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9"/>
  </p:notesMasterIdLst>
  <p:sldIdLst>
    <p:sldId id="361" r:id="rId2"/>
    <p:sldId id="365" r:id="rId3"/>
    <p:sldId id="368" r:id="rId4"/>
    <p:sldId id="369" r:id="rId5"/>
    <p:sldId id="370" r:id="rId6"/>
    <p:sldId id="366" r:id="rId7"/>
    <p:sldId id="367" r:id="rId8"/>
    <p:sldId id="316" r:id="rId9"/>
    <p:sldId id="257" r:id="rId10"/>
    <p:sldId id="258" r:id="rId11"/>
    <p:sldId id="259" r:id="rId12"/>
    <p:sldId id="260" r:id="rId13"/>
    <p:sldId id="261" r:id="rId14"/>
    <p:sldId id="372" r:id="rId15"/>
    <p:sldId id="263" r:id="rId16"/>
    <p:sldId id="264" r:id="rId17"/>
    <p:sldId id="265" r:id="rId18"/>
    <p:sldId id="266" r:id="rId19"/>
    <p:sldId id="267" r:id="rId20"/>
    <p:sldId id="317" r:id="rId21"/>
    <p:sldId id="371" r:id="rId22"/>
    <p:sldId id="373" r:id="rId23"/>
    <p:sldId id="374" r:id="rId24"/>
    <p:sldId id="375" r:id="rId25"/>
    <p:sldId id="378" r:id="rId26"/>
    <p:sldId id="379" r:id="rId27"/>
    <p:sldId id="380" r:id="rId28"/>
    <p:sldId id="381" r:id="rId29"/>
    <p:sldId id="382" r:id="rId30"/>
    <p:sldId id="376" r:id="rId31"/>
    <p:sldId id="377" r:id="rId32"/>
    <p:sldId id="270" r:id="rId33"/>
    <p:sldId id="383" r:id="rId34"/>
    <p:sldId id="271" r:id="rId35"/>
    <p:sldId id="272" r:id="rId36"/>
    <p:sldId id="273" r:id="rId37"/>
    <p:sldId id="274" r:id="rId38"/>
    <p:sldId id="318" r:id="rId39"/>
    <p:sldId id="384" r:id="rId40"/>
    <p:sldId id="275" r:id="rId41"/>
    <p:sldId id="276" r:id="rId42"/>
    <p:sldId id="277" r:id="rId43"/>
    <p:sldId id="319" r:id="rId44"/>
    <p:sldId id="278" r:id="rId45"/>
    <p:sldId id="279" r:id="rId46"/>
    <p:sldId id="280" r:id="rId47"/>
    <p:sldId id="341" r:id="rId48"/>
    <p:sldId id="343" r:id="rId49"/>
    <p:sldId id="327" r:id="rId50"/>
    <p:sldId id="328" r:id="rId51"/>
    <p:sldId id="329" r:id="rId52"/>
    <p:sldId id="330" r:id="rId53"/>
    <p:sldId id="331" r:id="rId54"/>
    <p:sldId id="342" r:id="rId55"/>
    <p:sldId id="344" r:id="rId56"/>
    <p:sldId id="332" r:id="rId57"/>
    <p:sldId id="333" r:id="rId58"/>
    <p:sldId id="334" r:id="rId59"/>
    <p:sldId id="335" r:id="rId60"/>
    <p:sldId id="337" r:id="rId61"/>
    <p:sldId id="338" r:id="rId62"/>
    <p:sldId id="339" r:id="rId63"/>
    <p:sldId id="340" r:id="rId64"/>
    <p:sldId id="349" r:id="rId65"/>
    <p:sldId id="350" r:id="rId66"/>
    <p:sldId id="351" r:id="rId67"/>
    <p:sldId id="281" r:id="rId68"/>
    <p:sldId id="345" r:id="rId69"/>
    <p:sldId id="314" r:id="rId70"/>
    <p:sldId id="315" r:id="rId71"/>
    <p:sldId id="320" r:id="rId72"/>
    <p:sldId id="352" r:id="rId73"/>
    <p:sldId id="357" r:id="rId74"/>
    <p:sldId id="358" r:id="rId75"/>
    <p:sldId id="359" r:id="rId76"/>
    <p:sldId id="360" r:id="rId77"/>
    <p:sldId id="321" r:id="rId78"/>
    <p:sldId id="284" r:id="rId79"/>
    <p:sldId id="285" r:id="rId80"/>
    <p:sldId id="385" r:id="rId81"/>
    <p:sldId id="386" r:id="rId82"/>
    <p:sldId id="324" r:id="rId83"/>
    <p:sldId id="362" r:id="rId84"/>
    <p:sldId id="290" r:id="rId85"/>
    <p:sldId id="291" r:id="rId86"/>
    <p:sldId id="292" r:id="rId87"/>
    <p:sldId id="294" r:id="rId88"/>
    <p:sldId id="346" r:id="rId89"/>
    <p:sldId id="295" r:id="rId90"/>
    <p:sldId id="296" r:id="rId91"/>
    <p:sldId id="322" r:id="rId92"/>
    <p:sldId id="323" r:id="rId93"/>
    <p:sldId id="297" r:id="rId94"/>
    <p:sldId id="298" r:id="rId95"/>
    <p:sldId id="300" r:id="rId96"/>
    <p:sldId id="326" r:id="rId97"/>
    <p:sldId id="301" r:id="rId98"/>
    <p:sldId id="304" r:id="rId99"/>
    <p:sldId id="308" r:id="rId100"/>
    <p:sldId id="312" r:id="rId101"/>
    <p:sldId id="313" r:id="rId102"/>
    <p:sldId id="363" r:id="rId103"/>
    <p:sldId id="387" r:id="rId104"/>
    <p:sldId id="388" r:id="rId105"/>
    <p:sldId id="389" r:id="rId106"/>
    <p:sldId id="390" r:id="rId107"/>
    <p:sldId id="391" r:id="rId108"/>
    <p:sldId id="398" r:id="rId109"/>
    <p:sldId id="399" r:id="rId110"/>
    <p:sldId id="392" r:id="rId111"/>
    <p:sldId id="400" r:id="rId112"/>
    <p:sldId id="364" r:id="rId113"/>
    <p:sldId id="393" r:id="rId114"/>
    <p:sldId id="394" r:id="rId115"/>
    <p:sldId id="395" r:id="rId116"/>
    <p:sldId id="396" r:id="rId117"/>
    <p:sldId id="397" r:id="rId1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A16FE2-8BC5-4FF8-A72E-6C708265D1EB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B04D56-F6B9-465F-B378-16A90D11C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915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Mental_retardation" TargetMode="External"/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en.wikipedia.org/wiki/Arthrogryposis" TargetMode="External"/><Relationship Id="rId5" Type="http://schemas.openxmlformats.org/officeDocument/2006/relationships/hyperlink" Target="http://en.wikipedia.org/wiki/Breathing_difficulties" TargetMode="External"/><Relationship Id="rId4" Type="http://schemas.openxmlformats.org/officeDocument/2006/relationships/hyperlink" Target="http://en.wikipedia.org/wiki/Feeding_difficulties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/>
            <a:r>
              <a:rPr lang="en-US" altLang="en-US" smtClean="0"/>
              <a:t>Water is important for living organisms because:</a:t>
            </a:r>
          </a:p>
          <a:p>
            <a:pPr marL="1143000" lvl="2" indent="-228600"/>
            <a:r>
              <a:rPr lang="en-US" altLang="en-US" smtClean="0"/>
              <a:t>Stabilizes body temperature</a:t>
            </a:r>
          </a:p>
          <a:p>
            <a:pPr marL="1143000" lvl="2" indent="-228600"/>
            <a:r>
              <a:rPr lang="en-US" altLang="en-US" smtClean="0"/>
              <a:t>Provides protection by acting as a lubricant or cushion</a:t>
            </a:r>
          </a:p>
          <a:p>
            <a:pPr marL="1143000" lvl="2" indent="-228600"/>
            <a:r>
              <a:rPr lang="en-US" altLang="en-US" smtClean="0"/>
              <a:t>Necessary for many chemical reactions</a:t>
            </a:r>
          </a:p>
          <a:p>
            <a:pPr marL="1143000" lvl="2" indent="-228600"/>
            <a:r>
              <a:rPr lang="en-US" altLang="en-US" smtClean="0"/>
              <a:t>Transports many substances</a:t>
            </a:r>
          </a:p>
          <a:p>
            <a:pPr marL="1143000" lvl="2" indent="-228600"/>
            <a:endParaRPr lang="en-US" altLang="en-US" smtClean="0"/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altLang="en-US" smtClean="0"/>
              <a:t>Can absorb large amounts of heat and remain at a stable temp</a:t>
            </a:r>
          </a:p>
          <a:p>
            <a:pPr marL="228600" indent="-228600" eaLnBrk="1" hangingPunct="1">
              <a:spcBef>
                <a:spcPct val="0"/>
              </a:spcBef>
            </a:pPr>
            <a:r>
              <a:rPr lang="en-US" altLang="en-US" smtClean="0"/>
              <a:t>Blood (mostly water) can transfer heat effectively from deep within body to surface</a:t>
            </a:r>
          </a:p>
          <a:p>
            <a:pPr marL="228600" indent="-228600" eaLnBrk="1" hangingPunct="1">
              <a:spcBef>
                <a:spcPct val="0"/>
              </a:spcBef>
            </a:pPr>
            <a:r>
              <a:rPr lang="en-US" altLang="en-US" smtClean="0"/>
              <a:t>Water evaporation (sweat) results in significant heat loss</a:t>
            </a:r>
          </a:p>
          <a:p>
            <a:pPr marL="228600" indent="-228600" eaLnBrk="1" hangingPunct="1">
              <a:spcBef>
                <a:spcPct val="0"/>
              </a:spcBef>
            </a:pPr>
            <a:r>
              <a:rPr lang="en-US" altLang="en-US" smtClean="0"/>
              <a:t>2. Tears and other fluids</a:t>
            </a:r>
          </a:p>
          <a:p>
            <a:pPr marL="228600" indent="-228600" eaLnBrk="1" hangingPunct="1">
              <a:spcBef>
                <a:spcPct val="0"/>
              </a:spcBef>
            </a:pPr>
            <a:r>
              <a:rPr lang="en-US" altLang="en-US" smtClean="0"/>
              <a:t>3. Many of the reacting molecules must be dissolved in water</a:t>
            </a:r>
          </a:p>
          <a:p>
            <a:pPr marL="228600" indent="-228600" eaLnBrk="1" hangingPunct="1">
              <a:spcBef>
                <a:spcPct val="0"/>
              </a:spcBef>
            </a:pPr>
            <a:r>
              <a:rPr lang="en-US" altLang="en-US" smtClean="0"/>
              <a:t>4. Many substances dissolve in water and move as water moves (blood transports nutrients, gases, and waste)</a:t>
            </a:r>
          </a:p>
          <a:p>
            <a:pPr marL="1143000" lvl="2" indent="-228600"/>
            <a:endParaRPr lang="en-US" altLang="en-US" smtClean="0"/>
          </a:p>
          <a:p>
            <a:pPr marL="228600" indent="-228600"/>
            <a:r>
              <a:rPr lang="en-US" altLang="en-US" smtClean="0"/>
              <a:t>Most common partially negative atoms involved in hydrogen bonding are oxygen, nitrogen, and fluorine</a:t>
            </a:r>
          </a:p>
          <a:p>
            <a:pPr marL="1143000" lvl="2" indent="-228600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5873521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Also pumps for calcium ions</a:t>
            </a:r>
          </a:p>
          <a:p>
            <a:pPr eaLnBrk="1" hangingPunct="1"/>
            <a:endParaRPr lang="en-US" smtClean="0"/>
          </a:p>
          <a:p>
            <a:pPr marL="1600200" lvl="3" indent="-228600" eaLnBrk="1" hangingPunct="1"/>
            <a:r>
              <a:rPr lang="en-US" sz="1600" smtClean="0"/>
              <a:t>Results in higher concentration </a:t>
            </a:r>
          </a:p>
          <a:p>
            <a:pPr marL="1600200" lvl="3" indent="-228600" eaLnBrk="1" hangingPunct="1"/>
            <a:r>
              <a:rPr lang="en-US" sz="1600" smtClean="0"/>
              <a:t>of Na+ outside and higher </a:t>
            </a:r>
          </a:p>
          <a:p>
            <a:pPr marL="1600200" lvl="3" indent="-228600" eaLnBrk="1" hangingPunct="1"/>
            <a:r>
              <a:rPr lang="en-US" sz="1600" smtClean="0"/>
              <a:t>concentration of K+ inside</a:t>
            </a:r>
          </a:p>
        </p:txBody>
      </p:sp>
    </p:spTree>
    <p:extLst>
      <p:ext uri="{BB962C8B-B14F-4D97-AF65-F5344CB8AC3E}">
        <p14:creationId xmlns:p14="http://schemas.microsoft.com/office/powerpoint/2010/main" val="19548683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600200" lvl="3" indent="-228600" eaLnBrk="1" hangingPunct="1"/>
            <a:r>
              <a:rPr lang="en-US" sz="1800" b="1" i="1" u="sng" smtClean="0"/>
              <a:t>Phagocytosis</a:t>
            </a:r>
            <a:r>
              <a:rPr lang="en-US" sz="1800" smtClean="0"/>
              <a:t> =</a:t>
            </a:r>
          </a:p>
          <a:p>
            <a:pPr marL="2057400" lvl="4" indent="-228600" eaLnBrk="1" hangingPunct="1"/>
            <a:r>
              <a:rPr lang="en-US" sz="1800" smtClean="0"/>
              <a:t>Movement of solid materials into cells</a:t>
            </a:r>
          </a:p>
          <a:p>
            <a:pPr marL="1600200" lvl="3" indent="-228600" eaLnBrk="1" hangingPunct="1"/>
            <a:r>
              <a:rPr lang="en-US" sz="1800" b="1" i="1" u="sng" smtClean="0"/>
              <a:t>Pinocytosis</a:t>
            </a:r>
            <a:r>
              <a:rPr lang="en-US" sz="1800" smtClean="0"/>
              <a:t> =</a:t>
            </a:r>
          </a:p>
          <a:p>
            <a:pPr marL="2057400" lvl="4" indent="-228600" eaLnBrk="1" hangingPunct="1"/>
            <a:r>
              <a:rPr lang="en-US" sz="1800" smtClean="0"/>
              <a:t>Movement of liquid into cells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Phago = ingestion and digestion by cells of substances such as other cells, bacteria, cell debris, and foreign particles</a:t>
            </a:r>
          </a:p>
        </p:txBody>
      </p:sp>
      <p:sp>
        <p:nvSpPr>
          <p:cNvPr id="8089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1A97E83-43A5-43EB-8186-E7C7EB05CDC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9754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/>
              <a:t>Produce ATP in absence of oxygen</a:t>
            </a: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72E76CB-A548-46EB-A26F-4FB8C2BD8AA7}" type="slidenum">
              <a:rPr lang="en-US" altLang="en-US"/>
              <a:pPr eaLnBrk="1" hangingPunct="1"/>
              <a:t>42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14005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Syndactyly, normal apoptosis fails to carve digits, and webbing persists</a:t>
            </a:r>
          </a:p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771345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G1 varies the most in duration among different cell types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Liver-slow dividing cells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Bone marrow speeds through G1 in 16-24 hours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Early embryo may skip G1 entirely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S phase typically takes 8-10 hours</a:t>
            </a: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5900A0-C18F-406D-8764-51D2A6FD83A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6176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1000" smtClean="0"/>
              <a:t>Mitosis is controlled cell division</a:t>
            </a:r>
          </a:p>
          <a:p>
            <a:pPr eaLnBrk="1" hangingPunct="1"/>
            <a:r>
              <a:rPr lang="en-US" sz="1000" smtClean="0"/>
              <a:t>Cancer is uncontrolled cell division</a:t>
            </a:r>
          </a:p>
          <a:p>
            <a:pPr eaLnBrk="1" hangingPunct="1"/>
            <a:endParaRPr lang="en-US" sz="1000" smtClean="0"/>
          </a:p>
          <a:p>
            <a:pPr eaLnBrk="1" hangingPunct="1">
              <a:lnSpc>
                <a:spcPct val="80000"/>
              </a:lnSpc>
            </a:pPr>
            <a:r>
              <a:rPr lang="en-US" sz="900" b="1" i="1" u="sng" smtClean="0"/>
              <a:t>Telomeres</a:t>
            </a:r>
            <a:r>
              <a:rPr lang="en-US" sz="900" smtClean="0"/>
              <a:t> =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000" smtClean="0"/>
              <a:t>Chromosome tips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000" smtClean="0"/>
              <a:t>Like cellular “fuses” that burn down as pieces are lost from the ends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000" smtClean="0"/>
              <a:t>Length of telomere determines how many more times the cell can divide</a:t>
            </a:r>
          </a:p>
          <a:p>
            <a:pPr lvl="1" eaLnBrk="1" hangingPunct="1">
              <a:lnSpc>
                <a:spcPct val="80000"/>
              </a:lnSpc>
            </a:pPr>
            <a:endParaRPr lang="en-US" sz="600" smtClean="0"/>
          </a:p>
          <a:p>
            <a:pPr eaLnBrk="1" hangingPunct="1">
              <a:lnSpc>
                <a:spcPct val="80000"/>
              </a:lnSpc>
            </a:pPr>
            <a:r>
              <a:rPr lang="en-US" sz="900" b="1" i="1" u="sng" smtClean="0"/>
              <a:t>Telomerase</a:t>
            </a:r>
            <a:r>
              <a:rPr lang="en-US" sz="900" smtClean="0"/>
              <a:t> =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000" smtClean="0"/>
              <a:t>Enzyme that adds DNA to chromosome tips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000" smtClean="0"/>
              <a:t>Produced by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mtClean="0"/>
              <a:t>Sex cells (eggs, sperm)</a:t>
            </a:r>
          </a:p>
          <a:p>
            <a:pPr lvl="2" eaLnBrk="1" hangingPunct="1">
              <a:lnSpc>
                <a:spcPct val="80000"/>
              </a:lnSpc>
            </a:pPr>
            <a:r>
              <a:rPr lang="en-US" smtClean="0"/>
              <a:t>Cancer cells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mtClean="0"/>
              <a:t>A few types of normal cells that must continually supply new cells</a:t>
            </a:r>
          </a:p>
          <a:p>
            <a:pPr lvl="3" eaLnBrk="1" hangingPunct="1">
              <a:lnSpc>
                <a:spcPct val="80000"/>
              </a:lnSpc>
            </a:pPr>
            <a:r>
              <a:rPr lang="en-US" sz="1400" smtClean="0"/>
              <a:t>Ex-bone marrow cells</a:t>
            </a:r>
          </a:p>
          <a:p>
            <a:pPr eaLnBrk="1" hangingPunct="1">
              <a:spcBef>
                <a:spcPct val="0"/>
              </a:spcBef>
            </a:pPr>
            <a:endParaRPr lang="en-US" sz="1000" smtClean="0"/>
          </a:p>
          <a:p>
            <a:pPr eaLnBrk="1" hangingPunct="1">
              <a:spcBef>
                <a:spcPct val="0"/>
              </a:spcBef>
            </a:pPr>
            <a:r>
              <a:rPr lang="en-US" sz="1000" smtClean="0"/>
              <a:t>At each mitosis, telomeres lose 50-200 endmost bases, gradually shortening the chromosome</a:t>
            </a:r>
          </a:p>
          <a:p>
            <a:pPr eaLnBrk="1" hangingPunct="1">
              <a:spcBef>
                <a:spcPct val="0"/>
              </a:spcBef>
            </a:pPr>
            <a:r>
              <a:rPr lang="en-US" sz="1000" smtClean="0"/>
              <a:t>After about 50 divisions, critical length of telomere DNA is lost, signaling mitosis to stop</a:t>
            </a:r>
          </a:p>
          <a:p>
            <a:pPr eaLnBrk="1" hangingPunct="1">
              <a:spcBef>
                <a:spcPct val="0"/>
              </a:spcBef>
            </a:pPr>
            <a:endParaRPr lang="en-US" sz="1000" smtClean="0"/>
          </a:p>
          <a:p>
            <a:pPr eaLnBrk="1" hangingPunct="1">
              <a:spcBef>
                <a:spcPct val="0"/>
              </a:spcBef>
            </a:pPr>
            <a:r>
              <a:rPr lang="en-US" sz="1000" smtClean="0"/>
              <a:t>Environmental stimuli accelerate telomere shortening (chronic stress, obesity, elevated blood sugar)</a:t>
            </a:r>
          </a:p>
          <a:p>
            <a:pPr eaLnBrk="1" hangingPunct="1"/>
            <a:endParaRPr lang="en-US" sz="1000" smtClean="0"/>
          </a:p>
        </p:txBody>
      </p:sp>
    </p:spTree>
    <p:extLst>
      <p:ext uri="{BB962C8B-B14F-4D97-AF65-F5344CB8AC3E}">
        <p14:creationId xmlns:p14="http://schemas.microsoft.com/office/powerpoint/2010/main" val="31414958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Mixture of RNA and protein holds chromosome pairs together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After crossing over, each homolog bears some genes from each parent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New gene combinations arise from crossing over when </a:t>
            </a:r>
            <a:r>
              <a:rPr lang="en-US" dirty="0" err="1" smtClean="0"/>
              <a:t>paretns</a:t>
            </a:r>
            <a:r>
              <a:rPr lang="en-US" dirty="0" smtClean="0"/>
              <a:t> carry different alleles</a:t>
            </a:r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645EA44-8F75-4960-AC53-27B584DF259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7761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2</a:t>
            </a:r>
            <a:r>
              <a:rPr lang="en-US" baseline="30000" smtClean="0"/>
              <a:t>23</a:t>
            </a:r>
            <a:r>
              <a:rPr lang="en-US" smtClean="0"/>
              <a:t> different alignments (8,388,608)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Fate of a gene on one chromosome is not influenced by a gene on a different chromosome</a:t>
            </a:r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57F855-3420-43DD-8DFB-525FDCE8782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5373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Most autosomal aneuploids are spontaneously aborted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Those that survive have specific syndromes with symptoms depending upon which chromosomes are missing or extra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Trisomy more common than monosomy, as most monosomies are so severe that an affected embryo ceases developing</a:t>
            </a:r>
          </a:p>
        </p:txBody>
      </p:sp>
      <p:sp>
        <p:nvSpPr>
          <p:cNvPr id="7065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C878A8-E105-4B7D-AA7C-274D32002BE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4110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Trisomy 21 (mongoloid)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Likelihood of giving birth to child with trisomy 21 down syndrome increase dramatically with the age of the mother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Edward syndrome symptoms: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kidney malformations, structural heart defects at birth, intestines protruding outside the body, </a:t>
            </a:r>
            <a:r>
              <a:rPr lang="en-US" smtClean="0">
                <a:hlinkClick r:id="rId3" tooltip="Mental retardation"/>
              </a:rPr>
              <a:t>mental retardation</a:t>
            </a:r>
            <a:r>
              <a:rPr lang="en-US" smtClean="0"/>
              <a:t>, developmental delays, growth deficiency, </a:t>
            </a:r>
            <a:r>
              <a:rPr lang="en-US" smtClean="0">
                <a:hlinkClick r:id="rId4" tooltip="Feeding difficulties"/>
              </a:rPr>
              <a:t>feeding difficulties</a:t>
            </a:r>
            <a:r>
              <a:rPr lang="en-US" smtClean="0"/>
              <a:t>, </a:t>
            </a:r>
            <a:r>
              <a:rPr lang="en-US" smtClean="0">
                <a:hlinkClick r:id="rId5" tooltip="Breathing difficulties"/>
              </a:rPr>
              <a:t>breathing difficulties</a:t>
            </a:r>
            <a:r>
              <a:rPr lang="en-US" smtClean="0"/>
              <a:t>, and </a:t>
            </a:r>
            <a:r>
              <a:rPr lang="en-US" smtClean="0">
                <a:hlinkClick r:id="rId6" tooltip="Arthrogryposis"/>
              </a:rPr>
              <a:t>arthrogryposis</a:t>
            </a:r>
            <a:r>
              <a:rPr lang="en-US" smtClean="0"/>
              <a:t> (a muscle disorder that causes multiple joint contractures at birth) 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Patau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Mental retardation, polydactyly, cleft palate, kidney and heart defects</a:t>
            </a:r>
          </a:p>
        </p:txBody>
      </p:sp>
      <p:sp>
        <p:nvSpPr>
          <p:cNvPr id="7270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D69835-D59C-47B1-BD72-6D1213EA289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505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Because water is polar, it can form multiple hydrogen bonds, accounting for many special properties</a:t>
            </a:r>
          </a:p>
          <a:p>
            <a:endParaRPr lang="en-US" altLang="en-US" smtClean="0"/>
          </a:p>
          <a:p>
            <a:r>
              <a:rPr lang="en-US" altLang="en-US" smtClean="0"/>
              <a:t>Cohesion- each molecule of water can form multiple hydrogen bonds with other water molecules</a:t>
            </a:r>
          </a:p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0100750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0EAB928-CD14-4B5F-A0C5-6E886922E58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2077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Carbons on sugars are numbered 1-5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Base pairing rules</a:t>
            </a:r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0006CE-3449-4DD3-8826-55DF323A655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1271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Density shift experiments of Meselson and Stahl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not conservative (with one double helix specifying creation of a second double helix)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Not dispersive (with a double helix shattering into pieces that join new DNA pieces to form 2 molecules)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Write on Prom  (unwind, replicate, mend)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“unzip” by breaking hydrogen bonds between base pairs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b="1" smtClean="0"/>
              <a:t>Base pairing rules</a:t>
            </a:r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80BF371-3856-4874-9BC3-04F5DDDE1DB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5008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Both nucleic acids (sugar, phosphate, nitrogenous bases)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DNA is the genetic material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RNA helps build proteins</a:t>
            </a: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1E8A7D-3B4F-4479-B54B-263AECDAB2E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3985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# of nucleotides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M 500-4500+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R 100-3000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T 75-80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tRNA has “cloverleaf” shape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Anticodon mRNA binding site at one end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Amino acid accepting end opposite</a:t>
            </a:r>
          </a:p>
        </p:txBody>
      </p:sp>
      <p:sp>
        <p:nvSpPr>
          <p:cNvPr id="19459" name="Slide Number Placeholder 3"/>
          <p:cNvSpPr txBox="1">
            <a:spLocks noGrp="1"/>
          </p:cNvSpPr>
          <p:nvPr/>
        </p:nvSpPr>
        <p:spPr bwMode="auto">
          <a:xfrm>
            <a:off x="3884027" y="8684926"/>
            <a:ext cx="2972421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b"/>
          <a:lstStyle/>
          <a:p>
            <a:pPr algn="r"/>
            <a:fld id="{06077B1D-7E83-4F4C-9230-FDBECAE4729D}" type="slidenum">
              <a:rPr lang="en-US" sz="1200">
                <a:latin typeface="Calibri" pitchFamily="34" charset="0"/>
              </a:rPr>
              <a:pPr algn="r"/>
              <a:t>85</a:t>
            </a:fld>
            <a:endParaRPr 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48709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DNA replication only occurs during S phase of cell cycle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Transcription and translation occur constantly (except during mitosis)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Analogy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Chef wants a recipe that is only found in a reference book in the library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Since the book cannot be checked out, the chef makes a copy (transcription)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Later, in the kitchen, he uses the info in the recipe to make a meal…recipe to meal (translation)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DNA (reference book)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Contains many genes (recipes)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For making different proteins (meals)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DNA is too large to pass through nuclear pores to go to ribosomes (kitchen) where proteins (meal) is being prepared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F7645A-095F-44B4-8A39-D9E2B362817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51070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More practice…wkst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Also, combo wkst from DNA all the way to protein</a:t>
            </a:r>
          </a:p>
        </p:txBody>
      </p:sp>
      <p:sp>
        <p:nvSpPr>
          <p:cNvPr id="59395" name="Slide Number Placeholder 3"/>
          <p:cNvSpPr txBox="1">
            <a:spLocks noGrp="1"/>
          </p:cNvSpPr>
          <p:nvPr/>
        </p:nvSpPr>
        <p:spPr bwMode="auto">
          <a:xfrm>
            <a:off x="3884027" y="8684926"/>
            <a:ext cx="2972421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b"/>
          <a:lstStyle/>
          <a:p>
            <a:pPr algn="r"/>
            <a:fld id="{01C1D0C3-F73A-4CC2-B4F2-FC5B8C660846}" type="slidenum">
              <a:rPr lang="en-US" sz="1200">
                <a:latin typeface="Calibri" pitchFamily="34" charset="0"/>
              </a:rPr>
              <a:pPr algn="r"/>
              <a:t>87</a:t>
            </a:fld>
            <a:endParaRPr 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00278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 txBox="1">
            <a:spLocks noGrp="1" noChangeArrowheads="1"/>
          </p:cNvSpPr>
          <p:nvPr/>
        </p:nvSpPr>
        <p:spPr bwMode="auto">
          <a:xfrm>
            <a:off x="3885316" y="8685554"/>
            <a:ext cx="2971121" cy="456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18F6B35B-8FF5-41BB-A718-113AD4BCDD10}" type="slidenum">
              <a:rPr lang="en-US" sz="1200"/>
              <a:pPr algn="r" eaLnBrk="1" hangingPunct="1"/>
              <a:t>88</a:t>
            </a:fld>
            <a:endParaRPr lang="en-US" sz="1200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5457504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***ADD DIAGRAMS***</a:t>
            </a:r>
          </a:p>
        </p:txBody>
      </p:sp>
    </p:spTree>
    <p:extLst>
      <p:ext uri="{BB962C8B-B14F-4D97-AF65-F5344CB8AC3E}">
        <p14:creationId xmlns:p14="http://schemas.microsoft.com/office/powerpoint/2010/main" val="366663015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3" eaLnBrk="1" hangingPunct="1">
              <a:lnSpc>
                <a:spcPct val="90000"/>
              </a:lnSpc>
            </a:pPr>
            <a:r>
              <a:rPr lang="en-US" sz="3200" b="1" i="1" u="sng" dirty="0" smtClean="0"/>
              <a:t>Point mutations</a:t>
            </a:r>
            <a:r>
              <a:rPr lang="en-US" sz="3200" dirty="0" smtClean="0"/>
              <a:t> =</a:t>
            </a:r>
          </a:p>
          <a:p>
            <a:pPr lvl="4" eaLnBrk="1" hangingPunct="1">
              <a:lnSpc>
                <a:spcPct val="90000"/>
              </a:lnSpc>
            </a:pPr>
            <a:r>
              <a:rPr lang="en-US" sz="3200" dirty="0" smtClean="0"/>
              <a:t>Single base pair in DNA is changed</a:t>
            </a:r>
          </a:p>
          <a:p>
            <a:pPr lvl="4" eaLnBrk="1" hangingPunct="1">
              <a:lnSpc>
                <a:spcPct val="90000"/>
              </a:lnSpc>
            </a:pPr>
            <a:r>
              <a:rPr lang="en-US" sz="3200" dirty="0" smtClean="0"/>
              <a:t>Generally occur during replication</a:t>
            </a:r>
          </a:p>
          <a:p>
            <a:pPr lvl="4" eaLnBrk="1" hangingPunct="1">
              <a:lnSpc>
                <a:spcPct val="90000"/>
              </a:lnSpc>
            </a:pPr>
            <a:r>
              <a:rPr lang="en-US" sz="3200" dirty="0" smtClean="0"/>
              <a:t>Ex: Substitutions, insertions, deletions</a:t>
            </a:r>
          </a:p>
          <a:p>
            <a:pPr lvl="1" eaLnBrk="1" hangingPunct="1">
              <a:lnSpc>
                <a:spcPct val="90000"/>
              </a:lnSpc>
            </a:pPr>
            <a:endParaRPr lang="en-US" sz="3200" dirty="0" smtClean="0"/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393500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Meniscus-adhesion between water and glass is stronger than cohesion between water</a:t>
            </a:r>
          </a:p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83159817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742950" lvl="1" indent="-285750">
              <a:lnSpc>
                <a:spcPct val="80000"/>
              </a:lnSpc>
            </a:pPr>
            <a:r>
              <a:rPr lang="en-US" sz="1300" b="1" i="1" u="sng" smtClean="0"/>
              <a:t>Translocation carrier </a:t>
            </a:r>
            <a:r>
              <a:rPr lang="en-US" sz="1300" smtClean="0"/>
              <a:t>=</a:t>
            </a:r>
          </a:p>
          <a:p>
            <a:pPr marL="1143000" lvl="2" indent="-228600">
              <a:lnSpc>
                <a:spcPct val="80000"/>
              </a:lnSpc>
            </a:pPr>
            <a:r>
              <a:rPr lang="en-US" sz="1600" smtClean="0"/>
              <a:t>Individual with exchanged chromosomes but no signs or symptoms</a:t>
            </a:r>
          </a:p>
          <a:p>
            <a:pPr marL="1143000" lvl="2" indent="-228600">
              <a:lnSpc>
                <a:spcPct val="80000"/>
              </a:lnSpc>
            </a:pPr>
            <a:r>
              <a:rPr lang="en-US" sz="1600" smtClean="0"/>
              <a:t>Has the usual amount of genetic material, but it is rearranged</a:t>
            </a:r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r>
              <a:rPr lang="en-US" smtClean="0"/>
              <a:t>Translocation can affect the phenotype if it breaks a gene or leads to duplications or deletions in chromosomes of offspring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9635" name="Slide Number Placeholder 3"/>
          <p:cNvSpPr txBox="1">
            <a:spLocks noGrp="1"/>
          </p:cNvSpPr>
          <p:nvPr/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EA52E22-F287-4CD3-B7EE-001761BD8C73}" type="slidenum">
              <a:rPr lang="en-US" sz="1200">
                <a:latin typeface="Calibri" pitchFamily="34" charset="0"/>
              </a:rPr>
              <a:pPr algn="r"/>
              <a:t>91</a:t>
            </a:fld>
            <a:endParaRPr 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72513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</a:pPr>
            <a:r>
              <a:rPr lang="en-US" b="1" i="1" u="sng" smtClean="0"/>
              <a:t>Synonymous codons </a:t>
            </a:r>
            <a:r>
              <a:rPr lang="en-US" smtClean="0"/>
              <a:t>=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DNA triplets that specify the same amino acid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300"/>
              <a:t>Often differ from one another by the base in the 3</a:t>
            </a:r>
            <a:r>
              <a:rPr lang="en-US" sz="1300" baseline="30000"/>
              <a:t>rd</a:t>
            </a:r>
            <a:r>
              <a:rPr lang="en-US" sz="1300"/>
              <a:t> position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400"/>
              <a:t>Called the “wobble” position</a:t>
            </a:r>
          </a:p>
          <a:p>
            <a:pPr eaLnBrk="1" hangingPunct="1">
              <a:lnSpc>
                <a:spcPct val="80000"/>
              </a:lnSpc>
            </a:pPr>
            <a:r>
              <a:rPr lang="en-US" smtClean="0"/>
              <a:t>Protects again mutation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Changes in the DNA that substitute a synonymous codon do no alter the protein’s amino acid sequence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Nonsynonymous codes encode different amino acids</a:t>
            </a:r>
          </a:p>
          <a:p>
            <a:pPr eaLnBrk="1" hangingPunct="1">
              <a:lnSpc>
                <a:spcPct val="80000"/>
              </a:lnSpc>
            </a:pPr>
            <a:endParaRPr lang="en-US" smtClean="0"/>
          </a:p>
          <a:p>
            <a:pPr eaLnBrk="1" hangingPunct="1"/>
            <a:endParaRPr lang="en-US" smtClean="0"/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4222598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Adding a base at one point in the gene and deleting a base at another point disrupted the reading frame only between these sites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Result is a protein  with a stretch of the wrong amino acids, like a sentence with a few misspelled words in the middle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More severe than substitutions because protein can be altered so severely that it is unable to perform its normal functions</a:t>
            </a:r>
          </a:p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6628078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Change in DNA sequence can change proteins by altering amino acid sequences, which may directly affect one’s phenotype</a:t>
            </a:r>
          </a:p>
          <a:p>
            <a:r>
              <a:rPr lang="en-US" smtClean="0"/>
              <a:t>Some mutations alter an entire protein or chromosome</a:t>
            </a:r>
          </a:p>
          <a:p>
            <a:r>
              <a:rPr lang="en-US" smtClean="0"/>
              <a:t>Others don’t even change amino acid specified by codon</a:t>
            </a:r>
          </a:p>
          <a:p>
            <a:endParaRPr lang="en-US" smtClean="0"/>
          </a:p>
          <a:p>
            <a:r>
              <a:rPr lang="en-US" smtClean="0"/>
              <a:t>Molecular basis for genetic disorders</a:t>
            </a:r>
          </a:p>
          <a:p>
            <a:endParaRPr lang="en-US" smtClean="0"/>
          </a:p>
          <a:p>
            <a:r>
              <a:rPr lang="en-US" smtClean="0"/>
              <a:t>Polyploidy plants (3N or 4N)  ex:  bananas, citrus, including seedless limes</a:t>
            </a:r>
          </a:p>
        </p:txBody>
      </p:sp>
    </p:spTree>
    <p:extLst>
      <p:ext uri="{BB962C8B-B14F-4D97-AF65-F5344CB8AC3E}">
        <p14:creationId xmlns:p14="http://schemas.microsoft.com/office/powerpoint/2010/main" val="159792747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44AE2E-53ED-4AFC-A47D-42F05EF7998E}" type="slidenum">
              <a:rPr lang="en-US" altLang="en-US"/>
              <a:pPr/>
              <a:t>97</a:t>
            </a:fld>
            <a:endParaRPr lang="en-US" alt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***ADD PICTURES***</a:t>
            </a:r>
          </a:p>
        </p:txBody>
      </p:sp>
    </p:spTree>
    <p:extLst>
      <p:ext uri="{BB962C8B-B14F-4D97-AF65-F5344CB8AC3E}">
        <p14:creationId xmlns:p14="http://schemas.microsoft.com/office/powerpoint/2010/main" val="80489101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75F4DB-B447-4CB0-8753-88BECD5B8B71}" type="slidenum">
              <a:rPr lang="en-US" altLang="en-US"/>
              <a:pPr/>
              <a:t>98</a:t>
            </a:fld>
            <a:endParaRPr lang="en-US" alt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Polyploid plants like bananas and citrus</a:t>
            </a:r>
          </a:p>
        </p:txBody>
      </p:sp>
    </p:spTree>
    <p:extLst>
      <p:ext uri="{BB962C8B-B14F-4D97-AF65-F5344CB8AC3E}">
        <p14:creationId xmlns:p14="http://schemas.microsoft.com/office/powerpoint/2010/main" val="38323080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632DCC-4442-42B9-AC54-FDDF92A266EF}" type="slidenum">
              <a:rPr lang="en-US" altLang="en-US"/>
              <a:pPr/>
              <a:t>99</a:t>
            </a:fld>
            <a:endParaRPr lang="en-US" altLang="en-US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Combined spider genes into cells of lactating goats—goats produced silk along with milk</a:t>
            </a:r>
          </a:p>
          <a:p>
            <a:r>
              <a:rPr lang="en-US" altLang="en-US"/>
              <a:t>Used to produce light, tough, flexible material for military uniforms, medical sutures, and tennis racket strings</a:t>
            </a:r>
          </a:p>
          <a:p>
            <a:r>
              <a:rPr lang="en-US" altLang="en-US"/>
              <a:t>Antibacterial goat milk</a:t>
            </a:r>
          </a:p>
        </p:txBody>
      </p:sp>
    </p:spTree>
    <p:extLst>
      <p:ext uri="{BB962C8B-B14F-4D97-AF65-F5344CB8AC3E}">
        <p14:creationId xmlns:p14="http://schemas.microsoft.com/office/powerpoint/2010/main" val="364421984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25BE1A-E5C7-4C31-9A85-14B0EA348A9D}" type="slidenum">
              <a:rPr lang="en-US" altLang="en-US"/>
              <a:pPr/>
              <a:t>101</a:t>
            </a:fld>
            <a:endParaRPr lang="en-US" alt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Patents</a:t>
            </a:r>
          </a:p>
        </p:txBody>
      </p:sp>
    </p:spTree>
    <p:extLst>
      <p:ext uri="{BB962C8B-B14F-4D97-AF65-F5344CB8AC3E}">
        <p14:creationId xmlns:p14="http://schemas.microsoft.com/office/powerpoint/2010/main" val="276267850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>
                <a:latin typeface="Arial" pitchFamily="34" charset="0"/>
              </a:rPr>
              <a:t>Atmosphere, hydrosphere, lithosphere</a:t>
            </a:r>
          </a:p>
        </p:txBody>
      </p:sp>
    </p:spTree>
    <p:extLst>
      <p:ext uri="{BB962C8B-B14F-4D97-AF65-F5344CB8AC3E}">
        <p14:creationId xmlns:p14="http://schemas.microsoft.com/office/powerpoint/2010/main" val="2986652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Can bond to H, O, P, S, N</a:t>
            </a:r>
          </a:p>
          <a:p>
            <a:endParaRPr lang="en-US" altLang="en-US" smtClean="0"/>
          </a:p>
          <a:p>
            <a:r>
              <a:rPr lang="en-US" altLang="en-US" smtClean="0"/>
              <a:t>Single, double, or triple bonds</a:t>
            </a:r>
          </a:p>
          <a:p>
            <a:r>
              <a:rPr lang="en-US" altLang="en-US" smtClean="0"/>
              <a:t>rings</a:t>
            </a:r>
          </a:p>
        </p:txBody>
      </p:sp>
    </p:spTree>
    <p:extLst>
      <p:ext uri="{BB962C8B-B14F-4D97-AF65-F5344CB8AC3E}">
        <p14:creationId xmlns:p14="http://schemas.microsoft.com/office/powerpoint/2010/main" val="15172046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420B93F-00B5-4CA6-8C8B-B604DA1A5469}" type="slidenum">
              <a:rPr lang="en-US" altLang="en-US" smtClean="0"/>
              <a:pPr eaLnBrk="1" hangingPunct="1"/>
              <a:t>16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6978214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mtClean="0"/>
              <a:t>Matching shape reduces activation energy</a:t>
            </a:r>
          </a:p>
          <a:p>
            <a:pPr eaLnBrk="1" hangingPunct="1">
              <a:spcBef>
                <a:spcPct val="0"/>
              </a:spcBef>
            </a:pPr>
            <a:endParaRPr lang="en-US" altLang="en-US" smtClean="0"/>
          </a:p>
          <a:p>
            <a:pPr eaLnBrk="1" hangingPunct="1">
              <a:spcBef>
                <a:spcPct val="0"/>
              </a:spcBef>
            </a:pPr>
            <a:r>
              <a:rPr lang="en-US" altLang="en-US" smtClean="0"/>
              <a:t>Each enzyme controls only one type of chemical reaction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mtClean="0"/>
              <a:t>After reaction, enzyme is released and can used again</a:t>
            </a:r>
          </a:p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6816602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Review Hooke, Leewenhoek, cell theory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Compound light vs electron microscopes</a:t>
            </a:r>
          </a:p>
        </p:txBody>
      </p:sp>
    </p:spTree>
    <p:extLst>
      <p:ext uri="{BB962C8B-B14F-4D97-AF65-F5344CB8AC3E}">
        <p14:creationId xmlns:p14="http://schemas.microsoft.com/office/powerpoint/2010/main" val="35185888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Focus on organelles in eukaryotes</a:t>
            </a:r>
          </a:p>
        </p:txBody>
      </p:sp>
    </p:spTree>
    <p:extLst>
      <p:ext uri="{BB962C8B-B14F-4D97-AF65-F5344CB8AC3E}">
        <p14:creationId xmlns:p14="http://schemas.microsoft.com/office/powerpoint/2010/main" val="35946218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Solution = Homogeneous mixture of a solute and a solvent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Solute = dissolved substance in a solution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Solvent = does the dissolving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Perfume or smoke diffusing in a room, or dye throughout a beaker of still water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lvl="1" eaLnBrk="1" hangingPunct="1">
              <a:spcBef>
                <a:spcPct val="0"/>
              </a:spcBef>
            </a:pPr>
            <a:r>
              <a:rPr lang="en-US" sz="3200" smtClean="0"/>
              <a:t>Results from the constant random motion of all solutes in a solution</a:t>
            </a:r>
          </a:p>
          <a:p>
            <a:pPr lvl="1" eaLnBrk="1" hangingPunct="1">
              <a:spcBef>
                <a:spcPct val="0"/>
              </a:spcBef>
            </a:pPr>
            <a:endParaRPr lang="en-US" sz="3200" smtClean="0"/>
          </a:p>
          <a:p>
            <a:pPr marL="1143000" lvl="2" indent="-228600" eaLnBrk="1" hangingPunct="1"/>
            <a:r>
              <a:rPr lang="en-US" sz="1600" smtClean="0"/>
              <a:t>At </a:t>
            </a:r>
            <a:r>
              <a:rPr lang="en-US" sz="1600" b="1" i="1" smtClean="0"/>
              <a:t>equilibrium</a:t>
            </a:r>
            <a:r>
              <a:rPr lang="en-US" sz="1600" smtClean="0"/>
              <a:t> the NET movement of solutes stops, but the random motion continues</a:t>
            </a:r>
          </a:p>
          <a:p>
            <a:pPr lvl="1" eaLnBrk="1" hangingPunct="1">
              <a:spcBef>
                <a:spcPct val="0"/>
              </a:spcBef>
            </a:pPr>
            <a:endParaRPr lang="en-US" sz="3200" smtClean="0"/>
          </a:p>
          <a:p>
            <a:pPr lvl="1" eaLnBrk="1" hangingPunct="1">
              <a:spcBef>
                <a:spcPct val="0"/>
              </a:spcBef>
            </a:pPr>
            <a:endParaRPr lang="en-US" sz="3200" smtClean="0"/>
          </a:p>
          <a:p>
            <a:pPr lvl="1" eaLnBrk="1" hangingPunct="1">
              <a:spcBef>
                <a:spcPct val="0"/>
              </a:spcBef>
            </a:pPr>
            <a:endParaRPr lang="en-US" sz="3200" smtClean="0"/>
          </a:p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58904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B0ACD-9FA0-4CEC-8CCB-11661DD8F489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5715-3F0D-461B-A14D-3C2D40B46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414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B0ACD-9FA0-4CEC-8CCB-11661DD8F489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5715-3F0D-461B-A14D-3C2D40B46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64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B0ACD-9FA0-4CEC-8CCB-11661DD8F489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5715-3F0D-461B-A14D-3C2D40B46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0909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17CB3A8-AC51-4F42-A98A-9644EDCD57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738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B0ACD-9FA0-4CEC-8CCB-11661DD8F489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5715-3F0D-461B-A14D-3C2D40B46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670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B0ACD-9FA0-4CEC-8CCB-11661DD8F489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5715-3F0D-461B-A14D-3C2D40B46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395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B0ACD-9FA0-4CEC-8CCB-11661DD8F489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5715-3F0D-461B-A14D-3C2D40B46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614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B0ACD-9FA0-4CEC-8CCB-11661DD8F489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5715-3F0D-461B-A14D-3C2D40B46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928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B0ACD-9FA0-4CEC-8CCB-11661DD8F489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5715-3F0D-461B-A14D-3C2D40B46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112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B0ACD-9FA0-4CEC-8CCB-11661DD8F489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5715-3F0D-461B-A14D-3C2D40B46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968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B0ACD-9FA0-4CEC-8CCB-11661DD8F489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5715-3F0D-461B-A14D-3C2D40B46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79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B0ACD-9FA0-4CEC-8CCB-11661DD8F489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55715-3F0D-461B-A14D-3C2D40B46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157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5B0ACD-9FA0-4CEC-8CCB-11661DD8F489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55715-3F0D-461B-A14D-3C2D40B46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299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vault1\staff\pamos\Advanced%20Bio\AandP%20book\chapter2\Animation\how_enzymes_work.sw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vault1\staff\pamos\Advanced%20Bio\AandP%20book\chapter3\Animation\mitosis_and_cytokinesis.swf" TargetMode="Externa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vault1\staff\pamos\Advanced%20Bio\AandP%20book\chapter19\Animation\stages_of_meiosis.swf" TargetMode="Externa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jpeg"/><Relationship Id="rId4" Type="http://schemas.openxmlformats.org/officeDocument/2006/relationships/image" Target="../media/image11.jpe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jpeg"/><Relationship Id="rId4" Type="http://schemas.openxmlformats.org/officeDocument/2006/relationships/image" Target="../media/image19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video" Target="file:///\\vault1\staff\pamos\Advanced%20Bio\AandP%20book\chapter19\Animation\unique_features_of_meio.swf" TargetMode="Externa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vault1\staff\pamos\Advanced%20Bio\AandP%20book\chapter3\Animation\dna_replication.swf" TargetMode="Externa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1. INTRODUCTION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Experimental Design</a:t>
            </a:r>
          </a:p>
          <a:p>
            <a:r>
              <a:rPr lang="en-US" dirty="0" smtClean="0"/>
              <a:t>Characteristics of Living Things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6954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8600"/>
            <a:ext cx="8686800" cy="6477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smtClean="0"/>
              <a:t>Water’s special properties</a:t>
            </a:r>
          </a:p>
          <a:p>
            <a:pPr>
              <a:lnSpc>
                <a:spcPct val="90000"/>
              </a:lnSpc>
            </a:pPr>
            <a:endParaRPr lang="en-US" altLang="en-US" sz="1200" dirty="0" smtClean="0"/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Water expands slightly at freezing point (0</a:t>
            </a:r>
            <a:r>
              <a:rPr lang="en-US" altLang="en-US" dirty="0" smtClean="0">
                <a:cs typeface="Arial" charset="0"/>
              </a:rPr>
              <a:t>°</a:t>
            </a:r>
            <a:r>
              <a:rPr lang="en-US" altLang="en-US" dirty="0" smtClean="0"/>
              <a:t>C)</a:t>
            </a:r>
          </a:p>
          <a:p>
            <a:pPr lvl="2">
              <a:lnSpc>
                <a:spcPct val="90000"/>
              </a:lnSpc>
            </a:pPr>
            <a:r>
              <a:rPr lang="en-US" altLang="en-US" sz="2800" dirty="0" smtClean="0"/>
              <a:t>Ice is less dense than water</a:t>
            </a:r>
          </a:p>
          <a:p>
            <a:pPr lvl="2">
              <a:lnSpc>
                <a:spcPct val="90000"/>
              </a:lnSpc>
            </a:pPr>
            <a:r>
              <a:rPr lang="en-US" altLang="en-US" sz="2800" dirty="0" smtClean="0"/>
              <a:t>Ice floats, insulating water below it</a:t>
            </a:r>
          </a:p>
          <a:p>
            <a:pPr lvl="2">
              <a:lnSpc>
                <a:spcPct val="90000"/>
              </a:lnSpc>
            </a:pPr>
            <a:endParaRPr lang="en-US" altLang="en-US" sz="2000" dirty="0" smtClean="0"/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Water dissolves ionic </a:t>
            </a:r>
            <a:r>
              <a:rPr lang="en-US" altLang="en-US" dirty="0" smtClean="0"/>
              <a:t>compounds and </a:t>
            </a:r>
            <a:r>
              <a:rPr lang="en-US" altLang="en-US" dirty="0" smtClean="0"/>
              <a:t>other polar molecules</a:t>
            </a:r>
          </a:p>
          <a:p>
            <a:pPr lvl="2">
              <a:lnSpc>
                <a:spcPct val="90000"/>
              </a:lnSpc>
            </a:pPr>
            <a:endParaRPr lang="en-US" altLang="en-US" sz="2000" dirty="0" smtClean="0"/>
          </a:p>
          <a:p>
            <a:pPr lvl="1">
              <a:lnSpc>
                <a:spcPct val="90000"/>
              </a:lnSpc>
            </a:pPr>
            <a:r>
              <a:rPr lang="en-US" altLang="en-US" b="1" i="1" u="sng" dirty="0" smtClean="0"/>
              <a:t>Cohesion</a:t>
            </a:r>
            <a:r>
              <a:rPr lang="en-US" altLang="en-US" dirty="0" smtClean="0"/>
              <a:t> =</a:t>
            </a:r>
          </a:p>
          <a:p>
            <a:pPr lvl="2">
              <a:lnSpc>
                <a:spcPct val="90000"/>
              </a:lnSpc>
            </a:pPr>
            <a:r>
              <a:rPr lang="en-US" altLang="en-US" sz="2800" dirty="0" smtClean="0"/>
              <a:t>Attraction between molecules of the same substance</a:t>
            </a:r>
          </a:p>
          <a:p>
            <a:pPr lvl="2">
              <a:lnSpc>
                <a:spcPct val="90000"/>
              </a:lnSpc>
            </a:pPr>
            <a:r>
              <a:rPr lang="en-US" altLang="en-US" sz="2800" dirty="0" smtClean="0"/>
              <a:t>Water molecules are drawn together</a:t>
            </a:r>
          </a:p>
          <a:p>
            <a:pPr lvl="3">
              <a:lnSpc>
                <a:spcPct val="90000"/>
              </a:lnSpc>
            </a:pPr>
            <a:r>
              <a:rPr lang="en-US" altLang="en-US" sz="2800" dirty="0" smtClean="0"/>
              <a:t>Produces surface tension</a:t>
            </a:r>
          </a:p>
          <a:p>
            <a:pPr lvl="3">
              <a:lnSpc>
                <a:spcPct val="90000"/>
              </a:lnSpc>
            </a:pPr>
            <a:r>
              <a:rPr lang="en-US" altLang="en-US" sz="2800" dirty="0" smtClean="0"/>
              <a:t>Some insects can “walk on water”</a:t>
            </a:r>
          </a:p>
          <a:p>
            <a:pPr lvl="1">
              <a:lnSpc>
                <a:spcPct val="90000"/>
              </a:lnSpc>
            </a:pPr>
            <a:endParaRPr lang="en-US" altLang="en-US" sz="3600" dirty="0" smtClean="0"/>
          </a:p>
        </p:txBody>
      </p:sp>
      <p:sp>
        <p:nvSpPr>
          <p:cNvPr id="76805" name="AutoShape 5" descr="2Q=="/>
          <p:cNvSpPr>
            <a:spLocks noChangeAspect="1" noChangeArrowheads="1"/>
          </p:cNvSpPr>
          <p:nvPr/>
        </p:nvSpPr>
        <p:spPr bwMode="auto">
          <a:xfrm>
            <a:off x="1838325" y="1604963"/>
            <a:ext cx="5467350" cy="364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64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68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68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68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68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68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68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68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68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68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68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build="p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 (+)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953000"/>
          </a:xfrm>
        </p:spPr>
        <p:txBody>
          <a:bodyPr>
            <a:normAutofit/>
          </a:bodyPr>
          <a:lstStyle/>
          <a:p>
            <a:r>
              <a:rPr lang="en-US" altLang="en-US" sz="2800" dirty="0" smtClean="0"/>
              <a:t>Prevent </a:t>
            </a:r>
            <a:r>
              <a:rPr lang="en-US" altLang="en-US" sz="2800" dirty="0"/>
              <a:t>human diseases through early detection </a:t>
            </a:r>
          </a:p>
          <a:p>
            <a:r>
              <a:rPr lang="en-US" altLang="en-US" sz="2800" dirty="0"/>
              <a:t>Treat and possibly cure diseases</a:t>
            </a:r>
          </a:p>
          <a:p>
            <a:r>
              <a:rPr lang="en-US" altLang="en-US" sz="2800" dirty="0"/>
              <a:t>Reproduce human organs for transplants</a:t>
            </a:r>
          </a:p>
          <a:p>
            <a:r>
              <a:rPr lang="en-US" altLang="en-US" sz="2800" dirty="0"/>
              <a:t>Increase crop resistance to harsh conditions and pests</a:t>
            </a:r>
          </a:p>
          <a:p>
            <a:r>
              <a:rPr lang="en-US" altLang="en-US" sz="2800" dirty="0"/>
              <a:t>Improve taste and nutritional value of crops</a:t>
            </a:r>
          </a:p>
          <a:p>
            <a:r>
              <a:rPr lang="en-US" altLang="en-US" sz="2800" dirty="0"/>
              <a:t>Lower food cost by improving crop yield </a:t>
            </a:r>
          </a:p>
          <a:p>
            <a:r>
              <a:rPr lang="en-US" altLang="en-US" sz="2800" dirty="0"/>
              <a:t>Identify remains of unknown soldiers</a:t>
            </a:r>
          </a:p>
          <a:p>
            <a:r>
              <a:rPr lang="en-US" altLang="en-US" sz="2800" dirty="0"/>
              <a:t>Help solve crimes</a:t>
            </a:r>
          </a:p>
          <a:p>
            <a:r>
              <a:rPr lang="en-US" altLang="en-US" sz="2800" dirty="0"/>
              <a:t>Could increase genetic diversity</a:t>
            </a:r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0487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 (-)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876800"/>
          </a:xfrm>
        </p:spPr>
        <p:txBody>
          <a:bodyPr>
            <a:normAutofit/>
          </a:bodyPr>
          <a:lstStyle/>
          <a:p>
            <a:r>
              <a:rPr lang="en-US" altLang="en-US" sz="2800" dirty="0" smtClean="0"/>
              <a:t>Threaten </a:t>
            </a:r>
            <a:r>
              <a:rPr lang="en-US" altLang="en-US" sz="2800" dirty="0"/>
              <a:t>beneficial organisms</a:t>
            </a:r>
          </a:p>
          <a:p>
            <a:r>
              <a:rPr lang="en-US" altLang="en-US" sz="2800" dirty="0"/>
              <a:t>Creation of new pathogens</a:t>
            </a:r>
          </a:p>
          <a:p>
            <a:r>
              <a:rPr lang="en-US" altLang="en-US" sz="2800" dirty="0"/>
              <a:t>Harmful side effects</a:t>
            </a:r>
          </a:p>
          <a:p>
            <a:r>
              <a:rPr lang="en-US" altLang="en-US" sz="2800" dirty="0"/>
              <a:t>Expensive</a:t>
            </a:r>
          </a:p>
          <a:p>
            <a:r>
              <a:rPr lang="en-US" altLang="en-US" sz="2800" dirty="0"/>
              <a:t>Moral/Ethical concerns</a:t>
            </a:r>
          </a:p>
          <a:p>
            <a:pPr lvl="1"/>
            <a:r>
              <a:rPr lang="en-US" altLang="en-US" dirty="0"/>
              <a:t>Health insurance or employment manipulation?</a:t>
            </a:r>
          </a:p>
          <a:p>
            <a:pPr lvl="1"/>
            <a:r>
              <a:rPr lang="en-US" altLang="en-US" dirty="0"/>
              <a:t>“Designer” offspring?</a:t>
            </a:r>
          </a:p>
          <a:p>
            <a:r>
              <a:rPr lang="en-US" altLang="en-US" sz="2800" dirty="0"/>
              <a:t>Irreversible effects with unknown consequences</a:t>
            </a:r>
          </a:p>
          <a:p>
            <a:r>
              <a:rPr lang="en-US" altLang="en-US" sz="2800" dirty="0"/>
              <a:t>Could decrease genetic diversity (</a:t>
            </a:r>
            <a:r>
              <a:rPr lang="en-US" altLang="en-US" sz="2800" dirty="0" err="1"/>
              <a:t>ie</a:t>
            </a:r>
            <a:r>
              <a:rPr lang="en-US" altLang="en-US" sz="2800" dirty="0"/>
              <a:t>-cloning)</a:t>
            </a:r>
          </a:p>
          <a:p>
            <a:pPr>
              <a:buFontTx/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83652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10. ECOLOGY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99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04800"/>
            <a:ext cx="8458200" cy="61722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3500" b="1" i="1" u="sng" dirty="0" smtClean="0"/>
              <a:t>Biotic factors</a:t>
            </a:r>
            <a:r>
              <a:rPr lang="en-US" altLang="en-US" sz="3500" dirty="0" smtClean="0"/>
              <a:t> =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500" dirty="0" smtClean="0"/>
              <a:t>Living components in the environment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500" dirty="0" smtClean="0"/>
              <a:t>Ex: Other organisms that serve as food, predators, competition, etc.</a:t>
            </a:r>
          </a:p>
          <a:p>
            <a:pPr eaLnBrk="1" hangingPunct="1">
              <a:lnSpc>
                <a:spcPct val="90000"/>
              </a:lnSpc>
            </a:pPr>
            <a:endParaRPr lang="en-US" altLang="en-US" sz="3500" u="sng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3500" b="1" i="1" u="sng" dirty="0" smtClean="0"/>
              <a:t>Abiotic factors</a:t>
            </a:r>
            <a:r>
              <a:rPr lang="en-US" altLang="en-US" sz="3500" dirty="0" smtClean="0"/>
              <a:t> =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500" dirty="0" smtClean="0"/>
              <a:t>Chemical and physical components of the environment (nonliving)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500" dirty="0" smtClean="0"/>
              <a:t>Ex:  Sunlight, temperature, precipitation, pH, salinity, soil type, etc.</a:t>
            </a:r>
          </a:p>
          <a:p>
            <a:pPr>
              <a:lnSpc>
                <a:spcPct val="90000"/>
              </a:lnSpc>
            </a:pPr>
            <a:endParaRPr lang="en-US" altLang="en-US" sz="3500" b="1" i="1" u="sng" dirty="0" smtClean="0"/>
          </a:p>
          <a:p>
            <a:pPr>
              <a:lnSpc>
                <a:spcPct val="90000"/>
              </a:lnSpc>
            </a:pPr>
            <a:r>
              <a:rPr lang="en-US" altLang="en-US" sz="3500" b="1" i="1" u="sng" dirty="0" smtClean="0"/>
              <a:t>Species</a:t>
            </a:r>
            <a:r>
              <a:rPr lang="en-US" altLang="en-US" sz="3500" dirty="0" smtClean="0"/>
              <a:t> </a:t>
            </a:r>
            <a:r>
              <a:rPr lang="en-US" altLang="en-US" sz="3500" dirty="0"/>
              <a:t>= </a:t>
            </a:r>
          </a:p>
          <a:p>
            <a:pPr lvl="1">
              <a:lnSpc>
                <a:spcPct val="90000"/>
              </a:lnSpc>
            </a:pPr>
            <a:r>
              <a:rPr lang="en-US" altLang="en-US" sz="3500" dirty="0"/>
              <a:t>Group of similar organisms that can breed and produce fertile offspring</a:t>
            </a:r>
          </a:p>
          <a:p>
            <a:pPr eaLnBrk="1" hangingPunct="1">
              <a:lnSpc>
                <a:spcPct val="90000"/>
              </a:lnSpc>
            </a:pPr>
            <a:endParaRPr lang="en-US" altLang="en-US" sz="2800" u="sng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800" u="sng" dirty="0" smtClean="0"/>
          </a:p>
        </p:txBody>
      </p:sp>
    </p:spTree>
    <p:extLst>
      <p:ext uri="{BB962C8B-B14F-4D97-AF65-F5344CB8AC3E}">
        <p14:creationId xmlns:p14="http://schemas.microsoft.com/office/powerpoint/2010/main" val="1205756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"/>
            <a:ext cx="8458200" cy="6708775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altLang="en-US" b="1" i="1" u="sng" dirty="0" smtClean="0"/>
              <a:t>Population</a:t>
            </a:r>
            <a:r>
              <a:rPr lang="en-US" altLang="en-US" dirty="0" smtClean="0"/>
              <a:t> =</a:t>
            </a:r>
          </a:p>
          <a:p>
            <a:pPr lvl="1" eaLnBrk="1" hangingPunct="1"/>
            <a:r>
              <a:rPr lang="en-US" altLang="en-US" sz="3200" dirty="0" smtClean="0"/>
              <a:t>Group of individuals of the same species that live in the same area</a:t>
            </a:r>
            <a:endParaRPr lang="en-US" altLang="en-US" sz="1800" u="sng" dirty="0" smtClean="0"/>
          </a:p>
          <a:p>
            <a:pPr eaLnBrk="1" hangingPunct="1"/>
            <a:r>
              <a:rPr lang="en-US" altLang="en-US" b="1" i="1" u="sng" dirty="0" smtClean="0"/>
              <a:t>Community</a:t>
            </a:r>
            <a:r>
              <a:rPr lang="en-US" altLang="en-US" dirty="0" smtClean="0"/>
              <a:t> =</a:t>
            </a:r>
          </a:p>
          <a:p>
            <a:pPr lvl="1" eaLnBrk="1" hangingPunct="1"/>
            <a:r>
              <a:rPr lang="en-US" altLang="en-US" sz="3200" dirty="0" smtClean="0"/>
              <a:t>Group of different, interacting species that live in the same area</a:t>
            </a:r>
          </a:p>
          <a:p>
            <a:r>
              <a:rPr lang="en-US" altLang="en-US" b="1" i="1" u="sng" dirty="0"/>
              <a:t>Ecosystem</a:t>
            </a:r>
            <a:r>
              <a:rPr lang="en-US" altLang="en-US" dirty="0"/>
              <a:t> =</a:t>
            </a:r>
          </a:p>
          <a:p>
            <a:pPr lvl="1"/>
            <a:r>
              <a:rPr lang="en-US" altLang="en-US" sz="3200" dirty="0"/>
              <a:t>All of the organisms that live together, interacting with their physical </a:t>
            </a:r>
            <a:r>
              <a:rPr lang="en-US" altLang="en-US" sz="3200" dirty="0" smtClean="0"/>
              <a:t>environment</a:t>
            </a:r>
          </a:p>
          <a:p>
            <a:r>
              <a:rPr lang="en-US" altLang="en-US" b="1" i="1" u="sng" dirty="0"/>
              <a:t>Biome </a:t>
            </a:r>
            <a:r>
              <a:rPr lang="en-US" altLang="en-US" dirty="0"/>
              <a:t>=</a:t>
            </a:r>
          </a:p>
          <a:p>
            <a:pPr lvl="1"/>
            <a:r>
              <a:rPr lang="en-US" altLang="en-US" sz="3200" dirty="0"/>
              <a:t>Group of ecosystems that share similar climates and typical organisms</a:t>
            </a:r>
          </a:p>
          <a:p>
            <a:pPr lvl="1"/>
            <a:r>
              <a:rPr lang="en-US" altLang="en-US" sz="3200" dirty="0"/>
              <a:t>Grouped geographically</a:t>
            </a:r>
          </a:p>
          <a:p>
            <a:pPr lvl="1"/>
            <a:endParaRPr lang="en-US" altLang="en-US" sz="3200" dirty="0"/>
          </a:p>
          <a:p>
            <a:pPr lvl="1" eaLnBrk="1" hangingPunct="1"/>
            <a:endParaRPr lang="en-US" altLang="en-US" sz="3200" dirty="0" smtClean="0"/>
          </a:p>
          <a:p>
            <a:pPr eaLnBrk="1" hangingPunct="1"/>
            <a:endParaRPr lang="en-US" altLang="en-US" u="sng" dirty="0" smtClean="0"/>
          </a:p>
          <a:p>
            <a:pPr lvl="1" eaLnBrk="1" hangingPunct="1"/>
            <a:endParaRPr lang="en-US" altLang="en-US" dirty="0" smtClean="0"/>
          </a:p>
          <a:p>
            <a:pPr eaLnBrk="1" hangingPunct="1">
              <a:buFontTx/>
              <a:buNone/>
            </a:pPr>
            <a:endParaRPr lang="en-US" altLang="en-US" sz="1200" u="sng" dirty="0" smtClean="0"/>
          </a:p>
        </p:txBody>
      </p:sp>
    </p:spTree>
    <p:extLst>
      <p:ext uri="{BB962C8B-B14F-4D97-AF65-F5344CB8AC3E}">
        <p14:creationId xmlns:p14="http://schemas.microsoft.com/office/powerpoint/2010/main" val="3703764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Biomes</a:t>
            </a:r>
            <a:endParaRPr lang="en-US" dirty="0"/>
          </a:p>
        </p:txBody>
      </p:sp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sz="3600" dirty="0" smtClean="0"/>
              <a:t>Tropical Rain Forest</a:t>
            </a:r>
          </a:p>
          <a:p>
            <a:pPr lvl="1"/>
            <a:r>
              <a:rPr lang="en-US" altLang="en-US" dirty="0" smtClean="0"/>
              <a:t>Thin, nutrient poor soil</a:t>
            </a:r>
          </a:p>
          <a:p>
            <a:pPr lvl="1"/>
            <a:r>
              <a:rPr lang="en-US" altLang="en-US" dirty="0" smtClean="0"/>
              <a:t>Hot; very wet</a:t>
            </a:r>
          </a:p>
          <a:p>
            <a:r>
              <a:rPr lang="en-US" altLang="en-US" dirty="0" smtClean="0"/>
              <a:t>Tropical Savanna</a:t>
            </a:r>
          </a:p>
          <a:p>
            <a:pPr lvl="1"/>
            <a:r>
              <a:rPr lang="en-US" altLang="en-US" dirty="0" smtClean="0"/>
              <a:t>Frequent fires</a:t>
            </a:r>
          </a:p>
          <a:p>
            <a:pPr lvl="1"/>
            <a:r>
              <a:rPr lang="en-US" altLang="en-US" dirty="0" smtClean="0"/>
              <a:t>Hot; dry and wet seasons</a:t>
            </a:r>
          </a:p>
          <a:p>
            <a:r>
              <a:rPr lang="en-US" altLang="en-US" dirty="0" smtClean="0"/>
              <a:t>Desert</a:t>
            </a:r>
          </a:p>
          <a:p>
            <a:pPr lvl="1"/>
            <a:r>
              <a:rPr lang="en-US" altLang="en-US" dirty="0" smtClean="0"/>
              <a:t>Thin, porous, nutrient poor soil</a:t>
            </a:r>
          </a:p>
          <a:p>
            <a:pPr lvl="1"/>
            <a:r>
              <a:rPr lang="en-US" altLang="en-US" dirty="0" smtClean="0"/>
              <a:t>Hot days, cold nights; very dry</a:t>
            </a:r>
            <a:endParaRPr lang="en-US" altLang="en-US" dirty="0"/>
          </a:p>
          <a:p>
            <a:pPr lvl="1"/>
            <a:endParaRPr lang="en-US" altLang="en-US" sz="3200" dirty="0" smtClean="0"/>
          </a:p>
          <a:p>
            <a:pPr lvl="1"/>
            <a:endParaRPr lang="en-US" altLang="en-US" sz="1400" dirty="0" smtClean="0"/>
          </a:p>
          <a:p>
            <a:pPr lvl="1"/>
            <a:endParaRPr lang="en-US" altLang="en-US" sz="3200" dirty="0" smtClean="0"/>
          </a:p>
          <a:p>
            <a:pPr lvl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509011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6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6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60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60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60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60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9" grpId="0" build="p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458200" cy="6096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Temperate Grassland</a:t>
            </a:r>
          </a:p>
          <a:p>
            <a:pPr lvl="1"/>
            <a:r>
              <a:rPr lang="en-US" dirty="0" smtClean="0"/>
              <a:t>Fertile soil</a:t>
            </a:r>
          </a:p>
          <a:p>
            <a:pPr lvl="1"/>
            <a:r>
              <a:rPr lang="en-US" dirty="0" smtClean="0"/>
              <a:t>Warm/hot summers, cold winters; moderate </a:t>
            </a:r>
            <a:r>
              <a:rPr lang="en-US" dirty="0" err="1" smtClean="0"/>
              <a:t>precip</a:t>
            </a:r>
            <a:r>
              <a:rPr lang="en-US" dirty="0" smtClean="0"/>
              <a:t>.</a:t>
            </a:r>
          </a:p>
          <a:p>
            <a:r>
              <a:rPr lang="en-US" dirty="0" smtClean="0"/>
              <a:t>Temperate Forest</a:t>
            </a:r>
          </a:p>
          <a:p>
            <a:pPr lvl="1"/>
            <a:r>
              <a:rPr lang="en-US" dirty="0"/>
              <a:t>Fertile soil</a:t>
            </a:r>
          </a:p>
          <a:p>
            <a:pPr lvl="1"/>
            <a:r>
              <a:rPr lang="en-US" dirty="0"/>
              <a:t>Warm/hot summers, cold winters; moderate </a:t>
            </a:r>
            <a:r>
              <a:rPr lang="en-US" dirty="0" err="1"/>
              <a:t>precip</a:t>
            </a:r>
            <a:r>
              <a:rPr lang="en-US" dirty="0"/>
              <a:t>.</a:t>
            </a:r>
          </a:p>
          <a:p>
            <a:r>
              <a:rPr lang="en-US" dirty="0" smtClean="0"/>
              <a:t>Coniferous Forest</a:t>
            </a:r>
          </a:p>
          <a:p>
            <a:pPr lvl="1"/>
            <a:r>
              <a:rPr lang="en-US" dirty="0" smtClean="0"/>
              <a:t>Acidic soil</a:t>
            </a:r>
          </a:p>
          <a:p>
            <a:pPr lvl="1"/>
            <a:r>
              <a:rPr lang="en-US" dirty="0" smtClean="0"/>
              <a:t>Short summers, cold winters; less </a:t>
            </a:r>
            <a:r>
              <a:rPr lang="en-US" dirty="0" err="1" smtClean="0"/>
              <a:t>precip</a:t>
            </a:r>
            <a:r>
              <a:rPr lang="en-US" dirty="0" smtClean="0"/>
              <a:t>.</a:t>
            </a:r>
          </a:p>
          <a:p>
            <a:r>
              <a:rPr lang="en-US" dirty="0" smtClean="0"/>
              <a:t>Tundra</a:t>
            </a:r>
          </a:p>
          <a:p>
            <a:pPr lvl="1"/>
            <a:r>
              <a:rPr lang="en-US" dirty="0" smtClean="0"/>
              <a:t>Permafrost</a:t>
            </a:r>
          </a:p>
          <a:p>
            <a:pPr lvl="1"/>
            <a:r>
              <a:rPr lang="en-US" dirty="0" smtClean="0"/>
              <a:t>Long, cold winters; low </a:t>
            </a:r>
            <a:r>
              <a:rPr lang="en-US" dirty="0" err="1" smtClean="0"/>
              <a:t>precip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32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Autotrophs/producers</a:t>
            </a:r>
          </a:p>
          <a:p>
            <a:pPr lvl="1"/>
            <a:r>
              <a:rPr lang="en-US" sz="3200" dirty="0" smtClean="0"/>
              <a:t>Make their own food</a:t>
            </a:r>
          </a:p>
          <a:p>
            <a:r>
              <a:rPr lang="en-US" b="1" dirty="0" smtClean="0"/>
              <a:t>Heterotrophs</a:t>
            </a:r>
            <a:r>
              <a:rPr lang="en-US" dirty="0" smtClean="0"/>
              <a:t> </a:t>
            </a:r>
          </a:p>
          <a:p>
            <a:pPr lvl="1"/>
            <a:r>
              <a:rPr lang="en-US" sz="3200" b="1" dirty="0" smtClean="0"/>
              <a:t>Consumers</a:t>
            </a:r>
          </a:p>
          <a:p>
            <a:pPr lvl="2"/>
            <a:r>
              <a:rPr lang="en-US" sz="3200" dirty="0" smtClean="0"/>
              <a:t>Consume living organisms</a:t>
            </a:r>
          </a:p>
          <a:p>
            <a:pPr lvl="1"/>
            <a:r>
              <a:rPr lang="en-US" sz="3200" b="1" dirty="0" smtClean="0"/>
              <a:t>Detritus feeders/decomposers</a:t>
            </a:r>
          </a:p>
          <a:p>
            <a:pPr lvl="2"/>
            <a:r>
              <a:rPr lang="en-US" sz="3200" dirty="0" smtClean="0"/>
              <a:t>Feed on dead organisms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26206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r>
              <a:rPr lang="en-US" dirty="0" smtClean="0"/>
              <a:t>All food webs must start with producers</a:t>
            </a:r>
          </a:p>
          <a:p>
            <a:endParaRPr lang="en-US" sz="1800" dirty="0" smtClean="0"/>
          </a:p>
          <a:p>
            <a:r>
              <a:rPr lang="en-US" dirty="0" smtClean="0"/>
              <a:t>Arrows show flow of ENERGY</a:t>
            </a:r>
          </a:p>
          <a:p>
            <a:endParaRPr lang="en-US" sz="1800" dirty="0" smtClean="0"/>
          </a:p>
          <a:p>
            <a:r>
              <a:rPr lang="en-US" dirty="0" smtClean="0"/>
              <a:t>Only 10% of energy is passed from one organism to another</a:t>
            </a:r>
          </a:p>
          <a:p>
            <a:pPr lvl="1"/>
            <a:r>
              <a:rPr lang="en-US" sz="3200" dirty="0" smtClean="0"/>
              <a:t>Some is broken down to do work</a:t>
            </a:r>
          </a:p>
          <a:p>
            <a:pPr lvl="1"/>
            <a:r>
              <a:rPr lang="en-US" sz="3200" dirty="0" smtClean="0"/>
              <a:t>Some is lost as heat and waste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771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762000" y="0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Biomass and Energy Pyramids</a:t>
            </a:r>
          </a:p>
        </p:txBody>
      </p:sp>
      <p:sp>
        <p:nvSpPr>
          <p:cNvPr id="4101" name="TextBox 2"/>
          <p:cNvSpPr txBox="1">
            <a:spLocks noChangeArrowheads="1"/>
          </p:cNvSpPr>
          <p:nvPr/>
        </p:nvSpPr>
        <p:spPr bwMode="auto">
          <a:xfrm>
            <a:off x="3324225" y="5849938"/>
            <a:ext cx="3867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/>
              <a:t>Producers (100%)</a:t>
            </a:r>
          </a:p>
        </p:txBody>
      </p:sp>
      <p:sp>
        <p:nvSpPr>
          <p:cNvPr id="4102" name="TextBox 3"/>
          <p:cNvSpPr txBox="1">
            <a:spLocks noChangeArrowheads="1"/>
          </p:cNvSpPr>
          <p:nvPr/>
        </p:nvSpPr>
        <p:spPr bwMode="auto">
          <a:xfrm>
            <a:off x="2819400" y="3581400"/>
            <a:ext cx="36131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600"/>
              <a:t>Secondary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600"/>
              <a:t>Consumers (1%)</a:t>
            </a:r>
          </a:p>
        </p:txBody>
      </p:sp>
      <p:sp>
        <p:nvSpPr>
          <p:cNvPr id="4103" name="TextBox 4"/>
          <p:cNvSpPr txBox="1">
            <a:spLocks noChangeArrowheads="1"/>
          </p:cNvSpPr>
          <p:nvPr/>
        </p:nvSpPr>
        <p:spPr bwMode="auto">
          <a:xfrm>
            <a:off x="3062288" y="1873250"/>
            <a:ext cx="3138487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dirty="0"/>
              <a:t>(0.1%)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dirty="0"/>
              <a:t>Tertiary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dirty="0"/>
              <a:t>Consumers, etc.</a:t>
            </a:r>
          </a:p>
        </p:txBody>
      </p:sp>
      <p:grpSp>
        <p:nvGrpSpPr>
          <p:cNvPr id="23" name="Group 22"/>
          <p:cNvGrpSpPr>
            <a:grpSpLocks/>
          </p:cNvGrpSpPr>
          <p:nvPr/>
        </p:nvGrpSpPr>
        <p:grpSpPr bwMode="auto">
          <a:xfrm>
            <a:off x="152400" y="1349375"/>
            <a:ext cx="8839200" cy="5280025"/>
            <a:chOff x="152400" y="1349374"/>
            <a:chExt cx="8839200" cy="5280026"/>
          </a:xfrm>
        </p:grpSpPr>
        <p:sp>
          <p:nvSpPr>
            <p:cNvPr id="2" name="Isosceles Triangle 1"/>
            <p:cNvSpPr/>
            <p:nvPr/>
          </p:nvSpPr>
          <p:spPr bwMode="auto">
            <a:xfrm>
              <a:off x="152400" y="1349374"/>
              <a:ext cx="8839200" cy="5280026"/>
            </a:xfrm>
            <a:prstGeom prst="triangl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7" name="Straight Connector 6"/>
            <p:cNvCxnSpPr/>
            <p:nvPr/>
          </p:nvCxnSpPr>
          <p:spPr bwMode="auto">
            <a:xfrm>
              <a:off x="2667000" y="3578224"/>
              <a:ext cx="37338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auto">
            <a:xfrm>
              <a:off x="1676400" y="4778375"/>
              <a:ext cx="5791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auto">
            <a:xfrm>
              <a:off x="990600" y="5638800"/>
              <a:ext cx="71628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1828800" y="4876800"/>
            <a:ext cx="5568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/>
              <a:t>Primary Consumers (10%)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934200" y="2151063"/>
            <a:ext cx="168592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/>
              <a:t>Detritus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/>
              <a:t>Feeders</a:t>
            </a:r>
          </a:p>
        </p:txBody>
      </p:sp>
      <p:grpSp>
        <p:nvGrpSpPr>
          <p:cNvPr id="25" name="Group 24"/>
          <p:cNvGrpSpPr>
            <a:grpSpLocks/>
          </p:cNvGrpSpPr>
          <p:nvPr/>
        </p:nvGrpSpPr>
        <p:grpSpPr bwMode="auto">
          <a:xfrm>
            <a:off x="5715000" y="2362200"/>
            <a:ext cx="3048000" cy="3544888"/>
            <a:chOff x="5715000" y="2362200"/>
            <a:chExt cx="3048000" cy="3544568"/>
          </a:xfrm>
        </p:grpSpPr>
        <p:cxnSp>
          <p:nvCxnSpPr>
            <p:cNvPr id="17" name="Straight Arrow Connector 16"/>
            <p:cNvCxnSpPr/>
            <p:nvPr/>
          </p:nvCxnSpPr>
          <p:spPr>
            <a:xfrm>
              <a:off x="5715000" y="2362200"/>
              <a:ext cx="1066800" cy="7619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7059613" y="3228897"/>
              <a:ext cx="255587" cy="68415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7777163" y="3228897"/>
              <a:ext cx="0" cy="161116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 flipV="1">
              <a:off x="8305800" y="3352711"/>
              <a:ext cx="457200" cy="255405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66042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  <p:bldP spid="4102" grpId="0"/>
      <p:bldP spid="4103" grpId="0"/>
      <p:bldP spid="13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lnSpcReduction="10000"/>
          </a:bodyPr>
          <a:lstStyle/>
          <a:p>
            <a:pPr lvl="1">
              <a:lnSpc>
                <a:spcPct val="90000"/>
              </a:lnSpc>
            </a:pPr>
            <a:r>
              <a:rPr lang="en-US" altLang="en-US" b="1" i="1" u="sng" smtClean="0"/>
              <a:t>Adhesion</a:t>
            </a:r>
            <a:r>
              <a:rPr lang="en-US" altLang="en-US" smtClean="0"/>
              <a:t> =</a:t>
            </a:r>
          </a:p>
          <a:p>
            <a:pPr lvl="2">
              <a:lnSpc>
                <a:spcPct val="90000"/>
              </a:lnSpc>
            </a:pPr>
            <a:r>
              <a:rPr lang="en-US" altLang="en-US" sz="2800" smtClean="0"/>
              <a:t>Attraction between molecules of different substances</a:t>
            </a:r>
          </a:p>
          <a:p>
            <a:pPr lvl="2">
              <a:lnSpc>
                <a:spcPct val="90000"/>
              </a:lnSpc>
            </a:pPr>
            <a:r>
              <a:rPr lang="en-US" altLang="en-US" sz="2800" smtClean="0"/>
              <a:t>Ex: Adhesion between water and straw causes water to rise </a:t>
            </a:r>
          </a:p>
          <a:p>
            <a:pPr lvl="3">
              <a:lnSpc>
                <a:spcPct val="90000"/>
              </a:lnSpc>
            </a:pPr>
            <a:r>
              <a:rPr lang="en-US" altLang="en-US" sz="2800" smtClean="0"/>
              <a:t>Called capillary action</a:t>
            </a:r>
          </a:p>
          <a:p>
            <a:pPr lvl="3">
              <a:lnSpc>
                <a:spcPct val="90000"/>
              </a:lnSpc>
            </a:pPr>
            <a:r>
              <a:rPr lang="en-US" altLang="en-US" sz="2800" smtClean="0"/>
              <a:t>Draws water out of plant roots into stem/leaves </a:t>
            </a:r>
          </a:p>
          <a:p>
            <a:pPr lvl="3">
              <a:lnSpc>
                <a:spcPct val="90000"/>
              </a:lnSpc>
            </a:pPr>
            <a:endParaRPr lang="en-US" altLang="en-US" sz="1800" smtClean="0"/>
          </a:p>
          <a:p>
            <a:pPr lvl="1">
              <a:lnSpc>
                <a:spcPct val="90000"/>
              </a:lnSpc>
            </a:pPr>
            <a:r>
              <a:rPr lang="en-US" altLang="en-US" smtClean="0"/>
              <a:t>High </a:t>
            </a:r>
            <a:r>
              <a:rPr lang="en-US" altLang="en-US" b="1" i="1" u="sng" smtClean="0"/>
              <a:t>Specific Heat Capacity</a:t>
            </a:r>
            <a:r>
              <a:rPr lang="en-US" altLang="en-US" smtClean="0"/>
              <a:t> =</a:t>
            </a:r>
          </a:p>
          <a:p>
            <a:pPr lvl="2">
              <a:lnSpc>
                <a:spcPct val="90000"/>
              </a:lnSpc>
            </a:pPr>
            <a:r>
              <a:rPr lang="en-US" altLang="en-US" sz="2800" smtClean="0"/>
              <a:t>Amount of heat energy required to increase temperature</a:t>
            </a:r>
          </a:p>
          <a:p>
            <a:pPr lvl="2">
              <a:lnSpc>
                <a:spcPct val="90000"/>
              </a:lnSpc>
            </a:pPr>
            <a:r>
              <a:rPr lang="en-US" altLang="en-US" sz="2800" smtClean="0"/>
              <a:t>Allows large bodies of water to absorb lots of heat with only small changes in temp</a:t>
            </a:r>
          </a:p>
          <a:p>
            <a:pPr>
              <a:lnSpc>
                <a:spcPct val="90000"/>
              </a:lnSpc>
            </a:pPr>
            <a:endParaRPr lang="en-US" altLang="en-US" sz="2800" smtClean="0"/>
          </a:p>
        </p:txBody>
      </p:sp>
    </p:spTree>
    <p:extLst>
      <p:ext uri="{BB962C8B-B14F-4D97-AF65-F5344CB8AC3E}">
        <p14:creationId xmlns:p14="http://schemas.microsoft.com/office/powerpoint/2010/main" val="4166744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8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8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8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8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/>
          <a:lstStyle/>
          <a:p>
            <a:r>
              <a:rPr lang="en-US" dirty="0" smtClean="0"/>
              <a:t>Interactions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Autofit/>
          </a:bodyPr>
          <a:lstStyle/>
          <a:p>
            <a:r>
              <a:rPr lang="en-US" sz="2800" dirty="0" smtClean="0"/>
              <a:t>Organisms avoid competition by developing </a:t>
            </a:r>
            <a:r>
              <a:rPr lang="en-US" sz="2800" b="1" i="1" u="sng" dirty="0" smtClean="0"/>
              <a:t>niches</a:t>
            </a:r>
            <a:r>
              <a:rPr lang="en-US" sz="2800" dirty="0" smtClean="0"/>
              <a:t> =</a:t>
            </a:r>
          </a:p>
          <a:p>
            <a:pPr lvl="1"/>
            <a:r>
              <a:rPr lang="en-US" dirty="0" smtClean="0"/>
              <a:t>Role and position an organism has in ecosystem</a:t>
            </a:r>
          </a:p>
          <a:p>
            <a:pPr lvl="1"/>
            <a:r>
              <a:rPr lang="en-US" dirty="0" smtClean="0"/>
              <a:t>“Job” </a:t>
            </a:r>
          </a:p>
          <a:p>
            <a:pPr lvl="1"/>
            <a:endParaRPr lang="en-US" sz="1200" dirty="0" smtClean="0"/>
          </a:p>
          <a:p>
            <a:r>
              <a:rPr lang="en-US" sz="2800" b="1" i="1" u="sng" dirty="0" smtClean="0"/>
              <a:t>Keystone species </a:t>
            </a:r>
            <a:r>
              <a:rPr lang="en-US" sz="2800" dirty="0" smtClean="0"/>
              <a:t>=	</a:t>
            </a:r>
          </a:p>
          <a:p>
            <a:pPr lvl="1"/>
            <a:r>
              <a:rPr lang="en-US" dirty="0" smtClean="0"/>
              <a:t>Essential for survival of many other species</a:t>
            </a:r>
          </a:p>
          <a:p>
            <a:pPr lvl="1"/>
            <a:r>
              <a:rPr lang="en-US" dirty="0" smtClean="0"/>
              <a:t>Examples</a:t>
            </a:r>
          </a:p>
          <a:p>
            <a:pPr lvl="2"/>
            <a:r>
              <a:rPr lang="en-US" sz="2800" dirty="0" smtClean="0"/>
              <a:t>Starfish prevent mussels from crowding out other organisms</a:t>
            </a:r>
          </a:p>
          <a:p>
            <a:pPr lvl="2"/>
            <a:r>
              <a:rPr lang="en-US" sz="2800" dirty="0" smtClean="0"/>
              <a:t>Otters prevent urchins from eating entire kelp habitat</a:t>
            </a:r>
          </a:p>
        </p:txBody>
      </p:sp>
    </p:spTree>
    <p:extLst>
      <p:ext uri="{BB962C8B-B14F-4D97-AF65-F5344CB8AC3E}">
        <p14:creationId xmlns:p14="http://schemas.microsoft.com/office/powerpoint/2010/main" val="195800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r>
              <a:rPr lang="en-US" b="1" i="1" u="sng" dirty="0" smtClean="0"/>
              <a:t>Parasitism</a:t>
            </a:r>
            <a:r>
              <a:rPr lang="en-US" dirty="0" smtClean="0"/>
              <a:t> =</a:t>
            </a:r>
          </a:p>
          <a:p>
            <a:pPr lvl="1"/>
            <a:r>
              <a:rPr lang="en-US" dirty="0" smtClean="0"/>
              <a:t>One organism benefits while other is harmed</a:t>
            </a:r>
          </a:p>
          <a:p>
            <a:pPr lvl="1"/>
            <a:r>
              <a:rPr lang="en-US" dirty="0" smtClean="0"/>
              <a:t>Ex: Tick and dog</a:t>
            </a:r>
          </a:p>
          <a:p>
            <a:pPr lvl="1"/>
            <a:endParaRPr lang="en-US" sz="1200" dirty="0" smtClean="0"/>
          </a:p>
          <a:p>
            <a:r>
              <a:rPr lang="en-US" b="1" i="1" u="sng" dirty="0" smtClean="0"/>
              <a:t>Mutualism</a:t>
            </a:r>
            <a:r>
              <a:rPr lang="en-US" dirty="0" smtClean="0"/>
              <a:t> = </a:t>
            </a:r>
          </a:p>
          <a:p>
            <a:pPr lvl="1"/>
            <a:r>
              <a:rPr lang="en-US" dirty="0" smtClean="0"/>
              <a:t>Both organisms benefit</a:t>
            </a:r>
          </a:p>
          <a:p>
            <a:pPr lvl="1"/>
            <a:r>
              <a:rPr lang="en-US" dirty="0" smtClean="0"/>
              <a:t>Ex: Clownfish and anemone</a:t>
            </a:r>
          </a:p>
          <a:p>
            <a:pPr lvl="1"/>
            <a:endParaRPr lang="en-US" sz="1200" dirty="0" smtClean="0"/>
          </a:p>
          <a:p>
            <a:r>
              <a:rPr lang="en-US" b="1" i="1" u="sng" dirty="0" smtClean="0"/>
              <a:t>Commensalism</a:t>
            </a:r>
            <a:r>
              <a:rPr lang="en-US" dirty="0" smtClean="0"/>
              <a:t> =</a:t>
            </a:r>
          </a:p>
          <a:p>
            <a:pPr lvl="1"/>
            <a:r>
              <a:rPr lang="en-US" dirty="0" smtClean="0"/>
              <a:t>One organism benefits and other is unaffected</a:t>
            </a:r>
          </a:p>
          <a:p>
            <a:pPr lvl="1"/>
            <a:r>
              <a:rPr lang="en-US" dirty="0" smtClean="0"/>
              <a:t>Ex: Remora and shark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25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11. EVOLUTION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65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458200" cy="5592763"/>
          </a:xfrm>
        </p:spPr>
        <p:txBody>
          <a:bodyPr>
            <a:noAutofit/>
          </a:bodyPr>
          <a:lstStyle/>
          <a:p>
            <a:r>
              <a:rPr lang="en-US" b="1" i="1" u="sng" dirty="0" smtClean="0"/>
              <a:t>Adaptation</a:t>
            </a:r>
            <a:r>
              <a:rPr lang="en-US" dirty="0" smtClean="0"/>
              <a:t> =</a:t>
            </a:r>
          </a:p>
          <a:p>
            <a:pPr lvl="1"/>
            <a:r>
              <a:rPr lang="en-US" sz="3200" dirty="0" smtClean="0"/>
              <a:t>Characteristic that increases an organism’s ability to survive and reproduce in an environment</a:t>
            </a:r>
          </a:p>
          <a:p>
            <a:pPr lvl="1"/>
            <a:r>
              <a:rPr lang="en-US" sz="3200" dirty="0" smtClean="0"/>
              <a:t>Inherited, NOT acquired</a:t>
            </a:r>
          </a:p>
          <a:p>
            <a:pPr lvl="1"/>
            <a:r>
              <a:rPr lang="en-US" dirty="0" smtClean="0"/>
              <a:t>Examples</a:t>
            </a:r>
          </a:p>
          <a:p>
            <a:pPr lvl="2"/>
            <a:r>
              <a:rPr lang="en-US" sz="2800" dirty="0" smtClean="0"/>
              <a:t>To cope with climate:  thick fur, hibernation</a:t>
            </a:r>
          </a:p>
          <a:p>
            <a:pPr lvl="2"/>
            <a:r>
              <a:rPr lang="en-US" sz="2800" dirty="0" smtClean="0"/>
              <a:t>To obtain food and water:  long neck, web</a:t>
            </a:r>
          </a:p>
          <a:p>
            <a:pPr lvl="2"/>
            <a:r>
              <a:rPr lang="en-US" sz="2800" dirty="0" smtClean="0"/>
              <a:t>To defend against predators: camouflage, armor</a:t>
            </a:r>
          </a:p>
          <a:p>
            <a:pPr lvl="2"/>
            <a:r>
              <a:rPr lang="en-US" sz="2800" dirty="0" smtClean="0"/>
              <a:t>To attract mates: calls, exotic feathers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13273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r>
              <a:rPr lang="en-US" b="1" i="1" u="sng" dirty="0" smtClean="0"/>
              <a:t>Natural selection </a:t>
            </a:r>
            <a:r>
              <a:rPr lang="en-US" dirty="0" smtClean="0"/>
              <a:t>=</a:t>
            </a:r>
          </a:p>
          <a:p>
            <a:pPr lvl="1"/>
            <a:r>
              <a:rPr lang="en-US" sz="3200" dirty="0" smtClean="0"/>
              <a:t>Organisms that are most suited to their environment survive and reproduce </a:t>
            </a:r>
          </a:p>
          <a:p>
            <a:pPr lvl="1"/>
            <a:r>
              <a:rPr lang="en-US" sz="3200" dirty="0" smtClean="0"/>
              <a:t>Acts only on inherited traits</a:t>
            </a:r>
          </a:p>
          <a:p>
            <a:pPr lvl="2"/>
            <a:r>
              <a:rPr lang="en-US" sz="3200" dirty="0" smtClean="0"/>
              <a:t>NOT acquired characteristics</a:t>
            </a:r>
          </a:p>
          <a:p>
            <a:pPr lvl="1"/>
            <a:r>
              <a:rPr lang="en-US" sz="3200" dirty="0" smtClean="0"/>
              <a:t>Mechanism for evolution</a:t>
            </a:r>
          </a:p>
          <a:p>
            <a:pPr lvl="1"/>
            <a:r>
              <a:rPr lang="en-US" sz="3200" dirty="0" smtClean="0"/>
              <a:t>Ex: Peppered moths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81827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6096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n-US" b="1" i="1" u="sng" dirty="0"/>
              <a:t>Homologous structures</a:t>
            </a:r>
            <a:r>
              <a:rPr lang="en-US" altLang="en-US" dirty="0"/>
              <a:t> =</a:t>
            </a:r>
          </a:p>
          <a:p>
            <a:pPr lvl="1">
              <a:lnSpc>
                <a:spcPct val="90000"/>
              </a:lnSpc>
            </a:pPr>
            <a:r>
              <a:rPr lang="en-US" altLang="en-US" sz="3200" dirty="0"/>
              <a:t>Similar structures in different species of common ancestry</a:t>
            </a:r>
          </a:p>
          <a:p>
            <a:pPr lvl="2">
              <a:lnSpc>
                <a:spcPct val="90000"/>
              </a:lnSpc>
            </a:pPr>
            <a:r>
              <a:rPr lang="en-US" altLang="en-US" sz="3200" dirty="0"/>
              <a:t>Front limbs of vertebrates</a:t>
            </a:r>
          </a:p>
          <a:p>
            <a:pPr lvl="1">
              <a:lnSpc>
                <a:spcPct val="90000"/>
              </a:lnSpc>
            </a:pPr>
            <a:r>
              <a:rPr lang="en-US" altLang="en-US" sz="3200" dirty="0"/>
              <a:t>Supports descent with modification from common </a:t>
            </a:r>
            <a:r>
              <a:rPr lang="en-US" altLang="en-US" sz="3200" dirty="0" smtClean="0"/>
              <a:t>ancestor</a:t>
            </a:r>
          </a:p>
          <a:p>
            <a:pPr lvl="1">
              <a:lnSpc>
                <a:spcPct val="90000"/>
              </a:lnSpc>
            </a:pPr>
            <a:endParaRPr lang="en-US" altLang="en-US" sz="1300" dirty="0"/>
          </a:p>
          <a:p>
            <a:pPr>
              <a:lnSpc>
                <a:spcPct val="90000"/>
              </a:lnSpc>
            </a:pPr>
            <a:r>
              <a:rPr lang="en-US" altLang="en-US" b="1" i="1" u="sng" dirty="0"/>
              <a:t>Analogous structures</a:t>
            </a:r>
            <a:r>
              <a:rPr lang="en-US" altLang="en-US" dirty="0"/>
              <a:t> =</a:t>
            </a:r>
          </a:p>
          <a:p>
            <a:pPr lvl="1">
              <a:lnSpc>
                <a:spcPct val="90000"/>
              </a:lnSpc>
            </a:pPr>
            <a:r>
              <a:rPr lang="en-US" altLang="en-US" sz="3200" dirty="0"/>
              <a:t>Share common function, not structure</a:t>
            </a:r>
          </a:p>
          <a:p>
            <a:pPr lvl="2">
              <a:lnSpc>
                <a:spcPct val="90000"/>
              </a:lnSpc>
            </a:pPr>
            <a:r>
              <a:rPr lang="en-US" altLang="en-US" sz="3200" dirty="0"/>
              <a:t>Wing of bee and bird</a:t>
            </a:r>
          </a:p>
          <a:p>
            <a:pPr lvl="1">
              <a:lnSpc>
                <a:spcPct val="90000"/>
              </a:lnSpc>
            </a:pPr>
            <a:r>
              <a:rPr lang="en-US" altLang="en-US" sz="3200" dirty="0"/>
              <a:t>Not the clue to common </a:t>
            </a:r>
            <a:r>
              <a:rPr lang="en-US" altLang="en-US" sz="3200" dirty="0" smtClean="0"/>
              <a:t>descent</a:t>
            </a:r>
          </a:p>
          <a:p>
            <a:pPr lvl="1">
              <a:lnSpc>
                <a:spcPct val="90000"/>
              </a:lnSpc>
            </a:pPr>
            <a:endParaRPr lang="en-US" altLang="en-US" sz="1400" dirty="0"/>
          </a:p>
          <a:p>
            <a:pPr>
              <a:lnSpc>
                <a:spcPct val="90000"/>
              </a:lnSpc>
            </a:pPr>
            <a:r>
              <a:rPr lang="en-US" altLang="en-US" b="1" i="1" u="sng" dirty="0"/>
              <a:t>Vestigial structures</a:t>
            </a:r>
            <a:r>
              <a:rPr lang="en-US" altLang="en-US" dirty="0"/>
              <a:t> =</a:t>
            </a:r>
          </a:p>
          <a:p>
            <a:pPr lvl="1">
              <a:lnSpc>
                <a:spcPct val="90000"/>
              </a:lnSpc>
            </a:pPr>
            <a:r>
              <a:rPr lang="en-US" altLang="en-US" sz="3200" dirty="0"/>
              <a:t>Inherited from ancestors but lost much or all of original function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90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610600" cy="55165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Populations evolve</a:t>
            </a:r>
          </a:p>
          <a:p>
            <a:pPr lvl="1"/>
            <a:r>
              <a:rPr lang="en-US" sz="3200" dirty="0" smtClean="0"/>
              <a:t>NOT individuals!</a:t>
            </a:r>
          </a:p>
          <a:p>
            <a:pPr lvl="1"/>
            <a:endParaRPr lang="en-US" sz="1800" dirty="0" smtClean="0"/>
          </a:p>
          <a:p>
            <a:r>
              <a:rPr lang="en-US" dirty="0" smtClean="0"/>
              <a:t>Mutations are a source of genetic variation</a:t>
            </a:r>
          </a:p>
          <a:p>
            <a:endParaRPr lang="en-US" sz="1800" dirty="0" smtClean="0"/>
          </a:p>
          <a:p>
            <a:r>
              <a:rPr lang="en-US" b="1" i="1" u="sng" dirty="0" smtClean="0"/>
              <a:t>Genetic drift </a:t>
            </a:r>
            <a:r>
              <a:rPr lang="en-US" dirty="0" smtClean="0"/>
              <a:t>=</a:t>
            </a:r>
          </a:p>
          <a:p>
            <a:pPr lvl="1"/>
            <a:r>
              <a:rPr lang="en-US" sz="3200" dirty="0" smtClean="0"/>
              <a:t>A </a:t>
            </a:r>
            <a:r>
              <a:rPr lang="en-US" sz="3200" dirty="0"/>
              <a:t>change in </a:t>
            </a:r>
            <a:r>
              <a:rPr lang="en-US" sz="3200" dirty="0" smtClean="0"/>
              <a:t>the gene pool </a:t>
            </a:r>
            <a:r>
              <a:rPr lang="en-US" sz="3200" dirty="0"/>
              <a:t>of a small population that takes place strictly by chance</a:t>
            </a:r>
            <a:endParaRPr lang="en-US" sz="3200" dirty="0" smtClean="0"/>
          </a:p>
          <a:p>
            <a:pPr lvl="2"/>
            <a:r>
              <a:rPr lang="en-US" sz="3200" dirty="0" smtClean="0"/>
              <a:t>Does not produce adaptations since it is random</a:t>
            </a:r>
          </a:p>
          <a:p>
            <a:pPr lvl="1"/>
            <a:r>
              <a:rPr lang="en-US" sz="3200" dirty="0" smtClean="0"/>
              <a:t>Bottleneck and founder effects</a:t>
            </a:r>
          </a:p>
        </p:txBody>
      </p:sp>
    </p:spTree>
    <p:extLst>
      <p:ext uri="{BB962C8B-B14F-4D97-AF65-F5344CB8AC3E}">
        <p14:creationId xmlns:p14="http://schemas.microsoft.com/office/powerpoint/2010/main" val="2851064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r>
              <a:rPr lang="en-US" dirty="0" smtClean="0"/>
              <a:t>New species can form when they become reproductively isolated</a:t>
            </a:r>
          </a:p>
          <a:p>
            <a:pPr lvl="1"/>
            <a:r>
              <a:rPr lang="en-US" sz="3200" b="1" i="1" u="sng" dirty="0" smtClean="0"/>
              <a:t>Behavioral isolation </a:t>
            </a:r>
            <a:r>
              <a:rPr lang="en-US" sz="3200" dirty="0" smtClean="0"/>
              <a:t>=</a:t>
            </a:r>
          </a:p>
          <a:p>
            <a:pPr lvl="2"/>
            <a:r>
              <a:rPr lang="en-US" sz="3200" dirty="0" smtClean="0"/>
              <a:t>Organisms develop differences in courtship rituals</a:t>
            </a:r>
          </a:p>
          <a:p>
            <a:pPr lvl="1"/>
            <a:r>
              <a:rPr lang="en-US" sz="3200" b="1" i="1" u="sng" dirty="0" smtClean="0"/>
              <a:t>Geographic isolation </a:t>
            </a:r>
            <a:r>
              <a:rPr lang="en-US" sz="3200" dirty="0" smtClean="0"/>
              <a:t>=</a:t>
            </a:r>
          </a:p>
          <a:p>
            <a:pPr lvl="2"/>
            <a:r>
              <a:rPr lang="en-US" sz="3200" dirty="0" smtClean="0"/>
              <a:t>Organisms are separated by physical barriers like water or mountains</a:t>
            </a:r>
          </a:p>
          <a:p>
            <a:pPr lvl="1"/>
            <a:r>
              <a:rPr lang="en-US" sz="3200" b="1" i="1" u="sng" dirty="0" smtClean="0"/>
              <a:t>Temporal isolation </a:t>
            </a:r>
            <a:r>
              <a:rPr lang="en-US" sz="3200" dirty="0" smtClean="0"/>
              <a:t>=</a:t>
            </a:r>
          </a:p>
          <a:p>
            <a:pPr lvl="2"/>
            <a:r>
              <a:rPr lang="en-US" sz="3200" dirty="0" smtClean="0"/>
              <a:t>Organisms reproduce at different times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36641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Carbon Compounds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sz="2800" dirty="0" smtClean="0"/>
              <a:t>Carbon is very versatile because it can form 4 covalent bonds</a:t>
            </a:r>
          </a:p>
          <a:p>
            <a:pPr lvl="1"/>
            <a:r>
              <a:rPr lang="en-US" altLang="en-US" dirty="0" smtClean="0"/>
              <a:t>Can bond with many different elements</a:t>
            </a:r>
          </a:p>
          <a:p>
            <a:pPr lvl="1"/>
            <a:r>
              <a:rPr lang="en-US" altLang="en-US" dirty="0" smtClean="0"/>
              <a:t>Can bond to other carbons to form long, complex chains</a:t>
            </a:r>
          </a:p>
          <a:p>
            <a:r>
              <a:rPr lang="en-US" altLang="en-US" sz="2800" b="1" i="1" u="sng" dirty="0" smtClean="0"/>
              <a:t>Monomers</a:t>
            </a:r>
            <a:r>
              <a:rPr lang="en-US" altLang="en-US" sz="2800" dirty="0" smtClean="0"/>
              <a:t> =</a:t>
            </a:r>
          </a:p>
          <a:p>
            <a:pPr lvl="1"/>
            <a:r>
              <a:rPr lang="en-US" altLang="en-US" dirty="0" smtClean="0"/>
              <a:t>Smaller units; building blocks</a:t>
            </a:r>
          </a:p>
          <a:p>
            <a:r>
              <a:rPr lang="en-US" altLang="en-US" sz="2800" b="1" i="1" u="sng" dirty="0" smtClean="0"/>
              <a:t>Polymers</a:t>
            </a:r>
            <a:r>
              <a:rPr lang="en-US" altLang="en-US" sz="2800" dirty="0" smtClean="0"/>
              <a:t> =</a:t>
            </a:r>
          </a:p>
          <a:p>
            <a:pPr lvl="1"/>
            <a:r>
              <a:rPr lang="en-US" altLang="en-US" dirty="0" smtClean="0"/>
              <a:t>Composed of many monomers to make macromolecules</a:t>
            </a:r>
          </a:p>
          <a:p>
            <a:endParaRPr lang="en-US" altLang="en-US" sz="2800" dirty="0" smtClean="0"/>
          </a:p>
        </p:txBody>
      </p:sp>
      <p:pic>
        <p:nvPicPr>
          <p:cNvPr id="84997" name="Picture 5" descr="ANd9GcQZVI2jQ4UHyWaPzymSQflTZ1snL1-NyuCwaJPiTUVUQUvepFao1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716" y="3733801"/>
            <a:ext cx="2347784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369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4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4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r>
              <a:rPr lang="en-US" altLang="en-US" b="1" i="1" u="sng" smtClean="0"/>
              <a:t>Hydrolysis</a:t>
            </a:r>
            <a:r>
              <a:rPr lang="en-US" altLang="en-US" smtClean="0"/>
              <a:t> =</a:t>
            </a:r>
          </a:p>
          <a:p>
            <a:pPr lvl="1"/>
            <a:r>
              <a:rPr lang="en-US" altLang="en-US" sz="3200" smtClean="0"/>
              <a:t>Splits polymers into monomers</a:t>
            </a:r>
          </a:p>
          <a:p>
            <a:pPr lvl="1"/>
            <a:r>
              <a:rPr lang="en-US" altLang="en-US" sz="3200" smtClean="0"/>
              <a:t>Bonds are </a:t>
            </a:r>
            <a:r>
              <a:rPr lang="en-US" altLang="en-US" sz="3200" i="1" smtClean="0"/>
              <a:t>broken</a:t>
            </a:r>
            <a:r>
              <a:rPr lang="en-US" altLang="en-US" sz="3200" smtClean="0"/>
              <a:t> through the </a:t>
            </a:r>
            <a:r>
              <a:rPr lang="en-US" altLang="en-US" sz="3200" i="1" smtClean="0"/>
              <a:t>addition</a:t>
            </a:r>
            <a:r>
              <a:rPr lang="en-US" altLang="en-US" sz="3200" smtClean="0"/>
              <a:t> of water</a:t>
            </a:r>
          </a:p>
          <a:p>
            <a:pPr lvl="1"/>
            <a:endParaRPr lang="en-US" altLang="en-US" sz="1800" smtClean="0"/>
          </a:p>
          <a:p>
            <a:r>
              <a:rPr lang="en-US" altLang="en-US" b="1" i="1" u="sng" smtClean="0"/>
              <a:t>Dehydration synthesis</a:t>
            </a:r>
            <a:r>
              <a:rPr lang="en-US" altLang="en-US" smtClean="0"/>
              <a:t> =</a:t>
            </a:r>
          </a:p>
          <a:p>
            <a:pPr lvl="1"/>
            <a:r>
              <a:rPr lang="en-US" altLang="en-US" sz="3200" smtClean="0"/>
              <a:t>Joins monomers into polymers</a:t>
            </a:r>
          </a:p>
          <a:p>
            <a:pPr lvl="1"/>
            <a:r>
              <a:rPr lang="en-US" altLang="en-US" sz="3200" i="1" smtClean="0"/>
              <a:t>Forms</a:t>
            </a:r>
            <a:r>
              <a:rPr lang="en-US" altLang="en-US" sz="3200" smtClean="0"/>
              <a:t> bonds through the </a:t>
            </a:r>
            <a:r>
              <a:rPr lang="en-US" altLang="en-US" sz="3200" i="1" smtClean="0"/>
              <a:t>removal</a:t>
            </a:r>
            <a:r>
              <a:rPr lang="en-US" altLang="en-US" sz="3200" smtClean="0"/>
              <a:t> of water</a:t>
            </a:r>
          </a:p>
        </p:txBody>
      </p:sp>
    </p:spTree>
    <p:extLst>
      <p:ext uri="{BB962C8B-B14F-4D97-AF65-F5344CB8AC3E}">
        <p14:creationId xmlns:p14="http://schemas.microsoft.com/office/powerpoint/2010/main" val="3459074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6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6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6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6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6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6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altLang="en-US" smtClean="0"/>
              <a:t>Overview of Macromolecules</a:t>
            </a:r>
          </a:p>
        </p:txBody>
      </p:sp>
      <p:graphicFrame>
        <p:nvGraphicFramePr>
          <p:cNvPr id="87189" name="Group 149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177878718"/>
              </p:ext>
            </p:extLst>
          </p:nvPr>
        </p:nvGraphicFramePr>
        <p:xfrm>
          <a:off x="228600" y="866775"/>
          <a:ext cx="8763000" cy="5410200"/>
        </p:xfrm>
        <a:graphic>
          <a:graphicData uri="http://schemas.openxmlformats.org/drawingml/2006/table">
            <a:tbl>
              <a:tblPr/>
              <a:tblGrid>
                <a:gridCol w="2667000"/>
                <a:gridCol w="3124200"/>
                <a:gridCol w="2971800"/>
              </a:tblGrid>
              <a:tr h="609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Macromolecule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Monomer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Function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Carbohydrates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Monosaccharides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0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Lipids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Glycerol and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Fatty acids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Energy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Nucleic Acids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(DNA and RNA)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Nucleotides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Heredity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Protein Synthesis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26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Proteins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Amino Acids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Regulation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Structure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Transport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Protection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7190" name="Rectangle 150"/>
          <p:cNvSpPr>
            <a:spLocks noChangeArrowheads="1"/>
          </p:cNvSpPr>
          <p:nvPr/>
        </p:nvSpPr>
        <p:spPr bwMode="auto">
          <a:xfrm>
            <a:off x="381000" y="1524000"/>
            <a:ext cx="2362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7191" name="Rectangle 151"/>
          <p:cNvSpPr>
            <a:spLocks noChangeArrowheads="1"/>
          </p:cNvSpPr>
          <p:nvPr/>
        </p:nvSpPr>
        <p:spPr bwMode="auto">
          <a:xfrm>
            <a:off x="3048000" y="1524000"/>
            <a:ext cx="2895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7192" name="Rectangle 152"/>
          <p:cNvSpPr>
            <a:spLocks noChangeArrowheads="1"/>
          </p:cNvSpPr>
          <p:nvPr/>
        </p:nvSpPr>
        <p:spPr bwMode="auto">
          <a:xfrm>
            <a:off x="6248400" y="1524000"/>
            <a:ext cx="2362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7193" name="Rectangle 153"/>
          <p:cNvSpPr>
            <a:spLocks noChangeArrowheads="1"/>
          </p:cNvSpPr>
          <p:nvPr/>
        </p:nvSpPr>
        <p:spPr bwMode="auto">
          <a:xfrm>
            <a:off x="381000" y="2209800"/>
            <a:ext cx="2362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7194" name="Rectangle 154"/>
          <p:cNvSpPr>
            <a:spLocks noChangeArrowheads="1"/>
          </p:cNvSpPr>
          <p:nvPr/>
        </p:nvSpPr>
        <p:spPr bwMode="auto">
          <a:xfrm>
            <a:off x="3276600" y="2209800"/>
            <a:ext cx="2362200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7195" name="Rectangle 155"/>
          <p:cNvSpPr>
            <a:spLocks noChangeArrowheads="1"/>
          </p:cNvSpPr>
          <p:nvPr/>
        </p:nvSpPr>
        <p:spPr bwMode="auto">
          <a:xfrm>
            <a:off x="6248400" y="2209800"/>
            <a:ext cx="2362200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7196" name="Rectangle 156"/>
          <p:cNvSpPr>
            <a:spLocks noChangeArrowheads="1"/>
          </p:cNvSpPr>
          <p:nvPr/>
        </p:nvSpPr>
        <p:spPr bwMode="auto">
          <a:xfrm>
            <a:off x="381000" y="3261360"/>
            <a:ext cx="2438400" cy="9296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7197" name="Rectangle 157"/>
          <p:cNvSpPr>
            <a:spLocks noChangeArrowheads="1"/>
          </p:cNvSpPr>
          <p:nvPr/>
        </p:nvSpPr>
        <p:spPr bwMode="auto">
          <a:xfrm>
            <a:off x="3276600" y="3276600"/>
            <a:ext cx="2362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7198" name="Rectangle 158"/>
          <p:cNvSpPr>
            <a:spLocks noChangeArrowheads="1"/>
          </p:cNvSpPr>
          <p:nvPr/>
        </p:nvSpPr>
        <p:spPr bwMode="auto">
          <a:xfrm>
            <a:off x="6096000" y="3276600"/>
            <a:ext cx="2819400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7199" name="Rectangle 159"/>
          <p:cNvSpPr>
            <a:spLocks noChangeArrowheads="1"/>
          </p:cNvSpPr>
          <p:nvPr/>
        </p:nvSpPr>
        <p:spPr bwMode="auto">
          <a:xfrm>
            <a:off x="381000" y="4267200"/>
            <a:ext cx="2362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7200" name="Rectangle 160"/>
          <p:cNvSpPr>
            <a:spLocks noChangeArrowheads="1"/>
          </p:cNvSpPr>
          <p:nvPr/>
        </p:nvSpPr>
        <p:spPr bwMode="auto">
          <a:xfrm>
            <a:off x="3276600" y="4267200"/>
            <a:ext cx="2362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7201" name="Rectangle 161"/>
          <p:cNvSpPr>
            <a:spLocks noChangeArrowheads="1"/>
          </p:cNvSpPr>
          <p:nvPr/>
        </p:nvSpPr>
        <p:spPr bwMode="auto">
          <a:xfrm>
            <a:off x="6324600" y="4267200"/>
            <a:ext cx="2362200" cy="1905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  <p:extLst>
      <p:ext uri="{BB962C8B-B14F-4D97-AF65-F5344CB8AC3E}">
        <p14:creationId xmlns:p14="http://schemas.microsoft.com/office/powerpoint/2010/main" val="2845439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7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7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7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7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7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7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7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7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7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7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7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7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7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7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7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7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7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7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7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7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7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7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87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87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0" dur="500"/>
                                        <p:tgtEl>
                                          <p:spTgt spid="871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871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0" dur="500"/>
                                        <p:tgtEl>
                                          <p:spTgt spid="87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5" dur="500"/>
                                        <p:tgtEl>
                                          <p:spTgt spid="87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87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87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500"/>
                                        <p:tgtEl>
                                          <p:spTgt spid="87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500"/>
                                        <p:tgtEl>
                                          <p:spTgt spid="87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0" dur="500"/>
                                        <p:tgtEl>
                                          <p:spTgt spid="87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5" dur="500"/>
                                        <p:tgtEl>
                                          <p:spTgt spid="87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190" grpId="0" animBg="1"/>
      <p:bldP spid="87190" grpId="1" animBg="1"/>
      <p:bldP spid="87191" grpId="0" animBg="1"/>
      <p:bldP spid="87191" grpId="1" animBg="1"/>
      <p:bldP spid="87192" grpId="0" animBg="1"/>
      <p:bldP spid="87192" grpId="1" animBg="1"/>
      <p:bldP spid="87193" grpId="0" animBg="1"/>
      <p:bldP spid="87193" grpId="1" animBg="1"/>
      <p:bldP spid="87194" grpId="0" animBg="1"/>
      <p:bldP spid="87194" grpId="1" animBg="1"/>
      <p:bldP spid="87195" grpId="0" animBg="1"/>
      <p:bldP spid="87195" grpId="1" animBg="1"/>
      <p:bldP spid="87196" grpId="0" animBg="1"/>
      <p:bldP spid="87196" grpId="1" animBg="1"/>
      <p:bldP spid="87197" grpId="0" animBg="1"/>
      <p:bldP spid="87197" grpId="1" animBg="1"/>
      <p:bldP spid="87198" grpId="0" animBg="1"/>
      <p:bldP spid="87198" grpId="1" animBg="1"/>
      <p:bldP spid="87199" grpId="0" animBg="1"/>
      <p:bldP spid="87199" grpId="1" animBg="1"/>
      <p:bldP spid="87200" grpId="0" animBg="1"/>
      <p:bldP spid="87200" grpId="1" animBg="1"/>
      <p:bldP spid="87201" grpId="0" animBg="1"/>
      <p:bldP spid="87201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4000" dirty="0" smtClean="0"/>
              <a:t>Chemical Reactions and Enzymes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b="1" i="1" u="sng" dirty="0" smtClean="0"/>
              <a:t>Chemical reactions</a:t>
            </a:r>
            <a:r>
              <a:rPr lang="en-US" altLang="en-US" sz="2800" dirty="0" smtClean="0"/>
              <a:t> =</a:t>
            </a:r>
          </a:p>
          <a:p>
            <a:pPr lvl="1">
              <a:lnSpc>
                <a:spcPct val="80000"/>
              </a:lnSpc>
            </a:pPr>
            <a:r>
              <a:rPr lang="en-US" altLang="en-US" dirty="0" smtClean="0"/>
              <a:t>Change one set of chemicals into another</a:t>
            </a:r>
          </a:p>
          <a:p>
            <a:pPr lvl="1">
              <a:lnSpc>
                <a:spcPct val="80000"/>
              </a:lnSpc>
            </a:pPr>
            <a:r>
              <a:rPr lang="en-US" altLang="en-US" b="1" i="1" u="sng" dirty="0" smtClean="0"/>
              <a:t>Reactants</a:t>
            </a:r>
            <a:r>
              <a:rPr lang="en-US" altLang="en-US" dirty="0" smtClean="0"/>
              <a:t> =</a:t>
            </a:r>
          </a:p>
          <a:p>
            <a:pPr lvl="2">
              <a:lnSpc>
                <a:spcPct val="80000"/>
              </a:lnSpc>
            </a:pPr>
            <a:r>
              <a:rPr lang="en-US" altLang="en-US" sz="2800" dirty="0" smtClean="0"/>
              <a:t>Enter chemical reactions</a:t>
            </a:r>
          </a:p>
          <a:p>
            <a:pPr lvl="1">
              <a:lnSpc>
                <a:spcPct val="80000"/>
              </a:lnSpc>
            </a:pPr>
            <a:r>
              <a:rPr lang="en-US" altLang="en-US" b="1" i="1" u="sng" dirty="0" smtClean="0"/>
              <a:t>Products</a:t>
            </a:r>
            <a:r>
              <a:rPr lang="en-US" altLang="en-US" dirty="0" smtClean="0"/>
              <a:t> =</a:t>
            </a:r>
          </a:p>
          <a:p>
            <a:pPr lvl="2">
              <a:lnSpc>
                <a:spcPct val="80000"/>
              </a:lnSpc>
            </a:pPr>
            <a:r>
              <a:rPr lang="en-US" altLang="en-US" sz="2800" dirty="0" smtClean="0"/>
              <a:t>Produced by chemical reactions</a:t>
            </a:r>
          </a:p>
          <a:p>
            <a:pPr lvl="2">
              <a:lnSpc>
                <a:spcPct val="80000"/>
              </a:lnSpc>
            </a:pPr>
            <a:endParaRPr lang="en-US" altLang="en-US" sz="2800" dirty="0" smtClean="0"/>
          </a:p>
          <a:p>
            <a:pPr>
              <a:lnSpc>
                <a:spcPct val="80000"/>
              </a:lnSpc>
            </a:pPr>
            <a:r>
              <a:rPr lang="en-US" altLang="en-US" sz="2800" dirty="0" smtClean="0"/>
              <a:t>When chemical bonds are broken</a:t>
            </a:r>
          </a:p>
          <a:p>
            <a:pPr lvl="1">
              <a:lnSpc>
                <a:spcPct val="80000"/>
              </a:lnSpc>
            </a:pPr>
            <a:r>
              <a:rPr lang="en-US" altLang="en-US" dirty="0" smtClean="0"/>
              <a:t>Energy is released</a:t>
            </a:r>
          </a:p>
          <a:p>
            <a:pPr>
              <a:lnSpc>
                <a:spcPct val="80000"/>
              </a:lnSpc>
            </a:pPr>
            <a:r>
              <a:rPr lang="en-US" altLang="en-US" sz="2800" dirty="0" smtClean="0"/>
              <a:t>When chemical bonds are formed</a:t>
            </a:r>
          </a:p>
          <a:p>
            <a:pPr lvl="1">
              <a:lnSpc>
                <a:spcPct val="80000"/>
              </a:lnSpc>
            </a:pPr>
            <a:r>
              <a:rPr lang="en-US" altLang="en-US" dirty="0" smtClean="0"/>
              <a:t>Energy needs to be absorbed</a:t>
            </a:r>
          </a:p>
          <a:p>
            <a:pPr lvl="1">
              <a:lnSpc>
                <a:spcPct val="80000"/>
              </a:lnSpc>
            </a:pPr>
            <a:endParaRPr lang="en-US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007725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7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7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72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72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72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72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72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72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 lnSpcReduction="10000"/>
          </a:bodyPr>
          <a:lstStyle/>
          <a:p>
            <a:r>
              <a:rPr lang="en-US" altLang="en-US" b="1" i="1" u="sng" smtClean="0"/>
              <a:t>Activation energy </a:t>
            </a:r>
            <a:r>
              <a:rPr lang="en-US" altLang="en-US" smtClean="0"/>
              <a:t>=</a:t>
            </a:r>
          </a:p>
          <a:p>
            <a:pPr lvl="1"/>
            <a:r>
              <a:rPr lang="en-US" altLang="en-US" smtClean="0"/>
              <a:t>Energy necessary to start a chemical reaction</a:t>
            </a:r>
          </a:p>
          <a:p>
            <a:pPr lvl="1"/>
            <a:endParaRPr lang="en-US" altLang="en-US" sz="1200" smtClean="0"/>
          </a:p>
          <a:p>
            <a:r>
              <a:rPr lang="en-US" altLang="en-US" b="1" i="1" u="sng" smtClean="0"/>
              <a:t>Catalyst</a:t>
            </a:r>
            <a:r>
              <a:rPr lang="en-US" altLang="en-US" smtClean="0"/>
              <a:t> =</a:t>
            </a:r>
          </a:p>
          <a:p>
            <a:pPr lvl="1"/>
            <a:r>
              <a:rPr lang="en-US" altLang="en-US" smtClean="0"/>
              <a:t>Substance that speeds up the rate of a chemical reaction</a:t>
            </a:r>
          </a:p>
          <a:p>
            <a:pPr lvl="1"/>
            <a:r>
              <a:rPr lang="en-US" altLang="en-US" smtClean="0"/>
              <a:t>Lowers reaction’s activation energy</a:t>
            </a:r>
          </a:p>
          <a:p>
            <a:pPr lvl="1"/>
            <a:endParaRPr lang="en-US" altLang="en-US" sz="1200" smtClean="0"/>
          </a:p>
          <a:p>
            <a:r>
              <a:rPr lang="en-US" altLang="en-US" b="1" i="1" u="sng" smtClean="0"/>
              <a:t>Enzymes</a:t>
            </a:r>
            <a:r>
              <a:rPr lang="en-US" altLang="en-US" smtClean="0"/>
              <a:t> =</a:t>
            </a:r>
          </a:p>
          <a:p>
            <a:pPr lvl="1"/>
            <a:r>
              <a:rPr lang="en-US" altLang="en-US" smtClean="0"/>
              <a:t>Proteins that act as catalysts</a:t>
            </a:r>
          </a:p>
          <a:p>
            <a:pPr lvl="1"/>
            <a:r>
              <a:rPr lang="en-US" altLang="en-US" smtClean="0"/>
              <a:t>Speed up chemical reactions in cells </a:t>
            </a:r>
          </a:p>
          <a:p>
            <a:pPr lvl="1"/>
            <a:r>
              <a:rPr lang="en-US" altLang="en-US" smtClean="0"/>
              <a:t>Are NOT permanently changed, so they can be reused</a:t>
            </a:r>
          </a:p>
          <a:p>
            <a:endParaRPr lang="en-US" altLang="en-US" sz="2800" smtClean="0"/>
          </a:p>
          <a:p>
            <a:pPr lvl="1"/>
            <a:endParaRPr lang="en-US" altLang="en-US" sz="3200" smtClean="0"/>
          </a:p>
          <a:p>
            <a:pPr lvl="2"/>
            <a:endParaRPr lang="en-US" altLang="en-US" smtClean="0"/>
          </a:p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32292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50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50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229600" cy="6324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b="1" i="1" u="sng" dirty="0" smtClean="0"/>
              <a:t>Substrates</a:t>
            </a:r>
            <a:r>
              <a:rPr lang="en-US" altLang="en-US" dirty="0" smtClean="0"/>
              <a:t> =</a:t>
            </a:r>
          </a:p>
          <a:p>
            <a:pPr lvl="1">
              <a:lnSpc>
                <a:spcPct val="90000"/>
              </a:lnSpc>
            </a:pPr>
            <a:r>
              <a:rPr lang="en-US" altLang="en-US" sz="3200" dirty="0" smtClean="0"/>
              <a:t>Reactants in an enzyme-catalyzed reaction</a:t>
            </a:r>
          </a:p>
          <a:p>
            <a:pPr lvl="1">
              <a:lnSpc>
                <a:spcPct val="90000"/>
              </a:lnSpc>
            </a:pPr>
            <a:r>
              <a:rPr lang="en-US" altLang="en-US" sz="3200" dirty="0" smtClean="0"/>
              <a:t>Bind to active site on the enzyme</a:t>
            </a:r>
          </a:p>
          <a:p>
            <a:pPr lvl="1">
              <a:lnSpc>
                <a:spcPct val="90000"/>
              </a:lnSpc>
            </a:pPr>
            <a:endParaRPr lang="en-US" altLang="en-US" sz="1600" dirty="0" smtClean="0"/>
          </a:p>
          <a:p>
            <a:pPr>
              <a:lnSpc>
                <a:spcPct val="90000"/>
              </a:lnSpc>
            </a:pPr>
            <a:r>
              <a:rPr lang="en-US" altLang="en-US" sz="3600" dirty="0" smtClean="0"/>
              <a:t>Shape of enzyme is important!</a:t>
            </a:r>
          </a:p>
          <a:p>
            <a:pPr lvl="1">
              <a:lnSpc>
                <a:spcPct val="90000"/>
              </a:lnSpc>
            </a:pPr>
            <a:r>
              <a:rPr lang="en-US" altLang="en-US" sz="3200" dirty="0" smtClean="0"/>
              <a:t>Complementary to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sz="3200" dirty="0" smtClean="0"/>
              <a:t>  substrate                                           </a:t>
            </a:r>
          </a:p>
          <a:p>
            <a:pPr lvl="1">
              <a:lnSpc>
                <a:spcPct val="90000"/>
              </a:lnSpc>
            </a:pPr>
            <a:r>
              <a:rPr lang="en-US" altLang="en-US" sz="3200" dirty="0" smtClean="0"/>
              <a:t>Certain enzymes only fit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sz="3200" dirty="0" smtClean="0"/>
              <a:t>  certain substrates for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sz="3200" dirty="0" smtClean="0"/>
              <a:t>  certain reactions</a:t>
            </a:r>
          </a:p>
          <a:p>
            <a:pPr lvl="2">
              <a:lnSpc>
                <a:spcPct val="90000"/>
              </a:lnSpc>
            </a:pPr>
            <a:r>
              <a:rPr lang="en-US" altLang="en-US" sz="2800" dirty="0" smtClean="0"/>
              <a:t>Lock and key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525" y="3200400"/>
            <a:ext cx="2563813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1859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9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9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9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9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9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9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9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9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93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93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93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93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440363"/>
          </a:xfrm>
        </p:spPr>
        <p:txBody>
          <a:bodyPr/>
          <a:lstStyle/>
          <a:p>
            <a:r>
              <a:rPr lang="en-US" altLang="en-US" b="1" i="1" u="sng" smtClean="0"/>
              <a:t>Denaturation</a:t>
            </a:r>
            <a:r>
              <a:rPr lang="en-US" altLang="en-US" smtClean="0"/>
              <a:t> =</a:t>
            </a:r>
          </a:p>
          <a:p>
            <a:pPr lvl="1"/>
            <a:r>
              <a:rPr lang="en-US" altLang="en-US" sz="3200" smtClean="0"/>
              <a:t>The change in the </a:t>
            </a:r>
            <a:r>
              <a:rPr lang="en-US" altLang="en-US" sz="3200" b="1" smtClean="0"/>
              <a:t>shape</a:t>
            </a:r>
            <a:r>
              <a:rPr lang="en-US" altLang="en-US" sz="3200" smtClean="0"/>
              <a:t> of a protein caused by breaking hydrogen bonds</a:t>
            </a:r>
          </a:p>
          <a:p>
            <a:pPr lvl="1"/>
            <a:r>
              <a:rPr lang="en-US" altLang="en-US" sz="3200" smtClean="0"/>
              <a:t>Caused by heat or pH change</a:t>
            </a:r>
          </a:p>
          <a:p>
            <a:pPr lvl="1"/>
            <a:r>
              <a:rPr lang="en-US" altLang="en-US" sz="3200" smtClean="0"/>
              <a:t>Makes proteins nonfunctional</a:t>
            </a:r>
          </a:p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834632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how_enzymes_work.swf"/>
          <p:cNvPicPr>
            <a:picLocks noRot="1" noChangeAspect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7150"/>
            <a:ext cx="8763000" cy="657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2232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Observations vs Inferences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 lnSpcReduction="10000"/>
          </a:bodyPr>
          <a:lstStyle/>
          <a:p>
            <a:r>
              <a:rPr lang="en-US" b="1" i="1" u="sng" dirty="0" smtClean="0"/>
              <a:t>Observations</a:t>
            </a:r>
            <a:r>
              <a:rPr lang="en-US" dirty="0" smtClean="0"/>
              <a:t> =</a:t>
            </a:r>
          </a:p>
          <a:p>
            <a:pPr lvl="1"/>
            <a:r>
              <a:rPr lang="en-US" sz="3200" dirty="0" smtClean="0"/>
              <a:t>Noting and recording of FACTS</a:t>
            </a:r>
          </a:p>
          <a:p>
            <a:pPr lvl="1"/>
            <a:r>
              <a:rPr lang="en-US" sz="3200" b="1" i="1" u="sng" dirty="0" smtClean="0"/>
              <a:t>Qualitative observations </a:t>
            </a:r>
            <a:r>
              <a:rPr lang="en-US" sz="3200" dirty="0" smtClean="0"/>
              <a:t>=</a:t>
            </a:r>
          </a:p>
          <a:p>
            <a:pPr lvl="2"/>
            <a:r>
              <a:rPr lang="en-US" sz="3200" dirty="0" smtClean="0"/>
              <a:t>Descriptive characteristics</a:t>
            </a:r>
          </a:p>
          <a:p>
            <a:pPr lvl="2"/>
            <a:r>
              <a:rPr lang="en-US" sz="3200" dirty="0" smtClean="0"/>
              <a:t>Ex:  Mrs. Amos has brown hair.</a:t>
            </a:r>
          </a:p>
          <a:p>
            <a:pPr lvl="1"/>
            <a:r>
              <a:rPr lang="en-US" sz="3200" b="1" i="1" u="sng" dirty="0" smtClean="0"/>
              <a:t>Quantitative observations </a:t>
            </a:r>
            <a:r>
              <a:rPr lang="en-US" sz="3200" dirty="0" smtClean="0"/>
              <a:t>=</a:t>
            </a:r>
          </a:p>
          <a:p>
            <a:pPr lvl="2"/>
            <a:r>
              <a:rPr lang="en-US" sz="3200" dirty="0" smtClean="0"/>
              <a:t>Numbers obtained through counting or measuring</a:t>
            </a:r>
          </a:p>
          <a:p>
            <a:pPr lvl="2"/>
            <a:r>
              <a:rPr lang="en-US" sz="3200" dirty="0" smtClean="0"/>
              <a:t>Ex: There are 12 computers in the back of the room.</a:t>
            </a:r>
          </a:p>
          <a:p>
            <a:endParaRPr lang="en-US" sz="4000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75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3. CELL STRUCTURE AND FUNCTION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46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Organelles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i="1" u="sng" dirty="0" smtClean="0"/>
              <a:t>Nucleus</a:t>
            </a:r>
            <a:r>
              <a:rPr lang="en-US" dirty="0" smtClean="0"/>
              <a:t> = </a:t>
            </a:r>
          </a:p>
          <a:p>
            <a:pPr lvl="1"/>
            <a:r>
              <a:rPr lang="en-US" sz="3200" dirty="0" smtClean="0"/>
              <a:t>Control center </a:t>
            </a:r>
          </a:p>
          <a:p>
            <a:pPr lvl="1"/>
            <a:r>
              <a:rPr lang="en-US" sz="3200" dirty="0" smtClean="0"/>
              <a:t>Contains chromosomes </a:t>
            </a:r>
          </a:p>
          <a:p>
            <a:pPr lvl="2"/>
            <a:r>
              <a:rPr lang="en-US" sz="3200" dirty="0" smtClean="0"/>
              <a:t>Carry genetic information (DNA)</a:t>
            </a:r>
          </a:p>
          <a:p>
            <a:pPr marL="914400" lvl="2" indent="0">
              <a:buNone/>
            </a:pPr>
            <a:endParaRPr lang="en-US" sz="3200" dirty="0" smtClean="0"/>
          </a:p>
          <a:p>
            <a:r>
              <a:rPr lang="en-US" b="1" i="1" u="sng" dirty="0" smtClean="0"/>
              <a:t>Ribosomes</a:t>
            </a:r>
            <a:r>
              <a:rPr lang="en-US" dirty="0" smtClean="0"/>
              <a:t> =</a:t>
            </a:r>
          </a:p>
          <a:p>
            <a:pPr lvl="1"/>
            <a:r>
              <a:rPr lang="en-US" sz="3200" dirty="0" smtClean="0"/>
              <a:t>Proteins are produced here</a:t>
            </a:r>
          </a:p>
        </p:txBody>
      </p:sp>
    </p:spTree>
    <p:extLst>
      <p:ext uri="{BB962C8B-B14F-4D97-AF65-F5344CB8AC3E}">
        <p14:creationId xmlns:p14="http://schemas.microsoft.com/office/powerpoint/2010/main" val="2418177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fontScale="92500" lnSpcReduction="10000"/>
          </a:bodyPr>
          <a:lstStyle/>
          <a:p>
            <a:r>
              <a:rPr lang="en-US" b="1" i="1" u="sng" dirty="0"/>
              <a:t>Endoplasmic reticulum </a:t>
            </a:r>
            <a:r>
              <a:rPr lang="en-US" dirty="0"/>
              <a:t>=</a:t>
            </a:r>
          </a:p>
          <a:p>
            <a:pPr lvl="1"/>
            <a:r>
              <a:rPr lang="en-US" sz="3200" dirty="0"/>
              <a:t>Transports proteins and </a:t>
            </a:r>
            <a:r>
              <a:rPr lang="en-US" sz="3200" dirty="0" smtClean="0"/>
              <a:t>lipids</a:t>
            </a:r>
          </a:p>
          <a:p>
            <a:pPr lvl="1"/>
            <a:r>
              <a:rPr lang="en-US" sz="3200" dirty="0" smtClean="0"/>
              <a:t>Rough </a:t>
            </a:r>
            <a:r>
              <a:rPr lang="en-US" sz="3200" dirty="0" err="1" smtClean="0"/>
              <a:t>er</a:t>
            </a:r>
            <a:r>
              <a:rPr lang="en-US" sz="3200" dirty="0" smtClean="0"/>
              <a:t> has ribosomes attached</a:t>
            </a:r>
          </a:p>
          <a:p>
            <a:pPr lvl="1"/>
            <a:r>
              <a:rPr lang="en-US" sz="3200" dirty="0" smtClean="0"/>
              <a:t>Smooth </a:t>
            </a:r>
            <a:r>
              <a:rPr lang="en-US" sz="3200" dirty="0" err="1" smtClean="0"/>
              <a:t>er</a:t>
            </a:r>
            <a:r>
              <a:rPr lang="en-US" sz="3200" dirty="0" smtClean="0"/>
              <a:t> does not</a:t>
            </a:r>
          </a:p>
          <a:p>
            <a:pPr lvl="2"/>
            <a:r>
              <a:rPr lang="en-US" sz="3200" dirty="0" smtClean="0"/>
              <a:t>Also involved in lipid synthesis and detoxification of drugs</a:t>
            </a:r>
          </a:p>
          <a:p>
            <a:pPr lvl="2"/>
            <a:endParaRPr lang="en-US" sz="3200" dirty="0" smtClean="0"/>
          </a:p>
          <a:p>
            <a:r>
              <a:rPr lang="en-US" b="1" i="1" u="sng" dirty="0" smtClean="0"/>
              <a:t>Golgi apparatus </a:t>
            </a:r>
            <a:r>
              <a:rPr lang="en-US" dirty="0" smtClean="0"/>
              <a:t>=</a:t>
            </a:r>
          </a:p>
          <a:p>
            <a:pPr lvl="1"/>
            <a:r>
              <a:rPr lang="en-US" sz="3200" dirty="0" smtClean="0"/>
              <a:t>Modifies, sorts, and packages proteins and lipids from the ER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192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Autofit/>
          </a:bodyPr>
          <a:lstStyle/>
          <a:p>
            <a:pPr eaLnBrk="1" hangingPunct="1"/>
            <a:r>
              <a:rPr lang="en-US" b="1" i="1" u="sng" dirty="0" smtClean="0"/>
              <a:t>Vacuoles</a:t>
            </a:r>
            <a:r>
              <a:rPr lang="en-US" dirty="0" smtClean="0"/>
              <a:t> =</a:t>
            </a:r>
          </a:p>
          <a:p>
            <a:pPr lvl="1" eaLnBrk="1" hangingPunct="1"/>
            <a:r>
              <a:rPr lang="en-US" sz="3200" dirty="0" smtClean="0"/>
              <a:t>Store water and other materials</a:t>
            </a:r>
          </a:p>
          <a:p>
            <a:pPr lvl="1" eaLnBrk="1" hangingPunct="1"/>
            <a:r>
              <a:rPr lang="en-US" sz="3200" dirty="0" smtClean="0"/>
              <a:t>Plants have large central vacuole</a:t>
            </a:r>
          </a:p>
          <a:p>
            <a:pPr eaLnBrk="1" hangingPunct="1"/>
            <a:r>
              <a:rPr lang="en-US" b="1" i="1" u="sng" dirty="0" smtClean="0"/>
              <a:t>Vesicles</a:t>
            </a:r>
            <a:r>
              <a:rPr lang="en-US" dirty="0" smtClean="0"/>
              <a:t> =</a:t>
            </a:r>
          </a:p>
          <a:p>
            <a:pPr lvl="1" eaLnBrk="1" hangingPunct="1"/>
            <a:r>
              <a:rPr lang="en-US" sz="3200" dirty="0" smtClean="0"/>
              <a:t>Store and move materials between organelles and cell surface</a:t>
            </a:r>
          </a:p>
          <a:p>
            <a:pPr eaLnBrk="1" hangingPunct="1"/>
            <a:r>
              <a:rPr lang="en-US" b="1" i="1" u="sng" dirty="0" smtClean="0"/>
              <a:t>Lysosomes</a:t>
            </a:r>
            <a:r>
              <a:rPr lang="en-US" dirty="0" smtClean="0"/>
              <a:t> =</a:t>
            </a:r>
          </a:p>
          <a:p>
            <a:pPr lvl="1" eaLnBrk="1" hangingPunct="1"/>
            <a:r>
              <a:rPr lang="en-US" sz="3200" dirty="0" smtClean="0"/>
              <a:t>Vesicles containing digestive enzymes that clean up the cell</a:t>
            </a:r>
          </a:p>
          <a:p>
            <a:pPr lvl="1" eaLnBrk="1" hangingPunct="1"/>
            <a:r>
              <a:rPr lang="en-US" sz="3200" dirty="0" smtClean="0"/>
              <a:t>Typically found only in animal cells</a:t>
            </a:r>
          </a:p>
        </p:txBody>
      </p:sp>
    </p:spTree>
    <p:extLst>
      <p:ext uri="{BB962C8B-B14F-4D97-AF65-F5344CB8AC3E}">
        <p14:creationId xmlns:p14="http://schemas.microsoft.com/office/powerpoint/2010/main" val="3297564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Autofit/>
          </a:bodyPr>
          <a:lstStyle/>
          <a:p>
            <a:r>
              <a:rPr lang="en-US" b="1" i="1" u="sng" dirty="0" smtClean="0"/>
              <a:t>Cytoskeleton</a:t>
            </a:r>
            <a:r>
              <a:rPr lang="en-US" dirty="0" smtClean="0"/>
              <a:t> =</a:t>
            </a:r>
          </a:p>
          <a:p>
            <a:pPr lvl="1"/>
            <a:r>
              <a:rPr lang="en-US" sz="3200" dirty="0" smtClean="0"/>
              <a:t>Helps cell maintain shape</a:t>
            </a:r>
          </a:p>
          <a:p>
            <a:pPr lvl="1"/>
            <a:r>
              <a:rPr lang="en-US" sz="3200" dirty="0" smtClean="0"/>
              <a:t>Involved in movement of and within cell</a:t>
            </a:r>
          </a:p>
          <a:p>
            <a:pPr lvl="1"/>
            <a:endParaRPr lang="en-US" sz="3200" dirty="0" smtClean="0"/>
          </a:p>
          <a:p>
            <a:r>
              <a:rPr lang="en-US" b="1" i="1" u="sng" dirty="0" smtClean="0"/>
              <a:t>Centrioles</a:t>
            </a:r>
            <a:r>
              <a:rPr lang="en-US" dirty="0" smtClean="0"/>
              <a:t> =</a:t>
            </a:r>
          </a:p>
          <a:p>
            <a:pPr lvl="1"/>
            <a:r>
              <a:rPr lang="en-US" sz="3200" dirty="0" smtClean="0"/>
              <a:t>Facilitate movement of chromosomes during cell division</a:t>
            </a:r>
          </a:p>
          <a:p>
            <a:pPr lvl="1"/>
            <a:r>
              <a:rPr lang="en-US" sz="3200" dirty="0" smtClean="0"/>
              <a:t>Found only in animal cells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91927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Autofit/>
          </a:bodyPr>
          <a:lstStyle/>
          <a:p>
            <a:pPr eaLnBrk="1" hangingPunct="1"/>
            <a:r>
              <a:rPr lang="en-US" b="1" i="1" u="sng" dirty="0" smtClean="0"/>
              <a:t>Chloroplasts</a:t>
            </a:r>
            <a:r>
              <a:rPr lang="en-US" dirty="0" smtClean="0"/>
              <a:t> =</a:t>
            </a:r>
          </a:p>
          <a:p>
            <a:pPr lvl="1" eaLnBrk="1" hangingPunct="1"/>
            <a:r>
              <a:rPr lang="en-US" sz="3200" dirty="0" smtClean="0"/>
              <a:t>Convert energy from sunlight into chemical energy (glucose) through photosynthesis</a:t>
            </a:r>
          </a:p>
          <a:p>
            <a:pPr lvl="1" eaLnBrk="1" hangingPunct="1"/>
            <a:r>
              <a:rPr lang="en-US" sz="3200" dirty="0" smtClean="0"/>
              <a:t>Found in plants </a:t>
            </a:r>
          </a:p>
          <a:p>
            <a:pPr lvl="1" eaLnBrk="1" hangingPunct="1"/>
            <a:endParaRPr lang="en-US" sz="3200" dirty="0" smtClean="0"/>
          </a:p>
          <a:p>
            <a:pPr eaLnBrk="1" hangingPunct="1"/>
            <a:r>
              <a:rPr lang="en-US" b="1" i="1" u="sng" dirty="0" smtClean="0"/>
              <a:t>Mitochondria</a:t>
            </a:r>
            <a:r>
              <a:rPr lang="en-US" dirty="0" smtClean="0"/>
              <a:t> =</a:t>
            </a:r>
          </a:p>
          <a:p>
            <a:pPr lvl="1" eaLnBrk="1" hangingPunct="1"/>
            <a:r>
              <a:rPr lang="en-US" sz="3200" dirty="0" smtClean="0"/>
              <a:t>Convert chemical energy from food into ATP during respiration</a:t>
            </a:r>
          </a:p>
          <a:p>
            <a:pPr lvl="1" eaLnBrk="1" hangingPunct="1"/>
            <a:r>
              <a:rPr lang="en-US" sz="3200" dirty="0" smtClean="0"/>
              <a:t>Inner folds increase surface area to produce more ATP</a:t>
            </a:r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09710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b="1" i="1" u="sng" dirty="0" smtClean="0"/>
              <a:t>Cell wall</a:t>
            </a:r>
            <a:r>
              <a:rPr lang="en-US" dirty="0" smtClean="0"/>
              <a:t> =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 smtClean="0"/>
              <a:t>Supports, shapes, and protects cell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 smtClean="0"/>
              <a:t>Found in prokaryotes and plant cells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 smtClean="0"/>
              <a:t>NOT found in animal cells</a:t>
            </a:r>
          </a:p>
          <a:p>
            <a:pPr lvl="1" eaLnBrk="1" hangingPunct="1">
              <a:lnSpc>
                <a:spcPct val="90000"/>
              </a:lnSpc>
            </a:pPr>
            <a:endParaRPr lang="en-US" sz="3200" dirty="0" smtClean="0"/>
          </a:p>
          <a:p>
            <a:pPr eaLnBrk="1" hangingPunct="1">
              <a:lnSpc>
                <a:spcPct val="90000"/>
              </a:lnSpc>
            </a:pPr>
            <a:r>
              <a:rPr lang="en-US" b="1" i="1" u="sng" dirty="0" smtClean="0"/>
              <a:t>Cell membrane</a:t>
            </a:r>
            <a:r>
              <a:rPr lang="en-US" dirty="0" smtClean="0"/>
              <a:t> =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 smtClean="0"/>
              <a:t>Regulates what enters and leaves cell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 smtClean="0"/>
              <a:t>Composed of lipid bilayer</a:t>
            </a:r>
          </a:p>
          <a:p>
            <a:pPr lvl="1" eaLnBrk="1" hangingPunct="1">
              <a:lnSpc>
                <a:spcPct val="90000"/>
              </a:lnSpc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431111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Compare and Contrast</a:t>
            </a:r>
            <a:endParaRPr lang="en-US" dirty="0"/>
          </a:p>
        </p:txBody>
      </p:sp>
      <p:sp>
        <p:nvSpPr>
          <p:cNvPr id="15362" name="Rectangle 3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dirty="0" smtClean="0"/>
              <a:t>All cells have</a:t>
            </a:r>
          </a:p>
          <a:p>
            <a:pPr eaLnBrk="1" hangingPunct="1">
              <a:lnSpc>
                <a:spcPct val="80000"/>
              </a:lnSpc>
            </a:pPr>
            <a:endParaRPr lang="en-US" sz="10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b="1" i="1" u="sng" dirty="0" smtClean="0"/>
              <a:t>Cell membrane</a:t>
            </a:r>
            <a:r>
              <a:rPr lang="en-US" dirty="0" smtClean="0"/>
              <a:t> =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800" dirty="0" smtClean="0"/>
              <a:t>Thin, flexible barrier surrounding cell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800" dirty="0" smtClean="0"/>
              <a:t>Controls what enters and leaves cell</a:t>
            </a:r>
          </a:p>
          <a:p>
            <a:pPr lvl="2" eaLnBrk="1" hangingPunct="1">
              <a:lnSpc>
                <a:spcPct val="80000"/>
              </a:lnSpc>
            </a:pPr>
            <a:endParaRPr lang="en-US" sz="10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b="1" i="1" u="sng" dirty="0" smtClean="0"/>
              <a:t>Cytoplasm</a:t>
            </a:r>
            <a:r>
              <a:rPr lang="en-US" dirty="0" smtClean="0"/>
              <a:t> =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800" dirty="0" smtClean="0"/>
              <a:t>Jelly-like fluid inside cell</a:t>
            </a:r>
          </a:p>
          <a:p>
            <a:pPr lvl="2" eaLnBrk="1" hangingPunct="1">
              <a:lnSpc>
                <a:spcPct val="80000"/>
              </a:lnSpc>
            </a:pPr>
            <a:endParaRPr lang="en-US" sz="10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b="1" i="1" u="sng" dirty="0" smtClean="0"/>
              <a:t>Ribosomes</a:t>
            </a:r>
            <a:r>
              <a:rPr lang="en-US" dirty="0" smtClean="0"/>
              <a:t> =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800" dirty="0" smtClean="0"/>
              <a:t>Site of protein synthesis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800" dirty="0" smtClean="0"/>
              <a:t>Found throughout cytoplasm</a:t>
            </a:r>
          </a:p>
          <a:p>
            <a:pPr lvl="2" eaLnBrk="1" hangingPunct="1">
              <a:lnSpc>
                <a:spcPct val="80000"/>
              </a:lnSpc>
            </a:pPr>
            <a:endParaRPr lang="en-US" sz="10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DNA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800" dirty="0" smtClean="0"/>
              <a:t>Genetic material of the cell</a:t>
            </a:r>
          </a:p>
          <a:p>
            <a:pPr lvl="1" eaLnBrk="1" hangingPunct="1">
              <a:lnSpc>
                <a:spcPct val="8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625488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36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36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36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36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36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36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36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36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36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36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Grp="1"/>
          </p:cNvSpPr>
          <p:nvPr>
            <p:ph type="body"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b="1" i="1" u="sng" smtClean="0"/>
              <a:t>Prokaryotes</a:t>
            </a:r>
            <a:r>
              <a:rPr lang="en-US" smtClean="0"/>
              <a:t> =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Unicellular organisms that lack a nucleus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DNA is found in cytoplasm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Generally smaller and simpler cells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Ex:  Bacteria</a:t>
            </a:r>
          </a:p>
          <a:p>
            <a:pPr lvl="1" eaLnBrk="1" hangingPunct="1">
              <a:lnSpc>
                <a:spcPct val="80000"/>
              </a:lnSpc>
            </a:pPr>
            <a:endParaRPr lang="en-US" smtClean="0"/>
          </a:p>
          <a:p>
            <a:pPr eaLnBrk="1" hangingPunct="1">
              <a:lnSpc>
                <a:spcPct val="80000"/>
              </a:lnSpc>
            </a:pPr>
            <a:r>
              <a:rPr lang="en-US" b="1" i="1" u="sng" smtClean="0"/>
              <a:t>Eukaryotes</a:t>
            </a:r>
            <a:r>
              <a:rPr lang="en-US" smtClean="0"/>
              <a:t> =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Cells contain a nucleus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DNA is enclosed within nucleus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Generally larger and more complex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Ex:  Protists (unicellular);                                                       </a:t>
            </a:r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r>
              <a:rPr lang="en-US" smtClean="0"/>
              <a:t>           Fungi, Plants, Animals (multicellular)</a:t>
            </a:r>
          </a:p>
          <a:p>
            <a:pPr eaLnBrk="1" hangingPunct="1"/>
            <a:endParaRPr lang="en-US" smtClean="0"/>
          </a:p>
        </p:txBody>
      </p:sp>
      <p:sp>
        <p:nvSpPr>
          <p:cNvPr id="17411" name="AutoShape 3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7413" name="AutoShape 5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7415" name="AutoShape 7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7417" name="AutoShape 9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7419" name="AutoShape 11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7421" name="AutoShape 13" descr="2Q=="/>
          <p:cNvSpPr>
            <a:spLocks noChangeAspect="1" noChangeArrowheads="1"/>
          </p:cNvSpPr>
          <p:nvPr/>
        </p:nvSpPr>
        <p:spPr bwMode="auto">
          <a:xfrm>
            <a:off x="1838325" y="1652588"/>
            <a:ext cx="5467350" cy="3552825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7423" name="AutoShape 15" descr="2Q=="/>
          <p:cNvSpPr>
            <a:spLocks noChangeAspect="1" noChangeArrowheads="1"/>
          </p:cNvSpPr>
          <p:nvPr/>
        </p:nvSpPr>
        <p:spPr bwMode="auto">
          <a:xfrm>
            <a:off x="2219325" y="1514475"/>
            <a:ext cx="4705350" cy="382905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7425" name="AutoShape 17" descr="2Q=="/>
          <p:cNvSpPr>
            <a:spLocks noChangeAspect="1" noChangeArrowheads="1"/>
          </p:cNvSpPr>
          <p:nvPr/>
        </p:nvSpPr>
        <p:spPr bwMode="auto">
          <a:xfrm>
            <a:off x="2219325" y="1514475"/>
            <a:ext cx="4705350" cy="382905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17427" name="Picture 19" descr="300px-Average_prokaryote_cell-_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2133600"/>
            <a:ext cx="2857500" cy="2324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40053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4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4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4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4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40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40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4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4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40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40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r>
              <a:rPr lang="en-US" dirty="0" smtClean="0"/>
              <a:t>Found in plants but NOT animals</a:t>
            </a:r>
          </a:p>
          <a:p>
            <a:pPr lvl="1"/>
            <a:r>
              <a:rPr lang="en-US" sz="3200" dirty="0" smtClean="0"/>
              <a:t>Chloroplast</a:t>
            </a:r>
          </a:p>
          <a:p>
            <a:pPr lvl="1"/>
            <a:r>
              <a:rPr lang="en-US" sz="3200" dirty="0" smtClean="0"/>
              <a:t>Cell wall</a:t>
            </a:r>
          </a:p>
          <a:p>
            <a:pPr lvl="1"/>
            <a:endParaRPr lang="en-US" sz="3200" dirty="0" smtClean="0"/>
          </a:p>
          <a:p>
            <a:r>
              <a:rPr lang="en-US" dirty="0" smtClean="0"/>
              <a:t>Found in animals but NOT plants</a:t>
            </a:r>
          </a:p>
          <a:p>
            <a:pPr lvl="1"/>
            <a:r>
              <a:rPr lang="en-US" sz="3200" dirty="0" smtClean="0"/>
              <a:t>Lysosomes</a:t>
            </a:r>
          </a:p>
          <a:p>
            <a:pPr lvl="1"/>
            <a:r>
              <a:rPr lang="en-US" sz="3200" dirty="0" smtClean="0"/>
              <a:t>Centrioles</a:t>
            </a:r>
          </a:p>
          <a:p>
            <a:pPr lvl="1"/>
            <a:endParaRPr lang="en-US" sz="3200" dirty="0" smtClean="0"/>
          </a:p>
          <a:p>
            <a:r>
              <a:rPr lang="en-US" dirty="0" smtClean="0"/>
              <a:t>Plants have larger, central vacuole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766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txBody>
          <a:bodyPr>
            <a:normAutofit/>
          </a:bodyPr>
          <a:lstStyle/>
          <a:p>
            <a:r>
              <a:rPr lang="en-US" b="1" i="1" u="sng" dirty="0" smtClean="0"/>
              <a:t>Inferences</a:t>
            </a:r>
            <a:r>
              <a:rPr lang="en-US" dirty="0" smtClean="0"/>
              <a:t> =</a:t>
            </a:r>
          </a:p>
          <a:p>
            <a:pPr lvl="1"/>
            <a:r>
              <a:rPr lang="en-US" sz="3200" dirty="0" smtClean="0"/>
              <a:t>Logical interpretation based upon prior knowledge and experience</a:t>
            </a:r>
          </a:p>
          <a:p>
            <a:pPr lvl="1"/>
            <a:r>
              <a:rPr lang="en-US" sz="3200" dirty="0" smtClean="0"/>
              <a:t>Based upon observations</a:t>
            </a:r>
          </a:p>
          <a:p>
            <a:pPr lvl="1"/>
            <a:r>
              <a:rPr lang="en-US" sz="3200" dirty="0" smtClean="0"/>
              <a:t>Ex:  Mrs. Amos is in a good mood. (based on the observation that she is smiling)</a:t>
            </a:r>
          </a:p>
          <a:p>
            <a:endParaRPr lang="en-US" dirty="0"/>
          </a:p>
          <a:p>
            <a:r>
              <a:rPr lang="en-US" dirty="0" smtClean="0"/>
              <a:t>Detailed </a:t>
            </a:r>
            <a:r>
              <a:rPr lang="en-US" i="1" dirty="0" smtClean="0"/>
              <a:t>observations</a:t>
            </a:r>
            <a:r>
              <a:rPr lang="en-US" dirty="0" smtClean="0"/>
              <a:t> should be recorded when collecting data</a:t>
            </a:r>
          </a:p>
          <a:p>
            <a:r>
              <a:rPr lang="en-US" i="1" dirty="0" smtClean="0"/>
              <a:t>Inferences</a:t>
            </a:r>
            <a:r>
              <a:rPr lang="en-US" dirty="0" smtClean="0"/>
              <a:t> may be used when drawing conclusions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034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AutoShape 6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8440" name="AutoShape 8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8442" name="AutoShape 10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8444" name="AutoShape 12" descr="2Q=="/>
          <p:cNvSpPr>
            <a:spLocks noChangeAspect="1" noChangeArrowheads="1"/>
          </p:cNvSpPr>
          <p:nvPr/>
        </p:nvSpPr>
        <p:spPr bwMode="auto">
          <a:xfrm>
            <a:off x="2590800" y="1462088"/>
            <a:ext cx="3962400" cy="3933825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8446" name="AutoShape 14" descr="2Q=="/>
          <p:cNvSpPr>
            <a:spLocks noChangeAspect="1" noChangeArrowheads="1"/>
          </p:cNvSpPr>
          <p:nvPr/>
        </p:nvSpPr>
        <p:spPr bwMode="auto">
          <a:xfrm>
            <a:off x="2590800" y="1462088"/>
            <a:ext cx="3962400" cy="3933825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1026" name="Picture 2" descr="http://3.bp.blogspot.com/-jT89WkLDld8/UELZ-hAORkI/AAAAAAAAPmY/NE_5Xhze60w/s1600/Animal-Ce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100" y="211993"/>
            <a:ext cx="6477000" cy="6434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6700" y="461757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Animal Cell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63695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imcurious.wikispaces.com/file/view/organelles.jpg/113400465/organel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28600"/>
            <a:ext cx="6857482" cy="6296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093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eaLnBrk="1" hangingPunct="1"/>
            <a:r>
              <a:rPr lang="en-US" dirty="0" smtClean="0"/>
              <a:t>Cell Transport</a:t>
            </a:r>
          </a:p>
        </p:txBody>
      </p:sp>
      <p:sp>
        <p:nvSpPr>
          <p:cNvPr id="35842" name="Rectangle 4"/>
          <p:cNvSpPr>
            <a:spLocks noGrp="1"/>
          </p:cNvSpPr>
          <p:nvPr>
            <p:ph type="body" idx="4294967295"/>
          </p:nvPr>
        </p:nvSpPr>
        <p:spPr>
          <a:xfrm>
            <a:off x="304800" y="838200"/>
            <a:ext cx="8534400" cy="5287963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b="1" i="1" u="sng" dirty="0" smtClean="0"/>
              <a:t>Passive Transport</a:t>
            </a:r>
            <a:r>
              <a:rPr lang="en-US" dirty="0" smtClean="0"/>
              <a:t> =</a:t>
            </a:r>
          </a:p>
          <a:p>
            <a:pPr lvl="1" eaLnBrk="1" hangingPunct="1"/>
            <a:r>
              <a:rPr lang="en-US" sz="3200" dirty="0" smtClean="0"/>
              <a:t>Movement of materials across cell membrane from </a:t>
            </a:r>
            <a:r>
              <a:rPr lang="en-US" sz="3200" b="1" i="1" dirty="0" smtClean="0"/>
              <a:t>high to low</a:t>
            </a:r>
            <a:r>
              <a:rPr lang="en-US" sz="3200" dirty="0" smtClean="0"/>
              <a:t> concentration</a:t>
            </a:r>
          </a:p>
          <a:p>
            <a:pPr lvl="1" eaLnBrk="1" hangingPunct="1"/>
            <a:r>
              <a:rPr lang="en-US" sz="3200" dirty="0" smtClean="0"/>
              <a:t>Does NOT require energy</a:t>
            </a:r>
          </a:p>
          <a:p>
            <a:pPr lvl="1" eaLnBrk="1" hangingPunct="1"/>
            <a:endParaRPr lang="en-US" sz="1200" dirty="0" smtClean="0"/>
          </a:p>
          <a:p>
            <a:pPr lvl="1" eaLnBrk="1" hangingPunct="1">
              <a:buFont typeface="Arial" charset="0"/>
              <a:buNone/>
            </a:pPr>
            <a:r>
              <a:rPr lang="en-US" sz="3200" dirty="0" smtClean="0"/>
              <a:t>1. </a:t>
            </a:r>
            <a:r>
              <a:rPr lang="en-US" sz="3200" b="1" i="1" u="sng" dirty="0" smtClean="0"/>
              <a:t>Diffusion</a:t>
            </a:r>
            <a:r>
              <a:rPr lang="en-US" sz="3200" dirty="0" smtClean="0"/>
              <a:t> =</a:t>
            </a:r>
          </a:p>
          <a:p>
            <a:pPr lvl="2" eaLnBrk="1" hangingPunct="1"/>
            <a:r>
              <a:rPr lang="en-US" sz="3200" dirty="0" smtClean="0"/>
              <a:t>Movement of solute from </a:t>
            </a:r>
            <a:r>
              <a:rPr lang="en-US" sz="3200" b="1" i="1" dirty="0" smtClean="0"/>
              <a:t>high to low</a:t>
            </a:r>
            <a:r>
              <a:rPr lang="en-US" sz="3200" dirty="0" smtClean="0"/>
              <a:t> concentration</a:t>
            </a:r>
          </a:p>
          <a:p>
            <a:pPr lvl="1">
              <a:lnSpc>
                <a:spcPct val="90000"/>
              </a:lnSpc>
              <a:buNone/>
            </a:pPr>
            <a:r>
              <a:rPr lang="en-US" sz="3200" dirty="0" smtClean="0"/>
              <a:t>2. </a:t>
            </a:r>
            <a:r>
              <a:rPr lang="en-US" sz="3200" b="1" i="1" u="sng" dirty="0"/>
              <a:t>Osmosis</a:t>
            </a:r>
            <a:r>
              <a:rPr lang="en-US" sz="3200" dirty="0"/>
              <a:t> =</a:t>
            </a:r>
          </a:p>
          <a:p>
            <a:pPr lvl="2">
              <a:lnSpc>
                <a:spcPct val="90000"/>
              </a:lnSpc>
            </a:pPr>
            <a:r>
              <a:rPr lang="en-US" sz="3200" dirty="0"/>
              <a:t>The diffusion of water across a selectively permeable membrane</a:t>
            </a:r>
          </a:p>
          <a:p>
            <a:pPr lvl="2">
              <a:lnSpc>
                <a:spcPct val="90000"/>
              </a:lnSpc>
            </a:pPr>
            <a:r>
              <a:rPr lang="en-US" sz="3200" dirty="0"/>
              <a:t>Water moves from </a:t>
            </a:r>
            <a:r>
              <a:rPr lang="en-US" sz="3200" b="1" i="1" dirty="0"/>
              <a:t>high to low</a:t>
            </a:r>
          </a:p>
          <a:p>
            <a:pPr lvl="2" eaLnBrk="1" hangingPunct="1"/>
            <a:endParaRPr lang="en-US" sz="3200" dirty="0" smtClean="0"/>
          </a:p>
          <a:p>
            <a:pPr lvl="2" eaLnBrk="1" hangingPunct="1"/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046900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Autofit/>
          </a:bodyPr>
          <a:lstStyle/>
          <a:p>
            <a:r>
              <a:rPr lang="en-US" dirty="0" smtClean="0"/>
              <a:t>If a cell is placed in a</a:t>
            </a:r>
          </a:p>
          <a:p>
            <a:pPr lvl="1"/>
            <a:r>
              <a:rPr lang="en-US" sz="3200" b="1" dirty="0" smtClean="0"/>
              <a:t>Hypertonic</a:t>
            </a:r>
            <a:r>
              <a:rPr lang="en-US" sz="3200" dirty="0" smtClean="0"/>
              <a:t> solution</a:t>
            </a:r>
          </a:p>
          <a:p>
            <a:pPr lvl="2"/>
            <a:r>
              <a:rPr lang="en-US" sz="3200" dirty="0" smtClean="0"/>
              <a:t>Water moves out of cell</a:t>
            </a:r>
          </a:p>
          <a:p>
            <a:pPr lvl="1"/>
            <a:r>
              <a:rPr lang="en-US" sz="3200" b="1" dirty="0" smtClean="0"/>
              <a:t>Hypotonic</a:t>
            </a:r>
            <a:r>
              <a:rPr lang="en-US" sz="3200" dirty="0" smtClean="0"/>
              <a:t> solution</a:t>
            </a:r>
          </a:p>
          <a:p>
            <a:pPr lvl="2"/>
            <a:r>
              <a:rPr lang="en-US" sz="3200" dirty="0" smtClean="0"/>
              <a:t>Water moves into cell</a:t>
            </a:r>
          </a:p>
          <a:p>
            <a:pPr lvl="2"/>
            <a:r>
              <a:rPr lang="en-US" sz="3200" dirty="0" smtClean="0"/>
              <a:t>Ideal for plant cells</a:t>
            </a:r>
          </a:p>
          <a:p>
            <a:pPr lvl="1"/>
            <a:r>
              <a:rPr lang="en-US" sz="3200" b="1" dirty="0" smtClean="0"/>
              <a:t>Isotonic</a:t>
            </a:r>
            <a:r>
              <a:rPr lang="en-US" sz="3200" dirty="0" smtClean="0"/>
              <a:t> solution</a:t>
            </a:r>
          </a:p>
          <a:p>
            <a:pPr lvl="2"/>
            <a:r>
              <a:rPr lang="en-US" sz="3200" dirty="0" smtClean="0"/>
              <a:t>Water moves in and out of cell</a:t>
            </a:r>
          </a:p>
          <a:p>
            <a:pPr lvl="2"/>
            <a:r>
              <a:rPr lang="en-US" sz="3200" dirty="0" smtClean="0"/>
              <a:t>Cells neither swell nor shrink</a:t>
            </a:r>
          </a:p>
          <a:p>
            <a:pPr lvl="2"/>
            <a:r>
              <a:rPr lang="en-US" sz="3200" dirty="0" smtClean="0"/>
              <a:t>Ideal for animal cells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49017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3"/>
          <p:cNvSpPr>
            <a:spLocks noGrp="1"/>
          </p:cNvSpPr>
          <p:nvPr>
            <p:ph type="body" idx="1"/>
          </p:nvPr>
        </p:nvSpPr>
        <p:spPr>
          <a:xfrm>
            <a:off x="304800" y="152400"/>
            <a:ext cx="8534400" cy="597376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b="1" i="1" u="sng" smtClean="0"/>
              <a:t>Active Transport</a:t>
            </a:r>
            <a:r>
              <a:rPr lang="en-US" smtClean="0"/>
              <a:t> =</a:t>
            </a:r>
          </a:p>
          <a:p>
            <a:pPr lvl="1" eaLnBrk="1" hangingPunct="1"/>
            <a:r>
              <a:rPr lang="en-US" sz="3200" smtClean="0"/>
              <a:t>Movement of materials from </a:t>
            </a:r>
            <a:r>
              <a:rPr lang="en-US" sz="3200" b="1" i="1" smtClean="0"/>
              <a:t>low to high</a:t>
            </a:r>
            <a:r>
              <a:rPr lang="en-US" sz="3200" smtClean="0"/>
              <a:t> concentration</a:t>
            </a:r>
          </a:p>
          <a:p>
            <a:pPr lvl="1" eaLnBrk="1" hangingPunct="1"/>
            <a:r>
              <a:rPr lang="en-US" sz="3200" smtClean="0"/>
              <a:t>Requires </a:t>
            </a:r>
            <a:r>
              <a:rPr lang="en-US" sz="3200" b="1" i="1" smtClean="0"/>
              <a:t>energy!</a:t>
            </a:r>
          </a:p>
          <a:p>
            <a:pPr lvl="1" eaLnBrk="1" hangingPunct="1"/>
            <a:endParaRPr lang="en-US" sz="1800" smtClean="0"/>
          </a:p>
          <a:p>
            <a:pPr lvl="1" eaLnBrk="1" hangingPunct="1">
              <a:buFont typeface="Arial" charset="0"/>
              <a:buNone/>
            </a:pPr>
            <a:r>
              <a:rPr lang="en-US" sz="3200" smtClean="0"/>
              <a:t>1.</a:t>
            </a:r>
            <a:r>
              <a:rPr lang="en-US" smtClean="0"/>
              <a:t> </a:t>
            </a:r>
            <a:r>
              <a:rPr lang="en-US" sz="3200" smtClean="0"/>
              <a:t>Molecular transport via                                              	 protein pumps</a:t>
            </a:r>
          </a:p>
          <a:p>
            <a:pPr lvl="2" eaLnBrk="1" hangingPunct="1"/>
            <a:r>
              <a:rPr lang="en-US" sz="3200" smtClean="0"/>
              <a:t>ATP provides necessary energy</a:t>
            </a:r>
          </a:p>
          <a:p>
            <a:pPr lvl="2" eaLnBrk="1" hangingPunct="1"/>
            <a:r>
              <a:rPr lang="en-US" sz="3200" smtClean="0"/>
              <a:t>Ex:  Sodium-potassium pump</a:t>
            </a:r>
          </a:p>
          <a:p>
            <a:pPr lvl="3" eaLnBrk="1" hangingPunct="1"/>
            <a:r>
              <a:rPr lang="en-US" sz="3200" smtClean="0"/>
              <a:t>Moves Na+ out of cells</a:t>
            </a:r>
          </a:p>
          <a:p>
            <a:pPr lvl="3" eaLnBrk="1" hangingPunct="1"/>
            <a:r>
              <a:rPr lang="en-US" sz="3200" smtClean="0"/>
              <a:t>Moves K+ into cells</a:t>
            </a:r>
          </a:p>
          <a:p>
            <a:pPr lvl="3" eaLnBrk="1" hangingPunct="1"/>
            <a:endParaRPr lang="en-US" sz="3200" smtClean="0"/>
          </a:p>
        </p:txBody>
      </p:sp>
      <p:pic>
        <p:nvPicPr>
          <p:cNvPr id="44034" name="Content Placeholder 3"/>
          <p:cNvPicPr>
            <a:picLocks noChangeAspect="1"/>
          </p:cNvPicPr>
          <p:nvPr/>
        </p:nvPicPr>
        <p:blipFill>
          <a:blip r:embed="rId3"/>
          <a:srcRect l="47440"/>
          <a:stretch>
            <a:fillRect/>
          </a:stretch>
        </p:blipFill>
        <p:spPr bwMode="auto">
          <a:xfrm>
            <a:off x="6858000" y="1981200"/>
            <a:ext cx="1912938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09582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0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0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0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0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0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40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40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40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458200" cy="5287963"/>
          </a:xfrm>
        </p:spPr>
        <p:txBody>
          <a:bodyPr/>
          <a:lstStyle/>
          <a:p>
            <a:pPr lvl="1" eaLnBrk="1" hangingPunct="1">
              <a:buFont typeface="Arial" charset="0"/>
              <a:buNone/>
            </a:pPr>
            <a:r>
              <a:rPr lang="en-US" sz="3200" smtClean="0"/>
              <a:t>2. Bulk Transport</a:t>
            </a:r>
          </a:p>
          <a:p>
            <a:pPr lvl="2" eaLnBrk="1" hangingPunct="1"/>
            <a:r>
              <a:rPr lang="en-US" sz="3200" b="1" i="1" u="sng" smtClean="0"/>
              <a:t>Endocytosis</a:t>
            </a:r>
            <a:r>
              <a:rPr lang="en-US" sz="3200" smtClean="0"/>
              <a:t> =</a:t>
            </a:r>
          </a:p>
          <a:p>
            <a:pPr lvl="3" eaLnBrk="1" hangingPunct="1"/>
            <a:r>
              <a:rPr lang="en-US" sz="3200" smtClean="0"/>
              <a:t>Taking material into cell through formation of vesicles</a:t>
            </a:r>
          </a:p>
          <a:p>
            <a:pPr lvl="2" eaLnBrk="1" hangingPunct="1"/>
            <a:r>
              <a:rPr lang="en-US" sz="3200" b="1" i="1" u="sng" smtClean="0"/>
              <a:t>Exocytosis</a:t>
            </a:r>
            <a:r>
              <a:rPr lang="en-US" sz="3200" smtClean="0"/>
              <a:t> =</a:t>
            </a:r>
          </a:p>
          <a:p>
            <a:pPr lvl="3" eaLnBrk="1" hangingPunct="1"/>
            <a:r>
              <a:rPr lang="en-US" sz="3200" smtClean="0"/>
              <a:t>Elimination of material from a cell through the formation of vesicles</a:t>
            </a:r>
          </a:p>
        </p:txBody>
      </p:sp>
    </p:spTree>
    <p:extLst>
      <p:ext uri="{BB962C8B-B14F-4D97-AF65-F5344CB8AC3E}">
        <p14:creationId xmlns:p14="http://schemas.microsoft.com/office/powerpoint/2010/main" val="2969147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ctr" defTabSz="812800">
              <a:lnSpc>
                <a:spcPct val="70000"/>
              </a:lnSpc>
              <a:spcBef>
                <a:spcPct val="50000"/>
              </a:spcBef>
            </a:pPr>
            <a:r>
              <a:rPr lang="en-US" altLang="en-US" sz="2000" b="1"/>
              <a:t>Transport Moves Substances</a:t>
            </a:r>
          </a:p>
          <a:p>
            <a:pPr algn="r" defTabSz="812800">
              <a:lnSpc>
                <a:spcPct val="70000"/>
              </a:lnSpc>
              <a:spcBef>
                <a:spcPct val="50000"/>
              </a:spcBef>
            </a:pPr>
            <a:r>
              <a:rPr lang="en-US" altLang="en-US" sz="2000" b="1"/>
              <a:t>Slide number: 1</a:t>
            </a:r>
            <a:endParaRPr lang="en-US" altLang="en-US" sz="2400">
              <a:latin typeface="Times" pitchFamily="18" charset="0"/>
            </a:endParaRPr>
          </a:p>
        </p:txBody>
      </p:sp>
      <p:sp>
        <p:nvSpPr>
          <p:cNvPr id="48130" name="Text Box 3"/>
          <p:cNvSpPr txBox="1">
            <a:spLocks noChangeArrowheads="1"/>
          </p:cNvSpPr>
          <p:nvPr/>
        </p:nvSpPr>
        <p:spPr bwMode="auto">
          <a:xfrm>
            <a:off x="0" y="6569075"/>
            <a:ext cx="9144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ctr" defTabSz="812800">
              <a:lnSpc>
                <a:spcPct val="150000"/>
              </a:lnSpc>
            </a:pPr>
            <a:r>
              <a:rPr lang="en-US" altLang="en-US" sz="800" b="1"/>
              <a:t>Copyright © The McGraw-Hill Companies, Inc. Permission required for reproduction or display.</a:t>
            </a:r>
            <a:endParaRPr lang="en-US" altLang="en-US" sz="2400">
              <a:latin typeface="Times" pitchFamily="18" charset="0"/>
            </a:endParaRPr>
          </a:p>
        </p:txBody>
      </p:sp>
      <p:grpSp>
        <p:nvGrpSpPr>
          <p:cNvPr id="48131" name="Group 736"/>
          <p:cNvGrpSpPr>
            <a:grpSpLocks/>
          </p:cNvGrpSpPr>
          <p:nvPr/>
        </p:nvGrpSpPr>
        <p:grpSpPr bwMode="auto">
          <a:xfrm>
            <a:off x="6777038" y="998538"/>
            <a:ext cx="2217737" cy="3316287"/>
            <a:chOff x="3795" y="559"/>
            <a:chExt cx="1242" cy="1858"/>
          </a:xfrm>
        </p:grpSpPr>
        <p:sp>
          <p:nvSpPr>
            <p:cNvPr id="48717" name="Rectangle 9"/>
            <p:cNvSpPr>
              <a:spLocks noChangeArrowheads="1"/>
            </p:cNvSpPr>
            <p:nvPr/>
          </p:nvSpPr>
          <p:spPr bwMode="auto">
            <a:xfrm>
              <a:off x="3796" y="559"/>
              <a:ext cx="1241" cy="811"/>
            </a:xfrm>
            <a:prstGeom prst="rect">
              <a:avLst/>
            </a:prstGeom>
            <a:solidFill>
              <a:srgbClr val="E5F5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48718" name="Rectangle 10"/>
            <p:cNvSpPr>
              <a:spLocks noChangeArrowheads="1"/>
            </p:cNvSpPr>
            <p:nvPr/>
          </p:nvSpPr>
          <p:spPr bwMode="auto">
            <a:xfrm>
              <a:off x="3796" y="1555"/>
              <a:ext cx="1241" cy="862"/>
            </a:xfrm>
            <a:prstGeom prst="rect">
              <a:avLst/>
            </a:prstGeom>
            <a:solidFill>
              <a:srgbClr val="FDEF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grpSp>
          <p:nvGrpSpPr>
            <p:cNvPr id="48719" name="Group 735"/>
            <p:cNvGrpSpPr>
              <a:grpSpLocks/>
            </p:cNvGrpSpPr>
            <p:nvPr/>
          </p:nvGrpSpPr>
          <p:grpSpPr bwMode="auto">
            <a:xfrm>
              <a:off x="3795" y="1347"/>
              <a:ext cx="1242" cy="231"/>
              <a:chOff x="3795" y="1347"/>
              <a:chExt cx="1242" cy="231"/>
            </a:xfrm>
          </p:grpSpPr>
          <p:sp>
            <p:nvSpPr>
              <p:cNvPr id="48720" name="Rectangle 11"/>
              <p:cNvSpPr>
                <a:spLocks noChangeArrowheads="1"/>
              </p:cNvSpPr>
              <p:nvPr/>
            </p:nvSpPr>
            <p:spPr bwMode="auto">
              <a:xfrm>
                <a:off x="3796" y="1370"/>
                <a:ext cx="1241" cy="185"/>
              </a:xfrm>
              <a:prstGeom prst="rect">
                <a:avLst/>
              </a:prstGeom>
              <a:solidFill>
                <a:srgbClr val="FFEF9D"/>
              </a:solidFill>
              <a:ln w="12700">
                <a:solidFill>
                  <a:srgbClr val="FE9929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48721" name="Freeform 12"/>
              <p:cNvSpPr>
                <a:spLocks/>
              </p:cNvSpPr>
              <p:nvPr/>
            </p:nvSpPr>
            <p:spPr bwMode="auto">
              <a:xfrm>
                <a:off x="4173" y="1359"/>
                <a:ext cx="43" cy="100"/>
              </a:xfrm>
              <a:custGeom>
                <a:avLst/>
                <a:gdLst>
                  <a:gd name="T0" fmla="*/ 37 w 43"/>
                  <a:gd name="T1" fmla="*/ 67 h 100"/>
                  <a:gd name="T2" fmla="*/ 36 w 43"/>
                  <a:gd name="T3" fmla="*/ 56 h 100"/>
                  <a:gd name="T4" fmla="*/ 37 w 43"/>
                  <a:gd name="T5" fmla="*/ 41 h 100"/>
                  <a:gd name="T6" fmla="*/ 29 w 43"/>
                  <a:gd name="T7" fmla="*/ 4 h 100"/>
                  <a:gd name="T8" fmla="*/ 28 w 43"/>
                  <a:gd name="T9" fmla="*/ 2 h 100"/>
                  <a:gd name="T10" fmla="*/ 24 w 43"/>
                  <a:gd name="T11" fmla="*/ 0 h 100"/>
                  <a:gd name="T12" fmla="*/ 21 w 43"/>
                  <a:gd name="T13" fmla="*/ 0 h 100"/>
                  <a:gd name="T14" fmla="*/ 18 w 43"/>
                  <a:gd name="T15" fmla="*/ 3 h 100"/>
                  <a:gd name="T16" fmla="*/ 11 w 43"/>
                  <a:gd name="T17" fmla="*/ 20 h 100"/>
                  <a:gd name="T18" fmla="*/ 4 w 43"/>
                  <a:gd name="T19" fmla="*/ 59 h 100"/>
                  <a:gd name="T20" fmla="*/ 4 w 43"/>
                  <a:gd name="T21" fmla="*/ 69 h 100"/>
                  <a:gd name="T22" fmla="*/ 1 w 43"/>
                  <a:gd name="T23" fmla="*/ 84 h 100"/>
                  <a:gd name="T24" fmla="*/ 1 w 43"/>
                  <a:gd name="T25" fmla="*/ 88 h 100"/>
                  <a:gd name="T26" fmla="*/ 0 w 43"/>
                  <a:gd name="T27" fmla="*/ 94 h 100"/>
                  <a:gd name="T28" fmla="*/ 0 w 43"/>
                  <a:gd name="T29" fmla="*/ 97 h 100"/>
                  <a:gd name="T30" fmla="*/ 6 w 43"/>
                  <a:gd name="T31" fmla="*/ 100 h 100"/>
                  <a:gd name="T32" fmla="*/ 9 w 43"/>
                  <a:gd name="T33" fmla="*/ 99 h 100"/>
                  <a:gd name="T34" fmla="*/ 12 w 43"/>
                  <a:gd name="T35" fmla="*/ 94 h 100"/>
                  <a:gd name="T36" fmla="*/ 12 w 43"/>
                  <a:gd name="T37" fmla="*/ 92 h 100"/>
                  <a:gd name="T38" fmla="*/ 14 w 43"/>
                  <a:gd name="T39" fmla="*/ 88 h 100"/>
                  <a:gd name="T40" fmla="*/ 16 w 43"/>
                  <a:gd name="T41" fmla="*/ 79 h 100"/>
                  <a:gd name="T42" fmla="*/ 17 w 43"/>
                  <a:gd name="T43" fmla="*/ 58 h 100"/>
                  <a:gd name="T44" fmla="*/ 17 w 43"/>
                  <a:gd name="T45" fmla="*/ 50 h 100"/>
                  <a:gd name="T46" fmla="*/ 22 w 43"/>
                  <a:gd name="T47" fmla="*/ 27 h 100"/>
                  <a:gd name="T48" fmla="*/ 24 w 43"/>
                  <a:gd name="T49" fmla="*/ 37 h 100"/>
                  <a:gd name="T50" fmla="*/ 23 w 43"/>
                  <a:gd name="T51" fmla="*/ 54 h 100"/>
                  <a:gd name="T52" fmla="*/ 23 w 43"/>
                  <a:gd name="T53" fmla="*/ 62 h 100"/>
                  <a:gd name="T54" fmla="*/ 27 w 43"/>
                  <a:gd name="T55" fmla="*/ 77 h 100"/>
                  <a:gd name="T56" fmla="*/ 28 w 43"/>
                  <a:gd name="T57" fmla="*/ 83 h 100"/>
                  <a:gd name="T58" fmla="*/ 30 w 43"/>
                  <a:gd name="T59" fmla="*/ 93 h 100"/>
                  <a:gd name="T60" fmla="*/ 31 w 43"/>
                  <a:gd name="T61" fmla="*/ 96 h 100"/>
                  <a:gd name="T62" fmla="*/ 36 w 43"/>
                  <a:gd name="T63" fmla="*/ 100 h 100"/>
                  <a:gd name="T64" fmla="*/ 40 w 43"/>
                  <a:gd name="T65" fmla="*/ 99 h 100"/>
                  <a:gd name="T66" fmla="*/ 43 w 43"/>
                  <a:gd name="T67" fmla="*/ 94 h 100"/>
                  <a:gd name="T68" fmla="*/ 42 w 43"/>
                  <a:gd name="T69" fmla="*/ 87 h 100"/>
                  <a:gd name="T70" fmla="*/ 39 w 43"/>
                  <a:gd name="T71" fmla="*/ 74 h 10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3"/>
                  <a:gd name="T109" fmla="*/ 0 h 100"/>
                  <a:gd name="T110" fmla="*/ 43 w 43"/>
                  <a:gd name="T111" fmla="*/ 100 h 10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3" h="100">
                    <a:moveTo>
                      <a:pt x="39" y="74"/>
                    </a:moveTo>
                    <a:lnTo>
                      <a:pt x="37" y="67"/>
                    </a:lnTo>
                    <a:lnTo>
                      <a:pt x="36" y="61"/>
                    </a:lnTo>
                    <a:lnTo>
                      <a:pt x="36" y="56"/>
                    </a:lnTo>
                    <a:lnTo>
                      <a:pt x="37" y="41"/>
                    </a:lnTo>
                    <a:lnTo>
                      <a:pt x="35" y="25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19" y="1"/>
                    </a:lnTo>
                    <a:lnTo>
                      <a:pt x="18" y="3"/>
                    </a:lnTo>
                    <a:lnTo>
                      <a:pt x="11" y="20"/>
                    </a:lnTo>
                    <a:lnTo>
                      <a:pt x="5" y="40"/>
                    </a:lnTo>
                    <a:lnTo>
                      <a:pt x="4" y="59"/>
                    </a:lnTo>
                    <a:lnTo>
                      <a:pt x="4" y="69"/>
                    </a:lnTo>
                    <a:lnTo>
                      <a:pt x="3" y="77"/>
                    </a:lnTo>
                    <a:lnTo>
                      <a:pt x="1" y="84"/>
                    </a:lnTo>
                    <a:lnTo>
                      <a:pt x="1" y="88"/>
                    </a:lnTo>
                    <a:lnTo>
                      <a:pt x="0" y="91"/>
                    </a:lnTo>
                    <a:lnTo>
                      <a:pt x="0" y="94"/>
                    </a:lnTo>
                    <a:lnTo>
                      <a:pt x="0" y="97"/>
                    </a:lnTo>
                    <a:lnTo>
                      <a:pt x="3" y="99"/>
                    </a:lnTo>
                    <a:lnTo>
                      <a:pt x="6" y="100"/>
                    </a:lnTo>
                    <a:lnTo>
                      <a:pt x="9" y="99"/>
                    </a:lnTo>
                    <a:lnTo>
                      <a:pt x="11" y="97"/>
                    </a:lnTo>
                    <a:lnTo>
                      <a:pt x="12" y="94"/>
                    </a:lnTo>
                    <a:lnTo>
                      <a:pt x="12" y="92"/>
                    </a:lnTo>
                    <a:lnTo>
                      <a:pt x="13" y="90"/>
                    </a:lnTo>
                    <a:lnTo>
                      <a:pt x="14" y="88"/>
                    </a:lnTo>
                    <a:lnTo>
                      <a:pt x="16" y="79"/>
                    </a:lnTo>
                    <a:lnTo>
                      <a:pt x="17" y="69"/>
                    </a:lnTo>
                    <a:lnTo>
                      <a:pt x="17" y="58"/>
                    </a:lnTo>
                    <a:lnTo>
                      <a:pt x="17" y="50"/>
                    </a:lnTo>
                    <a:lnTo>
                      <a:pt x="18" y="39"/>
                    </a:lnTo>
                    <a:lnTo>
                      <a:pt x="22" y="27"/>
                    </a:lnTo>
                    <a:lnTo>
                      <a:pt x="24" y="37"/>
                    </a:lnTo>
                    <a:lnTo>
                      <a:pt x="24" y="46"/>
                    </a:lnTo>
                    <a:lnTo>
                      <a:pt x="23" y="54"/>
                    </a:lnTo>
                    <a:lnTo>
                      <a:pt x="23" y="62"/>
                    </a:lnTo>
                    <a:lnTo>
                      <a:pt x="25" y="70"/>
                    </a:lnTo>
                    <a:lnTo>
                      <a:pt x="27" y="77"/>
                    </a:lnTo>
                    <a:lnTo>
                      <a:pt x="28" y="83"/>
                    </a:lnTo>
                    <a:lnTo>
                      <a:pt x="30" y="88"/>
                    </a:lnTo>
                    <a:lnTo>
                      <a:pt x="30" y="93"/>
                    </a:lnTo>
                    <a:lnTo>
                      <a:pt x="31" y="96"/>
                    </a:lnTo>
                    <a:lnTo>
                      <a:pt x="33" y="99"/>
                    </a:lnTo>
                    <a:lnTo>
                      <a:pt x="36" y="100"/>
                    </a:lnTo>
                    <a:lnTo>
                      <a:pt x="40" y="99"/>
                    </a:lnTo>
                    <a:lnTo>
                      <a:pt x="42" y="97"/>
                    </a:lnTo>
                    <a:lnTo>
                      <a:pt x="43" y="94"/>
                    </a:lnTo>
                    <a:lnTo>
                      <a:pt x="42" y="87"/>
                    </a:lnTo>
                    <a:lnTo>
                      <a:pt x="41" y="80"/>
                    </a:lnTo>
                    <a:lnTo>
                      <a:pt x="39" y="74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22" name="Freeform 13"/>
              <p:cNvSpPr>
                <a:spLocks/>
              </p:cNvSpPr>
              <p:nvPr/>
            </p:nvSpPr>
            <p:spPr bwMode="auto">
              <a:xfrm>
                <a:off x="4171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3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2 h 45"/>
                  <a:gd name="T12" fmla="*/ 33 w 45"/>
                  <a:gd name="T13" fmla="*/ 4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4 h 45"/>
                  <a:gd name="T20" fmla="*/ 3 w 45"/>
                  <a:gd name="T21" fmla="*/ 12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3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2"/>
                    </a:lnTo>
                    <a:lnTo>
                      <a:pt x="33" y="4"/>
                    </a:lnTo>
                    <a:lnTo>
                      <a:pt x="22" y="0"/>
                    </a:lnTo>
                    <a:lnTo>
                      <a:pt x="11" y="4"/>
                    </a:lnTo>
                    <a:lnTo>
                      <a:pt x="3" y="12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23" name="Freeform 14"/>
              <p:cNvSpPr>
                <a:spLocks/>
              </p:cNvSpPr>
              <p:nvPr/>
            </p:nvSpPr>
            <p:spPr bwMode="auto">
              <a:xfrm>
                <a:off x="4221" y="1374"/>
                <a:ext cx="19" cy="84"/>
              </a:xfrm>
              <a:custGeom>
                <a:avLst/>
                <a:gdLst>
                  <a:gd name="T0" fmla="*/ 13 w 19"/>
                  <a:gd name="T1" fmla="*/ 78 h 84"/>
                  <a:gd name="T2" fmla="*/ 14 w 19"/>
                  <a:gd name="T3" fmla="*/ 66 h 84"/>
                  <a:gd name="T4" fmla="*/ 15 w 19"/>
                  <a:gd name="T5" fmla="*/ 55 h 84"/>
                  <a:gd name="T6" fmla="*/ 18 w 19"/>
                  <a:gd name="T7" fmla="*/ 43 h 84"/>
                  <a:gd name="T8" fmla="*/ 18 w 19"/>
                  <a:gd name="T9" fmla="*/ 43 h 84"/>
                  <a:gd name="T10" fmla="*/ 19 w 19"/>
                  <a:gd name="T11" fmla="*/ 31 h 84"/>
                  <a:gd name="T12" fmla="*/ 19 w 19"/>
                  <a:gd name="T13" fmla="*/ 18 h 84"/>
                  <a:gd name="T14" fmla="*/ 19 w 19"/>
                  <a:gd name="T15" fmla="*/ 6 h 84"/>
                  <a:gd name="T16" fmla="*/ 19 w 19"/>
                  <a:gd name="T17" fmla="*/ 6 h 84"/>
                  <a:gd name="T18" fmla="*/ 18 w 19"/>
                  <a:gd name="T19" fmla="*/ 3 h 84"/>
                  <a:gd name="T20" fmla="*/ 16 w 19"/>
                  <a:gd name="T21" fmla="*/ 0 h 84"/>
                  <a:gd name="T22" fmla="*/ 13 w 19"/>
                  <a:gd name="T23" fmla="*/ 0 h 84"/>
                  <a:gd name="T24" fmla="*/ 13 w 19"/>
                  <a:gd name="T25" fmla="*/ 0 h 84"/>
                  <a:gd name="T26" fmla="*/ 9 w 19"/>
                  <a:gd name="T27" fmla="*/ 1 h 84"/>
                  <a:gd name="T28" fmla="*/ 7 w 19"/>
                  <a:gd name="T29" fmla="*/ 3 h 84"/>
                  <a:gd name="T30" fmla="*/ 7 w 19"/>
                  <a:gd name="T31" fmla="*/ 6 h 84"/>
                  <a:gd name="T32" fmla="*/ 7 w 19"/>
                  <a:gd name="T33" fmla="*/ 6 h 84"/>
                  <a:gd name="T34" fmla="*/ 7 w 19"/>
                  <a:gd name="T35" fmla="*/ 24 h 84"/>
                  <a:gd name="T36" fmla="*/ 5 w 19"/>
                  <a:gd name="T37" fmla="*/ 42 h 84"/>
                  <a:gd name="T38" fmla="*/ 1 w 19"/>
                  <a:gd name="T39" fmla="*/ 59 h 84"/>
                  <a:gd name="T40" fmla="*/ 1 w 19"/>
                  <a:gd name="T41" fmla="*/ 59 h 84"/>
                  <a:gd name="T42" fmla="*/ 0 w 19"/>
                  <a:gd name="T43" fmla="*/ 65 h 84"/>
                  <a:gd name="T44" fmla="*/ 0 w 19"/>
                  <a:gd name="T45" fmla="*/ 71 h 84"/>
                  <a:gd name="T46" fmla="*/ 0 w 19"/>
                  <a:gd name="T47" fmla="*/ 77 h 84"/>
                  <a:gd name="T48" fmla="*/ 0 w 19"/>
                  <a:gd name="T49" fmla="*/ 77 h 84"/>
                  <a:gd name="T50" fmla="*/ 1 w 19"/>
                  <a:gd name="T51" fmla="*/ 80 h 84"/>
                  <a:gd name="T52" fmla="*/ 3 w 19"/>
                  <a:gd name="T53" fmla="*/ 82 h 84"/>
                  <a:gd name="T54" fmla="*/ 6 w 19"/>
                  <a:gd name="T55" fmla="*/ 84 h 84"/>
                  <a:gd name="T56" fmla="*/ 6 w 19"/>
                  <a:gd name="T57" fmla="*/ 84 h 84"/>
                  <a:gd name="T58" fmla="*/ 10 w 19"/>
                  <a:gd name="T59" fmla="*/ 83 h 84"/>
                  <a:gd name="T60" fmla="*/ 12 w 19"/>
                  <a:gd name="T61" fmla="*/ 81 h 84"/>
                  <a:gd name="T62" fmla="*/ 13 w 19"/>
                  <a:gd name="T63" fmla="*/ 78 h 84"/>
                  <a:gd name="T64" fmla="*/ 13 w 19"/>
                  <a:gd name="T65" fmla="*/ 78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9"/>
                  <a:gd name="T100" fmla="*/ 0 h 84"/>
                  <a:gd name="T101" fmla="*/ 19 w 19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9" h="84">
                    <a:moveTo>
                      <a:pt x="13" y="78"/>
                    </a:moveTo>
                    <a:lnTo>
                      <a:pt x="14" y="66"/>
                    </a:lnTo>
                    <a:lnTo>
                      <a:pt x="15" y="55"/>
                    </a:lnTo>
                    <a:lnTo>
                      <a:pt x="18" y="43"/>
                    </a:lnTo>
                    <a:lnTo>
                      <a:pt x="19" y="31"/>
                    </a:lnTo>
                    <a:lnTo>
                      <a:pt x="19" y="18"/>
                    </a:lnTo>
                    <a:lnTo>
                      <a:pt x="19" y="6"/>
                    </a:lnTo>
                    <a:lnTo>
                      <a:pt x="18" y="3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9" y="1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7" y="24"/>
                    </a:lnTo>
                    <a:lnTo>
                      <a:pt x="5" y="42"/>
                    </a:lnTo>
                    <a:lnTo>
                      <a:pt x="1" y="59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0" y="77"/>
                    </a:lnTo>
                    <a:lnTo>
                      <a:pt x="1" y="80"/>
                    </a:lnTo>
                    <a:lnTo>
                      <a:pt x="3" y="82"/>
                    </a:lnTo>
                    <a:lnTo>
                      <a:pt x="6" y="84"/>
                    </a:lnTo>
                    <a:lnTo>
                      <a:pt x="10" y="83"/>
                    </a:lnTo>
                    <a:lnTo>
                      <a:pt x="12" y="81"/>
                    </a:lnTo>
                    <a:lnTo>
                      <a:pt x="13" y="78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24" name="Freeform 15"/>
              <p:cNvSpPr>
                <a:spLocks/>
              </p:cNvSpPr>
              <p:nvPr/>
            </p:nvSpPr>
            <p:spPr bwMode="auto">
              <a:xfrm>
                <a:off x="4238" y="1372"/>
                <a:ext cx="21" cy="86"/>
              </a:xfrm>
              <a:custGeom>
                <a:avLst/>
                <a:gdLst>
                  <a:gd name="T0" fmla="*/ 2 w 21"/>
                  <a:gd name="T1" fmla="*/ 5 h 86"/>
                  <a:gd name="T2" fmla="*/ 0 w 21"/>
                  <a:gd name="T3" fmla="*/ 14 h 86"/>
                  <a:gd name="T4" fmla="*/ 1 w 21"/>
                  <a:gd name="T5" fmla="*/ 24 h 86"/>
                  <a:gd name="T6" fmla="*/ 5 w 21"/>
                  <a:gd name="T7" fmla="*/ 32 h 86"/>
                  <a:gd name="T8" fmla="*/ 5 w 21"/>
                  <a:gd name="T9" fmla="*/ 32 h 86"/>
                  <a:gd name="T10" fmla="*/ 9 w 21"/>
                  <a:gd name="T11" fmla="*/ 47 h 86"/>
                  <a:gd name="T12" fmla="*/ 8 w 21"/>
                  <a:gd name="T13" fmla="*/ 63 h 86"/>
                  <a:gd name="T14" fmla="*/ 6 w 21"/>
                  <a:gd name="T15" fmla="*/ 78 h 86"/>
                  <a:gd name="T16" fmla="*/ 6 w 21"/>
                  <a:gd name="T17" fmla="*/ 78 h 86"/>
                  <a:gd name="T18" fmla="*/ 6 w 21"/>
                  <a:gd name="T19" fmla="*/ 81 h 86"/>
                  <a:gd name="T20" fmla="*/ 9 w 21"/>
                  <a:gd name="T21" fmla="*/ 84 h 86"/>
                  <a:gd name="T22" fmla="*/ 11 w 21"/>
                  <a:gd name="T23" fmla="*/ 86 h 86"/>
                  <a:gd name="T24" fmla="*/ 11 w 21"/>
                  <a:gd name="T25" fmla="*/ 86 h 86"/>
                  <a:gd name="T26" fmla="*/ 15 w 21"/>
                  <a:gd name="T27" fmla="*/ 86 h 86"/>
                  <a:gd name="T28" fmla="*/ 17 w 21"/>
                  <a:gd name="T29" fmla="*/ 84 h 86"/>
                  <a:gd name="T30" fmla="*/ 19 w 21"/>
                  <a:gd name="T31" fmla="*/ 82 h 86"/>
                  <a:gd name="T32" fmla="*/ 19 w 21"/>
                  <a:gd name="T33" fmla="*/ 82 h 86"/>
                  <a:gd name="T34" fmla="*/ 21 w 21"/>
                  <a:gd name="T35" fmla="*/ 71 h 86"/>
                  <a:gd name="T36" fmla="*/ 21 w 21"/>
                  <a:gd name="T37" fmla="*/ 60 h 86"/>
                  <a:gd name="T38" fmla="*/ 21 w 21"/>
                  <a:gd name="T39" fmla="*/ 49 h 86"/>
                  <a:gd name="T40" fmla="*/ 21 w 21"/>
                  <a:gd name="T41" fmla="*/ 49 h 86"/>
                  <a:gd name="T42" fmla="*/ 21 w 21"/>
                  <a:gd name="T43" fmla="*/ 39 h 86"/>
                  <a:gd name="T44" fmla="*/ 18 w 21"/>
                  <a:gd name="T45" fmla="*/ 29 h 86"/>
                  <a:gd name="T46" fmla="*/ 13 w 21"/>
                  <a:gd name="T47" fmla="*/ 21 h 86"/>
                  <a:gd name="T48" fmla="*/ 13 w 21"/>
                  <a:gd name="T49" fmla="*/ 21 h 86"/>
                  <a:gd name="T50" fmla="*/ 13 w 21"/>
                  <a:gd name="T51" fmla="*/ 16 h 86"/>
                  <a:gd name="T52" fmla="*/ 14 w 21"/>
                  <a:gd name="T53" fmla="*/ 12 h 86"/>
                  <a:gd name="T54" fmla="*/ 14 w 21"/>
                  <a:gd name="T55" fmla="*/ 7 h 86"/>
                  <a:gd name="T56" fmla="*/ 14 w 21"/>
                  <a:gd name="T57" fmla="*/ 7 h 86"/>
                  <a:gd name="T58" fmla="*/ 14 w 21"/>
                  <a:gd name="T59" fmla="*/ 4 h 86"/>
                  <a:gd name="T60" fmla="*/ 12 w 21"/>
                  <a:gd name="T61" fmla="*/ 2 h 86"/>
                  <a:gd name="T62" fmla="*/ 9 w 21"/>
                  <a:gd name="T63" fmla="*/ 0 h 86"/>
                  <a:gd name="T64" fmla="*/ 9 w 21"/>
                  <a:gd name="T65" fmla="*/ 0 h 86"/>
                  <a:gd name="T66" fmla="*/ 5 w 21"/>
                  <a:gd name="T67" fmla="*/ 1 h 86"/>
                  <a:gd name="T68" fmla="*/ 3 w 21"/>
                  <a:gd name="T69" fmla="*/ 2 h 86"/>
                  <a:gd name="T70" fmla="*/ 2 w 21"/>
                  <a:gd name="T71" fmla="*/ 5 h 86"/>
                  <a:gd name="T72" fmla="*/ 2 w 21"/>
                  <a:gd name="T73" fmla="*/ 5 h 8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1"/>
                  <a:gd name="T112" fmla="*/ 0 h 86"/>
                  <a:gd name="T113" fmla="*/ 21 w 21"/>
                  <a:gd name="T114" fmla="*/ 86 h 8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1" h="86">
                    <a:moveTo>
                      <a:pt x="2" y="5"/>
                    </a:moveTo>
                    <a:lnTo>
                      <a:pt x="0" y="14"/>
                    </a:lnTo>
                    <a:lnTo>
                      <a:pt x="1" y="24"/>
                    </a:lnTo>
                    <a:lnTo>
                      <a:pt x="5" y="32"/>
                    </a:lnTo>
                    <a:lnTo>
                      <a:pt x="9" y="47"/>
                    </a:lnTo>
                    <a:lnTo>
                      <a:pt x="8" y="63"/>
                    </a:lnTo>
                    <a:lnTo>
                      <a:pt x="6" y="78"/>
                    </a:lnTo>
                    <a:lnTo>
                      <a:pt x="6" y="81"/>
                    </a:lnTo>
                    <a:lnTo>
                      <a:pt x="9" y="84"/>
                    </a:lnTo>
                    <a:lnTo>
                      <a:pt x="11" y="86"/>
                    </a:lnTo>
                    <a:lnTo>
                      <a:pt x="15" y="86"/>
                    </a:lnTo>
                    <a:lnTo>
                      <a:pt x="17" y="84"/>
                    </a:lnTo>
                    <a:lnTo>
                      <a:pt x="19" y="82"/>
                    </a:lnTo>
                    <a:lnTo>
                      <a:pt x="21" y="71"/>
                    </a:lnTo>
                    <a:lnTo>
                      <a:pt x="21" y="60"/>
                    </a:lnTo>
                    <a:lnTo>
                      <a:pt x="21" y="49"/>
                    </a:lnTo>
                    <a:lnTo>
                      <a:pt x="21" y="39"/>
                    </a:lnTo>
                    <a:lnTo>
                      <a:pt x="18" y="29"/>
                    </a:lnTo>
                    <a:lnTo>
                      <a:pt x="13" y="21"/>
                    </a:lnTo>
                    <a:lnTo>
                      <a:pt x="13" y="16"/>
                    </a:lnTo>
                    <a:lnTo>
                      <a:pt x="14" y="12"/>
                    </a:lnTo>
                    <a:lnTo>
                      <a:pt x="14" y="7"/>
                    </a:lnTo>
                    <a:lnTo>
                      <a:pt x="14" y="4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25" name="Freeform 16"/>
              <p:cNvSpPr>
                <a:spLocks/>
              </p:cNvSpPr>
              <p:nvPr/>
            </p:nvSpPr>
            <p:spPr bwMode="auto">
              <a:xfrm>
                <a:off x="4216" y="1347"/>
                <a:ext cx="44" cy="45"/>
              </a:xfrm>
              <a:custGeom>
                <a:avLst/>
                <a:gdLst>
                  <a:gd name="T0" fmla="*/ 22 w 44"/>
                  <a:gd name="T1" fmla="*/ 45 h 45"/>
                  <a:gd name="T2" fmla="*/ 33 w 44"/>
                  <a:gd name="T3" fmla="*/ 42 h 45"/>
                  <a:gd name="T4" fmla="*/ 41 w 44"/>
                  <a:gd name="T5" fmla="*/ 34 h 45"/>
                  <a:gd name="T6" fmla="*/ 44 w 44"/>
                  <a:gd name="T7" fmla="*/ 23 h 45"/>
                  <a:gd name="T8" fmla="*/ 44 w 44"/>
                  <a:gd name="T9" fmla="*/ 23 h 45"/>
                  <a:gd name="T10" fmla="*/ 41 w 44"/>
                  <a:gd name="T11" fmla="*/ 12 h 45"/>
                  <a:gd name="T12" fmla="*/ 33 w 44"/>
                  <a:gd name="T13" fmla="*/ 4 h 45"/>
                  <a:gd name="T14" fmla="*/ 22 w 44"/>
                  <a:gd name="T15" fmla="*/ 0 h 45"/>
                  <a:gd name="T16" fmla="*/ 22 w 44"/>
                  <a:gd name="T17" fmla="*/ 0 h 45"/>
                  <a:gd name="T18" fmla="*/ 11 w 44"/>
                  <a:gd name="T19" fmla="*/ 4 h 45"/>
                  <a:gd name="T20" fmla="*/ 3 w 44"/>
                  <a:gd name="T21" fmla="*/ 12 h 45"/>
                  <a:gd name="T22" fmla="*/ 0 w 44"/>
                  <a:gd name="T23" fmla="*/ 23 h 45"/>
                  <a:gd name="T24" fmla="*/ 0 w 44"/>
                  <a:gd name="T25" fmla="*/ 23 h 45"/>
                  <a:gd name="T26" fmla="*/ 3 w 44"/>
                  <a:gd name="T27" fmla="*/ 34 h 45"/>
                  <a:gd name="T28" fmla="*/ 11 w 44"/>
                  <a:gd name="T29" fmla="*/ 42 h 45"/>
                  <a:gd name="T30" fmla="*/ 22 w 44"/>
                  <a:gd name="T31" fmla="*/ 45 h 45"/>
                  <a:gd name="T32" fmla="*/ 22 w 44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5"/>
                  <a:gd name="T53" fmla="*/ 44 w 44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5">
                    <a:moveTo>
                      <a:pt x="22" y="45"/>
                    </a:moveTo>
                    <a:lnTo>
                      <a:pt x="33" y="42"/>
                    </a:lnTo>
                    <a:lnTo>
                      <a:pt x="41" y="34"/>
                    </a:lnTo>
                    <a:lnTo>
                      <a:pt x="44" y="23"/>
                    </a:lnTo>
                    <a:lnTo>
                      <a:pt x="41" y="12"/>
                    </a:lnTo>
                    <a:lnTo>
                      <a:pt x="33" y="4"/>
                    </a:lnTo>
                    <a:lnTo>
                      <a:pt x="22" y="0"/>
                    </a:lnTo>
                    <a:lnTo>
                      <a:pt x="11" y="4"/>
                    </a:lnTo>
                    <a:lnTo>
                      <a:pt x="3" y="12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26" name="Freeform 17"/>
              <p:cNvSpPr>
                <a:spLocks/>
              </p:cNvSpPr>
              <p:nvPr/>
            </p:nvSpPr>
            <p:spPr bwMode="auto">
              <a:xfrm>
                <a:off x="4265" y="1374"/>
                <a:ext cx="22" cy="85"/>
              </a:xfrm>
              <a:custGeom>
                <a:avLst/>
                <a:gdLst>
                  <a:gd name="T0" fmla="*/ 9 w 22"/>
                  <a:gd name="T1" fmla="*/ 6 h 85"/>
                  <a:gd name="T2" fmla="*/ 9 w 22"/>
                  <a:gd name="T3" fmla="*/ 14 h 85"/>
                  <a:gd name="T4" fmla="*/ 9 w 22"/>
                  <a:gd name="T5" fmla="*/ 21 h 85"/>
                  <a:gd name="T6" fmla="*/ 8 w 22"/>
                  <a:gd name="T7" fmla="*/ 28 h 85"/>
                  <a:gd name="T8" fmla="*/ 8 w 22"/>
                  <a:gd name="T9" fmla="*/ 28 h 85"/>
                  <a:gd name="T10" fmla="*/ 3 w 22"/>
                  <a:gd name="T11" fmla="*/ 45 h 85"/>
                  <a:gd name="T12" fmla="*/ 1 w 22"/>
                  <a:gd name="T13" fmla="*/ 62 h 85"/>
                  <a:gd name="T14" fmla="*/ 0 w 22"/>
                  <a:gd name="T15" fmla="*/ 79 h 85"/>
                  <a:gd name="T16" fmla="*/ 0 w 22"/>
                  <a:gd name="T17" fmla="*/ 79 h 85"/>
                  <a:gd name="T18" fmla="*/ 1 w 22"/>
                  <a:gd name="T19" fmla="*/ 82 h 85"/>
                  <a:gd name="T20" fmla="*/ 3 w 22"/>
                  <a:gd name="T21" fmla="*/ 84 h 85"/>
                  <a:gd name="T22" fmla="*/ 6 w 22"/>
                  <a:gd name="T23" fmla="*/ 85 h 85"/>
                  <a:gd name="T24" fmla="*/ 6 w 22"/>
                  <a:gd name="T25" fmla="*/ 85 h 85"/>
                  <a:gd name="T26" fmla="*/ 9 w 22"/>
                  <a:gd name="T27" fmla="*/ 84 h 85"/>
                  <a:gd name="T28" fmla="*/ 12 w 22"/>
                  <a:gd name="T29" fmla="*/ 81 h 85"/>
                  <a:gd name="T30" fmla="*/ 12 w 22"/>
                  <a:gd name="T31" fmla="*/ 78 h 85"/>
                  <a:gd name="T32" fmla="*/ 12 w 22"/>
                  <a:gd name="T33" fmla="*/ 78 h 85"/>
                  <a:gd name="T34" fmla="*/ 13 w 22"/>
                  <a:gd name="T35" fmla="*/ 61 h 85"/>
                  <a:gd name="T36" fmla="*/ 16 w 22"/>
                  <a:gd name="T37" fmla="*/ 45 h 85"/>
                  <a:gd name="T38" fmla="*/ 21 w 22"/>
                  <a:gd name="T39" fmla="*/ 28 h 85"/>
                  <a:gd name="T40" fmla="*/ 21 w 22"/>
                  <a:gd name="T41" fmla="*/ 28 h 85"/>
                  <a:gd name="T42" fmla="*/ 22 w 22"/>
                  <a:gd name="T43" fmla="*/ 21 h 85"/>
                  <a:gd name="T44" fmla="*/ 22 w 22"/>
                  <a:gd name="T45" fmla="*/ 14 h 85"/>
                  <a:gd name="T46" fmla="*/ 22 w 22"/>
                  <a:gd name="T47" fmla="*/ 6 h 85"/>
                  <a:gd name="T48" fmla="*/ 22 w 22"/>
                  <a:gd name="T49" fmla="*/ 6 h 85"/>
                  <a:gd name="T50" fmla="*/ 20 w 22"/>
                  <a:gd name="T51" fmla="*/ 2 h 85"/>
                  <a:gd name="T52" fmla="*/ 18 w 22"/>
                  <a:gd name="T53" fmla="*/ 0 h 85"/>
                  <a:gd name="T54" fmla="*/ 14 w 22"/>
                  <a:gd name="T55" fmla="*/ 0 h 85"/>
                  <a:gd name="T56" fmla="*/ 14 w 22"/>
                  <a:gd name="T57" fmla="*/ 0 h 85"/>
                  <a:gd name="T58" fmla="*/ 11 w 22"/>
                  <a:gd name="T59" fmla="*/ 1 h 85"/>
                  <a:gd name="T60" fmla="*/ 9 w 22"/>
                  <a:gd name="T61" fmla="*/ 3 h 85"/>
                  <a:gd name="T62" fmla="*/ 9 w 22"/>
                  <a:gd name="T63" fmla="*/ 6 h 85"/>
                  <a:gd name="T64" fmla="*/ 9 w 22"/>
                  <a:gd name="T65" fmla="*/ 6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"/>
                  <a:gd name="T100" fmla="*/ 0 h 85"/>
                  <a:gd name="T101" fmla="*/ 22 w 22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" h="85">
                    <a:moveTo>
                      <a:pt x="9" y="6"/>
                    </a:moveTo>
                    <a:lnTo>
                      <a:pt x="9" y="14"/>
                    </a:lnTo>
                    <a:lnTo>
                      <a:pt x="9" y="21"/>
                    </a:lnTo>
                    <a:lnTo>
                      <a:pt x="8" y="28"/>
                    </a:lnTo>
                    <a:lnTo>
                      <a:pt x="3" y="45"/>
                    </a:lnTo>
                    <a:lnTo>
                      <a:pt x="1" y="62"/>
                    </a:lnTo>
                    <a:lnTo>
                      <a:pt x="0" y="79"/>
                    </a:lnTo>
                    <a:lnTo>
                      <a:pt x="1" y="82"/>
                    </a:lnTo>
                    <a:lnTo>
                      <a:pt x="3" y="84"/>
                    </a:lnTo>
                    <a:lnTo>
                      <a:pt x="6" y="85"/>
                    </a:lnTo>
                    <a:lnTo>
                      <a:pt x="9" y="84"/>
                    </a:lnTo>
                    <a:lnTo>
                      <a:pt x="12" y="81"/>
                    </a:lnTo>
                    <a:lnTo>
                      <a:pt x="12" y="78"/>
                    </a:lnTo>
                    <a:lnTo>
                      <a:pt x="13" y="61"/>
                    </a:lnTo>
                    <a:lnTo>
                      <a:pt x="16" y="45"/>
                    </a:lnTo>
                    <a:lnTo>
                      <a:pt x="21" y="28"/>
                    </a:lnTo>
                    <a:lnTo>
                      <a:pt x="22" y="21"/>
                    </a:lnTo>
                    <a:lnTo>
                      <a:pt x="22" y="14"/>
                    </a:lnTo>
                    <a:lnTo>
                      <a:pt x="22" y="6"/>
                    </a:lnTo>
                    <a:lnTo>
                      <a:pt x="20" y="2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9" y="3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27" name="Freeform 18"/>
              <p:cNvSpPr>
                <a:spLocks/>
              </p:cNvSpPr>
              <p:nvPr/>
            </p:nvSpPr>
            <p:spPr bwMode="auto">
              <a:xfrm>
                <a:off x="4282" y="1373"/>
                <a:ext cx="21" cy="86"/>
              </a:xfrm>
              <a:custGeom>
                <a:avLst/>
                <a:gdLst>
                  <a:gd name="T0" fmla="*/ 0 w 21"/>
                  <a:gd name="T1" fmla="*/ 9 h 86"/>
                  <a:gd name="T2" fmla="*/ 4 w 21"/>
                  <a:gd name="T3" fmla="*/ 25 h 86"/>
                  <a:gd name="T4" fmla="*/ 7 w 21"/>
                  <a:gd name="T5" fmla="*/ 40 h 86"/>
                  <a:gd name="T6" fmla="*/ 8 w 21"/>
                  <a:gd name="T7" fmla="*/ 56 h 86"/>
                  <a:gd name="T8" fmla="*/ 8 w 21"/>
                  <a:gd name="T9" fmla="*/ 56 h 86"/>
                  <a:gd name="T10" fmla="*/ 8 w 21"/>
                  <a:gd name="T11" fmla="*/ 63 h 86"/>
                  <a:gd name="T12" fmla="*/ 6 w 21"/>
                  <a:gd name="T13" fmla="*/ 70 h 86"/>
                  <a:gd name="T14" fmla="*/ 3 w 21"/>
                  <a:gd name="T15" fmla="*/ 78 h 86"/>
                  <a:gd name="T16" fmla="*/ 3 w 21"/>
                  <a:gd name="T17" fmla="*/ 78 h 86"/>
                  <a:gd name="T18" fmla="*/ 2 w 21"/>
                  <a:gd name="T19" fmla="*/ 81 h 86"/>
                  <a:gd name="T20" fmla="*/ 4 w 21"/>
                  <a:gd name="T21" fmla="*/ 84 h 86"/>
                  <a:gd name="T22" fmla="*/ 6 w 21"/>
                  <a:gd name="T23" fmla="*/ 86 h 86"/>
                  <a:gd name="T24" fmla="*/ 6 w 21"/>
                  <a:gd name="T25" fmla="*/ 86 h 86"/>
                  <a:gd name="T26" fmla="*/ 10 w 21"/>
                  <a:gd name="T27" fmla="*/ 86 h 86"/>
                  <a:gd name="T28" fmla="*/ 12 w 21"/>
                  <a:gd name="T29" fmla="*/ 85 h 86"/>
                  <a:gd name="T30" fmla="*/ 14 w 21"/>
                  <a:gd name="T31" fmla="*/ 82 h 86"/>
                  <a:gd name="T32" fmla="*/ 14 w 21"/>
                  <a:gd name="T33" fmla="*/ 82 h 86"/>
                  <a:gd name="T34" fmla="*/ 18 w 21"/>
                  <a:gd name="T35" fmla="*/ 73 h 86"/>
                  <a:gd name="T36" fmla="*/ 21 w 21"/>
                  <a:gd name="T37" fmla="*/ 64 h 86"/>
                  <a:gd name="T38" fmla="*/ 21 w 21"/>
                  <a:gd name="T39" fmla="*/ 54 h 86"/>
                  <a:gd name="T40" fmla="*/ 21 w 21"/>
                  <a:gd name="T41" fmla="*/ 54 h 86"/>
                  <a:gd name="T42" fmla="*/ 19 w 21"/>
                  <a:gd name="T43" fmla="*/ 37 h 86"/>
                  <a:gd name="T44" fmla="*/ 16 w 21"/>
                  <a:gd name="T45" fmla="*/ 20 h 86"/>
                  <a:gd name="T46" fmla="*/ 12 w 21"/>
                  <a:gd name="T47" fmla="*/ 4 h 86"/>
                  <a:gd name="T48" fmla="*/ 12 w 21"/>
                  <a:gd name="T49" fmla="*/ 4 h 86"/>
                  <a:gd name="T50" fmla="*/ 10 w 21"/>
                  <a:gd name="T51" fmla="*/ 1 h 86"/>
                  <a:gd name="T52" fmla="*/ 7 w 21"/>
                  <a:gd name="T53" fmla="*/ 0 h 86"/>
                  <a:gd name="T54" fmla="*/ 4 w 21"/>
                  <a:gd name="T55" fmla="*/ 1 h 86"/>
                  <a:gd name="T56" fmla="*/ 4 w 21"/>
                  <a:gd name="T57" fmla="*/ 1 h 86"/>
                  <a:gd name="T58" fmla="*/ 1 w 21"/>
                  <a:gd name="T59" fmla="*/ 3 h 86"/>
                  <a:gd name="T60" fmla="*/ 0 w 21"/>
                  <a:gd name="T61" fmla="*/ 6 h 86"/>
                  <a:gd name="T62" fmla="*/ 0 w 21"/>
                  <a:gd name="T63" fmla="*/ 9 h 86"/>
                  <a:gd name="T64" fmla="*/ 0 w 21"/>
                  <a:gd name="T65" fmla="*/ 9 h 8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1"/>
                  <a:gd name="T100" fmla="*/ 0 h 86"/>
                  <a:gd name="T101" fmla="*/ 21 w 21"/>
                  <a:gd name="T102" fmla="*/ 86 h 8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1" h="86">
                    <a:moveTo>
                      <a:pt x="0" y="9"/>
                    </a:moveTo>
                    <a:lnTo>
                      <a:pt x="4" y="25"/>
                    </a:lnTo>
                    <a:lnTo>
                      <a:pt x="7" y="40"/>
                    </a:lnTo>
                    <a:lnTo>
                      <a:pt x="8" y="56"/>
                    </a:lnTo>
                    <a:lnTo>
                      <a:pt x="8" y="63"/>
                    </a:lnTo>
                    <a:lnTo>
                      <a:pt x="6" y="70"/>
                    </a:lnTo>
                    <a:lnTo>
                      <a:pt x="3" y="78"/>
                    </a:lnTo>
                    <a:lnTo>
                      <a:pt x="2" y="81"/>
                    </a:lnTo>
                    <a:lnTo>
                      <a:pt x="4" y="84"/>
                    </a:lnTo>
                    <a:lnTo>
                      <a:pt x="6" y="86"/>
                    </a:lnTo>
                    <a:lnTo>
                      <a:pt x="10" y="86"/>
                    </a:lnTo>
                    <a:lnTo>
                      <a:pt x="12" y="85"/>
                    </a:lnTo>
                    <a:lnTo>
                      <a:pt x="14" y="82"/>
                    </a:lnTo>
                    <a:lnTo>
                      <a:pt x="18" y="73"/>
                    </a:lnTo>
                    <a:lnTo>
                      <a:pt x="21" y="64"/>
                    </a:lnTo>
                    <a:lnTo>
                      <a:pt x="21" y="54"/>
                    </a:lnTo>
                    <a:lnTo>
                      <a:pt x="19" y="37"/>
                    </a:lnTo>
                    <a:lnTo>
                      <a:pt x="16" y="20"/>
                    </a:lnTo>
                    <a:lnTo>
                      <a:pt x="12" y="4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28" name="Freeform 19"/>
              <p:cNvSpPr>
                <a:spLocks/>
              </p:cNvSpPr>
              <p:nvPr/>
            </p:nvSpPr>
            <p:spPr bwMode="auto">
              <a:xfrm>
                <a:off x="4306" y="1372"/>
                <a:ext cx="28" cy="86"/>
              </a:xfrm>
              <a:custGeom>
                <a:avLst/>
                <a:gdLst>
                  <a:gd name="T0" fmla="*/ 15 w 28"/>
                  <a:gd name="T1" fmla="*/ 6 h 86"/>
                  <a:gd name="T2" fmla="*/ 12 w 28"/>
                  <a:gd name="T3" fmla="*/ 15 h 86"/>
                  <a:gd name="T4" fmla="*/ 9 w 28"/>
                  <a:gd name="T5" fmla="*/ 24 h 86"/>
                  <a:gd name="T6" fmla="*/ 6 w 28"/>
                  <a:gd name="T7" fmla="*/ 32 h 86"/>
                  <a:gd name="T8" fmla="*/ 6 w 28"/>
                  <a:gd name="T9" fmla="*/ 32 h 86"/>
                  <a:gd name="T10" fmla="*/ 3 w 28"/>
                  <a:gd name="T11" fmla="*/ 45 h 86"/>
                  <a:gd name="T12" fmla="*/ 2 w 28"/>
                  <a:gd name="T13" fmla="*/ 59 h 86"/>
                  <a:gd name="T14" fmla="*/ 2 w 28"/>
                  <a:gd name="T15" fmla="*/ 72 h 86"/>
                  <a:gd name="T16" fmla="*/ 2 w 28"/>
                  <a:gd name="T17" fmla="*/ 72 h 86"/>
                  <a:gd name="T18" fmla="*/ 2 w 28"/>
                  <a:gd name="T19" fmla="*/ 74 h 86"/>
                  <a:gd name="T20" fmla="*/ 1 w 28"/>
                  <a:gd name="T21" fmla="*/ 76 h 86"/>
                  <a:gd name="T22" fmla="*/ 1 w 28"/>
                  <a:gd name="T23" fmla="*/ 77 h 86"/>
                  <a:gd name="T24" fmla="*/ 1 w 28"/>
                  <a:gd name="T25" fmla="*/ 77 h 86"/>
                  <a:gd name="T26" fmla="*/ 0 w 28"/>
                  <a:gd name="T27" fmla="*/ 81 h 86"/>
                  <a:gd name="T28" fmla="*/ 1 w 28"/>
                  <a:gd name="T29" fmla="*/ 84 h 86"/>
                  <a:gd name="T30" fmla="*/ 4 w 28"/>
                  <a:gd name="T31" fmla="*/ 86 h 86"/>
                  <a:gd name="T32" fmla="*/ 4 w 28"/>
                  <a:gd name="T33" fmla="*/ 86 h 86"/>
                  <a:gd name="T34" fmla="*/ 7 w 28"/>
                  <a:gd name="T35" fmla="*/ 86 h 86"/>
                  <a:gd name="T36" fmla="*/ 10 w 28"/>
                  <a:gd name="T37" fmla="*/ 85 h 86"/>
                  <a:gd name="T38" fmla="*/ 12 w 28"/>
                  <a:gd name="T39" fmla="*/ 83 h 86"/>
                  <a:gd name="T40" fmla="*/ 12 w 28"/>
                  <a:gd name="T41" fmla="*/ 83 h 86"/>
                  <a:gd name="T42" fmla="*/ 13 w 28"/>
                  <a:gd name="T43" fmla="*/ 81 h 86"/>
                  <a:gd name="T44" fmla="*/ 13 w 28"/>
                  <a:gd name="T45" fmla="*/ 79 h 86"/>
                  <a:gd name="T46" fmla="*/ 14 w 28"/>
                  <a:gd name="T47" fmla="*/ 77 h 86"/>
                  <a:gd name="T48" fmla="*/ 14 w 28"/>
                  <a:gd name="T49" fmla="*/ 77 h 86"/>
                  <a:gd name="T50" fmla="*/ 15 w 28"/>
                  <a:gd name="T51" fmla="*/ 60 h 86"/>
                  <a:gd name="T52" fmla="*/ 16 w 28"/>
                  <a:gd name="T53" fmla="*/ 43 h 86"/>
                  <a:gd name="T54" fmla="*/ 22 w 28"/>
                  <a:gd name="T55" fmla="*/ 26 h 86"/>
                  <a:gd name="T56" fmla="*/ 22 w 28"/>
                  <a:gd name="T57" fmla="*/ 26 h 86"/>
                  <a:gd name="T58" fmla="*/ 25 w 28"/>
                  <a:gd name="T59" fmla="*/ 20 h 86"/>
                  <a:gd name="T60" fmla="*/ 27 w 28"/>
                  <a:gd name="T61" fmla="*/ 13 h 86"/>
                  <a:gd name="T62" fmla="*/ 28 w 28"/>
                  <a:gd name="T63" fmla="*/ 6 h 86"/>
                  <a:gd name="T64" fmla="*/ 28 w 28"/>
                  <a:gd name="T65" fmla="*/ 6 h 86"/>
                  <a:gd name="T66" fmla="*/ 27 w 28"/>
                  <a:gd name="T67" fmla="*/ 3 h 86"/>
                  <a:gd name="T68" fmla="*/ 24 w 28"/>
                  <a:gd name="T69" fmla="*/ 1 h 86"/>
                  <a:gd name="T70" fmla="*/ 21 w 28"/>
                  <a:gd name="T71" fmla="*/ 0 h 86"/>
                  <a:gd name="T72" fmla="*/ 21 w 28"/>
                  <a:gd name="T73" fmla="*/ 0 h 86"/>
                  <a:gd name="T74" fmla="*/ 18 w 28"/>
                  <a:gd name="T75" fmla="*/ 1 h 86"/>
                  <a:gd name="T76" fmla="*/ 15 w 28"/>
                  <a:gd name="T77" fmla="*/ 3 h 86"/>
                  <a:gd name="T78" fmla="*/ 15 w 28"/>
                  <a:gd name="T79" fmla="*/ 6 h 86"/>
                  <a:gd name="T80" fmla="*/ 15 w 28"/>
                  <a:gd name="T81" fmla="*/ 6 h 8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8"/>
                  <a:gd name="T124" fmla="*/ 0 h 86"/>
                  <a:gd name="T125" fmla="*/ 28 w 28"/>
                  <a:gd name="T126" fmla="*/ 86 h 8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8" h="86">
                    <a:moveTo>
                      <a:pt x="15" y="6"/>
                    </a:moveTo>
                    <a:lnTo>
                      <a:pt x="12" y="15"/>
                    </a:lnTo>
                    <a:lnTo>
                      <a:pt x="9" y="24"/>
                    </a:lnTo>
                    <a:lnTo>
                      <a:pt x="6" y="32"/>
                    </a:lnTo>
                    <a:lnTo>
                      <a:pt x="3" y="45"/>
                    </a:lnTo>
                    <a:lnTo>
                      <a:pt x="2" y="59"/>
                    </a:lnTo>
                    <a:lnTo>
                      <a:pt x="2" y="72"/>
                    </a:lnTo>
                    <a:lnTo>
                      <a:pt x="2" y="74"/>
                    </a:lnTo>
                    <a:lnTo>
                      <a:pt x="1" y="76"/>
                    </a:lnTo>
                    <a:lnTo>
                      <a:pt x="1" y="77"/>
                    </a:lnTo>
                    <a:lnTo>
                      <a:pt x="0" y="81"/>
                    </a:lnTo>
                    <a:lnTo>
                      <a:pt x="1" y="84"/>
                    </a:lnTo>
                    <a:lnTo>
                      <a:pt x="4" y="86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2" y="83"/>
                    </a:lnTo>
                    <a:lnTo>
                      <a:pt x="13" y="81"/>
                    </a:lnTo>
                    <a:lnTo>
                      <a:pt x="13" y="79"/>
                    </a:lnTo>
                    <a:lnTo>
                      <a:pt x="14" y="77"/>
                    </a:lnTo>
                    <a:lnTo>
                      <a:pt x="15" y="60"/>
                    </a:lnTo>
                    <a:lnTo>
                      <a:pt x="16" y="43"/>
                    </a:lnTo>
                    <a:lnTo>
                      <a:pt x="22" y="26"/>
                    </a:lnTo>
                    <a:lnTo>
                      <a:pt x="25" y="20"/>
                    </a:lnTo>
                    <a:lnTo>
                      <a:pt x="27" y="13"/>
                    </a:lnTo>
                    <a:lnTo>
                      <a:pt x="28" y="6"/>
                    </a:lnTo>
                    <a:lnTo>
                      <a:pt x="27" y="3"/>
                    </a:lnTo>
                    <a:lnTo>
                      <a:pt x="24" y="1"/>
                    </a:lnTo>
                    <a:lnTo>
                      <a:pt x="21" y="0"/>
                    </a:lnTo>
                    <a:lnTo>
                      <a:pt x="18" y="1"/>
                    </a:lnTo>
                    <a:lnTo>
                      <a:pt x="15" y="3"/>
                    </a:lnTo>
                    <a:lnTo>
                      <a:pt x="15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29" name="Freeform 20"/>
              <p:cNvSpPr>
                <a:spLocks/>
              </p:cNvSpPr>
              <p:nvPr/>
            </p:nvSpPr>
            <p:spPr bwMode="auto">
              <a:xfrm>
                <a:off x="4325" y="1374"/>
                <a:ext cx="18" cy="85"/>
              </a:xfrm>
              <a:custGeom>
                <a:avLst/>
                <a:gdLst>
                  <a:gd name="T0" fmla="*/ 1 w 18"/>
                  <a:gd name="T1" fmla="*/ 9 h 85"/>
                  <a:gd name="T2" fmla="*/ 3 w 18"/>
                  <a:gd name="T3" fmla="*/ 19 h 85"/>
                  <a:gd name="T4" fmla="*/ 4 w 18"/>
                  <a:gd name="T5" fmla="*/ 29 h 85"/>
                  <a:gd name="T6" fmla="*/ 3 w 18"/>
                  <a:gd name="T7" fmla="*/ 40 h 85"/>
                  <a:gd name="T8" fmla="*/ 3 w 18"/>
                  <a:gd name="T9" fmla="*/ 40 h 85"/>
                  <a:gd name="T10" fmla="*/ 2 w 18"/>
                  <a:gd name="T11" fmla="*/ 53 h 85"/>
                  <a:gd name="T12" fmla="*/ 3 w 18"/>
                  <a:gd name="T13" fmla="*/ 66 h 85"/>
                  <a:gd name="T14" fmla="*/ 5 w 18"/>
                  <a:gd name="T15" fmla="*/ 79 h 85"/>
                  <a:gd name="T16" fmla="*/ 5 w 18"/>
                  <a:gd name="T17" fmla="*/ 79 h 85"/>
                  <a:gd name="T18" fmla="*/ 6 w 18"/>
                  <a:gd name="T19" fmla="*/ 82 h 85"/>
                  <a:gd name="T20" fmla="*/ 8 w 18"/>
                  <a:gd name="T21" fmla="*/ 84 h 85"/>
                  <a:gd name="T22" fmla="*/ 12 w 18"/>
                  <a:gd name="T23" fmla="*/ 85 h 85"/>
                  <a:gd name="T24" fmla="*/ 12 w 18"/>
                  <a:gd name="T25" fmla="*/ 85 h 85"/>
                  <a:gd name="T26" fmla="*/ 15 w 18"/>
                  <a:gd name="T27" fmla="*/ 84 h 85"/>
                  <a:gd name="T28" fmla="*/ 17 w 18"/>
                  <a:gd name="T29" fmla="*/ 81 h 85"/>
                  <a:gd name="T30" fmla="*/ 18 w 18"/>
                  <a:gd name="T31" fmla="*/ 78 h 85"/>
                  <a:gd name="T32" fmla="*/ 18 w 18"/>
                  <a:gd name="T33" fmla="*/ 78 h 85"/>
                  <a:gd name="T34" fmla="*/ 15 w 18"/>
                  <a:gd name="T35" fmla="*/ 66 h 85"/>
                  <a:gd name="T36" fmla="*/ 15 w 18"/>
                  <a:gd name="T37" fmla="*/ 53 h 85"/>
                  <a:gd name="T38" fmla="*/ 16 w 18"/>
                  <a:gd name="T39" fmla="*/ 40 h 85"/>
                  <a:gd name="T40" fmla="*/ 16 w 18"/>
                  <a:gd name="T41" fmla="*/ 40 h 85"/>
                  <a:gd name="T42" fmla="*/ 16 w 18"/>
                  <a:gd name="T43" fmla="*/ 27 h 85"/>
                  <a:gd name="T44" fmla="*/ 15 w 18"/>
                  <a:gd name="T45" fmla="*/ 15 h 85"/>
                  <a:gd name="T46" fmla="*/ 12 w 18"/>
                  <a:gd name="T47" fmla="*/ 3 h 85"/>
                  <a:gd name="T48" fmla="*/ 12 w 18"/>
                  <a:gd name="T49" fmla="*/ 3 h 85"/>
                  <a:gd name="T50" fmla="*/ 9 w 18"/>
                  <a:gd name="T51" fmla="*/ 0 h 85"/>
                  <a:gd name="T52" fmla="*/ 6 w 18"/>
                  <a:gd name="T53" fmla="*/ 0 h 85"/>
                  <a:gd name="T54" fmla="*/ 3 w 18"/>
                  <a:gd name="T55" fmla="*/ 1 h 85"/>
                  <a:gd name="T56" fmla="*/ 3 w 18"/>
                  <a:gd name="T57" fmla="*/ 1 h 85"/>
                  <a:gd name="T58" fmla="*/ 1 w 18"/>
                  <a:gd name="T59" fmla="*/ 3 h 85"/>
                  <a:gd name="T60" fmla="*/ 0 w 18"/>
                  <a:gd name="T61" fmla="*/ 6 h 85"/>
                  <a:gd name="T62" fmla="*/ 1 w 18"/>
                  <a:gd name="T63" fmla="*/ 9 h 85"/>
                  <a:gd name="T64" fmla="*/ 1 w 18"/>
                  <a:gd name="T65" fmla="*/ 9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8"/>
                  <a:gd name="T100" fmla="*/ 0 h 85"/>
                  <a:gd name="T101" fmla="*/ 18 w 18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8" h="85">
                    <a:moveTo>
                      <a:pt x="1" y="9"/>
                    </a:moveTo>
                    <a:lnTo>
                      <a:pt x="3" y="19"/>
                    </a:lnTo>
                    <a:lnTo>
                      <a:pt x="4" y="29"/>
                    </a:lnTo>
                    <a:lnTo>
                      <a:pt x="3" y="40"/>
                    </a:lnTo>
                    <a:lnTo>
                      <a:pt x="2" y="53"/>
                    </a:lnTo>
                    <a:lnTo>
                      <a:pt x="3" y="66"/>
                    </a:lnTo>
                    <a:lnTo>
                      <a:pt x="5" y="79"/>
                    </a:lnTo>
                    <a:lnTo>
                      <a:pt x="6" y="82"/>
                    </a:lnTo>
                    <a:lnTo>
                      <a:pt x="8" y="84"/>
                    </a:lnTo>
                    <a:lnTo>
                      <a:pt x="12" y="85"/>
                    </a:lnTo>
                    <a:lnTo>
                      <a:pt x="15" y="84"/>
                    </a:lnTo>
                    <a:lnTo>
                      <a:pt x="17" y="81"/>
                    </a:lnTo>
                    <a:lnTo>
                      <a:pt x="18" y="78"/>
                    </a:lnTo>
                    <a:lnTo>
                      <a:pt x="15" y="66"/>
                    </a:lnTo>
                    <a:lnTo>
                      <a:pt x="15" y="53"/>
                    </a:lnTo>
                    <a:lnTo>
                      <a:pt x="16" y="40"/>
                    </a:lnTo>
                    <a:lnTo>
                      <a:pt x="16" y="27"/>
                    </a:lnTo>
                    <a:lnTo>
                      <a:pt x="15" y="15"/>
                    </a:lnTo>
                    <a:lnTo>
                      <a:pt x="12" y="3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30" name="Freeform 21"/>
              <p:cNvSpPr>
                <a:spLocks/>
              </p:cNvSpPr>
              <p:nvPr/>
            </p:nvSpPr>
            <p:spPr bwMode="auto">
              <a:xfrm>
                <a:off x="4350" y="1379"/>
                <a:ext cx="25" cy="79"/>
              </a:xfrm>
              <a:custGeom>
                <a:avLst/>
                <a:gdLst>
                  <a:gd name="T0" fmla="*/ 11 w 25"/>
                  <a:gd name="T1" fmla="*/ 7 h 79"/>
                  <a:gd name="T2" fmla="*/ 9 w 25"/>
                  <a:gd name="T3" fmla="*/ 30 h 79"/>
                  <a:gd name="T4" fmla="*/ 4 w 25"/>
                  <a:gd name="T5" fmla="*/ 51 h 79"/>
                  <a:gd name="T6" fmla="*/ 0 w 25"/>
                  <a:gd name="T7" fmla="*/ 72 h 79"/>
                  <a:gd name="T8" fmla="*/ 0 w 25"/>
                  <a:gd name="T9" fmla="*/ 72 h 79"/>
                  <a:gd name="T10" fmla="*/ 0 w 25"/>
                  <a:gd name="T11" fmla="*/ 76 h 79"/>
                  <a:gd name="T12" fmla="*/ 2 w 25"/>
                  <a:gd name="T13" fmla="*/ 78 h 79"/>
                  <a:gd name="T14" fmla="*/ 5 w 25"/>
                  <a:gd name="T15" fmla="*/ 79 h 79"/>
                  <a:gd name="T16" fmla="*/ 5 w 25"/>
                  <a:gd name="T17" fmla="*/ 79 h 79"/>
                  <a:gd name="T18" fmla="*/ 8 w 25"/>
                  <a:gd name="T19" fmla="*/ 79 h 79"/>
                  <a:gd name="T20" fmla="*/ 11 w 25"/>
                  <a:gd name="T21" fmla="*/ 77 h 79"/>
                  <a:gd name="T22" fmla="*/ 13 w 25"/>
                  <a:gd name="T23" fmla="*/ 74 h 79"/>
                  <a:gd name="T24" fmla="*/ 13 w 25"/>
                  <a:gd name="T25" fmla="*/ 74 h 79"/>
                  <a:gd name="T26" fmla="*/ 15 w 25"/>
                  <a:gd name="T27" fmla="*/ 60 h 79"/>
                  <a:gd name="T28" fmla="*/ 18 w 25"/>
                  <a:gd name="T29" fmla="*/ 46 h 79"/>
                  <a:gd name="T30" fmla="*/ 22 w 25"/>
                  <a:gd name="T31" fmla="*/ 32 h 79"/>
                  <a:gd name="T32" fmla="*/ 22 w 25"/>
                  <a:gd name="T33" fmla="*/ 32 h 79"/>
                  <a:gd name="T34" fmla="*/ 24 w 25"/>
                  <a:gd name="T35" fmla="*/ 23 h 79"/>
                  <a:gd name="T36" fmla="*/ 25 w 25"/>
                  <a:gd name="T37" fmla="*/ 15 h 79"/>
                  <a:gd name="T38" fmla="*/ 24 w 25"/>
                  <a:gd name="T39" fmla="*/ 6 h 79"/>
                  <a:gd name="T40" fmla="*/ 24 w 25"/>
                  <a:gd name="T41" fmla="*/ 6 h 79"/>
                  <a:gd name="T42" fmla="*/ 23 w 25"/>
                  <a:gd name="T43" fmla="*/ 3 h 79"/>
                  <a:gd name="T44" fmla="*/ 20 w 25"/>
                  <a:gd name="T45" fmla="*/ 1 h 79"/>
                  <a:gd name="T46" fmla="*/ 17 w 25"/>
                  <a:gd name="T47" fmla="*/ 0 h 79"/>
                  <a:gd name="T48" fmla="*/ 17 w 25"/>
                  <a:gd name="T49" fmla="*/ 0 h 79"/>
                  <a:gd name="T50" fmla="*/ 14 w 25"/>
                  <a:gd name="T51" fmla="*/ 2 h 79"/>
                  <a:gd name="T52" fmla="*/ 12 w 25"/>
                  <a:gd name="T53" fmla="*/ 4 h 79"/>
                  <a:gd name="T54" fmla="*/ 11 w 25"/>
                  <a:gd name="T55" fmla="*/ 7 h 79"/>
                  <a:gd name="T56" fmla="*/ 11 w 25"/>
                  <a:gd name="T57" fmla="*/ 7 h 7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5"/>
                  <a:gd name="T88" fmla="*/ 0 h 79"/>
                  <a:gd name="T89" fmla="*/ 25 w 25"/>
                  <a:gd name="T90" fmla="*/ 79 h 7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5" h="79">
                    <a:moveTo>
                      <a:pt x="11" y="7"/>
                    </a:moveTo>
                    <a:lnTo>
                      <a:pt x="9" y="30"/>
                    </a:lnTo>
                    <a:lnTo>
                      <a:pt x="4" y="51"/>
                    </a:lnTo>
                    <a:lnTo>
                      <a:pt x="0" y="72"/>
                    </a:lnTo>
                    <a:lnTo>
                      <a:pt x="0" y="76"/>
                    </a:lnTo>
                    <a:lnTo>
                      <a:pt x="2" y="78"/>
                    </a:lnTo>
                    <a:lnTo>
                      <a:pt x="5" y="79"/>
                    </a:lnTo>
                    <a:lnTo>
                      <a:pt x="8" y="79"/>
                    </a:lnTo>
                    <a:lnTo>
                      <a:pt x="11" y="77"/>
                    </a:lnTo>
                    <a:lnTo>
                      <a:pt x="13" y="74"/>
                    </a:lnTo>
                    <a:lnTo>
                      <a:pt x="15" y="60"/>
                    </a:lnTo>
                    <a:lnTo>
                      <a:pt x="18" y="46"/>
                    </a:lnTo>
                    <a:lnTo>
                      <a:pt x="22" y="32"/>
                    </a:lnTo>
                    <a:lnTo>
                      <a:pt x="24" y="23"/>
                    </a:lnTo>
                    <a:lnTo>
                      <a:pt x="25" y="15"/>
                    </a:lnTo>
                    <a:lnTo>
                      <a:pt x="24" y="6"/>
                    </a:lnTo>
                    <a:lnTo>
                      <a:pt x="23" y="3"/>
                    </a:lnTo>
                    <a:lnTo>
                      <a:pt x="20" y="1"/>
                    </a:lnTo>
                    <a:lnTo>
                      <a:pt x="17" y="0"/>
                    </a:lnTo>
                    <a:lnTo>
                      <a:pt x="14" y="2"/>
                    </a:lnTo>
                    <a:lnTo>
                      <a:pt x="12" y="4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31" name="Freeform 22"/>
              <p:cNvSpPr>
                <a:spLocks/>
              </p:cNvSpPr>
              <p:nvPr/>
            </p:nvSpPr>
            <p:spPr bwMode="auto">
              <a:xfrm>
                <a:off x="4372" y="1375"/>
                <a:ext cx="20" cy="82"/>
              </a:xfrm>
              <a:custGeom>
                <a:avLst/>
                <a:gdLst>
                  <a:gd name="T0" fmla="*/ 0 w 20"/>
                  <a:gd name="T1" fmla="*/ 8 h 82"/>
                  <a:gd name="T2" fmla="*/ 3 w 20"/>
                  <a:gd name="T3" fmla="*/ 17 h 82"/>
                  <a:gd name="T4" fmla="*/ 4 w 20"/>
                  <a:gd name="T5" fmla="*/ 26 h 82"/>
                  <a:gd name="T6" fmla="*/ 4 w 20"/>
                  <a:gd name="T7" fmla="*/ 36 h 82"/>
                  <a:gd name="T8" fmla="*/ 4 w 20"/>
                  <a:gd name="T9" fmla="*/ 36 h 82"/>
                  <a:gd name="T10" fmla="*/ 4 w 20"/>
                  <a:gd name="T11" fmla="*/ 38 h 82"/>
                  <a:gd name="T12" fmla="*/ 4 w 20"/>
                  <a:gd name="T13" fmla="*/ 40 h 82"/>
                  <a:gd name="T14" fmla="*/ 5 w 20"/>
                  <a:gd name="T15" fmla="*/ 42 h 82"/>
                  <a:gd name="T16" fmla="*/ 5 w 20"/>
                  <a:gd name="T17" fmla="*/ 42 h 82"/>
                  <a:gd name="T18" fmla="*/ 5 w 20"/>
                  <a:gd name="T19" fmla="*/ 52 h 82"/>
                  <a:gd name="T20" fmla="*/ 5 w 20"/>
                  <a:gd name="T21" fmla="*/ 60 h 82"/>
                  <a:gd name="T22" fmla="*/ 5 w 20"/>
                  <a:gd name="T23" fmla="*/ 69 h 82"/>
                  <a:gd name="T24" fmla="*/ 5 w 20"/>
                  <a:gd name="T25" fmla="*/ 69 h 82"/>
                  <a:gd name="T26" fmla="*/ 6 w 20"/>
                  <a:gd name="T27" fmla="*/ 72 h 82"/>
                  <a:gd name="T28" fmla="*/ 6 w 20"/>
                  <a:gd name="T29" fmla="*/ 74 h 82"/>
                  <a:gd name="T30" fmla="*/ 7 w 20"/>
                  <a:gd name="T31" fmla="*/ 77 h 82"/>
                  <a:gd name="T32" fmla="*/ 7 w 20"/>
                  <a:gd name="T33" fmla="*/ 77 h 82"/>
                  <a:gd name="T34" fmla="*/ 7 w 20"/>
                  <a:gd name="T35" fmla="*/ 77 h 82"/>
                  <a:gd name="T36" fmla="*/ 7 w 20"/>
                  <a:gd name="T37" fmla="*/ 76 h 82"/>
                  <a:gd name="T38" fmla="*/ 7 w 20"/>
                  <a:gd name="T39" fmla="*/ 76 h 82"/>
                  <a:gd name="T40" fmla="*/ 7 w 20"/>
                  <a:gd name="T41" fmla="*/ 76 h 82"/>
                  <a:gd name="T42" fmla="*/ 8 w 20"/>
                  <a:gd name="T43" fmla="*/ 79 h 82"/>
                  <a:gd name="T44" fmla="*/ 10 w 20"/>
                  <a:gd name="T45" fmla="*/ 82 h 82"/>
                  <a:gd name="T46" fmla="*/ 13 w 20"/>
                  <a:gd name="T47" fmla="*/ 82 h 82"/>
                  <a:gd name="T48" fmla="*/ 13 w 20"/>
                  <a:gd name="T49" fmla="*/ 82 h 82"/>
                  <a:gd name="T50" fmla="*/ 17 w 20"/>
                  <a:gd name="T51" fmla="*/ 81 h 82"/>
                  <a:gd name="T52" fmla="*/ 19 w 20"/>
                  <a:gd name="T53" fmla="*/ 79 h 82"/>
                  <a:gd name="T54" fmla="*/ 20 w 20"/>
                  <a:gd name="T55" fmla="*/ 76 h 82"/>
                  <a:gd name="T56" fmla="*/ 20 w 20"/>
                  <a:gd name="T57" fmla="*/ 76 h 82"/>
                  <a:gd name="T58" fmla="*/ 19 w 20"/>
                  <a:gd name="T59" fmla="*/ 73 h 82"/>
                  <a:gd name="T60" fmla="*/ 19 w 20"/>
                  <a:gd name="T61" fmla="*/ 70 h 82"/>
                  <a:gd name="T62" fmla="*/ 18 w 20"/>
                  <a:gd name="T63" fmla="*/ 67 h 82"/>
                  <a:gd name="T64" fmla="*/ 18 w 20"/>
                  <a:gd name="T65" fmla="*/ 67 h 82"/>
                  <a:gd name="T66" fmla="*/ 18 w 20"/>
                  <a:gd name="T67" fmla="*/ 56 h 82"/>
                  <a:gd name="T68" fmla="*/ 18 w 20"/>
                  <a:gd name="T69" fmla="*/ 45 h 82"/>
                  <a:gd name="T70" fmla="*/ 17 w 20"/>
                  <a:gd name="T71" fmla="*/ 34 h 82"/>
                  <a:gd name="T72" fmla="*/ 17 w 20"/>
                  <a:gd name="T73" fmla="*/ 34 h 82"/>
                  <a:gd name="T74" fmla="*/ 17 w 20"/>
                  <a:gd name="T75" fmla="*/ 24 h 82"/>
                  <a:gd name="T76" fmla="*/ 16 w 20"/>
                  <a:gd name="T77" fmla="*/ 14 h 82"/>
                  <a:gd name="T78" fmla="*/ 12 w 20"/>
                  <a:gd name="T79" fmla="*/ 4 h 82"/>
                  <a:gd name="T80" fmla="*/ 12 w 20"/>
                  <a:gd name="T81" fmla="*/ 4 h 82"/>
                  <a:gd name="T82" fmla="*/ 10 w 20"/>
                  <a:gd name="T83" fmla="*/ 1 h 82"/>
                  <a:gd name="T84" fmla="*/ 7 w 20"/>
                  <a:gd name="T85" fmla="*/ 0 h 82"/>
                  <a:gd name="T86" fmla="*/ 4 w 20"/>
                  <a:gd name="T87" fmla="*/ 0 h 82"/>
                  <a:gd name="T88" fmla="*/ 4 w 20"/>
                  <a:gd name="T89" fmla="*/ 0 h 82"/>
                  <a:gd name="T90" fmla="*/ 1 w 20"/>
                  <a:gd name="T91" fmla="*/ 2 h 82"/>
                  <a:gd name="T92" fmla="*/ 0 w 20"/>
                  <a:gd name="T93" fmla="*/ 4 h 82"/>
                  <a:gd name="T94" fmla="*/ 0 w 20"/>
                  <a:gd name="T95" fmla="*/ 8 h 82"/>
                  <a:gd name="T96" fmla="*/ 0 w 20"/>
                  <a:gd name="T97" fmla="*/ 8 h 8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0"/>
                  <a:gd name="T148" fmla="*/ 0 h 82"/>
                  <a:gd name="T149" fmla="*/ 20 w 20"/>
                  <a:gd name="T150" fmla="*/ 82 h 8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0" h="82">
                    <a:moveTo>
                      <a:pt x="0" y="8"/>
                    </a:moveTo>
                    <a:lnTo>
                      <a:pt x="3" y="17"/>
                    </a:lnTo>
                    <a:lnTo>
                      <a:pt x="4" y="26"/>
                    </a:lnTo>
                    <a:lnTo>
                      <a:pt x="4" y="36"/>
                    </a:lnTo>
                    <a:lnTo>
                      <a:pt x="4" y="38"/>
                    </a:lnTo>
                    <a:lnTo>
                      <a:pt x="4" y="40"/>
                    </a:lnTo>
                    <a:lnTo>
                      <a:pt x="5" y="42"/>
                    </a:lnTo>
                    <a:lnTo>
                      <a:pt x="5" y="52"/>
                    </a:lnTo>
                    <a:lnTo>
                      <a:pt x="5" y="60"/>
                    </a:lnTo>
                    <a:lnTo>
                      <a:pt x="5" y="69"/>
                    </a:lnTo>
                    <a:lnTo>
                      <a:pt x="6" y="72"/>
                    </a:lnTo>
                    <a:lnTo>
                      <a:pt x="6" y="74"/>
                    </a:lnTo>
                    <a:lnTo>
                      <a:pt x="7" y="77"/>
                    </a:lnTo>
                    <a:lnTo>
                      <a:pt x="7" y="76"/>
                    </a:lnTo>
                    <a:lnTo>
                      <a:pt x="8" y="79"/>
                    </a:lnTo>
                    <a:lnTo>
                      <a:pt x="10" y="82"/>
                    </a:lnTo>
                    <a:lnTo>
                      <a:pt x="13" y="82"/>
                    </a:lnTo>
                    <a:lnTo>
                      <a:pt x="17" y="81"/>
                    </a:lnTo>
                    <a:lnTo>
                      <a:pt x="19" y="79"/>
                    </a:lnTo>
                    <a:lnTo>
                      <a:pt x="20" y="76"/>
                    </a:lnTo>
                    <a:lnTo>
                      <a:pt x="19" y="73"/>
                    </a:lnTo>
                    <a:lnTo>
                      <a:pt x="19" y="70"/>
                    </a:lnTo>
                    <a:lnTo>
                      <a:pt x="18" y="67"/>
                    </a:lnTo>
                    <a:lnTo>
                      <a:pt x="18" y="56"/>
                    </a:lnTo>
                    <a:lnTo>
                      <a:pt x="18" y="45"/>
                    </a:lnTo>
                    <a:lnTo>
                      <a:pt x="17" y="34"/>
                    </a:lnTo>
                    <a:lnTo>
                      <a:pt x="17" y="24"/>
                    </a:lnTo>
                    <a:lnTo>
                      <a:pt x="16" y="14"/>
                    </a:lnTo>
                    <a:lnTo>
                      <a:pt x="12" y="4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32" name="Freeform 23"/>
              <p:cNvSpPr>
                <a:spLocks/>
              </p:cNvSpPr>
              <p:nvPr/>
            </p:nvSpPr>
            <p:spPr bwMode="auto">
              <a:xfrm>
                <a:off x="4394" y="1373"/>
                <a:ext cx="23" cy="85"/>
              </a:xfrm>
              <a:custGeom>
                <a:avLst/>
                <a:gdLst>
                  <a:gd name="T0" fmla="*/ 11 w 23"/>
                  <a:gd name="T1" fmla="*/ 4 h 85"/>
                  <a:gd name="T2" fmla="*/ 6 w 23"/>
                  <a:gd name="T3" fmla="*/ 17 h 85"/>
                  <a:gd name="T4" fmla="*/ 2 w 23"/>
                  <a:gd name="T5" fmla="*/ 30 h 85"/>
                  <a:gd name="T6" fmla="*/ 0 w 23"/>
                  <a:gd name="T7" fmla="*/ 44 h 85"/>
                  <a:gd name="T8" fmla="*/ 0 w 23"/>
                  <a:gd name="T9" fmla="*/ 44 h 85"/>
                  <a:gd name="T10" fmla="*/ 1 w 23"/>
                  <a:gd name="T11" fmla="*/ 55 h 85"/>
                  <a:gd name="T12" fmla="*/ 2 w 23"/>
                  <a:gd name="T13" fmla="*/ 67 h 85"/>
                  <a:gd name="T14" fmla="*/ 2 w 23"/>
                  <a:gd name="T15" fmla="*/ 78 h 85"/>
                  <a:gd name="T16" fmla="*/ 2 w 23"/>
                  <a:gd name="T17" fmla="*/ 78 h 85"/>
                  <a:gd name="T18" fmla="*/ 2 w 23"/>
                  <a:gd name="T19" fmla="*/ 82 h 85"/>
                  <a:gd name="T20" fmla="*/ 5 w 23"/>
                  <a:gd name="T21" fmla="*/ 84 h 85"/>
                  <a:gd name="T22" fmla="*/ 8 w 23"/>
                  <a:gd name="T23" fmla="*/ 85 h 85"/>
                  <a:gd name="T24" fmla="*/ 8 w 23"/>
                  <a:gd name="T25" fmla="*/ 85 h 85"/>
                  <a:gd name="T26" fmla="*/ 11 w 23"/>
                  <a:gd name="T27" fmla="*/ 84 h 85"/>
                  <a:gd name="T28" fmla="*/ 14 w 23"/>
                  <a:gd name="T29" fmla="*/ 82 h 85"/>
                  <a:gd name="T30" fmla="*/ 15 w 23"/>
                  <a:gd name="T31" fmla="*/ 78 h 85"/>
                  <a:gd name="T32" fmla="*/ 15 w 23"/>
                  <a:gd name="T33" fmla="*/ 78 h 85"/>
                  <a:gd name="T34" fmla="*/ 15 w 23"/>
                  <a:gd name="T35" fmla="*/ 66 h 85"/>
                  <a:gd name="T36" fmla="*/ 14 w 23"/>
                  <a:gd name="T37" fmla="*/ 54 h 85"/>
                  <a:gd name="T38" fmla="*/ 13 w 23"/>
                  <a:gd name="T39" fmla="*/ 42 h 85"/>
                  <a:gd name="T40" fmla="*/ 13 w 23"/>
                  <a:gd name="T41" fmla="*/ 42 h 85"/>
                  <a:gd name="T42" fmla="*/ 16 w 23"/>
                  <a:gd name="T43" fmla="*/ 30 h 85"/>
                  <a:gd name="T44" fmla="*/ 19 w 23"/>
                  <a:gd name="T45" fmla="*/ 19 h 85"/>
                  <a:gd name="T46" fmla="*/ 23 w 23"/>
                  <a:gd name="T47" fmla="*/ 8 h 85"/>
                  <a:gd name="T48" fmla="*/ 23 w 23"/>
                  <a:gd name="T49" fmla="*/ 8 h 85"/>
                  <a:gd name="T50" fmla="*/ 23 w 23"/>
                  <a:gd name="T51" fmla="*/ 5 h 85"/>
                  <a:gd name="T52" fmla="*/ 22 w 23"/>
                  <a:gd name="T53" fmla="*/ 2 h 85"/>
                  <a:gd name="T54" fmla="*/ 19 w 23"/>
                  <a:gd name="T55" fmla="*/ 0 h 85"/>
                  <a:gd name="T56" fmla="*/ 19 w 23"/>
                  <a:gd name="T57" fmla="*/ 0 h 85"/>
                  <a:gd name="T58" fmla="*/ 16 w 23"/>
                  <a:gd name="T59" fmla="*/ 0 h 85"/>
                  <a:gd name="T60" fmla="*/ 13 w 23"/>
                  <a:gd name="T61" fmla="*/ 1 h 85"/>
                  <a:gd name="T62" fmla="*/ 11 w 23"/>
                  <a:gd name="T63" fmla="*/ 4 h 85"/>
                  <a:gd name="T64" fmla="*/ 11 w 23"/>
                  <a:gd name="T65" fmla="*/ 4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3"/>
                  <a:gd name="T100" fmla="*/ 0 h 85"/>
                  <a:gd name="T101" fmla="*/ 23 w 23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3" h="85">
                    <a:moveTo>
                      <a:pt x="11" y="4"/>
                    </a:moveTo>
                    <a:lnTo>
                      <a:pt x="6" y="17"/>
                    </a:lnTo>
                    <a:lnTo>
                      <a:pt x="2" y="30"/>
                    </a:lnTo>
                    <a:lnTo>
                      <a:pt x="0" y="44"/>
                    </a:lnTo>
                    <a:lnTo>
                      <a:pt x="1" y="55"/>
                    </a:lnTo>
                    <a:lnTo>
                      <a:pt x="2" y="67"/>
                    </a:lnTo>
                    <a:lnTo>
                      <a:pt x="2" y="78"/>
                    </a:lnTo>
                    <a:lnTo>
                      <a:pt x="2" y="82"/>
                    </a:lnTo>
                    <a:lnTo>
                      <a:pt x="5" y="84"/>
                    </a:lnTo>
                    <a:lnTo>
                      <a:pt x="8" y="85"/>
                    </a:lnTo>
                    <a:lnTo>
                      <a:pt x="11" y="84"/>
                    </a:lnTo>
                    <a:lnTo>
                      <a:pt x="14" y="82"/>
                    </a:lnTo>
                    <a:lnTo>
                      <a:pt x="15" y="78"/>
                    </a:lnTo>
                    <a:lnTo>
                      <a:pt x="15" y="66"/>
                    </a:lnTo>
                    <a:lnTo>
                      <a:pt x="14" y="54"/>
                    </a:lnTo>
                    <a:lnTo>
                      <a:pt x="13" y="42"/>
                    </a:lnTo>
                    <a:lnTo>
                      <a:pt x="16" y="30"/>
                    </a:lnTo>
                    <a:lnTo>
                      <a:pt x="19" y="19"/>
                    </a:lnTo>
                    <a:lnTo>
                      <a:pt x="23" y="8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33" name="Freeform 24"/>
              <p:cNvSpPr>
                <a:spLocks/>
              </p:cNvSpPr>
              <p:nvPr/>
            </p:nvSpPr>
            <p:spPr bwMode="auto">
              <a:xfrm>
                <a:off x="4416" y="1375"/>
                <a:ext cx="16" cy="83"/>
              </a:xfrm>
              <a:custGeom>
                <a:avLst/>
                <a:gdLst>
                  <a:gd name="T0" fmla="*/ 0 w 16"/>
                  <a:gd name="T1" fmla="*/ 6 h 83"/>
                  <a:gd name="T2" fmla="*/ 1 w 16"/>
                  <a:gd name="T3" fmla="*/ 29 h 83"/>
                  <a:gd name="T4" fmla="*/ 0 w 16"/>
                  <a:gd name="T5" fmla="*/ 52 h 83"/>
                  <a:gd name="T6" fmla="*/ 1 w 16"/>
                  <a:gd name="T7" fmla="*/ 75 h 83"/>
                  <a:gd name="T8" fmla="*/ 1 w 16"/>
                  <a:gd name="T9" fmla="*/ 75 h 83"/>
                  <a:gd name="T10" fmla="*/ 2 w 16"/>
                  <a:gd name="T11" fmla="*/ 76 h 83"/>
                  <a:gd name="T12" fmla="*/ 3 w 16"/>
                  <a:gd name="T13" fmla="*/ 78 h 83"/>
                  <a:gd name="T14" fmla="*/ 4 w 16"/>
                  <a:gd name="T15" fmla="*/ 80 h 83"/>
                  <a:gd name="T16" fmla="*/ 4 w 16"/>
                  <a:gd name="T17" fmla="*/ 80 h 83"/>
                  <a:gd name="T18" fmla="*/ 6 w 16"/>
                  <a:gd name="T19" fmla="*/ 82 h 83"/>
                  <a:gd name="T20" fmla="*/ 9 w 16"/>
                  <a:gd name="T21" fmla="*/ 83 h 83"/>
                  <a:gd name="T22" fmla="*/ 13 w 16"/>
                  <a:gd name="T23" fmla="*/ 82 h 83"/>
                  <a:gd name="T24" fmla="*/ 13 w 16"/>
                  <a:gd name="T25" fmla="*/ 82 h 83"/>
                  <a:gd name="T26" fmla="*/ 15 w 16"/>
                  <a:gd name="T27" fmla="*/ 80 h 83"/>
                  <a:gd name="T28" fmla="*/ 16 w 16"/>
                  <a:gd name="T29" fmla="*/ 77 h 83"/>
                  <a:gd name="T30" fmla="*/ 15 w 16"/>
                  <a:gd name="T31" fmla="*/ 74 h 83"/>
                  <a:gd name="T32" fmla="*/ 15 w 16"/>
                  <a:gd name="T33" fmla="*/ 74 h 83"/>
                  <a:gd name="T34" fmla="*/ 14 w 16"/>
                  <a:gd name="T35" fmla="*/ 73 h 83"/>
                  <a:gd name="T36" fmla="*/ 14 w 16"/>
                  <a:gd name="T37" fmla="*/ 71 h 83"/>
                  <a:gd name="T38" fmla="*/ 13 w 16"/>
                  <a:gd name="T39" fmla="*/ 70 h 83"/>
                  <a:gd name="T40" fmla="*/ 13 w 16"/>
                  <a:gd name="T41" fmla="*/ 70 h 83"/>
                  <a:gd name="T42" fmla="*/ 13 w 16"/>
                  <a:gd name="T43" fmla="*/ 48 h 83"/>
                  <a:gd name="T44" fmla="*/ 14 w 16"/>
                  <a:gd name="T45" fmla="*/ 27 h 83"/>
                  <a:gd name="T46" fmla="*/ 13 w 16"/>
                  <a:gd name="T47" fmla="*/ 6 h 83"/>
                  <a:gd name="T48" fmla="*/ 13 w 16"/>
                  <a:gd name="T49" fmla="*/ 6 h 83"/>
                  <a:gd name="T50" fmla="*/ 12 w 16"/>
                  <a:gd name="T51" fmla="*/ 3 h 83"/>
                  <a:gd name="T52" fmla="*/ 10 w 16"/>
                  <a:gd name="T53" fmla="*/ 1 h 83"/>
                  <a:gd name="T54" fmla="*/ 7 w 16"/>
                  <a:gd name="T55" fmla="*/ 0 h 83"/>
                  <a:gd name="T56" fmla="*/ 7 w 16"/>
                  <a:gd name="T57" fmla="*/ 0 h 83"/>
                  <a:gd name="T58" fmla="*/ 3 w 16"/>
                  <a:gd name="T59" fmla="*/ 1 h 83"/>
                  <a:gd name="T60" fmla="*/ 1 w 16"/>
                  <a:gd name="T61" fmla="*/ 3 h 83"/>
                  <a:gd name="T62" fmla="*/ 0 w 16"/>
                  <a:gd name="T63" fmla="*/ 6 h 83"/>
                  <a:gd name="T64" fmla="*/ 0 w 16"/>
                  <a:gd name="T65" fmla="*/ 6 h 8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6"/>
                  <a:gd name="T100" fmla="*/ 0 h 83"/>
                  <a:gd name="T101" fmla="*/ 16 w 16"/>
                  <a:gd name="T102" fmla="*/ 83 h 8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6" h="83">
                    <a:moveTo>
                      <a:pt x="0" y="6"/>
                    </a:moveTo>
                    <a:lnTo>
                      <a:pt x="1" y="29"/>
                    </a:lnTo>
                    <a:lnTo>
                      <a:pt x="0" y="52"/>
                    </a:lnTo>
                    <a:lnTo>
                      <a:pt x="1" y="75"/>
                    </a:lnTo>
                    <a:lnTo>
                      <a:pt x="2" y="76"/>
                    </a:lnTo>
                    <a:lnTo>
                      <a:pt x="3" y="78"/>
                    </a:lnTo>
                    <a:lnTo>
                      <a:pt x="4" y="80"/>
                    </a:lnTo>
                    <a:lnTo>
                      <a:pt x="6" y="82"/>
                    </a:lnTo>
                    <a:lnTo>
                      <a:pt x="9" y="83"/>
                    </a:lnTo>
                    <a:lnTo>
                      <a:pt x="13" y="82"/>
                    </a:lnTo>
                    <a:lnTo>
                      <a:pt x="15" y="80"/>
                    </a:lnTo>
                    <a:lnTo>
                      <a:pt x="16" y="77"/>
                    </a:lnTo>
                    <a:lnTo>
                      <a:pt x="15" y="74"/>
                    </a:lnTo>
                    <a:lnTo>
                      <a:pt x="14" y="73"/>
                    </a:lnTo>
                    <a:lnTo>
                      <a:pt x="14" y="71"/>
                    </a:lnTo>
                    <a:lnTo>
                      <a:pt x="13" y="70"/>
                    </a:lnTo>
                    <a:lnTo>
                      <a:pt x="13" y="48"/>
                    </a:lnTo>
                    <a:lnTo>
                      <a:pt x="14" y="27"/>
                    </a:lnTo>
                    <a:lnTo>
                      <a:pt x="13" y="6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34" name="Freeform 25"/>
              <p:cNvSpPr>
                <a:spLocks/>
              </p:cNvSpPr>
              <p:nvPr/>
            </p:nvSpPr>
            <p:spPr bwMode="auto">
              <a:xfrm>
                <a:off x="4442" y="1373"/>
                <a:ext cx="24" cy="84"/>
              </a:xfrm>
              <a:custGeom>
                <a:avLst/>
                <a:gdLst>
                  <a:gd name="T0" fmla="*/ 11 w 24"/>
                  <a:gd name="T1" fmla="*/ 5 h 84"/>
                  <a:gd name="T2" fmla="*/ 4 w 24"/>
                  <a:gd name="T3" fmla="*/ 28 h 84"/>
                  <a:gd name="T4" fmla="*/ 1 w 24"/>
                  <a:gd name="T5" fmla="*/ 53 h 84"/>
                  <a:gd name="T6" fmla="*/ 0 w 24"/>
                  <a:gd name="T7" fmla="*/ 78 h 84"/>
                  <a:gd name="T8" fmla="*/ 0 w 24"/>
                  <a:gd name="T9" fmla="*/ 78 h 84"/>
                  <a:gd name="T10" fmla="*/ 1 w 24"/>
                  <a:gd name="T11" fmla="*/ 81 h 84"/>
                  <a:gd name="T12" fmla="*/ 3 w 24"/>
                  <a:gd name="T13" fmla="*/ 83 h 84"/>
                  <a:gd name="T14" fmla="*/ 6 w 24"/>
                  <a:gd name="T15" fmla="*/ 84 h 84"/>
                  <a:gd name="T16" fmla="*/ 6 w 24"/>
                  <a:gd name="T17" fmla="*/ 84 h 84"/>
                  <a:gd name="T18" fmla="*/ 10 w 24"/>
                  <a:gd name="T19" fmla="*/ 83 h 84"/>
                  <a:gd name="T20" fmla="*/ 12 w 24"/>
                  <a:gd name="T21" fmla="*/ 81 h 84"/>
                  <a:gd name="T22" fmla="*/ 13 w 24"/>
                  <a:gd name="T23" fmla="*/ 78 h 84"/>
                  <a:gd name="T24" fmla="*/ 13 w 24"/>
                  <a:gd name="T25" fmla="*/ 78 h 84"/>
                  <a:gd name="T26" fmla="*/ 13 w 24"/>
                  <a:gd name="T27" fmla="*/ 55 h 84"/>
                  <a:gd name="T28" fmla="*/ 17 w 24"/>
                  <a:gd name="T29" fmla="*/ 31 h 84"/>
                  <a:gd name="T30" fmla="*/ 24 w 24"/>
                  <a:gd name="T31" fmla="*/ 8 h 84"/>
                  <a:gd name="T32" fmla="*/ 24 w 24"/>
                  <a:gd name="T33" fmla="*/ 8 h 84"/>
                  <a:gd name="T34" fmla="*/ 24 w 24"/>
                  <a:gd name="T35" fmla="*/ 5 h 84"/>
                  <a:gd name="T36" fmla="*/ 22 w 24"/>
                  <a:gd name="T37" fmla="*/ 2 h 84"/>
                  <a:gd name="T38" fmla="*/ 19 w 24"/>
                  <a:gd name="T39" fmla="*/ 1 h 84"/>
                  <a:gd name="T40" fmla="*/ 19 w 24"/>
                  <a:gd name="T41" fmla="*/ 1 h 84"/>
                  <a:gd name="T42" fmla="*/ 16 w 24"/>
                  <a:gd name="T43" fmla="*/ 0 h 84"/>
                  <a:gd name="T44" fmla="*/ 13 w 24"/>
                  <a:gd name="T45" fmla="*/ 2 h 84"/>
                  <a:gd name="T46" fmla="*/ 11 w 24"/>
                  <a:gd name="T47" fmla="*/ 5 h 84"/>
                  <a:gd name="T48" fmla="*/ 11 w 24"/>
                  <a:gd name="T49" fmla="*/ 5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4"/>
                  <a:gd name="T76" fmla="*/ 0 h 84"/>
                  <a:gd name="T77" fmla="*/ 24 w 24"/>
                  <a:gd name="T78" fmla="*/ 84 h 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4" h="84">
                    <a:moveTo>
                      <a:pt x="11" y="5"/>
                    </a:moveTo>
                    <a:lnTo>
                      <a:pt x="4" y="28"/>
                    </a:lnTo>
                    <a:lnTo>
                      <a:pt x="1" y="53"/>
                    </a:lnTo>
                    <a:lnTo>
                      <a:pt x="0" y="78"/>
                    </a:lnTo>
                    <a:lnTo>
                      <a:pt x="1" y="81"/>
                    </a:lnTo>
                    <a:lnTo>
                      <a:pt x="3" y="83"/>
                    </a:lnTo>
                    <a:lnTo>
                      <a:pt x="6" y="84"/>
                    </a:lnTo>
                    <a:lnTo>
                      <a:pt x="10" y="83"/>
                    </a:lnTo>
                    <a:lnTo>
                      <a:pt x="12" y="81"/>
                    </a:lnTo>
                    <a:lnTo>
                      <a:pt x="13" y="78"/>
                    </a:lnTo>
                    <a:lnTo>
                      <a:pt x="13" y="55"/>
                    </a:lnTo>
                    <a:lnTo>
                      <a:pt x="17" y="31"/>
                    </a:lnTo>
                    <a:lnTo>
                      <a:pt x="24" y="8"/>
                    </a:lnTo>
                    <a:lnTo>
                      <a:pt x="24" y="5"/>
                    </a:lnTo>
                    <a:lnTo>
                      <a:pt x="22" y="2"/>
                    </a:lnTo>
                    <a:lnTo>
                      <a:pt x="19" y="1"/>
                    </a:lnTo>
                    <a:lnTo>
                      <a:pt x="16" y="0"/>
                    </a:lnTo>
                    <a:lnTo>
                      <a:pt x="13" y="2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35" name="Freeform 26"/>
              <p:cNvSpPr>
                <a:spLocks/>
              </p:cNvSpPr>
              <p:nvPr/>
            </p:nvSpPr>
            <p:spPr bwMode="auto">
              <a:xfrm>
                <a:off x="4460" y="1374"/>
                <a:ext cx="18" cy="83"/>
              </a:xfrm>
              <a:custGeom>
                <a:avLst/>
                <a:gdLst>
                  <a:gd name="T0" fmla="*/ 2 w 18"/>
                  <a:gd name="T1" fmla="*/ 9 h 83"/>
                  <a:gd name="T2" fmla="*/ 3 w 18"/>
                  <a:gd name="T3" fmla="*/ 10 h 83"/>
                  <a:gd name="T4" fmla="*/ 3 w 18"/>
                  <a:gd name="T5" fmla="*/ 11 h 83"/>
                  <a:gd name="T6" fmla="*/ 4 w 18"/>
                  <a:gd name="T7" fmla="*/ 12 h 83"/>
                  <a:gd name="T8" fmla="*/ 4 w 18"/>
                  <a:gd name="T9" fmla="*/ 12 h 83"/>
                  <a:gd name="T10" fmla="*/ 2 w 18"/>
                  <a:gd name="T11" fmla="*/ 20 h 83"/>
                  <a:gd name="T12" fmla="*/ 1 w 18"/>
                  <a:gd name="T13" fmla="*/ 27 h 83"/>
                  <a:gd name="T14" fmla="*/ 0 w 18"/>
                  <a:gd name="T15" fmla="*/ 35 h 83"/>
                  <a:gd name="T16" fmla="*/ 0 w 18"/>
                  <a:gd name="T17" fmla="*/ 35 h 83"/>
                  <a:gd name="T18" fmla="*/ 0 w 18"/>
                  <a:gd name="T19" fmla="*/ 43 h 83"/>
                  <a:gd name="T20" fmla="*/ 0 w 18"/>
                  <a:gd name="T21" fmla="*/ 50 h 83"/>
                  <a:gd name="T22" fmla="*/ 0 w 18"/>
                  <a:gd name="T23" fmla="*/ 59 h 83"/>
                  <a:gd name="T24" fmla="*/ 0 w 18"/>
                  <a:gd name="T25" fmla="*/ 59 h 83"/>
                  <a:gd name="T26" fmla="*/ 2 w 18"/>
                  <a:gd name="T27" fmla="*/ 65 h 83"/>
                  <a:gd name="T28" fmla="*/ 4 w 18"/>
                  <a:gd name="T29" fmla="*/ 72 h 83"/>
                  <a:gd name="T30" fmla="*/ 6 w 18"/>
                  <a:gd name="T31" fmla="*/ 79 h 83"/>
                  <a:gd name="T32" fmla="*/ 6 w 18"/>
                  <a:gd name="T33" fmla="*/ 79 h 83"/>
                  <a:gd name="T34" fmla="*/ 8 w 18"/>
                  <a:gd name="T35" fmla="*/ 81 h 83"/>
                  <a:gd name="T36" fmla="*/ 10 w 18"/>
                  <a:gd name="T37" fmla="*/ 83 h 83"/>
                  <a:gd name="T38" fmla="*/ 14 w 18"/>
                  <a:gd name="T39" fmla="*/ 82 h 83"/>
                  <a:gd name="T40" fmla="*/ 14 w 18"/>
                  <a:gd name="T41" fmla="*/ 82 h 83"/>
                  <a:gd name="T42" fmla="*/ 16 w 18"/>
                  <a:gd name="T43" fmla="*/ 80 h 83"/>
                  <a:gd name="T44" fmla="*/ 18 w 18"/>
                  <a:gd name="T45" fmla="*/ 77 h 83"/>
                  <a:gd name="T46" fmla="*/ 17 w 18"/>
                  <a:gd name="T47" fmla="*/ 74 h 83"/>
                  <a:gd name="T48" fmla="*/ 17 w 18"/>
                  <a:gd name="T49" fmla="*/ 74 h 83"/>
                  <a:gd name="T50" fmla="*/ 14 w 18"/>
                  <a:gd name="T51" fmla="*/ 62 h 83"/>
                  <a:gd name="T52" fmla="*/ 12 w 18"/>
                  <a:gd name="T53" fmla="*/ 50 h 83"/>
                  <a:gd name="T54" fmla="*/ 12 w 18"/>
                  <a:gd name="T55" fmla="*/ 39 h 83"/>
                  <a:gd name="T56" fmla="*/ 12 w 18"/>
                  <a:gd name="T57" fmla="*/ 39 h 83"/>
                  <a:gd name="T58" fmla="*/ 13 w 18"/>
                  <a:gd name="T59" fmla="*/ 30 h 83"/>
                  <a:gd name="T60" fmla="*/ 15 w 18"/>
                  <a:gd name="T61" fmla="*/ 23 h 83"/>
                  <a:gd name="T62" fmla="*/ 16 w 18"/>
                  <a:gd name="T63" fmla="*/ 15 h 83"/>
                  <a:gd name="T64" fmla="*/ 16 w 18"/>
                  <a:gd name="T65" fmla="*/ 15 h 83"/>
                  <a:gd name="T66" fmla="*/ 16 w 18"/>
                  <a:gd name="T67" fmla="*/ 11 h 83"/>
                  <a:gd name="T68" fmla="*/ 15 w 18"/>
                  <a:gd name="T69" fmla="*/ 7 h 83"/>
                  <a:gd name="T70" fmla="*/ 14 w 18"/>
                  <a:gd name="T71" fmla="*/ 3 h 83"/>
                  <a:gd name="T72" fmla="*/ 14 w 18"/>
                  <a:gd name="T73" fmla="*/ 3 h 83"/>
                  <a:gd name="T74" fmla="*/ 11 w 18"/>
                  <a:gd name="T75" fmla="*/ 1 h 83"/>
                  <a:gd name="T76" fmla="*/ 8 w 18"/>
                  <a:gd name="T77" fmla="*/ 0 h 83"/>
                  <a:gd name="T78" fmla="*/ 5 w 18"/>
                  <a:gd name="T79" fmla="*/ 1 h 83"/>
                  <a:gd name="T80" fmla="*/ 5 w 18"/>
                  <a:gd name="T81" fmla="*/ 1 h 83"/>
                  <a:gd name="T82" fmla="*/ 3 w 18"/>
                  <a:gd name="T83" fmla="*/ 3 h 83"/>
                  <a:gd name="T84" fmla="*/ 2 w 18"/>
                  <a:gd name="T85" fmla="*/ 6 h 83"/>
                  <a:gd name="T86" fmla="*/ 2 w 18"/>
                  <a:gd name="T87" fmla="*/ 9 h 83"/>
                  <a:gd name="T88" fmla="*/ 2 w 18"/>
                  <a:gd name="T89" fmla="*/ 9 h 8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8"/>
                  <a:gd name="T136" fmla="*/ 0 h 83"/>
                  <a:gd name="T137" fmla="*/ 18 w 18"/>
                  <a:gd name="T138" fmla="*/ 83 h 8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8" h="83">
                    <a:moveTo>
                      <a:pt x="2" y="9"/>
                    </a:moveTo>
                    <a:lnTo>
                      <a:pt x="3" y="10"/>
                    </a:lnTo>
                    <a:lnTo>
                      <a:pt x="3" y="11"/>
                    </a:lnTo>
                    <a:lnTo>
                      <a:pt x="4" y="12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5"/>
                    </a:lnTo>
                    <a:lnTo>
                      <a:pt x="0" y="43"/>
                    </a:lnTo>
                    <a:lnTo>
                      <a:pt x="0" y="50"/>
                    </a:lnTo>
                    <a:lnTo>
                      <a:pt x="0" y="59"/>
                    </a:lnTo>
                    <a:lnTo>
                      <a:pt x="2" y="65"/>
                    </a:lnTo>
                    <a:lnTo>
                      <a:pt x="4" y="72"/>
                    </a:lnTo>
                    <a:lnTo>
                      <a:pt x="6" y="79"/>
                    </a:lnTo>
                    <a:lnTo>
                      <a:pt x="8" y="81"/>
                    </a:lnTo>
                    <a:lnTo>
                      <a:pt x="10" y="83"/>
                    </a:lnTo>
                    <a:lnTo>
                      <a:pt x="14" y="82"/>
                    </a:lnTo>
                    <a:lnTo>
                      <a:pt x="16" y="80"/>
                    </a:lnTo>
                    <a:lnTo>
                      <a:pt x="18" y="77"/>
                    </a:lnTo>
                    <a:lnTo>
                      <a:pt x="17" y="74"/>
                    </a:lnTo>
                    <a:lnTo>
                      <a:pt x="14" y="62"/>
                    </a:lnTo>
                    <a:lnTo>
                      <a:pt x="12" y="50"/>
                    </a:lnTo>
                    <a:lnTo>
                      <a:pt x="12" y="39"/>
                    </a:lnTo>
                    <a:lnTo>
                      <a:pt x="13" y="30"/>
                    </a:lnTo>
                    <a:lnTo>
                      <a:pt x="15" y="23"/>
                    </a:lnTo>
                    <a:lnTo>
                      <a:pt x="16" y="15"/>
                    </a:lnTo>
                    <a:lnTo>
                      <a:pt x="16" y="11"/>
                    </a:lnTo>
                    <a:lnTo>
                      <a:pt x="15" y="7"/>
                    </a:lnTo>
                    <a:lnTo>
                      <a:pt x="14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3"/>
                    </a:lnTo>
                    <a:lnTo>
                      <a:pt x="2" y="6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36" name="Freeform 27"/>
              <p:cNvSpPr>
                <a:spLocks/>
              </p:cNvSpPr>
              <p:nvPr/>
            </p:nvSpPr>
            <p:spPr bwMode="auto">
              <a:xfrm>
                <a:off x="4505" y="1377"/>
                <a:ext cx="20" cy="81"/>
              </a:xfrm>
              <a:custGeom>
                <a:avLst/>
                <a:gdLst>
                  <a:gd name="T0" fmla="*/ 0 w 20"/>
                  <a:gd name="T1" fmla="*/ 7 h 81"/>
                  <a:gd name="T2" fmla="*/ 2 w 20"/>
                  <a:gd name="T3" fmla="*/ 20 h 81"/>
                  <a:gd name="T4" fmla="*/ 5 w 20"/>
                  <a:gd name="T5" fmla="*/ 33 h 81"/>
                  <a:gd name="T6" fmla="*/ 7 w 20"/>
                  <a:gd name="T7" fmla="*/ 46 h 81"/>
                  <a:gd name="T8" fmla="*/ 7 w 20"/>
                  <a:gd name="T9" fmla="*/ 46 h 81"/>
                  <a:gd name="T10" fmla="*/ 7 w 20"/>
                  <a:gd name="T11" fmla="*/ 56 h 81"/>
                  <a:gd name="T12" fmla="*/ 5 w 20"/>
                  <a:gd name="T13" fmla="*/ 66 h 81"/>
                  <a:gd name="T14" fmla="*/ 4 w 20"/>
                  <a:gd name="T15" fmla="*/ 76 h 81"/>
                  <a:gd name="T16" fmla="*/ 4 w 20"/>
                  <a:gd name="T17" fmla="*/ 76 h 81"/>
                  <a:gd name="T18" fmla="*/ 6 w 20"/>
                  <a:gd name="T19" fmla="*/ 79 h 81"/>
                  <a:gd name="T20" fmla="*/ 8 w 20"/>
                  <a:gd name="T21" fmla="*/ 81 h 81"/>
                  <a:gd name="T22" fmla="*/ 11 w 20"/>
                  <a:gd name="T23" fmla="*/ 81 h 81"/>
                  <a:gd name="T24" fmla="*/ 11 w 20"/>
                  <a:gd name="T25" fmla="*/ 81 h 81"/>
                  <a:gd name="T26" fmla="*/ 15 w 20"/>
                  <a:gd name="T27" fmla="*/ 80 h 81"/>
                  <a:gd name="T28" fmla="*/ 17 w 20"/>
                  <a:gd name="T29" fmla="*/ 77 h 81"/>
                  <a:gd name="T30" fmla="*/ 17 w 20"/>
                  <a:gd name="T31" fmla="*/ 74 h 81"/>
                  <a:gd name="T32" fmla="*/ 17 w 20"/>
                  <a:gd name="T33" fmla="*/ 74 h 81"/>
                  <a:gd name="T34" fmla="*/ 18 w 20"/>
                  <a:gd name="T35" fmla="*/ 68 h 81"/>
                  <a:gd name="T36" fmla="*/ 19 w 20"/>
                  <a:gd name="T37" fmla="*/ 62 h 81"/>
                  <a:gd name="T38" fmla="*/ 20 w 20"/>
                  <a:gd name="T39" fmla="*/ 55 h 81"/>
                  <a:gd name="T40" fmla="*/ 20 w 20"/>
                  <a:gd name="T41" fmla="*/ 55 h 81"/>
                  <a:gd name="T42" fmla="*/ 19 w 20"/>
                  <a:gd name="T43" fmla="*/ 38 h 81"/>
                  <a:gd name="T44" fmla="*/ 16 w 20"/>
                  <a:gd name="T45" fmla="*/ 22 h 81"/>
                  <a:gd name="T46" fmla="*/ 13 w 20"/>
                  <a:gd name="T47" fmla="*/ 5 h 81"/>
                  <a:gd name="T48" fmla="*/ 13 w 20"/>
                  <a:gd name="T49" fmla="*/ 5 h 81"/>
                  <a:gd name="T50" fmla="*/ 11 w 20"/>
                  <a:gd name="T51" fmla="*/ 2 h 81"/>
                  <a:gd name="T52" fmla="*/ 8 w 20"/>
                  <a:gd name="T53" fmla="*/ 1 h 81"/>
                  <a:gd name="T54" fmla="*/ 5 w 20"/>
                  <a:gd name="T55" fmla="*/ 0 h 81"/>
                  <a:gd name="T56" fmla="*/ 5 w 20"/>
                  <a:gd name="T57" fmla="*/ 0 h 81"/>
                  <a:gd name="T58" fmla="*/ 2 w 20"/>
                  <a:gd name="T59" fmla="*/ 2 h 81"/>
                  <a:gd name="T60" fmla="*/ 0 w 20"/>
                  <a:gd name="T61" fmla="*/ 4 h 81"/>
                  <a:gd name="T62" fmla="*/ 0 w 20"/>
                  <a:gd name="T63" fmla="*/ 7 h 81"/>
                  <a:gd name="T64" fmla="*/ 0 w 20"/>
                  <a:gd name="T65" fmla="*/ 7 h 8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0"/>
                  <a:gd name="T100" fmla="*/ 0 h 81"/>
                  <a:gd name="T101" fmla="*/ 20 w 20"/>
                  <a:gd name="T102" fmla="*/ 81 h 8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0" h="81">
                    <a:moveTo>
                      <a:pt x="0" y="7"/>
                    </a:moveTo>
                    <a:lnTo>
                      <a:pt x="2" y="20"/>
                    </a:lnTo>
                    <a:lnTo>
                      <a:pt x="5" y="33"/>
                    </a:lnTo>
                    <a:lnTo>
                      <a:pt x="7" y="46"/>
                    </a:lnTo>
                    <a:lnTo>
                      <a:pt x="7" y="56"/>
                    </a:lnTo>
                    <a:lnTo>
                      <a:pt x="5" y="66"/>
                    </a:lnTo>
                    <a:lnTo>
                      <a:pt x="4" y="76"/>
                    </a:lnTo>
                    <a:lnTo>
                      <a:pt x="6" y="79"/>
                    </a:lnTo>
                    <a:lnTo>
                      <a:pt x="8" y="81"/>
                    </a:lnTo>
                    <a:lnTo>
                      <a:pt x="11" y="81"/>
                    </a:lnTo>
                    <a:lnTo>
                      <a:pt x="15" y="80"/>
                    </a:lnTo>
                    <a:lnTo>
                      <a:pt x="17" y="77"/>
                    </a:lnTo>
                    <a:lnTo>
                      <a:pt x="17" y="74"/>
                    </a:lnTo>
                    <a:lnTo>
                      <a:pt x="18" y="68"/>
                    </a:lnTo>
                    <a:lnTo>
                      <a:pt x="19" y="62"/>
                    </a:lnTo>
                    <a:lnTo>
                      <a:pt x="20" y="55"/>
                    </a:lnTo>
                    <a:lnTo>
                      <a:pt x="19" y="38"/>
                    </a:lnTo>
                    <a:lnTo>
                      <a:pt x="16" y="22"/>
                    </a:lnTo>
                    <a:lnTo>
                      <a:pt x="13" y="5"/>
                    </a:lnTo>
                    <a:lnTo>
                      <a:pt x="11" y="2"/>
                    </a:lnTo>
                    <a:lnTo>
                      <a:pt x="8" y="1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37" name="Freeform 28"/>
              <p:cNvSpPr>
                <a:spLocks/>
              </p:cNvSpPr>
              <p:nvPr/>
            </p:nvSpPr>
            <p:spPr bwMode="auto">
              <a:xfrm>
                <a:off x="4533" y="1379"/>
                <a:ext cx="17" cy="78"/>
              </a:xfrm>
              <a:custGeom>
                <a:avLst/>
                <a:gdLst>
                  <a:gd name="T0" fmla="*/ 5 w 17"/>
                  <a:gd name="T1" fmla="*/ 6 h 78"/>
                  <a:gd name="T2" fmla="*/ 4 w 17"/>
                  <a:gd name="T3" fmla="*/ 17 h 78"/>
                  <a:gd name="T4" fmla="*/ 3 w 17"/>
                  <a:gd name="T5" fmla="*/ 26 h 78"/>
                  <a:gd name="T6" fmla="*/ 4 w 17"/>
                  <a:gd name="T7" fmla="*/ 37 h 78"/>
                  <a:gd name="T8" fmla="*/ 4 w 17"/>
                  <a:gd name="T9" fmla="*/ 37 h 78"/>
                  <a:gd name="T10" fmla="*/ 5 w 17"/>
                  <a:gd name="T11" fmla="*/ 47 h 78"/>
                  <a:gd name="T12" fmla="*/ 4 w 17"/>
                  <a:gd name="T13" fmla="*/ 56 h 78"/>
                  <a:gd name="T14" fmla="*/ 3 w 17"/>
                  <a:gd name="T15" fmla="*/ 66 h 78"/>
                  <a:gd name="T16" fmla="*/ 3 w 17"/>
                  <a:gd name="T17" fmla="*/ 66 h 78"/>
                  <a:gd name="T18" fmla="*/ 3 w 17"/>
                  <a:gd name="T19" fmla="*/ 67 h 78"/>
                  <a:gd name="T20" fmla="*/ 2 w 17"/>
                  <a:gd name="T21" fmla="*/ 68 h 78"/>
                  <a:gd name="T22" fmla="*/ 2 w 17"/>
                  <a:gd name="T23" fmla="*/ 68 h 78"/>
                  <a:gd name="T24" fmla="*/ 2 w 17"/>
                  <a:gd name="T25" fmla="*/ 68 h 78"/>
                  <a:gd name="T26" fmla="*/ 1 w 17"/>
                  <a:gd name="T27" fmla="*/ 68 h 78"/>
                  <a:gd name="T28" fmla="*/ 1 w 17"/>
                  <a:gd name="T29" fmla="*/ 68 h 78"/>
                  <a:gd name="T30" fmla="*/ 1 w 17"/>
                  <a:gd name="T31" fmla="*/ 68 h 78"/>
                  <a:gd name="T32" fmla="*/ 1 w 17"/>
                  <a:gd name="T33" fmla="*/ 68 h 78"/>
                  <a:gd name="T34" fmla="*/ 0 w 17"/>
                  <a:gd name="T35" fmla="*/ 71 h 78"/>
                  <a:gd name="T36" fmla="*/ 1 w 17"/>
                  <a:gd name="T37" fmla="*/ 74 h 78"/>
                  <a:gd name="T38" fmla="*/ 3 w 17"/>
                  <a:gd name="T39" fmla="*/ 77 h 78"/>
                  <a:gd name="T40" fmla="*/ 3 w 17"/>
                  <a:gd name="T41" fmla="*/ 77 h 78"/>
                  <a:gd name="T42" fmla="*/ 7 w 17"/>
                  <a:gd name="T43" fmla="*/ 78 h 78"/>
                  <a:gd name="T44" fmla="*/ 10 w 17"/>
                  <a:gd name="T45" fmla="*/ 77 h 78"/>
                  <a:gd name="T46" fmla="*/ 12 w 17"/>
                  <a:gd name="T47" fmla="*/ 75 h 78"/>
                  <a:gd name="T48" fmla="*/ 12 w 17"/>
                  <a:gd name="T49" fmla="*/ 75 h 78"/>
                  <a:gd name="T50" fmla="*/ 14 w 17"/>
                  <a:gd name="T51" fmla="*/ 72 h 78"/>
                  <a:gd name="T52" fmla="*/ 15 w 17"/>
                  <a:gd name="T53" fmla="*/ 70 h 78"/>
                  <a:gd name="T54" fmla="*/ 16 w 17"/>
                  <a:gd name="T55" fmla="*/ 67 h 78"/>
                  <a:gd name="T56" fmla="*/ 16 w 17"/>
                  <a:gd name="T57" fmla="*/ 67 h 78"/>
                  <a:gd name="T58" fmla="*/ 17 w 17"/>
                  <a:gd name="T59" fmla="*/ 47 h 78"/>
                  <a:gd name="T60" fmla="*/ 17 w 17"/>
                  <a:gd name="T61" fmla="*/ 27 h 78"/>
                  <a:gd name="T62" fmla="*/ 17 w 17"/>
                  <a:gd name="T63" fmla="*/ 7 h 78"/>
                  <a:gd name="T64" fmla="*/ 17 w 17"/>
                  <a:gd name="T65" fmla="*/ 7 h 78"/>
                  <a:gd name="T66" fmla="*/ 17 w 17"/>
                  <a:gd name="T67" fmla="*/ 4 h 78"/>
                  <a:gd name="T68" fmla="*/ 15 w 17"/>
                  <a:gd name="T69" fmla="*/ 1 h 78"/>
                  <a:gd name="T70" fmla="*/ 12 w 17"/>
                  <a:gd name="T71" fmla="*/ 0 h 78"/>
                  <a:gd name="T72" fmla="*/ 12 w 17"/>
                  <a:gd name="T73" fmla="*/ 0 h 78"/>
                  <a:gd name="T74" fmla="*/ 8 w 17"/>
                  <a:gd name="T75" fmla="*/ 1 h 78"/>
                  <a:gd name="T76" fmla="*/ 6 w 17"/>
                  <a:gd name="T77" fmla="*/ 3 h 78"/>
                  <a:gd name="T78" fmla="*/ 5 w 17"/>
                  <a:gd name="T79" fmla="*/ 6 h 78"/>
                  <a:gd name="T80" fmla="*/ 5 w 17"/>
                  <a:gd name="T81" fmla="*/ 6 h 7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7"/>
                  <a:gd name="T124" fmla="*/ 0 h 78"/>
                  <a:gd name="T125" fmla="*/ 17 w 17"/>
                  <a:gd name="T126" fmla="*/ 78 h 7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7" h="78">
                    <a:moveTo>
                      <a:pt x="5" y="6"/>
                    </a:moveTo>
                    <a:lnTo>
                      <a:pt x="4" y="17"/>
                    </a:lnTo>
                    <a:lnTo>
                      <a:pt x="3" y="26"/>
                    </a:lnTo>
                    <a:lnTo>
                      <a:pt x="4" y="37"/>
                    </a:lnTo>
                    <a:lnTo>
                      <a:pt x="5" y="47"/>
                    </a:lnTo>
                    <a:lnTo>
                      <a:pt x="4" y="56"/>
                    </a:lnTo>
                    <a:lnTo>
                      <a:pt x="3" y="66"/>
                    </a:lnTo>
                    <a:lnTo>
                      <a:pt x="3" y="67"/>
                    </a:lnTo>
                    <a:lnTo>
                      <a:pt x="2" y="68"/>
                    </a:lnTo>
                    <a:lnTo>
                      <a:pt x="1" y="68"/>
                    </a:lnTo>
                    <a:lnTo>
                      <a:pt x="0" y="71"/>
                    </a:lnTo>
                    <a:lnTo>
                      <a:pt x="1" y="74"/>
                    </a:lnTo>
                    <a:lnTo>
                      <a:pt x="3" y="77"/>
                    </a:lnTo>
                    <a:lnTo>
                      <a:pt x="7" y="78"/>
                    </a:lnTo>
                    <a:lnTo>
                      <a:pt x="10" y="77"/>
                    </a:lnTo>
                    <a:lnTo>
                      <a:pt x="12" y="75"/>
                    </a:lnTo>
                    <a:lnTo>
                      <a:pt x="14" y="72"/>
                    </a:lnTo>
                    <a:lnTo>
                      <a:pt x="15" y="70"/>
                    </a:lnTo>
                    <a:lnTo>
                      <a:pt x="16" y="67"/>
                    </a:lnTo>
                    <a:lnTo>
                      <a:pt x="17" y="47"/>
                    </a:lnTo>
                    <a:lnTo>
                      <a:pt x="17" y="27"/>
                    </a:lnTo>
                    <a:lnTo>
                      <a:pt x="17" y="7"/>
                    </a:lnTo>
                    <a:lnTo>
                      <a:pt x="17" y="4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5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38" name="Freeform 29"/>
              <p:cNvSpPr>
                <a:spLocks/>
              </p:cNvSpPr>
              <p:nvPr/>
            </p:nvSpPr>
            <p:spPr bwMode="auto">
              <a:xfrm>
                <a:off x="4553" y="1379"/>
                <a:ext cx="21" cy="80"/>
              </a:xfrm>
              <a:custGeom>
                <a:avLst/>
                <a:gdLst>
                  <a:gd name="T0" fmla="*/ 0 w 21"/>
                  <a:gd name="T1" fmla="*/ 6 h 80"/>
                  <a:gd name="T2" fmla="*/ 1 w 21"/>
                  <a:gd name="T3" fmla="*/ 25 h 80"/>
                  <a:gd name="T4" fmla="*/ 3 w 21"/>
                  <a:gd name="T5" fmla="*/ 43 h 80"/>
                  <a:gd name="T6" fmla="*/ 8 w 21"/>
                  <a:gd name="T7" fmla="*/ 61 h 80"/>
                  <a:gd name="T8" fmla="*/ 8 w 21"/>
                  <a:gd name="T9" fmla="*/ 61 h 80"/>
                  <a:gd name="T10" fmla="*/ 9 w 21"/>
                  <a:gd name="T11" fmla="*/ 65 h 80"/>
                  <a:gd name="T12" fmla="*/ 9 w 21"/>
                  <a:gd name="T13" fmla="*/ 69 h 80"/>
                  <a:gd name="T14" fmla="*/ 9 w 21"/>
                  <a:gd name="T15" fmla="*/ 73 h 80"/>
                  <a:gd name="T16" fmla="*/ 9 w 21"/>
                  <a:gd name="T17" fmla="*/ 73 h 80"/>
                  <a:gd name="T18" fmla="*/ 10 w 21"/>
                  <a:gd name="T19" fmla="*/ 77 h 80"/>
                  <a:gd name="T20" fmla="*/ 12 w 21"/>
                  <a:gd name="T21" fmla="*/ 79 h 80"/>
                  <a:gd name="T22" fmla="*/ 15 w 21"/>
                  <a:gd name="T23" fmla="*/ 80 h 80"/>
                  <a:gd name="T24" fmla="*/ 15 w 21"/>
                  <a:gd name="T25" fmla="*/ 80 h 80"/>
                  <a:gd name="T26" fmla="*/ 18 w 21"/>
                  <a:gd name="T27" fmla="*/ 79 h 80"/>
                  <a:gd name="T28" fmla="*/ 21 w 21"/>
                  <a:gd name="T29" fmla="*/ 77 h 80"/>
                  <a:gd name="T30" fmla="*/ 21 w 21"/>
                  <a:gd name="T31" fmla="*/ 73 h 80"/>
                  <a:gd name="T32" fmla="*/ 21 w 21"/>
                  <a:gd name="T33" fmla="*/ 73 h 80"/>
                  <a:gd name="T34" fmla="*/ 21 w 21"/>
                  <a:gd name="T35" fmla="*/ 63 h 80"/>
                  <a:gd name="T36" fmla="*/ 19 w 21"/>
                  <a:gd name="T37" fmla="*/ 54 h 80"/>
                  <a:gd name="T38" fmla="*/ 16 w 21"/>
                  <a:gd name="T39" fmla="*/ 44 h 80"/>
                  <a:gd name="T40" fmla="*/ 16 w 21"/>
                  <a:gd name="T41" fmla="*/ 44 h 80"/>
                  <a:gd name="T42" fmla="*/ 14 w 21"/>
                  <a:gd name="T43" fmla="*/ 32 h 80"/>
                  <a:gd name="T44" fmla="*/ 13 w 21"/>
                  <a:gd name="T45" fmla="*/ 19 h 80"/>
                  <a:gd name="T46" fmla="*/ 13 w 21"/>
                  <a:gd name="T47" fmla="*/ 6 h 80"/>
                  <a:gd name="T48" fmla="*/ 13 w 21"/>
                  <a:gd name="T49" fmla="*/ 6 h 80"/>
                  <a:gd name="T50" fmla="*/ 12 w 21"/>
                  <a:gd name="T51" fmla="*/ 3 h 80"/>
                  <a:gd name="T52" fmla="*/ 10 w 21"/>
                  <a:gd name="T53" fmla="*/ 1 h 80"/>
                  <a:gd name="T54" fmla="*/ 7 w 21"/>
                  <a:gd name="T55" fmla="*/ 0 h 80"/>
                  <a:gd name="T56" fmla="*/ 7 w 21"/>
                  <a:gd name="T57" fmla="*/ 0 h 80"/>
                  <a:gd name="T58" fmla="*/ 3 w 21"/>
                  <a:gd name="T59" fmla="*/ 1 h 80"/>
                  <a:gd name="T60" fmla="*/ 1 w 21"/>
                  <a:gd name="T61" fmla="*/ 3 h 80"/>
                  <a:gd name="T62" fmla="*/ 0 w 21"/>
                  <a:gd name="T63" fmla="*/ 6 h 80"/>
                  <a:gd name="T64" fmla="*/ 0 w 21"/>
                  <a:gd name="T65" fmla="*/ 6 h 8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1"/>
                  <a:gd name="T100" fmla="*/ 0 h 80"/>
                  <a:gd name="T101" fmla="*/ 21 w 21"/>
                  <a:gd name="T102" fmla="*/ 80 h 80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1" h="80">
                    <a:moveTo>
                      <a:pt x="0" y="6"/>
                    </a:moveTo>
                    <a:lnTo>
                      <a:pt x="1" y="25"/>
                    </a:lnTo>
                    <a:lnTo>
                      <a:pt x="3" y="43"/>
                    </a:lnTo>
                    <a:lnTo>
                      <a:pt x="8" y="61"/>
                    </a:lnTo>
                    <a:lnTo>
                      <a:pt x="9" y="65"/>
                    </a:lnTo>
                    <a:lnTo>
                      <a:pt x="9" y="69"/>
                    </a:lnTo>
                    <a:lnTo>
                      <a:pt x="9" y="73"/>
                    </a:lnTo>
                    <a:lnTo>
                      <a:pt x="10" y="77"/>
                    </a:lnTo>
                    <a:lnTo>
                      <a:pt x="12" y="79"/>
                    </a:lnTo>
                    <a:lnTo>
                      <a:pt x="15" y="80"/>
                    </a:lnTo>
                    <a:lnTo>
                      <a:pt x="18" y="79"/>
                    </a:lnTo>
                    <a:lnTo>
                      <a:pt x="21" y="77"/>
                    </a:lnTo>
                    <a:lnTo>
                      <a:pt x="21" y="73"/>
                    </a:lnTo>
                    <a:lnTo>
                      <a:pt x="21" y="63"/>
                    </a:lnTo>
                    <a:lnTo>
                      <a:pt x="19" y="54"/>
                    </a:lnTo>
                    <a:lnTo>
                      <a:pt x="16" y="44"/>
                    </a:lnTo>
                    <a:lnTo>
                      <a:pt x="14" y="32"/>
                    </a:lnTo>
                    <a:lnTo>
                      <a:pt x="13" y="19"/>
                    </a:lnTo>
                    <a:lnTo>
                      <a:pt x="13" y="6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39" name="Freeform 30"/>
              <p:cNvSpPr>
                <a:spLocks/>
              </p:cNvSpPr>
              <p:nvPr/>
            </p:nvSpPr>
            <p:spPr bwMode="auto">
              <a:xfrm>
                <a:off x="4486" y="1375"/>
                <a:ext cx="18" cy="82"/>
              </a:xfrm>
              <a:custGeom>
                <a:avLst/>
                <a:gdLst>
                  <a:gd name="T0" fmla="*/ 6 w 18"/>
                  <a:gd name="T1" fmla="*/ 2 h 82"/>
                  <a:gd name="T2" fmla="*/ 1 w 18"/>
                  <a:gd name="T3" fmla="*/ 13 h 82"/>
                  <a:gd name="T4" fmla="*/ 1 w 18"/>
                  <a:gd name="T5" fmla="*/ 25 h 82"/>
                  <a:gd name="T6" fmla="*/ 2 w 18"/>
                  <a:gd name="T7" fmla="*/ 38 h 82"/>
                  <a:gd name="T8" fmla="*/ 2 w 18"/>
                  <a:gd name="T9" fmla="*/ 38 h 82"/>
                  <a:gd name="T10" fmla="*/ 3 w 18"/>
                  <a:gd name="T11" fmla="*/ 43 h 82"/>
                  <a:gd name="T12" fmla="*/ 3 w 18"/>
                  <a:gd name="T13" fmla="*/ 48 h 82"/>
                  <a:gd name="T14" fmla="*/ 2 w 18"/>
                  <a:gd name="T15" fmla="*/ 53 h 82"/>
                  <a:gd name="T16" fmla="*/ 2 w 18"/>
                  <a:gd name="T17" fmla="*/ 53 h 82"/>
                  <a:gd name="T18" fmla="*/ 1 w 18"/>
                  <a:gd name="T19" fmla="*/ 61 h 82"/>
                  <a:gd name="T20" fmla="*/ 0 w 18"/>
                  <a:gd name="T21" fmla="*/ 68 h 82"/>
                  <a:gd name="T22" fmla="*/ 0 w 18"/>
                  <a:gd name="T23" fmla="*/ 76 h 82"/>
                  <a:gd name="T24" fmla="*/ 0 w 18"/>
                  <a:gd name="T25" fmla="*/ 76 h 82"/>
                  <a:gd name="T26" fmla="*/ 1 w 18"/>
                  <a:gd name="T27" fmla="*/ 79 h 82"/>
                  <a:gd name="T28" fmla="*/ 3 w 18"/>
                  <a:gd name="T29" fmla="*/ 82 h 82"/>
                  <a:gd name="T30" fmla="*/ 6 w 18"/>
                  <a:gd name="T31" fmla="*/ 82 h 82"/>
                  <a:gd name="T32" fmla="*/ 6 w 18"/>
                  <a:gd name="T33" fmla="*/ 82 h 82"/>
                  <a:gd name="T34" fmla="*/ 10 w 18"/>
                  <a:gd name="T35" fmla="*/ 82 h 82"/>
                  <a:gd name="T36" fmla="*/ 12 w 18"/>
                  <a:gd name="T37" fmla="*/ 79 h 82"/>
                  <a:gd name="T38" fmla="*/ 13 w 18"/>
                  <a:gd name="T39" fmla="*/ 76 h 82"/>
                  <a:gd name="T40" fmla="*/ 13 w 18"/>
                  <a:gd name="T41" fmla="*/ 76 h 82"/>
                  <a:gd name="T42" fmla="*/ 13 w 18"/>
                  <a:gd name="T43" fmla="*/ 68 h 82"/>
                  <a:gd name="T44" fmla="*/ 14 w 18"/>
                  <a:gd name="T45" fmla="*/ 60 h 82"/>
                  <a:gd name="T46" fmla="*/ 15 w 18"/>
                  <a:gd name="T47" fmla="*/ 53 h 82"/>
                  <a:gd name="T48" fmla="*/ 15 w 18"/>
                  <a:gd name="T49" fmla="*/ 53 h 82"/>
                  <a:gd name="T50" fmla="*/ 16 w 18"/>
                  <a:gd name="T51" fmla="*/ 44 h 82"/>
                  <a:gd name="T52" fmla="*/ 15 w 18"/>
                  <a:gd name="T53" fmla="*/ 36 h 82"/>
                  <a:gd name="T54" fmla="*/ 14 w 18"/>
                  <a:gd name="T55" fmla="*/ 27 h 82"/>
                  <a:gd name="T56" fmla="*/ 14 w 18"/>
                  <a:gd name="T57" fmla="*/ 27 h 82"/>
                  <a:gd name="T58" fmla="*/ 14 w 18"/>
                  <a:gd name="T59" fmla="*/ 22 h 82"/>
                  <a:gd name="T60" fmla="*/ 14 w 18"/>
                  <a:gd name="T61" fmla="*/ 16 h 82"/>
                  <a:gd name="T62" fmla="*/ 16 w 18"/>
                  <a:gd name="T63" fmla="*/ 10 h 82"/>
                  <a:gd name="T64" fmla="*/ 16 w 18"/>
                  <a:gd name="T65" fmla="*/ 10 h 82"/>
                  <a:gd name="T66" fmla="*/ 18 w 18"/>
                  <a:gd name="T67" fmla="*/ 7 h 82"/>
                  <a:gd name="T68" fmla="*/ 17 w 18"/>
                  <a:gd name="T69" fmla="*/ 3 h 82"/>
                  <a:gd name="T70" fmla="*/ 15 w 18"/>
                  <a:gd name="T71" fmla="*/ 1 h 82"/>
                  <a:gd name="T72" fmla="*/ 15 w 18"/>
                  <a:gd name="T73" fmla="*/ 1 h 82"/>
                  <a:gd name="T74" fmla="*/ 12 w 18"/>
                  <a:gd name="T75" fmla="*/ 0 h 82"/>
                  <a:gd name="T76" fmla="*/ 9 w 18"/>
                  <a:gd name="T77" fmla="*/ 0 h 82"/>
                  <a:gd name="T78" fmla="*/ 6 w 18"/>
                  <a:gd name="T79" fmla="*/ 2 h 82"/>
                  <a:gd name="T80" fmla="*/ 6 w 18"/>
                  <a:gd name="T81" fmla="*/ 2 h 8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8"/>
                  <a:gd name="T124" fmla="*/ 0 h 82"/>
                  <a:gd name="T125" fmla="*/ 18 w 18"/>
                  <a:gd name="T126" fmla="*/ 82 h 82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8" h="82">
                    <a:moveTo>
                      <a:pt x="6" y="2"/>
                    </a:moveTo>
                    <a:lnTo>
                      <a:pt x="1" y="13"/>
                    </a:lnTo>
                    <a:lnTo>
                      <a:pt x="1" y="25"/>
                    </a:lnTo>
                    <a:lnTo>
                      <a:pt x="2" y="38"/>
                    </a:lnTo>
                    <a:lnTo>
                      <a:pt x="3" y="43"/>
                    </a:lnTo>
                    <a:lnTo>
                      <a:pt x="3" y="48"/>
                    </a:lnTo>
                    <a:lnTo>
                      <a:pt x="2" y="53"/>
                    </a:lnTo>
                    <a:lnTo>
                      <a:pt x="1" y="61"/>
                    </a:lnTo>
                    <a:lnTo>
                      <a:pt x="0" y="68"/>
                    </a:lnTo>
                    <a:lnTo>
                      <a:pt x="0" y="76"/>
                    </a:lnTo>
                    <a:lnTo>
                      <a:pt x="1" y="79"/>
                    </a:lnTo>
                    <a:lnTo>
                      <a:pt x="3" y="82"/>
                    </a:lnTo>
                    <a:lnTo>
                      <a:pt x="6" y="82"/>
                    </a:lnTo>
                    <a:lnTo>
                      <a:pt x="10" y="82"/>
                    </a:lnTo>
                    <a:lnTo>
                      <a:pt x="12" y="79"/>
                    </a:lnTo>
                    <a:lnTo>
                      <a:pt x="13" y="76"/>
                    </a:lnTo>
                    <a:lnTo>
                      <a:pt x="13" y="68"/>
                    </a:lnTo>
                    <a:lnTo>
                      <a:pt x="14" y="60"/>
                    </a:lnTo>
                    <a:lnTo>
                      <a:pt x="15" y="53"/>
                    </a:lnTo>
                    <a:lnTo>
                      <a:pt x="16" y="44"/>
                    </a:lnTo>
                    <a:lnTo>
                      <a:pt x="15" y="36"/>
                    </a:lnTo>
                    <a:lnTo>
                      <a:pt x="14" y="27"/>
                    </a:lnTo>
                    <a:lnTo>
                      <a:pt x="14" y="22"/>
                    </a:lnTo>
                    <a:lnTo>
                      <a:pt x="14" y="16"/>
                    </a:lnTo>
                    <a:lnTo>
                      <a:pt x="16" y="10"/>
                    </a:lnTo>
                    <a:lnTo>
                      <a:pt x="18" y="7"/>
                    </a:lnTo>
                    <a:lnTo>
                      <a:pt x="17" y="3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2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40" name="Freeform 31"/>
              <p:cNvSpPr>
                <a:spLocks/>
              </p:cNvSpPr>
              <p:nvPr/>
            </p:nvSpPr>
            <p:spPr bwMode="auto">
              <a:xfrm>
                <a:off x="4260" y="1347"/>
                <a:ext cx="45" cy="45"/>
              </a:xfrm>
              <a:custGeom>
                <a:avLst/>
                <a:gdLst>
                  <a:gd name="T0" fmla="*/ 23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2 h 45"/>
                  <a:gd name="T12" fmla="*/ 34 w 45"/>
                  <a:gd name="T13" fmla="*/ 4 h 45"/>
                  <a:gd name="T14" fmla="*/ 23 w 45"/>
                  <a:gd name="T15" fmla="*/ 0 h 45"/>
                  <a:gd name="T16" fmla="*/ 23 w 45"/>
                  <a:gd name="T17" fmla="*/ 0 h 45"/>
                  <a:gd name="T18" fmla="*/ 12 w 45"/>
                  <a:gd name="T19" fmla="*/ 4 h 45"/>
                  <a:gd name="T20" fmla="*/ 3 w 45"/>
                  <a:gd name="T21" fmla="*/ 12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2 w 45"/>
                  <a:gd name="T29" fmla="*/ 42 h 45"/>
                  <a:gd name="T30" fmla="*/ 23 w 45"/>
                  <a:gd name="T31" fmla="*/ 45 h 45"/>
                  <a:gd name="T32" fmla="*/ 23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2"/>
                    </a:lnTo>
                    <a:lnTo>
                      <a:pt x="34" y="4"/>
                    </a:lnTo>
                    <a:lnTo>
                      <a:pt x="23" y="0"/>
                    </a:lnTo>
                    <a:lnTo>
                      <a:pt x="12" y="4"/>
                    </a:lnTo>
                    <a:lnTo>
                      <a:pt x="3" y="12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2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41" name="Freeform 32"/>
              <p:cNvSpPr>
                <a:spLocks/>
              </p:cNvSpPr>
              <p:nvPr/>
            </p:nvSpPr>
            <p:spPr bwMode="auto">
              <a:xfrm>
                <a:off x="4305" y="1347"/>
                <a:ext cx="45" cy="45"/>
              </a:xfrm>
              <a:custGeom>
                <a:avLst/>
                <a:gdLst>
                  <a:gd name="T0" fmla="*/ 23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2 h 45"/>
                  <a:gd name="T12" fmla="*/ 34 w 45"/>
                  <a:gd name="T13" fmla="*/ 4 h 45"/>
                  <a:gd name="T14" fmla="*/ 23 w 45"/>
                  <a:gd name="T15" fmla="*/ 0 h 45"/>
                  <a:gd name="T16" fmla="*/ 23 w 45"/>
                  <a:gd name="T17" fmla="*/ 0 h 45"/>
                  <a:gd name="T18" fmla="*/ 11 w 45"/>
                  <a:gd name="T19" fmla="*/ 4 h 45"/>
                  <a:gd name="T20" fmla="*/ 3 w 45"/>
                  <a:gd name="T21" fmla="*/ 12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3 w 45"/>
                  <a:gd name="T31" fmla="*/ 45 h 45"/>
                  <a:gd name="T32" fmla="*/ 23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2"/>
                    </a:lnTo>
                    <a:lnTo>
                      <a:pt x="34" y="4"/>
                    </a:lnTo>
                    <a:lnTo>
                      <a:pt x="23" y="0"/>
                    </a:lnTo>
                    <a:lnTo>
                      <a:pt x="11" y="4"/>
                    </a:lnTo>
                    <a:lnTo>
                      <a:pt x="3" y="12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42" name="Freeform 33"/>
              <p:cNvSpPr>
                <a:spLocks/>
              </p:cNvSpPr>
              <p:nvPr/>
            </p:nvSpPr>
            <p:spPr bwMode="auto">
              <a:xfrm>
                <a:off x="4350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2 h 45"/>
                  <a:gd name="T12" fmla="*/ 34 w 45"/>
                  <a:gd name="T13" fmla="*/ 4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4 h 45"/>
                  <a:gd name="T20" fmla="*/ 3 w 45"/>
                  <a:gd name="T21" fmla="*/ 12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2"/>
                    </a:lnTo>
                    <a:lnTo>
                      <a:pt x="34" y="4"/>
                    </a:lnTo>
                    <a:lnTo>
                      <a:pt x="22" y="0"/>
                    </a:lnTo>
                    <a:lnTo>
                      <a:pt x="11" y="4"/>
                    </a:lnTo>
                    <a:lnTo>
                      <a:pt x="3" y="12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43" name="Freeform 34"/>
              <p:cNvSpPr>
                <a:spLocks/>
              </p:cNvSpPr>
              <p:nvPr/>
            </p:nvSpPr>
            <p:spPr bwMode="auto">
              <a:xfrm>
                <a:off x="4395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4 w 45"/>
                  <a:gd name="T3" fmla="*/ 42 h 45"/>
                  <a:gd name="T4" fmla="*/ 41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1 w 45"/>
                  <a:gd name="T11" fmla="*/ 12 h 45"/>
                  <a:gd name="T12" fmla="*/ 34 w 45"/>
                  <a:gd name="T13" fmla="*/ 4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4 h 45"/>
                  <a:gd name="T20" fmla="*/ 3 w 45"/>
                  <a:gd name="T21" fmla="*/ 12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4" y="42"/>
                    </a:lnTo>
                    <a:lnTo>
                      <a:pt x="41" y="34"/>
                    </a:lnTo>
                    <a:lnTo>
                      <a:pt x="45" y="23"/>
                    </a:lnTo>
                    <a:lnTo>
                      <a:pt x="41" y="12"/>
                    </a:lnTo>
                    <a:lnTo>
                      <a:pt x="34" y="4"/>
                    </a:lnTo>
                    <a:lnTo>
                      <a:pt x="22" y="0"/>
                    </a:lnTo>
                    <a:lnTo>
                      <a:pt x="11" y="4"/>
                    </a:lnTo>
                    <a:lnTo>
                      <a:pt x="3" y="12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44" name="Freeform 35"/>
              <p:cNvSpPr>
                <a:spLocks/>
              </p:cNvSpPr>
              <p:nvPr/>
            </p:nvSpPr>
            <p:spPr bwMode="auto">
              <a:xfrm>
                <a:off x="4440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3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2 h 45"/>
                  <a:gd name="T12" fmla="*/ 33 w 45"/>
                  <a:gd name="T13" fmla="*/ 4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4 h 45"/>
                  <a:gd name="T20" fmla="*/ 3 w 45"/>
                  <a:gd name="T21" fmla="*/ 12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3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2"/>
                    </a:lnTo>
                    <a:lnTo>
                      <a:pt x="33" y="4"/>
                    </a:lnTo>
                    <a:lnTo>
                      <a:pt x="22" y="0"/>
                    </a:lnTo>
                    <a:lnTo>
                      <a:pt x="11" y="4"/>
                    </a:lnTo>
                    <a:lnTo>
                      <a:pt x="3" y="12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45" name="Freeform 36"/>
              <p:cNvSpPr>
                <a:spLocks/>
              </p:cNvSpPr>
              <p:nvPr/>
            </p:nvSpPr>
            <p:spPr bwMode="auto">
              <a:xfrm>
                <a:off x="4485" y="1347"/>
                <a:ext cx="44" cy="45"/>
              </a:xfrm>
              <a:custGeom>
                <a:avLst/>
                <a:gdLst>
                  <a:gd name="T0" fmla="*/ 22 w 44"/>
                  <a:gd name="T1" fmla="*/ 45 h 45"/>
                  <a:gd name="T2" fmla="*/ 33 w 44"/>
                  <a:gd name="T3" fmla="*/ 42 h 45"/>
                  <a:gd name="T4" fmla="*/ 41 w 44"/>
                  <a:gd name="T5" fmla="*/ 34 h 45"/>
                  <a:gd name="T6" fmla="*/ 44 w 44"/>
                  <a:gd name="T7" fmla="*/ 23 h 45"/>
                  <a:gd name="T8" fmla="*/ 44 w 44"/>
                  <a:gd name="T9" fmla="*/ 23 h 45"/>
                  <a:gd name="T10" fmla="*/ 41 w 44"/>
                  <a:gd name="T11" fmla="*/ 12 h 45"/>
                  <a:gd name="T12" fmla="*/ 33 w 44"/>
                  <a:gd name="T13" fmla="*/ 4 h 45"/>
                  <a:gd name="T14" fmla="*/ 22 w 44"/>
                  <a:gd name="T15" fmla="*/ 0 h 45"/>
                  <a:gd name="T16" fmla="*/ 22 w 44"/>
                  <a:gd name="T17" fmla="*/ 0 h 45"/>
                  <a:gd name="T18" fmla="*/ 10 w 44"/>
                  <a:gd name="T19" fmla="*/ 4 h 45"/>
                  <a:gd name="T20" fmla="*/ 3 w 44"/>
                  <a:gd name="T21" fmla="*/ 12 h 45"/>
                  <a:gd name="T22" fmla="*/ 0 w 44"/>
                  <a:gd name="T23" fmla="*/ 23 h 45"/>
                  <a:gd name="T24" fmla="*/ 0 w 44"/>
                  <a:gd name="T25" fmla="*/ 23 h 45"/>
                  <a:gd name="T26" fmla="*/ 3 w 44"/>
                  <a:gd name="T27" fmla="*/ 34 h 45"/>
                  <a:gd name="T28" fmla="*/ 10 w 44"/>
                  <a:gd name="T29" fmla="*/ 42 h 45"/>
                  <a:gd name="T30" fmla="*/ 22 w 44"/>
                  <a:gd name="T31" fmla="*/ 45 h 45"/>
                  <a:gd name="T32" fmla="*/ 22 w 44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5"/>
                  <a:gd name="T53" fmla="*/ 44 w 44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5">
                    <a:moveTo>
                      <a:pt x="22" y="45"/>
                    </a:moveTo>
                    <a:lnTo>
                      <a:pt x="33" y="42"/>
                    </a:lnTo>
                    <a:lnTo>
                      <a:pt x="41" y="34"/>
                    </a:lnTo>
                    <a:lnTo>
                      <a:pt x="44" y="23"/>
                    </a:lnTo>
                    <a:lnTo>
                      <a:pt x="41" y="12"/>
                    </a:lnTo>
                    <a:lnTo>
                      <a:pt x="33" y="4"/>
                    </a:lnTo>
                    <a:lnTo>
                      <a:pt x="22" y="0"/>
                    </a:lnTo>
                    <a:lnTo>
                      <a:pt x="10" y="4"/>
                    </a:lnTo>
                    <a:lnTo>
                      <a:pt x="3" y="12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0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46" name="Freeform 37"/>
              <p:cNvSpPr>
                <a:spLocks/>
              </p:cNvSpPr>
              <p:nvPr/>
            </p:nvSpPr>
            <p:spPr bwMode="auto">
              <a:xfrm>
                <a:off x="4529" y="1347"/>
                <a:ext cx="45" cy="45"/>
              </a:xfrm>
              <a:custGeom>
                <a:avLst/>
                <a:gdLst>
                  <a:gd name="T0" fmla="*/ 23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2 h 45"/>
                  <a:gd name="T12" fmla="*/ 34 w 45"/>
                  <a:gd name="T13" fmla="*/ 4 h 45"/>
                  <a:gd name="T14" fmla="*/ 23 w 45"/>
                  <a:gd name="T15" fmla="*/ 0 h 45"/>
                  <a:gd name="T16" fmla="*/ 23 w 45"/>
                  <a:gd name="T17" fmla="*/ 0 h 45"/>
                  <a:gd name="T18" fmla="*/ 12 w 45"/>
                  <a:gd name="T19" fmla="*/ 4 h 45"/>
                  <a:gd name="T20" fmla="*/ 3 w 45"/>
                  <a:gd name="T21" fmla="*/ 12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2 w 45"/>
                  <a:gd name="T29" fmla="*/ 42 h 45"/>
                  <a:gd name="T30" fmla="*/ 23 w 45"/>
                  <a:gd name="T31" fmla="*/ 45 h 45"/>
                  <a:gd name="T32" fmla="*/ 23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2"/>
                    </a:lnTo>
                    <a:lnTo>
                      <a:pt x="34" y="4"/>
                    </a:lnTo>
                    <a:lnTo>
                      <a:pt x="23" y="0"/>
                    </a:lnTo>
                    <a:lnTo>
                      <a:pt x="12" y="4"/>
                    </a:lnTo>
                    <a:lnTo>
                      <a:pt x="3" y="12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2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47" name="Freeform 38"/>
              <p:cNvSpPr>
                <a:spLocks/>
              </p:cNvSpPr>
              <p:nvPr/>
            </p:nvSpPr>
            <p:spPr bwMode="auto">
              <a:xfrm>
                <a:off x="3800" y="1372"/>
                <a:ext cx="19" cy="85"/>
              </a:xfrm>
              <a:custGeom>
                <a:avLst/>
                <a:gdLst>
                  <a:gd name="T0" fmla="*/ 0 w 19"/>
                  <a:gd name="T1" fmla="*/ 12 h 85"/>
                  <a:gd name="T2" fmla="*/ 2 w 19"/>
                  <a:gd name="T3" fmla="*/ 22 h 85"/>
                  <a:gd name="T4" fmla="*/ 2 w 19"/>
                  <a:gd name="T5" fmla="*/ 31 h 85"/>
                  <a:gd name="T6" fmla="*/ 1 w 19"/>
                  <a:gd name="T7" fmla="*/ 39 h 85"/>
                  <a:gd name="T8" fmla="*/ 1 w 19"/>
                  <a:gd name="T9" fmla="*/ 39 h 85"/>
                  <a:gd name="T10" fmla="*/ 0 w 19"/>
                  <a:gd name="T11" fmla="*/ 47 h 85"/>
                  <a:gd name="T12" fmla="*/ 1 w 19"/>
                  <a:gd name="T13" fmla="*/ 55 h 85"/>
                  <a:gd name="T14" fmla="*/ 3 w 19"/>
                  <a:gd name="T15" fmla="*/ 63 h 85"/>
                  <a:gd name="T16" fmla="*/ 3 w 19"/>
                  <a:gd name="T17" fmla="*/ 63 h 85"/>
                  <a:gd name="T18" fmla="*/ 5 w 19"/>
                  <a:gd name="T19" fmla="*/ 68 h 85"/>
                  <a:gd name="T20" fmla="*/ 6 w 19"/>
                  <a:gd name="T21" fmla="*/ 74 h 85"/>
                  <a:gd name="T22" fmla="*/ 6 w 19"/>
                  <a:gd name="T23" fmla="*/ 79 h 85"/>
                  <a:gd name="T24" fmla="*/ 6 w 19"/>
                  <a:gd name="T25" fmla="*/ 79 h 85"/>
                  <a:gd name="T26" fmla="*/ 6 w 19"/>
                  <a:gd name="T27" fmla="*/ 82 h 85"/>
                  <a:gd name="T28" fmla="*/ 9 w 19"/>
                  <a:gd name="T29" fmla="*/ 84 h 85"/>
                  <a:gd name="T30" fmla="*/ 12 w 19"/>
                  <a:gd name="T31" fmla="*/ 85 h 85"/>
                  <a:gd name="T32" fmla="*/ 12 w 19"/>
                  <a:gd name="T33" fmla="*/ 85 h 85"/>
                  <a:gd name="T34" fmla="*/ 15 w 19"/>
                  <a:gd name="T35" fmla="*/ 85 h 85"/>
                  <a:gd name="T36" fmla="*/ 18 w 19"/>
                  <a:gd name="T37" fmla="*/ 83 h 85"/>
                  <a:gd name="T38" fmla="*/ 19 w 19"/>
                  <a:gd name="T39" fmla="*/ 79 h 85"/>
                  <a:gd name="T40" fmla="*/ 19 w 19"/>
                  <a:gd name="T41" fmla="*/ 79 h 85"/>
                  <a:gd name="T42" fmla="*/ 19 w 19"/>
                  <a:gd name="T43" fmla="*/ 72 h 85"/>
                  <a:gd name="T44" fmla="*/ 17 w 19"/>
                  <a:gd name="T45" fmla="*/ 66 h 85"/>
                  <a:gd name="T46" fmla="*/ 15 w 19"/>
                  <a:gd name="T47" fmla="*/ 59 h 85"/>
                  <a:gd name="T48" fmla="*/ 15 w 19"/>
                  <a:gd name="T49" fmla="*/ 59 h 85"/>
                  <a:gd name="T50" fmla="*/ 14 w 19"/>
                  <a:gd name="T51" fmla="*/ 53 h 85"/>
                  <a:gd name="T52" fmla="*/ 13 w 19"/>
                  <a:gd name="T53" fmla="*/ 47 h 85"/>
                  <a:gd name="T54" fmla="*/ 13 w 19"/>
                  <a:gd name="T55" fmla="*/ 41 h 85"/>
                  <a:gd name="T56" fmla="*/ 13 w 19"/>
                  <a:gd name="T57" fmla="*/ 41 h 85"/>
                  <a:gd name="T58" fmla="*/ 14 w 19"/>
                  <a:gd name="T59" fmla="*/ 29 h 85"/>
                  <a:gd name="T60" fmla="*/ 14 w 19"/>
                  <a:gd name="T61" fmla="*/ 16 h 85"/>
                  <a:gd name="T62" fmla="*/ 11 w 19"/>
                  <a:gd name="T63" fmla="*/ 0 h 85"/>
                  <a:gd name="T64" fmla="*/ 11 w 19"/>
                  <a:gd name="T65" fmla="*/ 0 h 85"/>
                  <a:gd name="T66" fmla="*/ 8 w 19"/>
                  <a:gd name="T67" fmla="*/ 3 h 85"/>
                  <a:gd name="T68" fmla="*/ 3 w 19"/>
                  <a:gd name="T69" fmla="*/ 9 h 85"/>
                  <a:gd name="T70" fmla="*/ 0 w 19"/>
                  <a:gd name="T71" fmla="*/ 12 h 85"/>
                  <a:gd name="T72" fmla="*/ 0 w 19"/>
                  <a:gd name="T73" fmla="*/ 12 h 85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9"/>
                  <a:gd name="T112" fmla="*/ 0 h 85"/>
                  <a:gd name="T113" fmla="*/ 19 w 19"/>
                  <a:gd name="T114" fmla="*/ 85 h 85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9" h="85">
                    <a:moveTo>
                      <a:pt x="0" y="12"/>
                    </a:moveTo>
                    <a:lnTo>
                      <a:pt x="2" y="22"/>
                    </a:lnTo>
                    <a:lnTo>
                      <a:pt x="2" y="31"/>
                    </a:lnTo>
                    <a:lnTo>
                      <a:pt x="1" y="39"/>
                    </a:lnTo>
                    <a:lnTo>
                      <a:pt x="0" y="47"/>
                    </a:lnTo>
                    <a:lnTo>
                      <a:pt x="1" y="55"/>
                    </a:lnTo>
                    <a:lnTo>
                      <a:pt x="3" y="63"/>
                    </a:lnTo>
                    <a:lnTo>
                      <a:pt x="5" y="68"/>
                    </a:lnTo>
                    <a:lnTo>
                      <a:pt x="6" y="74"/>
                    </a:lnTo>
                    <a:lnTo>
                      <a:pt x="6" y="79"/>
                    </a:lnTo>
                    <a:lnTo>
                      <a:pt x="6" y="82"/>
                    </a:lnTo>
                    <a:lnTo>
                      <a:pt x="9" y="84"/>
                    </a:lnTo>
                    <a:lnTo>
                      <a:pt x="12" y="85"/>
                    </a:lnTo>
                    <a:lnTo>
                      <a:pt x="15" y="85"/>
                    </a:lnTo>
                    <a:lnTo>
                      <a:pt x="18" y="83"/>
                    </a:lnTo>
                    <a:lnTo>
                      <a:pt x="19" y="79"/>
                    </a:lnTo>
                    <a:lnTo>
                      <a:pt x="19" y="72"/>
                    </a:lnTo>
                    <a:lnTo>
                      <a:pt x="17" y="66"/>
                    </a:lnTo>
                    <a:lnTo>
                      <a:pt x="15" y="59"/>
                    </a:lnTo>
                    <a:lnTo>
                      <a:pt x="14" y="53"/>
                    </a:lnTo>
                    <a:lnTo>
                      <a:pt x="13" y="47"/>
                    </a:lnTo>
                    <a:lnTo>
                      <a:pt x="13" y="41"/>
                    </a:lnTo>
                    <a:lnTo>
                      <a:pt x="14" y="29"/>
                    </a:lnTo>
                    <a:lnTo>
                      <a:pt x="14" y="16"/>
                    </a:lnTo>
                    <a:lnTo>
                      <a:pt x="11" y="0"/>
                    </a:lnTo>
                    <a:lnTo>
                      <a:pt x="8" y="3"/>
                    </a:lnTo>
                    <a:lnTo>
                      <a:pt x="3" y="9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48" name="Freeform 39"/>
              <p:cNvSpPr>
                <a:spLocks/>
              </p:cNvSpPr>
              <p:nvPr/>
            </p:nvSpPr>
            <p:spPr bwMode="auto">
              <a:xfrm>
                <a:off x="3796" y="1348"/>
                <a:ext cx="16" cy="43"/>
              </a:xfrm>
              <a:custGeom>
                <a:avLst/>
                <a:gdLst>
                  <a:gd name="T0" fmla="*/ 0 w 16"/>
                  <a:gd name="T1" fmla="*/ 43 h 43"/>
                  <a:gd name="T2" fmla="*/ 8 w 16"/>
                  <a:gd name="T3" fmla="*/ 38 h 43"/>
                  <a:gd name="T4" fmla="*/ 14 w 16"/>
                  <a:gd name="T5" fmla="*/ 31 h 43"/>
                  <a:gd name="T6" fmla="*/ 16 w 16"/>
                  <a:gd name="T7" fmla="*/ 22 h 43"/>
                  <a:gd name="T8" fmla="*/ 16 w 16"/>
                  <a:gd name="T9" fmla="*/ 22 h 43"/>
                  <a:gd name="T10" fmla="*/ 14 w 16"/>
                  <a:gd name="T11" fmla="*/ 12 h 43"/>
                  <a:gd name="T12" fmla="*/ 8 w 16"/>
                  <a:gd name="T13" fmla="*/ 5 h 43"/>
                  <a:gd name="T14" fmla="*/ 0 w 16"/>
                  <a:gd name="T15" fmla="*/ 0 h 43"/>
                  <a:gd name="T16" fmla="*/ 0 w 16"/>
                  <a:gd name="T17" fmla="*/ 43 h 4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"/>
                  <a:gd name="T28" fmla="*/ 0 h 43"/>
                  <a:gd name="T29" fmla="*/ 16 w 16"/>
                  <a:gd name="T30" fmla="*/ 43 h 4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" h="43">
                    <a:moveTo>
                      <a:pt x="0" y="43"/>
                    </a:moveTo>
                    <a:lnTo>
                      <a:pt x="8" y="38"/>
                    </a:lnTo>
                    <a:lnTo>
                      <a:pt x="14" y="31"/>
                    </a:lnTo>
                    <a:lnTo>
                      <a:pt x="16" y="22"/>
                    </a:lnTo>
                    <a:lnTo>
                      <a:pt x="14" y="12"/>
                    </a:lnTo>
                    <a:lnTo>
                      <a:pt x="8" y="5"/>
                    </a:lnTo>
                    <a:lnTo>
                      <a:pt x="0" y="0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49" name="Freeform 40"/>
              <p:cNvSpPr>
                <a:spLocks/>
              </p:cNvSpPr>
              <p:nvPr/>
            </p:nvSpPr>
            <p:spPr bwMode="auto">
              <a:xfrm>
                <a:off x="3818" y="1374"/>
                <a:ext cx="19" cy="84"/>
              </a:xfrm>
              <a:custGeom>
                <a:avLst/>
                <a:gdLst>
                  <a:gd name="T0" fmla="*/ 12 w 19"/>
                  <a:gd name="T1" fmla="*/ 78 h 84"/>
                  <a:gd name="T2" fmla="*/ 13 w 19"/>
                  <a:gd name="T3" fmla="*/ 66 h 84"/>
                  <a:gd name="T4" fmla="*/ 14 w 19"/>
                  <a:gd name="T5" fmla="*/ 55 h 84"/>
                  <a:gd name="T6" fmla="*/ 17 w 19"/>
                  <a:gd name="T7" fmla="*/ 43 h 84"/>
                  <a:gd name="T8" fmla="*/ 17 w 19"/>
                  <a:gd name="T9" fmla="*/ 43 h 84"/>
                  <a:gd name="T10" fmla="*/ 19 w 19"/>
                  <a:gd name="T11" fmla="*/ 31 h 84"/>
                  <a:gd name="T12" fmla="*/ 19 w 19"/>
                  <a:gd name="T13" fmla="*/ 18 h 84"/>
                  <a:gd name="T14" fmla="*/ 19 w 19"/>
                  <a:gd name="T15" fmla="*/ 6 h 84"/>
                  <a:gd name="T16" fmla="*/ 19 w 19"/>
                  <a:gd name="T17" fmla="*/ 6 h 84"/>
                  <a:gd name="T18" fmla="*/ 17 w 19"/>
                  <a:gd name="T19" fmla="*/ 3 h 84"/>
                  <a:gd name="T20" fmla="*/ 15 w 19"/>
                  <a:gd name="T21" fmla="*/ 0 h 84"/>
                  <a:gd name="T22" fmla="*/ 12 w 19"/>
                  <a:gd name="T23" fmla="*/ 0 h 84"/>
                  <a:gd name="T24" fmla="*/ 12 w 19"/>
                  <a:gd name="T25" fmla="*/ 0 h 84"/>
                  <a:gd name="T26" fmla="*/ 8 w 19"/>
                  <a:gd name="T27" fmla="*/ 1 h 84"/>
                  <a:gd name="T28" fmla="*/ 6 w 19"/>
                  <a:gd name="T29" fmla="*/ 3 h 84"/>
                  <a:gd name="T30" fmla="*/ 6 w 19"/>
                  <a:gd name="T31" fmla="*/ 6 h 84"/>
                  <a:gd name="T32" fmla="*/ 6 w 19"/>
                  <a:gd name="T33" fmla="*/ 6 h 84"/>
                  <a:gd name="T34" fmla="*/ 6 w 19"/>
                  <a:gd name="T35" fmla="*/ 24 h 84"/>
                  <a:gd name="T36" fmla="*/ 4 w 19"/>
                  <a:gd name="T37" fmla="*/ 42 h 84"/>
                  <a:gd name="T38" fmla="*/ 0 w 19"/>
                  <a:gd name="T39" fmla="*/ 59 h 84"/>
                  <a:gd name="T40" fmla="*/ 0 w 19"/>
                  <a:gd name="T41" fmla="*/ 59 h 84"/>
                  <a:gd name="T42" fmla="*/ 0 w 19"/>
                  <a:gd name="T43" fmla="*/ 65 h 84"/>
                  <a:gd name="T44" fmla="*/ 0 w 19"/>
                  <a:gd name="T45" fmla="*/ 71 h 84"/>
                  <a:gd name="T46" fmla="*/ 0 w 19"/>
                  <a:gd name="T47" fmla="*/ 77 h 84"/>
                  <a:gd name="T48" fmla="*/ 0 w 19"/>
                  <a:gd name="T49" fmla="*/ 77 h 84"/>
                  <a:gd name="T50" fmla="*/ 0 w 19"/>
                  <a:gd name="T51" fmla="*/ 80 h 84"/>
                  <a:gd name="T52" fmla="*/ 2 w 19"/>
                  <a:gd name="T53" fmla="*/ 82 h 84"/>
                  <a:gd name="T54" fmla="*/ 5 w 19"/>
                  <a:gd name="T55" fmla="*/ 84 h 84"/>
                  <a:gd name="T56" fmla="*/ 5 w 19"/>
                  <a:gd name="T57" fmla="*/ 84 h 84"/>
                  <a:gd name="T58" fmla="*/ 9 w 19"/>
                  <a:gd name="T59" fmla="*/ 83 h 84"/>
                  <a:gd name="T60" fmla="*/ 11 w 19"/>
                  <a:gd name="T61" fmla="*/ 81 h 84"/>
                  <a:gd name="T62" fmla="*/ 12 w 19"/>
                  <a:gd name="T63" fmla="*/ 78 h 84"/>
                  <a:gd name="T64" fmla="*/ 12 w 19"/>
                  <a:gd name="T65" fmla="*/ 78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9"/>
                  <a:gd name="T100" fmla="*/ 0 h 84"/>
                  <a:gd name="T101" fmla="*/ 19 w 19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9" h="84">
                    <a:moveTo>
                      <a:pt x="12" y="78"/>
                    </a:moveTo>
                    <a:lnTo>
                      <a:pt x="13" y="66"/>
                    </a:lnTo>
                    <a:lnTo>
                      <a:pt x="14" y="55"/>
                    </a:lnTo>
                    <a:lnTo>
                      <a:pt x="17" y="43"/>
                    </a:lnTo>
                    <a:lnTo>
                      <a:pt x="19" y="31"/>
                    </a:lnTo>
                    <a:lnTo>
                      <a:pt x="19" y="18"/>
                    </a:lnTo>
                    <a:lnTo>
                      <a:pt x="19" y="6"/>
                    </a:lnTo>
                    <a:lnTo>
                      <a:pt x="17" y="3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24"/>
                    </a:lnTo>
                    <a:lnTo>
                      <a:pt x="4" y="42"/>
                    </a:lnTo>
                    <a:lnTo>
                      <a:pt x="0" y="59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0" y="77"/>
                    </a:lnTo>
                    <a:lnTo>
                      <a:pt x="0" y="80"/>
                    </a:lnTo>
                    <a:lnTo>
                      <a:pt x="2" y="82"/>
                    </a:lnTo>
                    <a:lnTo>
                      <a:pt x="5" y="84"/>
                    </a:lnTo>
                    <a:lnTo>
                      <a:pt x="9" y="83"/>
                    </a:lnTo>
                    <a:lnTo>
                      <a:pt x="11" y="81"/>
                    </a:lnTo>
                    <a:lnTo>
                      <a:pt x="12" y="78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50" name="Freeform 41"/>
              <p:cNvSpPr>
                <a:spLocks/>
              </p:cNvSpPr>
              <p:nvPr/>
            </p:nvSpPr>
            <p:spPr bwMode="auto">
              <a:xfrm>
                <a:off x="3834" y="1372"/>
                <a:ext cx="22" cy="86"/>
              </a:xfrm>
              <a:custGeom>
                <a:avLst/>
                <a:gdLst>
                  <a:gd name="T0" fmla="*/ 2 w 22"/>
                  <a:gd name="T1" fmla="*/ 5 h 86"/>
                  <a:gd name="T2" fmla="*/ 0 w 22"/>
                  <a:gd name="T3" fmla="*/ 14 h 86"/>
                  <a:gd name="T4" fmla="*/ 1 w 22"/>
                  <a:gd name="T5" fmla="*/ 24 h 86"/>
                  <a:gd name="T6" fmla="*/ 6 w 22"/>
                  <a:gd name="T7" fmla="*/ 32 h 86"/>
                  <a:gd name="T8" fmla="*/ 6 w 22"/>
                  <a:gd name="T9" fmla="*/ 32 h 86"/>
                  <a:gd name="T10" fmla="*/ 9 w 22"/>
                  <a:gd name="T11" fmla="*/ 47 h 86"/>
                  <a:gd name="T12" fmla="*/ 8 w 22"/>
                  <a:gd name="T13" fmla="*/ 63 h 86"/>
                  <a:gd name="T14" fmla="*/ 7 w 22"/>
                  <a:gd name="T15" fmla="*/ 78 h 86"/>
                  <a:gd name="T16" fmla="*/ 7 w 22"/>
                  <a:gd name="T17" fmla="*/ 78 h 86"/>
                  <a:gd name="T18" fmla="*/ 7 w 22"/>
                  <a:gd name="T19" fmla="*/ 81 h 86"/>
                  <a:gd name="T20" fmla="*/ 8 w 22"/>
                  <a:gd name="T21" fmla="*/ 84 h 86"/>
                  <a:gd name="T22" fmla="*/ 11 w 22"/>
                  <a:gd name="T23" fmla="*/ 86 h 86"/>
                  <a:gd name="T24" fmla="*/ 11 w 22"/>
                  <a:gd name="T25" fmla="*/ 86 h 86"/>
                  <a:gd name="T26" fmla="*/ 15 w 22"/>
                  <a:gd name="T27" fmla="*/ 86 h 86"/>
                  <a:gd name="T28" fmla="*/ 17 w 22"/>
                  <a:gd name="T29" fmla="*/ 84 h 86"/>
                  <a:gd name="T30" fmla="*/ 19 w 22"/>
                  <a:gd name="T31" fmla="*/ 82 h 86"/>
                  <a:gd name="T32" fmla="*/ 19 w 22"/>
                  <a:gd name="T33" fmla="*/ 82 h 86"/>
                  <a:gd name="T34" fmla="*/ 21 w 22"/>
                  <a:gd name="T35" fmla="*/ 71 h 86"/>
                  <a:gd name="T36" fmla="*/ 21 w 22"/>
                  <a:gd name="T37" fmla="*/ 60 h 86"/>
                  <a:gd name="T38" fmla="*/ 22 w 22"/>
                  <a:gd name="T39" fmla="*/ 49 h 86"/>
                  <a:gd name="T40" fmla="*/ 22 w 22"/>
                  <a:gd name="T41" fmla="*/ 49 h 86"/>
                  <a:gd name="T42" fmla="*/ 21 w 22"/>
                  <a:gd name="T43" fmla="*/ 39 h 86"/>
                  <a:gd name="T44" fmla="*/ 18 w 22"/>
                  <a:gd name="T45" fmla="*/ 29 h 86"/>
                  <a:gd name="T46" fmla="*/ 13 w 22"/>
                  <a:gd name="T47" fmla="*/ 21 h 86"/>
                  <a:gd name="T48" fmla="*/ 13 w 22"/>
                  <a:gd name="T49" fmla="*/ 21 h 86"/>
                  <a:gd name="T50" fmla="*/ 13 w 22"/>
                  <a:gd name="T51" fmla="*/ 16 h 86"/>
                  <a:gd name="T52" fmla="*/ 14 w 22"/>
                  <a:gd name="T53" fmla="*/ 12 h 86"/>
                  <a:gd name="T54" fmla="*/ 14 w 22"/>
                  <a:gd name="T55" fmla="*/ 7 h 86"/>
                  <a:gd name="T56" fmla="*/ 14 w 22"/>
                  <a:gd name="T57" fmla="*/ 7 h 86"/>
                  <a:gd name="T58" fmla="*/ 14 w 22"/>
                  <a:gd name="T59" fmla="*/ 4 h 86"/>
                  <a:gd name="T60" fmla="*/ 12 w 22"/>
                  <a:gd name="T61" fmla="*/ 2 h 86"/>
                  <a:gd name="T62" fmla="*/ 9 w 22"/>
                  <a:gd name="T63" fmla="*/ 0 h 86"/>
                  <a:gd name="T64" fmla="*/ 9 w 22"/>
                  <a:gd name="T65" fmla="*/ 0 h 86"/>
                  <a:gd name="T66" fmla="*/ 6 w 22"/>
                  <a:gd name="T67" fmla="*/ 1 h 86"/>
                  <a:gd name="T68" fmla="*/ 3 w 22"/>
                  <a:gd name="T69" fmla="*/ 2 h 86"/>
                  <a:gd name="T70" fmla="*/ 2 w 22"/>
                  <a:gd name="T71" fmla="*/ 5 h 86"/>
                  <a:gd name="T72" fmla="*/ 2 w 22"/>
                  <a:gd name="T73" fmla="*/ 5 h 8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2"/>
                  <a:gd name="T112" fmla="*/ 0 h 86"/>
                  <a:gd name="T113" fmla="*/ 22 w 22"/>
                  <a:gd name="T114" fmla="*/ 86 h 8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2" h="86">
                    <a:moveTo>
                      <a:pt x="2" y="5"/>
                    </a:moveTo>
                    <a:lnTo>
                      <a:pt x="0" y="14"/>
                    </a:lnTo>
                    <a:lnTo>
                      <a:pt x="1" y="24"/>
                    </a:lnTo>
                    <a:lnTo>
                      <a:pt x="6" y="32"/>
                    </a:lnTo>
                    <a:lnTo>
                      <a:pt x="9" y="47"/>
                    </a:lnTo>
                    <a:lnTo>
                      <a:pt x="8" y="63"/>
                    </a:lnTo>
                    <a:lnTo>
                      <a:pt x="7" y="78"/>
                    </a:lnTo>
                    <a:lnTo>
                      <a:pt x="7" y="81"/>
                    </a:lnTo>
                    <a:lnTo>
                      <a:pt x="8" y="84"/>
                    </a:lnTo>
                    <a:lnTo>
                      <a:pt x="11" y="86"/>
                    </a:lnTo>
                    <a:lnTo>
                      <a:pt x="15" y="86"/>
                    </a:lnTo>
                    <a:lnTo>
                      <a:pt x="17" y="84"/>
                    </a:lnTo>
                    <a:lnTo>
                      <a:pt x="19" y="82"/>
                    </a:lnTo>
                    <a:lnTo>
                      <a:pt x="21" y="71"/>
                    </a:lnTo>
                    <a:lnTo>
                      <a:pt x="21" y="60"/>
                    </a:lnTo>
                    <a:lnTo>
                      <a:pt x="22" y="49"/>
                    </a:lnTo>
                    <a:lnTo>
                      <a:pt x="21" y="39"/>
                    </a:lnTo>
                    <a:lnTo>
                      <a:pt x="18" y="29"/>
                    </a:lnTo>
                    <a:lnTo>
                      <a:pt x="13" y="21"/>
                    </a:lnTo>
                    <a:lnTo>
                      <a:pt x="13" y="16"/>
                    </a:lnTo>
                    <a:lnTo>
                      <a:pt x="14" y="12"/>
                    </a:lnTo>
                    <a:lnTo>
                      <a:pt x="14" y="7"/>
                    </a:lnTo>
                    <a:lnTo>
                      <a:pt x="14" y="4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51" name="Freeform 42"/>
              <p:cNvSpPr>
                <a:spLocks/>
              </p:cNvSpPr>
              <p:nvPr/>
            </p:nvSpPr>
            <p:spPr bwMode="auto">
              <a:xfrm>
                <a:off x="3812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3 w 45"/>
                  <a:gd name="T3" fmla="*/ 42 h 45"/>
                  <a:gd name="T4" fmla="*/ 41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1 w 45"/>
                  <a:gd name="T11" fmla="*/ 12 h 45"/>
                  <a:gd name="T12" fmla="*/ 33 w 45"/>
                  <a:gd name="T13" fmla="*/ 4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4 h 45"/>
                  <a:gd name="T20" fmla="*/ 3 w 45"/>
                  <a:gd name="T21" fmla="*/ 12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3" y="42"/>
                    </a:lnTo>
                    <a:lnTo>
                      <a:pt x="41" y="34"/>
                    </a:lnTo>
                    <a:lnTo>
                      <a:pt x="45" y="23"/>
                    </a:lnTo>
                    <a:lnTo>
                      <a:pt x="41" y="12"/>
                    </a:lnTo>
                    <a:lnTo>
                      <a:pt x="33" y="4"/>
                    </a:lnTo>
                    <a:lnTo>
                      <a:pt x="22" y="0"/>
                    </a:lnTo>
                    <a:lnTo>
                      <a:pt x="11" y="4"/>
                    </a:lnTo>
                    <a:lnTo>
                      <a:pt x="3" y="12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52" name="Freeform 43"/>
              <p:cNvSpPr>
                <a:spLocks/>
              </p:cNvSpPr>
              <p:nvPr/>
            </p:nvSpPr>
            <p:spPr bwMode="auto">
              <a:xfrm>
                <a:off x="3861" y="1374"/>
                <a:ext cx="22" cy="85"/>
              </a:xfrm>
              <a:custGeom>
                <a:avLst/>
                <a:gdLst>
                  <a:gd name="T0" fmla="*/ 9 w 22"/>
                  <a:gd name="T1" fmla="*/ 6 h 85"/>
                  <a:gd name="T2" fmla="*/ 9 w 22"/>
                  <a:gd name="T3" fmla="*/ 14 h 85"/>
                  <a:gd name="T4" fmla="*/ 9 w 22"/>
                  <a:gd name="T5" fmla="*/ 21 h 85"/>
                  <a:gd name="T6" fmla="*/ 8 w 22"/>
                  <a:gd name="T7" fmla="*/ 28 h 85"/>
                  <a:gd name="T8" fmla="*/ 8 w 22"/>
                  <a:gd name="T9" fmla="*/ 28 h 85"/>
                  <a:gd name="T10" fmla="*/ 3 w 22"/>
                  <a:gd name="T11" fmla="*/ 45 h 85"/>
                  <a:gd name="T12" fmla="*/ 1 w 22"/>
                  <a:gd name="T13" fmla="*/ 62 h 85"/>
                  <a:gd name="T14" fmla="*/ 0 w 22"/>
                  <a:gd name="T15" fmla="*/ 79 h 85"/>
                  <a:gd name="T16" fmla="*/ 0 w 22"/>
                  <a:gd name="T17" fmla="*/ 79 h 85"/>
                  <a:gd name="T18" fmla="*/ 1 w 22"/>
                  <a:gd name="T19" fmla="*/ 82 h 85"/>
                  <a:gd name="T20" fmla="*/ 3 w 22"/>
                  <a:gd name="T21" fmla="*/ 84 h 85"/>
                  <a:gd name="T22" fmla="*/ 6 w 22"/>
                  <a:gd name="T23" fmla="*/ 85 h 85"/>
                  <a:gd name="T24" fmla="*/ 6 w 22"/>
                  <a:gd name="T25" fmla="*/ 85 h 85"/>
                  <a:gd name="T26" fmla="*/ 9 w 22"/>
                  <a:gd name="T27" fmla="*/ 84 h 85"/>
                  <a:gd name="T28" fmla="*/ 11 w 22"/>
                  <a:gd name="T29" fmla="*/ 81 h 85"/>
                  <a:gd name="T30" fmla="*/ 12 w 22"/>
                  <a:gd name="T31" fmla="*/ 78 h 85"/>
                  <a:gd name="T32" fmla="*/ 12 w 22"/>
                  <a:gd name="T33" fmla="*/ 78 h 85"/>
                  <a:gd name="T34" fmla="*/ 13 w 22"/>
                  <a:gd name="T35" fmla="*/ 61 h 85"/>
                  <a:gd name="T36" fmla="*/ 17 w 22"/>
                  <a:gd name="T37" fmla="*/ 45 h 85"/>
                  <a:gd name="T38" fmla="*/ 21 w 22"/>
                  <a:gd name="T39" fmla="*/ 28 h 85"/>
                  <a:gd name="T40" fmla="*/ 21 w 22"/>
                  <a:gd name="T41" fmla="*/ 28 h 85"/>
                  <a:gd name="T42" fmla="*/ 22 w 22"/>
                  <a:gd name="T43" fmla="*/ 21 h 85"/>
                  <a:gd name="T44" fmla="*/ 22 w 22"/>
                  <a:gd name="T45" fmla="*/ 14 h 85"/>
                  <a:gd name="T46" fmla="*/ 22 w 22"/>
                  <a:gd name="T47" fmla="*/ 6 h 85"/>
                  <a:gd name="T48" fmla="*/ 22 w 22"/>
                  <a:gd name="T49" fmla="*/ 6 h 85"/>
                  <a:gd name="T50" fmla="*/ 20 w 22"/>
                  <a:gd name="T51" fmla="*/ 2 h 85"/>
                  <a:gd name="T52" fmla="*/ 18 w 22"/>
                  <a:gd name="T53" fmla="*/ 0 h 85"/>
                  <a:gd name="T54" fmla="*/ 15 w 22"/>
                  <a:gd name="T55" fmla="*/ 0 h 85"/>
                  <a:gd name="T56" fmla="*/ 15 w 22"/>
                  <a:gd name="T57" fmla="*/ 0 h 85"/>
                  <a:gd name="T58" fmla="*/ 11 w 22"/>
                  <a:gd name="T59" fmla="*/ 1 h 85"/>
                  <a:gd name="T60" fmla="*/ 9 w 22"/>
                  <a:gd name="T61" fmla="*/ 3 h 85"/>
                  <a:gd name="T62" fmla="*/ 9 w 22"/>
                  <a:gd name="T63" fmla="*/ 6 h 85"/>
                  <a:gd name="T64" fmla="*/ 9 w 22"/>
                  <a:gd name="T65" fmla="*/ 6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"/>
                  <a:gd name="T100" fmla="*/ 0 h 85"/>
                  <a:gd name="T101" fmla="*/ 22 w 22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" h="85">
                    <a:moveTo>
                      <a:pt x="9" y="6"/>
                    </a:moveTo>
                    <a:lnTo>
                      <a:pt x="9" y="14"/>
                    </a:lnTo>
                    <a:lnTo>
                      <a:pt x="9" y="21"/>
                    </a:lnTo>
                    <a:lnTo>
                      <a:pt x="8" y="28"/>
                    </a:lnTo>
                    <a:lnTo>
                      <a:pt x="3" y="45"/>
                    </a:lnTo>
                    <a:lnTo>
                      <a:pt x="1" y="62"/>
                    </a:lnTo>
                    <a:lnTo>
                      <a:pt x="0" y="79"/>
                    </a:lnTo>
                    <a:lnTo>
                      <a:pt x="1" y="82"/>
                    </a:lnTo>
                    <a:lnTo>
                      <a:pt x="3" y="84"/>
                    </a:lnTo>
                    <a:lnTo>
                      <a:pt x="6" y="85"/>
                    </a:lnTo>
                    <a:lnTo>
                      <a:pt x="9" y="84"/>
                    </a:lnTo>
                    <a:lnTo>
                      <a:pt x="11" y="81"/>
                    </a:lnTo>
                    <a:lnTo>
                      <a:pt x="12" y="78"/>
                    </a:lnTo>
                    <a:lnTo>
                      <a:pt x="13" y="61"/>
                    </a:lnTo>
                    <a:lnTo>
                      <a:pt x="17" y="45"/>
                    </a:lnTo>
                    <a:lnTo>
                      <a:pt x="21" y="28"/>
                    </a:lnTo>
                    <a:lnTo>
                      <a:pt x="22" y="21"/>
                    </a:lnTo>
                    <a:lnTo>
                      <a:pt x="22" y="14"/>
                    </a:lnTo>
                    <a:lnTo>
                      <a:pt x="22" y="6"/>
                    </a:lnTo>
                    <a:lnTo>
                      <a:pt x="20" y="2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1" y="1"/>
                    </a:lnTo>
                    <a:lnTo>
                      <a:pt x="9" y="3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53" name="Freeform 44"/>
              <p:cNvSpPr>
                <a:spLocks/>
              </p:cNvSpPr>
              <p:nvPr/>
            </p:nvSpPr>
            <p:spPr bwMode="auto">
              <a:xfrm>
                <a:off x="3878" y="1373"/>
                <a:ext cx="21" cy="86"/>
              </a:xfrm>
              <a:custGeom>
                <a:avLst/>
                <a:gdLst>
                  <a:gd name="T0" fmla="*/ 1 w 21"/>
                  <a:gd name="T1" fmla="*/ 9 h 86"/>
                  <a:gd name="T2" fmla="*/ 4 w 21"/>
                  <a:gd name="T3" fmla="*/ 25 h 86"/>
                  <a:gd name="T4" fmla="*/ 6 w 21"/>
                  <a:gd name="T5" fmla="*/ 40 h 86"/>
                  <a:gd name="T6" fmla="*/ 8 w 21"/>
                  <a:gd name="T7" fmla="*/ 56 h 86"/>
                  <a:gd name="T8" fmla="*/ 8 w 21"/>
                  <a:gd name="T9" fmla="*/ 56 h 86"/>
                  <a:gd name="T10" fmla="*/ 8 w 21"/>
                  <a:gd name="T11" fmla="*/ 63 h 86"/>
                  <a:gd name="T12" fmla="*/ 6 w 21"/>
                  <a:gd name="T13" fmla="*/ 70 h 86"/>
                  <a:gd name="T14" fmla="*/ 2 w 21"/>
                  <a:gd name="T15" fmla="*/ 78 h 86"/>
                  <a:gd name="T16" fmla="*/ 2 w 21"/>
                  <a:gd name="T17" fmla="*/ 78 h 86"/>
                  <a:gd name="T18" fmla="*/ 2 w 21"/>
                  <a:gd name="T19" fmla="*/ 81 h 86"/>
                  <a:gd name="T20" fmla="*/ 4 w 21"/>
                  <a:gd name="T21" fmla="*/ 84 h 86"/>
                  <a:gd name="T22" fmla="*/ 6 w 21"/>
                  <a:gd name="T23" fmla="*/ 86 h 86"/>
                  <a:gd name="T24" fmla="*/ 6 w 21"/>
                  <a:gd name="T25" fmla="*/ 86 h 86"/>
                  <a:gd name="T26" fmla="*/ 10 w 21"/>
                  <a:gd name="T27" fmla="*/ 86 h 86"/>
                  <a:gd name="T28" fmla="*/ 12 w 21"/>
                  <a:gd name="T29" fmla="*/ 85 h 86"/>
                  <a:gd name="T30" fmla="*/ 14 w 21"/>
                  <a:gd name="T31" fmla="*/ 82 h 86"/>
                  <a:gd name="T32" fmla="*/ 14 w 21"/>
                  <a:gd name="T33" fmla="*/ 82 h 86"/>
                  <a:gd name="T34" fmla="*/ 19 w 21"/>
                  <a:gd name="T35" fmla="*/ 73 h 86"/>
                  <a:gd name="T36" fmla="*/ 21 w 21"/>
                  <a:gd name="T37" fmla="*/ 64 h 86"/>
                  <a:gd name="T38" fmla="*/ 21 w 21"/>
                  <a:gd name="T39" fmla="*/ 54 h 86"/>
                  <a:gd name="T40" fmla="*/ 21 w 21"/>
                  <a:gd name="T41" fmla="*/ 54 h 86"/>
                  <a:gd name="T42" fmla="*/ 19 w 21"/>
                  <a:gd name="T43" fmla="*/ 37 h 86"/>
                  <a:gd name="T44" fmla="*/ 17 w 21"/>
                  <a:gd name="T45" fmla="*/ 20 h 86"/>
                  <a:gd name="T46" fmla="*/ 12 w 21"/>
                  <a:gd name="T47" fmla="*/ 4 h 86"/>
                  <a:gd name="T48" fmla="*/ 12 w 21"/>
                  <a:gd name="T49" fmla="*/ 4 h 86"/>
                  <a:gd name="T50" fmla="*/ 10 w 21"/>
                  <a:gd name="T51" fmla="*/ 1 h 86"/>
                  <a:gd name="T52" fmla="*/ 7 w 21"/>
                  <a:gd name="T53" fmla="*/ 0 h 86"/>
                  <a:gd name="T54" fmla="*/ 4 w 21"/>
                  <a:gd name="T55" fmla="*/ 1 h 86"/>
                  <a:gd name="T56" fmla="*/ 4 w 21"/>
                  <a:gd name="T57" fmla="*/ 1 h 86"/>
                  <a:gd name="T58" fmla="*/ 1 w 21"/>
                  <a:gd name="T59" fmla="*/ 3 h 86"/>
                  <a:gd name="T60" fmla="*/ 0 w 21"/>
                  <a:gd name="T61" fmla="*/ 6 h 86"/>
                  <a:gd name="T62" fmla="*/ 1 w 21"/>
                  <a:gd name="T63" fmla="*/ 9 h 86"/>
                  <a:gd name="T64" fmla="*/ 1 w 21"/>
                  <a:gd name="T65" fmla="*/ 9 h 8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1"/>
                  <a:gd name="T100" fmla="*/ 0 h 86"/>
                  <a:gd name="T101" fmla="*/ 21 w 21"/>
                  <a:gd name="T102" fmla="*/ 86 h 8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1" h="86">
                    <a:moveTo>
                      <a:pt x="1" y="9"/>
                    </a:moveTo>
                    <a:lnTo>
                      <a:pt x="4" y="25"/>
                    </a:lnTo>
                    <a:lnTo>
                      <a:pt x="6" y="40"/>
                    </a:lnTo>
                    <a:lnTo>
                      <a:pt x="8" y="56"/>
                    </a:lnTo>
                    <a:lnTo>
                      <a:pt x="8" y="63"/>
                    </a:lnTo>
                    <a:lnTo>
                      <a:pt x="6" y="70"/>
                    </a:lnTo>
                    <a:lnTo>
                      <a:pt x="2" y="78"/>
                    </a:lnTo>
                    <a:lnTo>
                      <a:pt x="2" y="81"/>
                    </a:lnTo>
                    <a:lnTo>
                      <a:pt x="4" y="84"/>
                    </a:lnTo>
                    <a:lnTo>
                      <a:pt x="6" y="86"/>
                    </a:lnTo>
                    <a:lnTo>
                      <a:pt x="10" y="86"/>
                    </a:lnTo>
                    <a:lnTo>
                      <a:pt x="12" y="85"/>
                    </a:lnTo>
                    <a:lnTo>
                      <a:pt x="14" y="82"/>
                    </a:lnTo>
                    <a:lnTo>
                      <a:pt x="19" y="73"/>
                    </a:lnTo>
                    <a:lnTo>
                      <a:pt x="21" y="64"/>
                    </a:lnTo>
                    <a:lnTo>
                      <a:pt x="21" y="54"/>
                    </a:lnTo>
                    <a:lnTo>
                      <a:pt x="19" y="37"/>
                    </a:lnTo>
                    <a:lnTo>
                      <a:pt x="17" y="20"/>
                    </a:lnTo>
                    <a:lnTo>
                      <a:pt x="12" y="4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54" name="Freeform 45"/>
              <p:cNvSpPr>
                <a:spLocks/>
              </p:cNvSpPr>
              <p:nvPr/>
            </p:nvSpPr>
            <p:spPr bwMode="auto">
              <a:xfrm>
                <a:off x="3902" y="1372"/>
                <a:ext cx="28" cy="86"/>
              </a:xfrm>
              <a:custGeom>
                <a:avLst/>
                <a:gdLst>
                  <a:gd name="T0" fmla="*/ 15 w 28"/>
                  <a:gd name="T1" fmla="*/ 6 h 86"/>
                  <a:gd name="T2" fmla="*/ 13 w 28"/>
                  <a:gd name="T3" fmla="*/ 15 h 86"/>
                  <a:gd name="T4" fmla="*/ 9 w 28"/>
                  <a:gd name="T5" fmla="*/ 24 h 86"/>
                  <a:gd name="T6" fmla="*/ 6 w 28"/>
                  <a:gd name="T7" fmla="*/ 32 h 86"/>
                  <a:gd name="T8" fmla="*/ 6 w 28"/>
                  <a:gd name="T9" fmla="*/ 32 h 86"/>
                  <a:gd name="T10" fmla="*/ 3 w 28"/>
                  <a:gd name="T11" fmla="*/ 45 h 86"/>
                  <a:gd name="T12" fmla="*/ 2 w 28"/>
                  <a:gd name="T13" fmla="*/ 59 h 86"/>
                  <a:gd name="T14" fmla="*/ 2 w 28"/>
                  <a:gd name="T15" fmla="*/ 72 h 86"/>
                  <a:gd name="T16" fmla="*/ 2 w 28"/>
                  <a:gd name="T17" fmla="*/ 72 h 86"/>
                  <a:gd name="T18" fmla="*/ 2 w 28"/>
                  <a:gd name="T19" fmla="*/ 74 h 86"/>
                  <a:gd name="T20" fmla="*/ 1 w 28"/>
                  <a:gd name="T21" fmla="*/ 76 h 86"/>
                  <a:gd name="T22" fmla="*/ 1 w 28"/>
                  <a:gd name="T23" fmla="*/ 77 h 86"/>
                  <a:gd name="T24" fmla="*/ 1 w 28"/>
                  <a:gd name="T25" fmla="*/ 77 h 86"/>
                  <a:gd name="T26" fmla="*/ 0 w 28"/>
                  <a:gd name="T27" fmla="*/ 81 h 86"/>
                  <a:gd name="T28" fmla="*/ 1 w 28"/>
                  <a:gd name="T29" fmla="*/ 84 h 86"/>
                  <a:gd name="T30" fmla="*/ 4 w 28"/>
                  <a:gd name="T31" fmla="*/ 86 h 86"/>
                  <a:gd name="T32" fmla="*/ 4 w 28"/>
                  <a:gd name="T33" fmla="*/ 86 h 86"/>
                  <a:gd name="T34" fmla="*/ 7 w 28"/>
                  <a:gd name="T35" fmla="*/ 86 h 86"/>
                  <a:gd name="T36" fmla="*/ 10 w 28"/>
                  <a:gd name="T37" fmla="*/ 85 h 86"/>
                  <a:gd name="T38" fmla="*/ 12 w 28"/>
                  <a:gd name="T39" fmla="*/ 83 h 86"/>
                  <a:gd name="T40" fmla="*/ 12 w 28"/>
                  <a:gd name="T41" fmla="*/ 83 h 86"/>
                  <a:gd name="T42" fmla="*/ 13 w 28"/>
                  <a:gd name="T43" fmla="*/ 81 h 86"/>
                  <a:gd name="T44" fmla="*/ 14 w 28"/>
                  <a:gd name="T45" fmla="*/ 79 h 86"/>
                  <a:gd name="T46" fmla="*/ 14 w 28"/>
                  <a:gd name="T47" fmla="*/ 77 h 86"/>
                  <a:gd name="T48" fmla="*/ 14 w 28"/>
                  <a:gd name="T49" fmla="*/ 77 h 86"/>
                  <a:gd name="T50" fmla="*/ 15 w 28"/>
                  <a:gd name="T51" fmla="*/ 60 h 86"/>
                  <a:gd name="T52" fmla="*/ 17 w 28"/>
                  <a:gd name="T53" fmla="*/ 43 h 86"/>
                  <a:gd name="T54" fmla="*/ 22 w 28"/>
                  <a:gd name="T55" fmla="*/ 26 h 86"/>
                  <a:gd name="T56" fmla="*/ 22 w 28"/>
                  <a:gd name="T57" fmla="*/ 26 h 86"/>
                  <a:gd name="T58" fmla="*/ 25 w 28"/>
                  <a:gd name="T59" fmla="*/ 20 h 86"/>
                  <a:gd name="T60" fmla="*/ 27 w 28"/>
                  <a:gd name="T61" fmla="*/ 13 h 86"/>
                  <a:gd name="T62" fmla="*/ 28 w 28"/>
                  <a:gd name="T63" fmla="*/ 6 h 86"/>
                  <a:gd name="T64" fmla="*/ 28 w 28"/>
                  <a:gd name="T65" fmla="*/ 6 h 86"/>
                  <a:gd name="T66" fmla="*/ 27 w 28"/>
                  <a:gd name="T67" fmla="*/ 3 h 86"/>
                  <a:gd name="T68" fmla="*/ 24 w 28"/>
                  <a:gd name="T69" fmla="*/ 1 h 86"/>
                  <a:gd name="T70" fmla="*/ 21 w 28"/>
                  <a:gd name="T71" fmla="*/ 0 h 86"/>
                  <a:gd name="T72" fmla="*/ 21 w 28"/>
                  <a:gd name="T73" fmla="*/ 0 h 86"/>
                  <a:gd name="T74" fmla="*/ 18 w 28"/>
                  <a:gd name="T75" fmla="*/ 1 h 86"/>
                  <a:gd name="T76" fmla="*/ 16 w 28"/>
                  <a:gd name="T77" fmla="*/ 3 h 86"/>
                  <a:gd name="T78" fmla="*/ 15 w 28"/>
                  <a:gd name="T79" fmla="*/ 6 h 86"/>
                  <a:gd name="T80" fmla="*/ 15 w 28"/>
                  <a:gd name="T81" fmla="*/ 6 h 8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8"/>
                  <a:gd name="T124" fmla="*/ 0 h 86"/>
                  <a:gd name="T125" fmla="*/ 28 w 28"/>
                  <a:gd name="T126" fmla="*/ 86 h 8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8" h="86">
                    <a:moveTo>
                      <a:pt x="15" y="6"/>
                    </a:moveTo>
                    <a:lnTo>
                      <a:pt x="13" y="15"/>
                    </a:lnTo>
                    <a:lnTo>
                      <a:pt x="9" y="24"/>
                    </a:lnTo>
                    <a:lnTo>
                      <a:pt x="6" y="32"/>
                    </a:lnTo>
                    <a:lnTo>
                      <a:pt x="3" y="45"/>
                    </a:lnTo>
                    <a:lnTo>
                      <a:pt x="2" y="59"/>
                    </a:lnTo>
                    <a:lnTo>
                      <a:pt x="2" y="72"/>
                    </a:lnTo>
                    <a:lnTo>
                      <a:pt x="2" y="74"/>
                    </a:lnTo>
                    <a:lnTo>
                      <a:pt x="1" y="76"/>
                    </a:lnTo>
                    <a:lnTo>
                      <a:pt x="1" y="77"/>
                    </a:lnTo>
                    <a:lnTo>
                      <a:pt x="0" y="81"/>
                    </a:lnTo>
                    <a:lnTo>
                      <a:pt x="1" y="84"/>
                    </a:lnTo>
                    <a:lnTo>
                      <a:pt x="4" y="86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2" y="83"/>
                    </a:lnTo>
                    <a:lnTo>
                      <a:pt x="13" y="81"/>
                    </a:lnTo>
                    <a:lnTo>
                      <a:pt x="14" y="79"/>
                    </a:lnTo>
                    <a:lnTo>
                      <a:pt x="14" y="77"/>
                    </a:lnTo>
                    <a:lnTo>
                      <a:pt x="15" y="60"/>
                    </a:lnTo>
                    <a:lnTo>
                      <a:pt x="17" y="43"/>
                    </a:lnTo>
                    <a:lnTo>
                      <a:pt x="22" y="26"/>
                    </a:lnTo>
                    <a:lnTo>
                      <a:pt x="25" y="20"/>
                    </a:lnTo>
                    <a:lnTo>
                      <a:pt x="27" y="13"/>
                    </a:lnTo>
                    <a:lnTo>
                      <a:pt x="28" y="6"/>
                    </a:lnTo>
                    <a:lnTo>
                      <a:pt x="27" y="3"/>
                    </a:lnTo>
                    <a:lnTo>
                      <a:pt x="24" y="1"/>
                    </a:lnTo>
                    <a:lnTo>
                      <a:pt x="21" y="0"/>
                    </a:lnTo>
                    <a:lnTo>
                      <a:pt x="18" y="1"/>
                    </a:lnTo>
                    <a:lnTo>
                      <a:pt x="16" y="3"/>
                    </a:lnTo>
                    <a:lnTo>
                      <a:pt x="15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55" name="Freeform 46"/>
              <p:cNvSpPr>
                <a:spLocks/>
              </p:cNvSpPr>
              <p:nvPr/>
            </p:nvSpPr>
            <p:spPr bwMode="auto">
              <a:xfrm>
                <a:off x="3921" y="1374"/>
                <a:ext cx="18" cy="85"/>
              </a:xfrm>
              <a:custGeom>
                <a:avLst/>
                <a:gdLst>
                  <a:gd name="T0" fmla="*/ 1 w 18"/>
                  <a:gd name="T1" fmla="*/ 9 h 85"/>
                  <a:gd name="T2" fmla="*/ 3 w 18"/>
                  <a:gd name="T3" fmla="*/ 19 h 85"/>
                  <a:gd name="T4" fmla="*/ 4 w 18"/>
                  <a:gd name="T5" fmla="*/ 29 h 85"/>
                  <a:gd name="T6" fmla="*/ 3 w 18"/>
                  <a:gd name="T7" fmla="*/ 40 h 85"/>
                  <a:gd name="T8" fmla="*/ 3 w 18"/>
                  <a:gd name="T9" fmla="*/ 40 h 85"/>
                  <a:gd name="T10" fmla="*/ 2 w 18"/>
                  <a:gd name="T11" fmla="*/ 53 h 85"/>
                  <a:gd name="T12" fmla="*/ 3 w 18"/>
                  <a:gd name="T13" fmla="*/ 66 h 85"/>
                  <a:gd name="T14" fmla="*/ 5 w 18"/>
                  <a:gd name="T15" fmla="*/ 79 h 85"/>
                  <a:gd name="T16" fmla="*/ 5 w 18"/>
                  <a:gd name="T17" fmla="*/ 79 h 85"/>
                  <a:gd name="T18" fmla="*/ 6 w 18"/>
                  <a:gd name="T19" fmla="*/ 82 h 85"/>
                  <a:gd name="T20" fmla="*/ 8 w 18"/>
                  <a:gd name="T21" fmla="*/ 84 h 85"/>
                  <a:gd name="T22" fmla="*/ 12 w 18"/>
                  <a:gd name="T23" fmla="*/ 85 h 85"/>
                  <a:gd name="T24" fmla="*/ 12 w 18"/>
                  <a:gd name="T25" fmla="*/ 85 h 85"/>
                  <a:gd name="T26" fmla="*/ 15 w 18"/>
                  <a:gd name="T27" fmla="*/ 84 h 85"/>
                  <a:gd name="T28" fmla="*/ 17 w 18"/>
                  <a:gd name="T29" fmla="*/ 81 h 85"/>
                  <a:gd name="T30" fmla="*/ 18 w 18"/>
                  <a:gd name="T31" fmla="*/ 78 h 85"/>
                  <a:gd name="T32" fmla="*/ 18 w 18"/>
                  <a:gd name="T33" fmla="*/ 78 h 85"/>
                  <a:gd name="T34" fmla="*/ 16 w 18"/>
                  <a:gd name="T35" fmla="*/ 66 h 85"/>
                  <a:gd name="T36" fmla="*/ 15 w 18"/>
                  <a:gd name="T37" fmla="*/ 53 h 85"/>
                  <a:gd name="T38" fmla="*/ 16 w 18"/>
                  <a:gd name="T39" fmla="*/ 40 h 85"/>
                  <a:gd name="T40" fmla="*/ 16 w 18"/>
                  <a:gd name="T41" fmla="*/ 40 h 85"/>
                  <a:gd name="T42" fmla="*/ 17 w 18"/>
                  <a:gd name="T43" fmla="*/ 27 h 85"/>
                  <a:gd name="T44" fmla="*/ 16 w 18"/>
                  <a:gd name="T45" fmla="*/ 15 h 85"/>
                  <a:gd name="T46" fmla="*/ 12 w 18"/>
                  <a:gd name="T47" fmla="*/ 3 h 85"/>
                  <a:gd name="T48" fmla="*/ 12 w 18"/>
                  <a:gd name="T49" fmla="*/ 3 h 85"/>
                  <a:gd name="T50" fmla="*/ 9 w 18"/>
                  <a:gd name="T51" fmla="*/ 0 h 85"/>
                  <a:gd name="T52" fmla="*/ 6 w 18"/>
                  <a:gd name="T53" fmla="*/ 0 h 85"/>
                  <a:gd name="T54" fmla="*/ 3 w 18"/>
                  <a:gd name="T55" fmla="*/ 1 h 85"/>
                  <a:gd name="T56" fmla="*/ 3 w 18"/>
                  <a:gd name="T57" fmla="*/ 1 h 85"/>
                  <a:gd name="T58" fmla="*/ 1 w 18"/>
                  <a:gd name="T59" fmla="*/ 3 h 85"/>
                  <a:gd name="T60" fmla="*/ 0 w 18"/>
                  <a:gd name="T61" fmla="*/ 6 h 85"/>
                  <a:gd name="T62" fmla="*/ 1 w 18"/>
                  <a:gd name="T63" fmla="*/ 9 h 85"/>
                  <a:gd name="T64" fmla="*/ 1 w 18"/>
                  <a:gd name="T65" fmla="*/ 9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8"/>
                  <a:gd name="T100" fmla="*/ 0 h 85"/>
                  <a:gd name="T101" fmla="*/ 18 w 18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8" h="85">
                    <a:moveTo>
                      <a:pt x="1" y="9"/>
                    </a:moveTo>
                    <a:lnTo>
                      <a:pt x="3" y="19"/>
                    </a:lnTo>
                    <a:lnTo>
                      <a:pt x="4" y="29"/>
                    </a:lnTo>
                    <a:lnTo>
                      <a:pt x="3" y="40"/>
                    </a:lnTo>
                    <a:lnTo>
                      <a:pt x="2" y="53"/>
                    </a:lnTo>
                    <a:lnTo>
                      <a:pt x="3" y="66"/>
                    </a:lnTo>
                    <a:lnTo>
                      <a:pt x="5" y="79"/>
                    </a:lnTo>
                    <a:lnTo>
                      <a:pt x="6" y="82"/>
                    </a:lnTo>
                    <a:lnTo>
                      <a:pt x="8" y="84"/>
                    </a:lnTo>
                    <a:lnTo>
                      <a:pt x="12" y="85"/>
                    </a:lnTo>
                    <a:lnTo>
                      <a:pt x="15" y="84"/>
                    </a:lnTo>
                    <a:lnTo>
                      <a:pt x="17" y="81"/>
                    </a:lnTo>
                    <a:lnTo>
                      <a:pt x="18" y="78"/>
                    </a:lnTo>
                    <a:lnTo>
                      <a:pt x="16" y="66"/>
                    </a:lnTo>
                    <a:lnTo>
                      <a:pt x="15" y="53"/>
                    </a:lnTo>
                    <a:lnTo>
                      <a:pt x="16" y="40"/>
                    </a:lnTo>
                    <a:lnTo>
                      <a:pt x="17" y="27"/>
                    </a:lnTo>
                    <a:lnTo>
                      <a:pt x="16" y="15"/>
                    </a:lnTo>
                    <a:lnTo>
                      <a:pt x="12" y="3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56" name="Freeform 47"/>
              <p:cNvSpPr>
                <a:spLocks/>
              </p:cNvSpPr>
              <p:nvPr/>
            </p:nvSpPr>
            <p:spPr bwMode="auto">
              <a:xfrm>
                <a:off x="3946" y="1379"/>
                <a:ext cx="24" cy="79"/>
              </a:xfrm>
              <a:custGeom>
                <a:avLst/>
                <a:gdLst>
                  <a:gd name="T0" fmla="*/ 12 w 24"/>
                  <a:gd name="T1" fmla="*/ 7 h 79"/>
                  <a:gd name="T2" fmla="*/ 10 w 24"/>
                  <a:gd name="T3" fmla="*/ 30 h 79"/>
                  <a:gd name="T4" fmla="*/ 4 w 24"/>
                  <a:gd name="T5" fmla="*/ 51 h 79"/>
                  <a:gd name="T6" fmla="*/ 0 w 24"/>
                  <a:gd name="T7" fmla="*/ 72 h 79"/>
                  <a:gd name="T8" fmla="*/ 0 w 24"/>
                  <a:gd name="T9" fmla="*/ 72 h 79"/>
                  <a:gd name="T10" fmla="*/ 0 w 24"/>
                  <a:gd name="T11" fmla="*/ 76 h 79"/>
                  <a:gd name="T12" fmla="*/ 2 w 24"/>
                  <a:gd name="T13" fmla="*/ 78 h 79"/>
                  <a:gd name="T14" fmla="*/ 5 w 24"/>
                  <a:gd name="T15" fmla="*/ 79 h 79"/>
                  <a:gd name="T16" fmla="*/ 5 w 24"/>
                  <a:gd name="T17" fmla="*/ 79 h 79"/>
                  <a:gd name="T18" fmla="*/ 9 w 24"/>
                  <a:gd name="T19" fmla="*/ 79 h 79"/>
                  <a:gd name="T20" fmla="*/ 11 w 24"/>
                  <a:gd name="T21" fmla="*/ 77 h 79"/>
                  <a:gd name="T22" fmla="*/ 12 w 24"/>
                  <a:gd name="T23" fmla="*/ 74 h 79"/>
                  <a:gd name="T24" fmla="*/ 12 w 24"/>
                  <a:gd name="T25" fmla="*/ 74 h 79"/>
                  <a:gd name="T26" fmla="*/ 15 w 24"/>
                  <a:gd name="T27" fmla="*/ 60 h 79"/>
                  <a:gd name="T28" fmla="*/ 18 w 24"/>
                  <a:gd name="T29" fmla="*/ 46 h 79"/>
                  <a:gd name="T30" fmla="*/ 22 w 24"/>
                  <a:gd name="T31" fmla="*/ 32 h 79"/>
                  <a:gd name="T32" fmla="*/ 22 w 24"/>
                  <a:gd name="T33" fmla="*/ 32 h 79"/>
                  <a:gd name="T34" fmla="*/ 24 w 24"/>
                  <a:gd name="T35" fmla="*/ 23 h 79"/>
                  <a:gd name="T36" fmla="*/ 24 w 24"/>
                  <a:gd name="T37" fmla="*/ 15 h 79"/>
                  <a:gd name="T38" fmla="*/ 24 w 24"/>
                  <a:gd name="T39" fmla="*/ 6 h 79"/>
                  <a:gd name="T40" fmla="*/ 24 w 24"/>
                  <a:gd name="T41" fmla="*/ 6 h 79"/>
                  <a:gd name="T42" fmla="*/ 23 w 24"/>
                  <a:gd name="T43" fmla="*/ 3 h 79"/>
                  <a:gd name="T44" fmla="*/ 20 w 24"/>
                  <a:gd name="T45" fmla="*/ 1 h 79"/>
                  <a:gd name="T46" fmla="*/ 17 w 24"/>
                  <a:gd name="T47" fmla="*/ 0 h 79"/>
                  <a:gd name="T48" fmla="*/ 17 w 24"/>
                  <a:gd name="T49" fmla="*/ 0 h 79"/>
                  <a:gd name="T50" fmla="*/ 14 w 24"/>
                  <a:gd name="T51" fmla="*/ 2 h 79"/>
                  <a:gd name="T52" fmla="*/ 12 w 24"/>
                  <a:gd name="T53" fmla="*/ 4 h 79"/>
                  <a:gd name="T54" fmla="*/ 12 w 24"/>
                  <a:gd name="T55" fmla="*/ 7 h 79"/>
                  <a:gd name="T56" fmla="*/ 12 w 24"/>
                  <a:gd name="T57" fmla="*/ 7 h 7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4"/>
                  <a:gd name="T88" fmla="*/ 0 h 79"/>
                  <a:gd name="T89" fmla="*/ 24 w 24"/>
                  <a:gd name="T90" fmla="*/ 79 h 7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4" h="79">
                    <a:moveTo>
                      <a:pt x="12" y="7"/>
                    </a:moveTo>
                    <a:lnTo>
                      <a:pt x="10" y="30"/>
                    </a:lnTo>
                    <a:lnTo>
                      <a:pt x="4" y="51"/>
                    </a:lnTo>
                    <a:lnTo>
                      <a:pt x="0" y="72"/>
                    </a:lnTo>
                    <a:lnTo>
                      <a:pt x="0" y="76"/>
                    </a:lnTo>
                    <a:lnTo>
                      <a:pt x="2" y="78"/>
                    </a:lnTo>
                    <a:lnTo>
                      <a:pt x="5" y="79"/>
                    </a:lnTo>
                    <a:lnTo>
                      <a:pt x="9" y="79"/>
                    </a:lnTo>
                    <a:lnTo>
                      <a:pt x="11" y="77"/>
                    </a:lnTo>
                    <a:lnTo>
                      <a:pt x="12" y="74"/>
                    </a:lnTo>
                    <a:lnTo>
                      <a:pt x="15" y="60"/>
                    </a:lnTo>
                    <a:lnTo>
                      <a:pt x="18" y="46"/>
                    </a:lnTo>
                    <a:lnTo>
                      <a:pt x="22" y="32"/>
                    </a:lnTo>
                    <a:lnTo>
                      <a:pt x="24" y="23"/>
                    </a:lnTo>
                    <a:lnTo>
                      <a:pt x="24" y="15"/>
                    </a:lnTo>
                    <a:lnTo>
                      <a:pt x="24" y="6"/>
                    </a:lnTo>
                    <a:lnTo>
                      <a:pt x="23" y="3"/>
                    </a:lnTo>
                    <a:lnTo>
                      <a:pt x="20" y="1"/>
                    </a:lnTo>
                    <a:lnTo>
                      <a:pt x="17" y="0"/>
                    </a:lnTo>
                    <a:lnTo>
                      <a:pt x="14" y="2"/>
                    </a:lnTo>
                    <a:lnTo>
                      <a:pt x="12" y="4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57" name="Freeform 48"/>
              <p:cNvSpPr>
                <a:spLocks/>
              </p:cNvSpPr>
              <p:nvPr/>
            </p:nvSpPr>
            <p:spPr bwMode="auto">
              <a:xfrm>
                <a:off x="3968" y="1375"/>
                <a:ext cx="20" cy="82"/>
              </a:xfrm>
              <a:custGeom>
                <a:avLst/>
                <a:gdLst>
                  <a:gd name="T0" fmla="*/ 0 w 20"/>
                  <a:gd name="T1" fmla="*/ 8 h 82"/>
                  <a:gd name="T2" fmla="*/ 3 w 20"/>
                  <a:gd name="T3" fmla="*/ 17 h 82"/>
                  <a:gd name="T4" fmla="*/ 5 w 20"/>
                  <a:gd name="T5" fmla="*/ 26 h 82"/>
                  <a:gd name="T6" fmla="*/ 4 w 20"/>
                  <a:gd name="T7" fmla="*/ 36 h 82"/>
                  <a:gd name="T8" fmla="*/ 4 w 20"/>
                  <a:gd name="T9" fmla="*/ 36 h 82"/>
                  <a:gd name="T10" fmla="*/ 4 w 20"/>
                  <a:gd name="T11" fmla="*/ 38 h 82"/>
                  <a:gd name="T12" fmla="*/ 5 w 20"/>
                  <a:gd name="T13" fmla="*/ 40 h 82"/>
                  <a:gd name="T14" fmla="*/ 5 w 20"/>
                  <a:gd name="T15" fmla="*/ 42 h 82"/>
                  <a:gd name="T16" fmla="*/ 5 w 20"/>
                  <a:gd name="T17" fmla="*/ 42 h 82"/>
                  <a:gd name="T18" fmla="*/ 6 w 20"/>
                  <a:gd name="T19" fmla="*/ 52 h 82"/>
                  <a:gd name="T20" fmla="*/ 6 w 20"/>
                  <a:gd name="T21" fmla="*/ 60 h 82"/>
                  <a:gd name="T22" fmla="*/ 6 w 20"/>
                  <a:gd name="T23" fmla="*/ 69 h 82"/>
                  <a:gd name="T24" fmla="*/ 6 w 20"/>
                  <a:gd name="T25" fmla="*/ 69 h 82"/>
                  <a:gd name="T26" fmla="*/ 6 w 20"/>
                  <a:gd name="T27" fmla="*/ 72 h 82"/>
                  <a:gd name="T28" fmla="*/ 7 w 20"/>
                  <a:gd name="T29" fmla="*/ 74 h 82"/>
                  <a:gd name="T30" fmla="*/ 8 w 20"/>
                  <a:gd name="T31" fmla="*/ 77 h 82"/>
                  <a:gd name="T32" fmla="*/ 8 w 20"/>
                  <a:gd name="T33" fmla="*/ 77 h 82"/>
                  <a:gd name="T34" fmla="*/ 8 w 20"/>
                  <a:gd name="T35" fmla="*/ 77 h 82"/>
                  <a:gd name="T36" fmla="*/ 7 w 20"/>
                  <a:gd name="T37" fmla="*/ 76 h 82"/>
                  <a:gd name="T38" fmla="*/ 7 w 20"/>
                  <a:gd name="T39" fmla="*/ 76 h 82"/>
                  <a:gd name="T40" fmla="*/ 7 w 20"/>
                  <a:gd name="T41" fmla="*/ 76 h 82"/>
                  <a:gd name="T42" fmla="*/ 8 w 20"/>
                  <a:gd name="T43" fmla="*/ 79 h 82"/>
                  <a:gd name="T44" fmla="*/ 10 w 20"/>
                  <a:gd name="T45" fmla="*/ 82 h 82"/>
                  <a:gd name="T46" fmla="*/ 13 w 20"/>
                  <a:gd name="T47" fmla="*/ 82 h 82"/>
                  <a:gd name="T48" fmla="*/ 13 w 20"/>
                  <a:gd name="T49" fmla="*/ 82 h 82"/>
                  <a:gd name="T50" fmla="*/ 17 w 20"/>
                  <a:gd name="T51" fmla="*/ 81 h 82"/>
                  <a:gd name="T52" fmla="*/ 19 w 20"/>
                  <a:gd name="T53" fmla="*/ 79 h 82"/>
                  <a:gd name="T54" fmla="*/ 20 w 20"/>
                  <a:gd name="T55" fmla="*/ 76 h 82"/>
                  <a:gd name="T56" fmla="*/ 20 w 20"/>
                  <a:gd name="T57" fmla="*/ 76 h 82"/>
                  <a:gd name="T58" fmla="*/ 19 w 20"/>
                  <a:gd name="T59" fmla="*/ 73 h 82"/>
                  <a:gd name="T60" fmla="*/ 19 w 20"/>
                  <a:gd name="T61" fmla="*/ 70 h 82"/>
                  <a:gd name="T62" fmla="*/ 18 w 20"/>
                  <a:gd name="T63" fmla="*/ 67 h 82"/>
                  <a:gd name="T64" fmla="*/ 18 w 20"/>
                  <a:gd name="T65" fmla="*/ 67 h 82"/>
                  <a:gd name="T66" fmla="*/ 18 w 20"/>
                  <a:gd name="T67" fmla="*/ 56 h 82"/>
                  <a:gd name="T68" fmla="*/ 18 w 20"/>
                  <a:gd name="T69" fmla="*/ 45 h 82"/>
                  <a:gd name="T70" fmla="*/ 17 w 20"/>
                  <a:gd name="T71" fmla="*/ 34 h 82"/>
                  <a:gd name="T72" fmla="*/ 17 w 20"/>
                  <a:gd name="T73" fmla="*/ 34 h 82"/>
                  <a:gd name="T74" fmla="*/ 17 w 20"/>
                  <a:gd name="T75" fmla="*/ 24 h 82"/>
                  <a:gd name="T76" fmla="*/ 15 w 20"/>
                  <a:gd name="T77" fmla="*/ 14 h 82"/>
                  <a:gd name="T78" fmla="*/ 12 w 20"/>
                  <a:gd name="T79" fmla="*/ 4 h 82"/>
                  <a:gd name="T80" fmla="*/ 12 w 20"/>
                  <a:gd name="T81" fmla="*/ 4 h 82"/>
                  <a:gd name="T82" fmla="*/ 10 w 20"/>
                  <a:gd name="T83" fmla="*/ 1 h 82"/>
                  <a:gd name="T84" fmla="*/ 8 w 20"/>
                  <a:gd name="T85" fmla="*/ 0 h 82"/>
                  <a:gd name="T86" fmla="*/ 4 w 20"/>
                  <a:gd name="T87" fmla="*/ 0 h 82"/>
                  <a:gd name="T88" fmla="*/ 4 w 20"/>
                  <a:gd name="T89" fmla="*/ 0 h 82"/>
                  <a:gd name="T90" fmla="*/ 1 w 20"/>
                  <a:gd name="T91" fmla="*/ 2 h 82"/>
                  <a:gd name="T92" fmla="*/ 0 w 20"/>
                  <a:gd name="T93" fmla="*/ 4 h 82"/>
                  <a:gd name="T94" fmla="*/ 0 w 20"/>
                  <a:gd name="T95" fmla="*/ 8 h 82"/>
                  <a:gd name="T96" fmla="*/ 0 w 20"/>
                  <a:gd name="T97" fmla="*/ 8 h 8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0"/>
                  <a:gd name="T148" fmla="*/ 0 h 82"/>
                  <a:gd name="T149" fmla="*/ 20 w 20"/>
                  <a:gd name="T150" fmla="*/ 82 h 8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0" h="82">
                    <a:moveTo>
                      <a:pt x="0" y="8"/>
                    </a:moveTo>
                    <a:lnTo>
                      <a:pt x="3" y="17"/>
                    </a:lnTo>
                    <a:lnTo>
                      <a:pt x="5" y="26"/>
                    </a:lnTo>
                    <a:lnTo>
                      <a:pt x="4" y="36"/>
                    </a:lnTo>
                    <a:lnTo>
                      <a:pt x="4" y="38"/>
                    </a:lnTo>
                    <a:lnTo>
                      <a:pt x="5" y="40"/>
                    </a:lnTo>
                    <a:lnTo>
                      <a:pt x="5" y="42"/>
                    </a:lnTo>
                    <a:lnTo>
                      <a:pt x="6" y="52"/>
                    </a:lnTo>
                    <a:lnTo>
                      <a:pt x="6" y="60"/>
                    </a:lnTo>
                    <a:lnTo>
                      <a:pt x="6" y="69"/>
                    </a:lnTo>
                    <a:lnTo>
                      <a:pt x="6" y="72"/>
                    </a:lnTo>
                    <a:lnTo>
                      <a:pt x="7" y="74"/>
                    </a:lnTo>
                    <a:lnTo>
                      <a:pt x="8" y="77"/>
                    </a:lnTo>
                    <a:lnTo>
                      <a:pt x="7" y="76"/>
                    </a:lnTo>
                    <a:lnTo>
                      <a:pt x="8" y="79"/>
                    </a:lnTo>
                    <a:lnTo>
                      <a:pt x="10" y="82"/>
                    </a:lnTo>
                    <a:lnTo>
                      <a:pt x="13" y="82"/>
                    </a:lnTo>
                    <a:lnTo>
                      <a:pt x="17" y="81"/>
                    </a:lnTo>
                    <a:lnTo>
                      <a:pt x="19" y="79"/>
                    </a:lnTo>
                    <a:lnTo>
                      <a:pt x="20" y="76"/>
                    </a:lnTo>
                    <a:lnTo>
                      <a:pt x="19" y="73"/>
                    </a:lnTo>
                    <a:lnTo>
                      <a:pt x="19" y="70"/>
                    </a:lnTo>
                    <a:lnTo>
                      <a:pt x="18" y="67"/>
                    </a:lnTo>
                    <a:lnTo>
                      <a:pt x="18" y="56"/>
                    </a:lnTo>
                    <a:lnTo>
                      <a:pt x="18" y="45"/>
                    </a:lnTo>
                    <a:lnTo>
                      <a:pt x="17" y="34"/>
                    </a:lnTo>
                    <a:lnTo>
                      <a:pt x="17" y="24"/>
                    </a:lnTo>
                    <a:lnTo>
                      <a:pt x="15" y="14"/>
                    </a:lnTo>
                    <a:lnTo>
                      <a:pt x="12" y="4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58" name="Freeform 49"/>
              <p:cNvSpPr>
                <a:spLocks/>
              </p:cNvSpPr>
              <p:nvPr/>
            </p:nvSpPr>
            <p:spPr bwMode="auto">
              <a:xfrm>
                <a:off x="3990" y="1373"/>
                <a:ext cx="24" cy="85"/>
              </a:xfrm>
              <a:custGeom>
                <a:avLst/>
                <a:gdLst>
                  <a:gd name="T0" fmla="*/ 11 w 24"/>
                  <a:gd name="T1" fmla="*/ 4 h 85"/>
                  <a:gd name="T2" fmla="*/ 6 w 24"/>
                  <a:gd name="T3" fmla="*/ 17 h 85"/>
                  <a:gd name="T4" fmla="*/ 3 w 24"/>
                  <a:gd name="T5" fmla="*/ 30 h 85"/>
                  <a:gd name="T6" fmla="*/ 0 w 24"/>
                  <a:gd name="T7" fmla="*/ 44 h 85"/>
                  <a:gd name="T8" fmla="*/ 0 w 24"/>
                  <a:gd name="T9" fmla="*/ 44 h 85"/>
                  <a:gd name="T10" fmla="*/ 1 w 24"/>
                  <a:gd name="T11" fmla="*/ 55 h 85"/>
                  <a:gd name="T12" fmla="*/ 2 w 24"/>
                  <a:gd name="T13" fmla="*/ 67 h 85"/>
                  <a:gd name="T14" fmla="*/ 1 w 24"/>
                  <a:gd name="T15" fmla="*/ 78 h 85"/>
                  <a:gd name="T16" fmla="*/ 1 w 24"/>
                  <a:gd name="T17" fmla="*/ 78 h 85"/>
                  <a:gd name="T18" fmla="*/ 3 w 24"/>
                  <a:gd name="T19" fmla="*/ 82 h 85"/>
                  <a:gd name="T20" fmla="*/ 5 w 24"/>
                  <a:gd name="T21" fmla="*/ 84 h 85"/>
                  <a:gd name="T22" fmla="*/ 8 w 24"/>
                  <a:gd name="T23" fmla="*/ 85 h 85"/>
                  <a:gd name="T24" fmla="*/ 8 w 24"/>
                  <a:gd name="T25" fmla="*/ 85 h 85"/>
                  <a:gd name="T26" fmla="*/ 11 w 24"/>
                  <a:gd name="T27" fmla="*/ 84 h 85"/>
                  <a:gd name="T28" fmla="*/ 14 w 24"/>
                  <a:gd name="T29" fmla="*/ 82 h 85"/>
                  <a:gd name="T30" fmla="*/ 14 w 24"/>
                  <a:gd name="T31" fmla="*/ 78 h 85"/>
                  <a:gd name="T32" fmla="*/ 14 w 24"/>
                  <a:gd name="T33" fmla="*/ 78 h 85"/>
                  <a:gd name="T34" fmla="*/ 15 w 24"/>
                  <a:gd name="T35" fmla="*/ 66 h 85"/>
                  <a:gd name="T36" fmla="*/ 14 w 24"/>
                  <a:gd name="T37" fmla="*/ 54 h 85"/>
                  <a:gd name="T38" fmla="*/ 13 w 24"/>
                  <a:gd name="T39" fmla="*/ 42 h 85"/>
                  <a:gd name="T40" fmla="*/ 13 w 24"/>
                  <a:gd name="T41" fmla="*/ 42 h 85"/>
                  <a:gd name="T42" fmla="*/ 16 w 24"/>
                  <a:gd name="T43" fmla="*/ 30 h 85"/>
                  <a:gd name="T44" fmla="*/ 19 w 24"/>
                  <a:gd name="T45" fmla="*/ 19 h 85"/>
                  <a:gd name="T46" fmla="*/ 23 w 24"/>
                  <a:gd name="T47" fmla="*/ 8 h 85"/>
                  <a:gd name="T48" fmla="*/ 23 w 24"/>
                  <a:gd name="T49" fmla="*/ 8 h 85"/>
                  <a:gd name="T50" fmla="*/ 24 w 24"/>
                  <a:gd name="T51" fmla="*/ 5 h 85"/>
                  <a:gd name="T52" fmla="*/ 22 w 24"/>
                  <a:gd name="T53" fmla="*/ 2 h 85"/>
                  <a:gd name="T54" fmla="*/ 19 w 24"/>
                  <a:gd name="T55" fmla="*/ 0 h 85"/>
                  <a:gd name="T56" fmla="*/ 19 w 24"/>
                  <a:gd name="T57" fmla="*/ 0 h 85"/>
                  <a:gd name="T58" fmla="*/ 16 w 24"/>
                  <a:gd name="T59" fmla="*/ 0 h 85"/>
                  <a:gd name="T60" fmla="*/ 13 w 24"/>
                  <a:gd name="T61" fmla="*/ 1 h 85"/>
                  <a:gd name="T62" fmla="*/ 11 w 24"/>
                  <a:gd name="T63" fmla="*/ 4 h 85"/>
                  <a:gd name="T64" fmla="*/ 11 w 24"/>
                  <a:gd name="T65" fmla="*/ 4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4"/>
                  <a:gd name="T100" fmla="*/ 0 h 85"/>
                  <a:gd name="T101" fmla="*/ 24 w 24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4" h="85">
                    <a:moveTo>
                      <a:pt x="11" y="4"/>
                    </a:moveTo>
                    <a:lnTo>
                      <a:pt x="6" y="17"/>
                    </a:lnTo>
                    <a:lnTo>
                      <a:pt x="3" y="30"/>
                    </a:lnTo>
                    <a:lnTo>
                      <a:pt x="0" y="44"/>
                    </a:lnTo>
                    <a:lnTo>
                      <a:pt x="1" y="55"/>
                    </a:lnTo>
                    <a:lnTo>
                      <a:pt x="2" y="67"/>
                    </a:lnTo>
                    <a:lnTo>
                      <a:pt x="1" y="78"/>
                    </a:lnTo>
                    <a:lnTo>
                      <a:pt x="3" y="82"/>
                    </a:lnTo>
                    <a:lnTo>
                      <a:pt x="5" y="84"/>
                    </a:lnTo>
                    <a:lnTo>
                      <a:pt x="8" y="85"/>
                    </a:lnTo>
                    <a:lnTo>
                      <a:pt x="11" y="84"/>
                    </a:lnTo>
                    <a:lnTo>
                      <a:pt x="14" y="82"/>
                    </a:lnTo>
                    <a:lnTo>
                      <a:pt x="14" y="78"/>
                    </a:lnTo>
                    <a:lnTo>
                      <a:pt x="15" y="66"/>
                    </a:lnTo>
                    <a:lnTo>
                      <a:pt x="14" y="54"/>
                    </a:lnTo>
                    <a:lnTo>
                      <a:pt x="13" y="42"/>
                    </a:lnTo>
                    <a:lnTo>
                      <a:pt x="16" y="30"/>
                    </a:lnTo>
                    <a:lnTo>
                      <a:pt x="19" y="19"/>
                    </a:lnTo>
                    <a:lnTo>
                      <a:pt x="23" y="8"/>
                    </a:lnTo>
                    <a:lnTo>
                      <a:pt x="24" y="5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59" name="Freeform 50"/>
              <p:cNvSpPr>
                <a:spLocks/>
              </p:cNvSpPr>
              <p:nvPr/>
            </p:nvSpPr>
            <p:spPr bwMode="auto">
              <a:xfrm>
                <a:off x="4013" y="1375"/>
                <a:ext cx="15" cy="83"/>
              </a:xfrm>
              <a:custGeom>
                <a:avLst/>
                <a:gdLst>
                  <a:gd name="T0" fmla="*/ 0 w 15"/>
                  <a:gd name="T1" fmla="*/ 6 h 83"/>
                  <a:gd name="T2" fmla="*/ 0 w 15"/>
                  <a:gd name="T3" fmla="*/ 29 h 83"/>
                  <a:gd name="T4" fmla="*/ 0 w 15"/>
                  <a:gd name="T5" fmla="*/ 52 h 83"/>
                  <a:gd name="T6" fmla="*/ 1 w 15"/>
                  <a:gd name="T7" fmla="*/ 75 h 83"/>
                  <a:gd name="T8" fmla="*/ 1 w 15"/>
                  <a:gd name="T9" fmla="*/ 75 h 83"/>
                  <a:gd name="T10" fmla="*/ 1 w 15"/>
                  <a:gd name="T11" fmla="*/ 76 h 83"/>
                  <a:gd name="T12" fmla="*/ 2 w 15"/>
                  <a:gd name="T13" fmla="*/ 78 h 83"/>
                  <a:gd name="T14" fmla="*/ 3 w 15"/>
                  <a:gd name="T15" fmla="*/ 80 h 83"/>
                  <a:gd name="T16" fmla="*/ 3 w 15"/>
                  <a:gd name="T17" fmla="*/ 80 h 83"/>
                  <a:gd name="T18" fmla="*/ 5 w 15"/>
                  <a:gd name="T19" fmla="*/ 82 h 83"/>
                  <a:gd name="T20" fmla="*/ 8 w 15"/>
                  <a:gd name="T21" fmla="*/ 83 h 83"/>
                  <a:gd name="T22" fmla="*/ 12 w 15"/>
                  <a:gd name="T23" fmla="*/ 82 h 83"/>
                  <a:gd name="T24" fmla="*/ 12 w 15"/>
                  <a:gd name="T25" fmla="*/ 82 h 83"/>
                  <a:gd name="T26" fmla="*/ 14 w 15"/>
                  <a:gd name="T27" fmla="*/ 80 h 83"/>
                  <a:gd name="T28" fmla="*/ 15 w 15"/>
                  <a:gd name="T29" fmla="*/ 77 h 83"/>
                  <a:gd name="T30" fmla="*/ 14 w 15"/>
                  <a:gd name="T31" fmla="*/ 74 h 83"/>
                  <a:gd name="T32" fmla="*/ 14 w 15"/>
                  <a:gd name="T33" fmla="*/ 74 h 83"/>
                  <a:gd name="T34" fmla="*/ 13 w 15"/>
                  <a:gd name="T35" fmla="*/ 73 h 83"/>
                  <a:gd name="T36" fmla="*/ 13 w 15"/>
                  <a:gd name="T37" fmla="*/ 71 h 83"/>
                  <a:gd name="T38" fmla="*/ 12 w 15"/>
                  <a:gd name="T39" fmla="*/ 70 h 83"/>
                  <a:gd name="T40" fmla="*/ 12 w 15"/>
                  <a:gd name="T41" fmla="*/ 70 h 83"/>
                  <a:gd name="T42" fmla="*/ 12 w 15"/>
                  <a:gd name="T43" fmla="*/ 48 h 83"/>
                  <a:gd name="T44" fmla="*/ 13 w 15"/>
                  <a:gd name="T45" fmla="*/ 27 h 83"/>
                  <a:gd name="T46" fmla="*/ 12 w 15"/>
                  <a:gd name="T47" fmla="*/ 6 h 83"/>
                  <a:gd name="T48" fmla="*/ 12 w 15"/>
                  <a:gd name="T49" fmla="*/ 6 h 83"/>
                  <a:gd name="T50" fmla="*/ 11 w 15"/>
                  <a:gd name="T51" fmla="*/ 3 h 83"/>
                  <a:gd name="T52" fmla="*/ 9 w 15"/>
                  <a:gd name="T53" fmla="*/ 1 h 83"/>
                  <a:gd name="T54" fmla="*/ 6 w 15"/>
                  <a:gd name="T55" fmla="*/ 0 h 83"/>
                  <a:gd name="T56" fmla="*/ 6 w 15"/>
                  <a:gd name="T57" fmla="*/ 0 h 83"/>
                  <a:gd name="T58" fmla="*/ 3 w 15"/>
                  <a:gd name="T59" fmla="*/ 1 h 83"/>
                  <a:gd name="T60" fmla="*/ 1 w 15"/>
                  <a:gd name="T61" fmla="*/ 3 h 83"/>
                  <a:gd name="T62" fmla="*/ 0 w 15"/>
                  <a:gd name="T63" fmla="*/ 6 h 83"/>
                  <a:gd name="T64" fmla="*/ 0 w 15"/>
                  <a:gd name="T65" fmla="*/ 6 h 8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5"/>
                  <a:gd name="T100" fmla="*/ 0 h 83"/>
                  <a:gd name="T101" fmla="*/ 15 w 15"/>
                  <a:gd name="T102" fmla="*/ 83 h 8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5" h="83">
                    <a:moveTo>
                      <a:pt x="0" y="6"/>
                    </a:moveTo>
                    <a:lnTo>
                      <a:pt x="0" y="29"/>
                    </a:lnTo>
                    <a:lnTo>
                      <a:pt x="0" y="52"/>
                    </a:lnTo>
                    <a:lnTo>
                      <a:pt x="1" y="75"/>
                    </a:lnTo>
                    <a:lnTo>
                      <a:pt x="1" y="76"/>
                    </a:lnTo>
                    <a:lnTo>
                      <a:pt x="2" y="78"/>
                    </a:lnTo>
                    <a:lnTo>
                      <a:pt x="3" y="80"/>
                    </a:lnTo>
                    <a:lnTo>
                      <a:pt x="5" y="82"/>
                    </a:lnTo>
                    <a:lnTo>
                      <a:pt x="8" y="83"/>
                    </a:lnTo>
                    <a:lnTo>
                      <a:pt x="12" y="82"/>
                    </a:lnTo>
                    <a:lnTo>
                      <a:pt x="14" y="80"/>
                    </a:lnTo>
                    <a:lnTo>
                      <a:pt x="15" y="77"/>
                    </a:lnTo>
                    <a:lnTo>
                      <a:pt x="14" y="74"/>
                    </a:lnTo>
                    <a:lnTo>
                      <a:pt x="13" y="73"/>
                    </a:lnTo>
                    <a:lnTo>
                      <a:pt x="13" y="71"/>
                    </a:lnTo>
                    <a:lnTo>
                      <a:pt x="12" y="70"/>
                    </a:lnTo>
                    <a:lnTo>
                      <a:pt x="12" y="48"/>
                    </a:lnTo>
                    <a:lnTo>
                      <a:pt x="13" y="27"/>
                    </a:lnTo>
                    <a:lnTo>
                      <a:pt x="12" y="6"/>
                    </a:lnTo>
                    <a:lnTo>
                      <a:pt x="11" y="3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60" name="Freeform 51"/>
              <p:cNvSpPr>
                <a:spLocks/>
              </p:cNvSpPr>
              <p:nvPr/>
            </p:nvSpPr>
            <p:spPr bwMode="auto">
              <a:xfrm>
                <a:off x="4038" y="1373"/>
                <a:ext cx="24" cy="84"/>
              </a:xfrm>
              <a:custGeom>
                <a:avLst/>
                <a:gdLst>
                  <a:gd name="T0" fmla="*/ 11 w 24"/>
                  <a:gd name="T1" fmla="*/ 5 h 84"/>
                  <a:gd name="T2" fmla="*/ 4 w 24"/>
                  <a:gd name="T3" fmla="*/ 28 h 84"/>
                  <a:gd name="T4" fmla="*/ 1 w 24"/>
                  <a:gd name="T5" fmla="*/ 53 h 84"/>
                  <a:gd name="T6" fmla="*/ 0 w 24"/>
                  <a:gd name="T7" fmla="*/ 78 h 84"/>
                  <a:gd name="T8" fmla="*/ 0 w 24"/>
                  <a:gd name="T9" fmla="*/ 78 h 84"/>
                  <a:gd name="T10" fmla="*/ 1 w 24"/>
                  <a:gd name="T11" fmla="*/ 81 h 84"/>
                  <a:gd name="T12" fmla="*/ 3 w 24"/>
                  <a:gd name="T13" fmla="*/ 83 h 84"/>
                  <a:gd name="T14" fmla="*/ 6 w 24"/>
                  <a:gd name="T15" fmla="*/ 84 h 84"/>
                  <a:gd name="T16" fmla="*/ 6 w 24"/>
                  <a:gd name="T17" fmla="*/ 84 h 84"/>
                  <a:gd name="T18" fmla="*/ 10 w 24"/>
                  <a:gd name="T19" fmla="*/ 83 h 84"/>
                  <a:gd name="T20" fmla="*/ 12 w 24"/>
                  <a:gd name="T21" fmla="*/ 81 h 84"/>
                  <a:gd name="T22" fmla="*/ 13 w 24"/>
                  <a:gd name="T23" fmla="*/ 78 h 84"/>
                  <a:gd name="T24" fmla="*/ 13 w 24"/>
                  <a:gd name="T25" fmla="*/ 78 h 84"/>
                  <a:gd name="T26" fmla="*/ 14 w 24"/>
                  <a:gd name="T27" fmla="*/ 55 h 84"/>
                  <a:gd name="T28" fmla="*/ 17 w 24"/>
                  <a:gd name="T29" fmla="*/ 31 h 84"/>
                  <a:gd name="T30" fmla="*/ 24 w 24"/>
                  <a:gd name="T31" fmla="*/ 8 h 84"/>
                  <a:gd name="T32" fmla="*/ 24 w 24"/>
                  <a:gd name="T33" fmla="*/ 8 h 84"/>
                  <a:gd name="T34" fmla="*/ 24 w 24"/>
                  <a:gd name="T35" fmla="*/ 5 h 84"/>
                  <a:gd name="T36" fmla="*/ 22 w 24"/>
                  <a:gd name="T37" fmla="*/ 2 h 84"/>
                  <a:gd name="T38" fmla="*/ 19 w 24"/>
                  <a:gd name="T39" fmla="*/ 1 h 84"/>
                  <a:gd name="T40" fmla="*/ 19 w 24"/>
                  <a:gd name="T41" fmla="*/ 1 h 84"/>
                  <a:gd name="T42" fmla="*/ 16 w 24"/>
                  <a:gd name="T43" fmla="*/ 0 h 84"/>
                  <a:gd name="T44" fmla="*/ 13 w 24"/>
                  <a:gd name="T45" fmla="*/ 2 h 84"/>
                  <a:gd name="T46" fmla="*/ 11 w 24"/>
                  <a:gd name="T47" fmla="*/ 5 h 84"/>
                  <a:gd name="T48" fmla="*/ 11 w 24"/>
                  <a:gd name="T49" fmla="*/ 5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4"/>
                  <a:gd name="T76" fmla="*/ 0 h 84"/>
                  <a:gd name="T77" fmla="*/ 24 w 24"/>
                  <a:gd name="T78" fmla="*/ 84 h 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4" h="84">
                    <a:moveTo>
                      <a:pt x="11" y="5"/>
                    </a:moveTo>
                    <a:lnTo>
                      <a:pt x="4" y="28"/>
                    </a:lnTo>
                    <a:lnTo>
                      <a:pt x="1" y="53"/>
                    </a:lnTo>
                    <a:lnTo>
                      <a:pt x="0" y="78"/>
                    </a:lnTo>
                    <a:lnTo>
                      <a:pt x="1" y="81"/>
                    </a:lnTo>
                    <a:lnTo>
                      <a:pt x="3" y="83"/>
                    </a:lnTo>
                    <a:lnTo>
                      <a:pt x="6" y="84"/>
                    </a:lnTo>
                    <a:lnTo>
                      <a:pt x="10" y="83"/>
                    </a:lnTo>
                    <a:lnTo>
                      <a:pt x="12" y="81"/>
                    </a:lnTo>
                    <a:lnTo>
                      <a:pt x="13" y="78"/>
                    </a:lnTo>
                    <a:lnTo>
                      <a:pt x="14" y="55"/>
                    </a:lnTo>
                    <a:lnTo>
                      <a:pt x="17" y="31"/>
                    </a:lnTo>
                    <a:lnTo>
                      <a:pt x="24" y="8"/>
                    </a:lnTo>
                    <a:lnTo>
                      <a:pt x="24" y="5"/>
                    </a:lnTo>
                    <a:lnTo>
                      <a:pt x="22" y="2"/>
                    </a:lnTo>
                    <a:lnTo>
                      <a:pt x="19" y="1"/>
                    </a:lnTo>
                    <a:lnTo>
                      <a:pt x="16" y="0"/>
                    </a:lnTo>
                    <a:lnTo>
                      <a:pt x="13" y="2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61" name="Freeform 52"/>
              <p:cNvSpPr>
                <a:spLocks/>
              </p:cNvSpPr>
              <p:nvPr/>
            </p:nvSpPr>
            <p:spPr bwMode="auto">
              <a:xfrm>
                <a:off x="4056" y="1374"/>
                <a:ext cx="18" cy="83"/>
              </a:xfrm>
              <a:custGeom>
                <a:avLst/>
                <a:gdLst>
                  <a:gd name="T0" fmla="*/ 2 w 18"/>
                  <a:gd name="T1" fmla="*/ 9 h 83"/>
                  <a:gd name="T2" fmla="*/ 3 w 18"/>
                  <a:gd name="T3" fmla="*/ 10 h 83"/>
                  <a:gd name="T4" fmla="*/ 3 w 18"/>
                  <a:gd name="T5" fmla="*/ 11 h 83"/>
                  <a:gd name="T6" fmla="*/ 3 w 18"/>
                  <a:gd name="T7" fmla="*/ 12 h 83"/>
                  <a:gd name="T8" fmla="*/ 3 w 18"/>
                  <a:gd name="T9" fmla="*/ 12 h 83"/>
                  <a:gd name="T10" fmla="*/ 2 w 18"/>
                  <a:gd name="T11" fmla="*/ 20 h 83"/>
                  <a:gd name="T12" fmla="*/ 1 w 18"/>
                  <a:gd name="T13" fmla="*/ 27 h 83"/>
                  <a:gd name="T14" fmla="*/ 0 w 18"/>
                  <a:gd name="T15" fmla="*/ 35 h 83"/>
                  <a:gd name="T16" fmla="*/ 0 w 18"/>
                  <a:gd name="T17" fmla="*/ 35 h 83"/>
                  <a:gd name="T18" fmla="*/ 0 w 18"/>
                  <a:gd name="T19" fmla="*/ 43 h 83"/>
                  <a:gd name="T20" fmla="*/ 0 w 18"/>
                  <a:gd name="T21" fmla="*/ 50 h 83"/>
                  <a:gd name="T22" fmla="*/ 0 w 18"/>
                  <a:gd name="T23" fmla="*/ 59 h 83"/>
                  <a:gd name="T24" fmla="*/ 0 w 18"/>
                  <a:gd name="T25" fmla="*/ 59 h 83"/>
                  <a:gd name="T26" fmla="*/ 2 w 18"/>
                  <a:gd name="T27" fmla="*/ 65 h 83"/>
                  <a:gd name="T28" fmla="*/ 4 w 18"/>
                  <a:gd name="T29" fmla="*/ 72 h 83"/>
                  <a:gd name="T30" fmla="*/ 6 w 18"/>
                  <a:gd name="T31" fmla="*/ 79 h 83"/>
                  <a:gd name="T32" fmla="*/ 6 w 18"/>
                  <a:gd name="T33" fmla="*/ 79 h 83"/>
                  <a:gd name="T34" fmla="*/ 8 w 18"/>
                  <a:gd name="T35" fmla="*/ 81 h 83"/>
                  <a:gd name="T36" fmla="*/ 10 w 18"/>
                  <a:gd name="T37" fmla="*/ 83 h 83"/>
                  <a:gd name="T38" fmla="*/ 14 w 18"/>
                  <a:gd name="T39" fmla="*/ 82 h 83"/>
                  <a:gd name="T40" fmla="*/ 14 w 18"/>
                  <a:gd name="T41" fmla="*/ 82 h 83"/>
                  <a:gd name="T42" fmla="*/ 17 w 18"/>
                  <a:gd name="T43" fmla="*/ 80 h 83"/>
                  <a:gd name="T44" fmla="*/ 18 w 18"/>
                  <a:gd name="T45" fmla="*/ 77 h 83"/>
                  <a:gd name="T46" fmla="*/ 18 w 18"/>
                  <a:gd name="T47" fmla="*/ 74 h 83"/>
                  <a:gd name="T48" fmla="*/ 18 w 18"/>
                  <a:gd name="T49" fmla="*/ 74 h 83"/>
                  <a:gd name="T50" fmla="*/ 15 w 18"/>
                  <a:gd name="T51" fmla="*/ 62 h 83"/>
                  <a:gd name="T52" fmla="*/ 12 w 18"/>
                  <a:gd name="T53" fmla="*/ 50 h 83"/>
                  <a:gd name="T54" fmla="*/ 12 w 18"/>
                  <a:gd name="T55" fmla="*/ 39 h 83"/>
                  <a:gd name="T56" fmla="*/ 12 w 18"/>
                  <a:gd name="T57" fmla="*/ 39 h 83"/>
                  <a:gd name="T58" fmla="*/ 13 w 18"/>
                  <a:gd name="T59" fmla="*/ 30 h 83"/>
                  <a:gd name="T60" fmla="*/ 15 w 18"/>
                  <a:gd name="T61" fmla="*/ 23 h 83"/>
                  <a:gd name="T62" fmla="*/ 16 w 18"/>
                  <a:gd name="T63" fmla="*/ 15 h 83"/>
                  <a:gd name="T64" fmla="*/ 16 w 18"/>
                  <a:gd name="T65" fmla="*/ 15 h 83"/>
                  <a:gd name="T66" fmla="*/ 16 w 18"/>
                  <a:gd name="T67" fmla="*/ 11 h 83"/>
                  <a:gd name="T68" fmla="*/ 16 w 18"/>
                  <a:gd name="T69" fmla="*/ 7 h 83"/>
                  <a:gd name="T70" fmla="*/ 13 w 18"/>
                  <a:gd name="T71" fmla="*/ 3 h 83"/>
                  <a:gd name="T72" fmla="*/ 13 w 18"/>
                  <a:gd name="T73" fmla="*/ 3 h 83"/>
                  <a:gd name="T74" fmla="*/ 11 w 18"/>
                  <a:gd name="T75" fmla="*/ 1 h 83"/>
                  <a:gd name="T76" fmla="*/ 8 w 18"/>
                  <a:gd name="T77" fmla="*/ 0 h 83"/>
                  <a:gd name="T78" fmla="*/ 5 w 18"/>
                  <a:gd name="T79" fmla="*/ 1 h 83"/>
                  <a:gd name="T80" fmla="*/ 5 w 18"/>
                  <a:gd name="T81" fmla="*/ 1 h 83"/>
                  <a:gd name="T82" fmla="*/ 3 w 18"/>
                  <a:gd name="T83" fmla="*/ 3 h 83"/>
                  <a:gd name="T84" fmla="*/ 2 w 18"/>
                  <a:gd name="T85" fmla="*/ 6 h 83"/>
                  <a:gd name="T86" fmla="*/ 2 w 18"/>
                  <a:gd name="T87" fmla="*/ 9 h 83"/>
                  <a:gd name="T88" fmla="*/ 2 w 18"/>
                  <a:gd name="T89" fmla="*/ 9 h 8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8"/>
                  <a:gd name="T136" fmla="*/ 0 h 83"/>
                  <a:gd name="T137" fmla="*/ 18 w 18"/>
                  <a:gd name="T138" fmla="*/ 83 h 8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8" h="83">
                    <a:moveTo>
                      <a:pt x="2" y="9"/>
                    </a:moveTo>
                    <a:lnTo>
                      <a:pt x="3" y="10"/>
                    </a:lnTo>
                    <a:lnTo>
                      <a:pt x="3" y="11"/>
                    </a:lnTo>
                    <a:lnTo>
                      <a:pt x="3" y="12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5"/>
                    </a:lnTo>
                    <a:lnTo>
                      <a:pt x="0" y="43"/>
                    </a:lnTo>
                    <a:lnTo>
                      <a:pt x="0" y="50"/>
                    </a:lnTo>
                    <a:lnTo>
                      <a:pt x="0" y="59"/>
                    </a:lnTo>
                    <a:lnTo>
                      <a:pt x="2" y="65"/>
                    </a:lnTo>
                    <a:lnTo>
                      <a:pt x="4" y="72"/>
                    </a:lnTo>
                    <a:lnTo>
                      <a:pt x="6" y="79"/>
                    </a:lnTo>
                    <a:lnTo>
                      <a:pt x="8" y="81"/>
                    </a:lnTo>
                    <a:lnTo>
                      <a:pt x="10" y="83"/>
                    </a:lnTo>
                    <a:lnTo>
                      <a:pt x="14" y="82"/>
                    </a:lnTo>
                    <a:lnTo>
                      <a:pt x="17" y="80"/>
                    </a:lnTo>
                    <a:lnTo>
                      <a:pt x="18" y="77"/>
                    </a:lnTo>
                    <a:lnTo>
                      <a:pt x="18" y="74"/>
                    </a:lnTo>
                    <a:lnTo>
                      <a:pt x="15" y="62"/>
                    </a:lnTo>
                    <a:lnTo>
                      <a:pt x="12" y="50"/>
                    </a:lnTo>
                    <a:lnTo>
                      <a:pt x="12" y="39"/>
                    </a:lnTo>
                    <a:lnTo>
                      <a:pt x="13" y="30"/>
                    </a:lnTo>
                    <a:lnTo>
                      <a:pt x="15" y="23"/>
                    </a:lnTo>
                    <a:lnTo>
                      <a:pt x="16" y="15"/>
                    </a:lnTo>
                    <a:lnTo>
                      <a:pt x="16" y="11"/>
                    </a:lnTo>
                    <a:lnTo>
                      <a:pt x="16" y="7"/>
                    </a:lnTo>
                    <a:lnTo>
                      <a:pt x="13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3"/>
                    </a:lnTo>
                    <a:lnTo>
                      <a:pt x="2" y="6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62" name="Freeform 53"/>
              <p:cNvSpPr>
                <a:spLocks/>
              </p:cNvSpPr>
              <p:nvPr/>
            </p:nvSpPr>
            <p:spPr bwMode="auto">
              <a:xfrm>
                <a:off x="4101" y="1377"/>
                <a:ext cx="20" cy="81"/>
              </a:xfrm>
              <a:custGeom>
                <a:avLst/>
                <a:gdLst>
                  <a:gd name="T0" fmla="*/ 0 w 20"/>
                  <a:gd name="T1" fmla="*/ 7 h 81"/>
                  <a:gd name="T2" fmla="*/ 2 w 20"/>
                  <a:gd name="T3" fmla="*/ 20 h 81"/>
                  <a:gd name="T4" fmla="*/ 5 w 20"/>
                  <a:gd name="T5" fmla="*/ 33 h 81"/>
                  <a:gd name="T6" fmla="*/ 8 w 20"/>
                  <a:gd name="T7" fmla="*/ 46 h 81"/>
                  <a:gd name="T8" fmla="*/ 8 w 20"/>
                  <a:gd name="T9" fmla="*/ 46 h 81"/>
                  <a:gd name="T10" fmla="*/ 8 w 20"/>
                  <a:gd name="T11" fmla="*/ 56 h 81"/>
                  <a:gd name="T12" fmla="*/ 5 w 20"/>
                  <a:gd name="T13" fmla="*/ 66 h 81"/>
                  <a:gd name="T14" fmla="*/ 4 w 20"/>
                  <a:gd name="T15" fmla="*/ 76 h 81"/>
                  <a:gd name="T16" fmla="*/ 4 w 20"/>
                  <a:gd name="T17" fmla="*/ 76 h 81"/>
                  <a:gd name="T18" fmla="*/ 6 w 20"/>
                  <a:gd name="T19" fmla="*/ 79 h 81"/>
                  <a:gd name="T20" fmla="*/ 8 w 20"/>
                  <a:gd name="T21" fmla="*/ 81 h 81"/>
                  <a:gd name="T22" fmla="*/ 12 w 20"/>
                  <a:gd name="T23" fmla="*/ 81 h 81"/>
                  <a:gd name="T24" fmla="*/ 12 w 20"/>
                  <a:gd name="T25" fmla="*/ 81 h 81"/>
                  <a:gd name="T26" fmla="*/ 15 w 20"/>
                  <a:gd name="T27" fmla="*/ 80 h 81"/>
                  <a:gd name="T28" fmla="*/ 17 w 20"/>
                  <a:gd name="T29" fmla="*/ 77 h 81"/>
                  <a:gd name="T30" fmla="*/ 17 w 20"/>
                  <a:gd name="T31" fmla="*/ 74 h 81"/>
                  <a:gd name="T32" fmla="*/ 17 w 20"/>
                  <a:gd name="T33" fmla="*/ 74 h 81"/>
                  <a:gd name="T34" fmla="*/ 18 w 20"/>
                  <a:gd name="T35" fmla="*/ 68 h 81"/>
                  <a:gd name="T36" fmla="*/ 19 w 20"/>
                  <a:gd name="T37" fmla="*/ 62 h 81"/>
                  <a:gd name="T38" fmla="*/ 20 w 20"/>
                  <a:gd name="T39" fmla="*/ 55 h 81"/>
                  <a:gd name="T40" fmla="*/ 20 w 20"/>
                  <a:gd name="T41" fmla="*/ 55 h 81"/>
                  <a:gd name="T42" fmla="*/ 19 w 20"/>
                  <a:gd name="T43" fmla="*/ 38 h 81"/>
                  <a:gd name="T44" fmla="*/ 16 w 20"/>
                  <a:gd name="T45" fmla="*/ 22 h 81"/>
                  <a:gd name="T46" fmla="*/ 13 w 20"/>
                  <a:gd name="T47" fmla="*/ 5 h 81"/>
                  <a:gd name="T48" fmla="*/ 13 w 20"/>
                  <a:gd name="T49" fmla="*/ 5 h 81"/>
                  <a:gd name="T50" fmla="*/ 11 w 20"/>
                  <a:gd name="T51" fmla="*/ 2 h 81"/>
                  <a:gd name="T52" fmla="*/ 9 w 20"/>
                  <a:gd name="T53" fmla="*/ 1 h 81"/>
                  <a:gd name="T54" fmla="*/ 5 w 20"/>
                  <a:gd name="T55" fmla="*/ 0 h 81"/>
                  <a:gd name="T56" fmla="*/ 5 w 20"/>
                  <a:gd name="T57" fmla="*/ 0 h 81"/>
                  <a:gd name="T58" fmla="*/ 2 w 20"/>
                  <a:gd name="T59" fmla="*/ 2 h 81"/>
                  <a:gd name="T60" fmla="*/ 0 w 20"/>
                  <a:gd name="T61" fmla="*/ 4 h 81"/>
                  <a:gd name="T62" fmla="*/ 0 w 20"/>
                  <a:gd name="T63" fmla="*/ 7 h 81"/>
                  <a:gd name="T64" fmla="*/ 0 w 20"/>
                  <a:gd name="T65" fmla="*/ 7 h 8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0"/>
                  <a:gd name="T100" fmla="*/ 0 h 81"/>
                  <a:gd name="T101" fmla="*/ 20 w 20"/>
                  <a:gd name="T102" fmla="*/ 81 h 8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0" h="81">
                    <a:moveTo>
                      <a:pt x="0" y="7"/>
                    </a:moveTo>
                    <a:lnTo>
                      <a:pt x="2" y="20"/>
                    </a:lnTo>
                    <a:lnTo>
                      <a:pt x="5" y="33"/>
                    </a:lnTo>
                    <a:lnTo>
                      <a:pt x="8" y="46"/>
                    </a:lnTo>
                    <a:lnTo>
                      <a:pt x="8" y="56"/>
                    </a:lnTo>
                    <a:lnTo>
                      <a:pt x="5" y="66"/>
                    </a:lnTo>
                    <a:lnTo>
                      <a:pt x="4" y="76"/>
                    </a:lnTo>
                    <a:lnTo>
                      <a:pt x="6" y="79"/>
                    </a:lnTo>
                    <a:lnTo>
                      <a:pt x="8" y="81"/>
                    </a:lnTo>
                    <a:lnTo>
                      <a:pt x="12" y="81"/>
                    </a:lnTo>
                    <a:lnTo>
                      <a:pt x="15" y="80"/>
                    </a:lnTo>
                    <a:lnTo>
                      <a:pt x="17" y="77"/>
                    </a:lnTo>
                    <a:lnTo>
                      <a:pt x="17" y="74"/>
                    </a:lnTo>
                    <a:lnTo>
                      <a:pt x="18" y="68"/>
                    </a:lnTo>
                    <a:lnTo>
                      <a:pt x="19" y="62"/>
                    </a:lnTo>
                    <a:lnTo>
                      <a:pt x="20" y="55"/>
                    </a:lnTo>
                    <a:lnTo>
                      <a:pt x="19" y="38"/>
                    </a:lnTo>
                    <a:lnTo>
                      <a:pt x="16" y="22"/>
                    </a:lnTo>
                    <a:lnTo>
                      <a:pt x="13" y="5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63" name="Freeform 54"/>
              <p:cNvSpPr>
                <a:spLocks/>
              </p:cNvSpPr>
              <p:nvPr/>
            </p:nvSpPr>
            <p:spPr bwMode="auto">
              <a:xfrm>
                <a:off x="4130" y="1379"/>
                <a:ext cx="16" cy="78"/>
              </a:xfrm>
              <a:custGeom>
                <a:avLst/>
                <a:gdLst>
                  <a:gd name="T0" fmla="*/ 4 w 16"/>
                  <a:gd name="T1" fmla="*/ 6 h 78"/>
                  <a:gd name="T2" fmla="*/ 3 w 16"/>
                  <a:gd name="T3" fmla="*/ 17 h 78"/>
                  <a:gd name="T4" fmla="*/ 3 w 16"/>
                  <a:gd name="T5" fmla="*/ 26 h 78"/>
                  <a:gd name="T6" fmla="*/ 3 w 16"/>
                  <a:gd name="T7" fmla="*/ 37 h 78"/>
                  <a:gd name="T8" fmla="*/ 3 w 16"/>
                  <a:gd name="T9" fmla="*/ 37 h 78"/>
                  <a:gd name="T10" fmla="*/ 4 w 16"/>
                  <a:gd name="T11" fmla="*/ 47 h 78"/>
                  <a:gd name="T12" fmla="*/ 3 w 16"/>
                  <a:gd name="T13" fmla="*/ 56 h 78"/>
                  <a:gd name="T14" fmla="*/ 2 w 16"/>
                  <a:gd name="T15" fmla="*/ 66 h 78"/>
                  <a:gd name="T16" fmla="*/ 2 w 16"/>
                  <a:gd name="T17" fmla="*/ 66 h 78"/>
                  <a:gd name="T18" fmla="*/ 2 w 16"/>
                  <a:gd name="T19" fmla="*/ 67 h 78"/>
                  <a:gd name="T20" fmla="*/ 1 w 16"/>
                  <a:gd name="T21" fmla="*/ 68 h 78"/>
                  <a:gd name="T22" fmla="*/ 1 w 16"/>
                  <a:gd name="T23" fmla="*/ 68 h 78"/>
                  <a:gd name="T24" fmla="*/ 1 w 16"/>
                  <a:gd name="T25" fmla="*/ 68 h 78"/>
                  <a:gd name="T26" fmla="*/ 1 w 16"/>
                  <a:gd name="T27" fmla="*/ 68 h 78"/>
                  <a:gd name="T28" fmla="*/ 1 w 16"/>
                  <a:gd name="T29" fmla="*/ 68 h 78"/>
                  <a:gd name="T30" fmla="*/ 1 w 16"/>
                  <a:gd name="T31" fmla="*/ 68 h 78"/>
                  <a:gd name="T32" fmla="*/ 1 w 16"/>
                  <a:gd name="T33" fmla="*/ 68 h 78"/>
                  <a:gd name="T34" fmla="*/ 0 w 16"/>
                  <a:gd name="T35" fmla="*/ 71 h 78"/>
                  <a:gd name="T36" fmla="*/ 0 w 16"/>
                  <a:gd name="T37" fmla="*/ 74 h 78"/>
                  <a:gd name="T38" fmla="*/ 3 w 16"/>
                  <a:gd name="T39" fmla="*/ 77 h 78"/>
                  <a:gd name="T40" fmla="*/ 3 w 16"/>
                  <a:gd name="T41" fmla="*/ 77 h 78"/>
                  <a:gd name="T42" fmla="*/ 6 w 16"/>
                  <a:gd name="T43" fmla="*/ 78 h 78"/>
                  <a:gd name="T44" fmla="*/ 9 w 16"/>
                  <a:gd name="T45" fmla="*/ 77 h 78"/>
                  <a:gd name="T46" fmla="*/ 11 w 16"/>
                  <a:gd name="T47" fmla="*/ 75 h 78"/>
                  <a:gd name="T48" fmla="*/ 11 w 16"/>
                  <a:gd name="T49" fmla="*/ 75 h 78"/>
                  <a:gd name="T50" fmla="*/ 13 w 16"/>
                  <a:gd name="T51" fmla="*/ 72 h 78"/>
                  <a:gd name="T52" fmla="*/ 14 w 16"/>
                  <a:gd name="T53" fmla="*/ 70 h 78"/>
                  <a:gd name="T54" fmla="*/ 15 w 16"/>
                  <a:gd name="T55" fmla="*/ 67 h 78"/>
                  <a:gd name="T56" fmla="*/ 15 w 16"/>
                  <a:gd name="T57" fmla="*/ 67 h 78"/>
                  <a:gd name="T58" fmla="*/ 16 w 16"/>
                  <a:gd name="T59" fmla="*/ 47 h 78"/>
                  <a:gd name="T60" fmla="*/ 16 w 16"/>
                  <a:gd name="T61" fmla="*/ 27 h 78"/>
                  <a:gd name="T62" fmla="*/ 16 w 16"/>
                  <a:gd name="T63" fmla="*/ 7 h 78"/>
                  <a:gd name="T64" fmla="*/ 16 w 16"/>
                  <a:gd name="T65" fmla="*/ 7 h 78"/>
                  <a:gd name="T66" fmla="*/ 16 w 16"/>
                  <a:gd name="T67" fmla="*/ 4 h 78"/>
                  <a:gd name="T68" fmla="*/ 14 w 16"/>
                  <a:gd name="T69" fmla="*/ 1 h 78"/>
                  <a:gd name="T70" fmla="*/ 11 w 16"/>
                  <a:gd name="T71" fmla="*/ 0 h 78"/>
                  <a:gd name="T72" fmla="*/ 11 w 16"/>
                  <a:gd name="T73" fmla="*/ 0 h 78"/>
                  <a:gd name="T74" fmla="*/ 7 w 16"/>
                  <a:gd name="T75" fmla="*/ 1 h 78"/>
                  <a:gd name="T76" fmla="*/ 5 w 16"/>
                  <a:gd name="T77" fmla="*/ 3 h 78"/>
                  <a:gd name="T78" fmla="*/ 4 w 16"/>
                  <a:gd name="T79" fmla="*/ 6 h 78"/>
                  <a:gd name="T80" fmla="*/ 4 w 16"/>
                  <a:gd name="T81" fmla="*/ 6 h 7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6"/>
                  <a:gd name="T124" fmla="*/ 0 h 78"/>
                  <a:gd name="T125" fmla="*/ 16 w 16"/>
                  <a:gd name="T126" fmla="*/ 78 h 7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6" h="78">
                    <a:moveTo>
                      <a:pt x="4" y="6"/>
                    </a:moveTo>
                    <a:lnTo>
                      <a:pt x="3" y="17"/>
                    </a:lnTo>
                    <a:lnTo>
                      <a:pt x="3" y="26"/>
                    </a:lnTo>
                    <a:lnTo>
                      <a:pt x="3" y="37"/>
                    </a:lnTo>
                    <a:lnTo>
                      <a:pt x="4" y="47"/>
                    </a:lnTo>
                    <a:lnTo>
                      <a:pt x="3" y="56"/>
                    </a:lnTo>
                    <a:lnTo>
                      <a:pt x="2" y="66"/>
                    </a:lnTo>
                    <a:lnTo>
                      <a:pt x="2" y="67"/>
                    </a:lnTo>
                    <a:lnTo>
                      <a:pt x="1" y="68"/>
                    </a:lnTo>
                    <a:lnTo>
                      <a:pt x="0" y="71"/>
                    </a:lnTo>
                    <a:lnTo>
                      <a:pt x="0" y="74"/>
                    </a:lnTo>
                    <a:lnTo>
                      <a:pt x="3" y="77"/>
                    </a:lnTo>
                    <a:lnTo>
                      <a:pt x="6" y="78"/>
                    </a:lnTo>
                    <a:lnTo>
                      <a:pt x="9" y="77"/>
                    </a:lnTo>
                    <a:lnTo>
                      <a:pt x="11" y="75"/>
                    </a:lnTo>
                    <a:lnTo>
                      <a:pt x="13" y="72"/>
                    </a:lnTo>
                    <a:lnTo>
                      <a:pt x="14" y="70"/>
                    </a:lnTo>
                    <a:lnTo>
                      <a:pt x="15" y="67"/>
                    </a:lnTo>
                    <a:lnTo>
                      <a:pt x="16" y="47"/>
                    </a:lnTo>
                    <a:lnTo>
                      <a:pt x="16" y="27"/>
                    </a:lnTo>
                    <a:lnTo>
                      <a:pt x="16" y="7"/>
                    </a:lnTo>
                    <a:lnTo>
                      <a:pt x="16" y="4"/>
                    </a:lnTo>
                    <a:lnTo>
                      <a:pt x="14" y="1"/>
                    </a:lnTo>
                    <a:lnTo>
                      <a:pt x="11" y="0"/>
                    </a:lnTo>
                    <a:lnTo>
                      <a:pt x="7" y="1"/>
                    </a:lnTo>
                    <a:lnTo>
                      <a:pt x="5" y="3"/>
                    </a:lnTo>
                    <a:lnTo>
                      <a:pt x="4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64" name="Freeform 55"/>
              <p:cNvSpPr>
                <a:spLocks/>
              </p:cNvSpPr>
              <p:nvPr/>
            </p:nvSpPr>
            <p:spPr bwMode="auto">
              <a:xfrm>
                <a:off x="4149" y="1379"/>
                <a:ext cx="22" cy="80"/>
              </a:xfrm>
              <a:custGeom>
                <a:avLst/>
                <a:gdLst>
                  <a:gd name="T0" fmla="*/ 0 w 22"/>
                  <a:gd name="T1" fmla="*/ 6 h 80"/>
                  <a:gd name="T2" fmla="*/ 1 w 22"/>
                  <a:gd name="T3" fmla="*/ 25 h 80"/>
                  <a:gd name="T4" fmla="*/ 3 w 22"/>
                  <a:gd name="T5" fmla="*/ 43 h 80"/>
                  <a:gd name="T6" fmla="*/ 8 w 22"/>
                  <a:gd name="T7" fmla="*/ 61 h 80"/>
                  <a:gd name="T8" fmla="*/ 8 w 22"/>
                  <a:gd name="T9" fmla="*/ 61 h 80"/>
                  <a:gd name="T10" fmla="*/ 9 w 22"/>
                  <a:gd name="T11" fmla="*/ 65 h 80"/>
                  <a:gd name="T12" fmla="*/ 9 w 22"/>
                  <a:gd name="T13" fmla="*/ 69 h 80"/>
                  <a:gd name="T14" fmla="*/ 9 w 22"/>
                  <a:gd name="T15" fmla="*/ 73 h 80"/>
                  <a:gd name="T16" fmla="*/ 9 w 22"/>
                  <a:gd name="T17" fmla="*/ 73 h 80"/>
                  <a:gd name="T18" fmla="*/ 10 w 22"/>
                  <a:gd name="T19" fmla="*/ 77 h 80"/>
                  <a:gd name="T20" fmla="*/ 12 w 22"/>
                  <a:gd name="T21" fmla="*/ 79 h 80"/>
                  <a:gd name="T22" fmla="*/ 15 w 22"/>
                  <a:gd name="T23" fmla="*/ 80 h 80"/>
                  <a:gd name="T24" fmla="*/ 15 w 22"/>
                  <a:gd name="T25" fmla="*/ 80 h 80"/>
                  <a:gd name="T26" fmla="*/ 19 w 22"/>
                  <a:gd name="T27" fmla="*/ 79 h 80"/>
                  <a:gd name="T28" fmla="*/ 21 w 22"/>
                  <a:gd name="T29" fmla="*/ 77 h 80"/>
                  <a:gd name="T30" fmla="*/ 22 w 22"/>
                  <a:gd name="T31" fmla="*/ 73 h 80"/>
                  <a:gd name="T32" fmla="*/ 22 w 22"/>
                  <a:gd name="T33" fmla="*/ 73 h 80"/>
                  <a:gd name="T34" fmla="*/ 21 w 22"/>
                  <a:gd name="T35" fmla="*/ 63 h 80"/>
                  <a:gd name="T36" fmla="*/ 19 w 22"/>
                  <a:gd name="T37" fmla="*/ 54 h 80"/>
                  <a:gd name="T38" fmla="*/ 16 w 22"/>
                  <a:gd name="T39" fmla="*/ 44 h 80"/>
                  <a:gd name="T40" fmla="*/ 16 w 22"/>
                  <a:gd name="T41" fmla="*/ 44 h 80"/>
                  <a:gd name="T42" fmla="*/ 14 w 22"/>
                  <a:gd name="T43" fmla="*/ 32 h 80"/>
                  <a:gd name="T44" fmla="*/ 13 w 22"/>
                  <a:gd name="T45" fmla="*/ 19 h 80"/>
                  <a:gd name="T46" fmla="*/ 13 w 22"/>
                  <a:gd name="T47" fmla="*/ 6 h 80"/>
                  <a:gd name="T48" fmla="*/ 13 w 22"/>
                  <a:gd name="T49" fmla="*/ 6 h 80"/>
                  <a:gd name="T50" fmla="*/ 12 w 22"/>
                  <a:gd name="T51" fmla="*/ 3 h 80"/>
                  <a:gd name="T52" fmla="*/ 10 w 22"/>
                  <a:gd name="T53" fmla="*/ 1 h 80"/>
                  <a:gd name="T54" fmla="*/ 7 w 22"/>
                  <a:gd name="T55" fmla="*/ 0 h 80"/>
                  <a:gd name="T56" fmla="*/ 7 w 22"/>
                  <a:gd name="T57" fmla="*/ 0 h 80"/>
                  <a:gd name="T58" fmla="*/ 3 w 22"/>
                  <a:gd name="T59" fmla="*/ 1 h 80"/>
                  <a:gd name="T60" fmla="*/ 1 w 22"/>
                  <a:gd name="T61" fmla="*/ 3 h 80"/>
                  <a:gd name="T62" fmla="*/ 0 w 22"/>
                  <a:gd name="T63" fmla="*/ 6 h 80"/>
                  <a:gd name="T64" fmla="*/ 0 w 22"/>
                  <a:gd name="T65" fmla="*/ 6 h 8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"/>
                  <a:gd name="T100" fmla="*/ 0 h 80"/>
                  <a:gd name="T101" fmla="*/ 22 w 22"/>
                  <a:gd name="T102" fmla="*/ 80 h 80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" h="80">
                    <a:moveTo>
                      <a:pt x="0" y="6"/>
                    </a:moveTo>
                    <a:lnTo>
                      <a:pt x="1" y="25"/>
                    </a:lnTo>
                    <a:lnTo>
                      <a:pt x="3" y="43"/>
                    </a:lnTo>
                    <a:lnTo>
                      <a:pt x="8" y="61"/>
                    </a:lnTo>
                    <a:lnTo>
                      <a:pt x="9" y="65"/>
                    </a:lnTo>
                    <a:lnTo>
                      <a:pt x="9" y="69"/>
                    </a:lnTo>
                    <a:lnTo>
                      <a:pt x="9" y="73"/>
                    </a:lnTo>
                    <a:lnTo>
                      <a:pt x="10" y="77"/>
                    </a:lnTo>
                    <a:lnTo>
                      <a:pt x="12" y="79"/>
                    </a:lnTo>
                    <a:lnTo>
                      <a:pt x="15" y="80"/>
                    </a:lnTo>
                    <a:lnTo>
                      <a:pt x="19" y="79"/>
                    </a:lnTo>
                    <a:lnTo>
                      <a:pt x="21" y="77"/>
                    </a:lnTo>
                    <a:lnTo>
                      <a:pt x="22" y="73"/>
                    </a:lnTo>
                    <a:lnTo>
                      <a:pt x="21" y="63"/>
                    </a:lnTo>
                    <a:lnTo>
                      <a:pt x="19" y="54"/>
                    </a:lnTo>
                    <a:lnTo>
                      <a:pt x="16" y="44"/>
                    </a:lnTo>
                    <a:lnTo>
                      <a:pt x="14" y="32"/>
                    </a:lnTo>
                    <a:lnTo>
                      <a:pt x="13" y="19"/>
                    </a:lnTo>
                    <a:lnTo>
                      <a:pt x="13" y="6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65" name="Freeform 56"/>
              <p:cNvSpPr>
                <a:spLocks/>
              </p:cNvSpPr>
              <p:nvPr/>
            </p:nvSpPr>
            <p:spPr bwMode="auto">
              <a:xfrm>
                <a:off x="4082" y="1375"/>
                <a:ext cx="18" cy="82"/>
              </a:xfrm>
              <a:custGeom>
                <a:avLst/>
                <a:gdLst>
                  <a:gd name="T0" fmla="*/ 6 w 18"/>
                  <a:gd name="T1" fmla="*/ 2 h 82"/>
                  <a:gd name="T2" fmla="*/ 1 w 18"/>
                  <a:gd name="T3" fmla="*/ 13 h 82"/>
                  <a:gd name="T4" fmla="*/ 1 w 18"/>
                  <a:gd name="T5" fmla="*/ 25 h 82"/>
                  <a:gd name="T6" fmla="*/ 2 w 18"/>
                  <a:gd name="T7" fmla="*/ 38 h 82"/>
                  <a:gd name="T8" fmla="*/ 2 w 18"/>
                  <a:gd name="T9" fmla="*/ 38 h 82"/>
                  <a:gd name="T10" fmla="*/ 3 w 18"/>
                  <a:gd name="T11" fmla="*/ 43 h 82"/>
                  <a:gd name="T12" fmla="*/ 3 w 18"/>
                  <a:gd name="T13" fmla="*/ 48 h 82"/>
                  <a:gd name="T14" fmla="*/ 2 w 18"/>
                  <a:gd name="T15" fmla="*/ 53 h 82"/>
                  <a:gd name="T16" fmla="*/ 2 w 18"/>
                  <a:gd name="T17" fmla="*/ 53 h 82"/>
                  <a:gd name="T18" fmla="*/ 1 w 18"/>
                  <a:gd name="T19" fmla="*/ 61 h 82"/>
                  <a:gd name="T20" fmla="*/ 0 w 18"/>
                  <a:gd name="T21" fmla="*/ 68 h 82"/>
                  <a:gd name="T22" fmla="*/ 0 w 18"/>
                  <a:gd name="T23" fmla="*/ 76 h 82"/>
                  <a:gd name="T24" fmla="*/ 0 w 18"/>
                  <a:gd name="T25" fmla="*/ 76 h 82"/>
                  <a:gd name="T26" fmla="*/ 1 w 18"/>
                  <a:gd name="T27" fmla="*/ 79 h 82"/>
                  <a:gd name="T28" fmla="*/ 3 w 18"/>
                  <a:gd name="T29" fmla="*/ 82 h 82"/>
                  <a:gd name="T30" fmla="*/ 6 w 18"/>
                  <a:gd name="T31" fmla="*/ 82 h 82"/>
                  <a:gd name="T32" fmla="*/ 6 w 18"/>
                  <a:gd name="T33" fmla="*/ 82 h 82"/>
                  <a:gd name="T34" fmla="*/ 10 w 18"/>
                  <a:gd name="T35" fmla="*/ 82 h 82"/>
                  <a:gd name="T36" fmla="*/ 12 w 18"/>
                  <a:gd name="T37" fmla="*/ 79 h 82"/>
                  <a:gd name="T38" fmla="*/ 13 w 18"/>
                  <a:gd name="T39" fmla="*/ 76 h 82"/>
                  <a:gd name="T40" fmla="*/ 13 w 18"/>
                  <a:gd name="T41" fmla="*/ 76 h 82"/>
                  <a:gd name="T42" fmla="*/ 13 w 18"/>
                  <a:gd name="T43" fmla="*/ 68 h 82"/>
                  <a:gd name="T44" fmla="*/ 14 w 18"/>
                  <a:gd name="T45" fmla="*/ 60 h 82"/>
                  <a:gd name="T46" fmla="*/ 15 w 18"/>
                  <a:gd name="T47" fmla="*/ 53 h 82"/>
                  <a:gd name="T48" fmla="*/ 15 w 18"/>
                  <a:gd name="T49" fmla="*/ 53 h 82"/>
                  <a:gd name="T50" fmla="*/ 16 w 18"/>
                  <a:gd name="T51" fmla="*/ 44 h 82"/>
                  <a:gd name="T52" fmla="*/ 15 w 18"/>
                  <a:gd name="T53" fmla="*/ 36 h 82"/>
                  <a:gd name="T54" fmla="*/ 14 w 18"/>
                  <a:gd name="T55" fmla="*/ 27 h 82"/>
                  <a:gd name="T56" fmla="*/ 14 w 18"/>
                  <a:gd name="T57" fmla="*/ 27 h 82"/>
                  <a:gd name="T58" fmla="*/ 14 w 18"/>
                  <a:gd name="T59" fmla="*/ 22 h 82"/>
                  <a:gd name="T60" fmla="*/ 14 w 18"/>
                  <a:gd name="T61" fmla="*/ 16 h 82"/>
                  <a:gd name="T62" fmla="*/ 16 w 18"/>
                  <a:gd name="T63" fmla="*/ 10 h 82"/>
                  <a:gd name="T64" fmla="*/ 16 w 18"/>
                  <a:gd name="T65" fmla="*/ 10 h 82"/>
                  <a:gd name="T66" fmla="*/ 18 w 18"/>
                  <a:gd name="T67" fmla="*/ 7 h 82"/>
                  <a:gd name="T68" fmla="*/ 17 w 18"/>
                  <a:gd name="T69" fmla="*/ 3 h 82"/>
                  <a:gd name="T70" fmla="*/ 15 w 18"/>
                  <a:gd name="T71" fmla="*/ 1 h 82"/>
                  <a:gd name="T72" fmla="*/ 15 w 18"/>
                  <a:gd name="T73" fmla="*/ 1 h 82"/>
                  <a:gd name="T74" fmla="*/ 12 w 18"/>
                  <a:gd name="T75" fmla="*/ 0 h 82"/>
                  <a:gd name="T76" fmla="*/ 9 w 18"/>
                  <a:gd name="T77" fmla="*/ 0 h 82"/>
                  <a:gd name="T78" fmla="*/ 6 w 18"/>
                  <a:gd name="T79" fmla="*/ 2 h 82"/>
                  <a:gd name="T80" fmla="*/ 6 w 18"/>
                  <a:gd name="T81" fmla="*/ 2 h 8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8"/>
                  <a:gd name="T124" fmla="*/ 0 h 82"/>
                  <a:gd name="T125" fmla="*/ 18 w 18"/>
                  <a:gd name="T126" fmla="*/ 82 h 82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8" h="82">
                    <a:moveTo>
                      <a:pt x="6" y="2"/>
                    </a:moveTo>
                    <a:lnTo>
                      <a:pt x="1" y="13"/>
                    </a:lnTo>
                    <a:lnTo>
                      <a:pt x="1" y="25"/>
                    </a:lnTo>
                    <a:lnTo>
                      <a:pt x="2" y="38"/>
                    </a:lnTo>
                    <a:lnTo>
                      <a:pt x="3" y="43"/>
                    </a:lnTo>
                    <a:lnTo>
                      <a:pt x="3" y="48"/>
                    </a:lnTo>
                    <a:lnTo>
                      <a:pt x="2" y="53"/>
                    </a:lnTo>
                    <a:lnTo>
                      <a:pt x="1" y="61"/>
                    </a:lnTo>
                    <a:lnTo>
                      <a:pt x="0" y="68"/>
                    </a:lnTo>
                    <a:lnTo>
                      <a:pt x="0" y="76"/>
                    </a:lnTo>
                    <a:lnTo>
                      <a:pt x="1" y="79"/>
                    </a:lnTo>
                    <a:lnTo>
                      <a:pt x="3" y="82"/>
                    </a:lnTo>
                    <a:lnTo>
                      <a:pt x="6" y="82"/>
                    </a:lnTo>
                    <a:lnTo>
                      <a:pt x="10" y="82"/>
                    </a:lnTo>
                    <a:lnTo>
                      <a:pt x="12" y="79"/>
                    </a:lnTo>
                    <a:lnTo>
                      <a:pt x="13" y="76"/>
                    </a:lnTo>
                    <a:lnTo>
                      <a:pt x="13" y="68"/>
                    </a:lnTo>
                    <a:lnTo>
                      <a:pt x="14" y="60"/>
                    </a:lnTo>
                    <a:lnTo>
                      <a:pt x="15" y="53"/>
                    </a:lnTo>
                    <a:lnTo>
                      <a:pt x="16" y="44"/>
                    </a:lnTo>
                    <a:lnTo>
                      <a:pt x="15" y="36"/>
                    </a:lnTo>
                    <a:lnTo>
                      <a:pt x="14" y="27"/>
                    </a:lnTo>
                    <a:lnTo>
                      <a:pt x="14" y="22"/>
                    </a:lnTo>
                    <a:lnTo>
                      <a:pt x="14" y="16"/>
                    </a:lnTo>
                    <a:lnTo>
                      <a:pt x="16" y="10"/>
                    </a:lnTo>
                    <a:lnTo>
                      <a:pt x="18" y="7"/>
                    </a:lnTo>
                    <a:lnTo>
                      <a:pt x="17" y="3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2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66" name="Freeform 57"/>
              <p:cNvSpPr>
                <a:spLocks/>
              </p:cNvSpPr>
              <p:nvPr/>
            </p:nvSpPr>
            <p:spPr bwMode="auto">
              <a:xfrm>
                <a:off x="3857" y="1347"/>
                <a:ext cx="44" cy="45"/>
              </a:xfrm>
              <a:custGeom>
                <a:avLst/>
                <a:gdLst>
                  <a:gd name="T0" fmla="*/ 22 w 44"/>
                  <a:gd name="T1" fmla="*/ 45 h 45"/>
                  <a:gd name="T2" fmla="*/ 33 w 44"/>
                  <a:gd name="T3" fmla="*/ 42 h 45"/>
                  <a:gd name="T4" fmla="*/ 41 w 44"/>
                  <a:gd name="T5" fmla="*/ 34 h 45"/>
                  <a:gd name="T6" fmla="*/ 44 w 44"/>
                  <a:gd name="T7" fmla="*/ 23 h 45"/>
                  <a:gd name="T8" fmla="*/ 44 w 44"/>
                  <a:gd name="T9" fmla="*/ 23 h 45"/>
                  <a:gd name="T10" fmla="*/ 41 w 44"/>
                  <a:gd name="T11" fmla="*/ 12 h 45"/>
                  <a:gd name="T12" fmla="*/ 33 w 44"/>
                  <a:gd name="T13" fmla="*/ 4 h 45"/>
                  <a:gd name="T14" fmla="*/ 22 w 44"/>
                  <a:gd name="T15" fmla="*/ 0 h 45"/>
                  <a:gd name="T16" fmla="*/ 22 w 44"/>
                  <a:gd name="T17" fmla="*/ 0 h 45"/>
                  <a:gd name="T18" fmla="*/ 11 w 44"/>
                  <a:gd name="T19" fmla="*/ 4 h 45"/>
                  <a:gd name="T20" fmla="*/ 3 w 44"/>
                  <a:gd name="T21" fmla="*/ 12 h 45"/>
                  <a:gd name="T22" fmla="*/ 0 w 44"/>
                  <a:gd name="T23" fmla="*/ 23 h 45"/>
                  <a:gd name="T24" fmla="*/ 0 w 44"/>
                  <a:gd name="T25" fmla="*/ 23 h 45"/>
                  <a:gd name="T26" fmla="*/ 3 w 44"/>
                  <a:gd name="T27" fmla="*/ 34 h 45"/>
                  <a:gd name="T28" fmla="*/ 11 w 44"/>
                  <a:gd name="T29" fmla="*/ 42 h 45"/>
                  <a:gd name="T30" fmla="*/ 22 w 44"/>
                  <a:gd name="T31" fmla="*/ 45 h 45"/>
                  <a:gd name="T32" fmla="*/ 22 w 44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5"/>
                  <a:gd name="T53" fmla="*/ 44 w 44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5">
                    <a:moveTo>
                      <a:pt x="22" y="45"/>
                    </a:moveTo>
                    <a:lnTo>
                      <a:pt x="33" y="42"/>
                    </a:lnTo>
                    <a:lnTo>
                      <a:pt x="41" y="34"/>
                    </a:lnTo>
                    <a:lnTo>
                      <a:pt x="44" y="23"/>
                    </a:lnTo>
                    <a:lnTo>
                      <a:pt x="41" y="12"/>
                    </a:lnTo>
                    <a:lnTo>
                      <a:pt x="33" y="4"/>
                    </a:lnTo>
                    <a:lnTo>
                      <a:pt x="22" y="0"/>
                    </a:lnTo>
                    <a:lnTo>
                      <a:pt x="11" y="4"/>
                    </a:lnTo>
                    <a:lnTo>
                      <a:pt x="3" y="12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67" name="Freeform 58"/>
              <p:cNvSpPr>
                <a:spLocks/>
              </p:cNvSpPr>
              <p:nvPr/>
            </p:nvSpPr>
            <p:spPr bwMode="auto">
              <a:xfrm>
                <a:off x="3901" y="1347"/>
                <a:ext cx="45" cy="45"/>
              </a:xfrm>
              <a:custGeom>
                <a:avLst/>
                <a:gdLst>
                  <a:gd name="T0" fmla="*/ 23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2 h 45"/>
                  <a:gd name="T12" fmla="*/ 34 w 45"/>
                  <a:gd name="T13" fmla="*/ 4 h 45"/>
                  <a:gd name="T14" fmla="*/ 23 w 45"/>
                  <a:gd name="T15" fmla="*/ 0 h 45"/>
                  <a:gd name="T16" fmla="*/ 23 w 45"/>
                  <a:gd name="T17" fmla="*/ 0 h 45"/>
                  <a:gd name="T18" fmla="*/ 11 w 45"/>
                  <a:gd name="T19" fmla="*/ 4 h 45"/>
                  <a:gd name="T20" fmla="*/ 3 w 45"/>
                  <a:gd name="T21" fmla="*/ 12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3 w 45"/>
                  <a:gd name="T31" fmla="*/ 45 h 45"/>
                  <a:gd name="T32" fmla="*/ 23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2"/>
                    </a:lnTo>
                    <a:lnTo>
                      <a:pt x="34" y="4"/>
                    </a:lnTo>
                    <a:lnTo>
                      <a:pt x="23" y="0"/>
                    </a:lnTo>
                    <a:lnTo>
                      <a:pt x="11" y="4"/>
                    </a:lnTo>
                    <a:lnTo>
                      <a:pt x="3" y="12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68" name="Freeform 59"/>
              <p:cNvSpPr>
                <a:spLocks/>
              </p:cNvSpPr>
              <p:nvPr/>
            </p:nvSpPr>
            <p:spPr bwMode="auto">
              <a:xfrm>
                <a:off x="3946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2 h 45"/>
                  <a:gd name="T12" fmla="*/ 34 w 45"/>
                  <a:gd name="T13" fmla="*/ 4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4 h 45"/>
                  <a:gd name="T20" fmla="*/ 3 w 45"/>
                  <a:gd name="T21" fmla="*/ 12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2"/>
                    </a:lnTo>
                    <a:lnTo>
                      <a:pt x="34" y="4"/>
                    </a:lnTo>
                    <a:lnTo>
                      <a:pt x="22" y="0"/>
                    </a:lnTo>
                    <a:lnTo>
                      <a:pt x="11" y="4"/>
                    </a:lnTo>
                    <a:lnTo>
                      <a:pt x="3" y="12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69" name="Freeform 60"/>
              <p:cNvSpPr>
                <a:spLocks/>
              </p:cNvSpPr>
              <p:nvPr/>
            </p:nvSpPr>
            <p:spPr bwMode="auto">
              <a:xfrm>
                <a:off x="3991" y="1347"/>
                <a:ext cx="45" cy="45"/>
              </a:xfrm>
              <a:custGeom>
                <a:avLst/>
                <a:gdLst>
                  <a:gd name="T0" fmla="*/ 23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2 h 45"/>
                  <a:gd name="T12" fmla="*/ 34 w 45"/>
                  <a:gd name="T13" fmla="*/ 4 h 45"/>
                  <a:gd name="T14" fmla="*/ 23 w 45"/>
                  <a:gd name="T15" fmla="*/ 0 h 45"/>
                  <a:gd name="T16" fmla="*/ 23 w 45"/>
                  <a:gd name="T17" fmla="*/ 0 h 45"/>
                  <a:gd name="T18" fmla="*/ 11 w 45"/>
                  <a:gd name="T19" fmla="*/ 4 h 45"/>
                  <a:gd name="T20" fmla="*/ 3 w 45"/>
                  <a:gd name="T21" fmla="*/ 12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3 w 45"/>
                  <a:gd name="T31" fmla="*/ 45 h 45"/>
                  <a:gd name="T32" fmla="*/ 23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2"/>
                    </a:lnTo>
                    <a:lnTo>
                      <a:pt x="34" y="4"/>
                    </a:lnTo>
                    <a:lnTo>
                      <a:pt x="23" y="0"/>
                    </a:lnTo>
                    <a:lnTo>
                      <a:pt x="11" y="4"/>
                    </a:lnTo>
                    <a:lnTo>
                      <a:pt x="3" y="12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70" name="Freeform 61"/>
              <p:cNvSpPr>
                <a:spLocks/>
              </p:cNvSpPr>
              <p:nvPr/>
            </p:nvSpPr>
            <p:spPr bwMode="auto">
              <a:xfrm>
                <a:off x="4036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3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2 h 45"/>
                  <a:gd name="T12" fmla="*/ 33 w 45"/>
                  <a:gd name="T13" fmla="*/ 4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4 h 45"/>
                  <a:gd name="T20" fmla="*/ 3 w 45"/>
                  <a:gd name="T21" fmla="*/ 12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3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2"/>
                    </a:lnTo>
                    <a:lnTo>
                      <a:pt x="33" y="4"/>
                    </a:lnTo>
                    <a:lnTo>
                      <a:pt x="22" y="0"/>
                    </a:lnTo>
                    <a:lnTo>
                      <a:pt x="11" y="4"/>
                    </a:lnTo>
                    <a:lnTo>
                      <a:pt x="3" y="12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71" name="Freeform 62"/>
              <p:cNvSpPr>
                <a:spLocks/>
              </p:cNvSpPr>
              <p:nvPr/>
            </p:nvSpPr>
            <p:spPr bwMode="auto">
              <a:xfrm>
                <a:off x="4081" y="1347"/>
                <a:ext cx="44" cy="45"/>
              </a:xfrm>
              <a:custGeom>
                <a:avLst/>
                <a:gdLst>
                  <a:gd name="T0" fmla="*/ 22 w 44"/>
                  <a:gd name="T1" fmla="*/ 45 h 45"/>
                  <a:gd name="T2" fmla="*/ 33 w 44"/>
                  <a:gd name="T3" fmla="*/ 42 h 45"/>
                  <a:gd name="T4" fmla="*/ 41 w 44"/>
                  <a:gd name="T5" fmla="*/ 34 h 45"/>
                  <a:gd name="T6" fmla="*/ 44 w 44"/>
                  <a:gd name="T7" fmla="*/ 23 h 45"/>
                  <a:gd name="T8" fmla="*/ 44 w 44"/>
                  <a:gd name="T9" fmla="*/ 23 h 45"/>
                  <a:gd name="T10" fmla="*/ 41 w 44"/>
                  <a:gd name="T11" fmla="*/ 12 h 45"/>
                  <a:gd name="T12" fmla="*/ 33 w 44"/>
                  <a:gd name="T13" fmla="*/ 4 h 45"/>
                  <a:gd name="T14" fmla="*/ 22 w 44"/>
                  <a:gd name="T15" fmla="*/ 0 h 45"/>
                  <a:gd name="T16" fmla="*/ 22 w 44"/>
                  <a:gd name="T17" fmla="*/ 0 h 45"/>
                  <a:gd name="T18" fmla="*/ 11 w 44"/>
                  <a:gd name="T19" fmla="*/ 4 h 45"/>
                  <a:gd name="T20" fmla="*/ 3 w 44"/>
                  <a:gd name="T21" fmla="*/ 12 h 45"/>
                  <a:gd name="T22" fmla="*/ 0 w 44"/>
                  <a:gd name="T23" fmla="*/ 23 h 45"/>
                  <a:gd name="T24" fmla="*/ 0 w 44"/>
                  <a:gd name="T25" fmla="*/ 23 h 45"/>
                  <a:gd name="T26" fmla="*/ 3 w 44"/>
                  <a:gd name="T27" fmla="*/ 34 h 45"/>
                  <a:gd name="T28" fmla="*/ 11 w 44"/>
                  <a:gd name="T29" fmla="*/ 42 h 45"/>
                  <a:gd name="T30" fmla="*/ 22 w 44"/>
                  <a:gd name="T31" fmla="*/ 45 h 45"/>
                  <a:gd name="T32" fmla="*/ 22 w 44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5"/>
                  <a:gd name="T53" fmla="*/ 44 w 44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5">
                    <a:moveTo>
                      <a:pt x="22" y="45"/>
                    </a:moveTo>
                    <a:lnTo>
                      <a:pt x="33" y="42"/>
                    </a:lnTo>
                    <a:lnTo>
                      <a:pt x="41" y="34"/>
                    </a:lnTo>
                    <a:lnTo>
                      <a:pt x="44" y="23"/>
                    </a:lnTo>
                    <a:lnTo>
                      <a:pt x="41" y="12"/>
                    </a:lnTo>
                    <a:lnTo>
                      <a:pt x="33" y="4"/>
                    </a:lnTo>
                    <a:lnTo>
                      <a:pt x="22" y="0"/>
                    </a:lnTo>
                    <a:lnTo>
                      <a:pt x="11" y="4"/>
                    </a:lnTo>
                    <a:lnTo>
                      <a:pt x="3" y="12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72" name="Freeform 63"/>
              <p:cNvSpPr>
                <a:spLocks/>
              </p:cNvSpPr>
              <p:nvPr/>
            </p:nvSpPr>
            <p:spPr bwMode="auto">
              <a:xfrm>
                <a:off x="4125" y="1347"/>
                <a:ext cx="45" cy="45"/>
              </a:xfrm>
              <a:custGeom>
                <a:avLst/>
                <a:gdLst>
                  <a:gd name="T0" fmla="*/ 23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2 h 45"/>
                  <a:gd name="T12" fmla="*/ 34 w 45"/>
                  <a:gd name="T13" fmla="*/ 4 h 45"/>
                  <a:gd name="T14" fmla="*/ 23 w 45"/>
                  <a:gd name="T15" fmla="*/ 0 h 45"/>
                  <a:gd name="T16" fmla="*/ 23 w 45"/>
                  <a:gd name="T17" fmla="*/ 0 h 45"/>
                  <a:gd name="T18" fmla="*/ 11 w 45"/>
                  <a:gd name="T19" fmla="*/ 4 h 45"/>
                  <a:gd name="T20" fmla="*/ 4 w 45"/>
                  <a:gd name="T21" fmla="*/ 12 h 45"/>
                  <a:gd name="T22" fmla="*/ 0 w 45"/>
                  <a:gd name="T23" fmla="*/ 23 h 45"/>
                  <a:gd name="T24" fmla="*/ 0 w 45"/>
                  <a:gd name="T25" fmla="*/ 23 h 45"/>
                  <a:gd name="T26" fmla="*/ 4 w 45"/>
                  <a:gd name="T27" fmla="*/ 34 h 45"/>
                  <a:gd name="T28" fmla="*/ 11 w 45"/>
                  <a:gd name="T29" fmla="*/ 42 h 45"/>
                  <a:gd name="T30" fmla="*/ 23 w 45"/>
                  <a:gd name="T31" fmla="*/ 45 h 45"/>
                  <a:gd name="T32" fmla="*/ 23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2"/>
                    </a:lnTo>
                    <a:lnTo>
                      <a:pt x="34" y="4"/>
                    </a:lnTo>
                    <a:lnTo>
                      <a:pt x="23" y="0"/>
                    </a:lnTo>
                    <a:lnTo>
                      <a:pt x="11" y="4"/>
                    </a:lnTo>
                    <a:lnTo>
                      <a:pt x="4" y="12"/>
                    </a:lnTo>
                    <a:lnTo>
                      <a:pt x="0" y="23"/>
                    </a:lnTo>
                    <a:lnTo>
                      <a:pt x="4" y="34"/>
                    </a:lnTo>
                    <a:lnTo>
                      <a:pt x="11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73" name="Freeform 64"/>
              <p:cNvSpPr>
                <a:spLocks/>
              </p:cNvSpPr>
              <p:nvPr/>
            </p:nvSpPr>
            <p:spPr bwMode="auto">
              <a:xfrm>
                <a:off x="4735" y="1466"/>
                <a:ext cx="43" cy="100"/>
              </a:xfrm>
              <a:custGeom>
                <a:avLst/>
                <a:gdLst>
                  <a:gd name="T0" fmla="*/ 5 w 43"/>
                  <a:gd name="T1" fmla="*/ 33 h 100"/>
                  <a:gd name="T2" fmla="*/ 6 w 43"/>
                  <a:gd name="T3" fmla="*/ 45 h 100"/>
                  <a:gd name="T4" fmla="*/ 5 w 43"/>
                  <a:gd name="T5" fmla="*/ 59 h 100"/>
                  <a:gd name="T6" fmla="*/ 12 w 43"/>
                  <a:gd name="T7" fmla="*/ 96 h 100"/>
                  <a:gd name="T8" fmla="*/ 14 w 43"/>
                  <a:gd name="T9" fmla="*/ 98 h 100"/>
                  <a:gd name="T10" fmla="*/ 18 w 43"/>
                  <a:gd name="T11" fmla="*/ 100 h 100"/>
                  <a:gd name="T12" fmla="*/ 21 w 43"/>
                  <a:gd name="T13" fmla="*/ 100 h 100"/>
                  <a:gd name="T14" fmla="*/ 25 w 43"/>
                  <a:gd name="T15" fmla="*/ 97 h 100"/>
                  <a:gd name="T16" fmla="*/ 31 w 43"/>
                  <a:gd name="T17" fmla="*/ 80 h 100"/>
                  <a:gd name="T18" fmla="*/ 39 w 43"/>
                  <a:gd name="T19" fmla="*/ 41 h 100"/>
                  <a:gd name="T20" fmla="*/ 38 w 43"/>
                  <a:gd name="T21" fmla="*/ 31 h 100"/>
                  <a:gd name="T22" fmla="*/ 41 w 43"/>
                  <a:gd name="T23" fmla="*/ 16 h 100"/>
                  <a:gd name="T24" fmla="*/ 42 w 43"/>
                  <a:gd name="T25" fmla="*/ 13 h 100"/>
                  <a:gd name="T26" fmla="*/ 43 w 43"/>
                  <a:gd name="T27" fmla="*/ 7 h 100"/>
                  <a:gd name="T28" fmla="*/ 42 w 43"/>
                  <a:gd name="T29" fmla="*/ 4 h 100"/>
                  <a:gd name="T30" fmla="*/ 37 w 43"/>
                  <a:gd name="T31" fmla="*/ 0 h 100"/>
                  <a:gd name="T32" fmla="*/ 33 w 43"/>
                  <a:gd name="T33" fmla="*/ 1 h 100"/>
                  <a:gd name="T34" fmla="*/ 30 w 43"/>
                  <a:gd name="T35" fmla="*/ 6 h 100"/>
                  <a:gd name="T36" fmla="*/ 30 w 43"/>
                  <a:gd name="T37" fmla="*/ 8 h 100"/>
                  <a:gd name="T38" fmla="*/ 28 w 43"/>
                  <a:gd name="T39" fmla="*/ 13 h 100"/>
                  <a:gd name="T40" fmla="*/ 27 w 43"/>
                  <a:gd name="T41" fmla="*/ 21 h 100"/>
                  <a:gd name="T42" fmla="*/ 26 w 43"/>
                  <a:gd name="T43" fmla="*/ 43 h 100"/>
                  <a:gd name="T44" fmla="*/ 26 w 43"/>
                  <a:gd name="T45" fmla="*/ 51 h 100"/>
                  <a:gd name="T46" fmla="*/ 20 w 43"/>
                  <a:gd name="T47" fmla="*/ 73 h 100"/>
                  <a:gd name="T48" fmla="*/ 19 w 43"/>
                  <a:gd name="T49" fmla="*/ 63 h 100"/>
                  <a:gd name="T50" fmla="*/ 19 w 43"/>
                  <a:gd name="T51" fmla="*/ 47 h 100"/>
                  <a:gd name="T52" fmla="*/ 19 w 43"/>
                  <a:gd name="T53" fmla="*/ 39 h 100"/>
                  <a:gd name="T54" fmla="*/ 15 w 43"/>
                  <a:gd name="T55" fmla="*/ 23 h 100"/>
                  <a:gd name="T56" fmla="*/ 14 w 43"/>
                  <a:gd name="T57" fmla="*/ 17 h 100"/>
                  <a:gd name="T58" fmla="*/ 12 w 43"/>
                  <a:gd name="T59" fmla="*/ 7 h 100"/>
                  <a:gd name="T60" fmla="*/ 11 w 43"/>
                  <a:gd name="T61" fmla="*/ 4 h 100"/>
                  <a:gd name="T62" fmla="*/ 6 w 43"/>
                  <a:gd name="T63" fmla="*/ 1 h 100"/>
                  <a:gd name="T64" fmla="*/ 3 w 43"/>
                  <a:gd name="T65" fmla="*/ 2 h 100"/>
                  <a:gd name="T66" fmla="*/ 0 w 43"/>
                  <a:gd name="T67" fmla="*/ 7 h 100"/>
                  <a:gd name="T68" fmla="*/ 0 w 43"/>
                  <a:gd name="T69" fmla="*/ 13 h 100"/>
                  <a:gd name="T70" fmla="*/ 3 w 43"/>
                  <a:gd name="T71" fmla="*/ 27 h 10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3"/>
                  <a:gd name="T109" fmla="*/ 0 h 100"/>
                  <a:gd name="T110" fmla="*/ 43 w 43"/>
                  <a:gd name="T111" fmla="*/ 100 h 10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3" h="100">
                    <a:moveTo>
                      <a:pt x="3" y="27"/>
                    </a:moveTo>
                    <a:lnTo>
                      <a:pt x="5" y="33"/>
                    </a:lnTo>
                    <a:lnTo>
                      <a:pt x="6" y="39"/>
                    </a:lnTo>
                    <a:lnTo>
                      <a:pt x="6" y="45"/>
                    </a:lnTo>
                    <a:lnTo>
                      <a:pt x="5" y="59"/>
                    </a:lnTo>
                    <a:lnTo>
                      <a:pt x="7" y="75"/>
                    </a:lnTo>
                    <a:lnTo>
                      <a:pt x="12" y="96"/>
                    </a:lnTo>
                    <a:lnTo>
                      <a:pt x="14" y="98"/>
                    </a:lnTo>
                    <a:lnTo>
                      <a:pt x="16" y="100"/>
                    </a:lnTo>
                    <a:lnTo>
                      <a:pt x="18" y="100"/>
                    </a:lnTo>
                    <a:lnTo>
                      <a:pt x="21" y="100"/>
                    </a:lnTo>
                    <a:lnTo>
                      <a:pt x="23" y="99"/>
                    </a:lnTo>
                    <a:lnTo>
                      <a:pt x="25" y="97"/>
                    </a:lnTo>
                    <a:lnTo>
                      <a:pt x="31" y="80"/>
                    </a:lnTo>
                    <a:lnTo>
                      <a:pt x="38" y="60"/>
                    </a:lnTo>
                    <a:lnTo>
                      <a:pt x="39" y="41"/>
                    </a:lnTo>
                    <a:lnTo>
                      <a:pt x="38" y="31"/>
                    </a:lnTo>
                    <a:lnTo>
                      <a:pt x="39" y="23"/>
                    </a:lnTo>
                    <a:lnTo>
                      <a:pt x="41" y="16"/>
                    </a:lnTo>
                    <a:lnTo>
                      <a:pt x="42" y="13"/>
                    </a:lnTo>
                    <a:lnTo>
                      <a:pt x="42" y="10"/>
                    </a:lnTo>
                    <a:lnTo>
                      <a:pt x="43" y="7"/>
                    </a:lnTo>
                    <a:lnTo>
                      <a:pt x="42" y="4"/>
                    </a:lnTo>
                    <a:lnTo>
                      <a:pt x="40" y="1"/>
                    </a:lnTo>
                    <a:lnTo>
                      <a:pt x="37" y="0"/>
                    </a:lnTo>
                    <a:lnTo>
                      <a:pt x="33" y="1"/>
                    </a:lnTo>
                    <a:lnTo>
                      <a:pt x="31" y="3"/>
                    </a:lnTo>
                    <a:lnTo>
                      <a:pt x="30" y="6"/>
                    </a:lnTo>
                    <a:lnTo>
                      <a:pt x="30" y="8"/>
                    </a:lnTo>
                    <a:lnTo>
                      <a:pt x="29" y="10"/>
                    </a:lnTo>
                    <a:lnTo>
                      <a:pt x="28" y="13"/>
                    </a:lnTo>
                    <a:lnTo>
                      <a:pt x="27" y="21"/>
                    </a:lnTo>
                    <a:lnTo>
                      <a:pt x="25" y="31"/>
                    </a:lnTo>
                    <a:lnTo>
                      <a:pt x="26" y="43"/>
                    </a:lnTo>
                    <a:lnTo>
                      <a:pt x="26" y="51"/>
                    </a:lnTo>
                    <a:lnTo>
                      <a:pt x="24" y="61"/>
                    </a:lnTo>
                    <a:lnTo>
                      <a:pt x="20" y="73"/>
                    </a:lnTo>
                    <a:lnTo>
                      <a:pt x="19" y="63"/>
                    </a:lnTo>
                    <a:lnTo>
                      <a:pt x="18" y="54"/>
                    </a:lnTo>
                    <a:lnTo>
                      <a:pt x="19" y="47"/>
                    </a:lnTo>
                    <a:lnTo>
                      <a:pt x="19" y="39"/>
                    </a:lnTo>
                    <a:lnTo>
                      <a:pt x="18" y="31"/>
                    </a:lnTo>
                    <a:lnTo>
                      <a:pt x="15" y="23"/>
                    </a:lnTo>
                    <a:lnTo>
                      <a:pt x="14" y="17"/>
                    </a:lnTo>
                    <a:lnTo>
                      <a:pt x="12" y="12"/>
                    </a:lnTo>
                    <a:lnTo>
                      <a:pt x="12" y="7"/>
                    </a:lnTo>
                    <a:lnTo>
                      <a:pt x="11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1" y="20"/>
                    </a:lnTo>
                    <a:lnTo>
                      <a:pt x="3" y="2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74" name="Freeform 65"/>
              <p:cNvSpPr>
                <a:spLocks/>
              </p:cNvSpPr>
              <p:nvPr/>
            </p:nvSpPr>
            <p:spPr bwMode="auto">
              <a:xfrm>
                <a:off x="4735" y="1533"/>
                <a:ext cx="44" cy="45"/>
              </a:xfrm>
              <a:custGeom>
                <a:avLst/>
                <a:gdLst>
                  <a:gd name="T0" fmla="*/ 22 w 44"/>
                  <a:gd name="T1" fmla="*/ 0 h 45"/>
                  <a:gd name="T2" fmla="*/ 11 w 44"/>
                  <a:gd name="T3" fmla="*/ 3 h 45"/>
                  <a:gd name="T4" fmla="*/ 3 w 44"/>
                  <a:gd name="T5" fmla="*/ 11 h 45"/>
                  <a:gd name="T6" fmla="*/ 0 w 44"/>
                  <a:gd name="T7" fmla="*/ 22 h 45"/>
                  <a:gd name="T8" fmla="*/ 0 w 44"/>
                  <a:gd name="T9" fmla="*/ 22 h 45"/>
                  <a:gd name="T10" fmla="*/ 3 w 44"/>
                  <a:gd name="T11" fmla="*/ 34 h 45"/>
                  <a:gd name="T12" fmla="*/ 11 w 44"/>
                  <a:gd name="T13" fmla="*/ 42 h 45"/>
                  <a:gd name="T14" fmla="*/ 22 w 44"/>
                  <a:gd name="T15" fmla="*/ 45 h 45"/>
                  <a:gd name="T16" fmla="*/ 22 w 44"/>
                  <a:gd name="T17" fmla="*/ 45 h 45"/>
                  <a:gd name="T18" fmla="*/ 33 w 44"/>
                  <a:gd name="T19" fmla="*/ 42 h 45"/>
                  <a:gd name="T20" fmla="*/ 42 w 44"/>
                  <a:gd name="T21" fmla="*/ 34 h 45"/>
                  <a:gd name="T22" fmla="*/ 44 w 44"/>
                  <a:gd name="T23" fmla="*/ 22 h 45"/>
                  <a:gd name="T24" fmla="*/ 44 w 44"/>
                  <a:gd name="T25" fmla="*/ 22 h 45"/>
                  <a:gd name="T26" fmla="*/ 42 w 44"/>
                  <a:gd name="T27" fmla="*/ 11 h 45"/>
                  <a:gd name="T28" fmla="*/ 33 w 44"/>
                  <a:gd name="T29" fmla="*/ 3 h 45"/>
                  <a:gd name="T30" fmla="*/ 22 w 44"/>
                  <a:gd name="T31" fmla="*/ 0 h 45"/>
                  <a:gd name="T32" fmla="*/ 22 w 44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5"/>
                  <a:gd name="T53" fmla="*/ 44 w 44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5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lnTo>
                      <a:pt x="33" y="42"/>
                    </a:lnTo>
                    <a:lnTo>
                      <a:pt x="42" y="34"/>
                    </a:lnTo>
                    <a:lnTo>
                      <a:pt x="44" y="22"/>
                    </a:lnTo>
                    <a:lnTo>
                      <a:pt x="42" y="11"/>
                    </a:lnTo>
                    <a:lnTo>
                      <a:pt x="33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75" name="Freeform 66"/>
              <p:cNvSpPr>
                <a:spLocks/>
              </p:cNvSpPr>
              <p:nvPr/>
            </p:nvSpPr>
            <p:spPr bwMode="auto">
              <a:xfrm>
                <a:off x="4710" y="1468"/>
                <a:ext cx="19" cy="84"/>
              </a:xfrm>
              <a:custGeom>
                <a:avLst/>
                <a:gdLst>
                  <a:gd name="T0" fmla="*/ 6 w 19"/>
                  <a:gd name="T1" fmla="*/ 5 h 84"/>
                  <a:gd name="T2" fmla="*/ 6 w 19"/>
                  <a:gd name="T3" fmla="*/ 17 h 84"/>
                  <a:gd name="T4" fmla="*/ 4 w 19"/>
                  <a:gd name="T5" fmla="*/ 28 h 84"/>
                  <a:gd name="T6" fmla="*/ 1 w 19"/>
                  <a:gd name="T7" fmla="*/ 40 h 84"/>
                  <a:gd name="T8" fmla="*/ 1 w 19"/>
                  <a:gd name="T9" fmla="*/ 40 h 84"/>
                  <a:gd name="T10" fmla="*/ 0 w 19"/>
                  <a:gd name="T11" fmla="*/ 52 h 84"/>
                  <a:gd name="T12" fmla="*/ 0 w 19"/>
                  <a:gd name="T13" fmla="*/ 65 h 84"/>
                  <a:gd name="T14" fmla="*/ 0 w 19"/>
                  <a:gd name="T15" fmla="*/ 78 h 84"/>
                  <a:gd name="T16" fmla="*/ 0 w 19"/>
                  <a:gd name="T17" fmla="*/ 78 h 84"/>
                  <a:gd name="T18" fmla="*/ 1 w 19"/>
                  <a:gd name="T19" fmla="*/ 81 h 84"/>
                  <a:gd name="T20" fmla="*/ 4 w 19"/>
                  <a:gd name="T21" fmla="*/ 83 h 84"/>
                  <a:gd name="T22" fmla="*/ 7 w 19"/>
                  <a:gd name="T23" fmla="*/ 84 h 84"/>
                  <a:gd name="T24" fmla="*/ 7 w 19"/>
                  <a:gd name="T25" fmla="*/ 84 h 84"/>
                  <a:gd name="T26" fmla="*/ 10 w 19"/>
                  <a:gd name="T27" fmla="*/ 83 h 84"/>
                  <a:gd name="T28" fmla="*/ 12 w 19"/>
                  <a:gd name="T29" fmla="*/ 80 h 84"/>
                  <a:gd name="T30" fmla="*/ 13 w 19"/>
                  <a:gd name="T31" fmla="*/ 77 h 84"/>
                  <a:gd name="T32" fmla="*/ 13 w 19"/>
                  <a:gd name="T33" fmla="*/ 77 h 84"/>
                  <a:gd name="T34" fmla="*/ 13 w 19"/>
                  <a:gd name="T35" fmla="*/ 59 h 84"/>
                  <a:gd name="T36" fmla="*/ 14 w 19"/>
                  <a:gd name="T37" fmla="*/ 42 h 84"/>
                  <a:gd name="T38" fmla="*/ 18 w 19"/>
                  <a:gd name="T39" fmla="*/ 24 h 84"/>
                  <a:gd name="T40" fmla="*/ 18 w 19"/>
                  <a:gd name="T41" fmla="*/ 24 h 84"/>
                  <a:gd name="T42" fmla="*/ 19 w 19"/>
                  <a:gd name="T43" fmla="*/ 18 h 84"/>
                  <a:gd name="T44" fmla="*/ 19 w 19"/>
                  <a:gd name="T45" fmla="*/ 12 h 84"/>
                  <a:gd name="T46" fmla="*/ 19 w 19"/>
                  <a:gd name="T47" fmla="*/ 6 h 84"/>
                  <a:gd name="T48" fmla="*/ 19 w 19"/>
                  <a:gd name="T49" fmla="*/ 6 h 84"/>
                  <a:gd name="T50" fmla="*/ 18 w 19"/>
                  <a:gd name="T51" fmla="*/ 3 h 84"/>
                  <a:gd name="T52" fmla="*/ 16 w 19"/>
                  <a:gd name="T53" fmla="*/ 1 h 84"/>
                  <a:gd name="T54" fmla="*/ 13 w 19"/>
                  <a:gd name="T55" fmla="*/ 0 h 84"/>
                  <a:gd name="T56" fmla="*/ 13 w 19"/>
                  <a:gd name="T57" fmla="*/ 0 h 84"/>
                  <a:gd name="T58" fmla="*/ 10 w 19"/>
                  <a:gd name="T59" fmla="*/ 0 h 84"/>
                  <a:gd name="T60" fmla="*/ 7 w 19"/>
                  <a:gd name="T61" fmla="*/ 2 h 84"/>
                  <a:gd name="T62" fmla="*/ 6 w 19"/>
                  <a:gd name="T63" fmla="*/ 5 h 84"/>
                  <a:gd name="T64" fmla="*/ 6 w 19"/>
                  <a:gd name="T65" fmla="*/ 5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9"/>
                  <a:gd name="T100" fmla="*/ 0 h 84"/>
                  <a:gd name="T101" fmla="*/ 19 w 19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9" h="84">
                    <a:moveTo>
                      <a:pt x="6" y="5"/>
                    </a:moveTo>
                    <a:lnTo>
                      <a:pt x="6" y="17"/>
                    </a:lnTo>
                    <a:lnTo>
                      <a:pt x="4" y="28"/>
                    </a:lnTo>
                    <a:lnTo>
                      <a:pt x="1" y="40"/>
                    </a:lnTo>
                    <a:lnTo>
                      <a:pt x="0" y="52"/>
                    </a:lnTo>
                    <a:lnTo>
                      <a:pt x="0" y="65"/>
                    </a:lnTo>
                    <a:lnTo>
                      <a:pt x="0" y="78"/>
                    </a:lnTo>
                    <a:lnTo>
                      <a:pt x="1" y="81"/>
                    </a:lnTo>
                    <a:lnTo>
                      <a:pt x="4" y="83"/>
                    </a:lnTo>
                    <a:lnTo>
                      <a:pt x="7" y="84"/>
                    </a:lnTo>
                    <a:lnTo>
                      <a:pt x="10" y="83"/>
                    </a:lnTo>
                    <a:lnTo>
                      <a:pt x="12" y="80"/>
                    </a:lnTo>
                    <a:lnTo>
                      <a:pt x="13" y="77"/>
                    </a:lnTo>
                    <a:lnTo>
                      <a:pt x="13" y="59"/>
                    </a:lnTo>
                    <a:lnTo>
                      <a:pt x="14" y="42"/>
                    </a:lnTo>
                    <a:lnTo>
                      <a:pt x="18" y="24"/>
                    </a:lnTo>
                    <a:lnTo>
                      <a:pt x="19" y="18"/>
                    </a:lnTo>
                    <a:lnTo>
                      <a:pt x="19" y="12"/>
                    </a:lnTo>
                    <a:lnTo>
                      <a:pt x="19" y="6"/>
                    </a:lnTo>
                    <a:lnTo>
                      <a:pt x="18" y="3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7" y="2"/>
                    </a:lnTo>
                    <a:lnTo>
                      <a:pt x="6" y="5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76" name="Freeform 67"/>
              <p:cNvSpPr>
                <a:spLocks/>
              </p:cNvSpPr>
              <p:nvPr/>
            </p:nvSpPr>
            <p:spPr bwMode="auto">
              <a:xfrm>
                <a:off x="4691" y="1467"/>
                <a:ext cx="20" cy="86"/>
              </a:xfrm>
              <a:custGeom>
                <a:avLst/>
                <a:gdLst>
                  <a:gd name="T0" fmla="*/ 19 w 20"/>
                  <a:gd name="T1" fmla="*/ 81 h 86"/>
                  <a:gd name="T2" fmla="*/ 20 w 20"/>
                  <a:gd name="T3" fmla="*/ 71 h 86"/>
                  <a:gd name="T4" fmla="*/ 20 w 20"/>
                  <a:gd name="T5" fmla="*/ 62 h 86"/>
                  <a:gd name="T6" fmla="*/ 16 w 20"/>
                  <a:gd name="T7" fmla="*/ 54 h 86"/>
                  <a:gd name="T8" fmla="*/ 16 w 20"/>
                  <a:gd name="T9" fmla="*/ 54 h 86"/>
                  <a:gd name="T10" fmla="*/ 13 w 20"/>
                  <a:gd name="T11" fmla="*/ 39 h 86"/>
                  <a:gd name="T12" fmla="*/ 13 w 20"/>
                  <a:gd name="T13" fmla="*/ 24 h 86"/>
                  <a:gd name="T14" fmla="*/ 14 w 20"/>
                  <a:gd name="T15" fmla="*/ 8 h 86"/>
                  <a:gd name="T16" fmla="*/ 14 w 20"/>
                  <a:gd name="T17" fmla="*/ 8 h 86"/>
                  <a:gd name="T18" fmla="*/ 14 w 20"/>
                  <a:gd name="T19" fmla="*/ 5 h 86"/>
                  <a:gd name="T20" fmla="*/ 13 w 20"/>
                  <a:gd name="T21" fmla="*/ 2 h 86"/>
                  <a:gd name="T22" fmla="*/ 10 w 20"/>
                  <a:gd name="T23" fmla="*/ 0 h 86"/>
                  <a:gd name="T24" fmla="*/ 10 w 20"/>
                  <a:gd name="T25" fmla="*/ 0 h 86"/>
                  <a:gd name="T26" fmla="*/ 7 w 20"/>
                  <a:gd name="T27" fmla="*/ 0 h 86"/>
                  <a:gd name="T28" fmla="*/ 4 w 20"/>
                  <a:gd name="T29" fmla="*/ 2 h 86"/>
                  <a:gd name="T30" fmla="*/ 2 w 20"/>
                  <a:gd name="T31" fmla="*/ 5 h 86"/>
                  <a:gd name="T32" fmla="*/ 2 w 20"/>
                  <a:gd name="T33" fmla="*/ 5 h 86"/>
                  <a:gd name="T34" fmla="*/ 0 w 20"/>
                  <a:gd name="T35" fmla="*/ 15 h 86"/>
                  <a:gd name="T36" fmla="*/ 0 w 20"/>
                  <a:gd name="T37" fmla="*/ 26 h 86"/>
                  <a:gd name="T38" fmla="*/ 0 w 20"/>
                  <a:gd name="T39" fmla="*/ 37 h 86"/>
                  <a:gd name="T40" fmla="*/ 0 w 20"/>
                  <a:gd name="T41" fmla="*/ 37 h 86"/>
                  <a:gd name="T42" fmla="*/ 0 w 20"/>
                  <a:gd name="T43" fmla="*/ 47 h 86"/>
                  <a:gd name="T44" fmla="*/ 3 w 20"/>
                  <a:gd name="T45" fmla="*/ 57 h 86"/>
                  <a:gd name="T46" fmla="*/ 8 w 20"/>
                  <a:gd name="T47" fmla="*/ 66 h 86"/>
                  <a:gd name="T48" fmla="*/ 8 w 20"/>
                  <a:gd name="T49" fmla="*/ 66 h 86"/>
                  <a:gd name="T50" fmla="*/ 8 w 20"/>
                  <a:gd name="T51" fmla="*/ 70 h 86"/>
                  <a:gd name="T52" fmla="*/ 8 w 20"/>
                  <a:gd name="T53" fmla="*/ 74 h 86"/>
                  <a:gd name="T54" fmla="*/ 7 w 20"/>
                  <a:gd name="T55" fmla="*/ 79 h 86"/>
                  <a:gd name="T56" fmla="*/ 7 w 20"/>
                  <a:gd name="T57" fmla="*/ 79 h 86"/>
                  <a:gd name="T58" fmla="*/ 7 w 20"/>
                  <a:gd name="T59" fmla="*/ 82 h 86"/>
                  <a:gd name="T60" fmla="*/ 9 w 20"/>
                  <a:gd name="T61" fmla="*/ 85 h 86"/>
                  <a:gd name="T62" fmla="*/ 12 w 20"/>
                  <a:gd name="T63" fmla="*/ 86 h 86"/>
                  <a:gd name="T64" fmla="*/ 12 w 20"/>
                  <a:gd name="T65" fmla="*/ 86 h 86"/>
                  <a:gd name="T66" fmla="*/ 15 w 20"/>
                  <a:gd name="T67" fmla="*/ 86 h 86"/>
                  <a:gd name="T68" fmla="*/ 18 w 20"/>
                  <a:gd name="T69" fmla="*/ 84 h 86"/>
                  <a:gd name="T70" fmla="*/ 19 w 20"/>
                  <a:gd name="T71" fmla="*/ 81 h 86"/>
                  <a:gd name="T72" fmla="*/ 19 w 20"/>
                  <a:gd name="T73" fmla="*/ 81 h 8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0"/>
                  <a:gd name="T112" fmla="*/ 0 h 86"/>
                  <a:gd name="T113" fmla="*/ 20 w 20"/>
                  <a:gd name="T114" fmla="*/ 86 h 8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0" h="86">
                    <a:moveTo>
                      <a:pt x="19" y="81"/>
                    </a:moveTo>
                    <a:lnTo>
                      <a:pt x="20" y="71"/>
                    </a:lnTo>
                    <a:lnTo>
                      <a:pt x="20" y="62"/>
                    </a:lnTo>
                    <a:lnTo>
                      <a:pt x="16" y="54"/>
                    </a:lnTo>
                    <a:lnTo>
                      <a:pt x="13" y="39"/>
                    </a:lnTo>
                    <a:lnTo>
                      <a:pt x="13" y="24"/>
                    </a:lnTo>
                    <a:lnTo>
                      <a:pt x="14" y="8"/>
                    </a:lnTo>
                    <a:lnTo>
                      <a:pt x="14" y="5"/>
                    </a:lnTo>
                    <a:lnTo>
                      <a:pt x="13" y="2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0" y="15"/>
                    </a:lnTo>
                    <a:lnTo>
                      <a:pt x="0" y="26"/>
                    </a:lnTo>
                    <a:lnTo>
                      <a:pt x="0" y="37"/>
                    </a:lnTo>
                    <a:lnTo>
                      <a:pt x="0" y="47"/>
                    </a:lnTo>
                    <a:lnTo>
                      <a:pt x="3" y="57"/>
                    </a:lnTo>
                    <a:lnTo>
                      <a:pt x="8" y="66"/>
                    </a:lnTo>
                    <a:lnTo>
                      <a:pt x="8" y="70"/>
                    </a:lnTo>
                    <a:lnTo>
                      <a:pt x="8" y="74"/>
                    </a:lnTo>
                    <a:lnTo>
                      <a:pt x="7" y="79"/>
                    </a:lnTo>
                    <a:lnTo>
                      <a:pt x="7" y="82"/>
                    </a:lnTo>
                    <a:lnTo>
                      <a:pt x="9" y="85"/>
                    </a:lnTo>
                    <a:lnTo>
                      <a:pt x="12" y="86"/>
                    </a:lnTo>
                    <a:lnTo>
                      <a:pt x="15" y="86"/>
                    </a:lnTo>
                    <a:lnTo>
                      <a:pt x="18" y="84"/>
                    </a:lnTo>
                    <a:lnTo>
                      <a:pt x="19" y="8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77" name="Freeform 68"/>
              <p:cNvSpPr>
                <a:spLocks/>
              </p:cNvSpPr>
              <p:nvPr/>
            </p:nvSpPr>
            <p:spPr bwMode="auto">
              <a:xfrm>
                <a:off x="4690" y="1533"/>
                <a:ext cx="45" cy="45"/>
              </a:xfrm>
              <a:custGeom>
                <a:avLst/>
                <a:gdLst>
                  <a:gd name="T0" fmla="*/ 23 w 45"/>
                  <a:gd name="T1" fmla="*/ 0 h 45"/>
                  <a:gd name="T2" fmla="*/ 11 w 45"/>
                  <a:gd name="T3" fmla="*/ 3 h 45"/>
                  <a:gd name="T4" fmla="*/ 3 w 45"/>
                  <a:gd name="T5" fmla="*/ 11 h 45"/>
                  <a:gd name="T6" fmla="*/ 0 w 45"/>
                  <a:gd name="T7" fmla="*/ 22 h 45"/>
                  <a:gd name="T8" fmla="*/ 0 w 45"/>
                  <a:gd name="T9" fmla="*/ 22 h 45"/>
                  <a:gd name="T10" fmla="*/ 3 w 45"/>
                  <a:gd name="T11" fmla="*/ 34 h 45"/>
                  <a:gd name="T12" fmla="*/ 11 w 45"/>
                  <a:gd name="T13" fmla="*/ 42 h 45"/>
                  <a:gd name="T14" fmla="*/ 23 w 45"/>
                  <a:gd name="T15" fmla="*/ 45 h 45"/>
                  <a:gd name="T16" fmla="*/ 23 w 45"/>
                  <a:gd name="T17" fmla="*/ 45 h 45"/>
                  <a:gd name="T18" fmla="*/ 34 w 45"/>
                  <a:gd name="T19" fmla="*/ 42 h 45"/>
                  <a:gd name="T20" fmla="*/ 41 w 45"/>
                  <a:gd name="T21" fmla="*/ 34 h 45"/>
                  <a:gd name="T22" fmla="*/ 45 w 45"/>
                  <a:gd name="T23" fmla="*/ 22 h 45"/>
                  <a:gd name="T24" fmla="*/ 45 w 45"/>
                  <a:gd name="T25" fmla="*/ 22 h 45"/>
                  <a:gd name="T26" fmla="*/ 41 w 45"/>
                  <a:gd name="T27" fmla="*/ 11 h 45"/>
                  <a:gd name="T28" fmla="*/ 34 w 45"/>
                  <a:gd name="T29" fmla="*/ 3 h 45"/>
                  <a:gd name="T30" fmla="*/ 23 w 45"/>
                  <a:gd name="T31" fmla="*/ 0 h 45"/>
                  <a:gd name="T32" fmla="*/ 23 w 45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3" y="45"/>
                    </a:lnTo>
                    <a:lnTo>
                      <a:pt x="34" y="42"/>
                    </a:lnTo>
                    <a:lnTo>
                      <a:pt x="41" y="34"/>
                    </a:lnTo>
                    <a:lnTo>
                      <a:pt x="45" y="22"/>
                    </a:lnTo>
                    <a:lnTo>
                      <a:pt x="41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78" name="Freeform 69"/>
              <p:cNvSpPr>
                <a:spLocks/>
              </p:cNvSpPr>
              <p:nvPr/>
            </p:nvSpPr>
            <p:spPr bwMode="auto">
              <a:xfrm>
                <a:off x="4663" y="1466"/>
                <a:ext cx="23" cy="86"/>
              </a:xfrm>
              <a:custGeom>
                <a:avLst/>
                <a:gdLst>
                  <a:gd name="T0" fmla="*/ 14 w 23"/>
                  <a:gd name="T1" fmla="*/ 79 h 86"/>
                  <a:gd name="T2" fmla="*/ 13 w 23"/>
                  <a:gd name="T3" fmla="*/ 71 h 86"/>
                  <a:gd name="T4" fmla="*/ 13 w 23"/>
                  <a:gd name="T5" fmla="*/ 64 h 86"/>
                  <a:gd name="T6" fmla="*/ 15 w 23"/>
                  <a:gd name="T7" fmla="*/ 57 h 86"/>
                  <a:gd name="T8" fmla="*/ 15 w 23"/>
                  <a:gd name="T9" fmla="*/ 57 h 86"/>
                  <a:gd name="T10" fmla="*/ 19 w 23"/>
                  <a:gd name="T11" fmla="*/ 41 h 86"/>
                  <a:gd name="T12" fmla="*/ 22 w 23"/>
                  <a:gd name="T13" fmla="*/ 23 h 86"/>
                  <a:gd name="T14" fmla="*/ 23 w 23"/>
                  <a:gd name="T15" fmla="*/ 6 h 86"/>
                  <a:gd name="T16" fmla="*/ 23 w 23"/>
                  <a:gd name="T17" fmla="*/ 6 h 86"/>
                  <a:gd name="T18" fmla="*/ 22 w 23"/>
                  <a:gd name="T19" fmla="*/ 3 h 86"/>
                  <a:gd name="T20" fmla="*/ 19 w 23"/>
                  <a:gd name="T21" fmla="*/ 1 h 86"/>
                  <a:gd name="T22" fmla="*/ 16 w 23"/>
                  <a:gd name="T23" fmla="*/ 0 h 86"/>
                  <a:gd name="T24" fmla="*/ 16 w 23"/>
                  <a:gd name="T25" fmla="*/ 0 h 86"/>
                  <a:gd name="T26" fmla="*/ 13 w 23"/>
                  <a:gd name="T27" fmla="*/ 1 h 86"/>
                  <a:gd name="T28" fmla="*/ 11 w 23"/>
                  <a:gd name="T29" fmla="*/ 4 h 86"/>
                  <a:gd name="T30" fmla="*/ 10 w 23"/>
                  <a:gd name="T31" fmla="*/ 7 h 86"/>
                  <a:gd name="T32" fmla="*/ 10 w 23"/>
                  <a:gd name="T33" fmla="*/ 7 h 86"/>
                  <a:gd name="T34" fmla="*/ 9 w 23"/>
                  <a:gd name="T35" fmla="*/ 24 h 86"/>
                  <a:gd name="T36" fmla="*/ 6 w 23"/>
                  <a:gd name="T37" fmla="*/ 40 h 86"/>
                  <a:gd name="T38" fmla="*/ 2 w 23"/>
                  <a:gd name="T39" fmla="*/ 56 h 86"/>
                  <a:gd name="T40" fmla="*/ 2 w 23"/>
                  <a:gd name="T41" fmla="*/ 56 h 86"/>
                  <a:gd name="T42" fmla="*/ 0 w 23"/>
                  <a:gd name="T43" fmla="*/ 64 h 86"/>
                  <a:gd name="T44" fmla="*/ 0 w 23"/>
                  <a:gd name="T45" fmla="*/ 72 h 86"/>
                  <a:gd name="T46" fmla="*/ 1 w 23"/>
                  <a:gd name="T47" fmla="*/ 80 h 86"/>
                  <a:gd name="T48" fmla="*/ 1 w 23"/>
                  <a:gd name="T49" fmla="*/ 80 h 86"/>
                  <a:gd name="T50" fmla="*/ 2 w 23"/>
                  <a:gd name="T51" fmla="*/ 83 h 86"/>
                  <a:gd name="T52" fmla="*/ 4 w 23"/>
                  <a:gd name="T53" fmla="*/ 85 h 86"/>
                  <a:gd name="T54" fmla="*/ 8 w 23"/>
                  <a:gd name="T55" fmla="*/ 86 h 86"/>
                  <a:gd name="T56" fmla="*/ 8 w 23"/>
                  <a:gd name="T57" fmla="*/ 86 h 86"/>
                  <a:gd name="T58" fmla="*/ 11 w 23"/>
                  <a:gd name="T59" fmla="*/ 84 h 86"/>
                  <a:gd name="T60" fmla="*/ 13 w 23"/>
                  <a:gd name="T61" fmla="*/ 82 h 86"/>
                  <a:gd name="T62" fmla="*/ 14 w 23"/>
                  <a:gd name="T63" fmla="*/ 79 h 86"/>
                  <a:gd name="T64" fmla="*/ 14 w 23"/>
                  <a:gd name="T65" fmla="*/ 79 h 8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3"/>
                  <a:gd name="T100" fmla="*/ 0 h 86"/>
                  <a:gd name="T101" fmla="*/ 23 w 23"/>
                  <a:gd name="T102" fmla="*/ 86 h 8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3" h="86">
                    <a:moveTo>
                      <a:pt x="14" y="79"/>
                    </a:moveTo>
                    <a:lnTo>
                      <a:pt x="13" y="71"/>
                    </a:lnTo>
                    <a:lnTo>
                      <a:pt x="13" y="64"/>
                    </a:lnTo>
                    <a:lnTo>
                      <a:pt x="15" y="57"/>
                    </a:lnTo>
                    <a:lnTo>
                      <a:pt x="19" y="41"/>
                    </a:lnTo>
                    <a:lnTo>
                      <a:pt x="22" y="23"/>
                    </a:lnTo>
                    <a:lnTo>
                      <a:pt x="23" y="6"/>
                    </a:lnTo>
                    <a:lnTo>
                      <a:pt x="22" y="3"/>
                    </a:lnTo>
                    <a:lnTo>
                      <a:pt x="19" y="1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1" y="4"/>
                    </a:lnTo>
                    <a:lnTo>
                      <a:pt x="10" y="7"/>
                    </a:lnTo>
                    <a:lnTo>
                      <a:pt x="9" y="24"/>
                    </a:lnTo>
                    <a:lnTo>
                      <a:pt x="6" y="40"/>
                    </a:lnTo>
                    <a:lnTo>
                      <a:pt x="2" y="56"/>
                    </a:lnTo>
                    <a:lnTo>
                      <a:pt x="0" y="64"/>
                    </a:lnTo>
                    <a:lnTo>
                      <a:pt x="0" y="72"/>
                    </a:lnTo>
                    <a:lnTo>
                      <a:pt x="1" y="80"/>
                    </a:lnTo>
                    <a:lnTo>
                      <a:pt x="2" y="83"/>
                    </a:lnTo>
                    <a:lnTo>
                      <a:pt x="4" y="85"/>
                    </a:lnTo>
                    <a:lnTo>
                      <a:pt x="8" y="86"/>
                    </a:lnTo>
                    <a:lnTo>
                      <a:pt x="11" y="84"/>
                    </a:lnTo>
                    <a:lnTo>
                      <a:pt x="13" y="82"/>
                    </a:lnTo>
                    <a:lnTo>
                      <a:pt x="14" y="7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79" name="Freeform 70"/>
              <p:cNvSpPr>
                <a:spLocks/>
              </p:cNvSpPr>
              <p:nvPr/>
            </p:nvSpPr>
            <p:spPr bwMode="auto">
              <a:xfrm>
                <a:off x="4647" y="1466"/>
                <a:ext cx="21" cy="86"/>
              </a:xfrm>
              <a:custGeom>
                <a:avLst/>
                <a:gdLst>
                  <a:gd name="T0" fmla="*/ 20 w 21"/>
                  <a:gd name="T1" fmla="*/ 77 h 86"/>
                  <a:gd name="T2" fmla="*/ 17 w 21"/>
                  <a:gd name="T3" fmla="*/ 62 h 86"/>
                  <a:gd name="T4" fmla="*/ 15 w 21"/>
                  <a:gd name="T5" fmla="*/ 46 h 86"/>
                  <a:gd name="T6" fmla="*/ 13 w 21"/>
                  <a:gd name="T7" fmla="*/ 31 h 86"/>
                  <a:gd name="T8" fmla="*/ 13 w 21"/>
                  <a:gd name="T9" fmla="*/ 31 h 86"/>
                  <a:gd name="T10" fmla="*/ 13 w 21"/>
                  <a:gd name="T11" fmla="*/ 23 h 86"/>
                  <a:gd name="T12" fmla="*/ 16 w 21"/>
                  <a:gd name="T13" fmla="*/ 15 h 86"/>
                  <a:gd name="T14" fmla="*/ 19 w 21"/>
                  <a:gd name="T15" fmla="*/ 9 h 86"/>
                  <a:gd name="T16" fmla="*/ 19 w 21"/>
                  <a:gd name="T17" fmla="*/ 9 h 86"/>
                  <a:gd name="T18" fmla="*/ 19 w 21"/>
                  <a:gd name="T19" fmla="*/ 5 h 86"/>
                  <a:gd name="T20" fmla="*/ 18 w 21"/>
                  <a:gd name="T21" fmla="*/ 2 h 86"/>
                  <a:gd name="T22" fmla="*/ 15 w 21"/>
                  <a:gd name="T23" fmla="*/ 1 h 86"/>
                  <a:gd name="T24" fmla="*/ 15 w 21"/>
                  <a:gd name="T25" fmla="*/ 1 h 86"/>
                  <a:gd name="T26" fmla="*/ 12 w 21"/>
                  <a:gd name="T27" fmla="*/ 0 h 86"/>
                  <a:gd name="T28" fmla="*/ 9 w 21"/>
                  <a:gd name="T29" fmla="*/ 2 h 86"/>
                  <a:gd name="T30" fmla="*/ 7 w 21"/>
                  <a:gd name="T31" fmla="*/ 4 h 86"/>
                  <a:gd name="T32" fmla="*/ 7 w 21"/>
                  <a:gd name="T33" fmla="*/ 4 h 86"/>
                  <a:gd name="T34" fmla="*/ 3 w 21"/>
                  <a:gd name="T35" fmla="*/ 13 h 86"/>
                  <a:gd name="T36" fmla="*/ 0 w 21"/>
                  <a:gd name="T37" fmla="*/ 23 h 86"/>
                  <a:gd name="T38" fmla="*/ 0 w 21"/>
                  <a:gd name="T39" fmla="*/ 32 h 86"/>
                  <a:gd name="T40" fmla="*/ 0 w 21"/>
                  <a:gd name="T41" fmla="*/ 32 h 86"/>
                  <a:gd name="T42" fmla="*/ 2 w 21"/>
                  <a:gd name="T43" fmla="*/ 49 h 86"/>
                  <a:gd name="T44" fmla="*/ 5 w 21"/>
                  <a:gd name="T45" fmla="*/ 66 h 86"/>
                  <a:gd name="T46" fmla="*/ 9 w 21"/>
                  <a:gd name="T47" fmla="*/ 82 h 86"/>
                  <a:gd name="T48" fmla="*/ 9 w 21"/>
                  <a:gd name="T49" fmla="*/ 82 h 86"/>
                  <a:gd name="T50" fmla="*/ 11 w 21"/>
                  <a:gd name="T51" fmla="*/ 85 h 86"/>
                  <a:gd name="T52" fmla="*/ 14 w 21"/>
                  <a:gd name="T53" fmla="*/ 86 h 86"/>
                  <a:gd name="T54" fmla="*/ 18 w 21"/>
                  <a:gd name="T55" fmla="*/ 85 h 86"/>
                  <a:gd name="T56" fmla="*/ 18 w 21"/>
                  <a:gd name="T57" fmla="*/ 85 h 86"/>
                  <a:gd name="T58" fmla="*/ 20 w 21"/>
                  <a:gd name="T59" fmla="*/ 83 h 86"/>
                  <a:gd name="T60" fmla="*/ 21 w 21"/>
                  <a:gd name="T61" fmla="*/ 80 h 86"/>
                  <a:gd name="T62" fmla="*/ 20 w 21"/>
                  <a:gd name="T63" fmla="*/ 77 h 86"/>
                  <a:gd name="T64" fmla="*/ 20 w 21"/>
                  <a:gd name="T65" fmla="*/ 77 h 8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1"/>
                  <a:gd name="T100" fmla="*/ 0 h 86"/>
                  <a:gd name="T101" fmla="*/ 21 w 21"/>
                  <a:gd name="T102" fmla="*/ 86 h 8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1" h="86">
                    <a:moveTo>
                      <a:pt x="20" y="77"/>
                    </a:moveTo>
                    <a:lnTo>
                      <a:pt x="17" y="62"/>
                    </a:lnTo>
                    <a:lnTo>
                      <a:pt x="15" y="46"/>
                    </a:lnTo>
                    <a:lnTo>
                      <a:pt x="13" y="31"/>
                    </a:lnTo>
                    <a:lnTo>
                      <a:pt x="13" y="23"/>
                    </a:lnTo>
                    <a:lnTo>
                      <a:pt x="16" y="15"/>
                    </a:lnTo>
                    <a:lnTo>
                      <a:pt x="19" y="9"/>
                    </a:lnTo>
                    <a:lnTo>
                      <a:pt x="19" y="5"/>
                    </a:lnTo>
                    <a:lnTo>
                      <a:pt x="18" y="2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3" y="13"/>
                    </a:lnTo>
                    <a:lnTo>
                      <a:pt x="0" y="23"/>
                    </a:lnTo>
                    <a:lnTo>
                      <a:pt x="0" y="32"/>
                    </a:lnTo>
                    <a:lnTo>
                      <a:pt x="2" y="49"/>
                    </a:lnTo>
                    <a:lnTo>
                      <a:pt x="5" y="66"/>
                    </a:lnTo>
                    <a:lnTo>
                      <a:pt x="9" y="82"/>
                    </a:lnTo>
                    <a:lnTo>
                      <a:pt x="11" y="85"/>
                    </a:lnTo>
                    <a:lnTo>
                      <a:pt x="14" y="86"/>
                    </a:lnTo>
                    <a:lnTo>
                      <a:pt x="18" y="85"/>
                    </a:lnTo>
                    <a:lnTo>
                      <a:pt x="20" y="83"/>
                    </a:lnTo>
                    <a:lnTo>
                      <a:pt x="21" y="80"/>
                    </a:lnTo>
                    <a:lnTo>
                      <a:pt x="20" y="7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80" name="Freeform 71"/>
              <p:cNvSpPr>
                <a:spLocks/>
              </p:cNvSpPr>
              <p:nvPr/>
            </p:nvSpPr>
            <p:spPr bwMode="auto">
              <a:xfrm>
                <a:off x="4617" y="1467"/>
                <a:ext cx="27" cy="87"/>
              </a:xfrm>
              <a:custGeom>
                <a:avLst/>
                <a:gdLst>
                  <a:gd name="T0" fmla="*/ 12 w 27"/>
                  <a:gd name="T1" fmla="*/ 80 h 87"/>
                  <a:gd name="T2" fmla="*/ 15 w 27"/>
                  <a:gd name="T3" fmla="*/ 71 h 87"/>
                  <a:gd name="T4" fmla="*/ 18 w 27"/>
                  <a:gd name="T5" fmla="*/ 63 h 87"/>
                  <a:gd name="T6" fmla="*/ 21 w 27"/>
                  <a:gd name="T7" fmla="*/ 54 h 87"/>
                  <a:gd name="T8" fmla="*/ 21 w 27"/>
                  <a:gd name="T9" fmla="*/ 54 h 87"/>
                  <a:gd name="T10" fmla="*/ 24 w 27"/>
                  <a:gd name="T11" fmla="*/ 41 h 87"/>
                  <a:gd name="T12" fmla="*/ 25 w 27"/>
                  <a:gd name="T13" fmla="*/ 28 h 87"/>
                  <a:gd name="T14" fmla="*/ 26 w 27"/>
                  <a:gd name="T15" fmla="*/ 14 h 87"/>
                  <a:gd name="T16" fmla="*/ 26 w 27"/>
                  <a:gd name="T17" fmla="*/ 14 h 87"/>
                  <a:gd name="T18" fmla="*/ 26 w 27"/>
                  <a:gd name="T19" fmla="*/ 12 h 87"/>
                  <a:gd name="T20" fmla="*/ 26 w 27"/>
                  <a:gd name="T21" fmla="*/ 11 h 87"/>
                  <a:gd name="T22" fmla="*/ 27 w 27"/>
                  <a:gd name="T23" fmla="*/ 9 h 87"/>
                  <a:gd name="T24" fmla="*/ 27 w 27"/>
                  <a:gd name="T25" fmla="*/ 9 h 87"/>
                  <a:gd name="T26" fmla="*/ 27 w 27"/>
                  <a:gd name="T27" fmla="*/ 6 h 87"/>
                  <a:gd name="T28" fmla="*/ 26 w 27"/>
                  <a:gd name="T29" fmla="*/ 3 h 87"/>
                  <a:gd name="T30" fmla="*/ 24 w 27"/>
                  <a:gd name="T31" fmla="*/ 1 h 87"/>
                  <a:gd name="T32" fmla="*/ 24 w 27"/>
                  <a:gd name="T33" fmla="*/ 1 h 87"/>
                  <a:gd name="T34" fmla="*/ 21 w 27"/>
                  <a:gd name="T35" fmla="*/ 0 h 87"/>
                  <a:gd name="T36" fmla="*/ 18 w 27"/>
                  <a:gd name="T37" fmla="*/ 1 h 87"/>
                  <a:gd name="T38" fmla="*/ 15 w 27"/>
                  <a:gd name="T39" fmla="*/ 4 h 87"/>
                  <a:gd name="T40" fmla="*/ 15 w 27"/>
                  <a:gd name="T41" fmla="*/ 4 h 87"/>
                  <a:gd name="T42" fmla="*/ 14 w 27"/>
                  <a:gd name="T43" fmla="*/ 5 h 87"/>
                  <a:gd name="T44" fmla="*/ 14 w 27"/>
                  <a:gd name="T45" fmla="*/ 7 h 87"/>
                  <a:gd name="T46" fmla="*/ 13 w 27"/>
                  <a:gd name="T47" fmla="*/ 9 h 87"/>
                  <a:gd name="T48" fmla="*/ 13 w 27"/>
                  <a:gd name="T49" fmla="*/ 9 h 87"/>
                  <a:gd name="T50" fmla="*/ 12 w 27"/>
                  <a:gd name="T51" fmla="*/ 26 h 87"/>
                  <a:gd name="T52" fmla="*/ 10 w 27"/>
                  <a:gd name="T53" fmla="*/ 44 h 87"/>
                  <a:gd name="T54" fmla="*/ 5 w 27"/>
                  <a:gd name="T55" fmla="*/ 60 h 87"/>
                  <a:gd name="T56" fmla="*/ 5 w 27"/>
                  <a:gd name="T57" fmla="*/ 60 h 87"/>
                  <a:gd name="T58" fmla="*/ 3 w 27"/>
                  <a:gd name="T59" fmla="*/ 67 h 87"/>
                  <a:gd name="T60" fmla="*/ 1 w 27"/>
                  <a:gd name="T61" fmla="*/ 73 h 87"/>
                  <a:gd name="T62" fmla="*/ 0 w 27"/>
                  <a:gd name="T63" fmla="*/ 81 h 87"/>
                  <a:gd name="T64" fmla="*/ 0 w 27"/>
                  <a:gd name="T65" fmla="*/ 81 h 87"/>
                  <a:gd name="T66" fmla="*/ 1 w 27"/>
                  <a:gd name="T67" fmla="*/ 84 h 87"/>
                  <a:gd name="T68" fmla="*/ 3 w 27"/>
                  <a:gd name="T69" fmla="*/ 86 h 87"/>
                  <a:gd name="T70" fmla="*/ 6 w 27"/>
                  <a:gd name="T71" fmla="*/ 87 h 87"/>
                  <a:gd name="T72" fmla="*/ 6 w 27"/>
                  <a:gd name="T73" fmla="*/ 87 h 87"/>
                  <a:gd name="T74" fmla="*/ 9 w 27"/>
                  <a:gd name="T75" fmla="*/ 86 h 87"/>
                  <a:gd name="T76" fmla="*/ 12 w 27"/>
                  <a:gd name="T77" fmla="*/ 83 h 87"/>
                  <a:gd name="T78" fmla="*/ 12 w 27"/>
                  <a:gd name="T79" fmla="*/ 80 h 87"/>
                  <a:gd name="T80" fmla="*/ 12 w 27"/>
                  <a:gd name="T81" fmla="*/ 80 h 8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7"/>
                  <a:gd name="T124" fmla="*/ 0 h 87"/>
                  <a:gd name="T125" fmla="*/ 27 w 27"/>
                  <a:gd name="T126" fmla="*/ 87 h 87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7" h="87">
                    <a:moveTo>
                      <a:pt x="12" y="80"/>
                    </a:moveTo>
                    <a:lnTo>
                      <a:pt x="15" y="71"/>
                    </a:lnTo>
                    <a:lnTo>
                      <a:pt x="18" y="63"/>
                    </a:lnTo>
                    <a:lnTo>
                      <a:pt x="21" y="54"/>
                    </a:lnTo>
                    <a:lnTo>
                      <a:pt x="24" y="41"/>
                    </a:lnTo>
                    <a:lnTo>
                      <a:pt x="25" y="28"/>
                    </a:lnTo>
                    <a:lnTo>
                      <a:pt x="26" y="14"/>
                    </a:lnTo>
                    <a:lnTo>
                      <a:pt x="26" y="12"/>
                    </a:lnTo>
                    <a:lnTo>
                      <a:pt x="26" y="11"/>
                    </a:lnTo>
                    <a:lnTo>
                      <a:pt x="27" y="9"/>
                    </a:lnTo>
                    <a:lnTo>
                      <a:pt x="27" y="6"/>
                    </a:lnTo>
                    <a:lnTo>
                      <a:pt x="26" y="3"/>
                    </a:lnTo>
                    <a:lnTo>
                      <a:pt x="24" y="1"/>
                    </a:lnTo>
                    <a:lnTo>
                      <a:pt x="21" y="0"/>
                    </a:lnTo>
                    <a:lnTo>
                      <a:pt x="18" y="1"/>
                    </a:lnTo>
                    <a:lnTo>
                      <a:pt x="15" y="4"/>
                    </a:lnTo>
                    <a:lnTo>
                      <a:pt x="14" y="5"/>
                    </a:lnTo>
                    <a:lnTo>
                      <a:pt x="14" y="7"/>
                    </a:lnTo>
                    <a:lnTo>
                      <a:pt x="13" y="9"/>
                    </a:lnTo>
                    <a:lnTo>
                      <a:pt x="12" y="26"/>
                    </a:lnTo>
                    <a:lnTo>
                      <a:pt x="10" y="44"/>
                    </a:lnTo>
                    <a:lnTo>
                      <a:pt x="5" y="60"/>
                    </a:lnTo>
                    <a:lnTo>
                      <a:pt x="3" y="67"/>
                    </a:lnTo>
                    <a:lnTo>
                      <a:pt x="1" y="73"/>
                    </a:lnTo>
                    <a:lnTo>
                      <a:pt x="0" y="81"/>
                    </a:lnTo>
                    <a:lnTo>
                      <a:pt x="1" y="84"/>
                    </a:lnTo>
                    <a:lnTo>
                      <a:pt x="3" y="86"/>
                    </a:lnTo>
                    <a:lnTo>
                      <a:pt x="6" y="87"/>
                    </a:lnTo>
                    <a:lnTo>
                      <a:pt x="9" y="86"/>
                    </a:lnTo>
                    <a:lnTo>
                      <a:pt x="12" y="83"/>
                    </a:lnTo>
                    <a:lnTo>
                      <a:pt x="12" y="8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81" name="Freeform 72"/>
              <p:cNvSpPr>
                <a:spLocks/>
              </p:cNvSpPr>
              <p:nvPr/>
            </p:nvSpPr>
            <p:spPr bwMode="auto">
              <a:xfrm>
                <a:off x="4607" y="1467"/>
                <a:ext cx="18" cy="85"/>
              </a:xfrm>
              <a:custGeom>
                <a:avLst/>
                <a:gdLst>
                  <a:gd name="T0" fmla="*/ 18 w 18"/>
                  <a:gd name="T1" fmla="*/ 75 h 85"/>
                  <a:gd name="T2" fmla="*/ 15 w 18"/>
                  <a:gd name="T3" fmla="*/ 65 h 85"/>
                  <a:gd name="T4" fmla="*/ 15 w 18"/>
                  <a:gd name="T5" fmla="*/ 54 h 85"/>
                  <a:gd name="T6" fmla="*/ 15 w 18"/>
                  <a:gd name="T7" fmla="*/ 44 h 85"/>
                  <a:gd name="T8" fmla="*/ 15 w 18"/>
                  <a:gd name="T9" fmla="*/ 44 h 85"/>
                  <a:gd name="T10" fmla="*/ 16 w 18"/>
                  <a:gd name="T11" fmla="*/ 31 h 85"/>
                  <a:gd name="T12" fmla="*/ 16 w 18"/>
                  <a:gd name="T13" fmla="*/ 18 h 85"/>
                  <a:gd name="T14" fmla="*/ 13 w 18"/>
                  <a:gd name="T15" fmla="*/ 6 h 85"/>
                  <a:gd name="T16" fmla="*/ 13 w 18"/>
                  <a:gd name="T17" fmla="*/ 6 h 85"/>
                  <a:gd name="T18" fmla="*/ 12 w 18"/>
                  <a:gd name="T19" fmla="*/ 2 h 85"/>
                  <a:gd name="T20" fmla="*/ 10 w 18"/>
                  <a:gd name="T21" fmla="*/ 0 h 85"/>
                  <a:gd name="T22" fmla="*/ 6 w 18"/>
                  <a:gd name="T23" fmla="*/ 0 h 85"/>
                  <a:gd name="T24" fmla="*/ 6 w 18"/>
                  <a:gd name="T25" fmla="*/ 0 h 85"/>
                  <a:gd name="T26" fmla="*/ 3 w 18"/>
                  <a:gd name="T27" fmla="*/ 1 h 85"/>
                  <a:gd name="T28" fmla="*/ 1 w 18"/>
                  <a:gd name="T29" fmla="*/ 3 h 85"/>
                  <a:gd name="T30" fmla="*/ 0 w 18"/>
                  <a:gd name="T31" fmla="*/ 6 h 85"/>
                  <a:gd name="T32" fmla="*/ 0 w 18"/>
                  <a:gd name="T33" fmla="*/ 6 h 85"/>
                  <a:gd name="T34" fmla="*/ 2 w 18"/>
                  <a:gd name="T35" fmla="*/ 19 h 85"/>
                  <a:gd name="T36" fmla="*/ 3 w 18"/>
                  <a:gd name="T37" fmla="*/ 31 h 85"/>
                  <a:gd name="T38" fmla="*/ 2 w 18"/>
                  <a:gd name="T39" fmla="*/ 44 h 85"/>
                  <a:gd name="T40" fmla="*/ 2 w 18"/>
                  <a:gd name="T41" fmla="*/ 44 h 85"/>
                  <a:gd name="T42" fmla="*/ 2 w 18"/>
                  <a:gd name="T43" fmla="*/ 57 h 85"/>
                  <a:gd name="T44" fmla="*/ 3 w 18"/>
                  <a:gd name="T45" fmla="*/ 69 h 85"/>
                  <a:gd name="T46" fmla="*/ 6 w 18"/>
                  <a:gd name="T47" fmla="*/ 82 h 85"/>
                  <a:gd name="T48" fmla="*/ 6 w 18"/>
                  <a:gd name="T49" fmla="*/ 82 h 85"/>
                  <a:gd name="T50" fmla="*/ 9 w 18"/>
                  <a:gd name="T51" fmla="*/ 84 h 85"/>
                  <a:gd name="T52" fmla="*/ 12 w 18"/>
                  <a:gd name="T53" fmla="*/ 85 h 85"/>
                  <a:gd name="T54" fmla="*/ 15 w 18"/>
                  <a:gd name="T55" fmla="*/ 84 h 85"/>
                  <a:gd name="T56" fmla="*/ 15 w 18"/>
                  <a:gd name="T57" fmla="*/ 84 h 85"/>
                  <a:gd name="T58" fmla="*/ 18 w 18"/>
                  <a:gd name="T59" fmla="*/ 81 h 85"/>
                  <a:gd name="T60" fmla="*/ 18 w 18"/>
                  <a:gd name="T61" fmla="*/ 78 h 85"/>
                  <a:gd name="T62" fmla="*/ 18 w 18"/>
                  <a:gd name="T63" fmla="*/ 75 h 85"/>
                  <a:gd name="T64" fmla="*/ 18 w 18"/>
                  <a:gd name="T65" fmla="*/ 75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8"/>
                  <a:gd name="T100" fmla="*/ 0 h 85"/>
                  <a:gd name="T101" fmla="*/ 18 w 18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8" h="85">
                    <a:moveTo>
                      <a:pt x="18" y="75"/>
                    </a:moveTo>
                    <a:lnTo>
                      <a:pt x="15" y="65"/>
                    </a:lnTo>
                    <a:lnTo>
                      <a:pt x="15" y="54"/>
                    </a:lnTo>
                    <a:lnTo>
                      <a:pt x="15" y="44"/>
                    </a:lnTo>
                    <a:lnTo>
                      <a:pt x="16" y="31"/>
                    </a:lnTo>
                    <a:lnTo>
                      <a:pt x="16" y="18"/>
                    </a:lnTo>
                    <a:lnTo>
                      <a:pt x="13" y="6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2" y="19"/>
                    </a:lnTo>
                    <a:lnTo>
                      <a:pt x="3" y="31"/>
                    </a:lnTo>
                    <a:lnTo>
                      <a:pt x="2" y="44"/>
                    </a:lnTo>
                    <a:lnTo>
                      <a:pt x="2" y="57"/>
                    </a:lnTo>
                    <a:lnTo>
                      <a:pt x="3" y="69"/>
                    </a:lnTo>
                    <a:lnTo>
                      <a:pt x="6" y="82"/>
                    </a:lnTo>
                    <a:lnTo>
                      <a:pt x="9" y="84"/>
                    </a:lnTo>
                    <a:lnTo>
                      <a:pt x="12" y="85"/>
                    </a:lnTo>
                    <a:lnTo>
                      <a:pt x="15" y="84"/>
                    </a:lnTo>
                    <a:lnTo>
                      <a:pt x="18" y="81"/>
                    </a:lnTo>
                    <a:lnTo>
                      <a:pt x="18" y="78"/>
                    </a:lnTo>
                    <a:lnTo>
                      <a:pt x="18" y="75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82" name="Freeform 73"/>
              <p:cNvSpPr>
                <a:spLocks/>
              </p:cNvSpPr>
              <p:nvPr/>
            </p:nvSpPr>
            <p:spPr bwMode="auto">
              <a:xfrm>
                <a:off x="4575" y="1467"/>
                <a:ext cx="26" cy="79"/>
              </a:xfrm>
              <a:custGeom>
                <a:avLst/>
                <a:gdLst>
                  <a:gd name="T0" fmla="*/ 14 w 26"/>
                  <a:gd name="T1" fmla="*/ 71 h 79"/>
                  <a:gd name="T2" fmla="*/ 16 w 26"/>
                  <a:gd name="T3" fmla="*/ 50 h 79"/>
                  <a:gd name="T4" fmla="*/ 22 w 26"/>
                  <a:gd name="T5" fmla="*/ 29 h 79"/>
                  <a:gd name="T6" fmla="*/ 26 w 26"/>
                  <a:gd name="T7" fmla="*/ 7 h 79"/>
                  <a:gd name="T8" fmla="*/ 26 w 26"/>
                  <a:gd name="T9" fmla="*/ 7 h 79"/>
                  <a:gd name="T10" fmla="*/ 25 w 26"/>
                  <a:gd name="T11" fmla="*/ 4 h 79"/>
                  <a:gd name="T12" fmla="*/ 23 w 26"/>
                  <a:gd name="T13" fmla="*/ 1 h 79"/>
                  <a:gd name="T14" fmla="*/ 20 w 26"/>
                  <a:gd name="T15" fmla="*/ 0 h 79"/>
                  <a:gd name="T16" fmla="*/ 20 w 26"/>
                  <a:gd name="T17" fmla="*/ 0 h 79"/>
                  <a:gd name="T18" fmla="*/ 17 w 26"/>
                  <a:gd name="T19" fmla="*/ 0 h 79"/>
                  <a:gd name="T20" fmla="*/ 14 w 26"/>
                  <a:gd name="T21" fmla="*/ 2 h 79"/>
                  <a:gd name="T22" fmla="*/ 13 w 26"/>
                  <a:gd name="T23" fmla="*/ 5 h 79"/>
                  <a:gd name="T24" fmla="*/ 13 w 26"/>
                  <a:gd name="T25" fmla="*/ 5 h 79"/>
                  <a:gd name="T26" fmla="*/ 11 w 26"/>
                  <a:gd name="T27" fmla="*/ 20 h 79"/>
                  <a:gd name="T28" fmla="*/ 7 w 26"/>
                  <a:gd name="T29" fmla="*/ 33 h 79"/>
                  <a:gd name="T30" fmla="*/ 3 w 26"/>
                  <a:gd name="T31" fmla="*/ 47 h 79"/>
                  <a:gd name="T32" fmla="*/ 3 w 26"/>
                  <a:gd name="T33" fmla="*/ 47 h 79"/>
                  <a:gd name="T34" fmla="*/ 2 w 26"/>
                  <a:gd name="T35" fmla="*/ 55 h 79"/>
                  <a:gd name="T36" fmla="*/ 0 w 26"/>
                  <a:gd name="T37" fmla="*/ 64 h 79"/>
                  <a:gd name="T38" fmla="*/ 2 w 26"/>
                  <a:gd name="T39" fmla="*/ 73 h 79"/>
                  <a:gd name="T40" fmla="*/ 2 w 26"/>
                  <a:gd name="T41" fmla="*/ 73 h 79"/>
                  <a:gd name="T42" fmla="*/ 3 w 26"/>
                  <a:gd name="T43" fmla="*/ 77 h 79"/>
                  <a:gd name="T44" fmla="*/ 5 w 26"/>
                  <a:gd name="T45" fmla="*/ 78 h 79"/>
                  <a:gd name="T46" fmla="*/ 8 w 26"/>
                  <a:gd name="T47" fmla="*/ 79 h 79"/>
                  <a:gd name="T48" fmla="*/ 8 w 26"/>
                  <a:gd name="T49" fmla="*/ 79 h 79"/>
                  <a:gd name="T50" fmla="*/ 11 w 26"/>
                  <a:gd name="T51" fmla="*/ 78 h 79"/>
                  <a:gd name="T52" fmla="*/ 13 w 26"/>
                  <a:gd name="T53" fmla="*/ 75 h 79"/>
                  <a:gd name="T54" fmla="*/ 14 w 26"/>
                  <a:gd name="T55" fmla="*/ 71 h 79"/>
                  <a:gd name="T56" fmla="*/ 14 w 26"/>
                  <a:gd name="T57" fmla="*/ 71 h 7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6"/>
                  <a:gd name="T88" fmla="*/ 0 h 79"/>
                  <a:gd name="T89" fmla="*/ 26 w 26"/>
                  <a:gd name="T90" fmla="*/ 79 h 7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6" h="79">
                    <a:moveTo>
                      <a:pt x="14" y="71"/>
                    </a:moveTo>
                    <a:lnTo>
                      <a:pt x="16" y="50"/>
                    </a:lnTo>
                    <a:lnTo>
                      <a:pt x="22" y="29"/>
                    </a:lnTo>
                    <a:lnTo>
                      <a:pt x="26" y="7"/>
                    </a:lnTo>
                    <a:lnTo>
                      <a:pt x="25" y="4"/>
                    </a:lnTo>
                    <a:lnTo>
                      <a:pt x="23" y="1"/>
                    </a:lnTo>
                    <a:lnTo>
                      <a:pt x="20" y="0"/>
                    </a:lnTo>
                    <a:lnTo>
                      <a:pt x="17" y="0"/>
                    </a:lnTo>
                    <a:lnTo>
                      <a:pt x="14" y="2"/>
                    </a:lnTo>
                    <a:lnTo>
                      <a:pt x="13" y="5"/>
                    </a:lnTo>
                    <a:lnTo>
                      <a:pt x="11" y="20"/>
                    </a:lnTo>
                    <a:lnTo>
                      <a:pt x="7" y="33"/>
                    </a:lnTo>
                    <a:lnTo>
                      <a:pt x="3" y="47"/>
                    </a:lnTo>
                    <a:lnTo>
                      <a:pt x="2" y="55"/>
                    </a:lnTo>
                    <a:lnTo>
                      <a:pt x="0" y="64"/>
                    </a:lnTo>
                    <a:lnTo>
                      <a:pt x="2" y="73"/>
                    </a:lnTo>
                    <a:lnTo>
                      <a:pt x="3" y="77"/>
                    </a:lnTo>
                    <a:lnTo>
                      <a:pt x="5" y="78"/>
                    </a:lnTo>
                    <a:lnTo>
                      <a:pt x="8" y="79"/>
                    </a:lnTo>
                    <a:lnTo>
                      <a:pt x="11" y="78"/>
                    </a:lnTo>
                    <a:lnTo>
                      <a:pt x="13" y="75"/>
                    </a:lnTo>
                    <a:lnTo>
                      <a:pt x="14" y="7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83" name="Freeform 74"/>
              <p:cNvSpPr>
                <a:spLocks/>
              </p:cNvSpPr>
              <p:nvPr/>
            </p:nvSpPr>
            <p:spPr bwMode="auto">
              <a:xfrm>
                <a:off x="4559" y="1468"/>
                <a:ext cx="20" cy="83"/>
              </a:xfrm>
              <a:custGeom>
                <a:avLst/>
                <a:gdLst>
                  <a:gd name="T0" fmla="*/ 19 w 20"/>
                  <a:gd name="T1" fmla="*/ 75 h 83"/>
                  <a:gd name="T2" fmla="*/ 16 w 20"/>
                  <a:gd name="T3" fmla="*/ 65 h 83"/>
                  <a:gd name="T4" fmla="*/ 15 w 20"/>
                  <a:gd name="T5" fmla="*/ 56 h 83"/>
                  <a:gd name="T6" fmla="*/ 15 w 20"/>
                  <a:gd name="T7" fmla="*/ 46 h 83"/>
                  <a:gd name="T8" fmla="*/ 15 w 20"/>
                  <a:gd name="T9" fmla="*/ 46 h 83"/>
                  <a:gd name="T10" fmla="*/ 15 w 20"/>
                  <a:gd name="T11" fmla="*/ 44 h 83"/>
                  <a:gd name="T12" fmla="*/ 14 w 20"/>
                  <a:gd name="T13" fmla="*/ 42 h 83"/>
                  <a:gd name="T14" fmla="*/ 14 w 20"/>
                  <a:gd name="T15" fmla="*/ 40 h 83"/>
                  <a:gd name="T16" fmla="*/ 14 w 20"/>
                  <a:gd name="T17" fmla="*/ 40 h 83"/>
                  <a:gd name="T18" fmla="*/ 14 w 20"/>
                  <a:gd name="T19" fmla="*/ 31 h 83"/>
                  <a:gd name="T20" fmla="*/ 14 w 20"/>
                  <a:gd name="T21" fmla="*/ 22 h 83"/>
                  <a:gd name="T22" fmla="*/ 14 w 20"/>
                  <a:gd name="T23" fmla="*/ 13 h 83"/>
                  <a:gd name="T24" fmla="*/ 14 w 20"/>
                  <a:gd name="T25" fmla="*/ 13 h 83"/>
                  <a:gd name="T26" fmla="*/ 13 w 20"/>
                  <a:gd name="T27" fmla="*/ 10 h 83"/>
                  <a:gd name="T28" fmla="*/ 13 w 20"/>
                  <a:gd name="T29" fmla="*/ 8 h 83"/>
                  <a:gd name="T30" fmla="*/ 12 w 20"/>
                  <a:gd name="T31" fmla="*/ 5 h 83"/>
                  <a:gd name="T32" fmla="*/ 12 w 20"/>
                  <a:gd name="T33" fmla="*/ 5 h 83"/>
                  <a:gd name="T34" fmla="*/ 12 w 20"/>
                  <a:gd name="T35" fmla="*/ 6 h 83"/>
                  <a:gd name="T36" fmla="*/ 12 w 20"/>
                  <a:gd name="T37" fmla="*/ 6 h 83"/>
                  <a:gd name="T38" fmla="*/ 12 w 20"/>
                  <a:gd name="T39" fmla="*/ 6 h 83"/>
                  <a:gd name="T40" fmla="*/ 12 w 20"/>
                  <a:gd name="T41" fmla="*/ 6 h 83"/>
                  <a:gd name="T42" fmla="*/ 11 w 20"/>
                  <a:gd name="T43" fmla="*/ 3 h 83"/>
                  <a:gd name="T44" fmla="*/ 9 w 20"/>
                  <a:gd name="T45" fmla="*/ 1 h 83"/>
                  <a:gd name="T46" fmla="*/ 6 w 20"/>
                  <a:gd name="T47" fmla="*/ 0 h 83"/>
                  <a:gd name="T48" fmla="*/ 6 w 20"/>
                  <a:gd name="T49" fmla="*/ 0 h 83"/>
                  <a:gd name="T50" fmla="*/ 3 w 20"/>
                  <a:gd name="T51" fmla="*/ 1 h 83"/>
                  <a:gd name="T52" fmla="*/ 1 w 20"/>
                  <a:gd name="T53" fmla="*/ 3 h 83"/>
                  <a:gd name="T54" fmla="*/ 0 w 20"/>
                  <a:gd name="T55" fmla="*/ 6 h 83"/>
                  <a:gd name="T56" fmla="*/ 0 w 20"/>
                  <a:gd name="T57" fmla="*/ 6 h 83"/>
                  <a:gd name="T58" fmla="*/ 0 w 20"/>
                  <a:gd name="T59" fmla="*/ 9 h 83"/>
                  <a:gd name="T60" fmla="*/ 1 w 20"/>
                  <a:gd name="T61" fmla="*/ 12 h 83"/>
                  <a:gd name="T62" fmla="*/ 1 w 20"/>
                  <a:gd name="T63" fmla="*/ 15 h 83"/>
                  <a:gd name="T64" fmla="*/ 1 w 20"/>
                  <a:gd name="T65" fmla="*/ 15 h 83"/>
                  <a:gd name="T66" fmla="*/ 1 w 20"/>
                  <a:gd name="T67" fmla="*/ 26 h 83"/>
                  <a:gd name="T68" fmla="*/ 2 w 20"/>
                  <a:gd name="T69" fmla="*/ 37 h 83"/>
                  <a:gd name="T70" fmla="*/ 3 w 20"/>
                  <a:gd name="T71" fmla="*/ 48 h 83"/>
                  <a:gd name="T72" fmla="*/ 3 w 20"/>
                  <a:gd name="T73" fmla="*/ 48 h 83"/>
                  <a:gd name="T74" fmla="*/ 2 w 20"/>
                  <a:gd name="T75" fmla="*/ 59 h 83"/>
                  <a:gd name="T76" fmla="*/ 4 w 20"/>
                  <a:gd name="T77" fmla="*/ 69 h 83"/>
                  <a:gd name="T78" fmla="*/ 7 w 20"/>
                  <a:gd name="T79" fmla="*/ 79 h 83"/>
                  <a:gd name="T80" fmla="*/ 7 w 20"/>
                  <a:gd name="T81" fmla="*/ 79 h 83"/>
                  <a:gd name="T82" fmla="*/ 9 w 20"/>
                  <a:gd name="T83" fmla="*/ 81 h 83"/>
                  <a:gd name="T84" fmla="*/ 12 w 20"/>
                  <a:gd name="T85" fmla="*/ 83 h 83"/>
                  <a:gd name="T86" fmla="*/ 15 w 20"/>
                  <a:gd name="T87" fmla="*/ 83 h 83"/>
                  <a:gd name="T88" fmla="*/ 15 w 20"/>
                  <a:gd name="T89" fmla="*/ 83 h 83"/>
                  <a:gd name="T90" fmla="*/ 18 w 20"/>
                  <a:gd name="T91" fmla="*/ 81 h 83"/>
                  <a:gd name="T92" fmla="*/ 20 w 20"/>
                  <a:gd name="T93" fmla="*/ 78 h 83"/>
                  <a:gd name="T94" fmla="*/ 19 w 20"/>
                  <a:gd name="T95" fmla="*/ 75 h 83"/>
                  <a:gd name="T96" fmla="*/ 19 w 20"/>
                  <a:gd name="T97" fmla="*/ 75 h 83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0"/>
                  <a:gd name="T148" fmla="*/ 0 h 83"/>
                  <a:gd name="T149" fmla="*/ 20 w 20"/>
                  <a:gd name="T150" fmla="*/ 83 h 83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0" h="83">
                    <a:moveTo>
                      <a:pt x="19" y="75"/>
                    </a:moveTo>
                    <a:lnTo>
                      <a:pt x="16" y="65"/>
                    </a:lnTo>
                    <a:lnTo>
                      <a:pt x="15" y="56"/>
                    </a:lnTo>
                    <a:lnTo>
                      <a:pt x="15" y="46"/>
                    </a:lnTo>
                    <a:lnTo>
                      <a:pt x="15" y="44"/>
                    </a:lnTo>
                    <a:lnTo>
                      <a:pt x="14" y="42"/>
                    </a:lnTo>
                    <a:lnTo>
                      <a:pt x="14" y="40"/>
                    </a:lnTo>
                    <a:lnTo>
                      <a:pt x="14" y="31"/>
                    </a:lnTo>
                    <a:lnTo>
                      <a:pt x="14" y="22"/>
                    </a:lnTo>
                    <a:lnTo>
                      <a:pt x="14" y="13"/>
                    </a:lnTo>
                    <a:lnTo>
                      <a:pt x="13" y="10"/>
                    </a:lnTo>
                    <a:lnTo>
                      <a:pt x="13" y="8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1" y="3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1" y="12"/>
                    </a:lnTo>
                    <a:lnTo>
                      <a:pt x="1" y="15"/>
                    </a:lnTo>
                    <a:lnTo>
                      <a:pt x="1" y="26"/>
                    </a:lnTo>
                    <a:lnTo>
                      <a:pt x="2" y="37"/>
                    </a:lnTo>
                    <a:lnTo>
                      <a:pt x="3" y="48"/>
                    </a:lnTo>
                    <a:lnTo>
                      <a:pt x="2" y="59"/>
                    </a:lnTo>
                    <a:lnTo>
                      <a:pt x="4" y="69"/>
                    </a:lnTo>
                    <a:lnTo>
                      <a:pt x="7" y="79"/>
                    </a:lnTo>
                    <a:lnTo>
                      <a:pt x="9" y="81"/>
                    </a:lnTo>
                    <a:lnTo>
                      <a:pt x="12" y="83"/>
                    </a:lnTo>
                    <a:lnTo>
                      <a:pt x="15" y="83"/>
                    </a:lnTo>
                    <a:lnTo>
                      <a:pt x="18" y="81"/>
                    </a:lnTo>
                    <a:lnTo>
                      <a:pt x="20" y="78"/>
                    </a:lnTo>
                    <a:lnTo>
                      <a:pt x="19" y="75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84" name="Freeform 75"/>
              <p:cNvSpPr>
                <a:spLocks/>
              </p:cNvSpPr>
              <p:nvPr/>
            </p:nvSpPr>
            <p:spPr bwMode="auto">
              <a:xfrm>
                <a:off x="4533" y="1468"/>
                <a:ext cx="23" cy="84"/>
              </a:xfrm>
              <a:custGeom>
                <a:avLst/>
                <a:gdLst>
                  <a:gd name="T0" fmla="*/ 12 w 23"/>
                  <a:gd name="T1" fmla="*/ 80 h 84"/>
                  <a:gd name="T2" fmla="*/ 17 w 23"/>
                  <a:gd name="T3" fmla="*/ 67 h 84"/>
                  <a:gd name="T4" fmla="*/ 21 w 23"/>
                  <a:gd name="T5" fmla="*/ 54 h 84"/>
                  <a:gd name="T6" fmla="*/ 23 w 23"/>
                  <a:gd name="T7" fmla="*/ 41 h 84"/>
                  <a:gd name="T8" fmla="*/ 23 w 23"/>
                  <a:gd name="T9" fmla="*/ 41 h 84"/>
                  <a:gd name="T10" fmla="*/ 22 w 23"/>
                  <a:gd name="T11" fmla="*/ 29 h 84"/>
                  <a:gd name="T12" fmla="*/ 21 w 23"/>
                  <a:gd name="T13" fmla="*/ 18 h 84"/>
                  <a:gd name="T14" fmla="*/ 21 w 23"/>
                  <a:gd name="T15" fmla="*/ 6 h 84"/>
                  <a:gd name="T16" fmla="*/ 21 w 23"/>
                  <a:gd name="T17" fmla="*/ 6 h 84"/>
                  <a:gd name="T18" fmla="*/ 21 w 23"/>
                  <a:gd name="T19" fmla="*/ 3 h 84"/>
                  <a:gd name="T20" fmla="*/ 18 w 23"/>
                  <a:gd name="T21" fmla="*/ 0 h 84"/>
                  <a:gd name="T22" fmla="*/ 15 w 23"/>
                  <a:gd name="T23" fmla="*/ 0 h 84"/>
                  <a:gd name="T24" fmla="*/ 15 w 23"/>
                  <a:gd name="T25" fmla="*/ 0 h 84"/>
                  <a:gd name="T26" fmla="*/ 12 w 23"/>
                  <a:gd name="T27" fmla="*/ 0 h 84"/>
                  <a:gd name="T28" fmla="*/ 10 w 23"/>
                  <a:gd name="T29" fmla="*/ 3 h 84"/>
                  <a:gd name="T30" fmla="*/ 9 w 23"/>
                  <a:gd name="T31" fmla="*/ 6 h 84"/>
                  <a:gd name="T32" fmla="*/ 9 w 23"/>
                  <a:gd name="T33" fmla="*/ 6 h 84"/>
                  <a:gd name="T34" fmla="*/ 9 w 23"/>
                  <a:gd name="T35" fmla="*/ 18 h 84"/>
                  <a:gd name="T36" fmla="*/ 9 w 23"/>
                  <a:gd name="T37" fmla="*/ 30 h 84"/>
                  <a:gd name="T38" fmla="*/ 10 w 23"/>
                  <a:gd name="T39" fmla="*/ 42 h 84"/>
                  <a:gd name="T40" fmla="*/ 10 w 23"/>
                  <a:gd name="T41" fmla="*/ 42 h 84"/>
                  <a:gd name="T42" fmla="*/ 8 w 23"/>
                  <a:gd name="T43" fmla="*/ 53 h 84"/>
                  <a:gd name="T44" fmla="*/ 5 w 23"/>
                  <a:gd name="T45" fmla="*/ 65 h 84"/>
                  <a:gd name="T46" fmla="*/ 0 w 23"/>
                  <a:gd name="T47" fmla="*/ 76 h 84"/>
                  <a:gd name="T48" fmla="*/ 0 w 23"/>
                  <a:gd name="T49" fmla="*/ 76 h 84"/>
                  <a:gd name="T50" fmla="*/ 0 w 23"/>
                  <a:gd name="T51" fmla="*/ 79 h 84"/>
                  <a:gd name="T52" fmla="*/ 1 w 23"/>
                  <a:gd name="T53" fmla="*/ 82 h 84"/>
                  <a:gd name="T54" fmla="*/ 4 w 23"/>
                  <a:gd name="T55" fmla="*/ 84 h 84"/>
                  <a:gd name="T56" fmla="*/ 4 w 23"/>
                  <a:gd name="T57" fmla="*/ 84 h 84"/>
                  <a:gd name="T58" fmla="*/ 7 w 23"/>
                  <a:gd name="T59" fmla="*/ 84 h 84"/>
                  <a:gd name="T60" fmla="*/ 10 w 23"/>
                  <a:gd name="T61" fmla="*/ 83 h 84"/>
                  <a:gd name="T62" fmla="*/ 12 w 23"/>
                  <a:gd name="T63" fmla="*/ 80 h 84"/>
                  <a:gd name="T64" fmla="*/ 12 w 23"/>
                  <a:gd name="T65" fmla="*/ 80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3"/>
                  <a:gd name="T100" fmla="*/ 0 h 84"/>
                  <a:gd name="T101" fmla="*/ 23 w 23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3" h="84">
                    <a:moveTo>
                      <a:pt x="12" y="80"/>
                    </a:moveTo>
                    <a:lnTo>
                      <a:pt x="17" y="67"/>
                    </a:lnTo>
                    <a:lnTo>
                      <a:pt x="21" y="54"/>
                    </a:lnTo>
                    <a:lnTo>
                      <a:pt x="23" y="41"/>
                    </a:lnTo>
                    <a:lnTo>
                      <a:pt x="22" y="29"/>
                    </a:lnTo>
                    <a:lnTo>
                      <a:pt x="21" y="18"/>
                    </a:lnTo>
                    <a:lnTo>
                      <a:pt x="21" y="6"/>
                    </a:lnTo>
                    <a:lnTo>
                      <a:pt x="21" y="3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0" y="3"/>
                    </a:lnTo>
                    <a:lnTo>
                      <a:pt x="9" y="6"/>
                    </a:lnTo>
                    <a:lnTo>
                      <a:pt x="9" y="18"/>
                    </a:lnTo>
                    <a:lnTo>
                      <a:pt x="9" y="30"/>
                    </a:lnTo>
                    <a:lnTo>
                      <a:pt x="10" y="42"/>
                    </a:lnTo>
                    <a:lnTo>
                      <a:pt x="8" y="53"/>
                    </a:lnTo>
                    <a:lnTo>
                      <a:pt x="5" y="65"/>
                    </a:lnTo>
                    <a:lnTo>
                      <a:pt x="0" y="76"/>
                    </a:lnTo>
                    <a:lnTo>
                      <a:pt x="0" y="79"/>
                    </a:lnTo>
                    <a:lnTo>
                      <a:pt x="1" y="82"/>
                    </a:lnTo>
                    <a:lnTo>
                      <a:pt x="4" y="84"/>
                    </a:lnTo>
                    <a:lnTo>
                      <a:pt x="7" y="84"/>
                    </a:lnTo>
                    <a:lnTo>
                      <a:pt x="10" y="83"/>
                    </a:lnTo>
                    <a:lnTo>
                      <a:pt x="12" y="8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85" name="Freeform 76"/>
              <p:cNvSpPr>
                <a:spLocks/>
              </p:cNvSpPr>
              <p:nvPr/>
            </p:nvSpPr>
            <p:spPr bwMode="auto">
              <a:xfrm>
                <a:off x="4519" y="1467"/>
                <a:ext cx="15" cy="83"/>
              </a:xfrm>
              <a:custGeom>
                <a:avLst/>
                <a:gdLst>
                  <a:gd name="T0" fmla="*/ 15 w 15"/>
                  <a:gd name="T1" fmla="*/ 77 h 83"/>
                  <a:gd name="T2" fmla="*/ 14 w 15"/>
                  <a:gd name="T3" fmla="*/ 54 h 83"/>
                  <a:gd name="T4" fmla="*/ 15 w 15"/>
                  <a:gd name="T5" fmla="*/ 31 h 83"/>
                  <a:gd name="T6" fmla="*/ 14 w 15"/>
                  <a:gd name="T7" fmla="*/ 9 h 83"/>
                  <a:gd name="T8" fmla="*/ 14 w 15"/>
                  <a:gd name="T9" fmla="*/ 9 h 83"/>
                  <a:gd name="T10" fmla="*/ 13 w 15"/>
                  <a:gd name="T11" fmla="*/ 7 h 83"/>
                  <a:gd name="T12" fmla="*/ 12 w 15"/>
                  <a:gd name="T13" fmla="*/ 5 h 83"/>
                  <a:gd name="T14" fmla="*/ 11 w 15"/>
                  <a:gd name="T15" fmla="*/ 4 h 83"/>
                  <a:gd name="T16" fmla="*/ 11 w 15"/>
                  <a:gd name="T17" fmla="*/ 4 h 83"/>
                  <a:gd name="T18" fmla="*/ 9 w 15"/>
                  <a:gd name="T19" fmla="*/ 1 h 83"/>
                  <a:gd name="T20" fmla="*/ 6 w 15"/>
                  <a:gd name="T21" fmla="*/ 0 h 83"/>
                  <a:gd name="T22" fmla="*/ 3 w 15"/>
                  <a:gd name="T23" fmla="*/ 1 h 83"/>
                  <a:gd name="T24" fmla="*/ 3 w 15"/>
                  <a:gd name="T25" fmla="*/ 1 h 83"/>
                  <a:gd name="T26" fmla="*/ 0 w 15"/>
                  <a:gd name="T27" fmla="*/ 3 h 83"/>
                  <a:gd name="T28" fmla="*/ 0 w 15"/>
                  <a:gd name="T29" fmla="*/ 6 h 83"/>
                  <a:gd name="T30" fmla="*/ 0 w 15"/>
                  <a:gd name="T31" fmla="*/ 9 h 83"/>
                  <a:gd name="T32" fmla="*/ 0 w 15"/>
                  <a:gd name="T33" fmla="*/ 9 h 83"/>
                  <a:gd name="T34" fmla="*/ 1 w 15"/>
                  <a:gd name="T35" fmla="*/ 11 h 83"/>
                  <a:gd name="T36" fmla="*/ 2 w 15"/>
                  <a:gd name="T37" fmla="*/ 12 h 83"/>
                  <a:gd name="T38" fmla="*/ 2 w 15"/>
                  <a:gd name="T39" fmla="*/ 13 h 83"/>
                  <a:gd name="T40" fmla="*/ 2 w 15"/>
                  <a:gd name="T41" fmla="*/ 13 h 83"/>
                  <a:gd name="T42" fmla="*/ 2 w 15"/>
                  <a:gd name="T43" fmla="*/ 34 h 83"/>
                  <a:gd name="T44" fmla="*/ 2 w 15"/>
                  <a:gd name="T45" fmla="*/ 56 h 83"/>
                  <a:gd name="T46" fmla="*/ 2 w 15"/>
                  <a:gd name="T47" fmla="*/ 77 h 83"/>
                  <a:gd name="T48" fmla="*/ 2 w 15"/>
                  <a:gd name="T49" fmla="*/ 77 h 83"/>
                  <a:gd name="T50" fmla="*/ 3 w 15"/>
                  <a:gd name="T51" fmla="*/ 80 h 83"/>
                  <a:gd name="T52" fmla="*/ 5 w 15"/>
                  <a:gd name="T53" fmla="*/ 83 h 83"/>
                  <a:gd name="T54" fmla="*/ 8 w 15"/>
                  <a:gd name="T55" fmla="*/ 83 h 83"/>
                  <a:gd name="T56" fmla="*/ 8 w 15"/>
                  <a:gd name="T57" fmla="*/ 83 h 83"/>
                  <a:gd name="T58" fmla="*/ 12 w 15"/>
                  <a:gd name="T59" fmla="*/ 83 h 83"/>
                  <a:gd name="T60" fmla="*/ 14 w 15"/>
                  <a:gd name="T61" fmla="*/ 80 h 83"/>
                  <a:gd name="T62" fmla="*/ 15 w 15"/>
                  <a:gd name="T63" fmla="*/ 77 h 83"/>
                  <a:gd name="T64" fmla="*/ 15 w 15"/>
                  <a:gd name="T65" fmla="*/ 77 h 8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5"/>
                  <a:gd name="T100" fmla="*/ 0 h 83"/>
                  <a:gd name="T101" fmla="*/ 15 w 15"/>
                  <a:gd name="T102" fmla="*/ 83 h 8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5" h="83">
                    <a:moveTo>
                      <a:pt x="15" y="77"/>
                    </a:moveTo>
                    <a:lnTo>
                      <a:pt x="14" y="54"/>
                    </a:lnTo>
                    <a:lnTo>
                      <a:pt x="15" y="31"/>
                    </a:lnTo>
                    <a:lnTo>
                      <a:pt x="14" y="9"/>
                    </a:lnTo>
                    <a:lnTo>
                      <a:pt x="13" y="7"/>
                    </a:lnTo>
                    <a:lnTo>
                      <a:pt x="12" y="5"/>
                    </a:lnTo>
                    <a:lnTo>
                      <a:pt x="11" y="4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2" y="13"/>
                    </a:lnTo>
                    <a:lnTo>
                      <a:pt x="2" y="34"/>
                    </a:lnTo>
                    <a:lnTo>
                      <a:pt x="2" y="56"/>
                    </a:lnTo>
                    <a:lnTo>
                      <a:pt x="2" y="77"/>
                    </a:lnTo>
                    <a:lnTo>
                      <a:pt x="3" y="80"/>
                    </a:lnTo>
                    <a:lnTo>
                      <a:pt x="5" y="83"/>
                    </a:lnTo>
                    <a:lnTo>
                      <a:pt x="8" y="83"/>
                    </a:lnTo>
                    <a:lnTo>
                      <a:pt x="12" y="83"/>
                    </a:lnTo>
                    <a:lnTo>
                      <a:pt x="14" y="80"/>
                    </a:lnTo>
                    <a:lnTo>
                      <a:pt x="15" y="7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86" name="Freeform 77"/>
              <p:cNvSpPr>
                <a:spLocks/>
              </p:cNvSpPr>
              <p:nvPr/>
            </p:nvSpPr>
            <p:spPr bwMode="auto">
              <a:xfrm>
                <a:off x="4485" y="1468"/>
                <a:ext cx="23" cy="84"/>
              </a:xfrm>
              <a:custGeom>
                <a:avLst/>
                <a:gdLst>
                  <a:gd name="T0" fmla="*/ 12 w 23"/>
                  <a:gd name="T1" fmla="*/ 80 h 84"/>
                  <a:gd name="T2" fmla="*/ 19 w 23"/>
                  <a:gd name="T3" fmla="*/ 56 h 84"/>
                  <a:gd name="T4" fmla="*/ 23 w 23"/>
                  <a:gd name="T5" fmla="*/ 31 h 84"/>
                  <a:gd name="T6" fmla="*/ 23 w 23"/>
                  <a:gd name="T7" fmla="*/ 6 h 84"/>
                  <a:gd name="T8" fmla="*/ 23 w 23"/>
                  <a:gd name="T9" fmla="*/ 6 h 84"/>
                  <a:gd name="T10" fmla="*/ 22 w 23"/>
                  <a:gd name="T11" fmla="*/ 3 h 84"/>
                  <a:gd name="T12" fmla="*/ 20 w 23"/>
                  <a:gd name="T13" fmla="*/ 1 h 84"/>
                  <a:gd name="T14" fmla="*/ 17 w 23"/>
                  <a:gd name="T15" fmla="*/ 0 h 84"/>
                  <a:gd name="T16" fmla="*/ 17 w 23"/>
                  <a:gd name="T17" fmla="*/ 0 h 84"/>
                  <a:gd name="T18" fmla="*/ 14 w 23"/>
                  <a:gd name="T19" fmla="*/ 1 h 84"/>
                  <a:gd name="T20" fmla="*/ 11 w 23"/>
                  <a:gd name="T21" fmla="*/ 3 h 84"/>
                  <a:gd name="T22" fmla="*/ 10 w 23"/>
                  <a:gd name="T23" fmla="*/ 6 h 84"/>
                  <a:gd name="T24" fmla="*/ 10 w 23"/>
                  <a:gd name="T25" fmla="*/ 6 h 84"/>
                  <a:gd name="T26" fmla="*/ 10 w 23"/>
                  <a:gd name="T27" fmla="*/ 30 h 84"/>
                  <a:gd name="T28" fmla="*/ 6 w 23"/>
                  <a:gd name="T29" fmla="*/ 53 h 84"/>
                  <a:gd name="T30" fmla="*/ 0 w 23"/>
                  <a:gd name="T31" fmla="*/ 76 h 84"/>
                  <a:gd name="T32" fmla="*/ 0 w 23"/>
                  <a:gd name="T33" fmla="*/ 76 h 84"/>
                  <a:gd name="T34" fmla="*/ 0 w 23"/>
                  <a:gd name="T35" fmla="*/ 79 h 84"/>
                  <a:gd name="T36" fmla="*/ 1 w 23"/>
                  <a:gd name="T37" fmla="*/ 82 h 84"/>
                  <a:gd name="T38" fmla="*/ 4 w 23"/>
                  <a:gd name="T39" fmla="*/ 84 h 84"/>
                  <a:gd name="T40" fmla="*/ 4 w 23"/>
                  <a:gd name="T41" fmla="*/ 84 h 84"/>
                  <a:gd name="T42" fmla="*/ 7 w 23"/>
                  <a:gd name="T43" fmla="*/ 84 h 84"/>
                  <a:gd name="T44" fmla="*/ 10 w 23"/>
                  <a:gd name="T45" fmla="*/ 82 h 84"/>
                  <a:gd name="T46" fmla="*/ 12 w 23"/>
                  <a:gd name="T47" fmla="*/ 80 h 84"/>
                  <a:gd name="T48" fmla="*/ 12 w 23"/>
                  <a:gd name="T49" fmla="*/ 80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3"/>
                  <a:gd name="T76" fmla="*/ 0 h 84"/>
                  <a:gd name="T77" fmla="*/ 23 w 23"/>
                  <a:gd name="T78" fmla="*/ 84 h 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3" h="84">
                    <a:moveTo>
                      <a:pt x="12" y="80"/>
                    </a:moveTo>
                    <a:lnTo>
                      <a:pt x="19" y="56"/>
                    </a:lnTo>
                    <a:lnTo>
                      <a:pt x="23" y="31"/>
                    </a:lnTo>
                    <a:lnTo>
                      <a:pt x="23" y="6"/>
                    </a:lnTo>
                    <a:lnTo>
                      <a:pt x="22" y="3"/>
                    </a:lnTo>
                    <a:lnTo>
                      <a:pt x="20" y="1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1" y="3"/>
                    </a:lnTo>
                    <a:lnTo>
                      <a:pt x="10" y="6"/>
                    </a:lnTo>
                    <a:lnTo>
                      <a:pt x="10" y="30"/>
                    </a:lnTo>
                    <a:lnTo>
                      <a:pt x="6" y="53"/>
                    </a:lnTo>
                    <a:lnTo>
                      <a:pt x="0" y="76"/>
                    </a:lnTo>
                    <a:lnTo>
                      <a:pt x="0" y="79"/>
                    </a:lnTo>
                    <a:lnTo>
                      <a:pt x="1" y="82"/>
                    </a:lnTo>
                    <a:lnTo>
                      <a:pt x="4" y="84"/>
                    </a:lnTo>
                    <a:lnTo>
                      <a:pt x="7" y="84"/>
                    </a:lnTo>
                    <a:lnTo>
                      <a:pt x="10" y="82"/>
                    </a:lnTo>
                    <a:lnTo>
                      <a:pt x="12" y="8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87" name="Freeform 78"/>
              <p:cNvSpPr>
                <a:spLocks/>
              </p:cNvSpPr>
              <p:nvPr/>
            </p:nvSpPr>
            <p:spPr bwMode="auto">
              <a:xfrm>
                <a:off x="4472" y="1469"/>
                <a:ext cx="19" cy="82"/>
              </a:xfrm>
              <a:custGeom>
                <a:avLst/>
                <a:gdLst>
                  <a:gd name="T0" fmla="*/ 16 w 19"/>
                  <a:gd name="T1" fmla="*/ 73 h 82"/>
                  <a:gd name="T2" fmla="*/ 15 w 19"/>
                  <a:gd name="T3" fmla="*/ 72 h 82"/>
                  <a:gd name="T4" fmla="*/ 15 w 19"/>
                  <a:gd name="T5" fmla="*/ 71 h 82"/>
                  <a:gd name="T6" fmla="*/ 15 w 19"/>
                  <a:gd name="T7" fmla="*/ 70 h 82"/>
                  <a:gd name="T8" fmla="*/ 15 w 19"/>
                  <a:gd name="T9" fmla="*/ 70 h 82"/>
                  <a:gd name="T10" fmla="*/ 16 w 19"/>
                  <a:gd name="T11" fmla="*/ 62 h 82"/>
                  <a:gd name="T12" fmla="*/ 17 w 19"/>
                  <a:gd name="T13" fmla="*/ 55 h 82"/>
                  <a:gd name="T14" fmla="*/ 18 w 19"/>
                  <a:gd name="T15" fmla="*/ 47 h 82"/>
                  <a:gd name="T16" fmla="*/ 18 w 19"/>
                  <a:gd name="T17" fmla="*/ 47 h 82"/>
                  <a:gd name="T18" fmla="*/ 19 w 19"/>
                  <a:gd name="T19" fmla="*/ 40 h 82"/>
                  <a:gd name="T20" fmla="*/ 19 w 19"/>
                  <a:gd name="T21" fmla="*/ 31 h 82"/>
                  <a:gd name="T22" fmla="*/ 18 w 19"/>
                  <a:gd name="T23" fmla="*/ 24 h 82"/>
                  <a:gd name="T24" fmla="*/ 18 w 19"/>
                  <a:gd name="T25" fmla="*/ 24 h 82"/>
                  <a:gd name="T26" fmla="*/ 17 w 19"/>
                  <a:gd name="T27" fmla="*/ 17 h 82"/>
                  <a:gd name="T28" fmla="*/ 15 w 19"/>
                  <a:gd name="T29" fmla="*/ 10 h 82"/>
                  <a:gd name="T30" fmla="*/ 13 w 19"/>
                  <a:gd name="T31" fmla="*/ 4 h 82"/>
                  <a:gd name="T32" fmla="*/ 13 w 19"/>
                  <a:gd name="T33" fmla="*/ 4 h 82"/>
                  <a:gd name="T34" fmla="*/ 11 w 19"/>
                  <a:gd name="T35" fmla="*/ 1 h 82"/>
                  <a:gd name="T36" fmla="*/ 8 w 19"/>
                  <a:gd name="T37" fmla="*/ 0 h 82"/>
                  <a:gd name="T38" fmla="*/ 4 w 19"/>
                  <a:gd name="T39" fmla="*/ 0 h 82"/>
                  <a:gd name="T40" fmla="*/ 4 w 19"/>
                  <a:gd name="T41" fmla="*/ 0 h 82"/>
                  <a:gd name="T42" fmla="*/ 2 w 19"/>
                  <a:gd name="T43" fmla="*/ 2 h 82"/>
                  <a:gd name="T44" fmla="*/ 0 w 19"/>
                  <a:gd name="T45" fmla="*/ 5 h 82"/>
                  <a:gd name="T46" fmla="*/ 1 w 19"/>
                  <a:gd name="T47" fmla="*/ 8 h 82"/>
                  <a:gd name="T48" fmla="*/ 1 w 19"/>
                  <a:gd name="T49" fmla="*/ 8 h 82"/>
                  <a:gd name="T50" fmla="*/ 4 w 19"/>
                  <a:gd name="T51" fmla="*/ 20 h 82"/>
                  <a:gd name="T52" fmla="*/ 6 w 19"/>
                  <a:gd name="T53" fmla="*/ 31 h 82"/>
                  <a:gd name="T54" fmla="*/ 5 w 19"/>
                  <a:gd name="T55" fmla="*/ 44 h 82"/>
                  <a:gd name="T56" fmla="*/ 5 w 19"/>
                  <a:gd name="T57" fmla="*/ 44 h 82"/>
                  <a:gd name="T58" fmla="*/ 5 w 19"/>
                  <a:gd name="T59" fmla="*/ 51 h 82"/>
                  <a:gd name="T60" fmla="*/ 3 w 19"/>
                  <a:gd name="T61" fmla="*/ 60 h 82"/>
                  <a:gd name="T62" fmla="*/ 2 w 19"/>
                  <a:gd name="T63" fmla="*/ 67 h 82"/>
                  <a:gd name="T64" fmla="*/ 2 w 19"/>
                  <a:gd name="T65" fmla="*/ 67 h 82"/>
                  <a:gd name="T66" fmla="*/ 2 w 19"/>
                  <a:gd name="T67" fmla="*/ 71 h 82"/>
                  <a:gd name="T68" fmla="*/ 3 w 19"/>
                  <a:gd name="T69" fmla="*/ 75 h 82"/>
                  <a:gd name="T70" fmla="*/ 4 w 19"/>
                  <a:gd name="T71" fmla="*/ 79 h 82"/>
                  <a:gd name="T72" fmla="*/ 4 w 19"/>
                  <a:gd name="T73" fmla="*/ 79 h 82"/>
                  <a:gd name="T74" fmla="*/ 7 w 19"/>
                  <a:gd name="T75" fmla="*/ 81 h 82"/>
                  <a:gd name="T76" fmla="*/ 10 w 19"/>
                  <a:gd name="T77" fmla="*/ 82 h 82"/>
                  <a:gd name="T78" fmla="*/ 13 w 19"/>
                  <a:gd name="T79" fmla="*/ 82 h 82"/>
                  <a:gd name="T80" fmla="*/ 13 w 19"/>
                  <a:gd name="T81" fmla="*/ 82 h 82"/>
                  <a:gd name="T82" fmla="*/ 16 w 19"/>
                  <a:gd name="T83" fmla="*/ 79 h 82"/>
                  <a:gd name="T84" fmla="*/ 17 w 19"/>
                  <a:gd name="T85" fmla="*/ 76 h 82"/>
                  <a:gd name="T86" fmla="*/ 16 w 19"/>
                  <a:gd name="T87" fmla="*/ 73 h 82"/>
                  <a:gd name="T88" fmla="*/ 16 w 19"/>
                  <a:gd name="T89" fmla="*/ 73 h 8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9"/>
                  <a:gd name="T136" fmla="*/ 0 h 82"/>
                  <a:gd name="T137" fmla="*/ 19 w 19"/>
                  <a:gd name="T138" fmla="*/ 82 h 8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9" h="82">
                    <a:moveTo>
                      <a:pt x="16" y="73"/>
                    </a:moveTo>
                    <a:lnTo>
                      <a:pt x="15" y="72"/>
                    </a:lnTo>
                    <a:lnTo>
                      <a:pt x="15" y="71"/>
                    </a:lnTo>
                    <a:lnTo>
                      <a:pt x="15" y="70"/>
                    </a:lnTo>
                    <a:lnTo>
                      <a:pt x="16" y="62"/>
                    </a:lnTo>
                    <a:lnTo>
                      <a:pt x="17" y="55"/>
                    </a:lnTo>
                    <a:lnTo>
                      <a:pt x="18" y="47"/>
                    </a:lnTo>
                    <a:lnTo>
                      <a:pt x="19" y="40"/>
                    </a:lnTo>
                    <a:lnTo>
                      <a:pt x="19" y="31"/>
                    </a:lnTo>
                    <a:lnTo>
                      <a:pt x="18" y="24"/>
                    </a:lnTo>
                    <a:lnTo>
                      <a:pt x="17" y="17"/>
                    </a:lnTo>
                    <a:lnTo>
                      <a:pt x="15" y="10"/>
                    </a:lnTo>
                    <a:lnTo>
                      <a:pt x="13" y="4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4" y="20"/>
                    </a:lnTo>
                    <a:lnTo>
                      <a:pt x="6" y="31"/>
                    </a:lnTo>
                    <a:lnTo>
                      <a:pt x="5" y="44"/>
                    </a:lnTo>
                    <a:lnTo>
                      <a:pt x="5" y="51"/>
                    </a:lnTo>
                    <a:lnTo>
                      <a:pt x="3" y="60"/>
                    </a:lnTo>
                    <a:lnTo>
                      <a:pt x="2" y="67"/>
                    </a:lnTo>
                    <a:lnTo>
                      <a:pt x="2" y="71"/>
                    </a:lnTo>
                    <a:lnTo>
                      <a:pt x="3" y="75"/>
                    </a:lnTo>
                    <a:lnTo>
                      <a:pt x="4" y="79"/>
                    </a:lnTo>
                    <a:lnTo>
                      <a:pt x="7" y="81"/>
                    </a:lnTo>
                    <a:lnTo>
                      <a:pt x="10" y="82"/>
                    </a:lnTo>
                    <a:lnTo>
                      <a:pt x="13" y="82"/>
                    </a:lnTo>
                    <a:lnTo>
                      <a:pt x="16" y="79"/>
                    </a:lnTo>
                    <a:lnTo>
                      <a:pt x="17" y="76"/>
                    </a:lnTo>
                    <a:lnTo>
                      <a:pt x="16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88" name="Freeform 79"/>
              <p:cNvSpPr>
                <a:spLocks/>
              </p:cNvSpPr>
              <p:nvPr/>
            </p:nvSpPr>
            <p:spPr bwMode="auto">
              <a:xfrm>
                <a:off x="4425" y="1467"/>
                <a:ext cx="21" cy="81"/>
              </a:xfrm>
              <a:custGeom>
                <a:avLst/>
                <a:gdLst>
                  <a:gd name="T0" fmla="*/ 21 w 21"/>
                  <a:gd name="T1" fmla="*/ 74 h 81"/>
                  <a:gd name="T2" fmla="*/ 18 w 21"/>
                  <a:gd name="T3" fmla="*/ 61 h 81"/>
                  <a:gd name="T4" fmla="*/ 16 w 21"/>
                  <a:gd name="T5" fmla="*/ 48 h 81"/>
                  <a:gd name="T6" fmla="*/ 13 w 21"/>
                  <a:gd name="T7" fmla="*/ 35 h 81"/>
                  <a:gd name="T8" fmla="*/ 13 w 21"/>
                  <a:gd name="T9" fmla="*/ 35 h 81"/>
                  <a:gd name="T10" fmla="*/ 13 w 21"/>
                  <a:gd name="T11" fmla="*/ 25 h 81"/>
                  <a:gd name="T12" fmla="*/ 15 w 21"/>
                  <a:gd name="T13" fmla="*/ 15 h 81"/>
                  <a:gd name="T14" fmla="*/ 16 w 21"/>
                  <a:gd name="T15" fmla="*/ 6 h 81"/>
                  <a:gd name="T16" fmla="*/ 16 w 21"/>
                  <a:gd name="T17" fmla="*/ 6 h 81"/>
                  <a:gd name="T18" fmla="*/ 15 w 21"/>
                  <a:gd name="T19" fmla="*/ 3 h 81"/>
                  <a:gd name="T20" fmla="*/ 12 w 21"/>
                  <a:gd name="T21" fmla="*/ 1 h 81"/>
                  <a:gd name="T22" fmla="*/ 9 w 21"/>
                  <a:gd name="T23" fmla="*/ 0 h 81"/>
                  <a:gd name="T24" fmla="*/ 9 w 21"/>
                  <a:gd name="T25" fmla="*/ 0 h 81"/>
                  <a:gd name="T26" fmla="*/ 6 w 21"/>
                  <a:gd name="T27" fmla="*/ 1 h 81"/>
                  <a:gd name="T28" fmla="*/ 4 w 21"/>
                  <a:gd name="T29" fmla="*/ 4 h 81"/>
                  <a:gd name="T30" fmla="*/ 3 w 21"/>
                  <a:gd name="T31" fmla="*/ 7 h 81"/>
                  <a:gd name="T32" fmla="*/ 3 w 21"/>
                  <a:gd name="T33" fmla="*/ 7 h 81"/>
                  <a:gd name="T34" fmla="*/ 2 w 21"/>
                  <a:gd name="T35" fmla="*/ 13 h 81"/>
                  <a:gd name="T36" fmla="*/ 1 w 21"/>
                  <a:gd name="T37" fmla="*/ 20 h 81"/>
                  <a:gd name="T38" fmla="*/ 0 w 21"/>
                  <a:gd name="T39" fmla="*/ 26 h 81"/>
                  <a:gd name="T40" fmla="*/ 0 w 21"/>
                  <a:gd name="T41" fmla="*/ 26 h 81"/>
                  <a:gd name="T42" fmla="*/ 1 w 21"/>
                  <a:gd name="T43" fmla="*/ 43 h 81"/>
                  <a:gd name="T44" fmla="*/ 5 w 21"/>
                  <a:gd name="T45" fmla="*/ 59 h 81"/>
                  <a:gd name="T46" fmla="*/ 8 w 21"/>
                  <a:gd name="T47" fmla="*/ 76 h 81"/>
                  <a:gd name="T48" fmla="*/ 8 w 21"/>
                  <a:gd name="T49" fmla="*/ 76 h 81"/>
                  <a:gd name="T50" fmla="*/ 9 w 21"/>
                  <a:gd name="T51" fmla="*/ 79 h 81"/>
                  <a:gd name="T52" fmla="*/ 12 w 21"/>
                  <a:gd name="T53" fmla="*/ 81 h 81"/>
                  <a:gd name="T54" fmla="*/ 15 w 21"/>
                  <a:gd name="T55" fmla="*/ 81 h 81"/>
                  <a:gd name="T56" fmla="*/ 15 w 21"/>
                  <a:gd name="T57" fmla="*/ 81 h 81"/>
                  <a:gd name="T58" fmla="*/ 18 w 21"/>
                  <a:gd name="T59" fmla="*/ 80 h 81"/>
                  <a:gd name="T60" fmla="*/ 20 w 21"/>
                  <a:gd name="T61" fmla="*/ 77 h 81"/>
                  <a:gd name="T62" fmla="*/ 21 w 21"/>
                  <a:gd name="T63" fmla="*/ 74 h 81"/>
                  <a:gd name="T64" fmla="*/ 21 w 21"/>
                  <a:gd name="T65" fmla="*/ 74 h 8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1"/>
                  <a:gd name="T100" fmla="*/ 0 h 81"/>
                  <a:gd name="T101" fmla="*/ 21 w 21"/>
                  <a:gd name="T102" fmla="*/ 81 h 8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1" h="81">
                    <a:moveTo>
                      <a:pt x="21" y="74"/>
                    </a:moveTo>
                    <a:lnTo>
                      <a:pt x="18" y="61"/>
                    </a:lnTo>
                    <a:lnTo>
                      <a:pt x="16" y="48"/>
                    </a:lnTo>
                    <a:lnTo>
                      <a:pt x="13" y="35"/>
                    </a:lnTo>
                    <a:lnTo>
                      <a:pt x="13" y="25"/>
                    </a:lnTo>
                    <a:lnTo>
                      <a:pt x="15" y="15"/>
                    </a:lnTo>
                    <a:lnTo>
                      <a:pt x="16" y="6"/>
                    </a:lnTo>
                    <a:lnTo>
                      <a:pt x="15" y="3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4"/>
                    </a:lnTo>
                    <a:lnTo>
                      <a:pt x="3" y="7"/>
                    </a:lnTo>
                    <a:lnTo>
                      <a:pt x="2" y="13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1" y="43"/>
                    </a:lnTo>
                    <a:lnTo>
                      <a:pt x="5" y="59"/>
                    </a:lnTo>
                    <a:lnTo>
                      <a:pt x="8" y="76"/>
                    </a:lnTo>
                    <a:lnTo>
                      <a:pt x="9" y="79"/>
                    </a:lnTo>
                    <a:lnTo>
                      <a:pt x="12" y="81"/>
                    </a:lnTo>
                    <a:lnTo>
                      <a:pt x="15" y="81"/>
                    </a:lnTo>
                    <a:lnTo>
                      <a:pt x="18" y="80"/>
                    </a:lnTo>
                    <a:lnTo>
                      <a:pt x="20" y="77"/>
                    </a:lnTo>
                    <a:lnTo>
                      <a:pt x="21" y="74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89" name="Freeform 80"/>
              <p:cNvSpPr>
                <a:spLocks/>
              </p:cNvSpPr>
              <p:nvPr/>
            </p:nvSpPr>
            <p:spPr bwMode="auto">
              <a:xfrm>
                <a:off x="4400" y="1469"/>
                <a:ext cx="17" cy="77"/>
              </a:xfrm>
              <a:custGeom>
                <a:avLst/>
                <a:gdLst>
                  <a:gd name="T0" fmla="*/ 13 w 17"/>
                  <a:gd name="T1" fmla="*/ 71 h 77"/>
                  <a:gd name="T2" fmla="*/ 13 w 17"/>
                  <a:gd name="T3" fmla="*/ 61 h 77"/>
                  <a:gd name="T4" fmla="*/ 13 w 17"/>
                  <a:gd name="T5" fmla="*/ 50 h 77"/>
                  <a:gd name="T6" fmla="*/ 13 w 17"/>
                  <a:gd name="T7" fmla="*/ 40 h 77"/>
                  <a:gd name="T8" fmla="*/ 13 w 17"/>
                  <a:gd name="T9" fmla="*/ 40 h 77"/>
                  <a:gd name="T10" fmla="*/ 13 w 17"/>
                  <a:gd name="T11" fmla="*/ 30 h 77"/>
                  <a:gd name="T12" fmla="*/ 13 w 17"/>
                  <a:gd name="T13" fmla="*/ 21 h 77"/>
                  <a:gd name="T14" fmla="*/ 14 w 17"/>
                  <a:gd name="T15" fmla="*/ 11 h 77"/>
                  <a:gd name="T16" fmla="*/ 14 w 17"/>
                  <a:gd name="T17" fmla="*/ 11 h 77"/>
                  <a:gd name="T18" fmla="*/ 14 w 17"/>
                  <a:gd name="T19" fmla="*/ 10 h 77"/>
                  <a:gd name="T20" fmla="*/ 15 w 17"/>
                  <a:gd name="T21" fmla="*/ 10 h 77"/>
                  <a:gd name="T22" fmla="*/ 15 w 17"/>
                  <a:gd name="T23" fmla="*/ 9 h 77"/>
                  <a:gd name="T24" fmla="*/ 15 w 17"/>
                  <a:gd name="T25" fmla="*/ 9 h 77"/>
                  <a:gd name="T26" fmla="*/ 16 w 17"/>
                  <a:gd name="T27" fmla="*/ 9 h 77"/>
                  <a:gd name="T28" fmla="*/ 16 w 17"/>
                  <a:gd name="T29" fmla="*/ 9 h 77"/>
                  <a:gd name="T30" fmla="*/ 16 w 17"/>
                  <a:gd name="T31" fmla="*/ 9 h 77"/>
                  <a:gd name="T32" fmla="*/ 16 w 17"/>
                  <a:gd name="T33" fmla="*/ 9 h 77"/>
                  <a:gd name="T34" fmla="*/ 17 w 17"/>
                  <a:gd name="T35" fmla="*/ 6 h 77"/>
                  <a:gd name="T36" fmla="*/ 16 w 17"/>
                  <a:gd name="T37" fmla="*/ 3 h 77"/>
                  <a:gd name="T38" fmla="*/ 14 w 17"/>
                  <a:gd name="T39" fmla="*/ 1 h 77"/>
                  <a:gd name="T40" fmla="*/ 14 w 17"/>
                  <a:gd name="T41" fmla="*/ 1 h 77"/>
                  <a:gd name="T42" fmla="*/ 11 w 17"/>
                  <a:gd name="T43" fmla="*/ 0 h 77"/>
                  <a:gd name="T44" fmla="*/ 7 w 17"/>
                  <a:gd name="T45" fmla="*/ 0 h 77"/>
                  <a:gd name="T46" fmla="*/ 5 w 17"/>
                  <a:gd name="T47" fmla="*/ 3 h 77"/>
                  <a:gd name="T48" fmla="*/ 5 w 17"/>
                  <a:gd name="T49" fmla="*/ 3 h 77"/>
                  <a:gd name="T50" fmla="*/ 3 w 17"/>
                  <a:gd name="T51" fmla="*/ 5 h 77"/>
                  <a:gd name="T52" fmla="*/ 2 w 17"/>
                  <a:gd name="T53" fmla="*/ 8 h 77"/>
                  <a:gd name="T54" fmla="*/ 2 w 17"/>
                  <a:gd name="T55" fmla="*/ 10 h 77"/>
                  <a:gd name="T56" fmla="*/ 2 w 17"/>
                  <a:gd name="T57" fmla="*/ 10 h 77"/>
                  <a:gd name="T58" fmla="*/ 0 w 17"/>
                  <a:gd name="T59" fmla="*/ 30 h 77"/>
                  <a:gd name="T60" fmla="*/ 0 w 17"/>
                  <a:gd name="T61" fmla="*/ 50 h 77"/>
                  <a:gd name="T62" fmla="*/ 0 w 17"/>
                  <a:gd name="T63" fmla="*/ 70 h 77"/>
                  <a:gd name="T64" fmla="*/ 0 w 17"/>
                  <a:gd name="T65" fmla="*/ 70 h 77"/>
                  <a:gd name="T66" fmla="*/ 0 w 17"/>
                  <a:gd name="T67" fmla="*/ 74 h 77"/>
                  <a:gd name="T68" fmla="*/ 3 w 17"/>
                  <a:gd name="T69" fmla="*/ 76 h 77"/>
                  <a:gd name="T70" fmla="*/ 6 w 17"/>
                  <a:gd name="T71" fmla="*/ 77 h 77"/>
                  <a:gd name="T72" fmla="*/ 6 w 17"/>
                  <a:gd name="T73" fmla="*/ 77 h 77"/>
                  <a:gd name="T74" fmla="*/ 9 w 17"/>
                  <a:gd name="T75" fmla="*/ 76 h 77"/>
                  <a:gd name="T76" fmla="*/ 11 w 17"/>
                  <a:gd name="T77" fmla="*/ 74 h 77"/>
                  <a:gd name="T78" fmla="*/ 13 w 17"/>
                  <a:gd name="T79" fmla="*/ 71 h 77"/>
                  <a:gd name="T80" fmla="*/ 13 w 17"/>
                  <a:gd name="T81" fmla="*/ 71 h 7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7"/>
                  <a:gd name="T124" fmla="*/ 0 h 77"/>
                  <a:gd name="T125" fmla="*/ 17 w 17"/>
                  <a:gd name="T126" fmla="*/ 77 h 77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7" h="77">
                    <a:moveTo>
                      <a:pt x="13" y="71"/>
                    </a:moveTo>
                    <a:lnTo>
                      <a:pt x="13" y="61"/>
                    </a:lnTo>
                    <a:lnTo>
                      <a:pt x="13" y="50"/>
                    </a:lnTo>
                    <a:lnTo>
                      <a:pt x="13" y="40"/>
                    </a:lnTo>
                    <a:lnTo>
                      <a:pt x="13" y="30"/>
                    </a:lnTo>
                    <a:lnTo>
                      <a:pt x="13" y="21"/>
                    </a:lnTo>
                    <a:lnTo>
                      <a:pt x="14" y="11"/>
                    </a:lnTo>
                    <a:lnTo>
                      <a:pt x="14" y="10"/>
                    </a:lnTo>
                    <a:lnTo>
                      <a:pt x="15" y="10"/>
                    </a:lnTo>
                    <a:lnTo>
                      <a:pt x="15" y="9"/>
                    </a:lnTo>
                    <a:lnTo>
                      <a:pt x="16" y="9"/>
                    </a:lnTo>
                    <a:lnTo>
                      <a:pt x="17" y="6"/>
                    </a:lnTo>
                    <a:lnTo>
                      <a:pt x="16" y="3"/>
                    </a:lnTo>
                    <a:lnTo>
                      <a:pt x="14" y="1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0" y="30"/>
                    </a:lnTo>
                    <a:lnTo>
                      <a:pt x="0" y="50"/>
                    </a:lnTo>
                    <a:lnTo>
                      <a:pt x="0" y="70"/>
                    </a:lnTo>
                    <a:lnTo>
                      <a:pt x="0" y="74"/>
                    </a:lnTo>
                    <a:lnTo>
                      <a:pt x="3" y="76"/>
                    </a:lnTo>
                    <a:lnTo>
                      <a:pt x="6" y="77"/>
                    </a:lnTo>
                    <a:lnTo>
                      <a:pt x="9" y="76"/>
                    </a:lnTo>
                    <a:lnTo>
                      <a:pt x="11" y="74"/>
                    </a:lnTo>
                    <a:lnTo>
                      <a:pt x="13" y="7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90" name="Freeform 81"/>
              <p:cNvSpPr>
                <a:spLocks/>
              </p:cNvSpPr>
              <p:nvPr/>
            </p:nvSpPr>
            <p:spPr bwMode="auto">
              <a:xfrm>
                <a:off x="4376" y="1467"/>
                <a:ext cx="21" cy="79"/>
              </a:xfrm>
              <a:custGeom>
                <a:avLst/>
                <a:gdLst>
                  <a:gd name="T0" fmla="*/ 21 w 21"/>
                  <a:gd name="T1" fmla="*/ 72 h 79"/>
                  <a:gd name="T2" fmla="*/ 20 w 21"/>
                  <a:gd name="T3" fmla="*/ 54 h 79"/>
                  <a:gd name="T4" fmla="*/ 18 w 21"/>
                  <a:gd name="T5" fmla="*/ 36 h 79"/>
                  <a:gd name="T6" fmla="*/ 13 w 21"/>
                  <a:gd name="T7" fmla="*/ 18 h 79"/>
                  <a:gd name="T8" fmla="*/ 13 w 21"/>
                  <a:gd name="T9" fmla="*/ 18 h 79"/>
                  <a:gd name="T10" fmla="*/ 13 w 21"/>
                  <a:gd name="T11" fmla="*/ 14 h 79"/>
                  <a:gd name="T12" fmla="*/ 12 w 21"/>
                  <a:gd name="T13" fmla="*/ 10 h 79"/>
                  <a:gd name="T14" fmla="*/ 13 w 21"/>
                  <a:gd name="T15" fmla="*/ 6 h 79"/>
                  <a:gd name="T16" fmla="*/ 13 w 21"/>
                  <a:gd name="T17" fmla="*/ 6 h 79"/>
                  <a:gd name="T18" fmla="*/ 12 w 21"/>
                  <a:gd name="T19" fmla="*/ 3 h 79"/>
                  <a:gd name="T20" fmla="*/ 9 w 21"/>
                  <a:gd name="T21" fmla="*/ 0 h 79"/>
                  <a:gd name="T22" fmla="*/ 6 w 21"/>
                  <a:gd name="T23" fmla="*/ 0 h 79"/>
                  <a:gd name="T24" fmla="*/ 6 w 21"/>
                  <a:gd name="T25" fmla="*/ 0 h 79"/>
                  <a:gd name="T26" fmla="*/ 3 w 21"/>
                  <a:gd name="T27" fmla="*/ 0 h 79"/>
                  <a:gd name="T28" fmla="*/ 0 w 21"/>
                  <a:gd name="T29" fmla="*/ 3 h 79"/>
                  <a:gd name="T30" fmla="*/ 0 w 21"/>
                  <a:gd name="T31" fmla="*/ 6 h 79"/>
                  <a:gd name="T32" fmla="*/ 0 w 21"/>
                  <a:gd name="T33" fmla="*/ 6 h 79"/>
                  <a:gd name="T34" fmla="*/ 0 w 21"/>
                  <a:gd name="T35" fmla="*/ 15 h 79"/>
                  <a:gd name="T36" fmla="*/ 2 w 21"/>
                  <a:gd name="T37" fmla="*/ 25 h 79"/>
                  <a:gd name="T38" fmla="*/ 5 w 21"/>
                  <a:gd name="T39" fmla="*/ 35 h 79"/>
                  <a:gd name="T40" fmla="*/ 5 w 21"/>
                  <a:gd name="T41" fmla="*/ 35 h 79"/>
                  <a:gd name="T42" fmla="*/ 7 w 21"/>
                  <a:gd name="T43" fmla="*/ 47 h 79"/>
                  <a:gd name="T44" fmla="*/ 9 w 21"/>
                  <a:gd name="T45" fmla="*/ 60 h 79"/>
                  <a:gd name="T46" fmla="*/ 9 w 21"/>
                  <a:gd name="T47" fmla="*/ 72 h 79"/>
                  <a:gd name="T48" fmla="*/ 9 w 21"/>
                  <a:gd name="T49" fmla="*/ 72 h 79"/>
                  <a:gd name="T50" fmla="*/ 9 w 21"/>
                  <a:gd name="T51" fmla="*/ 76 h 79"/>
                  <a:gd name="T52" fmla="*/ 12 w 21"/>
                  <a:gd name="T53" fmla="*/ 78 h 79"/>
                  <a:gd name="T54" fmla="*/ 15 w 21"/>
                  <a:gd name="T55" fmla="*/ 79 h 79"/>
                  <a:gd name="T56" fmla="*/ 15 w 21"/>
                  <a:gd name="T57" fmla="*/ 79 h 79"/>
                  <a:gd name="T58" fmla="*/ 18 w 21"/>
                  <a:gd name="T59" fmla="*/ 78 h 79"/>
                  <a:gd name="T60" fmla="*/ 20 w 21"/>
                  <a:gd name="T61" fmla="*/ 76 h 79"/>
                  <a:gd name="T62" fmla="*/ 21 w 21"/>
                  <a:gd name="T63" fmla="*/ 72 h 79"/>
                  <a:gd name="T64" fmla="*/ 21 w 21"/>
                  <a:gd name="T65" fmla="*/ 72 h 7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1"/>
                  <a:gd name="T100" fmla="*/ 0 h 79"/>
                  <a:gd name="T101" fmla="*/ 21 w 21"/>
                  <a:gd name="T102" fmla="*/ 79 h 7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1" h="79">
                    <a:moveTo>
                      <a:pt x="21" y="72"/>
                    </a:moveTo>
                    <a:lnTo>
                      <a:pt x="20" y="54"/>
                    </a:lnTo>
                    <a:lnTo>
                      <a:pt x="18" y="36"/>
                    </a:lnTo>
                    <a:lnTo>
                      <a:pt x="13" y="18"/>
                    </a:lnTo>
                    <a:lnTo>
                      <a:pt x="13" y="14"/>
                    </a:lnTo>
                    <a:lnTo>
                      <a:pt x="12" y="10"/>
                    </a:lnTo>
                    <a:lnTo>
                      <a:pt x="13" y="6"/>
                    </a:lnTo>
                    <a:lnTo>
                      <a:pt x="12" y="3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0" y="15"/>
                    </a:lnTo>
                    <a:lnTo>
                      <a:pt x="2" y="25"/>
                    </a:lnTo>
                    <a:lnTo>
                      <a:pt x="5" y="35"/>
                    </a:lnTo>
                    <a:lnTo>
                      <a:pt x="7" y="47"/>
                    </a:lnTo>
                    <a:lnTo>
                      <a:pt x="9" y="60"/>
                    </a:lnTo>
                    <a:lnTo>
                      <a:pt x="9" y="72"/>
                    </a:lnTo>
                    <a:lnTo>
                      <a:pt x="9" y="76"/>
                    </a:lnTo>
                    <a:lnTo>
                      <a:pt x="12" y="78"/>
                    </a:lnTo>
                    <a:lnTo>
                      <a:pt x="15" y="79"/>
                    </a:lnTo>
                    <a:lnTo>
                      <a:pt x="18" y="78"/>
                    </a:lnTo>
                    <a:lnTo>
                      <a:pt x="20" y="76"/>
                    </a:lnTo>
                    <a:lnTo>
                      <a:pt x="21" y="72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91" name="Freeform 82"/>
              <p:cNvSpPr>
                <a:spLocks/>
              </p:cNvSpPr>
              <p:nvPr/>
            </p:nvSpPr>
            <p:spPr bwMode="auto">
              <a:xfrm>
                <a:off x="4447" y="1468"/>
                <a:ext cx="17" cy="83"/>
              </a:xfrm>
              <a:custGeom>
                <a:avLst/>
                <a:gdLst>
                  <a:gd name="T0" fmla="*/ 11 w 17"/>
                  <a:gd name="T1" fmla="*/ 80 h 83"/>
                  <a:gd name="T2" fmla="*/ 16 w 17"/>
                  <a:gd name="T3" fmla="*/ 69 h 83"/>
                  <a:gd name="T4" fmla="*/ 16 w 17"/>
                  <a:gd name="T5" fmla="*/ 57 h 83"/>
                  <a:gd name="T6" fmla="*/ 15 w 17"/>
                  <a:gd name="T7" fmla="*/ 45 h 83"/>
                  <a:gd name="T8" fmla="*/ 15 w 17"/>
                  <a:gd name="T9" fmla="*/ 45 h 83"/>
                  <a:gd name="T10" fmla="*/ 15 w 17"/>
                  <a:gd name="T11" fmla="*/ 40 h 83"/>
                  <a:gd name="T12" fmla="*/ 15 w 17"/>
                  <a:gd name="T13" fmla="*/ 34 h 83"/>
                  <a:gd name="T14" fmla="*/ 15 w 17"/>
                  <a:gd name="T15" fmla="*/ 29 h 83"/>
                  <a:gd name="T16" fmla="*/ 15 w 17"/>
                  <a:gd name="T17" fmla="*/ 29 h 83"/>
                  <a:gd name="T18" fmla="*/ 17 w 17"/>
                  <a:gd name="T19" fmla="*/ 21 h 83"/>
                  <a:gd name="T20" fmla="*/ 17 w 17"/>
                  <a:gd name="T21" fmla="*/ 14 h 83"/>
                  <a:gd name="T22" fmla="*/ 17 w 17"/>
                  <a:gd name="T23" fmla="*/ 6 h 83"/>
                  <a:gd name="T24" fmla="*/ 17 w 17"/>
                  <a:gd name="T25" fmla="*/ 6 h 83"/>
                  <a:gd name="T26" fmla="*/ 16 w 17"/>
                  <a:gd name="T27" fmla="*/ 3 h 83"/>
                  <a:gd name="T28" fmla="*/ 14 w 17"/>
                  <a:gd name="T29" fmla="*/ 1 h 83"/>
                  <a:gd name="T30" fmla="*/ 11 w 17"/>
                  <a:gd name="T31" fmla="*/ 0 h 83"/>
                  <a:gd name="T32" fmla="*/ 11 w 17"/>
                  <a:gd name="T33" fmla="*/ 0 h 83"/>
                  <a:gd name="T34" fmla="*/ 7 w 17"/>
                  <a:gd name="T35" fmla="*/ 1 h 83"/>
                  <a:gd name="T36" fmla="*/ 5 w 17"/>
                  <a:gd name="T37" fmla="*/ 3 h 83"/>
                  <a:gd name="T38" fmla="*/ 4 w 17"/>
                  <a:gd name="T39" fmla="*/ 6 h 83"/>
                  <a:gd name="T40" fmla="*/ 4 w 17"/>
                  <a:gd name="T41" fmla="*/ 6 h 83"/>
                  <a:gd name="T42" fmla="*/ 4 w 17"/>
                  <a:gd name="T43" fmla="*/ 14 h 83"/>
                  <a:gd name="T44" fmla="*/ 3 w 17"/>
                  <a:gd name="T45" fmla="*/ 22 h 83"/>
                  <a:gd name="T46" fmla="*/ 2 w 17"/>
                  <a:gd name="T47" fmla="*/ 29 h 83"/>
                  <a:gd name="T48" fmla="*/ 2 w 17"/>
                  <a:gd name="T49" fmla="*/ 29 h 83"/>
                  <a:gd name="T50" fmla="*/ 2 w 17"/>
                  <a:gd name="T51" fmla="*/ 38 h 83"/>
                  <a:gd name="T52" fmla="*/ 2 w 17"/>
                  <a:gd name="T53" fmla="*/ 46 h 83"/>
                  <a:gd name="T54" fmla="*/ 3 w 17"/>
                  <a:gd name="T55" fmla="*/ 54 h 83"/>
                  <a:gd name="T56" fmla="*/ 3 w 17"/>
                  <a:gd name="T57" fmla="*/ 54 h 83"/>
                  <a:gd name="T58" fmla="*/ 4 w 17"/>
                  <a:gd name="T59" fmla="*/ 61 h 83"/>
                  <a:gd name="T60" fmla="*/ 3 w 17"/>
                  <a:gd name="T61" fmla="*/ 67 h 83"/>
                  <a:gd name="T62" fmla="*/ 1 w 17"/>
                  <a:gd name="T63" fmla="*/ 72 h 83"/>
                  <a:gd name="T64" fmla="*/ 1 w 17"/>
                  <a:gd name="T65" fmla="*/ 72 h 83"/>
                  <a:gd name="T66" fmla="*/ 0 w 17"/>
                  <a:gd name="T67" fmla="*/ 76 h 83"/>
                  <a:gd name="T68" fmla="*/ 0 w 17"/>
                  <a:gd name="T69" fmla="*/ 79 h 83"/>
                  <a:gd name="T70" fmla="*/ 2 w 17"/>
                  <a:gd name="T71" fmla="*/ 81 h 83"/>
                  <a:gd name="T72" fmla="*/ 2 w 17"/>
                  <a:gd name="T73" fmla="*/ 81 h 83"/>
                  <a:gd name="T74" fmla="*/ 5 w 17"/>
                  <a:gd name="T75" fmla="*/ 83 h 83"/>
                  <a:gd name="T76" fmla="*/ 8 w 17"/>
                  <a:gd name="T77" fmla="*/ 82 h 83"/>
                  <a:gd name="T78" fmla="*/ 11 w 17"/>
                  <a:gd name="T79" fmla="*/ 80 h 83"/>
                  <a:gd name="T80" fmla="*/ 11 w 17"/>
                  <a:gd name="T81" fmla="*/ 80 h 8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7"/>
                  <a:gd name="T124" fmla="*/ 0 h 83"/>
                  <a:gd name="T125" fmla="*/ 17 w 17"/>
                  <a:gd name="T126" fmla="*/ 83 h 8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7" h="83">
                    <a:moveTo>
                      <a:pt x="11" y="80"/>
                    </a:moveTo>
                    <a:lnTo>
                      <a:pt x="16" y="69"/>
                    </a:lnTo>
                    <a:lnTo>
                      <a:pt x="16" y="57"/>
                    </a:lnTo>
                    <a:lnTo>
                      <a:pt x="15" y="45"/>
                    </a:lnTo>
                    <a:lnTo>
                      <a:pt x="15" y="40"/>
                    </a:lnTo>
                    <a:lnTo>
                      <a:pt x="15" y="34"/>
                    </a:lnTo>
                    <a:lnTo>
                      <a:pt x="15" y="29"/>
                    </a:lnTo>
                    <a:lnTo>
                      <a:pt x="17" y="21"/>
                    </a:lnTo>
                    <a:lnTo>
                      <a:pt x="17" y="14"/>
                    </a:lnTo>
                    <a:lnTo>
                      <a:pt x="17" y="6"/>
                    </a:lnTo>
                    <a:lnTo>
                      <a:pt x="16" y="3"/>
                    </a:lnTo>
                    <a:lnTo>
                      <a:pt x="14" y="1"/>
                    </a:lnTo>
                    <a:lnTo>
                      <a:pt x="11" y="0"/>
                    </a:lnTo>
                    <a:lnTo>
                      <a:pt x="7" y="1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14"/>
                    </a:lnTo>
                    <a:lnTo>
                      <a:pt x="3" y="22"/>
                    </a:lnTo>
                    <a:lnTo>
                      <a:pt x="2" y="29"/>
                    </a:lnTo>
                    <a:lnTo>
                      <a:pt x="2" y="38"/>
                    </a:lnTo>
                    <a:lnTo>
                      <a:pt x="2" y="46"/>
                    </a:lnTo>
                    <a:lnTo>
                      <a:pt x="3" y="54"/>
                    </a:lnTo>
                    <a:lnTo>
                      <a:pt x="4" y="61"/>
                    </a:lnTo>
                    <a:lnTo>
                      <a:pt x="3" y="67"/>
                    </a:lnTo>
                    <a:lnTo>
                      <a:pt x="1" y="72"/>
                    </a:lnTo>
                    <a:lnTo>
                      <a:pt x="0" y="76"/>
                    </a:lnTo>
                    <a:lnTo>
                      <a:pt x="0" y="79"/>
                    </a:lnTo>
                    <a:lnTo>
                      <a:pt x="2" y="81"/>
                    </a:lnTo>
                    <a:lnTo>
                      <a:pt x="5" y="83"/>
                    </a:lnTo>
                    <a:lnTo>
                      <a:pt x="8" y="82"/>
                    </a:lnTo>
                    <a:lnTo>
                      <a:pt x="11" y="8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92" name="Freeform 83"/>
              <p:cNvSpPr>
                <a:spLocks/>
              </p:cNvSpPr>
              <p:nvPr/>
            </p:nvSpPr>
            <p:spPr bwMode="auto">
              <a:xfrm>
                <a:off x="4645" y="1533"/>
                <a:ext cx="45" cy="45"/>
              </a:xfrm>
              <a:custGeom>
                <a:avLst/>
                <a:gdLst>
                  <a:gd name="T0" fmla="*/ 22 w 45"/>
                  <a:gd name="T1" fmla="*/ 0 h 45"/>
                  <a:gd name="T2" fmla="*/ 11 w 45"/>
                  <a:gd name="T3" fmla="*/ 3 h 45"/>
                  <a:gd name="T4" fmla="*/ 3 w 45"/>
                  <a:gd name="T5" fmla="*/ 11 h 45"/>
                  <a:gd name="T6" fmla="*/ 0 w 45"/>
                  <a:gd name="T7" fmla="*/ 22 h 45"/>
                  <a:gd name="T8" fmla="*/ 0 w 45"/>
                  <a:gd name="T9" fmla="*/ 22 h 45"/>
                  <a:gd name="T10" fmla="*/ 3 w 45"/>
                  <a:gd name="T11" fmla="*/ 34 h 45"/>
                  <a:gd name="T12" fmla="*/ 11 w 45"/>
                  <a:gd name="T13" fmla="*/ 42 h 45"/>
                  <a:gd name="T14" fmla="*/ 22 w 45"/>
                  <a:gd name="T15" fmla="*/ 45 h 45"/>
                  <a:gd name="T16" fmla="*/ 22 w 45"/>
                  <a:gd name="T17" fmla="*/ 45 h 45"/>
                  <a:gd name="T18" fmla="*/ 34 w 45"/>
                  <a:gd name="T19" fmla="*/ 42 h 45"/>
                  <a:gd name="T20" fmla="*/ 42 w 45"/>
                  <a:gd name="T21" fmla="*/ 34 h 45"/>
                  <a:gd name="T22" fmla="*/ 45 w 45"/>
                  <a:gd name="T23" fmla="*/ 22 h 45"/>
                  <a:gd name="T24" fmla="*/ 45 w 45"/>
                  <a:gd name="T25" fmla="*/ 22 h 45"/>
                  <a:gd name="T26" fmla="*/ 42 w 45"/>
                  <a:gd name="T27" fmla="*/ 11 h 45"/>
                  <a:gd name="T28" fmla="*/ 34 w 45"/>
                  <a:gd name="T29" fmla="*/ 3 h 45"/>
                  <a:gd name="T30" fmla="*/ 22 w 45"/>
                  <a:gd name="T31" fmla="*/ 0 h 45"/>
                  <a:gd name="T32" fmla="*/ 22 w 45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lnTo>
                      <a:pt x="34" y="42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93" name="Freeform 84"/>
              <p:cNvSpPr>
                <a:spLocks/>
              </p:cNvSpPr>
              <p:nvPr/>
            </p:nvSpPr>
            <p:spPr bwMode="auto">
              <a:xfrm>
                <a:off x="4600" y="1533"/>
                <a:ext cx="45" cy="45"/>
              </a:xfrm>
              <a:custGeom>
                <a:avLst/>
                <a:gdLst>
                  <a:gd name="T0" fmla="*/ 23 w 45"/>
                  <a:gd name="T1" fmla="*/ 0 h 45"/>
                  <a:gd name="T2" fmla="*/ 11 w 45"/>
                  <a:gd name="T3" fmla="*/ 3 h 45"/>
                  <a:gd name="T4" fmla="*/ 3 w 45"/>
                  <a:gd name="T5" fmla="*/ 11 h 45"/>
                  <a:gd name="T6" fmla="*/ 0 w 45"/>
                  <a:gd name="T7" fmla="*/ 22 h 45"/>
                  <a:gd name="T8" fmla="*/ 0 w 45"/>
                  <a:gd name="T9" fmla="*/ 22 h 45"/>
                  <a:gd name="T10" fmla="*/ 3 w 45"/>
                  <a:gd name="T11" fmla="*/ 34 h 45"/>
                  <a:gd name="T12" fmla="*/ 11 w 45"/>
                  <a:gd name="T13" fmla="*/ 42 h 45"/>
                  <a:gd name="T14" fmla="*/ 23 w 45"/>
                  <a:gd name="T15" fmla="*/ 45 h 45"/>
                  <a:gd name="T16" fmla="*/ 23 w 45"/>
                  <a:gd name="T17" fmla="*/ 45 h 45"/>
                  <a:gd name="T18" fmla="*/ 34 w 45"/>
                  <a:gd name="T19" fmla="*/ 42 h 45"/>
                  <a:gd name="T20" fmla="*/ 42 w 45"/>
                  <a:gd name="T21" fmla="*/ 34 h 45"/>
                  <a:gd name="T22" fmla="*/ 45 w 45"/>
                  <a:gd name="T23" fmla="*/ 22 h 45"/>
                  <a:gd name="T24" fmla="*/ 45 w 45"/>
                  <a:gd name="T25" fmla="*/ 22 h 45"/>
                  <a:gd name="T26" fmla="*/ 42 w 45"/>
                  <a:gd name="T27" fmla="*/ 11 h 45"/>
                  <a:gd name="T28" fmla="*/ 34 w 45"/>
                  <a:gd name="T29" fmla="*/ 3 h 45"/>
                  <a:gd name="T30" fmla="*/ 23 w 45"/>
                  <a:gd name="T31" fmla="*/ 0 h 45"/>
                  <a:gd name="T32" fmla="*/ 23 w 45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3" y="45"/>
                    </a:lnTo>
                    <a:lnTo>
                      <a:pt x="34" y="42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94" name="Freeform 85"/>
              <p:cNvSpPr>
                <a:spLocks/>
              </p:cNvSpPr>
              <p:nvPr/>
            </p:nvSpPr>
            <p:spPr bwMode="auto">
              <a:xfrm>
                <a:off x="4555" y="1533"/>
                <a:ext cx="45" cy="45"/>
              </a:xfrm>
              <a:custGeom>
                <a:avLst/>
                <a:gdLst>
                  <a:gd name="T0" fmla="*/ 23 w 45"/>
                  <a:gd name="T1" fmla="*/ 0 h 45"/>
                  <a:gd name="T2" fmla="*/ 12 w 45"/>
                  <a:gd name="T3" fmla="*/ 3 h 45"/>
                  <a:gd name="T4" fmla="*/ 4 w 45"/>
                  <a:gd name="T5" fmla="*/ 11 h 45"/>
                  <a:gd name="T6" fmla="*/ 0 w 45"/>
                  <a:gd name="T7" fmla="*/ 22 h 45"/>
                  <a:gd name="T8" fmla="*/ 0 w 45"/>
                  <a:gd name="T9" fmla="*/ 22 h 45"/>
                  <a:gd name="T10" fmla="*/ 4 w 45"/>
                  <a:gd name="T11" fmla="*/ 34 h 45"/>
                  <a:gd name="T12" fmla="*/ 12 w 45"/>
                  <a:gd name="T13" fmla="*/ 42 h 45"/>
                  <a:gd name="T14" fmla="*/ 23 w 45"/>
                  <a:gd name="T15" fmla="*/ 45 h 45"/>
                  <a:gd name="T16" fmla="*/ 23 w 45"/>
                  <a:gd name="T17" fmla="*/ 45 h 45"/>
                  <a:gd name="T18" fmla="*/ 34 w 45"/>
                  <a:gd name="T19" fmla="*/ 42 h 45"/>
                  <a:gd name="T20" fmla="*/ 42 w 45"/>
                  <a:gd name="T21" fmla="*/ 34 h 45"/>
                  <a:gd name="T22" fmla="*/ 45 w 45"/>
                  <a:gd name="T23" fmla="*/ 22 h 45"/>
                  <a:gd name="T24" fmla="*/ 45 w 45"/>
                  <a:gd name="T25" fmla="*/ 22 h 45"/>
                  <a:gd name="T26" fmla="*/ 42 w 45"/>
                  <a:gd name="T27" fmla="*/ 11 h 45"/>
                  <a:gd name="T28" fmla="*/ 34 w 45"/>
                  <a:gd name="T29" fmla="*/ 3 h 45"/>
                  <a:gd name="T30" fmla="*/ 23 w 45"/>
                  <a:gd name="T31" fmla="*/ 0 h 45"/>
                  <a:gd name="T32" fmla="*/ 23 w 45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0"/>
                    </a:moveTo>
                    <a:lnTo>
                      <a:pt x="12" y="3"/>
                    </a:lnTo>
                    <a:lnTo>
                      <a:pt x="4" y="11"/>
                    </a:lnTo>
                    <a:lnTo>
                      <a:pt x="0" y="22"/>
                    </a:lnTo>
                    <a:lnTo>
                      <a:pt x="4" y="34"/>
                    </a:lnTo>
                    <a:lnTo>
                      <a:pt x="12" y="42"/>
                    </a:lnTo>
                    <a:lnTo>
                      <a:pt x="23" y="45"/>
                    </a:lnTo>
                    <a:lnTo>
                      <a:pt x="34" y="42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95" name="Freeform 86"/>
              <p:cNvSpPr>
                <a:spLocks/>
              </p:cNvSpPr>
              <p:nvPr/>
            </p:nvSpPr>
            <p:spPr bwMode="auto">
              <a:xfrm>
                <a:off x="4511" y="1533"/>
                <a:ext cx="44" cy="45"/>
              </a:xfrm>
              <a:custGeom>
                <a:avLst/>
                <a:gdLst>
                  <a:gd name="T0" fmla="*/ 22 w 44"/>
                  <a:gd name="T1" fmla="*/ 0 h 45"/>
                  <a:gd name="T2" fmla="*/ 11 w 44"/>
                  <a:gd name="T3" fmla="*/ 3 h 45"/>
                  <a:gd name="T4" fmla="*/ 3 w 44"/>
                  <a:gd name="T5" fmla="*/ 11 h 45"/>
                  <a:gd name="T6" fmla="*/ 0 w 44"/>
                  <a:gd name="T7" fmla="*/ 22 h 45"/>
                  <a:gd name="T8" fmla="*/ 0 w 44"/>
                  <a:gd name="T9" fmla="*/ 22 h 45"/>
                  <a:gd name="T10" fmla="*/ 3 w 44"/>
                  <a:gd name="T11" fmla="*/ 34 h 45"/>
                  <a:gd name="T12" fmla="*/ 11 w 44"/>
                  <a:gd name="T13" fmla="*/ 42 h 45"/>
                  <a:gd name="T14" fmla="*/ 22 w 44"/>
                  <a:gd name="T15" fmla="*/ 45 h 45"/>
                  <a:gd name="T16" fmla="*/ 22 w 44"/>
                  <a:gd name="T17" fmla="*/ 45 h 45"/>
                  <a:gd name="T18" fmla="*/ 33 w 44"/>
                  <a:gd name="T19" fmla="*/ 42 h 45"/>
                  <a:gd name="T20" fmla="*/ 41 w 44"/>
                  <a:gd name="T21" fmla="*/ 34 h 45"/>
                  <a:gd name="T22" fmla="*/ 44 w 44"/>
                  <a:gd name="T23" fmla="*/ 22 h 45"/>
                  <a:gd name="T24" fmla="*/ 44 w 44"/>
                  <a:gd name="T25" fmla="*/ 22 h 45"/>
                  <a:gd name="T26" fmla="*/ 41 w 44"/>
                  <a:gd name="T27" fmla="*/ 11 h 45"/>
                  <a:gd name="T28" fmla="*/ 33 w 44"/>
                  <a:gd name="T29" fmla="*/ 3 h 45"/>
                  <a:gd name="T30" fmla="*/ 22 w 44"/>
                  <a:gd name="T31" fmla="*/ 0 h 45"/>
                  <a:gd name="T32" fmla="*/ 22 w 44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5"/>
                  <a:gd name="T53" fmla="*/ 44 w 44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5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lnTo>
                      <a:pt x="33" y="42"/>
                    </a:lnTo>
                    <a:lnTo>
                      <a:pt x="41" y="34"/>
                    </a:lnTo>
                    <a:lnTo>
                      <a:pt x="44" y="22"/>
                    </a:lnTo>
                    <a:lnTo>
                      <a:pt x="41" y="11"/>
                    </a:lnTo>
                    <a:lnTo>
                      <a:pt x="33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96" name="Freeform 87"/>
              <p:cNvSpPr>
                <a:spLocks/>
              </p:cNvSpPr>
              <p:nvPr/>
            </p:nvSpPr>
            <p:spPr bwMode="auto">
              <a:xfrm>
                <a:off x="4466" y="1533"/>
                <a:ext cx="45" cy="45"/>
              </a:xfrm>
              <a:custGeom>
                <a:avLst/>
                <a:gdLst>
                  <a:gd name="T0" fmla="*/ 22 w 45"/>
                  <a:gd name="T1" fmla="*/ 0 h 45"/>
                  <a:gd name="T2" fmla="*/ 11 w 45"/>
                  <a:gd name="T3" fmla="*/ 3 h 45"/>
                  <a:gd name="T4" fmla="*/ 3 w 45"/>
                  <a:gd name="T5" fmla="*/ 11 h 45"/>
                  <a:gd name="T6" fmla="*/ 0 w 45"/>
                  <a:gd name="T7" fmla="*/ 22 h 45"/>
                  <a:gd name="T8" fmla="*/ 0 w 45"/>
                  <a:gd name="T9" fmla="*/ 22 h 45"/>
                  <a:gd name="T10" fmla="*/ 3 w 45"/>
                  <a:gd name="T11" fmla="*/ 34 h 45"/>
                  <a:gd name="T12" fmla="*/ 11 w 45"/>
                  <a:gd name="T13" fmla="*/ 42 h 45"/>
                  <a:gd name="T14" fmla="*/ 22 w 45"/>
                  <a:gd name="T15" fmla="*/ 45 h 45"/>
                  <a:gd name="T16" fmla="*/ 22 w 45"/>
                  <a:gd name="T17" fmla="*/ 45 h 45"/>
                  <a:gd name="T18" fmla="*/ 34 w 45"/>
                  <a:gd name="T19" fmla="*/ 42 h 45"/>
                  <a:gd name="T20" fmla="*/ 42 w 45"/>
                  <a:gd name="T21" fmla="*/ 34 h 45"/>
                  <a:gd name="T22" fmla="*/ 45 w 45"/>
                  <a:gd name="T23" fmla="*/ 22 h 45"/>
                  <a:gd name="T24" fmla="*/ 45 w 45"/>
                  <a:gd name="T25" fmla="*/ 22 h 45"/>
                  <a:gd name="T26" fmla="*/ 42 w 45"/>
                  <a:gd name="T27" fmla="*/ 11 h 45"/>
                  <a:gd name="T28" fmla="*/ 34 w 45"/>
                  <a:gd name="T29" fmla="*/ 3 h 45"/>
                  <a:gd name="T30" fmla="*/ 22 w 45"/>
                  <a:gd name="T31" fmla="*/ 0 h 45"/>
                  <a:gd name="T32" fmla="*/ 22 w 45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lnTo>
                      <a:pt x="34" y="42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97" name="Freeform 88"/>
              <p:cNvSpPr>
                <a:spLocks/>
              </p:cNvSpPr>
              <p:nvPr/>
            </p:nvSpPr>
            <p:spPr bwMode="auto">
              <a:xfrm>
                <a:off x="4421" y="1533"/>
                <a:ext cx="45" cy="45"/>
              </a:xfrm>
              <a:custGeom>
                <a:avLst/>
                <a:gdLst>
                  <a:gd name="T0" fmla="*/ 23 w 45"/>
                  <a:gd name="T1" fmla="*/ 0 h 45"/>
                  <a:gd name="T2" fmla="*/ 11 w 45"/>
                  <a:gd name="T3" fmla="*/ 3 h 45"/>
                  <a:gd name="T4" fmla="*/ 3 w 45"/>
                  <a:gd name="T5" fmla="*/ 11 h 45"/>
                  <a:gd name="T6" fmla="*/ 0 w 45"/>
                  <a:gd name="T7" fmla="*/ 22 h 45"/>
                  <a:gd name="T8" fmla="*/ 0 w 45"/>
                  <a:gd name="T9" fmla="*/ 22 h 45"/>
                  <a:gd name="T10" fmla="*/ 3 w 45"/>
                  <a:gd name="T11" fmla="*/ 34 h 45"/>
                  <a:gd name="T12" fmla="*/ 11 w 45"/>
                  <a:gd name="T13" fmla="*/ 42 h 45"/>
                  <a:gd name="T14" fmla="*/ 23 w 45"/>
                  <a:gd name="T15" fmla="*/ 45 h 45"/>
                  <a:gd name="T16" fmla="*/ 23 w 45"/>
                  <a:gd name="T17" fmla="*/ 45 h 45"/>
                  <a:gd name="T18" fmla="*/ 34 w 45"/>
                  <a:gd name="T19" fmla="*/ 42 h 45"/>
                  <a:gd name="T20" fmla="*/ 42 w 45"/>
                  <a:gd name="T21" fmla="*/ 34 h 45"/>
                  <a:gd name="T22" fmla="*/ 45 w 45"/>
                  <a:gd name="T23" fmla="*/ 22 h 45"/>
                  <a:gd name="T24" fmla="*/ 45 w 45"/>
                  <a:gd name="T25" fmla="*/ 22 h 45"/>
                  <a:gd name="T26" fmla="*/ 42 w 45"/>
                  <a:gd name="T27" fmla="*/ 11 h 45"/>
                  <a:gd name="T28" fmla="*/ 34 w 45"/>
                  <a:gd name="T29" fmla="*/ 3 h 45"/>
                  <a:gd name="T30" fmla="*/ 23 w 45"/>
                  <a:gd name="T31" fmla="*/ 0 h 45"/>
                  <a:gd name="T32" fmla="*/ 23 w 45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3" y="45"/>
                    </a:lnTo>
                    <a:lnTo>
                      <a:pt x="34" y="42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98" name="Freeform 89"/>
              <p:cNvSpPr>
                <a:spLocks/>
              </p:cNvSpPr>
              <p:nvPr/>
            </p:nvSpPr>
            <p:spPr bwMode="auto">
              <a:xfrm>
                <a:off x="4376" y="1533"/>
                <a:ext cx="45" cy="45"/>
              </a:xfrm>
              <a:custGeom>
                <a:avLst/>
                <a:gdLst>
                  <a:gd name="T0" fmla="*/ 22 w 45"/>
                  <a:gd name="T1" fmla="*/ 0 h 45"/>
                  <a:gd name="T2" fmla="*/ 11 w 45"/>
                  <a:gd name="T3" fmla="*/ 3 h 45"/>
                  <a:gd name="T4" fmla="*/ 3 w 45"/>
                  <a:gd name="T5" fmla="*/ 11 h 45"/>
                  <a:gd name="T6" fmla="*/ 0 w 45"/>
                  <a:gd name="T7" fmla="*/ 22 h 45"/>
                  <a:gd name="T8" fmla="*/ 0 w 45"/>
                  <a:gd name="T9" fmla="*/ 22 h 45"/>
                  <a:gd name="T10" fmla="*/ 3 w 45"/>
                  <a:gd name="T11" fmla="*/ 34 h 45"/>
                  <a:gd name="T12" fmla="*/ 11 w 45"/>
                  <a:gd name="T13" fmla="*/ 42 h 45"/>
                  <a:gd name="T14" fmla="*/ 22 w 45"/>
                  <a:gd name="T15" fmla="*/ 45 h 45"/>
                  <a:gd name="T16" fmla="*/ 22 w 45"/>
                  <a:gd name="T17" fmla="*/ 45 h 45"/>
                  <a:gd name="T18" fmla="*/ 34 w 45"/>
                  <a:gd name="T19" fmla="*/ 42 h 45"/>
                  <a:gd name="T20" fmla="*/ 42 w 45"/>
                  <a:gd name="T21" fmla="*/ 34 h 45"/>
                  <a:gd name="T22" fmla="*/ 45 w 45"/>
                  <a:gd name="T23" fmla="*/ 22 h 45"/>
                  <a:gd name="T24" fmla="*/ 45 w 45"/>
                  <a:gd name="T25" fmla="*/ 22 h 45"/>
                  <a:gd name="T26" fmla="*/ 42 w 45"/>
                  <a:gd name="T27" fmla="*/ 11 h 45"/>
                  <a:gd name="T28" fmla="*/ 34 w 45"/>
                  <a:gd name="T29" fmla="*/ 3 h 45"/>
                  <a:gd name="T30" fmla="*/ 22 w 45"/>
                  <a:gd name="T31" fmla="*/ 0 h 45"/>
                  <a:gd name="T32" fmla="*/ 22 w 45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lnTo>
                      <a:pt x="34" y="42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99" name="Freeform 90"/>
              <p:cNvSpPr>
                <a:spLocks/>
              </p:cNvSpPr>
              <p:nvPr/>
            </p:nvSpPr>
            <p:spPr bwMode="auto">
              <a:xfrm>
                <a:off x="4109" y="1466"/>
                <a:ext cx="43" cy="100"/>
              </a:xfrm>
              <a:custGeom>
                <a:avLst/>
                <a:gdLst>
                  <a:gd name="T0" fmla="*/ 5 w 43"/>
                  <a:gd name="T1" fmla="*/ 33 h 100"/>
                  <a:gd name="T2" fmla="*/ 6 w 43"/>
                  <a:gd name="T3" fmla="*/ 45 h 100"/>
                  <a:gd name="T4" fmla="*/ 6 w 43"/>
                  <a:gd name="T5" fmla="*/ 59 h 100"/>
                  <a:gd name="T6" fmla="*/ 13 w 43"/>
                  <a:gd name="T7" fmla="*/ 96 h 100"/>
                  <a:gd name="T8" fmla="*/ 14 w 43"/>
                  <a:gd name="T9" fmla="*/ 98 h 100"/>
                  <a:gd name="T10" fmla="*/ 18 w 43"/>
                  <a:gd name="T11" fmla="*/ 100 h 100"/>
                  <a:gd name="T12" fmla="*/ 21 w 43"/>
                  <a:gd name="T13" fmla="*/ 100 h 100"/>
                  <a:gd name="T14" fmla="*/ 25 w 43"/>
                  <a:gd name="T15" fmla="*/ 97 h 100"/>
                  <a:gd name="T16" fmla="*/ 32 w 43"/>
                  <a:gd name="T17" fmla="*/ 80 h 100"/>
                  <a:gd name="T18" fmla="*/ 39 w 43"/>
                  <a:gd name="T19" fmla="*/ 41 h 100"/>
                  <a:gd name="T20" fmla="*/ 39 w 43"/>
                  <a:gd name="T21" fmla="*/ 31 h 100"/>
                  <a:gd name="T22" fmla="*/ 41 w 43"/>
                  <a:gd name="T23" fmla="*/ 16 h 100"/>
                  <a:gd name="T24" fmla="*/ 42 w 43"/>
                  <a:gd name="T25" fmla="*/ 13 h 100"/>
                  <a:gd name="T26" fmla="*/ 43 w 43"/>
                  <a:gd name="T27" fmla="*/ 7 h 100"/>
                  <a:gd name="T28" fmla="*/ 42 w 43"/>
                  <a:gd name="T29" fmla="*/ 4 h 100"/>
                  <a:gd name="T30" fmla="*/ 37 w 43"/>
                  <a:gd name="T31" fmla="*/ 0 h 100"/>
                  <a:gd name="T32" fmla="*/ 33 w 43"/>
                  <a:gd name="T33" fmla="*/ 1 h 100"/>
                  <a:gd name="T34" fmla="*/ 30 w 43"/>
                  <a:gd name="T35" fmla="*/ 6 h 100"/>
                  <a:gd name="T36" fmla="*/ 30 w 43"/>
                  <a:gd name="T37" fmla="*/ 8 h 100"/>
                  <a:gd name="T38" fmla="*/ 29 w 43"/>
                  <a:gd name="T39" fmla="*/ 13 h 100"/>
                  <a:gd name="T40" fmla="*/ 27 w 43"/>
                  <a:gd name="T41" fmla="*/ 21 h 100"/>
                  <a:gd name="T42" fmla="*/ 26 w 43"/>
                  <a:gd name="T43" fmla="*/ 43 h 100"/>
                  <a:gd name="T44" fmla="*/ 26 w 43"/>
                  <a:gd name="T45" fmla="*/ 51 h 100"/>
                  <a:gd name="T46" fmla="*/ 21 w 43"/>
                  <a:gd name="T47" fmla="*/ 73 h 100"/>
                  <a:gd name="T48" fmla="*/ 19 w 43"/>
                  <a:gd name="T49" fmla="*/ 63 h 100"/>
                  <a:gd name="T50" fmla="*/ 19 w 43"/>
                  <a:gd name="T51" fmla="*/ 47 h 100"/>
                  <a:gd name="T52" fmla="*/ 20 w 43"/>
                  <a:gd name="T53" fmla="*/ 39 h 100"/>
                  <a:gd name="T54" fmla="*/ 16 w 43"/>
                  <a:gd name="T55" fmla="*/ 23 h 100"/>
                  <a:gd name="T56" fmla="*/ 14 w 43"/>
                  <a:gd name="T57" fmla="*/ 17 h 100"/>
                  <a:gd name="T58" fmla="*/ 12 w 43"/>
                  <a:gd name="T59" fmla="*/ 7 h 100"/>
                  <a:gd name="T60" fmla="*/ 12 w 43"/>
                  <a:gd name="T61" fmla="*/ 4 h 100"/>
                  <a:gd name="T62" fmla="*/ 6 w 43"/>
                  <a:gd name="T63" fmla="*/ 1 h 100"/>
                  <a:gd name="T64" fmla="*/ 3 w 43"/>
                  <a:gd name="T65" fmla="*/ 2 h 100"/>
                  <a:gd name="T66" fmla="*/ 0 w 43"/>
                  <a:gd name="T67" fmla="*/ 7 h 100"/>
                  <a:gd name="T68" fmla="*/ 0 w 43"/>
                  <a:gd name="T69" fmla="*/ 13 h 100"/>
                  <a:gd name="T70" fmla="*/ 4 w 43"/>
                  <a:gd name="T71" fmla="*/ 27 h 10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3"/>
                  <a:gd name="T109" fmla="*/ 0 h 100"/>
                  <a:gd name="T110" fmla="*/ 43 w 43"/>
                  <a:gd name="T111" fmla="*/ 100 h 10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3" h="100">
                    <a:moveTo>
                      <a:pt x="4" y="27"/>
                    </a:moveTo>
                    <a:lnTo>
                      <a:pt x="5" y="33"/>
                    </a:lnTo>
                    <a:lnTo>
                      <a:pt x="7" y="39"/>
                    </a:lnTo>
                    <a:lnTo>
                      <a:pt x="6" y="45"/>
                    </a:lnTo>
                    <a:lnTo>
                      <a:pt x="6" y="59"/>
                    </a:lnTo>
                    <a:lnTo>
                      <a:pt x="8" y="75"/>
                    </a:lnTo>
                    <a:lnTo>
                      <a:pt x="13" y="96"/>
                    </a:lnTo>
                    <a:lnTo>
                      <a:pt x="14" y="98"/>
                    </a:lnTo>
                    <a:lnTo>
                      <a:pt x="16" y="100"/>
                    </a:lnTo>
                    <a:lnTo>
                      <a:pt x="18" y="100"/>
                    </a:lnTo>
                    <a:lnTo>
                      <a:pt x="21" y="100"/>
                    </a:lnTo>
                    <a:lnTo>
                      <a:pt x="23" y="99"/>
                    </a:lnTo>
                    <a:lnTo>
                      <a:pt x="25" y="97"/>
                    </a:lnTo>
                    <a:lnTo>
                      <a:pt x="32" y="80"/>
                    </a:lnTo>
                    <a:lnTo>
                      <a:pt x="37" y="60"/>
                    </a:lnTo>
                    <a:lnTo>
                      <a:pt x="39" y="41"/>
                    </a:lnTo>
                    <a:lnTo>
                      <a:pt x="39" y="31"/>
                    </a:lnTo>
                    <a:lnTo>
                      <a:pt x="40" y="23"/>
                    </a:lnTo>
                    <a:lnTo>
                      <a:pt x="41" y="16"/>
                    </a:lnTo>
                    <a:lnTo>
                      <a:pt x="42" y="13"/>
                    </a:lnTo>
                    <a:lnTo>
                      <a:pt x="43" y="10"/>
                    </a:lnTo>
                    <a:lnTo>
                      <a:pt x="43" y="7"/>
                    </a:lnTo>
                    <a:lnTo>
                      <a:pt x="42" y="4"/>
                    </a:lnTo>
                    <a:lnTo>
                      <a:pt x="40" y="1"/>
                    </a:lnTo>
                    <a:lnTo>
                      <a:pt x="37" y="0"/>
                    </a:lnTo>
                    <a:lnTo>
                      <a:pt x="33" y="1"/>
                    </a:lnTo>
                    <a:lnTo>
                      <a:pt x="31" y="3"/>
                    </a:lnTo>
                    <a:lnTo>
                      <a:pt x="30" y="6"/>
                    </a:lnTo>
                    <a:lnTo>
                      <a:pt x="30" y="8"/>
                    </a:lnTo>
                    <a:lnTo>
                      <a:pt x="29" y="10"/>
                    </a:lnTo>
                    <a:lnTo>
                      <a:pt x="29" y="13"/>
                    </a:lnTo>
                    <a:lnTo>
                      <a:pt x="27" y="21"/>
                    </a:lnTo>
                    <a:lnTo>
                      <a:pt x="26" y="31"/>
                    </a:lnTo>
                    <a:lnTo>
                      <a:pt x="26" y="43"/>
                    </a:lnTo>
                    <a:lnTo>
                      <a:pt x="26" y="51"/>
                    </a:lnTo>
                    <a:lnTo>
                      <a:pt x="24" y="61"/>
                    </a:lnTo>
                    <a:lnTo>
                      <a:pt x="21" y="73"/>
                    </a:lnTo>
                    <a:lnTo>
                      <a:pt x="19" y="63"/>
                    </a:lnTo>
                    <a:lnTo>
                      <a:pt x="18" y="54"/>
                    </a:lnTo>
                    <a:lnTo>
                      <a:pt x="19" y="47"/>
                    </a:lnTo>
                    <a:lnTo>
                      <a:pt x="20" y="39"/>
                    </a:lnTo>
                    <a:lnTo>
                      <a:pt x="18" y="31"/>
                    </a:lnTo>
                    <a:lnTo>
                      <a:pt x="16" y="23"/>
                    </a:lnTo>
                    <a:lnTo>
                      <a:pt x="14" y="17"/>
                    </a:lnTo>
                    <a:lnTo>
                      <a:pt x="13" y="12"/>
                    </a:lnTo>
                    <a:lnTo>
                      <a:pt x="12" y="7"/>
                    </a:lnTo>
                    <a:lnTo>
                      <a:pt x="12" y="4"/>
                    </a:lnTo>
                    <a:lnTo>
                      <a:pt x="10" y="2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2" y="20"/>
                    </a:lnTo>
                    <a:lnTo>
                      <a:pt x="4" y="2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00" name="Freeform 91"/>
              <p:cNvSpPr>
                <a:spLocks/>
              </p:cNvSpPr>
              <p:nvPr/>
            </p:nvSpPr>
            <p:spPr bwMode="auto">
              <a:xfrm>
                <a:off x="4109" y="1533"/>
                <a:ext cx="45" cy="45"/>
              </a:xfrm>
              <a:custGeom>
                <a:avLst/>
                <a:gdLst>
                  <a:gd name="T0" fmla="*/ 22 w 45"/>
                  <a:gd name="T1" fmla="*/ 0 h 45"/>
                  <a:gd name="T2" fmla="*/ 11 w 45"/>
                  <a:gd name="T3" fmla="*/ 3 h 45"/>
                  <a:gd name="T4" fmla="*/ 3 w 45"/>
                  <a:gd name="T5" fmla="*/ 11 h 45"/>
                  <a:gd name="T6" fmla="*/ 0 w 45"/>
                  <a:gd name="T7" fmla="*/ 22 h 45"/>
                  <a:gd name="T8" fmla="*/ 0 w 45"/>
                  <a:gd name="T9" fmla="*/ 22 h 45"/>
                  <a:gd name="T10" fmla="*/ 3 w 45"/>
                  <a:gd name="T11" fmla="*/ 34 h 45"/>
                  <a:gd name="T12" fmla="*/ 11 w 45"/>
                  <a:gd name="T13" fmla="*/ 42 h 45"/>
                  <a:gd name="T14" fmla="*/ 22 w 45"/>
                  <a:gd name="T15" fmla="*/ 45 h 45"/>
                  <a:gd name="T16" fmla="*/ 22 w 45"/>
                  <a:gd name="T17" fmla="*/ 45 h 45"/>
                  <a:gd name="T18" fmla="*/ 33 w 45"/>
                  <a:gd name="T19" fmla="*/ 42 h 45"/>
                  <a:gd name="T20" fmla="*/ 42 w 45"/>
                  <a:gd name="T21" fmla="*/ 34 h 45"/>
                  <a:gd name="T22" fmla="*/ 45 w 45"/>
                  <a:gd name="T23" fmla="*/ 22 h 45"/>
                  <a:gd name="T24" fmla="*/ 45 w 45"/>
                  <a:gd name="T25" fmla="*/ 22 h 45"/>
                  <a:gd name="T26" fmla="*/ 42 w 45"/>
                  <a:gd name="T27" fmla="*/ 11 h 45"/>
                  <a:gd name="T28" fmla="*/ 33 w 45"/>
                  <a:gd name="T29" fmla="*/ 3 h 45"/>
                  <a:gd name="T30" fmla="*/ 22 w 45"/>
                  <a:gd name="T31" fmla="*/ 0 h 45"/>
                  <a:gd name="T32" fmla="*/ 22 w 45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lnTo>
                      <a:pt x="33" y="42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3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01" name="Freeform 92"/>
              <p:cNvSpPr>
                <a:spLocks/>
              </p:cNvSpPr>
              <p:nvPr/>
            </p:nvSpPr>
            <p:spPr bwMode="auto">
              <a:xfrm>
                <a:off x="4084" y="1468"/>
                <a:ext cx="19" cy="84"/>
              </a:xfrm>
              <a:custGeom>
                <a:avLst/>
                <a:gdLst>
                  <a:gd name="T0" fmla="*/ 7 w 19"/>
                  <a:gd name="T1" fmla="*/ 5 h 84"/>
                  <a:gd name="T2" fmla="*/ 6 w 19"/>
                  <a:gd name="T3" fmla="*/ 17 h 84"/>
                  <a:gd name="T4" fmla="*/ 4 w 19"/>
                  <a:gd name="T5" fmla="*/ 28 h 84"/>
                  <a:gd name="T6" fmla="*/ 2 w 19"/>
                  <a:gd name="T7" fmla="*/ 40 h 84"/>
                  <a:gd name="T8" fmla="*/ 2 w 19"/>
                  <a:gd name="T9" fmla="*/ 40 h 84"/>
                  <a:gd name="T10" fmla="*/ 0 w 19"/>
                  <a:gd name="T11" fmla="*/ 52 h 84"/>
                  <a:gd name="T12" fmla="*/ 0 w 19"/>
                  <a:gd name="T13" fmla="*/ 65 h 84"/>
                  <a:gd name="T14" fmla="*/ 0 w 19"/>
                  <a:gd name="T15" fmla="*/ 78 h 84"/>
                  <a:gd name="T16" fmla="*/ 0 w 19"/>
                  <a:gd name="T17" fmla="*/ 78 h 84"/>
                  <a:gd name="T18" fmla="*/ 1 w 19"/>
                  <a:gd name="T19" fmla="*/ 81 h 84"/>
                  <a:gd name="T20" fmla="*/ 3 w 19"/>
                  <a:gd name="T21" fmla="*/ 83 h 84"/>
                  <a:gd name="T22" fmla="*/ 7 w 19"/>
                  <a:gd name="T23" fmla="*/ 84 h 84"/>
                  <a:gd name="T24" fmla="*/ 7 w 19"/>
                  <a:gd name="T25" fmla="*/ 84 h 84"/>
                  <a:gd name="T26" fmla="*/ 10 w 19"/>
                  <a:gd name="T27" fmla="*/ 83 h 84"/>
                  <a:gd name="T28" fmla="*/ 12 w 19"/>
                  <a:gd name="T29" fmla="*/ 80 h 84"/>
                  <a:gd name="T30" fmla="*/ 13 w 19"/>
                  <a:gd name="T31" fmla="*/ 77 h 84"/>
                  <a:gd name="T32" fmla="*/ 13 w 19"/>
                  <a:gd name="T33" fmla="*/ 77 h 84"/>
                  <a:gd name="T34" fmla="*/ 13 w 19"/>
                  <a:gd name="T35" fmla="*/ 59 h 84"/>
                  <a:gd name="T36" fmla="*/ 15 w 19"/>
                  <a:gd name="T37" fmla="*/ 42 h 84"/>
                  <a:gd name="T38" fmla="*/ 18 w 19"/>
                  <a:gd name="T39" fmla="*/ 24 h 84"/>
                  <a:gd name="T40" fmla="*/ 18 w 19"/>
                  <a:gd name="T41" fmla="*/ 24 h 84"/>
                  <a:gd name="T42" fmla="*/ 19 w 19"/>
                  <a:gd name="T43" fmla="*/ 18 h 84"/>
                  <a:gd name="T44" fmla="*/ 19 w 19"/>
                  <a:gd name="T45" fmla="*/ 12 h 84"/>
                  <a:gd name="T46" fmla="*/ 19 w 19"/>
                  <a:gd name="T47" fmla="*/ 6 h 84"/>
                  <a:gd name="T48" fmla="*/ 19 w 19"/>
                  <a:gd name="T49" fmla="*/ 6 h 84"/>
                  <a:gd name="T50" fmla="*/ 18 w 19"/>
                  <a:gd name="T51" fmla="*/ 3 h 84"/>
                  <a:gd name="T52" fmla="*/ 16 w 19"/>
                  <a:gd name="T53" fmla="*/ 1 h 84"/>
                  <a:gd name="T54" fmla="*/ 13 w 19"/>
                  <a:gd name="T55" fmla="*/ 0 h 84"/>
                  <a:gd name="T56" fmla="*/ 13 w 19"/>
                  <a:gd name="T57" fmla="*/ 0 h 84"/>
                  <a:gd name="T58" fmla="*/ 10 w 19"/>
                  <a:gd name="T59" fmla="*/ 0 h 84"/>
                  <a:gd name="T60" fmla="*/ 8 w 19"/>
                  <a:gd name="T61" fmla="*/ 2 h 84"/>
                  <a:gd name="T62" fmla="*/ 7 w 19"/>
                  <a:gd name="T63" fmla="*/ 5 h 84"/>
                  <a:gd name="T64" fmla="*/ 7 w 19"/>
                  <a:gd name="T65" fmla="*/ 5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9"/>
                  <a:gd name="T100" fmla="*/ 0 h 84"/>
                  <a:gd name="T101" fmla="*/ 19 w 19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9" h="84">
                    <a:moveTo>
                      <a:pt x="7" y="5"/>
                    </a:moveTo>
                    <a:lnTo>
                      <a:pt x="6" y="17"/>
                    </a:lnTo>
                    <a:lnTo>
                      <a:pt x="4" y="28"/>
                    </a:lnTo>
                    <a:lnTo>
                      <a:pt x="2" y="40"/>
                    </a:lnTo>
                    <a:lnTo>
                      <a:pt x="0" y="52"/>
                    </a:lnTo>
                    <a:lnTo>
                      <a:pt x="0" y="65"/>
                    </a:lnTo>
                    <a:lnTo>
                      <a:pt x="0" y="78"/>
                    </a:lnTo>
                    <a:lnTo>
                      <a:pt x="1" y="81"/>
                    </a:lnTo>
                    <a:lnTo>
                      <a:pt x="3" y="83"/>
                    </a:lnTo>
                    <a:lnTo>
                      <a:pt x="7" y="84"/>
                    </a:lnTo>
                    <a:lnTo>
                      <a:pt x="10" y="83"/>
                    </a:lnTo>
                    <a:lnTo>
                      <a:pt x="12" y="80"/>
                    </a:lnTo>
                    <a:lnTo>
                      <a:pt x="13" y="77"/>
                    </a:lnTo>
                    <a:lnTo>
                      <a:pt x="13" y="59"/>
                    </a:lnTo>
                    <a:lnTo>
                      <a:pt x="15" y="42"/>
                    </a:lnTo>
                    <a:lnTo>
                      <a:pt x="18" y="24"/>
                    </a:lnTo>
                    <a:lnTo>
                      <a:pt x="19" y="18"/>
                    </a:lnTo>
                    <a:lnTo>
                      <a:pt x="19" y="12"/>
                    </a:lnTo>
                    <a:lnTo>
                      <a:pt x="19" y="6"/>
                    </a:lnTo>
                    <a:lnTo>
                      <a:pt x="18" y="3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02" name="Freeform 93"/>
              <p:cNvSpPr>
                <a:spLocks/>
              </p:cNvSpPr>
              <p:nvPr/>
            </p:nvSpPr>
            <p:spPr bwMode="auto">
              <a:xfrm>
                <a:off x="4065" y="1467"/>
                <a:ext cx="21" cy="86"/>
              </a:xfrm>
              <a:custGeom>
                <a:avLst/>
                <a:gdLst>
                  <a:gd name="T0" fmla="*/ 20 w 21"/>
                  <a:gd name="T1" fmla="*/ 81 h 86"/>
                  <a:gd name="T2" fmla="*/ 21 w 21"/>
                  <a:gd name="T3" fmla="*/ 71 h 86"/>
                  <a:gd name="T4" fmla="*/ 20 w 21"/>
                  <a:gd name="T5" fmla="*/ 62 h 86"/>
                  <a:gd name="T6" fmla="*/ 16 w 21"/>
                  <a:gd name="T7" fmla="*/ 54 h 86"/>
                  <a:gd name="T8" fmla="*/ 16 w 21"/>
                  <a:gd name="T9" fmla="*/ 54 h 86"/>
                  <a:gd name="T10" fmla="*/ 13 w 21"/>
                  <a:gd name="T11" fmla="*/ 39 h 86"/>
                  <a:gd name="T12" fmla="*/ 13 w 21"/>
                  <a:gd name="T13" fmla="*/ 24 h 86"/>
                  <a:gd name="T14" fmla="*/ 15 w 21"/>
                  <a:gd name="T15" fmla="*/ 8 h 86"/>
                  <a:gd name="T16" fmla="*/ 15 w 21"/>
                  <a:gd name="T17" fmla="*/ 8 h 86"/>
                  <a:gd name="T18" fmla="*/ 15 w 21"/>
                  <a:gd name="T19" fmla="*/ 5 h 86"/>
                  <a:gd name="T20" fmla="*/ 13 w 21"/>
                  <a:gd name="T21" fmla="*/ 2 h 86"/>
                  <a:gd name="T22" fmla="*/ 10 w 21"/>
                  <a:gd name="T23" fmla="*/ 0 h 86"/>
                  <a:gd name="T24" fmla="*/ 10 w 21"/>
                  <a:gd name="T25" fmla="*/ 0 h 86"/>
                  <a:gd name="T26" fmla="*/ 7 w 21"/>
                  <a:gd name="T27" fmla="*/ 0 h 86"/>
                  <a:gd name="T28" fmla="*/ 4 w 21"/>
                  <a:gd name="T29" fmla="*/ 2 h 86"/>
                  <a:gd name="T30" fmla="*/ 2 w 21"/>
                  <a:gd name="T31" fmla="*/ 5 h 86"/>
                  <a:gd name="T32" fmla="*/ 2 w 21"/>
                  <a:gd name="T33" fmla="*/ 5 h 86"/>
                  <a:gd name="T34" fmla="*/ 1 w 21"/>
                  <a:gd name="T35" fmla="*/ 15 h 86"/>
                  <a:gd name="T36" fmla="*/ 0 w 21"/>
                  <a:gd name="T37" fmla="*/ 26 h 86"/>
                  <a:gd name="T38" fmla="*/ 0 w 21"/>
                  <a:gd name="T39" fmla="*/ 37 h 86"/>
                  <a:gd name="T40" fmla="*/ 0 w 21"/>
                  <a:gd name="T41" fmla="*/ 37 h 86"/>
                  <a:gd name="T42" fmla="*/ 0 w 21"/>
                  <a:gd name="T43" fmla="*/ 47 h 86"/>
                  <a:gd name="T44" fmla="*/ 3 w 21"/>
                  <a:gd name="T45" fmla="*/ 57 h 86"/>
                  <a:gd name="T46" fmla="*/ 9 w 21"/>
                  <a:gd name="T47" fmla="*/ 66 h 86"/>
                  <a:gd name="T48" fmla="*/ 9 w 21"/>
                  <a:gd name="T49" fmla="*/ 66 h 86"/>
                  <a:gd name="T50" fmla="*/ 8 w 21"/>
                  <a:gd name="T51" fmla="*/ 70 h 86"/>
                  <a:gd name="T52" fmla="*/ 8 w 21"/>
                  <a:gd name="T53" fmla="*/ 74 h 86"/>
                  <a:gd name="T54" fmla="*/ 7 w 21"/>
                  <a:gd name="T55" fmla="*/ 79 h 86"/>
                  <a:gd name="T56" fmla="*/ 7 w 21"/>
                  <a:gd name="T57" fmla="*/ 79 h 86"/>
                  <a:gd name="T58" fmla="*/ 8 w 21"/>
                  <a:gd name="T59" fmla="*/ 82 h 86"/>
                  <a:gd name="T60" fmla="*/ 10 w 21"/>
                  <a:gd name="T61" fmla="*/ 85 h 86"/>
                  <a:gd name="T62" fmla="*/ 13 w 21"/>
                  <a:gd name="T63" fmla="*/ 86 h 86"/>
                  <a:gd name="T64" fmla="*/ 13 w 21"/>
                  <a:gd name="T65" fmla="*/ 86 h 86"/>
                  <a:gd name="T66" fmla="*/ 16 w 21"/>
                  <a:gd name="T67" fmla="*/ 86 h 86"/>
                  <a:gd name="T68" fmla="*/ 18 w 21"/>
                  <a:gd name="T69" fmla="*/ 84 h 86"/>
                  <a:gd name="T70" fmla="*/ 20 w 21"/>
                  <a:gd name="T71" fmla="*/ 81 h 86"/>
                  <a:gd name="T72" fmla="*/ 20 w 21"/>
                  <a:gd name="T73" fmla="*/ 81 h 8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1"/>
                  <a:gd name="T112" fmla="*/ 0 h 86"/>
                  <a:gd name="T113" fmla="*/ 21 w 21"/>
                  <a:gd name="T114" fmla="*/ 86 h 8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1" h="86">
                    <a:moveTo>
                      <a:pt x="20" y="81"/>
                    </a:moveTo>
                    <a:lnTo>
                      <a:pt x="21" y="71"/>
                    </a:lnTo>
                    <a:lnTo>
                      <a:pt x="20" y="62"/>
                    </a:lnTo>
                    <a:lnTo>
                      <a:pt x="16" y="54"/>
                    </a:lnTo>
                    <a:lnTo>
                      <a:pt x="13" y="39"/>
                    </a:lnTo>
                    <a:lnTo>
                      <a:pt x="13" y="24"/>
                    </a:lnTo>
                    <a:lnTo>
                      <a:pt x="15" y="8"/>
                    </a:lnTo>
                    <a:lnTo>
                      <a:pt x="15" y="5"/>
                    </a:lnTo>
                    <a:lnTo>
                      <a:pt x="13" y="2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1" y="15"/>
                    </a:lnTo>
                    <a:lnTo>
                      <a:pt x="0" y="26"/>
                    </a:lnTo>
                    <a:lnTo>
                      <a:pt x="0" y="37"/>
                    </a:lnTo>
                    <a:lnTo>
                      <a:pt x="0" y="47"/>
                    </a:lnTo>
                    <a:lnTo>
                      <a:pt x="3" y="57"/>
                    </a:lnTo>
                    <a:lnTo>
                      <a:pt x="9" y="66"/>
                    </a:lnTo>
                    <a:lnTo>
                      <a:pt x="8" y="70"/>
                    </a:lnTo>
                    <a:lnTo>
                      <a:pt x="8" y="74"/>
                    </a:lnTo>
                    <a:lnTo>
                      <a:pt x="7" y="79"/>
                    </a:lnTo>
                    <a:lnTo>
                      <a:pt x="8" y="82"/>
                    </a:lnTo>
                    <a:lnTo>
                      <a:pt x="10" y="85"/>
                    </a:lnTo>
                    <a:lnTo>
                      <a:pt x="13" y="86"/>
                    </a:lnTo>
                    <a:lnTo>
                      <a:pt x="16" y="86"/>
                    </a:lnTo>
                    <a:lnTo>
                      <a:pt x="18" y="84"/>
                    </a:lnTo>
                    <a:lnTo>
                      <a:pt x="20" y="8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03" name="Freeform 94"/>
              <p:cNvSpPr>
                <a:spLocks/>
              </p:cNvSpPr>
              <p:nvPr/>
            </p:nvSpPr>
            <p:spPr bwMode="auto">
              <a:xfrm>
                <a:off x="4064" y="1533"/>
                <a:ext cx="45" cy="45"/>
              </a:xfrm>
              <a:custGeom>
                <a:avLst/>
                <a:gdLst>
                  <a:gd name="T0" fmla="*/ 22 w 45"/>
                  <a:gd name="T1" fmla="*/ 0 h 45"/>
                  <a:gd name="T2" fmla="*/ 11 w 45"/>
                  <a:gd name="T3" fmla="*/ 3 h 45"/>
                  <a:gd name="T4" fmla="*/ 3 w 45"/>
                  <a:gd name="T5" fmla="*/ 11 h 45"/>
                  <a:gd name="T6" fmla="*/ 0 w 45"/>
                  <a:gd name="T7" fmla="*/ 22 h 45"/>
                  <a:gd name="T8" fmla="*/ 0 w 45"/>
                  <a:gd name="T9" fmla="*/ 22 h 45"/>
                  <a:gd name="T10" fmla="*/ 3 w 45"/>
                  <a:gd name="T11" fmla="*/ 34 h 45"/>
                  <a:gd name="T12" fmla="*/ 11 w 45"/>
                  <a:gd name="T13" fmla="*/ 42 h 45"/>
                  <a:gd name="T14" fmla="*/ 22 w 45"/>
                  <a:gd name="T15" fmla="*/ 45 h 45"/>
                  <a:gd name="T16" fmla="*/ 22 w 45"/>
                  <a:gd name="T17" fmla="*/ 45 h 45"/>
                  <a:gd name="T18" fmla="*/ 34 w 45"/>
                  <a:gd name="T19" fmla="*/ 42 h 45"/>
                  <a:gd name="T20" fmla="*/ 42 w 45"/>
                  <a:gd name="T21" fmla="*/ 34 h 45"/>
                  <a:gd name="T22" fmla="*/ 45 w 45"/>
                  <a:gd name="T23" fmla="*/ 22 h 45"/>
                  <a:gd name="T24" fmla="*/ 45 w 45"/>
                  <a:gd name="T25" fmla="*/ 22 h 45"/>
                  <a:gd name="T26" fmla="*/ 42 w 45"/>
                  <a:gd name="T27" fmla="*/ 11 h 45"/>
                  <a:gd name="T28" fmla="*/ 34 w 45"/>
                  <a:gd name="T29" fmla="*/ 3 h 45"/>
                  <a:gd name="T30" fmla="*/ 22 w 45"/>
                  <a:gd name="T31" fmla="*/ 0 h 45"/>
                  <a:gd name="T32" fmla="*/ 22 w 45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lnTo>
                      <a:pt x="34" y="42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04" name="Freeform 95"/>
              <p:cNvSpPr>
                <a:spLocks/>
              </p:cNvSpPr>
              <p:nvPr/>
            </p:nvSpPr>
            <p:spPr bwMode="auto">
              <a:xfrm>
                <a:off x="4038" y="1466"/>
                <a:ext cx="22" cy="86"/>
              </a:xfrm>
              <a:custGeom>
                <a:avLst/>
                <a:gdLst>
                  <a:gd name="T0" fmla="*/ 13 w 22"/>
                  <a:gd name="T1" fmla="*/ 79 h 86"/>
                  <a:gd name="T2" fmla="*/ 12 w 22"/>
                  <a:gd name="T3" fmla="*/ 71 h 86"/>
                  <a:gd name="T4" fmla="*/ 13 w 22"/>
                  <a:gd name="T5" fmla="*/ 64 h 86"/>
                  <a:gd name="T6" fmla="*/ 14 w 22"/>
                  <a:gd name="T7" fmla="*/ 57 h 86"/>
                  <a:gd name="T8" fmla="*/ 14 w 22"/>
                  <a:gd name="T9" fmla="*/ 57 h 86"/>
                  <a:gd name="T10" fmla="*/ 18 w 22"/>
                  <a:gd name="T11" fmla="*/ 41 h 86"/>
                  <a:gd name="T12" fmla="*/ 21 w 22"/>
                  <a:gd name="T13" fmla="*/ 23 h 86"/>
                  <a:gd name="T14" fmla="*/ 22 w 22"/>
                  <a:gd name="T15" fmla="*/ 6 h 86"/>
                  <a:gd name="T16" fmla="*/ 22 w 22"/>
                  <a:gd name="T17" fmla="*/ 6 h 86"/>
                  <a:gd name="T18" fmla="*/ 21 w 22"/>
                  <a:gd name="T19" fmla="*/ 3 h 86"/>
                  <a:gd name="T20" fmla="*/ 19 w 22"/>
                  <a:gd name="T21" fmla="*/ 1 h 86"/>
                  <a:gd name="T22" fmla="*/ 15 w 22"/>
                  <a:gd name="T23" fmla="*/ 0 h 86"/>
                  <a:gd name="T24" fmla="*/ 15 w 22"/>
                  <a:gd name="T25" fmla="*/ 0 h 86"/>
                  <a:gd name="T26" fmla="*/ 12 w 22"/>
                  <a:gd name="T27" fmla="*/ 1 h 86"/>
                  <a:gd name="T28" fmla="*/ 10 w 22"/>
                  <a:gd name="T29" fmla="*/ 4 h 86"/>
                  <a:gd name="T30" fmla="*/ 9 w 22"/>
                  <a:gd name="T31" fmla="*/ 7 h 86"/>
                  <a:gd name="T32" fmla="*/ 9 w 22"/>
                  <a:gd name="T33" fmla="*/ 7 h 86"/>
                  <a:gd name="T34" fmla="*/ 8 w 22"/>
                  <a:gd name="T35" fmla="*/ 24 h 86"/>
                  <a:gd name="T36" fmla="*/ 5 w 22"/>
                  <a:gd name="T37" fmla="*/ 40 h 86"/>
                  <a:gd name="T38" fmla="*/ 1 w 22"/>
                  <a:gd name="T39" fmla="*/ 56 h 86"/>
                  <a:gd name="T40" fmla="*/ 1 w 22"/>
                  <a:gd name="T41" fmla="*/ 56 h 86"/>
                  <a:gd name="T42" fmla="*/ 0 w 22"/>
                  <a:gd name="T43" fmla="*/ 64 h 86"/>
                  <a:gd name="T44" fmla="*/ 0 w 22"/>
                  <a:gd name="T45" fmla="*/ 72 h 86"/>
                  <a:gd name="T46" fmla="*/ 0 w 22"/>
                  <a:gd name="T47" fmla="*/ 80 h 86"/>
                  <a:gd name="T48" fmla="*/ 0 w 22"/>
                  <a:gd name="T49" fmla="*/ 80 h 86"/>
                  <a:gd name="T50" fmla="*/ 1 w 22"/>
                  <a:gd name="T51" fmla="*/ 83 h 86"/>
                  <a:gd name="T52" fmla="*/ 4 w 22"/>
                  <a:gd name="T53" fmla="*/ 85 h 86"/>
                  <a:gd name="T54" fmla="*/ 7 w 22"/>
                  <a:gd name="T55" fmla="*/ 86 h 86"/>
                  <a:gd name="T56" fmla="*/ 7 w 22"/>
                  <a:gd name="T57" fmla="*/ 86 h 86"/>
                  <a:gd name="T58" fmla="*/ 10 w 22"/>
                  <a:gd name="T59" fmla="*/ 84 h 86"/>
                  <a:gd name="T60" fmla="*/ 13 w 22"/>
                  <a:gd name="T61" fmla="*/ 82 h 86"/>
                  <a:gd name="T62" fmla="*/ 13 w 22"/>
                  <a:gd name="T63" fmla="*/ 79 h 86"/>
                  <a:gd name="T64" fmla="*/ 13 w 22"/>
                  <a:gd name="T65" fmla="*/ 79 h 8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"/>
                  <a:gd name="T100" fmla="*/ 0 h 86"/>
                  <a:gd name="T101" fmla="*/ 22 w 22"/>
                  <a:gd name="T102" fmla="*/ 86 h 8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" h="86">
                    <a:moveTo>
                      <a:pt x="13" y="79"/>
                    </a:moveTo>
                    <a:lnTo>
                      <a:pt x="12" y="71"/>
                    </a:lnTo>
                    <a:lnTo>
                      <a:pt x="13" y="64"/>
                    </a:lnTo>
                    <a:lnTo>
                      <a:pt x="14" y="57"/>
                    </a:lnTo>
                    <a:lnTo>
                      <a:pt x="18" y="41"/>
                    </a:lnTo>
                    <a:lnTo>
                      <a:pt x="21" y="23"/>
                    </a:lnTo>
                    <a:lnTo>
                      <a:pt x="22" y="6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0" y="4"/>
                    </a:lnTo>
                    <a:lnTo>
                      <a:pt x="9" y="7"/>
                    </a:lnTo>
                    <a:lnTo>
                      <a:pt x="8" y="24"/>
                    </a:lnTo>
                    <a:lnTo>
                      <a:pt x="5" y="4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2"/>
                    </a:lnTo>
                    <a:lnTo>
                      <a:pt x="0" y="80"/>
                    </a:lnTo>
                    <a:lnTo>
                      <a:pt x="1" y="83"/>
                    </a:lnTo>
                    <a:lnTo>
                      <a:pt x="4" y="85"/>
                    </a:lnTo>
                    <a:lnTo>
                      <a:pt x="7" y="86"/>
                    </a:lnTo>
                    <a:lnTo>
                      <a:pt x="10" y="84"/>
                    </a:lnTo>
                    <a:lnTo>
                      <a:pt x="13" y="82"/>
                    </a:lnTo>
                    <a:lnTo>
                      <a:pt x="13" y="7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05" name="Freeform 96"/>
              <p:cNvSpPr>
                <a:spLocks/>
              </p:cNvSpPr>
              <p:nvPr/>
            </p:nvSpPr>
            <p:spPr bwMode="auto">
              <a:xfrm>
                <a:off x="4022" y="1466"/>
                <a:ext cx="20" cy="86"/>
              </a:xfrm>
              <a:custGeom>
                <a:avLst/>
                <a:gdLst>
                  <a:gd name="T0" fmla="*/ 20 w 20"/>
                  <a:gd name="T1" fmla="*/ 77 h 86"/>
                  <a:gd name="T2" fmla="*/ 16 w 20"/>
                  <a:gd name="T3" fmla="*/ 62 h 86"/>
                  <a:gd name="T4" fmla="*/ 14 w 20"/>
                  <a:gd name="T5" fmla="*/ 46 h 86"/>
                  <a:gd name="T6" fmla="*/ 12 w 20"/>
                  <a:gd name="T7" fmla="*/ 31 h 86"/>
                  <a:gd name="T8" fmla="*/ 12 w 20"/>
                  <a:gd name="T9" fmla="*/ 31 h 86"/>
                  <a:gd name="T10" fmla="*/ 13 w 20"/>
                  <a:gd name="T11" fmla="*/ 23 h 86"/>
                  <a:gd name="T12" fmla="*/ 15 w 20"/>
                  <a:gd name="T13" fmla="*/ 15 h 86"/>
                  <a:gd name="T14" fmla="*/ 18 w 20"/>
                  <a:gd name="T15" fmla="*/ 9 h 86"/>
                  <a:gd name="T16" fmla="*/ 18 w 20"/>
                  <a:gd name="T17" fmla="*/ 9 h 86"/>
                  <a:gd name="T18" fmla="*/ 18 w 20"/>
                  <a:gd name="T19" fmla="*/ 5 h 86"/>
                  <a:gd name="T20" fmla="*/ 17 w 20"/>
                  <a:gd name="T21" fmla="*/ 2 h 86"/>
                  <a:gd name="T22" fmla="*/ 14 w 20"/>
                  <a:gd name="T23" fmla="*/ 1 h 86"/>
                  <a:gd name="T24" fmla="*/ 14 w 20"/>
                  <a:gd name="T25" fmla="*/ 1 h 86"/>
                  <a:gd name="T26" fmla="*/ 11 w 20"/>
                  <a:gd name="T27" fmla="*/ 0 h 86"/>
                  <a:gd name="T28" fmla="*/ 8 w 20"/>
                  <a:gd name="T29" fmla="*/ 2 h 86"/>
                  <a:gd name="T30" fmla="*/ 6 w 20"/>
                  <a:gd name="T31" fmla="*/ 4 h 86"/>
                  <a:gd name="T32" fmla="*/ 6 w 20"/>
                  <a:gd name="T33" fmla="*/ 4 h 86"/>
                  <a:gd name="T34" fmla="*/ 2 w 20"/>
                  <a:gd name="T35" fmla="*/ 13 h 86"/>
                  <a:gd name="T36" fmla="*/ 0 w 20"/>
                  <a:gd name="T37" fmla="*/ 23 h 86"/>
                  <a:gd name="T38" fmla="*/ 0 w 20"/>
                  <a:gd name="T39" fmla="*/ 32 h 86"/>
                  <a:gd name="T40" fmla="*/ 0 w 20"/>
                  <a:gd name="T41" fmla="*/ 32 h 86"/>
                  <a:gd name="T42" fmla="*/ 2 w 20"/>
                  <a:gd name="T43" fmla="*/ 49 h 86"/>
                  <a:gd name="T44" fmla="*/ 4 w 20"/>
                  <a:gd name="T45" fmla="*/ 66 h 86"/>
                  <a:gd name="T46" fmla="*/ 8 w 20"/>
                  <a:gd name="T47" fmla="*/ 82 h 86"/>
                  <a:gd name="T48" fmla="*/ 8 w 20"/>
                  <a:gd name="T49" fmla="*/ 82 h 86"/>
                  <a:gd name="T50" fmla="*/ 11 w 20"/>
                  <a:gd name="T51" fmla="*/ 85 h 86"/>
                  <a:gd name="T52" fmla="*/ 14 w 20"/>
                  <a:gd name="T53" fmla="*/ 86 h 86"/>
                  <a:gd name="T54" fmla="*/ 17 w 20"/>
                  <a:gd name="T55" fmla="*/ 85 h 86"/>
                  <a:gd name="T56" fmla="*/ 17 w 20"/>
                  <a:gd name="T57" fmla="*/ 85 h 86"/>
                  <a:gd name="T58" fmla="*/ 19 w 20"/>
                  <a:gd name="T59" fmla="*/ 83 h 86"/>
                  <a:gd name="T60" fmla="*/ 20 w 20"/>
                  <a:gd name="T61" fmla="*/ 80 h 86"/>
                  <a:gd name="T62" fmla="*/ 20 w 20"/>
                  <a:gd name="T63" fmla="*/ 77 h 86"/>
                  <a:gd name="T64" fmla="*/ 20 w 20"/>
                  <a:gd name="T65" fmla="*/ 77 h 8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0"/>
                  <a:gd name="T100" fmla="*/ 0 h 86"/>
                  <a:gd name="T101" fmla="*/ 20 w 20"/>
                  <a:gd name="T102" fmla="*/ 86 h 8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0" h="86">
                    <a:moveTo>
                      <a:pt x="20" y="77"/>
                    </a:moveTo>
                    <a:lnTo>
                      <a:pt x="16" y="62"/>
                    </a:lnTo>
                    <a:lnTo>
                      <a:pt x="14" y="46"/>
                    </a:lnTo>
                    <a:lnTo>
                      <a:pt x="12" y="31"/>
                    </a:lnTo>
                    <a:lnTo>
                      <a:pt x="13" y="23"/>
                    </a:lnTo>
                    <a:lnTo>
                      <a:pt x="15" y="15"/>
                    </a:lnTo>
                    <a:lnTo>
                      <a:pt x="18" y="9"/>
                    </a:lnTo>
                    <a:lnTo>
                      <a:pt x="18" y="5"/>
                    </a:lnTo>
                    <a:lnTo>
                      <a:pt x="17" y="2"/>
                    </a:lnTo>
                    <a:lnTo>
                      <a:pt x="14" y="1"/>
                    </a:lnTo>
                    <a:lnTo>
                      <a:pt x="11" y="0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2" y="13"/>
                    </a:lnTo>
                    <a:lnTo>
                      <a:pt x="0" y="23"/>
                    </a:lnTo>
                    <a:lnTo>
                      <a:pt x="0" y="32"/>
                    </a:lnTo>
                    <a:lnTo>
                      <a:pt x="2" y="49"/>
                    </a:lnTo>
                    <a:lnTo>
                      <a:pt x="4" y="66"/>
                    </a:lnTo>
                    <a:lnTo>
                      <a:pt x="8" y="82"/>
                    </a:lnTo>
                    <a:lnTo>
                      <a:pt x="11" y="85"/>
                    </a:lnTo>
                    <a:lnTo>
                      <a:pt x="14" y="86"/>
                    </a:lnTo>
                    <a:lnTo>
                      <a:pt x="17" y="85"/>
                    </a:lnTo>
                    <a:lnTo>
                      <a:pt x="19" y="83"/>
                    </a:lnTo>
                    <a:lnTo>
                      <a:pt x="20" y="80"/>
                    </a:lnTo>
                    <a:lnTo>
                      <a:pt x="20" y="7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06" name="Freeform 97"/>
              <p:cNvSpPr>
                <a:spLocks/>
              </p:cNvSpPr>
              <p:nvPr/>
            </p:nvSpPr>
            <p:spPr bwMode="auto">
              <a:xfrm>
                <a:off x="3991" y="1467"/>
                <a:ext cx="28" cy="87"/>
              </a:xfrm>
              <a:custGeom>
                <a:avLst/>
                <a:gdLst>
                  <a:gd name="T0" fmla="*/ 13 w 28"/>
                  <a:gd name="T1" fmla="*/ 80 h 87"/>
                  <a:gd name="T2" fmla="*/ 15 w 28"/>
                  <a:gd name="T3" fmla="*/ 71 h 87"/>
                  <a:gd name="T4" fmla="*/ 18 w 28"/>
                  <a:gd name="T5" fmla="*/ 63 h 87"/>
                  <a:gd name="T6" fmla="*/ 22 w 28"/>
                  <a:gd name="T7" fmla="*/ 54 h 87"/>
                  <a:gd name="T8" fmla="*/ 22 w 28"/>
                  <a:gd name="T9" fmla="*/ 54 h 87"/>
                  <a:gd name="T10" fmla="*/ 25 w 28"/>
                  <a:gd name="T11" fmla="*/ 41 h 87"/>
                  <a:gd name="T12" fmla="*/ 26 w 28"/>
                  <a:gd name="T13" fmla="*/ 28 h 87"/>
                  <a:gd name="T14" fmla="*/ 26 w 28"/>
                  <a:gd name="T15" fmla="*/ 14 h 87"/>
                  <a:gd name="T16" fmla="*/ 26 w 28"/>
                  <a:gd name="T17" fmla="*/ 14 h 87"/>
                  <a:gd name="T18" fmla="*/ 26 w 28"/>
                  <a:gd name="T19" fmla="*/ 12 h 87"/>
                  <a:gd name="T20" fmla="*/ 26 w 28"/>
                  <a:gd name="T21" fmla="*/ 11 h 87"/>
                  <a:gd name="T22" fmla="*/ 27 w 28"/>
                  <a:gd name="T23" fmla="*/ 9 h 87"/>
                  <a:gd name="T24" fmla="*/ 27 w 28"/>
                  <a:gd name="T25" fmla="*/ 9 h 87"/>
                  <a:gd name="T26" fmla="*/ 28 w 28"/>
                  <a:gd name="T27" fmla="*/ 6 h 87"/>
                  <a:gd name="T28" fmla="*/ 27 w 28"/>
                  <a:gd name="T29" fmla="*/ 3 h 87"/>
                  <a:gd name="T30" fmla="*/ 24 w 28"/>
                  <a:gd name="T31" fmla="*/ 1 h 87"/>
                  <a:gd name="T32" fmla="*/ 24 w 28"/>
                  <a:gd name="T33" fmla="*/ 1 h 87"/>
                  <a:gd name="T34" fmla="*/ 21 w 28"/>
                  <a:gd name="T35" fmla="*/ 0 h 87"/>
                  <a:gd name="T36" fmla="*/ 17 w 28"/>
                  <a:gd name="T37" fmla="*/ 1 h 87"/>
                  <a:gd name="T38" fmla="*/ 15 w 28"/>
                  <a:gd name="T39" fmla="*/ 4 h 87"/>
                  <a:gd name="T40" fmla="*/ 15 w 28"/>
                  <a:gd name="T41" fmla="*/ 4 h 87"/>
                  <a:gd name="T42" fmla="*/ 15 w 28"/>
                  <a:gd name="T43" fmla="*/ 5 h 87"/>
                  <a:gd name="T44" fmla="*/ 14 w 28"/>
                  <a:gd name="T45" fmla="*/ 7 h 87"/>
                  <a:gd name="T46" fmla="*/ 13 w 28"/>
                  <a:gd name="T47" fmla="*/ 9 h 87"/>
                  <a:gd name="T48" fmla="*/ 13 w 28"/>
                  <a:gd name="T49" fmla="*/ 9 h 87"/>
                  <a:gd name="T50" fmla="*/ 12 w 28"/>
                  <a:gd name="T51" fmla="*/ 26 h 87"/>
                  <a:gd name="T52" fmla="*/ 11 w 28"/>
                  <a:gd name="T53" fmla="*/ 44 h 87"/>
                  <a:gd name="T54" fmla="*/ 6 w 28"/>
                  <a:gd name="T55" fmla="*/ 60 h 87"/>
                  <a:gd name="T56" fmla="*/ 6 w 28"/>
                  <a:gd name="T57" fmla="*/ 60 h 87"/>
                  <a:gd name="T58" fmla="*/ 3 w 28"/>
                  <a:gd name="T59" fmla="*/ 67 h 87"/>
                  <a:gd name="T60" fmla="*/ 0 w 28"/>
                  <a:gd name="T61" fmla="*/ 73 h 87"/>
                  <a:gd name="T62" fmla="*/ 0 w 28"/>
                  <a:gd name="T63" fmla="*/ 81 h 87"/>
                  <a:gd name="T64" fmla="*/ 0 w 28"/>
                  <a:gd name="T65" fmla="*/ 81 h 87"/>
                  <a:gd name="T66" fmla="*/ 1 w 28"/>
                  <a:gd name="T67" fmla="*/ 84 h 87"/>
                  <a:gd name="T68" fmla="*/ 3 w 28"/>
                  <a:gd name="T69" fmla="*/ 86 h 87"/>
                  <a:gd name="T70" fmla="*/ 7 w 28"/>
                  <a:gd name="T71" fmla="*/ 87 h 87"/>
                  <a:gd name="T72" fmla="*/ 7 w 28"/>
                  <a:gd name="T73" fmla="*/ 87 h 87"/>
                  <a:gd name="T74" fmla="*/ 10 w 28"/>
                  <a:gd name="T75" fmla="*/ 86 h 87"/>
                  <a:gd name="T76" fmla="*/ 12 w 28"/>
                  <a:gd name="T77" fmla="*/ 83 h 87"/>
                  <a:gd name="T78" fmla="*/ 13 w 28"/>
                  <a:gd name="T79" fmla="*/ 80 h 87"/>
                  <a:gd name="T80" fmla="*/ 13 w 28"/>
                  <a:gd name="T81" fmla="*/ 80 h 8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8"/>
                  <a:gd name="T124" fmla="*/ 0 h 87"/>
                  <a:gd name="T125" fmla="*/ 28 w 28"/>
                  <a:gd name="T126" fmla="*/ 87 h 87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8" h="87">
                    <a:moveTo>
                      <a:pt x="13" y="80"/>
                    </a:moveTo>
                    <a:lnTo>
                      <a:pt x="15" y="71"/>
                    </a:lnTo>
                    <a:lnTo>
                      <a:pt x="18" y="63"/>
                    </a:lnTo>
                    <a:lnTo>
                      <a:pt x="22" y="54"/>
                    </a:lnTo>
                    <a:lnTo>
                      <a:pt x="25" y="41"/>
                    </a:lnTo>
                    <a:lnTo>
                      <a:pt x="26" y="28"/>
                    </a:lnTo>
                    <a:lnTo>
                      <a:pt x="26" y="14"/>
                    </a:lnTo>
                    <a:lnTo>
                      <a:pt x="26" y="12"/>
                    </a:lnTo>
                    <a:lnTo>
                      <a:pt x="26" y="11"/>
                    </a:lnTo>
                    <a:lnTo>
                      <a:pt x="27" y="9"/>
                    </a:lnTo>
                    <a:lnTo>
                      <a:pt x="28" y="6"/>
                    </a:lnTo>
                    <a:lnTo>
                      <a:pt x="27" y="3"/>
                    </a:lnTo>
                    <a:lnTo>
                      <a:pt x="24" y="1"/>
                    </a:lnTo>
                    <a:lnTo>
                      <a:pt x="21" y="0"/>
                    </a:lnTo>
                    <a:lnTo>
                      <a:pt x="17" y="1"/>
                    </a:lnTo>
                    <a:lnTo>
                      <a:pt x="15" y="4"/>
                    </a:lnTo>
                    <a:lnTo>
                      <a:pt x="15" y="5"/>
                    </a:lnTo>
                    <a:lnTo>
                      <a:pt x="14" y="7"/>
                    </a:lnTo>
                    <a:lnTo>
                      <a:pt x="13" y="9"/>
                    </a:lnTo>
                    <a:lnTo>
                      <a:pt x="12" y="26"/>
                    </a:lnTo>
                    <a:lnTo>
                      <a:pt x="11" y="44"/>
                    </a:lnTo>
                    <a:lnTo>
                      <a:pt x="6" y="60"/>
                    </a:lnTo>
                    <a:lnTo>
                      <a:pt x="3" y="67"/>
                    </a:lnTo>
                    <a:lnTo>
                      <a:pt x="0" y="73"/>
                    </a:lnTo>
                    <a:lnTo>
                      <a:pt x="0" y="81"/>
                    </a:lnTo>
                    <a:lnTo>
                      <a:pt x="1" y="84"/>
                    </a:lnTo>
                    <a:lnTo>
                      <a:pt x="3" y="86"/>
                    </a:lnTo>
                    <a:lnTo>
                      <a:pt x="7" y="87"/>
                    </a:lnTo>
                    <a:lnTo>
                      <a:pt x="10" y="86"/>
                    </a:lnTo>
                    <a:lnTo>
                      <a:pt x="12" y="83"/>
                    </a:lnTo>
                    <a:lnTo>
                      <a:pt x="13" y="8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07" name="Freeform 98"/>
              <p:cNvSpPr>
                <a:spLocks/>
              </p:cNvSpPr>
              <p:nvPr/>
            </p:nvSpPr>
            <p:spPr bwMode="auto">
              <a:xfrm>
                <a:off x="3982" y="1467"/>
                <a:ext cx="18" cy="85"/>
              </a:xfrm>
              <a:custGeom>
                <a:avLst/>
                <a:gdLst>
                  <a:gd name="T0" fmla="*/ 17 w 18"/>
                  <a:gd name="T1" fmla="*/ 75 h 85"/>
                  <a:gd name="T2" fmla="*/ 15 w 18"/>
                  <a:gd name="T3" fmla="*/ 65 h 85"/>
                  <a:gd name="T4" fmla="*/ 14 w 18"/>
                  <a:gd name="T5" fmla="*/ 54 h 85"/>
                  <a:gd name="T6" fmla="*/ 15 w 18"/>
                  <a:gd name="T7" fmla="*/ 44 h 85"/>
                  <a:gd name="T8" fmla="*/ 15 w 18"/>
                  <a:gd name="T9" fmla="*/ 44 h 85"/>
                  <a:gd name="T10" fmla="*/ 16 w 18"/>
                  <a:gd name="T11" fmla="*/ 31 h 85"/>
                  <a:gd name="T12" fmla="*/ 15 w 18"/>
                  <a:gd name="T13" fmla="*/ 18 h 85"/>
                  <a:gd name="T14" fmla="*/ 13 w 18"/>
                  <a:gd name="T15" fmla="*/ 6 h 85"/>
                  <a:gd name="T16" fmla="*/ 13 w 18"/>
                  <a:gd name="T17" fmla="*/ 6 h 85"/>
                  <a:gd name="T18" fmla="*/ 12 w 18"/>
                  <a:gd name="T19" fmla="*/ 2 h 85"/>
                  <a:gd name="T20" fmla="*/ 9 w 18"/>
                  <a:gd name="T21" fmla="*/ 0 h 85"/>
                  <a:gd name="T22" fmla="*/ 6 w 18"/>
                  <a:gd name="T23" fmla="*/ 0 h 85"/>
                  <a:gd name="T24" fmla="*/ 6 w 18"/>
                  <a:gd name="T25" fmla="*/ 0 h 85"/>
                  <a:gd name="T26" fmla="*/ 3 w 18"/>
                  <a:gd name="T27" fmla="*/ 1 h 85"/>
                  <a:gd name="T28" fmla="*/ 0 w 18"/>
                  <a:gd name="T29" fmla="*/ 3 h 85"/>
                  <a:gd name="T30" fmla="*/ 0 w 18"/>
                  <a:gd name="T31" fmla="*/ 6 h 85"/>
                  <a:gd name="T32" fmla="*/ 0 w 18"/>
                  <a:gd name="T33" fmla="*/ 6 h 85"/>
                  <a:gd name="T34" fmla="*/ 2 w 18"/>
                  <a:gd name="T35" fmla="*/ 19 h 85"/>
                  <a:gd name="T36" fmla="*/ 2 w 18"/>
                  <a:gd name="T37" fmla="*/ 31 h 85"/>
                  <a:gd name="T38" fmla="*/ 2 w 18"/>
                  <a:gd name="T39" fmla="*/ 44 h 85"/>
                  <a:gd name="T40" fmla="*/ 2 w 18"/>
                  <a:gd name="T41" fmla="*/ 44 h 85"/>
                  <a:gd name="T42" fmla="*/ 1 w 18"/>
                  <a:gd name="T43" fmla="*/ 57 h 85"/>
                  <a:gd name="T44" fmla="*/ 2 w 18"/>
                  <a:gd name="T45" fmla="*/ 69 h 85"/>
                  <a:gd name="T46" fmla="*/ 6 w 18"/>
                  <a:gd name="T47" fmla="*/ 82 h 85"/>
                  <a:gd name="T48" fmla="*/ 6 w 18"/>
                  <a:gd name="T49" fmla="*/ 82 h 85"/>
                  <a:gd name="T50" fmla="*/ 8 w 18"/>
                  <a:gd name="T51" fmla="*/ 84 h 85"/>
                  <a:gd name="T52" fmla="*/ 12 w 18"/>
                  <a:gd name="T53" fmla="*/ 85 h 85"/>
                  <a:gd name="T54" fmla="*/ 15 w 18"/>
                  <a:gd name="T55" fmla="*/ 84 h 85"/>
                  <a:gd name="T56" fmla="*/ 15 w 18"/>
                  <a:gd name="T57" fmla="*/ 84 h 85"/>
                  <a:gd name="T58" fmla="*/ 17 w 18"/>
                  <a:gd name="T59" fmla="*/ 81 h 85"/>
                  <a:gd name="T60" fmla="*/ 18 w 18"/>
                  <a:gd name="T61" fmla="*/ 78 h 85"/>
                  <a:gd name="T62" fmla="*/ 17 w 18"/>
                  <a:gd name="T63" fmla="*/ 75 h 85"/>
                  <a:gd name="T64" fmla="*/ 17 w 18"/>
                  <a:gd name="T65" fmla="*/ 75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8"/>
                  <a:gd name="T100" fmla="*/ 0 h 85"/>
                  <a:gd name="T101" fmla="*/ 18 w 18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8" h="85">
                    <a:moveTo>
                      <a:pt x="17" y="75"/>
                    </a:moveTo>
                    <a:lnTo>
                      <a:pt x="15" y="65"/>
                    </a:lnTo>
                    <a:lnTo>
                      <a:pt x="14" y="54"/>
                    </a:lnTo>
                    <a:lnTo>
                      <a:pt x="15" y="44"/>
                    </a:lnTo>
                    <a:lnTo>
                      <a:pt x="16" y="31"/>
                    </a:lnTo>
                    <a:lnTo>
                      <a:pt x="15" y="18"/>
                    </a:lnTo>
                    <a:lnTo>
                      <a:pt x="13" y="6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2" y="19"/>
                    </a:lnTo>
                    <a:lnTo>
                      <a:pt x="2" y="31"/>
                    </a:lnTo>
                    <a:lnTo>
                      <a:pt x="2" y="44"/>
                    </a:lnTo>
                    <a:lnTo>
                      <a:pt x="1" y="57"/>
                    </a:lnTo>
                    <a:lnTo>
                      <a:pt x="2" y="69"/>
                    </a:lnTo>
                    <a:lnTo>
                      <a:pt x="6" y="82"/>
                    </a:lnTo>
                    <a:lnTo>
                      <a:pt x="8" y="84"/>
                    </a:lnTo>
                    <a:lnTo>
                      <a:pt x="12" y="85"/>
                    </a:lnTo>
                    <a:lnTo>
                      <a:pt x="15" y="84"/>
                    </a:lnTo>
                    <a:lnTo>
                      <a:pt x="17" y="81"/>
                    </a:lnTo>
                    <a:lnTo>
                      <a:pt x="18" y="78"/>
                    </a:lnTo>
                    <a:lnTo>
                      <a:pt x="17" y="75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08" name="Freeform 99"/>
              <p:cNvSpPr>
                <a:spLocks/>
              </p:cNvSpPr>
              <p:nvPr/>
            </p:nvSpPr>
            <p:spPr bwMode="auto">
              <a:xfrm>
                <a:off x="3950" y="1467"/>
                <a:ext cx="25" cy="79"/>
              </a:xfrm>
              <a:custGeom>
                <a:avLst/>
                <a:gdLst>
                  <a:gd name="T0" fmla="*/ 13 w 25"/>
                  <a:gd name="T1" fmla="*/ 71 h 79"/>
                  <a:gd name="T2" fmla="*/ 15 w 25"/>
                  <a:gd name="T3" fmla="*/ 50 h 79"/>
                  <a:gd name="T4" fmla="*/ 21 w 25"/>
                  <a:gd name="T5" fmla="*/ 29 h 79"/>
                  <a:gd name="T6" fmla="*/ 25 w 25"/>
                  <a:gd name="T7" fmla="*/ 7 h 79"/>
                  <a:gd name="T8" fmla="*/ 25 w 25"/>
                  <a:gd name="T9" fmla="*/ 7 h 79"/>
                  <a:gd name="T10" fmla="*/ 25 w 25"/>
                  <a:gd name="T11" fmla="*/ 4 h 79"/>
                  <a:gd name="T12" fmla="*/ 23 w 25"/>
                  <a:gd name="T13" fmla="*/ 1 h 79"/>
                  <a:gd name="T14" fmla="*/ 19 w 25"/>
                  <a:gd name="T15" fmla="*/ 0 h 79"/>
                  <a:gd name="T16" fmla="*/ 19 w 25"/>
                  <a:gd name="T17" fmla="*/ 0 h 79"/>
                  <a:gd name="T18" fmla="*/ 16 w 25"/>
                  <a:gd name="T19" fmla="*/ 0 h 79"/>
                  <a:gd name="T20" fmla="*/ 14 w 25"/>
                  <a:gd name="T21" fmla="*/ 2 h 79"/>
                  <a:gd name="T22" fmla="*/ 12 w 25"/>
                  <a:gd name="T23" fmla="*/ 5 h 79"/>
                  <a:gd name="T24" fmla="*/ 12 w 25"/>
                  <a:gd name="T25" fmla="*/ 5 h 79"/>
                  <a:gd name="T26" fmla="*/ 10 w 25"/>
                  <a:gd name="T27" fmla="*/ 20 h 79"/>
                  <a:gd name="T28" fmla="*/ 6 w 25"/>
                  <a:gd name="T29" fmla="*/ 33 h 79"/>
                  <a:gd name="T30" fmla="*/ 2 w 25"/>
                  <a:gd name="T31" fmla="*/ 47 h 79"/>
                  <a:gd name="T32" fmla="*/ 2 w 25"/>
                  <a:gd name="T33" fmla="*/ 47 h 79"/>
                  <a:gd name="T34" fmla="*/ 0 w 25"/>
                  <a:gd name="T35" fmla="*/ 55 h 79"/>
                  <a:gd name="T36" fmla="*/ 0 w 25"/>
                  <a:gd name="T37" fmla="*/ 64 h 79"/>
                  <a:gd name="T38" fmla="*/ 0 w 25"/>
                  <a:gd name="T39" fmla="*/ 73 h 79"/>
                  <a:gd name="T40" fmla="*/ 0 w 25"/>
                  <a:gd name="T41" fmla="*/ 73 h 79"/>
                  <a:gd name="T42" fmla="*/ 2 w 25"/>
                  <a:gd name="T43" fmla="*/ 77 h 79"/>
                  <a:gd name="T44" fmla="*/ 5 w 25"/>
                  <a:gd name="T45" fmla="*/ 78 h 79"/>
                  <a:gd name="T46" fmla="*/ 8 w 25"/>
                  <a:gd name="T47" fmla="*/ 79 h 79"/>
                  <a:gd name="T48" fmla="*/ 8 w 25"/>
                  <a:gd name="T49" fmla="*/ 79 h 79"/>
                  <a:gd name="T50" fmla="*/ 11 w 25"/>
                  <a:gd name="T51" fmla="*/ 78 h 79"/>
                  <a:gd name="T52" fmla="*/ 13 w 25"/>
                  <a:gd name="T53" fmla="*/ 75 h 79"/>
                  <a:gd name="T54" fmla="*/ 13 w 25"/>
                  <a:gd name="T55" fmla="*/ 71 h 79"/>
                  <a:gd name="T56" fmla="*/ 13 w 25"/>
                  <a:gd name="T57" fmla="*/ 71 h 7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5"/>
                  <a:gd name="T88" fmla="*/ 0 h 79"/>
                  <a:gd name="T89" fmla="*/ 25 w 25"/>
                  <a:gd name="T90" fmla="*/ 79 h 7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5" h="79">
                    <a:moveTo>
                      <a:pt x="13" y="71"/>
                    </a:moveTo>
                    <a:lnTo>
                      <a:pt x="15" y="50"/>
                    </a:lnTo>
                    <a:lnTo>
                      <a:pt x="21" y="29"/>
                    </a:lnTo>
                    <a:lnTo>
                      <a:pt x="25" y="7"/>
                    </a:lnTo>
                    <a:lnTo>
                      <a:pt x="25" y="4"/>
                    </a:lnTo>
                    <a:lnTo>
                      <a:pt x="23" y="1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4" y="2"/>
                    </a:lnTo>
                    <a:lnTo>
                      <a:pt x="12" y="5"/>
                    </a:lnTo>
                    <a:lnTo>
                      <a:pt x="10" y="20"/>
                    </a:lnTo>
                    <a:lnTo>
                      <a:pt x="6" y="33"/>
                    </a:lnTo>
                    <a:lnTo>
                      <a:pt x="2" y="47"/>
                    </a:lnTo>
                    <a:lnTo>
                      <a:pt x="0" y="55"/>
                    </a:lnTo>
                    <a:lnTo>
                      <a:pt x="0" y="64"/>
                    </a:lnTo>
                    <a:lnTo>
                      <a:pt x="0" y="73"/>
                    </a:lnTo>
                    <a:lnTo>
                      <a:pt x="2" y="77"/>
                    </a:lnTo>
                    <a:lnTo>
                      <a:pt x="5" y="78"/>
                    </a:lnTo>
                    <a:lnTo>
                      <a:pt x="8" y="79"/>
                    </a:lnTo>
                    <a:lnTo>
                      <a:pt x="11" y="78"/>
                    </a:lnTo>
                    <a:lnTo>
                      <a:pt x="13" y="75"/>
                    </a:lnTo>
                    <a:lnTo>
                      <a:pt x="13" y="7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09" name="Freeform 100"/>
              <p:cNvSpPr>
                <a:spLocks/>
              </p:cNvSpPr>
              <p:nvPr/>
            </p:nvSpPr>
            <p:spPr bwMode="auto">
              <a:xfrm>
                <a:off x="3933" y="1468"/>
                <a:ext cx="19" cy="83"/>
              </a:xfrm>
              <a:custGeom>
                <a:avLst/>
                <a:gdLst>
                  <a:gd name="T0" fmla="*/ 19 w 19"/>
                  <a:gd name="T1" fmla="*/ 75 h 83"/>
                  <a:gd name="T2" fmla="*/ 16 w 19"/>
                  <a:gd name="T3" fmla="*/ 65 h 83"/>
                  <a:gd name="T4" fmla="*/ 15 w 19"/>
                  <a:gd name="T5" fmla="*/ 56 h 83"/>
                  <a:gd name="T6" fmla="*/ 15 w 19"/>
                  <a:gd name="T7" fmla="*/ 46 h 83"/>
                  <a:gd name="T8" fmla="*/ 15 w 19"/>
                  <a:gd name="T9" fmla="*/ 46 h 83"/>
                  <a:gd name="T10" fmla="*/ 15 w 19"/>
                  <a:gd name="T11" fmla="*/ 44 h 83"/>
                  <a:gd name="T12" fmla="*/ 15 w 19"/>
                  <a:gd name="T13" fmla="*/ 42 h 83"/>
                  <a:gd name="T14" fmla="*/ 14 w 19"/>
                  <a:gd name="T15" fmla="*/ 40 h 83"/>
                  <a:gd name="T16" fmla="*/ 14 w 19"/>
                  <a:gd name="T17" fmla="*/ 40 h 83"/>
                  <a:gd name="T18" fmla="*/ 14 w 19"/>
                  <a:gd name="T19" fmla="*/ 31 h 83"/>
                  <a:gd name="T20" fmla="*/ 14 w 19"/>
                  <a:gd name="T21" fmla="*/ 22 h 83"/>
                  <a:gd name="T22" fmla="*/ 14 w 19"/>
                  <a:gd name="T23" fmla="*/ 13 h 83"/>
                  <a:gd name="T24" fmla="*/ 14 w 19"/>
                  <a:gd name="T25" fmla="*/ 13 h 83"/>
                  <a:gd name="T26" fmla="*/ 14 w 19"/>
                  <a:gd name="T27" fmla="*/ 10 h 83"/>
                  <a:gd name="T28" fmla="*/ 13 w 19"/>
                  <a:gd name="T29" fmla="*/ 8 h 83"/>
                  <a:gd name="T30" fmla="*/ 12 w 19"/>
                  <a:gd name="T31" fmla="*/ 5 h 83"/>
                  <a:gd name="T32" fmla="*/ 12 w 19"/>
                  <a:gd name="T33" fmla="*/ 5 h 83"/>
                  <a:gd name="T34" fmla="*/ 12 w 19"/>
                  <a:gd name="T35" fmla="*/ 6 h 83"/>
                  <a:gd name="T36" fmla="*/ 12 w 19"/>
                  <a:gd name="T37" fmla="*/ 6 h 83"/>
                  <a:gd name="T38" fmla="*/ 13 w 19"/>
                  <a:gd name="T39" fmla="*/ 6 h 83"/>
                  <a:gd name="T40" fmla="*/ 13 w 19"/>
                  <a:gd name="T41" fmla="*/ 6 h 83"/>
                  <a:gd name="T42" fmla="*/ 12 w 19"/>
                  <a:gd name="T43" fmla="*/ 3 h 83"/>
                  <a:gd name="T44" fmla="*/ 9 w 19"/>
                  <a:gd name="T45" fmla="*/ 1 h 83"/>
                  <a:gd name="T46" fmla="*/ 6 w 19"/>
                  <a:gd name="T47" fmla="*/ 0 h 83"/>
                  <a:gd name="T48" fmla="*/ 6 w 19"/>
                  <a:gd name="T49" fmla="*/ 0 h 83"/>
                  <a:gd name="T50" fmla="*/ 3 w 19"/>
                  <a:gd name="T51" fmla="*/ 1 h 83"/>
                  <a:gd name="T52" fmla="*/ 1 w 19"/>
                  <a:gd name="T53" fmla="*/ 3 h 83"/>
                  <a:gd name="T54" fmla="*/ 0 w 19"/>
                  <a:gd name="T55" fmla="*/ 6 h 83"/>
                  <a:gd name="T56" fmla="*/ 0 w 19"/>
                  <a:gd name="T57" fmla="*/ 6 h 83"/>
                  <a:gd name="T58" fmla="*/ 0 w 19"/>
                  <a:gd name="T59" fmla="*/ 9 h 83"/>
                  <a:gd name="T60" fmla="*/ 1 w 19"/>
                  <a:gd name="T61" fmla="*/ 12 h 83"/>
                  <a:gd name="T62" fmla="*/ 2 w 19"/>
                  <a:gd name="T63" fmla="*/ 15 h 83"/>
                  <a:gd name="T64" fmla="*/ 2 w 19"/>
                  <a:gd name="T65" fmla="*/ 15 h 83"/>
                  <a:gd name="T66" fmla="*/ 2 w 19"/>
                  <a:gd name="T67" fmla="*/ 26 h 83"/>
                  <a:gd name="T68" fmla="*/ 2 w 19"/>
                  <a:gd name="T69" fmla="*/ 37 h 83"/>
                  <a:gd name="T70" fmla="*/ 3 w 19"/>
                  <a:gd name="T71" fmla="*/ 48 h 83"/>
                  <a:gd name="T72" fmla="*/ 3 w 19"/>
                  <a:gd name="T73" fmla="*/ 48 h 83"/>
                  <a:gd name="T74" fmla="*/ 3 w 19"/>
                  <a:gd name="T75" fmla="*/ 59 h 83"/>
                  <a:gd name="T76" fmla="*/ 4 w 19"/>
                  <a:gd name="T77" fmla="*/ 69 h 83"/>
                  <a:gd name="T78" fmla="*/ 7 w 19"/>
                  <a:gd name="T79" fmla="*/ 79 h 83"/>
                  <a:gd name="T80" fmla="*/ 7 w 19"/>
                  <a:gd name="T81" fmla="*/ 79 h 83"/>
                  <a:gd name="T82" fmla="*/ 9 w 19"/>
                  <a:gd name="T83" fmla="*/ 81 h 83"/>
                  <a:gd name="T84" fmla="*/ 12 w 19"/>
                  <a:gd name="T85" fmla="*/ 83 h 83"/>
                  <a:gd name="T86" fmla="*/ 15 w 19"/>
                  <a:gd name="T87" fmla="*/ 83 h 83"/>
                  <a:gd name="T88" fmla="*/ 15 w 19"/>
                  <a:gd name="T89" fmla="*/ 83 h 83"/>
                  <a:gd name="T90" fmla="*/ 18 w 19"/>
                  <a:gd name="T91" fmla="*/ 81 h 83"/>
                  <a:gd name="T92" fmla="*/ 19 w 19"/>
                  <a:gd name="T93" fmla="*/ 78 h 83"/>
                  <a:gd name="T94" fmla="*/ 19 w 19"/>
                  <a:gd name="T95" fmla="*/ 75 h 83"/>
                  <a:gd name="T96" fmla="*/ 19 w 19"/>
                  <a:gd name="T97" fmla="*/ 75 h 83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9"/>
                  <a:gd name="T148" fmla="*/ 0 h 83"/>
                  <a:gd name="T149" fmla="*/ 19 w 19"/>
                  <a:gd name="T150" fmla="*/ 83 h 83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9" h="83">
                    <a:moveTo>
                      <a:pt x="19" y="75"/>
                    </a:moveTo>
                    <a:lnTo>
                      <a:pt x="16" y="65"/>
                    </a:lnTo>
                    <a:lnTo>
                      <a:pt x="15" y="56"/>
                    </a:lnTo>
                    <a:lnTo>
                      <a:pt x="15" y="46"/>
                    </a:lnTo>
                    <a:lnTo>
                      <a:pt x="15" y="44"/>
                    </a:lnTo>
                    <a:lnTo>
                      <a:pt x="15" y="42"/>
                    </a:lnTo>
                    <a:lnTo>
                      <a:pt x="14" y="40"/>
                    </a:lnTo>
                    <a:lnTo>
                      <a:pt x="14" y="31"/>
                    </a:lnTo>
                    <a:lnTo>
                      <a:pt x="14" y="22"/>
                    </a:lnTo>
                    <a:lnTo>
                      <a:pt x="14" y="13"/>
                    </a:lnTo>
                    <a:lnTo>
                      <a:pt x="14" y="10"/>
                    </a:lnTo>
                    <a:lnTo>
                      <a:pt x="13" y="8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3" y="6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1" y="12"/>
                    </a:lnTo>
                    <a:lnTo>
                      <a:pt x="2" y="15"/>
                    </a:lnTo>
                    <a:lnTo>
                      <a:pt x="2" y="26"/>
                    </a:lnTo>
                    <a:lnTo>
                      <a:pt x="2" y="37"/>
                    </a:lnTo>
                    <a:lnTo>
                      <a:pt x="3" y="48"/>
                    </a:lnTo>
                    <a:lnTo>
                      <a:pt x="3" y="59"/>
                    </a:lnTo>
                    <a:lnTo>
                      <a:pt x="4" y="69"/>
                    </a:lnTo>
                    <a:lnTo>
                      <a:pt x="7" y="79"/>
                    </a:lnTo>
                    <a:lnTo>
                      <a:pt x="9" y="81"/>
                    </a:lnTo>
                    <a:lnTo>
                      <a:pt x="12" y="83"/>
                    </a:lnTo>
                    <a:lnTo>
                      <a:pt x="15" y="83"/>
                    </a:lnTo>
                    <a:lnTo>
                      <a:pt x="18" y="81"/>
                    </a:lnTo>
                    <a:lnTo>
                      <a:pt x="19" y="78"/>
                    </a:lnTo>
                    <a:lnTo>
                      <a:pt x="19" y="75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10" name="Freeform 101"/>
              <p:cNvSpPr>
                <a:spLocks/>
              </p:cNvSpPr>
              <p:nvPr/>
            </p:nvSpPr>
            <p:spPr bwMode="auto">
              <a:xfrm>
                <a:off x="3907" y="1468"/>
                <a:ext cx="23" cy="84"/>
              </a:xfrm>
              <a:custGeom>
                <a:avLst/>
                <a:gdLst>
                  <a:gd name="T0" fmla="*/ 13 w 23"/>
                  <a:gd name="T1" fmla="*/ 80 h 84"/>
                  <a:gd name="T2" fmla="*/ 17 w 23"/>
                  <a:gd name="T3" fmla="*/ 67 h 84"/>
                  <a:gd name="T4" fmla="*/ 21 w 23"/>
                  <a:gd name="T5" fmla="*/ 54 h 84"/>
                  <a:gd name="T6" fmla="*/ 23 w 23"/>
                  <a:gd name="T7" fmla="*/ 41 h 84"/>
                  <a:gd name="T8" fmla="*/ 23 w 23"/>
                  <a:gd name="T9" fmla="*/ 41 h 84"/>
                  <a:gd name="T10" fmla="*/ 22 w 23"/>
                  <a:gd name="T11" fmla="*/ 29 h 84"/>
                  <a:gd name="T12" fmla="*/ 22 w 23"/>
                  <a:gd name="T13" fmla="*/ 18 h 84"/>
                  <a:gd name="T14" fmla="*/ 22 w 23"/>
                  <a:gd name="T15" fmla="*/ 6 h 84"/>
                  <a:gd name="T16" fmla="*/ 22 w 23"/>
                  <a:gd name="T17" fmla="*/ 6 h 84"/>
                  <a:gd name="T18" fmla="*/ 21 w 23"/>
                  <a:gd name="T19" fmla="*/ 3 h 84"/>
                  <a:gd name="T20" fmla="*/ 19 w 23"/>
                  <a:gd name="T21" fmla="*/ 0 h 84"/>
                  <a:gd name="T22" fmla="*/ 15 w 23"/>
                  <a:gd name="T23" fmla="*/ 0 h 84"/>
                  <a:gd name="T24" fmla="*/ 15 w 23"/>
                  <a:gd name="T25" fmla="*/ 0 h 84"/>
                  <a:gd name="T26" fmla="*/ 12 w 23"/>
                  <a:gd name="T27" fmla="*/ 0 h 84"/>
                  <a:gd name="T28" fmla="*/ 10 w 23"/>
                  <a:gd name="T29" fmla="*/ 3 h 84"/>
                  <a:gd name="T30" fmla="*/ 9 w 23"/>
                  <a:gd name="T31" fmla="*/ 6 h 84"/>
                  <a:gd name="T32" fmla="*/ 9 w 23"/>
                  <a:gd name="T33" fmla="*/ 6 h 84"/>
                  <a:gd name="T34" fmla="*/ 9 w 23"/>
                  <a:gd name="T35" fmla="*/ 18 h 84"/>
                  <a:gd name="T36" fmla="*/ 10 w 23"/>
                  <a:gd name="T37" fmla="*/ 30 h 84"/>
                  <a:gd name="T38" fmla="*/ 11 w 23"/>
                  <a:gd name="T39" fmla="*/ 42 h 84"/>
                  <a:gd name="T40" fmla="*/ 11 w 23"/>
                  <a:gd name="T41" fmla="*/ 42 h 84"/>
                  <a:gd name="T42" fmla="*/ 8 w 23"/>
                  <a:gd name="T43" fmla="*/ 53 h 84"/>
                  <a:gd name="T44" fmla="*/ 5 w 23"/>
                  <a:gd name="T45" fmla="*/ 65 h 84"/>
                  <a:gd name="T46" fmla="*/ 0 w 23"/>
                  <a:gd name="T47" fmla="*/ 76 h 84"/>
                  <a:gd name="T48" fmla="*/ 0 w 23"/>
                  <a:gd name="T49" fmla="*/ 76 h 84"/>
                  <a:gd name="T50" fmla="*/ 0 w 23"/>
                  <a:gd name="T51" fmla="*/ 79 h 84"/>
                  <a:gd name="T52" fmla="*/ 1 w 23"/>
                  <a:gd name="T53" fmla="*/ 82 h 84"/>
                  <a:gd name="T54" fmla="*/ 4 w 23"/>
                  <a:gd name="T55" fmla="*/ 84 h 84"/>
                  <a:gd name="T56" fmla="*/ 4 w 23"/>
                  <a:gd name="T57" fmla="*/ 84 h 84"/>
                  <a:gd name="T58" fmla="*/ 8 w 23"/>
                  <a:gd name="T59" fmla="*/ 84 h 84"/>
                  <a:gd name="T60" fmla="*/ 11 w 23"/>
                  <a:gd name="T61" fmla="*/ 83 h 84"/>
                  <a:gd name="T62" fmla="*/ 13 w 23"/>
                  <a:gd name="T63" fmla="*/ 80 h 84"/>
                  <a:gd name="T64" fmla="*/ 13 w 23"/>
                  <a:gd name="T65" fmla="*/ 80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3"/>
                  <a:gd name="T100" fmla="*/ 0 h 84"/>
                  <a:gd name="T101" fmla="*/ 23 w 23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3" h="84">
                    <a:moveTo>
                      <a:pt x="13" y="80"/>
                    </a:moveTo>
                    <a:lnTo>
                      <a:pt x="17" y="67"/>
                    </a:lnTo>
                    <a:lnTo>
                      <a:pt x="21" y="54"/>
                    </a:lnTo>
                    <a:lnTo>
                      <a:pt x="23" y="41"/>
                    </a:lnTo>
                    <a:lnTo>
                      <a:pt x="22" y="29"/>
                    </a:lnTo>
                    <a:lnTo>
                      <a:pt x="22" y="18"/>
                    </a:lnTo>
                    <a:lnTo>
                      <a:pt x="22" y="6"/>
                    </a:lnTo>
                    <a:lnTo>
                      <a:pt x="21" y="3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0" y="3"/>
                    </a:lnTo>
                    <a:lnTo>
                      <a:pt x="9" y="6"/>
                    </a:lnTo>
                    <a:lnTo>
                      <a:pt x="9" y="18"/>
                    </a:lnTo>
                    <a:lnTo>
                      <a:pt x="10" y="30"/>
                    </a:lnTo>
                    <a:lnTo>
                      <a:pt x="11" y="42"/>
                    </a:lnTo>
                    <a:lnTo>
                      <a:pt x="8" y="53"/>
                    </a:lnTo>
                    <a:lnTo>
                      <a:pt x="5" y="65"/>
                    </a:lnTo>
                    <a:lnTo>
                      <a:pt x="0" y="76"/>
                    </a:lnTo>
                    <a:lnTo>
                      <a:pt x="0" y="79"/>
                    </a:lnTo>
                    <a:lnTo>
                      <a:pt x="1" y="82"/>
                    </a:lnTo>
                    <a:lnTo>
                      <a:pt x="4" y="84"/>
                    </a:lnTo>
                    <a:lnTo>
                      <a:pt x="8" y="84"/>
                    </a:lnTo>
                    <a:lnTo>
                      <a:pt x="11" y="83"/>
                    </a:lnTo>
                    <a:lnTo>
                      <a:pt x="13" y="8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11" name="Freeform 102"/>
              <p:cNvSpPr>
                <a:spLocks/>
              </p:cNvSpPr>
              <p:nvPr/>
            </p:nvSpPr>
            <p:spPr bwMode="auto">
              <a:xfrm>
                <a:off x="3892" y="1467"/>
                <a:ext cx="16" cy="83"/>
              </a:xfrm>
              <a:custGeom>
                <a:avLst/>
                <a:gdLst>
                  <a:gd name="T0" fmla="*/ 16 w 16"/>
                  <a:gd name="T1" fmla="*/ 77 h 83"/>
                  <a:gd name="T2" fmla="*/ 15 w 16"/>
                  <a:gd name="T3" fmla="*/ 54 h 83"/>
                  <a:gd name="T4" fmla="*/ 16 w 16"/>
                  <a:gd name="T5" fmla="*/ 31 h 83"/>
                  <a:gd name="T6" fmla="*/ 15 w 16"/>
                  <a:gd name="T7" fmla="*/ 9 h 83"/>
                  <a:gd name="T8" fmla="*/ 15 w 16"/>
                  <a:gd name="T9" fmla="*/ 9 h 83"/>
                  <a:gd name="T10" fmla="*/ 14 w 16"/>
                  <a:gd name="T11" fmla="*/ 7 h 83"/>
                  <a:gd name="T12" fmla="*/ 13 w 16"/>
                  <a:gd name="T13" fmla="*/ 5 h 83"/>
                  <a:gd name="T14" fmla="*/ 13 w 16"/>
                  <a:gd name="T15" fmla="*/ 4 h 83"/>
                  <a:gd name="T16" fmla="*/ 13 w 16"/>
                  <a:gd name="T17" fmla="*/ 4 h 83"/>
                  <a:gd name="T18" fmla="*/ 10 w 16"/>
                  <a:gd name="T19" fmla="*/ 1 h 83"/>
                  <a:gd name="T20" fmla="*/ 7 w 16"/>
                  <a:gd name="T21" fmla="*/ 0 h 83"/>
                  <a:gd name="T22" fmla="*/ 4 w 16"/>
                  <a:gd name="T23" fmla="*/ 1 h 83"/>
                  <a:gd name="T24" fmla="*/ 4 w 16"/>
                  <a:gd name="T25" fmla="*/ 1 h 83"/>
                  <a:gd name="T26" fmla="*/ 1 w 16"/>
                  <a:gd name="T27" fmla="*/ 3 h 83"/>
                  <a:gd name="T28" fmla="*/ 0 w 16"/>
                  <a:gd name="T29" fmla="*/ 6 h 83"/>
                  <a:gd name="T30" fmla="*/ 1 w 16"/>
                  <a:gd name="T31" fmla="*/ 9 h 83"/>
                  <a:gd name="T32" fmla="*/ 1 w 16"/>
                  <a:gd name="T33" fmla="*/ 9 h 83"/>
                  <a:gd name="T34" fmla="*/ 2 w 16"/>
                  <a:gd name="T35" fmla="*/ 11 h 83"/>
                  <a:gd name="T36" fmla="*/ 3 w 16"/>
                  <a:gd name="T37" fmla="*/ 12 h 83"/>
                  <a:gd name="T38" fmla="*/ 3 w 16"/>
                  <a:gd name="T39" fmla="*/ 13 h 83"/>
                  <a:gd name="T40" fmla="*/ 3 w 16"/>
                  <a:gd name="T41" fmla="*/ 13 h 83"/>
                  <a:gd name="T42" fmla="*/ 3 w 16"/>
                  <a:gd name="T43" fmla="*/ 34 h 83"/>
                  <a:gd name="T44" fmla="*/ 3 w 16"/>
                  <a:gd name="T45" fmla="*/ 56 h 83"/>
                  <a:gd name="T46" fmla="*/ 3 w 16"/>
                  <a:gd name="T47" fmla="*/ 77 h 83"/>
                  <a:gd name="T48" fmla="*/ 3 w 16"/>
                  <a:gd name="T49" fmla="*/ 77 h 83"/>
                  <a:gd name="T50" fmla="*/ 4 w 16"/>
                  <a:gd name="T51" fmla="*/ 80 h 83"/>
                  <a:gd name="T52" fmla="*/ 7 w 16"/>
                  <a:gd name="T53" fmla="*/ 83 h 83"/>
                  <a:gd name="T54" fmla="*/ 10 w 16"/>
                  <a:gd name="T55" fmla="*/ 83 h 83"/>
                  <a:gd name="T56" fmla="*/ 10 w 16"/>
                  <a:gd name="T57" fmla="*/ 83 h 83"/>
                  <a:gd name="T58" fmla="*/ 13 w 16"/>
                  <a:gd name="T59" fmla="*/ 83 h 83"/>
                  <a:gd name="T60" fmla="*/ 15 w 16"/>
                  <a:gd name="T61" fmla="*/ 80 h 83"/>
                  <a:gd name="T62" fmla="*/ 16 w 16"/>
                  <a:gd name="T63" fmla="*/ 77 h 83"/>
                  <a:gd name="T64" fmla="*/ 16 w 16"/>
                  <a:gd name="T65" fmla="*/ 77 h 8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6"/>
                  <a:gd name="T100" fmla="*/ 0 h 83"/>
                  <a:gd name="T101" fmla="*/ 16 w 16"/>
                  <a:gd name="T102" fmla="*/ 83 h 8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6" h="83">
                    <a:moveTo>
                      <a:pt x="16" y="77"/>
                    </a:moveTo>
                    <a:lnTo>
                      <a:pt x="15" y="54"/>
                    </a:lnTo>
                    <a:lnTo>
                      <a:pt x="16" y="31"/>
                    </a:lnTo>
                    <a:lnTo>
                      <a:pt x="15" y="9"/>
                    </a:lnTo>
                    <a:lnTo>
                      <a:pt x="14" y="7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3" y="13"/>
                    </a:lnTo>
                    <a:lnTo>
                      <a:pt x="3" y="34"/>
                    </a:lnTo>
                    <a:lnTo>
                      <a:pt x="3" y="56"/>
                    </a:lnTo>
                    <a:lnTo>
                      <a:pt x="3" y="77"/>
                    </a:lnTo>
                    <a:lnTo>
                      <a:pt x="4" y="80"/>
                    </a:lnTo>
                    <a:lnTo>
                      <a:pt x="7" y="83"/>
                    </a:lnTo>
                    <a:lnTo>
                      <a:pt x="10" y="83"/>
                    </a:lnTo>
                    <a:lnTo>
                      <a:pt x="13" y="83"/>
                    </a:lnTo>
                    <a:lnTo>
                      <a:pt x="15" y="80"/>
                    </a:lnTo>
                    <a:lnTo>
                      <a:pt x="16" y="7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12" name="Freeform 103"/>
              <p:cNvSpPr>
                <a:spLocks/>
              </p:cNvSpPr>
              <p:nvPr/>
            </p:nvSpPr>
            <p:spPr bwMode="auto">
              <a:xfrm>
                <a:off x="3859" y="1468"/>
                <a:ext cx="24" cy="84"/>
              </a:xfrm>
              <a:custGeom>
                <a:avLst/>
                <a:gdLst>
                  <a:gd name="T0" fmla="*/ 12 w 24"/>
                  <a:gd name="T1" fmla="*/ 80 h 84"/>
                  <a:gd name="T2" fmla="*/ 19 w 24"/>
                  <a:gd name="T3" fmla="*/ 56 h 84"/>
                  <a:gd name="T4" fmla="*/ 23 w 24"/>
                  <a:gd name="T5" fmla="*/ 31 h 84"/>
                  <a:gd name="T6" fmla="*/ 24 w 24"/>
                  <a:gd name="T7" fmla="*/ 6 h 84"/>
                  <a:gd name="T8" fmla="*/ 24 w 24"/>
                  <a:gd name="T9" fmla="*/ 6 h 84"/>
                  <a:gd name="T10" fmla="*/ 23 w 24"/>
                  <a:gd name="T11" fmla="*/ 3 h 84"/>
                  <a:gd name="T12" fmla="*/ 20 w 24"/>
                  <a:gd name="T13" fmla="*/ 1 h 84"/>
                  <a:gd name="T14" fmla="*/ 17 w 24"/>
                  <a:gd name="T15" fmla="*/ 0 h 84"/>
                  <a:gd name="T16" fmla="*/ 17 w 24"/>
                  <a:gd name="T17" fmla="*/ 0 h 84"/>
                  <a:gd name="T18" fmla="*/ 14 w 24"/>
                  <a:gd name="T19" fmla="*/ 1 h 84"/>
                  <a:gd name="T20" fmla="*/ 11 w 24"/>
                  <a:gd name="T21" fmla="*/ 3 h 84"/>
                  <a:gd name="T22" fmla="*/ 11 w 24"/>
                  <a:gd name="T23" fmla="*/ 6 h 84"/>
                  <a:gd name="T24" fmla="*/ 11 w 24"/>
                  <a:gd name="T25" fmla="*/ 6 h 84"/>
                  <a:gd name="T26" fmla="*/ 10 w 24"/>
                  <a:gd name="T27" fmla="*/ 30 h 84"/>
                  <a:gd name="T28" fmla="*/ 7 w 24"/>
                  <a:gd name="T29" fmla="*/ 53 h 84"/>
                  <a:gd name="T30" fmla="*/ 0 w 24"/>
                  <a:gd name="T31" fmla="*/ 76 h 84"/>
                  <a:gd name="T32" fmla="*/ 0 w 24"/>
                  <a:gd name="T33" fmla="*/ 76 h 84"/>
                  <a:gd name="T34" fmla="*/ 0 w 24"/>
                  <a:gd name="T35" fmla="*/ 79 h 84"/>
                  <a:gd name="T36" fmla="*/ 2 w 24"/>
                  <a:gd name="T37" fmla="*/ 82 h 84"/>
                  <a:gd name="T38" fmla="*/ 4 w 24"/>
                  <a:gd name="T39" fmla="*/ 84 h 84"/>
                  <a:gd name="T40" fmla="*/ 4 w 24"/>
                  <a:gd name="T41" fmla="*/ 84 h 84"/>
                  <a:gd name="T42" fmla="*/ 8 w 24"/>
                  <a:gd name="T43" fmla="*/ 84 h 84"/>
                  <a:gd name="T44" fmla="*/ 10 w 24"/>
                  <a:gd name="T45" fmla="*/ 82 h 84"/>
                  <a:gd name="T46" fmla="*/ 12 w 24"/>
                  <a:gd name="T47" fmla="*/ 80 h 84"/>
                  <a:gd name="T48" fmla="*/ 12 w 24"/>
                  <a:gd name="T49" fmla="*/ 80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4"/>
                  <a:gd name="T76" fmla="*/ 0 h 84"/>
                  <a:gd name="T77" fmla="*/ 24 w 24"/>
                  <a:gd name="T78" fmla="*/ 84 h 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4" h="84">
                    <a:moveTo>
                      <a:pt x="12" y="80"/>
                    </a:moveTo>
                    <a:lnTo>
                      <a:pt x="19" y="56"/>
                    </a:lnTo>
                    <a:lnTo>
                      <a:pt x="23" y="31"/>
                    </a:lnTo>
                    <a:lnTo>
                      <a:pt x="24" y="6"/>
                    </a:lnTo>
                    <a:lnTo>
                      <a:pt x="23" y="3"/>
                    </a:lnTo>
                    <a:lnTo>
                      <a:pt x="20" y="1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1" y="3"/>
                    </a:lnTo>
                    <a:lnTo>
                      <a:pt x="11" y="6"/>
                    </a:lnTo>
                    <a:lnTo>
                      <a:pt x="10" y="30"/>
                    </a:lnTo>
                    <a:lnTo>
                      <a:pt x="7" y="53"/>
                    </a:lnTo>
                    <a:lnTo>
                      <a:pt x="0" y="76"/>
                    </a:lnTo>
                    <a:lnTo>
                      <a:pt x="0" y="79"/>
                    </a:lnTo>
                    <a:lnTo>
                      <a:pt x="2" y="82"/>
                    </a:lnTo>
                    <a:lnTo>
                      <a:pt x="4" y="84"/>
                    </a:lnTo>
                    <a:lnTo>
                      <a:pt x="8" y="84"/>
                    </a:lnTo>
                    <a:lnTo>
                      <a:pt x="10" y="82"/>
                    </a:lnTo>
                    <a:lnTo>
                      <a:pt x="12" y="8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13" name="Freeform 104"/>
              <p:cNvSpPr>
                <a:spLocks/>
              </p:cNvSpPr>
              <p:nvPr/>
            </p:nvSpPr>
            <p:spPr bwMode="auto">
              <a:xfrm>
                <a:off x="3847" y="1469"/>
                <a:ext cx="18" cy="82"/>
              </a:xfrm>
              <a:custGeom>
                <a:avLst/>
                <a:gdLst>
                  <a:gd name="T0" fmla="*/ 15 w 18"/>
                  <a:gd name="T1" fmla="*/ 73 h 82"/>
                  <a:gd name="T2" fmla="*/ 15 w 18"/>
                  <a:gd name="T3" fmla="*/ 72 h 82"/>
                  <a:gd name="T4" fmla="*/ 14 w 18"/>
                  <a:gd name="T5" fmla="*/ 71 h 82"/>
                  <a:gd name="T6" fmla="*/ 14 w 18"/>
                  <a:gd name="T7" fmla="*/ 70 h 82"/>
                  <a:gd name="T8" fmla="*/ 14 w 18"/>
                  <a:gd name="T9" fmla="*/ 70 h 82"/>
                  <a:gd name="T10" fmla="*/ 15 w 18"/>
                  <a:gd name="T11" fmla="*/ 62 h 82"/>
                  <a:gd name="T12" fmla="*/ 17 w 18"/>
                  <a:gd name="T13" fmla="*/ 55 h 82"/>
                  <a:gd name="T14" fmla="*/ 17 w 18"/>
                  <a:gd name="T15" fmla="*/ 47 h 82"/>
                  <a:gd name="T16" fmla="*/ 17 w 18"/>
                  <a:gd name="T17" fmla="*/ 47 h 82"/>
                  <a:gd name="T18" fmla="*/ 18 w 18"/>
                  <a:gd name="T19" fmla="*/ 40 h 82"/>
                  <a:gd name="T20" fmla="*/ 18 w 18"/>
                  <a:gd name="T21" fmla="*/ 31 h 82"/>
                  <a:gd name="T22" fmla="*/ 18 w 18"/>
                  <a:gd name="T23" fmla="*/ 24 h 82"/>
                  <a:gd name="T24" fmla="*/ 18 w 18"/>
                  <a:gd name="T25" fmla="*/ 24 h 82"/>
                  <a:gd name="T26" fmla="*/ 16 w 18"/>
                  <a:gd name="T27" fmla="*/ 17 h 82"/>
                  <a:gd name="T28" fmla="*/ 14 w 18"/>
                  <a:gd name="T29" fmla="*/ 10 h 82"/>
                  <a:gd name="T30" fmla="*/ 12 w 18"/>
                  <a:gd name="T31" fmla="*/ 4 h 82"/>
                  <a:gd name="T32" fmla="*/ 12 w 18"/>
                  <a:gd name="T33" fmla="*/ 4 h 82"/>
                  <a:gd name="T34" fmla="*/ 10 w 18"/>
                  <a:gd name="T35" fmla="*/ 1 h 82"/>
                  <a:gd name="T36" fmla="*/ 7 w 18"/>
                  <a:gd name="T37" fmla="*/ 0 h 82"/>
                  <a:gd name="T38" fmla="*/ 4 w 18"/>
                  <a:gd name="T39" fmla="*/ 0 h 82"/>
                  <a:gd name="T40" fmla="*/ 4 w 18"/>
                  <a:gd name="T41" fmla="*/ 0 h 82"/>
                  <a:gd name="T42" fmla="*/ 1 w 18"/>
                  <a:gd name="T43" fmla="*/ 2 h 82"/>
                  <a:gd name="T44" fmla="*/ 0 w 18"/>
                  <a:gd name="T45" fmla="*/ 5 h 82"/>
                  <a:gd name="T46" fmla="*/ 0 w 18"/>
                  <a:gd name="T47" fmla="*/ 8 h 82"/>
                  <a:gd name="T48" fmla="*/ 0 w 18"/>
                  <a:gd name="T49" fmla="*/ 8 h 82"/>
                  <a:gd name="T50" fmla="*/ 3 w 18"/>
                  <a:gd name="T51" fmla="*/ 20 h 82"/>
                  <a:gd name="T52" fmla="*/ 5 w 18"/>
                  <a:gd name="T53" fmla="*/ 31 h 82"/>
                  <a:gd name="T54" fmla="*/ 5 w 18"/>
                  <a:gd name="T55" fmla="*/ 44 h 82"/>
                  <a:gd name="T56" fmla="*/ 5 w 18"/>
                  <a:gd name="T57" fmla="*/ 44 h 82"/>
                  <a:gd name="T58" fmla="*/ 4 w 18"/>
                  <a:gd name="T59" fmla="*/ 51 h 82"/>
                  <a:gd name="T60" fmla="*/ 3 w 18"/>
                  <a:gd name="T61" fmla="*/ 60 h 82"/>
                  <a:gd name="T62" fmla="*/ 1 w 18"/>
                  <a:gd name="T63" fmla="*/ 67 h 82"/>
                  <a:gd name="T64" fmla="*/ 1 w 18"/>
                  <a:gd name="T65" fmla="*/ 67 h 82"/>
                  <a:gd name="T66" fmla="*/ 1 w 18"/>
                  <a:gd name="T67" fmla="*/ 71 h 82"/>
                  <a:gd name="T68" fmla="*/ 2 w 18"/>
                  <a:gd name="T69" fmla="*/ 75 h 82"/>
                  <a:gd name="T70" fmla="*/ 4 w 18"/>
                  <a:gd name="T71" fmla="*/ 79 h 82"/>
                  <a:gd name="T72" fmla="*/ 4 w 18"/>
                  <a:gd name="T73" fmla="*/ 79 h 82"/>
                  <a:gd name="T74" fmla="*/ 6 w 18"/>
                  <a:gd name="T75" fmla="*/ 81 h 82"/>
                  <a:gd name="T76" fmla="*/ 9 w 18"/>
                  <a:gd name="T77" fmla="*/ 82 h 82"/>
                  <a:gd name="T78" fmla="*/ 13 w 18"/>
                  <a:gd name="T79" fmla="*/ 82 h 82"/>
                  <a:gd name="T80" fmla="*/ 13 w 18"/>
                  <a:gd name="T81" fmla="*/ 82 h 82"/>
                  <a:gd name="T82" fmla="*/ 15 w 18"/>
                  <a:gd name="T83" fmla="*/ 79 h 82"/>
                  <a:gd name="T84" fmla="*/ 16 w 18"/>
                  <a:gd name="T85" fmla="*/ 76 h 82"/>
                  <a:gd name="T86" fmla="*/ 15 w 18"/>
                  <a:gd name="T87" fmla="*/ 73 h 82"/>
                  <a:gd name="T88" fmla="*/ 15 w 18"/>
                  <a:gd name="T89" fmla="*/ 73 h 8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8"/>
                  <a:gd name="T136" fmla="*/ 0 h 82"/>
                  <a:gd name="T137" fmla="*/ 18 w 18"/>
                  <a:gd name="T138" fmla="*/ 82 h 8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8" h="82">
                    <a:moveTo>
                      <a:pt x="15" y="73"/>
                    </a:moveTo>
                    <a:lnTo>
                      <a:pt x="15" y="72"/>
                    </a:lnTo>
                    <a:lnTo>
                      <a:pt x="14" y="71"/>
                    </a:lnTo>
                    <a:lnTo>
                      <a:pt x="14" y="70"/>
                    </a:lnTo>
                    <a:lnTo>
                      <a:pt x="15" y="62"/>
                    </a:lnTo>
                    <a:lnTo>
                      <a:pt x="17" y="55"/>
                    </a:lnTo>
                    <a:lnTo>
                      <a:pt x="17" y="47"/>
                    </a:lnTo>
                    <a:lnTo>
                      <a:pt x="18" y="40"/>
                    </a:lnTo>
                    <a:lnTo>
                      <a:pt x="18" y="31"/>
                    </a:lnTo>
                    <a:lnTo>
                      <a:pt x="18" y="24"/>
                    </a:lnTo>
                    <a:lnTo>
                      <a:pt x="16" y="17"/>
                    </a:lnTo>
                    <a:lnTo>
                      <a:pt x="14" y="10"/>
                    </a:lnTo>
                    <a:lnTo>
                      <a:pt x="12" y="4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5" y="31"/>
                    </a:lnTo>
                    <a:lnTo>
                      <a:pt x="5" y="44"/>
                    </a:lnTo>
                    <a:lnTo>
                      <a:pt x="4" y="51"/>
                    </a:lnTo>
                    <a:lnTo>
                      <a:pt x="3" y="60"/>
                    </a:lnTo>
                    <a:lnTo>
                      <a:pt x="1" y="67"/>
                    </a:lnTo>
                    <a:lnTo>
                      <a:pt x="1" y="71"/>
                    </a:lnTo>
                    <a:lnTo>
                      <a:pt x="2" y="75"/>
                    </a:lnTo>
                    <a:lnTo>
                      <a:pt x="4" y="79"/>
                    </a:lnTo>
                    <a:lnTo>
                      <a:pt x="6" y="81"/>
                    </a:lnTo>
                    <a:lnTo>
                      <a:pt x="9" y="82"/>
                    </a:lnTo>
                    <a:lnTo>
                      <a:pt x="13" y="82"/>
                    </a:lnTo>
                    <a:lnTo>
                      <a:pt x="15" y="79"/>
                    </a:lnTo>
                    <a:lnTo>
                      <a:pt x="16" y="76"/>
                    </a:lnTo>
                    <a:lnTo>
                      <a:pt x="15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14" name="Freeform 105"/>
              <p:cNvSpPr>
                <a:spLocks/>
              </p:cNvSpPr>
              <p:nvPr/>
            </p:nvSpPr>
            <p:spPr bwMode="auto">
              <a:xfrm>
                <a:off x="3799" y="1467"/>
                <a:ext cx="21" cy="81"/>
              </a:xfrm>
              <a:custGeom>
                <a:avLst/>
                <a:gdLst>
                  <a:gd name="T0" fmla="*/ 21 w 21"/>
                  <a:gd name="T1" fmla="*/ 74 h 81"/>
                  <a:gd name="T2" fmla="*/ 19 w 21"/>
                  <a:gd name="T3" fmla="*/ 61 h 81"/>
                  <a:gd name="T4" fmla="*/ 15 w 21"/>
                  <a:gd name="T5" fmla="*/ 48 h 81"/>
                  <a:gd name="T6" fmla="*/ 13 w 21"/>
                  <a:gd name="T7" fmla="*/ 35 h 81"/>
                  <a:gd name="T8" fmla="*/ 13 w 21"/>
                  <a:gd name="T9" fmla="*/ 35 h 81"/>
                  <a:gd name="T10" fmla="*/ 13 w 21"/>
                  <a:gd name="T11" fmla="*/ 25 h 81"/>
                  <a:gd name="T12" fmla="*/ 15 w 21"/>
                  <a:gd name="T13" fmla="*/ 15 h 81"/>
                  <a:gd name="T14" fmla="*/ 16 w 21"/>
                  <a:gd name="T15" fmla="*/ 6 h 81"/>
                  <a:gd name="T16" fmla="*/ 16 w 21"/>
                  <a:gd name="T17" fmla="*/ 6 h 81"/>
                  <a:gd name="T18" fmla="*/ 15 w 21"/>
                  <a:gd name="T19" fmla="*/ 3 h 81"/>
                  <a:gd name="T20" fmla="*/ 12 w 21"/>
                  <a:gd name="T21" fmla="*/ 1 h 81"/>
                  <a:gd name="T22" fmla="*/ 9 w 21"/>
                  <a:gd name="T23" fmla="*/ 0 h 81"/>
                  <a:gd name="T24" fmla="*/ 9 w 21"/>
                  <a:gd name="T25" fmla="*/ 0 h 81"/>
                  <a:gd name="T26" fmla="*/ 6 w 21"/>
                  <a:gd name="T27" fmla="*/ 1 h 81"/>
                  <a:gd name="T28" fmla="*/ 4 w 21"/>
                  <a:gd name="T29" fmla="*/ 4 h 81"/>
                  <a:gd name="T30" fmla="*/ 3 w 21"/>
                  <a:gd name="T31" fmla="*/ 7 h 81"/>
                  <a:gd name="T32" fmla="*/ 3 w 21"/>
                  <a:gd name="T33" fmla="*/ 7 h 81"/>
                  <a:gd name="T34" fmla="*/ 3 w 21"/>
                  <a:gd name="T35" fmla="*/ 13 h 81"/>
                  <a:gd name="T36" fmla="*/ 1 w 21"/>
                  <a:gd name="T37" fmla="*/ 20 h 81"/>
                  <a:gd name="T38" fmla="*/ 0 w 21"/>
                  <a:gd name="T39" fmla="*/ 26 h 81"/>
                  <a:gd name="T40" fmla="*/ 0 w 21"/>
                  <a:gd name="T41" fmla="*/ 26 h 81"/>
                  <a:gd name="T42" fmla="*/ 2 w 21"/>
                  <a:gd name="T43" fmla="*/ 43 h 81"/>
                  <a:gd name="T44" fmla="*/ 5 w 21"/>
                  <a:gd name="T45" fmla="*/ 59 h 81"/>
                  <a:gd name="T46" fmla="*/ 8 w 21"/>
                  <a:gd name="T47" fmla="*/ 76 h 81"/>
                  <a:gd name="T48" fmla="*/ 8 w 21"/>
                  <a:gd name="T49" fmla="*/ 76 h 81"/>
                  <a:gd name="T50" fmla="*/ 9 w 21"/>
                  <a:gd name="T51" fmla="*/ 79 h 81"/>
                  <a:gd name="T52" fmla="*/ 12 w 21"/>
                  <a:gd name="T53" fmla="*/ 81 h 81"/>
                  <a:gd name="T54" fmla="*/ 15 w 21"/>
                  <a:gd name="T55" fmla="*/ 81 h 81"/>
                  <a:gd name="T56" fmla="*/ 15 w 21"/>
                  <a:gd name="T57" fmla="*/ 81 h 81"/>
                  <a:gd name="T58" fmla="*/ 19 w 21"/>
                  <a:gd name="T59" fmla="*/ 80 h 81"/>
                  <a:gd name="T60" fmla="*/ 21 w 21"/>
                  <a:gd name="T61" fmla="*/ 77 h 81"/>
                  <a:gd name="T62" fmla="*/ 21 w 21"/>
                  <a:gd name="T63" fmla="*/ 74 h 81"/>
                  <a:gd name="T64" fmla="*/ 21 w 21"/>
                  <a:gd name="T65" fmla="*/ 74 h 8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1"/>
                  <a:gd name="T100" fmla="*/ 0 h 81"/>
                  <a:gd name="T101" fmla="*/ 21 w 21"/>
                  <a:gd name="T102" fmla="*/ 81 h 8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1" h="81">
                    <a:moveTo>
                      <a:pt x="21" y="74"/>
                    </a:moveTo>
                    <a:lnTo>
                      <a:pt x="19" y="61"/>
                    </a:lnTo>
                    <a:lnTo>
                      <a:pt x="15" y="48"/>
                    </a:lnTo>
                    <a:lnTo>
                      <a:pt x="13" y="35"/>
                    </a:lnTo>
                    <a:lnTo>
                      <a:pt x="13" y="25"/>
                    </a:lnTo>
                    <a:lnTo>
                      <a:pt x="15" y="15"/>
                    </a:lnTo>
                    <a:lnTo>
                      <a:pt x="16" y="6"/>
                    </a:lnTo>
                    <a:lnTo>
                      <a:pt x="15" y="3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4"/>
                    </a:lnTo>
                    <a:lnTo>
                      <a:pt x="3" y="7"/>
                    </a:lnTo>
                    <a:lnTo>
                      <a:pt x="3" y="13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2" y="43"/>
                    </a:lnTo>
                    <a:lnTo>
                      <a:pt x="5" y="59"/>
                    </a:lnTo>
                    <a:lnTo>
                      <a:pt x="8" y="76"/>
                    </a:lnTo>
                    <a:lnTo>
                      <a:pt x="9" y="79"/>
                    </a:lnTo>
                    <a:lnTo>
                      <a:pt x="12" y="81"/>
                    </a:lnTo>
                    <a:lnTo>
                      <a:pt x="15" y="81"/>
                    </a:lnTo>
                    <a:lnTo>
                      <a:pt x="19" y="80"/>
                    </a:lnTo>
                    <a:lnTo>
                      <a:pt x="21" y="77"/>
                    </a:lnTo>
                    <a:lnTo>
                      <a:pt x="21" y="74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15" name="Freeform 106"/>
              <p:cNvSpPr>
                <a:spLocks/>
              </p:cNvSpPr>
              <p:nvPr/>
            </p:nvSpPr>
            <p:spPr bwMode="auto">
              <a:xfrm>
                <a:off x="3821" y="1468"/>
                <a:ext cx="18" cy="83"/>
              </a:xfrm>
              <a:custGeom>
                <a:avLst/>
                <a:gdLst>
                  <a:gd name="T0" fmla="*/ 11 w 18"/>
                  <a:gd name="T1" fmla="*/ 80 h 83"/>
                  <a:gd name="T2" fmla="*/ 16 w 18"/>
                  <a:gd name="T3" fmla="*/ 69 h 83"/>
                  <a:gd name="T4" fmla="*/ 17 w 18"/>
                  <a:gd name="T5" fmla="*/ 57 h 83"/>
                  <a:gd name="T6" fmla="*/ 15 w 18"/>
                  <a:gd name="T7" fmla="*/ 45 h 83"/>
                  <a:gd name="T8" fmla="*/ 15 w 18"/>
                  <a:gd name="T9" fmla="*/ 45 h 83"/>
                  <a:gd name="T10" fmla="*/ 15 w 18"/>
                  <a:gd name="T11" fmla="*/ 40 h 83"/>
                  <a:gd name="T12" fmla="*/ 14 w 18"/>
                  <a:gd name="T13" fmla="*/ 34 h 83"/>
                  <a:gd name="T14" fmla="*/ 16 w 18"/>
                  <a:gd name="T15" fmla="*/ 29 h 83"/>
                  <a:gd name="T16" fmla="*/ 16 w 18"/>
                  <a:gd name="T17" fmla="*/ 29 h 83"/>
                  <a:gd name="T18" fmla="*/ 17 w 18"/>
                  <a:gd name="T19" fmla="*/ 21 h 83"/>
                  <a:gd name="T20" fmla="*/ 18 w 18"/>
                  <a:gd name="T21" fmla="*/ 14 h 83"/>
                  <a:gd name="T22" fmla="*/ 18 w 18"/>
                  <a:gd name="T23" fmla="*/ 6 h 83"/>
                  <a:gd name="T24" fmla="*/ 18 w 18"/>
                  <a:gd name="T25" fmla="*/ 6 h 83"/>
                  <a:gd name="T26" fmla="*/ 17 w 18"/>
                  <a:gd name="T27" fmla="*/ 3 h 83"/>
                  <a:gd name="T28" fmla="*/ 14 w 18"/>
                  <a:gd name="T29" fmla="*/ 1 h 83"/>
                  <a:gd name="T30" fmla="*/ 11 w 18"/>
                  <a:gd name="T31" fmla="*/ 0 h 83"/>
                  <a:gd name="T32" fmla="*/ 11 w 18"/>
                  <a:gd name="T33" fmla="*/ 0 h 83"/>
                  <a:gd name="T34" fmla="*/ 8 w 18"/>
                  <a:gd name="T35" fmla="*/ 1 h 83"/>
                  <a:gd name="T36" fmla="*/ 6 w 18"/>
                  <a:gd name="T37" fmla="*/ 3 h 83"/>
                  <a:gd name="T38" fmla="*/ 5 w 18"/>
                  <a:gd name="T39" fmla="*/ 6 h 83"/>
                  <a:gd name="T40" fmla="*/ 5 w 18"/>
                  <a:gd name="T41" fmla="*/ 6 h 83"/>
                  <a:gd name="T42" fmla="*/ 5 w 18"/>
                  <a:gd name="T43" fmla="*/ 14 h 83"/>
                  <a:gd name="T44" fmla="*/ 4 w 18"/>
                  <a:gd name="T45" fmla="*/ 22 h 83"/>
                  <a:gd name="T46" fmla="*/ 3 w 18"/>
                  <a:gd name="T47" fmla="*/ 29 h 83"/>
                  <a:gd name="T48" fmla="*/ 3 w 18"/>
                  <a:gd name="T49" fmla="*/ 29 h 83"/>
                  <a:gd name="T50" fmla="*/ 2 w 18"/>
                  <a:gd name="T51" fmla="*/ 38 h 83"/>
                  <a:gd name="T52" fmla="*/ 3 w 18"/>
                  <a:gd name="T53" fmla="*/ 46 h 83"/>
                  <a:gd name="T54" fmla="*/ 3 w 18"/>
                  <a:gd name="T55" fmla="*/ 54 h 83"/>
                  <a:gd name="T56" fmla="*/ 3 w 18"/>
                  <a:gd name="T57" fmla="*/ 54 h 83"/>
                  <a:gd name="T58" fmla="*/ 4 w 18"/>
                  <a:gd name="T59" fmla="*/ 61 h 83"/>
                  <a:gd name="T60" fmla="*/ 4 w 18"/>
                  <a:gd name="T61" fmla="*/ 67 h 83"/>
                  <a:gd name="T62" fmla="*/ 1 w 18"/>
                  <a:gd name="T63" fmla="*/ 72 h 83"/>
                  <a:gd name="T64" fmla="*/ 1 w 18"/>
                  <a:gd name="T65" fmla="*/ 72 h 83"/>
                  <a:gd name="T66" fmla="*/ 0 w 18"/>
                  <a:gd name="T67" fmla="*/ 76 h 83"/>
                  <a:gd name="T68" fmla="*/ 0 w 18"/>
                  <a:gd name="T69" fmla="*/ 79 h 83"/>
                  <a:gd name="T70" fmla="*/ 2 w 18"/>
                  <a:gd name="T71" fmla="*/ 81 h 83"/>
                  <a:gd name="T72" fmla="*/ 2 w 18"/>
                  <a:gd name="T73" fmla="*/ 81 h 83"/>
                  <a:gd name="T74" fmla="*/ 5 w 18"/>
                  <a:gd name="T75" fmla="*/ 83 h 83"/>
                  <a:gd name="T76" fmla="*/ 9 w 18"/>
                  <a:gd name="T77" fmla="*/ 82 h 83"/>
                  <a:gd name="T78" fmla="*/ 11 w 18"/>
                  <a:gd name="T79" fmla="*/ 80 h 83"/>
                  <a:gd name="T80" fmla="*/ 11 w 18"/>
                  <a:gd name="T81" fmla="*/ 80 h 8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8"/>
                  <a:gd name="T124" fmla="*/ 0 h 83"/>
                  <a:gd name="T125" fmla="*/ 18 w 18"/>
                  <a:gd name="T126" fmla="*/ 83 h 8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8" h="83">
                    <a:moveTo>
                      <a:pt x="11" y="80"/>
                    </a:moveTo>
                    <a:lnTo>
                      <a:pt x="16" y="69"/>
                    </a:lnTo>
                    <a:lnTo>
                      <a:pt x="17" y="57"/>
                    </a:lnTo>
                    <a:lnTo>
                      <a:pt x="15" y="45"/>
                    </a:lnTo>
                    <a:lnTo>
                      <a:pt x="15" y="40"/>
                    </a:lnTo>
                    <a:lnTo>
                      <a:pt x="14" y="34"/>
                    </a:lnTo>
                    <a:lnTo>
                      <a:pt x="16" y="29"/>
                    </a:lnTo>
                    <a:lnTo>
                      <a:pt x="17" y="21"/>
                    </a:lnTo>
                    <a:lnTo>
                      <a:pt x="18" y="14"/>
                    </a:lnTo>
                    <a:lnTo>
                      <a:pt x="18" y="6"/>
                    </a:lnTo>
                    <a:lnTo>
                      <a:pt x="17" y="3"/>
                    </a:lnTo>
                    <a:lnTo>
                      <a:pt x="14" y="1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5" y="6"/>
                    </a:lnTo>
                    <a:lnTo>
                      <a:pt x="5" y="14"/>
                    </a:lnTo>
                    <a:lnTo>
                      <a:pt x="4" y="22"/>
                    </a:lnTo>
                    <a:lnTo>
                      <a:pt x="3" y="29"/>
                    </a:lnTo>
                    <a:lnTo>
                      <a:pt x="2" y="38"/>
                    </a:lnTo>
                    <a:lnTo>
                      <a:pt x="3" y="46"/>
                    </a:lnTo>
                    <a:lnTo>
                      <a:pt x="3" y="54"/>
                    </a:lnTo>
                    <a:lnTo>
                      <a:pt x="4" y="61"/>
                    </a:lnTo>
                    <a:lnTo>
                      <a:pt x="4" y="67"/>
                    </a:lnTo>
                    <a:lnTo>
                      <a:pt x="1" y="72"/>
                    </a:lnTo>
                    <a:lnTo>
                      <a:pt x="0" y="76"/>
                    </a:lnTo>
                    <a:lnTo>
                      <a:pt x="0" y="79"/>
                    </a:lnTo>
                    <a:lnTo>
                      <a:pt x="2" y="81"/>
                    </a:lnTo>
                    <a:lnTo>
                      <a:pt x="5" y="83"/>
                    </a:lnTo>
                    <a:lnTo>
                      <a:pt x="9" y="82"/>
                    </a:lnTo>
                    <a:lnTo>
                      <a:pt x="11" y="8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16" name="Freeform 107"/>
              <p:cNvSpPr>
                <a:spLocks/>
              </p:cNvSpPr>
              <p:nvPr/>
            </p:nvSpPr>
            <p:spPr bwMode="auto">
              <a:xfrm>
                <a:off x="4019" y="1533"/>
                <a:ext cx="45" cy="45"/>
              </a:xfrm>
              <a:custGeom>
                <a:avLst/>
                <a:gdLst>
                  <a:gd name="T0" fmla="*/ 23 w 45"/>
                  <a:gd name="T1" fmla="*/ 0 h 45"/>
                  <a:gd name="T2" fmla="*/ 11 w 45"/>
                  <a:gd name="T3" fmla="*/ 3 h 45"/>
                  <a:gd name="T4" fmla="*/ 3 w 45"/>
                  <a:gd name="T5" fmla="*/ 11 h 45"/>
                  <a:gd name="T6" fmla="*/ 0 w 45"/>
                  <a:gd name="T7" fmla="*/ 22 h 45"/>
                  <a:gd name="T8" fmla="*/ 0 w 45"/>
                  <a:gd name="T9" fmla="*/ 22 h 45"/>
                  <a:gd name="T10" fmla="*/ 3 w 45"/>
                  <a:gd name="T11" fmla="*/ 34 h 45"/>
                  <a:gd name="T12" fmla="*/ 11 w 45"/>
                  <a:gd name="T13" fmla="*/ 42 h 45"/>
                  <a:gd name="T14" fmla="*/ 23 w 45"/>
                  <a:gd name="T15" fmla="*/ 45 h 45"/>
                  <a:gd name="T16" fmla="*/ 23 w 45"/>
                  <a:gd name="T17" fmla="*/ 45 h 45"/>
                  <a:gd name="T18" fmla="*/ 34 w 45"/>
                  <a:gd name="T19" fmla="*/ 42 h 45"/>
                  <a:gd name="T20" fmla="*/ 42 w 45"/>
                  <a:gd name="T21" fmla="*/ 34 h 45"/>
                  <a:gd name="T22" fmla="*/ 45 w 45"/>
                  <a:gd name="T23" fmla="*/ 22 h 45"/>
                  <a:gd name="T24" fmla="*/ 45 w 45"/>
                  <a:gd name="T25" fmla="*/ 22 h 45"/>
                  <a:gd name="T26" fmla="*/ 42 w 45"/>
                  <a:gd name="T27" fmla="*/ 11 h 45"/>
                  <a:gd name="T28" fmla="*/ 34 w 45"/>
                  <a:gd name="T29" fmla="*/ 3 h 45"/>
                  <a:gd name="T30" fmla="*/ 23 w 45"/>
                  <a:gd name="T31" fmla="*/ 0 h 45"/>
                  <a:gd name="T32" fmla="*/ 23 w 45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3" y="45"/>
                    </a:lnTo>
                    <a:lnTo>
                      <a:pt x="34" y="42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17" name="Freeform 108"/>
              <p:cNvSpPr>
                <a:spLocks/>
              </p:cNvSpPr>
              <p:nvPr/>
            </p:nvSpPr>
            <p:spPr bwMode="auto">
              <a:xfrm>
                <a:off x="3975" y="1533"/>
                <a:ext cx="44" cy="45"/>
              </a:xfrm>
              <a:custGeom>
                <a:avLst/>
                <a:gdLst>
                  <a:gd name="T0" fmla="*/ 22 w 44"/>
                  <a:gd name="T1" fmla="*/ 0 h 45"/>
                  <a:gd name="T2" fmla="*/ 10 w 44"/>
                  <a:gd name="T3" fmla="*/ 3 h 45"/>
                  <a:gd name="T4" fmla="*/ 3 w 44"/>
                  <a:gd name="T5" fmla="*/ 11 h 45"/>
                  <a:gd name="T6" fmla="*/ 0 w 44"/>
                  <a:gd name="T7" fmla="*/ 22 h 45"/>
                  <a:gd name="T8" fmla="*/ 0 w 44"/>
                  <a:gd name="T9" fmla="*/ 22 h 45"/>
                  <a:gd name="T10" fmla="*/ 3 w 44"/>
                  <a:gd name="T11" fmla="*/ 34 h 45"/>
                  <a:gd name="T12" fmla="*/ 10 w 44"/>
                  <a:gd name="T13" fmla="*/ 42 h 45"/>
                  <a:gd name="T14" fmla="*/ 22 w 44"/>
                  <a:gd name="T15" fmla="*/ 45 h 45"/>
                  <a:gd name="T16" fmla="*/ 22 w 44"/>
                  <a:gd name="T17" fmla="*/ 45 h 45"/>
                  <a:gd name="T18" fmla="*/ 33 w 44"/>
                  <a:gd name="T19" fmla="*/ 42 h 45"/>
                  <a:gd name="T20" fmla="*/ 41 w 44"/>
                  <a:gd name="T21" fmla="*/ 34 h 45"/>
                  <a:gd name="T22" fmla="*/ 44 w 44"/>
                  <a:gd name="T23" fmla="*/ 22 h 45"/>
                  <a:gd name="T24" fmla="*/ 44 w 44"/>
                  <a:gd name="T25" fmla="*/ 22 h 45"/>
                  <a:gd name="T26" fmla="*/ 41 w 44"/>
                  <a:gd name="T27" fmla="*/ 11 h 45"/>
                  <a:gd name="T28" fmla="*/ 33 w 44"/>
                  <a:gd name="T29" fmla="*/ 3 h 45"/>
                  <a:gd name="T30" fmla="*/ 22 w 44"/>
                  <a:gd name="T31" fmla="*/ 0 h 45"/>
                  <a:gd name="T32" fmla="*/ 22 w 44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5"/>
                  <a:gd name="T53" fmla="*/ 44 w 44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5">
                    <a:moveTo>
                      <a:pt x="22" y="0"/>
                    </a:moveTo>
                    <a:lnTo>
                      <a:pt x="10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0" y="42"/>
                    </a:lnTo>
                    <a:lnTo>
                      <a:pt x="22" y="45"/>
                    </a:lnTo>
                    <a:lnTo>
                      <a:pt x="33" y="42"/>
                    </a:lnTo>
                    <a:lnTo>
                      <a:pt x="41" y="34"/>
                    </a:lnTo>
                    <a:lnTo>
                      <a:pt x="44" y="22"/>
                    </a:lnTo>
                    <a:lnTo>
                      <a:pt x="41" y="11"/>
                    </a:lnTo>
                    <a:lnTo>
                      <a:pt x="33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18" name="Freeform 109"/>
              <p:cNvSpPr>
                <a:spLocks/>
              </p:cNvSpPr>
              <p:nvPr/>
            </p:nvSpPr>
            <p:spPr bwMode="auto">
              <a:xfrm>
                <a:off x="3930" y="1533"/>
                <a:ext cx="45" cy="45"/>
              </a:xfrm>
              <a:custGeom>
                <a:avLst/>
                <a:gdLst>
                  <a:gd name="T0" fmla="*/ 22 w 45"/>
                  <a:gd name="T1" fmla="*/ 0 h 45"/>
                  <a:gd name="T2" fmla="*/ 11 w 45"/>
                  <a:gd name="T3" fmla="*/ 3 h 45"/>
                  <a:gd name="T4" fmla="*/ 3 w 45"/>
                  <a:gd name="T5" fmla="*/ 11 h 45"/>
                  <a:gd name="T6" fmla="*/ 0 w 45"/>
                  <a:gd name="T7" fmla="*/ 22 h 45"/>
                  <a:gd name="T8" fmla="*/ 0 w 45"/>
                  <a:gd name="T9" fmla="*/ 22 h 45"/>
                  <a:gd name="T10" fmla="*/ 3 w 45"/>
                  <a:gd name="T11" fmla="*/ 34 h 45"/>
                  <a:gd name="T12" fmla="*/ 11 w 45"/>
                  <a:gd name="T13" fmla="*/ 42 h 45"/>
                  <a:gd name="T14" fmla="*/ 22 w 45"/>
                  <a:gd name="T15" fmla="*/ 45 h 45"/>
                  <a:gd name="T16" fmla="*/ 22 w 45"/>
                  <a:gd name="T17" fmla="*/ 45 h 45"/>
                  <a:gd name="T18" fmla="*/ 33 w 45"/>
                  <a:gd name="T19" fmla="*/ 42 h 45"/>
                  <a:gd name="T20" fmla="*/ 41 w 45"/>
                  <a:gd name="T21" fmla="*/ 34 h 45"/>
                  <a:gd name="T22" fmla="*/ 45 w 45"/>
                  <a:gd name="T23" fmla="*/ 22 h 45"/>
                  <a:gd name="T24" fmla="*/ 45 w 45"/>
                  <a:gd name="T25" fmla="*/ 22 h 45"/>
                  <a:gd name="T26" fmla="*/ 41 w 45"/>
                  <a:gd name="T27" fmla="*/ 11 h 45"/>
                  <a:gd name="T28" fmla="*/ 33 w 45"/>
                  <a:gd name="T29" fmla="*/ 3 h 45"/>
                  <a:gd name="T30" fmla="*/ 22 w 45"/>
                  <a:gd name="T31" fmla="*/ 0 h 45"/>
                  <a:gd name="T32" fmla="*/ 22 w 45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lnTo>
                      <a:pt x="33" y="42"/>
                    </a:lnTo>
                    <a:lnTo>
                      <a:pt x="41" y="34"/>
                    </a:lnTo>
                    <a:lnTo>
                      <a:pt x="45" y="22"/>
                    </a:lnTo>
                    <a:lnTo>
                      <a:pt x="41" y="11"/>
                    </a:lnTo>
                    <a:lnTo>
                      <a:pt x="33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19" name="Freeform 110"/>
              <p:cNvSpPr>
                <a:spLocks/>
              </p:cNvSpPr>
              <p:nvPr/>
            </p:nvSpPr>
            <p:spPr bwMode="auto">
              <a:xfrm>
                <a:off x="3885" y="1533"/>
                <a:ext cx="45" cy="45"/>
              </a:xfrm>
              <a:custGeom>
                <a:avLst/>
                <a:gdLst>
                  <a:gd name="T0" fmla="*/ 22 w 45"/>
                  <a:gd name="T1" fmla="*/ 0 h 45"/>
                  <a:gd name="T2" fmla="*/ 11 w 45"/>
                  <a:gd name="T3" fmla="*/ 3 h 45"/>
                  <a:gd name="T4" fmla="*/ 3 w 45"/>
                  <a:gd name="T5" fmla="*/ 11 h 45"/>
                  <a:gd name="T6" fmla="*/ 0 w 45"/>
                  <a:gd name="T7" fmla="*/ 22 h 45"/>
                  <a:gd name="T8" fmla="*/ 0 w 45"/>
                  <a:gd name="T9" fmla="*/ 22 h 45"/>
                  <a:gd name="T10" fmla="*/ 3 w 45"/>
                  <a:gd name="T11" fmla="*/ 34 h 45"/>
                  <a:gd name="T12" fmla="*/ 11 w 45"/>
                  <a:gd name="T13" fmla="*/ 42 h 45"/>
                  <a:gd name="T14" fmla="*/ 22 w 45"/>
                  <a:gd name="T15" fmla="*/ 45 h 45"/>
                  <a:gd name="T16" fmla="*/ 22 w 45"/>
                  <a:gd name="T17" fmla="*/ 45 h 45"/>
                  <a:gd name="T18" fmla="*/ 34 w 45"/>
                  <a:gd name="T19" fmla="*/ 42 h 45"/>
                  <a:gd name="T20" fmla="*/ 42 w 45"/>
                  <a:gd name="T21" fmla="*/ 34 h 45"/>
                  <a:gd name="T22" fmla="*/ 45 w 45"/>
                  <a:gd name="T23" fmla="*/ 22 h 45"/>
                  <a:gd name="T24" fmla="*/ 45 w 45"/>
                  <a:gd name="T25" fmla="*/ 22 h 45"/>
                  <a:gd name="T26" fmla="*/ 42 w 45"/>
                  <a:gd name="T27" fmla="*/ 11 h 45"/>
                  <a:gd name="T28" fmla="*/ 34 w 45"/>
                  <a:gd name="T29" fmla="*/ 3 h 45"/>
                  <a:gd name="T30" fmla="*/ 22 w 45"/>
                  <a:gd name="T31" fmla="*/ 0 h 45"/>
                  <a:gd name="T32" fmla="*/ 22 w 45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lnTo>
                      <a:pt x="34" y="42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20" name="Freeform 111"/>
              <p:cNvSpPr>
                <a:spLocks/>
              </p:cNvSpPr>
              <p:nvPr/>
            </p:nvSpPr>
            <p:spPr bwMode="auto">
              <a:xfrm>
                <a:off x="3840" y="1533"/>
                <a:ext cx="45" cy="45"/>
              </a:xfrm>
              <a:custGeom>
                <a:avLst/>
                <a:gdLst>
                  <a:gd name="T0" fmla="*/ 23 w 45"/>
                  <a:gd name="T1" fmla="*/ 0 h 45"/>
                  <a:gd name="T2" fmla="*/ 11 w 45"/>
                  <a:gd name="T3" fmla="*/ 3 h 45"/>
                  <a:gd name="T4" fmla="*/ 3 w 45"/>
                  <a:gd name="T5" fmla="*/ 11 h 45"/>
                  <a:gd name="T6" fmla="*/ 0 w 45"/>
                  <a:gd name="T7" fmla="*/ 22 h 45"/>
                  <a:gd name="T8" fmla="*/ 0 w 45"/>
                  <a:gd name="T9" fmla="*/ 22 h 45"/>
                  <a:gd name="T10" fmla="*/ 3 w 45"/>
                  <a:gd name="T11" fmla="*/ 34 h 45"/>
                  <a:gd name="T12" fmla="*/ 11 w 45"/>
                  <a:gd name="T13" fmla="*/ 42 h 45"/>
                  <a:gd name="T14" fmla="*/ 23 w 45"/>
                  <a:gd name="T15" fmla="*/ 45 h 45"/>
                  <a:gd name="T16" fmla="*/ 23 w 45"/>
                  <a:gd name="T17" fmla="*/ 45 h 45"/>
                  <a:gd name="T18" fmla="*/ 34 w 45"/>
                  <a:gd name="T19" fmla="*/ 42 h 45"/>
                  <a:gd name="T20" fmla="*/ 42 w 45"/>
                  <a:gd name="T21" fmla="*/ 34 h 45"/>
                  <a:gd name="T22" fmla="*/ 45 w 45"/>
                  <a:gd name="T23" fmla="*/ 22 h 45"/>
                  <a:gd name="T24" fmla="*/ 45 w 45"/>
                  <a:gd name="T25" fmla="*/ 22 h 45"/>
                  <a:gd name="T26" fmla="*/ 42 w 45"/>
                  <a:gd name="T27" fmla="*/ 11 h 45"/>
                  <a:gd name="T28" fmla="*/ 34 w 45"/>
                  <a:gd name="T29" fmla="*/ 3 h 45"/>
                  <a:gd name="T30" fmla="*/ 23 w 45"/>
                  <a:gd name="T31" fmla="*/ 0 h 45"/>
                  <a:gd name="T32" fmla="*/ 23 w 45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3" y="45"/>
                    </a:lnTo>
                    <a:lnTo>
                      <a:pt x="34" y="42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21" name="Freeform 112"/>
              <p:cNvSpPr>
                <a:spLocks/>
              </p:cNvSpPr>
              <p:nvPr/>
            </p:nvSpPr>
            <p:spPr bwMode="auto">
              <a:xfrm>
                <a:off x="3795" y="1533"/>
                <a:ext cx="45" cy="45"/>
              </a:xfrm>
              <a:custGeom>
                <a:avLst/>
                <a:gdLst>
                  <a:gd name="T0" fmla="*/ 23 w 45"/>
                  <a:gd name="T1" fmla="*/ 0 h 45"/>
                  <a:gd name="T2" fmla="*/ 11 w 45"/>
                  <a:gd name="T3" fmla="*/ 3 h 45"/>
                  <a:gd name="T4" fmla="*/ 4 w 45"/>
                  <a:gd name="T5" fmla="*/ 11 h 45"/>
                  <a:gd name="T6" fmla="*/ 0 w 45"/>
                  <a:gd name="T7" fmla="*/ 22 h 45"/>
                  <a:gd name="T8" fmla="*/ 0 w 45"/>
                  <a:gd name="T9" fmla="*/ 22 h 45"/>
                  <a:gd name="T10" fmla="*/ 4 w 45"/>
                  <a:gd name="T11" fmla="*/ 34 h 45"/>
                  <a:gd name="T12" fmla="*/ 11 w 45"/>
                  <a:gd name="T13" fmla="*/ 42 h 45"/>
                  <a:gd name="T14" fmla="*/ 23 w 45"/>
                  <a:gd name="T15" fmla="*/ 45 h 45"/>
                  <a:gd name="T16" fmla="*/ 23 w 45"/>
                  <a:gd name="T17" fmla="*/ 45 h 45"/>
                  <a:gd name="T18" fmla="*/ 34 w 45"/>
                  <a:gd name="T19" fmla="*/ 42 h 45"/>
                  <a:gd name="T20" fmla="*/ 42 w 45"/>
                  <a:gd name="T21" fmla="*/ 34 h 45"/>
                  <a:gd name="T22" fmla="*/ 45 w 45"/>
                  <a:gd name="T23" fmla="*/ 22 h 45"/>
                  <a:gd name="T24" fmla="*/ 45 w 45"/>
                  <a:gd name="T25" fmla="*/ 22 h 45"/>
                  <a:gd name="T26" fmla="*/ 42 w 45"/>
                  <a:gd name="T27" fmla="*/ 11 h 45"/>
                  <a:gd name="T28" fmla="*/ 34 w 45"/>
                  <a:gd name="T29" fmla="*/ 3 h 45"/>
                  <a:gd name="T30" fmla="*/ 23 w 45"/>
                  <a:gd name="T31" fmla="*/ 0 h 45"/>
                  <a:gd name="T32" fmla="*/ 23 w 45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0"/>
                    </a:moveTo>
                    <a:lnTo>
                      <a:pt x="11" y="3"/>
                    </a:lnTo>
                    <a:lnTo>
                      <a:pt x="4" y="11"/>
                    </a:lnTo>
                    <a:lnTo>
                      <a:pt x="0" y="22"/>
                    </a:lnTo>
                    <a:lnTo>
                      <a:pt x="4" y="34"/>
                    </a:lnTo>
                    <a:lnTo>
                      <a:pt x="11" y="42"/>
                    </a:lnTo>
                    <a:lnTo>
                      <a:pt x="23" y="45"/>
                    </a:lnTo>
                    <a:lnTo>
                      <a:pt x="34" y="42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22" name="Freeform 113"/>
              <p:cNvSpPr>
                <a:spLocks/>
              </p:cNvSpPr>
              <p:nvPr/>
            </p:nvSpPr>
            <p:spPr bwMode="auto">
              <a:xfrm>
                <a:off x="5014" y="1466"/>
                <a:ext cx="20" cy="85"/>
              </a:xfrm>
              <a:custGeom>
                <a:avLst/>
                <a:gdLst>
                  <a:gd name="T0" fmla="*/ 19 w 20"/>
                  <a:gd name="T1" fmla="*/ 75 h 85"/>
                  <a:gd name="T2" fmla="*/ 16 w 20"/>
                  <a:gd name="T3" fmla="*/ 65 h 85"/>
                  <a:gd name="T4" fmla="*/ 15 w 20"/>
                  <a:gd name="T5" fmla="*/ 55 h 85"/>
                  <a:gd name="T6" fmla="*/ 16 w 20"/>
                  <a:gd name="T7" fmla="*/ 45 h 85"/>
                  <a:gd name="T8" fmla="*/ 16 w 20"/>
                  <a:gd name="T9" fmla="*/ 45 h 85"/>
                  <a:gd name="T10" fmla="*/ 17 w 20"/>
                  <a:gd name="T11" fmla="*/ 31 h 85"/>
                  <a:gd name="T12" fmla="*/ 16 w 20"/>
                  <a:gd name="T13" fmla="*/ 19 h 85"/>
                  <a:gd name="T14" fmla="*/ 13 w 20"/>
                  <a:gd name="T15" fmla="*/ 6 h 85"/>
                  <a:gd name="T16" fmla="*/ 13 w 20"/>
                  <a:gd name="T17" fmla="*/ 6 h 85"/>
                  <a:gd name="T18" fmla="*/ 12 w 20"/>
                  <a:gd name="T19" fmla="*/ 3 h 85"/>
                  <a:gd name="T20" fmla="*/ 10 w 20"/>
                  <a:gd name="T21" fmla="*/ 1 h 85"/>
                  <a:gd name="T22" fmla="*/ 6 w 20"/>
                  <a:gd name="T23" fmla="*/ 0 h 85"/>
                  <a:gd name="T24" fmla="*/ 6 w 20"/>
                  <a:gd name="T25" fmla="*/ 0 h 85"/>
                  <a:gd name="T26" fmla="*/ 3 w 20"/>
                  <a:gd name="T27" fmla="*/ 1 h 85"/>
                  <a:gd name="T28" fmla="*/ 1 w 20"/>
                  <a:gd name="T29" fmla="*/ 4 h 85"/>
                  <a:gd name="T30" fmla="*/ 0 w 20"/>
                  <a:gd name="T31" fmla="*/ 7 h 85"/>
                  <a:gd name="T32" fmla="*/ 0 w 20"/>
                  <a:gd name="T33" fmla="*/ 7 h 85"/>
                  <a:gd name="T34" fmla="*/ 3 w 20"/>
                  <a:gd name="T35" fmla="*/ 19 h 85"/>
                  <a:gd name="T36" fmla="*/ 4 w 20"/>
                  <a:gd name="T37" fmla="*/ 32 h 85"/>
                  <a:gd name="T38" fmla="*/ 3 w 20"/>
                  <a:gd name="T39" fmla="*/ 45 h 85"/>
                  <a:gd name="T40" fmla="*/ 3 w 20"/>
                  <a:gd name="T41" fmla="*/ 45 h 85"/>
                  <a:gd name="T42" fmla="*/ 2 w 20"/>
                  <a:gd name="T43" fmla="*/ 58 h 85"/>
                  <a:gd name="T44" fmla="*/ 4 w 20"/>
                  <a:gd name="T45" fmla="*/ 70 h 85"/>
                  <a:gd name="T46" fmla="*/ 7 w 20"/>
                  <a:gd name="T47" fmla="*/ 82 h 85"/>
                  <a:gd name="T48" fmla="*/ 7 w 20"/>
                  <a:gd name="T49" fmla="*/ 82 h 85"/>
                  <a:gd name="T50" fmla="*/ 10 w 20"/>
                  <a:gd name="T51" fmla="*/ 84 h 85"/>
                  <a:gd name="T52" fmla="*/ 13 w 20"/>
                  <a:gd name="T53" fmla="*/ 85 h 85"/>
                  <a:gd name="T54" fmla="*/ 17 w 20"/>
                  <a:gd name="T55" fmla="*/ 84 h 85"/>
                  <a:gd name="T56" fmla="*/ 17 w 20"/>
                  <a:gd name="T57" fmla="*/ 84 h 85"/>
                  <a:gd name="T58" fmla="*/ 19 w 20"/>
                  <a:gd name="T59" fmla="*/ 82 h 85"/>
                  <a:gd name="T60" fmla="*/ 20 w 20"/>
                  <a:gd name="T61" fmla="*/ 79 h 85"/>
                  <a:gd name="T62" fmla="*/ 19 w 20"/>
                  <a:gd name="T63" fmla="*/ 75 h 85"/>
                  <a:gd name="T64" fmla="*/ 19 w 20"/>
                  <a:gd name="T65" fmla="*/ 75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0"/>
                  <a:gd name="T100" fmla="*/ 0 h 85"/>
                  <a:gd name="T101" fmla="*/ 20 w 20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0" h="85">
                    <a:moveTo>
                      <a:pt x="19" y="75"/>
                    </a:moveTo>
                    <a:lnTo>
                      <a:pt x="16" y="65"/>
                    </a:lnTo>
                    <a:lnTo>
                      <a:pt x="15" y="55"/>
                    </a:lnTo>
                    <a:lnTo>
                      <a:pt x="16" y="45"/>
                    </a:lnTo>
                    <a:lnTo>
                      <a:pt x="17" y="31"/>
                    </a:lnTo>
                    <a:lnTo>
                      <a:pt x="16" y="19"/>
                    </a:lnTo>
                    <a:lnTo>
                      <a:pt x="13" y="6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7"/>
                    </a:lnTo>
                    <a:lnTo>
                      <a:pt x="3" y="19"/>
                    </a:lnTo>
                    <a:lnTo>
                      <a:pt x="4" y="32"/>
                    </a:lnTo>
                    <a:lnTo>
                      <a:pt x="3" y="45"/>
                    </a:lnTo>
                    <a:lnTo>
                      <a:pt x="2" y="58"/>
                    </a:lnTo>
                    <a:lnTo>
                      <a:pt x="4" y="70"/>
                    </a:lnTo>
                    <a:lnTo>
                      <a:pt x="7" y="82"/>
                    </a:lnTo>
                    <a:lnTo>
                      <a:pt x="10" y="84"/>
                    </a:lnTo>
                    <a:lnTo>
                      <a:pt x="13" y="85"/>
                    </a:lnTo>
                    <a:lnTo>
                      <a:pt x="17" y="84"/>
                    </a:lnTo>
                    <a:lnTo>
                      <a:pt x="19" y="82"/>
                    </a:lnTo>
                    <a:lnTo>
                      <a:pt x="20" y="79"/>
                    </a:lnTo>
                    <a:lnTo>
                      <a:pt x="19" y="75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23" name="Freeform 114"/>
              <p:cNvSpPr>
                <a:spLocks/>
              </p:cNvSpPr>
              <p:nvPr/>
            </p:nvSpPr>
            <p:spPr bwMode="auto">
              <a:xfrm>
                <a:off x="4983" y="1468"/>
                <a:ext cx="25" cy="79"/>
              </a:xfrm>
              <a:custGeom>
                <a:avLst/>
                <a:gdLst>
                  <a:gd name="T0" fmla="*/ 13 w 25"/>
                  <a:gd name="T1" fmla="*/ 71 h 79"/>
                  <a:gd name="T2" fmla="*/ 15 w 25"/>
                  <a:gd name="T3" fmla="*/ 49 h 79"/>
                  <a:gd name="T4" fmla="*/ 21 w 25"/>
                  <a:gd name="T5" fmla="*/ 28 h 79"/>
                  <a:gd name="T6" fmla="*/ 25 w 25"/>
                  <a:gd name="T7" fmla="*/ 7 h 79"/>
                  <a:gd name="T8" fmla="*/ 25 w 25"/>
                  <a:gd name="T9" fmla="*/ 7 h 79"/>
                  <a:gd name="T10" fmla="*/ 25 w 25"/>
                  <a:gd name="T11" fmla="*/ 4 h 79"/>
                  <a:gd name="T12" fmla="*/ 23 w 25"/>
                  <a:gd name="T13" fmla="*/ 1 h 79"/>
                  <a:gd name="T14" fmla="*/ 19 w 25"/>
                  <a:gd name="T15" fmla="*/ 0 h 79"/>
                  <a:gd name="T16" fmla="*/ 19 w 25"/>
                  <a:gd name="T17" fmla="*/ 0 h 79"/>
                  <a:gd name="T18" fmla="*/ 16 w 25"/>
                  <a:gd name="T19" fmla="*/ 0 h 79"/>
                  <a:gd name="T20" fmla="*/ 14 w 25"/>
                  <a:gd name="T21" fmla="*/ 2 h 79"/>
                  <a:gd name="T22" fmla="*/ 12 w 25"/>
                  <a:gd name="T23" fmla="*/ 5 h 79"/>
                  <a:gd name="T24" fmla="*/ 12 w 25"/>
                  <a:gd name="T25" fmla="*/ 5 h 79"/>
                  <a:gd name="T26" fmla="*/ 10 w 25"/>
                  <a:gd name="T27" fmla="*/ 19 h 79"/>
                  <a:gd name="T28" fmla="*/ 6 w 25"/>
                  <a:gd name="T29" fmla="*/ 33 h 79"/>
                  <a:gd name="T30" fmla="*/ 3 w 25"/>
                  <a:gd name="T31" fmla="*/ 47 h 79"/>
                  <a:gd name="T32" fmla="*/ 3 w 25"/>
                  <a:gd name="T33" fmla="*/ 47 h 79"/>
                  <a:gd name="T34" fmla="*/ 0 w 25"/>
                  <a:gd name="T35" fmla="*/ 55 h 79"/>
                  <a:gd name="T36" fmla="*/ 0 w 25"/>
                  <a:gd name="T37" fmla="*/ 64 h 79"/>
                  <a:gd name="T38" fmla="*/ 0 w 25"/>
                  <a:gd name="T39" fmla="*/ 73 h 79"/>
                  <a:gd name="T40" fmla="*/ 0 w 25"/>
                  <a:gd name="T41" fmla="*/ 73 h 79"/>
                  <a:gd name="T42" fmla="*/ 1 w 25"/>
                  <a:gd name="T43" fmla="*/ 76 h 79"/>
                  <a:gd name="T44" fmla="*/ 4 w 25"/>
                  <a:gd name="T45" fmla="*/ 78 h 79"/>
                  <a:gd name="T46" fmla="*/ 8 w 25"/>
                  <a:gd name="T47" fmla="*/ 79 h 79"/>
                  <a:gd name="T48" fmla="*/ 8 w 25"/>
                  <a:gd name="T49" fmla="*/ 79 h 79"/>
                  <a:gd name="T50" fmla="*/ 11 w 25"/>
                  <a:gd name="T51" fmla="*/ 77 h 79"/>
                  <a:gd name="T52" fmla="*/ 13 w 25"/>
                  <a:gd name="T53" fmla="*/ 75 h 79"/>
                  <a:gd name="T54" fmla="*/ 13 w 25"/>
                  <a:gd name="T55" fmla="*/ 71 h 79"/>
                  <a:gd name="T56" fmla="*/ 13 w 25"/>
                  <a:gd name="T57" fmla="*/ 71 h 7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5"/>
                  <a:gd name="T88" fmla="*/ 0 h 79"/>
                  <a:gd name="T89" fmla="*/ 25 w 25"/>
                  <a:gd name="T90" fmla="*/ 79 h 7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5" h="79">
                    <a:moveTo>
                      <a:pt x="13" y="71"/>
                    </a:moveTo>
                    <a:lnTo>
                      <a:pt x="15" y="49"/>
                    </a:lnTo>
                    <a:lnTo>
                      <a:pt x="21" y="28"/>
                    </a:lnTo>
                    <a:lnTo>
                      <a:pt x="25" y="7"/>
                    </a:lnTo>
                    <a:lnTo>
                      <a:pt x="25" y="4"/>
                    </a:lnTo>
                    <a:lnTo>
                      <a:pt x="23" y="1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4" y="2"/>
                    </a:lnTo>
                    <a:lnTo>
                      <a:pt x="12" y="5"/>
                    </a:lnTo>
                    <a:lnTo>
                      <a:pt x="10" y="19"/>
                    </a:lnTo>
                    <a:lnTo>
                      <a:pt x="6" y="33"/>
                    </a:lnTo>
                    <a:lnTo>
                      <a:pt x="3" y="47"/>
                    </a:lnTo>
                    <a:lnTo>
                      <a:pt x="0" y="55"/>
                    </a:lnTo>
                    <a:lnTo>
                      <a:pt x="0" y="64"/>
                    </a:lnTo>
                    <a:lnTo>
                      <a:pt x="0" y="73"/>
                    </a:lnTo>
                    <a:lnTo>
                      <a:pt x="1" y="76"/>
                    </a:lnTo>
                    <a:lnTo>
                      <a:pt x="4" y="78"/>
                    </a:lnTo>
                    <a:lnTo>
                      <a:pt x="8" y="79"/>
                    </a:lnTo>
                    <a:lnTo>
                      <a:pt x="11" y="77"/>
                    </a:lnTo>
                    <a:lnTo>
                      <a:pt x="13" y="75"/>
                    </a:lnTo>
                    <a:lnTo>
                      <a:pt x="13" y="7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24" name="Freeform 115"/>
              <p:cNvSpPr>
                <a:spLocks/>
              </p:cNvSpPr>
              <p:nvPr/>
            </p:nvSpPr>
            <p:spPr bwMode="auto">
              <a:xfrm>
                <a:off x="4966" y="1468"/>
                <a:ext cx="15" cy="83"/>
              </a:xfrm>
              <a:custGeom>
                <a:avLst/>
                <a:gdLst>
                  <a:gd name="T0" fmla="*/ 15 w 15"/>
                  <a:gd name="T1" fmla="*/ 75 h 83"/>
                  <a:gd name="T2" fmla="*/ 13 w 15"/>
                  <a:gd name="T3" fmla="*/ 66 h 83"/>
                  <a:gd name="T4" fmla="*/ 13 w 15"/>
                  <a:gd name="T5" fmla="*/ 56 h 83"/>
                  <a:gd name="T6" fmla="*/ 14 w 15"/>
                  <a:gd name="T7" fmla="*/ 46 h 83"/>
                  <a:gd name="T8" fmla="*/ 14 w 15"/>
                  <a:gd name="T9" fmla="*/ 46 h 83"/>
                  <a:gd name="T10" fmla="*/ 14 w 15"/>
                  <a:gd name="T11" fmla="*/ 44 h 83"/>
                  <a:gd name="T12" fmla="*/ 14 w 15"/>
                  <a:gd name="T13" fmla="*/ 42 h 83"/>
                  <a:gd name="T14" fmla="*/ 13 w 15"/>
                  <a:gd name="T15" fmla="*/ 40 h 83"/>
                  <a:gd name="T16" fmla="*/ 13 w 15"/>
                  <a:gd name="T17" fmla="*/ 40 h 83"/>
                  <a:gd name="T18" fmla="*/ 14 w 15"/>
                  <a:gd name="T19" fmla="*/ 31 h 83"/>
                  <a:gd name="T20" fmla="*/ 14 w 15"/>
                  <a:gd name="T21" fmla="*/ 22 h 83"/>
                  <a:gd name="T22" fmla="*/ 15 w 15"/>
                  <a:gd name="T23" fmla="*/ 13 h 83"/>
                  <a:gd name="T24" fmla="*/ 15 w 15"/>
                  <a:gd name="T25" fmla="*/ 13 h 83"/>
                  <a:gd name="T26" fmla="*/ 15 w 15"/>
                  <a:gd name="T27" fmla="*/ 11 h 83"/>
                  <a:gd name="T28" fmla="*/ 14 w 15"/>
                  <a:gd name="T29" fmla="*/ 8 h 83"/>
                  <a:gd name="T30" fmla="*/ 14 w 15"/>
                  <a:gd name="T31" fmla="*/ 5 h 83"/>
                  <a:gd name="T32" fmla="*/ 14 w 15"/>
                  <a:gd name="T33" fmla="*/ 5 h 83"/>
                  <a:gd name="T34" fmla="*/ 14 w 15"/>
                  <a:gd name="T35" fmla="*/ 6 h 83"/>
                  <a:gd name="T36" fmla="*/ 14 w 15"/>
                  <a:gd name="T37" fmla="*/ 6 h 83"/>
                  <a:gd name="T38" fmla="*/ 14 w 15"/>
                  <a:gd name="T39" fmla="*/ 6 h 83"/>
                  <a:gd name="T40" fmla="*/ 14 w 15"/>
                  <a:gd name="T41" fmla="*/ 6 h 83"/>
                  <a:gd name="T42" fmla="*/ 13 w 15"/>
                  <a:gd name="T43" fmla="*/ 3 h 83"/>
                  <a:gd name="T44" fmla="*/ 11 w 15"/>
                  <a:gd name="T45" fmla="*/ 1 h 83"/>
                  <a:gd name="T46" fmla="*/ 8 w 15"/>
                  <a:gd name="T47" fmla="*/ 0 h 83"/>
                  <a:gd name="T48" fmla="*/ 8 w 15"/>
                  <a:gd name="T49" fmla="*/ 0 h 83"/>
                  <a:gd name="T50" fmla="*/ 5 w 15"/>
                  <a:gd name="T51" fmla="*/ 0 h 83"/>
                  <a:gd name="T52" fmla="*/ 3 w 15"/>
                  <a:gd name="T53" fmla="*/ 2 h 83"/>
                  <a:gd name="T54" fmla="*/ 2 w 15"/>
                  <a:gd name="T55" fmla="*/ 5 h 83"/>
                  <a:gd name="T56" fmla="*/ 2 w 15"/>
                  <a:gd name="T57" fmla="*/ 5 h 83"/>
                  <a:gd name="T58" fmla="*/ 2 w 15"/>
                  <a:gd name="T59" fmla="*/ 8 h 83"/>
                  <a:gd name="T60" fmla="*/ 2 w 15"/>
                  <a:gd name="T61" fmla="*/ 11 h 83"/>
                  <a:gd name="T62" fmla="*/ 2 w 15"/>
                  <a:gd name="T63" fmla="*/ 14 h 83"/>
                  <a:gd name="T64" fmla="*/ 2 w 15"/>
                  <a:gd name="T65" fmla="*/ 14 h 83"/>
                  <a:gd name="T66" fmla="*/ 2 w 15"/>
                  <a:gd name="T67" fmla="*/ 25 h 83"/>
                  <a:gd name="T68" fmla="*/ 1 w 15"/>
                  <a:gd name="T69" fmla="*/ 36 h 83"/>
                  <a:gd name="T70" fmla="*/ 1 w 15"/>
                  <a:gd name="T71" fmla="*/ 47 h 83"/>
                  <a:gd name="T72" fmla="*/ 1 w 15"/>
                  <a:gd name="T73" fmla="*/ 47 h 83"/>
                  <a:gd name="T74" fmla="*/ 0 w 15"/>
                  <a:gd name="T75" fmla="*/ 58 h 83"/>
                  <a:gd name="T76" fmla="*/ 1 w 15"/>
                  <a:gd name="T77" fmla="*/ 68 h 83"/>
                  <a:gd name="T78" fmla="*/ 3 w 15"/>
                  <a:gd name="T79" fmla="*/ 78 h 83"/>
                  <a:gd name="T80" fmla="*/ 3 w 15"/>
                  <a:gd name="T81" fmla="*/ 78 h 83"/>
                  <a:gd name="T82" fmla="*/ 5 w 15"/>
                  <a:gd name="T83" fmla="*/ 81 h 83"/>
                  <a:gd name="T84" fmla="*/ 8 w 15"/>
                  <a:gd name="T85" fmla="*/ 83 h 83"/>
                  <a:gd name="T86" fmla="*/ 11 w 15"/>
                  <a:gd name="T87" fmla="*/ 83 h 83"/>
                  <a:gd name="T88" fmla="*/ 11 w 15"/>
                  <a:gd name="T89" fmla="*/ 83 h 83"/>
                  <a:gd name="T90" fmla="*/ 14 w 15"/>
                  <a:gd name="T91" fmla="*/ 81 h 83"/>
                  <a:gd name="T92" fmla="*/ 15 w 15"/>
                  <a:gd name="T93" fmla="*/ 78 h 83"/>
                  <a:gd name="T94" fmla="*/ 15 w 15"/>
                  <a:gd name="T95" fmla="*/ 75 h 83"/>
                  <a:gd name="T96" fmla="*/ 15 w 15"/>
                  <a:gd name="T97" fmla="*/ 75 h 83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5"/>
                  <a:gd name="T148" fmla="*/ 0 h 83"/>
                  <a:gd name="T149" fmla="*/ 15 w 15"/>
                  <a:gd name="T150" fmla="*/ 83 h 83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5" h="83">
                    <a:moveTo>
                      <a:pt x="15" y="75"/>
                    </a:moveTo>
                    <a:lnTo>
                      <a:pt x="13" y="66"/>
                    </a:lnTo>
                    <a:lnTo>
                      <a:pt x="13" y="56"/>
                    </a:lnTo>
                    <a:lnTo>
                      <a:pt x="14" y="46"/>
                    </a:lnTo>
                    <a:lnTo>
                      <a:pt x="14" y="44"/>
                    </a:lnTo>
                    <a:lnTo>
                      <a:pt x="14" y="42"/>
                    </a:lnTo>
                    <a:lnTo>
                      <a:pt x="13" y="40"/>
                    </a:lnTo>
                    <a:lnTo>
                      <a:pt x="14" y="31"/>
                    </a:lnTo>
                    <a:lnTo>
                      <a:pt x="14" y="22"/>
                    </a:lnTo>
                    <a:lnTo>
                      <a:pt x="15" y="13"/>
                    </a:lnTo>
                    <a:lnTo>
                      <a:pt x="15" y="11"/>
                    </a:lnTo>
                    <a:lnTo>
                      <a:pt x="14" y="8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3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2" y="5"/>
                    </a:lnTo>
                    <a:lnTo>
                      <a:pt x="2" y="8"/>
                    </a:lnTo>
                    <a:lnTo>
                      <a:pt x="2" y="11"/>
                    </a:lnTo>
                    <a:lnTo>
                      <a:pt x="2" y="14"/>
                    </a:lnTo>
                    <a:lnTo>
                      <a:pt x="2" y="25"/>
                    </a:lnTo>
                    <a:lnTo>
                      <a:pt x="1" y="36"/>
                    </a:lnTo>
                    <a:lnTo>
                      <a:pt x="1" y="47"/>
                    </a:lnTo>
                    <a:lnTo>
                      <a:pt x="0" y="58"/>
                    </a:lnTo>
                    <a:lnTo>
                      <a:pt x="1" y="68"/>
                    </a:lnTo>
                    <a:lnTo>
                      <a:pt x="3" y="78"/>
                    </a:lnTo>
                    <a:lnTo>
                      <a:pt x="5" y="81"/>
                    </a:lnTo>
                    <a:lnTo>
                      <a:pt x="8" y="83"/>
                    </a:lnTo>
                    <a:lnTo>
                      <a:pt x="11" y="83"/>
                    </a:lnTo>
                    <a:lnTo>
                      <a:pt x="14" y="81"/>
                    </a:lnTo>
                    <a:lnTo>
                      <a:pt x="15" y="78"/>
                    </a:lnTo>
                    <a:lnTo>
                      <a:pt x="15" y="75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25" name="Freeform 116"/>
              <p:cNvSpPr>
                <a:spLocks/>
              </p:cNvSpPr>
              <p:nvPr/>
            </p:nvSpPr>
            <p:spPr bwMode="auto">
              <a:xfrm>
                <a:off x="4936" y="1468"/>
                <a:ext cx="23" cy="84"/>
              </a:xfrm>
              <a:custGeom>
                <a:avLst/>
                <a:gdLst>
                  <a:gd name="T0" fmla="*/ 13 w 23"/>
                  <a:gd name="T1" fmla="*/ 80 h 84"/>
                  <a:gd name="T2" fmla="*/ 17 w 23"/>
                  <a:gd name="T3" fmla="*/ 67 h 84"/>
                  <a:gd name="T4" fmla="*/ 21 w 23"/>
                  <a:gd name="T5" fmla="*/ 54 h 84"/>
                  <a:gd name="T6" fmla="*/ 23 w 23"/>
                  <a:gd name="T7" fmla="*/ 41 h 84"/>
                  <a:gd name="T8" fmla="*/ 23 w 23"/>
                  <a:gd name="T9" fmla="*/ 41 h 84"/>
                  <a:gd name="T10" fmla="*/ 22 w 23"/>
                  <a:gd name="T11" fmla="*/ 29 h 84"/>
                  <a:gd name="T12" fmla="*/ 22 w 23"/>
                  <a:gd name="T13" fmla="*/ 18 h 84"/>
                  <a:gd name="T14" fmla="*/ 22 w 23"/>
                  <a:gd name="T15" fmla="*/ 6 h 84"/>
                  <a:gd name="T16" fmla="*/ 22 w 23"/>
                  <a:gd name="T17" fmla="*/ 6 h 84"/>
                  <a:gd name="T18" fmla="*/ 21 w 23"/>
                  <a:gd name="T19" fmla="*/ 3 h 84"/>
                  <a:gd name="T20" fmla="*/ 19 w 23"/>
                  <a:gd name="T21" fmla="*/ 0 h 84"/>
                  <a:gd name="T22" fmla="*/ 16 w 23"/>
                  <a:gd name="T23" fmla="*/ 0 h 84"/>
                  <a:gd name="T24" fmla="*/ 16 w 23"/>
                  <a:gd name="T25" fmla="*/ 0 h 84"/>
                  <a:gd name="T26" fmla="*/ 12 w 23"/>
                  <a:gd name="T27" fmla="*/ 0 h 84"/>
                  <a:gd name="T28" fmla="*/ 10 w 23"/>
                  <a:gd name="T29" fmla="*/ 3 h 84"/>
                  <a:gd name="T30" fmla="*/ 9 w 23"/>
                  <a:gd name="T31" fmla="*/ 6 h 84"/>
                  <a:gd name="T32" fmla="*/ 9 w 23"/>
                  <a:gd name="T33" fmla="*/ 6 h 84"/>
                  <a:gd name="T34" fmla="*/ 9 w 23"/>
                  <a:gd name="T35" fmla="*/ 18 h 84"/>
                  <a:gd name="T36" fmla="*/ 9 w 23"/>
                  <a:gd name="T37" fmla="*/ 30 h 84"/>
                  <a:gd name="T38" fmla="*/ 11 w 23"/>
                  <a:gd name="T39" fmla="*/ 42 h 84"/>
                  <a:gd name="T40" fmla="*/ 11 w 23"/>
                  <a:gd name="T41" fmla="*/ 42 h 84"/>
                  <a:gd name="T42" fmla="*/ 8 w 23"/>
                  <a:gd name="T43" fmla="*/ 53 h 84"/>
                  <a:gd name="T44" fmla="*/ 5 w 23"/>
                  <a:gd name="T45" fmla="*/ 65 h 84"/>
                  <a:gd name="T46" fmla="*/ 1 w 23"/>
                  <a:gd name="T47" fmla="*/ 76 h 84"/>
                  <a:gd name="T48" fmla="*/ 1 w 23"/>
                  <a:gd name="T49" fmla="*/ 76 h 84"/>
                  <a:gd name="T50" fmla="*/ 0 w 23"/>
                  <a:gd name="T51" fmla="*/ 79 h 84"/>
                  <a:gd name="T52" fmla="*/ 1 w 23"/>
                  <a:gd name="T53" fmla="*/ 82 h 84"/>
                  <a:gd name="T54" fmla="*/ 4 w 23"/>
                  <a:gd name="T55" fmla="*/ 84 h 84"/>
                  <a:gd name="T56" fmla="*/ 4 w 23"/>
                  <a:gd name="T57" fmla="*/ 84 h 84"/>
                  <a:gd name="T58" fmla="*/ 7 w 23"/>
                  <a:gd name="T59" fmla="*/ 84 h 84"/>
                  <a:gd name="T60" fmla="*/ 11 w 23"/>
                  <a:gd name="T61" fmla="*/ 83 h 84"/>
                  <a:gd name="T62" fmla="*/ 13 w 23"/>
                  <a:gd name="T63" fmla="*/ 80 h 84"/>
                  <a:gd name="T64" fmla="*/ 13 w 23"/>
                  <a:gd name="T65" fmla="*/ 80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3"/>
                  <a:gd name="T100" fmla="*/ 0 h 84"/>
                  <a:gd name="T101" fmla="*/ 23 w 23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3" h="84">
                    <a:moveTo>
                      <a:pt x="13" y="80"/>
                    </a:moveTo>
                    <a:lnTo>
                      <a:pt x="17" y="67"/>
                    </a:lnTo>
                    <a:lnTo>
                      <a:pt x="21" y="54"/>
                    </a:lnTo>
                    <a:lnTo>
                      <a:pt x="23" y="41"/>
                    </a:lnTo>
                    <a:lnTo>
                      <a:pt x="22" y="29"/>
                    </a:lnTo>
                    <a:lnTo>
                      <a:pt x="22" y="18"/>
                    </a:lnTo>
                    <a:lnTo>
                      <a:pt x="22" y="6"/>
                    </a:lnTo>
                    <a:lnTo>
                      <a:pt x="21" y="3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0" y="3"/>
                    </a:lnTo>
                    <a:lnTo>
                      <a:pt x="9" y="6"/>
                    </a:lnTo>
                    <a:lnTo>
                      <a:pt x="9" y="18"/>
                    </a:lnTo>
                    <a:lnTo>
                      <a:pt x="9" y="30"/>
                    </a:lnTo>
                    <a:lnTo>
                      <a:pt x="11" y="42"/>
                    </a:lnTo>
                    <a:lnTo>
                      <a:pt x="8" y="53"/>
                    </a:lnTo>
                    <a:lnTo>
                      <a:pt x="5" y="65"/>
                    </a:lnTo>
                    <a:lnTo>
                      <a:pt x="1" y="76"/>
                    </a:lnTo>
                    <a:lnTo>
                      <a:pt x="0" y="79"/>
                    </a:lnTo>
                    <a:lnTo>
                      <a:pt x="1" y="82"/>
                    </a:lnTo>
                    <a:lnTo>
                      <a:pt x="4" y="84"/>
                    </a:lnTo>
                    <a:lnTo>
                      <a:pt x="7" y="84"/>
                    </a:lnTo>
                    <a:lnTo>
                      <a:pt x="11" y="83"/>
                    </a:lnTo>
                    <a:lnTo>
                      <a:pt x="13" y="8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26" name="Freeform 117"/>
              <p:cNvSpPr>
                <a:spLocks/>
              </p:cNvSpPr>
              <p:nvPr/>
            </p:nvSpPr>
            <p:spPr bwMode="auto">
              <a:xfrm>
                <a:off x="4921" y="1467"/>
                <a:ext cx="16" cy="83"/>
              </a:xfrm>
              <a:custGeom>
                <a:avLst/>
                <a:gdLst>
                  <a:gd name="T0" fmla="*/ 16 w 16"/>
                  <a:gd name="T1" fmla="*/ 77 h 83"/>
                  <a:gd name="T2" fmla="*/ 16 w 16"/>
                  <a:gd name="T3" fmla="*/ 54 h 83"/>
                  <a:gd name="T4" fmla="*/ 16 w 16"/>
                  <a:gd name="T5" fmla="*/ 31 h 83"/>
                  <a:gd name="T6" fmla="*/ 15 w 16"/>
                  <a:gd name="T7" fmla="*/ 9 h 83"/>
                  <a:gd name="T8" fmla="*/ 15 w 16"/>
                  <a:gd name="T9" fmla="*/ 9 h 83"/>
                  <a:gd name="T10" fmla="*/ 15 w 16"/>
                  <a:gd name="T11" fmla="*/ 7 h 83"/>
                  <a:gd name="T12" fmla="*/ 14 w 16"/>
                  <a:gd name="T13" fmla="*/ 5 h 83"/>
                  <a:gd name="T14" fmla="*/ 13 w 16"/>
                  <a:gd name="T15" fmla="*/ 4 h 83"/>
                  <a:gd name="T16" fmla="*/ 13 w 16"/>
                  <a:gd name="T17" fmla="*/ 4 h 83"/>
                  <a:gd name="T18" fmla="*/ 10 w 16"/>
                  <a:gd name="T19" fmla="*/ 1 h 83"/>
                  <a:gd name="T20" fmla="*/ 7 w 16"/>
                  <a:gd name="T21" fmla="*/ 0 h 83"/>
                  <a:gd name="T22" fmla="*/ 4 w 16"/>
                  <a:gd name="T23" fmla="*/ 1 h 83"/>
                  <a:gd name="T24" fmla="*/ 4 w 16"/>
                  <a:gd name="T25" fmla="*/ 1 h 83"/>
                  <a:gd name="T26" fmla="*/ 1 w 16"/>
                  <a:gd name="T27" fmla="*/ 3 h 83"/>
                  <a:gd name="T28" fmla="*/ 0 w 16"/>
                  <a:gd name="T29" fmla="*/ 6 h 83"/>
                  <a:gd name="T30" fmla="*/ 1 w 16"/>
                  <a:gd name="T31" fmla="*/ 9 h 83"/>
                  <a:gd name="T32" fmla="*/ 1 w 16"/>
                  <a:gd name="T33" fmla="*/ 9 h 83"/>
                  <a:gd name="T34" fmla="*/ 2 w 16"/>
                  <a:gd name="T35" fmla="*/ 11 h 83"/>
                  <a:gd name="T36" fmla="*/ 3 w 16"/>
                  <a:gd name="T37" fmla="*/ 12 h 83"/>
                  <a:gd name="T38" fmla="*/ 3 w 16"/>
                  <a:gd name="T39" fmla="*/ 13 h 83"/>
                  <a:gd name="T40" fmla="*/ 3 w 16"/>
                  <a:gd name="T41" fmla="*/ 13 h 83"/>
                  <a:gd name="T42" fmla="*/ 3 w 16"/>
                  <a:gd name="T43" fmla="*/ 34 h 83"/>
                  <a:gd name="T44" fmla="*/ 3 w 16"/>
                  <a:gd name="T45" fmla="*/ 56 h 83"/>
                  <a:gd name="T46" fmla="*/ 3 w 16"/>
                  <a:gd name="T47" fmla="*/ 77 h 83"/>
                  <a:gd name="T48" fmla="*/ 3 w 16"/>
                  <a:gd name="T49" fmla="*/ 77 h 83"/>
                  <a:gd name="T50" fmla="*/ 4 w 16"/>
                  <a:gd name="T51" fmla="*/ 80 h 83"/>
                  <a:gd name="T52" fmla="*/ 7 w 16"/>
                  <a:gd name="T53" fmla="*/ 83 h 83"/>
                  <a:gd name="T54" fmla="*/ 10 w 16"/>
                  <a:gd name="T55" fmla="*/ 83 h 83"/>
                  <a:gd name="T56" fmla="*/ 10 w 16"/>
                  <a:gd name="T57" fmla="*/ 83 h 83"/>
                  <a:gd name="T58" fmla="*/ 13 w 16"/>
                  <a:gd name="T59" fmla="*/ 83 h 83"/>
                  <a:gd name="T60" fmla="*/ 15 w 16"/>
                  <a:gd name="T61" fmla="*/ 80 h 83"/>
                  <a:gd name="T62" fmla="*/ 16 w 16"/>
                  <a:gd name="T63" fmla="*/ 77 h 83"/>
                  <a:gd name="T64" fmla="*/ 16 w 16"/>
                  <a:gd name="T65" fmla="*/ 77 h 8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6"/>
                  <a:gd name="T100" fmla="*/ 0 h 83"/>
                  <a:gd name="T101" fmla="*/ 16 w 16"/>
                  <a:gd name="T102" fmla="*/ 83 h 8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6" h="83">
                    <a:moveTo>
                      <a:pt x="16" y="77"/>
                    </a:moveTo>
                    <a:lnTo>
                      <a:pt x="16" y="54"/>
                    </a:lnTo>
                    <a:lnTo>
                      <a:pt x="16" y="31"/>
                    </a:lnTo>
                    <a:lnTo>
                      <a:pt x="15" y="9"/>
                    </a:lnTo>
                    <a:lnTo>
                      <a:pt x="15" y="7"/>
                    </a:lnTo>
                    <a:lnTo>
                      <a:pt x="14" y="5"/>
                    </a:lnTo>
                    <a:lnTo>
                      <a:pt x="13" y="4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3" y="13"/>
                    </a:lnTo>
                    <a:lnTo>
                      <a:pt x="3" y="34"/>
                    </a:lnTo>
                    <a:lnTo>
                      <a:pt x="3" y="56"/>
                    </a:lnTo>
                    <a:lnTo>
                      <a:pt x="3" y="77"/>
                    </a:lnTo>
                    <a:lnTo>
                      <a:pt x="4" y="80"/>
                    </a:lnTo>
                    <a:lnTo>
                      <a:pt x="7" y="83"/>
                    </a:lnTo>
                    <a:lnTo>
                      <a:pt x="10" y="83"/>
                    </a:lnTo>
                    <a:lnTo>
                      <a:pt x="13" y="83"/>
                    </a:lnTo>
                    <a:lnTo>
                      <a:pt x="15" y="80"/>
                    </a:lnTo>
                    <a:lnTo>
                      <a:pt x="16" y="7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27" name="Freeform 118"/>
              <p:cNvSpPr>
                <a:spLocks/>
              </p:cNvSpPr>
              <p:nvPr/>
            </p:nvSpPr>
            <p:spPr bwMode="auto">
              <a:xfrm>
                <a:off x="4888" y="1468"/>
                <a:ext cx="24" cy="84"/>
              </a:xfrm>
              <a:custGeom>
                <a:avLst/>
                <a:gdLst>
                  <a:gd name="T0" fmla="*/ 12 w 24"/>
                  <a:gd name="T1" fmla="*/ 80 h 84"/>
                  <a:gd name="T2" fmla="*/ 19 w 24"/>
                  <a:gd name="T3" fmla="*/ 56 h 84"/>
                  <a:gd name="T4" fmla="*/ 23 w 24"/>
                  <a:gd name="T5" fmla="*/ 31 h 84"/>
                  <a:gd name="T6" fmla="*/ 24 w 24"/>
                  <a:gd name="T7" fmla="*/ 6 h 84"/>
                  <a:gd name="T8" fmla="*/ 24 w 24"/>
                  <a:gd name="T9" fmla="*/ 6 h 84"/>
                  <a:gd name="T10" fmla="*/ 23 w 24"/>
                  <a:gd name="T11" fmla="*/ 3 h 84"/>
                  <a:gd name="T12" fmla="*/ 21 w 24"/>
                  <a:gd name="T13" fmla="*/ 1 h 84"/>
                  <a:gd name="T14" fmla="*/ 17 w 24"/>
                  <a:gd name="T15" fmla="*/ 0 h 84"/>
                  <a:gd name="T16" fmla="*/ 17 w 24"/>
                  <a:gd name="T17" fmla="*/ 0 h 84"/>
                  <a:gd name="T18" fmla="*/ 14 w 24"/>
                  <a:gd name="T19" fmla="*/ 1 h 84"/>
                  <a:gd name="T20" fmla="*/ 12 w 24"/>
                  <a:gd name="T21" fmla="*/ 3 h 84"/>
                  <a:gd name="T22" fmla="*/ 11 w 24"/>
                  <a:gd name="T23" fmla="*/ 6 h 84"/>
                  <a:gd name="T24" fmla="*/ 11 w 24"/>
                  <a:gd name="T25" fmla="*/ 6 h 84"/>
                  <a:gd name="T26" fmla="*/ 10 w 24"/>
                  <a:gd name="T27" fmla="*/ 30 h 84"/>
                  <a:gd name="T28" fmla="*/ 7 w 24"/>
                  <a:gd name="T29" fmla="*/ 53 h 84"/>
                  <a:gd name="T30" fmla="*/ 0 w 24"/>
                  <a:gd name="T31" fmla="*/ 76 h 84"/>
                  <a:gd name="T32" fmla="*/ 0 w 24"/>
                  <a:gd name="T33" fmla="*/ 76 h 84"/>
                  <a:gd name="T34" fmla="*/ 0 w 24"/>
                  <a:gd name="T35" fmla="*/ 79 h 84"/>
                  <a:gd name="T36" fmla="*/ 2 w 24"/>
                  <a:gd name="T37" fmla="*/ 82 h 84"/>
                  <a:gd name="T38" fmla="*/ 4 w 24"/>
                  <a:gd name="T39" fmla="*/ 84 h 84"/>
                  <a:gd name="T40" fmla="*/ 4 w 24"/>
                  <a:gd name="T41" fmla="*/ 84 h 84"/>
                  <a:gd name="T42" fmla="*/ 8 w 24"/>
                  <a:gd name="T43" fmla="*/ 84 h 84"/>
                  <a:gd name="T44" fmla="*/ 11 w 24"/>
                  <a:gd name="T45" fmla="*/ 82 h 84"/>
                  <a:gd name="T46" fmla="*/ 12 w 24"/>
                  <a:gd name="T47" fmla="*/ 80 h 84"/>
                  <a:gd name="T48" fmla="*/ 12 w 24"/>
                  <a:gd name="T49" fmla="*/ 80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4"/>
                  <a:gd name="T76" fmla="*/ 0 h 84"/>
                  <a:gd name="T77" fmla="*/ 24 w 24"/>
                  <a:gd name="T78" fmla="*/ 84 h 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4" h="84">
                    <a:moveTo>
                      <a:pt x="12" y="80"/>
                    </a:moveTo>
                    <a:lnTo>
                      <a:pt x="19" y="56"/>
                    </a:lnTo>
                    <a:lnTo>
                      <a:pt x="23" y="31"/>
                    </a:lnTo>
                    <a:lnTo>
                      <a:pt x="24" y="6"/>
                    </a:lnTo>
                    <a:lnTo>
                      <a:pt x="23" y="3"/>
                    </a:lnTo>
                    <a:lnTo>
                      <a:pt x="21" y="1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2" y="3"/>
                    </a:lnTo>
                    <a:lnTo>
                      <a:pt x="11" y="6"/>
                    </a:lnTo>
                    <a:lnTo>
                      <a:pt x="10" y="30"/>
                    </a:lnTo>
                    <a:lnTo>
                      <a:pt x="7" y="53"/>
                    </a:lnTo>
                    <a:lnTo>
                      <a:pt x="0" y="76"/>
                    </a:lnTo>
                    <a:lnTo>
                      <a:pt x="0" y="79"/>
                    </a:lnTo>
                    <a:lnTo>
                      <a:pt x="2" y="82"/>
                    </a:lnTo>
                    <a:lnTo>
                      <a:pt x="4" y="84"/>
                    </a:lnTo>
                    <a:lnTo>
                      <a:pt x="8" y="84"/>
                    </a:lnTo>
                    <a:lnTo>
                      <a:pt x="11" y="82"/>
                    </a:lnTo>
                    <a:lnTo>
                      <a:pt x="12" y="8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28" name="Freeform 119"/>
              <p:cNvSpPr>
                <a:spLocks/>
              </p:cNvSpPr>
              <p:nvPr/>
            </p:nvSpPr>
            <p:spPr bwMode="auto">
              <a:xfrm>
                <a:off x="4876" y="1469"/>
                <a:ext cx="18" cy="82"/>
              </a:xfrm>
              <a:custGeom>
                <a:avLst/>
                <a:gdLst>
                  <a:gd name="T0" fmla="*/ 15 w 18"/>
                  <a:gd name="T1" fmla="*/ 73 h 82"/>
                  <a:gd name="T2" fmla="*/ 15 w 18"/>
                  <a:gd name="T3" fmla="*/ 72 h 82"/>
                  <a:gd name="T4" fmla="*/ 14 w 18"/>
                  <a:gd name="T5" fmla="*/ 71 h 82"/>
                  <a:gd name="T6" fmla="*/ 14 w 18"/>
                  <a:gd name="T7" fmla="*/ 70 h 82"/>
                  <a:gd name="T8" fmla="*/ 14 w 18"/>
                  <a:gd name="T9" fmla="*/ 70 h 82"/>
                  <a:gd name="T10" fmla="*/ 15 w 18"/>
                  <a:gd name="T11" fmla="*/ 62 h 82"/>
                  <a:gd name="T12" fmla="*/ 17 w 18"/>
                  <a:gd name="T13" fmla="*/ 55 h 82"/>
                  <a:gd name="T14" fmla="*/ 18 w 18"/>
                  <a:gd name="T15" fmla="*/ 47 h 82"/>
                  <a:gd name="T16" fmla="*/ 18 w 18"/>
                  <a:gd name="T17" fmla="*/ 47 h 82"/>
                  <a:gd name="T18" fmla="*/ 18 w 18"/>
                  <a:gd name="T19" fmla="*/ 40 h 82"/>
                  <a:gd name="T20" fmla="*/ 18 w 18"/>
                  <a:gd name="T21" fmla="*/ 31 h 82"/>
                  <a:gd name="T22" fmla="*/ 18 w 18"/>
                  <a:gd name="T23" fmla="*/ 24 h 82"/>
                  <a:gd name="T24" fmla="*/ 18 w 18"/>
                  <a:gd name="T25" fmla="*/ 24 h 82"/>
                  <a:gd name="T26" fmla="*/ 16 w 18"/>
                  <a:gd name="T27" fmla="*/ 17 h 82"/>
                  <a:gd name="T28" fmla="*/ 14 w 18"/>
                  <a:gd name="T29" fmla="*/ 10 h 82"/>
                  <a:gd name="T30" fmla="*/ 12 w 18"/>
                  <a:gd name="T31" fmla="*/ 4 h 82"/>
                  <a:gd name="T32" fmla="*/ 12 w 18"/>
                  <a:gd name="T33" fmla="*/ 4 h 82"/>
                  <a:gd name="T34" fmla="*/ 10 w 18"/>
                  <a:gd name="T35" fmla="*/ 1 h 82"/>
                  <a:gd name="T36" fmla="*/ 7 w 18"/>
                  <a:gd name="T37" fmla="*/ 0 h 82"/>
                  <a:gd name="T38" fmla="*/ 4 w 18"/>
                  <a:gd name="T39" fmla="*/ 0 h 82"/>
                  <a:gd name="T40" fmla="*/ 4 w 18"/>
                  <a:gd name="T41" fmla="*/ 0 h 82"/>
                  <a:gd name="T42" fmla="*/ 1 w 18"/>
                  <a:gd name="T43" fmla="*/ 2 h 82"/>
                  <a:gd name="T44" fmla="*/ 0 w 18"/>
                  <a:gd name="T45" fmla="*/ 5 h 82"/>
                  <a:gd name="T46" fmla="*/ 0 w 18"/>
                  <a:gd name="T47" fmla="*/ 8 h 82"/>
                  <a:gd name="T48" fmla="*/ 0 w 18"/>
                  <a:gd name="T49" fmla="*/ 8 h 82"/>
                  <a:gd name="T50" fmla="*/ 3 w 18"/>
                  <a:gd name="T51" fmla="*/ 20 h 82"/>
                  <a:gd name="T52" fmla="*/ 5 w 18"/>
                  <a:gd name="T53" fmla="*/ 31 h 82"/>
                  <a:gd name="T54" fmla="*/ 5 w 18"/>
                  <a:gd name="T55" fmla="*/ 44 h 82"/>
                  <a:gd name="T56" fmla="*/ 5 w 18"/>
                  <a:gd name="T57" fmla="*/ 44 h 82"/>
                  <a:gd name="T58" fmla="*/ 4 w 18"/>
                  <a:gd name="T59" fmla="*/ 51 h 82"/>
                  <a:gd name="T60" fmla="*/ 3 w 18"/>
                  <a:gd name="T61" fmla="*/ 60 h 82"/>
                  <a:gd name="T62" fmla="*/ 2 w 18"/>
                  <a:gd name="T63" fmla="*/ 67 h 82"/>
                  <a:gd name="T64" fmla="*/ 2 w 18"/>
                  <a:gd name="T65" fmla="*/ 67 h 82"/>
                  <a:gd name="T66" fmla="*/ 2 w 18"/>
                  <a:gd name="T67" fmla="*/ 71 h 82"/>
                  <a:gd name="T68" fmla="*/ 2 w 18"/>
                  <a:gd name="T69" fmla="*/ 75 h 82"/>
                  <a:gd name="T70" fmla="*/ 4 w 18"/>
                  <a:gd name="T71" fmla="*/ 79 h 82"/>
                  <a:gd name="T72" fmla="*/ 4 w 18"/>
                  <a:gd name="T73" fmla="*/ 79 h 82"/>
                  <a:gd name="T74" fmla="*/ 6 w 18"/>
                  <a:gd name="T75" fmla="*/ 81 h 82"/>
                  <a:gd name="T76" fmla="*/ 9 w 18"/>
                  <a:gd name="T77" fmla="*/ 82 h 82"/>
                  <a:gd name="T78" fmla="*/ 13 w 18"/>
                  <a:gd name="T79" fmla="*/ 82 h 82"/>
                  <a:gd name="T80" fmla="*/ 13 w 18"/>
                  <a:gd name="T81" fmla="*/ 82 h 82"/>
                  <a:gd name="T82" fmla="*/ 15 w 18"/>
                  <a:gd name="T83" fmla="*/ 79 h 82"/>
                  <a:gd name="T84" fmla="*/ 16 w 18"/>
                  <a:gd name="T85" fmla="*/ 76 h 82"/>
                  <a:gd name="T86" fmla="*/ 15 w 18"/>
                  <a:gd name="T87" fmla="*/ 73 h 82"/>
                  <a:gd name="T88" fmla="*/ 15 w 18"/>
                  <a:gd name="T89" fmla="*/ 73 h 8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8"/>
                  <a:gd name="T136" fmla="*/ 0 h 82"/>
                  <a:gd name="T137" fmla="*/ 18 w 18"/>
                  <a:gd name="T138" fmla="*/ 82 h 8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8" h="82">
                    <a:moveTo>
                      <a:pt x="15" y="73"/>
                    </a:moveTo>
                    <a:lnTo>
                      <a:pt x="15" y="72"/>
                    </a:lnTo>
                    <a:lnTo>
                      <a:pt x="14" y="71"/>
                    </a:lnTo>
                    <a:lnTo>
                      <a:pt x="14" y="70"/>
                    </a:lnTo>
                    <a:lnTo>
                      <a:pt x="15" y="62"/>
                    </a:lnTo>
                    <a:lnTo>
                      <a:pt x="17" y="55"/>
                    </a:lnTo>
                    <a:lnTo>
                      <a:pt x="18" y="47"/>
                    </a:lnTo>
                    <a:lnTo>
                      <a:pt x="18" y="40"/>
                    </a:lnTo>
                    <a:lnTo>
                      <a:pt x="18" y="31"/>
                    </a:lnTo>
                    <a:lnTo>
                      <a:pt x="18" y="24"/>
                    </a:lnTo>
                    <a:lnTo>
                      <a:pt x="16" y="17"/>
                    </a:lnTo>
                    <a:lnTo>
                      <a:pt x="14" y="10"/>
                    </a:lnTo>
                    <a:lnTo>
                      <a:pt x="12" y="4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5" y="31"/>
                    </a:lnTo>
                    <a:lnTo>
                      <a:pt x="5" y="44"/>
                    </a:lnTo>
                    <a:lnTo>
                      <a:pt x="4" y="51"/>
                    </a:lnTo>
                    <a:lnTo>
                      <a:pt x="3" y="60"/>
                    </a:lnTo>
                    <a:lnTo>
                      <a:pt x="2" y="67"/>
                    </a:lnTo>
                    <a:lnTo>
                      <a:pt x="2" y="71"/>
                    </a:lnTo>
                    <a:lnTo>
                      <a:pt x="2" y="75"/>
                    </a:lnTo>
                    <a:lnTo>
                      <a:pt x="4" y="79"/>
                    </a:lnTo>
                    <a:lnTo>
                      <a:pt x="6" y="81"/>
                    </a:lnTo>
                    <a:lnTo>
                      <a:pt x="9" y="82"/>
                    </a:lnTo>
                    <a:lnTo>
                      <a:pt x="13" y="82"/>
                    </a:lnTo>
                    <a:lnTo>
                      <a:pt x="15" y="79"/>
                    </a:lnTo>
                    <a:lnTo>
                      <a:pt x="16" y="76"/>
                    </a:lnTo>
                    <a:lnTo>
                      <a:pt x="15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29" name="Freeform 120"/>
              <p:cNvSpPr>
                <a:spLocks/>
              </p:cNvSpPr>
              <p:nvPr/>
            </p:nvSpPr>
            <p:spPr bwMode="auto">
              <a:xfrm>
                <a:off x="4828" y="1467"/>
                <a:ext cx="21" cy="81"/>
              </a:xfrm>
              <a:custGeom>
                <a:avLst/>
                <a:gdLst>
                  <a:gd name="T0" fmla="*/ 21 w 21"/>
                  <a:gd name="T1" fmla="*/ 74 h 81"/>
                  <a:gd name="T2" fmla="*/ 18 w 21"/>
                  <a:gd name="T3" fmla="*/ 61 h 81"/>
                  <a:gd name="T4" fmla="*/ 16 w 21"/>
                  <a:gd name="T5" fmla="*/ 48 h 81"/>
                  <a:gd name="T6" fmla="*/ 13 w 21"/>
                  <a:gd name="T7" fmla="*/ 35 h 81"/>
                  <a:gd name="T8" fmla="*/ 13 w 21"/>
                  <a:gd name="T9" fmla="*/ 35 h 81"/>
                  <a:gd name="T10" fmla="*/ 13 w 21"/>
                  <a:gd name="T11" fmla="*/ 25 h 81"/>
                  <a:gd name="T12" fmla="*/ 15 w 21"/>
                  <a:gd name="T13" fmla="*/ 15 h 81"/>
                  <a:gd name="T14" fmla="*/ 16 w 21"/>
                  <a:gd name="T15" fmla="*/ 6 h 81"/>
                  <a:gd name="T16" fmla="*/ 16 w 21"/>
                  <a:gd name="T17" fmla="*/ 6 h 81"/>
                  <a:gd name="T18" fmla="*/ 15 w 21"/>
                  <a:gd name="T19" fmla="*/ 3 h 81"/>
                  <a:gd name="T20" fmla="*/ 12 w 21"/>
                  <a:gd name="T21" fmla="*/ 1 h 81"/>
                  <a:gd name="T22" fmla="*/ 9 w 21"/>
                  <a:gd name="T23" fmla="*/ 0 h 81"/>
                  <a:gd name="T24" fmla="*/ 9 w 21"/>
                  <a:gd name="T25" fmla="*/ 0 h 81"/>
                  <a:gd name="T26" fmla="*/ 6 w 21"/>
                  <a:gd name="T27" fmla="*/ 1 h 81"/>
                  <a:gd name="T28" fmla="*/ 4 w 21"/>
                  <a:gd name="T29" fmla="*/ 4 h 81"/>
                  <a:gd name="T30" fmla="*/ 4 w 21"/>
                  <a:gd name="T31" fmla="*/ 7 h 81"/>
                  <a:gd name="T32" fmla="*/ 4 w 21"/>
                  <a:gd name="T33" fmla="*/ 7 h 81"/>
                  <a:gd name="T34" fmla="*/ 3 w 21"/>
                  <a:gd name="T35" fmla="*/ 13 h 81"/>
                  <a:gd name="T36" fmla="*/ 1 w 21"/>
                  <a:gd name="T37" fmla="*/ 20 h 81"/>
                  <a:gd name="T38" fmla="*/ 0 w 21"/>
                  <a:gd name="T39" fmla="*/ 26 h 81"/>
                  <a:gd name="T40" fmla="*/ 0 w 21"/>
                  <a:gd name="T41" fmla="*/ 26 h 81"/>
                  <a:gd name="T42" fmla="*/ 2 w 21"/>
                  <a:gd name="T43" fmla="*/ 43 h 81"/>
                  <a:gd name="T44" fmla="*/ 5 w 21"/>
                  <a:gd name="T45" fmla="*/ 59 h 81"/>
                  <a:gd name="T46" fmla="*/ 8 w 21"/>
                  <a:gd name="T47" fmla="*/ 76 h 81"/>
                  <a:gd name="T48" fmla="*/ 8 w 21"/>
                  <a:gd name="T49" fmla="*/ 76 h 81"/>
                  <a:gd name="T50" fmla="*/ 10 w 21"/>
                  <a:gd name="T51" fmla="*/ 79 h 81"/>
                  <a:gd name="T52" fmla="*/ 12 w 21"/>
                  <a:gd name="T53" fmla="*/ 81 h 81"/>
                  <a:gd name="T54" fmla="*/ 15 w 21"/>
                  <a:gd name="T55" fmla="*/ 81 h 81"/>
                  <a:gd name="T56" fmla="*/ 15 w 21"/>
                  <a:gd name="T57" fmla="*/ 81 h 81"/>
                  <a:gd name="T58" fmla="*/ 18 w 21"/>
                  <a:gd name="T59" fmla="*/ 80 h 81"/>
                  <a:gd name="T60" fmla="*/ 21 w 21"/>
                  <a:gd name="T61" fmla="*/ 77 h 81"/>
                  <a:gd name="T62" fmla="*/ 21 w 21"/>
                  <a:gd name="T63" fmla="*/ 74 h 81"/>
                  <a:gd name="T64" fmla="*/ 21 w 21"/>
                  <a:gd name="T65" fmla="*/ 74 h 8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1"/>
                  <a:gd name="T100" fmla="*/ 0 h 81"/>
                  <a:gd name="T101" fmla="*/ 21 w 21"/>
                  <a:gd name="T102" fmla="*/ 81 h 8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1" h="81">
                    <a:moveTo>
                      <a:pt x="21" y="74"/>
                    </a:moveTo>
                    <a:lnTo>
                      <a:pt x="18" y="61"/>
                    </a:lnTo>
                    <a:lnTo>
                      <a:pt x="16" y="48"/>
                    </a:lnTo>
                    <a:lnTo>
                      <a:pt x="13" y="35"/>
                    </a:lnTo>
                    <a:lnTo>
                      <a:pt x="13" y="25"/>
                    </a:lnTo>
                    <a:lnTo>
                      <a:pt x="15" y="15"/>
                    </a:lnTo>
                    <a:lnTo>
                      <a:pt x="16" y="6"/>
                    </a:lnTo>
                    <a:lnTo>
                      <a:pt x="15" y="3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4"/>
                    </a:lnTo>
                    <a:lnTo>
                      <a:pt x="4" y="7"/>
                    </a:lnTo>
                    <a:lnTo>
                      <a:pt x="3" y="13"/>
                    </a:lnTo>
                    <a:lnTo>
                      <a:pt x="1" y="20"/>
                    </a:lnTo>
                    <a:lnTo>
                      <a:pt x="0" y="26"/>
                    </a:lnTo>
                    <a:lnTo>
                      <a:pt x="2" y="43"/>
                    </a:lnTo>
                    <a:lnTo>
                      <a:pt x="5" y="59"/>
                    </a:lnTo>
                    <a:lnTo>
                      <a:pt x="8" y="76"/>
                    </a:lnTo>
                    <a:lnTo>
                      <a:pt x="10" y="79"/>
                    </a:lnTo>
                    <a:lnTo>
                      <a:pt x="12" y="81"/>
                    </a:lnTo>
                    <a:lnTo>
                      <a:pt x="15" y="81"/>
                    </a:lnTo>
                    <a:lnTo>
                      <a:pt x="18" y="80"/>
                    </a:lnTo>
                    <a:lnTo>
                      <a:pt x="21" y="77"/>
                    </a:lnTo>
                    <a:lnTo>
                      <a:pt x="21" y="74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30" name="Freeform 121"/>
              <p:cNvSpPr>
                <a:spLocks/>
              </p:cNvSpPr>
              <p:nvPr/>
            </p:nvSpPr>
            <p:spPr bwMode="auto">
              <a:xfrm>
                <a:off x="4803" y="1469"/>
                <a:ext cx="17" cy="77"/>
              </a:xfrm>
              <a:custGeom>
                <a:avLst/>
                <a:gdLst>
                  <a:gd name="T0" fmla="*/ 13 w 17"/>
                  <a:gd name="T1" fmla="*/ 71 h 77"/>
                  <a:gd name="T2" fmla="*/ 14 w 17"/>
                  <a:gd name="T3" fmla="*/ 61 h 77"/>
                  <a:gd name="T4" fmla="*/ 14 w 17"/>
                  <a:gd name="T5" fmla="*/ 50 h 77"/>
                  <a:gd name="T6" fmla="*/ 13 w 17"/>
                  <a:gd name="T7" fmla="*/ 40 h 77"/>
                  <a:gd name="T8" fmla="*/ 13 w 17"/>
                  <a:gd name="T9" fmla="*/ 40 h 77"/>
                  <a:gd name="T10" fmla="*/ 13 w 17"/>
                  <a:gd name="T11" fmla="*/ 30 h 77"/>
                  <a:gd name="T12" fmla="*/ 14 w 17"/>
                  <a:gd name="T13" fmla="*/ 21 h 77"/>
                  <a:gd name="T14" fmla="*/ 15 w 17"/>
                  <a:gd name="T15" fmla="*/ 11 h 77"/>
                  <a:gd name="T16" fmla="*/ 15 w 17"/>
                  <a:gd name="T17" fmla="*/ 11 h 77"/>
                  <a:gd name="T18" fmla="*/ 15 w 17"/>
                  <a:gd name="T19" fmla="*/ 10 h 77"/>
                  <a:gd name="T20" fmla="*/ 15 w 17"/>
                  <a:gd name="T21" fmla="*/ 10 h 77"/>
                  <a:gd name="T22" fmla="*/ 16 w 17"/>
                  <a:gd name="T23" fmla="*/ 9 h 77"/>
                  <a:gd name="T24" fmla="*/ 16 w 17"/>
                  <a:gd name="T25" fmla="*/ 9 h 77"/>
                  <a:gd name="T26" fmla="*/ 16 w 17"/>
                  <a:gd name="T27" fmla="*/ 9 h 77"/>
                  <a:gd name="T28" fmla="*/ 16 w 17"/>
                  <a:gd name="T29" fmla="*/ 9 h 77"/>
                  <a:gd name="T30" fmla="*/ 16 w 17"/>
                  <a:gd name="T31" fmla="*/ 9 h 77"/>
                  <a:gd name="T32" fmla="*/ 16 w 17"/>
                  <a:gd name="T33" fmla="*/ 9 h 77"/>
                  <a:gd name="T34" fmla="*/ 17 w 17"/>
                  <a:gd name="T35" fmla="*/ 6 h 77"/>
                  <a:gd name="T36" fmla="*/ 16 w 17"/>
                  <a:gd name="T37" fmla="*/ 3 h 77"/>
                  <a:gd name="T38" fmla="*/ 14 w 17"/>
                  <a:gd name="T39" fmla="*/ 1 h 77"/>
                  <a:gd name="T40" fmla="*/ 14 w 17"/>
                  <a:gd name="T41" fmla="*/ 1 h 77"/>
                  <a:gd name="T42" fmla="*/ 11 w 17"/>
                  <a:gd name="T43" fmla="*/ 0 h 77"/>
                  <a:gd name="T44" fmla="*/ 8 w 17"/>
                  <a:gd name="T45" fmla="*/ 0 h 77"/>
                  <a:gd name="T46" fmla="*/ 5 w 17"/>
                  <a:gd name="T47" fmla="*/ 3 h 77"/>
                  <a:gd name="T48" fmla="*/ 5 w 17"/>
                  <a:gd name="T49" fmla="*/ 3 h 77"/>
                  <a:gd name="T50" fmla="*/ 3 w 17"/>
                  <a:gd name="T51" fmla="*/ 5 h 77"/>
                  <a:gd name="T52" fmla="*/ 2 w 17"/>
                  <a:gd name="T53" fmla="*/ 8 h 77"/>
                  <a:gd name="T54" fmla="*/ 2 w 17"/>
                  <a:gd name="T55" fmla="*/ 10 h 77"/>
                  <a:gd name="T56" fmla="*/ 2 w 17"/>
                  <a:gd name="T57" fmla="*/ 10 h 77"/>
                  <a:gd name="T58" fmla="*/ 0 w 17"/>
                  <a:gd name="T59" fmla="*/ 30 h 77"/>
                  <a:gd name="T60" fmla="*/ 1 w 17"/>
                  <a:gd name="T61" fmla="*/ 50 h 77"/>
                  <a:gd name="T62" fmla="*/ 0 w 17"/>
                  <a:gd name="T63" fmla="*/ 70 h 77"/>
                  <a:gd name="T64" fmla="*/ 0 w 17"/>
                  <a:gd name="T65" fmla="*/ 70 h 77"/>
                  <a:gd name="T66" fmla="*/ 1 w 17"/>
                  <a:gd name="T67" fmla="*/ 74 h 77"/>
                  <a:gd name="T68" fmla="*/ 3 w 17"/>
                  <a:gd name="T69" fmla="*/ 76 h 77"/>
                  <a:gd name="T70" fmla="*/ 6 w 17"/>
                  <a:gd name="T71" fmla="*/ 77 h 77"/>
                  <a:gd name="T72" fmla="*/ 6 w 17"/>
                  <a:gd name="T73" fmla="*/ 77 h 77"/>
                  <a:gd name="T74" fmla="*/ 10 w 17"/>
                  <a:gd name="T75" fmla="*/ 76 h 77"/>
                  <a:gd name="T76" fmla="*/ 12 w 17"/>
                  <a:gd name="T77" fmla="*/ 74 h 77"/>
                  <a:gd name="T78" fmla="*/ 13 w 17"/>
                  <a:gd name="T79" fmla="*/ 71 h 77"/>
                  <a:gd name="T80" fmla="*/ 13 w 17"/>
                  <a:gd name="T81" fmla="*/ 71 h 7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7"/>
                  <a:gd name="T124" fmla="*/ 0 h 77"/>
                  <a:gd name="T125" fmla="*/ 17 w 17"/>
                  <a:gd name="T126" fmla="*/ 77 h 77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7" h="77">
                    <a:moveTo>
                      <a:pt x="13" y="71"/>
                    </a:moveTo>
                    <a:lnTo>
                      <a:pt x="14" y="61"/>
                    </a:lnTo>
                    <a:lnTo>
                      <a:pt x="14" y="50"/>
                    </a:lnTo>
                    <a:lnTo>
                      <a:pt x="13" y="40"/>
                    </a:lnTo>
                    <a:lnTo>
                      <a:pt x="13" y="30"/>
                    </a:lnTo>
                    <a:lnTo>
                      <a:pt x="14" y="21"/>
                    </a:lnTo>
                    <a:lnTo>
                      <a:pt x="15" y="11"/>
                    </a:lnTo>
                    <a:lnTo>
                      <a:pt x="15" y="10"/>
                    </a:lnTo>
                    <a:lnTo>
                      <a:pt x="16" y="9"/>
                    </a:lnTo>
                    <a:lnTo>
                      <a:pt x="17" y="6"/>
                    </a:lnTo>
                    <a:lnTo>
                      <a:pt x="16" y="3"/>
                    </a:lnTo>
                    <a:lnTo>
                      <a:pt x="14" y="1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0" y="30"/>
                    </a:lnTo>
                    <a:lnTo>
                      <a:pt x="1" y="50"/>
                    </a:lnTo>
                    <a:lnTo>
                      <a:pt x="0" y="70"/>
                    </a:lnTo>
                    <a:lnTo>
                      <a:pt x="1" y="74"/>
                    </a:lnTo>
                    <a:lnTo>
                      <a:pt x="3" y="76"/>
                    </a:lnTo>
                    <a:lnTo>
                      <a:pt x="6" y="77"/>
                    </a:lnTo>
                    <a:lnTo>
                      <a:pt x="10" y="76"/>
                    </a:lnTo>
                    <a:lnTo>
                      <a:pt x="12" y="74"/>
                    </a:lnTo>
                    <a:lnTo>
                      <a:pt x="13" y="7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31" name="Freeform 122"/>
              <p:cNvSpPr>
                <a:spLocks/>
              </p:cNvSpPr>
              <p:nvPr/>
            </p:nvSpPr>
            <p:spPr bwMode="auto">
              <a:xfrm>
                <a:off x="4779" y="1467"/>
                <a:ext cx="22" cy="79"/>
              </a:xfrm>
              <a:custGeom>
                <a:avLst/>
                <a:gdLst>
                  <a:gd name="T0" fmla="*/ 22 w 22"/>
                  <a:gd name="T1" fmla="*/ 72 h 79"/>
                  <a:gd name="T2" fmla="*/ 21 w 22"/>
                  <a:gd name="T3" fmla="*/ 54 h 79"/>
                  <a:gd name="T4" fmla="*/ 19 w 22"/>
                  <a:gd name="T5" fmla="*/ 36 h 79"/>
                  <a:gd name="T6" fmla="*/ 14 w 22"/>
                  <a:gd name="T7" fmla="*/ 18 h 79"/>
                  <a:gd name="T8" fmla="*/ 14 w 22"/>
                  <a:gd name="T9" fmla="*/ 18 h 79"/>
                  <a:gd name="T10" fmla="*/ 13 w 22"/>
                  <a:gd name="T11" fmla="*/ 14 h 79"/>
                  <a:gd name="T12" fmla="*/ 13 w 22"/>
                  <a:gd name="T13" fmla="*/ 10 h 79"/>
                  <a:gd name="T14" fmla="*/ 13 w 22"/>
                  <a:gd name="T15" fmla="*/ 6 h 79"/>
                  <a:gd name="T16" fmla="*/ 13 w 22"/>
                  <a:gd name="T17" fmla="*/ 6 h 79"/>
                  <a:gd name="T18" fmla="*/ 12 w 22"/>
                  <a:gd name="T19" fmla="*/ 3 h 79"/>
                  <a:gd name="T20" fmla="*/ 9 w 22"/>
                  <a:gd name="T21" fmla="*/ 0 h 79"/>
                  <a:gd name="T22" fmla="*/ 6 w 22"/>
                  <a:gd name="T23" fmla="*/ 0 h 79"/>
                  <a:gd name="T24" fmla="*/ 6 w 22"/>
                  <a:gd name="T25" fmla="*/ 0 h 79"/>
                  <a:gd name="T26" fmla="*/ 3 w 22"/>
                  <a:gd name="T27" fmla="*/ 0 h 79"/>
                  <a:gd name="T28" fmla="*/ 1 w 22"/>
                  <a:gd name="T29" fmla="*/ 3 h 79"/>
                  <a:gd name="T30" fmla="*/ 0 w 22"/>
                  <a:gd name="T31" fmla="*/ 6 h 79"/>
                  <a:gd name="T32" fmla="*/ 0 w 22"/>
                  <a:gd name="T33" fmla="*/ 6 h 79"/>
                  <a:gd name="T34" fmla="*/ 0 w 22"/>
                  <a:gd name="T35" fmla="*/ 15 h 79"/>
                  <a:gd name="T36" fmla="*/ 3 w 22"/>
                  <a:gd name="T37" fmla="*/ 25 h 79"/>
                  <a:gd name="T38" fmla="*/ 5 w 22"/>
                  <a:gd name="T39" fmla="*/ 35 h 79"/>
                  <a:gd name="T40" fmla="*/ 5 w 22"/>
                  <a:gd name="T41" fmla="*/ 35 h 79"/>
                  <a:gd name="T42" fmla="*/ 7 w 22"/>
                  <a:gd name="T43" fmla="*/ 47 h 79"/>
                  <a:gd name="T44" fmla="*/ 8 w 22"/>
                  <a:gd name="T45" fmla="*/ 60 h 79"/>
                  <a:gd name="T46" fmla="*/ 9 w 22"/>
                  <a:gd name="T47" fmla="*/ 72 h 79"/>
                  <a:gd name="T48" fmla="*/ 9 w 22"/>
                  <a:gd name="T49" fmla="*/ 72 h 79"/>
                  <a:gd name="T50" fmla="*/ 9 w 22"/>
                  <a:gd name="T51" fmla="*/ 76 h 79"/>
                  <a:gd name="T52" fmla="*/ 12 w 22"/>
                  <a:gd name="T53" fmla="*/ 78 h 79"/>
                  <a:gd name="T54" fmla="*/ 15 w 22"/>
                  <a:gd name="T55" fmla="*/ 79 h 79"/>
                  <a:gd name="T56" fmla="*/ 15 w 22"/>
                  <a:gd name="T57" fmla="*/ 79 h 79"/>
                  <a:gd name="T58" fmla="*/ 18 w 22"/>
                  <a:gd name="T59" fmla="*/ 78 h 79"/>
                  <a:gd name="T60" fmla="*/ 21 w 22"/>
                  <a:gd name="T61" fmla="*/ 76 h 79"/>
                  <a:gd name="T62" fmla="*/ 22 w 22"/>
                  <a:gd name="T63" fmla="*/ 72 h 79"/>
                  <a:gd name="T64" fmla="*/ 22 w 22"/>
                  <a:gd name="T65" fmla="*/ 72 h 7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"/>
                  <a:gd name="T100" fmla="*/ 0 h 79"/>
                  <a:gd name="T101" fmla="*/ 22 w 22"/>
                  <a:gd name="T102" fmla="*/ 79 h 7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" h="79">
                    <a:moveTo>
                      <a:pt x="22" y="72"/>
                    </a:moveTo>
                    <a:lnTo>
                      <a:pt x="21" y="54"/>
                    </a:lnTo>
                    <a:lnTo>
                      <a:pt x="19" y="36"/>
                    </a:lnTo>
                    <a:lnTo>
                      <a:pt x="14" y="18"/>
                    </a:lnTo>
                    <a:lnTo>
                      <a:pt x="13" y="14"/>
                    </a:lnTo>
                    <a:lnTo>
                      <a:pt x="13" y="10"/>
                    </a:lnTo>
                    <a:lnTo>
                      <a:pt x="13" y="6"/>
                    </a:lnTo>
                    <a:lnTo>
                      <a:pt x="12" y="3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0" y="15"/>
                    </a:lnTo>
                    <a:lnTo>
                      <a:pt x="3" y="25"/>
                    </a:lnTo>
                    <a:lnTo>
                      <a:pt x="5" y="35"/>
                    </a:lnTo>
                    <a:lnTo>
                      <a:pt x="7" y="47"/>
                    </a:lnTo>
                    <a:lnTo>
                      <a:pt x="8" y="60"/>
                    </a:lnTo>
                    <a:lnTo>
                      <a:pt x="9" y="72"/>
                    </a:lnTo>
                    <a:lnTo>
                      <a:pt x="9" y="76"/>
                    </a:lnTo>
                    <a:lnTo>
                      <a:pt x="12" y="78"/>
                    </a:lnTo>
                    <a:lnTo>
                      <a:pt x="15" y="79"/>
                    </a:lnTo>
                    <a:lnTo>
                      <a:pt x="18" y="78"/>
                    </a:lnTo>
                    <a:lnTo>
                      <a:pt x="21" y="76"/>
                    </a:lnTo>
                    <a:lnTo>
                      <a:pt x="22" y="72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32" name="Freeform 123"/>
              <p:cNvSpPr>
                <a:spLocks/>
              </p:cNvSpPr>
              <p:nvPr/>
            </p:nvSpPr>
            <p:spPr bwMode="auto">
              <a:xfrm>
                <a:off x="4850" y="1468"/>
                <a:ext cx="17" cy="83"/>
              </a:xfrm>
              <a:custGeom>
                <a:avLst/>
                <a:gdLst>
                  <a:gd name="T0" fmla="*/ 11 w 17"/>
                  <a:gd name="T1" fmla="*/ 80 h 83"/>
                  <a:gd name="T2" fmla="*/ 16 w 17"/>
                  <a:gd name="T3" fmla="*/ 69 h 83"/>
                  <a:gd name="T4" fmla="*/ 16 w 17"/>
                  <a:gd name="T5" fmla="*/ 57 h 83"/>
                  <a:gd name="T6" fmla="*/ 15 w 17"/>
                  <a:gd name="T7" fmla="*/ 45 h 83"/>
                  <a:gd name="T8" fmla="*/ 15 w 17"/>
                  <a:gd name="T9" fmla="*/ 45 h 83"/>
                  <a:gd name="T10" fmla="*/ 15 w 17"/>
                  <a:gd name="T11" fmla="*/ 40 h 83"/>
                  <a:gd name="T12" fmla="*/ 15 w 17"/>
                  <a:gd name="T13" fmla="*/ 34 h 83"/>
                  <a:gd name="T14" fmla="*/ 15 w 17"/>
                  <a:gd name="T15" fmla="*/ 29 h 83"/>
                  <a:gd name="T16" fmla="*/ 15 w 17"/>
                  <a:gd name="T17" fmla="*/ 29 h 83"/>
                  <a:gd name="T18" fmla="*/ 17 w 17"/>
                  <a:gd name="T19" fmla="*/ 21 h 83"/>
                  <a:gd name="T20" fmla="*/ 17 w 17"/>
                  <a:gd name="T21" fmla="*/ 14 h 83"/>
                  <a:gd name="T22" fmla="*/ 17 w 17"/>
                  <a:gd name="T23" fmla="*/ 6 h 83"/>
                  <a:gd name="T24" fmla="*/ 17 w 17"/>
                  <a:gd name="T25" fmla="*/ 6 h 83"/>
                  <a:gd name="T26" fmla="*/ 16 w 17"/>
                  <a:gd name="T27" fmla="*/ 3 h 83"/>
                  <a:gd name="T28" fmla="*/ 14 w 17"/>
                  <a:gd name="T29" fmla="*/ 1 h 83"/>
                  <a:gd name="T30" fmla="*/ 11 w 17"/>
                  <a:gd name="T31" fmla="*/ 0 h 83"/>
                  <a:gd name="T32" fmla="*/ 11 w 17"/>
                  <a:gd name="T33" fmla="*/ 0 h 83"/>
                  <a:gd name="T34" fmla="*/ 8 w 17"/>
                  <a:gd name="T35" fmla="*/ 1 h 83"/>
                  <a:gd name="T36" fmla="*/ 6 w 17"/>
                  <a:gd name="T37" fmla="*/ 3 h 83"/>
                  <a:gd name="T38" fmla="*/ 5 w 17"/>
                  <a:gd name="T39" fmla="*/ 6 h 83"/>
                  <a:gd name="T40" fmla="*/ 5 w 17"/>
                  <a:gd name="T41" fmla="*/ 6 h 83"/>
                  <a:gd name="T42" fmla="*/ 5 w 17"/>
                  <a:gd name="T43" fmla="*/ 14 h 83"/>
                  <a:gd name="T44" fmla="*/ 4 w 17"/>
                  <a:gd name="T45" fmla="*/ 22 h 83"/>
                  <a:gd name="T46" fmla="*/ 3 w 17"/>
                  <a:gd name="T47" fmla="*/ 29 h 83"/>
                  <a:gd name="T48" fmla="*/ 3 w 17"/>
                  <a:gd name="T49" fmla="*/ 29 h 83"/>
                  <a:gd name="T50" fmla="*/ 2 w 17"/>
                  <a:gd name="T51" fmla="*/ 38 h 83"/>
                  <a:gd name="T52" fmla="*/ 3 w 17"/>
                  <a:gd name="T53" fmla="*/ 46 h 83"/>
                  <a:gd name="T54" fmla="*/ 4 w 17"/>
                  <a:gd name="T55" fmla="*/ 54 h 83"/>
                  <a:gd name="T56" fmla="*/ 4 w 17"/>
                  <a:gd name="T57" fmla="*/ 54 h 83"/>
                  <a:gd name="T58" fmla="*/ 4 w 17"/>
                  <a:gd name="T59" fmla="*/ 61 h 83"/>
                  <a:gd name="T60" fmla="*/ 4 w 17"/>
                  <a:gd name="T61" fmla="*/ 67 h 83"/>
                  <a:gd name="T62" fmla="*/ 1 w 17"/>
                  <a:gd name="T63" fmla="*/ 72 h 83"/>
                  <a:gd name="T64" fmla="*/ 1 w 17"/>
                  <a:gd name="T65" fmla="*/ 72 h 83"/>
                  <a:gd name="T66" fmla="*/ 0 w 17"/>
                  <a:gd name="T67" fmla="*/ 76 h 83"/>
                  <a:gd name="T68" fmla="*/ 1 w 17"/>
                  <a:gd name="T69" fmla="*/ 79 h 83"/>
                  <a:gd name="T70" fmla="*/ 2 w 17"/>
                  <a:gd name="T71" fmla="*/ 81 h 83"/>
                  <a:gd name="T72" fmla="*/ 2 w 17"/>
                  <a:gd name="T73" fmla="*/ 81 h 83"/>
                  <a:gd name="T74" fmla="*/ 5 w 17"/>
                  <a:gd name="T75" fmla="*/ 83 h 83"/>
                  <a:gd name="T76" fmla="*/ 9 w 17"/>
                  <a:gd name="T77" fmla="*/ 82 h 83"/>
                  <a:gd name="T78" fmla="*/ 11 w 17"/>
                  <a:gd name="T79" fmla="*/ 80 h 83"/>
                  <a:gd name="T80" fmla="*/ 11 w 17"/>
                  <a:gd name="T81" fmla="*/ 80 h 8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7"/>
                  <a:gd name="T124" fmla="*/ 0 h 83"/>
                  <a:gd name="T125" fmla="*/ 17 w 17"/>
                  <a:gd name="T126" fmla="*/ 83 h 8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7" h="83">
                    <a:moveTo>
                      <a:pt x="11" y="80"/>
                    </a:moveTo>
                    <a:lnTo>
                      <a:pt x="16" y="69"/>
                    </a:lnTo>
                    <a:lnTo>
                      <a:pt x="16" y="57"/>
                    </a:lnTo>
                    <a:lnTo>
                      <a:pt x="15" y="45"/>
                    </a:lnTo>
                    <a:lnTo>
                      <a:pt x="15" y="40"/>
                    </a:lnTo>
                    <a:lnTo>
                      <a:pt x="15" y="34"/>
                    </a:lnTo>
                    <a:lnTo>
                      <a:pt x="15" y="29"/>
                    </a:lnTo>
                    <a:lnTo>
                      <a:pt x="17" y="21"/>
                    </a:lnTo>
                    <a:lnTo>
                      <a:pt x="17" y="14"/>
                    </a:lnTo>
                    <a:lnTo>
                      <a:pt x="17" y="6"/>
                    </a:lnTo>
                    <a:lnTo>
                      <a:pt x="16" y="3"/>
                    </a:lnTo>
                    <a:lnTo>
                      <a:pt x="14" y="1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5" y="6"/>
                    </a:lnTo>
                    <a:lnTo>
                      <a:pt x="5" y="14"/>
                    </a:lnTo>
                    <a:lnTo>
                      <a:pt x="4" y="22"/>
                    </a:lnTo>
                    <a:lnTo>
                      <a:pt x="3" y="29"/>
                    </a:lnTo>
                    <a:lnTo>
                      <a:pt x="2" y="38"/>
                    </a:lnTo>
                    <a:lnTo>
                      <a:pt x="3" y="46"/>
                    </a:lnTo>
                    <a:lnTo>
                      <a:pt x="4" y="54"/>
                    </a:lnTo>
                    <a:lnTo>
                      <a:pt x="4" y="61"/>
                    </a:lnTo>
                    <a:lnTo>
                      <a:pt x="4" y="67"/>
                    </a:lnTo>
                    <a:lnTo>
                      <a:pt x="1" y="72"/>
                    </a:lnTo>
                    <a:lnTo>
                      <a:pt x="0" y="76"/>
                    </a:lnTo>
                    <a:lnTo>
                      <a:pt x="1" y="79"/>
                    </a:lnTo>
                    <a:lnTo>
                      <a:pt x="2" y="81"/>
                    </a:lnTo>
                    <a:lnTo>
                      <a:pt x="5" y="83"/>
                    </a:lnTo>
                    <a:lnTo>
                      <a:pt x="9" y="82"/>
                    </a:lnTo>
                    <a:lnTo>
                      <a:pt x="11" y="8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33" name="Freeform 124"/>
              <p:cNvSpPr>
                <a:spLocks/>
              </p:cNvSpPr>
              <p:nvPr/>
            </p:nvSpPr>
            <p:spPr bwMode="auto">
              <a:xfrm>
                <a:off x="5003" y="1533"/>
                <a:ext cx="34" cy="45"/>
              </a:xfrm>
              <a:custGeom>
                <a:avLst/>
                <a:gdLst>
                  <a:gd name="T0" fmla="*/ 34 w 34"/>
                  <a:gd name="T1" fmla="*/ 3 h 45"/>
                  <a:gd name="T2" fmla="*/ 31 w 34"/>
                  <a:gd name="T3" fmla="*/ 1 h 45"/>
                  <a:gd name="T4" fmla="*/ 27 w 34"/>
                  <a:gd name="T5" fmla="*/ 0 h 45"/>
                  <a:gd name="T6" fmla="*/ 23 w 34"/>
                  <a:gd name="T7" fmla="*/ 0 h 45"/>
                  <a:gd name="T8" fmla="*/ 23 w 34"/>
                  <a:gd name="T9" fmla="*/ 0 h 45"/>
                  <a:gd name="T10" fmla="*/ 12 w 34"/>
                  <a:gd name="T11" fmla="*/ 3 h 45"/>
                  <a:gd name="T12" fmla="*/ 4 w 34"/>
                  <a:gd name="T13" fmla="*/ 11 h 45"/>
                  <a:gd name="T14" fmla="*/ 0 w 34"/>
                  <a:gd name="T15" fmla="*/ 22 h 45"/>
                  <a:gd name="T16" fmla="*/ 0 w 34"/>
                  <a:gd name="T17" fmla="*/ 22 h 45"/>
                  <a:gd name="T18" fmla="*/ 4 w 34"/>
                  <a:gd name="T19" fmla="*/ 34 h 45"/>
                  <a:gd name="T20" fmla="*/ 12 w 34"/>
                  <a:gd name="T21" fmla="*/ 42 h 45"/>
                  <a:gd name="T22" fmla="*/ 23 w 34"/>
                  <a:gd name="T23" fmla="*/ 45 h 45"/>
                  <a:gd name="T24" fmla="*/ 23 w 34"/>
                  <a:gd name="T25" fmla="*/ 45 h 45"/>
                  <a:gd name="T26" fmla="*/ 27 w 34"/>
                  <a:gd name="T27" fmla="*/ 44 h 45"/>
                  <a:gd name="T28" fmla="*/ 31 w 34"/>
                  <a:gd name="T29" fmla="*/ 43 h 45"/>
                  <a:gd name="T30" fmla="*/ 34 w 34"/>
                  <a:gd name="T31" fmla="*/ 41 h 45"/>
                  <a:gd name="T32" fmla="*/ 34 w 34"/>
                  <a:gd name="T33" fmla="*/ 3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4"/>
                  <a:gd name="T52" fmla="*/ 0 h 45"/>
                  <a:gd name="T53" fmla="*/ 34 w 34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4" h="45">
                    <a:moveTo>
                      <a:pt x="34" y="3"/>
                    </a:moveTo>
                    <a:lnTo>
                      <a:pt x="31" y="1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12" y="3"/>
                    </a:lnTo>
                    <a:lnTo>
                      <a:pt x="4" y="11"/>
                    </a:lnTo>
                    <a:lnTo>
                      <a:pt x="0" y="22"/>
                    </a:lnTo>
                    <a:lnTo>
                      <a:pt x="4" y="34"/>
                    </a:lnTo>
                    <a:lnTo>
                      <a:pt x="12" y="42"/>
                    </a:lnTo>
                    <a:lnTo>
                      <a:pt x="23" y="45"/>
                    </a:lnTo>
                    <a:lnTo>
                      <a:pt x="27" y="44"/>
                    </a:lnTo>
                    <a:lnTo>
                      <a:pt x="31" y="43"/>
                    </a:lnTo>
                    <a:lnTo>
                      <a:pt x="34" y="41"/>
                    </a:lnTo>
                    <a:lnTo>
                      <a:pt x="34" y="3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34" name="Freeform 125"/>
              <p:cNvSpPr>
                <a:spLocks/>
              </p:cNvSpPr>
              <p:nvPr/>
            </p:nvSpPr>
            <p:spPr bwMode="auto">
              <a:xfrm>
                <a:off x="4959" y="1533"/>
                <a:ext cx="44" cy="45"/>
              </a:xfrm>
              <a:custGeom>
                <a:avLst/>
                <a:gdLst>
                  <a:gd name="T0" fmla="*/ 22 w 44"/>
                  <a:gd name="T1" fmla="*/ 0 h 45"/>
                  <a:gd name="T2" fmla="*/ 11 w 44"/>
                  <a:gd name="T3" fmla="*/ 3 h 45"/>
                  <a:gd name="T4" fmla="*/ 3 w 44"/>
                  <a:gd name="T5" fmla="*/ 11 h 45"/>
                  <a:gd name="T6" fmla="*/ 0 w 44"/>
                  <a:gd name="T7" fmla="*/ 22 h 45"/>
                  <a:gd name="T8" fmla="*/ 0 w 44"/>
                  <a:gd name="T9" fmla="*/ 22 h 45"/>
                  <a:gd name="T10" fmla="*/ 3 w 44"/>
                  <a:gd name="T11" fmla="*/ 34 h 45"/>
                  <a:gd name="T12" fmla="*/ 11 w 44"/>
                  <a:gd name="T13" fmla="*/ 42 h 45"/>
                  <a:gd name="T14" fmla="*/ 22 w 44"/>
                  <a:gd name="T15" fmla="*/ 45 h 45"/>
                  <a:gd name="T16" fmla="*/ 22 w 44"/>
                  <a:gd name="T17" fmla="*/ 45 h 45"/>
                  <a:gd name="T18" fmla="*/ 33 w 44"/>
                  <a:gd name="T19" fmla="*/ 42 h 45"/>
                  <a:gd name="T20" fmla="*/ 41 w 44"/>
                  <a:gd name="T21" fmla="*/ 34 h 45"/>
                  <a:gd name="T22" fmla="*/ 44 w 44"/>
                  <a:gd name="T23" fmla="*/ 22 h 45"/>
                  <a:gd name="T24" fmla="*/ 44 w 44"/>
                  <a:gd name="T25" fmla="*/ 22 h 45"/>
                  <a:gd name="T26" fmla="*/ 41 w 44"/>
                  <a:gd name="T27" fmla="*/ 11 h 45"/>
                  <a:gd name="T28" fmla="*/ 33 w 44"/>
                  <a:gd name="T29" fmla="*/ 3 h 45"/>
                  <a:gd name="T30" fmla="*/ 22 w 44"/>
                  <a:gd name="T31" fmla="*/ 0 h 45"/>
                  <a:gd name="T32" fmla="*/ 22 w 44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5"/>
                  <a:gd name="T53" fmla="*/ 44 w 44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5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lnTo>
                      <a:pt x="33" y="42"/>
                    </a:lnTo>
                    <a:lnTo>
                      <a:pt x="41" y="34"/>
                    </a:lnTo>
                    <a:lnTo>
                      <a:pt x="44" y="22"/>
                    </a:lnTo>
                    <a:lnTo>
                      <a:pt x="41" y="11"/>
                    </a:lnTo>
                    <a:lnTo>
                      <a:pt x="33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35" name="Freeform 126"/>
              <p:cNvSpPr>
                <a:spLocks/>
              </p:cNvSpPr>
              <p:nvPr/>
            </p:nvSpPr>
            <p:spPr bwMode="auto">
              <a:xfrm>
                <a:off x="4914" y="1533"/>
                <a:ext cx="45" cy="45"/>
              </a:xfrm>
              <a:custGeom>
                <a:avLst/>
                <a:gdLst>
                  <a:gd name="T0" fmla="*/ 22 w 45"/>
                  <a:gd name="T1" fmla="*/ 0 h 45"/>
                  <a:gd name="T2" fmla="*/ 11 w 45"/>
                  <a:gd name="T3" fmla="*/ 3 h 45"/>
                  <a:gd name="T4" fmla="*/ 3 w 45"/>
                  <a:gd name="T5" fmla="*/ 11 h 45"/>
                  <a:gd name="T6" fmla="*/ 0 w 45"/>
                  <a:gd name="T7" fmla="*/ 22 h 45"/>
                  <a:gd name="T8" fmla="*/ 0 w 45"/>
                  <a:gd name="T9" fmla="*/ 22 h 45"/>
                  <a:gd name="T10" fmla="*/ 3 w 45"/>
                  <a:gd name="T11" fmla="*/ 34 h 45"/>
                  <a:gd name="T12" fmla="*/ 11 w 45"/>
                  <a:gd name="T13" fmla="*/ 42 h 45"/>
                  <a:gd name="T14" fmla="*/ 22 w 45"/>
                  <a:gd name="T15" fmla="*/ 45 h 45"/>
                  <a:gd name="T16" fmla="*/ 22 w 45"/>
                  <a:gd name="T17" fmla="*/ 45 h 45"/>
                  <a:gd name="T18" fmla="*/ 34 w 45"/>
                  <a:gd name="T19" fmla="*/ 42 h 45"/>
                  <a:gd name="T20" fmla="*/ 42 w 45"/>
                  <a:gd name="T21" fmla="*/ 34 h 45"/>
                  <a:gd name="T22" fmla="*/ 45 w 45"/>
                  <a:gd name="T23" fmla="*/ 22 h 45"/>
                  <a:gd name="T24" fmla="*/ 45 w 45"/>
                  <a:gd name="T25" fmla="*/ 22 h 45"/>
                  <a:gd name="T26" fmla="*/ 42 w 45"/>
                  <a:gd name="T27" fmla="*/ 11 h 45"/>
                  <a:gd name="T28" fmla="*/ 34 w 45"/>
                  <a:gd name="T29" fmla="*/ 3 h 45"/>
                  <a:gd name="T30" fmla="*/ 22 w 45"/>
                  <a:gd name="T31" fmla="*/ 0 h 45"/>
                  <a:gd name="T32" fmla="*/ 22 w 45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lnTo>
                      <a:pt x="34" y="42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36" name="Freeform 127"/>
              <p:cNvSpPr>
                <a:spLocks/>
              </p:cNvSpPr>
              <p:nvPr/>
            </p:nvSpPr>
            <p:spPr bwMode="auto">
              <a:xfrm>
                <a:off x="4869" y="1533"/>
                <a:ext cx="45" cy="45"/>
              </a:xfrm>
              <a:custGeom>
                <a:avLst/>
                <a:gdLst>
                  <a:gd name="T0" fmla="*/ 23 w 45"/>
                  <a:gd name="T1" fmla="*/ 0 h 45"/>
                  <a:gd name="T2" fmla="*/ 11 w 45"/>
                  <a:gd name="T3" fmla="*/ 3 h 45"/>
                  <a:gd name="T4" fmla="*/ 3 w 45"/>
                  <a:gd name="T5" fmla="*/ 11 h 45"/>
                  <a:gd name="T6" fmla="*/ 0 w 45"/>
                  <a:gd name="T7" fmla="*/ 22 h 45"/>
                  <a:gd name="T8" fmla="*/ 0 w 45"/>
                  <a:gd name="T9" fmla="*/ 22 h 45"/>
                  <a:gd name="T10" fmla="*/ 3 w 45"/>
                  <a:gd name="T11" fmla="*/ 34 h 45"/>
                  <a:gd name="T12" fmla="*/ 11 w 45"/>
                  <a:gd name="T13" fmla="*/ 42 h 45"/>
                  <a:gd name="T14" fmla="*/ 23 w 45"/>
                  <a:gd name="T15" fmla="*/ 45 h 45"/>
                  <a:gd name="T16" fmla="*/ 23 w 45"/>
                  <a:gd name="T17" fmla="*/ 45 h 45"/>
                  <a:gd name="T18" fmla="*/ 34 w 45"/>
                  <a:gd name="T19" fmla="*/ 42 h 45"/>
                  <a:gd name="T20" fmla="*/ 42 w 45"/>
                  <a:gd name="T21" fmla="*/ 34 h 45"/>
                  <a:gd name="T22" fmla="*/ 45 w 45"/>
                  <a:gd name="T23" fmla="*/ 22 h 45"/>
                  <a:gd name="T24" fmla="*/ 45 w 45"/>
                  <a:gd name="T25" fmla="*/ 22 h 45"/>
                  <a:gd name="T26" fmla="*/ 42 w 45"/>
                  <a:gd name="T27" fmla="*/ 11 h 45"/>
                  <a:gd name="T28" fmla="*/ 34 w 45"/>
                  <a:gd name="T29" fmla="*/ 3 h 45"/>
                  <a:gd name="T30" fmla="*/ 23 w 45"/>
                  <a:gd name="T31" fmla="*/ 0 h 45"/>
                  <a:gd name="T32" fmla="*/ 23 w 45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3" y="45"/>
                    </a:lnTo>
                    <a:lnTo>
                      <a:pt x="34" y="42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37" name="Freeform 128"/>
              <p:cNvSpPr>
                <a:spLocks/>
              </p:cNvSpPr>
              <p:nvPr/>
            </p:nvSpPr>
            <p:spPr bwMode="auto">
              <a:xfrm>
                <a:off x="4824" y="1533"/>
                <a:ext cx="45" cy="45"/>
              </a:xfrm>
              <a:custGeom>
                <a:avLst/>
                <a:gdLst>
                  <a:gd name="T0" fmla="*/ 22 w 45"/>
                  <a:gd name="T1" fmla="*/ 0 h 45"/>
                  <a:gd name="T2" fmla="*/ 11 w 45"/>
                  <a:gd name="T3" fmla="*/ 3 h 45"/>
                  <a:gd name="T4" fmla="*/ 3 w 45"/>
                  <a:gd name="T5" fmla="*/ 11 h 45"/>
                  <a:gd name="T6" fmla="*/ 0 w 45"/>
                  <a:gd name="T7" fmla="*/ 22 h 45"/>
                  <a:gd name="T8" fmla="*/ 0 w 45"/>
                  <a:gd name="T9" fmla="*/ 22 h 45"/>
                  <a:gd name="T10" fmla="*/ 3 w 45"/>
                  <a:gd name="T11" fmla="*/ 34 h 45"/>
                  <a:gd name="T12" fmla="*/ 11 w 45"/>
                  <a:gd name="T13" fmla="*/ 42 h 45"/>
                  <a:gd name="T14" fmla="*/ 22 w 45"/>
                  <a:gd name="T15" fmla="*/ 45 h 45"/>
                  <a:gd name="T16" fmla="*/ 22 w 45"/>
                  <a:gd name="T17" fmla="*/ 45 h 45"/>
                  <a:gd name="T18" fmla="*/ 34 w 45"/>
                  <a:gd name="T19" fmla="*/ 42 h 45"/>
                  <a:gd name="T20" fmla="*/ 42 w 45"/>
                  <a:gd name="T21" fmla="*/ 34 h 45"/>
                  <a:gd name="T22" fmla="*/ 45 w 45"/>
                  <a:gd name="T23" fmla="*/ 22 h 45"/>
                  <a:gd name="T24" fmla="*/ 45 w 45"/>
                  <a:gd name="T25" fmla="*/ 22 h 45"/>
                  <a:gd name="T26" fmla="*/ 42 w 45"/>
                  <a:gd name="T27" fmla="*/ 11 h 45"/>
                  <a:gd name="T28" fmla="*/ 34 w 45"/>
                  <a:gd name="T29" fmla="*/ 3 h 45"/>
                  <a:gd name="T30" fmla="*/ 22 w 45"/>
                  <a:gd name="T31" fmla="*/ 0 h 45"/>
                  <a:gd name="T32" fmla="*/ 22 w 45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lnTo>
                      <a:pt x="34" y="42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38" name="Freeform 129"/>
              <p:cNvSpPr>
                <a:spLocks/>
              </p:cNvSpPr>
              <p:nvPr/>
            </p:nvSpPr>
            <p:spPr bwMode="auto">
              <a:xfrm>
                <a:off x="4779" y="1533"/>
                <a:ext cx="45" cy="45"/>
              </a:xfrm>
              <a:custGeom>
                <a:avLst/>
                <a:gdLst>
                  <a:gd name="T0" fmla="*/ 23 w 45"/>
                  <a:gd name="T1" fmla="*/ 0 h 45"/>
                  <a:gd name="T2" fmla="*/ 12 w 45"/>
                  <a:gd name="T3" fmla="*/ 3 h 45"/>
                  <a:gd name="T4" fmla="*/ 3 w 45"/>
                  <a:gd name="T5" fmla="*/ 11 h 45"/>
                  <a:gd name="T6" fmla="*/ 0 w 45"/>
                  <a:gd name="T7" fmla="*/ 22 h 45"/>
                  <a:gd name="T8" fmla="*/ 0 w 45"/>
                  <a:gd name="T9" fmla="*/ 22 h 45"/>
                  <a:gd name="T10" fmla="*/ 3 w 45"/>
                  <a:gd name="T11" fmla="*/ 34 h 45"/>
                  <a:gd name="T12" fmla="*/ 12 w 45"/>
                  <a:gd name="T13" fmla="*/ 42 h 45"/>
                  <a:gd name="T14" fmla="*/ 23 w 45"/>
                  <a:gd name="T15" fmla="*/ 45 h 45"/>
                  <a:gd name="T16" fmla="*/ 23 w 45"/>
                  <a:gd name="T17" fmla="*/ 45 h 45"/>
                  <a:gd name="T18" fmla="*/ 34 w 45"/>
                  <a:gd name="T19" fmla="*/ 42 h 45"/>
                  <a:gd name="T20" fmla="*/ 42 w 45"/>
                  <a:gd name="T21" fmla="*/ 34 h 45"/>
                  <a:gd name="T22" fmla="*/ 45 w 45"/>
                  <a:gd name="T23" fmla="*/ 22 h 45"/>
                  <a:gd name="T24" fmla="*/ 45 w 45"/>
                  <a:gd name="T25" fmla="*/ 22 h 45"/>
                  <a:gd name="T26" fmla="*/ 42 w 45"/>
                  <a:gd name="T27" fmla="*/ 11 h 45"/>
                  <a:gd name="T28" fmla="*/ 34 w 45"/>
                  <a:gd name="T29" fmla="*/ 3 h 45"/>
                  <a:gd name="T30" fmla="*/ 23 w 45"/>
                  <a:gd name="T31" fmla="*/ 0 h 45"/>
                  <a:gd name="T32" fmla="*/ 23 w 45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0"/>
                    </a:moveTo>
                    <a:lnTo>
                      <a:pt x="12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2" y="42"/>
                    </a:lnTo>
                    <a:lnTo>
                      <a:pt x="23" y="45"/>
                    </a:lnTo>
                    <a:lnTo>
                      <a:pt x="34" y="42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39" name="Freeform 130"/>
              <p:cNvSpPr>
                <a:spLocks/>
              </p:cNvSpPr>
              <p:nvPr/>
            </p:nvSpPr>
            <p:spPr bwMode="auto">
              <a:xfrm>
                <a:off x="4331" y="1466"/>
                <a:ext cx="43" cy="100"/>
              </a:xfrm>
              <a:custGeom>
                <a:avLst/>
                <a:gdLst>
                  <a:gd name="T0" fmla="*/ 6 w 43"/>
                  <a:gd name="T1" fmla="*/ 33 h 100"/>
                  <a:gd name="T2" fmla="*/ 7 w 43"/>
                  <a:gd name="T3" fmla="*/ 45 h 100"/>
                  <a:gd name="T4" fmla="*/ 6 w 43"/>
                  <a:gd name="T5" fmla="*/ 59 h 100"/>
                  <a:gd name="T6" fmla="*/ 14 w 43"/>
                  <a:gd name="T7" fmla="*/ 96 h 100"/>
                  <a:gd name="T8" fmla="*/ 15 w 43"/>
                  <a:gd name="T9" fmla="*/ 98 h 100"/>
                  <a:gd name="T10" fmla="*/ 19 w 43"/>
                  <a:gd name="T11" fmla="*/ 100 h 100"/>
                  <a:gd name="T12" fmla="*/ 22 w 43"/>
                  <a:gd name="T13" fmla="*/ 100 h 100"/>
                  <a:gd name="T14" fmla="*/ 25 w 43"/>
                  <a:gd name="T15" fmla="*/ 97 h 100"/>
                  <a:gd name="T16" fmla="*/ 32 w 43"/>
                  <a:gd name="T17" fmla="*/ 80 h 100"/>
                  <a:gd name="T18" fmla="*/ 39 w 43"/>
                  <a:gd name="T19" fmla="*/ 41 h 100"/>
                  <a:gd name="T20" fmla="*/ 39 w 43"/>
                  <a:gd name="T21" fmla="*/ 31 h 100"/>
                  <a:gd name="T22" fmla="*/ 42 w 43"/>
                  <a:gd name="T23" fmla="*/ 16 h 100"/>
                  <a:gd name="T24" fmla="*/ 42 w 43"/>
                  <a:gd name="T25" fmla="*/ 13 h 100"/>
                  <a:gd name="T26" fmla="*/ 43 w 43"/>
                  <a:gd name="T27" fmla="*/ 7 h 100"/>
                  <a:gd name="T28" fmla="*/ 43 w 43"/>
                  <a:gd name="T29" fmla="*/ 4 h 100"/>
                  <a:gd name="T30" fmla="*/ 37 w 43"/>
                  <a:gd name="T31" fmla="*/ 0 h 100"/>
                  <a:gd name="T32" fmla="*/ 34 w 43"/>
                  <a:gd name="T33" fmla="*/ 1 h 100"/>
                  <a:gd name="T34" fmla="*/ 30 w 43"/>
                  <a:gd name="T35" fmla="*/ 6 h 100"/>
                  <a:gd name="T36" fmla="*/ 30 w 43"/>
                  <a:gd name="T37" fmla="*/ 8 h 100"/>
                  <a:gd name="T38" fmla="*/ 29 w 43"/>
                  <a:gd name="T39" fmla="*/ 13 h 100"/>
                  <a:gd name="T40" fmla="*/ 27 w 43"/>
                  <a:gd name="T41" fmla="*/ 21 h 100"/>
                  <a:gd name="T42" fmla="*/ 26 w 43"/>
                  <a:gd name="T43" fmla="*/ 43 h 100"/>
                  <a:gd name="T44" fmla="*/ 26 w 43"/>
                  <a:gd name="T45" fmla="*/ 51 h 100"/>
                  <a:gd name="T46" fmla="*/ 21 w 43"/>
                  <a:gd name="T47" fmla="*/ 73 h 100"/>
                  <a:gd name="T48" fmla="*/ 19 w 43"/>
                  <a:gd name="T49" fmla="*/ 63 h 100"/>
                  <a:gd name="T50" fmla="*/ 20 w 43"/>
                  <a:gd name="T51" fmla="*/ 47 h 100"/>
                  <a:gd name="T52" fmla="*/ 20 w 43"/>
                  <a:gd name="T53" fmla="*/ 39 h 100"/>
                  <a:gd name="T54" fmla="*/ 16 w 43"/>
                  <a:gd name="T55" fmla="*/ 23 h 100"/>
                  <a:gd name="T56" fmla="*/ 15 w 43"/>
                  <a:gd name="T57" fmla="*/ 17 h 100"/>
                  <a:gd name="T58" fmla="*/ 13 w 43"/>
                  <a:gd name="T59" fmla="*/ 7 h 100"/>
                  <a:gd name="T60" fmla="*/ 12 w 43"/>
                  <a:gd name="T61" fmla="*/ 4 h 100"/>
                  <a:gd name="T62" fmla="*/ 7 w 43"/>
                  <a:gd name="T63" fmla="*/ 1 h 100"/>
                  <a:gd name="T64" fmla="*/ 3 w 43"/>
                  <a:gd name="T65" fmla="*/ 2 h 100"/>
                  <a:gd name="T66" fmla="*/ 0 w 43"/>
                  <a:gd name="T67" fmla="*/ 7 h 100"/>
                  <a:gd name="T68" fmla="*/ 1 w 43"/>
                  <a:gd name="T69" fmla="*/ 13 h 100"/>
                  <a:gd name="T70" fmla="*/ 4 w 43"/>
                  <a:gd name="T71" fmla="*/ 27 h 10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3"/>
                  <a:gd name="T109" fmla="*/ 0 h 100"/>
                  <a:gd name="T110" fmla="*/ 43 w 43"/>
                  <a:gd name="T111" fmla="*/ 100 h 10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3" h="100">
                    <a:moveTo>
                      <a:pt x="4" y="27"/>
                    </a:moveTo>
                    <a:lnTo>
                      <a:pt x="6" y="33"/>
                    </a:lnTo>
                    <a:lnTo>
                      <a:pt x="7" y="39"/>
                    </a:lnTo>
                    <a:lnTo>
                      <a:pt x="7" y="45"/>
                    </a:lnTo>
                    <a:lnTo>
                      <a:pt x="6" y="59"/>
                    </a:lnTo>
                    <a:lnTo>
                      <a:pt x="8" y="75"/>
                    </a:lnTo>
                    <a:lnTo>
                      <a:pt x="14" y="96"/>
                    </a:lnTo>
                    <a:lnTo>
                      <a:pt x="15" y="98"/>
                    </a:lnTo>
                    <a:lnTo>
                      <a:pt x="17" y="100"/>
                    </a:lnTo>
                    <a:lnTo>
                      <a:pt x="19" y="100"/>
                    </a:lnTo>
                    <a:lnTo>
                      <a:pt x="22" y="100"/>
                    </a:lnTo>
                    <a:lnTo>
                      <a:pt x="24" y="99"/>
                    </a:lnTo>
                    <a:lnTo>
                      <a:pt x="25" y="97"/>
                    </a:lnTo>
                    <a:lnTo>
                      <a:pt x="32" y="80"/>
                    </a:lnTo>
                    <a:lnTo>
                      <a:pt x="38" y="60"/>
                    </a:lnTo>
                    <a:lnTo>
                      <a:pt x="39" y="41"/>
                    </a:lnTo>
                    <a:lnTo>
                      <a:pt x="39" y="31"/>
                    </a:lnTo>
                    <a:lnTo>
                      <a:pt x="40" y="23"/>
                    </a:lnTo>
                    <a:lnTo>
                      <a:pt x="42" y="16"/>
                    </a:lnTo>
                    <a:lnTo>
                      <a:pt x="42" y="13"/>
                    </a:lnTo>
                    <a:lnTo>
                      <a:pt x="43" y="10"/>
                    </a:lnTo>
                    <a:lnTo>
                      <a:pt x="43" y="7"/>
                    </a:lnTo>
                    <a:lnTo>
                      <a:pt x="43" y="4"/>
                    </a:lnTo>
                    <a:lnTo>
                      <a:pt x="40" y="1"/>
                    </a:lnTo>
                    <a:lnTo>
                      <a:pt x="37" y="0"/>
                    </a:lnTo>
                    <a:lnTo>
                      <a:pt x="34" y="1"/>
                    </a:lnTo>
                    <a:lnTo>
                      <a:pt x="32" y="3"/>
                    </a:lnTo>
                    <a:lnTo>
                      <a:pt x="30" y="6"/>
                    </a:lnTo>
                    <a:lnTo>
                      <a:pt x="30" y="8"/>
                    </a:lnTo>
                    <a:lnTo>
                      <a:pt x="30" y="10"/>
                    </a:lnTo>
                    <a:lnTo>
                      <a:pt x="29" y="13"/>
                    </a:lnTo>
                    <a:lnTo>
                      <a:pt x="27" y="21"/>
                    </a:lnTo>
                    <a:lnTo>
                      <a:pt x="26" y="31"/>
                    </a:lnTo>
                    <a:lnTo>
                      <a:pt x="26" y="43"/>
                    </a:lnTo>
                    <a:lnTo>
                      <a:pt x="26" y="51"/>
                    </a:lnTo>
                    <a:lnTo>
                      <a:pt x="25" y="61"/>
                    </a:lnTo>
                    <a:lnTo>
                      <a:pt x="21" y="73"/>
                    </a:lnTo>
                    <a:lnTo>
                      <a:pt x="19" y="63"/>
                    </a:lnTo>
                    <a:lnTo>
                      <a:pt x="19" y="54"/>
                    </a:lnTo>
                    <a:lnTo>
                      <a:pt x="20" y="47"/>
                    </a:lnTo>
                    <a:lnTo>
                      <a:pt x="20" y="39"/>
                    </a:lnTo>
                    <a:lnTo>
                      <a:pt x="18" y="31"/>
                    </a:lnTo>
                    <a:lnTo>
                      <a:pt x="16" y="23"/>
                    </a:lnTo>
                    <a:lnTo>
                      <a:pt x="15" y="17"/>
                    </a:lnTo>
                    <a:lnTo>
                      <a:pt x="13" y="12"/>
                    </a:lnTo>
                    <a:lnTo>
                      <a:pt x="13" y="7"/>
                    </a:lnTo>
                    <a:lnTo>
                      <a:pt x="12" y="4"/>
                    </a:lnTo>
                    <a:lnTo>
                      <a:pt x="10" y="2"/>
                    </a:lnTo>
                    <a:lnTo>
                      <a:pt x="7" y="1"/>
                    </a:lnTo>
                    <a:lnTo>
                      <a:pt x="3" y="2"/>
                    </a:lnTo>
                    <a:lnTo>
                      <a:pt x="1" y="4"/>
                    </a:lnTo>
                    <a:lnTo>
                      <a:pt x="0" y="7"/>
                    </a:lnTo>
                    <a:lnTo>
                      <a:pt x="1" y="13"/>
                    </a:lnTo>
                    <a:lnTo>
                      <a:pt x="2" y="20"/>
                    </a:lnTo>
                    <a:lnTo>
                      <a:pt x="4" y="2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40" name="Freeform 131"/>
              <p:cNvSpPr>
                <a:spLocks/>
              </p:cNvSpPr>
              <p:nvPr/>
            </p:nvSpPr>
            <p:spPr bwMode="auto">
              <a:xfrm>
                <a:off x="4331" y="1533"/>
                <a:ext cx="45" cy="45"/>
              </a:xfrm>
              <a:custGeom>
                <a:avLst/>
                <a:gdLst>
                  <a:gd name="T0" fmla="*/ 23 w 45"/>
                  <a:gd name="T1" fmla="*/ 0 h 45"/>
                  <a:gd name="T2" fmla="*/ 12 w 45"/>
                  <a:gd name="T3" fmla="*/ 3 h 45"/>
                  <a:gd name="T4" fmla="*/ 3 w 45"/>
                  <a:gd name="T5" fmla="*/ 11 h 45"/>
                  <a:gd name="T6" fmla="*/ 0 w 45"/>
                  <a:gd name="T7" fmla="*/ 22 h 45"/>
                  <a:gd name="T8" fmla="*/ 0 w 45"/>
                  <a:gd name="T9" fmla="*/ 22 h 45"/>
                  <a:gd name="T10" fmla="*/ 3 w 45"/>
                  <a:gd name="T11" fmla="*/ 34 h 45"/>
                  <a:gd name="T12" fmla="*/ 12 w 45"/>
                  <a:gd name="T13" fmla="*/ 42 h 45"/>
                  <a:gd name="T14" fmla="*/ 23 w 45"/>
                  <a:gd name="T15" fmla="*/ 45 h 45"/>
                  <a:gd name="T16" fmla="*/ 23 w 45"/>
                  <a:gd name="T17" fmla="*/ 45 h 45"/>
                  <a:gd name="T18" fmla="*/ 34 w 45"/>
                  <a:gd name="T19" fmla="*/ 42 h 45"/>
                  <a:gd name="T20" fmla="*/ 42 w 45"/>
                  <a:gd name="T21" fmla="*/ 34 h 45"/>
                  <a:gd name="T22" fmla="*/ 45 w 45"/>
                  <a:gd name="T23" fmla="*/ 22 h 45"/>
                  <a:gd name="T24" fmla="*/ 45 w 45"/>
                  <a:gd name="T25" fmla="*/ 22 h 45"/>
                  <a:gd name="T26" fmla="*/ 42 w 45"/>
                  <a:gd name="T27" fmla="*/ 11 h 45"/>
                  <a:gd name="T28" fmla="*/ 34 w 45"/>
                  <a:gd name="T29" fmla="*/ 3 h 45"/>
                  <a:gd name="T30" fmla="*/ 23 w 45"/>
                  <a:gd name="T31" fmla="*/ 0 h 45"/>
                  <a:gd name="T32" fmla="*/ 23 w 45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0"/>
                    </a:moveTo>
                    <a:lnTo>
                      <a:pt x="12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2" y="42"/>
                    </a:lnTo>
                    <a:lnTo>
                      <a:pt x="23" y="45"/>
                    </a:lnTo>
                    <a:lnTo>
                      <a:pt x="34" y="42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41" name="Freeform 132"/>
              <p:cNvSpPr>
                <a:spLocks/>
              </p:cNvSpPr>
              <p:nvPr/>
            </p:nvSpPr>
            <p:spPr bwMode="auto">
              <a:xfrm>
                <a:off x="4307" y="1468"/>
                <a:ext cx="19" cy="84"/>
              </a:xfrm>
              <a:custGeom>
                <a:avLst/>
                <a:gdLst>
                  <a:gd name="T0" fmla="*/ 6 w 19"/>
                  <a:gd name="T1" fmla="*/ 5 h 84"/>
                  <a:gd name="T2" fmla="*/ 5 w 19"/>
                  <a:gd name="T3" fmla="*/ 17 h 84"/>
                  <a:gd name="T4" fmla="*/ 4 w 19"/>
                  <a:gd name="T5" fmla="*/ 28 h 84"/>
                  <a:gd name="T6" fmla="*/ 1 w 19"/>
                  <a:gd name="T7" fmla="*/ 40 h 84"/>
                  <a:gd name="T8" fmla="*/ 1 w 19"/>
                  <a:gd name="T9" fmla="*/ 40 h 84"/>
                  <a:gd name="T10" fmla="*/ 0 w 19"/>
                  <a:gd name="T11" fmla="*/ 52 h 84"/>
                  <a:gd name="T12" fmla="*/ 0 w 19"/>
                  <a:gd name="T13" fmla="*/ 65 h 84"/>
                  <a:gd name="T14" fmla="*/ 0 w 19"/>
                  <a:gd name="T15" fmla="*/ 78 h 84"/>
                  <a:gd name="T16" fmla="*/ 0 w 19"/>
                  <a:gd name="T17" fmla="*/ 78 h 84"/>
                  <a:gd name="T18" fmla="*/ 1 w 19"/>
                  <a:gd name="T19" fmla="*/ 81 h 84"/>
                  <a:gd name="T20" fmla="*/ 3 w 19"/>
                  <a:gd name="T21" fmla="*/ 83 h 84"/>
                  <a:gd name="T22" fmla="*/ 6 w 19"/>
                  <a:gd name="T23" fmla="*/ 84 h 84"/>
                  <a:gd name="T24" fmla="*/ 6 w 19"/>
                  <a:gd name="T25" fmla="*/ 84 h 84"/>
                  <a:gd name="T26" fmla="*/ 10 w 19"/>
                  <a:gd name="T27" fmla="*/ 83 h 84"/>
                  <a:gd name="T28" fmla="*/ 12 w 19"/>
                  <a:gd name="T29" fmla="*/ 80 h 84"/>
                  <a:gd name="T30" fmla="*/ 12 w 19"/>
                  <a:gd name="T31" fmla="*/ 77 h 84"/>
                  <a:gd name="T32" fmla="*/ 12 w 19"/>
                  <a:gd name="T33" fmla="*/ 77 h 84"/>
                  <a:gd name="T34" fmla="*/ 12 w 19"/>
                  <a:gd name="T35" fmla="*/ 59 h 84"/>
                  <a:gd name="T36" fmla="*/ 14 w 19"/>
                  <a:gd name="T37" fmla="*/ 42 h 84"/>
                  <a:gd name="T38" fmla="*/ 18 w 19"/>
                  <a:gd name="T39" fmla="*/ 24 h 84"/>
                  <a:gd name="T40" fmla="*/ 18 w 19"/>
                  <a:gd name="T41" fmla="*/ 24 h 84"/>
                  <a:gd name="T42" fmla="*/ 19 w 19"/>
                  <a:gd name="T43" fmla="*/ 18 h 84"/>
                  <a:gd name="T44" fmla="*/ 19 w 19"/>
                  <a:gd name="T45" fmla="*/ 12 h 84"/>
                  <a:gd name="T46" fmla="*/ 19 w 19"/>
                  <a:gd name="T47" fmla="*/ 6 h 84"/>
                  <a:gd name="T48" fmla="*/ 19 w 19"/>
                  <a:gd name="T49" fmla="*/ 6 h 84"/>
                  <a:gd name="T50" fmla="*/ 18 w 19"/>
                  <a:gd name="T51" fmla="*/ 3 h 84"/>
                  <a:gd name="T52" fmla="*/ 16 w 19"/>
                  <a:gd name="T53" fmla="*/ 1 h 84"/>
                  <a:gd name="T54" fmla="*/ 13 w 19"/>
                  <a:gd name="T55" fmla="*/ 0 h 84"/>
                  <a:gd name="T56" fmla="*/ 13 w 19"/>
                  <a:gd name="T57" fmla="*/ 0 h 84"/>
                  <a:gd name="T58" fmla="*/ 9 w 19"/>
                  <a:gd name="T59" fmla="*/ 0 h 84"/>
                  <a:gd name="T60" fmla="*/ 7 w 19"/>
                  <a:gd name="T61" fmla="*/ 2 h 84"/>
                  <a:gd name="T62" fmla="*/ 6 w 19"/>
                  <a:gd name="T63" fmla="*/ 5 h 84"/>
                  <a:gd name="T64" fmla="*/ 6 w 19"/>
                  <a:gd name="T65" fmla="*/ 5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9"/>
                  <a:gd name="T100" fmla="*/ 0 h 84"/>
                  <a:gd name="T101" fmla="*/ 19 w 19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9" h="84">
                    <a:moveTo>
                      <a:pt x="6" y="5"/>
                    </a:moveTo>
                    <a:lnTo>
                      <a:pt x="5" y="17"/>
                    </a:lnTo>
                    <a:lnTo>
                      <a:pt x="4" y="28"/>
                    </a:lnTo>
                    <a:lnTo>
                      <a:pt x="1" y="40"/>
                    </a:lnTo>
                    <a:lnTo>
                      <a:pt x="0" y="52"/>
                    </a:lnTo>
                    <a:lnTo>
                      <a:pt x="0" y="65"/>
                    </a:lnTo>
                    <a:lnTo>
                      <a:pt x="0" y="78"/>
                    </a:lnTo>
                    <a:lnTo>
                      <a:pt x="1" y="81"/>
                    </a:lnTo>
                    <a:lnTo>
                      <a:pt x="3" y="83"/>
                    </a:lnTo>
                    <a:lnTo>
                      <a:pt x="6" y="84"/>
                    </a:lnTo>
                    <a:lnTo>
                      <a:pt x="10" y="83"/>
                    </a:lnTo>
                    <a:lnTo>
                      <a:pt x="12" y="80"/>
                    </a:lnTo>
                    <a:lnTo>
                      <a:pt x="12" y="77"/>
                    </a:lnTo>
                    <a:lnTo>
                      <a:pt x="12" y="59"/>
                    </a:lnTo>
                    <a:lnTo>
                      <a:pt x="14" y="42"/>
                    </a:lnTo>
                    <a:lnTo>
                      <a:pt x="18" y="24"/>
                    </a:lnTo>
                    <a:lnTo>
                      <a:pt x="19" y="18"/>
                    </a:lnTo>
                    <a:lnTo>
                      <a:pt x="19" y="12"/>
                    </a:lnTo>
                    <a:lnTo>
                      <a:pt x="19" y="6"/>
                    </a:lnTo>
                    <a:lnTo>
                      <a:pt x="18" y="3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7" y="2"/>
                    </a:lnTo>
                    <a:lnTo>
                      <a:pt x="6" y="5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42" name="Freeform 133"/>
              <p:cNvSpPr>
                <a:spLocks/>
              </p:cNvSpPr>
              <p:nvPr/>
            </p:nvSpPr>
            <p:spPr bwMode="auto">
              <a:xfrm>
                <a:off x="4288" y="1467"/>
                <a:ext cx="21" cy="86"/>
              </a:xfrm>
              <a:custGeom>
                <a:avLst/>
                <a:gdLst>
                  <a:gd name="T0" fmla="*/ 19 w 21"/>
                  <a:gd name="T1" fmla="*/ 81 h 86"/>
                  <a:gd name="T2" fmla="*/ 21 w 21"/>
                  <a:gd name="T3" fmla="*/ 71 h 86"/>
                  <a:gd name="T4" fmla="*/ 20 w 21"/>
                  <a:gd name="T5" fmla="*/ 62 h 86"/>
                  <a:gd name="T6" fmla="*/ 16 w 21"/>
                  <a:gd name="T7" fmla="*/ 54 h 86"/>
                  <a:gd name="T8" fmla="*/ 16 w 21"/>
                  <a:gd name="T9" fmla="*/ 54 h 86"/>
                  <a:gd name="T10" fmla="*/ 12 w 21"/>
                  <a:gd name="T11" fmla="*/ 39 h 86"/>
                  <a:gd name="T12" fmla="*/ 13 w 21"/>
                  <a:gd name="T13" fmla="*/ 24 h 86"/>
                  <a:gd name="T14" fmla="*/ 14 w 21"/>
                  <a:gd name="T15" fmla="*/ 8 h 86"/>
                  <a:gd name="T16" fmla="*/ 14 w 21"/>
                  <a:gd name="T17" fmla="*/ 8 h 86"/>
                  <a:gd name="T18" fmla="*/ 14 w 21"/>
                  <a:gd name="T19" fmla="*/ 5 h 86"/>
                  <a:gd name="T20" fmla="*/ 12 w 21"/>
                  <a:gd name="T21" fmla="*/ 2 h 86"/>
                  <a:gd name="T22" fmla="*/ 10 w 21"/>
                  <a:gd name="T23" fmla="*/ 0 h 86"/>
                  <a:gd name="T24" fmla="*/ 10 w 21"/>
                  <a:gd name="T25" fmla="*/ 0 h 86"/>
                  <a:gd name="T26" fmla="*/ 6 w 21"/>
                  <a:gd name="T27" fmla="*/ 0 h 86"/>
                  <a:gd name="T28" fmla="*/ 4 w 21"/>
                  <a:gd name="T29" fmla="*/ 2 h 86"/>
                  <a:gd name="T30" fmla="*/ 2 w 21"/>
                  <a:gd name="T31" fmla="*/ 5 h 86"/>
                  <a:gd name="T32" fmla="*/ 2 w 21"/>
                  <a:gd name="T33" fmla="*/ 5 h 86"/>
                  <a:gd name="T34" fmla="*/ 0 w 21"/>
                  <a:gd name="T35" fmla="*/ 15 h 86"/>
                  <a:gd name="T36" fmla="*/ 0 w 21"/>
                  <a:gd name="T37" fmla="*/ 26 h 86"/>
                  <a:gd name="T38" fmla="*/ 0 w 21"/>
                  <a:gd name="T39" fmla="*/ 37 h 86"/>
                  <a:gd name="T40" fmla="*/ 0 w 21"/>
                  <a:gd name="T41" fmla="*/ 37 h 86"/>
                  <a:gd name="T42" fmla="*/ 0 w 21"/>
                  <a:gd name="T43" fmla="*/ 47 h 86"/>
                  <a:gd name="T44" fmla="*/ 3 w 21"/>
                  <a:gd name="T45" fmla="*/ 57 h 86"/>
                  <a:gd name="T46" fmla="*/ 8 w 21"/>
                  <a:gd name="T47" fmla="*/ 66 h 86"/>
                  <a:gd name="T48" fmla="*/ 8 w 21"/>
                  <a:gd name="T49" fmla="*/ 66 h 86"/>
                  <a:gd name="T50" fmla="*/ 8 w 21"/>
                  <a:gd name="T51" fmla="*/ 70 h 86"/>
                  <a:gd name="T52" fmla="*/ 7 w 21"/>
                  <a:gd name="T53" fmla="*/ 74 h 86"/>
                  <a:gd name="T54" fmla="*/ 7 w 21"/>
                  <a:gd name="T55" fmla="*/ 79 h 86"/>
                  <a:gd name="T56" fmla="*/ 7 w 21"/>
                  <a:gd name="T57" fmla="*/ 79 h 86"/>
                  <a:gd name="T58" fmla="*/ 7 w 21"/>
                  <a:gd name="T59" fmla="*/ 82 h 86"/>
                  <a:gd name="T60" fmla="*/ 9 w 21"/>
                  <a:gd name="T61" fmla="*/ 85 h 86"/>
                  <a:gd name="T62" fmla="*/ 12 w 21"/>
                  <a:gd name="T63" fmla="*/ 86 h 86"/>
                  <a:gd name="T64" fmla="*/ 12 w 21"/>
                  <a:gd name="T65" fmla="*/ 86 h 86"/>
                  <a:gd name="T66" fmla="*/ 16 w 21"/>
                  <a:gd name="T67" fmla="*/ 86 h 86"/>
                  <a:gd name="T68" fmla="*/ 18 w 21"/>
                  <a:gd name="T69" fmla="*/ 84 h 86"/>
                  <a:gd name="T70" fmla="*/ 19 w 21"/>
                  <a:gd name="T71" fmla="*/ 81 h 86"/>
                  <a:gd name="T72" fmla="*/ 19 w 21"/>
                  <a:gd name="T73" fmla="*/ 81 h 8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1"/>
                  <a:gd name="T112" fmla="*/ 0 h 86"/>
                  <a:gd name="T113" fmla="*/ 21 w 21"/>
                  <a:gd name="T114" fmla="*/ 86 h 8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1" h="86">
                    <a:moveTo>
                      <a:pt x="19" y="81"/>
                    </a:moveTo>
                    <a:lnTo>
                      <a:pt x="21" y="71"/>
                    </a:lnTo>
                    <a:lnTo>
                      <a:pt x="20" y="62"/>
                    </a:lnTo>
                    <a:lnTo>
                      <a:pt x="16" y="54"/>
                    </a:lnTo>
                    <a:lnTo>
                      <a:pt x="12" y="39"/>
                    </a:lnTo>
                    <a:lnTo>
                      <a:pt x="13" y="24"/>
                    </a:lnTo>
                    <a:lnTo>
                      <a:pt x="14" y="8"/>
                    </a:lnTo>
                    <a:lnTo>
                      <a:pt x="14" y="5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5"/>
                    </a:lnTo>
                    <a:lnTo>
                      <a:pt x="0" y="15"/>
                    </a:lnTo>
                    <a:lnTo>
                      <a:pt x="0" y="26"/>
                    </a:lnTo>
                    <a:lnTo>
                      <a:pt x="0" y="37"/>
                    </a:lnTo>
                    <a:lnTo>
                      <a:pt x="0" y="47"/>
                    </a:lnTo>
                    <a:lnTo>
                      <a:pt x="3" y="57"/>
                    </a:lnTo>
                    <a:lnTo>
                      <a:pt x="8" y="66"/>
                    </a:lnTo>
                    <a:lnTo>
                      <a:pt x="8" y="70"/>
                    </a:lnTo>
                    <a:lnTo>
                      <a:pt x="7" y="74"/>
                    </a:lnTo>
                    <a:lnTo>
                      <a:pt x="7" y="79"/>
                    </a:lnTo>
                    <a:lnTo>
                      <a:pt x="7" y="82"/>
                    </a:lnTo>
                    <a:lnTo>
                      <a:pt x="9" y="85"/>
                    </a:lnTo>
                    <a:lnTo>
                      <a:pt x="12" y="86"/>
                    </a:lnTo>
                    <a:lnTo>
                      <a:pt x="16" y="86"/>
                    </a:lnTo>
                    <a:lnTo>
                      <a:pt x="18" y="84"/>
                    </a:lnTo>
                    <a:lnTo>
                      <a:pt x="19" y="8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43" name="Freeform 134"/>
              <p:cNvSpPr>
                <a:spLocks/>
              </p:cNvSpPr>
              <p:nvPr/>
            </p:nvSpPr>
            <p:spPr bwMode="auto">
              <a:xfrm>
                <a:off x="4287" y="1533"/>
                <a:ext cx="44" cy="45"/>
              </a:xfrm>
              <a:custGeom>
                <a:avLst/>
                <a:gdLst>
                  <a:gd name="T0" fmla="*/ 22 w 44"/>
                  <a:gd name="T1" fmla="*/ 0 h 45"/>
                  <a:gd name="T2" fmla="*/ 11 w 44"/>
                  <a:gd name="T3" fmla="*/ 3 h 45"/>
                  <a:gd name="T4" fmla="*/ 3 w 44"/>
                  <a:gd name="T5" fmla="*/ 11 h 45"/>
                  <a:gd name="T6" fmla="*/ 0 w 44"/>
                  <a:gd name="T7" fmla="*/ 22 h 45"/>
                  <a:gd name="T8" fmla="*/ 0 w 44"/>
                  <a:gd name="T9" fmla="*/ 22 h 45"/>
                  <a:gd name="T10" fmla="*/ 3 w 44"/>
                  <a:gd name="T11" fmla="*/ 34 h 45"/>
                  <a:gd name="T12" fmla="*/ 11 w 44"/>
                  <a:gd name="T13" fmla="*/ 42 h 45"/>
                  <a:gd name="T14" fmla="*/ 22 w 44"/>
                  <a:gd name="T15" fmla="*/ 45 h 45"/>
                  <a:gd name="T16" fmla="*/ 22 w 44"/>
                  <a:gd name="T17" fmla="*/ 45 h 45"/>
                  <a:gd name="T18" fmla="*/ 33 w 44"/>
                  <a:gd name="T19" fmla="*/ 42 h 45"/>
                  <a:gd name="T20" fmla="*/ 41 w 44"/>
                  <a:gd name="T21" fmla="*/ 34 h 45"/>
                  <a:gd name="T22" fmla="*/ 44 w 44"/>
                  <a:gd name="T23" fmla="*/ 22 h 45"/>
                  <a:gd name="T24" fmla="*/ 44 w 44"/>
                  <a:gd name="T25" fmla="*/ 22 h 45"/>
                  <a:gd name="T26" fmla="*/ 41 w 44"/>
                  <a:gd name="T27" fmla="*/ 11 h 45"/>
                  <a:gd name="T28" fmla="*/ 33 w 44"/>
                  <a:gd name="T29" fmla="*/ 3 h 45"/>
                  <a:gd name="T30" fmla="*/ 22 w 44"/>
                  <a:gd name="T31" fmla="*/ 0 h 45"/>
                  <a:gd name="T32" fmla="*/ 22 w 44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5"/>
                  <a:gd name="T53" fmla="*/ 44 w 44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5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lnTo>
                      <a:pt x="33" y="42"/>
                    </a:lnTo>
                    <a:lnTo>
                      <a:pt x="41" y="34"/>
                    </a:lnTo>
                    <a:lnTo>
                      <a:pt x="44" y="22"/>
                    </a:lnTo>
                    <a:lnTo>
                      <a:pt x="41" y="11"/>
                    </a:lnTo>
                    <a:lnTo>
                      <a:pt x="33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44" name="Freeform 135"/>
              <p:cNvSpPr>
                <a:spLocks/>
              </p:cNvSpPr>
              <p:nvPr/>
            </p:nvSpPr>
            <p:spPr bwMode="auto">
              <a:xfrm>
                <a:off x="4260" y="1466"/>
                <a:ext cx="22" cy="86"/>
              </a:xfrm>
              <a:custGeom>
                <a:avLst/>
                <a:gdLst>
                  <a:gd name="T0" fmla="*/ 13 w 22"/>
                  <a:gd name="T1" fmla="*/ 79 h 86"/>
                  <a:gd name="T2" fmla="*/ 13 w 22"/>
                  <a:gd name="T3" fmla="*/ 71 h 86"/>
                  <a:gd name="T4" fmla="*/ 13 w 22"/>
                  <a:gd name="T5" fmla="*/ 64 h 86"/>
                  <a:gd name="T6" fmla="*/ 14 w 22"/>
                  <a:gd name="T7" fmla="*/ 57 h 86"/>
                  <a:gd name="T8" fmla="*/ 14 w 22"/>
                  <a:gd name="T9" fmla="*/ 57 h 86"/>
                  <a:gd name="T10" fmla="*/ 19 w 22"/>
                  <a:gd name="T11" fmla="*/ 41 h 86"/>
                  <a:gd name="T12" fmla="*/ 21 w 22"/>
                  <a:gd name="T13" fmla="*/ 23 h 86"/>
                  <a:gd name="T14" fmla="*/ 22 w 22"/>
                  <a:gd name="T15" fmla="*/ 6 h 86"/>
                  <a:gd name="T16" fmla="*/ 22 w 22"/>
                  <a:gd name="T17" fmla="*/ 6 h 86"/>
                  <a:gd name="T18" fmla="*/ 21 w 22"/>
                  <a:gd name="T19" fmla="*/ 3 h 86"/>
                  <a:gd name="T20" fmla="*/ 19 w 22"/>
                  <a:gd name="T21" fmla="*/ 1 h 86"/>
                  <a:gd name="T22" fmla="*/ 16 w 22"/>
                  <a:gd name="T23" fmla="*/ 0 h 86"/>
                  <a:gd name="T24" fmla="*/ 16 w 22"/>
                  <a:gd name="T25" fmla="*/ 0 h 86"/>
                  <a:gd name="T26" fmla="*/ 13 w 22"/>
                  <a:gd name="T27" fmla="*/ 1 h 86"/>
                  <a:gd name="T28" fmla="*/ 10 w 22"/>
                  <a:gd name="T29" fmla="*/ 4 h 86"/>
                  <a:gd name="T30" fmla="*/ 10 w 22"/>
                  <a:gd name="T31" fmla="*/ 7 h 86"/>
                  <a:gd name="T32" fmla="*/ 10 w 22"/>
                  <a:gd name="T33" fmla="*/ 7 h 86"/>
                  <a:gd name="T34" fmla="*/ 9 w 22"/>
                  <a:gd name="T35" fmla="*/ 24 h 86"/>
                  <a:gd name="T36" fmla="*/ 6 w 22"/>
                  <a:gd name="T37" fmla="*/ 40 h 86"/>
                  <a:gd name="T38" fmla="*/ 1 w 22"/>
                  <a:gd name="T39" fmla="*/ 56 h 86"/>
                  <a:gd name="T40" fmla="*/ 1 w 22"/>
                  <a:gd name="T41" fmla="*/ 56 h 86"/>
                  <a:gd name="T42" fmla="*/ 0 w 22"/>
                  <a:gd name="T43" fmla="*/ 64 h 86"/>
                  <a:gd name="T44" fmla="*/ 0 w 22"/>
                  <a:gd name="T45" fmla="*/ 72 h 86"/>
                  <a:gd name="T46" fmla="*/ 0 w 22"/>
                  <a:gd name="T47" fmla="*/ 80 h 86"/>
                  <a:gd name="T48" fmla="*/ 0 w 22"/>
                  <a:gd name="T49" fmla="*/ 80 h 86"/>
                  <a:gd name="T50" fmla="*/ 2 w 22"/>
                  <a:gd name="T51" fmla="*/ 83 h 86"/>
                  <a:gd name="T52" fmla="*/ 4 w 22"/>
                  <a:gd name="T53" fmla="*/ 85 h 86"/>
                  <a:gd name="T54" fmla="*/ 8 w 22"/>
                  <a:gd name="T55" fmla="*/ 86 h 86"/>
                  <a:gd name="T56" fmla="*/ 8 w 22"/>
                  <a:gd name="T57" fmla="*/ 86 h 86"/>
                  <a:gd name="T58" fmla="*/ 11 w 22"/>
                  <a:gd name="T59" fmla="*/ 84 h 86"/>
                  <a:gd name="T60" fmla="*/ 13 w 22"/>
                  <a:gd name="T61" fmla="*/ 82 h 86"/>
                  <a:gd name="T62" fmla="*/ 13 w 22"/>
                  <a:gd name="T63" fmla="*/ 79 h 86"/>
                  <a:gd name="T64" fmla="*/ 13 w 22"/>
                  <a:gd name="T65" fmla="*/ 79 h 8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"/>
                  <a:gd name="T100" fmla="*/ 0 h 86"/>
                  <a:gd name="T101" fmla="*/ 22 w 22"/>
                  <a:gd name="T102" fmla="*/ 86 h 8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" h="86">
                    <a:moveTo>
                      <a:pt x="13" y="79"/>
                    </a:moveTo>
                    <a:lnTo>
                      <a:pt x="13" y="71"/>
                    </a:lnTo>
                    <a:lnTo>
                      <a:pt x="13" y="64"/>
                    </a:lnTo>
                    <a:lnTo>
                      <a:pt x="14" y="57"/>
                    </a:lnTo>
                    <a:lnTo>
                      <a:pt x="19" y="41"/>
                    </a:lnTo>
                    <a:lnTo>
                      <a:pt x="21" y="23"/>
                    </a:lnTo>
                    <a:lnTo>
                      <a:pt x="22" y="6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0" y="4"/>
                    </a:lnTo>
                    <a:lnTo>
                      <a:pt x="10" y="7"/>
                    </a:lnTo>
                    <a:lnTo>
                      <a:pt x="9" y="24"/>
                    </a:lnTo>
                    <a:lnTo>
                      <a:pt x="6" y="4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2"/>
                    </a:lnTo>
                    <a:lnTo>
                      <a:pt x="0" y="80"/>
                    </a:lnTo>
                    <a:lnTo>
                      <a:pt x="2" y="83"/>
                    </a:lnTo>
                    <a:lnTo>
                      <a:pt x="4" y="85"/>
                    </a:lnTo>
                    <a:lnTo>
                      <a:pt x="8" y="86"/>
                    </a:lnTo>
                    <a:lnTo>
                      <a:pt x="11" y="84"/>
                    </a:lnTo>
                    <a:lnTo>
                      <a:pt x="13" y="82"/>
                    </a:lnTo>
                    <a:lnTo>
                      <a:pt x="13" y="7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45" name="Freeform 136"/>
              <p:cNvSpPr>
                <a:spLocks/>
              </p:cNvSpPr>
              <p:nvPr/>
            </p:nvSpPr>
            <p:spPr bwMode="auto">
              <a:xfrm>
                <a:off x="4244" y="1466"/>
                <a:ext cx="21" cy="86"/>
              </a:xfrm>
              <a:custGeom>
                <a:avLst/>
                <a:gdLst>
                  <a:gd name="T0" fmla="*/ 21 w 21"/>
                  <a:gd name="T1" fmla="*/ 77 h 86"/>
                  <a:gd name="T2" fmla="*/ 17 w 21"/>
                  <a:gd name="T3" fmla="*/ 62 h 86"/>
                  <a:gd name="T4" fmla="*/ 14 w 21"/>
                  <a:gd name="T5" fmla="*/ 46 h 86"/>
                  <a:gd name="T6" fmla="*/ 13 w 21"/>
                  <a:gd name="T7" fmla="*/ 31 h 86"/>
                  <a:gd name="T8" fmla="*/ 13 w 21"/>
                  <a:gd name="T9" fmla="*/ 31 h 86"/>
                  <a:gd name="T10" fmla="*/ 13 w 21"/>
                  <a:gd name="T11" fmla="*/ 23 h 86"/>
                  <a:gd name="T12" fmla="*/ 15 w 21"/>
                  <a:gd name="T13" fmla="*/ 15 h 86"/>
                  <a:gd name="T14" fmla="*/ 18 w 21"/>
                  <a:gd name="T15" fmla="*/ 9 h 86"/>
                  <a:gd name="T16" fmla="*/ 18 w 21"/>
                  <a:gd name="T17" fmla="*/ 9 h 86"/>
                  <a:gd name="T18" fmla="*/ 19 w 21"/>
                  <a:gd name="T19" fmla="*/ 5 h 86"/>
                  <a:gd name="T20" fmla="*/ 17 w 21"/>
                  <a:gd name="T21" fmla="*/ 2 h 86"/>
                  <a:gd name="T22" fmla="*/ 15 w 21"/>
                  <a:gd name="T23" fmla="*/ 1 h 86"/>
                  <a:gd name="T24" fmla="*/ 15 w 21"/>
                  <a:gd name="T25" fmla="*/ 1 h 86"/>
                  <a:gd name="T26" fmla="*/ 11 w 21"/>
                  <a:gd name="T27" fmla="*/ 0 h 86"/>
                  <a:gd name="T28" fmla="*/ 9 w 21"/>
                  <a:gd name="T29" fmla="*/ 2 h 86"/>
                  <a:gd name="T30" fmla="*/ 7 w 21"/>
                  <a:gd name="T31" fmla="*/ 4 h 86"/>
                  <a:gd name="T32" fmla="*/ 7 w 21"/>
                  <a:gd name="T33" fmla="*/ 4 h 86"/>
                  <a:gd name="T34" fmla="*/ 3 w 21"/>
                  <a:gd name="T35" fmla="*/ 13 h 86"/>
                  <a:gd name="T36" fmla="*/ 0 w 21"/>
                  <a:gd name="T37" fmla="*/ 23 h 86"/>
                  <a:gd name="T38" fmla="*/ 0 w 21"/>
                  <a:gd name="T39" fmla="*/ 32 h 86"/>
                  <a:gd name="T40" fmla="*/ 0 w 21"/>
                  <a:gd name="T41" fmla="*/ 32 h 86"/>
                  <a:gd name="T42" fmla="*/ 2 w 21"/>
                  <a:gd name="T43" fmla="*/ 49 h 86"/>
                  <a:gd name="T44" fmla="*/ 5 w 21"/>
                  <a:gd name="T45" fmla="*/ 66 h 86"/>
                  <a:gd name="T46" fmla="*/ 9 w 21"/>
                  <a:gd name="T47" fmla="*/ 82 h 86"/>
                  <a:gd name="T48" fmla="*/ 9 w 21"/>
                  <a:gd name="T49" fmla="*/ 82 h 86"/>
                  <a:gd name="T50" fmla="*/ 11 w 21"/>
                  <a:gd name="T51" fmla="*/ 85 h 86"/>
                  <a:gd name="T52" fmla="*/ 14 w 21"/>
                  <a:gd name="T53" fmla="*/ 86 h 86"/>
                  <a:gd name="T54" fmla="*/ 17 w 21"/>
                  <a:gd name="T55" fmla="*/ 85 h 86"/>
                  <a:gd name="T56" fmla="*/ 17 w 21"/>
                  <a:gd name="T57" fmla="*/ 85 h 86"/>
                  <a:gd name="T58" fmla="*/ 20 w 21"/>
                  <a:gd name="T59" fmla="*/ 83 h 86"/>
                  <a:gd name="T60" fmla="*/ 21 w 21"/>
                  <a:gd name="T61" fmla="*/ 80 h 86"/>
                  <a:gd name="T62" fmla="*/ 21 w 21"/>
                  <a:gd name="T63" fmla="*/ 77 h 86"/>
                  <a:gd name="T64" fmla="*/ 21 w 21"/>
                  <a:gd name="T65" fmla="*/ 77 h 8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1"/>
                  <a:gd name="T100" fmla="*/ 0 h 86"/>
                  <a:gd name="T101" fmla="*/ 21 w 21"/>
                  <a:gd name="T102" fmla="*/ 86 h 8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1" h="86">
                    <a:moveTo>
                      <a:pt x="21" y="77"/>
                    </a:moveTo>
                    <a:lnTo>
                      <a:pt x="17" y="62"/>
                    </a:lnTo>
                    <a:lnTo>
                      <a:pt x="14" y="46"/>
                    </a:lnTo>
                    <a:lnTo>
                      <a:pt x="13" y="31"/>
                    </a:lnTo>
                    <a:lnTo>
                      <a:pt x="13" y="23"/>
                    </a:lnTo>
                    <a:lnTo>
                      <a:pt x="15" y="15"/>
                    </a:lnTo>
                    <a:lnTo>
                      <a:pt x="18" y="9"/>
                    </a:lnTo>
                    <a:lnTo>
                      <a:pt x="19" y="5"/>
                    </a:lnTo>
                    <a:lnTo>
                      <a:pt x="17" y="2"/>
                    </a:lnTo>
                    <a:lnTo>
                      <a:pt x="15" y="1"/>
                    </a:lnTo>
                    <a:lnTo>
                      <a:pt x="11" y="0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3" y="13"/>
                    </a:lnTo>
                    <a:lnTo>
                      <a:pt x="0" y="23"/>
                    </a:lnTo>
                    <a:lnTo>
                      <a:pt x="0" y="32"/>
                    </a:lnTo>
                    <a:lnTo>
                      <a:pt x="2" y="49"/>
                    </a:lnTo>
                    <a:lnTo>
                      <a:pt x="5" y="66"/>
                    </a:lnTo>
                    <a:lnTo>
                      <a:pt x="9" y="82"/>
                    </a:lnTo>
                    <a:lnTo>
                      <a:pt x="11" y="85"/>
                    </a:lnTo>
                    <a:lnTo>
                      <a:pt x="14" y="86"/>
                    </a:lnTo>
                    <a:lnTo>
                      <a:pt x="17" y="85"/>
                    </a:lnTo>
                    <a:lnTo>
                      <a:pt x="20" y="83"/>
                    </a:lnTo>
                    <a:lnTo>
                      <a:pt x="21" y="80"/>
                    </a:lnTo>
                    <a:lnTo>
                      <a:pt x="21" y="7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46" name="Freeform 137"/>
              <p:cNvSpPr>
                <a:spLocks/>
              </p:cNvSpPr>
              <p:nvPr/>
            </p:nvSpPr>
            <p:spPr bwMode="auto">
              <a:xfrm>
                <a:off x="4213" y="1467"/>
                <a:ext cx="28" cy="87"/>
              </a:xfrm>
              <a:custGeom>
                <a:avLst/>
                <a:gdLst>
                  <a:gd name="T0" fmla="*/ 13 w 28"/>
                  <a:gd name="T1" fmla="*/ 80 h 87"/>
                  <a:gd name="T2" fmla="*/ 16 w 28"/>
                  <a:gd name="T3" fmla="*/ 71 h 87"/>
                  <a:gd name="T4" fmla="*/ 19 w 28"/>
                  <a:gd name="T5" fmla="*/ 63 h 87"/>
                  <a:gd name="T6" fmla="*/ 22 w 28"/>
                  <a:gd name="T7" fmla="*/ 54 h 87"/>
                  <a:gd name="T8" fmla="*/ 22 w 28"/>
                  <a:gd name="T9" fmla="*/ 54 h 87"/>
                  <a:gd name="T10" fmla="*/ 25 w 28"/>
                  <a:gd name="T11" fmla="*/ 41 h 87"/>
                  <a:gd name="T12" fmla="*/ 26 w 28"/>
                  <a:gd name="T13" fmla="*/ 28 h 87"/>
                  <a:gd name="T14" fmla="*/ 26 w 28"/>
                  <a:gd name="T15" fmla="*/ 14 h 87"/>
                  <a:gd name="T16" fmla="*/ 26 w 28"/>
                  <a:gd name="T17" fmla="*/ 14 h 87"/>
                  <a:gd name="T18" fmla="*/ 26 w 28"/>
                  <a:gd name="T19" fmla="*/ 12 h 87"/>
                  <a:gd name="T20" fmla="*/ 26 w 28"/>
                  <a:gd name="T21" fmla="*/ 11 h 87"/>
                  <a:gd name="T22" fmla="*/ 27 w 28"/>
                  <a:gd name="T23" fmla="*/ 9 h 87"/>
                  <a:gd name="T24" fmla="*/ 27 w 28"/>
                  <a:gd name="T25" fmla="*/ 9 h 87"/>
                  <a:gd name="T26" fmla="*/ 28 w 28"/>
                  <a:gd name="T27" fmla="*/ 6 h 87"/>
                  <a:gd name="T28" fmla="*/ 27 w 28"/>
                  <a:gd name="T29" fmla="*/ 3 h 87"/>
                  <a:gd name="T30" fmla="*/ 24 w 28"/>
                  <a:gd name="T31" fmla="*/ 1 h 87"/>
                  <a:gd name="T32" fmla="*/ 24 w 28"/>
                  <a:gd name="T33" fmla="*/ 1 h 87"/>
                  <a:gd name="T34" fmla="*/ 21 w 28"/>
                  <a:gd name="T35" fmla="*/ 0 h 87"/>
                  <a:gd name="T36" fmla="*/ 18 w 28"/>
                  <a:gd name="T37" fmla="*/ 1 h 87"/>
                  <a:gd name="T38" fmla="*/ 16 w 28"/>
                  <a:gd name="T39" fmla="*/ 4 h 87"/>
                  <a:gd name="T40" fmla="*/ 16 w 28"/>
                  <a:gd name="T41" fmla="*/ 4 h 87"/>
                  <a:gd name="T42" fmla="*/ 15 w 28"/>
                  <a:gd name="T43" fmla="*/ 5 h 87"/>
                  <a:gd name="T44" fmla="*/ 15 w 28"/>
                  <a:gd name="T45" fmla="*/ 7 h 87"/>
                  <a:gd name="T46" fmla="*/ 14 w 28"/>
                  <a:gd name="T47" fmla="*/ 9 h 87"/>
                  <a:gd name="T48" fmla="*/ 14 w 28"/>
                  <a:gd name="T49" fmla="*/ 9 h 87"/>
                  <a:gd name="T50" fmla="*/ 13 w 28"/>
                  <a:gd name="T51" fmla="*/ 26 h 87"/>
                  <a:gd name="T52" fmla="*/ 11 w 28"/>
                  <a:gd name="T53" fmla="*/ 44 h 87"/>
                  <a:gd name="T54" fmla="*/ 6 w 28"/>
                  <a:gd name="T55" fmla="*/ 60 h 87"/>
                  <a:gd name="T56" fmla="*/ 6 w 28"/>
                  <a:gd name="T57" fmla="*/ 60 h 87"/>
                  <a:gd name="T58" fmla="*/ 3 w 28"/>
                  <a:gd name="T59" fmla="*/ 67 h 87"/>
                  <a:gd name="T60" fmla="*/ 1 w 28"/>
                  <a:gd name="T61" fmla="*/ 73 h 87"/>
                  <a:gd name="T62" fmla="*/ 0 w 28"/>
                  <a:gd name="T63" fmla="*/ 81 h 87"/>
                  <a:gd name="T64" fmla="*/ 0 w 28"/>
                  <a:gd name="T65" fmla="*/ 81 h 87"/>
                  <a:gd name="T66" fmla="*/ 1 w 28"/>
                  <a:gd name="T67" fmla="*/ 84 h 87"/>
                  <a:gd name="T68" fmla="*/ 4 w 28"/>
                  <a:gd name="T69" fmla="*/ 86 h 87"/>
                  <a:gd name="T70" fmla="*/ 7 w 28"/>
                  <a:gd name="T71" fmla="*/ 87 h 87"/>
                  <a:gd name="T72" fmla="*/ 7 w 28"/>
                  <a:gd name="T73" fmla="*/ 87 h 87"/>
                  <a:gd name="T74" fmla="*/ 10 w 28"/>
                  <a:gd name="T75" fmla="*/ 86 h 87"/>
                  <a:gd name="T76" fmla="*/ 13 w 28"/>
                  <a:gd name="T77" fmla="*/ 83 h 87"/>
                  <a:gd name="T78" fmla="*/ 13 w 28"/>
                  <a:gd name="T79" fmla="*/ 80 h 87"/>
                  <a:gd name="T80" fmla="*/ 13 w 28"/>
                  <a:gd name="T81" fmla="*/ 80 h 8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8"/>
                  <a:gd name="T124" fmla="*/ 0 h 87"/>
                  <a:gd name="T125" fmla="*/ 28 w 28"/>
                  <a:gd name="T126" fmla="*/ 87 h 87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8" h="87">
                    <a:moveTo>
                      <a:pt x="13" y="80"/>
                    </a:moveTo>
                    <a:lnTo>
                      <a:pt x="16" y="71"/>
                    </a:lnTo>
                    <a:lnTo>
                      <a:pt x="19" y="63"/>
                    </a:lnTo>
                    <a:lnTo>
                      <a:pt x="22" y="54"/>
                    </a:lnTo>
                    <a:lnTo>
                      <a:pt x="25" y="41"/>
                    </a:lnTo>
                    <a:lnTo>
                      <a:pt x="26" y="28"/>
                    </a:lnTo>
                    <a:lnTo>
                      <a:pt x="26" y="14"/>
                    </a:lnTo>
                    <a:lnTo>
                      <a:pt x="26" y="12"/>
                    </a:lnTo>
                    <a:lnTo>
                      <a:pt x="26" y="11"/>
                    </a:lnTo>
                    <a:lnTo>
                      <a:pt x="27" y="9"/>
                    </a:lnTo>
                    <a:lnTo>
                      <a:pt x="28" y="6"/>
                    </a:lnTo>
                    <a:lnTo>
                      <a:pt x="27" y="3"/>
                    </a:lnTo>
                    <a:lnTo>
                      <a:pt x="24" y="1"/>
                    </a:lnTo>
                    <a:lnTo>
                      <a:pt x="21" y="0"/>
                    </a:lnTo>
                    <a:lnTo>
                      <a:pt x="18" y="1"/>
                    </a:lnTo>
                    <a:lnTo>
                      <a:pt x="16" y="4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4" y="9"/>
                    </a:lnTo>
                    <a:lnTo>
                      <a:pt x="13" y="26"/>
                    </a:lnTo>
                    <a:lnTo>
                      <a:pt x="11" y="44"/>
                    </a:lnTo>
                    <a:lnTo>
                      <a:pt x="6" y="60"/>
                    </a:lnTo>
                    <a:lnTo>
                      <a:pt x="3" y="67"/>
                    </a:lnTo>
                    <a:lnTo>
                      <a:pt x="1" y="73"/>
                    </a:lnTo>
                    <a:lnTo>
                      <a:pt x="0" y="81"/>
                    </a:lnTo>
                    <a:lnTo>
                      <a:pt x="1" y="84"/>
                    </a:lnTo>
                    <a:lnTo>
                      <a:pt x="4" y="86"/>
                    </a:lnTo>
                    <a:lnTo>
                      <a:pt x="7" y="87"/>
                    </a:lnTo>
                    <a:lnTo>
                      <a:pt x="10" y="86"/>
                    </a:lnTo>
                    <a:lnTo>
                      <a:pt x="13" y="83"/>
                    </a:lnTo>
                    <a:lnTo>
                      <a:pt x="13" y="8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47" name="Freeform 138"/>
              <p:cNvSpPr>
                <a:spLocks/>
              </p:cNvSpPr>
              <p:nvPr/>
            </p:nvSpPr>
            <p:spPr bwMode="auto">
              <a:xfrm>
                <a:off x="4204" y="1467"/>
                <a:ext cx="18" cy="85"/>
              </a:xfrm>
              <a:custGeom>
                <a:avLst/>
                <a:gdLst>
                  <a:gd name="T0" fmla="*/ 17 w 18"/>
                  <a:gd name="T1" fmla="*/ 75 h 85"/>
                  <a:gd name="T2" fmla="*/ 15 w 18"/>
                  <a:gd name="T3" fmla="*/ 65 h 85"/>
                  <a:gd name="T4" fmla="*/ 14 w 18"/>
                  <a:gd name="T5" fmla="*/ 54 h 85"/>
                  <a:gd name="T6" fmla="*/ 15 w 18"/>
                  <a:gd name="T7" fmla="*/ 44 h 85"/>
                  <a:gd name="T8" fmla="*/ 15 w 18"/>
                  <a:gd name="T9" fmla="*/ 44 h 85"/>
                  <a:gd name="T10" fmla="*/ 16 w 18"/>
                  <a:gd name="T11" fmla="*/ 31 h 85"/>
                  <a:gd name="T12" fmla="*/ 15 w 18"/>
                  <a:gd name="T13" fmla="*/ 18 h 85"/>
                  <a:gd name="T14" fmla="*/ 13 w 18"/>
                  <a:gd name="T15" fmla="*/ 6 h 85"/>
                  <a:gd name="T16" fmla="*/ 13 w 18"/>
                  <a:gd name="T17" fmla="*/ 6 h 85"/>
                  <a:gd name="T18" fmla="*/ 12 w 18"/>
                  <a:gd name="T19" fmla="*/ 2 h 85"/>
                  <a:gd name="T20" fmla="*/ 10 w 18"/>
                  <a:gd name="T21" fmla="*/ 0 h 85"/>
                  <a:gd name="T22" fmla="*/ 6 w 18"/>
                  <a:gd name="T23" fmla="*/ 0 h 85"/>
                  <a:gd name="T24" fmla="*/ 6 w 18"/>
                  <a:gd name="T25" fmla="*/ 0 h 85"/>
                  <a:gd name="T26" fmla="*/ 3 w 18"/>
                  <a:gd name="T27" fmla="*/ 1 h 85"/>
                  <a:gd name="T28" fmla="*/ 1 w 18"/>
                  <a:gd name="T29" fmla="*/ 3 h 85"/>
                  <a:gd name="T30" fmla="*/ 0 w 18"/>
                  <a:gd name="T31" fmla="*/ 6 h 85"/>
                  <a:gd name="T32" fmla="*/ 0 w 18"/>
                  <a:gd name="T33" fmla="*/ 6 h 85"/>
                  <a:gd name="T34" fmla="*/ 3 w 18"/>
                  <a:gd name="T35" fmla="*/ 19 h 85"/>
                  <a:gd name="T36" fmla="*/ 3 w 18"/>
                  <a:gd name="T37" fmla="*/ 31 h 85"/>
                  <a:gd name="T38" fmla="*/ 2 w 18"/>
                  <a:gd name="T39" fmla="*/ 44 h 85"/>
                  <a:gd name="T40" fmla="*/ 2 w 18"/>
                  <a:gd name="T41" fmla="*/ 44 h 85"/>
                  <a:gd name="T42" fmla="*/ 1 w 18"/>
                  <a:gd name="T43" fmla="*/ 57 h 85"/>
                  <a:gd name="T44" fmla="*/ 3 w 18"/>
                  <a:gd name="T45" fmla="*/ 69 h 85"/>
                  <a:gd name="T46" fmla="*/ 6 w 18"/>
                  <a:gd name="T47" fmla="*/ 82 h 85"/>
                  <a:gd name="T48" fmla="*/ 6 w 18"/>
                  <a:gd name="T49" fmla="*/ 82 h 85"/>
                  <a:gd name="T50" fmla="*/ 9 w 18"/>
                  <a:gd name="T51" fmla="*/ 84 h 85"/>
                  <a:gd name="T52" fmla="*/ 12 w 18"/>
                  <a:gd name="T53" fmla="*/ 85 h 85"/>
                  <a:gd name="T54" fmla="*/ 15 w 18"/>
                  <a:gd name="T55" fmla="*/ 84 h 85"/>
                  <a:gd name="T56" fmla="*/ 15 w 18"/>
                  <a:gd name="T57" fmla="*/ 84 h 85"/>
                  <a:gd name="T58" fmla="*/ 17 w 18"/>
                  <a:gd name="T59" fmla="*/ 81 h 85"/>
                  <a:gd name="T60" fmla="*/ 18 w 18"/>
                  <a:gd name="T61" fmla="*/ 78 h 85"/>
                  <a:gd name="T62" fmla="*/ 17 w 18"/>
                  <a:gd name="T63" fmla="*/ 75 h 85"/>
                  <a:gd name="T64" fmla="*/ 17 w 18"/>
                  <a:gd name="T65" fmla="*/ 75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8"/>
                  <a:gd name="T100" fmla="*/ 0 h 85"/>
                  <a:gd name="T101" fmla="*/ 18 w 18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8" h="85">
                    <a:moveTo>
                      <a:pt x="17" y="75"/>
                    </a:moveTo>
                    <a:lnTo>
                      <a:pt x="15" y="65"/>
                    </a:lnTo>
                    <a:lnTo>
                      <a:pt x="14" y="54"/>
                    </a:lnTo>
                    <a:lnTo>
                      <a:pt x="15" y="44"/>
                    </a:lnTo>
                    <a:lnTo>
                      <a:pt x="16" y="31"/>
                    </a:lnTo>
                    <a:lnTo>
                      <a:pt x="15" y="18"/>
                    </a:lnTo>
                    <a:lnTo>
                      <a:pt x="13" y="6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3" y="19"/>
                    </a:lnTo>
                    <a:lnTo>
                      <a:pt x="3" y="31"/>
                    </a:lnTo>
                    <a:lnTo>
                      <a:pt x="2" y="44"/>
                    </a:lnTo>
                    <a:lnTo>
                      <a:pt x="1" y="57"/>
                    </a:lnTo>
                    <a:lnTo>
                      <a:pt x="3" y="69"/>
                    </a:lnTo>
                    <a:lnTo>
                      <a:pt x="6" y="82"/>
                    </a:lnTo>
                    <a:lnTo>
                      <a:pt x="9" y="84"/>
                    </a:lnTo>
                    <a:lnTo>
                      <a:pt x="12" y="85"/>
                    </a:lnTo>
                    <a:lnTo>
                      <a:pt x="15" y="84"/>
                    </a:lnTo>
                    <a:lnTo>
                      <a:pt x="17" y="81"/>
                    </a:lnTo>
                    <a:lnTo>
                      <a:pt x="18" y="78"/>
                    </a:lnTo>
                    <a:lnTo>
                      <a:pt x="17" y="75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48" name="Freeform 139"/>
              <p:cNvSpPr>
                <a:spLocks/>
              </p:cNvSpPr>
              <p:nvPr/>
            </p:nvSpPr>
            <p:spPr bwMode="auto">
              <a:xfrm>
                <a:off x="4172" y="1467"/>
                <a:ext cx="25" cy="79"/>
              </a:xfrm>
              <a:custGeom>
                <a:avLst/>
                <a:gdLst>
                  <a:gd name="T0" fmla="*/ 13 w 25"/>
                  <a:gd name="T1" fmla="*/ 71 h 79"/>
                  <a:gd name="T2" fmla="*/ 16 w 25"/>
                  <a:gd name="T3" fmla="*/ 50 h 79"/>
                  <a:gd name="T4" fmla="*/ 21 w 25"/>
                  <a:gd name="T5" fmla="*/ 29 h 79"/>
                  <a:gd name="T6" fmla="*/ 25 w 25"/>
                  <a:gd name="T7" fmla="*/ 7 h 79"/>
                  <a:gd name="T8" fmla="*/ 25 w 25"/>
                  <a:gd name="T9" fmla="*/ 7 h 79"/>
                  <a:gd name="T10" fmla="*/ 25 w 25"/>
                  <a:gd name="T11" fmla="*/ 4 h 79"/>
                  <a:gd name="T12" fmla="*/ 23 w 25"/>
                  <a:gd name="T13" fmla="*/ 1 h 79"/>
                  <a:gd name="T14" fmla="*/ 20 w 25"/>
                  <a:gd name="T15" fmla="*/ 0 h 79"/>
                  <a:gd name="T16" fmla="*/ 20 w 25"/>
                  <a:gd name="T17" fmla="*/ 0 h 79"/>
                  <a:gd name="T18" fmla="*/ 17 w 25"/>
                  <a:gd name="T19" fmla="*/ 0 h 79"/>
                  <a:gd name="T20" fmla="*/ 14 w 25"/>
                  <a:gd name="T21" fmla="*/ 2 h 79"/>
                  <a:gd name="T22" fmla="*/ 12 w 25"/>
                  <a:gd name="T23" fmla="*/ 5 h 79"/>
                  <a:gd name="T24" fmla="*/ 12 w 25"/>
                  <a:gd name="T25" fmla="*/ 5 h 79"/>
                  <a:gd name="T26" fmla="*/ 10 w 25"/>
                  <a:gd name="T27" fmla="*/ 20 h 79"/>
                  <a:gd name="T28" fmla="*/ 7 w 25"/>
                  <a:gd name="T29" fmla="*/ 33 h 79"/>
                  <a:gd name="T30" fmla="*/ 3 w 25"/>
                  <a:gd name="T31" fmla="*/ 47 h 79"/>
                  <a:gd name="T32" fmla="*/ 3 w 25"/>
                  <a:gd name="T33" fmla="*/ 47 h 79"/>
                  <a:gd name="T34" fmla="*/ 1 w 25"/>
                  <a:gd name="T35" fmla="*/ 55 h 79"/>
                  <a:gd name="T36" fmla="*/ 0 w 25"/>
                  <a:gd name="T37" fmla="*/ 64 h 79"/>
                  <a:gd name="T38" fmla="*/ 1 w 25"/>
                  <a:gd name="T39" fmla="*/ 73 h 79"/>
                  <a:gd name="T40" fmla="*/ 1 w 25"/>
                  <a:gd name="T41" fmla="*/ 73 h 79"/>
                  <a:gd name="T42" fmla="*/ 2 w 25"/>
                  <a:gd name="T43" fmla="*/ 77 h 79"/>
                  <a:gd name="T44" fmla="*/ 5 w 25"/>
                  <a:gd name="T45" fmla="*/ 78 h 79"/>
                  <a:gd name="T46" fmla="*/ 8 w 25"/>
                  <a:gd name="T47" fmla="*/ 79 h 79"/>
                  <a:gd name="T48" fmla="*/ 8 w 25"/>
                  <a:gd name="T49" fmla="*/ 79 h 79"/>
                  <a:gd name="T50" fmla="*/ 11 w 25"/>
                  <a:gd name="T51" fmla="*/ 78 h 79"/>
                  <a:gd name="T52" fmla="*/ 13 w 25"/>
                  <a:gd name="T53" fmla="*/ 75 h 79"/>
                  <a:gd name="T54" fmla="*/ 13 w 25"/>
                  <a:gd name="T55" fmla="*/ 71 h 79"/>
                  <a:gd name="T56" fmla="*/ 13 w 25"/>
                  <a:gd name="T57" fmla="*/ 71 h 7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5"/>
                  <a:gd name="T88" fmla="*/ 0 h 79"/>
                  <a:gd name="T89" fmla="*/ 25 w 25"/>
                  <a:gd name="T90" fmla="*/ 79 h 7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5" h="79">
                    <a:moveTo>
                      <a:pt x="13" y="71"/>
                    </a:moveTo>
                    <a:lnTo>
                      <a:pt x="16" y="50"/>
                    </a:lnTo>
                    <a:lnTo>
                      <a:pt x="21" y="29"/>
                    </a:lnTo>
                    <a:lnTo>
                      <a:pt x="25" y="7"/>
                    </a:lnTo>
                    <a:lnTo>
                      <a:pt x="25" y="4"/>
                    </a:lnTo>
                    <a:lnTo>
                      <a:pt x="23" y="1"/>
                    </a:lnTo>
                    <a:lnTo>
                      <a:pt x="20" y="0"/>
                    </a:lnTo>
                    <a:lnTo>
                      <a:pt x="17" y="0"/>
                    </a:lnTo>
                    <a:lnTo>
                      <a:pt x="14" y="2"/>
                    </a:lnTo>
                    <a:lnTo>
                      <a:pt x="12" y="5"/>
                    </a:lnTo>
                    <a:lnTo>
                      <a:pt x="10" y="20"/>
                    </a:lnTo>
                    <a:lnTo>
                      <a:pt x="7" y="33"/>
                    </a:lnTo>
                    <a:lnTo>
                      <a:pt x="3" y="47"/>
                    </a:lnTo>
                    <a:lnTo>
                      <a:pt x="1" y="55"/>
                    </a:lnTo>
                    <a:lnTo>
                      <a:pt x="0" y="64"/>
                    </a:lnTo>
                    <a:lnTo>
                      <a:pt x="1" y="73"/>
                    </a:lnTo>
                    <a:lnTo>
                      <a:pt x="2" y="77"/>
                    </a:lnTo>
                    <a:lnTo>
                      <a:pt x="5" y="78"/>
                    </a:lnTo>
                    <a:lnTo>
                      <a:pt x="8" y="79"/>
                    </a:lnTo>
                    <a:lnTo>
                      <a:pt x="11" y="78"/>
                    </a:lnTo>
                    <a:lnTo>
                      <a:pt x="13" y="75"/>
                    </a:lnTo>
                    <a:lnTo>
                      <a:pt x="13" y="7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49" name="Freeform 140"/>
              <p:cNvSpPr>
                <a:spLocks/>
              </p:cNvSpPr>
              <p:nvPr/>
            </p:nvSpPr>
            <p:spPr bwMode="auto">
              <a:xfrm>
                <a:off x="4155" y="1468"/>
                <a:ext cx="20" cy="83"/>
              </a:xfrm>
              <a:custGeom>
                <a:avLst/>
                <a:gdLst>
                  <a:gd name="T0" fmla="*/ 20 w 20"/>
                  <a:gd name="T1" fmla="*/ 75 h 83"/>
                  <a:gd name="T2" fmla="*/ 17 w 20"/>
                  <a:gd name="T3" fmla="*/ 65 h 83"/>
                  <a:gd name="T4" fmla="*/ 16 w 20"/>
                  <a:gd name="T5" fmla="*/ 56 h 83"/>
                  <a:gd name="T6" fmla="*/ 16 w 20"/>
                  <a:gd name="T7" fmla="*/ 46 h 83"/>
                  <a:gd name="T8" fmla="*/ 16 w 20"/>
                  <a:gd name="T9" fmla="*/ 46 h 83"/>
                  <a:gd name="T10" fmla="*/ 16 w 20"/>
                  <a:gd name="T11" fmla="*/ 44 h 83"/>
                  <a:gd name="T12" fmla="*/ 16 w 20"/>
                  <a:gd name="T13" fmla="*/ 42 h 83"/>
                  <a:gd name="T14" fmla="*/ 15 w 20"/>
                  <a:gd name="T15" fmla="*/ 40 h 83"/>
                  <a:gd name="T16" fmla="*/ 15 w 20"/>
                  <a:gd name="T17" fmla="*/ 40 h 83"/>
                  <a:gd name="T18" fmla="*/ 15 w 20"/>
                  <a:gd name="T19" fmla="*/ 31 h 83"/>
                  <a:gd name="T20" fmla="*/ 15 w 20"/>
                  <a:gd name="T21" fmla="*/ 22 h 83"/>
                  <a:gd name="T22" fmla="*/ 15 w 20"/>
                  <a:gd name="T23" fmla="*/ 13 h 83"/>
                  <a:gd name="T24" fmla="*/ 15 w 20"/>
                  <a:gd name="T25" fmla="*/ 13 h 83"/>
                  <a:gd name="T26" fmla="*/ 14 w 20"/>
                  <a:gd name="T27" fmla="*/ 10 h 83"/>
                  <a:gd name="T28" fmla="*/ 14 w 20"/>
                  <a:gd name="T29" fmla="*/ 8 h 83"/>
                  <a:gd name="T30" fmla="*/ 13 w 20"/>
                  <a:gd name="T31" fmla="*/ 5 h 83"/>
                  <a:gd name="T32" fmla="*/ 13 w 20"/>
                  <a:gd name="T33" fmla="*/ 5 h 83"/>
                  <a:gd name="T34" fmla="*/ 13 w 20"/>
                  <a:gd name="T35" fmla="*/ 6 h 83"/>
                  <a:gd name="T36" fmla="*/ 13 w 20"/>
                  <a:gd name="T37" fmla="*/ 6 h 83"/>
                  <a:gd name="T38" fmla="*/ 13 w 20"/>
                  <a:gd name="T39" fmla="*/ 6 h 83"/>
                  <a:gd name="T40" fmla="*/ 13 w 20"/>
                  <a:gd name="T41" fmla="*/ 6 h 83"/>
                  <a:gd name="T42" fmla="*/ 12 w 20"/>
                  <a:gd name="T43" fmla="*/ 3 h 83"/>
                  <a:gd name="T44" fmla="*/ 10 w 20"/>
                  <a:gd name="T45" fmla="*/ 1 h 83"/>
                  <a:gd name="T46" fmla="*/ 7 w 20"/>
                  <a:gd name="T47" fmla="*/ 0 h 83"/>
                  <a:gd name="T48" fmla="*/ 7 w 20"/>
                  <a:gd name="T49" fmla="*/ 0 h 83"/>
                  <a:gd name="T50" fmla="*/ 3 w 20"/>
                  <a:gd name="T51" fmla="*/ 1 h 83"/>
                  <a:gd name="T52" fmla="*/ 1 w 20"/>
                  <a:gd name="T53" fmla="*/ 3 h 83"/>
                  <a:gd name="T54" fmla="*/ 0 w 20"/>
                  <a:gd name="T55" fmla="*/ 6 h 83"/>
                  <a:gd name="T56" fmla="*/ 0 w 20"/>
                  <a:gd name="T57" fmla="*/ 6 h 83"/>
                  <a:gd name="T58" fmla="*/ 1 w 20"/>
                  <a:gd name="T59" fmla="*/ 9 h 83"/>
                  <a:gd name="T60" fmla="*/ 1 w 20"/>
                  <a:gd name="T61" fmla="*/ 12 h 83"/>
                  <a:gd name="T62" fmla="*/ 2 w 20"/>
                  <a:gd name="T63" fmla="*/ 15 h 83"/>
                  <a:gd name="T64" fmla="*/ 2 w 20"/>
                  <a:gd name="T65" fmla="*/ 15 h 83"/>
                  <a:gd name="T66" fmla="*/ 2 w 20"/>
                  <a:gd name="T67" fmla="*/ 26 h 83"/>
                  <a:gd name="T68" fmla="*/ 2 w 20"/>
                  <a:gd name="T69" fmla="*/ 37 h 83"/>
                  <a:gd name="T70" fmla="*/ 3 w 20"/>
                  <a:gd name="T71" fmla="*/ 48 h 83"/>
                  <a:gd name="T72" fmla="*/ 3 w 20"/>
                  <a:gd name="T73" fmla="*/ 48 h 83"/>
                  <a:gd name="T74" fmla="*/ 3 w 20"/>
                  <a:gd name="T75" fmla="*/ 59 h 83"/>
                  <a:gd name="T76" fmla="*/ 4 w 20"/>
                  <a:gd name="T77" fmla="*/ 69 h 83"/>
                  <a:gd name="T78" fmla="*/ 8 w 20"/>
                  <a:gd name="T79" fmla="*/ 79 h 83"/>
                  <a:gd name="T80" fmla="*/ 8 w 20"/>
                  <a:gd name="T81" fmla="*/ 79 h 83"/>
                  <a:gd name="T82" fmla="*/ 10 w 20"/>
                  <a:gd name="T83" fmla="*/ 81 h 83"/>
                  <a:gd name="T84" fmla="*/ 13 w 20"/>
                  <a:gd name="T85" fmla="*/ 83 h 83"/>
                  <a:gd name="T86" fmla="*/ 16 w 20"/>
                  <a:gd name="T87" fmla="*/ 83 h 83"/>
                  <a:gd name="T88" fmla="*/ 16 w 20"/>
                  <a:gd name="T89" fmla="*/ 83 h 83"/>
                  <a:gd name="T90" fmla="*/ 19 w 20"/>
                  <a:gd name="T91" fmla="*/ 81 h 83"/>
                  <a:gd name="T92" fmla="*/ 20 w 20"/>
                  <a:gd name="T93" fmla="*/ 78 h 83"/>
                  <a:gd name="T94" fmla="*/ 20 w 20"/>
                  <a:gd name="T95" fmla="*/ 75 h 83"/>
                  <a:gd name="T96" fmla="*/ 20 w 20"/>
                  <a:gd name="T97" fmla="*/ 75 h 83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0"/>
                  <a:gd name="T148" fmla="*/ 0 h 83"/>
                  <a:gd name="T149" fmla="*/ 20 w 20"/>
                  <a:gd name="T150" fmla="*/ 83 h 83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0" h="83">
                    <a:moveTo>
                      <a:pt x="20" y="75"/>
                    </a:moveTo>
                    <a:lnTo>
                      <a:pt x="17" y="65"/>
                    </a:lnTo>
                    <a:lnTo>
                      <a:pt x="16" y="56"/>
                    </a:lnTo>
                    <a:lnTo>
                      <a:pt x="16" y="46"/>
                    </a:lnTo>
                    <a:lnTo>
                      <a:pt x="16" y="44"/>
                    </a:lnTo>
                    <a:lnTo>
                      <a:pt x="16" y="42"/>
                    </a:lnTo>
                    <a:lnTo>
                      <a:pt x="15" y="40"/>
                    </a:lnTo>
                    <a:lnTo>
                      <a:pt x="15" y="31"/>
                    </a:lnTo>
                    <a:lnTo>
                      <a:pt x="15" y="22"/>
                    </a:lnTo>
                    <a:lnTo>
                      <a:pt x="15" y="13"/>
                    </a:lnTo>
                    <a:lnTo>
                      <a:pt x="14" y="10"/>
                    </a:lnTo>
                    <a:lnTo>
                      <a:pt x="14" y="8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2" y="15"/>
                    </a:lnTo>
                    <a:lnTo>
                      <a:pt x="2" y="26"/>
                    </a:lnTo>
                    <a:lnTo>
                      <a:pt x="2" y="37"/>
                    </a:lnTo>
                    <a:lnTo>
                      <a:pt x="3" y="48"/>
                    </a:lnTo>
                    <a:lnTo>
                      <a:pt x="3" y="59"/>
                    </a:lnTo>
                    <a:lnTo>
                      <a:pt x="4" y="69"/>
                    </a:lnTo>
                    <a:lnTo>
                      <a:pt x="8" y="79"/>
                    </a:lnTo>
                    <a:lnTo>
                      <a:pt x="10" y="81"/>
                    </a:lnTo>
                    <a:lnTo>
                      <a:pt x="13" y="83"/>
                    </a:lnTo>
                    <a:lnTo>
                      <a:pt x="16" y="83"/>
                    </a:lnTo>
                    <a:lnTo>
                      <a:pt x="19" y="81"/>
                    </a:lnTo>
                    <a:lnTo>
                      <a:pt x="20" y="78"/>
                    </a:lnTo>
                    <a:lnTo>
                      <a:pt x="20" y="75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50" name="Freeform 141"/>
              <p:cNvSpPr>
                <a:spLocks/>
              </p:cNvSpPr>
              <p:nvPr/>
            </p:nvSpPr>
            <p:spPr bwMode="auto">
              <a:xfrm>
                <a:off x="4242" y="1533"/>
                <a:ext cx="45" cy="45"/>
              </a:xfrm>
              <a:custGeom>
                <a:avLst/>
                <a:gdLst>
                  <a:gd name="T0" fmla="*/ 22 w 45"/>
                  <a:gd name="T1" fmla="*/ 0 h 45"/>
                  <a:gd name="T2" fmla="*/ 11 w 45"/>
                  <a:gd name="T3" fmla="*/ 3 h 45"/>
                  <a:gd name="T4" fmla="*/ 3 w 45"/>
                  <a:gd name="T5" fmla="*/ 11 h 45"/>
                  <a:gd name="T6" fmla="*/ 0 w 45"/>
                  <a:gd name="T7" fmla="*/ 22 h 45"/>
                  <a:gd name="T8" fmla="*/ 0 w 45"/>
                  <a:gd name="T9" fmla="*/ 22 h 45"/>
                  <a:gd name="T10" fmla="*/ 3 w 45"/>
                  <a:gd name="T11" fmla="*/ 34 h 45"/>
                  <a:gd name="T12" fmla="*/ 11 w 45"/>
                  <a:gd name="T13" fmla="*/ 42 h 45"/>
                  <a:gd name="T14" fmla="*/ 22 w 45"/>
                  <a:gd name="T15" fmla="*/ 45 h 45"/>
                  <a:gd name="T16" fmla="*/ 22 w 45"/>
                  <a:gd name="T17" fmla="*/ 45 h 45"/>
                  <a:gd name="T18" fmla="*/ 33 w 45"/>
                  <a:gd name="T19" fmla="*/ 42 h 45"/>
                  <a:gd name="T20" fmla="*/ 41 w 45"/>
                  <a:gd name="T21" fmla="*/ 34 h 45"/>
                  <a:gd name="T22" fmla="*/ 45 w 45"/>
                  <a:gd name="T23" fmla="*/ 22 h 45"/>
                  <a:gd name="T24" fmla="*/ 45 w 45"/>
                  <a:gd name="T25" fmla="*/ 22 h 45"/>
                  <a:gd name="T26" fmla="*/ 41 w 45"/>
                  <a:gd name="T27" fmla="*/ 11 h 45"/>
                  <a:gd name="T28" fmla="*/ 33 w 45"/>
                  <a:gd name="T29" fmla="*/ 3 h 45"/>
                  <a:gd name="T30" fmla="*/ 22 w 45"/>
                  <a:gd name="T31" fmla="*/ 0 h 45"/>
                  <a:gd name="T32" fmla="*/ 22 w 45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lnTo>
                      <a:pt x="33" y="42"/>
                    </a:lnTo>
                    <a:lnTo>
                      <a:pt x="41" y="34"/>
                    </a:lnTo>
                    <a:lnTo>
                      <a:pt x="45" y="22"/>
                    </a:lnTo>
                    <a:lnTo>
                      <a:pt x="41" y="11"/>
                    </a:lnTo>
                    <a:lnTo>
                      <a:pt x="33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51" name="Freeform 142"/>
              <p:cNvSpPr>
                <a:spLocks/>
              </p:cNvSpPr>
              <p:nvPr/>
            </p:nvSpPr>
            <p:spPr bwMode="auto">
              <a:xfrm>
                <a:off x="4197" y="1533"/>
                <a:ext cx="45" cy="45"/>
              </a:xfrm>
              <a:custGeom>
                <a:avLst/>
                <a:gdLst>
                  <a:gd name="T0" fmla="*/ 22 w 45"/>
                  <a:gd name="T1" fmla="*/ 0 h 45"/>
                  <a:gd name="T2" fmla="*/ 11 w 45"/>
                  <a:gd name="T3" fmla="*/ 3 h 45"/>
                  <a:gd name="T4" fmla="*/ 3 w 45"/>
                  <a:gd name="T5" fmla="*/ 11 h 45"/>
                  <a:gd name="T6" fmla="*/ 0 w 45"/>
                  <a:gd name="T7" fmla="*/ 22 h 45"/>
                  <a:gd name="T8" fmla="*/ 0 w 45"/>
                  <a:gd name="T9" fmla="*/ 22 h 45"/>
                  <a:gd name="T10" fmla="*/ 3 w 45"/>
                  <a:gd name="T11" fmla="*/ 34 h 45"/>
                  <a:gd name="T12" fmla="*/ 11 w 45"/>
                  <a:gd name="T13" fmla="*/ 42 h 45"/>
                  <a:gd name="T14" fmla="*/ 22 w 45"/>
                  <a:gd name="T15" fmla="*/ 45 h 45"/>
                  <a:gd name="T16" fmla="*/ 22 w 45"/>
                  <a:gd name="T17" fmla="*/ 45 h 45"/>
                  <a:gd name="T18" fmla="*/ 34 w 45"/>
                  <a:gd name="T19" fmla="*/ 42 h 45"/>
                  <a:gd name="T20" fmla="*/ 42 w 45"/>
                  <a:gd name="T21" fmla="*/ 34 h 45"/>
                  <a:gd name="T22" fmla="*/ 45 w 45"/>
                  <a:gd name="T23" fmla="*/ 22 h 45"/>
                  <a:gd name="T24" fmla="*/ 45 w 45"/>
                  <a:gd name="T25" fmla="*/ 22 h 45"/>
                  <a:gd name="T26" fmla="*/ 42 w 45"/>
                  <a:gd name="T27" fmla="*/ 11 h 45"/>
                  <a:gd name="T28" fmla="*/ 34 w 45"/>
                  <a:gd name="T29" fmla="*/ 3 h 45"/>
                  <a:gd name="T30" fmla="*/ 22 w 45"/>
                  <a:gd name="T31" fmla="*/ 0 h 45"/>
                  <a:gd name="T32" fmla="*/ 22 w 45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lnTo>
                      <a:pt x="34" y="42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52" name="Freeform 143"/>
              <p:cNvSpPr>
                <a:spLocks/>
              </p:cNvSpPr>
              <p:nvPr/>
            </p:nvSpPr>
            <p:spPr bwMode="auto">
              <a:xfrm>
                <a:off x="4152" y="1533"/>
                <a:ext cx="45" cy="45"/>
              </a:xfrm>
              <a:custGeom>
                <a:avLst/>
                <a:gdLst>
                  <a:gd name="T0" fmla="*/ 23 w 45"/>
                  <a:gd name="T1" fmla="*/ 0 h 45"/>
                  <a:gd name="T2" fmla="*/ 11 w 45"/>
                  <a:gd name="T3" fmla="*/ 3 h 45"/>
                  <a:gd name="T4" fmla="*/ 3 w 45"/>
                  <a:gd name="T5" fmla="*/ 11 h 45"/>
                  <a:gd name="T6" fmla="*/ 0 w 45"/>
                  <a:gd name="T7" fmla="*/ 22 h 45"/>
                  <a:gd name="T8" fmla="*/ 0 w 45"/>
                  <a:gd name="T9" fmla="*/ 22 h 45"/>
                  <a:gd name="T10" fmla="*/ 3 w 45"/>
                  <a:gd name="T11" fmla="*/ 34 h 45"/>
                  <a:gd name="T12" fmla="*/ 11 w 45"/>
                  <a:gd name="T13" fmla="*/ 42 h 45"/>
                  <a:gd name="T14" fmla="*/ 23 w 45"/>
                  <a:gd name="T15" fmla="*/ 45 h 45"/>
                  <a:gd name="T16" fmla="*/ 23 w 45"/>
                  <a:gd name="T17" fmla="*/ 45 h 45"/>
                  <a:gd name="T18" fmla="*/ 34 w 45"/>
                  <a:gd name="T19" fmla="*/ 42 h 45"/>
                  <a:gd name="T20" fmla="*/ 42 w 45"/>
                  <a:gd name="T21" fmla="*/ 34 h 45"/>
                  <a:gd name="T22" fmla="*/ 45 w 45"/>
                  <a:gd name="T23" fmla="*/ 22 h 45"/>
                  <a:gd name="T24" fmla="*/ 45 w 45"/>
                  <a:gd name="T25" fmla="*/ 22 h 45"/>
                  <a:gd name="T26" fmla="*/ 42 w 45"/>
                  <a:gd name="T27" fmla="*/ 11 h 45"/>
                  <a:gd name="T28" fmla="*/ 34 w 45"/>
                  <a:gd name="T29" fmla="*/ 3 h 45"/>
                  <a:gd name="T30" fmla="*/ 23 w 45"/>
                  <a:gd name="T31" fmla="*/ 0 h 45"/>
                  <a:gd name="T32" fmla="*/ 23 w 45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3" y="45"/>
                    </a:lnTo>
                    <a:lnTo>
                      <a:pt x="34" y="42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53" name="Freeform 144"/>
              <p:cNvSpPr>
                <a:spLocks/>
              </p:cNvSpPr>
              <p:nvPr/>
            </p:nvSpPr>
            <p:spPr bwMode="auto">
              <a:xfrm>
                <a:off x="4576" y="1359"/>
                <a:ext cx="43" cy="100"/>
              </a:xfrm>
              <a:custGeom>
                <a:avLst/>
                <a:gdLst>
                  <a:gd name="T0" fmla="*/ 37 w 43"/>
                  <a:gd name="T1" fmla="*/ 67 h 100"/>
                  <a:gd name="T2" fmla="*/ 36 w 43"/>
                  <a:gd name="T3" fmla="*/ 56 h 100"/>
                  <a:gd name="T4" fmla="*/ 37 w 43"/>
                  <a:gd name="T5" fmla="*/ 41 h 100"/>
                  <a:gd name="T6" fmla="*/ 30 w 43"/>
                  <a:gd name="T7" fmla="*/ 4 h 100"/>
                  <a:gd name="T8" fmla="*/ 29 w 43"/>
                  <a:gd name="T9" fmla="*/ 2 h 100"/>
                  <a:gd name="T10" fmla="*/ 24 w 43"/>
                  <a:gd name="T11" fmla="*/ 0 h 100"/>
                  <a:gd name="T12" fmla="*/ 22 w 43"/>
                  <a:gd name="T13" fmla="*/ 0 h 100"/>
                  <a:gd name="T14" fmla="*/ 18 w 43"/>
                  <a:gd name="T15" fmla="*/ 3 h 100"/>
                  <a:gd name="T16" fmla="*/ 11 w 43"/>
                  <a:gd name="T17" fmla="*/ 20 h 100"/>
                  <a:gd name="T18" fmla="*/ 4 w 43"/>
                  <a:gd name="T19" fmla="*/ 59 h 100"/>
                  <a:gd name="T20" fmla="*/ 5 w 43"/>
                  <a:gd name="T21" fmla="*/ 69 h 100"/>
                  <a:gd name="T22" fmla="*/ 2 w 43"/>
                  <a:gd name="T23" fmla="*/ 84 h 100"/>
                  <a:gd name="T24" fmla="*/ 1 w 43"/>
                  <a:gd name="T25" fmla="*/ 88 h 100"/>
                  <a:gd name="T26" fmla="*/ 0 w 43"/>
                  <a:gd name="T27" fmla="*/ 94 h 100"/>
                  <a:gd name="T28" fmla="*/ 1 w 43"/>
                  <a:gd name="T29" fmla="*/ 97 h 100"/>
                  <a:gd name="T30" fmla="*/ 6 w 43"/>
                  <a:gd name="T31" fmla="*/ 100 h 100"/>
                  <a:gd name="T32" fmla="*/ 9 w 43"/>
                  <a:gd name="T33" fmla="*/ 99 h 100"/>
                  <a:gd name="T34" fmla="*/ 13 w 43"/>
                  <a:gd name="T35" fmla="*/ 94 h 100"/>
                  <a:gd name="T36" fmla="*/ 13 w 43"/>
                  <a:gd name="T37" fmla="*/ 92 h 100"/>
                  <a:gd name="T38" fmla="*/ 14 w 43"/>
                  <a:gd name="T39" fmla="*/ 88 h 100"/>
                  <a:gd name="T40" fmla="*/ 16 w 43"/>
                  <a:gd name="T41" fmla="*/ 79 h 100"/>
                  <a:gd name="T42" fmla="*/ 17 w 43"/>
                  <a:gd name="T43" fmla="*/ 58 h 100"/>
                  <a:gd name="T44" fmla="*/ 17 w 43"/>
                  <a:gd name="T45" fmla="*/ 50 h 100"/>
                  <a:gd name="T46" fmla="*/ 22 w 43"/>
                  <a:gd name="T47" fmla="*/ 27 h 100"/>
                  <a:gd name="T48" fmla="*/ 24 w 43"/>
                  <a:gd name="T49" fmla="*/ 37 h 100"/>
                  <a:gd name="T50" fmla="*/ 24 w 43"/>
                  <a:gd name="T51" fmla="*/ 54 h 100"/>
                  <a:gd name="T52" fmla="*/ 24 w 43"/>
                  <a:gd name="T53" fmla="*/ 62 h 100"/>
                  <a:gd name="T54" fmla="*/ 27 w 43"/>
                  <a:gd name="T55" fmla="*/ 77 h 100"/>
                  <a:gd name="T56" fmla="*/ 29 w 43"/>
                  <a:gd name="T57" fmla="*/ 83 h 100"/>
                  <a:gd name="T58" fmla="*/ 30 w 43"/>
                  <a:gd name="T59" fmla="*/ 93 h 100"/>
                  <a:gd name="T60" fmla="*/ 31 w 43"/>
                  <a:gd name="T61" fmla="*/ 96 h 100"/>
                  <a:gd name="T62" fmla="*/ 36 w 43"/>
                  <a:gd name="T63" fmla="*/ 100 h 100"/>
                  <a:gd name="T64" fmla="*/ 40 w 43"/>
                  <a:gd name="T65" fmla="*/ 99 h 100"/>
                  <a:gd name="T66" fmla="*/ 43 w 43"/>
                  <a:gd name="T67" fmla="*/ 94 h 100"/>
                  <a:gd name="T68" fmla="*/ 43 w 43"/>
                  <a:gd name="T69" fmla="*/ 87 h 100"/>
                  <a:gd name="T70" fmla="*/ 40 w 43"/>
                  <a:gd name="T71" fmla="*/ 74 h 10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3"/>
                  <a:gd name="T109" fmla="*/ 0 h 100"/>
                  <a:gd name="T110" fmla="*/ 43 w 43"/>
                  <a:gd name="T111" fmla="*/ 100 h 10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3" h="100">
                    <a:moveTo>
                      <a:pt x="40" y="74"/>
                    </a:moveTo>
                    <a:lnTo>
                      <a:pt x="37" y="67"/>
                    </a:lnTo>
                    <a:lnTo>
                      <a:pt x="36" y="61"/>
                    </a:lnTo>
                    <a:lnTo>
                      <a:pt x="36" y="56"/>
                    </a:lnTo>
                    <a:lnTo>
                      <a:pt x="37" y="41"/>
                    </a:lnTo>
                    <a:lnTo>
                      <a:pt x="35" y="25"/>
                    </a:lnTo>
                    <a:lnTo>
                      <a:pt x="30" y="4"/>
                    </a:lnTo>
                    <a:lnTo>
                      <a:pt x="29" y="2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3"/>
                    </a:lnTo>
                    <a:lnTo>
                      <a:pt x="11" y="20"/>
                    </a:lnTo>
                    <a:lnTo>
                      <a:pt x="5" y="40"/>
                    </a:lnTo>
                    <a:lnTo>
                      <a:pt x="4" y="59"/>
                    </a:lnTo>
                    <a:lnTo>
                      <a:pt x="5" y="69"/>
                    </a:lnTo>
                    <a:lnTo>
                      <a:pt x="3" y="77"/>
                    </a:lnTo>
                    <a:lnTo>
                      <a:pt x="2" y="84"/>
                    </a:lnTo>
                    <a:lnTo>
                      <a:pt x="1" y="88"/>
                    </a:lnTo>
                    <a:lnTo>
                      <a:pt x="0" y="91"/>
                    </a:lnTo>
                    <a:lnTo>
                      <a:pt x="0" y="94"/>
                    </a:lnTo>
                    <a:lnTo>
                      <a:pt x="1" y="97"/>
                    </a:lnTo>
                    <a:lnTo>
                      <a:pt x="3" y="99"/>
                    </a:lnTo>
                    <a:lnTo>
                      <a:pt x="6" y="100"/>
                    </a:lnTo>
                    <a:lnTo>
                      <a:pt x="9" y="99"/>
                    </a:lnTo>
                    <a:lnTo>
                      <a:pt x="12" y="97"/>
                    </a:lnTo>
                    <a:lnTo>
                      <a:pt x="13" y="94"/>
                    </a:lnTo>
                    <a:lnTo>
                      <a:pt x="13" y="92"/>
                    </a:lnTo>
                    <a:lnTo>
                      <a:pt x="13" y="90"/>
                    </a:lnTo>
                    <a:lnTo>
                      <a:pt x="14" y="88"/>
                    </a:lnTo>
                    <a:lnTo>
                      <a:pt x="16" y="79"/>
                    </a:lnTo>
                    <a:lnTo>
                      <a:pt x="17" y="69"/>
                    </a:lnTo>
                    <a:lnTo>
                      <a:pt x="17" y="58"/>
                    </a:lnTo>
                    <a:lnTo>
                      <a:pt x="17" y="50"/>
                    </a:lnTo>
                    <a:lnTo>
                      <a:pt x="18" y="39"/>
                    </a:lnTo>
                    <a:lnTo>
                      <a:pt x="22" y="27"/>
                    </a:lnTo>
                    <a:lnTo>
                      <a:pt x="24" y="37"/>
                    </a:lnTo>
                    <a:lnTo>
                      <a:pt x="25" y="46"/>
                    </a:lnTo>
                    <a:lnTo>
                      <a:pt x="24" y="54"/>
                    </a:lnTo>
                    <a:lnTo>
                      <a:pt x="24" y="62"/>
                    </a:lnTo>
                    <a:lnTo>
                      <a:pt x="25" y="70"/>
                    </a:lnTo>
                    <a:lnTo>
                      <a:pt x="27" y="77"/>
                    </a:lnTo>
                    <a:lnTo>
                      <a:pt x="29" y="83"/>
                    </a:lnTo>
                    <a:lnTo>
                      <a:pt x="30" y="88"/>
                    </a:lnTo>
                    <a:lnTo>
                      <a:pt x="30" y="93"/>
                    </a:lnTo>
                    <a:lnTo>
                      <a:pt x="31" y="96"/>
                    </a:lnTo>
                    <a:lnTo>
                      <a:pt x="33" y="99"/>
                    </a:lnTo>
                    <a:lnTo>
                      <a:pt x="36" y="100"/>
                    </a:lnTo>
                    <a:lnTo>
                      <a:pt x="40" y="99"/>
                    </a:lnTo>
                    <a:lnTo>
                      <a:pt x="42" y="97"/>
                    </a:lnTo>
                    <a:lnTo>
                      <a:pt x="43" y="94"/>
                    </a:lnTo>
                    <a:lnTo>
                      <a:pt x="43" y="87"/>
                    </a:lnTo>
                    <a:lnTo>
                      <a:pt x="41" y="80"/>
                    </a:lnTo>
                    <a:lnTo>
                      <a:pt x="40" y="74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54" name="Freeform 145"/>
              <p:cNvSpPr>
                <a:spLocks/>
              </p:cNvSpPr>
              <p:nvPr/>
            </p:nvSpPr>
            <p:spPr bwMode="auto">
              <a:xfrm>
                <a:off x="4574" y="1347"/>
                <a:ext cx="45" cy="45"/>
              </a:xfrm>
              <a:custGeom>
                <a:avLst/>
                <a:gdLst>
                  <a:gd name="T0" fmla="*/ 23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2 h 45"/>
                  <a:gd name="T12" fmla="*/ 34 w 45"/>
                  <a:gd name="T13" fmla="*/ 4 h 45"/>
                  <a:gd name="T14" fmla="*/ 23 w 45"/>
                  <a:gd name="T15" fmla="*/ 0 h 45"/>
                  <a:gd name="T16" fmla="*/ 23 w 45"/>
                  <a:gd name="T17" fmla="*/ 0 h 45"/>
                  <a:gd name="T18" fmla="*/ 11 w 45"/>
                  <a:gd name="T19" fmla="*/ 4 h 45"/>
                  <a:gd name="T20" fmla="*/ 3 w 45"/>
                  <a:gd name="T21" fmla="*/ 12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3 w 45"/>
                  <a:gd name="T31" fmla="*/ 45 h 45"/>
                  <a:gd name="T32" fmla="*/ 23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2"/>
                    </a:lnTo>
                    <a:lnTo>
                      <a:pt x="34" y="4"/>
                    </a:lnTo>
                    <a:lnTo>
                      <a:pt x="23" y="0"/>
                    </a:lnTo>
                    <a:lnTo>
                      <a:pt x="11" y="4"/>
                    </a:lnTo>
                    <a:lnTo>
                      <a:pt x="3" y="12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55" name="Freeform 146"/>
              <p:cNvSpPr>
                <a:spLocks/>
              </p:cNvSpPr>
              <p:nvPr/>
            </p:nvSpPr>
            <p:spPr bwMode="auto">
              <a:xfrm>
                <a:off x="4625" y="1374"/>
                <a:ext cx="19" cy="84"/>
              </a:xfrm>
              <a:custGeom>
                <a:avLst/>
                <a:gdLst>
                  <a:gd name="T0" fmla="*/ 13 w 19"/>
                  <a:gd name="T1" fmla="*/ 78 h 84"/>
                  <a:gd name="T2" fmla="*/ 13 w 19"/>
                  <a:gd name="T3" fmla="*/ 66 h 84"/>
                  <a:gd name="T4" fmla="*/ 15 w 19"/>
                  <a:gd name="T5" fmla="*/ 55 h 84"/>
                  <a:gd name="T6" fmla="*/ 17 w 19"/>
                  <a:gd name="T7" fmla="*/ 43 h 84"/>
                  <a:gd name="T8" fmla="*/ 17 w 19"/>
                  <a:gd name="T9" fmla="*/ 43 h 84"/>
                  <a:gd name="T10" fmla="*/ 19 w 19"/>
                  <a:gd name="T11" fmla="*/ 31 h 84"/>
                  <a:gd name="T12" fmla="*/ 19 w 19"/>
                  <a:gd name="T13" fmla="*/ 18 h 84"/>
                  <a:gd name="T14" fmla="*/ 18 w 19"/>
                  <a:gd name="T15" fmla="*/ 6 h 84"/>
                  <a:gd name="T16" fmla="*/ 18 w 19"/>
                  <a:gd name="T17" fmla="*/ 6 h 84"/>
                  <a:gd name="T18" fmla="*/ 18 w 19"/>
                  <a:gd name="T19" fmla="*/ 3 h 84"/>
                  <a:gd name="T20" fmla="*/ 15 w 19"/>
                  <a:gd name="T21" fmla="*/ 0 h 84"/>
                  <a:gd name="T22" fmla="*/ 12 w 19"/>
                  <a:gd name="T23" fmla="*/ 0 h 84"/>
                  <a:gd name="T24" fmla="*/ 12 w 19"/>
                  <a:gd name="T25" fmla="*/ 0 h 84"/>
                  <a:gd name="T26" fmla="*/ 8 w 19"/>
                  <a:gd name="T27" fmla="*/ 1 h 84"/>
                  <a:gd name="T28" fmla="*/ 6 w 19"/>
                  <a:gd name="T29" fmla="*/ 3 h 84"/>
                  <a:gd name="T30" fmla="*/ 6 w 19"/>
                  <a:gd name="T31" fmla="*/ 6 h 84"/>
                  <a:gd name="T32" fmla="*/ 6 w 19"/>
                  <a:gd name="T33" fmla="*/ 6 h 84"/>
                  <a:gd name="T34" fmla="*/ 5 w 19"/>
                  <a:gd name="T35" fmla="*/ 24 h 84"/>
                  <a:gd name="T36" fmla="*/ 4 w 19"/>
                  <a:gd name="T37" fmla="*/ 42 h 84"/>
                  <a:gd name="T38" fmla="*/ 0 w 19"/>
                  <a:gd name="T39" fmla="*/ 59 h 84"/>
                  <a:gd name="T40" fmla="*/ 0 w 19"/>
                  <a:gd name="T41" fmla="*/ 59 h 84"/>
                  <a:gd name="T42" fmla="*/ 0 w 19"/>
                  <a:gd name="T43" fmla="*/ 65 h 84"/>
                  <a:gd name="T44" fmla="*/ 0 w 19"/>
                  <a:gd name="T45" fmla="*/ 71 h 84"/>
                  <a:gd name="T46" fmla="*/ 0 w 19"/>
                  <a:gd name="T47" fmla="*/ 77 h 84"/>
                  <a:gd name="T48" fmla="*/ 0 w 19"/>
                  <a:gd name="T49" fmla="*/ 77 h 84"/>
                  <a:gd name="T50" fmla="*/ 0 w 19"/>
                  <a:gd name="T51" fmla="*/ 80 h 84"/>
                  <a:gd name="T52" fmla="*/ 2 w 19"/>
                  <a:gd name="T53" fmla="*/ 82 h 84"/>
                  <a:gd name="T54" fmla="*/ 5 w 19"/>
                  <a:gd name="T55" fmla="*/ 84 h 84"/>
                  <a:gd name="T56" fmla="*/ 5 w 19"/>
                  <a:gd name="T57" fmla="*/ 84 h 84"/>
                  <a:gd name="T58" fmla="*/ 9 w 19"/>
                  <a:gd name="T59" fmla="*/ 83 h 84"/>
                  <a:gd name="T60" fmla="*/ 12 w 19"/>
                  <a:gd name="T61" fmla="*/ 81 h 84"/>
                  <a:gd name="T62" fmla="*/ 13 w 19"/>
                  <a:gd name="T63" fmla="*/ 78 h 84"/>
                  <a:gd name="T64" fmla="*/ 13 w 19"/>
                  <a:gd name="T65" fmla="*/ 78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9"/>
                  <a:gd name="T100" fmla="*/ 0 h 84"/>
                  <a:gd name="T101" fmla="*/ 19 w 19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9" h="84">
                    <a:moveTo>
                      <a:pt x="13" y="78"/>
                    </a:moveTo>
                    <a:lnTo>
                      <a:pt x="13" y="66"/>
                    </a:lnTo>
                    <a:lnTo>
                      <a:pt x="15" y="55"/>
                    </a:lnTo>
                    <a:lnTo>
                      <a:pt x="17" y="43"/>
                    </a:lnTo>
                    <a:lnTo>
                      <a:pt x="19" y="31"/>
                    </a:lnTo>
                    <a:lnTo>
                      <a:pt x="19" y="18"/>
                    </a:lnTo>
                    <a:lnTo>
                      <a:pt x="18" y="6"/>
                    </a:lnTo>
                    <a:lnTo>
                      <a:pt x="18" y="3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5" y="24"/>
                    </a:lnTo>
                    <a:lnTo>
                      <a:pt x="4" y="42"/>
                    </a:lnTo>
                    <a:lnTo>
                      <a:pt x="0" y="59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0" y="77"/>
                    </a:lnTo>
                    <a:lnTo>
                      <a:pt x="0" y="80"/>
                    </a:lnTo>
                    <a:lnTo>
                      <a:pt x="2" y="82"/>
                    </a:lnTo>
                    <a:lnTo>
                      <a:pt x="5" y="84"/>
                    </a:lnTo>
                    <a:lnTo>
                      <a:pt x="9" y="83"/>
                    </a:lnTo>
                    <a:lnTo>
                      <a:pt x="12" y="81"/>
                    </a:lnTo>
                    <a:lnTo>
                      <a:pt x="13" y="78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56" name="Freeform 147"/>
              <p:cNvSpPr>
                <a:spLocks/>
              </p:cNvSpPr>
              <p:nvPr/>
            </p:nvSpPr>
            <p:spPr bwMode="auto">
              <a:xfrm>
                <a:off x="4642" y="1372"/>
                <a:ext cx="21" cy="86"/>
              </a:xfrm>
              <a:custGeom>
                <a:avLst/>
                <a:gdLst>
                  <a:gd name="T0" fmla="*/ 1 w 21"/>
                  <a:gd name="T1" fmla="*/ 5 h 86"/>
                  <a:gd name="T2" fmla="*/ 0 w 21"/>
                  <a:gd name="T3" fmla="*/ 14 h 86"/>
                  <a:gd name="T4" fmla="*/ 1 w 21"/>
                  <a:gd name="T5" fmla="*/ 24 h 86"/>
                  <a:gd name="T6" fmla="*/ 5 w 21"/>
                  <a:gd name="T7" fmla="*/ 32 h 86"/>
                  <a:gd name="T8" fmla="*/ 5 w 21"/>
                  <a:gd name="T9" fmla="*/ 32 h 86"/>
                  <a:gd name="T10" fmla="*/ 8 w 21"/>
                  <a:gd name="T11" fmla="*/ 47 h 86"/>
                  <a:gd name="T12" fmla="*/ 7 w 21"/>
                  <a:gd name="T13" fmla="*/ 63 h 86"/>
                  <a:gd name="T14" fmla="*/ 6 w 21"/>
                  <a:gd name="T15" fmla="*/ 78 h 86"/>
                  <a:gd name="T16" fmla="*/ 6 w 21"/>
                  <a:gd name="T17" fmla="*/ 78 h 86"/>
                  <a:gd name="T18" fmla="*/ 6 w 21"/>
                  <a:gd name="T19" fmla="*/ 81 h 86"/>
                  <a:gd name="T20" fmla="*/ 7 w 21"/>
                  <a:gd name="T21" fmla="*/ 84 h 86"/>
                  <a:gd name="T22" fmla="*/ 10 w 21"/>
                  <a:gd name="T23" fmla="*/ 86 h 86"/>
                  <a:gd name="T24" fmla="*/ 10 w 21"/>
                  <a:gd name="T25" fmla="*/ 86 h 86"/>
                  <a:gd name="T26" fmla="*/ 14 w 21"/>
                  <a:gd name="T27" fmla="*/ 86 h 86"/>
                  <a:gd name="T28" fmla="*/ 17 w 21"/>
                  <a:gd name="T29" fmla="*/ 84 h 86"/>
                  <a:gd name="T30" fmla="*/ 18 w 21"/>
                  <a:gd name="T31" fmla="*/ 82 h 86"/>
                  <a:gd name="T32" fmla="*/ 18 w 21"/>
                  <a:gd name="T33" fmla="*/ 82 h 86"/>
                  <a:gd name="T34" fmla="*/ 20 w 21"/>
                  <a:gd name="T35" fmla="*/ 71 h 86"/>
                  <a:gd name="T36" fmla="*/ 20 w 21"/>
                  <a:gd name="T37" fmla="*/ 60 h 86"/>
                  <a:gd name="T38" fmla="*/ 21 w 21"/>
                  <a:gd name="T39" fmla="*/ 49 h 86"/>
                  <a:gd name="T40" fmla="*/ 21 w 21"/>
                  <a:gd name="T41" fmla="*/ 49 h 86"/>
                  <a:gd name="T42" fmla="*/ 20 w 21"/>
                  <a:gd name="T43" fmla="*/ 39 h 86"/>
                  <a:gd name="T44" fmla="*/ 17 w 21"/>
                  <a:gd name="T45" fmla="*/ 29 h 86"/>
                  <a:gd name="T46" fmla="*/ 13 w 21"/>
                  <a:gd name="T47" fmla="*/ 21 h 86"/>
                  <a:gd name="T48" fmla="*/ 13 w 21"/>
                  <a:gd name="T49" fmla="*/ 21 h 86"/>
                  <a:gd name="T50" fmla="*/ 13 w 21"/>
                  <a:gd name="T51" fmla="*/ 16 h 86"/>
                  <a:gd name="T52" fmla="*/ 13 w 21"/>
                  <a:gd name="T53" fmla="*/ 12 h 86"/>
                  <a:gd name="T54" fmla="*/ 14 w 21"/>
                  <a:gd name="T55" fmla="*/ 7 h 86"/>
                  <a:gd name="T56" fmla="*/ 14 w 21"/>
                  <a:gd name="T57" fmla="*/ 7 h 86"/>
                  <a:gd name="T58" fmla="*/ 14 w 21"/>
                  <a:gd name="T59" fmla="*/ 4 h 86"/>
                  <a:gd name="T60" fmla="*/ 11 w 21"/>
                  <a:gd name="T61" fmla="*/ 2 h 86"/>
                  <a:gd name="T62" fmla="*/ 8 w 21"/>
                  <a:gd name="T63" fmla="*/ 0 h 86"/>
                  <a:gd name="T64" fmla="*/ 8 w 21"/>
                  <a:gd name="T65" fmla="*/ 0 h 86"/>
                  <a:gd name="T66" fmla="*/ 5 w 21"/>
                  <a:gd name="T67" fmla="*/ 1 h 86"/>
                  <a:gd name="T68" fmla="*/ 2 w 21"/>
                  <a:gd name="T69" fmla="*/ 2 h 86"/>
                  <a:gd name="T70" fmla="*/ 1 w 21"/>
                  <a:gd name="T71" fmla="*/ 5 h 86"/>
                  <a:gd name="T72" fmla="*/ 1 w 21"/>
                  <a:gd name="T73" fmla="*/ 5 h 8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1"/>
                  <a:gd name="T112" fmla="*/ 0 h 86"/>
                  <a:gd name="T113" fmla="*/ 21 w 21"/>
                  <a:gd name="T114" fmla="*/ 86 h 8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1" h="86">
                    <a:moveTo>
                      <a:pt x="1" y="5"/>
                    </a:moveTo>
                    <a:lnTo>
                      <a:pt x="0" y="14"/>
                    </a:lnTo>
                    <a:lnTo>
                      <a:pt x="1" y="24"/>
                    </a:lnTo>
                    <a:lnTo>
                      <a:pt x="5" y="32"/>
                    </a:lnTo>
                    <a:lnTo>
                      <a:pt x="8" y="47"/>
                    </a:lnTo>
                    <a:lnTo>
                      <a:pt x="7" y="63"/>
                    </a:lnTo>
                    <a:lnTo>
                      <a:pt x="6" y="78"/>
                    </a:lnTo>
                    <a:lnTo>
                      <a:pt x="6" y="81"/>
                    </a:lnTo>
                    <a:lnTo>
                      <a:pt x="7" y="84"/>
                    </a:lnTo>
                    <a:lnTo>
                      <a:pt x="10" y="86"/>
                    </a:lnTo>
                    <a:lnTo>
                      <a:pt x="14" y="86"/>
                    </a:lnTo>
                    <a:lnTo>
                      <a:pt x="17" y="84"/>
                    </a:lnTo>
                    <a:lnTo>
                      <a:pt x="18" y="82"/>
                    </a:lnTo>
                    <a:lnTo>
                      <a:pt x="20" y="71"/>
                    </a:lnTo>
                    <a:lnTo>
                      <a:pt x="20" y="60"/>
                    </a:lnTo>
                    <a:lnTo>
                      <a:pt x="21" y="49"/>
                    </a:lnTo>
                    <a:lnTo>
                      <a:pt x="20" y="39"/>
                    </a:lnTo>
                    <a:lnTo>
                      <a:pt x="17" y="29"/>
                    </a:lnTo>
                    <a:lnTo>
                      <a:pt x="13" y="21"/>
                    </a:lnTo>
                    <a:lnTo>
                      <a:pt x="13" y="16"/>
                    </a:lnTo>
                    <a:lnTo>
                      <a:pt x="13" y="12"/>
                    </a:lnTo>
                    <a:lnTo>
                      <a:pt x="14" y="7"/>
                    </a:lnTo>
                    <a:lnTo>
                      <a:pt x="14" y="4"/>
                    </a:lnTo>
                    <a:lnTo>
                      <a:pt x="11" y="2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2" y="2"/>
                    </a:ln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57" name="Freeform 148"/>
              <p:cNvSpPr>
                <a:spLocks/>
              </p:cNvSpPr>
              <p:nvPr/>
            </p:nvSpPr>
            <p:spPr bwMode="auto">
              <a:xfrm>
                <a:off x="4619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3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2 h 45"/>
                  <a:gd name="T12" fmla="*/ 33 w 45"/>
                  <a:gd name="T13" fmla="*/ 4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4 h 45"/>
                  <a:gd name="T20" fmla="*/ 3 w 45"/>
                  <a:gd name="T21" fmla="*/ 12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3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2"/>
                    </a:lnTo>
                    <a:lnTo>
                      <a:pt x="33" y="4"/>
                    </a:lnTo>
                    <a:lnTo>
                      <a:pt x="22" y="0"/>
                    </a:lnTo>
                    <a:lnTo>
                      <a:pt x="11" y="4"/>
                    </a:lnTo>
                    <a:lnTo>
                      <a:pt x="3" y="12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58" name="Freeform 149"/>
              <p:cNvSpPr>
                <a:spLocks/>
              </p:cNvSpPr>
              <p:nvPr/>
            </p:nvSpPr>
            <p:spPr bwMode="auto">
              <a:xfrm>
                <a:off x="4668" y="1374"/>
                <a:ext cx="22" cy="85"/>
              </a:xfrm>
              <a:custGeom>
                <a:avLst/>
                <a:gdLst>
                  <a:gd name="T0" fmla="*/ 9 w 22"/>
                  <a:gd name="T1" fmla="*/ 6 h 85"/>
                  <a:gd name="T2" fmla="*/ 10 w 22"/>
                  <a:gd name="T3" fmla="*/ 14 h 85"/>
                  <a:gd name="T4" fmla="*/ 10 w 22"/>
                  <a:gd name="T5" fmla="*/ 21 h 85"/>
                  <a:gd name="T6" fmla="*/ 8 w 22"/>
                  <a:gd name="T7" fmla="*/ 28 h 85"/>
                  <a:gd name="T8" fmla="*/ 8 w 22"/>
                  <a:gd name="T9" fmla="*/ 28 h 85"/>
                  <a:gd name="T10" fmla="*/ 3 w 22"/>
                  <a:gd name="T11" fmla="*/ 45 h 85"/>
                  <a:gd name="T12" fmla="*/ 1 w 22"/>
                  <a:gd name="T13" fmla="*/ 62 h 85"/>
                  <a:gd name="T14" fmla="*/ 0 w 22"/>
                  <a:gd name="T15" fmla="*/ 79 h 85"/>
                  <a:gd name="T16" fmla="*/ 0 w 22"/>
                  <a:gd name="T17" fmla="*/ 79 h 85"/>
                  <a:gd name="T18" fmla="*/ 1 w 22"/>
                  <a:gd name="T19" fmla="*/ 82 h 85"/>
                  <a:gd name="T20" fmla="*/ 3 w 22"/>
                  <a:gd name="T21" fmla="*/ 84 h 85"/>
                  <a:gd name="T22" fmla="*/ 7 w 22"/>
                  <a:gd name="T23" fmla="*/ 85 h 85"/>
                  <a:gd name="T24" fmla="*/ 7 w 22"/>
                  <a:gd name="T25" fmla="*/ 85 h 85"/>
                  <a:gd name="T26" fmla="*/ 10 w 22"/>
                  <a:gd name="T27" fmla="*/ 84 h 85"/>
                  <a:gd name="T28" fmla="*/ 12 w 22"/>
                  <a:gd name="T29" fmla="*/ 81 h 85"/>
                  <a:gd name="T30" fmla="*/ 13 w 22"/>
                  <a:gd name="T31" fmla="*/ 78 h 85"/>
                  <a:gd name="T32" fmla="*/ 13 w 22"/>
                  <a:gd name="T33" fmla="*/ 78 h 85"/>
                  <a:gd name="T34" fmla="*/ 14 w 22"/>
                  <a:gd name="T35" fmla="*/ 61 h 85"/>
                  <a:gd name="T36" fmla="*/ 17 w 22"/>
                  <a:gd name="T37" fmla="*/ 45 h 85"/>
                  <a:gd name="T38" fmla="*/ 21 w 22"/>
                  <a:gd name="T39" fmla="*/ 28 h 85"/>
                  <a:gd name="T40" fmla="*/ 21 w 22"/>
                  <a:gd name="T41" fmla="*/ 28 h 85"/>
                  <a:gd name="T42" fmla="*/ 22 w 22"/>
                  <a:gd name="T43" fmla="*/ 21 h 85"/>
                  <a:gd name="T44" fmla="*/ 22 w 22"/>
                  <a:gd name="T45" fmla="*/ 14 h 85"/>
                  <a:gd name="T46" fmla="*/ 21 w 22"/>
                  <a:gd name="T47" fmla="*/ 6 h 85"/>
                  <a:gd name="T48" fmla="*/ 21 w 22"/>
                  <a:gd name="T49" fmla="*/ 6 h 85"/>
                  <a:gd name="T50" fmla="*/ 20 w 22"/>
                  <a:gd name="T51" fmla="*/ 2 h 85"/>
                  <a:gd name="T52" fmla="*/ 18 w 22"/>
                  <a:gd name="T53" fmla="*/ 0 h 85"/>
                  <a:gd name="T54" fmla="*/ 15 w 22"/>
                  <a:gd name="T55" fmla="*/ 0 h 85"/>
                  <a:gd name="T56" fmla="*/ 15 w 22"/>
                  <a:gd name="T57" fmla="*/ 0 h 85"/>
                  <a:gd name="T58" fmla="*/ 12 w 22"/>
                  <a:gd name="T59" fmla="*/ 1 h 85"/>
                  <a:gd name="T60" fmla="*/ 10 w 22"/>
                  <a:gd name="T61" fmla="*/ 3 h 85"/>
                  <a:gd name="T62" fmla="*/ 9 w 22"/>
                  <a:gd name="T63" fmla="*/ 6 h 85"/>
                  <a:gd name="T64" fmla="*/ 9 w 22"/>
                  <a:gd name="T65" fmla="*/ 6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"/>
                  <a:gd name="T100" fmla="*/ 0 h 85"/>
                  <a:gd name="T101" fmla="*/ 22 w 22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" h="85">
                    <a:moveTo>
                      <a:pt x="9" y="6"/>
                    </a:moveTo>
                    <a:lnTo>
                      <a:pt x="10" y="14"/>
                    </a:lnTo>
                    <a:lnTo>
                      <a:pt x="10" y="21"/>
                    </a:lnTo>
                    <a:lnTo>
                      <a:pt x="8" y="28"/>
                    </a:lnTo>
                    <a:lnTo>
                      <a:pt x="3" y="45"/>
                    </a:lnTo>
                    <a:lnTo>
                      <a:pt x="1" y="62"/>
                    </a:lnTo>
                    <a:lnTo>
                      <a:pt x="0" y="79"/>
                    </a:lnTo>
                    <a:lnTo>
                      <a:pt x="1" y="82"/>
                    </a:lnTo>
                    <a:lnTo>
                      <a:pt x="3" y="84"/>
                    </a:lnTo>
                    <a:lnTo>
                      <a:pt x="7" y="85"/>
                    </a:lnTo>
                    <a:lnTo>
                      <a:pt x="10" y="84"/>
                    </a:lnTo>
                    <a:lnTo>
                      <a:pt x="12" y="81"/>
                    </a:lnTo>
                    <a:lnTo>
                      <a:pt x="13" y="78"/>
                    </a:lnTo>
                    <a:lnTo>
                      <a:pt x="14" y="61"/>
                    </a:lnTo>
                    <a:lnTo>
                      <a:pt x="17" y="45"/>
                    </a:lnTo>
                    <a:lnTo>
                      <a:pt x="21" y="28"/>
                    </a:lnTo>
                    <a:lnTo>
                      <a:pt x="22" y="21"/>
                    </a:lnTo>
                    <a:lnTo>
                      <a:pt x="22" y="14"/>
                    </a:lnTo>
                    <a:lnTo>
                      <a:pt x="21" y="6"/>
                    </a:lnTo>
                    <a:lnTo>
                      <a:pt x="20" y="2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59" name="Freeform 150"/>
              <p:cNvSpPr>
                <a:spLocks/>
              </p:cNvSpPr>
              <p:nvPr/>
            </p:nvSpPr>
            <p:spPr bwMode="auto">
              <a:xfrm>
                <a:off x="4685" y="1373"/>
                <a:ext cx="21" cy="86"/>
              </a:xfrm>
              <a:custGeom>
                <a:avLst/>
                <a:gdLst>
                  <a:gd name="T0" fmla="*/ 1 w 21"/>
                  <a:gd name="T1" fmla="*/ 9 h 86"/>
                  <a:gd name="T2" fmla="*/ 4 w 21"/>
                  <a:gd name="T3" fmla="*/ 25 h 86"/>
                  <a:gd name="T4" fmla="*/ 6 w 21"/>
                  <a:gd name="T5" fmla="*/ 40 h 86"/>
                  <a:gd name="T6" fmla="*/ 9 w 21"/>
                  <a:gd name="T7" fmla="*/ 56 h 86"/>
                  <a:gd name="T8" fmla="*/ 9 w 21"/>
                  <a:gd name="T9" fmla="*/ 56 h 86"/>
                  <a:gd name="T10" fmla="*/ 8 w 21"/>
                  <a:gd name="T11" fmla="*/ 63 h 86"/>
                  <a:gd name="T12" fmla="*/ 6 w 21"/>
                  <a:gd name="T13" fmla="*/ 70 h 86"/>
                  <a:gd name="T14" fmla="*/ 2 w 21"/>
                  <a:gd name="T15" fmla="*/ 78 h 86"/>
                  <a:gd name="T16" fmla="*/ 2 w 21"/>
                  <a:gd name="T17" fmla="*/ 78 h 86"/>
                  <a:gd name="T18" fmla="*/ 2 w 21"/>
                  <a:gd name="T19" fmla="*/ 81 h 86"/>
                  <a:gd name="T20" fmla="*/ 4 w 21"/>
                  <a:gd name="T21" fmla="*/ 84 h 86"/>
                  <a:gd name="T22" fmla="*/ 6 w 21"/>
                  <a:gd name="T23" fmla="*/ 86 h 86"/>
                  <a:gd name="T24" fmla="*/ 6 w 21"/>
                  <a:gd name="T25" fmla="*/ 86 h 86"/>
                  <a:gd name="T26" fmla="*/ 10 w 21"/>
                  <a:gd name="T27" fmla="*/ 86 h 86"/>
                  <a:gd name="T28" fmla="*/ 13 w 21"/>
                  <a:gd name="T29" fmla="*/ 85 h 86"/>
                  <a:gd name="T30" fmla="*/ 15 w 21"/>
                  <a:gd name="T31" fmla="*/ 82 h 86"/>
                  <a:gd name="T32" fmla="*/ 15 w 21"/>
                  <a:gd name="T33" fmla="*/ 82 h 86"/>
                  <a:gd name="T34" fmla="*/ 19 w 21"/>
                  <a:gd name="T35" fmla="*/ 73 h 86"/>
                  <a:gd name="T36" fmla="*/ 21 w 21"/>
                  <a:gd name="T37" fmla="*/ 64 h 86"/>
                  <a:gd name="T38" fmla="*/ 21 w 21"/>
                  <a:gd name="T39" fmla="*/ 54 h 86"/>
                  <a:gd name="T40" fmla="*/ 21 w 21"/>
                  <a:gd name="T41" fmla="*/ 54 h 86"/>
                  <a:gd name="T42" fmla="*/ 19 w 21"/>
                  <a:gd name="T43" fmla="*/ 37 h 86"/>
                  <a:gd name="T44" fmla="*/ 17 w 21"/>
                  <a:gd name="T45" fmla="*/ 20 h 86"/>
                  <a:gd name="T46" fmla="*/ 13 w 21"/>
                  <a:gd name="T47" fmla="*/ 4 h 86"/>
                  <a:gd name="T48" fmla="*/ 13 w 21"/>
                  <a:gd name="T49" fmla="*/ 4 h 86"/>
                  <a:gd name="T50" fmla="*/ 11 w 21"/>
                  <a:gd name="T51" fmla="*/ 1 h 86"/>
                  <a:gd name="T52" fmla="*/ 7 w 21"/>
                  <a:gd name="T53" fmla="*/ 0 h 86"/>
                  <a:gd name="T54" fmla="*/ 4 w 21"/>
                  <a:gd name="T55" fmla="*/ 1 h 86"/>
                  <a:gd name="T56" fmla="*/ 4 w 21"/>
                  <a:gd name="T57" fmla="*/ 1 h 86"/>
                  <a:gd name="T58" fmla="*/ 1 w 21"/>
                  <a:gd name="T59" fmla="*/ 3 h 86"/>
                  <a:gd name="T60" fmla="*/ 0 w 21"/>
                  <a:gd name="T61" fmla="*/ 6 h 86"/>
                  <a:gd name="T62" fmla="*/ 1 w 21"/>
                  <a:gd name="T63" fmla="*/ 9 h 86"/>
                  <a:gd name="T64" fmla="*/ 1 w 21"/>
                  <a:gd name="T65" fmla="*/ 9 h 8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1"/>
                  <a:gd name="T100" fmla="*/ 0 h 86"/>
                  <a:gd name="T101" fmla="*/ 21 w 21"/>
                  <a:gd name="T102" fmla="*/ 86 h 8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1" h="86">
                    <a:moveTo>
                      <a:pt x="1" y="9"/>
                    </a:moveTo>
                    <a:lnTo>
                      <a:pt x="4" y="25"/>
                    </a:lnTo>
                    <a:lnTo>
                      <a:pt x="6" y="40"/>
                    </a:lnTo>
                    <a:lnTo>
                      <a:pt x="9" y="56"/>
                    </a:lnTo>
                    <a:lnTo>
                      <a:pt x="8" y="63"/>
                    </a:lnTo>
                    <a:lnTo>
                      <a:pt x="6" y="70"/>
                    </a:lnTo>
                    <a:lnTo>
                      <a:pt x="2" y="78"/>
                    </a:lnTo>
                    <a:lnTo>
                      <a:pt x="2" y="81"/>
                    </a:lnTo>
                    <a:lnTo>
                      <a:pt x="4" y="84"/>
                    </a:lnTo>
                    <a:lnTo>
                      <a:pt x="6" y="86"/>
                    </a:lnTo>
                    <a:lnTo>
                      <a:pt x="10" y="86"/>
                    </a:lnTo>
                    <a:lnTo>
                      <a:pt x="13" y="85"/>
                    </a:lnTo>
                    <a:lnTo>
                      <a:pt x="15" y="82"/>
                    </a:lnTo>
                    <a:lnTo>
                      <a:pt x="19" y="73"/>
                    </a:lnTo>
                    <a:lnTo>
                      <a:pt x="21" y="64"/>
                    </a:lnTo>
                    <a:lnTo>
                      <a:pt x="21" y="54"/>
                    </a:lnTo>
                    <a:lnTo>
                      <a:pt x="19" y="37"/>
                    </a:lnTo>
                    <a:lnTo>
                      <a:pt x="17" y="20"/>
                    </a:lnTo>
                    <a:lnTo>
                      <a:pt x="13" y="4"/>
                    </a:lnTo>
                    <a:lnTo>
                      <a:pt x="11" y="1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60" name="Freeform 151"/>
              <p:cNvSpPr>
                <a:spLocks/>
              </p:cNvSpPr>
              <p:nvPr/>
            </p:nvSpPr>
            <p:spPr bwMode="auto">
              <a:xfrm>
                <a:off x="4709" y="1372"/>
                <a:ext cx="28" cy="86"/>
              </a:xfrm>
              <a:custGeom>
                <a:avLst/>
                <a:gdLst>
                  <a:gd name="T0" fmla="*/ 15 w 28"/>
                  <a:gd name="T1" fmla="*/ 6 h 86"/>
                  <a:gd name="T2" fmla="*/ 13 w 28"/>
                  <a:gd name="T3" fmla="*/ 15 h 86"/>
                  <a:gd name="T4" fmla="*/ 10 w 28"/>
                  <a:gd name="T5" fmla="*/ 24 h 86"/>
                  <a:gd name="T6" fmla="*/ 7 w 28"/>
                  <a:gd name="T7" fmla="*/ 32 h 86"/>
                  <a:gd name="T8" fmla="*/ 7 w 28"/>
                  <a:gd name="T9" fmla="*/ 32 h 86"/>
                  <a:gd name="T10" fmla="*/ 3 w 28"/>
                  <a:gd name="T11" fmla="*/ 45 h 86"/>
                  <a:gd name="T12" fmla="*/ 2 w 28"/>
                  <a:gd name="T13" fmla="*/ 59 h 86"/>
                  <a:gd name="T14" fmla="*/ 2 w 28"/>
                  <a:gd name="T15" fmla="*/ 72 h 86"/>
                  <a:gd name="T16" fmla="*/ 2 w 28"/>
                  <a:gd name="T17" fmla="*/ 72 h 86"/>
                  <a:gd name="T18" fmla="*/ 2 w 28"/>
                  <a:gd name="T19" fmla="*/ 74 h 86"/>
                  <a:gd name="T20" fmla="*/ 1 w 28"/>
                  <a:gd name="T21" fmla="*/ 76 h 86"/>
                  <a:gd name="T22" fmla="*/ 1 w 28"/>
                  <a:gd name="T23" fmla="*/ 77 h 86"/>
                  <a:gd name="T24" fmla="*/ 1 w 28"/>
                  <a:gd name="T25" fmla="*/ 77 h 86"/>
                  <a:gd name="T26" fmla="*/ 0 w 28"/>
                  <a:gd name="T27" fmla="*/ 81 h 86"/>
                  <a:gd name="T28" fmla="*/ 1 w 28"/>
                  <a:gd name="T29" fmla="*/ 84 h 86"/>
                  <a:gd name="T30" fmla="*/ 4 w 28"/>
                  <a:gd name="T31" fmla="*/ 86 h 86"/>
                  <a:gd name="T32" fmla="*/ 4 w 28"/>
                  <a:gd name="T33" fmla="*/ 86 h 86"/>
                  <a:gd name="T34" fmla="*/ 7 w 28"/>
                  <a:gd name="T35" fmla="*/ 86 h 86"/>
                  <a:gd name="T36" fmla="*/ 10 w 28"/>
                  <a:gd name="T37" fmla="*/ 85 h 86"/>
                  <a:gd name="T38" fmla="*/ 12 w 28"/>
                  <a:gd name="T39" fmla="*/ 83 h 86"/>
                  <a:gd name="T40" fmla="*/ 12 w 28"/>
                  <a:gd name="T41" fmla="*/ 83 h 86"/>
                  <a:gd name="T42" fmla="*/ 13 w 28"/>
                  <a:gd name="T43" fmla="*/ 81 h 86"/>
                  <a:gd name="T44" fmla="*/ 14 w 28"/>
                  <a:gd name="T45" fmla="*/ 79 h 86"/>
                  <a:gd name="T46" fmla="*/ 14 w 28"/>
                  <a:gd name="T47" fmla="*/ 77 h 86"/>
                  <a:gd name="T48" fmla="*/ 14 w 28"/>
                  <a:gd name="T49" fmla="*/ 77 h 86"/>
                  <a:gd name="T50" fmla="*/ 15 w 28"/>
                  <a:gd name="T51" fmla="*/ 60 h 86"/>
                  <a:gd name="T52" fmla="*/ 17 w 28"/>
                  <a:gd name="T53" fmla="*/ 43 h 86"/>
                  <a:gd name="T54" fmla="*/ 22 w 28"/>
                  <a:gd name="T55" fmla="*/ 26 h 86"/>
                  <a:gd name="T56" fmla="*/ 22 w 28"/>
                  <a:gd name="T57" fmla="*/ 26 h 86"/>
                  <a:gd name="T58" fmla="*/ 25 w 28"/>
                  <a:gd name="T59" fmla="*/ 20 h 86"/>
                  <a:gd name="T60" fmla="*/ 27 w 28"/>
                  <a:gd name="T61" fmla="*/ 13 h 86"/>
                  <a:gd name="T62" fmla="*/ 28 w 28"/>
                  <a:gd name="T63" fmla="*/ 6 h 86"/>
                  <a:gd name="T64" fmla="*/ 28 w 28"/>
                  <a:gd name="T65" fmla="*/ 6 h 86"/>
                  <a:gd name="T66" fmla="*/ 27 w 28"/>
                  <a:gd name="T67" fmla="*/ 3 h 86"/>
                  <a:gd name="T68" fmla="*/ 25 w 28"/>
                  <a:gd name="T69" fmla="*/ 1 h 86"/>
                  <a:gd name="T70" fmla="*/ 21 w 28"/>
                  <a:gd name="T71" fmla="*/ 0 h 86"/>
                  <a:gd name="T72" fmla="*/ 21 w 28"/>
                  <a:gd name="T73" fmla="*/ 0 h 86"/>
                  <a:gd name="T74" fmla="*/ 18 w 28"/>
                  <a:gd name="T75" fmla="*/ 1 h 86"/>
                  <a:gd name="T76" fmla="*/ 16 w 28"/>
                  <a:gd name="T77" fmla="*/ 3 h 86"/>
                  <a:gd name="T78" fmla="*/ 15 w 28"/>
                  <a:gd name="T79" fmla="*/ 6 h 86"/>
                  <a:gd name="T80" fmla="*/ 15 w 28"/>
                  <a:gd name="T81" fmla="*/ 6 h 8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8"/>
                  <a:gd name="T124" fmla="*/ 0 h 86"/>
                  <a:gd name="T125" fmla="*/ 28 w 28"/>
                  <a:gd name="T126" fmla="*/ 86 h 8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8" h="86">
                    <a:moveTo>
                      <a:pt x="15" y="6"/>
                    </a:moveTo>
                    <a:lnTo>
                      <a:pt x="13" y="15"/>
                    </a:lnTo>
                    <a:lnTo>
                      <a:pt x="10" y="24"/>
                    </a:lnTo>
                    <a:lnTo>
                      <a:pt x="7" y="32"/>
                    </a:lnTo>
                    <a:lnTo>
                      <a:pt x="3" y="45"/>
                    </a:lnTo>
                    <a:lnTo>
                      <a:pt x="2" y="59"/>
                    </a:lnTo>
                    <a:lnTo>
                      <a:pt x="2" y="72"/>
                    </a:lnTo>
                    <a:lnTo>
                      <a:pt x="2" y="74"/>
                    </a:lnTo>
                    <a:lnTo>
                      <a:pt x="1" y="76"/>
                    </a:lnTo>
                    <a:lnTo>
                      <a:pt x="1" y="77"/>
                    </a:lnTo>
                    <a:lnTo>
                      <a:pt x="0" y="81"/>
                    </a:lnTo>
                    <a:lnTo>
                      <a:pt x="1" y="84"/>
                    </a:lnTo>
                    <a:lnTo>
                      <a:pt x="4" y="86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2" y="83"/>
                    </a:lnTo>
                    <a:lnTo>
                      <a:pt x="13" y="81"/>
                    </a:lnTo>
                    <a:lnTo>
                      <a:pt x="14" y="79"/>
                    </a:lnTo>
                    <a:lnTo>
                      <a:pt x="14" y="77"/>
                    </a:lnTo>
                    <a:lnTo>
                      <a:pt x="15" y="60"/>
                    </a:lnTo>
                    <a:lnTo>
                      <a:pt x="17" y="43"/>
                    </a:lnTo>
                    <a:lnTo>
                      <a:pt x="22" y="26"/>
                    </a:lnTo>
                    <a:lnTo>
                      <a:pt x="25" y="20"/>
                    </a:lnTo>
                    <a:lnTo>
                      <a:pt x="27" y="13"/>
                    </a:lnTo>
                    <a:lnTo>
                      <a:pt x="28" y="6"/>
                    </a:lnTo>
                    <a:lnTo>
                      <a:pt x="27" y="3"/>
                    </a:lnTo>
                    <a:lnTo>
                      <a:pt x="25" y="1"/>
                    </a:lnTo>
                    <a:lnTo>
                      <a:pt x="21" y="0"/>
                    </a:lnTo>
                    <a:lnTo>
                      <a:pt x="18" y="1"/>
                    </a:lnTo>
                    <a:lnTo>
                      <a:pt x="16" y="3"/>
                    </a:lnTo>
                    <a:lnTo>
                      <a:pt x="15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61" name="Freeform 152"/>
              <p:cNvSpPr>
                <a:spLocks/>
              </p:cNvSpPr>
              <p:nvPr/>
            </p:nvSpPr>
            <p:spPr bwMode="auto">
              <a:xfrm>
                <a:off x="4728" y="1374"/>
                <a:ext cx="18" cy="85"/>
              </a:xfrm>
              <a:custGeom>
                <a:avLst/>
                <a:gdLst>
                  <a:gd name="T0" fmla="*/ 1 w 18"/>
                  <a:gd name="T1" fmla="*/ 9 h 85"/>
                  <a:gd name="T2" fmla="*/ 3 w 18"/>
                  <a:gd name="T3" fmla="*/ 19 h 85"/>
                  <a:gd name="T4" fmla="*/ 4 w 18"/>
                  <a:gd name="T5" fmla="*/ 29 h 85"/>
                  <a:gd name="T6" fmla="*/ 3 w 18"/>
                  <a:gd name="T7" fmla="*/ 40 h 85"/>
                  <a:gd name="T8" fmla="*/ 3 w 18"/>
                  <a:gd name="T9" fmla="*/ 40 h 85"/>
                  <a:gd name="T10" fmla="*/ 2 w 18"/>
                  <a:gd name="T11" fmla="*/ 53 h 85"/>
                  <a:gd name="T12" fmla="*/ 3 w 18"/>
                  <a:gd name="T13" fmla="*/ 66 h 85"/>
                  <a:gd name="T14" fmla="*/ 6 w 18"/>
                  <a:gd name="T15" fmla="*/ 79 h 85"/>
                  <a:gd name="T16" fmla="*/ 6 w 18"/>
                  <a:gd name="T17" fmla="*/ 79 h 85"/>
                  <a:gd name="T18" fmla="*/ 7 w 18"/>
                  <a:gd name="T19" fmla="*/ 82 h 85"/>
                  <a:gd name="T20" fmla="*/ 9 w 18"/>
                  <a:gd name="T21" fmla="*/ 84 h 85"/>
                  <a:gd name="T22" fmla="*/ 12 w 18"/>
                  <a:gd name="T23" fmla="*/ 85 h 85"/>
                  <a:gd name="T24" fmla="*/ 12 w 18"/>
                  <a:gd name="T25" fmla="*/ 85 h 85"/>
                  <a:gd name="T26" fmla="*/ 15 w 18"/>
                  <a:gd name="T27" fmla="*/ 84 h 85"/>
                  <a:gd name="T28" fmla="*/ 17 w 18"/>
                  <a:gd name="T29" fmla="*/ 81 h 85"/>
                  <a:gd name="T30" fmla="*/ 18 w 18"/>
                  <a:gd name="T31" fmla="*/ 78 h 85"/>
                  <a:gd name="T32" fmla="*/ 18 w 18"/>
                  <a:gd name="T33" fmla="*/ 78 h 85"/>
                  <a:gd name="T34" fmla="*/ 16 w 18"/>
                  <a:gd name="T35" fmla="*/ 66 h 85"/>
                  <a:gd name="T36" fmla="*/ 15 w 18"/>
                  <a:gd name="T37" fmla="*/ 53 h 85"/>
                  <a:gd name="T38" fmla="*/ 16 w 18"/>
                  <a:gd name="T39" fmla="*/ 40 h 85"/>
                  <a:gd name="T40" fmla="*/ 16 w 18"/>
                  <a:gd name="T41" fmla="*/ 40 h 85"/>
                  <a:gd name="T42" fmla="*/ 17 w 18"/>
                  <a:gd name="T43" fmla="*/ 27 h 85"/>
                  <a:gd name="T44" fmla="*/ 16 w 18"/>
                  <a:gd name="T45" fmla="*/ 15 h 85"/>
                  <a:gd name="T46" fmla="*/ 12 w 18"/>
                  <a:gd name="T47" fmla="*/ 3 h 85"/>
                  <a:gd name="T48" fmla="*/ 12 w 18"/>
                  <a:gd name="T49" fmla="*/ 3 h 85"/>
                  <a:gd name="T50" fmla="*/ 10 w 18"/>
                  <a:gd name="T51" fmla="*/ 0 h 85"/>
                  <a:gd name="T52" fmla="*/ 7 w 18"/>
                  <a:gd name="T53" fmla="*/ 0 h 85"/>
                  <a:gd name="T54" fmla="*/ 3 w 18"/>
                  <a:gd name="T55" fmla="*/ 1 h 85"/>
                  <a:gd name="T56" fmla="*/ 3 w 18"/>
                  <a:gd name="T57" fmla="*/ 1 h 85"/>
                  <a:gd name="T58" fmla="*/ 1 w 18"/>
                  <a:gd name="T59" fmla="*/ 3 h 85"/>
                  <a:gd name="T60" fmla="*/ 0 w 18"/>
                  <a:gd name="T61" fmla="*/ 6 h 85"/>
                  <a:gd name="T62" fmla="*/ 1 w 18"/>
                  <a:gd name="T63" fmla="*/ 9 h 85"/>
                  <a:gd name="T64" fmla="*/ 1 w 18"/>
                  <a:gd name="T65" fmla="*/ 9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8"/>
                  <a:gd name="T100" fmla="*/ 0 h 85"/>
                  <a:gd name="T101" fmla="*/ 18 w 18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8" h="85">
                    <a:moveTo>
                      <a:pt x="1" y="9"/>
                    </a:moveTo>
                    <a:lnTo>
                      <a:pt x="3" y="19"/>
                    </a:lnTo>
                    <a:lnTo>
                      <a:pt x="4" y="29"/>
                    </a:lnTo>
                    <a:lnTo>
                      <a:pt x="3" y="40"/>
                    </a:lnTo>
                    <a:lnTo>
                      <a:pt x="2" y="53"/>
                    </a:lnTo>
                    <a:lnTo>
                      <a:pt x="3" y="66"/>
                    </a:lnTo>
                    <a:lnTo>
                      <a:pt x="6" y="79"/>
                    </a:lnTo>
                    <a:lnTo>
                      <a:pt x="7" y="82"/>
                    </a:lnTo>
                    <a:lnTo>
                      <a:pt x="9" y="84"/>
                    </a:lnTo>
                    <a:lnTo>
                      <a:pt x="12" y="85"/>
                    </a:lnTo>
                    <a:lnTo>
                      <a:pt x="15" y="84"/>
                    </a:lnTo>
                    <a:lnTo>
                      <a:pt x="17" y="81"/>
                    </a:lnTo>
                    <a:lnTo>
                      <a:pt x="18" y="78"/>
                    </a:lnTo>
                    <a:lnTo>
                      <a:pt x="16" y="66"/>
                    </a:lnTo>
                    <a:lnTo>
                      <a:pt x="15" y="53"/>
                    </a:lnTo>
                    <a:lnTo>
                      <a:pt x="16" y="40"/>
                    </a:lnTo>
                    <a:lnTo>
                      <a:pt x="17" y="27"/>
                    </a:lnTo>
                    <a:lnTo>
                      <a:pt x="16" y="15"/>
                    </a:lnTo>
                    <a:lnTo>
                      <a:pt x="12" y="3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62" name="Freeform 153"/>
              <p:cNvSpPr>
                <a:spLocks/>
              </p:cNvSpPr>
              <p:nvPr/>
            </p:nvSpPr>
            <p:spPr bwMode="auto">
              <a:xfrm>
                <a:off x="4753" y="1379"/>
                <a:ext cx="25" cy="79"/>
              </a:xfrm>
              <a:custGeom>
                <a:avLst/>
                <a:gdLst>
                  <a:gd name="T0" fmla="*/ 12 w 25"/>
                  <a:gd name="T1" fmla="*/ 7 h 79"/>
                  <a:gd name="T2" fmla="*/ 10 w 25"/>
                  <a:gd name="T3" fmla="*/ 30 h 79"/>
                  <a:gd name="T4" fmla="*/ 4 w 25"/>
                  <a:gd name="T5" fmla="*/ 51 h 79"/>
                  <a:gd name="T6" fmla="*/ 0 w 25"/>
                  <a:gd name="T7" fmla="*/ 72 h 79"/>
                  <a:gd name="T8" fmla="*/ 0 w 25"/>
                  <a:gd name="T9" fmla="*/ 72 h 79"/>
                  <a:gd name="T10" fmla="*/ 1 w 25"/>
                  <a:gd name="T11" fmla="*/ 76 h 79"/>
                  <a:gd name="T12" fmla="*/ 2 w 25"/>
                  <a:gd name="T13" fmla="*/ 78 h 79"/>
                  <a:gd name="T14" fmla="*/ 5 w 25"/>
                  <a:gd name="T15" fmla="*/ 79 h 79"/>
                  <a:gd name="T16" fmla="*/ 5 w 25"/>
                  <a:gd name="T17" fmla="*/ 79 h 79"/>
                  <a:gd name="T18" fmla="*/ 9 w 25"/>
                  <a:gd name="T19" fmla="*/ 79 h 79"/>
                  <a:gd name="T20" fmla="*/ 11 w 25"/>
                  <a:gd name="T21" fmla="*/ 77 h 79"/>
                  <a:gd name="T22" fmla="*/ 12 w 25"/>
                  <a:gd name="T23" fmla="*/ 74 h 79"/>
                  <a:gd name="T24" fmla="*/ 12 w 25"/>
                  <a:gd name="T25" fmla="*/ 74 h 79"/>
                  <a:gd name="T26" fmla="*/ 15 w 25"/>
                  <a:gd name="T27" fmla="*/ 60 h 79"/>
                  <a:gd name="T28" fmla="*/ 19 w 25"/>
                  <a:gd name="T29" fmla="*/ 46 h 79"/>
                  <a:gd name="T30" fmla="*/ 23 w 25"/>
                  <a:gd name="T31" fmla="*/ 32 h 79"/>
                  <a:gd name="T32" fmla="*/ 23 w 25"/>
                  <a:gd name="T33" fmla="*/ 32 h 79"/>
                  <a:gd name="T34" fmla="*/ 24 w 25"/>
                  <a:gd name="T35" fmla="*/ 23 h 79"/>
                  <a:gd name="T36" fmla="*/ 25 w 25"/>
                  <a:gd name="T37" fmla="*/ 15 h 79"/>
                  <a:gd name="T38" fmla="*/ 24 w 25"/>
                  <a:gd name="T39" fmla="*/ 6 h 79"/>
                  <a:gd name="T40" fmla="*/ 24 w 25"/>
                  <a:gd name="T41" fmla="*/ 6 h 79"/>
                  <a:gd name="T42" fmla="*/ 23 w 25"/>
                  <a:gd name="T43" fmla="*/ 3 h 79"/>
                  <a:gd name="T44" fmla="*/ 21 w 25"/>
                  <a:gd name="T45" fmla="*/ 1 h 79"/>
                  <a:gd name="T46" fmla="*/ 17 w 25"/>
                  <a:gd name="T47" fmla="*/ 0 h 79"/>
                  <a:gd name="T48" fmla="*/ 17 w 25"/>
                  <a:gd name="T49" fmla="*/ 0 h 79"/>
                  <a:gd name="T50" fmla="*/ 14 w 25"/>
                  <a:gd name="T51" fmla="*/ 2 h 79"/>
                  <a:gd name="T52" fmla="*/ 12 w 25"/>
                  <a:gd name="T53" fmla="*/ 4 h 79"/>
                  <a:gd name="T54" fmla="*/ 12 w 25"/>
                  <a:gd name="T55" fmla="*/ 7 h 79"/>
                  <a:gd name="T56" fmla="*/ 12 w 25"/>
                  <a:gd name="T57" fmla="*/ 7 h 7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5"/>
                  <a:gd name="T88" fmla="*/ 0 h 79"/>
                  <a:gd name="T89" fmla="*/ 25 w 25"/>
                  <a:gd name="T90" fmla="*/ 79 h 7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5" h="79">
                    <a:moveTo>
                      <a:pt x="12" y="7"/>
                    </a:moveTo>
                    <a:lnTo>
                      <a:pt x="10" y="30"/>
                    </a:lnTo>
                    <a:lnTo>
                      <a:pt x="4" y="51"/>
                    </a:lnTo>
                    <a:lnTo>
                      <a:pt x="0" y="72"/>
                    </a:lnTo>
                    <a:lnTo>
                      <a:pt x="1" y="76"/>
                    </a:lnTo>
                    <a:lnTo>
                      <a:pt x="2" y="78"/>
                    </a:lnTo>
                    <a:lnTo>
                      <a:pt x="5" y="79"/>
                    </a:lnTo>
                    <a:lnTo>
                      <a:pt x="9" y="79"/>
                    </a:lnTo>
                    <a:lnTo>
                      <a:pt x="11" y="77"/>
                    </a:lnTo>
                    <a:lnTo>
                      <a:pt x="12" y="74"/>
                    </a:lnTo>
                    <a:lnTo>
                      <a:pt x="15" y="60"/>
                    </a:lnTo>
                    <a:lnTo>
                      <a:pt x="19" y="46"/>
                    </a:lnTo>
                    <a:lnTo>
                      <a:pt x="23" y="32"/>
                    </a:lnTo>
                    <a:lnTo>
                      <a:pt x="24" y="23"/>
                    </a:lnTo>
                    <a:lnTo>
                      <a:pt x="25" y="15"/>
                    </a:lnTo>
                    <a:lnTo>
                      <a:pt x="24" y="6"/>
                    </a:lnTo>
                    <a:lnTo>
                      <a:pt x="23" y="3"/>
                    </a:lnTo>
                    <a:lnTo>
                      <a:pt x="21" y="1"/>
                    </a:lnTo>
                    <a:lnTo>
                      <a:pt x="17" y="0"/>
                    </a:lnTo>
                    <a:lnTo>
                      <a:pt x="14" y="2"/>
                    </a:lnTo>
                    <a:lnTo>
                      <a:pt x="12" y="4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63" name="Freeform 154"/>
              <p:cNvSpPr>
                <a:spLocks/>
              </p:cNvSpPr>
              <p:nvPr/>
            </p:nvSpPr>
            <p:spPr bwMode="auto">
              <a:xfrm>
                <a:off x="4775" y="1375"/>
                <a:ext cx="20" cy="82"/>
              </a:xfrm>
              <a:custGeom>
                <a:avLst/>
                <a:gdLst>
                  <a:gd name="T0" fmla="*/ 0 w 20"/>
                  <a:gd name="T1" fmla="*/ 8 h 82"/>
                  <a:gd name="T2" fmla="*/ 3 w 20"/>
                  <a:gd name="T3" fmla="*/ 17 h 82"/>
                  <a:gd name="T4" fmla="*/ 5 w 20"/>
                  <a:gd name="T5" fmla="*/ 26 h 82"/>
                  <a:gd name="T6" fmla="*/ 4 w 20"/>
                  <a:gd name="T7" fmla="*/ 36 h 82"/>
                  <a:gd name="T8" fmla="*/ 4 w 20"/>
                  <a:gd name="T9" fmla="*/ 36 h 82"/>
                  <a:gd name="T10" fmla="*/ 4 w 20"/>
                  <a:gd name="T11" fmla="*/ 38 h 82"/>
                  <a:gd name="T12" fmla="*/ 5 w 20"/>
                  <a:gd name="T13" fmla="*/ 40 h 82"/>
                  <a:gd name="T14" fmla="*/ 5 w 20"/>
                  <a:gd name="T15" fmla="*/ 42 h 82"/>
                  <a:gd name="T16" fmla="*/ 5 w 20"/>
                  <a:gd name="T17" fmla="*/ 42 h 82"/>
                  <a:gd name="T18" fmla="*/ 6 w 20"/>
                  <a:gd name="T19" fmla="*/ 52 h 82"/>
                  <a:gd name="T20" fmla="*/ 5 w 20"/>
                  <a:gd name="T21" fmla="*/ 60 h 82"/>
                  <a:gd name="T22" fmla="*/ 6 w 20"/>
                  <a:gd name="T23" fmla="*/ 69 h 82"/>
                  <a:gd name="T24" fmla="*/ 6 w 20"/>
                  <a:gd name="T25" fmla="*/ 69 h 82"/>
                  <a:gd name="T26" fmla="*/ 6 w 20"/>
                  <a:gd name="T27" fmla="*/ 72 h 82"/>
                  <a:gd name="T28" fmla="*/ 7 w 20"/>
                  <a:gd name="T29" fmla="*/ 74 h 82"/>
                  <a:gd name="T30" fmla="*/ 8 w 20"/>
                  <a:gd name="T31" fmla="*/ 77 h 82"/>
                  <a:gd name="T32" fmla="*/ 8 w 20"/>
                  <a:gd name="T33" fmla="*/ 77 h 82"/>
                  <a:gd name="T34" fmla="*/ 7 w 20"/>
                  <a:gd name="T35" fmla="*/ 77 h 82"/>
                  <a:gd name="T36" fmla="*/ 7 w 20"/>
                  <a:gd name="T37" fmla="*/ 76 h 82"/>
                  <a:gd name="T38" fmla="*/ 7 w 20"/>
                  <a:gd name="T39" fmla="*/ 76 h 82"/>
                  <a:gd name="T40" fmla="*/ 7 w 20"/>
                  <a:gd name="T41" fmla="*/ 76 h 82"/>
                  <a:gd name="T42" fmla="*/ 8 w 20"/>
                  <a:gd name="T43" fmla="*/ 79 h 82"/>
                  <a:gd name="T44" fmla="*/ 10 w 20"/>
                  <a:gd name="T45" fmla="*/ 82 h 82"/>
                  <a:gd name="T46" fmla="*/ 13 w 20"/>
                  <a:gd name="T47" fmla="*/ 82 h 82"/>
                  <a:gd name="T48" fmla="*/ 13 w 20"/>
                  <a:gd name="T49" fmla="*/ 82 h 82"/>
                  <a:gd name="T50" fmla="*/ 17 w 20"/>
                  <a:gd name="T51" fmla="*/ 81 h 82"/>
                  <a:gd name="T52" fmla="*/ 19 w 20"/>
                  <a:gd name="T53" fmla="*/ 79 h 82"/>
                  <a:gd name="T54" fmla="*/ 20 w 20"/>
                  <a:gd name="T55" fmla="*/ 76 h 82"/>
                  <a:gd name="T56" fmla="*/ 20 w 20"/>
                  <a:gd name="T57" fmla="*/ 76 h 82"/>
                  <a:gd name="T58" fmla="*/ 20 w 20"/>
                  <a:gd name="T59" fmla="*/ 73 h 82"/>
                  <a:gd name="T60" fmla="*/ 19 w 20"/>
                  <a:gd name="T61" fmla="*/ 70 h 82"/>
                  <a:gd name="T62" fmla="*/ 19 w 20"/>
                  <a:gd name="T63" fmla="*/ 67 h 82"/>
                  <a:gd name="T64" fmla="*/ 19 w 20"/>
                  <a:gd name="T65" fmla="*/ 67 h 82"/>
                  <a:gd name="T66" fmla="*/ 18 w 20"/>
                  <a:gd name="T67" fmla="*/ 56 h 82"/>
                  <a:gd name="T68" fmla="*/ 18 w 20"/>
                  <a:gd name="T69" fmla="*/ 45 h 82"/>
                  <a:gd name="T70" fmla="*/ 17 w 20"/>
                  <a:gd name="T71" fmla="*/ 34 h 82"/>
                  <a:gd name="T72" fmla="*/ 17 w 20"/>
                  <a:gd name="T73" fmla="*/ 34 h 82"/>
                  <a:gd name="T74" fmla="*/ 18 w 20"/>
                  <a:gd name="T75" fmla="*/ 24 h 82"/>
                  <a:gd name="T76" fmla="*/ 16 w 20"/>
                  <a:gd name="T77" fmla="*/ 14 h 82"/>
                  <a:gd name="T78" fmla="*/ 12 w 20"/>
                  <a:gd name="T79" fmla="*/ 4 h 82"/>
                  <a:gd name="T80" fmla="*/ 12 w 20"/>
                  <a:gd name="T81" fmla="*/ 4 h 82"/>
                  <a:gd name="T82" fmla="*/ 10 w 20"/>
                  <a:gd name="T83" fmla="*/ 1 h 82"/>
                  <a:gd name="T84" fmla="*/ 8 w 20"/>
                  <a:gd name="T85" fmla="*/ 0 h 82"/>
                  <a:gd name="T86" fmla="*/ 4 w 20"/>
                  <a:gd name="T87" fmla="*/ 0 h 82"/>
                  <a:gd name="T88" fmla="*/ 4 w 20"/>
                  <a:gd name="T89" fmla="*/ 0 h 82"/>
                  <a:gd name="T90" fmla="*/ 2 w 20"/>
                  <a:gd name="T91" fmla="*/ 2 h 82"/>
                  <a:gd name="T92" fmla="*/ 0 w 20"/>
                  <a:gd name="T93" fmla="*/ 4 h 82"/>
                  <a:gd name="T94" fmla="*/ 0 w 20"/>
                  <a:gd name="T95" fmla="*/ 8 h 82"/>
                  <a:gd name="T96" fmla="*/ 0 w 20"/>
                  <a:gd name="T97" fmla="*/ 8 h 8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0"/>
                  <a:gd name="T148" fmla="*/ 0 h 82"/>
                  <a:gd name="T149" fmla="*/ 20 w 20"/>
                  <a:gd name="T150" fmla="*/ 82 h 8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0" h="82">
                    <a:moveTo>
                      <a:pt x="0" y="8"/>
                    </a:moveTo>
                    <a:lnTo>
                      <a:pt x="3" y="17"/>
                    </a:lnTo>
                    <a:lnTo>
                      <a:pt x="5" y="26"/>
                    </a:lnTo>
                    <a:lnTo>
                      <a:pt x="4" y="36"/>
                    </a:lnTo>
                    <a:lnTo>
                      <a:pt x="4" y="38"/>
                    </a:lnTo>
                    <a:lnTo>
                      <a:pt x="5" y="40"/>
                    </a:lnTo>
                    <a:lnTo>
                      <a:pt x="5" y="42"/>
                    </a:lnTo>
                    <a:lnTo>
                      <a:pt x="6" y="52"/>
                    </a:lnTo>
                    <a:lnTo>
                      <a:pt x="5" y="60"/>
                    </a:lnTo>
                    <a:lnTo>
                      <a:pt x="6" y="69"/>
                    </a:lnTo>
                    <a:lnTo>
                      <a:pt x="6" y="72"/>
                    </a:lnTo>
                    <a:lnTo>
                      <a:pt x="7" y="74"/>
                    </a:lnTo>
                    <a:lnTo>
                      <a:pt x="8" y="77"/>
                    </a:lnTo>
                    <a:lnTo>
                      <a:pt x="7" y="77"/>
                    </a:lnTo>
                    <a:lnTo>
                      <a:pt x="7" y="76"/>
                    </a:lnTo>
                    <a:lnTo>
                      <a:pt x="8" y="79"/>
                    </a:lnTo>
                    <a:lnTo>
                      <a:pt x="10" y="82"/>
                    </a:lnTo>
                    <a:lnTo>
                      <a:pt x="13" y="82"/>
                    </a:lnTo>
                    <a:lnTo>
                      <a:pt x="17" y="81"/>
                    </a:lnTo>
                    <a:lnTo>
                      <a:pt x="19" y="79"/>
                    </a:lnTo>
                    <a:lnTo>
                      <a:pt x="20" y="76"/>
                    </a:lnTo>
                    <a:lnTo>
                      <a:pt x="20" y="73"/>
                    </a:lnTo>
                    <a:lnTo>
                      <a:pt x="19" y="70"/>
                    </a:lnTo>
                    <a:lnTo>
                      <a:pt x="19" y="67"/>
                    </a:lnTo>
                    <a:lnTo>
                      <a:pt x="18" y="56"/>
                    </a:lnTo>
                    <a:lnTo>
                      <a:pt x="18" y="45"/>
                    </a:lnTo>
                    <a:lnTo>
                      <a:pt x="17" y="34"/>
                    </a:lnTo>
                    <a:lnTo>
                      <a:pt x="18" y="24"/>
                    </a:lnTo>
                    <a:lnTo>
                      <a:pt x="16" y="14"/>
                    </a:lnTo>
                    <a:lnTo>
                      <a:pt x="12" y="4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64" name="Freeform 155"/>
              <p:cNvSpPr>
                <a:spLocks/>
              </p:cNvSpPr>
              <p:nvPr/>
            </p:nvSpPr>
            <p:spPr bwMode="auto">
              <a:xfrm>
                <a:off x="4798" y="1373"/>
                <a:ext cx="23" cy="85"/>
              </a:xfrm>
              <a:custGeom>
                <a:avLst/>
                <a:gdLst>
                  <a:gd name="T0" fmla="*/ 10 w 23"/>
                  <a:gd name="T1" fmla="*/ 4 h 85"/>
                  <a:gd name="T2" fmla="*/ 5 w 23"/>
                  <a:gd name="T3" fmla="*/ 17 h 85"/>
                  <a:gd name="T4" fmla="*/ 2 w 23"/>
                  <a:gd name="T5" fmla="*/ 30 h 85"/>
                  <a:gd name="T6" fmla="*/ 0 w 23"/>
                  <a:gd name="T7" fmla="*/ 44 h 85"/>
                  <a:gd name="T8" fmla="*/ 0 w 23"/>
                  <a:gd name="T9" fmla="*/ 44 h 85"/>
                  <a:gd name="T10" fmla="*/ 1 w 23"/>
                  <a:gd name="T11" fmla="*/ 55 h 85"/>
                  <a:gd name="T12" fmla="*/ 1 w 23"/>
                  <a:gd name="T13" fmla="*/ 67 h 85"/>
                  <a:gd name="T14" fmla="*/ 1 w 23"/>
                  <a:gd name="T15" fmla="*/ 78 h 85"/>
                  <a:gd name="T16" fmla="*/ 1 w 23"/>
                  <a:gd name="T17" fmla="*/ 78 h 85"/>
                  <a:gd name="T18" fmla="*/ 2 w 23"/>
                  <a:gd name="T19" fmla="*/ 82 h 85"/>
                  <a:gd name="T20" fmla="*/ 4 w 23"/>
                  <a:gd name="T21" fmla="*/ 84 h 85"/>
                  <a:gd name="T22" fmla="*/ 7 w 23"/>
                  <a:gd name="T23" fmla="*/ 85 h 85"/>
                  <a:gd name="T24" fmla="*/ 7 w 23"/>
                  <a:gd name="T25" fmla="*/ 85 h 85"/>
                  <a:gd name="T26" fmla="*/ 10 w 23"/>
                  <a:gd name="T27" fmla="*/ 84 h 85"/>
                  <a:gd name="T28" fmla="*/ 13 w 23"/>
                  <a:gd name="T29" fmla="*/ 82 h 85"/>
                  <a:gd name="T30" fmla="*/ 14 w 23"/>
                  <a:gd name="T31" fmla="*/ 78 h 85"/>
                  <a:gd name="T32" fmla="*/ 14 w 23"/>
                  <a:gd name="T33" fmla="*/ 78 h 85"/>
                  <a:gd name="T34" fmla="*/ 14 w 23"/>
                  <a:gd name="T35" fmla="*/ 66 h 85"/>
                  <a:gd name="T36" fmla="*/ 14 w 23"/>
                  <a:gd name="T37" fmla="*/ 54 h 85"/>
                  <a:gd name="T38" fmla="*/ 13 w 23"/>
                  <a:gd name="T39" fmla="*/ 42 h 85"/>
                  <a:gd name="T40" fmla="*/ 13 w 23"/>
                  <a:gd name="T41" fmla="*/ 42 h 85"/>
                  <a:gd name="T42" fmla="*/ 15 w 23"/>
                  <a:gd name="T43" fmla="*/ 30 h 85"/>
                  <a:gd name="T44" fmla="*/ 18 w 23"/>
                  <a:gd name="T45" fmla="*/ 19 h 85"/>
                  <a:gd name="T46" fmla="*/ 22 w 23"/>
                  <a:gd name="T47" fmla="*/ 8 h 85"/>
                  <a:gd name="T48" fmla="*/ 22 w 23"/>
                  <a:gd name="T49" fmla="*/ 8 h 85"/>
                  <a:gd name="T50" fmla="*/ 23 w 23"/>
                  <a:gd name="T51" fmla="*/ 5 h 85"/>
                  <a:gd name="T52" fmla="*/ 21 w 23"/>
                  <a:gd name="T53" fmla="*/ 2 h 85"/>
                  <a:gd name="T54" fmla="*/ 19 w 23"/>
                  <a:gd name="T55" fmla="*/ 0 h 85"/>
                  <a:gd name="T56" fmla="*/ 19 w 23"/>
                  <a:gd name="T57" fmla="*/ 0 h 85"/>
                  <a:gd name="T58" fmla="*/ 15 w 23"/>
                  <a:gd name="T59" fmla="*/ 0 h 85"/>
                  <a:gd name="T60" fmla="*/ 13 w 23"/>
                  <a:gd name="T61" fmla="*/ 1 h 85"/>
                  <a:gd name="T62" fmla="*/ 10 w 23"/>
                  <a:gd name="T63" fmla="*/ 4 h 85"/>
                  <a:gd name="T64" fmla="*/ 10 w 23"/>
                  <a:gd name="T65" fmla="*/ 4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3"/>
                  <a:gd name="T100" fmla="*/ 0 h 85"/>
                  <a:gd name="T101" fmla="*/ 23 w 23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3" h="85">
                    <a:moveTo>
                      <a:pt x="10" y="4"/>
                    </a:moveTo>
                    <a:lnTo>
                      <a:pt x="5" y="17"/>
                    </a:lnTo>
                    <a:lnTo>
                      <a:pt x="2" y="30"/>
                    </a:lnTo>
                    <a:lnTo>
                      <a:pt x="0" y="44"/>
                    </a:lnTo>
                    <a:lnTo>
                      <a:pt x="1" y="55"/>
                    </a:lnTo>
                    <a:lnTo>
                      <a:pt x="1" y="67"/>
                    </a:lnTo>
                    <a:lnTo>
                      <a:pt x="1" y="78"/>
                    </a:lnTo>
                    <a:lnTo>
                      <a:pt x="2" y="82"/>
                    </a:lnTo>
                    <a:lnTo>
                      <a:pt x="4" y="84"/>
                    </a:lnTo>
                    <a:lnTo>
                      <a:pt x="7" y="85"/>
                    </a:lnTo>
                    <a:lnTo>
                      <a:pt x="10" y="84"/>
                    </a:lnTo>
                    <a:lnTo>
                      <a:pt x="13" y="82"/>
                    </a:lnTo>
                    <a:lnTo>
                      <a:pt x="14" y="78"/>
                    </a:lnTo>
                    <a:lnTo>
                      <a:pt x="14" y="66"/>
                    </a:lnTo>
                    <a:lnTo>
                      <a:pt x="14" y="54"/>
                    </a:lnTo>
                    <a:lnTo>
                      <a:pt x="13" y="42"/>
                    </a:lnTo>
                    <a:lnTo>
                      <a:pt x="15" y="30"/>
                    </a:lnTo>
                    <a:lnTo>
                      <a:pt x="18" y="19"/>
                    </a:lnTo>
                    <a:lnTo>
                      <a:pt x="22" y="8"/>
                    </a:lnTo>
                    <a:lnTo>
                      <a:pt x="23" y="5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65" name="Freeform 156"/>
              <p:cNvSpPr>
                <a:spLocks/>
              </p:cNvSpPr>
              <p:nvPr/>
            </p:nvSpPr>
            <p:spPr bwMode="auto">
              <a:xfrm>
                <a:off x="4820" y="1375"/>
                <a:ext cx="15" cy="83"/>
              </a:xfrm>
              <a:custGeom>
                <a:avLst/>
                <a:gdLst>
                  <a:gd name="T0" fmla="*/ 0 w 15"/>
                  <a:gd name="T1" fmla="*/ 6 h 83"/>
                  <a:gd name="T2" fmla="*/ 0 w 15"/>
                  <a:gd name="T3" fmla="*/ 29 h 83"/>
                  <a:gd name="T4" fmla="*/ 0 w 15"/>
                  <a:gd name="T5" fmla="*/ 52 h 83"/>
                  <a:gd name="T6" fmla="*/ 1 w 15"/>
                  <a:gd name="T7" fmla="*/ 75 h 83"/>
                  <a:gd name="T8" fmla="*/ 1 w 15"/>
                  <a:gd name="T9" fmla="*/ 75 h 83"/>
                  <a:gd name="T10" fmla="*/ 1 w 15"/>
                  <a:gd name="T11" fmla="*/ 76 h 83"/>
                  <a:gd name="T12" fmla="*/ 2 w 15"/>
                  <a:gd name="T13" fmla="*/ 78 h 83"/>
                  <a:gd name="T14" fmla="*/ 3 w 15"/>
                  <a:gd name="T15" fmla="*/ 80 h 83"/>
                  <a:gd name="T16" fmla="*/ 3 w 15"/>
                  <a:gd name="T17" fmla="*/ 80 h 83"/>
                  <a:gd name="T18" fmla="*/ 5 w 15"/>
                  <a:gd name="T19" fmla="*/ 82 h 83"/>
                  <a:gd name="T20" fmla="*/ 8 w 15"/>
                  <a:gd name="T21" fmla="*/ 83 h 83"/>
                  <a:gd name="T22" fmla="*/ 12 w 15"/>
                  <a:gd name="T23" fmla="*/ 82 h 83"/>
                  <a:gd name="T24" fmla="*/ 12 w 15"/>
                  <a:gd name="T25" fmla="*/ 82 h 83"/>
                  <a:gd name="T26" fmla="*/ 14 w 15"/>
                  <a:gd name="T27" fmla="*/ 80 h 83"/>
                  <a:gd name="T28" fmla="*/ 15 w 15"/>
                  <a:gd name="T29" fmla="*/ 77 h 83"/>
                  <a:gd name="T30" fmla="*/ 15 w 15"/>
                  <a:gd name="T31" fmla="*/ 74 h 83"/>
                  <a:gd name="T32" fmla="*/ 15 w 15"/>
                  <a:gd name="T33" fmla="*/ 74 h 83"/>
                  <a:gd name="T34" fmla="*/ 14 w 15"/>
                  <a:gd name="T35" fmla="*/ 73 h 83"/>
                  <a:gd name="T36" fmla="*/ 13 w 15"/>
                  <a:gd name="T37" fmla="*/ 71 h 83"/>
                  <a:gd name="T38" fmla="*/ 13 w 15"/>
                  <a:gd name="T39" fmla="*/ 70 h 83"/>
                  <a:gd name="T40" fmla="*/ 13 w 15"/>
                  <a:gd name="T41" fmla="*/ 70 h 83"/>
                  <a:gd name="T42" fmla="*/ 13 w 15"/>
                  <a:gd name="T43" fmla="*/ 48 h 83"/>
                  <a:gd name="T44" fmla="*/ 13 w 15"/>
                  <a:gd name="T45" fmla="*/ 27 h 83"/>
                  <a:gd name="T46" fmla="*/ 13 w 15"/>
                  <a:gd name="T47" fmla="*/ 6 h 83"/>
                  <a:gd name="T48" fmla="*/ 13 w 15"/>
                  <a:gd name="T49" fmla="*/ 6 h 83"/>
                  <a:gd name="T50" fmla="*/ 12 w 15"/>
                  <a:gd name="T51" fmla="*/ 3 h 83"/>
                  <a:gd name="T52" fmla="*/ 10 w 15"/>
                  <a:gd name="T53" fmla="*/ 1 h 83"/>
                  <a:gd name="T54" fmla="*/ 6 w 15"/>
                  <a:gd name="T55" fmla="*/ 0 h 83"/>
                  <a:gd name="T56" fmla="*/ 6 w 15"/>
                  <a:gd name="T57" fmla="*/ 0 h 83"/>
                  <a:gd name="T58" fmla="*/ 3 w 15"/>
                  <a:gd name="T59" fmla="*/ 1 h 83"/>
                  <a:gd name="T60" fmla="*/ 1 w 15"/>
                  <a:gd name="T61" fmla="*/ 3 h 83"/>
                  <a:gd name="T62" fmla="*/ 0 w 15"/>
                  <a:gd name="T63" fmla="*/ 6 h 83"/>
                  <a:gd name="T64" fmla="*/ 0 w 15"/>
                  <a:gd name="T65" fmla="*/ 6 h 8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5"/>
                  <a:gd name="T100" fmla="*/ 0 h 83"/>
                  <a:gd name="T101" fmla="*/ 15 w 15"/>
                  <a:gd name="T102" fmla="*/ 83 h 8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5" h="83">
                    <a:moveTo>
                      <a:pt x="0" y="6"/>
                    </a:moveTo>
                    <a:lnTo>
                      <a:pt x="0" y="29"/>
                    </a:lnTo>
                    <a:lnTo>
                      <a:pt x="0" y="52"/>
                    </a:lnTo>
                    <a:lnTo>
                      <a:pt x="1" y="75"/>
                    </a:lnTo>
                    <a:lnTo>
                      <a:pt x="1" y="76"/>
                    </a:lnTo>
                    <a:lnTo>
                      <a:pt x="2" y="78"/>
                    </a:lnTo>
                    <a:lnTo>
                      <a:pt x="3" y="80"/>
                    </a:lnTo>
                    <a:lnTo>
                      <a:pt x="5" y="82"/>
                    </a:lnTo>
                    <a:lnTo>
                      <a:pt x="8" y="83"/>
                    </a:lnTo>
                    <a:lnTo>
                      <a:pt x="12" y="82"/>
                    </a:lnTo>
                    <a:lnTo>
                      <a:pt x="14" y="80"/>
                    </a:lnTo>
                    <a:lnTo>
                      <a:pt x="15" y="77"/>
                    </a:lnTo>
                    <a:lnTo>
                      <a:pt x="15" y="74"/>
                    </a:lnTo>
                    <a:lnTo>
                      <a:pt x="14" y="73"/>
                    </a:lnTo>
                    <a:lnTo>
                      <a:pt x="13" y="71"/>
                    </a:lnTo>
                    <a:lnTo>
                      <a:pt x="13" y="70"/>
                    </a:lnTo>
                    <a:lnTo>
                      <a:pt x="13" y="48"/>
                    </a:lnTo>
                    <a:lnTo>
                      <a:pt x="13" y="27"/>
                    </a:lnTo>
                    <a:lnTo>
                      <a:pt x="13" y="6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66" name="Freeform 157"/>
              <p:cNvSpPr>
                <a:spLocks/>
              </p:cNvSpPr>
              <p:nvPr/>
            </p:nvSpPr>
            <p:spPr bwMode="auto">
              <a:xfrm>
                <a:off x="4845" y="1373"/>
                <a:ext cx="24" cy="84"/>
              </a:xfrm>
              <a:custGeom>
                <a:avLst/>
                <a:gdLst>
                  <a:gd name="T0" fmla="*/ 12 w 24"/>
                  <a:gd name="T1" fmla="*/ 5 h 84"/>
                  <a:gd name="T2" fmla="*/ 5 w 24"/>
                  <a:gd name="T3" fmla="*/ 28 h 84"/>
                  <a:gd name="T4" fmla="*/ 1 w 24"/>
                  <a:gd name="T5" fmla="*/ 53 h 84"/>
                  <a:gd name="T6" fmla="*/ 0 w 24"/>
                  <a:gd name="T7" fmla="*/ 78 h 84"/>
                  <a:gd name="T8" fmla="*/ 0 w 24"/>
                  <a:gd name="T9" fmla="*/ 78 h 84"/>
                  <a:gd name="T10" fmla="*/ 1 w 24"/>
                  <a:gd name="T11" fmla="*/ 81 h 84"/>
                  <a:gd name="T12" fmla="*/ 4 w 24"/>
                  <a:gd name="T13" fmla="*/ 83 h 84"/>
                  <a:gd name="T14" fmla="*/ 7 w 24"/>
                  <a:gd name="T15" fmla="*/ 84 h 84"/>
                  <a:gd name="T16" fmla="*/ 7 w 24"/>
                  <a:gd name="T17" fmla="*/ 84 h 84"/>
                  <a:gd name="T18" fmla="*/ 10 w 24"/>
                  <a:gd name="T19" fmla="*/ 83 h 84"/>
                  <a:gd name="T20" fmla="*/ 12 w 24"/>
                  <a:gd name="T21" fmla="*/ 81 h 84"/>
                  <a:gd name="T22" fmla="*/ 13 w 24"/>
                  <a:gd name="T23" fmla="*/ 78 h 84"/>
                  <a:gd name="T24" fmla="*/ 13 w 24"/>
                  <a:gd name="T25" fmla="*/ 78 h 84"/>
                  <a:gd name="T26" fmla="*/ 14 w 24"/>
                  <a:gd name="T27" fmla="*/ 55 h 84"/>
                  <a:gd name="T28" fmla="*/ 17 w 24"/>
                  <a:gd name="T29" fmla="*/ 31 h 84"/>
                  <a:gd name="T30" fmla="*/ 24 w 24"/>
                  <a:gd name="T31" fmla="*/ 8 h 84"/>
                  <a:gd name="T32" fmla="*/ 24 w 24"/>
                  <a:gd name="T33" fmla="*/ 8 h 84"/>
                  <a:gd name="T34" fmla="*/ 24 w 24"/>
                  <a:gd name="T35" fmla="*/ 5 h 84"/>
                  <a:gd name="T36" fmla="*/ 22 w 24"/>
                  <a:gd name="T37" fmla="*/ 2 h 84"/>
                  <a:gd name="T38" fmla="*/ 19 w 24"/>
                  <a:gd name="T39" fmla="*/ 1 h 84"/>
                  <a:gd name="T40" fmla="*/ 19 w 24"/>
                  <a:gd name="T41" fmla="*/ 1 h 84"/>
                  <a:gd name="T42" fmla="*/ 16 w 24"/>
                  <a:gd name="T43" fmla="*/ 0 h 84"/>
                  <a:gd name="T44" fmla="*/ 13 w 24"/>
                  <a:gd name="T45" fmla="*/ 2 h 84"/>
                  <a:gd name="T46" fmla="*/ 12 w 24"/>
                  <a:gd name="T47" fmla="*/ 5 h 84"/>
                  <a:gd name="T48" fmla="*/ 12 w 24"/>
                  <a:gd name="T49" fmla="*/ 5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4"/>
                  <a:gd name="T76" fmla="*/ 0 h 84"/>
                  <a:gd name="T77" fmla="*/ 24 w 24"/>
                  <a:gd name="T78" fmla="*/ 84 h 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4" h="84">
                    <a:moveTo>
                      <a:pt x="12" y="5"/>
                    </a:moveTo>
                    <a:lnTo>
                      <a:pt x="5" y="28"/>
                    </a:lnTo>
                    <a:lnTo>
                      <a:pt x="1" y="53"/>
                    </a:lnTo>
                    <a:lnTo>
                      <a:pt x="0" y="78"/>
                    </a:lnTo>
                    <a:lnTo>
                      <a:pt x="1" y="81"/>
                    </a:lnTo>
                    <a:lnTo>
                      <a:pt x="4" y="83"/>
                    </a:lnTo>
                    <a:lnTo>
                      <a:pt x="7" y="84"/>
                    </a:lnTo>
                    <a:lnTo>
                      <a:pt x="10" y="83"/>
                    </a:lnTo>
                    <a:lnTo>
                      <a:pt x="12" y="81"/>
                    </a:lnTo>
                    <a:lnTo>
                      <a:pt x="13" y="78"/>
                    </a:lnTo>
                    <a:lnTo>
                      <a:pt x="14" y="55"/>
                    </a:lnTo>
                    <a:lnTo>
                      <a:pt x="17" y="31"/>
                    </a:lnTo>
                    <a:lnTo>
                      <a:pt x="24" y="8"/>
                    </a:lnTo>
                    <a:lnTo>
                      <a:pt x="24" y="5"/>
                    </a:lnTo>
                    <a:lnTo>
                      <a:pt x="22" y="2"/>
                    </a:lnTo>
                    <a:lnTo>
                      <a:pt x="19" y="1"/>
                    </a:lnTo>
                    <a:lnTo>
                      <a:pt x="16" y="0"/>
                    </a:lnTo>
                    <a:lnTo>
                      <a:pt x="13" y="2"/>
                    </a:lnTo>
                    <a:lnTo>
                      <a:pt x="12" y="5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67" name="Freeform 158"/>
              <p:cNvSpPr>
                <a:spLocks/>
              </p:cNvSpPr>
              <p:nvPr/>
            </p:nvSpPr>
            <p:spPr bwMode="auto">
              <a:xfrm>
                <a:off x="4863" y="1374"/>
                <a:ext cx="18" cy="83"/>
              </a:xfrm>
              <a:custGeom>
                <a:avLst/>
                <a:gdLst>
                  <a:gd name="T0" fmla="*/ 2 w 18"/>
                  <a:gd name="T1" fmla="*/ 9 h 83"/>
                  <a:gd name="T2" fmla="*/ 3 w 18"/>
                  <a:gd name="T3" fmla="*/ 10 h 83"/>
                  <a:gd name="T4" fmla="*/ 3 w 18"/>
                  <a:gd name="T5" fmla="*/ 11 h 83"/>
                  <a:gd name="T6" fmla="*/ 3 w 18"/>
                  <a:gd name="T7" fmla="*/ 12 h 83"/>
                  <a:gd name="T8" fmla="*/ 3 w 18"/>
                  <a:gd name="T9" fmla="*/ 12 h 83"/>
                  <a:gd name="T10" fmla="*/ 2 w 18"/>
                  <a:gd name="T11" fmla="*/ 20 h 83"/>
                  <a:gd name="T12" fmla="*/ 1 w 18"/>
                  <a:gd name="T13" fmla="*/ 27 h 83"/>
                  <a:gd name="T14" fmla="*/ 0 w 18"/>
                  <a:gd name="T15" fmla="*/ 35 h 83"/>
                  <a:gd name="T16" fmla="*/ 0 w 18"/>
                  <a:gd name="T17" fmla="*/ 35 h 83"/>
                  <a:gd name="T18" fmla="*/ 0 w 18"/>
                  <a:gd name="T19" fmla="*/ 43 h 83"/>
                  <a:gd name="T20" fmla="*/ 0 w 18"/>
                  <a:gd name="T21" fmla="*/ 50 h 83"/>
                  <a:gd name="T22" fmla="*/ 0 w 18"/>
                  <a:gd name="T23" fmla="*/ 59 h 83"/>
                  <a:gd name="T24" fmla="*/ 0 w 18"/>
                  <a:gd name="T25" fmla="*/ 59 h 83"/>
                  <a:gd name="T26" fmla="*/ 2 w 18"/>
                  <a:gd name="T27" fmla="*/ 65 h 83"/>
                  <a:gd name="T28" fmla="*/ 4 w 18"/>
                  <a:gd name="T29" fmla="*/ 72 h 83"/>
                  <a:gd name="T30" fmla="*/ 6 w 18"/>
                  <a:gd name="T31" fmla="*/ 79 h 83"/>
                  <a:gd name="T32" fmla="*/ 6 w 18"/>
                  <a:gd name="T33" fmla="*/ 79 h 83"/>
                  <a:gd name="T34" fmla="*/ 8 w 18"/>
                  <a:gd name="T35" fmla="*/ 81 h 83"/>
                  <a:gd name="T36" fmla="*/ 11 w 18"/>
                  <a:gd name="T37" fmla="*/ 83 h 83"/>
                  <a:gd name="T38" fmla="*/ 14 w 18"/>
                  <a:gd name="T39" fmla="*/ 82 h 83"/>
                  <a:gd name="T40" fmla="*/ 14 w 18"/>
                  <a:gd name="T41" fmla="*/ 82 h 83"/>
                  <a:gd name="T42" fmla="*/ 17 w 18"/>
                  <a:gd name="T43" fmla="*/ 80 h 83"/>
                  <a:gd name="T44" fmla="*/ 18 w 18"/>
                  <a:gd name="T45" fmla="*/ 77 h 83"/>
                  <a:gd name="T46" fmla="*/ 18 w 18"/>
                  <a:gd name="T47" fmla="*/ 74 h 83"/>
                  <a:gd name="T48" fmla="*/ 18 w 18"/>
                  <a:gd name="T49" fmla="*/ 74 h 83"/>
                  <a:gd name="T50" fmla="*/ 15 w 18"/>
                  <a:gd name="T51" fmla="*/ 62 h 83"/>
                  <a:gd name="T52" fmla="*/ 13 w 18"/>
                  <a:gd name="T53" fmla="*/ 50 h 83"/>
                  <a:gd name="T54" fmla="*/ 13 w 18"/>
                  <a:gd name="T55" fmla="*/ 39 h 83"/>
                  <a:gd name="T56" fmla="*/ 13 w 18"/>
                  <a:gd name="T57" fmla="*/ 39 h 83"/>
                  <a:gd name="T58" fmla="*/ 14 w 18"/>
                  <a:gd name="T59" fmla="*/ 30 h 83"/>
                  <a:gd name="T60" fmla="*/ 15 w 18"/>
                  <a:gd name="T61" fmla="*/ 23 h 83"/>
                  <a:gd name="T62" fmla="*/ 16 w 18"/>
                  <a:gd name="T63" fmla="*/ 15 h 83"/>
                  <a:gd name="T64" fmla="*/ 16 w 18"/>
                  <a:gd name="T65" fmla="*/ 15 h 83"/>
                  <a:gd name="T66" fmla="*/ 16 w 18"/>
                  <a:gd name="T67" fmla="*/ 11 h 83"/>
                  <a:gd name="T68" fmla="*/ 16 w 18"/>
                  <a:gd name="T69" fmla="*/ 7 h 83"/>
                  <a:gd name="T70" fmla="*/ 14 w 18"/>
                  <a:gd name="T71" fmla="*/ 3 h 83"/>
                  <a:gd name="T72" fmla="*/ 14 w 18"/>
                  <a:gd name="T73" fmla="*/ 3 h 83"/>
                  <a:gd name="T74" fmla="*/ 12 w 18"/>
                  <a:gd name="T75" fmla="*/ 1 h 83"/>
                  <a:gd name="T76" fmla="*/ 9 w 18"/>
                  <a:gd name="T77" fmla="*/ 0 h 83"/>
                  <a:gd name="T78" fmla="*/ 6 w 18"/>
                  <a:gd name="T79" fmla="*/ 1 h 83"/>
                  <a:gd name="T80" fmla="*/ 6 w 18"/>
                  <a:gd name="T81" fmla="*/ 1 h 83"/>
                  <a:gd name="T82" fmla="*/ 3 w 18"/>
                  <a:gd name="T83" fmla="*/ 3 h 83"/>
                  <a:gd name="T84" fmla="*/ 2 w 18"/>
                  <a:gd name="T85" fmla="*/ 6 h 83"/>
                  <a:gd name="T86" fmla="*/ 2 w 18"/>
                  <a:gd name="T87" fmla="*/ 9 h 83"/>
                  <a:gd name="T88" fmla="*/ 2 w 18"/>
                  <a:gd name="T89" fmla="*/ 9 h 8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8"/>
                  <a:gd name="T136" fmla="*/ 0 h 83"/>
                  <a:gd name="T137" fmla="*/ 18 w 18"/>
                  <a:gd name="T138" fmla="*/ 83 h 83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8" h="83">
                    <a:moveTo>
                      <a:pt x="2" y="9"/>
                    </a:moveTo>
                    <a:lnTo>
                      <a:pt x="3" y="10"/>
                    </a:lnTo>
                    <a:lnTo>
                      <a:pt x="3" y="11"/>
                    </a:lnTo>
                    <a:lnTo>
                      <a:pt x="3" y="12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5"/>
                    </a:lnTo>
                    <a:lnTo>
                      <a:pt x="0" y="43"/>
                    </a:lnTo>
                    <a:lnTo>
                      <a:pt x="0" y="50"/>
                    </a:lnTo>
                    <a:lnTo>
                      <a:pt x="0" y="59"/>
                    </a:lnTo>
                    <a:lnTo>
                      <a:pt x="2" y="65"/>
                    </a:lnTo>
                    <a:lnTo>
                      <a:pt x="4" y="72"/>
                    </a:lnTo>
                    <a:lnTo>
                      <a:pt x="6" y="79"/>
                    </a:lnTo>
                    <a:lnTo>
                      <a:pt x="8" y="81"/>
                    </a:lnTo>
                    <a:lnTo>
                      <a:pt x="11" y="83"/>
                    </a:lnTo>
                    <a:lnTo>
                      <a:pt x="14" y="82"/>
                    </a:lnTo>
                    <a:lnTo>
                      <a:pt x="17" y="80"/>
                    </a:lnTo>
                    <a:lnTo>
                      <a:pt x="18" y="77"/>
                    </a:lnTo>
                    <a:lnTo>
                      <a:pt x="18" y="74"/>
                    </a:lnTo>
                    <a:lnTo>
                      <a:pt x="15" y="62"/>
                    </a:lnTo>
                    <a:lnTo>
                      <a:pt x="13" y="50"/>
                    </a:lnTo>
                    <a:lnTo>
                      <a:pt x="13" y="39"/>
                    </a:lnTo>
                    <a:lnTo>
                      <a:pt x="14" y="30"/>
                    </a:lnTo>
                    <a:lnTo>
                      <a:pt x="15" y="23"/>
                    </a:lnTo>
                    <a:lnTo>
                      <a:pt x="16" y="15"/>
                    </a:lnTo>
                    <a:lnTo>
                      <a:pt x="16" y="11"/>
                    </a:lnTo>
                    <a:lnTo>
                      <a:pt x="16" y="7"/>
                    </a:lnTo>
                    <a:lnTo>
                      <a:pt x="14" y="3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3" y="3"/>
                    </a:lnTo>
                    <a:lnTo>
                      <a:pt x="2" y="6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68" name="Freeform 159"/>
              <p:cNvSpPr>
                <a:spLocks/>
              </p:cNvSpPr>
              <p:nvPr/>
            </p:nvSpPr>
            <p:spPr bwMode="auto">
              <a:xfrm>
                <a:off x="4908" y="1377"/>
                <a:ext cx="21" cy="81"/>
              </a:xfrm>
              <a:custGeom>
                <a:avLst/>
                <a:gdLst>
                  <a:gd name="T0" fmla="*/ 0 w 21"/>
                  <a:gd name="T1" fmla="*/ 7 h 81"/>
                  <a:gd name="T2" fmla="*/ 2 w 21"/>
                  <a:gd name="T3" fmla="*/ 20 h 81"/>
                  <a:gd name="T4" fmla="*/ 5 w 21"/>
                  <a:gd name="T5" fmla="*/ 33 h 81"/>
                  <a:gd name="T6" fmla="*/ 8 w 21"/>
                  <a:gd name="T7" fmla="*/ 46 h 81"/>
                  <a:gd name="T8" fmla="*/ 8 w 21"/>
                  <a:gd name="T9" fmla="*/ 46 h 81"/>
                  <a:gd name="T10" fmla="*/ 8 w 21"/>
                  <a:gd name="T11" fmla="*/ 56 h 81"/>
                  <a:gd name="T12" fmla="*/ 6 w 21"/>
                  <a:gd name="T13" fmla="*/ 66 h 81"/>
                  <a:gd name="T14" fmla="*/ 5 w 21"/>
                  <a:gd name="T15" fmla="*/ 76 h 81"/>
                  <a:gd name="T16" fmla="*/ 5 w 21"/>
                  <a:gd name="T17" fmla="*/ 76 h 81"/>
                  <a:gd name="T18" fmla="*/ 6 w 21"/>
                  <a:gd name="T19" fmla="*/ 79 h 81"/>
                  <a:gd name="T20" fmla="*/ 8 w 21"/>
                  <a:gd name="T21" fmla="*/ 81 h 81"/>
                  <a:gd name="T22" fmla="*/ 12 w 21"/>
                  <a:gd name="T23" fmla="*/ 81 h 81"/>
                  <a:gd name="T24" fmla="*/ 12 w 21"/>
                  <a:gd name="T25" fmla="*/ 81 h 81"/>
                  <a:gd name="T26" fmla="*/ 15 w 21"/>
                  <a:gd name="T27" fmla="*/ 80 h 81"/>
                  <a:gd name="T28" fmla="*/ 17 w 21"/>
                  <a:gd name="T29" fmla="*/ 77 h 81"/>
                  <a:gd name="T30" fmla="*/ 17 w 21"/>
                  <a:gd name="T31" fmla="*/ 74 h 81"/>
                  <a:gd name="T32" fmla="*/ 17 w 21"/>
                  <a:gd name="T33" fmla="*/ 74 h 81"/>
                  <a:gd name="T34" fmla="*/ 19 w 21"/>
                  <a:gd name="T35" fmla="*/ 68 h 81"/>
                  <a:gd name="T36" fmla="*/ 20 w 21"/>
                  <a:gd name="T37" fmla="*/ 62 h 81"/>
                  <a:gd name="T38" fmla="*/ 21 w 21"/>
                  <a:gd name="T39" fmla="*/ 55 h 81"/>
                  <a:gd name="T40" fmla="*/ 21 w 21"/>
                  <a:gd name="T41" fmla="*/ 55 h 81"/>
                  <a:gd name="T42" fmla="*/ 20 w 21"/>
                  <a:gd name="T43" fmla="*/ 38 h 81"/>
                  <a:gd name="T44" fmla="*/ 16 w 21"/>
                  <a:gd name="T45" fmla="*/ 22 h 81"/>
                  <a:gd name="T46" fmla="*/ 13 w 21"/>
                  <a:gd name="T47" fmla="*/ 5 h 81"/>
                  <a:gd name="T48" fmla="*/ 13 w 21"/>
                  <a:gd name="T49" fmla="*/ 5 h 81"/>
                  <a:gd name="T50" fmla="*/ 11 w 21"/>
                  <a:gd name="T51" fmla="*/ 2 h 81"/>
                  <a:gd name="T52" fmla="*/ 9 w 21"/>
                  <a:gd name="T53" fmla="*/ 1 h 81"/>
                  <a:gd name="T54" fmla="*/ 5 w 21"/>
                  <a:gd name="T55" fmla="*/ 0 h 81"/>
                  <a:gd name="T56" fmla="*/ 5 w 21"/>
                  <a:gd name="T57" fmla="*/ 0 h 81"/>
                  <a:gd name="T58" fmla="*/ 2 w 21"/>
                  <a:gd name="T59" fmla="*/ 2 h 81"/>
                  <a:gd name="T60" fmla="*/ 1 w 21"/>
                  <a:gd name="T61" fmla="*/ 4 h 81"/>
                  <a:gd name="T62" fmla="*/ 0 w 21"/>
                  <a:gd name="T63" fmla="*/ 7 h 81"/>
                  <a:gd name="T64" fmla="*/ 0 w 21"/>
                  <a:gd name="T65" fmla="*/ 7 h 8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1"/>
                  <a:gd name="T100" fmla="*/ 0 h 81"/>
                  <a:gd name="T101" fmla="*/ 21 w 21"/>
                  <a:gd name="T102" fmla="*/ 81 h 8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1" h="81">
                    <a:moveTo>
                      <a:pt x="0" y="7"/>
                    </a:moveTo>
                    <a:lnTo>
                      <a:pt x="2" y="20"/>
                    </a:lnTo>
                    <a:lnTo>
                      <a:pt x="5" y="33"/>
                    </a:lnTo>
                    <a:lnTo>
                      <a:pt x="8" y="46"/>
                    </a:lnTo>
                    <a:lnTo>
                      <a:pt x="8" y="56"/>
                    </a:lnTo>
                    <a:lnTo>
                      <a:pt x="6" y="66"/>
                    </a:lnTo>
                    <a:lnTo>
                      <a:pt x="5" y="76"/>
                    </a:lnTo>
                    <a:lnTo>
                      <a:pt x="6" y="79"/>
                    </a:lnTo>
                    <a:lnTo>
                      <a:pt x="8" y="81"/>
                    </a:lnTo>
                    <a:lnTo>
                      <a:pt x="12" y="81"/>
                    </a:lnTo>
                    <a:lnTo>
                      <a:pt x="15" y="80"/>
                    </a:lnTo>
                    <a:lnTo>
                      <a:pt x="17" y="77"/>
                    </a:lnTo>
                    <a:lnTo>
                      <a:pt x="17" y="74"/>
                    </a:lnTo>
                    <a:lnTo>
                      <a:pt x="19" y="68"/>
                    </a:lnTo>
                    <a:lnTo>
                      <a:pt x="20" y="62"/>
                    </a:lnTo>
                    <a:lnTo>
                      <a:pt x="21" y="55"/>
                    </a:lnTo>
                    <a:lnTo>
                      <a:pt x="20" y="38"/>
                    </a:lnTo>
                    <a:lnTo>
                      <a:pt x="16" y="22"/>
                    </a:lnTo>
                    <a:lnTo>
                      <a:pt x="13" y="5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69" name="Freeform 160"/>
              <p:cNvSpPr>
                <a:spLocks/>
              </p:cNvSpPr>
              <p:nvPr/>
            </p:nvSpPr>
            <p:spPr bwMode="auto">
              <a:xfrm>
                <a:off x="4937" y="1379"/>
                <a:ext cx="17" cy="78"/>
              </a:xfrm>
              <a:custGeom>
                <a:avLst/>
                <a:gdLst>
                  <a:gd name="T0" fmla="*/ 4 w 17"/>
                  <a:gd name="T1" fmla="*/ 6 h 78"/>
                  <a:gd name="T2" fmla="*/ 3 w 17"/>
                  <a:gd name="T3" fmla="*/ 17 h 78"/>
                  <a:gd name="T4" fmla="*/ 3 w 17"/>
                  <a:gd name="T5" fmla="*/ 26 h 78"/>
                  <a:gd name="T6" fmla="*/ 3 w 17"/>
                  <a:gd name="T7" fmla="*/ 37 h 78"/>
                  <a:gd name="T8" fmla="*/ 3 w 17"/>
                  <a:gd name="T9" fmla="*/ 37 h 78"/>
                  <a:gd name="T10" fmla="*/ 4 w 17"/>
                  <a:gd name="T11" fmla="*/ 47 h 78"/>
                  <a:gd name="T12" fmla="*/ 3 w 17"/>
                  <a:gd name="T13" fmla="*/ 56 h 78"/>
                  <a:gd name="T14" fmla="*/ 2 w 17"/>
                  <a:gd name="T15" fmla="*/ 66 h 78"/>
                  <a:gd name="T16" fmla="*/ 2 w 17"/>
                  <a:gd name="T17" fmla="*/ 66 h 78"/>
                  <a:gd name="T18" fmla="*/ 2 w 17"/>
                  <a:gd name="T19" fmla="*/ 67 h 78"/>
                  <a:gd name="T20" fmla="*/ 1 w 17"/>
                  <a:gd name="T21" fmla="*/ 68 h 78"/>
                  <a:gd name="T22" fmla="*/ 1 w 17"/>
                  <a:gd name="T23" fmla="*/ 68 h 78"/>
                  <a:gd name="T24" fmla="*/ 1 w 17"/>
                  <a:gd name="T25" fmla="*/ 68 h 78"/>
                  <a:gd name="T26" fmla="*/ 1 w 17"/>
                  <a:gd name="T27" fmla="*/ 68 h 78"/>
                  <a:gd name="T28" fmla="*/ 1 w 17"/>
                  <a:gd name="T29" fmla="*/ 68 h 78"/>
                  <a:gd name="T30" fmla="*/ 1 w 17"/>
                  <a:gd name="T31" fmla="*/ 68 h 78"/>
                  <a:gd name="T32" fmla="*/ 1 w 17"/>
                  <a:gd name="T33" fmla="*/ 68 h 78"/>
                  <a:gd name="T34" fmla="*/ 0 w 17"/>
                  <a:gd name="T35" fmla="*/ 71 h 78"/>
                  <a:gd name="T36" fmla="*/ 0 w 17"/>
                  <a:gd name="T37" fmla="*/ 74 h 78"/>
                  <a:gd name="T38" fmla="*/ 3 w 17"/>
                  <a:gd name="T39" fmla="*/ 77 h 78"/>
                  <a:gd name="T40" fmla="*/ 3 w 17"/>
                  <a:gd name="T41" fmla="*/ 77 h 78"/>
                  <a:gd name="T42" fmla="*/ 6 w 17"/>
                  <a:gd name="T43" fmla="*/ 78 h 78"/>
                  <a:gd name="T44" fmla="*/ 9 w 17"/>
                  <a:gd name="T45" fmla="*/ 77 h 78"/>
                  <a:gd name="T46" fmla="*/ 12 w 17"/>
                  <a:gd name="T47" fmla="*/ 75 h 78"/>
                  <a:gd name="T48" fmla="*/ 12 w 17"/>
                  <a:gd name="T49" fmla="*/ 75 h 78"/>
                  <a:gd name="T50" fmla="*/ 13 w 17"/>
                  <a:gd name="T51" fmla="*/ 72 h 78"/>
                  <a:gd name="T52" fmla="*/ 15 w 17"/>
                  <a:gd name="T53" fmla="*/ 70 h 78"/>
                  <a:gd name="T54" fmla="*/ 15 w 17"/>
                  <a:gd name="T55" fmla="*/ 67 h 78"/>
                  <a:gd name="T56" fmla="*/ 15 w 17"/>
                  <a:gd name="T57" fmla="*/ 67 h 78"/>
                  <a:gd name="T58" fmla="*/ 16 w 17"/>
                  <a:gd name="T59" fmla="*/ 47 h 78"/>
                  <a:gd name="T60" fmla="*/ 16 w 17"/>
                  <a:gd name="T61" fmla="*/ 27 h 78"/>
                  <a:gd name="T62" fmla="*/ 17 w 17"/>
                  <a:gd name="T63" fmla="*/ 7 h 78"/>
                  <a:gd name="T64" fmla="*/ 17 w 17"/>
                  <a:gd name="T65" fmla="*/ 7 h 78"/>
                  <a:gd name="T66" fmla="*/ 16 w 17"/>
                  <a:gd name="T67" fmla="*/ 4 h 78"/>
                  <a:gd name="T68" fmla="*/ 14 w 17"/>
                  <a:gd name="T69" fmla="*/ 1 h 78"/>
                  <a:gd name="T70" fmla="*/ 11 w 17"/>
                  <a:gd name="T71" fmla="*/ 0 h 78"/>
                  <a:gd name="T72" fmla="*/ 11 w 17"/>
                  <a:gd name="T73" fmla="*/ 0 h 78"/>
                  <a:gd name="T74" fmla="*/ 7 w 17"/>
                  <a:gd name="T75" fmla="*/ 1 h 78"/>
                  <a:gd name="T76" fmla="*/ 5 w 17"/>
                  <a:gd name="T77" fmla="*/ 3 h 78"/>
                  <a:gd name="T78" fmla="*/ 4 w 17"/>
                  <a:gd name="T79" fmla="*/ 6 h 78"/>
                  <a:gd name="T80" fmla="*/ 4 w 17"/>
                  <a:gd name="T81" fmla="*/ 6 h 7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7"/>
                  <a:gd name="T124" fmla="*/ 0 h 78"/>
                  <a:gd name="T125" fmla="*/ 17 w 17"/>
                  <a:gd name="T126" fmla="*/ 78 h 7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7" h="78">
                    <a:moveTo>
                      <a:pt x="4" y="6"/>
                    </a:moveTo>
                    <a:lnTo>
                      <a:pt x="3" y="17"/>
                    </a:lnTo>
                    <a:lnTo>
                      <a:pt x="3" y="26"/>
                    </a:lnTo>
                    <a:lnTo>
                      <a:pt x="3" y="37"/>
                    </a:lnTo>
                    <a:lnTo>
                      <a:pt x="4" y="47"/>
                    </a:lnTo>
                    <a:lnTo>
                      <a:pt x="3" y="56"/>
                    </a:lnTo>
                    <a:lnTo>
                      <a:pt x="2" y="66"/>
                    </a:lnTo>
                    <a:lnTo>
                      <a:pt x="2" y="67"/>
                    </a:lnTo>
                    <a:lnTo>
                      <a:pt x="1" y="68"/>
                    </a:lnTo>
                    <a:lnTo>
                      <a:pt x="0" y="71"/>
                    </a:lnTo>
                    <a:lnTo>
                      <a:pt x="0" y="74"/>
                    </a:lnTo>
                    <a:lnTo>
                      <a:pt x="3" y="77"/>
                    </a:lnTo>
                    <a:lnTo>
                      <a:pt x="6" y="78"/>
                    </a:lnTo>
                    <a:lnTo>
                      <a:pt x="9" y="77"/>
                    </a:lnTo>
                    <a:lnTo>
                      <a:pt x="12" y="75"/>
                    </a:lnTo>
                    <a:lnTo>
                      <a:pt x="13" y="72"/>
                    </a:lnTo>
                    <a:lnTo>
                      <a:pt x="15" y="70"/>
                    </a:lnTo>
                    <a:lnTo>
                      <a:pt x="15" y="67"/>
                    </a:lnTo>
                    <a:lnTo>
                      <a:pt x="16" y="47"/>
                    </a:lnTo>
                    <a:lnTo>
                      <a:pt x="16" y="27"/>
                    </a:lnTo>
                    <a:lnTo>
                      <a:pt x="17" y="7"/>
                    </a:lnTo>
                    <a:lnTo>
                      <a:pt x="16" y="4"/>
                    </a:lnTo>
                    <a:lnTo>
                      <a:pt x="14" y="1"/>
                    </a:lnTo>
                    <a:lnTo>
                      <a:pt x="11" y="0"/>
                    </a:lnTo>
                    <a:lnTo>
                      <a:pt x="7" y="1"/>
                    </a:lnTo>
                    <a:lnTo>
                      <a:pt x="5" y="3"/>
                    </a:lnTo>
                    <a:lnTo>
                      <a:pt x="4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70" name="Freeform 161"/>
              <p:cNvSpPr>
                <a:spLocks/>
              </p:cNvSpPr>
              <p:nvPr/>
            </p:nvSpPr>
            <p:spPr bwMode="auto">
              <a:xfrm>
                <a:off x="4956" y="1379"/>
                <a:ext cx="22" cy="80"/>
              </a:xfrm>
              <a:custGeom>
                <a:avLst/>
                <a:gdLst>
                  <a:gd name="T0" fmla="*/ 0 w 22"/>
                  <a:gd name="T1" fmla="*/ 6 h 80"/>
                  <a:gd name="T2" fmla="*/ 1 w 22"/>
                  <a:gd name="T3" fmla="*/ 25 h 80"/>
                  <a:gd name="T4" fmla="*/ 3 w 22"/>
                  <a:gd name="T5" fmla="*/ 43 h 80"/>
                  <a:gd name="T6" fmla="*/ 8 w 22"/>
                  <a:gd name="T7" fmla="*/ 61 h 80"/>
                  <a:gd name="T8" fmla="*/ 8 w 22"/>
                  <a:gd name="T9" fmla="*/ 61 h 80"/>
                  <a:gd name="T10" fmla="*/ 9 w 22"/>
                  <a:gd name="T11" fmla="*/ 65 h 80"/>
                  <a:gd name="T12" fmla="*/ 9 w 22"/>
                  <a:gd name="T13" fmla="*/ 69 h 80"/>
                  <a:gd name="T14" fmla="*/ 9 w 22"/>
                  <a:gd name="T15" fmla="*/ 73 h 80"/>
                  <a:gd name="T16" fmla="*/ 9 w 22"/>
                  <a:gd name="T17" fmla="*/ 73 h 80"/>
                  <a:gd name="T18" fmla="*/ 10 w 22"/>
                  <a:gd name="T19" fmla="*/ 77 h 80"/>
                  <a:gd name="T20" fmla="*/ 12 w 22"/>
                  <a:gd name="T21" fmla="*/ 79 h 80"/>
                  <a:gd name="T22" fmla="*/ 16 w 22"/>
                  <a:gd name="T23" fmla="*/ 80 h 80"/>
                  <a:gd name="T24" fmla="*/ 16 w 22"/>
                  <a:gd name="T25" fmla="*/ 80 h 80"/>
                  <a:gd name="T26" fmla="*/ 19 w 22"/>
                  <a:gd name="T27" fmla="*/ 79 h 80"/>
                  <a:gd name="T28" fmla="*/ 21 w 22"/>
                  <a:gd name="T29" fmla="*/ 77 h 80"/>
                  <a:gd name="T30" fmla="*/ 22 w 22"/>
                  <a:gd name="T31" fmla="*/ 73 h 80"/>
                  <a:gd name="T32" fmla="*/ 22 w 22"/>
                  <a:gd name="T33" fmla="*/ 73 h 80"/>
                  <a:gd name="T34" fmla="*/ 21 w 22"/>
                  <a:gd name="T35" fmla="*/ 63 h 80"/>
                  <a:gd name="T36" fmla="*/ 19 w 22"/>
                  <a:gd name="T37" fmla="*/ 54 h 80"/>
                  <a:gd name="T38" fmla="*/ 17 w 22"/>
                  <a:gd name="T39" fmla="*/ 44 h 80"/>
                  <a:gd name="T40" fmla="*/ 17 w 22"/>
                  <a:gd name="T41" fmla="*/ 44 h 80"/>
                  <a:gd name="T42" fmla="*/ 15 w 22"/>
                  <a:gd name="T43" fmla="*/ 32 h 80"/>
                  <a:gd name="T44" fmla="*/ 13 w 22"/>
                  <a:gd name="T45" fmla="*/ 19 h 80"/>
                  <a:gd name="T46" fmla="*/ 13 w 22"/>
                  <a:gd name="T47" fmla="*/ 6 h 80"/>
                  <a:gd name="T48" fmla="*/ 13 w 22"/>
                  <a:gd name="T49" fmla="*/ 6 h 80"/>
                  <a:gd name="T50" fmla="*/ 12 w 22"/>
                  <a:gd name="T51" fmla="*/ 3 h 80"/>
                  <a:gd name="T52" fmla="*/ 10 w 22"/>
                  <a:gd name="T53" fmla="*/ 1 h 80"/>
                  <a:gd name="T54" fmla="*/ 7 w 22"/>
                  <a:gd name="T55" fmla="*/ 0 h 80"/>
                  <a:gd name="T56" fmla="*/ 7 w 22"/>
                  <a:gd name="T57" fmla="*/ 0 h 80"/>
                  <a:gd name="T58" fmla="*/ 3 w 22"/>
                  <a:gd name="T59" fmla="*/ 1 h 80"/>
                  <a:gd name="T60" fmla="*/ 1 w 22"/>
                  <a:gd name="T61" fmla="*/ 3 h 80"/>
                  <a:gd name="T62" fmla="*/ 0 w 22"/>
                  <a:gd name="T63" fmla="*/ 6 h 80"/>
                  <a:gd name="T64" fmla="*/ 0 w 22"/>
                  <a:gd name="T65" fmla="*/ 6 h 8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"/>
                  <a:gd name="T100" fmla="*/ 0 h 80"/>
                  <a:gd name="T101" fmla="*/ 22 w 22"/>
                  <a:gd name="T102" fmla="*/ 80 h 80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" h="80">
                    <a:moveTo>
                      <a:pt x="0" y="6"/>
                    </a:moveTo>
                    <a:lnTo>
                      <a:pt x="1" y="25"/>
                    </a:lnTo>
                    <a:lnTo>
                      <a:pt x="3" y="43"/>
                    </a:lnTo>
                    <a:lnTo>
                      <a:pt x="8" y="61"/>
                    </a:lnTo>
                    <a:lnTo>
                      <a:pt x="9" y="65"/>
                    </a:lnTo>
                    <a:lnTo>
                      <a:pt x="9" y="69"/>
                    </a:lnTo>
                    <a:lnTo>
                      <a:pt x="9" y="73"/>
                    </a:lnTo>
                    <a:lnTo>
                      <a:pt x="10" y="77"/>
                    </a:lnTo>
                    <a:lnTo>
                      <a:pt x="12" y="79"/>
                    </a:lnTo>
                    <a:lnTo>
                      <a:pt x="16" y="80"/>
                    </a:lnTo>
                    <a:lnTo>
                      <a:pt x="19" y="79"/>
                    </a:lnTo>
                    <a:lnTo>
                      <a:pt x="21" y="77"/>
                    </a:lnTo>
                    <a:lnTo>
                      <a:pt x="22" y="73"/>
                    </a:lnTo>
                    <a:lnTo>
                      <a:pt x="21" y="63"/>
                    </a:lnTo>
                    <a:lnTo>
                      <a:pt x="19" y="54"/>
                    </a:lnTo>
                    <a:lnTo>
                      <a:pt x="17" y="44"/>
                    </a:lnTo>
                    <a:lnTo>
                      <a:pt x="15" y="32"/>
                    </a:lnTo>
                    <a:lnTo>
                      <a:pt x="13" y="19"/>
                    </a:lnTo>
                    <a:lnTo>
                      <a:pt x="13" y="6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71" name="Freeform 162"/>
              <p:cNvSpPr>
                <a:spLocks/>
              </p:cNvSpPr>
              <p:nvPr/>
            </p:nvSpPr>
            <p:spPr bwMode="auto">
              <a:xfrm>
                <a:off x="4890" y="1375"/>
                <a:ext cx="17" cy="82"/>
              </a:xfrm>
              <a:custGeom>
                <a:avLst/>
                <a:gdLst>
                  <a:gd name="T0" fmla="*/ 6 w 17"/>
                  <a:gd name="T1" fmla="*/ 2 h 82"/>
                  <a:gd name="T2" fmla="*/ 1 w 17"/>
                  <a:gd name="T3" fmla="*/ 13 h 82"/>
                  <a:gd name="T4" fmla="*/ 1 w 17"/>
                  <a:gd name="T5" fmla="*/ 25 h 82"/>
                  <a:gd name="T6" fmla="*/ 2 w 17"/>
                  <a:gd name="T7" fmla="*/ 38 h 82"/>
                  <a:gd name="T8" fmla="*/ 2 w 17"/>
                  <a:gd name="T9" fmla="*/ 38 h 82"/>
                  <a:gd name="T10" fmla="*/ 2 w 17"/>
                  <a:gd name="T11" fmla="*/ 43 h 82"/>
                  <a:gd name="T12" fmla="*/ 2 w 17"/>
                  <a:gd name="T13" fmla="*/ 48 h 82"/>
                  <a:gd name="T14" fmla="*/ 1 w 17"/>
                  <a:gd name="T15" fmla="*/ 53 h 82"/>
                  <a:gd name="T16" fmla="*/ 1 w 17"/>
                  <a:gd name="T17" fmla="*/ 53 h 82"/>
                  <a:gd name="T18" fmla="*/ 0 w 17"/>
                  <a:gd name="T19" fmla="*/ 61 h 82"/>
                  <a:gd name="T20" fmla="*/ 0 w 17"/>
                  <a:gd name="T21" fmla="*/ 68 h 82"/>
                  <a:gd name="T22" fmla="*/ 0 w 17"/>
                  <a:gd name="T23" fmla="*/ 76 h 82"/>
                  <a:gd name="T24" fmla="*/ 0 w 17"/>
                  <a:gd name="T25" fmla="*/ 76 h 82"/>
                  <a:gd name="T26" fmla="*/ 0 w 17"/>
                  <a:gd name="T27" fmla="*/ 79 h 82"/>
                  <a:gd name="T28" fmla="*/ 3 w 17"/>
                  <a:gd name="T29" fmla="*/ 82 h 82"/>
                  <a:gd name="T30" fmla="*/ 6 w 17"/>
                  <a:gd name="T31" fmla="*/ 82 h 82"/>
                  <a:gd name="T32" fmla="*/ 6 w 17"/>
                  <a:gd name="T33" fmla="*/ 82 h 82"/>
                  <a:gd name="T34" fmla="*/ 9 w 17"/>
                  <a:gd name="T35" fmla="*/ 82 h 82"/>
                  <a:gd name="T36" fmla="*/ 11 w 17"/>
                  <a:gd name="T37" fmla="*/ 79 h 82"/>
                  <a:gd name="T38" fmla="*/ 12 w 17"/>
                  <a:gd name="T39" fmla="*/ 76 h 82"/>
                  <a:gd name="T40" fmla="*/ 12 w 17"/>
                  <a:gd name="T41" fmla="*/ 76 h 82"/>
                  <a:gd name="T42" fmla="*/ 12 w 17"/>
                  <a:gd name="T43" fmla="*/ 68 h 82"/>
                  <a:gd name="T44" fmla="*/ 13 w 17"/>
                  <a:gd name="T45" fmla="*/ 60 h 82"/>
                  <a:gd name="T46" fmla="*/ 14 w 17"/>
                  <a:gd name="T47" fmla="*/ 53 h 82"/>
                  <a:gd name="T48" fmla="*/ 14 w 17"/>
                  <a:gd name="T49" fmla="*/ 53 h 82"/>
                  <a:gd name="T50" fmla="*/ 14 w 17"/>
                  <a:gd name="T51" fmla="*/ 44 h 82"/>
                  <a:gd name="T52" fmla="*/ 14 w 17"/>
                  <a:gd name="T53" fmla="*/ 36 h 82"/>
                  <a:gd name="T54" fmla="*/ 13 w 17"/>
                  <a:gd name="T55" fmla="*/ 27 h 82"/>
                  <a:gd name="T56" fmla="*/ 13 w 17"/>
                  <a:gd name="T57" fmla="*/ 27 h 82"/>
                  <a:gd name="T58" fmla="*/ 13 w 17"/>
                  <a:gd name="T59" fmla="*/ 22 h 82"/>
                  <a:gd name="T60" fmla="*/ 13 w 17"/>
                  <a:gd name="T61" fmla="*/ 16 h 82"/>
                  <a:gd name="T62" fmla="*/ 15 w 17"/>
                  <a:gd name="T63" fmla="*/ 10 h 82"/>
                  <a:gd name="T64" fmla="*/ 15 w 17"/>
                  <a:gd name="T65" fmla="*/ 10 h 82"/>
                  <a:gd name="T66" fmla="*/ 17 w 17"/>
                  <a:gd name="T67" fmla="*/ 7 h 82"/>
                  <a:gd name="T68" fmla="*/ 16 w 17"/>
                  <a:gd name="T69" fmla="*/ 3 h 82"/>
                  <a:gd name="T70" fmla="*/ 14 w 17"/>
                  <a:gd name="T71" fmla="*/ 1 h 82"/>
                  <a:gd name="T72" fmla="*/ 14 w 17"/>
                  <a:gd name="T73" fmla="*/ 1 h 82"/>
                  <a:gd name="T74" fmla="*/ 11 w 17"/>
                  <a:gd name="T75" fmla="*/ 0 h 82"/>
                  <a:gd name="T76" fmla="*/ 8 w 17"/>
                  <a:gd name="T77" fmla="*/ 0 h 82"/>
                  <a:gd name="T78" fmla="*/ 6 w 17"/>
                  <a:gd name="T79" fmla="*/ 2 h 82"/>
                  <a:gd name="T80" fmla="*/ 6 w 17"/>
                  <a:gd name="T81" fmla="*/ 2 h 8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7"/>
                  <a:gd name="T124" fmla="*/ 0 h 82"/>
                  <a:gd name="T125" fmla="*/ 17 w 17"/>
                  <a:gd name="T126" fmla="*/ 82 h 82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7" h="82">
                    <a:moveTo>
                      <a:pt x="6" y="2"/>
                    </a:moveTo>
                    <a:lnTo>
                      <a:pt x="1" y="13"/>
                    </a:lnTo>
                    <a:lnTo>
                      <a:pt x="1" y="25"/>
                    </a:lnTo>
                    <a:lnTo>
                      <a:pt x="2" y="38"/>
                    </a:lnTo>
                    <a:lnTo>
                      <a:pt x="2" y="43"/>
                    </a:lnTo>
                    <a:lnTo>
                      <a:pt x="2" y="48"/>
                    </a:lnTo>
                    <a:lnTo>
                      <a:pt x="1" y="53"/>
                    </a:lnTo>
                    <a:lnTo>
                      <a:pt x="0" y="61"/>
                    </a:lnTo>
                    <a:lnTo>
                      <a:pt x="0" y="68"/>
                    </a:lnTo>
                    <a:lnTo>
                      <a:pt x="0" y="76"/>
                    </a:lnTo>
                    <a:lnTo>
                      <a:pt x="0" y="79"/>
                    </a:lnTo>
                    <a:lnTo>
                      <a:pt x="3" y="82"/>
                    </a:lnTo>
                    <a:lnTo>
                      <a:pt x="6" y="82"/>
                    </a:lnTo>
                    <a:lnTo>
                      <a:pt x="9" y="82"/>
                    </a:lnTo>
                    <a:lnTo>
                      <a:pt x="11" y="79"/>
                    </a:lnTo>
                    <a:lnTo>
                      <a:pt x="12" y="76"/>
                    </a:lnTo>
                    <a:lnTo>
                      <a:pt x="12" y="68"/>
                    </a:lnTo>
                    <a:lnTo>
                      <a:pt x="13" y="60"/>
                    </a:lnTo>
                    <a:lnTo>
                      <a:pt x="14" y="53"/>
                    </a:lnTo>
                    <a:lnTo>
                      <a:pt x="14" y="44"/>
                    </a:lnTo>
                    <a:lnTo>
                      <a:pt x="14" y="36"/>
                    </a:lnTo>
                    <a:lnTo>
                      <a:pt x="13" y="27"/>
                    </a:lnTo>
                    <a:lnTo>
                      <a:pt x="13" y="22"/>
                    </a:lnTo>
                    <a:lnTo>
                      <a:pt x="13" y="16"/>
                    </a:lnTo>
                    <a:lnTo>
                      <a:pt x="15" y="10"/>
                    </a:lnTo>
                    <a:lnTo>
                      <a:pt x="17" y="7"/>
                    </a:lnTo>
                    <a:lnTo>
                      <a:pt x="16" y="3"/>
                    </a:lnTo>
                    <a:lnTo>
                      <a:pt x="14" y="1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6" y="2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72" name="Freeform 163"/>
              <p:cNvSpPr>
                <a:spLocks/>
              </p:cNvSpPr>
              <p:nvPr/>
            </p:nvSpPr>
            <p:spPr bwMode="auto">
              <a:xfrm>
                <a:off x="4664" y="1347"/>
                <a:ext cx="44" cy="45"/>
              </a:xfrm>
              <a:custGeom>
                <a:avLst/>
                <a:gdLst>
                  <a:gd name="T0" fmla="*/ 22 w 44"/>
                  <a:gd name="T1" fmla="*/ 45 h 45"/>
                  <a:gd name="T2" fmla="*/ 34 w 44"/>
                  <a:gd name="T3" fmla="*/ 42 h 45"/>
                  <a:gd name="T4" fmla="*/ 41 w 44"/>
                  <a:gd name="T5" fmla="*/ 34 h 45"/>
                  <a:gd name="T6" fmla="*/ 44 w 44"/>
                  <a:gd name="T7" fmla="*/ 23 h 45"/>
                  <a:gd name="T8" fmla="*/ 44 w 44"/>
                  <a:gd name="T9" fmla="*/ 23 h 45"/>
                  <a:gd name="T10" fmla="*/ 41 w 44"/>
                  <a:gd name="T11" fmla="*/ 12 h 45"/>
                  <a:gd name="T12" fmla="*/ 34 w 44"/>
                  <a:gd name="T13" fmla="*/ 4 h 45"/>
                  <a:gd name="T14" fmla="*/ 22 w 44"/>
                  <a:gd name="T15" fmla="*/ 0 h 45"/>
                  <a:gd name="T16" fmla="*/ 22 w 44"/>
                  <a:gd name="T17" fmla="*/ 0 h 45"/>
                  <a:gd name="T18" fmla="*/ 11 w 44"/>
                  <a:gd name="T19" fmla="*/ 4 h 45"/>
                  <a:gd name="T20" fmla="*/ 3 w 44"/>
                  <a:gd name="T21" fmla="*/ 12 h 45"/>
                  <a:gd name="T22" fmla="*/ 0 w 44"/>
                  <a:gd name="T23" fmla="*/ 23 h 45"/>
                  <a:gd name="T24" fmla="*/ 0 w 44"/>
                  <a:gd name="T25" fmla="*/ 23 h 45"/>
                  <a:gd name="T26" fmla="*/ 3 w 44"/>
                  <a:gd name="T27" fmla="*/ 34 h 45"/>
                  <a:gd name="T28" fmla="*/ 11 w 44"/>
                  <a:gd name="T29" fmla="*/ 42 h 45"/>
                  <a:gd name="T30" fmla="*/ 22 w 44"/>
                  <a:gd name="T31" fmla="*/ 45 h 45"/>
                  <a:gd name="T32" fmla="*/ 22 w 44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5"/>
                  <a:gd name="T53" fmla="*/ 44 w 44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5">
                    <a:moveTo>
                      <a:pt x="22" y="45"/>
                    </a:moveTo>
                    <a:lnTo>
                      <a:pt x="34" y="42"/>
                    </a:lnTo>
                    <a:lnTo>
                      <a:pt x="41" y="34"/>
                    </a:lnTo>
                    <a:lnTo>
                      <a:pt x="44" y="23"/>
                    </a:lnTo>
                    <a:lnTo>
                      <a:pt x="41" y="12"/>
                    </a:lnTo>
                    <a:lnTo>
                      <a:pt x="34" y="4"/>
                    </a:lnTo>
                    <a:lnTo>
                      <a:pt x="22" y="0"/>
                    </a:lnTo>
                    <a:lnTo>
                      <a:pt x="11" y="4"/>
                    </a:lnTo>
                    <a:lnTo>
                      <a:pt x="3" y="12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73" name="Freeform 164"/>
              <p:cNvSpPr>
                <a:spLocks/>
              </p:cNvSpPr>
              <p:nvPr/>
            </p:nvSpPr>
            <p:spPr bwMode="auto">
              <a:xfrm>
                <a:off x="4708" y="1347"/>
                <a:ext cx="46" cy="45"/>
              </a:xfrm>
              <a:custGeom>
                <a:avLst/>
                <a:gdLst>
                  <a:gd name="T0" fmla="*/ 23 w 46"/>
                  <a:gd name="T1" fmla="*/ 45 h 45"/>
                  <a:gd name="T2" fmla="*/ 34 w 46"/>
                  <a:gd name="T3" fmla="*/ 42 h 45"/>
                  <a:gd name="T4" fmla="*/ 42 w 46"/>
                  <a:gd name="T5" fmla="*/ 34 h 45"/>
                  <a:gd name="T6" fmla="*/ 46 w 46"/>
                  <a:gd name="T7" fmla="*/ 23 h 45"/>
                  <a:gd name="T8" fmla="*/ 46 w 46"/>
                  <a:gd name="T9" fmla="*/ 23 h 45"/>
                  <a:gd name="T10" fmla="*/ 42 w 46"/>
                  <a:gd name="T11" fmla="*/ 12 h 45"/>
                  <a:gd name="T12" fmla="*/ 34 w 46"/>
                  <a:gd name="T13" fmla="*/ 4 h 45"/>
                  <a:gd name="T14" fmla="*/ 23 w 46"/>
                  <a:gd name="T15" fmla="*/ 0 h 45"/>
                  <a:gd name="T16" fmla="*/ 23 w 46"/>
                  <a:gd name="T17" fmla="*/ 0 h 45"/>
                  <a:gd name="T18" fmla="*/ 12 w 46"/>
                  <a:gd name="T19" fmla="*/ 4 h 45"/>
                  <a:gd name="T20" fmla="*/ 3 w 46"/>
                  <a:gd name="T21" fmla="*/ 12 h 45"/>
                  <a:gd name="T22" fmla="*/ 0 w 46"/>
                  <a:gd name="T23" fmla="*/ 23 h 45"/>
                  <a:gd name="T24" fmla="*/ 0 w 46"/>
                  <a:gd name="T25" fmla="*/ 23 h 45"/>
                  <a:gd name="T26" fmla="*/ 3 w 46"/>
                  <a:gd name="T27" fmla="*/ 34 h 45"/>
                  <a:gd name="T28" fmla="*/ 12 w 46"/>
                  <a:gd name="T29" fmla="*/ 42 h 45"/>
                  <a:gd name="T30" fmla="*/ 23 w 46"/>
                  <a:gd name="T31" fmla="*/ 45 h 45"/>
                  <a:gd name="T32" fmla="*/ 23 w 46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6"/>
                  <a:gd name="T52" fmla="*/ 0 h 45"/>
                  <a:gd name="T53" fmla="*/ 46 w 4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6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6" y="23"/>
                    </a:lnTo>
                    <a:lnTo>
                      <a:pt x="42" y="12"/>
                    </a:lnTo>
                    <a:lnTo>
                      <a:pt x="34" y="4"/>
                    </a:lnTo>
                    <a:lnTo>
                      <a:pt x="23" y="0"/>
                    </a:lnTo>
                    <a:lnTo>
                      <a:pt x="12" y="4"/>
                    </a:lnTo>
                    <a:lnTo>
                      <a:pt x="3" y="12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2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74" name="Freeform 165"/>
              <p:cNvSpPr>
                <a:spLocks/>
              </p:cNvSpPr>
              <p:nvPr/>
            </p:nvSpPr>
            <p:spPr bwMode="auto">
              <a:xfrm>
                <a:off x="4754" y="1347"/>
                <a:ext cx="44" cy="45"/>
              </a:xfrm>
              <a:custGeom>
                <a:avLst/>
                <a:gdLst>
                  <a:gd name="T0" fmla="*/ 22 w 44"/>
                  <a:gd name="T1" fmla="*/ 45 h 45"/>
                  <a:gd name="T2" fmla="*/ 33 w 44"/>
                  <a:gd name="T3" fmla="*/ 42 h 45"/>
                  <a:gd name="T4" fmla="*/ 41 w 44"/>
                  <a:gd name="T5" fmla="*/ 34 h 45"/>
                  <a:gd name="T6" fmla="*/ 44 w 44"/>
                  <a:gd name="T7" fmla="*/ 23 h 45"/>
                  <a:gd name="T8" fmla="*/ 44 w 44"/>
                  <a:gd name="T9" fmla="*/ 23 h 45"/>
                  <a:gd name="T10" fmla="*/ 41 w 44"/>
                  <a:gd name="T11" fmla="*/ 12 h 45"/>
                  <a:gd name="T12" fmla="*/ 33 w 44"/>
                  <a:gd name="T13" fmla="*/ 4 h 45"/>
                  <a:gd name="T14" fmla="*/ 22 w 44"/>
                  <a:gd name="T15" fmla="*/ 0 h 45"/>
                  <a:gd name="T16" fmla="*/ 22 w 44"/>
                  <a:gd name="T17" fmla="*/ 0 h 45"/>
                  <a:gd name="T18" fmla="*/ 10 w 44"/>
                  <a:gd name="T19" fmla="*/ 4 h 45"/>
                  <a:gd name="T20" fmla="*/ 3 w 44"/>
                  <a:gd name="T21" fmla="*/ 12 h 45"/>
                  <a:gd name="T22" fmla="*/ 0 w 44"/>
                  <a:gd name="T23" fmla="*/ 23 h 45"/>
                  <a:gd name="T24" fmla="*/ 0 w 44"/>
                  <a:gd name="T25" fmla="*/ 23 h 45"/>
                  <a:gd name="T26" fmla="*/ 3 w 44"/>
                  <a:gd name="T27" fmla="*/ 34 h 45"/>
                  <a:gd name="T28" fmla="*/ 10 w 44"/>
                  <a:gd name="T29" fmla="*/ 42 h 45"/>
                  <a:gd name="T30" fmla="*/ 22 w 44"/>
                  <a:gd name="T31" fmla="*/ 45 h 45"/>
                  <a:gd name="T32" fmla="*/ 22 w 44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5"/>
                  <a:gd name="T53" fmla="*/ 44 w 44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5">
                    <a:moveTo>
                      <a:pt x="22" y="45"/>
                    </a:moveTo>
                    <a:lnTo>
                      <a:pt x="33" y="42"/>
                    </a:lnTo>
                    <a:lnTo>
                      <a:pt x="41" y="34"/>
                    </a:lnTo>
                    <a:lnTo>
                      <a:pt x="44" y="23"/>
                    </a:lnTo>
                    <a:lnTo>
                      <a:pt x="41" y="12"/>
                    </a:lnTo>
                    <a:lnTo>
                      <a:pt x="33" y="4"/>
                    </a:lnTo>
                    <a:lnTo>
                      <a:pt x="22" y="0"/>
                    </a:lnTo>
                    <a:lnTo>
                      <a:pt x="10" y="4"/>
                    </a:lnTo>
                    <a:lnTo>
                      <a:pt x="3" y="12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0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75" name="Freeform 166"/>
              <p:cNvSpPr>
                <a:spLocks/>
              </p:cNvSpPr>
              <p:nvPr/>
            </p:nvSpPr>
            <p:spPr bwMode="auto">
              <a:xfrm>
                <a:off x="4798" y="1347"/>
                <a:ext cx="45" cy="45"/>
              </a:xfrm>
              <a:custGeom>
                <a:avLst/>
                <a:gdLst>
                  <a:gd name="T0" fmla="*/ 23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2 h 45"/>
                  <a:gd name="T12" fmla="*/ 34 w 45"/>
                  <a:gd name="T13" fmla="*/ 4 h 45"/>
                  <a:gd name="T14" fmla="*/ 23 w 45"/>
                  <a:gd name="T15" fmla="*/ 0 h 45"/>
                  <a:gd name="T16" fmla="*/ 23 w 45"/>
                  <a:gd name="T17" fmla="*/ 0 h 45"/>
                  <a:gd name="T18" fmla="*/ 12 w 45"/>
                  <a:gd name="T19" fmla="*/ 4 h 45"/>
                  <a:gd name="T20" fmla="*/ 3 w 45"/>
                  <a:gd name="T21" fmla="*/ 12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2 w 45"/>
                  <a:gd name="T29" fmla="*/ 42 h 45"/>
                  <a:gd name="T30" fmla="*/ 23 w 45"/>
                  <a:gd name="T31" fmla="*/ 45 h 45"/>
                  <a:gd name="T32" fmla="*/ 23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2"/>
                    </a:lnTo>
                    <a:lnTo>
                      <a:pt x="34" y="4"/>
                    </a:lnTo>
                    <a:lnTo>
                      <a:pt x="23" y="0"/>
                    </a:lnTo>
                    <a:lnTo>
                      <a:pt x="12" y="4"/>
                    </a:lnTo>
                    <a:lnTo>
                      <a:pt x="3" y="12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2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76" name="Freeform 167"/>
              <p:cNvSpPr>
                <a:spLocks/>
              </p:cNvSpPr>
              <p:nvPr/>
            </p:nvSpPr>
            <p:spPr bwMode="auto">
              <a:xfrm>
                <a:off x="4843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2 h 45"/>
                  <a:gd name="T12" fmla="*/ 34 w 45"/>
                  <a:gd name="T13" fmla="*/ 4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4 h 45"/>
                  <a:gd name="T20" fmla="*/ 3 w 45"/>
                  <a:gd name="T21" fmla="*/ 12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2"/>
                    </a:lnTo>
                    <a:lnTo>
                      <a:pt x="34" y="4"/>
                    </a:lnTo>
                    <a:lnTo>
                      <a:pt x="22" y="0"/>
                    </a:lnTo>
                    <a:lnTo>
                      <a:pt x="11" y="4"/>
                    </a:lnTo>
                    <a:lnTo>
                      <a:pt x="3" y="12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77" name="Freeform 168"/>
              <p:cNvSpPr>
                <a:spLocks/>
              </p:cNvSpPr>
              <p:nvPr/>
            </p:nvSpPr>
            <p:spPr bwMode="auto">
              <a:xfrm>
                <a:off x="4888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3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2 h 45"/>
                  <a:gd name="T12" fmla="*/ 33 w 45"/>
                  <a:gd name="T13" fmla="*/ 4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4 h 45"/>
                  <a:gd name="T20" fmla="*/ 3 w 45"/>
                  <a:gd name="T21" fmla="*/ 12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3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2"/>
                    </a:lnTo>
                    <a:lnTo>
                      <a:pt x="33" y="4"/>
                    </a:lnTo>
                    <a:lnTo>
                      <a:pt x="22" y="0"/>
                    </a:lnTo>
                    <a:lnTo>
                      <a:pt x="11" y="4"/>
                    </a:lnTo>
                    <a:lnTo>
                      <a:pt x="3" y="12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78" name="Freeform 169"/>
              <p:cNvSpPr>
                <a:spLocks/>
              </p:cNvSpPr>
              <p:nvPr/>
            </p:nvSpPr>
            <p:spPr bwMode="auto">
              <a:xfrm>
                <a:off x="4933" y="1347"/>
                <a:ext cx="44" cy="45"/>
              </a:xfrm>
              <a:custGeom>
                <a:avLst/>
                <a:gdLst>
                  <a:gd name="T0" fmla="*/ 22 w 44"/>
                  <a:gd name="T1" fmla="*/ 45 h 45"/>
                  <a:gd name="T2" fmla="*/ 34 w 44"/>
                  <a:gd name="T3" fmla="*/ 42 h 45"/>
                  <a:gd name="T4" fmla="*/ 41 w 44"/>
                  <a:gd name="T5" fmla="*/ 34 h 45"/>
                  <a:gd name="T6" fmla="*/ 44 w 44"/>
                  <a:gd name="T7" fmla="*/ 23 h 45"/>
                  <a:gd name="T8" fmla="*/ 44 w 44"/>
                  <a:gd name="T9" fmla="*/ 23 h 45"/>
                  <a:gd name="T10" fmla="*/ 41 w 44"/>
                  <a:gd name="T11" fmla="*/ 12 h 45"/>
                  <a:gd name="T12" fmla="*/ 34 w 44"/>
                  <a:gd name="T13" fmla="*/ 4 h 45"/>
                  <a:gd name="T14" fmla="*/ 22 w 44"/>
                  <a:gd name="T15" fmla="*/ 0 h 45"/>
                  <a:gd name="T16" fmla="*/ 22 w 44"/>
                  <a:gd name="T17" fmla="*/ 0 h 45"/>
                  <a:gd name="T18" fmla="*/ 10 w 44"/>
                  <a:gd name="T19" fmla="*/ 4 h 45"/>
                  <a:gd name="T20" fmla="*/ 3 w 44"/>
                  <a:gd name="T21" fmla="*/ 12 h 45"/>
                  <a:gd name="T22" fmla="*/ 0 w 44"/>
                  <a:gd name="T23" fmla="*/ 23 h 45"/>
                  <a:gd name="T24" fmla="*/ 0 w 44"/>
                  <a:gd name="T25" fmla="*/ 23 h 45"/>
                  <a:gd name="T26" fmla="*/ 3 w 44"/>
                  <a:gd name="T27" fmla="*/ 34 h 45"/>
                  <a:gd name="T28" fmla="*/ 10 w 44"/>
                  <a:gd name="T29" fmla="*/ 42 h 45"/>
                  <a:gd name="T30" fmla="*/ 22 w 44"/>
                  <a:gd name="T31" fmla="*/ 45 h 45"/>
                  <a:gd name="T32" fmla="*/ 22 w 44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5"/>
                  <a:gd name="T53" fmla="*/ 44 w 44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5">
                    <a:moveTo>
                      <a:pt x="22" y="45"/>
                    </a:moveTo>
                    <a:lnTo>
                      <a:pt x="34" y="42"/>
                    </a:lnTo>
                    <a:lnTo>
                      <a:pt x="41" y="34"/>
                    </a:lnTo>
                    <a:lnTo>
                      <a:pt x="44" y="23"/>
                    </a:lnTo>
                    <a:lnTo>
                      <a:pt x="41" y="12"/>
                    </a:lnTo>
                    <a:lnTo>
                      <a:pt x="34" y="4"/>
                    </a:lnTo>
                    <a:lnTo>
                      <a:pt x="22" y="0"/>
                    </a:lnTo>
                    <a:lnTo>
                      <a:pt x="10" y="4"/>
                    </a:lnTo>
                    <a:lnTo>
                      <a:pt x="3" y="12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0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79" name="Freeform 170"/>
              <p:cNvSpPr>
                <a:spLocks/>
              </p:cNvSpPr>
              <p:nvPr/>
            </p:nvSpPr>
            <p:spPr bwMode="auto">
              <a:xfrm>
                <a:off x="4986" y="1360"/>
                <a:ext cx="43" cy="100"/>
              </a:xfrm>
              <a:custGeom>
                <a:avLst/>
                <a:gdLst>
                  <a:gd name="T0" fmla="*/ 36 w 43"/>
                  <a:gd name="T1" fmla="*/ 67 h 100"/>
                  <a:gd name="T2" fmla="*/ 35 w 43"/>
                  <a:gd name="T3" fmla="*/ 55 h 100"/>
                  <a:gd name="T4" fmla="*/ 35 w 43"/>
                  <a:gd name="T5" fmla="*/ 41 h 100"/>
                  <a:gd name="T6" fmla="*/ 27 w 43"/>
                  <a:gd name="T7" fmla="*/ 4 h 100"/>
                  <a:gd name="T8" fmla="*/ 26 w 43"/>
                  <a:gd name="T9" fmla="*/ 2 h 100"/>
                  <a:gd name="T10" fmla="*/ 21 w 43"/>
                  <a:gd name="T11" fmla="*/ 0 h 100"/>
                  <a:gd name="T12" fmla="*/ 19 w 43"/>
                  <a:gd name="T13" fmla="*/ 0 h 100"/>
                  <a:gd name="T14" fmla="*/ 15 w 43"/>
                  <a:gd name="T15" fmla="*/ 4 h 100"/>
                  <a:gd name="T16" fmla="*/ 8 w 43"/>
                  <a:gd name="T17" fmla="*/ 20 h 100"/>
                  <a:gd name="T18" fmla="*/ 3 w 43"/>
                  <a:gd name="T19" fmla="*/ 60 h 100"/>
                  <a:gd name="T20" fmla="*/ 3 w 43"/>
                  <a:gd name="T21" fmla="*/ 69 h 100"/>
                  <a:gd name="T22" fmla="*/ 1 w 43"/>
                  <a:gd name="T23" fmla="*/ 85 h 100"/>
                  <a:gd name="T24" fmla="*/ 0 w 43"/>
                  <a:gd name="T25" fmla="*/ 88 h 100"/>
                  <a:gd name="T26" fmla="*/ 0 w 43"/>
                  <a:gd name="T27" fmla="*/ 94 h 100"/>
                  <a:gd name="T28" fmla="*/ 0 w 43"/>
                  <a:gd name="T29" fmla="*/ 97 h 100"/>
                  <a:gd name="T30" fmla="*/ 6 w 43"/>
                  <a:gd name="T31" fmla="*/ 100 h 100"/>
                  <a:gd name="T32" fmla="*/ 9 w 43"/>
                  <a:gd name="T33" fmla="*/ 100 h 100"/>
                  <a:gd name="T34" fmla="*/ 12 w 43"/>
                  <a:gd name="T35" fmla="*/ 94 h 100"/>
                  <a:gd name="T36" fmla="*/ 12 w 43"/>
                  <a:gd name="T37" fmla="*/ 93 h 100"/>
                  <a:gd name="T38" fmla="*/ 13 w 43"/>
                  <a:gd name="T39" fmla="*/ 88 h 100"/>
                  <a:gd name="T40" fmla="*/ 15 w 43"/>
                  <a:gd name="T41" fmla="*/ 79 h 100"/>
                  <a:gd name="T42" fmla="*/ 15 w 43"/>
                  <a:gd name="T43" fmla="*/ 58 h 100"/>
                  <a:gd name="T44" fmla="*/ 15 w 43"/>
                  <a:gd name="T45" fmla="*/ 50 h 100"/>
                  <a:gd name="T46" fmla="*/ 20 w 43"/>
                  <a:gd name="T47" fmla="*/ 27 h 100"/>
                  <a:gd name="T48" fmla="*/ 22 w 43"/>
                  <a:gd name="T49" fmla="*/ 37 h 100"/>
                  <a:gd name="T50" fmla="*/ 22 w 43"/>
                  <a:gd name="T51" fmla="*/ 54 h 100"/>
                  <a:gd name="T52" fmla="*/ 22 w 43"/>
                  <a:gd name="T53" fmla="*/ 62 h 100"/>
                  <a:gd name="T54" fmla="*/ 26 w 43"/>
                  <a:gd name="T55" fmla="*/ 77 h 100"/>
                  <a:gd name="T56" fmla="*/ 28 w 43"/>
                  <a:gd name="T57" fmla="*/ 82 h 100"/>
                  <a:gd name="T58" fmla="*/ 30 w 43"/>
                  <a:gd name="T59" fmla="*/ 93 h 100"/>
                  <a:gd name="T60" fmla="*/ 31 w 43"/>
                  <a:gd name="T61" fmla="*/ 96 h 100"/>
                  <a:gd name="T62" fmla="*/ 36 w 43"/>
                  <a:gd name="T63" fmla="*/ 99 h 100"/>
                  <a:gd name="T64" fmla="*/ 40 w 43"/>
                  <a:gd name="T65" fmla="*/ 98 h 100"/>
                  <a:gd name="T66" fmla="*/ 43 w 43"/>
                  <a:gd name="T67" fmla="*/ 93 h 100"/>
                  <a:gd name="T68" fmla="*/ 42 w 43"/>
                  <a:gd name="T69" fmla="*/ 86 h 100"/>
                  <a:gd name="T70" fmla="*/ 38 w 43"/>
                  <a:gd name="T71" fmla="*/ 73 h 10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3"/>
                  <a:gd name="T109" fmla="*/ 0 h 100"/>
                  <a:gd name="T110" fmla="*/ 43 w 43"/>
                  <a:gd name="T111" fmla="*/ 100 h 10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3" h="100">
                    <a:moveTo>
                      <a:pt x="38" y="73"/>
                    </a:moveTo>
                    <a:lnTo>
                      <a:pt x="36" y="67"/>
                    </a:lnTo>
                    <a:lnTo>
                      <a:pt x="35" y="61"/>
                    </a:lnTo>
                    <a:lnTo>
                      <a:pt x="35" y="55"/>
                    </a:lnTo>
                    <a:lnTo>
                      <a:pt x="35" y="41"/>
                    </a:lnTo>
                    <a:lnTo>
                      <a:pt x="32" y="24"/>
                    </a:lnTo>
                    <a:lnTo>
                      <a:pt x="27" y="4"/>
                    </a:lnTo>
                    <a:lnTo>
                      <a:pt x="26" y="2"/>
                    </a:lnTo>
                    <a:lnTo>
                      <a:pt x="24" y="1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6" y="2"/>
                    </a:lnTo>
                    <a:lnTo>
                      <a:pt x="15" y="4"/>
                    </a:lnTo>
                    <a:lnTo>
                      <a:pt x="8" y="20"/>
                    </a:lnTo>
                    <a:lnTo>
                      <a:pt x="3" y="41"/>
                    </a:lnTo>
                    <a:lnTo>
                      <a:pt x="3" y="60"/>
                    </a:lnTo>
                    <a:lnTo>
                      <a:pt x="3" y="69"/>
                    </a:lnTo>
                    <a:lnTo>
                      <a:pt x="2" y="78"/>
                    </a:lnTo>
                    <a:lnTo>
                      <a:pt x="1" y="85"/>
                    </a:lnTo>
                    <a:lnTo>
                      <a:pt x="0" y="88"/>
                    </a:lnTo>
                    <a:lnTo>
                      <a:pt x="0" y="91"/>
                    </a:lnTo>
                    <a:lnTo>
                      <a:pt x="0" y="94"/>
                    </a:lnTo>
                    <a:lnTo>
                      <a:pt x="0" y="97"/>
                    </a:lnTo>
                    <a:lnTo>
                      <a:pt x="3" y="100"/>
                    </a:lnTo>
                    <a:lnTo>
                      <a:pt x="6" y="100"/>
                    </a:lnTo>
                    <a:lnTo>
                      <a:pt x="9" y="100"/>
                    </a:lnTo>
                    <a:lnTo>
                      <a:pt x="11" y="97"/>
                    </a:lnTo>
                    <a:lnTo>
                      <a:pt x="12" y="94"/>
                    </a:lnTo>
                    <a:lnTo>
                      <a:pt x="12" y="93"/>
                    </a:lnTo>
                    <a:lnTo>
                      <a:pt x="13" y="90"/>
                    </a:lnTo>
                    <a:lnTo>
                      <a:pt x="13" y="88"/>
                    </a:lnTo>
                    <a:lnTo>
                      <a:pt x="15" y="79"/>
                    </a:lnTo>
                    <a:lnTo>
                      <a:pt x="16" y="69"/>
                    </a:lnTo>
                    <a:lnTo>
                      <a:pt x="15" y="58"/>
                    </a:lnTo>
                    <a:lnTo>
                      <a:pt x="15" y="50"/>
                    </a:lnTo>
                    <a:lnTo>
                      <a:pt x="16" y="39"/>
                    </a:lnTo>
                    <a:lnTo>
                      <a:pt x="20" y="27"/>
                    </a:lnTo>
                    <a:lnTo>
                      <a:pt x="22" y="37"/>
                    </a:lnTo>
                    <a:lnTo>
                      <a:pt x="23" y="46"/>
                    </a:lnTo>
                    <a:lnTo>
                      <a:pt x="22" y="54"/>
                    </a:lnTo>
                    <a:lnTo>
                      <a:pt x="22" y="62"/>
                    </a:lnTo>
                    <a:lnTo>
                      <a:pt x="24" y="70"/>
                    </a:lnTo>
                    <a:lnTo>
                      <a:pt x="26" y="77"/>
                    </a:lnTo>
                    <a:lnTo>
                      <a:pt x="28" y="82"/>
                    </a:lnTo>
                    <a:lnTo>
                      <a:pt x="29" y="88"/>
                    </a:lnTo>
                    <a:lnTo>
                      <a:pt x="30" y="93"/>
                    </a:lnTo>
                    <a:lnTo>
                      <a:pt x="31" y="96"/>
                    </a:lnTo>
                    <a:lnTo>
                      <a:pt x="33" y="98"/>
                    </a:lnTo>
                    <a:lnTo>
                      <a:pt x="36" y="99"/>
                    </a:lnTo>
                    <a:lnTo>
                      <a:pt x="40" y="98"/>
                    </a:lnTo>
                    <a:lnTo>
                      <a:pt x="42" y="96"/>
                    </a:lnTo>
                    <a:lnTo>
                      <a:pt x="43" y="93"/>
                    </a:lnTo>
                    <a:lnTo>
                      <a:pt x="42" y="86"/>
                    </a:lnTo>
                    <a:lnTo>
                      <a:pt x="41" y="79"/>
                    </a:lnTo>
                    <a:lnTo>
                      <a:pt x="38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80" name="Freeform 171"/>
              <p:cNvSpPr>
                <a:spLocks/>
              </p:cNvSpPr>
              <p:nvPr/>
            </p:nvSpPr>
            <p:spPr bwMode="auto">
              <a:xfrm>
                <a:off x="4977" y="1347"/>
                <a:ext cx="45" cy="45"/>
              </a:xfrm>
              <a:custGeom>
                <a:avLst/>
                <a:gdLst>
                  <a:gd name="T0" fmla="*/ 23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2 h 45"/>
                  <a:gd name="T12" fmla="*/ 34 w 45"/>
                  <a:gd name="T13" fmla="*/ 4 h 45"/>
                  <a:gd name="T14" fmla="*/ 23 w 45"/>
                  <a:gd name="T15" fmla="*/ 0 h 45"/>
                  <a:gd name="T16" fmla="*/ 23 w 45"/>
                  <a:gd name="T17" fmla="*/ 0 h 45"/>
                  <a:gd name="T18" fmla="*/ 12 w 45"/>
                  <a:gd name="T19" fmla="*/ 4 h 45"/>
                  <a:gd name="T20" fmla="*/ 3 w 45"/>
                  <a:gd name="T21" fmla="*/ 12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2 w 45"/>
                  <a:gd name="T29" fmla="*/ 42 h 45"/>
                  <a:gd name="T30" fmla="*/ 23 w 45"/>
                  <a:gd name="T31" fmla="*/ 45 h 45"/>
                  <a:gd name="T32" fmla="*/ 23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2"/>
                    </a:lnTo>
                    <a:lnTo>
                      <a:pt x="34" y="4"/>
                    </a:lnTo>
                    <a:lnTo>
                      <a:pt x="23" y="0"/>
                    </a:lnTo>
                    <a:lnTo>
                      <a:pt x="12" y="4"/>
                    </a:lnTo>
                    <a:lnTo>
                      <a:pt x="3" y="12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2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881" name="Freeform 172"/>
              <p:cNvSpPr>
                <a:spLocks/>
              </p:cNvSpPr>
              <p:nvPr/>
            </p:nvSpPr>
            <p:spPr bwMode="auto">
              <a:xfrm>
                <a:off x="5022" y="1348"/>
                <a:ext cx="15" cy="43"/>
              </a:xfrm>
              <a:custGeom>
                <a:avLst/>
                <a:gdLst>
                  <a:gd name="T0" fmla="*/ 15 w 15"/>
                  <a:gd name="T1" fmla="*/ 0 h 43"/>
                  <a:gd name="T2" fmla="*/ 8 w 15"/>
                  <a:gd name="T3" fmla="*/ 5 h 43"/>
                  <a:gd name="T4" fmla="*/ 2 w 15"/>
                  <a:gd name="T5" fmla="*/ 13 h 43"/>
                  <a:gd name="T6" fmla="*/ 0 w 15"/>
                  <a:gd name="T7" fmla="*/ 22 h 43"/>
                  <a:gd name="T8" fmla="*/ 0 w 15"/>
                  <a:gd name="T9" fmla="*/ 22 h 43"/>
                  <a:gd name="T10" fmla="*/ 2 w 15"/>
                  <a:gd name="T11" fmla="*/ 31 h 43"/>
                  <a:gd name="T12" fmla="*/ 7 w 15"/>
                  <a:gd name="T13" fmla="*/ 37 h 43"/>
                  <a:gd name="T14" fmla="*/ 14 w 15"/>
                  <a:gd name="T15" fmla="*/ 43 h 43"/>
                  <a:gd name="T16" fmla="*/ 15 w 15"/>
                  <a:gd name="T17" fmla="*/ 0 h 4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"/>
                  <a:gd name="T28" fmla="*/ 0 h 43"/>
                  <a:gd name="T29" fmla="*/ 15 w 15"/>
                  <a:gd name="T30" fmla="*/ 43 h 4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" h="43">
                    <a:moveTo>
                      <a:pt x="15" y="0"/>
                    </a:moveTo>
                    <a:lnTo>
                      <a:pt x="8" y="5"/>
                    </a:lnTo>
                    <a:lnTo>
                      <a:pt x="2" y="13"/>
                    </a:lnTo>
                    <a:lnTo>
                      <a:pt x="0" y="22"/>
                    </a:lnTo>
                    <a:lnTo>
                      <a:pt x="2" y="31"/>
                    </a:lnTo>
                    <a:lnTo>
                      <a:pt x="7" y="37"/>
                    </a:lnTo>
                    <a:lnTo>
                      <a:pt x="14" y="43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8132" name="Group 725"/>
          <p:cNvGrpSpPr>
            <a:grpSpLocks/>
          </p:cNvGrpSpPr>
          <p:nvPr/>
        </p:nvGrpSpPr>
        <p:grpSpPr bwMode="auto">
          <a:xfrm>
            <a:off x="2314575" y="998538"/>
            <a:ext cx="1789113" cy="3316287"/>
            <a:chOff x="1293" y="559"/>
            <a:chExt cx="1002" cy="1858"/>
          </a:xfrm>
        </p:grpSpPr>
        <p:sp>
          <p:nvSpPr>
            <p:cNvPr id="48583" name="Rectangle 173"/>
            <p:cNvSpPr>
              <a:spLocks noChangeArrowheads="1"/>
            </p:cNvSpPr>
            <p:nvPr/>
          </p:nvSpPr>
          <p:spPr bwMode="auto">
            <a:xfrm>
              <a:off x="1295" y="559"/>
              <a:ext cx="1000" cy="811"/>
            </a:xfrm>
            <a:prstGeom prst="rect">
              <a:avLst/>
            </a:prstGeom>
            <a:solidFill>
              <a:srgbClr val="E5F5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altLang="en-US">
                <a:latin typeface="Calibri" pitchFamily="34" charset="0"/>
              </a:endParaRPr>
            </a:p>
          </p:txBody>
        </p:sp>
        <p:sp>
          <p:nvSpPr>
            <p:cNvPr id="48584" name="Rectangle 174"/>
            <p:cNvSpPr>
              <a:spLocks noChangeArrowheads="1"/>
            </p:cNvSpPr>
            <p:nvPr/>
          </p:nvSpPr>
          <p:spPr bwMode="auto">
            <a:xfrm>
              <a:off x="1295" y="1555"/>
              <a:ext cx="999" cy="862"/>
            </a:xfrm>
            <a:prstGeom prst="rect">
              <a:avLst/>
            </a:prstGeom>
            <a:solidFill>
              <a:srgbClr val="FDEF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altLang="en-US">
                <a:latin typeface="Calibri" pitchFamily="34" charset="0"/>
              </a:endParaRPr>
            </a:p>
          </p:txBody>
        </p:sp>
        <p:grpSp>
          <p:nvGrpSpPr>
            <p:cNvPr id="48585" name="Group 724"/>
            <p:cNvGrpSpPr>
              <a:grpSpLocks/>
            </p:cNvGrpSpPr>
            <p:nvPr/>
          </p:nvGrpSpPr>
          <p:grpSpPr bwMode="auto">
            <a:xfrm>
              <a:off x="1293" y="1347"/>
              <a:ext cx="1002" cy="230"/>
              <a:chOff x="1293" y="1347"/>
              <a:chExt cx="1002" cy="230"/>
            </a:xfrm>
          </p:grpSpPr>
          <p:sp>
            <p:nvSpPr>
              <p:cNvPr id="48586" name="Rectangle 175"/>
              <p:cNvSpPr>
                <a:spLocks noChangeArrowheads="1"/>
              </p:cNvSpPr>
              <p:nvPr/>
            </p:nvSpPr>
            <p:spPr bwMode="auto">
              <a:xfrm>
                <a:off x="1295" y="1370"/>
                <a:ext cx="999" cy="185"/>
              </a:xfrm>
              <a:prstGeom prst="rect">
                <a:avLst/>
              </a:prstGeom>
              <a:solidFill>
                <a:srgbClr val="FFEF9D"/>
              </a:solidFill>
              <a:ln w="12700">
                <a:solidFill>
                  <a:srgbClr val="FE9929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48587" name="Freeform 176"/>
              <p:cNvSpPr>
                <a:spLocks/>
              </p:cNvSpPr>
              <p:nvPr/>
            </p:nvSpPr>
            <p:spPr bwMode="auto">
              <a:xfrm>
                <a:off x="1298" y="1359"/>
                <a:ext cx="43" cy="101"/>
              </a:xfrm>
              <a:custGeom>
                <a:avLst/>
                <a:gdLst>
                  <a:gd name="T0" fmla="*/ 35 w 43"/>
                  <a:gd name="T1" fmla="*/ 65 h 101"/>
                  <a:gd name="T2" fmla="*/ 33 w 43"/>
                  <a:gd name="T3" fmla="*/ 54 h 101"/>
                  <a:gd name="T4" fmla="*/ 33 w 43"/>
                  <a:gd name="T5" fmla="*/ 40 h 101"/>
                  <a:gd name="T6" fmla="*/ 22 w 43"/>
                  <a:gd name="T7" fmla="*/ 4 h 101"/>
                  <a:gd name="T8" fmla="*/ 21 w 43"/>
                  <a:gd name="T9" fmla="*/ 1 h 101"/>
                  <a:gd name="T10" fmla="*/ 16 w 43"/>
                  <a:gd name="T11" fmla="*/ 0 h 101"/>
                  <a:gd name="T12" fmla="*/ 14 w 43"/>
                  <a:gd name="T13" fmla="*/ 0 h 101"/>
                  <a:gd name="T14" fmla="*/ 10 w 43"/>
                  <a:gd name="T15" fmla="*/ 4 h 101"/>
                  <a:gd name="T16" fmla="*/ 5 w 43"/>
                  <a:gd name="T17" fmla="*/ 21 h 101"/>
                  <a:gd name="T18" fmla="*/ 1 w 43"/>
                  <a:gd name="T19" fmla="*/ 61 h 101"/>
                  <a:gd name="T20" fmla="*/ 2 w 43"/>
                  <a:gd name="T21" fmla="*/ 70 h 101"/>
                  <a:gd name="T22" fmla="*/ 1 w 43"/>
                  <a:gd name="T23" fmla="*/ 85 h 101"/>
                  <a:gd name="T24" fmla="*/ 0 w 43"/>
                  <a:gd name="T25" fmla="*/ 89 h 101"/>
                  <a:gd name="T26" fmla="*/ 0 w 43"/>
                  <a:gd name="T27" fmla="*/ 95 h 101"/>
                  <a:gd name="T28" fmla="*/ 1 w 43"/>
                  <a:gd name="T29" fmla="*/ 98 h 101"/>
                  <a:gd name="T30" fmla="*/ 6 w 43"/>
                  <a:gd name="T31" fmla="*/ 101 h 101"/>
                  <a:gd name="T32" fmla="*/ 10 w 43"/>
                  <a:gd name="T33" fmla="*/ 100 h 101"/>
                  <a:gd name="T34" fmla="*/ 13 w 43"/>
                  <a:gd name="T35" fmla="*/ 94 h 101"/>
                  <a:gd name="T36" fmla="*/ 13 w 43"/>
                  <a:gd name="T37" fmla="*/ 93 h 101"/>
                  <a:gd name="T38" fmla="*/ 13 w 43"/>
                  <a:gd name="T39" fmla="*/ 88 h 101"/>
                  <a:gd name="T40" fmla="*/ 15 w 43"/>
                  <a:gd name="T41" fmla="*/ 79 h 101"/>
                  <a:gd name="T42" fmla="*/ 14 w 43"/>
                  <a:gd name="T43" fmla="*/ 58 h 101"/>
                  <a:gd name="T44" fmla="*/ 13 w 43"/>
                  <a:gd name="T45" fmla="*/ 50 h 101"/>
                  <a:gd name="T46" fmla="*/ 17 w 43"/>
                  <a:gd name="T47" fmla="*/ 26 h 101"/>
                  <a:gd name="T48" fmla="*/ 19 w 43"/>
                  <a:gd name="T49" fmla="*/ 37 h 101"/>
                  <a:gd name="T50" fmla="*/ 20 w 43"/>
                  <a:gd name="T51" fmla="*/ 53 h 101"/>
                  <a:gd name="T52" fmla="*/ 21 w 43"/>
                  <a:gd name="T53" fmla="*/ 61 h 101"/>
                  <a:gd name="T54" fmla="*/ 25 w 43"/>
                  <a:gd name="T55" fmla="*/ 76 h 101"/>
                  <a:gd name="T56" fmla="*/ 28 w 43"/>
                  <a:gd name="T57" fmla="*/ 82 h 101"/>
                  <a:gd name="T58" fmla="*/ 30 w 43"/>
                  <a:gd name="T59" fmla="*/ 92 h 101"/>
                  <a:gd name="T60" fmla="*/ 31 w 43"/>
                  <a:gd name="T61" fmla="*/ 95 h 101"/>
                  <a:gd name="T62" fmla="*/ 37 w 43"/>
                  <a:gd name="T63" fmla="*/ 98 h 101"/>
                  <a:gd name="T64" fmla="*/ 40 w 43"/>
                  <a:gd name="T65" fmla="*/ 97 h 101"/>
                  <a:gd name="T66" fmla="*/ 43 w 43"/>
                  <a:gd name="T67" fmla="*/ 91 h 101"/>
                  <a:gd name="T68" fmla="*/ 42 w 43"/>
                  <a:gd name="T69" fmla="*/ 84 h 101"/>
                  <a:gd name="T70" fmla="*/ 37 w 43"/>
                  <a:gd name="T71" fmla="*/ 72 h 101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3"/>
                  <a:gd name="T109" fmla="*/ 0 h 101"/>
                  <a:gd name="T110" fmla="*/ 43 w 43"/>
                  <a:gd name="T111" fmla="*/ 101 h 101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3" h="101">
                    <a:moveTo>
                      <a:pt x="37" y="72"/>
                    </a:moveTo>
                    <a:lnTo>
                      <a:pt x="35" y="65"/>
                    </a:lnTo>
                    <a:lnTo>
                      <a:pt x="33" y="60"/>
                    </a:lnTo>
                    <a:lnTo>
                      <a:pt x="33" y="54"/>
                    </a:lnTo>
                    <a:lnTo>
                      <a:pt x="33" y="40"/>
                    </a:lnTo>
                    <a:lnTo>
                      <a:pt x="29" y="23"/>
                    </a:lnTo>
                    <a:lnTo>
                      <a:pt x="22" y="4"/>
                    </a:lnTo>
                    <a:lnTo>
                      <a:pt x="21" y="1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0" y="4"/>
                    </a:lnTo>
                    <a:lnTo>
                      <a:pt x="5" y="21"/>
                    </a:lnTo>
                    <a:lnTo>
                      <a:pt x="0" y="41"/>
                    </a:lnTo>
                    <a:lnTo>
                      <a:pt x="1" y="61"/>
                    </a:lnTo>
                    <a:lnTo>
                      <a:pt x="2" y="70"/>
                    </a:lnTo>
                    <a:lnTo>
                      <a:pt x="2" y="78"/>
                    </a:lnTo>
                    <a:lnTo>
                      <a:pt x="1" y="85"/>
                    </a:lnTo>
                    <a:lnTo>
                      <a:pt x="0" y="89"/>
                    </a:lnTo>
                    <a:lnTo>
                      <a:pt x="0" y="92"/>
                    </a:lnTo>
                    <a:lnTo>
                      <a:pt x="0" y="95"/>
                    </a:lnTo>
                    <a:lnTo>
                      <a:pt x="1" y="98"/>
                    </a:lnTo>
                    <a:lnTo>
                      <a:pt x="3" y="100"/>
                    </a:lnTo>
                    <a:lnTo>
                      <a:pt x="6" y="101"/>
                    </a:lnTo>
                    <a:lnTo>
                      <a:pt x="10" y="100"/>
                    </a:lnTo>
                    <a:lnTo>
                      <a:pt x="12" y="97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13" y="90"/>
                    </a:lnTo>
                    <a:lnTo>
                      <a:pt x="13" y="88"/>
                    </a:lnTo>
                    <a:lnTo>
                      <a:pt x="15" y="79"/>
                    </a:lnTo>
                    <a:lnTo>
                      <a:pt x="15" y="69"/>
                    </a:lnTo>
                    <a:lnTo>
                      <a:pt x="14" y="58"/>
                    </a:lnTo>
                    <a:lnTo>
                      <a:pt x="13" y="50"/>
                    </a:lnTo>
                    <a:lnTo>
                      <a:pt x="14" y="39"/>
                    </a:lnTo>
                    <a:lnTo>
                      <a:pt x="17" y="26"/>
                    </a:lnTo>
                    <a:lnTo>
                      <a:pt x="19" y="37"/>
                    </a:lnTo>
                    <a:lnTo>
                      <a:pt x="20" y="45"/>
                    </a:lnTo>
                    <a:lnTo>
                      <a:pt x="20" y="53"/>
                    </a:lnTo>
                    <a:lnTo>
                      <a:pt x="21" y="61"/>
                    </a:lnTo>
                    <a:lnTo>
                      <a:pt x="23" y="69"/>
                    </a:lnTo>
                    <a:lnTo>
                      <a:pt x="25" y="76"/>
                    </a:lnTo>
                    <a:lnTo>
                      <a:pt x="28" y="82"/>
                    </a:lnTo>
                    <a:lnTo>
                      <a:pt x="29" y="87"/>
                    </a:lnTo>
                    <a:lnTo>
                      <a:pt x="30" y="92"/>
                    </a:lnTo>
                    <a:lnTo>
                      <a:pt x="31" y="95"/>
                    </a:lnTo>
                    <a:lnTo>
                      <a:pt x="34" y="97"/>
                    </a:lnTo>
                    <a:lnTo>
                      <a:pt x="37" y="98"/>
                    </a:lnTo>
                    <a:lnTo>
                      <a:pt x="40" y="97"/>
                    </a:lnTo>
                    <a:lnTo>
                      <a:pt x="42" y="95"/>
                    </a:lnTo>
                    <a:lnTo>
                      <a:pt x="43" y="91"/>
                    </a:lnTo>
                    <a:lnTo>
                      <a:pt x="42" y="84"/>
                    </a:lnTo>
                    <a:lnTo>
                      <a:pt x="40" y="78"/>
                    </a:lnTo>
                    <a:lnTo>
                      <a:pt x="37" y="72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88" name="Freeform 177"/>
              <p:cNvSpPr>
                <a:spLocks/>
              </p:cNvSpPr>
              <p:nvPr/>
            </p:nvSpPr>
            <p:spPr bwMode="auto">
              <a:xfrm>
                <a:off x="1295" y="1347"/>
                <a:ext cx="39" cy="45"/>
              </a:xfrm>
              <a:custGeom>
                <a:avLst/>
                <a:gdLst>
                  <a:gd name="T0" fmla="*/ 0 w 39"/>
                  <a:gd name="T1" fmla="*/ 37 h 45"/>
                  <a:gd name="T2" fmla="*/ 4 w 39"/>
                  <a:gd name="T3" fmla="*/ 41 h 45"/>
                  <a:gd name="T4" fmla="*/ 10 w 39"/>
                  <a:gd name="T5" fmla="*/ 44 h 45"/>
                  <a:gd name="T6" fmla="*/ 17 w 39"/>
                  <a:gd name="T7" fmla="*/ 45 h 45"/>
                  <a:gd name="T8" fmla="*/ 17 w 39"/>
                  <a:gd name="T9" fmla="*/ 45 h 45"/>
                  <a:gd name="T10" fmla="*/ 28 w 39"/>
                  <a:gd name="T11" fmla="*/ 42 h 45"/>
                  <a:gd name="T12" fmla="*/ 36 w 39"/>
                  <a:gd name="T13" fmla="*/ 34 h 45"/>
                  <a:gd name="T14" fmla="*/ 39 w 39"/>
                  <a:gd name="T15" fmla="*/ 23 h 45"/>
                  <a:gd name="T16" fmla="*/ 39 w 39"/>
                  <a:gd name="T17" fmla="*/ 23 h 45"/>
                  <a:gd name="T18" fmla="*/ 36 w 39"/>
                  <a:gd name="T19" fmla="*/ 11 h 45"/>
                  <a:gd name="T20" fmla="*/ 28 w 39"/>
                  <a:gd name="T21" fmla="*/ 3 h 45"/>
                  <a:gd name="T22" fmla="*/ 17 w 39"/>
                  <a:gd name="T23" fmla="*/ 0 h 45"/>
                  <a:gd name="T24" fmla="*/ 17 w 39"/>
                  <a:gd name="T25" fmla="*/ 0 h 45"/>
                  <a:gd name="T26" fmla="*/ 11 w 39"/>
                  <a:gd name="T27" fmla="*/ 1 h 45"/>
                  <a:gd name="T28" fmla="*/ 5 w 39"/>
                  <a:gd name="T29" fmla="*/ 3 h 45"/>
                  <a:gd name="T30" fmla="*/ 1 w 39"/>
                  <a:gd name="T31" fmla="*/ 7 h 45"/>
                  <a:gd name="T32" fmla="*/ 0 w 39"/>
                  <a:gd name="T33" fmla="*/ 3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9"/>
                  <a:gd name="T52" fmla="*/ 0 h 45"/>
                  <a:gd name="T53" fmla="*/ 39 w 39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9" h="45">
                    <a:moveTo>
                      <a:pt x="0" y="37"/>
                    </a:moveTo>
                    <a:lnTo>
                      <a:pt x="4" y="41"/>
                    </a:lnTo>
                    <a:lnTo>
                      <a:pt x="10" y="44"/>
                    </a:lnTo>
                    <a:lnTo>
                      <a:pt x="17" y="45"/>
                    </a:lnTo>
                    <a:lnTo>
                      <a:pt x="28" y="42"/>
                    </a:lnTo>
                    <a:lnTo>
                      <a:pt x="36" y="34"/>
                    </a:lnTo>
                    <a:lnTo>
                      <a:pt x="39" y="23"/>
                    </a:lnTo>
                    <a:lnTo>
                      <a:pt x="36" y="11"/>
                    </a:lnTo>
                    <a:lnTo>
                      <a:pt x="28" y="3"/>
                    </a:lnTo>
                    <a:lnTo>
                      <a:pt x="17" y="0"/>
                    </a:lnTo>
                    <a:lnTo>
                      <a:pt x="11" y="1"/>
                    </a:lnTo>
                    <a:lnTo>
                      <a:pt x="5" y="3"/>
                    </a:lnTo>
                    <a:lnTo>
                      <a:pt x="1" y="7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89" name="Freeform 178"/>
              <p:cNvSpPr>
                <a:spLocks/>
              </p:cNvSpPr>
              <p:nvPr/>
            </p:nvSpPr>
            <p:spPr bwMode="auto">
              <a:xfrm>
                <a:off x="1340" y="1373"/>
                <a:ext cx="19" cy="84"/>
              </a:xfrm>
              <a:custGeom>
                <a:avLst/>
                <a:gdLst>
                  <a:gd name="T0" fmla="*/ 13 w 19"/>
                  <a:gd name="T1" fmla="*/ 79 h 84"/>
                  <a:gd name="T2" fmla="*/ 13 w 19"/>
                  <a:gd name="T3" fmla="*/ 67 h 84"/>
                  <a:gd name="T4" fmla="*/ 15 w 19"/>
                  <a:gd name="T5" fmla="*/ 56 h 84"/>
                  <a:gd name="T6" fmla="*/ 17 w 19"/>
                  <a:gd name="T7" fmla="*/ 44 h 84"/>
                  <a:gd name="T8" fmla="*/ 17 w 19"/>
                  <a:gd name="T9" fmla="*/ 44 h 84"/>
                  <a:gd name="T10" fmla="*/ 19 w 19"/>
                  <a:gd name="T11" fmla="*/ 31 h 84"/>
                  <a:gd name="T12" fmla="*/ 19 w 19"/>
                  <a:gd name="T13" fmla="*/ 19 h 84"/>
                  <a:gd name="T14" fmla="*/ 19 w 19"/>
                  <a:gd name="T15" fmla="*/ 6 h 84"/>
                  <a:gd name="T16" fmla="*/ 19 w 19"/>
                  <a:gd name="T17" fmla="*/ 6 h 84"/>
                  <a:gd name="T18" fmla="*/ 18 w 19"/>
                  <a:gd name="T19" fmla="*/ 3 h 84"/>
                  <a:gd name="T20" fmla="*/ 15 w 19"/>
                  <a:gd name="T21" fmla="*/ 1 h 84"/>
                  <a:gd name="T22" fmla="*/ 12 w 19"/>
                  <a:gd name="T23" fmla="*/ 0 h 84"/>
                  <a:gd name="T24" fmla="*/ 12 w 19"/>
                  <a:gd name="T25" fmla="*/ 0 h 84"/>
                  <a:gd name="T26" fmla="*/ 9 w 19"/>
                  <a:gd name="T27" fmla="*/ 1 h 84"/>
                  <a:gd name="T28" fmla="*/ 7 w 19"/>
                  <a:gd name="T29" fmla="*/ 4 h 84"/>
                  <a:gd name="T30" fmla="*/ 6 w 19"/>
                  <a:gd name="T31" fmla="*/ 7 h 84"/>
                  <a:gd name="T32" fmla="*/ 6 w 19"/>
                  <a:gd name="T33" fmla="*/ 7 h 84"/>
                  <a:gd name="T34" fmla="*/ 6 w 19"/>
                  <a:gd name="T35" fmla="*/ 25 h 84"/>
                  <a:gd name="T36" fmla="*/ 5 w 19"/>
                  <a:gd name="T37" fmla="*/ 42 h 84"/>
                  <a:gd name="T38" fmla="*/ 0 w 19"/>
                  <a:gd name="T39" fmla="*/ 60 h 84"/>
                  <a:gd name="T40" fmla="*/ 0 w 19"/>
                  <a:gd name="T41" fmla="*/ 60 h 84"/>
                  <a:gd name="T42" fmla="*/ 0 w 19"/>
                  <a:gd name="T43" fmla="*/ 66 h 84"/>
                  <a:gd name="T44" fmla="*/ 0 w 19"/>
                  <a:gd name="T45" fmla="*/ 71 h 84"/>
                  <a:gd name="T46" fmla="*/ 0 w 19"/>
                  <a:gd name="T47" fmla="*/ 78 h 84"/>
                  <a:gd name="T48" fmla="*/ 0 w 19"/>
                  <a:gd name="T49" fmla="*/ 78 h 84"/>
                  <a:gd name="T50" fmla="*/ 0 w 19"/>
                  <a:gd name="T51" fmla="*/ 81 h 84"/>
                  <a:gd name="T52" fmla="*/ 2 w 19"/>
                  <a:gd name="T53" fmla="*/ 83 h 84"/>
                  <a:gd name="T54" fmla="*/ 6 w 19"/>
                  <a:gd name="T55" fmla="*/ 84 h 84"/>
                  <a:gd name="T56" fmla="*/ 6 w 19"/>
                  <a:gd name="T57" fmla="*/ 84 h 84"/>
                  <a:gd name="T58" fmla="*/ 9 w 19"/>
                  <a:gd name="T59" fmla="*/ 84 h 84"/>
                  <a:gd name="T60" fmla="*/ 12 w 19"/>
                  <a:gd name="T61" fmla="*/ 82 h 84"/>
                  <a:gd name="T62" fmla="*/ 13 w 19"/>
                  <a:gd name="T63" fmla="*/ 79 h 84"/>
                  <a:gd name="T64" fmla="*/ 13 w 19"/>
                  <a:gd name="T65" fmla="*/ 79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9"/>
                  <a:gd name="T100" fmla="*/ 0 h 84"/>
                  <a:gd name="T101" fmla="*/ 19 w 19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9" h="84">
                    <a:moveTo>
                      <a:pt x="13" y="79"/>
                    </a:moveTo>
                    <a:lnTo>
                      <a:pt x="13" y="67"/>
                    </a:lnTo>
                    <a:lnTo>
                      <a:pt x="15" y="56"/>
                    </a:lnTo>
                    <a:lnTo>
                      <a:pt x="17" y="44"/>
                    </a:lnTo>
                    <a:lnTo>
                      <a:pt x="19" y="31"/>
                    </a:lnTo>
                    <a:lnTo>
                      <a:pt x="19" y="19"/>
                    </a:lnTo>
                    <a:lnTo>
                      <a:pt x="19" y="6"/>
                    </a:lnTo>
                    <a:lnTo>
                      <a:pt x="18" y="3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7" y="4"/>
                    </a:lnTo>
                    <a:lnTo>
                      <a:pt x="6" y="7"/>
                    </a:lnTo>
                    <a:lnTo>
                      <a:pt x="6" y="25"/>
                    </a:lnTo>
                    <a:lnTo>
                      <a:pt x="5" y="42"/>
                    </a:lnTo>
                    <a:lnTo>
                      <a:pt x="0" y="60"/>
                    </a:lnTo>
                    <a:lnTo>
                      <a:pt x="0" y="66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0" y="81"/>
                    </a:lnTo>
                    <a:lnTo>
                      <a:pt x="2" y="83"/>
                    </a:lnTo>
                    <a:lnTo>
                      <a:pt x="6" y="84"/>
                    </a:lnTo>
                    <a:lnTo>
                      <a:pt x="9" y="84"/>
                    </a:lnTo>
                    <a:lnTo>
                      <a:pt x="12" y="82"/>
                    </a:lnTo>
                    <a:lnTo>
                      <a:pt x="13" y="7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90" name="Freeform 179"/>
              <p:cNvSpPr>
                <a:spLocks/>
              </p:cNvSpPr>
              <p:nvPr/>
            </p:nvSpPr>
            <p:spPr bwMode="auto">
              <a:xfrm>
                <a:off x="1357" y="1372"/>
                <a:ext cx="21" cy="86"/>
              </a:xfrm>
              <a:custGeom>
                <a:avLst/>
                <a:gdLst>
                  <a:gd name="T0" fmla="*/ 1 w 21"/>
                  <a:gd name="T1" fmla="*/ 5 h 86"/>
                  <a:gd name="T2" fmla="*/ 0 w 21"/>
                  <a:gd name="T3" fmla="*/ 14 h 86"/>
                  <a:gd name="T4" fmla="*/ 1 w 21"/>
                  <a:gd name="T5" fmla="*/ 24 h 86"/>
                  <a:gd name="T6" fmla="*/ 5 w 21"/>
                  <a:gd name="T7" fmla="*/ 32 h 86"/>
                  <a:gd name="T8" fmla="*/ 5 w 21"/>
                  <a:gd name="T9" fmla="*/ 32 h 86"/>
                  <a:gd name="T10" fmla="*/ 8 w 21"/>
                  <a:gd name="T11" fmla="*/ 47 h 86"/>
                  <a:gd name="T12" fmla="*/ 8 w 21"/>
                  <a:gd name="T13" fmla="*/ 62 h 86"/>
                  <a:gd name="T14" fmla="*/ 6 w 21"/>
                  <a:gd name="T15" fmla="*/ 78 h 86"/>
                  <a:gd name="T16" fmla="*/ 6 w 21"/>
                  <a:gd name="T17" fmla="*/ 78 h 86"/>
                  <a:gd name="T18" fmla="*/ 6 w 21"/>
                  <a:gd name="T19" fmla="*/ 81 h 86"/>
                  <a:gd name="T20" fmla="*/ 8 w 21"/>
                  <a:gd name="T21" fmla="*/ 84 h 86"/>
                  <a:gd name="T22" fmla="*/ 11 w 21"/>
                  <a:gd name="T23" fmla="*/ 86 h 86"/>
                  <a:gd name="T24" fmla="*/ 11 w 21"/>
                  <a:gd name="T25" fmla="*/ 86 h 86"/>
                  <a:gd name="T26" fmla="*/ 14 w 21"/>
                  <a:gd name="T27" fmla="*/ 86 h 86"/>
                  <a:gd name="T28" fmla="*/ 17 w 21"/>
                  <a:gd name="T29" fmla="*/ 84 h 86"/>
                  <a:gd name="T30" fmla="*/ 18 w 21"/>
                  <a:gd name="T31" fmla="*/ 81 h 86"/>
                  <a:gd name="T32" fmla="*/ 18 w 21"/>
                  <a:gd name="T33" fmla="*/ 81 h 86"/>
                  <a:gd name="T34" fmla="*/ 20 w 21"/>
                  <a:gd name="T35" fmla="*/ 71 h 86"/>
                  <a:gd name="T36" fmla="*/ 20 w 21"/>
                  <a:gd name="T37" fmla="*/ 60 h 86"/>
                  <a:gd name="T38" fmla="*/ 21 w 21"/>
                  <a:gd name="T39" fmla="*/ 49 h 86"/>
                  <a:gd name="T40" fmla="*/ 21 w 21"/>
                  <a:gd name="T41" fmla="*/ 49 h 86"/>
                  <a:gd name="T42" fmla="*/ 20 w 21"/>
                  <a:gd name="T43" fmla="*/ 39 h 86"/>
                  <a:gd name="T44" fmla="*/ 17 w 21"/>
                  <a:gd name="T45" fmla="*/ 29 h 86"/>
                  <a:gd name="T46" fmla="*/ 13 w 21"/>
                  <a:gd name="T47" fmla="*/ 20 h 86"/>
                  <a:gd name="T48" fmla="*/ 13 w 21"/>
                  <a:gd name="T49" fmla="*/ 20 h 86"/>
                  <a:gd name="T50" fmla="*/ 13 w 21"/>
                  <a:gd name="T51" fmla="*/ 16 h 86"/>
                  <a:gd name="T52" fmla="*/ 13 w 21"/>
                  <a:gd name="T53" fmla="*/ 11 h 86"/>
                  <a:gd name="T54" fmla="*/ 14 w 21"/>
                  <a:gd name="T55" fmla="*/ 7 h 86"/>
                  <a:gd name="T56" fmla="*/ 14 w 21"/>
                  <a:gd name="T57" fmla="*/ 7 h 86"/>
                  <a:gd name="T58" fmla="*/ 14 w 21"/>
                  <a:gd name="T59" fmla="*/ 4 h 86"/>
                  <a:gd name="T60" fmla="*/ 12 w 21"/>
                  <a:gd name="T61" fmla="*/ 1 h 86"/>
                  <a:gd name="T62" fmla="*/ 9 w 21"/>
                  <a:gd name="T63" fmla="*/ 0 h 86"/>
                  <a:gd name="T64" fmla="*/ 9 w 21"/>
                  <a:gd name="T65" fmla="*/ 0 h 86"/>
                  <a:gd name="T66" fmla="*/ 5 w 21"/>
                  <a:gd name="T67" fmla="*/ 0 h 86"/>
                  <a:gd name="T68" fmla="*/ 2 w 21"/>
                  <a:gd name="T69" fmla="*/ 2 h 86"/>
                  <a:gd name="T70" fmla="*/ 1 w 21"/>
                  <a:gd name="T71" fmla="*/ 5 h 86"/>
                  <a:gd name="T72" fmla="*/ 1 w 21"/>
                  <a:gd name="T73" fmla="*/ 5 h 8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1"/>
                  <a:gd name="T112" fmla="*/ 0 h 86"/>
                  <a:gd name="T113" fmla="*/ 21 w 21"/>
                  <a:gd name="T114" fmla="*/ 86 h 8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1" h="86">
                    <a:moveTo>
                      <a:pt x="1" y="5"/>
                    </a:moveTo>
                    <a:lnTo>
                      <a:pt x="0" y="14"/>
                    </a:lnTo>
                    <a:lnTo>
                      <a:pt x="1" y="24"/>
                    </a:lnTo>
                    <a:lnTo>
                      <a:pt x="5" y="32"/>
                    </a:lnTo>
                    <a:lnTo>
                      <a:pt x="8" y="47"/>
                    </a:lnTo>
                    <a:lnTo>
                      <a:pt x="8" y="62"/>
                    </a:lnTo>
                    <a:lnTo>
                      <a:pt x="6" y="78"/>
                    </a:lnTo>
                    <a:lnTo>
                      <a:pt x="6" y="81"/>
                    </a:lnTo>
                    <a:lnTo>
                      <a:pt x="8" y="84"/>
                    </a:lnTo>
                    <a:lnTo>
                      <a:pt x="11" y="86"/>
                    </a:lnTo>
                    <a:lnTo>
                      <a:pt x="14" y="86"/>
                    </a:lnTo>
                    <a:lnTo>
                      <a:pt x="17" y="84"/>
                    </a:lnTo>
                    <a:lnTo>
                      <a:pt x="18" y="81"/>
                    </a:lnTo>
                    <a:lnTo>
                      <a:pt x="20" y="71"/>
                    </a:lnTo>
                    <a:lnTo>
                      <a:pt x="20" y="60"/>
                    </a:lnTo>
                    <a:lnTo>
                      <a:pt x="21" y="49"/>
                    </a:lnTo>
                    <a:lnTo>
                      <a:pt x="20" y="39"/>
                    </a:lnTo>
                    <a:lnTo>
                      <a:pt x="17" y="29"/>
                    </a:lnTo>
                    <a:lnTo>
                      <a:pt x="13" y="20"/>
                    </a:lnTo>
                    <a:lnTo>
                      <a:pt x="13" y="16"/>
                    </a:lnTo>
                    <a:lnTo>
                      <a:pt x="13" y="11"/>
                    </a:lnTo>
                    <a:lnTo>
                      <a:pt x="14" y="7"/>
                    </a:lnTo>
                    <a:lnTo>
                      <a:pt x="14" y="4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91" name="Freeform 180"/>
              <p:cNvSpPr>
                <a:spLocks/>
              </p:cNvSpPr>
              <p:nvPr/>
            </p:nvSpPr>
            <p:spPr bwMode="auto">
              <a:xfrm>
                <a:off x="1334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92" name="Freeform 181"/>
              <p:cNvSpPr>
                <a:spLocks/>
              </p:cNvSpPr>
              <p:nvPr/>
            </p:nvSpPr>
            <p:spPr bwMode="auto">
              <a:xfrm>
                <a:off x="1383" y="1374"/>
                <a:ext cx="23" cy="85"/>
              </a:xfrm>
              <a:custGeom>
                <a:avLst/>
                <a:gdLst>
                  <a:gd name="T0" fmla="*/ 9 w 23"/>
                  <a:gd name="T1" fmla="*/ 6 h 85"/>
                  <a:gd name="T2" fmla="*/ 10 w 23"/>
                  <a:gd name="T3" fmla="*/ 14 h 85"/>
                  <a:gd name="T4" fmla="*/ 10 w 23"/>
                  <a:gd name="T5" fmla="*/ 21 h 85"/>
                  <a:gd name="T6" fmla="*/ 8 w 23"/>
                  <a:gd name="T7" fmla="*/ 28 h 85"/>
                  <a:gd name="T8" fmla="*/ 8 w 23"/>
                  <a:gd name="T9" fmla="*/ 28 h 85"/>
                  <a:gd name="T10" fmla="*/ 4 w 23"/>
                  <a:gd name="T11" fmla="*/ 45 h 85"/>
                  <a:gd name="T12" fmla="*/ 1 w 23"/>
                  <a:gd name="T13" fmla="*/ 62 h 85"/>
                  <a:gd name="T14" fmla="*/ 0 w 23"/>
                  <a:gd name="T15" fmla="*/ 79 h 85"/>
                  <a:gd name="T16" fmla="*/ 0 w 23"/>
                  <a:gd name="T17" fmla="*/ 79 h 85"/>
                  <a:gd name="T18" fmla="*/ 1 w 23"/>
                  <a:gd name="T19" fmla="*/ 82 h 85"/>
                  <a:gd name="T20" fmla="*/ 4 w 23"/>
                  <a:gd name="T21" fmla="*/ 84 h 85"/>
                  <a:gd name="T22" fmla="*/ 7 w 23"/>
                  <a:gd name="T23" fmla="*/ 85 h 85"/>
                  <a:gd name="T24" fmla="*/ 7 w 23"/>
                  <a:gd name="T25" fmla="*/ 85 h 85"/>
                  <a:gd name="T26" fmla="*/ 10 w 23"/>
                  <a:gd name="T27" fmla="*/ 84 h 85"/>
                  <a:gd name="T28" fmla="*/ 12 w 23"/>
                  <a:gd name="T29" fmla="*/ 81 h 85"/>
                  <a:gd name="T30" fmla="*/ 13 w 23"/>
                  <a:gd name="T31" fmla="*/ 78 h 85"/>
                  <a:gd name="T32" fmla="*/ 13 w 23"/>
                  <a:gd name="T33" fmla="*/ 78 h 85"/>
                  <a:gd name="T34" fmla="*/ 14 w 23"/>
                  <a:gd name="T35" fmla="*/ 61 h 85"/>
                  <a:gd name="T36" fmla="*/ 17 w 23"/>
                  <a:gd name="T37" fmla="*/ 45 h 85"/>
                  <a:gd name="T38" fmla="*/ 21 w 23"/>
                  <a:gd name="T39" fmla="*/ 28 h 85"/>
                  <a:gd name="T40" fmla="*/ 21 w 23"/>
                  <a:gd name="T41" fmla="*/ 28 h 85"/>
                  <a:gd name="T42" fmla="*/ 23 w 23"/>
                  <a:gd name="T43" fmla="*/ 21 h 85"/>
                  <a:gd name="T44" fmla="*/ 23 w 23"/>
                  <a:gd name="T45" fmla="*/ 13 h 85"/>
                  <a:gd name="T46" fmla="*/ 22 w 23"/>
                  <a:gd name="T47" fmla="*/ 5 h 85"/>
                  <a:gd name="T48" fmla="*/ 22 w 23"/>
                  <a:gd name="T49" fmla="*/ 5 h 85"/>
                  <a:gd name="T50" fmla="*/ 21 w 23"/>
                  <a:gd name="T51" fmla="*/ 2 h 85"/>
                  <a:gd name="T52" fmla="*/ 18 w 23"/>
                  <a:gd name="T53" fmla="*/ 0 h 85"/>
                  <a:gd name="T54" fmla="*/ 15 w 23"/>
                  <a:gd name="T55" fmla="*/ 0 h 85"/>
                  <a:gd name="T56" fmla="*/ 15 w 23"/>
                  <a:gd name="T57" fmla="*/ 0 h 85"/>
                  <a:gd name="T58" fmla="*/ 12 w 23"/>
                  <a:gd name="T59" fmla="*/ 1 h 85"/>
                  <a:gd name="T60" fmla="*/ 10 w 23"/>
                  <a:gd name="T61" fmla="*/ 3 h 85"/>
                  <a:gd name="T62" fmla="*/ 9 w 23"/>
                  <a:gd name="T63" fmla="*/ 6 h 85"/>
                  <a:gd name="T64" fmla="*/ 9 w 23"/>
                  <a:gd name="T65" fmla="*/ 6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3"/>
                  <a:gd name="T100" fmla="*/ 0 h 85"/>
                  <a:gd name="T101" fmla="*/ 23 w 23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3" h="85">
                    <a:moveTo>
                      <a:pt x="9" y="6"/>
                    </a:moveTo>
                    <a:lnTo>
                      <a:pt x="10" y="14"/>
                    </a:lnTo>
                    <a:lnTo>
                      <a:pt x="10" y="21"/>
                    </a:lnTo>
                    <a:lnTo>
                      <a:pt x="8" y="28"/>
                    </a:lnTo>
                    <a:lnTo>
                      <a:pt x="4" y="45"/>
                    </a:lnTo>
                    <a:lnTo>
                      <a:pt x="1" y="62"/>
                    </a:lnTo>
                    <a:lnTo>
                      <a:pt x="0" y="79"/>
                    </a:lnTo>
                    <a:lnTo>
                      <a:pt x="1" y="82"/>
                    </a:lnTo>
                    <a:lnTo>
                      <a:pt x="4" y="84"/>
                    </a:lnTo>
                    <a:lnTo>
                      <a:pt x="7" y="85"/>
                    </a:lnTo>
                    <a:lnTo>
                      <a:pt x="10" y="84"/>
                    </a:lnTo>
                    <a:lnTo>
                      <a:pt x="12" y="81"/>
                    </a:lnTo>
                    <a:lnTo>
                      <a:pt x="13" y="78"/>
                    </a:lnTo>
                    <a:lnTo>
                      <a:pt x="14" y="61"/>
                    </a:lnTo>
                    <a:lnTo>
                      <a:pt x="17" y="45"/>
                    </a:lnTo>
                    <a:lnTo>
                      <a:pt x="21" y="28"/>
                    </a:lnTo>
                    <a:lnTo>
                      <a:pt x="23" y="21"/>
                    </a:lnTo>
                    <a:lnTo>
                      <a:pt x="23" y="13"/>
                    </a:lnTo>
                    <a:lnTo>
                      <a:pt x="22" y="5"/>
                    </a:lnTo>
                    <a:lnTo>
                      <a:pt x="21" y="2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93" name="Freeform 182"/>
              <p:cNvSpPr>
                <a:spLocks/>
              </p:cNvSpPr>
              <p:nvPr/>
            </p:nvSpPr>
            <p:spPr bwMode="auto">
              <a:xfrm>
                <a:off x="1400" y="1373"/>
                <a:ext cx="22" cy="86"/>
              </a:xfrm>
              <a:custGeom>
                <a:avLst/>
                <a:gdLst>
                  <a:gd name="T0" fmla="*/ 1 w 22"/>
                  <a:gd name="T1" fmla="*/ 9 h 86"/>
                  <a:gd name="T2" fmla="*/ 5 w 22"/>
                  <a:gd name="T3" fmla="*/ 24 h 86"/>
                  <a:gd name="T4" fmla="*/ 7 w 22"/>
                  <a:gd name="T5" fmla="*/ 40 h 86"/>
                  <a:gd name="T6" fmla="*/ 9 w 22"/>
                  <a:gd name="T7" fmla="*/ 55 h 86"/>
                  <a:gd name="T8" fmla="*/ 9 w 22"/>
                  <a:gd name="T9" fmla="*/ 55 h 86"/>
                  <a:gd name="T10" fmla="*/ 9 w 22"/>
                  <a:gd name="T11" fmla="*/ 63 h 86"/>
                  <a:gd name="T12" fmla="*/ 6 w 22"/>
                  <a:gd name="T13" fmla="*/ 70 h 86"/>
                  <a:gd name="T14" fmla="*/ 3 w 22"/>
                  <a:gd name="T15" fmla="*/ 77 h 86"/>
                  <a:gd name="T16" fmla="*/ 3 w 22"/>
                  <a:gd name="T17" fmla="*/ 77 h 86"/>
                  <a:gd name="T18" fmla="*/ 3 w 22"/>
                  <a:gd name="T19" fmla="*/ 81 h 86"/>
                  <a:gd name="T20" fmla="*/ 4 w 22"/>
                  <a:gd name="T21" fmla="*/ 84 h 86"/>
                  <a:gd name="T22" fmla="*/ 7 w 22"/>
                  <a:gd name="T23" fmla="*/ 85 h 86"/>
                  <a:gd name="T24" fmla="*/ 7 w 22"/>
                  <a:gd name="T25" fmla="*/ 85 h 86"/>
                  <a:gd name="T26" fmla="*/ 10 w 22"/>
                  <a:gd name="T27" fmla="*/ 86 h 86"/>
                  <a:gd name="T28" fmla="*/ 13 w 22"/>
                  <a:gd name="T29" fmla="*/ 84 h 86"/>
                  <a:gd name="T30" fmla="*/ 15 w 22"/>
                  <a:gd name="T31" fmla="*/ 82 h 86"/>
                  <a:gd name="T32" fmla="*/ 15 w 22"/>
                  <a:gd name="T33" fmla="*/ 82 h 86"/>
                  <a:gd name="T34" fmla="*/ 19 w 22"/>
                  <a:gd name="T35" fmla="*/ 73 h 86"/>
                  <a:gd name="T36" fmla="*/ 22 w 22"/>
                  <a:gd name="T37" fmla="*/ 63 h 86"/>
                  <a:gd name="T38" fmla="*/ 22 w 22"/>
                  <a:gd name="T39" fmla="*/ 54 h 86"/>
                  <a:gd name="T40" fmla="*/ 22 w 22"/>
                  <a:gd name="T41" fmla="*/ 54 h 86"/>
                  <a:gd name="T42" fmla="*/ 19 w 22"/>
                  <a:gd name="T43" fmla="*/ 37 h 86"/>
                  <a:gd name="T44" fmla="*/ 17 w 22"/>
                  <a:gd name="T45" fmla="*/ 20 h 86"/>
                  <a:gd name="T46" fmla="*/ 13 w 22"/>
                  <a:gd name="T47" fmla="*/ 4 h 86"/>
                  <a:gd name="T48" fmla="*/ 13 w 22"/>
                  <a:gd name="T49" fmla="*/ 4 h 86"/>
                  <a:gd name="T50" fmla="*/ 11 w 22"/>
                  <a:gd name="T51" fmla="*/ 1 h 86"/>
                  <a:gd name="T52" fmla="*/ 8 w 22"/>
                  <a:gd name="T53" fmla="*/ 0 h 86"/>
                  <a:gd name="T54" fmla="*/ 4 w 22"/>
                  <a:gd name="T55" fmla="*/ 1 h 86"/>
                  <a:gd name="T56" fmla="*/ 4 w 22"/>
                  <a:gd name="T57" fmla="*/ 1 h 86"/>
                  <a:gd name="T58" fmla="*/ 1 w 22"/>
                  <a:gd name="T59" fmla="*/ 3 h 86"/>
                  <a:gd name="T60" fmla="*/ 0 w 22"/>
                  <a:gd name="T61" fmla="*/ 6 h 86"/>
                  <a:gd name="T62" fmla="*/ 1 w 22"/>
                  <a:gd name="T63" fmla="*/ 9 h 86"/>
                  <a:gd name="T64" fmla="*/ 1 w 22"/>
                  <a:gd name="T65" fmla="*/ 9 h 8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"/>
                  <a:gd name="T100" fmla="*/ 0 h 86"/>
                  <a:gd name="T101" fmla="*/ 22 w 22"/>
                  <a:gd name="T102" fmla="*/ 86 h 8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" h="86">
                    <a:moveTo>
                      <a:pt x="1" y="9"/>
                    </a:moveTo>
                    <a:lnTo>
                      <a:pt x="5" y="24"/>
                    </a:lnTo>
                    <a:lnTo>
                      <a:pt x="7" y="40"/>
                    </a:lnTo>
                    <a:lnTo>
                      <a:pt x="9" y="55"/>
                    </a:lnTo>
                    <a:lnTo>
                      <a:pt x="9" y="63"/>
                    </a:lnTo>
                    <a:lnTo>
                      <a:pt x="6" y="70"/>
                    </a:lnTo>
                    <a:lnTo>
                      <a:pt x="3" y="77"/>
                    </a:lnTo>
                    <a:lnTo>
                      <a:pt x="3" y="81"/>
                    </a:lnTo>
                    <a:lnTo>
                      <a:pt x="4" y="84"/>
                    </a:lnTo>
                    <a:lnTo>
                      <a:pt x="7" y="85"/>
                    </a:lnTo>
                    <a:lnTo>
                      <a:pt x="10" y="86"/>
                    </a:lnTo>
                    <a:lnTo>
                      <a:pt x="13" y="84"/>
                    </a:lnTo>
                    <a:lnTo>
                      <a:pt x="15" y="82"/>
                    </a:lnTo>
                    <a:lnTo>
                      <a:pt x="19" y="73"/>
                    </a:lnTo>
                    <a:lnTo>
                      <a:pt x="22" y="63"/>
                    </a:lnTo>
                    <a:lnTo>
                      <a:pt x="22" y="54"/>
                    </a:lnTo>
                    <a:lnTo>
                      <a:pt x="19" y="37"/>
                    </a:lnTo>
                    <a:lnTo>
                      <a:pt x="17" y="20"/>
                    </a:lnTo>
                    <a:lnTo>
                      <a:pt x="13" y="4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94" name="Freeform 183"/>
              <p:cNvSpPr>
                <a:spLocks/>
              </p:cNvSpPr>
              <p:nvPr/>
            </p:nvSpPr>
            <p:spPr bwMode="auto">
              <a:xfrm>
                <a:off x="1425" y="1372"/>
                <a:ext cx="27" cy="86"/>
              </a:xfrm>
              <a:custGeom>
                <a:avLst/>
                <a:gdLst>
                  <a:gd name="T0" fmla="*/ 14 w 27"/>
                  <a:gd name="T1" fmla="*/ 6 h 86"/>
                  <a:gd name="T2" fmla="*/ 12 w 27"/>
                  <a:gd name="T3" fmla="*/ 15 h 86"/>
                  <a:gd name="T4" fmla="*/ 9 w 27"/>
                  <a:gd name="T5" fmla="*/ 23 h 86"/>
                  <a:gd name="T6" fmla="*/ 6 w 27"/>
                  <a:gd name="T7" fmla="*/ 32 h 86"/>
                  <a:gd name="T8" fmla="*/ 6 w 27"/>
                  <a:gd name="T9" fmla="*/ 32 h 86"/>
                  <a:gd name="T10" fmla="*/ 2 w 27"/>
                  <a:gd name="T11" fmla="*/ 45 h 86"/>
                  <a:gd name="T12" fmla="*/ 2 w 27"/>
                  <a:gd name="T13" fmla="*/ 58 h 86"/>
                  <a:gd name="T14" fmla="*/ 1 w 27"/>
                  <a:gd name="T15" fmla="*/ 72 h 86"/>
                  <a:gd name="T16" fmla="*/ 1 w 27"/>
                  <a:gd name="T17" fmla="*/ 72 h 86"/>
                  <a:gd name="T18" fmla="*/ 1 w 27"/>
                  <a:gd name="T19" fmla="*/ 74 h 86"/>
                  <a:gd name="T20" fmla="*/ 1 w 27"/>
                  <a:gd name="T21" fmla="*/ 76 h 86"/>
                  <a:gd name="T22" fmla="*/ 0 w 27"/>
                  <a:gd name="T23" fmla="*/ 77 h 86"/>
                  <a:gd name="T24" fmla="*/ 0 w 27"/>
                  <a:gd name="T25" fmla="*/ 77 h 86"/>
                  <a:gd name="T26" fmla="*/ 0 w 27"/>
                  <a:gd name="T27" fmla="*/ 80 h 86"/>
                  <a:gd name="T28" fmla="*/ 1 w 27"/>
                  <a:gd name="T29" fmla="*/ 83 h 86"/>
                  <a:gd name="T30" fmla="*/ 3 w 27"/>
                  <a:gd name="T31" fmla="*/ 85 h 86"/>
                  <a:gd name="T32" fmla="*/ 3 w 27"/>
                  <a:gd name="T33" fmla="*/ 85 h 86"/>
                  <a:gd name="T34" fmla="*/ 6 w 27"/>
                  <a:gd name="T35" fmla="*/ 86 h 86"/>
                  <a:gd name="T36" fmla="*/ 9 w 27"/>
                  <a:gd name="T37" fmla="*/ 85 h 86"/>
                  <a:gd name="T38" fmla="*/ 11 w 27"/>
                  <a:gd name="T39" fmla="*/ 82 h 86"/>
                  <a:gd name="T40" fmla="*/ 11 w 27"/>
                  <a:gd name="T41" fmla="*/ 82 h 86"/>
                  <a:gd name="T42" fmla="*/ 12 w 27"/>
                  <a:gd name="T43" fmla="*/ 81 h 86"/>
                  <a:gd name="T44" fmla="*/ 13 w 27"/>
                  <a:gd name="T45" fmla="*/ 79 h 86"/>
                  <a:gd name="T46" fmla="*/ 13 w 27"/>
                  <a:gd name="T47" fmla="*/ 77 h 86"/>
                  <a:gd name="T48" fmla="*/ 13 w 27"/>
                  <a:gd name="T49" fmla="*/ 77 h 86"/>
                  <a:gd name="T50" fmla="*/ 14 w 27"/>
                  <a:gd name="T51" fmla="*/ 60 h 86"/>
                  <a:gd name="T52" fmla="*/ 16 w 27"/>
                  <a:gd name="T53" fmla="*/ 43 h 86"/>
                  <a:gd name="T54" fmla="*/ 22 w 27"/>
                  <a:gd name="T55" fmla="*/ 26 h 86"/>
                  <a:gd name="T56" fmla="*/ 22 w 27"/>
                  <a:gd name="T57" fmla="*/ 26 h 86"/>
                  <a:gd name="T58" fmla="*/ 24 w 27"/>
                  <a:gd name="T59" fmla="*/ 19 h 86"/>
                  <a:gd name="T60" fmla="*/ 26 w 27"/>
                  <a:gd name="T61" fmla="*/ 12 h 86"/>
                  <a:gd name="T62" fmla="*/ 27 w 27"/>
                  <a:gd name="T63" fmla="*/ 5 h 86"/>
                  <a:gd name="T64" fmla="*/ 27 w 27"/>
                  <a:gd name="T65" fmla="*/ 5 h 86"/>
                  <a:gd name="T66" fmla="*/ 26 w 27"/>
                  <a:gd name="T67" fmla="*/ 2 h 86"/>
                  <a:gd name="T68" fmla="*/ 24 w 27"/>
                  <a:gd name="T69" fmla="*/ 0 h 86"/>
                  <a:gd name="T70" fmla="*/ 21 w 27"/>
                  <a:gd name="T71" fmla="*/ 0 h 86"/>
                  <a:gd name="T72" fmla="*/ 21 w 27"/>
                  <a:gd name="T73" fmla="*/ 0 h 86"/>
                  <a:gd name="T74" fmla="*/ 17 w 27"/>
                  <a:gd name="T75" fmla="*/ 1 h 86"/>
                  <a:gd name="T76" fmla="*/ 15 w 27"/>
                  <a:gd name="T77" fmla="*/ 3 h 86"/>
                  <a:gd name="T78" fmla="*/ 14 w 27"/>
                  <a:gd name="T79" fmla="*/ 6 h 86"/>
                  <a:gd name="T80" fmla="*/ 14 w 27"/>
                  <a:gd name="T81" fmla="*/ 6 h 8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7"/>
                  <a:gd name="T124" fmla="*/ 0 h 86"/>
                  <a:gd name="T125" fmla="*/ 27 w 27"/>
                  <a:gd name="T126" fmla="*/ 86 h 8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7" h="86">
                    <a:moveTo>
                      <a:pt x="14" y="6"/>
                    </a:moveTo>
                    <a:lnTo>
                      <a:pt x="12" y="15"/>
                    </a:lnTo>
                    <a:lnTo>
                      <a:pt x="9" y="23"/>
                    </a:lnTo>
                    <a:lnTo>
                      <a:pt x="6" y="32"/>
                    </a:lnTo>
                    <a:lnTo>
                      <a:pt x="2" y="45"/>
                    </a:lnTo>
                    <a:lnTo>
                      <a:pt x="2" y="58"/>
                    </a:lnTo>
                    <a:lnTo>
                      <a:pt x="1" y="72"/>
                    </a:lnTo>
                    <a:lnTo>
                      <a:pt x="1" y="74"/>
                    </a:lnTo>
                    <a:lnTo>
                      <a:pt x="1" y="76"/>
                    </a:lnTo>
                    <a:lnTo>
                      <a:pt x="0" y="77"/>
                    </a:lnTo>
                    <a:lnTo>
                      <a:pt x="0" y="80"/>
                    </a:lnTo>
                    <a:lnTo>
                      <a:pt x="1" y="83"/>
                    </a:lnTo>
                    <a:lnTo>
                      <a:pt x="3" y="85"/>
                    </a:lnTo>
                    <a:lnTo>
                      <a:pt x="6" y="86"/>
                    </a:lnTo>
                    <a:lnTo>
                      <a:pt x="9" y="85"/>
                    </a:lnTo>
                    <a:lnTo>
                      <a:pt x="11" y="82"/>
                    </a:lnTo>
                    <a:lnTo>
                      <a:pt x="12" y="81"/>
                    </a:lnTo>
                    <a:lnTo>
                      <a:pt x="13" y="79"/>
                    </a:lnTo>
                    <a:lnTo>
                      <a:pt x="13" y="77"/>
                    </a:lnTo>
                    <a:lnTo>
                      <a:pt x="14" y="60"/>
                    </a:lnTo>
                    <a:lnTo>
                      <a:pt x="16" y="43"/>
                    </a:lnTo>
                    <a:lnTo>
                      <a:pt x="22" y="26"/>
                    </a:lnTo>
                    <a:lnTo>
                      <a:pt x="24" y="19"/>
                    </a:lnTo>
                    <a:lnTo>
                      <a:pt x="26" y="12"/>
                    </a:lnTo>
                    <a:lnTo>
                      <a:pt x="27" y="5"/>
                    </a:lnTo>
                    <a:lnTo>
                      <a:pt x="26" y="2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17" y="1"/>
                    </a:lnTo>
                    <a:lnTo>
                      <a:pt x="15" y="3"/>
                    </a:lnTo>
                    <a:lnTo>
                      <a:pt x="14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95" name="Freeform 184"/>
              <p:cNvSpPr>
                <a:spLocks/>
              </p:cNvSpPr>
              <p:nvPr/>
            </p:nvSpPr>
            <p:spPr bwMode="auto">
              <a:xfrm>
                <a:off x="1443" y="1373"/>
                <a:ext cx="19" cy="86"/>
              </a:xfrm>
              <a:custGeom>
                <a:avLst/>
                <a:gdLst>
                  <a:gd name="T0" fmla="*/ 1 w 19"/>
                  <a:gd name="T1" fmla="*/ 10 h 86"/>
                  <a:gd name="T2" fmla="*/ 4 w 19"/>
                  <a:gd name="T3" fmla="*/ 20 h 86"/>
                  <a:gd name="T4" fmla="*/ 4 w 19"/>
                  <a:gd name="T5" fmla="*/ 30 h 86"/>
                  <a:gd name="T6" fmla="*/ 4 w 19"/>
                  <a:gd name="T7" fmla="*/ 41 h 86"/>
                  <a:gd name="T8" fmla="*/ 4 w 19"/>
                  <a:gd name="T9" fmla="*/ 41 h 86"/>
                  <a:gd name="T10" fmla="*/ 3 w 19"/>
                  <a:gd name="T11" fmla="*/ 54 h 86"/>
                  <a:gd name="T12" fmla="*/ 3 w 19"/>
                  <a:gd name="T13" fmla="*/ 67 h 86"/>
                  <a:gd name="T14" fmla="*/ 6 w 19"/>
                  <a:gd name="T15" fmla="*/ 80 h 86"/>
                  <a:gd name="T16" fmla="*/ 6 w 19"/>
                  <a:gd name="T17" fmla="*/ 80 h 86"/>
                  <a:gd name="T18" fmla="*/ 7 w 19"/>
                  <a:gd name="T19" fmla="*/ 83 h 86"/>
                  <a:gd name="T20" fmla="*/ 9 w 19"/>
                  <a:gd name="T21" fmla="*/ 85 h 86"/>
                  <a:gd name="T22" fmla="*/ 12 w 19"/>
                  <a:gd name="T23" fmla="*/ 86 h 86"/>
                  <a:gd name="T24" fmla="*/ 12 w 19"/>
                  <a:gd name="T25" fmla="*/ 86 h 86"/>
                  <a:gd name="T26" fmla="*/ 15 w 19"/>
                  <a:gd name="T27" fmla="*/ 85 h 86"/>
                  <a:gd name="T28" fmla="*/ 18 w 19"/>
                  <a:gd name="T29" fmla="*/ 82 h 86"/>
                  <a:gd name="T30" fmla="*/ 19 w 19"/>
                  <a:gd name="T31" fmla="*/ 79 h 86"/>
                  <a:gd name="T32" fmla="*/ 19 w 19"/>
                  <a:gd name="T33" fmla="*/ 79 h 86"/>
                  <a:gd name="T34" fmla="*/ 16 w 19"/>
                  <a:gd name="T35" fmla="*/ 66 h 86"/>
                  <a:gd name="T36" fmla="*/ 15 w 19"/>
                  <a:gd name="T37" fmla="*/ 54 h 86"/>
                  <a:gd name="T38" fmla="*/ 16 w 19"/>
                  <a:gd name="T39" fmla="*/ 41 h 86"/>
                  <a:gd name="T40" fmla="*/ 16 w 19"/>
                  <a:gd name="T41" fmla="*/ 41 h 86"/>
                  <a:gd name="T42" fmla="*/ 17 w 19"/>
                  <a:gd name="T43" fmla="*/ 28 h 86"/>
                  <a:gd name="T44" fmla="*/ 16 w 19"/>
                  <a:gd name="T45" fmla="*/ 16 h 86"/>
                  <a:gd name="T46" fmla="*/ 12 w 19"/>
                  <a:gd name="T47" fmla="*/ 3 h 86"/>
                  <a:gd name="T48" fmla="*/ 12 w 19"/>
                  <a:gd name="T49" fmla="*/ 3 h 86"/>
                  <a:gd name="T50" fmla="*/ 10 w 19"/>
                  <a:gd name="T51" fmla="*/ 1 h 86"/>
                  <a:gd name="T52" fmla="*/ 7 w 19"/>
                  <a:gd name="T53" fmla="*/ 0 h 86"/>
                  <a:gd name="T54" fmla="*/ 4 w 19"/>
                  <a:gd name="T55" fmla="*/ 1 h 86"/>
                  <a:gd name="T56" fmla="*/ 4 w 19"/>
                  <a:gd name="T57" fmla="*/ 1 h 86"/>
                  <a:gd name="T58" fmla="*/ 1 w 19"/>
                  <a:gd name="T59" fmla="*/ 4 h 86"/>
                  <a:gd name="T60" fmla="*/ 0 w 19"/>
                  <a:gd name="T61" fmla="*/ 7 h 86"/>
                  <a:gd name="T62" fmla="*/ 1 w 19"/>
                  <a:gd name="T63" fmla="*/ 10 h 86"/>
                  <a:gd name="T64" fmla="*/ 1 w 19"/>
                  <a:gd name="T65" fmla="*/ 10 h 8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9"/>
                  <a:gd name="T100" fmla="*/ 0 h 86"/>
                  <a:gd name="T101" fmla="*/ 19 w 19"/>
                  <a:gd name="T102" fmla="*/ 86 h 8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9" h="86">
                    <a:moveTo>
                      <a:pt x="1" y="10"/>
                    </a:moveTo>
                    <a:lnTo>
                      <a:pt x="4" y="20"/>
                    </a:lnTo>
                    <a:lnTo>
                      <a:pt x="4" y="30"/>
                    </a:lnTo>
                    <a:lnTo>
                      <a:pt x="4" y="41"/>
                    </a:lnTo>
                    <a:lnTo>
                      <a:pt x="3" y="54"/>
                    </a:lnTo>
                    <a:lnTo>
                      <a:pt x="3" y="67"/>
                    </a:lnTo>
                    <a:lnTo>
                      <a:pt x="6" y="80"/>
                    </a:lnTo>
                    <a:lnTo>
                      <a:pt x="7" y="83"/>
                    </a:lnTo>
                    <a:lnTo>
                      <a:pt x="9" y="85"/>
                    </a:lnTo>
                    <a:lnTo>
                      <a:pt x="12" y="86"/>
                    </a:lnTo>
                    <a:lnTo>
                      <a:pt x="15" y="85"/>
                    </a:lnTo>
                    <a:lnTo>
                      <a:pt x="18" y="82"/>
                    </a:lnTo>
                    <a:lnTo>
                      <a:pt x="19" y="79"/>
                    </a:lnTo>
                    <a:lnTo>
                      <a:pt x="16" y="66"/>
                    </a:lnTo>
                    <a:lnTo>
                      <a:pt x="15" y="54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6" y="16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4"/>
                    </a:lnTo>
                    <a:lnTo>
                      <a:pt x="0" y="7"/>
                    </a:lnTo>
                    <a:lnTo>
                      <a:pt x="1" y="1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96" name="Freeform 185"/>
              <p:cNvSpPr>
                <a:spLocks/>
              </p:cNvSpPr>
              <p:nvPr/>
            </p:nvSpPr>
            <p:spPr bwMode="auto">
              <a:xfrm>
                <a:off x="1468" y="1379"/>
                <a:ext cx="25" cy="79"/>
              </a:xfrm>
              <a:custGeom>
                <a:avLst/>
                <a:gdLst>
                  <a:gd name="T0" fmla="*/ 12 w 25"/>
                  <a:gd name="T1" fmla="*/ 7 h 79"/>
                  <a:gd name="T2" fmla="*/ 10 w 25"/>
                  <a:gd name="T3" fmla="*/ 29 h 79"/>
                  <a:gd name="T4" fmla="*/ 4 w 25"/>
                  <a:gd name="T5" fmla="*/ 50 h 79"/>
                  <a:gd name="T6" fmla="*/ 0 w 25"/>
                  <a:gd name="T7" fmla="*/ 72 h 79"/>
                  <a:gd name="T8" fmla="*/ 0 w 25"/>
                  <a:gd name="T9" fmla="*/ 72 h 79"/>
                  <a:gd name="T10" fmla="*/ 1 w 25"/>
                  <a:gd name="T11" fmla="*/ 75 h 79"/>
                  <a:gd name="T12" fmla="*/ 2 w 25"/>
                  <a:gd name="T13" fmla="*/ 78 h 79"/>
                  <a:gd name="T14" fmla="*/ 5 w 25"/>
                  <a:gd name="T15" fmla="*/ 79 h 79"/>
                  <a:gd name="T16" fmla="*/ 5 w 25"/>
                  <a:gd name="T17" fmla="*/ 79 h 79"/>
                  <a:gd name="T18" fmla="*/ 9 w 25"/>
                  <a:gd name="T19" fmla="*/ 79 h 79"/>
                  <a:gd name="T20" fmla="*/ 11 w 25"/>
                  <a:gd name="T21" fmla="*/ 77 h 79"/>
                  <a:gd name="T22" fmla="*/ 13 w 25"/>
                  <a:gd name="T23" fmla="*/ 74 h 79"/>
                  <a:gd name="T24" fmla="*/ 13 w 25"/>
                  <a:gd name="T25" fmla="*/ 74 h 79"/>
                  <a:gd name="T26" fmla="*/ 15 w 25"/>
                  <a:gd name="T27" fmla="*/ 60 h 79"/>
                  <a:gd name="T28" fmla="*/ 19 w 25"/>
                  <a:gd name="T29" fmla="*/ 46 h 79"/>
                  <a:gd name="T30" fmla="*/ 23 w 25"/>
                  <a:gd name="T31" fmla="*/ 32 h 79"/>
                  <a:gd name="T32" fmla="*/ 23 w 25"/>
                  <a:gd name="T33" fmla="*/ 32 h 79"/>
                  <a:gd name="T34" fmla="*/ 24 w 25"/>
                  <a:gd name="T35" fmla="*/ 23 h 79"/>
                  <a:gd name="T36" fmla="*/ 25 w 25"/>
                  <a:gd name="T37" fmla="*/ 15 h 79"/>
                  <a:gd name="T38" fmla="*/ 24 w 25"/>
                  <a:gd name="T39" fmla="*/ 6 h 79"/>
                  <a:gd name="T40" fmla="*/ 24 w 25"/>
                  <a:gd name="T41" fmla="*/ 6 h 79"/>
                  <a:gd name="T42" fmla="*/ 23 w 25"/>
                  <a:gd name="T43" fmla="*/ 3 h 79"/>
                  <a:gd name="T44" fmla="*/ 21 w 25"/>
                  <a:gd name="T45" fmla="*/ 1 h 79"/>
                  <a:gd name="T46" fmla="*/ 17 w 25"/>
                  <a:gd name="T47" fmla="*/ 0 h 79"/>
                  <a:gd name="T48" fmla="*/ 17 w 25"/>
                  <a:gd name="T49" fmla="*/ 0 h 79"/>
                  <a:gd name="T50" fmla="*/ 14 w 25"/>
                  <a:gd name="T51" fmla="*/ 1 h 79"/>
                  <a:gd name="T52" fmla="*/ 13 w 25"/>
                  <a:gd name="T53" fmla="*/ 4 h 79"/>
                  <a:gd name="T54" fmla="*/ 12 w 25"/>
                  <a:gd name="T55" fmla="*/ 7 h 79"/>
                  <a:gd name="T56" fmla="*/ 12 w 25"/>
                  <a:gd name="T57" fmla="*/ 7 h 7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5"/>
                  <a:gd name="T88" fmla="*/ 0 h 79"/>
                  <a:gd name="T89" fmla="*/ 25 w 25"/>
                  <a:gd name="T90" fmla="*/ 79 h 7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5" h="79">
                    <a:moveTo>
                      <a:pt x="12" y="7"/>
                    </a:moveTo>
                    <a:lnTo>
                      <a:pt x="10" y="29"/>
                    </a:lnTo>
                    <a:lnTo>
                      <a:pt x="4" y="50"/>
                    </a:lnTo>
                    <a:lnTo>
                      <a:pt x="0" y="72"/>
                    </a:lnTo>
                    <a:lnTo>
                      <a:pt x="1" y="75"/>
                    </a:lnTo>
                    <a:lnTo>
                      <a:pt x="2" y="78"/>
                    </a:lnTo>
                    <a:lnTo>
                      <a:pt x="5" y="79"/>
                    </a:lnTo>
                    <a:lnTo>
                      <a:pt x="9" y="79"/>
                    </a:lnTo>
                    <a:lnTo>
                      <a:pt x="11" y="77"/>
                    </a:lnTo>
                    <a:lnTo>
                      <a:pt x="13" y="74"/>
                    </a:lnTo>
                    <a:lnTo>
                      <a:pt x="15" y="60"/>
                    </a:lnTo>
                    <a:lnTo>
                      <a:pt x="19" y="46"/>
                    </a:lnTo>
                    <a:lnTo>
                      <a:pt x="23" y="32"/>
                    </a:lnTo>
                    <a:lnTo>
                      <a:pt x="24" y="23"/>
                    </a:lnTo>
                    <a:lnTo>
                      <a:pt x="25" y="15"/>
                    </a:lnTo>
                    <a:lnTo>
                      <a:pt x="24" y="6"/>
                    </a:lnTo>
                    <a:lnTo>
                      <a:pt x="23" y="3"/>
                    </a:lnTo>
                    <a:lnTo>
                      <a:pt x="21" y="1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3" y="4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97" name="Freeform 186"/>
              <p:cNvSpPr>
                <a:spLocks/>
              </p:cNvSpPr>
              <p:nvPr/>
            </p:nvSpPr>
            <p:spPr bwMode="auto">
              <a:xfrm>
                <a:off x="1490" y="1374"/>
                <a:ext cx="20" cy="83"/>
              </a:xfrm>
              <a:custGeom>
                <a:avLst/>
                <a:gdLst>
                  <a:gd name="T0" fmla="*/ 0 w 20"/>
                  <a:gd name="T1" fmla="*/ 8 h 83"/>
                  <a:gd name="T2" fmla="*/ 3 w 20"/>
                  <a:gd name="T3" fmla="*/ 18 h 83"/>
                  <a:gd name="T4" fmla="*/ 5 w 20"/>
                  <a:gd name="T5" fmla="*/ 27 h 83"/>
                  <a:gd name="T6" fmla="*/ 4 w 20"/>
                  <a:gd name="T7" fmla="*/ 37 h 83"/>
                  <a:gd name="T8" fmla="*/ 4 w 20"/>
                  <a:gd name="T9" fmla="*/ 37 h 83"/>
                  <a:gd name="T10" fmla="*/ 4 w 20"/>
                  <a:gd name="T11" fmla="*/ 39 h 83"/>
                  <a:gd name="T12" fmla="*/ 5 w 20"/>
                  <a:gd name="T13" fmla="*/ 41 h 83"/>
                  <a:gd name="T14" fmla="*/ 5 w 20"/>
                  <a:gd name="T15" fmla="*/ 43 h 83"/>
                  <a:gd name="T16" fmla="*/ 5 w 20"/>
                  <a:gd name="T17" fmla="*/ 43 h 83"/>
                  <a:gd name="T18" fmla="*/ 6 w 20"/>
                  <a:gd name="T19" fmla="*/ 52 h 83"/>
                  <a:gd name="T20" fmla="*/ 6 w 20"/>
                  <a:gd name="T21" fmla="*/ 61 h 83"/>
                  <a:gd name="T22" fmla="*/ 6 w 20"/>
                  <a:gd name="T23" fmla="*/ 70 h 83"/>
                  <a:gd name="T24" fmla="*/ 6 w 20"/>
                  <a:gd name="T25" fmla="*/ 70 h 83"/>
                  <a:gd name="T26" fmla="*/ 6 w 20"/>
                  <a:gd name="T27" fmla="*/ 73 h 83"/>
                  <a:gd name="T28" fmla="*/ 7 w 20"/>
                  <a:gd name="T29" fmla="*/ 75 h 83"/>
                  <a:gd name="T30" fmla="*/ 8 w 20"/>
                  <a:gd name="T31" fmla="*/ 78 h 83"/>
                  <a:gd name="T32" fmla="*/ 8 w 20"/>
                  <a:gd name="T33" fmla="*/ 78 h 83"/>
                  <a:gd name="T34" fmla="*/ 8 w 20"/>
                  <a:gd name="T35" fmla="*/ 77 h 83"/>
                  <a:gd name="T36" fmla="*/ 7 w 20"/>
                  <a:gd name="T37" fmla="*/ 77 h 83"/>
                  <a:gd name="T38" fmla="*/ 7 w 20"/>
                  <a:gd name="T39" fmla="*/ 77 h 83"/>
                  <a:gd name="T40" fmla="*/ 7 w 20"/>
                  <a:gd name="T41" fmla="*/ 77 h 83"/>
                  <a:gd name="T42" fmla="*/ 8 w 20"/>
                  <a:gd name="T43" fmla="*/ 80 h 83"/>
                  <a:gd name="T44" fmla="*/ 11 w 20"/>
                  <a:gd name="T45" fmla="*/ 82 h 83"/>
                  <a:gd name="T46" fmla="*/ 14 w 20"/>
                  <a:gd name="T47" fmla="*/ 83 h 83"/>
                  <a:gd name="T48" fmla="*/ 14 w 20"/>
                  <a:gd name="T49" fmla="*/ 83 h 83"/>
                  <a:gd name="T50" fmla="*/ 17 w 20"/>
                  <a:gd name="T51" fmla="*/ 82 h 83"/>
                  <a:gd name="T52" fmla="*/ 19 w 20"/>
                  <a:gd name="T53" fmla="*/ 80 h 83"/>
                  <a:gd name="T54" fmla="*/ 20 w 20"/>
                  <a:gd name="T55" fmla="*/ 77 h 83"/>
                  <a:gd name="T56" fmla="*/ 20 w 20"/>
                  <a:gd name="T57" fmla="*/ 77 h 83"/>
                  <a:gd name="T58" fmla="*/ 20 w 20"/>
                  <a:gd name="T59" fmla="*/ 74 h 83"/>
                  <a:gd name="T60" fmla="*/ 19 w 20"/>
                  <a:gd name="T61" fmla="*/ 71 h 83"/>
                  <a:gd name="T62" fmla="*/ 19 w 20"/>
                  <a:gd name="T63" fmla="*/ 68 h 83"/>
                  <a:gd name="T64" fmla="*/ 19 w 20"/>
                  <a:gd name="T65" fmla="*/ 68 h 83"/>
                  <a:gd name="T66" fmla="*/ 18 w 20"/>
                  <a:gd name="T67" fmla="*/ 57 h 83"/>
                  <a:gd name="T68" fmla="*/ 18 w 20"/>
                  <a:gd name="T69" fmla="*/ 46 h 83"/>
                  <a:gd name="T70" fmla="*/ 17 w 20"/>
                  <a:gd name="T71" fmla="*/ 35 h 83"/>
                  <a:gd name="T72" fmla="*/ 17 w 20"/>
                  <a:gd name="T73" fmla="*/ 35 h 83"/>
                  <a:gd name="T74" fmla="*/ 18 w 20"/>
                  <a:gd name="T75" fmla="*/ 24 h 83"/>
                  <a:gd name="T76" fmla="*/ 16 w 20"/>
                  <a:gd name="T77" fmla="*/ 15 h 83"/>
                  <a:gd name="T78" fmla="*/ 13 w 20"/>
                  <a:gd name="T79" fmla="*/ 4 h 83"/>
                  <a:gd name="T80" fmla="*/ 13 w 20"/>
                  <a:gd name="T81" fmla="*/ 4 h 83"/>
                  <a:gd name="T82" fmla="*/ 11 w 20"/>
                  <a:gd name="T83" fmla="*/ 2 h 83"/>
                  <a:gd name="T84" fmla="*/ 8 w 20"/>
                  <a:gd name="T85" fmla="*/ 0 h 83"/>
                  <a:gd name="T86" fmla="*/ 4 w 20"/>
                  <a:gd name="T87" fmla="*/ 1 h 83"/>
                  <a:gd name="T88" fmla="*/ 4 w 20"/>
                  <a:gd name="T89" fmla="*/ 1 h 83"/>
                  <a:gd name="T90" fmla="*/ 2 w 20"/>
                  <a:gd name="T91" fmla="*/ 2 h 83"/>
                  <a:gd name="T92" fmla="*/ 0 w 20"/>
                  <a:gd name="T93" fmla="*/ 5 h 83"/>
                  <a:gd name="T94" fmla="*/ 0 w 20"/>
                  <a:gd name="T95" fmla="*/ 8 h 83"/>
                  <a:gd name="T96" fmla="*/ 0 w 20"/>
                  <a:gd name="T97" fmla="*/ 8 h 83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0"/>
                  <a:gd name="T148" fmla="*/ 0 h 83"/>
                  <a:gd name="T149" fmla="*/ 20 w 20"/>
                  <a:gd name="T150" fmla="*/ 83 h 83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0" h="83">
                    <a:moveTo>
                      <a:pt x="0" y="8"/>
                    </a:moveTo>
                    <a:lnTo>
                      <a:pt x="3" y="18"/>
                    </a:lnTo>
                    <a:lnTo>
                      <a:pt x="5" y="27"/>
                    </a:lnTo>
                    <a:lnTo>
                      <a:pt x="4" y="37"/>
                    </a:lnTo>
                    <a:lnTo>
                      <a:pt x="4" y="39"/>
                    </a:lnTo>
                    <a:lnTo>
                      <a:pt x="5" y="41"/>
                    </a:lnTo>
                    <a:lnTo>
                      <a:pt x="5" y="43"/>
                    </a:lnTo>
                    <a:lnTo>
                      <a:pt x="6" y="52"/>
                    </a:lnTo>
                    <a:lnTo>
                      <a:pt x="6" y="61"/>
                    </a:lnTo>
                    <a:lnTo>
                      <a:pt x="6" y="70"/>
                    </a:lnTo>
                    <a:lnTo>
                      <a:pt x="6" y="73"/>
                    </a:lnTo>
                    <a:lnTo>
                      <a:pt x="7" y="75"/>
                    </a:lnTo>
                    <a:lnTo>
                      <a:pt x="8" y="78"/>
                    </a:lnTo>
                    <a:lnTo>
                      <a:pt x="8" y="77"/>
                    </a:lnTo>
                    <a:lnTo>
                      <a:pt x="7" y="77"/>
                    </a:lnTo>
                    <a:lnTo>
                      <a:pt x="8" y="80"/>
                    </a:lnTo>
                    <a:lnTo>
                      <a:pt x="11" y="82"/>
                    </a:lnTo>
                    <a:lnTo>
                      <a:pt x="14" y="83"/>
                    </a:lnTo>
                    <a:lnTo>
                      <a:pt x="17" y="82"/>
                    </a:lnTo>
                    <a:lnTo>
                      <a:pt x="19" y="80"/>
                    </a:lnTo>
                    <a:lnTo>
                      <a:pt x="20" y="77"/>
                    </a:lnTo>
                    <a:lnTo>
                      <a:pt x="20" y="74"/>
                    </a:lnTo>
                    <a:lnTo>
                      <a:pt x="19" y="71"/>
                    </a:lnTo>
                    <a:lnTo>
                      <a:pt x="19" y="68"/>
                    </a:lnTo>
                    <a:lnTo>
                      <a:pt x="18" y="57"/>
                    </a:lnTo>
                    <a:lnTo>
                      <a:pt x="18" y="46"/>
                    </a:lnTo>
                    <a:lnTo>
                      <a:pt x="17" y="35"/>
                    </a:lnTo>
                    <a:lnTo>
                      <a:pt x="18" y="24"/>
                    </a:lnTo>
                    <a:lnTo>
                      <a:pt x="16" y="15"/>
                    </a:lnTo>
                    <a:lnTo>
                      <a:pt x="13" y="4"/>
                    </a:lnTo>
                    <a:lnTo>
                      <a:pt x="11" y="2"/>
                    </a:lnTo>
                    <a:lnTo>
                      <a:pt x="8" y="0"/>
                    </a:lnTo>
                    <a:lnTo>
                      <a:pt x="4" y="1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98" name="Freeform 187"/>
              <p:cNvSpPr>
                <a:spLocks/>
              </p:cNvSpPr>
              <p:nvPr/>
            </p:nvSpPr>
            <p:spPr bwMode="auto">
              <a:xfrm>
                <a:off x="1513" y="1373"/>
                <a:ext cx="23" cy="84"/>
              </a:xfrm>
              <a:custGeom>
                <a:avLst/>
                <a:gdLst>
                  <a:gd name="T0" fmla="*/ 11 w 23"/>
                  <a:gd name="T1" fmla="*/ 4 h 84"/>
                  <a:gd name="T2" fmla="*/ 5 w 23"/>
                  <a:gd name="T3" fmla="*/ 17 h 84"/>
                  <a:gd name="T4" fmla="*/ 2 w 23"/>
                  <a:gd name="T5" fmla="*/ 30 h 84"/>
                  <a:gd name="T6" fmla="*/ 0 w 23"/>
                  <a:gd name="T7" fmla="*/ 44 h 84"/>
                  <a:gd name="T8" fmla="*/ 0 w 23"/>
                  <a:gd name="T9" fmla="*/ 44 h 84"/>
                  <a:gd name="T10" fmla="*/ 1 w 23"/>
                  <a:gd name="T11" fmla="*/ 55 h 84"/>
                  <a:gd name="T12" fmla="*/ 1 w 23"/>
                  <a:gd name="T13" fmla="*/ 66 h 84"/>
                  <a:gd name="T14" fmla="*/ 1 w 23"/>
                  <a:gd name="T15" fmla="*/ 78 h 84"/>
                  <a:gd name="T16" fmla="*/ 1 w 23"/>
                  <a:gd name="T17" fmla="*/ 78 h 84"/>
                  <a:gd name="T18" fmla="*/ 2 w 23"/>
                  <a:gd name="T19" fmla="*/ 81 h 84"/>
                  <a:gd name="T20" fmla="*/ 4 w 23"/>
                  <a:gd name="T21" fmla="*/ 84 h 84"/>
                  <a:gd name="T22" fmla="*/ 8 w 23"/>
                  <a:gd name="T23" fmla="*/ 84 h 84"/>
                  <a:gd name="T24" fmla="*/ 8 w 23"/>
                  <a:gd name="T25" fmla="*/ 84 h 84"/>
                  <a:gd name="T26" fmla="*/ 11 w 23"/>
                  <a:gd name="T27" fmla="*/ 84 h 84"/>
                  <a:gd name="T28" fmla="*/ 13 w 23"/>
                  <a:gd name="T29" fmla="*/ 81 h 84"/>
                  <a:gd name="T30" fmla="*/ 14 w 23"/>
                  <a:gd name="T31" fmla="*/ 78 h 84"/>
                  <a:gd name="T32" fmla="*/ 14 w 23"/>
                  <a:gd name="T33" fmla="*/ 78 h 84"/>
                  <a:gd name="T34" fmla="*/ 14 w 23"/>
                  <a:gd name="T35" fmla="*/ 66 h 84"/>
                  <a:gd name="T36" fmla="*/ 14 w 23"/>
                  <a:gd name="T37" fmla="*/ 54 h 84"/>
                  <a:gd name="T38" fmla="*/ 13 w 23"/>
                  <a:gd name="T39" fmla="*/ 42 h 84"/>
                  <a:gd name="T40" fmla="*/ 13 w 23"/>
                  <a:gd name="T41" fmla="*/ 42 h 84"/>
                  <a:gd name="T42" fmla="*/ 15 w 23"/>
                  <a:gd name="T43" fmla="*/ 30 h 84"/>
                  <a:gd name="T44" fmla="*/ 18 w 23"/>
                  <a:gd name="T45" fmla="*/ 19 h 84"/>
                  <a:gd name="T46" fmla="*/ 22 w 23"/>
                  <a:gd name="T47" fmla="*/ 8 h 84"/>
                  <a:gd name="T48" fmla="*/ 22 w 23"/>
                  <a:gd name="T49" fmla="*/ 8 h 84"/>
                  <a:gd name="T50" fmla="*/ 23 w 23"/>
                  <a:gd name="T51" fmla="*/ 5 h 84"/>
                  <a:gd name="T52" fmla="*/ 21 w 23"/>
                  <a:gd name="T53" fmla="*/ 2 h 84"/>
                  <a:gd name="T54" fmla="*/ 19 w 23"/>
                  <a:gd name="T55" fmla="*/ 0 h 84"/>
                  <a:gd name="T56" fmla="*/ 19 w 23"/>
                  <a:gd name="T57" fmla="*/ 0 h 84"/>
                  <a:gd name="T58" fmla="*/ 15 w 23"/>
                  <a:gd name="T59" fmla="*/ 0 h 84"/>
                  <a:gd name="T60" fmla="*/ 13 w 23"/>
                  <a:gd name="T61" fmla="*/ 1 h 84"/>
                  <a:gd name="T62" fmla="*/ 11 w 23"/>
                  <a:gd name="T63" fmla="*/ 4 h 84"/>
                  <a:gd name="T64" fmla="*/ 11 w 23"/>
                  <a:gd name="T65" fmla="*/ 4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3"/>
                  <a:gd name="T100" fmla="*/ 0 h 84"/>
                  <a:gd name="T101" fmla="*/ 23 w 23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3" h="84">
                    <a:moveTo>
                      <a:pt x="11" y="4"/>
                    </a:moveTo>
                    <a:lnTo>
                      <a:pt x="5" y="17"/>
                    </a:lnTo>
                    <a:lnTo>
                      <a:pt x="2" y="30"/>
                    </a:lnTo>
                    <a:lnTo>
                      <a:pt x="0" y="44"/>
                    </a:lnTo>
                    <a:lnTo>
                      <a:pt x="1" y="55"/>
                    </a:lnTo>
                    <a:lnTo>
                      <a:pt x="1" y="66"/>
                    </a:lnTo>
                    <a:lnTo>
                      <a:pt x="1" y="78"/>
                    </a:lnTo>
                    <a:lnTo>
                      <a:pt x="2" y="81"/>
                    </a:lnTo>
                    <a:lnTo>
                      <a:pt x="4" y="84"/>
                    </a:lnTo>
                    <a:lnTo>
                      <a:pt x="8" y="84"/>
                    </a:lnTo>
                    <a:lnTo>
                      <a:pt x="11" y="84"/>
                    </a:lnTo>
                    <a:lnTo>
                      <a:pt x="13" y="81"/>
                    </a:lnTo>
                    <a:lnTo>
                      <a:pt x="14" y="78"/>
                    </a:lnTo>
                    <a:lnTo>
                      <a:pt x="14" y="66"/>
                    </a:lnTo>
                    <a:lnTo>
                      <a:pt x="14" y="54"/>
                    </a:lnTo>
                    <a:lnTo>
                      <a:pt x="13" y="42"/>
                    </a:lnTo>
                    <a:lnTo>
                      <a:pt x="15" y="30"/>
                    </a:lnTo>
                    <a:lnTo>
                      <a:pt x="18" y="19"/>
                    </a:lnTo>
                    <a:lnTo>
                      <a:pt x="22" y="8"/>
                    </a:lnTo>
                    <a:lnTo>
                      <a:pt x="23" y="5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99" name="Freeform 188"/>
              <p:cNvSpPr>
                <a:spLocks/>
              </p:cNvSpPr>
              <p:nvPr/>
            </p:nvSpPr>
            <p:spPr bwMode="auto">
              <a:xfrm>
                <a:off x="1535" y="1375"/>
                <a:ext cx="15" cy="83"/>
              </a:xfrm>
              <a:custGeom>
                <a:avLst/>
                <a:gdLst>
                  <a:gd name="T0" fmla="*/ 0 w 15"/>
                  <a:gd name="T1" fmla="*/ 6 h 83"/>
                  <a:gd name="T2" fmla="*/ 0 w 15"/>
                  <a:gd name="T3" fmla="*/ 28 h 83"/>
                  <a:gd name="T4" fmla="*/ 0 w 15"/>
                  <a:gd name="T5" fmla="*/ 52 h 83"/>
                  <a:gd name="T6" fmla="*/ 1 w 15"/>
                  <a:gd name="T7" fmla="*/ 75 h 83"/>
                  <a:gd name="T8" fmla="*/ 1 w 15"/>
                  <a:gd name="T9" fmla="*/ 75 h 83"/>
                  <a:gd name="T10" fmla="*/ 1 w 15"/>
                  <a:gd name="T11" fmla="*/ 76 h 83"/>
                  <a:gd name="T12" fmla="*/ 2 w 15"/>
                  <a:gd name="T13" fmla="*/ 78 h 83"/>
                  <a:gd name="T14" fmla="*/ 4 w 15"/>
                  <a:gd name="T15" fmla="*/ 79 h 83"/>
                  <a:gd name="T16" fmla="*/ 4 w 15"/>
                  <a:gd name="T17" fmla="*/ 79 h 83"/>
                  <a:gd name="T18" fmla="*/ 6 w 15"/>
                  <a:gd name="T19" fmla="*/ 82 h 83"/>
                  <a:gd name="T20" fmla="*/ 9 w 15"/>
                  <a:gd name="T21" fmla="*/ 83 h 83"/>
                  <a:gd name="T22" fmla="*/ 12 w 15"/>
                  <a:gd name="T23" fmla="*/ 82 h 83"/>
                  <a:gd name="T24" fmla="*/ 12 w 15"/>
                  <a:gd name="T25" fmla="*/ 82 h 83"/>
                  <a:gd name="T26" fmla="*/ 14 w 15"/>
                  <a:gd name="T27" fmla="*/ 80 h 83"/>
                  <a:gd name="T28" fmla="*/ 15 w 15"/>
                  <a:gd name="T29" fmla="*/ 77 h 83"/>
                  <a:gd name="T30" fmla="*/ 15 w 15"/>
                  <a:gd name="T31" fmla="*/ 74 h 83"/>
                  <a:gd name="T32" fmla="*/ 15 w 15"/>
                  <a:gd name="T33" fmla="*/ 74 h 83"/>
                  <a:gd name="T34" fmla="*/ 14 w 15"/>
                  <a:gd name="T35" fmla="*/ 72 h 83"/>
                  <a:gd name="T36" fmla="*/ 13 w 15"/>
                  <a:gd name="T37" fmla="*/ 71 h 83"/>
                  <a:gd name="T38" fmla="*/ 13 w 15"/>
                  <a:gd name="T39" fmla="*/ 69 h 83"/>
                  <a:gd name="T40" fmla="*/ 13 w 15"/>
                  <a:gd name="T41" fmla="*/ 69 h 83"/>
                  <a:gd name="T42" fmla="*/ 13 w 15"/>
                  <a:gd name="T43" fmla="*/ 48 h 83"/>
                  <a:gd name="T44" fmla="*/ 13 w 15"/>
                  <a:gd name="T45" fmla="*/ 27 h 83"/>
                  <a:gd name="T46" fmla="*/ 13 w 15"/>
                  <a:gd name="T47" fmla="*/ 6 h 83"/>
                  <a:gd name="T48" fmla="*/ 13 w 15"/>
                  <a:gd name="T49" fmla="*/ 6 h 83"/>
                  <a:gd name="T50" fmla="*/ 12 w 15"/>
                  <a:gd name="T51" fmla="*/ 3 h 83"/>
                  <a:gd name="T52" fmla="*/ 10 w 15"/>
                  <a:gd name="T53" fmla="*/ 0 h 83"/>
                  <a:gd name="T54" fmla="*/ 7 w 15"/>
                  <a:gd name="T55" fmla="*/ 0 h 83"/>
                  <a:gd name="T56" fmla="*/ 7 w 15"/>
                  <a:gd name="T57" fmla="*/ 0 h 83"/>
                  <a:gd name="T58" fmla="*/ 3 w 15"/>
                  <a:gd name="T59" fmla="*/ 0 h 83"/>
                  <a:gd name="T60" fmla="*/ 1 w 15"/>
                  <a:gd name="T61" fmla="*/ 3 h 83"/>
                  <a:gd name="T62" fmla="*/ 0 w 15"/>
                  <a:gd name="T63" fmla="*/ 6 h 83"/>
                  <a:gd name="T64" fmla="*/ 0 w 15"/>
                  <a:gd name="T65" fmla="*/ 6 h 8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5"/>
                  <a:gd name="T100" fmla="*/ 0 h 83"/>
                  <a:gd name="T101" fmla="*/ 15 w 15"/>
                  <a:gd name="T102" fmla="*/ 83 h 8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5" h="83">
                    <a:moveTo>
                      <a:pt x="0" y="6"/>
                    </a:moveTo>
                    <a:lnTo>
                      <a:pt x="0" y="28"/>
                    </a:lnTo>
                    <a:lnTo>
                      <a:pt x="0" y="52"/>
                    </a:lnTo>
                    <a:lnTo>
                      <a:pt x="1" y="75"/>
                    </a:lnTo>
                    <a:lnTo>
                      <a:pt x="1" y="76"/>
                    </a:lnTo>
                    <a:lnTo>
                      <a:pt x="2" y="78"/>
                    </a:lnTo>
                    <a:lnTo>
                      <a:pt x="4" y="79"/>
                    </a:lnTo>
                    <a:lnTo>
                      <a:pt x="6" y="82"/>
                    </a:lnTo>
                    <a:lnTo>
                      <a:pt x="9" y="83"/>
                    </a:lnTo>
                    <a:lnTo>
                      <a:pt x="12" y="82"/>
                    </a:lnTo>
                    <a:lnTo>
                      <a:pt x="14" y="80"/>
                    </a:lnTo>
                    <a:lnTo>
                      <a:pt x="15" y="77"/>
                    </a:lnTo>
                    <a:lnTo>
                      <a:pt x="15" y="74"/>
                    </a:lnTo>
                    <a:lnTo>
                      <a:pt x="14" y="72"/>
                    </a:lnTo>
                    <a:lnTo>
                      <a:pt x="13" y="71"/>
                    </a:lnTo>
                    <a:lnTo>
                      <a:pt x="13" y="69"/>
                    </a:lnTo>
                    <a:lnTo>
                      <a:pt x="13" y="48"/>
                    </a:lnTo>
                    <a:lnTo>
                      <a:pt x="13" y="27"/>
                    </a:lnTo>
                    <a:lnTo>
                      <a:pt x="13" y="6"/>
                    </a:lnTo>
                    <a:lnTo>
                      <a:pt x="12" y="3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1" y="3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00" name="Freeform 189"/>
              <p:cNvSpPr>
                <a:spLocks/>
              </p:cNvSpPr>
              <p:nvPr/>
            </p:nvSpPr>
            <p:spPr bwMode="auto">
              <a:xfrm>
                <a:off x="1561" y="1373"/>
                <a:ext cx="23" cy="84"/>
              </a:xfrm>
              <a:custGeom>
                <a:avLst/>
                <a:gdLst>
                  <a:gd name="T0" fmla="*/ 11 w 23"/>
                  <a:gd name="T1" fmla="*/ 4 h 84"/>
                  <a:gd name="T2" fmla="*/ 4 w 23"/>
                  <a:gd name="T3" fmla="*/ 28 h 84"/>
                  <a:gd name="T4" fmla="*/ 0 w 23"/>
                  <a:gd name="T5" fmla="*/ 53 h 84"/>
                  <a:gd name="T6" fmla="*/ 0 w 23"/>
                  <a:gd name="T7" fmla="*/ 78 h 84"/>
                  <a:gd name="T8" fmla="*/ 0 w 23"/>
                  <a:gd name="T9" fmla="*/ 78 h 84"/>
                  <a:gd name="T10" fmla="*/ 1 w 23"/>
                  <a:gd name="T11" fmla="*/ 81 h 84"/>
                  <a:gd name="T12" fmla="*/ 3 w 23"/>
                  <a:gd name="T13" fmla="*/ 83 h 84"/>
                  <a:gd name="T14" fmla="*/ 6 w 23"/>
                  <a:gd name="T15" fmla="*/ 84 h 84"/>
                  <a:gd name="T16" fmla="*/ 6 w 23"/>
                  <a:gd name="T17" fmla="*/ 84 h 84"/>
                  <a:gd name="T18" fmla="*/ 9 w 23"/>
                  <a:gd name="T19" fmla="*/ 83 h 84"/>
                  <a:gd name="T20" fmla="*/ 11 w 23"/>
                  <a:gd name="T21" fmla="*/ 81 h 84"/>
                  <a:gd name="T22" fmla="*/ 12 w 23"/>
                  <a:gd name="T23" fmla="*/ 78 h 84"/>
                  <a:gd name="T24" fmla="*/ 12 w 23"/>
                  <a:gd name="T25" fmla="*/ 78 h 84"/>
                  <a:gd name="T26" fmla="*/ 13 w 23"/>
                  <a:gd name="T27" fmla="*/ 54 h 84"/>
                  <a:gd name="T28" fmla="*/ 17 w 23"/>
                  <a:gd name="T29" fmla="*/ 31 h 84"/>
                  <a:gd name="T30" fmla="*/ 23 w 23"/>
                  <a:gd name="T31" fmla="*/ 8 h 84"/>
                  <a:gd name="T32" fmla="*/ 23 w 23"/>
                  <a:gd name="T33" fmla="*/ 8 h 84"/>
                  <a:gd name="T34" fmla="*/ 23 w 23"/>
                  <a:gd name="T35" fmla="*/ 5 h 84"/>
                  <a:gd name="T36" fmla="*/ 22 w 23"/>
                  <a:gd name="T37" fmla="*/ 2 h 84"/>
                  <a:gd name="T38" fmla="*/ 19 w 23"/>
                  <a:gd name="T39" fmla="*/ 0 h 84"/>
                  <a:gd name="T40" fmla="*/ 19 w 23"/>
                  <a:gd name="T41" fmla="*/ 0 h 84"/>
                  <a:gd name="T42" fmla="*/ 15 w 23"/>
                  <a:gd name="T43" fmla="*/ 0 h 84"/>
                  <a:gd name="T44" fmla="*/ 12 w 23"/>
                  <a:gd name="T45" fmla="*/ 2 h 84"/>
                  <a:gd name="T46" fmla="*/ 11 w 23"/>
                  <a:gd name="T47" fmla="*/ 4 h 84"/>
                  <a:gd name="T48" fmla="*/ 11 w 23"/>
                  <a:gd name="T49" fmla="*/ 4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3"/>
                  <a:gd name="T76" fmla="*/ 0 h 84"/>
                  <a:gd name="T77" fmla="*/ 23 w 23"/>
                  <a:gd name="T78" fmla="*/ 84 h 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3" h="84">
                    <a:moveTo>
                      <a:pt x="11" y="4"/>
                    </a:moveTo>
                    <a:lnTo>
                      <a:pt x="4" y="28"/>
                    </a:lnTo>
                    <a:lnTo>
                      <a:pt x="0" y="53"/>
                    </a:lnTo>
                    <a:lnTo>
                      <a:pt x="0" y="78"/>
                    </a:lnTo>
                    <a:lnTo>
                      <a:pt x="1" y="81"/>
                    </a:lnTo>
                    <a:lnTo>
                      <a:pt x="3" y="83"/>
                    </a:lnTo>
                    <a:lnTo>
                      <a:pt x="6" y="84"/>
                    </a:lnTo>
                    <a:lnTo>
                      <a:pt x="9" y="83"/>
                    </a:lnTo>
                    <a:lnTo>
                      <a:pt x="11" y="81"/>
                    </a:lnTo>
                    <a:lnTo>
                      <a:pt x="12" y="78"/>
                    </a:lnTo>
                    <a:lnTo>
                      <a:pt x="13" y="54"/>
                    </a:lnTo>
                    <a:lnTo>
                      <a:pt x="17" y="31"/>
                    </a:lnTo>
                    <a:lnTo>
                      <a:pt x="23" y="8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2" y="2"/>
                    </a:ln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01" name="Freeform 190"/>
              <p:cNvSpPr>
                <a:spLocks/>
              </p:cNvSpPr>
              <p:nvPr/>
            </p:nvSpPr>
            <p:spPr bwMode="auto">
              <a:xfrm>
                <a:off x="1578" y="1374"/>
                <a:ext cx="18" cy="82"/>
              </a:xfrm>
              <a:custGeom>
                <a:avLst/>
                <a:gdLst>
                  <a:gd name="T0" fmla="*/ 3 w 18"/>
                  <a:gd name="T1" fmla="*/ 9 h 82"/>
                  <a:gd name="T2" fmla="*/ 3 w 18"/>
                  <a:gd name="T3" fmla="*/ 10 h 82"/>
                  <a:gd name="T4" fmla="*/ 4 w 18"/>
                  <a:gd name="T5" fmla="*/ 11 h 82"/>
                  <a:gd name="T6" fmla="*/ 4 w 18"/>
                  <a:gd name="T7" fmla="*/ 12 h 82"/>
                  <a:gd name="T8" fmla="*/ 4 w 18"/>
                  <a:gd name="T9" fmla="*/ 12 h 82"/>
                  <a:gd name="T10" fmla="*/ 3 w 18"/>
                  <a:gd name="T11" fmla="*/ 20 h 82"/>
                  <a:gd name="T12" fmla="*/ 2 w 18"/>
                  <a:gd name="T13" fmla="*/ 27 h 82"/>
                  <a:gd name="T14" fmla="*/ 1 w 18"/>
                  <a:gd name="T15" fmla="*/ 35 h 82"/>
                  <a:gd name="T16" fmla="*/ 1 w 18"/>
                  <a:gd name="T17" fmla="*/ 35 h 82"/>
                  <a:gd name="T18" fmla="*/ 0 w 18"/>
                  <a:gd name="T19" fmla="*/ 43 h 82"/>
                  <a:gd name="T20" fmla="*/ 0 w 18"/>
                  <a:gd name="T21" fmla="*/ 50 h 82"/>
                  <a:gd name="T22" fmla="*/ 1 w 18"/>
                  <a:gd name="T23" fmla="*/ 58 h 82"/>
                  <a:gd name="T24" fmla="*/ 1 w 18"/>
                  <a:gd name="T25" fmla="*/ 58 h 82"/>
                  <a:gd name="T26" fmla="*/ 2 w 18"/>
                  <a:gd name="T27" fmla="*/ 65 h 82"/>
                  <a:gd name="T28" fmla="*/ 4 w 18"/>
                  <a:gd name="T29" fmla="*/ 72 h 82"/>
                  <a:gd name="T30" fmla="*/ 6 w 18"/>
                  <a:gd name="T31" fmla="*/ 78 h 82"/>
                  <a:gd name="T32" fmla="*/ 6 w 18"/>
                  <a:gd name="T33" fmla="*/ 78 h 82"/>
                  <a:gd name="T34" fmla="*/ 8 w 18"/>
                  <a:gd name="T35" fmla="*/ 81 h 82"/>
                  <a:gd name="T36" fmla="*/ 11 w 18"/>
                  <a:gd name="T37" fmla="*/ 82 h 82"/>
                  <a:gd name="T38" fmla="*/ 14 w 18"/>
                  <a:gd name="T39" fmla="*/ 82 h 82"/>
                  <a:gd name="T40" fmla="*/ 14 w 18"/>
                  <a:gd name="T41" fmla="*/ 82 h 82"/>
                  <a:gd name="T42" fmla="*/ 17 w 18"/>
                  <a:gd name="T43" fmla="*/ 80 h 82"/>
                  <a:gd name="T44" fmla="*/ 18 w 18"/>
                  <a:gd name="T45" fmla="*/ 77 h 82"/>
                  <a:gd name="T46" fmla="*/ 18 w 18"/>
                  <a:gd name="T47" fmla="*/ 74 h 82"/>
                  <a:gd name="T48" fmla="*/ 18 w 18"/>
                  <a:gd name="T49" fmla="*/ 74 h 82"/>
                  <a:gd name="T50" fmla="*/ 15 w 18"/>
                  <a:gd name="T51" fmla="*/ 62 h 82"/>
                  <a:gd name="T52" fmla="*/ 13 w 18"/>
                  <a:gd name="T53" fmla="*/ 50 h 82"/>
                  <a:gd name="T54" fmla="*/ 13 w 18"/>
                  <a:gd name="T55" fmla="*/ 38 h 82"/>
                  <a:gd name="T56" fmla="*/ 13 w 18"/>
                  <a:gd name="T57" fmla="*/ 38 h 82"/>
                  <a:gd name="T58" fmla="*/ 14 w 18"/>
                  <a:gd name="T59" fmla="*/ 30 h 82"/>
                  <a:gd name="T60" fmla="*/ 15 w 18"/>
                  <a:gd name="T61" fmla="*/ 22 h 82"/>
                  <a:gd name="T62" fmla="*/ 16 w 18"/>
                  <a:gd name="T63" fmla="*/ 15 h 82"/>
                  <a:gd name="T64" fmla="*/ 16 w 18"/>
                  <a:gd name="T65" fmla="*/ 15 h 82"/>
                  <a:gd name="T66" fmla="*/ 16 w 18"/>
                  <a:gd name="T67" fmla="*/ 10 h 82"/>
                  <a:gd name="T68" fmla="*/ 16 w 18"/>
                  <a:gd name="T69" fmla="*/ 7 h 82"/>
                  <a:gd name="T70" fmla="*/ 14 w 18"/>
                  <a:gd name="T71" fmla="*/ 3 h 82"/>
                  <a:gd name="T72" fmla="*/ 14 w 18"/>
                  <a:gd name="T73" fmla="*/ 3 h 82"/>
                  <a:gd name="T74" fmla="*/ 12 w 18"/>
                  <a:gd name="T75" fmla="*/ 1 h 82"/>
                  <a:gd name="T76" fmla="*/ 9 w 18"/>
                  <a:gd name="T77" fmla="*/ 0 h 82"/>
                  <a:gd name="T78" fmla="*/ 6 w 18"/>
                  <a:gd name="T79" fmla="*/ 0 h 82"/>
                  <a:gd name="T80" fmla="*/ 6 w 18"/>
                  <a:gd name="T81" fmla="*/ 0 h 82"/>
                  <a:gd name="T82" fmla="*/ 3 w 18"/>
                  <a:gd name="T83" fmla="*/ 3 h 82"/>
                  <a:gd name="T84" fmla="*/ 2 w 18"/>
                  <a:gd name="T85" fmla="*/ 6 h 82"/>
                  <a:gd name="T86" fmla="*/ 3 w 18"/>
                  <a:gd name="T87" fmla="*/ 9 h 82"/>
                  <a:gd name="T88" fmla="*/ 3 w 18"/>
                  <a:gd name="T89" fmla="*/ 9 h 8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8"/>
                  <a:gd name="T136" fmla="*/ 0 h 82"/>
                  <a:gd name="T137" fmla="*/ 18 w 18"/>
                  <a:gd name="T138" fmla="*/ 82 h 8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8" h="82">
                    <a:moveTo>
                      <a:pt x="3" y="9"/>
                    </a:moveTo>
                    <a:lnTo>
                      <a:pt x="3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20"/>
                    </a:lnTo>
                    <a:lnTo>
                      <a:pt x="2" y="27"/>
                    </a:lnTo>
                    <a:lnTo>
                      <a:pt x="1" y="35"/>
                    </a:lnTo>
                    <a:lnTo>
                      <a:pt x="0" y="43"/>
                    </a:lnTo>
                    <a:lnTo>
                      <a:pt x="0" y="50"/>
                    </a:lnTo>
                    <a:lnTo>
                      <a:pt x="1" y="58"/>
                    </a:lnTo>
                    <a:lnTo>
                      <a:pt x="2" y="65"/>
                    </a:lnTo>
                    <a:lnTo>
                      <a:pt x="4" y="72"/>
                    </a:lnTo>
                    <a:lnTo>
                      <a:pt x="6" y="78"/>
                    </a:lnTo>
                    <a:lnTo>
                      <a:pt x="8" y="81"/>
                    </a:lnTo>
                    <a:lnTo>
                      <a:pt x="11" y="82"/>
                    </a:lnTo>
                    <a:lnTo>
                      <a:pt x="14" y="82"/>
                    </a:lnTo>
                    <a:lnTo>
                      <a:pt x="17" y="80"/>
                    </a:lnTo>
                    <a:lnTo>
                      <a:pt x="18" y="77"/>
                    </a:lnTo>
                    <a:lnTo>
                      <a:pt x="18" y="74"/>
                    </a:lnTo>
                    <a:lnTo>
                      <a:pt x="15" y="62"/>
                    </a:lnTo>
                    <a:lnTo>
                      <a:pt x="13" y="50"/>
                    </a:lnTo>
                    <a:lnTo>
                      <a:pt x="13" y="38"/>
                    </a:lnTo>
                    <a:lnTo>
                      <a:pt x="14" y="30"/>
                    </a:lnTo>
                    <a:lnTo>
                      <a:pt x="15" y="22"/>
                    </a:lnTo>
                    <a:lnTo>
                      <a:pt x="16" y="15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3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3"/>
                    </a:lnTo>
                    <a:lnTo>
                      <a:pt x="2" y="6"/>
                    </a:lnTo>
                    <a:lnTo>
                      <a:pt x="3" y="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02" name="Freeform 191"/>
              <p:cNvSpPr>
                <a:spLocks/>
              </p:cNvSpPr>
              <p:nvPr/>
            </p:nvSpPr>
            <p:spPr bwMode="auto">
              <a:xfrm>
                <a:off x="1623" y="1377"/>
                <a:ext cx="21" cy="81"/>
              </a:xfrm>
              <a:custGeom>
                <a:avLst/>
                <a:gdLst>
                  <a:gd name="T0" fmla="*/ 0 w 21"/>
                  <a:gd name="T1" fmla="*/ 7 h 81"/>
                  <a:gd name="T2" fmla="*/ 2 w 21"/>
                  <a:gd name="T3" fmla="*/ 20 h 81"/>
                  <a:gd name="T4" fmla="*/ 5 w 21"/>
                  <a:gd name="T5" fmla="*/ 33 h 81"/>
                  <a:gd name="T6" fmla="*/ 8 w 21"/>
                  <a:gd name="T7" fmla="*/ 46 h 81"/>
                  <a:gd name="T8" fmla="*/ 8 w 21"/>
                  <a:gd name="T9" fmla="*/ 46 h 81"/>
                  <a:gd name="T10" fmla="*/ 8 w 21"/>
                  <a:gd name="T11" fmla="*/ 56 h 81"/>
                  <a:gd name="T12" fmla="*/ 6 w 21"/>
                  <a:gd name="T13" fmla="*/ 65 h 81"/>
                  <a:gd name="T14" fmla="*/ 5 w 21"/>
                  <a:gd name="T15" fmla="*/ 75 h 81"/>
                  <a:gd name="T16" fmla="*/ 5 w 21"/>
                  <a:gd name="T17" fmla="*/ 75 h 81"/>
                  <a:gd name="T18" fmla="*/ 6 w 21"/>
                  <a:gd name="T19" fmla="*/ 78 h 81"/>
                  <a:gd name="T20" fmla="*/ 9 w 21"/>
                  <a:gd name="T21" fmla="*/ 80 h 81"/>
                  <a:gd name="T22" fmla="*/ 12 w 21"/>
                  <a:gd name="T23" fmla="*/ 81 h 81"/>
                  <a:gd name="T24" fmla="*/ 12 w 21"/>
                  <a:gd name="T25" fmla="*/ 81 h 81"/>
                  <a:gd name="T26" fmla="*/ 15 w 21"/>
                  <a:gd name="T27" fmla="*/ 80 h 81"/>
                  <a:gd name="T28" fmla="*/ 17 w 21"/>
                  <a:gd name="T29" fmla="*/ 77 h 81"/>
                  <a:gd name="T30" fmla="*/ 18 w 21"/>
                  <a:gd name="T31" fmla="*/ 74 h 81"/>
                  <a:gd name="T32" fmla="*/ 18 w 21"/>
                  <a:gd name="T33" fmla="*/ 74 h 81"/>
                  <a:gd name="T34" fmla="*/ 19 w 21"/>
                  <a:gd name="T35" fmla="*/ 67 h 81"/>
                  <a:gd name="T36" fmla="*/ 20 w 21"/>
                  <a:gd name="T37" fmla="*/ 61 h 81"/>
                  <a:gd name="T38" fmla="*/ 21 w 21"/>
                  <a:gd name="T39" fmla="*/ 55 h 81"/>
                  <a:gd name="T40" fmla="*/ 21 w 21"/>
                  <a:gd name="T41" fmla="*/ 55 h 81"/>
                  <a:gd name="T42" fmla="*/ 20 w 21"/>
                  <a:gd name="T43" fmla="*/ 38 h 81"/>
                  <a:gd name="T44" fmla="*/ 16 w 21"/>
                  <a:gd name="T45" fmla="*/ 22 h 81"/>
                  <a:gd name="T46" fmla="*/ 13 w 21"/>
                  <a:gd name="T47" fmla="*/ 5 h 81"/>
                  <a:gd name="T48" fmla="*/ 13 w 21"/>
                  <a:gd name="T49" fmla="*/ 5 h 81"/>
                  <a:gd name="T50" fmla="*/ 11 w 21"/>
                  <a:gd name="T51" fmla="*/ 2 h 81"/>
                  <a:gd name="T52" fmla="*/ 9 w 21"/>
                  <a:gd name="T53" fmla="*/ 0 h 81"/>
                  <a:gd name="T54" fmla="*/ 5 w 21"/>
                  <a:gd name="T55" fmla="*/ 0 h 81"/>
                  <a:gd name="T56" fmla="*/ 5 w 21"/>
                  <a:gd name="T57" fmla="*/ 0 h 81"/>
                  <a:gd name="T58" fmla="*/ 2 w 21"/>
                  <a:gd name="T59" fmla="*/ 1 h 81"/>
                  <a:gd name="T60" fmla="*/ 1 w 21"/>
                  <a:gd name="T61" fmla="*/ 4 h 81"/>
                  <a:gd name="T62" fmla="*/ 0 w 21"/>
                  <a:gd name="T63" fmla="*/ 7 h 81"/>
                  <a:gd name="T64" fmla="*/ 0 w 21"/>
                  <a:gd name="T65" fmla="*/ 7 h 8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1"/>
                  <a:gd name="T100" fmla="*/ 0 h 81"/>
                  <a:gd name="T101" fmla="*/ 21 w 21"/>
                  <a:gd name="T102" fmla="*/ 81 h 8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1" h="81">
                    <a:moveTo>
                      <a:pt x="0" y="7"/>
                    </a:moveTo>
                    <a:lnTo>
                      <a:pt x="2" y="20"/>
                    </a:lnTo>
                    <a:lnTo>
                      <a:pt x="5" y="33"/>
                    </a:lnTo>
                    <a:lnTo>
                      <a:pt x="8" y="46"/>
                    </a:lnTo>
                    <a:lnTo>
                      <a:pt x="8" y="56"/>
                    </a:lnTo>
                    <a:lnTo>
                      <a:pt x="6" y="65"/>
                    </a:lnTo>
                    <a:lnTo>
                      <a:pt x="5" y="75"/>
                    </a:lnTo>
                    <a:lnTo>
                      <a:pt x="6" y="78"/>
                    </a:lnTo>
                    <a:lnTo>
                      <a:pt x="9" y="80"/>
                    </a:lnTo>
                    <a:lnTo>
                      <a:pt x="12" y="81"/>
                    </a:lnTo>
                    <a:lnTo>
                      <a:pt x="15" y="80"/>
                    </a:lnTo>
                    <a:lnTo>
                      <a:pt x="17" y="77"/>
                    </a:lnTo>
                    <a:lnTo>
                      <a:pt x="18" y="74"/>
                    </a:lnTo>
                    <a:lnTo>
                      <a:pt x="19" y="67"/>
                    </a:lnTo>
                    <a:lnTo>
                      <a:pt x="20" y="61"/>
                    </a:lnTo>
                    <a:lnTo>
                      <a:pt x="21" y="55"/>
                    </a:lnTo>
                    <a:lnTo>
                      <a:pt x="20" y="38"/>
                    </a:lnTo>
                    <a:lnTo>
                      <a:pt x="16" y="22"/>
                    </a:lnTo>
                    <a:lnTo>
                      <a:pt x="13" y="5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1" y="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03" name="Freeform 192"/>
              <p:cNvSpPr>
                <a:spLocks/>
              </p:cNvSpPr>
              <p:nvPr/>
            </p:nvSpPr>
            <p:spPr bwMode="auto">
              <a:xfrm>
                <a:off x="1652" y="1379"/>
                <a:ext cx="17" cy="77"/>
              </a:xfrm>
              <a:custGeom>
                <a:avLst/>
                <a:gdLst>
                  <a:gd name="T0" fmla="*/ 4 w 17"/>
                  <a:gd name="T1" fmla="*/ 6 h 77"/>
                  <a:gd name="T2" fmla="*/ 4 w 17"/>
                  <a:gd name="T3" fmla="*/ 16 h 77"/>
                  <a:gd name="T4" fmla="*/ 3 w 17"/>
                  <a:gd name="T5" fmla="*/ 26 h 77"/>
                  <a:gd name="T6" fmla="*/ 4 w 17"/>
                  <a:gd name="T7" fmla="*/ 37 h 77"/>
                  <a:gd name="T8" fmla="*/ 4 w 17"/>
                  <a:gd name="T9" fmla="*/ 37 h 77"/>
                  <a:gd name="T10" fmla="*/ 4 w 17"/>
                  <a:gd name="T11" fmla="*/ 46 h 77"/>
                  <a:gd name="T12" fmla="*/ 4 w 17"/>
                  <a:gd name="T13" fmla="*/ 56 h 77"/>
                  <a:gd name="T14" fmla="*/ 2 w 17"/>
                  <a:gd name="T15" fmla="*/ 65 h 77"/>
                  <a:gd name="T16" fmla="*/ 2 w 17"/>
                  <a:gd name="T17" fmla="*/ 65 h 77"/>
                  <a:gd name="T18" fmla="*/ 2 w 17"/>
                  <a:gd name="T19" fmla="*/ 67 h 77"/>
                  <a:gd name="T20" fmla="*/ 1 w 17"/>
                  <a:gd name="T21" fmla="*/ 67 h 77"/>
                  <a:gd name="T22" fmla="*/ 1 w 17"/>
                  <a:gd name="T23" fmla="*/ 68 h 77"/>
                  <a:gd name="T24" fmla="*/ 1 w 17"/>
                  <a:gd name="T25" fmla="*/ 68 h 77"/>
                  <a:gd name="T26" fmla="*/ 1 w 17"/>
                  <a:gd name="T27" fmla="*/ 68 h 77"/>
                  <a:gd name="T28" fmla="*/ 1 w 17"/>
                  <a:gd name="T29" fmla="*/ 68 h 77"/>
                  <a:gd name="T30" fmla="*/ 1 w 17"/>
                  <a:gd name="T31" fmla="*/ 68 h 77"/>
                  <a:gd name="T32" fmla="*/ 1 w 17"/>
                  <a:gd name="T33" fmla="*/ 68 h 77"/>
                  <a:gd name="T34" fmla="*/ 0 w 17"/>
                  <a:gd name="T35" fmla="*/ 71 h 77"/>
                  <a:gd name="T36" fmla="*/ 0 w 17"/>
                  <a:gd name="T37" fmla="*/ 74 h 77"/>
                  <a:gd name="T38" fmla="*/ 3 w 17"/>
                  <a:gd name="T39" fmla="*/ 76 h 77"/>
                  <a:gd name="T40" fmla="*/ 3 w 17"/>
                  <a:gd name="T41" fmla="*/ 76 h 77"/>
                  <a:gd name="T42" fmla="*/ 6 w 17"/>
                  <a:gd name="T43" fmla="*/ 77 h 77"/>
                  <a:gd name="T44" fmla="*/ 9 w 17"/>
                  <a:gd name="T45" fmla="*/ 77 h 77"/>
                  <a:gd name="T46" fmla="*/ 12 w 17"/>
                  <a:gd name="T47" fmla="*/ 74 h 77"/>
                  <a:gd name="T48" fmla="*/ 12 w 17"/>
                  <a:gd name="T49" fmla="*/ 74 h 77"/>
                  <a:gd name="T50" fmla="*/ 13 w 17"/>
                  <a:gd name="T51" fmla="*/ 72 h 77"/>
                  <a:gd name="T52" fmla="*/ 15 w 17"/>
                  <a:gd name="T53" fmla="*/ 69 h 77"/>
                  <a:gd name="T54" fmla="*/ 15 w 17"/>
                  <a:gd name="T55" fmla="*/ 67 h 77"/>
                  <a:gd name="T56" fmla="*/ 15 w 17"/>
                  <a:gd name="T57" fmla="*/ 67 h 77"/>
                  <a:gd name="T58" fmla="*/ 16 w 17"/>
                  <a:gd name="T59" fmla="*/ 46 h 77"/>
                  <a:gd name="T60" fmla="*/ 16 w 17"/>
                  <a:gd name="T61" fmla="*/ 27 h 77"/>
                  <a:gd name="T62" fmla="*/ 17 w 17"/>
                  <a:gd name="T63" fmla="*/ 7 h 77"/>
                  <a:gd name="T64" fmla="*/ 17 w 17"/>
                  <a:gd name="T65" fmla="*/ 7 h 77"/>
                  <a:gd name="T66" fmla="*/ 16 w 17"/>
                  <a:gd name="T67" fmla="*/ 4 h 77"/>
                  <a:gd name="T68" fmla="*/ 14 w 17"/>
                  <a:gd name="T69" fmla="*/ 1 h 77"/>
                  <a:gd name="T70" fmla="*/ 11 w 17"/>
                  <a:gd name="T71" fmla="*/ 0 h 77"/>
                  <a:gd name="T72" fmla="*/ 11 w 17"/>
                  <a:gd name="T73" fmla="*/ 0 h 77"/>
                  <a:gd name="T74" fmla="*/ 8 w 17"/>
                  <a:gd name="T75" fmla="*/ 1 h 77"/>
                  <a:gd name="T76" fmla="*/ 5 w 17"/>
                  <a:gd name="T77" fmla="*/ 3 h 77"/>
                  <a:gd name="T78" fmla="*/ 4 w 17"/>
                  <a:gd name="T79" fmla="*/ 6 h 77"/>
                  <a:gd name="T80" fmla="*/ 4 w 17"/>
                  <a:gd name="T81" fmla="*/ 6 h 7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7"/>
                  <a:gd name="T124" fmla="*/ 0 h 77"/>
                  <a:gd name="T125" fmla="*/ 17 w 17"/>
                  <a:gd name="T126" fmla="*/ 77 h 77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7" h="77">
                    <a:moveTo>
                      <a:pt x="4" y="6"/>
                    </a:moveTo>
                    <a:lnTo>
                      <a:pt x="4" y="16"/>
                    </a:lnTo>
                    <a:lnTo>
                      <a:pt x="3" y="26"/>
                    </a:lnTo>
                    <a:lnTo>
                      <a:pt x="4" y="37"/>
                    </a:lnTo>
                    <a:lnTo>
                      <a:pt x="4" y="46"/>
                    </a:lnTo>
                    <a:lnTo>
                      <a:pt x="4" y="56"/>
                    </a:lnTo>
                    <a:lnTo>
                      <a:pt x="2" y="65"/>
                    </a:lnTo>
                    <a:lnTo>
                      <a:pt x="2" y="67"/>
                    </a:lnTo>
                    <a:lnTo>
                      <a:pt x="1" y="67"/>
                    </a:lnTo>
                    <a:lnTo>
                      <a:pt x="1" y="68"/>
                    </a:lnTo>
                    <a:lnTo>
                      <a:pt x="0" y="71"/>
                    </a:lnTo>
                    <a:lnTo>
                      <a:pt x="0" y="74"/>
                    </a:lnTo>
                    <a:lnTo>
                      <a:pt x="3" y="76"/>
                    </a:lnTo>
                    <a:lnTo>
                      <a:pt x="6" y="77"/>
                    </a:lnTo>
                    <a:lnTo>
                      <a:pt x="9" y="77"/>
                    </a:lnTo>
                    <a:lnTo>
                      <a:pt x="12" y="74"/>
                    </a:lnTo>
                    <a:lnTo>
                      <a:pt x="13" y="72"/>
                    </a:lnTo>
                    <a:lnTo>
                      <a:pt x="15" y="69"/>
                    </a:lnTo>
                    <a:lnTo>
                      <a:pt x="15" y="67"/>
                    </a:lnTo>
                    <a:lnTo>
                      <a:pt x="16" y="46"/>
                    </a:lnTo>
                    <a:lnTo>
                      <a:pt x="16" y="27"/>
                    </a:lnTo>
                    <a:lnTo>
                      <a:pt x="17" y="7"/>
                    </a:lnTo>
                    <a:lnTo>
                      <a:pt x="16" y="4"/>
                    </a:lnTo>
                    <a:lnTo>
                      <a:pt x="14" y="1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4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04" name="Freeform 193"/>
              <p:cNvSpPr>
                <a:spLocks/>
              </p:cNvSpPr>
              <p:nvPr/>
            </p:nvSpPr>
            <p:spPr bwMode="auto">
              <a:xfrm>
                <a:off x="1671" y="1379"/>
                <a:ext cx="22" cy="79"/>
              </a:xfrm>
              <a:custGeom>
                <a:avLst/>
                <a:gdLst>
                  <a:gd name="T0" fmla="*/ 0 w 22"/>
                  <a:gd name="T1" fmla="*/ 6 h 79"/>
                  <a:gd name="T2" fmla="*/ 1 w 22"/>
                  <a:gd name="T3" fmla="*/ 25 h 79"/>
                  <a:gd name="T4" fmla="*/ 3 w 22"/>
                  <a:gd name="T5" fmla="*/ 43 h 79"/>
                  <a:gd name="T6" fmla="*/ 8 w 22"/>
                  <a:gd name="T7" fmla="*/ 61 h 79"/>
                  <a:gd name="T8" fmla="*/ 8 w 22"/>
                  <a:gd name="T9" fmla="*/ 61 h 79"/>
                  <a:gd name="T10" fmla="*/ 9 w 22"/>
                  <a:gd name="T11" fmla="*/ 65 h 79"/>
                  <a:gd name="T12" fmla="*/ 9 w 22"/>
                  <a:gd name="T13" fmla="*/ 69 h 79"/>
                  <a:gd name="T14" fmla="*/ 9 w 22"/>
                  <a:gd name="T15" fmla="*/ 73 h 79"/>
                  <a:gd name="T16" fmla="*/ 9 w 22"/>
                  <a:gd name="T17" fmla="*/ 73 h 79"/>
                  <a:gd name="T18" fmla="*/ 10 w 22"/>
                  <a:gd name="T19" fmla="*/ 76 h 79"/>
                  <a:gd name="T20" fmla="*/ 12 w 22"/>
                  <a:gd name="T21" fmla="*/ 79 h 79"/>
                  <a:gd name="T22" fmla="*/ 16 w 22"/>
                  <a:gd name="T23" fmla="*/ 79 h 79"/>
                  <a:gd name="T24" fmla="*/ 16 w 22"/>
                  <a:gd name="T25" fmla="*/ 79 h 79"/>
                  <a:gd name="T26" fmla="*/ 19 w 22"/>
                  <a:gd name="T27" fmla="*/ 79 h 79"/>
                  <a:gd name="T28" fmla="*/ 21 w 22"/>
                  <a:gd name="T29" fmla="*/ 76 h 79"/>
                  <a:gd name="T30" fmla="*/ 22 w 22"/>
                  <a:gd name="T31" fmla="*/ 73 h 79"/>
                  <a:gd name="T32" fmla="*/ 22 w 22"/>
                  <a:gd name="T33" fmla="*/ 73 h 79"/>
                  <a:gd name="T34" fmla="*/ 21 w 22"/>
                  <a:gd name="T35" fmla="*/ 63 h 79"/>
                  <a:gd name="T36" fmla="*/ 19 w 22"/>
                  <a:gd name="T37" fmla="*/ 54 h 79"/>
                  <a:gd name="T38" fmla="*/ 17 w 22"/>
                  <a:gd name="T39" fmla="*/ 44 h 79"/>
                  <a:gd name="T40" fmla="*/ 17 w 22"/>
                  <a:gd name="T41" fmla="*/ 44 h 79"/>
                  <a:gd name="T42" fmla="*/ 15 w 22"/>
                  <a:gd name="T43" fmla="*/ 32 h 79"/>
                  <a:gd name="T44" fmla="*/ 13 w 22"/>
                  <a:gd name="T45" fmla="*/ 19 h 79"/>
                  <a:gd name="T46" fmla="*/ 13 w 22"/>
                  <a:gd name="T47" fmla="*/ 6 h 79"/>
                  <a:gd name="T48" fmla="*/ 13 w 22"/>
                  <a:gd name="T49" fmla="*/ 6 h 79"/>
                  <a:gd name="T50" fmla="*/ 12 w 22"/>
                  <a:gd name="T51" fmla="*/ 3 h 79"/>
                  <a:gd name="T52" fmla="*/ 10 w 22"/>
                  <a:gd name="T53" fmla="*/ 1 h 79"/>
                  <a:gd name="T54" fmla="*/ 7 w 22"/>
                  <a:gd name="T55" fmla="*/ 0 h 79"/>
                  <a:gd name="T56" fmla="*/ 7 w 22"/>
                  <a:gd name="T57" fmla="*/ 0 h 79"/>
                  <a:gd name="T58" fmla="*/ 3 w 22"/>
                  <a:gd name="T59" fmla="*/ 1 h 79"/>
                  <a:gd name="T60" fmla="*/ 1 w 22"/>
                  <a:gd name="T61" fmla="*/ 3 h 79"/>
                  <a:gd name="T62" fmla="*/ 0 w 22"/>
                  <a:gd name="T63" fmla="*/ 6 h 79"/>
                  <a:gd name="T64" fmla="*/ 0 w 22"/>
                  <a:gd name="T65" fmla="*/ 6 h 7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"/>
                  <a:gd name="T100" fmla="*/ 0 h 79"/>
                  <a:gd name="T101" fmla="*/ 22 w 22"/>
                  <a:gd name="T102" fmla="*/ 79 h 7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" h="79">
                    <a:moveTo>
                      <a:pt x="0" y="6"/>
                    </a:moveTo>
                    <a:lnTo>
                      <a:pt x="1" y="25"/>
                    </a:lnTo>
                    <a:lnTo>
                      <a:pt x="3" y="43"/>
                    </a:lnTo>
                    <a:lnTo>
                      <a:pt x="8" y="61"/>
                    </a:lnTo>
                    <a:lnTo>
                      <a:pt x="9" y="65"/>
                    </a:lnTo>
                    <a:lnTo>
                      <a:pt x="9" y="69"/>
                    </a:lnTo>
                    <a:lnTo>
                      <a:pt x="9" y="73"/>
                    </a:lnTo>
                    <a:lnTo>
                      <a:pt x="10" y="76"/>
                    </a:lnTo>
                    <a:lnTo>
                      <a:pt x="12" y="79"/>
                    </a:lnTo>
                    <a:lnTo>
                      <a:pt x="16" y="79"/>
                    </a:lnTo>
                    <a:lnTo>
                      <a:pt x="19" y="79"/>
                    </a:lnTo>
                    <a:lnTo>
                      <a:pt x="21" y="76"/>
                    </a:lnTo>
                    <a:lnTo>
                      <a:pt x="22" y="73"/>
                    </a:lnTo>
                    <a:lnTo>
                      <a:pt x="21" y="63"/>
                    </a:lnTo>
                    <a:lnTo>
                      <a:pt x="19" y="54"/>
                    </a:lnTo>
                    <a:lnTo>
                      <a:pt x="17" y="44"/>
                    </a:lnTo>
                    <a:lnTo>
                      <a:pt x="15" y="32"/>
                    </a:lnTo>
                    <a:lnTo>
                      <a:pt x="13" y="19"/>
                    </a:lnTo>
                    <a:lnTo>
                      <a:pt x="13" y="6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05" name="Freeform 194"/>
              <p:cNvSpPr>
                <a:spLocks/>
              </p:cNvSpPr>
              <p:nvPr/>
            </p:nvSpPr>
            <p:spPr bwMode="auto">
              <a:xfrm>
                <a:off x="1605" y="1374"/>
                <a:ext cx="17" cy="83"/>
              </a:xfrm>
              <a:custGeom>
                <a:avLst/>
                <a:gdLst>
                  <a:gd name="T0" fmla="*/ 6 w 17"/>
                  <a:gd name="T1" fmla="*/ 3 h 83"/>
                  <a:gd name="T2" fmla="*/ 1 w 17"/>
                  <a:gd name="T3" fmla="*/ 14 h 83"/>
                  <a:gd name="T4" fmla="*/ 1 w 17"/>
                  <a:gd name="T5" fmla="*/ 26 h 83"/>
                  <a:gd name="T6" fmla="*/ 2 w 17"/>
                  <a:gd name="T7" fmla="*/ 38 h 83"/>
                  <a:gd name="T8" fmla="*/ 2 w 17"/>
                  <a:gd name="T9" fmla="*/ 38 h 83"/>
                  <a:gd name="T10" fmla="*/ 2 w 17"/>
                  <a:gd name="T11" fmla="*/ 43 h 83"/>
                  <a:gd name="T12" fmla="*/ 2 w 17"/>
                  <a:gd name="T13" fmla="*/ 49 h 83"/>
                  <a:gd name="T14" fmla="*/ 1 w 17"/>
                  <a:gd name="T15" fmla="*/ 54 h 83"/>
                  <a:gd name="T16" fmla="*/ 1 w 17"/>
                  <a:gd name="T17" fmla="*/ 54 h 83"/>
                  <a:gd name="T18" fmla="*/ 0 w 17"/>
                  <a:gd name="T19" fmla="*/ 62 h 83"/>
                  <a:gd name="T20" fmla="*/ 0 w 17"/>
                  <a:gd name="T21" fmla="*/ 69 h 83"/>
                  <a:gd name="T22" fmla="*/ 0 w 17"/>
                  <a:gd name="T23" fmla="*/ 77 h 83"/>
                  <a:gd name="T24" fmla="*/ 0 w 17"/>
                  <a:gd name="T25" fmla="*/ 77 h 83"/>
                  <a:gd name="T26" fmla="*/ 0 w 17"/>
                  <a:gd name="T27" fmla="*/ 80 h 83"/>
                  <a:gd name="T28" fmla="*/ 3 w 17"/>
                  <a:gd name="T29" fmla="*/ 82 h 83"/>
                  <a:gd name="T30" fmla="*/ 6 w 17"/>
                  <a:gd name="T31" fmla="*/ 83 h 83"/>
                  <a:gd name="T32" fmla="*/ 6 w 17"/>
                  <a:gd name="T33" fmla="*/ 83 h 83"/>
                  <a:gd name="T34" fmla="*/ 9 w 17"/>
                  <a:gd name="T35" fmla="*/ 82 h 83"/>
                  <a:gd name="T36" fmla="*/ 12 w 17"/>
                  <a:gd name="T37" fmla="*/ 80 h 83"/>
                  <a:gd name="T38" fmla="*/ 13 w 17"/>
                  <a:gd name="T39" fmla="*/ 77 h 83"/>
                  <a:gd name="T40" fmla="*/ 13 w 17"/>
                  <a:gd name="T41" fmla="*/ 77 h 83"/>
                  <a:gd name="T42" fmla="*/ 13 w 17"/>
                  <a:gd name="T43" fmla="*/ 69 h 83"/>
                  <a:gd name="T44" fmla="*/ 13 w 17"/>
                  <a:gd name="T45" fmla="*/ 61 h 83"/>
                  <a:gd name="T46" fmla="*/ 15 w 17"/>
                  <a:gd name="T47" fmla="*/ 54 h 83"/>
                  <a:gd name="T48" fmla="*/ 15 w 17"/>
                  <a:gd name="T49" fmla="*/ 54 h 83"/>
                  <a:gd name="T50" fmla="*/ 15 w 17"/>
                  <a:gd name="T51" fmla="*/ 45 h 83"/>
                  <a:gd name="T52" fmla="*/ 15 w 17"/>
                  <a:gd name="T53" fmla="*/ 37 h 83"/>
                  <a:gd name="T54" fmla="*/ 14 w 17"/>
                  <a:gd name="T55" fmla="*/ 28 h 83"/>
                  <a:gd name="T56" fmla="*/ 14 w 17"/>
                  <a:gd name="T57" fmla="*/ 28 h 83"/>
                  <a:gd name="T58" fmla="*/ 13 w 17"/>
                  <a:gd name="T59" fmla="*/ 22 h 83"/>
                  <a:gd name="T60" fmla="*/ 13 w 17"/>
                  <a:gd name="T61" fmla="*/ 16 h 83"/>
                  <a:gd name="T62" fmla="*/ 16 w 17"/>
                  <a:gd name="T63" fmla="*/ 10 h 83"/>
                  <a:gd name="T64" fmla="*/ 16 w 17"/>
                  <a:gd name="T65" fmla="*/ 10 h 83"/>
                  <a:gd name="T66" fmla="*/ 17 w 17"/>
                  <a:gd name="T67" fmla="*/ 7 h 83"/>
                  <a:gd name="T68" fmla="*/ 17 w 17"/>
                  <a:gd name="T69" fmla="*/ 4 h 83"/>
                  <a:gd name="T70" fmla="*/ 15 w 17"/>
                  <a:gd name="T71" fmla="*/ 2 h 83"/>
                  <a:gd name="T72" fmla="*/ 15 w 17"/>
                  <a:gd name="T73" fmla="*/ 2 h 83"/>
                  <a:gd name="T74" fmla="*/ 12 w 17"/>
                  <a:gd name="T75" fmla="*/ 0 h 83"/>
                  <a:gd name="T76" fmla="*/ 8 w 17"/>
                  <a:gd name="T77" fmla="*/ 1 h 83"/>
                  <a:gd name="T78" fmla="*/ 6 w 17"/>
                  <a:gd name="T79" fmla="*/ 3 h 83"/>
                  <a:gd name="T80" fmla="*/ 6 w 17"/>
                  <a:gd name="T81" fmla="*/ 3 h 8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7"/>
                  <a:gd name="T124" fmla="*/ 0 h 83"/>
                  <a:gd name="T125" fmla="*/ 17 w 17"/>
                  <a:gd name="T126" fmla="*/ 83 h 8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7" h="83">
                    <a:moveTo>
                      <a:pt x="6" y="3"/>
                    </a:moveTo>
                    <a:lnTo>
                      <a:pt x="1" y="14"/>
                    </a:lnTo>
                    <a:lnTo>
                      <a:pt x="1" y="26"/>
                    </a:lnTo>
                    <a:lnTo>
                      <a:pt x="2" y="38"/>
                    </a:lnTo>
                    <a:lnTo>
                      <a:pt x="2" y="43"/>
                    </a:lnTo>
                    <a:lnTo>
                      <a:pt x="2" y="49"/>
                    </a:lnTo>
                    <a:lnTo>
                      <a:pt x="1" y="54"/>
                    </a:lnTo>
                    <a:lnTo>
                      <a:pt x="0" y="62"/>
                    </a:lnTo>
                    <a:lnTo>
                      <a:pt x="0" y="69"/>
                    </a:lnTo>
                    <a:lnTo>
                      <a:pt x="0" y="77"/>
                    </a:lnTo>
                    <a:lnTo>
                      <a:pt x="0" y="80"/>
                    </a:lnTo>
                    <a:lnTo>
                      <a:pt x="3" y="82"/>
                    </a:lnTo>
                    <a:lnTo>
                      <a:pt x="6" y="83"/>
                    </a:lnTo>
                    <a:lnTo>
                      <a:pt x="9" y="82"/>
                    </a:lnTo>
                    <a:lnTo>
                      <a:pt x="12" y="80"/>
                    </a:lnTo>
                    <a:lnTo>
                      <a:pt x="13" y="77"/>
                    </a:lnTo>
                    <a:lnTo>
                      <a:pt x="13" y="69"/>
                    </a:lnTo>
                    <a:lnTo>
                      <a:pt x="13" y="61"/>
                    </a:lnTo>
                    <a:lnTo>
                      <a:pt x="15" y="54"/>
                    </a:lnTo>
                    <a:lnTo>
                      <a:pt x="15" y="45"/>
                    </a:lnTo>
                    <a:lnTo>
                      <a:pt x="15" y="37"/>
                    </a:lnTo>
                    <a:lnTo>
                      <a:pt x="14" y="28"/>
                    </a:lnTo>
                    <a:lnTo>
                      <a:pt x="13" y="22"/>
                    </a:lnTo>
                    <a:lnTo>
                      <a:pt x="13" y="16"/>
                    </a:lnTo>
                    <a:lnTo>
                      <a:pt x="16" y="10"/>
                    </a:lnTo>
                    <a:lnTo>
                      <a:pt x="17" y="7"/>
                    </a:lnTo>
                    <a:lnTo>
                      <a:pt x="17" y="4"/>
                    </a:lnTo>
                    <a:lnTo>
                      <a:pt x="15" y="2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6" y="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06" name="Freeform 195"/>
              <p:cNvSpPr>
                <a:spLocks/>
              </p:cNvSpPr>
              <p:nvPr/>
            </p:nvSpPr>
            <p:spPr bwMode="auto">
              <a:xfrm>
                <a:off x="1379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4 w 45"/>
                  <a:gd name="T3" fmla="*/ 42 h 45"/>
                  <a:gd name="T4" fmla="*/ 41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1 w 45"/>
                  <a:gd name="T11" fmla="*/ 11 h 45"/>
                  <a:gd name="T12" fmla="*/ 34 w 45"/>
                  <a:gd name="T13" fmla="*/ 3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4" y="42"/>
                    </a:lnTo>
                    <a:lnTo>
                      <a:pt x="41" y="34"/>
                    </a:lnTo>
                    <a:lnTo>
                      <a:pt x="45" y="23"/>
                    </a:lnTo>
                    <a:lnTo>
                      <a:pt x="41" y="11"/>
                    </a:lnTo>
                    <a:lnTo>
                      <a:pt x="34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07" name="Freeform 196"/>
              <p:cNvSpPr>
                <a:spLocks/>
              </p:cNvSpPr>
              <p:nvPr/>
            </p:nvSpPr>
            <p:spPr bwMode="auto">
              <a:xfrm>
                <a:off x="1424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3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3 w 45"/>
                  <a:gd name="T13" fmla="*/ 3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3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3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08" name="Freeform 197"/>
              <p:cNvSpPr>
                <a:spLocks/>
              </p:cNvSpPr>
              <p:nvPr/>
            </p:nvSpPr>
            <p:spPr bwMode="auto">
              <a:xfrm>
                <a:off x="1469" y="1347"/>
                <a:ext cx="44" cy="45"/>
              </a:xfrm>
              <a:custGeom>
                <a:avLst/>
                <a:gdLst>
                  <a:gd name="T0" fmla="*/ 22 w 44"/>
                  <a:gd name="T1" fmla="*/ 45 h 45"/>
                  <a:gd name="T2" fmla="*/ 33 w 44"/>
                  <a:gd name="T3" fmla="*/ 42 h 45"/>
                  <a:gd name="T4" fmla="*/ 41 w 44"/>
                  <a:gd name="T5" fmla="*/ 34 h 45"/>
                  <a:gd name="T6" fmla="*/ 44 w 44"/>
                  <a:gd name="T7" fmla="*/ 23 h 45"/>
                  <a:gd name="T8" fmla="*/ 44 w 44"/>
                  <a:gd name="T9" fmla="*/ 23 h 45"/>
                  <a:gd name="T10" fmla="*/ 41 w 44"/>
                  <a:gd name="T11" fmla="*/ 11 h 45"/>
                  <a:gd name="T12" fmla="*/ 33 w 44"/>
                  <a:gd name="T13" fmla="*/ 3 h 45"/>
                  <a:gd name="T14" fmla="*/ 22 w 44"/>
                  <a:gd name="T15" fmla="*/ 0 h 45"/>
                  <a:gd name="T16" fmla="*/ 22 w 44"/>
                  <a:gd name="T17" fmla="*/ 0 h 45"/>
                  <a:gd name="T18" fmla="*/ 10 w 44"/>
                  <a:gd name="T19" fmla="*/ 3 h 45"/>
                  <a:gd name="T20" fmla="*/ 3 w 44"/>
                  <a:gd name="T21" fmla="*/ 11 h 45"/>
                  <a:gd name="T22" fmla="*/ 0 w 44"/>
                  <a:gd name="T23" fmla="*/ 23 h 45"/>
                  <a:gd name="T24" fmla="*/ 0 w 44"/>
                  <a:gd name="T25" fmla="*/ 23 h 45"/>
                  <a:gd name="T26" fmla="*/ 3 w 44"/>
                  <a:gd name="T27" fmla="*/ 34 h 45"/>
                  <a:gd name="T28" fmla="*/ 10 w 44"/>
                  <a:gd name="T29" fmla="*/ 42 h 45"/>
                  <a:gd name="T30" fmla="*/ 22 w 44"/>
                  <a:gd name="T31" fmla="*/ 45 h 45"/>
                  <a:gd name="T32" fmla="*/ 22 w 44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5"/>
                  <a:gd name="T53" fmla="*/ 44 w 44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5">
                    <a:moveTo>
                      <a:pt x="22" y="45"/>
                    </a:moveTo>
                    <a:lnTo>
                      <a:pt x="33" y="42"/>
                    </a:lnTo>
                    <a:lnTo>
                      <a:pt x="41" y="34"/>
                    </a:lnTo>
                    <a:lnTo>
                      <a:pt x="44" y="23"/>
                    </a:lnTo>
                    <a:lnTo>
                      <a:pt x="41" y="11"/>
                    </a:lnTo>
                    <a:lnTo>
                      <a:pt x="33" y="3"/>
                    </a:lnTo>
                    <a:lnTo>
                      <a:pt x="22" y="0"/>
                    </a:lnTo>
                    <a:lnTo>
                      <a:pt x="10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0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09" name="Freeform 198"/>
              <p:cNvSpPr>
                <a:spLocks/>
              </p:cNvSpPr>
              <p:nvPr/>
            </p:nvSpPr>
            <p:spPr bwMode="auto">
              <a:xfrm>
                <a:off x="1513" y="1347"/>
                <a:ext cx="45" cy="45"/>
              </a:xfrm>
              <a:custGeom>
                <a:avLst/>
                <a:gdLst>
                  <a:gd name="T0" fmla="*/ 23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3 w 45"/>
                  <a:gd name="T15" fmla="*/ 0 h 45"/>
                  <a:gd name="T16" fmla="*/ 23 w 45"/>
                  <a:gd name="T17" fmla="*/ 0 h 45"/>
                  <a:gd name="T18" fmla="*/ 12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2 w 45"/>
                  <a:gd name="T29" fmla="*/ 42 h 45"/>
                  <a:gd name="T30" fmla="*/ 23 w 45"/>
                  <a:gd name="T31" fmla="*/ 45 h 45"/>
                  <a:gd name="T32" fmla="*/ 23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lnTo>
                      <a:pt x="12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2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10" name="Freeform 199"/>
              <p:cNvSpPr>
                <a:spLocks/>
              </p:cNvSpPr>
              <p:nvPr/>
            </p:nvSpPr>
            <p:spPr bwMode="auto">
              <a:xfrm>
                <a:off x="1558" y="1347"/>
                <a:ext cx="45" cy="45"/>
              </a:xfrm>
              <a:custGeom>
                <a:avLst/>
                <a:gdLst>
                  <a:gd name="T0" fmla="*/ 23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3 w 45"/>
                  <a:gd name="T15" fmla="*/ 0 h 45"/>
                  <a:gd name="T16" fmla="*/ 23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3 w 45"/>
                  <a:gd name="T31" fmla="*/ 45 h 45"/>
                  <a:gd name="T32" fmla="*/ 23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11" name="Freeform 200"/>
              <p:cNvSpPr>
                <a:spLocks/>
              </p:cNvSpPr>
              <p:nvPr/>
            </p:nvSpPr>
            <p:spPr bwMode="auto">
              <a:xfrm>
                <a:off x="1603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12" name="Freeform 201"/>
              <p:cNvSpPr>
                <a:spLocks/>
              </p:cNvSpPr>
              <p:nvPr/>
            </p:nvSpPr>
            <p:spPr bwMode="auto">
              <a:xfrm>
                <a:off x="1648" y="1347"/>
                <a:ext cx="44" cy="45"/>
              </a:xfrm>
              <a:custGeom>
                <a:avLst/>
                <a:gdLst>
                  <a:gd name="T0" fmla="*/ 22 w 44"/>
                  <a:gd name="T1" fmla="*/ 45 h 45"/>
                  <a:gd name="T2" fmla="*/ 34 w 44"/>
                  <a:gd name="T3" fmla="*/ 42 h 45"/>
                  <a:gd name="T4" fmla="*/ 41 w 44"/>
                  <a:gd name="T5" fmla="*/ 34 h 45"/>
                  <a:gd name="T6" fmla="*/ 44 w 44"/>
                  <a:gd name="T7" fmla="*/ 23 h 45"/>
                  <a:gd name="T8" fmla="*/ 44 w 44"/>
                  <a:gd name="T9" fmla="*/ 23 h 45"/>
                  <a:gd name="T10" fmla="*/ 41 w 44"/>
                  <a:gd name="T11" fmla="*/ 11 h 45"/>
                  <a:gd name="T12" fmla="*/ 34 w 44"/>
                  <a:gd name="T13" fmla="*/ 3 h 45"/>
                  <a:gd name="T14" fmla="*/ 22 w 44"/>
                  <a:gd name="T15" fmla="*/ 0 h 45"/>
                  <a:gd name="T16" fmla="*/ 22 w 44"/>
                  <a:gd name="T17" fmla="*/ 0 h 45"/>
                  <a:gd name="T18" fmla="*/ 11 w 44"/>
                  <a:gd name="T19" fmla="*/ 3 h 45"/>
                  <a:gd name="T20" fmla="*/ 3 w 44"/>
                  <a:gd name="T21" fmla="*/ 11 h 45"/>
                  <a:gd name="T22" fmla="*/ 0 w 44"/>
                  <a:gd name="T23" fmla="*/ 23 h 45"/>
                  <a:gd name="T24" fmla="*/ 0 w 44"/>
                  <a:gd name="T25" fmla="*/ 23 h 45"/>
                  <a:gd name="T26" fmla="*/ 3 w 44"/>
                  <a:gd name="T27" fmla="*/ 34 h 45"/>
                  <a:gd name="T28" fmla="*/ 11 w 44"/>
                  <a:gd name="T29" fmla="*/ 42 h 45"/>
                  <a:gd name="T30" fmla="*/ 22 w 44"/>
                  <a:gd name="T31" fmla="*/ 45 h 45"/>
                  <a:gd name="T32" fmla="*/ 22 w 44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5"/>
                  <a:gd name="T53" fmla="*/ 44 w 44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5">
                    <a:moveTo>
                      <a:pt x="22" y="45"/>
                    </a:moveTo>
                    <a:lnTo>
                      <a:pt x="34" y="42"/>
                    </a:lnTo>
                    <a:lnTo>
                      <a:pt x="41" y="34"/>
                    </a:lnTo>
                    <a:lnTo>
                      <a:pt x="44" y="23"/>
                    </a:lnTo>
                    <a:lnTo>
                      <a:pt x="41" y="11"/>
                    </a:lnTo>
                    <a:lnTo>
                      <a:pt x="34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13" name="Freeform 202"/>
              <p:cNvSpPr>
                <a:spLocks/>
              </p:cNvSpPr>
              <p:nvPr/>
            </p:nvSpPr>
            <p:spPr bwMode="auto">
              <a:xfrm>
                <a:off x="1853" y="1466"/>
                <a:ext cx="43" cy="100"/>
              </a:xfrm>
              <a:custGeom>
                <a:avLst/>
                <a:gdLst>
                  <a:gd name="T0" fmla="*/ 6 w 43"/>
                  <a:gd name="T1" fmla="*/ 33 h 100"/>
                  <a:gd name="T2" fmla="*/ 7 w 43"/>
                  <a:gd name="T3" fmla="*/ 44 h 100"/>
                  <a:gd name="T4" fmla="*/ 6 w 43"/>
                  <a:gd name="T5" fmla="*/ 59 h 100"/>
                  <a:gd name="T6" fmla="*/ 13 w 43"/>
                  <a:gd name="T7" fmla="*/ 96 h 100"/>
                  <a:gd name="T8" fmla="*/ 14 w 43"/>
                  <a:gd name="T9" fmla="*/ 98 h 100"/>
                  <a:gd name="T10" fmla="*/ 19 w 43"/>
                  <a:gd name="T11" fmla="*/ 100 h 100"/>
                  <a:gd name="T12" fmla="*/ 21 w 43"/>
                  <a:gd name="T13" fmla="*/ 100 h 100"/>
                  <a:gd name="T14" fmla="*/ 25 w 43"/>
                  <a:gd name="T15" fmla="*/ 97 h 100"/>
                  <a:gd name="T16" fmla="*/ 32 w 43"/>
                  <a:gd name="T17" fmla="*/ 80 h 100"/>
                  <a:gd name="T18" fmla="*/ 39 w 43"/>
                  <a:gd name="T19" fmla="*/ 41 h 100"/>
                  <a:gd name="T20" fmla="*/ 39 w 43"/>
                  <a:gd name="T21" fmla="*/ 31 h 100"/>
                  <a:gd name="T22" fmla="*/ 42 w 43"/>
                  <a:gd name="T23" fmla="*/ 16 h 100"/>
                  <a:gd name="T24" fmla="*/ 42 w 43"/>
                  <a:gd name="T25" fmla="*/ 12 h 100"/>
                  <a:gd name="T26" fmla="*/ 43 w 43"/>
                  <a:gd name="T27" fmla="*/ 6 h 100"/>
                  <a:gd name="T28" fmla="*/ 42 w 43"/>
                  <a:gd name="T29" fmla="*/ 3 h 100"/>
                  <a:gd name="T30" fmla="*/ 37 w 43"/>
                  <a:gd name="T31" fmla="*/ 0 h 100"/>
                  <a:gd name="T32" fmla="*/ 34 w 43"/>
                  <a:gd name="T33" fmla="*/ 1 h 100"/>
                  <a:gd name="T34" fmla="*/ 30 w 43"/>
                  <a:gd name="T35" fmla="*/ 6 h 100"/>
                  <a:gd name="T36" fmla="*/ 30 w 43"/>
                  <a:gd name="T37" fmla="*/ 8 h 100"/>
                  <a:gd name="T38" fmla="*/ 29 w 43"/>
                  <a:gd name="T39" fmla="*/ 12 h 100"/>
                  <a:gd name="T40" fmla="*/ 27 w 43"/>
                  <a:gd name="T41" fmla="*/ 21 h 100"/>
                  <a:gd name="T42" fmla="*/ 26 w 43"/>
                  <a:gd name="T43" fmla="*/ 42 h 100"/>
                  <a:gd name="T44" fmla="*/ 26 w 43"/>
                  <a:gd name="T45" fmla="*/ 50 h 100"/>
                  <a:gd name="T46" fmla="*/ 21 w 43"/>
                  <a:gd name="T47" fmla="*/ 73 h 100"/>
                  <a:gd name="T48" fmla="*/ 19 w 43"/>
                  <a:gd name="T49" fmla="*/ 63 h 100"/>
                  <a:gd name="T50" fmla="*/ 19 w 43"/>
                  <a:gd name="T51" fmla="*/ 46 h 100"/>
                  <a:gd name="T52" fmla="*/ 20 w 43"/>
                  <a:gd name="T53" fmla="*/ 38 h 100"/>
                  <a:gd name="T54" fmla="*/ 16 w 43"/>
                  <a:gd name="T55" fmla="*/ 23 h 100"/>
                  <a:gd name="T56" fmla="*/ 14 w 43"/>
                  <a:gd name="T57" fmla="*/ 17 h 100"/>
                  <a:gd name="T58" fmla="*/ 13 w 43"/>
                  <a:gd name="T59" fmla="*/ 7 h 100"/>
                  <a:gd name="T60" fmla="*/ 12 w 43"/>
                  <a:gd name="T61" fmla="*/ 4 h 100"/>
                  <a:gd name="T62" fmla="*/ 7 w 43"/>
                  <a:gd name="T63" fmla="*/ 1 h 100"/>
                  <a:gd name="T64" fmla="*/ 3 w 43"/>
                  <a:gd name="T65" fmla="*/ 1 h 100"/>
                  <a:gd name="T66" fmla="*/ 0 w 43"/>
                  <a:gd name="T67" fmla="*/ 7 h 100"/>
                  <a:gd name="T68" fmla="*/ 0 w 43"/>
                  <a:gd name="T69" fmla="*/ 13 h 100"/>
                  <a:gd name="T70" fmla="*/ 4 w 43"/>
                  <a:gd name="T71" fmla="*/ 26 h 10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3"/>
                  <a:gd name="T109" fmla="*/ 0 h 100"/>
                  <a:gd name="T110" fmla="*/ 43 w 43"/>
                  <a:gd name="T111" fmla="*/ 100 h 10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3" h="100">
                    <a:moveTo>
                      <a:pt x="4" y="26"/>
                    </a:moveTo>
                    <a:lnTo>
                      <a:pt x="6" y="33"/>
                    </a:lnTo>
                    <a:lnTo>
                      <a:pt x="7" y="39"/>
                    </a:lnTo>
                    <a:lnTo>
                      <a:pt x="7" y="44"/>
                    </a:lnTo>
                    <a:lnTo>
                      <a:pt x="6" y="59"/>
                    </a:lnTo>
                    <a:lnTo>
                      <a:pt x="8" y="75"/>
                    </a:lnTo>
                    <a:lnTo>
                      <a:pt x="13" y="96"/>
                    </a:lnTo>
                    <a:lnTo>
                      <a:pt x="14" y="98"/>
                    </a:lnTo>
                    <a:lnTo>
                      <a:pt x="17" y="99"/>
                    </a:lnTo>
                    <a:lnTo>
                      <a:pt x="19" y="100"/>
                    </a:lnTo>
                    <a:lnTo>
                      <a:pt x="21" y="100"/>
                    </a:lnTo>
                    <a:lnTo>
                      <a:pt x="24" y="99"/>
                    </a:lnTo>
                    <a:lnTo>
                      <a:pt x="25" y="97"/>
                    </a:lnTo>
                    <a:lnTo>
                      <a:pt x="32" y="80"/>
                    </a:lnTo>
                    <a:lnTo>
                      <a:pt x="38" y="60"/>
                    </a:lnTo>
                    <a:lnTo>
                      <a:pt x="39" y="41"/>
                    </a:lnTo>
                    <a:lnTo>
                      <a:pt x="39" y="31"/>
                    </a:lnTo>
                    <a:lnTo>
                      <a:pt x="40" y="23"/>
                    </a:lnTo>
                    <a:lnTo>
                      <a:pt x="42" y="16"/>
                    </a:lnTo>
                    <a:lnTo>
                      <a:pt x="42" y="12"/>
                    </a:lnTo>
                    <a:lnTo>
                      <a:pt x="43" y="9"/>
                    </a:lnTo>
                    <a:lnTo>
                      <a:pt x="43" y="6"/>
                    </a:lnTo>
                    <a:lnTo>
                      <a:pt x="42" y="3"/>
                    </a:lnTo>
                    <a:lnTo>
                      <a:pt x="40" y="1"/>
                    </a:lnTo>
                    <a:lnTo>
                      <a:pt x="37" y="0"/>
                    </a:lnTo>
                    <a:lnTo>
                      <a:pt x="34" y="1"/>
                    </a:lnTo>
                    <a:lnTo>
                      <a:pt x="31" y="3"/>
                    </a:lnTo>
                    <a:lnTo>
                      <a:pt x="30" y="6"/>
                    </a:lnTo>
                    <a:lnTo>
                      <a:pt x="30" y="8"/>
                    </a:lnTo>
                    <a:lnTo>
                      <a:pt x="30" y="10"/>
                    </a:lnTo>
                    <a:lnTo>
                      <a:pt x="29" y="12"/>
                    </a:lnTo>
                    <a:lnTo>
                      <a:pt x="27" y="21"/>
                    </a:lnTo>
                    <a:lnTo>
                      <a:pt x="26" y="31"/>
                    </a:lnTo>
                    <a:lnTo>
                      <a:pt x="26" y="42"/>
                    </a:lnTo>
                    <a:lnTo>
                      <a:pt x="26" y="50"/>
                    </a:lnTo>
                    <a:lnTo>
                      <a:pt x="24" y="61"/>
                    </a:lnTo>
                    <a:lnTo>
                      <a:pt x="21" y="73"/>
                    </a:lnTo>
                    <a:lnTo>
                      <a:pt x="19" y="63"/>
                    </a:lnTo>
                    <a:lnTo>
                      <a:pt x="19" y="54"/>
                    </a:lnTo>
                    <a:lnTo>
                      <a:pt x="19" y="46"/>
                    </a:lnTo>
                    <a:lnTo>
                      <a:pt x="20" y="38"/>
                    </a:lnTo>
                    <a:lnTo>
                      <a:pt x="18" y="30"/>
                    </a:lnTo>
                    <a:lnTo>
                      <a:pt x="16" y="23"/>
                    </a:lnTo>
                    <a:lnTo>
                      <a:pt x="14" y="17"/>
                    </a:lnTo>
                    <a:lnTo>
                      <a:pt x="13" y="12"/>
                    </a:lnTo>
                    <a:lnTo>
                      <a:pt x="13" y="7"/>
                    </a:lnTo>
                    <a:lnTo>
                      <a:pt x="12" y="4"/>
                    </a:lnTo>
                    <a:lnTo>
                      <a:pt x="10" y="2"/>
                    </a:lnTo>
                    <a:lnTo>
                      <a:pt x="7" y="1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2" y="20"/>
                    </a:lnTo>
                    <a:lnTo>
                      <a:pt x="4" y="2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14" name="Freeform 203"/>
              <p:cNvSpPr>
                <a:spLocks/>
              </p:cNvSpPr>
              <p:nvPr/>
            </p:nvSpPr>
            <p:spPr bwMode="auto">
              <a:xfrm>
                <a:off x="1853" y="1533"/>
                <a:ext cx="45" cy="44"/>
              </a:xfrm>
              <a:custGeom>
                <a:avLst/>
                <a:gdLst>
                  <a:gd name="T0" fmla="*/ 23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3 w 45"/>
                  <a:gd name="T15" fmla="*/ 44 h 44"/>
                  <a:gd name="T16" fmla="*/ 23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3 w 45"/>
                  <a:gd name="T31" fmla="*/ 0 h 44"/>
                  <a:gd name="T32" fmla="*/ 23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3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3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15" name="Freeform 204"/>
              <p:cNvSpPr>
                <a:spLocks/>
              </p:cNvSpPr>
              <p:nvPr/>
            </p:nvSpPr>
            <p:spPr bwMode="auto">
              <a:xfrm>
                <a:off x="1828" y="1467"/>
                <a:ext cx="19" cy="84"/>
              </a:xfrm>
              <a:custGeom>
                <a:avLst/>
                <a:gdLst>
                  <a:gd name="T0" fmla="*/ 7 w 19"/>
                  <a:gd name="T1" fmla="*/ 6 h 84"/>
                  <a:gd name="T2" fmla="*/ 6 w 19"/>
                  <a:gd name="T3" fmla="*/ 18 h 84"/>
                  <a:gd name="T4" fmla="*/ 5 w 19"/>
                  <a:gd name="T5" fmla="*/ 29 h 84"/>
                  <a:gd name="T6" fmla="*/ 2 w 19"/>
                  <a:gd name="T7" fmla="*/ 41 h 84"/>
                  <a:gd name="T8" fmla="*/ 2 w 19"/>
                  <a:gd name="T9" fmla="*/ 41 h 84"/>
                  <a:gd name="T10" fmla="*/ 0 w 19"/>
                  <a:gd name="T11" fmla="*/ 53 h 84"/>
                  <a:gd name="T12" fmla="*/ 0 w 19"/>
                  <a:gd name="T13" fmla="*/ 66 h 84"/>
                  <a:gd name="T14" fmla="*/ 0 w 19"/>
                  <a:gd name="T15" fmla="*/ 78 h 84"/>
                  <a:gd name="T16" fmla="*/ 0 w 19"/>
                  <a:gd name="T17" fmla="*/ 78 h 84"/>
                  <a:gd name="T18" fmla="*/ 1 w 19"/>
                  <a:gd name="T19" fmla="*/ 82 h 84"/>
                  <a:gd name="T20" fmla="*/ 4 w 19"/>
                  <a:gd name="T21" fmla="*/ 84 h 84"/>
                  <a:gd name="T22" fmla="*/ 7 w 19"/>
                  <a:gd name="T23" fmla="*/ 84 h 84"/>
                  <a:gd name="T24" fmla="*/ 7 w 19"/>
                  <a:gd name="T25" fmla="*/ 84 h 84"/>
                  <a:gd name="T26" fmla="*/ 10 w 19"/>
                  <a:gd name="T27" fmla="*/ 84 h 84"/>
                  <a:gd name="T28" fmla="*/ 13 w 19"/>
                  <a:gd name="T29" fmla="*/ 81 h 84"/>
                  <a:gd name="T30" fmla="*/ 13 w 19"/>
                  <a:gd name="T31" fmla="*/ 78 h 84"/>
                  <a:gd name="T32" fmla="*/ 13 w 19"/>
                  <a:gd name="T33" fmla="*/ 78 h 84"/>
                  <a:gd name="T34" fmla="*/ 13 w 19"/>
                  <a:gd name="T35" fmla="*/ 60 h 84"/>
                  <a:gd name="T36" fmla="*/ 15 w 19"/>
                  <a:gd name="T37" fmla="*/ 42 h 84"/>
                  <a:gd name="T38" fmla="*/ 18 w 19"/>
                  <a:gd name="T39" fmla="*/ 25 h 84"/>
                  <a:gd name="T40" fmla="*/ 18 w 19"/>
                  <a:gd name="T41" fmla="*/ 25 h 84"/>
                  <a:gd name="T42" fmla="*/ 19 w 19"/>
                  <a:gd name="T43" fmla="*/ 19 h 84"/>
                  <a:gd name="T44" fmla="*/ 19 w 19"/>
                  <a:gd name="T45" fmla="*/ 13 h 84"/>
                  <a:gd name="T46" fmla="*/ 19 w 19"/>
                  <a:gd name="T47" fmla="*/ 7 h 84"/>
                  <a:gd name="T48" fmla="*/ 19 w 19"/>
                  <a:gd name="T49" fmla="*/ 7 h 84"/>
                  <a:gd name="T50" fmla="*/ 19 w 19"/>
                  <a:gd name="T51" fmla="*/ 4 h 84"/>
                  <a:gd name="T52" fmla="*/ 17 w 19"/>
                  <a:gd name="T53" fmla="*/ 2 h 84"/>
                  <a:gd name="T54" fmla="*/ 13 w 19"/>
                  <a:gd name="T55" fmla="*/ 0 h 84"/>
                  <a:gd name="T56" fmla="*/ 13 w 19"/>
                  <a:gd name="T57" fmla="*/ 0 h 84"/>
                  <a:gd name="T58" fmla="*/ 10 w 19"/>
                  <a:gd name="T59" fmla="*/ 1 h 84"/>
                  <a:gd name="T60" fmla="*/ 8 w 19"/>
                  <a:gd name="T61" fmla="*/ 3 h 84"/>
                  <a:gd name="T62" fmla="*/ 7 w 19"/>
                  <a:gd name="T63" fmla="*/ 6 h 84"/>
                  <a:gd name="T64" fmla="*/ 7 w 19"/>
                  <a:gd name="T65" fmla="*/ 6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9"/>
                  <a:gd name="T100" fmla="*/ 0 h 84"/>
                  <a:gd name="T101" fmla="*/ 19 w 19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9" h="84">
                    <a:moveTo>
                      <a:pt x="7" y="6"/>
                    </a:moveTo>
                    <a:lnTo>
                      <a:pt x="6" y="18"/>
                    </a:lnTo>
                    <a:lnTo>
                      <a:pt x="5" y="29"/>
                    </a:lnTo>
                    <a:lnTo>
                      <a:pt x="2" y="41"/>
                    </a:lnTo>
                    <a:lnTo>
                      <a:pt x="0" y="53"/>
                    </a:lnTo>
                    <a:lnTo>
                      <a:pt x="0" y="66"/>
                    </a:lnTo>
                    <a:lnTo>
                      <a:pt x="0" y="78"/>
                    </a:lnTo>
                    <a:lnTo>
                      <a:pt x="1" y="82"/>
                    </a:lnTo>
                    <a:lnTo>
                      <a:pt x="4" y="84"/>
                    </a:lnTo>
                    <a:lnTo>
                      <a:pt x="7" y="84"/>
                    </a:lnTo>
                    <a:lnTo>
                      <a:pt x="10" y="84"/>
                    </a:lnTo>
                    <a:lnTo>
                      <a:pt x="13" y="81"/>
                    </a:lnTo>
                    <a:lnTo>
                      <a:pt x="13" y="78"/>
                    </a:lnTo>
                    <a:lnTo>
                      <a:pt x="13" y="60"/>
                    </a:lnTo>
                    <a:lnTo>
                      <a:pt x="15" y="42"/>
                    </a:lnTo>
                    <a:lnTo>
                      <a:pt x="18" y="25"/>
                    </a:lnTo>
                    <a:lnTo>
                      <a:pt x="19" y="19"/>
                    </a:lnTo>
                    <a:lnTo>
                      <a:pt x="19" y="13"/>
                    </a:lnTo>
                    <a:lnTo>
                      <a:pt x="19" y="7"/>
                    </a:lnTo>
                    <a:lnTo>
                      <a:pt x="19" y="4"/>
                    </a:lnTo>
                    <a:lnTo>
                      <a:pt x="17" y="2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3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16" name="Freeform 205"/>
              <p:cNvSpPr>
                <a:spLocks/>
              </p:cNvSpPr>
              <p:nvPr/>
            </p:nvSpPr>
            <p:spPr bwMode="auto">
              <a:xfrm>
                <a:off x="1809" y="1467"/>
                <a:ext cx="21" cy="86"/>
              </a:xfrm>
              <a:custGeom>
                <a:avLst/>
                <a:gdLst>
                  <a:gd name="T0" fmla="*/ 20 w 21"/>
                  <a:gd name="T1" fmla="*/ 81 h 86"/>
                  <a:gd name="T2" fmla="*/ 21 w 21"/>
                  <a:gd name="T3" fmla="*/ 71 h 86"/>
                  <a:gd name="T4" fmla="*/ 20 w 21"/>
                  <a:gd name="T5" fmla="*/ 62 h 86"/>
                  <a:gd name="T6" fmla="*/ 16 w 21"/>
                  <a:gd name="T7" fmla="*/ 54 h 86"/>
                  <a:gd name="T8" fmla="*/ 16 w 21"/>
                  <a:gd name="T9" fmla="*/ 54 h 86"/>
                  <a:gd name="T10" fmla="*/ 13 w 21"/>
                  <a:gd name="T11" fmla="*/ 39 h 86"/>
                  <a:gd name="T12" fmla="*/ 13 w 21"/>
                  <a:gd name="T13" fmla="*/ 23 h 86"/>
                  <a:gd name="T14" fmla="*/ 15 w 21"/>
                  <a:gd name="T15" fmla="*/ 8 h 86"/>
                  <a:gd name="T16" fmla="*/ 15 w 21"/>
                  <a:gd name="T17" fmla="*/ 8 h 86"/>
                  <a:gd name="T18" fmla="*/ 15 w 21"/>
                  <a:gd name="T19" fmla="*/ 5 h 86"/>
                  <a:gd name="T20" fmla="*/ 13 w 21"/>
                  <a:gd name="T21" fmla="*/ 2 h 86"/>
                  <a:gd name="T22" fmla="*/ 11 w 21"/>
                  <a:gd name="T23" fmla="*/ 0 h 86"/>
                  <a:gd name="T24" fmla="*/ 11 w 21"/>
                  <a:gd name="T25" fmla="*/ 0 h 86"/>
                  <a:gd name="T26" fmla="*/ 7 w 21"/>
                  <a:gd name="T27" fmla="*/ 0 h 86"/>
                  <a:gd name="T28" fmla="*/ 5 w 21"/>
                  <a:gd name="T29" fmla="*/ 2 h 86"/>
                  <a:gd name="T30" fmla="*/ 3 w 21"/>
                  <a:gd name="T31" fmla="*/ 4 h 86"/>
                  <a:gd name="T32" fmla="*/ 3 w 21"/>
                  <a:gd name="T33" fmla="*/ 4 h 86"/>
                  <a:gd name="T34" fmla="*/ 1 w 21"/>
                  <a:gd name="T35" fmla="*/ 15 h 86"/>
                  <a:gd name="T36" fmla="*/ 1 w 21"/>
                  <a:gd name="T37" fmla="*/ 26 h 86"/>
                  <a:gd name="T38" fmla="*/ 0 w 21"/>
                  <a:gd name="T39" fmla="*/ 37 h 86"/>
                  <a:gd name="T40" fmla="*/ 0 w 21"/>
                  <a:gd name="T41" fmla="*/ 37 h 86"/>
                  <a:gd name="T42" fmla="*/ 1 w 21"/>
                  <a:gd name="T43" fmla="*/ 47 h 86"/>
                  <a:gd name="T44" fmla="*/ 4 w 21"/>
                  <a:gd name="T45" fmla="*/ 57 h 86"/>
                  <a:gd name="T46" fmla="*/ 9 w 21"/>
                  <a:gd name="T47" fmla="*/ 65 h 86"/>
                  <a:gd name="T48" fmla="*/ 9 w 21"/>
                  <a:gd name="T49" fmla="*/ 65 h 86"/>
                  <a:gd name="T50" fmla="*/ 8 w 21"/>
                  <a:gd name="T51" fmla="*/ 70 h 86"/>
                  <a:gd name="T52" fmla="*/ 8 w 21"/>
                  <a:gd name="T53" fmla="*/ 74 h 86"/>
                  <a:gd name="T54" fmla="*/ 7 w 21"/>
                  <a:gd name="T55" fmla="*/ 79 h 86"/>
                  <a:gd name="T56" fmla="*/ 7 w 21"/>
                  <a:gd name="T57" fmla="*/ 79 h 86"/>
                  <a:gd name="T58" fmla="*/ 8 w 21"/>
                  <a:gd name="T59" fmla="*/ 82 h 86"/>
                  <a:gd name="T60" fmla="*/ 10 w 21"/>
                  <a:gd name="T61" fmla="*/ 85 h 86"/>
                  <a:gd name="T62" fmla="*/ 13 w 21"/>
                  <a:gd name="T63" fmla="*/ 86 h 86"/>
                  <a:gd name="T64" fmla="*/ 13 w 21"/>
                  <a:gd name="T65" fmla="*/ 86 h 86"/>
                  <a:gd name="T66" fmla="*/ 16 w 21"/>
                  <a:gd name="T67" fmla="*/ 85 h 86"/>
                  <a:gd name="T68" fmla="*/ 18 w 21"/>
                  <a:gd name="T69" fmla="*/ 84 h 86"/>
                  <a:gd name="T70" fmla="*/ 20 w 21"/>
                  <a:gd name="T71" fmla="*/ 81 h 86"/>
                  <a:gd name="T72" fmla="*/ 20 w 21"/>
                  <a:gd name="T73" fmla="*/ 81 h 8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1"/>
                  <a:gd name="T112" fmla="*/ 0 h 86"/>
                  <a:gd name="T113" fmla="*/ 21 w 21"/>
                  <a:gd name="T114" fmla="*/ 86 h 8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1" h="86">
                    <a:moveTo>
                      <a:pt x="20" y="81"/>
                    </a:moveTo>
                    <a:lnTo>
                      <a:pt x="21" y="71"/>
                    </a:lnTo>
                    <a:lnTo>
                      <a:pt x="20" y="62"/>
                    </a:lnTo>
                    <a:lnTo>
                      <a:pt x="16" y="54"/>
                    </a:lnTo>
                    <a:lnTo>
                      <a:pt x="13" y="39"/>
                    </a:lnTo>
                    <a:lnTo>
                      <a:pt x="13" y="23"/>
                    </a:lnTo>
                    <a:lnTo>
                      <a:pt x="15" y="8"/>
                    </a:lnTo>
                    <a:lnTo>
                      <a:pt x="15" y="5"/>
                    </a:lnTo>
                    <a:lnTo>
                      <a:pt x="13" y="2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5" y="2"/>
                    </a:lnTo>
                    <a:lnTo>
                      <a:pt x="3" y="4"/>
                    </a:lnTo>
                    <a:lnTo>
                      <a:pt x="1" y="15"/>
                    </a:lnTo>
                    <a:lnTo>
                      <a:pt x="1" y="26"/>
                    </a:lnTo>
                    <a:lnTo>
                      <a:pt x="0" y="37"/>
                    </a:lnTo>
                    <a:lnTo>
                      <a:pt x="1" y="47"/>
                    </a:lnTo>
                    <a:lnTo>
                      <a:pt x="4" y="57"/>
                    </a:lnTo>
                    <a:lnTo>
                      <a:pt x="9" y="65"/>
                    </a:lnTo>
                    <a:lnTo>
                      <a:pt x="8" y="70"/>
                    </a:lnTo>
                    <a:lnTo>
                      <a:pt x="8" y="74"/>
                    </a:lnTo>
                    <a:lnTo>
                      <a:pt x="7" y="79"/>
                    </a:lnTo>
                    <a:lnTo>
                      <a:pt x="8" y="82"/>
                    </a:lnTo>
                    <a:lnTo>
                      <a:pt x="10" y="85"/>
                    </a:lnTo>
                    <a:lnTo>
                      <a:pt x="13" y="86"/>
                    </a:lnTo>
                    <a:lnTo>
                      <a:pt x="16" y="85"/>
                    </a:lnTo>
                    <a:lnTo>
                      <a:pt x="18" y="84"/>
                    </a:lnTo>
                    <a:lnTo>
                      <a:pt x="20" y="8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17" name="Freeform 207"/>
              <p:cNvSpPr>
                <a:spLocks/>
              </p:cNvSpPr>
              <p:nvPr/>
            </p:nvSpPr>
            <p:spPr bwMode="auto">
              <a:xfrm>
                <a:off x="1808" y="1533"/>
                <a:ext cx="45" cy="44"/>
              </a:xfrm>
              <a:custGeom>
                <a:avLst/>
                <a:gdLst>
                  <a:gd name="T0" fmla="*/ 23 w 45"/>
                  <a:gd name="T1" fmla="*/ 0 h 44"/>
                  <a:gd name="T2" fmla="*/ 11 w 45"/>
                  <a:gd name="T3" fmla="*/ 3 h 44"/>
                  <a:gd name="T4" fmla="*/ 4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4 w 45"/>
                  <a:gd name="T11" fmla="*/ 34 h 44"/>
                  <a:gd name="T12" fmla="*/ 11 w 45"/>
                  <a:gd name="T13" fmla="*/ 41 h 44"/>
                  <a:gd name="T14" fmla="*/ 23 w 45"/>
                  <a:gd name="T15" fmla="*/ 44 h 44"/>
                  <a:gd name="T16" fmla="*/ 23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3 w 45"/>
                  <a:gd name="T31" fmla="*/ 0 h 44"/>
                  <a:gd name="T32" fmla="*/ 23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3" y="0"/>
                    </a:moveTo>
                    <a:lnTo>
                      <a:pt x="11" y="3"/>
                    </a:lnTo>
                    <a:lnTo>
                      <a:pt x="4" y="11"/>
                    </a:lnTo>
                    <a:lnTo>
                      <a:pt x="0" y="22"/>
                    </a:lnTo>
                    <a:lnTo>
                      <a:pt x="4" y="34"/>
                    </a:lnTo>
                    <a:lnTo>
                      <a:pt x="11" y="41"/>
                    </a:lnTo>
                    <a:lnTo>
                      <a:pt x="23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18" name="Freeform 208"/>
              <p:cNvSpPr>
                <a:spLocks/>
              </p:cNvSpPr>
              <p:nvPr/>
            </p:nvSpPr>
            <p:spPr bwMode="auto">
              <a:xfrm>
                <a:off x="1782" y="1466"/>
                <a:ext cx="22" cy="85"/>
              </a:xfrm>
              <a:custGeom>
                <a:avLst/>
                <a:gdLst>
                  <a:gd name="T0" fmla="*/ 13 w 22"/>
                  <a:gd name="T1" fmla="*/ 79 h 85"/>
                  <a:gd name="T2" fmla="*/ 13 w 22"/>
                  <a:gd name="T3" fmla="*/ 71 h 85"/>
                  <a:gd name="T4" fmla="*/ 13 w 22"/>
                  <a:gd name="T5" fmla="*/ 64 h 85"/>
                  <a:gd name="T6" fmla="*/ 14 w 22"/>
                  <a:gd name="T7" fmla="*/ 57 h 85"/>
                  <a:gd name="T8" fmla="*/ 14 w 22"/>
                  <a:gd name="T9" fmla="*/ 57 h 85"/>
                  <a:gd name="T10" fmla="*/ 18 w 22"/>
                  <a:gd name="T11" fmla="*/ 40 h 85"/>
                  <a:gd name="T12" fmla="*/ 21 w 22"/>
                  <a:gd name="T13" fmla="*/ 23 h 85"/>
                  <a:gd name="T14" fmla="*/ 22 w 22"/>
                  <a:gd name="T15" fmla="*/ 6 h 85"/>
                  <a:gd name="T16" fmla="*/ 22 w 22"/>
                  <a:gd name="T17" fmla="*/ 6 h 85"/>
                  <a:gd name="T18" fmla="*/ 21 w 22"/>
                  <a:gd name="T19" fmla="*/ 3 h 85"/>
                  <a:gd name="T20" fmla="*/ 19 w 22"/>
                  <a:gd name="T21" fmla="*/ 1 h 85"/>
                  <a:gd name="T22" fmla="*/ 16 w 22"/>
                  <a:gd name="T23" fmla="*/ 0 h 85"/>
                  <a:gd name="T24" fmla="*/ 16 w 22"/>
                  <a:gd name="T25" fmla="*/ 0 h 85"/>
                  <a:gd name="T26" fmla="*/ 12 w 22"/>
                  <a:gd name="T27" fmla="*/ 1 h 85"/>
                  <a:gd name="T28" fmla="*/ 10 w 22"/>
                  <a:gd name="T29" fmla="*/ 4 h 85"/>
                  <a:gd name="T30" fmla="*/ 10 w 22"/>
                  <a:gd name="T31" fmla="*/ 7 h 85"/>
                  <a:gd name="T32" fmla="*/ 10 w 22"/>
                  <a:gd name="T33" fmla="*/ 7 h 85"/>
                  <a:gd name="T34" fmla="*/ 8 w 22"/>
                  <a:gd name="T35" fmla="*/ 24 h 85"/>
                  <a:gd name="T36" fmla="*/ 5 w 22"/>
                  <a:gd name="T37" fmla="*/ 40 h 85"/>
                  <a:gd name="T38" fmla="*/ 1 w 22"/>
                  <a:gd name="T39" fmla="*/ 56 h 85"/>
                  <a:gd name="T40" fmla="*/ 1 w 22"/>
                  <a:gd name="T41" fmla="*/ 56 h 85"/>
                  <a:gd name="T42" fmla="*/ 0 w 22"/>
                  <a:gd name="T43" fmla="*/ 64 h 85"/>
                  <a:gd name="T44" fmla="*/ 0 w 22"/>
                  <a:gd name="T45" fmla="*/ 72 h 85"/>
                  <a:gd name="T46" fmla="*/ 0 w 22"/>
                  <a:gd name="T47" fmla="*/ 79 h 85"/>
                  <a:gd name="T48" fmla="*/ 0 w 22"/>
                  <a:gd name="T49" fmla="*/ 79 h 85"/>
                  <a:gd name="T50" fmla="*/ 1 w 22"/>
                  <a:gd name="T51" fmla="*/ 83 h 85"/>
                  <a:gd name="T52" fmla="*/ 4 w 22"/>
                  <a:gd name="T53" fmla="*/ 85 h 85"/>
                  <a:gd name="T54" fmla="*/ 7 w 22"/>
                  <a:gd name="T55" fmla="*/ 85 h 85"/>
                  <a:gd name="T56" fmla="*/ 7 w 22"/>
                  <a:gd name="T57" fmla="*/ 85 h 85"/>
                  <a:gd name="T58" fmla="*/ 11 w 22"/>
                  <a:gd name="T59" fmla="*/ 84 h 85"/>
                  <a:gd name="T60" fmla="*/ 13 w 22"/>
                  <a:gd name="T61" fmla="*/ 82 h 85"/>
                  <a:gd name="T62" fmla="*/ 13 w 22"/>
                  <a:gd name="T63" fmla="*/ 79 h 85"/>
                  <a:gd name="T64" fmla="*/ 13 w 22"/>
                  <a:gd name="T65" fmla="*/ 79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"/>
                  <a:gd name="T100" fmla="*/ 0 h 85"/>
                  <a:gd name="T101" fmla="*/ 22 w 22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" h="85">
                    <a:moveTo>
                      <a:pt x="13" y="79"/>
                    </a:moveTo>
                    <a:lnTo>
                      <a:pt x="13" y="71"/>
                    </a:lnTo>
                    <a:lnTo>
                      <a:pt x="13" y="64"/>
                    </a:lnTo>
                    <a:lnTo>
                      <a:pt x="14" y="57"/>
                    </a:lnTo>
                    <a:lnTo>
                      <a:pt x="18" y="40"/>
                    </a:lnTo>
                    <a:lnTo>
                      <a:pt x="21" y="23"/>
                    </a:lnTo>
                    <a:lnTo>
                      <a:pt x="22" y="6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10" y="4"/>
                    </a:lnTo>
                    <a:lnTo>
                      <a:pt x="10" y="7"/>
                    </a:lnTo>
                    <a:lnTo>
                      <a:pt x="8" y="24"/>
                    </a:lnTo>
                    <a:lnTo>
                      <a:pt x="5" y="4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2"/>
                    </a:lnTo>
                    <a:lnTo>
                      <a:pt x="0" y="79"/>
                    </a:lnTo>
                    <a:lnTo>
                      <a:pt x="1" y="83"/>
                    </a:lnTo>
                    <a:lnTo>
                      <a:pt x="4" y="85"/>
                    </a:lnTo>
                    <a:lnTo>
                      <a:pt x="7" y="85"/>
                    </a:lnTo>
                    <a:lnTo>
                      <a:pt x="11" y="84"/>
                    </a:lnTo>
                    <a:lnTo>
                      <a:pt x="13" y="82"/>
                    </a:lnTo>
                    <a:lnTo>
                      <a:pt x="13" y="7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19" name="Freeform 209"/>
              <p:cNvSpPr>
                <a:spLocks/>
              </p:cNvSpPr>
              <p:nvPr/>
            </p:nvSpPr>
            <p:spPr bwMode="auto">
              <a:xfrm>
                <a:off x="1766" y="1466"/>
                <a:ext cx="21" cy="86"/>
              </a:xfrm>
              <a:custGeom>
                <a:avLst/>
                <a:gdLst>
                  <a:gd name="T0" fmla="*/ 20 w 21"/>
                  <a:gd name="T1" fmla="*/ 77 h 86"/>
                  <a:gd name="T2" fmla="*/ 17 w 21"/>
                  <a:gd name="T3" fmla="*/ 61 h 86"/>
                  <a:gd name="T4" fmla="*/ 14 w 21"/>
                  <a:gd name="T5" fmla="*/ 46 h 86"/>
                  <a:gd name="T6" fmla="*/ 13 w 21"/>
                  <a:gd name="T7" fmla="*/ 30 h 86"/>
                  <a:gd name="T8" fmla="*/ 13 w 21"/>
                  <a:gd name="T9" fmla="*/ 30 h 86"/>
                  <a:gd name="T10" fmla="*/ 13 w 21"/>
                  <a:gd name="T11" fmla="*/ 23 h 86"/>
                  <a:gd name="T12" fmla="*/ 15 w 21"/>
                  <a:gd name="T13" fmla="*/ 15 h 86"/>
                  <a:gd name="T14" fmla="*/ 18 w 21"/>
                  <a:gd name="T15" fmla="*/ 8 h 86"/>
                  <a:gd name="T16" fmla="*/ 18 w 21"/>
                  <a:gd name="T17" fmla="*/ 8 h 86"/>
                  <a:gd name="T18" fmla="*/ 19 w 21"/>
                  <a:gd name="T19" fmla="*/ 5 h 86"/>
                  <a:gd name="T20" fmla="*/ 17 w 21"/>
                  <a:gd name="T21" fmla="*/ 2 h 86"/>
                  <a:gd name="T22" fmla="*/ 15 w 21"/>
                  <a:gd name="T23" fmla="*/ 0 h 86"/>
                  <a:gd name="T24" fmla="*/ 15 w 21"/>
                  <a:gd name="T25" fmla="*/ 0 h 86"/>
                  <a:gd name="T26" fmla="*/ 11 w 21"/>
                  <a:gd name="T27" fmla="*/ 0 h 86"/>
                  <a:gd name="T28" fmla="*/ 8 w 21"/>
                  <a:gd name="T29" fmla="*/ 2 h 86"/>
                  <a:gd name="T30" fmla="*/ 7 w 21"/>
                  <a:gd name="T31" fmla="*/ 4 h 86"/>
                  <a:gd name="T32" fmla="*/ 7 w 21"/>
                  <a:gd name="T33" fmla="*/ 4 h 86"/>
                  <a:gd name="T34" fmla="*/ 2 w 21"/>
                  <a:gd name="T35" fmla="*/ 13 h 86"/>
                  <a:gd name="T36" fmla="*/ 0 w 21"/>
                  <a:gd name="T37" fmla="*/ 22 h 86"/>
                  <a:gd name="T38" fmla="*/ 0 w 21"/>
                  <a:gd name="T39" fmla="*/ 32 h 86"/>
                  <a:gd name="T40" fmla="*/ 0 w 21"/>
                  <a:gd name="T41" fmla="*/ 32 h 86"/>
                  <a:gd name="T42" fmla="*/ 2 w 21"/>
                  <a:gd name="T43" fmla="*/ 49 h 86"/>
                  <a:gd name="T44" fmla="*/ 4 w 21"/>
                  <a:gd name="T45" fmla="*/ 66 h 86"/>
                  <a:gd name="T46" fmla="*/ 9 w 21"/>
                  <a:gd name="T47" fmla="*/ 82 h 86"/>
                  <a:gd name="T48" fmla="*/ 9 w 21"/>
                  <a:gd name="T49" fmla="*/ 82 h 86"/>
                  <a:gd name="T50" fmla="*/ 11 w 21"/>
                  <a:gd name="T51" fmla="*/ 85 h 86"/>
                  <a:gd name="T52" fmla="*/ 14 w 21"/>
                  <a:gd name="T53" fmla="*/ 86 h 86"/>
                  <a:gd name="T54" fmla="*/ 17 w 21"/>
                  <a:gd name="T55" fmla="*/ 85 h 86"/>
                  <a:gd name="T56" fmla="*/ 17 w 21"/>
                  <a:gd name="T57" fmla="*/ 85 h 86"/>
                  <a:gd name="T58" fmla="*/ 20 w 21"/>
                  <a:gd name="T59" fmla="*/ 83 h 86"/>
                  <a:gd name="T60" fmla="*/ 21 w 21"/>
                  <a:gd name="T61" fmla="*/ 80 h 86"/>
                  <a:gd name="T62" fmla="*/ 20 w 21"/>
                  <a:gd name="T63" fmla="*/ 77 h 86"/>
                  <a:gd name="T64" fmla="*/ 20 w 21"/>
                  <a:gd name="T65" fmla="*/ 77 h 8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1"/>
                  <a:gd name="T100" fmla="*/ 0 h 86"/>
                  <a:gd name="T101" fmla="*/ 21 w 21"/>
                  <a:gd name="T102" fmla="*/ 86 h 8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1" h="86">
                    <a:moveTo>
                      <a:pt x="20" y="77"/>
                    </a:moveTo>
                    <a:lnTo>
                      <a:pt x="17" y="61"/>
                    </a:lnTo>
                    <a:lnTo>
                      <a:pt x="14" y="46"/>
                    </a:lnTo>
                    <a:lnTo>
                      <a:pt x="13" y="30"/>
                    </a:lnTo>
                    <a:lnTo>
                      <a:pt x="13" y="23"/>
                    </a:lnTo>
                    <a:lnTo>
                      <a:pt x="15" y="15"/>
                    </a:lnTo>
                    <a:lnTo>
                      <a:pt x="18" y="8"/>
                    </a:lnTo>
                    <a:lnTo>
                      <a:pt x="19" y="5"/>
                    </a:lnTo>
                    <a:lnTo>
                      <a:pt x="17" y="2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2" y="13"/>
                    </a:lnTo>
                    <a:lnTo>
                      <a:pt x="0" y="22"/>
                    </a:lnTo>
                    <a:lnTo>
                      <a:pt x="0" y="32"/>
                    </a:lnTo>
                    <a:lnTo>
                      <a:pt x="2" y="49"/>
                    </a:lnTo>
                    <a:lnTo>
                      <a:pt x="4" y="66"/>
                    </a:lnTo>
                    <a:lnTo>
                      <a:pt x="9" y="82"/>
                    </a:lnTo>
                    <a:lnTo>
                      <a:pt x="11" y="85"/>
                    </a:lnTo>
                    <a:lnTo>
                      <a:pt x="14" y="86"/>
                    </a:lnTo>
                    <a:lnTo>
                      <a:pt x="17" y="85"/>
                    </a:lnTo>
                    <a:lnTo>
                      <a:pt x="20" y="83"/>
                    </a:lnTo>
                    <a:lnTo>
                      <a:pt x="21" y="80"/>
                    </a:lnTo>
                    <a:lnTo>
                      <a:pt x="20" y="7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20" name="Freeform 210"/>
              <p:cNvSpPr>
                <a:spLocks/>
              </p:cNvSpPr>
              <p:nvPr/>
            </p:nvSpPr>
            <p:spPr bwMode="auto">
              <a:xfrm>
                <a:off x="1735" y="1467"/>
                <a:ext cx="28" cy="86"/>
              </a:xfrm>
              <a:custGeom>
                <a:avLst/>
                <a:gdLst>
                  <a:gd name="T0" fmla="*/ 13 w 28"/>
                  <a:gd name="T1" fmla="*/ 80 h 86"/>
                  <a:gd name="T2" fmla="*/ 15 w 28"/>
                  <a:gd name="T3" fmla="*/ 71 h 86"/>
                  <a:gd name="T4" fmla="*/ 19 w 28"/>
                  <a:gd name="T5" fmla="*/ 62 h 86"/>
                  <a:gd name="T6" fmla="*/ 22 w 28"/>
                  <a:gd name="T7" fmla="*/ 54 h 86"/>
                  <a:gd name="T8" fmla="*/ 22 w 28"/>
                  <a:gd name="T9" fmla="*/ 54 h 86"/>
                  <a:gd name="T10" fmla="*/ 25 w 28"/>
                  <a:gd name="T11" fmla="*/ 41 h 86"/>
                  <a:gd name="T12" fmla="*/ 26 w 28"/>
                  <a:gd name="T13" fmla="*/ 27 h 86"/>
                  <a:gd name="T14" fmla="*/ 26 w 28"/>
                  <a:gd name="T15" fmla="*/ 14 h 86"/>
                  <a:gd name="T16" fmla="*/ 26 w 28"/>
                  <a:gd name="T17" fmla="*/ 14 h 86"/>
                  <a:gd name="T18" fmla="*/ 26 w 28"/>
                  <a:gd name="T19" fmla="*/ 12 h 86"/>
                  <a:gd name="T20" fmla="*/ 26 w 28"/>
                  <a:gd name="T21" fmla="*/ 10 h 86"/>
                  <a:gd name="T22" fmla="*/ 27 w 28"/>
                  <a:gd name="T23" fmla="*/ 9 h 86"/>
                  <a:gd name="T24" fmla="*/ 27 w 28"/>
                  <a:gd name="T25" fmla="*/ 9 h 86"/>
                  <a:gd name="T26" fmla="*/ 28 w 28"/>
                  <a:gd name="T27" fmla="*/ 6 h 86"/>
                  <a:gd name="T28" fmla="*/ 27 w 28"/>
                  <a:gd name="T29" fmla="*/ 3 h 86"/>
                  <a:gd name="T30" fmla="*/ 24 w 28"/>
                  <a:gd name="T31" fmla="*/ 0 h 86"/>
                  <a:gd name="T32" fmla="*/ 24 w 28"/>
                  <a:gd name="T33" fmla="*/ 0 h 86"/>
                  <a:gd name="T34" fmla="*/ 21 w 28"/>
                  <a:gd name="T35" fmla="*/ 0 h 86"/>
                  <a:gd name="T36" fmla="*/ 18 w 28"/>
                  <a:gd name="T37" fmla="*/ 1 h 86"/>
                  <a:gd name="T38" fmla="*/ 16 w 28"/>
                  <a:gd name="T39" fmla="*/ 3 h 86"/>
                  <a:gd name="T40" fmla="*/ 16 w 28"/>
                  <a:gd name="T41" fmla="*/ 3 h 86"/>
                  <a:gd name="T42" fmla="*/ 15 w 28"/>
                  <a:gd name="T43" fmla="*/ 5 h 86"/>
                  <a:gd name="T44" fmla="*/ 14 w 28"/>
                  <a:gd name="T45" fmla="*/ 7 h 86"/>
                  <a:gd name="T46" fmla="*/ 14 w 28"/>
                  <a:gd name="T47" fmla="*/ 9 h 86"/>
                  <a:gd name="T48" fmla="*/ 14 w 28"/>
                  <a:gd name="T49" fmla="*/ 9 h 86"/>
                  <a:gd name="T50" fmla="*/ 13 w 28"/>
                  <a:gd name="T51" fmla="*/ 26 h 86"/>
                  <a:gd name="T52" fmla="*/ 11 w 28"/>
                  <a:gd name="T53" fmla="*/ 43 h 86"/>
                  <a:gd name="T54" fmla="*/ 6 w 28"/>
                  <a:gd name="T55" fmla="*/ 60 h 86"/>
                  <a:gd name="T56" fmla="*/ 6 w 28"/>
                  <a:gd name="T57" fmla="*/ 60 h 86"/>
                  <a:gd name="T58" fmla="*/ 3 w 28"/>
                  <a:gd name="T59" fmla="*/ 66 h 86"/>
                  <a:gd name="T60" fmla="*/ 1 w 28"/>
                  <a:gd name="T61" fmla="*/ 73 h 86"/>
                  <a:gd name="T62" fmla="*/ 0 w 28"/>
                  <a:gd name="T63" fmla="*/ 80 h 86"/>
                  <a:gd name="T64" fmla="*/ 0 w 28"/>
                  <a:gd name="T65" fmla="*/ 80 h 86"/>
                  <a:gd name="T66" fmla="*/ 1 w 28"/>
                  <a:gd name="T67" fmla="*/ 83 h 86"/>
                  <a:gd name="T68" fmla="*/ 4 w 28"/>
                  <a:gd name="T69" fmla="*/ 86 h 86"/>
                  <a:gd name="T70" fmla="*/ 7 w 28"/>
                  <a:gd name="T71" fmla="*/ 86 h 86"/>
                  <a:gd name="T72" fmla="*/ 7 w 28"/>
                  <a:gd name="T73" fmla="*/ 86 h 86"/>
                  <a:gd name="T74" fmla="*/ 10 w 28"/>
                  <a:gd name="T75" fmla="*/ 85 h 86"/>
                  <a:gd name="T76" fmla="*/ 12 w 28"/>
                  <a:gd name="T77" fmla="*/ 83 h 86"/>
                  <a:gd name="T78" fmla="*/ 13 w 28"/>
                  <a:gd name="T79" fmla="*/ 80 h 86"/>
                  <a:gd name="T80" fmla="*/ 13 w 28"/>
                  <a:gd name="T81" fmla="*/ 80 h 8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8"/>
                  <a:gd name="T124" fmla="*/ 0 h 86"/>
                  <a:gd name="T125" fmla="*/ 28 w 28"/>
                  <a:gd name="T126" fmla="*/ 86 h 8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8" h="86">
                    <a:moveTo>
                      <a:pt x="13" y="80"/>
                    </a:moveTo>
                    <a:lnTo>
                      <a:pt x="15" y="71"/>
                    </a:lnTo>
                    <a:lnTo>
                      <a:pt x="19" y="62"/>
                    </a:lnTo>
                    <a:lnTo>
                      <a:pt x="22" y="54"/>
                    </a:lnTo>
                    <a:lnTo>
                      <a:pt x="25" y="41"/>
                    </a:lnTo>
                    <a:lnTo>
                      <a:pt x="26" y="27"/>
                    </a:lnTo>
                    <a:lnTo>
                      <a:pt x="26" y="14"/>
                    </a:lnTo>
                    <a:lnTo>
                      <a:pt x="26" y="12"/>
                    </a:lnTo>
                    <a:lnTo>
                      <a:pt x="26" y="10"/>
                    </a:lnTo>
                    <a:lnTo>
                      <a:pt x="27" y="9"/>
                    </a:lnTo>
                    <a:lnTo>
                      <a:pt x="28" y="6"/>
                    </a:lnTo>
                    <a:lnTo>
                      <a:pt x="27" y="3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18" y="1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3" y="26"/>
                    </a:lnTo>
                    <a:lnTo>
                      <a:pt x="11" y="43"/>
                    </a:lnTo>
                    <a:lnTo>
                      <a:pt x="6" y="60"/>
                    </a:lnTo>
                    <a:lnTo>
                      <a:pt x="3" y="66"/>
                    </a:lnTo>
                    <a:lnTo>
                      <a:pt x="1" y="73"/>
                    </a:lnTo>
                    <a:lnTo>
                      <a:pt x="0" y="80"/>
                    </a:lnTo>
                    <a:lnTo>
                      <a:pt x="1" y="83"/>
                    </a:lnTo>
                    <a:lnTo>
                      <a:pt x="4" y="86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2" y="83"/>
                    </a:lnTo>
                    <a:lnTo>
                      <a:pt x="13" y="8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21" name="Freeform 211"/>
              <p:cNvSpPr>
                <a:spLocks/>
              </p:cNvSpPr>
              <p:nvPr/>
            </p:nvSpPr>
            <p:spPr bwMode="auto">
              <a:xfrm>
                <a:off x="1726" y="1466"/>
                <a:ext cx="18" cy="85"/>
              </a:xfrm>
              <a:custGeom>
                <a:avLst/>
                <a:gdLst>
                  <a:gd name="T0" fmla="*/ 17 w 18"/>
                  <a:gd name="T1" fmla="*/ 76 h 85"/>
                  <a:gd name="T2" fmla="*/ 15 w 18"/>
                  <a:gd name="T3" fmla="*/ 66 h 85"/>
                  <a:gd name="T4" fmla="*/ 14 w 18"/>
                  <a:gd name="T5" fmla="*/ 55 h 85"/>
                  <a:gd name="T6" fmla="*/ 15 w 18"/>
                  <a:gd name="T7" fmla="*/ 45 h 85"/>
                  <a:gd name="T8" fmla="*/ 15 w 18"/>
                  <a:gd name="T9" fmla="*/ 45 h 85"/>
                  <a:gd name="T10" fmla="*/ 16 w 18"/>
                  <a:gd name="T11" fmla="*/ 32 h 85"/>
                  <a:gd name="T12" fmla="*/ 15 w 18"/>
                  <a:gd name="T13" fmla="*/ 19 h 85"/>
                  <a:gd name="T14" fmla="*/ 13 w 18"/>
                  <a:gd name="T15" fmla="*/ 6 h 85"/>
                  <a:gd name="T16" fmla="*/ 13 w 18"/>
                  <a:gd name="T17" fmla="*/ 6 h 85"/>
                  <a:gd name="T18" fmla="*/ 12 w 18"/>
                  <a:gd name="T19" fmla="*/ 3 h 85"/>
                  <a:gd name="T20" fmla="*/ 9 w 18"/>
                  <a:gd name="T21" fmla="*/ 1 h 85"/>
                  <a:gd name="T22" fmla="*/ 6 w 18"/>
                  <a:gd name="T23" fmla="*/ 0 h 85"/>
                  <a:gd name="T24" fmla="*/ 6 w 18"/>
                  <a:gd name="T25" fmla="*/ 0 h 85"/>
                  <a:gd name="T26" fmla="*/ 3 w 18"/>
                  <a:gd name="T27" fmla="*/ 1 h 85"/>
                  <a:gd name="T28" fmla="*/ 1 w 18"/>
                  <a:gd name="T29" fmla="*/ 4 h 85"/>
                  <a:gd name="T30" fmla="*/ 0 w 18"/>
                  <a:gd name="T31" fmla="*/ 7 h 85"/>
                  <a:gd name="T32" fmla="*/ 0 w 18"/>
                  <a:gd name="T33" fmla="*/ 7 h 85"/>
                  <a:gd name="T34" fmla="*/ 2 w 18"/>
                  <a:gd name="T35" fmla="*/ 20 h 85"/>
                  <a:gd name="T36" fmla="*/ 3 w 18"/>
                  <a:gd name="T37" fmla="*/ 32 h 85"/>
                  <a:gd name="T38" fmla="*/ 2 w 18"/>
                  <a:gd name="T39" fmla="*/ 45 h 85"/>
                  <a:gd name="T40" fmla="*/ 2 w 18"/>
                  <a:gd name="T41" fmla="*/ 45 h 85"/>
                  <a:gd name="T42" fmla="*/ 1 w 18"/>
                  <a:gd name="T43" fmla="*/ 58 h 85"/>
                  <a:gd name="T44" fmla="*/ 2 w 18"/>
                  <a:gd name="T45" fmla="*/ 70 h 85"/>
                  <a:gd name="T46" fmla="*/ 6 w 18"/>
                  <a:gd name="T47" fmla="*/ 82 h 85"/>
                  <a:gd name="T48" fmla="*/ 6 w 18"/>
                  <a:gd name="T49" fmla="*/ 82 h 85"/>
                  <a:gd name="T50" fmla="*/ 9 w 18"/>
                  <a:gd name="T51" fmla="*/ 85 h 85"/>
                  <a:gd name="T52" fmla="*/ 12 w 18"/>
                  <a:gd name="T53" fmla="*/ 85 h 85"/>
                  <a:gd name="T54" fmla="*/ 15 w 18"/>
                  <a:gd name="T55" fmla="*/ 85 h 85"/>
                  <a:gd name="T56" fmla="*/ 15 w 18"/>
                  <a:gd name="T57" fmla="*/ 85 h 85"/>
                  <a:gd name="T58" fmla="*/ 17 w 18"/>
                  <a:gd name="T59" fmla="*/ 82 h 85"/>
                  <a:gd name="T60" fmla="*/ 18 w 18"/>
                  <a:gd name="T61" fmla="*/ 79 h 85"/>
                  <a:gd name="T62" fmla="*/ 17 w 18"/>
                  <a:gd name="T63" fmla="*/ 76 h 85"/>
                  <a:gd name="T64" fmla="*/ 17 w 18"/>
                  <a:gd name="T65" fmla="*/ 76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8"/>
                  <a:gd name="T100" fmla="*/ 0 h 85"/>
                  <a:gd name="T101" fmla="*/ 18 w 18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8" h="85">
                    <a:moveTo>
                      <a:pt x="17" y="76"/>
                    </a:moveTo>
                    <a:lnTo>
                      <a:pt x="15" y="66"/>
                    </a:lnTo>
                    <a:lnTo>
                      <a:pt x="14" y="55"/>
                    </a:lnTo>
                    <a:lnTo>
                      <a:pt x="15" y="45"/>
                    </a:lnTo>
                    <a:lnTo>
                      <a:pt x="16" y="32"/>
                    </a:lnTo>
                    <a:lnTo>
                      <a:pt x="15" y="19"/>
                    </a:lnTo>
                    <a:lnTo>
                      <a:pt x="13" y="6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7"/>
                    </a:lnTo>
                    <a:lnTo>
                      <a:pt x="2" y="20"/>
                    </a:lnTo>
                    <a:lnTo>
                      <a:pt x="3" y="32"/>
                    </a:lnTo>
                    <a:lnTo>
                      <a:pt x="2" y="45"/>
                    </a:lnTo>
                    <a:lnTo>
                      <a:pt x="1" y="58"/>
                    </a:lnTo>
                    <a:lnTo>
                      <a:pt x="2" y="70"/>
                    </a:lnTo>
                    <a:lnTo>
                      <a:pt x="6" y="82"/>
                    </a:lnTo>
                    <a:lnTo>
                      <a:pt x="9" y="85"/>
                    </a:lnTo>
                    <a:lnTo>
                      <a:pt x="12" y="85"/>
                    </a:lnTo>
                    <a:lnTo>
                      <a:pt x="15" y="85"/>
                    </a:lnTo>
                    <a:lnTo>
                      <a:pt x="17" y="82"/>
                    </a:lnTo>
                    <a:lnTo>
                      <a:pt x="18" y="79"/>
                    </a:lnTo>
                    <a:lnTo>
                      <a:pt x="17" y="7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22" name="Freeform 212"/>
              <p:cNvSpPr>
                <a:spLocks/>
              </p:cNvSpPr>
              <p:nvPr/>
            </p:nvSpPr>
            <p:spPr bwMode="auto">
              <a:xfrm>
                <a:off x="1694" y="1467"/>
                <a:ext cx="25" cy="79"/>
              </a:xfrm>
              <a:custGeom>
                <a:avLst/>
                <a:gdLst>
                  <a:gd name="T0" fmla="*/ 13 w 25"/>
                  <a:gd name="T1" fmla="*/ 71 h 79"/>
                  <a:gd name="T2" fmla="*/ 15 w 25"/>
                  <a:gd name="T3" fmla="*/ 49 h 79"/>
                  <a:gd name="T4" fmla="*/ 21 w 25"/>
                  <a:gd name="T5" fmla="*/ 28 h 79"/>
                  <a:gd name="T6" fmla="*/ 25 w 25"/>
                  <a:gd name="T7" fmla="*/ 7 h 79"/>
                  <a:gd name="T8" fmla="*/ 25 w 25"/>
                  <a:gd name="T9" fmla="*/ 7 h 79"/>
                  <a:gd name="T10" fmla="*/ 25 w 25"/>
                  <a:gd name="T11" fmla="*/ 4 h 79"/>
                  <a:gd name="T12" fmla="*/ 23 w 25"/>
                  <a:gd name="T13" fmla="*/ 1 h 79"/>
                  <a:gd name="T14" fmla="*/ 20 w 25"/>
                  <a:gd name="T15" fmla="*/ 0 h 79"/>
                  <a:gd name="T16" fmla="*/ 20 w 25"/>
                  <a:gd name="T17" fmla="*/ 0 h 79"/>
                  <a:gd name="T18" fmla="*/ 16 w 25"/>
                  <a:gd name="T19" fmla="*/ 0 h 79"/>
                  <a:gd name="T20" fmla="*/ 14 w 25"/>
                  <a:gd name="T21" fmla="*/ 2 h 79"/>
                  <a:gd name="T22" fmla="*/ 12 w 25"/>
                  <a:gd name="T23" fmla="*/ 5 h 79"/>
                  <a:gd name="T24" fmla="*/ 12 w 25"/>
                  <a:gd name="T25" fmla="*/ 5 h 79"/>
                  <a:gd name="T26" fmla="*/ 10 w 25"/>
                  <a:gd name="T27" fmla="*/ 19 h 79"/>
                  <a:gd name="T28" fmla="*/ 6 w 25"/>
                  <a:gd name="T29" fmla="*/ 33 h 79"/>
                  <a:gd name="T30" fmla="*/ 3 w 25"/>
                  <a:gd name="T31" fmla="*/ 47 h 79"/>
                  <a:gd name="T32" fmla="*/ 3 w 25"/>
                  <a:gd name="T33" fmla="*/ 47 h 79"/>
                  <a:gd name="T34" fmla="*/ 1 w 25"/>
                  <a:gd name="T35" fmla="*/ 55 h 79"/>
                  <a:gd name="T36" fmla="*/ 0 w 25"/>
                  <a:gd name="T37" fmla="*/ 64 h 79"/>
                  <a:gd name="T38" fmla="*/ 1 w 25"/>
                  <a:gd name="T39" fmla="*/ 73 h 79"/>
                  <a:gd name="T40" fmla="*/ 1 w 25"/>
                  <a:gd name="T41" fmla="*/ 73 h 79"/>
                  <a:gd name="T42" fmla="*/ 2 w 25"/>
                  <a:gd name="T43" fmla="*/ 76 h 79"/>
                  <a:gd name="T44" fmla="*/ 5 w 25"/>
                  <a:gd name="T45" fmla="*/ 78 h 79"/>
                  <a:gd name="T46" fmla="*/ 8 w 25"/>
                  <a:gd name="T47" fmla="*/ 79 h 79"/>
                  <a:gd name="T48" fmla="*/ 8 w 25"/>
                  <a:gd name="T49" fmla="*/ 79 h 79"/>
                  <a:gd name="T50" fmla="*/ 11 w 25"/>
                  <a:gd name="T51" fmla="*/ 77 h 79"/>
                  <a:gd name="T52" fmla="*/ 13 w 25"/>
                  <a:gd name="T53" fmla="*/ 74 h 79"/>
                  <a:gd name="T54" fmla="*/ 13 w 25"/>
                  <a:gd name="T55" fmla="*/ 71 h 79"/>
                  <a:gd name="T56" fmla="*/ 13 w 25"/>
                  <a:gd name="T57" fmla="*/ 71 h 7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5"/>
                  <a:gd name="T88" fmla="*/ 0 h 79"/>
                  <a:gd name="T89" fmla="*/ 25 w 25"/>
                  <a:gd name="T90" fmla="*/ 79 h 7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5" h="79">
                    <a:moveTo>
                      <a:pt x="13" y="71"/>
                    </a:moveTo>
                    <a:lnTo>
                      <a:pt x="15" y="49"/>
                    </a:lnTo>
                    <a:lnTo>
                      <a:pt x="21" y="28"/>
                    </a:lnTo>
                    <a:lnTo>
                      <a:pt x="25" y="7"/>
                    </a:lnTo>
                    <a:lnTo>
                      <a:pt x="25" y="4"/>
                    </a:lnTo>
                    <a:lnTo>
                      <a:pt x="23" y="1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4" y="2"/>
                    </a:lnTo>
                    <a:lnTo>
                      <a:pt x="12" y="5"/>
                    </a:lnTo>
                    <a:lnTo>
                      <a:pt x="10" y="19"/>
                    </a:lnTo>
                    <a:lnTo>
                      <a:pt x="6" y="33"/>
                    </a:lnTo>
                    <a:lnTo>
                      <a:pt x="3" y="47"/>
                    </a:lnTo>
                    <a:lnTo>
                      <a:pt x="1" y="55"/>
                    </a:lnTo>
                    <a:lnTo>
                      <a:pt x="0" y="64"/>
                    </a:lnTo>
                    <a:lnTo>
                      <a:pt x="1" y="73"/>
                    </a:lnTo>
                    <a:lnTo>
                      <a:pt x="2" y="76"/>
                    </a:lnTo>
                    <a:lnTo>
                      <a:pt x="5" y="78"/>
                    </a:lnTo>
                    <a:lnTo>
                      <a:pt x="8" y="79"/>
                    </a:lnTo>
                    <a:lnTo>
                      <a:pt x="11" y="77"/>
                    </a:lnTo>
                    <a:lnTo>
                      <a:pt x="13" y="74"/>
                    </a:lnTo>
                    <a:lnTo>
                      <a:pt x="13" y="7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23" name="Freeform 213"/>
              <p:cNvSpPr>
                <a:spLocks/>
              </p:cNvSpPr>
              <p:nvPr/>
            </p:nvSpPr>
            <p:spPr bwMode="auto">
              <a:xfrm>
                <a:off x="1677" y="1468"/>
                <a:ext cx="20" cy="82"/>
              </a:xfrm>
              <a:custGeom>
                <a:avLst/>
                <a:gdLst>
                  <a:gd name="T0" fmla="*/ 20 w 20"/>
                  <a:gd name="T1" fmla="*/ 74 h 82"/>
                  <a:gd name="T2" fmla="*/ 16 w 20"/>
                  <a:gd name="T3" fmla="*/ 65 h 82"/>
                  <a:gd name="T4" fmla="*/ 15 w 20"/>
                  <a:gd name="T5" fmla="*/ 56 h 82"/>
                  <a:gd name="T6" fmla="*/ 16 w 20"/>
                  <a:gd name="T7" fmla="*/ 46 h 82"/>
                  <a:gd name="T8" fmla="*/ 16 w 20"/>
                  <a:gd name="T9" fmla="*/ 46 h 82"/>
                  <a:gd name="T10" fmla="*/ 15 w 20"/>
                  <a:gd name="T11" fmla="*/ 44 h 82"/>
                  <a:gd name="T12" fmla="*/ 15 w 20"/>
                  <a:gd name="T13" fmla="*/ 42 h 82"/>
                  <a:gd name="T14" fmla="*/ 15 w 20"/>
                  <a:gd name="T15" fmla="*/ 40 h 82"/>
                  <a:gd name="T16" fmla="*/ 15 w 20"/>
                  <a:gd name="T17" fmla="*/ 40 h 82"/>
                  <a:gd name="T18" fmla="*/ 14 w 20"/>
                  <a:gd name="T19" fmla="*/ 30 h 82"/>
                  <a:gd name="T20" fmla="*/ 14 w 20"/>
                  <a:gd name="T21" fmla="*/ 22 h 82"/>
                  <a:gd name="T22" fmla="*/ 14 w 20"/>
                  <a:gd name="T23" fmla="*/ 13 h 82"/>
                  <a:gd name="T24" fmla="*/ 14 w 20"/>
                  <a:gd name="T25" fmla="*/ 13 h 82"/>
                  <a:gd name="T26" fmla="*/ 14 w 20"/>
                  <a:gd name="T27" fmla="*/ 10 h 82"/>
                  <a:gd name="T28" fmla="*/ 13 w 20"/>
                  <a:gd name="T29" fmla="*/ 8 h 82"/>
                  <a:gd name="T30" fmla="*/ 12 w 20"/>
                  <a:gd name="T31" fmla="*/ 5 h 82"/>
                  <a:gd name="T32" fmla="*/ 12 w 20"/>
                  <a:gd name="T33" fmla="*/ 5 h 82"/>
                  <a:gd name="T34" fmla="*/ 12 w 20"/>
                  <a:gd name="T35" fmla="*/ 5 h 82"/>
                  <a:gd name="T36" fmla="*/ 13 w 20"/>
                  <a:gd name="T37" fmla="*/ 6 h 82"/>
                  <a:gd name="T38" fmla="*/ 13 w 20"/>
                  <a:gd name="T39" fmla="*/ 6 h 82"/>
                  <a:gd name="T40" fmla="*/ 13 w 20"/>
                  <a:gd name="T41" fmla="*/ 6 h 82"/>
                  <a:gd name="T42" fmla="*/ 12 w 20"/>
                  <a:gd name="T43" fmla="*/ 3 h 82"/>
                  <a:gd name="T44" fmla="*/ 10 w 20"/>
                  <a:gd name="T45" fmla="*/ 1 h 82"/>
                  <a:gd name="T46" fmla="*/ 6 w 20"/>
                  <a:gd name="T47" fmla="*/ 0 h 82"/>
                  <a:gd name="T48" fmla="*/ 6 w 20"/>
                  <a:gd name="T49" fmla="*/ 0 h 82"/>
                  <a:gd name="T50" fmla="*/ 3 w 20"/>
                  <a:gd name="T51" fmla="*/ 1 h 82"/>
                  <a:gd name="T52" fmla="*/ 1 w 20"/>
                  <a:gd name="T53" fmla="*/ 3 h 82"/>
                  <a:gd name="T54" fmla="*/ 0 w 20"/>
                  <a:gd name="T55" fmla="*/ 6 h 82"/>
                  <a:gd name="T56" fmla="*/ 0 w 20"/>
                  <a:gd name="T57" fmla="*/ 6 h 82"/>
                  <a:gd name="T58" fmla="*/ 1 w 20"/>
                  <a:gd name="T59" fmla="*/ 9 h 82"/>
                  <a:gd name="T60" fmla="*/ 1 w 20"/>
                  <a:gd name="T61" fmla="*/ 12 h 82"/>
                  <a:gd name="T62" fmla="*/ 2 w 20"/>
                  <a:gd name="T63" fmla="*/ 15 h 82"/>
                  <a:gd name="T64" fmla="*/ 2 w 20"/>
                  <a:gd name="T65" fmla="*/ 15 h 82"/>
                  <a:gd name="T66" fmla="*/ 2 w 20"/>
                  <a:gd name="T67" fmla="*/ 26 h 82"/>
                  <a:gd name="T68" fmla="*/ 2 w 20"/>
                  <a:gd name="T69" fmla="*/ 37 h 82"/>
                  <a:gd name="T70" fmla="*/ 3 w 20"/>
                  <a:gd name="T71" fmla="*/ 48 h 82"/>
                  <a:gd name="T72" fmla="*/ 3 w 20"/>
                  <a:gd name="T73" fmla="*/ 48 h 82"/>
                  <a:gd name="T74" fmla="*/ 3 w 20"/>
                  <a:gd name="T75" fmla="*/ 58 h 82"/>
                  <a:gd name="T76" fmla="*/ 4 w 20"/>
                  <a:gd name="T77" fmla="*/ 68 h 82"/>
                  <a:gd name="T78" fmla="*/ 8 w 20"/>
                  <a:gd name="T79" fmla="*/ 78 h 82"/>
                  <a:gd name="T80" fmla="*/ 8 w 20"/>
                  <a:gd name="T81" fmla="*/ 78 h 82"/>
                  <a:gd name="T82" fmla="*/ 9 w 20"/>
                  <a:gd name="T83" fmla="*/ 81 h 82"/>
                  <a:gd name="T84" fmla="*/ 12 w 20"/>
                  <a:gd name="T85" fmla="*/ 82 h 82"/>
                  <a:gd name="T86" fmla="*/ 16 w 20"/>
                  <a:gd name="T87" fmla="*/ 82 h 82"/>
                  <a:gd name="T88" fmla="*/ 16 w 20"/>
                  <a:gd name="T89" fmla="*/ 82 h 82"/>
                  <a:gd name="T90" fmla="*/ 19 w 20"/>
                  <a:gd name="T91" fmla="*/ 80 h 82"/>
                  <a:gd name="T92" fmla="*/ 20 w 20"/>
                  <a:gd name="T93" fmla="*/ 78 h 82"/>
                  <a:gd name="T94" fmla="*/ 20 w 20"/>
                  <a:gd name="T95" fmla="*/ 74 h 82"/>
                  <a:gd name="T96" fmla="*/ 20 w 20"/>
                  <a:gd name="T97" fmla="*/ 74 h 8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0"/>
                  <a:gd name="T148" fmla="*/ 0 h 82"/>
                  <a:gd name="T149" fmla="*/ 20 w 20"/>
                  <a:gd name="T150" fmla="*/ 82 h 8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0" h="82">
                    <a:moveTo>
                      <a:pt x="20" y="74"/>
                    </a:moveTo>
                    <a:lnTo>
                      <a:pt x="16" y="65"/>
                    </a:lnTo>
                    <a:lnTo>
                      <a:pt x="15" y="56"/>
                    </a:lnTo>
                    <a:lnTo>
                      <a:pt x="16" y="46"/>
                    </a:lnTo>
                    <a:lnTo>
                      <a:pt x="15" y="44"/>
                    </a:lnTo>
                    <a:lnTo>
                      <a:pt x="15" y="42"/>
                    </a:lnTo>
                    <a:lnTo>
                      <a:pt x="15" y="40"/>
                    </a:lnTo>
                    <a:lnTo>
                      <a:pt x="14" y="30"/>
                    </a:lnTo>
                    <a:lnTo>
                      <a:pt x="14" y="22"/>
                    </a:lnTo>
                    <a:lnTo>
                      <a:pt x="14" y="13"/>
                    </a:lnTo>
                    <a:lnTo>
                      <a:pt x="14" y="10"/>
                    </a:lnTo>
                    <a:lnTo>
                      <a:pt x="13" y="8"/>
                    </a:lnTo>
                    <a:lnTo>
                      <a:pt x="12" y="5"/>
                    </a:lnTo>
                    <a:lnTo>
                      <a:pt x="13" y="6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2" y="15"/>
                    </a:lnTo>
                    <a:lnTo>
                      <a:pt x="2" y="26"/>
                    </a:lnTo>
                    <a:lnTo>
                      <a:pt x="2" y="37"/>
                    </a:lnTo>
                    <a:lnTo>
                      <a:pt x="3" y="48"/>
                    </a:lnTo>
                    <a:lnTo>
                      <a:pt x="3" y="58"/>
                    </a:lnTo>
                    <a:lnTo>
                      <a:pt x="4" y="68"/>
                    </a:lnTo>
                    <a:lnTo>
                      <a:pt x="8" y="78"/>
                    </a:lnTo>
                    <a:lnTo>
                      <a:pt x="9" y="81"/>
                    </a:lnTo>
                    <a:lnTo>
                      <a:pt x="12" y="82"/>
                    </a:lnTo>
                    <a:lnTo>
                      <a:pt x="16" y="82"/>
                    </a:lnTo>
                    <a:lnTo>
                      <a:pt x="19" y="80"/>
                    </a:lnTo>
                    <a:lnTo>
                      <a:pt x="20" y="78"/>
                    </a:lnTo>
                    <a:lnTo>
                      <a:pt x="20" y="74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24" name="Freeform 214"/>
              <p:cNvSpPr>
                <a:spLocks/>
              </p:cNvSpPr>
              <p:nvPr/>
            </p:nvSpPr>
            <p:spPr bwMode="auto">
              <a:xfrm>
                <a:off x="1651" y="1467"/>
                <a:ext cx="23" cy="85"/>
              </a:xfrm>
              <a:custGeom>
                <a:avLst/>
                <a:gdLst>
                  <a:gd name="T0" fmla="*/ 13 w 23"/>
                  <a:gd name="T1" fmla="*/ 81 h 85"/>
                  <a:gd name="T2" fmla="*/ 17 w 23"/>
                  <a:gd name="T3" fmla="*/ 68 h 85"/>
                  <a:gd name="T4" fmla="*/ 21 w 23"/>
                  <a:gd name="T5" fmla="*/ 55 h 85"/>
                  <a:gd name="T6" fmla="*/ 23 w 23"/>
                  <a:gd name="T7" fmla="*/ 41 h 85"/>
                  <a:gd name="T8" fmla="*/ 23 w 23"/>
                  <a:gd name="T9" fmla="*/ 41 h 85"/>
                  <a:gd name="T10" fmla="*/ 22 w 23"/>
                  <a:gd name="T11" fmla="*/ 30 h 85"/>
                  <a:gd name="T12" fmla="*/ 22 w 23"/>
                  <a:gd name="T13" fmla="*/ 18 h 85"/>
                  <a:gd name="T14" fmla="*/ 22 w 23"/>
                  <a:gd name="T15" fmla="*/ 7 h 85"/>
                  <a:gd name="T16" fmla="*/ 22 w 23"/>
                  <a:gd name="T17" fmla="*/ 7 h 85"/>
                  <a:gd name="T18" fmla="*/ 21 w 23"/>
                  <a:gd name="T19" fmla="*/ 3 h 85"/>
                  <a:gd name="T20" fmla="*/ 19 w 23"/>
                  <a:gd name="T21" fmla="*/ 1 h 85"/>
                  <a:gd name="T22" fmla="*/ 16 w 23"/>
                  <a:gd name="T23" fmla="*/ 0 h 85"/>
                  <a:gd name="T24" fmla="*/ 16 w 23"/>
                  <a:gd name="T25" fmla="*/ 0 h 85"/>
                  <a:gd name="T26" fmla="*/ 12 w 23"/>
                  <a:gd name="T27" fmla="*/ 1 h 85"/>
                  <a:gd name="T28" fmla="*/ 10 w 23"/>
                  <a:gd name="T29" fmla="*/ 3 h 85"/>
                  <a:gd name="T30" fmla="*/ 9 w 23"/>
                  <a:gd name="T31" fmla="*/ 7 h 85"/>
                  <a:gd name="T32" fmla="*/ 9 w 23"/>
                  <a:gd name="T33" fmla="*/ 7 h 85"/>
                  <a:gd name="T34" fmla="*/ 9 w 23"/>
                  <a:gd name="T35" fmla="*/ 19 h 85"/>
                  <a:gd name="T36" fmla="*/ 10 w 23"/>
                  <a:gd name="T37" fmla="*/ 31 h 85"/>
                  <a:gd name="T38" fmla="*/ 11 w 23"/>
                  <a:gd name="T39" fmla="*/ 43 h 85"/>
                  <a:gd name="T40" fmla="*/ 11 w 23"/>
                  <a:gd name="T41" fmla="*/ 43 h 85"/>
                  <a:gd name="T42" fmla="*/ 8 w 23"/>
                  <a:gd name="T43" fmla="*/ 54 h 85"/>
                  <a:gd name="T44" fmla="*/ 5 w 23"/>
                  <a:gd name="T45" fmla="*/ 66 h 85"/>
                  <a:gd name="T46" fmla="*/ 1 w 23"/>
                  <a:gd name="T47" fmla="*/ 77 h 85"/>
                  <a:gd name="T48" fmla="*/ 1 w 23"/>
                  <a:gd name="T49" fmla="*/ 77 h 85"/>
                  <a:gd name="T50" fmla="*/ 0 w 23"/>
                  <a:gd name="T51" fmla="*/ 80 h 85"/>
                  <a:gd name="T52" fmla="*/ 2 w 23"/>
                  <a:gd name="T53" fmla="*/ 83 h 85"/>
                  <a:gd name="T54" fmla="*/ 5 w 23"/>
                  <a:gd name="T55" fmla="*/ 85 h 85"/>
                  <a:gd name="T56" fmla="*/ 5 w 23"/>
                  <a:gd name="T57" fmla="*/ 85 h 85"/>
                  <a:gd name="T58" fmla="*/ 8 w 23"/>
                  <a:gd name="T59" fmla="*/ 85 h 85"/>
                  <a:gd name="T60" fmla="*/ 11 w 23"/>
                  <a:gd name="T61" fmla="*/ 84 h 85"/>
                  <a:gd name="T62" fmla="*/ 13 w 23"/>
                  <a:gd name="T63" fmla="*/ 81 h 85"/>
                  <a:gd name="T64" fmla="*/ 13 w 23"/>
                  <a:gd name="T65" fmla="*/ 81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3"/>
                  <a:gd name="T100" fmla="*/ 0 h 85"/>
                  <a:gd name="T101" fmla="*/ 23 w 23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3" h="85">
                    <a:moveTo>
                      <a:pt x="13" y="81"/>
                    </a:moveTo>
                    <a:lnTo>
                      <a:pt x="17" y="68"/>
                    </a:lnTo>
                    <a:lnTo>
                      <a:pt x="21" y="55"/>
                    </a:lnTo>
                    <a:lnTo>
                      <a:pt x="23" y="41"/>
                    </a:lnTo>
                    <a:lnTo>
                      <a:pt x="22" y="30"/>
                    </a:lnTo>
                    <a:lnTo>
                      <a:pt x="22" y="18"/>
                    </a:lnTo>
                    <a:lnTo>
                      <a:pt x="22" y="7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9" y="7"/>
                    </a:lnTo>
                    <a:lnTo>
                      <a:pt x="9" y="19"/>
                    </a:lnTo>
                    <a:lnTo>
                      <a:pt x="10" y="31"/>
                    </a:lnTo>
                    <a:lnTo>
                      <a:pt x="11" y="43"/>
                    </a:lnTo>
                    <a:lnTo>
                      <a:pt x="8" y="54"/>
                    </a:lnTo>
                    <a:lnTo>
                      <a:pt x="5" y="66"/>
                    </a:lnTo>
                    <a:lnTo>
                      <a:pt x="1" y="77"/>
                    </a:lnTo>
                    <a:lnTo>
                      <a:pt x="0" y="80"/>
                    </a:lnTo>
                    <a:lnTo>
                      <a:pt x="2" y="83"/>
                    </a:lnTo>
                    <a:lnTo>
                      <a:pt x="5" y="85"/>
                    </a:lnTo>
                    <a:lnTo>
                      <a:pt x="8" y="85"/>
                    </a:lnTo>
                    <a:lnTo>
                      <a:pt x="11" y="84"/>
                    </a:lnTo>
                    <a:lnTo>
                      <a:pt x="13" y="8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25" name="Freeform 215"/>
              <p:cNvSpPr>
                <a:spLocks/>
              </p:cNvSpPr>
              <p:nvPr/>
            </p:nvSpPr>
            <p:spPr bwMode="auto">
              <a:xfrm>
                <a:off x="1637" y="1467"/>
                <a:ext cx="15" cy="83"/>
              </a:xfrm>
              <a:custGeom>
                <a:avLst/>
                <a:gdLst>
                  <a:gd name="T0" fmla="*/ 15 w 15"/>
                  <a:gd name="T1" fmla="*/ 77 h 83"/>
                  <a:gd name="T2" fmla="*/ 15 w 15"/>
                  <a:gd name="T3" fmla="*/ 54 h 83"/>
                  <a:gd name="T4" fmla="*/ 15 w 15"/>
                  <a:gd name="T5" fmla="*/ 31 h 83"/>
                  <a:gd name="T6" fmla="*/ 14 w 15"/>
                  <a:gd name="T7" fmla="*/ 8 h 83"/>
                  <a:gd name="T8" fmla="*/ 14 w 15"/>
                  <a:gd name="T9" fmla="*/ 8 h 83"/>
                  <a:gd name="T10" fmla="*/ 14 w 15"/>
                  <a:gd name="T11" fmla="*/ 7 h 83"/>
                  <a:gd name="T12" fmla="*/ 13 w 15"/>
                  <a:gd name="T13" fmla="*/ 5 h 83"/>
                  <a:gd name="T14" fmla="*/ 12 w 15"/>
                  <a:gd name="T15" fmla="*/ 3 h 83"/>
                  <a:gd name="T16" fmla="*/ 12 w 15"/>
                  <a:gd name="T17" fmla="*/ 3 h 83"/>
                  <a:gd name="T18" fmla="*/ 10 w 15"/>
                  <a:gd name="T19" fmla="*/ 1 h 83"/>
                  <a:gd name="T20" fmla="*/ 6 w 15"/>
                  <a:gd name="T21" fmla="*/ 0 h 83"/>
                  <a:gd name="T22" fmla="*/ 3 w 15"/>
                  <a:gd name="T23" fmla="*/ 1 h 83"/>
                  <a:gd name="T24" fmla="*/ 3 w 15"/>
                  <a:gd name="T25" fmla="*/ 1 h 83"/>
                  <a:gd name="T26" fmla="*/ 1 w 15"/>
                  <a:gd name="T27" fmla="*/ 3 h 83"/>
                  <a:gd name="T28" fmla="*/ 0 w 15"/>
                  <a:gd name="T29" fmla="*/ 6 h 83"/>
                  <a:gd name="T30" fmla="*/ 1 w 15"/>
                  <a:gd name="T31" fmla="*/ 9 h 83"/>
                  <a:gd name="T32" fmla="*/ 1 w 15"/>
                  <a:gd name="T33" fmla="*/ 9 h 83"/>
                  <a:gd name="T34" fmla="*/ 1 w 15"/>
                  <a:gd name="T35" fmla="*/ 10 h 83"/>
                  <a:gd name="T36" fmla="*/ 2 w 15"/>
                  <a:gd name="T37" fmla="*/ 12 h 83"/>
                  <a:gd name="T38" fmla="*/ 2 w 15"/>
                  <a:gd name="T39" fmla="*/ 13 h 83"/>
                  <a:gd name="T40" fmla="*/ 2 w 15"/>
                  <a:gd name="T41" fmla="*/ 13 h 83"/>
                  <a:gd name="T42" fmla="*/ 3 w 15"/>
                  <a:gd name="T43" fmla="*/ 34 h 83"/>
                  <a:gd name="T44" fmla="*/ 2 w 15"/>
                  <a:gd name="T45" fmla="*/ 55 h 83"/>
                  <a:gd name="T46" fmla="*/ 3 w 15"/>
                  <a:gd name="T47" fmla="*/ 77 h 83"/>
                  <a:gd name="T48" fmla="*/ 3 w 15"/>
                  <a:gd name="T49" fmla="*/ 77 h 83"/>
                  <a:gd name="T50" fmla="*/ 3 w 15"/>
                  <a:gd name="T51" fmla="*/ 80 h 83"/>
                  <a:gd name="T52" fmla="*/ 6 w 15"/>
                  <a:gd name="T53" fmla="*/ 82 h 83"/>
                  <a:gd name="T54" fmla="*/ 9 w 15"/>
                  <a:gd name="T55" fmla="*/ 83 h 83"/>
                  <a:gd name="T56" fmla="*/ 9 w 15"/>
                  <a:gd name="T57" fmla="*/ 83 h 83"/>
                  <a:gd name="T58" fmla="*/ 12 w 15"/>
                  <a:gd name="T59" fmla="*/ 82 h 83"/>
                  <a:gd name="T60" fmla="*/ 14 w 15"/>
                  <a:gd name="T61" fmla="*/ 80 h 83"/>
                  <a:gd name="T62" fmla="*/ 15 w 15"/>
                  <a:gd name="T63" fmla="*/ 77 h 83"/>
                  <a:gd name="T64" fmla="*/ 15 w 15"/>
                  <a:gd name="T65" fmla="*/ 77 h 8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5"/>
                  <a:gd name="T100" fmla="*/ 0 h 83"/>
                  <a:gd name="T101" fmla="*/ 15 w 15"/>
                  <a:gd name="T102" fmla="*/ 83 h 8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5" h="83">
                    <a:moveTo>
                      <a:pt x="15" y="77"/>
                    </a:moveTo>
                    <a:lnTo>
                      <a:pt x="15" y="54"/>
                    </a:lnTo>
                    <a:lnTo>
                      <a:pt x="15" y="31"/>
                    </a:lnTo>
                    <a:lnTo>
                      <a:pt x="14" y="8"/>
                    </a:lnTo>
                    <a:lnTo>
                      <a:pt x="14" y="7"/>
                    </a:lnTo>
                    <a:lnTo>
                      <a:pt x="13" y="5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2" y="12"/>
                    </a:lnTo>
                    <a:lnTo>
                      <a:pt x="2" y="13"/>
                    </a:lnTo>
                    <a:lnTo>
                      <a:pt x="3" y="34"/>
                    </a:lnTo>
                    <a:lnTo>
                      <a:pt x="2" y="55"/>
                    </a:lnTo>
                    <a:lnTo>
                      <a:pt x="3" y="77"/>
                    </a:lnTo>
                    <a:lnTo>
                      <a:pt x="3" y="80"/>
                    </a:lnTo>
                    <a:lnTo>
                      <a:pt x="6" y="82"/>
                    </a:lnTo>
                    <a:lnTo>
                      <a:pt x="9" y="83"/>
                    </a:lnTo>
                    <a:lnTo>
                      <a:pt x="12" y="82"/>
                    </a:lnTo>
                    <a:lnTo>
                      <a:pt x="14" y="80"/>
                    </a:lnTo>
                    <a:lnTo>
                      <a:pt x="15" y="7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26" name="Freeform 216"/>
              <p:cNvSpPr>
                <a:spLocks/>
              </p:cNvSpPr>
              <p:nvPr/>
            </p:nvSpPr>
            <p:spPr bwMode="auto">
              <a:xfrm>
                <a:off x="1603" y="1468"/>
                <a:ext cx="24" cy="84"/>
              </a:xfrm>
              <a:custGeom>
                <a:avLst/>
                <a:gdLst>
                  <a:gd name="T0" fmla="*/ 12 w 24"/>
                  <a:gd name="T1" fmla="*/ 79 h 84"/>
                  <a:gd name="T2" fmla="*/ 20 w 24"/>
                  <a:gd name="T3" fmla="*/ 56 h 84"/>
                  <a:gd name="T4" fmla="*/ 23 w 24"/>
                  <a:gd name="T5" fmla="*/ 31 h 84"/>
                  <a:gd name="T6" fmla="*/ 24 w 24"/>
                  <a:gd name="T7" fmla="*/ 6 h 84"/>
                  <a:gd name="T8" fmla="*/ 24 w 24"/>
                  <a:gd name="T9" fmla="*/ 6 h 84"/>
                  <a:gd name="T10" fmla="*/ 23 w 24"/>
                  <a:gd name="T11" fmla="*/ 3 h 84"/>
                  <a:gd name="T12" fmla="*/ 21 w 24"/>
                  <a:gd name="T13" fmla="*/ 1 h 84"/>
                  <a:gd name="T14" fmla="*/ 17 w 24"/>
                  <a:gd name="T15" fmla="*/ 0 h 84"/>
                  <a:gd name="T16" fmla="*/ 17 w 24"/>
                  <a:gd name="T17" fmla="*/ 0 h 84"/>
                  <a:gd name="T18" fmla="*/ 14 w 24"/>
                  <a:gd name="T19" fmla="*/ 1 h 84"/>
                  <a:gd name="T20" fmla="*/ 12 w 24"/>
                  <a:gd name="T21" fmla="*/ 3 h 84"/>
                  <a:gd name="T22" fmla="*/ 11 w 24"/>
                  <a:gd name="T23" fmla="*/ 6 h 84"/>
                  <a:gd name="T24" fmla="*/ 11 w 24"/>
                  <a:gd name="T25" fmla="*/ 6 h 84"/>
                  <a:gd name="T26" fmla="*/ 10 w 24"/>
                  <a:gd name="T27" fmla="*/ 30 h 84"/>
                  <a:gd name="T28" fmla="*/ 7 w 24"/>
                  <a:gd name="T29" fmla="*/ 53 h 84"/>
                  <a:gd name="T30" fmla="*/ 0 w 24"/>
                  <a:gd name="T31" fmla="*/ 76 h 84"/>
                  <a:gd name="T32" fmla="*/ 0 w 24"/>
                  <a:gd name="T33" fmla="*/ 76 h 84"/>
                  <a:gd name="T34" fmla="*/ 0 w 24"/>
                  <a:gd name="T35" fmla="*/ 79 h 84"/>
                  <a:gd name="T36" fmla="*/ 2 w 24"/>
                  <a:gd name="T37" fmla="*/ 82 h 84"/>
                  <a:gd name="T38" fmla="*/ 5 w 24"/>
                  <a:gd name="T39" fmla="*/ 83 h 84"/>
                  <a:gd name="T40" fmla="*/ 5 w 24"/>
                  <a:gd name="T41" fmla="*/ 83 h 84"/>
                  <a:gd name="T42" fmla="*/ 8 w 24"/>
                  <a:gd name="T43" fmla="*/ 84 h 84"/>
                  <a:gd name="T44" fmla="*/ 11 w 24"/>
                  <a:gd name="T45" fmla="*/ 82 h 84"/>
                  <a:gd name="T46" fmla="*/ 12 w 24"/>
                  <a:gd name="T47" fmla="*/ 79 h 84"/>
                  <a:gd name="T48" fmla="*/ 12 w 24"/>
                  <a:gd name="T49" fmla="*/ 79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4"/>
                  <a:gd name="T76" fmla="*/ 0 h 84"/>
                  <a:gd name="T77" fmla="*/ 24 w 24"/>
                  <a:gd name="T78" fmla="*/ 84 h 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4" h="84">
                    <a:moveTo>
                      <a:pt x="12" y="79"/>
                    </a:moveTo>
                    <a:lnTo>
                      <a:pt x="20" y="56"/>
                    </a:lnTo>
                    <a:lnTo>
                      <a:pt x="23" y="31"/>
                    </a:lnTo>
                    <a:lnTo>
                      <a:pt x="24" y="6"/>
                    </a:lnTo>
                    <a:lnTo>
                      <a:pt x="23" y="3"/>
                    </a:lnTo>
                    <a:lnTo>
                      <a:pt x="21" y="1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2" y="3"/>
                    </a:lnTo>
                    <a:lnTo>
                      <a:pt x="11" y="6"/>
                    </a:lnTo>
                    <a:lnTo>
                      <a:pt x="10" y="30"/>
                    </a:lnTo>
                    <a:lnTo>
                      <a:pt x="7" y="53"/>
                    </a:lnTo>
                    <a:lnTo>
                      <a:pt x="0" y="76"/>
                    </a:lnTo>
                    <a:lnTo>
                      <a:pt x="0" y="79"/>
                    </a:lnTo>
                    <a:lnTo>
                      <a:pt x="2" y="82"/>
                    </a:lnTo>
                    <a:lnTo>
                      <a:pt x="5" y="83"/>
                    </a:lnTo>
                    <a:lnTo>
                      <a:pt x="8" y="84"/>
                    </a:lnTo>
                    <a:lnTo>
                      <a:pt x="11" y="82"/>
                    </a:lnTo>
                    <a:lnTo>
                      <a:pt x="12" y="7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27" name="Freeform 217"/>
              <p:cNvSpPr>
                <a:spLocks/>
              </p:cNvSpPr>
              <p:nvPr/>
            </p:nvSpPr>
            <p:spPr bwMode="auto">
              <a:xfrm>
                <a:off x="1591" y="1469"/>
                <a:ext cx="18" cy="82"/>
              </a:xfrm>
              <a:custGeom>
                <a:avLst/>
                <a:gdLst>
                  <a:gd name="T0" fmla="*/ 15 w 18"/>
                  <a:gd name="T1" fmla="*/ 73 h 82"/>
                  <a:gd name="T2" fmla="*/ 15 w 18"/>
                  <a:gd name="T3" fmla="*/ 71 h 82"/>
                  <a:gd name="T4" fmla="*/ 15 w 18"/>
                  <a:gd name="T5" fmla="*/ 70 h 82"/>
                  <a:gd name="T6" fmla="*/ 14 w 18"/>
                  <a:gd name="T7" fmla="*/ 69 h 82"/>
                  <a:gd name="T8" fmla="*/ 14 w 18"/>
                  <a:gd name="T9" fmla="*/ 69 h 82"/>
                  <a:gd name="T10" fmla="*/ 15 w 18"/>
                  <a:gd name="T11" fmla="*/ 62 h 82"/>
                  <a:gd name="T12" fmla="*/ 17 w 18"/>
                  <a:gd name="T13" fmla="*/ 55 h 82"/>
                  <a:gd name="T14" fmla="*/ 18 w 18"/>
                  <a:gd name="T15" fmla="*/ 47 h 82"/>
                  <a:gd name="T16" fmla="*/ 18 w 18"/>
                  <a:gd name="T17" fmla="*/ 47 h 82"/>
                  <a:gd name="T18" fmla="*/ 18 w 18"/>
                  <a:gd name="T19" fmla="*/ 39 h 82"/>
                  <a:gd name="T20" fmla="*/ 18 w 18"/>
                  <a:gd name="T21" fmla="*/ 31 h 82"/>
                  <a:gd name="T22" fmla="*/ 18 w 18"/>
                  <a:gd name="T23" fmla="*/ 23 h 82"/>
                  <a:gd name="T24" fmla="*/ 18 w 18"/>
                  <a:gd name="T25" fmla="*/ 23 h 82"/>
                  <a:gd name="T26" fmla="*/ 16 w 18"/>
                  <a:gd name="T27" fmla="*/ 17 h 82"/>
                  <a:gd name="T28" fmla="*/ 14 w 18"/>
                  <a:gd name="T29" fmla="*/ 10 h 82"/>
                  <a:gd name="T30" fmla="*/ 12 w 18"/>
                  <a:gd name="T31" fmla="*/ 3 h 82"/>
                  <a:gd name="T32" fmla="*/ 12 w 18"/>
                  <a:gd name="T33" fmla="*/ 3 h 82"/>
                  <a:gd name="T34" fmla="*/ 10 w 18"/>
                  <a:gd name="T35" fmla="*/ 1 h 82"/>
                  <a:gd name="T36" fmla="*/ 7 w 18"/>
                  <a:gd name="T37" fmla="*/ 0 h 82"/>
                  <a:gd name="T38" fmla="*/ 4 w 18"/>
                  <a:gd name="T39" fmla="*/ 0 h 82"/>
                  <a:gd name="T40" fmla="*/ 4 w 18"/>
                  <a:gd name="T41" fmla="*/ 0 h 82"/>
                  <a:gd name="T42" fmla="*/ 1 w 18"/>
                  <a:gd name="T43" fmla="*/ 2 h 82"/>
                  <a:gd name="T44" fmla="*/ 0 w 18"/>
                  <a:gd name="T45" fmla="*/ 5 h 82"/>
                  <a:gd name="T46" fmla="*/ 0 w 18"/>
                  <a:gd name="T47" fmla="*/ 8 h 82"/>
                  <a:gd name="T48" fmla="*/ 0 w 18"/>
                  <a:gd name="T49" fmla="*/ 8 h 82"/>
                  <a:gd name="T50" fmla="*/ 3 w 18"/>
                  <a:gd name="T51" fmla="*/ 20 h 82"/>
                  <a:gd name="T52" fmla="*/ 5 w 18"/>
                  <a:gd name="T53" fmla="*/ 31 h 82"/>
                  <a:gd name="T54" fmla="*/ 5 w 18"/>
                  <a:gd name="T55" fmla="*/ 43 h 82"/>
                  <a:gd name="T56" fmla="*/ 5 w 18"/>
                  <a:gd name="T57" fmla="*/ 43 h 82"/>
                  <a:gd name="T58" fmla="*/ 4 w 18"/>
                  <a:gd name="T59" fmla="*/ 51 h 82"/>
                  <a:gd name="T60" fmla="*/ 3 w 18"/>
                  <a:gd name="T61" fmla="*/ 59 h 82"/>
                  <a:gd name="T62" fmla="*/ 2 w 18"/>
                  <a:gd name="T63" fmla="*/ 67 h 82"/>
                  <a:gd name="T64" fmla="*/ 2 w 18"/>
                  <a:gd name="T65" fmla="*/ 67 h 82"/>
                  <a:gd name="T66" fmla="*/ 2 w 18"/>
                  <a:gd name="T67" fmla="*/ 71 h 82"/>
                  <a:gd name="T68" fmla="*/ 2 w 18"/>
                  <a:gd name="T69" fmla="*/ 75 h 82"/>
                  <a:gd name="T70" fmla="*/ 4 w 18"/>
                  <a:gd name="T71" fmla="*/ 79 h 82"/>
                  <a:gd name="T72" fmla="*/ 4 w 18"/>
                  <a:gd name="T73" fmla="*/ 79 h 82"/>
                  <a:gd name="T74" fmla="*/ 7 w 18"/>
                  <a:gd name="T75" fmla="*/ 81 h 82"/>
                  <a:gd name="T76" fmla="*/ 10 w 18"/>
                  <a:gd name="T77" fmla="*/ 82 h 82"/>
                  <a:gd name="T78" fmla="*/ 13 w 18"/>
                  <a:gd name="T79" fmla="*/ 81 h 82"/>
                  <a:gd name="T80" fmla="*/ 13 w 18"/>
                  <a:gd name="T81" fmla="*/ 81 h 82"/>
                  <a:gd name="T82" fmla="*/ 15 w 18"/>
                  <a:gd name="T83" fmla="*/ 79 h 82"/>
                  <a:gd name="T84" fmla="*/ 16 w 18"/>
                  <a:gd name="T85" fmla="*/ 76 h 82"/>
                  <a:gd name="T86" fmla="*/ 15 w 18"/>
                  <a:gd name="T87" fmla="*/ 73 h 82"/>
                  <a:gd name="T88" fmla="*/ 15 w 18"/>
                  <a:gd name="T89" fmla="*/ 73 h 8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8"/>
                  <a:gd name="T136" fmla="*/ 0 h 82"/>
                  <a:gd name="T137" fmla="*/ 18 w 18"/>
                  <a:gd name="T138" fmla="*/ 82 h 8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8" h="82">
                    <a:moveTo>
                      <a:pt x="15" y="73"/>
                    </a:moveTo>
                    <a:lnTo>
                      <a:pt x="15" y="71"/>
                    </a:lnTo>
                    <a:lnTo>
                      <a:pt x="15" y="70"/>
                    </a:lnTo>
                    <a:lnTo>
                      <a:pt x="14" y="69"/>
                    </a:lnTo>
                    <a:lnTo>
                      <a:pt x="15" y="62"/>
                    </a:lnTo>
                    <a:lnTo>
                      <a:pt x="17" y="55"/>
                    </a:lnTo>
                    <a:lnTo>
                      <a:pt x="18" y="47"/>
                    </a:lnTo>
                    <a:lnTo>
                      <a:pt x="18" y="39"/>
                    </a:lnTo>
                    <a:lnTo>
                      <a:pt x="18" y="31"/>
                    </a:lnTo>
                    <a:lnTo>
                      <a:pt x="18" y="23"/>
                    </a:lnTo>
                    <a:lnTo>
                      <a:pt x="16" y="17"/>
                    </a:lnTo>
                    <a:lnTo>
                      <a:pt x="14" y="10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3" y="20"/>
                    </a:lnTo>
                    <a:lnTo>
                      <a:pt x="5" y="31"/>
                    </a:lnTo>
                    <a:lnTo>
                      <a:pt x="5" y="43"/>
                    </a:lnTo>
                    <a:lnTo>
                      <a:pt x="4" y="51"/>
                    </a:lnTo>
                    <a:lnTo>
                      <a:pt x="3" y="59"/>
                    </a:lnTo>
                    <a:lnTo>
                      <a:pt x="2" y="67"/>
                    </a:lnTo>
                    <a:lnTo>
                      <a:pt x="2" y="71"/>
                    </a:lnTo>
                    <a:lnTo>
                      <a:pt x="2" y="75"/>
                    </a:lnTo>
                    <a:lnTo>
                      <a:pt x="4" y="79"/>
                    </a:lnTo>
                    <a:lnTo>
                      <a:pt x="7" y="81"/>
                    </a:lnTo>
                    <a:lnTo>
                      <a:pt x="10" y="82"/>
                    </a:lnTo>
                    <a:lnTo>
                      <a:pt x="13" y="81"/>
                    </a:lnTo>
                    <a:lnTo>
                      <a:pt x="15" y="79"/>
                    </a:lnTo>
                    <a:lnTo>
                      <a:pt x="16" y="76"/>
                    </a:lnTo>
                    <a:lnTo>
                      <a:pt x="15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28" name="Freeform 218"/>
              <p:cNvSpPr>
                <a:spLocks/>
              </p:cNvSpPr>
              <p:nvPr/>
            </p:nvSpPr>
            <p:spPr bwMode="auto">
              <a:xfrm>
                <a:off x="1544" y="1467"/>
                <a:ext cx="20" cy="81"/>
              </a:xfrm>
              <a:custGeom>
                <a:avLst/>
                <a:gdLst>
                  <a:gd name="T0" fmla="*/ 20 w 20"/>
                  <a:gd name="T1" fmla="*/ 73 h 81"/>
                  <a:gd name="T2" fmla="*/ 18 w 20"/>
                  <a:gd name="T3" fmla="*/ 61 h 81"/>
                  <a:gd name="T4" fmla="*/ 15 w 20"/>
                  <a:gd name="T5" fmla="*/ 48 h 81"/>
                  <a:gd name="T6" fmla="*/ 12 w 20"/>
                  <a:gd name="T7" fmla="*/ 35 h 81"/>
                  <a:gd name="T8" fmla="*/ 12 w 20"/>
                  <a:gd name="T9" fmla="*/ 35 h 81"/>
                  <a:gd name="T10" fmla="*/ 12 w 20"/>
                  <a:gd name="T11" fmla="*/ 25 h 81"/>
                  <a:gd name="T12" fmla="*/ 14 w 20"/>
                  <a:gd name="T13" fmla="*/ 15 h 81"/>
                  <a:gd name="T14" fmla="*/ 16 w 20"/>
                  <a:gd name="T15" fmla="*/ 5 h 81"/>
                  <a:gd name="T16" fmla="*/ 16 w 20"/>
                  <a:gd name="T17" fmla="*/ 5 h 81"/>
                  <a:gd name="T18" fmla="*/ 14 w 20"/>
                  <a:gd name="T19" fmla="*/ 2 h 81"/>
                  <a:gd name="T20" fmla="*/ 11 w 20"/>
                  <a:gd name="T21" fmla="*/ 0 h 81"/>
                  <a:gd name="T22" fmla="*/ 8 w 20"/>
                  <a:gd name="T23" fmla="*/ 0 h 81"/>
                  <a:gd name="T24" fmla="*/ 8 w 20"/>
                  <a:gd name="T25" fmla="*/ 0 h 81"/>
                  <a:gd name="T26" fmla="*/ 5 w 20"/>
                  <a:gd name="T27" fmla="*/ 1 h 81"/>
                  <a:gd name="T28" fmla="*/ 3 w 20"/>
                  <a:gd name="T29" fmla="*/ 4 h 81"/>
                  <a:gd name="T30" fmla="*/ 3 w 20"/>
                  <a:gd name="T31" fmla="*/ 7 h 81"/>
                  <a:gd name="T32" fmla="*/ 3 w 20"/>
                  <a:gd name="T33" fmla="*/ 7 h 81"/>
                  <a:gd name="T34" fmla="*/ 2 w 20"/>
                  <a:gd name="T35" fmla="*/ 13 h 81"/>
                  <a:gd name="T36" fmla="*/ 0 w 20"/>
                  <a:gd name="T37" fmla="*/ 19 h 81"/>
                  <a:gd name="T38" fmla="*/ 0 w 20"/>
                  <a:gd name="T39" fmla="*/ 26 h 81"/>
                  <a:gd name="T40" fmla="*/ 0 w 20"/>
                  <a:gd name="T41" fmla="*/ 26 h 81"/>
                  <a:gd name="T42" fmla="*/ 1 w 20"/>
                  <a:gd name="T43" fmla="*/ 43 h 81"/>
                  <a:gd name="T44" fmla="*/ 4 w 20"/>
                  <a:gd name="T45" fmla="*/ 59 h 81"/>
                  <a:gd name="T46" fmla="*/ 7 w 20"/>
                  <a:gd name="T47" fmla="*/ 76 h 81"/>
                  <a:gd name="T48" fmla="*/ 7 w 20"/>
                  <a:gd name="T49" fmla="*/ 76 h 81"/>
                  <a:gd name="T50" fmla="*/ 9 w 20"/>
                  <a:gd name="T51" fmla="*/ 79 h 81"/>
                  <a:gd name="T52" fmla="*/ 11 w 20"/>
                  <a:gd name="T53" fmla="*/ 80 h 81"/>
                  <a:gd name="T54" fmla="*/ 15 w 20"/>
                  <a:gd name="T55" fmla="*/ 81 h 81"/>
                  <a:gd name="T56" fmla="*/ 15 w 20"/>
                  <a:gd name="T57" fmla="*/ 81 h 81"/>
                  <a:gd name="T58" fmla="*/ 18 w 20"/>
                  <a:gd name="T59" fmla="*/ 80 h 81"/>
                  <a:gd name="T60" fmla="*/ 20 w 20"/>
                  <a:gd name="T61" fmla="*/ 77 h 81"/>
                  <a:gd name="T62" fmla="*/ 20 w 20"/>
                  <a:gd name="T63" fmla="*/ 73 h 81"/>
                  <a:gd name="T64" fmla="*/ 20 w 20"/>
                  <a:gd name="T65" fmla="*/ 73 h 8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0"/>
                  <a:gd name="T100" fmla="*/ 0 h 81"/>
                  <a:gd name="T101" fmla="*/ 20 w 20"/>
                  <a:gd name="T102" fmla="*/ 81 h 8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0" h="81">
                    <a:moveTo>
                      <a:pt x="20" y="73"/>
                    </a:moveTo>
                    <a:lnTo>
                      <a:pt x="18" y="61"/>
                    </a:lnTo>
                    <a:lnTo>
                      <a:pt x="15" y="48"/>
                    </a:lnTo>
                    <a:lnTo>
                      <a:pt x="12" y="35"/>
                    </a:lnTo>
                    <a:lnTo>
                      <a:pt x="12" y="25"/>
                    </a:lnTo>
                    <a:lnTo>
                      <a:pt x="14" y="15"/>
                    </a:lnTo>
                    <a:lnTo>
                      <a:pt x="16" y="5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2" y="13"/>
                    </a:lnTo>
                    <a:lnTo>
                      <a:pt x="0" y="19"/>
                    </a:lnTo>
                    <a:lnTo>
                      <a:pt x="0" y="26"/>
                    </a:lnTo>
                    <a:lnTo>
                      <a:pt x="1" y="43"/>
                    </a:lnTo>
                    <a:lnTo>
                      <a:pt x="4" y="59"/>
                    </a:lnTo>
                    <a:lnTo>
                      <a:pt x="7" y="76"/>
                    </a:lnTo>
                    <a:lnTo>
                      <a:pt x="9" y="79"/>
                    </a:lnTo>
                    <a:lnTo>
                      <a:pt x="11" y="80"/>
                    </a:lnTo>
                    <a:lnTo>
                      <a:pt x="15" y="81"/>
                    </a:lnTo>
                    <a:lnTo>
                      <a:pt x="18" y="80"/>
                    </a:lnTo>
                    <a:lnTo>
                      <a:pt x="20" y="77"/>
                    </a:lnTo>
                    <a:lnTo>
                      <a:pt x="20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29" name="Freeform 219"/>
              <p:cNvSpPr>
                <a:spLocks/>
              </p:cNvSpPr>
              <p:nvPr/>
            </p:nvSpPr>
            <p:spPr bwMode="auto">
              <a:xfrm>
                <a:off x="1518" y="1468"/>
                <a:ext cx="17" cy="78"/>
              </a:xfrm>
              <a:custGeom>
                <a:avLst/>
                <a:gdLst>
                  <a:gd name="T0" fmla="*/ 13 w 17"/>
                  <a:gd name="T1" fmla="*/ 71 h 78"/>
                  <a:gd name="T2" fmla="*/ 14 w 17"/>
                  <a:gd name="T3" fmla="*/ 61 h 78"/>
                  <a:gd name="T4" fmla="*/ 14 w 17"/>
                  <a:gd name="T5" fmla="*/ 51 h 78"/>
                  <a:gd name="T6" fmla="*/ 14 w 17"/>
                  <a:gd name="T7" fmla="*/ 41 h 78"/>
                  <a:gd name="T8" fmla="*/ 14 w 17"/>
                  <a:gd name="T9" fmla="*/ 41 h 78"/>
                  <a:gd name="T10" fmla="*/ 13 w 17"/>
                  <a:gd name="T11" fmla="*/ 31 h 78"/>
                  <a:gd name="T12" fmla="*/ 14 w 17"/>
                  <a:gd name="T13" fmla="*/ 22 h 78"/>
                  <a:gd name="T14" fmla="*/ 15 w 17"/>
                  <a:gd name="T15" fmla="*/ 12 h 78"/>
                  <a:gd name="T16" fmla="*/ 15 w 17"/>
                  <a:gd name="T17" fmla="*/ 12 h 78"/>
                  <a:gd name="T18" fmla="*/ 15 w 17"/>
                  <a:gd name="T19" fmla="*/ 11 h 78"/>
                  <a:gd name="T20" fmla="*/ 15 w 17"/>
                  <a:gd name="T21" fmla="*/ 10 h 78"/>
                  <a:gd name="T22" fmla="*/ 16 w 17"/>
                  <a:gd name="T23" fmla="*/ 10 h 78"/>
                  <a:gd name="T24" fmla="*/ 16 w 17"/>
                  <a:gd name="T25" fmla="*/ 10 h 78"/>
                  <a:gd name="T26" fmla="*/ 16 w 17"/>
                  <a:gd name="T27" fmla="*/ 10 h 78"/>
                  <a:gd name="T28" fmla="*/ 16 w 17"/>
                  <a:gd name="T29" fmla="*/ 10 h 78"/>
                  <a:gd name="T30" fmla="*/ 16 w 17"/>
                  <a:gd name="T31" fmla="*/ 10 h 78"/>
                  <a:gd name="T32" fmla="*/ 16 w 17"/>
                  <a:gd name="T33" fmla="*/ 10 h 78"/>
                  <a:gd name="T34" fmla="*/ 17 w 17"/>
                  <a:gd name="T35" fmla="*/ 7 h 78"/>
                  <a:gd name="T36" fmla="*/ 16 w 17"/>
                  <a:gd name="T37" fmla="*/ 4 h 78"/>
                  <a:gd name="T38" fmla="*/ 14 w 17"/>
                  <a:gd name="T39" fmla="*/ 1 h 78"/>
                  <a:gd name="T40" fmla="*/ 14 w 17"/>
                  <a:gd name="T41" fmla="*/ 1 h 78"/>
                  <a:gd name="T42" fmla="*/ 11 w 17"/>
                  <a:gd name="T43" fmla="*/ 0 h 78"/>
                  <a:gd name="T44" fmla="*/ 8 w 17"/>
                  <a:gd name="T45" fmla="*/ 1 h 78"/>
                  <a:gd name="T46" fmla="*/ 6 w 17"/>
                  <a:gd name="T47" fmla="*/ 3 h 78"/>
                  <a:gd name="T48" fmla="*/ 6 w 17"/>
                  <a:gd name="T49" fmla="*/ 3 h 78"/>
                  <a:gd name="T50" fmla="*/ 4 w 17"/>
                  <a:gd name="T51" fmla="*/ 6 h 78"/>
                  <a:gd name="T52" fmla="*/ 3 w 17"/>
                  <a:gd name="T53" fmla="*/ 8 h 78"/>
                  <a:gd name="T54" fmla="*/ 2 w 17"/>
                  <a:gd name="T55" fmla="*/ 11 h 78"/>
                  <a:gd name="T56" fmla="*/ 2 w 17"/>
                  <a:gd name="T57" fmla="*/ 11 h 78"/>
                  <a:gd name="T58" fmla="*/ 0 w 17"/>
                  <a:gd name="T59" fmla="*/ 31 h 78"/>
                  <a:gd name="T60" fmla="*/ 1 w 17"/>
                  <a:gd name="T61" fmla="*/ 51 h 78"/>
                  <a:gd name="T62" fmla="*/ 0 w 17"/>
                  <a:gd name="T63" fmla="*/ 71 h 78"/>
                  <a:gd name="T64" fmla="*/ 0 w 17"/>
                  <a:gd name="T65" fmla="*/ 71 h 78"/>
                  <a:gd name="T66" fmla="*/ 1 w 17"/>
                  <a:gd name="T67" fmla="*/ 74 h 78"/>
                  <a:gd name="T68" fmla="*/ 3 w 17"/>
                  <a:gd name="T69" fmla="*/ 77 h 78"/>
                  <a:gd name="T70" fmla="*/ 6 w 17"/>
                  <a:gd name="T71" fmla="*/ 78 h 78"/>
                  <a:gd name="T72" fmla="*/ 6 w 17"/>
                  <a:gd name="T73" fmla="*/ 78 h 78"/>
                  <a:gd name="T74" fmla="*/ 10 w 17"/>
                  <a:gd name="T75" fmla="*/ 77 h 78"/>
                  <a:gd name="T76" fmla="*/ 12 w 17"/>
                  <a:gd name="T77" fmla="*/ 75 h 78"/>
                  <a:gd name="T78" fmla="*/ 13 w 17"/>
                  <a:gd name="T79" fmla="*/ 71 h 78"/>
                  <a:gd name="T80" fmla="*/ 13 w 17"/>
                  <a:gd name="T81" fmla="*/ 71 h 7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7"/>
                  <a:gd name="T124" fmla="*/ 0 h 78"/>
                  <a:gd name="T125" fmla="*/ 17 w 17"/>
                  <a:gd name="T126" fmla="*/ 78 h 7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7" h="78">
                    <a:moveTo>
                      <a:pt x="13" y="71"/>
                    </a:moveTo>
                    <a:lnTo>
                      <a:pt x="14" y="61"/>
                    </a:lnTo>
                    <a:lnTo>
                      <a:pt x="14" y="51"/>
                    </a:lnTo>
                    <a:lnTo>
                      <a:pt x="14" y="41"/>
                    </a:lnTo>
                    <a:lnTo>
                      <a:pt x="13" y="31"/>
                    </a:lnTo>
                    <a:lnTo>
                      <a:pt x="14" y="22"/>
                    </a:lnTo>
                    <a:lnTo>
                      <a:pt x="15" y="12"/>
                    </a:lnTo>
                    <a:lnTo>
                      <a:pt x="15" y="11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7" y="7"/>
                    </a:lnTo>
                    <a:lnTo>
                      <a:pt x="16" y="4"/>
                    </a:lnTo>
                    <a:lnTo>
                      <a:pt x="14" y="1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4" y="6"/>
                    </a:lnTo>
                    <a:lnTo>
                      <a:pt x="3" y="8"/>
                    </a:lnTo>
                    <a:lnTo>
                      <a:pt x="2" y="11"/>
                    </a:lnTo>
                    <a:lnTo>
                      <a:pt x="0" y="31"/>
                    </a:lnTo>
                    <a:lnTo>
                      <a:pt x="1" y="51"/>
                    </a:lnTo>
                    <a:lnTo>
                      <a:pt x="0" y="71"/>
                    </a:lnTo>
                    <a:lnTo>
                      <a:pt x="1" y="74"/>
                    </a:lnTo>
                    <a:lnTo>
                      <a:pt x="3" y="77"/>
                    </a:lnTo>
                    <a:lnTo>
                      <a:pt x="6" y="78"/>
                    </a:lnTo>
                    <a:lnTo>
                      <a:pt x="10" y="77"/>
                    </a:lnTo>
                    <a:lnTo>
                      <a:pt x="12" y="75"/>
                    </a:lnTo>
                    <a:lnTo>
                      <a:pt x="13" y="7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30" name="Freeform 220"/>
              <p:cNvSpPr>
                <a:spLocks/>
              </p:cNvSpPr>
              <p:nvPr/>
            </p:nvSpPr>
            <p:spPr bwMode="auto">
              <a:xfrm>
                <a:off x="1494" y="1466"/>
                <a:ext cx="22" cy="80"/>
              </a:xfrm>
              <a:custGeom>
                <a:avLst/>
                <a:gdLst>
                  <a:gd name="T0" fmla="*/ 22 w 22"/>
                  <a:gd name="T1" fmla="*/ 73 h 80"/>
                  <a:gd name="T2" fmla="*/ 21 w 22"/>
                  <a:gd name="T3" fmla="*/ 55 h 80"/>
                  <a:gd name="T4" fmla="*/ 19 w 22"/>
                  <a:gd name="T5" fmla="*/ 36 h 80"/>
                  <a:gd name="T6" fmla="*/ 14 w 22"/>
                  <a:gd name="T7" fmla="*/ 19 h 80"/>
                  <a:gd name="T8" fmla="*/ 14 w 22"/>
                  <a:gd name="T9" fmla="*/ 19 h 80"/>
                  <a:gd name="T10" fmla="*/ 13 w 22"/>
                  <a:gd name="T11" fmla="*/ 15 h 80"/>
                  <a:gd name="T12" fmla="*/ 13 w 22"/>
                  <a:gd name="T13" fmla="*/ 11 h 80"/>
                  <a:gd name="T14" fmla="*/ 13 w 22"/>
                  <a:gd name="T15" fmla="*/ 7 h 80"/>
                  <a:gd name="T16" fmla="*/ 13 w 22"/>
                  <a:gd name="T17" fmla="*/ 7 h 80"/>
                  <a:gd name="T18" fmla="*/ 12 w 22"/>
                  <a:gd name="T19" fmla="*/ 3 h 80"/>
                  <a:gd name="T20" fmla="*/ 10 w 22"/>
                  <a:gd name="T21" fmla="*/ 1 h 80"/>
                  <a:gd name="T22" fmla="*/ 7 w 22"/>
                  <a:gd name="T23" fmla="*/ 0 h 80"/>
                  <a:gd name="T24" fmla="*/ 7 w 22"/>
                  <a:gd name="T25" fmla="*/ 0 h 80"/>
                  <a:gd name="T26" fmla="*/ 3 w 22"/>
                  <a:gd name="T27" fmla="*/ 1 h 80"/>
                  <a:gd name="T28" fmla="*/ 1 w 22"/>
                  <a:gd name="T29" fmla="*/ 3 h 80"/>
                  <a:gd name="T30" fmla="*/ 0 w 22"/>
                  <a:gd name="T31" fmla="*/ 7 h 80"/>
                  <a:gd name="T32" fmla="*/ 0 w 22"/>
                  <a:gd name="T33" fmla="*/ 7 h 80"/>
                  <a:gd name="T34" fmla="*/ 0 w 22"/>
                  <a:gd name="T35" fmla="*/ 16 h 80"/>
                  <a:gd name="T36" fmla="*/ 3 w 22"/>
                  <a:gd name="T37" fmla="*/ 26 h 80"/>
                  <a:gd name="T38" fmla="*/ 6 w 22"/>
                  <a:gd name="T39" fmla="*/ 35 h 80"/>
                  <a:gd name="T40" fmla="*/ 6 w 22"/>
                  <a:gd name="T41" fmla="*/ 35 h 80"/>
                  <a:gd name="T42" fmla="*/ 8 w 22"/>
                  <a:gd name="T43" fmla="*/ 48 h 80"/>
                  <a:gd name="T44" fmla="*/ 9 w 22"/>
                  <a:gd name="T45" fmla="*/ 61 h 80"/>
                  <a:gd name="T46" fmla="*/ 9 w 22"/>
                  <a:gd name="T47" fmla="*/ 73 h 80"/>
                  <a:gd name="T48" fmla="*/ 9 w 22"/>
                  <a:gd name="T49" fmla="*/ 73 h 80"/>
                  <a:gd name="T50" fmla="*/ 10 w 22"/>
                  <a:gd name="T51" fmla="*/ 77 h 80"/>
                  <a:gd name="T52" fmla="*/ 12 w 22"/>
                  <a:gd name="T53" fmla="*/ 79 h 80"/>
                  <a:gd name="T54" fmla="*/ 15 w 22"/>
                  <a:gd name="T55" fmla="*/ 80 h 80"/>
                  <a:gd name="T56" fmla="*/ 15 w 22"/>
                  <a:gd name="T57" fmla="*/ 80 h 80"/>
                  <a:gd name="T58" fmla="*/ 18 w 22"/>
                  <a:gd name="T59" fmla="*/ 79 h 80"/>
                  <a:gd name="T60" fmla="*/ 21 w 22"/>
                  <a:gd name="T61" fmla="*/ 77 h 80"/>
                  <a:gd name="T62" fmla="*/ 22 w 22"/>
                  <a:gd name="T63" fmla="*/ 73 h 80"/>
                  <a:gd name="T64" fmla="*/ 22 w 22"/>
                  <a:gd name="T65" fmla="*/ 73 h 8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"/>
                  <a:gd name="T100" fmla="*/ 0 h 80"/>
                  <a:gd name="T101" fmla="*/ 22 w 22"/>
                  <a:gd name="T102" fmla="*/ 80 h 80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" h="80">
                    <a:moveTo>
                      <a:pt x="22" y="73"/>
                    </a:moveTo>
                    <a:lnTo>
                      <a:pt x="21" y="55"/>
                    </a:lnTo>
                    <a:lnTo>
                      <a:pt x="19" y="36"/>
                    </a:lnTo>
                    <a:lnTo>
                      <a:pt x="14" y="19"/>
                    </a:lnTo>
                    <a:lnTo>
                      <a:pt x="13" y="15"/>
                    </a:lnTo>
                    <a:lnTo>
                      <a:pt x="13" y="11"/>
                    </a:lnTo>
                    <a:lnTo>
                      <a:pt x="13" y="7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0" y="16"/>
                    </a:lnTo>
                    <a:lnTo>
                      <a:pt x="3" y="26"/>
                    </a:lnTo>
                    <a:lnTo>
                      <a:pt x="6" y="35"/>
                    </a:lnTo>
                    <a:lnTo>
                      <a:pt x="8" y="48"/>
                    </a:lnTo>
                    <a:lnTo>
                      <a:pt x="9" y="61"/>
                    </a:lnTo>
                    <a:lnTo>
                      <a:pt x="9" y="73"/>
                    </a:lnTo>
                    <a:lnTo>
                      <a:pt x="10" y="77"/>
                    </a:lnTo>
                    <a:lnTo>
                      <a:pt x="12" y="79"/>
                    </a:lnTo>
                    <a:lnTo>
                      <a:pt x="15" y="80"/>
                    </a:lnTo>
                    <a:lnTo>
                      <a:pt x="18" y="79"/>
                    </a:lnTo>
                    <a:lnTo>
                      <a:pt x="21" y="77"/>
                    </a:lnTo>
                    <a:lnTo>
                      <a:pt x="22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31" name="Freeform 221"/>
              <p:cNvSpPr>
                <a:spLocks/>
              </p:cNvSpPr>
              <p:nvPr/>
            </p:nvSpPr>
            <p:spPr bwMode="auto">
              <a:xfrm>
                <a:off x="1565" y="1468"/>
                <a:ext cx="18" cy="82"/>
              </a:xfrm>
              <a:custGeom>
                <a:avLst/>
                <a:gdLst>
                  <a:gd name="T0" fmla="*/ 11 w 18"/>
                  <a:gd name="T1" fmla="*/ 80 h 82"/>
                  <a:gd name="T2" fmla="*/ 16 w 18"/>
                  <a:gd name="T3" fmla="*/ 69 h 82"/>
                  <a:gd name="T4" fmla="*/ 17 w 18"/>
                  <a:gd name="T5" fmla="*/ 57 h 82"/>
                  <a:gd name="T6" fmla="*/ 16 w 18"/>
                  <a:gd name="T7" fmla="*/ 44 h 82"/>
                  <a:gd name="T8" fmla="*/ 16 w 18"/>
                  <a:gd name="T9" fmla="*/ 44 h 82"/>
                  <a:gd name="T10" fmla="*/ 15 w 18"/>
                  <a:gd name="T11" fmla="*/ 39 h 82"/>
                  <a:gd name="T12" fmla="*/ 15 w 18"/>
                  <a:gd name="T13" fmla="*/ 34 h 82"/>
                  <a:gd name="T14" fmla="*/ 16 w 18"/>
                  <a:gd name="T15" fmla="*/ 29 h 82"/>
                  <a:gd name="T16" fmla="*/ 16 w 18"/>
                  <a:gd name="T17" fmla="*/ 29 h 82"/>
                  <a:gd name="T18" fmla="*/ 17 w 18"/>
                  <a:gd name="T19" fmla="*/ 21 h 82"/>
                  <a:gd name="T20" fmla="*/ 18 w 18"/>
                  <a:gd name="T21" fmla="*/ 13 h 82"/>
                  <a:gd name="T22" fmla="*/ 18 w 18"/>
                  <a:gd name="T23" fmla="*/ 6 h 82"/>
                  <a:gd name="T24" fmla="*/ 18 w 18"/>
                  <a:gd name="T25" fmla="*/ 6 h 82"/>
                  <a:gd name="T26" fmla="*/ 17 w 18"/>
                  <a:gd name="T27" fmla="*/ 3 h 82"/>
                  <a:gd name="T28" fmla="*/ 15 w 18"/>
                  <a:gd name="T29" fmla="*/ 0 h 82"/>
                  <a:gd name="T30" fmla="*/ 11 w 18"/>
                  <a:gd name="T31" fmla="*/ 0 h 82"/>
                  <a:gd name="T32" fmla="*/ 11 w 18"/>
                  <a:gd name="T33" fmla="*/ 0 h 82"/>
                  <a:gd name="T34" fmla="*/ 8 w 18"/>
                  <a:gd name="T35" fmla="*/ 0 h 82"/>
                  <a:gd name="T36" fmla="*/ 6 w 18"/>
                  <a:gd name="T37" fmla="*/ 3 h 82"/>
                  <a:gd name="T38" fmla="*/ 5 w 18"/>
                  <a:gd name="T39" fmla="*/ 6 h 82"/>
                  <a:gd name="T40" fmla="*/ 5 w 18"/>
                  <a:gd name="T41" fmla="*/ 6 h 82"/>
                  <a:gd name="T42" fmla="*/ 5 w 18"/>
                  <a:gd name="T43" fmla="*/ 14 h 82"/>
                  <a:gd name="T44" fmla="*/ 4 w 18"/>
                  <a:gd name="T45" fmla="*/ 22 h 82"/>
                  <a:gd name="T46" fmla="*/ 3 w 18"/>
                  <a:gd name="T47" fmla="*/ 29 h 82"/>
                  <a:gd name="T48" fmla="*/ 3 w 18"/>
                  <a:gd name="T49" fmla="*/ 29 h 82"/>
                  <a:gd name="T50" fmla="*/ 2 w 18"/>
                  <a:gd name="T51" fmla="*/ 38 h 82"/>
                  <a:gd name="T52" fmla="*/ 3 w 18"/>
                  <a:gd name="T53" fmla="*/ 46 h 82"/>
                  <a:gd name="T54" fmla="*/ 4 w 18"/>
                  <a:gd name="T55" fmla="*/ 54 h 82"/>
                  <a:gd name="T56" fmla="*/ 4 w 18"/>
                  <a:gd name="T57" fmla="*/ 54 h 82"/>
                  <a:gd name="T58" fmla="*/ 4 w 18"/>
                  <a:gd name="T59" fmla="*/ 61 h 82"/>
                  <a:gd name="T60" fmla="*/ 4 w 18"/>
                  <a:gd name="T61" fmla="*/ 66 h 82"/>
                  <a:gd name="T62" fmla="*/ 1 w 18"/>
                  <a:gd name="T63" fmla="*/ 72 h 82"/>
                  <a:gd name="T64" fmla="*/ 1 w 18"/>
                  <a:gd name="T65" fmla="*/ 72 h 82"/>
                  <a:gd name="T66" fmla="*/ 0 w 18"/>
                  <a:gd name="T67" fmla="*/ 75 h 82"/>
                  <a:gd name="T68" fmla="*/ 1 w 18"/>
                  <a:gd name="T69" fmla="*/ 79 h 82"/>
                  <a:gd name="T70" fmla="*/ 3 w 18"/>
                  <a:gd name="T71" fmla="*/ 81 h 82"/>
                  <a:gd name="T72" fmla="*/ 3 w 18"/>
                  <a:gd name="T73" fmla="*/ 81 h 82"/>
                  <a:gd name="T74" fmla="*/ 6 w 18"/>
                  <a:gd name="T75" fmla="*/ 82 h 82"/>
                  <a:gd name="T76" fmla="*/ 9 w 18"/>
                  <a:gd name="T77" fmla="*/ 82 h 82"/>
                  <a:gd name="T78" fmla="*/ 11 w 18"/>
                  <a:gd name="T79" fmla="*/ 80 h 82"/>
                  <a:gd name="T80" fmla="*/ 11 w 18"/>
                  <a:gd name="T81" fmla="*/ 80 h 8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8"/>
                  <a:gd name="T124" fmla="*/ 0 h 82"/>
                  <a:gd name="T125" fmla="*/ 18 w 18"/>
                  <a:gd name="T126" fmla="*/ 82 h 82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8" h="82">
                    <a:moveTo>
                      <a:pt x="11" y="80"/>
                    </a:moveTo>
                    <a:lnTo>
                      <a:pt x="16" y="69"/>
                    </a:lnTo>
                    <a:lnTo>
                      <a:pt x="17" y="57"/>
                    </a:lnTo>
                    <a:lnTo>
                      <a:pt x="16" y="44"/>
                    </a:lnTo>
                    <a:lnTo>
                      <a:pt x="15" y="39"/>
                    </a:lnTo>
                    <a:lnTo>
                      <a:pt x="15" y="34"/>
                    </a:lnTo>
                    <a:lnTo>
                      <a:pt x="16" y="29"/>
                    </a:lnTo>
                    <a:lnTo>
                      <a:pt x="17" y="21"/>
                    </a:lnTo>
                    <a:lnTo>
                      <a:pt x="18" y="13"/>
                    </a:lnTo>
                    <a:lnTo>
                      <a:pt x="18" y="6"/>
                    </a:lnTo>
                    <a:lnTo>
                      <a:pt x="17" y="3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6" y="3"/>
                    </a:lnTo>
                    <a:lnTo>
                      <a:pt x="5" y="6"/>
                    </a:lnTo>
                    <a:lnTo>
                      <a:pt x="5" y="14"/>
                    </a:lnTo>
                    <a:lnTo>
                      <a:pt x="4" y="22"/>
                    </a:lnTo>
                    <a:lnTo>
                      <a:pt x="3" y="29"/>
                    </a:lnTo>
                    <a:lnTo>
                      <a:pt x="2" y="38"/>
                    </a:lnTo>
                    <a:lnTo>
                      <a:pt x="3" y="46"/>
                    </a:lnTo>
                    <a:lnTo>
                      <a:pt x="4" y="54"/>
                    </a:lnTo>
                    <a:lnTo>
                      <a:pt x="4" y="61"/>
                    </a:lnTo>
                    <a:lnTo>
                      <a:pt x="4" y="66"/>
                    </a:lnTo>
                    <a:lnTo>
                      <a:pt x="1" y="72"/>
                    </a:lnTo>
                    <a:lnTo>
                      <a:pt x="0" y="75"/>
                    </a:lnTo>
                    <a:lnTo>
                      <a:pt x="1" y="79"/>
                    </a:lnTo>
                    <a:lnTo>
                      <a:pt x="3" y="81"/>
                    </a:lnTo>
                    <a:lnTo>
                      <a:pt x="6" y="82"/>
                    </a:lnTo>
                    <a:lnTo>
                      <a:pt x="9" y="82"/>
                    </a:lnTo>
                    <a:lnTo>
                      <a:pt x="11" y="8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32" name="Freeform 222"/>
              <p:cNvSpPr>
                <a:spLocks/>
              </p:cNvSpPr>
              <p:nvPr/>
            </p:nvSpPr>
            <p:spPr bwMode="auto">
              <a:xfrm>
                <a:off x="1763" y="1533"/>
                <a:ext cx="45" cy="44"/>
              </a:xfrm>
              <a:custGeom>
                <a:avLst/>
                <a:gdLst>
                  <a:gd name="T0" fmla="*/ 23 w 45"/>
                  <a:gd name="T1" fmla="*/ 0 h 44"/>
                  <a:gd name="T2" fmla="*/ 12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2 w 45"/>
                  <a:gd name="T13" fmla="*/ 41 h 44"/>
                  <a:gd name="T14" fmla="*/ 23 w 45"/>
                  <a:gd name="T15" fmla="*/ 44 h 44"/>
                  <a:gd name="T16" fmla="*/ 23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3 w 45"/>
                  <a:gd name="T31" fmla="*/ 0 h 44"/>
                  <a:gd name="T32" fmla="*/ 23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3" y="0"/>
                    </a:moveTo>
                    <a:lnTo>
                      <a:pt x="12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2" y="41"/>
                    </a:lnTo>
                    <a:lnTo>
                      <a:pt x="23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33" name="Freeform 223"/>
              <p:cNvSpPr>
                <a:spLocks/>
              </p:cNvSpPr>
              <p:nvPr/>
            </p:nvSpPr>
            <p:spPr bwMode="auto">
              <a:xfrm>
                <a:off x="1719" y="1533"/>
                <a:ext cx="44" cy="44"/>
              </a:xfrm>
              <a:custGeom>
                <a:avLst/>
                <a:gdLst>
                  <a:gd name="T0" fmla="*/ 22 w 44"/>
                  <a:gd name="T1" fmla="*/ 0 h 44"/>
                  <a:gd name="T2" fmla="*/ 11 w 44"/>
                  <a:gd name="T3" fmla="*/ 3 h 44"/>
                  <a:gd name="T4" fmla="*/ 3 w 44"/>
                  <a:gd name="T5" fmla="*/ 11 h 44"/>
                  <a:gd name="T6" fmla="*/ 0 w 44"/>
                  <a:gd name="T7" fmla="*/ 22 h 44"/>
                  <a:gd name="T8" fmla="*/ 0 w 44"/>
                  <a:gd name="T9" fmla="*/ 22 h 44"/>
                  <a:gd name="T10" fmla="*/ 3 w 44"/>
                  <a:gd name="T11" fmla="*/ 34 h 44"/>
                  <a:gd name="T12" fmla="*/ 11 w 44"/>
                  <a:gd name="T13" fmla="*/ 41 h 44"/>
                  <a:gd name="T14" fmla="*/ 22 w 44"/>
                  <a:gd name="T15" fmla="*/ 44 h 44"/>
                  <a:gd name="T16" fmla="*/ 22 w 44"/>
                  <a:gd name="T17" fmla="*/ 44 h 44"/>
                  <a:gd name="T18" fmla="*/ 34 w 44"/>
                  <a:gd name="T19" fmla="*/ 41 h 44"/>
                  <a:gd name="T20" fmla="*/ 42 w 44"/>
                  <a:gd name="T21" fmla="*/ 34 h 44"/>
                  <a:gd name="T22" fmla="*/ 44 w 44"/>
                  <a:gd name="T23" fmla="*/ 22 h 44"/>
                  <a:gd name="T24" fmla="*/ 44 w 44"/>
                  <a:gd name="T25" fmla="*/ 22 h 44"/>
                  <a:gd name="T26" fmla="*/ 42 w 44"/>
                  <a:gd name="T27" fmla="*/ 11 h 44"/>
                  <a:gd name="T28" fmla="*/ 34 w 44"/>
                  <a:gd name="T29" fmla="*/ 3 h 44"/>
                  <a:gd name="T30" fmla="*/ 22 w 44"/>
                  <a:gd name="T31" fmla="*/ 0 h 44"/>
                  <a:gd name="T32" fmla="*/ 22 w 44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4"/>
                  <a:gd name="T53" fmla="*/ 44 w 44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4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2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4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34" name="Freeform 224"/>
              <p:cNvSpPr>
                <a:spLocks/>
              </p:cNvSpPr>
              <p:nvPr/>
            </p:nvSpPr>
            <p:spPr bwMode="auto">
              <a:xfrm>
                <a:off x="1674" y="1533"/>
                <a:ext cx="45" cy="44"/>
              </a:xfrm>
              <a:custGeom>
                <a:avLst/>
                <a:gdLst>
                  <a:gd name="T0" fmla="*/ 22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2 w 45"/>
                  <a:gd name="T15" fmla="*/ 44 h 44"/>
                  <a:gd name="T16" fmla="*/ 22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2 w 45"/>
                  <a:gd name="T31" fmla="*/ 0 h 44"/>
                  <a:gd name="T32" fmla="*/ 22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2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35" name="Freeform 225"/>
              <p:cNvSpPr>
                <a:spLocks/>
              </p:cNvSpPr>
              <p:nvPr/>
            </p:nvSpPr>
            <p:spPr bwMode="auto">
              <a:xfrm>
                <a:off x="1629" y="1533"/>
                <a:ext cx="45" cy="44"/>
              </a:xfrm>
              <a:custGeom>
                <a:avLst/>
                <a:gdLst>
                  <a:gd name="T0" fmla="*/ 22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2 w 45"/>
                  <a:gd name="T15" fmla="*/ 44 h 44"/>
                  <a:gd name="T16" fmla="*/ 22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2 w 45"/>
                  <a:gd name="T31" fmla="*/ 0 h 44"/>
                  <a:gd name="T32" fmla="*/ 22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2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36" name="Freeform 226"/>
              <p:cNvSpPr>
                <a:spLocks/>
              </p:cNvSpPr>
              <p:nvPr/>
            </p:nvSpPr>
            <p:spPr bwMode="auto">
              <a:xfrm>
                <a:off x="1584" y="1533"/>
                <a:ext cx="45" cy="44"/>
              </a:xfrm>
              <a:custGeom>
                <a:avLst/>
                <a:gdLst>
                  <a:gd name="T0" fmla="*/ 23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3 w 45"/>
                  <a:gd name="T15" fmla="*/ 44 h 44"/>
                  <a:gd name="T16" fmla="*/ 23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3 w 45"/>
                  <a:gd name="T31" fmla="*/ 0 h 44"/>
                  <a:gd name="T32" fmla="*/ 23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3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3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37" name="Freeform 227"/>
              <p:cNvSpPr>
                <a:spLocks/>
              </p:cNvSpPr>
              <p:nvPr/>
            </p:nvSpPr>
            <p:spPr bwMode="auto">
              <a:xfrm>
                <a:off x="1540" y="1533"/>
                <a:ext cx="44" cy="44"/>
              </a:xfrm>
              <a:custGeom>
                <a:avLst/>
                <a:gdLst>
                  <a:gd name="T0" fmla="*/ 22 w 44"/>
                  <a:gd name="T1" fmla="*/ 0 h 44"/>
                  <a:gd name="T2" fmla="*/ 10 w 44"/>
                  <a:gd name="T3" fmla="*/ 3 h 44"/>
                  <a:gd name="T4" fmla="*/ 3 w 44"/>
                  <a:gd name="T5" fmla="*/ 11 h 44"/>
                  <a:gd name="T6" fmla="*/ 0 w 44"/>
                  <a:gd name="T7" fmla="*/ 22 h 44"/>
                  <a:gd name="T8" fmla="*/ 0 w 44"/>
                  <a:gd name="T9" fmla="*/ 22 h 44"/>
                  <a:gd name="T10" fmla="*/ 3 w 44"/>
                  <a:gd name="T11" fmla="*/ 34 h 44"/>
                  <a:gd name="T12" fmla="*/ 10 w 44"/>
                  <a:gd name="T13" fmla="*/ 41 h 44"/>
                  <a:gd name="T14" fmla="*/ 22 w 44"/>
                  <a:gd name="T15" fmla="*/ 44 h 44"/>
                  <a:gd name="T16" fmla="*/ 22 w 44"/>
                  <a:gd name="T17" fmla="*/ 44 h 44"/>
                  <a:gd name="T18" fmla="*/ 33 w 44"/>
                  <a:gd name="T19" fmla="*/ 41 h 44"/>
                  <a:gd name="T20" fmla="*/ 41 w 44"/>
                  <a:gd name="T21" fmla="*/ 34 h 44"/>
                  <a:gd name="T22" fmla="*/ 44 w 44"/>
                  <a:gd name="T23" fmla="*/ 22 h 44"/>
                  <a:gd name="T24" fmla="*/ 44 w 44"/>
                  <a:gd name="T25" fmla="*/ 22 h 44"/>
                  <a:gd name="T26" fmla="*/ 41 w 44"/>
                  <a:gd name="T27" fmla="*/ 11 h 44"/>
                  <a:gd name="T28" fmla="*/ 33 w 44"/>
                  <a:gd name="T29" fmla="*/ 3 h 44"/>
                  <a:gd name="T30" fmla="*/ 22 w 44"/>
                  <a:gd name="T31" fmla="*/ 0 h 44"/>
                  <a:gd name="T32" fmla="*/ 22 w 44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4"/>
                  <a:gd name="T53" fmla="*/ 44 w 44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4">
                    <a:moveTo>
                      <a:pt x="22" y="0"/>
                    </a:moveTo>
                    <a:lnTo>
                      <a:pt x="10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0" y="41"/>
                    </a:lnTo>
                    <a:lnTo>
                      <a:pt x="22" y="44"/>
                    </a:lnTo>
                    <a:lnTo>
                      <a:pt x="33" y="41"/>
                    </a:lnTo>
                    <a:lnTo>
                      <a:pt x="41" y="34"/>
                    </a:lnTo>
                    <a:lnTo>
                      <a:pt x="44" y="22"/>
                    </a:lnTo>
                    <a:lnTo>
                      <a:pt x="41" y="11"/>
                    </a:lnTo>
                    <a:lnTo>
                      <a:pt x="33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38" name="Freeform 228"/>
              <p:cNvSpPr>
                <a:spLocks/>
              </p:cNvSpPr>
              <p:nvPr/>
            </p:nvSpPr>
            <p:spPr bwMode="auto">
              <a:xfrm>
                <a:off x="1495" y="1533"/>
                <a:ext cx="45" cy="44"/>
              </a:xfrm>
              <a:custGeom>
                <a:avLst/>
                <a:gdLst>
                  <a:gd name="T0" fmla="*/ 22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2 w 45"/>
                  <a:gd name="T15" fmla="*/ 44 h 44"/>
                  <a:gd name="T16" fmla="*/ 22 w 45"/>
                  <a:gd name="T17" fmla="*/ 44 h 44"/>
                  <a:gd name="T18" fmla="*/ 33 w 45"/>
                  <a:gd name="T19" fmla="*/ 41 h 44"/>
                  <a:gd name="T20" fmla="*/ 41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1 w 45"/>
                  <a:gd name="T27" fmla="*/ 11 h 44"/>
                  <a:gd name="T28" fmla="*/ 33 w 45"/>
                  <a:gd name="T29" fmla="*/ 3 h 44"/>
                  <a:gd name="T30" fmla="*/ 22 w 45"/>
                  <a:gd name="T31" fmla="*/ 0 h 44"/>
                  <a:gd name="T32" fmla="*/ 22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2" y="44"/>
                    </a:lnTo>
                    <a:lnTo>
                      <a:pt x="33" y="41"/>
                    </a:lnTo>
                    <a:lnTo>
                      <a:pt x="41" y="34"/>
                    </a:lnTo>
                    <a:lnTo>
                      <a:pt x="45" y="22"/>
                    </a:lnTo>
                    <a:lnTo>
                      <a:pt x="41" y="11"/>
                    </a:lnTo>
                    <a:lnTo>
                      <a:pt x="33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39" name="Freeform 229"/>
              <p:cNvSpPr>
                <a:spLocks/>
              </p:cNvSpPr>
              <p:nvPr/>
            </p:nvSpPr>
            <p:spPr bwMode="auto">
              <a:xfrm>
                <a:off x="2274" y="1467"/>
                <a:ext cx="18" cy="84"/>
              </a:xfrm>
              <a:custGeom>
                <a:avLst/>
                <a:gdLst>
                  <a:gd name="T0" fmla="*/ 13 w 18"/>
                  <a:gd name="T1" fmla="*/ 79 h 84"/>
                  <a:gd name="T2" fmla="*/ 17 w 18"/>
                  <a:gd name="T3" fmla="*/ 55 h 84"/>
                  <a:gd name="T4" fmla="*/ 18 w 18"/>
                  <a:gd name="T5" fmla="*/ 30 h 84"/>
                  <a:gd name="T6" fmla="*/ 16 w 18"/>
                  <a:gd name="T7" fmla="*/ 5 h 84"/>
                  <a:gd name="T8" fmla="*/ 16 w 18"/>
                  <a:gd name="T9" fmla="*/ 5 h 84"/>
                  <a:gd name="T10" fmla="*/ 15 w 18"/>
                  <a:gd name="T11" fmla="*/ 2 h 84"/>
                  <a:gd name="T12" fmla="*/ 12 w 18"/>
                  <a:gd name="T13" fmla="*/ 0 h 84"/>
                  <a:gd name="T14" fmla="*/ 9 w 18"/>
                  <a:gd name="T15" fmla="*/ 0 h 84"/>
                  <a:gd name="T16" fmla="*/ 9 w 18"/>
                  <a:gd name="T17" fmla="*/ 0 h 84"/>
                  <a:gd name="T18" fmla="*/ 6 w 18"/>
                  <a:gd name="T19" fmla="*/ 1 h 84"/>
                  <a:gd name="T20" fmla="*/ 3 w 18"/>
                  <a:gd name="T21" fmla="*/ 4 h 84"/>
                  <a:gd name="T22" fmla="*/ 3 w 18"/>
                  <a:gd name="T23" fmla="*/ 7 h 84"/>
                  <a:gd name="T24" fmla="*/ 3 w 18"/>
                  <a:gd name="T25" fmla="*/ 7 h 84"/>
                  <a:gd name="T26" fmla="*/ 6 w 18"/>
                  <a:gd name="T27" fmla="*/ 30 h 84"/>
                  <a:gd name="T28" fmla="*/ 5 w 18"/>
                  <a:gd name="T29" fmla="*/ 54 h 84"/>
                  <a:gd name="T30" fmla="*/ 0 w 18"/>
                  <a:gd name="T31" fmla="*/ 77 h 84"/>
                  <a:gd name="T32" fmla="*/ 0 w 18"/>
                  <a:gd name="T33" fmla="*/ 77 h 84"/>
                  <a:gd name="T34" fmla="*/ 1 w 18"/>
                  <a:gd name="T35" fmla="*/ 80 h 84"/>
                  <a:gd name="T36" fmla="*/ 2 w 18"/>
                  <a:gd name="T37" fmla="*/ 83 h 84"/>
                  <a:gd name="T38" fmla="*/ 6 w 18"/>
                  <a:gd name="T39" fmla="*/ 84 h 84"/>
                  <a:gd name="T40" fmla="*/ 6 w 18"/>
                  <a:gd name="T41" fmla="*/ 84 h 84"/>
                  <a:gd name="T42" fmla="*/ 9 w 18"/>
                  <a:gd name="T43" fmla="*/ 84 h 84"/>
                  <a:gd name="T44" fmla="*/ 12 w 18"/>
                  <a:gd name="T45" fmla="*/ 82 h 84"/>
                  <a:gd name="T46" fmla="*/ 13 w 18"/>
                  <a:gd name="T47" fmla="*/ 79 h 84"/>
                  <a:gd name="T48" fmla="*/ 13 w 18"/>
                  <a:gd name="T49" fmla="*/ 79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8"/>
                  <a:gd name="T76" fmla="*/ 0 h 84"/>
                  <a:gd name="T77" fmla="*/ 18 w 18"/>
                  <a:gd name="T78" fmla="*/ 84 h 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8" h="84">
                    <a:moveTo>
                      <a:pt x="13" y="79"/>
                    </a:moveTo>
                    <a:lnTo>
                      <a:pt x="17" y="55"/>
                    </a:lnTo>
                    <a:lnTo>
                      <a:pt x="18" y="30"/>
                    </a:lnTo>
                    <a:lnTo>
                      <a:pt x="16" y="5"/>
                    </a:lnTo>
                    <a:lnTo>
                      <a:pt x="15" y="2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6" y="30"/>
                    </a:lnTo>
                    <a:lnTo>
                      <a:pt x="5" y="54"/>
                    </a:lnTo>
                    <a:lnTo>
                      <a:pt x="0" y="77"/>
                    </a:lnTo>
                    <a:lnTo>
                      <a:pt x="1" y="80"/>
                    </a:lnTo>
                    <a:lnTo>
                      <a:pt x="2" y="83"/>
                    </a:lnTo>
                    <a:lnTo>
                      <a:pt x="6" y="84"/>
                    </a:lnTo>
                    <a:lnTo>
                      <a:pt x="9" y="84"/>
                    </a:lnTo>
                    <a:lnTo>
                      <a:pt x="12" y="82"/>
                    </a:lnTo>
                    <a:lnTo>
                      <a:pt x="13" y="7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40" name="Freeform 230"/>
              <p:cNvSpPr>
                <a:spLocks/>
              </p:cNvSpPr>
              <p:nvPr/>
            </p:nvSpPr>
            <p:spPr bwMode="auto">
              <a:xfrm>
                <a:off x="2263" y="1469"/>
                <a:ext cx="19" cy="82"/>
              </a:xfrm>
              <a:custGeom>
                <a:avLst/>
                <a:gdLst>
                  <a:gd name="T0" fmla="*/ 16 w 19"/>
                  <a:gd name="T1" fmla="*/ 73 h 82"/>
                  <a:gd name="T2" fmla="*/ 15 w 19"/>
                  <a:gd name="T3" fmla="*/ 71 h 82"/>
                  <a:gd name="T4" fmla="*/ 14 w 19"/>
                  <a:gd name="T5" fmla="*/ 70 h 82"/>
                  <a:gd name="T6" fmla="*/ 14 w 19"/>
                  <a:gd name="T7" fmla="*/ 69 h 82"/>
                  <a:gd name="T8" fmla="*/ 14 w 19"/>
                  <a:gd name="T9" fmla="*/ 69 h 82"/>
                  <a:gd name="T10" fmla="*/ 16 w 19"/>
                  <a:gd name="T11" fmla="*/ 62 h 82"/>
                  <a:gd name="T12" fmla="*/ 17 w 19"/>
                  <a:gd name="T13" fmla="*/ 55 h 82"/>
                  <a:gd name="T14" fmla="*/ 18 w 19"/>
                  <a:gd name="T15" fmla="*/ 47 h 82"/>
                  <a:gd name="T16" fmla="*/ 18 w 19"/>
                  <a:gd name="T17" fmla="*/ 47 h 82"/>
                  <a:gd name="T18" fmla="*/ 18 w 19"/>
                  <a:gd name="T19" fmla="*/ 39 h 82"/>
                  <a:gd name="T20" fmla="*/ 19 w 19"/>
                  <a:gd name="T21" fmla="*/ 31 h 82"/>
                  <a:gd name="T22" fmla="*/ 18 w 19"/>
                  <a:gd name="T23" fmla="*/ 23 h 82"/>
                  <a:gd name="T24" fmla="*/ 18 w 19"/>
                  <a:gd name="T25" fmla="*/ 23 h 82"/>
                  <a:gd name="T26" fmla="*/ 17 w 19"/>
                  <a:gd name="T27" fmla="*/ 17 h 82"/>
                  <a:gd name="T28" fmla="*/ 14 w 19"/>
                  <a:gd name="T29" fmla="*/ 10 h 82"/>
                  <a:gd name="T30" fmla="*/ 12 w 19"/>
                  <a:gd name="T31" fmla="*/ 3 h 82"/>
                  <a:gd name="T32" fmla="*/ 12 w 19"/>
                  <a:gd name="T33" fmla="*/ 3 h 82"/>
                  <a:gd name="T34" fmla="*/ 10 w 19"/>
                  <a:gd name="T35" fmla="*/ 1 h 82"/>
                  <a:gd name="T36" fmla="*/ 7 w 19"/>
                  <a:gd name="T37" fmla="*/ 0 h 82"/>
                  <a:gd name="T38" fmla="*/ 4 w 19"/>
                  <a:gd name="T39" fmla="*/ 0 h 82"/>
                  <a:gd name="T40" fmla="*/ 4 w 19"/>
                  <a:gd name="T41" fmla="*/ 0 h 82"/>
                  <a:gd name="T42" fmla="*/ 1 w 19"/>
                  <a:gd name="T43" fmla="*/ 2 h 82"/>
                  <a:gd name="T44" fmla="*/ 0 w 19"/>
                  <a:gd name="T45" fmla="*/ 5 h 82"/>
                  <a:gd name="T46" fmla="*/ 0 w 19"/>
                  <a:gd name="T47" fmla="*/ 8 h 82"/>
                  <a:gd name="T48" fmla="*/ 0 w 19"/>
                  <a:gd name="T49" fmla="*/ 8 h 82"/>
                  <a:gd name="T50" fmla="*/ 4 w 19"/>
                  <a:gd name="T51" fmla="*/ 20 h 82"/>
                  <a:gd name="T52" fmla="*/ 5 w 19"/>
                  <a:gd name="T53" fmla="*/ 31 h 82"/>
                  <a:gd name="T54" fmla="*/ 5 w 19"/>
                  <a:gd name="T55" fmla="*/ 43 h 82"/>
                  <a:gd name="T56" fmla="*/ 5 w 19"/>
                  <a:gd name="T57" fmla="*/ 43 h 82"/>
                  <a:gd name="T58" fmla="*/ 4 w 19"/>
                  <a:gd name="T59" fmla="*/ 51 h 82"/>
                  <a:gd name="T60" fmla="*/ 3 w 19"/>
                  <a:gd name="T61" fmla="*/ 59 h 82"/>
                  <a:gd name="T62" fmla="*/ 2 w 19"/>
                  <a:gd name="T63" fmla="*/ 67 h 82"/>
                  <a:gd name="T64" fmla="*/ 2 w 19"/>
                  <a:gd name="T65" fmla="*/ 67 h 82"/>
                  <a:gd name="T66" fmla="*/ 2 w 19"/>
                  <a:gd name="T67" fmla="*/ 71 h 82"/>
                  <a:gd name="T68" fmla="*/ 3 w 19"/>
                  <a:gd name="T69" fmla="*/ 75 h 82"/>
                  <a:gd name="T70" fmla="*/ 4 w 19"/>
                  <a:gd name="T71" fmla="*/ 79 h 82"/>
                  <a:gd name="T72" fmla="*/ 4 w 19"/>
                  <a:gd name="T73" fmla="*/ 79 h 82"/>
                  <a:gd name="T74" fmla="*/ 6 w 19"/>
                  <a:gd name="T75" fmla="*/ 81 h 82"/>
                  <a:gd name="T76" fmla="*/ 10 w 19"/>
                  <a:gd name="T77" fmla="*/ 82 h 82"/>
                  <a:gd name="T78" fmla="*/ 13 w 19"/>
                  <a:gd name="T79" fmla="*/ 81 h 82"/>
                  <a:gd name="T80" fmla="*/ 13 w 19"/>
                  <a:gd name="T81" fmla="*/ 81 h 82"/>
                  <a:gd name="T82" fmla="*/ 16 w 19"/>
                  <a:gd name="T83" fmla="*/ 79 h 82"/>
                  <a:gd name="T84" fmla="*/ 17 w 19"/>
                  <a:gd name="T85" fmla="*/ 76 h 82"/>
                  <a:gd name="T86" fmla="*/ 16 w 19"/>
                  <a:gd name="T87" fmla="*/ 73 h 82"/>
                  <a:gd name="T88" fmla="*/ 16 w 19"/>
                  <a:gd name="T89" fmla="*/ 73 h 8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9"/>
                  <a:gd name="T136" fmla="*/ 0 h 82"/>
                  <a:gd name="T137" fmla="*/ 19 w 19"/>
                  <a:gd name="T138" fmla="*/ 82 h 8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9" h="82">
                    <a:moveTo>
                      <a:pt x="16" y="73"/>
                    </a:moveTo>
                    <a:lnTo>
                      <a:pt x="15" y="71"/>
                    </a:lnTo>
                    <a:lnTo>
                      <a:pt x="14" y="70"/>
                    </a:lnTo>
                    <a:lnTo>
                      <a:pt x="14" y="69"/>
                    </a:lnTo>
                    <a:lnTo>
                      <a:pt x="16" y="62"/>
                    </a:lnTo>
                    <a:lnTo>
                      <a:pt x="17" y="55"/>
                    </a:lnTo>
                    <a:lnTo>
                      <a:pt x="18" y="47"/>
                    </a:lnTo>
                    <a:lnTo>
                      <a:pt x="18" y="39"/>
                    </a:lnTo>
                    <a:lnTo>
                      <a:pt x="19" y="31"/>
                    </a:lnTo>
                    <a:lnTo>
                      <a:pt x="18" y="23"/>
                    </a:lnTo>
                    <a:lnTo>
                      <a:pt x="17" y="17"/>
                    </a:lnTo>
                    <a:lnTo>
                      <a:pt x="14" y="10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4" y="20"/>
                    </a:lnTo>
                    <a:lnTo>
                      <a:pt x="5" y="31"/>
                    </a:lnTo>
                    <a:lnTo>
                      <a:pt x="5" y="43"/>
                    </a:lnTo>
                    <a:lnTo>
                      <a:pt x="4" y="51"/>
                    </a:lnTo>
                    <a:lnTo>
                      <a:pt x="3" y="59"/>
                    </a:lnTo>
                    <a:lnTo>
                      <a:pt x="2" y="67"/>
                    </a:lnTo>
                    <a:lnTo>
                      <a:pt x="2" y="71"/>
                    </a:lnTo>
                    <a:lnTo>
                      <a:pt x="3" y="75"/>
                    </a:lnTo>
                    <a:lnTo>
                      <a:pt x="4" y="79"/>
                    </a:lnTo>
                    <a:lnTo>
                      <a:pt x="6" y="81"/>
                    </a:lnTo>
                    <a:lnTo>
                      <a:pt x="10" y="82"/>
                    </a:lnTo>
                    <a:lnTo>
                      <a:pt x="13" y="81"/>
                    </a:lnTo>
                    <a:lnTo>
                      <a:pt x="16" y="79"/>
                    </a:lnTo>
                    <a:lnTo>
                      <a:pt x="17" y="76"/>
                    </a:lnTo>
                    <a:lnTo>
                      <a:pt x="16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41" name="Freeform 231"/>
              <p:cNvSpPr>
                <a:spLocks/>
              </p:cNvSpPr>
              <p:nvPr/>
            </p:nvSpPr>
            <p:spPr bwMode="auto">
              <a:xfrm>
                <a:off x="2215" y="1467"/>
                <a:ext cx="21" cy="81"/>
              </a:xfrm>
              <a:custGeom>
                <a:avLst/>
                <a:gdLst>
                  <a:gd name="T0" fmla="*/ 21 w 21"/>
                  <a:gd name="T1" fmla="*/ 73 h 81"/>
                  <a:gd name="T2" fmla="*/ 19 w 21"/>
                  <a:gd name="T3" fmla="*/ 61 h 81"/>
                  <a:gd name="T4" fmla="*/ 16 w 21"/>
                  <a:gd name="T5" fmla="*/ 48 h 81"/>
                  <a:gd name="T6" fmla="*/ 14 w 21"/>
                  <a:gd name="T7" fmla="*/ 35 h 81"/>
                  <a:gd name="T8" fmla="*/ 14 w 21"/>
                  <a:gd name="T9" fmla="*/ 35 h 81"/>
                  <a:gd name="T10" fmla="*/ 14 w 21"/>
                  <a:gd name="T11" fmla="*/ 25 h 81"/>
                  <a:gd name="T12" fmla="*/ 15 w 21"/>
                  <a:gd name="T13" fmla="*/ 15 h 81"/>
                  <a:gd name="T14" fmla="*/ 16 w 21"/>
                  <a:gd name="T15" fmla="*/ 5 h 81"/>
                  <a:gd name="T16" fmla="*/ 16 w 21"/>
                  <a:gd name="T17" fmla="*/ 5 h 81"/>
                  <a:gd name="T18" fmla="*/ 15 w 21"/>
                  <a:gd name="T19" fmla="*/ 2 h 81"/>
                  <a:gd name="T20" fmla="*/ 13 w 21"/>
                  <a:gd name="T21" fmla="*/ 0 h 81"/>
                  <a:gd name="T22" fmla="*/ 10 w 21"/>
                  <a:gd name="T23" fmla="*/ 0 h 81"/>
                  <a:gd name="T24" fmla="*/ 10 w 21"/>
                  <a:gd name="T25" fmla="*/ 0 h 81"/>
                  <a:gd name="T26" fmla="*/ 7 w 21"/>
                  <a:gd name="T27" fmla="*/ 1 h 81"/>
                  <a:gd name="T28" fmla="*/ 4 w 21"/>
                  <a:gd name="T29" fmla="*/ 4 h 81"/>
                  <a:gd name="T30" fmla="*/ 4 w 21"/>
                  <a:gd name="T31" fmla="*/ 7 h 81"/>
                  <a:gd name="T32" fmla="*/ 4 w 21"/>
                  <a:gd name="T33" fmla="*/ 7 h 81"/>
                  <a:gd name="T34" fmla="*/ 3 w 21"/>
                  <a:gd name="T35" fmla="*/ 13 h 81"/>
                  <a:gd name="T36" fmla="*/ 1 w 21"/>
                  <a:gd name="T37" fmla="*/ 19 h 81"/>
                  <a:gd name="T38" fmla="*/ 0 w 21"/>
                  <a:gd name="T39" fmla="*/ 26 h 81"/>
                  <a:gd name="T40" fmla="*/ 0 w 21"/>
                  <a:gd name="T41" fmla="*/ 26 h 81"/>
                  <a:gd name="T42" fmla="*/ 2 w 21"/>
                  <a:gd name="T43" fmla="*/ 43 h 81"/>
                  <a:gd name="T44" fmla="*/ 6 w 21"/>
                  <a:gd name="T45" fmla="*/ 59 h 81"/>
                  <a:gd name="T46" fmla="*/ 9 w 21"/>
                  <a:gd name="T47" fmla="*/ 76 h 81"/>
                  <a:gd name="T48" fmla="*/ 9 w 21"/>
                  <a:gd name="T49" fmla="*/ 76 h 81"/>
                  <a:gd name="T50" fmla="*/ 10 w 21"/>
                  <a:gd name="T51" fmla="*/ 79 h 81"/>
                  <a:gd name="T52" fmla="*/ 13 w 21"/>
                  <a:gd name="T53" fmla="*/ 80 h 81"/>
                  <a:gd name="T54" fmla="*/ 16 w 21"/>
                  <a:gd name="T55" fmla="*/ 81 h 81"/>
                  <a:gd name="T56" fmla="*/ 16 w 21"/>
                  <a:gd name="T57" fmla="*/ 81 h 81"/>
                  <a:gd name="T58" fmla="*/ 19 w 21"/>
                  <a:gd name="T59" fmla="*/ 80 h 81"/>
                  <a:gd name="T60" fmla="*/ 21 w 21"/>
                  <a:gd name="T61" fmla="*/ 77 h 81"/>
                  <a:gd name="T62" fmla="*/ 21 w 21"/>
                  <a:gd name="T63" fmla="*/ 73 h 81"/>
                  <a:gd name="T64" fmla="*/ 21 w 21"/>
                  <a:gd name="T65" fmla="*/ 73 h 8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1"/>
                  <a:gd name="T100" fmla="*/ 0 h 81"/>
                  <a:gd name="T101" fmla="*/ 21 w 21"/>
                  <a:gd name="T102" fmla="*/ 81 h 8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1" h="81">
                    <a:moveTo>
                      <a:pt x="21" y="73"/>
                    </a:moveTo>
                    <a:lnTo>
                      <a:pt x="19" y="61"/>
                    </a:lnTo>
                    <a:lnTo>
                      <a:pt x="16" y="48"/>
                    </a:lnTo>
                    <a:lnTo>
                      <a:pt x="14" y="35"/>
                    </a:lnTo>
                    <a:lnTo>
                      <a:pt x="14" y="25"/>
                    </a:lnTo>
                    <a:lnTo>
                      <a:pt x="15" y="15"/>
                    </a:lnTo>
                    <a:lnTo>
                      <a:pt x="16" y="5"/>
                    </a:lnTo>
                    <a:lnTo>
                      <a:pt x="15" y="2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7" y="1"/>
                    </a:lnTo>
                    <a:lnTo>
                      <a:pt x="4" y="4"/>
                    </a:lnTo>
                    <a:lnTo>
                      <a:pt x="4" y="7"/>
                    </a:lnTo>
                    <a:lnTo>
                      <a:pt x="3" y="13"/>
                    </a:lnTo>
                    <a:lnTo>
                      <a:pt x="1" y="19"/>
                    </a:lnTo>
                    <a:lnTo>
                      <a:pt x="0" y="26"/>
                    </a:lnTo>
                    <a:lnTo>
                      <a:pt x="2" y="43"/>
                    </a:lnTo>
                    <a:lnTo>
                      <a:pt x="6" y="59"/>
                    </a:lnTo>
                    <a:lnTo>
                      <a:pt x="9" y="76"/>
                    </a:lnTo>
                    <a:lnTo>
                      <a:pt x="10" y="79"/>
                    </a:lnTo>
                    <a:lnTo>
                      <a:pt x="13" y="80"/>
                    </a:lnTo>
                    <a:lnTo>
                      <a:pt x="16" y="81"/>
                    </a:lnTo>
                    <a:lnTo>
                      <a:pt x="19" y="80"/>
                    </a:lnTo>
                    <a:lnTo>
                      <a:pt x="21" y="77"/>
                    </a:lnTo>
                    <a:lnTo>
                      <a:pt x="21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42" name="Freeform 232"/>
              <p:cNvSpPr>
                <a:spLocks/>
              </p:cNvSpPr>
              <p:nvPr/>
            </p:nvSpPr>
            <p:spPr bwMode="auto">
              <a:xfrm>
                <a:off x="2190" y="1468"/>
                <a:ext cx="18" cy="78"/>
              </a:xfrm>
              <a:custGeom>
                <a:avLst/>
                <a:gdLst>
                  <a:gd name="T0" fmla="*/ 13 w 18"/>
                  <a:gd name="T1" fmla="*/ 71 h 78"/>
                  <a:gd name="T2" fmla="*/ 14 w 18"/>
                  <a:gd name="T3" fmla="*/ 61 h 78"/>
                  <a:gd name="T4" fmla="*/ 14 w 18"/>
                  <a:gd name="T5" fmla="*/ 51 h 78"/>
                  <a:gd name="T6" fmla="*/ 14 w 18"/>
                  <a:gd name="T7" fmla="*/ 41 h 78"/>
                  <a:gd name="T8" fmla="*/ 14 w 18"/>
                  <a:gd name="T9" fmla="*/ 41 h 78"/>
                  <a:gd name="T10" fmla="*/ 14 w 18"/>
                  <a:gd name="T11" fmla="*/ 31 h 78"/>
                  <a:gd name="T12" fmla="*/ 14 w 18"/>
                  <a:gd name="T13" fmla="*/ 22 h 78"/>
                  <a:gd name="T14" fmla="*/ 15 w 18"/>
                  <a:gd name="T15" fmla="*/ 12 h 78"/>
                  <a:gd name="T16" fmla="*/ 15 w 18"/>
                  <a:gd name="T17" fmla="*/ 12 h 78"/>
                  <a:gd name="T18" fmla="*/ 15 w 18"/>
                  <a:gd name="T19" fmla="*/ 11 h 78"/>
                  <a:gd name="T20" fmla="*/ 16 w 18"/>
                  <a:gd name="T21" fmla="*/ 10 h 78"/>
                  <a:gd name="T22" fmla="*/ 16 w 18"/>
                  <a:gd name="T23" fmla="*/ 10 h 78"/>
                  <a:gd name="T24" fmla="*/ 16 w 18"/>
                  <a:gd name="T25" fmla="*/ 10 h 78"/>
                  <a:gd name="T26" fmla="*/ 16 w 18"/>
                  <a:gd name="T27" fmla="*/ 10 h 78"/>
                  <a:gd name="T28" fmla="*/ 16 w 18"/>
                  <a:gd name="T29" fmla="*/ 10 h 78"/>
                  <a:gd name="T30" fmla="*/ 17 w 18"/>
                  <a:gd name="T31" fmla="*/ 10 h 78"/>
                  <a:gd name="T32" fmla="*/ 17 w 18"/>
                  <a:gd name="T33" fmla="*/ 10 h 78"/>
                  <a:gd name="T34" fmla="*/ 18 w 18"/>
                  <a:gd name="T35" fmla="*/ 7 h 78"/>
                  <a:gd name="T36" fmla="*/ 17 w 18"/>
                  <a:gd name="T37" fmla="*/ 4 h 78"/>
                  <a:gd name="T38" fmla="*/ 15 w 18"/>
                  <a:gd name="T39" fmla="*/ 1 h 78"/>
                  <a:gd name="T40" fmla="*/ 15 w 18"/>
                  <a:gd name="T41" fmla="*/ 1 h 78"/>
                  <a:gd name="T42" fmla="*/ 11 w 18"/>
                  <a:gd name="T43" fmla="*/ 0 h 78"/>
                  <a:gd name="T44" fmla="*/ 8 w 18"/>
                  <a:gd name="T45" fmla="*/ 1 h 78"/>
                  <a:gd name="T46" fmla="*/ 5 w 18"/>
                  <a:gd name="T47" fmla="*/ 3 h 78"/>
                  <a:gd name="T48" fmla="*/ 5 w 18"/>
                  <a:gd name="T49" fmla="*/ 3 h 78"/>
                  <a:gd name="T50" fmla="*/ 4 w 18"/>
                  <a:gd name="T51" fmla="*/ 6 h 78"/>
                  <a:gd name="T52" fmla="*/ 3 w 18"/>
                  <a:gd name="T53" fmla="*/ 8 h 78"/>
                  <a:gd name="T54" fmla="*/ 2 w 18"/>
                  <a:gd name="T55" fmla="*/ 11 h 78"/>
                  <a:gd name="T56" fmla="*/ 2 w 18"/>
                  <a:gd name="T57" fmla="*/ 11 h 78"/>
                  <a:gd name="T58" fmla="*/ 1 w 18"/>
                  <a:gd name="T59" fmla="*/ 31 h 78"/>
                  <a:gd name="T60" fmla="*/ 1 w 18"/>
                  <a:gd name="T61" fmla="*/ 51 h 78"/>
                  <a:gd name="T62" fmla="*/ 0 w 18"/>
                  <a:gd name="T63" fmla="*/ 71 h 78"/>
                  <a:gd name="T64" fmla="*/ 0 w 18"/>
                  <a:gd name="T65" fmla="*/ 71 h 78"/>
                  <a:gd name="T66" fmla="*/ 1 w 18"/>
                  <a:gd name="T67" fmla="*/ 74 h 78"/>
                  <a:gd name="T68" fmla="*/ 3 w 18"/>
                  <a:gd name="T69" fmla="*/ 77 h 78"/>
                  <a:gd name="T70" fmla="*/ 6 w 18"/>
                  <a:gd name="T71" fmla="*/ 78 h 78"/>
                  <a:gd name="T72" fmla="*/ 6 w 18"/>
                  <a:gd name="T73" fmla="*/ 78 h 78"/>
                  <a:gd name="T74" fmla="*/ 9 w 18"/>
                  <a:gd name="T75" fmla="*/ 77 h 78"/>
                  <a:gd name="T76" fmla="*/ 12 w 18"/>
                  <a:gd name="T77" fmla="*/ 75 h 78"/>
                  <a:gd name="T78" fmla="*/ 13 w 18"/>
                  <a:gd name="T79" fmla="*/ 71 h 78"/>
                  <a:gd name="T80" fmla="*/ 13 w 18"/>
                  <a:gd name="T81" fmla="*/ 71 h 7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8"/>
                  <a:gd name="T124" fmla="*/ 0 h 78"/>
                  <a:gd name="T125" fmla="*/ 18 w 18"/>
                  <a:gd name="T126" fmla="*/ 78 h 7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8" h="78">
                    <a:moveTo>
                      <a:pt x="13" y="71"/>
                    </a:moveTo>
                    <a:lnTo>
                      <a:pt x="14" y="61"/>
                    </a:lnTo>
                    <a:lnTo>
                      <a:pt x="14" y="51"/>
                    </a:lnTo>
                    <a:lnTo>
                      <a:pt x="14" y="41"/>
                    </a:lnTo>
                    <a:lnTo>
                      <a:pt x="14" y="31"/>
                    </a:lnTo>
                    <a:lnTo>
                      <a:pt x="14" y="22"/>
                    </a:lnTo>
                    <a:lnTo>
                      <a:pt x="15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7" y="10"/>
                    </a:lnTo>
                    <a:lnTo>
                      <a:pt x="18" y="7"/>
                    </a:lnTo>
                    <a:lnTo>
                      <a:pt x="17" y="4"/>
                    </a:lnTo>
                    <a:lnTo>
                      <a:pt x="15" y="1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3" y="8"/>
                    </a:lnTo>
                    <a:lnTo>
                      <a:pt x="2" y="11"/>
                    </a:lnTo>
                    <a:lnTo>
                      <a:pt x="1" y="31"/>
                    </a:lnTo>
                    <a:lnTo>
                      <a:pt x="1" y="51"/>
                    </a:lnTo>
                    <a:lnTo>
                      <a:pt x="0" y="71"/>
                    </a:lnTo>
                    <a:lnTo>
                      <a:pt x="1" y="74"/>
                    </a:lnTo>
                    <a:lnTo>
                      <a:pt x="3" y="77"/>
                    </a:lnTo>
                    <a:lnTo>
                      <a:pt x="6" y="78"/>
                    </a:lnTo>
                    <a:lnTo>
                      <a:pt x="9" y="77"/>
                    </a:lnTo>
                    <a:lnTo>
                      <a:pt x="12" y="75"/>
                    </a:lnTo>
                    <a:lnTo>
                      <a:pt x="13" y="7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43" name="Freeform 233"/>
              <p:cNvSpPr>
                <a:spLocks/>
              </p:cNvSpPr>
              <p:nvPr/>
            </p:nvSpPr>
            <p:spPr bwMode="auto">
              <a:xfrm>
                <a:off x="2166" y="1466"/>
                <a:ext cx="22" cy="80"/>
              </a:xfrm>
              <a:custGeom>
                <a:avLst/>
                <a:gdLst>
                  <a:gd name="T0" fmla="*/ 22 w 22"/>
                  <a:gd name="T1" fmla="*/ 73 h 80"/>
                  <a:gd name="T2" fmla="*/ 21 w 22"/>
                  <a:gd name="T3" fmla="*/ 55 h 80"/>
                  <a:gd name="T4" fmla="*/ 19 w 22"/>
                  <a:gd name="T5" fmla="*/ 36 h 80"/>
                  <a:gd name="T6" fmla="*/ 14 w 22"/>
                  <a:gd name="T7" fmla="*/ 19 h 80"/>
                  <a:gd name="T8" fmla="*/ 14 w 22"/>
                  <a:gd name="T9" fmla="*/ 19 h 80"/>
                  <a:gd name="T10" fmla="*/ 13 w 22"/>
                  <a:gd name="T11" fmla="*/ 15 h 80"/>
                  <a:gd name="T12" fmla="*/ 13 w 22"/>
                  <a:gd name="T13" fmla="*/ 11 h 80"/>
                  <a:gd name="T14" fmla="*/ 13 w 22"/>
                  <a:gd name="T15" fmla="*/ 7 h 80"/>
                  <a:gd name="T16" fmla="*/ 13 w 22"/>
                  <a:gd name="T17" fmla="*/ 7 h 80"/>
                  <a:gd name="T18" fmla="*/ 12 w 22"/>
                  <a:gd name="T19" fmla="*/ 3 h 80"/>
                  <a:gd name="T20" fmla="*/ 10 w 22"/>
                  <a:gd name="T21" fmla="*/ 1 h 80"/>
                  <a:gd name="T22" fmla="*/ 7 w 22"/>
                  <a:gd name="T23" fmla="*/ 0 h 80"/>
                  <a:gd name="T24" fmla="*/ 7 w 22"/>
                  <a:gd name="T25" fmla="*/ 0 h 80"/>
                  <a:gd name="T26" fmla="*/ 4 w 22"/>
                  <a:gd name="T27" fmla="*/ 1 h 80"/>
                  <a:gd name="T28" fmla="*/ 1 w 22"/>
                  <a:gd name="T29" fmla="*/ 3 h 80"/>
                  <a:gd name="T30" fmla="*/ 0 w 22"/>
                  <a:gd name="T31" fmla="*/ 7 h 80"/>
                  <a:gd name="T32" fmla="*/ 0 w 22"/>
                  <a:gd name="T33" fmla="*/ 7 h 80"/>
                  <a:gd name="T34" fmla="*/ 1 w 22"/>
                  <a:gd name="T35" fmla="*/ 16 h 80"/>
                  <a:gd name="T36" fmla="*/ 3 w 22"/>
                  <a:gd name="T37" fmla="*/ 26 h 80"/>
                  <a:gd name="T38" fmla="*/ 6 w 22"/>
                  <a:gd name="T39" fmla="*/ 35 h 80"/>
                  <a:gd name="T40" fmla="*/ 6 w 22"/>
                  <a:gd name="T41" fmla="*/ 35 h 80"/>
                  <a:gd name="T42" fmla="*/ 8 w 22"/>
                  <a:gd name="T43" fmla="*/ 48 h 80"/>
                  <a:gd name="T44" fmla="*/ 9 w 22"/>
                  <a:gd name="T45" fmla="*/ 61 h 80"/>
                  <a:gd name="T46" fmla="*/ 9 w 22"/>
                  <a:gd name="T47" fmla="*/ 73 h 80"/>
                  <a:gd name="T48" fmla="*/ 9 w 22"/>
                  <a:gd name="T49" fmla="*/ 73 h 80"/>
                  <a:gd name="T50" fmla="*/ 10 w 22"/>
                  <a:gd name="T51" fmla="*/ 77 h 80"/>
                  <a:gd name="T52" fmla="*/ 12 w 22"/>
                  <a:gd name="T53" fmla="*/ 79 h 80"/>
                  <a:gd name="T54" fmla="*/ 16 w 22"/>
                  <a:gd name="T55" fmla="*/ 80 h 80"/>
                  <a:gd name="T56" fmla="*/ 16 w 22"/>
                  <a:gd name="T57" fmla="*/ 80 h 80"/>
                  <a:gd name="T58" fmla="*/ 19 w 22"/>
                  <a:gd name="T59" fmla="*/ 79 h 80"/>
                  <a:gd name="T60" fmla="*/ 21 w 22"/>
                  <a:gd name="T61" fmla="*/ 77 h 80"/>
                  <a:gd name="T62" fmla="*/ 22 w 22"/>
                  <a:gd name="T63" fmla="*/ 73 h 80"/>
                  <a:gd name="T64" fmla="*/ 22 w 22"/>
                  <a:gd name="T65" fmla="*/ 73 h 8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"/>
                  <a:gd name="T100" fmla="*/ 0 h 80"/>
                  <a:gd name="T101" fmla="*/ 22 w 22"/>
                  <a:gd name="T102" fmla="*/ 80 h 80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" h="80">
                    <a:moveTo>
                      <a:pt x="22" y="73"/>
                    </a:moveTo>
                    <a:lnTo>
                      <a:pt x="21" y="55"/>
                    </a:lnTo>
                    <a:lnTo>
                      <a:pt x="19" y="36"/>
                    </a:lnTo>
                    <a:lnTo>
                      <a:pt x="14" y="19"/>
                    </a:lnTo>
                    <a:lnTo>
                      <a:pt x="13" y="15"/>
                    </a:lnTo>
                    <a:lnTo>
                      <a:pt x="13" y="11"/>
                    </a:lnTo>
                    <a:lnTo>
                      <a:pt x="13" y="7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1" y="16"/>
                    </a:lnTo>
                    <a:lnTo>
                      <a:pt x="3" y="26"/>
                    </a:lnTo>
                    <a:lnTo>
                      <a:pt x="6" y="35"/>
                    </a:lnTo>
                    <a:lnTo>
                      <a:pt x="8" y="48"/>
                    </a:lnTo>
                    <a:lnTo>
                      <a:pt x="9" y="61"/>
                    </a:lnTo>
                    <a:lnTo>
                      <a:pt x="9" y="73"/>
                    </a:lnTo>
                    <a:lnTo>
                      <a:pt x="10" y="77"/>
                    </a:lnTo>
                    <a:lnTo>
                      <a:pt x="12" y="79"/>
                    </a:lnTo>
                    <a:lnTo>
                      <a:pt x="16" y="80"/>
                    </a:lnTo>
                    <a:lnTo>
                      <a:pt x="19" y="79"/>
                    </a:lnTo>
                    <a:lnTo>
                      <a:pt x="21" y="77"/>
                    </a:lnTo>
                    <a:lnTo>
                      <a:pt x="22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44" name="Freeform 234"/>
              <p:cNvSpPr>
                <a:spLocks/>
              </p:cNvSpPr>
              <p:nvPr/>
            </p:nvSpPr>
            <p:spPr bwMode="auto">
              <a:xfrm>
                <a:off x="2237" y="1468"/>
                <a:ext cx="18" cy="82"/>
              </a:xfrm>
              <a:custGeom>
                <a:avLst/>
                <a:gdLst>
                  <a:gd name="T0" fmla="*/ 12 w 18"/>
                  <a:gd name="T1" fmla="*/ 80 h 82"/>
                  <a:gd name="T2" fmla="*/ 16 w 18"/>
                  <a:gd name="T3" fmla="*/ 69 h 82"/>
                  <a:gd name="T4" fmla="*/ 17 w 18"/>
                  <a:gd name="T5" fmla="*/ 57 h 82"/>
                  <a:gd name="T6" fmla="*/ 16 w 18"/>
                  <a:gd name="T7" fmla="*/ 44 h 82"/>
                  <a:gd name="T8" fmla="*/ 16 w 18"/>
                  <a:gd name="T9" fmla="*/ 44 h 82"/>
                  <a:gd name="T10" fmla="*/ 15 w 18"/>
                  <a:gd name="T11" fmla="*/ 39 h 82"/>
                  <a:gd name="T12" fmla="*/ 15 w 18"/>
                  <a:gd name="T13" fmla="*/ 34 h 82"/>
                  <a:gd name="T14" fmla="*/ 16 w 18"/>
                  <a:gd name="T15" fmla="*/ 29 h 82"/>
                  <a:gd name="T16" fmla="*/ 16 w 18"/>
                  <a:gd name="T17" fmla="*/ 29 h 82"/>
                  <a:gd name="T18" fmla="*/ 17 w 18"/>
                  <a:gd name="T19" fmla="*/ 21 h 82"/>
                  <a:gd name="T20" fmla="*/ 18 w 18"/>
                  <a:gd name="T21" fmla="*/ 13 h 82"/>
                  <a:gd name="T22" fmla="*/ 18 w 18"/>
                  <a:gd name="T23" fmla="*/ 6 h 82"/>
                  <a:gd name="T24" fmla="*/ 18 w 18"/>
                  <a:gd name="T25" fmla="*/ 6 h 82"/>
                  <a:gd name="T26" fmla="*/ 17 w 18"/>
                  <a:gd name="T27" fmla="*/ 3 h 82"/>
                  <a:gd name="T28" fmla="*/ 15 w 18"/>
                  <a:gd name="T29" fmla="*/ 0 h 82"/>
                  <a:gd name="T30" fmla="*/ 11 w 18"/>
                  <a:gd name="T31" fmla="*/ 0 h 82"/>
                  <a:gd name="T32" fmla="*/ 11 w 18"/>
                  <a:gd name="T33" fmla="*/ 0 h 82"/>
                  <a:gd name="T34" fmla="*/ 8 w 18"/>
                  <a:gd name="T35" fmla="*/ 0 h 82"/>
                  <a:gd name="T36" fmla="*/ 6 w 18"/>
                  <a:gd name="T37" fmla="*/ 3 h 82"/>
                  <a:gd name="T38" fmla="*/ 5 w 18"/>
                  <a:gd name="T39" fmla="*/ 6 h 82"/>
                  <a:gd name="T40" fmla="*/ 5 w 18"/>
                  <a:gd name="T41" fmla="*/ 6 h 82"/>
                  <a:gd name="T42" fmla="*/ 5 w 18"/>
                  <a:gd name="T43" fmla="*/ 14 h 82"/>
                  <a:gd name="T44" fmla="*/ 4 w 18"/>
                  <a:gd name="T45" fmla="*/ 22 h 82"/>
                  <a:gd name="T46" fmla="*/ 3 w 18"/>
                  <a:gd name="T47" fmla="*/ 29 h 82"/>
                  <a:gd name="T48" fmla="*/ 3 w 18"/>
                  <a:gd name="T49" fmla="*/ 29 h 82"/>
                  <a:gd name="T50" fmla="*/ 3 w 18"/>
                  <a:gd name="T51" fmla="*/ 38 h 82"/>
                  <a:gd name="T52" fmla="*/ 3 w 18"/>
                  <a:gd name="T53" fmla="*/ 46 h 82"/>
                  <a:gd name="T54" fmla="*/ 4 w 18"/>
                  <a:gd name="T55" fmla="*/ 54 h 82"/>
                  <a:gd name="T56" fmla="*/ 4 w 18"/>
                  <a:gd name="T57" fmla="*/ 54 h 82"/>
                  <a:gd name="T58" fmla="*/ 5 w 18"/>
                  <a:gd name="T59" fmla="*/ 61 h 82"/>
                  <a:gd name="T60" fmla="*/ 4 w 18"/>
                  <a:gd name="T61" fmla="*/ 66 h 82"/>
                  <a:gd name="T62" fmla="*/ 1 w 18"/>
                  <a:gd name="T63" fmla="*/ 72 h 82"/>
                  <a:gd name="T64" fmla="*/ 1 w 18"/>
                  <a:gd name="T65" fmla="*/ 72 h 82"/>
                  <a:gd name="T66" fmla="*/ 0 w 18"/>
                  <a:gd name="T67" fmla="*/ 75 h 82"/>
                  <a:gd name="T68" fmla="*/ 0 w 18"/>
                  <a:gd name="T69" fmla="*/ 79 h 82"/>
                  <a:gd name="T70" fmla="*/ 3 w 18"/>
                  <a:gd name="T71" fmla="*/ 81 h 82"/>
                  <a:gd name="T72" fmla="*/ 3 w 18"/>
                  <a:gd name="T73" fmla="*/ 81 h 82"/>
                  <a:gd name="T74" fmla="*/ 6 w 18"/>
                  <a:gd name="T75" fmla="*/ 82 h 82"/>
                  <a:gd name="T76" fmla="*/ 9 w 18"/>
                  <a:gd name="T77" fmla="*/ 82 h 82"/>
                  <a:gd name="T78" fmla="*/ 12 w 18"/>
                  <a:gd name="T79" fmla="*/ 80 h 82"/>
                  <a:gd name="T80" fmla="*/ 12 w 18"/>
                  <a:gd name="T81" fmla="*/ 80 h 8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8"/>
                  <a:gd name="T124" fmla="*/ 0 h 82"/>
                  <a:gd name="T125" fmla="*/ 18 w 18"/>
                  <a:gd name="T126" fmla="*/ 82 h 82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8" h="82">
                    <a:moveTo>
                      <a:pt x="12" y="80"/>
                    </a:moveTo>
                    <a:lnTo>
                      <a:pt x="16" y="69"/>
                    </a:lnTo>
                    <a:lnTo>
                      <a:pt x="17" y="57"/>
                    </a:lnTo>
                    <a:lnTo>
                      <a:pt x="16" y="44"/>
                    </a:lnTo>
                    <a:lnTo>
                      <a:pt x="15" y="39"/>
                    </a:lnTo>
                    <a:lnTo>
                      <a:pt x="15" y="34"/>
                    </a:lnTo>
                    <a:lnTo>
                      <a:pt x="16" y="29"/>
                    </a:lnTo>
                    <a:lnTo>
                      <a:pt x="17" y="21"/>
                    </a:lnTo>
                    <a:lnTo>
                      <a:pt x="18" y="13"/>
                    </a:lnTo>
                    <a:lnTo>
                      <a:pt x="18" y="6"/>
                    </a:lnTo>
                    <a:lnTo>
                      <a:pt x="17" y="3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6" y="3"/>
                    </a:lnTo>
                    <a:lnTo>
                      <a:pt x="5" y="6"/>
                    </a:lnTo>
                    <a:lnTo>
                      <a:pt x="5" y="14"/>
                    </a:lnTo>
                    <a:lnTo>
                      <a:pt x="4" y="22"/>
                    </a:lnTo>
                    <a:lnTo>
                      <a:pt x="3" y="29"/>
                    </a:lnTo>
                    <a:lnTo>
                      <a:pt x="3" y="38"/>
                    </a:lnTo>
                    <a:lnTo>
                      <a:pt x="3" y="46"/>
                    </a:lnTo>
                    <a:lnTo>
                      <a:pt x="4" y="54"/>
                    </a:lnTo>
                    <a:lnTo>
                      <a:pt x="5" y="61"/>
                    </a:lnTo>
                    <a:lnTo>
                      <a:pt x="4" y="66"/>
                    </a:lnTo>
                    <a:lnTo>
                      <a:pt x="1" y="72"/>
                    </a:lnTo>
                    <a:lnTo>
                      <a:pt x="0" y="75"/>
                    </a:lnTo>
                    <a:lnTo>
                      <a:pt x="0" y="79"/>
                    </a:lnTo>
                    <a:lnTo>
                      <a:pt x="3" y="81"/>
                    </a:lnTo>
                    <a:lnTo>
                      <a:pt x="6" y="82"/>
                    </a:lnTo>
                    <a:lnTo>
                      <a:pt x="9" y="82"/>
                    </a:lnTo>
                    <a:lnTo>
                      <a:pt x="12" y="8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45" name="Freeform 235"/>
              <p:cNvSpPr>
                <a:spLocks/>
              </p:cNvSpPr>
              <p:nvPr/>
            </p:nvSpPr>
            <p:spPr bwMode="auto">
              <a:xfrm>
                <a:off x="2256" y="1533"/>
                <a:ext cx="39" cy="44"/>
              </a:xfrm>
              <a:custGeom>
                <a:avLst/>
                <a:gdLst>
                  <a:gd name="T0" fmla="*/ 39 w 39"/>
                  <a:gd name="T1" fmla="*/ 6 h 44"/>
                  <a:gd name="T2" fmla="*/ 34 w 39"/>
                  <a:gd name="T3" fmla="*/ 3 h 44"/>
                  <a:gd name="T4" fmla="*/ 29 w 39"/>
                  <a:gd name="T5" fmla="*/ 0 h 44"/>
                  <a:gd name="T6" fmla="*/ 23 w 39"/>
                  <a:gd name="T7" fmla="*/ 0 h 44"/>
                  <a:gd name="T8" fmla="*/ 23 w 39"/>
                  <a:gd name="T9" fmla="*/ 0 h 44"/>
                  <a:gd name="T10" fmla="*/ 12 w 39"/>
                  <a:gd name="T11" fmla="*/ 3 h 44"/>
                  <a:gd name="T12" fmla="*/ 4 w 39"/>
                  <a:gd name="T13" fmla="*/ 11 h 44"/>
                  <a:gd name="T14" fmla="*/ 0 w 39"/>
                  <a:gd name="T15" fmla="*/ 22 h 44"/>
                  <a:gd name="T16" fmla="*/ 0 w 39"/>
                  <a:gd name="T17" fmla="*/ 22 h 44"/>
                  <a:gd name="T18" fmla="*/ 4 w 39"/>
                  <a:gd name="T19" fmla="*/ 34 h 44"/>
                  <a:gd name="T20" fmla="*/ 12 w 39"/>
                  <a:gd name="T21" fmla="*/ 41 h 44"/>
                  <a:gd name="T22" fmla="*/ 23 w 39"/>
                  <a:gd name="T23" fmla="*/ 44 h 44"/>
                  <a:gd name="T24" fmla="*/ 23 w 39"/>
                  <a:gd name="T25" fmla="*/ 44 h 44"/>
                  <a:gd name="T26" fmla="*/ 29 w 39"/>
                  <a:gd name="T27" fmla="*/ 44 h 44"/>
                  <a:gd name="T28" fmla="*/ 34 w 39"/>
                  <a:gd name="T29" fmla="*/ 41 h 44"/>
                  <a:gd name="T30" fmla="*/ 39 w 39"/>
                  <a:gd name="T31" fmla="*/ 38 h 44"/>
                  <a:gd name="T32" fmla="*/ 39 w 39"/>
                  <a:gd name="T33" fmla="*/ 6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9"/>
                  <a:gd name="T52" fmla="*/ 0 h 44"/>
                  <a:gd name="T53" fmla="*/ 39 w 39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9" h="44">
                    <a:moveTo>
                      <a:pt x="39" y="6"/>
                    </a:moveTo>
                    <a:lnTo>
                      <a:pt x="34" y="3"/>
                    </a:lnTo>
                    <a:lnTo>
                      <a:pt x="29" y="0"/>
                    </a:lnTo>
                    <a:lnTo>
                      <a:pt x="23" y="0"/>
                    </a:lnTo>
                    <a:lnTo>
                      <a:pt x="12" y="3"/>
                    </a:lnTo>
                    <a:lnTo>
                      <a:pt x="4" y="11"/>
                    </a:lnTo>
                    <a:lnTo>
                      <a:pt x="0" y="22"/>
                    </a:lnTo>
                    <a:lnTo>
                      <a:pt x="4" y="34"/>
                    </a:lnTo>
                    <a:lnTo>
                      <a:pt x="12" y="41"/>
                    </a:lnTo>
                    <a:lnTo>
                      <a:pt x="23" y="44"/>
                    </a:lnTo>
                    <a:lnTo>
                      <a:pt x="29" y="44"/>
                    </a:lnTo>
                    <a:lnTo>
                      <a:pt x="34" y="41"/>
                    </a:lnTo>
                    <a:lnTo>
                      <a:pt x="39" y="38"/>
                    </a:lnTo>
                    <a:lnTo>
                      <a:pt x="39" y="6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46" name="Freeform 236"/>
              <p:cNvSpPr>
                <a:spLocks/>
              </p:cNvSpPr>
              <p:nvPr/>
            </p:nvSpPr>
            <p:spPr bwMode="auto">
              <a:xfrm>
                <a:off x="2212" y="1533"/>
                <a:ext cx="44" cy="44"/>
              </a:xfrm>
              <a:custGeom>
                <a:avLst/>
                <a:gdLst>
                  <a:gd name="T0" fmla="*/ 22 w 44"/>
                  <a:gd name="T1" fmla="*/ 0 h 44"/>
                  <a:gd name="T2" fmla="*/ 11 w 44"/>
                  <a:gd name="T3" fmla="*/ 3 h 44"/>
                  <a:gd name="T4" fmla="*/ 3 w 44"/>
                  <a:gd name="T5" fmla="*/ 11 h 44"/>
                  <a:gd name="T6" fmla="*/ 0 w 44"/>
                  <a:gd name="T7" fmla="*/ 22 h 44"/>
                  <a:gd name="T8" fmla="*/ 0 w 44"/>
                  <a:gd name="T9" fmla="*/ 22 h 44"/>
                  <a:gd name="T10" fmla="*/ 3 w 44"/>
                  <a:gd name="T11" fmla="*/ 34 h 44"/>
                  <a:gd name="T12" fmla="*/ 11 w 44"/>
                  <a:gd name="T13" fmla="*/ 41 h 44"/>
                  <a:gd name="T14" fmla="*/ 22 w 44"/>
                  <a:gd name="T15" fmla="*/ 44 h 44"/>
                  <a:gd name="T16" fmla="*/ 22 w 44"/>
                  <a:gd name="T17" fmla="*/ 44 h 44"/>
                  <a:gd name="T18" fmla="*/ 33 w 44"/>
                  <a:gd name="T19" fmla="*/ 41 h 44"/>
                  <a:gd name="T20" fmla="*/ 41 w 44"/>
                  <a:gd name="T21" fmla="*/ 34 h 44"/>
                  <a:gd name="T22" fmla="*/ 44 w 44"/>
                  <a:gd name="T23" fmla="*/ 22 h 44"/>
                  <a:gd name="T24" fmla="*/ 44 w 44"/>
                  <a:gd name="T25" fmla="*/ 22 h 44"/>
                  <a:gd name="T26" fmla="*/ 41 w 44"/>
                  <a:gd name="T27" fmla="*/ 11 h 44"/>
                  <a:gd name="T28" fmla="*/ 33 w 44"/>
                  <a:gd name="T29" fmla="*/ 3 h 44"/>
                  <a:gd name="T30" fmla="*/ 22 w 44"/>
                  <a:gd name="T31" fmla="*/ 0 h 44"/>
                  <a:gd name="T32" fmla="*/ 22 w 44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4"/>
                  <a:gd name="T53" fmla="*/ 44 w 44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4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2" y="44"/>
                    </a:lnTo>
                    <a:lnTo>
                      <a:pt x="33" y="41"/>
                    </a:lnTo>
                    <a:lnTo>
                      <a:pt x="41" y="34"/>
                    </a:lnTo>
                    <a:lnTo>
                      <a:pt x="44" y="22"/>
                    </a:lnTo>
                    <a:lnTo>
                      <a:pt x="41" y="11"/>
                    </a:lnTo>
                    <a:lnTo>
                      <a:pt x="33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47" name="Freeform 237"/>
              <p:cNvSpPr>
                <a:spLocks/>
              </p:cNvSpPr>
              <p:nvPr/>
            </p:nvSpPr>
            <p:spPr bwMode="auto">
              <a:xfrm>
                <a:off x="2167" y="1533"/>
                <a:ext cx="45" cy="44"/>
              </a:xfrm>
              <a:custGeom>
                <a:avLst/>
                <a:gdLst>
                  <a:gd name="T0" fmla="*/ 22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2 w 45"/>
                  <a:gd name="T15" fmla="*/ 44 h 44"/>
                  <a:gd name="T16" fmla="*/ 22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2 w 45"/>
                  <a:gd name="T31" fmla="*/ 0 h 44"/>
                  <a:gd name="T32" fmla="*/ 22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2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48" name="Freeform 238"/>
              <p:cNvSpPr>
                <a:spLocks/>
              </p:cNvSpPr>
              <p:nvPr/>
            </p:nvSpPr>
            <p:spPr bwMode="auto">
              <a:xfrm>
                <a:off x="2138" y="1467"/>
                <a:ext cx="28" cy="86"/>
              </a:xfrm>
              <a:custGeom>
                <a:avLst/>
                <a:gdLst>
                  <a:gd name="T0" fmla="*/ 13 w 28"/>
                  <a:gd name="T1" fmla="*/ 80 h 86"/>
                  <a:gd name="T2" fmla="*/ 16 w 28"/>
                  <a:gd name="T3" fmla="*/ 71 h 86"/>
                  <a:gd name="T4" fmla="*/ 19 w 28"/>
                  <a:gd name="T5" fmla="*/ 62 h 86"/>
                  <a:gd name="T6" fmla="*/ 22 w 28"/>
                  <a:gd name="T7" fmla="*/ 54 h 86"/>
                  <a:gd name="T8" fmla="*/ 22 w 28"/>
                  <a:gd name="T9" fmla="*/ 54 h 86"/>
                  <a:gd name="T10" fmla="*/ 25 w 28"/>
                  <a:gd name="T11" fmla="*/ 41 h 86"/>
                  <a:gd name="T12" fmla="*/ 26 w 28"/>
                  <a:gd name="T13" fmla="*/ 27 h 86"/>
                  <a:gd name="T14" fmla="*/ 27 w 28"/>
                  <a:gd name="T15" fmla="*/ 14 h 86"/>
                  <a:gd name="T16" fmla="*/ 27 w 28"/>
                  <a:gd name="T17" fmla="*/ 14 h 86"/>
                  <a:gd name="T18" fmla="*/ 27 w 28"/>
                  <a:gd name="T19" fmla="*/ 12 h 86"/>
                  <a:gd name="T20" fmla="*/ 27 w 28"/>
                  <a:gd name="T21" fmla="*/ 10 h 86"/>
                  <a:gd name="T22" fmla="*/ 28 w 28"/>
                  <a:gd name="T23" fmla="*/ 9 h 86"/>
                  <a:gd name="T24" fmla="*/ 28 w 28"/>
                  <a:gd name="T25" fmla="*/ 9 h 86"/>
                  <a:gd name="T26" fmla="*/ 28 w 28"/>
                  <a:gd name="T27" fmla="*/ 6 h 86"/>
                  <a:gd name="T28" fmla="*/ 27 w 28"/>
                  <a:gd name="T29" fmla="*/ 3 h 86"/>
                  <a:gd name="T30" fmla="*/ 25 w 28"/>
                  <a:gd name="T31" fmla="*/ 0 h 86"/>
                  <a:gd name="T32" fmla="*/ 25 w 28"/>
                  <a:gd name="T33" fmla="*/ 0 h 86"/>
                  <a:gd name="T34" fmla="*/ 21 w 28"/>
                  <a:gd name="T35" fmla="*/ 0 h 86"/>
                  <a:gd name="T36" fmla="*/ 18 w 28"/>
                  <a:gd name="T37" fmla="*/ 1 h 86"/>
                  <a:gd name="T38" fmla="*/ 16 w 28"/>
                  <a:gd name="T39" fmla="*/ 3 h 86"/>
                  <a:gd name="T40" fmla="*/ 16 w 28"/>
                  <a:gd name="T41" fmla="*/ 3 h 86"/>
                  <a:gd name="T42" fmla="*/ 15 w 28"/>
                  <a:gd name="T43" fmla="*/ 5 h 86"/>
                  <a:gd name="T44" fmla="*/ 14 w 28"/>
                  <a:gd name="T45" fmla="*/ 7 h 86"/>
                  <a:gd name="T46" fmla="*/ 14 w 28"/>
                  <a:gd name="T47" fmla="*/ 9 h 86"/>
                  <a:gd name="T48" fmla="*/ 14 w 28"/>
                  <a:gd name="T49" fmla="*/ 9 h 86"/>
                  <a:gd name="T50" fmla="*/ 13 w 28"/>
                  <a:gd name="T51" fmla="*/ 26 h 86"/>
                  <a:gd name="T52" fmla="*/ 11 w 28"/>
                  <a:gd name="T53" fmla="*/ 43 h 86"/>
                  <a:gd name="T54" fmla="*/ 6 w 28"/>
                  <a:gd name="T55" fmla="*/ 60 h 86"/>
                  <a:gd name="T56" fmla="*/ 6 w 28"/>
                  <a:gd name="T57" fmla="*/ 60 h 86"/>
                  <a:gd name="T58" fmla="*/ 3 w 28"/>
                  <a:gd name="T59" fmla="*/ 66 h 86"/>
                  <a:gd name="T60" fmla="*/ 1 w 28"/>
                  <a:gd name="T61" fmla="*/ 73 h 86"/>
                  <a:gd name="T62" fmla="*/ 0 w 28"/>
                  <a:gd name="T63" fmla="*/ 80 h 86"/>
                  <a:gd name="T64" fmla="*/ 0 w 28"/>
                  <a:gd name="T65" fmla="*/ 80 h 86"/>
                  <a:gd name="T66" fmla="*/ 1 w 28"/>
                  <a:gd name="T67" fmla="*/ 83 h 86"/>
                  <a:gd name="T68" fmla="*/ 4 w 28"/>
                  <a:gd name="T69" fmla="*/ 86 h 86"/>
                  <a:gd name="T70" fmla="*/ 7 w 28"/>
                  <a:gd name="T71" fmla="*/ 86 h 86"/>
                  <a:gd name="T72" fmla="*/ 7 w 28"/>
                  <a:gd name="T73" fmla="*/ 86 h 86"/>
                  <a:gd name="T74" fmla="*/ 10 w 28"/>
                  <a:gd name="T75" fmla="*/ 85 h 86"/>
                  <a:gd name="T76" fmla="*/ 12 w 28"/>
                  <a:gd name="T77" fmla="*/ 83 h 86"/>
                  <a:gd name="T78" fmla="*/ 13 w 28"/>
                  <a:gd name="T79" fmla="*/ 80 h 86"/>
                  <a:gd name="T80" fmla="*/ 13 w 28"/>
                  <a:gd name="T81" fmla="*/ 80 h 8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8"/>
                  <a:gd name="T124" fmla="*/ 0 h 86"/>
                  <a:gd name="T125" fmla="*/ 28 w 28"/>
                  <a:gd name="T126" fmla="*/ 86 h 8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8" h="86">
                    <a:moveTo>
                      <a:pt x="13" y="80"/>
                    </a:moveTo>
                    <a:lnTo>
                      <a:pt x="16" y="71"/>
                    </a:lnTo>
                    <a:lnTo>
                      <a:pt x="19" y="62"/>
                    </a:lnTo>
                    <a:lnTo>
                      <a:pt x="22" y="54"/>
                    </a:lnTo>
                    <a:lnTo>
                      <a:pt x="25" y="41"/>
                    </a:lnTo>
                    <a:lnTo>
                      <a:pt x="26" y="27"/>
                    </a:lnTo>
                    <a:lnTo>
                      <a:pt x="27" y="14"/>
                    </a:lnTo>
                    <a:lnTo>
                      <a:pt x="27" y="12"/>
                    </a:lnTo>
                    <a:lnTo>
                      <a:pt x="27" y="10"/>
                    </a:lnTo>
                    <a:lnTo>
                      <a:pt x="28" y="9"/>
                    </a:lnTo>
                    <a:lnTo>
                      <a:pt x="28" y="6"/>
                    </a:lnTo>
                    <a:lnTo>
                      <a:pt x="27" y="3"/>
                    </a:lnTo>
                    <a:lnTo>
                      <a:pt x="25" y="0"/>
                    </a:lnTo>
                    <a:lnTo>
                      <a:pt x="21" y="0"/>
                    </a:lnTo>
                    <a:lnTo>
                      <a:pt x="18" y="1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3" y="26"/>
                    </a:lnTo>
                    <a:lnTo>
                      <a:pt x="11" y="43"/>
                    </a:lnTo>
                    <a:lnTo>
                      <a:pt x="6" y="60"/>
                    </a:lnTo>
                    <a:lnTo>
                      <a:pt x="3" y="66"/>
                    </a:lnTo>
                    <a:lnTo>
                      <a:pt x="1" y="73"/>
                    </a:lnTo>
                    <a:lnTo>
                      <a:pt x="0" y="80"/>
                    </a:lnTo>
                    <a:lnTo>
                      <a:pt x="1" y="83"/>
                    </a:lnTo>
                    <a:lnTo>
                      <a:pt x="4" y="86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2" y="83"/>
                    </a:lnTo>
                    <a:lnTo>
                      <a:pt x="13" y="8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49" name="Freeform 239"/>
              <p:cNvSpPr>
                <a:spLocks/>
              </p:cNvSpPr>
              <p:nvPr/>
            </p:nvSpPr>
            <p:spPr bwMode="auto">
              <a:xfrm>
                <a:off x="2129" y="1466"/>
                <a:ext cx="18" cy="85"/>
              </a:xfrm>
              <a:custGeom>
                <a:avLst/>
                <a:gdLst>
                  <a:gd name="T0" fmla="*/ 18 w 18"/>
                  <a:gd name="T1" fmla="*/ 76 h 85"/>
                  <a:gd name="T2" fmla="*/ 15 w 18"/>
                  <a:gd name="T3" fmla="*/ 66 h 85"/>
                  <a:gd name="T4" fmla="*/ 15 w 18"/>
                  <a:gd name="T5" fmla="*/ 55 h 85"/>
                  <a:gd name="T6" fmla="*/ 15 w 18"/>
                  <a:gd name="T7" fmla="*/ 45 h 85"/>
                  <a:gd name="T8" fmla="*/ 15 w 18"/>
                  <a:gd name="T9" fmla="*/ 45 h 85"/>
                  <a:gd name="T10" fmla="*/ 16 w 18"/>
                  <a:gd name="T11" fmla="*/ 32 h 85"/>
                  <a:gd name="T12" fmla="*/ 16 w 18"/>
                  <a:gd name="T13" fmla="*/ 19 h 85"/>
                  <a:gd name="T14" fmla="*/ 13 w 18"/>
                  <a:gd name="T15" fmla="*/ 6 h 85"/>
                  <a:gd name="T16" fmla="*/ 13 w 18"/>
                  <a:gd name="T17" fmla="*/ 6 h 85"/>
                  <a:gd name="T18" fmla="*/ 12 w 18"/>
                  <a:gd name="T19" fmla="*/ 3 h 85"/>
                  <a:gd name="T20" fmla="*/ 9 w 18"/>
                  <a:gd name="T21" fmla="*/ 1 h 85"/>
                  <a:gd name="T22" fmla="*/ 6 w 18"/>
                  <a:gd name="T23" fmla="*/ 0 h 85"/>
                  <a:gd name="T24" fmla="*/ 6 w 18"/>
                  <a:gd name="T25" fmla="*/ 0 h 85"/>
                  <a:gd name="T26" fmla="*/ 3 w 18"/>
                  <a:gd name="T27" fmla="*/ 1 h 85"/>
                  <a:gd name="T28" fmla="*/ 1 w 18"/>
                  <a:gd name="T29" fmla="*/ 4 h 85"/>
                  <a:gd name="T30" fmla="*/ 0 w 18"/>
                  <a:gd name="T31" fmla="*/ 7 h 85"/>
                  <a:gd name="T32" fmla="*/ 0 w 18"/>
                  <a:gd name="T33" fmla="*/ 7 h 85"/>
                  <a:gd name="T34" fmla="*/ 2 w 18"/>
                  <a:gd name="T35" fmla="*/ 20 h 85"/>
                  <a:gd name="T36" fmla="*/ 3 w 18"/>
                  <a:gd name="T37" fmla="*/ 32 h 85"/>
                  <a:gd name="T38" fmla="*/ 2 w 18"/>
                  <a:gd name="T39" fmla="*/ 45 h 85"/>
                  <a:gd name="T40" fmla="*/ 2 w 18"/>
                  <a:gd name="T41" fmla="*/ 45 h 85"/>
                  <a:gd name="T42" fmla="*/ 2 w 18"/>
                  <a:gd name="T43" fmla="*/ 58 h 85"/>
                  <a:gd name="T44" fmla="*/ 3 w 18"/>
                  <a:gd name="T45" fmla="*/ 70 h 85"/>
                  <a:gd name="T46" fmla="*/ 6 w 18"/>
                  <a:gd name="T47" fmla="*/ 82 h 85"/>
                  <a:gd name="T48" fmla="*/ 6 w 18"/>
                  <a:gd name="T49" fmla="*/ 82 h 85"/>
                  <a:gd name="T50" fmla="*/ 9 w 18"/>
                  <a:gd name="T51" fmla="*/ 85 h 85"/>
                  <a:gd name="T52" fmla="*/ 12 w 18"/>
                  <a:gd name="T53" fmla="*/ 85 h 85"/>
                  <a:gd name="T54" fmla="*/ 15 w 18"/>
                  <a:gd name="T55" fmla="*/ 85 h 85"/>
                  <a:gd name="T56" fmla="*/ 15 w 18"/>
                  <a:gd name="T57" fmla="*/ 85 h 85"/>
                  <a:gd name="T58" fmla="*/ 18 w 18"/>
                  <a:gd name="T59" fmla="*/ 82 h 85"/>
                  <a:gd name="T60" fmla="*/ 18 w 18"/>
                  <a:gd name="T61" fmla="*/ 79 h 85"/>
                  <a:gd name="T62" fmla="*/ 18 w 18"/>
                  <a:gd name="T63" fmla="*/ 76 h 85"/>
                  <a:gd name="T64" fmla="*/ 18 w 18"/>
                  <a:gd name="T65" fmla="*/ 76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8"/>
                  <a:gd name="T100" fmla="*/ 0 h 85"/>
                  <a:gd name="T101" fmla="*/ 18 w 18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8" h="85">
                    <a:moveTo>
                      <a:pt x="18" y="76"/>
                    </a:moveTo>
                    <a:lnTo>
                      <a:pt x="15" y="66"/>
                    </a:lnTo>
                    <a:lnTo>
                      <a:pt x="15" y="55"/>
                    </a:lnTo>
                    <a:lnTo>
                      <a:pt x="15" y="45"/>
                    </a:lnTo>
                    <a:lnTo>
                      <a:pt x="16" y="32"/>
                    </a:lnTo>
                    <a:lnTo>
                      <a:pt x="16" y="19"/>
                    </a:lnTo>
                    <a:lnTo>
                      <a:pt x="13" y="6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7"/>
                    </a:lnTo>
                    <a:lnTo>
                      <a:pt x="2" y="20"/>
                    </a:lnTo>
                    <a:lnTo>
                      <a:pt x="3" y="32"/>
                    </a:lnTo>
                    <a:lnTo>
                      <a:pt x="2" y="45"/>
                    </a:lnTo>
                    <a:lnTo>
                      <a:pt x="2" y="58"/>
                    </a:lnTo>
                    <a:lnTo>
                      <a:pt x="3" y="70"/>
                    </a:lnTo>
                    <a:lnTo>
                      <a:pt x="6" y="82"/>
                    </a:lnTo>
                    <a:lnTo>
                      <a:pt x="9" y="85"/>
                    </a:lnTo>
                    <a:lnTo>
                      <a:pt x="12" y="85"/>
                    </a:lnTo>
                    <a:lnTo>
                      <a:pt x="15" y="85"/>
                    </a:lnTo>
                    <a:lnTo>
                      <a:pt x="18" y="82"/>
                    </a:lnTo>
                    <a:lnTo>
                      <a:pt x="18" y="79"/>
                    </a:lnTo>
                    <a:lnTo>
                      <a:pt x="18" y="7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50" name="Freeform 240"/>
              <p:cNvSpPr>
                <a:spLocks/>
              </p:cNvSpPr>
              <p:nvPr/>
            </p:nvSpPr>
            <p:spPr bwMode="auto">
              <a:xfrm>
                <a:off x="2097" y="1467"/>
                <a:ext cx="26" cy="79"/>
              </a:xfrm>
              <a:custGeom>
                <a:avLst/>
                <a:gdLst>
                  <a:gd name="T0" fmla="*/ 14 w 26"/>
                  <a:gd name="T1" fmla="*/ 71 h 79"/>
                  <a:gd name="T2" fmla="*/ 15 w 26"/>
                  <a:gd name="T3" fmla="*/ 49 h 79"/>
                  <a:gd name="T4" fmla="*/ 21 w 26"/>
                  <a:gd name="T5" fmla="*/ 28 h 79"/>
                  <a:gd name="T6" fmla="*/ 26 w 26"/>
                  <a:gd name="T7" fmla="*/ 7 h 79"/>
                  <a:gd name="T8" fmla="*/ 26 w 26"/>
                  <a:gd name="T9" fmla="*/ 7 h 79"/>
                  <a:gd name="T10" fmla="*/ 25 w 26"/>
                  <a:gd name="T11" fmla="*/ 4 h 79"/>
                  <a:gd name="T12" fmla="*/ 23 w 26"/>
                  <a:gd name="T13" fmla="*/ 1 h 79"/>
                  <a:gd name="T14" fmla="*/ 20 w 26"/>
                  <a:gd name="T15" fmla="*/ 0 h 79"/>
                  <a:gd name="T16" fmla="*/ 20 w 26"/>
                  <a:gd name="T17" fmla="*/ 0 h 79"/>
                  <a:gd name="T18" fmla="*/ 17 w 26"/>
                  <a:gd name="T19" fmla="*/ 0 h 79"/>
                  <a:gd name="T20" fmla="*/ 14 w 26"/>
                  <a:gd name="T21" fmla="*/ 2 h 79"/>
                  <a:gd name="T22" fmla="*/ 13 w 26"/>
                  <a:gd name="T23" fmla="*/ 5 h 79"/>
                  <a:gd name="T24" fmla="*/ 13 w 26"/>
                  <a:gd name="T25" fmla="*/ 5 h 79"/>
                  <a:gd name="T26" fmla="*/ 11 w 26"/>
                  <a:gd name="T27" fmla="*/ 19 h 79"/>
                  <a:gd name="T28" fmla="*/ 7 w 26"/>
                  <a:gd name="T29" fmla="*/ 33 h 79"/>
                  <a:gd name="T30" fmla="*/ 3 w 26"/>
                  <a:gd name="T31" fmla="*/ 47 h 79"/>
                  <a:gd name="T32" fmla="*/ 3 w 26"/>
                  <a:gd name="T33" fmla="*/ 47 h 79"/>
                  <a:gd name="T34" fmla="*/ 1 w 26"/>
                  <a:gd name="T35" fmla="*/ 55 h 79"/>
                  <a:gd name="T36" fmla="*/ 0 w 26"/>
                  <a:gd name="T37" fmla="*/ 64 h 79"/>
                  <a:gd name="T38" fmla="*/ 1 w 26"/>
                  <a:gd name="T39" fmla="*/ 73 h 79"/>
                  <a:gd name="T40" fmla="*/ 1 w 26"/>
                  <a:gd name="T41" fmla="*/ 73 h 79"/>
                  <a:gd name="T42" fmla="*/ 2 w 26"/>
                  <a:gd name="T43" fmla="*/ 76 h 79"/>
                  <a:gd name="T44" fmla="*/ 5 w 26"/>
                  <a:gd name="T45" fmla="*/ 78 h 79"/>
                  <a:gd name="T46" fmla="*/ 8 w 26"/>
                  <a:gd name="T47" fmla="*/ 79 h 79"/>
                  <a:gd name="T48" fmla="*/ 8 w 26"/>
                  <a:gd name="T49" fmla="*/ 79 h 79"/>
                  <a:gd name="T50" fmla="*/ 11 w 26"/>
                  <a:gd name="T51" fmla="*/ 77 h 79"/>
                  <a:gd name="T52" fmla="*/ 13 w 26"/>
                  <a:gd name="T53" fmla="*/ 74 h 79"/>
                  <a:gd name="T54" fmla="*/ 14 w 26"/>
                  <a:gd name="T55" fmla="*/ 71 h 79"/>
                  <a:gd name="T56" fmla="*/ 14 w 26"/>
                  <a:gd name="T57" fmla="*/ 71 h 7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6"/>
                  <a:gd name="T88" fmla="*/ 0 h 79"/>
                  <a:gd name="T89" fmla="*/ 26 w 26"/>
                  <a:gd name="T90" fmla="*/ 79 h 7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6" h="79">
                    <a:moveTo>
                      <a:pt x="14" y="71"/>
                    </a:moveTo>
                    <a:lnTo>
                      <a:pt x="15" y="49"/>
                    </a:lnTo>
                    <a:lnTo>
                      <a:pt x="21" y="28"/>
                    </a:lnTo>
                    <a:lnTo>
                      <a:pt x="26" y="7"/>
                    </a:lnTo>
                    <a:lnTo>
                      <a:pt x="25" y="4"/>
                    </a:lnTo>
                    <a:lnTo>
                      <a:pt x="23" y="1"/>
                    </a:lnTo>
                    <a:lnTo>
                      <a:pt x="20" y="0"/>
                    </a:lnTo>
                    <a:lnTo>
                      <a:pt x="17" y="0"/>
                    </a:lnTo>
                    <a:lnTo>
                      <a:pt x="14" y="2"/>
                    </a:lnTo>
                    <a:lnTo>
                      <a:pt x="13" y="5"/>
                    </a:lnTo>
                    <a:lnTo>
                      <a:pt x="11" y="19"/>
                    </a:lnTo>
                    <a:lnTo>
                      <a:pt x="7" y="33"/>
                    </a:lnTo>
                    <a:lnTo>
                      <a:pt x="3" y="47"/>
                    </a:lnTo>
                    <a:lnTo>
                      <a:pt x="1" y="55"/>
                    </a:lnTo>
                    <a:lnTo>
                      <a:pt x="0" y="64"/>
                    </a:lnTo>
                    <a:lnTo>
                      <a:pt x="1" y="73"/>
                    </a:lnTo>
                    <a:lnTo>
                      <a:pt x="2" y="76"/>
                    </a:lnTo>
                    <a:lnTo>
                      <a:pt x="5" y="78"/>
                    </a:lnTo>
                    <a:lnTo>
                      <a:pt x="8" y="79"/>
                    </a:lnTo>
                    <a:lnTo>
                      <a:pt x="11" y="77"/>
                    </a:lnTo>
                    <a:lnTo>
                      <a:pt x="13" y="74"/>
                    </a:lnTo>
                    <a:lnTo>
                      <a:pt x="14" y="7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51" name="Freeform 241"/>
              <p:cNvSpPr>
                <a:spLocks/>
              </p:cNvSpPr>
              <p:nvPr/>
            </p:nvSpPr>
            <p:spPr bwMode="auto">
              <a:xfrm>
                <a:off x="2080" y="1468"/>
                <a:ext cx="20" cy="82"/>
              </a:xfrm>
              <a:custGeom>
                <a:avLst/>
                <a:gdLst>
                  <a:gd name="T0" fmla="*/ 20 w 20"/>
                  <a:gd name="T1" fmla="*/ 74 h 82"/>
                  <a:gd name="T2" fmla="*/ 17 w 20"/>
                  <a:gd name="T3" fmla="*/ 65 h 82"/>
                  <a:gd name="T4" fmla="*/ 16 w 20"/>
                  <a:gd name="T5" fmla="*/ 56 h 82"/>
                  <a:gd name="T6" fmla="*/ 16 w 20"/>
                  <a:gd name="T7" fmla="*/ 46 h 82"/>
                  <a:gd name="T8" fmla="*/ 16 w 20"/>
                  <a:gd name="T9" fmla="*/ 46 h 82"/>
                  <a:gd name="T10" fmla="*/ 16 w 20"/>
                  <a:gd name="T11" fmla="*/ 44 h 82"/>
                  <a:gd name="T12" fmla="*/ 15 w 20"/>
                  <a:gd name="T13" fmla="*/ 42 h 82"/>
                  <a:gd name="T14" fmla="*/ 15 w 20"/>
                  <a:gd name="T15" fmla="*/ 40 h 82"/>
                  <a:gd name="T16" fmla="*/ 15 w 20"/>
                  <a:gd name="T17" fmla="*/ 40 h 82"/>
                  <a:gd name="T18" fmla="*/ 15 w 20"/>
                  <a:gd name="T19" fmla="*/ 30 h 82"/>
                  <a:gd name="T20" fmla="*/ 15 w 20"/>
                  <a:gd name="T21" fmla="*/ 22 h 82"/>
                  <a:gd name="T22" fmla="*/ 15 w 20"/>
                  <a:gd name="T23" fmla="*/ 13 h 82"/>
                  <a:gd name="T24" fmla="*/ 15 w 20"/>
                  <a:gd name="T25" fmla="*/ 13 h 82"/>
                  <a:gd name="T26" fmla="*/ 14 w 20"/>
                  <a:gd name="T27" fmla="*/ 10 h 82"/>
                  <a:gd name="T28" fmla="*/ 14 w 20"/>
                  <a:gd name="T29" fmla="*/ 8 h 82"/>
                  <a:gd name="T30" fmla="*/ 13 w 20"/>
                  <a:gd name="T31" fmla="*/ 5 h 82"/>
                  <a:gd name="T32" fmla="*/ 13 w 20"/>
                  <a:gd name="T33" fmla="*/ 5 h 82"/>
                  <a:gd name="T34" fmla="*/ 13 w 20"/>
                  <a:gd name="T35" fmla="*/ 5 h 82"/>
                  <a:gd name="T36" fmla="*/ 13 w 20"/>
                  <a:gd name="T37" fmla="*/ 6 h 82"/>
                  <a:gd name="T38" fmla="*/ 13 w 20"/>
                  <a:gd name="T39" fmla="*/ 6 h 82"/>
                  <a:gd name="T40" fmla="*/ 13 w 20"/>
                  <a:gd name="T41" fmla="*/ 6 h 82"/>
                  <a:gd name="T42" fmla="*/ 12 w 20"/>
                  <a:gd name="T43" fmla="*/ 3 h 82"/>
                  <a:gd name="T44" fmla="*/ 10 w 20"/>
                  <a:gd name="T45" fmla="*/ 1 h 82"/>
                  <a:gd name="T46" fmla="*/ 7 w 20"/>
                  <a:gd name="T47" fmla="*/ 0 h 82"/>
                  <a:gd name="T48" fmla="*/ 7 w 20"/>
                  <a:gd name="T49" fmla="*/ 0 h 82"/>
                  <a:gd name="T50" fmla="*/ 4 w 20"/>
                  <a:gd name="T51" fmla="*/ 1 h 82"/>
                  <a:gd name="T52" fmla="*/ 1 w 20"/>
                  <a:gd name="T53" fmla="*/ 3 h 82"/>
                  <a:gd name="T54" fmla="*/ 0 w 20"/>
                  <a:gd name="T55" fmla="*/ 6 h 82"/>
                  <a:gd name="T56" fmla="*/ 0 w 20"/>
                  <a:gd name="T57" fmla="*/ 6 h 82"/>
                  <a:gd name="T58" fmla="*/ 1 w 20"/>
                  <a:gd name="T59" fmla="*/ 9 h 82"/>
                  <a:gd name="T60" fmla="*/ 1 w 20"/>
                  <a:gd name="T61" fmla="*/ 12 h 82"/>
                  <a:gd name="T62" fmla="*/ 2 w 20"/>
                  <a:gd name="T63" fmla="*/ 15 h 82"/>
                  <a:gd name="T64" fmla="*/ 2 w 20"/>
                  <a:gd name="T65" fmla="*/ 15 h 82"/>
                  <a:gd name="T66" fmla="*/ 2 w 20"/>
                  <a:gd name="T67" fmla="*/ 26 h 82"/>
                  <a:gd name="T68" fmla="*/ 2 w 20"/>
                  <a:gd name="T69" fmla="*/ 37 h 82"/>
                  <a:gd name="T70" fmla="*/ 4 w 20"/>
                  <a:gd name="T71" fmla="*/ 48 h 82"/>
                  <a:gd name="T72" fmla="*/ 4 w 20"/>
                  <a:gd name="T73" fmla="*/ 48 h 82"/>
                  <a:gd name="T74" fmla="*/ 3 w 20"/>
                  <a:gd name="T75" fmla="*/ 58 h 82"/>
                  <a:gd name="T76" fmla="*/ 5 w 20"/>
                  <a:gd name="T77" fmla="*/ 68 h 82"/>
                  <a:gd name="T78" fmla="*/ 8 w 20"/>
                  <a:gd name="T79" fmla="*/ 78 h 82"/>
                  <a:gd name="T80" fmla="*/ 8 w 20"/>
                  <a:gd name="T81" fmla="*/ 78 h 82"/>
                  <a:gd name="T82" fmla="*/ 10 w 20"/>
                  <a:gd name="T83" fmla="*/ 81 h 82"/>
                  <a:gd name="T84" fmla="*/ 13 w 20"/>
                  <a:gd name="T85" fmla="*/ 82 h 82"/>
                  <a:gd name="T86" fmla="*/ 16 w 20"/>
                  <a:gd name="T87" fmla="*/ 82 h 82"/>
                  <a:gd name="T88" fmla="*/ 16 w 20"/>
                  <a:gd name="T89" fmla="*/ 82 h 82"/>
                  <a:gd name="T90" fmla="*/ 19 w 20"/>
                  <a:gd name="T91" fmla="*/ 80 h 82"/>
                  <a:gd name="T92" fmla="*/ 20 w 20"/>
                  <a:gd name="T93" fmla="*/ 78 h 82"/>
                  <a:gd name="T94" fmla="*/ 20 w 20"/>
                  <a:gd name="T95" fmla="*/ 74 h 82"/>
                  <a:gd name="T96" fmla="*/ 20 w 20"/>
                  <a:gd name="T97" fmla="*/ 74 h 8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0"/>
                  <a:gd name="T148" fmla="*/ 0 h 82"/>
                  <a:gd name="T149" fmla="*/ 20 w 20"/>
                  <a:gd name="T150" fmla="*/ 82 h 8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0" h="82">
                    <a:moveTo>
                      <a:pt x="20" y="74"/>
                    </a:moveTo>
                    <a:lnTo>
                      <a:pt x="17" y="65"/>
                    </a:lnTo>
                    <a:lnTo>
                      <a:pt x="16" y="56"/>
                    </a:lnTo>
                    <a:lnTo>
                      <a:pt x="16" y="46"/>
                    </a:lnTo>
                    <a:lnTo>
                      <a:pt x="16" y="44"/>
                    </a:lnTo>
                    <a:lnTo>
                      <a:pt x="15" y="42"/>
                    </a:lnTo>
                    <a:lnTo>
                      <a:pt x="15" y="40"/>
                    </a:lnTo>
                    <a:lnTo>
                      <a:pt x="15" y="30"/>
                    </a:lnTo>
                    <a:lnTo>
                      <a:pt x="15" y="22"/>
                    </a:lnTo>
                    <a:lnTo>
                      <a:pt x="15" y="13"/>
                    </a:lnTo>
                    <a:lnTo>
                      <a:pt x="14" y="10"/>
                    </a:lnTo>
                    <a:lnTo>
                      <a:pt x="14" y="8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2" y="15"/>
                    </a:lnTo>
                    <a:lnTo>
                      <a:pt x="2" y="26"/>
                    </a:lnTo>
                    <a:lnTo>
                      <a:pt x="2" y="37"/>
                    </a:lnTo>
                    <a:lnTo>
                      <a:pt x="4" y="48"/>
                    </a:lnTo>
                    <a:lnTo>
                      <a:pt x="3" y="58"/>
                    </a:lnTo>
                    <a:lnTo>
                      <a:pt x="5" y="68"/>
                    </a:lnTo>
                    <a:lnTo>
                      <a:pt x="8" y="78"/>
                    </a:lnTo>
                    <a:lnTo>
                      <a:pt x="10" y="81"/>
                    </a:lnTo>
                    <a:lnTo>
                      <a:pt x="13" y="82"/>
                    </a:lnTo>
                    <a:lnTo>
                      <a:pt x="16" y="82"/>
                    </a:lnTo>
                    <a:lnTo>
                      <a:pt x="19" y="80"/>
                    </a:lnTo>
                    <a:lnTo>
                      <a:pt x="20" y="78"/>
                    </a:lnTo>
                    <a:lnTo>
                      <a:pt x="20" y="74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52" name="Freeform 242"/>
              <p:cNvSpPr>
                <a:spLocks/>
              </p:cNvSpPr>
              <p:nvPr/>
            </p:nvSpPr>
            <p:spPr bwMode="auto">
              <a:xfrm>
                <a:off x="2055" y="1467"/>
                <a:ext cx="23" cy="85"/>
              </a:xfrm>
              <a:custGeom>
                <a:avLst/>
                <a:gdLst>
                  <a:gd name="T0" fmla="*/ 12 w 23"/>
                  <a:gd name="T1" fmla="*/ 81 h 85"/>
                  <a:gd name="T2" fmla="*/ 17 w 23"/>
                  <a:gd name="T3" fmla="*/ 68 h 85"/>
                  <a:gd name="T4" fmla="*/ 20 w 23"/>
                  <a:gd name="T5" fmla="*/ 55 h 85"/>
                  <a:gd name="T6" fmla="*/ 23 w 23"/>
                  <a:gd name="T7" fmla="*/ 41 h 85"/>
                  <a:gd name="T8" fmla="*/ 23 w 23"/>
                  <a:gd name="T9" fmla="*/ 41 h 85"/>
                  <a:gd name="T10" fmla="*/ 21 w 23"/>
                  <a:gd name="T11" fmla="*/ 30 h 85"/>
                  <a:gd name="T12" fmla="*/ 21 w 23"/>
                  <a:gd name="T13" fmla="*/ 18 h 85"/>
                  <a:gd name="T14" fmla="*/ 21 w 23"/>
                  <a:gd name="T15" fmla="*/ 7 h 85"/>
                  <a:gd name="T16" fmla="*/ 21 w 23"/>
                  <a:gd name="T17" fmla="*/ 7 h 85"/>
                  <a:gd name="T18" fmla="*/ 20 w 23"/>
                  <a:gd name="T19" fmla="*/ 3 h 85"/>
                  <a:gd name="T20" fmla="*/ 18 w 23"/>
                  <a:gd name="T21" fmla="*/ 1 h 85"/>
                  <a:gd name="T22" fmla="*/ 15 w 23"/>
                  <a:gd name="T23" fmla="*/ 0 h 85"/>
                  <a:gd name="T24" fmla="*/ 15 w 23"/>
                  <a:gd name="T25" fmla="*/ 0 h 85"/>
                  <a:gd name="T26" fmla="*/ 12 w 23"/>
                  <a:gd name="T27" fmla="*/ 1 h 85"/>
                  <a:gd name="T28" fmla="*/ 10 w 23"/>
                  <a:gd name="T29" fmla="*/ 3 h 85"/>
                  <a:gd name="T30" fmla="*/ 8 w 23"/>
                  <a:gd name="T31" fmla="*/ 7 h 85"/>
                  <a:gd name="T32" fmla="*/ 8 w 23"/>
                  <a:gd name="T33" fmla="*/ 7 h 85"/>
                  <a:gd name="T34" fmla="*/ 8 w 23"/>
                  <a:gd name="T35" fmla="*/ 19 h 85"/>
                  <a:gd name="T36" fmla="*/ 9 w 23"/>
                  <a:gd name="T37" fmla="*/ 31 h 85"/>
                  <a:gd name="T38" fmla="*/ 10 w 23"/>
                  <a:gd name="T39" fmla="*/ 43 h 85"/>
                  <a:gd name="T40" fmla="*/ 10 w 23"/>
                  <a:gd name="T41" fmla="*/ 43 h 85"/>
                  <a:gd name="T42" fmla="*/ 7 w 23"/>
                  <a:gd name="T43" fmla="*/ 54 h 85"/>
                  <a:gd name="T44" fmla="*/ 4 w 23"/>
                  <a:gd name="T45" fmla="*/ 66 h 85"/>
                  <a:gd name="T46" fmla="*/ 0 w 23"/>
                  <a:gd name="T47" fmla="*/ 77 h 85"/>
                  <a:gd name="T48" fmla="*/ 0 w 23"/>
                  <a:gd name="T49" fmla="*/ 77 h 85"/>
                  <a:gd name="T50" fmla="*/ 0 w 23"/>
                  <a:gd name="T51" fmla="*/ 80 h 85"/>
                  <a:gd name="T52" fmla="*/ 1 w 23"/>
                  <a:gd name="T53" fmla="*/ 83 h 85"/>
                  <a:gd name="T54" fmla="*/ 4 w 23"/>
                  <a:gd name="T55" fmla="*/ 85 h 85"/>
                  <a:gd name="T56" fmla="*/ 4 w 23"/>
                  <a:gd name="T57" fmla="*/ 85 h 85"/>
                  <a:gd name="T58" fmla="*/ 7 w 23"/>
                  <a:gd name="T59" fmla="*/ 85 h 85"/>
                  <a:gd name="T60" fmla="*/ 10 w 23"/>
                  <a:gd name="T61" fmla="*/ 84 h 85"/>
                  <a:gd name="T62" fmla="*/ 12 w 23"/>
                  <a:gd name="T63" fmla="*/ 81 h 85"/>
                  <a:gd name="T64" fmla="*/ 12 w 23"/>
                  <a:gd name="T65" fmla="*/ 81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3"/>
                  <a:gd name="T100" fmla="*/ 0 h 85"/>
                  <a:gd name="T101" fmla="*/ 23 w 23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3" h="85">
                    <a:moveTo>
                      <a:pt x="12" y="81"/>
                    </a:moveTo>
                    <a:lnTo>
                      <a:pt x="17" y="68"/>
                    </a:lnTo>
                    <a:lnTo>
                      <a:pt x="20" y="55"/>
                    </a:lnTo>
                    <a:lnTo>
                      <a:pt x="23" y="41"/>
                    </a:lnTo>
                    <a:lnTo>
                      <a:pt x="21" y="30"/>
                    </a:lnTo>
                    <a:lnTo>
                      <a:pt x="21" y="18"/>
                    </a:lnTo>
                    <a:lnTo>
                      <a:pt x="21" y="7"/>
                    </a:lnTo>
                    <a:lnTo>
                      <a:pt x="20" y="3"/>
                    </a:lnTo>
                    <a:lnTo>
                      <a:pt x="18" y="1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8" y="7"/>
                    </a:lnTo>
                    <a:lnTo>
                      <a:pt x="8" y="19"/>
                    </a:lnTo>
                    <a:lnTo>
                      <a:pt x="9" y="31"/>
                    </a:lnTo>
                    <a:lnTo>
                      <a:pt x="10" y="43"/>
                    </a:lnTo>
                    <a:lnTo>
                      <a:pt x="7" y="54"/>
                    </a:lnTo>
                    <a:lnTo>
                      <a:pt x="4" y="66"/>
                    </a:lnTo>
                    <a:lnTo>
                      <a:pt x="0" y="77"/>
                    </a:lnTo>
                    <a:lnTo>
                      <a:pt x="0" y="80"/>
                    </a:lnTo>
                    <a:lnTo>
                      <a:pt x="1" y="83"/>
                    </a:lnTo>
                    <a:lnTo>
                      <a:pt x="4" y="85"/>
                    </a:lnTo>
                    <a:lnTo>
                      <a:pt x="7" y="85"/>
                    </a:lnTo>
                    <a:lnTo>
                      <a:pt x="10" y="84"/>
                    </a:lnTo>
                    <a:lnTo>
                      <a:pt x="12" y="8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53" name="Freeform 243"/>
              <p:cNvSpPr>
                <a:spLocks/>
              </p:cNvSpPr>
              <p:nvPr/>
            </p:nvSpPr>
            <p:spPr bwMode="auto">
              <a:xfrm>
                <a:off x="2040" y="1467"/>
                <a:ext cx="16" cy="83"/>
              </a:xfrm>
              <a:custGeom>
                <a:avLst/>
                <a:gdLst>
                  <a:gd name="T0" fmla="*/ 16 w 16"/>
                  <a:gd name="T1" fmla="*/ 77 h 83"/>
                  <a:gd name="T2" fmla="*/ 15 w 16"/>
                  <a:gd name="T3" fmla="*/ 54 h 83"/>
                  <a:gd name="T4" fmla="*/ 16 w 16"/>
                  <a:gd name="T5" fmla="*/ 31 h 83"/>
                  <a:gd name="T6" fmla="*/ 15 w 16"/>
                  <a:gd name="T7" fmla="*/ 8 h 83"/>
                  <a:gd name="T8" fmla="*/ 15 w 16"/>
                  <a:gd name="T9" fmla="*/ 8 h 83"/>
                  <a:gd name="T10" fmla="*/ 14 w 16"/>
                  <a:gd name="T11" fmla="*/ 7 h 83"/>
                  <a:gd name="T12" fmla="*/ 13 w 16"/>
                  <a:gd name="T13" fmla="*/ 5 h 83"/>
                  <a:gd name="T14" fmla="*/ 12 w 16"/>
                  <a:gd name="T15" fmla="*/ 3 h 83"/>
                  <a:gd name="T16" fmla="*/ 12 w 16"/>
                  <a:gd name="T17" fmla="*/ 3 h 83"/>
                  <a:gd name="T18" fmla="*/ 10 w 16"/>
                  <a:gd name="T19" fmla="*/ 1 h 83"/>
                  <a:gd name="T20" fmla="*/ 7 w 16"/>
                  <a:gd name="T21" fmla="*/ 0 h 83"/>
                  <a:gd name="T22" fmla="*/ 3 w 16"/>
                  <a:gd name="T23" fmla="*/ 1 h 83"/>
                  <a:gd name="T24" fmla="*/ 3 w 16"/>
                  <a:gd name="T25" fmla="*/ 1 h 83"/>
                  <a:gd name="T26" fmla="*/ 1 w 16"/>
                  <a:gd name="T27" fmla="*/ 3 h 83"/>
                  <a:gd name="T28" fmla="*/ 0 w 16"/>
                  <a:gd name="T29" fmla="*/ 6 h 83"/>
                  <a:gd name="T30" fmla="*/ 1 w 16"/>
                  <a:gd name="T31" fmla="*/ 9 h 83"/>
                  <a:gd name="T32" fmla="*/ 1 w 16"/>
                  <a:gd name="T33" fmla="*/ 9 h 83"/>
                  <a:gd name="T34" fmla="*/ 1 w 16"/>
                  <a:gd name="T35" fmla="*/ 10 h 83"/>
                  <a:gd name="T36" fmla="*/ 2 w 16"/>
                  <a:gd name="T37" fmla="*/ 12 h 83"/>
                  <a:gd name="T38" fmla="*/ 2 w 16"/>
                  <a:gd name="T39" fmla="*/ 13 h 83"/>
                  <a:gd name="T40" fmla="*/ 2 w 16"/>
                  <a:gd name="T41" fmla="*/ 13 h 83"/>
                  <a:gd name="T42" fmla="*/ 2 w 16"/>
                  <a:gd name="T43" fmla="*/ 34 h 83"/>
                  <a:gd name="T44" fmla="*/ 2 w 16"/>
                  <a:gd name="T45" fmla="*/ 55 h 83"/>
                  <a:gd name="T46" fmla="*/ 3 w 16"/>
                  <a:gd name="T47" fmla="*/ 77 h 83"/>
                  <a:gd name="T48" fmla="*/ 3 w 16"/>
                  <a:gd name="T49" fmla="*/ 77 h 83"/>
                  <a:gd name="T50" fmla="*/ 3 w 16"/>
                  <a:gd name="T51" fmla="*/ 80 h 83"/>
                  <a:gd name="T52" fmla="*/ 6 w 16"/>
                  <a:gd name="T53" fmla="*/ 82 h 83"/>
                  <a:gd name="T54" fmla="*/ 9 w 16"/>
                  <a:gd name="T55" fmla="*/ 83 h 83"/>
                  <a:gd name="T56" fmla="*/ 9 w 16"/>
                  <a:gd name="T57" fmla="*/ 83 h 83"/>
                  <a:gd name="T58" fmla="*/ 12 w 16"/>
                  <a:gd name="T59" fmla="*/ 82 h 83"/>
                  <a:gd name="T60" fmla="*/ 15 w 16"/>
                  <a:gd name="T61" fmla="*/ 80 h 83"/>
                  <a:gd name="T62" fmla="*/ 16 w 16"/>
                  <a:gd name="T63" fmla="*/ 77 h 83"/>
                  <a:gd name="T64" fmla="*/ 16 w 16"/>
                  <a:gd name="T65" fmla="*/ 77 h 8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6"/>
                  <a:gd name="T100" fmla="*/ 0 h 83"/>
                  <a:gd name="T101" fmla="*/ 16 w 16"/>
                  <a:gd name="T102" fmla="*/ 83 h 8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6" h="83">
                    <a:moveTo>
                      <a:pt x="16" y="77"/>
                    </a:moveTo>
                    <a:lnTo>
                      <a:pt x="15" y="54"/>
                    </a:lnTo>
                    <a:lnTo>
                      <a:pt x="16" y="31"/>
                    </a:lnTo>
                    <a:lnTo>
                      <a:pt x="15" y="8"/>
                    </a:lnTo>
                    <a:lnTo>
                      <a:pt x="14" y="7"/>
                    </a:lnTo>
                    <a:lnTo>
                      <a:pt x="13" y="5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2" y="12"/>
                    </a:lnTo>
                    <a:lnTo>
                      <a:pt x="2" y="13"/>
                    </a:lnTo>
                    <a:lnTo>
                      <a:pt x="2" y="34"/>
                    </a:lnTo>
                    <a:lnTo>
                      <a:pt x="2" y="55"/>
                    </a:lnTo>
                    <a:lnTo>
                      <a:pt x="3" y="77"/>
                    </a:lnTo>
                    <a:lnTo>
                      <a:pt x="3" y="80"/>
                    </a:lnTo>
                    <a:lnTo>
                      <a:pt x="6" y="82"/>
                    </a:lnTo>
                    <a:lnTo>
                      <a:pt x="9" y="83"/>
                    </a:lnTo>
                    <a:lnTo>
                      <a:pt x="12" y="82"/>
                    </a:lnTo>
                    <a:lnTo>
                      <a:pt x="15" y="80"/>
                    </a:lnTo>
                    <a:lnTo>
                      <a:pt x="16" y="7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54" name="Freeform 244"/>
              <p:cNvSpPr>
                <a:spLocks/>
              </p:cNvSpPr>
              <p:nvPr/>
            </p:nvSpPr>
            <p:spPr bwMode="auto">
              <a:xfrm>
                <a:off x="2007" y="1468"/>
                <a:ext cx="23" cy="84"/>
              </a:xfrm>
              <a:custGeom>
                <a:avLst/>
                <a:gdLst>
                  <a:gd name="T0" fmla="*/ 12 w 23"/>
                  <a:gd name="T1" fmla="*/ 79 h 84"/>
                  <a:gd name="T2" fmla="*/ 19 w 23"/>
                  <a:gd name="T3" fmla="*/ 56 h 84"/>
                  <a:gd name="T4" fmla="*/ 23 w 23"/>
                  <a:gd name="T5" fmla="*/ 31 h 84"/>
                  <a:gd name="T6" fmla="*/ 23 w 23"/>
                  <a:gd name="T7" fmla="*/ 6 h 84"/>
                  <a:gd name="T8" fmla="*/ 23 w 23"/>
                  <a:gd name="T9" fmla="*/ 6 h 84"/>
                  <a:gd name="T10" fmla="*/ 22 w 23"/>
                  <a:gd name="T11" fmla="*/ 3 h 84"/>
                  <a:gd name="T12" fmla="*/ 20 w 23"/>
                  <a:gd name="T13" fmla="*/ 1 h 84"/>
                  <a:gd name="T14" fmla="*/ 16 w 23"/>
                  <a:gd name="T15" fmla="*/ 0 h 84"/>
                  <a:gd name="T16" fmla="*/ 16 w 23"/>
                  <a:gd name="T17" fmla="*/ 0 h 84"/>
                  <a:gd name="T18" fmla="*/ 13 w 23"/>
                  <a:gd name="T19" fmla="*/ 1 h 84"/>
                  <a:gd name="T20" fmla="*/ 11 w 23"/>
                  <a:gd name="T21" fmla="*/ 3 h 84"/>
                  <a:gd name="T22" fmla="*/ 10 w 23"/>
                  <a:gd name="T23" fmla="*/ 6 h 84"/>
                  <a:gd name="T24" fmla="*/ 10 w 23"/>
                  <a:gd name="T25" fmla="*/ 6 h 84"/>
                  <a:gd name="T26" fmla="*/ 10 w 23"/>
                  <a:gd name="T27" fmla="*/ 30 h 84"/>
                  <a:gd name="T28" fmla="*/ 6 w 23"/>
                  <a:gd name="T29" fmla="*/ 53 h 84"/>
                  <a:gd name="T30" fmla="*/ 0 w 23"/>
                  <a:gd name="T31" fmla="*/ 76 h 84"/>
                  <a:gd name="T32" fmla="*/ 0 w 23"/>
                  <a:gd name="T33" fmla="*/ 76 h 84"/>
                  <a:gd name="T34" fmla="*/ 0 w 23"/>
                  <a:gd name="T35" fmla="*/ 79 h 84"/>
                  <a:gd name="T36" fmla="*/ 1 w 23"/>
                  <a:gd name="T37" fmla="*/ 82 h 84"/>
                  <a:gd name="T38" fmla="*/ 4 w 23"/>
                  <a:gd name="T39" fmla="*/ 83 h 84"/>
                  <a:gd name="T40" fmla="*/ 4 w 23"/>
                  <a:gd name="T41" fmla="*/ 83 h 84"/>
                  <a:gd name="T42" fmla="*/ 7 w 23"/>
                  <a:gd name="T43" fmla="*/ 84 h 84"/>
                  <a:gd name="T44" fmla="*/ 10 w 23"/>
                  <a:gd name="T45" fmla="*/ 82 h 84"/>
                  <a:gd name="T46" fmla="*/ 12 w 23"/>
                  <a:gd name="T47" fmla="*/ 79 h 84"/>
                  <a:gd name="T48" fmla="*/ 12 w 23"/>
                  <a:gd name="T49" fmla="*/ 79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3"/>
                  <a:gd name="T76" fmla="*/ 0 h 84"/>
                  <a:gd name="T77" fmla="*/ 23 w 23"/>
                  <a:gd name="T78" fmla="*/ 84 h 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3" h="84">
                    <a:moveTo>
                      <a:pt x="12" y="79"/>
                    </a:moveTo>
                    <a:lnTo>
                      <a:pt x="19" y="56"/>
                    </a:lnTo>
                    <a:lnTo>
                      <a:pt x="23" y="31"/>
                    </a:lnTo>
                    <a:lnTo>
                      <a:pt x="23" y="6"/>
                    </a:lnTo>
                    <a:lnTo>
                      <a:pt x="22" y="3"/>
                    </a:lnTo>
                    <a:lnTo>
                      <a:pt x="20" y="1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1" y="3"/>
                    </a:lnTo>
                    <a:lnTo>
                      <a:pt x="10" y="6"/>
                    </a:lnTo>
                    <a:lnTo>
                      <a:pt x="10" y="30"/>
                    </a:lnTo>
                    <a:lnTo>
                      <a:pt x="6" y="53"/>
                    </a:lnTo>
                    <a:lnTo>
                      <a:pt x="0" y="76"/>
                    </a:lnTo>
                    <a:lnTo>
                      <a:pt x="0" y="79"/>
                    </a:lnTo>
                    <a:lnTo>
                      <a:pt x="1" y="82"/>
                    </a:lnTo>
                    <a:lnTo>
                      <a:pt x="4" y="83"/>
                    </a:lnTo>
                    <a:lnTo>
                      <a:pt x="7" y="84"/>
                    </a:lnTo>
                    <a:lnTo>
                      <a:pt x="10" y="82"/>
                    </a:lnTo>
                    <a:lnTo>
                      <a:pt x="12" y="7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55" name="Freeform 245"/>
              <p:cNvSpPr>
                <a:spLocks/>
              </p:cNvSpPr>
              <p:nvPr/>
            </p:nvSpPr>
            <p:spPr bwMode="auto">
              <a:xfrm>
                <a:off x="1994" y="1469"/>
                <a:ext cx="19" cy="82"/>
              </a:xfrm>
              <a:custGeom>
                <a:avLst/>
                <a:gdLst>
                  <a:gd name="T0" fmla="*/ 16 w 19"/>
                  <a:gd name="T1" fmla="*/ 73 h 82"/>
                  <a:gd name="T2" fmla="*/ 15 w 19"/>
                  <a:gd name="T3" fmla="*/ 71 h 82"/>
                  <a:gd name="T4" fmla="*/ 15 w 19"/>
                  <a:gd name="T5" fmla="*/ 70 h 82"/>
                  <a:gd name="T6" fmla="*/ 15 w 19"/>
                  <a:gd name="T7" fmla="*/ 69 h 82"/>
                  <a:gd name="T8" fmla="*/ 15 w 19"/>
                  <a:gd name="T9" fmla="*/ 69 h 82"/>
                  <a:gd name="T10" fmla="*/ 16 w 19"/>
                  <a:gd name="T11" fmla="*/ 62 h 82"/>
                  <a:gd name="T12" fmla="*/ 17 w 19"/>
                  <a:gd name="T13" fmla="*/ 55 h 82"/>
                  <a:gd name="T14" fmla="*/ 18 w 19"/>
                  <a:gd name="T15" fmla="*/ 47 h 82"/>
                  <a:gd name="T16" fmla="*/ 18 w 19"/>
                  <a:gd name="T17" fmla="*/ 47 h 82"/>
                  <a:gd name="T18" fmla="*/ 18 w 19"/>
                  <a:gd name="T19" fmla="*/ 39 h 82"/>
                  <a:gd name="T20" fmla="*/ 19 w 19"/>
                  <a:gd name="T21" fmla="*/ 31 h 82"/>
                  <a:gd name="T22" fmla="*/ 18 w 19"/>
                  <a:gd name="T23" fmla="*/ 23 h 82"/>
                  <a:gd name="T24" fmla="*/ 18 w 19"/>
                  <a:gd name="T25" fmla="*/ 23 h 82"/>
                  <a:gd name="T26" fmla="*/ 17 w 19"/>
                  <a:gd name="T27" fmla="*/ 17 h 82"/>
                  <a:gd name="T28" fmla="*/ 15 w 19"/>
                  <a:gd name="T29" fmla="*/ 10 h 82"/>
                  <a:gd name="T30" fmla="*/ 13 w 19"/>
                  <a:gd name="T31" fmla="*/ 3 h 82"/>
                  <a:gd name="T32" fmla="*/ 13 w 19"/>
                  <a:gd name="T33" fmla="*/ 3 h 82"/>
                  <a:gd name="T34" fmla="*/ 10 w 19"/>
                  <a:gd name="T35" fmla="*/ 1 h 82"/>
                  <a:gd name="T36" fmla="*/ 7 w 19"/>
                  <a:gd name="T37" fmla="*/ 0 h 82"/>
                  <a:gd name="T38" fmla="*/ 4 w 19"/>
                  <a:gd name="T39" fmla="*/ 0 h 82"/>
                  <a:gd name="T40" fmla="*/ 4 w 19"/>
                  <a:gd name="T41" fmla="*/ 0 h 82"/>
                  <a:gd name="T42" fmla="*/ 1 w 19"/>
                  <a:gd name="T43" fmla="*/ 2 h 82"/>
                  <a:gd name="T44" fmla="*/ 0 w 19"/>
                  <a:gd name="T45" fmla="*/ 5 h 82"/>
                  <a:gd name="T46" fmla="*/ 1 w 19"/>
                  <a:gd name="T47" fmla="*/ 8 h 82"/>
                  <a:gd name="T48" fmla="*/ 1 w 19"/>
                  <a:gd name="T49" fmla="*/ 8 h 82"/>
                  <a:gd name="T50" fmla="*/ 4 w 19"/>
                  <a:gd name="T51" fmla="*/ 20 h 82"/>
                  <a:gd name="T52" fmla="*/ 5 w 19"/>
                  <a:gd name="T53" fmla="*/ 31 h 82"/>
                  <a:gd name="T54" fmla="*/ 5 w 19"/>
                  <a:gd name="T55" fmla="*/ 43 h 82"/>
                  <a:gd name="T56" fmla="*/ 5 w 19"/>
                  <a:gd name="T57" fmla="*/ 43 h 82"/>
                  <a:gd name="T58" fmla="*/ 4 w 19"/>
                  <a:gd name="T59" fmla="*/ 51 h 82"/>
                  <a:gd name="T60" fmla="*/ 3 w 19"/>
                  <a:gd name="T61" fmla="*/ 59 h 82"/>
                  <a:gd name="T62" fmla="*/ 2 w 19"/>
                  <a:gd name="T63" fmla="*/ 67 h 82"/>
                  <a:gd name="T64" fmla="*/ 2 w 19"/>
                  <a:gd name="T65" fmla="*/ 67 h 82"/>
                  <a:gd name="T66" fmla="*/ 2 w 19"/>
                  <a:gd name="T67" fmla="*/ 71 h 82"/>
                  <a:gd name="T68" fmla="*/ 3 w 19"/>
                  <a:gd name="T69" fmla="*/ 75 h 82"/>
                  <a:gd name="T70" fmla="*/ 4 w 19"/>
                  <a:gd name="T71" fmla="*/ 79 h 82"/>
                  <a:gd name="T72" fmla="*/ 4 w 19"/>
                  <a:gd name="T73" fmla="*/ 79 h 82"/>
                  <a:gd name="T74" fmla="*/ 7 w 19"/>
                  <a:gd name="T75" fmla="*/ 81 h 82"/>
                  <a:gd name="T76" fmla="*/ 10 w 19"/>
                  <a:gd name="T77" fmla="*/ 82 h 82"/>
                  <a:gd name="T78" fmla="*/ 13 w 19"/>
                  <a:gd name="T79" fmla="*/ 81 h 82"/>
                  <a:gd name="T80" fmla="*/ 13 w 19"/>
                  <a:gd name="T81" fmla="*/ 81 h 82"/>
                  <a:gd name="T82" fmla="*/ 16 w 19"/>
                  <a:gd name="T83" fmla="*/ 79 h 82"/>
                  <a:gd name="T84" fmla="*/ 17 w 19"/>
                  <a:gd name="T85" fmla="*/ 76 h 82"/>
                  <a:gd name="T86" fmla="*/ 16 w 19"/>
                  <a:gd name="T87" fmla="*/ 73 h 82"/>
                  <a:gd name="T88" fmla="*/ 16 w 19"/>
                  <a:gd name="T89" fmla="*/ 73 h 8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9"/>
                  <a:gd name="T136" fmla="*/ 0 h 82"/>
                  <a:gd name="T137" fmla="*/ 19 w 19"/>
                  <a:gd name="T138" fmla="*/ 82 h 8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9" h="82">
                    <a:moveTo>
                      <a:pt x="16" y="73"/>
                    </a:moveTo>
                    <a:lnTo>
                      <a:pt x="15" y="71"/>
                    </a:lnTo>
                    <a:lnTo>
                      <a:pt x="15" y="70"/>
                    </a:lnTo>
                    <a:lnTo>
                      <a:pt x="15" y="69"/>
                    </a:lnTo>
                    <a:lnTo>
                      <a:pt x="16" y="62"/>
                    </a:lnTo>
                    <a:lnTo>
                      <a:pt x="17" y="55"/>
                    </a:lnTo>
                    <a:lnTo>
                      <a:pt x="18" y="47"/>
                    </a:lnTo>
                    <a:lnTo>
                      <a:pt x="18" y="39"/>
                    </a:lnTo>
                    <a:lnTo>
                      <a:pt x="19" y="31"/>
                    </a:lnTo>
                    <a:lnTo>
                      <a:pt x="18" y="23"/>
                    </a:lnTo>
                    <a:lnTo>
                      <a:pt x="17" y="17"/>
                    </a:lnTo>
                    <a:lnTo>
                      <a:pt x="15" y="10"/>
                    </a:lnTo>
                    <a:lnTo>
                      <a:pt x="13" y="3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4" y="20"/>
                    </a:lnTo>
                    <a:lnTo>
                      <a:pt x="5" y="31"/>
                    </a:lnTo>
                    <a:lnTo>
                      <a:pt x="5" y="43"/>
                    </a:lnTo>
                    <a:lnTo>
                      <a:pt x="4" y="51"/>
                    </a:lnTo>
                    <a:lnTo>
                      <a:pt x="3" y="59"/>
                    </a:lnTo>
                    <a:lnTo>
                      <a:pt x="2" y="67"/>
                    </a:lnTo>
                    <a:lnTo>
                      <a:pt x="2" y="71"/>
                    </a:lnTo>
                    <a:lnTo>
                      <a:pt x="3" y="75"/>
                    </a:lnTo>
                    <a:lnTo>
                      <a:pt x="4" y="79"/>
                    </a:lnTo>
                    <a:lnTo>
                      <a:pt x="7" y="81"/>
                    </a:lnTo>
                    <a:lnTo>
                      <a:pt x="10" y="82"/>
                    </a:lnTo>
                    <a:lnTo>
                      <a:pt x="13" y="81"/>
                    </a:lnTo>
                    <a:lnTo>
                      <a:pt x="16" y="79"/>
                    </a:lnTo>
                    <a:lnTo>
                      <a:pt x="17" y="76"/>
                    </a:lnTo>
                    <a:lnTo>
                      <a:pt x="16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56" name="Freeform 246"/>
              <p:cNvSpPr>
                <a:spLocks/>
              </p:cNvSpPr>
              <p:nvPr/>
            </p:nvSpPr>
            <p:spPr bwMode="auto">
              <a:xfrm>
                <a:off x="1947" y="1467"/>
                <a:ext cx="21" cy="81"/>
              </a:xfrm>
              <a:custGeom>
                <a:avLst/>
                <a:gdLst>
                  <a:gd name="T0" fmla="*/ 21 w 21"/>
                  <a:gd name="T1" fmla="*/ 73 h 81"/>
                  <a:gd name="T2" fmla="*/ 18 w 21"/>
                  <a:gd name="T3" fmla="*/ 61 h 81"/>
                  <a:gd name="T4" fmla="*/ 15 w 21"/>
                  <a:gd name="T5" fmla="*/ 48 h 81"/>
                  <a:gd name="T6" fmla="*/ 13 w 21"/>
                  <a:gd name="T7" fmla="*/ 35 h 81"/>
                  <a:gd name="T8" fmla="*/ 13 w 21"/>
                  <a:gd name="T9" fmla="*/ 35 h 81"/>
                  <a:gd name="T10" fmla="*/ 13 w 21"/>
                  <a:gd name="T11" fmla="*/ 25 h 81"/>
                  <a:gd name="T12" fmla="*/ 14 w 21"/>
                  <a:gd name="T13" fmla="*/ 15 h 81"/>
                  <a:gd name="T14" fmla="*/ 15 w 21"/>
                  <a:gd name="T15" fmla="*/ 5 h 81"/>
                  <a:gd name="T16" fmla="*/ 15 w 21"/>
                  <a:gd name="T17" fmla="*/ 5 h 81"/>
                  <a:gd name="T18" fmla="*/ 14 w 21"/>
                  <a:gd name="T19" fmla="*/ 2 h 81"/>
                  <a:gd name="T20" fmla="*/ 12 w 21"/>
                  <a:gd name="T21" fmla="*/ 0 h 81"/>
                  <a:gd name="T22" fmla="*/ 9 w 21"/>
                  <a:gd name="T23" fmla="*/ 0 h 81"/>
                  <a:gd name="T24" fmla="*/ 9 w 21"/>
                  <a:gd name="T25" fmla="*/ 0 h 81"/>
                  <a:gd name="T26" fmla="*/ 6 w 21"/>
                  <a:gd name="T27" fmla="*/ 1 h 81"/>
                  <a:gd name="T28" fmla="*/ 4 w 21"/>
                  <a:gd name="T29" fmla="*/ 4 h 81"/>
                  <a:gd name="T30" fmla="*/ 3 w 21"/>
                  <a:gd name="T31" fmla="*/ 7 h 81"/>
                  <a:gd name="T32" fmla="*/ 3 w 21"/>
                  <a:gd name="T33" fmla="*/ 7 h 81"/>
                  <a:gd name="T34" fmla="*/ 2 w 21"/>
                  <a:gd name="T35" fmla="*/ 13 h 81"/>
                  <a:gd name="T36" fmla="*/ 1 w 21"/>
                  <a:gd name="T37" fmla="*/ 19 h 81"/>
                  <a:gd name="T38" fmla="*/ 0 w 21"/>
                  <a:gd name="T39" fmla="*/ 26 h 81"/>
                  <a:gd name="T40" fmla="*/ 0 w 21"/>
                  <a:gd name="T41" fmla="*/ 26 h 81"/>
                  <a:gd name="T42" fmla="*/ 1 w 21"/>
                  <a:gd name="T43" fmla="*/ 43 h 81"/>
                  <a:gd name="T44" fmla="*/ 5 w 21"/>
                  <a:gd name="T45" fmla="*/ 59 h 81"/>
                  <a:gd name="T46" fmla="*/ 8 w 21"/>
                  <a:gd name="T47" fmla="*/ 76 h 81"/>
                  <a:gd name="T48" fmla="*/ 8 w 21"/>
                  <a:gd name="T49" fmla="*/ 76 h 81"/>
                  <a:gd name="T50" fmla="*/ 9 w 21"/>
                  <a:gd name="T51" fmla="*/ 79 h 81"/>
                  <a:gd name="T52" fmla="*/ 12 w 21"/>
                  <a:gd name="T53" fmla="*/ 80 h 81"/>
                  <a:gd name="T54" fmla="*/ 15 w 21"/>
                  <a:gd name="T55" fmla="*/ 81 h 81"/>
                  <a:gd name="T56" fmla="*/ 15 w 21"/>
                  <a:gd name="T57" fmla="*/ 81 h 81"/>
                  <a:gd name="T58" fmla="*/ 18 w 21"/>
                  <a:gd name="T59" fmla="*/ 80 h 81"/>
                  <a:gd name="T60" fmla="*/ 20 w 21"/>
                  <a:gd name="T61" fmla="*/ 77 h 81"/>
                  <a:gd name="T62" fmla="*/ 21 w 21"/>
                  <a:gd name="T63" fmla="*/ 73 h 81"/>
                  <a:gd name="T64" fmla="*/ 21 w 21"/>
                  <a:gd name="T65" fmla="*/ 73 h 8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1"/>
                  <a:gd name="T100" fmla="*/ 0 h 81"/>
                  <a:gd name="T101" fmla="*/ 21 w 21"/>
                  <a:gd name="T102" fmla="*/ 81 h 8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1" h="81">
                    <a:moveTo>
                      <a:pt x="21" y="73"/>
                    </a:moveTo>
                    <a:lnTo>
                      <a:pt x="18" y="61"/>
                    </a:lnTo>
                    <a:lnTo>
                      <a:pt x="15" y="48"/>
                    </a:lnTo>
                    <a:lnTo>
                      <a:pt x="13" y="35"/>
                    </a:lnTo>
                    <a:lnTo>
                      <a:pt x="13" y="25"/>
                    </a:lnTo>
                    <a:lnTo>
                      <a:pt x="14" y="15"/>
                    </a:lnTo>
                    <a:lnTo>
                      <a:pt x="15" y="5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4"/>
                    </a:lnTo>
                    <a:lnTo>
                      <a:pt x="3" y="7"/>
                    </a:lnTo>
                    <a:lnTo>
                      <a:pt x="2" y="13"/>
                    </a:lnTo>
                    <a:lnTo>
                      <a:pt x="1" y="19"/>
                    </a:lnTo>
                    <a:lnTo>
                      <a:pt x="0" y="26"/>
                    </a:lnTo>
                    <a:lnTo>
                      <a:pt x="1" y="43"/>
                    </a:lnTo>
                    <a:lnTo>
                      <a:pt x="5" y="59"/>
                    </a:lnTo>
                    <a:lnTo>
                      <a:pt x="8" y="76"/>
                    </a:lnTo>
                    <a:lnTo>
                      <a:pt x="9" y="79"/>
                    </a:lnTo>
                    <a:lnTo>
                      <a:pt x="12" y="80"/>
                    </a:lnTo>
                    <a:lnTo>
                      <a:pt x="15" y="81"/>
                    </a:lnTo>
                    <a:lnTo>
                      <a:pt x="18" y="80"/>
                    </a:lnTo>
                    <a:lnTo>
                      <a:pt x="20" y="77"/>
                    </a:lnTo>
                    <a:lnTo>
                      <a:pt x="21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57" name="Freeform 247"/>
              <p:cNvSpPr>
                <a:spLocks/>
              </p:cNvSpPr>
              <p:nvPr/>
            </p:nvSpPr>
            <p:spPr bwMode="auto">
              <a:xfrm>
                <a:off x="1921" y="1468"/>
                <a:ext cx="18" cy="78"/>
              </a:xfrm>
              <a:custGeom>
                <a:avLst/>
                <a:gdLst>
                  <a:gd name="T0" fmla="*/ 13 w 18"/>
                  <a:gd name="T1" fmla="*/ 71 h 78"/>
                  <a:gd name="T2" fmla="*/ 14 w 18"/>
                  <a:gd name="T3" fmla="*/ 61 h 78"/>
                  <a:gd name="T4" fmla="*/ 14 w 18"/>
                  <a:gd name="T5" fmla="*/ 51 h 78"/>
                  <a:gd name="T6" fmla="*/ 14 w 18"/>
                  <a:gd name="T7" fmla="*/ 41 h 78"/>
                  <a:gd name="T8" fmla="*/ 14 w 18"/>
                  <a:gd name="T9" fmla="*/ 41 h 78"/>
                  <a:gd name="T10" fmla="*/ 14 w 18"/>
                  <a:gd name="T11" fmla="*/ 31 h 78"/>
                  <a:gd name="T12" fmla="*/ 14 w 18"/>
                  <a:gd name="T13" fmla="*/ 22 h 78"/>
                  <a:gd name="T14" fmla="*/ 15 w 18"/>
                  <a:gd name="T15" fmla="*/ 12 h 78"/>
                  <a:gd name="T16" fmla="*/ 15 w 18"/>
                  <a:gd name="T17" fmla="*/ 12 h 78"/>
                  <a:gd name="T18" fmla="*/ 15 w 18"/>
                  <a:gd name="T19" fmla="*/ 11 h 78"/>
                  <a:gd name="T20" fmla="*/ 16 w 18"/>
                  <a:gd name="T21" fmla="*/ 10 h 78"/>
                  <a:gd name="T22" fmla="*/ 16 w 18"/>
                  <a:gd name="T23" fmla="*/ 10 h 78"/>
                  <a:gd name="T24" fmla="*/ 16 w 18"/>
                  <a:gd name="T25" fmla="*/ 10 h 78"/>
                  <a:gd name="T26" fmla="*/ 16 w 18"/>
                  <a:gd name="T27" fmla="*/ 10 h 78"/>
                  <a:gd name="T28" fmla="*/ 17 w 18"/>
                  <a:gd name="T29" fmla="*/ 10 h 78"/>
                  <a:gd name="T30" fmla="*/ 17 w 18"/>
                  <a:gd name="T31" fmla="*/ 10 h 78"/>
                  <a:gd name="T32" fmla="*/ 17 w 18"/>
                  <a:gd name="T33" fmla="*/ 10 h 78"/>
                  <a:gd name="T34" fmla="*/ 18 w 18"/>
                  <a:gd name="T35" fmla="*/ 7 h 78"/>
                  <a:gd name="T36" fmla="*/ 17 w 18"/>
                  <a:gd name="T37" fmla="*/ 4 h 78"/>
                  <a:gd name="T38" fmla="*/ 15 w 18"/>
                  <a:gd name="T39" fmla="*/ 1 h 78"/>
                  <a:gd name="T40" fmla="*/ 15 w 18"/>
                  <a:gd name="T41" fmla="*/ 1 h 78"/>
                  <a:gd name="T42" fmla="*/ 11 w 18"/>
                  <a:gd name="T43" fmla="*/ 0 h 78"/>
                  <a:gd name="T44" fmla="*/ 8 w 18"/>
                  <a:gd name="T45" fmla="*/ 1 h 78"/>
                  <a:gd name="T46" fmla="*/ 6 w 18"/>
                  <a:gd name="T47" fmla="*/ 3 h 78"/>
                  <a:gd name="T48" fmla="*/ 6 w 18"/>
                  <a:gd name="T49" fmla="*/ 3 h 78"/>
                  <a:gd name="T50" fmla="*/ 4 w 18"/>
                  <a:gd name="T51" fmla="*/ 6 h 78"/>
                  <a:gd name="T52" fmla="*/ 3 w 18"/>
                  <a:gd name="T53" fmla="*/ 8 h 78"/>
                  <a:gd name="T54" fmla="*/ 2 w 18"/>
                  <a:gd name="T55" fmla="*/ 11 h 78"/>
                  <a:gd name="T56" fmla="*/ 2 w 18"/>
                  <a:gd name="T57" fmla="*/ 11 h 78"/>
                  <a:gd name="T58" fmla="*/ 1 w 18"/>
                  <a:gd name="T59" fmla="*/ 31 h 78"/>
                  <a:gd name="T60" fmla="*/ 1 w 18"/>
                  <a:gd name="T61" fmla="*/ 51 h 78"/>
                  <a:gd name="T62" fmla="*/ 0 w 18"/>
                  <a:gd name="T63" fmla="*/ 71 h 78"/>
                  <a:gd name="T64" fmla="*/ 0 w 18"/>
                  <a:gd name="T65" fmla="*/ 71 h 78"/>
                  <a:gd name="T66" fmla="*/ 1 w 18"/>
                  <a:gd name="T67" fmla="*/ 74 h 78"/>
                  <a:gd name="T68" fmla="*/ 3 w 18"/>
                  <a:gd name="T69" fmla="*/ 77 h 78"/>
                  <a:gd name="T70" fmla="*/ 6 w 18"/>
                  <a:gd name="T71" fmla="*/ 78 h 78"/>
                  <a:gd name="T72" fmla="*/ 6 w 18"/>
                  <a:gd name="T73" fmla="*/ 78 h 78"/>
                  <a:gd name="T74" fmla="*/ 10 w 18"/>
                  <a:gd name="T75" fmla="*/ 77 h 78"/>
                  <a:gd name="T76" fmla="*/ 12 w 18"/>
                  <a:gd name="T77" fmla="*/ 75 h 78"/>
                  <a:gd name="T78" fmla="*/ 13 w 18"/>
                  <a:gd name="T79" fmla="*/ 71 h 78"/>
                  <a:gd name="T80" fmla="*/ 13 w 18"/>
                  <a:gd name="T81" fmla="*/ 71 h 7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8"/>
                  <a:gd name="T124" fmla="*/ 0 h 78"/>
                  <a:gd name="T125" fmla="*/ 18 w 18"/>
                  <a:gd name="T126" fmla="*/ 78 h 7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8" h="78">
                    <a:moveTo>
                      <a:pt x="13" y="71"/>
                    </a:moveTo>
                    <a:lnTo>
                      <a:pt x="14" y="61"/>
                    </a:lnTo>
                    <a:lnTo>
                      <a:pt x="14" y="51"/>
                    </a:lnTo>
                    <a:lnTo>
                      <a:pt x="14" y="41"/>
                    </a:lnTo>
                    <a:lnTo>
                      <a:pt x="14" y="31"/>
                    </a:lnTo>
                    <a:lnTo>
                      <a:pt x="14" y="22"/>
                    </a:lnTo>
                    <a:lnTo>
                      <a:pt x="15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7" y="10"/>
                    </a:lnTo>
                    <a:lnTo>
                      <a:pt x="18" y="7"/>
                    </a:lnTo>
                    <a:lnTo>
                      <a:pt x="17" y="4"/>
                    </a:lnTo>
                    <a:lnTo>
                      <a:pt x="15" y="1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4" y="6"/>
                    </a:lnTo>
                    <a:lnTo>
                      <a:pt x="3" y="8"/>
                    </a:lnTo>
                    <a:lnTo>
                      <a:pt x="2" y="11"/>
                    </a:lnTo>
                    <a:lnTo>
                      <a:pt x="1" y="31"/>
                    </a:lnTo>
                    <a:lnTo>
                      <a:pt x="1" y="51"/>
                    </a:lnTo>
                    <a:lnTo>
                      <a:pt x="0" y="71"/>
                    </a:lnTo>
                    <a:lnTo>
                      <a:pt x="1" y="74"/>
                    </a:lnTo>
                    <a:lnTo>
                      <a:pt x="3" y="77"/>
                    </a:lnTo>
                    <a:lnTo>
                      <a:pt x="6" y="78"/>
                    </a:lnTo>
                    <a:lnTo>
                      <a:pt x="10" y="77"/>
                    </a:lnTo>
                    <a:lnTo>
                      <a:pt x="12" y="75"/>
                    </a:lnTo>
                    <a:lnTo>
                      <a:pt x="13" y="7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58" name="Freeform 248"/>
              <p:cNvSpPr>
                <a:spLocks/>
              </p:cNvSpPr>
              <p:nvPr/>
            </p:nvSpPr>
            <p:spPr bwMode="auto">
              <a:xfrm>
                <a:off x="1897" y="1466"/>
                <a:ext cx="22" cy="80"/>
              </a:xfrm>
              <a:custGeom>
                <a:avLst/>
                <a:gdLst>
                  <a:gd name="T0" fmla="*/ 22 w 22"/>
                  <a:gd name="T1" fmla="*/ 73 h 80"/>
                  <a:gd name="T2" fmla="*/ 21 w 22"/>
                  <a:gd name="T3" fmla="*/ 55 h 80"/>
                  <a:gd name="T4" fmla="*/ 19 w 22"/>
                  <a:gd name="T5" fmla="*/ 36 h 80"/>
                  <a:gd name="T6" fmla="*/ 14 w 22"/>
                  <a:gd name="T7" fmla="*/ 19 h 80"/>
                  <a:gd name="T8" fmla="*/ 14 w 22"/>
                  <a:gd name="T9" fmla="*/ 19 h 80"/>
                  <a:gd name="T10" fmla="*/ 13 w 22"/>
                  <a:gd name="T11" fmla="*/ 15 h 80"/>
                  <a:gd name="T12" fmla="*/ 13 w 22"/>
                  <a:gd name="T13" fmla="*/ 11 h 80"/>
                  <a:gd name="T14" fmla="*/ 13 w 22"/>
                  <a:gd name="T15" fmla="*/ 7 h 80"/>
                  <a:gd name="T16" fmla="*/ 13 w 22"/>
                  <a:gd name="T17" fmla="*/ 7 h 80"/>
                  <a:gd name="T18" fmla="*/ 13 w 22"/>
                  <a:gd name="T19" fmla="*/ 3 h 80"/>
                  <a:gd name="T20" fmla="*/ 10 w 22"/>
                  <a:gd name="T21" fmla="*/ 1 h 80"/>
                  <a:gd name="T22" fmla="*/ 7 w 22"/>
                  <a:gd name="T23" fmla="*/ 0 h 80"/>
                  <a:gd name="T24" fmla="*/ 7 w 22"/>
                  <a:gd name="T25" fmla="*/ 0 h 80"/>
                  <a:gd name="T26" fmla="*/ 4 w 22"/>
                  <a:gd name="T27" fmla="*/ 1 h 80"/>
                  <a:gd name="T28" fmla="*/ 1 w 22"/>
                  <a:gd name="T29" fmla="*/ 3 h 80"/>
                  <a:gd name="T30" fmla="*/ 0 w 22"/>
                  <a:gd name="T31" fmla="*/ 7 h 80"/>
                  <a:gd name="T32" fmla="*/ 0 w 22"/>
                  <a:gd name="T33" fmla="*/ 7 h 80"/>
                  <a:gd name="T34" fmla="*/ 1 w 22"/>
                  <a:gd name="T35" fmla="*/ 16 h 80"/>
                  <a:gd name="T36" fmla="*/ 3 w 22"/>
                  <a:gd name="T37" fmla="*/ 26 h 80"/>
                  <a:gd name="T38" fmla="*/ 6 w 22"/>
                  <a:gd name="T39" fmla="*/ 35 h 80"/>
                  <a:gd name="T40" fmla="*/ 6 w 22"/>
                  <a:gd name="T41" fmla="*/ 35 h 80"/>
                  <a:gd name="T42" fmla="*/ 8 w 22"/>
                  <a:gd name="T43" fmla="*/ 48 h 80"/>
                  <a:gd name="T44" fmla="*/ 9 w 22"/>
                  <a:gd name="T45" fmla="*/ 61 h 80"/>
                  <a:gd name="T46" fmla="*/ 9 w 22"/>
                  <a:gd name="T47" fmla="*/ 73 h 80"/>
                  <a:gd name="T48" fmla="*/ 9 w 22"/>
                  <a:gd name="T49" fmla="*/ 73 h 80"/>
                  <a:gd name="T50" fmla="*/ 10 w 22"/>
                  <a:gd name="T51" fmla="*/ 77 h 80"/>
                  <a:gd name="T52" fmla="*/ 13 w 22"/>
                  <a:gd name="T53" fmla="*/ 79 h 80"/>
                  <a:gd name="T54" fmla="*/ 16 w 22"/>
                  <a:gd name="T55" fmla="*/ 80 h 80"/>
                  <a:gd name="T56" fmla="*/ 16 w 22"/>
                  <a:gd name="T57" fmla="*/ 80 h 80"/>
                  <a:gd name="T58" fmla="*/ 19 w 22"/>
                  <a:gd name="T59" fmla="*/ 79 h 80"/>
                  <a:gd name="T60" fmla="*/ 21 w 22"/>
                  <a:gd name="T61" fmla="*/ 77 h 80"/>
                  <a:gd name="T62" fmla="*/ 22 w 22"/>
                  <a:gd name="T63" fmla="*/ 73 h 80"/>
                  <a:gd name="T64" fmla="*/ 22 w 22"/>
                  <a:gd name="T65" fmla="*/ 73 h 8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"/>
                  <a:gd name="T100" fmla="*/ 0 h 80"/>
                  <a:gd name="T101" fmla="*/ 22 w 22"/>
                  <a:gd name="T102" fmla="*/ 80 h 80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" h="80">
                    <a:moveTo>
                      <a:pt x="22" y="73"/>
                    </a:moveTo>
                    <a:lnTo>
                      <a:pt x="21" y="55"/>
                    </a:lnTo>
                    <a:lnTo>
                      <a:pt x="19" y="36"/>
                    </a:lnTo>
                    <a:lnTo>
                      <a:pt x="14" y="19"/>
                    </a:lnTo>
                    <a:lnTo>
                      <a:pt x="13" y="15"/>
                    </a:lnTo>
                    <a:lnTo>
                      <a:pt x="13" y="11"/>
                    </a:lnTo>
                    <a:lnTo>
                      <a:pt x="13" y="7"/>
                    </a:lnTo>
                    <a:lnTo>
                      <a:pt x="13" y="3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1" y="16"/>
                    </a:lnTo>
                    <a:lnTo>
                      <a:pt x="3" y="26"/>
                    </a:lnTo>
                    <a:lnTo>
                      <a:pt x="6" y="35"/>
                    </a:lnTo>
                    <a:lnTo>
                      <a:pt x="8" y="48"/>
                    </a:lnTo>
                    <a:lnTo>
                      <a:pt x="9" y="61"/>
                    </a:lnTo>
                    <a:lnTo>
                      <a:pt x="9" y="73"/>
                    </a:lnTo>
                    <a:lnTo>
                      <a:pt x="10" y="77"/>
                    </a:lnTo>
                    <a:lnTo>
                      <a:pt x="13" y="79"/>
                    </a:lnTo>
                    <a:lnTo>
                      <a:pt x="16" y="80"/>
                    </a:lnTo>
                    <a:lnTo>
                      <a:pt x="19" y="79"/>
                    </a:lnTo>
                    <a:lnTo>
                      <a:pt x="21" y="77"/>
                    </a:lnTo>
                    <a:lnTo>
                      <a:pt x="22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59" name="Freeform 249"/>
              <p:cNvSpPr>
                <a:spLocks/>
              </p:cNvSpPr>
              <p:nvPr/>
            </p:nvSpPr>
            <p:spPr bwMode="auto">
              <a:xfrm>
                <a:off x="1969" y="1468"/>
                <a:ext cx="17" cy="82"/>
              </a:xfrm>
              <a:custGeom>
                <a:avLst/>
                <a:gdLst>
                  <a:gd name="T0" fmla="*/ 11 w 17"/>
                  <a:gd name="T1" fmla="*/ 80 h 82"/>
                  <a:gd name="T2" fmla="*/ 15 w 17"/>
                  <a:gd name="T3" fmla="*/ 69 h 82"/>
                  <a:gd name="T4" fmla="*/ 16 w 17"/>
                  <a:gd name="T5" fmla="*/ 57 h 82"/>
                  <a:gd name="T6" fmla="*/ 15 w 17"/>
                  <a:gd name="T7" fmla="*/ 44 h 82"/>
                  <a:gd name="T8" fmla="*/ 15 w 17"/>
                  <a:gd name="T9" fmla="*/ 44 h 82"/>
                  <a:gd name="T10" fmla="*/ 14 w 17"/>
                  <a:gd name="T11" fmla="*/ 39 h 82"/>
                  <a:gd name="T12" fmla="*/ 14 w 17"/>
                  <a:gd name="T13" fmla="*/ 34 h 82"/>
                  <a:gd name="T14" fmla="*/ 15 w 17"/>
                  <a:gd name="T15" fmla="*/ 29 h 82"/>
                  <a:gd name="T16" fmla="*/ 15 w 17"/>
                  <a:gd name="T17" fmla="*/ 29 h 82"/>
                  <a:gd name="T18" fmla="*/ 16 w 17"/>
                  <a:gd name="T19" fmla="*/ 21 h 82"/>
                  <a:gd name="T20" fmla="*/ 17 w 17"/>
                  <a:gd name="T21" fmla="*/ 13 h 82"/>
                  <a:gd name="T22" fmla="*/ 17 w 17"/>
                  <a:gd name="T23" fmla="*/ 6 h 82"/>
                  <a:gd name="T24" fmla="*/ 17 w 17"/>
                  <a:gd name="T25" fmla="*/ 6 h 82"/>
                  <a:gd name="T26" fmla="*/ 16 w 17"/>
                  <a:gd name="T27" fmla="*/ 3 h 82"/>
                  <a:gd name="T28" fmla="*/ 14 w 17"/>
                  <a:gd name="T29" fmla="*/ 0 h 82"/>
                  <a:gd name="T30" fmla="*/ 10 w 17"/>
                  <a:gd name="T31" fmla="*/ 0 h 82"/>
                  <a:gd name="T32" fmla="*/ 10 w 17"/>
                  <a:gd name="T33" fmla="*/ 0 h 82"/>
                  <a:gd name="T34" fmla="*/ 7 w 17"/>
                  <a:gd name="T35" fmla="*/ 0 h 82"/>
                  <a:gd name="T36" fmla="*/ 5 w 17"/>
                  <a:gd name="T37" fmla="*/ 3 h 82"/>
                  <a:gd name="T38" fmla="*/ 4 w 17"/>
                  <a:gd name="T39" fmla="*/ 6 h 82"/>
                  <a:gd name="T40" fmla="*/ 4 w 17"/>
                  <a:gd name="T41" fmla="*/ 6 h 82"/>
                  <a:gd name="T42" fmla="*/ 4 w 17"/>
                  <a:gd name="T43" fmla="*/ 14 h 82"/>
                  <a:gd name="T44" fmla="*/ 3 w 17"/>
                  <a:gd name="T45" fmla="*/ 22 h 82"/>
                  <a:gd name="T46" fmla="*/ 2 w 17"/>
                  <a:gd name="T47" fmla="*/ 29 h 82"/>
                  <a:gd name="T48" fmla="*/ 2 w 17"/>
                  <a:gd name="T49" fmla="*/ 29 h 82"/>
                  <a:gd name="T50" fmla="*/ 2 w 17"/>
                  <a:gd name="T51" fmla="*/ 38 h 82"/>
                  <a:gd name="T52" fmla="*/ 2 w 17"/>
                  <a:gd name="T53" fmla="*/ 46 h 82"/>
                  <a:gd name="T54" fmla="*/ 3 w 17"/>
                  <a:gd name="T55" fmla="*/ 54 h 82"/>
                  <a:gd name="T56" fmla="*/ 3 w 17"/>
                  <a:gd name="T57" fmla="*/ 54 h 82"/>
                  <a:gd name="T58" fmla="*/ 4 w 17"/>
                  <a:gd name="T59" fmla="*/ 61 h 82"/>
                  <a:gd name="T60" fmla="*/ 3 w 17"/>
                  <a:gd name="T61" fmla="*/ 66 h 82"/>
                  <a:gd name="T62" fmla="*/ 1 w 17"/>
                  <a:gd name="T63" fmla="*/ 72 h 82"/>
                  <a:gd name="T64" fmla="*/ 1 w 17"/>
                  <a:gd name="T65" fmla="*/ 72 h 82"/>
                  <a:gd name="T66" fmla="*/ 0 w 17"/>
                  <a:gd name="T67" fmla="*/ 75 h 82"/>
                  <a:gd name="T68" fmla="*/ 0 w 17"/>
                  <a:gd name="T69" fmla="*/ 79 h 82"/>
                  <a:gd name="T70" fmla="*/ 2 w 17"/>
                  <a:gd name="T71" fmla="*/ 81 h 82"/>
                  <a:gd name="T72" fmla="*/ 2 w 17"/>
                  <a:gd name="T73" fmla="*/ 81 h 82"/>
                  <a:gd name="T74" fmla="*/ 5 w 17"/>
                  <a:gd name="T75" fmla="*/ 82 h 82"/>
                  <a:gd name="T76" fmla="*/ 8 w 17"/>
                  <a:gd name="T77" fmla="*/ 82 h 82"/>
                  <a:gd name="T78" fmla="*/ 11 w 17"/>
                  <a:gd name="T79" fmla="*/ 80 h 82"/>
                  <a:gd name="T80" fmla="*/ 11 w 17"/>
                  <a:gd name="T81" fmla="*/ 80 h 8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7"/>
                  <a:gd name="T124" fmla="*/ 0 h 82"/>
                  <a:gd name="T125" fmla="*/ 17 w 17"/>
                  <a:gd name="T126" fmla="*/ 82 h 82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7" h="82">
                    <a:moveTo>
                      <a:pt x="11" y="80"/>
                    </a:moveTo>
                    <a:lnTo>
                      <a:pt x="15" y="69"/>
                    </a:lnTo>
                    <a:lnTo>
                      <a:pt x="16" y="57"/>
                    </a:lnTo>
                    <a:lnTo>
                      <a:pt x="15" y="44"/>
                    </a:lnTo>
                    <a:lnTo>
                      <a:pt x="14" y="39"/>
                    </a:lnTo>
                    <a:lnTo>
                      <a:pt x="14" y="34"/>
                    </a:lnTo>
                    <a:lnTo>
                      <a:pt x="15" y="29"/>
                    </a:lnTo>
                    <a:lnTo>
                      <a:pt x="16" y="21"/>
                    </a:lnTo>
                    <a:lnTo>
                      <a:pt x="17" y="13"/>
                    </a:lnTo>
                    <a:lnTo>
                      <a:pt x="17" y="6"/>
                    </a:lnTo>
                    <a:lnTo>
                      <a:pt x="16" y="3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14"/>
                    </a:lnTo>
                    <a:lnTo>
                      <a:pt x="3" y="22"/>
                    </a:lnTo>
                    <a:lnTo>
                      <a:pt x="2" y="29"/>
                    </a:lnTo>
                    <a:lnTo>
                      <a:pt x="2" y="38"/>
                    </a:lnTo>
                    <a:lnTo>
                      <a:pt x="2" y="46"/>
                    </a:lnTo>
                    <a:lnTo>
                      <a:pt x="3" y="54"/>
                    </a:lnTo>
                    <a:lnTo>
                      <a:pt x="4" y="61"/>
                    </a:lnTo>
                    <a:lnTo>
                      <a:pt x="3" y="66"/>
                    </a:lnTo>
                    <a:lnTo>
                      <a:pt x="1" y="72"/>
                    </a:lnTo>
                    <a:lnTo>
                      <a:pt x="0" y="75"/>
                    </a:lnTo>
                    <a:lnTo>
                      <a:pt x="0" y="79"/>
                    </a:lnTo>
                    <a:lnTo>
                      <a:pt x="2" y="81"/>
                    </a:lnTo>
                    <a:lnTo>
                      <a:pt x="5" y="82"/>
                    </a:lnTo>
                    <a:lnTo>
                      <a:pt x="8" y="82"/>
                    </a:lnTo>
                    <a:lnTo>
                      <a:pt x="11" y="8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60" name="Freeform 250"/>
              <p:cNvSpPr>
                <a:spLocks/>
              </p:cNvSpPr>
              <p:nvPr/>
            </p:nvSpPr>
            <p:spPr bwMode="auto">
              <a:xfrm>
                <a:off x="2122" y="1533"/>
                <a:ext cx="45" cy="44"/>
              </a:xfrm>
              <a:custGeom>
                <a:avLst/>
                <a:gdLst>
                  <a:gd name="T0" fmla="*/ 23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3 w 45"/>
                  <a:gd name="T15" fmla="*/ 44 h 44"/>
                  <a:gd name="T16" fmla="*/ 23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3 w 45"/>
                  <a:gd name="T31" fmla="*/ 0 h 44"/>
                  <a:gd name="T32" fmla="*/ 23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3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3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61" name="Freeform 251"/>
              <p:cNvSpPr>
                <a:spLocks/>
              </p:cNvSpPr>
              <p:nvPr/>
            </p:nvSpPr>
            <p:spPr bwMode="auto">
              <a:xfrm>
                <a:off x="2077" y="1533"/>
                <a:ext cx="45" cy="44"/>
              </a:xfrm>
              <a:custGeom>
                <a:avLst/>
                <a:gdLst>
                  <a:gd name="T0" fmla="*/ 22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2 w 45"/>
                  <a:gd name="T15" fmla="*/ 44 h 44"/>
                  <a:gd name="T16" fmla="*/ 22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2 w 45"/>
                  <a:gd name="T31" fmla="*/ 0 h 44"/>
                  <a:gd name="T32" fmla="*/ 22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2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62" name="Freeform 252"/>
              <p:cNvSpPr>
                <a:spLocks/>
              </p:cNvSpPr>
              <p:nvPr/>
            </p:nvSpPr>
            <p:spPr bwMode="auto">
              <a:xfrm>
                <a:off x="2032" y="1533"/>
                <a:ext cx="45" cy="44"/>
              </a:xfrm>
              <a:custGeom>
                <a:avLst/>
                <a:gdLst>
                  <a:gd name="T0" fmla="*/ 23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3 w 45"/>
                  <a:gd name="T15" fmla="*/ 44 h 44"/>
                  <a:gd name="T16" fmla="*/ 23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3 w 45"/>
                  <a:gd name="T31" fmla="*/ 0 h 44"/>
                  <a:gd name="T32" fmla="*/ 23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3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3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63" name="Freeform 253"/>
              <p:cNvSpPr>
                <a:spLocks/>
              </p:cNvSpPr>
              <p:nvPr/>
            </p:nvSpPr>
            <p:spPr bwMode="auto">
              <a:xfrm>
                <a:off x="1988" y="1533"/>
                <a:ext cx="44" cy="44"/>
              </a:xfrm>
              <a:custGeom>
                <a:avLst/>
                <a:gdLst>
                  <a:gd name="T0" fmla="*/ 22 w 44"/>
                  <a:gd name="T1" fmla="*/ 0 h 44"/>
                  <a:gd name="T2" fmla="*/ 11 w 44"/>
                  <a:gd name="T3" fmla="*/ 3 h 44"/>
                  <a:gd name="T4" fmla="*/ 3 w 44"/>
                  <a:gd name="T5" fmla="*/ 11 h 44"/>
                  <a:gd name="T6" fmla="*/ 0 w 44"/>
                  <a:gd name="T7" fmla="*/ 22 h 44"/>
                  <a:gd name="T8" fmla="*/ 0 w 44"/>
                  <a:gd name="T9" fmla="*/ 22 h 44"/>
                  <a:gd name="T10" fmla="*/ 3 w 44"/>
                  <a:gd name="T11" fmla="*/ 34 h 44"/>
                  <a:gd name="T12" fmla="*/ 11 w 44"/>
                  <a:gd name="T13" fmla="*/ 41 h 44"/>
                  <a:gd name="T14" fmla="*/ 22 w 44"/>
                  <a:gd name="T15" fmla="*/ 44 h 44"/>
                  <a:gd name="T16" fmla="*/ 22 w 44"/>
                  <a:gd name="T17" fmla="*/ 44 h 44"/>
                  <a:gd name="T18" fmla="*/ 33 w 44"/>
                  <a:gd name="T19" fmla="*/ 41 h 44"/>
                  <a:gd name="T20" fmla="*/ 41 w 44"/>
                  <a:gd name="T21" fmla="*/ 34 h 44"/>
                  <a:gd name="T22" fmla="*/ 44 w 44"/>
                  <a:gd name="T23" fmla="*/ 22 h 44"/>
                  <a:gd name="T24" fmla="*/ 44 w 44"/>
                  <a:gd name="T25" fmla="*/ 22 h 44"/>
                  <a:gd name="T26" fmla="*/ 41 w 44"/>
                  <a:gd name="T27" fmla="*/ 11 h 44"/>
                  <a:gd name="T28" fmla="*/ 33 w 44"/>
                  <a:gd name="T29" fmla="*/ 3 h 44"/>
                  <a:gd name="T30" fmla="*/ 22 w 44"/>
                  <a:gd name="T31" fmla="*/ 0 h 44"/>
                  <a:gd name="T32" fmla="*/ 22 w 44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4"/>
                  <a:gd name="T53" fmla="*/ 44 w 44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4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2" y="44"/>
                    </a:lnTo>
                    <a:lnTo>
                      <a:pt x="33" y="41"/>
                    </a:lnTo>
                    <a:lnTo>
                      <a:pt x="41" y="34"/>
                    </a:lnTo>
                    <a:lnTo>
                      <a:pt x="44" y="22"/>
                    </a:lnTo>
                    <a:lnTo>
                      <a:pt x="41" y="11"/>
                    </a:lnTo>
                    <a:lnTo>
                      <a:pt x="33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64" name="Freeform 254"/>
              <p:cNvSpPr>
                <a:spLocks/>
              </p:cNvSpPr>
              <p:nvPr/>
            </p:nvSpPr>
            <p:spPr bwMode="auto">
              <a:xfrm>
                <a:off x="1943" y="1533"/>
                <a:ext cx="45" cy="44"/>
              </a:xfrm>
              <a:custGeom>
                <a:avLst/>
                <a:gdLst>
                  <a:gd name="T0" fmla="*/ 22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2 w 45"/>
                  <a:gd name="T15" fmla="*/ 44 h 44"/>
                  <a:gd name="T16" fmla="*/ 22 w 45"/>
                  <a:gd name="T17" fmla="*/ 44 h 44"/>
                  <a:gd name="T18" fmla="*/ 33 w 45"/>
                  <a:gd name="T19" fmla="*/ 41 h 44"/>
                  <a:gd name="T20" fmla="*/ 41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1 w 45"/>
                  <a:gd name="T27" fmla="*/ 11 h 44"/>
                  <a:gd name="T28" fmla="*/ 33 w 45"/>
                  <a:gd name="T29" fmla="*/ 3 h 44"/>
                  <a:gd name="T30" fmla="*/ 22 w 45"/>
                  <a:gd name="T31" fmla="*/ 0 h 44"/>
                  <a:gd name="T32" fmla="*/ 22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2" y="44"/>
                    </a:lnTo>
                    <a:lnTo>
                      <a:pt x="33" y="41"/>
                    </a:lnTo>
                    <a:lnTo>
                      <a:pt x="41" y="34"/>
                    </a:lnTo>
                    <a:lnTo>
                      <a:pt x="45" y="22"/>
                    </a:lnTo>
                    <a:lnTo>
                      <a:pt x="41" y="11"/>
                    </a:lnTo>
                    <a:lnTo>
                      <a:pt x="33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65" name="Freeform 255"/>
              <p:cNvSpPr>
                <a:spLocks/>
              </p:cNvSpPr>
              <p:nvPr/>
            </p:nvSpPr>
            <p:spPr bwMode="auto">
              <a:xfrm>
                <a:off x="1898" y="1533"/>
                <a:ext cx="45" cy="44"/>
              </a:xfrm>
              <a:custGeom>
                <a:avLst/>
                <a:gdLst>
                  <a:gd name="T0" fmla="*/ 22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2 w 45"/>
                  <a:gd name="T15" fmla="*/ 44 h 44"/>
                  <a:gd name="T16" fmla="*/ 22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2 w 45"/>
                  <a:gd name="T31" fmla="*/ 0 h 44"/>
                  <a:gd name="T32" fmla="*/ 22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2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66" name="Freeform 256"/>
              <p:cNvSpPr>
                <a:spLocks/>
              </p:cNvSpPr>
              <p:nvPr/>
            </p:nvSpPr>
            <p:spPr bwMode="auto">
              <a:xfrm>
                <a:off x="1450" y="1466"/>
                <a:ext cx="43" cy="100"/>
              </a:xfrm>
              <a:custGeom>
                <a:avLst/>
                <a:gdLst>
                  <a:gd name="T0" fmla="*/ 5 w 43"/>
                  <a:gd name="T1" fmla="*/ 33 h 100"/>
                  <a:gd name="T2" fmla="*/ 6 w 43"/>
                  <a:gd name="T3" fmla="*/ 44 h 100"/>
                  <a:gd name="T4" fmla="*/ 5 w 43"/>
                  <a:gd name="T5" fmla="*/ 59 h 100"/>
                  <a:gd name="T6" fmla="*/ 13 w 43"/>
                  <a:gd name="T7" fmla="*/ 96 h 100"/>
                  <a:gd name="T8" fmla="*/ 14 w 43"/>
                  <a:gd name="T9" fmla="*/ 98 h 100"/>
                  <a:gd name="T10" fmla="*/ 18 w 43"/>
                  <a:gd name="T11" fmla="*/ 100 h 100"/>
                  <a:gd name="T12" fmla="*/ 21 w 43"/>
                  <a:gd name="T13" fmla="*/ 100 h 100"/>
                  <a:gd name="T14" fmla="*/ 25 w 43"/>
                  <a:gd name="T15" fmla="*/ 97 h 100"/>
                  <a:gd name="T16" fmla="*/ 32 w 43"/>
                  <a:gd name="T17" fmla="*/ 80 h 100"/>
                  <a:gd name="T18" fmla="*/ 39 w 43"/>
                  <a:gd name="T19" fmla="*/ 41 h 100"/>
                  <a:gd name="T20" fmla="*/ 38 w 43"/>
                  <a:gd name="T21" fmla="*/ 31 h 100"/>
                  <a:gd name="T22" fmla="*/ 41 w 43"/>
                  <a:gd name="T23" fmla="*/ 16 h 100"/>
                  <a:gd name="T24" fmla="*/ 42 w 43"/>
                  <a:gd name="T25" fmla="*/ 12 h 100"/>
                  <a:gd name="T26" fmla="*/ 43 w 43"/>
                  <a:gd name="T27" fmla="*/ 6 h 100"/>
                  <a:gd name="T28" fmla="*/ 42 w 43"/>
                  <a:gd name="T29" fmla="*/ 3 h 100"/>
                  <a:gd name="T30" fmla="*/ 37 w 43"/>
                  <a:gd name="T31" fmla="*/ 0 h 100"/>
                  <a:gd name="T32" fmla="*/ 34 w 43"/>
                  <a:gd name="T33" fmla="*/ 1 h 100"/>
                  <a:gd name="T34" fmla="*/ 30 w 43"/>
                  <a:gd name="T35" fmla="*/ 6 h 100"/>
                  <a:gd name="T36" fmla="*/ 30 w 43"/>
                  <a:gd name="T37" fmla="*/ 8 h 100"/>
                  <a:gd name="T38" fmla="*/ 28 w 43"/>
                  <a:gd name="T39" fmla="*/ 12 h 100"/>
                  <a:gd name="T40" fmla="*/ 27 w 43"/>
                  <a:gd name="T41" fmla="*/ 21 h 100"/>
                  <a:gd name="T42" fmla="*/ 26 w 43"/>
                  <a:gd name="T43" fmla="*/ 42 h 100"/>
                  <a:gd name="T44" fmla="*/ 26 w 43"/>
                  <a:gd name="T45" fmla="*/ 50 h 100"/>
                  <a:gd name="T46" fmla="*/ 20 w 43"/>
                  <a:gd name="T47" fmla="*/ 73 h 100"/>
                  <a:gd name="T48" fmla="*/ 19 w 43"/>
                  <a:gd name="T49" fmla="*/ 63 h 100"/>
                  <a:gd name="T50" fmla="*/ 19 w 43"/>
                  <a:gd name="T51" fmla="*/ 46 h 100"/>
                  <a:gd name="T52" fmla="*/ 19 w 43"/>
                  <a:gd name="T53" fmla="*/ 38 h 100"/>
                  <a:gd name="T54" fmla="*/ 16 w 43"/>
                  <a:gd name="T55" fmla="*/ 23 h 100"/>
                  <a:gd name="T56" fmla="*/ 14 w 43"/>
                  <a:gd name="T57" fmla="*/ 17 h 100"/>
                  <a:gd name="T58" fmla="*/ 13 w 43"/>
                  <a:gd name="T59" fmla="*/ 7 h 100"/>
                  <a:gd name="T60" fmla="*/ 12 w 43"/>
                  <a:gd name="T61" fmla="*/ 4 h 100"/>
                  <a:gd name="T62" fmla="*/ 6 w 43"/>
                  <a:gd name="T63" fmla="*/ 1 h 100"/>
                  <a:gd name="T64" fmla="*/ 3 w 43"/>
                  <a:gd name="T65" fmla="*/ 1 h 100"/>
                  <a:gd name="T66" fmla="*/ 0 w 43"/>
                  <a:gd name="T67" fmla="*/ 7 h 100"/>
                  <a:gd name="T68" fmla="*/ 0 w 43"/>
                  <a:gd name="T69" fmla="*/ 13 h 100"/>
                  <a:gd name="T70" fmla="*/ 3 w 43"/>
                  <a:gd name="T71" fmla="*/ 26 h 10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3"/>
                  <a:gd name="T109" fmla="*/ 0 h 100"/>
                  <a:gd name="T110" fmla="*/ 43 w 43"/>
                  <a:gd name="T111" fmla="*/ 100 h 10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3" h="100">
                    <a:moveTo>
                      <a:pt x="3" y="26"/>
                    </a:moveTo>
                    <a:lnTo>
                      <a:pt x="5" y="33"/>
                    </a:lnTo>
                    <a:lnTo>
                      <a:pt x="6" y="39"/>
                    </a:lnTo>
                    <a:lnTo>
                      <a:pt x="6" y="44"/>
                    </a:lnTo>
                    <a:lnTo>
                      <a:pt x="5" y="59"/>
                    </a:lnTo>
                    <a:lnTo>
                      <a:pt x="8" y="75"/>
                    </a:lnTo>
                    <a:lnTo>
                      <a:pt x="13" y="96"/>
                    </a:lnTo>
                    <a:lnTo>
                      <a:pt x="14" y="98"/>
                    </a:lnTo>
                    <a:lnTo>
                      <a:pt x="16" y="99"/>
                    </a:lnTo>
                    <a:lnTo>
                      <a:pt x="18" y="100"/>
                    </a:lnTo>
                    <a:lnTo>
                      <a:pt x="21" y="100"/>
                    </a:lnTo>
                    <a:lnTo>
                      <a:pt x="23" y="99"/>
                    </a:lnTo>
                    <a:lnTo>
                      <a:pt x="25" y="97"/>
                    </a:lnTo>
                    <a:lnTo>
                      <a:pt x="32" y="80"/>
                    </a:lnTo>
                    <a:lnTo>
                      <a:pt x="38" y="60"/>
                    </a:lnTo>
                    <a:lnTo>
                      <a:pt x="39" y="41"/>
                    </a:lnTo>
                    <a:lnTo>
                      <a:pt x="38" y="31"/>
                    </a:lnTo>
                    <a:lnTo>
                      <a:pt x="39" y="23"/>
                    </a:lnTo>
                    <a:lnTo>
                      <a:pt x="41" y="16"/>
                    </a:lnTo>
                    <a:lnTo>
                      <a:pt x="42" y="12"/>
                    </a:lnTo>
                    <a:lnTo>
                      <a:pt x="42" y="9"/>
                    </a:lnTo>
                    <a:lnTo>
                      <a:pt x="43" y="6"/>
                    </a:lnTo>
                    <a:lnTo>
                      <a:pt x="42" y="3"/>
                    </a:lnTo>
                    <a:lnTo>
                      <a:pt x="40" y="1"/>
                    </a:lnTo>
                    <a:lnTo>
                      <a:pt x="37" y="0"/>
                    </a:lnTo>
                    <a:lnTo>
                      <a:pt x="34" y="1"/>
                    </a:lnTo>
                    <a:lnTo>
                      <a:pt x="31" y="3"/>
                    </a:lnTo>
                    <a:lnTo>
                      <a:pt x="30" y="6"/>
                    </a:lnTo>
                    <a:lnTo>
                      <a:pt x="30" y="8"/>
                    </a:lnTo>
                    <a:lnTo>
                      <a:pt x="29" y="10"/>
                    </a:lnTo>
                    <a:lnTo>
                      <a:pt x="28" y="12"/>
                    </a:lnTo>
                    <a:lnTo>
                      <a:pt x="27" y="21"/>
                    </a:lnTo>
                    <a:lnTo>
                      <a:pt x="25" y="31"/>
                    </a:lnTo>
                    <a:lnTo>
                      <a:pt x="26" y="42"/>
                    </a:lnTo>
                    <a:lnTo>
                      <a:pt x="26" y="50"/>
                    </a:lnTo>
                    <a:lnTo>
                      <a:pt x="24" y="61"/>
                    </a:lnTo>
                    <a:lnTo>
                      <a:pt x="20" y="73"/>
                    </a:lnTo>
                    <a:lnTo>
                      <a:pt x="19" y="63"/>
                    </a:lnTo>
                    <a:lnTo>
                      <a:pt x="18" y="54"/>
                    </a:lnTo>
                    <a:lnTo>
                      <a:pt x="19" y="46"/>
                    </a:lnTo>
                    <a:lnTo>
                      <a:pt x="19" y="38"/>
                    </a:lnTo>
                    <a:lnTo>
                      <a:pt x="18" y="30"/>
                    </a:lnTo>
                    <a:lnTo>
                      <a:pt x="16" y="23"/>
                    </a:lnTo>
                    <a:lnTo>
                      <a:pt x="14" y="17"/>
                    </a:lnTo>
                    <a:lnTo>
                      <a:pt x="13" y="12"/>
                    </a:lnTo>
                    <a:lnTo>
                      <a:pt x="13" y="7"/>
                    </a:lnTo>
                    <a:lnTo>
                      <a:pt x="12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1" y="20"/>
                    </a:lnTo>
                    <a:lnTo>
                      <a:pt x="3" y="2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67" name="Freeform 257"/>
              <p:cNvSpPr>
                <a:spLocks/>
              </p:cNvSpPr>
              <p:nvPr/>
            </p:nvSpPr>
            <p:spPr bwMode="auto">
              <a:xfrm>
                <a:off x="1450" y="1533"/>
                <a:ext cx="45" cy="44"/>
              </a:xfrm>
              <a:custGeom>
                <a:avLst/>
                <a:gdLst>
                  <a:gd name="T0" fmla="*/ 22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2 w 45"/>
                  <a:gd name="T15" fmla="*/ 44 h 44"/>
                  <a:gd name="T16" fmla="*/ 22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2 w 45"/>
                  <a:gd name="T31" fmla="*/ 0 h 44"/>
                  <a:gd name="T32" fmla="*/ 22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2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68" name="Freeform 258"/>
              <p:cNvSpPr>
                <a:spLocks/>
              </p:cNvSpPr>
              <p:nvPr/>
            </p:nvSpPr>
            <p:spPr bwMode="auto">
              <a:xfrm>
                <a:off x="1425" y="1467"/>
                <a:ext cx="19" cy="84"/>
              </a:xfrm>
              <a:custGeom>
                <a:avLst/>
                <a:gdLst>
                  <a:gd name="T0" fmla="*/ 6 w 19"/>
                  <a:gd name="T1" fmla="*/ 6 h 84"/>
                  <a:gd name="T2" fmla="*/ 6 w 19"/>
                  <a:gd name="T3" fmla="*/ 18 h 84"/>
                  <a:gd name="T4" fmla="*/ 4 w 19"/>
                  <a:gd name="T5" fmla="*/ 29 h 84"/>
                  <a:gd name="T6" fmla="*/ 2 w 19"/>
                  <a:gd name="T7" fmla="*/ 41 h 84"/>
                  <a:gd name="T8" fmla="*/ 2 w 19"/>
                  <a:gd name="T9" fmla="*/ 41 h 84"/>
                  <a:gd name="T10" fmla="*/ 0 w 19"/>
                  <a:gd name="T11" fmla="*/ 53 h 84"/>
                  <a:gd name="T12" fmla="*/ 0 w 19"/>
                  <a:gd name="T13" fmla="*/ 66 h 84"/>
                  <a:gd name="T14" fmla="*/ 0 w 19"/>
                  <a:gd name="T15" fmla="*/ 78 h 84"/>
                  <a:gd name="T16" fmla="*/ 0 w 19"/>
                  <a:gd name="T17" fmla="*/ 78 h 84"/>
                  <a:gd name="T18" fmla="*/ 1 w 19"/>
                  <a:gd name="T19" fmla="*/ 82 h 84"/>
                  <a:gd name="T20" fmla="*/ 4 w 19"/>
                  <a:gd name="T21" fmla="*/ 84 h 84"/>
                  <a:gd name="T22" fmla="*/ 7 w 19"/>
                  <a:gd name="T23" fmla="*/ 84 h 84"/>
                  <a:gd name="T24" fmla="*/ 7 w 19"/>
                  <a:gd name="T25" fmla="*/ 84 h 84"/>
                  <a:gd name="T26" fmla="*/ 10 w 19"/>
                  <a:gd name="T27" fmla="*/ 84 h 84"/>
                  <a:gd name="T28" fmla="*/ 12 w 19"/>
                  <a:gd name="T29" fmla="*/ 81 h 84"/>
                  <a:gd name="T30" fmla="*/ 13 w 19"/>
                  <a:gd name="T31" fmla="*/ 78 h 84"/>
                  <a:gd name="T32" fmla="*/ 13 w 19"/>
                  <a:gd name="T33" fmla="*/ 78 h 84"/>
                  <a:gd name="T34" fmla="*/ 13 w 19"/>
                  <a:gd name="T35" fmla="*/ 60 h 84"/>
                  <a:gd name="T36" fmla="*/ 14 w 19"/>
                  <a:gd name="T37" fmla="*/ 42 h 84"/>
                  <a:gd name="T38" fmla="*/ 18 w 19"/>
                  <a:gd name="T39" fmla="*/ 25 h 84"/>
                  <a:gd name="T40" fmla="*/ 18 w 19"/>
                  <a:gd name="T41" fmla="*/ 25 h 84"/>
                  <a:gd name="T42" fmla="*/ 19 w 19"/>
                  <a:gd name="T43" fmla="*/ 19 h 84"/>
                  <a:gd name="T44" fmla="*/ 19 w 19"/>
                  <a:gd name="T45" fmla="*/ 13 h 84"/>
                  <a:gd name="T46" fmla="*/ 19 w 19"/>
                  <a:gd name="T47" fmla="*/ 7 h 84"/>
                  <a:gd name="T48" fmla="*/ 19 w 19"/>
                  <a:gd name="T49" fmla="*/ 7 h 84"/>
                  <a:gd name="T50" fmla="*/ 19 w 19"/>
                  <a:gd name="T51" fmla="*/ 4 h 84"/>
                  <a:gd name="T52" fmla="*/ 17 w 19"/>
                  <a:gd name="T53" fmla="*/ 2 h 84"/>
                  <a:gd name="T54" fmla="*/ 13 w 19"/>
                  <a:gd name="T55" fmla="*/ 0 h 84"/>
                  <a:gd name="T56" fmla="*/ 13 w 19"/>
                  <a:gd name="T57" fmla="*/ 0 h 84"/>
                  <a:gd name="T58" fmla="*/ 10 w 19"/>
                  <a:gd name="T59" fmla="*/ 1 h 84"/>
                  <a:gd name="T60" fmla="*/ 7 w 19"/>
                  <a:gd name="T61" fmla="*/ 3 h 84"/>
                  <a:gd name="T62" fmla="*/ 6 w 19"/>
                  <a:gd name="T63" fmla="*/ 6 h 84"/>
                  <a:gd name="T64" fmla="*/ 6 w 19"/>
                  <a:gd name="T65" fmla="*/ 6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9"/>
                  <a:gd name="T100" fmla="*/ 0 h 84"/>
                  <a:gd name="T101" fmla="*/ 19 w 19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9" h="84">
                    <a:moveTo>
                      <a:pt x="6" y="6"/>
                    </a:moveTo>
                    <a:lnTo>
                      <a:pt x="6" y="18"/>
                    </a:lnTo>
                    <a:lnTo>
                      <a:pt x="4" y="29"/>
                    </a:lnTo>
                    <a:lnTo>
                      <a:pt x="2" y="41"/>
                    </a:lnTo>
                    <a:lnTo>
                      <a:pt x="0" y="53"/>
                    </a:lnTo>
                    <a:lnTo>
                      <a:pt x="0" y="66"/>
                    </a:lnTo>
                    <a:lnTo>
                      <a:pt x="0" y="78"/>
                    </a:lnTo>
                    <a:lnTo>
                      <a:pt x="1" y="82"/>
                    </a:lnTo>
                    <a:lnTo>
                      <a:pt x="4" y="84"/>
                    </a:lnTo>
                    <a:lnTo>
                      <a:pt x="7" y="84"/>
                    </a:lnTo>
                    <a:lnTo>
                      <a:pt x="10" y="84"/>
                    </a:lnTo>
                    <a:lnTo>
                      <a:pt x="12" y="81"/>
                    </a:lnTo>
                    <a:lnTo>
                      <a:pt x="13" y="78"/>
                    </a:lnTo>
                    <a:lnTo>
                      <a:pt x="13" y="60"/>
                    </a:lnTo>
                    <a:lnTo>
                      <a:pt x="14" y="42"/>
                    </a:lnTo>
                    <a:lnTo>
                      <a:pt x="18" y="25"/>
                    </a:lnTo>
                    <a:lnTo>
                      <a:pt x="19" y="19"/>
                    </a:lnTo>
                    <a:lnTo>
                      <a:pt x="19" y="13"/>
                    </a:lnTo>
                    <a:lnTo>
                      <a:pt x="19" y="7"/>
                    </a:lnTo>
                    <a:lnTo>
                      <a:pt x="19" y="4"/>
                    </a:lnTo>
                    <a:lnTo>
                      <a:pt x="17" y="2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7" y="3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69" name="Freeform 259"/>
              <p:cNvSpPr>
                <a:spLocks/>
              </p:cNvSpPr>
              <p:nvPr/>
            </p:nvSpPr>
            <p:spPr bwMode="auto">
              <a:xfrm>
                <a:off x="1406" y="1467"/>
                <a:ext cx="21" cy="86"/>
              </a:xfrm>
              <a:custGeom>
                <a:avLst/>
                <a:gdLst>
                  <a:gd name="T0" fmla="*/ 20 w 21"/>
                  <a:gd name="T1" fmla="*/ 81 h 86"/>
                  <a:gd name="T2" fmla="*/ 21 w 21"/>
                  <a:gd name="T3" fmla="*/ 71 h 86"/>
                  <a:gd name="T4" fmla="*/ 20 w 21"/>
                  <a:gd name="T5" fmla="*/ 62 h 86"/>
                  <a:gd name="T6" fmla="*/ 16 w 21"/>
                  <a:gd name="T7" fmla="*/ 54 h 86"/>
                  <a:gd name="T8" fmla="*/ 16 w 21"/>
                  <a:gd name="T9" fmla="*/ 54 h 86"/>
                  <a:gd name="T10" fmla="*/ 13 w 21"/>
                  <a:gd name="T11" fmla="*/ 39 h 86"/>
                  <a:gd name="T12" fmla="*/ 13 w 21"/>
                  <a:gd name="T13" fmla="*/ 23 h 86"/>
                  <a:gd name="T14" fmla="*/ 14 w 21"/>
                  <a:gd name="T15" fmla="*/ 8 h 86"/>
                  <a:gd name="T16" fmla="*/ 14 w 21"/>
                  <a:gd name="T17" fmla="*/ 8 h 86"/>
                  <a:gd name="T18" fmla="*/ 14 w 21"/>
                  <a:gd name="T19" fmla="*/ 5 h 86"/>
                  <a:gd name="T20" fmla="*/ 13 w 21"/>
                  <a:gd name="T21" fmla="*/ 2 h 86"/>
                  <a:gd name="T22" fmla="*/ 10 w 21"/>
                  <a:gd name="T23" fmla="*/ 0 h 86"/>
                  <a:gd name="T24" fmla="*/ 10 w 21"/>
                  <a:gd name="T25" fmla="*/ 0 h 86"/>
                  <a:gd name="T26" fmla="*/ 7 w 21"/>
                  <a:gd name="T27" fmla="*/ 0 h 86"/>
                  <a:gd name="T28" fmla="*/ 4 w 21"/>
                  <a:gd name="T29" fmla="*/ 2 h 86"/>
                  <a:gd name="T30" fmla="*/ 2 w 21"/>
                  <a:gd name="T31" fmla="*/ 4 h 86"/>
                  <a:gd name="T32" fmla="*/ 2 w 21"/>
                  <a:gd name="T33" fmla="*/ 4 h 86"/>
                  <a:gd name="T34" fmla="*/ 1 w 21"/>
                  <a:gd name="T35" fmla="*/ 15 h 86"/>
                  <a:gd name="T36" fmla="*/ 1 w 21"/>
                  <a:gd name="T37" fmla="*/ 26 h 86"/>
                  <a:gd name="T38" fmla="*/ 0 w 21"/>
                  <a:gd name="T39" fmla="*/ 37 h 86"/>
                  <a:gd name="T40" fmla="*/ 0 w 21"/>
                  <a:gd name="T41" fmla="*/ 37 h 86"/>
                  <a:gd name="T42" fmla="*/ 1 w 21"/>
                  <a:gd name="T43" fmla="*/ 47 h 86"/>
                  <a:gd name="T44" fmla="*/ 3 w 21"/>
                  <a:gd name="T45" fmla="*/ 57 h 86"/>
                  <a:gd name="T46" fmla="*/ 8 w 21"/>
                  <a:gd name="T47" fmla="*/ 65 h 86"/>
                  <a:gd name="T48" fmla="*/ 8 w 21"/>
                  <a:gd name="T49" fmla="*/ 65 h 86"/>
                  <a:gd name="T50" fmla="*/ 8 w 21"/>
                  <a:gd name="T51" fmla="*/ 70 h 86"/>
                  <a:gd name="T52" fmla="*/ 8 w 21"/>
                  <a:gd name="T53" fmla="*/ 74 h 86"/>
                  <a:gd name="T54" fmla="*/ 7 w 21"/>
                  <a:gd name="T55" fmla="*/ 79 h 86"/>
                  <a:gd name="T56" fmla="*/ 7 w 21"/>
                  <a:gd name="T57" fmla="*/ 79 h 86"/>
                  <a:gd name="T58" fmla="*/ 7 w 21"/>
                  <a:gd name="T59" fmla="*/ 82 h 86"/>
                  <a:gd name="T60" fmla="*/ 9 w 21"/>
                  <a:gd name="T61" fmla="*/ 85 h 86"/>
                  <a:gd name="T62" fmla="*/ 12 w 21"/>
                  <a:gd name="T63" fmla="*/ 86 h 86"/>
                  <a:gd name="T64" fmla="*/ 12 w 21"/>
                  <a:gd name="T65" fmla="*/ 86 h 86"/>
                  <a:gd name="T66" fmla="*/ 16 w 21"/>
                  <a:gd name="T67" fmla="*/ 85 h 86"/>
                  <a:gd name="T68" fmla="*/ 19 w 21"/>
                  <a:gd name="T69" fmla="*/ 84 h 86"/>
                  <a:gd name="T70" fmla="*/ 20 w 21"/>
                  <a:gd name="T71" fmla="*/ 81 h 86"/>
                  <a:gd name="T72" fmla="*/ 20 w 21"/>
                  <a:gd name="T73" fmla="*/ 81 h 8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1"/>
                  <a:gd name="T112" fmla="*/ 0 h 86"/>
                  <a:gd name="T113" fmla="*/ 21 w 21"/>
                  <a:gd name="T114" fmla="*/ 86 h 8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1" h="86">
                    <a:moveTo>
                      <a:pt x="20" y="81"/>
                    </a:moveTo>
                    <a:lnTo>
                      <a:pt x="21" y="71"/>
                    </a:lnTo>
                    <a:lnTo>
                      <a:pt x="20" y="62"/>
                    </a:lnTo>
                    <a:lnTo>
                      <a:pt x="16" y="54"/>
                    </a:lnTo>
                    <a:lnTo>
                      <a:pt x="13" y="39"/>
                    </a:lnTo>
                    <a:lnTo>
                      <a:pt x="13" y="23"/>
                    </a:lnTo>
                    <a:lnTo>
                      <a:pt x="14" y="8"/>
                    </a:lnTo>
                    <a:lnTo>
                      <a:pt x="14" y="5"/>
                    </a:lnTo>
                    <a:lnTo>
                      <a:pt x="13" y="2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1" y="15"/>
                    </a:lnTo>
                    <a:lnTo>
                      <a:pt x="1" y="26"/>
                    </a:lnTo>
                    <a:lnTo>
                      <a:pt x="0" y="37"/>
                    </a:lnTo>
                    <a:lnTo>
                      <a:pt x="1" y="47"/>
                    </a:lnTo>
                    <a:lnTo>
                      <a:pt x="3" y="57"/>
                    </a:lnTo>
                    <a:lnTo>
                      <a:pt x="8" y="65"/>
                    </a:lnTo>
                    <a:lnTo>
                      <a:pt x="8" y="70"/>
                    </a:lnTo>
                    <a:lnTo>
                      <a:pt x="8" y="74"/>
                    </a:lnTo>
                    <a:lnTo>
                      <a:pt x="7" y="79"/>
                    </a:lnTo>
                    <a:lnTo>
                      <a:pt x="7" y="82"/>
                    </a:lnTo>
                    <a:lnTo>
                      <a:pt x="9" y="85"/>
                    </a:lnTo>
                    <a:lnTo>
                      <a:pt x="12" y="86"/>
                    </a:lnTo>
                    <a:lnTo>
                      <a:pt x="16" y="85"/>
                    </a:lnTo>
                    <a:lnTo>
                      <a:pt x="19" y="84"/>
                    </a:lnTo>
                    <a:lnTo>
                      <a:pt x="20" y="8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70" name="Freeform 260"/>
              <p:cNvSpPr>
                <a:spLocks/>
              </p:cNvSpPr>
              <p:nvPr/>
            </p:nvSpPr>
            <p:spPr bwMode="auto">
              <a:xfrm>
                <a:off x="1405" y="1533"/>
                <a:ext cx="45" cy="44"/>
              </a:xfrm>
              <a:custGeom>
                <a:avLst/>
                <a:gdLst>
                  <a:gd name="T0" fmla="*/ 23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3 w 45"/>
                  <a:gd name="T15" fmla="*/ 44 h 44"/>
                  <a:gd name="T16" fmla="*/ 23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3 w 45"/>
                  <a:gd name="T31" fmla="*/ 0 h 44"/>
                  <a:gd name="T32" fmla="*/ 23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3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3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71" name="Freeform 261"/>
              <p:cNvSpPr>
                <a:spLocks/>
              </p:cNvSpPr>
              <p:nvPr/>
            </p:nvSpPr>
            <p:spPr bwMode="auto">
              <a:xfrm>
                <a:off x="1378" y="1466"/>
                <a:ext cx="23" cy="85"/>
              </a:xfrm>
              <a:custGeom>
                <a:avLst/>
                <a:gdLst>
                  <a:gd name="T0" fmla="*/ 14 w 23"/>
                  <a:gd name="T1" fmla="*/ 79 h 85"/>
                  <a:gd name="T2" fmla="*/ 13 w 23"/>
                  <a:gd name="T3" fmla="*/ 71 h 85"/>
                  <a:gd name="T4" fmla="*/ 13 w 23"/>
                  <a:gd name="T5" fmla="*/ 64 h 85"/>
                  <a:gd name="T6" fmla="*/ 15 w 23"/>
                  <a:gd name="T7" fmla="*/ 57 h 85"/>
                  <a:gd name="T8" fmla="*/ 15 w 23"/>
                  <a:gd name="T9" fmla="*/ 57 h 85"/>
                  <a:gd name="T10" fmla="*/ 19 w 23"/>
                  <a:gd name="T11" fmla="*/ 40 h 85"/>
                  <a:gd name="T12" fmla="*/ 22 w 23"/>
                  <a:gd name="T13" fmla="*/ 23 h 85"/>
                  <a:gd name="T14" fmla="*/ 23 w 23"/>
                  <a:gd name="T15" fmla="*/ 6 h 85"/>
                  <a:gd name="T16" fmla="*/ 23 w 23"/>
                  <a:gd name="T17" fmla="*/ 6 h 85"/>
                  <a:gd name="T18" fmla="*/ 22 w 23"/>
                  <a:gd name="T19" fmla="*/ 3 h 85"/>
                  <a:gd name="T20" fmla="*/ 19 w 23"/>
                  <a:gd name="T21" fmla="*/ 1 h 85"/>
                  <a:gd name="T22" fmla="*/ 16 w 23"/>
                  <a:gd name="T23" fmla="*/ 0 h 85"/>
                  <a:gd name="T24" fmla="*/ 16 w 23"/>
                  <a:gd name="T25" fmla="*/ 0 h 85"/>
                  <a:gd name="T26" fmla="*/ 13 w 23"/>
                  <a:gd name="T27" fmla="*/ 1 h 85"/>
                  <a:gd name="T28" fmla="*/ 11 w 23"/>
                  <a:gd name="T29" fmla="*/ 4 h 85"/>
                  <a:gd name="T30" fmla="*/ 10 w 23"/>
                  <a:gd name="T31" fmla="*/ 7 h 85"/>
                  <a:gd name="T32" fmla="*/ 10 w 23"/>
                  <a:gd name="T33" fmla="*/ 7 h 85"/>
                  <a:gd name="T34" fmla="*/ 9 w 23"/>
                  <a:gd name="T35" fmla="*/ 24 h 85"/>
                  <a:gd name="T36" fmla="*/ 6 w 23"/>
                  <a:gd name="T37" fmla="*/ 40 h 85"/>
                  <a:gd name="T38" fmla="*/ 2 w 23"/>
                  <a:gd name="T39" fmla="*/ 56 h 85"/>
                  <a:gd name="T40" fmla="*/ 2 w 23"/>
                  <a:gd name="T41" fmla="*/ 56 h 85"/>
                  <a:gd name="T42" fmla="*/ 0 w 23"/>
                  <a:gd name="T43" fmla="*/ 64 h 85"/>
                  <a:gd name="T44" fmla="*/ 0 w 23"/>
                  <a:gd name="T45" fmla="*/ 72 h 85"/>
                  <a:gd name="T46" fmla="*/ 1 w 23"/>
                  <a:gd name="T47" fmla="*/ 79 h 85"/>
                  <a:gd name="T48" fmla="*/ 1 w 23"/>
                  <a:gd name="T49" fmla="*/ 79 h 85"/>
                  <a:gd name="T50" fmla="*/ 2 w 23"/>
                  <a:gd name="T51" fmla="*/ 83 h 85"/>
                  <a:gd name="T52" fmla="*/ 5 w 23"/>
                  <a:gd name="T53" fmla="*/ 85 h 85"/>
                  <a:gd name="T54" fmla="*/ 8 w 23"/>
                  <a:gd name="T55" fmla="*/ 85 h 85"/>
                  <a:gd name="T56" fmla="*/ 8 w 23"/>
                  <a:gd name="T57" fmla="*/ 85 h 85"/>
                  <a:gd name="T58" fmla="*/ 11 w 23"/>
                  <a:gd name="T59" fmla="*/ 84 h 85"/>
                  <a:gd name="T60" fmla="*/ 13 w 23"/>
                  <a:gd name="T61" fmla="*/ 82 h 85"/>
                  <a:gd name="T62" fmla="*/ 14 w 23"/>
                  <a:gd name="T63" fmla="*/ 79 h 85"/>
                  <a:gd name="T64" fmla="*/ 14 w 23"/>
                  <a:gd name="T65" fmla="*/ 79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3"/>
                  <a:gd name="T100" fmla="*/ 0 h 85"/>
                  <a:gd name="T101" fmla="*/ 23 w 23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3" h="85">
                    <a:moveTo>
                      <a:pt x="14" y="79"/>
                    </a:moveTo>
                    <a:lnTo>
                      <a:pt x="13" y="71"/>
                    </a:lnTo>
                    <a:lnTo>
                      <a:pt x="13" y="64"/>
                    </a:lnTo>
                    <a:lnTo>
                      <a:pt x="15" y="57"/>
                    </a:lnTo>
                    <a:lnTo>
                      <a:pt x="19" y="40"/>
                    </a:lnTo>
                    <a:lnTo>
                      <a:pt x="22" y="23"/>
                    </a:lnTo>
                    <a:lnTo>
                      <a:pt x="23" y="6"/>
                    </a:lnTo>
                    <a:lnTo>
                      <a:pt x="22" y="3"/>
                    </a:lnTo>
                    <a:lnTo>
                      <a:pt x="19" y="1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1" y="4"/>
                    </a:lnTo>
                    <a:lnTo>
                      <a:pt x="10" y="7"/>
                    </a:lnTo>
                    <a:lnTo>
                      <a:pt x="9" y="24"/>
                    </a:lnTo>
                    <a:lnTo>
                      <a:pt x="6" y="40"/>
                    </a:lnTo>
                    <a:lnTo>
                      <a:pt x="2" y="56"/>
                    </a:lnTo>
                    <a:lnTo>
                      <a:pt x="0" y="64"/>
                    </a:lnTo>
                    <a:lnTo>
                      <a:pt x="0" y="72"/>
                    </a:lnTo>
                    <a:lnTo>
                      <a:pt x="1" y="79"/>
                    </a:lnTo>
                    <a:lnTo>
                      <a:pt x="2" y="83"/>
                    </a:lnTo>
                    <a:lnTo>
                      <a:pt x="5" y="85"/>
                    </a:lnTo>
                    <a:lnTo>
                      <a:pt x="8" y="85"/>
                    </a:lnTo>
                    <a:lnTo>
                      <a:pt x="11" y="84"/>
                    </a:lnTo>
                    <a:lnTo>
                      <a:pt x="13" y="82"/>
                    </a:lnTo>
                    <a:lnTo>
                      <a:pt x="14" y="7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72" name="Freeform 262"/>
              <p:cNvSpPr>
                <a:spLocks/>
              </p:cNvSpPr>
              <p:nvPr/>
            </p:nvSpPr>
            <p:spPr bwMode="auto">
              <a:xfrm>
                <a:off x="1362" y="1466"/>
                <a:ext cx="22" cy="86"/>
              </a:xfrm>
              <a:custGeom>
                <a:avLst/>
                <a:gdLst>
                  <a:gd name="T0" fmla="*/ 21 w 22"/>
                  <a:gd name="T1" fmla="*/ 77 h 86"/>
                  <a:gd name="T2" fmla="*/ 17 w 22"/>
                  <a:gd name="T3" fmla="*/ 61 h 86"/>
                  <a:gd name="T4" fmla="*/ 15 w 22"/>
                  <a:gd name="T5" fmla="*/ 46 h 86"/>
                  <a:gd name="T6" fmla="*/ 13 w 22"/>
                  <a:gd name="T7" fmla="*/ 30 h 86"/>
                  <a:gd name="T8" fmla="*/ 13 w 22"/>
                  <a:gd name="T9" fmla="*/ 30 h 86"/>
                  <a:gd name="T10" fmla="*/ 13 w 22"/>
                  <a:gd name="T11" fmla="*/ 23 h 86"/>
                  <a:gd name="T12" fmla="*/ 16 w 22"/>
                  <a:gd name="T13" fmla="*/ 15 h 86"/>
                  <a:gd name="T14" fmla="*/ 19 w 22"/>
                  <a:gd name="T15" fmla="*/ 8 h 86"/>
                  <a:gd name="T16" fmla="*/ 19 w 22"/>
                  <a:gd name="T17" fmla="*/ 8 h 86"/>
                  <a:gd name="T18" fmla="*/ 19 w 22"/>
                  <a:gd name="T19" fmla="*/ 5 h 86"/>
                  <a:gd name="T20" fmla="*/ 18 w 22"/>
                  <a:gd name="T21" fmla="*/ 2 h 86"/>
                  <a:gd name="T22" fmla="*/ 15 w 22"/>
                  <a:gd name="T23" fmla="*/ 0 h 86"/>
                  <a:gd name="T24" fmla="*/ 15 w 22"/>
                  <a:gd name="T25" fmla="*/ 0 h 86"/>
                  <a:gd name="T26" fmla="*/ 12 w 22"/>
                  <a:gd name="T27" fmla="*/ 0 h 86"/>
                  <a:gd name="T28" fmla="*/ 9 w 22"/>
                  <a:gd name="T29" fmla="*/ 2 h 86"/>
                  <a:gd name="T30" fmla="*/ 7 w 22"/>
                  <a:gd name="T31" fmla="*/ 4 h 86"/>
                  <a:gd name="T32" fmla="*/ 7 w 22"/>
                  <a:gd name="T33" fmla="*/ 4 h 86"/>
                  <a:gd name="T34" fmla="*/ 3 w 22"/>
                  <a:gd name="T35" fmla="*/ 13 h 86"/>
                  <a:gd name="T36" fmla="*/ 0 w 22"/>
                  <a:gd name="T37" fmla="*/ 22 h 86"/>
                  <a:gd name="T38" fmla="*/ 0 w 22"/>
                  <a:gd name="T39" fmla="*/ 32 h 86"/>
                  <a:gd name="T40" fmla="*/ 0 w 22"/>
                  <a:gd name="T41" fmla="*/ 32 h 86"/>
                  <a:gd name="T42" fmla="*/ 3 w 22"/>
                  <a:gd name="T43" fmla="*/ 49 h 86"/>
                  <a:gd name="T44" fmla="*/ 5 w 22"/>
                  <a:gd name="T45" fmla="*/ 66 h 86"/>
                  <a:gd name="T46" fmla="*/ 9 w 22"/>
                  <a:gd name="T47" fmla="*/ 82 h 86"/>
                  <a:gd name="T48" fmla="*/ 9 w 22"/>
                  <a:gd name="T49" fmla="*/ 82 h 86"/>
                  <a:gd name="T50" fmla="*/ 11 w 22"/>
                  <a:gd name="T51" fmla="*/ 85 h 86"/>
                  <a:gd name="T52" fmla="*/ 14 w 22"/>
                  <a:gd name="T53" fmla="*/ 86 h 86"/>
                  <a:gd name="T54" fmla="*/ 18 w 22"/>
                  <a:gd name="T55" fmla="*/ 85 h 86"/>
                  <a:gd name="T56" fmla="*/ 18 w 22"/>
                  <a:gd name="T57" fmla="*/ 85 h 86"/>
                  <a:gd name="T58" fmla="*/ 21 w 22"/>
                  <a:gd name="T59" fmla="*/ 83 h 86"/>
                  <a:gd name="T60" fmla="*/ 22 w 22"/>
                  <a:gd name="T61" fmla="*/ 80 h 86"/>
                  <a:gd name="T62" fmla="*/ 21 w 22"/>
                  <a:gd name="T63" fmla="*/ 77 h 86"/>
                  <a:gd name="T64" fmla="*/ 21 w 22"/>
                  <a:gd name="T65" fmla="*/ 77 h 8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"/>
                  <a:gd name="T100" fmla="*/ 0 h 86"/>
                  <a:gd name="T101" fmla="*/ 22 w 22"/>
                  <a:gd name="T102" fmla="*/ 86 h 8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" h="86">
                    <a:moveTo>
                      <a:pt x="21" y="77"/>
                    </a:moveTo>
                    <a:lnTo>
                      <a:pt x="17" y="61"/>
                    </a:lnTo>
                    <a:lnTo>
                      <a:pt x="15" y="46"/>
                    </a:lnTo>
                    <a:lnTo>
                      <a:pt x="13" y="30"/>
                    </a:lnTo>
                    <a:lnTo>
                      <a:pt x="13" y="23"/>
                    </a:lnTo>
                    <a:lnTo>
                      <a:pt x="16" y="15"/>
                    </a:lnTo>
                    <a:lnTo>
                      <a:pt x="19" y="8"/>
                    </a:lnTo>
                    <a:lnTo>
                      <a:pt x="19" y="5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3" y="13"/>
                    </a:lnTo>
                    <a:lnTo>
                      <a:pt x="0" y="22"/>
                    </a:lnTo>
                    <a:lnTo>
                      <a:pt x="0" y="32"/>
                    </a:lnTo>
                    <a:lnTo>
                      <a:pt x="3" y="49"/>
                    </a:lnTo>
                    <a:lnTo>
                      <a:pt x="5" y="66"/>
                    </a:lnTo>
                    <a:lnTo>
                      <a:pt x="9" y="82"/>
                    </a:lnTo>
                    <a:lnTo>
                      <a:pt x="11" y="85"/>
                    </a:lnTo>
                    <a:lnTo>
                      <a:pt x="14" y="86"/>
                    </a:lnTo>
                    <a:lnTo>
                      <a:pt x="18" y="85"/>
                    </a:lnTo>
                    <a:lnTo>
                      <a:pt x="21" y="83"/>
                    </a:lnTo>
                    <a:lnTo>
                      <a:pt x="22" y="80"/>
                    </a:lnTo>
                    <a:lnTo>
                      <a:pt x="21" y="7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73" name="Freeform 263"/>
              <p:cNvSpPr>
                <a:spLocks/>
              </p:cNvSpPr>
              <p:nvPr/>
            </p:nvSpPr>
            <p:spPr bwMode="auto">
              <a:xfrm>
                <a:off x="1332" y="1467"/>
                <a:ext cx="27" cy="86"/>
              </a:xfrm>
              <a:custGeom>
                <a:avLst/>
                <a:gdLst>
                  <a:gd name="T0" fmla="*/ 13 w 27"/>
                  <a:gd name="T1" fmla="*/ 80 h 86"/>
                  <a:gd name="T2" fmla="*/ 15 w 27"/>
                  <a:gd name="T3" fmla="*/ 71 h 86"/>
                  <a:gd name="T4" fmla="*/ 18 w 27"/>
                  <a:gd name="T5" fmla="*/ 62 h 86"/>
                  <a:gd name="T6" fmla="*/ 21 w 27"/>
                  <a:gd name="T7" fmla="*/ 54 h 86"/>
                  <a:gd name="T8" fmla="*/ 21 w 27"/>
                  <a:gd name="T9" fmla="*/ 54 h 86"/>
                  <a:gd name="T10" fmla="*/ 24 w 27"/>
                  <a:gd name="T11" fmla="*/ 41 h 86"/>
                  <a:gd name="T12" fmla="*/ 25 w 27"/>
                  <a:gd name="T13" fmla="*/ 27 h 86"/>
                  <a:gd name="T14" fmla="*/ 26 w 27"/>
                  <a:gd name="T15" fmla="*/ 14 h 86"/>
                  <a:gd name="T16" fmla="*/ 26 w 27"/>
                  <a:gd name="T17" fmla="*/ 14 h 86"/>
                  <a:gd name="T18" fmla="*/ 26 w 27"/>
                  <a:gd name="T19" fmla="*/ 12 h 86"/>
                  <a:gd name="T20" fmla="*/ 26 w 27"/>
                  <a:gd name="T21" fmla="*/ 10 h 86"/>
                  <a:gd name="T22" fmla="*/ 27 w 27"/>
                  <a:gd name="T23" fmla="*/ 9 h 86"/>
                  <a:gd name="T24" fmla="*/ 27 w 27"/>
                  <a:gd name="T25" fmla="*/ 9 h 86"/>
                  <a:gd name="T26" fmla="*/ 27 w 27"/>
                  <a:gd name="T27" fmla="*/ 6 h 86"/>
                  <a:gd name="T28" fmla="*/ 26 w 27"/>
                  <a:gd name="T29" fmla="*/ 3 h 86"/>
                  <a:gd name="T30" fmla="*/ 24 w 27"/>
                  <a:gd name="T31" fmla="*/ 0 h 86"/>
                  <a:gd name="T32" fmla="*/ 24 w 27"/>
                  <a:gd name="T33" fmla="*/ 0 h 86"/>
                  <a:gd name="T34" fmla="*/ 21 w 27"/>
                  <a:gd name="T35" fmla="*/ 0 h 86"/>
                  <a:gd name="T36" fmla="*/ 18 w 27"/>
                  <a:gd name="T37" fmla="*/ 1 h 86"/>
                  <a:gd name="T38" fmla="*/ 16 w 27"/>
                  <a:gd name="T39" fmla="*/ 3 h 86"/>
                  <a:gd name="T40" fmla="*/ 16 w 27"/>
                  <a:gd name="T41" fmla="*/ 3 h 86"/>
                  <a:gd name="T42" fmla="*/ 15 w 27"/>
                  <a:gd name="T43" fmla="*/ 5 h 86"/>
                  <a:gd name="T44" fmla="*/ 14 w 27"/>
                  <a:gd name="T45" fmla="*/ 7 h 86"/>
                  <a:gd name="T46" fmla="*/ 14 w 27"/>
                  <a:gd name="T47" fmla="*/ 9 h 86"/>
                  <a:gd name="T48" fmla="*/ 14 w 27"/>
                  <a:gd name="T49" fmla="*/ 9 h 86"/>
                  <a:gd name="T50" fmla="*/ 13 w 27"/>
                  <a:gd name="T51" fmla="*/ 26 h 86"/>
                  <a:gd name="T52" fmla="*/ 11 w 27"/>
                  <a:gd name="T53" fmla="*/ 43 h 86"/>
                  <a:gd name="T54" fmla="*/ 5 w 27"/>
                  <a:gd name="T55" fmla="*/ 60 h 86"/>
                  <a:gd name="T56" fmla="*/ 5 w 27"/>
                  <a:gd name="T57" fmla="*/ 60 h 86"/>
                  <a:gd name="T58" fmla="*/ 3 w 27"/>
                  <a:gd name="T59" fmla="*/ 66 h 86"/>
                  <a:gd name="T60" fmla="*/ 1 w 27"/>
                  <a:gd name="T61" fmla="*/ 73 h 86"/>
                  <a:gd name="T62" fmla="*/ 0 w 27"/>
                  <a:gd name="T63" fmla="*/ 80 h 86"/>
                  <a:gd name="T64" fmla="*/ 0 w 27"/>
                  <a:gd name="T65" fmla="*/ 80 h 86"/>
                  <a:gd name="T66" fmla="*/ 1 w 27"/>
                  <a:gd name="T67" fmla="*/ 83 h 86"/>
                  <a:gd name="T68" fmla="*/ 3 w 27"/>
                  <a:gd name="T69" fmla="*/ 86 h 86"/>
                  <a:gd name="T70" fmla="*/ 6 w 27"/>
                  <a:gd name="T71" fmla="*/ 86 h 86"/>
                  <a:gd name="T72" fmla="*/ 6 w 27"/>
                  <a:gd name="T73" fmla="*/ 86 h 86"/>
                  <a:gd name="T74" fmla="*/ 9 w 27"/>
                  <a:gd name="T75" fmla="*/ 85 h 86"/>
                  <a:gd name="T76" fmla="*/ 12 w 27"/>
                  <a:gd name="T77" fmla="*/ 83 h 86"/>
                  <a:gd name="T78" fmla="*/ 13 w 27"/>
                  <a:gd name="T79" fmla="*/ 80 h 86"/>
                  <a:gd name="T80" fmla="*/ 13 w 27"/>
                  <a:gd name="T81" fmla="*/ 80 h 8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7"/>
                  <a:gd name="T124" fmla="*/ 0 h 86"/>
                  <a:gd name="T125" fmla="*/ 27 w 27"/>
                  <a:gd name="T126" fmla="*/ 86 h 8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7" h="86">
                    <a:moveTo>
                      <a:pt x="13" y="80"/>
                    </a:moveTo>
                    <a:lnTo>
                      <a:pt x="15" y="71"/>
                    </a:lnTo>
                    <a:lnTo>
                      <a:pt x="18" y="62"/>
                    </a:lnTo>
                    <a:lnTo>
                      <a:pt x="21" y="54"/>
                    </a:lnTo>
                    <a:lnTo>
                      <a:pt x="24" y="41"/>
                    </a:lnTo>
                    <a:lnTo>
                      <a:pt x="25" y="27"/>
                    </a:lnTo>
                    <a:lnTo>
                      <a:pt x="26" y="14"/>
                    </a:lnTo>
                    <a:lnTo>
                      <a:pt x="26" y="12"/>
                    </a:lnTo>
                    <a:lnTo>
                      <a:pt x="26" y="10"/>
                    </a:lnTo>
                    <a:lnTo>
                      <a:pt x="27" y="9"/>
                    </a:lnTo>
                    <a:lnTo>
                      <a:pt x="27" y="6"/>
                    </a:lnTo>
                    <a:lnTo>
                      <a:pt x="26" y="3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18" y="1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3" y="26"/>
                    </a:lnTo>
                    <a:lnTo>
                      <a:pt x="11" y="43"/>
                    </a:lnTo>
                    <a:lnTo>
                      <a:pt x="5" y="60"/>
                    </a:lnTo>
                    <a:lnTo>
                      <a:pt x="3" y="66"/>
                    </a:lnTo>
                    <a:lnTo>
                      <a:pt x="1" y="73"/>
                    </a:lnTo>
                    <a:lnTo>
                      <a:pt x="0" y="80"/>
                    </a:lnTo>
                    <a:lnTo>
                      <a:pt x="1" y="83"/>
                    </a:lnTo>
                    <a:lnTo>
                      <a:pt x="3" y="86"/>
                    </a:lnTo>
                    <a:lnTo>
                      <a:pt x="6" y="86"/>
                    </a:lnTo>
                    <a:lnTo>
                      <a:pt x="9" y="85"/>
                    </a:lnTo>
                    <a:lnTo>
                      <a:pt x="12" y="83"/>
                    </a:lnTo>
                    <a:lnTo>
                      <a:pt x="13" y="8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74" name="Freeform 264"/>
              <p:cNvSpPr>
                <a:spLocks/>
              </p:cNvSpPr>
              <p:nvPr/>
            </p:nvSpPr>
            <p:spPr bwMode="auto">
              <a:xfrm>
                <a:off x="1322" y="1466"/>
                <a:ext cx="19" cy="85"/>
              </a:xfrm>
              <a:custGeom>
                <a:avLst/>
                <a:gdLst>
                  <a:gd name="T0" fmla="*/ 18 w 19"/>
                  <a:gd name="T1" fmla="*/ 76 h 85"/>
                  <a:gd name="T2" fmla="*/ 15 w 19"/>
                  <a:gd name="T3" fmla="*/ 66 h 85"/>
                  <a:gd name="T4" fmla="*/ 15 w 19"/>
                  <a:gd name="T5" fmla="*/ 55 h 85"/>
                  <a:gd name="T6" fmla="*/ 15 w 19"/>
                  <a:gd name="T7" fmla="*/ 45 h 85"/>
                  <a:gd name="T8" fmla="*/ 15 w 19"/>
                  <a:gd name="T9" fmla="*/ 45 h 85"/>
                  <a:gd name="T10" fmla="*/ 16 w 19"/>
                  <a:gd name="T11" fmla="*/ 32 h 85"/>
                  <a:gd name="T12" fmla="*/ 16 w 19"/>
                  <a:gd name="T13" fmla="*/ 19 h 85"/>
                  <a:gd name="T14" fmla="*/ 13 w 19"/>
                  <a:gd name="T15" fmla="*/ 6 h 85"/>
                  <a:gd name="T16" fmla="*/ 13 w 19"/>
                  <a:gd name="T17" fmla="*/ 6 h 85"/>
                  <a:gd name="T18" fmla="*/ 12 w 19"/>
                  <a:gd name="T19" fmla="*/ 3 h 85"/>
                  <a:gd name="T20" fmla="*/ 10 w 19"/>
                  <a:gd name="T21" fmla="*/ 1 h 85"/>
                  <a:gd name="T22" fmla="*/ 7 w 19"/>
                  <a:gd name="T23" fmla="*/ 0 h 85"/>
                  <a:gd name="T24" fmla="*/ 7 w 19"/>
                  <a:gd name="T25" fmla="*/ 0 h 85"/>
                  <a:gd name="T26" fmla="*/ 4 w 19"/>
                  <a:gd name="T27" fmla="*/ 1 h 85"/>
                  <a:gd name="T28" fmla="*/ 1 w 19"/>
                  <a:gd name="T29" fmla="*/ 4 h 85"/>
                  <a:gd name="T30" fmla="*/ 0 w 19"/>
                  <a:gd name="T31" fmla="*/ 7 h 85"/>
                  <a:gd name="T32" fmla="*/ 0 w 19"/>
                  <a:gd name="T33" fmla="*/ 7 h 85"/>
                  <a:gd name="T34" fmla="*/ 3 w 19"/>
                  <a:gd name="T35" fmla="*/ 20 h 85"/>
                  <a:gd name="T36" fmla="*/ 4 w 19"/>
                  <a:gd name="T37" fmla="*/ 32 h 85"/>
                  <a:gd name="T38" fmla="*/ 3 w 19"/>
                  <a:gd name="T39" fmla="*/ 45 h 85"/>
                  <a:gd name="T40" fmla="*/ 3 w 19"/>
                  <a:gd name="T41" fmla="*/ 45 h 85"/>
                  <a:gd name="T42" fmla="*/ 2 w 19"/>
                  <a:gd name="T43" fmla="*/ 58 h 85"/>
                  <a:gd name="T44" fmla="*/ 3 w 19"/>
                  <a:gd name="T45" fmla="*/ 70 h 85"/>
                  <a:gd name="T46" fmla="*/ 7 w 19"/>
                  <a:gd name="T47" fmla="*/ 82 h 85"/>
                  <a:gd name="T48" fmla="*/ 7 w 19"/>
                  <a:gd name="T49" fmla="*/ 82 h 85"/>
                  <a:gd name="T50" fmla="*/ 9 w 19"/>
                  <a:gd name="T51" fmla="*/ 85 h 85"/>
                  <a:gd name="T52" fmla="*/ 12 w 19"/>
                  <a:gd name="T53" fmla="*/ 85 h 85"/>
                  <a:gd name="T54" fmla="*/ 15 w 19"/>
                  <a:gd name="T55" fmla="*/ 85 h 85"/>
                  <a:gd name="T56" fmla="*/ 15 w 19"/>
                  <a:gd name="T57" fmla="*/ 85 h 85"/>
                  <a:gd name="T58" fmla="*/ 18 w 19"/>
                  <a:gd name="T59" fmla="*/ 82 h 85"/>
                  <a:gd name="T60" fmla="*/ 19 w 19"/>
                  <a:gd name="T61" fmla="*/ 79 h 85"/>
                  <a:gd name="T62" fmla="*/ 18 w 19"/>
                  <a:gd name="T63" fmla="*/ 76 h 85"/>
                  <a:gd name="T64" fmla="*/ 18 w 19"/>
                  <a:gd name="T65" fmla="*/ 76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9"/>
                  <a:gd name="T100" fmla="*/ 0 h 85"/>
                  <a:gd name="T101" fmla="*/ 19 w 19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9" h="85">
                    <a:moveTo>
                      <a:pt x="18" y="76"/>
                    </a:moveTo>
                    <a:lnTo>
                      <a:pt x="15" y="66"/>
                    </a:lnTo>
                    <a:lnTo>
                      <a:pt x="15" y="55"/>
                    </a:lnTo>
                    <a:lnTo>
                      <a:pt x="15" y="45"/>
                    </a:lnTo>
                    <a:lnTo>
                      <a:pt x="16" y="32"/>
                    </a:lnTo>
                    <a:lnTo>
                      <a:pt x="16" y="19"/>
                    </a:lnTo>
                    <a:lnTo>
                      <a:pt x="13" y="6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4"/>
                    </a:lnTo>
                    <a:lnTo>
                      <a:pt x="0" y="7"/>
                    </a:lnTo>
                    <a:lnTo>
                      <a:pt x="3" y="20"/>
                    </a:lnTo>
                    <a:lnTo>
                      <a:pt x="4" y="32"/>
                    </a:lnTo>
                    <a:lnTo>
                      <a:pt x="3" y="45"/>
                    </a:lnTo>
                    <a:lnTo>
                      <a:pt x="2" y="58"/>
                    </a:lnTo>
                    <a:lnTo>
                      <a:pt x="3" y="70"/>
                    </a:lnTo>
                    <a:lnTo>
                      <a:pt x="7" y="82"/>
                    </a:lnTo>
                    <a:lnTo>
                      <a:pt x="9" y="85"/>
                    </a:lnTo>
                    <a:lnTo>
                      <a:pt x="12" y="85"/>
                    </a:lnTo>
                    <a:lnTo>
                      <a:pt x="15" y="85"/>
                    </a:lnTo>
                    <a:lnTo>
                      <a:pt x="18" y="82"/>
                    </a:lnTo>
                    <a:lnTo>
                      <a:pt x="19" y="79"/>
                    </a:lnTo>
                    <a:lnTo>
                      <a:pt x="18" y="7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75" name="Freeform 265"/>
              <p:cNvSpPr>
                <a:spLocks/>
              </p:cNvSpPr>
              <p:nvPr/>
            </p:nvSpPr>
            <p:spPr bwMode="auto">
              <a:xfrm>
                <a:off x="1297" y="1466"/>
                <a:ext cx="18" cy="80"/>
              </a:xfrm>
              <a:custGeom>
                <a:avLst/>
                <a:gdLst>
                  <a:gd name="T0" fmla="*/ 15 w 18"/>
                  <a:gd name="T1" fmla="*/ 72 h 80"/>
                  <a:gd name="T2" fmla="*/ 14 w 18"/>
                  <a:gd name="T3" fmla="*/ 50 h 80"/>
                  <a:gd name="T4" fmla="*/ 17 w 18"/>
                  <a:gd name="T5" fmla="*/ 29 h 80"/>
                  <a:gd name="T6" fmla="*/ 18 w 18"/>
                  <a:gd name="T7" fmla="*/ 7 h 80"/>
                  <a:gd name="T8" fmla="*/ 18 w 18"/>
                  <a:gd name="T9" fmla="*/ 7 h 80"/>
                  <a:gd name="T10" fmla="*/ 18 w 18"/>
                  <a:gd name="T11" fmla="*/ 4 h 80"/>
                  <a:gd name="T12" fmla="*/ 15 w 18"/>
                  <a:gd name="T13" fmla="*/ 1 h 80"/>
                  <a:gd name="T14" fmla="*/ 12 w 18"/>
                  <a:gd name="T15" fmla="*/ 0 h 80"/>
                  <a:gd name="T16" fmla="*/ 12 w 18"/>
                  <a:gd name="T17" fmla="*/ 0 h 80"/>
                  <a:gd name="T18" fmla="*/ 9 w 18"/>
                  <a:gd name="T19" fmla="*/ 1 h 80"/>
                  <a:gd name="T20" fmla="*/ 6 w 18"/>
                  <a:gd name="T21" fmla="*/ 3 h 80"/>
                  <a:gd name="T22" fmla="*/ 5 w 18"/>
                  <a:gd name="T23" fmla="*/ 7 h 80"/>
                  <a:gd name="T24" fmla="*/ 5 w 18"/>
                  <a:gd name="T25" fmla="*/ 7 h 80"/>
                  <a:gd name="T26" fmla="*/ 5 w 18"/>
                  <a:gd name="T27" fmla="*/ 21 h 80"/>
                  <a:gd name="T28" fmla="*/ 3 w 18"/>
                  <a:gd name="T29" fmla="*/ 35 h 80"/>
                  <a:gd name="T30" fmla="*/ 1 w 18"/>
                  <a:gd name="T31" fmla="*/ 49 h 80"/>
                  <a:gd name="T32" fmla="*/ 1 w 18"/>
                  <a:gd name="T33" fmla="*/ 49 h 80"/>
                  <a:gd name="T34" fmla="*/ 0 w 18"/>
                  <a:gd name="T35" fmla="*/ 58 h 80"/>
                  <a:gd name="T36" fmla="*/ 0 w 18"/>
                  <a:gd name="T37" fmla="*/ 67 h 80"/>
                  <a:gd name="T38" fmla="*/ 2 w 18"/>
                  <a:gd name="T39" fmla="*/ 75 h 80"/>
                  <a:gd name="T40" fmla="*/ 2 w 18"/>
                  <a:gd name="T41" fmla="*/ 75 h 80"/>
                  <a:gd name="T42" fmla="*/ 4 w 18"/>
                  <a:gd name="T43" fmla="*/ 78 h 80"/>
                  <a:gd name="T44" fmla="*/ 6 w 18"/>
                  <a:gd name="T45" fmla="*/ 80 h 80"/>
                  <a:gd name="T46" fmla="*/ 10 w 18"/>
                  <a:gd name="T47" fmla="*/ 80 h 80"/>
                  <a:gd name="T48" fmla="*/ 10 w 18"/>
                  <a:gd name="T49" fmla="*/ 80 h 80"/>
                  <a:gd name="T50" fmla="*/ 13 w 18"/>
                  <a:gd name="T51" fmla="*/ 79 h 80"/>
                  <a:gd name="T52" fmla="*/ 15 w 18"/>
                  <a:gd name="T53" fmla="*/ 75 h 80"/>
                  <a:gd name="T54" fmla="*/ 15 w 18"/>
                  <a:gd name="T55" fmla="*/ 72 h 80"/>
                  <a:gd name="T56" fmla="*/ 15 w 18"/>
                  <a:gd name="T57" fmla="*/ 72 h 8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8"/>
                  <a:gd name="T88" fmla="*/ 0 h 80"/>
                  <a:gd name="T89" fmla="*/ 18 w 18"/>
                  <a:gd name="T90" fmla="*/ 80 h 8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8" h="80">
                    <a:moveTo>
                      <a:pt x="15" y="72"/>
                    </a:moveTo>
                    <a:lnTo>
                      <a:pt x="14" y="50"/>
                    </a:lnTo>
                    <a:lnTo>
                      <a:pt x="17" y="29"/>
                    </a:lnTo>
                    <a:lnTo>
                      <a:pt x="18" y="7"/>
                    </a:lnTo>
                    <a:lnTo>
                      <a:pt x="18" y="4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6" y="3"/>
                    </a:lnTo>
                    <a:lnTo>
                      <a:pt x="5" y="7"/>
                    </a:lnTo>
                    <a:lnTo>
                      <a:pt x="5" y="21"/>
                    </a:lnTo>
                    <a:lnTo>
                      <a:pt x="3" y="35"/>
                    </a:lnTo>
                    <a:lnTo>
                      <a:pt x="1" y="49"/>
                    </a:lnTo>
                    <a:lnTo>
                      <a:pt x="0" y="58"/>
                    </a:lnTo>
                    <a:lnTo>
                      <a:pt x="0" y="67"/>
                    </a:lnTo>
                    <a:lnTo>
                      <a:pt x="2" y="75"/>
                    </a:lnTo>
                    <a:lnTo>
                      <a:pt x="4" y="78"/>
                    </a:lnTo>
                    <a:lnTo>
                      <a:pt x="6" y="80"/>
                    </a:lnTo>
                    <a:lnTo>
                      <a:pt x="10" y="80"/>
                    </a:lnTo>
                    <a:lnTo>
                      <a:pt x="13" y="79"/>
                    </a:lnTo>
                    <a:lnTo>
                      <a:pt x="15" y="75"/>
                    </a:lnTo>
                    <a:lnTo>
                      <a:pt x="15" y="72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76" name="Freeform 266"/>
              <p:cNvSpPr>
                <a:spLocks/>
              </p:cNvSpPr>
              <p:nvPr/>
            </p:nvSpPr>
            <p:spPr bwMode="auto">
              <a:xfrm>
                <a:off x="1360" y="1533"/>
                <a:ext cx="45" cy="44"/>
              </a:xfrm>
              <a:custGeom>
                <a:avLst/>
                <a:gdLst>
                  <a:gd name="T0" fmla="*/ 23 w 45"/>
                  <a:gd name="T1" fmla="*/ 0 h 44"/>
                  <a:gd name="T2" fmla="*/ 11 w 45"/>
                  <a:gd name="T3" fmla="*/ 3 h 44"/>
                  <a:gd name="T4" fmla="*/ 4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4 w 45"/>
                  <a:gd name="T11" fmla="*/ 34 h 44"/>
                  <a:gd name="T12" fmla="*/ 11 w 45"/>
                  <a:gd name="T13" fmla="*/ 41 h 44"/>
                  <a:gd name="T14" fmla="*/ 23 w 45"/>
                  <a:gd name="T15" fmla="*/ 44 h 44"/>
                  <a:gd name="T16" fmla="*/ 23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3 w 45"/>
                  <a:gd name="T31" fmla="*/ 0 h 44"/>
                  <a:gd name="T32" fmla="*/ 23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3" y="0"/>
                    </a:moveTo>
                    <a:lnTo>
                      <a:pt x="11" y="3"/>
                    </a:lnTo>
                    <a:lnTo>
                      <a:pt x="4" y="11"/>
                    </a:lnTo>
                    <a:lnTo>
                      <a:pt x="0" y="22"/>
                    </a:lnTo>
                    <a:lnTo>
                      <a:pt x="4" y="34"/>
                    </a:lnTo>
                    <a:lnTo>
                      <a:pt x="11" y="41"/>
                    </a:lnTo>
                    <a:lnTo>
                      <a:pt x="23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77" name="Freeform 267"/>
              <p:cNvSpPr>
                <a:spLocks/>
              </p:cNvSpPr>
              <p:nvPr/>
            </p:nvSpPr>
            <p:spPr bwMode="auto">
              <a:xfrm>
                <a:off x="1315" y="1533"/>
                <a:ext cx="45" cy="44"/>
              </a:xfrm>
              <a:custGeom>
                <a:avLst/>
                <a:gdLst>
                  <a:gd name="T0" fmla="*/ 23 w 45"/>
                  <a:gd name="T1" fmla="*/ 0 h 44"/>
                  <a:gd name="T2" fmla="*/ 12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2 w 45"/>
                  <a:gd name="T13" fmla="*/ 41 h 44"/>
                  <a:gd name="T14" fmla="*/ 23 w 45"/>
                  <a:gd name="T15" fmla="*/ 44 h 44"/>
                  <a:gd name="T16" fmla="*/ 23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3 w 45"/>
                  <a:gd name="T31" fmla="*/ 0 h 44"/>
                  <a:gd name="T32" fmla="*/ 23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3" y="0"/>
                    </a:moveTo>
                    <a:lnTo>
                      <a:pt x="12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2" y="41"/>
                    </a:lnTo>
                    <a:lnTo>
                      <a:pt x="23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78" name="Freeform 268"/>
              <p:cNvSpPr>
                <a:spLocks/>
              </p:cNvSpPr>
              <p:nvPr/>
            </p:nvSpPr>
            <p:spPr bwMode="auto">
              <a:xfrm>
                <a:off x="1293" y="1533"/>
                <a:ext cx="22" cy="44"/>
              </a:xfrm>
              <a:custGeom>
                <a:avLst/>
                <a:gdLst>
                  <a:gd name="T0" fmla="*/ 2 w 22"/>
                  <a:gd name="T1" fmla="*/ 44 h 44"/>
                  <a:gd name="T2" fmla="*/ 13 w 22"/>
                  <a:gd name="T3" fmla="*/ 41 h 44"/>
                  <a:gd name="T4" fmla="*/ 20 w 22"/>
                  <a:gd name="T5" fmla="*/ 33 h 44"/>
                  <a:gd name="T6" fmla="*/ 22 w 22"/>
                  <a:gd name="T7" fmla="*/ 22 h 44"/>
                  <a:gd name="T8" fmla="*/ 22 w 22"/>
                  <a:gd name="T9" fmla="*/ 22 h 44"/>
                  <a:gd name="T10" fmla="*/ 19 w 22"/>
                  <a:gd name="T11" fmla="*/ 11 h 44"/>
                  <a:gd name="T12" fmla="*/ 11 w 22"/>
                  <a:gd name="T13" fmla="*/ 3 h 44"/>
                  <a:gd name="T14" fmla="*/ 0 w 22"/>
                  <a:gd name="T15" fmla="*/ 0 h 44"/>
                  <a:gd name="T16" fmla="*/ 2 w 22"/>
                  <a:gd name="T17" fmla="*/ 44 h 4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"/>
                  <a:gd name="T28" fmla="*/ 0 h 44"/>
                  <a:gd name="T29" fmla="*/ 22 w 22"/>
                  <a:gd name="T30" fmla="*/ 44 h 4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" h="44">
                    <a:moveTo>
                      <a:pt x="2" y="44"/>
                    </a:moveTo>
                    <a:lnTo>
                      <a:pt x="13" y="41"/>
                    </a:lnTo>
                    <a:lnTo>
                      <a:pt x="20" y="33"/>
                    </a:lnTo>
                    <a:lnTo>
                      <a:pt x="22" y="22"/>
                    </a:lnTo>
                    <a:lnTo>
                      <a:pt x="19" y="11"/>
                    </a:lnTo>
                    <a:lnTo>
                      <a:pt x="11" y="3"/>
                    </a:lnTo>
                    <a:lnTo>
                      <a:pt x="0" y="0"/>
                    </a:lnTo>
                    <a:lnTo>
                      <a:pt x="2" y="44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79" name="Freeform 269"/>
              <p:cNvSpPr>
                <a:spLocks/>
              </p:cNvSpPr>
              <p:nvPr/>
            </p:nvSpPr>
            <p:spPr bwMode="auto">
              <a:xfrm>
                <a:off x="1695" y="1359"/>
                <a:ext cx="43" cy="100"/>
              </a:xfrm>
              <a:custGeom>
                <a:avLst/>
                <a:gdLst>
                  <a:gd name="T0" fmla="*/ 37 w 43"/>
                  <a:gd name="T1" fmla="*/ 67 h 100"/>
                  <a:gd name="T2" fmla="*/ 36 w 43"/>
                  <a:gd name="T3" fmla="*/ 55 h 100"/>
                  <a:gd name="T4" fmla="*/ 36 w 43"/>
                  <a:gd name="T5" fmla="*/ 41 h 100"/>
                  <a:gd name="T6" fmla="*/ 29 w 43"/>
                  <a:gd name="T7" fmla="*/ 4 h 100"/>
                  <a:gd name="T8" fmla="*/ 28 w 43"/>
                  <a:gd name="T9" fmla="*/ 2 h 100"/>
                  <a:gd name="T10" fmla="*/ 24 w 43"/>
                  <a:gd name="T11" fmla="*/ 0 h 100"/>
                  <a:gd name="T12" fmla="*/ 21 w 43"/>
                  <a:gd name="T13" fmla="*/ 0 h 100"/>
                  <a:gd name="T14" fmla="*/ 17 w 43"/>
                  <a:gd name="T15" fmla="*/ 3 h 100"/>
                  <a:gd name="T16" fmla="*/ 10 w 43"/>
                  <a:gd name="T17" fmla="*/ 20 h 100"/>
                  <a:gd name="T18" fmla="*/ 4 w 43"/>
                  <a:gd name="T19" fmla="*/ 59 h 100"/>
                  <a:gd name="T20" fmla="*/ 4 w 43"/>
                  <a:gd name="T21" fmla="*/ 69 h 100"/>
                  <a:gd name="T22" fmla="*/ 1 w 43"/>
                  <a:gd name="T23" fmla="*/ 84 h 100"/>
                  <a:gd name="T24" fmla="*/ 1 w 43"/>
                  <a:gd name="T25" fmla="*/ 88 h 100"/>
                  <a:gd name="T26" fmla="*/ 0 w 43"/>
                  <a:gd name="T27" fmla="*/ 93 h 100"/>
                  <a:gd name="T28" fmla="*/ 0 w 43"/>
                  <a:gd name="T29" fmla="*/ 96 h 100"/>
                  <a:gd name="T30" fmla="*/ 6 w 43"/>
                  <a:gd name="T31" fmla="*/ 100 h 100"/>
                  <a:gd name="T32" fmla="*/ 9 w 43"/>
                  <a:gd name="T33" fmla="*/ 99 h 100"/>
                  <a:gd name="T34" fmla="*/ 12 w 43"/>
                  <a:gd name="T35" fmla="*/ 94 h 100"/>
                  <a:gd name="T36" fmla="*/ 12 w 43"/>
                  <a:gd name="T37" fmla="*/ 92 h 100"/>
                  <a:gd name="T38" fmla="*/ 13 w 43"/>
                  <a:gd name="T39" fmla="*/ 87 h 100"/>
                  <a:gd name="T40" fmla="*/ 15 w 43"/>
                  <a:gd name="T41" fmla="*/ 79 h 100"/>
                  <a:gd name="T42" fmla="*/ 16 w 43"/>
                  <a:gd name="T43" fmla="*/ 57 h 100"/>
                  <a:gd name="T44" fmla="*/ 16 w 43"/>
                  <a:gd name="T45" fmla="*/ 49 h 100"/>
                  <a:gd name="T46" fmla="*/ 22 w 43"/>
                  <a:gd name="T47" fmla="*/ 26 h 100"/>
                  <a:gd name="T48" fmla="*/ 23 w 43"/>
                  <a:gd name="T49" fmla="*/ 37 h 100"/>
                  <a:gd name="T50" fmla="*/ 23 w 43"/>
                  <a:gd name="T51" fmla="*/ 53 h 100"/>
                  <a:gd name="T52" fmla="*/ 23 w 43"/>
                  <a:gd name="T53" fmla="*/ 61 h 100"/>
                  <a:gd name="T54" fmla="*/ 27 w 43"/>
                  <a:gd name="T55" fmla="*/ 77 h 100"/>
                  <a:gd name="T56" fmla="*/ 28 w 43"/>
                  <a:gd name="T57" fmla="*/ 82 h 100"/>
                  <a:gd name="T58" fmla="*/ 30 w 43"/>
                  <a:gd name="T59" fmla="*/ 93 h 100"/>
                  <a:gd name="T60" fmla="*/ 31 w 43"/>
                  <a:gd name="T61" fmla="*/ 96 h 100"/>
                  <a:gd name="T62" fmla="*/ 36 w 43"/>
                  <a:gd name="T63" fmla="*/ 99 h 100"/>
                  <a:gd name="T64" fmla="*/ 39 w 43"/>
                  <a:gd name="T65" fmla="*/ 99 h 100"/>
                  <a:gd name="T66" fmla="*/ 43 w 43"/>
                  <a:gd name="T67" fmla="*/ 93 h 100"/>
                  <a:gd name="T68" fmla="*/ 42 w 43"/>
                  <a:gd name="T69" fmla="*/ 87 h 100"/>
                  <a:gd name="T70" fmla="*/ 39 w 43"/>
                  <a:gd name="T71" fmla="*/ 73 h 10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3"/>
                  <a:gd name="T109" fmla="*/ 0 h 100"/>
                  <a:gd name="T110" fmla="*/ 43 w 43"/>
                  <a:gd name="T111" fmla="*/ 100 h 10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3" h="100">
                    <a:moveTo>
                      <a:pt x="39" y="73"/>
                    </a:moveTo>
                    <a:lnTo>
                      <a:pt x="37" y="67"/>
                    </a:lnTo>
                    <a:lnTo>
                      <a:pt x="36" y="61"/>
                    </a:lnTo>
                    <a:lnTo>
                      <a:pt x="36" y="55"/>
                    </a:lnTo>
                    <a:lnTo>
                      <a:pt x="36" y="41"/>
                    </a:lnTo>
                    <a:lnTo>
                      <a:pt x="34" y="24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19" y="1"/>
                    </a:lnTo>
                    <a:lnTo>
                      <a:pt x="17" y="3"/>
                    </a:lnTo>
                    <a:lnTo>
                      <a:pt x="10" y="20"/>
                    </a:lnTo>
                    <a:lnTo>
                      <a:pt x="5" y="40"/>
                    </a:lnTo>
                    <a:lnTo>
                      <a:pt x="4" y="59"/>
                    </a:lnTo>
                    <a:lnTo>
                      <a:pt x="4" y="69"/>
                    </a:lnTo>
                    <a:lnTo>
                      <a:pt x="3" y="77"/>
                    </a:lnTo>
                    <a:lnTo>
                      <a:pt x="1" y="84"/>
                    </a:lnTo>
                    <a:lnTo>
                      <a:pt x="1" y="88"/>
                    </a:lnTo>
                    <a:lnTo>
                      <a:pt x="0" y="91"/>
                    </a:lnTo>
                    <a:lnTo>
                      <a:pt x="0" y="93"/>
                    </a:lnTo>
                    <a:lnTo>
                      <a:pt x="0" y="96"/>
                    </a:lnTo>
                    <a:lnTo>
                      <a:pt x="2" y="99"/>
                    </a:lnTo>
                    <a:lnTo>
                      <a:pt x="6" y="100"/>
                    </a:lnTo>
                    <a:lnTo>
                      <a:pt x="9" y="99"/>
                    </a:lnTo>
                    <a:lnTo>
                      <a:pt x="11" y="97"/>
                    </a:lnTo>
                    <a:lnTo>
                      <a:pt x="12" y="94"/>
                    </a:lnTo>
                    <a:lnTo>
                      <a:pt x="12" y="92"/>
                    </a:lnTo>
                    <a:lnTo>
                      <a:pt x="13" y="90"/>
                    </a:lnTo>
                    <a:lnTo>
                      <a:pt x="13" y="87"/>
                    </a:lnTo>
                    <a:lnTo>
                      <a:pt x="15" y="79"/>
                    </a:lnTo>
                    <a:lnTo>
                      <a:pt x="16" y="69"/>
                    </a:lnTo>
                    <a:lnTo>
                      <a:pt x="16" y="57"/>
                    </a:lnTo>
                    <a:lnTo>
                      <a:pt x="16" y="49"/>
                    </a:lnTo>
                    <a:lnTo>
                      <a:pt x="18" y="39"/>
                    </a:lnTo>
                    <a:lnTo>
                      <a:pt x="22" y="26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3" y="53"/>
                    </a:lnTo>
                    <a:lnTo>
                      <a:pt x="23" y="61"/>
                    </a:lnTo>
                    <a:lnTo>
                      <a:pt x="25" y="70"/>
                    </a:lnTo>
                    <a:lnTo>
                      <a:pt x="27" y="77"/>
                    </a:lnTo>
                    <a:lnTo>
                      <a:pt x="28" y="82"/>
                    </a:lnTo>
                    <a:lnTo>
                      <a:pt x="29" y="88"/>
                    </a:lnTo>
                    <a:lnTo>
                      <a:pt x="30" y="93"/>
                    </a:lnTo>
                    <a:lnTo>
                      <a:pt x="31" y="96"/>
                    </a:lnTo>
                    <a:lnTo>
                      <a:pt x="33" y="98"/>
                    </a:lnTo>
                    <a:lnTo>
                      <a:pt x="36" y="99"/>
                    </a:lnTo>
                    <a:lnTo>
                      <a:pt x="39" y="99"/>
                    </a:lnTo>
                    <a:lnTo>
                      <a:pt x="42" y="96"/>
                    </a:lnTo>
                    <a:lnTo>
                      <a:pt x="43" y="93"/>
                    </a:lnTo>
                    <a:lnTo>
                      <a:pt x="42" y="87"/>
                    </a:lnTo>
                    <a:lnTo>
                      <a:pt x="41" y="80"/>
                    </a:lnTo>
                    <a:lnTo>
                      <a:pt x="39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80" name="Freeform 270"/>
              <p:cNvSpPr>
                <a:spLocks/>
              </p:cNvSpPr>
              <p:nvPr/>
            </p:nvSpPr>
            <p:spPr bwMode="auto">
              <a:xfrm>
                <a:off x="1692" y="1347"/>
                <a:ext cx="46" cy="45"/>
              </a:xfrm>
              <a:custGeom>
                <a:avLst/>
                <a:gdLst>
                  <a:gd name="T0" fmla="*/ 23 w 46"/>
                  <a:gd name="T1" fmla="*/ 45 h 45"/>
                  <a:gd name="T2" fmla="*/ 34 w 46"/>
                  <a:gd name="T3" fmla="*/ 42 h 45"/>
                  <a:gd name="T4" fmla="*/ 43 w 46"/>
                  <a:gd name="T5" fmla="*/ 34 h 45"/>
                  <a:gd name="T6" fmla="*/ 46 w 46"/>
                  <a:gd name="T7" fmla="*/ 23 h 45"/>
                  <a:gd name="T8" fmla="*/ 46 w 46"/>
                  <a:gd name="T9" fmla="*/ 23 h 45"/>
                  <a:gd name="T10" fmla="*/ 43 w 46"/>
                  <a:gd name="T11" fmla="*/ 11 h 45"/>
                  <a:gd name="T12" fmla="*/ 34 w 46"/>
                  <a:gd name="T13" fmla="*/ 3 h 45"/>
                  <a:gd name="T14" fmla="*/ 23 w 46"/>
                  <a:gd name="T15" fmla="*/ 0 h 45"/>
                  <a:gd name="T16" fmla="*/ 23 w 46"/>
                  <a:gd name="T17" fmla="*/ 0 h 45"/>
                  <a:gd name="T18" fmla="*/ 12 w 46"/>
                  <a:gd name="T19" fmla="*/ 3 h 45"/>
                  <a:gd name="T20" fmla="*/ 4 w 46"/>
                  <a:gd name="T21" fmla="*/ 11 h 45"/>
                  <a:gd name="T22" fmla="*/ 0 w 46"/>
                  <a:gd name="T23" fmla="*/ 23 h 45"/>
                  <a:gd name="T24" fmla="*/ 0 w 46"/>
                  <a:gd name="T25" fmla="*/ 23 h 45"/>
                  <a:gd name="T26" fmla="*/ 4 w 46"/>
                  <a:gd name="T27" fmla="*/ 34 h 45"/>
                  <a:gd name="T28" fmla="*/ 12 w 46"/>
                  <a:gd name="T29" fmla="*/ 42 h 45"/>
                  <a:gd name="T30" fmla="*/ 23 w 46"/>
                  <a:gd name="T31" fmla="*/ 45 h 45"/>
                  <a:gd name="T32" fmla="*/ 23 w 46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6"/>
                  <a:gd name="T52" fmla="*/ 0 h 45"/>
                  <a:gd name="T53" fmla="*/ 46 w 4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6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3" y="34"/>
                    </a:lnTo>
                    <a:lnTo>
                      <a:pt x="46" y="23"/>
                    </a:lnTo>
                    <a:lnTo>
                      <a:pt x="43" y="11"/>
                    </a:lnTo>
                    <a:lnTo>
                      <a:pt x="34" y="3"/>
                    </a:lnTo>
                    <a:lnTo>
                      <a:pt x="23" y="0"/>
                    </a:lnTo>
                    <a:lnTo>
                      <a:pt x="12" y="3"/>
                    </a:lnTo>
                    <a:lnTo>
                      <a:pt x="4" y="11"/>
                    </a:lnTo>
                    <a:lnTo>
                      <a:pt x="0" y="23"/>
                    </a:lnTo>
                    <a:lnTo>
                      <a:pt x="4" y="34"/>
                    </a:lnTo>
                    <a:lnTo>
                      <a:pt x="12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81" name="Freeform 271"/>
              <p:cNvSpPr>
                <a:spLocks/>
              </p:cNvSpPr>
              <p:nvPr/>
            </p:nvSpPr>
            <p:spPr bwMode="auto">
              <a:xfrm>
                <a:off x="1743" y="1373"/>
                <a:ext cx="19" cy="84"/>
              </a:xfrm>
              <a:custGeom>
                <a:avLst/>
                <a:gdLst>
                  <a:gd name="T0" fmla="*/ 13 w 19"/>
                  <a:gd name="T1" fmla="*/ 79 h 84"/>
                  <a:gd name="T2" fmla="*/ 14 w 19"/>
                  <a:gd name="T3" fmla="*/ 67 h 84"/>
                  <a:gd name="T4" fmla="*/ 15 w 19"/>
                  <a:gd name="T5" fmla="*/ 56 h 84"/>
                  <a:gd name="T6" fmla="*/ 18 w 19"/>
                  <a:gd name="T7" fmla="*/ 44 h 84"/>
                  <a:gd name="T8" fmla="*/ 18 w 19"/>
                  <a:gd name="T9" fmla="*/ 44 h 84"/>
                  <a:gd name="T10" fmla="*/ 19 w 19"/>
                  <a:gd name="T11" fmla="*/ 31 h 84"/>
                  <a:gd name="T12" fmla="*/ 19 w 19"/>
                  <a:gd name="T13" fmla="*/ 19 h 84"/>
                  <a:gd name="T14" fmla="*/ 19 w 19"/>
                  <a:gd name="T15" fmla="*/ 6 h 84"/>
                  <a:gd name="T16" fmla="*/ 19 w 19"/>
                  <a:gd name="T17" fmla="*/ 6 h 84"/>
                  <a:gd name="T18" fmla="*/ 18 w 19"/>
                  <a:gd name="T19" fmla="*/ 3 h 84"/>
                  <a:gd name="T20" fmla="*/ 16 w 19"/>
                  <a:gd name="T21" fmla="*/ 1 h 84"/>
                  <a:gd name="T22" fmla="*/ 13 w 19"/>
                  <a:gd name="T23" fmla="*/ 0 h 84"/>
                  <a:gd name="T24" fmla="*/ 13 w 19"/>
                  <a:gd name="T25" fmla="*/ 0 h 84"/>
                  <a:gd name="T26" fmla="*/ 9 w 19"/>
                  <a:gd name="T27" fmla="*/ 1 h 84"/>
                  <a:gd name="T28" fmla="*/ 7 w 19"/>
                  <a:gd name="T29" fmla="*/ 4 h 84"/>
                  <a:gd name="T30" fmla="*/ 6 w 19"/>
                  <a:gd name="T31" fmla="*/ 7 h 84"/>
                  <a:gd name="T32" fmla="*/ 6 w 19"/>
                  <a:gd name="T33" fmla="*/ 7 h 84"/>
                  <a:gd name="T34" fmla="*/ 6 w 19"/>
                  <a:gd name="T35" fmla="*/ 25 h 84"/>
                  <a:gd name="T36" fmla="*/ 5 w 19"/>
                  <a:gd name="T37" fmla="*/ 42 h 84"/>
                  <a:gd name="T38" fmla="*/ 1 w 19"/>
                  <a:gd name="T39" fmla="*/ 60 h 84"/>
                  <a:gd name="T40" fmla="*/ 1 w 19"/>
                  <a:gd name="T41" fmla="*/ 60 h 84"/>
                  <a:gd name="T42" fmla="*/ 0 w 19"/>
                  <a:gd name="T43" fmla="*/ 66 h 84"/>
                  <a:gd name="T44" fmla="*/ 0 w 19"/>
                  <a:gd name="T45" fmla="*/ 71 h 84"/>
                  <a:gd name="T46" fmla="*/ 0 w 19"/>
                  <a:gd name="T47" fmla="*/ 78 h 84"/>
                  <a:gd name="T48" fmla="*/ 0 w 19"/>
                  <a:gd name="T49" fmla="*/ 78 h 84"/>
                  <a:gd name="T50" fmla="*/ 1 w 19"/>
                  <a:gd name="T51" fmla="*/ 81 h 84"/>
                  <a:gd name="T52" fmla="*/ 3 w 19"/>
                  <a:gd name="T53" fmla="*/ 83 h 84"/>
                  <a:gd name="T54" fmla="*/ 6 w 19"/>
                  <a:gd name="T55" fmla="*/ 84 h 84"/>
                  <a:gd name="T56" fmla="*/ 6 w 19"/>
                  <a:gd name="T57" fmla="*/ 84 h 84"/>
                  <a:gd name="T58" fmla="*/ 10 w 19"/>
                  <a:gd name="T59" fmla="*/ 84 h 84"/>
                  <a:gd name="T60" fmla="*/ 12 w 19"/>
                  <a:gd name="T61" fmla="*/ 82 h 84"/>
                  <a:gd name="T62" fmla="*/ 13 w 19"/>
                  <a:gd name="T63" fmla="*/ 79 h 84"/>
                  <a:gd name="T64" fmla="*/ 13 w 19"/>
                  <a:gd name="T65" fmla="*/ 79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9"/>
                  <a:gd name="T100" fmla="*/ 0 h 84"/>
                  <a:gd name="T101" fmla="*/ 19 w 19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9" h="84">
                    <a:moveTo>
                      <a:pt x="13" y="79"/>
                    </a:moveTo>
                    <a:lnTo>
                      <a:pt x="14" y="67"/>
                    </a:lnTo>
                    <a:lnTo>
                      <a:pt x="15" y="56"/>
                    </a:lnTo>
                    <a:lnTo>
                      <a:pt x="18" y="44"/>
                    </a:lnTo>
                    <a:lnTo>
                      <a:pt x="19" y="31"/>
                    </a:lnTo>
                    <a:lnTo>
                      <a:pt x="19" y="19"/>
                    </a:lnTo>
                    <a:lnTo>
                      <a:pt x="19" y="6"/>
                    </a:lnTo>
                    <a:lnTo>
                      <a:pt x="18" y="3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9" y="1"/>
                    </a:lnTo>
                    <a:lnTo>
                      <a:pt x="7" y="4"/>
                    </a:lnTo>
                    <a:lnTo>
                      <a:pt x="6" y="7"/>
                    </a:lnTo>
                    <a:lnTo>
                      <a:pt x="6" y="25"/>
                    </a:lnTo>
                    <a:lnTo>
                      <a:pt x="5" y="42"/>
                    </a:lnTo>
                    <a:lnTo>
                      <a:pt x="1" y="60"/>
                    </a:lnTo>
                    <a:lnTo>
                      <a:pt x="0" y="66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1"/>
                    </a:lnTo>
                    <a:lnTo>
                      <a:pt x="3" y="83"/>
                    </a:lnTo>
                    <a:lnTo>
                      <a:pt x="6" y="84"/>
                    </a:lnTo>
                    <a:lnTo>
                      <a:pt x="10" y="84"/>
                    </a:lnTo>
                    <a:lnTo>
                      <a:pt x="12" y="82"/>
                    </a:lnTo>
                    <a:lnTo>
                      <a:pt x="13" y="7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82" name="Freeform 272"/>
              <p:cNvSpPr>
                <a:spLocks/>
              </p:cNvSpPr>
              <p:nvPr/>
            </p:nvSpPr>
            <p:spPr bwMode="auto">
              <a:xfrm>
                <a:off x="1760" y="1372"/>
                <a:ext cx="21" cy="86"/>
              </a:xfrm>
              <a:custGeom>
                <a:avLst/>
                <a:gdLst>
                  <a:gd name="T0" fmla="*/ 2 w 21"/>
                  <a:gd name="T1" fmla="*/ 5 h 86"/>
                  <a:gd name="T2" fmla="*/ 0 w 21"/>
                  <a:gd name="T3" fmla="*/ 14 h 86"/>
                  <a:gd name="T4" fmla="*/ 1 w 21"/>
                  <a:gd name="T5" fmla="*/ 24 h 86"/>
                  <a:gd name="T6" fmla="*/ 5 w 21"/>
                  <a:gd name="T7" fmla="*/ 32 h 86"/>
                  <a:gd name="T8" fmla="*/ 5 w 21"/>
                  <a:gd name="T9" fmla="*/ 32 h 86"/>
                  <a:gd name="T10" fmla="*/ 8 w 21"/>
                  <a:gd name="T11" fmla="*/ 47 h 86"/>
                  <a:gd name="T12" fmla="*/ 8 w 21"/>
                  <a:gd name="T13" fmla="*/ 62 h 86"/>
                  <a:gd name="T14" fmla="*/ 6 w 21"/>
                  <a:gd name="T15" fmla="*/ 78 h 86"/>
                  <a:gd name="T16" fmla="*/ 6 w 21"/>
                  <a:gd name="T17" fmla="*/ 78 h 86"/>
                  <a:gd name="T18" fmla="*/ 6 w 21"/>
                  <a:gd name="T19" fmla="*/ 81 h 86"/>
                  <a:gd name="T20" fmla="*/ 8 w 21"/>
                  <a:gd name="T21" fmla="*/ 84 h 86"/>
                  <a:gd name="T22" fmla="*/ 11 w 21"/>
                  <a:gd name="T23" fmla="*/ 86 h 86"/>
                  <a:gd name="T24" fmla="*/ 11 w 21"/>
                  <a:gd name="T25" fmla="*/ 86 h 86"/>
                  <a:gd name="T26" fmla="*/ 15 w 21"/>
                  <a:gd name="T27" fmla="*/ 86 h 86"/>
                  <a:gd name="T28" fmla="*/ 17 w 21"/>
                  <a:gd name="T29" fmla="*/ 84 h 86"/>
                  <a:gd name="T30" fmla="*/ 19 w 21"/>
                  <a:gd name="T31" fmla="*/ 81 h 86"/>
                  <a:gd name="T32" fmla="*/ 19 w 21"/>
                  <a:gd name="T33" fmla="*/ 81 h 86"/>
                  <a:gd name="T34" fmla="*/ 20 w 21"/>
                  <a:gd name="T35" fmla="*/ 71 h 86"/>
                  <a:gd name="T36" fmla="*/ 21 w 21"/>
                  <a:gd name="T37" fmla="*/ 60 h 86"/>
                  <a:gd name="T38" fmla="*/ 21 w 21"/>
                  <a:gd name="T39" fmla="*/ 49 h 86"/>
                  <a:gd name="T40" fmla="*/ 21 w 21"/>
                  <a:gd name="T41" fmla="*/ 49 h 86"/>
                  <a:gd name="T42" fmla="*/ 21 w 21"/>
                  <a:gd name="T43" fmla="*/ 39 h 86"/>
                  <a:gd name="T44" fmla="*/ 18 w 21"/>
                  <a:gd name="T45" fmla="*/ 29 h 86"/>
                  <a:gd name="T46" fmla="*/ 13 w 21"/>
                  <a:gd name="T47" fmla="*/ 20 h 86"/>
                  <a:gd name="T48" fmla="*/ 13 w 21"/>
                  <a:gd name="T49" fmla="*/ 20 h 86"/>
                  <a:gd name="T50" fmla="*/ 13 w 21"/>
                  <a:gd name="T51" fmla="*/ 16 h 86"/>
                  <a:gd name="T52" fmla="*/ 13 w 21"/>
                  <a:gd name="T53" fmla="*/ 11 h 86"/>
                  <a:gd name="T54" fmla="*/ 14 w 21"/>
                  <a:gd name="T55" fmla="*/ 7 h 86"/>
                  <a:gd name="T56" fmla="*/ 14 w 21"/>
                  <a:gd name="T57" fmla="*/ 7 h 86"/>
                  <a:gd name="T58" fmla="*/ 14 w 21"/>
                  <a:gd name="T59" fmla="*/ 4 h 86"/>
                  <a:gd name="T60" fmla="*/ 12 w 21"/>
                  <a:gd name="T61" fmla="*/ 1 h 86"/>
                  <a:gd name="T62" fmla="*/ 9 w 21"/>
                  <a:gd name="T63" fmla="*/ 0 h 86"/>
                  <a:gd name="T64" fmla="*/ 9 w 21"/>
                  <a:gd name="T65" fmla="*/ 0 h 86"/>
                  <a:gd name="T66" fmla="*/ 5 w 21"/>
                  <a:gd name="T67" fmla="*/ 0 h 86"/>
                  <a:gd name="T68" fmla="*/ 3 w 21"/>
                  <a:gd name="T69" fmla="*/ 2 h 86"/>
                  <a:gd name="T70" fmla="*/ 2 w 21"/>
                  <a:gd name="T71" fmla="*/ 5 h 86"/>
                  <a:gd name="T72" fmla="*/ 2 w 21"/>
                  <a:gd name="T73" fmla="*/ 5 h 8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1"/>
                  <a:gd name="T112" fmla="*/ 0 h 86"/>
                  <a:gd name="T113" fmla="*/ 21 w 21"/>
                  <a:gd name="T114" fmla="*/ 86 h 8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1" h="86">
                    <a:moveTo>
                      <a:pt x="2" y="5"/>
                    </a:moveTo>
                    <a:lnTo>
                      <a:pt x="0" y="14"/>
                    </a:lnTo>
                    <a:lnTo>
                      <a:pt x="1" y="24"/>
                    </a:lnTo>
                    <a:lnTo>
                      <a:pt x="5" y="32"/>
                    </a:lnTo>
                    <a:lnTo>
                      <a:pt x="8" y="47"/>
                    </a:lnTo>
                    <a:lnTo>
                      <a:pt x="8" y="62"/>
                    </a:lnTo>
                    <a:lnTo>
                      <a:pt x="6" y="78"/>
                    </a:lnTo>
                    <a:lnTo>
                      <a:pt x="6" y="81"/>
                    </a:lnTo>
                    <a:lnTo>
                      <a:pt x="8" y="84"/>
                    </a:lnTo>
                    <a:lnTo>
                      <a:pt x="11" y="86"/>
                    </a:lnTo>
                    <a:lnTo>
                      <a:pt x="15" y="86"/>
                    </a:lnTo>
                    <a:lnTo>
                      <a:pt x="17" y="84"/>
                    </a:lnTo>
                    <a:lnTo>
                      <a:pt x="19" y="81"/>
                    </a:lnTo>
                    <a:lnTo>
                      <a:pt x="20" y="71"/>
                    </a:lnTo>
                    <a:lnTo>
                      <a:pt x="21" y="60"/>
                    </a:lnTo>
                    <a:lnTo>
                      <a:pt x="21" y="49"/>
                    </a:lnTo>
                    <a:lnTo>
                      <a:pt x="21" y="39"/>
                    </a:lnTo>
                    <a:lnTo>
                      <a:pt x="18" y="29"/>
                    </a:lnTo>
                    <a:lnTo>
                      <a:pt x="13" y="20"/>
                    </a:lnTo>
                    <a:lnTo>
                      <a:pt x="13" y="16"/>
                    </a:lnTo>
                    <a:lnTo>
                      <a:pt x="13" y="11"/>
                    </a:lnTo>
                    <a:lnTo>
                      <a:pt x="14" y="7"/>
                    </a:lnTo>
                    <a:lnTo>
                      <a:pt x="14" y="4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83" name="Freeform 273"/>
              <p:cNvSpPr>
                <a:spLocks/>
              </p:cNvSpPr>
              <p:nvPr/>
            </p:nvSpPr>
            <p:spPr bwMode="auto">
              <a:xfrm>
                <a:off x="1738" y="1347"/>
                <a:ext cx="44" cy="45"/>
              </a:xfrm>
              <a:custGeom>
                <a:avLst/>
                <a:gdLst>
                  <a:gd name="T0" fmla="*/ 22 w 44"/>
                  <a:gd name="T1" fmla="*/ 45 h 45"/>
                  <a:gd name="T2" fmla="*/ 33 w 44"/>
                  <a:gd name="T3" fmla="*/ 42 h 45"/>
                  <a:gd name="T4" fmla="*/ 41 w 44"/>
                  <a:gd name="T5" fmla="*/ 34 h 45"/>
                  <a:gd name="T6" fmla="*/ 44 w 44"/>
                  <a:gd name="T7" fmla="*/ 23 h 45"/>
                  <a:gd name="T8" fmla="*/ 44 w 44"/>
                  <a:gd name="T9" fmla="*/ 23 h 45"/>
                  <a:gd name="T10" fmla="*/ 41 w 44"/>
                  <a:gd name="T11" fmla="*/ 11 h 45"/>
                  <a:gd name="T12" fmla="*/ 33 w 44"/>
                  <a:gd name="T13" fmla="*/ 3 h 45"/>
                  <a:gd name="T14" fmla="*/ 22 w 44"/>
                  <a:gd name="T15" fmla="*/ 0 h 45"/>
                  <a:gd name="T16" fmla="*/ 22 w 44"/>
                  <a:gd name="T17" fmla="*/ 0 h 45"/>
                  <a:gd name="T18" fmla="*/ 10 w 44"/>
                  <a:gd name="T19" fmla="*/ 3 h 45"/>
                  <a:gd name="T20" fmla="*/ 2 w 44"/>
                  <a:gd name="T21" fmla="*/ 11 h 45"/>
                  <a:gd name="T22" fmla="*/ 0 w 44"/>
                  <a:gd name="T23" fmla="*/ 23 h 45"/>
                  <a:gd name="T24" fmla="*/ 0 w 44"/>
                  <a:gd name="T25" fmla="*/ 23 h 45"/>
                  <a:gd name="T26" fmla="*/ 2 w 44"/>
                  <a:gd name="T27" fmla="*/ 34 h 45"/>
                  <a:gd name="T28" fmla="*/ 10 w 44"/>
                  <a:gd name="T29" fmla="*/ 42 h 45"/>
                  <a:gd name="T30" fmla="*/ 22 w 44"/>
                  <a:gd name="T31" fmla="*/ 45 h 45"/>
                  <a:gd name="T32" fmla="*/ 22 w 44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5"/>
                  <a:gd name="T53" fmla="*/ 44 w 44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5">
                    <a:moveTo>
                      <a:pt x="22" y="45"/>
                    </a:moveTo>
                    <a:lnTo>
                      <a:pt x="33" y="42"/>
                    </a:lnTo>
                    <a:lnTo>
                      <a:pt x="41" y="34"/>
                    </a:lnTo>
                    <a:lnTo>
                      <a:pt x="44" y="23"/>
                    </a:lnTo>
                    <a:lnTo>
                      <a:pt x="41" y="11"/>
                    </a:lnTo>
                    <a:lnTo>
                      <a:pt x="33" y="3"/>
                    </a:lnTo>
                    <a:lnTo>
                      <a:pt x="22" y="0"/>
                    </a:lnTo>
                    <a:lnTo>
                      <a:pt x="10" y="3"/>
                    </a:lnTo>
                    <a:lnTo>
                      <a:pt x="2" y="11"/>
                    </a:lnTo>
                    <a:lnTo>
                      <a:pt x="0" y="23"/>
                    </a:lnTo>
                    <a:lnTo>
                      <a:pt x="2" y="34"/>
                    </a:lnTo>
                    <a:lnTo>
                      <a:pt x="10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84" name="Freeform 274"/>
              <p:cNvSpPr>
                <a:spLocks/>
              </p:cNvSpPr>
              <p:nvPr/>
            </p:nvSpPr>
            <p:spPr bwMode="auto">
              <a:xfrm>
                <a:off x="1786" y="1374"/>
                <a:ext cx="23" cy="85"/>
              </a:xfrm>
              <a:custGeom>
                <a:avLst/>
                <a:gdLst>
                  <a:gd name="T0" fmla="*/ 10 w 23"/>
                  <a:gd name="T1" fmla="*/ 6 h 85"/>
                  <a:gd name="T2" fmla="*/ 10 w 23"/>
                  <a:gd name="T3" fmla="*/ 14 h 85"/>
                  <a:gd name="T4" fmla="*/ 10 w 23"/>
                  <a:gd name="T5" fmla="*/ 21 h 85"/>
                  <a:gd name="T6" fmla="*/ 9 w 23"/>
                  <a:gd name="T7" fmla="*/ 28 h 85"/>
                  <a:gd name="T8" fmla="*/ 9 w 23"/>
                  <a:gd name="T9" fmla="*/ 28 h 85"/>
                  <a:gd name="T10" fmla="*/ 4 w 23"/>
                  <a:gd name="T11" fmla="*/ 45 h 85"/>
                  <a:gd name="T12" fmla="*/ 1 w 23"/>
                  <a:gd name="T13" fmla="*/ 62 h 85"/>
                  <a:gd name="T14" fmla="*/ 0 w 23"/>
                  <a:gd name="T15" fmla="*/ 79 h 85"/>
                  <a:gd name="T16" fmla="*/ 0 w 23"/>
                  <a:gd name="T17" fmla="*/ 79 h 85"/>
                  <a:gd name="T18" fmla="*/ 1 w 23"/>
                  <a:gd name="T19" fmla="*/ 82 h 85"/>
                  <a:gd name="T20" fmla="*/ 4 w 23"/>
                  <a:gd name="T21" fmla="*/ 84 h 85"/>
                  <a:gd name="T22" fmla="*/ 7 w 23"/>
                  <a:gd name="T23" fmla="*/ 85 h 85"/>
                  <a:gd name="T24" fmla="*/ 7 w 23"/>
                  <a:gd name="T25" fmla="*/ 85 h 85"/>
                  <a:gd name="T26" fmla="*/ 10 w 23"/>
                  <a:gd name="T27" fmla="*/ 84 h 85"/>
                  <a:gd name="T28" fmla="*/ 12 w 23"/>
                  <a:gd name="T29" fmla="*/ 81 h 85"/>
                  <a:gd name="T30" fmla="*/ 13 w 23"/>
                  <a:gd name="T31" fmla="*/ 78 h 85"/>
                  <a:gd name="T32" fmla="*/ 13 w 23"/>
                  <a:gd name="T33" fmla="*/ 78 h 85"/>
                  <a:gd name="T34" fmla="*/ 14 w 23"/>
                  <a:gd name="T35" fmla="*/ 61 h 85"/>
                  <a:gd name="T36" fmla="*/ 17 w 23"/>
                  <a:gd name="T37" fmla="*/ 45 h 85"/>
                  <a:gd name="T38" fmla="*/ 21 w 23"/>
                  <a:gd name="T39" fmla="*/ 28 h 85"/>
                  <a:gd name="T40" fmla="*/ 21 w 23"/>
                  <a:gd name="T41" fmla="*/ 28 h 85"/>
                  <a:gd name="T42" fmla="*/ 23 w 23"/>
                  <a:gd name="T43" fmla="*/ 21 h 85"/>
                  <a:gd name="T44" fmla="*/ 23 w 23"/>
                  <a:gd name="T45" fmla="*/ 13 h 85"/>
                  <a:gd name="T46" fmla="*/ 22 w 23"/>
                  <a:gd name="T47" fmla="*/ 5 h 85"/>
                  <a:gd name="T48" fmla="*/ 22 w 23"/>
                  <a:gd name="T49" fmla="*/ 5 h 85"/>
                  <a:gd name="T50" fmla="*/ 21 w 23"/>
                  <a:gd name="T51" fmla="*/ 2 h 85"/>
                  <a:gd name="T52" fmla="*/ 18 w 23"/>
                  <a:gd name="T53" fmla="*/ 0 h 85"/>
                  <a:gd name="T54" fmla="*/ 15 w 23"/>
                  <a:gd name="T55" fmla="*/ 0 h 85"/>
                  <a:gd name="T56" fmla="*/ 15 w 23"/>
                  <a:gd name="T57" fmla="*/ 0 h 85"/>
                  <a:gd name="T58" fmla="*/ 12 w 23"/>
                  <a:gd name="T59" fmla="*/ 1 h 85"/>
                  <a:gd name="T60" fmla="*/ 10 w 23"/>
                  <a:gd name="T61" fmla="*/ 3 h 85"/>
                  <a:gd name="T62" fmla="*/ 10 w 23"/>
                  <a:gd name="T63" fmla="*/ 6 h 85"/>
                  <a:gd name="T64" fmla="*/ 10 w 23"/>
                  <a:gd name="T65" fmla="*/ 6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3"/>
                  <a:gd name="T100" fmla="*/ 0 h 85"/>
                  <a:gd name="T101" fmla="*/ 23 w 23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3" h="85">
                    <a:moveTo>
                      <a:pt x="10" y="6"/>
                    </a:moveTo>
                    <a:lnTo>
                      <a:pt x="10" y="14"/>
                    </a:lnTo>
                    <a:lnTo>
                      <a:pt x="10" y="21"/>
                    </a:lnTo>
                    <a:lnTo>
                      <a:pt x="9" y="28"/>
                    </a:lnTo>
                    <a:lnTo>
                      <a:pt x="4" y="45"/>
                    </a:lnTo>
                    <a:lnTo>
                      <a:pt x="1" y="62"/>
                    </a:lnTo>
                    <a:lnTo>
                      <a:pt x="0" y="79"/>
                    </a:lnTo>
                    <a:lnTo>
                      <a:pt x="1" y="82"/>
                    </a:lnTo>
                    <a:lnTo>
                      <a:pt x="4" y="84"/>
                    </a:lnTo>
                    <a:lnTo>
                      <a:pt x="7" y="85"/>
                    </a:lnTo>
                    <a:lnTo>
                      <a:pt x="10" y="84"/>
                    </a:lnTo>
                    <a:lnTo>
                      <a:pt x="12" y="81"/>
                    </a:lnTo>
                    <a:lnTo>
                      <a:pt x="13" y="78"/>
                    </a:lnTo>
                    <a:lnTo>
                      <a:pt x="14" y="61"/>
                    </a:lnTo>
                    <a:lnTo>
                      <a:pt x="17" y="45"/>
                    </a:lnTo>
                    <a:lnTo>
                      <a:pt x="21" y="28"/>
                    </a:lnTo>
                    <a:lnTo>
                      <a:pt x="23" y="21"/>
                    </a:lnTo>
                    <a:lnTo>
                      <a:pt x="23" y="13"/>
                    </a:lnTo>
                    <a:lnTo>
                      <a:pt x="22" y="5"/>
                    </a:lnTo>
                    <a:lnTo>
                      <a:pt x="21" y="2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10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85" name="Freeform 275"/>
              <p:cNvSpPr>
                <a:spLocks/>
              </p:cNvSpPr>
              <p:nvPr/>
            </p:nvSpPr>
            <p:spPr bwMode="auto">
              <a:xfrm>
                <a:off x="1804" y="1373"/>
                <a:ext cx="21" cy="86"/>
              </a:xfrm>
              <a:custGeom>
                <a:avLst/>
                <a:gdLst>
                  <a:gd name="T0" fmla="*/ 0 w 21"/>
                  <a:gd name="T1" fmla="*/ 9 h 86"/>
                  <a:gd name="T2" fmla="*/ 4 w 21"/>
                  <a:gd name="T3" fmla="*/ 24 h 86"/>
                  <a:gd name="T4" fmla="*/ 6 w 21"/>
                  <a:gd name="T5" fmla="*/ 40 h 86"/>
                  <a:gd name="T6" fmla="*/ 8 w 21"/>
                  <a:gd name="T7" fmla="*/ 55 h 86"/>
                  <a:gd name="T8" fmla="*/ 8 w 21"/>
                  <a:gd name="T9" fmla="*/ 55 h 86"/>
                  <a:gd name="T10" fmla="*/ 8 w 21"/>
                  <a:gd name="T11" fmla="*/ 63 h 86"/>
                  <a:gd name="T12" fmla="*/ 5 w 21"/>
                  <a:gd name="T13" fmla="*/ 70 h 86"/>
                  <a:gd name="T14" fmla="*/ 2 w 21"/>
                  <a:gd name="T15" fmla="*/ 77 h 86"/>
                  <a:gd name="T16" fmla="*/ 2 w 21"/>
                  <a:gd name="T17" fmla="*/ 77 h 86"/>
                  <a:gd name="T18" fmla="*/ 2 w 21"/>
                  <a:gd name="T19" fmla="*/ 81 h 86"/>
                  <a:gd name="T20" fmla="*/ 3 w 21"/>
                  <a:gd name="T21" fmla="*/ 84 h 86"/>
                  <a:gd name="T22" fmla="*/ 6 w 21"/>
                  <a:gd name="T23" fmla="*/ 85 h 86"/>
                  <a:gd name="T24" fmla="*/ 6 w 21"/>
                  <a:gd name="T25" fmla="*/ 85 h 86"/>
                  <a:gd name="T26" fmla="*/ 9 w 21"/>
                  <a:gd name="T27" fmla="*/ 86 h 86"/>
                  <a:gd name="T28" fmla="*/ 12 w 21"/>
                  <a:gd name="T29" fmla="*/ 84 h 86"/>
                  <a:gd name="T30" fmla="*/ 14 w 21"/>
                  <a:gd name="T31" fmla="*/ 82 h 86"/>
                  <a:gd name="T32" fmla="*/ 14 w 21"/>
                  <a:gd name="T33" fmla="*/ 82 h 86"/>
                  <a:gd name="T34" fmla="*/ 18 w 21"/>
                  <a:gd name="T35" fmla="*/ 73 h 86"/>
                  <a:gd name="T36" fmla="*/ 20 w 21"/>
                  <a:gd name="T37" fmla="*/ 63 h 86"/>
                  <a:gd name="T38" fmla="*/ 21 w 21"/>
                  <a:gd name="T39" fmla="*/ 54 h 86"/>
                  <a:gd name="T40" fmla="*/ 21 w 21"/>
                  <a:gd name="T41" fmla="*/ 54 h 86"/>
                  <a:gd name="T42" fmla="*/ 19 w 21"/>
                  <a:gd name="T43" fmla="*/ 37 h 86"/>
                  <a:gd name="T44" fmla="*/ 16 w 21"/>
                  <a:gd name="T45" fmla="*/ 20 h 86"/>
                  <a:gd name="T46" fmla="*/ 12 w 21"/>
                  <a:gd name="T47" fmla="*/ 4 h 86"/>
                  <a:gd name="T48" fmla="*/ 12 w 21"/>
                  <a:gd name="T49" fmla="*/ 4 h 86"/>
                  <a:gd name="T50" fmla="*/ 10 w 21"/>
                  <a:gd name="T51" fmla="*/ 1 h 86"/>
                  <a:gd name="T52" fmla="*/ 6 w 21"/>
                  <a:gd name="T53" fmla="*/ 0 h 86"/>
                  <a:gd name="T54" fmla="*/ 3 w 21"/>
                  <a:gd name="T55" fmla="*/ 1 h 86"/>
                  <a:gd name="T56" fmla="*/ 3 w 21"/>
                  <a:gd name="T57" fmla="*/ 1 h 86"/>
                  <a:gd name="T58" fmla="*/ 1 w 21"/>
                  <a:gd name="T59" fmla="*/ 3 h 86"/>
                  <a:gd name="T60" fmla="*/ 0 w 21"/>
                  <a:gd name="T61" fmla="*/ 6 h 86"/>
                  <a:gd name="T62" fmla="*/ 0 w 21"/>
                  <a:gd name="T63" fmla="*/ 9 h 86"/>
                  <a:gd name="T64" fmla="*/ 0 w 21"/>
                  <a:gd name="T65" fmla="*/ 9 h 8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1"/>
                  <a:gd name="T100" fmla="*/ 0 h 86"/>
                  <a:gd name="T101" fmla="*/ 21 w 21"/>
                  <a:gd name="T102" fmla="*/ 86 h 8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1" h="86">
                    <a:moveTo>
                      <a:pt x="0" y="9"/>
                    </a:moveTo>
                    <a:lnTo>
                      <a:pt x="4" y="24"/>
                    </a:lnTo>
                    <a:lnTo>
                      <a:pt x="6" y="40"/>
                    </a:lnTo>
                    <a:lnTo>
                      <a:pt x="8" y="55"/>
                    </a:lnTo>
                    <a:lnTo>
                      <a:pt x="8" y="63"/>
                    </a:lnTo>
                    <a:lnTo>
                      <a:pt x="5" y="70"/>
                    </a:lnTo>
                    <a:lnTo>
                      <a:pt x="2" y="77"/>
                    </a:lnTo>
                    <a:lnTo>
                      <a:pt x="2" y="81"/>
                    </a:lnTo>
                    <a:lnTo>
                      <a:pt x="3" y="84"/>
                    </a:lnTo>
                    <a:lnTo>
                      <a:pt x="6" y="85"/>
                    </a:lnTo>
                    <a:lnTo>
                      <a:pt x="9" y="86"/>
                    </a:lnTo>
                    <a:lnTo>
                      <a:pt x="12" y="84"/>
                    </a:lnTo>
                    <a:lnTo>
                      <a:pt x="14" y="82"/>
                    </a:lnTo>
                    <a:lnTo>
                      <a:pt x="18" y="73"/>
                    </a:lnTo>
                    <a:lnTo>
                      <a:pt x="20" y="63"/>
                    </a:lnTo>
                    <a:lnTo>
                      <a:pt x="21" y="54"/>
                    </a:lnTo>
                    <a:lnTo>
                      <a:pt x="19" y="37"/>
                    </a:lnTo>
                    <a:lnTo>
                      <a:pt x="16" y="20"/>
                    </a:lnTo>
                    <a:lnTo>
                      <a:pt x="12" y="4"/>
                    </a:lnTo>
                    <a:lnTo>
                      <a:pt x="10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86" name="Freeform 276"/>
              <p:cNvSpPr>
                <a:spLocks/>
              </p:cNvSpPr>
              <p:nvPr/>
            </p:nvSpPr>
            <p:spPr bwMode="auto">
              <a:xfrm>
                <a:off x="1827" y="1372"/>
                <a:ext cx="29" cy="86"/>
              </a:xfrm>
              <a:custGeom>
                <a:avLst/>
                <a:gdLst>
                  <a:gd name="T0" fmla="*/ 16 w 29"/>
                  <a:gd name="T1" fmla="*/ 6 h 86"/>
                  <a:gd name="T2" fmla="*/ 13 w 29"/>
                  <a:gd name="T3" fmla="*/ 15 h 86"/>
                  <a:gd name="T4" fmla="*/ 10 w 29"/>
                  <a:gd name="T5" fmla="*/ 23 h 86"/>
                  <a:gd name="T6" fmla="*/ 7 w 29"/>
                  <a:gd name="T7" fmla="*/ 32 h 86"/>
                  <a:gd name="T8" fmla="*/ 7 w 29"/>
                  <a:gd name="T9" fmla="*/ 32 h 86"/>
                  <a:gd name="T10" fmla="*/ 4 w 29"/>
                  <a:gd name="T11" fmla="*/ 45 h 86"/>
                  <a:gd name="T12" fmla="*/ 3 w 29"/>
                  <a:gd name="T13" fmla="*/ 58 h 86"/>
                  <a:gd name="T14" fmla="*/ 2 w 29"/>
                  <a:gd name="T15" fmla="*/ 72 h 86"/>
                  <a:gd name="T16" fmla="*/ 2 w 29"/>
                  <a:gd name="T17" fmla="*/ 72 h 86"/>
                  <a:gd name="T18" fmla="*/ 2 w 29"/>
                  <a:gd name="T19" fmla="*/ 74 h 86"/>
                  <a:gd name="T20" fmla="*/ 2 w 29"/>
                  <a:gd name="T21" fmla="*/ 76 h 86"/>
                  <a:gd name="T22" fmla="*/ 1 w 29"/>
                  <a:gd name="T23" fmla="*/ 77 h 86"/>
                  <a:gd name="T24" fmla="*/ 1 w 29"/>
                  <a:gd name="T25" fmla="*/ 77 h 86"/>
                  <a:gd name="T26" fmla="*/ 0 w 29"/>
                  <a:gd name="T27" fmla="*/ 80 h 86"/>
                  <a:gd name="T28" fmla="*/ 2 w 29"/>
                  <a:gd name="T29" fmla="*/ 83 h 86"/>
                  <a:gd name="T30" fmla="*/ 5 w 29"/>
                  <a:gd name="T31" fmla="*/ 85 h 86"/>
                  <a:gd name="T32" fmla="*/ 5 w 29"/>
                  <a:gd name="T33" fmla="*/ 85 h 86"/>
                  <a:gd name="T34" fmla="*/ 8 w 29"/>
                  <a:gd name="T35" fmla="*/ 86 h 86"/>
                  <a:gd name="T36" fmla="*/ 11 w 29"/>
                  <a:gd name="T37" fmla="*/ 85 h 86"/>
                  <a:gd name="T38" fmla="*/ 13 w 29"/>
                  <a:gd name="T39" fmla="*/ 82 h 86"/>
                  <a:gd name="T40" fmla="*/ 13 w 29"/>
                  <a:gd name="T41" fmla="*/ 82 h 86"/>
                  <a:gd name="T42" fmla="*/ 14 w 29"/>
                  <a:gd name="T43" fmla="*/ 81 h 86"/>
                  <a:gd name="T44" fmla="*/ 14 w 29"/>
                  <a:gd name="T45" fmla="*/ 79 h 86"/>
                  <a:gd name="T46" fmla="*/ 15 w 29"/>
                  <a:gd name="T47" fmla="*/ 77 h 86"/>
                  <a:gd name="T48" fmla="*/ 15 w 29"/>
                  <a:gd name="T49" fmla="*/ 77 h 86"/>
                  <a:gd name="T50" fmla="*/ 16 w 29"/>
                  <a:gd name="T51" fmla="*/ 60 h 86"/>
                  <a:gd name="T52" fmla="*/ 17 w 29"/>
                  <a:gd name="T53" fmla="*/ 43 h 86"/>
                  <a:gd name="T54" fmla="*/ 23 w 29"/>
                  <a:gd name="T55" fmla="*/ 26 h 86"/>
                  <a:gd name="T56" fmla="*/ 23 w 29"/>
                  <a:gd name="T57" fmla="*/ 26 h 86"/>
                  <a:gd name="T58" fmla="*/ 26 w 29"/>
                  <a:gd name="T59" fmla="*/ 19 h 86"/>
                  <a:gd name="T60" fmla="*/ 28 w 29"/>
                  <a:gd name="T61" fmla="*/ 12 h 86"/>
                  <a:gd name="T62" fmla="*/ 29 w 29"/>
                  <a:gd name="T63" fmla="*/ 5 h 86"/>
                  <a:gd name="T64" fmla="*/ 29 w 29"/>
                  <a:gd name="T65" fmla="*/ 5 h 86"/>
                  <a:gd name="T66" fmla="*/ 28 w 29"/>
                  <a:gd name="T67" fmla="*/ 2 h 86"/>
                  <a:gd name="T68" fmla="*/ 25 w 29"/>
                  <a:gd name="T69" fmla="*/ 0 h 86"/>
                  <a:gd name="T70" fmla="*/ 22 w 29"/>
                  <a:gd name="T71" fmla="*/ 0 h 86"/>
                  <a:gd name="T72" fmla="*/ 22 w 29"/>
                  <a:gd name="T73" fmla="*/ 0 h 86"/>
                  <a:gd name="T74" fmla="*/ 18 w 29"/>
                  <a:gd name="T75" fmla="*/ 1 h 86"/>
                  <a:gd name="T76" fmla="*/ 16 w 29"/>
                  <a:gd name="T77" fmla="*/ 3 h 86"/>
                  <a:gd name="T78" fmla="*/ 16 w 29"/>
                  <a:gd name="T79" fmla="*/ 6 h 86"/>
                  <a:gd name="T80" fmla="*/ 16 w 29"/>
                  <a:gd name="T81" fmla="*/ 6 h 8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9"/>
                  <a:gd name="T124" fmla="*/ 0 h 86"/>
                  <a:gd name="T125" fmla="*/ 29 w 29"/>
                  <a:gd name="T126" fmla="*/ 86 h 8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9" h="86">
                    <a:moveTo>
                      <a:pt x="16" y="6"/>
                    </a:moveTo>
                    <a:lnTo>
                      <a:pt x="13" y="15"/>
                    </a:lnTo>
                    <a:lnTo>
                      <a:pt x="10" y="23"/>
                    </a:lnTo>
                    <a:lnTo>
                      <a:pt x="7" y="32"/>
                    </a:lnTo>
                    <a:lnTo>
                      <a:pt x="4" y="45"/>
                    </a:lnTo>
                    <a:lnTo>
                      <a:pt x="3" y="58"/>
                    </a:lnTo>
                    <a:lnTo>
                      <a:pt x="2" y="72"/>
                    </a:lnTo>
                    <a:lnTo>
                      <a:pt x="2" y="74"/>
                    </a:lnTo>
                    <a:lnTo>
                      <a:pt x="2" y="76"/>
                    </a:lnTo>
                    <a:lnTo>
                      <a:pt x="1" y="77"/>
                    </a:lnTo>
                    <a:lnTo>
                      <a:pt x="0" y="80"/>
                    </a:lnTo>
                    <a:lnTo>
                      <a:pt x="2" y="83"/>
                    </a:lnTo>
                    <a:lnTo>
                      <a:pt x="5" y="85"/>
                    </a:lnTo>
                    <a:lnTo>
                      <a:pt x="8" y="86"/>
                    </a:lnTo>
                    <a:lnTo>
                      <a:pt x="11" y="85"/>
                    </a:lnTo>
                    <a:lnTo>
                      <a:pt x="13" y="82"/>
                    </a:lnTo>
                    <a:lnTo>
                      <a:pt x="14" y="81"/>
                    </a:lnTo>
                    <a:lnTo>
                      <a:pt x="14" y="79"/>
                    </a:lnTo>
                    <a:lnTo>
                      <a:pt x="15" y="77"/>
                    </a:lnTo>
                    <a:lnTo>
                      <a:pt x="16" y="60"/>
                    </a:lnTo>
                    <a:lnTo>
                      <a:pt x="17" y="43"/>
                    </a:lnTo>
                    <a:lnTo>
                      <a:pt x="23" y="26"/>
                    </a:lnTo>
                    <a:lnTo>
                      <a:pt x="26" y="19"/>
                    </a:lnTo>
                    <a:lnTo>
                      <a:pt x="28" y="12"/>
                    </a:lnTo>
                    <a:lnTo>
                      <a:pt x="29" y="5"/>
                    </a:lnTo>
                    <a:lnTo>
                      <a:pt x="28" y="2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6" y="3"/>
                    </a:lnTo>
                    <a:lnTo>
                      <a:pt x="16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87" name="Freeform 277"/>
              <p:cNvSpPr>
                <a:spLocks/>
              </p:cNvSpPr>
              <p:nvPr/>
            </p:nvSpPr>
            <p:spPr bwMode="auto">
              <a:xfrm>
                <a:off x="1846" y="1373"/>
                <a:ext cx="18" cy="86"/>
              </a:xfrm>
              <a:custGeom>
                <a:avLst/>
                <a:gdLst>
                  <a:gd name="T0" fmla="*/ 1 w 18"/>
                  <a:gd name="T1" fmla="*/ 10 h 86"/>
                  <a:gd name="T2" fmla="*/ 4 w 18"/>
                  <a:gd name="T3" fmla="*/ 20 h 86"/>
                  <a:gd name="T4" fmla="*/ 5 w 18"/>
                  <a:gd name="T5" fmla="*/ 30 h 86"/>
                  <a:gd name="T6" fmla="*/ 4 w 18"/>
                  <a:gd name="T7" fmla="*/ 41 h 86"/>
                  <a:gd name="T8" fmla="*/ 4 w 18"/>
                  <a:gd name="T9" fmla="*/ 41 h 86"/>
                  <a:gd name="T10" fmla="*/ 3 w 18"/>
                  <a:gd name="T11" fmla="*/ 54 h 86"/>
                  <a:gd name="T12" fmla="*/ 3 w 18"/>
                  <a:gd name="T13" fmla="*/ 67 h 86"/>
                  <a:gd name="T14" fmla="*/ 6 w 18"/>
                  <a:gd name="T15" fmla="*/ 80 h 86"/>
                  <a:gd name="T16" fmla="*/ 6 w 18"/>
                  <a:gd name="T17" fmla="*/ 80 h 86"/>
                  <a:gd name="T18" fmla="*/ 7 w 18"/>
                  <a:gd name="T19" fmla="*/ 83 h 86"/>
                  <a:gd name="T20" fmla="*/ 9 w 18"/>
                  <a:gd name="T21" fmla="*/ 85 h 86"/>
                  <a:gd name="T22" fmla="*/ 12 w 18"/>
                  <a:gd name="T23" fmla="*/ 86 h 86"/>
                  <a:gd name="T24" fmla="*/ 12 w 18"/>
                  <a:gd name="T25" fmla="*/ 86 h 86"/>
                  <a:gd name="T26" fmla="*/ 16 w 18"/>
                  <a:gd name="T27" fmla="*/ 85 h 86"/>
                  <a:gd name="T28" fmla="*/ 18 w 18"/>
                  <a:gd name="T29" fmla="*/ 82 h 86"/>
                  <a:gd name="T30" fmla="*/ 18 w 18"/>
                  <a:gd name="T31" fmla="*/ 79 h 86"/>
                  <a:gd name="T32" fmla="*/ 18 w 18"/>
                  <a:gd name="T33" fmla="*/ 79 h 86"/>
                  <a:gd name="T34" fmla="*/ 16 w 18"/>
                  <a:gd name="T35" fmla="*/ 66 h 86"/>
                  <a:gd name="T36" fmla="*/ 16 w 18"/>
                  <a:gd name="T37" fmla="*/ 54 h 86"/>
                  <a:gd name="T38" fmla="*/ 16 w 18"/>
                  <a:gd name="T39" fmla="*/ 41 h 86"/>
                  <a:gd name="T40" fmla="*/ 16 w 18"/>
                  <a:gd name="T41" fmla="*/ 41 h 86"/>
                  <a:gd name="T42" fmla="*/ 17 w 18"/>
                  <a:gd name="T43" fmla="*/ 28 h 86"/>
                  <a:gd name="T44" fmla="*/ 16 w 18"/>
                  <a:gd name="T45" fmla="*/ 16 h 86"/>
                  <a:gd name="T46" fmla="*/ 12 w 18"/>
                  <a:gd name="T47" fmla="*/ 3 h 86"/>
                  <a:gd name="T48" fmla="*/ 12 w 18"/>
                  <a:gd name="T49" fmla="*/ 3 h 86"/>
                  <a:gd name="T50" fmla="*/ 10 w 18"/>
                  <a:gd name="T51" fmla="*/ 1 h 86"/>
                  <a:gd name="T52" fmla="*/ 7 w 18"/>
                  <a:gd name="T53" fmla="*/ 0 h 86"/>
                  <a:gd name="T54" fmla="*/ 3 w 18"/>
                  <a:gd name="T55" fmla="*/ 1 h 86"/>
                  <a:gd name="T56" fmla="*/ 3 w 18"/>
                  <a:gd name="T57" fmla="*/ 1 h 86"/>
                  <a:gd name="T58" fmla="*/ 1 w 18"/>
                  <a:gd name="T59" fmla="*/ 4 h 86"/>
                  <a:gd name="T60" fmla="*/ 0 w 18"/>
                  <a:gd name="T61" fmla="*/ 7 h 86"/>
                  <a:gd name="T62" fmla="*/ 1 w 18"/>
                  <a:gd name="T63" fmla="*/ 10 h 86"/>
                  <a:gd name="T64" fmla="*/ 1 w 18"/>
                  <a:gd name="T65" fmla="*/ 10 h 8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8"/>
                  <a:gd name="T100" fmla="*/ 0 h 86"/>
                  <a:gd name="T101" fmla="*/ 18 w 18"/>
                  <a:gd name="T102" fmla="*/ 86 h 8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8" h="86">
                    <a:moveTo>
                      <a:pt x="1" y="10"/>
                    </a:moveTo>
                    <a:lnTo>
                      <a:pt x="4" y="20"/>
                    </a:lnTo>
                    <a:lnTo>
                      <a:pt x="5" y="30"/>
                    </a:lnTo>
                    <a:lnTo>
                      <a:pt x="4" y="41"/>
                    </a:lnTo>
                    <a:lnTo>
                      <a:pt x="3" y="54"/>
                    </a:lnTo>
                    <a:lnTo>
                      <a:pt x="3" y="67"/>
                    </a:lnTo>
                    <a:lnTo>
                      <a:pt x="6" y="80"/>
                    </a:lnTo>
                    <a:lnTo>
                      <a:pt x="7" y="83"/>
                    </a:lnTo>
                    <a:lnTo>
                      <a:pt x="9" y="85"/>
                    </a:lnTo>
                    <a:lnTo>
                      <a:pt x="12" y="86"/>
                    </a:lnTo>
                    <a:lnTo>
                      <a:pt x="16" y="85"/>
                    </a:lnTo>
                    <a:lnTo>
                      <a:pt x="18" y="82"/>
                    </a:lnTo>
                    <a:lnTo>
                      <a:pt x="18" y="79"/>
                    </a:lnTo>
                    <a:lnTo>
                      <a:pt x="16" y="66"/>
                    </a:lnTo>
                    <a:lnTo>
                      <a:pt x="16" y="54"/>
                    </a:lnTo>
                    <a:lnTo>
                      <a:pt x="16" y="41"/>
                    </a:lnTo>
                    <a:lnTo>
                      <a:pt x="17" y="28"/>
                    </a:lnTo>
                    <a:lnTo>
                      <a:pt x="16" y="16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7"/>
                    </a:lnTo>
                    <a:lnTo>
                      <a:pt x="1" y="1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88" name="Freeform 278"/>
              <p:cNvSpPr>
                <a:spLocks/>
              </p:cNvSpPr>
              <p:nvPr/>
            </p:nvSpPr>
            <p:spPr bwMode="auto">
              <a:xfrm>
                <a:off x="1872" y="1379"/>
                <a:ext cx="24" cy="79"/>
              </a:xfrm>
              <a:custGeom>
                <a:avLst/>
                <a:gdLst>
                  <a:gd name="T0" fmla="*/ 11 w 24"/>
                  <a:gd name="T1" fmla="*/ 7 h 79"/>
                  <a:gd name="T2" fmla="*/ 9 w 24"/>
                  <a:gd name="T3" fmla="*/ 29 h 79"/>
                  <a:gd name="T4" fmla="*/ 3 w 24"/>
                  <a:gd name="T5" fmla="*/ 50 h 79"/>
                  <a:gd name="T6" fmla="*/ 0 w 24"/>
                  <a:gd name="T7" fmla="*/ 72 h 79"/>
                  <a:gd name="T8" fmla="*/ 0 w 24"/>
                  <a:gd name="T9" fmla="*/ 72 h 79"/>
                  <a:gd name="T10" fmla="*/ 0 w 24"/>
                  <a:gd name="T11" fmla="*/ 75 h 79"/>
                  <a:gd name="T12" fmla="*/ 2 w 24"/>
                  <a:gd name="T13" fmla="*/ 78 h 79"/>
                  <a:gd name="T14" fmla="*/ 5 w 24"/>
                  <a:gd name="T15" fmla="*/ 79 h 79"/>
                  <a:gd name="T16" fmla="*/ 5 w 24"/>
                  <a:gd name="T17" fmla="*/ 79 h 79"/>
                  <a:gd name="T18" fmla="*/ 8 w 24"/>
                  <a:gd name="T19" fmla="*/ 79 h 79"/>
                  <a:gd name="T20" fmla="*/ 11 w 24"/>
                  <a:gd name="T21" fmla="*/ 77 h 79"/>
                  <a:gd name="T22" fmla="*/ 12 w 24"/>
                  <a:gd name="T23" fmla="*/ 74 h 79"/>
                  <a:gd name="T24" fmla="*/ 12 w 24"/>
                  <a:gd name="T25" fmla="*/ 74 h 79"/>
                  <a:gd name="T26" fmla="*/ 14 w 24"/>
                  <a:gd name="T27" fmla="*/ 60 h 79"/>
                  <a:gd name="T28" fmla="*/ 18 w 24"/>
                  <a:gd name="T29" fmla="*/ 46 h 79"/>
                  <a:gd name="T30" fmla="*/ 22 w 24"/>
                  <a:gd name="T31" fmla="*/ 32 h 79"/>
                  <a:gd name="T32" fmla="*/ 22 w 24"/>
                  <a:gd name="T33" fmla="*/ 32 h 79"/>
                  <a:gd name="T34" fmla="*/ 24 w 24"/>
                  <a:gd name="T35" fmla="*/ 23 h 79"/>
                  <a:gd name="T36" fmla="*/ 24 w 24"/>
                  <a:gd name="T37" fmla="*/ 15 h 79"/>
                  <a:gd name="T38" fmla="*/ 24 w 24"/>
                  <a:gd name="T39" fmla="*/ 6 h 79"/>
                  <a:gd name="T40" fmla="*/ 24 w 24"/>
                  <a:gd name="T41" fmla="*/ 6 h 79"/>
                  <a:gd name="T42" fmla="*/ 23 w 24"/>
                  <a:gd name="T43" fmla="*/ 3 h 79"/>
                  <a:gd name="T44" fmla="*/ 20 w 24"/>
                  <a:gd name="T45" fmla="*/ 1 h 79"/>
                  <a:gd name="T46" fmla="*/ 16 w 24"/>
                  <a:gd name="T47" fmla="*/ 0 h 79"/>
                  <a:gd name="T48" fmla="*/ 16 w 24"/>
                  <a:gd name="T49" fmla="*/ 0 h 79"/>
                  <a:gd name="T50" fmla="*/ 13 w 24"/>
                  <a:gd name="T51" fmla="*/ 1 h 79"/>
                  <a:gd name="T52" fmla="*/ 11 w 24"/>
                  <a:gd name="T53" fmla="*/ 4 h 79"/>
                  <a:gd name="T54" fmla="*/ 11 w 24"/>
                  <a:gd name="T55" fmla="*/ 7 h 79"/>
                  <a:gd name="T56" fmla="*/ 11 w 24"/>
                  <a:gd name="T57" fmla="*/ 7 h 7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4"/>
                  <a:gd name="T88" fmla="*/ 0 h 79"/>
                  <a:gd name="T89" fmla="*/ 24 w 24"/>
                  <a:gd name="T90" fmla="*/ 79 h 7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4" h="79">
                    <a:moveTo>
                      <a:pt x="11" y="7"/>
                    </a:moveTo>
                    <a:lnTo>
                      <a:pt x="9" y="29"/>
                    </a:lnTo>
                    <a:lnTo>
                      <a:pt x="3" y="50"/>
                    </a:lnTo>
                    <a:lnTo>
                      <a:pt x="0" y="72"/>
                    </a:lnTo>
                    <a:lnTo>
                      <a:pt x="0" y="75"/>
                    </a:lnTo>
                    <a:lnTo>
                      <a:pt x="2" y="78"/>
                    </a:lnTo>
                    <a:lnTo>
                      <a:pt x="5" y="79"/>
                    </a:lnTo>
                    <a:lnTo>
                      <a:pt x="8" y="79"/>
                    </a:lnTo>
                    <a:lnTo>
                      <a:pt x="11" y="77"/>
                    </a:lnTo>
                    <a:lnTo>
                      <a:pt x="12" y="74"/>
                    </a:lnTo>
                    <a:lnTo>
                      <a:pt x="14" y="60"/>
                    </a:lnTo>
                    <a:lnTo>
                      <a:pt x="18" y="46"/>
                    </a:lnTo>
                    <a:lnTo>
                      <a:pt x="22" y="32"/>
                    </a:lnTo>
                    <a:lnTo>
                      <a:pt x="24" y="23"/>
                    </a:lnTo>
                    <a:lnTo>
                      <a:pt x="24" y="15"/>
                    </a:lnTo>
                    <a:lnTo>
                      <a:pt x="24" y="6"/>
                    </a:lnTo>
                    <a:lnTo>
                      <a:pt x="23" y="3"/>
                    </a:lnTo>
                    <a:lnTo>
                      <a:pt x="20" y="1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1" y="4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89" name="Freeform 279"/>
              <p:cNvSpPr>
                <a:spLocks/>
              </p:cNvSpPr>
              <p:nvPr/>
            </p:nvSpPr>
            <p:spPr bwMode="auto">
              <a:xfrm>
                <a:off x="1894" y="1374"/>
                <a:ext cx="20" cy="83"/>
              </a:xfrm>
              <a:custGeom>
                <a:avLst/>
                <a:gdLst>
                  <a:gd name="T0" fmla="*/ 0 w 20"/>
                  <a:gd name="T1" fmla="*/ 8 h 83"/>
                  <a:gd name="T2" fmla="*/ 3 w 20"/>
                  <a:gd name="T3" fmla="*/ 18 h 83"/>
                  <a:gd name="T4" fmla="*/ 4 w 20"/>
                  <a:gd name="T5" fmla="*/ 27 h 83"/>
                  <a:gd name="T6" fmla="*/ 4 w 20"/>
                  <a:gd name="T7" fmla="*/ 37 h 83"/>
                  <a:gd name="T8" fmla="*/ 4 w 20"/>
                  <a:gd name="T9" fmla="*/ 37 h 83"/>
                  <a:gd name="T10" fmla="*/ 4 w 20"/>
                  <a:gd name="T11" fmla="*/ 39 h 83"/>
                  <a:gd name="T12" fmla="*/ 4 w 20"/>
                  <a:gd name="T13" fmla="*/ 41 h 83"/>
                  <a:gd name="T14" fmla="*/ 5 w 20"/>
                  <a:gd name="T15" fmla="*/ 43 h 83"/>
                  <a:gd name="T16" fmla="*/ 5 w 20"/>
                  <a:gd name="T17" fmla="*/ 43 h 83"/>
                  <a:gd name="T18" fmla="*/ 5 w 20"/>
                  <a:gd name="T19" fmla="*/ 52 h 83"/>
                  <a:gd name="T20" fmla="*/ 5 w 20"/>
                  <a:gd name="T21" fmla="*/ 61 h 83"/>
                  <a:gd name="T22" fmla="*/ 5 w 20"/>
                  <a:gd name="T23" fmla="*/ 70 h 83"/>
                  <a:gd name="T24" fmla="*/ 5 w 20"/>
                  <a:gd name="T25" fmla="*/ 70 h 83"/>
                  <a:gd name="T26" fmla="*/ 6 w 20"/>
                  <a:gd name="T27" fmla="*/ 73 h 83"/>
                  <a:gd name="T28" fmla="*/ 6 w 20"/>
                  <a:gd name="T29" fmla="*/ 75 h 83"/>
                  <a:gd name="T30" fmla="*/ 7 w 20"/>
                  <a:gd name="T31" fmla="*/ 78 h 83"/>
                  <a:gd name="T32" fmla="*/ 7 w 20"/>
                  <a:gd name="T33" fmla="*/ 78 h 83"/>
                  <a:gd name="T34" fmla="*/ 7 w 20"/>
                  <a:gd name="T35" fmla="*/ 77 h 83"/>
                  <a:gd name="T36" fmla="*/ 7 w 20"/>
                  <a:gd name="T37" fmla="*/ 77 h 83"/>
                  <a:gd name="T38" fmla="*/ 7 w 20"/>
                  <a:gd name="T39" fmla="*/ 77 h 83"/>
                  <a:gd name="T40" fmla="*/ 7 w 20"/>
                  <a:gd name="T41" fmla="*/ 77 h 83"/>
                  <a:gd name="T42" fmla="*/ 7 w 20"/>
                  <a:gd name="T43" fmla="*/ 80 h 83"/>
                  <a:gd name="T44" fmla="*/ 10 w 20"/>
                  <a:gd name="T45" fmla="*/ 82 h 83"/>
                  <a:gd name="T46" fmla="*/ 13 w 20"/>
                  <a:gd name="T47" fmla="*/ 83 h 83"/>
                  <a:gd name="T48" fmla="*/ 13 w 20"/>
                  <a:gd name="T49" fmla="*/ 83 h 83"/>
                  <a:gd name="T50" fmla="*/ 16 w 20"/>
                  <a:gd name="T51" fmla="*/ 82 h 83"/>
                  <a:gd name="T52" fmla="*/ 19 w 20"/>
                  <a:gd name="T53" fmla="*/ 80 h 83"/>
                  <a:gd name="T54" fmla="*/ 20 w 20"/>
                  <a:gd name="T55" fmla="*/ 77 h 83"/>
                  <a:gd name="T56" fmla="*/ 20 w 20"/>
                  <a:gd name="T57" fmla="*/ 77 h 83"/>
                  <a:gd name="T58" fmla="*/ 19 w 20"/>
                  <a:gd name="T59" fmla="*/ 74 h 83"/>
                  <a:gd name="T60" fmla="*/ 19 w 20"/>
                  <a:gd name="T61" fmla="*/ 71 h 83"/>
                  <a:gd name="T62" fmla="*/ 18 w 20"/>
                  <a:gd name="T63" fmla="*/ 68 h 83"/>
                  <a:gd name="T64" fmla="*/ 18 w 20"/>
                  <a:gd name="T65" fmla="*/ 68 h 83"/>
                  <a:gd name="T66" fmla="*/ 18 w 20"/>
                  <a:gd name="T67" fmla="*/ 57 h 83"/>
                  <a:gd name="T68" fmla="*/ 18 w 20"/>
                  <a:gd name="T69" fmla="*/ 46 h 83"/>
                  <a:gd name="T70" fmla="*/ 17 w 20"/>
                  <a:gd name="T71" fmla="*/ 35 h 83"/>
                  <a:gd name="T72" fmla="*/ 17 w 20"/>
                  <a:gd name="T73" fmla="*/ 35 h 83"/>
                  <a:gd name="T74" fmla="*/ 17 w 20"/>
                  <a:gd name="T75" fmla="*/ 24 h 83"/>
                  <a:gd name="T76" fmla="*/ 15 w 20"/>
                  <a:gd name="T77" fmla="*/ 15 h 83"/>
                  <a:gd name="T78" fmla="*/ 12 w 20"/>
                  <a:gd name="T79" fmla="*/ 4 h 83"/>
                  <a:gd name="T80" fmla="*/ 12 w 20"/>
                  <a:gd name="T81" fmla="*/ 4 h 83"/>
                  <a:gd name="T82" fmla="*/ 10 w 20"/>
                  <a:gd name="T83" fmla="*/ 2 h 83"/>
                  <a:gd name="T84" fmla="*/ 7 w 20"/>
                  <a:gd name="T85" fmla="*/ 0 h 83"/>
                  <a:gd name="T86" fmla="*/ 4 w 20"/>
                  <a:gd name="T87" fmla="*/ 1 h 83"/>
                  <a:gd name="T88" fmla="*/ 4 w 20"/>
                  <a:gd name="T89" fmla="*/ 1 h 83"/>
                  <a:gd name="T90" fmla="*/ 1 w 20"/>
                  <a:gd name="T91" fmla="*/ 2 h 83"/>
                  <a:gd name="T92" fmla="*/ 0 w 20"/>
                  <a:gd name="T93" fmla="*/ 5 h 83"/>
                  <a:gd name="T94" fmla="*/ 0 w 20"/>
                  <a:gd name="T95" fmla="*/ 8 h 83"/>
                  <a:gd name="T96" fmla="*/ 0 w 20"/>
                  <a:gd name="T97" fmla="*/ 8 h 83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0"/>
                  <a:gd name="T148" fmla="*/ 0 h 83"/>
                  <a:gd name="T149" fmla="*/ 20 w 20"/>
                  <a:gd name="T150" fmla="*/ 83 h 83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0" h="83">
                    <a:moveTo>
                      <a:pt x="0" y="8"/>
                    </a:moveTo>
                    <a:lnTo>
                      <a:pt x="3" y="18"/>
                    </a:lnTo>
                    <a:lnTo>
                      <a:pt x="4" y="27"/>
                    </a:lnTo>
                    <a:lnTo>
                      <a:pt x="4" y="37"/>
                    </a:lnTo>
                    <a:lnTo>
                      <a:pt x="4" y="39"/>
                    </a:lnTo>
                    <a:lnTo>
                      <a:pt x="4" y="41"/>
                    </a:lnTo>
                    <a:lnTo>
                      <a:pt x="5" y="43"/>
                    </a:lnTo>
                    <a:lnTo>
                      <a:pt x="5" y="52"/>
                    </a:lnTo>
                    <a:lnTo>
                      <a:pt x="5" y="61"/>
                    </a:lnTo>
                    <a:lnTo>
                      <a:pt x="5" y="70"/>
                    </a:lnTo>
                    <a:lnTo>
                      <a:pt x="6" y="73"/>
                    </a:lnTo>
                    <a:lnTo>
                      <a:pt x="6" y="75"/>
                    </a:lnTo>
                    <a:lnTo>
                      <a:pt x="7" y="78"/>
                    </a:lnTo>
                    <a:lnTo>
                      <a:pt x="7" y="77"/>
                    </a:lnTo>
                    <a:lnTo>
                      <a:pt x="7" y="80"/>
                    </a:lnTo>
                    <a:lnTo>
                      <a:pt x="10" y="82"/>
                    </a:lnTo>
                    <a:lnTo>
                      <a:pt x="13" y="83"/>
                    </a:lnTo>
                    <a:lnTo>
                      <a:pt x="16" y="82"/>
                    </a:lnTo>
                    <a:lnTo>
                      <a:pt x="19" y="80"/>
                    </a:lnTo>
                    <a:lnTo>
                      <a:pt x="20" y="77"/>
                    </a:lnTo>
                    <a:lnTo>
                      <a:pt x="19" y="74"/>
                    </a:lnTo>
                    <a:lnTo>
                      <a:pt x="19" y="71"/>
                    </a:lnTo>
                    <a:lnTo>
                      <a:pt x="18" y="68"/>
                    </a:lnTo>
                    <a:lnTo>
                      <a:pt x="18" y="57"/>
                    </a:lnTo>
                    <a:lnTo>
                      <a:pt x="18" y="46"/>
                    </a:lnTo>
                    <a:lnTo>
                      <a:pt x="17" y="35"/>
                    </a:lnTo>
                    <a:lnTo>
                      <a:pt x="17" y="24"/>
                    </a:lnTo>
                    <a:lnTo>
                      <a:pt x="15" y="15"/>
                    </a:lnTo>
                    <a:lnTo>
                      <a:pt x="12" y="4"/>
                    </a:lnTo>
                    <a:lnTo>
                      <a:pt x="10" y="2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90" name="Freeform 280"/>
              <p:cNvSpPr>
                <a:spLocks/>
              </p:cNvSpPr>
              <p:nvPr/>
            </p:nvSpPr>
            <p:spPr bwMode="auto">
              <a:xfrm>
                <a:off x="1916" y="1373"/>
                <a:ext cx="23" cy="84"/>
              </a:xfrm>
              <a:custGeom>
                <a:avLst/>
                <a:gdLst>
                  <a:gd name="T0" fmla="*/ 11 w 23"/>
                  <a:gd name="T1" fmla="*/ 4 h 84"/>
                  <a:gd name="T2" fmla="*/ 6 w 23"/>
                  <a:gd name="T3" fmla="*/ 17 h 84"/>
                  <a:gd name="T4" fmla="*/ 2 w 23"/>
                  <a:gd name="T5" fmla="*/ 30 h 84"/>
                  <a:gd name="T6" fmla="*/ 0 w 23"/>
                  <a:gd name="T7" fmla="*/ 44 h 84"/>
                  <a:gd name="T8" fmla="*/ 0 w 23"/>
                  <a:gd name="T9" fmla="*/ 44 h 84"/>
                  <a:gd name="T10" fmla="*/ 1 w 23"/>
                  <a:gd name="T11" fmla="*/ 55 h 84"/>
                  <a:gd name="T12" fmla="*/ 1 w 23"/>
                  <a:gd name="T13" fmla="*/ 66 h 84"/>
                  <a:gd name="T14" fmla="*/ 1 w 23"/>
                  <a:gd name="T15" fmla="*/ 78 h 84"/>
                  <a:gd name="T16" fmla="*/ 1 w 23"/>
                  <a:gd name="T17" fmla="*/ 78 h 84"/>
                  <a:gd name="T18" fmla="*/ 2 w 23"/>
                  <a:gd name="T19" fmla="*/ 81 h 84"/>
                  <a:gd name="T20" fmla="*/ 5 w 23"/>
                  <a:gd name="T21" fmla="*/ 84 h 84"/>
                  <a:gd name="T22" fmla="*/ 8 w 23"/>
                  <a:gd name="T23" fmla="*/ 84 h 84"/>
                  <a:gd name="T24" fmla="*/ 8 w 23"/>
                  <a:gd name="T25" fmla="*/ 84 h 84"/>
                  <a:gd name="T26" fmla="*/ 11 w 23"/>
                  <a:gd name="T27" fmla="*/ 84 h 84"/>
                  <a:gd name="T28" fmla="*/ 14 w 23"/>
                  <a:gd name="T29" fmla="*/ 81 h 84"/>
                  <a:gd name="T30" fmla="*/ 14 w 23"/>
                  <a:gd name="T31" fmla="*/ 78 h 84"/>
                  <a:gd name="T32" fmla="*/ 14 w 23"/>
                  <a:gd name="T33" fmla="*/ 78 h 84"/>
                  <a:gd name="T34" fmla="*/ 14 w 23"/>
                  <a:gd name="T35" fmla="*/ 66 h 84"/>
                  <a:gd name="T36" fmla="*/ 14 w 23"/>
                  <a:gd name="T37" fmla="*/ 54 h 84"/>
                  <a:gd name="T38" fmla="*/ 13 w 23"/>
                  <a:gd name="T39" fmla="*/ 42 h 84"/>
                  <a:gd name="T40" fmla="*/ 13 w 23"/>
                  <a:gd name="T41" fmla="*/ 42 h 84"/>
                  <a:gd name="T42" fmla="*/ 16 w 23"/>
                  <a:gd name="T43" fmla="*/ 30 h 84"/>
                  <a:gd name="T44" fmla="*/ 19 w 23"/>
                  <a:gd name="T45" fmla="*/ 19 h 84"/>
                  <a:gd name="T46" fmla="*/ 23 w 23"/>
                  <a:gd name="T47" fmla="*/ 8 h 84"/>
                  <a:gd name="T48" fmla="*/ 23 w 23"/>
                  <a:gd name="T49" fmla="*/ 8 h 84"/>
                  <a:gd name="T50" fmla="*/ 23 w 23"/>
                  <a:gd name="T51" fmla="*/ 5 h 84"/>
                  <a:gd name="T52" fmla="*/ 22 w 23"/>
                  <a:gd name="T53" fmla="*/ 2 h 84"/>
                  <a:gd name="T54" fmla="*/ 19 w 23"/>
                  <a:gd name="T55" fmla="*/ 0 h 84"/>
                  <a:gd name="T56" fmla="*/ 19 w 23"/>
                  <a:gd name="T57" fmla="*/ 0 h 84"/>
                  <a:gd name="T58" fmla="*/ 16 w 23"/>
                  <a:gd name="T59" fmla="*/ 0 h 84"/>
                  <a:gd name="T60" fmla="*/ 13 w 23"/>
                  <a:gd name="T61" fmla="*/ 1 h 84"/>
                  <a:gd name="T62" fmla="*/ 11 w 23"/>
                  <a:gd name="T63" fmla="*/ 4 h 84"/>
                  <a:gd name="T64" fmla="*/ 11 w 23"/>
                  <a:gd name="T65" fmla="*/ 4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3"/>
                  <a:gd name="T100" fmla="*/ 0 h 84"/>
                  <a:gd name="T101" fmla="*/ 23 w 23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3" h="84">
                    <a:moveTo>
                      <a:pt x="11" y="4"/>
                    </a:moveTo>
                    <a:lnTo>
                      <a:pt x="6" y="17"/>
                    </a:lnTo>
                    <a:lnTo>
                      <a:pt x="2" y="30"/>
                    </a:lnTo>
                    <a:lnTo>
                      <a:pt x="0" y="44"/>
                    </a:lnTo>
                    <a:lnTo>
                      <a:pt x="1" y="55"/>
                    </a:lnTo>
                    <a:lnTo>
                      <a:pt x="1" y="66"/>
                    </a:lnTo>
                    <a:lnTo>
                      <a:pt x="1" y="78"/>
                    </a:lnTo>
                    <a:lnTo>
                      <a:pt x="2" y="81"/>
                    </a:lnTo>
                    <a:lnTo>
                      <a:pt x="5" y="84"/>
                    </a:lnTo>
                    <a:lnTo>
                      <a:pt x="8" y="84"/>
                    </a:lnTo>
                    <a:lnTo>
                      <a:pt x="11" y="84"/>
                    </a:lnTo>
                    <a:lnTo>
                      <a:pt x="14" y="81"/>
                    </a:lnTo>
                    <a:lnTo>
                      <a:pt x="14" y="78"/>
                    </a:lnTo>
                    <a:lnTo>
                      <a:pt x="14" y="66"/>
                    </a:lnTo>
                    <a:lnTo>
                      <a:pt x="14" y="54"/>
                    </a:lnTo>
                    <a:lnTo>
                      <a:pt x="13" y="42"/>
                    </a:lnTo>
                    <a:lnTo>
                      <a:pt x="16" y="30"/>
                    </a:lnTo>
                    <a:lnTo>
                      <a:pt x="19" y="19"/>
                    </a:lnTo>
                    <a:lnTo>
                      <a:pt x="23" y="8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91" name="Freeform 281"/>
              <p:cNvSpPr>
                <a:spLocks/>
              </p:cNvSpPr>
              <p:nvPr/>
            </p:nvSpPr>
            <p:spPr bwMode="auto">
              <a:xfrm>
                <a:off x="1938" y="1375"/>
                <a:ext cx="16" cy="83"/>
              </a:xfrm>
              <a:custGeom>
                <a:avLst/>
                <a:gdLst>
                  <a:gd name="T0" fmla="*/ 0 w 16"/>
                  <a:gd name="T1" fmla="*/ 6 h 83"/>
                  <a:gd name="T2" fmla="*/ 1 w 16"/>
                  <a:gd name="T3" fmla="*/ 28 h 83"/>
                  <a:gd name="T4" fmla="*/ 0 w 16"/>
                  <a:gd name="T5" fmla="*/ 52 h 83"/>
                  <a:gd name="T6" fmla="*/ 1 w 16"/>
                  <a:gd name="T7" fmla="*/ 75 h 83"/>
                  <a:gd name="T8" fmla="*/ 1 w 16"/>
                  <a:gd name="T9" fmla="*/ 75 h 83"/>
                  <a:gd name="T10" fmla="*/ 2 w 16"/>
                  <a:gd name="T11" fmla="*/ 76 h 83"/>
                  <a:gd name="T12" fmla="*/ 3 w 16"/>
                  <a:gd name="T13" fmla="*/ 78 h 83"/>
                  <a:gd name="T14" fmla="*/ 4 w 16"/>
                  <a:gd name="T15" fmla="*/ 79 h 83"/>
                  <a:gd name="T16" fmla="*/ 4 w 16"/>
                  <a:gd name="T17" fmla="*/ 79 h 83"/>
                  <a:gd name="T18" fmla="*/ 6 w 16"/>
                  <a:gd name="T19" fmla="*/ 82 h 83"/>
                  <a:gd name="T20" fmla="*/ 9 w 16"/>
                  <a:gd name="T21" fmla="*/ 83 h 83"/>
                  <a:gd name="T22" fmla="*/ 12 w 16"/>
                  <a:gd name="T23" fmla="*/ 82 h 83"/>
                  <a:gd name="T24" fmla="*/ 12 w 16"/>
                  <a:gd name="T25" fmla="*/ 82 h 83"/>
                  <a:gd name="T26" fmla="*/ 15 w 16"/>
                  <a:gd name="T27" fmla="*/ 80 h 83"/>
                  <a:gd name="T28" fmla="*/ 16 w 16"/>
                  <a:gd name="T29" fmla="*/ 77 h 83"/>
                  <a:gd name="T30" fmla="*/ 15 w 16"/>
                  <a:gd name="T31" fmla="*/ 74 h 83"/>
                  <a:gd name="T32" fmla="*/ 15 w 16"/>
                  <a:gd name="T33" fmla="*/ 74 h 83"/>
                  <a:gd name="T34" fmla="*/ 14 w 16"/>
                  <a:gd name="T35" fmla="*/ 72 h 83"/>
                  <a:gd name="T36" fmla="*/ 14 w 16"/>
                  <a:gd name="T37" fmla="*/ 71 h 83"/>
                  <a:gd name="T38" fmla="*/ 13 w 16"/>
                  <a:gd name="T39" fmla="*/ 69 h 83"/>
                  <a:gd name="T40" fmla="*/ 13 w 16"/>
                  <a:gd name="T41" fmla="*/ 69 h 83"/>
                  <a:gd name="T42" fmla="*/ 13 w 16"/>
                  <a:gd name="T43" fmla="*/ 48 h 83"/>
                  <a:gd name="T44" fmla="*/ 14 w 16"/>
                  <a:gd name="T45" fmla="*/ 27 h 83"/>
                  <a:gd name="T46" fmla="*/ 13 w 16"/>
                  <a:gd name="T47" fmla="*/ 6 h 83"/>
                  <a:gd name="T48" fmla="*/ 13 w 16"/>
                  <a:gd name="T49" fmla="*/ 6 h 83"/>
                  <a:gd name="T50" fmla="*/ 12 w 16"/>
                  <a:gd name="T51" fmla="*/ 3 h 83"/>
                  <a:gd name="T52" fmla="*/ 10 w 16"/>
                  <a:gd name="T53" fmla="*/ 0 h 83"/>
                  <a:gd name="T54" fmla="*/ 6 w 16"/>
                  <a:gd name="T55" fmla="*/ 0 h 83"/>
                  <a:gd name="T56" fmla="*/ 6 w 16"/>
                  <a:gd name="T57" fmla="*/ 0 h 83"/>
                  <a:gd name="T58" fmla="*/ 3 w 16"/>
                  <a:gd name="T59" fmla="*/ 0 h 83"/>
                  <a:gd name="T60" fmla="*/ 1 w 16"/>
                  <a:gd name="T61" fmla="*/ 3 h 83"/>
                  <a:gd name="T62" fmla="*/ 0 w 16"/>
                  <a:gd name="T63" fmla="*/ 6 h 83"/>
                  <a:gd name="T64" fmla="*/ 0 w 16"/>
                  <a:gd name="T65" fmla="*/ 6 h 8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6"/>
                  <a:gd name="T100" fmla="*/ 0 h 83"/>
                  <a:gd name="T101" fmla="*/ 16 w 16"/>
                  <a:gd name="T102" fmla="*/ 83 h 8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6" h="83">
                    <a:moveTo>
                      <a:pt x="0" y="6"/>
                    </a:moveTo>
                    <a:lnTo>
                      <a:pt x="1" y="28"/>
                    </a:lnTo>
                    <a:lnTo>
                      <a:pt x="0" y="52"/>
                    </a:lnTo>
                    <a:lnTo>
                      <a:pt x="1" y="75"/>
                    </a:lnTo>
                    <a:lnTo>
                      <a:pt x="2" y="76"/>
                    </a:lnTo>
                    <a:lnTo>
                      <a:pt x="3" y="78"/>
                    </a:lnTo>
                    <a:lnTo>
                      <a:pt x="4" y="79"/>
                    </a:lnTo>
                    <a:lnTo>
                      <a:pt x="6" y="82"/>
                    </a:lnTo>
                    <a:lnTo>
                      <a:pt x="9" y="83"/>
                    </a:lnTo>
                    <a:lnTo>
                      <a:pt x="12" y="82"/>
                    </a:lnTo>
                    <a:lnTo>
                      <a:pt x="15" y="80"/>
                    </a:lnTo>
                    <a:lnTo>
                      <a:pt x="16" y="77"/>
                    </a:lnTo>
                    <a:lnTo>
                      <a:pt x="15" y="74"/>
                    </a:lnTo>
                    <a:lnTo>
                      <a:pt x="14" y="72"/>
                    </a:lnTo>
                    <a:lnTo>
                      <a:pt x="14" y="71"/>
                    </a:lnTo>
                    <a:lnTo>
                      <a:pt x="13" y="69"/>
                    </a:lnTo>
                    <a:lnTo>
                      <a:pt x="13" y="48"/>
                    </a:lnTo>
                    <a:lnTo>
                      <a:pt x="14" y="27"/>
                    </a:lnTo>
                    <a:lnTo>
                      <a:pt x="13" y="6"/>
                    </a:lnTo>
                    <a:lnTo>
                      <a:pt x="12" y="3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3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92" name="Freeform 282"/>
              <p:cNvSpPr>
                <a:spLocks/>
              </p:cNvSpPr>
              <p:nvPr/>
            </p:nvSpPr>
            <p:spPr bwMode="auto">
              <a:xfrm>
                <a:off x="1964" y="1373"/>
                <a:ext cx="24" cy="84"/>
              </a:xfrm>
              <a:custGeom>
                <a:avLst/>
                <a:gdLst>
                  <a:gd name="T0" fmla="*/ 11 w 24"/>
                  <a:gd name="T1" fmla="*/ 4 h 84"/>
                  <a:gd name="T2" fmla="*/ 4 w 24"/>
                  <a:gd name="T3" fmla="*/ 28 h 84"/>
                  <a:gd name="T4" fmla="*/ 0 w 24"/>
                  <a:gd name="T5" fmla="*/ 53 h 84"/>
                  <a:gd name="T6" fmla="*/ 0 w 24"/>
                  <a:gd name="T7" fmla="*/ 78 h 84"/>
                  <a:gd name="T8" fmla="*/ 0 w 24"/>
                  <a:gd name="T9" fmla="*/ 78 h 84"/>
                  <a:gd name="T10" fmla="*/ 1 w 24"/>
                  <a:gd name="T11" fmla="*/ 81 h 84"/>
                  <a:gd name="T12" fmla="*/ 3 w 24"/>
                  <a:gd name="T13" fmla="*/ 83 h 84"/>
                  <a:gd name="T14" fmla="*/ 6 w 24"/>
                  <a:gd name="T15" fmla="*/ 84 h 84"/>
                  <a:gd name="T16" fmla="*/ 6 w 24"/>
                  <a:gd name="T17" fmla="*/ 84 h 84"/>
                  <a:gd name="T18" fmla="*/ 10 w 24"/>
                  <a:gd name="T19" fmla="*/ 83 h 84"/>
                  <a:gd name="T20" fmla="*/ 12 w 24"/>
                  <a:gd name="T21" fmla="*/ 81 h 84"/>
                  <a:gd name="T22" fmla="*/ 13 w 24"/>
                  <a:gd name="T23" fmla="*/ 78 h 84"/>
                  <a:gd name="T24" fmla="*/ 13 w 24"/>
                  <a:gd name="T25" fmla="*/ 78 h 84"/>
                  <a:gd name="T26" fmla="*/ 13 w 24"/>
                  <a:gd name="T27" fmla="*/ 54 h 84"/>
                  <a:gd name="T28" fmla="*/ 17 w 24"/>
                  <a:gd name="T29" fmla="*/ 31 h 84"/>
                  <a:gd name="T30" fmla="*/ 23 w 24"/>
                  <a:gd name="T31" fmla="*/ 8 h 84"/>
                  <a:gd name="T32" fmla="*/ 23 w 24"/>
                  <a:gd name="T33" fmla="*/ 8 h 84"/>
                  <a:gd name="T34" fmla="*/ 24 w 24"/>
                  <a:gd name="T35" fmla="*/ 5 h 84"/>
                  <a:gd name="T36" fmla="*/ 22 w 24"/>
                  <a:gd name="T37" fmla="*/ 2 h 84"/>
                  <a:gd name="T38" fmla="*/ 19 w 24"/>
                  <a:gd name="T39" fmla="*/ 0 h 84"/>
                  <a:gd name="T40" fmla="*/ 19 w 24"/>
                  <a:gd name="T41" fmla="*/ 0 h 84"/>
                  <a:gd name="T42" fmla="*/ 16 w 24"/>
                  <a:gd name="T43" fmla="*/ 0 h 84"/>
                  <a:gd name="T44" fmla="*/ 13 w 24"/>
                  <a:gd name="T45" fmla="*/ 2 h 84"/>
                  <a:gd name="T46" fmla="*/ 11 w 24"/>
                  <a:gd name="T47" fmla="*/ 4 h 84"/>
                  <a:gd name="T48" fmla="*/ 11 w 24"/>
                  <a:gd name="T49" fmla="*/ 4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4"/>
                  <a:gd name="T76" fmla="*/ 0 h 84"/>
                  <a:gd name="T77" fmla="*/ 24 w 24"/>
                  <a:gd name="T78" fmla="*/ 84 h 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4" h="84">
                    <a:moveTo>
                      <a:pt x="11" y="4"/>
                    </a:moveTo>
                    <a:lnTo>
                      <a:pt x="4" y="28"/>
                    </a:lnTo>
                    <a:lnTo>
                      <a:pt x="0" y="53"/>
                    </a:lnTo>
                    <a:lnTo>
                      <a:pt x="0" y="78"/>
                    </a:lnTo>
                    <a:lnTo>
                      <a:pt x="1" y="81"/>
                    </a:lnTo>
                    <a:lnTo>
                      <a:pt x="3" y="83"/>
                    </a:lnTo>
                    <a:lnTo>
                      <a:pt x="6" y="84"/>
                    </a:lnTo>
                    <a:lnTo>
                      <a:pt x="10" y="83"/>
                    </a:lnTo>
                    <a:lnTo>
                      <a:pt x="12" y="81"/>
                    </a:lnTo>
                    <a:lnTo>
                      <a:pt x="13" y="78"/>
                    </a:lnTo>
                    <a:lnTo>
                      <a:pt x="13" y="54"/>
                    </a:lnTo>
                    <a:lnTo>
                      <a:pt x="17" y="31"/>
                    </a:lnTo>
                    <a:lnTo>
                      <a:pt x="23" y="8"/>
                    </a:lnTo>
                    <a:lnTo>
                      <a:pt x="24" y="5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3" y="2"/>
                    </a:ln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93" name="Freeform 283"/>
              <p:cNvSpPr>
                <a:spLocks/>
              </p:cNvSpPr>
              <p:nvPr/>
            </p:nvSpPr>
            <p:spPr bwMode="auto">
              <a:xfrm>
                <a:off x="1981" y="1374"/>
                <a:ext cx="19" cy="82"/>
              </a:xfrm>
              <a:custGeom>
                <a:avLst/>
                <a:gdLst>
                  <a:gd name="T0" fmla="*/ 3 w 19"/>
                  <a:gd name="T1" fmla="*/ 9 h 82"/>
                  <a:gd name="T2" fmla="*/ 3 w 19"/>
                  <a:gd name="T3" fmla="*/ 10 h 82"/>
                  <a:gd name="T4" fmla="*/ 4 w 19"/>
                  <a:gd name="T5" fmla="*/ 11 h 82"/>
                  <a:gd name="T6" fmla="*/ 4 w 19"/>
                  <a:gd name="T7" fmla="*/ 12 h 82"/>
                  <a:gd name="T8" fmla="*/ 4 w 19"/>
                  <a:gd name="T9" fmla="*/ 12 h 82"/>
                  <a:gd name="T10" fmla="*/ 3 w 19"/>
                  <a:gd name="T11" fmla="*/ 20 h 82"/>
                  <a:gd name="T12" fmla="*/ 2 w 19"/>
                  <a:gd name="T13" fmla="*/ 27 h 82"/>
                  <a:gd name="T14" fmla="*/ 1 w 19"/>
                  <a:gd name="T15" fmla="*/ 35 h 82"/>
                  <a:gd name="T16" fmla="*/ 1 w 19"/>
                  <a:gd name="T17" fmla="*/ 35 h 82"/>
                  <a:gd name="T18" fmla="*/ 0 w 19"/>
                  <a:gd name="T19" fmla="*/ 43 h 82"/>
                  <a:gd name="T20" fmla="*/ 0 w 19"/>
                  <a:gd name="T21" fmla="*/ 50 h 82"/>
                  <a:gd name="T22" fmla="*/ 1 w 19"/>
                  <a:gd name="T23" fmla="*/ 58 h 82"/>
                  <a:gd name="T24" fmla="*/ 1 w 19"/>
                  <a:gd name="T25" fmla="*/ 58 h 82"/>
                  <a:gd name="T26" fmla="*/ 2 w 19"/>
                  <a:gd name="T27" fmla="*/ 65 h 82"/>
                  <a:gd name="T28" fmla="*/ 4 w 19"/>
                  <a:gd name="T29" fmla="*/ 72 h 82"/>
                  <a:gd name="T30" fmla="*/ 7 w 19"/>
                  <a:gd name="T31" fmla="*/ 78 h 82"/>
                  <a:gd name="T32" fmla="*/ 7 w 19"/>
                  <a:gd name="T33" fmla="*/ 78 h 82"/>
                  <a:gd name="T34" fmla="*/ 9 w 19"/>
                  <a:gd name="T35" fmla="*/ 81 h 82"/>
                  <a:gd name="T36" fmla="*/ 11 w 19"/>
                  <a:gd name="T37" fmla="*/ 82 h 82"/>
                  <a:gd name="T38" fmla="*/ 15 w 19"/>
                  <a:gd name="T39" fmla="*/ 82 h 82"/>
                  <a:gd name="T40" fmla="*/ 15 w 19"/>
                  <a:gd name="T41" fmla="*/ 82 h 82"/>
                  <a:gd name="T42" fmla="*/ 17 w 19"/>
                  <a:gd name="T43" fmla="*/ 80 h 82"/>
                  <a:gd name="T44" fmla="*/ 19 w 19"/>
                  <a:gd name="T45" fmla="*/ 77 h 82"/>
                  <a:gd name="T46" fmla="*/ 18 w 19"/>
                  <a:gd name="T47" fmla="*/ 74 h 82"/>
                  <a:gd name="T48" fmla="*/ 18 w 19"/>
                  <a:gd name="T49" fmla="*/ 74 h 82"/>
                  <a:gd name="T50" fmla="*/ 15 w 19"/>
                  <a:gd name="T51" fmla="*/ 62 h 82"/>
                  <a:gd name="T52" fmla="*/ 13 w 19"/>
                  <a:gd name="T53" fmla="*/ 50 h 82"/>
                  <a:gd name="T54" fmla="*/ 13 w 19"/>
                  <a:gd name="T55" fmla="*/ 38 h 82"/>
                  <a:gd name="T56" fmla="*/ 13 w 19"/>
                  <a:gd name="T57" fmla="*/ 38 h 82"/>
                  <a:gd name="T58" fmla="*/ 14 w 19"/>
                  <a:gd name="T59" fmla="*/ 30 h 82"/>
                  <a:gd name="T60" fmla="*/ 16 w 19"/>
                  <a:gd name="T61" fmla="*/ 22 h 82"/>
                  <a:gd name="T62" fmla="*/ 17 w 19"/>
                  <a:gd name="T63" fmla="*/ 15 h 82"/>
                  <a:gd name="T64" fmla="*/ 17 w 19"/>
                  <a:gd name="T65" fmla="*/ 15 h 82"/>
                  <a:gd name="T66" fmla="*/ 17 w 19"/>
                  <a:gd name="T67" fmla="*/ 10 h 82"/>
                  <a:gd name="T68" fmla="*/ 16 w 19"/>
                  <a:gd name="T69" fmla="*/ 7 h 82"/>
                  <a:gd name="T70" fmla="*/ 14 w 19"/>
                  <a:gd name="T71" fmla="*/ 3 h 82"/>
                  <a:gd name="T72" fmla="*/ 14 w 19"/>
                  <a:gd name="T73" fmla="*/ 3 h 82"/>
                  <a:gd name="T74" fmla="*/ 12 w 19"/>
                  <a:gd name="T75" fmla="*/ 1 h 82"/>
                  <a:gd name="T76" fmla="*/ 9 w 19"/>
                  <a:gd name="T77" fmla="*/ 0 h 82"/>
                  <a:gd name="T78" fmla="*/ 6 w 19"/>
                  <a:gd name="T79" fmla="*/ 0 h 82"/>
                  <a:gd name="T80" fmla="*/ 6 w 19"/>
                  <a:gd name="T81" fmla="*/ 0 h 82"/>
                  <a:gd name="T82" fmla="*/ 3 w 19"/>
                  <a:gd name="T83" fmla="*/ 3 h 82"/>
                  <a:gd name="T84" fmla="*/ 2 w 19"/>
                  <a:gd name="T85" fmla="*/ 6 h 82"/>
                  <a:gd name="T86" fmla="*/ 3 w 19"/>
                  <a:gd name="T87" fmla="*/ 9 h 82"/>
                  <a:gd name="T88" fmla="*/ 3 w 19"/>
                  <a:gd name="T89" fmla="*/ 9 h 8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9"/>
                  <a:gd name="T136" fmla="*/ 0 h 82"/>
                  <a:gd name="T137" fmla="*/ 19 w 19"/>
                  <a:gd name="T138" fmla="*/ 82 h 8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9" h="82">
                    <a:moveTo>
                      <a:pt x="3" y="9"/>
                    </a:moveTo>
                    <a:lnTo>
                      <a:pt x="3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20"/>
                    </a:lnTo>
                    <a:lnTo>
                      <a:pt x="2" y="27"/>
                    </a:lnTo>
                    <a:lnTo>
                      <a:pt x="1" y="35"/>
                    </a:lnTo>
                    <a:lnTo>
                      <a:pt x="0" y="43"/>
                    </a:lnTo>
                    <a:lnTo>
                      <a:pt x="0" y="50"/>
                    </a:lnTo>
                    <a:lnTo>
                      <a:pt x="1" y="58"/>
                    </a:lnTo>
                    <a:lnTo>
                      <a:pt x="2" y="65"/>
                    </a:lnTo>
                    <a:lnTo>
                      <a:pt x="4" y="72"/>
                    </a:lnTo>
                    <a:lnTo>
                      <a:pt x="7" y="78"/>
                    </a:lnTo>
                    <a:lnTo>
                      <a:pt x="9" y="81"/>
                    </a:lnTo>
                    <a:lnTo>
                      <a:pt x="11" y="82"/>
                    </a:lnTo>
                    <a:lnTo>
                      <a:pt x="15" y="82"/>
                    </a:lnTo>
                    <a:lnTo>
                      <a:pt x="17" y="80"/>
                    </a:lnTo>
                    <a:lnTo>
                      <a:pt x="19" y="77"/>
                    </a:lnTo>
                    <a:lnTo>
                      <a:pt x="18" y="74"/>
                    </a:lnTo>
                    <a:lnTo>
                      <a:pt x="15" y="62"/>
                    </a:lnTo>
                    <a:lnTo>
                      <a:pt x="13" y="50"/>
                    </a:lnTo>
                    <a:lnTo>
                      <a:pt x="13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17" y="15"/>
                    </a:lnTo>
                    <a:lnTo>
                      <a:pt x="17" y="10"/>
                    </a:lnTo>
                    <a:lnTo>
                      <a:pt x="16" y="7"/>
                    </a:lnTo>
                    <a:lnTo>
                      <a:pt x="14" y="3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3"/>
                    </a:lnTo>
                    <a:lnTo>
                      <a:pt x="2" y="6"/>
                    </a:lnTo>
                    <a:lnTo>
                      <a:pt x="3" y="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94" name="Freeform 284"/>
              <p:cNvSpPr>
                <a:spLocks/>
              </p:cNvSpPr>
              <p:nvPr/>
            </p:nvSpPr>
            <p:spPr bwMode="auto">
              <a:xfrm>
                <a:off x="2027" y="1377"/>
                <a:ext cx="20" cy="81"/>
              </a:xfrm>
              <a:custGeom>
                <a:avLst/>
                <a:gdLst>
                  <a:gd name="T0" fmla="*/ 0 w 20"/>
                  <a:gd name="T1" fmla="*/ 7 h 81"/>
                  <a:gd name="T2" fmla="*/ 2 w 20"/>
                  <a:gd name="T3" fmla="*/ 20 h 81"/>
                  <a:gd name="T4" fmla="*/ 5 w 20"/>
                  <a:gd name="T5" fmla="*/ 33 h 81"/>
                  <a:gd name="T6" fmla="*/ 7 w 20"/>
                  <a:gd name="T7" fmla="*/ 46 h 81"/>
                  <a:gd name="T8" fmla="*/ 7 w 20"/>
                  <a:gd name="T9" fmla="*/ 46 h 81"/>
                  <a:gd name="T10" fmla="*/ 7 w 20"/>
                  <a:gd name="T11" fmla="*/ 56 h 81"/>
                  <a:gd name="T12" fmla="*/ 5 w 20"/>
                  <a:gd name="T13" fmla="*/ 65 h 81"/>
                  <a:gd name="T14" fmla="*/ 4 w 20"/>
                  <a:gd name="T15" fmla="*/ 75 h 81"/>
                  <a:gd name="T16" fmla="*/ 4 w 20"/>
                  <a:gd name="T17" fmla="*/ 75 h 81"/>
                  <a:gd name="T18" fmla="*/ 5 w 20"/>
                  <a:gd name="T19" fmla="*/ 78 h 81"/>
                  <a:gd name="T20" fmla="*/ 8 w 20"/>
                  <a:gd name="T21" fmla="*/ 80 h 81"/>
                  <a:gd name="T22" fmla="*/ 11 w 20"/>
                  <a:gd name="T23" fmla="*/ 81 h 81"/>
                  <a:gd name="T24" fmla="*/ 11 w 20"/>
                  <a:gd name="T25" fmla="*/ 81 h 81"/>
                  <a:gd name="T26" fmla="*/ 14 w 20"/>
                  <a:gd name="T27" fmla="*/ 80 h 81"/>
                  <a:gd name="T28" fmla="*/ 16 w 20"/>
                  <a:gd name="T29" fmla="*/ 77 h 81"/>
                  <a:gd name="T30" fmla="*/ 17 w 20"/>
                  <a:gd name="T31" fmla="*/ 74 h 81"/>
                  <a:gd name="T32" fmla="*/ 17 w 20"/>
                  <a:gd name="T33" fmla="*/ 74 h 81"/>
                  <a:gd name="T34" fmla="*/ 18 w 20"/>
                  <a:gd name="T35" fmla="*/ 67 h 81"/>
                  <a:gd name="T36" fmla="*/ 19 w 20"/>
                  <a:gd name="T37" fmla="*/ 61 h 81"/>
                  <a:gd name="T38" fmla="*/ 20 w 20"/>
                  <a:gd name="T39" fmla="*/ 55 h 81"/>
                  <a:gd name="T40" fmla="*/ 20 w 20"/>
                  <a:gd name="T41" fmla="*/ 55 h 81"/>
                  <a:gd name="T42" fmla="*/ 19 w 20"/>
                  <a:gd name="T43" fmla="*/ 38 h 81"/>
                  <a:gd name="T44" fmla="*/ 15 w 20"/>
                  <a:gd name="T45" fmla="*/ 22 h 81"/>
                  <a:gd name="T46" fmla="*/ 12 w 20"/>
                  <a:gd name="T47" fmla="*/ 5 h 81"/>
                  <a:gd name="T48" fmla="*/ 12 w 20"/>
                  <a:gd name="T49" fmla="*/ 5 h 81"/>
                  <a:gd name="T50" fmla="*/ 11 w 20"/>
                  <a:gd name="T51" fmla="*/ 2 h 81"/>
                  <a:gd name="T52" fmla="*/ 8 w 20"/>
                  <a:gd name="T53" fmla="*/ 0 h 81"/>
                  <a:gd name="T54" fmla="*/ 5 w 20"/>
                  <a:gd name="T55" fmla="*/ 0 h 81"/>
                  <a:gd name="T56" fmla="*/ 5 w 20"/>
                  <a:gd name="T57" fmla="*/ 0 h 81"/>
                  <a:gd name="T58" fmla="*/ 2 w 20"/>
                  <a:gd name="T59" fmla="*/ 1 h 81"/>
                  <a:gd name="T60" fmla="*/ 0 w 20"/>
                  <a:gd name="T61" fmla="*/ 4 h 81"/>
                  <a:gd name="T62" fmla="*/ 0 w 20"/>
                  <a:gd name="T63" fmla="*/ 7 h 81"/>
                  <a:gd name="T64" fmla="*/ 0 w 20"/>
                  <a:gd name="T65" fmla="*/ 7 h 8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0"/>
                  <a:gd name="T100" fmla="*/ 0 h 81"/>
                  <a:gd name="T101" fmla="*/ 20 w 20"/>
                  <a:gd name="T102" fmla="*/ 81 h 8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0" h="81">
                    <a:moveTo>
                      <a:pt x="0" y="7"/>
                    </a:moveTo>
                    <a:lnTo>
                      <a:pt x="2" y="20"/>
                    </a:lnTo>
                    <a:lnTo>
                      <a:pt x="5" y="33"/>
                    </a:lnTo>
                    <a:lnTo>
                      <a:pt x="7" y="46"/>
                    </a:lnTo>
                    <a:lnTo>
                      <a:pt x="7" y="56"/>
                    </a:lnTo>
                    <a:lnTo>
                      <a:pt x="5" y="65"/>
                    </a:lnTo>
                    <a:lnTo>
                      <a:pt x="4" y="75"/>
                    </a:lnTo>
                    <a:lnTo>
                      <a:pt x="5" y="78"/>
                    </a:lnTo>
                    <a:lnTo>
                      <a:pt x="8" y="80"/>
                    </a:lnTo>
                    <a:lnTo>
                      <a:pt x="11" y="81"/>
                    </a:lnTo>
                    <a:lnTo>
                      <a:pt x="14" y="80"/>
                    </a:lnTo>
                    <a:lnTo>
                      <a:pt x="16" y="77"/>
                    </a:lnTo>
                    <a:lnTo>
                      <a:pt x="17" y="74"/>
                    </a:lnTo>
                    <a:lnTo>
                      <a:pt x="18" y="67"/>
                    </a:lnTo>
                    <a:lnTo>
                      <a:pt x="19" y="61"/>
                    </a:lnTo>
                    <a:lnTo>
                      <a:pt x="20" y="55"/>
                    </a:lnTo>
                    <a:lnTo>
                      <a:pt x="19" y="38"/>
                    </a:lnTo>
                    <a:lnTo>
                      <a:pt x="15" y="22"/>
                    </a:lnTo>
                    <a:lnTo>
                      <a:pt x="12" y="5"/>
                    </a:lnTo>
                    <a:lnTo>
                      <a:pt x="11" y="2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95" name="Freeform 285"/>
              <p:cNvSpPr>
                <a:spLocks/>
              </p:cNvSpPr>
              <p:nvPr/>
            </p:nvSpPr>
            <p:spPr bwMode="auto">
              <a:xfrm>
                <a:off x="2055" y="1379"/>
                <a:ext cx="17" cy="77"/>
              </a:xfrm>
              <a:custGeom>
                <a:avLst/>
                <a:gdLst>
                  <a:gd name="T0" fmla="*/ 4 w 17"/>
                  <a:gd name="T1" fmla="*/ 6 h 77"/>
                  <a:gd name="T2" fmla="*/ 4 w 17"/>
                  <a:gd name="T3" fmla="*/ 16 h 77"/>
                  <a:gd name="T4" fmla="*/ 3 w 17"/>
                  <a:gd name="T5" fmla="*/ 26 h 77"/>
                  <a:gd name="T6" fmla="*/ 4 w 17"/>
                  <a:gd name="T7" fmla="*/ 37 h 77"/>
                  <a:gd name="T8" fmla="*/ 4 w 17"/>
                  <a:gd name="T9" fmla="*/ 37 h 77"/>
                  <a:gd name="T10" fmla="*/ 4 w 17"/>
                  <a:gd name="T11" fmla="*/ 46 h 77"/>
                  <a:gd name="T12" fmla="*/ 4 w 17"/>
                  <a:gd name="T13" fmla="*/ 56 h 77"/>
                  <a:gd name="T14" fmla="*/ 3 w 17"/>
                  <a:gd name="T15" fmla="*/ 65 h 77"/>
                  <a:gd name="T16" fmla="*/ 3 w 17"/>
                  <a:gd name="T17" fmla="*/ 65 h 77"/>
                  <a:gd name="T18" fmla="*/ 2 w 17"/>
                  <a:gd name="T19" fmla="*/ 67 h 77"/>
                  <a:gd name="T20" fmla="*/ 2 w 17"/>
                  <a:gd name="T21" fmla="*/ 67 h 77"/>
                  <a:gd name="T22" fmla="*/ 1 w 17"/>
                  <a:gd name="T23" fmla="*/ 68 h 77"/>
                  <a:gd name="T24" fmla="*/ 1 w 17"/>
                  <a:gd name="T25" fmla="*/ 68 h 77"/>
                  <a:gd name="T26" fmla="*/ 1 w 17"/>
                  <a:gd name="T27" fmla="*/ 68 h 77"/>
                  <a:gd name="T28" fmla="*/ 1 w 17"/>
                  <a:gd name="T29" fmla="*/ 68 h 77"/>
                  <a:gd name="T30" fmla="*/ 1 w 17"/>
                  <a:gd name="T31" fmla="*/ 68 h 77"/>
                  <a:gd name="T32" fmla="*/ 1 w 17"/>
                  <a:gd name="T33" fmla="*/ 68 h 77"/>
                  <a:gd name="T34" fmla="*/ 0 w 17"/>
                  <a:gd name="T35" fmla="*/ 71 h 77"/>
                  <a:gd name="T36" fmla="*/ 1 w 17"/>
                  <a:gd name="T37" fmla="*/ 74 h 77"/>
                  <a:gd name="T38" fmla="*/ 3 w 17"/>
                  <a:gd name="T39" fmla="*/ 76 h 77"/>
                  <a:gd name="T40" fmla="*/ 3 w 17"/>
                  <a:gd name="T41" fmla="*/ 76 h 77"/>
                  <a:gd name="T42" fmla="*/ 6 w 17"/>
                  <a:gd name="T43" fmla="*/ 77 h 77"/>
                  <a:gd name="T44" fmla="*/ 10 w 17"/>
                  <a:gd name="T45" fmla="*/ 77 h 77"/>
                  <a:gd name="T46" fmla="*/ 12 w 17"/>
                  <a:gd name="T47" fmla="*/ 74 h 77"/>
                  <a:gd name="T48" fmla="*/ 12 w 17"/>
                  <a:gd name="T49" fmla="*/ 74 h 77"/>
                  <a:gd name="T50" fmla="*/ 14 w 17"/>
                  <a:gd name="T51" fmla="*/ 72 h 77"/>
                  <a:gd name="T52" fmla="*/ 15 w 17"/>
                  <a:gd name="T53" fmla="*/ 69 h 77"/>
                  <a:gd name="T54" fmla="*/ 16 w 17"/>
                  <a:gd name="T55" fmla="*/ 67 h 77"/>
                  <a:gd name="T56" fmla="*/ 16 w 17"/>
                  <a:gd name="T57" fmla="*/ 67 h 77"/>
                  <a:gd name="T58" fmla="*/ 17 w 17"/>
                  <a:gd name="T59" fmla="*/ 46 h 77"/>
                  <a:gd name="T60" fmla="*/ 17 w 17"/>
                  <a:gd name="T61" fmla="*/ 27 h 77"/>
                  <a:gd name="T62" fmla="*/ 17 w 17"/>
                  <a:gd name="T63" fmla="*/ 7 h 77"/>
                  <a:gd name="T64" fmla="*/ 17 w 17"/>
                  <a:gd name="T65" fmla="*/ 7 h 77"/>
                  <a:gd name="T66" fmla="*/ 17 w 17"/>
                  <a:gd name="T67" fmla="*/ 4 h 77"/>
                  <a:gd name="T68" fmla="*/ 15 w 17"/>
                  <a:gd name="T69" fmla="*/ 1 h 77"/>
                  <a:gd name="T70" fmla="*/ 11 w 17"/>
                  <a:gd name="T71" fmla="*/ 0 h 77"/>
                  <a:gd name="T72" fmla="*/ 11 w 17"/>
                  <a:gd name="T73" fmla="*/ 0 h 77"/>
                  <a:gd name="T74" fmla="*/ 8 w 17"/>
                  <a:gd name="T75" fmla="*/ 1 h 77"/>
                  <a:gd name="T76" fmla="*/ 5 w 17"/>
                  <a:gd name="T77" fmla="*/ 3 h 77"/>
                  <a:gd name="T78" fmla="*/ 4 w 17"/>
                  <a:gd name="T79" fmla="*/ 6 h 77"/>
                  <a:gd name="T80" fmla="*/ 4 w 17"/>
                  <a:gd name="T81" fmla="*/ 6 h 7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7"/>
                  <a:gd name="T124" fmla="*/ 0 h 77"/>
                  <a:gd name="T125" fmla="*/ 17 w 17"/>
                  <a:gd name="T126" fmla="*/ 77 h 77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7" h="77">
                    <a:moveTo>
                      <a:pt x="4" y="6"/>
                    </a:moveTo>
                    <a:lnTo>
                      <a:pt x="4" y="16"/>
                    </a:lnTo>
                    <a:lnTo>
                      <a:pt x="3" y="26"/>
                    </a:lnTo>
                    <a:lnTo>
                      <a:pt x="4" y="37"/>
                    </a:lnTo>
                    <a:lnTo>
                      <a:pt x="4" y="46"/>
                    </a:lnTo>
                    <a:lnTo>
                      <a:pt x="4" y="56"/>
                    </a:lnTo>
                    <a:lnTo>
                      <a:pt x="3" y="65"/>
                    </a:lnTo>
                    <a:lnTo>
                      <a:pt x="2" y="67"/>
                    </a:lnTo>
                    <a:lnTo>
                      <a:pt x="1" y="68"/>
                    </a:lnTo>
                    <a:lnTo>
                      <a:pt x="0" y="71"/>
                    </a:lnTo>
                    <a:lnTo>
                      <a:pt x="1" y="74"/>
                    </a:lnTo>
                    <a:lnTo>
                      <a:pt x="3" y="76"/>
                    </a:lnTo>
                    <a:lnTo>
                      <a:pt x="6" y="77"/>
                    </a:lnTo>
                    <a:lnTo>
                      <a:pt x="10" y="77"/>
                    </a:lnTo>
                    <a:lnTo>
                      <a:pt x="12" y="74"/>
                    </a:lnTo>
                    <a:lnTo>
                      <a:pt x="14" y="72"/>
                    </a:lnTo>
                    <a:lnTo>
                      <a:pt x="15" y="69"/>
                    </a:lnTo>
                    <a:lnTo>
                      <a:pt x="16" y="67"/>
                    </a:lnTo>
                    <a:lnTo>
                      <a:pt x="17" y="46"/>
                    </a:lnTo>
                    <a:lnTo>
                      <a:pt x="17" y="27"/>
                    </a:lnTo>
                    <a:lnTo>
                      <a:pt x="17" y="7"/>
                    </a:lnTo>
                    <a:lnTo>
                      <a:pt x="17" y="4"/>
                    </a:lnTo>
                    <a:lnTo>
                      <a:pt x="15" y="1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4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96" name="Freeform 286"/>
              <p:cNvSpPr>
                <a:spLocks/>
              </p:cNvSpPr>
              <p:nvPr/>
            </p:nvSpPr>
            <p:spPr bwMode="auto">
              <a:xfrm>
                <a:off x="2075" y="1379"/>
                <a:ext cx="21" cy="79"/>
              </a:xfrm>
              <a:custGeom>
                <a:avLst/>
                <a:gdLst>
                  <a:gd name="T0" fmla="*/ 0 w 21"/>
                  <a:gd name="T1" fmla="*/ 6 h 79"/>
                  <a:gd name="T2" fmla="*/ 0 w 21"/>
                  <a:gd name="T3" fmla="*/ 25 h 79"/>
                  <a:gd name="T4" fmla="*/ 3 w 21"/>
                  <a:gd name="T5" fmla="*/ 43 h 79"/>
                  <a:gd name="T6" fmla="*/ 7 w 21"/>
                  <a:gd name="T7" fmla="*/ 61 h 79"/>
                  <a:gd name="T8" fmla="*/ 7 w 21"/>
                  <a:gd name="T9" fmla="*/ 61 h 79"/>
                  <a:gd name="T10" fmla="*/ 9 w 21"/>
                  <a:gd name="T11" fmla="*/ 65 h 79"/>
                  <a:gd name="T12" fmla="*/ 9 w 21"/>
                  <a:gd name="T13" fmla="*/ 69 h 79"/>
                  <a:gd name="T14" fmla="*/ 9 w 21"/>
                  <a:gd name="T15" fmla="*/ 73 h 79"/>
                  <a:gd name="T16" fmla="*/ 9 w 21"/>
                  <a:gd name="T17" fmla="*/ 73 h 79"/>
                  <a:gd name="T18" fmla="*/ 10 w 21"/>
                  <a:gd name="T19" fmla="*/ 76 h 79"/>
                  <a:gd name="T20" fmla="*/ 12 w 21"/>
                  <a:gd name="T21" fmla="*/ 79 h 79"/>
                  <a:gd name="T22" fmla="*/ 15 w 21"/>
                  <a:gd name="T23" fmla="*/ 79 h 79"/>
                  <a:gd name="T24" fmla="*/ 15 w 21"/>
                  <a:gd name="T25" fmla="*/ 79 h 79"/>
                  <a:gd name="T26" fmla="*/ 18 w 21"/>
                  <a:gd name="T27" fmla="*/ 79 h 79"/>
                  <a:gd name="T28" fmla="*/ 20 w 21"/>
                  <a:gd name="T29" fmla="*/ 76 h 79"/>
                  <a:gd name="T30" fmla="*/ 21 w 21"/>
                  <a:gd name="T31" fmla="*/ 73 h 79"/>
                  <a:gd name="T32" fmla="*/ 21 w 21"/>
                  <a:gd name="T33" fmla="*/ 73 h 79"/>
                  <a:gd name="T34" fmla="*/ 21 w 21"/>
                  <a:gd name="T35" fmla="*/ 63 h 79"/>
                  <a:gd name="T36" fmla="*/ 19 w 21"/>
                  <a:gd name="T37" fmla="*/ 54 h 79"/>
                  <a:gd name="T38" fmla="*/ 16 w 21"/>
                  <a:gd name="T39" fmla="*/ 44 h 79"/>
                  <a:gd name="T40" fmla="*/ 16 w 21"/>
                  <a:gd name="T41" fmla="*/ 44 h 79"/>
                  <a:gd name="T42" fmla="*/ 14 w 21"/>
                  <a:gd name="T43" fmla="*/ 32 h 79"/>
                  <a:gd name="T44" fmla="*/ 13 w 21"/>
                  <a:gd name="T45" fmla="*/ 19 h 79"/>
                  <a:gd name="T46" fmla="*/ 13 w 21"/>
                  <a:gd name="T47" fmla="*/ 6 h 79"/>
                  <a:gd name="T48" fmla="*/ 13 w 21"/>
                  <a:gd name="T49" fmla="*/ 6 h 79"/>
                  <a:gd name="T50" fmla="*/ 12 w 21"/>
                  <a:gd name="T51" fmla="*/ 3 h 79"/>
                  <a:gd name="T52" fmla="*/ 10 w 21"/>
                  <a:gd name="T53" fmla="*/ 1 h 79"/>
                  <a:gd name="T54" fmla="*/ 6 w 21"/>
                  <a:gd name="T55" fmla="*/ 0 h 79"/>
                  <a:gd name="T56" fmla="*/ 6 w 21"/>
                  <a:gd name="T57" fmla="*/ 0 h 79"/>
                  <a:gd name="T58" fmla="*/ 3 w 21"/>
                  <a:gd name="T59" fmla="*/ 1 h 79"/>
                  <a:gd name="T60" fmla="*/ 1 w 21"/>
                  <a:gd name="T61" fmla="*/ 3 h 79"/>
                  <a:gd name="T62" fmla="*/ 0 w 21"/>
                  <a:gd name="T63" fmla="*/ 6 h 79"/>
                  <a:gd name="T64" fmla="*/ 0 w 21"/>
                  <a:gd name="T65" fmla="*/ 6 h 7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1"/>
                  <a:gd name="T100" fmla="*/ 0 h 79"/>
                  <a:gd name="T101" fmla="*/ 21 w 21"/>
                  <a:gd name="T102" fmla="*/ 79 h 7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1" h="79">
                    <a:moveTo>
                      <a:pt x="0" y="6"/>
                    </a:moveTo>
                    <a:lnTo>
                      <a:pt x="0" y="25"/>
                    </a:lnTo>
                    <a:lnTo>
                      <a:pt x="3" y="43"/>
                    </a:lnTo>
                    <a:lnTo>
                      <a:pt x="7" y="61"/>
                    </a:lnTo>
                    <a:lnTo>
                      <a:pt x="9" y="65"/>
                    </a:lnTo>
                    <a:lnTo>
                      <a:pt x="9" y="69"/>
                    </a:lnTo>
                    <a:lnTo>
                      <a:pt x="9" y="73"/>
                    </a:lnTo>
                    <a:lnTo>
                      <a:pt x="10" y="76"/>
                    </a:lnTo>
                    <a:lnTo>
                      <a:pt x="12" y="79"/>
                    </a:lnTo>
                    <a:lnTo>
                      <a:pt x="15" y="79"/>
                    </a:lnTo>
                    <a:lnTo>
                      <a:pt x="18" y="79"/>
                    </a:lnTo>
                    <a:lnTo>
                      <a:pt x="20" y="76"/>
                    </a:lnTo>
                    <a:lnTo>
                      <a:pt x="21" y="73"/>
                    </a:lnTo>
                    <a:lnTo>
                      <a:pt x="21" y="63"/>
                    </a:lnTo>
                    <a:lnTo>
                      <a:pt x="19" y="54"/>
                    </a:lnTo>
                    <a:lnTo>
                      <a:pt x="16" y="44"/>
                    </a:lnTo>
                    <a:lnTo>
                      <a:pt x="14" y="32"/>
                    </a:lnTo>
                    <a:lnTo>
                      <a:pt x="13" y="19"/>
                    </a:lnTo>
                    <a:lnTo>
                      <a:pt x="13" y="6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97" name="Freeform 287"/>
              <p:cNvSpPr>
                <a:spLocks/>
              </p:cNvSpPr>
              <p:nvPr/>
            </p:nvSpPr>
            <p:spPr bwMode="auto">
              <a:xfrm>
                <a:off x="2008" y="1374"/>
                <a:ext cx="18" cy="83"/>
              </a:xfrm>
              <a:custGeom>
                <a:avLst/>
                <a:gdLst>
                  <a:gd name="T0" fmla="*/ 6 w 18"/>
                  <a:gd name="T1" fmla="*/ 3 h 83"/>
                  <a:gd name="T2" fmla="*/ 1 w 18"/>
                  <a:gd name="T3" fmla="*/ 14 h 83"/>
                  <a:gd name="T4" fmla="*/ 1 w 18"/>
                  <a:gd name="T5" fmla="*/ 26 h 83"/>
                  <a:gd name="T6" fmla="*/ 2 w 18"/>
                  <a:gd name="T7" fmla="*/ 38 h 83"/>
                  <a:gd name="T8" fmla="*/ 2 w 18"/>
                  <a:gd name="T9" fmla="*/ 38 h 83"/>
                  <a:gd name="T10" fmla="*/ 3 w 18"/>
                  <a:gd name="T11" fmla="*/ 43 h 83"/>
                  <a:gd name="T12" fmla="*/ 3 w 18"/>
                  <a:gd name="T13" fmla="*/ 49 h 83"/>
                  <a:gd name="T14" fmla="*/ 2 w 18"/>
                  <a:gd name="T15" fmla="*/ 54 h 83"/>
                  <a:gd name="T16" fmla="*/ 2 w 18"/>
                  <a:gd name="T17" fmla="*/ 54 h 83"/>
                  <a:gd name="T18" fmla="*/ 1 w 18"/>
                  <a:gd name="T19" fmla="*/ 62 h 83"/>
                  <a:gd name="T20" fmla="*/ 0 w 18"/>
                  <a:gd name="T21" fmla="*/ 69 h 83"/>
                  <a:gd name="T22" fmla="*/ 0 w 18"/>
                  <a:gd name="T23" fmla="*/ 77 h 83"/>
                  <a:gd name="T24" fmla="*/ 0 w 18"/>
                  <a:gd name="T25" fmla="*/ 77 h 83"/>
                  <a:gd name="T26" fmla="*/ 1 w 18"/>
                  <a:gd name="T27" fmla="*/ 80 h 83"/>
                  <a:gd name="T28" fmla="*/ 3 w 18"/>
                  <a:gd name="T29" fmla="*/ 82 h 83"/>
                  <a:gd name="T30" fmla="*/ 6 w 18"/>
                  <a:gd name="T31" fmla="*/ 83 h 83"/>
                  <a:gd name="T32" fmla="*/ 6 w 18"/>
                  <a:gd name="T33" fmla="*/ 83 h 83"/>
                  <a:gd name="T34" fmla="*/ 9 w 18"/>
                  <a:gd name="T35" fmla="*/ 82 h 83"/>
                  <a:gd name="T36" fmla="*/ 12 w 18"/>
                  <a:gd name="T37" fmla="*/ 80 h 83"/>
                  <a:gd name="T38" fmla="*/ 13 w 18"/>
                  <a:gd name="T39" fmla="*/ 77 h 83"/>
                  <a:gd name="T40" fmla="*/ 13 w 18"/>
                  <a:gd name="T41" fmla="*/ 77 h 83"/>
                  <a:gd name="T42" fmla="*/ 13 w 18"/>
                  <a:gd name="T43" fmla="*/ 69 h 83"/>
                  <a:gd name="T44" fmla="*/ 13 w 18"/>
                  <a:gd name="T45" fmla="*/ 61 h 83"/>
                  <a:gd name="T46" fmla="*/ 15 w 18"/>
                  <a:gd name="T47" fmla="*/ 54 h 83"/>
                  <a:gd name="T48" fmla="*/ 15 w 18"/>
                  <a:gd name="T49" fmla="*/ 54 h 83"/>
                  <a:gd name="T50" fmla="*/ 15 w 18"/>
                  <a:gd name="T51" fmla="*/ 45 h 83"/>
                  <a:gd name="T52" fmla="*/ 14 w 18"/>
                  <a:gd name="T53" fmla="*/ 37 h 83"/>
                  <a:gd name="T54" fmla="*/ 14 w 18"/>
                  <a:gd name="T55" fmla="*/ 28 h 83"/>
                  <a:gd name="T56" fmla="*/ 14 w 18"/>
                  <a:gd name="T57" fmla="*/ 28 h 83"/>
                  <a:gd name="T58" fmla="*/ 13 w 18"/>
                  <a:gd name="T59" fmla="*/ 22 h 83"/>
                  <a:gd name="T60" fmla="*/ 13 w 18"/>
                  <a:gd name="T61" fmla="*/ 16 h 83"/>
                  <a:gd name="T62" fmla="*/ 16 w 18"/>
                  <a:gd name="T63" fmla="*/ 10 h 83"/>
                  <a:gd name="T64" fmla="*/ 16 w 18"/>
                  <a:gd name="T65" fmla="*/ 10 h 83"/>
                  <a:gd name="T66" fmla="*/ 18 w 18"/>
                  <a:gd name="T67" fmla="*/ 7 h 83"/>
                  <a:gd name="T68" fmla="*/ 17 w 18"/>
                  <a:gd name="T69" fmla="*/ 4 h 83"/>
                  <a:gd name="T70" fmla="*/ 15 w 18"/>
                  <a:gd name="T71" fmla="*/ 2 h 83"/>
                  <a:gd name="T72" fmla="*/ 15 w 18"/>
                  <a:gd name="T73" fmla="*/ 2 h 83"/>
                  <a:gd name="T74" fmla="*/ 12 w 18"/>
                  <a:gd name="T75" fmla="*/ 0 h 83"/>
                  <a:gd name="T76" fmla="*/ 9 w 18"/>
                  <a:gd name="T77" fmla="*/ 1 h 83"/>
                  <a:gd name="T78" fmla="*/ 6 w 18"/>
                  <a:gd name="T79" fmla="*/ 3 h 83"/>
                  <a:gd name="T80" fmla="*/ 6 w 18"/>
                  <a:gd name="T81" fmla="*/ 3 h 8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8"/>
                  <a:gd name="T124" fmla="*/ 0 h 83"/>
                  <a:gd name="T125" fmla="*/ 18 w 18"/>
                  <a:gd name="T126" fmla="*/ 83 h 8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8" h="83">
                    <a:moveTo>
                      <a:pt x="6" y="3"/>
                    </a:moveTo>
                    <a:lnTo>
                      <a:pt x="1" y="14"/>
                    </a:lnTo>
                    <a:lnTo>
                      <a:pt x="1" y="26"/>
                    </a:lnTo>
                    <a:lnTo>
                      <a:pt x="2" y="38"/>
                    </a:lnTo>
                    <a:lnTo>
                      <a:pt x="3" y="43"/>
                    </a:lnTo>
                    <a:lnTo>
                      <a:pt x="3" y="49"/>
                    </a:lnTo>
                    <a:lnTo>
                      <a:pt x="2" y="54"/>
                    </a:lnTo>
                    <a:lnTo>
                      <a:pt x="1" y="62"/>
                    </a:lnTo>
                    <a:lnTo>
                      <a:pt x="0" y="69"/>
                    </a:lnTo>
                    <a:lnTo>
                      <a:pt x="0" y="77"/>
                    </a:lnTo>
                    <a:lnTo>
                      <a:pt x="1" y="80"/>
                    </a:lnTo>
                    <a:lnTo>
                      <a:pt x="3" y="82"/>
                    </a:lnTo>
                    <a:lnTo>
                      <a:pt x="6" y="83"/>
                    </a:lnTo>
                    <a:lnTo>
                      <a:pt x="9" y="82"/>
                    </a:lnTo>
                    <a:lnTo>
                      <a:pt x="12" y="80"/>
                    </a:lnTo>
                    <a:lnTo>
                      <a:pt x="13" y="77"/>
                    </a:lnTo>
                    <a:lnTo>
                      <a:pt x="13" y="69"/>
                    </a:lnTo>
                    <a:lnTo>
                      <a:pt x="13" y="61"/>
                    </a:lnTo>
                    <a:lnTo>
                      <a:pt x="15" y="54"/>
                    </a:lnTo>
                    <a:lnTo>
                      <a:pt x="15" y="45"/>
                    </a:lnTo>
                    <a:lnTo>
                      <a:pt x="14" y="37"/>
                    </a:lnTo>
                    <a:lnTo>
                      <a:pt x="14" y="28"/>
                    </a:lnTo>
                    <a:lnTo>
                      <a:pt x="13" y="22"/>
                    </a:lnTo>
                    <a:lnTo>
                      <a:pt x="13" y="16"/>
                    </a:lnTo>
                    <a:lnTo>
                      <a:pt x="16" y="10"/>
                    </a:lnTo>
                    <a:lnTo>
                      <a:pt x="18" y="7"/>
                    </a:lnTo>
                    <a:lnTo>
                      <a:pt x="17" y="4"/>
                    </a:lnTo>
                    <a:lnTo>
                      <a:pt x="15" y="2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6" y="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98" name="Freeform 288"/>
              <p:cNvSpPr>
                <a:spLocks/>
              </p:cNvSpPr>
              <p:nvPr/>
            </p:nvSpPr>
            <p:spPr bwMode="auto">
              <a:xfrm>
                <a:off x="1782" y="1347"/>
                <a:ext cx="45" cy="45"/>
              </a:xfrm>
              <a:custGeom>
                <a:avLst/>
                <a:gdLst>
                  <a:gd name="T0" fmla="*/ 23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3 w 45"/>
                  <a:gd name="T15" fmla="*/ 0 h 45"/>
                  <a:gd name="T16" fmla="*/ 23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3 w 45"/>
                  <a:gd name="T31" fmla="*/ 45 h 45"/>
                  <a:gd name="T32" fmla="*/ 23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99" name="Freeform 289"/>
              <p:cNvSpPr>
                <a:spLocks/>
              </p:cNvSpPr>
              <p:nvPr/>
            </p:nvSpPr>
            <p:spPr bwMode="auto">
              <a:xfrm>
                <a:off x="1827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00" name="Freeform 290"/>
              <p:cNvSpPr>
                <a:spLocks/>
              </p:cNvSpPr>
              <p:nvPr/>
            </p:nvSpPr>
            <p:spPr bwMode="auto">
              <a:xfrm>
                <a:off x="1872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3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3 w 45"/>
                  <a:gd name="T13" fmla="*/ 3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3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3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01" name="Freeform 291"/>
              <p:cNvSpPr>
                <a:spLocks/>
              </p:cNvSpPr>
              <p:nvPr/>
            </p:nvSpPr>
            <p:spPr bwMode="auto">
              <a:xfrm>
                <a:off x="1917" y="1347"/>
                <a:ext cx="44" cy="45"/>
              </a:xfrm>
              <a:custGeom>
                <a:avLst/>
                <a:gdLst>
                  <a:gd name="T0" fmla="*/ 22 w 44"/>
                  <a:gd name="T1" fmla="*/ 45 h 45"/>
                  <a:gd name="T2" fmla="*/ 34 w 44"/>
                  <a:gd name="T3" fmla="*/ 42 h 45"/>
                  <a:gd name="T4" fmla="*/ 41 w 44"/>
                  <a:gd name="T5" fmla="*/ 34 h 45"/>
                  <a:gd name="T6" fmla="*/ 44 w 44"/>
                  <a:gd name="T7" fmla="*/ 23 h 45"/>
                  <a:gd name="T8" fmla="*/ 44 w 44"/>
                  <a:gd name="T9" fmla="*/ 23 h 45"/>
                  <a:gd name="T10" fmla="*/ 41 w 44"/>
                  <a:gd name="T11" fmla="*/ 11 h 45"/>
                  <a:gd name="T12" fmla="*/ 34 w 44"/>
                  <a:gd name="T13" fmla="*/ 3 h 45"/>
                  <a:gd name="T14" fmla="*/ 22 w 44"/>
                  <a:gd name="T15" fmla="*/ 0 h 45"/>
                  <a:gd name="T16" fmla="*/ 22 w 44"/>
                  <a:gd name="T17" fmla="*/ 0 h 45"/>
                  <a:gd name="T18" fmla="*/ 10 w 44"/>
                  <a:gd name="T19" fmla="*/ 3 h 45"/>
                  <a:gd name="T20" fmla="*/ 3 w 44"/>
                  <a:gd name="T21" fmla="*/ 11 h 45"/>
                  <a:gd name="T22" fmla="*/ 0 w 44"/>
                  <a:gd name="T23" fmla="*/ 23 h 45"/>
                  <a:gd name="T24" fmla="*/ 0 w 44"/>
                  <a:gd name="T25" fmla="*/ 23 h 45"/>
                  <a:gd name="T26" fmla="*/ 3 w 44"/>
                  <a:gd name="T27" fmla="*/ 34 h 45"/>
                  <a:gd name="T28" fmla="*/ 10 w 44"/>
                  <a:gd name="T29" fmla="*/ 42 h 45"/>
                  <a:gd name="T30" fmla="*/ 22 w 44"/>
                  <a:gd name="T31" fmla="*/ 45 h 45"/>
                  <a:gd name="T32" fmla="*/ 22 w 44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5"/>
                  <a:gd name="T53" fmla="*/ 44 w 44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5">
                    <a:moveTo>
                      <a:pt x="22" y="45"/>
                    </a:moveTo>
                    <a:lnTo>
                      <a:pt x="34" y="42"/>
                    </a:lnTo>
                    <a:lnTo>
                      <a:pt x="41" y="34"/>
                    </a:lnTo>
                    <a:lnTo>
                      <a:pt x="44" y="23"/>
                    </a:lnTo>
                    <a:lnTo>
                      <a:pt x="41" y="11"/>
                    </a:lnTo>
                    <a:lnTo>
                      <a:pt x="34" y="3"/>
                    </a:lnTo>
                    <a:lnTo>
                      <a:pt x="22" y="0"/>
                    </a:lnTo>
                    <a:lnTo>
                      <a:pt x="10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0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02" name="Freeform 292"/>
              <p:cNvSpPr>
                <a:spLocks/>
              </p:cNvSpPr>
              <p:nvPr/>
            </p:nvSpPr>
            <p:spPr bwMode="auto">
              <a:xfrm>
                <a:off x="1961" y="1347"/>
                <a:ext cx="45" cy="45"/>
              </a:xfrm>
              <a:custGeom>
                <a:avLst/>
                <a:gdLst>
                  <a:gd name="T0" fmla="*/ 23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3 w 45"/>
                  <a:gd name="T15" fmla="*/ 0 h 45"/>
                  <a:gd name="T16" fmla="*/ 23 w 45"/>
                  <a:gd name="T17" fmla="*/ 0 h 45"/>
                  <a:gd name="T18" fmla="*/ 12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2 w 45"/>
                  <a:gd name="T29" fmla="*/ 42 h 45"/>
                  <a:gd name="T30" fmla="*/ 23 w 45"/>
                  <a:gd name="T31" fmla="*/ 45 h 45"/>
                  <a:gd name="T32" fmla="*/ 23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lnTo>
                      <a:pt x="12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2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03" name="Freeform 293"/>
              <p:cNvSpPr>
                <a:spLocks/>
              </p:cNvSpPr>
              <p:nvPr/>
            </p:nvSpPr>
            <p:spPr bwMode="auto">
              <a:xfrm>
                <a:off x="2006" y="1347"/>
                <a:ext cx="45" cy="45"/>
              </a:xfrm>
              <a:custGeom>
                <a:avLst/>
                <a:gdLst>
                  <a:gd name="T0" fmla="*/ 23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3 w 45"/>
                  <a:gd name="T15" fmla="*/ 0 h 45"/>
                  <a:gd name="T16" fmla="*/ 23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3 w 45"/>
                  <a:gd name="T31" fmla="*/ 45 h 45"/>
                  <a:gd name="T32" fmla="*/ 23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04" name="Freeform 294"/>
              <p:cNvSpPr>
                <a:spLocks/>
              </p:cNvSpPr>
              <p:nvPr/>
            </p:nvSpPr>
            <p:spPr bwMode="auto">
              <a:xfrm>
                <a:off x="2051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05" name="Freeform 295"/>
              <p:cNvSpPr>
                <a:spLocks/>
              </p:cNvSpPr>
              <p:nvPr/>
            </p:nvSpPr>
            <p:spPr bwMode="auto">
              <a:xfrm>
                <a:off x="2187" y="1359"/>
                <a:ext cx="43" cy="100"/>
              </a:xfrm>
              <a:custGeom>
                <a:avLst/>
                <a:gdLst>
                  <a:gd name="T0" fmla="*/ 38 w 43"/>
                  <a:gd name="T1" fmla="*/ 67 h 100"/>
                  <a:gd name="T2" fmla="*/ 37 w 43"/>
                  <a:gd name="T3" fmla="*/ 55 h 100"/>
                  <a:gd name="T4" fmla="*/ 38 w 43"/>
                  <a:gd name="T5" fmla="*/ 41 h 100"/>
                  <a:gd name="T6" fmla="*/ 30 w 43"/>
                  <a:gd name="T7" fmla="*/ 4 h 100"/>
                  <a:gd name="T8" fmla="*/ 29 w 43"/>
                  <a:gd name="T9" fmla="*/ 2 h 100"/>
                  <a:gd name="T10" fmla="*/ 25 w 43"/>
                  <a:gd name="T11" fmla="*/ 0 h 100"/>
                  <a:gd name="T12" fmla="*/ 22 w 43"/>
                  <a:gd name="T13" fmla="*/ 0 h 100"/>
                  <a:gd name="T14" fmla="*/ 19 w 43"/>
                  <a:gd name="T15" fmla="*/ 3 h 100"/>
                  <a:gd name="T16" fmla="*/ 11 w 43"/>
                  <a:gd name="T17" fmla="*/ 20 h 100"/>
                  <a:gd name="T18" fmla="*/ 4 w 43"/>
                  <a:gd name="T19" fmla="*/ 59 h 100"/>
                  <a:gd name="T20" fmla="*/ 5 w 43"/>
                  <a:gd name="T21" fmla="*/ 69 h 100"/>
                  <a:gd name="T22" fmla="*/ 2 w 43"/>
                  <a:gd name="T23" fmla="*/ 84 h 100"/>
                  <a:gd name="T24" fmla="*/ 1 w 43"/>
                  <a:gd name="T25" fmla="*/ 88 h 100"/>
                  <a:gd name="T26" fmla="*/ 0 w 43"/>
                  <a:gd name="T27" fmla="*/ 93 h 100"/>
                  <a:gd name="T28" fmla="*/ 1 w 43"/>
                  <a:gd name="T29" fmla="*/ 96 h 100"/>
                  <a:gd name="T30" fmla="*/ 6 w 43"/>
                  <a:gd name="T31" fmla="*/ 100 h 100"/>
                  <a:gd name="T32" fmla="*/ 10 w 43"/>
                  <a:gd name="T33" fmla="*/ 99 h 100"/>
                  <a:gd name="T34" fmla="*/ 13 w 43"/>
                  <a:gd name="T35" fmla="*/ 94 h 100"/>
                  <a:gd name="T36" fmla="*/ 14 w 43"/>
                  <a:gd name="T37" fmla="*/ 92 h 100"/>
                  <a:gd name="T38" fmla="*/ 15 w 43"/>
                  <a:gd name="T39" fmla="*/ 87 h 100"/>
                  <a:gd name="T40" fmla="*/ 17 w 43"/>
                  <a:gd name="T41" fmla="*/ 79 h 100"/>
                  <a:gd name="T42" fmla="*/ 17 w 43"/>
                  <a:gd name="T43" fmla="*/ 57 h 100"/>
                  <a:gd name="T44" fmla="*/ 17 w 43"/>
                  <a:gd name="T45" fmla="*/ 49 h 100"/>
                  <a:gd name="T46" fmla="*/ 23 w 43"/>
                  <a:gd name="T47" fmla="*/ 26 h 100"/>
                  <a:gd name="T48" fmla="*/ 24 w 43"/>
                  <a:gd name="T49" fmla="*/ 37 h 100"/>
                  <a:gd name="T50" fmla="*/ 24 w 43"/>
                  <a:gd name="T51" fmla="*/ 53 h 100"/>
                  <a:gd name="T52" fmla="*/ 24 w 43"/>
                  <a:gd name="T53" fmla="*/ 61 h 100"/>
                  <a:gd name="T54" fmla="*/ 27 w 43"/>
                  <a:gd name="T55" fmla="*/ 77 h 100"/>
                  <a:gd name="T56" fmla="*/ 29 w 43"/>
                  <a:gd name="T57" fmla="*/ 82 h 100"/>
                  <a:gd name="T58" fmla="*/ 31 w 43"/>
                  <a:gd name="T59" fmla="*/ 93 h 100"/>
                  <a:gd name="T60" fmla="*/ 31 w 43"/>
                  <a:gd name="T61" fmla="*/ 96 h 100"/>
                  <a:gd name="T62" fmla="*/ 37 w 43"/>
                  <a:gd name="T63" fmla="*/ 99 h 100"/>
                  <a:gd name="T64" fmla="*/ 40 w 43"/>
                  <a:gd name="T65" fmla="*/ 99 h 100"/>
                  <a:gd name="T66" fmla="*/ 43 w 43"/>
                  <a:gd name="T67" fmla="*/ 93 h 100"/>
                  <a:gd name="T68" fmla="*/ 43 w 43"/>
                  <a:gd name="T69" fmla="*/ 87 h 100"/>
                  <a:gd name="T70" fmla="*/ 40 w 43"/>
                  <a:gd name="T71" fmla="*/ 73 h 10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3"/>
                  <a:gd name="T109" fmla="*/ 0 h 100"/>
                  <a:gd name="T110" fmla="*/ 43 w 43"/>
                  <a:gd name="T111" fmla="*/ 100 h 10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3" h="100">
                    <a:moveTo>
                      <a:pt x="40" y="73"/>
                    </a:moveTo>
                    <a:lnTo>
                      <a:pt x="38" y="67"/>
                    </a:lnTo>
                    <a:lnTo>
                      <a:pt x="37" y="61"/>
                    </a:lnTo>
                    <a:lnTo>
                      <a:pt x="37" y="55"/>
                    </a:lnTo>
                    <a:lnTo>
                      <a:pt x="38" y="41"/>
                    </a:lnTo>
                    <a:lnTo>
                      <a:pt x="36" y="24"/>
                    </a:lnTo>
                    <a:lnTo>
                      <a:pt x="30" y="4"/>
                    </a:lnTo>
                    <a:lnTo>
                      <a:pt x="29" y="2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9" y="3"/>
                    </a:lnTo>
                    <a:lnTo>
                      <a:pt x="11" y="20"/>
                    </a:lnTo>
                    <a:lnTo>
                      <a:pt x="6" y="40"/>
                    </a:lnTo>
                    <a:lnTo>
                      <a:pt x="4" y="59"/>
                    </a:lnTo>
                    <a:lnTo>
                      <a:pt x="5" y="69"/>
                    </a:lnTo>
                    <a:lnTo>
                      <a:pt x="4" y="77"/>
                    </a:lnTo>
                    <a:lnTo>
                      <a:pt x="2" y="84"/>
                    </a:lnTo>
                    <a:lnTo>
                      <a:pt x="1" y="88"/>
                    </a:lnTo>
                    <a:lnTo>
                      <a:pt x="1" y="91"/>
                    </a:lnTo>
                    <a:lnTo>
                      <a:pt x="0" y="93"/>
                    </a:lnTo>
                    <a:lnTo>
                      <a:pt x="1" y="96"/>
                    </a:lnTo>
                    <a:lnTo>
                      <a:pt x="3" y="99"/>
                    </a:lnTo>
                    <a:lnTo>
                      <a:pt x="6" y="100"/>
                    </a:lnTo>
                    <a:lnTo>
                      <a:pt x="10" y="99"/>
                    </a:lnTo>
                    <a:lnTo>
                      <a:pt x="12" y="97"/>
                    </a:lnTo>
                    <a:lnTo>
                      <a:pt x="13" y="94"/>
                    </a:lnTo>
                    <a:lnTo>
                      <a:pt x="14" y="92"/>
                    </a:lnTo>
                    <a:lnTo>
                      <a:pt x="14" y="90"/>
                    </a:lnTo>
                    <a:lnTo>
                      <a:pt x="15" y="87"/>
                    </a:lnTo>
                    <a:lnTo>
                      <a:pt x="17" y="79"/>
                    </a:lnTo>
                    <a:lnTo>
                      <a:pt x="18" y="69"/>
                    </a:lnTo>
                    <a:lnTo>
                      <a:pt x="17" y="57"/>
                    </a:lnTo>
                    <a:lnTo>
                      <a:pt x="17" y="49"/>
                    </a:lnTo>
                    <a:lnTo>
                      <a:pt x="19" y="39"/>
                    </a:lnTo>
                    <a:lnTo>
                      <a:pt x="23" y="26"/>
                    </a:lnTo>
                    <a:lnTo>
                      <a:pt x="24" y="37"/>
                    </a:lnTo>
                    <a:lnTo>
                      <a:pt x="25" y="45"/>
                    </a:lnTo>
                    <a:lnTo>
                      <a:pt x="24" y="53"/>
                    </a:lnTo>
                    <a:lnTo>
                      <a:pt x="24" y="61"/>
                    </a:lnTo>
                    <a:lnTo>
                      <a:pt x="25" y="70"/>
                    </a:lnTo>
                    <a:lnTo>
                      <a:pt x="27" y="77"/>
                    </a:lnTo>
                    <a:lnTo>
                      <a:pt x="29" y="82"/>
                    </a:lnTo>
                    <a:lnTo>
                      <a:pt x="30" y="88"/>
                    </a:lnTo>
                    <a:lnTo>
                      <a:pt x="31" y="93"/>
                    </a:lnTo>
                    <a:lnTo>
                      <a:pt x="31" y="96"/>
                    </a:lnTo>
                    <a:lnTo>
                      <a:pt x="34" y="98"/>
                    </a:lnTo>
                    <a:lnTo>
                      <a:pt x="37" y="99"/>
                    </a:lnTo>
                    <a:lnTo>
                      <a:pt x="40" y="99"/>
                    </a:lnTo>
                    <a:lnTo>
                      <a:pt x="43" y="96"/>
                    </a:lnTo>
                    <a:lnTo>
                      <a:pt x="43" y="93"/>
                    </a:lnTo>
                    <a:lnTo>
                      <a:pt x="43" y="87"/>
                    </a:lnTo>
                    <a:lnTo>
                      <a:pt x="42" y="80"/>
                    </a:lnTo>
                    <a:lnTo>
                      <a:pt x="40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06" name="Freeform 296"/>
              <p:cNvSpPr>
                <a:spLocks/>
              </p:cNvSpPr>
              <p:nvPr/>
            </p:nvSpPr>
            <p:spPr bwMode="auto">
              <a:xfrm>
                <a:off x="2186" y="1347"/>
                <a:ext cx="44" cy="45"/>
              </a:xfrm>
              <a:custGeom>
                <a:avLst/>
                <a:gdLst>
                  <a:gd name="T0" fmla="*/ 22 w 44"/>
                  <a:gd name="T1" fmla="*/ 45 h 45"/>
                  <a:gd name="T2" fmla="*/ 33 w 44"/>
                  <a:gd name="T3" fmla="*/ 42 h 45"/>
                  <a:gd name="T4" fmla="*/ 41 w 44"/>
                  <a:gd name="T5" fmla="*/ 34 h 45"/>
                  <a:gd name="T6" fmla="*/ 44 w 44"/>
                  <a:gd name="T7" fmla="*/ 23 h 45"/>
                  <a:gd name="T8" fmla="*/ 44 w 44"/>
                  <a:gd name="T9" fmla="*/ 23 h 45"/>
                  <a:gd name="T10" fmla="*/ 41 w 44"/>
                  <a:gd name="T11" fmla="*/ 11 h 45"/>
                  <a:gd name="T12" fmla="*/ 33 w 44"/>
                  <a:gd name="T13" fmla="*/ 3 h 45"/>
                  <a:gd name="T14" fmla="*/ 22 w 44"/>
                  <a:gd name="T15" fmla="*/ 0 h 45"/>
                  <a:gd name="T16" fmla="*/ 22 w 44"/>
                  <a:gd name="T17" fmla="*/ 0 h 45"/>
                  <a:gd name="T18" fmla="*/ 10 w 44"/>
                  <a:gd name="T19" fmla="*/ 3 h 45"/>
                  <a:gd name="T20" fmla="*/ 3 w 44"/>
                  <a:gd name="T21" fmla="*/ 11 h 45"/>
                  <a:gd name="T22" fmla="*/ 0 w 44"/>
                  <a:gd name="T23" fmla="*/ 23 h 45"/>
                  <a:gd name="T24" fmla="*/ 0 w 44"/>
                  <a:gd name="T25" fmla="*/ 23 h 45"/>
                  <a:gd name="T26" fmla="*/ 3 w 44"/>
                  <a:gd name="T27" fmla="*/ 34 h 45"/>
                  <a:gd name="T28" fmla="*/ 10 w 44"/>
                  <a:gd name="T29" fmla="*/ 42 h 45"/>
                  <a:gd name="T30" fmla="*/ 22 w 44"/>
                  <a:gd name="T31" fmla="*/ 45 h 45"/>
                  <a:gd name="T32" fmla="*/ 22 w 44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5"/>
                  <a:gd name="T53" fmla="*/ 44 w 44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5">
                    <a:moveTo>
                      <a:pt x="22" y="45"/>
                    </a:moveTo>
                    <a:lnTo>
                      <a:pt x="33" y="42"/>
                    </a:lnTo>
                    <a:lnTo>
                      <a:pt x="41" y="34"/>
                    </a:lnTo>
                    <a:lnTo>
                      <a:pt x="44" y="23"/>
                    </a:lnTo>
                    <a:lnTo>
                      <a:pt x="41" y="11"/>
                    </a:lnTo>
                    <a:lnTo>
                      <a:pt x="33" y="3"/>
                    </a:lnTo>
                    <a:lnTo>
                      <a:pt x="22" y="0"/>
                    </a:lnTo>
                    <a:lnTo>
                      <a:pt x="10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0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07" name="Freeform 297"/>
              <p:cNvSpPr>
                <a:spLocks/>
              </p:cNvSpPr>
              <p:nvPr/>
            </p:nvSpPr>
            <p:spPr bwMode="auto">
              <a:xfrm>
                <a:off x="2236" y="1373"/>
                <a:ext cx="19" cy="84"/>
              </a:xfrm>
              <a:custGeom>
                <a:avLst/>
                <a:gdLst>
                  <a:gd name="T0" fmla="*/ 13 w 19"/>
                  <a:gd name="T1" fmla="*/ 79 h 84"/>
                  <a:gd name="T2" fmla="*/ 13 w 19"/>
                  <a:gd name="T3" fmla="*/ 67 h 84"/>
                  <a:gd name="T4" fmla="*/ 15 w 19"/>
                  <a:gd name="T5" fmla="*/ 56 h 84"/>
                  <a:gd name="T6" fmla="*/ 17 w 19"/>
                  <a:gd name="T7" fmla="*/ 44 h 84"/>
                  <a:gd name="T8" fmla="*/ 17 w 19"/>
                  <a:gd name="T9" fmla="*/ 44 h 84"/>
                  <a:gd name="T10" fmla="*/ 19 w 19"/>
                  <a:gd name="T11" fmla="*/ 31 h 84"/>
                  <a:gd name="T12" fmla="*/ 19 w 19"/>
                  <a:gd name="T13" fmla="*/ 19 h 84"/>
                  <a:gd name="T14" fmla="*/ 19 w 19"/>
                  <a:gd name="T15" fmla="*/ 6 h 84"/>
                  <a:gd name="T16" fmla="*/ 19 w 19"/>
                  <a:gd name="T17" fmla="*/ 6 h 84"/>
                  <a:gd name="T18" fmla="*/ 18 w 19"/>
                  <a:gd name="T19" fmla="*/ 3 h 84"/>
                  <a:gd name="T20" fmla="*/ 15 w 19"/>
                  <a:gd name="T21" fmla="*/ 1 h 84"/>
                  <a:gd name="T22" fmla="*/ 12 w 19"/>
                  <a:gd name="T23" fmla="*/ 0 h 84"/>
                  <a:gd name="T24" fmla="*/ 12 w 19"/>
                  <a:gd name="T25" fmla="*/ 0 h 84"/>
                  <a:gd name="T26" fmla="*/ 9 w 19"/>
                  <a:gd name="T27" fmla="*/ 1 h 84"/>
                  <a:gd name="T28" fmla="*/ 7 w 19"/>
                  <a:gd name="T29" fmla="*/ 4 h 84"/>
                  <a:gd name="T30" fmla="*/ 6 w 19"/>
                  <a:gd name="T31" fmla="*/ 7 h 84"/>
                  <a:gd name="T32" fmla="*/ 6 w 19"/>
                  <a:gd name="T33" fmla="*/ 7 h 84"/>
                  <a:gd name="T34" fmla="*/ 6 w 19"/>
                  <a:gd name="T35" fmla="*/ 25 h 84"/>
                  <a:gd name="T36" fmla="*/ 5 w 19"/>
                  <a:gd name="T37" fmla="*/ 42 h 84"/>
                  <a:gd name="T38" fmla="*/ 1 w 19"/>
                  <a:gd name="T39" fmla="*/ 60 h 84"/>
                  <a:gd name="T40" fmla="*/ 1 w 19"/>
                  <a:gd name="T41" fmla="*/ 60 h 84"/>
                  <a:gd name="T42" fmla="*/ 0 w 19"/>
                  <a:gd name="T43" fmla="*/ 66 h 84"/>
                  <a:gd name="T44" fmla="*/ 0 w 19"/>
                  <a:gd name="T45" fmla="*/ 71 h 84"/>
                  <a:gd name="T46" fmla="*/ 0 w 19"/>
                  <a:gd name="T47" fmla="*/ 78 h 84"/>
                  <a:gd name="T48" fmla="*/ 0 w 19"/>
                  <a:gd name="T49" fmla="*/ 78 h 84"/>
                  <a:gd name="T50" fmla="*/ 1 w 19"/>
                  <a:gd name="T51" fmla="*/ 81 h 84"/>
                  <a:gd name="T52" fmla="*/ 3 w 19"/>
                  <a:gd name="T53" fmla="*/ 83 h 84"/>
                  <a:gd name="T54" fmla="*/ 6 w 19"/>
                  <a:gd name="T55" fmla="*/ 84 h 84"/>
                  <a:gd name="T56" fmla="*/ 6 w 19"/>
                  <a:gd name="T57" fmla="*/ 84 h 84"/>
                  <a:gd name="T58" fmla="*/ 9 w 19"/>
                  <a:gd name="T59" fmla="*/ 84 h 84"/>
                  <a:gd name="T60" fmla="*/ 12 w 19"/>
                  <a:gd name="T61" fmla="*/ 82 h 84"/>
                  <a:gd name="T62" fmla="*/ 13 w 19"/>
                  <a:gd name="T63" fmla="*/ 79 h 84"/>
                  <a:gd name="T64" fmla="*/ 13 w 19"/>
                  <a:gd name="T65" fmla="*/ 79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9"/>
                  <a:gd name="T100" fmla="*/ 0 h 84"/>
                  <a:gd name="T101" fmla="*/ 19 w 19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9" h="84">
                    <a:moveTo>
                      <a:pt x="13" y="79"/>
                    </a:moveTo>
                    <a:lnTo>
                      <a:pt x="13" y="67"/>
                    </a:lnTo>
                    <a:lnTo>
                      <a:pt x="15" y="56"/>
                    </a:lnTo>
                    <a:lnTo>
                      <a:pt x="17" y="44"/>
                    </a:lnTo>
                    <a:lnTo>
                      <a:pt x="19" y="31"/>
                    </a:lnTo>
                    <a:lnTo>
                      <a:pt x="19" y="19"/>
                    </a:lnTo>
                    <a:lnTo>
                      <a:pt x="19" y="6"/>
                    </a:lnTo>
                    <a:lnTo>
                      <a:pt x="18" y="3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7" y="4"/>
                    </a:lnTo>
                    <a:lnTo>
                      <a:pt x="6" y="7"/>
                    </a:lnTo>
                    <a:lnTo>
                      <a:pt x="6" y="25"/>
                    </a:lnTo>
                    <a:lnTo>
                      <a:pt x="5" y="42"/>
                    </a:lnTo>
                    <a:lnTo>
                      <a:pt x="1" y="60"/>
                    </a:lnTo>
                    <a:lnTo>
                      <a:pt x="0" y="66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1"/>
                    </a:lnTo>
                    <a:lnTo>
                      <a:pt x="3" y="83"/>
                    </a:lnTo>
                    <a:lnTo>
                      <a:pt x="6" y="84"/>
                    </a:lnTo>
                    <a:lnTo>
                      <a:pt x="9" y="84"/>
                    </a:lnTo>
                    <a:lnTo>
                      <a:pt x="12" y="82"/>
                    </a:lnTo>
                    <a:lnTo>
                      <a:pt x="13" y="7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08" name="Freeform 298"/>
              <p:cNvSpPr>
                <a:spLocks/>
              </p:cNvSpPr>
              <p:nvPr/>
            </p:nvSpPr>
            <p:spPr bwMode="auto">
              <a:xfrm>
                <a:off x="2253" y="1372"/>
                <a:ext cx="21" cy="86"/>
              </a:xfrm>
              <a:custGeom>
                <a:avLst/>
                <a:gdLst>
                  <a:gd name="T0" fmla="*/ 1 w 21"/>
                  <a:gd name="T1" fmla="*/ 5 h 86"/>
                  <a:gd name="T2" fmla="*/ 0 w 21"/>
                  <a:gd name="T3" fmla="*/ 14 h 86"/>
                  <a:gd name="T4" fmla="*/ 1 w 21"/>
                  <a:gd name="T5" fmla="*/ 24 h 86"/>
                  <a:gd name="T6" fmla="*/ 5 w 21"/>
                  <a:gd name="T7" fmla="*/ 32 h 86"/>
                  <a:gd name="T8" fmla="*/ 5 w 21"/>
                  <a:gd name="T9" fmla="*/ 32 h 86"/>
                  <a:gd name="T10" fmla="*/ 8 w 21"/>
                  <a:gd name="T11" fmla="*/ 47 h 86"/>
                  <a:gd name="T12" fmla="*/ 8 w 21"/>
                  <a:gd name="T13" fmla="*/ 62 h 86"/>
                  <a:gd name="T14" fmla="*/ 7 w 21"/>
                  <a:gd name="T15" fmla="*/ 78 h 86"/>
                  <a:gd name="T16" fmla="*/ 7 w 21"/>
                  <a:gd name="T17" fmla="*/ 78 h 86"/>
                  <a:gd name="T18" fmla="*/ 7 w 21"/>
                  <a:gd name="T19" fmla="*/ 81 h 86"/>
                  <a:gd name="T20" fmla="*/ 8 w 21"/>
                  <a:gd name="T21" fmla="*/ 84 h 86"/>
                  <a:gd name="T22" fmla="*/ 11 w 21"/>
                  <a:gd name="T23" fmla="*/ 86 h 86"/>
                  <a:gd name="T24" fmla="*/ 11 w 21"/>
                  <a:gd name="T25" fmla="*/ 86 h 86"/>
                  <a:gd name="T26" fmla="*/ 14 w 21"/>
                  <a:gd name="T27" fmla="*/ 86 h 86"/>
                  <a:gd name="T28" fmla="*/ 17 w 21"/>
                  <a:gd name="T29" fmla="*/ 84 h 86"/>
                  <a:gd name="T30" fmla="*/ 19 w 21"/>
                  <a:gd name="T31" fmla="*/ 81 h 86"/>
                  <a:gd name="T32" fmla="*/ 19 w 21"/>
                  <a:gd name="T33" fmla="*/ 81 h 86"/>
                  <a:gd name="T34" fmla="*/ 20 w 21"/>
                  <a:gd name="T35" fmla="*/ 71 h 86"/>
                  <a:gd name="T36" fmla="*/ 21 w 21"/>
                  <a:gd name="T37" fmla="*/ 60 h 86"/>
                  <a:gd name="T38" fmla="*/ 21 w 21"/>
                  <a:gd name="T39" fmla="*/ 49 h 86"/>
                  <a:gd name="T40" fmla="*/ 21 w 21"/>
                  <a:gd name="T41" fmla="*/ 49 h 86"/>
                  <a:gd name="T42" fmla="*/ 21 w 21"/>
                  <a:gd name="T43" fmla="*/ 39 h 86"/>
                  <a:gd name="T44" fmla="*/ 18 w 21"/>
                  <a:gd name="T45" fmla="*/ 29 h 86"/>
                  <a:gd name="T46" fmla="*/ 13 w 21"/>
                  <a:gd name="T47" fmla="*/ 20 h 86"/>
                  <a:gd name="T48" fmla="*/ 13 w 21"/>
                  <a:gd name="T49" fmla="*/ 20 h 86"/>
                  <a:gd name="T50" fmla="*/ 13 w 21"/>
                  <a:gd name="T51" fmla="*/ 16 h 86"/>
                  <a:gd name="T52" fmla="*/ 13 w 21"/>
                  <a:gd name="T53" fmla="*/ 11 h 86"/>
                  <a:gd name="T54" fmla="*/ 14 w 21"/>
                  <a:gd name="T55" fmla="*/ 7 h 86"/>
                  <a:gd name="T56" fmla="*/ 14 w 21"/>
                  <a:gd name="T57" fmla="*/ 7 h 86"/>
                  <a:gd name="T58" fmla="*/ 14 w 21"/>
                  <a:gd name="T59" fmla="*/ 4 h 86"/>
                  <a:gd name="T60" fmla="*/ 12 w 21"/>
                  <a:gd name="T61" fmla="*/ 1 h 86"/>
                  <a:gd name="T62" fmla="*/ 9 w 21"/>
                  <a:gd name="T63" fmla="*/ 0 h 86"/>
                  <a:gd name="T64" fmla="*/ 9 w 21"/>
                  <a:gd name="T65" fmla="*/ 0 h 86"/>
                  <a:gd name="T66" fmla="*/ 5 w 21"/>
                  <a:gd name="T67" fmla="*/ 0 h 86"/>
                  <a:gd name="T68" fmla="*/ 3 w 21"/>
                  <a:gd name="T69" fmla="*/ 2 h 86"/>
                  <a:gd name="T70" fmla="*/ 1 w 21"/>
                  <a:gd name="T71" fmla="*/ 5 h 86"/>
                  <a:gd name="T72" fmla="*/ 1 w 21"/>
                  <a:gd name="T73" fmla="*/ 5 h 8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1"/>
                  <a:gd name="T112" fmla="*/ 0 h 86"/>
                  <a:gd name="T113" fmla="*/ 21 w 21"/>
                  <a:gd name="T114" fmla="*/ 86 h 8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1" h="86">
                    <a:moveTo>
                      <a:pt x="1" y="5"/>
                    </a:moveTo>
                    <a:lnTo>
                      <a:pt x="0" y="14"/>
                    </a:lnTo>
                    <a:lnTo>
                      <a:pt x="1" y="24"/>
                    </a:lnTo>
                    <a:lnTo>
                      <a:pt x="5" y="32"/>
                    </a:lnTo>
                    <a:lnTo>
                      <a:pt x="8" y="47"/>
                    </a:lnTo>
                    <a:lnTo>
                      <a:pt x="8" y="62"/>
                    </a:lnTo>
                    <a:lnTo>
                      <a:pt x="7" y="78"/>
                    </a:lnTo>
                    <a:lnTo>
                      <a:pt x="7" y="81"/>
                    </a:lnTo>
                    <a:lnTo>
                      <a:pt x="8" y="84"/>
                    </a:lnTo>
                    <a:lnTo>
                      <a:pt x="11" y="86"/>
                    </a:lnTo>
                    <a:lnTo>
                      <a:pt x="14" y="86"/>
                    </a:lnTo>
                    <a:lnTo>
                      <a:pt x="17" y="84"/>
                    </a:lnTo>
                    <a:lnTo>
                      <a:pt x="19" y="81"/>
                    </a:lnTo>
                    <a:lnTo>
                      <a:pt x="20" y="71"/>
                    </a:lnTo>
                    <a:lnTo>
                      <a:pt x="21" y="60"/>
                    </a:lnTo>
                    <a:lnTo>
                      <a:pt x="21" y="49"/>
                    </a:lnTo>
                    <a:lnTo>
                      <a:pt x="21" y="39"/>
                    </a:lnTo>
                    <a:lnTo>
                      <a:pt x="18" y="29"/>
                    </a:lnTo>
                    <a:lnTo>
                      <a:pt x="13" y="20"/>
                    </a:lnTo>
                    <a:lnTo>
                      <a:pt x="13" y="16"/>
                    </a:lnTo>
                    <a:lnTo>
                      <a:pt x="13" y="11"/>
                    </a:lnTo>
                    <a:lnTo>
                      <a:pt x="14" y="7"/>
                    </a:lnTo>
                    <a:lnTo>
                      <a:pt x="14" y="4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09" name="Freeform 299"/>
              <p:cNvSpPr>
                <a:spLocks/>
              </p:cNvSpPr>
              <p:nvPr/>
            </p:nvSpPr>
            <p:spPr bwMode="auto">
              <a:xfrm>
                <a:off x="2230" y="1347"/>
                <a:ext cx="45" cy="45"/>
              </a:xfrm>
              <a:custGeom>
                <a:avLst/>
                <a:gdLst>
                  <a:gd name="T0" fmla="*/ 23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3 w 45"/>
                  <a:gd name="T15" fmla="*/ 0 h 45"/>
                  <a:gd name="T16" fmla="*/ 23 w 45"/>
                  <a:gd name="T17" fmla="*/ 0 h 45"/>
                  <a:gd name="T18" fmla="*/ 12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2 w 45"/>
                  <a:gd name="T29" fmla="*/ 42 h 45"/>
                  <a:gd name="T30" fmla="*/ 23 w 45"/>
                  <a:gd name="T31" fmla="*/ 45 h 45"/>
                  <a:gd name="T32" fmla="*/ 23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lnTo>
                      <a:pt x="12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2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10" name="Freeform 300"/>
              <p:cNvSpPr>
                <a:spLocks/>
              </p:cNvSpPr>
              <p:nvPr/>
            </p:nvSpPr>
            <p:spPr bwMode="auto">
              <a:xfrm>
                <a:off x="2276" y="1373"/>
                <a:ext cx="18" cy="85"/>
              </a:xfrm>
              <a:custGeom>
                <a:avLst/>
                <a:gdLst>
                  <a:gd name="T0" fmla="*/ 3 w 18"/>
                  <a:gd name="T1" fmla="*/ 7 h 85"/>
                  <a:gd name="T2" fmla="*/ 5 w 18"/>
                  <a:gd name="T3" fmla="*/ 14 h 85"/>
                  <a:gd name="T4" fmla="*/ 5 w 18"/>
                  <a:gd name="T5" fmla="*/ 21 h 85"/>
                  <a:gd name="T6" fmla="*/ 4 w 18"/>
                  <a:gd name="T7" fmla="*/ 28 h 85"/>
                  <a:gd name="T8" fmla="*/ 4 w 18"/>
                  <a:gd name="T9" fmla="*/ 28 h 85"/>
                  <a:gd name="T10" fmla="*/ 1 w 18"/>
                  <a:gd name="T11" fmla="*/ 46 h 85"/>
                  <a:gd name="T12" fmla="*/ 0 w 18"/>
                  <a:gd name="T13" fmla="*/ 63 h 85"/>
                  <a:gd name="T14" fmla="*/ 0 w 18"/>
                  <a:gd name="T15" fmla="*/ 80 h 85"/>
                  <a:gd name="T16" fmla="*/ 0 w 18"/>
                  <a:gd name="T17" fmla="*/ 80 h 85"/>
                  <a:gd name="T18" fmla="*/ 1 w 18"/>
                  <a:gd name="T19" fmla="*/ 83 h 85"/>
                  <a:gd name="T20" fmla="*/ 4 w 18"/>
                  <a:gd name="T21" fmla="*/ 85 h 85"/>
                  <a:gd name="T22" fmla="*/ 8 w 18"/>
                  <a:gd name="T23" fmla="*/ 85 h 85"/>
                  <a:gd name="T24" fmla="*/ 8 w 18"/>
                  <a:gd name="T25" fmla="*/ 85 h 85"/>
                  <a:gd name="T26" fmla="*/ 11 w 18"/>
                  <a:gd name="T27" fmla="*/ 84 h 85"/>
                  <a:gd name="T28" fmla="*/ 12 w 18"/>
                  <a:gd name="T29" fmla="*/ 81 h 85"/>
                  <a:gd name="T30" fmla="*/ 13 w 18"/>
                  <a:gd name="T31" fmla="*/ 78 h 85"/>
                  <a:gd name="T32" fmla="*/ 13 w 18"/>
                  <a:gd name="T33" fmla="*/ 78 h 85"/>
                  <a:gd name="T34" fmla="*/ 13 w 18"/>
                  <a:gd name="T35" fmla="*/ 61 h 85"/>
                  <a:gd name="T36" fmla="*/ 14 w 18"/>
                  <a:gd name="T37" fmla="*/ 45 h 85"/>
                  <a:gd name="T38" fmla="*/ 17 w 18"/>
                  <a:gd name="T39" fmla="*/ 28 h 85"/>
                  <a:gd name="T40" fmla="*/ 17 w 18"/>
                  <a:gd name="T41" fmla="*/ 28 h 85"/>
                  <a:gd name="T42" fmla="*/ 18 w 18"/>
                  <a:gd name="T43" fmla="*/ 20 h 85"/>
                  <a:gd name="T44" fmla="*/ 17 w 18"/>
                  <a:gd name="T45" fmla="*/ 12 h 85"/>
                  <a:gd name="T46" fmla="*/ 16 w 18"/>
                  <a:gd name="T47" fmla="*/ 5 h 85"/>
                  <a:gd name="T48" fmla="*/ 16 w 18"/>
                  <a:gd name="T49" fmla="*/ 5 h 85"/>
                  <a:gd name="T50" fmla="*/ 14 w 18"/>
                  <a:gd name="T51" fmla="*/ 2 h 85"/>
                  <a:gd name="T52" fmla="*/ 12 w 18"/>
                  <a:gd name="T53" fmla="*/ 0 h 85"/>
                  <a:gd name="T54" fmla="*/ 9 w 18"/>
                  <a:gd name="T55" fmla="*/ 0 h 85"/>
                  <a:gd name="T56" fmla="*/ 9 w 18"/>
                  <a:gd name="T57" fmla="*/ 0 h 85"/>
                  <a:gd name="T58" fmla="*/ 6 w 18"/>
                  <a:gd name="T59" fmla="*/ 1 h 85"/>
                  <a:gd name="T60" fmla="*/ 4 w 18"/>
                  <a:gd name="T61" fmla="*/ 4 h 85"/>
                  <a:gd name="T62" fmla="*/ 3 w 18"/>
                  <a:gd name="T63" fmla="*/ 7 h 85"/>
                  <a:gd name="T64" fmla="*/ 3 w 18"/>
                  <a:gd name="T65" fmla="*/ 7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8"/>
                  <a:gd name="T100" fmla="*/ 0 h 85"/>
                  <a:gd name="T101" fmla="*/ 18 w 18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8" h="85">
                    <a:moveTo>
                      <a:pt x="3" y="7"/>
                    </a:moveTo>
                    <a:lnTo>
                      <a:pt x="5" y="14"/>
                    </a:lnTo>
                    <a:lnTo>
                      <a:pt x="5" y="21"/>
                    </a:lnTo>
                    <a:lnTo>
                      <a:pt x="4" y="28"/>
                    </a:lnTo>
                    <a:lnTo>
                      <a:pt x="1" y="46"/>
                    </a:lnTo>
                    <a:lnTo>
                      <a:pt x="0" y="63"/>
                    </a:lnTo>
                    <a:lnTo>
                      <a:pt x="0" y="80"/>
                    </a:lnTo>
                    <a:lnTo>
                      <a:pt x="1" y="83"/>
                    </a:lnTo>
                    <a:lnTo>
                      <a:pt x="4" y="85"/>
                    </a:lnTo>
                    <a:lnTo>
                      <a:pt x="8" y="85"/>
                    </a:lnTo>
                    <a:lnTo>
                      <a:pt x="11" y="84"/>
                    </a:lnTo>
                    <a:lnTo>
                      <a:pt x="12" y="81"/>
                    </a:lnTo>
                    <a:lnTo>
                      <a:pt x="13" y="78"/>
                    </a:lnTo>
                    <a:lnTo>
                      <a:pt x="13" y="61"/>
                    </a:lnTo>
                    <a:lnTo>
                      <a:pt x="14" y="45"/>
                    </a:lnTo>
                    <a:lnTo>
                      <a:pt x="17" y="28"/>
                    </a:lnTo>
                    <a:lnTo>
                      <a:pt x="18" y="20"/>
                    </a:lnTo>
                    <a:lnTo>
                      <a:pt x="17" y="12"/>
                    </a:lnTo>
                    <a:lnTo>
                      <a:pt x="16" y="5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4"/>
                    </a:lnTo>
                    <a:lnTo>
                      <a:pt x="3" y="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11" name="Freeform 301"/>
              <p:cNvSpPr>
                <a:spLocks/>
              </p:cNvSpPr>
              <p:nvPr/>
            </p:nvSpPr>
            <p:spPr bwMode="auto">
              <a:xfrm>
                <a:off x="2275" y="1347"/>
                <a:ext cx="19" cy="45"/>
              </a:xfrm>
              <a:custGeom>
                <a:avLst/>
                <a:gdLst>
                  <a:gd name="T0" fmla="*/ 19 w 19"/>
                  <a:gd name="T1" fmla="*/ 0 h 45"/>
                  <a:gd name="T2" fmla="*/ 10 w 19"/>
                  <a:gd name="T3" fmla="*/ 5 h 45"/>
                  <a:gd name="T4" fmla="*/ 2 w 19"/>
                  <a:gd name="T5" fmla="*/ 12 h 45"/>
                  <a:gd name="T6" fmla="*/ 0 w 19"/>
                  <a:gd name="T7" fmla="*/ 23 h 45"/>
                  <a:gd name="T8" fmla="*/ 0 w 19"/>
                  <a:gd name="T9" fmla="*/ 23 h 45"/>
                  <a:gd name="T10" fmla="*/ 2 w 19"/>
                  <a:gd name="T11" fmla="*/ 33 h 45"/>
                  <a:gd name="T12" fmla="*/ 9 w 19"/>
                  <a:gd name="T13" fmla="*/ 41 h 45"/>
                  <a:gd name="T14" fmla="*/ 19 w 19"/>
                  <a:gd name="T15" fmla="*/ 45 h 45"/>
                  <a:gd name="T16" fmla="*/ 19 w 19"/>
                  <a:gd name="T17" fmla="*/ 0 h 4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"/>
                  <a:gd name="T28" fmla="*/ 0 h 45"/>
                  <a:gd name="T29" fmla="*/ 19 w 19"/>
                  <a:gd name="T30" fmla="*/ 45 h 4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" h="45">
                    <a:moveTo>
                      <a:pt x="19" y="0"/>
                    </a:moveTo>
                    <a:lnTo>
                      <a:pt x="10" y="5"/>
                    </a:lnTo>
                    <a:lnTo>
                      <a:pt x="2" y="12"/>
                    </a:lnTo>
                    <a:lnTo>
                      <a:pt x="0" y="23"/>
                    </a:lnTo>
                    <a:lnTo>
                      <a:pt x="2" y="33"/>
                    </a:lnTo>
                    <a:lnTo>
                      <a:pt x="9" y="41"/>
                    </a:lnTo>
                    <a:lnTo>
                      <a:pt x="19" y="45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12" name="Freeform 302"/>
              <p:cNvSpPr>
                <a:spLocks/>
              </p:cNvSpPr>
              <p:nvPr/>
            </p:nvSpPr>
            <p:spPr bwMode="auto">
              <a:xfrm>
                <a:off x="2098" y="1359"/>
                <a:ext cx="43" cy="100"/>
              </a:xfrm>
              <a:custGeom>
                <a:avLst/>
                <a:gdLst>
                  <a:gd name="T0" fmla="*/ 37 w 43"/>
                  <a:gd name="T1" fmla="*/ 67 h 100"/>
                  <a:gd name="T2" fmla="*/ 36 w 43"/>
                  <a:gd name="T3" fmla="*/ 55 h 100"/>
                  <a:gd name="T4" fmla="*/ 37 w 43"/>
                  <a:gd name="T5" fmla="*/ 41 h 100"/>
                  <a:gd name="T6" fmla="*/ 30 w 43"/>
                  <a:gd name="T7" fmla="*/ 4 h 100"/>
                  <a:gd name="T8" fmla="*/ 29 w 43"/>
                  <a:gd name="T9" fmla="*/ 2 h 100"/>
                  <a:gd name="T10" fmla="*/ 24 w 43"/>
                  <a:gd name="T11" fmla="*/ 0 h 100"/>
                  <a:gd name="T12" fmla="*/ 21 w 43"/>
                  <a:gd name="T13" fmla="*/ 0 h 100"/>
                  <a:gd name="T14" fmla="*/ 18 w 43"/>
                  <a:gd name="T15" fmla="*/ 3 h 100"/>
                  <a:gd name="T16" fmla="*/ 11 w 43"/>
                  <a:gd name="T17" fmla="*/ 20 h 100"/>
                  <a:gd name="T18" fmla="*/ 4 w 43"/>
                  <a:gd name="T19" fmla="*/ 59 h 100"/>
                  <a:gd name="T20" fmla="*/ 4 w 43"/>
                  <a:gd name="T21" fmla="*/ 69 h 100"/>
                  <a:gd name="T22" fmla="*/ 1 w 43"/>
                  <a:gd name="T23" fmla="*/ 84 h 100"/>
                  <a:gd name="T24" fmla="*/ 0 w 43"/>
                  <a:gd name="T25" fmla="*/ 88 h 100"/>
                  <a:gd name="T26" fmla="*/ 0 w 43"/>
                  <a:gd name="T27" fmla="*/ 93 h 100"/>
                  <a:gd name="T28" fmla="*/ 0 w 43"/>
                  <a:gd name="T29" fmla="*/ 96 h 100"/>
                  <a:gd name="T30" fmla="*/ 6 w 43"/>
                  <a:gd name="T31" fmla="*/ 100 h 100"/>
                  <a:gd name="T32" fmla="*/ 9 w 43"/>
                  <a:gd name="T33" fmla="*/ 99 h 100"/>
                  <a:gd name="T34" fmla="*/ 13 w 43"/>
                  <a:gd name="T35" fmla="*/ 94 h 100"/>
                  <a:gd name="T36" fmla="*/ 13 w 43"/>
                  <a:gd name="T37" fmla="*/ 92 h 100"/>
                  <a:gd name="T38" fmla="*/ 14 w 43"/>
                  <a:gd name="T39" fmla="*/ 87 h 100"/>
                  <a:gd name="T40" fmla="*/ 16 w 43"/>
                  <a:gd name="T41" fmla="*/ 79 h 100"/>
                  <a:gd name="T42" fmla="*/ 16 w 43"/>
                  <a:gd name="T43" fmla="*/ 57 h 100"/>
                  <a:gd name="T44" fmla="*/ 16 w 43"/>
                  <a:gd name="T45" fmla="*/ 49 h 100"/>
                  <a:gd name="T46" fmla="*/ 22 w 43"/>
                  <a:gd name="T47" fmla="*/ 26 h 100"/>
                  <a:gd name="T48" fmla="*/ 23 w 43"/>
                  <a:gd name="T49" fmla="*/ 37 h 100"/>
                  <a:gd name="T50" fmla="*/ 23 w 43"/>
                  <a:gd name="T51" fmla="*/ 53 h 100"/>
                  <a:gd name="T52" fmla="*/ 23 w 43"/>
                  <a:gd name="T53" fmla="*/ 61 h 100"/>
                  <a:gd name="T54" fmla="*/ 27 w 43"/>
                  <a:gd name="T55" fmla="*/ 77 h 100"/>
                  <a:gd name="T56" fmla="*/ 29 w 43"/>
                  <a:gd name="T57" fmla="*/ 82 h 100"/>
                  <a:gd name="T58" fmla="*/ 30 w 43"/>
                  <a:gd name="T59" fmla="*/ 93 h 100"/>
                  <a:gd name="T60" fmla="*/ 31 w 43"/>
                  <a:gd name="T61" fmla="*/ 96 h 100"/>
                  <a:gd name="T62" fmla="*/ 36 w 43"/>
                  <a:gd name="T63" fmla="*/ 99 h 100"/>
                  <a:gd name="T64" fmla="*/ 39 w 43"/>
                  <a:gd name="T65" fmla="*/ 99 h 100"/>
                  <a:gd name="T66" fmla="*/ 43 w 43"/>
                  <a:gd name="T67" fmla="*/ 93 h 100"/>
                  <a:gd name="T68" fmla="*/ 42 w 43"/>
                  <a:gd name="T69" fmla="*/ 87 h 100"/>
                  <a:gd name="T70" fmla="*/ 39 w 43"/>
                  <a:gd name="T71" fmla="*/ 73 h 10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3"/>
                  <a:gd name="T109" fmla="*/ 0 h 100"/>
                  <a:gd name="T110" fmla="*/ 43 w 43"/>
                  <a:gd name="T111" fmla="*/ 100 h 10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3" h="100">
                    <a:moveTo>
                      <a:pt x="39" y="73"/>
                    </a:moveTo>
                    <a:lnTo>
                      <a:pt x="37" y="67"/>
                    </a:lnTo>
                    <a:lnTo>
                      <a:pt x="36" y="61"/>
                    </a:lnTo>
                    <a:lnTo>
                      <a:pt x="36" y="55"/>
                    </a:lnTo>
                    <a:lnTo>
                      <a:pt x="37" y="41"/>
                    </a:lnTo>
                    <a:lnTo>
                      <a:pt x="35" y="24"/>
                    </a:lnTo>
                    <a:lnTo>
                      <a:pt x="30" y="4"/>
                    </a:lnTo>
                    <a:lnTo>
                      <a:pt x="29" y="2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19" y="1"/>
                    </a:lnTo>
                    <a:lnTo>
                      <a:pt x="18" y="3"/>
                    </a:lnTo>
                    <a:lnTo>
                      <a:pt x="11" y="20"/>
                    </a:lnTo>
                    <a:lnTo>
                      <a:pt x="5" y="40"/>
                    </a:lnTo>
                    <a:lnTo>
                      <a:pt x="4" y="59"/>
                    </a:lnTo>
                    <a:lnTo>
                      <a:pt x="4" y="69"/>
                    </a:lnTo>
                    <a:lnTo>
                      <a:pt x="3" y="77"/>
                    </a:lnTo>
                    <a:lnTo>
                      <a:pt x="1" y="84"/>
                    </a:lnTo>
                    <a:lnTo>
                      <a:pt x="0" y="88"/>
                    </a:lnTo>
                    <a:lnTo>
                      <a:pt x="0" y="91"/>
                    </a:lnTo>
                    <a:lnTo>
                      <a:pt x="0" y="93"/>
                    </a:lnTo>
                    <a:lnTo>
                      <a:pt x="0" y="96"/>
                    </a:lnTo>
                    <a:lnTo>
                      <a:pt x="2" y="99"/>
                    </a:lnTo>
                    <a:lnTo>
                      <a:pt x="6" y="100"/>
                    </a:lnTo>
                    <a:lnTo>
                      <a:pt x="9" y="99"/>
                    </a:lnTo>
                    <a:lnTo>
                      <a:pt x="12" y="97"/>
                    </a:lnTo>
                    <a:lnTo>
                      <a:pt x="13" y="94"/>
                    </a:lnTo>
                    <a:lnTo>
                      <a:pt x="13" y="92"/>
                    </a:lnTo>
                    <a:lnTo>
                      <a:pt x="13" y="90"/>
                    </a:lnTo>
                    <a:lnTo>
                      <a:pt x="14" y="87"/>
                    </a:lnTo>
                    <a:lnTo>
                      <a:pt x="16" y="79"/>
                    </a:lnTo>
                    <a:lnTo>
                      <a:pt x="17" y="69"/>
                    </a:lnTo>
                    <a:lnTo>
                      <a:pt x="16" y="57"/>
                    </a:lnTo>
                    <a:lnTo>
                      <a:pt x="16" y="49"/>
                    </a:lnTo>
                    <a:lnTo>
                      <a:pt x="18" y="39"/>
                    </a:lnTo>
                    <a:lnTo>
                      <a:pt x="22" y="26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3" y="53"/>
                    </a:lnTo>
                    <a:lnTo>
                      <a:pt x="23" y="61"/>
                    </a:lnTo>
                    <a:lnTo>
                      <a:pt x="25" y="70"/>
                    </a:lnTo>
                    <a:lnTo>
                      <a:pt x="27" y="77"/>
                    </a:lnTo>
                    <a:lnTo>
                      <a:pt x="29" y="82"/>
                    </a:lnTo>
                    <a:lnTo>
                      <a:pt x="30" y="88"/>
                    </a:lnTo>
                    <a:lnTo>
                      <a:pt x="30" y="93"/>
                    </a:lnTo>
                    <a:lnTo>
                      <a:pt x="31" y="96"/>
                    </a:lnTo>
                    <a:lnTo>
                      <a:pt x="33" y="98"/>
                    </a:lnTo>
                    <a:lnTo>
                      <a:pt x="36" y="99"/>
                    </a:lnTo>
                    <a:lnTo>
                      <a:pt x="39" y="99"/>
                    </a:lnTo>
                    <a:lnTo>
                      <a:pt x="42" y="96"/>
                    </a:lnTo>
                    <a:lnTo>
                      <a:pt x="43" y="93"/>
                    </a:lnTo>
                    <a:lnTo>
                      <a:pt x="42" y="87"/>
                    </a:lnTo>
                    <a:lnTo>
                      <a:pt x="41" y="80"/>
                    </a:lnTo>
                    <a:lnTo>
                      <a:pt x="39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13" name="Freeform 303"/>
              <p:cNvSpPr>
                <a:spLocks/>
              </p:cNvSpPr>
              <p:nvPr/>
            </p:nvSpPr>
            <p:spPr bwMode="auto">
              <a:xfrm>
                <a:off x="2096" y="1347"/>
                <a:ext cx="44" cy="45"/>
              </a:xfrm>
              <a:custGeom>
                <a:avLst/>
                <a:gdLst>
                  <a:gd name="T0" fmla="*/ 22 w 44"/>
                  <a:gd name="T1" fmla="*/ 45 h 45"/>
                  <a:gd name="T2" fmla="*/ 34 w 44"/>
                  <a:gd name="T3" fmla="*/ 42 h 45"/>
                  <a:gd name="T4" fmla="*/ 41 w 44"/>
                  <a:gd name="T5" fmla="*/ 34 h 45"/>
                  <a:gd name="T6" fmla="*/ 44 w 44"/>
                  <a:gd name="T7" fmla="*/ 23 h 45"/>
                  <a:gd name="T8" fmla="*/ 44 w 44"/>
                  <a:gd name="T9" fmla="*/ 23 h 45"/>
                  <a:gd name="T10" fmla="*/ 41 w 44"/>
                  <a:gd name="T11" fmla="*/ 11 h 45"/>
                  <a:gd name="T12" fmla="*/ 34 w 44"/>
                  <a:gd name="T13" fmla="*/ 3 h 45"/>
                  <a:gd name="T14" fmla="*/ 22 w 44"/>
                  <a:gd name="T15" fmla="*/ 0 h 45"/>
                  <a:gd name="T16" fmla="*/ 22 w 44"/>
                  <a:gd name="T17" fmla="*/ 0 h 45"/>
                  <a:gd name="T18" fmla="*/ 11 w 44"/>
                  <a:gd name="T19" fmla="*/ 3 h 45"/>
                  <a:gd name="T20" fmla="*/ 3 w 44"/>
                  <a:gd name="T21" fmla="*/ 11 h 45"/>
                  <a:gd name="T22" fmla="*/ 0 w 44"/>
                  <a:gd name="T23" fmla="*/ 23 h 45"/>
                  <a:gd name="T24" fmla="*/ 0 w 44"/>
                  <a:gd name="T25" fmla="*/ 23 h 45"/>
                  <a:gd name="T26" fmla="*/ 3 w 44"/>
                  <a:gd name="T27" fmla="*/ 34 h 45"/>
                  <a:gd name="T28" fmla="*/ 11 w 44"/>
                  <a:gd name="T29" fmla="*/ 42 h 45"/>
                  <a:gd name="T30" fmla="*/ 22 w 44"/>
                  <a:gd name="T31" fmla="*/ 45 h 45"/>
                  <a:gd name="T32" fmla="*/ 22 w 44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5"/>
                  <a:gd name="T53" fmla="*/ 44 w 44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5">
                    <a:moveTo>
                      <a:pt x="22" y="45"/>
                    </a:moveTo>
                    <a:lnTo>
                      <a:pt x="34" y="42"/>
                    </a:lnTo>
                    <a:lnTo>
                      <a:pt x="41" y="34"/>
                    </a:lnTo>
                    <a:lnTo>
                      <a:pt x="44" y="23"/>
                    </a:lnTo>
                    <a:lnTo>
                      <a:pt x="41" y="11"/>
                    </a:lnTo>
                    <a:lnTo>
                      <a:pt x="34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14" name="Freeform 304"/>
              <p:cNvSpPr>
                <a:spLocks/>
              </p:cNvSpPr>
              <p:nvPr/>
            </p:nvSpPr>
            <p:spPr bwMode="auto">
              <a:xfrm>
                <a:off x="2147" y="1373"/>
                <a:ext cx="19" cy="84"/>
              </a:xfrm>
              <a:custGeom>
                <a:avLst/>
                <a:gdLst>
                  <a:gd name="T0" fmla="*/ 12 w 19"/>
                  <a:gd name="T1" fmla="*/ 79 h 84"/>
                  <a:gd name="T2" fmla="*/ 12 w 19"/>
                  <a:gd name="T3" fmla="*/ 67 h 84"/>
                  <a:gd name="T4" fmla="*/ 15 w 19"/>
                  <a:gd name="T5" fmla="*/ 56 h 84"/>
                  <a:gd name="T6" fmla="*/ 17 w 19"/>
                  <a:gd name="T7" fmla="*/ 44 h 84"/>
                  <a:gd name="T8" fmla="*/ 17 w 19"/>
                  <a:gd name="T9" fmla="*/ 44 h 84"/>
                  <a:gd name="T10" fmla="*/ 19 w 19"/>
                  <a:gd name="T11" fmla="*/ 31 h 84"/>
                  <a:gd name="T12" fmla="*/ 18 w 19"/>
                  <a:gd name="T13" fmla="*/ 19 h 84"/>
                  <a:gd name="T14" fmla="*/ 18 w 19"/>
                  <a:gd name="T15" fmla="*/ 6 h 84"/>
                  <a:gd name="T16" fmla="*/ 18 w 19"/>
                  <a:gd name="T17" fmla="*/ 6 h 84"/>
                  <a:gd name="T18" fmla="*/ 17 w 19"/>
                  <a:gd name="T19" fmla="*/ 3 h 84"/>
                  <a:gd name="T20" fmla="*/ 15 w 19"/>
                  <a:gd name="T21" fmla="*/ 1 h 84"/>
                  <a:gd name="T22" fmla="*/ 11 w 19"/>
                  <a:gd name="T23" fmla="*/ 0 h 84"/>
                  <a:gd name="T24" fmla="*/ 11 w 19"/>
                  <a:gd name="T25" fmla="*/ 0 h 84"/>
                  <a:gd name="T26" fmla="*/ 8 w 19"/>
                  <a:gd name="T27" fmla="*/ 1 h 84"/>
                  <a:gd name="T28" fmla="*/ 6 w 19"/>
                  <a:gd name="T29" fmla="*/ 4 h 84"/>
                  <a:gd name="T30" fmla="*/ 5 w 19"/>
                  <a:gd name="T31" fmla="*/ 7 h 84"/>
                  <a:gd name="T32" fmla="*/ 5 w 19"/>
                  <a:gd name="T33" fmla="*/ 7 h 84"/>
                  <a:gd name="T34" fmla="*/ 5 w 19"/>
                  <a:gd name="T35" fmla="*/ 25 h 84"/>
                  <a:gd name="T36" fmla="*/ 4 w 19"/>
                  <a:gd name="T37" fmla="*/ 42 h 84"/>
                  <a:gd name="T38" fmla="*/ 0 w 19"/>
                  <a:gd name="T39" fmla="*/ 60 h 84"/>
                  <a:gd name="T40" fmla="*/ 0 w 19"/>
                  <a:gd name="T41" fmla="*/ 60 h 84"/>
                  <a:gd name="T42" fmla="*/ 0 w 19"/>
                  <a:gd name="T43" fmla="*/ 66 h 84"/>
                  <a:gd name="T44" fmla="*/ 0 w 19"/>
                  <a:gd name="T45" fmla="*/ 71 h 84"/>
                  <a:gd name="T46" fmla="*/ 0 w 19"/>
                  <a:gd name="T47" fmla="*/ 78 h 84"/>
                  <a:gd name="T48" fmla="*/ 0 w 19"/>
                  <a:gd name="T49" fmla="*/ 78 h 84"/>
                  <a:gd name="T50" fmla="*/ 0 w 19"/>
                  <a:gd name="T51" fmla="*/ 81 h 84"/>
                  <a:gd name="T52" fmla="*/ 2 w 19"/>
                  <a:gd name="T53" fmla="*/ 83 h 84"/>
                  <a:gd name="T54" fmla="*/ 5 w 19"/>
                  <a:gd name="T55" fmla="*/ 84 h 84"/>
                  <a:gd name="T56" fmla="*/ 5 w 19"/>
                  <a:gd name="T57" fmla="*/ 84 h 84"/>
                  <a:gd name="T58" fmla="*/ 9 w 19"/>
                  <a:gd name="T59" fmla="*/ 84 h 84"/>
                  <a:gd name="T60" fmla="*/ 11 w 19"/>
                  <a:gd name="T61" fmla="*/ 82 h 84"/>
                  <a:gd name="T62" fmla="*/ 12 w 19"/>
                  <a:gd name="T63" fmla="*/ 79 h 84"/>
                  <a:gd name="T64" fmla="*/ 12 w 19"/>
                  <a:gd name="T65" fmla="*/ 79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9"/>
                  <a:gd name="T100" fmla="*/ 0 h 84"/>
                  <a:gd name="T101" fmla="*/ 19 w 19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9" h="84">
                    <a:moveTo>
                      <a:pt x="12" y="79"/>
                    </a:moveTo>
                    <a:lnTo>
                      <a:pt x="12" y="67"/>
                    </a:lnTo>
                    <a:lnTo>
                      <a:pt x="15" y="56"/>
                    </a:lnTo>
                    <a:lnTo>
                      <a:pt x="17" y="44"/>
                    </a:lnTo>
                    <a:lnTo>
                      <a:pt x="19" y="31"/>
                    </a:lnTo>
                    <a:lnTo>
                      <a:pt x="18" y="19"/>
                    </a:lnTo>
                    <a:lnTo>
                      <a:pt x="18" y="6"/>
                    </a:lnTo>
                    <a:lnTo>
                      <a:pt x="17" y="3"/>
                    </a:lnTo>
                    <a:lnTo>
                      <a:pt x="15" y="1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6" y="4"/>
                    </a:lnTo>
                    <a:lnTo>
                      <a:pt x="5" y="7"/>
                    </a:lnTo>
                    <a:lnTo>
                      <a:pt x="5" y="25"/>
                    </a:lnTo>
                    <a:lnTo>
                      <a:pt x="4" y="42"/>
                    </a:lnTo>
                    <a:lnTo>
                      <a:pt x="0" y="60"/>
                    </a:lnTo>
                    <a:lnTo>
                      <a:pt x="0" y="66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0" y="81"/>
                    </a:lnTo>
                    <a:lnTo>
                      <a:pt x="2" y="83"/>
                    </a:lnTo>
                    <a:lnTo>
                      <a:pt x="5" y="84"/>
                    </a:lnTo>
                    <a:lnTo>
                      <a:pt x="9" y="84"/>
                    </a:lnTo>
                    <a:lnTo>
                      <a:pt x="11" y="82"/>
                    </a:lnTo>
                    <a:lnTo>
                      <a:pt x="12" y="7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15" name="Freeform 305"/>
              <p:cNvSpPr>
                <a:spLocks/>
              </p:cNvSpPr>
              <p:nvPr/>
            </p:nvSpPr>
            <p:spPr bwMode="auto">
              <a:xfrm>
                <a:off x="2164" y="1372"/>
                <a:ext cx="21" cy="86"/>
              </a:xfrm>
              <a:custGeom>
                <a:avLst/>
                <a:gdLst>
                  <a:gd name="T0" fmla="*/ 1 w 21"/>
                  <a:gd name="T1" fmla="*/ 5 h 86"/>
                  <a:gd name="T2" fmla="*/ 0 w 21"/>
                  <a:gd name="T3" fmla="*/ 14 h 86"/>
                  <a:gd name="T4" fmla="*/ 0 w 21"/>
                  <a:gd name="T5" fmla="*/ 24 h 86"/>
                  <a:gd name="T6" fmla="*/ 5 w 21"/>
                  <a:gd name="T7" fmla="*/ 32 h 86"/>
                  <a:gd name="T8" fmla="*/ 5 w 21"/>
                  <a:gd name="T9" fmla="*/ 32 h 86"/>
                  <a:gd name="T10" fmla="*/ 8 w 21"/>
                  <a:gd name="T11" fmla="*/ 47 h 86"/>
                  <a:gd name="T12" fmla="*/ 7 w 21"/>
                  <a:gd name="T13" fmla="*/ 62 h 86"/>
                  <a:gd name="T14" fmla="*/ 6 w 21"/>
                  <a:gd name="T15" fmla="*/ 78 h 86"/>
                  <a:gd name="T16" fmla="*/ 6 w 21"/>
                  <a:gd name="T17" fmla="*/ 78 h 86"/>
                  <a:gd name="T18" fmla="*/ 6 w 21"/>
                  <a:gd name="T19" fmla="*/ 81 h 86"/>
                  <a:gd name="T20" fmla="*/ 7 w 21"/>
                  <a:gd name="T21" fmla="*/ 84 h 86"/>
                  <a:gd name="T22" fmla="*/ 10 w 21"/>
                  <a:gd name="T23" fmla="*/ 86 h 86"/>
                  <a:gd name="T24" fmla="*/ 10 w 21"/>
                  <a:gd name="T25" fmla="*/ 86 h 86"/>
                  <a:gd name="T26" fmla="*/ 13 w 21"/>
                  <a:gd name="T27" fmla="*/ 86 h 86"/>
                  <a:gd name="T28" fmla="*/ 16 w 21"/>
                  <a:gd name="T29" fmla="*/ 84 h 86"/>
                  <a:gd name="T30" fmla="*/ 18 w 21"/>
                  <a:gd name="T31" fmla="*/ 81 h 86"/>
                  <a:gd name="T32" fmla="*/ 18 w 21"/>
                  <a:gd name="T33" fmla="*/ 81 h 86"/>
                  <a:gd name="T34" fmla="*/ 20 w 21"/>
                  <a:gd name="T35" fmla="*/ 71 h 86"/>
                  <a:gd name="T36" fmla="*/ 20 w 21"/>
                  <a:gd name="T37" fmla="*/ 60 h 86"/>
                  <a:gd name="T38" fmla="*/ 21 w 21"/>
                  <a:gd name="T39" fmla="*/ 49 h 86"/>
                  <a:gd name="T40" fmla="*/ 21 w 21"/>
                  <a:gd name="T41" fmla="*/ 49 h 86"/>
                  <a:gd name="T42" fmla="*/ 20 w 21"/>
                  <a:gd name="T43" fmla="*/ 39 h 86"/>
                  <a:gd name="T44" fmla="*/ 17 w 21"/>
                  <a:gd name="T45" fmla="*/ 29 h 86"/>
                  <a:gd name="T46" fmla="*/ 12 w 21"/>
                  <a:gd name="T47" fmla="*/ 20 h 86"/>
                  <a:gd name="T48" fmla="*/ 12 w 21"/>
                  <a:gd name="T49" fmla="*/ 20 h 86"/>
                  <a:gd name="T50" fmla="*/ 12 w 21"/>
                  <a:gd name="T51" fmla="*/ 16 h 86"/>
                  <a:gd name="T52" fmla="*/ 12 w 21"/>
                  <a:gd name="T53" fmla="*/ 11 h 86"/>
                  <a:gd name="T54" fmla="*/ 13 w 21"/>
                  <a:gd name="T55" fmla="*/ 7 h 86"/>
                  <a:gd name="T56" fmla="*/ 13 w 21"/>
                  <a:gd name="T57" fmla="*/ 7 h 86"/>
                  <a:gd name="T58" fmla="*/ 13 w 21"/>
                  <a:gd name="T59" fmla="*/ 4 h 86"/>
                  <a:gd name="T60" fmla="*/ 11 w 21"/>
                  <a:gd name="T61" fmla="*/ 1 h 86"/>
                  <a:gd name="T62" fmla="*/ 8 w 21"/>
                  <a:gd name="T63" fmla="*/ 0 h 86"/>
                  <a:gd name="T64" fmla="*/ 8 w 21"/>
                  <a:gd name="T65" fmla="*/ 0 h 86"/>
                  <a:gd name="T66" fmla="*/ 5 w 21"/>
                  <a:gd name="T67" fmla="*/ 0 h 86"/>
                  <a:gd name="T68" fmla="*/ 2 w 21"/>
                  <a:gd name="T69" fmla="*/ 2 h 86"/>
                  <a:gd name="T70" fmla="*/ 1 w 21"/>
                  <a:gd name="T71" fmla="*/ 5 h 86"/>
                  <a:gd name="T72" fmla="*/ 1 w 21"/>
                  <a:gd name="T73" fmla="*/ 5 h 8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1"/>
                  <a:gd name="T112" fmla="*/ 0 h 86"/>
                  <a:gd name="T113" fmla="*/ 21 w 21"/>
                  <a:gd name="T114" fmla="*/ 86 h 8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1" h="86">
                    <a:moveTo>
                      <a:pt x="1" y="5"/>
                    </a:moveTo>
                    <a:lnTo>
                      <a:pt x="0" y="14"/>
                    </a:lnTo>
                    <a:lnTo>
                      <a:pt x="0" y="24"/>
                    </a:lnTo>
                    <a:lnTo>
                      <a:pt x="5" y="32"/>
                    </a:lnTo>
                    <a:lnTo>
                      <a:pt x="8" y="47"/>
                    </a:lnTo>
                    <a:lnTo>
                      <a:pt x="7" y="62"/>
                    </a:lnTo>
                    <a:lnTo>
                      <a:pt x="6" y="78"/>
                    </a:lnTo>
                    <a:lnTo>
                      <a:pt x="6" y="81"/>
                    </a:lnTo>
                    <a:lnTo>
                      <a:pt x="7" y="84"/>
                    </a:lnTo>
                    <a:lnTo>
                      <a:pt x="10" y="86"/>
                    </a:lnTo>
                    <a:lnTo>
                      <a:pt x="13" y="86"/>
                    </a:lnTo>
                    <a:lnTo>
                      <a:pt x="16" y="84"/>
                    </a:lnTo>
                    <a:lnTo>
                      <a:pt x="18" y="81"/>
                    </a:lnTo>
                    <a:lnTo>
                      <a:pt x="20" y="71"/>
                    </a:lnTo>
                    <a:lnTo>
                      <a:pt x="20" y="60"/>
                    </a:lnTo>
                    <a:lnTo>
                      <a:pt x="21" y="49"/>
                    </a:lnTo>
                    <a:lnTo>
                      <a:pt x="20" y="39"/>
                    </a:lnTo>
                    <a:lnTo>
                      <a:pt x="17" y="29"/>
                    </a:lnTo>
                    <a:lnTo>
                      <a:pt x="12" y="20"/>
                    </a:lnTo>
                    <a:lnTo>
                      <a:pt x="12" y="16"/>
                    </a:lnTo>
                    <a:lnTo>
                      <a:pt x="12" y="11"/>
                    </a:lnTo>
                    <a:lnTo>
                      <a:pt x="13" y="7"/>
                    </a:lnTo>
                    <a:lnTo>
                      <a:pt x="13" y="4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16" name="Freeform 306"/>
              <p:cNvSpPr>
                <a:spLocks/>
              </p:cNvSpPr>
              <p:nvPr/>
            </p:nvSpPr>
            <p:spPr bwMode="auto">
              <a:xfrm>
                <a:off x="2140" y="1347"/>
                <a:ext cx="46" cy="45"/>
              </a:xfrm>
              <a:custGeom>
                <a:avLst/>
                <a:gdLst>
                  <a:gd name="T0" fmla="*/ 23 w 46"/>
                  <a:gd name="T1" fmla="*/ 45 h 45"/>
                  <a:gd name="T2" fmla="*/ 34 w 46"/>
                  <a:gd name="T3" fmla="*/ 42 h 45"/>
                  <a:gd name="T4" fmla="*/ 43 w 46"/>
                  <a:gd name="T5" fmla="*/ 34 h 45"/>
                  <a:gd name="T6" fmla="*/ 46 w 46"/>
                  <a:gd name="T7" fmla="*/ 23 h 45"/>
                  <a:gd name="T8" fmla="*/ 46 w 46"/>
                  <a:gd name="T9" fmla="*/ 23 h 45"/>
                  <a:gd name="T10" fmla="*/ 43 w 46"/>
                  <a:gd name="T11" fmla="*/ 11 h 45"/>
                  <a:gd name="T12" fmla="*/ 34 w 46"/>
                  <a:gd name="T13" fmla="*/ 3 h 45"/>
                  <a:gd name="T14" fmla="*/ 23 w 46"/>
                  <a:gd name="T15" fmla="*/ 0 h 45"/>
                  <a:gd name="T16" fmla="*/ 23 w 46"/>
                  <a:gd name="T17" fmla="*/ 0 h 45"/>
                  <a:gd name="T18" fmla="*/ 12 w 46"/>
                  <a:gd name="T19" fmla="*/ 3 h 45"/>
                  <a:gd name="T20" fmla="*/ 4 w 46"/>
                  <a:gd name="T21" fmla="*/ 11 h 45"/>
                  <a:gd name="T22" fmla="*/ 0 w 46"/>
                  <a:gd name="T23" fmla="*/ 23 h 45"/>
                  <a:gd name="T24" fmla="*/ 0 w 46"/>
                  <a:gd name="T25" fmla="*/ 23 h 45"/>
                  <a:gd name="T26" fmla="*/ 4 w 46"/>
                  <a:gd name="T27" fmla="*/ 34 h 45"/>
                  <a:gd name="T28" fmla="*/ 12 w 46"/>
                  <a:gd name="T29" fmla="*/ 42 h 45"/>
                  <a:gd name="T30" fmla="*/ 23 w 46"/>
                  <a:gd name="T31" fmla="*/ 45 h 45"/>
                  <a:gd name="T32" fmla="*/ 23 w 46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6"/>
                  <a:gd name="T52" fmla="*/ 0 h 45"/>
                  <a:gd name="T53" fmla="*/ 46 w 4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6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3" y="34"/>
                    </a:lnTo>
                    <a:lnTo>
                      <a:pt x="46" y="23"/>
                    </a:lnTo>
                    <a:lnTo>
                      <a:pt x="43" y="11"/>
                    </a:lnTo>
                    <a:lnTo>
                      <a:pt x="34" y="3"/>
                    </a:lnTo>
                    <a:lnTo>
                      <a:pt x="23" y="0"/>
                    </a:lnTo>
                    <a:lnTo>
                      <a:pt x="12" y="3"/>
                    </a:lnTo>
                    <a:lnTo>
                      <a:pt x="4" y="11"/>
                    </a:lnTo>
                    <a:lnTo>
                      <a:pt x="0" y="23"/>
                    </a:lnTo>
                    <a:lnTo>
                      <a:pt x="4" y="34"/>
                    </a:lnTo>
                    <a:lnTo>
                      <a:pt x="12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8133" name="Group 730"/>
          <p:cNvGrpSpPr>
            <a:grpSpLocks/>
          </p:cNvGrpSpPr>
          <p:nvPr/>
        </p:nvGrpSpPr>
        <p:grpSpPr bwMode="auto">
          <a:xfrm>
            <a:off x="4541838" y="998538"/>
            <a:ext cx="1781175" cy="3316287"/>
            <a:chOff x="2544" y="559"/>
            <a:chExt cx="997" cy="1858"/>
          </a:xfrm>
        </p:grpSpPr>
        <p:sp>
          <p:nvSpPr>
            <p:cNvPr id="48449" name="Rectangle 307"/>
            <p:cNvSpPr>
              <a:spLocks noChangeArrowheads="1"/>
            </p:cNvSpPr>
            <p:nvPr/>
          </p:nvSpPr>
          <p:spPr bwMode="auto">
            <a:xfrm>
              <a:off x="2545" y="559"/>
              <a:ext cx="996" cy="811"/>
            </a:xfrm>
            <a:prstGeom prst="rect">
              <a:avLst/>
            </a:prstGeom>
            <a:solidFill>
              <a:srgbClr val="E5F5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48450" name="Rectangle 308"/>
            <p:cNvSpPr>
              <a:spLocks noChangeArrowheads="1"/>
            </p:cNvSpPr>
            <p:nvPr/>
          </p:nvSpPr>
          <p:spPr bwMode="auto">
            <a:xfrm>
              <a:off x="2545" y="1555"/>
              <a:ext cx="996" cy="862"/>
            </a:xfrm>
            <a:prstGeom prst="rect">
              <a:avLst/>
            </a:prstGeom>
            <a:solidFill>
              <a:srgbClr val="FDEF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grpSp>
          <p:nvGrpSpPr>
            <p:cNvPr id="48451" name="Group 729"/>
            <p:cNvGrpSpPr>
              <a:grpSpLocks/>
            </p:cNvGrpSpPr>
            <p:nvPr/>
          </p:nvGrpSpPr>
          <p:grpSpPr bwMode="auto">
            <a:xfrm>
              <a:off x="2544" y="1347"/>
              <a:ext cx="997" cy="230"/>
              <a:chOff x="2544" y="1347"/>
              <a:chExt cx="997" cy="230"/>
            </a:xfrm>
          </p:grpSpPr>
          <p:sp>
            <p:nvSpPr>
              <p:cNvPr id="48452" name="Rectangle 309"/>
              <p:cNvSpPr>
                <a:spLocks noChangeArrowheads="1"/>
              </p:cNvSpPr>
              <p:nvPr/>
            </p:nvSpPr>
            <p:spPr bwMode="auto">
              <a:xfrm>
                <a:off x="2545" y="1370"/>
                <a:ext cx="996" cy="185"/>
              </a:xfrm>
              <a:prstGeom prst="rect">
                <a:avLst/>
              </a:prstGeom>
              <a:solidFill>
                <a:srgbClr val="FFEF9D"/>
              </a:solidFill>
              <a:ln w="12700">
                <a:solidFill>
                  <a:srgbClr val="FE9929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48453" name="Freeform 310"/>
              <p:cNvSpPr>
                <a:spLocks/>
              </p:cNvSpPr>
              <p:nvPr/>
            </p:nvSpPr>
            <p:spPr bwMode="auto">
              <a:xfrm>
                <a:off x="2548" y="1359"/>
                <a:ext cx="43" cy="101"/>
              </a:xfrm>
              <a:custGeom>
                <a:avLst/>
                <a:gdLst>
                  <a:gd name="T0" fmla="*/ 36 w 43"/>
                  <a:gd name="T1" fmla="*/ 67 h 101"/>
                  <a:gd name="T2" fmla="*/ 34 w 43"/>
                  <a:gd name="T3" fmla="*/ 55 h 101"/>
                  <a:gd name="T4" fmla="*/ 34 w 43"/>
                  <a:gd name="T5" fmla="*/ 41 h 101"/>
                  <a:gd name="T6" fmla="*/ 25 w 43"/>
                  <a:gd name="T7" fmla="*/ 4 h 101"/>
                  <a:gd name="T8" fmla="*/ 24 w 43"/>
                  <a:gd name="T9" fmla="*/ 2 h 101"/>
                  <a:gd name="T10" fmla="*/ 19 w 43"/>
                  <a:gd name="T11" fmla="*/ 0 h 101"/>
                  <a:gd name="T12" fmla="*/ 16 w 43"/>
                  <a:gd name="T13" fmla="*/ 1 h 101"/>
                  <a:gd name="T14" fmla="*/ 13 w 43"/>
                  <a:gd name="T15" fmla="*/ 4 h 101"/>
                  <a:gd name="T16" fmla="*/ 8 w 43"/>
                  <a:gd name="T17" fmla="*/ 21 h 101"/>
                  <a:gd name="T18" fmla="*/ 2 w 43"/>
                  <a:gd name="T19" fmla="*/ 61 h 101"/>
                  <a:gd name="T20" fmla="*/ 4 w 43"/>
                  <a:gd name="T21" fmla="*/ 70 h 101"/>
                  <a:gd name="T22" fmla="*/ 1 w 43"/>
                  <a:gd name="T23" fmla="*/ 86 h 101"/>
                  <a:gd name="T24" fmla="*/ 1 w 43"/>
                  <a:gd name="T25" fmla="*/ 89 h 101"/>
                  <a:gd name="T26" fmla="*/ 0 w 43"/>
                  <a:gd name="T27" fmla="*/ 95 h 101"/>
                  <a:gd name="T28" fmla="*/ 1 w 43"/>
                  <a:gd name="T29" fmla="*/ 98 h 101"/>
                  <a:gd name="T30" fmla="*/ 7 w 43"/>
                  <a:gd name="T31" fmla="*/ 101 h 101"/>
                  <a:gd name="T32" fmla="*/ 10 w 43"/>
                  <a:gd name="T33" fmla="*/ 100 h 101"/>
                  <a:gd name="T34" fmla="*/ 13 w 43"/>
                  <a:gd name="T35" fmla="*/ 95 h 101"/>
                  <a:gd name="T36" fmla="*/ 13 w 43"/>
                  <a:gd name="T37" fmla="*/ 93 h 101"/>
                  <a:gd name="T38" fmla="*/ 13 w 43"/>
                  <a:gd name="T39" fmla="*/ 88 h 101"/>
                  <a:gd name="T40" fmla="*/ 15 w 43"/>
                  <a:gd name="T41" fmla="*/ 80 h 101"/>
                  <a:gd name="T42" fmla="*/ 15 w 43"/>
                  <a:gd name="T43" fmla="*/ 58 h 101"/>
                  <a:gd name="T44" fmla="*/ 14 w 43"/>
                  <a:gd name="T45" fmla="*/ 50 h 101"/>
                  <a:gd name="T46" fmla="*/ 18 w 43"/>
                  <a:gd name="T47" fmla="*/ 27 h 101"/>
                  <a:gd name="T48" fmla="*/ 20 w 43"/>
                  <a:gd name="T49" fmla="*/ 37 h 101"/>
                  <a:gd name="T50" fmla="*/ 21 w 43"/>
                  <a:gd name="T51" fmla="*/ 54 h 101"/>
                  <a:gd name="T52" fmla="*/ 21 w 43"/>
                  <a:gd name="T53" fmla="*/ 62 h 101"/>
                  <a:gd name="T54" fmla="*/ 26 w 43"/>
                  <a:gd name="T55" fmla="*/ 77 h 101"/>
                  <a:gd name="T56" fmla="*/ 28 w 43"/>
                  <a:gd name="T57" fmla="*/ 83 h 101"/>
                  <a:gd name="T58" fmla="*/ 30 w 43"/>
                  <a:gd name="T59" fmla="*/ 93 h 101"/>
                  <a:gd name="T60" fmla="*/ 31 w 43"/>
                  <a:gd name="T61" fmla="*/ 96 h 101"/>
                  <a:gd name="T62" fmla="*/ 36 w 43"/>
                  <a:gd name="T63" fmla="*/ 99 h 101"/>
                  <a:gd name="T64" fmla="*/ 40 w 43"/>
                  <a:gd name="T65" fmla="*/ 98 h 101"/>
                  <a:gd name="T66" fmla="*/ 43 w 43"/>
                  <a:gd name="T67" fmla="*/ 93 h 101"/>
                  <a:gd name="T68" fmla="*/ 42 w 43"/>
                  <a:gd name="T69" fmla="*/ 86 h 101"/>
                  <a:gd name="T70" fmla="*/ 38 w 43"/>
                  <a:gd name="T71" fmla="*/ 73 h 101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3"/>
                  <a:gd name="T109" fmla="*/ 0 h 101"/>
                  <a:gd name="T110" fmla="*/ 43 w 43"/>
                  <a:gd name="T111" fmla="*/ 101 h 101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3" h="101">
                    <a:moveTo>
                      <a:pt x="38" y="73"/>
                    </a:moveTo>
                    <a:lnTo>
                      <a:pt x="36" y="67"/>
                    </a:lnTo>
                    <a:lnTo>
                      <a:pt x="34" y="61"/>
                    </a:lnTo>
                    <a:lnTo>
                      <a:pt x="34" y="55"/>
                    </a:lnTo>
                    <a:lnTo>
                      <a:pt x="34" y="41"/>
                    </a:lnTo>
                    <a:lnTo>
                      <a:pt x="31" y="25"/>
                    </a:lnTo>
                    <a:lnTo>
                      <a:pt x="25" y="4"/>
                    </a:lnTo>
                    <a:lnTo>
                      <a:pt x="24" y="2"/>
                    </a:lnTo>
                    <a:lnTo>
                      <a:pt x="21" y="1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4" y="2"/>
                    </a:lnTo>
                    <a:lnTo>
                      <a:pt x="13" y="4"/>
                    </a:lnTo>
                    <a:lnTo>
                      <a:pt x="8" y="21"/>
                    </a:lnTo>
                    <a:lnTo>
                      <a:pt x="2" y="41"/>
                    </a:lnTo>
                    <a:lnTo>
                      <a:pt x="2" y="61"/>
                    </a:lnTo>
                    <a:lnTo>
                      <a:pt x="4" y="70"/>
                    </a:lnTo>
                    <a:lnTo>
                      <a:pt x="3" y="78"/>
                    </a:lnTo>
                    <a:lnTo>
                      <a:pt x="1" y="86"/>
                    </a:lnTo>
                    <a:lnTo>
                      <a:pt x="1" y="89"/>
                    </a:lnTo>
                    <a:lnTo>
                      <a:pt x="0" y="92"/>
                    </a:lnTo>
                    <a:lnTo>
                      <a:pt x="0" y="95"/>
                    </a:lnTo>
                    <a:lnTo>
                      <a:pt x="1" y="98"/>
                    </a:lnTo>
                    <a:lnTo>
                      <a:pt x="4" y="100"/>
                    </a:lnTo>
                    <a:lnTo>
                      <a:pt x="7" y="101"/>
                    </a:lnTo>
                    <a:lnTo>
                      <a:pt x="10" y="100"/>
                    </a:lnTo>
                    <a:lnTo>
                      <a:pt x="12" y="98"/>
                    </a:lnTo>
                    <a:lnTo>
                      <a:pt x="13" y="95"/>
                    </a:lnTo>
                    <a:lnTo>
                      <a:pt x="13" y="93"/>
                    </a:lnTo>
                    <a:lnTo>
                      <a:pt x="13" y="91"/>
                    </a:lnTo>
                    <a:lnTo>
                      <a:pt x="13" y="88"/>
                    </a:lnTo>
                    <a:lnTo>
                      <a:pt x="15" y="80"/>
                    </a:lnTo>
                    <a:lnTo>
                      <a:pt x="16" y="70"/>
                    </a:lnTo>
                    <a:lnTo>
                      <a:pt x="15" y="58"/>
                    </a:lnTo>
                    <a:lnTo>
                      <a:pt x="14" y="50"/>
                    </a:lnTo>
                    <a:lnTo>
                      <a:pt x="15" y="40"/>
                    </a:lnTo>
                    <a:lnTo>
                      <a:pt x="18" y="27"/>
                    </a:lnTo>
                    <a:lnTo>
                      <a:pt x="20" y="37"/>
                    </a:lnTo>
                    <a:lnTo>
                      <a:pt x="21" y="46"/>
                    </a:lnTo>
                    <a:lnTo>
                      <a:pt x="21" y="54"/>
                    </a:lnTo>
                    <a:lnTo>
                      <a:pt x="21" y="62"/>
                    </a:lnTo>
                    <a:lnTo>
                      <a:pt x="24" y="70"/>
                    </a:lnTo>
                    <a:lnTo>
                      <a:pt x="26" y="77"/>
                    </a:lnTo>
                    <a:lnTo>
                      <a:pt x="28" y="83"/>
                    </a:lnTo>
                    <a:lnTo>
                      <a:pt x="30" y="88"/>
                    </a:lnTo>
                    <a:lnTo>
                      <a:pt x="30" y="93"/>
                    </a:lnTo>
                    <a:lnTo>
                      <a:pt x="31" y="96"/>
                    </a:lnTo>
                    <a:lnTo>
                      <a:pt x="33" y="98"/>
                    </a:lnTo>
                    <a:lnTo>
                      <a:pt x="36" y="99"/>
                    </a:lnTo>
                    <a:lnTo>
                      <a:pt x="40" y="98"/>
                    </a:lnTo>
                    <a:lnTo>
                      <a:pt x="42" y="96"/>
                    </a:lnTo>
                    <a:lnTo>
                      <a:pt x="43" y="93"/>
                    </a:lnTo>
                    <a:lnTo>
                      <a:pt x="42" y="86"/>
                    </a:lnTo>
                    <a:lnTo>
                      <a:pt x="40" y="79"/>
                    </a:lnTo>
                    <a:lnTo>
                      <a:pt x="38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54" name="Freeform 311"/>
              <p:cNvSpPr>
                <a:spLocks/>
              </p:cNvSpPr>
              <p:nvPr/>
            </p:nvSpPr>
            <p:spPr bwMode="auto">
              <a:xfrm>
                <a:off x="2544" y="1347"/>
                <a:ext cx="36" cy="45"/>
              </a:xfrm>
              <a:custGeom>
                <a:avLst/>
                <a:gdLst>
                  <a:gd name="T0" fmla="*/ 0 w 36"/>
                  <a:gd name="T1" fmla="*/ 40 h 45"/>
                  <a:gd name="T2" fmla="*/ 4 w 36"/>
                  <a:gd name="T3" fmla="*/ 43 h 45"/>
                  <a:gd name="T4" fmla="*/ 9 w 36"/>
                  <a:gd name="T5" fmla="*/ 45 h 45"/>
                  <a:gd name="T6" fmla="*/ 15 w 36"/>
                  <a:gd name="T7" fmla="*/ 45 h 45"/>
                  <a:gd name="T8" fmla="*/ 15 w 36"/>
                  <a:gd name="T9" fmla="*/ 45 h 45"/>
                  <a:gd name="T10" fmla="*/ 25 w 36"/>
                  <a:gd name="T11" fmla="*/ 42 h 45"/>
                  <a:gd name="T12" fmla="*/ 33 w 36"/>
                  <a:gd name="T13" fmla="*/ 34 h 45"/>
                  <a:gd name="T14" fmla="*/ 36 w 36"/>
                  <a:gd name="T15" fmla="*/ 23 h 45"/>
                  <a:gd name="T16" fmla="*/ 36 w 36"/>
                  <a:gd name="T17" fmla="*/ 23 h 45"/>
                  <a:gd name="T18" fmla="*/ 33 w 36"/>
                  <a:gd name="T19" fmla="*/ 11 h 45"/>
                  <a:gd name="T20" fmla="*/ 25 w 36"/>
                  <a:gd name="T21" fmla="*/ 3 h 45"/>
                  <a:gd name="T22" fmla="*/ 15 w 36"/>
                  <a:gd name="T23" fmla="*/ 0 h 45"/>
                  <a:gd name="T24" fmla="*/ 15 w 36"/>
                  <a:gd name="T25" fmla="*/ 0 h 45"/>
                  <a:gd name="T26" fmla="*/ 10 w 36"/>
                  <a:gd name="T27" fmla="*/ 1 h 45"/>
                  <a:gd name="T28" fmla="*/ 5 w 36"/>
                  <a:gd name="T29" fmla="*/ 3 h 45"/>
                  <a:gd name="T30" fmla="*/ 1 w 36"/>
                  <a:gd name="T31" fmla="*/ 5 h 45"/>
                  <a:gd name="T32" fmla="*/ 0 w 36"/>
                  <a:gd name="T33" fmla="*/ 4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0" y="40"/>
                    </a:moveTo>
                    <a:lnTo>
                      <a:pt x="4" y="43"/>
                    </a:lnTo>
                    <a:lnTo>
                      <a:pt x="9" y="45"/>
                    </a:lnTo>
                    <a:lnTo>
                      <a:pt x="15" y="45"/>
                    </a:lnTo>
                    <a:lnTo>
                      <a:pt x="25" y="42"/>
                    </a:lnTo>
                    <a:lnTo>
                      <a:pt x="33" y="34"/>
                    </a:lnTo>
                    <a:lnTo>
                      <a:pt x="36" y="23"/>
                    </a:lnTo>
                    <a:lnTo>
                      <a:pt x="33" y="11"/>
                    </a:lnTo>
                    <a:lnTo>
                      <a:pt x="25" y="3"/>
                    </a:lnTo>
                    <a:lnTo>
                      <a:pt x="15" y="0"/>
                    </a:lnTo>
                    <a:lnTo>
                      <a:pt x="10" y="1"/>
                    </a:lnTo>
                    <a:lnTo>
                      <a:pt x="5" y="3"/>
                    </a:lnTo>
                    <a:lnTo>
                      <a:pt x="1" y="5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55" name="Freeform 312"/>
              <p:cNvSpPr>
                <a:spLocks/>
              </p:cNvSpPr>
              <p:nvPr/>
            </p:nvSpPr>
            <p:spPr bwMode="auto">
              <a:xfrm>
                <a:off x="2586" y="1373"/>
                <a:ext cx="19" cy="84"/>
              </a:xfrm>
              <a:custGeom>
                <a:avLst/>
                <a:gdLst>
                  <a:gd name="T0" fmla="*/ 13 w 19"/>
                  <a:gd name="T1" fmla="*/ 79 h 84"/>
                  <a:gd name="T2" fmla="*/ 13 w 19"/>
                  <a:gd name="T3" fmla="*/ 67 h 84"/>
                  <a:gd name="T4" fmla="*/ 15 w 19"/>
                  <a:gd name="T5" fmla="*/ 56 h 84"/>
                  <a:gd name="T6" fmla="*/ 17 w 19"/>
                  <a:gd name="T7" fmla="*/ 44 h 84"/>
                  <a:gd name="T8" fmla="*/ 17 w 19"/>
                  <a:gd name="T9" fmla="*/ 44 h 84"/>
                  <a:gd name="T10" fmla="*/ 19 w 19"/>
                  <a:gd name="T11" fmla="*/ 31 h 84"/>
                  <a:gd name="T12" fmla="*/ 19 w 19"/>
                  <a:gd name="T13" fmla="*/ 19 h 84"/>
                  <a:gd name="T14" fmla="*/ 19 w 19"/>
                  <a:gd name="T15" fmla="*/ 6 h 84"/>
                  <a:gd name="T16" fmla="*/ 19 w 19"/>
                  <a:gd name="T17" fmla="*/ 6 h 84"/>
                  <a:gd name="T18" fmla="*/ 18 w 19"/>
                  <a:gd name="T19" fmla="*/ 3 h 84"/>
                  <a:gd name="T20" fmla="*/ 16 w 19"/>
                  <a:gd name="T21" fmla="*/ 1 h 84"/>
                  <a:gd name="T22" fmla="*/ 12 w 19"/>
                  <a:gd name="T23" fmla="*/ 0 h 84"/>
                  <a:gd name="T24" fmla="*/ 12 w 19"/>
                  <a:gd name="T25" fmla="*/ 0 h 84"/>
                  <a:gd name="T26" fmla="*/ 9 w 19"/>
                  <a:gd name="T27" fmla="*/ 1 h 84"/>
                  <a:gd name="T28" fmla="*/ 7 w 19"/>
                  <a:gd name="T29" fmla="*/ 4 h 84"/>
                  <a:gd name="T30" fmla="*/ 6 w 19"/>
                  <a:gd name="T31" fmla="*/ 7 h 84"/>
                  <a:gd name="T32" fmla="*/ 6 w 19"/>
                  <a:gd name="T33" fmla="*/ 7 h 84"/>
                  <a:gd name="T34" fmla="*/ 6 w 19"/>
                  <a:gd name="T35" fmla="*/ 25 h 84"/>
                  <a:gd name="T36" fmla="*/ 5 w 19"/>
                  <a:gd name="T37" fmla="*/ 42 h 84"/>
                  <a:gd name="T38" fmla="*/ 1 w 19"/>
                  <a:gd name="T39" fmla="*/ 60 h 84"/>
                  <a:gd name="T40" fmla="*/ 1 w 19"/>
                  <a:gd name="T41" fmla="*/ 60 h 84"/>
                  <a:gd name="T42" fmla="*/ 0 w 19"/>
                  <a:gd name="T43" fmla="*/ 66 h 84"/>
                  <a:gd name="T44" fmla="*/ 0 w 19"/>
                  <a:gd name="T45" fmla="*/ 71 h 84"/>
                  <a:gd name="T46" fmla="*/ 0 w 19"/>
                  <a:gd name="T47" fmla="*/ 78 h 84"/>
                  <a:gd name="T48" fmla="*/ 0 w 19"/>
                  <a:gd name="T49" fmla="*/ 78 h 84"/>
                  <a:gd name="T50" fmla="*/ 1 w 19"/>
                  <a:gd name="T51" fmla="*/ 81 h 84"/>
                  <a:gd name="T52" fmla="*/ 3 w 19"/>
                  <a:gd name="T53" fmla="*/ 83 h 84"/>
                  <a:gd name="T54" fmla="*/ 6 w 19"/>
                  <a:gd name="T55" fmla="*/ 84 h 84"/>
                  <a:gd name="T56" fmla="*/ 6 w 19"/>
                  <a:gd name="T57" fmla="*/ 84 h 84"/>
                  <a:gd name="T58" fmla="*/ 9 w 19"/>
                  <a:gd name="T59" fmla="*/ 84 h 84"/>
                  <a:gd name="T60" fmla="*/ 12 w 19"/>
                  <a:gd name="T61" fmla="*/ 82 h 84"/>
                  <a:gd name="T62" fmla="*/ 13 w 19"/>
                  <a:gd name="T63" fmla="*/ 79 h 84"/>
                  <a:gd name="T64" fmla="*/ 13 w 19"/>
                  <a:gd name="T65" fmla="*/ 79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9"/>
                  <a:gd name="T100" fmla="*/ 0 h 84"/>
                  <a:gd name="T101" fmla="*/ 19 w 19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9" h="84">
                    <a:moveTo>
                      <a:pt x="13" y="79"/>
                    </a:moveTo>
                    <a:lnTo>
                      <a:pt x="13" y="67"/>
                    </a:lnTo>
                    <a:lnTo>
                      <a:pt x="15" y="56"/>
                    </a:lnTo>
                    <a:lnTo>
                      <a:pt x="17" y="44"/>
                    </a:lnTo>
                    <a:lnTo>
                      <a:pt x="19" y="31"/>
                    </a:lnTo>
                    <a:lnTo>
                      <a:pt x="19" y="19"/>
                    </a:lnTo>
                    <a:lnTo>
                      <a:pt x="19" y="6"/>
                    </a:lnTo>
                    <a:lnTo>
                      <a:pt x="18" y="3"/>
                    </a:lnTo>
                    <a:lnTo>
                      <a:pt x="16" y="1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7" y="4"/>
                    </a:lnTo>
                    <a:lnTo>
                      <a:pt x="6" y="7"/>
                    </a:lnTo>
                    <a:lnTo>
                      <a:pt x="6" y="25"/>
                    </a:lnTo>
                    <a:lnTo>
                      <a:pt x="5" y="42"/>
                    </a:lnTo>
                    <a:lnTo>
                      <a:pt x="1" y="60"/>
                    </a:lnTo>
                    <a:lnTo>
                      <a:pt x="0" y="66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1"/>
                    </a:lnTo>
                    <a:lnTo>
                      <a:pt x="3" y="83"/>
                    </a:lnTo>
                    <a:lnTo>
                      <a:pt x="6" y="84"/>
                    </a:lnTo>
                    <a:lnTo>
                      <a:pt x="9" y="84"/>
                    </a:lnTo>
                    <a:lnTo>
                      <a:pt x="12" y="82"/>
                    </a:lnTo>
                    <a:lnTo>
                      <a:pt x="13" y="7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56" name="Freeform 313"/>
              <p:cNvSpPr>
                <a:spLocks/>
              </p:cNvSpPr>
              <p:nvPr/>
            </p:nvSpPr>
            <p:spPr bwMode="auto">
              <a:xfrm>
                <a:off x="2603" y="1372"/>
                <a:ext cx="21" cy="86"/>
              </a:xfrm>
              <a:custGeom>
                <a:avLst/>
                <a:gdLst>
                  <a:gd name="T0" fmla="*/ 1 w 21"/>
                  <a:gd name="T1" fmla="*/ 5 h 86"/>
                  <a:gd name="T2" fmla="*/ 0 w 21"/>
                  <a:gd name="T3" fmla="*/ 14 h 86"/>
                  <a:gd name="T4" fmla="*/ 1 w 21"/>
                  <a:gd name="T5" fmla="*/ 24 h 86"/>
                  <a:gd name="T6" fmla="*/ 5 w 21"/>
                  <a:gd name="T7" fmla="*/ 32 h 86"/>
                  <a:gd name="T8" fmla="*/ 5 w 21"/>
                  <a:gd name="T9" fmla="*/ 32 h 86"/>
                  <a:gd name="T10" fmla="*/ 8 w 21"/>
                  <a:gd name="T11" fmla="*/ 47 h 86"/>
                  <a:gd name="T12" fmla="*/ 8 w 21"/>
                  <a:gd name="T13" fmla="*/ 62 h 86"/>
                  <a:gd name="T14" fmla="*/ 7 w 21"/>
                  <a:gd name="T15" fmla="*/ 78 h 86"/>
                  <a:gd name="T16" fmla="*/ 7 w 21"/>
                  <a:gd name="T17" fmla="*/ 78 h 86"/>
                  <a:gd name="T18" fmla="*/ 7 w 21"/>
                  <a:gd name="T19" fmla="*/ 81 h 86"/>
                  <a:gd name="T20" fmla="*/ 8 w 21"/>
                  <a:gd name="T21" fmla="*/ 84 h 86"/>
                  <a:gd name="T22" fmla="*/ 11 w 21"/>
                  <a:gd name="T23" fmla="*/ 86 h 86"/>
                  <a:gd name="T24" fmla="*/ 11 w 21"/>
                  <a:gd name="T25" fmla="*/ 86 h 86"/>
                  <a:gd name="T26" fmla="*/ 14 w 21"/>
                  <a:gd name="T27" fmla="*/ 86 h 86"/>
                  <a:gd name="T28" fmla="*/ 17 w 21"/>
                  <a:gd name="T29" fmla="*/ 84 h 86"/>
                  <a:gd name="T30" fmla="*/ 19 w 21"/>
                  <a:gd name="T31" fmla="*/ 81 h 86"/>
                  <a:gd name="T32" fmla="*/ 19 w 21"/>
                  <a:gd name="T33" fmla="*/ 81 h 86"/>
                  <a:gd name="T34" fmla="*/ 20 w 21"/>
                  <a:gd name="T35" fmla="*/ 71 h 86"/>
                  <a:gd name="T36" fmla="*/ 21 w 21"/>
                  <a:gd name="T37" fmla="*/ 60 h 86"/>
                  <a:gd name="T38" fmla="*/ 21 w 21"/>
                  <a:gd name="T39" fmla="*/ 49 h 86"/>
                  <a:gd name="T40" fmla="*/ 21 w 21"/>
                  <a:gd name="T41" fmla="*/ 49 h 86"/>
                  <a:gd name="T42" fmla="*/ 21 w 21"/>
                  <a:gd name="T43" fmla="*/ 39 h 86"/>
                  <a:gd name="T44" fmla="*/ 18 w 21"/>
                  <a:gd name="T45" fmla="*/ 29 h 86"/>
                  <a:gd name="T46" fmla="*/ 13 w 21"/>
                  <a:gd name="T47" fmla="*/ 20 h 86"/>
                  <a:gd name="T48" fmla="*/ 13 w 21"/>
                  <a:gd name="T49" fmla="*/ 20 h 86"/>
                  <a:gd name="T50" fmla="*/ 13 w 21"/>
                  <a:gd name="T51" fmla="*/ 16 h 86"/>
                  <a:gd name="T52" fmla="*/ 13 w 21"/>
                  <a:gd name="T53" fmla="*/ 11 h 86"/>
                  <a:gd name="T54" fmla="*/ 14 w 21"/>
                  <a:gd name="T55" fmla="*/ 7 h 86"/>
                  <a:gd name="T56" fmla="*/ 14 w 21"/>
                  <a:gd name="T57" fmla="*/ 7 h 86"/>
                  <a:gd name="T58" fmla="*/ 14 w 21"/>
                  <a:gd name="T59" fmla="*/ 4 h 86"/>
                  <a:gd name="T60" fmla="*/ 12 w 21"/>
                  <a:gd name="T61" fmla="*/ 1 h 86"/>
                  <a:gd name="T62" fmla="*/ 9 w 21"/>
                  <a:gd name="T63" fmla="*/ 0 h 86"/>
                  <a:gd name="T64" fmla="*/ 9 w 21"/>
                  <a:gd name="T65" fmla="*/ 0 h 86"/>
                  <a:gd name="T66" fmla="*/ 5 w 21"/>
                  <a:gd name="T67" fmla="*/ 0 h 86"/>
                  <a:gd name="T68" fmla="*/ 3 w 21"/>
                  <a:gd name="T69" fmla="*/ 2 h 86"/>
                  <a:gd name="T70" fmla="*/ 1 w 21"/>
                  <a:gd name="T71" fmla="*/ 5 h 86"/>
                  <a:gd name="T72" fmla="*/ 1 w 21"/>
                  <a:gd name="T73" fmla="*/ 5 h 8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1"/>
                  <a:gd name="T112" fmla="*/ 0 h 86"/>
                  <a:gd name="T113" fmla="*/ 21 w 21"/>
                  <a:gd name="T114" fmla="*/ 86 h 8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1" h="86">
                    <a:moveTo>
                      <a:pt x="1" y="5"/>
                    </a:moveTo>
                    <a:lnTo>
                      <a:pt x="0" y="14"/>
                    </a:lnTo>
                    <a:lnTo>
                      <a:pt x="1" y="24"/>
                    </a:lnTo>
                    <a:lnTo>
                      <a:pt x="5" y="32"/>
                    </a:lnTo>
                    <a:lnTo>
                      <a:pt x="8" y="47"/>
                    </a:lnTo>
                    <a:lnTo>
                      <a:pt x="8" y="62"/>
                    </a:lnTo>
                    <a:lnTo>
                      <a:pt x="7" y="78"/>
                    </a:lnTo>
                    <a:lnTo>
                      <a:pt x="7" y="81"/>
                    </a:lnTo>
                    <a:lnTo>
                      <a:pt x="8" y="84"/>
                    </a:lnTo>
                    <a:lnTo>
                      <a:pt x="11" y="86"/>
                    </a:lnTo>
                    <a:lnTo>
                      <a:pt x="14" y="86"/>
                    </a:lnTo>
                    <a:lnTo>
                      <a:pt x="17" y="84"/>
                    </a:lnTo>
                    <a:lnTo>
                      <a:pt x="19" y="81"/>
                    </a:lnTo>
                    <a:lnTo>
                      <a:pt x="20" y="71"/>
                    </a:lnTo>
                    <a:lnTo>
                      <a:pt x="21" y="60"/>
                    </a:lnTo>
                    <a:lnTo>
                      <a:pt x="21" y="49"/>
                    </a:lnTo>
                    <a:lnTo>
                      <a:pt x="21" y="39"/>
                    </a:lnTo>
                    <a:lnTo>
                      <a:pt x="18" y="29"/>
                    </a:lnTo>
                    <a:lnTo>
                      <a:pt x="13" y="20"/>
                    </a:lnTo>
                    <a:lnTo>
                      <a:pt x="13" y="16"/>
                    </a:lnTo>
                    <a:lnTo>
                      <a:pt x="13" y="11"/>
                    </a:lnTo>
                    <a:lnTo>
                      <a:pt x="14" y="7"/>
                    </a:lnTo>
                    <a:lnTo>
                      <a:pt x="14" y="4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57" name="Freeform 314"/>
              <p:cNvSpPr>
                <a:spLocks/>
              </p:cNvSpPr>
              <p:nvPr/>
            </p:nvSpPr>
            <p:spPr bwMode="auto">
              <a:xfrm>
                <a:off x="2580" y="1347"/>
                <a:ext cx="45" cy="45"/>
              </a:xfrm>
              <a:custGeom>
                <a:avLst/>
                <a:gdLst>
                  <a:gd name="T0" fmla="*/ 23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3 w 45"/>
                  <a:gd name="T15" fmla="*/ 0 h 45"/>
                  <a:gd name="T16" fmla="*/ 23 w 45"/>
                  <a:gd name="T17" fmla="*/ 0 h 45"/>
                  <a:gd name="T18" fmla="*/ 12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2 w 45"/>
                  <a:gd name="T29" fmla="*/ 42 h 45"/>
                  <a:gd name="T30" fmla="*/ 23 w 45"/>
                  <a:gd name="T31" fmla="*/ 45 h 45"/>
                  <a:gd name="T32" fmla="*/ 23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lnTo>
                      <a:pt x="12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2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58" name="Freeform 315"/>
              <p:cNvSpPr>
                <a:spLocks/>
              </p:cNvSpPr>
              <p:nvPr/>
            </p:nvSpPr>
            <p:spPr bwMode="auto">
              <a:xfrm>
                <a:off x="2629" y="1374"/>
                <a:ext cx="23" cy="85"/>
              </a:xfrm>
              <a:custGeom>
                <a:avLst/>
                <a:gdLst>
                  <a:gd name="T0" fmla="*/ 9 w 23"/>
                  <a:gd name="T1" fmla="*/ 6 h 85"/>
                  <a:gd name="T2" fmla="*/ 10 w 23"/>
                  <a:gd name="T3" fmla="*/ 14 h 85"/>
                  <a:gd name="T4" fmla="*/ 10 w 23"/>
                  <a:gd name="T5" fmla="*/ 21 h 85"/>
                  <a:gd name="T6" fmla="*/ 8 w 23"/>
                  <a:gd name="T7" fmla="*/ 28 h 85"/>
                  <a:gd name="T8" fmla="*/ 8 w 23"/>
                  <a:gd name="T9" fmla="*/ 28 h 85"/>
                  <a:gd name="T10" fmla="*/ 4 w 23"/>
                  <a:gd name="T11" fmla="*/ 45 h 85"/>
                  <a:gd name="T12" fmla="*/ 2 w 23"/>
                  <a:gd name="T13" fmla="*/ 62 h 85"/>
                  <a:gd name="T14" fmla="*/ 0 w 23"/>
                  <a:gd name="T15" fmla="*/ 79 h 85"/>
                  <a:gd name="T16" fmla="*/ 0 w 23"/>
                  <a:gd name="T17" fmla="*/ 79 h 85"/>
                  <a:gd name="T18" fmla="*/ 1 w 23"/>
                  <a:gd name="T19" fmla="*/ 82 h 85"/>
                  <a:gd name="T20" fmla="*/ 4 w 23"/>
                  <a:gd name="T21" fmla="*/ 84 h 85"/>
                  <a:gd name="T22" fmla="*/ 7 w 23"/>
                  <a:gd name="T23" fmla="*/ 85 h 85"/>
                  <a:gd name="T24" fmla="*/ 7 w 23"/>
                  <a:gd name="T25" fmla="*/ 85 h 85"/>
                  <a:gd name="T26" fmla="*/ 10 w 23"/>
                  <a:gd name="T27" fmla="*/ 84 h 85"/>
                  <a:gd name="T28" fmla="*/ 12 w 23"/>
                  <a:gd name="T29" fmla="*/ 81 h 85"/>
                  <a:gd name="T30" fmla="*/ 13 w 23"/>
                  <a:gd name="T31" fmla="*/ 78 h 85"/>
                  <a:gd name="T32" fmla="*/ 13 w 23"/>
                  <a:gd name="T33" fmla="*/ 78 h 85"/>
                  <a:gd name="T34" fmla="*/ 14 w 23"/>
                  <a:gd name="T35" fmla="*/ 61 h 85"/>
                  <a:gd name="T36" fmla="*/ 17 w 23"/>
                  <a:gd name="T37" fmla="*/ 45 h 85"/>
                  <a:gd name="T38" fmla="*/ 22 w 23"/>
                  <a:gd name="T39" fmla="*/ 28 h 85"/>
                  <a:gd name="T40" fmla="*/ 22 w 23"/>
                  <a:gd name="T41" fmla="*/ 28 h 85"/>
                  <a:gd name="T42" fmla="*/ 23 w 23"/>
                  <a:gd name="T43" fmla="*/ 21 h 85"/>
                  <a:gd name="T44" fmla="*/ 23 w 23"/>
                  <a:gd name="T45" fmla="*/ 13 h 85"/>
                  <a:gd name="T46" fmla="*/ 22 w 23"/>
                  <a:gd name="T47" fmla="*/ 5 h 85"/>
                  <a:gd name="T48" fmla="*/ 22 w 23"/>
                  <a:gd name="T49" fmla="*/ 5 h 85"/>
                  <a:gd name="T50" fmla="*/ 21 w 23"/>
                  <a:gd name="T51" fmla="*/ 2 h 85"/>
                  <a:gd name="T52" fmla="*/ 18 w 23"/>
                  <a:gd name="T53" fmla="*/ 0 h 85"/>
                  <a:gd name="T54" fmla="*/ 15 w 23"/>
                  <a:gd name="T55" fmla="*/ 0 h 85"/>
                  <a:gd name="T56" fmla="*/ 15 w 23"/>
                  <a:gd name="T57" fmla="*/ 0 h 85"/>
                  <a:gd name="T58" fmla="*/ 12 w 23"/>
                  <a:gd name="T59" fmla="*/ 1 h 85"/>
                  <a:gd name="T60" fmla="*/ 10 w 23"/>
                  <a:gd name="T61" fmla="*/ 3 h 85"/>
                  <a:gd name="T62" fmla="*/ 9 w 23"/>
                  <a:gd name="T63" fmla="*/ 6 h 85"/>
                  <a:gd name="T64" fmla="*/ 9 w 23"/>
                  <a:gd name="T65" fmla="*/ 6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3"/>
                  <a:gd name="T100" fmla="*/ 0 h 85"/>
                  <a:gd name="T101" fmla="*/ 23 w 23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3" h="85">
                    <a:moveTo>
                      <a:pt x="9" y="6"/>
                    </a:moveTo>
                    <a:lnTo>
                      <a:pt x="10" y="14"/>
                    </a:lnTo>
                    <a:lnTo>
                      <a:pt x="10" y="21"/>
                    </a:lnTo>
                    <a:lnTo>
                      <a:pt x="8" y="28"/>
                    </a:lnTo>
                    <a:lnTo>
                      <a:pt x="4" y="45"/>
                    </a:lnTo>
                    <a:lnTo>
                      <a:pt x="2" y="62"/>
                    </a:lnTo>
                    <a:lnTo>
                      <a:pt x="0" y="79"/>
                    </a:lnTo>
                    <a:lnTo>
                      <a:pt x="1" y="82"/>
                    </a:lnTo>
                    <a:lnTo>
                      <a:pt x="4" y="84"/>
                    </a:lnTo>
                    <a:lnTo>
                      <a:pt x="7" y="85"/>
                    </a:lnTo>
                    <a:lnTo>
                      <a:pt x="10" y="84"/>
                    </a:lnTo>
                    <a:lnTo>
                      <a:pt x="12" y="81"/>
                    </a:lnTo>
                    <a:lnTo>
                      <a:pt x="13" y="78"/>
                    </a:lnTo>
                    <a:lnTo>
                      <a:pt x="14" y="61"/>
                    </a:lnTo>
                    <a:lnTo>
                      <a:pt x="17" y="45"/>
                    </a:lnTo>
                    <a:lnTo>
                      <a:pt x="22" y="28"/>
                    </a:lnTo>
                    <a:lnTo>
                      <a:pt x="23" y="21"/>
                    </a:lnTo>
                    <a:lnTo>
                      <a:pt x="23" y="13"/>
                    </a:lnTo>
                    <a:lnTo>
                      <a:pt x="22" y="5"/>
                    </a:lnTo>
                    <a:lnTo>
                      <a:pt x="21" y="2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59" name="Freeform 316"/>
              <p:cNvSpPr>
                <a:spLocks/>
              </p:cNvSpPr>
              <p:nvPr/>
            </p:nvSpPr>
            <p:spPr bwMode="auto">
              <a:xfrm>
                <a:off x="2647" y="1373"/>
                <a:ext cx="20" cy="86"/>
              </a:xfrm>
              <a:custGeom>
                <a:avLst/>
                <a:gdLst>
                  <a:gd name="T0" fmla="*/ 0 w 20"/>
                  <a:gd name="T1" fmla="*/ 9 h 86"/>
                  <a:gd name="T2" fmla="*/ 4 w 20"/>
                  <a:gd name="T3" fmla="*/ 24 h 86"/>
                  <a:gd name="T4" fmla="*/ 6 w 20"/>
                  <a:gd name="T5" fmla="*/ 40 h 86"/>
                  <a:gd name="T6" fmla="*/ 8 w 20"/>
                  <a:gd name="T7" fmla="*/ 55 h 86"/>
                  <a:gd name="T8" fmla="*/ 8 w 20"/>
                  <a:gd name="T9" fmla="*/ 55 h 86"/>
                  <a:gd name="T10" fmla="*/ 8 w 20"/>
                  <a:gd name="T11" fmla="*/ 63 h 86"/>
                  <a:gd name="T12" fmla="*/ 5 w 20"/>
                  <a:gd name="T13" fmla="*/ 70 h 86"/>
                  <a:gd name="T14" fmla="*/ 2 w 20"/>
                  <a:gd name="T15" fmla="*/ 77 h 86"/>
                  <a:gd name="T16" fmla="*/ 2 w 20"/>
                  <a:gd name="T17" fmla="*/ 77 h 86"/>
                  <a:gd name="T18" fmla="*/ 2 w 20"/>
                  <a:gd name="T19" fmla="*/ 81 h 86"/>
                  <a:gd name="T20" fmla="*/ 3 w 20"/>
                  <a:gd name="T21" fmla="*/ 84 h 86"/>
                  <a:gd name="T22" fmla="*/ 6 w 20"/>
                  <a:gd name="T23" fmla="*/ 85 h 86"/>
                  <a:gd name="T24" fmla="*/ 6 w 20"/>
                  <a:gd name="T25" fmla="*/ 85 h 86"/>
                  <a:gd name="T26" fmla="*/ 9 w 20"/>
                  <a:gd name="T27" fmla="*/ 86 h 86"/>
                  <a:gd name="T28" fmla="*/ 12 w 20"/>
                  <a:gd name="T29" fmla="*/ 84 h 86"/>
                  <a:gd name="T30" fmla="*/ 14 w 20"/>
                  <a:gd name="T31" fmla="*/ 82 h 86"/>
                  <a:gd name="T32" fmla="*/ 14 w 20"/>
                  <a:gd name="T33" fmla="*/ 82 h 86"/>
                  <a:gd name="T34" fmla="*/ 18 w 20"/>
                  <a:gd name="T35" fmla="*/ 73 h 86"/>
                  <a:gd name="T36" fmla="*/ 20 w 20"/>
                  <a:gd name="T37" fmla="*/ 63 h 86"/>
                  <a:gd name="T38" fmla="*/ 20 w 20"/>
                  <a:gd name="T39" fmla="*/ 54 h 86"/>
                  <a:gd name="T40" fmla="*/ 20 w 20"/>
                  <a:gd name="T41" fmla="*/ 54 h 86"/>
                  <a:gd name="T42" fmla="*/ 18 w 20"/>
                  <a:gd name="T43" fmla="*/ 37 h 86"/>
                  <a:gd name="T44" fmla="*/ 16 w 20"/>
                  <a:gd name="T45" fmla="*/ 20 h 86"/>
                  <a:gd name="T46" fmla="*/ 12 w 20"/>
                  <a:gd name="T47" fmla="*/ 4 h 86"/>
                  <a:gd name="T48" fmla="*/ 12 w 20"/>
                  <a:gd name="T49" fmla="*/ 4 h 86"/>
                  <a:gd name="T50" fmla="*/ 10 w 20"/>
                  <a:gd name="T51" fmla="*/ 1 h 86"/>
                  <a:gd name="T52" fmla="*/ 7 w 20"/>
                  <a:gd name="T53" fmla="*/ 0 h 86"/>
                  <a:gd name="T54" fmla="*/ 4 w 20"/>
                  <a:gd name="T55" fmla="*/ 1 h 86"/>
                  <a:gd name="T56" fmla="*/ 4 w 20"/>
                  <a:gd name="T57" fmla="*/ 1 h 86"/>
                  <a:gd name="T58" fmla="*/ 1 w 20"/>
                  <a:gd name="T59" fmla="*/ 3 h 86"/>
                  <a:gd name="T60" fmla="*/ 0 w 20"/>
                  <a:gd name="T61" fmla="*/ 6 h 86"/>
                  <a:gd name="T62" fmla="*/ 0 w 20"/>
                  <a:gd name="T63" fmla="*/ 9 h 86"/>
                  <a:gd name="T64" fmla="*/ 0 w 20"/>
                  <a:gd name="T65" fmla="*/ 9 h 8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0"/>
                  <a:gd name="T100" fmla="*/ 0 h 86"/>
                  <a:gd name="T101" fmla="*/ 20 w 20"/>
                  <a:gd name="T102" fmla="*/ 86 h 8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0" h="86">
                    <a:moveTo>
                      <a:pt x="0" y="9"/>
                    </a:moveTo>
                    <a:lnTo>
                      <a:pt x="4" y="24"/>
                    </a:lnTo>
                    <a:lnTo>
                      <a:pt x="6" y="40"/>
                    </a:lnTo>
                    <a:lnTo>
                      <a:pt x="8" y="55"/>
                    </a:lnTo>
                    <a:lnTo>
                      <a:pt x="8" y="63"/>
                    </a:lnTo>
                    <a:lnTo>
                      <a:pt x="5" y="70"/>
                    </a:lnTo>
                    <a:lnTo>
                      <a:pt x="2" y="77"/>
                    </a:lnTo>
                    <a:lnTo>
                      <a:pt x="2" y="81"/>
                    </a:lnTo>
                    <a:lnTo>
                      <a:pt x="3" y="84"/>
                    </a:lnTo>
                    <a:lnTo>
                      <a:pt x="6" y="85"/>
                    </a:lnTo>
                    <a:lnTo>
                      <a:pt x="9" y="86"/>
                    </a:lnTo>
                    <a:lnTo>
                      <a:pt x="12" y="84"/>
                    </a:lnTo>
                    <a:lnTo>
                      <a:pt x="14" y="82"/>
                    </a:lnTo>
                    <a:lnTo>
                      <a:pt x="18" y="73"/>
                    </a:lnTo>
                    <a:lnTo>
                      <a:pt x="20" y="63"/>
                    </a:lnTo>
                    <a:lnTo>
                      <a:pt x="20" y="54"/>
                    </a:lnTo>
                    <a:lnTo>
                      <a:pt x="18" y="37"/>
                    </a:lnTo>
                    <a:lnTo>
                      <a:pt x="16" y="20"/>
                    </a:lnTo>
                    <a:lnTo>
                      <a:pt x="12" y="4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60" name="Freeform 317"/>
              <p:cNvSpPr>
                <a:spLocks/>
              </p:cNvSpPr>
              <p:nvPr/>
            </p:nvSpPr>
            <p:spPr bwMode="auto">
              <a:xfrm>
                <a:off x="2671" y="1372"/>
                <a:ext cx="27" cy="86"/>
              </a:xfrm>
              <a:custGeom>
                <a:avLst/>
                <a:gdLst>
                  <a:gd name="T0" fmla="*/ 14 w 27"/>
                  <a:gd name="T1" fmla="*/ 6 h 86"/>
                  <a:gd name="T2" fmla="*/ 12 w 27"/>
                  <a:gd name="T3" fmla="*/ 15 h 86"/>
                  <a:gd name="T4" fmla="*/ 9 w 27"/>
                  <a:gd name="T5" fmla="*/ 23 h 86"/>
                  <a:gd name="T6" fmla="*/ 6 w 27"/>
                  <a:gd name="T7" fmla="*/ 32 h 86"/>
                  <a:gd name="T8" fmla="*/ 6 w 27"/>
                  <a:gd name="T9" fmla="*/ 32 h 86"/>
                  <a:gd name="T10" fmla="*/ 3 w 27"/>
                  <a:gd name="T11" fmla="*/ 45 h 86"/>
                  <a:gd name="T12" fmla="*/ 2 w 27"/>
                  <a:gd name="T13" fmla="*/ 58 h 86"/>
                  <a:gd name="T14" fmla="*/ 2 w 27"/>
                  <a:gd name="T15" fmla="*/ 72 h 86"/>
                  <a:gd name="T16" fmla="*/ 2 w 27"/>
                  <a:gd name="T17" fmla="*/ 72 h 86"/>
                  <a:gd name="T18" fmla="*/ 1 w 27"/>
                  <a:gd name="T19" fmla="*/ 74 h 86"/>
                  <a:gd name="T20" fmla="*/ 1 w 27"/>
                  <a:gd name="T21" fmla="*/ 76 h 86"/>
                  <a:gd name="T22" fmla="*/ 0 w 27"/>
                  <a:gd name="T23" fmla="*/ 77 h 86"/>
                  <a:gd name="T24" fmla="*/ 0 w 27"/>
                  <a:gd name="T25" fmla="*/ 77 h 86"/>
                  <a:gd name="T26" fmla="*/ 0 w 27"/>
                  <a:gd name="T27" fmla="*/ 80 h 86"/>
                  <a:gd name="T28" fmla="*/ 1 w 27"/>
                  <a:gd name="T29" fmla="*/ 83 h 86"/>
                  <a:gd name="T30" fmla="*/ 3 w 27"/>
                  <a:gd name="T31" fmla="*/ 85 h 86"/>
                  <a:gd name="T32" fmla="*/ 3 w 27"/>
                  <a:gd name="T33" fmla="*/ 85 h 86"/>
                  <a:gd name="T34" fmla="*/ 7 w 27"/>
                  <a:gd name="T35" fmla="*/ 86 h 86"/>
                  <a:gd name="T36" fmla="*/ 10 w 27"/>
                  <a:gd name="T37" fmla="*/ 85 h 86"/>
                  <a:gd name="T38" fmla="*/ 12 w 27"/>
                  <a:gd name="T39" fmla="*/ 82 h 86"/>
                  <a:gd name="T40" fmla="*/ 12 w 27"/>
                  <a:gd name="T41" fmla="*/ 82 h 86"/>
                  <a:gd name="T42" fmla="*/ 12 w 27"/>
                  <a:gd name="T43" fmla="*/ 81 h 86"/>
                  <a:gd name="T44" fmla="*/ 13 w 27"/>
                  <a:gd name="T45" fmla="*/ 79 h 86"/>
                  <a:gd name="T46" fmla="*/ 14 w 27"/>
                  <a:gd name="T47" fmla="*/ 77 h 86"/>
                  <a:gd name="T48" fmla="*/ 14 w 27"/>
                  <a:gd name="T49" fmla="*/ 77 h 86"/>
                  <a:gd name="T50" fmla="*/ 15 w 27"/>
                  <a:gd name="T51" fmla="*/ 60 h 86"/>
                  <a:gd name="T52" fmla="*/ 17 w 27"/>
                  <a:gd name="T53" fmla="*/ 43 h 86"/>
                  <a:gd name="T54" fmla="*/ 22 w 27"/>
                  <a:gd name="T55" fmla="*/ 26 h 86"/>
                  <a:gd name="T56" fmla="*/ 22 w 27"/>
                  <a:gd name="T57" fmla="*/ 26 h 86"/>
                  <a:gd name="T58" fmla="*/ 25 w 27"/>
                  <a:gd name="T59" fmla="*/ 19 h 86"/>
                  <a:gd name="T60" fmla="*/ 26 w 27"/>
                  <a:gd name="T61" fmla="*/ 12 h 86"/>
                  <a:gd name="T62" fmla="*/ 27 w 27"/>
                  <a:gd name="T63" fmla="*/ 5 h 86"/>
                  <a:gd name="T64" fmla="*/ 27 w 27"/>
                  <a:gd name="T65" fmla="*/ 5 h 86"/>
                  <a:gd name="T66" fmla="*/ 26 w 27"/>
                  <a:gd name="T67" fmla="*/ 2 h 86"/>
                  <a:gd name="T68" fmla="*/ 24 w 27"/>
                  <a:gd name="T69" fmla="*/ 0 h 86"/>
                  <a:gd name="T70" fmla="*/ 21 w 27"/>
                  <a:gd name="T71" fmla="*/ 0 h 86"/>
                  <a:gd name="T72" fmla="*/ 21 w 27"/>
                  <a:gd name="T73" fmla="*/ 0 h 86"/>
                  <a:gd name="T74" fmla="*/ 18 w 27"/>
                  <a:gd name="T75" fmla="*/ 1 h 86"/>
                  <a:gd name="T76" fmla="*/ 15 w 27"/>
                  <a:gd name="T77" fmla="*/ 3 h 86"/>
                  <a:gd name="T78" fmla="*/ 14 w 27"/>
                  <a:gd name="T79" fmla="*/ 6 h 86"/>
                  <a:gd name="T80" fmla="*/ 14 w 27"/>
                  <a:gd name="T81" fmla="*/ 6 h 8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7"/>
                  <a:gd name="T124" fmla="*/ 0 h 86"/>
                  <a:gd name="T125" fmla="*/ 27 w 27"/>
                  <a:gd name="T126" fmla="*/ 86 h 8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7" h="86">
                    <a:moveTo>
                      <a:pt x="14" y="6"/>
                    </a:moveTo>
                    <a:lnTo>
                      <a:pt x="12" y="15"/>
                    </a:lnTo>
                    <a:lnTo>
                      <a:pt x="9" y="23"/>
                    </a:lnTo>
                    <a:lnTo>
                      <a:pt x="6" y="32"/>
                    </a:lnTo>
                    <a:lnTo>
                      <a:pt x="3" y="45"/>
                    </a:lnTo>
                    <a:lnTo>
                      <a:pt x="2" y="58"/>
                    </a:lnTo>
                    <a:lnTo>
                      <a:pt x="2" y="72"/>
                    </a:lnTo>
                    <a:lnTo>
                      <a:pt x="1" y="74"/>
                    </a:lnTo>
                    <a:lnTo>
                      <a:pt x="1" y="76"/>
                    </a:lnTo>
                    <a:lnTo>
                      <a:pt x="0" y="77"/>
                    </a:lnTo>
                    <a:lnTo>
                      <a:pt x="0" y="80"/>
                    </a:lnTo>
                    <a:lnTo>
                      <a:pt x="1" y="83"/>
                    </a:lnTo>
                    <a:lnTo>
                      <a:pt x="3" y="85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2" y="82"/>
                    </a:lnTo>
                    <a:lnTo>
                      <a:pt x="12" y="81"/>
                    </a:lnTo>
                    <a:lnTo>
                      <a:pt x="13" y="79"/>
                    </a:lnTo>
                    <a:lnTo>
                      <a:pt x="14" y="77"/>
                    </a:lnTo>
                    <a:lnTo>
                      <a:pt x="15" y="60"/>
                    </a:lnTo>
                    <a:lnTo>
                      <a:pt x="17" y="43"/>
                    </a:lnTo>
                    <a:lnTo>
                      <a:pt x="22" y="26"/>
                    </a:lnTo>
                    <a:lnTo>
                      <a:pt x="25" y="19"/>
                    </a:lnTo>
                    <a:lnTo>
                      <a:pt x="26" y="12"/>
                    </a:lnTo>
                    <a:lnTo>
                      <a:pt x="27" y="5"/>
                    </a:lnTo>
                    <a:lnTo>
                      <a:pt x="26" y="2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18" y="1"/>
                    </a:lnTo>
                    <a:lnTo>
                      <a:pt x="15" y="3"/>
                    </a:lnTo>
                    <a:lnTo>
                      <a:pt x="14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61" name="Freeform 318"/>
              <p:cNvSpPr>
                <a:spLocks/>
              </p:cNvSpPr>
              <p:nvPr/>
            </p:nvSpPr>
            <p:spPr bwMode="auto">
              <a:xfrm>
                <a:off x="2690" y="1373"/>
                <a:ext cx="18" cy="86"/>
              </a:xfrm>
              <a:custGeom>
                <a:avLst/>
                <a:gdLst>
                  <a:gd name="T0" fmla="*/ 1 w 18"/>
                  <a:gd name="T1" fmla="*/ 10 h 86"/>
                  <a:gd name="T2" fmla="*/ 3 w 18"/>
                  <a:gd name="T3" fmla="*/ 20 h 86"/>
                  <a:gd name="T4" fmla="*/ 3 w 18"/>
                  <a:gd name="T5" fmla="*/ 30 h 86"/>
                  <a:gd name="T6" fmla="*/ 3 w 18"/>
                  <a:gd name="T7" fmla="*/ 41 h 86"/>
                  <a:gd name="T8" fmla="*/ 3 w 18"/>
                  <a:gd name="T9" fmla="*/ 41 h 86"/>
                  <a:gd name="T10" fmla="*/ 2 w 18"/>
                  <a:gd name="T11" fmla="*/ 54 h 86"/>
                  <a:gd name="T12" fmla="*/ 2 w 18"/>
                  <a:gd name="T13" fmla="*/ 67 h 86"/>
                  <a:gd name="T14" fmla="*/ 5 w 18"/>
                  <a:gd name="T15" fmla="*/ 80 h 86"/>
                  <a:gd name="T16" fmla="*/ 5 w 18"/>
                  <a:gd name="T17" fmla="*/ 80 h 86"/>
                  <a:gd name="T18" fmla="*/ 6 w 18"/>
                  <a:gd name="T19" fmla="*/ 83 h 86"/>
                  <a:gd name="T20" fmla="*/ 8 w 18"/>
                  <a:gd name="T21" fmla="*/ 85 h 86"/>
                  <a:gd name="T22" fmla="*/ 11 w 18"/>
                  <a:gd name="T23" fmla="*/ 86 h 86"/>
                  <a:gd name="T24" fmla="*/ 11 w 18"/>
                  <a:gd name="T25" fmla="*/ 86 h 86"/>
                  <a:gd name="T26" fmla="*/ 14 w 18"/>
                  <a:gd name="T27" fmla="*/ 85 h 86"/>
                  <a:gd name="T28" fmla="*/ 17 w 18"/>
                  <a:gd name="T29" fmla="*/ 82 h 86"/>
                  <a:gd name="T30" fmla="*/ 18 w 18"/>
                  <a:gd name="T31" fmla="*/ 79 h 86"/>
                  <a:gd name="T32" fmla="*/ 18 w 18"/>
                  <a:gd name="T33" fmla="*/ 79 h 86"/>
                  <a:gd name="T34" fmla="*/ 15 w 18"/>
                  <a:gd name="T35" fmla="*/ 66 h 86"/>
                  <a:gd name="T36" fmla="*/ 15 w 18"/>
                  <a:gd name="T37" fmla="*/ 54 h 86"/>
                  <a:gd name="T38" fmla="*/ 15 w 18"/>
                  <a:gd name="T39" fmla="*/ 41 h 86"/>
                  <a:gd name="T40" fmla="*/ 15 w 18"/>
                  <a:gd name="T41" fmla="*/ 41 h 86"/>
                  <a:gd name="T42" fmla="*/ 16 w 18"/>
                  <a:gd name="T43" fmla="*/ 28 h 86"/>
                  <a:gd name="T44" fmla="*/ 15 w 18"/>
                  <a:gd name="T45" fmla="*/ 16 h 86"/>
                  <a:gd name="T46" fmla="*/ 11 w 18"/>
                  <a:gd name="T47" fmla="*/ 3 h 86"/>
                  <a:gd name="T48" fmla="*/ 11 w 18"/>
                  <a:gd name="T49" fmla="*/ 3 h 86"/>
                  <a:gd name="T50" fmla="*/ 9 w 18"/>
                  <a:gd name="T51" fmla="*/ 1 h 86"/>
                  <a:gd name="T52" fmla="*/ 6 w 18"/>
                  <a:gd name="T53" fmla="*/ 0 h 86"/>
                  <a:gd name="T54" fmla="*/ 3 w 18"/>
                  <a:gd name="T55" fmla="*/ 1 h 86"/>
                  <a:gd name="T56" fmla="*/ 3 w 18"/>
                  <a:gd name="T57" fmla="*/ 1 h 86"/>
                  <a:gd name="T58" fmla="*/ 0 w 18"/>
                  <a:gd name="T59" fmla="*/ 4 h 86"/>
                  <a:gd name="T60" fmla="*/ 0 w 18"/>
                  <a:gd name="T61" fmla="*/ 7 h 86"/>
                  <a:gd name="T62" fmla="*/ 1 w 18"/>
                  <a:gd name="T63" fmla="*/ 10 h 86"/>
                  <a:gd name="T64" fmla="*/ 1 w 18"/>
                  <a:gd name="T65" fmla="*/ 10 h 8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8"/>
                  <a:gd name="T100" fmla="*/ 0 h 86"/>
                  <a:gd name="T101" fmla="*/ 18 w 18"/>
                  <a:gd name="T102" fmla="*/ 86 h 8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8" h="86">
                    <a:moveTo>
                      <a:pt x="1" y="10"/>
                    </a:moveTo>
                    <a:lnTo>
                      <a:pt x="3" y="20"/>
                    </a:lnTo>
                    <a:lnTo>
                      <a:pt x="3" y="30"/>
                    </a:lnTo>
                    <a:lnTo>
                      <a:pt x="3" y="41"/>
                    </a:lnTo>
                    <a:lnTo>
                      <a:pt x="2" y="54"/>
                    </a:lnTo>
                    <a:lnTo>
                      <a:pt x="2" y="67"/>
                    </a:lnTo>
                    <a:lnTo>
                      <a:pt x="5" y="80"/>
                    </a:lnTo>
                    <a:lnTo>
                      <a:pt x="6" y="83"/>
                    </a:lnTo>
                    <a:lnTo>
                      <a:pt x="8" y="85"/>
                    </a:lnTo>
                    <a:lnTo>
                      <a:pt x="11" y="86"/>
                    </a:lnTo>
                    <a:lnTo>
                      <a:pt x="14" y="85"/>
                    </a:lnTo>
                    <a:lnTo>
                      <a:pt x="17" y="82"/>
                    </a:lnTo>
                    <a:lnTo>
                      <a:pt x="18" y="79"/>
                    </a:lnTo>
                    <a:lnTo>
                      <a:pt x="15" y="66"/>
                    </a:lnTo>
                    <a:lnTo>
                      <a:pt x="15" y="54"/>
                    </a:lnTo>
                    <a:lnTo>
                      <a:pt x="15" y="41"/>
                    </a:lnTo>
                    <a:lnTo>
                      <a:pt x="16" y="28"/>
                    </a:lnTo>
                    <a:lnTo>
                      <a:pt x="15" y="16"/>
                    </a:lnTo>
                    <a:lnTo>
                      <a:pt x="11" y="3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1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62" name="Freeform 319"/>
              <p:cNvSpPr>
                <a:spLocks/>
              </p:cNvSpPr>
              <p:nvPr/>
            </p:nvSpPr>
            <p:spPr bwMode="auto">
              <a:xfrm>
                <a:off x="2714" y="1379"/>
                <a:ext cx="25" cy="79"/>
              </a:xfrm>
              <a:custGeom>
                <a:avLst/>
                <a:gdLst>
                  <a:gd name="T0" fmla="*/ 12 w 25"/>
                  <a:gd name="T1" fmla="*/ 7 h 79"/>
                  <a:gd name="T2" fmla="*/ 10 w 25"/>
                  <a:gd name="T3" fmla="*/ 29 h 79"/>
                  <a:gd name="T4" fmla="*/ 4 w 25"/>
                  <a:gd name="T5" fmla="*/ 50 h 79"/>
                  <a:gd name="T6" fmla="*/ 0 w 25"/>
                  <a:gd name="T7" fmla="*/ 72 h 79"/>
                  <a:gd name="T8" fmla="*/ 0 w 25"/>
                  <a:gd name="T9" fmla="*/ 72 h 79"/>
                  <a:gd name="T10" fmla="*/ 1 w 25"/>
                  <a:gd name="T11" fmla="*/ 75 h 79"/>
                  <a:gd name="T12" fmla="*/ 3 w 25"/>
                  <a:gd name="T13" fmla="*/ 78 h 79"/>
                  <a:gd name="T14" fmla="*/ 6 w 25"/>
                  <a:gd name="T15" fmla="*/ 79 h 79"/>
                  <a:gd name="T16" fmla="*/ 6 w 25"/>
                  <a:gd name="T17" fmla="*/ 79 h 79"/>
                  <a:gd name="T18" fmla="*/ 9 w 25"/>
                  <a:gd name="T19" fmla="*/ 79 h 79"/>
                  <a:gd name="T20" fmla="*/ 11 w 25"/>
                  <a:gd name="T21" fmla="*/ 77 h 79"/>
                  <a:gd name="T22" fmla="*/ 13 w 25"/>
                  <a:gd name="T23" fmla="*/ 74 h 79"/>
                  <a:gd name="T24" fmla="*/ 13 w 25"/>
                  <a:gd name="T25" fmla="*/ 74 h 79"/>
                  <a:gd name="T26" fmla="*/ 16 w 25"/>
                  <a:gd name="T27" fmla="*/ 60 h 79"/>
                  <a:gd name="T28" fmla="*/ 19 w 25"/>
                  <a:gd name="T29" fmla="*/ 46 h 79"/>
                  <a:gd name="T30" fmla="*/ 23 w 25"/>
                  <a:gd name="T31" fmla="*/ 32 h 79"/>
                  <a:gd name="T32" fmla="*/ 23 w 25"/>
                  <a:gd name="T33" fmla="*/ 32 h 79"/>
                  <a:gd name="T34" fmla="*/ 25 w 25"/>
                  <a:gd name="T35" fmla="*/ 23 h 79"/>
                  <a:gd name="T36" fmla="*/ 25 w 25"/>
                  <a:gd name="T37" fmla="*/ 15 h 79"/>
                  <a:gd name="T38" fmla="*/ 25 w 25"/>
                  <a:gd name="T39" fmla="*/ 6 h 79"/>
                  <a:gd name="T40" fmla="*/ 25 w 25"/>
                  <a:gd name="T41" fmla="*/ 6 h 79"/>
                  <a:gd name="T42" fmla="*/ 23 w 25"/>
                  <a:gd name="T43" fmla="*/ 3 h 79"/>
                  <a:gd name="T44" fmla="*/ 21 w 25"/>
                  <a:gd name="T45" fmla="*/ 1 h 79"/>
                  <a:gd name="T46" fmla="*/ 18 w 25"/>
                  <a:gd name="T47" fmla="*/ 0 h 79"/>
                  <a:gd name="T48" fmla="*/ 18 w 25"/>
                  <a:gd name="T49" fmla="*/ 0 h 79"/>
                  <a:gd name="T50" fmla="*/ 15 w 25"/>
                  <a:gd name="T51" fmla="*/ 1 h 79"/>
                  <a:gd name="T52" fmla="*/ 13 w 25"/>
                  <a:gd name="T53" fmla="*/ 4 h 79"/>
                  <a:gd name="T54" fmla="*/ 12 w 25"/>
                  <a:gd name="T55" fmla="*/ 7 h 79"/>
                  <a:gd name="T56" fmla="*/ 12 w 25"/>
                  <a:gd name="T57" fmla="*/ 7 h 7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5"/>
                  <a:gd name="T88" fmla="*/ 0 h 79"/>
                  <a:gd name="T89" fmla="*/ 25 w 25"/>
                  <a:gd name="T90" fmla="*/ 79 h 7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5" h="79">
                    <a:moveTo>
                      <a:pt x="12" y="7"/>
                    </a:moveTo>
                    <a:lnTo>
                      <a:pt x="10" y="29"/>
                    </a:lnTo>
                    <a:lnTo>
                      <a:pt x="4" y="50"/>
                    </a:lnTo>
                    <a:lnTo>
                      <a:pt x="0" y="72"/>
                    </a:lnTo>
                    <a:lnTo>
                      <a:pt x="1" y="75"/>
                    </a:lnTo>
                    <a:lnTo>
                      <a:pt x="3" y="78"/>
                    </a:lnTo>
                    <a:lnTo>
                      <a:pt x="6" y="79"/>
                    </a:lnTo>
                    <a:lnTo>
                      <a:pt x="9" y="79"/>
                    </a:lnTo>
                    <a:lnTo>
                      <a:pt x="11" y="77"/>
                    </a:lnTo>
                    <a:lnTo>
                      <a:pt x="13" y="74"/>
                    </a:lnTo>
                    <a:lnTo>
                      <a:pt x="16" y="60"/>
                    </a:lnTo>
                    <a:lnTo>
                      <a:pt x="19" y="46"/>
                    </a:lnTo>
                    <a:lnTo>
                      <a:pt x="23" y="32"/>
                    </a:lnTo>
                    <a:lnTo>
                      <a:pt x="25" y="23"/>
                    </a:lnTo>
                    <a:lnTo>
                      <a:pt x="25" y="15"/>
                    </a:lnTo>
                    <a:lnTo>
                      <a:pt x="25" y="6"/>
                    </a:lnTo>
                    <a:lnTo>
                      <a:pt x="23" y="3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3" y="4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63" name="Freeform 320"/>
              <p:cNvSpPr>
                <a:spLocks/>
              </p:cNvSpPr>
              <p:nvPr/>
            </p:nvSpPr>
            <p:spPr bwMode="auto">
              <a:xfrm>
                <a:off x="2736" y="1374"/>
                <a:ext cx="20" cy="83"/>
              </a:xfrm>
              <a:custGeom>
                <a:avLst/>
                <a:gdLst>
                  <a:gd name="T0" fmla="*/ 1 w 20"/>
                  <a:gd name="T1" fmla="*/ 8 h 83"/>
                  <a:gd name="T2" fmla="*/ 4 w 20"/>
                  <a:gd name="T3" fmla="*/ 18 h 83"/>
                  <a:gd name="T4" fmla="*/ 5 w 20"/>
                  <a:gd name="T5" fmla="*/ 27 h 83"/>
                  <a:gd name="T6" fmla="*/ 5 w 20"/>
                  <a:gd name="T7" fmla="*/ 37 h 83"/>
                  <a:gd name="T8" fmla="*/ 5 w 20"/>
                  <a:gd name="T9" fmla="*/ 37 h 83"/>
                  <a:gd name="T10" fmla="*/ 5 w 20"/>
                  <a:gd name="T11" fmla="*/ 39 h 83"/>
                  <a:gd name="T12" fmla="*/ 5 w 20"/>
                  <a:gd name="T13" fmla="*/ 41 h 83"/>
                  <a:gd name="T14" fmla="*/ 6 w 20"/>
                  <a:gd name="T15" fmla="*/ 43 h 83"/>
                  <a:gd name="T16" fmla="*/ 6 w 20"/>
                  <a:gd name="T17" fmla="*/ 43 h 83"/>
                  <a:gd name="T18" fmla="*/ 6 w 20"/>
                  <a:gd name="T19" fmla="*/ 52 h 83"/>
                  <a:gd name="T20" fmla="*/ 6 w 20"/>
                  <a:gd name="T21" fmla="*/ 61 h 83"/>
                  <a:gd name="T22" fmla="*/ 6 w 20"/>
                  <a:gd name="T23" fmla="*/ 70 h 83"/>
                  <a:gd name="T24" fmla="*/ 6 w 20"/>
                  <a:gd name="T25" fmla="*/ 70 h 83"/>
                  <a:gd name="T26" fmla="*/ 6 w 20"/>
                  <a:gd name="T27" fmla="*/ 73 h 83"/>
                  <a:gd name="T28" fmla="*/ 7 w 20"/>
                  <a:gd name="T29" fmla="*/ 75 h 83"/>
                  <a:gd name="T30" fmla="*/ 8 w 20"/>
                  <a:gd name="T31" fmla="*/ 78 h 83"/>
                  <a:gd name="T32" fmla="*/ 8 w 20"/>
                  <a:gd name="T33" fmla="*/ 78 h 83"/>
                  <a:gd name="T34" fmla="*/ 8 w 20"/>
                  <a:gd name="T35" fmla="*/ 77 h 83"/>
                  <a:gd name="T36" fmla="*/ 8 w 20"/>
                  <a:gd name="T37" fmla="*/ 77 h 83"/>
                  <a:gd name="T38" fmla="*/ 7 w 20"/>
                  <a:gd name="T39" fmla="*/ 77 h 83"/>
                  <a:gd name="T40" fmla="*/ 7 w 20"/>
                  <a:gd name="T41" fmla="*/ 77 h 83"/>
                  <a:gd name="T42" fmla="*/ 8 w 20"/>
                  <a:gd name="T43" fmla="*/ 80 h 83"/>
                  <a:gd name="T44" fmla="*/ 11 w 20"/>
                  <a:gd name="T45" fmla="*/ 82 h 83"/>
                  <a:gd name="T46" fmla="*/ 14 w 20"/>
                  <a:gd name="T47" fmla="*/ 83 h 83"/>
                  <a:gd name="T48" fmla="*/ 14 w 20"/>
                  <a:gd name="T49" fmla="*/ 83 h 83"/>
                  <a:gd name="T50" fmla="*/ 17 w 20"/>
                  <a:gd name="T51" fmla="*/ 82 h 83"/>
                  <a:gd name="T52" fmla="*/ 20 w 20"/>
                  <a:gd name="T53" fmla="*/ 80 h 83"/>
                  <a:gd name="T54" fmla="*/ 20 w 20"/>
                  <a:gd name="T55" fmla="*/ 77 h 83"/>
                  <a:gd name="T56" fmla="*/ 20 w 20"/>
                  <a:gd name="T57" fmla="*/ 77 h 83"/>
                  <a:gd name="T58" fmla="*/ 20 w 20"/>
                  <a:gd name="T59" fmla="*/ 74 h 83"/>
                  <a:gd name="T60" fmla="*/ 19 w 20"/>
                  <a:gd name="T61" fmla="*/ 71 h 83"/>
                  <a:gd name="T62" fmla="*/ 19 w 20"/>
                  <a:gd name="T63" fmla="*/ 68 h 83"/>
                  <a:gd name="T64" fmla="*/ 19 w 20"/>
                  <a:gd name="T65" fmla="*/ 68 h 83"/>
                  <a:gd name="T66" fmla="*/ 19 w 20"/>
                  <a:gd name="T67" fmla="*/ 57 h 83"/>
                  <a:gd name="T68" fmla="*/ 19 w 20"/>
                  <a:gd name="T69" fmla="*/ 46 h 83"/>
                  <a:gd name="T70" fmla="*/ 17 w 20"/>
                  <a:gd name="T71" fmla="*/ 35 h 83"/>
                  <a:gd name="T72" fmla="*/ 17 w 20"/>
                  <a:gd name="T73" fmla="*/ 35 h 83"/>
                  <a:gd name="T74" fmla="*/ 18 w 20"/>
                  <a:gd name="T75" fmla="*/ 24 h 83"/>
                  <a:gd name="T76" fmla="*/ 16 w 20"/>
                  <a:gd name="T77" fmla="*/ 15 h 83"/>
                  <a:gd name="T78" fmla="*/ 13 w 20"/>
                  <a:gd name="T79" fmla="*/ 4 h 83"/>
                  <a:gd name="T80" fmla="*/ 13 w 20"/>
                  <a:gd name="T81" fmla="*/ 4 h 83"/>
                  <a:gd name="T82" fmla="*/ 11 w 20"/>
                  <a:gd name="T83" fmla="*/ 2 h 83"/>
                  <a:gd name="T84" fmla="*/ 8 w 20"/>
                  <a:gd name="T85" fmla="*/ 0 h 83"/>
                  <a:gd name="T86" fmla="*/ 5 w 20"/>
                  <a:gd name="T87" fmla="*/ 1 h 83"/>
                  <a:gd name="T88" fmla="*/ 5 w 20"/>
                  <a:gd name="T89" fmla="*/ 1 h 83"/>
                  <a:gd name="T90" fmla="*/ 2 w 20"/>
                  <a:gd name="T91" fmla="*/ 2 h 83"/>
                  <a:gd name="T92" fmla="*/ 0 w 20"/>
                  <a:gd name="T93" fmla="*/ 5 h 83"/>
                  <a:gd name="T94" fmla="*/ 1 w 20"/>
                  <a:gd name="T95" fmla="*/ 8 h 83"/>
                  <a:gd name="T96" fmla="*/ 1 w 20"/>
                  <a:gd name="T97" fmla="*/ 8 h 83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0"/>
                  <a:gd name="T148" fmla="*/ 0 h 83"/>
                  <a:gd name="T149" fmla="*/ 20 w 20"/>
                  <a:gd name="T150" fmla="*/ 83 h 83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0" h="83">
                    <a:moveTo>
                      <a:pt x="1" y="8"/>
                    </a:moveTo>
                    <a:lnTo>
                      <a:pt x="4" y="18"/>
                    </a:lnTo>
                    <a:lnTo>
                      <a:pt x="5" y="27"/>
                    </a:lnTo>
                    <a:lnTo>
                      <a:pt x="5" y="37"/>
                    </a:lnTo>
                    <a:lnTo>
                      <a:pt x="5" y="39"/>
                    </a:lnTo>
                    <a:lnTo>
                      <a:pt x="5" y="41"/>
                    </a:lnTo>
                    <a:lnTo>
                      <a:pt x="6" y="43"/>
                    </a:lnTo>
                    <a:lnTo>
                      <a:pt x="6" y="52"/>
                    </a:lnTo>
                    <a:lnTo>
                      <a:pt x="6" y="61"/>
                    </a:lnTo>
                    <a:lnTo>
                      <a:pt x="6" y="70"/>
                    </a:lnTo>
                    <a:lnTo>
                      <a:pt x="6" y="73"/>
                    </a:lnTo>
                    <a:lnTo>
                      <a:pt x="7" y="75"/>
                    </a:lnTo>
                    <a:lnTo>
                      <a:pt x="8" y="78"/>
                    </a:lnTo>
                    <a:lnTo>
                      <a:pt x="8" y="77"/>
                    </a:lnTo>
                    <a:lnTo>
                      <a:pt x="7" y="77"/>
                    </a:lnTo>
                    <a:lnTo>
                      <a:pt x="8" y="80"/>
                    </a:lnTo>
                    <a:lnTo>
                      <a:pt x="11" y="82"/>
                    </a:lnTo>
                    <a:lnTo>
                      <a:pt x="14" y="83"/>
                    </a:lnTo>
                    <a:lnTo>
                      <a:pt x="17" y="82"/>
                    </a:lnTo>
                    <a:lnTo>
                      <a:pt x="20" y="80"/>
                    </a:lnTo>
                    <a:lnTo>
                      <a:pt x="20" y="77"/>
                    </a:lnTo>
                    <a:lnTo>
                      <a:pt x="20" y="74"/>
                    </a:lnTo>
                    <a:lnTo>
                      <a:pt x="19" y="71"/>
                    </a:lnTo>
                    <a:lnTo>
                      <a:pt x="19" y="68"/>
                    </a:lnTo>
                    <a:lnTo>
                      <a:pt x="19" y="57"/>
                    </a:lnTo>
                    <a:lnTo>
                      <a:pt x="19" y="46"/>
                    </a:lnTo>
                    <a:lnTo>
                      <a:pt x="17" y="35"/>
                    </a:lnTo>
                    <a:lnTo>
                      <a:pt x="18" y="24"/>
                    </a:lnTo>
                    <a:lnTo>
                      <a:pt x="16" y="15"/>
                    </a:lnTo>
                    <a:lnTo>
                      <a:pt x="13" y="4"/>
                    </a:lnTo>
                    <a:lnTo>
                      <a:pt x="11" y="2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8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64" name="Freeform 321"/>
              <p:cNvSpPr>
                <a:spLocks/>
              </p:cNvSpPr>
              <p:nvPr/>
            </p:nvSpPr>
            <p:spPr bwMode="auto">
              <a:xfrm>
                <a:off x="2759" y="1373"/>
                <a:ext cx="23" cy="84"/>
              </a:xfrm>
              <a:custGeom>
                <a:avLst/>
                <a:gdLst>
                  <a:gd name="T0" fmla="*/ 11 w 23"/>
                  <a:gd name="T1" fmla="*/ 4 h 84"/>
                  <a:gd name="T2" fmla="*/ 6 w 23"/>
                  <a:gd name="T3" fmla="*/ 17 h 84"/>
                  <a:gd name="T4" fmla="*/ 2 w 23"/>
                  <a:gd name="T5" fmla="*/ 30 h 84"/>
                  <a:gd name="T6" fmla="*/ 0 w 23"/>
                  <a:gd name="T7" fmla="*/ 44 h 84"/>
                  <a:gd name="T8" fmla="*/ 0 w 23"/>
                  <a:gd name="T9" fmla="*/ 44 h 84"/>
                  <a:gd name="T10" fmla="*/ 1 w 23"/>
                  <a:gd name="T11" fmla="*/ 55 h 84"/>
                  <a:gd name="T12" fmla="*/ 1 w 23"/>
                  <a:gd name="T13" fmla="*/ 66 h 84"/>
                  <a:gd name="T14" fmla="*/ 1 w 23"/>
                  <a:gd name="T15" fmla="*/ 78 h 84"/>
                  <a:gd name="T16" fmla="*/ 1 w 23"/>
                  <a:gd name="T17" fmla="*/ 78 h 84"/>
                  <a:gd name="T18" fmla="*/ 2 w 23"/>
                  <a:gd name="T19" fmla="*/ 81 h 84"/>
                  <a:gd name="T20" fmla="*/ 4 w 23"/>
                  <a:gd name="T21" fmla="*/ 84 h 84"/>
                  <a:gd name="T22" fmla="*/ 8 w 23"/>
                  <a:gd name="T23" fmla="*/ 84 h 84"/>
                  <a:gd name="T24" fmla="*/ 8 w 23"/>
                  <a:gd name="T25" fmla="*/ 84 h 84"/>
                  <a:gd name="T26" fmla="*/ 11 w 23"/>
                  <a:gd name="T27" fmla="*/ 84 h 84"/>
                  <a:gd name="T28" fmla="*/ 13 w 23"/>
                  <a:gd name="T29" fmla="*/ 81 h 84"/>
                  <a:gd name="T30" fmla="*/ 14 w 23"/>
                  <a:gd name="T31" fmla="*/ 78 h 84"/>
                  <a:gd name="T32" fmla="*/ 14 w 23"/>
                  <a:gd name="T33" fmla="*/ 78 h 84"/>
                  <a:gd name="T34" fmla="*/ 14 w 23"/>
                  <a:gd name="T35" fmla="*/ 66 h 84"/>
                  <a:gd name="T36" fmla="*/ 14 w 23"/>
                  <a:gd name="T37" fmla="*/ 54 h 84"/>
                  <a:gd name="T38" fmla="*/ 13 w 23"/>
                  <a:gd name="T39" fmla="*/ 42 h 84"/>
                  <a:gd name="T40" fmla="*/ 13 w 23"/>
                  <a:gd name="T41" fmla="*/ 42 h 84"/>
                  <a:gd name="T42" fmla="*/ 15 w 23"/>
                  <a:gd name="T43" fmla="*/ 30 h 84"/>
                  <a:gd name="T44" fmla="*/ 18 w 23"/>
                  <a:gd name="T45" fmla="*/ 19 h 84"/>
                  <a:gd name="T46" fmla="*/ 23 w 23"/>
                  <a:gd name="T47" fmla="*/ 8 h 84"/>
                  <a:gd name="T48" fmla="*/ 23 w 23"/>
                  <a:gd name="T49" fmla="*/ 8 h 84"/>
                  <a:gd name="T50" fmla="*/ 23 w 23"/>
                  <a:gd name="T51" fmla="*/ 5 h 84"/>
                  <a:gd name="T52" fmla="*/ 22 w 23"/>
                  <a:gd name="T53" fmla="*/ 2 h 84"/>
                  <a:gd name="T54" fmla="*/ 19 w 23"/>
                  <a:gd name="T55" fmla="*/ 0 h 84"/>
                  <a:gd name="T56" fmla="*/ 19 w 23"/>
                  <a:gd name="T57" fmla="*/ 0 h 84"/>
                  <a:gd name="T58" fmla="*/ 16 w 23"/>
                  <a:gd name="T59" fmla="*/ 0 h 84"/>
                  <a:gd name="T60" fmla="*/ 13 w 23"/>
                  <a:gd name="T61" fmla="*/ 1 h 84"/>
                  <a:gd name="T62" fmla="*/ 11 w 23"/>
                  <a:gd name="T63" fmla="*/ 4 h 84"/>
                  <a:gd name="T64" fmla="*/ 11 w 23"/>
                  <a:gd name="T65" fmla="*/ 4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3"/>
                  <a:gd name="T100" fmla="*/ 0 h 84"/>
                  <a:gd name="T101" fmla="*/ 23 w 23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3" h="84">
                    <a:moveTo>
                      <a:pt x="11" y="4"/>
                    </a:moveTo>
                    <a:lnTo>
                      <a:pt x="6" y="17"/>
                    </a:lnTo>
                    <a:lnTo>
                      <a:pt x="2" y="30"/>
                    </a:lnTo>
                    <a:lnTo>
                      <a:pt x="0" y="44"/>
                    </a:lnTo>
                    <a:lnTo>
                      <a:pt x="1" y="55"/>
                    </a:lnTo>
                    <a:lnTo>
                      <a:pt x="1" y="66"/>
                    </a:lnTo>
                    <a:lnTo>
                      <a:pt x="1" y="78"/>
                    </a:lnTo>
                    <a:lnTo>
                      <a:pt x="2" y="81"/>
                    </a:lnTo>
                    <a:lnTo>
                      <a:pt x="4" y="84"/>
                    </a:lnTo>
                    <a:lnTo>
                      <a:pt x="8" y="84"/>
                    </a:lnTo>
                    <a:lnTo>
                      <a:pt x="11" y="84"/>
                    </a:lnTo>
                    <a:lnTo>
                      <a:pt x="13" y="81"/>
                    </a:lnTo>
                    <a:lnTo>
                      <a:pt x="14" y="78"/>
                    </a:lnTo>
                    <a:lnTo>
                      <a:pt x="14" y="66"/>
                    </a:lnTo>
                    <a:lnTo>
                      <a:pt x="14" y="54"/>
                    </a:lnTo>
                    <a:lnTo>
                      <a:pt x="13" y="42"/>
                    </a:lnTo>
                    <a:lnTo>
                      <a:pt x="15" y="30"/>
                    </a:lnTo>
                    <a:lnTo>
                      <a:pt x="18" y="19"/>
                    </a:lnTo>
                    <a:lnTo>
                      <a:pt x="23" y="8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65" name="Freeform 322"/>
              <p:cNvSpPr>
                <a:spLocks/>
              </p:cNvSpPr>
              <p:nvPr/>
            </p:nvSpPr>
            <p:spPr bwMode="auto">
              <a:xfrm>
                <a:off x="2781" y="1375"/>
                <a:ext cx="16" cy="83"/>
              </a:xfrm>
              <a:custGeom>
                <a:avLst/>
                <a:gdLst>
                  <a:gd name="T0" fmla="*/ 0 w 16"/>
                  <a:gd name="T1" fmla="*/ 6 h 83"/>
                  <a:gd name="T2" fmla="*/ 1 w 16"/>
                  <a:gd name="T3" fmla="*/ 28 h 83"/>
                  <a:gd name="T4" fmla="*/ 0 w 16"/>
                  <a:gd name="T5" fmla="*/ 52 h 83"/>
                  <a:gd name="T6" fmla="*/ 1 w 16"/>
                  <a:gd name="T7" fmla="*/ 75 h 83"/>
                  <a:gd name="T8" fmla="*/ 1 w 16"/>
                  <a:gd name="T9" fmla="*/ 75 h 83"/>
                  <a:gd name="T10" fmla="*/ 2 w 16"/>
                  <a:gd name="T11" fmla="*/ 76 h 83"/>
                  <a:gd name="T12" fmla="*/ 3 w 16"/>
                  <a:gd name="T13" fmla="*/ 78 h 83"/>
                  <a:gd name="T14" fmla="*/ 4 w 16"/>
                  <a:gd name="T15" fmla="*/ 79 h 83"/>
                  <a:gd name="T16" fmla="*/ 4 w 16"/>
                  <a:gd name="T17" fmla="*/ 79 h 83"/>
                  <a:gd name="T18" fmla="*/ 6 w 16"/>
                  <a:gd name="T19" fmla="*/ 82 h 83"/>
                  <a:gd name="T20" fmla="*/ 9 w 16"/>
                  <a:gd name="T21" fmla="*/ 83 h 83"/>
                  <a:gd name="T22" fmla="*/ 12 w 16"/>
                  <a:gd name="T23" fmla="*/ 82 h 83"/>
                  <a:gd name="T24" fmla="*/ 12 w 16"/>
                  <a:gd name="T25" fmla="*/ 82 h 83"/>
                  <a:gd name="T26" fmla="*/ 15 w 16"/>
                  <a:gd name="T27" fmla="*/ 80 h 83"/>
                  <a:gd name="T28" fmla="*/ 16 w 16"/>
                  <a:gd name="T29" fmla="*/ 77 h 83"/>
                  <a:gd name="T30" fmla="*/ 15 w 16"/>
                  <a:gd name="T31" fmla="*/ 74 h 83"/>
                  <a:gd name="T32" fmla="*/ 15 w 16"/>
                  <a:gd name="T33" fmla="*/ 74 h 83"/>
                  <a:gd name="T34" fmla="*/ 14 w 16"/>
                  <a:gd name="T35" fmla="*/ 72 h 83"/>
                  <a:gd name="T36" fmla="*/ 14 w 16"/>
                  <a:gd name="T37" fmla="*/ 71 h 83"/>
                  <a:gd name="T38" fmla="*/ 13 w 16"/>
                  <a:gd name="T39" fmla="*/ 69 h 83"/>
                  <a:gd name="T40" fmla="*/ 13 w 16"/>
                  <a:gd name="T41" fmla="*/ 69 h 83"/>
                  <a:gd name="T42" fmla="*/ 13 w 16"/>
                  <a:gd name="T43" fmla="*/ 48 h 83"/>
                  <a:gd name="T44" fmla="*/ 14 w 16"/>
                  <a:gd name="T45" fmla="*/ 27 h 83"/>
                  <a:gd name="T46" fmla="*/ 13 w 16"/>
                  <a:gd name="T47" fmla="*/ 6 h 83"/>
                  <a:gd name="T48" fmla="*/ 13 w 16"/>
                  <a:gd name="T49" fmla="*/ 6 h 83"/>
                  <a:gd name="T50" fmla="*/ 12 w 16"/>
                  <a:gd name="T51" fmla="*/ 3 h 83"/>
                  <a:gd name="T52" fmla="*/ 10 w 16"/>
                  <a:gd name="T53" fmla="*/ 0 h 83"/>
                  <a:gd name="T54" fmla="*/ 7 w 16"/>
                  <a:gd name="T55" fmla="*/ 0 h 83"/>
                  <a:gd name="T56" fmla="*/ 7 w 16"/>
                  <a:gd name="T57" fmla="*/ 0 h 83"/>
                  <a:gd name="T58" fmla="*/ 4 w 16"/>
                  <a:gd name="T59" fmla="*/ 0 h 83"/>
                  <a:gd name="T60" fmla="*/ 1 w 16"/>
                  <a:gd name="T61" fmla="*/ 3 h 83"/>
                  <a:gd name="T62" fmla="*/ 0 w 16"/>
                  <a:gd name="T63" fmla="*/ 6 h 83"/>
                  <a:gd name="T64" fmla="*/ 0 w 16"/>
                  <a:gd name="T65" fmla="*/ 6 h 8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6"/>
                  <a:gd name="T100" fmla="*/ 0 h 83"/>
                  <a:gd name="T101" fmla="*/ 16 w 16"/>
                  <a:gd name="T102" fmla="*/ 83 h 8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6" h="83">
                    <a:moveTo>
                      <a:pt x="0" y="6"/>
                    </a:moveTo>
                    <a:lnTo>
                      <a:pt x="1" y="28"/>
                    </a:lnTo>
                    <a:lnTo>
                      <a:pt x="0" y="52"/>
                    </a:lnTo>
                    <a:lnTo>
                      <a:pt x="1" y="75"/>
                    </a:lnTo>
                    <a:lnTo>
                      <a:pt x="2" y="76"/>
                    </a:lnTo>
                    <a:lnTo>
                      <a:pt x="3" y="78"/>
                    </a:lnTo>
                    <a:lnTo>
                      <a:pt x="4" y="79"/>
                    </a:lnTo>
                    <a:lnTo>
                      <a:pt x="6" y="82"/>
                    </a:lnTo>
                    <a:lnTo>
                      <a:pt x="9" y="83"/>
                    </a:lnTo>
                    <a:lnTo>
                      <a:pt x="12" y="82"/>
                    </a:lnTo>
                    <a:lnTo>
                      <a:pt x="15" y="80"/>
                    </a:lnTo>
                    <a:lnTo>
                      <a:pt x="16" y="77"/>
                    </a:lnTo>
                    <a:lnTo>
                      <a:pt x="15" y="74"/>
                    </a:lnTo>
                    <a:lnTo>
                      <a:pt x="14" y="72"/>
                    </a:lnTo>
                    <a:lnTo>
                      <a:pt x="14" y="71"/>
                    </a:lnTo>
                    <a:lnTo>
                      <a:pt x="13" y="69"/>
                    </a:lnTo>
                    <a:lnTo>
                      <a:pt x="13" y="48"/>
                    </a:lnTo>
                    <a:lnTo>
                      <a:pt x="14" y="27"/>
                    </a:lnTo>
                    <a:lnTo>
                      <a:pt x="13" y="6"/>
                    </a:lnTo>
                    <a:lnTo>
                      <a:pt x="12" y="3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1" y="3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66" name="Freeform 323"/>
              <p:cNvSpPr>
                <a:spLocks/>
              </p:cNvSpPr>
              <p:nvPr/>
            </p:nvSpPr>
            <p:spPr bwMode="auto">
              <a:xfrm>
                <a:off x="2807" y="1373"/>
                <a:ext cx="23" cy="84"/>
              </a:xfrm>
              <a:custGeom>
                <a:avLst/>
                <a:gdLst>
                  <a:gd name="T0" fmla="*/ 11 w 23"/>
                  <a:gd name="T1" fmla="*/ 4 h 84"/>
                  <a:gd name="T2" fmla="*/ 4 w 23"/>
                  <a:gd name="T3" fmla="*/ 28 h 84"/>
                  <a:gd name="T4" fmla="*/ 0 w 23"/>
                  <a:gd name="T5" fmla="*/ 53 h 84"/>
                  <a:gd name="T6" fmla="*/ 0 w 23"/>
                  <a:gd name="T7" fmla="*/ 78 h 84"/>
                  <a:gd name="T8" fmla="*/ 0 w 23"/>
                  <a:gd name="T9" fmla="*/ 78 h 84"/>
                  <a:gd name="T10" fmla="*/ 1 w 23"/>
                  <a:gd name="T11" fmla="*/ 81 h 84"/>
                  <a:gd name="T12" fmla="*/ 3 w 23"/>
                  <a:gd name="T13" fmla="*/ 83 h 84"/>
                  <a:gd name="T14" fmla="*/ 6 w 23"/>
                  <a:gd name="T15" fmla="*/ 84 h 84"/>
                  <a:gd name="T16" fmla="*/ 6 w 23"/>
                  <a:gd name="T17" fmla="*/ 84 h 84"/>
                  <a:gd name="T18" fmla="*/ 9 w 23"/>
                  <a:gd name="T19" fmla="*/ 83 h 84"/>
                  <a:gd name="T20" fmla="*/ 12 w 23"/>
                  <a:gd name="T21" fmla="*/ 81 h 84"/>
                  <a:gd name="T22" fmla="*/ 12 w 23"/>
                  <a:gd name="T23" fmla="*/ 78 h 84"/>
                  <a:gd name="T24" fmla="*/ 12 w 23"/>
                  <a:gd name="T25" fmla="*/ 78 h 84"/>
                  <a:gd name="T26" fmla="*/ 13 w 23"/>
                  <a:gd name="T27" fmla="*/ 54 h 84"/>
                  <a:gd name="T28" fmla="*/ 17 w 23"/>
                  <a:gd name="T29" fmla="*/ 31 h 84"/>
                  <a:gd name="T30" fmla="*/ 23 w 23"/>
                  <a:gd name="T31" fmla="*/ 8 h 84"/>
                  <a:gd name="T32" fmla="*/ 23 w 23"/>
                  <a:gd name="T33" fmla="*/ 8 h 84"/>
                  <a:gd name="T34" fmla="*/ 23 w 23"/>
                  <a:gd name="T35" fmla="*/ 5 h 84"/>
                  <a:gd name="T36" fmla="*/ 22 w 23"/>
                  <a:gd name="T37" fmla="*/ 2 h 84"/>
                  <a:gd name="T38" fmla="*/ 19 w 23"/>
                  <a:gd name="T39" fmla="*/ 0 h 84"/>
                  <a:gd name="T40" fmla="*/ 19 w 23"/>
                  <a:gd name="T41" fmla="*/ 0 h 84"/>
                  <a:gd name="T42" fmla="*/ 15 w 23"/>
                  <a:gd name="T43" fmla="*/ 0 h 84"/>
                  <a:gd name="T44" fmla="*/ 13 w 23"/>
                  <a:gd name="T45" fmla="*/ 2 h 84"/>
                  <a:gd name="T46" fmla="*/ 11 w 23"/>
                  <a:gd name="T47" fmla="*/ 4 h 84"/>
                  <a:gd name="T48" fmla="*/ 11 w 23"/>
                  <a:gd name="T49" fmla="*/ 4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3"/>
                  <a:gd name="T76" fmla="*/ 0 h 84"/>
                  <a:gd name="T77" fmla="*/ 23 w 23"/>
                  <a:gd name="T78" fmla="*/ 84 h 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3" h="84">
                    <a:moveTo>
                      <a:pt x="11" y="4"/>
                    </a:moveTo>
                    <a:lnTo>
                      <a:pt x="4" y="28"/>
                    </a:lnTo>
                    <a:lnTo>
                      <a:pt x="0" y="53"/>
                    </a:lnTo>
                    <a:lnTo>
                      <a:pt x="0" y="78"/>
                    </a:lnTo>
                    <a:lnTo>
                      <a:pt x="1" y="81"/>
                    </a:lnTo>
                    <a:lnTo>
                      <a:pt x="3" y="83"/>
                    </a:lnTo>
                    <a:lnTo>
                      <a:pt x="6" y="84"/>
                    </a:lnTo>
                    <a:lnTo>
                      <a:pt x="9" y="83"/>
                    </a:lnTo>
                    <a:lnTo>
                      <a:pt x="12" y="81"/>
                    </a:lnTo>
                    <a:lnTo>
                      <a:pt x="12" y="78"/>
                    </a:lnTo>
                    <a:lnTo>
                      <a:pt x="13" y="54"/>
                    </a:lnTo>
                    <a:lnTo>
                      <a:pt x="17" y="31"/>
                    </a:lnTo>
                    <a:lnTo>
                      <a:pt x="23" y="8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67" name="Freeform 324"/>
              <p:cNvSpPr>
                <a:spLocks/>
              </p:cNvSpPr>
              <p:nvPr/>
            </p:nvSpPr>
            <p:spPr bwMode="auto">
              <a:xfrm>
                <a:off x="2824" y="1374"/>
                <a:ext cx="18" cy="82"/>
              </a:xfrm>
              <a:custGeom>
                <a:avLst/>
                <a:gdLst>
                  <a:gd name="T0" fmla="*/ 3 w 18"/>
                  <a:gd name="T1" fmla="*/ 9 h 82"/>
                  <a:gd name="T2" fmla="*/ 4 w 18"/>
                  <a:gd name="T3" fmla="*/ 10 h 82"/>
                  <a:gd name="T4" fmla="*/ 4 w 18"/>
                  <a:gd name="T5" fmla="*/ 11 h 82"/>
                  <a:gd name="T6" fmla="*/ 4 w 18"/>
                  <a:gd name="T7" fmla="*/ 12 h 82"/>
                  <a:gd name="T8" fmla="*/ 4 w 18"/>
                  <a:gd name="T9" fmla="*/ 12 h 82"/>
                  <a:gd name="T10" fmla="*/ 3 w 18"/>
                  <a:gd name="T11" fmla="*/ 20 h 82"/>
                  <a:gd name="T12" fmla="*/ 2 w 18"/>
                  <a:gd name="T13" fmla="*/ 27 h 82"/>
                  <a:gd name="T14" fmla="*/ 1 w 18"/>
                  <a:gd name="T15" fmla="*/ 35 h 82"/>
                  <a:gd name="T16" fmla="*/ 1 w 18"/>
                  <a:gd name="T17" fmla="*/ 35 h 82"/>
                  <a:gd name="T18" fmla="*/ 1 w 18"/>
                  <a:gd name="T19" fmla="*/ 43 h 82"/>
                  <a:gd name="T20" fmla="*/ 0 w 18"/>
                  <a:gd name="T21" fmla="*/ 50 h 82"/>
                  <a:gd name="T22" fmla="*/ 1 w 18"/>
                  <a:gd name="T23" fmla="*/ 58 h 82"/>
                  <a:gd name="T24" fmla="*/ 1 w 18"/>
                  <a:gd name="T25" fmla="*/ 58 h 82"/>
                  <a:gd name="T26" fmla="*/ 2 w 18"/>
                  <a:gd name="T27" fmla="*/ 65 h 82"/>
                  <a:gd name="T28" fmla="*/ 5 w 18"/>
                  <a:gd name="T29" fmla="*/ 72 h 82"/>
                  <a:gd name="T30" fmla="*/ 6 w 18"/>
                  <a:gd name="T31" fmla="*/ 78 h 82"/>
                  <a:gd name="T32" fmla="*/ 6 w 18"/>
                  <a:gd name="T33" fmla="*/ 78 h 82"/>
                  <a:gd name="T34" fmla="*/ 8 w 18"/>
                  <a:gd name="T35" fmla="*/ 81 h 82"/>
                  <a:gd name="T36" fmla="*/ 11 w 18"/>
                  <a:gd name="T37" fmla="*/ 82 h 82"/>
                  <a:gd name="T38" fmla="*/ 14 w 18"/>
                  <a:gd name="T39" fmla="*/ 82 h 82"/>
                  <a:gd name="T40" fmla="*/ 14 w 18"/>
                  <a:gd name="T41" fmla="*/ 82 h 82"/>
                  <a:gd name="T42" fmla="*/ 17 w 18"/>
                  <a:gd name="T43" fmla="*/ 80 h 82"/>
                  <a:gd name="T44" fmla="*/ 18 w 18"/>
                  <a:gd name="T45" fmla="*/ 77 h 82"/>
                  <a:gd name="T46" fmla="*/ 18 w 18"/>
                  <a:gd name="T47" fmla="*/ 74 h 82"/>
                  <a:gd name="T48" fmla="*/ 18 w 18"/>
                  <a:gd name="T49" fmla="*/ 74 h 82"/>
                  <a:gd name="T50" fmla="*/ 15 w 18"/>
                  <a:gd name="T51" fmla="*/ 62 h 82"/>
                  <a:gd name="T52" fmla="*/ 13 w 18"/>
                  <a:gd name="T53" fmla="*/ 50 h 82"/>
                  <a:gd name="T54" fmla="*/ 13 w 18"/>
                  <a:gd name="T55" fmla="*/ 38 h 82"/>
                  <a:gd name="T56" fmla="*/ 13 w 18"/>
                  <a:gd name="T57" fmla="*/ 38 h 82"/>
                  <a:gd name="T58" fmla="*/ 14 w 18"/>
                  <a:gd name="T59" fmla="*/ 30 h 82"/>
                  <a:gd name="T60" fmla="*/ 15 w 18"/>
                  <a:gd name="T61" fmla="*/ 22 h 82"/>
                  <a:gd name="T62" fmla="*/ 17 w 18"/>
                  <a:gd name="T63" fmla="*/ 15 h 82"/>
                  <a:gd name="T64" fmla="*/ 17 w 18"/>
                  <a:gd name="T65" fmla="*/ 15 h 82"/>
                  <a:gd name="T66" fmla="*/ 17 w 18"/>
                  <a:gd name="T67" fmla="*/ 10 h 82"/>
                  <a:gd name="T68" fmla="*/ 16 w 18"/>
                  <a:gd name="T69" fmla="*/ 7 h 82"/>
                  <a:gd name="T70" fmla="*/ 14 w 18"/>
                  <a:gd name="T71" fmla="*/ 3 h 82"/>
                  <a:gd name="T72" fmla="*/ 14 w 18"/>
                  <a:gd name="T73" fmla="*/ 3 h 82"/>
                  <a:gd name="T74" fmla="*/ 12 w 18"/>
                  <a:gd name="T75" fmla="*/ 1 h 82"/>
                  <a:gd name="T76" fmla="*/ 9 w 18"/>
                  <a:gd name="T77" fmla="*/ 0 h 82"/>
                  <a:gd name="T78" fmla="*/ 6 w 18"/>
                  <a:gd name="T79" fmla="*/ 0 h 82"/>
                  <a:gd name="T80" fmla="*/ 6 w 18"/>
                  <a:gd name="T81" fmla="*/ 0 h 82"/>
                  <a:gd name="T82" fmla="*/ 3 w 18"/>
                  <a:gd name="T83" fmla="*/ 3 h 82"/>
                  <a:gd name="T84" fmla="*/ 3 w 18"/>
                  <a:gd name="T85" fmla="*/ 6 h 82"/>
                  <a:gd name="T86" fmla="*/ 3 w 18"/>
                  <a:gd name="T87" fmla="*/ 9 h 82"/>
                  <a:gd name="T88" fmla="*/ 3 w 18"/>
                  <a:gd name="T89" fmla="*/ 9 h 8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8"/>
                  <a:gd name="T136" fmla="*/ 0 h 82"/>
                  <a:gd name="T137" fmla="*/ 18 w 18"/>
                  <a:gd name="T138" fmla="*/ 82 h 8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8" h="82">
                    <a:moveTo>
                      <a:pt x="3" y="9"/>
                    </a:moveTo>
                    <a:lnTo>
                      <a:pt x="4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20"/>
                    </a:lnTo>
                    <a:lnTo>
                      <a:pt x="2" y="27"/>
                    </a:lnTo>
                    <a:lnTo>
                      <a:pt x="1" y="35"/>
                    </a:lnTo>
                    <a:lnTo>
                      <a:pt x="1" y="43"/>
                    </a:lnTo>
                    <a:lnTo>
                      <a:pt x="0" y="50"/>
                    </a:lnTo>
                    <a:lnTo>
                      <a:pt x="1" y="58"/>
                    </a:lnTo>
                    <a:lnTo>
                      <a:pt x="2" y="65"/>
                    </a:lnTo>
                    <a:lnTo>
                      <a:pt x="5" y="72"/>
                    </a:lnTo>
                    <a:lnTo>
                      <a:pt x="6" y="78"/>
                    </a:lnTo>
                    <a:lnTo>
                      <a:pt x="8" y="81"/>
                    </a:lnTo>
                    <a:lnTo>
                      <a:pt x="11" y="82"/>
                    </a:lnTo>
                    <a:lnTo>
                      <a:pt x="14" y="82"/>
                    </a:lnTo>
                    <a:lnTo>
                      <a:pt x="17" y="80"/>
                    </a:lnTo>
                    <a:lnTo>
                      <a:pt x="18" y="77"/>
                    </a:lnTo>
                    <a:lnTo>
                      <a:pt x="18" y="74"/>
                    </a:lnTo>
                    <a:lnTo>
                      <a:pt x="15" y="62"/>
                    </a:lnTo>
                    <a:lnTo>
                      <a:pt x="13" y="50"/>
                    </a:lnTo>
                    <a:lnTo>
                      <a:pt x="13" y="38"/>
                    </a:lnTo>
                    <a:lnTo>
                      <a:pt x="14" y="30"/>
                    </a:lnTo>
                    <a:lnTo>
                      <a:pt x="15" y="22"/>
                    </a:lnTo>
                    <a:lnTo>
                      <a:pt x="17" y="15"/>
                    </a:lnTo>
                    <a:lnTo>
                      <a:pt x="17" y="10"/>
                    </a:lnTo>
                    <a:lnTo>
                      <a:pt x="16" y="7"/>
                    </a:lnTo>
                    <a:lnTo>
                      <a:pt x="14" y="3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3"/>
                    </a:lnTo>
                    <a:lnTo>
                      <a:pt x="3" y="6"/>
                    </a:lnTo>
                    <a:lnTo>
                      <a:pt x="3" y="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68" name="Freeform 325"/>
              <p:cNvSpPr>
                <a:spLocks/>
              </p:cNvSpPr>
              <p:nvPr/>
            </p:nvSpPr>
            <p:spPr bwMode="auto">
              <a:xfrm>
                <a:off x="2870" y="1377"/>
                <a:ext cx="20" cy="81"/>
              </a:xfrm>
              <a:custGeom>
                <a:avLst/>
                <a:gdLst>
                  <a:gd name="T0" fmla="*/ 0 w 20"/>
                  <a:gd name="T1" fmla="*/ 7 h 81"/>
                  <a:gd name="T2" fmla="*/ 2 w 20"/>
                  <a:gd name="T3" fmla="*/ 20 h 81"/>
                  <a:gd name="T4" fmla="*/ 5 w 20"/>
                  <a:gd name="T5" fmla="*/ 33 h 81"/>
                  <a:gd name="T6" fmla="*/ 7 w 20"/>
                  <a:gd name="T7" fmla="*/ 46 h 81"/>
                  <a:gd name="T8" fmla="*/ 7 w 20"/>
                  <a:gd name="T9" fmla="*/ 46 h 81"/>
                  <a:gd name="T10" fmla="*/ 7 w 20"/>
                  <a:gd name="T11" fmla="*/ 56 h 81"/>
                  <a:gd name="T12" fmla="*/ 5 w 20"/>
                  <a:gd name="T13" fmla="*/ 65 h 81"/>
                  <a:gd name="T14" fmla="*/ 4 w 20"/>
                  <a:gd name="T15" fmla="*/ 75 h 81"/>
                  <a:gd name="T16" fmla="*/ 4 w 20"/>
                  <a:gd name="T17" fmla="*/ 75 h 81"/>
                  <a:gd name="T18" fmla="*/ 5 w 20"/>
                  <a:gd name="T19" fmla="*/ 78 h 81"/>
                  <a:gd name="T20" fmla="*/ 8 w 20"/>
                  <a:gd name="T21" fmla="*/ 80 h 81"/>
                  <a:gd name="T22" fmla="*/ 11 w 20"/>
                  <a:gd name="T23" fmla="*/ 81 h 81"/>
                  <a:gd name="T24" fmla="*/ 11 w 20"/>
                  <a:gd name="T25" fmla="*/ 81 h 81"/>
                  <a:gd name="T26" fmla="*/ 15 w 20"/>
                  <a:gd name="T27" fmla="*/ 80 h 81"/>
                  <a:gd name="T28" fmla="*/ 16 w 20"/>
                  <a:gd name="T29" fmla="*/ 77 h 81"/>
                  <a:gd name="T30" fmla="*/ 17 w 20"/>
                  <a:gd name="T31" fmla="*/ 74 h 81"/>
                  <a:gd name="T32" fmla="*/ 17 w 20"/>
                  <a:gd name="T33" fmla="*/ 74 h 81"/>
                  <a:gd name="T34" fmla="*/ 18 w 20"/>
                  <a:gd name="T35" fmla="*/ 67 h 81"/>
                  <a:gd name="T36" fmla="*/ 19 w 20"/>
                  <a:gd name="T37" fmla="*/ 61 h 81"/>
                  <a:gd name="T38" fmla="*/ 20 w 20"/>
                  <a:gd name="T39" fmla="*/ 55 h 81"/>
                  <a:gd name="T40" fmla="*/ 20 w 20"/>
                  <a:gd name="T41" fmla="*/ 55 h 81"/>
                  <a:gd name="T42" fmla="*/ 19 w 20"/>
                  <a:gd name="T43" fmla="*/ 38 h 81"/>
                  <a:gd name="T44" fmla="*/ 15 w 20"/>
                  <a:gd name="T45" fmla="*/ 22 h 81"/>
                  <a:gd name="T46" fmla="*/ 12 w 20"/>
                  <a:gd name="T47" fmla="*/ 5 h 81"/>
                  <a:gd name="T48" fmla="*/ 12 w 20"/>
                  <a:gd name="T49" fmla="*/ 5 h 81"/>
                  <a:gd name="T50" fmla="*/ 11 w 20"/>
                  <a:gd name="T51" fmla="*/ 2 h 81"/>
                  <a:gd name="T52" fmla="*/ 8 w 20"/>
                  <a:gd name="T53" fmla="*/ 0 h 81"/>
                  <a:gd name="T54" fmla="*/ 5 w 20"/>
                  <a:gd name="T55" fmla="*/ 0 h 81"/>
                  <a:gd name="T56" fmla="*/ 5 w 20"/>
                  <a:gd name="T57" fmla="*/ 0 h 81"/>
                  <a:gd name="T58" fmla="*/ 2 w 20"/>
                  <a:gd name="T59" fmla="*/ 1 h 81"/>
                  <a:gd name="T60" fmla="*/ 0 w 20"/>
                  <a:gd name="T61" fmla="*/ 4 h 81"/>
                  <a:gd name="T62" fmla="*/ 0 w 20"/>
                  <a:gd name="T63" fmla="*/ 7 h 81"/>
                  <a:gd name="T64" fmla="*/ 0 w 20"/>
                  <a:gd name="T65" fmla="*/ 7 h 8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0"/>
                  <a:gd name="T100" fmla="*/ 0 h 81"/>
                  <a:gd name="T101" fmla="*/ 20 w 20"/>
                  <a:gd name="T102" fmla="*/ 81 h 8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0" h="81">
                    <a:moveTo>
                      <a:pt x="0" y="7"/>
                    </a:moveTo>
                    <a:lnTo>
                      <a:pt x="2" y="20"/>
                    </a:lnTo>
                    <a:lnTo>
                      <a:pt x="5" y="33"/>
                    </a:lnTo>
                    <a:lnTo>
                      <a:pt x="7" y="46"/>
                    </a:lnTo>
                    <a:lnTo>
                      <a:pt x="7" y="56"/>
                    </a:lnTo>
                    <a:lnTo>
                      <a:pt x="5" y="65"/>
                    </a:lnTo>
                    <a:lnTo>
                      <a:pt x="4" y="75"/>
                    </a:lnTo>
                    <a:lnTo>
                      <a:pt x="5" y="78"/>
                    </a:lnTo>
                    <a:lnTo>
                      <a:pt x="8" y="80"/>
                    </a:lnTo>
                    <a:lnTo>
                      <a:pt x="11" y="81"/>
                    </a:lnTo>
                    <a:lnTo>
                      <a:pt x="15" y="80"/>
                    </a:lnTo>
                    <a:lnTo>
                      <a:pt x="16" y="77"/>
                    </a:lnTo>
                    <a:lnTo>
                      <a:pt x="17" y="74"/>
                    </a:lnTo>
                    <a:lnTo>
                      <a:pt x="18" y="67"/>
                    </a:lnTo>
                    <a:lnTo>
                      <a:pt x="19" y="61"/>
                    </a:lnTo>
                    <a:lnTo>
                      <a:pt x="20" y="55"/>
                    </a:lnTo>
                    <a:lnTo>
                      <a:pt x="19" y="38"/>
                    </a:lnTo>
                    <a:lnTo>
                      <a:pt x="15" y="22"/>
                    </a:lnTo>
                    <a:lnTo>
                      <a:pt x="12" y="5"/>
                    </a:lnTo>
                    <a:lnTo>
                      <a:pt x="11" y="2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69" name="Freeform 326"/>
              <p:cNvSpPr>
                <a:spLocks/>
              </p:cNvSpPr>
              <p:nvPr/>
            </p:nvSpPr>
            <p:spPr bwMode="auto">
              <a:xfrm>
                <a:off x="2898" y="1379"/>
                <a:ext cx="17" cy="77"/>
              </a:xfrm>
              <a:custGeom>
                <a:avLst/>
                <a:gdLst>
                  <a:gd name="T0" fmla="*/ 5 w 17"/>
                  <a:gd name="T1" fmla="*/ 6 h 77"/>
                  <a:gd name="T2" fmla="*/ 4 w 17"/>
                  <a:gd name="T3" fmla="*/ 16 h 77"/>
                  <a:gd name="T4" fmla="*/ 4 w 17"/>
                  <a:gd name="T5" fmla="*/ 26 h 77"/>
                  <a:gd name="T6" fmla="*/ 4 w 17"/>
                  <a:gd name="T7" fmla="*/ 37 h 77"/>
                  <a:gd name="T8" fmla="*/ 4 w 17"/>
                  <a:gd name="T9" fmla="*/ 37 h 77"/>
                  <a:gd name="T10" fmla="*/ 4 w 17"/>
                  <a:gd name="T11" fmla="*/ 46 h 77"/>
                  <a:gd name="T12" fmla="*/ 4 w 17"/>
                  <a:gd name="T13" fmla="*/ 56 h 77"/>
                  <a:gd name="T14" fmla="*/ 2 w 17"/>
                  <a:gd name="T15" fmla="*/ 65 h 77"/>
                  <a:gd name="T16" fmla="*/ 2 w 17"/>
                  <a:gd name="T17" fmla="*/ 65 h 77"/>
                  <a:gd name="T18" fmla="*/ 2 w 17"/>
                  <a:gd name="T19" fmla="*/ 67 h 77"/>
                  <a:gd name="T20" fmla="*/ 2 w 17"/>
                  <a:gd name="T21" fmla="*/ 67 h 77"/>
                  <a:gd name="T22" fmla="*/ 1 w 17"/>
                  <a:gd name="T23" fmla="*/ 68 h 77"/>
                  <a:gd name="T24" fmla="*/ 1 w 17"/>
                  <a:gd name="T25" fmla="*/ 68 h 77"/>
                  <a:gd name="T26" fmla="*/ 1 w 17"/>
                  <a:gd name="T27" fmla="*/ 68 h 77"/>
                  <a:gd name="T28" fmla="*/ 1 w 17"/>
                  <a:gd name="T29" fmla="*/ 68 h 77"/>
                  <a:gd name="T30" fmla="*/ 1 w 17"/>
                  <a:gd name="T31" fmla="*/ 68 h 77"/>
                  <a:gd name="T32" fmla="*/ 1 w 17"/>
                  <a:gd name="T33" fmla="*/ 68 h 77"/>
                  <a:gd name="T34" fmla="*/ 0 w 17"/>
                  <a:gd name="T35" fmla="*/ 71 h 77"/>
                  <a:gd name="T36" fmla="*/ 1 w 17"/>
                  <a:gd name="T37" fmla="*/ 74 h 77"/>
                  <a:gd name="T38" fmla="*/ 3 w 17"/>
                  <a:gd name="T39" fmla="*/ 76 h 77"/>
                  <a:gd name="T40" fmla="*/ 3 w 17"/>
                  <a:gd name="T41" fmla="*/ 76 h 77"/>
                  <a:gd name="T42" fmla="*/ 7 w 17"/>
                  <a:gd name="T43" fmla="*/ 77 h 77"/>
                  <a:gd name="T44" fmla="*/ 10 w 17"/>
                  <a:gd name="T45" fmla="*/ 77 h 77"/>
                  <a:gd name="T46" fmla="*/ 12 w 17"/>
                  <a:gd name="T47" fmla="*/ 74 h 77"/>
                  <a:gd name="T48" fmla="*/ 12 w 17"/>
                  <a:gd name="T49" fmla="*/ 74 h 77"/>
                  <a:gd name="T50" fmla="*/ 14 w 17"/>
                  <a:gd name="T51" fmla="*/ 72 h 77"/>
                  <a:gd name="T52" fmla="*/ 15 w 17"/>
                  <a:gd name="T53" fmla="*/ 69 h 77"/>
                  <a:gd name="T54" fmla="*/ 15 w 17"/>
                  <a:gd name="T55" fmla="*/ 67 h 77"/>
                  <a:gd name="T56" fmla="*/ 15 w 17"/>
                  <a:gd name="T57" fmla="*/ 67 h 77"/>
                  <a:gd name="T58" fmla="*/ 17 w 17"/>
                  <a:gd name="T59" fmla="*/ 46 h 77"/>
                  <a:gd name="T60" fmla="*/ 16 w 17"/>
                  <a:gd name="T61" fmla="*/ 27 h 77"/>
                  <a:gd name="T62" fmla="*/ 17 w 17"/>
                  <a:gd name="T63" fmla="*/ 7 h 77"/>
                  <a:gd name="T64" fmla="*/ 17 w 17"/>
                  <a:gd name="T65" fmla="*/ 7 h 77"/>
                  <a:gd name="T66" fmla="*/ 16 w 17"/>
                  <a:gd name="T67" fmla="*/ 4 h 77"/>
                  <a:gd name="T68" fmla="*/ 14 w 17"/>
                  <a:gd name="T69" fmla="*/ 1 h 77"/>
                  <a:gd name="T70" fmla="*/ 11 w 17"/>
                  <a:gd name="T71" fmla="*/ 0 h 77"/>
                  <a:gd name="T72" fmla="*/ 11 w 17"/>
                  <a:gd name="T73" fmla="*/ 0 h 77"/>
                  <a:gd name="T74" fmla="*/ 8 w 17"/>
                  <a:gd name="T75" fmla="*/ 1 h 77"/>
                  <a:gd name="T76" fmla="*/ 6 w 17"/>
                  <a:gd name="T77" fmla="*/ 3 h 77"/>
                  <a:gd name="T78" fmla="*/ 5 w 17"/>
                  <a:gd name="T79" fmla="*/ 6 h 77"/>
                  <a:gd name="T80" fmla="*/ 5 w 17"/>
                  <a:gd name="T81" fmla="*/ 6 h 7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7"/>
                  <a:gd name="T124" fmla="*/ 0 h 77"/>
                  <a:gd name="T125" fmla="*/ 17 w 17"/>
                  <a:gd name="T126" fmla="*/ 77 h 77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7" h="77">
                    <a:moveTo>
                      <a:pt x="5" y="6"/>
                    </a:moveTo>
                    <a:lnTo>
                      <a:pt x="4" y="16"/>
                    </a:lnTo>
                    <a:lnTo>
                      <a:pt x="4" y="26"/>
                    </a:lnTo>
                    <a:lnTo>
                      <a:pt x="4" y="37"/>
                    </a:lnTo>
                    <a:lnTo>
                      <a:pt x="4" y="46"/>
                    </a:lnTo>
                    <a:lnTo>
                      <a:pt x="4" y="56"/>
                    </a:lnTo>
                    <a:lnTo>
                      <a:pt x="2" y="65"/>
                    </a:lnTo>
                    <a:lnTo>
                      <a:pt x="2" y="67"/>
                    </a:lnTo>
                    <a:lnTo>
                      <a:pt x="1" y="68"/>
                    </a:lnTo>
                    <a:lnTo>
                      <a:pt x="0" y="71"/>
                    </a:lnTo>
                    <a:lnTo>
                      <a:pt x="1" y="74"/>
                    </a:lnTo>
                    <a:lnTo>
                      <a:pt x="3" y="76"/>
                    </a:lnTo>
                    <a:lnTo>
                      <a:pt x="7" y="77"/>
                    </a:lnTo>
                    <a:lnTo>
                      <a:pt x="10" y="77"/>
                    </a:lnTo>
                    <a:lnTo>
                      <a:pt x="12" y="74"/>
                    </a:lnTo>
                    <a:lnTo>
                      <a:pt x="14" y="72"/>
                    </a:lnTo>
                    <a:lnTo>
                      <a:pt x="15" y="69"/>
                    </a:lnTo>
                    <a:lnTo>
                      <a:pt x="15" y="67"/>
                    </a:lnTo>
                    <a:lnTo>
                      <a:pt x="17" y="46"/>
                    </a:lnTo>
                    <a:lnTo>
                      <a:pt x="16" y="27"/>
                    </a:lnTo>
                    <a:lnTo>
                      <a:pt x="17" y="7"/>
                    </a:lnTo>
                    <a:lnTo>
                      <a:pt x="16" y="4"/>
                    </a:lnTo>
                    <a:lnTo>
                      <a:pt x="14" y="1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5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70" name="Freeform 327"/>
              <p:cNvSpPr>
                <a:spLocks/>
              </p:cNvSpPr>
              <p:nvPr/>
            </p:nvSpPr>
            <p:spPr bwMode="auto">
              <a:xfrm>
                <a:off x="2918" y="1379"/>
                <a:ext cx="21" cy="79"/>
              </a:xfrm>
              <a:custGeom>
                <a:avLst/>
                <a:gdLst>
                  <a:gd name="T0" fmla="*/ 0 w 21"/>
                  <a:gd name="T1" fmla="*/ 6 h 79"/>
                  <a:gd name="T2" fmla="*/ 0 w 21"/>
                  <a:gd name="T3" fmla="*/ 25 h 79"/>
                  <a:gd name="T4" fmla="*/ 2 w 21"/>
                  <a:gd name="T5" fmla="*/ 43 h 79"/>
                  <a:gd name="T6" fmla="*/ 8 w 21"/>
                  <a:gd name="T7" fmla="*/ 61 h 79"/>
                  <a:gd name="T8" fmla="*/ 8 w 21"/>
                  <a:gd name="T9" fmla="*/ 61 h 79"/>
                  <a:gd name="T10" fmla="*/ 9 w 21"/>
                  <a:gd name="T11" fmla="*/ 65 h 79"/>
                  <a:gd name="T12" fmla="*/ 9 w 21"/>
                  <a:gd name="T13" fmla="*/ 69 h 79"/>
                  <a:gd name="T14" fmla="*/ 9 w 21"/>
                  <a:gd name="T15" fmla="*/ 73 h 79"/>
                  <a:gd name="T16" fmla="*/ 9 w 21"/>
                  <a:gd name="T17" fmla="*/ 73 h 79"/>
                  <a:gd name="T18" fmla="*/ 9 w 21"/>
                  <a:gd name="T19" fmla="*/ 76 h 79"/>
                  <a:gd name="T20" fmla="*/ 12 w 21"/>
                  <a:gd name="T21" fmla="*/ 79 h 79"/>
                  <a:gd name="T22" fmla="*/ 15 w 21"/>
                  <a:gd name="T23" fmla="*/ 79 h 79"/>
                  <a:gd name="T24" fmla="*/ 15 w 21"/>
                  <a:gd name="T25" fmla="*/ 79 h 79"/>
                  <a:gd name="T26" fmla="*/ 18 w 21"/>
                  <a:gd name="T27" fmla="*/ 79 h 79"/>
                  <a:gd name="T28" fmla="*/ 20 w 21"/>
                  <a:gd name="T29" fmla="*/ 76 h 79"/>
                  <a:gd name="T30" fmla="*/ 21 w 21"/>
                  <a:gd name="T31" fmla="*/ 73 h 79"/>
                  <a:gd name="T32" fmla="*/ 21 w 21"/>
                  <a:gd name="T33" fmla="*/ 73 h 79"/>
                  <a:gd name="T34" fmla="*/ 21 w 21"/>
                  <a:gd name="T35" fmla="*/ 63 h 79"/>
                  <a:gd name="T36" fmla="*/ 18 w 21"/>
                  <a:gd name="T37" fmla="*/ 54 h 79"/>
                  <a:gd name="T38" fmla="*/ 16 w 21"/>
                  <a:gd name="T39" fmla="*/ 44 h 79"/>
                  <a:gd name="T40" fmla="*/ 16 w 21"/>
                  <a:gd name="T41" fmla="*/ 44 h 79"/>
                  <a:gd name="T42" fmla="*/ 14 w 21"/>
                  <a:gd name="T43" fmla="*/ 32 h 79"/>
                  <a:gd name="T44" fmla="*/ 13 w 21"/>
                  <a:gd name="T45" fmla="*/ 19 h 79"/>
                  <a:gd name="T46" fmla="*/ 13 w 21"/>
                  <a:gd name="T47" fmla="*/ 6 h 79"/>
                  <a:gd name="T48" fmla="*/ 13 w 21"/>
                  <a:gd name="T49" fmla="*/ 6 h 79"/>
                  <a:gd name="T50" fmla="*/ 12 w 21"/>
                  <a:gd name="T51" fmla="*/ 3 h 79"/>
                  <a:gd name="T52" fmla="*/ 9 w 21"/>
                  <a:gd name="T53" fmla="*/ 1 h 79"/>
                  <a:gd name="T54" fmla="*/ 6 w 21"/>
                  <a:gd name="T55" fmla="*/ 0 h 79"/>
                  <a:gd name="T56" fmla="*/ 6 w 21"/>
                  <a:gd name="T57" fmla="*/ 0 h 79"/>
                  <a:gd name="T58" fmla="*/ 3 w 21"/>
                  <a:gd name="T59" fmla="*/ 1 h 79"/>
                  <a:gd name="T60" fmla="*/ 0 w 21"/>
                  <a:gd name="T61" fmla="*/ 3 h 79"/>
                  <a:gd name="T62" fmla="*/ 0 w 21"/>
                  <a:gd name="T63" fmla="*/ 6 h 79"/>
                  <a:gd name="T64" fmla="*/ 0 w 21"/>
                  <a:gd name="T65" fmla="*/ 6 h 7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1"/>
                  <a:gd name="T100" fmla="*/ 0 h 79"/>
                  <a:gd name="T101" fmla="*/ 21 w 21"/>
                  <a:gd name="T102" fmla="*/ 79 h 7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1" h="79">
                    <a:moveTo>
                      <a:pt x="0" y="6"/>
                    </a:moveTo>
                    <a:lnTo>
                      <a:pt x="0" y="25"/>
                    </a:lnTo>
                    <a:lnTo>
                      <a:pt x="2" y="43"/>
                    </a:lnTo>
                    <a:lnTo>
                      <a:pt x="8" y="61"/>
                    </a:lnTo>
                    <a:lnTo>
                      <a:pt x="9" y="65"/>
                    </a:lnTo>
                    <a:lnTo>
                      <a:pt x="9" y="69"/>
                    </a:lnTo>
                    <a:lnTo>
                      <a:pt x="9" y="73"/>
                    </a:lnTo>
                    <a:lnTo>
                      <a:pt x="9" y="76"/>
                    </a:lnTo>
                    <a:lnTo>
                      <a:pt x="12" y="79"/>
                    </a:lnTo>
                    <a:lnTo>
                      <a:pt x="15" y="79"/>
                    </a:lnTo>
                    <a:lnTo>
                      <a:pt x="18" y="79"/>
                    </a:lnTo>
                    <a:lnTo>
                      <a:pt x="20" y="76"/>
                    </a:lnTo>
                    <a:lnTo>
                      <a:pt x="21" y="73"/>
                    </a:lnTo>
                    <a:lnTo>
                      <a:pt x="21" y="63"/>
                    </a:lnTo>
                    <a:lnTo>
                      <a:pt x="18" y="54"/>
                    </a:lnTo>
                    <a:lnTo>
                      <a:pt x="16" y="44"/>
                    </a:lnTo>
                    <a:lnTo>
                      <a:pt x="14" y="32"/>
                    </a:lnTo>
                    <a:lnTo>
                      <a:pt x="13" y="19"/>
                    </a:lnTo>
                    <a:lnTo>
                      <a:pt x="13" y="6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71" name="Freeform 328"/>
              <p:cNvSpPr>
                <a:spLocks/>
              </p:cNvSpPr>
              <p:nvPr/>
            </p:nvSpPr>
            <p:spPr bwMode="auto">
              <a:xfrm>
                <a:off x="2851" y="1374"/>
                <a:ext cx="17" cy="83"/>
              </a:xfrm>
              <a:custGeom>
                <a:avLst/>
                <a:gdLst>
                  <a:gd name="T0" fmla="*/ 6 w 17"/>
                  <a:gd name="T1" fmla="*/ 3 h 83"/>
                  <a:gd name="T2" fmla="*/ 1 w 17"/>
                  <a:gd name="T3" fmla="*/ 14 h 83"/>
                  <a:gd name="T4" fmla="*/ 1 w 17"/>
                  <a:gd name="T5" fmla="*/ 26 h 83"/>
                  <a:gd name="T6" fmla="*/ 2 w 17"/>
                  <a:gd name="T7" fmla="*/ 38 h 83"/>
                  <a:gd name="T8" fmla="*/ 2 w 17"/>
                  <a:gd name="T9" fmla="*/ 38 h 83"/>
                  <a:gd name="T10" fmla="*/ 2 w 17"/>
                  <a:gd name="T11" fmla="*/ 43 h 83"/>
                  <a:gd name="T12" fmla="*/ 3 w 17"/>
                  <a:gd name="T13" fmla="*/ 49 h 83"/>
                  <a:gd name="T14" fmla="*/ 2 w 17"/>
                  <a:gd name="T15" fmla="*/ 54 h 83"/>
                  <a:gd name="T16" fmla="*/ 2 w 17"/>
                  <a:gd name="T17" fmla="*/ 54 h 83"/>
                  <a:gd name="T18" fmla="*/ 0 w 17"/>
                  <a:gd name="T19" fmla="*/ 62 h 83"/>
                  <a:gd name="T20" fmla="*/ 0 w 17"/>
                  <a:gd name="T21" fmla="*/ 69 h 83"/>
                  <a:gd name="T22" fmla="*/ 0 w 17"/>
                  <a:gd name="T23" fmla="*/ 77 h 83"/>
                  <a:gd name="T24" fmla="*/ 0 w 17"/>
                  <a:gd name="T25" fmla="*/ 77 h 83"/>
                  <a:gd name="T26" fmla="*/ 1 w 17"/>
                  <a:gd name="T27" fmla="*/ 80 h 83"/>
                  <a:gd name="T28" fmla="*/ 3 w 17"/>
                  <a:gd name="T29" fmla="*/ 82 h 83"/>
                  <a:gd name="T30" fmla="*/ 6 w 17"/>
                  <a:gd name="T31" fmla="*/ 83 h 83"/>
                  <a:gd name="T32" fmla="*/ 6 w 17"/>
                  <a:gd name="T33" fmla="*/ 83 h 83"/>
                  <a:gd name="T34" fmla="*/ 9 w 17"/>
                  <a:gd name="T35" fmla="*/ 82 h 83"/>
                  <a:gd name="T36" fmla="*/ 12 w 17"/>
                  <a:gd name="T37" fmla="*/ 80 h 83"/>
                  <a:gd name="T38" fmla="*/ 13 w 17"/>
                  <a:gd name="T39" fmla="*/ 77 h 83"/>
                  <a:gd name="T40" fmla="*/ 13 w 17"/>
                  <a:gd name="T41" fmla="*/ 77 h 83"/>
                  <a:gd name="T42" fmla="*/ 13 w 17"/>
                  <a:gd name="T43" fmla="*/ 69 h 83"/>
                  <a:gd name="T44" fmla="*/ 14 w 17"/>
                  <a:gd name="T45" fmla="*/ 61 h 83"/>
                  <a:gd name="T46" fmla="*/ 15 w 17"/>
                  <a:gd name="T47" fmla="*/ 54 h 83"/>
                  <a:gd name="T48" fmla="*/ 15 w 17"/>
                  <a:gd name="T49" fmla="*/ 54 h 83"/>
                  <a:gd name="T50" fmla="*/ 15 w 17"/>
                  <a:gd name="T51" fmla="*/ 45 h 83"/>
                  <a:gd name="T52" fmla="*/ 15 w 17"/>
                  <a:gd name="T53" fmla="*/ 37 h 83"/>
                  <a:gd name="T54" fmla="*/ 14 w 17"/>
                  <a:gd name="T55" fmla="*/ 28 h 83"/>
                  <a:gd name="T56" fmla="*/ 14 w 17"/>
                  <a:gd name="T57" fmla="*/ 28 h 83"/>
                  <a:gd name="T58" fmla="*/ 13 w 17"/>
                  <a:gd name="T59" fmla="*/ 22 h 83"/>
                  <a:gd name="T60" fmla="*/ 14 w 17"/>
                  <a:gd name="T61" fmla="*/ 16 h 83"/>
                  <a:gd name="T62" fmla="*/ 16 w 17"/>
                  <a:gd name="T63" fmla="*/ 10 h 83"/>
                  <a:gd name="T64" fmla="*/ 16 w 17"/>
                  <a:gd name="T65" fmla="*/ 10 h 83"/>
                  <a:gd name="T66" fmla="*/ 17 w 17"/>
                  <a:gd name="T67" fmla="*/ 7 h 83"/>
                  <a:gd name="T68" fmla="*/ 17 w 17"/>
                  <a:gd name="T69" fmla="*/ 4 h 83"/>
                  <a:gd name="T70" fmla="*/ 15 w 17"/>
                  <a:gd name="T71" fmla="*/ 2 h 83"/>
                  <a:gd name="T72" fmla="*/ 15 w 17"/>
                  <a:gd name="T73" fmla="*/ 2 h 83"/>
                  <a:gd name="T74" fmla="*/ 12 w 17"/>
                  <a:gd name="T75" fmla="*/ 0 h 83"/>
                  <a:gd name="T76" fmla="*/ 8 w 17"/>
                  <a:gd name="T77" fmla="*/ 1 h 83"/>
                  <a:gd name="T78" fmla="*/ 6 w 17"/>
                  <a:gd name="T79" fmla="*/ 3 h 83"/>
                  <a:gd name="T80" fmla="*/ 6 w 17"/>
                  <a:gd name="T81" fmla="*/ 3 h 8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7"/>
                  <a:gd name="T124" fmla="*/ 0 h 83"/>
                  <a:gd name="T125" fmla="*/ 17 w 17"/>
                  <a:gd name="T126" fmla="*/ 83 h 8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7" h="83">
                    <a:moveTo>
                      <a:pt x="6" y="3"/>
                    </a:moveTo>
                    <a:lnTo>
                      <a:pt x="1" y="14"/>
                    </a:lnTo>
                    <a:lnTo>
                      <a:pt x="1" y="26"/>
                    </a:lnTo>
                    <a:lnTo>
                      <a:pt x="2" y="38"/>
                    </a:lnTo>
                    <a:lnTo>
                      <a:pt x="2" y="43"/>
                    </a:lnTo>
                    <a:lnTo>
                      <a:pt x="3" y="49"/>
                    </a:lnTo>
                    <a:lnTo>
                      <a:pt x="2" y="54"/>
                    </a:lnTo>
                    <a:lnTo>
                      <a:pt x="0" y="62"/>
                    </a:lnTo>
                    <a:lnTo>
                      <a:pt x="0" y="69"/>
                    </a:lnTo>
                    <a:lnTo>
                      <a:pt x="0" y="77"/>
                    </a:lnTo>
                    <a:lnTo>
                      <a:pt x="1" y="80"/>
                    </a:lnTo>
                    <a:lnTo>
                      <a:pt x="3" y="82"/>
                    </a:lnTo>
                    <a:lnTo>
                      <a:pt x="6" y="83"/>
                    </a:lnTo>
                    <a:lnTo>
                      <a:pt x="9" y="82"/>
                    </a:lnTo>
                    <a:lnTo>
                      <a:pt x="12" y="80"/>
                    </a:lnTo>
                    <a:lnTo>
                      <a:pt x="13" y="77"/>
                    </a:lnTo>
                    <a:lnTo>
                      <a:pt x="13" y="69"/>
                    </a:lnTo>
                    <a:lnTo>
                      <a:pt x="14" y="61"/>
                    </a:lnTo>
                    <a:lnTo>
                      <a:pt x="15" y="54"/>
                    </a:lnTo>
                    <a:lnTo>
                      <a:pt x="15" y="45"/>
                    </a:lnTo>
                    <a:lnTo>
                      <a:pt x="15" y="37"/>
                    </a:lnTo>
                    <a:lnTo>
                      <a:pt x="14" y="28"/>
                    </a:lnTo>
                    <a:lnTo>
                      <a:pt x="13" y="22"/>
                    </a:lnTo>
                    <a:lnTo>
                      <a:pt x="14" y="16"/>
                    </a:lnTo>
                    <a:lnTo>
                      <a:pt x="16" y="10"/>
                    </a:lnTo>
                    <a:lnTo>
                      <a:pt x="17" y="7"/>
                    </a:lnTo>
                    <a:lnTo>
                      <a:pt x="17" y="4"/>
                    </a:lnTo>
                    <a:lnTo>
                      <a:pt x="15" y="2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6" y="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72" name="Freeform 329"/>
              <p:cNvSpPr>
                <a:spLocks/>
              </p:cNvSpPr>
              <p:nvPr/>
            </p:nvSpPr>
            <p:spPr bwMode="auto">
              <a:xfrm>
                <a:off x="2625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73" name="Freeform 330"/>
              <p:cNvSpPr>
                <a:spLocks/>
              </p:cNvSpPr>
              <p:nvPr/>
            </p:nvSpPr>
            <p:spPr bwMode="auto">
              <a:xfrm>
                <a:off x="2670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74" name="Freeform 331"/>
              <p:cNvSpPr>
                <a:spLocks/>
              </p:cNvSpPr>
              <p:nvPr/>
            </p:nvSpPr>
            <p:spPr bwMode="auto">
              <a:xfrm>
                <a:off x="2715" y="1347"/>
                <a:ext cx="44" cy="45"/>
              </a:xfrm>
              <a:custGeom>
                <a:avLst/>
                <a:gdLst>
                  <a:gd name="T0" fmla="*/ 22 w 44"/>
                  <a:gd name="T1" fmla="*/ 45 h 45"/>
                  <a:gd name="T2" fmla="*/ 34 w 44"/>
                  <a:gd name="T3" fmla="*/ 42 h 45"/>
                  <a:gd name="T4" fmla="*/ 41 w 44"/>
                  <a:gd name="T5" fmla="*/ 34 h 45"/>
                  <a:gd name="T6" fmla="*/ 44 w 44"/>
                  <a:gd name="T7" fmla="*/ 23 h 45"/>
                  <a:gd name="T8" fmla="*/ 44 w 44"/>
                  <a:gd name="T9" fmla="*/ 23 h 45"/>
                  <a:gd name="T10" fmla="*/ 41 w 44"/>
                  <a:gd name="T11" fmla="*/ 11 h 45"/>
                  <a:gd name="T12" fmla="*/ 34 w 44"/>
                  <a:gd name="T13" fmla="*/ 3 h 45"/>
                  <a:gd name="T14" fmla="*/ 22 w 44"/>
                  <a:gd name="T15" fmla="*/ 0 h 45"/>
                  <a:gd name="T16" fmla="*/ 22 w 44"/>
                  <a:gd name="T17" fmla="*/ 0 h 45"/>
                  <a:gd name="T18" fmla="*/ 11 w 44"/>
                  <a:gd name="T19" fmla="*/ 3 h 45"/>
                  <a:gd name="T20" fmla="*/ 3 w 44"/>
                  <a:gd name="T21" fmla="*/ 11 h 45"/>
                  <a:gd name="T22" fmla="*/ 0 w 44"/>
                  <a:gd name="T23" fmla="*/ 23 h 45"/>
                  <a:gd name="T24" fmla="*/ 0 w 44"/>
                  <a:gd name="T25" fmla="*/ 23 h 45"/>
                  <a:gd name="T26" fmla="*/ 3 w 44"/>
                  <a:gd name="T27" fmla="*/ 34 h 45"/>
                  <a:gd name="T28" fmla="*/ 11 w 44"/>
                  <a:gd name="T29" fmla="*/ 42 h 45"/>
                  <a:gd name="T30" fmla="*/ 22 w 44"/>
                  <a:gd name="T31" fmla="*/ 45 h 45"/>
                  <a:gd name="T32" fmla="*/ 22 w 44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5"/>
                  <a:gd name="T53" fmla="*/ 44 w 44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5">
                    <a:moveTo>
                      <a:pt x="22" y="45"/>
                    </a:moveTo>
                    <a:lnTo>
                      <a:pt x="34" y="42"/>
                    </a:lnTo>
                    <a:lnTo>
                      <a:pt x="41" y="34"/>
                    </a:lnTo>
                    <a:lnTo>
                      <a:pt x="44" y="23"/>
                    </a:lnTo>
                    <a:lnTo>
                      <a:pt x="41" y="11"/>
                    </a:lnTo>
                    <a:lnTo>
                      <a:pt x="34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75" name="Freeform 332"/>
              <p:cNvSpPr>
                <a:spLocks/>
              </p:cNvSpPr>
              <p:nvPr/>
            </p:nvSpPr>
            <p:spPr bwMode="auto">
              <a:xfrm>
                <a:off x="2759" y="1347"/>
                <a:ext cx="46" cy="45"/>
              </a:xfrm>
              <a:custGeom>
                <a:avLst/>
                <a:gdLst>
                  <a:gd name="T0" fmla="*/ 23 w 46"/>
                  <a:gd name="T1" fmla="*/ 45 h 45"/>
                  <a:gd name="T2" fmla="*/ 34 w 46"/>
                  <a:gd name="T3" fmla="*/ 42 h 45"/>
                  <a:gd name="T4" fmla="*/ 42 w 46"/>
                  <a:gd name="T5" fmla="*/ 34 h 45"/>
                  <a:gd name="T6" fmla="*/ 46 w 46"/>
                  <a:gd name="T7" fmla="*/ 23 h 45"/>
                  <a:gd name="T8" fmla="*/ 46 w 46"/>
                  <a:gd name="T9" fmla="*/ 23 h 45"/>
                  <a:gd name="T10" fmla="*/ 42 w 46"/>
                  <a:gd name="T11" fmla="*/ 11 h 45"/>
                  <a:gd name="T12" fmla="*/ 34 w 46"/>
                  <a:gd name="T13" fmla="*/ 3 h 45"/>
                  <a:gd name="T14" fmla="*/ 23 w 46"/>
                  <a:gd name="T15" fmla="*/ 0 h 45"/>
                  <a:gd name="T16" fmla="*/ 23 w 46"/>
                  <a:gd name="T17" fmla="*/ 0 h 45"/>
                  <a:gd name="T18" fmla="*/ 12 w 46"/>
                  <a:gd name="T19" fmla="*/ 3 h 45"/>
                  <a:gd name="T20" fmla="*/ 3 w 46"/>
                  <a:gd name="T21" fmla="*/ 11 h 45"/>
                  <a:gd name="T22" fmla="*/ 0 w 46"/>
                  <a:gd name="T23" fmla="*/ 23 h 45"/>
                  <a:gd name="T24" fmla="*/ 0 w 46"/>
                  <a:gd name="T25" fmla="*/ 23 h 45"/>
                  <a:gd name="T26" fmla="*/ 3 w 46"/>
                  <a:gd name="T27" fmla="*/ 34 h 45"/>
                  <a:gd name="T28" fmla="*/ 12 w 46"/>
                  <a:gd name="T29" fmla="*/ 42 h 45"/>
                  <a:gd name="T30" fmla="*/ 23 w 46"/>
                  <a:gd name="T31" fmla="*/ 45 h 45"/>
                  <a:gd name="T32" fmla="*/ 23 w 46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6"/>
                  <a:gd name="T52" fmla="*/ 0 h 45"/>
                  <a:gd name="T53" fmla="*/ 46 w 4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6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6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lnTo>
                      <a:pt x="12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2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76" name="Freeform 333"/>
              <p:cNvSpPr>
                <a:spLocks/>
              </p:cNvSpPr>
              <p:nvPr/>
            </p:nvSpPr>
            <p:spPr bwMode="auto">
              <a:xfrm>
                <a:off x="2805" y="1347"/>
                <a:ext cx="44" cy="45"/>
              </a:xfrm>
              <a:custGeom>
                <a:avLst/>
                <a:gdLst>
                  <a:gd name="T0" fmla="*/ 22 w 44"/>
                  <a:gd name="T1" fmla="*/ 45 h 45"/>
                  <a:gd name="T2" fmla="*/ 33 w 44"/>
                  <a:gd name="T3" fmla="*/ 42 h 45"/>
                  <a:gd name="T4" fmla="*/ 41 w 44"/>
                  <a:gd name="T5" fmla="*/ 34 h 45"/>
                  <a:gd name="T6" fmla="*/ 44 w 44"/>
                  <a:gd name="T7" fmla="*/ 23 h 45"/>
                  <a:gd name="T8" fmla="*/ 44 w 44"/>
                  <a:gd name="T9" fmla="*/ 23 h 45"/>
                  <a:gd name="T10" fmla="*/ 41 w 44"/>
                  <a:gd name="T11" fmla="*/ 11 h 45"/>
                  <a:gd name="T12" fmla="*/ 33 w 44"/>
                  <a:gd name="T13" fmla="*/ 3 h 45"/>
                  <a:gd name="T14" fmla="*/ 22 w 44"/>
                  <a:gd name="T15" fmla="*/ 0 h 45"/>
                  <a:gd name="T16" fmla="*/ 22 w 44"/>
                  <a:gd name="T17" fmla="*/ 0 h 45"/>
                  <a:gd name="T18" fmla="*/ 10 w 44"/>
                  <a:gd name="T19" fmla="*/ 3 h 45"/>
                  <a:gd name="T20" fmla="*/ 3 w 44"/>
                  <a:gd name="T21" fmla="*/ 11 h 45"/>
                  <a:gd name="T22" fmla="*/ 0 w 44"/>
                  <a:gd name="T23" fmla="*/ 23 h 45"/>
                  <a:gd name="T24" fmla="*/ 0 w 44"/>
                  <a:gd name="T25" fmla="*/ 23 h 45"/>
                  <a:gd name="T26" fmla="*/ 3 w 44"/>
                  <a:gd name="T27" fmla="*/ 34 h 45"/>
                  <a:gd name="T28" fmla="*/ 10 w 44"/>
                  <a:gd name="T29" fmla="*/ 42 h 45"/>
                  <a:gd name="T30" fmla="*/ 22 w 44"/>
                  <a:gd name="T31" fmla="*/ 45 h 45"/>
                  <a:gd name="T32" fmla="*/ 22 w 44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5"/>
                  <a:gd name="T53" fmla="*/ 44 w 44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5">
                    <a:moveTo>
                      <a:pt x="22" y="45"/>
                    </a:moveTo>
                    <a:lnTo>
                      <a:pt x="33" y="42"/>
                    </a:lnTo>
                    <a:lnTo>
                      <a:pt x="41" y="34"/>
                    </a:lnTo>
                    <a:lnTo>
                      <a:pt x="44" y="23"/>
                    </a:lnTo>
                    <a:lnTo>
                      <a:pt x="41" y="11"/>
                    </a:lnTo>
                    <a:lnTo>
                      <a:pt x="33" y="3"/>
                    </a:lnTo>
                    <a:lnTo>
                      <a:pt x="22" y="0"/>
                    </a:lnTo>
                    <a:lnTo>
                      <a:pt x="10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0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77" name="Freeform 334"/>
              <p:cNvSpPr>
                <a:spLocks/>
              </p:cNvSpPr>
              <p:nvPr/>
            </p:nvSpPr>
            <p:spPr bwMode="auto">
              <a:xfrm>
                <a:off x="2849" y="1347"/>
                <a:ext cx="45" cy="45"/>
              </a:xfrm>
              <a:custGeom>
                <a:avLst/>
                <a:gdLst>
                  <a:gd name="T0" fmla="*/ 23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3 w 45"/>
                  <a:gd name="T15" fmla="*/ 0 h 45"/>
                  <a:gd name="T16" fmla="*/ 23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3 w 45"/>
                  <a:gd name="T31" fmla="*/ 45 h 45"/>
                  <a:gd name="T32" fmla="*/ 23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78" name="Freeform 335"/>
              <p:cNvSpPr>
                <a:spLocks/>
              </p:cNvSpPr>
              <p:nvPr/>
            </p:nvSpPr>
            <p:spPr bwMode="auto">
              <a:xfrm>
                <a:off x="2894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79" name="Freeform 336"/>
              <p:cNvSpPr>
                <a:spLocks/>
              </p:cNvSpPr>
              <p:nvPr/>
            </p:nvSpPr>
            <p:spPr bwMode="auto">
              <a:xfrm>
                <a:off x="3099" y="1466"/>
                <a:ext cx="43" cy="100"/>
              </a:xfrm>
              <a:custGeom>
                <a:avLst/>
                <a:gdLst>
                  <a:gd name="T0" fmla="*/ 6 w 43"/>
                  <a:gd name="T1" fmla="*/ 33 h 100"/>
                  <a:gd name="T2" fmla="*/ 7 w 43"/>
                  <a:gd name="T3" fmla="*/ 44 h 100"/>
                  <a:gd name="T4" fmla="*/ 6 w 43"/>
                  <a:gd name="T5" fmla="*/ 59 h 100"/>
                  <a:gd name="T6" fmla="*/ 13 w 43"/>
                  <a:gd name="T7" fmla="*/ 96 h 100"/>
                  <a:gd name="T8" fmla="*/ 14 w 43"/>
                  <a:gd name="T9" fmla="*/ 98 h 100"/>
                  <a:gd name="T10" fmla="*/ 19 w 43"/>
                  <a:gd name="T11" fmla="*/ 100 h 100"/>
                  <a:gd name="T12" fmla="*/ 22 w 43"/>
                  <a:gd name="T13" fmla="*/ 100 h 100"/>
                  <a:gd name="T14" fmla="*/ 25 w 43"/>
                  <a:gd name="T15" fmla="*/ 97 h 100"/>
                  <a:gd name="T16" fmla="*/ 32 w 43"/>
                  <a:gd name="T17" fmla="*/ 80 h 100"/>
                  <a:gd name="T18" fmla="*/ 39 w 43"/>
                  <a:gd name="T19" fmla="*/ 41 h 100"/>
                  <a:gd name="T20" fmla="*/ 39 w 43"/>
                  <a:gd name="T21" fmla="*/ 31 h 100"/>
                  <a:gd name="T22" fmla="*/ 42 w 43"/>
                  <a:gd name="T23" fmla="*/ 16 h 100"/>
                  <a:gd name="T24" fmla="*/ 43 w 43"/>
                  <a:gd name="T25" fmla="*/ 12 h 100"/>
                  <a:gd name="T26" fmla="*/ 43 w 43"/>
                  <a:gd name="T27" fmla="*/ 6 h 100"/>
                  <a:gd name="T28" fmla="*/ 43 w 43"/>
                  <a:gd name="T29" fmla="*/ 3 h 100"/>
                  <a:gd name="T30" fmla="*/ 37 w 43"/>
                  <a:gd name="T31" fmla="*/ 0 h 100"/>
                  <a:gd name="T32" fmla="*/ 34 w 43"/>
                  <a:gd name="T33" fmla="*/ 1 h 100"/>
                  <a:gd name="T34" fmla="*/ 31 w 43"/>
                  <a:gd name="T35" fmla="*/ 6 h 100"/>
                  <a:gd name="T36" fmla="*/ 30 w 43"/>
                  <a:gd name="T37" fmla="*/ 8 h 100"/>
                  <a:gd name="T38" fmla="*/ 29 w 43"/>
                  <a:gd name="T39" fmla="*/ 12 h 100"/>
                  <a:gd name="T40" fmla="*/ 27 w 43"/>
                  <a:gd name="T41" fmla="*/ 21 h 100"/>
                  <a:gd name="T42" fmla="*/ 27 w 43"/>
                  <a:gd name="T43" fmla="*/ 42 h 100"/>
                  <a:gd name="T44" fmla="*/ 27 w 43"/>
                  <a:gd name="T45" fmla="*/ 50 h 100"/>
                  <a:gd name="T46" fmla="*/ 21 w 43"/>
                  <a:gd name="T47" fmla="*/ 73 h 100"/>
                  <a:gd name="T48" fmla="*/ 20 w 43"/>
                  <a:gd name="T49" fmla="*/ 63 h 100"/>
                  <a:gd name="T50" fmla="*/ 20 w 43"/>
                  <a:gd name="T51" fmla="*/ 46 h 100"/>
                  <a:gd name="T52" fmla="*/ 20 w 43"/>
                  <a:gd name="T53" fmla="*/ 38 h 100"/>
                  <a:gd name="T54" fmla="*/ 16 w 43"/>
                  <a:gd name="T55" fmla="*/ 23 h 100"/>
                  <a:gd name="T56" fmla="*/ 14 w 43"/>
                  <a:gd name="T57" fmla="*/ 17 h 100"/>
                  <a:gd name="T58" fmla="*/ 13 w 43"/>
                  <a:gd name="T59" fmla="*/ 7 h 100"/>
                  <a:gd name="T60" fmla="*/ 12 w 43"/>
                  <a:gd name="T61" fmla="*/ 4 h 100"/>
                  <a:gd name="T62" fmla="*/ 7 w 43"/>
                  <a:gd name="T63" fmla="*/ 1 h 100"/>
                  <a:gd name="T64" fmla="*/ 4 w 43"/>
                  <a:gd name="T65" fmla="*/ 1 h 100"/>
                  <a:gd name="T66" fmla="*/ 0 w 43"/>
                  <a:gd name="T67" fmla="*/ 7 h 100"/>
                  <a:gd name="T68" fmla="*/ 1 w 43"/>
                  <a:gd name="T69" fmla="*/ 13 h 100"/>
                  <a:gd name="T70" fmla="*/ 4 w 43"/>
                  <a:gd name="T71" fmla="*/ 26 h 10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3"/>
                  <a:gd name="T109" fmla="*/ 0 h 100"/>
                  <a:gd name="T110" fmla="*/ 43 w 43"/>
                  <a:gd name="T111" fmla="*/ 100 h 10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3" h="100">
                    <a:moveTo>
                      <a:pt x="4" y="26"/>
                    </a:moveTo>
                    <a:lnTo>
                      <a:pt x="6" y="33"/>
                    </a:lnTo>
                    <a:lnTo>
                      <a:pt x="7" y="39"/>
                    </a:lnTo>
                    <a:lnTo>
                      <a:pt x="7" y="44"/>
                    </a:lnTo>
                    <a:lnTo>
                      <a:pt x="6" y="59"/>
                    </a:lnTo>
                    <a:lnTo>
                      <a:pt x="8" y="75"/>
                    </a:lnTo>
                    <a:lnTo>
                      <a:pt x="13" y="96"/>
                    </a:lnTo>
                    <a:lnTo>
                      <a:pt x="14" y="98"/>
                    </a:lnTo>
                    <a:lnTo>
                      <a:pt x="17" y="99"/>
                    </a:lnTo>
                    <a:lnTo>
                      <a:pt x="19" y="100"/>
                    </a:lnTo>
                    <a:lnTo>
                      <a:pt x="22" y="100"/>
                    </a:lnTo>
                    <a:lnTo>
                      <a:pt x="24" y="99"/>
                    </a:lnTo>
                    <a:lnTo>
                      <a:pt x="25" y="97"/>
                    </a:lnTo>
                    <a:lnTo>
                      <a:pt x="32" y="80"/>
                    </a:lnTo>
                    <a:lnTo>
                      <a:pt x="38" y="60"/>
                    </a:lnTo>
                    <a:lnTo>
                      <a:pt x="39" y="41"/>
                    </a:lnTo>
                    <a:lnTo>
                      <a:pt x="39" y="31"/>
                    </a:lnTo>
                    <a:lnTo>
                      <a:pt x="40" y="23"/>
                    </a:lnTo>
                    <a:lnTo>
                      <a:pt x="42" y="16"/>
                    </a:lnTo>
                    <a:lnTo>
                      <a:pt x="43" y="12"/>
                    </a:lnTo>
                    <a:lnTo>
                      <a:pt x="43" y="9"/>
                    </a:lnTo>
                    <a:lnTo>
                      <a:pt x="43" y="6"/>
                    </a:lnTo>
                    <a:lnTo>
                      <a:pt x="43" y="3"/>
                    </a:lnTo>
                    <a:lnTo>
                      <a:pt x="41" y="1"/>
                    </a:lnTo>
                    <a:lnTo>
                      <a:pt x="37" y="0"/>
                    </a:lnTo>
                    <a:lnTo>
                      <a:pt x="34" y="1"/>
                    </a:lnTo>
                    <a:lnTo>
                      <a:pt x="31" y="3"/>
                    </a:lnTo>
                    <a:lnTo>
                      <a:pt x="31" y="6"/>
                    </a:lnTo>
                    <a:lnTo>
                      <a:pt x="30" y="8"/>
                    </a:lnTo>
                    <a:lnTo>
                      <a:pt x="30" y="10"/>
                    </a:lnTo>
                    <a:lnTo>
                      <a:pt x="29" y="12"/>
                    </a:lnTo>
                    <a:lnTo>
                      <a:pt x="27" y="21"/>
                    </a:lnTo>
                    <a:lnTo>
                      <a:pt x="26" y="31"/>
                    </a:lnTo>
                    <a:lnTo>
                      <a:pt x="27" y="42"/>
                    </a:lnTo>
                    <a:lnTo>
                      <a:pt x="27" y="50"/>
                    </a:lnTo>
                    <a:lnTo>
                      <a:pt x="25" y="61"/>
                    </a:lnTo>
                    <a:lnTo>
                      <a:pt x="21" y="73"/>
                    </a:lnTo>
                    <a:lnTo>
                      <a:pt x="20" y="63"/>
                    </a:lnTo>
                    <a:lnTo>
                      <a:pt x="19" y="54"/>
                    </a:lnTo>
                    <a:lnTo>
                      <a:pt x="20" y="46"/>
                    </a:lnTo>
                    <a:lnTo>
                      <a:pt x="20" y="38"/>
                    </a:lnTo>
                    <a:lnTo>
                      <a:pt x="19" y="30"/>
                    </a:lnTo>
                    <a:lnTo>
                      <a:pt x="16" y="23"/>
                    </a:lnTo>
                    <a:lnTo>
                      <a:pt x="14" y="17"/>
                    </a:lnTo>
                    <a:lnTo>
                      <a:pt x="13" y="12"/>
                    </a:lnTo>
                    <a:lnTo>
                      <a:pt x="13" y="7"/>
                    </a:lnTo>
                    <a:lnTo>
                      <a:pt x="12" y="4"/>
                    </a:lnTo>
                    <a:lnTo>
                      <a:pt x="10" y="2"/>
                    </a:lnTo>
                    <a:lnTo>
                      <a:pt x="7" y="1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1" y="13"/>
                    </a:lnTo>
                    <a:lnTo>
                      <a:pt x="2" y="20"/>
                    </a:lnTo>
                    <a:lnTo>
                      <a:pt x="4" y="2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80" name="Freeform 337"/>
              <p:cNvSpPr>
                <a:spLocks/>
              </p:cNvSpPr>
              <p:nvPr/>
            </p:nvSpPr>
            <p:spPr bwMode="auto">
              <a:xfrm>
                <a:off x="3100" y="1533"/>
                <a:ext cx="44" cy="44"/>
              </a:xfrm>
              <a:custGeom>
                <a:avLst/>
                <a:gdLst>
                  <a:gd name="T0" fmla="*/ 22 w 44"/>
                  <a:gd name="T1" fmla="*/ 0 h 44"/>
                  <a:gd name="T2" fmla="*/ 10 w 44"/>
                  <a:gd name="T3" fmla="*/ 3 h 44"/>
                  <a:gd name="T4" fmla="*/ 3 w 44"/>
                  <a:gd name="T5" fmla="*/ 11 h 44"/>
                  <a:gd name="T6" fmla="*/ 0 w 44"/>
                  <a:gd name="T7" fmla="*/ 22 h 44"/>
                  <a:gd name="T8" fmla="*/ 0 w 44"/>
                  <a:gd name="T9" fmla="*/ 22 h 44"/>
                  <a:gd name="T10" fmla="*/ 3 w 44"/>
                  <a:gd name="T11" fmla="*/ 34 h 44"/>
                  <a:gd name="T12" fmla="*/ 10 w 44"/>
                  <a:gd name="T13" fmla="*/ 41 h 44"/>
                  <a:gd name="T14" fmla="*/ 22 w 44"/>
                  <a:gd name="T15" fmla="*/ 44 h 44"/>
                  <a:gd name="T16" fmla="*/ 22 w 44"/>
                  <a:gd name="T17" fmla="*/ 44 h 44"/>
                  <a:gd name="T18" fmla="*/ 33 w 44"/>
                  <a:gd name="T19" fmla="*/ 41 h 44"/>
                  <a:gd name="T20" fmla="*/ 41 w 44"/>
                  <a:gd name="T21" fmla="*/ 34 h 44"/>
                  <a:gd name="T22" fmla="*/ 44 w 44"/>
                  <a:gd name="T23" fmla="*/ 22 h 44"/>
                  <a:gd name="T24" fmla="*/ 44 w 44"/>
                  <a:gd name="T25" fmla="*/ 22 h 44"/>
                  <a:gd name="T26" fmla="*/ 41 w 44"/>
                  <a:gd name="T27" fmla="*/ 11 h 44"/>
                  <a:gd name="T28" fmla="*/ 33 w 44"/>
                  <a:gd name="T29" fmla="*/ 3 h 44"/>
                  <a:gd name="T30" fmla="*/ 22 w 44"/>
                  <a:gd name="T31" fmla="*/ 0 h 44"/>
                  <a:gd name="T32" fmla="*/ 22 w 44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4"/>
                  <a:gd name="T53" fmla="*/ 44 w 44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4">
                    <a:moveTo>
                      <a:pt x="22" y="0"/>
                    </a:moveTo>
                    <a:lnTo>
                      <a:pt x="10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0" y="41"/>
                    </a:lnTo>
                    <a:lnTo>
                      <a:pt x="22" y="44"/>
                    </a:lnTo>
                    <a:lnTo>
                      <a:pt x="33" y="41"/>
                    </a:lnTo>
                    <a:lnTo>
                      <a:pt x="41" y="34"/>
                    </a:lnTo>
                    <a:lnTo>
                      <a:pt x="44" y="22"/>
                    </a:lnTo>
                    <a:lnTo>
                      <a:pt x="41" y="11"/>
                    </a:lnTo>
                    <a:lnTo>
                      <a:pt x="33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81" name="Freeform 338"/>
              <p:cNvSpPr>
                <a:spLocks/>
              </p:cNvSpPr>
              <p:nvPr/>
            </p:nvSpPr>
            <p:spPr bwMode="auto">
              <a:xfrm>
                <a:off x="3074" y="1467"/>
                <a:ext cx="19" cy="84"/>
              </a:xfrm>
              <a:custGeom>
                <a:avLst/>
                <a:gdLst>
                  <a:gd name="T0" fmla="*/ 7 w 19"/>
                  <a:gd name="T1" fmla="*/ 6 h 84"/>
                  <a:gd name="T2" fmla="*/ 7 w 19"/>
                  <a:gd name="T3" fmla="*/ 18 h 84"/>
                  <a:gd name="T4" fmla="*/ 5 w 19"/>
                  <a:gd name="T5" fmla="*/ 29 h 84"/>
                  <a:gd name="T6" fmla="*/ 2 w 19"/>
                  <a:gd name="T7" fmla="*/ 41 h 84"/>
                  <a:gd name="T8" fmla="*/ 2 w 19"/>
                  <a:gd name="T9" fmla="*/ 41 h 84"/>
                  <a:gd name="T10" fmla="*/ 0 w 19"/>
                  <a:gd name="T11" fmla="*/ 53 h 84"/>
                  <a:gd name="T12" fmla="*/ 1 w 19"/>
                  <a:gd name="T13" fmla="*/ 66 h 84"/>
                  <a:gd name="T14" fmla="*/ 1 w 19"/>
                  <a:gd name="T15" fmla="*/ 78 h 84"/>
                  <a:gd name="T16" fmla="*/ 1 w 19"/>
                  <a:gd name="T17" fmla="*/ 78 h 84"/>
                  <a:gd name="T18" fmla="*/ 2 w 19"/>
                  <a:gd name="T19" fmla="*/ 82 h 84"/>
                  <a:gd name="T20" fmla="*/ 4 w 19"/>
                  <a:gd name="T21" fmla="*/ 84 h 84"/>
                  <a:gd name="T22" fmla="*/ 8 w 19"/>
                  <a:gd name="T23" fmla="*/ 84 h 84"/>
                  <a:gd name="T24" fmla="*/ 8 w 19"/>
                  <a:gd name="T25" fmla="*/ 84 h 84"/>
                  <a:gd name="T26" fmla="*/ 11 w 19"/>
                  <a:gd name="T27" fmla="*/ 84 h 84"/>
                  <a:gd name="T28" fmla="*/ 13 w 19"/>
                  <a:gd name="T29" fmla="*/ 81 h 84"/>
                  <a:gd name="T30" fmla="*/ 14 w 19"/>
                  <a:gd name="T31" fmla="*/ 78 h 84"/>
                  <a:gd name="T32" fmla="*/ 14 w 19"/>
                  <a:gd name="T33" fmla="*/ 78 h 84"/>
                  <a:gd name="T34" fmla="*/ 14 w 19"/>
                  <a:gd name="T35" fmla="*/ 60 h 84"/>
                  <a:gd name="T36" fmla="*/ 15 w 19"/>
                  <a:gd name="T37" fmla="*/ 42 h 84"/>
                  <a:gd name="T38" fmla="*/ 19 w 19"/>
                  <a:gd name="T39" fmla="*/ 25 h 84"/>
                  <a:gd name="T40" fmla="*/ 19 w 19"/>
                  <a:gd name="T41" fmla="*/ 25 h 84"/>
                  <a:gd name="T42" fmla="*/ 19 w 19"/>
                  <a:gd name="T43" fmla="*/ 19 h 84"/>
                  <a:gd name="T44" fmla="*/ 19 w 19"/>
                  <a:gd name="T45" fmla="*/ 13 h 84"/>
                  <a:gd name="T46" fmla="*/ 19 w 19"/>
                  <a:gd name="T47" fmla="*/ 7 h 84"/>
                  <a:gd name="T48" fmla="*/ 19 w 19"/>
                  <a:gd name="T49" fmla="*/ 7 h 84"/>
                  <a:gd name="T50" fmla="*/ 19 w 19"/>
                  <a:gd name="T51" fmla="*/ 4 h 84"/>
                  <a:gd name="T52" fmla="*/ 17 w 19"/>
                  <a:gd name="T53" fmla="*/ 2 h 84"/>
                  <a:gd name="T54" fmla="*/ 14 w 19"/>
                  <a:gd name="T55" fmla="*/ 0 h 84"/>
                  <a:gd name="T56" fmla="*/ 14 w 19"/>
                  <a:gd name="T57" fmla="*/ 0 h 84"/>
                  <a:gd name="T58" fmla="*/ 11 w 19"/>
                  <a:gd name="T59" fmla="*/ 1 h 84"/>
                  <a:gd name="T60" fmla="*/ 8 w 19"/>
                  <a:gd name="T61" fmla="*/ 3 h 84"/>
                  <a:gd name="T62" fmla="*/ 7 w 19"/>
                  <a:gd name="T63" fmla="*/ 6 h 84"/>
                  <a:gd name="T64" fmla="*/ 7 w 19"/>
                  <a:gd name="T65" fmla="*/ 6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9"/>
                  <a:gd name="T100" fmla="*/ 0 h 84"/>
                  <a:gd name="T101" fmla="*/ 19 w 19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9" h="84">
                    <a:moveTo>
                      <a:pt x="7" y="6"/>
                    </a:moveTo>
                    <a:lnTo>
                      <a:pt x="7" y="18"/>
                    </a:lnTo>
                    <a:lnTo>
                      <a:pt x="5" y="29"/>
                    </a:lnTo>
                    <a:lnTo>
                      <a:pt x="2" y="41"/>
                    </a:lnTo>
                    <a:lnTo>
                      <a:pt x="0" y="53"/>
                    </a:lnTo>
                    <a:lnTo>
                      <a:pt x="1" y="66"/>
                    </a:lnTo>
                    <a:lnTo>
                      <a:pt x="1" y="78"/>
                    </a:lnTo>
                    <a:lnTo>
                      <a:pt x="2" y="82"/>
                    </a:lnTo>
                    <a:lnTo>
                      <a:pt x="4" y="84"/>
                    </a:lnTo>
                    <a:lnTo>
                      <a:pt x="8" y="84"/>
                    </a:lnTo>
                    <a:lnTo>
                      <a:pt x="11" y="84"/>
                    </a:lnTo>
                    <a:lnTo>
                      <a:pt x="13" y="81"/>
                    </a:lnTo>
                    <a:lnTo>
                      <a:pt x="14" y="78"/>
                    </a:lnTo>
                    <a:lnTo>
                      <a:pt x="14" y="60"/>
                    </a:lnTo>
                    <a:lnTo>
                      <a:pt x="15" y="42"/>
                    </a:lnTo>
                    <a:lnTo>
                      <a:pt x="19" y="25"/>
                    </a:lnTo>
                    <a:lnTo>
                      <a:pt x="19" y="19"/>
                    </a:lnTo>
                    <a:lnTo>
                      <a:pt x="19" y="13"/>
                    </a:lnTo>
                    <a:lnTo>
                      <a:pt x="19" y="7"/>
                    </a:lnTo>
                    <a:lnTo>
                      <a:pt x="19" y="4"/>
                    </a:lnTo>
                    <a:lnTo>
                      <a:pt x="17" y="2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82" name="Freeform 339"/>
              <p:cNvSpPr>
                <a:spLocks/>
              </p:cNvSpPr>
              <p:nvPr/>
            </p:nvSpPr>
            <p:spPr bwMode="auto">
              <a:xfrm>
                <a:off x="3055" y="1467"/>
                <a:ext cx="22" cy="86"/>
              </a:xfrm>
              <a:custGeom>
                <a:avLst/>
                <a:gdLst>
                  <a:gd name="T0" fmla="*/ 20 w 22"/>
                  <a:gd name="T1" fmla="*/ 81 h 86"/>
                  <a:gd name="T2" fmla="*/ 22 w 22"/>
                  <a:gd name="T3" fmla="*/ 71 h 86"/>
                  <a:gd name="T4" fmla="*/ 21 w 22"/>
                  <a:gd name="T5" fmla="*/ 62 h 86"/>
                  <a:gd name="T6" fmla="*/ 16 w 22"/>
                  <a:gd name="T7" fmla="*/ 54 h 86"/>
                  <a:gd name="T8" fmla="*/ 16 w 22"/>
                  <a:gd name="T9" fmla="*/ 54 h 86"/>
                  <a:gd name="T10" fmla="*/ 13 w 22"/>
                  <a:gd name="T11" fmla="*/ 39 h 86"/>
                  <a:gd name="T12" fmla="*/ 14 w 22"/>
                  <a:gd name="T13" fmla="*/ 23 h 86"/>
                  <a:gd name="T14" fmla="*/ 15 w 22"/>
                  <a:gd name="T15" fmla="*/ 8 h 86"/>
                  <a:gd name="T16" fmla="*/ 15 w 22"/>
                  <a:gd name="T17" fmla="*/ 8 h 86"/>
                  <a:gd name="T18" fmla="*/ 15 w 22"/>
                  <a:gd name="T19" fmla="*/ 5 h 86"/>
                  <a:gd name="T20" fmla="*/ 14 w 22"/>
                  <a:gd name="T21" fmla="*/ 2 h 86"/>
                  <a:gd name="T22" fmla="*/ 11 w 22"/>
                  <a:gd name="T23" fmla="*/ 0 h 86"/>
                  <a:gd name="T24" fmla="*/ 11 w 22"/>
                  <a:gd name="T25" fmla="*/ 0 h 86"/>
                  <a:gd name="T26" fmla="*/ 8 w 22"/>
                  <a:gd name="T27" fmla="*/ 0 h 86"/>
                  <a:gd name="T28" fmla="*/ 5 w 22"/>
                  <a:gd name="T29" fmla="*/ 2 h 86"/>
                  <a:gd name="T30" fmla="*/ 3 w 22"/>
                  <a:gd name="T31" fmla="*/ 4 h 86"/>
                  <a:gd name="T32" fmla="*/ 3 w 22"/>
                  <a:gd name="T33" fmla="*/ 4 h 86"/>
                  <a:gd name="T34" fmla="*/ 1 w 22"/>
                  <a:gd name="T35" fmla="*/ 15 h 86"/>
                  <a:gd name="T36" fmla="*/ 1 w 22"/>
                  <a:gd name="T37" fmla="*/ 26 h 86"/>
                  <a:gd name="T38" fmla="*/ 0 w 22"/>
                  <a:gd name="T39" fmla="*/ 37 h 86"/>
                  <a:gd name="T40" fmla="*/ 0 w 22"/>
                  <a:gd name="T41" fmla="*/ 37 h 86"/>
                  <a:gd name="T42" fmla="*/ 1 w 22"/>
                  <a:gd name="T43" fmla="*/ 47 h 86"/>
                  <a:gd name="T44" fmla="*/ 4 w 22"/>
                  <a:gd name="T45" fmla="*/ 57 h 86"/>
                  <a:gd name="T46" fmla="*/ 9 w 22"/>
                  <a:gd name="T47" fmla="*/ 65 h 86"/>
                  <a:gd name="T48" fmla="*/ 9 w 22"/>
                  <a:gd name="T49" fmla="*/ 65 h 86"/>
                  <a:gd name="T50" fmla="*/ 9 w 22"/>
                  <a:gd name="T51" fmla="*/ 70 h 86"/>
                  <a:gd name="T52" fmla="*/ 9 w 22"/>
                  <a:gd name="T53" fmla="*/ 74 h 86"/>
                  <a:gd name="T54" fmla="*/ 8 w 22"/>
                  <a:gd name="T55" fmla="*/ 79 h 86"/>
                  <a:gd name="T56" fmla="*/ 8 w 22"/>
                  <a:gd name="T57" fmla="*/ 79 h 86"/>
                  <a:gd name="T58" fmla="*/ 8 w 22"/>
                  <a:gd name="T59" fmla="*/ 82 h 86"/>
                  <a:gd name="T60" fmla="*/ 10 w 22"/>
                  <a:gd name="T61" fmla="*/ 85 h 86"/>
                  <a:gd name="T62" fmla="*/ 13 w 22"/>
                  <a:gd name="T63" fmla="*/ 86 h 86"/>
                  <a:gd name="T64" fmla="*/ 13 w 22"/>
                  <a:gd name="T65" fmla="*/ 86 h 86"/>
                  <a:gd name="T66" fmla="*/ 16 w 22"/>
                  <a:gd name="T67" fmla="*/ 85 h 86"/>
                  <a:gd name="T68" fmla="*/ 19 w 22"/>
                  <a:gd name="T69" fmla="*/ 84 h 86"/>
                  <a:gd name="T70" fmla="*/ 20 w 22"/>
                  <a:gd name="T71" fmla="*/ 81 h 86"/>
                  <a:gd name="T72" fmla="*/ 20 w 22"/>
                  <a:gd name="T73" fmla="*/ 81 h 8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2"/>
                  <a:gd name="T112" fmla="*/ 0 h 86"/>
                  <a:gd name="T113" fmla="*/ 22 w 22"/>
                  <a:gd name="T114" fmla="*/ 86 h 8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2" h="86">
                    <a:moveTo>
                      <a:pt x="20" y="81"/>
                    </a:moveTo>
                    <a:lnTo>
                      <a:pt x="22" y="71"/>
                    </a:lnTo>
                    <a:lnTo>
                      <a:pt x="21" y="62"/>
                    </a:lnTo>
                    <a:lnTo>
                      <a:pt x="16" y="54"/>
                    </a:lnTo>
                    <a:lnTo>
                      <a:pt x="13" y="39"/>
                    </a:lnTo>
                    <a:lnTo>
                      <a:pt x="14" y="23"/>
                    </a:lnTo>
                    <a:lnTo>
                      <a:pt x="15" y="8"/>
                    </a:lnTo>
                    <a:lnTo>
                      <a:pt x="15" y="5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5" y="2"/>
                    </a:lnTo>
                    <a:lnTo>
                      <a:pt x="3" y="4"/>
                    </a:lnTo>
                    <a:lnTo>
                      <a:pt x="1" y="15"/>
                    </a:lnTo>
                    <a:lnTo>
                      <a:pt x="1" y="26"/>
                    </a:lnTo>
                    <a:lnTo>
                      <a:pt x="0" y="37"/>
                    </a:lnTo>
                    <a:lnTo>
                      <a:pt x="1" y="47"/>
                    </a:lnTo>
                    <a:lnTo>
                      <a:pt x="4" y="57"/>
                    </a:lnTo>
                    <a:lnTo>
                      <a:pt x="9" y="65"/>
                    </a:lnTo>
                    <a:lnTo>
                      <a:pt x="9" y="70"/>
                    </a:lnTo>
                    <a:lnTo>
                      <a:pt x="9" y="74"/>
                    </a:lnTo>
                    <a:lnTo>
                      <a:pt x="8" y="79"/>
                    </a:lnTo>
                    <a:lnTo>
                      <a:pt x="8" y="82"/>
                    </a:lnTo>
                    <a:lnTo>
                      <a:pt x="10" y="85"/>
                    </a:lnTo>
                    <a:lnTo>
                      <a:pt x="13" y="86"/>
                    </a:lnTo>
                    <a:lnTo>
                      <a:pt x="16" y="85"/>
                    </a:lnTo>
                    <a:lnTo>
                      <a:pt x="19" y="84"/>
                    </a:lnTo>
                    <a:lnTo>
                      <a:pt x="20" y="8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83" name="Freeform 340"/>
              <p:cNvSpPr>
                <a:spLocks/>
              </p:cNvSpPr>
              <p:nvPr/>
            </p:nvSpPr>
            <p:spPr bwMode="auto">
              <a:xfrm>
                <a:off x="3054" y="1533"/>
                <a:ext cx="46" cy="44"/>
              </a:xfrm>
              <a:custGeom>
                <a:avLst/>
                <a:gdLst>
                  <a:gd name="T0" fmla="*/ 23 w 46"/>
                  <a:gd name="T1" fmla="*/ 0 h 44"/>
                  <a:gd name="T2" fmla="*/ 12 w 46"/>
                  <a:gd name="T3" fmla="*/ 3 h 44"/>
                  <a:gd name="T4" fmla="*/ 4 w 46"/>
                  <a:gd name="T5" fmla="*/ 11 h 44"/>
                  <a:gd name="T6" fmla="*/ 0 w 46"/>
                  <a:gd name="T7" fmla="*/ 22 h 44"/>
                  <a:gd name="T8" fmla="*/ 0 w 46"/>
                  <a:gd name="T9" fmla="*/ 22 h 44"/>
                  <a:gd name="T10" fmla="*/ 4 w 46"/>
                  <a:gd name="T11" fmla="*/ 34 h 44"/>
                  <a:gd name="T12" fmla="*/ 12 w 46"/>
                  <a:gd name="T13" fmla="*/ 41 h 44"/>
                  <a:gd name="T14" fmla="*/ 23 w 46"/>
                  <a:gd name="T15" fmla="*/ 44 h 44"/>
                  <a:gd name="T16" fmla="*/ 23 w 46"/>
                  <a:gd name="T17" fmla="*/ 44 h 44"/>
                  <a:gd name="T18" fmla="*/ 34 w 46"/>
                  <a:gd name="T19" fmla="*/ 41 h 44"/>
                  <a:gd name="T20" fmla="*/ 43 w 46"/>
                  <a:gd name="T21" fmla="*/ 34 h 44"/>
                  <a:gd name="T22" fmla="*/ 46 w 46"/>
                  <a:gd name="T23" fmla="*/ 22 h 44"/>
                  <a:gd name="T24" fmla="*/ 46 w 46"/>
                  <a:gd name="T25" fmla="*/ 22 h 44"/>
                  <a:gd name="T26" fmla="*/ 43 w 46"/>
                  <a:gd name="T27" fmla="*/ 11 h 44"/>
                  <a:gd name="T28" fmla="*/ 34 w 46"/>
                  <a:gd name="T29" fmla="*/ 3 h 44"/>
                  <a:gd name="T30" fmla="*/ 23 w 46"/>
                  <a:gd name="T31" fmla="*/ 0 h 44"/>
                  <a:gd name="T32" fmla="*/ 23 w 46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6"/>
                  <a:gd name="T52" fmla="*/ 0 h 44"/>
                  <a:gd name="T53" fmla="*/ 46 w 46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6" h="44">
                    <a:moveTo>
                      <a:pt x="23" y="0"/>
                    </a:moveTo>
                    <a:lnTo>
                      <a:pt x="12" y="3"/>
                    </a:lnTo>
                    <a:lnTo>
                      <a:pt x="4" y="11"/>
                    </a:lnTo>
                    <a:lnTo>
                      <a:pt x="0" y="22"/>
                    </a:lnTo>
                    <a:lnTo>
                      <a:pt x="4" y="34"/>
                    </a:lnTo>
                    <a:lnTo>
                      <a:pt x="12" y="41"/>
                    </a:lnTo>
                    <a:lnTo>
                      <a:pt x="23" y="44"/>
                    </a:lnTo>
                    <a:lnTo>
                      <a:pt x="34" y="41"/>
                    </a:lnTo>
                    <a:lnTo>
                      <a:pt x="43" y="34"/>
                    </a:lnTo>
                    <a:lnTo>
                      <a:pt x="46" y="22"/>
                    </a:lnTo>
                    <a:lnTo>
                      <a:pt x="43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84" name="Freeform 341"/>
              <p:cNvSpPr>
                <a:spLocks/>
              </p:cNvSpPr>
              <p:nvPr/>
            </p:nvSpPr>
            <p:spPr bwMode="auto">
              <a:xfrm>
                <a:off x="3028" y="1466"/>
                <a:ext cx="22" cy="85"/>
              </a:xfrm>
              <a:custGeom>
                <a:avLst/>
                <a:gdLst>
                  <a:gd name="T0" fmla="*/ 14 w 22"/>
                  <a:gd name="T1" fmla="*/ 79 h 85"/>
                  <a:gd name="T2" fmla="*/ 13 w 22"/>
                  <a:gd name="T3" fmla="*/ 71 h 85"/>
                  <a:gd name="T4" fmla="*/ 13 w 22"/>
                  <a:gd name="T5" fmla="*/ 64 h 85"/>
                  <a:gd name="T6" fmla="*/ 14 w 22"/>
                  <a:gd name="T7" fmla="*/ 57 h 85"/>
                  <a:gd name="T8" fmla="*/ 14 w 22"/>
                  <a:gd name="T9" fmla="*/ 57 h 85"/>
                  <a:gd name="T10" fmla="*/ 19 w 22"/>
                  <a:gd name="T11" fmla="*/ 40 h 85"/>
                  <a:gd name="T12" fmla="*/ 21 w 22"/>
                  <a:gd name="T13" fmla="*/ 23 h 85"/>
                  <a:gd name="T14" fmla="*/ 22 w 22"/>
                  <a:gd name="T15" fmla="*/ 6 h 85"/>
                  <a:gd name="T16" fmla="*/ 22 w 22"/>
                  <a:gd name="T17" fmla="*/ 6 h 85"/>
                  <a:gd name="T18" fmla="*/ 21 w 22"/>
                  <a:gd name="T19" fmla="*/ 3 h 85"/>
                  <a:gd name="T20" fmla="*/ 19 w 22"/>
                  <a:gd name="T21" fmla="*/ 1 h 85"/>
                  <a:gd name="T22" fmla="*/ 16 w 22"/>
                  <a:gd name="T23" fmla="*/ 0 h 85"/>
                  <a:gd name="T24" fmla="*/ 16 w 22"/>
                  <a:gd name="T25" fmla="*/ 0 h 85"/>
                  <a:gd name="T26" fmla="*/ 13 w 22"/>
                  <a:gd name="T27" fmla="*/ 1 h 85"/>
                  <a:gd name="T28" fmla="*/ 11 w 22"/>
                  <a:gd name="T29" fmla="*/ 4 h 85"/>
                  <a:gd name="T30" fmla="*/ 10 w 22"/>
                  <a:gd name="T31" fmla="*/ 7 h 85"/>
                  <a:gd name="T32" fmla="*/ 10 w 22"/>
                  <a:gd name="T33" fmla="*/ 7 h 85"/>
                  <a:gd name="T34" fmla="*/ 8 w 22"/>
                  <a:gd name="T35" fmla="*/ 24 h 85"/>
                  <a:gd name="T36" fmla="*/ 5 w 22"/>
                  <a:gd name="T37" fmla="*/ 40 h 85"/>
                  <a:gd name="T38" fmla="*/ 1 w 22"/>
                  <a:gd name="T39" fmla="*/ 56 h 85"/>
                  <a:gd name="T40" fmla="*/ 1 w 22"/>
                  <a:gd name="T41" fmla="*/ 56 h 85"/>
                  <a:gd name="T42" fmla="*/ 0 w 22"/>
                  <a:gd name="T43" fmla="*/ 64 h 85"/>
                  <a:gd name="T44" fmla="*/ 0 w 22"/>
                  <a:gd name="T45" fmla="*/ 72 h 85"/>
                  <a:gd name="T46" fmla="*/ 1 w 22"/>
                  <a:gd name="T47" fmla="*/ 79 h 85"/>
                  <a:gd name="T48" fmla="*/ 1 w 22"/>
                  <a:gd name="T49" fmla="*/ 79 h 85"/>
                  <a:gd name="T50" fmla="*/ 2 w 22"/>
                  <a:gd name="T51" fmla="*/ 83 h 85"/>
                  <a:gd name="T52" fmla="*/ 4 w 22"/>
                  <a:gd name="T53" fmla="*/ 85 h 85"/>
                  <a:gd name="T54" fmla="*/ 7 w 22"/>
                  <a:gd name="T55" fmla="*/ 85 h 85"/>
                  <a:gd name="T56" fmla="*/ 7 w 22"/>
                  <a:gd name="T57" fmla="*/ 85 h 85"/>
                  <a:gd name="T58" fmla="*/ 11 w 22"/>
                  <a:gd name="T59" fmla="*/ 84 h 85"/>
                  <a:gd name="T60" fmla="*/ 13 w 22"/>
                  <a:gd name="T61" fmla="*/ 82 h 85"/>
                  <a:gd name="T62" fmla="*/ 14 w 22"/>
                  <a:gd name="T63" fmla="*/ 79 h 85"/>
                  <a:gd name="T64" fmla="*/ 14 w 22"/>
                  <a:gd name="T65" fmla="*/ 79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"/>
                  <a:gd name="T100" fmla="*/ 0 h 85"/>
                  <a:gd name="T101" fmla="*/ 22 w 22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" h="85">
                    <a:moveTo>
                      <a:pt x="14" y="79"/>
                    </a:moveTo>
                    <a:lnTo>
                      <a:pt x="13" y="71"/>
                    </a:lnTo>
                    <a:lnTo>
                      <a:pt x="13" y="64"/>
                    </a:lnTo>
                    <a:lnTo>
                      <a:pt x="14" y="57"/>
                    </a:lnTo>
                    <a:lnTo>
                      <a:pt x="19" y="40"/>
                    </a:lnTo>
                    <a:lnTo>
                      <a:pt x="21" y="23"/>
                    </a:lnTo>
                    <a:lnTo>
                      <a:pt x="22" y="6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1" y="4"/>
                    </a:lnTo>
                    <a:lnTo>
                      <a:pt x="10" y="7"/>
                    </a:lnTo>
                    <a:lnTo>
                      <a:pt x="8" y="24"/>
                    </a:lnTo>
                    <a:lnTo>
                      <a:pt x="5" y="4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2"/>
                    </a:lnTo>
                    <a:lnTo>
                      <a:pt x="1" y="79"/>
                    </a:lnTo>
                    <a:lnTo>
                      <a:pt x="2" y="83"/>
                    </a:lnTo>
                    <a:lnTo>
                      <a:pt x="4" y="85"/>
                    </a:lnTo>
                    <a:lnTo>
                      <a:pt x="7" y="85"/>
                    </a:lnTo>
                    <a:lnTo>
                      <a:pt x="11" y="84"/>
                    </a:lnTo>
                    <a:lnTo>
                      <a:pt x="13" y="82"/>
                    </a:lnTo>
                    <a:lnTo>
                      <a:pt x="14" y="7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85" name="Freeform 342"/>
              <p:cNvSpPr>
                <a:spLocks/>
              </p:cNvSpPr>
              <p:nvPr/>
            </p:nvSpPr>
            <p:spPr bwMode="auto">
              <a:xfrm>
                <a:off x="3012" y="1466"/>
                <a:ext cx="21" cy="86"/>
              </a:xfrm>
              <a:custGeom>
                <a:avLst/>
                <a:gdLst>
                  <a:gd name="T0" fmla="*/ 20 w 21"/>
                  <a:gd name="T1" fmla="*/ 77 h 86"/>
                  <a:gd name="T2" fmla="*/ 17 w 21"/>
                  <a:gd name="T3" fmla="*/ 61 h 86"/>
                  <a:gd name="T4" fmla="*/ 15 w 21"/>
                  <a:gd name="T5" fmla="*/ 46 h 86"/>
                  <a:gd name="T6" fmla="*/ 13 w 21"/>
                  <a:gd name="T7" fmla="*/ 30 h 86"/>
                  <a:gd name="T8" fmla="*/ 13 w 21"/>
                  <a:gd name="T9" fmla="*/ 30 h 86"/>
                  <a:gd name="T10" fmla="*/ 13 w 21"/>
                  <a:gd name="T11" fmla="*/ 23 h 86"/>
                  <a:gd name="T12" fmla="*/ 15 w 21"/>
                  <a:gd name="T13" fmla="*/ 15 h 86"/>
                  <a:gd name="T14" fmla="*/ 19 w 21"/>
                  <a:gd name="T15" fmla="*/ 8 h 86"/>
                  <a:gd name="T16" fmla="*/ 19 w 21"/>
                  <a:gd name="T17" fmla="*/ 8 h 86"/>
                  <a:gd name="T18" fmla="*/ 19 w 21"/>
                  <a:gd name="T19" fmla="*/ 5 h 86"/>
                  <a:gd name="T20" fmla="*/ 18 w 21"/>
                  <a:gd name="T21" fmla="*/ 2 h 86"/>
                  <a:gd name="T22" fmla="*/ 15 w 21"/>
                  <a:gd name="T23" fmla="*/ 0 h 86"/>
                  <a:gd name="T24" fmla="*/ 15 w 21"/>
                  <a:gd name="T25" fmla="*/ 0 h 86"/>
                  <a:gd name="T26" fmla="*/ 12 w 21"/>
                  <a:gd name="T27" fmla="*/ 0 h 86"/>
                  <a:gd name="T28" fmla="*/ 9 w 21"/>
                  <a:gd name="T29" fmla="*/ 2 h 86"/>
                  <a:gd name="T30" fmla="*/ 7 w 21"/>
                  <a:gd name="T31" fmla="*/ 4 h 86"/>
                  <a:gd name="T32" fmla="*/ 7 w 21"/>
                  <a:gd name="T33" fmla="*/ 4 h 86"/>
                  <a:gd name="T34" fmla="*/ 2 w 21"/>
                  <a:gd name="T35" fmla="*/ 13 h 86"/>
                  <a:gd name="T36" fmla="*/ 0 w 21"/>
                  <a:gd name="T37" fmla="*/ 22 h 86"/>
                  <a:gd name="T38" fmla="*/ 0 w 21"/>
                  <a:gd name="T39" fmla="*/ 32 h 86"/>
                  <a:gd name="T40" fmla="*/ 0 w 21"/>
                  <a:gd name="T41" fmla="*/ 32 h 86"/>
                  <a:gd name="T42" fmla="*/ 2 w 21"/>
                  <a:gd name="T43" fmla="*/ 49 h 86"/>
                  <a:gd name="T44" fmla="*/ 4 w 21"/>
                  <a:gd name="T45" fmla="*/ 66 h 86"/>
                  <a:gd name="T46" fmla="*/ 9 w 21"/>
                  <a:gd name="T47" fmla="*/ 82 h 86"/>
                  <a:gd name="T48" fmla="*/ 9 w 21"/>
                  <a:gd name="T49" fmla="*/ 82 h 86"/>
                  <a:gd name="T50" fmla="*/ 11 w 21"/>
                  <a:gd name="T51" fmla="*/ 85 h 86"/>
                  <a:gd name="T52" fmla="*/ 14 w 21"/>
                  <a:gd name="T53" fmla="*/ 86 h 86"/>
                  <a:gd name="T54" fmla="*/ 17 w 21"/>
                  <a:gd name="T55" fmla="*/ 85 h 86"/>
                  <a:gd name="T56" fmla="*/ 17 w 21"/>
                  <a:gd name="T57" fmla="*/ 85 h 86"/>
                  <a:gd name="T58" fmla="*/ 20 w 21"/>
                  <a:gd name="T59" fmla="*/ 83 h 86"/>
                  <a:gd name="T60" fmla="*/ 21 w 21"/>
                  <a:gd name="T61" fmla="*/ 80 h 86"/>
                  <a:gd name="T62" fmla="*/ 20 w 21"/>
                  <a:gd name="T63" fmla="*/ 77 h 86"/>
                  <a:gd name="T64" fmla="*/ 20 w 21"/>
                  <a:gd name="T65" fmla="*/ 77 h 8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1"/>
                  <a:gd name="T100" fmla="*/ 0 h 86"/>
                  <a:gd name="T101" fmla="*/ 21 w 21"/>
                  <a:gd name="T102" fmla="*/ 86 h 8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1" h="86">
                    <a:moveTo>
                      <a:pt x="20" y="77"/>
                    </a:moveTo>
                    <a:lnTo>
                      <a:pt x="17" y="61"/>
                    </a:lnTo>
                    <a:lnTo>
                      <a:pt x="15" y="46"/>
                    </a:lnTo>
                    <a:lnTo>
                      <a:pt x="13" y="30"/>
                    </a:lnTo>
                    <a:lnTo>
                      <a:pt x="13" y="23"/>
                    </a:lnTo>
                    <a:lnTo>
                      <a:pt x="15" y="15"/>
                    </a:lnTo>
                    <a:lnTo>
                      <a:pt x="19" y="8"/>
                    </a:lnTo>
                    <a:lnTo>
                      <a:pt x="19" y="5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9" y="2"/>
                    </a:lnTo>
                    <a:lnTo>
                      <a:pt x="7" y="4"/>
                    </a:lnTo>
                    <a:lnTo>
                      <a:pt x="2" y="13"/>
                    </a:lnTo>
                    <a:lnTo>
                      <a:pt x="0" y="22"/>
                    </a:lnTo>
                    <a:lnTo>
                      <a:pt x="0" y="32"/>
                    </a:lnTo>
                    <a:lnTo>
                      <a:pt x="2" y="49"/>
                    </a:lnTo>
                    <a:lnTo>
                      <a:pt x="4" y="66"/>
                    </a:lnTo>
                    <a:lnTo>
                      <a:pt x="9" y="82"/>
                    </a:lnTo>
                    <a:lnTo>
                      <a:pt x="11" y="85"/>
                    </a:lnTo>
                    <a:lnTo>
                      <a:pt x="14" y="86"/>
                    </a:lnTo>
                    <a:lnTo>
                      <a:pt x="17" y="85"/>
                    </a:lnTo>
                    <a:lnTo>
                      <a:pt x="20" y="83"/>
                    </a:lnTo>
                    <a:lnTo>
                      <a:pt x="21" y="80"/>
                    </a:lnTo>
                    <a:lnTo>
                      <a:pt x="20" y="7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86" name="Freeform 343"/>
              <p:cNvSpPr>
                <a:spLocks/>
              </p:cNvSpPr>
              <p:nvPr/>
            </p:nvSpPr>
            <p:spPr bwMode="auto">
              <a:xfrm>
                <a:off x="2982" y="1467"/>
                <a:ext cx="27" cy="86"/>
              </a:xfrm>
              <a:custGeom>
                <a:avLst/>
                <a:gdLst>
                  <a:gd name="T0" fmla="*/ 12 w 27"/>
                  <a:gd name="T1" fmla="*/ 80 h 86"/>
                  <a:gd name="T2" fmla="*/ 14 w 27"/>
                  <a:gd name="T3" fmla="*/ 71 h 86"/>
                  <a:gd name="T4" fmla="*/ 18 w 27"/>
                  <a:gd name="T5" fmla="*/ 62 h 86"/>
                  <a:gd name="T6" fmla="*/ 21 w 27"/>
                  <a:gd name="T7" fmla="*/ 54 h 86"/>
                  <a:gd name="T8" fmla="*/ 21 w 27"/>
                  <a:gd name="T9" fmla="*/ 54 h 86"/>
                  <a:gd name="T10" fmla="*/ 24 w 27"/>
                  <a:gd name="T11" fmla="*/ 41 h 86"/>
                  <a:gd name="T12" fmla="*/ 25 w 27"/>
                  <a:gd name="T13" fmla="*/ 27 h 86"/>
                  <a:gd name="T14" fmla="*/ 25 w 27"/>
                  <a:gd name="T15" fmla="*/ 14 h 86"/>
                  <a:gd name="T16" fmla="*/ 25 w 27"/>
                  <a:gd name="T17" fmla="*/ 14 h 86"/>
                  <a:gd name="T18" fmla="*/ 25 w 27"/>
                  <a:gd name="T19" fmla="*/ 12 h 86"/>
                  <a:gd name="T20" fmla="*/ 26 w 27"/>
                  <a:gd name="T21" fmla="*/ 10 h 86"/>
                  <a:gd name="T22" fmla="*/ 27 w 27"/>
                  <a:gd name="T23" fmla="*/ 9 h 86"/>
                  <a:gd name="T24" fmla="*/ 27 w 27"/>
                  <a:gd name="T25" fmla="*/ 9 h 86"/>
                  <a:gd name="T26" fmla="*/ 27 w 27"/>
                  <a:gd name="T27" fmla="*/ 6 h 86"/>
                  <a:gd name="T28" fmla="*/ 26 w 27"/>
                  <a:gd name="T29" fmla="*/ 3 h 86"/>
                  <a:gd name="T30" fmla="*/ 24 w 27"/>
                  <a:gd name="T31" fmla="*/ 0 h 86"/>
                  <a:gd name="T32" fmla="*/ 24 w 27"/>
                  <a:gd name="T33" fmla="*/ 0 h 86"/>
                  <a:gd name="T34" fmla="*/ 20 w 27"/>
                  <a:gd name="T35" fmla="*/ 0 h 86"/>
                  <a:gd name="T36" fmla="*/ 17 w 27"/>
                  <a:gd name="T37" fmla="*/ 1 h 86"/>
                  <a:gd name="T38" fmla="*/ 15 w 27"/>
                  <a:gd name="T39" fmla="*/ 3 h 86"/>
                  <a:gd name="T40" fmla="*/ 15 w 27"/>
                  <a:gd name="T41" fmla="*/ 3 h 86"/>
                  <a:gd name="T42" fmla="*/ 14 w 27"/>
                  <a:gd name="T43" fmla="*/ 5 h 86"/>
                  <a:gd name="T44" fmla="*/ 13 w 27"/>
                  <a:gd name="T45" fmla="*/ 7 h 86"/>
                  <a:gd name="T46" fmla="*/ 13 w 27"/>
                  <a:gd name="T47" fmla="*/ 9 h 86"/>
                  <a:gd name="T48" fmla="*/ 13 w 27"/>
                  <a:gd name="T49" fmla="*/ 9 h 86"/>
                  <a:gd name="T50" fmla="*/ 12 w 27"/>
                  <a:gd name="T51" fmla="*/ 26 h 86"/>
                  <a:gd name="T52" fmla="*/ 10 w 27"/>
                  <a:gd name="T53" fmla="*/ 43 h 86"/>
                  <a:gd name="T54" fmla="*/ 5 w 27"/>
                  <a:gd name="T55" fmla="*/ 60 h 86"/>
                  <a:gd name="T56" fmla="*/ 5 w 27"/>
                  <a:gd name="T57" fmla="*/ 60 h 86"/>
                  <a:gd name="T58" fmla="*/ 2 w 27"/>
                  <a:gd name="T59" fmla="*/ 66 h 86"/>
                  <a:gd name="T60" fmla="*/ 0 w 27"/>
                  <a:gd name="T61" fmla="*/ 73 h 86"/>
                  <a:gd name="T62" fmla="*/ 0 w 27"/>
                  <a:gd name="T63" fmla="*/ 80 h 86"/>
                  <a:gd name="T64" fmla="*/ 0 w 27"/>
                  <a:gd name="T65" fmla="*/ 80 h 86"/>
                  <a:gd name="T66" fmla="*/ 1 w 27"/>
                  <a:gd name="T67" fmla="*/ 83 h 86"/>
                  <a:gd name="T68" fmla="*/ 3 w 27"/>
                  <a:gd name="T69" fmla="*/ 86 h 86"/>
                  <a:gd name="T70" fmla="*/ 6 w 27"/>
                  <a:gd name="T71" fmla="*/ 86 h 86"/>
                  <a:gd name="T72" fmla="*/ 6 w 27"/>
                  <a:gd name="T73" fmla="*/ 86 h 86"/>
                  <a:gd name="T74" fmla="*/ 9 w 27"/>
                  <a:gd name="T75" fmla="*/ 85 h 86"/>
                  <a:gd name="T76" fmla="*/ 11 w 27"/>
                  <a:gd name="T77" fmla="*/ 83 h 86"/>
                  <a:gd name="T78" fmla="*/ 12 w 27"/>
                  <a:gd name="T79" fmla="*/ 80 h 86"/>
                  <a:gd name="T80" fmla="*/ 12 w 27"/>
                  <a:gd name="T81" fmla="*/ 80 h 8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7"/>
                  <a:gd name="T124" fmla="*/ 0 h 86"/>
                  <a:gd name="T125" fmla="*/ 27 w 27"/>
                  <a:gd name="T126" fmla="*/ 86 h 8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7" h="86">
                    <a:moveTo>
                      <a:pt x="12" y="80"/>
                    </a:moveTo>
                    <a:lnTo>
                      <a:pt x="14" y="71"/>
                    </a:lnTo>
                    <a:lnTo>
                      <a:pt x="18" y="62"/>
                    </a:lnTo>
                    <a:lnTo>
                      <a:pt x="21" y="54"/>
                    </a:lnTo>
                    <a:lnTo>
                      <a:pt x="24" y="41"/>
                    </a:lnTo>
                    <a:lnTo>
                      <a:pt x="25" y="27"/>
                    </a:lnTo>
                    <a:lnTo>
                      <a:pt x="25" y="14"/>
                    </a:lnTo>
                    <a:lnTo>
                      <a:pt x="25" y="12"/>
                    </a:lnTo>
                    <a:lnTo>
                      <a:pt x="26" y="10"/>
                    </a:lnTo>
                    <a:lnTo>
                      <a:pt x="27" y="9"/>
                    </a:lnTo>
                    <a:lnTo>
                      <a:pt x="27" y="6"/>
                    </a:lnTo>
                    <a:lnTo>
                      <a:pt x="26" y="3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17" y="1"/>
                    </a:lnTo>
                    <a:lnTo>
                      <a:pt x="15" y="3"/>
                    </a:lnTo>
                    <a:lnTo>
                      <a:pt x="14" y="5"/>
                    </a:lnTo>
                    <a:lnTo>
                      <a:pt x="13" y="7"/>
                    </a:lnTo>
                    <a:lnTo>
                      <a:pt x="13" y="9"/>
                    </a:lnTo>
                    <a:lnTo>
                      <a:pt x="12" y="26"/>
                    </a:lnTo>
                    <a:lnTo>
                      <a:pt x="10" y="43"/>
                    </a:lnTo>
                    <a:lnTo>
                      <a:pt x="5" y="60"/>
                    </a:lnTo>
                    <a:lnTo>
                      <a:pt x="2" y="66"/>
                    </a:lnTo>
                    <a:lnTo>
                      <a:pt x="0" y="73"/>
                    </a:lnTo>
                    <a:lnTo>
                      <a:pt x="0" y="80"/>
                    </a:lnTo>
                    <a:lnTo>
                      <a:pt x="1" y="83"/>
                    </a:lnTo>
                    <a:lnTo>
                      <a:pt x="3" y="86"/>
                    </a:lnTo>
                    <a:lnTo>
                      <a:pt x="6" y="86"/>
                    </a:lnTo>
                    <a:lnTo>
                      <a:pt x="9" y="85"/>
                    </a:lnTo>
                    <a:lnTo>
                      <a:pt x="11" y="83"/>
                    </a:lnTo>
                    <a:lnTo>
                      <a:pt x="12" y="8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87" name="Freeform 344"/>
              <p:cNvSpPr>
                <a:spLocks/>
              </p:cNvSpPr>
              <p:nvPr/>
            </p:nvSpPr>
            <p:spPr bwMode="auto">
              <a:xfrm>
                <a:off x="2972" y="1466"/>
                <a:ext cx="18" cy="85"/>
              </a:xfrm>
              <a:custGeom>
                <a:avLst/>
                <a:gdLst>
                  <a:gd name="T0" fmla="*/ 17 w 18"/>
                  <a:gd name="T1" fmla="*/ 76 h 85"/>
                  <a:gd name="T2" fmla="*/ 15 w 18"/>
                  <a:gd name="T3" fmla="*/ 66 h 85"/>
                  <a:gd name="T4" fmla="*/ 14 w 18"/>
                  <a:gd name="T5" fmla="*/ 55 h 85"/>
                  <a:gd name="T6" fmla="*/ 15 w 18"/>
                  <a:gd name="T7" fmla="*/ 45 h 85"/>
                  <a:gd name="T8" fmla="*/ 15 w 18"/>
                  <a:gd name="T9" fmla="*/ 45 h 85"/>
                  <a:gd name="T10" fmla="*/ 16 w 18"/>
                  <a:gd name="T11" fmla="*/ 32 h 85"/>
                  <a:gd name="T12" fmla="*/ 15 w 18"/>
                  <a:gd name="T13" fmla="*/ 19 h 85"/>
                  <a:gd name="T14" fmla="*/ 13 w 18"/>
                  <a:gd name="T15" fmla="*/ 6 h 85"/>
                  <a:gd name="T16" fmla="*/ 13 w 18"/>
                  <a:gd name="T17" fmla="*/ 6 h 85"/>
                  <a:gd name="T18" fmla="*/ 12 w 18"/>
                  <a:gd name="T19" fmla="*/ 3 h 85"/>
                  <a:gd name="T20" fmla="*/ 10 w 18"/>
                  <a:gd name="T21" fmla="*/ 1 h 85"/>
                  <a:gd name="T22" fmla="*/ 6 w 18"/>
                  <a:gd name="T23" fmla="*/ 0 h 85"/>
                  <a:gd name="T24" fmla="*/ 6 w 18"/>
                  <a:gd name="T25" fmla="*/ 0 h 85"/>
                  <a:gd name="T26" fmla="*/ 3 w 18"/>
                  <a:gd name="T27" fmla="*/ 1 h 85"/>
                  <a:gd name="T28" fmla="*/ 1 w 18"/>
                  <a:gd name="T29" fmla="*/ 4 h 85"/>
                  <a:gd name="T30" fmla="*/ 0 w 18"/>
                  <a:gd name="T31" fmla="*/ 7 h 85"/>
                  <a:gd name="T32" fmla="*/ 0 w 18"/>
                  <a:gd name="T33" fmla="*/ 7 h 85"/>
                  <a:gd name="T34" fmla="*/ 2 w 18"/>
                  <a:gd name="T35" fmla="*/ 20 h 85"/>
                  <a:gd name="T36" fmla="*/ 3 w 18"/>
                  <a:gd name="T37" fmla="*/ 32 h 85"/>
                  <a:gd name="T38" fmla="*/ 2 w 18"/>
                  <a:gd name="T39" fmla="*/ 45 h 85"/>
                  <a:gd name="T40" fmla="*/ 2 w 18"/>
                  <a:gd name="T41" fmla="*/ 45 h 85"/>
                  <a:gd name="T42" fmla="*/ 1 w 18"/>
                  <a:gd name="T43" fmla="*/ 58 h 85"/>
                  <a:gd name="T44" fmla="*/ 2 w 18"/>
                  <a:gd name="T45" fmla="*/ 70 h 85"/>
                  <a:gd name="T46" fmla="*/ 6 w 18"/>
                  <a:gd name="T47" fmla="*/ 82 h 85"/>
                  <a:gd name="T48" fmla="*/ 6 w 18"/>
                  <a:gd name="T49" fmla="*/ 82 h 85"/>
                  <a:gd name="T50" fmla="*/ 9 w 18"/>
                  <a:gd name="T51" fmla="*/ 85 h 85"/>
                  <a:gd name="T52" fmla="*/ 12 w 18"/>
                  <a:gd name="T53" fmla="*/ 85 h 85"/>
                  <a:gd name="T54" fmla="*/ 15 w 18"/>
                  <a:gd name="T55" fmla="*/ 85 h 85"/>
                  <a:gd name="T56" fmla="*/ 15 w 18"/>
                  <a:gd name="T57" fmla="*/ 85 h 85"/>
                  <a:gd name="T58" fmla="*/ 17 w 18"/>
                  <a:gd name="T59" fmla="*/ 82 h 85"/>
                  <a:gd name="T60" fmla="*/ 18 w 18"/>
                  <a:gd name="T61" fmla="*/ 79 h 85"/>
                  <a:gd name="T62" fmla="*/ 17 w 18"/>
                  <a:gd name="T63" fmla="*/ 76 h 85"/>
                  <a:gd name="T64" fmla="*/ 17 w 18"/>
                  <a:gd name="T65" fmla="*/ 76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8"/>
                  <a:gd name="T100" fmla="*/ 0 h 85"/>
                  <a:gd name="T101" fmla="*/ 18 w 18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8" h="85">
                    <a:moveTo>
                      <a:pt x="17" y="76"/>
                    </a:moveTo>
                    <a:lnTo>
                      <a:pt x="15" y="66"/>
                    </a:lnTo>
                    <a:lnTo>
                      <a:pt x="14" y="55"/>
                    </a:lnTo>
                    <a:lnTo>
                      <a:pt x="15" y="45"/>
                    </a:lnTo>
                    <a:lnTo>
                      <a:pt x="16" y="32"/>
                    </a:lnTo>
                    <a:lnTo>
                      <a:pt x="15" y="19"/>
                    </a:lnTo>
                    <a:lnTo>
                      <a:pt x="13" y="6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7"/>
                    </a:lnTo>
                    <a:lnTo>
                      <a:pt x="2" y="20"/>
                    </a:lnTo>
                    <a:lnTo>
                      <a:pt x="3" y="32"/>
                    </a:lnTo>
                    <a:lnTo>
                      <a:pt x="2" y="45"/>
                    </a:lnTo>
                    <a:lnTo>
                      <a:pt x="1" y="58"/>
                    </a:lnTo>
                    <a:lnTo>
                      <a:pt x="2" y="70"/>
                    </a:lnTo>
                    <a:lnTo>
                      <a:pt x="6" y="82"/>
                    </a:lnTo>
                    <a:lnTo>
                      <a:pt x="9" y="85"/>
                    </a:lnTo>
                    <a:lnTo>
                      <a:pt x="12" y="85"/>
                    </a:lnTo>
                    <a:lnTo>
                      <a:pt x="15" y="85"/>
                    </a:lnTo>
                    <a:lnTo>
                      <a:pt x="17" y="82"/>
                    </a:lnTo>
                    <a:lnTo>
                      <a:pt x="18" y="79"/>
                    </a:lnTo>
                    <a:lnTo>
                      <a:pt x="17" y="7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88" name="Freeform 345"/>
              <p:cNvSpPr>
                <a:spLocks/>
              </p:cNvSpPr>
              <p:nvPr/>
            </p:nvSpPr>
            <p:spPr bwMode="auto">
              <a:xfrm>
                <a:off x="2941" y="1467"/>
                <a:ext cx="25" cy="79"/>
              </a:xfrm>
              <a:custGeom>
                <a:avLst/>
                <a:gdLst>
                  <a:gd name="T0" fmla="*/ 13 w 25"/>
                  <a:gd name="T1" fmla="*/ 71 h 79"/>
                  <a:gd name="T2" fmla="*/ 14 w 25"/>
                  <a:gd name="T3" fmla="*/ 49 h 79"/>
                  <a:gd name="T4" fmla="*/ 21 w 25"/>
                  <a:gd name="T5" fmla="*/ 28 h 79"/>
                  <a:gd name="T6" fmla="*/ 25 w 25"/>
                  <a:gd name="T7" fmla="*/ 7 h 79"/>
                  <a:gd name="T8" fmla="*/ 25 w 25"/>
                  <a:gd name="T9" fmla="*/ 7 h 79"/>
                  <a:gd name="T10" fmla="*/ 24 w 25"/>
                  <a:gd name="T11" fmla="*/ 4 h 79"/>
                  <a:gd name="T12" fmla="*/ 22 w 25"/>
                  <a:gd name="T13" fmla="*/ 1 h 79"/>
                  <a:gd name="T14" fmla="*/ 19 w 25"/>
                  <a:gd name="T15" fmla="*/ 0 h 79"/>
                  <a:gd name="T16" fmla="*/ 19 w 25"/>
                  <a:gd name="T17" fmla="*/ 0 h 79"/>
                  <a:gd name="T18" fmla="*/ 15 w 25"/>
                  <a:gd name="T19" fmla="*/ 0 h 79"/>
                  <a:gd name="T20" fmla="*/ 13 w 25"/>
                  <a:gd name="T21" fmla="*/ 2 h 79"/>
                  <a:gd name="T22" fmla="*/ 12 w 25"/>
                  <a:gd name="T23" fmla="*/ 5 h 79"/>
                  <a:gd name="T24" fmla="*/ 12 w 25"/>
                  <a:gd name="T25" fmla="*/ 5 h 79"/>
                  <a:gd name="T26" fmla="*/ 9 w 25"/>
                  <a:gd name="T27" fmla="*/ 19 h 79"/>
                  <a:gd name="T28" fmla="*/ 6 w 25"/>
                  <a:gd name="T29" fmla="*/ 33 h 79"/>
                  <a:gd name="T30" fmla="*/ 2 w 25"/>
                  <a:gd name="T31" fmla="*/ 47 h 79"/>
                  <a:gd name="T32" fmla="*/ 2 w 25"/>
                  <a:gd name="T33" fmla="*/ 47 h 79"/>
                  <a:gd name="T34" fmla="*/ 0 w 25"/>
                  <a:gd name="T35" fmla="*/ 55 h 79"/>
                  <a:gd name="T36" fmla="*/ 0 w 25"/>
                  <a:gd name="T37" fmla="*/ 64 h 79"/>
                  <a:gd name="T38" fmla="*/ 0 w 25"/>
                  <a:gd name="T39" fmla="*/ 73 h 79"/>
                  <a:gd name="T40" fmla="*/ 0 w 25"/>
                  <a:gd name="T41" fmla="*/ 73 h 79"/>
                  <a:gd name="T42" fmla="*/ 1 w 25"/>
                  <a:gd name="T43" fmla="*/ 76 h 79"/>
                  <a:gd name="T44" fmla="*/ 4 w 25"/>
                  <a:gd name="T45" fmla="*/ 78 h 79"/>
                  <a:gd name="T46" fmla="*/ 7 w 25"/>
                  <a:gd name="T47" fmla="*/ 79 h 79"/>
                  <a:gd name="T48" fmla="*/ 7 w 25"/>
                  <a:gd name="T49" fmla="*/ 79 h 79"/>
                  <a:gd name="T50" fmla="*/ 10 w 25"/>
                  <a:gd name="T51" fmla="*/ 77 h 79"/>
                  <a:gd name="T52" fmla="*/ 12 w 25"/>
                  <a:gd name="T53" fmla="*/ 74 h 79"/>
                  <a:gd name="T54" fmla="*/ 13 w 25"/>
                  <a:gd name="T55" fmla="*/ 71 h 79"/>
                  <a:gd name="T56" fmla="*/ 13 w 25"/>
                  <a:gd name="T57" fmla="*/ 71 h 7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5"/>
                  <a:gd name="T88" fmla="*/ 0 h 79"/>
                  <a:gd name="T89" fmla="*/ 25 w 25"/>
                  <a:gd name="T90" fmla="*/ 79 h 7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5" h="79">
                    <a:moveTo>
                      <a:pt x="13" y="71"/>
                    </a:moveTo>
                    <a:lnTo>
                      <a:pt x="14" y="49"/>
                    </a:lnTo>
                    <a:lnTo>
                      <a:pt x="21" y="28"/>
                    </a:lnTo>
                    <a:lnTo>
                      <a:pt x="25" y="7"/>
                    </a:lnTo>
                    <a:lnTo>
                      <a:pt x="24" y="4"/>
                    </a:lnTo>
                    <a:lnTo>
                      <a:pt x="22" y="1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2" y="5"/>
                    </a:lnTo>
                    <a:lnTo>
                      <a:pt x="9" y="19"/>
                    </a:lnTo>
                    <a:lnTo>
                      <a:pt x="6" y="33"/>
                    </a:lnTo>
                    <a:lnTo>
                      <a:pt x="2" y="47"/>
                    </a:lnTo>
                    <a:lnTo>
                      <a:pt x="0" y="55"/>
                    </a:lnTo>
                    <a:lnTo>
                      <a:pt x="0" y="64"/>
                    </a:lnTo>
                    <a:lnTo>
                      <a:pt x="0" y="73"/>
                    </a:lnTo>
                    <a:lnTo>
                      <a:pt x="1" y="76"/>
                    </a:lnTo>
                    <a:lnTo>
                      <a:pt x="4" y="78"/>
                    </a:lnTo>
                    <a:lnTo>
                      <a:pt x="7" y="79"/>
                    </a:lnTo>
                    <a:lnTo>
                      <a:pt x="10" y="77"/>
                    </a:lnTo>
                    <a:lnTo>
                      <a:pt x="12" y="74"/>
                    </a:lnTo>
                    <a:lnTo>
                      <a:pt x="13" y="7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89" name="Freeform 346"/>
              <p:cNvSpPr>
                <a:spLocks/>
              </p:cNvSpPr>
              <p:nvPr/>
            </p:nvSpPr>
            <p:spPr bwMode="auto">
              <a:xfrm>
                <a:off x="2924" y="1468"/>
                <a:ext cx="19" cy="82"/>
              </a:xfrm>
              <a:custGeom>
                <a:avLst/>
                <a:gdLst>
                  <a:gd name="T0" fmla="*/ 19 w 19"/>
                  <a:gd name="T1" fmla="*/ 74 h 82"/>
                  <a:gd name="T2" fmla="*/ 16 w 19"/>
                  <a:gd name="T3" fmla="*/ 65 h 82"/>
                  <a:gd name="T4" fmla="*/ 15 w 19"/>
                  <a:gd name="T5" fmla="*/ 56 h 82"/>
                  <a:gd name="T6" fmla="*/ 15 w 19"/>
                  <a:gd name="T7" fmla="*/ 46 h 82"/>
                  <a:gd name="T8" fmla="*/ 15 w 19"/>
                  <a:gd name="T9" fmla="*/ 46 h 82"/>
                  <a:gd name="T10" fmla="*/ 15 w 19"/>
                  <a:gd name="T11" fmla="*/ 44 h 82"/>
                  <a:gd name="T12" fmla="*/ 14 w 19"/>
                  <a:gd name="T13" fmla="*/ 42 h 82"/>
                  <a:gd name="T14" fmla="*/ 14 w 19"/>
                  <a:gd name="T15" fmla="*/ 40 h 82"/>
                  <a:gd name="T16" fmla="*/ 14 w 19"/>
                  <a:gd name="T17" fmla="*/ 40 h 82"/>
                  <a:gd name="T18" fmla="*/ 14 w 19"/>
                  <a:gd name="T19" fmla="*/ 30 h 82"/>
                  <a:gd name="T20" fmla="*/ 14 w 19"/>
                  <a:gd name="T21" fmla="*/ 22 h 82"/>
                  <a:gd name="T22" fmla="*/ 13 w 19"/>
                  <a:gd name="T23" fmla="*/ 13 h 82"/>
                  <a:gd name="T24" fmla="*/ 13 w 19"/>
                  <a:gd name="T25" fmla="*/ 13 h 82"/>
                  <a:gd name="T26" fmla="*/ 13 w 19"/>
                  <a:gd name="T27" fmla="*/ 10 h 82"/>
                  <a:gd name="T28" fmla="*/ 12 w 19"/>
                  <a:gd name="T29" fmla="*/ 8 h 82"/>
                  <a:gd name="T30" fmla="*/ 11 w 19"/>
                  <a:gd name="T31" fmla="*/ 5 h 82"/>
                  <a:gd name="T32" fmla="*/ 11 w 19"/>
                  <a:gd name="T33" fmla="*/ 5 h 82"/>
                  <a:gd name="T34" fmla="*/ 12 w 19"/>
                  <a:gd name="T35" fmla="*/ 5 h 82"/>
                  <a:gd name="T36" fmla="*/ 12 w 19"/>
                  <a:gd name="T37" fmla="*/ 6 h 82"/>
                  <a:gd name="T38" fmla="*/ 12 w 19"/>
                  <a:gd name="T39" fmla="*/ 6 h 82"/>
                  <a:gd name="T40" fmla="*/ 12 w 19"/>
                  <a:gd name="T41" fmla="*/ 6 h 82"/>
                  <a:gd name="T42" fmla="*/ 11 w 19"/>
                  <a:gd name="T43" fmla="*/ 3 h 82"/>
                  <a:gd name="T44" fmla="*/ 9 w 19"/>
                  <a:gd name="T45" fmla="*/ 1 h 82"/>
                  <a:gd name="T46" fmla="*/ 6 w 19"/>
                  <a:gd name="T47" fmla="*/ 0 h 82"/>
                  <a:gd name="T48" fmla="*/ 6 w 19"/>
                  <a:gd name="T49" fmla="*/ 0 h 82"/>
                  <a:gd name="T50" fmla="*/ 3 w 19"/>
                  <a:gd name="T51" fmla="*/ 1 h 82"/>
                  <a:gd name="T52" fmla="*/ 0 w 19"/>
                  <a:gd name="T53" fmla="*/ 3 h 82"/>
                  <a:gd name="T54" fmla="*/ 0 w 19"/>
                  <a:gd name="T55" fmla="*/ 6 h 82"/>
                  <a:gd name="T56" fmla="*/ 0 w 19"/>
                  <a:gd name="T57" fmla="*/ 6 h 82"/>
                  <a:gd name="T58" fmla="*/ 0 w 19"/>
                  <a:gd name="T59" fmla="*/ 9 h 82"/>
                  <a:gd name="T60" fmla="*/ 1 w 19"/>
                  <a:gd name="T61" fmla="*/ 12 h 82"/>
                  <a:gd name="T62" fmla="*/ 1 w 19"/>
                  <a:gd name="T63" fmla="*/ 15 h 82"/>
                  <a:gd name="T64" fmla="*/ 1 w 19"/>
                  <a:gd name="T65" fmla="*/ 15 h 82"/>
                  <a:gd name="T66" fmla="*/ 1 w 19"/>
                  <a:gd name="T67" fmla="*/ 26 h 82"/>
                  <a:gd name="T68" fmla="*/ 1 w 19"/>
                  <a:gd name="T69" fmla="*/ 37 h 82"/>
                  <a:gd name="T70" fmla="*/ 3 w 19"/>
                  <a:gd name="T71" fmla="*/ 48 h 82"/>
                  <a:gd name="T72" fmla="*/ 3 w 19"/>
                  <a:gd name="T73" fmla="*/ 48 h 82"/>
                  <a:gd name="T74" fmla="*/ 2 w 19"/>
                  <a:gd name="T75" fmla="*/ 58 h 82"/>
                  <a:gd name="T76" fmla="*/ 4 w 19"/>
                  <a:gd name="T77" fmla="*/ 68 h 82"/>
                  <a:gd name="T78" fmla="*/ 7 w 19"/>
                  <a:gd name="T79" fmla="*/ 78 h 82"/>
                  <a:gd name="T80" fmla="*/ 7 w 19"/>
                  <a:gd name="T81" fmla="*/ 78 h 82"/>
                  <a:gd name="T82" fmla="*/ 9 w 19"/>
                  <a:gd name="T83" fmla="*/ 81 h 82"/>
                  <a:gd name="T84" fmla="*/ 12 w 19"/>
                  <a:gd name="T85" fmla="*/ 82 h 82"/>
                  <a:gd name="T86" fmla="*/ 15 w 19"/>
                  <a:gd name="T87" fmla="*/ 82 h 82"/>
                  <a:gd name="T88" fmla="*/ 15 w 19"/>
                  <a:gd name="T89" fmla="*/ 82 h 82"/>
                  <a:gd name="T90" fmla="*/ 18 w 19"/>
                  <a:gd name="T91" fmla="*/ 80 h 82"/>
                  <a:gd name="T92" fmla="*/ 19 w 19"/>
                  <a:gd name="T93" fmla="*/ 78 h 82"/>
                  <a:gd name="T94" fmla="*/ 19 w 19"/>
                  <a:gd name="T95" fmla="*/ 74 h 82"/>
                  <a:gd name="T96" fmla="*/ 19 w 19"/>
                  <a:gd name="T97" fmla="*/ 74 h 8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9"/>
                  <a:gd name="T148" fmla="*/ 0 h 82"/>
                  <a:gd name="T149" fmla="*/ 19 w 19"/>
                  <a:gd name="T150" fmla="*/ 82 h 8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9" h="82">
                    <a:moveTo>
                      <a:pt x="19" y="74"/>
                    </a:moveTo>
                    <a:lnTo>
                      <a:pt x="16" y="65"/>
                    </a:lnTo>
                    <a:lnTo>
                      <a:pt x="15" y="56"/>
                    </a:lnTo>
                    <a:lnTo>
                      <a:pt x="15" y="46"/>
                    </a:lnTo>
                    <a:lnTo>
                      <a:pt x="15" y="44"/>
                    </a:lnTo>
                    <a:lnTo>
                      <a:pt x="14" y="42"/>
                    </a:lnTo>
                    <a:lnTo>
                      <a:pt x="14" y="40"/>
                    </a:lnTo>
                    <a:lnTo>
                      <a:pt x="14" y="30"/>
                    </a:lnTo>
                    <a:lnTo>
                      <a:pt x="14" y="22"/>
                    </a:lnTo>
                    <a:lnTo>
                      <a:pt x="13" y="13"/>
                    </a:lnTo>
                    <a:lnTo>
                      <a:pt x="13" y="10"/>
                    </a:lnTo>
                    <a:lnTo>
                      <a:pt x="12" y="8"/>
                    </a:lnTo>
                    <a:lnTo>
                      <a:pt x="11" y="5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1" y="3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1" y="12"/>
                    </a:lnTo>
                    <a:lnTo>
                      <a:pt x="1" y="15"/>
                    </a:lnTo>
                    <a:lnTo>
                      <a:pt x="1" y="26"/>
                    </a:lnTo>
                    <a:lnTo>
                      <a:pt x="1" y="37"/>
                    </a:lnTo>
                    <a:lnTo>
                      <a:pt x="3" y="48"/>
                    </a:lnTo>
                    <a:lnTo>
                      <a:pt x="2" y="58"/>
                    </a:lnTo>
                    <a:lnTo>
                      <a:pt x="4" y="68"/>
                    </a:lnTo>
                    <a:lnTo>
                      <a:pt x="7" y="78"/>
                    </a:lnTo>
                    <a:lnTo>
                      <a:pt x="9" y="81"/>
                    </a:lnTo>
                    <a:lnTo>
                      <a:pt x="12" y="82"/>
                    </a:lnTo>
                    <a:lnTo>
                      <a:pt x="15" y="82"/>
                    </a:lnTo>
                    <a:lnTo>
                      <a:pt x="18" y="80"/>
                    </a:lnTo>
                    <a:lnTo>
                      <a:pt x="19" y="78"/>
                    </a:lnTo>
                    <a:lnTo>
                      <a:pt x="19" y="74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90" name="Freeform 347"/>
              <p:cNvSpPr>
                <a:spLocks/>
              </p:cNvSpPr>
              <p:nvPr/>
            </p:nvSpPr>
            <p:spPr bwMode="auto">
              <a:xfrm>
                <a:off x="2898" y="1467"/>
                <a:ext cx="23" cy="85"/>
              </a:xfrm>
              <a:custGeom>
                <a:avLst/>
                <a:gdLst>
                  <a:gd name="T0" fmla="*/ 12 w 23"/>
                  <a:gd name="T1" fmla="*/ 81 h 85"/>
                  <a:gd name="T2" fmla="*/ 17 w 23"/>
                  <a:gd name="T3" fmla="*/ 68 h 85"/>
                  <a:gd name="T4" fmla="*/ 20 w 23"/>
                  <a:gd name="T5" fmla="*/ 55 h 85"/>
                  <a:gd name="T6" fmla="*/ 23 w 23"/>
                  <a:gd name="T7" fmla="*/ 41 h 85"/>
                  <a:gd name="T8" fmla="*/ 23 w 23"/>
                  <a:gd name="T9" fmla="*/ 41 h 85"/>
                  <a:gd name="T10" fmla="*/ 21 w 23"/>
                  <a:gd name="T11" fmla="*/ 30 h 85"/>
                  <a:gd name="T12" fmla="*/ 21 w 23"/>
                  <a:gd name="T13" fmla="*/ 18 h 85"/>
                  <a:gd name="T14" fmla="*/ 21 w 23"/>
                  <a:gd name="T15" fmla="*/ 7 h 85"/>
                  <a:gd name="T16" fmla="*/ 21 w 23"/>
                  <a:gd name="T17" fmla="*/ 7 h 85"/>
                  <a:gd name="T18" fmla="*/ 20 w 23"/>
                  <a:gd name="T19" fmla="*/ 3 h 85"/>
                  <a:gd name="T20" fmla="*/ 18 w 23"/>
                  <a:gd name="T21" fmla="*/ 1 h 85"/>
                  <a:gd name="T22" fmla="*/ 15 w 23"/>
                  <a:gd name="T23" fmla="*/ 0 h 85"/>
                  <a:gd name="T24" fmla="*/ 15 w 23"/>
                  <a:gd name="T25" fmla="*/ 0 h 85"/>
                  <a:gd name="T26" fmla="*/ 12 w 23"/>
                  <a:gd name="T27" fmla="*/ 1 h 85"/>
                  <a:gd name="T28" fmla="*/ 10 w 23"/>
                  <a:gd name="T29" fmla="*/ 3 h 85"/>
                  <a:gd name="T30" fmla="*/ 9 w 23"/>
                  <a:gd name="T31" fmla="*/ 7 h 85"/>
                  <a:gd name="T32" fmla="*/ 9 w 23"/>
                  <a:gd name="T33" fmla="*/ 7 h 85"/>
                  <a:gd name="T34" fmla="*/ 9 w 23"/>
                  <a:gd name="T35" fmla="*/ 19 h 85"/>
                  <a:gd name="T36" fmla="*/ 9 w 23"/>
                  <a:gd name="T37" fmla="*/ 31 h 85"/>
                  <a:gd name="T38" fmla="*/ 10 w 23"/>
                  <a:gd name="T39" fmla="*/ 43 h 85"/>
                  <a:gd name="T40" fmla="*/ 10 w 23"/>
                  <a:gd name="T41" fmla="*/ 43 h 85"/>
                  <a:gd name="T42" fmla="*/ 7 w 23"/>
                  <a:gd name="T43" fmla="*/ 54 h 85"/>
                  <a:gd name="T44" fmla="*/ 4 w 23"/>
                  <a:gd name="T45" fmla="*/ 66 h 85"/>
                  <a:gd name="T46" fmla="*/ 0 w 23"/>
                  <a:gd name="T47" fmla="*/ 77 h 85"/>
                  <a:gd name="T48" fmla="*/ 0 w 23"/>
                  <a:gd name="T49" fmla="*/ 77 h 85"/>
                  <a:gd name="T50" fmla="*/ 0 w 23"/>
                  <a:gd name="T51" fmla="*/ 80 h 85"/>
                  <a:gd name="T52" fmla="*/ 1 w 23"/>
                  <a:gd name="T53" fmla="*/ 83 h 85"/>
                  <a:gd name="T54" fmla="*/ 4 w 23"/>
                  <a:gd name="T55" fmla="*/ 85 h 85"/>
                  <a:gd name="T56" fmla="*/ 4 w 23"/>
                  <a:gd name="T57" fmla="*/ 85 h 85"/>
                  <a:gd name="T58" fmla="*/ 7 w 23"/>
                  <a:gd name="T59" fmla="*/ 85 h 85"/>
                  <a:gd name="T60" fmla="*/ 10 w 23"/>
                  <a:gd name="T61" fmla="*/ 84 h 85"/>
                  <a:gd name="T62" fmla="*/ 12 w 23"/>
                  <a:gd name="T63" fmla="*/ 81 h 85"/>
                  <a:gd name="T64" fmla="*/ 12 w 23"/>
                  <a:gd name="T65" fmla="*/ 81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3"/>
                  <a:gd name="T100" fmla="*/ 0 h 85"/>
                  <a:gd name="T101" fmla="*/ 23 w 23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3" h="85">
                    <a:moveTo>
                      <a:pt x="12" y="81"/>
                    </a:moveTo>
                    <a:lnTo>
                      <a:pt x="17" y="68"/>
                    </a:lnTo>
                    <a:lnTo>
                      <a:pt x="20" y="55"/>
                    </a:lnTo>
                    <a:lnTo>
                      <a:pt x="23" y="41"/>
                    </a:lnTo>
                    <a:lnTo>
                      <a:pt x="21" y="30"/>
                    </a:lnTo>
                    <a:lnTo>
                      <a:pt x="21" y="18"/>
                    </a:lnTo>
                    <a:lnTo>
                      <a:pt x="21" y="7"/>
                    </a:lnTo>
                    <a:lnTo>
                      <a:pt x="20" y="3"/>
                    </a:lnTo>
                    <a:lnTo>
                      <a:pt x="18" y="1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9" y="7"/>
                    </a:lnTo>
                    <a:lnTo>
                      <a:pt x="9" y="19"/>
                    </a:lnTo>
                    <a:lnTo>
                      <a:pt x="9" y="31"/>
                    </a:lnTo>
                    <a:lnTo>
                      <a:pt x="10" y="43"/>
                    </a:lnTo>
                    <a:lnTo>
                      <a:pt x="7" y="54"/>
                    </a:lnTo>
                    <a:lnTo>
                      <a:pt x="4" y="66"/>
                    </a:lnTo>
                    <a:lnTo>
                      <a:pt x="0" y="77"/>
                    </a:lnTo>
                    <a:lnTo>
                      <a:pt x="0" y="80"/>
                    </a:lnTo>
                    <a:lnTo>
                      <a:pt x="1" y="83"/>
                    </a:lnTo>
                    <a:lnTo>
                      <a:pt x="4" y="85"/>
                    </a:lnTo>
                    <a:lnTo>
                      <a:pt x="7" y="85"/>
                    </a:lnTo>
                    <a:lnTo>
                      <a:pt x="10" y="84"/>
                    </a:lnTo>
                    <a:lnTo>
                      <a:pt x="12" y="8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91" name="Freeform 348"/>
              <p:cNvSpPr>
                <a:spLocks/>
              </p:cNvSpPr>
              <p:nvPr/>
            </p:nvSpPr>
            <p:spPr bwMode="auto">
              <a:xfrm>
                <a:off x="2883" y="1467"/>
                <a:ext cx="16" cy="83"/>
              </a:xfrm>
              <a:custGeom>
                <a:avLst/>
                <a:gdLst>
                  <a:gd name="T0" fmla="*/ 15 w 16"/>
                  <a:gd name="T1" fmla="*/ 77 h 83"/>
                  <a:gd name="T2" fmla="*/ 15 w 16"/>
                  <a:gd name="T3" fmla="*/ 54 h 83"/>
                  <a:gd name="T4" fmla="*/ 16 w 16"/>
                  <a:gd name="T5" fmla="*/ 31 h 83"/>
                  <a:gd name="T6" fmla="*/ 14 w 16"/>
                  <a:gd name="T7" fmla="*/ 8 h 83"/>
                  <a:gd name="T8" fmla="*/ 14 w 16"/>
                  <a:gd name="T9" fmla="*/ 8 h 83"/>
                  <a:gd name="T10" fmla="*/ 14 w 16"/>
                  <a:gd name="T11" fmla="*/ 7 h 83"/>
                  <a:gd name="T12" fmla="*/ 13 w 16"/>
                  <a:gd name="T13" fmla="*/ 5 h 83"/>
                  <a:gd name="T14" fmla="*/ 12 w 16"/>
                  <a:gd name="T15" fmla="*/ 3 h 83"/>
                  <a:gd name="T16" fmla="*/ 12 w 16"/>
                  <a:gd name="T17" fmla="*/ 3 h 83"/>
                  <a:gd name="T18" fmla="*/ 10 w 16"/>
                  <a:gd name="T19" fmla="*/ 1 h 83"/>
                  <a:gd name="T20" fmla="*/ 7 w 16"/>
                  <a:gd name="T21" fmla="*/ 0 h 83"/>
                  <a:gd name="T22" fmla="*/ 4 w 16"/>
                  <a:gd name="T23" fmla="*/ 1 h 83"/>
                  <a:gd name="T24" fmla="*/ 4 w 16"/>
                  <a:gd name="T25" fmla="*/ 1 h 83"/>
                  <a:gd name="T26" fmla="*/ 1 w 16"/>
                  <a:gd name="T27" fmla="*/ 3 h 83"/>
                  <a:gd name="T28" fmla="*/ 0 w 16"/>
                  <a:gd name="T29" fmla="*/ 6 h 83"/>
                  <a:gd name="T30" fmla="*/ 1 w 16"/>
                  <a:gd name="T31" fmla="*/ 9 h 83"/>
                  <a:gd name="T32" fmla="*/ 1 w 16"/>
                  <a:gd name="T33" fmla="*/ 9 h 83"/>
                  <a:gd name="T34" fmla="*/ 2 w 16"/>
                  <a:gd name="T35" fmla="*/ 10 h 83"/>
                  <a:gd name="T36" fmla="*/ 2 w 16"/>
                  <a:gd name="T37" fmla="*/ 12 h 83"/>
                  <a:gd name="T38" fmla="*/ 3 w 16"/>
                  <a:gd name="T39" fmla="*/ 13 h 83"/>
                  <a:gd name="T40" fmla="*/ 3 w 16"/>
                  <a:gd name="T41" fmla="*/ 13 h 83"/>
                  <a:gd name="T42" fmla="*/ 3 w 16"/>
                  <a:gd name="T43" fmla="*/ 34 h 83"/>
                  <a:gd name="T44" fmla="*/ 2 w 16"/>
                  <a:gd name="T45" fmla="*/ 55 h 83"/>
                  <a:gd name="T46" fmla="*/ 3 w 16"/>
                  <a:gd name="T47" fmla="*/ 77 h 83"/>
                  <a:gd name="T48" fmla="*/ 3 w 16"/>
                  <a:gd name="T49" fmla="*/ 77 h 83"/>
                  <a:gd name="T50" fmla="*/ 4 w 16"/>
                  <a:gd name="T51" fmla="*/ 80 h 83"/>
                  <a:gd name="T52" fmla="*/ 6 w 16"/>
                  <a:gd name="T53" fmla="*/ 82 h 83"/>
                  <a:gd name="T54" fmla="*/ 9 w 16"/>
                  <a:gd name="T55" fmla="*/ 83 h 83"/>
                  <a:gd name="T56" fmla="*/ 9 w 16"/>
                  <a:gd name="T57" fmla="*/ 83 h 83"/>
                  <a:gd name="T58" fmla="*/ 12 w 16"/>
                  <a:gd name="T59" fmla="*/ 82 h 83"/>
                  <a:gd name="T60" fmla="*/ 15 w 16"/>
                  <a:gd name="T61" fmla="*/ 80 h 83"/>
                  <a:gd name="T62" fmla="*/ 15 w 16"/>
                  <a:gd name="T63" fmla="*/ 77 h 83"/>
                  <a:gd name="T64" fmla="*/ 15 w 16"/>
                  <a:gd name="T65" fmla="*/ 77 h 8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6"/>
                  <a:gd name="T100" fmla="*/ 0 h 83"/>
                  <a:gd name="T101" fmla="*/ 16 w 16"/>
                  <a:gd name="T102" fmla="*/ 83 h 8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6" h="83">
                    <a:moveTo>
                      <a:pt x="15" y="77"/>
                    </a:moveTo>
                    <a:lnTo>
                      <a:pt x="15" y="54"/>
                    </a:lnTo>
                    <a:lnTo>
                      <a:pt x="16" y="31"/>
                    </a:lnTo>
                    <a:lnTo>
                      <a:pt x="14" y="8"/>
                    </a:lnTo>
                    <a:lnTo>
                      <a:pt x="14" y="7"/>
                    </a:lnTo>
                    <a:lnTo>
                      <a:pt x="13" y="5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3" y="13"/>
                    </a:lnTo>
                    <a:lnTo>
                      <a:pt x="3" y="34"/>
                    </a:lnTo>
                    <a:lnTo>
                      <a:pt x="2" y="55"/>
                    </a:lnTo>
                    <a:lnTo>
                      <a:pt x="3" y="77"/>
                    </a:lnTo>
                    <a:lnTo>
                      <a:pt x="4" y="80"/>
                    </a:lnTo>
                    <a:lnTo>
                      <a:pt x="6" y="82"/>
                    </a:lnTo>
                    <a:lnTo>
                      <a:pt x="9" y="83"/>
                    </a:lnTo>
                    <a:lnTo>
                      <a:pt x="12" y="82"/>
                    </a:lnTo>
                    <a:lnTo>
                      <a:pt x="15" y="80"/>
                    </a:lnTo>
                    <a:lnTo>
                      <a:pt x="15" y="7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92" name="Freeform 349"/>
              <p:cNvSpPr>
                <a:spLocks/>
              </p:cNvSpPr>
              <p:nvPr/>
            </p:nvSpPr>
            <p:spPr bwMode="auto">
              <a:xfrm>
                <a:off x="2850" y="1468"/>
                <a:ext cx="23" cy="84"/>
              </a:xfrm>
              <a:custGeom>
                <a:avLst/>
                <a:gdLst>
                  <a:gd name="T0" fmla="*/ 12 w 23"/>
                  <a:gd name="T1" fmla="*/ 79 h 84"/>
                  <a:gd name="T2" fmla="*/ 19 w 23"/>
                  <a:gd name="T3" fmla="*/ 56 h 84"/>
                  <a:gd name="T4" fmla="*/ 23 w 23"/>
                  <a:gd name="T5" fmla="*/ 31 h 84"/>
                  <a:gd name="T6" fmla="*/ 23 w 23"/>
                  <a:gd name="T7" fmla="*/ 6 h 84"/>
                  <a:gd name="T8" fmla="*/ 23 w 23"/>
                  <a:gd name="T9" fmla="*/ 6 h 84"/>
                  <a:gd name="T10" fmla="*/ 22 w 23"/>
                  <a:gd name="T11" fmla="*/ 3 h 84"/>
                  <a:gd name="T12" fmla="*/ 20 w 23"/>
                  <a:gd name="T13" fmla="*/ 1 h 84"/>
                  <a:gd name="T14" fmla="*/ 17 w 23"/>
                  <a:gd name="T15" fmla="*/ 0 h 84"/>
                  <a:gd name="T16" fmla="*/ 17 w 23"/>
                  <a:gd name="T17" fmla="*/ 0 h 84"/>
                  <a:gd name="T18" fmla="*/ 14 w 23"/>
                  <a:gd name="T19" fmla="*/ 1 h 84"/>
                  <a:gd name="T20" fmla="*/ 11 w 23"/>
                  <a:gd name="T21" fmla="*/ 3 h 84"/>
                  <a:gd name="T22" fmla="*/ 10 w 23"/>
                  <a:gd name="T23" fmla="*/ 6 h 84"/>
                  <a:gd name="T24" fmla="*/ 10 w 23"/>
                  <a:gd name="T25" fmla="*/ 6 h 84"/>
                  <a:gd name="T26" fmla="*/ 10 w 23"/>
                  <a:gd name="T27" fmla="*/ 30 h 84"/>
                  <a:gd name="T28" fmla="*/ 6 w 23"/>
                  <a:gd name="T29" fmla="*/ 53 h 84"/>
                  <a:gd name="T30" fmla="*/ 0 w 23"/>
                  <a:gd name="T31" fmla="*/ 76 h 84"/>
                  <a:gd name="T32" fmla="*/ 0 w 23"/>
                  <a:gd name="T33" fmla="*/ 76 h 84"/>
                  <a:gd name="T34" fmla="*/ 0 w 23"/>
                  <a:gd name="T35" fmla="*/ 79 h 84"/>
                  <a:gd name="T36" fmla="*/ 1 w 23"/>
                  <a:gd name="T37" fmla="*/ 82 h 84"/>
                  <a:gd name="T38" fmla="*/ 4 w 23"/>
                  <a:gd name="T39" fmla="*/ 83 h 84"/>
                  <a:gd name="T40" fmla="*/ 4 w 23"/>
                  <a:gd name="T41" fmla="*/ 83 h 84"/>
                  <a:gd name="T42" fmla="*/ 7 w 23"/>
                  <a:gd name="T43" fmla="*/ 84 h 84"/>
                  <a:gd name="T44" fmla="*/ 10 w 23"/>
                  <a:gd name="T45" fmla="*/ 82 h 84"/>
                  <a:gd name="T46" fmla="*/ 12 w 23"/>
                  <a:gd name="T47" fmla="*/ 79 h 84"/>
                  <a:gd name="T48" fmla="*/ 12 w 23"/>
                  <a:gd name="T49" fmla="*/ 79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3"/>
                  <a:gd name="T76" fmla="*/ 0 h 84"/>
                  <a:gd name="T77" fmla="*/ 23 w 23"/>
                  <a:gd name="T78" fmla="*/ 84 h 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3" h="84">
                    <a:moveTo>
                      <a:pt x="12" y="79"/>
                    </a:moveTo>
                    <a:lnTo>
                      <a:pt x="19" y="56"/>
                    </a:lnTo>
                    <a:lnTo>
                      <a:pt x="23" y="31"/>
                    </a:lnTo>
                    <a:lnTo>
                      <a:pt x="23" y="6"/>
                    </a:lnTo>
                    <a:lnTo>
                      <a:pt x="22" y="3"/>
                    </a:lnTo>
                    <a:lnTo>
                      <a:pt x="20" y="1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1" y="3"/>
                    </a:lnTo>
                    <a:lnTo>
                      <a:pt x="10" y="6"/>
                    </a:lnTo>
                    <a:lnTo>
                      <a:pt x="10" y="30"/>
                    </a:lnTo>
                    <a:lnTo>
                      <a:pt x="6" y="53"/>
                    </a:lnTo>
                    <a:lnTo>
                      <a:pt x="0" y="76"/>
                    </a:lnTo>
                    <a:lnTo>
                      <a:pt x="0" y="79"/>
                    </a:lnTo>
                    <a:lnTo>
                      <a:pt x="1" y="82"/>
                    </a:lnTo>
                    <a:lnTo>
                      <a:pt x="4" y="83"/>
                    </a:lnTo>
                    <a:lnTo>
                      <a:pt x="7" y="84"/>
                    </a:lnTo>
                    <a:lnTo>
                      <a:pt x="10" y="82"/>
                    </a:lnTo>
                    <a:lnTo>
                      <a:pt x="12" y="7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93" name="Freeform 350"/>
              <p:cNvSpPr>
                <a:spLocks/>
              </p:cNvSpPr>
              <p:nvPr/>
            </p:nvSpPr>
            <p:spPr bwMode="auto">
              <a:xfrm>
                <a:off x="2837" y="1469"/>
                <a:ext cx="18" cy="82"/>
              </a:xfrm>
              <a:custGeom>
                <a:avLst/>
                <a:gdLst>
                  <a:gd name="T0" fmla="*/ 16 w 18"/>
                  <a:gd name="T1" fmla="*/ 73 h 82"/>
                  <a:gd name="T2" fmla="*/ 15 w 18"/>
                  <a:gd name="T3" fmla="*/ 71 h 82"/>
                  <a:gd name="T4" fmla="*/ 15 w 18"/>
                  <a:gd name="T5" fmla="*/ 70 h 82"/>
                  <a:gd name="T6" fmla="*/ 15 w 18"/>
                  <a:gd name="T7" fmla="*/ 69 h 82"/>
                  <a:gd name="T8" fmla="*/ 15 w 18"/>
                  <a:gd name="T9" fmla="*/ 69 h 82"/>
                  <a:gd name="T10" fmla="*/ 16 w 18"/>
                  <a:gd name="T11" fmla="*/ 62 h 82"/>
                  <a:gd name="T12" fmla="*/ 17 w 18"/>
                  <a:gd name="T13" fmla="*/ 55 h 82"/>
                  <a:gd name="T14" fmla="*/ 18 w 18"/>
                  <a:gd name="T15" fmla="*/ 47 h 82"/>
                  <a:gd name="T16" fmla="*/ 18 w 18"/>
                  <a:gd name="T17" fmla="*/ 47 h 82"/>
                  <a:gd name="T18" fmla="*/ 18 w 18"/>
                  <a:gd name="T19" fmla="*/ 39 h 82"/>
                  <a:gd name="T20" fmla="*/ 18 w 18"/>
                  <a:gd name="T21" fmla="*/ 31 h 82"/>
                  <a:gd name="T22" fmla="*/ 18 w 18"/>
                  <a:gd name="T23" fmla="*/ 23 h 82"/>
                  <a:gd name="T24" fmla="*/ 18 w 18"/>
                  <a:gd name="T25" fmla="*/ 23 h 82"/>
                  <a:gd name="T26" fmla="*/ 17 w 18"/>
                  <a:gd name="T27" fmla="*/ 17 h 82"/>
                  <a:gd name="T28" fmla="*/ 14 w 18"/>
                  <a:gd name="T29" fmla="*/ 10 h 82"/>
                  <a:gd name="T30" fmla="*/ 12 w 18"/>
                  <a:gd name="T31" fmla="*/ 3 h 82"/>
                  <a:gd name="T32" fmla="*/ 12 w 18"/>
                  <a:gd name="T33" fmla="*/ 3 h 82"/>
                  <a:gd name="T34" fmla="*/ 11 w 18"/>
                  <a:gd name="T35" fmla="*/ 1 h 82"/>
                  <a:gd name="T36" fmla="*/ 8 w 18"/>
                  <a:gd name="T37" fmla="*/ 0 h 82"/>
                  <a:gd name="T38" fmla="*/ 4 w 18"/>
                  <a:gd name="T39" fmla="*/ 0 h 82"/>
                  <a:gd name="T40" fmla="*/ 4 w 18"/>
                  <a:gd name="T41" fmla="*/ 0 h 82"/>
                  <a:gd name="T42" fmla="*/ 1 w 18"/>
                  <a:gd name="T43" fmla="*/ 2 h 82"/>
                  <a:gd name="T44" fmla="*/ 0 w 18"/>
                  <a:gd name="T45" fmla="*/ 5 h 82"/>
                  <a:gd name="T46" fmla="*/ 0 w 18"/>
                  <a:gd name="T47" fmla="*/ 8 h 82"/>
                  <a:gd name="T48" fmla="*/ 0 w 18"/>
                  <a:gd name="T49" fmla="*/ 8 h 82"/>
                  <a:gd name="T50" fmla="*/ 4 w 18"/>
                  <a:gd name="T51" fmla="*/ 20 h 82"/>
                  <a:gd name="T52" fmla="*/ 5 w 18"/>
                  <a:gd name="T53" fmla="*/ 31 h 82"/>
                  <a:gd name="T54" fmla="*/ 5 w 18"/>
                  <a:gd name="T55" fmla="*/ 43 h 82"/>
                  <a:gd name="T56" fmla="*/ 5 w 18"/>
                  <a:gd name="T57" fmla="*/ 43 h 82"/>
                  <a:gd name="T58" fmla="*/ 4 w 18"/>
                  <a:gd name="T59" fmla="*/ 51 h 82"/>
                  <a:gd name="T60" fmla="*/ 3 w 18"/>
                  <a:gd name="T61" fmla="*/ 59 h 82"/>
                  <a:gd name="T62" fmla="*/ 2 w 18"/>
                  <a:gd name="T63" fmla="*/ 67 h 82"/>
                  <a:gd name="T64" fmla="*/ 2 w 18"/>
                  <a:gd name="T65" fmla="*/ 67 h 82"/>
                  <a:gd name="T66" fmla="*/ 2 w 18"/>
                  <a:gd name="T67" fmla="*/ 71 h 82"/>
                  <a:gd name="T68" fmla="*/ 3 w 18"/>
                  <a:gd name="T69" fmla="*/ 75 h 82"/>
                  <a:gd name="T70" fmla="*/ 4 w 18"/>
                  <a:gd name="T71" fmla="*/ 79 h 82"/>
                  <a:gd name="T72" fmla="*/ 4 w 18"/>
                  <a:gd name="T73" fmla="*/ 79 h 82"/>
                  <a:gd name="T74" fmla="*/ 7 w 18"/>
                  <a:gd name="T75" fmla="*/ 81 h 82"/>
                  <a:gd name="T76" fmla="*/ 10 w 18"/>
                  <a:gd name="T77" fmla="*/ 82 h 82"/>
                  <a:gd name="T78" fmla="*/ 13 w 18"/>
                  <a:gd name="T79" fmla="*/ 81 h 82"/>
                  <a:gd name="T80" fmla="*/ 13 w 18"/>
                  <a:gd name="T81" fmla="*/ 81 h 82"/>
                  <a:gd name="T82" fmla="*/ 15 w 18"/>
                  <a:gd name="T83" fmla="*/ 79 h 82"/>
                  <a:gd name="T84" fmla="*/ 16 w 18"/>
                  <a:gd name="T85" fmla="*/ 76 h 82"/>
                  <a:gd name="T86" fmla="*/ 16 w 18"/>
                  <a:gd name="T87" fmla="*/ 73 h 82"/>
                  <a:gd name="T88" fmla="*/ 16 w 18"/>
                  <a:gd name="T89" fmla="*/ 73 h 8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8"/>
                  <a:gd name="T136" fmla="*/ 0 h 82"/>
                  <a:gd name="T137" fmla="*/ 18 w 18"/>
                  <a:gd name="T138" fmla="*/ 82 h 8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8" h="82">
                    <a:moveTo>
                      <a:pt x="16" y="73"/>
                    </a:moveTo>
                    <a:lnTo>
                      <a:pt x="15" y="71"/>
                    </a:lnTo>
                    <a:lnTo>
                      <a:pt x="15" y="70"/>
                    </a:lnTo>
                    <a:lnTo>
                      <a:pt x="15" y="69"/>
                    </a:lnTo>
                    <a:lnTo>
                      <a:pt x="16" y="62"/>
                    </a:lnTo>
                    <a:lnTo>
                      <a:pt x="17" y="55"/>
                    </a:lnTo>
                    <a:lnTo>
                      <a:pt x="18" y="47"/>
                    </a:lnTo>
                    <a:lnTo>
                      <a:pt x="18" y="39"/>
                    </a:lnTo>
                    <a:lnTo>
                      <a:pt x="18" y="31"/>
                    </a:lnTo>
                    <a:lnTo>
                      <a:pt x="18" y="23"/>
                    </a:lnTo>
                    <a:lnTo>
                      <a:pt x="17" y="17"/>
                    </a:lnTo>
                    <a:lnTo>
                      <a:pt x="14" y="10"/>
                    </a:lnTo>
                    <a:lnTo>
                      <a:pt x="12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4" y="20"/>
                    </a:lnTo>
                    <a:lnTo>
                      <a:pt x="5" y="31"/>
                    </a:lnTo>
                    <a:lnTo>
                      <a:pt x="5" y="43"/>
                    </a:lnTo>
                    <a:lnTo>
                      <a:pt x="4" y="51"/>
                    </a:lnTo>
                    <a:lnTo>
                      <a:pt x="3" y="59"/>
                    </a:lnTo>
                    <a:lnTo>
                      <a:pt x="2" y="67"/>
                    </a:lnTo>
                    <a:lnTo>
                      <a:pt x="2" y="71"/>
                    </a:lnTo>
                    <a:lnTo>
                      <a:pt x="3" y="75"/>
                    </a:lnTo>
                    <a:lnTo>
                      <a:pt x="4" y="79"/>
                    </a:lnTo>
                    <a:lnTo>
                      <a:pt x="7" y="81"/>
                    </a:lnTo>
                    <a:lnTo>
                      <a:pt x="10" y="82"/>
                    </a:lnTo>
                    <a:lnTo>
                      <a:pt x="13" y="81"/>
                    </a:lnTo>
                    <a:lnTo>
                      <a:pt x="15" y="79"/>
                    </a:lnTo>
                    <a:lnTo>
                      <a:pt x="16" y="76"/>
                    </a:lnTo>
                    <a:lnTo>
                      <a:pt x="16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94" name="Freeform 351"/>
              <p:cNvSpPr>
                <a:spLocks/>
              </p:cNvSpPr>
              <p:nvPr/>
            </p:nvSpPr>
            <p:spPr bwMode="auto">
              <a:xfrm>
                <a:off x="2790" y="1467"/>
                <a:ext cx="20" cy="81"/>
              </a:xfrm>
              <a:custGeom>
                <a:avLst/>
                <a:gdLst>
                  <a:gd name="T0" fmla="*/ 20 w 20"/>
                  <a:gd name="T1" fmla="*/ 73 h 81"/>
                  <a:gd name="T2" fmla="*/ 18 w 20"/>
                  <a:gd name="T3" fmla="*/ 61 h 81"/>
                  <a:gd name="T4" fmla="*/ 15 w 20"/>
                  <a:gd name="T5" fmla="*/ 48 h 81"/>
                  <a:gd name="T6" fmla="*/ 12 w 20"/>
                  <a:gd name="T7" fmla="*/ 35 h 81"/>
                  <a:gd name="T8" fmla="*/ 12 w 20"/>
                  <a:gd name="T9" fmla="*/ 35 h 81"/>
                  <a:gd name="T10" fmla="*/ 12 w 20"/>
                  <a:gd name="T11" fmla="*/ 25 h 81"/>
                  <a:gd name="T12" fmla="*/ 15 w 20"/>
                  <a:gd name="T13" fmla="*/ 15 h 81"/>
                  <a:gd name="T14" fmla="*/ 16 w 20"/>
                  <a:gd name="T15" fmla="*/ 5 h 81"/>
                  <a:gd name="T16" fmla="*/ 16 w 20"/>
                  <a:gd name="T17" fmla="*/ 5 h 81"/>
                  <a:gd name="T18" fmla="*/ 15 w 20"/>
                  <a:gd name="T19" fmla="*/ 2 h 81"/>
                  <a:gd name="T20" fmla="*/ 12 w 20"/>
                  <a:gd name="T21" fmla="*/ 0 h 81"/>
                  <a:gd name="T22" fmla="*/ 8 w 20"/>
                  <a:gd name="T23" fmla="*/ 0 h 81"/>
                  <a:gd name="T24" fmla="*/ 8 w 20"/>
                  <a:gd name="T25" fmla="*/ 0 h 81"/>
                  <a:gd name="T26" fmla="*/ 5 w 20"/>
                  <a:gd name="T27" fmla="*/ 1 h 81"/>
                  <a:gd name="T28" fmla="*/ 3 w 20"/>
                  <a:gd name="T29" fmla="*/ 4 h 81"/>
                  <a:gd name="T30" fmla="*/ 3 w 20"/>
                  <a:gd name="T31" fmla="*/ 7 h 81"/>
                  <a:gd name="T32" fmla="*/ 3 w 20"/>
                  <a:gd name="T33" fmla="*/ 7 h 81"/>
                  <a:gd name="T34" fmla="*/ 2 w 20"/>
                  <a:gd name="T35" fmla="*/ 13 h 81"/>
                  <a:gd name="T36" fmla="*/ 1 w 20"/>
                  <a:gd name="T37" fmla="*/ 19 h 81"/>
                  <a:gd name="T38" fmla="*/ 0 w 20"/>
                  <a:gd name="T39" fmla="*/ 26 h 81"/>
                  <a:gd name="T40" fmla="*/ 0 w 20"/>
                  <a:gd name="T41" fmla="*/ 26 h 81"/>
                  <a:gd name="T42" fmla="*/ 1 w 20"/>
                  <a:gd name="T43" fmla="*/ 43 h 81"/>
                  <a:gd name="T44" fmla="*/ 5 w 20"/>
                  <a:gd name="T45" fmla="*/ 59 h 81"/>
                  <a:gd name="T46" fmla="*/ 8 w 20"/>
                  <a:gd name="T47" fmla="*/ 76 h 81"/>
                  <a:gd name="T48" fmla="*/ 8 w 20"/>
                  <a:gd name="T49" fmla="*/ 76 h 81"/>
                  <a:gd name="T50" fmla="*/ 9 w 20"/>
                  <a:gd name="T51" fmla="*/ 79 h 81"/>
                  <a:gd name="T52" fmla="*/ 11 w 20"/>
                  <a:gd name="T53" fmla="*/ 80 h 81"/>
                  <a:gd name="T54" fmla="*/ 15 w 20"/>
                  <a:gd name="T55" fmla="*/ 81 h 81"/>
                  <a:gd name="T56" fmla="*/ 15 w 20"/>
                  <a:gd name="T57" fmla="*/ 81 h 81"/>
                  <a:gd name="T58" fmla="*/ 18 w 20"/>
                  <a:gd name="T59" fmla="*/ 80 h 81"/>
                  <a:gd name="T60" fmla="*/ 20 w 20"/>
                  <a:gd name="T61" fmla="*/ 77 h 81"/>
                  <a:gd name="T62" fmla="*/ 20 w 20"/>
                  <a:gd name="T63" fmla="*/ 73 h 81"/>
                  <a:gd name="T64" fmla="*/ 20 w 20"/>
                  <a:gd name="T65" fmla="*/ 73 h 8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0"/>
                  <a:gd name="T100" fmla="*/ 0 h 81"/>
                  <a:gd name="T101" fmla="*/ 20 w 20"/>
                  <a:gd name="T102" fmla="*/ 81 h 8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0" h="81">
                    <a:moveTo>
                      <a:pt x="20" y="73"/>
                    </a:moveTo>
                    <a:lnTo>
                      <a:pt x="18" y="61"/>
                    </a:lnTo>
                    <a:lnTo>
                      <a:pt x="15" y="48"/>
                    </a:lnTo>
                    <a:lnTo>
                      <a:pt x="12" y="35"/>
                    </a:lnTo>
                    <a:lnTo>
                      <a:pt x="12" y="25"/>
                    </a:lnTo>
                    <a:lnTo>
                      <a:pt x="15" y="15"/>
                    </a:lnTo>
                    <a:lnTo>
                      <a:pt x="16" y="5"/>
                    </a:lnTo>
                    <a:lnTo>
                      <a:pt x="15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2" y="13"/>
                    </a:lnTo>
                    <a:lnTo>
                      <a:pt x="1" y="19"/>
                    </a:lnTo>
                    <a:lnTo>
                      <a:pt x="0" y="26"/>
                    </a:lnTo>
                    <a:lnTo>
                      <a:pt x="1" y="43"/>
                    </a:lnTo>
                    <a:lnTo>
                      <a:pt x="5" y="59"/>
                    </a:lnTo>
                    <a:lnTo>
                      <a:pt x="8" y="76"/>
                    </a:lnTo>
                    <a:lnTo>
                      <a:pt x="9" y="79"/>
                    </a:lnTo>
                    <a:lnTo>
                      <a:pt x="11" y="80"/>
                    </a:lnTo>
                    <a:lnTo>
                      <a:pt x="15" y="81"/>
                    </a:lnTo>
                    <a:lnTo>
                      <a:pt x="18" y="80"/>
                    </a:lnTo>
                    <a:lnTo>
                      <a:pt x="20" y="77"/>
                    </a:lnTo>
                    <a:lnTo>
                      <a:pt x="20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95" name="Freeform 352"/>
              <p:cNvSpPr>
                <a:spLocks/>
              </p:cNvSpPr>
              <p:nvPr/>
            </p:nvSpPr>
            <p:spPr bwMode="auto">
              <a:xfrm>
                <a:off x="2764" y="1468"/>
                <a:ext cx="17" cy="78"/>
              </a:xfrm>
              <a:custGeom>
                <a:avLst/>
                <a:gdLst>
                  <a:gd name="T0" fmla="*/ 13 w 17"/>
                  <a:gd name="T1" fmla="*/ 71 h 78"/>
                  <a:gd name="T2" fmla="*/ 14 w 17"/>
                  <a:gd name="T3" fmla="*/ 61 h 78"/>
                  <a:gd name="T4" fmla="*/ 14 w 17"/>
                  <a:gd name="T5" fmla="*/ 51 h 78"/>
                  <a:gd name="T6" fmla="*/ 14 w 17"/>
                  <a:gd name="T7" fmla="*/ 41 h 78"/>
                  <a:gd name="T8" fmla="*/ 14 w 17"/>
                  <a:gd name="T9" fmla="*/ 41 h 78"/>
                  <a:gd name="T10" fmla="*/ 13 w 17"/>
                  <a:gd name="T11" fmla="*/ 31 h 78"/>
                  <a:gd name="T12" fmla="*/ 14 w 17"/>
                  <a:gd name="T13" fmla="*/ 22 h 78"/>
                  <a:gd name="T14" fmla="*/ 15 w 17"/>
                  <a:gd name="T15" fmla="*/ 12 h 78"/>
                  <a:gd name="T16" fmla="*/ 15 w 17"/>
                  <a:gd name="T17" fmla="*/ 12 h 78"/>
                  <a:gd name="T18" fmla="*/ 15 w 17"/>
                  <a:gd name="T19" fmla="*/ 11 h 78"/>
                  <a:gd name="T20" fmla="*/ 16 w 17"/>
                  <a:gd name="T21" fmla="*/ 10 h 78"/>
                  <a:gd name="T22" fmla="*/ 16 w 17"/>
                  <a:gd name="T23" fmla="*/ 10 h 78"/>
                  <a:gd name="T24" fmla="*/ 16 w 17"/>
                  <a:gd name="T25" fmla="*/ 10 h 78"/>
                  <a:gd name="T26" fmla="*/ 16 w 17"/>
                  <a:gd name="T27" fmla="*/ 10 h 78"/>
                  <a:gd name="T28" fmla="*/ 16 w 17"/>
                  <a:gd name="T29" fmla="*/ 10 h 78"/>
                  <a:gd name="T30" fmla="*/ 16 w 17"/>
                  <a:gd name="T31" fmla="*/ 10 h 78"/>
                  <a:gd name="T32" fmla="*/ 16 w 17"/>
                  <a:gd name="T33" fmla="*/ 10 h 78"/>
                  <a:gd name="T34" fmla="*/ 17 w 17"/>
                  <a:gd name="T35" fmla="*/ 7 h 78"/>
                  <a:gd name="T36" fmla="*/ 17 w 17"/>
                  <a:gd name="T37" fmla="*/ 4 h 78"/>
                  <a:gd name="T38" fmla="*/ 14 w 17"/>
                  <a:gd name="T39" fmla="*/ 1 h 78"/>
                  <a:gd name="T40" fmla="*/ 14 w 17"/>
                  <a:gd name="T41" fmla="*/ 1 h 78"/>
                  <a:gd name="T42" fmla="*/ 11 w 17"/>
                  <a:gd name="T43" fmla="*/ 0 h 78"/>
                  <a:gd name="T44" fmla="*/ 8 w 17"/>
                  <a:gd name="T45" fmla="*/ 1 h 78"/>
                  <a:gd name="T46" fmla="*/ 6 w 17"/>
                  <a:gd name="T47" fmla="*/ 3 h 78"/>
                  <a:gd name="T48" fmla="*/ 6 w 17"/>
                  <a:gd name="T49" fmla="*/ 3 h 78"/>
                  <a:gd name="T50" fmla="*/ 4 w 17"/>
                  <a:gd name="T51" fmla="*/ 6 h 78"/>
                  <a:gd name="T52" fmla="*/ 3 w 17"/>
                  <a:gd name="T53" fmla="*/ 8 h 78"/>
                  <a:gd name="T54" fmla="*/ 2 w 17"/>
                  <a:gd name="T55" fmla="*/ 11 h 78"/>
                  <a:gd name="T56" fmla="*/ 2 w 17"/>
                  <a:gd name="T57" fmla="*/ 11 h 78"/>
                  <a:gd name="T58" fmla="*/ 1 w 17"/>
                  <a:gd name="T59" fmla="*/ 31 h 78"/>
                  <a:gd name="T60" fmla="*/ 2 w 17"/>
                  <a:gd name="T61" fmla="*/ 51 h 78"/>
                  <a:gd name="T62" fmla="*/ 0 w 17"/>
                  <a:gd name="T63" fmla="*/ 71 h 78"/>
                  <a:gd name="T64" fmla="*/ 0 w 17"/>
                  <a:gd name="T65" fmla="*/ 71 h 78"/>
                  <a:gd name="T66" fmla="*/ 1 w 17"/>
                  <a:gd name="T67" fmla="*/ 74 h 78"/>
                  <a:gd name="T68" fmla="*/ 4 w 17"/>
                  <a:gd name="T69" fmla="*/ 77 h 78"/>
                  <a:gd name="T70" fmla="*/ 7 w 17"/>
                  <a:gd name="T71" fmla="*/ 78 h 78"/>
                  <a:gd name="T72" fmla="*/ 7 w 17"/>
                  <a:gd name="T73" fmla="*/ 78 h 78"/>
                  <a:gd name="T74" fmla="*/ 10 w 17"/>
                  <a:gd name="T75" fmla="*/ 77 h 78"/>
                  <a:gd name="T76" fmla="*/ 12 w 17"/>
                  <a:gd name="T77" fmla="*/ 75 h 78"/>
                  <a:gd name="T78" fmla="*/ 13 w 17"/>
                  <a:gd name="T79" fmla="*/ 71 h 78"/>
                  <a:gd name="T80" fmla="*/ 13 w 17"/>
                  <a:gd name="T81" fmla="*/ 71 h 7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7"/>
                  <a:gd name="T124" fmla="*/ 0 h 78"/>
                  <a:gd name="T125" fmla="*/ 17 w 17"/>
                  <a:gd name="T126" fmla="*/ 78 h 7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7" h="78">
                    <a:moveTo>
                      <a:pt x="13" y="71"/>
                    </a:moveTo>
                    <a:lnTo>
                      <a:pt x="14" y="61"/>
                    </a:lnTo>
                    <a:lnTo>
                      <a:pt x="14" y="51"/>
                    </a:lnTo>
                    <a:lnTo>
                      <a:pt x="14" y="41"/>
                    </a:lnTo>
                    <a:lnTo>
                      <a:pt x="13" y="31"/>
                    </a:lnTo>
                    <a:lnTo>
                      <a:pt x="14" y="22"/>
                    </a:lnTo>
                    <a:lnTo>
                      <a:pt x="15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7" y="7"/>
                    </a:lnTo>
                    <a:lnTo>
                      <a:pt x="17" y="4"/>
                    </a:lnTo>
                    <a:lnTo>
                      <a:pt x="14" y="1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4" y="6"/>
                    </a:lnTo>
                    <a:lnTo>
                      <a:pt x="3" y="8"/>
                    </a:lnTo>
                    <a:lnTo>
                      <a:pt x="2" y="11"/>
                    </a:lnTo>
                    <a:lnTo>
                      <a:pt x="1" y="31"/>
                    </a:lnTo>
                    <a:lnTo>
                      <a:pt x="2" y="51"/>
                    </a:lnTo>
                    <a:lnTo>
                      <a:pt x="0" y="71"/>
                    </a:lnTo>
                    <a:lnTo>
                      <a:pt x="1" y="74"/>
                    </a:lnTo>
                    <a:lnTo>
                      <a:pt x="4" y="77"/>
                    </a:lnTo>
                    <a:lnTo>
                      <a:pt x="7" y="78"/>
                    </a:lnTo>
                    <a:lnTo>
                      <a:pt x="10" y="77"/>
                    </a:lnTo>
                    <a:lnTo>
                      <a:pt x="12" y="75"/>
                    </a:lnTo>
                    <a:lnTo>
                      <a:pt x="13" y="7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96" name="Freeform 353"/>
              <p:cNvSpPr>
                <a:spLocks/>
              </p:cNvSpPr>
              <p:nvPr/>
            </p:nvSpPr>
            <p:spPr bwMode="auto">
              <a:xfrm>
                <a:off x="2740" y="1466"/>
                <a:ext cx="22" cy="80"/>
              </a:xfrm>
              <a:custGeom>
                <a:avLst/>
                <a:gdLst>
                  <a:gd name="T0" fmla="*/ 22 w 22"/>
                  <a:gd name="T1" fmla="*/ 73 h 80"/>
                  <a:gd name="T2" fmla="*/ 21 w 22"/>
                  <a:gd name="T3" fmla="*/ 55 h 80"/>
                  <a:gd name="T4" fmla="*/ 19 w 22"/>
                  <a:gd name="T5" fmla="*/ 36 h 80"/>
                  <a:gd name="T6" fmla="*/ 14 w 22"/>
                  <a:gd name="T7" fmla="*/ 19 h 80"/>
                  <a:gd name="T8" fmla="*/ 14 w 22"/>
                  <a:gd name="T9" fmla="*/ 19 h 80"/>
                  <a:gd name="T10" fmla="*/ 13 w 22"/>
                  <a:gd name="T11" fmla="*/ 15 h 80"/>
                  <a:gd name="T12" fmla="*/ 13 w 22"/>
                  <a:gd name="T13" fmla="*/ 11 h 80"/>
                  <a:gd name="T14" fmla="*/ 13 w 22"/>
                  <a:gd name="T15" fmla="*/ 7 h 80"/>
                  <a:gd name="T16" fmla="*/ 13 w 22"/>
                  <a:gd name="T17" fmla="*/ 7 h 80"/>
                  <a:gd name="T18" fmla="*/ 12 w 22"/>
                  <a:gd name="T19" fmla="*/ 3 h 80"/>
                  <a:gd name="T20" fmla="*/ 10 w 22"/>
                  <a:gd name="T21" fmla="*/ 1 h 80"/>
                  <a:gd name="T22" fmla="*/ 7 w 22"/>
                  <a:gd name="T23" fmla="*/ 0 h 80"/>
                  <a:gd name="T24" fmla="*/ 7 w 22"/>
                  <a:gd name="T25" fmla="*/ 0 h 80"/>
                  <a:gd name="T26" fmla="*/ 3 w 22"/>
                  <a:gd name="T27" fmla="*/ 1 h 80"/>
                  <a:gd name="T28" fmla="*/ 1 w 22"/>
                  <a:gd name="T29" fmla="*/ 3 h 80"/>
                  <a:gd name="T30" fmla="*/ 0 w 22"/>
                  <a:gd name="T31" fmla="*/ 7 h 80"/>
                  <a:gd name="T32" fmla="*/ 0 w 22"/>
                  <a:gd name="T33" fmla="*/ 7 h 80"/>
                  <a:gd name="T34" fmla="*/ 1 w 22"/>
                  <a:gd name="T35" fmla="*/ 16 h 80"/>
                  <a:gd name="T36" fmla="*/ 3 w 22"/>
                  <a:gd name="T37" fmla="*/ 26 h 80"/>
                  <a:gd name="T38" fmla="*/ 6 w 22"/>
                  <a:gd name="T39" fmla="*/ 35 h 80"/>
                  <a:gd name="T40" fmla="*/ 6 w 22"/>
                  <a:gd name="T41" fmla="*/ 35 h 80"/>
                  <a:gd name="T42" fmla="*/ 8 w 22"/>
                  <a:gd name="T43" fmla="*/ 48 h 80"/>
                  <a:gd name="T44" fmla="*/ 9 w 22"/>
                  <a:gd name="T45" fmla="*/ 61 h 80"/>
                  <a:gd name="T46" fmla="*/ 9 w 22"/>
                  <a:gd name="T47" fmla="*/ 73 h 80"/>
                  <a:gd name="T48" fmla="*/ 9 w 22"/>
                  <a:gd name="T49" fmla="*/ 73 h 80"/>
                  <a:gd name="T50" fmla="*/ 10 w 22"/>
                  <a:gd name="T51" fmla="*/ 77 h 80"/>
                  <a:gd name="T52" fmla="*/ 12 w 22"/>
                  <a:gd name="T53" fmla="*/ 79 h 80"/>
                  <a:gd name="T54" fmla="*/ 16 w 22"/>
                  <a:gd name="T55" fmla="*/ 80 h 80"/>
                  <a:gd name="T56" fmla="*/ 16 w 22"/>
                  <a:gd name="T57" fmla="*/ 80 h 80"/>
                  <a:gd name="T58" fmla="*/ 19 w 22"/>
                  <a:gd name="T59" fmla="*/ 79 h 80"/>
                  <a:gd name="T60" fmla="*/ 21 w 22"/>
                  <a:gd name="T61" fmla="*/ 77 h 80"/>
                  <a:gd name="T62" fmla="*/ 22 w 22"/>
                  <a:gd name="T63" fmla="*/ 73 h 80"/>
                  <a:gd name="T64" fmla="*/ 22 w 22"/>
                  <a:gd name="T65" fmla="*/ 73 h 8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"/>
                  <a:gd name="T100" fmla="*/ 0 h 80"/>
                  <a:gd name="T101" fmla="*/ 22 w 22"/>
                  <a:gd name="T102" fmla="*/ 80 h 80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" h="80">
                    <a:moveTo>
                      <a:pt x="22" y="73"/>
                    </a:moveTo>
                    <a:lnTo>
                      <a:pt x="21" y="55"/>
                    </a:lnTo>
                    <a:lnTo>
                      <a:pt x="19" y="36"/>
                    </a:lnTo>
                    <a:lnTo>
                      <a:pt x="14" y="19"/>
                    </a:lnTo>
                    <a:lnTo>
                      <a:pt x="13" y="15"/>
                    </a:lnTo>
                    <a:lnTo>
                      <a:pt x="13" y="11"/>
                    </a:lnTo>
                    <a:lnTo>
                      <a:pt x="13" y="7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1" y="16"/>
                    </a:lnTo>
                    <a:lnTo>
                      <a:pt x="3" y="26"/>
                    </a:lnTo>
                    <a:lnTo>
                      <a:pt x="6" y="35"/>
                    </a:lnTo>
                    <a:lnTo>
                      <a:pt x="8" y="48"/>
                    </a:lnTo>
                    <a:lnTo>
                      <a:pt x="9" y="61"/>
                    </a:lnTo>
                    <a:lnTo>
                      <a:pt x="9" y="73"/>
                    </a:lnTo>
                    <a:lnTo>
                      <a:pt x="10" y="77"/>
                    </a:lnTo>
                    <a:lnTo>
                      <a:pt x="12" y="79"/>
                    </a:lnTo>
                    <a:lnTo>
                      <a:pt x="16" y="80"/>
                    </a:lnTo>
                    <a:lnTo>
                      <a:pt x="19" y="79"/>
                    </a:lnTo>
                    <a:lnTo>
                      <a:pt x="21" y="77"/>
                    </a:lnTo>
                    <a:lnTo>
                      <a:pt x="22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97" name="Freeform 354"/>
              <p:cNvSpPr>
                <a:spLocks/>
              </p:cNvSpPr>
              <p:nvPr/>
            </p:nvSpPr>
            <p:spPr bwMode="auto">
              <a:xfrm>
                <a:off x="2811" y="1468"/>
                <a:ext cx="18" cy="82"/>
              </a:xfrm>
              <a:custGeom>
                <a:avLst/>
                <a:gdLst>
                  <a:gd name="T0" fmla="*/ 12 w 18"/>
                  <a:gd name="T1" fmla="*/ 80 h 82"/>
                  <a:gd name="T2" fmla="*/ 17 w 18"/>
                  <a:gd name="T3" fmla="*/ 69 h 82"/>
                  <a:gd name="T4" fmla="*/ 17 w 18"/>
                  <a:gd name="T5" fmla="*/ 57 h 82"/>
                  <a:gd name="T6" fmla="*/ 16 w 18"/>
                  <a:gd name="T7" fmla="*/ 44 h 82"/>
                  <a:gd name="T8" fmla="*/ 16 w 18"/>
                  <a:gd name="T9" fmla="*/ 44 h 82"/>
                  <a:gd name="T10" fmla="*/ 15 w 18"/>
                  <a:gd name="T11" fmla="*/ 39 h 82"/>
                  <a:gd name="T12" fmla="*/ 15 w 18"/>
                  <a:gd name="T13" fmla="*/ 34 h 82"/>
                  <a:gd name="T14" fmla="*/ 16 w 18"/>
                  <a:gd name="T15" fmla="*/ 29 h 82"/>
                  <a:gd name="T16" fmla="*/ 16 w 18"/>
                  <a:gd name="T17" fmla="*/ 29 h 82"/>
                  <a:gd name="T18" fmla="*/ 18 w 18"/>
                  <a:gd name="T19" fmla="*/ 21 h 82"/>
                  <a:gd name="T20" fmla="*/ 18 w 18"/>
                  <a:gd name="T21" fmla="*/ 13 h 82"/>
                  <a:gd name="T22" fmla="*/ 18 w 18"/>
                  <a:gd name="T23" fmla="*/ 6 h 82"/>
                  <a:gd name="T24" fmla="*/ 18 w 18"/>
                  <a:gd name="T25" fmla="*/ 6 h 82"/>
                  <a:gd name="T26" fmla="*/ 17 w 18"/>
                  <a:gd name="T27" fmla="*/ 3 h 82"/>
                  <a:gd name="T28" fmla="*/ 15 w 18"/>
                  <a:gd name="T29" fmla="*/ 0 h 82"/>
                  <a:gd name="T30" fmla="*/ 11 w 18"/>
                  <a:gd name="T31" fmla="*/ 0 h 82"/>
                  <a:gd name="T32" fmla="*/ 11 w 18"/>
                  <a:gd name="T33" fmla="*/ 0 h 82"/>
                  <a:gd name="T34" fmla="*/ 8 w 18"/>
                  <a:gd name="T35" fmla="*/ 0 h 82"/>
                  <a:gd name="T36" fmla="*/ 6 w 18"/>
                  <a:gd name="T37" fmla="*/ 3 h 82"/>
                  <a:gd name="T38" fmla="*/ 5 w 18"/>
                  <a:gd name="T39" fmla="*/ 6 h 82"/>
                  <a:gd name="T40" fmla="*/ 5 w 18"/>
                  <a:gd name="T41" fmla="*/ 6 h 82"/>
                  <a:gd name="T42" fmla="*/ 5 w 18"/>
                  <a:gd name="T43" fmla="*/ 14 h 82"/>
                  <a:gd name="T44" fmla="*/ 4 w 18"/>
                  <a:gd name="T45" fmla="*/ 22 h 82"/>
                  <a:gd name="T46" fmla="*/ 3 w 18"/>
                  <a:gd name="T47" fmla="*/ 29 h 82"/>
                  <a:gd name="T48" fmla="*/ 3 w 18"/>
                  <a:gd name="T49" fmla="*/ 29 h 82"/>
                  <a:gd name="T50" fmla="*/ 3 w 18"/>
                  <a:gd name="T51" fmla="*/ 38 h 82"/>
                  <a:gd name="T52" fmla="*/ 3 w 18"/>
                  <a:gd name="T53" fmla="*/ 46 h 82"/>
                  <a:gd name="T54" fmla="*/ 4 w 18"/>
                  <a:gd name="T55" fmla="*/ 54 h 82"/>
                  <a:gd name="T56" fmla="*/ 4 w 18"/>
                  <a:gd name="T57" fmla="*/ 54 h 82"/>
                  <a:gd name="T58" fmla="*/ 4 w 18"/>
                  <a:gd name="T59" fmla="*/ 61 h 82"/>
                  <a:gd name="T60" fmla="*/ 4 w 18"/>
                  <a:gd name="T61" fmla="*/ 66 h 82"/>
                  <a:gd name="T62" fmla="*/ 2 w 18"/>
                  <a:gd name="T63" fmla="*/ 72 h 82"/>
                  <a:gd name="T64" fmla="*/ 2 w 18"/>
                  <a:gd name="T65" fmla="*/ 72 h 82"/>
                  <a:gd name="T66" fmla="*/ 0 w 18"/>
                  <a:gd name="T67" fmla="*/ 75 h 82"/>
                  <a:gd name="T68" fmla="*/ 1 w 18"/>
                  <a:gd name="T69" fmla="*/ 79 h 82"/>
                  <a:gd name="T70" fmla="*/ 3 w 18"/>
                  <a:gd name="T71" fmla="*/ 81 h 82"/>
                  <a:gd name="T72" fmla="*/ 3 w 18"/>
                  <a:gd name="T73" fmla="*/ 81 h 82"/>
                  <a:gd name="T74" fmla="*/ 6 w 18"/>
                  <a:gd name="T75" fmla="*/ 82 h 82"/>
                  <a:gd name="T76" fmla="*/ 9 w 18"/>
                  <a:gd name="T77" fmla="*/ 82 h 82"/>
                  <a:gd name="T78" fmla="*/ 12 w 18"/>
                  <a:gd name="T79" fmla="*/ 80 h 82"/>
                  <a:gd name="T80" fmla="*/ 12 w 18"/>
                  <a:gd name="T81" fmla="*/ 80 h 8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8"/>
                  <a:gd name="T124" fmla="*/ 0 h 82"/>
                  <a:gd name="T125" fmla="*/ 18 w 18"/>
                  <a:gd name="T126" fmla="*/ 82 h 82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8" h="82">
                    <a:moveTo>
                      <a:pt x="12" y="80"/>
                    </a:moveTo>
                    <a:lnTo>
                      <a:pt x="17" y="69"/>
                    </a:lnTo>
                    <a:lnTo>
                      <a:pt x="17" y="57"/>
                    </a:lnTo>
                    <a:lnTo>
                      <a:pt x="16" y="44"/>
                    </a:lnTo>
                    <a:lnTo>
                      <a:pt x="15" y="39"/>
                    </a:lnTo>
                    <a:lnTo>
                      <a:pt x="15" y="34"/>
                    </a:lnTo>
                    <a:lnTo>
                      <a:pt x="16" y="29"/>
                    </a:lnTo>
                    <a:lnTo>
                      <a:pt x="18" y="21"/>
                    </a:lnTo>
                    <a:lnTo>
                      <a:pt x="18" y="13"/>
                    </a:lnTo>
                    <a:lnTo>
                      <a:pt x="18" y="6"/>
                    </a:lnTo>
                    <a:lnTo>
                      <a:pt x="17" y="3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6" y="3"/>
                    </a:lnTo>
                    <a:lnTo>
                      <a:pt x="5" y="6"/>
                    </a:lnTo>
                    <a:lnTo>
                      <a:pt x="5" y="14"/>
                    </a:lnTo>
                    <a:lnTo>
                      <a:pt x="4" y="22"/>
                    </a:lnTo>
                    <a:lnTo>
                      <a:pt x="3" y="29"/>
                    </a:lnTo>
                    <a:lnTo>
                      <a:pt x="3" y="38"/>
                    </a:lnTo>
                    <a:lnTo>
                      <a:pt x="3" y="46"/>
                    </a:lnTo>
                    <a:lnTo>
                      <a:pt x="4" y="54"/>
                    </a:lnTo>
                    <a:lnTo>
                      <a:pt x="4" y="61"/>
                    </a:lnTo>
                    <a:lnTo>
                      <a:pt x="4" y="66"/>
                    </a:lnTo>
                    <a:lnTo>
                      <a:pt x="2" y="72"/>
                    </a:lnTo>
                    <a:lnTo>
                      <a:pt x="0" y="75"/>
                    </a:lnTo>
                    <a:lnTo>
                      <a:pt x="1" y="79"/>
                    </a:lnTo>
                    <a:lnTo>
                      <a:pt x="3" y="81"/>
                    </a:lnTo>
                    <a:lnTo>
                      <a:pt x="6" y="82"/>
                    </a:lnTo>
                    <a:lnTo>
                      <a:pt x="9" y="82"/>
                    </a:lnTo>
                    <a:lnTo>
                      <a:pt x="12" y="8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98" name="Freeform 355"/>
              <p:cNvSpPr>
                <a:spLocks/>
              </p:cNvSpPr>
              <p:nvPr/>
            </p:nvSpPr>
            <p:spPr bwMode="auto">
              <a:xfrm>
                <a:off x="3010" y="1533"/>
                <a:ext cx="44" cy="44"/>
              </a:xfrm>
              <a:custGeom>
                <a:avLst/>
                <a:gdLst>
                  <a:gd name="T0" fmla="*/ 22 w 44"/>
                  <a:gd name="T1" fmla="*/ 0 h 44"/>
                  <a:gd name="T2" fmla="*/ 11 w 44"/>
                  <a:gd name="T3" fmla="*/ 3 h 44"/>
                  <a:gd name="T4" fmla="*/ 3 w 44"/>
                  <a:gd name="T5" fmla="*/ 11 h 44"/>
                  <a:gd name="T6" fmla="*/ 0 w 44"/>
                  <a:gd name="T7" fmla="*/ 22 h 44"/>
                  <a:gd name="T8" fmla="*/ 0 w 44"/>
                  <a:gd name="T9" fmla="*/ 22 h 44"/>
                  <a:gd name="T10" fmla="*/ 3 w 44"/>
                  <a:gd name="T11" fmla="*/ 34 h 44"/>
                  <a:gd name="T12" fmla="*/ 11 w 44"/>
                  <a:gd name="T13" fmla="*/ 41 h 44"/>
                  <a:gd name="T14" fmla="*/ 22 w 44"/>
                  <a:gd name="T15" fmla="*/ 44 h 44"/>
                  <a:gd name="T16" fmla="*/ 22 w 44"/>
                  <a:gd name="T17" fmla="*/ 44 h 44"/>
                  <a:gd name="T18" fmla="*/ 34 w 44"/>
                  <a:gd name="T19" fmla="*/ 41 h 44"/>
                  <a:gd name="T20" fmla="*/ 41 w 44"/>
                  <a:gd name="T21" fmla="*/ 34 h 44"/>
                  <a:gd name="T22" fmla="*/ 44 w 44"/>
                  <a:gd name="T23" fmla="*/ 22 h 44"/>
                  <a:gd name="T24" fmla="*/ 44 w 44"/>
                  <a:gd name="T25" fmla="*/ 22 h 44"/>
                  <a:gd name="T26" fmla="*/ 41 w 44"/>
                  <a:gd name="T27" fmla="*/ 11 h 44"/>
                  <a:gd name="T28" fmla="*/ 34 w 44"/>
                  <a:gd name="T29" fmla="*/ 3 h 44"/>
                  <a:gd name="T30" fmla="*/ 22 w 44"/>
                  <a:gd name="T31" fmla="*/ 0 h 44"/>
                  <a:gd name="T32" fmla="*/ 22 w 44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4"/>
                  <a:gd name="T53" fmla="*/ 44 w 44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4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2" y="44"/>
                    </a:lnTo>
                    <a:lnTo>
                      <a:pt x="34" y="41"/>
                    </a:lnTo>
                    <a:lnTo>
                      <a:pt x="41" y="34"/>
                    </a:lnTo>
                    <a:lnTo>
                      <a:pt x="44" y="22"/>
                    </a:lnTo>
                    <a:lnTo>
                      <a:pt x="41" y="11"/>
                    </a:lnTo>
                    <a:lnTo>
                      <a:pt x="34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99" name="Freeform 356"/>
              <p:cNvSpPr>
                <a:spLocks/>
              </p:cNvSpPr>
              <p:nvPr/>
            </p:nvSpPr>
            <p:spPr bwMode="auto">
              <a:xfrm>
                <a:off x="2965" y="1533"/>
                <a:ext cx="45" cy="44"/>
              </a:xfrm>
              <a:custGeom>
                <a:avLst/>
                <a:gdLst>
                  <a:gd name="T0" fmla="*/ 22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2 w 45"/>
                  <a:gd name="T15" fmla="*/ 44 h 44"/>
                  <a:gd name="T16" fmla="*/ 22 w 45"/>
                  <a:gd name="T17" fmla="*/ 44 h 44"/>
                  <a:gd name="T18" fmla="*/ 33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3 w 45"/>
                  <a:gd name="T29" fmla="*/ 3 h 44"/>
                  <a:gd name="T30" fmla="*/ 22 w 45"/>
                  <a:gd name="T31" fmla="*/ 0 h 44"/>
                  <a:gd name="T32" fmla="*/ 22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2" y="44"/>
                    </a:lnTo>
                    <a:lnTo>
                      <a:pt x="33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3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00" name="Freeform 357"/>
              <p:cNvSpPr>
                <a:spLocks/>
              </p:cNvSpPr>
              <p:nvPr/>
            </p:nvSpPr>
            <p:spPr bwMode="auto">
              <a:xfrm>
                <a:off x="2920" y="1533"/>
                <a:ext cx="45" cy="44"/>
              </a:xfrm>
              <a:custGeom>
                <a:avLst/>
                <a:gdLst>
                  <a:gd name="T0" fmla="*/ 23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3 w 45"/>
                  <a:gd name="T15" fmla="*/ 44 h 44"/>
                  <a:gd name="T16" fmla="*/ 23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3 w 45"/>
                  <a:gd name="T31" fmla="*/ 0 h 44"/>
                  <a:gd name="T32" fmla="*/ 23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3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3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01" name="Freeform 358"/>
              <p:cNvSpPr>
                <a:spLocks/>
              </p:cNvSpPr>
              <p:nvPr/>
            </p:nvSpPr>
            <p:spPr bwMode="auto">
              <a:xfrm>
                <a:off x="2875" y="1533"/>
                <a:ext cx="45" cy="44"/>
              </a:xfrm>
              <a:custGeom>
                <a:avLst/>
                <a:gdLst>
                  <a:gd name="T0" fmla="*/ 23 w 45"/>
                  <a:gd name="T1" fmla="*/ 0 h 44"/>
                  <a:gd name="T2" fmla="*/ 12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2 w 45"/>
                  <a:gd name="T13" fmla="*/ 41 h 44"/>
                  <a:gd name="T14" fmla="*/ 23 w 45"/>
                  <a:gd name="T15" fmla="*/ 44 h 44"/>
                  <a:gd name="T16" fmla="*/ 23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3 w 45"/>
                  <a:gd name="T31" fmla="*/ 0 h 44"/>
                  <a:gd name="T32" fmla="*/ 23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3" y="0"/>
                    </a:moveTo>
                    <a:lnTo>
                      <a:pt x="12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2" y="41"/>
                    </a:lnTo>
                    <a:lnTo>
                      <a:pt x="23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02" name="Freeform 359"/>
              <p:cNvSpPr>
                <a:spLocks/>
              </p:cNvSpPr>
              <p:nvPr/>
            </p:nvSpPr>
            <p:spPr bwMode="auto">
              <a:xfrm>
                <a:off x="2831" y="1533"/>
                <a:ext cx="44" cy="44"/>
              </a:xfrm>
              <a:custGeom>
                <a:avLst/>
                <a:gdLst>
                  <a:gd name="T0" fmla="*/ 22 w 44"/>
                  <a:gd name="T1" fmla="*/ 0 h 44"/>
                  <a:gd name="T2" fmla="*/ 10 w 44"/>
                  <a:gd name="T3" fmla="*/ 3 h 44"/>
                  <a:gd name="T4" fmla="*/ 3 w 44"/>
                  <a:gd name="T5" fmla="*/ 11 h 44"/>
                  <a:gd name="T6" fmla="*/ 0 w 44"/>
                  <a:gd name="T7" fmla="*/ 22 h 44"/>
                  <a:gd name="T8" fmla="*/ 0 w 44"/>
                  <a:gd name="T9" fmla="*/ 22 h 44"/>
                  <a:gd name="T10" fmla="*/ 3 w 44"/>
                  <a:gd name="T11" fmla="*/ 34 h 44"/>
                  <a:gd name="T12" fmla="*/ 10 w 44"/>
                  <a:gd name="T13" fmla="*/ 41 h 44"/>
                  <a:gd name="T14" fmla="*/ 22 w 44"/>
                  <a:gd name="T15" fmla="*/ 44 h 44"/>
                  <a:gd name="T16" fmla="*/ 22 w 44"/>
                  <a:gd name="T17" fmla="*/ 44 h 44"/>
                  <a:gd name="T18" fmla="*/ 33 w 44"/>
                  <a:gd name="T19" fmla="*/ 41 h 44"/>
                  <a:gd name="T20" fmla="*/ 41 w 44"/>
                  <a:gd name="T21" fmla="*/ 34 h 44"/>
                  <a:gd name="T22" fmla="*/ 44 w 44"/>
                  <a:gd name="T23" fmla="*/ 22 h 44"/>
                  <a:gd name="T24" fmla="*/ 44 w 44"/>
                  <a:gd name="T25" fmla="*/ 22 h 44"/>
                  <a:gd name="T26" fmla="*/ 41 w 44"/>
                  <a:gd name="T27" fmla="*/ 11 h 44"/>
                  <a:gd name="T28" fmla="*/ 33 w 44"/>
                  <a:gd name="T29" fmla="*/ 3 h 44"/>
                  <a:gd name="T30" fmla="*/ 22 w 44"/>
                  <a:gd name="T31" fmla="*/ 0 h 44"/>
                  <a:gd name="T32" fmla="*/ 22 w 44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4"/>
                  <a:gd name="T53" fmla="*/ 44 w 44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4">
                    <a:moveTo>
                      <a:pt x="22" y="0"/>
                    </a:moveTo>
                    <a:lnTo>
                      <a:pt x="10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0" y="41"/>
                    </a:lnTo>
                    <a:lnTo>
                      <a:pt x="22" y="44"/>
                    </a:lnTo>
                    <a:lnTo>
                      <a:pt x="33" y="41"/>
                    </a:lnTo>
                    <a:lnTo>
                      <a:pt x="41" y="34"/>
                    </a:lnTo>
                    <a:lnTo>
                      <a:pt x="44" y="22"/>
                    </a:lnTo>
                    <a:lnTo>
                      <a:pt x="41" y="11"/>
                    </a:lnTo>
                    <a:lnTo>
                      <a:pt x="33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03" name="Freeform 360"/>
              <p:cNvSpPr>
                <a:spLocks/>
              </p:cNvSpPr>
              <p:nvPr/>
            </p:nvSpPr>
            <p:spPr bwMode="auto">
              <a:xfrm>
                <a:off x="2786" y="1533"/>
                <a:ext cx="45" cy="44"/>
              </a:xfrm>
              <a:custGeom>
                <a:avLst/>
                <a:gdLst>
                  <a:gd name="T0" fmla="*/ 22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2 w 45"/>
                  <a:gd name="T15" fmla="*/ 44 h 44"/>
                  <a:gd name="T16" fmla="*/ 22 w 45"/>
                  <a:gd name="T17" fmla="*/ 44 h 44"/>
                  <a:gd name="T18" fmla="*/ 33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3 w 45"/>
                  <a:gd name="T29" fmla="*/ 3 h 44"/>
                  <a:gd name="T30" fmla="*/ 22 w 45"/>
                  <a:gd name="T31" fmla="*/ 0 h 44"/>
                  <a:gd name="T32" fmla="*/ 22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2" y="44"/>
                    </a:lnTo>
                    <a:lnTo>
                      <a:pt x="33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3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04" name="Freeform 361"/>
              <p:cNvSpPr>
                <a:spLocks/>
              </p:cNvSpPr>
              <p:nvPr/>
            </p:nvSpPr>
            <p:spPr bwMode="auto">
              <a:xfrm>
                <a:off x="2741" y="1533"/>
                <a:ext cx="45" cy="44"/>
              </a:xfrm>
              <a:custGeom>
                <a:avLst/>
                <a:gdLst>
                  <a:gd name="T0" fmla="*/ 22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2 w 45"/>
                  <a:gd name="T15" fmla="*/ 44 h 44"/>
                  <a:gd name="T16" fmla="*/ 22 w 45"/>
                  <a:gd name="T17" fmla="*/ 44 h 44"/>
                  <a:gd name="T18" fmla="*/ 34 w 45"/>
                  <a:gd name="T19" fmla="*/ 41 h 44"/>
                  <a:gd name="T20" fmla="*/ 41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1 w 45"/>
                  <a:gd name="T27" fmla="*/ 11 h 44"/>
                  <a:gd name="T28" fmla="*/ 34 w 45"/>
                  <a:gd name="T29" fmla="*/ 3 h 44"/>
                  <a:gd name="T30" fmla="*/ 22 w 45"/>
                  <a:gd name="T31" fmla="*/ 0 h 44"/>
                  <a:gd name="T32" fmla="*/ 22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2" y="44"/>
                    </a:lnTo>
                    <a:lnTo>
                      <a:pt x="34" y="41"/>
                    </a:lnTo>
                    <a:lnTo>
                      <a:pt x="41" y="34"/>
                    </a:lnTo>
                    <a:lnTo>
                      <a:pt x="45" y="22"/>
                    </a:lnTo>
                    <a:lnTo>
                      <a:pt x="41" y="11"/>
                    </a:lnTo>
                    <a:lnTo>
                      <a:pt x="34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05" name="Freeform 362"/>
              <p:cNvSpPr>
                <a:spLocks/>
              </p:cNvSpPr>
              <p:nvPr/>
            </p:nvSpPr>
            <p:spPr bwMode="auto">
              <a:xfrm>
                <a:off x="3519" y="1467"/>
                <a:ext cx="20" cy="84"/>
              </a:xfrm>
              <a:custGeom>
                <a:avLst/>
                <a:gdLst>
                  <a:gd name="T0" fmla="*/ 12 w 20"/>
                  <a:gd name="T1" fmla="*/ 79 h 84"/>
                  <a:gd name="T2" fmla="*/ 18 w 20"/>
                  <a:gd name="T3" fmla="*/ 55 h 84"/>
                  <a:gd name="T4" fmla="*/ 20 w 20"/>
                  <a:gd name="T5" fmla="*/ 30 h 84"/>
                  <a:gd name="T6" fmla="*/ 19 w 20"/>
                  <a:gd name="T7" fmla="*/ 6 h 84"/>
                  <a:gd name="T8" fmla="*/ 19 w 20"/>
                  <a:gd name="T9" fmla="*/ 6 h 84"/>
                  <a:gd name="T10" fmla="*/ 18 w 20"/>
                  <a:gd name="T11" fmla="*/ 3 h 84"/>
                  <a:gd name="T12" fmla="*/ 16 w 20"/>
                  <a:gd name="T13" fmla="*/ 0 h 84"/>
                  <a:gd name="T14" fmla="*/ 12 w 20"/>
                  <a:gd name="T15" fmla="*/ 0 h 84"/>
                  <a:gd name="T16" fmla="*/ 12 w 20"/>
                  <a:gd name="T17" fmla="*/ 0 h 84"/>
                  <a:gd name="T18" fmla="*/ 9 w 20"/>
                  <a:gd name="T19" fmla="*/ 1 h 84"/>
                  <a:gd name="T20" fmla="*/ 7 w 20"/>
                  <a:gd name="T21" fmla="*/ 3 h 84"/>
                  <a:gd name="T22" fmla="*/ 7 w 20"/>
                  <a:gd name="T23" fmla="*/ 6 h 84"/>
                  <a:gd name="T24" fmla="*/ 7 w 20"/>
                  <a:gd name="T25" fmla="*/ 6 h 84"/>
                  <a:gd name="T26" fmla="*/ 8 w 20"/>
                  <a:gd name="T27" fmla="*/ 30 h 84"/>
                  <a:gd name="T28" fmla="*/ 5 w 20"/>
                  <a:gd name="T29" fmla="*/ 53 h 84"/>
                  <a:gd name="T30" fmla="*/ 0 w 20"/>
                  <a:gd name="T31" fmla="*/ 76 h 84"/>
                  <a:gd name="T32" fmla="*/ 0 w 20"/>
                  <a:gd name="T33" fmla="*/ 76 h 84"/>
                  <a:gd name="T34" fmla="*/ 0 w 20"/>
                  <a:gd name="T35" fmla="*/ 80 h 84"/>
                  <a:gd name="T36" fmla="*/ 1 w 20"/>
                  <a:gd name="T37" fmla="*/ 82 h 84"/>
                  <a:gd name="T38" fmla="*/ 4 w 20"/>
                  <a:gd name="T39" fmla="*/ 84 h 84"/>
                  <a:gd name="T40" fmla="*/ 4 w 20"/>
                  <a:gd name="T41" fmla="*/ 84 h 84"/>
                  <a:gd name="T42" fmla="*/ 8 w 20"/>
                  <a:gd name="T43" fmla="*/ 84 h 84"/>
                  <a:gd name="T44" fmla="*/ 11 w 20"/>
                  <a:gd name="T45" fmla="*/ 82 h 84"/>
                  <a:gd name="T46" fmla="*/ 12 w 20"/>
                  <a:gd name="T47" fmla="*/ 79 h 84"/>
                  <a:gd name="T48" fmla="*/ 12 w 20"/>
                  <a:gd name="T49" fmla="*/ 79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0"/>
                  <a:gd name="T76" fmla="*/ 0 h 84"/>
                  <a:gd name="T77" fmla="*/ 20 w 20"/>
                  <a:gd name="T78" fmla="*/ 84 h 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0" h="84">
                    <a:moveTo>
                      <a:pt x="12" y="79"/>
                    </a:moveTo>
                    <a:lnTo>
                      <a:pt x="18" y="55"/>
                    </a:lnTo>
                    <a:lnTo>
                      <a:pt x="20" y="30"/>
                    </a:lnTo>
                    <a:lnTo>
                      <a:pt x="19" y="6"/>
                    </a:lnTo>
                    <a:lnTo>
                      <a:pt x="18" y="3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8" y="30"/>
                    </a:lnTo>
                    <a:lnTo>
                      <a:pt x="5" y="53"/>
                    </a:lnTo>
                    <a:lnTo>
                      <a:pt x="0" y="76"/>
                    </a:lnTo>
                    <a:lnTo>
                      <a:pt x="0" y="80"/>
                    </a:lnTo>
                    <a:lnTo>
                      <a:pt x="1" y="82"/>
                    </a:lnTo>
                    <a:lnTo>
                      <a:pt x="4" y="84"/>
                    </a:lnTo>
                    <a:lnTo>
                      <a:pt x="8" y="84"/>
                    </a:lnTo>
                    <a:lnTo>
                      <a:pt x="11" y="82"/>
                    </a:lnTo>
                    <a:lnTo>
                      <a:pt x="12" y="7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06" name="Freeform 363"/>
              <p:cNvSpPr>
                <a:spLocks/>
              </p:cNvSpPr>
              <p:nvPr/>
            </p:nvSpPr>
            <p:spPr bwMode="auto">
              <a:xfrm>
                <a:off x="3504" y="1469"/>
                <a:ext cx="19" cy="82"/>
              </a:xfrm>
              <a:custGeom>
                <a:avLst/>
                <a:gdLst>
                  <a:gd name="T0" fmla="*/ 17 w 19"/>
                  <a:gd name="T1" fmla="*/ 73 h 82"/>
                  <a:gd name="T2" fmla="*/ 17 w 19"/>
                  <a:gd name="T3" fmla="*/ 72 h 82"/>
                  <a:gd name="T4" fmla="*/ 16 w 19"/>
                  <a:gd name="T5" fmla="*/ 71 h 82"/>
                  <a:gd name="T6" fmla="*/ 16 w 19"/>
                  <a:gd name="T7" fmla="*/ 69 h 82"/>
                  <a:gd name="T8" fmla="*/ 16 w 19"/>
                  <a:gd name="T9" fmla="*/ 69 h 82"/>
                  <a:gd name="T10" fmla="*/ 17 w 19"/>
                  <a:gd name="T11" fmla="*/ 62 h 82"/>
                  <a:gd name="T12" fmla="*/ 18 w 19"/>
                  <a:gd name="T13" fmla="*/ 55 h 82"/>
                  <a:gd name="T14" fmla="*/ 19 w 19"/>
                  <a:gd name="T15" fmla="*/ 47 h 82"/>
                  <a:gd name="T16" fmla="*/ 19 w 19"/>
                  <a:gd name="T17" fmla="*/ 47 h 82"/>
                  <a:gd name="T18" fmla="*/ 19 w 19"/>
                  <a:gd name="T19" fmla="*/ 39 h 82"/>
                  <a:gd name="T20" fmla="*/ 19 w 19"/>
                  <a:gd name="T21" fmla="*/ 31 h 82"/>
                  <a:gd name="T22" fmla="*/ 18 w 19"/>
                  <a:gd name="T23" fmla="*/ 24 h 82"/>
                  <a:gd name="T24" fmla="*/ 18 w 19"/>
                  <a:gd name="T25" fmla="*/ 24 h 82"/>
                  <a:gd name="T26" fmla="*/ 17 w 19"/>
                  <a:gd name="T27" fmla="*/ 17 h 82"/>
                  <a:gd name="T28" fmla="*/ 14 w 19"/>
                  <a:gd name="T29" fmla="*/ 10 h 82"/>
                  <a:gd name="T30" fmla="*/ 12 w 19"/>
                  <a:gd name="T31" fmla="*/ 4 h 82"/>
                  <a:gd name="T32" fmla="*/ 12 w 19"/>
                  <a:gd name="T33" fmla="*/ 4 h 82"/>
                  <a:gd name="T34" fmla="*/ 10 w 19"/>
                  <a:gd name="T35" fmla="*/ 1 h 82"/>
                  <a:gd name="T36" fmla="*/ 7 w 19"/>
                  <a:gd name="T37" fmla="*/ 0 h 82"/>
                  <a:gd name="T38" fmla="*/ 4 w 19"/>
                  <a:gd name="T39" fmla="*/ 0 h 82"/>
                  <a:gd name="T40" fmla="*/ 4 w 19"/>
                  <a:gd name="T41" fmla="*/ 0 h 82"/>
                  <a:gd name="T42" fmla="*/ 2 w 19"/>
                  <a:gd name="T43" fmla="*/ 2 h 82"/>
                  <a:gd name="T44" fmla="*/ 0 w 19"/>
                  <a:gd name="T45" fmla="*/ 5 h 82"/>
                  <a:gd name="T46" fmla="*/ 0 w 19"/>
                  <a:gd name="T47" fmla="*/ 8 h 82"/>
                  <a:gd name="T48" fmla="*/ 0 w 19"/>
                  <a:gd name="T49" fmla="*/ 8 h 82"/>
                  <a:gd name="T50" fmla="*/ 4 w 19"/>
                  <a:gd name="T51" fmla="*/ 20 h 82"/>
                  <a:gd name="T52" fmla="*/ 6 w 19"/>
                  <a:gd name="T53" fmla="*/ 31 h 82"/>
                  <a:gd name="T54" fmla="*/ 7 w 19"/>
                  <a:gd name="T55" fmla="*/ 44 h 82"/>
                  <a:gd name="T56" fmla="*/ 7 w 19"/>
                  <a:gd name="T57" fmla="*/ 44 h 82"/>
                  <a:gd name="T58" fmla="*/ 6 w 19"/>
                  <a:gd name="T59" fmla="*/ 52 h 82"/>
                  <a:gd name="T60" fmla="*/ 5 w 19"/>
                  <a:gd name="T61" fmla="*/ 60 h 82"/>
                  <a:gd name="T62" fmla="*/ 4 w 19"/>
                  <a:gd name="T63" fmla="*/ 68 h 82"/>
                  <a:gd name="T64" fmla="*/ 4 w 19"/>
                  <a:gd name="T65" fmla="*/ 68 h 82"/>
                  <a:gd name="T66" fmla="*/ 4 w 19"/>
                  <a:gd name="T67" fmla="*/ 71 h 82"/>
                  <a:gd name="T68" fmla="*/ 5 w 19"/>
                  <a:gd name="T69" fmla="*/ 76 h 82"/>
                  <a:gd name="T70" fmla="*/ 6 w 19"/>
                  <a:gd name="T71" fmla="*/ 79 h 82"/>
                  <a:gd name="T72" fmla="*/ 6 w 19"/>
                  <a:gd name="T73" fmla="*/ 79 h 82"/>
                  <a:gd name="T74" fmla="*/ 9 w 19"/>
                  <a:gd name="T75" fmla="*/ 82 h 82"/>
                  <a:gd name="T76" fmla="*/ 12 w 19"/>
                  <a:gd name="T77" fmla="*/ 82 h 82"/>
                  <a:gd name="T78" fmla="*/ 15 w 19"/>
                  <a:gd name="T79" fmla="*/ 82 h 82"/>
                  <a:gd name="T80" fmla="*/ 15 w 19"/>
                  <a:gd name="T81" fmla="*/ 82 h 82"/>
                  <a:gd name="T82" fmla="*/ 17 w 19"/>
                  <a:gd name="T83" fmla="*/ 79 h 82"/>
                  <a:gd name="T84" fmla="*/ 18 w 19"/>
                  <a:gd name="T85" fmla="*/ 76 h 82"/>
                  <a:gd name="T86" fmla="*/ 17 w 19"/>
                  <a:gd name="T87" fmla="*/ 73 h 82"/>
                  <a:gd name="T88" fmla="*/ 17 w 19"/>
                  <a:gd name="T89" fmla="*/ 73 h 8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9"/>
                  <a:gd name="T136" fmla="*/ 0 h 82"/>
                  <a:gd name="T137" fmla="*/ 19 w 19"/>
                  <a:gd name="T138" fmla="*/ 82 h 8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9" h="82">
                    <a:moveTo>
                      <a:pt x="17" y="73"/>
                    </a:moveTo>
                    <a:lnTo>
                      <a:pt x="17" y="72"/>
                    </a:lnTo>
                    <a:lnTo>
                      <a:pt x="16" y="71"/>
                    </a:lnTo>
                    <a:lnTo>
                      <a:pt x="16" y="69"/>
                    </a:lnTo>
                    <a:lnTo>
                      <a:pt x="17" y="62"/>
                    </a:lnTo>
                    <a:lnTo>
                      <a:pt x="18" y="55"/>
                    </a:lnTo>
                    <a:lnTo>
                      <a:pt x="19" y="47"/>
                    </a:lnTo>
                    <a:lnTo>
                      <a:pt x="19" y="39"/>
                    </a:lnTo>
                    <a:lnTo>
                      <a:pt x="19" y="31"/>
                    </a:lnTo>
                    <a:lnTo>
                      <a:pt x="18" y="24"/>
                    </a:lnTo>
                    <a:lnTo>
                      <a:pt x="17" y="17"/>
                    </a:lnTo>
                    <a:lnTo>
                      <a:pt x="14" y="10"/>
                    </a:lnTo>
                    <a:lnTo>
                      <a:pt x="12" y="4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4" y="20"/>
                    </a:lnTo>
                    <a:lnTo>
                      <a:pt x="6" y="31"/>
                    </a:lnTo>
                    <a:lnTo>
                      <a:pt x="7" y="44"/>
                    </a:lnTo>
                    <a:lnTo>
                      <a:pt x="6" y="52"/>
                    </a:lnTo>
                    <a:lnTo>
                      <a:pt x="5" y="60"/>
                    </a:lnTo>
                    <a:lnTo>
                      <a:pt x="4" y="68"/>
                    </a:lnTo>
                    <a:lnTo>
                      <a:pt x="4" y="71"/>
                    </a:lnTo>
                    <a:lnTo>
                      <a:pt x="5" y="76"/>
                    </a:lnTo>
                    <a:lnTo>
                      <a:pt x="6" y="79"/>
                    </a:lnTo>
                    <a:lnTo>
                      <a:pt x="9" y="82"/>
                    </a:lnTo>
                    <a:lnTo>
                      <a:pt x="12" y="82"/>
                    </a:lnTo>
                    <a:lnTo>
                      <a:pt x="15" y="82"/>
                    </a:lnTo>
                    <a:lnTo>
                      <a:pt x="17" y="79"/>
                    </a:lnTo>
                    <a:lnTo>
                      <a:pt x="18" y="76"/>
                    </a:lnTo>
                    <a:lnTo>
                      <a:pt x="17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07" name="Freeform 364"/>
              <p:cNvSpPr>
                <a:spLocks/>
              </p:cNvSpPr>
              <p:nvPr/>
            </p:nvSpPr>
            <p:spPr bwMode="auto">
              <a:xfrm>
                <a:off x="3462" y="1467"/>
                <a:ext cx="20" cy="81"/>
              </a:xfrm>
              <a:custGeom>
                <a:avLst/>
                <a:gdLst>
                  <a:gd name="T0" fmla="*/ 20 w 20"/>
                  <a:gd name="T1" fmla="*/ 73 h 81"/>
                  <a:gd name="T2" fmla="*/ 18 w 20"/>
                  <a:gd name="T3" fmla="*/ 61 h 81"/>
                  <a:gd name="T4" fmla="*/ 15 w 20"/>
                  <a:gd name="T5" fmla="*/ 48 h 81"/>
                  <a:gd name="T6" fmla="*/ 13 w 20"/>
                  <a:gd name="T7" fmla="*/ 35 h 81"/>
                  <a:gd name="T8" fmla="*/ 13 w 20"/>
                  <a:gd name="T9" fmla="*/ 35 h 81"/>
                  <a:gd name="T10" fmla="*/ 13 w 20"/>
                  <a:gd name="T11" fmla="*/ 25 h 81"/>
                  <a:gd name="T12" fmla="*/ 15 w 20"/>
                  <a:gd name="T13" fmla="*/ 15 h 81"/>
                  <a:gd name="T14" fmla="*/ 16 w 20"/>
                  <a:gd name="T15" fmla="*/ 5 h 81"/>
                  <a:gd name="T16" fmla="*/ 16 w 20"/>
                  <a:gd name="T17" fmla="*/ 5 h 81"/>
                  <a:gd name="T18" fmla="*/ 15 w 20"/>
                  <a:gd name="T19" fmla="*/ 2 h 81"/>
                  <a:gd name="T20" fmla="*/ 12 w 20"/>
                  <a:gd name="T21" fmla="*/ 0 h 81"/>
                  <a:gd name="T22" fmla="*/ 9 w 20"/>
                  <a:gd name="T23" fmla="*/ 0 h 81"/>
                  <a:gd name="T24" fmla="*/ 9 w 20"/>
                  <a:gd name="T25" fmla="*/ 0 h 81"/>
                  <a:gd name="T26" fmla="*/ 6 w 20"/>
                  <a:gd name="T27" fmla="*/ 1 h 81"/>
                  <a:gd name="T28" fmla="*/ 3 w 20"/>
                  <a:gd name="T29" fmla="*/ 4 h 81"/>
                  <a:gd name="T30" fmla="*/ 3 w 20"/>
                  <a:gd name="T31" fmla="*/ 7 h 81"/>
                  <a:gd name="T32" fmla="*/ 3 w 20"/>
                  <a:gd name="T33" fmla="*/ 7 h 81"/>
                  <a:gd name="T34" fmla="*/ 2 w 20"/>
                  <a:gd name="T35" fmla="*/ 13 h 81"/>
                  <a:gd name="T36" fmla="*/ 1 w 20"/>
                  <a:gd name="T37" fmla="*/ 19 h 81"/>
                  <a:gd name="T38" fmla="*/ 0 w 20"/>
                  <a:gd name="T39" fmla="*/ 26 h 81"/>
                  <a:gd name="T40" fmla="*/ 0 w 20"/>
                  <a:gd name="T41" fmla="*/ 26 h 81"/>
                  <a:gd name="T42" fmla="*/ 1 w 20"/>
                  <a:gd name="T43" fmla="*/ 43 h 81"/>
                  <a:gd name="T44" fmla="*/ 5 w 20"/>
                  <a:gd name="T45" fmla="*/ 59 h 81"/>
                  <a:gd name="T46" fmla="*/ 8 w 20"/>
                  <a:gd name="T47" fmla="*/ 76 h 81"/>
                  <a:gd name="T48" fmla="*/ 8 w 20"/>
                  <a:gd name="T49" fmla="*/ 76 h 81"/>
                  <a:gd name="T50" fmla="*/ 9 w 20"/>
                  <a:gd name="T51" fmla="*/ 79 h 81"/>
                  <a:gd name="T52" fmla="*/ 12 w 20"/>
                  <a:gd name="T53" fmla="*/ 80 h 81"/>
                  <a:gd name="T54" fmla="*/ 15 w 20"/>
                  <a:gd name="T55" fmla="*/ 81 h 81"/>
                  <a:gd name="T56" fmla="*/ 15 w 20"/>
                  <a:gd name="T57" fmla="*/ 81 h 81"/>
                  <a:gd name="T58" fmla="*/ 18 w 20"/>
                  <a:gd name="T59" fmla="*/ 80 h 81"/>
                  <a:gd name="T60" fmla="*/ 20 w 20"/>
                  <a:gd name="T61" fmla="*/ 77 h 81"/>
                  <a:gd name="T62" fmla="*/ 20 w 20"/>
                  <a:gd name="T63" fmla="*/ 73 h 81"/>
                  <a:gd name="T64" fmla="*/ 20 w 20"/>
                  <a:gd name="T65" fmla="*/ 73 h 8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0"/>
                  <a:gd name="T100" fmla="*/ 0 h 81"/>
                  <a:gd name="T101" fmla="*/ 20 w 20"/>
                  <a:gd name="T102" fmla="*/ 81 h 8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0" h="81">
                    <a:moveTo>
                      <a:pt x="20" y="73"/>
                    </a:moveTo>
                    <a:lnTo>
                      <a:pt x="18" y="61"/>
                    </a:lnTo>
                    <a:lnTo>
                      <a:pt x="15" y="48"/>
                    </a:lnTo>
                    <a:lnTo>
                      <a:pt x="13" y="35"/>
                    </a:lnTo>
                    <a:lnTo>
                      <a:pt x="13" y="25"/>
                    </a:lnTo>
                    <a:lnTo>
                      <a:pt x="15" y="15"/>
                    </a:lnTo>
                    <a:lnTo>
                      <a:pt x="16" y="5"/>
                    </a:lnTo>
                    <a:lnTo>
                      <a:pt x="15" y="2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2" y="13"/>
                    </a:lnTo>
                    <a:lnTo>
                      <a:pt x="1" y="19"/>
                    </a:lnTo>
                    <a:lnTo>
                      <a:pt x="0" y="26"/>
                    </a:lnTo>
                    <a:lnTo>
                      <a:pt x="1" y="43"/>
                    </a:lnTo>
                    <a:lnTo>
                      <a:pt x="5" y="59"/>
                    </a:lnTo>
                    <a:lnTo>
                      <a:pt x="8" y="76"/>
                    </a:lnTo>
                    <a:lnTo>
                      <a:pt x="9" y="79"/>
                    </a:lnTo>
                    <a:lnTo>
                      <a:pt x="12" y="80"/>
                    </a:lnTo>
                    <a:lnTo>
                      <a:pt x="15" y="81"/>
                    </a:lnTo>
                    <a:lnTo>
                      <a:pt x="18" y="80"/>
                    </a:lnTo>
                    <a:lnTo>
                      <a:pt x="20" y="77"/>
                    </a:lnTo>
                    <a:lnTo>
                      <a:pt x="20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08" name="Freeform 365"/>
              <p:cNvSpPr>
                <a:spLocks/>
              </p:cNvSpPr>
              <p:nvPr/>
            </p:nvSpPr>
            <p:spPr bwMode="auto">
              <a:xfrm>
                <a:off x="3437" y="1468"/>
                <a:ext cx="17" cy="78"/>
              </a:xfrm>
              <a:custGeom>
                <a:avLst/>
                <a:gdLst>
                  <a:gd name="T0" fmla="*/ 13 w 17"/>
                  <a:gd name="T1" fmla="*/ 71 h 78"/>
                  <a:gd name="T2" fmla="*/ 13 w 17"/>
                  <a:gd name="T3" fmla="*/ 61 h 78"/>
                  <a:gd name="T4" fmla="*/ 14 w 17"/>
                  <a:gd name="T5" fmla="*/ 51 h 78"/>
                  <a:gd name="T6" fmla="*/ 13 w 17"/>
                  <a:gd name="T7" fmla="*/ 41 h 78"/>
                  <a:gd name="T8" fmla="*/ 13 w 17"/>
                  <a:gd name="T9" fmla="*/ 41 h 78"/>
                  <a:gd name="T10" fmla="*/ 13 w 17"/>
                  <a:gd name="T11" fmla="*/ 31 h 78"/>
                  <a:gd name="T12" fmla="*/ 13 w 17"/>
                  <a:gd name="T13" fmla="*/ 22 h 78"/>
                  <a:gd name="T14" fmla="*/ 14 w 17"/>
                  <a:gd name="T15" fmla="*/ 12 h 78"/>
                  <a:gd name="T16" fmla="*/ 14 w 17"/>
                  <a:gd name="T17" fmla="*/ 12 h 78"/>
                  <a:gd name="T18" fmla="*/ 15 w 17"/>
                  <a:gd name="T19" fmla="*/ 11 h 78"/>
                  <a:gd name="T20" fmla="*/ 15 w 17"/>
                  <a:gd name="T21" fmla="*/ 10 h 78"/>
                  <a:gd name="T22" fmla="*/ 16 w 17"/>
                  <a:gd name="T23" fmla="*/ 10 h 78"/>
                  <a:gd name="T24" fmla="*/ 16 w 17"/>
                  <a:gd name="T25" fmla="*/ 10 h 78"/>
                  <a:gd name="T26" fmla="*/ 16 w 17"/>
                  <a:gd name="T27" fmla="*/ 10 h 78"/>
                  <a:gd name="T28" fmla="*/ 16 w 17"/>
                  <a:gd name="T29" fmla="*/ 10 h 78"/>
                  <a:gd name="T30" fmla="*/ 16 w 17"/>
                  <a:gd name="T31" fmla="*/ 10 h 78"/>
                  <a:gd name="T32" fmla="*/ 16 w 17"/>
                  <a:gd name="T33" fmla="*/ 10 h 78"/>
                  <a:gd name="T34" fmla="*/ 17 w 17"/>
                  <a:gd name="T35" fmla="*/ 7 h 78"/>
                  <a:gd name="T36" fmla="*/ 16 w 17"/>
                  <a:gd name="T37" fmla="*/ 4 h 78"/>
                  <a:gd name="T38" fmla="*/ 14 w 17"/>
                  <a:gd name="T39" fmla="*/ 1 h 78"/>
                  <a:gd name="T40" fmla="*/ 14 w 17"/>
                  <a:gd name="T41" fmla="*/ 1 h 78"/>
                  <a:gd name="T42" fmla="*/ 11 w 17"/>
                  <a:gd name="T43" fmla="*/ 0 h 78"/>
                  <a:gd name="T44" fmla="*/ 7 w 17"/>
                  <a:gd name="T45" fmla="*/ 1 h 78"/>
                  <a:gd name="T46" fmla="*/ 5 w 17"/>
                  <a:gd name="T47" fmla="*/ 3 h 78"/>
                  <a:gd name="T48" fmla="*/ 5 w 17"/>
                  <a:gd name="T49" fmla="*/ 3 h 78"/>
                  <a:gd name="T50" fmla="*/ 3 w 17"/>
                  <a:gd name="T51" fmla="*/ 6 h 78"/>
                  <a:gd name="T52" fmla="*/ 2 w 17"/>
                  <a:gd name="T53" fmla="*/ 8 h 78"/>
                  <a:gd name="T54" fmla="*/ 1 w 17"/>
                  <a:gd name="T55" fmla="*/ 11 h 78"/>
                  <a:gd name="T56" fmla="*/ 1 w 17"/>
                  <a:gd name="T57" fmla="*/ 11 h 78"/>
                  <a:gd name="T58" fmla="*/ 0 w 17"/>
                  <a:gd name="T59" fmla="*/ 31 h 78"/>
                  <a:gd name="T60" fmla="*/ 0 w 17"/>
                  <a:gd name="T61" fmla="*/ 51 h 78"/>
                  <a:gd name="T62" fmla="*/ 0 w 17"/>
                  <a:gd name="T63" fmla="*/ 71 h 78"/>
                  <a:gd name="T64" fmla="*/ 0 w 17"/>
                  <a:gd name="T65" fmla="*/ 71 h 78"/>
                  <a:gd name="T66" fmla="*/ 0 w 17"/>
                  <a:gd name="T67" fmla="*/ 74 h 78"/>
                  <a:gd name="T68" fmla="*/ 2 w 17"/>
                  <a:gd name="T69" fmla="*/ 77 h 78"/>
                  <a:gd name="T70" fmla="*/ 6 w 17"/>
                  <a:gd name="T71" fmla="*/ 78 h 78"/>
                  <a:gd name="T72" fmla="*/ 6 w 17"/>
                  <a:gd name="T73" fmla="*/ 78 h 78"/>
                  <a:gd name="T74" fmla="*/ 9 w 17"/>
                  <a:gd name="T75" fmla="*/ 77 h 78"/>
                  <a:gd name="T76" fmla="*/ 12 w 17"/>
                  <a:gd name="T77" fmla="*/ 75 h 78"/>
                  <a:gd name="T78" fmla="*/ 13 w 17"/>
                  <a:gd name="T79" fmla="*/ 71 h 78"/>
                  <a:gd name="T80" fmla="*/ 13 w 17"/>
                  <a:gd name="T81" fmla="*/ 71 h 7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7"/>
                  <a:gd name="T124" fmla="*/ 0 h 78"/>
                  <a:gd name="T125" fmla="*/ 17 w 17"/>
                  <a:gd name="T126" fmla="*/ 78 h 7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7" h="78">
                    <a:moveTo>
                      <a:pt x="13" y="71"/>
                    </a:moveTo>
                    <a:lnTo>
                      <a:pt x="13" y="61"/>
                    </a:lnTo>
                    <a:lnTo>
                      <a:pt x="14" y="51"/>
                    </a:lnTo>
                    <a:lnTo>
                      <a:pt x="13" y="41"/>
                    </a:lnTo>
                    <a:lnTo>
                      <a:pt x="13" y="31"/>
                    </a:lnTo>
                    <a:lnTo>
                      <a:pt x="13" y="22"/>
                    </a:lnTo>
                    <a:lnTo>
                      <a:pt x="14" y="12"/>
                    </a:lnTo>
                    <a:lnTo>
                      <a:pt x="15" y="11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7" y="7"/>
                    </a:lnTo>
                    <a:lnTo>
                      <a:pt x="16" y="4"/>
                    </a:lnTo>
                    <a:lnTo>
                      <a:pt x="14" y="1"/>
                    </a:lnTo>
                    <a:lnTo>
                      <a:pt x="11" y="0"/>
                    </a:lnTo>
                    <a:lnTo>
                      <a:pt x="7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1" y="11"/>
                    </a:lnTo>
                    <a:lnTo>
                      <a:pt x="0" y="31"/>
                    </a:lnTo>
                    <a:lnTo>
                      <a:pt x="0" y="51"/>
                    </a:lnTo>
                    <a:lnTo>
                      <a:pt x="0" y="71"/>
                    </a:lnTo>
                    <a:lnTo>
                      <a:pt x="0" y="74"/>
                    </a:lnTo>
                    <a:lnTo>
                      <a:pt x="2" y="77"/>
                    </a:lnTo>
                    <a:lnTo>
                      <a:pt x="6" y="78"/>
                    </a:lnTo>
                    <a:lnTo>
                      <a:pt x="9" y="77"/>
                    </a:lnTo>
                    <a:lnTo>
                      <a:pt x="12" y="75"/>
                    </a:lnTo>
                    <a:lnTo>
                      <a:pt x="13" y="7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09" name="Freeform 366"/>
              <p:cNvSpPr>
                <a:spLocks/>
              </p:cNvSpPr>
              <p:nvPr/>
            </p:nvSpPr>
            <p:spPr bwMode="auto">
              <a:xfrm>
                <a:off x="3413" y="1466"/>
                <a:ext cx="21" cy="80"/>
              </a:xfrm>
              <a:custGeom>
                <a:avLst/>
                <a:gdLst>
                  <a:gd name="T0" fmla="*/ 21 w 21"/>
                  <a:gd name="T1" fmla="*/ 73 h 80"/>
                  <a:gd name="T2" fmla="*/ 21 w 21"/>
                  <a:gd name="T3" fmla="*/ 55 h 80"/>
                  <a:gd name="T4" fmla="*/ 18 w 21"/>
                  <a:gd name="T5" fmla="*/ 36 h 80"/>
                  <a:gd name="T6" fmla="*/ 13 w 21"/>
                  <a:gd name="T7" fmla="*/ 19 h 80"/>
                  <a:gd name="T8" fmla="*/ 13 w 21"/>
                  <a:gd name="T9" fmla="*/ 19 h 80"/>
                  <a:gd name="T10" fmla="*/ 12 w 21"/>
                  <a:gd name="T11" fmla="*/ 15 h 80"/>
                  <a:gd name="T12" fmla="*/ 12 w 21"/>
                  <a:gd name="T13" fmla="*/ 11 h 80"/>
                  <a:gd name="T14" fmla="*/ 12 w 21"/>
                  <a:gd name="T15" fmla="*/ 7 h 80"/>
                  <a:gd name="T16" fmla="*/ 12 w 21"/>
                  <a:gd name="T17" fmla="*/ 7 h 80"/>
                  <a:gd name="T18" fmla="*/ 11 w 21"/>
                  <a:gd name="T19" fmla="*/ 3 h 80"/>
                  <a:gd name="T20" fmla="*/ 9 w 21"/>
                  <a:gd name="T21" fmla="*/ 1 h 80"/>
                  <a:gd name="T22" fmla="*/ 6 w 21"/>
                  <a:gd name="T23" fmla="*/ 0 h 80"/>
                  <a:gd name="T24" fmla="*/ 6 w 21"/>
                  <a:gd name="T25" fmla="*/ 0 h 80"/>
                  <a:gd name="T26" fmla="*/ 3 w 21"/>
                  <a:gd name="T27" fmla="*/ 1 h 80"/>
                  <a:gd name="T28" fmla="*/ 1 w 21"/>
                  <a:gd name="T29" fmla="*/ 3 h 80"/>
                  <a:gd name="T30" fmla="*/ 0 w 21"/>
                  <a:gd name="T31" fmla="*/ 7 h 80"/>
                  <a:gd name="T32" fmla="*/ 0 w 21"/>
                  <a:gd name="T33" fmla="*/ 7 h 80"/>
                  <a:gd name="T34" fmla="*/ 0 w 21"/>
                  <a:gd name="T35" fmla="*/ 16 h 80"/>
                  <a:gd name="T36" fmla="*/ 2 w 21"/>
                  <a:gd name="T37" fmla="*/ 26 h 80"/>
                  <a:gd name="T38" fmla="*/ 5 w 21"/>
                  <a:gd name="T39" fmla="*/ 35 h 80"/>
                  <a:gd name="T40" fmla="*/ 5 w 21"/>
                  <a:gd name="T41" fmla="*/ 35 h 80"/>
                  <a:gd name="T42" fmla="*/ 7 w 21"/>
                  <a:gd name="T43" fmla="*/ 48 h 80"/>
                  <a:gd name="T44" fmla="*/ 8 w 21"/>
                  <a:gd name="T45" fmla="*/ 61 h 80"/>
                  <a:gd name="T46" fmla="*/ 8 w 21"/>
                  <a:gd name="T47" fmla="*/ 73 h 80"/>
                  <a:gd name="T48" fmla="*/ 8 w 21"/>
                  <a:gd name="T49" fmla="*/ 73 h 80"/>
                  <a:gd name="T50" fmla="*/ 9 w 21"/>
                  <a:gd name="T51" fmla="*/ 77 h 80"/>
                  <a:gd name="T52" fmla="*/ 11 w 21"/>
                  <a:gd name="T53" fmla="*/ 79 h 80"/>
                  <a:gd name="T54" fmla="*/ 15 w 21"/>
                  <a:gd name="T55" fmla="*/ 80 h 80"/>
                  <a:gd name="T56" fmla="*/ 15 w 21"/>
                  <a:gd name="T57" fmla="*/ 80 h 80"/>
                  <a:gd name="T58" fmla="*/ 18 w 21"/>
                  <a:gd name="T59" fmla="*/ 79 h 80"/>
                  <a:gd name="T60" fmla="*/ 20 w 21"/>
                  <a:gd name="T61" fmla="*/ 77 h 80"/>
                  <a:gd name="T62" fmla="*/ 21 w 21"/>
                  <a:gd name="T63" fmla="*/ 73 h 80"/>
                  <a:gd name="T64" fmla="*/ 21 w 21"/>
                  <a:gd name="T65" fmla="*/ 73 h 8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1"/>
                  <a:gd name="T100" fmla="*/ 0 h 80"/>
                  <a:gd name="T101" fmla="*/ 21 w 21"/>
                  <a:gd name="T102" fmla="*/ 80 h 80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1" h="80">
                    <a:moveTo>
                      <a:pt x="21" y="73"/>
                    </a:moveTo>
                    <a:lnTo>
                      <a:pt x="21" y="55"/>
                    </a:lnTo>
                    <a:lnTo>
                      <a:pt x="18" y="36"/>
                    </a:lnTo>
                    <a:lnTo>
                      <a:pt x="13" y="19"/>
                    </a:lnTo>
                    <a:lnTo>
                      <a:pt x="12" y="15"/>
                    </a:lnTo>
                    <a:lnTo>
                      <a:pt x="12" y="11"/>
                    </a:lnTo>
                    <a:lnTo>
                      <a:pt x="12" y="7"/>
                    </a:lnTo>
                    <a:lnTo>
                      <a:pt x="11" y="3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0" y="16"/>
                    </a:lnTo>
                    <a:lnTo>
                      <a:pt x="2" y="26"/>
                    </a:lnTo>
                    <a:lnTo>
                      <a:pt x="5" y="35"/>
                    </a:lnTo>
                    <a:lnTo>
                      <a:pt x="7" y="48"/>
                    </a:lnTo>
                    <a:lnTo>
                      <a:pt x="8" y="61"/>
                    </a:lnTo>
                    <a:lnTo>
                      <a:pt x="8" y="73"/>
                    </a:lnTo>
                    <a:lnTo>
                      <a:pt x="9" y="77"/>
                    </a:lnTo>
                    <a:lnTo>
                      <a:pt x="11" y="79"/>
                    </a:lnTo>
                    <a:lnTo>
                      <a:pt x="15" y="80"/>
                    </a:lnTo>
                    <a:lnTo>
                      <a:pt x="18" y="79"/>
                    </a:lnTo>
                    <a:lnTo>
                      <a:pt x="20" y="77"/>
                    </a:lnTo>
                    <a:lnTo>
                      <a:pt x="21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10" name="Freeform 367"/>
              <p:cNvSpPr>
                <a:spLocks/>
              </p:cNvSpPr>
              <p:nvPr/>
            </p:nvSpPr>
            <p:spPr bwMode="auto">
              <a:xfrm>
                <a:off x="3483" y="1468"/>
                <a:ext cx="18" cy="82"/>
              </a:xfrm>
              <a:custGeom>
                <a:avLst/>
                <a:gdLst>
                  <a:gd name="T0" fmla="*/ 12 w 18"/>
                  <a:gd name="T1" fmla="*/ 80 h 82"/>
                  <a:gd name="T2" fmla="*/ 17 w 18"/>
                  <a:gd name="T3" fmla="*/ 69 h 82"/>
                  <a:gd name="T4" fmla="*/ 17 w 18"/>
                  <a:gd name="T5" fmla="*/ 57 h 82"/>
                  <a:gd name="T6" fmla="*/ 16 w 18"/>
                  <a:gd name="T7" fmla="*/ 44 h 82"/>
                  <a:gd name="T8" fmla="*/ 16 w 18"/>
                  <a:gd name="T9" fmla="*/ 44 h 82"/>
                  <a:gd name="T10" fmla="*/ 15 w 18"/>
                  <a:gd name="T11" fmla="*/ 39 h 82"/>
                  <a:gd name="T12" fmla="*/ 15 w 18"/>
                  <a:gd name="T13" fmla="*/ 34 h 82"/>
                  <a:gd name="T14" fmla="*/ 16 w 18"/>
                  <a:gd name="T15" fmla="*/ 29 h 82"/>
                  <a:gd name="T16" fmla="*/ 16 w 18"/>
                  <a:gd name="T17" fmla="*/ 29 h 82"/>
                  <a:gd name="T18" fmla="*/ 17 w 18"/>
                  <a:gd name="T19" fmla="*/ 21 h 82"/>
                  <a:gd name="T20" fmla="*/ 18 w 18"/>
                  <a:gd name="T21" fmla="*/ 13 h 82"/>
                  <a:gd name="T22" fmla="*/ 18 w 18"/>
                  <a:gd name="T23" fmla="*/ 6 h 82"/>
                  <a:gd name="T24" fmla="*/ 18 w 18"/>
                  <a:gd name="T25" fmla="*/ 6 h 82"/>
                  <a:gd name="T26" fmla="*/ 17 w 18"/>
                  <a:gd name="T27" fmla="*/ 3 h 82"/>
                  <a:gd name="T28" fmla="*/ 15 w 18"/>
                  <a:gd name="T29" fmla="*/ 0 h 82"/>
                  <a:gd name="T30" fmla="*/ 12 w 18"/>
                  <a:gd name="T31" fmla="*/ 0 h 82"/>
                  <a:gd name="T32" fmla="*/ 12 w 18"/>
                  <a:gd name="T33" fmla="*/ 0 h 82"/>
                  <a:gd name="T34" fmla="*/ 9 w 18"/>
                  <a:gd name="T35" fmla="*/ 0 h 82"/>
                  <a:gd name="T36" fmla="*/ 6 w 18"/>
                  <a:gd name="T37" fmla="*/ 3 h 82"/>
                  <a:gd name="T38" fmla="*/ 5 w 18"/>
                  <a:gd name="T39" fmla="*/ 6 h 82"/>
                  <a:gd name="T40" fmla="*/ 5 w 18"/>
                  <a:gd name="T41" fmla="*/ 6 h 82"/>
                  <a:gd name="T42" fmla="*/ 5 w 18"/>
                  <a:gd name="T43" fmla="*/ 14 h 82"/>
                  <a:gd name="T44" fmla="*/ 5 w 18"/>
                  <a:gd name="T45" fmla="*/ 22 h 82"/>
                  <a:gd name="T46" fmla="*/ 3 w 18"/>
                  <a:gd name="T47" fmla="*/ 29 h 82"/>
                  <a:gd name="T48" fmla="*/ 3 w 18"/>
                  <a:gd name="T49" fmla="*/ 29 h 82"/>
                  <a:gd name="T50" fmla="*/ 3 w 18"/>
                  <a:gd name="T51" fmla="*/ 38 h 82"/>
                  <a:gd name="T52" fmla="*/ 3 w 18"/>
                  <a:gd name="T53" fmla="*/ 46 h 82"/>
                  <a:gd name="T54" fmla="*/ 4 w 18"/>
                  <a:gd name="T55" fmla="*/ 54 h 82"/>
                  <a:gd name="T56" fmla="*/ 4 w 18"/>
                  <a:gd name="T57" fmla="*/ 54 h 82"/>
                  <a:gd name="T58" fmla="*/ 5 w 18"/>
                  <a:gd name="T59" fmla="*/ 61 h 82"/>
                  <a:gd name="T60" fmla="*/ 5 w 18"/>
                  <a:gd name="T61" fmla="*/ 66 h 82"/>
                  <a:gd name="T62" fmla="*/ 2 w 18"/>
                  <a:gd name="T63" fmla="*/ 72 h 82"/>
                  <a:gd name="T64" fmla="*/ 2 w 18"/>
                  <a:gd name="T65" fmla="*/ 72 h 82"/>
                  <a:gd name="T66" fmla="*/ 0 w 18"/>
                  <a:gd name="T67" fmla="*/ 75 h 82"/>
                  <a:gd name="T68" fmla="*/ 1 w 18"/>
                  <a:gd name="T69" fmla="*/ 79 h 82"/>
                  <a:gd name="T70" fmla="*/ 3 w 18"/>
                  <a:gd name="T71" fmla="*/ 81 h 82"/>
                  <a:gd name="T72" fmla="*/ 3 w 18"/>
                  <a:gd name="T73" fmla="*/ 81 h 82"/>
                  <a:gd name="T74" fmla="*/ 6 w 18"/>
                  <a:gd name="T75" fmla="*/ 82 h 82"/>
                  <a:gd name="T76" fmla="*/ 9 w 18"/>
                  <a:gd name="T77" fmla="*/ 82 h 82"/>
                  <a:gd name="T78" fmla="*/ 12 w 18"/>
                  <a:gd name="T79" fmla="*/ 80 h 82"/>
                  <a:gd name="T80" fmla="*/ 12 w 18"/>
                  <a:gd name="T81" fmla="*/ 80 h 8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8"/>
                  <a:gd name="T124" fmla="*/ 0 h 82"/>
                  <a:gd name="T125" fmla="*/ 18 w 18"/>
                  <a:gd name="T126" fmla="*/ 82 h 82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8" h="82">
                    <a:moveTo>
                      <a:pt x="12" y="80"/>
                    </a:moveTo>
                    <a:lnTo>
                      <a:pt x="17" y="69"/>
                    </a:lnTo>
                    <a:lnTo>
                      <a:pt x="17" y="57"/>
                    </a:lnTo>
                    <a:lnTo>
                      <a:pt x="16" y="44"/>
                    </a:lnTo>
                    <a:lnTo>
                      <a:pt x="15" y="39"/>
                    </a:lnTo>
                    <a:lnTo>
                      <a:pt x="15" y="34"/>
                    </a:lnTo>
                    <a:lnTo>
                      <a:pt x="16" y="29"/>
                    </a:lnTo>
                    <a:lnTo>
                      <a:pt x="17" y="21"/>
                    </a:lnTo>
                    <a:lnTo>
                      <a:pt x="18" y="13"/>
                    </a:lnTo>
                    <a:lnTo>
                      <a:pt x="18" y="6"/>
                    </a:lnTo>
                    <a:lnTo>
                      <a:pt x="17" y="3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3"/>
                    </a:lnTo>
                    <a:lnTo>
                      <a:pt x="5" y="6"/>
                    </a:lnTo>
                    <a:lnTo>
                      <a:pt x="5" y="14"/>
                    </a:lnTo>
                    <a:lnTo>
                      <a:pt x="5" y="22"/>
                    </a:lnTo>
                    <a:lnTo>
                      <a:pt x="3" y="29"/>
                    </a:lnTo>
                    <a:lnTo>
                      <a:pt x="3" y="38"/>
                    </a:lnTo>
                    <a:lnTo>
                      <a:pt x="3" y="46"/>
                    </a:lnTo>
                    <a:lnTo>
                      <a:pt x="4" y="54"/>
                    </a:lnTo>
                    <a:lnTo>
                      <a:pt x="5" y="61"/>
                    </a:lnTo>
                    <a:lnTo>
                      <a:pt x="5" y="66"/>
                    </a:lnTo>
                    <a:lnTo>
                      <a:pt x="2" y="72"/>
                    </a:lnTo>
                    <a:lnTo>
                      <a:pt x="0" y="75"/>
                    </a:lnTo>
                    <a:lnTo>
                      <a:pt x="1" y="79"/>
                    </a:lnTo>
                    <a:lnTo>
                      <a:pt x="3" y="81"/>
                    </a:lnTo>
                    <a:lnTo>
                      <a:pt x="6" y="82"/>
                    </a:lnTo>
                    <a:lnTo>
                      <a:pt x="9" y="82"/>
                    </a:lnTo>
                    <a:lnTo>
                      <a:pt x="12" y="8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11" name="Freeform 368"/>
              <p:cNvSpPr>
                <a:spLocks/>
              </p:cNvSpPr>
              <p:nvPr/>
            </p:nvSpPr>
            <p:spPr bwMode="auto">
              <a:xfrm>
                <a:off x="3503" y="1533"/>
                <a:ext cx="38" cy="44"/>
              </a:xfrm>
              <a:custGeom>
                <a:avLst/>
                <a:gdLst>
                  <a:gd name="T0" fmla="*/ 38 w 38"/>
                  <a:gd name="T1" fmla="*/ 6 h 44"/>
                  <a:gd name="T2" fmla="*/ 34 w 38"/>
                  <a:gd name="T3" fmla="*/ 3 h 44"/>
                  <a:gd name="T4" fmla="*/ 28 w 38"/>
                  <a:gd name="T5" fmla="*/ 1 h 44"/>
                  <a:gd name="T6" fmla="*/ 22 w 38"/>
                  <a:gd name="T7" fmla="*/ 0 h 44"/>
                  <a:gd name="T8" fmla="*/ 22 w 38"/>
                  <a:gd name="T9" fmla="*/ 0 h 44"/>
                  <a:gd name="T10" fmla="*/ 11 w 38"/>
                  <a:gd name="T11" fmla="*/ 3 h 44"/>
                  <a:gd name="T12" fmla="*/ 3 w 38"/>
                  <a:gd name="T13" fmla="*/ 11 h 44"/>
                  <a:gd name="T14" fmla="*/ 0 w 38"/>
                  <a:gd name="T15" fmla="*/ 22 h 44"/>
                  <a:gd name="T16" fmla="*/ 0 w 38"/>
                  <a:gd name="T17" fmla="*/ 22 h 44"/>
                  <a:gd name="T18" fmla="*/ 3 w 38"/>
                  <a:gd name="T19" fmla="*/ 34 h 44"/>
                  <a:gd name="T20" fmla="*/ 11 w 38"/>
                  <a:gd name="T21" fmla="*/ 41 h 44"/>
                  <a:gd name="T22" fmla="*/ 22 w 38"/>
                  <a:gd name="T23" fmla="*/ 44 h 44"/>
                  <a:gd name="T24" fmla="*/ 22 w 38"/>
                  <a:gd name="T25" fmla="*/ 44 h 44"/>
                  <a:gd name="T26" fmla="*/ 28 w 38"/>
                  <a:gd name="T27" fmla="*/ 44 h 44"/>
                  <a:gd name="T28" fmla="*/ 33 w 38"/>
                  <a:gd name="T29" fmla="*/ 41 h 44"/>
                  <a:gd name="T30" fmla="*/ 38 w 38"/>
                  <a:gd name="T31" fmla="*/ 38 h 44"/>
                  <a:gd name="T32" fmla="*/ 38 w 38"/>
                  <a:gd name="T33" fmla="*/ 6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8"/>
                  <a:gd name="T52" fmla="*/ 0 h 44"/>
                  <a:gd name="T53" fmla="*/ 38 w 38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8" h="44">
                    <a:moveTo>
                      <a:pt x="38" y="6"/>
                    </a:moveTo>
                    <a:lnTo>
                      <a:pt x="34" y="3"/>
                    </a:lnTo>
                    <a:lnTo>
                      <a:pt x="28" y="1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2" y="44"/>
                    </a:lnTo>
                    <a:lnTo>
                      <a:pt x="28" y="44"/>
                    </a:lnTo>
                    <a:lnTo>
                      <a:pt x="33" y="41"/>
                    </a:lnTo>
                    <a:lnTo>
                      <a:pt x="38" y="38"/>
                    </a:lnTo>
                    <a:lnTo>
                      <a:pt x="38" y="6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12" name="Freeform 369"/>
              <p:cNvSpPr>
                <a:spLocks/>
              </p:cNvSpPr>
              <p:nvPr/>
            </p:nvSpPr>
            <p:spPr bwMode="auto">
              <a:xfrm>
                <a:off x="3458" y="1533"/>
                <a:ext cx="45" cy="44"/>
              </a:xfrm>
              <a:custGeom>
                <a:avLst/>
                <a:gdLst>
                  <a:gd name="T0" fmla="*/ 22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2 w 45"/>
                  <a:gd name="T15" fmla="*/ 44 h 44"/>
                  <a:gd name="T16" fmla="*/ 22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2 w 45"/>
                  <a:gd name="T31" fmla="*/ 0 h 44"/>
                  <a:gd name="T32" fmla="*/ 22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2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13" name="Freeform 370"/>
              <p:cNvSpPr>
                <a:spLocks/>
              </p:cNvSpPr>
              <p:nvPr/>
            </p:nvSpPr>
            <p:spPr bwMode="auto">
              <a:xfrm>
                <a:off x="3413" y="1533"/>
                <a:ext cx="45" cy="44"/>
              </a:xfrm>
              <a:custGeom>
                <a:avLst/>
                <a:gdLst>
                  <a:gd name="T0" fmla="*/ 23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3 w 45"/>
                  <a:gd name="T15" fmla="*/ 44 h 44"/>
                  <a:gd name="T16" fmla="*/ 23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3 w 45"/>
                  <a:gd name="T31" fmla="*/ 0 h 44"/>
                  <a:gd name="T32" fmla="*/ 23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3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3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14" name="Freeform 371"/>
              <p:cNvSpPr>
                <a:spLocks/>
              </p:cNvSpPr>
              <p:nvPr/>
            </p:nvSpPr>
            <p:spPr bwMode="auto">
              <a:xfrm>
                <a:off x="3384" y="1467"/>
                <a:ext cx="29" cy="86"/>
              </a:xfrm>
              <a:custGeom>
                <a:avLst/>
                <a:gdLst>
                  <a:gd name="T0" fmla="*/ 13 w 29"/>
                  <a:gd name="T1" fmla="*/ 80 h 86"/>
                  <a:gd name="T2" fmla="*/ 16 w 29"/>
                  <a:gd name="T3" fmla="*/ 71 h 86"/>
                  <a:gd name="T4" fmla="*/ 19 w 29"/>
                  <a:gd name="T5" fmla="*/ 62 h 86"/>
                  <a:gd name="T6" fmla="*/ 22 w 29"/>
                  <a:gd name="T7" fmla="*/ 54 h 86"/>
                  <a:gd name="T8" fmla="*/ 22 w 29"/>
                  <a:gd name="T9" fmla="*/ 54 h 86"/>
                  <a:gd name="T10" fmla="*/ 26 w 29"/>
                  <a:gd name="T11" fmla="*/ 41 h 86"/>
                  <a:gd name="T12" fmla="*/ 26 w 29"/>
                  <a:gd name="T13" fmla="*/ 27 h 86"/>
                  <a:gd name="T14" fmla="*/ 27 w 29"/>
                  <a:gd name="T15" fmla="*/ 14 h 86"/>
                  <a:gd name="T16" fmla="*/ 27 w 29"/>
                  <a:gd name="T17" fmla="*/ 14 h 86"/>
                  <a:gd name="T18" fmla="*/ 27 w 29"/>
                  <a:gd name="T19" fmla="*/ 12 h 86"/>
                  <a:gd name="T20" fmla="*/ 27 w 29"/>
                  <a:gd name="T21" fmla="*/ 10 h 86"/>
                  <a:gd name="T22" fmla="*/ 28 w 29"/>
                  <a:gd name="T23" fmla="*/ 9 h 86"/>
                  <a:gd name="T24" fmla="*/ 28 w 29"/>
                  <a:gd name="T25" fmla="*/ 9 h 86"/>
                  <a:gd name="T26" fmla="*/ 29 w 29"/>
                  <a:gd name="T27" fmla="*/ 6 h 86"/>
                  <a:gd name="T28" fmla="*/ 28 w 29"/>
                  <a:gd name="T29" fmla="*/ 3 h 86"/>
                  <a:gd name="T30" fmla="*/ 25 w 29"/>
                  <a:gd name="T31" fmla="*/ 0 h 86"/>
                  <a:gd name="T32" fmla="*/ 25 w 29"/>
                  <a:gd name="T33" fmla="*/ 0 h 86"/>
                  <a:gd name="T34" fmla="*/ 21 w 29"/>
                  <a:gd name="T35" fmla="*/ 0 h 86"/>
                  <a:gd name="T36" fmla="*/ 18 w 29"/>
                  <a:gd name="T37" fmla="*/ 1 h 86"/>
                  <a:gd name="T38" fmla="*/ 16 w 29"/>
                  <a:gd name="T39" fmla="*/ 3 h 86"/>
                  <a:gd name="T40" fmla="*/ 16 w 29"/>
                  <a:gd name="T41" fmla="*/ 3 h 86"/>
                  <a:gd name="T42" fmla="*/ 15 w 29"/>
                  <a:gd name="T43" fmla="*/ 5 h 86"/>
                  <a:gd name="T44" fmla="*/ 15 w 29"/>
                  <a:gd name="T45" fmla="*/ 7 h 86"/>
                  <a:gd name="T46" fmla="*/ 14 w 29"/>
                  <a:gd name="T47" fmla="*/ 9 h 86"/>
                  <a:gd name="T48" fmla="*/ 14 w 29"/>
                  <a:gd name="T49" fmla="*/ 9 h 86"/>
                  <a:gd name="T50" fmla="*/ 13 w 29"/>
                  <a:gd name="T51" fmla="*/ 26 h 86"/>
                  <a:gd name="T52" fmla="*/ 12 w 29"/>
                  <a:gd name="T53" fmla="*/ 43 h 86"/>
                  <a:gd name="T54" fmla="*/ 7 w 29"/>
                  <a:gd name="T55" fmla="*/ 60 h 86"/>
                  <a:gd name="T56" fmla="*/ 7 w 29"/>
                  <a:gd name="T57" fmla="*/ 60 h 86"/>
                  <a:gd name="T58" fmla="*/ 3 w 29"/>
                  <a:gd name="T59" fmla="*/ 66 h 86"/>
                  <a:gd name="T60" fmla="*/ 1 w 29"/>
                  <a:gd name="T61" fmla="*/ 73 h 86"/>
                  <a:gd name="T62" fmla="*/ 0 w 29"/>
                  <a:gd name="T63" fmla="*/ 80 h 86"/>
                  <a:gd name="T64" fmla="*/ 0 w 29"/>
                  <a:gd name="T65" fmla="*/ 80 h 86"/>
                  <a:gd name="T66" fmla="*/ 1 w 29"/>
                  <a:gd name="T67" fmla="*/ 83 h 86"/>
                  <a:gd name="T68" fmla="*/ 4 w 29"/>
                  <a:gd name="T69" fmla="*/ 86 h 86"/>
                  <a:gd name="T70" fmla="*/ 7 w 29"/>
                  <a:gd name="T71" fmla="*/ 86 h 86"/>
                  <a:gd name="T72" fmla="*/ 7 w 29"/>
                  <a:gd name="T73" fmla="*/ 86 h 86"/>
                  <a:gd name="T74" fmla="*/ 11 w 29"/>
                  <a:gd name="T75" fmla="*/ 85 h 86"/>
                  <a:gd name="T76" fmla="*/ 13 w 29"/>
                  <a:gd name="T77" fmla="*/ 83 h 86"/>
                  <a:gd name="T78" fmla="*/ 13 w 29"/>
                  <a:gd name="T79" fmla="*/ 80 h 86"/>
                  <a:gd name="T80" fmla="*/ 13 w 29"/>
                  <a:gd name="T81" fmla="*/ 80 h 8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9"/>
                  <a:gd name="T124" fmla="*/ 0 h 86"/>
                  <a:gd name="T125" fmla="*/ 29 w 29"/>
                  <a:gd name="T126" fmla="*/ 86 h 8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9" h="86">
                    <a:moveTo>
                      <a:pt x="13" y="80"/>
                    </a:moveTo>
                    <a:lnTo>
                      <a:pt x="16" y="71"/>
                    </a:lnTo>
                    <a:lnTo>
                      <a:pt x="19" y="62"/>
                    </a:lnTo>
                    <a:lnTo>
                      <a:pt x="22" y="54"/>
                    </a:lnTo>
                    <a:lnTo>
                      <a:pt x="26" y="41"/>
                    </a:lnTo>
                    <a:lnTo>
                      <a:pt x="26" y="27"/>
                    </a:lnTo>
                    <a:lnTo>
                      <a:pt x="27" y="14"/>
                    </a:lnTo>
                    <a:lnTo>
                      <a:pt x="27" y="12"/>
                    </a:lnTo>
                    <a:lnTo>
                      <a:pt x="27" y="10"/>
                    </a:lnTo>
                    <a:lnTo>
                      <a:pt x="28" y="9"/>
                    </a:lnTo>
                    <a:lnTo>
                      <a:pt x="29" y="6"/>
                    </a:lnTo>
                    <a:lnTo>
                      <a:pt x="28" y="3"/>
                    </a:lnTo>
                    <a:lnTo>
                      <a:pt x="25" y="0"/>
                    </a:lnTo>
                    <a:lnTo>
                      <a:pt x="21" y="0"/>
                    </a:lnTo>
                    <a:lnTo>
                      <a:pt x="18" y="1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4" y="9"/>
                    </a:lnTo>
                    <a:lnTo>
                      <a:pt x="13" y="26"/>
                    </a:lnTo>
                    <a:lnTo>
                      <a:pt x="12" y="43"/>
                    </a:lnTo>
                    <a:lnTo>
                      <a:pt x="7" y="60"/>
                    </a:lnTo>
                    <a:lnTo>
                      <a:pt x="3" y="66"/>
                    </a:lnTo>
                    <a:lnTo>
                      <a:pt x="1" y="73"/>
                    </a:lnTo>
                    <a:lnTo>
                      <a:pt x="0" y="80"/>
                    </a:lnTo>
                    <a:lnTo>
                      <a:pt x="1" y="83"/>
                    </a:lnTo>
                    <a:lnTo>
                      <a:pt x="4" y="86"/>
                    </a:lnTo>
                    <a:lnTo>
                      <a:pt x="7" y="86"/>
                    </a:lnTo>
                    <a:lnTo>
                      <a:pt x="11" y="85"/>
                    </a:lnTo>
                    <a:lnTo>
                      <a:pt x="13" y="83"/>
                    </a:lnTo>
                    <a:lnTo>
                      <a:pt x="13" y="8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15" name="Freeform 372"/>
              <p:cNvSpPr>
                <a:spLocks/>
              </p:cNvSpPr>
              <p:nvPr/>
            </p:nvSpPr>
            <p:spPr bwMode="auto">
              <a:xfrm>
                <a:off x="3376" y="1466"/>
                <a:ext cx="18" cy="85"/>
              </a:xfrm>
              <a:custGeom>
                <a:avLst/>
                <a:gdLst>
                  <a:gd name="T0" fmla="*/ 17 w 18"/>
                  <a:gd name="T1" fmla="*/ 76 h 85"/>
                  <a:gd name="T2" fmla="*/ 14 w 18"/>
                  <a:gd name="T3" fmla="*/ 66 h 85"/>
                  <a:gd name="T4" fmla="*/ 14 w 18"/>
                  <a:gd name="T5" fmla="*/ 55 h 85"/>
                  <a:gd name="T6" fmla="*/ 15 w 18"/>
                  <a:gd name="T7" fmla="*/ 45 h 85"/>
                  <a:gd name="T8" fmla="*/ 15 w 18"/>
                  <a:gd name="T9" fmla="*/ 45 h 85"/>
                  <a:gd name="T10" fmla="*/ 15 w 18"/>
                  <a:gd name="T11" fmla="*/ 32 h 85"/>
                  <a:gd name="T12" fmla="*/ 15 w 18"/>
                  <a:gd name="T13" fmla="*/ 19 h 85"/>
                  <a:gd name="T14" fmla="*/ 13 w 18"/>
                  <a:gd name="T15" fmla="*/ 6 h 85"/>
                  <a:gd name="T16" fmla="*/ 13 w 18"/>
                  <a:gd name="T17" fmla="*/ 6 h 85"/>
                  <a:gd name="T18" fmla="*/ 11 w 18"/>
                  <a:gd name="T19" fmla="*/ 3 h 85"/>
                  <a:gd name="T20" fmla="*/ 9 w 18"/>
                  <a:gd name="T21" fmla="*/ 1 h 85"/>
                  <a:gd name="T22" fmla="*/ 6 w 18"/>
                  <a:gd name="T23" fmla="*/ 0 h 85"/>
                  <a:gd name="T24" fmla="*/ 6 w 18"/>
                  <a:gd name="T25" fmla="*/ 0 h 85"/>
                  <a:gd name="T26" fmla="*/ 2 w 18"/>
                  <a:gd name="T27" fmla="*/ 1 h 85"/>
                  <a:gd name="T28" fmla="*/ 0 w 18"/>
                  <a:gd name="T29" fmla="*/ 4 h 85"/>
                  <a:gd name="T30" fmla="*/ 0 w 18"/>
                  <a:gd name="T31" fmla="*/ 7 h 85"/>
                  <a:gd name="T32" fmla="*/ 0 w 18"/>
                  <a:gd name="T33" fmla="*/ 7 h 85"/>
                  <a:gd name="T34" fmla="*/ 2 w 18"/>
                  <a:gd name="T35" fmla="*/ 20 h 85"/>
                  <a:gd name="T36" fmla="*/ 2 w 18"/>
                  <a:gd name="T37" fmla="*/ 32 h 85"/>
                  <a:gd name="T38" fmla="*/ 2 w 18"/>
                  <a:gd name="T39" fmla="*/ 45 h 85"/>
                  <a:gd name="T40" fmla="*/ 2 w 18"/>
                  <a:gd name="T41" fmla="*/ 45 h 85"/>
                  <a:gd name="T42" fmla="*/ 1 w 18"/>
                  <a:gd name="T43" fmla="*/ 58 h 85"/>
                  <a:gd name="T44" fmla="*/ 2 w 18"/>
                  <a:gd name="T45" fmla="*/ 70 h 85"/>
                  <a:gd name="T46" fmla="*/ 6 w 18"/>
                  <a:gd name="T47" fmla="*/ 82 h 85"/>
                  <a:gd name="T48" fmla="*/ 6 w 18"/>
                  <a:gd name="T49" fmla="*/ 82 h 85"/>
                  <a:gd name="T50" fmla="*/ 8 w 18"/>
                  <a:gd name="T51" fmla="*/ 85 h 85"/>
                  <a:gd name="T52" fmla="*/ 11 w 18"/>
                  <a:gd name="T53" fmla="*/ 85 h 85"/>
                  <a:gd name="T54" fmla="*/ 15 w 18"/>
                  <a:gd name="T55" fmla="*/ 85 h 85"/>
                  <a:gd name="T56" fmla="*/ 15 w 18"/>
                  <a:gd name="T57" fmla="*/ 85 h 85"/>
                  <a:gd name="T58" fmla="*/ 17 w 18"/>
                  <a:gd name="T59" fmla="*/ 82 h 85"/>
                  <a:gd name="T60" fmla="*/ 18 w 18"/>
                  <a:gd name="T61" fmla="*/ 79 h 85"/>
                  <a:gd name="T62" fmla="*/ 17 w 18"/>
                  <a:gd name="T63" fmla="*/ 76 h 85"/>
                  <a:gd name="T64" fmla="*/ 17 w 18"/>
                  <a:gd name="T65" fmla="*/ 76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8"/>
                  <a:gd name="T100" fmla="*/ 0 h 85"/>
                  <a:gd name="T101" fmla="*/ 18 w 18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8" h="85">
                    <a:moveTo>
                      <a:pt x="17" y="76"/>
                    </a:moveTo>
                    <a:lnTo>
                      <a:pt x="14" y="66"/>
                    </a:lnTo>
                    <a:lnTo>
                      <a:pt x="14" y="55"/>
                    </a:lnTo>
                    <a:lnTo>
                      <a:pt x="15" y="45"/>
                    </a:lnTo>
                    <a:lnTo>
                      <a:pt x="15" y="32"/>
                    </a:lnTo>
                    <a:lnTo>
                      <a:pt x="15" y="19"/>
                    </a:lnTo>
                    <a:lnTo>
                      <a:pt x="13" y="6"/>
                    </a:lnTo>
                    <a:lnTo>
                      <a:pt x="11" y="3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2" y="20"/>
                    </a:lnTo>
                    <a:lnTo>
                      <a:pt x="2" y="32"/>
                    </a:lnTo>
                    <a:lnTo>
                      <a:pt x="2" y="45"/>
                    </a:lnTo>
                    <a:lnTo>
                      <a:pt x="1" y="58"/>
                    </a:lnTo>
                    <a:lnTo>
                      <a:pt x="2" y="70"/>
                    </a:lnTo>
                    <a:lnTo>
                      <a:pt x="6" y="82"/>
                    </a:lnTo>
                    <a:lnTo>
                      <a:pt x="8" y="85"/>
                    </a:lnTo>
                    <a:lnTo>
                      <a:pt x="11" y="85"/>
                    </a:lnTo>
                    <a:lnTo>
                      <a:pt x="15" y="85"/>
                    </a:lnTo>
                    <a:lnTo>
                      <a:pt x="17" y="82"/>
                    </a:lnTo>
                    <a:lnTo>
                      <a:pt x="18" y="79"/>
                    </a:lnTo>
                    <a:lnTo>
                      <a:pt x="17" y="7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16" name="Freeform 373"/>
              <p:cNvSpPr>
                <a:spLocks/>
              </p:cNvSpPr>
              <p:nvPr/>
            </p:nvSpPr>
            <p:spPr bwMode="auto">
              <a:xfrm>
                <a:off x="3344" y="1467"/>
                <a:ext cx="24" cy="79"/>
              </a:xfrm>
              <a:custGeom>
                <a:avLst/>
                <a:gdLst>
                  <a:gd name="T0" fmla="*/ 13 w 24"/>
                  <a:gd name="T1" fmla="*/ 71 h 79"/>
                  <a:gd name="T2" fmla="*/ 15 w 24"/>
                  <a:gd name="T3" fmla="*/ 49 h 79"/>
                  <a:gd name="T4" fmla="*/ 21 w 24"/>
                  <a:gd name="T5" fmla="*/ 28 h 79"/>
                  <a:gd name="T6" fmla="*/ 24 w 24"/>
                  <a:gd name="T7" fmla="*/ 7 h 79"/>
                  <a:gd name="T8" fmla="*/ 24 w 24"/>
                  <a:gd name="T9" fmla="*/ 7 h 79"/>
                  <a:gd name="T10" fmla="*/ 24 w 24"/>
                  <a:gd name="T11" fmla="*/ 4 h 79"/>
                  <a:gd name="T12" fmla="*/ 22 w 24"/>
                  <a:gd name="T13" fmla="*/ 1 h 79"/>
                  <a:gd name="T14" fmla="*/ 19 w 24"/>
                  <a:gd name="T15" fmla="*/ 0 h 79"/>
                  <a:gd name="T16" fmla="*/ 19 w 24"/>
                  <a:gd name="T17" fmla="*/ 0 h 79"/>
                  <a:gd name="T18" fmla="*/ 16 w 24"/>
                  <a:gd name="T19" fmla="*/ 0 h 79"/>
                  <a:gd name="T20" fmla="*/ 13 w 24"/>
                  <a:gd name="T21" fmla="*/ 2 h 79"/>
                  <a:gd name="T22" fmla="*/ 12 w 24"/>
                  <a:gd name="T23" fmla="*/ 5 h 79"/>
                  <a:gd name="T24" fmla="*/ 12 w 24"/>
                  <a:gd name="T25" fmla="*/ 5 h 79"/>
                  <a:gd name="T26" fmla="*/ 10 w 24"/>
                  <a:gd name="T27" fmla="*/ 19 h 79"/>
                  <a:gd name="T28" fmla="*/ 6 w 24"/>
                  <a:gd name="T29" fmla="*/ 33 h 79"/>
                  <a:gd name="T30" fmla="*/ 2 w 24"/>
                  <a:gd name="T31" fmla="*/ 47 h 79"/>
                  <a:gd name="T32" fmla="*/ 2 w 24"/>
                  <a:gd name="T33" fmla="*/ 47 h 79"/>
                  <a:gd name="T34" fmla="*/ 0 w 24"/>
                  <a:gd name="T35" fmla="*/ 55 h 79"/>
                  <a:gd name="T36" fmla="*/ 0 w 24"/>
                  <a:gd name="T37" fmla="*/ 64 h 79"/>
                  <a:gd name="T38" fmla="*/ 0 w 24"/>
                  <a:gd name="T39" fmla="*/ 73 h 79"/>
                  <a:gd name="T40" fmla="*/ 0 w 24"/>
                  <a:gd name="T41" fmla="*/ 73 h 79"/>
                  <a:gd name="T42" fmla="*/ 1 w 24"/>
                  <a:gd name="T43" fmla="*/ 76 h 79"/>
                  <a:gd name="T44" fmla="*/ 4 w 24"/>
                  <a:gd name="T45" fmla="*/ 78 h 79"/>
                  <a:gd name="T46" fmla="*/ 8 w 24"/>
                  <a:gd name="T47" fmla="*/ 79 h 79"/>
                  <a:gd name="T48" fmla="*/ 8 w 24"/>
                  <a:gd name="T49" fmla="*/ 79 h 79"/>
                  <a:gd name="T50" fmla="*/ 11 w 24"/>
                  <a:gd name="T51" fmla="*/ 77 h 79"/>
                  <a:gd name="T52" fmla="*/ 13 w 24"/>
                  <a:gd name="T53" fmla="*/ 74 h 79"/>
                  <a:gd name="T54" fmla="*/ 13 w 24"/>
                  <a:gd name="T55" fmla="*/ 71 h 79"/>
                  <a:gd name="T56" fmla="*/ 13 w 24"/>
                  <a:gd name="T57" fmla="*/ 71 h 7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4"/>
                  <a:gd name="T88" fmla="*/ 0 h 79"/>
                  <a:gd name="T89" fmla="*/ 24 w 24"/>
                  <a:gd name="T90" fmla="*/ 79 h 7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4" h="79">
                    <a:moveTo>
                      <a:pt x="13" y="71"/>
                    </a:moveTo>
                    <a:lnTo>
                      <a:pt x="15" y="49"/>
                    </a:lnTo>
                    <a:lnTo>
                      <a:pt x="21" y="28"/>
                    </a:lnTo>
                    <a:lnTo>
                      <a:pt x="24" y="7"/>
                    </a:lnTo>
                    <a:lnTo>
                      <a:pt x="24" y="4"/>
                    </a:lnTo>
                    <a:lnTo>
                      <a:pt x="22" y="1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3" y="2"/>
                    </a:lnTo>
                    <a:lnTo>
                      <a:pt x="12" y="5"/>
                    </a:lnTo>
                    <a:lnTo>
                      <a:pt x="10" y="19"/>
                    </a:lnTo>
                    <a:lnTo>
                      <a:pt x="6" y="33"/>
                    </a:lnTo>
                    <a:lnTo>
                      <a:pt x="2" y="47"/>
                    </a:lnTo>
                    <a:lnTo>
                      <a:pt x="0" y="55"/>
                    </a:lnTo>
                    <a:lnTo>
                      <a:pt x="0" y="64"/>
                    </a:lnTo>
                    <a:lnTo>
                      <a:pt x="0" y="73"/>
                    </a:lnTo>
                    <a:lnTo>
                      <a:pt x="1" y="76"/>
                    </a:lnTo>
                    <a:lnTo>
                      <a:pt x="4" y="78"/>
                    </a:lnTo>
                    <a:lnTo>
                      <a:pt x="8" y="79"/>
                    </a:lnTo>
                    <a:lnTo>
                      <a:pt x="11" y="77"/>
                    </a:lnTo>
                    <a:lnTo>
                      <a:pt x="13" y="74"/>
                    </a:lnTo>
                    <a:lnTo>
                      <a:pt x="13" y="7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17" name="Freeform 374"/>
              <p:cNvSpPr>
                <a:spLocks/>
              </p:cNvSpPr>
              <p:nvPr/>
            </p:nvSpPr>
            <p:spPr bwMode="auto">
              <a:xfrm>
                <a:off x="3326" y="1468"/>
                <a:ext cx="20" cy="82"/>
              </a:xfrm>
              <a:custGeom>
                <a:avLst/>
                <a:gdLst>
                  <a:gd name="T0" fmla="*/ 20 w 20"/>
                  <a:gd name="T1" fmla="*/ 74 h 82"/>
                  <a:gd name="T2" fmla="*/ 17 w 20"/>
                  <a:gd name="T3" fmla="*/ 65 h 82"/>
                  <a:gd name="T4" fmla="*/ 16 w 20"/>
                  <a:gd name="T5" fmla="*/ 56 h 82"/>
                  <a:gd name="T6" fmla="*/ 16 w 20"/>
                  <a:gd name="T7" fmla="*/ 46 h 82"/>
                  <a:gd name="T8" fmla="*/ 16 w 20"/>
                  <a:gd name="T9" fmla="*/ 46 h 82"/>
                  <a:gd name="T10" fmla="*/ 16 w 20"/>
                  <a:gd name="T11" fmla="*/ 44 h 82"/>
                  <a:gd name="T12" fmla="*/ 16 w 20"/>
                  <a:gd name="T13" fmla="*/ 42 h 82"/>
                  <a:gd name="T14" fmla="*/ 15 w 20"/>
                  <a:gd name="T15" fmla="*/ 40 h 82"/>
                  <a:gd name="T16" fmla="*/ 15 w 20"/>
                  <a:gd name="T17" fmla="*/ 40 h 82"/>
                  <a:gd name="T18" fmla="*/ 15 w 20"/>
                  <a:gd name="T19" fmla="*/ 30 h 82"/>
                  <a:gd name="T20" fmla="*/ 15 w 20"/>
                  <a:gd name="T21" fmla="*/ 22 h 82"/>
                  <a:gd name="T22" fmla="*/ 15 w 20"/>
                  <a:gd name="T23" fmla="*/ 13 h 82"/>
                  <a:gd name="T24" fmla="*/ 15 w 20"/>
                  <a:gd name="T25" fmla="*/ 13 h 82"/>
                  <a:gd name="T26" fmla="*/ 15 w 20"/>
                  <a:gd name="T27" fmla="*/ 10 h 82"/>
                  <a:gd name="T28" fmla="*/ 14 w 20"/>
                  <a:gd name="T29" fmla="*/ 8 h 82"/>
                  <a:gd name="T30" fmla="*/ 13 w 20"/>
                  <a:gd name="T31" fmla="*/ 5 h 82"/>
                  <a:gd name="T32" fmla="*/ 13 w 20"/>
                  <a:gd name="T33" fmla="*/ 5 h 82"/>
                  <a:gd name="T34" fmla="*/ 13 w 20"/>
                  <a:gd name="T35" fmla="*/ 5 h 82"/>
                  <a:gd name="T36" fmla="*/ 13 w 20"/>
                  <a:gd name="T37" fmla="*/ 6 h 82"/>
                  <a:gd name="T38" fmla="*/ 13 w 20"/>
                  <a:gd name="T39" fmla="*/ 6 h 82"/>
                  <a:gd name="T40" fmla="*/ 13 w 20"/>
                  <a:gd name="T41" fmla="*/ 6 h 82"/>
                  <a:gd name="T42" fmla="*/ 13 w 20"/>
                  <a:gd name="T43" fmla="*/ 3 h 82"/>
                  <a:gd name="T44" fmla="*/ 10 w 20"/>
                  <a:gd name="T45" fmla="*/ 1 h 82"/>
                  <a:gd name="T46" fmla="*/ 7 w 20"/>
                  <a:gd name="T47" fmla="*/ 0 h 82"/>
                  <a:gd name="T48" fmla="*/ 7 w 20"/>
                  <a:gd name="T49" fmla="*/ 0 h 82"/>
                  <a:gd name="T50" fmla="*/ 4 w 20"/>
                  <a:gd name="T51" fmla="*/ 1 h 82"/>
                  <a:gd name="T52" fmla="*/ 1 w 20"/>
                  <a:gd name="T53" fmla="*/ 3 h 82"/>
                  <a:gd name="T54" fmla="*/ 0 w 20"/>
                  <a:gd name="T55" fmla="*/ 6 h 82"/>
                  <a:gd name="T56" fmla="*/ 0 w 20"/>
                  <a:gd name="T57" fmla="*/ 6 h 82"/>
                  <a:gd name="T58" fmla="*/ 1 w 20"/>
                  <a:gd name="T59" fmla="*/ 9 h 82"/>
                  <a:gd name="T60" fmla="*/ 1 w 20"/>
                  <a:gd name="T61" fmla="*/ 12 h 82"/>
                  <a:gd name="T62" fmla="*/ 2 w 20"/>
                  <a:gd name="T63" fmla="*/ 15 h 82"/>
                  <a:gd name="T64" fmla="*/ 2 w 20"/>
                  <a:gd name="T65" fmla="*/ 15 h 82"/>
                  <a:gd name="T66" fmla="*/ 2 w 20"/>
                  <a:gd name="T67" fmla="*/ 26 h 82"/>
                  <a:gd name="T68" fmla="*/ 2 w 20"/>
                  <a:gd name="T69" fmla="*/ 37 h 82"/>
                  <a:gd name="T70" fmla="*/ 3 w 20"/>
                  <a:gd name="T71" fmla="*/ 48 h 82"/>
                  <a:gd name="T72" fmla="*/ 3 w 20"/>
                  <a:gd name="T73" fmla="*/ 48 h 82"/>
                  <a:gd name="T74" fmla="*/ 3 w 20"/>
                  <a:gd name="T75" fmla="*/ 58 h 82"/>
                  <a:gd name="T76" fmla="*/ 5 w 20"/>
                  <a:gd name="T77" fmla="*/ 68 h 82"/>
                  <a:gd name="T78" fmla="*/ 8 w 20"/>
                  <a:gd name="T79" fmla="*/ 78 h 82"/>
                  <a:gd name="T80" fmla="*/ 8 w 20"/>
                  <a:gd name="T81" fmla="*/ 78 h 82"/>
                  <a:gd name="T82" fmla="*/ 10 w 20"/>
                  <a:gd name="T83" fmla="*/ 81 h 82"/>
                  <a:gd name="T84" fmla="*/ 13 w 20"/>
                  <a:gd name="T85" fmla="*/ 82 h 82"/>
                  <a:gd name="T86" fmla="*/ 16 w 20"/>
                  <a:gd name="T87" fmla="*/ 82 h 82"/>
                  <a:gd name="T88" fmla="*/ 16 w 20"/>
                  <a:gd name="T89" fmla="*/ 82 h 82"/>
                  <a:gd name="T90" fmla="*/ 19 w 20"/>
                  <a:gd name="T91" fmla="*/ 80 h 82"/>
                  <a:gd name="T92" fmla="*/ 20 w 20"/>
                  <a:gd name="T93" fmla="*/ 78 h 82"/>
                  <a:gd name="T94" fmla="*/ 20 w 20"/>
                  <a:gd name="T95" fmla="*/ 74 h 82"/>
                  <a:gd name="T96" fmla="*/ 20 w 20"/>
                  <a:gd name="T97" fmla="*/ 74 h 8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0"/>
                  <a:gd name="T148" fmla="*/ 0 h 82"/>
                  <a:gd name="T149" fmla="*/ 20 w 20"/>
                  <a:gd name="T150" fmla="*/ 82 h 8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0" h="82">
                    <a:moveTo>
                      <a:pt x="20" y="74"/>
                    </a:moveTo>
                    <a:lnTo>
                      <a:pt x="17" y="65"/>
                    </a:lnTo>
                    <a:lnTo>
                      <a:pt x="16" y="56"/>
                    </a:lnTo>
                    <a:lnTo>
                      <a:pt x="16" y="46"/>
                    </a:lnTo>
                    <a:lnTo>
                      <a:pt x="16" y="44"/>
                    </a:lnTo>
                    <a:lnTo>
                      <a:pt x="16" y="42"/>
                    </a:lnTo>
                    <a:lnTo>
                      <a:pt x="15" y="40"/>
                    </a:lnTo>
                    <a:lnTo>
                      <a:pt x="15" y="30"/>
                    </a:lnTo>
                    <a:lnTo>
                      <a:pt x="15" y="22"/>
                    </a:lnTo>
                    <a:lnTo>
                      <a:pt x="15" y="13"/>
                    </a:lnTo>
                    <a:lnTo>
                      <a:pt x="15" y="10"/>
                    </a:lnTo>
                    <a:lnTo>
                      <a:pt x="14" y="8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3" y="3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2" y="15"/>
                    </a:lnTo>
                    <a:lnTo>
                      <a:pt x="2" y="26"/>
                    </a:lnTo>
                    <a:lnTo>
                      <a:pt x="2" y="37"/>
                    </a:lnTo>
                    <a:lnTo>
                      <a:pt x="3" y="48"/>
                    </a:lnTo>
                    <a:lnTo>
                      <a:pt x="3" y="58"/>
                    </a:lnTo>
                    <a:lnTo>
                      <a:pt x="5" y="68"/>
                    </a:lnTo>
                    <a:lnTo>
                      <a:pt x="8" y="78"/>
                    </a:lnTo>
                    <a:lnTo>
                      <a:pt x="10" y="81"/>
                    </a:lnTo>
                    <a:lnTo>
                      <a:pt x="13" y="82"/>
                    </a:lnTo>
                    <a:lnTo>
                      <a:pt x="16" y="82"/>
                    </a:lnTo>
                    <a:lnTo>
                      <a:pt x="19" y="80"/>
                    </a:lnTo>
                    <a:lnTo>
                      <a:pt x="20" y="78"/>
                    </a:lnTo>
                    <a:lnTo>
                      <a:pt x="20" y="74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18" name="Freeform 375"/>
              <p:cNvSpPr>
                <a:spLocks/>
              </p:cNvSpPr>
              <p:nvPr/>
            </p:nvSpPr>
            <p:spPr bwMode="auto">
              <a:xfrm>
                <a:off x="3301" y="1467"/>
                <a:ext cx="23" cy="85"/>
              </a:xfrm>
              <a:custGeom>
                <a:avLst/>
                <a:gdLst>
                  <a:gd name="T0" fmla="*/ 12 w 23"/>
                  <a:gd name="T1" fmla="*/ 81 h 85"/>
                  <a:gd name="T2" fmla="*/ 17 w 23"/>
                  <a:gd name="T3" fmla="*/ 68 h 85"/>
                  <a:gd name="T4" fmla="*/ 21 w 23"/>
                  <a:gd name="T5" fmla="*/ 55 h 85"/>
                  <a:gd name="T6" fmla="*/ 23 w 23"/>
                  <a:gd name="T7" fmla="*/ 41 h 85"/>
                  <a:gd name="T8" fmla="*/ 23 w 23"/>
                  <a:gd name="T9" fmla="*/ 41 h 85"/>
                  <a:gd name="T10" fmla="*/ 22 w 23"/>
                  <a:gd name="T11" fmla="*/ 30 h 85"/>
                  <a:gd name="T12" fmla="*/ 22 w 23"/>
                  <a:gd name="T13" fmla="*/ 18 h 85"/>
                  <a:gd name="T14" fmla="*/ 22 w 23"/>
                  <a:gd name="T15" fmla="*/ 7 h 85"/>
                  <a:gd name="T16" fmla="*/ 22 w 23"/>
                  <a:gd name="T17" fmla="*/ 7 h 85"/>
                  <a:gd name="T18" fmla="*/ 21 w 23"/>
                  <a:gd name="T19" fmla="*/ 3 h 85"/>
                  <a:gd name="T20" fmla="*/ 19 w 23"/>
                  <a:gd name="T21" fmla="*/ 1 h 85"/>
                  <a:gd name="T22" fmla="*/ 15 w 23"/>
                  <a:gd name="T23" fmla="*/ 0 h 85"/>
                  <a:gd name="T24" fmla="*/ 15 w 23"/>
                  <a:gd name="T25" fmla="*/ 0 h 85"/>
                  <a:gd name="T26" fmla="*/ 12 w 23"/>
                  <a:gd name="T27" fmla="*/ 1 h 85"/>
                  <a:gd name="T28" fmla="*/ 10 w 23"/>
                  <a:gd name="T29" fmla="*/ 3 h 85"/>
                  <a:gd name="T30" fmla="*/ 9 w 23"/>
                  <a:gd name="T31" fmla="*/ 7 h 85"/>
                  <a:gd name="T32" fmla="*/ 9 w 23"/>
                  <a:gd name="T33" fmla="*/ 7 h 85"/>
                  <a:gd name="T34" fmla="*/ 9 w 23"/>
                  <a:gd name="T35" fmla="*/ 19 h 85"/>
                  <a:gd name="T36" fmla="*/ 9 w 23"/>
                  <a:gd name="T37" fmla="*/ 31 h 85"/>
                  <a:gd name="T38" fmla="*/ 10 w 23"/>
                  <a:gd name="T39" fmla="*/ 43 h 85"/>
                  <a:gd name="T40" fmla="*/ 10 w 23"/>
                  <a:gd name="T41" fmla="*/ 43 h 85"/>
                  <a:gd name="T42" fmla="*/ 7 w 23"/>
                  <a:gd name="T43" fmla="*/ 54 h 85"/>
                  <a:gd name="T44" fmla="*/ 4 w 23"/>
                  <a:gd name="T45" fmla="*/ 66 h 85"/>
                  <a:gd name="T46" fmla="*/ 0 w 23"/>
                  <a:gd name="T47" fmla="*/ 77 h 85"/>
                  <a:gd name="T48" fmla="*/ 0 w 23"/>
                  <a:gd name="T49" fmla="*/ 77 h 85"/>
                  <a:gd name="T50" fmla="*/ 0 w 23"/>
                  <a:gd name="T51" fmla="*/ 80 h 85"/>
                  <a:gd name="T52" fmla="*/ 1 w 23"/>
                  <a:gd name="T53" fmla="*/ 83 h 85"/>
                  <a:gd name="T54" fmla="*/ 4 w 23"/>
                  <a:gd name="T55" fmla="*/ 85 h 85"/>
                  <a:gd name="T56" fmla="*/ 4 w 23"/>
                  <a:gd name="T57" fmla="*/ 85 h 85"/>
                  <a:gd name="T58" fmla="*/ 7 w 23"/>
                  <a:gd name="T59" fmla="*/ 85 h 85"/>
                  <a:gd name="T60" fmla="*/ 10 w 23"/>
                  <a:gd name="T61" fmla="*/ 84 h 85"/>
                  <a:gd name="T62" fmla="*/ 12 w 23"/>
                  <a:gd name="T63" fmla="*/ 81 h 85"/>
                  <a:gd name="T64" fmla="*/ 12 w 23"/>
                  <a:gd name="T65" fmla="*/ 81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3"/>
                  <a:gd name="T100" fmla="*/ 0 h 85"/>
                  <a:gd name="T101" fmla="*/ 23 w 23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3" h="85">
                    <a:moveTo>
                      <a:pt x="12" y="81"/>
                    </a:moveTo>
                    <a:lnTo>
                      <a:pt x="17" y="68"/>
                    </a:lnTo>
                    <a:lnTo>
                      <a:pt x="21" y="55"/>
                    </a:lnTo>
                    <a:lnTo>
                      <a:pt x="23" y="41"/>
                    </a:lnTo>
                    <a:lnTo>
                      <a:pt x="22" y="30"/>
                    </a:lnTo>
                    <a:lnTo>
                      <a:pt x="22" y="18"/>
                    </a:lnTo>
                    <a:lnTo>
                      <a:pt x="22" y="7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9" y="7"/>
                    </a:lnTo>
                    <a:lnTo>
                      <a:pt x="9" y="19"/>
                    </a:lnTo>
                    <a:lnTo>
                      <a:pt x="9" y="31"/>
                    </a:lnTo>
                    <a:lnTo>
                      <a:pt x="10" y="43"/>
                    </a:lnTo>
                    <a:lnTo>
                      <a:pt x="7" y="54"/>
                    </a:lnTo>
                    <a:lnTo>
                      <a:pt x="4" y="66"/>
                    </a:lnTo>
                    <a:lnTo>
                      <a:pt x="0" y="77"/>
                    </a:lnTo>
                    <a:lnTo>
                      <a:pt x="0" y="80"/>
                    </a:lnTo>
                    <a:lnTo>
                      <a:pt x="1" y="83"/>
                    </a:lnTo>
                    <a:lnTo>
                      <a:pt x="4" y="85"/>
                    </a:lnTo>
                    <a:lnTo>
                      <a:pt x="7" y="85"/>
                    </a:lnTo>
                    <a:lnTo>
                      <a:pt x="10" y="84"/>
                    </a:lnTo>
                    <a:lnTo>
                      <a:pt x="12" y="8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19" name="Freeform 376"/>
              <p:cNvSpPr>
                <a:spLocks/>
              </p:cNvSpPr>
              <p:nvPr/>
            </p:nvSpPr>
            <p:spPr bwMode="auto">
              <a:xfrm>
                <a:off x="3286" y="1467"/>
                <a:ext cx="16" cy="83"/>
              </a:xfrm>
              <a:custGeom>
                <a:avLst/>
                <a:gdLst>
                  <a:gd name="T0" fmla="*/ 16 w 16"/>
                  <a:gd name="T1" fmla="*/ 77 h 83"/>
                  <a:gd name="T2" fmla="*/ 15 w 16"/>
                  <a:gd name="T3" fmla="*/ 54 h 83"/>
                  <a:gd name="T4" fmla="*/ 16 w 16"/>
                  <a:gd name="T5" fmla="*/ 31 h 83"/>
                  <a:gd name="T6" fmla="*/ 15 w 16"/>
                  <a:gd name="T7" fmla="*/ 8 h 83"/>
                  <a:gd name="T8" fmla="*/ 15 w 16"/>
                  <a:gd name="T9" fmla="*/ 8 h 83"/>
                  <a:gd name="T10" fmla="*/ 14 w 16"/>
                  <a:gd name="T11" fmla="*/ 7 h 83"/>
                  <a:gd name="T12" fmla="*/ 13 w 16"/>
                  <a:gd name="T13" fmla="*/ 5 h 83"/>
                  <a:gd name="T14" fmla="*/ 12 w 16"/>
                  <a:gd name="T15" fmla="*/ 3 h 83"/>
                  <a:gd name="T16" fmla="*/ 12 w 16"/>
                  <a:gd name="T17" fmla="*/ 3 h 83"/>
                  <a:gd name="T18" fmla="*/ 10 w 16"/>
                  <a:gd name="T19" fmla="*/ 1 h 83"/>
                  <a:gd name="T20" fmla="*/ 7 w 16"/>
                  <a:gd name="T21" fmla="*/ 0 h 83"/>
                  <a:gd name="T22" fmla="*/ 4 w 16"/>
                  <a:gd name="T23" fmla="*/ 1 h 83"/>
                  <a:gd name="T24" fmla="*/ 4 w 16"/>
                  <a:gd name="T25" fmla="*/ 1 h 83"/>
                  <a:gd name="T26" fmla="*/ 1 w 16"/>
                  <a:gd name="T27" fmla="*/ 3 h 83"/>
                  <a:gd name="T28" fmla="*/ 0 w 16"/>
                  <a:gd name="T29" fmla="*/ 6 h 83"/>
                  <a:gd name="T30" fmla="*/ 1 w 16"/>
                  <a:gd name="T31" fmla="*/ 9 h 83"/>
                  <a:gd name="T32" fmla="*/ 1 w 16"/>
                  <a:gd name="T33" fmla="*/ 9 h 83"/>
                  <a:gd name="T34" fmla="*/ 2 w 16"/>
                  <a:gd name="T35" fmla="*/ 10 h 83"/>
                  <a:gd name="T36" fmla="*/ 2 w 16"/>
                  <a:gd name="T37" fmla="*/ 12 h 83"/>
                  <a:gd name="T38" fmla="*/ 3 w 16"/>
                  <a:gd name="T39" fmla="*/ 13 h 83"/>
                  <a:gd name="T40" fmla="*/ 3 w 16"/>
                  <a:gd name="T41" fmla="*/ 13 h 83"/>
                  <a:gd name="T42" fmla="*/ 3 w 16"/>
                  <a:gd name="T43" fmla="*/ 34 h 83"/>
                  <a:gd name="T44" fmla="*/ 2 w 16"/>
                  <a:gd name="T45" fmla="*/ 55 h 83"/>
                  <a:gd name="T46" fmla="*/ 3 w 16"/>
                  <a:gd name="T47" fmla="*/ 77 h 83"/>
                  <a:gd name="T48" fmla="*/ 3 w 16"/>
                  <a:gd name="T49" fmla="*/ 77 h 83"/>
                  <a:gd name="T50" fmla="*/ 4 w 16"/>
                  <a:gd name="T51" fmla="*/ 80 h 83"/>
                  <a:gd name="T52" fmla="*/ 6 w 16"/>
                  <a:gd name="T53" fmla="*/ 82 h 83"/>
                  <a:gd name="T54" fmla="*/ 10 w 16"/>
                  <a:gd name="T55" fmla="*/ 83 h 83"/>
                  <a:gd name="T56" fmla="*/ 10 w 16"/>
                  <a:gd name="T57" fmla="*/ 83 h 83"/>
                  <a:gd name="T58" fmla="*/ 13 w 16"/>
                  <a:gd name="T59" fmla="*/ 82 h 83"/>
                  <a:gd name="T60" fmla="*/ 15 w 16"/>
                  <a:gd name="T61" fmla="*/ 80 h 83"/>
                  <a:gd name="T62" fmla="*/ 16 w 16"/>
                  <a:gd name="T63" fmla="*/ 77 h 83"/>
                  <a:gd name="T64" fmla="*/ 16 w 16"/>
                  <a:gd name="T65" fmla="*/ 77 h 8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6"/>
                  <a:gd name="T100" fmla="*/ 0 h 83"/>
                  <a:gd name="T101" fmla="*/ 16 w 16"/>
                  <a:gd name="T102" fmla="*/ 83 h 8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6" h="83">
                    <a:moveTo>
                      <a:pt x="16" y="77"/>
                    </a:moveTo>
                    <a:lnTo>
                      <a:pt x="15" y="54"/>
                    </a:lnTo>
                    <a:lnTo>
                      <a:pt x="16" y="31"/>
                    </a:lnTo>
                    <a:lnTo>
                      <a:pt x="15" y="8"/>
                    </a:lnTo>
                    <a:lnTo>
                      <a:pt x="14" y="7"/>
                    </a:lnTo>
                    <a:lnTo>
                      <a:pt x="13" y="5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3" y="13"/>
                    </a:lnTo>
                    <a:lnTo>
                      <a:pt x="3" y="34"/>
                    </a:lnTo>
                    <a:lnTo>
                      <a:pt x="2" y="55"/>
                    </a:lnTo>
                    <a:lnTo>
                      <a:pt x="3" y="77"/>
                    </a:lnTo>
                    <a:lnTo>
                      <a:pt x="4" y="80"/>
                    </a:lnTo>
                    <a:lnTo>
                      <a:pt x="6" y="82"/>
                    </a:lnTo>
                    <a:lnTo>
                      <a:pt x="10" y="83"/>
                    </a:lnTo>
                    <a:lnTo>
                      <a:pt x="13" y="82"/>
                    </a:lnTo>
                    <a:lnTo>
                      <a:pt x="15" y="80"/>
                    </a:lnTo>
                    <a:lnTo>
                      <a:pt x="16" y="7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20" name="Freeform 377"/>
              <p:cNvSpPr>
                <a:spLocks/>
              </p:cNvSpPr>
              <p:nvPr/>
            </p:nvSpPr>
            <p:spPr bwMode="auto">
              <a:xfrm>
                <a:off x="3253" y="1468"/>
                <a:ext cx="23" cy="84"/>
              </a:xfrm>
              <a:custGeom>
                <a:avLst/>
                <a:gdLst>
                  <a:gd name="T0" fmla="*/ 12 w 23"/>
                  <a:gd name="T1" fmla="*/ 79 h 84"/>
                  <a:gd name="T2" fmla="*/ 19 w 23"/>
                  <a:gd name="T3" fmla="*/ 56 h 84"/>
                  <a:gd name="T4" fmla="*/ 23 w 23"/>
                  <a:gd name="T5" fmla="*/ 31 h 84"/>
                  <a:gd name="T6" fmla="*/ 23 w 23"/>
                  <a:gd name="T7" fmla="*/ 6 h 84"/>
                  <a:gd name="T8" fmla="*/ 23 w 23"/>
                  <a:gd name="T9" fmla="*/ 6 h 84"/>
                  <a:gd name="T10" fmla="*/ 23 w 23"/>
                  <a:gd name="T11" fmla="*/ 3 h 84"/>
                  <a:gd name="T12" fmla="*/ 20 w 23"/>
                  <a:gd name="T13" fmla="*/ 1 h 84"/>
                  <a:gd name="T14" fmla="*/ 17 w 23"/>
                  <a:gd name="T15" fmla="*/ 0 h 84"/>
                  <a:gd name="T16" fmla="*/ 17 w 23"/>
                  <a:gd name="T17" fmla="*/ 0 h 84"/>
                  <a:gd name="T18" fmla="*/ 13 w 23"/>
                  <a:gd name="T19" fmla="*/ 1 h 84"/>
                  <a:gd name="T20" fmla="*/ 11 w 23"/>
                  <a:gd name="T21" fmla="*/ 3 h 84"/>
                  <a:gd name="T22" fmla="*/ 10 w 23"/>
                  <a:gd name="T23" fmla="*/ 6 h 84"/>
                  <a:gd name="T24" fmla="*/ 10 w 23"/>
                  <a:gd name="T25" fmla="*/ 6 h 84"/>
                  <a:gd name="T26" fmla="*/ 10 w 23"/>
                  <a:gd name="T27" fmla="*/ 30 h 84"/>
                  <a:gd name="T28" fmla="*/ 6 w 23"/>
                  <a:gd name="T29" fmla="*/ 53 h 84"/>
                  <a:gd name="T30" fmla="*/ 0 w 23"/>
                  <a:gd name="T31" fmla="*/ 76 h 84"/>
                  <a:gd name="T32" fmla="*/ 0 w 23"/>
                  <a:gd name="T33" fmla="*/ 76 h 84"/>
                  <a:gd name="T34" fmla="*/ 0 w 23"/>
                  <a:gd name="T35" fmla="*/ 79 h 84"/>
                  <a:gd name="T36" fmla="*/ 1 w 23"/>
                  <a:gd name="T37" fmla="*/ 82 h 84"/>
                  <a:gd name="T38" fmla="*/ 4 w 23"/>
                  <a:gd name="T39" fmla="*/ 83 h 84"/>
                  <a:gd name="T40" fmla="*/ 4 w 23"/>
                  <a:gd name="T41" fmla="*/ 83 h 84"/>
                  <a:gd name="T42" fmla="*/ 7 w 23"/>
                  <a:gd name="T43" fmla="*/ 84 h 84"/>
                  <a:gd name="T44" fmla="*/ 10 w 23"/>
                  <a:gd name="T45" fmla="*/ 82 h 84"/>
                  <a:gd name="T46" fmla="*/ 12 w 23"/>
                  <a:gd name="T47" fmla="*/ 79 h 84"/>
                  <a:gd name="T48" fmla="*/ 12 w 23"/>
                  <a:gd name="T49" fmla="*/ 79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3"/>
                  <a:gd name="T76" fmla="*/ 0 h 84"/>
                  <a:gd name="T77" fmla="*/ 23 w 23"/>
                  <a:gd name="T78" fmla="*/ 84 h 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3" h="84">
                    <a:moveTo>
                      <a:pt x="12" y="79"/>
                    </a:moveTo>
                    <a:lnTo>
                      <a:pt x="19" y="56"/>
                    </a:lnTo>
                    <a:lnTo>
                      <a:pt x="23" y="31"/>
                    </a:lnTo>
                    <a:lnTo>
                      <a:pt x="23" y="6"/>
                    </a:lnTo>
                    <a:lnTo>
                      <a:pt x="23" y="3"/>
                    </a:lnTo>
                    <a:lnTo>
                      <a:pt x="20" y="1"/>
                    </a:lnTo>
                    <a:lnTo>
                      <a:pt x="17" y="0"/>
                    </a:lnTo>
                    <a:lnTo>
                      <a:pt x="13" y="1"/>
                    </a:lnTo>
                    <a:lnTo>
                      <a:pt x="11" y="3"/>
                    </a:lnTo>
                    <a:lnTo>
                      <a:pt x="10" y="6"/>
                    </a:lnTo>
                    <a:lnTo>
                      <a:pt x="10" y="30"/>
                    </a:lnTo>
                    <a:lnTo>
                      <a:pt x="6" y="53"/>
                    </a:lnTo>
                    <a:lnTo>
                      <a:pt x="0" y="76"/>
                    </a:lnTo>
                    <a:lnTo>
                      <a:pt x="0" y="79"/>
                    </a:lnTo>
                    <a:lnTo>
                      <a:pt x="1" y="82"/>
                    </a:lnTo>
                    <a:lnTo>
                      <a:pt x="4" y="83"/>
                    </a:lnTo>
                    <a:lnTo>
                      <a:pt x="7" y="84"/>
                    </a:lnTo>
                    <a:lnTo>
                      <a:pt x="10" y="82"/>
                    </a:lnTo>
                    <a:lnTo>
                      <a:pt x="12" y="7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21" name="Freeform 378"/>
              <p:cNvSpPr>
                <a:spLocks/>
              </p:cNvSpPr>
              <p:nvPr/>
            </p:nvSpPr>
            <p:spPr bwMode="auto">
              <a:xfrm>
                <a:off x="3240" y="1469"/>
                <a:ext cx="19" cy="82"/>
              </a:xfrm>
              <a:custGeom>
                <a:avLst/>
                <a:gdLst>
                  <a:gd name="T0" fmla="*/ 16 w 19"/>
                  <a:gd name="T1" fmla="*/ 73 h 82"/>
                  <a:gd name="T2" fmla="*/ 16 w 19"/>
                  <a:gd name="T3" fmla="*/ 71 h 82"/>
                  <a:gd name="T4" fmla="*/ 15 w 19"/>
                  <a:gd name="T5" fmla="*/ 70 h 82"/>
                  <a:gd name="T6" fmla="*/ 15 w 19"/>
                  <a:gd name="T7" fmla="*/ 69 h 82"/>
                  <a:gd name="T8" fmla="*/ 15 w 19"/>
                  <a:gd name="T9" fmla="*/ 69 h 82"/>
                  <a:gd name="T10" fmla="*/ 16 w 19"/>
                  <a:gd name="T11" fmla="*/ 62 h 82"/>
                  <a:gd name="T12" fmla="*/ 17 w 19"/>
                  <a:gd name="T13" fmla="*/ 55 h 82"/>
                  <a:gd name="T14" fmla="*/ 18 w 19"/>
                  <a:gd name="T15" fmla="*/ 47 h 82"/>
                  <a:gd name="T16" fmla="*/ 18 w 19"/>
                  <a:gd name="T17" fmla="*/ 47 h 82"/>
                  <a:gd name="T18" fmla="*/ 19 w 19"/>
                  <a:gd name="T19" fmla="*/ 39 h 82"/>
                  <a:gd name="T20" fmla="*/ 19 w 19"/>
                  <a:gd name="T21" fmla="*/ 31 h 82"/>
                  <a:gd name="T22" fmla="*/ 18 w 19"/>
                  <a:gd name="T23" fmla="*/ 23 h 82"/>
                  <a:gd name="T24" fmla="*/ 18 w 19"/>
                  <a:gd name="T25" fmla="*/ 23 h 82"/>
                  <a:gd name="T26" fmla="*/ 17 w 19"/>
                  <a:gd name="T27" fmla="*/ 17 h 82"/>
                  <a:gd name="T28" fmla="*/ 15 w 19"/>
                  <a:gd name="T29" fmla="*/ 10 h 82"/>
                  <a:gd name="T30" fmla="*/ 13 w 19"/>
                  <a:gd name="T31" fmla="*/ 3 h 82"/>
                  <a:gd name="T32" fmla="*/ 13 w 19"/>
                  <a:gd name="T33" fmla="*/ 3 h 82"/>
                  <a:gd name="T34" fmla="*/ 11 w 19"/>
                  <a:gd name="T35" fmla="*/ 1 h 82"/>
                  <a:gd name="T36" fmla="*/ 8 w 19"/>
                  <a:gd name="T37" fmla="*/ 0 h 82"/>
                  <a:gd name="T38" fmla="*/ 4 w 19"/>
                  <a:gd name="T39" fmla="*/ 0 h 82"/>
                  <a:gd name="T40" fmla="*/ 4 w 19"/>
                  <a:gd name="T41" fmla="*/ 0 h 82"/>
                  <a:gd name="T42" fmla="*/ 2 w 19"/>
                  <a:gd name="T43" fmla="*/ 2 h 82"/>
                  <a:gd name="T44" fmla="*/ 0 w 19"/>
                  <a:gd name="T45" fmla="*/ 5 h 82"/>
                  <a:gd name="T46" fmla="*/ 1 w 19"/>
                  <a:gd name="T47" fmla="*/ 8 h 82"/>
                  <a:gd name="T48" fmla="*/ 1 w 19"/>
                  <a:gd name="T49" fmla="*/ 8 h 82"/>
                  <a:gd name="T50" fmla="*/ 4 w 19"/>
                  <a:gd name="T51" fmla="*/ 20 h 82"/>
                  <a:gd name="T52" fmla="*/ 6 w 19"/>
                  <a:gd name="T53" fmla="*/ 31 h 82"/>
                  <a:gd name="T54" fmla="*/ 6 w 19"/>
                  <a:gd name="T55" fmla="*/ 43 h 82"/>
                  <a:gd name="T56" fmla="*/ 6 w 19"/>
                  <a:gd name="T57" fmla="*/ 43 h 82"/>
                  <a:gd name="T58" fmla="*/ 5 w 19"/>
                  <a:gd name="T59" fmla="*/ 51 h 82"/>
                  <a:gd name="T60" fmla="*/ 3 w 19"/>
                  <a:gd name="T61" fmla="*/ 59 h 82"/>
                  <a:gd name="T62" fmla="*/ 2 w 19"/>
                  <a:gd name="T63" fmla="*/ 67 h 82"/>
                  <a:gd name="T64" fmla="*/ 2 w 19"/>
                  <a:gd name="T65" fmla="*/ 67 h 82"/>
                  <a:gd name="T66" fmla="*/ 2 w 19"/>
                  <a:gd name="T67" fmla="*/ 71 h 82"/>
                  <a:gd name="T68" fmla="*/ 3 w 19"/>
                  <a:gd name="T69" fmla="*/ 75 h 82"/>
                  <a:gd name="T70" fmla="*/ 5 w 19"/>
                  <a:gd name="T71" fmla="*/ 79 h 82"/>
                  <a:gd name="T72" fmla="*/ 5 w 19"/>
                  <a:gd name="T73" fmla="*/ 79 h 82"/>
                  <a:gd name="T74" fmla="*/ 7 w 19"/>
                  <a:gd name="T75" fmla="*/ 81 h 82"/>
                  <a:gd name="T76" fmla="*/ 10 w 19"/>
                  <a:gd name="T77" fmla="*/ 82 h 82"/>
                  <a:gd name="T78" fmla="*/ 14 w 19"/>
                  <a:gd name="T79" fmla="*/ 81 h 82"/>
                  <a:gd name="T80" fmla="*/ 14 w 19"/>
                  <a:gd name="T81" fmla="*/ 81 h 82"/>
                  <a:gd name="T82" fmla="*/ 16 w 19"/>
                  <a:gd name="T83" fmla="*/ 79 h 82"/>
                  <a:gd name="T84" fmla="*/ 17 w 19"/>
                  <a:gd name="T85" fmla="*/ 76 h 82"/>
                  <a:gd name="T86" fmla="*/ 16 w 19"/>
                  <a:gd name="T87" fmla="*/ 73 h 82"/>
                  <a:gd name="T88" fmla="*/ 16 w 19"/>
                  <a:gd name="T89" fmla="*/ 73 h 8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9"/>
                  <a:gd name="T136" fmla="*/ 0 h 82"/>
                  <a:gd name="T137" fmla="*/ 19 w 19"/>
                  <a:gd name="T138" fmla="*/ 82 h 8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9" h="82">
                    <a:moveTo>
                      <a:pt x="16" y="73"/>
                    </a:moveTo>
                    <a:lnTo>
                      <a:pt x="16" y="71"/>
                    </a:lnTo>
                    <a:lnTo>
                      <a:pt x="15" y="70"/>
                    </a:lnTo>
                    <a:lnTo>
                      <a:pt x="15" y="69"/>
                    </a:lnTo>
                    <a:lnTo>
                      <a:pt x="16" y="62"/>
                    </a:lnTo>
                    <a:lnTo>
                      <a:pt x="17" y="55"/>
                    </a:lnTo>
                    <a:lnTo>
                      <a:pt x="18" y="47"/>
                    </a:lnTo>
                    <a:lnTo>
                      <a:pt x="19" y="39"/>
                    </a:lnTo>
                    <a:lnTo>
                      <a:pt x="19" y="31"/>
                    </a:lnTo>
                    <a:lnTo>
                      <a:pt x="18" y="23"/>
                    </a:lnTo>
                    <a:lnTo>
                      <a:pt x="17" y="17"/>
                    </a:lnTo>
                    <a:lnTo>
                      <a:pt x="15" y="10"/>
                    </a:lnTo>
                    <a:lnTo>
                      <a:pt x="13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4" y="20"/>
                    </a:lnTo>
                    <a:lnTo>
                      <a:pt x="6" y="31"/>
                    </a:lnTo>
                    <a:lnTo>
                      <a:pt x="6" y="43"/>
                    </a:lnTo>
                    <a:lnTo>
                      <a:pt x="5" y="51"/>
                    </a:lnTo>
                    <a:lnTo>
                      <a:pt x="3" y="59"/>
                    </a:lnTo>
                    <a:lnTo>
                      <a:pt x="2" y="67"/>
                    </a:lnTo>
                    <a:lnTo>
                      <a:pt x="2" y="71"/>
                    </a:lnTo>
                    <a:lnTo>
                      <a:pt x="3" y="75"/>
                    </a:lnTo>
                    <a:lnTo>
                      <a:pt x="5" y="79"/>
                    </a:lnTo>
                    <a:lnTo>
                      <a:pt x="7" y="81"/>
                    </a:lnTo>
                    <a:lnTo>
                      <a:pt x="10" y="82"/>
                    </a:lnTo>
                    <a:lnTo>
                      <a:pt x="14" y="81"/>
                    </a:lnTo>
                    <a:lnTo>
                      <a:pt x="16" y="79"/>
                    </a:lnTo>
                    <a:lnTo>
                      <a:pt x="17" y="76"/>
                    </a:lnTo>
                    <a:lnTo>
                      <a:pt x="16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22" name="Freeform 379"/>
              <p:cNvSpPr>
                <a:spLocks/>
              </p:cNvSpPr>
              <p:nvPr/>
            </p:nvSpPr>
            <p:spPr bwMode="auto">
              <a:xfrm>
                <a:off x="3193" y="1467"/>
                <a:ext cx="21" cy="81"/>
              </a:xfrm>
              <a:custGeom>
                <a:avLst/>
                <a:gdLst>
                  <a:gd name="T0" fmla="*/ 21 w 21"/>
                  <a:gd name="T1" fmla="*/ 73 h 81"/>
                  <a:gd name="T2" fmla="*/ 18 w 21"/>
                  <a:gd name="T3" fmla="*/ 61 h 81"/>
                  <a:gd name="T4" fmla="*/ 15 w 21"/>
                  <a:gd name="T5" fmla="*/ 48 h 81"/>
                  <a:gd name="T6" fmla="*/ 13 w 21"/>
                  <a:gd name="T7" fmla="*/ 35 h 81"/>
                  <a:gd name="T8" fmla="*/ 13 w 21"/>
                  <a:gd name="T9" fmla="*/ 35 h 81"/>
                  <a:gd name="T10" fmla="*/ 13 w 21"/>
                  <a:gd name="T11" fmla="*/ 25 h 81"/>
                  <a:gd name="T12" fmla="*/ 15 w 21"/>
                  <a:gd name="T13" fmla="*/ 15 h 81"/>
                  <a:gd name="T14" fmla="*/ 16 w 21"/>
                  <a:gd name="T15" fmla="*/ 5 h 81"/>
                  <a:gd name="T16" fmla="*/ 16 w 21"/>
                  <a:gd name="T17" fmla="*/ 5 h 81"/>
                  <a:gd name="T18" fmla="*/ 15 w 21"/>
                  <a:gd name="T19" fmla="*/ 2 h 81"/>
                  <a:gd name="T20" fmla="*/ 12 w 21"/>
                  <a:gd name="T21" fmla="*/ 0 h 81"/>
                  <a:gd name="T22" fmla="*/ 9 w 21"/>
                  <a:gd name="T23" fmla="*/ 0 h 81"/>
                  <a:gd name="T24" fmla="*/ 9 w 21"/>
                  <a:gd name="T25" fmla="*/ 0 h 81"/>
                  <a:gd name="T26" fmla="*/ 6 w 21"/>
                  <a:gd name="T27" fmla="*/ 1 h 81"/>
                  <a:gd name="T28" fmla="*/ 4 w 21"/>
                  <a:gd name="T29" fmla="*/ 4 h 81"/>
                  <a:gd name="T30" fmla="*/ 3 w 21"/>
                  <a:gd name="T31" fmla="*/ 7 h 81"/>
                  <a:gd name="T32" fmla="*/ 3 w 21"/>
                  <a:gd name="T33" fmla="*/ 7 h 81"/>
                  <a:gd name="T34" fmla="*/ 2 w 21"/>
                  <a:gd name="T35" fmla="*/ 13 h 81"/>
                  <a:gd name="T36" fmla="*/ 1 w 21"/>
                  <a:gd name="T37" fmla="*/ 19 h 81"/>
                  <a:gd name="T38" fmla="*/ 0 w 21"/>
                  <a:gd name="T39" fmla="*/ 26 h 81"/>
                  <a:gd name="T40" fmla="*/ 0 w 21"/>
                  <a:gd name="T41" fmla="*/ 26 h 81"/>
                  <a:gd name="T42" fmla="*/ 1 w 21"/>
                  <a:gd name="T43" fmla="*/ 43 h 81"/>
                  <a:gd name="T44" fmla="*/ 5 w 21"/>
                  <a:gd name="T45" fmla="*/ 59 h 81"/>
                  <a:gd name="T46" fmla="*/ 8 w 21"/>
                  <a:gd name="T47" fmla="*/ 76 h 81"/>
                  <a:gd name="T48" fmla="*/ 8 w 21"/>
                  <a:gd name="T49" fmla="*/ 76 h 81"/>
                  <a:gd name="T50" fmla="*/ 9 w 21"/>
                  <a:gd name="T51" fmla="*/ 79 h 81"/>
                  <a:gd name="T52" fmla="*/ 12 w 21"/>
                  <a:gd name="T53" fmla="*/ 80 h 81"/>
                  <a:gd name="T54" fmla="*/ 15 w 21"/>
                  <a:gd name="T55" fmla="*/ 81 h 81"/>
                  <a:gd name="T56" fmla="*/ 15 w 21"/>
                  <a:gd name="T57" fmla="*/ 81 h 81"/>
                  <a:gd name="T58" fmla="*/ 18 w 21"/>
                  <a:gd name="T59" fmla="*/ 80 h 81"/>
                  <a:gd name="T60" fmla="*/ 20 w 21"/>
                  <a:gd name="T61" fmla="*/ 77 h 81"/>
                  <a:gd name="T62" fmla="*/ 21 w 21"/>
                  <a:gd name="T63" fmla="*/ 73 h 81"/>
                  <a:gd name="T64" fmla="*/ 21 w 21"/>
                  <a:gd name="T65" fmla="*/ 73 h 8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1"/>
                  <a:gd name="T100" fmla="*/ 0 h 81"/>
                  <a:gd name="T101" fmla="*/ 21 w 21"/>
                  <a:gd name="T102" fmla="*/ 81 h 8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1" h="81">
                    <a:moveTo>
                      <a:pt x="21" y="73"/>
                    </a:moveTo>
                    <a:lnTo>
                      <a:pt x="18" y="61"/>
                    </a:lnTo>
                    <a:lnTo>
                      <a:pt x="15" y="48"/>
                    </a:lnTo>
                    <a:lnTo>
                      <a:pt x="13" y="35"/>
                    </a:lnTo>
                    <a:lnTo>
                      <a:pt x="13" y="25"/>
                    </a:lnTo>
                    <a:lnTo>
                      <a:pt x="15" y="15"/>
                    </a:lnTo>
                    <a:lnTo>
                      <a:pt x="16" y="5"/>
                    </a:lnTo>
                    <a:lnTo>
                      <a:pt x="15" y="2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4"/>
                    </a:lnTo>
                    <a:lnTo>
                      <a:pt x="3" y="7"/>
                    </a:lnTo>
                    <a:lnTo>
                      <a:pt x="2" y="13"/>
                    </a:lnTo>
                    <a:lnTo>
                      <a:pt x="1" y="19"/>
                    </a:lnTo>
                    <a:lnTo>
                      <a:pt x="0" y="26"/>
                    </a:lnTo>
                    <a:lnTo>
                      <a:pt x="1" y="43"/>
                    </a:lnTo>
                    <a:lnTo>
                      <a:pt x="5" y="59"/>
                    </a:lnTo>
                    <a:lnTo>
                      <a:pt x="8" y="76"/>
                    </a:lnTo>
                    <a:lnTo>
                      <a:pt x="9" y="79"/>
                    </a:lnTo>
                    <a:lnTo>
                      <a:pt x="12" y="80"/>
                    </a:lnTo>
                    <a:lnTo>
                      <a:pt x="15" y="81"/>
                    </a:lnTo>
                    <a:lnTo>
                      <a:pt x="18" y="80"/>
                    </a:lnTo>
                    <a:lnTo>
                      <a:pt x="20" y="77"/>
                    </a:lnTo>
                    <a:lnTo>
                      <a:pt x="21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23" name="Freeform 380"/>
              <p:cNvSpPr>
                <a:spLocks/>
              </p:cNvSpPr>
              <p:nvPr/>
            </p:nvSpPr>
            <p:spPr bwMode="auto">
              <a:xfrm>
                <a:off x="3168" y="1468"/>
                <a:ext cx="17" cy="78"/>
              </a:xfrm>
              <a:custGeom>
                <a:avLst/>
                <a:gdLst>
                  <a:gd name="T0" fmla="*/ 13 w 17"/>
                  <a:gd name="T1" fmla="*/ 71 h 78"/>
                  <a:gd name="T2" fmla="*/ 13 w 17"/>
                  <a:gd name="T3" fmla="*/ 61 h 78"/>
                  <a:gd name="T4" fmla="*/ 14 w 17"/>
                  <a:gd name="T5" fmla="*/ 51 h 78"/>
                  <a:gd name="T6" fmla="*/ 13 w 17"/>
                  <a:gd name="T7" fmla="*/ 41 h 78"/>
                  <a:gd name="T8" fmla="*/ 13 w 17"/>
                  <a:gd name="T9" fmla="*/ 41 h 78"/>
                  <a:gd name="T10" fmla="*/ 13 w 17"/>
                  <a:gd name="T11" fmla="*/ 31 h 78"/>
                  <a:gd name="T12" fmla="*/ 13 w 17"/>
                  <a:gd name="T13" fmla="*/ 22 h 78"/>
                  <a:gd name="T14" fmla="*/ 14 w 17"/>
                  <a:gd name="T15" fmla="*/ 12 h 78"/>
                  <a:gd name="T16" fmla="*/ 14 w 17"/>
                  <a:gd name="T17" fmla="*/ 12 h 78"/>
                  <a:gd name="T18" fmla="*/ 15 w 17"/>
                  <a:gd name="T19" fmla="*/ 11 h 78"/>
                  <a:gd name="T20" fmla="*/ 15 w 17"/>
                  <a:gd name="T21" fmla="*/ 10 h 78"/>
                  <a:gd name="T22" fmla="*/ 16 w 17"/>
                  <a:gd name="T23" fmla="*/ 10 h 78"/>
                  <a:gd name="T24" fmla="*/ 16 w 17"/>
                  <a:gd name="T25" fmla="*/ 10 h 78"/>
                  <a:gd name="T26" fmla="*/ 16 w 17"/>
                  <a:gd name="T27" fmla="*/ 10 h 78"/>
                  <a:gd name="T28" fmla="*/ 16 w 17"/>
                  <a:gd name="T29" fmla="*/ 10 h 78"/>
                  <a:gd name="T30" fmla="*/ 16 w 17"/>
                  <a:gd name="T31" fmla="*/ 10 h 78"/>
                  <a:gd name="T32" fmla="*/ 16 w 17"/>
                  <a:gd name="T33" fmla="*/ 10 h 78"/>
                  <a:gd name="T34" fmla="*/ 17 w 17"/>
                  <a:gd name="T35" fmla="*/ 7 h 78"/>
                  <a:gd name="T36" fmla="*/ 16 w 17"/>
                  <a:gd name="T37" fmla="*/ 4 h 78"/>
                  <a:gd name="T38" fmla="*/ 14 w 17"/>
                  <a:gd name="T39" fmla="*/ 1 h 78"/>
                  <a:gd name="T40" fmla="*/ 14 w 17"/>
                  <a:gd name="T41" fmla="*/ 1 h 78"/>
                  <a:gd name="T42" fmla="*/ 11 w 17"/>
                  <a:gd name="T43" fmla="*/ 0 h 78"/>
                  <a:gd name="T44" fmla="*/ 8 w 17"/>
                  <a:gd name="T45" fmla="*/ 1 h 78"/>
                  <a:gd name="T46" fmla="*/ 5 w 17"/>
                  <a:gd name="T47" fmla="*/ 3 h 78"/>
                  <a:gd name="T48" fmla="*/ 5 w 17"/>
                  <a:gd name="T49" fmla="*/ 3 h 78"/>
                  <a:gd name="T50" fmla="*/ 3 w 17"/>
                  <a:gd name="T51" fmla="*/ 6 h 78"/>
                  <a:gd name="T52" fmla="*/ 2 w 17"/>
                  <a:gd name="T53" fmla="*/ 8 h 78"/>
                  <a:gd name="T54" fmla="*/ 1 w 17"/>
                  <a:gd name="T55" fmla="*/ 11 h 78"/>
                  <a:gd name="T56" fmla="*/ 1 w 17"/>
                  <a:gd name="T57" fmla="*/ 11 h 78"/>
                  <a:gd name="T58" fmla="*/ 0 w 17"/>
                  <a:gd name="T59" fmla="*/ 31 h 78"/>
                  <a:gd name="T60" fmla="*/ 0 w 17"/>
                  <a:gd name="T61" fmla="*/ 51 h 78"/>
                  <a:gd name="T62" fmla="*/ 0 w 17"/>
                  <a:gd name="T63" fmla="*/ 71 h 78"/>
                  <a:gd name="T64" fmla="*/ 0 w 17"/>
                  <a:gd name="T65" fmla="*/ 71 h 78"/>
                  <a:gd name="T66" fmla="*/ 0 w 17"/>
                  <a:gd name="T67" fmla="*/ 74 h 78"/>
                  <a:gd name="T68" fmla="*/ 2 w 17"/>
                  <a:gd name="T69" fmla="*/ 77 h 78"/>
                  <a:gd name="T70" fmla="*/ 6 w 17"/>
                  <a:gd name="T71" fmla="*/ 78 h 78"/>
                  <a:gd name="T72" fmla="*/ 6 w 17"/>
                  <a:gd name="T73" fmla="*/ 78 h 78"/>
                  <a:gd name="T74" fmla="*/ 9 w 17"/>
                  <a:gd name="T75" fmla="*/ 77 h 78"/>
                  <a:gd name="T76" fmla="*/ 12 w 17"/>
                  <a:gd name="T77" fmla="*/ 75 h 78"/>
                  <a:gd name="T78" fmla="*/ 13 w 17"/>
                  <a:gd name="T79" fmla="*/ 71 h 78"/>
                  <a:gd name="T80" fmla="*/ 13 w 17"/>
                  <a:gd name="T81" fmla="*/ 71 h 7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7"/>
                  <a:gd name="T124" fmla="*/ 0 h 78"/>
                  <a:gd name="T125" fmla="*/ 17 w 17"/>
                  <a:gd name="T126" fmla="*/ 78 h 7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7" h="78">
                    <a:moveTo>
                      <a:pt x="13" y="71"/>
                    </a:moveTo>
                    <a:lnTo>
                      <a:pt x="13" y="61"/>
                    </a:lnTo>
                    <a:lnTo>
                      <a:pt x="14" y="51"/>
                    </a:lnTo>
                    <a:lnTo>
                      <a:pt x="13" y="41"/>
                    </a:lnTo>
                    <a:lnTo>
                      <a:pt x="13" y="31"/>
                    </a:lnTo>
                    <a:lnTo>
                      <a:pt x="13" y="22"/>
                    </a:lnTo>
                    <a:lnTo>
                      <a:pt x="14" y="12"/>
                    </a:lnTo>
                    <a:lnTo>
                      <a:pt x="15" y="11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7" y="7"/>
                    </a:lnTo>
                    <a:lnTo>
                      <a:pt x="16" y="4"/>
                    </a:lnTo>
                    <a:lnTo>
                      <a:pt x="14" y="1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1" y="11"/>
                    </a:lnTo>
                    <a:lnTo>
                      <a:pt x="0" y="31"/>
                    </a:lnTo>
                    <a:lnTo>
                      <a:pt x="0" y="51"/>
                    </a:lnTo>
                    <a:lnTo>
                      <a:pt x="0" y="71"/>
                    </a:lnTo>
                    <a:lnTo>
                      <a:pt x="0" y="74"/>
                    </a:lnTo>
                    <a:lnTo>
                      <a:pt x="2" y="77"/>
                    </a:lnTo>
                    <a:lnTo>
                      <a:pt x="6" y="78"/>
                    </a:lnTo>
                    <a:lnTo>
                      <a:pt x="9" y="77"/>
                    </a:lnTo>
                    <a:lnTo>
                      <a:pt x="12" y="75"/>
                    </a:lnTo>
                    <a:lnTo>
                      <a:pt x="13" y="7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24" name="Freeform 381"/>
              <p:cNvSpPr>
                <a:spLocks/>
              </p:cNvSpPr>
              <p:nvPr/>
            </p:nvSpPr>
            <p:spPr bwMode="auto">
              <a:xfrm>
                <a:off x="3144" y="1466"/>
                <a:ext cx="21" cy="80"/>
              </a:xfrm>
              <a:custGeom>
                <a:avLst/>
                <a:gdLst>
                  <a:gd name="T0" fmla="*/ 21 w 21"/>
                  <a:gd name="T1" fmla="*/ 73 h 80"/>
                  <a:gd name="T2" fmla="*/ 21 w 21"/>
                  <a:gd name="T3" fmla="*/ 55 h 80"/>
                  <a:gd name="T4" fmla="*/ 18 w 21"/>
                  <a:gd name="T5" fmla="*/ 36 h 80"/>
                  <a:gd name="T6" fmla="*/ 14 w 21"/>
                  <a:gd name="T7" fmla="*/ 19 h 80"/>
                  <a:gd name="T8" fmla="*/ 14 w 21"/>
                  <a:gd name="T9" fmla="*/ 19 h 80"/>
                  <a:gd name="T10" fmla="*/ 13 w 21"/>
                  <a:gd name="T11" fmla="*/ 15 h 80"/>
                  <a:gd name="T12" fmla="*/ 13 w 21"/>
                  <a:gd name="T13" fmla="*/ 11 h 80"/>
                  <a:gd name="T14" fmla="*/ 13 w 21"/>
                  <a:gd name="T15" fmla="*/ 7 h 80"/>
                  <a:gd name="T16" fmla="*/ 13 w 21"/>
                  <a:gd name="T17" fmla="*/ 7 h 80"/>
                  <a:gd name="T18" fmla="*/ 12 w 21"/>
                  <a:gd name="T19" fmla="*/ 3 h 80"/>
                  <a:gd name="T20" fmla="*/ 9 w 21"/>
                  <a:gd name="T21" fmla="*/ 1 h 80"/>
                  <a:gd name="T22" fmla="*/ 6 w 21"/>
                  <a:gd name="T23" fmla="*/ 0 h 80"/>
                  <a:gd name="T24" fmla="*/ 6 w 21"/>
                  <a:gd name="T25" fmla="*/ 0 h 80"/>
                  <a:gd name="T26" fmla="*/ 3 w 21"/>
                  <a:gd name="T27" fmla="*/ 1 h 80"/>
                  <a:gd name="T28" fmla="*/ 1 w 21"/>
                  <a:gd name="T29" fmla="*/ 3 h 80"/>
                  <a:gd name="T30" fmla="*/ 0 w 21"/>
                  <a:gd name="T31" fmla="*/ 7 h 80"/>
                  <a:gd name="T32" fmla="*/ 0 w 21"/>
                  <a:gd name="T33" fmla="*/ 7 h 80"/>
                  <a:gd name="T34" fmla="*/ 0 w 21"/>
                  <a:gd name="T35" fmla="*/ 16 h 80"/>
                  <a:gd name="T36" fmla="*/ 2 w 21"/>
                  <a:gd name="T37" fmla="*/ 26 h 80"/>
                  <a:gd name="T38" fmla="*/ 5 w 21"/>
                  <a:gd name="T39" fmla="*/ 35 h 80"/>
                  <a:gd name="T40" fmla="*/ 5 w 21"/>
                  <a:gd name="T41" fmla="*/ 35 h 80"/>
                  <a:gd name="T42" fmla="*/ 7 w 21"/>
                  <a:gd name="T43" fmla="*/ 48 h 80"/>
                  <a:gd name="T44" fmla="*/ 8 w 21"/>
                  <a:gd name="T45" fmla="*/ 61 h 80"/>
                  <a:gd name="T46" fmla="*/ 8 w 21"/>
                  <a:gd name="T47" fmla="*/ 73 h 80"/>
                  <a:gd name="T48" fmla="*/ 8 w 21"/>
                  <a:gd name="T49" fmla="*/ 73 h 80"/>
                  <a:gd name="T50" fmla="*/ 9 w 21"/>
                  <a:gd name="T51" fmla="*/ 77 h 80"/>
                  <a:gd name="T52" fmla="*/ 12 w 21"/>
                  <a:gd name="T53" fmla="*/ 79 h 80"/>
                  <a:gd name="T54" fmla="*/ 15 w 21"/>
                  <a:gd name="T55" fmla="*/ 80 h 80"/>
                  <a:gd name="T56" fmla="*/ 15 w 21"/>
                  <a:gd name="T57" fmla="*/ 80 h 80"/>
                  <a:gd name="T58" fmla="*/ 18 w 21"/>
                  <a:gd name="T59" fmla="*/ 79 h 80"/>
                  <a:gd name="T60" fmla="*/ 20 w 21"/>
                  <a:gd name="T61" fmla="*/ 77 h 80"/>
                  <a:gd name="T62" fmla="*/ 21 w 21"/>
                  <a:gd name="T63" fmla="*/ 73 h 80"/>
                  <a:gd name="T64" fmla="*/ 21 w 21"/>
                  <a:gd name="T65" fmla="*/ 73 h 8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1"/>
                  <a:gd name="T100" fmla="*/ 0 h 80"/>
                  <a:gd name="T101" fmla="*/ 21 w 21"/>
                  <a:gd name="T102" fmla="*/ 80 h 80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1" h="80">
                    <a:moveTo>
                      <a:pt x="21" y="73"/>
                    </a:moveTo>
                    <a:lnTo>
                      <a:pt x="21" y="55"/>
                    </a:lnTo>
                    <a:lnTo>
                      <a:pt x="18" y="36"/>
                    </a:lnTo>
                    <a:lnTo>
                      <a:pt x="14" y="19"/>
                    </a:lnTo>
                    <a:lnTo>
                      <a:pt x="13" y="15"/>
                    </a:lnTo>
                    <a:lnTo>
                      <a:pt x="13" y="11"/>
                    </a:lnTo>
                    <a:lnTo>
                      <a:pt x="13" y="7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0" y="16"/>
                    </a:lnTo>
                    <a:lnTo>
                      <a:pt x="2" y="26"/>
                    </a:lnTo>
                    <a:lnTo>
                      <a:pt x="5" y="35"/>
                    </a:lnTo>
                    <a:lnTo>
                      <a:pt x="7" y="48"/>
                    </a:lnTo>
                    <a:lnTo>
                      <a:pt x="8" y="61"/>
                    </a:lnTo>
                    <a:lnTo>
                      <a:pt x="8" y="73"/>
                    </a:lnTo>
                    <a:lnTo>
                      <a:pt x="9" y="77"/>
                    </a:lnTo>
                    <a:lnTo>
                      <a:pt x="12" y="79"/>
                    </a:lnTo>
                    <a:lnTo>
                      <a:pt x="15" y="80"/>
                    </a:lnTo>
                    <a:lnTo>
                      <a:pt x="18" y="79"/>
                    </a:lnTo>
                    <a:lnTo>
                      <a:pt x="20" y="77"/>
                    </a:lnTo>
                    <a:lnTo>
                      <a:pt x="21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25" name="Freeform 382"/>
              <p:cNvSpPr>
                <a:spLocks/>
              </p:cNvSpPr>
              <p:nvPr/>
            </p:nvSpPr>
            <p:spPr bwMode="auto">
              <a:xfrm>
                <a:off x="3215" y="1468"/>
                <a:ext cx="17" cy="82"/>
              </a:xfrm>
              <a:custGeom>
                <a:avLst/>
                <a:gdLst>
                  <a:gd name="T0" fmla="*/ 11 w 17"/>
                  <a:gd name="T1" fmla="*/ 80 h 82"/>
                  <a:gd name="T2" fmla="*/ 16 w 17"/>
                  <a:gd name="T3" fmla="*/ 69 h 82"/>
                  <a:gd name="T4" fmla="*/ 16 w 17"/>
                  <a:gd name="T5" fmla="*/ 57 h 82"/>
                  <a:gd name="T6" fmla="*/ 15 w 17"/>
                  <a:gd name="T7" fmla="*/ 44 h 82"/>
                  <a:gd name="T8" fmla="*/ 15 w 17"/>
                  <a:gd name="T9" fmla="*/ 44 h 82"/>
                  <a:gd name="T10" fmla="*/ 14 w 17"/>
                  <a:gd name="T11" fmla="*/ 39 h 82"/>
                  <a:gd name="T12" fmla="*/ 14 w 17"/>
                  <a:gd name="T13" fmla="*/ 34 h 82"/>
                  <a:gd name="T14" fmla="*/ 15 w 17"/>
                  <a:gd name="T15" fmla="*/ 29 h 82"/>
                  <a:gd name="T16" fmla="*/ 15 w 17"/>
                  <a:gd name="T17" fmla="*/ 29 h 82"/>
                  <a:gd name="T18" fmla="*/ 17 w 17"/>
                  <a:gd name="T19" fmla="*/ 21 h 82"/>
                  <a:gd name="T20" fmla="*/ 17 w 17"/>
                  <a:gd name="T21" fmla="*/ 13 h 82"/>
                  <a:gd name="T22" fmla="*/ 17 w 17"/>
                  <a:gd name="T23" fmla="*/ 6 h 82"/>
                  <a:gd name="T24" fmla="*/ 17 w 17"/>
                  <a:gd name="T25" fmla="*/ 6 h 82"/>
                  <a:gd name="T26" fmla="*/ 16 w 17"/>
                  <a:gd name="T27" fmla="*/ 3 h 82"/>
                  <a:gd name="T28" fmla="*/ 14 w 17"/>
                  <a:gd name="T29" fmla="*/ 0 h 82"/>
                  <a:gd name="T30" fmla="*/ 11 w 17"/>
                  <a:gd name="T31" fmla="*/ 0 h 82"/>
                  <a:gd name="T32" fmla="*/ 11 w 17"/>
                  <a:gd name="T33" fmla="*/ 0 h 82"/>
                  <a:gd name="T34" fmla="*/ 8 w 17"/>
                  <a:gd name="T35" fmla="*/ 0 h 82"/>
                  <a:gd name="T36" fmla="*/ 5 w 17"/>
                  <a:gd name="T37" fmla="*/ 3 h 82"/>
                  <a:gd name="T38" fmla="*/ 5 w 17"/>
                  <a:gd name="T39" fmla="*/ 6 h 82"/>
                  <a:gd name="T40" fmla="*/ 5 w 17"/>
                  <a:gd name="T41" fmla="*/ 6 h 82"/>
                  <a:gd name="T42" fmla="*/ 4 w 17"/>
                  <a:gd name="T43" fmla="*/ 14 h 82"/>
                  <a:gd name="T44" fmla="*/ 4 w 17"/>
                  <a:gd name="T45" fmla="*/ 22 h 82"/>
                  <a:gd name="T46" fmla="*/ 3 w 17"/>
                  <a:gd name="T47" fmla="*/ 29 h 82"/>
                  <a:gd name="T48" fmla="*/ 3 w 17"/>
                  <a:gd name="T49" fmla="*/ 29 h 82"/>
                  <a:gd name="T50" fmla="*/ 2 w 17"/>
                  <a:gd name="T51" fmla="*/ 38 h 82"/>
                  <a:gd name="T52" fmla="*/ 3 w 17"/>
                  <a:gd name="T53" fmla="*/ 46 h 82"/>
                  <a:gd name="T54" fmla="*/ 3 w 17"/>
                  <a:gd name="T55" fmla="*/ 54 h 82"/>
                  <a:gd name="T56" fmla="*/ 3 w 17"/>
                  <a:gd name="T57" fmla="*/ 54 h 82"/>
                  <a:gd name="T58" fmla="*/ 4 w 17"/>
                  <a:gd name="T59" fmla="*/ 61 h 82"/>
                  <a:gd name="T60" fmla="*/ 4 w 17"/>
                  <a:gd name="T61" fmla="*/ 66 h 82"/>
                  <a:gd name="T62" fmla="*/ 1 w 17"/>
                  <a:gd name="T63" fmla="*/ 72 h 82"/>
                  <a:gd name="T64" fmla="*/ 1 w 17"/>
                  <a:gd name="T65" fmla="*/ 72 h 82"/>
                  <a:gd name="T66" fmla="*/ 0 w 17"/>
                  <a:gd name="T67" fmla="*/ 75 h 82"/>
                  <a:gd name="T68" fmla="*/ 0 w 17"/>
                  <a:gd name="T69" fmla="*/ 79 h 82"/>
                  <a:gd name="T70" fmla="*/ 2 w 17"/>
                  <a:gd name="T71" fmla="*/ 81 h 82"/>
                  <a:gd name="T72" fmla="*/ 2 w 17"/>
                  <a:gd name="T73" fmla="*/ 81 h 82"/>
                  <a:gd name="T74" fmla="*/ 5 w 17"/>
                  <a:gd name="T75" fmla="*/ 82 h 82"/>
                  <a:gd name="T76" fmla="*/ 8 w 17"/>
                  <a:gd name="T77" fmla="*/ 82 h 82"/>
                  <a:gd name="T78" fmla="*/ 11 w 17"/>
                  <a:gd name="T79" fmla="*/ 80 h 82"/>
                  <a:gd name="T80" fmla="*/ 11 w 17"/>
                  <a:gd name="T81" fmla="*/ 80 h 8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7"/>
                  <a:gd name="T124" fmla="*/ 0 h 82"/>
                  <a:gd name="T125" fmla="*/ 17 w 17"/>
                  <a:gd name="T126" fmla="*/ 82 h 82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7" h="82">
                    <a:moveTo>
                      <a:pt x="11" y="80"/>
                    </a:moveTo>
                    <a:lnTo>
                      <a:pt x="16" y="69"/>
                    </a:lnTo>
                    <a:lnTo>
                      <a:pt x="16" y="57"/>
                    </a:lnTo>
                    <a:lnTo>
                      <a:pt x="15" y="44"/>
                    </a:lnTo>
                    <a:lnTo>
                      <a:pt x="14" y="39"/>
                    </a:lnTo>
                    <a:lnTo>
                      <a:pt x="14" y="34"/>
                    </a:lnTo>
                    <a:lnTo>
                      <a:pt x="15" y="29"/>
                    </a:lnTo>
                    <a:lnTo>
                      <a:pt x="17" y="21"/>
                    </a:lnTo>
                    <a:lnTo>
                      <a:pt x="17" y="13"/>
                    </a:lnTo>
                    <a:lnTo>
                      <a:pt x="17" y="6"/>
                    </a:lnTo>
                    <a:lnTo>
                      <a:pt x="16" y="3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5" y="6"/>
                    </a:lnTo>
                    <a:lnTo>
                      <a:pt x="4" y="14"/>
                    </a:lnTo>
                    <a:lnTo>
                      <a:pt x="4" y="22"/>
                    </a:lnTo>
                    <a:lnTo>
                      <a:pt x="3" y="29"/>
                    </a:lnTo>
                    <a:lnTo>
                      <a:pt x="2" y="38"/>
                    </a:lnTo>
                    <a:lnTo>
                      <a:pt x="3" y="46"/>
                    </a:lnTo>
                    <a:lnTo>
                      <a:pt x="3" y="54"/>
                    </a:lnTo>
                    <a:lnTo>
                      <a:pt x="4" y="61"/>
                    </a:lnTo>
                    <a:lnTo>
                      <a:pt x="4" y="66"/>
                    </a:lnTo>
                    <a:lnTo>
                      <a:pt x="1" y="72"/>
                    </a:lnTo>
                    <a:lnTo>
                      <a:pt x="0" y="75"/>
                    </a:lnTo>
                    <a:lnTo>
                      <a:pt x="0" y="79"/>
                    </a:lnTo>
                    <a:lnTo>
                      <a:pt x="2" y="81"/>
                    </a:lnTo>
                    <a:lnTo>
                      <a:pt x="5" y="82"/>
                    </a:lnTo>
                    <a:lnTo>
                      <a:pt x="8" y="82"/>
                    </a:lnTo>
                    <a:lnTo>
                      <a:pt x="11" y="8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26" name="Freeform 383"/>
              <p:cNvSpPr>
                <a:spLocks/>
              </p:cNvSpPr>
              <p:nvPr/>
            </p:nvSpPr>
            <p:spPr bwMode="auto">
              <a:xfrm>
                <a:off x="3368" y="1533"/>
                <a:ext cx="45" cy="44"/>
              </a:xfrm>
              <a:custGeom>
                <a:avLst/>
                <a:gdLst>
                  <a:gd name="T0" fmla="*/ 23 w 45"/>
                  <a:gd name="T1" fmla="*/ 0 h 44"/>
                  <a:gd name="T2" fmla="*/ 11 w 45"/>
                  <a:gd name="T3" fmla="*/ 3 h 44"/>
                  <a:gd name="T4" fmla="*/ 4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4 w 45"/>
                  <a:gd name="T11" fmla="*/ 34 h 44"/>
                  <a:gd name="T12" fmla="*/ 11 w 45"/>
                  <a:gd name="T13" fmla="*/ 41 h 44"/>
                  <a:gd name="T14" fmla="*/ 23 w 45"/>
                  <a:gd name="T15" fmla="*/ 44 h 44"/>
                  <a:gd name="T16" fmla="*/ 23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3 w 45"/>
                  <a:gd name="T31" fmla="*/ 0 h 44"/>
                  <a:gd name="T32" fmla="*/ 23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3" y="0"/>
                    </a:moveTo>
                    <a:lnTo>
                      <a:pt x="11" y="3"/>
                    </a:lnTo>
                    <a:lnTo>
                      <a:pt x="4" y="11"/>
                    </a:lnTo>
                    <a:lnTo>
                      <a:pt x="0" y="22"/>
                    </a:lnTo>
                    <a:lnTo>
                      <a:pt x="4" y="34"/>
                    </a:lnTo>
                    <a:lnTo>
                      <a:pt x="11" y="41"/>
                    </a:lnTo>
                    <a:lnTo>
                      <a:pt x="23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27" name="Freeform 384"/>
              <p:cNvSpPr>
                <a:spLocks/>
              </p:cNvSpPr>
              <p:nvPr/>
            </p:nvSpPr>
            <p:spPr bwMode="auto">
              <a:xfrm>
                <a:off x="3323" y="1533"/>
                <a:ext cx="45" cy="44"/>
              </a:xfrm>
              <a:custGeom>
                <a:avLst/>
                <a:gdLst>
                  <a:gd name="T0" fmla="*/ 23 w 45"/>
                  <a:gd name="T1" fmla="*/ 0 h 44"/>
                  <a:gd name="T2" fmla="*/ 12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2 w 45"/>
                  <a:gd name="T13" fmla="*/ 41 h 44"/>
                  <a:gd name="T14" fmla="*/ 23 w 45"/>
                  <a:gd name="T15" fmla="*/ 44 h 44"/>
                  <a:gd name="T16" fmla="*/ 23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3 w 45"/>
                  <a:gd name="T31" fmla="*/ 0 h 44"/>
                  <a:gd name="T32" fmla="*/ 23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3" y="0"/>
                    </a:moveTo>
                    <a:lnTo>
                      <a:pt x="12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2" y="41"/>
                    </a:lnTo>
                    <a:lnTo>
                      <a:pt x="23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28" name="Freeform 385"/>
              <p:cNvSpPr>
                <a:spLocks/>
              </p:cNvSpPr>
              <p:nvPr/>
            </p:nvSpPr>
            <p:spPr bwMode="auto">
              <a:xfrm>
                <a:off x="3279" y="1533"/>
                <a:ext cx="44" cy="44"/>
              </a:xfrm>
              <a:custGeom>
                <a:avLst/>
                <a:gdLst>
                  <a:gd name="T0" fmla="*/ 22 w 44"/>
                  <a:gd name="T1" fmla="*/ 0 h 44"/>
                  <a:gd name="T2" fmla="*/ 11 w 44"/>
                  <a:gd name="T3" fmla="*/ 3 h 44"/>
                  <a:gd name="T4" fmla="*/ 3 w 44"/>
                  <a:gd name="T5" fmla="*/ 11 h 44"/>
                  <a:gd name="T6" fmla="*/ 0 w 44"/>
                  <a:gd name="T7" fmla="*/ 22 h 44"/>
                  <a:gd name="T8" fmla="*/ 0 w 44"/>
                  <a:gd name="T9" fmla="*/ 22 h 44"/>
                  <a:gd name="T10" fmla="*/ 3 w 44"/>
                  <a:gd name="T11" fmla="*/ 34 h 44"/>
                  <a:gd name="T12" fmla="*/ 11 w 44"/>
                  <a:gd name="T13" fmla="*/ 41 h 44"/>
                  <a:gd name="T14" fmla="*/ 22 w 44"/>
                  <a:gd name="T15" fmla="*/ 44 h 44"/>
                  <a:gd name="T16" fmla="*/ 22 w 44"/>
                  <a:gd name="T17" fmla="*/ 44 h 44"/>
                  <a:gd name="T18" fmla="*/ 34 w 44"/>
                  <a:gd name="T19" fmla="*/ 41 h 44"/>
                  <a:gd name="T20" fmla="*/ 41 w 44"/>
                  <a:gd name="T21" fmla="*/ 34 h 44"/>
                  <a:gd name="T22" fmla="*/ 44 w 44"/>
                  <a:gd name="T23" fmla="*/ 22 h 44"/>
                  <a:gd name="T24" fmla="*/ 44 w 44"/>
                  <a:gd name="T25" fmla="*/ 22 h 44"/>
                  <a:gd name="T26" fmla="*/ 41 w 44"/>
                  <a:gd name="T27" fmla="*/ 11 h 44"/>
                  <a:gd name="T28" fmla="*/ 34 w 44"/>
                  <a:gd name="T29" fmla="*/ 3 h 44"/>
                  <a:gd name="T30" fmla="*/ 22 w 44"/>
                  <a:gd name="T31" fmla="*/ 0 h 44"/>
                  <a:gd name="T32" fmla="*/ 22 w 44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4"/>
                  <a:gd name="T53" fmla="*/ 44 w 44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4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2" y="44"/>
                    </a:lnTo>
                    <a:lnTo>
                      <a:pt x="34" y="41"/>
                    </a:lnTo>
                    <a:lnTo>
                      <a:pt x="41" y="34"/>
                    </a:lnTo>
                    <a:lnTo>
                      <a:pt x="44" y="22"/>
                    </a:lnTo>
                    <a:lnTo>
                      <a:pt x="41" y="11"/>
                    </a:lnTo>
                    <a:lnTo>
                      <a:pt x="34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29" name="Freeform 386"/>
              <p:cNvSpPr>
                <a:spLocks/>
              </p:cNvSpPr>
              <p:nvPr/>
            </p:nvSpPr>
            <p:spPr bwMode="auto">
              <a:xfrm>
                <a:off x="3234" y="1533"/>
                <a:ext cx="45" cy="44"/>
              </a:xfrm>
              <a:custGeom>
                <a:avLst/>
                <a:gdLst>
                  <a:gd name="T0" fmla="*/ 22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2 w 45"/>
                  <a:gd name="T15" fmla="*/ 44 h 44"/>
                  <a:gd name="T16" fmla="*/ 22 w 45"/>
                  <a:gd name="T17" fmla="*/ 44 h 44"/>
                  <a:gd name="T18" fmla="*/ 33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3 w 45"/>
                  <a:gd name="T29" fmla="*/ 3 h 44"/>
                  <a:gd name="T30" fmla="*/ 22 w 45"/>
                  <a:gd name="T31" fmla="*/ 0 h 44"/>
                  <a:gd name="T32" fmla="*/ 22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2" y="44"/>
                    </a:lnTo>
                    <a:lnTo>
                      <a:pt x="33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3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30" name="Freeform 387"/>
              <p:cNvSpPr>
                <a:spLocks/>
              </p:cNvSpPr>
              <p:nvPr/>
            </p:nvSpPr>
            <p:spPr bwMode="auto">
              <a:xfrm>
                <a:off x="3189" y="1533"/>
                <a:ext cx="45" cy="44"/>
              </a:xfrm>
              <a:custGeom>
                <a:avLst/>
                <a:gdLst>
                  <a:gd name="T0" fmla="*/ 22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2 w 45"/>
                  <a:gd name="T15" fmla="*/ 44 h 44"/>
                  <a:gd name="T16" fmla="*/ 22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2 w 45"/>
                  <a:gd name="T31" fmla="*/ 0 h 44"/>
                  <a:gd name="T32" fmla="*/ 22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2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31" name="Freeform 388"/>
              <p:cNvSpPr>
                <a:spLocks/>
              </p:cNvSpPr>
              <p:nvPr/>
            </p:nvSpPr>
            <p:spPr bwMode="auto">
              <a:xfrm>
                <a:off x="3144" y="1533"/>
                <a:ext cx="45" cy="44"/>
              </a:xfrm>
              <a:custGeom>
                <a:avLst/>
                <a:gdLst>
                  <a:gd name="T0" fmla="*/ 23 w 45"/>
                  <a:gd name="T1" fmla="*/ 0 h 44"/>
                  <a:gd name="T2" fmla="*/ 12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2 w 45"/>
                  <a:gd name="T13" fmla="*/ 41 h 44"/>
                  <a:gd name="T14" fmla="*/ 23 w 45"/>
                  <a:gd name="T15" fmla="*/ 44 h 44"/>
                  <a:gd name="T16" fmla="*/ 23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3 w 45"/>
                  <a:gd name="T31" fmla="*/ 0 h 44"/>
                  <a:gd name="T32" fmla="*/ 23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3" y="0"/>
                    </a:moveTo>
                    <a:lnTo>
                      <a:pt x="12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2" y="41"/>
                    </a:lnTo>
                    <a:lnTo>
                      <a:pt x="23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32" name="Freeform 389"/>
              <p:cNvSpPr>
                <a:spLocks/>
              </p:cNvSpPr>
              <p:nvPr/>
            </p:nvSpPr>
            <p:spPr bwMode="auto">
              <a:xfrm>
                <a:off x="2696" y="1466"/>
                <a:ext cx="43" cy="100"/>
              </a:xfrm>
              <a:custGeom>
                <a:avLst/>
                <a:gdLst>
                  <a:gd name="T0" fmla="*/ 5 w 43"/>
                  <a:gd name="T1" fmla="*/ 33 h 100"/>
                  <a:gd name="T2" fmla="*/ 6 w 43"/>
                  <a:gd name="T3" fmla="*/ 44 h 100"/>
                  <a:gd name="T4" fmla="*/ 6 w 43"/>
                  <a:gd name="T5" fmla="*/ 59 h 100"/>
                  <a:gd name="T6" fmla="*/ 13 w 43"/>
                  <a:gd name="T7" fmla="*/ 96 h 100"/>
                  <a:gd name="T8" fmla="*/ 14 w 43"/>
                  <a:gd name="T9" fmla="*/ 98 h 100"/>
                  <a:gd name="T10" fmla="*/ 19 w 43"/>
                  <a:gd name="T11" fmla="*/ 100 h 100"/>
                  <a:gd name="T12" fmla="*/ 21 w 43"/>
                  <a:gd name="T13" fmla="*/ 100 h 100"/>
                  <a:gd name="T14" fmla="*/ 25 w 43"/>
                  <a:gd name="T15" fmla="*/ 97 h 100"/>
                  <a:gd name="T16" fmla="*/ 32 w 43"/>
                  <a:gd name="T17" fmla="*/ 80 h 100"/>
                  <a:gd name="T18" fmla="*/ 39 w 43"/>
                  <a:gd name="T19" fmla="*/ 41 h 100"/>
                  <a:gd name="T20" fmla="*/ 39 w 43"/>
                  <a:gd name="T21" fmla="*/ 31 h 100"/>
                  <a:gd name="T22" fmla="*/ 41 w 43"/>
                  <a:gd name="T23" fmla="*/ 16 h 100"/>
                  <a:gd name="T24" fmla="*/ 42 w 43"/>
                  <a:gd name="T25" fmla="*/ 12 h 100"/>
                  <a:gd name="T26" fmla="*/ 43 w 43"/>
                  <a:gd name="T27" fmla="*/ 6 h 100"/>
                  <a:gd name="T28" fmla="*/ 42 w 43"/>
                  <a:gd name="T29" fmla="*/ 3 h 100"/>
                  <a:gd name="T30" fmla="*/ 37 w 43"/>
                  <a:gd name="T31" fmla="*/ 0 h 100"/>
                  <a:gd name="T32" fmla="*/ 34 w 43"/>
                  <a:gd name="T33" fmla="*/ 1 h 100"/>
                  <a:gd name="T34" fmla="*/ 31 w 43"/>
                  <a:gd name="T35" fmla="*/ 6 h 100"/>
                  <a:gd name="T36" fmla="*/ 30 w 43"/>
                  <a:gd name="T37" fmla="*/ 8 h 100"/>
                  <a:gd name="T38" fmla="*/ 29 w 43"/>
                  <a:gd name="T39" fmla="*/ 12 h 100"/>
                  <a:gd name="T40" fmla="*/ 27 w 43"/>
                  <a:gd name="T41" fmla="*/ 21 h 100"/>
                  <a:gd name="T42" fmla="*/ 26 w 43"/>
                  <a:gd name="T43" fmla="*/ 42 h 100"/>
                  <a:gd name="T44" fmla="*/ 26 w 43"/>
                  <a:gd name="T45" fmla="*/ 50 h 100"/>
                  <a:gd name="T46" fmla="*/ 21 w 43"/>
                  <a:gd name="T47" fmla="*/ 73 h 100"/>
                  <a:gd name="T48" fmla="*/ 19 w 43"/>
                  <a:gd name="T49" fmla="*/ 63 h 100"/>
                  <a:gd name="T50" fmla="*/ 19 w 43"/>
                  <a:gd name="T51" fmla="*/ 46 h 100"/>
                  <a:gd name="T52" fmla="*/ 19 w 43"/>
                  <a:gd name="T53" fmla="*/ 38 h 100"/>
                  <a:gd name="T54" fmla="*/ 16 w 43"/>
                  <a:gd name="T55" fmla="*/ 23 h 100"/>
                  <a:gd name="T56" fmla="*/ 14 w 43"/>
                  <a:gd name="T57" fmla="*/ 17 h 100"/>
                  <a:gd name="T58" fmla="*/ 13 w 43"/>
                  <a:gd name="T59" fmla="*/ 7 h 100"/>
                  <a:gd name="T60" fmla="*/ 12 w 43"/>
                  <a:gd name="T61" fmla="*/ 4 h 100"/>
                  <a:gd name="T62" fmla="*/ 6 w 43"/>
                  <a:gd name="T63" fmla="*/ 1 h 100"/>
                  <a:gd name="T64" fmla="*/ 3 w 43"/>
                  <a:gd name="T65" fmla="*/ 1 h 100"/>
                  <a:gd name="T66" fmla="*/ 0 w 43"/>
                  <a:gd name="T67" fmla="*/ 7 h 100"/>
                  <a:gd name="T68" fmla="*/ 0 w 43"/>
                  <a:gd name="T69" fmla="*/ 13 h 100"/>
                  <a:gd name="T70" fmla="*/ 4 w 43"/>
                  <a:gd name="T71" fmla="*/ 26 h 10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3"/>
                  <a:gd name="T109" fmla="*/ 0 h 100"/>
                  <a:gd name="T110" fmla="*/ 43 w 43"/>
                  <a:gd name="T111" fmla="*/ 100 h 10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3" h="100">
                    <a:moveTo>
                      <a:pt x="4" y="26"/>
                    </a:moveTo>
                    <a:lnTo>
                      <a:pt x="5" y="33"/>
                    </a:lnTo>
                    <a:lnTo>
                      <a:pt x="6" y="39"/>
                    </a:lnTo>
                    <a:lnTo>
                      <a:pt x="6" y="44"/>
                    </a:lnTo>
                    <a:lnTo>
                      <a:pt x="6" y="59"/>
                    </a:lnTo>
                    <a:lnTo>
                      <a:pt x="8" y="75"/>
                    </a:lnTo>
                    <a:lnTo>
                      <a:pt x="13" y="96"/>
                    </a:lnTo>
                    <a:lnTo>
                      <a:pt x="14" y="98"/>
                    </a:lnTo>
                    <a:lnTo>
                      <a:pt x="16" y="99"/>
                    </a:lnTo>
                    <a:lnTo>
                      <a:pt x="19" y="100"/>
                    </a:lnTo>
                    <a:lnTo>
                      <a:pt x="21" y="100"/>
                    </a:lnTo>
                    <a:lnTo>
                      <a:pt x="23" y="99"/>
                    </a:lnTo>
                    <a:lnTo>
                      <a:pt x="25" y="97"/>
                    </a:lnTo>
                    <a:lnTo>
                      <a:pt x="32" y="80"/>
                    </a:lnTo>
                    <a:lnTo>
                      <a:pt x="38" y="60"/>
                    </a:lnTo>
                    <a:lnTo>
                      <a:pt x="39" y="41"/>
                    </a:lnTo>
                    <a:lnTo>
                      <a:pt x="39" y="31"/>
                    </a:lnTo>
                    <a:lnTo>
                      <a:pt x="40" y="23"/>
                    </a:lnTo>
                    <a:lnTo>
                      <a:pt x="41" y="16"/>
                    </a:lnTo>
                    <a:lnTo>
                      <a:pt x="42" y="12"/>
                    </a:lnTo>
                    <a:lnTo>
                      <a:pt x="43" y="9"/>
                    </a:lnTo>
                    <a:lnTo>
                      <a:pt x="43" y="6"/>
                    </a:lnTo>
                    <a:lnTo>
                      <a:pt x="42" y="3"/>
                    </a:lnTo>
                    <a:lnTo>
                      <a:pt x="40" y="1"/>
                    </a:lnTo>
                    <a:lnTo>
                      <a:pt x="37" y="0"/>
                    </a:lnTo>
                    <a:lnTo>
                      <a:pt x="34" y="1"/>
                    </a:lnTo>
                    <a:lnTo>
                      <a:pt x="32" y="3"/>
                    </a:lnTo>
                    <a:lnTo>
                      <a:pt x="31" y="6"/>
                    </a:lnTo>
                    <a:lnTo>
                      <a:pt x="30" y="8"/>
                    </a:lnTo>
                    <a:lnTo>
                      <a:pt x="29" y="10"/>
                    </a:lnTo>
                    <a:lnTo>
                      <a:pt x="29" y="12"/>
                    </a:lnTo>
                    <a:lnTo>
                      <a:pt x="27" y="21"/>
                    </a:lnTo>
                    <a:lnTo>
                      <a:pt x="26" y="31"/>
                    </a:lnTo>
                    <a:lnTo>
                      <a:pt x="26" y="42"/>
                    </a:lnTo>
                    <a:lnTo>
                      <a:pt x="26" y="50"/>
                    </a:lnTo>
                    <a:lnTo>
                      <a:pt x="24" y="61"/>
                    </a:lnTo>
                    <a:lnTo>
                      <a:pt x="21" y="73"/>
                    </a:lnTo>
                    <a:lnTo>
                      <a:pt x="19" y="63"/>
                    </a:lnTo>
                    <a:lnTo>
                      <a:pt x="19" y="54"/>
                    </a:lnTo>
                    <a:lnTo>
                      <a:pt x="19" y="46"/>
                    </a:lnTo>
                    <a:lnTo>
                      <a:pt x="19" y="38"/>
                    </a:lnTo>
                    <a:lnTo>
                      <a:pt x="18" y="30"/>
                    </a:lnTo>
                    <a:lnTo>
                      <a:pt x="16" y="23"/>
                    </a:lnTo>
                    <a:lnTo>
                      <a:pt x="14" y="17"/>
                    </a:lnTo>
                    <a:lnTo>
                      <a:pt x="13" y="12"/>
                    </a:lnTo>
                    <a:lnTo>
                      <a:pt x="13" y="7"/>
                    </a:lnTo>
                    <a:lnTo>
                      <a:pt x="12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2" y="20"/>
                    </a:lnTo>
                    <a:lnTo>
                      <a:pt x="4" y="2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33" name="Freeform 390"/>
              <p:cNvSpPr>
                <a:spLocks/>
              </p:cNvSpPr>
              <p:nvPr/>
            </p:nvSpPr>
            <p:spPr bwMode="auto">
              <a:xfrm>
                <a:off x="2696" y="1533"/>
                <a:ext cx="45" cy="44"/>
              </a:xfrm>
              <a:custGeom>
                <a:avLst/>
                <a:gdLst>
                  <a:gd name="T0" fmla="*/ 22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2 w 45"/>
                  <a:gd name="T15" fmla="*/ 44 h 44"/>
                  <a:gd name="T16" fmla="*/ 22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2 w 45"/>
                  <a:gd name="T31" fmla="*/ 0 h 44"/>
                  <a:gd name="T32" fmla="*/ 22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2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34" name="Freeform 391"/>
              <p:cNvSpPr>
                <a:spLocks/>
              </p:cNvSpPr>
              <p:nvPr/>
            </p:nvSpPr>
            <p:spPr bwMode="auto">
              <a:xfrm>
                <a:off x="2671" y="1467"/>
                <a:ext cx="20" cy="84"/>
              </a:xfrm>
              <a:custGeom>
                <a:avLst/>
                <a:gdLst>
                  <a:gd name="T0" fmla="*/ 7 w 20"/>
                  <a:gd name="T1" fmla="*/ 6 h 84"/>
                  <a:gd name="T2" fmla="*/ 6 w 20"/>
                  <a:gd name="T3" fmla="*/ 18 h 84"/>
                  <a:gd name="T4" fmla="*/ 5 w 20"/>
                  <a:gd name="T5" fmla="*/ 29 h 84"/>
                  <a:gd name="T6" fmla="*/ 2 w 20"/>
                  <a:gd name="T7" fmla="*/ 41 h 84"/>
                  <a:gd name="T8" fmla="*/ 2 w 20"/>
                  <a:gd name="T9" fmla="*/ 41 h 84"/>
                  <a:gd name="T10" fmla="*/ 0 w 20"/>
                  <a:gd name="T11" fmla="*/ 53 h 84"/>
                  <a:gd name="T12" fmla="*/ 1 w 20"/>
                  <a:gd name="T13" fmla="*/ 66 h 84"/>
                  <a:gd name="T14" fmla="*/ 1 w 20"/>
                  <a:gd name="T15" fmla="*/ 78 h 84"/>
                  <a:gd name="T16" fmla="*/ 1 w 20"/>
                  <a:gd name="T17" fmla="*/ 78 h 84"/>
                  <a:gd name="T18" fmla="*/ 2 w 20"/>
                  <a:gd name="T19" fmla="*/ 82 h 84"/>
                  <a:gd name="T20" fmla="*/ 4 w 20"/>
                  <a:gd name="T21" fmla="*/ 84 h 84"/>
                  <a:gd name="T22" fmla="*/ 7 w 20"/>
                  <a:gd name="T23" fmla="*/ 84 h 84"/>
                  <a:gd name="T24" fmla="*/ 7 w 20"/>
                  <a:gd name="T25" fmla="*/ 84 h 84"/>
                  <a:gd name="T26" fmla="*/ 10 w 20"/>
                  <a:gd name="T27" fmla="*/ 84 h 84"/>
                  <a:gd name="T28" fmla="*/ 12 w 20"/>
                  <a:gd name="T29" fmla="*/ 81 h 84"/>
                  <a:gd name="T30" fmla="*/ 13 w 20"/>
                  <a:gd name="T31" fmla="*/ 78 h 84"/>
                  <a:gd name="T32" fmla="*/ 13 w 20"/>
                  <a:gd name="T33" fmla="*/ 78 h 84"/>
                  <a:gd name="T34" fmla="*/ 13 w 20"/>
                  <a:gd name="T35" fmla="*/ 60 h 84"/>
                  <a:gd name="T36" fmla="*/ 15 w 20"/>
                  <a:gd name="T37" fmla="*/ 42 h 84"/>
                  <a:gd name="T38" fmla="*/ 19 w 20"/>
                  <a:gd name="T39" fmla="*/ 25 h 84"/>
                  <a:gd name="T40" fmla="*/ 19 w 20"/>
                  <a:gd name="T41" fmla="*/ 25 h 84"/>
                  <a:gd name="T42" fmla="*/ 20 w 20"/>
                  <a:gd name="T43" fmla="*/ 19 h 84"/>
                  <a:gd name="T44" fmla="*/ 19 w 20"/>
                  <a:gd name="T45" fmla="*/ 13 h 84"/>
                  <a:gd name="T46" fmla="*/ 19 w 20"/>
                  <a:gd name="T47" fmla="*/ 7 h 84"/>
                  <a:gd name="T48" fmla="*/ 19 w 20"/>
                  <a:gd name="T49" fmla="*/ 7 h 84"/>
                  <a:gd name="T50" fmla="*/ 19 w 20"/>
                  <a:gd name="T51" fmla="*/ 4 h 84"/>
                  <a:gd name="T52" fmla="*/ 17 w 20"/>
                  <a:gd name="T53" fmla="*/ 2 h 84"/>
                  <a:gd name="T54" fmla="*/ 13 w 20"/>
                  <a:gd name="T55" fmla="*/ 0 h 84"/>
                  <a:gd name="T56" fmla="*/ 13 w 20"/>
                  <a:gd name="T57" fmla="*/ 0 h 84"/>
                  <a:gd name="T58" fmla="*/ 10 w 20"/>
                  <a:gd name="T59" fmla="*/ 1 h 84"/>
                  <a:gd name="T60" fmla="*/ 8 w 20"/>
                  <a:gd name="T61" fmla="*/ 3 h 84"/>
                  <a:gd name="T62" fmla="*/ 7 w 20"/>
                  <a:gd name="T63" fmla="*/ 6 h 84"/>
                  <a:gd name="T64" fmla="*/ 7 w 20"/>
                  <a:gd name="T65" fmla="*/ 6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0"/>
                  <a:gd name="T100" fmla="*/ 0 h 84"/>
                  <a:gd name="T101" fmla="*/ 20 w 20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0" h="84">
                    <a:moveTo>
                      <a:pt x="7" y="6"/>
                    </a:moveTo>
                    <a:lnTo>
                      <a:pt x="6" y="18"/>
                    </a:lnTo>
                    <a:lnTo>
                      <a:pt x="5" y="29"/>
                    </a:lnTo>
                    <a:lnTo>
                      <a:pt x="2" y="41"/>
                    </a:lnTo>
                    <a:lnTo>
                      <a:pt x="0" y="53"/>
                    </a:lnTo>
                    <a:lnTo>
                      <a:pt x="1" y="66"/>
                    </a:lnTo>
                    <a:lnTo>
                      <a:pt x="1" y="78"/>
                    </a:lnTo>
                    <a:lnTo>
                      <a:pt x="2" y="82"/>
                    </a:lnTo>
                    <a:lnTo>
                      <a:pt x="4" y="84"/>
                    </a:lnTo>
                    <a:lnTo>
                      <a:pt x="7" y="84"/>
                    </a:lnTo>
                    <a:lnTo>
                      <a:pt x="10" y="84"/>
                    </a:lnTo>
                    <a:lnTo>
                      <a:pt x="12" y="81"/>
                    </a:lnTo>
                    <a:lnTo>
                      <a:pt x="13" y="78"/>
                    </a:lnTo>
                    <a:lnTo>
                      <a:pt x="13" y="60"/>
                    </a:lnTo>
                    <a:lnTo>
                      <a:pt x="15" y="42"/>
                    </a:lnTo>
                    <a:lnTo>
                      <a:pt x="19" y="25"/>
                    </a:lnTo>
                    <a:lnTo>
                      <a:pt x="20" y="19"/>
                    </a:lnTo>
                    <a:lnTo>
                      <a:pt x="19" y="13"/>
                    </a:lnTo>
                    <a:lnTo>
                      <a:pt x="19" y="7"/>
                    </a:lnTo>
                    <a:lnTo>
                      <a:pt x="19" y="4"/>
                    </a:lnTo>
                    <a:lnTo>
                      <a:pt x="17" y="2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3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35" name="Freeform 392"/>
              <p:cNvSpPr>
                <a:spLocks/>
              </p:cNvSpPr>
              <p:nvPr/>
            </p:nvSpPr>
            <p:spPr bwMode="auto">
              <a:xfrm>
                <a:off x="2652" y="1467"/>
                <a:ext cx="21" cy="86"/>
              </a:xfrm>
              <a:custGeom>
                <a:avLst/>
                <a:gdLst>
                  <a:gd name="T0" fmla="*/ 20 w 21"/>
                  <a:gd name="T1" fmla="*/ 81 h 86"/>
                  <a:gd name="T2" fmla="*/ 21 w 21"/>
                  <a:gd name="T3" fmla="*/ 71 h 86"/>
                  <a:gd name="T4" fmla="*/ 21 w 21"/>
                  <a:gd name="T5" fmla="*/ 62 h 86"/>
                  <a:gd name="T6" fmla="*/ 16 w 21"/>
                  <a:gd name="T7" fmla="*/ 54 h 86"/>
                  <a:gd name="T8" fmla="*/ 16 w 21"/>
                  <a:gd name="T9" fmla="*/ 54 h 86"/>
                  <a:gd name="T10" fmla="*/ 13 w 21"/>
                  <a:gd name="T11" fmla="*/ 39 h 86"/>
                  <a:gd name="T12" fmla="*/ 13 w 21"/>
                  <a:gd name="T13" fmla="*/ 23 h 86"/>
                  <a:gd name="T14" fmla="*/ 15 w 21"/>
                  <a:gd name="T15" fmla="*/ 8 h 86"/>
                  <a:gd name="T16" fmla="*/ 15 w 21"/>
                  <a:gd name="T17" fmla="*/ 8 h 86"/>
                  <a:gd name="T18" fmla="*/ 15 w 21"/>
                  <a:gd name="T19" fmla="*/ 5 h 86"/>
                  <a:gd name="T20" fmla="*/ 13 w 21"/>
                  <a:gd name="T21" fmla="*/ 2 h 86"/>
                  <a:gd name="T22" fmla="*/ 10 w 21"/>
                  <a:gd name="T23" fmla="*/ 0 h 86"/>
                  <a:gd name="T24" fmla="*/ 10 w 21"/>
                  <a:gd name="T25" fmla="*/ 0 h 86"/>
                  <a:gd name="T26" fmla="*/ 7 w 21"/>
                  <a:gd name="T27" fmla="*/ 0 h 86"/>
                  <a:gd name="T28" fmla="*/ 4 w 21"/>
                  <a:gd name="T29" fmla="*/ 2 h 86"/>
                  <a:gd name="T30" fmla="*/ 3 w 21"/>
                  <a:gd name="T31" fmla="*/ 4 h 86"/>
                  <a:gd name="T32" fmla="*/ 3 w 21"/>
                  <a:gd name="T33" fmla="*/ 4 h 86"/>
                  <a:gd name="T34" fmla="*/ 1 w 21"/>
                  <a:gd name="T35" fmla="*/ 15 h 86"/>
                  <a:gd name="T36" fmla="*/ 1 w 21"/>
                  <a:gd name="T37" fmla="*/ 26 h 86"/>
                  <a:gd name="T38" fmla="*/ 0 w 21"/>
                  <a:gd name="T39" fmla="*/ 37 h 86"/>
                  <a:gd name="T40" fmla="*/ 0 w 21"/>
                  <a:gd name="T41" fmla="*/ 37 h 86"/>
                  <a:gd name="T42" fmla="*/ 1 w 21"/>
                  <a:gd name="T43" fmla="*/ 47 h 86"/>
                  <a:gd name="T44" fmla="*/ 4 w 21"/>
                  <a:gd name="T45" fmla="*/ 57 h 86"/>
                  <a:gd name="T46" fmla="*/ 9 w 21"/>
                  <a:gd name="T47" fmla="*/ 65 h 86"/>
                  <a:gd name="T48" fmla="*/ 9 w 21"/>
                  <a:gd name="T49" fmla="*/ 65 h 86"/>
                  <a:gd name="T50" fmla="*/ 8 w 21"/>
                  <a:gd name="T51" fmla="*/ 70 h 86"/>
                  <a:gd name="T52" fmla="*/ 8 w 21"/>
                  <a:gd name="T53" fmla="*/ 74 h 86"/>
                  <a:gd name="T54" fmla="*/ 7 w 21"/>
                  <a:gd name="T55" fmla="*/ 79 h 86"/>
                  <a:gd name="T56" fmla="*/ 7 w 21"/>
                  <a:gd name="T57" fmla="*/ 79 h 86"/>
                  <a:gd name="T58" fmla="*/ 8 w 21"/>
                  <a:gd name="T59" fmla="*/ 82 h 86"/>
                  <a:gd name="T60" fmla="*/ 10 w 21"/>
                  <a:gd name="T61" fmla="*/ 85 h 86"/>
                  <a:gd name="T62" fmla="*/ 13 w 21"/>
                  <a:gd name="T63" fmla="*/ 86 h 86"/>
                  <a:gd name="T64" fmla="*/ 13 w 21"/>
                  <a:gd name="T65" fmla="*/ 86 h 86"/>
                  <a:gd name="T66" fmla="*/ 16 w 21"/>
                  <a:gd name="T67" fmla="*/ 85 h 86"/>
                  <a:gd name="T68" fmla="*/ 19 w 21"/>
                  <a:gd name="T69" fmla="*/ 84 h 86"/>
                  <a:gd name="T70" fmla="*/ 20 w 21"/>
                  <a:gd name="T71" fmla="*/ 81 h 86"/>
                  <a:gd name="T72" fmla="*/ 20 w 21"/>
                  <a:gd name="T73" fmla="*/ 81 h 8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1"/>
                  <a:gd name="T112" fmla="*/ 0 h 86"/>
                  <a:gd name="T113" fmla="*/ 21 w 21"/>
                  <a:gd name="T114" fmla="*/ 86 h 8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1" h="86">
                    <a:moveTo>
                      <a:pt x="20" y="81"/>
                    </a:moveTo>
                    <a:lnTo>
                      <a:pt x="21" y="71"/>
                    </a:lnTo>
                    <a:lnTo>
                      <a:pt x="21" y="62"/>
                    </a:lnTo>
                    <a:lnTo>
                      <a:pt x="16" y="54"/>
                    </a:lnTo>
                    <a:lnTo>
                      <a:pt x="13" y="39"/>
                    </a:lnTo>
                    <a:lnTo>
                      <a:pt x="13" y="23"/>
                    </a:lnTo>
                    <a:lnTo>
                      <a:pt x="15" y="8"/>
                    </a:lnTo>
                    <a:lnTo>
                      <a:pt x="15" y="5"/>
                    </a:lnTo>
                    <a:lnTo>
                      <a:pt x="13" y="2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1" y="15"/>
                    </a:lnTo>
                    <a:lnTo>
                      <a:pt x="1" y="26"/>
                    </a:lnTo>
                    <a:lnTo>
                      <a:pt x="0" y="37"/>
                    </a:lnTo>
                    <a:lnTo>
                      <a:pt x="1" y="47"/>
                    </a:lnTo>
                    <a:lnTo>
                      <a:pt x="4" y="57"/>
                    </a:lnTo>
                    <a:lnTo>
                      <a:pt x="9" y="65"/>
                    </a:lnTo>
                    <a:lnTo>
                      <a:pt x="8" y="70"/>
                    </a:lnTo>
                    <a:lnTo>
                      <a:pt x="8" y="74"/>
                    </a:lnTo>
                    <a:lnTo>
                      <a:pt x="7" y="79"/>
                    </a:lnTo>
                    <a:lnTo>
                      <a:pt x="8" y="82"/>
                    </a:lnTo>
                    <a:lnTo>
                      <a:pt x="10" y="85"/>
                    </a:lnTo>
                    <a:lnTo>
                      <a:pt x="13" y="86"/>
                    </a:lnTo>
                    <a:lnTo>
                      <a:pt x="16" y="85"/>
                    </a:lnTo>
                    <a:lnTo>
                      <a:pt x="19" y="84"/>
                    </a:lnTo>
                    <a:lnTo>
                      <a:pt x="20" y="8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36" name="Freeform 393"/>
              <p:cNvSpPr>
                <a:spLocks/>
              </p:cNvSpPr>
              <p:nvPr/>
            </p:nvSpPr>
            <p:spPr bwMode="auto">
              <a:xfrm>
                <a:off x="2651" y="1533"/>
                <a:ext cx="45" cy="44"/>
              </a:xfrm>
              <a:custGeom>
                <a:avLst/>
                <a:gdLst>
                  <a:gd name="T0" fmla="*/ 23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3 w 45"/>
                  <a:gd name="T15" fmla="*/ 44 h 44"/>
                  <a:gd name="T16" fmla="*/ 23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3 w 45"/>
                  <a:gd name="T31" fmla="*/ 0 h 44"/>
                  <a:gd name="T32" fmla="*/ 23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3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3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37" name="Freeform 394"/>
              <p:cNvSpPr>
                <a:spLocks/>
              </p:cNvSpPr>
              <p:nvPr/>
            </p:nvSpPr>
            <p:spPr bwMode="auto">
              <a:xfrm>
                <a:off x="2625" y="1466"/>
                <a:ext cx="22" cy="85"/>
              </a:xfrm>
              <a:custGeom>
                <a:avLst/>
                <a:gdLst>
                  <a:gd name="T0" fmla="*/ 13 w 22"/>
                  <a:gd name="T1" fmla="*/ 79 h 85"/>
                  <a:gd name="T2" fmla="*/ 12 w 22"/>
                  <a:gd name="T3" fmla="*/ 71 h 85"/>
                  <a:gd name="T4" fmla="*/ 13 w 22"/>
                  <a:gd name="T5" fmla="*/ 64 h 85"/>
                  <a:gd name="T6" fmla="*/ 14 w 22"/>
                  <a:gd name="T7" fmla="*/ 57 h 85"/>
                  <a:gd name="T8" fmla="*/ 14 w 22"/>
                  <a:gd name="T9" fmla="*/ 57 h 85"/>
                  <a:gd name="T10" fmla="*/ 18 w 22"/>
                  <a:gd name="T11" fmla="*/ 40 h 85"/>
                  <a:gd name="T12" fmla="*/ 21 w 22"/>
                  <a:gd name="T13" fmla="*/ 23 h 85"/>
                  <a:gd name="T14" fmla="*/ 22 w 22"/>
                  <a:gd name="T15" fmla="*/ 6 h 85"/>
                  <a:gd name="T16" fmla="*/ 22 w 22"/>
                  <a:gd name="T17" fmla="*/ 6 h 85"/>
                  <a:gd name="T18" fmla="*/ 21 w 22"/>
                  <a:gd name="T19" fmla="*/ 3 h 85"/>
                  <a:gd name="T20" fmla="*/ 19 w 22"/>
                  <a:gd name="T21" fmla="*/ 1 h 85"/>
                  <a:gd name="T22" fmla="*/ 15 w 22"/>
                  <a:gd name="T23" fmla="*/ 0 h 85"/>
                  <a:gd name="T24" fmla="*/ 15 w 22"/>
                  <a:gd name="T25" fmla="*/ 0 h 85"/>
                  <a:gd name="T26" fmla="*/ 12 w 22"/>
                  <a:gd name="T27" fmla="*/ 1 h 85"/>
                  <a:gd name="T28" fmla="*/ 10 w 22"/>
                  <a:gd name="T29" fmla="*/ 4 h 85"/>
                  <a:gd name="T30" fmla="*/ 10 w 22"/>
                  <a:gd name="T31" fmla="*/ 7 h 85"/>
                  <a:gd name="T32" fmla="*/ 10 w 22"/>
                  <a:gd name="T33" fmla="*/ 7 h 85"/>
                  <a:gd name="T34" fmla="*/ 8 w 22"/>
                  <a:gd name="T35" fmla="*/ 24 h 85"/>
                  <a:gd name="T36" fmla="*/ 5 w 22"/>
                  <a:gd name="T37" fmla="*/ 40 h 85"/>
                  <a:gd name="T38" fmla="*/ 1 w 22"/>
                  <a:gd name="T39" fmla="*/ 56 h 85"/>
                  <a:gd name="T40" fmla="*/ 1 w 22"/>
                  <a:gd name="T41" fmla="*/ 56 h 85"/>
                  <a:gd name="T42" fmla="*/ 0 w 22"/>
                  <a:gd name="T43" fmla="*/ 64 h 85"/>
                  <a:gd name="T44" fmla="*/ 0 w 22"/>
                  <a:gd name="T45" fmla="*/ 72 h 85"/>
                  <a:gd name="T46" fmla="*/ 0 w 22"/>
                  <a:gd name="T47" fmla="*/ 79 h 85"/>
                  <a:gd name="T48" fmla="*/ 0 w 22"/>
                  <a:gd name="T49" fmla="*/ 79 h 85"/>
                  <a:gd name="T50" fmla="*/ 1 w 22"/>
                  <a:gd name="T51" fmla="*/ 83 h 85"/>
                  <a:gd name="T52" fmla="*/ 4 w 22"/>
                  <a:gd name="T53" fmla="*/ 85 h 85"/>
                  <a:gd name="T54" fmla="*/ 7 w 22"/>
                  <a:gd name="T55" fmla="*/ 85 h 85"/>
                  <a:gd name="T56" fmla="*/ 7 w 22"/>
                  <a:gd name="T57" fmla="*/ 85 h 85"/>
                  <a:gd name="T58" fmla="*/ 10 w 22"/>
                  <a:gd name="T59" fmla="*/ 84 h 85"/>
                  <a:gd name="T60" fmla="*/ 13 w 22"/>
                  <a:gd name="T61" fmla="*/ 82 h 85"/>
                  <a:gd name="T62" fmla="*/ 13 w 22"/>
                  <a:gd name="T63" fmla="*/ 79 h 85"/>
                  <a:gd name="T64" fmla="*/ 13 w 22"/>
                  <a:gd name="T65" fmla="*/ 79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"/>
                  <a:gd name="T100" fmla="*/ 0 h 85"/>
                  <a:gd name="T101" fmla="*/ 22 w 22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" h="85">
                    <a:moveTo>
                      <a:pt x="13" y="79"/>
                    </a:moveTo>
                    <a:lnTo>
                      <a:pt x="12" y="71"/>
                    </a:lnTo>
                    <a:lnTo>
                      <a:pt x="13" y="64"/>
                    </a:lnTo>
                    <a:lnTo>
                      <a:pt x="14" y="57"/>
                    </a:lnTo>
                    <a:lnTo>
                      <a:pt x="18" y="40"/>
                    </a:lnTo>
                    <a:lnTo>
                      <a:pt x="21" y="23"/>
                    </a:lnTo>
                    <a:lnTo>
                      <a:pt x="22" y="6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0" y="4"/>
                    </a:lnTo>
                    <a:lnTo>
                      <a:pt x="10" y="7"/>
                    </a:lnTo>
                    <a:lnTo>
                      <a:pt x="8" y="24"/>
                    </a:lnTo>
                    <a:lnTo>
                      <a:pt x="5" y="4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2"/>
                    </a:lnTo>
                    <a:lnTo>
                      <a:pt x="0" y="79"/>
                    </a:lnTo>
                    <a:lnTo>
                      <a:pt x="1" y="83"/>
                    </a:lnTo>
                    <a:lnTo>
                      <a:pt x="4" y="85"/>
                    </a:lnTo>
                    <a:lnTo>
                      <a:pt x="7" y="85"/>
                    </a:lnTo>
                    <a:lnTo>
                      <a:pt x="10" y="84"/>
                    </a:lnTo>
                    <a:lnTo>
                      <a:pt x="13" y="82"/>
                    </a:lnTo>
                    <a:lnTo>
                      <a:pt x="13" y="7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38" name="Freeform 395"/>
              <p:cNvSpPr>
                <a:spLocks/>
              </p:cNvSpPr>
              <p:nvPr/>
            </p:nvSpPr>
            <p:spPr bwMode="auto">
              <a:xfrm>
                <a:off x="2609" y="1466"/>
                <a:ext cx="21" cy="86"/>
              </a:xfrm>
              <a:custGeom>
                <a:avLst/>
                <a:gdLst>
                  <a:gd name="T0" fmla="*/ 20 w 21"/>
                  <a:gd name="T1" fmla="*/ 77 h 86"/>
                  <a:gd name="T2" fmla="*/ 16 w 21"/>
                  <a:gd name="T3" fmla="*/ 61 h 86"/>
                  <a:gd name="T4" fmla="*/ 14 w 21"/>
                  <a:gd name="T5" fmla="*/ 46 h 86"/>
                  <a:gd name="T6" fmla="*/ 12 w 21"/>
                  <a:gd name="T7" fmla="*/ 30 h 86"/>
                  <a:gd name="T8" fmla="*/ 12 w 21"/>
                  <a:gd name="T9" fmla="*/ 30 h 86"/>
                  <a:gd name="T10" fmla="*/ 13 w 21"/>
                  <a:gd name="T11" fmla="*/ 23 h 86"/>
                  <a:gd name="T12" fmla="*/ 15 w 21"/>
                  <a:gd name="T13" fmla="*/ 15 h 86"/>
                  <a:gd name="T14" fmla="*/ 18 w 21"/>
                  <a:gd name="T15" fmla="*/ 8 h 86"/>
                  <a:gd name="T16" fmla="*/ 18 w 21"/>
                  <a:gd name="T17" fmla="*/ 8 h 86"/>
                  <a:gd name="T18" fmla="*/ 18 w 21"/>
                  <a:gd name="T19" fmla="*/ 5 h 86"/>
                  <a:gd name="T20" fmla="*/ 17 w 21"/>
                  <a:gd name="T21" fmla="*/ 2 h 86"/>
                  <a:gd name="T22" fmla="*/ 14 w 21"/>
                  <a:gd name="T23" fmla="*/ 0 h 86"/>
                  <a:gd name="T24" fmla="*/ 14 w 21"/>
                  <a:gd name="T25" fmla="*/ 0 h 86"/>
                  <a:gd name="T26" fmla="*/ 11 w 21"/>
                  <a:gd name="T27" fmla="*/ 0 h 86"/>
                  <a:gd name="T28" fmla="*/ 8 w 21"/>
                  <a:gd name="T29" fmla="*/ 2 h 86"/>
                  <a:gd name="T30" fmla="*/ 6 w 21"/>
                  <a:gd name="T31" fmla="*/ 4 h 86"/>
                  <a:gd name="T32" fmla="*/ 6 w 21"/>
                  <a:gd name="T33" fmla="*/ 4 h 86"/>
                  <a:gd name="T34" fmla="*/ 3 w 21"/>
                  <a:gd name="T35" fmla="*/ 13 h 86"/>
                  <a:gd name="T36" fmla="*/ 0 w 21"/>
                  <a:gd name="T37" fmla="*/ 22 h 86"/>
                  <a:gd name="T38" fmla="*/ 0 w 21"/>
                  <a:gd name="T39" fmla="*/ 32 h 86"/>
                  <a:gd name="T40" fmla="*/ 0 w 21"/>
                  <a:gd name="T41" fmla="*/ 32 h 86"/>
                  <a:gd name="T42" fmla="*/ 2 w 21"/>
                  <a:gd name="T43" fmla="*/ 49 h 86"/>
                  <a:gd name="T44" fmla="*/ 4 w 21"/>
                  <a:gd name="T45" fmla="*/ 66 h 86"/>
                  <a:gd name="T46" fmla="*/ 9 w 21"/>
                  <a:gd name="T47" fmla="*/ 82 h 86"/>
                  <a:gd name="T48" fmla="*/ 9 w 21"/>
                  <a:gd name="T49" fmla="*/ 82 h 86"/>
                  <a:gd name="T50" fmla="*/ 11 w 21"/>
                  <a:gd name="T51" fmla="*/ 85 h 86"/>
                  <a:gd name="T52" fmla="*/ 14 w 21"/>
                  <a:gd name="T53" fmla="*/ 86 h 86"/>
                  <a:gd name="T54" fmla="*/ 17 w 21"/>
                  <a:gd name="T55" fmla="*/ 85 h 86"/>
                  <a:gd name="T56" fmla="*/ 17 w 21"/>
                  <a:gd name="T57" fmla="*/ 85 h 86"/>
                  <a:gd name="T58" fmla="*/ 19 w 21"/>
                  <a:gd name="T59" fmla="*/ 83 h 86"/>
                  <a:gd name="T60" fmla="*/ 21 w 21"/>
                  <a:gd name="T61" fmla="*/ 80 h 86"/>
                  <a:gd name="T62" fmla="*/ 20 w 21"/>
                  <a:gd name="T63" fmla="*/ 77 h 86"/>
                  <a:gd name="T64" fmla="*/ 20 w 21"/>
                  <a:gd name="T65" fmla="*/ 77 h 8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1"/>
                  <a:gd name="T100" fmla="*/ 0 h 86"/>
                  <a:gd name="T101" fmla="*/ 21 w 21"/>
                  <a:gd name="T102" fmla="*/ 86 h 8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1" h="86">
                    <a:moveTo>
                      <a:pt x="20" y="77"/>
                    </a:moveTo>
                    <a:lnTo>
                      <a:pt x="16" y="61"/>
                    </a:lnTo>
                    <a:lnTo>
                      <a:pt x="14" y="46"/>
                    </a:lnTo>
                    <a:lnTo>
                      <a:pt x="12" y="30"/>
                    </a:lnTo>
                    <a:lnTo>
                      <a:pt x="13" y="23"/>
                    </a:lnTo>
                    <a:lnTo>
                      <a:pt x="15" y="15"/>
                    </a:lnTo>
                    <a:lnTo>
                      <a:pt x="18" y="8"/>
                    </a:lnTo>
                    <a:lnTo>
                      <a:pt x="18" y="5"/>
                    </a:lnTo>
                    <a:lnTo>
                      <a:pt x="17" y="2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3" y="13"/>
                    </a:lnTo>
                    <a:lnTo>
                      <a:pt x="0" y="22"/>
                    </a:lnTo>
                    <a:lnTo>
                      <a:pt x="0" y="32"/>
                    </a:lnTo>
                    <a:lnTo>
                      <a:pt x="2" y="49"/>
                    </a:lnTo>
                    <a:lnTo>
                      <a:pt x="4" y="66"/>
                    </a:lnTo>
                    <a:lnTo>
                      <a:pt x="9" y="82"/>
                    </a:lnTo>
                    <a:lnTo>
                      <a:pt x="11" y="85"/>
                    </a:lnTo>
                    <a:lnTo>
                      <a:pt x="14" y="86"/>
                    </a:lnTo>
                    <a:lnTo>
                      <a:pt x="17" y="85"/>
                    </a:lnTo>
                    <a:lnTo>
                      <a:pt x="19" y="83"/>
                    </a:lnTo>
                    <a:lnTo>
                      <a:pt x="21" y="80"/>
                    </a:lnTo>
                    <a:lnTo>
                      <a:pt x="20" y="7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39" name="Freeform 396"/>
              <p:cNvSpPr>
                <a:spLocks/>
              </p:cNvSpPr>
              <p:nvPr/>
            </p:nvSpPr>
            <p:spPr bwMode="auto">
              <a:xfrm>
                <a:off x="2578" y="1467"/>
                <a:ext cx="28" cy="86"/>
              </a:xfrm>
              <a:custGeom>
                <a:avLst/>
                <a:gdLst>
                  <a:gd name="T0" fmla="*/ 13 w 28"/>
                  <a:gd name="T1" fmla="*/ 80 h 86"/>
                  <a:gd name="T2" fmla="*/ 15 w 28"/>
                  <a:gd name="T3" fmla="*/ 71 h 86"/>
                  <a:gd name="T4" fmla="*/ 18 w 28"/>
                  <a:gd name="T5" fmla="*/ 62 h 86"/>
                  <a:gd name="T6" fmla="*/ 22 w 28"/>
                  <a:gd name="T7" fmla="*/ 54 h 86"/>
                  <a:gd name="T8" fmla="*/ 22 w 28"/>
                  <a:gd name="T9" fmla="*/ 54 h 86"/>
                  <a:gd name="T10" fmla="*/ 25 w 28"/>
                  <a:gd name="T11" fmla="*/ 41 h 86"/>
                  <a:gd name="T12" fmla="*/ 26 w 28"/>
                  <a:gd name="T13" fmla="*/ 27 h 86"/>
                  <a:gd name="T14" fmla="*/ 26 w 28"/>
                  <a:gd name="T15" fmla="*/ 14 h 86"/>
                  <a:gd name="T16" fmla="*/ 26 w 28"/>
                  <a:gd name="T17" fmla="*/ 14 h 86"/>
                  <a:gd name="T18" fmla="*/ 26 w 28"/>
                  <a:gd name="T19" fmla="*/ 12 h 86"/>
                  <a:gd name="T20" fmla="*/ 26 w 28"/>
                  <a:gd name="T21" fmla="*/ 10 h 86"/>
                  <a:gd name="T22" fmla="*/ 27 w 28"/>
                  <a:gd name="T23" fmla="*/ 9 h 86"/>
                  <a:gd name="T24" fmla="*/ 27 w 28"/>
                  <a:gd name="T25" fmla="*/ 9 h 86"/>
                  <a:gd name="T26" fmla="*/ 28 w 28"/>
                  <a:gd name="T27" fmla="*/ 6 h 86"/>
                  <a:gd name="T28" fmla="*/ 27 w 28"/>
                  <a:gd name="T29" fmla="*/ 3 h 86"/>
                  <a:gd name="T30" fmla="*/ 24 w 28"/>
                  <a:gd name="T31" fmla="*/ 0 h 86"/>
                  <a:gd name="T32" fmla="*/ 24 w 28"/>
                  <a:gd name="T33" fmla="*/ 0 h 86"/>
                  <a:gd name="T34" fmla="*/ 21 w 28"/>
                  <a:gd name="T35" fmla="*/ 0 h 86"/>
                  <a:gd name="T36" fmla="*/ 18 w 28"/>
                  <a:gd name="T37" fmla="*/ 1 h 86"/>
                  <a:gd name="T38" fmla="*/ 16 w 28"/>
                  <a:gd name="T39" fmla="*/ 3 h 86"/>
                  <a:gd name="T40" fmla="*/ 16 w 28"/>
                  <a:gd name="T41" fmla="*/ 3 h 86"/>
                  <a:gd name="T42" fmla="*/ 15 w 28"/>
                  <a:gd name="T43" fmla="*/ 5 h 86"/>
                  <a:gd name="T44" fmla="*/ 14 w 28"/>
                  <a:gd name="T45" fmla="*/ 7 h 86"/>
                  <a:gd name="T46" fmla="*/ 14 w 28"/>
                  <a:gd name="T47" fmla="*/ 9 h 86"/>
                  <a:gd name="T48" fmla="*/ 14 w 28"/>
                  <a:gd name="T49" fmla="*/ 9 h 86"/>
                  <a:gd name="T50" fmla="*/ 13 w 28"/>
                  <a:gd name="T51" fmla="*/ 26 h 86"/>
                  <a:gd name="T52" fmla="*/ 11 w 28"/>
                  <a:gd name="T53" fmla="*/ 43 h 86"/>
                  <a:gd name="T54" fmla="*/ 6 w 28"/>
                  <a:gd name="T55" fmla="*/ 60 h 86"/>
                  <a:gd name="T56" fmla="*/ 6 w 28"/>
                  <a:gd name="T57" fmla="*/ 60 h 86"/>
                  <a:gd name="T58" fmla="*/ 3 w 28"/>
                  <a:gd name="T59" fmla="*/ 66 h 86"/>
                  <a:gd name="T60" fmla="*/ 1 w 28"/>
                  <a:gd name="T61" fmla="*/ 73 h 86"/>
                  <a:gd name="T62" fmla="*/ 0 w 28"/>
                  <a:gd name="T63" fmla="*/ 80 h 86"/>
                  <a:gd name="T64" fmla="*/ 0 w 28"/>
                  <a:gd name="T65" fmla="*/ 80 h 86"/>
                  <a:gd name="T66" fmla="*/ 1 w 28"/>
                  <a:gd name="T67" fmla="*/ 83 h 86"/>
                  <a:gd name="T68" fmla="*/ 3 w 28"/>
                  <a:gd name="T69" fmla="*/ 86 h 86"/>
                  <a:gd name="T70" fmla="*/ 7 w 28"/>
                  <a:gd name="T71" fmla="*/ 86 h 86"/>
                  <a:gd name="T72" fmla="*/ 7 w 28"/>
                  <a:gd name="T73" fmla="*/ 86 h 86"/>
                  <a:gd name="T74" fmla="*/ 10 w 28"/>
                  <a:gd name="T75" fmla="*/ 85 h 86"/>
                  <a:gd name="T76" fmla="*/ 12 w 28"/>
                  <a:gd name="T77" fmla="*/ 83 h 86"/>
                  <a:gd name="T78" fmla="*/ 13 w 28"/>
                  <a:gd name="T79" fmla="*/ 80 h 86"/>
                  <a:gd name="T80" fmla="*/ 13 w 28"/>
                  <a:gd name="T81" fmla="*/ 80 h 8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8"/>
                  <a:gd name="T124" fmla="*/ 0 h 86"/>
                  <a:gd name="T125" fmla="*/ 28 w 28"/>
                  <a:gd name="T126" fmla="*/ 86 h 8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8" h="86">
                    <a:moveTo>
                      <a:pt x="13" y="80"/>
                    </a:moveTo>
                    <a:lnTo>
                      <a:pt x="15" y="71"/>
                    </a:lnTo>
                    <a:lnTo>
                      <a:pt x="18" y="62"/>
                    </a:lnTo>
                    <a:lnTo>
                      <a:pt x="22" y="54"/>
                    </a:lnTo>
                    <a:lnTo>
                      <a:pt x="25" y="41"/>
                    </a:lnTo>
                    <a:lnTo>
                      <a:pt x="26" y="27"/>
                    </a:lnTo>
                    <a:lnTo>
                      <a:pt x="26" y="14"/>
                    </a:lnTo>
                    <a:lnTo>
                      <a:pt x="26" y="12"/>
                    </a:lnTo>
                    <a:lnTo>
                      <a:pt x="26" y="10"/>
                    </a:lnTo>
                    <a:lnTo>
                      <a:pt x="27" y="9"/>
                    </a:lnTo>
                    <a:lnTo>
                      <a:pt x="28" y="6"/>
                    </a:lnTo>
                    <a:lnTo>
                      <a:pt x="27" y="3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18" y="1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4" y="7"/>
                    </a:lnTo>
                    <a:lnTo>
                      <a:pt x="14" y="9"/>
                    </a:lnTo>
                    <a:lnTo>
                      <a:pt x="13" y="26"/>
                    </a:lnTo>
                    <a:lnTo>
                      <a:pt x="11" y="43"/>
                    </a:lnTo>
                    <a:lnTo>
                      <a:pt x="6" y="60"/>
                    </a:lnTo>
                    <a:lnTo>
                      <a:pt x="3" y="66"/>
                    </a:lnTo>
                    <a:lnTo>
                      <a:pt x="1" y="73"/>
                    </a:lnTo>
                    <a:lnTo>
                      <a:pt x="0" y="80"/>
                    </a:lnTo>
                    <a:lnTo>
                      <a:pt x="1" y="83"/>
                    </a:lnTo>
                    <a:lnTo>
                      <a:pt x="3" y="86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2" y="83"/>
                    </a:lnTo>
                    <a:lnTo>
                      <a:pt x="13" y="8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40" name="Freeform 397"/>
              <p:cNvSpPr>
                <a:spLocks/>
              </p:cNvSpPr>
              <p:nvPr/>
            </p:nvSpPr>
            <p:spPr bwMode="auto">
              <a:xfrm>
                <a:off x="2569" y="1466"/>
                <a:ext cx="18" cy="85"/>
              </a:xfrm>
              <a:custGeom>
                <a:avLst/>
                <a:gdLst>
                  <a:gd name="T0" fmla="*/ 17 w 18"/>
                  <a:gd name="T1" fmla="*/ 76 h 85"/>
                  <a:gd name="T2" fmla="*/ 14 w 18"/>
                  <a:gd name="T3" fmla="*/ 66 h 85"/>
                  <a:gd name="T4" fmla="*/ 14 w 18"/>
                  <a:gd name="T5" fmla="*/ 55 h 85"/>
                  <a:gd name="T6" fmla="*/ 15 w 18"/>
                  <a:gd name="T7" fmla="*/ 45 h 85"/>
                  <a:gd name="T8" fmla="*/ 15 w 18"/>
                  <a:gd name="T9" fmla="*/ 45 h 85"/>
                  <a:gd name="T10" fmla="*/ 15 w 18"/>
                  <a:gd name="T11" fmla="*/ 32 h 85"/>
                  <a:gd name="T12" fmla="*/ 15 w 18"/>
                  <a:gd name="T13" fmla="*/ 19 h 85"/>
                  <a:gd name="T14" fmla="*/ 13 w 18"/>
                  <a:gd name="T15" fmla="*/ 6 h 85"/>
                  <a:gd name="T16" fmla="*/ 13 w 18"/>
                  <a:gd name="T17" fmla="*/ 6 h 85"/>
                  <a:gd name="T18" fmla="*/ 12 w 18"/>
                  <a:gd name="T19" fmla="*/ 3 h 85"/>
                  <a:gd name="T20" fmla="*/ 9 w 18"/>
                  <a:gd name="T21" fmla="*/ 1 h 85"/>
                  <a:gd name="T22" fmla="*/ 6 w 18"/>
                  <a:gd name="T23" fmla="*/ 0 h 85"/>
                  <a:gd name="T24" fmla="*/ 6 w 18"/>
                  <a:gd name="T25" fmla="*/ 0 h 85"/>
                  <a:gd name="T26" fmla="*/ 3 w 18"/>
                  <a:gd name="T27" fmla="*/ 1 h 85"/>
                  <a:gd name="T28" fmla="*/ 0 w 18"/>
                  <a:gd name="T29" fmla="*/ 4 h 85"/>
                  <a:gd name="T30" fmla="*/ 0 w 18"/>
                  <a:gd name="T31" fmla="*/ 7 h 85"/>
                  <a:gd name="T32" fmla="*/ 0 w 18"/>
                  <a:gd name="T33" fmla="*/ 7 h 85"/>
                  <a:gd name="T34" fmla="*/ 2 w 18"/>
                  <a:gd name="T35" fmla="*/ 20 h 85"/>
                  <a:gd name="T36" fmla="*/ 3 w 18"/>
                  <a:gd name="T37" fmla="*/ 32 h 85"/>
                  <a:gd name="T38" fmla="*/ 2 w 18"/>
                  <a:gd name="T39" fmla="*/ 45 h 85"/>
                  <a:gd name="T40" fmla="*/ 2 w 18"/>
                  <a:gd name="T41" fmla="*/ 45 h 85"/>
                  <a:gd name="T42" fmla="*/ 1 w 18"/>
                  <a:gd name="T43" fmla="*/ 58 h 85"/>
                  <a:gd name="T44" fmla="*/ 2 w 18"/>
                  <a:gd name="T45" fmla="*/ 70 h 85"/>
                  <a:gd name="T46" fmla="*/ 6 w 18"/>
                  <a:gd name="T47" fmla="*/ 82 h 85"/>
                  <a:gd name="T48" fmla="*/ 6 w 18"/>
                  <a:gd name="T49" fmla="*/ 82 h 85"/>
                  <a:gd name="T50" fmla="*/ 8 w 18"/>
                  <a:gd name="T51" fmla="*/ 85 h 85"/>
                  <a:gd name="T52" fmla="*/ 12 w 18"/>
                  <a:gd name="T53" fmla="*/ 85 h 85"/>
                  <a:gd name="T54" fmla="*/ 15 w 18"/>
                  <a:gd name="T55" fmla="*/ 85 h 85"/>
                  <a:gd name="T56" fmla="*/ 15 w 18"/>
                  <a:gd name="T57" fmla="*/ 85 h 85"/>
                  <a:gd name="T58" fmla="*/ 17 w 18"/>
                  <a:gd name="T59" fmla="*/ 82 h 85"/>
                  <a:gd name="T60" fmla="*/ 18 w 18"/>
                  <a:gd name="T61" fmla="*/ 79 h 85"/>
                  <a:gd name="T62" fmla="*/ 17 w 18"/>
                  <a:gd name="T63" fmla="*/ 76 h 85"/>
                  <a:gd name="T64" fmla="*/ 17 w 18"/>
                  <a:gd name="T65" fmla="*/ 76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8"/>
                  <a:gd name="T100" fmla="*/ 0 h 85"/>
                  <a:gd name="T101" fmla="*/ 18 w 18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8" h="85">
                    <a:moveTo>
                      <a:pt x="17" y="76"/>
                    </a:moveTo>
                    <a:lnTo>
                      <a:pt x="14" y="66"/>
                    </a:lnTo>
                    <a:lnTo>
                      <a:pt x="14" y="55"/>
                    </a:lnTo>
                    <a:lnTo>
                      <a:pt x="15" y="45"/>
                    </a:lnTo>
                    <a:lnTo>
                      <a:pt x="15" y="32"/>
                    </a:lnTo>
                    <a:lnTo>
                      <a:pt x="15" y="19"/>
                    </a:lnTo>
                    <a:lnTo>
                      <a:pt x="13" y="6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2" y="20"/>
                    </a:lnTo>
                    <a:lnTo>
                      <a:pt x="3" y="32"/>
                    </a:lnTo>
                    <a:lnTo>
                      <a:pt x="2" y="45"/>
                    </a:lnTo>
                    <a:lnTo>
                      <a:pt x="1" y="58"/>
                    </a:lnTo>
                    <a:lnTo>
                      <a:pt x="2" y="70"/>
                    </a:lnTo>
                    <a:lnTo>
                      <a:pt x="6" y="82"/>
                    </a:lnTo>
                    <a:lnTo>
                      <a:pt x="8" y="85"/>
                    </a:lnTo>
                    <a:lnTo>
                      <a:pt x="12" y="85"/>
                    </a:lnTo>
                    <a:lnTo>
                      <a:pt x="15" y="85"/>
                    </a:lnTo>
                    <a:lnTo>
                      <a:pt x="17" y="82"/>
                    </a:lnTo>
                    <a:lnTo>
                      <a:pt x="18" y="79"/>
                    </a:lnTo>
                    <a:lnTo>
                      <a:pt x="17" y="7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41" name="Freeform 398"/>
              <p:cNvSpPr>
                <a:spLocks/>
              </p:cNvSpPr>
              <p:nvPr/>
            </p:nvSpPr>
            <p:spPr bwMode="auto">
              <a:xfrm>
                <a:off x="2547" y="1467"/>
                <a:ext cx="16" cy="80"/>
              </a:xfrm>
              <a:custGeom>
                <a:avLst/>
                <a:gdLst>
                  <a:gd name="T0" fmla="*/ 15 w 16"/>
                  <a:gd name="T1" fmla="*/ 72 h 80"/>
                  <a:gd name="T2" fmla="*/ 13 w 16"/>
                  <a:gd name="T3" fmla="*/ 50 h 80"/>
                  <a:gd name="T4" fmla="*/ 16 w 16"/>
                  <a:gd name="T5" fmla="*/ 28 h 80"/>
                  <a:gd name="T6" fmla="*/ 16 w 16"/>
                  <a:gd name="T7" fmla="*/ 6 h 80"/>
                  <a:gd name="T8" fmla="*/ 16 w 16"/>
                  <a:gd name="T9" fmla="*/ 6 h 80"/>
                  <a:gd name="T10" fmla="*/ 15 w 16"/>
                  <a:gd name="T11" fmla="*/ 3 h 80"/>
                  <a:gd name="T12" fmla="*/ 13 w 16"/>
                  <a:gd name="T13" fmla="*/ 1 h 80"/>
                  <a:gd name="T14" fmla="*/ 10 w 16"/>
                  <a:gd name="T15" fmla="*/ 0 h 80"/>
                  <a:gd name="T16" fmla="*/ 10 w 16"/>
                  <a:gd name="T17" fmla="*/ 0 h 80"/>
                  <a:gd name="T18" fmla="*/ 7 w 16"/>
                  <a:gd name="T19" fmla="*/ 1 h 80"/>
                  <a:gd name="T20" fmla="*/ 5 w 16"/>
                  <a:gd name="T21" fmla="*/ 4 h 80"/>
                  <a:gd name="T22" fmla="*/ 3 w 16"/>
                  <a:gd name="T23" fmla="*/ 7 h 80"/>
                  <a:gd name="T24" fmla="*/ 3 w 16"/>
                  <a:gd name="T25" fmla="*/ 7 h 80"/>
                  <a:gd name="T26" fmla="*/ 3 w 16"/>
                  <a:gd name="T27" fmla="*/ 21 h 80"/>
                  <a:gd name="T28" fmla="*/ 2 w 16"/>
                  <a:gd name="T29" fmla="*/ 35 h 80"/>
                  <a:gd name="T30" fmla="*/ 1 w 16"/>
                  <a:gd name="T31" fmla="*/ 49 h 80"/>
                  <a:gd name="T32" fmla="*/ 1 w 16"/>
                  <a:gd name="T33" fmla="*/ 49 h 80"/>
                  <a:gd name="T34" fmla="*/ 0 w 16"/>
                  <a:gd name="T35" fmla="*/ 58 h 80"/>
                  <a:gd name="T36" fmla="*/ 1 w 16"/>
                  <a:gd name="T37" fmla="*/ 67 h 80"/>
                  <a:gd name="T38" fmla="*/ 3 w 16"/>
                  <a:gd name="T39" fmla="*/ 76 h 80"/>
                  <a:gd name="T40" fmla="*/ 3 w 16"/>
                  <a:gd name="T41" fmla="*/ 76 h 80"/>
                  <a:gd name="T42" fmla="*/ 6 w 16"/>
                  <a:gd name="T43" fmla="*/ 79 h 80"/>
                  <a:gd name="T44" fmla="*/ 8 w 16"/>
                  <a:gd name="T45" fmla="*/ 80 h 80"/>
                  <a:gd name="T46" fmla="*/ 12 w 16"/>
                  <a:gd name="T47" fmla="*/ 80 h 80"/>
                  <a:gd name="T48" fmla="*/ 12 w 16"/>
                  <a:gd name="T49" fmla="*/ 80 h 80"/>
                  <a:gd name="T50" fmla="*/ 14 w 16"/>
                  <a:gd name="T51" fmla="*/ 78 h 80"/>
                  <a:gd name="T52" fmla="*/ 15 w 16"/>
                  <a:gd name="T53" fmla="*/ 76 h 80"/>
                  <a:gd name="T54" fmla="*/ 15 w 16"/>
                  <a:gd name="T55" fmla="*/ 72 h 80"/>
                  <a:gd name="T56" fmla="*/ 15 w 16"/>
                  <a:gd name="T57" fmla="*/ 72 h 8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6"/>
                  <a:gd name="T88" fmla="*/ 0 h 80"/>
                  <a:gd name="T89" fmla="*/ 16 w 16"/>
                  <a:gd name="T90" fmla="*/ 80 h 80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6" h="80">
                    <a:moveTo>
                      <a:pt x="15" y="72"/>
                    </a:moveTo>
                    <a:lnTo>
                      <a:pt x="13" y="50"/>
                    </a:lnTo>
                    <a:lnTo>
                      <a:pt x="16" y="28"/>
                    </a:lnTo>
                    <a:lnTo>
                      <a:pt x="16" y="6"/>
                    </a:lnTo>
                    <a:lnTo>
                      <a:pt x="15" y="3"/>
                    </a:lnTo>
                    <a:lnTo>
                      <a:pt x="13" y="1"/>
                    </a:lnTo>
                    <a:lnTo>
                      <a:pt x="10" y="0"/>
                    </a:lnTo>
                    <a:lnTo>
                      <a:pt x="7" y="1"/>
                    </a:lnTo>
                    <a:lnTo>
                      <a:pt x="5" y="4"/>
                    </a:lnTo>
                    <a:lnTo>
                      <a:pt x="3" y="7"/>
                    </a:lnTo>
                    <a:lnTo>
                      <a:pt x="3" y="21"/>
                    </a:lnTo>
                    <a:lnTo>
                      <a:pt x="2" y="35"/>
                    </a:lnTo>
                    <a:lnTo>
                      <a:pt x="1" y="49"/>
                    </a:lnTo>
                    <a:lnTo>
                      <a:pt x="0" y="58"/>
                    </a:lnTo>
                    <a:lnTo>
                      <a:pt x="1" y="67"/>
                    </a:lnTo>
                    <a:lnTo>
                      <a:pt x="3" y="76"/>
                    </a:lnTo>
                    <a:lnTo>
                      <a:pt x="6" y="79"/>
                    </a:lnTo>
                    <a:lnTo>
                      <a:pt x="8" y="80"/>
                    </a:lnTo>
                    <a:lnTo>
                      <a:pt x="12" y="80"/>
                    </a:lnTo>
                    <a:lnTo>
                      <a:pt x="14" y="78"/>
                    </a:lnTo>
                    <a:lnTo>
                      <a:pt x="15" y="76"/>
                    </a:lnTo>
                    <a:lnTo>
                      <a:pt x="15" y="72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42" name="Freeform 399"/>
              <p:cNvSpPr>
                <a:spLocks/>
              </p:cNvSpPr>
              <p:nvPr/>
            </p:nvSpPr>
            <p:spPr bwMode="auto">
              <a:xfrm>
                <a:off x="2606" y="1533"/>
                <a:ext cx="45" cy="44"/>
              </a:xfrm>
              <a:custGeom>
                <a:avLst/>
                <a:gdLst>
                  <a:gd name="T0" fmla="*/ 23 w 45"/>
                  <a:gd name="T1" fmla="*/ 0 h 44"/>
                  <a:gd name="T2" fmla="*/ 12 w 45"/>
                  <a:gd name="T3" fmla="*/ 3 h 44"/>
                  <a:gd name="T4" fmla="*/ 4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4 w 45"/>
                  <a:gd name="T11" fmla="*/ 34 h 44"/>
                  <a:gd name="T12" fmla="*/ 12 w 45"/>
                  <a:gd name="T13" fmla="*/ 41 h 44"/>
                  <a:gd name="T14" fmla="*/ 23 w 45"/>
                  <a:gd name="T15" fmla="*/ 44 h 44"/>
                  <a:gd name="T16" fmla="*/ 23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3 w 45"/>
                  <a:gd name="T31" fmla="*/ 0 h 44"/>
                  <a:gd name="T32" fmla="*/ 23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3" y="0"/>
                    </a:moveTo>
                    <a:lnTo>
                      <a:pt x="12" y="3"/>
                    </a:lnTo>
                    <a:lnTo>
                      <a:pt x="4" y="11"/>
                    </a:lnTo>
                    <a:lnTo>
                      <a:pt x="0" y="22"/>
                    </a:lnTo>
                    <a:lnTo>
                      <a:pt x="4" y="34"/>
                    </a:lnTo>
                    <a:lnTo>
                      <a:pt x="12" y="41"/>
                    </a:lnTo>
                    <a:lnTo>
                      <a:pt x="23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43" name="Freeform 400"/>
              <p:cNvSpPr>
                <a:spLocks/>
              </p:cNvSpPr>
              <p:nvPr/>
            </p:nvSpPr>
            <p:spPr bwMode="auto">
              <a:xfrm>
                <a:off x="2562" y="1533"/>
                <a:ext cx="44" cy="44"/>
              </a:xfrm>
              <a:custGeom>
                <a:avLst/>
                <a:gdLst>
                  <a:gd name="T0" fmla="*/ 22 w 44"/>
                  <a:gd name="T1" fmla="*/ 0 h 44"/>
                  <a:gd name="T2" fmla="*/ 11 w 44"/>
                  <a:gd name="T3" fmla="*/ 3 h 44"/>
                  <a:gd name="T4" fmla="*/ 3 w 44"/>
                  <a:gd name="T5" fmla="*/ 11 h 44"/>
                  <a:gd name="T6" fmla="*/ 0 w 44"/>
                  <a:gd name="T7" fmla="*/ 22 h 44"/>
                  <a:gd name="T8" fmla="*/ 0 w 44"/>
                  <a:gd name="T9" fmla="*/ 22 h 44"/>
                  <a:gd name="T10" fmla="*/ 3 w 44"/>
                  <a:gd name="T11" fmla="*/ 34 h 44"/>
                  <a:gd name="T12" fmla="*/ 11 w 44"/>
                  <a:gd name="T13" fmla="*/ 41 h 44"/>
                  <a:gd name="T14" fmla="*/ 22 w 44"/>
                  <a:gd name="T15" fmla="*/ 44 h 44"/>
                  <a:gd name="T16" fmla="*/ 22 w 44"/>
                  <a:gd name="T17" fmla="*/ 44 h 44"/>
                  <a:gd name="T18" fmla="*/ 33 w 44"/>
                  <a:gd name="T19" fmla="*/ 41 h 44"/>
                  <a:gd name="T20" fmla="*/ 41 w 44"/>
                  <a:gd name="T21" fmla="*/ 34 h 44"/>
                  <a:gd name="T22" fmla="*/ 44 w 44"/>
                  <a:gd name="T23" fmla="*/ 22 h 44"/>
                  <a:gd name="T24" fmla="*/ 44 w 44"/>
                  <a:gd name="T25" fmla="*/ 22 h 44"/>
                  <a:gd name="T26" fmla="*/ 41 w 44"/>
                  <a:gd name="T27" fmla="*/ 11 h 44"/>
                  <a:gd name="T28" fmla="*/ 33 w 44"/>
                  <a:gd name="T29" fmla="*/ 3 h 44"/>
                  <a:gd name="T30" fmla="*/ 22 w 44"/>
                  <a:gd name="T31" fmla="*/ 0 h 44"/>
                  <a:gd name="T32" fmla="*/ 22 w 44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4"/>
                  <a:gd name="T53" fmla="*/ 44 w 44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4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2" y="44"/>
                    </a:lnTo>
                    <a:lnTo>
                      <a:pt x="33" y="41"/>
                    </a:lnTo>
                    <a:lnTo>
                      <a:pt x="41" y="34"/>
                    </a:lnTo>
                    <a:lnTo>
                      <a:pt x="44" y="22"/>
                    </a:lnTo>
                    <a:lnTo>
                      <a:pt x="41" y="11"/>
                    </a:lnTo>
                    <a:lnTo>
                      <a:pt x="33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44" name="Freeform 401"/>
              <p:cNvSpPr>
                <a:spLocks/>
              </p:cNvSpPr>
              <p:nvPr/>
            </p:nvSpPr>
            <p:spPr bwMode="auto">
              <a:xfrm>
                <a:off x="2544" y="1533"/>
                <a:ext cx="18" cy="44"/>
              </a:xfrm>
              <a:custGeom>
                <a:avLst/>
                <a:gdLst>
                  <a:gd name="T0" fmla="*/ 2 w 18"/>
                  <a:gd name="T1" fmla="*/ 44 h 44"/>
                  <a:gd name="T2" fmla="*/ 10 w 18"/>
                  <a:gd name="T3" fmla="*/ 39 h 44"/>
                  <a:gd name="T4" fmla="*/ 16 w 18"/>
                  <a:gd name="T5" fmla="*/ 32 h 44"/>
                  <a:gd name="T6" fmla="*/ 18 w 18"/>
                  <a:gd name="T7" fmla="*/ 22 h 44"/>
                  <a:gd name="T8" fmla="*/ 18 w 18"/>
                  <a:gd name="T9" fmla="*/ 22 h 44"/>
                  <a:gd name="T10" fmla="*/ 16 w 18"/>
                  <a:gd name="T11" fmla="*/ 12 h 44"/>
                  <a:gd name="T12" fmla="*/ 9 w 18"/>
                  <a:gd name="T13" fmla="*/ 4 h 44"/>
                  <a:gd name="T14" fmla="*/ 0 w 18"/>
                  <a:gd name="T15" fmla="*/ 0 h 44"/>
                  <a:gd name="T16" fmla="*/ 2 w 18"/>
                  <a:gd name="T17" fmla="*/ 44 h 4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44"/>
                  <a:gd name="T29" fmla="*/ 18 w 18"/>
                  <a:gd name="T30" fmla="*/ 44 h 4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44">
                    <a:moveTo>
                      <a:pt x="2" y="44"/>
                    </a:moveTo>
                    <a:lnTo>
                      <a:pt x="10" y="39"/>
                    </a:lnTo>
                    <a:lnTo>
                      <a:pt x="16" y="32"/>
                    </a:lnTo>
                    <a:lnTo>
                      <a:pt x="18" y="22"/>
                    </a:lnTo>
                    <a:lnTo>
                      <a:pt x="16" y="12"/>
                    </a:lnTo>
                    <a:lnTo>
                      <a:pt x="9" y="4"/>
                    </a:lnTo>
                    <a:lnTo>
                      <a:pt x="0" y="0"/>
                    </a:lnTo>
                    <a:lnTo>
                      <a:pt x="2" y="44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45" name="Freeform 402"/>
              <p:cNvSpPr>
                <a:spLocks/>
              </p:cNvSpPr>
              <p:nvPr/>
            </p:nvSpPr>
            <p:spPr bwMode="auto">
              <a:xfrm>
                <a:off x="2941" y="1359"/>
                <a:ext cx="43" cy="100"/>
              </a:xfrm>
              <a:custGeom>
                <a:avLst/>
                <a:gdLst>
                  <a:gd name="T0" fmla="*/ 37 w 43"/>
                  <a:gd name="T1" fmla="*/ 67 h 100"/>
                  <a:gd name="T2" fmla="*/ 36 w 43"/>
                  <a:gd name="T3" fmla="*/ 55 h 100"/>
                  <a:gd name="T4" fmla="*/ 37 w 43"/>
                  <a:gd name="T5" fmla="*/ 41 h 100"/>
                  <a:gd name="T6" fmla="*/ 30 w 43"/>
                  <a:gd name="T7" fmla="*/ 4 h 100"/>
                  <a:gd name="T8" fmla="*/ 28 w 43"/>
                  <a:gd name="T9" fmla="*/ 2 h 100"/>
                  <a:gd name="T10" fmla="*/ 24 w 43"/>
                  <a:gd name="T11" fmla="*/ 0 h 100"/>
                  <a:gd name="T12" fmla="*/ 22 w 43"/>
                  <a:gd name="T13" fmla="*/ 0 h 100"/>
                  <a:gd name="T14" fmla="*/ 18 w 43"/>
                  <a:gd name="T15" fmla="*/ 3 h 100"/>
                  <a:gd name="T16" fmla="*/ 11 w 43"/>
                  <a:gd name="T17" fmla="*/ 20 h 100"/>
                  <a:gd name="T18" fmla="*/ 4 w 43"/>
                  <a:gd name="T19" fmla="*/ 59 h 100"/>
                  <a:gd name="T20" fmla="*/ 4 w 43"/>
                  <a:gd name="T21" fmla="*/ 69 h 100"/>
                  <a:gd name="T22" fmla="*/ 2 w 43"/>
                  <a:gd name="T23" fmla="*/ 84 h 100"/>
                  <a:gd name="T24" fmla="*/ 1 w 43"/>
                  <a:gd name="T25" fmla="*/ 88 h 100"/>
                  <a:gd name="T26" fmla="*/ 0 w 43"/>
                  <a:gd name="T27" fmla="*/ 93 h 100"/>
                  <a:gd name="T28" fmla="*/ 1 w 43"/>
                  <a:gd name="T29" fmla="*/ 96 h 100"/>
                  <a:gd name="T30" fmla="*/ 6 w 43"/>
                  <a:gd name="T31" fmla="*/ 100 h 100"/>
                  <a:gd name="T32" fmla="*/ 9 w 43"/>
                  <a:gd name="T33" fmla="*/ 99 h 100"/>
                  <a:gd name="T34" fmla="*/ 12 w 43"/>
                  <a:gd name="T35" fmla="*/ 94 h 100"/>
                  <a:gd name="T36" fmla="*/ 13 w 43"/>
                  <a:gd name="T37" fmla="*/ 92 h 100"/>
                  <a:gd name="T38" fmla="*/ 14 w 43"/>
                  <a:gd name="T39" fmla="*/ 87 h 100"/>
                  <a:gd name="T40" fmla="*/ 16 w 43"/>
                  <a:gd name="T41" fmla="*/ 79 h 100"/>
                  <a:gd name="T42" fmla="*/ 16 w 43"/>
                  <a:gd name="T43" fmla="*/ 57 h 100"/>
                  <a:gd name="T44" fmla="*/ 16 w 43"/>
                  <a:gd name="T45" fmla="*/ 49 h 100"/>
                  <a:gd name="T46" fmla="*/ 22 w 43"/>
                  <a:gd name="T47" fmla="*/ 26 h 100"/>
                  <a:gd name="T48" fmla="*/ 24 w 43"/>
                  <a:gd name="T49" fmla="*/ 37 h 100"/>
                  <a:gd name="T50" fmla="*/ 24 w 43"/>
                  <a:gd name="T51" fmla="*/ 53 h 100"/>
                  <a:gd name="T52" fmla="*/ 23 w 43"/>
                  <a:gd name="T53" fmla="*/ 61 h 100"/>
                  <a:gd name="T54" fmla="*/ 27 w 43"/>
                  <a:gd name="T55" fmla="*/ 77 h 100"/>
                  <a:gd name="T56" fmla="*/ 29 w 43"/>
                  <a:gd name="T57" fmla="*/ 82 h 100"/>
                  <a:gd name="T58" fmla="*/ 30 w 43"/>
                  <a:gd name="T59" fmla="*/ 93 h 100"/>
                  <a:gd name="T60" fmla="*/ 31 w 43"/>
                  <a:gd name="T61" fmla="*/ 96 h 100"/>
                  <a:gd name="T62" fmla="*/ 36 w 43"/>
                  <a:gd name="T63" fmla="*/ 99 h 100"/>
                  <a:gd name="T64" fmla="*/ 40 w 43"/>
                  <a:gd name="T65" fmla="*/ 99 h 100"/>
                  <a:gd name="T66" fmla="*/ 43 w 43"/>
                  <a:gd name="T67" fmla="*/ 93 h 100"/>
                  <a:gd name="T68" fmla="*/ 43 w 43"/>
                  <a:gd name="T69" fmla="*/ 87 h 100"/>
                  <a:gd name="T70" fmla="*/ 39 w 43"/>
                  <a:gd name="T71" fmla="*/ 73 h 10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3"/>
                  <a:gd name="T109" fmla="*/ 0 h 100"/>
                  <a:gd name="T110" fmla="*/ 43 w 43"/>
                  <a:gd name="T111" fmla="*/ 100 h 10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3" h="100">
                    <a:moveTo>
                      <a:pt x="39" y="73"/>
                    </a:moveTo>
                    <a:lnTo>
                      <a:pt x="37" y="67"/>
                    </a:lnTo>
                    <a:lnTo>
                      <a:pt x="36" y="61"/>
                    </a:lnTo>
                    <a:lnTo>
                      <a:pt x="36" y="55"/>
                    </a:lnTo>
                    <a:lnTo>
                      <a:pt x="37" y="41"/>
                    </a:lnTo>
                    <a:lnTo>
                      <a:pt x="35" y="24"/>
                    </a:lnTo>
                    <a:lnTo>
                      <a:pt x="30" y="4"/>
                    </a:lnTo>
                    <a:lnTo>
                      <a:pt x="28" y="2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3"/>
                    </a:lnTo>
                    <a:lnTo>
                      <a:pt x="11" y="20"/>
                    </a:lnTo>
                    <a:lnTo>
                      <a:pt x="5" y="40"/>
                    </a:lnTo>
                    <a:lnTo>
                      <a:pt x="4" y="59"/>
                    </a:lnTo>
                    <a:lnTo>
                      <a:pt x="4" y="69"/>
                    </a:lnTo>
                    <a:lnTo>
                      <a:pt x="3" y="77"/>
                    </a:lnTo>
                    <a:lnTo>
                      <a:pt x="2" y="84"/>
                    </a:lnTo>
                    <a:lnTo>
                      <a:pt x="1" y="88"/>
                    </a:lnTo>
                    <a:lnTo>
                      <a:pt x="0" y="91"/>
                    </a:lnTo>
                    <a:lnTo>
                      <a:pt x="0" y="93"/>
                    </a:lnTo>
                    <a:lnTo>
                      <a:pt x="1" y="96"/>
                    </a:lnTo>
                    <a:lnTo>
                      <a:pt x="3" y="99"/>
                    </a:lnTo>
                    <a:lnTo>
                      <a:pt x="6" y="100"/>
                    </a:lnTo>
                    <a:lnTo>
                      <a:pt x="9" y="99"/>
                    </a:lnTo>
                    <a:lnTo>
                      <a:pt x="11" y="97"/>
                    </a:lnTo>
                    <a:lnTo>
                      <a:pt x="12" y="94"/>
                    </a:lnTo>
                    <a:lnTo>
                      <a:pt x="13" y="92"/>
                    </a:lnTo>
                    <a:lnTo>
                      <a:pt x="13" y="90"/>
                    </a:lnTo>
                    <a:lnTo>
                      <a:pt x="14" y="87"/>
                    </a:lnTo>
                    <a:lnTo>
                      <a:pt x="16" y="79"/>
                    </a:lnTo>
                    <a:lnTo>
                      <a:pt x="17" y="69"/>
                    </a:lnTo>
                    <a:lnTo>
                      <a:pt x="16" y="57"/>
                    </a:lnTo>
                    <a:lnTo>
                      <a:pt x="16" y="49"/>
                    </a:lnTo>
                    <a:lnTo>
                      <a:pt x="18" y="39"/>
                    </a:lnTo>
                    <a:lnTo>
                      <a:pt x="22" y="26"/>
                    </a:lnTo>
                    <a:lnTo>
                      <a:pt x="24" y="37"/>
                    </a:lnTo>
                    <a:lnTo>
                      <a:pt x="24" y="45"/>
                    </a:lnTo>
                    <a:lnTo>
                      <a:pt x="24" y="53"/>
                    </a:lnTo>
                    <a:lnTo>
                      <a:pt x="23" y="61"/>
                    </a:lnTo>
                    <a:lnTo>
                      <a:pt x="25" y="70"/>
                    </a:lnTo>
                    <a:lnTo>
                      <a:pt x="27" y="77"/>
                    </a:lnTo>
                    <a:lnTo>
                      <a:pt x="29" y="82"/>
                    </a:lnTo>
                    <a:lnTo>
                      <a:pt x="30" y="88"/>
                    </a:lnTo>
                    <a:lnTo>
                      <a:pt x="30" y="93"/>
                    </a:lnTo>
                    <a:lnTo>
                      <a:pt x="31" y="96"/>
                    </a:lnTo>
                    <a:lnTo>
                      <a:pt x="33" y="98"/>
                    </a:lnTo>
                    <a:lnTo>
                      <a:pt x="36" y="99"/>
                    </a:lnTo>
                    <a:lnTo>
                      <a:pt x="40" y="99"/>
                    </a:lnTo>
                    <a:lnTo>
                      <a:pt x="42" y="96"/>
                    </a:lnTo>
                    <a:lnTo>
                      <a:pt x="43" y="93"/>
                    </a:lnTo>
                    <a:lnTo>
                      <a:pt x="43" y="87"/>
                    </a:lnTo>
                    <a:lnTo>
                      <a:pt x="41" y="80"/>
                    </a:lnTo>
                    <a:lnTo>
                      <a:pt x="39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46" name="Freeform 403"/>
              <p:cNvSpPr>
                <a:spLocks/>
              </p:cNvSpPr>
              <p:nvPr/>
            </p:nvSpPr>
            <p:spPr bwMode="auto">
              <a:xfrm>
                <a:off x="2939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3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3 w 45"/>
                  <a:gd name="T13" fmla="*/ 3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3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3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47" name="Freeform 404"/>
              <p:cNvSpPr>
                <a:spLocks/>
              </p:cNvSpPr>
              <p:nvPr/>
            </p:nvSpPr>
            <p:spPr bwMode="auto">
              <a:xfrm>
                <a:off x="2989" y="1373"/>
                <a:ext cx="19" cy="84"/>
              </a:xfrm>
              <a:custGeom>
                <a:avLst/>
                <a:gdLst>
                  <a:gd name="T0" fmla="*/ 13 w 19"/>
                  <a:gd name="T1" fmla="*/ 79 h 84"/>
                  <a:gd name="T2" fmla="*/ 14 w 19"/>
                  <a:gd name="T3" fmla="*/ 67 h 84"/>
                  <a:gd name="T4" fmla="*/ 15 w 19"/>
                  <a:gd name="T5" fmla="*/ 56 h 84"/>
                  <a:gd name="T6" fmla="*/ 18 w 19"/>
                  <a:gd name="T7" fmla="*/ 44 h 84"/>
                  <a:gd name="T8" fmla="*/ 18 w 19"/>
                  <a:gd name="T9" fmla="*/ 44 h 84"/>
                  <a:gd name="T10" fmla="*/ 19 w 19"/>
                  <a:gd name="T11" fmla="*/ 31 h 84"/>
                  <a:gd name="T12" fmla="*/ 19 w 19"/>
                  <a:gd name="T13" fmla="*/ 19 h 84"/>
                  <a:gd name="T14" fmla="*/ 19 w 19"/>
                  <a:gd name="T15" fmla="*/ 6 h 84"/>
                  <a:gd name="T16" fmla="*/ 19 w 19"/>
                  <a:gd name="T17" fmla="*/ 6 h 84"/>
                  <a:gd name="T18" fmla="*/ 18 w 19"/>
                  <a:gd name="T19" fmla="*/ 3 h 84"/>
                  <a:gd name="T20" fmla="*/ 16 w 19"/>
                  <a:gd name="T21" fmla="*/ 1 h 84"/>
                  <a:gd name="T22" fmla="*/ 13 w 19"/>
                  <a:gd name="T23" fmla="*/ 0 h 84"/>
                  <a:gd name="T24" fmla="*/ 13 w 19"/>
                  <a:gd name="T25" fmla="*/ 0 h 84"/>
                  <a:gd name="T26" fmla="*/ 9 w 19"/>
                  <a:gd name="T27" fmla="*/ 1 h 84"/>
                  <a:gd name="T28" fmla="*/ 7 w 19"/>
                  <a:gd name="T29" fmla="*/ 4 h 84"/>
                  <a:gd name="T30" fmla="*/ 6 w 19"/>
                  <a:gd name="T31" fmla="*/ 7 h 84"/>
                  <a:gd name="T32" fmla="*/ 6 w 19"/>
                  <a:gd name="T33" fmla="*/ 7 h 84"/>
                  <a:gd name="T34" fmla="*/ 6 w 19"/>
                  <a:gd name="T35" fmla="*/ 25 h 84"/>
                  <a:gd name="T36" fmla="*/ 5 w 19"/>
                  <a:gd name="T37" fmla="*/ 42 h 84"/>
                  <a:gd name="T38" fmla="*/ 1 w 19"/>
                  <a:gd name="T39" fmla="*/ 60 h 84"/>
                  <a:gd name="T40" fmla="*/ 1 w 19"/>
                  <a:gd name="T41" fmla="*/ 60 h 84"/>
                  <a:gd name="T42" fmla="*/ 0 w 19"/>
                  <a:gd name="T43" fmla="*/ 66 h 84"/>
                  <a:gd name="T44" fmla="*/ 1 w 19"/>
                  <a:gd name="T45" fmla="*/ 71 h 84"/>
                  <a:gd name="T46" fmla="*/ 0 w 19"/>
                  <a:gd name="T47" fmla="*/ 78 h 84"/>
                  <a:gd name="T48" fmla="*/ 0 w 19"/>
                  <a:gd name="T49" fmla="*/ 78 h 84"/>
                  <a:gd name="T50" fmla="*/ 1 w 19"/>
                  <a:gd name="T51" fmla="*/ 81 h 84"/>
                  <a:gd name="T52" fmla="*/ 3 w 19"/>
                  <a:gd name="T53" fmla="*/ 83 h 84"/>
                  <a:gd name="T54" fmla="*/ 6 w 19"/>
                  <a:gd name="T55" fmla="*/ 84 h 84"/>
                  <a:gd name="T56" fmla="*/ 6 w 19"/>
                  <a:gd name="T57" fmla="*/ 84 h 84"/>
                  <a:gd name="T58" fmla="*/ 9 w 19"/>
                  <a:gd name="T59" fmla="*/ 84 h 84"/>
                  <a:gd name="T60" fmla="*/ 12 w 19"/>
                  <a:gd name="T61" fmla="*/ 82 h 84"/>
                  <a:gd name="T62" fmla="*/ 13 w 19"/>
                  <a:gd name="T63" fmla="*/ 79 h 84"/>
                  <a:gd name="T64" fmla="*/ 13 w 19"/>
                  <a:gd name="T65" fmla="*/ 79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9"/>
                  <a:gd name="T100" fmla="*/ 0 h 84"/>
                  <a:gd name="T101" fmla="*/ 19 w 19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9" h="84">
                    <a:moveTo>
                      <a:pt x="13" y="79"/>
                    </a:moveTo>
                    <a:lnTo>
                      <a:pt x="14" y="67"/>
                    </a:lnTo>
                    <a:lnTo>
                      <a:pt x="15" y="56"/>
                    </a:lnTo>
                    <a:lnTo>
                      <a:pt x="18" y="44"/>
                    </a:lnTo>
                    <a:lnTo>
                      <a:pt x="19" y="31"/>
                    </a:lnTo>
                    <a:lnTo>
                      <a:pt x="19" y="19"/>
                    </a:lnTo>
                    <a:lnTo>
                      <a:pt x="19" y="6"/>
                    </a:lnTo>
                    <a:lnTo>
                      <a:pt x="18" y="3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9" y="1"/>
                    </a:lnTo>
                    <a:lnTo>
                      <a:pt x="7" y="4"/>
                    </a:lnTo>
                    <a:lnTo>
                      <a:pt x="6" y="7"/>
                    </a:lnTo>
                    <a:lnTo>
                      <a:pt x="6" y="25"/>
                    </a:lnTo>
                    <a:lnTo>
                      <a:pt x="5" y="42"/>
                    </a:lnTo>
                    <a:lnTo>
                      <a:pt x="1" y="60"/>
                    </a:lnTo>
                    <a:lnTo>
                      <a:pt x="0" y="66"/>
                    </a:lnTo>
                    <a:lnTo>
                      <a:pt x="1" y="71"/>
                    </a:lnTo>
                    <a:lnTo>
                      <a:pt x="0" y="78"/>
                    </a:lnTo>
                    <a:lnTo>
                      <a:pt x="1" y="81"/>
                    </a:lnTo>
                    <a:lnTo>
                      <a:pt x="3" y="83"/>
                    </a:lnTo>
                    <a:lnTo>
                      <a:pt x="6" y="84"/>
                    </a:lnTo>
                    <a:lnTo>
                      <a:pt x="9" y="84"/>
                    </a:lnTo>
                    <a:lnTo>
                      <a:pt x="12" y="82"/>
                    </a:lnTo>
                    <a:lnTo>
                      <a:pt x="13" y="7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48" name="Freeform 405"/>
              <p:cNvSpPr>
                <a:spLocks/>
              </p:cNvSpPr>
              <p:nvPr/>
            </p:nvSpPr>
            <p:spPr bwMode="auto">
              <a:xfrm>
                <a:off x="3007" y="1372"/>
                <a:ext cx="20" cy="86"/>
              </a:xfrm>
              <a:custGeom>
                <a:avLst/>
                <a:gdLst>
                  <a:gd name="T0" fmla="*/ 1 w 20"/>
                  <a:gd name="T1" fmla="*/ 5 h 86"/>
                  <a:gd name="T2" fmla="*/ 0 w 20"/>
                  <a:gd name="T3" fmla="*/ 14 h 86"/>
                  <a:gd name="T4" fmla="*/ 0 w 20"/>
                  <a:gd name="T5" fmla="*/ 24 h 86"/>
                  <a:gd name="T6" fmla="*/ 5 w 20"/>
                  <a:gd name="T7" fmla="*/ 32 h 86"/>
                  <a:gd name="T8" fmla="*/ 5 w 20"/>
                  <a:gd name="T9" fmla="*/ 32 h 86"/>
                  <a:gd name="T10" fmla="*/ 7 w 20"/>
                  <a:gd name="T11" fmla="*/ 47 h 86"/>
                  <a:gd name="T12" fmla="*/ 7 w 20"/>
                  <a:gd name="T13" fmla="*/ 62 h 86"/>
                  <a:gd name="T14" fmla="*/ 6 w 20"/>
                  <a:gd name="T15" fmla="*/ 78 h 86"/>
                  <a:gd name="T16" fmla="*/ 6 w 20"/>
                  <a:gd name="T17" fmla="*/ 78 h 86"/>
                  <a:gd name="T18" fmla="*/ 6 w 20"/>
                  <a:gd name="T19" fmla="*/ 81 h 86"/>
                  <a:gd name="T20" fmla="*/ 7 w 20"/>
                  <a:gd name="T21" fmla="*/ 84 h 86"/>
                  <a:gd name="T22" fmla="*/ 10 w 20"/>
                  <a:gd name="T23" fmla="*/ 86 h 86"/>
                  <a:gd name="T24" fmla="*/ 10 w 20"/>
                  <a:gd name="T25" fmla="*/ 86 h 86"/>
                  <a:gd name="T26" fmla="*/ 14 w 20"/>
                  <a:gd name="T27" fmla="*/ 86 h 86"/>
                  <a:gd name="T28" fmla="*/ 17 w 20"/>
                  <a:gd name="T29" fmla="*/ 84 h 86"/>
                  <a:gd name="T30" fmla="*/ 18 w 20"/>
                  <a:gd name="T31" fmla="*/ 81 h 86"/>
                  <a:gd name="T32" fmla="*/ 18 w 20"/>
                  <a:gd name="T33" fmla="*/ 81 h 86"/>
                  <a:gd name="T34" fmla="*/ 20 w 20"/>
                  <a:gd name="T35" fmla="*/ 71 h 86"/>
                  <a:gd name="T36" fmla="*/ 20 w 20"/>
                  <a:gd name="T37" fmla="*/ 60 h 86"/>
                  <a:gd name="T38" fmla="*/ 20 w 20"/>
                  <a:gd name="T39" fmla="*/ 49 h 86"/>
                  <a:gd name="T40" fmla="*/ 20 w 20"/>
                  <a:gd name="T41" fmla="*/ 49 h 86"/>
                  <a:gd name="T42" fmla="*/ 20 w 20"/>
                  <a:gd name="T43" fmla="*/ 39 h 86"/>
                  <a:gd name="T44" fmla="*/ 17 w 20"/>
                  <a:gd name="T45" fmla="*/ 29 h 86"/>
                  <a:gd name="T46" fmla="*/ 12 w 20"/>
                  <a:gd name="T47" fmla="*/ 20 h 86"/>
                  <a:gd name="T48" fmla="*/ 12 w 20"/>
                  <a:gd name="T49" fmla="*/ 20 h 86"/>
                  <a:gd name="T50" fmla="*/ 13 w 20"/>
                  <a:gd name="T51" fmla="*/ 16 h 86"/>
                  <a:gd name="T52" fmla="*/ 13 w 20"/>
                  <a:gd name="T53" fmla="*/ 11 h 86"/>
                  <a:gd name="T54" fmla="*/ 14 w 20"/>
                  <a:gd name="T55" fmla="*/ 7 h 86"/>
                  <a:gd name="T56" fmla="*/ 14 w 20"/>
                  <a:gd name="T57" fmla="*/ 7 h 86"/>
                  <a:gd name="T58" fmla="*/ 13 w 20"/>
                  <a:gd name="T59" fmla="*/ 4 h 86"/>
                  <a:gd name="T60" fmla="*/ 11 w 20"/>
                  <a:gd name="T61" fmla="*/ 1 h 86"/>
                  <a:gd name="T62" fmla="*/ 8 w 20"/>
                  <a:gd name="T63" fmla="*/ 0 h 86"/>
                  <a:gd name="T64" fmla="*/ 8 w 20"/>
                  <a:gd name="T65" fmla="*/ 0 h 86"/>
                  <a:gd name="T66" fmla="*/ 5 w 20"/>
                  <a:gd name="T67" fmla="*/ 0 h 86"/>
                  <a:gd name="T68" fmla="*/ 2 w 20"/>
                  <a:gd name="T69" fmla="*/ 2 h 86"/>
                  <a:gd name="T70" fmla="*/ 1 w 20"/>
                  <a:gd name="T71" fmla="*/ 5 h 86"/>
                  <a:gd name="T72" fmla="*/ 1 w 20"/>
                  <a:gd name="T73" fmla="*/ 5 h 8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0"/>
                  <a:gd name="T112" fmla="*/ 0 h 86"/>
                  <a:gd name="T113" fmla="*/ 20 w 20"/>
                  <a:gd name="T114" fmla="*/ 86 h 8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0" h="86">
                    <a:moveTo>
                      <a:pt x="1" y="5"/>
                    </a:moveTo>
                    <a:lnTo>
                      <a:pt x="0" y="14"/>
                    </a:lnTo>
                    <a:lnTo>
                      <a:pt x="0" y="24"/>
                    </a:lnTo>
                    <a:lnTo>
                      <a:pt x="5" y="32"/>
                    </a:lnTo>
                    <a:lnTo>
                      <a:pt x="7" y="47"/>
                    </a:lnTo>
                    <a:lnTo>
                      <a:pt x="7" y="62"/>
                    </a:lnTo>
                    <a:lnTo>
                      <a:pt x="6" y="78"/>
                    </a:lnTo>
                    <a:lnTo>
                      <a:pt x="6" y="81"/>
                    </a:lnTo>
                    <a:lnTo>
                      <a:pt x="7" y="84"/>
                    </a:lnTo>
                    <a:lnTo>
                      <a:pt x="10" y="86"/>
                    </a:lnTo>
                    <a:lnTo>
                      <a:pt x="14" y="86"/>
                    </a:lnTo>
                    <a:lnTo>
                      <a:pt x="17" y="84"/>
                    </a:lnTo>
                    <a:lnTo>
                      <a:pt x="18" y="81"/>
                    </a:lnTo>
                    <a:lnTo>
                      <a:pt x="20" y="71"/>
                    </a:lnTo>
                    <a:lnTo>
                      <a:pt x="20" y="60"/>
                    </a:lnTo>
                    <a:lnTo>
                      <a:pt x="20" y="49"/>
                    </a:lnTo>
                    <a:lnTo>
                      <a:pt x="20" y="39"/>
                    </a:lnTo>
                    <a:lnTo>
                      <a:pt x="17" y="29"/>
                    </a:lnTo>
                    <a:lnTo>
                      <a:pt x="12" y="20"/>
                    </a:lnTo>
                    <a:lnTo>
                      <a:pt x="13" y="16"/>
                    </a:lnTo>
                    <a:lnTo>
                      <a:pt x="13" y="11"/>
                    </a:lnTo>
                    <a:lnTo>
                      <a:pt x="14" y="7"/>
                    </a:lnTo>
                    <a:lnTo>
                      <a:pt x="13" y="4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49" name="Freeform 406"/>
              <p:cNvSpPr>
                <a:spLocks/>
              </p:cNvSpPr>
              <p:nvPr/>
            </p:nvSpPr>
            <p:spPr bwMode="auto">
              <a:xfrm>
                <a:off x="2984" y="1347"/>
                <a:ext cx="44" cy="45"/>
              </a:xfrm>
              <a:custGeom>
                <a:avLst/>
                <a:gdLst>
                  <a:gd name="T0" fmla="*/ 22 w 44"/>
                  <a:gd name="T1" fmla="*/ 45 h 45"/>
                  <a:gd name="T2" fmla="*/ 33 w 44"/>
                  <a:gd name="T3" fmla="*/ 42 h 45"/>
                  <a:gd name="T4" fmla="*/ 41 w 44"/>
                  <a:gd name="T5" fmla="*/ 34 h 45"/>
                  <a:gd name="T6" fmla="*/ 44 w 44"/>
                  <a:gd name="T7" fmla="*/ 23 h 45"/>
                  <a:gd name="T8" fmla="*/ 44 w 44"/>
                  <a:gd name="T9" fmla="*/ 23 h 45"/>
                  <a:gd name="T10" fmla="*/ 41 w 44"/>
                  <a:gd name="T11" fmla="*/ 11 h 45"/>
                  <a:gd name="T12" fmla="*/ 33 w 44"/>
                  <a:gd name="T13" fmla="*/ 3 h 45"/>
                  <a:gd name="T14" fmla="*/ 22 w 44"/>
                  <a:gd name="T15" fmla="*/ 0 h 45"/>
                  <a:gd name="T16" fmla="*/ 22 w 44"/>
                  <a:gd name="T17" fmla="*/ 0 h 45"/>
                  <a:gd name="T18" fmla="*/ 11 w 44"/>
                  <a:gd name="T19" fmla="*/ 3 h 45"/>
                  <a:gd name="T20" fmla="*/ 3 w 44"/>
                  <a:gd name="T21" fmla="*/ 11 h 45"/>
                  <a:gd name="T22" fmla="*/ 0 w 44"/>
                  <a:gd name="T23" fmla="*/ 23 h 45"/>
                  <a:gd name="T24" fmla="*/ 0 w 44"/>
                  <a:gd name="T25" fmla="*/ 23 h 45"/>
                  <a:gd name="T26" fmla="*/ 3 w 44"/>
                  <a:gd name="T27" fmla="*/ 34 h 45"/>
                  <a:gd name="T28" fmla="*/ 11 w 44"/>
                  <a:gd name="T29" fmla="*/ 42 h 45"/>
                  <a:gd name="T30" fmla="*/ 22 w 44"/>
                  <a:gd name="T31" fmla="*/ 45 h 45"/>
                  <a:gd name="T32" fmla="*/ 22 w 44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5"/>
                  <a:gd name="T53" fmla="*/ 44 w 44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5">
                    <a:moveTo>
                      <a:pt x="22" y="45"/>
                    </a:moveTo>
                    <a:lnTo>
                      <a:pt x="33" y="42"/>
                    </a:lnTo>
                    <a:lnTo>
                      <a:pt x="41" y="34"/>
                    </a:lnTo>
                    <a:lnTo>
                      <a:pt x="44" y="23"/>
                    </a:lnTo>
                    <a:lnTo>
                      <a:pt x="41" y="11"/>
                    </a:lnTo>
                    <a:lnTo>
                      <a:pt x="33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50" name="Freeform 408"/>
              <p:cNvSpPr>
                <a:spLocks/>
              </p:cNvSpPr>
              <p:nvPr/>
            </p:nvSpPr>
            <p:spPr bwMode="auto">
              <a:xfrm>
                <a:off x="3032" y="1374"/>
                <a:ext cx="23" cy="85"/>
              </a:xfrm>
              <a:custGeom>
                <a:avLst/>
                <a:gdLst>
                  <a:gd name="T0" fmla="*/ 10 w 23"/>
                  <a:gd name="T1" fmla="*/ 6 h 85"/>
                  <a:gd name="T2" fmla="*/ 10 w 23"/>
                  <a:gd name="T3" fmla="*/ 14 h 85"/>
                  <a:gd name="T4" fmla="*/ 10 w 23"/>
                  <a:gd name="T5" fmla="*/ 21 h 85"/>
                  <a:gd name="T6" fmla="*/ 9 w 23"/>
                  <a:gd name="T7" fmla="*/ 28 h 85"/>
                  <a:gd name="T8" fmla="*/ 9 w 23"/>
                  <a:gd name="T9" fmla="*/ 28 h 85"/>
                  <a:gd name="T10" fmla="*/ 4 w 23"/>
                  <a:gd name="T11" fmla="*/ 45 h 85"/>
                  <a:gd name="T12" fmla="*/ 2 w 23"/>
                  <a:gd name="T13" fmla="*/ 62 h 85"/>
                  <a:gd name="T14" fmla="*/ 0 w 23"/>
                  <a:gd name="T15" fmla="*/ 79 h 85"/>
                  <a:gd name="T16" fmla="*/ 0 w 23"/>
                  <a:gd name="T17" fmla="*/ 79 h 85"/>
                  <a:gd name="T18" fmla="*/ 1 w 23"/>
                  <a:gd name="T19" fmla="*/ 82 h 85"/>
                  <a:gd name="T20" fmla="*/ 4 w 23"/>
                  <a:gd name="T21" fmla="*/ 84 h 85"/>
                  <a:gd name="T22" fmla="*/ 8 w 23"/>
                  <a:gd name="T23" fmla="*/ 85 h 85"/>
                  <a:gd name="T24" fmla="*/ 8 w 23"/>
                  <a:gd name="T25" fmla="*/ 85 h 85"/>
                  <a:gd name="T26" fmla="*/ 11 w 23"/>
                  <a:gd name="T27" fmla="*/ 84 h 85"/>
                  <a:gd name="T28" fmla="*/ 13 w 23"/>
                  <a:gd name="T29" fmla="*/ 81 h 85"/>
                  <a:gd name="T30" fmla="*/ 13 w 23"/>
                  <a:gd name="T31" fmla="*/ 78 h 85"/>
                  <a:gd name="T32" fmla="*/ 13 w 23"/>
                  <a:gd name="T33" fmla="*/ 78 h 85"/>
                  <a:gd name="T34" fmla="*/ 15 w 23"/>
                  <a:gd name="T35" fmla="*/ 61 h 85"/>
                  <a:gd name="T36" fmla="*/ 17 w 23"/>
                  <a:gd name="T37" fmla="*/ 45 h 85"/>
                  <a:gd name="T38" fmla="*/ 21 w 23"/>
                  <a:gd name="T39" fmla="*/ 28 h 85"/>
                  <a:gd name="T40" fmla="*/ 21 w 23"/>
                  <a:gd name="T41" fmla="*/ 28 h 85"/>
                  <a:gd name="T42" fmla="*/ 23 w 23"/>
                  <a:gd name="T43" fmla="*/ 21 h 85"/>
                  <a:gd name="T44" fmla="*/ 23 w 23"/>
                  <a:gd name="T45" fmla="*/ 13 h 85"/>
                  <a:gd name="T46" fmla="*/ 22 w 23"/>
                  <a:gd name="T47" fmla="*/ 5 h 85"/>
                  <a:gd name="T48" fmla="*/ 22 w 23"/>
                  <a:gd name="T49" fmla="*/ 5 h 85"/>
                  <a:gd name="T50" fmla="*/ 21 w 23"/>
                  <a:gd name="T51" fmla="*/ 2 h 85"/>
                  <a:gd name="T52" fmla="*/ 19 w 23"/>
                  <a:gd name="T53" fmla="*/ 0 h 85"/>
                  <a:gd name="T54" fmla="*/ 16 w 23"/>
                  <a:gd name="T55" fmla="*/ 0 h 85"/>
                  <a:gd name="T56" fmla="*/ 16 w 23"/>
                  <a:gd name="T57" fmla="*/ 0 h 85"/>
                  <a:gd name="T58" fmla="*/ 12 w 23"/>
                  <a:gd name="T59" fmla="*/ 1 h 85"/>
                  <a:gd name="T60" fmla="*/ 10 w 23"/>
                  <a:gd name="T61" fmla="*/ 3 h 85"/>
                  <a:gd name="T62" fmla="*/ 10 w 23"/>
                  <a:gd name="T63" fmla="*/ 6 h 85"/>
                  <a:gd name="T64" fmla="*/ 10 w 23"/>
                  <a:gd name="T65" fmla="*/ 6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3"/>
                  <a:gd name="T100" fmla="*/ 0 h 85"/>
                  <a:gd name="T101" fmla="*/ 23 w 23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3" h="85">
                    <a:moveTo>
                      <a:pt x="10" y="6"/>
                    </a:moveTo>
                    <a:lnTo>
                      <a:pt x="10" y="14"/>
                    </a:lnTo>
                    <a:lnTo>
                      <a:pt x="10" y="21"/>
                    </a:lnTo>
                    <a:lnTo>
                      <a:pt x="9" y="28"/>
                    </a:lnTo>
                    <a:lnTo>
                      <a:pt x="4" y="45"/>
                    </a:lnTo>
                    <a:lnTo>
                      <a:pt x="2" y="62"/>
                    </a:lnTo>
                    <a:lnTo>
                      <a:pt x="0" y="79"/>
                    </a:lnTo>
                    <a:lnTo>
                      <a:pt x="1" y="82"/>
                    </a:lnTo>
                    <a:lnTo>
                      <a:pt x="4" y="84"/>
                    </a:lnTo>
                    <a:lnTo>
                      <a:pt x="8" y="85"/>
                    </a:lnTo>
                    <a:lnTo>
                      <a:pt x="11" y="84"/>
                    </a:lnTo>
                    <a:lnTo>
                      <a:pt x="13" y="81"/>
                    </a:lnTo>
                    <a:lnTo>
                      <a:pt x="13" y="78"/>
                    </a:lnTo>
                    <a:lnTo>
                      <a:pt x="15" y="61"/>
                    </a:lnTo>
                    <a:lnTo>
                      <a:pt x="17" y="45"/>
                    </a:lnTo>
                    <a:lnTo>
                      <a:pt x="21" y="28"/>
                    </a:lnTo>
                    <a:lnTo>
                      <a:pt x="23" y="21"/>
                    </a:lnTo>
                    <a:lnTo>
                      <a:pt x="23" y="13"/>
                    </a:lnTo>
                    <a:lnTo>
                      <a:pt x="22" y="5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10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51" name="Freeform 409"/>
              <p:cNvSpPr>
                <a:spLocks/>
              </p:cNvSpPr>
              <p:nvPr/>
            </p:nvSpPr>
            <p:spPr bwMode="auto">
              <a:xfrm>
                <a:off x="3050" y="1373"/>
                <a:ext cx="21" cy="86"/>
              </a:xfrm>
              <a:custGeom>
                <a:avLst/>
                <a:gdLst>
                  <a:gd name="T0" fmla="*/ 1 w 21"/>
                  <a:gd name="T1" fmla="*/ 9 h 86"/>
                  <a:gd name="T2" fmla="*/ 4 w 21"/>
                  <a:gd name="T3" fmla="*/ 24 h 86"/>
                  <a:gd name="T4" fmla="*/ 6 w 21"/>
                  <a:gd name="T5" fmla="*/ 40 h 86"/>
                  <a:gd name="T6" fmla="*/ 9 w 21"/>
                  <a:gd name="T7" fmla="*/ 55 h 86"/>
                  <a:gd name="T8" fmla="*/ 9 w 21"/>
                  <a:gd name="T9" fmla="*/ 55 h 86"/>
                  <a:gd name="T10" fmla="*/ 8 w 21"/>
                  <a:gd name="T11" fmla="*/ 63 h 86"/>
                  <a:gd name="T12" fmla="*/ 5 w 21"/>
                  <a:gd name="T13" fmla="*/ 70 h 86"/>
                  <a:gd name="T14" fmla="*/ 2 w 21"/>
                  <a:gd name="T15" fmla="*/ 77 h 86"/>
                  <a:gd name="T16" fmla="*/ 2 w 21"/>
                  <a:gd name="T17" fmla="*/ 77 h 86"/>
                  <a:gd name="T18" fmla="*/ 2 w 21"/>
                  <a:gd name="T19" fmla="*/ 81 h 86"/>
                  <a:gd name="T20" fmla="*/ 3 w 21"/>
                  <a:gd name="T21" fmla="*/ 84 h 86"/>
                  <a:gd name="T22" fmla="*/ 6 w 21"/>
                  <a:gd name="T23" fmla="*/ 85 h 86"/>
                  <a:gd name="T24" fmla="*/ 6 w 21"/>
                  <a:gd name="T25" fmla="*/ 85 h 86"/>
                  <a:gd name="T26" fmla="*/ 10 w 21"/>
                  <a:gd name="T27" fmla="*/ 86 h 86"/>
                  <a:gd name="T28" fmla="*/ 13 w 21"/>
                  <a:gd name="T29" fmla="*/ 84 h 86"/>
                  <a:gd name="T30" fmla="*/ 14 w 21"/>
                  <a:gd name="T31" fmla="*/ 82 h 86"/>
                  <a:gd name="T32" fmla="*/ 14 w 21"/>
                  <a:gd name="T33" fmla="*/ 82 h 86"/>
                  <a:gd name="T34" fmla="*/ 18 w 21"/>
                  <a:gd name="T35" fmla="*/ 73 h 86"/>
                  <a:gd name="T36" fmla="*/ 21 w 21"/>
                  <a:gd name="T37" fmla="*/ 63 h 86"/>
                  <a:gd name="T38" fmla="*/ 21 w 21"/>
                  <a:gd name="T39" fmla="*/ 54 h 86"/>
                  <a:gd name="T40" fmla="*/ 21 w 21"/>
                  <a:gd name="T41" fmla="*/ 54 h 86"/>
                  <a:gd name="T42" fmla="*/ 19 w 21"/>
                  <a:gd name="T43" fmla="*/ 37 h 86"/>
                  <a:gd name="T44" fmla="*/ 16 w 21"/>
                  <a:gd name="T45" fmla="*/ 20 h 86"/>
                  <a:gd name="T46" fmla="*/ 12 w 21"/>
                  <a:gd name="T47" fmla="*/ 4 h 86"/>
                  <a:gd name="T48" fmla="*/ 12 w 21"/>
                  <a:gd name="T49" fmla="*/ 4 h 86"/>
                  <a:gd name="T50" fmla="*/ 10 w 21"/>
                  <a:gd name="T51" fmla="*/ 1 h 86"/>
                  <a:gd name="T52" fmla="*/ 7 w 21"/>
                  <a:gd name="T53" fmla="*/ 0 h 86"/>
                  <a:gd name="T54" fmla="*/ 4 w 21"/>
                  <a:gd name="T55" fmla="*/ 1 h 86"/>
                  <a:gd name="T56" fmla="*/ 4 w 21"/>
                  <a:gd name="T57" fmla="*/ 1 h 86"/>
                  <a:gd name="T58" fmla="*/ 1 w 21"/>
                  <a:gd name="T59" fmla="*/ 3 h 86"/>
                  <a:gd name="T60" fmla="*/ 0 w 21"/>
                  <a:gd name="T61" fmla="*/ 6 h 86"/>
                  <a:gd name="T62" fmla="*/ 1 w 21"/>
                  <a:gd name="T63" fmla="*/ 9 h 86"/>
                  <a:gd name="T64" fmla="*/ 1 w 21"/>
                  <a:gd name="T65" fmla="*/ 9 h 8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1"/>
                  <a:gd name="T100" fmla="*/ 0 h 86"/>
                  <a:gd name="T101" fmla="*/ 21 w 21"/>
                  <a:gd name="T102" fmla="*/ 86 h 8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1" h="86">
                    <a:moveTo>
                      <a:pt x="1" y="9"/>
                    </a:moveTo>
                    <a:lnTo>
                      <a:pt x="4" y="24"/>
                    </a:lnTo>
                    <a:lnTo>
                      <a:pt x="6" y="40"/>
                    </a:lnTo>
                    <a:lnTo>
                      <a:pt x="9" y="55"/>
                    </a:lnTo>
                    <a:lnTo>
                      <a:pt x="8" y="63"/>
                    </a:lnTo>
                    <a:lnTo>
                      <a:pt x="5" y="70"/>
                    </a:lnTo>
                    <a:lnTo>
                      <a:pt x="2" y="77"/>
                    </a:lnTo>
                    <a:lnTo>
                      <a:pt x="2" y="81"/>
                    </a:lnTo>
                    <a:lnTo>
                      <a:pt x="3" y="84"/>
                    </a:lnTo>
                    <a:lnTo>
                      <a:pt x="6" y="85"/>
                    </a:lnTo>
                    <a:lnTo>
                      <a:pt x="10" y="86"/>
                    </a:lnTo>
                    <a:lnTo>
                      <a:pt x="13" y="84"/>
                    </a:lnTo>
                    <a:lnTo>
                      <a:pt x="14" y="82"/>
                    </a:lnTo>
                    <a:lnTo>
                      <a:pt x="18" y="73"/>
                    </a:lnTo>
                    <a:lnTo>
                      <a:pt x="21" y="63"/>
                    </a:lnTo>
                    <a:lnTo>
                      <a:pt x="21" y="54"/>
                    </a:lnTo>
                    <a:lnTo>
                      <a:pt x="19" y="37"/>
                    </a:lnTo>
                    <a:lnTo>
                      <a:pt x="16" y="20"/>
                    </a:lnTo>
                    <a:lnTo>
                      <a:pt x="12" y="4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52" name="Freeform 410"/>
              <p:cNvSpPr>
                <a:spLocks/>
              </p:cNvSpPr>
              <p:nvPr/>
            </p:nvSpPr>
            <p:spPr bwMode="auto">
              <a:xfrm>
                <a:off x="3074" y="1372"/>
                <a:ext cx="28" cy="86"/>
              </a:xfrm>
              <a:custGeom>
                <a:avLst/>
                <a:gdLst>
                  <a:gd name="T0" fmla="*/ 15 w 28"/>
                  <a:gd name="T1" fmla="*/ 6 h 86"/>
                  <a:gd name="T2" fmla="*/ 12 w 28"/>
                  <a:gd name="T3" fmla="*/ 15 h 86"/>
                  <a:gd name="T4" fmla="*/ 10 w 28"/>
                  <a:gd name="T5" fmla="*/ 23 h 86"/>
                  <a:gd name="T6" fmla="*/ 6 w 28"/>
                  <a:gd name="T7" fmla="*/ 32 h 86"/>
                  <a:gd name="T8" fmla="*/ 6 w 28"/>
                  <a:gd name="T9" fmla="*/ 32 h 86"/>
                  <a:gd name="T10" fmla="*/ 3 w 28"/>
                  <a:gd name="T11" fmla="*/ 45 h 86"/>
                  <a:gd name="T12" fmla="*/ 2 w 28"/>
                  <a:gd name="T13" fmla="*/ 58 h 86"/>
                  <a:gd name="T14" fmla="*/ 2 w 28"/>
                  <a:gd name="T15" fmla="*/ 72 h 86"/>
                  <a:gd name="T16" fmla="*/ 2 w 28"/>
                  <a:gd name="T17" fmla="*/ 72 h 86"/>
                  <a:gd name="T18" fmla="*/ 1 w 28"/>
                  <a:gd name="T19" fmla="*/ 74 h 86"/>
                  <a:gd name="T20" fmla="*/ 1 w 28"/>
                  <a:gd name="T21" fmla="*/ 76 h 86"/>
                  <a:gd name="T22" fmla="*/ 0 w 28"/>
                  <a:gd name="T23" fmla="*/ 77 h 86"/>
                  <a:gd name="T24" fmla="*/ 0 w 28"/>
                  <a:gd name="T25" fmla="*/ 77 h 86"/>
                  <a:gd name="T26" fmla="*/ 0 w 28"/>
                  <a:gd name="T27" fmla="*/ 80 h 86"/>
                  <a:gd name="T28" fmla="*/ 1 w 28"/>
                  <a:gd name="T29" fmla="*/ 83 h 86"/>
                  <a:gd name="T30" fmla="*/ 4 w 28"/>
                  <a:gd name="T31" fmla="*/ 85 h 86"/>
                  <a:gd name="T32" fmla="*/ 4 w 28"/>
                  <a:gd name="T33" fmla="*/ 85 h 86"/>
                  <a:gd name="T34" fmla="*/ 7 w 28"/>
                  <a:gd name="T35" fmla="*/ 86 h 86"/>
                  <a:gd name="T36" fmla="*/ 10 w 28"/>
                  <a:gd name="T37" fmla="*/ 85 h 86"/>
                  <a:gd name="T38" fmla="*/ 12 w 28"/>
                  <a:gd name="T39" fmla="*/ 82 h 86"/>
                  <a:gd name="T40" fmla="*/ 12 w 28"/>
                  <a:gd name="T41" fmla="*/ 82 h 86"/>
                  <a:gd name="T42" fmla="*/ 13 w 28"/>
                  <a:gd name="T43" fmla="*/ 81 h 86"/>
                  <a:gd name="T44" fmla="*/ 14 w 28"/>
                  <a:gd name="T45" fmla="*/ 79 h 86"/>
                  <a:gd name="T46" fmla="*/ 14 w 28"/>
                  <a:gd name="T47" fmla="*/ 77 h 86"/>
                  <a:gd name="T48" fmla="*/ 14 w 28"/>
                  <a:gd name="T49" fmla="*/ 77 h 86"/>
                  <a:gd name="T50" fmla="*/ 15 w 28"/>
                  <a:gd name="T51" fmla="*/ 60 h 86"/>
                  <a:gd name="T52" fmla="*/ 17 w 28"/>
                  <a:gd name="T53" fmla="*/ 43 h 86"/>
                  <a:gd name="T54" fmla="*/ 22 w 28"/>
                  <a:gd name="T55" fmla="*/ 26 h 86"/>
                  <a:gd name="T56" fmla="*/ 22 w 28"/>
                  <a:gd name="T57" fmla="*/ 26 h 86"/>
                  <a:gd name="T58" fmla="*/ 25 w 28"/>
                  <a:gd name="T59" fmla="*/ 19 h 86"/>
                  <a:gd name="T60" fmla="*/ 27 w 28"/>
                  <a:gd name="T61" fmla="*/ 12 h 86"/>
                  <a:gd name="T62" fmla="*/ 28 w 28"/>
                  <a:gd name="T63" fmla="*/ 5 h 86"/>
                  <a:gd name="T64" fmla="*/ 28 w 28"/>
                  <a:gd name="T65" fmla="*/ 5 h 86"/>
                  <a:gd name="T66" fmla="*/ 27 w 28"/>
                  <a:gd name="T67" fmla="*/ 2 h 86"/>
                  <a:gd name="T68" fmla="*/ 24 w 28"/>
                  <a:gd name="T69" fmla="*/ 0 h 86"/>
                  <a:gd name="T70" fmla="*/ 21 w 28"/>
                  <a:gd name="T71" fmla="*/ 0 h 86"/>
                  <a:gd name="T72" fmla="*/ 21 w 28"/>
                  <a:gd name="T73" fmla="*/ 0 h 86"/>
                  <a:gd name="T74" fmla="*/ 18 w 28"/>
                  <a:gd name="T75" fmla="*/ 1 h 86"/>
                  <a:gd name="T76" fmla="*/ 16 w 28"/>
                  <a:gd name="T77" fmla="*/ 3 h 86"/>
                  <a:gd name="T78" fmla="*/ 15 w 28"/>
                  <a:gd name="T79" fmla="*/ 6 h 86"/>
                  <a:gd name="T80" fmla="*/ 15 w 28"/>
                  <a:gd name="T81" fmla="*/ 6 h 8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8"/>
                  <a:gd name="T124" fmla="*/ 0 h 86"/>
                  <a:gd name="T125" fmla="*/ 28 w 28"/>
                  <a:gd name="T126" fmla="*/ 86 h 8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8" h="86">
                    <a:moveTo>
                      <a:pt x="15" y="6"/>
                    </a:moveTo>
                    <a:lnTo>
                      <a:pt x="12" y="15"/>
                    </a:lnTo>
                    <a:lnTo>
                      <a:pt x="10" y="23"/>
                    </a:lnTo>
                    <a:lnTo>
                      <a:pt x="6" y="32"/>
                    </a:lnTo>
                    <a:lnTo>
                      <a:pt x="3" y="45"/>
                    </a:lnTo>
                    <a:lnTo>
                      <a:pt x="2" y="58"/>
                    </a:lnTo>
                    <a:lnTo>
                      <a:pt x="2" y="72"/>
                    </a:lnTo>
                    <a:lnTo>
                      <a:pt x="1" y="74"/>
                    </a:lnTo>
                    <a:lnTo>
                      <a:pt x="1" y="76"/>
                    </a:lnTo>
                    <a:lnTo>
                      <a:pt x="0" y="77"/>
                    </a:lnTo>
                    <a:lnTo>
                      <a:pt x="0" y="80"/>
                    </a:lnTo>
                    <a:lnTo>
                      <a:pt x="1" y="83"/>
                    </a:lnTo>
                    <a:lnTo>
                      <a:pt x="4" y="85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2" y="82"/>
                    </a:lnTo>
                    <a:lnTo>
                      <a:pt x="13" y="81"/>
                    </a:lnTo>
                    <a:lnTo>
                      <a:pt x="14" y="79"/>
                    </a:lnTo>
                    <a:lnTo>
                      <a:pt x="14" y="77"/>
                    </a:lnTo>
                    <a:lnTo>
                      <a:pt x="15" y="60"/>
                    </a:lnTo>
                    <a:lnTo>
                      <a:pt x="17" y="43"/>
                    </a:lnTo>
                    <a:lnTo>
                      <a:pt x="22" y="26"/>
                    </a:lnTo>
                    <a:lnTo>
                      <a:pt x="25" y="19"/>
                    </a:lnTo>
                    <a:lnTo>
                      <a:pt x="27" y="12"/>
                    </a:lnTo>
                    <a:lnTo>
                      <a:pt x="28" y="5"/>
                    </a:lnTo>
                    <a:lnTo>
                      <a:pt x="27" y="2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18" y="1"/>
                    </a:lnTo>
                    <a:lnTo>
                      <a:pt x="16" y="3"/>
                    </a:lnTo>
                    <a:lnTo>
                      <a:pt x="15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53" name="Freeform 411"/>
              <p:cNvSpPr>
                <a:spLocks/>
              </p:cNvSpPr>
              <p:nvPr/>
            </p:nvSpPr>
            <p:spPr bwMode="auto">
              <a:xfrm>
                <a:off x="3093" y="1373"/>
                <a:ext cx="18" cy="86"/>
              </a:xfrm>
              <a:custGeom>
                <a:avLst/>
                <a:gdLst>
                  <a:gd name="T0" fmla="*/ 0 w 18"/>
                  <a:gd name="T1" fmla="*/ 10 h 86"/>
                  <a:gd name="T2" fmla="*/ 3 w 18"/>
                  <a:gd name="T3" fmla="*/ 20 h 86"/>
                  <a:gd name="T4" fmla="*/ 4 w 18"/>
                  <a:gd name="T5" fmla="*/ 30 h 86"/>
                  <a:gd name="T6" fmla="*/ 3 w 18"/>
                  <a:gd name="T7" fmla="*/ 41 h 86"/>
                  <a:gd name="T8" fmla="*/ 3 w 18"/>
                  <a:gd name="T9" fmla="*/ 41 h 86"/>
                  <a:gd name="T10" fmla="*/ 2 w 18"/>
                  <a:gd name="T11" fmla="*/ 54 h 86"/>
                  <a:gd name="T12" fmla="*/ 2 w 18"/>
                  <a:gd name="T13" fmla="*/ 67 h 86"/>
                  <a:gd name="T14" fmla="*/ 5 w 18"/>
                  <a:gd name="T15" fmla="*/ 80 h 86"/>
                  <a:gd name="T16" fmla="*/ 5 w 18"/>
                  <a:gd name="T17" fmla="*/ 80 h 86"/>
                  <a:gd name="T18" fmla="*/ 6 w 18"/>
                  <a:gd name="T19" fmla="*/ 83 h 86"/>
                  <a:gd name="T20" fmla="*/ 9 w 18"/>
                  <a:gd name="T21" fmla="*/ 85 h 86"/>
                  <a:gd name="T22" fmla="*/ 12 w 18"/>
                  <a:gd name="T23" fmla="*/ 86 h 86"/>
                  <a:gd name="T24" fmla="*/ 12 w 18"/>
                  <a:gd name="T25" fmla="*/ 86 h 86"/>
                  <a:gd name="T26" fmla="*/ 15 w 18"/>
                  <a:gd name="T27" fmla="*/ 85 h 86"/>
                  <a:gd name="T28" fmla="*/ 17 w 18"/>
                  <a:gd name="T29" fmla="*/ 82 h 86"/>
                  <a:gd name="T30" fmla="*/ 18 w 18"/>
                  <a:gd name="T31" fmla="*/ 79 h 86"/>
                  <a:gd name="T32" fmla="*/ 18 w 18"/>
                  <a:gd name="T33" fmla="*/ 79 h 86"/>
                  <a:gd name="T34" fmla="*/ 16 w 18"/>
                  <a:gd name="T35" fmla="*/ 66 h 86"/>
                  <a:gd name="T36" fmla="*/ 15 w 18"/>
                  <a:gd name="T37" fmla="*/ 54 h 86"/>
                  <a:gd name="T38" fmla="*/ 16 w 18"/>
                  <a:gd name="T39" fmla="*/ 41 h 86"/>
                  <a:gd name="T40" fmla="*/ 16 w 18"/>
                  <a:gd name="T41" fmla="*/ 41 h 86"/>
                  <a:gd name="T42" fmla="*/ 16 w 18"/>
                  <a:gd name="T43" fmla="*/ 28 h 86"/>
                  <a:gd name="T44" fmla="*/ 15 w 18"/>
                  <a:gd name="T45" fmla="*/ 16 h 86"/>
                  <a:gd name="T46" fmla="*/ 12 w 18"/>
                  <a:gd name="T47" fmla="*/ 3 h 86"/>
                  <a:gd name="T48" fmla="*/ 12 w 18"/>
                  <a:gd name="T49" fmla="*/ 3 h 86"/>
                  <a:gd name="T50" fmla="*/ 9 w 18"/>
                  <a:gd name="T51" fmla="*/ 1 h 86"/>
                  <a:gd name="T52" fmla="*/ 6 w 18"/>
                  <a:gd name="T53" fmla="*/ 0 h 86"/>
                  <a:gd name="T54" fmla="*/ 3 w 18"/>
                  <a:gd name="T55" fmla="*/ 1 h 86"/>
                  <a:gd name="T56" fmla="*/ 3 w 18"/>
                  <a:gd name="T57" fmla="*/ 1 h 86"/>
                  <a:gd name="T58" fmla="*/ 0 w 18"/>
                  <a:gd name="T59" fmla="*/ 4 h 86"/>
                  <a:gd name="T60" fmla="*/ 0 w 18"/>
                  <a:gd name="T61" fmla="*/ 7 h 86"/>
                  <a:gd name="T62" fmla="*/ 0 w 18"/>
                  <a:gd name="T63" fmla="*/ 10 h 86"/>
                  <a:gd name="T64" fmla="*/ 0 w 18"/>
                  <a:gd name="T65" fmla="*/ 10 h 8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8"/>
                  <a:gd name="T100" fmla="*/ 0 h 86"/>
                  <a:gd name="T101" fmla="*/ 18 w 18"/>
                  <a:gd name="T102" fmla="*/ 86 h 8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8" h="86">
                    <a:moveTo>
                      <a:pt x="0" y="10"/>
                    </a:moveTo>
                    <a:lnTo>
                      <a:pt x="3" y="20"/>
                    </a:lnTo>
                    <a:lnTo>
                      <a:pt x="4" y="30"/>
                    </a:lnTo>
                    <a:lnTo>
                      <a:pt x="3" y="41"/>
                    </a:lnTo>
                    <a:lnTo>
                      <a:pt x="2" y="54"/>
                    </a:lnTo>
                    <a:lnTo>
                      <a:pt x="2" y="67"/>
                    </a:lnTo>
                    <a:lnTo>
                      <a:pt x="5" y="80"/>
                    </a:lnTo>
                    <a:lnTo>
                      <a:pt x="6" y="83"/>
                    </a:lnTo>
                    <a:lnTo>
                      <a:pt x="9" y="85"/>
                    </a:lnTo>
                    <a:lnTo>
                      <a:pt x="12" y="86"/>
                    </a:lnTo>
                    <a:lnTo>
                      <a:pt x="15" y="85"/>
                    </a:lnTo>
                    <a:lnTo>
                      <a:pt x="17" y="82"/>
                    </a:lnTo>
                    <a:lnTo>
                      <a:pt x="18" y="79"/>
                    </a:lnTo>
                    <a:lnTo>
                      <a:pt x="16" y="66"/>
                    </a:lnTo>
                    <a:lnTo>
                      <a:pt x="15" y="54"/>
                    </a:lnTo>
                    <a:lnTo>
                      <a:pt x="16" y="41"/>
                    </a:lnTo>
                    <a:lnTo>
                      <a:pt x="16" y="28"/>
                    </a:lnTo>
                    <a:lnTo>
                      <a:pt x="15" y="16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54" name="Freeform 412"/>
              <p:cNvSpPr>
                <a:spLocks/>
              </p:cNvSpPr>
              <p:nvPr/>
            </p:nvSpPr>
            <p:spPr bwMode="auto">
              <a:xfrm>
                <a:off x="3118" y="1379"/>
                <a:ext cx="25" cy="79"/>
              </a:xfrm>
              <a:custGeom>
                <a:avLst/>
                <a:gdLst>
                  <a:gd name="T0" fmla="*/ 11 w 25"/>
                  <a:gd name="T1" fmla="*/ 7 h 79"/>
                  <a:gd name="T2" fmla="*/ 10 w 25"/>
                  <a:gd name="T3" fmla="*/ 29 h 79"/>
                  <a:gd name="T4" fmla="*/ 4 w 25"/>
                  <a:gd name="T5" fmla="*/ 50 h 79"/>
                  <a:gd name="T6" fmla="*/ 0 w 25"/>
                  <a:gd name="T7" fmla="*/ 72 h 79"/>
                  <a:gd name="T8" fmla="*/ 0 w 25"/>
                  <a:gd name="T9" fmla="*/ 72 h 79"/>
                  <a:gd name="T10" fmla="*/ 0 w 25"/>
                  <a:gd name="T11" fmla="*/ 75 h 79"/>
                  <a:gd name="T12" fmla="*/ 2 w 25"/>
                  <a:gd name="T13" fmla="*/ 78 h 79"/>
                  <a:gd name="T14" fmla="*/ 5 w 25"/>
                  <a:gd name="T15" fmla="*/ 79 h 79"/>
                  <a:gd name="T16" fmla="*/ 5 w 25"/>
                  <a:gd name="T17" fmla="*/ 79 h 79"/>
                  <a:gd name="T18" fmla="*/ 8 w 25"/>
                  <a:gd name="T19" fmla="*/ 79 h 79"/>
                  <a:gd name="T20" fmla="*/ 11 w 25"/>
                  <a:gd name="T21" fmla="*/ 77 h 79"/>
                  <a:gd name="T22" fmla="*/ 12 w 25"/>
                  <a:gd name="T23" fmla="*/ 74 h 79"/>
                  <a:gd name="T24" fmla="*/ 12 w 25"/>
                  <a:gd name="T25" fmla="*/ 74 h 79"/>
                  <a:gd name="T26" fmla="*/ 14 w 25"/>
                  <a:gd name="T27" fmla="*/ 60 h 79"/>
                  <a:gd name="T28" fmla="*/ 19 w 25"/>
                  <a:gd name="T29" fmla="*/ 46 h 79"/>
                  <a:gd name="T30" fmla="*/ 22 w 25"/>
                  <a:gd name="T31" fmla="*/ 32 h 79"/>
                  <a:gd name="T32" fmla="*/ 22 w 25"/>
                  <a:gd name="T33" fmla="*/ 32 h 79"/>
                  <a:gd name="T34" fmla="*/ 24 w 25"/>
                  <a:gd name="T35" fmla="*/ 23 h 79"/>
                  <a:gd name="T36" fmla="*/ 25 w 25"/>
                  <a:gd name="T37" fmla="*/ 15 h 79"/>
                  <a:gd name="T38" fmla="*/ 24 w 25"/>
                  <a:gd name="T39" fmla="*/ 6 h 79"/>
                  <a:gd name="T40" fmla="*/ 24 w 25"/>
                  <a:gd name="T41" fmla="*/ 6 h 79"/>
                  <a:gd name="T42" fmla="*/ 23 w 25"/>
                  <a:gd name="T43" fmla="*/ 3 h 79"/>
                  <a:gd name="T44" fmla="*/ 20 w 25"/>
                  <a:gd name="T45" fmla="*/ 1 h 79"/>
                  <a:gd name="T46" fmla="*/ 17 w 25"/>
                  <a:gd name="T47" fmla="*/ 0 h 79"/>
                  <a:gd name="T48" fmla="*/ 17 w 25"/>
                  <a:gd name="T49" fmla="*/ 0 h 79"/>
                  <a:gd name="T50" fmla="*/ 14 w 25"/>
                  <a:gd name="T51" fmla="*/ 1 h 79"/>
                  <a:gd name="T52" fmla="*/ 12 w 25"/>
                  <a:gd name="T53" fmla="*/ 4 h 79"/>
                  <a:gd name="T54" fmla="*/ 11 w 25"/>
                  <a:gd name="T55" fmla="*/ 7 h 79"/>
                  <a:gd name="T56" fmla="*/ 11 w 25"/>
                  <a:gd name="T57" fmla="*/ 7 h 7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5"/>
                  <a:gd name="T88" fmla="*/ 0 h 79"/>
                  <a:gd name="T89" fmla="*/ 25 w 25"/>
                  <a:gd name="T90" fmla="*/ 79 h 7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5" h="79">
                    <a:moveTo>
                      <a:pt x="11" y="7"/>
                    </a:moveTo>
                    <a:lnTo>
                      <a:pt x="10" y="29"/>
                    </a:lnTo>
                    <a:lnTo>
                      <a:pt x="4" y="50"/>
                    </a:lnTo>
                    <a:lnTo>
                      <a:pt x="0" y="72"/>
                    </a:lnTo>
                    <a:lnTo>
                      <a:pt x="0" y="75"/>
                    </a:lnTo>
                    <a:lnTo>
                      <a:pt x="2" y="78"/>
                    </a:lnTo>
                    <a:lnTo>
                      <a:pt x="5" y="79"/>
                    </a:lnTo>
                    <a:lnTo>
                      <a:pt x="8" y="79"/>
                    </a:lnTo>
                    <a:lnTo>
                      <a:pt x="11" y="77"/>
                    </a:lnTo>
                    <a:lnTo>
                      <a:pt x="12" y="74"/>
                    </a:lnTo>
                    <a:lnTo>
                      <a:pt x="14" y="60"/>
                    </a:lnTo>
                    <a:lnTo>
                      <a:pt x="19" y="46"/>
                    </a:lnTo>
                    <a:lnTo>
                      <a:pt x="22" y="32"/>
                    </a:lnTo>
                    <a:lnTo>
                      <a:pt x="24" y="23"/>
                    </a:lnTo>
                    <a:lnTo>
                      <a:pt x="25" y="15"/>
                    </a:lnTo>
                    <a:lnTo>
                      <a:pt x="24" y="6"/>
                    </a:lnTo>
                    <a:lnTo>
                      <a:pt x="23" y="3"/>
                    </a:lnTo>
                    <a:lnTo>
                      <a:pt x="20" y="1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2" y="4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55" name="Freeform 413"/>
              <p:cNvSpPr>
                <a:spLocks/>
              </p:cNvSpPr>
              <p:nvPr/>
            </p:nvSpPr>
            <p:spPr bwMode="auto">
              <a:xfrm>
                <a:off x="3140" y="1374"/>
                <a:ext cx="20" cy="83"/>
              </a:xfrm>
              <a:custGeom>
                <a:avLst/>
                <a:gdLst>
                  <a:gd name="T0" fmla="*/ 0 w 20"/>
                  <a:gd name="T1" fmla="*/ 8 h 83"/>
                  <a:gd name="T2" fmla="*/ 3 w 20"/>
                  <a:gd name="T3" fmla="*/ 18 h 83"/>
                  <a:gd name="T4" fmla="*/ 4 w 20"/>
                  <a:gd name="T5" fmla="*/ 27 h 83"/>
                  <a:gd name="T6" fmla="*/ 4 w 20"/>
                  <a:gd name="T7" fmla="*/ 37 h 83"/>
                  <a:gd name="T8" fmla="*/ 4 w 20"/>
                  <a:gd name="T9" fmla="*/ 37 h 83"/>
                  <a:gd name="T10" fmla="*/ 4 w 20"/>
                  <a:gd name="T11" fmla="*/ 39 h 83"/>
                  <a:gd name="T12" fmla="*/ 5 w 20"/>
                  <a:gd name="T13" fmla="*/ 41 h 83"/>
                  <a:gd name="T14" fmla="*/ 5 w 20"/>
                  <a:gd name="T15" fmla="*/ 43 h 83"/>
                  <a:gd name="T16" fmla="*/ 5 w 20"/>
                  <a:gd name="T17" fmla="*/ 43 h 83"/>
                  <a:gd name="T18" fmla="*/ 5 w 20"/>
                  <a:gd name="T19" fmla="*/ 52 h 83"/>
                  <a:gd name="T20" fmla="*/ 5 w 20"/>
                  <a:gd name="T21" fmla="*/ 61 h 83"/>
                  <a:gd name="T22" fmla="*/ 5 w 20"/>
                  <a:gd name="T23" fmla="*/ 70 h 83"/>
                  <a:gd name="T24" fmla="*/ 5 w 20"/>
                  <a:gd name="T25" fmla="*/ 70 h 83"/>
                  <a:gd name="T26" fmla="*/ 6 w 20"/>
                  <a:gd name="T27" fmla="*/ 73 h 83"/>
                  <a:gd name="T28" fmla="*/ 6 w 20"/>
                  <a:gd name="T29" fmla="*/ 75 h 83"/>
                  <a:gd name="T30" fmla="*/ 7 w 20"/>
                  <a:gd name="T31" fmla="*/ 78 h 83"/>
                  <a:gd name="T32" fmla="*/ 7 w 20"/>
                  <a:gd name="T33" fmla="*/ 78 h 83"/>
                  <a:gd name="T34" fmla="*/ 7 w 20"/>
                  <a:gd name="T35" fmla="*/ 77 h 83"/>
                  <a:gd name="T36" fmla="*/ 7 w 20"/>
                  <a:gd name="T37" fmla="*/ 77 h 83"/>
                  <a:gd name="T38" fmla="*/ 7 w 20"/>
                  <a:gd name="T39" fmla="*/ 77 h 83"/>
                  <a:gd name="T40" fmla="*/ 7 w 20"/>
                  <a:gd name="T41" fmla="*/ 77 h 83"/>
                  <a:gd name="T42" fmla="*/ 8 w 20"/>
                  <a:gd name="T43" fmla="*/ 80 h 83"/>
                  <a:gd name="T44" fmla="*/ 10 w 20"/>
                  <a:gd name="T45" fmla="*/ 82 h 83"/>
                  <a:gd name="T46" fmla="*/ 13 w 20"/>
                  <a:gd name="T47" fmla="*/ 83 h 83"/>
                  <a:gd name="T48" fmla="*/ 13 w 20"/>
                  <a:gd name="T49" fmla="*/ 83 h 83"/>
                  <a:gd name="T50" fmla="*/ 17 w 20"/>
                  <a:gd name="T51" fmla="*/ 82 h 83"/>
                  <a:gd name="T52" fmla="*/ 19 w 20"/>
                  <a:gd name="T53" fmla="*/ 80 h 83"/>
                  <a:gd name="T54" fmla="*/ 20 w 20"/>
                  <a:gd name="T55" fmla="*/ 77 h 83"/>
                  <a:gd name="T56" fmla="*/ 20 w 20"/>
                  <a:gd name="T57" fmla="*/ 77 h 83"/>
                  <a:gd name="T58" fmla="*/ 20 w 20"/>
                  <a:gd name="T59" fmla="*/ 74 h 83"/>
                  <a:gd name="T60" fmla="*/ 19 w 20"/>
                  <a:gd name="T61" fmla="*/ 71 h 83"/>
                  <a:gd name="T62" fmla="*/ 18 w 20"/>
                  <a:gd name="T63" fmla="*/ 68 h 83"/>
                  <a:gd name="T64" fmla="*/ 18 w 20"/>
                  <a:gd name="T65" fmla="*/ 68 h 83"/>
                  <a:gd name="T66" fmla="*/ 18 w 20"/>
                  <a:gd name="T67" fmla="*/ 57 h 83"/>
                  <a:gd name="T68" fmla="*/ 18 w 20"/>
                  <a:gd name="T69" fmla="*/ 46 h 83"/>
                  <a:gd name="T70" fmla="*/ 17 w 20"/>
                  <a:gd name="T71" fmla="*/ 35 h 83"/>
                  <a:gd name="T72" fmla="*/ 17 w 20"/>
                  <a:gd name="T73" fmla="*/ 35 h 83"/>
                  <a:gd name="T74" fmla="*/ 17 w 20"/>
                  <a:gd name="T75" fmla="*/ 24 h 83"/>
                  <a:gd name="T76" fmla="*/ 16 w 20"/>
                  <a:gd name="T77" fmla="*/ 15 h 83"/>
                  <a:gd name="T78" fmla="*/ 12 w 20"/>
                  <a:gd name="T79" fmla="*/ 4 h 83"/>
                  <a:gd name="T80" fmla="*/ 12 w 20"/>
                  <a:gd name="T81" fmla="*/ 4 h 83"/>
                  <a:gd name="T82" fmla="*/ 10 w 20"/>
                  <a:gd name="T83" fmla="*/ 2 h 83"/>
                  <a:gd name="T84" fmla="*/ 7 w 20"/>
                  <a:gd name="T85" fmla="*/ 0 h 83"/>
                  <a:gd name="T86" fmla="*/ 4 w 20"/>
                  <a:gd name="T87" fmla="*/ 1 h 83"/>
                  <a:gd name="T88" fmla="*/ 4 w 20"/>
                  <a:gd name="T89" fmla="*/ 1 h 83"/>
                  <a:gd name="T90" fmla="*/ 1 w 20"/>
                  <a:gd name="T91" fmla="*/ 2 h 83"/>
                  <a:gd name="T92" fmla="*/ 0 w 20"/>
                  <a:gd name="T93" fmla="*/ 5 h 83"/>
                  <a:gd name="T94" fmla="*/ 0 w 20"/>
                  <a:gd name="T95" fmla="*/ 8 h 83"/>
                  <a:gd name="T96" fmla="*/ 0 w 20"/>
                  <a:gd name="T97" fmla="*/ 8 h 83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0"/>
                  <a:gd name="T148" fmla="*/ 0 h 83"/>
                  <a:gd name="T149" fmla="*/ 20 w 20"/>
                  <a:gd name="T150" fmla="*/ 83 h 83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0" h="83">
                    <a:moveTo>
                      <a:pt x="0" y="8"/>
                    </a:moveTo>
                    <a:lnTo>
                      <a:pt x="3" y="18"/>
                    </a:lnTo>
                    <a:lnTo>
                      <a:pt x="4" y="27"/>
                    </a:lnTo>
                    <a:lnTo>
                      <a:pt x="4" y="37"/>
                    </a:lnTo>
                    <a:lnTo>
                      <a:pt x="4" y="39"/>
                    </a:lnTo>
                    <a:lnTo>
                      <a:pt x="5" y="41"/>
                    </a:lnTo>
                    <a:lnTo>
                      <a:pt x="5" y="43"/>
                    </a:lnTo>
                    <a:lnTo>
                      <a:pt x="5" y="52"/>
                    </a:lnTo>
                    <a:lnTo>
                      <a:pt x="5" y="61"/>
                    </a:lnTo>
                    <a:lnTo>
                      <a:pt x="5" y="70"/>
                    </a:lnTo>
                    <a:lnTo>
                      <a:pt x="6" y="73"/>
                    </a:lnTo>
                    <a:lnTo>
                      <a:pt x="6" y="75"/>
                    </a:lnTo>
                    <a:lnTo>
                      <a:pt x="7" y="78"/>
                    </a:lnTo>
                    <a:lnTo>
                      <a:pt x="7" y="77"/>
                    </a:lnTo>
                    <a:lnTo>
                      <a:pt x="8" y="80"/>
                    </a:lnTo>
                    <a:lnTo>
                      <a:pt x="10" y="82"/>
                    </a:lnTo>
                    <a:lnTo>
                      <a:pt x="13" y="83"/>
                    </a:lnTo>
                    <a:lnTo>
                      <a:pt x="17" y="82"/>
                    </a:lnTo>
                    <a:lnTo>
                      <a:pt x="19" y="80"/>
                    </a:lnTo>
                    <a:lnTo>
                      <a:pt x="20" y="77"/>
                    </a:lnTo>
                    <a:lnTo>
                      <a:pt x="20" y="74"/>
                    </a:lnTo>
                    <a:lnTo>
                      <a:pt x="19" y="71"/>
                    </a:lnTo>
                    <a:lnTo>
                      <a:pt x="18" y="68"/>
                    </a:lnTo>
                    <a:lnTo>
                      <a:pt x="18" y="57"/>
                    </a:lnTo>
                    <a:lnTo>
                      <a:pt x="18" y="46"/>
                    </a:lnTo>
                    <a:lnTo>
                      <a:pt x="17" y="35"/>
                    </a:lnTo>
                    <a:lnTo>
                      <a:pt x="17" y="24"/>
                    </a:lnTo>
                    <a:lnTo>
                      <a:pt x="16" y="15"/>
                    </a:lnTo>
                    <a:lnTo>
                      <a:pt x="12" y="4"/>
                    </a:lnTo>
                    <a:lnTo>
                      <a:pt x="10" y="2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56" name="Freeform 414"/>
              <p:cNvSpPr>
                <a:spLocks/>
              </p:cNvSpPr>
              <p:nvPr/>
            </p:nvSpPr>
            <p:spPr bwMode="auto">
              <a:xfrm>
                <a:off x="3162" y="1373"/>
                <a:ext cx="23" cy="84"/>
              </a:xfrm>
              <a:custGeom>
                <a:avLst/>
                <a:gdLst>
                  <a:gd name="T0" fmla="*/ 11 w 23"/>
                  <a:gd name="T1" fmla="*/ 4 h 84"/>
                  <a:gd name="T2" fmla="*/ 6 w 23"/>
                  <a:gd name="T3" fmla="*/ 17 h 84"/>
                  <a:gd name="T4" fmla="*/ 3 w 23"/>
                  <a:gd name="T5" fmla="*/ 30 h 84"/>
                  <a:gd name="T6" fmla="*/ 0 w 23"/>
                  <a:gd name="T7" fmla="*/ 44 h 84"/>
                  <a:gd name="T8" fmla="*/ 0 w 23"/>
                  <a:gd name="T9" fmla="*/ 44 h 84"/>
                  <a:gd name="T10" fmla="*/ 2 w 23"/>
                  <a:gd name="T11" fmla="*/ 55 h 84"/>
                  <a:gd name="T12" fmla="*/ 2 w 23"/>
                  <a:gd name="T13" fmla="*/ 66 h 84"/>
                  <a:gd name="T14" fmla="*/ 2 w 23"/>
                  <a:gd name="T15" fmla="*/ 78 h 84"/>
                  <a:gd name="T16" fmla="*/ 2 w 23"/>
                  <a:gd name="T17" fmla="*/ 78 h 84"/>
                  <a:gd name="T18" fmla="*/ 3 w 23"/>
                  <a:gd name="T19" fmla="*/ 81 h 84"/>
                  <a:gd name="T20" fmla="*/ 5 w 23"/>
                  <a:gd name="T21" fmla="*/ 84 h 84"/>
                  <a:gd name="T22" fmla="*/ 8 w 23"/>
                  <a:gd name="T23" fmla="*/ 84 h 84"/>
                  <a:gd name="T24" fmla="*/ 8 w 23"/>
                  <a:gd name="T25" fmla="*/ 84 h 84"/>
                  <a:gd name="T26" fmla="*/ 11 w 23"/>
                  <a:gd name="T27" fmla="*/ 84 h 84"/>
                  <a:gd name="T28" fmla="*/ 14 w 23"/>
                  <a:gd name="T29" fmla="*/ 81 h 84"/>
                  <a:gd name="T30" fmla="*/ 15 w 23"/>
                  <a:gd name="T31" fmla="*/ 78 h 84"/>
                  <a:gd name="T32" fmla="*/ 15 w 23"/>
                  <a:gd name="T33" fmla="*/ 78 h 84"/>
                  <a:gd name="T34" fmla="*/ 15 w 23"/>
                  <a:gd name="T35" fmla="*/ 66 h 84"/>
                  <a:gd name="T36" fmla="*/ 14 w 23"/>
                  <a:gd name="T37" fmla="*/ 54 h 84"/>
                  <a:gd name="T38" fmla="*/ 13 w 23"/>
                  <a:gd name="T39" fmla="*/ 42 h 84"/>
                  <a:gd name="T40" fmla="*/ 13 w 23"/>
                  <a:gd name="T41" fmla="*/ 42 h 84"/>
                  <a:gd name="T42" fmla="*/ 16 w 23"/>
                  <a:gd name="T43" fmla="*/ 30 h 84"/>
                  <a:gd name="T44" fmla="*/ 19 w 23"/>
                  <a:gd name="T45" fmla="*/ 19 h 84"/>
                  <a:gd name="T46" fmla="*/ 23 w 23"/>
                  <a:gd name="T47" fmla="*/ 8 h 84"/>
                  <a:gd name="T48" fmla="*/ 23 w 23"/>
                  <a:gd name="T49" fmla="*/ 8 h 84"/>
                  <a:gd name="T50" fmla="*/ 23 w 23"/>
                  <a:gd name="T51" fmla="*/ 5 h 84"/>
                  <a:gd name="T52" fmla="*/ 22 w 23"/>
                  <a:gd name="T53" fmla="*/ 2 h 84"/>
                  <a:gd name="T54" fmla="*/ 19 w 23"/>
                  <a:gd name="T55" fmla="*/ 0 h 84"/>
                  <a:gd name="T56" fmla="*/ 19 w 23"/>
                  <a:gd name="T57" fmla="*/ 0 h 84"/>
                  <a:gd name="T58" fmla="*/ 16 w 23"/>
                  <a:gd name="T59" fmla="*/ 0 h 84"/>
                  <a:gd name="T60" fmla="*/ 13 w 23"/>
                  <a:gd name="T61" fmla="*/ 1 h 84"/>
                  <a:gd name="T62" fmla="*/ 11 w 23"/>
                  <a:gd name="T63" fmla="*/ 4 h 84"/>
                  <a:gd name="T64" fmla="*/ 11 w 23"/>
                  <a:gd name="T65" fmla="*/ 4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3"/>
                  <a:gd name="T100" fmla="*/ 0 h 84"/>
                  <a:gd name="T101" fmla="*/ 23 w 23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3" h="84">
                    <a:moveTo>
                      <a:pt x="11" y="4"/>
                    </a:moveTo>
                    <a:lnTo>
                      <a:pt x="6" y="17"/>
                    </a:lnTo>
                    <a:lnTo>
                      <a:pt x="3" y="30"/>
                    </a:lnTo>
                    <a:lnTo>
                      <a:pt x="0" y="44"/>
                    </a:lnTo>
                    <a:lnTo>
                      <a:pt x="2" y="55"/>
                    </a:lnTo>
                    <a:lnTo>
                      <a:pt x="2" y="66"/>
                    </a:lnTo>
                    <a:lnTo>
                      <a:pt x="2" y="78"/>
                    </a:lnTo>
                    <a:lnTo>
                      <a:pt x="3" y="81"/>
                    </a:lnTo>
                    <a:lnTo>
                      <a:pt x="5" y="84"/>
                    </a:lnTo>
                    <a:lnTo>
                      <a:pt x="8" y="84"/>
                    </a:lnTo>
                    <a:lnTo>
                      <a:pt x="11" y="84"/>
                    </a:lnTo>
                    <a:lnTo>
                      <a:pt x="14" y="81"/>
                    </a:lnTo>
                    <a:lnTo>
                      <a:pt x="15" y="78"/>
                    </a:lnTo>
                    <a:lnTo>
                      <a:pt x="15" y="66"/>
                    </a:lnTo>
                    <a:lnTo>
                      <a:pt x="14" y="54"/>
                    </a:lnTo>
                    <a:lnTo>
                      <a:pt x="13" y="42"/>
                    </a:lnTo>
                    <a:lnTo>
                      <a:pt x="16" y="30"/>
                    </a:lnTo>
                    <a:lnTo>
                      <a:pt x="19" y="19"/>
                    </a:lnTo>
                    <a:lnTo>
                      <a:pt x="23" y="8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57" name="Freeform 415"/>
              <p:cNvSpPr>
                <a:spLocks/>
              </p:cNvSpPr>
              <p:nvPr/>
            </p:nvSpPr>
            <p:spPr bwMode="auto">
              <a:xfrm>
                <a:off x="3184" y="1375"/>
                <a:ext cx="16" cy="83"/>
              </a:xfrm>
              <a:custGeom>
                <a:avLst/>
                <a:gdLst>
                  <a:gd name="T0" fmla="*/ 0 w 16"/>
                  <a:gd name="T1" fmla="*/ 6 h 83"/>
                  <a:gd name="T2" fmla="*/ 1 w 16"/>
                  <a:gd name="T3" fmla="*/ 28 h 83"/>
                  <a:gd name="T4" fmla="*/ 0 w 16"/>
                  <a:gd name="T5" fmla="*/ 52 h 83"/>
                  <a:gd name="T6" fmla="*/ 1 w 16"/>
                  <a:gd name="T7" fmla="*/ 75 h 83"/>
                  <a:gd name="T8" fmla="*/ 1 w 16"/>
                  <a:gd name="T9" fmla="*/ 75 h 83"/>
                  <a:gd name="T10" fmla="*/ 2 w 16"/>
                  <a:gd name="T11" fmla="*/ 76 h 83"/>
                  <a:gd name="T12" fmla="*/ 3 w 16"/>
                  <a:gd name="T13" fmla="*/ 78 h 83"/>
                  <a:gd name="T14" fmla="*/ 4 w 16"/>
                  <a:gd name="T15" fmla="*/ 79 h 83"/>
                  <a:gd name="T16" fmla="*/ 4 w 16"/>
                  <a:gd name="T17" fmla="*/ 79 h 83"/>
                  <a:gd name="T18" fmla="*/ 6 w 16"/>
                  <a:gd name="T19" fmla="*/ 82 h 83"/>
                  <a:gd name="T20" fmla="*/ 10 w 16"/>
                  <a:gd name="T21" fmla="*/ 83 h 83"/>
                  <a:gd name="T22" fmla="*/ 13 w 16"/>
                  <a:gd name="T23" fmla="*/ 82 h 83"/>
                  <a:gd name="T24" fmla="*/ 13 w 16"/>
                  <a:gd name="T25" fmla="*/ 82 h 83"/>
                  <a:gd name="T26" fmla="*/ 15 w 16"/>
                  <a:gd name="T27" fmla="*/ 80 h 83"/>
                  <a:gd name="T28" fmla="*/ 16 w 16"/>
                  <a:gd name="T29" fmla="*/ 77 h 83"/>
                  <a:gd name="T30" fmla="*/ 15 w 16"/>
                  <a:gd name="T31" fmla="*/ 74 h 83"/>
                  <a:gd name="T32" fmla="*/ 15 w 16"/>
                  <a:gd name="T33" fmla="*/ 74 h 83"/>
                  <a:gd name="T34" fmla="*/ 15 w 16"/>
                  <a:gd name="T35" fmla="*/ 72 h 83"/>
                  <a:gd name="T36" fmla="*/ 14 w 16"/>
                  <a:gd name="T37" fmla="*/ 71 h 83"/>
                  <a:gd name="T38" fmla="*/ 14 w 16"/>
                  <a:gd name="T39" fmla="*/ 69 h 83"/>
                  <a:gd name="T40" fmla="*/ 14 w 16"/>
                  <a:gd name="T41" fmla="*/ 69 h 83"/>
                  <a:gd name="T42" fmla="*/ 14 w 16"/>
                  <a:gd name="T43" fmla="*/ 48 h 83"/>
                  <a:gd name="T44" fmla="*/ 14 w 16"/>
                  <a:gd name="T45" fmla="*/ 27 h 83"/>
                  <a:gd name="T46" fmla="*/ 13 w 16"/>
                  <a:gd name="T47" fmla="*/ 6 h 83"/>
                  <a:gd name="T48" fmla="*/ 13 w 16"/>
                  <a:gd name="T49" fmla="*/ 6 h 83"/>
                  <a:gd name="T50" fmla="*/ 13 w 16"/>
                  <a:gd name="T51" fmla="*/ 3 h 83"/>
                  <a:gd name="T52" fmla="*/ 10 w 16"/>
                  <a:gd name="T53" fmla="*/ 0 h 83"/>
                  <a:gd name="T54" fmla="*/ 7 w 16"/>
                  <a:gd name="T55" fmla="*/ 0 h 83"/>
                  <a:gd name="T56" fmla="*/ 7 w 16"/>
                  <a:gd name="T57" fmla="*/ 0 h 83"/>
                  <a:gd name="T58" fmla="*/ 4 w 16"/>
                  <a:gd name="T59" fmla="*/ 0 h 83"/>
                  <a:gd name="T60" fmla="*/ 1 w 16"/>
                  <a:gd name="T61" fmla="*/ 3 h 83"/>
                  <a:gd name="T62" fmla="*/ 0 w 16"/>
                  <a:gd name="T63" fmla="*/ 6 h 83"/>
                  <a:gd name="T64" fmla="*/ 0 w 16"/>
                  <a:gd name="T65" fmla="*/ 6 h 8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6"/>
                  <a:gd name="T100" fmla="*/ 0 h 83"/>
                  <a:gd name="T101" fmla="*/ 16 w 16"/>
                  <a:gd name="T102" fmla="*/ 83 h 8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6" h="83">
                    <a:moveTo>
                      <a:pt x="0" y="6"/>
                    </a:moveTo>
                    <a:lnTo>
                      <a:pt x="1" y="28"/>
                    </a:lnTo>
                    <a:lnTo>
                      <a:pt x="0" y="52"/>
                    </a:lnTo>
                    <a:lnTo>
                      <a:pt x="1" y="75"/>
                    </a:lnTo>
                    <a:lnTo>
                      <a:pt x="2" y="76"/>
                    </a:lnTo>
                    <a:lnTo>
                      <a:pt x="3" y="78"/>
                    </a:lnTo>
                    <a:lnTo>
                      <a:pt x="4" y="79"/>
                    </a:lnTo>
                    <a:lnTo>
                      <a:pt x="6" y="82"/>
                    </a:lnTo>
                    <a:lnTo>
                      <a:pt x="10" y="83"/>
                    </a:lnTo>
                    <a:lnTo>
                      <a:pt x="13" y="82"/>
                    </a:lnTo>
                    <a:lnTo>
                      <a:pt x="15" y="80"/>
                    </a:lnTo>
                    <a:lnTo>
                      <a:pt x="16" y="77"/>
                    </a:lnTo>
                    <a:lnTo>
                      <a:pt x="15" y="74"/>
                    </a:lnTo>
                    <a:lnTo>
                      <a:pt x="15" y="72"/>
                    </a:lnTo>
                    <a:lnTo>
                      <a:pt x="14" y="71"/>
                    </a:lnTo>
                    <a:lnTo>
                      <a:pt x="14" y="69"/>
                    </a:lnTo>
                    <a:lnTo>
                      <a:pt x="14" y="48"/>
                    </a:lnTo>
                    <a:lnTo>
                      <a:pt x="14" y="27"/>
                    </a:lnTo>
                    <a:lnTo>
                      <a:pt x="13" y="6"/>
                    </a:lnTo>
                    <a:lnTo>
                      <a:pt x="13" y="3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1" y="3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58" name="Freeform 416"/>
              <p:cNvSpPr>
                <a:spLocks/>
              </p:cNvSpPr>
              <p:nvPr/>
            </p:nvSpPr>
            <p:spPr bwMode="auto">
              <a:xfrm>
                <a:off x="3210" y="1373"/>
                <a:ext cx="24" cy="84"/>
              </a:xfrm>
              <a:custGeom>
                <a:avLst/>
                <a:gdLst>
                  <a:gd name="T0" fmla="*/ 11 w 24"/>
                  <a:gd name="T1" fmla="*/ 4 h 84"/>
                  <a:gd name="T2" fmla="*/ 5 w 24"/>
                  <a:gd name="T3" fmla="*/ 28 h 84"/>
                  <a:gd name="T4" fmla="*/ 0 w 24"/>
                  <a:gd name="T5" fmla="*/ 53 h 84"/>
                  <a:gd name="T6" fmla="*/ 0 w 24"/>
                  <a:gd name="T7" fmla="*/ 78 h 84"/>
                  <a:gd name="T8" fmla="*/ 0 w 24"/>
                  <a:gd name="T9" fmla="*/ 78 h 84"/>
                  <a:gd name="T10" fmla="*/ 1 w 24"/>
                  <a:gd name="T11" fmla="*/ 81 h 84"/>
                  <a:gd name="T12" fmla="*/ 3 w 24"/>
                  <a:gd name="T13" fmla="*/ 83 h 84"/>
                  <a:gd name="T14" fmla="*/ 7 w 24"/>
                  <a:gd name="T15" fmla="*/ 84 h 84"/>
                  <a:gd name="T16" fmla="*/ 7 w 24"/>
                  <a:gd name="T17" fmla="*/ 84 h 84"/>
                  <a:gd name="T18" fmla="*/ 10 w 24"/>
                  <a:gd name="T19" fmla="*/ 83 h 84"/>
                  <a:gd name="T20" fmla="*/ 12 w 24"/>
                  <a:gd name="T21" fmla="*/ 81 h 84"/>
                  <a:gd name="T22" fmla="*/ 13 w 24"/>
                  <a:gd name="T23" fmla="*/ 78 h 84"/>
                  <a:gd name="T24" fmla="*/ 13 w 24"/>
                  <a:gd name="T25" fmla="*/ 78 h 84"/>
                  <a:gd name="T26" fmla="*/ 13 w 24"/>
                  <a:gd name="T27" fmla="*/ 54 h 84"/>
                  <a:gd name="T28" fmla="*/ 17 w 24"/>
                  <a:gd name="T29" fmla="*/ 31 h 84"/>
                  <a:gd name="T30" fmla="*/ 24 w 24"/>
                  <a:gd name="T31" fmla="*/ 8 h 84"/>
                  <a:gd name="T32" fmla="*/ 24 w 24"/>
                  <a:gd name="T33" fmla="*/ 8 h 84"/>
                  <a:gd name="T34" fmla="*/ 24 w 24"/>
                  <a:gd name="T35" fmla="*/ 5 h 84"/>
                  <a:gd name="T36" fmla="*/ 22 w 24"/>
                  <a:gd name="T37" fmla="*/ 2 h 84"/>
                  <a:gd name="T38" fmla="*/ 19 w 24"/>
                  <a:gd name="T39" fmla="*/ 0 h 84"/>
                  <a:gd name="T40" fmla="*/ 19 w 24"/>
                  <a:gd name="T41" fmla="*/ 0 h 84"/>
                  <a:gd name="T42" fmla="*/ 16 w 24"/>
                  <a:gd name="T43" fmla="*/ 0 h 84"/>
                  <a:gd name="T44" fmla="*/ 13 w 24"/>
                  <a:gd name="T45" fmla="*/ 2 h 84"/>
                  <a:gd name="T46" fmla="*/ 11 w 24"/>
                  <a:gd name="T47" fmla="*/ 4 h 84"/>
                  <a:gd name="T48" fmla="*/ 11 w 24"/>
                  <a:gd name="T49" fmla="*/ 4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4"/>
                  <a:gd name="T76" fmla="*/ 0 h 84"/>
                  <a:gd name="T77" fmla="*/ 24 w 24"/>
                  <a:gd name="T78" fmla="*/ 84 h 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4" h="84">
                    <a:moveTo>
                      <a:pt x="11" y="4"/>
                    </a:moveTo>
                    <a:lnTo>
                      <a:pt x="5" y="28"/>
                    </a:lnTo>
                    <a:lnTo>
                      <a:pt x="0" y="53"/>
                    </a:lnTo>
                    <a:lnTo>
                      <a:pt x="0" y="78"/>
                    </a:lnTo>
                    <a:lnTo>
                      <a:pt x="1" y="81"/>
                    </a:lnTo>
                    <a:lnTo>
                      <a:pt x="3" y="83"/>
                    </a:lnTo>
                    <a:lnTo>
                      <a:pt x="7" y="84"/>
                    </a:lnTo>
                    <a:lnTo>
                      <a:pt x="10" y="83"/>
                    </a:lnTo>
                    <a:lnTo>
                      <a:pt x="12" y="81"/>
                    </a:lnTo>
                    <a:lnTo>
                      <a:pt x="13" y="78"/>
                    </a:lnTo>
                    <a:lnTo>
                      <a:pt x="13" y="54"/>
                    </a:lnTo>
                    <a:lnTo>
                      <a:pt x="17" y="31"/>
                    </a:lnTo>
                    <a:lnTo>
                      <a:pt x="24" y="8"/>
                    </a:lnTo>
                    <a:lnTo>
                      <a:pt x="24" y="5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3" y="2"/>
                    </a:ln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59" name="Freeform 417"/>
              <p:cNvSpPr>
                <a:spLocks/>
              </p:cNvSpPr>
              <p:nvPr/>
            </p:nvSpPr>
            <p:spPr bwMode="auto">
              <a:xfrm>
                <a:off x="3227" y="1374"/>
                <a:ext cx="19" cy="82"/>
              </a:xfrm>
              <a:custGeom>
                <a:avLst/>
                <a:gdLst>
                  <a:gd name="T0" fmla="*/ 3 w 19"/>
                  <a:gd name="T1" fmla="*/ 9 h 82"/>
                  <a:gd name="T2" fmla="*/ 4 w 19"/>
                  <a:gd name="T3" fmla="*/ 10 h 82"/>
                  <a:gd name="T4" fmla="*/ 4 w 19"/>
                  <a:gd name="T5" fmla="*/ 11 h 82"/>
                  <a:gd name="T6" fmla="*/ 4 w 19"/>
                  <a:gd name="T7" fmla="*/ 12 h 82"/>
                  <a:gd name="T8" fmla="*/ 4 w 19"/>
                  <a:gd name="T9" fmla="*/ 12 h 82"/>
                  <a:gd name="T10" fmla="*/ 3 w 19"/>
                  <a:gd name="T11" fmla="*/ 20 h 82"/>
                  <a:gd name="T12" fmla="*/ 2 w 19"/>
                  <a:gd name="T13" fmla="*/ 27 h 82"/>
                  <a:gd name="T14" fmla="*/ 1 w 19"/>
                  <a:gd name="T15" fmla="*/ 35 h 82"/>
                  <a:gd name="T16" fmla="*/ 1 w 19"/>
                  <a:gd name="T17" fmla="*/ 35 h 82"/>
                  <a:gd name="T18" fmla="*/ 1 w 19"/>
                  <a:gd name="T19" fmla="*/ 43 h 82"/>
                  <a:gd name="T20" fmla="*/ 0 w 19"/>
                  <a:gd name="T21" fmla="*/ 50 h 82"/>
                  <a:gd name="T22" fmla="*/ 1 w 19"/>
                  <a:gd name="T23" fmla="*/ 58 h 82"/>
                  <a:gd name="T24" fmla="*/ 1 w 19"/>
                  <a:gd name="T25" fmla="*/ 58 h 82"/>
                  <a:gd name="T26" fmla="*/ 2 w 19"/>
                  <a:gd name="T27" fmla="*/ 65 h 82"/>
                  <a:gd name="T28" fmla="*/ 4 w 19"/>
                  <a:gd name="T29" fmla="*/ 72 h 82"/>
                  <a:gd name="T30" fmla="*/ 7 w 19"/>
                  <a:gd name="T31" fmla="*/ 78 h 82"/>
                  <a:gd name="T32" fmla="*/ 7 w 19"/>
                  <a:gd name="T33" fmla="*/ 78 h 82"/>
                  <a:gd name="T34" fmla="*/ 9 w 19"/>
                  <a:gd name="T35" fmla="*/ 81 h 82"/>
                  <a:gd name="T36" fmla="*/ 12 w 19"/>
                  <a:gd name="T37" fmla="*/ 82 h 82"/>
                  <a:gd name="T38" fmla="*/ 15 w 19"/>
                  <a:gd name="T39" fmla="*/ 82 h 82"/>
                  <a:gd name="T40" fmla="*/ 15 w 19"/>
                  <a:gd name="T41" fmla="*/ 82 h 82"/>
                  <a:gd name="T42" fmla="*/ 18 w 19"/>
                  <a:gd name="T43" fmla="*/ 80 h 82"/>
                  <a:gd name="T44" fmla="*/ 19 w 19"/>
                  <a:gd name="T45" fmla="*/ 77 h 82"/>
                  <a:gd name="T46" fmla="*/ 19 w 19"/>
                  <a:gd name="T47" fmla="*/ 74 h 82"/>
                  <a:gd name="T48" fmla="*/ 19 w 19"/>
                  <a:gd name="T49" fmla="*/ 74 h 82"/>
                  <a:gd name="T50" fmla="*/ 15 w 19"/>
                  <a:gd name="T51" fmla="*/ 62 h 82"/>
                  <a:gd name="T52" fmla="*/ 14 w 19"/>
                  <a:gd name="T53" fmla="*/ 50 h 82"/>
                  <a:gd name="T54" fmla="*/ 14 w 19"/>
                  <a:gd name="T55" fmla="*/ 38 h 82"/>
                  <a:gd name="T56" fmla="*/ 14 w 19"/>
                  <a:gd name="T57" fmla="*/ 38 h 82"/>
                  <a:gd name="T58" fmla="*/ 15 w 19"/>
                  <a:gd name="T59" fmla="*/ 30 h 82"/>
                  <a:gd name="T60" fmla="*/ 16 w 19"/>
                  <a:gd name="T61" fmla="*/ 22 h 82"/>
                  <a:gd name="T62" fmla="*/ 17 w 19"/>
                  <a:gd name="T63" fmla="*/ 15 h 82"/>
                  <a:gd name="T64" fmla="*/ 17 w 19"/>
                  <a:gd name="T65" fmla="*/ 15 h 82"/>
                  <a:gd name="T66" fmla="*/ 17 w 19"/>
                  <a:gd name="T67" fmla="*/ 10 h 82"/>
                  <a:gd name="T68" fmla="*/ 16 w 19"/>
                  <a:gd name="T69" fmla="*/ 7 h 82"/>
                  <a:gd name="T70" fmla="*/ 15 w 19"/>
                  <a:gd name="T71" fmla="*/ 3 h 82"/>
                  <a:gd name="T72" fmla="*/ 15 w 19"/>
                  <a:gd name="T73" fmla="*/ 3 h 82"/>
                  <a:gd name="T74" fmla="*/ 12 w 19"/>
                  <a:gd name="T75" fmla="*/ 1 h 82"/>
                  <a:gd name="T76" fmla="*/ 9 w 19"/>
                  <a:gd name="T77" fmla="*/ 0 h 82"/>
                  <a:gd name="T78" fmla="*/ 6 w 19"/>
                  <a:gd name="T79" fmla="*/ 0 h 82"/>
                  <a:gd name="T80" fmla="*/ 6 w 19"/>
                  <a:gd name="T81" fmla="*/ 0 h 82"/>
                  <a:gd name="T82" fmla="*/ 3 w 19"/>
                  <a:gd name="T83" fmla="*/ 3 h 82"/>
                  <a:gd name="T84" fmla="*/ 2 w 19"/>
                  <a:gd name="T85" fmla="*/ 6 h 82"/>
                  <a:gd name="T86" fmla="*/ 3 w 19"/>
                  <a:gd name="T87" fmla="*/ 9 h 82"/>
                  <a:gd name="T88" fmla="*/ 3 w 19"/>
                  <a:gd name="T89" fmla="*/ 9 h 8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9"/>
                  <a:gd name="T136" fmla="*/ 0 h 82"/>
                  <a:gd name="T137" fmla="*/ 19 w 19"/>
                  <a:gd name="T138" fmla="*/ 82 h 8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9" h="82">
                    <a:moveTo>
                      <a:pt x="3" y="9"/>
                    </a:moveTo>
                    <a:lnTo>
                      <a:pt x="4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20"/>
                    </a:lnTo>
                    <a:lnTo>
                      <a:pt x="2" y="27"/>
                    </a:lnTo>
                    <a:lnTo>
                      <a:pt x="1" y="35"/>
                    </a:lnTo>
                    <a:lnTo>
                      <a:pt x="1" y="43"/>
                    </a:lnTo>
                    <a:lnTo>
                      <a:pt x="0" y="50"/>
                    </a:lnTo>
                    <a:lnTo>
                      <a:pt x="1" y="58"/>
                    </a:lnTo>
                    <a:lnTo>
                      <a:pt x="2" y="65"/>
                    </a:lnTo>
                    <a:lnTo>
                      <a:pt x="4" y="72"/>
                    </a:lnTo>
                    <a:lnTo>
                      <a:pt x="7" y="78"/>
                    </a:lnTo>
                    <a:lnTo>
                      <a:pt x="9" y="81"/>
                    </a:lnTo>
                    <a:lnTo>
                      <a:pt x="12" y="82"/>
                    </a:lnTo>
                    <a:lnTo>
                      <a:pt x="15" y="82"/>
                    </a:lnTo>
                    <a:lnTo>
                      <a:pt x="18" y="80"/>
                    </a:lnTo>
                    <a:lnTo>
                      <a:pt x="19" y="77"/>
                    </a:lnTo>
                    <a:lnTo>
                      <a:pt x="19" y="74"/>
                    </a:lnTo>
                    <a:lnTo>
                      <a:pt x="15" y="62"/>
                    </a:lnTo>
                    <a:lnTo>
                      <a:pt x="14" y="50"/>
                    </a:lnTo>
                    <a:lnTo>
                      <a:pt x="14" y="38"/>
                    </a:lnTo>
                    <a:lnTo>
                      <a:pt x="15" y="30"/>
                    </a:lnTo>
                    <a:lnTo>
                      <a:pt x="16" y="22"/>
                    </a:lnTo>
                    <a:lnTo>
                      <a:pt x="17" y="15"/>
                    </a:lnTo>
                    <a:lnTo>
                      <a:pt x="17" y="10"/>
                    </a:lnTo>
                    <a:lnTo>
                      <a:pt x="16" y="7"/>
                    </a:lnTo>
                    <a:lnTo>
                      <a:pt x="15" y="3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3"/>
                    </a:lnTo>
                    <a:lnTo>
                      <a:pt x="2" y="6"/>
                    </a:lnTo>
                    <a:lnTo>
                      <a:pt x="3" y="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60" name="Freeform 418"/>
              <p:cNvSpPr>
                <a:spLocks/>
              </p:cNvSpPr>
              <p:nvPr/>
            </p:nvSpPr>
            <p:spPr bwMode="auto">
              <a:xfrm>
                <a:off x="3273" y="1377"/>
                <a:ext cx="20" cy="81"/>
              </a:xfrm>
              <a:custGeom>
                <a:avLst/>
                <a:gdLst>
                  <a:gd name="T0" fmla="*/ 0 w 20"/>
                  <a:gd name="T1" fmla="*/ 7 h 81"/>
                  <a:gd name="T2" fmla="*/ 2 w 20"/>
                  <a:gd name="T3" fmla="*/ 20 h 81"/>
                  <a:gd name="T4" fmla="*/ 5 w 20"/>
                  <a:gd name="T5" fmla="*/ 33 h 81"/>
                  <a:gd name="T6" fmla="*/ 7 w 20"/>
                  <a:gd name="T7" fmla="*/ 46 h 81"/>
                  <a:gd name="T8" fmla="*/ 7 w 20"/>
                  <a:gd name="T9" fmla="*/ 46 h 81"/>
                  <a:gd name="T10" fmla="*/ 7 w 20"/>
                  <a:gd name="T11" fmla="*/ 56 h 81"/>
                  <a:gd name="T12" fmla="*/ 6 w 20"/>
                  <a:gd name="T13" fmla="*/ 65 h 81"/>
                  <a:gd name="T14" fmla="*/ 5 w 20"/>
                  <a:gd name="T15" fmla="*/ 75 h 81"/>
                  <a:gd name="T16" fmla="*/ 5 w 20"/>
                  <a:gd name="T17" fmla="*/ 75 h 81"/>
                  <a:gd name="T18" fmla="*/ 6 w 20"/>
                  <a:gd name="T19" fmla="*/ 78 h 81"/>
                  <a:gd name="T20" fmla="*/ 8 w 20"/>
                  <a:gd name="T21" fmla="*/ 80 h 81"/>
                  <a:gd name="T22" fmla="*/ 11 w 20"/>
                  <a:gd name="T23" fmla="*/ 81 h 81"/>
                  <a:gd name="T24" fmla="*/ 11 w 20"/>
                  <a:gd name="T25" fmla="*/ 81 h 81"/>
                  <a:gd name="T26" fmla="*/ 14 w 20"/>
                  <a:gd name="T27" fmla="*/ 80 h 81"/>
                  <a:gd name="T28" fmla="*/ 16 w 20"/>
                  <a:gd name="T29" fmla="*/ 77 h 81"/>
                  <a:gd name="T30" fmla="*/ 17 w 20"/>
                  <a:gd name="T31" fmla="*/ 74 h 81"/>
                  <a:gd name="T32" fmla="*/ 17 w 20"/>
                  <a:gd name="T33" fmla="*/ 74 h 81"/>
                  <a:gd name="T34" fmla="*/ 18 w 20"/>
                  <a:gd name="T35" fmla="*/ 67 h 81"/>
                  <a:gd name="T36" fmla="*/ 20 w 20"/>
                  <a:gd name="T37" fmla="*/ 61 h 81"/>
                  <a:gd name="T38" fmla="*/ 20 w 20"/>
                  <a:gd name="T39" fmla="*/ 55 h 81"/>
                  <a:gd name="T40" fmla="*/ 20 w 20"/>
                  <a:gd name="T41" fmla="*/ 55 h 81"/>
                  <a:gd name="T42" fmla="*/ 19 w 20"/>
                  <a:gd name="T43" fmla="*/ 38 h 81"/>
                  <a:gd name="T44" fmla="*/ 15 w 20"/>
                  <a:gd name="T45" fmla="*/ 22 h 81"/>
                  <a:gd name="T46" fmla="*/ 12 w 20"/>
                  <a:gd name="T47" fmla="*/ 5 h 81"/>
                  <a:gd name="T48" fmla="*/ 12 w 20"/>
                  <a:gd name="T49" fmla="*/ 5 h 81"/>
                  <a:gd name="T50" fmla="*/ 11 w 20"/>
                  <a:gd name="T51" fmla="*/ 2 h 81"/>
                  <a:gd name="T52" fmla="*/ 8 w 20"/>
                  <a:gd name="T53" fmla="*/ 0 h 81"/>
                  <a:gd name="T54" fmla="*/ 5 w 20"/>
                  <a:gd name="T55" fmla="*/ 0 h 81"/>
                  <a:gd name="T56" fmla="*/ 5 w 20"/>
                  <a:gd name="T57" fmla="*/ 0 h 81"/>
                  <a:gd name="T58" fmla="*/ 2 w 20"/>
                  <a:gd name="T59" fmla="*/ 1 h 81"/>
                  <a:gd name="T60" fmla="*/ 0 w 20"/>
                  <a:gd name="T61" fmla="*/ 4 h 81"/>
                  <a:gd name="T62" fmla="*/ 0 w 20"/>
                  <a:gd name="T63" fmla="*/ 7 h 81"/>
                  <a:gd name="T64" fmla="*/ 0 w 20"/>
                  <a:gd name="T65" fmla="*/ 7 h 8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0"/>
                  <a:gd name="T100" fmla="*/ 0 h 81"/>
                  <a:gd name="T101" fmla="*/ 20 w 20"/>
                  <a:gd name="T102" fmla="*/ 81 h 8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0" h="81">
                    <a:moveTo>
                      <a:pt x="0" y="7"/>
                    </a:moveTo>
                    <a:lnTo>
                      <a:pt x="2" y="20"/>
                    </a:lnTo>
                    <a:lnTo>
                      <a:pt x="5" y="33"/>
                    </a:lnTo>
                    <a:lnTo>
                      <a:pt x="7" y="46"/>
                    </a:lnTo>
                    <a:lnTo>
                      <a:pt x="7" y="56"/>
                    </a:lnTo>
                    <a:lnTo>
                      <a:pt x="6" y="65"/>
                    </a:lnTo>
                    <a:lnTo>
                      <a:pt x="5" y="75"/>
                    </a:lnTo>
                    <a:lnTo>
                      <a:pt x="6" y="78"/>
                    </a:lnTo>
                    <a:lnTo>
                      <a:pt x="8" y="80"/>
                    </a:lnTo>
                    <a:lnTo>
                      <a:pt x="11" y="81"/>
                    </a:lnTo>
                    <a:lnTo>
                      <a:pt x="14" y="80"/>
                    </a:lnTo>
                    <a:lnTo>
                      <a:pt x="16" y="77"/>
                    </a:lnTo>
                    <a:lnTo>
                      <a:pt x="17" y="74"/>
                    </a:lnTo>
                    <a:lnTo>
                      <a:pt x="18" y="67"/>
                    </a:lnTo>
                    <a:lnTo>
                      <a:pt x="20" y="61"/>
                    </a:lnTo>
                    <a:lnTo>
                      <a:pt x="20" y="55"/>
                    </a:lnTo>
                    <a:lnTo>
                      <a:pt x="19" y="38"/>
                    </a:lnTo>
                    <a:lnTo>
                      <a:pt x="15" y="22"/>
                    </a:lnTo>
                    <a:lnTo>
                      <a:pt x="12" y="5"/>
                    </a:lnTo>
                    <a:lnTo>
                      <a:pt x="11" y="2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61" name="Freeform 419"/>
              <p:cNvSpPr>
                <a:spLocks/>
              </p:cNvSpPr>
              <p:nvPr/>
            </p:nvSpPr>
            <p:spPr bwMode="auto">
              <a:xfrm>
                <a:off x="3301" y="1379"/>
                <a:ext cx="18" cy="77"/>
              </a:xfrm>
              <a:custGeom>
                <a:avLst/>
                <a:gdLst>
                  <a:gd name="T0" fmla="*/ 5 w 18"/>
                  <a:gd name="T1" fmla="*/ 6 h 77"/>
                  <a:gd name="T2" fmla="*/ 4 w 18"/>
                  <a:gd name="T3" fmla="*/ 16 h 77"/>
                  <a:gd name="T4" fmla="*/ 4 w 18"/>
                  <a:gd name="T5" fmla="*/ 26 h 77"/>
                  <a:gd name="T6" fmla="*/ 4 w 18"/>
                  <a:gd name="T7" fmla="*/ 37 h 77"/>
                  <a:gd name="T8" fmla="*/ 4 w 18"/>
                  <a:gd name="T9" fmla="*/ 37 h 77"/>
                  <a:gd name="T10" fmla="*/ 4 w 18"/>
                  <a:gd name="T11" fmla="*/ 46 h 77"/>
                  <a:gd name="T12" fmla="*/ 4 w 18"/>
                  <a:gd name="T13" fmla="*/ 56 h 77"/>
                  <a:gd name="T14" fmla="*/ 3 w 18"/>
                  <a:gd name="T15" fmla="*/ 65 h 77"/>
                  <a:gd name="T16" fmla="*/ 3 w 18"/>
                  <a:gd name="T17" fmla="*/ 65 h 77"/>
                  <a:gd name="T18" fmla="*/ 3 w 18"/>
                  <a:gd name="T19" fmla="*/ 67 h 77"/>
                  <a:gd name="T20" fmla="*/ 2 w 18"/>
                  <a:gd name="T21" fmla="*/ 67 h 77"/>
                  <a:gd name="T22" fmla="*/ 2 w 18"/>
                  <a:gd name="T23" fmla="*/ 68 h 77"/>
                  <a:gd name="T24" fmla="*/ 2 w 18"/>
                  <a:gd name="T25" fmla="*/ 68 h 77"/>
                  <a:gd name="T26" fmla="*/ 2 w 18"/>
                  <a:gd name="T27" fmla="*/ 68 h 77"/>
                  <a:gd name="T28" fmla="*/ 1 w 18"/>
                  <a:gd name="T29" fmla="*/ 68 h 77"/>
                  <a:gd name="T30" fmla="*/ 1 w 18"/>
                  <a:gd name="T31" fmla="*/ 68 h 77"/>
                  <a:gd name="T32" fmla="*/ 1 w 18"/>
                  <a:gd name="T33" fmla="*/ 68 h 77"/>
                  <a:gd name="T34" fmla="*/ 0 w 18"/>
                  <a:gd name="T35" fmla="*/ 71 h 77"/>
                  <a:gd name="T36" fmla="*/ 1 w 18"/>
                  <a:gd name="T37" fmla="*/ 74 h 77"/>
                  <a:gd name="T38" fmla="*/ 3 w 18"/>
                  <a:gd name="T39" fmla="*/ 76 h 77"/>
                  <a:gd name="T40" fmla="*/ 3 w 18"/>
                  <a:gd name="T41" fmla="*/ 76 h 77"/>
                  <a:gd name="T42" fmla="*/ 7 w 18"/>
                  <a:gd name="T43" fmla="*/ 77 h 77"/>
                  <a:gd name="T44" fmla="*/ 10 w 18"/>
                  <a:gd name="T45" fmla="*/ 77 h 77"/>
                  <a:gd name="T46" fmla="*/ 12 w 18"/>
                  <a:gd name="T47" fmla="*/ 74 h 77"/>
                  <a:gd name="T48" fmla="*/ 12 w 18"/>
                  <a:gd name="T49" fmla="*/ 74 h 77"/>
                  <a:gd name="T50" fmla="*/ 14 w 18"/>
                  <a:gd name="T51" fmla="*/ 72 h 77"/>
                  <a:gd name="T52" fmla="*/ 15 w 18"/>
                  <a:gd name="T53" fmla="*/ 69 h 77"/>
                  <a:gd name="T54" fmla="*/ 16 w 18"/>
                  <a:gd name="T55" fmla="*/ 67 h 77"/>
                  <a:gd name="T56" fmla="*/ 16 w 18"/>
                  <a:gd name="T57" fmla="*/ 67 h 77"/>
                  <a:gd name="T58" fmla="*/ 17 w 18"/>
                  <a:gd name="T59" fmla="*/ 46 h 77"/>
                  <a:gd name="T60" fmla="*/ 17 w 18"/>
                  <a:gd name="T61" fmla="*/ 27 h 77"/>
                  <a:gd name="T62" fmla="*/ 18 w 18"/>
                  <a:gd name="T63" fmla="*/ 7 h 77"/>
                  <a:gd name="T64" fmla="*/ 18 w 18"/>
                  <a:gd name="T65" fmla="*/ 7 h 77"/>
                  <a:gd name="T66" fmla="*/ 17 w 18"/>
                  <a:gd name="T67" fmla="*/ 4 h 77"/>
                  <a:gd name="T68" fmla="*/ 15 w 18"/>
                  <a:gd name="T69" fmla="*/ 1 h 77"/>
                  <a:gd name="T70" fmla="*/ 12 w 18"/>
                  <a:gd name="T71" fmla="*/ 0 h 77"/>
                  <a:gd name="T72" fmla="*/ 12 w 18"/>
                  <a:gd name="T73" fmla="*/ 0 h 77"/>
                  <a:gd name="T74" fmla="*/ 8 w 18"/>
                  <a:gd name="T75" fmla="*/ 1 h 77"/>
                  <a:gd name="T76" fmla="*/ 6 w 18"/>
                  <a:gd name="T77" fmla="*/ 3 h 77"/>
                  <a:gd name="T78" fmla="*/ 5 w 18"/>
                  <a:gd name="T79" fmla="*/ 6 h 77"/>
                  <a:gd name="T80" fmla="*/ 5 w 18"/>
                  <a:gd name="T81" fmla="*/ 6 h 7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8"/>
                  <a:gd name="T124" fmla="*/ 0 h 77"/>
                  <a:gd name="T125" fmla="*/ 18 w 18"/>
                  <a:gd name="T126" fmla="*/ 77 h 77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8" h="77">
                    <a:moveTo>
                      <a:pt x="5" y="6"/>
                    </a:moveTo>
                    <a:lnTo>
                      <a:pt x="4" y="16"/>
                    </a:lnTo>
                    <a:lnTo>
                      <a:pt x="4" y="26"/>
                    </a:lnTo>
                    <a:lnTo>
                      <a:pt x="4" y="37"/>
                    </a:lnTo>
                    <a:lnTo>
                      <a:pt x="4" y="46"/>
                    </a:lnTo>
                    <a:lnTo>
                      <a:pt x="4" y="56"/>
                    </a:lnTo>
                    <a:lnTo>
                      <a:pt x="3" y="65"/>
                    </a:lnTo>
                    <a:lnTo>
                      <a:pt x="3" y="67"/>
                    </a:lnTo>
                    <a:lnTo>
                      <a:pt x="2" y="67"/>
                    </a:lnTo>
                    <a:lnTo>
                      <a:pt x="2" y="68"/>
                    </a:lnTo>
                    <a:lnTo>
                      <a:pt x="1" y="68"/>
                    </a:lnTo>
                    <a:lnTo>
                      <a:pt x="0" y="71"/>
                    </a:lnTo>
                    <a:lnTo>
                      <a:pt x="1" y="74"/>
                    </a:lnTo>
                    <a:lnTo>
                      <a:pt x="3" y="76"/>
                    </a:lnTo>
                    <a:lnTo>
                      <a:pt x="7" y="77"/>
                    </a:lnTo>
                    <a:lnTo>
                      <a:pt x="10" y="77"/>
                    </a:lnTo>
                    <a:lnTo>
                      <a:pt x="12" y="74"/>
                    </a:lnTo>
                    <a:lnTo>
                      <a:pt x="14" y="72"/>
                    </a:lnTo>
                    <a:lnTo>
                      <a:pt x="15" y="69"/>
                    </a:lnTo>
                    <a:lnTo>
                      <a:pt x="16" y="67"/>
                    </a:lnTo>
                    <a:lnTo>
                      <a:pt x="17" y="46"/>
                    </a:lnTo>
                    <a:lnTo>
                      <a:pt x="17" y="27"/>
                    </a:lnTo>
                    <a:lnTo>
                      <a:pt x="18" y="7"/>
                    </a:lnTo>
                    <a:lnTo>
                      <a:pt x="17" y="4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5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62" name="Freeform 420"/>
              <p:cNvSpPr>
                <a:spLocks/>
              </p:cNvSpPr>
              <p:nvPr/>
            </p:nvSpPr>
            <p:spPr bwMode="auto">
              <a:xfrm>
                <a:off x="3321" y="1379"/>
                <a:ext cx="22" cy="79"/>
              </a:xfrm>
              <a:custGeom>
                <a:avLst/>
                <a:gdLst>
                  <a:gd name="T0" fmla="*/ 0 w 22"/>
                  <a:gd name="T1" fmla="*/ 6 h 79"/>
                  <a:gd name="T2" fmla="*/ 1 w 22"/>
                  <a:gd name="T3" fmla="*/ 25 h 79"/>
                  <a:gd name="T4" fmla="*/ 3 w 22"/>
                  <a:gd name="T5" fmla="*/ 43 h 79"/>
                  <a:gd name="T6" fmla="*/ 8 w 22"/>
                  <a:gd name="T7" fmla="*/ 61 h 79"/>
                  <a:gd name="T8" fmla="*/ 8 w 22"/>
                  <a:gd name="T9" fmla="*/ 61 h 79"/>
                  <a:gd name="T10" fmla="*/ 9 w 22"/>
                  <a:gd name="T11" fmla="*/ 65 h 79"/>
                  <a:gd name="T12" fmla="*/ 9 w 22"/>
                  <a:gd name="T13" fmla="*/ 69 h 79"/>
                  <a:gd name="T14" fmla="*/ 9 w 22"/>
                  <a:gd name="T15" fmla="*/ 73 h 79"/>
                  <a:gd name="T16" fmla="*/ 9 w 22"/>
                  <a:gd name="T17" fmla="*/ 73 h 79"/>
                  <a:gd name="T18" fmla="*/ 10 w 22"/>
                  <a:gd name="T19" fmla="*/ 76 h 79"/>
                  <a:gd name="T20" fmla="*/ 12 w 22"/>
                  <a:gd name="T21" fmla="*/ 79 h 79"/>
                  <a:gd name="T22" fmla="*/ 15 w 22"/>
                  <a:gd name="T23" fmla="*/ 79 h 79"/>
                  <a:gd name="T24" fmla="*/ 15 w 22"/>
                  <a:gd name="T25" fmla="*/ 79 h 79"/>
                  <a:gd name="T26" fmla="*/ 18 w 22"/>
                  <a:gd name="T27" fmla="*/ 79 h 79"/>
                  <a:gd name="T28" fmla="*/ 21 w 22"/>
                  <a:gd name="T29" fmla="*/ 76 h 79"/>
                  <a:gd name="T30" fmla="*/ 22 w 22"/>
                  <a:gd name="T31" fmla="*/ 73 h 79"/>
                  <a:gd name="T32" fmla="*/ 22 w 22"/>
                  <a:gd name="T33" fmla="*/ 73 h 79"/>
                  <a:gd name="T34" fmla="*/ 21 w 22"/>
                  <a:gd name="T35" fmla="*/ 63 h 79"/>
                  <a:gd name="T36" fmla="*/ 19 w 22"/>
                  <a:gd name="T37" fmla="*/ 54 h 79"/>
                  <a:gd name="T38" fmla="*/ 16 w 22"/>
                  <a:gd name="T39" fmla="*/ 44 h 79"/>
                  <a:gd name="T40" fmla="*/ 16 w 22"/>
                  <a:gd name="T41" fmla="*/ 44 h 79"/>
                  <a:gd name="T42" fmla="*/ 14 w 22"/>
                  <a:gd name="T43" fmla="*/ 32 h 79"/>
                  <a:gd name="T44" fmla="*/ 13 w 22"/>
                  <a:gd name="T45" fmla="*/ 19 h 79"/>
                  <a:gd name="T46" fmla="*/ 13 w 22"/>
                  <a:gd name="T47" fmla="*/ 6 h 79"/>
                  <a:gd name="T48" fmla="*/ 13 w 22"/>
                  <a:gd name="T49" fmla="*/ 6 h 79"/>
                  <a:gd name="T50" fmla="*/ 12 w 22"/>
                  <a:gd name="T51" fmla="*/ 3 h 79"/>
                  <a:gd name="T52" fmla="*/ 10 w 22"/>
                  <a:gd name="T53" fmla="*/ 1 h 79"/>
                  <a:gd name="T54" fmla="*/ 6 w 22"/>
                  <a:gd name="T55" fmla="*/ 0 h 79"/>
                  <a:gd name="T56" fmla="*/ 6 w 22"/>
                  <a:gd name="T57" fmla="*/ 0 h 79"/>
                  <a:gd name="T58" fmla="*/ 3 w 22"/>
                  <a:gd name="T59" fmla="*/ 1 h 79"/>
                  <a:gd name="T60" fmla="*/ 1 w 22"/>
                  <a:gd name="T61" fmla="*/ 3 h 79"/>
                  <a:gd name="T62" fmla="*/ 0 w 22"/>
                  <a:gd name="T63" fmla="*/ 6 h 79"/>
                  <a:gd name="T64" fmla="*/ 0 w 22"/>
                  <a:gd name="T65" fmla="*/ 6 h 7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"/>
                  <a:gd name="T100" fmla="*/ 0 h 79"/>
                  <a:gd name="T101" fmla="*/ 22 w 22"/>
                  <a:gd name="T102" fmla="*/ 79 h 7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" h="79">
                    <a:moveTo>
                      <a:pt x="0" y="6"/>
                    </a:moveTo>
                    <a:lnTo>
                      <a:pt x="1" y="25"/>
                    </a:lnTo>
                    <a:lnTo>
                      <a:pt x="3" y="43"/>
                    </a:lnTo>
                    <a:lnTo>
                      <a:pt x="8" y="61"/>
                    </a:lnTo>
                    <a:lnTo>
                      <a:pt x="9" y="65"/>
                    </a:lnTo>
                    <a:lnTo>
                      <a:pt x="9" y="69"/>
                    </a:lnTo>
                    <a:lnTo>
                      <a:pt x="9" y="73"/>
                    </a:lnTo>
                    <a:lnTo>
                      <a:pt x="10" y="76"/>
                    </a:lnTo>
                    <a:lnTo>
                      <a:pt x="12" y="79"/>
                    </a:lnTo>
                    <a:lnTo>
                      <a:pt x="15" y="79"/>
                    </a:lnTo>
                    <a:lnTo>
                      <a:pt x="18" y="79"/>
                    </a:lnTo>
                    <a:lnTo>
                      <a:pt x="21" y="76"/>
                    </a:lnTo>
                    <a:lnTo>
                      <a:pt x="22" y="73"/>
                    </a:lnTo>
                    <a:lnTo>
                      <a:pt x="21" y="63"/>
                    </a:lnTo>
                    <a:lnTo>
                      <a:pt x="19" y="54"/>
                    </a:lnTo>
                    <a:lnTo>
                      <a:pt x="16" y="44"/>
                    </a:lnTo>
                    <a:lnTo>
                      <a:pt x="14" y="32"/>
                    </a:lnTo>
                    <a:lnTo>
                      <a:pt x="13" y="19"/>
                    </a:lnTo>
                    <a:lnTo>
                      <a:pt x="13" y="6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63" name="Freeform 421"/>
              <p:cNvSpPr>
                <a:spLocks/>
              </p:cNvSpPr>
              <p:nvPr/>
            </p:nvSpPr>
            <p:spPr bwMode="auto">
              <a:xfrm>
                <a:off x="3254" y="1374"/>
                <a:ext cx="18" cy="83"/>
              </a:xfrm>
              <a:custGeom>
                <a:avLst/>
                <a:gdLst>
                  <a:gd name="T0" fmla="*/ 6 w 18"/>
                  <a:gd name="T1" fmla="*/ 3 h 83"/>
                  <a:gd name="T2" fmla="*/ 2 w 18"/>
                  <a:gd name="T3" fmla="*/ 14 h 83"/>
                  <a:gd name="T4" fmla="*/ 1 w 18"/>
                  <a:gd name="T5" fmla="*/ 26 h 83"/>
                  <a:gd name="T6" fmla="*/ 2 w 18"/>
                  <a:gd name="T7" fmla="*/ 38 h 83"/>
                  <a:gd name="T8" fmla="*/ 2 w 18"/>
                  <a:gd name="T9" fmla="*/ 38 h 83"/>
                  <a:gd name="T10" fmla="*/ 3 w 18"/>
                  <a:gd name="T11" fmla="*/ 43 h 83"/>
                  <a:gd name="T12" fmla="*/ 3 w 18"/>
                  <a:gd name="T13" fmla="*/ 49 h 83"/>
                  <a:gd name="T14" fmla="*/ 2 w 18"/>
                  <a:gd name="T15" fmla="*/ 54 h 83"/>
                  <a:gd name="T16" fmla="*/ 2 w 18"/>
                  <a:gd name="T17" fmla="*/ 54 h 83"/>
                  <a:gd name="T18" fmla="*/ 1 w 18"/>
                  <a:gd name="T19" fmla="*/ 62 h 83"/>
                  <a:gd name="T20" fmla="*/ 0 w 18"/>
                  <a:gd name="T21" fmla="*/ 69 h 83"/>
                  <a:gd name="T22" fmla="*/ 0 w 18"/>
                  <a:gd name="T23" fmla="*/ 77 h 83"/>
                  <a:gd name="T24" fmla="*/ 0 w 18"/>
                  <a:gd name="T25" fmla="*/ 77 h 83"/>
                  <a:gd name="T26" fmla="*/ 1 w 18"/>
                  <a:gd name="T27" fmla="*/ 80 h 83"/>
                  <a:gd name="T28" fmla="*/ 3 w 18"/>
                  <a:gd name="T29" fmla="*/ 82 h 83"/>
                  <a:gd name="T30" fmla="*/ 7 w 18"/>
                  <a:gd name="T31" fmla="*/ 83 h 83"/>
                  <a:gd name="T32" fmla="*/ 7 w 18"/>
                  <a:gd name="T33" fmla="*/ 83 h 83"/>
                  <a:gd name="T34" fmla="*/ 10 w 18"/>
                  <a:gd name="T35" fmla="*/ 82 h 83"/>
                  <a:gd name="T36" fmla="*/ 12 w 18"/>
                  <a:gd name="T37" fmla="*/ 80 h 83"/>
                  <a:gd name="T38" fmla="*/ 13 w 18"/>
                  <a:gd name="T39" fmla="*/ 77 h 83"/>
                  <a:gd name="T40" fmla="*/ 13 w 18"/>
                  <a:gd name="T41" fmla="*/ 77 h 83"/>
                  <a:gd name="T42" fmla="*/ 13 w 18"/>
                  <a:gd name="T43" fmla="*/ 69 h 83"/>
                  <a:gd name="T44" fmla="*/ 14 w 18"/>
                  <a:gd name="T45" fmla="*/ 61 h 83"/>
                  <a:gd name="T46" fmla="*/ 15 w 18"/>
                  <a:gd name="T47" fmla="*/ 54 h 83"/>
                  <a:gd name="T48" fmla="*/ 15 w 18"/>
                  <a:gd name="T49" fmla="*/ 54 h 83"/>
                  <a:gd name="T50" fmla="*/ 15 w 18"/>
                  <a:gd name="T51" fmla="*/ 45 h 83"/>
                  <a:gd name="T52" fmla="*/ 15 w 18"/>
                  <a:gd name="T53" fmla="*/ 37 h 83"/>
                  <a:gd name="T54" fmla="*/ 14 w 18"/>
                  <a:gd name="T55" fmla="*/ 28 h 83"/>
                  <a:gd name="T56" fmla="*/ 14 w 18"/>
                  <a:gd name="T57" fmla="*/ 28 h 83"/>
                  <a:gd name="T58" fmla="*/ 13 w 18"/>
                  <a:gd name="T59" fmla="*/ 22 h 83"/>
                  <a:gd name="T60" fmla="*/ 14 w 18"/>
                  <a:gd name="T61" fmla="*/ 16 h 83"/>
                  <a:gd name="T62" fmla="*/ 16 w 18"/>
                  <a:gd name="T63" fmla="*/ 10 h 83"/>
                  <a:gd name="T64" fmla="*/ 16 w 18"/>
                  <a:gd name="T65" fmla="*/ 10 h 83"/>
                  <a:gd name="T66" fmla="*/ 18 w 18"/>
                  <a:gd name="T67" fmla="*/ 7 h 83"/>
                  <a:gd name="T68" fmla="*/ 18 w 18"/>
                  <a:gd name="T69" fmla="*/ 4 h 83"/>
                  <a:gd name="T70" fmla="*/ 15 w 18"/>
                  <a:gd name="T71" fmla="*/ 2 h 83"/>
                  <a:gd name="T72" fmla="*/ 15 w 18"/>
                  <a:gd name="T73" fmla="*/ 2 h 83"/>
                  <a:gd name="T74" fmla="*/ 12 w 18"/>
                  <a:gd name="T75" fmla="*/ 0 h 83"/>
                  <a:gd name="T76" fmla="*/ 9 w 18"/>
                  <a:gd name="T77" fmla="*/ 1 h 83"/>
                  <a:gd name="T78" fmla="*/ 6 w 18"/>
                  <a:gd name="T79" fmla="*/ 3 h 83"/>
                  <a:gd name="T80" fmla="*/ 6 w 18"/>
                  <a:gd name="T81" fmla="*/ 3 h 8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8"/>
                  <a:gd name="T124" fmla="*/ 0 h 83"/>
                  <a:gd name="T125" fmla="*/ 18 w 18"/>
                  <a:gd name="T126" fmla="*/ 83 h 8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8" h="83">
                    <a:moveTo>
                      <a:pt x="6" y="3"/>
                    </a:moveTo>
                    <a:lnTo>
                      <a:pt x="2" y="14"/>
                    </a:lnTo>
                    <a:lnTo>
                      <a:pt x="1" y="26"/>
                    </a:lnTo>
                    <a:lnTo>
                      <a:pt x="2" y="38"/>
                    </a:lnTo>
                    <a:lnTo>
                      <a:pt x="3" y="43"/>
                    </a:lnTo>
                    <a:lnTo>
                      <a:pt x="3" y="49"/>
                    </a:lnTo>
                    <a:lnTo>
                      <a:pt x="2" y="54"/>
                    </a:lnTo>
                    <a:lnTo>
                      <a:pt x="1" y="62"/>
                    </a:lnTo>
                    <a:lnTo>
                      <a:pt x="0" y="69"/>
                    </a:lnTo>
                    <a:lnTo>
                      <a:pt x="0" y="77"/>
                    </a:lnTo>
                    <a:lnTo>
                      <a:pt x="1" y="80"/>
                    </a:lnTo>
                    <a:lnTo>
                      <a:pt x="3" y="82"/>
                    </a:lnTo>
                    <a:lnTo>
                      <a:pt x="7" y="83"/>
                    </a:lnTo>
                    <a:lnTo>
                      <a:pt x="10" y="82"/>
                    </a:lnTo>
                    <a:lnTo>
                      <a:pt x="12" y="80"/>
                    </a:lnTo>
                    <a:lnTo>
                      <a:pt x="13" y="77"/>
                    </a:lnTo>
                    <a:lnTo>
                      <a:pt x="13" y="69"/>
                    </a:lnTo>
                    <a:lnTo>
                      <a:pt x="14" y="61"/>
                    </a:lnTo>
                    <a:lnTo>
                      <a:pt x="15" y="54"/>
                    </a:lnTo>
                    <a:lnTo>
                      <a:pt x="15" y="45"/>
                    </a:lnTo>
                    <a:lnTo>
                      <a:pt x="15" y="37"/>
                    </a:lnTo>
                    <a:lnTo>
                      <a:pt x="14" y="28"/>
                    </a:lnTo>
                    <a:lnTo>
                      <a:pt x="13" y="22"/>
                    </a:lnTo>
                    <a:lnTo>
                      <a:pt x="14" y="16"/>
                    </a:lnTo>
                    <a:lnTo>
                      <a:pt x="16" y="10"/>
                    </a:lnTo>
                    <a:lnTo>
                      <a:pt x="18" y="7"/>
                    </a:lnTo>
                    <a:lnTo>
                      <a:pt x="18" y="4"/>
                    </a:lnTo>
                    <a:lnTo>
                      <a:pt x="15" y="2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6" y="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64" name="Freeform 422"/>
              <p:cNvSpPr>
                <a:spLocks/>
              </p:cNvSpPr>
              <p:nvPr/>
            </p:nvSpPr>
            <p:spPr bwMode="auto">
              <a:xfrm>
                <a:off x="3028" y="1347"/>
                <a:ext cx="45" cy="45"/>
              </a:xfrm>
              <a:custGeom>
                <a:avLst/>
                <a:gdLst>
                  <a:gd name="T0" fmla="*/ 23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3 w 45"/>
                  <a:gd name="T15" fmla="*/ 0 h 45"/>
                  <a:gd name="T16" fmla="*/ 23 w 45"/>
                  <a:gd name="T17" fmla="*/ 0 h 45"/>
                  <a:gd name="T18" fmla="*/ 12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2 w 45"/>
                  <a:gd name="T29" fmla="*/ 42 h 45"/>
                  <a:gd name="T30" fmla="*/ 23 w 45"/>
                  <a:gd name="T31" fmla="*/ 45 h 45"/>
                  <a:gd name="T32" fmla="*/ 23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lnTo>
                      <a:pt x="12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2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65" name="Freeform 423"/>
              <p:cNvSpPr>
                <a:spLocks/>
              </p:cNvSpPr>
              <p:nvPr/>
            </p:nvSpPr>
            <p:spPr bwMode="auto">
              <a:xfrm>
                <a:off x="3073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3 h 45"/>
                  <a:gd name="T20" fmla="*/ 4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4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4" y="11"/>
                    </a:lnTo>
                    <a:lnTo>
                      <a:pt x="0" y="23"/>
                    </a:lnTo>
                    <a:lnTo>
                      <a:pt x="4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66" name="Freeform 424"/>
              <p:cNvSpPr>
                <a:spLocks/>
              </p:cNvSpPr>
              <p:nvPr/>
            </p:nvSpPr>
            <p:spPr bwMode="auto">
              <a:xfrm>
                <a:off x="3118" y="1347"/>
                <a:ext cx="45" cy="45"/>
              </a:xfrm>
              <a:custGeom>
                <a:avLst/>
                <a:gdLst>
                  <a:gd name="T0" fmla="*/ 23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3 w 45"/>
                  <a:gd name="T15" fmla="*/ 0 h 45"/>
                  <a:gd name="T16" fmla="*/ 23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3 w 45"/>
                  <a:gd name="T31" fmla="*/ 45 h 45"/>
                  <a:gd name="T32" fmla="*/ 23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67" name="Freeform 425"/>
              <p:cNvSpPr>
                <a:spLocks/>
              </p:cNvSpPr>
              <p:nvPr/>
            </p:nvSpPr>
            <p:spPr bwMode="auto">
              <a:xfrm>
                <a:off x="3163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68" name="Freeform 426"/>
              <p:cNvSpPr>
                <a:spLocks/>
              </p:cNvSpPr>
              <p:nvPr/>
            </p:nvSpPr>
            <p:spPr bwMode="auto">
              <a:xfrm>
                <a:off x="3208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3 w 45"/>
                  <a:gd name="T3" fmla="*/ 42 h 45"/>
                  <a:gd name="T4" fmla="*/ 41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1 w 45"/>
                  <a:gd name="T11" fmla="*/ 11 h 45"/>
                  <a:gd name="T12" fmla="*/ 33 w 45"/>
                  <a:gd name="T13" fmla="*/ 3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3" y="42"/>
                    </a:lnTo>
                    <a:lnTo>
                      <a:pt x="41" y="34"/>
                    </a:lnTo>
                    <a:lnTo>
                      <a:pt x="45" y="23"/>
                    </a:lnTo>
                    <a:lnTo>
                      <a:pt x="41" y="11"/>
                    </a:lnTo>
                    <a:lnTo>
                      <a:pt x="33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69" name="Freeform 427"/>
              <p:cNvSpPr>
                <a:spLocks/>
              </p:cNvSpPr>
              <p:nvPr/>
            </p:nvSpPr>
            <p:spPr bwMode="auto">
              <a:xfrm>
                <a:off x="3253" y="1347"/>
                <a:ext cx="44" cy="45"/>
              </a:xfrm>
              <a:custGeom>
                <a:avLst/>
                <a:gdLst>
                  <a:gd name="T0" fmla="*/ 22 w 44"/>
                  <a:gd name="T1" fmla="*/ 45 h 45"/>
                  <a:gd name="T2" fmla="*/ 33 w 44"/>
                  <a:gd name="T3" fmla="*/ 42 h 45"/>
                  <a:gd name="T4" fmla="*/ 41 w 44"/>
                  <a:gd name="T5" fmla="*/ 34 h 45"/>
                  <a:gd name="T6" fmla="*/ 44 w 44"/>
                  <a:gd name="T7" fmla="*/ 23 h 45"/>
                  <a:gd name="T8" fmla="*/ 44 w 44"/>
                  <a:gd name="T9" fmla="*/ 23 h 45"/>
                  <a:gd name="T10" fmla="*/ 41 w 44"/>
                  <a:gd name="T11" fmla="*/ 11 h 45"/>
                  <a:gd name="T12" fmla="*/ 33 w 44"/>
                  <a:gd name="T13" fmla="*/ 3 h 45"/>
                  <a:gd name="T14" fmla="*/ 22 w 44"/>
                  <a:gd name="T15" fmla="*/ 0 h 45"/>
                  <a:gd name="T16" fmla="*/ 22 w 44"/>
                  <a:gd name="T17" fmla="*/ 0 h 45"/>
                  <a:gd name="T18" fmla="*/ 11 w 44"/>
                  <a:gd name="T19" fmla="*/ 3 h 45"/>
                  <a:gd name="T20" fmla="*/ 3 w 44"/>
                  <a:gd name="T21" fmla="*/ 11 h 45"/>
                  <a:gd name="T22" fmla="*/ 0 w 44"/>
                  <a:gd name="T23" fmla="*/ 23 h 45"/>
                  <a:gd name="T24" fmla="*/ 0 w 44"/>
                  <a:gd name="T25" fmla="*/ 23 h 45"/>
                  <a:gd name="T26" fmla="*/ 3 w 44"/>
                  <a:gd name="T27" fmla="*/ 34 h 45"/>
                  <a:gd name="T28" fmla="*/ 11 w 44"/>
                  <a:gd name="T29" fmla="*/ 42 h 45"/>
                  <a:gd name="T30" fmla="*/ 22 w 44"/>
                  <a:gd name="T31" fmla="*/ 45 h 45"/>
                  <a:gd name="T32" fmla="*/ 22 w 44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5"/>
                  <a:gd name="T53" fmla="*/ 44 w 44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5">
                    <a:moveTo>
                      <a:pt x="22" y="45"/>
                    </a:moveTo>
                    <a:lnTo>
                      <a:pt x="33" y="42"/>
                    </a:lnTo>
                    <a:lnTo>
                      <a:pt x="41" y="34"/>
                    </a:lnTo>
                    <a:lnTo>
                      <a:pt x="44" y="23"/>
                    </a:lnTo>
                    <a:lnTo>
                      <a:pt x="41" y="11"/>
                    </a:lnTo>
                    <a:lnTo>
                      <a:pt x="33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70" name="Freeform 428"/>
              <p:cNvSpPr>
                <a:spLocks/>
              </p:cNvSpPr>
              <p:nvPr/>
            </p:nvSpPr>
            <p:spPr bwMode="auto">
              <a:xfrm>
                <a:off x="3297" y="1347"/>
                <a:ext cx="45" cy="45"/>
              </a:xfrm>
              <a:custGeom>
                <a:avLst/>
                <a:gdLst>
                  <a:gd name="T0" fmla="*/ 23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3 w 45"/>
                  <a:gd name="T15" fmla="*/ 0 h 45"/>
                  <a:gd name="T16" fmla="*/ 23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3 w 45"/>
                  <a:gd name="T31" fmla="*/ 45 h 45"/>
                  <a:gd name="T32" fmla="*/ 23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71" name="Freeform 429"/>
              <p:cNvSpPr>
                <a:spLocks/>
              </p:cNvSpPr>
              <p:nvPr/>
            </p:nvSpPr>
            <p:spPr bwMode="auto">
              <a:xfrm>
                <a:off x="3434" y="1359"/>
                <a:ext cx="43" cy="100"/>
              </a:xfrm>
              <a:custGeom>
                <a:avLst/>
                <a:gdLst>
                  <a:gd name="T0" fmla="*/ 37 w 43"/>
                  <a:gd name="T1" fmla="*/ 67 h 100"/>
                  <a:gd name="T2" fmla="*/ 36 w 43"/>
                  <a:gd name="T3" fmla="*/ 55 h 100"/>
                  <a:gd name="T4" fmla="*/ 37 w 43"/>
                  <a:gd name="T5" fmla="*/ 41 h 100"/>
                  <a:gd name="T6" fmla="*/ 29 w 43"/>
                  <a:gd name="T7" fmla="*/ 4 h 100"/>
                  <a:gd name="T8" fmla="*/ 28 w 43"/>
                  <a:gd name="T9" fmla="*/ 2 h 100"/>
                  <a:gd name="T10" fmla="*/ 24 w 43"/>
                  <a:gd name="T11" fmla="*/ 0 h 100"/>
                  <a:gd name="T12" fmla="*/ 21 w 43"/>
                  <a:gd name="T13" fmla="*/ 0 h 100"/>
                  <a:gd name="T14" fmla="*/ 18 w 43"/>
                  <a:gd name="T15" fmla="*/ 3 h 100"/>
                  <a:gd name="T16" fmla="*/ 11 w 43"/>
                  <a:gd name="T17" fmla="*/ 20 h 100"/>
                  <a:gd name="T18" fmla="*/ 4 w 43"/>
                  <a:gd name="T19" fmla="*/ 59 h 100"/>
                  <a:gd name="T20" fmla="*/ 4 w 43"/>
                  <a:gd name="T21" fmla="*/ 69 h 100"/>
                  <a:gd name="T22" fmla="*/ 1 w 43"/>
                  <a:gd name="T23" fmla="*/ 84 h 100"/>
                  <a:gd name="T24" fmla="*/ 1 w 43"/>
                  <a:gd name="T25" fmla="*/ 88 h 100"/>
                  <a:gd name="T26" fmla="*/ 0 w 43"/>
                  <a:gd name="T27" fmla="*/ 93 h 100"/>
                  <a:gd name="T28" fmla="*/ 0 w 43"/>
                  <a:gd name="T29" fmla="*/ 96 h 100"/>
                  <a:gd name="T30" fmla="*/ 6 w 43"/>
                  <a:gd name="T31" fmla="*/ 100 h 100"/>
                  <a:gd name="T32" fmla="*/ 9 w 43"/>
                  <a:gd name="T33" fmla="*/ 99 h 100"/>
                  <a:gd name="T34" fmla="*/ 13 w 43"/>
                  <a:gd name="T35" fmla="*/ 94 h 100"/>
                  <a:gd name="T36" fmla="*/ 13 w 43"/>
                  <a:gd name="T37" fmla="*/ 92 h 100"/>
                  <a:gd name="T38" fmla="*/ 14 w 43"/>
                  <a:gd name="T39" fmla="*/ 87 h 100"/>
                  <a:gd name="T40" fmla="*/ 16 w 43"/>
                  <a:gd name="T41" fmla="*/ 79 h 100"/>
                  <a:gd name="T42" fmla="*/ 17 w 43"/>
                  <a:gd name="T43" fmla="*/ 57 h 100"/>
                  <a:gd name="T44" fmla="*/ 17 w 43"/>
                  <a:gd name="T45" fmla="*/ 49 h 100"/>
                  <a:gd name="T46" fmla="*/ 22 w 43"/>
                  <a:gd name="T47" fmla="*/ 26 h 100"/>
                  <a:gd name="T48" fmla="*/ 24 w 43"/>
                  <a:gd name="T49" fmla="*/ 37 h 100"/>
                  <a:gd name="T50" fmla="*/ 23 w 43"/>
                  <a:gd name="T51" fmla="*/ 53 h 100"/>
                  <a:gd name="T52" fmla="*/ 23 w 43"/>
                  <a:gd name="T53" fmla="*/ 61 h 100"/>
                  <a:gd name="T54" fmla="*/ 27 w 43"/>
                  <a:gd name="T55" fmla="*/ 77 h 100"/>
                  <a:gd name="T56" fmla="*/ 28 w 43"/>
                  <a:gd name="T57" fmla="*/ 82 h 100"/>
                  <a:gd name="T58" fmla="*/ 30 w 43"/>
                  <a:gd name="T59" fmla="*/ 93 h 100"/>
                  <a:gd name="T60" fmla="*/ 31 w 43"/>
                  <a:gd name="T61" fmla="*/ 96 h 100"/>
                  <a:gd name="T62" fmla="*/ 36 w 43"/>
                  <a:gd name="T63" fmla="*/ 99 h 100"/>
                  <a:gd name="T64" fmla="*/ 39 w 43"/>
                  <a:gd name="T65" fmla="*/ 99 h 100"/>
                  <a:gd name="T66" fmla="*/ 43 w 43"/>
                  <a:gd name="T67" fmla="*/ 93 h 100"/>
                  <a:gd name="T68" fmla="*/ 42 w 43"/>
                  <a:gd name="T69" fmla="*/ 87 h 100"/>
                  <a:gd name="T70" fmla="*/ 39 w 43"/>
                  <a:gd name="T71" fmla="*/ 73 h 10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3"/>
                  <a:gd name="T109" fmla="*/ 0 h 100"/>
                  <a:gd name="T110" fmla="*/ 43 w 43"/>
                  <a:gd name="T111" fmla="*/ 100 h 10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3" h="100">
                    <a:moveTo>
                      <a:pt x="39" y="73"/>
                    </a:moveTo>
                    <a:lnTo>
                      <a:pt x="37" y="67"/>
                    </a:lnTo>
                    <a:lnTo>
                      <a:pt x="36" y="61"/>
                    </a:lnTo>
                    <a:lnTo>
                      <a:pt x="36" y="55"/>
                    </a:lnTo>
                    <a:lnTo>
                      <a:pt x="37" y="41"/>
                    </a:lnTo>
                    <a:lnTo>
                      <a:pt x="35" y="24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19" y="1"/>
                    </a:lnTo>
                    <a:lnTo>
                      <a:pt x="18" y="3"/>
                    </a:lnTo>
                    <a:lnTo>
                      <a:pt x="11" y="20"/>
                    </a:lnTo>
                    <a:lnTo>
                      <a:pt x="5" y="40"/>
                    </a:lnTo>
                    <a:lnTo>
                      <a:pt x="4" y="59"/>
                    </a:lnTo>
                    <a:lnTo>
                      <a:pt x="4" y="69"/>
                    </a:lnTo>
                    <a:lnTo>
                      <a:pt x="3" y="77"/>
                    </a:lnTo>
                    <a:lnTo>
                      <a:pt x="1" y="84"/>
                    </a:lnTo>
                    <a:lnTo>
                      <a:pt x="1" y="88"/>
                    </a:lnTo>
                    <a:lnTo>
                      <a:pt x="0" y="91"/>
                    </a:lnTo>
                    <a:lnTo>
                      <a:pt x="0" y="93"/>
                    </a:lnTo>
                    <a:lnTo>
                      <a:pt x="0" y="96"/>
                    </a:lnTo>
                    <a:lnTo>
                      <a:pt x="3" y="99"/>
                    </a:lnTo>
                    <a:lnTo>
                      <a:pt x="6" y="100"/>
                    </a:lnTo>
                    <a:lnTo>
                      <a:pt x="9" y="99"/>
                    </a:lnTo>
                    <a:lnTo>
                      <a:pt x="11" y="97"/>
                    </a:lnTo>
                    <a:lnTo>
                      <a:pt x="13" y="94"/>
                    </a:lnTo>
                    <a:lnTo>
                      <a:pt x="13" y="92"/>
                    </a:lnTo>
                    <a:lnTo>
                      <a:pt x="13" y="90"/>
                    </a:lnTo>
                    <a:lnTo>
                      <a:pt x="14" y="87"/>
                    </a:lnTo>
                    <a:lnTo>
                      <a:pt x="16" y="79"/>
                    </a:lnTo>
                    <a:lnTo>
                      <a:pt x="17" y="69"/>
                    </a:lnTo>
                    <a:lnTo>
                      <a:pt x="17" y="57"/>
                    </a:lnTo>
                    <a:lnTo>
                      <a:pt x="17" y="49"/>
                    </a:lnTo>
                    <a:lnTo>
                      <a:pt x="18" y="39"/>
                    </a:lnTo>
                    <a:lnTo>
                      <a:pt x="22" y="26"/>
                    </a:lnTo>
                    <a:lnTo>
                      <a:pt x="24" y="37"/>
                    </a:lnTo>
                    <a:lnTo>
                      <a:pt x="24" y="45"/>
                    </a:lnTo>
                    <a:lnTo>
                      <a:pt x="23" y="53"/>
                    </a:lnTo>
                    <a:lnTo>
                      <a:pt x="23" y="61"/>
                    </a:lnTo>
                    <a:lnTo>
                      <a:pt x="25" y="70"/>
                    </a:lnTo>
                    <a:lnTo>
                      <a:pt x="27" y="77"/>
                    </a:lnTo>
                    <a:lnTo>
                      <a:pt x="28" y="82"/>
                    </a:lnTo>
                    <a:lnTo>
                      <a:pt x="29" y="88"/>
                    </a:lnTo>
                    <a:lnTo>
                      <a:pt x="30" y="93"/>
                    </a:lnTo>
                    <a:lnTo>
                      <a:pt x="31" y="96"/>
                    </a:lnTo>
                    <a:lnTo>
                      <a:pt x="33" y="98"/>
                    </a:lnTo>
                    <a:lnTo>
                      <a:pt x="36" y="99"/>
                    </a:lnTo>
                    <a:lnTo>
                      <a:pt x="39" y="99"/>
                    </a:lnTo>
                    <a:lnTo>
                      <a:pt x="42" y="96"/>
                    </a:lnTo>
                    <a:lnTo>
                      <a:pt x="43" y="93"/>
                    </a:lnTo>
                    <a:lnTo>
                      <a:pt x="42" y="87"/>
                    </a:lnTo>
                    <a:lnTo>
                      <a:pt x="41" y="80"/>
                    </a:lnTo>
                    <a:lnTo>
                      <a:pt x="39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72" name="Freeform 430"/>
              <p:cNvSpPr>
                <a:spLocks/>
              </p:cNvSpPr>
              <p:nvPr/>
            </p:nvSpPr>
            <p:spPr bwMode="auto">
              <a:xfrm>
                <a:off x="3432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3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3 w 45"/>
                  <a:gd name="T13" fmla="*/ 3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3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3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73" name="Freeform 431"/>
              <p:cNvSpPr>
                <a:spLocks/>
              </p:cNvSpPr>
              <p:nvPr/>
            </p:nvSpPr>
            <p:spPr bwMode="auto">
              <a:xfrm>
                <a:off x="3479" y="1373"/>
                <a:ext cx="22" cy="84"/>
              </a:xfrm>
              <a:custGeom>
                <a:avLst/>
                <a:gdLst>
                  <a:gd name="T0" fmla="*/ 13 w 22"/>
                  <a:gd name="T1" fmla="*/ 78 h 84"/>
                  <a:gd name="T2" fmla="*/ 14 w 22"/>
                  <a:gd name="T3" fmla="*/ 66 h 84"/>
                  <a:gd name="T4" fmla="*/ 16 w 22"/>
                  <a:gd name="T5" fmla="*/ 55 h 84"/>
                  <a:gd name="T6" fmla="*/ 19 w 22"/>
                  <a:gd name="T7" fmla="*/ 44 h 84"/>
                  <a:gd name="T8" fmla="*/ 19 w 22"/>
                  <a:gd name="T9" fmla="*/ 44 h 84"/>
                  <a:gd name="T10" fmla="*/ 21 w 22"/>
                  <a:gd name="T11" fmla="*/ 31 h 84"/>
                  <a:gd name="T12" fmla="*/ 22 w 22"/>
                  <a:gd name="T13" fmla="*/ 19 h 84"/>
                  <a:gd name="T14" fmla="*/ 22 w 22"/>
                  <a:gd name="T15" fmla="*/ 6 h 84"/>
                  <a:gd name="T16" fmla="*/ 22 w 22"/>
                  <a:gd name="T17" fmla="*/ 6 h 84"/>
                  <a:gd name="T18" fmla="*/ 21 w 22"/>
                  <a:gd name="T19" fmla="*/ 3 h 84"/>
                  <a:gd name="T20" fmla="*/ 19 w 22"/>
                  <a:gd name="T21" fmla="*/ 1 h 84"/>
                  <a:gd name="T22" fmla="*/ 16 w 22"/>
                  <a:gd name="T23" fmla="*/ 0 h 84"/>
                  <a:gd name="T24" fmla="*/ 16 w 22"/>
                  <a:gd name="T25" fmla="*/ 0 h 84"/>
                  <a:gd name="T26" fmla="*/ 13 w 22"/>
                  <a:gd name="T27" fmla="*/ 1 h 84"/>
                  <a:gd name="T28" fmla="*/ 11 w 22"/>
                  <a:gd name="T29" fmla="*/ 3 h 84"/>
                  <a:gd name="T30" fmla="*/ 10 w 22"/>
                  <a:gd name="T31" fmla="*/ 6 h 84"/>
                  <a:gd name="T32" fmla="*/ 10 w 22"/>
                  <a:gd name="T33" fmla="*/ 6 h 84"/>
                  <a:gd name="T34" fmla="*/ 9 w 22"/>
                  <a:gd name="T35" fmla="*/ 24 h 84"/>
                  <a:gd name="T36" fmla="*/ 6 w 22"/>
                  <a:gd name="T37" fmla="*/ 42 h 84"/>
                  <a:gd name="T38" fmla="*/ 1 w 22"/>
                  <a:gd name="T39" fmla="*/ 59 h 84"/>
                  <a:gd name="T40" fmla="*/ 1 w 22"/>
                  <a:gd name="T41" fmla="*/ 59 h 84"/>
                  <a:gd name="T42" fmla="*/ 0 w 22"/>
                  <a:gd name="T43" fmla="*/ 65 h 84"/>
                  <a:gd name="T44" fmla="*/ 0 w 22"/>
                  <a:gd name="T45" fmla="*/ 70 h 84"/>
                  <a:gd name="T46" fmla="*/ 0 w 22"/>
                  <a:gd name="T47" fmla="*/ 76 h 84"/>
                  <a:gd name="T48" fmla="*/ 0 w 22"/>
                  <a:gd name="T49" fmla="*/ 76 h 84"/>
                  <a:gd name="T50" fmla="*/ 0 w 22"/>
                  <a:gd name="T51" fmla="*/ 80 h 84"/>
                  <a:gd name="T52" fmla="*/ 2 w 22"/>
                  <a:gd name="T53" fmla="*/ 82 h 84"/>
                  <a:gd name="T54" fmla="*/ 5 w 22"/>
                  <a:gd name="T55" fmla="*/ 84 h 84"/>
                  <a:gd name="T56" fmla="*/ 5 w 22"/>
                  <a:gd name="T57" fmla="*/ 84 h 84"/>
                  <a:gd name="T58" fmla="*/ 9 w 22"/>
                  <a:gd name="T59" fmla="*/ 83 h 84"/>
                  <a:gd name="T60" fmla="*/ 11 w 22"/>
                  <a:gd name="T61" fmla="*/ 81 h 84"/>
                  <a:gd name="T62" fmla="*/ 13 w 22"/>
                  <a:gd name="T63" fmla="*/ 78 h 84"/>
                  <a:gd name="T64" fmla="*/ 13 w 22"/>
                  <a:gd name="T65" fmla="*/ 78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"/>
                  <a:gd name="T100" fmla="*/ 0 h 84"/>
                  <a:gd name="T101" fmla="*/ 22 w 22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" h="84">
                    <a:moveTo>
                      <a:pt x="13" y="78"/>
                    </a:moveTo>
                    <a:lnTo>
                      <a:pt x="14" y="66"/>
                    </a:lnTo>
                    <a:lnTo>
                      <a:pt x="16" y="55"/>
                    </a:lnTo>
                    <a:lnTo>
                      <a:pt x="19" y="44"/>
                    </a:lnTo>
                    <a:lnTo>
                      <a:pt x="21" y="31"/>
                    </a:lnTo>
                    <a:lnTo>
                      <a:pt x="22" y="19"/>
                    </a:lnTo>
                    <a:lnTo>
                      <a:pt x="22" y="6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1" y="3"/>
                    </a:lnTo>
                    <a:lnTo>
                      <a:pt x="10" y="6"/>
                    </a:lnTo>
                    <a:lnTo>
                      <a:pt x="9" y="24"/>
                    </a:lnTo>
                    <a:lnTo>
                      <a:pt x="6" y="42"/>
                    </a:lnTo>
                    <a:lnTo>
                      <a:pt x="1" y="59"/>
                    </a:lnTo>
                    <a:lnTo>
                      <a:pt x="0" y="65"/>
                    </a:lnTo>
                    <a:lnTo>
                      <a:pt x="0" y="70"/>
                    </a:lnTo>
                    <a:lnTo>
                      <a:pt x="0" y="76"/>
                    </a:lnTo>
                    <a:lnTo>
                      <a:pt x="0" y="80"/>
                    </a:lnTo>
                    <a:lnTo>
                      <a:pt x="2" y="82"/>
                    </a:lnTo>
                    <a:lnTo>
                      <a:pt x="5" y="84"/>
                    </a:lnTo>
                    <a:lnTo>
                      <a:pt x="9" y="83"/>
                    </a:lnTo>
                    <a:lnTo>
                      <a:pt x="11" y="81"/>
                    </a:lnTo>
                    <a:lnTo>
                      <a:pt x="13" y="78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74" name="Freeform 432"/>
              <p:cNvSpPr>
                <a:spLocks/>
              </p:cNvSpPr>
              <p:nvPr/>
            </p:nvSpPr>
            <p:spPr bwMode="auto">
              <a:xfrm>
                <a:off x="3496" y="1372"/>
                <a:ext cx="21" cy="86"/>
              </a:xfrm>
              <a:custGeom>
                <a:avLst/>
                <a:gdLst>
                  <a:gd name="T0" fmla="*/ 1 w 21"/>
                  <a:gd name="T1" fmla="*/ 6 h 86"/>
                  <a:gd name="T2" fmla="*/ 0 w 21"/>
                  <a:gd name="T3" fmla="*/ 15 h 86"/>
                  <a:gd name="T4" fmla="*/ 0 w 21"/>
                  <a:gd name="T5" fmla="*/ 24 h 86"/>
                  <a:gd name="T6" fmla="*/ 5 w 21"/>
                  <a:gd name="T7" fmla="*/ 32 h 86"/>
                  <a:gd name="T8" fmla="*/ 5 w 21"/>
                  <a:gd name="T9" fmla="*/ 32 h 86"/>
                  <a:gd name="T10" fmla="*/ 8 w 21"/>
                  <a:gd name="T11" fmla="*/ 47 h 86"/>
                  <a:gd name="T12" fmla="*/ 7 w 21"/>
                  <a:gd name="T13" fmla="*/ 63 h 86"/>
                  <a:gd name="T14" fmla="*/ 6 w 21"/>
                  <a:gd name="T15" fmla="*/ 78 h 86"/>
                  <a:gd name="T16" fmla="*/ 6 w 21"/>
                  <a:gd name="T17" fmla="*/ 78 h 86"/>
                  <a:gd name="T18" fmla="*/ 6 w 21"/>
                  <a:gd name="T19" fmla="*/ 82 h 86"/>
                  <a:gd name="T20" fmla="*/ 8 w 21"/>
                  <a:gd name="T21" fmla="*/ 84 h 86"/>
                  <a:gd name="T22" fmla="*/ 11 w 21"/>
                  <a:gd name="T23" fmla="*/ 86 h 86"/>
                  <a:gd name="T24" fmla="*/ 11 w 21"/>
                  <a:gd name="T25" fmla="*/ 86 h 86"/>
                  <a:gd name="T26" fmla="*/ 14 w 21"/>
                  <a:gd name="T27" fmla="*/ 86 h 86"/>
                  <a:gd name="T28" fmla="*/ 17 w 21"/>
                  <a:gd name="T29" fmla="*/ 84 h 86"/>
                  <a:gd name="T30" fmla="*/ 19 w 21"/>
                  <a:gd name="T31" fmla="*/ 82 h 86"/>
                  <a:gd name="T32" fmla="*/ 19 w 21"/>
                  <a:gd name="T33" fmla="*/ 82 h 86"/>
                  <a:gd name="T34" fmla="*/ 20 w 21"/>
                  <a:gd name="T35" fmla="*/ 71 h 86"/>
                  <a:gd name="T36" fmla="*/ 20 w 21"/>
                  <a:gd name="T37" fmla="*/ 60 h 86"/>
                  <a:gd name="T38" fmla="*/ 21 w 21"/>
                  <a:gd name="T39" fmla="*/ 49 h 86"/>
                  <a:gd name="T40" fmla="*/ 21 w 21"/>
                  <a:gd name="T41" fmla="*/ 49 h 86"/>
                  <a:gd name="T42" fmla="*/ 20 w 21"/>
                  <a:gd name="T43" fmla="*/ 39 h 86"/>
                  <a:gd name="T44" fmla="*/ 17 w 21"/>
                  <a:gd name="T45" fmla="*/ 29 h 86"/>
                  <a:gd name="T46" fmla="*/ 12 w 21"/>
                  <a:gd name="T47" fmla="*/ 21 h 86"/>
                  <a:gd name="T48" fmla="*/ 12 w 21"/>
                  <a:gd name="T49" fmla="*/ 21 h 86"/>
                  <a:gd name="T50" fmla="*/ 13 w 21"/>
                  <a:gd name="T51" fmla="*/ 16 h 86"/>
                  <a:gd name="T52" fmla="*/ 13 w 21"/>
                  <a:gd name="T53" fmla="*/ 12 h 86"/>
                  <a:gd name="T54" fmla="*/ 14 w 21"/>
                  <a:gd name="T55" fmla="*/ 7 h 86"/>
                  <a:gd name="T56" fmla="*/ 14 w 21"/>
                  <a:gd name="T57" fmla="*/ 7 h 86"/>
                  <a:gd name="T58" fmla="*/ 13 w 21"/>
                  <a:gd name="T59" fmla="*/ 4 h 86"/>
                  <a:gd name="T60" fmla="*/ 11 w 21"/>
                  <a:gd name="T61" fmla="*/ 2 h 86"/>
                  <a:gd name="T62" fmla="*/ 8 w 21"/>
                  <a:gd name="T63" fmla="*/ 0 h 86"/>
                  <a:gd name="T64" fmla="*/ 8 w 21"/>
                  <a:gd name="T65" fmla="*/ 0 h 86"/>
                  <a:gd name="T66" fmla="*/ 5 w 21"/>
                  <a:gd name="T67" fmla="*/ 1 h 86"/>
                  <a:gd name="T68" fmla="*/ 2 w 21"/>
                  <a:gd name="T69" fmla="*/ 3 h 86"/>
                  <a:gd name="T70" fmla="*/ 1 w 21"/>
                  <a:gd name="T71" fmla="*/ 6 h 86"/>
                  <a:gd name="T72" fmla="*/ 1 w 21"/>
                  <a:gd name="T73" fmla="*/ 6 h 8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1"/>
                  <a:gd name="T112" fmla="*/ 0 h 86"/>
                  <a:gd name="T113" fmla="*/ 21 w 21"/>
                  <a:gd name="T114" fmla="*/ 86 h 8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1" h="86">
                    <a:moveTo>
                      <a:pt x="1" y="6"/>
                    </a:moveTo>
                    <a:lnTo>
                      <a:pt x="0" y="15"/>
                    </a:lnTo>
                    <a:lnTo>
                      <a:pt x="0" y="24"/>
                    </a:lnTo>
                    <a:lnTo>
                      <a:pt x="5" y="32"/>
                    </a:lnTo>
                    <a:lnTo>
                      <a:pt x="8" y="47"/>
                    </a:lnTo>
                    <a:lnTo>
                      <a:pt x="7" y="63"/>
                    </a:lnTo>
                    <a:lnTo>
                      <a:pt x="6" y="78"/>
                    </a:lnTo>
                    <a:lnTo>
                      <a:pt x="6" y="82"/>
                    </a:lnTo>
                    <a:lnTo>
                      <a:pt x="8" y="84"/>
                    </a:lnTo>
                    <a:lnTo>
                      <a:pt x="11" y="86"/>
                    </a:lnTo>
                    <a:lnTo>
                      <a:pt x="14" y="86"/>
                    </a:lnTo>
                    <a:lnTo>
                      <a:pt x="17" y="84"/>
                    </a:lnTo>
                    <a:lnTo>
                      <a:pt x="19" y="82"/>
                    </a:lnTo>
                    <a:lnTo>
                      <a:pt x="20" y="71"/>
                    </a:lnTo>
                    <a:lnTo>
                      <a:pt x="20" y="60"/>
                    </a:lnTo>
                    <a:lnTo>
                      <a:pt x="21" y="49"/>
                    </a:lnTo>
                    <a:lnTo>
                      <a:pt x="20" y="39"/>
                    </a:lnTo>
                    <a:lnTo>
                      <a:pt x="17" y="29"/>
                    </a:lnTo>
                    <a:lnTo>
                      <a:pt x="12" y="21"/>
                    </a:lnTo>
                    <a:lnTo>
                      <a:pt x="13" y="16"/>
                    </a:lnTo>
                    <a:lnTo>
                      <a:pt x="13" y="12"/>
                    </a:lnTo>
                    <a:lnTo>
                      <a:pt x="14" y="7"/>
                    </a:lnTo>
                    <a:lnTo>
                      <a:pt x="13" y="4"/>
                    </a:lnTo>
                    <a:lnTo>
                      <a:pt x="11" y="2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1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75" name="Freeform 433"/>
              <p:cNvSpPr>
                <a:spLocks/>
              </p:cNvSpPr>
              <p:nvPr/>
            </p:nvSpPr>
            <p:spPr bwMode="auto">
              <a:xfrm>
                <a:off x="3477" y="1347"/>
                <a:ext cx="44" cy="45"/>
              </a:xfrm>
              <a:custGeom>
                <a:avLst/>
                <a:gdLst>
                  <a:gd name="T0" fmla="*/ 22 w 44"/>
                  <a:gd name="T1" fmla="*/ 45 h 45"/>
                  <a:gd name="T2" fmla="*/ 33 w 44"/>
                  <a:gd name="T3" fmla="*/ 42 h 45"/>
                  <a:gd name="T4" fmla="*/ 41 w 44"/>
                  <a:gd name="T5" fmla="*/ 34 h 45"/>
                  <a:gd name="T6" fmla="*/ 44 w 44"/>
                  <a:gd name="T7" fmla="*/ 23 h 45"/>
                  <a:gd name="T8" fmla="*/ 44 w 44"/>
                  <a:gd name="T9" fmla="*/ 23 h 45"/>
                  <a:gd name="T10" fmla="*/ 41 w 44"/>
                  <a:gd name="T11" fmla="*/ 11 h 45"/>
                  <a:gd name="T12" fmla="*/ 33 w 44"/>
                  <a:gd name="T13" fmla="*/ 3 h 45"/>
                  <a:gd name="T14" fmla="*/ 22 w 44"/>
                  <a:gd name="T15" fmla="*/ 0 h 45"/>
                  <a:gd name="T16" fmla="*/ 22 w 44"/>
                  <a:gd name="T17" fmla="*/ 0 h 45"/>
                  <a:gd name="T18" fmla="*/ 11 w 44"/>
                  <a:gd name="T19" fmla="*/ 3 h 45"/>
                  <a:gd name="T20" fmla="*/ 3 w 44"/>
                  <a:gd name="T21" fmla="*/ 11 h 45"/>
                  <a:gd name="T22" fmla="*/ 0 w 44"/>
                  <a:gd name="T23" fmla="*/ 23 h 45"/>
                  <a:gd name="T24" fmla="*/ 0 w 44"/>
                  <a:gd name="T25" fmla="*/ 23 h 45"/>
                  <a:gd name="T26" fmla="*/ 3 w 44"/>
                  <a:gd name="T27" fmla="*/ 34 h 45"/>
                  <a:gd name="T28" fmla="*/ 11 w 44"/>
                  <a:gd name="T29" fmla="*/ 42 h 45"/>
                  <a:gd name="T30" fmla="*/ 22 w 44"/>
                  <a:gd name="T31" fmla="*/ 45 h 45"/>
                  <a:gd name="T32" fmla="*/ 22 w 44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5"/>
                  <a:gd name="T53" fmla="*/ 44 w 44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5">
                    <a:moveTo>
                      <a:pt x="22" y="45"/>
                    </a:moveTo>
                    <a:lnTo>
                      <a:pt x="33" y="42"/>
                    </a:lnTo>
                    <a:lnTo>
                      <a:pt x="41" y="34"/>
                    </a:lnTo>
                    <a:lnTo>
                      <a:pt x="44" y="23"/>
                    </a:lnTo>
                    <a:lnTo>
                      <a:pt x="41" y="11"/>
                    </a:lnTo>
                    <a:lnTo>
                      <a:pt x="33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76" name="Freeform 434"/>
              <p:cNvSpPr>
                <a:spLocks/>
              </p:cNvSpPr>
              <p:nvPr/>
            </p:nvSpPr>
            <p:spPr bwMode="auto">
              <a:xfrm>
                <a:off x="3519" y="1372"/>
                <a:ext cx="19" cy="86"/>
              </a:xfrm>
              <a:custGeom>
                <a:avLst/>
                <a:gdLst>
                  <a:gd name="T0" fmla="*/ 6 w 19"/>
                  <a:gd name="T1" fmla="*/ 7 h 86"/>
                  <a:gd name="T2" fmla="*/ 7 w 19"/>
                  <a:gd name="T3" fmla="*/ 14 h 86"/>
                  <a:gd name="T4" fmla="*/ 7 w 19"/>
                  <a:gd name="T5" fmla="*/ 22 h 86"/>
                  <a:gd name="T6" fmla="*/ 6 w 19"/>
                  <a:gd name="T7" fmla="*/ 29 h 86"/>
                  <a:gd name="T8" fmla="*/ 6 w 19"/>
                  <a:gd name="T9" fmla="*/ 29 h 86"/>
                  <a:gd name="T10" fmla="*/ 2 w 19"/>
                  <a:gd name="T11" fmla="*/ 46 h 86"/>
                  <a:gd name="T12" fmla="*/ 0 w 19"/>
                  <a:gd name="T13" fmla="*/ 63 h 86"/>
                  <a:gd name="T14" fmla="*/ 0 w 19"/>
                  <a:gd name="T15" fmla="*/ 80 h 86"/>
                  <a:gd name="T16" fmla="*/ 0 w 19"/>
                  <a:gd name="T17" fmla="*/ 80 h 86"/>
                  <a:gd name="T18" fmla="*/ 1 w 19"/>
                  <a:gd name="T19" fmla="*/ 83 h 86"/>
                  <a:gd name="T20" fmla="*/ 3 w 19"/>
                  <a:gd name="T21" fmla="*/ 85 h 86"/>
                  <a:gd name="T22" fmla="*/ 7 w 19"/>
                  <a:gd name="T23" fmla="*/ 86 h 86"/>
                  <a:gd name="T24" fmla="*/ 7 w 19"/>
                  <a:gd name="T25" fmla="*/ 86 h 86"/>
                  <a:gd name="T26" fmla="*/ 10 w 19"/>
                  <a:gd name="T27" fmla="*/ 84 h 86"/>
                  <a:gd name="T28" fmla="*/ 12 w 19"/>
                  <a:gd name="T29" fmla="*/ 82 h 86"/>
                  <a:gd name="T30" fmla="*/ 13 w 19"/>
                  <a:gd name="T31" fmla="*/ 79 h 86"/>
                  <a:gd name="T32" fmla="*/ 13 w 19"/>
                  <a:gd name="T33" fmla="*/ 79 h 86"/>
                  <a:gd name="T34" fmla="*/ 13 w 19"/>
                  <a:gd name="T35" fmla="*/ 62 h 86"/>
                  <a:gd name="T36" fmla="*/ 15 w 19"/>
                  <a:gd name="T37" fmla="*/ 45 h 86"/>
                  <a:gd name="T38" fmla="*/ 18 w 19"/>
                  <a:gd name="T39" fmla="*/ 28 h 86"/>
                  <a:gd name="T40" fmla="*/ 18 w 19"/>
                  <a:gd name="T41" fmla="*/ 28 h 86"/>
                  <a:gd name="T42" fmla="*/ 19 w 19"/>
                  <a:gd name="T43" fmla="*/ 21 h 86"/>
                  <a:gd name="T44" fmla="*/ 19 w 19"/>
                  <a:gd name="T45" fmla="*/ 13 h 86"/>
                  <a:gd name="T46" fmla="*/ 18 w 19"/>
                  <a:gd name="T47" fmla="*/ 6 h 86"/>
                  <a:gd name="T48" fmla="*/ 18 w 19"/>
                  <a:gd name="T49" fmla="*/ 6 h 86"/>
                  <a:gd name="T50" fmla="*/ 17 w 19"/>
                  <a:gd name="T51" fmla="*/ 3 h 86"/>
                  <a:gd name="T52" fmla="*/ 14 w 19"/>
                  <a:gd name="T53" fmla="*/ 1 h 86"/>
                  <a:gd name="T54" fmla="*/ 11 w 19"/>
                  <a:gd name="T55" fmla="*/ 0 h 86"/>
                  <a:gd name="T56" fmla="*/ 11 w 19"/>
                  <a:gd name="T57" fmla="*/ 0 h 86"/>
                  <a:gd name="T58" fmla="*/ 8 w 19"/>
                  <a:gd name="T59" fmla="*/ 1 h 86"/>
                  <a:gd name="T60" fmla="*/ 6 w 19"/>
                  <a:gd name="T61" fmla="*/ 4 h 86"/>
                  <a:gd name="T62" fmla="*/ 6 w 19"/>
                  <a:gd name="T63" fmla="*/ 7 h 86"/>
                  <a:gd name="T64" fmla="*/ 6 w 19"/>
                  <a:gd name="T65" fmla="*/ 7 h 8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9"/>
                  <a:gd name="T100" fmla="*/ 0 h 86"/>
                  <a:gd name="T101" fmla="*/ 19 w 19"/>
                  <a:gd name="T102" fmla="*/ 86 h 8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9" h="86">
                    <a:moveTo>
                      <a:pt x="6" y="7"/>
                    </a:moveTo>
                    <a:lnTo>
                      <a:pt x="7" y="14"/>
                    </a:lnTo>
                    <a:lnTo>
                      <a:pt x="7" y="22"/>
                    </a:lnTo>
                    <a:lnTo>
                      <a:pt x="6" y="29"/>
                    </a:lnTo>
                    <a:lnTo>
                      <a:pt x="2" y="46"/>
                    </a:lnTo>
                    <a:lnTo>
                      <a:pt x="0" y="63"/>
                    </a:lnTo>
                    <a:lnTo>
                      <a:pt x="0" y="80"/>
                    </a:lnTo>
                    <a:lnTo>
                      <a:pt x="1" y="83"/>
                    </a:lnTo>
                    <a:lnTo>
                      <a:pt x="3" y="85"/>
                    </a:lnTo>
                    <a:lnTo>
                      <a:pt x="7" y="86"/>
                    </a:lnTo>
                    <a:lnTo>
                      <a:pt x="10" y="84"/>
                    </a:lnTo>
                    <a:lnTo>
                      <a:pt x="12" y="82"/>
                    </a:lnTo>
                    <a:lnTo>
                      <a:pt x="13" y="79"/>
                    </a:lnTo>
                    <a:lnTo>
                      <a:pt x="13" y="62"/>
                    </a:lnTo>
                    <a:lnTo>
                      <a:pt x="15" y="45"/>
                    </a:lnTo>
                    <a:lnTo>
                      <a:pt x="18" y="28"/>
                    </a:lnTo>
                    <a:lnTo>
                      <a:pt x="19" y="21"/>
                    </a:lnTo>
                    <a:lnTo>
                      <a:pt x="19" y="13"/>
                    </a:lnTo>
                    <a:lnTo>
                      <a:pt x="18" y="6"/>
                    </a:lnTo>
                    <a:lnTo>
                      <a:pt x="17" y="3"/>
                    </a:lnTo>
                    <a:lnTo>
                      <a:pt x="14" y="1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6" y="4"/>
                    </a:ln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77" name="Freeform 435"/>
              <p:cNvSpPr>
                <a:spLocks/>
              </p:cNvSpPr>
              <p:nvPr/>
            </p:nvSpPr>
            <p:spPr bwMode="auto">
              <a:xfrm>
                <a:off x="3521" y="1347"/>
                <a:ext cx="20" cy="45"/>
              </a:xfrm>
              <a:custGeom>
                <a:avLst/>
                <a:gdLst>
                  <a:gd name="T0" fmla="*/ 20 w 20"/>
                  <a:gd name="T1" fmla="*/ 0 h 45"/>
                  <a:gd name="T2" fmla="*/ 10 w 20"/>
                  <a:gd name="T3" fmla="*/ 4 h 45"/>
                  <a:gd name="T4" fmla="*/ 3 w 20"/>
                  <a:gd name="T5" fmla="*/ 12 h 45"/>
                  <a:gd name="T6" fmla="*/ 0 w 20"/>
                  <a:gd name="T7" fmla="*/ 23 h 45"/>
                  <a:gd name="T8" fmla="*/ 0 w 20"/>
                  <a:gd name="T9" fmla="*/ 23 h 45"/>
                  <a:gd name="T10" fmla="*/ 3 w 20"/>
                  <a:gd name="T11" fmla="*/ 33 h 45"/>
                  <a:gd name="T12" fmla="*/ 10 w 20"/>
                  <a:gd name="T13" fmla="*/ 41 h 45"/>
                  <a:gd name="T14" fmla="*/ 19 w 20"/>
                  <a:gd name="T15" fmla="*/ 45 h 45"/>
                  <a:gd name="T16" fmla="*/ 20 w 20"/>
                  <a:gd name="T17" fmla="*/ 0 h 4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"/>
                  <a:gd name="T28" fmla="*/ 0 h 45"/>
                  <a:gd name="T29" fmla="*/ 20 w 20"/>
                  <a:gd name="T30" fmla="*/ 45 h 4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" h="45">
                    <a:moveTo>
                      <a:pt x="20" y="0"/>
                    </a:moveTo>
                    <a:lnTo>
                      <a:pt x="10" y="4"/>
                    </a:lnTo>
                    <a:lnTo>
                      <a:pt x="3" y="12"/>
                    </a:lnTo>
                    <a:lnTo>
                      <a:pt x="0" y="23"/>
                    </a:lnTo>
                    <a:lnTo>
                      <a:pt x="3" y="33"/>
                    </a:lnTo>
                    <a:lnTo>
                      <a:pt x="10" y="41"/>
                    </a:lnTo>
                    <a:lnTo>
                      <a:pt x="19" y="45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78" name="Freeform 436"/>
              <p:cNvSpPr>
                <a:spLocks/>
              </p:cNvSpPr>
              <p:nvPr/>
            </p:nvSpPr>
            <p:spPr bwMode="auto">
              <a:xfrm>
                <a:off x="3344" y="1359"/>
                <a:ext cx="43" cy="100"/>
              </a:xfrm>
              <a:custGeom>
                <a:avLst/>
                <a:gdLst>
                  <a:gd name="T0" fmla="*/ 38 w 43"/>
                  <a:gd name="T1" fmla="*/ 67 h 100"/>
                  <a:gd name="T2" fmla="*/ 36 w 43"/>
                  <a:gd name="T3" fmla="*/ 55 h 100"/>
                  <a:gd name="T4" fmla="*/ 37 w 43"/>
                  <a:gd name="T5" fmla="*/ 41 h 100"/>
                  <a:gd name="T6" fmla="*/ 30 w 43"/>
                  <a:gd name="T7" fmla="*/ 4 h 100"/>
                  <a:gd name="T8" fmla="*/ 29 w 43"/>
                  <a:gd name="T9" fmla="*/ 2 h 100"/>
                  <a:gd name="T10" fmla="*/ 24 w 43"/>
                  <a:gd name="T11" fmla="*/ 0 h 100"/>
                  <a:gd name="T12" fmla="*/ 22 w 43"/>
                  <a:gd name="T13" fmla="*/ 0 h 100"/>
                  <a:gd name="T14" fmla="*/ 18 w 43"/>
                  <a:gd name="T15" fmla="*/ 3 h 100"/>
                  <a:gd name="T16" fmla="*/ 11 w 43"/>
                  <a:gd name="T17" fmla="*/ 20 h 100"/>
                  <a:gd name="T18" fmla="*/ 4 w 43"/>
                  <a:gd name="T19" fmla="*/ 59 h 100"/>
                  <a:gd name="T20" fmla="*/ 4 w 43"/>
                  <a:gd name="T21" fmla="*/ 69 h 100"/>
                  <a:gd name="T22" fmla="*/ 2 w 43"/>
                  <a:gd name="T23" fmla="*/ 84 h 100"/>
                  <a:gd name="T24" fmla="*/ 1 w 43"/>
                  <a:gd name="T25" fmla="*/ 88 h 100"/>
                  <a:gd name="T26" fmla="*/ 0 w 43"/>
                  <a:gd name="T27" fmla="*/ 93 h 100"/>
                  <a:gd name="T28" fmla="*/ 1 w 43"/>
                  <a:gd name="T29" fmla="*/ 96 h 100"/>
                  <a:gd name="T30" fmla="*/ 6 w 43"/>
                  <a:gd name="T31" fmla="*/ 100 h 100"/>
                  <a:gd name="T32" fmla="*/ 9 w 43"/>
                  <a:gd name="T33" fmla="*/ 99 h 100"/>
                  <a:gd name="T34" fmla="*/ 13 w 43"/>
                  <a:gd name="T35" fmla="*/ 94 h 100"/>
                  <a:gd name="T36" fmla="*/ 13 w 43"/>
                  <a:gd name="T37" fmla="*/ 92 h 100"/>
                  <a:gd name="T38" fmla="*/ 14 w 43"/>
                  <a:gd name="T39" fmla="*/ 87 h 100"/>
                  <a:gd name="T40" fmla="*/ 16 w 43"/>
                  <a:gd name="T41" fmla="*/ 79 h 100"/>
                  <a:gd name="T42" fmla="*/ 17 w 43"/>
                  <a:gd name="T43" fmla="*/ 57 h 100"/>
                  <a:gd name="T44" fmla="*/ 17 w 43"/>
                  <a:gd name="T45" fmla="*/ 49 h 100"/>
                  <a:gd name="T46" fmla="*/ 22 w 43"/>
                  <a:gd name="T47" fmla="*/ 26 h 100"/>
                  <a:gd name="T48" fmla="*/ 24 w 43"/>
                  <a:gd name="T49" fmla="*/ 37 h 100"/>
                  <a:gd name="T50" fmla="*/ 24 w 43"/>
                  <a:gd name="T51" fmla="*/ 53 h 100"/>
                  <a:gd name="T52" fmla="*/ 23 w 43"/>
                  <a:gd name="T53" fmla="*/ 61 h 100"/>
                  <a:gd name="T54" fmla="*/ 27 w 43"/>
                  <a:gd name="T55" fmla="*/ 77 h 100"/>
                  <a:gd name="T56" fmla="*/ 29 w 43"/>
                  <a:gd name="T57" fmla="*/ 82 h 100"/>
                  <a:gd name="T58" fmla="*/ 30 w 43"/>
                  <a:gd name="T59" fmla="*/ 93 h 100"/>
                  <a:gd name="T60" fmla="*/ 31 w 43"/>
                  <a:gd name="T61" fmla="*/ 96 h 100"/>
                  <a:gd name="T62" fmla="*/ 36 w 43"/>
                  <a:gd name="T63" fmla="*/ 99 h 100"/>
                  <a:gd name="T64" fmla="*/ 40 w 43"/>
                  <a:gd name="T65" fmla="*/ 99 h 100"/>
                  <a:gd name="T66" fmla="*/ 43 w 43"/>
                  <a:gd name="T67" fmla="*/ 93 h 100"/>
                  <a:gd name="T68" fmla="*/ 43 w 43"/>
                  <a:gd name="T69" fmla="*/ 87 h 100"/>
                  <a:gd name="T70" fmla="*/ 39 w 43"/>
                  <a:gd name="T71" fmla="*/ 73 h 10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3"/>
                  <a:gd name="T109" fmla="*/ 0 h 100"/>
                  <a:gd name="T110" fmla="*/ 43 w 43"/>
                  <a:gd name="T111" fmla="*/ 100 h 10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3" h="100">
                    <a:moveTo>
                      <a:pt x="39" y="73"/>
                    </a:moveTo>
                    <a:lnTo>
                      <a:pt x="38" y="67"/>
                    </a:lnTo>
                    <a:lnTo>
                      <a:pt x="36" y="61"/>
                    </a:lnTo>
                    <a:lnTo>
                      <a:pt x="36" y="55"/>
                    </a:lnTo>
                    <a:lnTo>
                      <a:pt x="37" y="41"/>
                    </a:lnTo>
                    <a:lnTo>
                      <a:pt x="35" y="24"/>
                    </a:lnTo>
                    <a:lnTo>
                      <a:pt x="30" y="4"/>
                    </a:lnTo>
                    <a:lnTo>
                      <a:pt x="29" y="2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19" y="1"/>
                    </a:lnTo>
                    <a:lnTo>
                      <a:pt x="18" y="3"/>
                    </a:lnTo>
                    <a:lnTo>
                      <a:pt x="11" y="20"/>
                    </a:lnTo>
                    <a:lnTo>
                      <a:pt x="5" y="40"/>
                    </a:lnTo>
                    <a:lnTo>
                      <a:pt x="4" y="59"/>
                    </a:lnTo>
                    <a:lnTo>
                      <a:pt x="4" y="69"/>
                    </a:lnTo>
                    <a:lnTo>
                      <a:pt x="3" y="77"/>
                    </a:lnTo>
                    <a:lnTo>
                      <a:pt x="2" y="84"/>
                    </a:lnTo>
                    <a:lnTo>
                      <a:pt x="1" y="88"/>
                    </a:lnTo>
                    <a:lnTo>
                      <a:pt x="0" y="91"/>
                    </a:lnTo>
                    <a:lnTo>
                      <a:pt x="0" y="93"/>
                    </a:lnTo>
                    <a:lnTo>
                      <a:pt x="1" y="96"/>
                    </a:lnTo>
                    <a:lnTo>
                      <a:pt x="3" y="99"/>
                    </a:lnTo>
                    <a:lnTo>
                      <a:pt x="6" y="100"/>
                    </a:lnTo>
                    <a:lnTo>
                      <a:pt x="9" y="99"/>
                    </a:lnTo>
                    <a:lnTo>
                      <a:pt x="12" y="97"/>
                    </a:lnTo>
                    <a:lnTo>
                      <a:pt x="13" y="94"/>
                    </a:lnTo>
                    <a:lnTo>
                      <a:pt x="13" y="92"/>
                    </a:lnTo>
                    <a:lnTo>
                      <a:pt x="13" y="90"/>
                    </a:lnTo>
                    <a:lnTo>
                      <a:pt x="14" y="87"/>
                    </a:lnTo>
                    <a:lnTo>
                      <a:pt x="16" y="79"/>
                    </a:lnTo>
                    <a:lnTo>
                      <a:pt x="17" y="69"/>
                    </a:lnTo>
                    <a:lnTo>
                      <a:pt x="17" y="57"/>
                    </a:lnTo>
                    <a:lnTo>
                      <a:pt x="17" y="49"/>
                    </a:lnTo>
                    <a:lnTo>
                      <a:pt x="19" y="39"/>
                    </a:lnTo>
                    <a:lnTo>
                      <a:pt x="22" y="26"/>
                    </a:lnTo>
                    <a:lnTo>
                      <a:pt x="24" y="37"/>
                    </a:lnTo>
                    <a:lnTo>
                      <a:pt x="24" y="45"/>
                    </a:lnTo>
                    <a:lnTo>
                      <a:pt x="24" y="53"/>
                    </a:lnTo>
                    <a:lnTo>
                      <a:pt x="23" y="61"/>
                    </a:lnTo>
                    <a:lnTo>
                      <a:pt x="25" y="70"/>
                    </a:lnTo>
                    <a:lnTo>
                      <a:pt x="27" y="77"/>
                    </a:lnTo>
                    <a:lnTo>
                      <a:pt x="29" y="82"/>
                    </a:lnTo>
                    <a:lnTo>
                      <a:pt x="30" y="88"/>
                    </a:lnTo>
                    <a:lnTo>
                      <a:pt x="30" y="93"/>
                    </a:lnTo>
                    <a:lnTo>
                      <a:pt x="31" y="96"/>
                    </a:lnTo>
                    <a:lnTo>
                      <a:pt x="33" y="98"/>
                    </a:lnTo>
                    <a:lnTo>
                      <a:pt x="36" y="99"/>
                    </a:lnTo>
                    <a:lnTo>
                      <a:pt x="40" y="99"/>
                    </a:lnTo>
                    <a:lnTo>
                      <a:pt x="42" y="96"/>
                    </a:lnTo>
                    <a:lnTo>
                      <a:pt x="43" y="93"/>
                    </a:lnTo>
                    <a:lnTo>
                      <a:pt x="43" y="87"/>
                    </a:lnTo>
                    <a:lnTo>
                      <a:pt x="41" y="80"/>
                    </a:lnTo>
                    <a:lnTo>
                      <a:pt x="39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79" name="Freeform 437"/>
              <p:cNvSpPr>
                <a:spLocks/>
              </p:cNvSpPr>
              <p:nvPr/>
            </p:nvSpPr>
            <p:spPr bwMode="auto">
              <a:xfrm>
                <a:off x="3342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80" name="Freeform 438"/>
              <p:cNvSpPr>
                <a:spLocks/>
              </p:cNvSpPr>
              <p:nvPr/>
            </p:nvSpPr>
            <p:spPr bwMode="auto">
              <a:xfrm>
                <a:off x="3393" y="1373"/>
                <a:ext cx="19" cy="84"/>
              </a:xfrm>
              <a:custGeom>
                <a:avLst/>
                <a:gdLst>
                  <a:gd name="T0" fmla="*/ 12 w 19"/>
                  <a:gd name="T1" fmla="*/ 79 h 84"/>
                  <a:gd name="T2" fmla="*/ 13 w 19"/>
                  <a:gd name="T3" fmla="*/ 67 h 84"/>
                  <a:gd name="T4" fmla="*/ 14 w 19"/>
                  <a:gd name="T5" fmla="*/ 56 h 84"/>
                  <a:gd name="T6" fmla="*/ 17 w 19"/>
                  <a:gd name="T7" fmla="*/ 44 h 84"/>
                  <a:gd name="T8" fmla="*/ 17 w 19"/>
                  <a:gd name="T9" fmla="*/ 44 h 84"/>
                  <a:gd name="T10" fmla="*/ 19 w 19"/>
                  <a:gd name="T11" fmla="*/ 31 h 84"/>
                  <a:gd name="T12" fmla="*/ 19 w 19"/>
                  <a:gd name="T13" fmla="*/ 19 h 84"/>
                  <a:gd name="T14" fmla="*/ 19 w 19"/>
                  <a:gd name="T15" fmla="*/ 6 h 84"/>
                  <a:gd name="T16" fmla="*/ 19 w 19"/>
                  <a:gd name="T17" fmla="*/ 6 h 84"/>
                  <a:gd name="T18" fmla="*/ 18 w 19"/>
                  <a:gd name="T19" fmla="*/ 3 h 84"/>
                  <a:gd name="T20" fmla="*/ 15 w 19"/>
                  <a:gd name="T21" fmla="*/ 1 h 84"/>
                  <a:gd name="T22" fmla="*/ 12 w 19"/>
                  <a:gd name="T23" fmla="*/ 0 h 84"/>
                  <a:gd name="T24" fmla="*/ 12 w 19"/>
                  <a:gd name="T25" fmla="*/ 0 h 84"/>
                  <a:gd name="T26" fmla="*/ 9 w 19"/>
                  <a:gd name="T27" fmla="*/ 1 h 84"/>
                  <a:gd name="T28" fmla="*/ 6 w 19"/>
                  <a:gd name="T29" fmla="*/ 4 h 84"/>
                  <a:gd name="T30" fmla="*/ 6 w 19"/>
                  <a:gd name="T31" fmla="*/ 7 h 84"/>
                  <a:gd name="T32" fmla="*/ 6 w 19"/>
                  <a:gd name="T33" fmla="*/ 7 h 84"/>
                  <a:gd name="T34" fmla="*/ 6 w 19"/>
                  <a:gd name="T35" fmla="*/ 25 h 84"/>
                  <a:gd name="T36" fmla="*/ 4 w 19"/>
                  <a:gd name="T37" fmla="*/ 42 h 84"/>
                  <a:gd name="T38" fmla="*/ 1 w 19"/>
                  <a:gd name="T39" fmla="*/ 60 h 84"/>
                  <a:gd name="T40" fmla="*/ 1 w 19"/>
                  <a:gd name="T41" fmla="*/ 60 h 84"/>
                  <a:gd name="T42" fmla="*/ 0 w 19"/>
                  <a:gd name="T43" fmla="*/ 66 h 84"/>
                  <a:gd name="T44" fmla="*/ 0 w 19"/>
                  <a:gd name="T45" fmla="*/ 71 h 84"/>
                  <a:gd name="T46" fmla="*/ 0 w 19"/>
                  <a:gd name="T47" fmla="*/ 78 h 84"/>
                  <a:gd name="T48" fmla="*/ 0 w 19"/>
                  <a:gd name="T49" fmla="*/ 78 h 84"/>
                  <a:gd name="T50" fmla="*/ 0 w 19"/>
                  <a:gd name="T51" fmla="*/ 81 h 84"/>
                  <a:gd name="T52" fmla="*/ 3 w 19"/>
                  <a:gd name="T53" fmla="*/ 83 h 84"/>
                  <a:gd name="T54" fmla="*/ 6 w 19"/>
                  <a:gd name="T55" fmla="*/ 84 h 84"/>
                  <a:gd name="T56" fmla="*/ 6 w 19"/>
                  <a:gd name="T57" fmla="*/ 84 h 84"/>
                  <a:gd name="T58" fmla="*/ 9 w 19"/>
                  <a:gd name="T59" fmla="*/ 84 h 84"/>
                  <a:gd name="T60" fmla="*/ 11 w 19"/>
                  <a:gd name="T61" fmla="*/ 82 h 84"/>
                  <a:gd name="T62" fmla="*/ 12 w 19"/>
                  <a:gd name="T63" fmla="*/ 79 h 84"/>
                  <a:gd name="T64" fmla="*/ 12 w 19"/>
                  <a:gd name="T65" fmla="*/ 79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9"/>
                  <a:gd name="T100" fmla="*/ 0 h 84"/>
                  <a:gd name="T101" fmla="*/ 19 w 19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9" h="84">
                    <a:moveTo>
                      <a:pt x="12" y="79"/>
                    </a:moveTo>
                    <a:lnTo>
                      <a:pt x="13" y="67"/>
                    </a:lnTo>
                    <a:lnTo>
                      <a:pt x="14" y="56"/>
                    </a:lnTo>
                    <a:lnTo>
                      <a:pt x="17" y="44"/>
                    </a:lnTo>
                    <a:lnTo>
                      <a:pt x="19" y="31"/>
                    </a:lnTo>
                    <a:lnTo>
                      <a:pt x="19" y="19"/>
                    </a:lnTo>
                    <a:lnTo>
                      <a:pt x="19" y="6"/>
                    </a:lnTo>
                    <a:lnTo>
                      <a:pt x="18" y="3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25"/>
                    </a:lnTo>
                    <a:lnTo>
                      <a:pt x="4" y="42"/>
                    </a:lnTo>
                    <a:lnTo>
                      <a:pt x="1" y="60"/>
                    </a:lnTo>
                    <a:lnTo>
                      <a:pt x="0" y="66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0" y="81"/>
                    </a:lnTo>
                    <a:lnTo>
                      <a:pt x="3" y="83"/>
                    </a:lnTo>
                    <a:lnTo>
                      <a:pt x="6" y="84"/>
                    </a:lnTo>
                    <a:lnTo>
                      <a:pt x="9" y="84"/>
                    </a:lnTo>
                    <a:lnTo>
                      <a:pt x="11" y="82"/>
                    </a:lnTo>
                    <a:lnTo>
                      <a:pt x="12" y="7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81" name="Freeform 439"/>
              <p:cNvSpPr>
                <a:spLocks/>
              </p:cNvSpPr>
              <p:nvPr/>
            </p:nvSpPr>
            <p:spPr bwMode="auto">
              <a:xfrm>
                <a:off x="3410" y="1372"/>
                <a:ext cx="21" cy="86"/>
              </a:xfrm>
              <a:custGeom>
                <a:avLst/>
                <a:gdLst>
                  <a:gd name="T0" fmla="*/ 1 w 21"/>
                  <a:gd name="T1" fmla="*/ 5 h 86"/>
                  <a:gd name="T2" fmla="*/ 0 w 21"/>
                  <a:gd name="T3" fmla="*/ 14 h 86"/>
                  <a:gd name="T4" fmla="*/ 1 w 21"/>
                  <a:gd name="T5" fmla="*/ 24 h 86"/>
                  <a:gd name="T6" fmla="*/ 5 w 21"/>
                  <a:gd name="T7" fmla="*/ 32 h 86"/>
                  <a:gd name="T8" fmla="*/ 5 w 21"/>
                  <a:gd name="T9" fmla="*/ 32 h 86"/>
                  <a:gd name="T10" fmla="*/ 8 w 21"/>
                  <a:gd name="T11" fmla="*/ 47 h 86"/>
                  <a:gd name="T12" fmla="*/ 8 w 21"/>
                  <a:gd name="T13" fmla="*/ 62 h 86"/>
                  <a:gd name="T14" fmla="*/ 6 w 21"/>
                  <a:gd name="T15" fmla="*/ 78 h 86"/>
                  <a:gd name="T16" fmla="*/ 6 w 21"/>
                  <a:gd name="T17" fmla="*/ 78 h 86"/>
                  <a:gd name="T18" fmla="*/ 6 w 21"/>
                  <a:gd name="T19" fmla="*/ 81 h 86"/>
                  <a:gd name="T20" fmla="*/ 8 w 21"/>
                  <a:gd name="T21" fmla="*/ 84 h 86"/>
                  <a:gd name="T22" fmla="*/ 10 w 21"/>
                  <a:gd name="T23" fmla="*/ 86 h 86"/>
                  <a:gd name="T24" fmla="*/ 10 w 21"/>
                  <a:gd name="T25" fmla="*/ 86 h 86"/>
                  <a:gd name="T26" fmla="*/ 14 w 21"/>
                  <a:gd name="T27" fmla="*/ 86 h 86"/>
                  <a:gd name="T28" fmla="*/ 16 w 21"/>
                  <a:gd name="T29" fmla="*/ 84 h 86"/>
                  <a:gd name="T30" fmla="*/ 19 w 21"/>
                  <a:gd name="T31" fmla="*/ 81 h 86"/>
                  <a:gd name="T32" fmla="*/ 19 w 21"/>
                  <a:gd name="T33" fmla="*/ 81 h 86"/>
                  <a:gd name="T34" fmla="*/ 20 w 21"/>
                  <a:gd name="T35" fmla="*/ 71 h 86"/>
                  <a:gd name="T36" fmla="*/ 20 w 21"/>
                  <a:gd name="T37" fmla="*/ 60 h 86"/>
                  <a:gd name="T38" fmla="*/ 21 w 21"/>
                  <a:gd name="T39" fmla="*/ 49 h 86"/>
                  <a:gd name="T40" fmla="*/ 21 w 21"/>
                  <a:gd name="T41" fmla="*/ 49 h 86"/>
                  <a:gd name="T42" fmla="*/ 20 w 21"/>
                  <a:gd name="T43" fmla="*/ 39 h 86"/>
                  <a:gd name="T44" fmla="*/ 18 w 21"/>
                  <a:gd name="T45" fmla="*/ 29 h 86"/>
                  <a:gd name="T46" fmla="*/ 12 w 21"/>
                  <a:gd name="T47" fmla="*/ 20 h 86"/>
                  <a:gd name="T48" fmla="*/ 12 w 21"/>
                  <a:gd name="T49" fmla="*/ 20 h 86"/>
                  <a:gd name="T50" fmla="*/ 13 w 21"/>
                  <a:gd name="T51" fmla="*/ 16 h 86"/>
                  <a:gd name="T52" fmla="*/ 13 w 21"/>
                  <a:gd name="T53" fmla="*/ 11 h 86"/>
                  <a:gd name="T54" fmla="*/ 14 w 21"/>
                  <a:gd name="T55" fmla="*/ 7 h 86"/>
                  <a:gd name="T56" fmla="*/ 14 w 21"/>
                  <a:gd name="T57" fmla="*/ 7 h 86"/>
                  <a:gd name="T58" fmla="*/ 13 w 21"/>
                  <a:gd name="T59" fmla="*/ 4 h 86"/>
                  <a:gd name="T60" fmla="*/ 11 w 21"/>
                  <a:gd name="T61" fmla="*/ 1 h 86"/>
                  <a:gd name="T62" fmla="*/ 8 w 21"/>
                  <a:gd name="T63" fmla="*/ 0 h 86"/>
                  <a:gd name="T64" fmla="*/ 8 w 21"/>
                  <a:gd name="T65" fmla="*/ 0 h 86"/>
                  <a:gd name="T66" fmla="*/ 5 w 21"/>
                  <a:gd name="T67" fmla="*/ 0 h 86"/>
                  <a:gd name="T68" fmla="*/ 3 w 21"/>
                  <a:gd name="T69" fmla="*/ 2 h 86"/>
                  <a:gd name="T70" fmla="*/ 1 w 21"/>
                  <a:gd name="T71" fmla="*/ 5 h 86"/>
                  <a:gd name="T72" fmla="*/ 1 w 21"/>
                  <a:gd name="T73" fmla="*/ 5 h 8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1"/>
                  <a:gd name="T112" fmla="*/ 0 h 86"/>
                  <a:gd name="T113" fmla="*/ 21 w 21"/>
                  <a:gd name="T114" fmla="*/ 86 h 8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1" h="86">
                    <a:moveTo>
                      <a:pt x="1" y="5"/>
                    </a:moveTo>
                    <a:lnTo>
                      <a:pt x="0" y="14"/>
                    </a:lnTo>
                    <a:lnTo>
                      <a:pt x="1" y="24"/>
                    </a:lnTo>
                    <a:lnTo>
                      <a:pt x="5" y="32"/>
                    </a:lnTo>
                    <a:lnTo>
                      <a:pt x="8" y="47"/>
                    </a:lnTo>
                    <a:lnTo>
                      <a:pt x="8" y="62"/>
                    </a:lnTo>
                    <a:lnTo>
                      <a:pt x="6" y="78"/>
                    </a:lnTo>
                    <a:lnTo>
                      <a:pt x="6" y="81"/>
                    </a:lnTo>
                    <a:lnTo>
                      <a:pt x="8" y="84"/>
                    </a:lnTo>
                    <a:lnTo>
                      <a:pt x="10" y="86"/>
                    </a:lnTo>
                    <a:lnTo>
                      <a:pt x="14" y="86"/>
                    </a:lnTo>
                    <a:lnTo>
                      <a:pt x="16" y="84"/>
                    </a:lnTo>
                    <a:lnTo>
                      <a:pt x="19" y="81"/>
                    </a:lnTo>
                    <a:lnTo>
                      <a:pt x="20" y="71"/>
                    </a:lnTo>
                    <a:lnTo>
                      <a:pt x="20" y="60"/>
                    </a:lnTo>
                    <a:lnTo>
                      <a:pt x="21" y="49"/>
                    </a:lnTo>
                    <a:lnTo>
                      <a:pt x="20" y="39"/>
                    </a:lnTo>
                    <a:lnTo>
                      <a:pt x="18" y="29"/>
                    </a:lnTo>
                    <a:lnTo>
                      <a:pt x="12" y="20"/>
                    </a:lnTo>
                    <a:lnTo>
                      <a:pt x="13" y="16"/>
                    </a:lnTo>
                    <a:lnTo>
                      <a:pt x="13" y="11"/>
                    </a:lnTo>
                    <a:lnTo>
                      <a:pt x="14" y="7"/>
                    </a:lnTo>
                    <a:lnTo>
                      <a:pt x="13" y="4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82" name="Freeform 440"/>
              <p:cNvSpPr>
                <a:spLocks/>
              </p:cNvSpPr>
              <p:nvPr/>
            </p:nvSpPr>
            <p:spPr bwMode="auto">
              <a:xfrm>
                <a:off x="3387" y="1347"/>
                <a:ext cx="45" cy="45"/>
              </a:xfrm>
              <a:custGeom>
                <a:avLst/>
                <a:gdLst>
                  <a:gd name="T0" fmla="*/ 23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3 w 45"/>
                  <a:gd name="T15" fmla="*/ 0 h 45"/>
                  <a:gd name="T16" fmla="*/ 23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3 w 45"/>
                  <a:gd name="T31" fmla="*/ 45 h 45"/>
                  <a:gd name="T32" fmla="*/ 23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8134" name="Group 719"/>
          <p:cNvGrpSpPr>
            <a:grpSpLocks/>
          </p:cNvGrpSpPr>
          <p:nvPr/>
        </p:nvGrpSpPr>
        <p:grpSpPr bwMode="auto">
          <a:xfrm>
            <a:off x="146050" y="998538"/>
            <a:ext cx="1738313" cy="3316287"/>
            <a:chOff x="82" y="559"/>
            <a:chExt cx="973" cy="1858"/>
          </a:xfrm>
        </p:grpSpPr>
        <p:sp>
          <p:nvSpPr>
            <p:cNvPr id="48320" name="Rectangle 7"/>
            <p:cNvSpPr>
              <a:spLocks noChangeArrowheads="1"/>
            </p:cNvSpPr>
            <p:nvPr/>
          </p:nvSpPr>
          <p:spPr bwMode="auto">
            <a:xfrm>
              <a:off x="83" y="559"/>
              <a:ext cx="972" cy="811"/>
            </a:xfrm>
            <a:prstGeom prst="rect">
              <a:avLst/>
            </a:prstGeom>
            <a:solidFill>
              <a:srgbClr val="E5F5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48321" name="Rectangle 8"/>
            <p:cNvSpPr>
              <a:spLocks noChangeArrowheads="1"/>
            </p:cNvSpPr>
            <p:nvPr/>
          </p:nvSpPr>
          <p:spPr bwMode="auto">
            <a:xfrm>
              <a:off x="83" y="1555"/>
              <a:ext cx="972" cy="862"/>
            </a:xfrm>
            <a:prstGeom prst="rect">
              <a:avLst/>
            </a:prstGeom>
            <a:solidFill>
              <a:srgbClr val="FDEF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grpSp>
          <p:nvGrpSpPr>
            <p:cNvPr id="48322" name="Group 718"/>
            <p:cNvGrpSpPr>
              <a:grpSpLocks/>
            </p:cNvGrpSpPr>
            <p:nvPr/>
          </p:nvGrpSpPr>
          <p:grpSpPr bwMode="auto">
            <a:xfrm>
              <a:off x="82" y="1347"/>
              <a:ext cx="973" cy="230"/>
              <a:chOff x="82" y="1347"/>
              <a:chExt cx="973" cy="230"/>
            </a:xfrm>
          </p:grpSpPr>
          <p:sp>
            <p:nvSpPr>
              <p:cNvPr id="48323" name="Rectangle 6"/>
              <p:cNvSpPr>
                <a:spLocks noChangeArrowheads="1"/>
              </p:cNvSpPr>
              <p:nvPr/>
            </p:nvSpPr>
            <p:spPr bwMode="auto">
              <a:xfrm>
                <a:off x="83" y="1370"/>
                <a:ext cx="972" cy="185"/>
              </a:xfrm>
              <a:prstGeom prst="rect">
                <a:avLst/>
              </a:prstGeom>
              <a:solidFill>
                <a:srgbClr val="FFEF9D"/>
              </a:solidFill>
              <a:ln w="12700">
                <a:solidFill>
                  <a:srgbClr val="FE9929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48324" name="Freeform 441"/>
              <p:cNvSpPr>
                <a:spLocks/>
              </p:cNvSpPr>
              <p:nvPr/>
            </p:nvSpPr>
            <p:spPr bwMode="auto">
              <a:xfrm>
                <a:off x="89" y="1373"/>
                <a:ext cx="22" cy="84"/>
              </a:xfrm>
              <a:custGeom>
                <a:avLst/>
                <a:gdLst>
                  <a:gd name="T0" fmla="*/ 13 w 22"/>
                  <a:gd name="T1" fmla="*/ 79 h 84"/>
                  <a:gd name="T2" fmla="*/ 14 w 22"/>
                  <a:gd name="T3" fmla="*/ 67 h 84"/>
                  <a:gd name="T4" fmla="*/ 16 w 22"/>
                  <a:gd name="T5" fmla="*/ 56 h 84"/>
                  <a:gd name="T6" fmla="*/ 19 w 22"/>
                  <a:gd name="T7" fmla="*/ 44 h 84"/>
                  <a:gd name="T8" fmla="*/ 19 w 22"/>
                  <a:gd name="T9" fmla="*/ 44 h 84"/>
                  <a:gd name="T10" fmla="*/ 21 w 22"/>
                  <a:gd name="T11" fmla="*/ 32 h 84"/>
                  <a:gd name="T12" fmla="*/ 22 w 22"/>
                  <a:gd name="T13" fmla="*/ 19 h 84"/>
                  <a:gd name="T14" fmla="*/ 22 w 22"/>
                  <a:gd name="T15" fmla="*/ 7 h 84"/>
                  <a:gd name="T16" fmla="*/ 22 w 22"/>
                  <a:gd name="T17" fmla="*/ 7 h 84"/>
                  <a:gd name="T18" fmla="*/ 22 w 22"/>
                  <a:gd name="T19" fmla="*/ 3 h 84"/>
                  <a:gd name="T20" fmla="*/ 19 w 22"/>
                  <a:gd name="T21" fmla="*/ 1 h 84"/>
                  <a:gd name="T22" fmla="*/ 16 w 22"/>
                  <a:gd name="T23" fmla="*/ 0 h 84"/>
                  <a:gd name="T24" fmla="*/ 16 w 22"/>
                  <a:gd name="T25" fmla="*/ 0 h 84"/>
                  <a:gd name="T26" fmla="*/ 13 w 22"/>
                  <a:gd name="T27" fmla="*/ 1 h 84"/>
                  <a:gd name="T28" fmla="*/ 11 w 22"/>
                  <a:gd name="T29" fmla="*/ 3 h 84"/>
                  <a:gd name="T30" fmla="*/ 10 w 22"/>
                  <a:gd name="T31" fmla="*/ 6 h 84"/>
                  <a:gd name="T32" fmla="*/ 10 w 22"/>
                  <a:gd name="T33" fmla="*/ 6 h 84"/>
                  <a:gd name="T34" fmla="*/ 9 w 22"/>
                  <a:gd name="T35" fmla="*/ 24 h 84"/>
                  <a:gd name="T36" fmla="*/ 6 w 22"/>
                  <a:gd name="T37" fmla="*/ 42 h 84"/>
                  <a:gd name="T38" fmla="*/ 2 w 22"/>
                  <a:gd name="T39" fmla="*/ 59 h 84"/>
                  <a:gd name="T40" fmla="*/ 2 w 22"/>
                  <a:gd name="T41" fmla="*/ 59 h 84"/>
                  <a:gd name="T42" fmla="*/ 1 w 22"/>
                  <a:gd name="T43" fmla="*/ 65 h 84"/>
                  <a:gd name="T44" fmla="*/ 0 w 22"/>
                  <a:gd name="T45" fmla="*/ 71 h 84"/>
                  <a:gd name="T46" fmla="*/ 0 w 22"/>
                  <a:gd name="T47" fmla="*/ 77 h 84"/>
                  <a:gd name="T48" fmla="*/ 0 w 22"/>
                  <a:gd name="T49" fmla="*/ 77 h 84"/>
                  <a:gd name="T50" fmla="*/ 0 w 22"/>
                  <a:gd name="T51" fmla="*/ 80 h 84"/>
                  <a:gd name="T52" fmla="*/ 2 w 22"/>
                  <a:gd name="T53" fmla="*/ 83 h 84"/>
                  <a:gd name="T54" fmla="*/ 5 w 22"/>
                  <a:gd name="T55" fmla="*/ 84 h 84"/>
                  <a:gd name="T56" fmla="*/ 5 w 22"/>
                  <a:gd name="T57" fmla="*/ 84 h 84"/>
                  <a:gd name="T58" fmla="*/ 9 w 22"/>
                  <a:gd name="T59" fmla="*/ 83 h 84"/>
                  <a:gd name="T60" fmla="*/ 12 w 22"/>
                  <a:gd name="T61" fmla="*/ 82 h 84"/>
                  <a:gd name="T62" fmla="*/ 13 w 22"/>
                  <a:gd name="T63" fmla="*/ 79 h 84"/>
                  <a:gd name="T64" fmla="*/ 13 w 22"/>
                  <a:gd name="T65" fmla="*/ 79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"/>
                  <a:gd name="T100" fmla="*/ 0 h 84"/>
                  <a:gd name="T101" fmla="*/ 22 w 22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" h="84">
                    <a:moveTo>
                      <a:pt x="13" y="79"/>
                    </a:moveTo>
                    <a:lnTo>
                      <a:pt x="14" y="67"/>
                    </a:lnTo>
                    <a:lnTo>
                      <a:pt x="16" y="56"/>
                    </a:lnTo>
                    <a:lnTo>
                      <a:pt x="19" y="44"/>
                    </a:lnTo>
                    <a:lnTo>
                      <a:pt x="21" y="32"/>
                    </a:lnTo>
                    <a:lnTo>
                      <a:pt x="22" y="19"/>
                    </a:lnTo>
                    <a:lnTo>
                      <a:pt x="22" y="7"/>
                    </a:lnTo>
                    <a:lnTo>
                      <a:pt x="22" y="3"/>
                    </a:lnTo>
                    <a:lnTo>
                      <a:pt x="19" y="1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1" y="3"/>
                    </a:lnTo>
                    <a:lnTo>
                      <a:pt x="10" y="6"/>
                    </a:lnTo>
                    <a:lnTo>
                      <a:pt x="9" y="24"/>
                    </a:lnTo>
                    <a:lnTo>
                      <a:pt x="6" y="42"/>
                    </a:lnTo>
                    <a:lnTo>
                      <a:pt x="2" y="59"/>
                    </a:lnTo>
                    <a:lnTo>
                      <a:pt x="1" y="65"/>
                    </a:lnTo>
                    <a:lnTo>
                      <a:pt x="0" y="71"/>
                    </a:lnTo>
                    <a:lnTo>
                      <a:pt x="0" y="77"/>
                    </a:lnTo>
                    <a:lnTo>
                      <a:pt x="0" y="80"/>
                    </a:lnTo>
                    <a:lnTo>
                      <a:pt x="2" y="83"/>
                    </a:lnTo>
                    <a:lnTo>
                      <a:pt x="5" y="84"/>
                    </a:lnTo>
                    <a:lnTo>
                      <a:pt x="9" y="83"/>
                    </a:lnTo>
                    <a:lnTo>
                      <a:pt x="12" y="82"/>
                    </a:lnTo>
                    <a:lnTo>
                      <a:pt x="13" y="7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25" name="Freeform 442"/>
              <p:cNvSpPr>
                <a:spLocks/>
              </p:cNvSpPr>
              <p:nvPr/>
            </p:nvSpPr>
            <p:spPr bwMode="auto">
              <a:xfrm>
                <a:off x="109" y="1372"/>
                <a:ext cx="20" cy="86"/>
              </a:xfrm>
              <a:custGeom>
                <a:avLst/>
                <a:gdLst>
                  <a:gd name="T0" fmla="*/ 2 w 20"/>
                  <a:gd name="T1" fmla="*/ 5 h 86"/>
                  <a:gd name="T2" fmla="*/ 0 w 20"/>
                  <a:gd name="T3" fmla="*/ 14 h 86"/>
                  <a:gd name="T4" fmla="*/ 1 w 20"/>
                  <a:gd name="T5" fmla="*/ 24 h 86"/>
                  <a:gd name="T6" fmla="*/ 4 w 20"/>
                  <a:gd name="T7" fmla="*/ 32 h 86"/>
                  <a:gd name="T8" fmla="*/ 4 w 20"/>
                  <a:gd name="T9" fmla="*/ 32 h 86"/>
                  <a:gd name="T10" fmla="*/ 7 w 20"/>
                  <a:gd name="T11" fmla="*/ 47 h 86"/>
                  <a:gd name="T12" fmla="*/ 5 w 20"/>
                  <a:gd name="T13" fmla="*/ 63 h 86"/>
                  <a:gd name="T14" fmla="*/ 3 w 20"/>
                  <a:gd name="T15" fmla="*/ 78 h 86"/>
                  <a:gd name="T16" fmla="*/ 3 w 20"/>
                  <a:gd name="T17" fmla="*/ 78 h 86"/>
                  <a:gd name="T18" fmla="*/ 3 w 20"/>
                  <a:gd name="T19" fmla="*/ 81 h 86"/>
                  <a:gd name="T20" fmla="*/ 4 w 20"/>
                  <a:gd name="T21" fmla="*/ 84 h 86"/>
                  <a:gd name="T22" fmla="*/ 7 w 20"/>
                  <a:gd name="T23" fmla="*/ 86 h 86"/>
                  <a:gd name="T24" fmla="*/ 7 w 20"/>
                  <a:gd name="T25" fmla="*/ 86 h 86"/>
                  <a:gd name="T26" fmla="*/ 11 w 20"/>
                  <a:gd name="T27" fmla="*/ 86 h 86"/>
                  <a:gd name="T28" fmla="*/ 14 w 20"/>
                  <a:gd name="T29" fmla="*/ 85 h 86"/>
                  <a:gd name="T30" fmla="*/ 15 w 20"/>
                  <a:gd name="T31" fmla="*/ 82 h 86"/>
                  <a:gd name="T32" fmla="*/ 15 w 20"/>
                  <a:gd name="T33" fmla="*/ 82 h 86"/>
                  <a:gd name="T34" fmla="*/ 18 w 20"/>
                  <a:gd name="T35" fmla="*/ 72 h 86"/>
                  <a:gd name="T36" fmla="*/ 18 w 20"/>
                  <a:gd name="T37" fmla="*/ 61 h 86"/>
                  <a:gd name="T38" fmla="*/ 19 w 20"/>
                  <a:gd name="T39" fmla="*/ 50 h 86"/>
                  <a:gd name="T40" fmla="*/ 19 w 20"/>
                  <a:gd name="T41" fmla="*/ 50 h 86"/>
                  <a:gd name="T42" fmla="*/ 20 w 20"/>
                  <a:gd name="T43" fmla="*/ 40 h 86"/>
                  <a:gd name="T44" fmla="*/ 17 w 20"/>
                  <a:gd name="T45" fmla="*/ 30 h 86"/>
                  <a:gd name="T46" fmla="*/ 13 w 20"/>
                  <a:gd name="T47" fmla="*/ 21 h 86"/>
                  <a:gd name="T48" fmla="*/ 13 w 20"/>
                  <a:gd name="T49" fmla="*/ 21 h 86"/>
                  <a:gd name="T50" fmla="*/ 13 w 20"/>
                  <a:gd name="T51" fmla="*/ 17 h 86"/>
                  <a:gd name="T52" fmla="*/ 14 w 20"/>
                  <a:gd name="T53" fmla="*/ 12 h 86"/>
                  <a:gd name="T54" fmla="*/ 15 w 20"/>
                  <a:gd name="T55" fmla="*/ 8 h 86"/>
                  <a:gd name="T56" fmla="*/ 15 w 20"/>
                  <a:gd name="T57" fmla="*/ 8 h 86"/>
                  <a:gd name="T58" fmla="*/ 15 w 20"/>
                  <a:gd name="T59" fmla="*/ 5 h 86"/>
                  <a:gd name="T60" fmla="*/ 13 w 20"/>
                  <a:gd name="T61" fmla="*/ 2 h 86"/>
                  <a:gd name="T62" fmla="*/ 10 w 20"/>
                  <a:gd name="T63" fmla="*/ 0 h 86"/>
                  <a:gd name="T64" fmla="*/ 10 w 20"/>
                  <a:gd name="T65" fmla="*/ 0 h 86"/>
                  <a:gd name="T66" fmla="*/ 6 w 20"/>
                  <a:gd name="T67" fmla="*/ 1 h 86"/>
                  <a:gd name="T68" fmla="*/ 4 w 20"/>
                  <a:gd name="T69" fmla="*/ 2 h 86"/>
                  <a:gd name="T70" fmla="*/ 2 w 20"/>
                  <a:gd name="T71" fmla="*/ 5 h 86"/>
                  <a:gd name="T72" fmla="*/ 2 w 20"/>
                  <a:gd name="T73" fmla="*/ 5 h 8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0"/>
                  <a:gd name="T112" fmla="*/ 0 h 86"/>
                  <a:gd name="T113" fmla="*/ 20 w 20"/>
                  <a:gd name="T114" fmla="*/ 86 h 8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0" h="86">
                    <a:moveTo>
                      <a:pt x="2" y="5"/>
                    </a:moveTo>
                    <a:lnTo>
                      <a:pt x="0" y="14"/>
                    </a:lnTo>
                    <a:lnTo>
                      <a:pt x="1" y="24"/>
                    </a:lnTo>
                    <a:lnTo>
                      <a:pt x="4" y="32"/>
                    </a:lnTo>
                    <a:lnTo>
                      <a:pt x="7" y="47"/>
                    </a:lnTo>
                    <a:lnTo>
                      <a:pt x="5" y="63"/>
                    </a:lnTo>
                    <a:lnTo>
                      <a:pt x="3" y="78"/>
                    </a:lnTo>
                    <a:lnTo>
                      <a:pt x="3" y="81"/>
                    </a:lnTo>
                    <a:lnTo>
                      <a:pt x="4" y="84"/>
                    </a:lnTo>
                    <a:lnTo>
                      <a:pt x="7" y="86"/>
                    </a:lnTo>
                    <a:lnTo>
                      <a:pt x="11" y="86"/>
                    </a:lnTo>
                    <a:lnTo>
                      <a:pt x="14" y="85"/>
                    </a:lnTo>
                    <a:lnTo>
                      <a:pt x="15" y="82"/>
                    </a:lnTo>
                    <a:lnTo>
                      <a:pt x="18" y="72"/>
                    </a:lnTo>
                    <a:lnTo>
                      <a:pt x="18" y="61"/>
                    </a:lnTo>
                    <a:lnTo>
                      <a:pt x="19" y="50"/>
                    </a:lnTo>
                    <a:lnTo>
                      <a:pt x="20" y="40"/>
                    </a:lnTo>
                    <a:lnTo>
                      <a:pt x="17" y="30"/>
                    </a:lnTo>
                    <a:lnTo>
                      <a:pt x="13" y="21"/>
                    </a:lnTo>
                    <a:lnTo>
                      <a:pt x="13" y="17"/>
                    </a:lnTo>
                    <a:lnTo>
                      <a:pt x="14" y="12"/>
                    </a:lnTo>
                    <a:lnTo>
                      <a:pt x="15" y="8"/>
                    </a:lnTo>
                    <a:lnTo>
                      <a:pt x="15" y="5"/>
                    </a:lnTo>
                    <a:lnTo>
                      <a:pt x="13" y="2"/>
                    </a:lnTo>
                    <a:lnTo>
                      <a:pt x="10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26" name="Freeform 443"/>
              <p:cNvSpPr>
                <a:spLocks/>
              </p:cNvSpPr>
              <p:nvPr/>
            </p:nvSpPr>
            <p:spPr bwMode="auto">
              <a:xfrm>
                <a:off x="87" y="1347"/>
                <a:ext cx="45" cy="45"/>
              </a:xfrm>
              <a:custGeom>
                <a:avLst/>
                <a:gdLst>
                  <a:gd name="T0" fmla="*/ 23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3 w 45"/>
                  <a:gd name="T15" fmla="*/ 0 h 45"/>
                  <a:gd name="T16" fmla="*/ 23 w 45"/>
                  <a:gd name="T17" fmla="*/ 0 h 45"/>
                  <a:gd name="T18" fmla="*/ 12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2 w 45"/>
                  <a:gd name="T29" fmla="*/ 42 h 45"/>
                  <a:gd name="T30" fmla="*/ 23 w 45"/>
                  <a:gd name="T31" fmla="*/ 45 h 45"/>
                  <a:gd name="T32" fmla="*/ 23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lnTo>
                      <a:pt x="12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2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27" name="Freeform 444"/>
              <p:cNvSpPr>
                <a:spLocks/>
              </p:cNvSpPr>
              <p:nvPr/>
            </p:nvSpPr>
            <p:spPr bwMode="auto">
              <a:xfrm>
                <a:off x="136" y="1374"/>
                <a:ext cx="23" cy="85"/>
              </a:xfrm>
              <a:custGeom>
                <a:avLst/>
                <a:gdLst>
                  <a:gd name="T0" fmla="*/ 9 w 23"/>
                  <a:gd name="T1" fmla="*/ 6 h 85"/>
                  <a:gd name="T2" fmla="*/ 10 w 23"/>
                  <a:gd name="T3" fmla="*/ 14 h 85"/>
                  <a:gd name="T4" fmla="*/ 10 w 23"/>
                  <a:gd name="T5" fmla="*/ 21 h 85"/>
                  <a:gd name="T6" fmla="*/ 8 w 23"/>
                  <a:gd name="T7" fmla="*/ 28 h 85"/>
                  <a:gd name="T8" fmla="*/ 8 w 23"/>
                  <a:gd name="T9" fmla="*/ 28 h 85"/>
                  <a:gd name="T10" fmla="*/ 4 w 23"/>
                  <a:gd name="T11" fmla="*/ 45 h 85"/>
                  <a:gd name="T12" fmla="*/ 2 w 23"/>
                  <a:gd name="T13" fmla="*/ 62 h 85"/>
                  <a:gd name="T14" fmla="*/ 0 w 23"/>
                  <a:gd name="T15" fmla="*/ 79 h 85"/>
                  <a:gd name="T16" fmla="*/ 0 w 23"/>
                  <a:gd name="T17" fmla="*/ 79 h 85"/>
                  <a:gd name="T18" fmla="*/ 1 w 23"/>
                  <a:gd name="T19" fmla="*/ 82 h 85"/>
                  <a:gd name="T20" fmla="*/ 4 w 23"/>
                  <a:gd name="T21" fmla="*/ 84 h 85"/>
                  <a:gd name="T22" fmla="*/ 7 w 23"/>
                  <a:gd name="T23" fmla="*/ 85 h 85"/>
                  <a:gd name="T24" fmla="*/ 7 w 23"/>
                  <a:gd name="T25" fmla="*/ 85 h 85"/>
                  <a:gd name="T26" fmla="*/ 10 w 23"/>
                  <a:gd name="T27" fmla="*/ 84 h 85"/>
                  <a:gd name="T28" fmla="*/ 12 w 23"/>
                  <a:gd name="T29" fmla="*/ 81 h 85"/>
                  <a:gd name="T30" fmla="*/ 13 w 23"/>
                  <a:gd name="T31" fmla="*/ 78 h 85"/>
                  <a:gd name="T32" fmla="*/ 13 w 23"/>
                  <a:gd name="T33" fmla="*/ 78 h 85"/>
                  <a:gd name="T34" fmla="*/ 14 w 23"/>
                  <a:gd name="T35" fmla="*/ 61 h 85"/>
                  <a:gd name="T36" fmla="*/ 17 w 23"/>
                  <a:gd name="T37" fmla="*/ 45 h 85"/>
                  <a:gd name="T38" fmla="*/ 22 w 23"/>
                  <a:gd name="T39" fmla="*/ 28 h 85"/>
                  <a:gd name="T40" fmla="*/ 22 w 23"/>
                  <a:gd name="T41" fmla="*/ 28 h 85"/>
                  <a:gd name="T42" fmla="*/ 23 w 23"/>
                  <a:gd name="T43" fmla="*/ 21 h 85"/>
                  <a:gd name="T44" fmla="*/ 23 w 23"/>
                  <a:gd name="T45" fmla="*/ 13 h 85"/>
                  <a:gd name="T46" fmla="*/ 22 w 23"/>
                  <a:gd name="T47" fmla="*/ 5 h 85"/>
                  <a:gd name="T48" fmla="*/ 22 w 23"/>
                  <a:gd name="T49" fmla="*/ 5 h 85"/>
                  <a:gd name="T50" fmla="*/ 21 w 23"/>
                  <a:gd name="T51" fmla="*/ 2 h 85"/>
                  <a:gd name="T52" fmla="*/ 18 w 23"/>
                  <a:gd name="T53" fmla="*/ 0 h 85"/>
                  <a:gd name="T54" fmla="*/ 15 w 23"/>
                  <a:gd name="T55" fmla="*/ 0 h 85"/>
                  <a:gd name="T56" fmla="*/ 15 w 23"/>
                  <a:gd name="T57" fmla="*/ 0 h 85"/>
                  <a:gd name="T58" fmla="*/ 12 w 23"/>
                  <a:gd name="T59" fmla="*/ 1 h 85"/>
                  <a:gd name="T60" fmla="*/ 10 w 23"/>
                  <a:gd name="T61" fmla="*/ 3 h 85"/>
                  <a:gd name="T62" fmla="*/ 9 w 23"/>
                  <a:gd name="T63" fmla="*/ 6 h 85"/>
                  <a:gd name="T64" fmla="*/ 9 w 23"/>
                  <a:gd name="T65" fmla="*/ 6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3"/>
                  <a:gd name="T100" fmla="*/ 0 h 85"/>
                  <a:gd name="T101" fmla="*/ 23 w 23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3" h="85">
                    <a:moveTo>
                      <a:pt x="9" y="6"/>
                    </a:moveTo>
                    <a:lnTo>
                      <a:pt x="10" y="14"/>
                    </a:lnTo>
                    <a:lnTo>
                      <a:pt x="10" y="21"/>
                    </a:lnTo>
                    <a:lnTo>
                      <a:pt x="8" y="28"/>
                    </a:lnTo>
                    <a:lnTo>
                      <a:pt x="4" y="45"/>
                    </a:lnTo>
                    <a:lnTo>
                      <a:pt x="2" y="62"/>
                    </a:lnTo>
                    <a:lnTo>
                      <a:pt x="0" y="79"/>
                    </a:lnTo>
                    <a:lnTo>
                      <a:pt x="1" y="82"/>
                    </a:lnTo>
                    <a:lnTo>
                      <a:pt x="4" y="84"/>
                    </a:lnTo>
                    <a:lnTo>
                      <a:pt x="7" y="85"/>
                    </a:lnTo>
                    <a:lnTo>
                      <a:pt x="10" y="84"/>
                    </a:lnTo>
                    <a:lnTo>
                      <a:pt x="12" y="81"/>
                    </a:lnTo>
                    <a:lnTo>
                      <a:pt x="13" y="78"/>
                    </a:lnTo>
                    <a:lnTo>
                      <a:pt x="14" y="61"/>
                    </a:lnTo>
                    <a:lnTo>
                      <a:pt x="17" y="45"/>
                    </a:lnTo>
                    <a:lnTo>
                      <a:pt x="22" y="28"/>
                    </a:lnTo>
                    <a:lnTo>
                      <a:pt x="23" y="21"/>
                    </a:lnTo>
                    <a:lnTo>
                      <a:pt x="23" y="13"/>
                    </a:lnTo>
                    <a:lnTo>
                      <a:pt x="22" y="5"/>
                    </a:lnTo>
                    <a:lnTo>
                      <a:pt x="21" y="2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28" name="Freeform 445"/>
              <p:cNvSpPr>
                <a:spLocks/>
              </p:cNvSpPr>
              <p:nvPr/>
            </p:nvSpPr>
            <p:spPr bwMode="auto">
              <a:xfrm>
                <a:off x="154" y="1373"/>
                <a:ext cx="20" cy="86"/>
              </a:xfrm>
              <a:custGeom>
                <a:avLst/>
                <a:gdLst>
                  <a:gd name="T0" fmla="*/ 0 w 20"/>
                  <a:gd name="T1" fmla="*/ 9 h 86"/>
                  <a:gd name="T2" fmla="*/ 4 w 20"/>
                  <a:gd name="T3" fmla="*/ 24 h 86"/>
                  <a:gd name="T4" fmla="*/ 6 w 20"/>
                  <a:gd name="T5" fmla="*/ 40 h 86"/>
                  <a:gd name="T6" fmla="*/ 8 w 20"/>
                  <a:gd name="T7" fmla="*/ 55 h 86"/>
                  <a:gd name="T8" fmla="*/ 8 w 20"/>
                  <a:gd name="T9" fmla="*/ 55 h 86"/>
                  <a:gd name="T10" fmla="*/ 8 w 20"/>
                  <a:gd name="T11" fmla="*/ 63 h 86"/>
                  <a:gd name="T12" fmla="*/ 5 w 20"/>
                  <a:gd name="T13" fmla="*/ 70 h 86"/>
                  <a:gd name="T14" fmla="*/ 2 w 20"/>
                  <a:gd name="T15" fmla="*/ 77 h 86"/>
                  <a:gd name="T16" fmla="*/ 2 w 20"/>
                  <a:gd name="T17" fmla="*/ 77 h 86"/>
                  <a:gd name="T18" fmla="*/ 1 w 20"/>
                  <a:gd name="T19" fmla="*/ 81 h 86"/>
                  <a:gd name="T20" fmla="*/ 3 w 20"/>
                  <a:gd name="T21" fmla="*/ 84 h 86"/>
                  <a:gd name="T22" fmla="*/ 6 w 20"/>
                  <a:gd name="T23" fmla="*/ 85 h 86"/>
                  <a:gd name="T24" fmla="*/ 6 w 20"/>
                  <a:gd name="T25" fmla="*/ 85 h 86"/>
                  <a:gd name="T26" fmla="*/ 9 w 20"/>
                  <a:gd name="T27" fmla="*/ 86 h 86"/>
                  <a:gd name="T28" fmla="*/ 12 w 20"/>
                  <a:gd name="T29" fmla="*/ 84 h 86"/>
                  <a:gd name="T30" fmla="*/ 14 w 20"/>
                  <a:gd name="T31" fmla="*/ 82 h 86"/>
                  <a:gd name="T32" fmla="*/ 14 w 20"/>
                  <a:gd name="T33" fmla="*/ 82 h 86"/>
                  <a:gd name="T34" fmla="*/ 18 w 20"/>
                  <a:gd name="T35" fmla="*/ 73 h 86"/>
                  <a:gd name="T36" fmla="*/ 20 w 20"/>
                  <a:gd name="T37" fmla="*/ 63 h 86"/>
                  <a:gd name="T38" fmla="*/ 20 w 20"/>
                  <a:gd name="T39" fmla="*/ 54 h 86"/>
                  <a:gd name="T40" fmla="*/ 20 w 20"/>
                  <a:gd name="T41" fmla="*/ 54 h 86"/>
                  <a:gd name="T42" fmla="*/ 18 w 20"/>
                  <a:gd name="T43" fmla="*/ 37 h 86"/>
                  <a:gd name="T44" fmla="*/ 16 w 20"/>
                  <a:gd name="T45" fmla="*/ 20 h 86"/>
                  <a:gd name="T46" fmla="*/ 12 w 20"/>
                  <a:gd name="T47" fmla="*/ 4 h 86"/>
                  <a:gd name="T48" fmla="*/ 12 w 20"/>
                  <a:gd name="T49" fmla="*/ 4 h 86"/>
                  <a:gd name="T50" fmla="*/ 10 w 20"/>
                  <a:gd name="T51" fmla="*/ 1 h 86"/>
                  <a:gd name="T52" fmla="*/ 7 w 20"/>
                  <a:gd name="T53" fmla="*/ 0 h 86"/>
                  <a:gd name="T54" fmla="*/ 4 w 20"/>
                  <a:gd name="T55" fmla="*/ 1 h 86"/>
                  <a:gd name="T56" fmla="*/ 4 w 20"/>
                  <a:gd name="T57" fmla="*/ 1 h 86"/>
                  <a:gd name="T58" fmla="*/ 1 w 20"/>
                  <a:gd name="T59" fmla="*/ 3 h 86"/>
                  <a:gd name="T60" fmla="*/ 0 w 20"/>
                  <a:gd name="T61" fmla="*/ 6 h 86"/>
                  <a:gd name="T62" fmla="*/ 0 w 20"/>
                  <a:gd name="T63" fmla="*/ 9 h 86"/>
                  <a:gd name="T64" fmla="*/ 0 w 20"/>
                  <a:gd name="T65" fmla="*/ 9 h 8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0"/>
                  <a:gd name="T100" fmla="*/ 0 h 86"/>
                  <a:gd name="T101" fmla="*/ 20 w 20"/>
                  <a:gd name="T102" fmla="*/ 86 h 8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0" h="86">
                    <a:moveTo>
                      <a:pt x="0" y="9"/>
                    </a:moveTo>
                    <a:lnTo>
                      <a:pt x="4" y="24"/>
                    </a:lnTo>
                    <a:lnTo>
                      <a:pt x="6" y="40"/>
                    </a:lnTo>
                    <a:lnTo>
                      <a:pt x="8" y="55"/>
                    </a:lnTo>
                    <a:lnTo>
                      <a:pt x="8" y="63"/>
                    </a:lnTo>
                    <a:lnTo>
                      <a:pt x="5" y="70"/>
                    </a:lnTo>
                    <a:lnTo>
                      <a:pt x="2" y="77"/>
                    </a:lnTo>
                    <a:lnTo>
                      <a:pt x="1" y="81"/>
                    </a:lnTo>
                    <a:lnTo>
                      <a:pt x="3" y="84"/>
                    </a:lnTo>
                    <a:lnTo>
                      <a:pt x="6" y="85"/>
                    </a:lnTo>
                    <a:lnTo>
                      <a:pt x="9" y="86"/>
                    </a:lnTo>
                    <a:lnTo>
                      <a:pt x="12" y="84"/>
                    </a:lnTo>
                    <a:lnTo>
                      <a:pt x="14" y="82"/>
                    </a:lnTo>
                    <a:lnTo>
                      <a:pt x="18" y="73"/>
                    </a:lnTo>
                    <a:lnTo>
                      <a:pt x="20" y="63"/>
                    </a:lnTo>
                    <a:lnTo>
                      <a:pt x="20" y="54"/>
                    </a:lnTo>
                    <a:lnTo>
                      <a:pt x="18" y="37"/>
                    </a:lnTo>
                    <a:lnTo>
                      <a:pt x="16" y="20"/>
                    </a:lnTo>
                    <a:lnTo>
                      <a:pt x="12" y="4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29" name="Freeform 446"/>
              <p:cNvSpPr>
                <a:spLocks/>
              </p:cNvSpPr>
              <p:nvPr/>
            </p:nvSpPr>
            <p:spPr bwMode="auto">
              <a:xfrm>
                <a:off x="178" y="1372"/>
                <a:ext cx="27" cy="86"/>
              </a:xfrm>
              <a:custGeom>
                <a:avLst/>
                <a:gdLst>
                  <a:gd name="T0" fmla="*/ 14 w 27"/>
                  <a:gd name="T1" fmla="*/ 6 h 86"/>
                  <a:gd name="T2" fmla="*/ 12 w 27"/>
                  <a:gd name="T3" fmla="*/ 15 h 86"/>
                  <a:gd name="T4" fmla="*/ 9 w 27"/>
                  <a:gd name="T5" fmla="*/ 23 h 86"/>
                  <a:gd name="T6" fmla="*/ 6 w 27"/>
                  <a:gd name="T7" fmla="*/ 32 h 86"/>
                  <a:gd name="T8" fmla="*/ 6 w 27"/>
                  <a:gd name="T9" fmla="*/ 32 h 86"/>
                  <a:gd name="T10" fmla="*/ 3 w 27"/>
                  <a:gd name="T11" fmla="*/ 45 h 86"/>
                  <a:gd name="T12" fmla="*/ 2 w 27"/>
                  <a:gd name="T13" fmla="*/ 58 h 86"/>
                  <a:gd name="T14" fmla="*/ 2 w 27"/>
                  <a:gd name="T15" fmla="*/ 72 h 86"/>
                  <a:gd name="T16" fmla="*/ 2 w 27"/>
                  <a:gd name="T17" fmla="*/ 72 h 86"/>
                  <a:gd name="T18" fmla="*/ 1 w 27"/>
                  <a:gd name="T19" fmla="*/ 74 h 86"/>
                  <a:gd name="T20" fmla="*/ 1 w 27"/>
                  <a:gd name="T21" fmla="*/ 76 h 86"/>
                  <a:gd name="T22" fmla="*/ 0 w 27"/>
                  <a:gd name="T23" fmla="*/ 77 h 86"/>
                  <a:gd name="T24" fmla="*/ 0 w 27"/>
                  <a:gd name="T25" fmla="*/ 77 h 86"/>
                  <a:gd name="T26" fmla="*/ 0 w 27"/>
                  <a:gd name="T27" fmla="*/ 80 h 86"/>
                  <a:gd name="T28" fmla="*/ 1 w 27"/>
                  <a:gd name="T29" fmla="*/ 83 h 86"/>
                  <a:gd name="T30" fmla="*/ 3 w 27"/>
                  <a:gd name="T31" fmla="*/ 85 h 86"/>
                  <a:gd name="T32" fmla="*/ 3 w 27"/>
                  <a:gd name="T33" fmla="*/ 85 h 86"/>
                  <a:gd name="T34" fmla="*/ 7 w 27"/>
                  <a:gd name="T35" fmla="*/ 86 h 86"/>
                  <a:gd name="T36" fmla="*/ 9 w 27"/>
                  <a:gd name="T37" fmla="*/ 85 h 86"/>
                  <a:gd name="T38" fmla="*/ 12 w 27"/>
                  <a:gd name="T39" fmla="*/ 82 h 86"/>
                  <a:gd name="T40" fmla="*/ 12 w 27"/>
                  <a:gd name="T41" fmla="*/ 82 h 86"/>
                  <a:gd name="T42" fmla="*/ 12 w 27"/>
                  <a:gd name="T43" fmla="*/ 81 h 86"/>
                  <a:gd name="T44" fmla="*/ 13 w 27"/>
                  <a:gd name="T45" fmla="*/ 79 h 86"/>
                  <a:gd name="T46" fmla="*/ 14 w 27"/>
                  <a:gd name="T47" fmla="*/ 77 h 86"/>
                  <a:gd name="T48" fmla="*/ 14 w 27"/>
                  <a:gd name="T49" fmla="*/ 77 h 86"/>
                  <a:gd name="T50" fmla="*/ 15 w 27"/>
                  <a:gd name="T51" fmla="*/ 60 h 86"/>
                  <a:gd name="T52" fmla="*/ 16 w 27"/>
                  <a:gd name="T53" fmla="*/ 43 h 86"/>
                  <a:gd name="T54" fmla="*/ 22 w 27"/>
                  <a:gd name="T55" fmla="*/ 26 h 86"/>
                  <a:gd name="T56" fmla="*/ 22 w 27"/>
                  <a:gd name="T57" fmla="*/ 26 h 86"/>
                  <a:gd name="T58" fmla="*/ 25 w 27"/>
                  <a:gd name="T59" fmla="*/ 19 h 86"/>
                  <a:gd name="T60" fmla="*/ 26 w 27"/>
                  <a:gd name="T61" fmla="*/ 12 h 86"/>
                  <a:gd name="T62" fmla="*/ 27 w 27"/>
                  <a:gd name="T63" fmla="*/ 5 h 86"/>
                  <a:gd name="T64" fmla="*/ 27 w 27"/>
                  <a:gd name="T65" fmla="*/ 5 h 86"/>
                  <a:gd name="T66" fmla="*/ 26 w 27"/>
                  <a:gd name="T67" fmla="*/ 2 h 86"/>
                  <a:gd name="T68" fmla="*/ 24 w 27"/>
                  <a:gd name="T69" fmla="*/ 0 h 86"/>
                  <a:gd name="T70" fmla="*/ 21 w 27"/>
                  <a:gd name="T71" fmla="*/ 0 h 86"/>
                  <a:gd name="T72" fmla="*/ 21 w 27"/>
                  <a:gd name="T73" fmla="*/ 0 h 86"/>
                  <a:gd name="T74" fmla="*/ 18 w 27"/>
                  <a:gd name="T75" fmla="*/ 1 h 86"/>
                  <a:gd name="T76" fmla="*/ 15 w 27"/>
                  <a:gd name="T77" fmla="*/ 3 h 86"/>
                  <a:gd name="T78" fmla="*/ 14 w 27"/>
                  <a:gd name="T79" fmla="*/ 6 h 86"/>
                  <a:gd name="T80" fmla="*/ 14 w 27"/>
                  <a:gd name="T81" fmla="*/ 6 h 8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7"/>
                  <a:gd name="T124" fmla="*/ 0 h 86"/>
                  <a:gd name="T125" fmla="*/ 27 w 27"/>
                  <a:gd name="T126" fmla="*/ 86 h 8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7" h="86">
                    <a:moveTo>
                      <a:pt x="14" y="6"/>
                    </a:moveTo>
                    <a:lnTo>
                      <a:pt x="12" y="15"/>
                    </a:lnTo>
                    <a:lnTo>
                      <a:pt x="9" y="23"/>
                    </a:lnTo>
                    <a:lnTo>
                      <a:pt x="6" y="32"/>
                    </a:lnTo>
                    <a:lnTo>
                      <a:pt x="3" y="45"/>
                    </a:lnTo>
                    <a:lnTo>
                      <a:pt x="2" y="58"/>
                    </a:lnTo>
                    <a:lnTo>
                      <a:pt x="2" y="72"/>
                    </a:lnTo>
                    <a:lnTo>
                      <a:pt x="1" y="74"/>
                    </a:lnTo>
                    <a:lnTo>
                      <a:pt x="1" y="76"/>
                    </a:lnTo>
                    <a:lnTo>
                      <a:pt x="0" y="77"/>
                    </a:lnTo>
                    <a:lnTo>
                      <a:pt x="0" y="80"/>
                    </a:lnTo>
                    <a:lnTo>
                      <a:pt x="1" y="83"/>
                    </a:lnTo>
                    <a:lnTo>
                      <a:pt x="3" y="85"/>
                    </a:lnTo>
                    <a:lnTo>
                      <a:pt x="7" y="86"/>
                    </a:lnTo>
                    <a:lnTo>
                      <a:pt x="9" y="85"/>
                    </a:lnTo>
                    <a:lnTo>
                      <a:pt x="12" y="82"/>
                    </a:lnTo>
                    <a:lnTo>
                      <a:pt x="12" y="81"/>
                    </a:lnTo>
                    <a:lnTo>
                      <a:pt x="13" y="79"/>
                    </a:lnTo>
                    <a:lnTo>
                      <a:pt x="14" y="77"/>
                    </a:lnTo>
                    <a:lnTo>
                      <a:pt x="15" y="60"/>
                    </a:lnTo>
                    <a:lnTo>
                      <a:pt x="16" y="43"/>
                    </a:lnTo>
                    <a:lnTo>
                      <a:pt x="22" y="26"/>
                    </a:lnTo>
                    <a:lnTo>
                      <a:pt x="25" y="19"/>
                    </a:lnTo>
                    <a:lnTo>
                      <a:pt x="26" y="12"/>
                    </a:lnTo>
                    <a:lnTo>
                      <a:pt x="27" y="5"/>
                    </a:lnTo>
                    <a:lnTo>
                      <a:pt x="26" y="2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18" y="1"/>
                    </a:lnTo>
                    <a:lnTo>
                      <a:pt x="15" y="3"/>
                    </a:lnTo>
                    <a:lnTo>
                      <a:pt x="14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30" name="Freeform 447"/>
              <p:cNvSpPr>
                <a:spLocks/>
              </p:cNvSpPr>
              <p:nvPr/>
            </p:nvSpPr>
            <p:spPr bwMode="auto">
              <a:xfrm>
                <a:off x="197" y="1373"/>
                <a:ext cx="18" cy="86"/>
              </a:xfrm>
              <a:custGeom>
                <a:avLst/>
                <a:gdLst>
                  <a:gd name="T0" fmla="*/ 1 w 18"/>
                  <a:gd name="T1" fmla="*/ 10 h 86"/>
                  <a:gd name="T2" fmla="*/ 3 w 18"/>
                  <a:gd name="T3" fmla="*/ 20 h 86"/>
                  <a:gd name="T4" fmla="*/ 3 w 18"/>
                  <a:gd name="T5" fmla="*/ 30 h 86"/>
                  <a:gd name="T6" fmla="*/ 3 w 18"/>
                  <a:gd name="T7" fmla="*/ 41 h 86"/>
                  <a:gd name="T8" fmla="*/ 3 w 18"/>
                  <a:gd name="T9" fmla="*/ 41 h 86"/>
                  <a:gd name="T10" fmla="*/ 2 w 18"/>
                  <a:gd name="T11" fmla="*/ 54 h 86"/>
                  <a:gd name="T12" fmla="*/ 2 w 18"/>
                  <a:gd name="T13" fmla="*/ 67 h 86"/>
                  <a:gd name="T14" fmla="*/ 5 w 18"/>
                  <a:gd name="T15" fmla="*/ 80 h 86"/>
                  <a:gd name="T16" fmla="*/ 5 w 18"/>
                  <a:gd name="T17" fmla="*/ 80 h 86"/>
                  <a:gd name="T18" fmla="*/ 6 w 18"/>
                  <a:gd name="T19" fmla="*/ 83 h 86"/>
                  <a:gd name="T20" fmla="*/ 8 w 18"/>
                  <a:gd name="T21" fmla="*/ 85 h 86"/>
                  <a:gd name="T22" fmla="*/ 11 w 18"/>
                  <a:gd name="T23" fmla="*/ 86 h 86"/>
                  <a:gd name="T24" fmla="*/ 11 w 18"/>
                  <a:gd name="T25" fmla="*/ 86 h 86"/>
                  <a:gd name="T26" fmla="*/ 14 w 18"/>
                  <a:gd name="T27" fmla="*/ 85 h 86"/>
                  <a:gd name="T28" fmla="*/ 17 w 18"/>
                  <a:gd name="T29" fmla="*/ 82 h 86"/>
                  <a:gd name="T30" fmla="*/ 18 w 18"/>
                  <a:gd name="T31" fmla="*/ 79 h 86"/>
                  <a:gd name="T32" fmla="*/ 18 w 18"/>
                  <a:gd name="T33" fmla="*/ 79 h 86"/>
                  <a:gd name="T34" fmla="*/ 15 w 18"/>
                  <a:gd name="T35" fmla="*/ 66 h 86"/>
                  <a:gd name="T36" fmla="*/ 15 w 18"/>
                  <a:gd name="T37" fmla="*/ 54 h 86"/>
                  <a:gd name="T38" fmla="*/ 15 w 18"/>
                  <a:gd name="T39" fmla="*/ 41 h 86"/>
                  <a:gd name="T40" fmla="*/ 15 w 18"/>
                  <a:gd name="T41" fmla="*/ 41 h 86"/>
                  <a:gd name="T42" fmla="*/ 16 w 18"/>
                  <a:gd name="T43" fmla="*/ 28 h 86"/>
                  <a:gd name="T44" fmla="*/ 15 w 18"/>
                  <a:gd name="T45" fmla="*/ 16 h 86"/>
                  <a:gd name="T46" fmla="*/ 11 w 18"/>
                  <a:gd name="T47" fmla="*/ 3 h 86"/>
                  <a:gd name="T48" fmla="*/ 11 w 18"/>
                  <a:gd name="T49" fmla="*/ 3 h 86"/>
                  <a:gd name="T50" fmla="*/ 9 w 18"/>
                  <a:gd name="T51" fmla="*/ 1 h 86"/>
                  <a:gd name="T52" fmla="*/ 6 w 18"/>
                  <a:gd name="T53" fmla="*/ 0 h 86"/>
                  <a:gd name="T54" fmla="*/ 3 w 18"/>
                  <a:gd name="T55" fmla="*/ 1 h 86"/>
                  <a:gd name="T56" fmla="*/ 3 w 18"/>
                  <a:gd name="T57" fmla="*/ 1 h 86"/>
                  <a:gd name="T58" fmla="*/ 0 w 18"/>
                  <a:gd name="T59" fmla="*/ 4 h 86"/>
                  <a:gd name="T60" fmla="*/ 0 w 18"/>
                  <a:gd name="T61" fmla="*/ 7 h 86"/>
                  <a:gd name="T62" fmla="*/ 1 w 18"/>
                  <a:gd name="T63" fmla="*/ 10 h 86"/>
                  <a:gd name="T64" fmla="*/ 1 w 18"/>
                  <a:gd name="T65" fmla="*/ 10 h 8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8"/>
                  <a:gd name="T100" fmla="*/ 0 h 86"/>
                  <a:gd name="T101" fmla="*/ 18 w 18"/>
                  <a:gd name="T102" fmla="*/ 86 h 8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8" h="86">
                    <a:moveTo>
                      <a:pt x="1" y="10"/>
                    </a:moveTo>
                    <a:lnTo>
                      <a:pt x="3" y="20"/>
                    </a:lnTo>
                    <a:lnTo>
                      <a:pt x="3" y="30"/>
                    </a:lnTo>
                    <a:lnTo>
                      <a:pt x="3" y="41"/>
                    </a:lnTo>
                    <a:lnTo>
                      <a:pt x="2" y="54"/>
                    </a:lnTo>
                    <a:lnTo>
                      <a:pt x="2" y="67"/>
                    </a:lnTo>
                    <a:lnTo>
                      <a:pt x="5" y="80"/>
                    </a:lnTo>
                    <a:lnTo>
                      <a:pt x="6" y="83"/>
                    </a:lnTo>
                    <a:lnTo>
                      <a:pt x="8" y="85"/>
                    </a:lnTo>
                    <a:lnTo>
                      <a:pt x="11" y="86"/>
                    </a:lnTo>
                    <a:lnTo>
                      <a:pt x="14" y="85"/>
                    </a:lnTo>
                    <a:lnTo>
                      <a:pt x="17" y="82"/>
                    </a:lnTo>
                    <a:lnTo>
                      <a:pt x="18" y="79"/>
                    </a:lnTo>
                    <a:lnTo>
                      <a:pt x="15" y="66"/>
                    </a:lnTo>
                    <a:lnTo>
                      <a:pt x="15" y="54"/>
                    </a:lnTo>
                    <a:lnTo>
                      <a:pt x="15" y="41"/>
                    </a:lnTo>
                    <a:lnTo>
                      <a:pt x="16" y="28"/>
                    </a:lnTo>
                    <a:lnTo>
                      <a:pt x="15" y="16"/>
                    </a:lnTo>
                    <a:lnTo>
                      <a:pt x="11" y="3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1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31" name="Freeform 448"/>
              <p:cNvSpPr>
                <a:spLocks/>
              </p:cNvSpPr>
              <p:nvPr/>
            </p:nvSpPr>
            <p:spPr bwMode="auto">
              <a:xfrm>
                <a:off x="221" y="1379"/>
                <a:ext cx="25" cy="79"/>
              </a:xfrm>
              <a:custGeom>
                <a:avLst/>
                <a:gdLst>
                  <a:gd name="T0" fmla="*/ 12 w 25"/>
                  <a:gd name="T1" fmla="*/ 7 h 79"/>
                  <a:gd name="T2" fmla="*/ 10 w 25"/>
                  <a:gd name="T3" fmla="*/ 29 h 79"/>
                  <a:gd name="T4" fmla="*/ 4 w 25"/>
                  <a:gd name="T5" fmla="*/ 50 h 79"/>
                  <a:gd name="T6" fmla="*/ 0 w 25"/>
                  <a:gd name="T7" fmla="*/ 72 h 79"/>
                  <a:gd name="T8" fmla="*/ 0 w 25"/>
                  <a:gd name="T9" fmla="*/ 72 h 79"/>
                  <a:gd name="T10" fmla="*/ 1 w 25"/>
                  <a:gd name="T11" fmla="*/ 75 h 79"/>
                  <a:gd name="T12" fmla="*/ 3 w 25"/>
                  <a:gd name="T13" fmla="*/ 78 h 79"/>
                  <a:gd name="T14" fmla="*/ 6 w 25"/>
                  <a:gd name="T15" fmla="*/ 79 h 79"/>
                  <a:gd name="T16" fmla="*/ 6 w 25"/>
                  <a:gd name="T17" fmla="*/ 79 h 79"/>
                  <a:gd name="T18" fmla="*/ 9 w 25"/>
                  <a:gd name="T19" fmla="*/ 79 h 79"/>
                  <a:gd name="T20" fmla="*/ 11 w 25"/>
                  <a:gd name="T21" fmla="*/ 77 h 79"/>
                  <a:gd name="T22" fmla="*/ 13 w 25"/>
                  <a:gd name="T23" fmla="*/ 74 h 79"/>
                  <a:gd name="T24" fmla="*/ 13 w 25"/>
                  <a:gd name="T25" fmla="*/ 74 h 79"/>
                  <a:gd name="T26" fmla="*/ 16 w 25"/>
                  <a:gd name="T27" fmla="*/ 60 h 79"/>
                  <a:gd name="T28" fmla="*/ 19 w 25"/>
                  <a:gd name="T29" fmla="*/ 46 h 79"/>
                  <a:gd name="T30" fmla="*/ 23 w 25"/>
                  <a:gd name="T31" fmla="*/ 32 h 79"/>
                  <a:gd name="T32" fmla="*/ 23 w 25"/>
                  <a:gd name="T33" fmla="*/ 32 h 79"/>
                  <a:gd name="T34" fmla="*/ 25 w 25"/>
                  <a:gd name="T35" fmla="*/ 23 h 79"/>
                  <a:gd name="T36" fmla="*/ 25 w 25"/>
                  <a:gd name="T37" fmla="*/ 15 h 79"/>
                  <a:gd name="T38" fmla="*/ 25 w 25"/>
                  <a:gd name="T39" fmla="*/ 6 h 79"/>
                  <a:gd name="T40" fmla="*/ 25 w 25"/>
                  <a:gd name="T41" fmla="*/ 6 h 79"/>
                  <a:gd name="T42" fmla="*/ 23 w 25"/>
                  <a:gd name="T43" fmla="*/ 3 h 79"/>
                  <a:gd name="T44" fmla="*/ 21 w 25"/>
                  <a:gd name="T45" fmla="*/ 1 h 79"/>
                  <a:gd name="T46" fmla="*/ 18 w 25"/>
                  <a:gd name="T47" fmla="*/ 0 h 79"/>
                  <a:gd name="T48" fmla="*/ 18 w 25"/>
                  <a:gd name="T49" fmla="*/ 0 h 79"/>
                  <a:gd name="T50" fmla="*/ 15 w 25"/>
                  <a:gd name="T51" fmla="*/ 1 h 79"/>
                  <a:gd name="T52" fmla="*/ 12 w 25"/>
                  <a:gd name="T53" fmla="*/ 4 h 79"/>
                  <a:gd name="T54" fmla="*/ 12 w 25"/>
                  <a:gd name="T55" fmla="*/ 7 h 79"/>
                  <a:gd name="T56" fmla="*/ 12 w 25"/>
                  <a:gd name="T57" fmla="*/ 7 h 7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5"/>
                  <a:gd name="T88" fmla="*/ 0 h 79"/>
                  <a:gd name="T89" fmla="*/ 25 w 25"/>
                  <a:gd name="T90" fmla="*/ 79 h 7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5" h="79">
                    <a:moveTo>
                      <a:pt x="12" y="7"/>
                    </a:moveTo>
                    <a:lnTo>
                      <a:pt x="10" y="29"/>
                    </a:lnTo>
                    <a:lnTo>
                      <a:pt x="4" y="50"/>
                    </a:lnTo>
                    <a:lnTo>
                      <a:pt x="0" y="72"/>
                    </a:lnTo>
                    <a:lnTo>
                      <a:pt x="1" y="75"/>
                    </a:lnTo>
                    <a:lnTo>
                      <a:pt x="3" y="78"/>
                    </a:lnTo>
                    <a:lnTo>
                      <a:pt x="6" y="79"/>
                    </a:lnTo>
                    <a:lnTo>
                      <a:pt x="9" y="79"/>
                    </a:lnTo>
                    <a:lnTo>
                      <a:pt x="11" y="77"/>
                    </a:lnTo>
                    <a:lnTo>
                      <a:pt x="13" y="74"/>
                    </a:lnTo>
                    <a:lnTo>
                      <a:pt x="16" y="60"/>
                    </a:lnTo>
                    <a:lnTo>
                      <a:pt x="19" y="46"/>
                    </a:lnTo>
                    <a:lnTo>
                      <a:pt x="23" y="32"/>
                    </a:lnTo>
                    <a:lnTo>
                      <a:pt x="25" y="23"/>
                    </a:lnTo>
                    <a:lnTo>
                      <a:pt x="25" y="15"/>
                    </a:lnTo>
                    <a:lnTo>
                      <a:pt x="25" y="6"/>
                    </a:lnTo>
                    <a:lnTo>
                      <a:pt x="23" y="3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2" y="4"/>
                    </a:lnTo>
                    <a:lnTo>
                      <a:pt x="12" y="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32" name="Freeform 449"/>
              <p:cNvSpPr>
                <a:spLocks/>
              </p:cNvSpPr>
              <p:nvPr/>
            </p:nvSpPr>
            <p:spPr bwMode="auto">
              <a:xfrm>
                <a:off x="243" y="1374"/>
                <a:ext cx="20" cy="83"/>
              </a:xfrm>
              <a:custGeom>
                <a:avLst/>
                <a:gdLst>
                  <a:gd name="T0" fmla="*/ 1 w 20"/>
                  <a:gd name="T1" fmla="*/ 8 h 83"/>
                  <a:gd name="T2" fmla="*/ 4 w 20"/>
                  <a:gd name="T3" fmla="*/ 18 h 83"/>
                  <a:gd name="T4" fmla="*/ 5 w 20"/>
                  <a:gd name="T5" fmla="*/ 27 h 83"/>
                  <a:gd name="T6" fmla="*/ 5 w 20"/>
                  <a:gd name="T7" fmla="*/ 37 h 83"/>
                  <a:gd name="T8" fmla="*/ 5 w 20"/>
                  <a:gd name="T9" fmla="*/ 37 h 83"/>
                  <a:gd name="T10" fmla="*/ 5 w 20"/>
                  <a:gd name="T11" fmla="*/ 39 h 83"/>
                  <a:gd name="T12" fmla="*/ 5 w 20"/>
                  <a:gd name="T13" fmla="*/ 41 h 83"/>
                  <a:gd name="T14" fmla="*/ 6 w 20"/>
                  <a:gd name="T15" fmla="*/ 43 h 83"/>
                  <a:gd name="T16" fmla="*/ 6 w 20"/>
                  <a:gd name="T17" fmla="*/ 43 h 83"/>
                  <a:gd name="T18" fmla="*/ 6 w 20"/>
                  <a:gd name="T19" fmla="*/ 52 h 83"/>
                  <a:gd name="T20" fmla="*/ 6 w 20"/>
                  <a:gd name="T21" fmla="*/ 61 h 83"/>
                  <a:gd name="T22" fmla="*/ 6 w 20"/>
                  <a:gd name="T23" fmla="*/ 70 h 83"/>
                  <a:gd name="T24" fmla="*/ 6 w 20"/>
                  <a:gd name="T25" fmla="*/ 70 h 83"/>
                  <a:gd name="T26" fmla="*/ 6 w 20"/>
                  <a:gd name="T27" fmla="*/ 73 h 83"/>
                  <a:gd name="T28" fmla="*/ 7 w 20"/>
                  <a:gd name="T29" fmla="*/ 75 h 83"/>
                  <a:gd name="T30" fmla="*/ 8 w 20"/>
                  <a:gd name="T31" fmla="*/ 78 h 83"/>
                  <a:gd name="T32" fmla="*/ 8 w 20"/>
                  <a:gd name="T33" fmla="*/ 78 h 83"/>
                  <a:gd name="T34" fmla="*/ 8 w 20"/>
                  <a:gd name="T35" fmla="*/ 77 h 83"/>
                  <a:gd name="T36" fmla="*/ 8 w 20"/>
                  <a:gd name="T37" fmla="*/ 77 h 83"/>
                  <a:gd name="T38" fmla="*/ 7 w 20"/>
                  <a:gd name="T39" fmla="*/ 77 h 83"/>
                  <a:gd name="T40" fmla="*/ 7 w 20"/>
                  <a:gd name="T41" fmla="*/ 77 h 83"/>
                  <a:gd name="T42" fmla="*/ 8 w 20"/>
                  <a:gd name="T43" fmla="*/ 80 h 83"/>
                  <a:gd name="T44" fmla="*/ 11 w 20"/>
                  <a:gd name="T45" fmla="*/ 82 h 83"/>
                  <a:gd name="T46" fmla="*/ 14 w 20"/>
                  <a:gd name="T47" fmla="*/ 83 h 83"/>
                  <a:gd name="T48" fmla="*/ 14 w 20"/>
                  <a:gd name="T49" fmla="*/ 83 h 83"/>
                  <a:gd name="T50" fmla="*/ 17 w 20"/>
                  <a:gd name="T51" fmla="*/ 82 h 83"/>
                  <a:gd name="T52" fmla="*/ 20 w 20"/>
                  <a:gd name="T53" fmla="*/ 80 h 83"/>
                  <a:gd name="T54" fmla="*/ 20 w 20"/>
                  <a:gd name="T55" fmla="*/ 77 h 83"/>
                  <a:gd name="T56" fmla="*/ 20 w 20"/>
                  <a:gd name="T57" fmla="*/ 77 h 83"/>
                  <a:gd name="T58" fmla="*/ 20 w 20"/>
                  <a:gd name="T59" fmla="*/ 74 h 83"/>
                  <a:gd name="T60" fmla="*/ 19 w 20"/>
                  <a:gd name="T61" fmla="*/ 71 h 83"/>
                  <a:gd name="T62" fmla="*/ 19 w 20"/>
                  <a:gd name="T63" fmla="*/ 68 h 83"/>
                  <a:gd name="T64" fmla="*/ 19 w 20"/>
                  <a:gd name="T65" fmla="*/ 68 h 83"/>
                  <a:gd name="T66" fmla="*/ 19 w 20"/>
                  <a:gd name="T67" fmla="*/ 57 h 83"/>
                  <a:gd name="T68" fmla="*/ 19 w 20"/>
                  <a:gd name="T69" fmla="*/ 46 h 83"/>
                  <a:gd name="T70" fmla="*/ 17 w 20"/>
                  <a:gd name="T71" fmla="*/ 35 h 83"/>
                  <a:gd name="T72" fmla="*/ 17 w 20"/>
                  <a:gd name="T73" fmla="*/ 35 h 83"/>
                  <a:gd name="T74" fmla="*/ 18 w 20"/>
                  <a:gd name="T75" fmla="*/ 24 h 83"/>
                  <a:gd name="T76" fmla="*/ 16 w 20"/>
                  <a:gd name="T77" fmla="*/ 15 h 83"/>
                  <a:gd name="T78" fmla="*/ 13 w 20"/>
                  <a:gd name="T79" fmla="*/ 4 h 83"/>
                  <a:gd name="T80" fmla="*/ 13 w 20"/>
                  <a:gd name="T81" fmla="*/ 4 h 83"/>
                  <a:gd name="T82" fmla="*/ 11 w 20"/>
                  <a:gd name="T83" fmla="*/ 2 h 83"/>
                  <a:gd name="T84" fmla="*/ 8 w 20"/>
                  <a:gd name="T85" fmla="*/ 0 h 83"/>
                  <a:gd name="T86" fmla="*/ 5 w 20"/>
                  <a:gd name="T87" fmla="*/ 1 h 83"/>
                  <a:gd name="T88" fmla="*/ 5 w 20"/>
                  <a:gd name="T89" fmla="*/ 1 h 83"/>
                  <a:gd name="T90" fmla="*/ 2 w 20"/>
                  <a:gd name="T91" fmla="*/ 2 h 83"/>
                  <a:gd name="T92" fmla="*/ 0 w 20"/>
                  <a:gd name="T93" fmla="*/ 5 h 83"/>
                  <a:gd name="T94" fmla="*/ 1 w 20"/>
                  <a:gd name="T95" fmla="*/ 8 h 83"/>
                  <a:gd name="T96" fmla="*/ 1 w 20"/>
                  <a:gd name="T97" fmla="*/ 8 h 83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0"/>
                  <a:gd name="T148" fmla="*/ 0 h 83"/>
                  <a:gd name="T149" fmla="*/ 20 w 20"/>
                  <a:gd name="T150" fmla="*/ 83 h 83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0" h="83">
                    <a:moveTo>
                      <a:pt x="1" y="8"/>
                    </a:moveTo>
                    <a:lnTo>
                      <a:pt x="4" y="18"/>
                    </a:lnTo>
                    <a:lnTo>
                      <a:pt x="5" y="27"/>
                    </a:lnTo>
                    <a:lnTo>
                      <a:pt x="5" y="37"/>
                    </a:lnTo>
                    <a:lnTo>
                      <a:pt x="5" y="39"/>
                    </a:lnTo>
                    <a:lnTo>
                      <a:pt x="5" y="41"/>
                    </a:lnTo>
                    <a:lnTo>
                      <a:pt x="6" y="43"/>
                    </a:lnTo>
                    <a:lnTo>
                      <a:pt x="6" y="52"/>
                    </a:lnTo>
                    <a:lnTo>
                      <a:pt x="6" y="61"/>
                    </a:lnTo>
                    <a:lnTo>
                      <a:pt x="6" y="70"/>
                    </a:lnTo>
                    <a:lnTo>
                      <a:pt x="6" y="73"/>
                    </a:lnTo>
                    <a:lnTo>
                      <a:pt x="7" y="75"/>
                    </a:lnTo>
                    <a:lnTo>
                      <a:pt x="8" y="78"/>
                    </a:lnTo>
                    <a:lnTo>
                      <a:pt x="8" y="77"/>
                    </a:lnTo>
                    <a:lnTo>
                      <a:pt x="7" y="77"/>
                    </a:lnTo>
                    <a:lnTo>
                      <a:pt x="8" y="80"/>
                    </a:lnTo>
                    <a:lnTo>
                      <a:pt x="11" y="82"/>
                    </a:lnTo>
                    <a:lnTo>
                      <a:pt x="14" y="83"/>
                    </a:lnTo>
                    <a:lnTo>
                      <a:pt x="17" y="82"/>
                    </a:lnTo>
                    <a:lnTo>
                      <a:pt x="20" y="80"/>
                    </a:lnTo>
                    <a:lnTo>
                      <a:pt x="20" y="77"/>
                    </a:lnTo>
                    <a:lnTo>
                      <a:pt x="20" y="74"/>
                    </a:lnTo>
                    <a:lnTo>
                      <a:pt x="19" y="71"/>
                    </a:lnTo>
                    <a:lnTo>
                      <a:pt x="19" y="68"/>
                    </a:lnTo>
                    <a:lnTo>
                      <a:pt x="19" y="57"/>
                    </a:lnTo>
                    <a:lnTo>
                      <a:pt x="19" y="46"/>
                    </a:lnTo>
                    <a:lnTo>
                      <a:pt x="17" y="35"/>
                    </a:lnTo>
                    <a:lnTo>
                      <a:pt x="18" y="24"/>
                    </a:lnTo>
                    <a:lnTo>
                      <a:pt x="16" y="15"/>
                    </a:lnTo>
                    <a:lnTo>
                      <a:pt x="13" y="4"/>
                    </a:lnTo>
                    <a:lnTo>
                      <a:pt x="11" y="2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8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33" name="Freeform 450"/>
              <p:cNvSpPr>
                <a:spLocks/>
              </p:cNvSpPr>
              <p:nvPr/>
            </p:nvSpPr>
            <p:spPr bwMode="auto">
              <a:xfrm>
                <a:off x="266" y="1373"/>
                <a:ext cx="23" cy="84"/>
              </a:xfrm>
              <a:custGeom>
                <a:avLst/>
                <a:gdLst>
                  <a:gd name="T0" fmla="*/ 11 w 23"/>
                  <a:gd name="T1" fmla="*/ 4 h 84"/>
                  <a:gd name="T2" fmla="*/ 6 w 23"/>
                  <a:gd name="T3" fmla="*/ 17 h 84"/>
                  <a:gd name="T4" fmla="*/ 2 w 23"/>
                  <a:gd name="T5" fmla="*/ 30 h 84"/>
                  <a:gd name="T6" fmla="*/ 0 w 23"/>
                  <a:gd name="T7" fmla="*/ 44 h 84"/>
                  <a:gd name="T8" fmla="*/ 0 w 23"/>
                  <a:gd name="T9" fmla="*/ 44 h 84"/>
                  <a:gd name="T10" fmla="*/ 1 w 23"/>
                  <a:gd name="T11" fmla="*/ 55 h 84"/>
                  <a:gd name="T12" fmla="*/ 1 w 23"/>
                  <a:gd name="T13" fmla="*/ 66 h 84"/>
                  <a:gd name="T14" fmla="*/ 1 w 23"/>
                  <a:gd name="T15" fmla="*/ 78 h 84"/>
                  <a:gd name="T16" fmla="*/ 1 w 23"/>
                  <a:gd name="T17" fmla="*/ 78 h 84"/>
                  <a:gd name="T18" fmla="*/ 2 w 23"/>
                  <a:gd name="T19" fmla="*/ 81 h 84"/>
                  <a:gd name="T20" fmla="*/ 4 w 23"/>
                  <a:gd name="T21" fmla="*/ 84 h 84"/>
                  <a:gd name="T22" fmla="*/ 8 w 23"/>
                  <a:gd name="T23" fmla="*/ 84 h 84"/>
                  <a:gd name="T24" fmla="*/ 8 w 23"/>
                  <a:gd name="T25" fmla="*/ 84 h 84"/>
                  <a:gd name="T26" fmla="*/ 11 w 23"/>
                  <a:gd name="T27" fmla="*/ 84 h 84"/>
                  <a:gd name="T28" fmla="*/ 13 w 23"/>
                  <a:gd name="T29" fmla="*/ 81 h 84"/>
                  <a:gd name="T30" fmla="*/ 14 w 23"/>
                  <a:gd name="T31" fmla="*/ 78 h 84"/>
                  <a:gd name="T32" fmla="*/ 14 w 23"/>
                  <a:gd name="T33" fmla="*/ 78 h 84"/>
                  <a:gd name="T34" fmla="*/ 14 w 23"/>
                  <a:gd name="T35" fmla="*/ 66 h 84"/>
                  <a:gd name="T36" fmla="*/ 14 w 23"/>
                  <a:gd name="T37" fmla="*/ 54 h 84"/>
                  <a:gd name="T38" fmla="*/ 13 w 23"/>
                  <a:gd name="T39" fmla="*/ 42 h 84"/>
                  <a:gd name="T40" fmla="*/ 13 w 23"/>
                  <a:gd name="T41" fmla="*/ 42 h 84"/>
                  <a:gd name="T42" fmla="*/ 15 w 23"/>
                  <a:gd name="T43" fmla="*/ 30 h 84"/>
                  <a:gd name="T44" fmla="*/ 18 w 23"/>
                  <a:gd name="T45" fmla="*/ 19 h 84"/>
                  <a:gd name="T46" fmla="*/ 22 w 23"/>
                  <a:gd name="T47" fmla="*/ 8 h 84"/>
                  <a:gd name="T48" fmla="*/ 22 w 23"/>
                  <a:gd name="T49" fmla="*/ 8 h 84"/>
                  <a:gd name="T50" fmla="*/ 23 w 23"/>
                  <a:gd name="T51" fmla="*/ 5 h 84"/>
                  <a:gd name="T52" fmla="*/ 22 w 23"/>
                  <a:gd name="T53" fmla="*/ 2 h 84"/>
                  <a:gd name="T54" fmla="*/ 19 w 23"/>
                  <a:gd name="T55" fmla="*/ 0 h 84"/>
                  <a:gd name="T56" fmla="*/ 19 w 23"/>
                  <a:gd name="T57" fmla="*/ 0 h 84"/>
                  <a:gd name="T58" fmla="*/ 16 w 23"/>
                  <a:gd name="T59" fmla="*/ 0 h 84"/>
                  <a:gd name="T60" fmla="*/ 13 w 23"/>
                  <a:gd name="T61" fmla="*/ 1 h 84"/>
                  <a:gd name="T62" fmla="*/ 11 w 23"/>
                  <a:gd name="T63" fmla="*/ 4 h 84"/>
                  <a:gd name="T64" fmla="*/ 11 w 23"/>
                  <a:gd name="T65" fmla="*/ 4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3"/>
                  <a:gd name="T100" fmla="*/ 0 h 84"/>
                  <a:gd name="T101" fmla="*/ 23 w 23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3" h="84">
                    <a:moveTo>
                      <a:pt x="11" y="4"/>
                    </a:moveTo>
                    <a:lnTo>
                      <a:pt x="6" y="17"/>
                    </a:lnTo>
                    <a:lnTo>
                      <a:pt x="2" y="30"/>
                    </a:lnTo>
                    <a:lnTo>
                      <a:pt x="0" y="44"/>
                    </a:lnTo>
                    <a:lnTo>
                      <a:pt x="1" y="55"/>
                    </a:lnTo>
                    <a:lnTo>
                      <a:pt x="1" y="66"/>
                    </a:lnTo>
                    <a:lnTo>
                      <a:pt x="1" y="78"/>
                    </a:lnTo>
                    <a:lnTo>
                      <a:pt x="2" y="81"/>
                    </a:lnTo>
                    <a:lnTo>
                      <a:pt x="4" y="84"/>
                    </a:lnTo>
                    <a:lnTo>
                      <a:pt x="8" y="84"/>
                    </a:lnTo>
                    <a:lnTo>
                      <a:pt x="11" y="84"/>
                    </a:lnTo>
                    <a:lnTo>
                      <a:pt x="13" y="81"/>
                    </a:lnTo>
                    <a:lnTo>
                      <a:pt x="14" y="78"/>
                    </a:lnTo>
                    <a:lnTo>
                      <a:pt x="14" y="66"/>
                    </a:lnTo>
                    <a:lnTo>
                      <a:pt x="14" y="54"/>
                    </a:lnTo>
                    <a:lnTo>
                      <a:pt x="13" y="42"/>
                    </a:lnTo>
                    <a:lnTo>
                      <a:pt x="15" y="30"/>
                    </a:lnTo>
                    <a:lnTo>
                      <a:pt x="18" y="19"/>
                    </a:lnTo>
                    <a:lnTo>
                      <a:pt x="22" y="8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34" name="Freeform 451"/>
              <p:cNvSpPr>
                <a:spLocks/>
              </p:cNvSpPr>
              <p:nvPr/>
            </p:nvSpPr>
            <p:spPr bwMode="auto">
              <a:xfrm>
                <a:off x="288" y="1375"/>
                <a:ext cx="16" cy="83"/>
              </a:xfrm>
              <a:custGeom>
                <a:avLst/>
                <a:gdLst>
                  <a:gd name="T0" fmla="*/ 0 w 16"/>
                  <a:gd name="T1" fmla="*/ 6 h 83"/>
                  <a:gd name="T2" fmla="*/ 1 w 16"/>
                  <a:gd name="T3" fmla="*/ 28 h 83"/>
                  <a:gd name="T4" fmla="*/ 0 w 16"/>
                  <a:gd name="T5" fmla="*/ 52 h 83"/>
                  <a:gd name="T6" fmla="*/ 1 w 16"/>
                  <a:gd name="T7" fmla="*/ 75 h 83"/>
                  <a:gd name="T8" fmla="*/ 1 w 16"/>
                  <a:gd name="T9" fmla="*/ 75 h 83"/>
                  <a:gd name="T10" fmla="*/ 2 w 16"/>
                  <a:gd name="T11" fmla="*/ 76 h 83"/>
                  <a:gd name="T12" fmla="*/ 2 w 16"/>
                  <a:gd name="T13" fmla="*/ 78 h 83"/>
                  <a:gd name="T14" fmla="*/ 3 w 16"/>
                  <a:gd name="T15" fmla="*/ 79 h 83"/>
                  <a:gd name="T16" fmla="*/ 3 w 16"/>
                  <a:gd name="T17" fmla="*/ 79 h 83"/>
                  <a:gd name="T18" fmla="*/ 6 w 16"/>
                  <a:gd name="T19" fmla="*/ 82 h 83"/>
                  <a:gd name="T20" fmla="*/ 9 w 16"/>
                  <a:gd name="T21" fmla="*/ 83 h 83"/>
                  <a:gd name="T22" fmla="*/ 12 w 16"/>
                  <a:gd name="T23" fmla="*/ 82 h 83"/>
                  <a:gd name="T24" fmla="*/ 12 w 16"/>
                  <a:gd name="T25" fmla="*/ 82 h 83"/>
                  <a:gd name="T26" fmla="*/ 15 w 16"/>
                  <a:gd name="T27" fmla="*/ 80 h 83"/>
                  <a:gd name="T28" fmla="*/ 16 w 16"/>
                  <a:gd name="T29" fmla="*/ 77 h 83"/>
                  <a:gd name="T30" fmla="*/ 15 w 16"/>
                  <a:gd name="T31" fmla="*/ 74 h 83"/>
                  <a:gd name="T32" fmla="*/ 15 w 16"/>
                  <a:gd name="T33" fmla="*/ 74 h 83"/>
                  <a:gd name="T34" fmla="*/ 14 w 16"/>
                  <a:gd name="T35" fmla="*/ 72 h 83"/>
                  <a:gd name="T36" fmla="*/ 13 w 16"/>
                  <a:gd name="T37" fmla="*/ 71 h 83"/>
                  <a:gd name="T38" fmla="*/ 13 w 16"/>
                  <a:gd name="T39" fmla="*/ 69 h 83"/>
                  <a:gd name="T40" fmla="*/ 13 w 16"/>
                  <a:gd name="T41" fmla="*/ 69 h 83"/>
                  <a:gd name="T42" fmla="*/ 13 w 16"/>
                  <a:gd name="T43" fmla="*/ 48 h 83"/>
                  <a:gd name="T44" fmla="*/ 13 w 16"/>
                  <a:gd name="T45" fmla="*/ 27 h 83"/>
                  <a:gd name="T46" fmla="*/ 13 w 16"/>
                  <a:gd name="T47" fmla="*/ 6 h 83"/>
                  <a:gd name="T48" fmla="*/ 13 w 16"/>
                  <a:gd name="T49" fmla="*/ 6 h 83"/>
                  <a:gd name="T50" fmla="*/ 12 w 16"/>
                  <a:gd name="T51" fmla="*/ 3 h 83"/>
                  <a:gd name="T52" fmla="*/ 10 w 16"/>
                  <a:gd name="T53" fmla="*/ 0 h 83"/>
                  <a:gd name="T54" fmla="*/ 7 w 16"/>
                  <a:gd name="T55" fmla="*/ 0 h 83"/>
                  <a:gd name="T56" fmla="*/ 7 w 16"/>
                  <a:gd name="T57" fmla="*/ 0 h 83"/>
                  <a:gd name="T58" fmla="*/ 3 w 16"/>
                  <a:gd name="T59" fmla="*/ 0 h 83"/>
                  <a:gd name="T60" fmla="*/ 1 w 16"/>
                  <a:gd name="T61" fmla="*/ 3 h 83"/>
                  <a:gd name="T62" fmla="*/ 0 w 16"/>
                  <a:gd name="T63" fmla="*/ 6 h 83"/>
                  <a:gd name="T64" fmla="*/ 0 w 16"/>
                  <a:gd name="T65" fmla="*/ 6 h 8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6"/>
                  <a:gd name="T100" fmla="*/ 0 h 83"/>
                  <a:gd name="T101" fmla="*/ 16 w 16"/>
                  <a:gd name="T102" fmla="*/ 83 h 8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6" h="83">
                    <a:moveTo>
                      <a:pt x="0" y="6"/>
                    </a:moveTo>
                    <a:lnTo>
                      <a:pt x="1" y="28"/>
                    </a:lnTo>
                    <a:lnTo>
                      <a:pt x="0" y="52"/>
                    </a:lnTo>
                    <a:lnTo>
                      <a:pt x="1" y="75"/>
                    </a:lnTo>
                    <a:lnTo>
                      <a:pt x="2" y="76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6" y="82"/>
                    </a:lnTo>
                    <a:lnTo>
                      <a:pt x="9" y="83"/>
                    </a:lnTo>
                    <a:lnTo>
                      <a:pt x="12" y="82"/>
                    </a:lnTo>
                    <a:lnTo>
                      <a:pt x="15" y="80"/>
                    </a:lnTo>
                    <a:lnTo>
                      <a:pt x="16" y="77"/>
                    </a:lnTo>
                    <a:lnTo>
                      <a:pt x="15" y="74"/>
                    </a:lnTo>
                    <a:lnTo>
                      <a:pt x="14" y="72"/>
                    </a:lnTo>
                    <a:lnTo>
                      <a:pt x="13" y="71"/>
                    </a:lnTo>
                    <a:lnTo>
                      <a:pt x="13" y="69"/>
                    </a:lnTo>
                    <a:lnTo>
                      <a:pt x="13" y="48"/>
                    </a:lnTo>
                    <a:lnTo>
                      <a:pt x="13" y="27"/>
                    </a:lnTo>
                    <a:lnTo>
                      <a:pt x="13" y="6"/>
                    </a:lnTo>
                    <a:lnTo>
                      <a:pt x="12" y="3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1" y="3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35" name="Freeform 452"/>
              <p:cNvSpPr>
                <a:spLocks/>
              </p:cNvSpPr>
              <p:nvPr/>
            </p:nvSpPr>
            <p:spPr bwMode="auto">
              <a:xfrm>
                <a:off x="314" y="1373"/>
                <a:ext cx="23" cy="84"/>
              </a:xfrm>
              <a:custGeom>
                <a:avLst/>
                <a:gdLst>
                  <a:gd name="T0" fmla="*/ 11 w 23"/>
                  <a:gd name="T1" fmla="*/ 4 h 84"/>
                  <a:gd name="T2" fmla="*/ 4 w 23"/>
                  <a:gd name="T3" fmla="*/ 28 h 84"/>
                  <a:gd name="T4" fmla="*/ 0 w 23"/>
                  <a:gd name="T5" fmla="*/ 53 h 84"/>
                  <a:gd name="T6" fmla="*/ 0 w 23"/>
                  <a:gd name="T7" fmla="*/ 78 h 84"/>
                  <a:gd name="T8" fmla="*/ 0 w 23"/>
                  <a:gd name="T9" fmla="*/ 78 h 84"/>
                  <a:gd name="T10" fmla="*/ 1 w 23"/>
                  <a:gd name="T11" fmla="*/ 81 h 84"/>
                  <a:gd name="T12" fmla="*/ 3 w 23"/>
                  <a:gd name="T13" fmla="*/ 83 h 84"/>
                  <a:gd name="T14" fmla="*/ 6 w 23"/>
                  <a:gd name="T15" fmla="*/ 84 h 84"/>
                  <a:gd name="T16" fmla="*/ 6 w 23"/>
                  <a:gd name="T17" fmla="*/ 84 h 84"/>
                  <a:gd name="T18" fmla="*/ 9 w 23"/>
                  <a:gd name="T19" fmla="*/ 83 h 84"/>
                  <a:gd name="T20" fmla="*/ 12 w 23"/>
                  <a:gd name="T21" fmla="*/ 81 h 84"/>
                  <a:gd name="T22" fmla="*/ 12 w 23"/>
                  <a:gd name="T23" fmla="*/ 78 h 84"/>
                  <a:gd name="T24" fmla="*/ 12 w 23"/>
                  <a:gd name="T25" fmla="*/ 78 h 84"/>
                  <a:gd name="T26" fmla="*/ 13 w 23"/>
                  <a:gd name="T27" fmla="*/ 54 h 84"/>
                  <a:gd name="T28" fmla="*/ 16 w 23"/>
                  <a:gd name="T29" fmla="*/ 31 h 84"/>
                  <a:gd name="T30" fmla="*/ 23 w 23"/>
                  <a:gd name="T31" fmla="*/ 8 h 84"/>
                  <a:gd name="T32" fmla="*/ 23 w 23"/>
                  <a:gd name="T33" fmla="*/ 8 h 84"/>
                  <a:gd name="T34" fmla="*/ 23 w 23"/>
                  <a:gd name="T35" fmla="*/ 5 h 84"/>
                  <a:gd name="T36" fmla="*/ 22 w 23"/>
                  <a:gd name="T37" fmla="*/ 2 h 84"/>
                  <a:gd name="T38" fmla="*/ 19 w 23"/>
                  <a:gd name="T39" fmla="*/ 0 h 84"/>
                  <a:gd name="T40" fmla="*/ 19 w 23"/>
                  <a:gd name="T41" fmla="*/ 0 h 84"/>
                  <a:gd name="T42" fmla="*/ 15 w 23"/>
                  <a:gd name="T43" fmla="*/ 0 h 84"/>
                  <a:gd name="T44" fmla="*/ 13 w 23"/>
                  <a:gd name="T45" fmla="*/ 2 h 84"/>
                  <a:gd name="T46" fmla="*/ 11 w 23"/>
                  <a:gd name="T47" fmla="*/ 4 h 84"/>
                  <a:gd name="T48" fmla="*/ 11 w 23"/>
                  <a:gd name="T49" fmla="*/ 4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3"/>
                  <a:gd name="T76" fmla="*/ 0 h 84"/>
                  <a:gd name="T77" fmla="*/ 23 w 23"/>
                  <a:gd name="T78" fmla="*/ 84 h 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3" h="84">
                    <a:moveTo>
                      <a:pt x="11" y="4"/>
                    </a:moveTo>
                    <a:lnTo>
                      <a:pt x="4" y="28"/>
                    </a:lnTo>
                    <a:lnTo>
                      <a:pt x="0" y="53"/>
                    </a:lnTo>
                    <a:lnTo>
                      <a:pt x="0" y="78"/>
                    </a:lnTo>
                    <a:lnTo>
                      <a:pt x="1" y="81"/>
                    </a:lnTo>
                    <a:lnTo>
                      <a:pt x="3" y="83"/>
                    </a:lnTo>
                    <a:lnTo>
                      <a:pt x="6" y="84"/>
                    </a:lnTo>
                    <a:lnTo>
                      <a:pt x="9" y="83"/>
                    </a:lnTo>
                    <a:lnTo>
                      <a:pt x="12" y="81"/>
                    </a:lnTo>
                    <a:lnTo>
                      <a:pt x="12" y="78"/>
                    </a:lnTo>
                    <a:lnTo>
                      <a:pt x="13" y="54"/>
                    </a:lnTo>
                    <a:lnTo>
                      <a:pt x="16" y="31"/>
                    </a:lnTo>
                    <a:lnTo>
                      <a:pt x="23" y="8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36" name="Freeform 453"/>
              <p:cNvSpPr>
                <a:spLocks/>
              </p:cNvSpPr>
              <p:nvPr/>
            </p:nvSpPr>
            <p:spPr bwMode="auto">
              <a:xfrm>
                <a:off x="331" y="1374"/>
                <a:ext cx="18" cy="82"/>
              </a:xfrm>
              <a:custGeom>
                <a:avLst/>
                <a:gdLst>
                  <a:gd name="T0" fmla="*/ 3 w 18"/>
                  <a:gd name="T1" fmla="*/ 9 h 82"/>
                  <a:gd name="T2" fmla="*/ 4 w 18"/>
                  <a:gd name="T3" fmla="*/ 10 h 82"/>
                  <a:gd name="T4" fmla="*/ 4 w 18"/>
                  <a:gd name="T5" fmla="*/ 11 h 82"/>
                  <a:gd name="T6" fmla="*/ 4 w 18"/>
                  <a:gd name="T7" fmla="*/ 12 h 82"/>
                  <a:gd name="T8" fmla="*/ 4 w 18"/>
                  <a:gd name="T9" fmla="*/ 12 h 82"/>
                  <a:gd name="T10" fmla="*/ 3 w 18"/>
                  <a:gd name="T11" fmla="*/ 20 h 82"/>
                  <a:gd name="T12" fmla="*/ 2 w 18"/>
                  <a:gd name="T13" fmla="*/ 27 h 82"/>
                  <a:gd name="T14" fmla="*/ 1 w 18"/>
                  <a:gd name="T15" fmla="*/ 35 h 82"/>
                  <a:gd name="T16" fmla="*/ 1 w 18"/>
                  <a:gd name="T17" fmla="*/ 35 h 82"/>
                  <a:gd name="T18" fmla="*/ 1 w 18"/>
                  <a:gd name="T19" fmla="*/ 43 h 82"/>
                  <a:gd name="T20" fmla="*/ 0 w 18"/>
                  <a:gd name="T21" fmla="*/ 50 h 82"/>
                  <a:gd name="T22" fmla="*/ 1 w 18"/>
                  <a:gd name="T23" fmla="*/ 58 h 82"/>
                  <a:gd name="T24" fmla="*/ 1 w 18"/>
                  <a:gd name="T25" fmla="*/ 58 h 82"/>
                  <a:gd name="T26" fmla="*/ 2 w 18"/>
                  <a:gd name="T27" fmla="*/ 65 h 82"/>
                  <a:gd name="T28" fmla="*/ 5 w 18"/>
                  <a:gd name="T29" fmla="*/ 72 h 82"/>
                  <a:gd name="T30" fmla="*/ 6 w 18"/>
                  <a:gd name="T31" fmla="*/ 78 h 82"/>
                  <a:gd name="T32" fmla="*/ 6 w 18"/>
                  <a:gd name="T33" fmla="*/ 78 h 82"/>
                  <a:gd name="T34" fmla="*/ 8 w 18"/>
                  <a:gd name="T35" fmla="*/ 81 h 82"/>
                  <a:gd name="T36" fmla="*/ 11 w 18"/>
                  <a:gd name="T37" fmla="*/ 82 h 82"/>
                  <a:gd name="T38" fmla="*/ 14 w 18"/>
                  <a:gd name="T39" fmla="*/ 82 h 82"/>
                  <a:gd name="T40" fmla="*/ 14 w 18"/>
                  <a:gd name="T41" fmla="*/ 82 h 82"/>
                  <a:gd name="T42" fmla="*/ 17 w 18"/>
                  <a:gd name="T43" fmla="*/ 80 h 82"/>
                  <a:gd name="T44" fmla="*/ 18 w 18"/>
                  <a:gd name="T45" fmla="*/ 77 h 82"/>
                  <a:gd name="T46" fmla="*/ 18 w 18"/>
                  <a:gd name="T47" fmla="*/ 74 h 82"/>
                  <a:gd name="T48" fmla="*/ 18 w 18"/>
                  <a:gd name="T49" fmla="*/ 74 h 82"/>
                  <a:gd name="T50" fmla="*/ 15 w 18"/>
                  <a:gd name="T51" fmla="*/ 62 h 82"/>
                  <a:gd name="T52" fmla="*/ 13 w 18"/>
                  <a:gd name="T53" fmla="*/ 50 h 82"/>
                  <a:gd name="T54" fmla="*/ 13 w 18"/>
                  <a:gd name="T55" fmla="*/ 38 h 82"/>
                  <a:gd name="T56" fmla="*/ 13 w 18"/>
                  <a:gd name="T57" fmla="*/ 38 h 82"/>
                  <a:gd name="T58" fmla="*/ 14 w 18"/>
                  <a:gd name="T59" fmla="*/ 30 h 82"/>
                  <a:gd name="T60" fmla="*/ 15 w 18"/>
                  <a:gd name="T61" fmla="*/ 22 h 82"/>
                  <a:gd name="T62" fmla="*/ 16 w 18"/>
                  <a:gd name="T63" fmla="*/ 15 h 82"/>
                  <a:gd name="T64" fmla="*/ 16 w 18"/>
                  <a:gd name="T65" fmla="*/ 15 h 82"/>
                  <a:gd name="T66" fmla="*/ 17 w 18"/>
                  <a:gd name="T67" fmla="*/ 10 h 82"/>
                  <a:gd name="T68" fmla="*/ 16 w 18"/>
                  <a:gd name="T69" fmla="*/ 7 h 82"/>
                  <a:gd name="T70" fmla="*/ 14 w 18"/>
                  <a:gd name="T71" fmla="*/ 3 h 82"/>
                  <a:gd name="T72" fmla="*/ 14 w 18"/>
                  <a:gd name="T73" fmla="*/ 3 h 82"/>
                  <a:gd name="T74" fmla="*/ 12 w 18"/>
                  <a:gd name="T75" fmla="*/ 1 h 82"/>
                  <a:gd name="T76" fmla="*/ 9 w 18"/>
                  <a:gd name="T77" fmla="*/ 0 h 82"/>
                  <a:gd name="T78" fmla="*/ 6 w 18"/>
                  <a:gd name="T79" fmla="*/ 0 h 82"/>
                  <a:gd name="T80" fmla="*/ 6 w 18"/>
                  <a:gd name="T81" fmla="*/ 0 h 82"/>
                  <a:gd name="T82" fmla="*/ 3 w 18"/>
                  <a:gd name="T83" fmla="*/ 3 h 82"/>
                  <a:gd name="T84" fmla="*/ 2 w 18"/>
                  <a:gd name="T85" fmla="*/ 6 h 82"/>
                  <a:gd name="T86" fmla="*/ 3 w 18"/>
                  <a:gd name="T87" fmla="*/ 9 h 82"/>
                  <a:gd name="T88" fmla="*/ 3 w 18"/>
                  <a:gd name="T89" fmla="*/ 9 h 8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8"/>
                  <a:gd name="T136" fmla="*/ 0 h 82"/>
                  <a:gd name="T137" fmla="*/ 18 w 18"/>
                  <a:gd name="T138" fmla="*/ 82 h 8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8" h="82">
                    <a:moveTo>
                      <a:pt x="3" y="9"/>
                    </a:moveTo>
                    <a:lnTo>
                      <a:pt x="4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20"/>
                    </a:lnTo>
                    <a:lnTo>
                      <a:pt x="2" y="27"/>
                    </a:lnTo>
                    <a:lnTo>
                      <a:pt x="1" y="35"/>
                    </a:lnTo>
                    <a:lnTo>
                      <a:pt x="1" y="43"/>
                    </a:lnTo>
                    <a:lnTo>
                      <a:pt x="0" y="50"/>
                    </a:lnTo>
                    <a:lnTo>
                      <a:pt x="1" y="58"/>
                    </a:lnTo>
                    <a:lnTo>
                      <a:pt x="2" y="65"/>
                    </a:lnTo>
                    <a:lnTo>
                      <a:pt x="5" y="72"/>
                    </a:lnTo>
                    <a:lnTo>
                      <a:pt x="6" y="78"/>
                    </a:lnTo>
                    <a:lnTo>
                      <a:pt x="8" y="81"/>
                    </a:lnTo>
                    <a:lnTo>
                      <a:pt x="11" y="82"/>
                    </a:lnTo>
                    <a:lnTo>
                      <a:pt x="14" y="82"/>
                    </a:lnTo>
                    <a:lnTo>
                      <a:pt x="17" y="80"/>
                    </a:lnTo>
                    <a:lnTo>
                      <a:pt x="18" y="77"/>
                    </a:lnTo>
                    <a:lnTo>
                      <a:pt x="18" y="74"/>
                    </a:lnTo>
                    <a:lnTo>
                      <a:pt x="15" y="62"/>
                    </a:lnTo>
                    <a:lnTo>
                      <a:pt x="13" y="50"/>
                    </a:lnTo>
                    <a:lnTo>
                      <a:pt x="13" y="38"/>
                    </a:lnTo>
                    <a:lnTo>
                      <a:pt x="14" y="30"/>
                    </a:lnTo>
                    <a:lnTo>
                      <a:pt x="15" y="22"/>
                    </a:lnTo>
                    <a:lnTo>
                      <a:pt x="16" y="15"/>
                    </a:lnTo>
                    <a:lnTo>
                      <a:pt x="17" y="10"/>
                    </a:lnTo>
                    <a:lnTo>
                      <a:pt x="16" y="7"/>
                    </a:lnTo>
                    <a:lnTo>
                      <a:pt x="14" y="3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3"/>
                    </a:lnTo>
                    <a:lnTo>
                      <a:pt x="2" y="6"/>
                    </a:lnTo>
                    <a:lnTo>
                      <a:pt x="3" y="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37" name="Freeform 454"/>
              <p:cNvSpPr>
                <a:spLocks/>
              </p:cNvSpPr>
              <p:nvPr/>
            </p:nvSpPr>
            <p:spPr bwMode="auto">
              <a:xfrm>
                <a:off x="376" y="1377"/>
                <a:ext cx="21" cy="81"/>
              </a:xfrm>
              <a:custGeom>
                <a:avLst/>
                <a:gdLst>
                  <a:gd name="T0" fmla="*/ 0 w 21"/>
                  <a:gd name="T1" fmla="*/ 7 h 81"/>
                  <a:gd name="T2" fmla="*/ 3 w 21"/>
                  <a:gd name="T3" fmla="*/ 20 h 81"/>
                  <a:gd name="T4" fmla="*/ 6 w 21"/>
                  <a:gd name="T5" fmla="*/ 33 h 81"/>
                  <a:gd name="T6" fmla="*/ 8 w 21"/>
                  <a:gd name="T7" fmla="*/ 46 h 81"/>
                  <a:gd name="T8" fmla="*/ 8 w 21"/>
                  <a:gd name="T9" fmla="*/ 46 h 81"/>
                  <a:gd name="T10" fmla="*/ 8 w 21"/>
                  <a:gd name="T11" fmla="*/ 56 h 81"/>
                  <a:gd name="T12" fmla="*/ 6 w 21"/>
                  <a:gd name="T13" fmla="*/ 65 h 81"/>
                  <a:gd name="T14" fmla="*/ 5 w 21"/>
                  <a:gd name="T15" fmla="*/ 75 h 81"/>
                  <a:gd name="T16" fmla="*/ 5 w 21"/>
                  <a:gd name="T17" fmla="*/ 75 h 81"/>
                  <a:gd name="T18" fmla="*/ 6 w 21"/>
                  <a:gd name="T19" fmla="*/ 78 h 81"/>
                  <a:gd name="T20" fmla="*/ 9 w 21"/>
                  <a:gd name="T21" fmla="*/ 80 h 81"/>
                  <a:gd name="T22" fmla="*/ 12 w 21"/>
                  <a:gd name="T23" fmla="*/ 81 h 81"/>
                  <a:gd name="T24" fmla="*/ 12 w 21"/>
                  <a:gd name="T25" fmla="*/ 81 h 81"/>
                  <a:gd name="T26" fmla="*/ 15 w 21"/>
                  <a:gd name="T27" fmla="*/ 80 h 81"/>
                  <a:gd name="T28" fmla="*/ 17 w 21"/>
                  <a:gd name="T29" fmla="*/ 77 h 81"/>
                  <a:gd name="T30" fmla="*/ 18 w 21"/>
                  <a:gd name="T31" fmla="*/ 74 h 81"/>
                  <a:gd name="T32" fmla="*/ 18 w 21"/>
                  <a:gd name="T33" fmla="*/ 74 h 81"/>
                  <a:gd name="T34" fmla="*/ 19 w 21"/>
                  <a:gd name="T35" fmla="*/ 67 h 81"/>
                  <a:gd name="T36" fmla="*/ 20 w 21"/>
                  <a:gd name="T37" fmla="*/ 61 h 81"/>
                  <a:gd name="T38" fmla="*/ 21 w 21"/>
                  <a:gd name="T39" fmla="*/ 55 h 81"/>
                  <a:gd name="T40" fmla="*/ 21 w 21"/>
                  <a:gd name="T41" fmla="*/ 55 h 81"/>
                  <a:gd name="T42" fmla="*/ 20 w 21"/>
                  <a:gd name="T43" fmla="*/ 38 h 81"/>
                  <a:gd name="T44" fmla="*/ 16 w 21"/>
                  <a:gd name="T45" fmla="*/ 22 h 81"/>
                  <a:gd name="T46" fmla="*/ 13 w 21"/>
                  <a:gd name="T47" fmla="*/ 5 h 81"/>
                  <a:gd name="T48" fmla="*/ 13 w 21"/>
                  <a:gd name="T49" fmla="*/ 5 h 81"/>
                  <a:gd name="T50" fmla="*/ 12 w 21"/>
                  <a:gd name="T51" fmla="*/ 2 h 81"/>
                  <a:gd name="T52" fmla="*/ 9 w 21"/>
                  <a:gd name="T53" fmla="*/ 0 h 81"/>
                  <a:gd name="T54" fmla="*/ 6 w 21"/>
                  <a:gd name="T55" fmla="*/ 0 h 81"/>
                  <a:gd name="T56" fmla="*/ 6 w 21"/>
                  <a:gd name="T57" fmla="*/ 0 h 81"/>
                  <a:gd name="T58" fmla="*/ 3 w 21"/>
                  <a:gd name="T59" fmla="*/ 1 h 81"/>
                  <a:gd name="T60" fmla="*/ 1 w 21"/>
                  <a:gd name="T61" fmla="*/ 4 h 81"/>
                  <a:gd name="T62" fmla="*/ 0 w 21"/>
                  <a:gd name="T63" fmla="*/ 7 h 81"/>
                  <a:gd name="T64" fmla="*/ 0 w 21"/>
                  <a:gd name="T65" fmla="*/ 7 h 8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1"/>
                  <a:gd name="T100" fmla="*/ 0 h 81"/>
                  <a:gd name="T101" fmla="*/ 21 w 21"/>
                  <a:gd name="T102" fmla="*/ 81 h 8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1" h="81">
                    <a:moveTo>
                      <a:pt x="0" y="7"/>
                    </a:moveTo>
                    <a:lnTo>
                      <a:pt x="3" y="20"/>
                    </a:lnTo>
                    <a:lnTo>
                      <a:pt x="6" y="33"/>
                    </a:lnTo>
                    <a:lnTo>
                      <a:pt x="8" y="46"/>
                    </a:lnTo>
                    <a:lnTo>
                      <a:pt x="8" y="56"/>
                    </a:lnTo>
                    <a:lnTo>
                      <a:pt x="6" y="65"/>
                    </a:lnTo>
                    <a:lnTo>
                      <a:pt x="5" y="75"/>
                    </a:lnTo>
                    <a:lnTo>
                      <a:pt x="6" y="78"/>
                    </a:lnTo>
                    <a:lnTo>
                      <a:pt x="9" y="80"/>
                    </a:lnTo>
                    <a:lnTo>
                      <a:pt x="12" y="81"/>
                    </a:lnTo>
                    <a:lnTo>
                      <a:pt x="15" y="80"/>
                    </a:lnTo>
                    <a:lnTo>
                      <a:pt x="17" y="77"/>
                    </a:lnTo>
                    <a:lnTo>
                      <a:pt x="18" y="74"/>
                    </a:lnTo>
                    <a:lnTo>
                      <a:pt x="19" y="67"/>
                    </a:lnTo>
                    <a:lnTo>
                      <a:pt x="20" y="61"/>
                    </a:lnTo>
                    <a:lnTo>
                      <a:pt x="21" y="55"/>
                    </a:lnTo>
                    <a:lnTo>
                      <a:pt x="20" y="38"/>
                    </a:lnTo>
                    <a:lnTo>
                      <a:pt x="16" y="22"/>
                    </a:lnTo>
                    <a:lnTo>
                      <a:pt x="13" y="5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38" name="Freeform 455"/>
              <p:cNvSpPr>
                <a:spLocks/>
              </p:cNvSpPr>
              <p:nvPr/>
            </p:nvSpPr>
            <p:spPr bwMode="auto">
              <a:xfrm>
                <a:off x="405" y="1379"/>
                <a:ext cx="17" cy="77"/>
              </a:xfrm>
              <a:custGeom>
                <a:avLst/>
                <a:gdLst>
                  <a:gd name="T0" fmla="*/ 5 w 17"/>
                  <a:gd name="T1" fmla="*/ 6 h 77"/>
                  <a:gd name="T2" fmla="*/ 3 w 17"/>
                  <a:gd name="T3" fmla="*/ 16 h 77"/>
                  <a:gd name="T4" fmla="*/ 3 w 17"/>
                  <a:gd name="T5" fmla="*/ 26 h 77"/>
                  <a:gd name="T6" fmla="*/ 4 w 17"/>
                  <a:gd name="T7" fmla="*/ 37 h 77"/>
                  <a:gd name="T8" fmla="*/ 4 w 17"/>
                  <a:gd name="T9" fmla="*/ 37 h 77"/>
                  <a:gd name="T10" fmla="*/ 4 w 17"/>
                  <a:gd name="T11" fmla="*/ 46 h 77"/>
                  <a:gd name="T12" fmla="*/ 3 w 17"/>
                  <a:gd name="T13" fmla="*/ 56 h 77"/>
                  <a:gd name="T14" fmla="*/ 2 w 17"/>
                  <a:gd name="T15" fmla="*/ 65 h 77"/>
                  <a:gd name="T16" fmla="*/ 2 w 17"/>
                  <a:gd name="T17" fmla="*/ 65 h 77"/>
                  <a:gd name="T18" fmla="*/ 2 w 17"/>
                  <a:gd name="T19" fmla="*/ 67 h 77"/>
                  <a:gd name="T20" fmla="*/ 2 w 17"/>
                  <a:gd name="T21" fmla="*/ 67 h 77"/>
                  <a:gd name="T22" fmla="*/ 1 w 17"/>
                  <a:gd name="T23" fmla="*/ 68 h 77"/>
                  <a:gd name="T24" fmla="*/ 1 w 17"/>
                  <a:gd name="T25" fmla="*/ 68 h 77"/>
                  <a:gd name="T26" fmla="*/ 1 w 17"/>
                  <a:gd name="T27" fmla="*/ 68 h 77"/>
                  <a:gd name="T28" fmla="*/ 1 w 17"/>
                  <a:gd name="T29" fmla="*/ 68 h 77"/>
                  <a:gd name="T30" fmla="*/ 1 w 17"/>
                  <a:gd name="T31" fmla="*/ 68 h 77"/>
                  <a:gd name="T32" fmla="*/ 1 w 17"/>
                  <a:gd name="T33" fmla="*/ 68 h 77"/>
                  <a:gd name="T34" fmla="*/ 0 w 17"/>
                  <a:gd name="T35" fmla="*/ 71 h 77"/>
                  <a:gd name="T36" fmla="*/ 1 w 17"/>
                  <a:gd name="T37" fmla="*/ 74 h 77"/>
                  <a:gd name="T38" fmla="*/ 3 w 17"/>
                  <a:gd name="T39" fmla="*/ 76 h 77"/>
                  <a:gd name="T40" fmla="*/ 3 w 17"/>
                  <a:gd name="T41" fmla="*/ 76 h 77"/>
                  <a:gd name="T42" fmla="*/ 7 w 17"/>
                  <a:gd name="T43" fmla="*/ 77 h 77"/>
                  <a:gd name="T44" fmla="*/ 10 w 17"/>
                  <a:gd name="T45" fmla="*/ 77 h 77"/>
                  <a:gd name="T46" fmla="*/ 12 w 17"/>
                  <a:gd name="T47" fmla="*/ 74 h 77"/>
                  <a:gd name="T48" fmla="*/ 12 w 17"/>
                  <a:gd name="T49" fmla="*/ 74 h 77"/>
                  <a:gd name="T50" fmla="*/ 14 w 17"/>
                  <a:gd name="T51" fmla="*/ 72 h 77"/>
                  <a:gd name="T52" fmla="*/ 15 w 17"/>
                  <a:gd name="T53" fmla="*/ 69 h 77"/>
                  <a:gd name="T54" fmla="*/ 15 w 17"/>
                  <a:gd name="T55" fmla="*/ 67 h 77"/>
                  <a:gd name="T56" fmla="*/ 15 w 17"/>
                  <a:gd name="T57" fmla="*/ 67 h 77"/>
                  <a:gd name="T58" fmla="*/ 17 w 17"/>
                  <a:gd name="T59" fmla="*/ 46 h 77"/>
                  <a:gd name="T60" fmla="*/ 16 w 17"/>
                  <a:gd name="T61" fmla="*/ 27 h 77"/>
                  <a:gd name="T62" fmla="*/ 17 w 17"/>
                  <a:gd name="T63" fmla="*/ 7 h 77"/>
                  <a:gd name="T64" fmla="*/ 17 w 17"/>
                  <a:gd name="T65" fmla="*/ 7 h 77"/>
                  <a:gd name="T66" fmla="*/ 16 w 17"/>
                  <a:gd name="T67" fmla="*/ 4 h 77"/>
                  <a:gd name="T68" fmla="*/ 14 w 17"/>
                  <a:gd name="T69" fmla="*/ 1 h 77"/>
                  <a:gd name="T70" fmla="*/ 11 w 17"/>
                  <a:gd name="T71" fmla="*/ 0 h 77"/>
                  <a:gd name="T72" fmla="*/ 11 w 17"/>
                  <a:gd name="T73" fmla="*/ 0 h 77"/>
                  <a:gd name="T74" fmla="*/ 8 w 17"/>
                  <a:gd name="T75" fmla="*/ 1 h 77"/>
                  <a:gd name="T76" fmla="*/ 6 w 17"/>
                  <a:gd name="T77" fmla="*/ 3 h 77"/>
                  <a:gd name="T78" fmla="*/ 5 w 17"/>
                  <a:gd name="T79" fmla="*/ 6 h 77"/>
                  <a:gd name="T80" fmla="*/ 5 w 17"/>
                  <a:gd name="T81" fmla="*/ 6 h 7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7"/>
                  <a:gd name="T124" fmla="*/ 0 h 77"/>
                  <a:gd name="T125" fmla="*/ 17 w 17"/>
                  <a:gd name="T126" fmla="*/ 77 h 77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7" h="77">
                    <a:moveTo>
                      <a:pt x="5" y="6"/>
                    </a:moveTo>
                    <a:lnTo>
                      <a:pt x="3" y="16"/>
                    </a:lnTo>
                    <a:lnTo>
                      <a:pt x="3" y="26"/>
                    </a:lnTo>
                    <a:lnTo>
                      <a:pt x="4" y="37"/>
                    </a:lnTo>
                    <a:lnTo>
                      <a:pt x="4" y="46"/>
                    </a:lnTo>
                    <a:lnTo>
                      <a:pt x="3" y="56"/>
                    </a:lnTo>
                    <a:lnTo>
                      <a:pt x="2" y="65"/>
                    </a:lnTo>
                    <a:lnTo>
                      <a:pt x="2" y="67"/>
                    </a:lnTo>
                    <a:lnTo>
                      <a:pt x="1" y="68"/>
                    </a:lnTo>
                    <a:lnTo>
                      <a:pt x="0" y="71"/>
                    </a:lnTo>
                    <a:lnTo>
                      <a:pt x="1" y="74"/>
                    </a:lnTo>
                    <a:lnTo>
                      <a:pt x="3" y="76"/>
                    </a:lnTo>
                    <a:lnTo>
                      <a:pt x="7" y="77"/>
                    </a:lnTo>
                    <a:lnTo>
                      <a:pt x="10" y="77"/>
                    </a:lnTo>
                    <a:lnTo>
                      <a:pt x="12" y="74"/>
                    </a:lnTo>
                    <a:lnTo>
                      <a:pt x="14" y="72"/>
                    </a:lnTo>
                    <a:lnTo>
                      <a:pt x="15" y="69"/>
                    </a:lnTo>
                    <a:lnTo>
                      <a:pt x="15" y="67"/>
                    </a:lnTo>
                    <a:lnTo>
                      <a:pt x="17" y="46"/>
                    </a:lnTo>
                    <a:lnTo>
                      <a:pt x="16" y="27"/>
                    </a:lnTo>
                    <a:lnTo>
                      <a:pt x="17" y="7"/>
                    </a:lnTo>
                    <a:lnTo>
                      <a:pt x="16" y="4"/>
                    </a:lnTo>
                    <a:lnTo>
                      <a:pt x="14" y="1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5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39" name="Freeform 456"/>
              <p:cNvSpPr>
                <a:spLocks/>
              </p:cNvSpPr>
              <p:nvPr/>
            </p:nvSpPr>
            <p:spPr bwMode="auto">
              <a:xfrm>
                <a:off x="425" y="1379"/>
                <a:ext cx="21" cy="79"/>
              </a:xfrm>
              <a:custGeom>
                <a:avLst/>
                <a:gdLst>
                  <a:gd name="T0" fmla="*/ 0 w 21"/>
                  <a:gd name="T1" fmla="*/ 6 h 79"/>
                  <a:gd name="T2" fmla="*/ 0 w 21"/>
                  <a:gd name="T3" fmla="*/ 25 h 79"/>
                  <a:gd name="T4" fmla="*/ 2 w 21"/>
                  <a:gd name="T5" fmla="*/ 43 h 79"/>
                  <a:gd name="T6" fmla="*/ 8 w 21"/>
                  <a:gd name="T7" fmla="*/ 61 h 79"/>
                  <a:gd name="T8" fmla="*/ 8 w 21"/>
                  <a:gd name="T9" fmla="*/ 61 h 79"/>
                  <a:gd name="T10" fmla="*/ 9 w 21"/>
                  <a:gd name="T11" fmla="*/ 65 h 79"/>
                  <a:gd name="T12" fmla="*/ 9 w 21"/>
                  <a:gd name="T13" fmla="*/ 69 h 79"/>
                  <a:gd name="T14" fmla="*/ 9 w 21"/>
                  <a:gd name="T15" fmla="*/ 73 h 79"/>
                  <a:gd name="T16" fmla="*/ 9 w 21"/>
                  <a:gd name="T17" fmla="*/ 73 h 79"/>
                  <a:gd name="T18" fmla="*/ 9 w 21"/>
                  <a:gd name="T19" fmla="*/ 76 h 79"/>
                  <a:gd name="T20" fmla="*/ 12 w 21"/>
                  <a:gd name="T21" fmla="*/ 79 h 79"/>
                  <a:gd name="T22" fmla="*/ 15 w 21"/>
                  <a:gd name="T23" fmla="*/ 79 h 79"/>
                  <a:gd name="T24" fmla="*/ 15 w 21"/>
                  <a:gd name="T25" fmla="*/ 79 h 79"/>
                  <a:gd name="T26" fmla="*/ 18 w 21"/>
                  <a:gd name="T27" fmla="*/ 79 h 79"/>
                  <a:gd name="T28" fmla="*/ 20 w 21"/>
                  <a:gd name="T29" fmla="*/ 76 h 79"/>
                  <a:gd name="T30" fmla="*/ 21 w 21"/>
                  <a:gd name="T31" fmla="*/ 73 h 79"/>
                  <a:gd name="T32" fmla="*/ 21 w 21"/>
                  <a:gd name="T33" fmla="*/ 73 h 79"/>
                  <a:gd name="T34" fmla="*/ 21 w 21"/>
                  <a:gd name="T35" fmla="*/ 63 h 79"/>
                  <a:gd name="T36" fmla="*/ 18 w 21"/>
                  <a:gd name="T37" fmla="*/ 54 h 79"/>
                  <a:gd name="T38" fmla="*/ 16 w 21"/>
                  <a:gd name="T39" fmla="*/ 44 h 79"/>
                  <a:gd name="T40" fmla="*/ 16 w 21"/>
                  <a:gd name="T41" fmla="*/ 44 h 79"/>
                  <a:gd name="T42" fmla="*/ 14 w 21"/>
                  <a:gd name="T43" fmla="*/ 32 h 79"/>
                  <a:gd name="T44" fmla="*/ 13 w 21"/>
                  <a:gd name="T45" fmla="*/ 19 h 79"/>
                  <a:gd name="T46" fmla="*/ 12 w 21"/>
                  <a:gd name="T47" fmla="*/ 6 h 79"/>
                  <a:gd name="T48" fmla="*/ 12 w 21"/>
                  <a:gd name="T49" fmla="*/ 6 h 79"/>
                  <a:gd name="T50" fmla="*/ 12 w 21"/>
                  <a:gd name="T51" fmla="*/ 3 h 79"/>
                  <a:gd name="T52" fmla="*/ 9 w 21"/>
                  <a:gd name="T53" fmla="*/ 1 h 79"/>
                  <a:gd name="T54" fmla="*/ 6 w 21"/>
                  <a:gd name="T55" fmla="*/ 0 h 79"/>
                  <a:gd name="T56" fmla="*/ 6 w 21"/>
                  <a:gd name="T57" fmla="*/ 0 h 79"/>
                  <a:gd name="T58" fmla="*/ 3 w 21"/>
                  <a:gd name="T59" fmla="*/ 1 h 79"/>
                  <a:gd name="T60" fmla="*/ 0 w 21"/>
                  <a:gd name="T61" fmla="*/ 3 h 79"/>
                  <a:gd name="T62" fmla="*/ 0 w 21"/>
                  <a:gd name="T63" fmla="*/ 6 h 79"/>
                  <a:gd name="T64" fmla="*/ 0 w 21"/>
                  <a:gd name="T65" fmla="*/ 6 h 7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1"/>
                  <a:gd name="T100" fmla="*/ 0 h 79"/>
                  <a:gd name="T101" fmla="*/ 21 w 21"/>
                  <a:gd name="T102" fmla="*/ 79 h 7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1" h="79">
                    <a:moveTo>
                      <a:pt x="0" y="6"/>
                    </a:moveTo>
                    <a:lnTo>
                      <a:pt x="0" y="25"/>
                    </a:lnTo>
                    <a:lnTo>
                      <a:pt x="2" y="43"/>
                    </a:lnTo>
                    <a:lnTo>
                      <a:pt x="8" y="61"/>
                    </a:lnTo>
                    <a:lnTo>
                      <a:pt x="9" y="65"/>
                    </a:lnTo>
                    <a:lnTo>
                      <a:pt x="9" y="69"/>
                    </a:lnTo>
                    <a:lnTo>
                      <a:pt x="9" y="73"/>
                    </a:lnTo>
                    <a:lnTo>
                      <a:pt x="9" y="76"/>
                    </a:lnTo>
                    <a:lnTo>
                      <a:pt x="12" y="79"/>
                    </a:lnTo>
                    <a:lnTo>
                      <a:pt x="15" y="79"/>
                    </a:lnTo>
                    <a:lnTo>
                      <a:pt x="18" y="79"/>
                    </a:lnTo>
                    <a:lnTo>
                      <a:pt x="20" y="76"/>
                    </a:lnTo>
                    <a:lnTo>
                      <a:pt x="21" y="73"/>
                    </a:lnTo>
                    <a:lnTo>
                      <a:pt x="21" y="63"/>
                    </a:lnTo>
                    <a:lnTo>
                      <a:pt x="18" y="54"/>
                    </a:lnTo>
                    <a:lnTo>
                      <a:pt x="16" y="44"/>
                    </a:lnTo>
                    <a:lnTo>
                      <a:pt x="14" y="32"/>
                    </a:lnTo>
                    <a:lnTo>
                      <a:pt x="13" y="19"/>
                    </a:lnTo>
                    <a:lnTo>
                      <a:pt x="12" y="6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40" name="Freeform 457"/>
              <p:cNvSpPr>
                <a:spLocks/>
              </p:cNvSpPr>
              <p:nvPr/>
            </p:nvSpPr>
            <p:spPr bwMode="auto">
              <a:xfrm>
                <a:off x="358" y="1374"/>
                <a:ext cx="17" cy="83"/>
              </a:xfrm>
              <a:custGeom>
                <a:avLst/>
                <a:gdLst>
                  <a:gd name="T0" fmla="*/ 6 w 17"/>
                  <a:gd name="T1" fmla="*/ 3 h 83"/>
                  <a:gd name="T2" fmla="*/ 1 w 17"/>
                  <a:gd name="T3" fmla="*/ 14 h 83"/>
                  <a:gd name="T4" fmla="*/ 1 w 17"/>
                  <a:gd name="T5" fmla="*/ 26 h 83"/>
                  <a:gd name="T6" fmla="*/ 2 w 17"/>
                  <a:gd name="T7" fmla="*/ 38 h 83"/>
                  <a:gd name="T8" fmla="*/ 2 w 17"/>
                  <a:gd name="T9" fmla="*/ 38 h 83"/>
                  <a:gd name="T10" fmla="*/ 2 w 17"/>
                  <a:gd name="T11" fmla="*/ 43 h 83"/>
                  <a:gd name="T12" fmla="*/ 3 w 17"/>
                  <a:gd name="T13" fmla="*/ 49 h 83"/>
                  <a:gd name="T14" fmla="*/ 2 w 17"/>
                  <a:gd name="T15" fmla="*/ 54 h 83"/>
                  <a:gd name="T16" fmla="*/ 2 w 17"/>
                  <a:gd name="T17" fmla="*/ 54 h 83"/>
                  <a:gd name="T18" fmla="*/ 0 w 17"/>
                  <a:gd name="T19" fmla="*/ 62 h 83"/>
                  <a:gd name="T20" fmla="*/ 0 w 17"/>
                  <a:gd name="T21" fmla="*/ 69 h 83"/>
                  <a:gd name="T22" fmla="*/ 0 w 17"/>
                  <a:gd name="T23" fmla="*/ 77 h 83"/>
                  <a:gd name="T24" fmla="*/ 0 w 17"/>
                  <a:gd name="T25" fmla="*/ 77 h 83"/>
                  <a:gd name="T26" fmla="*/ 1 w 17"/>
                  <a:gd name="T27" fmla="*/ 80 h 83"/>
                  <a:gd name="T28" fmla="*/ 3 w 17"/>
                  <a:gd name="T29" fmla="*/ 82 h 83"/>
                  <a:gd name="T30" fmla="*/ 6 w 17"/>
                  <a:gd name="T31" fmla="*/ 83 h 83"/>
                  <a:gd name="T32" fmla="*/ 6 w 17"/>
                  <a:gd name="T33" fmla="*/ 83 h 83"/>
                  <a:gd name="T34" fmla="*/ 9 w 17"/>
                  <a:gd name="T35" fmla="*/ 82 h 83"/>
                  <a:gd name="T36" fmla="*/ 11 w 17"/>
                  <a:gd name="T37" fmla="*/ 80 h 83"/>
                  <a:gd name="T38" fmla="*/ 13 w 17"/>
                  <a:gd name="T39" fmla="*/ 77 h 83"/>
                  <a:gd name="T40" fmla="*/ 13 w 17"/>
                  <a:gd name="T41" fmla="*/ 77 h 83"/>
                  <a:gd name="T42" fmla="*/ 13 w 17"/>
                  <a:gd name="T43" fmla="*/ 69 h 83"/>
                  <a:gd name="T44" fmla="*/ 14 w 17"/>
                  <a:gd name="T45" fmla="*/ 61 h 83"/>
                  <a:gd name="T46" fmla="*/ 15 w 17"/>
                  <a:gd name="T47" fmla="*/ 54 h 83"/>
                  <a:gd name="T48" fmla="*/ 15 w 17"/>
                  <a:gd name="T49" fmla="*/ 54 h 83"/>
                  <a:gd name="T50" fmla="*/ 15 w 17"/>
                  <a:gd name="T51" fmla="*/ 45 h 83"/>
                  <a:gd name="T52" fmla="*/ 15 w 17"/>
                  <a:gd name="T53" fmla="*/ 37 h 83"/>
                  <a:gd name="T54" fmla="*/ 14 w 17"/>
                  <a:gd name="T55" fmla="*/ 28 h 83"/>
                  <a:gd name="T56" fmla="*/ 14 w 17"/>
                  <a:gd name="T57" fmla="*/ 28 h 83"/>
                  <a:gd name="T58" fmla="*/ 13 w 17"/>
                  <a:gd name="T59" fmla="*/ 22 h 83"/>
                  <a:gd name="T60" fmla="*/ 14 w 17"/>
                  <a:gd name="T61" fmla="*/ 16 h 83"/>
                  <a:gd name="T62" fmla="*/ 16 w 17"/>
                  <a:gd name="T63" fmla="*/ 10 h 83"/>
                  <a:gd name="T64" fmla="*/ 16 w 17"/>
                  <a:gd name="T65" fmla="*/ 10 h 83"/>
                  <a:gd name="T66" fmla="*/ 17 w 17"/>
                  <a:gd name="T67" fmla="*/ 7 h 83"/>
                  <a:gd name="T68" fmla="*/ 17 w 17"/>
                  <a:gd name="T69" fmla="*/ 4 h 83"/>
                  <a:gd name="T70" fmla="*/ 15 w 17"/>
                  <a:gd name="T71" fmla="*/ 2 h 83"/>
                  <a:gd name="T72" fmla="*/ 15 w 17"/>
                  <a:gd name="T73" fmla="*/ 2 h 83"/>
                  <a:gd name="T74" fmla="*/ 12 w 17"/>
                  <a:gd name="T75" fmla="*/ 0 h 83"/>
                  <a:gd name="T76" fmla="*/ 8 w 17"/>
                  <a:gd name="T77" fmla="*/ 1 h 83"/>
                  <a:gd name="T78" fmla="*/ 6 w 17"/>
                  <a:gd name="T79" fmla="*/ 3 h 83"/>
                  <a:gd name="T80" fmla="*/ 6 w 17"/>
                  <a:gd name="T81" fmla="*/ 3 h 8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7"/>
                  <a:gd name="T124" fmla="*/ 0 h 83"/>
                  <a:gd name="T125" fmla="*/ 17 w 17"/>
                  <a:gd name="T126" fmla="*/ 83 h 8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7" h="83">
                    <a:moveTo>
                      <a:pt x="6" y="3"/>
                    </a:moveTo>
                    <a:lnTo>
                      <a:pt x="1" y="14"/>
                    </a:lnTo>
                    <a:lnTo>
                      <a:pt x="1" y="26"/>
                    </a:lnTo>
                    <a:lnTo>
                      <a:pt x="2" y="38"/>
                    </a:lnTo>
                    <a:lnTo>
                      <a:pt x="2" y="43"/>
                    </a:lnTo>
                    <a:lnTo>
                      <a:pt x="3" y="49"/>
                    </a:lnTo>
                    <a:lnTo>
                      <a:pt x="2" y="54"/>
                    </a:lnTo>
                    <a:lnTo>
                      <a:pt x="0" y="62"/>
                    </a:lnTo>
                    <a:lnTo>
                      <a:pt x="0" y="69"/>
                    </a:lnTo>
                    <a:lnTo>
                      <a:pt x="0" y="77"/>
                    </a:lnTo>
                    <a:lnTo>
                      <a:pt x="1" y="80"/>
                    </a:lnTo>
                    <a:lnTo>
                      <a:pt x="3" y="82"/>
                    </a:lnTo>
                    <a:lnTo>
                      <a:pt x="6" y="83"/>
                    </a:lnTo>
                    <a:lnTo>
                      <a:pt x="9" y="82"/>
                    </a:lnTo>
                    <a:lnTo>
                      <a:pt x="11" y="80"/>
                    </a:lnTo>
                    <a:lnTo>
                      <a:pt x="13" y="77"/>
                    </a:lnTo>
                    <a:lnTo>
                      <a:pt x="13" y="69"/>
                    </a:lnTo>
                    <a:lnTo>
                      <a:pt x="14" y="61"/>
                    </a:lnTo>
                    <a:lnTo>
                      <a:pt x="15" y="54"/>
                    </a:lnTo>
                    <a:lnTo>
                      <a:pt x="15" y="45"/>
                    </a:lnTo>
                    <a:lnTo>
                      <a:pt x="15" y="37"/>
                    </a:lnTo>
                    <a:lnTo>
                      <a:pt x="14" y="28"/>
                    </a:lnTo>
                    <a:lnTo>
                      <a:pt x="13" y="22"/>
                    </a:lnTo>
                    <a:lnTo>
                      <a:pt x="14" y="16"/>
                    </a:lnTo>
                    <a:lnTo>
                      <a:pt x="16" y="10"/>
                    </a:lnTo>
                    <a:lnTo>
                      <a:pt x="17" y="7"/>
                    </a:lnTo>
                    <a:lnTo>
                      <a:pt x="17" y="4"/>
                    </a:lnTo>
                    <a:lnTo>
                      <a:pt x="15" y="2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6" y="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41" name="Freeform 458"/>
              <p:cNvSpPr>
                <a:spLocks/>
              </p:cNvSpPr>
              <p:nvPr/>
            </p:nvSpPr>
            <p:spPr bwMode="auto">
              <a:xfrm>
                <a:off x="132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42" name="Freeform 459"/>
              <p:cNvSpPr>
                <a:spLocks/>
              </p:cNvSpPr>
              <p:nvPr/>
            </p:nvSpPr>
            <p:spPr bwMode="auto">
              <a:xfrm>
                <a:off x="177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3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3 w 45"/>
                  <a:gd name="T13" fmla="*/ 3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3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3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43" name="Freeform 460"/>
              <p:cNvSpPr>
                <a:spLocks/>
              </p:cNvSpPr>
              <p:nvPr/>
            </p:nvSpPr>
            <p:spPr bwMode="auto">
              <a:xfrm>
                <a:off x="222" y="1347"/>
                <a:ext cx="44" cy="45"/>
              </a:xfrm>
              <a:custGeom>
                <a:avLst/>
                <a:gdLst>
                  <a:gd name="T0" fmla="*/ 22 w 44"/>
                  <a:gd name="T1" fmla="*/ 45 h 45"/>
                  <a:gd name="T2" fmla="*/ 34 w 44"/>
                  <a:gd name="T3" fmla="*/ 42 h 45"/>
                  <a:gd name="T4" fmla="*/ 41 w 44"/>
                  <a:gd name="T5" fmla="*/ 34 h 45"/>
                  <a:gd name="T6" fmla="*/ 44 w 44"/>
                  <a:gd name="T7" fmla="*/ 23 h 45"/>
                  <a:gd name="T8" fmla="*/ 44 w 44"/>
                  <a:gd name="T9" fmla="*/ 23 h 45"/>
                  <a:gd name="T10" fmla="*/ 41 w 44"/>
                  <a:gd name="T11" fmla="*/ 11 h 45"/>
                  <a:gd name="T12" fmla="*/ 34 w 44"/>
                  <a:gd name="T13" fmla="*/ 3 h 45"/>
                  <a:gd name="T14" fmla="*/ 22 w 44"/>
                  <a:gd name="T15" fmla="*/ 0 h 45"/>
                  <a:gd name="T16" fmla="*/ 22 w 44"/>
                  <a:gd name="T17" fmla="*/ 0 h 45"/>
                  <a:gd name="T18" fmla="*/ 11 w 44"/>
                  <a:gd name="T19" fmla="*/ 3 h 45"/>
                  <a:gd name="T20" fmla="*/ 3 w 44"/>
                  <a:gd name="T21" fmla="*/ 11 h 45"/>
                  <a:gd name="T22" fmla="*/ 0 w 44"/>
                  <a:gd name="T23" fmla="*/ 23 h 45"/>
                  <a:gd name="T24" fmla="*/ 0 w 44"/>
                  <a:gd name="T25" fmla="*/ 23 h 45"/>
                  <a:gd name="T26" fmla="*/ 3 w 44"/>
                  <a:gd name="T27" fmla="*/ 34 h 45"/>
                  <a:gd name="T28" fmla="*/ 11 w 44"/>
                  <a:gd name="T29" fmla="*/ 42 h 45"/>
                  <a:gd name="T30" fmla="*/ 22 w 44"/>
                  <a:gd name="T31" fmla="*/ 45 h 45"/>
                  <a:gd name="T32" fmla="*/ 22 w 44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5"/>
                  <a:gd name="T53" fmla="*/ 44 w 44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5">
                    <a:moveTo>
                      <a:pt x="22" y="45"/>
                    </a:moveTo>
                    <a:lnTo>
                      <a:pt x="34" y="42"/>
                    </a:lnTo>
                    <a:lnTo>
                      <a:pt x="41" y="34"/>
                    </a:lnTo>
                    <a:lnTo>
                      <a:pt x="44" y="23"/>
                    </a:lnTo>
                    <a:lnTo>
                      <a:pt x="41" y="11"/>
                    </a:lnTo>
                    <a:lnTo>
                      <a:pt x="34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44" name="Freeform 461"/>
              <p:cNvSpPr>
                <a:spLocks/>
              </p:cNvSpPr>
              <p:nvPr/>
            </p:nvSpPr>
            <p:spPr bwMode="auto">
              <a:xfrm>
                <a:off x="266" y="1347"/>
                <a:ext cx="45" cy="45"/>
              </a:xfrm>
              <a:custGeom>
                <a:avLst/>
                <a:gdLst>
                  <a:gd name="T0" fmla="*/ 23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3 w 45"/>
                  <a:gd name="T15" fmla="*/ 0 h 45"/>
                  <a:gd name="T16" fmla="*/ 23 w 45"/>
                  <a:gd name="T17" fmla="*/ 0 h 45"/>
                  <a:gd name="T18" fmla="*/ 12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2 w 45"/>
                  <a:gd name="T29" fmla="*/ 42 h 45"/>
                  <a:gd name="T30" fmla="*/ 23 w 45"/>
                  <a:gd name="T31" fmla="*/ 45 h 45"/>
                  <a:gd name="T32" fmla="*/ 23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lnTo>
                      <a:pt x="12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2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45" name="Freeform 462"/>
              <p:cNvSpPr>
                <a:spLocks/>
              </p:cNvSpPr>
              <p:nvPr/>
            </p:nvSpPr>
            <p:spPr bwMode="auto">
              <a:xfrm>
                <a:off x="311" y="1347"/>
                <a:ext cx="45" cy="45"/>
              </a:xfrm>
              <a:custGeom>
                <a:avLst/>
                <a:gdLst>
                  <a:gd name="T0" fmla="*/ 23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3 w 45"/>
                  <a:gd name="T15" fmla="*/ 0 h 45"/>
                  <a:gd name="T16" fmla="*/ 23 w 45"/>
                  <a:gd name="T17" fmla="*/ 0 h 45"/>
                  <a:gd name="T18" fmla="*/ 11 w 45"/>
                  <a:gd name="T19" fmla="*/ 3 h 45"/>
                  <a:gd name="T20" fmla="*/ 4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4 w 45"/>
                  <a:gd name="T27" fmla="*/ 34 h 45"/>
                  <a:gd name="T28" fmla="*/ 11 w 45"/>
                  <a:gd name="T29" fmla="*/ 42 h 45"/>
                  <a:gd name="T30" fmla="*/ 23 w 45"/>
                  <a:gd name="T31" fmla="*/ 45 h 45"/>
                  <a:gd name="T32" fmla="*/ 23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lnTo>
                      <a:pt x="11" y="3"/>
                    </a:lnTo>
                    <a:lnTo>
                      <a:pt x="4" y="11"/>
                    </a:lnTo>
                    <a:lnTo>
                      <a:pt x="0" y="23"/>
                    </a:lnTo>
                    <a:lnTo>
                      <a:pt x="4" y="34"/>
                    </a:lnTo>
                    <a:lnTo>
                      <a:pt x="11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46" name="Freeform 463"/>
              <p:cNvSpPr>
                <a:spLocks/>
              </p:cNvSpPr>
              <p:nvPr/>
            </p:nvSpPr>
            <p:spPr bwMode="auto">
              <a:xfrm>
                <a:off x="356" y="1347"/>
                <a:ext cx="45" cy="45"/>
              </a:xfrm>
              <a:custGeom>
                <a:avLst/>
                <a:gdLst>
                  <a:gd name="T0" fmla="*/ 23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3 w 45"/>
                  <a:gd name="T15" fmla="*/ 0 h 45"/>
                  <a:gd name="T16" fmla="*/ 23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3 w 45"/>
                  <a:gd name="T31" fmla="*/ 45 h 45"/>
                  <a:gd name="T32" fmla="*/ 23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47" name="Freeform 464"/>
              <p:cNvSpPr>
                <a:spLocks/>
              </p:cNvSpPr>
              <p:nvPr/>
            </p:nvSpPr>
            <p:spPr bwMode="auto">
              <a:xfrm>
                <a:off x="401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48" name="Freeform 465"/>
              <p:cNvSpPr>
                <a:spLocks/>
              </p:cNvSpPr>
              <p:nvPr/>
            </p:nvSpPr>
            <p:spPr bwMode="auto">
              <a:xfrm>
                <a:off x="447" y="1467"/>
                <a:ext cx="26" cy="79"/>
              </a:xfrm>
              <a:custGeom>
                <a:avLst/>
                <a:gdLst>
                  <a:gd name="T0" fmla="*/ 14 w 26"/>
                  <a:gd name="T1" fmla="*/ 71 h 79"/>
                  <a:gd name="T2" fmla="*/ 15 w 26"/>
                  <a:gd name="T3" fmla="*/ 49 h 79"/>
                  <a:gd name="T4" fmla="*/ 22 w 26"/>
                  <a:gd name="T5" fmla="*/ 28 h 79"/>
                  <a:gd name="T6" fmla="*/ 26 w 26"/>
                  <a:gd name="T7" fmla="*/ 7 h 79"/>
                  <a:gd name="T8" fmla="*/ 26 w 26"/>
                  <a:gd name="T9" fmla="*/ 7 h 79"/>
                  <a:gd name="T10" fmla="*/ 25 w 26"/>
                  <a:gd name="T11" fmla="*/ 4 h 79"/>
                  <a:gd name="T12" fmla="*/ 23 w 26"/>
                  <a:gd name="T13" fmla="*/ 1 h 79"/>
                  <a:gd name="T14" fmla="*/ 20 w 26"/>
                  <a:gd name="T15" fmla="*/ 0 h 79"/>
                  <a:gd name="T16" fmla="*/ 20 w 26"/>
                  <a:gd name="T17" fmla="*/ 0 h 79"/>
                  <a:gd name="T18" fmla="*/ 16 w 26"/>
                  <a:gd name="T19" fmla="*/ 0 h 79"/>
                  <a:gd name="T20" fmla="*/ 14 w 26"/>
                  <a:gd name="T21" fmla="*/ 2 h 79"/>
                  <a:gd name="T22" fmla="*/ 13 w 26"/>
                  <a:gd name="T23" fmla="*/ 5 h 79"/>
                  <a:gd name="T24" fmla="*/ 13 w 26"/>
                  <a:gd name="T25" fmla="*/ 5 h 79"/>
                  <a:gd name="T26" fmla="*/ 10 w 26"/>
                  <a:gd name="T27" fmla="*/ 19 h 79"/>
                  <a:gd name="T28" fmla="*/ 7 w 26"/>
                  <a:gd name="T29" fmla="*/ 33 h 79"/>
                  <a:gd name="T30" fmla="*/ 3 w 26"/>
                  <a:gd name="T31" fmla="*/ 47 h 79"/>
                  <a:gd name="T32" fmla="*/ 3 w 26"/>
                  <a:gd name="T33" fmla="*/ 47 h 79"/>
                  <a:gd name="T34" fmla="*/ 1 w 26"/>
                  <a:gd name="T35" fmla="*/ 55 h 79"/>
                  <a:gd name="T36" fmla="*/ 0 w 26"/>
                  <a:gd name="T37" fmla="*/ 64 h 79"/>
                  <a:gd name="T38" fmla="*/ 1 w 26"/>
                  <a:gd name="T39" fmla="*/ 73 h 79"/>
                  <a:gd name="T40" fmla="*/ 1 w 26"/>
                  <a:gd name="T41" fmla="*/ 73 h 79"/>
                  <a:gd name="T42" fmla="*/ 2 w 26"/>
                  <a:gd name="T43" fmla="*/ 76 h 79"/>
                  <a:gd name="T44" fmla="*/ 5 w 26"/>
                  <a:gd name="T45" fmla="*/ 78 h 79"/>
                  <a:gd name="T46" fmla="*/ 8 w 26"/>
                  <a:gd name="T47" fmla="*/ 79 h 79"/>
                  <a:gd name="T48" fmla="*/ 8 w 26"/>
                  <a:gd name="T49" fmla="*/ 79 h 79"/>
                  <a:gd name="T50" fmla="*/ 11 w 26"/>
                  <a:gd name="T51" fmla="*/ 77 h 79"/>
                  <a:gd name="T52" fmla="*/ 13 w 26"/>
                  <a:gd name="T53" fmla="*/ 74 h 79"/>
                  <a:gd name="T54" fmla="*/ 14 w 26"/>
                  <a:gd name="T55" fmla="*/ 71 h 79"/>
                  <a:gd name="T56" fmla="*/ 14 w 26"/>
                  <a:gd name="T57" fmla="*/ 71 h 7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6"/>
                  <a:gd name="T88" fmla="*/ 0 h 79"/>
                  <a:gd name="T89" fmla="*/ 26 w 26"/>
                  <a:gd name="T90" fmla="*/ 79 h 7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6" h="79">
                    <a:moveTo>
                      <a:pt x="14" y="71"/>
                    </a:moveTo>
                    <a:lnTo>
                      <a:pt x="15" y="49"/>
                    </a:lnTo>
                    <a:lnTo>
                      <a:pt x="22" y="28"/>
                    </a:lnTo>
                    <a:lnTo>
                      <a:pt x="26" y="7"/>
                    </a:lnTo>
                    <a:lnTo>
                      <a:pt x="25" y="4"/>
                    </a:lnTo>
                    <a:lnTo>
                      <a:pt x="23" y="1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4" y="2"/>
                    </a:lnTo>
                    <a:lnTo>
                      <a:pt x="13" y="5"/>
                    </a:lnTo>
                    <a:lnTo>
                      <a:pt x="10" y="19"/>
                    </a:lnTo>
                    <a:lnTo>
                      <a:pt x="7" y="33"/>
                    </a:lnTo>
                    <a:lnTo>
                      <a:pt x="3" y="47"/>
                    </a:lnTo>
                    <a:lnTo>
                      <a:pt x="1" y="55"/>
                    </a:lnTo>
                    <a:lnTo>
                      <a:pt x="0" y="64"/>
                    </a:lnTo>
                    <a:lnTo>
                      <a:pt x="1" y="73"/>
                    </a:lnTo>
                    <a:lnTo>
                      <a:pt x="2" y="76"/>
                    </a:lnTo>
                    <a:lnTo>
                      <a:pt x="5" y="78"/>
                    </a:lnTo>
                    <a:lnTo>
                      <a:pt x="8" y="79"/>
                    </a:lnTo>
                    <a:lnTo>
                      <a:pt x="11" y="77"/>
                    </a:lnTo>
                    <a:lnTo>
                      <a:pt x="13" y="74"/>
                    </a:lnTo>
                    <a:lnTo>
                      <a:pt x="14" y="7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49" name="Freeform 466"/>
              <p:cNvSpPr>
                <a:spLocks/>
              </p:cNvSpPr>
              <p:nvPr/>
            </p:nvSpPr>
            <p:spPr bwMode="auto">
              <a:xfrm>
                <a:off x="431" y="1468"/>
                <a:ext cx="19" cy="82"/>
              </a:xfrm>
              <a:custGeom>
                <a:avLst/>
                <a:gdLst>
                  <a:gd name="T0" fmla="*/ 19 w 19"/>
                  <a:gd name="T1" fmla="*/ 74 h 82"/>
                  <a:gd name="T2" fmla="*/ 16 w 19"/>
                  <a:gd name="T3" fmla="*/ 65 h 82"/>
                  <a:gd name="T4" fmla="*/ 15 w 19"/>
                  <a:gd name="T5" fmla="*/ 56 h 82"/>
                  <a:gd name="T6" fmla="*/ 15 w 19"/>
                  <a:gd name="T7" fmla="*/ 46 h 82"/>
                  <a:gd name="T8" fmla="*/ 15 w 19"/>
                  <a:gd name="T9" fmla="*/ 46 h 82"/>
                  <a:gd name="T10" fmla="*/ 15 w 19"/>
                  <a:gd name="T11" fmla="*/ 44 h 82"/>
                  <a:gd name="T12" fmla="*/ 14 w 19"/>
                  <a:gd name="T13" fmla="*/ 42 h 82"/>
                  <a:gd name="T14" fmla="*/ 14 w 19"/>
                  <a:gd name="T15" fmla="*/ 40 h 82"/>
                  <a:gd name="T16" fmla="*/ 14 w 19"/>
                  <a:gd name="T17" fmla="*/ 40 h 82"/>
                  <a:gd name="T18" fmla="*/ 14 w 19"/>
                  <a:gd name="T19" fmla="*/ 30 h 82"/>
                  <a:gd name="T20" fmla="*/ 14 w 19"/>
                  <a:gd name="T21" fmla="*/ 22 h 82"/>
                  <a:gd name="T22" fmla="*/ 13 w 19"/>
                  <a:gd name="T23" fmla="*/ 13 h 82"/>
                  <a:gd name="T24" fmla="*/ 13 w 19"/>
                  <a:gd name="T25" fmla="*/ 13 h 82"/>
                  <a:gd name="T26" fmla="*/ 13 w 19"/>
                  <a:gd name="T27" fmla="*/ 10 h 82"/>
                  <a:gd name="T28" fmla="*/ 12 w 19"/>
                  <a:gd name="T29" fmla="*/ 8 h 82"/>
                  <a:gd name="T30" fmla="*/ 11 w 19"/>
                  <a:gd name="T31" fmla="*/ 5 h 82"/>
                  <a:gd name="T32" fmla="*/ 11 w 19"/>
                  <a:gd name="T33" fmla="*/ 5 h 82"/>
                  <a:gd name="T34" fmla="*/ 12 w 19"/>
                  <a:gd name="T35" fmla="*/ 5 h 82"/>
                  <a:gd name="T36" fmla="*/ 12 w 19"/>
                  <a:gd name="T37" fmla="*/ 6 h 82"/>
                  <a:gd name="T38" fmla="*/ 12 w 19"/>
                  <a:gd name="T39" fmla="*/ 6 h 82"/>
                  <a:gd name="T40" fmla="*/ 12 w 19"/>
                  <a:gd name="T41" fmla="*/ 6 h 82"/>
                  <a:gd name="T42" fmla="*/ 11 w 19"/>
                  <a:gd name="T43" fmla="*/ 3 h 82"/>
                  <a:gd name="T44" fmla="*/ 9 w 19"/>
                  <a:gd name="T45" fmla="*/ 1 h 82"/>
                  <a:gd name="T46" fmla="*/ 6 w 19"/>
                  <a:gd name="T47" fmla="*/ 0 h 82"/>
                  <a:gd name="T48" fmla="*/ 6 w 19"/>
                  <a:gd name="T49" fmla="*/ 0 h 82"/>
                  <a:gd name="T50" fmla="*/ 3 w 19"/>
                  <a:gd name="T51" fmla="*/ 1 h 82"/>
                  <a:gd name="T52" fmla="*/ 0 w 19"/>
                  <a:gd name="T53" fmla="*/ 3 h 82"/>
                  <a:gd name="T54" fmla="*/ 0 w 19"/>
                  <a:gd name="T55" fmla="*/ 6 h 82"/>
                  <a:gd name="T56" fmla="*/ 0 w 19"/>
                  <a:gd name="T57" fmla="*/ 6 h 82"/>
                  <a:gd name="T58" fmla="*/ 0 w 19"/>
                  <a:gd name="T59" fmla="*/ 9 h 82"/>
                  <a:gd name="T60" fmla="*/ 0 w 19"/>
                  <a:gd name="T61" fmla="*/ 12 h 82"/>
                  <a:gd name="T62" fmla="*/ 1 w 19"/>
                  <a:gd name="T63" fmla="*/ 15 h 82"/>
                  <a:gd name="T64" fmla="*/ 1 w 19"/>
                  <a:gd name="T65" fmla="*/ 15 h 82"/>
                  <a:gd name="T66" fmla="*/ 1 w 19"/>
                  <a:gd name="T67" fmla="*/ 26 h 82"/>
                  <a:gd name="T68" fmla="*/ 1 w 19"/>
                  <a:gd name="T69" fmla="*/ 37 h 82"/>
                  <a:gd name="T70" fmla="*/ 2 w 19"/>
                  <a:gd name="T71" fmla="*/ 48 h 82"/>
                  <a:gd name="T72" fmla="*/ 2 w 19"/>
                  <a:gd name="T73" fmla="*/ 48 h 82"/>
                  <a:gd name="T74" fmla="*/ 2 w 19"/>
                  <a:gd name="T75" fmla="*/ 58 h 82"/>
                  <a:gd name="T76" fmla="*/ 4 w 19"/>
                  <a:gd name="T77" fmla="*/ 68 h 82"/>
                  <a:gd name="T78" fmla="*/ 7 w 19"/>
                  <a:gd name="T79" fmla="*/ 78 h 82"/>
                  <a:gd name="T80" fmla="*/ 7 w 19"/>
                  <a:gd name="T81" fmla="*/ 78 h 82"/>
                  <a:gd name="T82" fmla="*/ 9 w 19"/>
                  <a:gd name="T83" fmla="*/ 81 h 82"/>
                  <a:gd name="T84" fmla="*/ 12 w 19"/>
                  <a:gd name="T85" fmla="*/ 82 h 82"/>
                  <a:gd name="T86" fmla="*/ 15 w 19"/>
                  <a:gd name="T87" fmla="*/ 82 h 82"/>
                  <a:gd name="T88" fmla="*/ 15 w 19"/>
                  <a:gd name="T89" fmla="*/ 82 h 82"/>
                  <a:gd name="T90" fmla="*/ 18 w 19"/>
                  <a:gd name="T91" fmla="*/ 80 h 82"/>
                  <a:gd name="T92" fmla="*/ 19 w 19"/>
                  <a:gd name="T93" fmla="*/ 78 h 82"/>
                  <a:gd name="T94" fmla="*/ 19 w 19"/>
                  <a:gd name="T95" fmla="*/ 74 h 82"/>
                  <a:gd name="T96" fmla="*/ 19 w 19"/>
                  <a:gd name="T97" fmla="*/ 74 h 8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9"/>
                  <a:gd name="T148" fmla="*/ 0 h 82"/>
                  <a:gd name="T149" fmla="*/ 19 w 19"/>
                  <a:gd name="T150" fmla="*/ 82 h 8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9" h="82">
                    <a:moveTo>
                      <a:pt x="19" y="74"/>
                    </a:moveTo>
                    <a:lnTo>
                      <a:pt x="16" y="65"/>
                    </a:lnTo>
                    <a:lnTo>
                      <a:pt x="15" y="56"/>
                    </a:lnTo>
                    <a:lnTo>
                      <a:pt x="15" y="46"/>
                    </a:lnTo>
                    <a:lnTo>
                      <a:pt x="15" y="44"/>
                    </a:lnTo>
                    <a:lnTo>
                      <a:pt x="14" y="42"/>
                    </a:lnTo>
                    <a:lnTo>
                      <a:pt x="14" y="40"/>
                    </a:lnTo>
                    <a:lnTo>
                      <a:pt x="14" y="30"/>
                    </a:lnTo>
                    <a:lnTo>
                      <a:pt x="14" y="22"/>
                    </a:lnTo>
                    <a:lnTo>
                      <a:pt x="13" y="13"/>
                    </a:lnTo>
                    <a:lnTo>
                      <a:pt x="13" y="10"/>
                    </a:lnTo>
                    <a:lnTo>
                      <a:pt x="12" y="8"/>
                    </a:lnTo>
                    <a:lnTo>
                      <a:pt x="11" y="5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1" y="3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1" y="15"/>
                    </a:lnTo>
                    <a:lnTo>
                      <a:pt x="1" y="26"/>
                    </a:lnTo>
                    <a:lnTo>
                      <a:pt x="1" y="37"/>
                    </a:lnTo>
                    <a:lnTo>
                      <a:pt x="2" y="48"/>
                    </a:lnTo>
                    <a:lnTo>
                      <a:pt x="2" y="58"/>
                    </a:lnTo>
                    <a:lnTo>
                      <a:pt x="4" y="68"/>
                    </a:lnTo>
                    <a:lnTo>
                      <a:pt x="7" y="78"/>
                    </a:lnTo>
                    <a:lnTo>
                      <a:pt x="9" y="81"/>
                    </a:lnTo>
                    <a:lnTo>
                      <a:pt x="12" y="82"/>
                    </a:lnTo>
                    <a:lnTo>
                      <a:pt x="15" y="82"/>
                    </a:lnTo>
                    <a:lnTo>
                      <a:pt x="18" y="80"/>
                    </a:lnTo>
                    <a:lnTo>
                      <a:pt x="19" y="78"/>
                    </a:lnTo>
                    <a:lnTo>
                      <a:pt x="19" y="74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50" name="Freeform 467"/>
              <p:cNvSpPr>
                <a:spLocks/>
              </p:cNvSpPr>
              <p:nvPr/>
            </p:nvSpPr>
            <p:spPr bwMode="auto">
              <a:xfrm>
                <a:off x="404" y="1467"/>
                <a:ext cx="24" cy="85"/>
              </a:xfrm>
              <a:custGeom>
                <a:avLst/>
                <a:gdLst>
                  <a:gd name="T0" fmla="*/ 13 w 24"/>
                  <a:gd name="T1" fmla="*/ 81 h 85"/>
                  <a:gd name="T2" fmla="*/ 18 w 24"/>
                  <a:gd name="T3" fmla="*/ 68 h 85"/>
                  <a:gd name="T4" fmla="*/ 21 w 24"/>
                  <a:gd name="T5" fmla="*/ 55 h 85"/>
                  <a:gd name="T6" fmla="*/ 24 w 24"/>
                  <a:gd name="T7" fmla="*/ 41 h 85"/>
                  <a:gd name="T8" fmla="*/ 24 w 24"/>
                  <a:gd name="T9" fmla="*/ 41 h 85"/>
                  <a:gd name="T10" fmla="*/ 22 w 24"/>
                  <a:gd name="T11" fmla="*/ 30 h 85"/>
                  <a:gd name="T12" fmla="*/ 22 w 24"/>
                  <a:gd name="T13" fmla="*/ 18 h 85"/>
                  <a:gd name="T14" fmla="*/ 22 w 24"/>
                  <a:gd name="T15" fmla="*/ 7 h 85"/>
                  <a:gd name="T16" fmla="*/ 22 w 24"/>
                  <a:gd name="T17" fmla="*/ 7 h 85"/>
                  <a:gd name="T18" fmla="*/ 21 w 24"/>
                  <a:gd name="T19" fmla="*/ 3 h 85"/>
                  <a:gd name="T20" fmla="*/ 19 w 24"/>
                  <a:gd name="T21" fmla="*/ 1 h 85"/>
                  <a:gd name="T22" fmla="*/ 16 w 24"/>
                  <a:gd name="T23" fmla="*/ 0 h 85"/>
                  <a:gd name="T24" fmla="*/ 16 w 24"/>
                  <a:gd name="T25" fmla="*/ 0 h 85"/>
                  <a:gd name="T26" fmla="*/ 13 w 24"/>
                  <a:gd name="T27" fmla="*/ 1 h 85"/>
                  <a:gd name="T28" fmla="*/ 10 w 24"/>
                  <a:gd name="T29" fmla="*/ 3 h 85"/>
                  <a:gd name="T30" fmla="*/ 10 w 24"/>
                  <a:gd name="T31" fmla="*/ 7 h 85"/>
                  <a:gd name="T32" fmla="*/ 10 w 24"/>
                  <a:gd name="T33" fmla="*/ 7 h 85"/>
                  <a:gd name="T34" fmla="*/ 10 w 24"/>
                  <a:gd name="T35" fmla="*/ 19 h 85"/>
                  <a:gd name="T36" fmla="*/ 10 w 24"/>
                  <a:gd name="T37" fmla="*/ 31 h 85"/>
                  <a:gd name="T38" fmla="*/ 11 w 24"/>
                  <a:gd name="T39" fmla="*/ 43 h 85"/>
                  <a:gd name="T40" fmla="*/ 11 w 24"/>
                  <a:gd name="T41" fmla="*/ 43 h 85"/>
                  <a:gd name="T42" fmla="*/ 8 w 24"/>
                  <a:gd name="T43" fmla="*/ 54 h 85"/>
                  <a:gd name="T44" fmla="*/ 5 w 24"/>
                  <a:gd name="T45" fmla="*/ 66 h 85"/>
                  <a:gd name="T46" fmla="*/ 1 w 24"/>
                  <a:gd name="T47" fmla="*/ 77 h 85"/>
                  <a:gd name="T48" fmla="*/ 1 w 24"/>
                  <a:gd name="T49" fmla="*/ 77 h 85"/>
                  <a:gd name="T50" fmla="*/ 0 w 24"/>
                  <a:gd name="T51" fmla="*/ 80 h 85"/>
                  <a:gd name="T52" fmla="*/ 2 w 24"/>
                  <a:gd name="T53" fmla="*/ 83 h 85"/>
                  <a:gd name="T54" fmla="*/ 4 w 24"/>
                  <a:gd name="T55" fmla="*/ 85 h 85"/>
                  <a:gd name="T56" fmla="*/ 4 w 24"/>
                  <a:gd name="T57" fmla="*/ 85 h 85"/>
                  <a:gd name="T58" fmla="*/ 8 w 24"/>
                  <a:gd name="T59" fmla="*/ 85 h 85"/>
                  <a:gd name="T60" fmla="*/ 11 w 24"/>
                  <a:gd name="T61" fmla="*/ 84 h 85"/>
                  <a:gd name="T62" fmla="*/ 13 w 24"/>
                  <a:gd name="T63" fmla="*/ 81 h 85"/>
                  <a:gd name="T64" fmla="*/ 13 w 24"/>
                  <a:gd name="T65" fmla="*/ 81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4"/>
                  <a:gd name="T100" fmla="*/ 0 h 85"/>
                  <a:gd name="T101" fmla="*/ 24 w 24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4" h="85">
                    <a:moveTo>
                      <a:pt x="13" y="81"/>
                    </a:moveTo>
                    <a:lnTo>
                      <a:pt x="18" y="68"/>
                    </a:lnTo>
                    <a:lnTo>
                      <a:pt x="21" y="55"/>
                    </a:lnTo>
                    <a:lnTo>
                      <a:pt x="24" y="41"/>
                    </a:lnTo>
                    <a:lnTo>
                      <a:pt x="22" y="30"/>
                    </a:lnTo>
                    <a:lnTo>
                      <a:pt x="22" y="18"/>
                    </a:lnTo>
                    <a:lnTo>
                      <a:pt x="22" y="7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0" y="3"/>
                    </a:lnTo>
                    <a:lnTo>
                      <a:pt x="10" y="7"/>
                    </a:lnTo>
                    <a:lnTo>
                      <a:pt x="10" y="19"/>
                    </a:lnTo>
                    <a:lnTo>
                      <a:pt x="10" y="31"/>
                    </a:lnTo>
                    <a:lnTo>
                      <a:pt x="11" y="43"/>
                    </a:lnTo>
                    <a:lnTo>
                      <a:pt x="8" y="54"/>
                    </a:lnTo>
                    <a:lnTo>
                      <a:pt x="5" y="66"/>
                    </a:lnTo>
                    <a:lnTo>
                      <a:pt x="1" y="77"/>
                    </a:lnTo>
                    <a:lnTo>
                      <a:pt x="0" y="80"/>
                    </a:lnTo>
                    <a:lnTo>
                      <a:pt x="2" y="83"/>
                    </a:lnTo>
                    <a:lnTo>
                      <a:pt x="4" y="85"/>
                    </a:lnTo>
                    <a:lnTo>
                      <a:pt x="8" y="85"/>
                    </a:lnTo>
                    <a:lnTo>
                      <a:pt x="11" y="84"/>
                    </a:lnTo>
                    <a:lnTo>
                      <a:pt x="13" y="8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51" name="Freeform 468"/>
              <p:cNvSpPr>
                <a:spLocks/>
              </p:cNvSpPr>
              <p:nvPr/>
            </p:nvSpPr>
            <p:spPr bwMode="auto">
              <a:xfrm>
                <a:off x="390" y="1467"/>
                <a:ext cx="15" cy="83"/>
              </a:xfrm>
              <a:custGeom>
                <a:avLst/>
                <a:gdLst>
                  <a:gd name="T0" fmla="*/ 15 w 15"/>
                  <a:gd name="T1" fmla="*/ 77 h 83"/>
                  <a:gd name="T2" fmla="*/ 15 w 15"/>
                  <a:gd name="T3" fmla="*/ 54 h 83"/>
                  <a:gd name="T4" fmla="*/ 15 w 15"/>
                  <a:gd name="T5" fmla="*/ 31 h 83"/>
                  <a:gd name="T6" fmla="*/ 14 w 15"/>
                  <a:gd name="T7" fmla="*/ 8 h 83"/>
                  <a:gd name="T8" fmla="*/ 14 w 15"/>
                  <a:gd name="T9" fmla="*/ 8 h 83"/>
                  <a:gd name="T10" fmla="*/ 14 w 15"/>
                  <a:gd name="T11" fmla="*/ 7 h 83"/>
                  <a:gd name="T12" fmla="*/ 13 w 15"/>
                  <a:gd name="T13" fmla="*/ 5 h 83"/>
                  <a:gd name="T14" fmla="*/ 12 w 15"/>
                  <a:gd name="T15" fmla="*/ 3 h 83"/>
                  <a:gd name="T16" fmla="*/ 12 w 15"/>
                  <a:gd name="T17" fmla="*/ 3 h 83"/>
                  <a:gd name="T18" fmla="*/ 10 w 15"/>
                  <a:gd name="T19" fmla="*/ 1 h 83"/>
                  <a:gd name="T20" fmla="*/ 7 w 15"/>
                  <a:gd name="T21" fmla="*/ 0 h 83"/>
                  <a:gd name="T22" fmla="*/ 4 w 15"/>
                  <a:gd name="T23" fmla="*/ 1 h 83"/>
                  <a:gd name="T24" fmla="*/ 4 w 15"/>
                  <a:gd name="T25" fmla="*/ 1 h 83"/>
                  <a:gd name="T26" fmla="*/ 1 w 15"/>
                  <a:gd name="T27" fmla="*/ 3 h 83"/>
                  <a:gd name="T28" fmla="*/ 0 w 15"/>
                  <a:gd name="T29" fmla="*/ 6 h 83"/>
                  <a:gd name="T30" fmla="*/ 1 w 15"/>
                  <a:gd name="T31" fmla="*/ 9 h 83"/>
                  <a:gd name="T32" fmla="*/ 1 w 15"/>
                  <a:gd name="T33" fmla="*/ 9 h 83"/>
                  <a:gd name="T34" fmla="*/ 2 w 15"/>
                  <a:gd name="T35" fmla="*/ 10 h 83"/>
                  <a:gd name="T36" fmla="*/ 2 w 15"/>
                  <a:gd name="T37" fmla="*/ 12 h 83"/>
                  <a:gd name="T38" fmla="*/ 3 w 15"/>
                  <a:gd name="T39" fmla="*/ 13 h 83"/>
                  <a:gd name="T40" fmla="*/ 3 w 15"/>
                  <a:gd name="T41" fmla="*/ 13 h 83"/>
                  <a:gd name="T42" fmla="*/ 3 w 15"/>
                  <a:gd name="T43" fmla="*/ 34 h 83"/>
                  <a:gd name="T44" fmla="*/ 2 w 15"/>
                  <a:gd name="T45" fmla="*/ 55 h 83"/>
                  <a:gd name="T46" fmla="*/ 3 w 15"/>
                  <a:gd name="T47" fmla="*/ 77 h 83"/>
                  <a:gd name="T48" fmla="*/ 3 w 15"/>
                  <a:gd name="T49" fmla="*/ 77 h 83"/>
                  <a:gd name="T50" fmla="*/ 4 w 15"/>
                  <a:gd name="T51" fmla="*/ 80 h 83"/>
                  <a:gd name="T52" fmla="*/ 6 w 15"/>
                  <a:gd name="T53" fmla="*/ 82 h 83"/>
                  <a:gd name="T54" fmla="*/ 9 w 15"/>
                  <a:gd name="T55" fmla="*/ 83 h 83"/>
                  <a:gd name="T56" fmla="*/ 9 w 15"/>
                  <a:gd name="T57" fmla="*/ 83 h 83"/>
                  <a:gd name="T58" fmla="*/ 12 w 15"/>
                  <a:gd name="T59" fmla="*/ 82 h 83"/>
                  <a:gd name="T60" fmla="*/ 14 w 15"/>
                  <a:gd name="T61" fmla="*/ 80 h 83"/>
                  <a:gd name="T62" fmla="*/ 15 w 15"/>
                  <a:gd name="T63" fmla="*/ 77 h 83"/>
                  <a:gd name="T64" fmla="*/ 15 w 15"/>
                  <a:gd name="T65" fmla="*/ 77 h 8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5"/>
                  <a:gd name="T100" fmla="*/ 0 h 83"/>
                  <a:gd name="T101" fmla="*/ 15 w 15"/>
                  <a:gd name="T102" fmla="*/ 83 h 8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5" h="83">
                    <a:moveTo>
                      <a:pt x="15" y="77"/>
                    </a:moveTo>
                    <a:lnTo>
                      <a:pt x="15" y="54"/>
                    </a:lnTo>
                    <a:lnTo>
                      <a:pt x="15" y="31"/>
                    </a:lnTo>
                    <a:lnTo>
                      <a:pt x="14" y="8"/>
                    </a:lnTo>
                    <a:lnTo>
                      <a:pt x="14" y="7"/>
                    </a:lnTo>
                    <a:lnTo>
                      <a:pt x="13" y="5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3" y="13"/>
                    </a:lnTo>
                    <a:lnTo>
                      <a:pt x="3" y="34"/>
                    </a:lnTo>
                    <a:lnTo>
                      <a:pt x="2" y="55"/>
                    </a:lnTo>
                    <a:lnTo>
                      <a:pt x="3" y="77"/>
                    </a:lnTo>
                    <a:lnTo>
                      <a:pt x="4" y="80"/>
                    </a:lnTo>
                    <a:lnTo>
                      <a:pt x="6" y="82"/>
                    </a:lnTo>
                    <a:lnTo>
                      <a:pt x="9" y="83"/>
                    </a:lnTo>
                    <a:lnTo>
                      <a:pt x="12" y="82"/>
                    </a:lnTo>
                    <a:lnTo>
                      <a:pt x="14" y="80"/>
                    </a:lnTo>
                    <a:lnTo>
                      <a:pt x="15" y="7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52" name="Freeform 469"/>
              <p:cNvSpPr>
                <a:spLocks/>
              </p:cNvSpPr>
              <p:nvPr/>
            </p:nvSpPr>
            <p:spPr bwMode="auto">
              <a:xfrm>
                <a:off x="356" y="1468"/>
                <a:ext cx="24" cy="84"/>
              </a:xfrm>
              <a:custGeom>
                <a:avLst/>
                <a:gdLst>
                  <a:gd name="T0" fmla="*/ 13 w 24"/>
                  <a:gd name="T1" fmla="*/ 79 h 84"/>
                  <a:gd name="T2" fmla="*/ 20 w 24"/>
                  <a:gd name="T3" fmla="*/ 56 h 84"/>
                  <a:gd name="T4" fmla="*/ 23 w 24"/>
                  <a:gd name="T5" fmla="*/ 31 h 84"/>
                  <a:gd name="T6" fmla="*/ 24 w 24"/>
                  <a:gd name="T7" fmla="*/ 6 h 84"/>
                  <a:gd name="T8" fmla="*/ 24 w 24"/>
                  <a:gd name="T9" fmla="*/ 6 h 84"/>
                  <a:gd name="T10" fmla="*/ 23 w 24"/>
                  <a:gd name="T11" fmla="*/ 3 h 84"/>
                  <a:gd name="T12" fmla="*/ 21 w 24"/>
                  <a:gd name="T13" fmla="*/ 1 h 84"/>
                  <a:gd name="T14" fmla="*/ 18 w 24"/>
                  <a:gd name="T15" fmla="*/ 0 h 84"/>
                  <a:gd name="T16" fmla="*/ 18 w 24"/>
                  <a:gd name="T17" fmla="*/ 0 h 84"/>
                  <a:gd name="T18" fmla="*/ 15 w 24"/>
                  <a:gd name="T19" fmla="*/ 1 h 84"/>
                  <a:gd name="T20" fmla="*/ 12 w 24"/>
                  <a:gd name="T21" fmla="*/ 3 h 84"/>
                  <a:gd name="T22" fmla="*/ 11 w 24"/>
                  <a:gd name="T23" fmla="*/ 6 h 84"/>
                  <a:gd name="T24" fmla="*/ 11 w 24"/>
                  <a:gd name="T25" fmla="*/ 6 h 84"/>
                  <a:gd name="T26" fmla="*/ 11 w 24"/>
                  <a:gd name="T27" fmla="*/ 30 h 84"/>
                  <a:gd name="T28" fmla="*/ 7 w 24"/>
                  <a:gd name="T29" fmla="*/ 53 h 84"/>
                  <a:gd name="T30" fmla="*/ 1 w 24"/>
                  <a:gd name="T31" fmla="*/ 76 h 84"/>
                  <a:gd name="T32" fmla="*/ 1 w 24"/>
                  <a:gd name="T33" fmla="*/ 76 h 84"/>
                  <a:gd name="T34" fmla="*/ 0 w 24"/>
                  <a:gd name="T35" fmla="*/ 79 h 84"/>
                  <a:gd name="T36" fmla="*/ 2 w 24"/>
                  <a:gd name="T37" fmla="*/ 82 h 84"/>
                  <a:gd name="T38" fmla="*/ 5 w 24"/>
                  <a:gd name="T39" fmla="*/ 83 h 84"/>
                  <a:gd name="T40" fmla="*/ 5 w 24"/>
                  <a:gd name="T41" fmla="*/ 83 h 84"/>
                  <a:gd name="T42" fmla="*/ 8 w 24"/>
                  <a:gd name="T43" fmla="*/ 84 h 84"/>
                  <a:gd name="T44" fmla="*/ 11 w 24"/>
                  <a:gd name="T45" fmla="*/ 82 h 84"/>
                  <a:gd name="T46" fmla="*/ 13 w 24"/>
                  <a:gd name="T47" fmla="*/ 79 h 84"/>
                  <a:gd name="T48" fmla="*/ 13 w 24"/>
                  <a:gd name="T49" fmla="*/ 79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4"/>
                  <a:gd name="T76" fmla="*/ 0 h 84"/>
                  <a:gd name="T77" fmla="*/ 24 w 24"/>
                  <a:gd name="T78" fmla="*/ 84 h 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4" h="84">
                    <a:moveTo>
                      <a:pt x="13" y="79"/>
                    </a:moveTo>
                    <a:lnTo>
                      <a:pt x="20" y="56"/>
                    </a:lnTo>
                    <a:lnTo>
                      <a:pt x="23" y="31"/>
                    </a:lnTo>
                    <a:lnTo>
                      <a:pt x="24" y="6"/>
                    </a:lnTo>
                    <a:lnTo>
                      <a:pt x="23" y="3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2" y="3"/>
                    </a:lnTo>
                    <a:lnTo>
                      <a:pt x="11" y="6"/>
                    </a:lnTo>
                    <a:lnTo>
                      <a:pt x="11" y="30"/>
                    </a:lnTo>
                    <a:lnTo>
                      <a:pt x="7" y="53"/>
                    </a:lnTo>
                    <a:lnTo>
                      <a:pt x="1" y="76"/>
                    </a:lnTo>
                    <a:lnTo>
                      <a:pt x="0" y="79"/>
                    </a:lnTo>
                    <a:lnTo>
                      <a:pt x="2" y="82"/>
                    </a:lnTo>
                    <a:lnTo>
                      <a:pt x="5" y="83"/>
                    </a:lnTo>
                    <a:lnTo>
                      <a:pt x="8" y="84"/>
                    </a:lnTo>
                    <a:lnTo>
                      <a:pt x="11" y="82"/>
                    </a:lnTo>
                    <a:lnTo>
                      <a:pt x="13" y="7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53" name="Freeform 470"/>
              <p:cNvSpPr>
                <a:spLocks/>
              </p:cNvSpPr>
              <p:nvPr/>
            </p:nvSpPr>
            <p:spPr bwMode="auto">
              <a:xfrm>
                <a:off x="344" y="1469"/>
                <a:ext cx="18" cy="82"/>
              </a:xfrm>
              <a:custGeom>
                <a:avLst/>
                <a:gdLst>
                  <a:gd name="T0" fmla="*/ 16 w 18"/>
                  <a:gd name="T1" fmla="*/ 73 h 82"/>
                  <a:gd name="T2" fmla="*/ 15 w 18"/>
                  <a:gd name="T3" fmla="*/ 71 h 82"/>
                  <a:gd name="T4" fmla="*/ 15 w 18"/>
                  <a:gd name="T5" fmla="*/ 70 h 82"/>
                  <a:gd name="T6" fmla="*/ 15 w 18"/>
                  <a:gd name="T7" fmla="*/ 69 h 82"/>
                  <a:gd name="T8" fmla="*/ 15 w 18"/>
                  <a:gd name="T9" fmla="*/ 69 h 82"/>
                  <a:gd name="T10" fmla="*/ 16 w 18"/>
                  <a:gd name="T11" fmla="*/ 62 h 82"/>
                  <a:gd name="T12" fmla="*/ 17 w 18"/>
                  <a:gd name="T13" fmla="*/ 55 h 82"/>
                  <a:gd name="T14" fmla="*/ 18 w 18"/>
                  <a:gd name="T15" fmla="*/ 47 h 82"/>
                  <a:gd name="T16" fmla="*/ 18 w 18"/>
                  <a:gd name="T17" fmla="*/ 47 h 82"/>
                  <a:gd name="T18" fmla="*/ 18 w 18"/>
                  <a:gd name="T19" fmla="*/ 39 h 82"/>
                  <a:gd name="T20" fmla="*/ 18 w 18"/>
                  <a:gd name="T21" fmla="*/ 31 h 82"/>
                  <a:gd name="T22" fmla="*/ 18 w 18"/>
                  <a:gd name="T23" fmla="*/ 23 h 82"/>
                  <a:gd name="T24" fmla="*/ 18 w 18"/>
                  <a:gd name="T25" fmla="*/ 23 h 82"/>
                  <a:gd name="T26" fmla="*/ 17 w 18"/>
                  <a:gd name="T27" fmla="*/ 17 h 82"/>
                  <a:gd name="T28" fmla="*/ 14 w 18"/>
                  <a:gd name="T29" fmla="*/ 10 h 82"/>
                  <a:gd name="T30" fmla="*/ 12 w 18"/>
                  <a:gd name="T31" fmla="*/ 3 h 82"/>
                  <a:gd name="T32" fmla="*/ 12 w 18"/>
                  <a:gd name="T33" fmla="*/ 3 h 82"/>
                  <a:gd name="T34" fmla="*/ 11 w 18"/>
                  <a:gd name="T35" fmla="*/ 1 h 82"/>
                  <a:gd name="T36" fmla="*/ 8 w 18"/>
                  <a:gd name="T37" fmla="*/ 0 h 82"/>
                  <a:gd name="T38" fmla="*/ 4 w 18"/>
                  <a:gd name="T39" fmla="*/ 0 h 82"/>
                  <a:gd name="T40" fmla="*/ 4 w 18"/>
                  <a:gd name="T41" fmla="*/ 0 h 82"/>
                  <a:gd name="T42" fmla="*/ 1 w 18"/>
                  <a:gd name="T43" fmla="*/ 2 h 82"/>
                  <a:gd name="T44" fmla="*/ 0 w 18"/>
                  <a:gd name="T45" fmla="*/ 5 h 82"/>
                  <a:gd name="T46" fmla="*/ 0 w 18"/>
                  <a:gd name="T47" fmla="*/ 8 h 82"/>
                  <a:gd name="T48" fmla="*/ 0 w 18"/>
                  <a:gd name="T49" fmla="*/ 8 h 82"/>
                  <a:gd name="T50" fmla="*/ 4 w 18"/>
                  <a:gd name="T51" fmla="*/ 20 h 82"/>
                  <a:gd name="T52" fmla="*/ 5 w 18"/>
                  <a:gd name="T53" fmla="*/ 31 h 82"/>
                  <a:gd name="T54" fmla="*/ 5 w 18"/>
                  <a:gd name="T55" fmla="*/ 43 h 82"/>
                  <a:gd name="T56" fmla="*/ 5 w 18"/>
                  <a:gd name="T57" fmla="*/ 43 h 82"/>
                  <a:gd name="T58" fmla="*/ 4 w 18"/>
                  <a:gd name="T59" fmla="*/ 51 h 82"/>
                  <a:gd name="T60" fmla="*/ 3 w 18"/>
                  <a:gd name="T61" fmla="*/ 59 h 82"/>
                  <a:gd name="T62" fmla="*/ 2 w 18"/>
                  <a:gd name="T63" fmla="*/ 67 h 82"/>
                  <a:gd name="T64" fmla="*/ 2 w 18"/>
                  <a:gd name="T65" fmla="*/ 67 h 82"/>
                  <a:gd name="T66" fmla="*/ 2 w 18"/>
                  <a:gd name="T67" fmla="*/ 71 h 82"/>
                  <a:gd name="T68" fmla="*/ 3 w 18"/>
                  <a:gd name="T69" fmla="*/ 75 h 82"/>
                  <a:gd name="T70" fmla="*/ 4 w 18"/>
                  <a:gd name="T71" fmla="*/ 79 h 82"/>
                  <a:gd name="T72" fmla="*/ 4 w 18"/>
                  <a:gd name="T73" fmla="*/ 79 h 82"/>
                  <a:gd name="T74" fmla="*/ 7 w 18"/>
                  <a:gd name="T75" fmla="*/ 81 h 82"/>
                  <a:gd name="T76" fmla="*/ 10 w 18"/>
                  <a:gd name="T77" fmla="*/ 82 h 82"/>
                  <a:gd name="T78" fmla="*/ 13 w 18"/>
                  <a:gd name="T79" fmla="*/ 81 h 82"/>
                  <a:gd name="T80" fmla="*/ 13 w 18"/>
                  <a:gd name="T81" fmla="*/ 81 h 82"/>
                  <a:gd name="T82" fmla="*/ 15 w 18"/>
                  <a:gd name="T83" fmla="*/ 79 h 82"/>
                  <a:gd name="T84" fmla="*/ 16 w 18"/>
                  <a:gd name="T85" fmla="*/ 76 h 82"/>
                  <a:gd name="T86" fmla="*/ 16 w 18"/>
                  <a:gd name="T87" fmla="*/ 73 h 82"/>
                  <a:gd name="T88" fmla="*/ 16 w 18"/>
                  <a:gd name="T89" fmla="*/ 73 h 8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8"/>
                  <a:gd name="T136" fmla="*/ 0 h 82"/>
                  <a:gd name="T137" fmla="*/ 18 w 18"/>
                  <a:gd name="T138" fmla="*/ 82 h 8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8" h="82">
                    <a:moveTo>
                      <a:pt x="16" y="73"/>
                    </a:moveTo>
                    <a:lnTo>
                      <a:pt x="15" y="71"/>
                    </a:lnTo>
                    <a:lnTo>
                      <a:pt x="15" y="70"/>
                    </a:lnTo>
                    <a:lnTo>
                      <a:pt x="15" y="69"/>
                    </a:lnTo>
                    <a:lnTo>
                      <a:pt x="16" y="62"/>
                    </a:lnTo>
                    <a:lnTo>
                      <a:pt x="17" y="55"/>
                    </a:lnTo>
                    <a:lnTo>
                      <a:pt x="18" y="47"/>
                    </a:lnTo>
                    <a:lnTo>
                      <a:pt x="18" y="39"/>
                    </a:lnTo>
                    <a:lnTo>
                      <a:pt x="18" y="31"/>
                    </a:lnTo>
                    <a:lnTo>
                      <a:pt x="18" y="23"/>
                    </a:lnTo>
                    <a:lnTo>
                      <a:pt x="17" y="17"/>
                    </a:lnTo>
                    <a:lnTo>
                      <a:pt x="14" y="10"/>
                    </a:lnTo>
                    <a:lnTo>
                      <a:pt x="12" y="3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4" y="20"/>
                    </a:lnTo>
                    <a:lnTo>
                      <a:pt x="5" y="31"/>
                    </a:lnTo>
                    <a:lnTo>
                      <a:pt x="5" y="43"/>
                    </a:lnTo>
                    <a:lnTo>
                      <a:pt x="4" y="51"/>
                    </a:lnTo>
                    <a:lnTo>
                      <a:pt x="3" y="59"/>
                    </a:lnTo>
                    <a:lnTo>
                      <a:pt x="2" y="67"/>
                    </a:lnTo>
                    <a:lnTo>
                      <a:pt x="2" y="71"/>
                    </a:lnTo>
                    <a:lnTo>
                      <a:pt x="3" y="75"/>
                    </a:lnTo>
                    <a:lnTo>
                      <a:pt x="4" y="79"/>
                    </a:lnTo>
                    <a:lnTo>
                      <a:pt x="7" y="81"/>
                    </a:lnTo>
                    <a:lnTo>
                      <a:pt x="10" y="82"/>
                    </a:lnTo>
                    <a:lnTo>
                      <a:pt x="13" y="81"/>
                    </a:lnTo>
                    <a:lnTo>
                      <a:pt x="15" y="79"/>
                    </a:lnTo>
                    <a:lnTo>
                      <a:pt x="16" y="76"/>
                    </a:lnTo>
                    <a:lnTo>
                      <a:pt x="16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54" name="Freeform 471"/>
              <p:cNvSpPr>
                <a:spLocks/>
              </p:cNvSpPr>
              <p:nvPr/>
            </p:nvSpPr>
            <p:spPr bwMode="auto">
              <a:xfrm>
                <a:off x="297" y="1467"/>
                <a:ext cx="20" cy="81"/>
              </a:xfrm>
              <a:custGeom>
                <a:avLst/>
                <a:gdLst>
                  <a:gd name="T0" fmla="*/ 20 w 20"/>
                  <a:gd name="T1" fmla="*/ 73 h 81"/>
                  <a:gd name="T2" fmla="*/ 18 w 20"/>
                  <a:gd name="T3" fmla="*/ 61 h 81"/>
                  <a:gd name="T4" fmla="*/ 15 w 20"/>
                  <a:gd name="T5" fmla="*/ 48 h 81"/>
                  <a:gd name="T6" fmla="*/ 12 w 20"/>
                  <a:gd name="T7" fmla="*/ 35 h 81"/>
                  <a:gd name="T8" fmla="*/ 12 w 20"/>
                  <a:gd name="T9" fmla="*/ 35 h 81"/>
                  <a:gd name="T10" fmla="*/ 12 w 20"/>
                  <a:gd name="T11" fmla="*/ 25 h 81"/>
                  <a:gd name="T12" fmla="*/ 14 w 20"/>
                  <a:gd name="T13" fmla="*/ 15 h 81"/>
                  <a:gd name="T14" fmla="*/ 16 w 20"/>
                  <a:gd name="T15" fmla="*/ 5 h 81"/>
                  <a:gd name="T16" fmla="*/ 16 w 20"/>
                  <a:gd name="T17" fmla="*/ 5 h 81"/>
                  <a:gd name="T18" fmla="*/ 14 w 20"/>
                  <a:gd name="T19" fmla="*/ 2 h 81"/>
                  <a:gd name="T20" fmla="*/ 12 w 20"/>
                  <a:gd name="T21" fmla="*/ 0 h 81"/>
                  <a:gd name="T22" fmla="*/ 8 w 20"/>
                  <a:gd name="T23" fmla="*/ 0 h 81"/>
                  <a:gd name="T24" fmla="*/ 8 w 20"/>
                  <a:gd name="T25" fmla="*/ 0 h 81"/>
                  <a:gd name="T26" fmla="*/ 5 w 20"/>
                  <a:gd name="T27" fmla="*/ 1 h 81"/>
                  <a:gd name="T28" fmla="*/ 3 w 20"/>
                  <a:gd name="T29" fmla="*/ 4 h 81"/>
                  <a:gd name="T30" fmla="*/ 3 w 20"/>
                  <a:gd name="T31" fmla="*/ 7 h 81"/>
                  <a:gd name="T32" fmla="*/ 3 w 20"/>
                  <a:gd name="T33" fmla="*/ 7 h 81"/>
                  <a:gd name="T34" fmla="*/ 2 w 20"/>
                  <a:gd name="T35" fmla="*/ 13 h 81"/>
                  <a:gd name="T36" fmla="*/ 1 w 20"/>
                  <a:gd name="T37" fmla="*/ 19 h 81"/>
                  <a:gd name="T38" fmla="*/ 0 w 20"/>
                  <a:gd name="T39" fmla="*/ 26 h 81"/>
                  <a:gd name="T40" fmla="*/ 0 w 20"/>
                  <a:gd name="T41" fmla="*/ 26 h 81"/>
                  <a:gd name="T42" fmla="*/ 1 w 20"/>
                  <a:gd name="T43" fmla="*/ 43 h 81"/>
                  <a:gd name="T44" fmla="*/ 5 w 20"/>
                  <a:gd name="T45" fmla="*/ 59 h 81"/>
                  <a:gd name="T46" fmla="*/ 8 w 20"/>
                  <a:gd name="T47" fmla="*/ 76 h 81"/>
                  <a:gd name="T48" fmla="*/ 8 w 20"/>
                  <a:gd name="T49" fmla="*/ 76 h 81"/>
                  <a:gd name="T50" fmla="*/ 9 w 20"/>
                  <a:gd name="T51" fmla="*/ 79 h 81"/>
                  <a:gd name="T52" fmla="*/ 11 w 20"/>
                  <a:gd name="T53" fmla="*/ 80 h 81"/>
                  <a:gd name="T54" fmla="*/ 15 w 20"/>
                  <a:gd name="T55" fmla="*/ 81 h 81"/>
                  <a:gd name="T56" fmla="*/ 15 w 20"/>
                  <a:gd name="T57" fmla="*/ 81 h 81"/>
                  <a:gd name="T58" fmla="*/ 18 w 20"/>
                  <a:gd name="T59" fmla="*/ 80 h 81"/>
                  <a:gd name="T60" fmla="*/ 20 w 20"/>
                  <a:gd name="T61" fmla="*/ 77 h 81"/>
                  <a:gd name="T62" fmla="*/ 20 w 20"/>
                  <a:gd name="T63" fmla="*/ 73 h 81"/>
                  <a:gd name="T64" fmla="*/ 20 w 20"/>
                  <a:gd name="T65" fmla="*/ 73 h 8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0"/>
                  <a:gd name="T100" fmla="*/ 0 h 81"/>
                  <a:gd name="T101" fmla="*/ 20 w 20"/>
                  <a:gd name="T102" fmla="*/ 81 h 8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0" h="81">
                    <a:moveTo>
                      <a:pt x="20" y="73"/>
                    </a:moveTo>
                    <a:lnTo>
                      <a:pt x="18" y="61"/>
                    </a:lnTo>
                    <a:lnTo>
                      <a:pt x="15" y="48"/>
                    </a:lnTo>
                    <a:lnTo>
                      <a:pt x="12" y="35"/>
                    </a:lnTo>
                    <a:lnTo>
                      <a:pt x="12" y="25"/>
                    </a:lnTo>
                    <a:lnTo>
                      <a:pt x="14" y="15"/>
                    </a:lnTo>
                    <a:lnTo>
                      <a:pt x="16" y="5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2" y="13"/>
                    </a:lnTo>
                    <a:lnTo>
                      <a:pt x="1" y="19"/>
                    </a:lnTo>
                    <a:lnTo>
                      <a:pt x="0" y="26"/>
                    </a:lnTo>
                    <a:lnTo>
                      <a:pt x="1" y="43"/>
                    </a:lnTo>
                    <a:lnTo>
                      <a:pt x="5" y="59"/>
                    </a:lnTo>
                    <a:lnTo>
                      <a:pt x="8" y="76"/>
                    </a:lnTo>
                    <a:lnTo>
                      <a:pt x="9" y="79"/>
                    </a:lnTo>
                    <a:lnTo>
                      <a:pt x="11" y="80"/>
                    </a:lnTo>
                    <a:lnTo>
                      <a:pt x="15" y="81"/>
                    </a:lnTo>
                    <a:lnTo>
                      <a:pt x="18" y="80"/>
                    </a:lnTo>
                    <a:lnTo>
                      <a:pt x="20" y="77"/>
                    </a:lnTo>
                    <a:lnTo>
                      <a:pt x="20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55" name="Freeform 472"/>
              <p:cNvSpPr>
                <a:spLocks/>
              </p:cNvSpPr>
              <p:nvPr/>
            </p:nvSpPr>
            <p:spPr bwMode="auto">
              <a:xfrm>
                <a:off x="271" y="1468"/>
                <a:ext cx="17" cy="78"/>
              </a:xfrm>
              <a:custGeom>
                <a:avLst/>
                <a:gdLst>
                  <a:gd name="T0" fmla="*/ 13 w 17"/>
                  <a:gd name="T1" fmla="*/ 71 h 78"/>
                  <a:gd name="T2" fmla="*/ 14 w 17"/>
                  <a:gd name="T3" fmla="*/ 61 h 78"/>
                  <a:gd name="T4" fmla="*/ 14 w 17"/>
                  <a:gd name="T5" fmla="*/ 51 h 78"/>
                  <a:gd name="T6" fmla="*/ 14 w 17"/>
                  <a:gd name="T7" fmla="*/ 41 h 78"/>
                  <a:gd name="T8" fmla="*/ 14 w 17"/>
                  <a:gd name="T9" fmla="*/ 41 h 78"/>
                  <a:gd name="T10" fmla="*/ 13 w 17"/>
                  <a:gd name="T11" fmla="*/ 31 h 78"/>
                  <a:gd name="T12" fmla="*/ 14 w 17"/>
                  <a:gd name="T13" fmla="*/ 22 h 78"/>
                  <a:gd name="T14" fmla="*/ 15 w 17"/>
                  <a:gd name="T15" fmla="*/ 12 h 78"/>
                  <a:gd name="T16" fmla="*/ 15 w 17"/>
                  <a:gd name="T17" fmla="*/ 12 h 78"/>
                  <a:gd name="T18" fmla="*/ 15 w 17"/>
                  <a:gd name="T19" fmla="*/ 11 h 78"/>
                  <a:gd name="T20" fmla="*/ 16 w 17"/>
                  <a:gd name="T21" fmla="*/ 10 h 78"/>
                  <a:gd name="T22" fmla="*/ 16 w 17"/>
                  <a:gd name="T23" fmla="*/ 10 h 78"/>
                  <a:gd name="T24" fmla="*/ 16 w 17"/>
                  <a:gd name="T25" fmla="*/ 10 h 78"/>
                  <a:gd name="T26" fmla="*/ 16 w 17"/>
                  <a:gd name="T27" fmla="*/ 10 h 78"/>
                  <a:gd name="T28" fmla="*/ 16 w 17"/>
                  <a:gd name="T29" fmla="*/ 10 h 78"/>
                  <a:gd name="T30" fmla="*/ 16 w 17"/>
                  <a:gd name="T31" fmla="*/ 10 h 78"/>
                  <a:gd name="T32" fmla="*/ 16 w 17"/>
                  <a:gd name="T33" fmla="*/ 10 h 78"/>
                  <a:gd name="T34" fmla="*/ 17 w 17"/>
                  <a:gd name="T35" fmla="*/ 7 h 78"/>
                  <a:gd name="T36" fmla="*/ 17 w 17"/>
                  <a:gd name="T37" fmla="*/ 4 h 78"/>
                  <a:gd name="T38" fmla="*/ 14 w 17"/>
                  <a:gd name="T39" fmla="*/ 1 h 78"/>
                  <a:gd name="T40" fmla="*/ 14 w 17"/>
                  <a:gd name="T41" fmla="*/ 1 h 78"/>
                  <a:gd name="T42" fmla="*/ 11 w 17"/>
                  <a:gd name="T43" fmla="*/ 0 h 78"/>
                  <a:gd name="T44" fmla="*/ 8 w 17"/>
                  <a:gd name="T45" fmla="*/ 1 h 78"/>
                  <a:gd name="T46" fmla="*/ 6 w 17"/>
                  <a:gd name="T47" fmla="*/ 3 h 78"/>
                  <a:gd name="T48" fmla="*/ 6 w 17"/>
                  <a:gd name="T49" fmla="*/ 3 h 78"/>
                  <a:gd name="T50" fmla="*/ 4 w 17"/>
                  <a:gd name="T51" fmla="*/ 6 h 78"/>
                  <a:gd name="T52" fmla="*/ 3 w 17"/>
                  <a:gd name="T53" fmla="*/ 8 h 78"/>
                  <a:gd name="T54" fmla="*/ 2 w 17"/>
                  <a:gd name="T55" fmla="*/ 11 h 78"/>
                  <a:gd name="T56" fmla="*/ 2 w 17"/>
                  <a:gd name="T57" fmla="*/ 11 h 78"/>
                  <a:gd name="T58" fmla="*/ 1 w 17"/>
                  <a:gd name="T59" fmla="*/ 31 h 78"/>
                  <a:gd name="T60" fmla="*/ 1 w 17"/>
                  <a:gd name="T61" fmla="*/ 51 h 78"/>
                  <a:gd name="T62" fmla="*/ 0 w 17"/>
                  <a:gd name="T63" fmla="*/ 71 h 78"/>
                  <a:gd name="T64" fmla="*/ 0 w 17"/>
                  <a:gd name="T65" fmla="*/ 71 h 78"/>
                  <a:gd name="T66" fmla="*/ 1 w 17"/>
                  <a:gd name="T67" fmla="*/ 74 h 78"/>
                  <a:gd name="T68" fmla="*/ 4 w 17"/>
                  <a:gd name="T69" fmla="*/ 77 h 78"/>
                  <a:gd name="T70" fmla="*/ 7 w 17"/>
                  <a:gd name="T71" fmla="*/ 78 h 78"/>
                  <a:gd name="T72" fmla="*/ 7 w 17"/>
                  <a:gd name="T73" fmla="*/ 78 h 78"/>
                  <a:gd name="T74" fmla="*/ 10 w 17"/>
                  <a:gd name="T75" fmla="*/ 77 h 78"/>
                  <a:gd name="T76" fmla="*/ 12 w 17"/>
                  <a:gd name="T77" fmla="*/ 75 h 78"/>
                  <a:gd name="T78" fmla="*/ 13 w 17"/>
                  <a:gd name="T79" fmla="*/ 71 h 78"/>
                  <a:gd name="T80" fmla="*/ 13 w 17"/>
                  <a:gd name="T81" fmla="*/ 71 h 7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7"/>
                  <a:gd name="T124" fmla="*/ 0 h 78"/>
                  <a:gd name="T125" fmla="*/ 17 w 17"/>
                  <a:gd name="T126" fmla="*/ 78 h 7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7" h="78">
                    <a:moveTo>
                      <a:pt x="13" y="71"/>
                    </a:moveTo>
                    <a:lnTo>
                      <a:pt x="14" y="61"/>
                    </a:lnTo>
                    <a:lnTo>
                      <a:pt x="14" y="51"/>
                    </a:lnTo>
                    <a:lnTo>
                      <a:pt x="14" y="41"/>
                    </a:lnTo>
                    <a:lnTo>
                      <a:pt x="13" y="31"/>
                    </a:lnTo>
                    <a:lnTo>
                      <a:pt x="14" y="22"/>
                    </a:lnTo>
                    <a:lnTo>
                      <a:pt x="15" y="12"/>
                    </a:lnTo>
                    <a:lnTo>
                      <a:pt x="15" y="11"/>
                    </a:lnTo>
                    <a:lnTo>
                      <a:pt x="16" y="10"/>
                    </a:lnTo>
                    <a:lnTo>
                      <a:pt x="17" y="7"/>
                    </a:lnTo>
                    <a:lnTo>
                      <a:pt x="17" y="4"/>
                    </a:lnTo>
                    <a:lnTo>
                      <a:pt x="14" y="1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4" y="6"/>
                    </a:lnTo>
                    <a:lnTo>
                      <a:pt x="3" y="8"/>
                    </a:lnTo>
                    <a:lnTo>
                      <a:pt x="2" y="11"/>
                    </a:lnTo>
                    <a:lnTo>
                      <a:pt x="1" y="31"/>
                    </a:lnTo>
                    <a:lnTo>
                      <a:pt x="1" y="51"/>
                    </a:lnTo>
                    <a:lnTo>
                      <a:pt x="0" y="71"/>
                    </a:lnTo>
                    <a:lnTo>
                      <a:pt x="1" y="74"/>
                    </a:lnTo>
                    <a:lnTo>
                      <a:pt x="4" y="77"/>
                    </a:lnTo>
                    <a:lnTo>
                      <a:pt x="7" y="78"/>
                    </a:lnTo>
                    <a:lnTo>
                      <a:pt x="10" y="77"/>
                    </a:lnTo>
                    <a:lnTo>
                      <a:pt x="12" y="75"/>
                    </a:lnTo>
                    <a:lnTo>
                      <a:pt x="13" y="7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56" name="Freeform 473"/>
              <p:cNvSpPr>
                <a:spLocks/>
              </p:cNvSpPr>
              <p:nvPr/>
            </p:nvSpPr>
            <p:spPr bwMode="auto">
              <a:xfrm>
                <a:off x="247" y="1466"/>
                <a:ext cx="22" cy="80"/>
              </a:xfrm>
              <a:custGeom>
                <a:avLst/>
                <a:gdLst>
                  <a:gd name="T0" fmla="*/ 22 w 22"/>
                  <a:gd name="T1" fmla="*/ 73 h 80"/>
                  <a:gd name="T2" fmla="*/ 21 w 22"/>
                  <a:gd name="T3" fmla="*/ 55 h 80"/>
                  <a:gd name="T4" fmla="*/ 19 w 22"/>
                  <a:gd name="T5" fmla="*/ 36 h 80"/>
                  <a:gd name="T6" fmla="*/ 14 w 22"/>
                  <a:gd name="T7" fmla="*/ 19 h 80"/>
                  <a:gd name="T8" fmla="*/ 14 w 22"/>
                  <a:gd name="T9" fmla="*/ 19 h 80"/>
                  <a:gd name="T10" fmla="*/ 13 w 22"/>
                  <a:gd name="T11" fmla="*/ 15 h 80"/>
                  <a:gd name="T12" fmla="*/ 13 w 22"/>
                  <a:gd name="T13" fmla="*/ 11 h 80"/>
                  <a:gd name="T14" fmla="*/ 13 w 22"/>
                  <a:gd name="T15" fmla="*/ 7 h 80"/>
                  <a:gd name="T16" fmla="*/ 13 w 22"/>
                  <a:gd name="T17" fmla="*/ 7 h 80"/>
                  <a:gd name="T18" fmla="*/ 12 w 22"/>
                  <a:gd name="T19" fmla="*/ 3 h 80"/>
                  <a:gd name="T20" fmla="*/ 10 w 22"/>
                  <a:gd name="T21" fmla="*/ 1 h 80"/>
                  <a:gd name="T22" fmla="*/ 7 w 22"/>
                  <a:gd name="T23" fmla="*/ 0 h 80"/>
                  <a:gd name="T24" fmla="*/ 7 w 22"/>
                  <a:gd name="T25" fmla="*/ 0 h 80"/>
                  <a:gd name="T26" fmla="*/ 3 w 22"/>
                  <a:gd name="T27" fmla="*/ 1 h 80"/>
                  <a:gd name="T28" fmla="*/ 1 w 22"/>
                  <a:gd name="T29" fmla="*/ 3 h 80"/>
                  <a:gd name="T30" fmla="*/ 0 w 22"/>
                  <a:gd name="T31" fmla="*/ 7 h 80"/>
                  <a:gd name="T32" fmla="*/ 0 w 22"/>
                  <a:gd name="T33" fmla="*/ 7 h 80"/>
                  <a:gd name="T34" fmla="*/ 1 w 22"/>
                  <a:gd name="T35" fmla="*/ 16 h 80"/>
                  <a:gd name="T36" fmla="*/ 3 w 22"/>
                  <a:gd name="T37" fmla="*/ 26 h 80"/>
                  <a:gd name="T38" fmla="*/ 5 w 22"/>
                  <a:gd name="T39" fmla="*/ 35 h 80"/>
                  <a:gd name="T40" fmla="*/ 5 w 22"/>
                  <a:gd name="T41" fmla="*/ 35 h 80"/>
                  <a:gd name="T42" fmla="*/ 8 w 22"/>
                  <a:gd name="T43" fmla="*/ 48 h 80"/>
                  <a:gd name="T44" fmla="*/ 9 w 22"/>
                  <a:gd name="T45" fmla="*/ 61 h 80"/>
                  <a:gd name="T46" fmla="*/ 9 w 22"/>
                  <a:gd name="T47" fmla="*/ 73 h 80"/>
                  <a:gd name="T48" fmla="*/ 9 w 22"/>
                  <a:gd name="T49" fmla="*/ 73 h 80"/>
                  <a:gd name="T50" fmla="*/ 10 w 22"/>
                  <a:gd name="T51" fmla="*/ 77 h 80"/>
                  <a:gd name="T52" fmla="*/ 12 w 22"/>
                  <a:gd name="T53" fmla="*/ 79 h 80"/>
                  <a:gd name="T54" fmla="*/ 16 w 22"/>
                  <a:gd name="T55" fmla="*/ 80 h 80"/>
                  <a:gd name="T56" fmla="*/ 16 w 22"/>
                  <a:gd name="T57" fmla="*/ 80 h 80"/>
                  <a:gd name="T58" fmla="*/ 19 w 22"/>
                  <a:gd name="T59" fmla="*/ 79 h 80"/>
                  <a:gd name="T60" fmla="*/ 21 w 22"/>
                  <a:gd name="T61" fmla="*/ 77 h 80"/>
                  <a:gd name="T62" fmla="*/ 22 w 22"/>
                  <a:gd name="T63" fmla="*/ 73 h 80"/>
                  <a:gd name="T64" fmla="*/ 22 w 22"/>
                  <a:gd name="T65" fmla="*/ 73 h 8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"/>
                  <a:gd name="T100" fmla="*/ 0 h 80"/>
                  <a:gd name="T101" fmla="*/ 22 w 22"/>
                  <a:gd name="T102" fmla="*/ 80 h 80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" h="80">
                    <a:moveTo>
                      <a:pt x="22" y="73"/>
                    </a:moveTo>
                    <a:lnTo>
                      <a:pt x="21" y="55"/>
                    </a:lnTo>
                    <a:lnTo>
                      <a:pt x="19" y="36"/>
                    </a:lnTo>
                    <a:lnTo>
                      <a:pt x="14" y="19"/>
                    </a:lnTo>
                    <a:lnTo>
                      <a:pt x="13" y="15"/>
                    </a:lnTo>
                    <a:lnTo>
                      <a:pt x="13" y="11"/>
                    </a:lnTo>
                    <a:lnTo>
                      <a:pt x="13" y="7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1" y="16"/>
                    </a:lnTo>
                    <a:lnTo>
                      <a:pt x="3" y="26"/>
                    </a:lnTo>
                    <a:lnTo>
                      <a:pt x="5" y="35"/>
                    </a:lnTo>
                    <a:lnTo>
                      <a:pt x="8" y="48"/>
                    </a:lnTo>
                    <a:lnTo>
                      <a:pt x="9" y="61"/>
                    </a:lnTo>
                    <a:lnTo>
                      <a:pt x="9" y="73"/>
                    </a:lnTo>
                    <a:lnTo>
                      <a:pt x="10" y="77"/>
                    </a:lnTo>
                    <a:lnTo>
                      <a:pt x="12" y="79"/>
                    </a:lnTo>
                    <a:lnTo>
                      <a:pt x="16" y="80"/>
                    </a:lnTo>
                    <a:lnTo>
                      <a:pt x="19" y="79"/>
                    </a:lnTo>
                    <a:lnTo>
                      <a:pt x="21" y="77"/>
                    </a:lnTo>
                    <a:lnTo>
                      <a:pt x="22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57" name="Freeform 474"/>
              <p:cNvSpPr>
                <a:spLocks/>
              </p:cNvSpPr>
              <p:nvPr/>
            </p:nvSpPr>
            <p:spPr bwMode="auto">
              <a:xfrm>
                <a:off x="318" y="1468"/>
                <a:ext cx="18" cy="82"/>
              </a:xfrm>
              <a:custGeom>
                <a:avLst/>
                <a:gdLst>
                  <a:gd name="T0" fmla="*/ 12 w 18"/>
                  <a:gd name="T1" fmla="*/ 80 h 82"/>
                  <a:gd name="T2" fmla="*/ 17 w 18"/>
                  <a:gd name="T3" fmla="*/ 69 h 82"/>
                  <a:gd name="T4" fmla="*/ 17 w 18"/>
                  <a:gd name="T5" fmla="*/ 57 h 82"/>
                  <a:gd name="T6" fmla="*/ 16 w 18"/>
                  <a:gd name="T7" fmla="*/ 44 h 82"/>
                  <a:gd name="T8" fmla="*/ 16 w 18"/>
                  <a:gd name="T9" fmla="*/ 44 h 82"/>
                  <a:gd name="T10" fmla="*/ 15 w 18"/>
                  <a:gd name="T11" fmla="*/ 39 h 82"/>
                  <a:gd name="T12" fmla="*/ 15 w 18"/>
                  <a:gd name="T13" fmla="*/ 34 h 82"/>
                  <a:gd name="T14" fmla="*/ 16 w 18"/>
                  <a:gd name="T15" fmla="*/ 29 h 82"/>
                  <a:gd name="T16" fmla="*/ 16 w 18"/>
                  <a:gd name="T17" fmla="*/ 29 h 82"/>
                  <a:gd name="T18" fmla="*/ 18 w 18"/>
                  <a:gd name="T19" fmla="*/ 21 h 82"/>
                  <a:gd name="T20" fmla="*/ 18 w 18"/>
                  <a:gd name="T21" fmla="*/ 13 h 82"/>
                  <a:gd name="T22" fmla="*/ 18 w 18"/>
                  <a:gd name="T23" fmla="*/ 6 h 82"/>
                  <a:gd name="T24" fmla="*/ 18 w 18"/>
                  <a:gd name="T25" fmla="*/ 6 h 82"/>
                  <a:gd name="T26" fmla="*/ 17 w 18"/>
                  <a:gd name="T27" fmla="*/ 3 h 82"/>
                  <a:gd name="T28" fmla="*/ 15 w 18"/>
                  <a:gd name="T29" fmla="*/ 0 h 82"/>
                  <a:gd name="T30" fmla="*/ 11 w 18"/>
                  <a:gd name="T31" fmla="*/ 0 h 82"/>
                  <a:gd name="T32" fmla="*/ 11 w 18"/>
                  <a:gd name="T33" fmla="*/ 0 h 82"/>
                  <a:gd name="T34" fmla="*/ 8 w 18"/>
                  <a:gd name="T35" fmla="*/ 0 h 82"/>
                  <a:gd name="T36" fmla="*/ 6 w 18"/>
                  <a:gd name="T37" fmla="*/ 3 h 82"/>
                  <a:gd name="T38" fmla="*/ 5 w 18"/>
                  <a:gd name="T39" fmla="*/ 6 h 82"/>
                  <a:gd name="T40" fmla="*/ 5 w 18"/>
                  <a:gd name="T41" fmla="*/ 6 h 82"/>
                  <a:gd name="T42" fmla="*/ 5 w 18"/>
                  <a:gd name="T43" fmla="*/ 14 h 82"/>
                  <a:gd name="T44" fmla="*/ 4 w 18"/>
                  <a:gd name="T45" fmla="*/ 22 h 82"/>
                  <a:gd name="T46" fmla="*/ 3 w 18"/>
                  <a:gd name="T47" fmla="*/ 29 h 82"/>
                  <a:gd name="T48" fmla="*/ 3 w 18"/>
                  <a:gd name="T49" fmla="*/ 29 h 82"/>
                  <a:gd name="T50" fmla="*/ 3 w 18"/>
                  <a:gd name="T51" fmla="*/ 38 h 82"/>
                  <a:gd name="T52" fmla="*/ 3 w 18"/>
                  <a:gd name="T53" fmla="*/ 46 h 82"/>
                  <a:gd name="T54" fmla="*/ 4 w 18"/>
                  <a:gd name="T55" fmla="*/ 54 h 82"/>
                  <a:gd name="T56" fmla="*/ 4 w 18"/>
                  <a:gd name="T57" fmla="*/ 54 h 82"/>
                  <a:gd name="T58" fmla="*/ 4 w 18"/>
                  <a:gd name="T59" fmla="*/ 61 h 82"/>
                  <a:gd name="T60" fmla="*/ 4 w 18"/>
                  <a:gd name="T61" fmla="*/ 66 h 82"/>
                  <a:gd name="T62" fmla="*/ 2 w 18"/>
                  <a:gd name="T63" fmla="*/ 72 h 82"/>
                  <a:gd name="T64" fmla="*/ 2 w 18"/>
                  <a:gd name="T65" fmla="*/ 72 h 82"/>
                  <a:gd name="T66" fmla="*/ 0 w 18"/>
                  <a:gd name="T67" fmla="*/ 75 h 82"/>
                  <a:gd name="T68" fmla="*/ 1 w 18"/>
                  <a:gd name="T69" fmla="*/ 79 h 82"/>
                  <a:gd name="T70" fmla="*/ 3 w 18"/>
                  <a:gd name="T71" fmla="*/ 81 h 82"/>
                  <a:gd name="T72" fmla="*/ 3 w 18"/>
                  <a:gd name="T73" fmla="*/ 81 h 82"/>
                  <a:gd name="T74" fmla="*/ 6 w 18"/>
                  <a:gd name="T75" fmla="*/ 82 h 82"/>
                  <a:gd name="T76" fmla="*/ 9 w 18"/>
                  <a:gd name="T77" fmla="*/ 82 h 82"/>
                  <a:gd name="T78" fmla="*/ 12 w 18"/>
                  <a:gd name="T79" fmla="*/ 80 h 82"/>
                  <a:gd name="T80" fmla="*/ 12 w 18"/>
                  <a:gd name="T81" fmla="*/ 80 h 8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8"/>
                  <a:gd name="T124" fmla="*/ 0 h 82"/>
                  <a:gd name="T125" fmla="*/ 18 w 18"/>
                  <a:gd name="T126" fmla="*/ 82 h 82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8" h="82">
                    <a:moveTo>
                      <a:pt x="12" y="80"/>
                    </a:moveTo>
                    <a:lnTo>
                      <a:pt x="17" y="69"/>
                    </a:lnTo>
                    <a:lnTo>
                      <a:pt x="17" y="57"/>
                    </a:lnTo>
                    <a:lnTo>
                      <a:pt x="16" y="44"/>
                    </a:lnTo>
                    <a:lnTo>
                      <a:pt x="15" y="39"/>
                    </a:lnTo>
                    <a:lnTo>
                      <a:pt x="15" y="34"/>
                    </a:lnTo>
                    <a:lnTo>
                      <a:pt x="16" y="29"/>
                    </a:lnTo>
                    <a:lnTo>
                      <a:pt x="18" y="21"/>
                    </a:lnTo>
                    <a:lnTo>
                      <a:pt x="18" y="13"/>
                    </a:lnTo>
                    <a:lnTo>
                      <a:pt x="18" y="6"/>
                    </a:lnTo>
                    <a:lnTo>
                      <a:pt x="17" y="3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6" y="3"/>
                    </a:lnTo>
                    <a:lnTo>
                      <a:pt x="5" y="6"/>
                    </a:lnTo>
                    <a:lnTo>
                      <a:pt x="5" y="14"/>
                    </a:lnTo>
                    <a:lnTo>
                      <a:pt x="4" y="22"/>
                    </a:lnTo>
                    <a:lnTo>
                      <a:pt x="3" y="29"/>
                    </a:lnTo>
                    <a:lnTo>
                      <a:pt x="3" y="38"/>
                    </a:lnTo>
                    <a:lnTo>
                      <a:pt x="3" y="46"/>
                    </a:lnTo>
                    <a:lnTo>
                      <a:pt x="4" y="54"/>
                    </a:lnTo>
                    <a:lnTo>
                      <a:pt x="4" y="61"/>
                    </a:lnTo>
                    <a:lnTo>
                      <a:pt x="4" y="66"/>
                    </a:lnTo>
                    <a:lnTo>
                      <a:pt x="2" y="72"/>
                    </a:lnTo>
                    <a:lnTo>
                      <a:pt x="0" y="75"/>
                    </a:lnTo>
                    <a:lnTo>
                      <a:pt x="1" y="79"/>
                    </a:lnTo>
                    <a:lnTo>
                      <a:pt x="3" y="81"/>
                    </a:lnTo>
                    <a:lnTo>
                      <a:pt x="6" y="82"/>
                    </a:lnTo>
                    <a:lnTo>
                      <a:pt x="9" y="82"/>
                    </a:lnTo>
                    <a:lnTo>
                      <a:pt x="12" y="8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58" name="Freeform 475"/>
              <p:cNvSpPr>
                <a:spLocks/>
              </p:cNvSpPr>
              <p:nvPr/>
            </p:nvSpPr>
            <p:spPr bwMode="auto">
              <a:xfrm>
                <a:off x="427" y="1533"/>
                <a:ext cx="45" cy="44"/>
              </a:xfrm>
              <a:custGeom>
                <a:avLst/>
                <a:gdLst>
                  <a:gd name="T0" fmla="*/ 23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3 w 45"/>
                  <a:gd name="T15" fmla="*/ 44 h 44"/>
                  <a:gd name="T16" fmla="*/ 23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3 w 45"/>
                  <a:gd name="T31" fmla="*/ 0 h 44"/>
                  <a:gd name="T32" fmla="*/ 23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3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3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59" name="Freeform 476"/>
              <p:cNvSpPr>
                <a:spLocks/>
              </p:cNvSpPr>
              <p:nvPr/>
            </p:nvSpPr>
            <p:spPr bwMode="auto">
              <a:xfrm>
                <a:off x="382" y="1533"/>
                <a:ext cx="45" cy="44"/>
              </a:xfrm>
              <a:custGeom>
                <a:avLst/>
                <a:gdLst>
                  <a:gd name="T0" fmla="*/ 23 w 45"/>
                  <a:gd name="T1" fmla="*/ 0 h 44"/>
                  <a:gd name="T2" fmla="*/ 12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2 w 45"/>
                  <a:gd name="T13" fmla="*/ 41 h 44"/>
                  <a:gd name="T14" fmla="*/ 23 w 45"/>
                  <a:gd name="T15" fmla="*/ 44 h 44"/>
                  <a:gd name="T16" fmla="*/ 23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3 w 45"/>
                  <a:gd name="T31" fmla="*/ 0 h 44"/>
                  <a:gd name="T32" fmla="*/ 23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3" y="0"/>
                    </a:moveTo>
                    <a:lnTo>
                      <a:pt x="12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2" y="41"/>
                    </a:lnTo>
                    <a:lnTo>
                      <a:pt x="23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60" name="Freeform 477"/>
              <p:cNvSpPr>
                <a:spLocks/>
              </p:cNvSpPr>
              <p:nvPr/>
            </p:nvSpPr>
            <p:spPr bwMode="auto">
              <a:xfrm>
                <a:off x="338" y="1533"/>
                <a:ext cx="44" cy="44"/>
              </a:xfrm>
              <a:custGeom>
                <a:avLst/>
                <a:gdLst>
                  <a:gd name="T0" fmla="*/ 22 w 44"/>
                  <a:gd name="T1" fmla="*/ 0 h 44"/>
                  <a:gd name="T2" fmla="*/ 10 w 44"/>
                  <a:gd name="T3" fmla="*/ 3 h 44"/>
                  <a:gd name="T4" fmla="*/ 3 w 44"/>
                  <a:gd name="T5" fmla="*/ 11 h 44"/>
                  <a:gd name="T6" fmla="*/ 0 w 44"/>
                  <a:gd name="T7" fmla="*/ 22 h 44"/>
                  <a:gd name="T8" fmla="*/ 0 w 44"/>
                  <a:gd name="T9" fmla="*/ 22 h 44"/>
                  <a:gd name="T10" fmla="*/ 3 w 44"/>
                  <a:gd name="T11" fmla="*/ 34 h 44"/>
                  <a:gd name="T12" fmla="*/ 10 w 44"/>
                  <a:gd name="T13" fmla="*/ 41 h 44"/>
                  <a:gd name="T14" fmla="*/ 22 w 44"/>
                  <a:gd name="T15" fmla="*/ 44 h 44"/>
                  <a:gd name="T16" fmla="*/ 22 w 44"/>
                  <a:gd name="T17" fmla="*/ 44 h 44"/>
                  <a:gd name="T18" fmla="*/ 33 w 44"/>
                  <a:gd name="T19" fmla="*/ 41 h 44"/>
                  <a:gd name="T20" fmla="*/ 41 w 44"/>
                  <a:gd name="T21" fmla="*/ 34 h 44"/>
                  <a:gd name="T22" fmla="*/ 44 w 44"/>
                  <a:gd name="T23" fmla="*/ 22 h 44"/>
                  <a:gd name="T24" fmla="*/ 44 w 44"/>
                  <a:gd name="T25" fmla="*/ 22 h 44"/>
                  <a:gd name="T26" fmla="*/ 41 w 44"/>
                  <a:gd name="T27" fmla="*/ 11 h 44"/>
                  <a:gd name="T28" fmla="*/ 33 w 44"/>
                  <a:gd name="T29" fmla="*/ 3 h 44"/>
                  <a:gd name="T30" fmla="*/ 22 w 44"/>
                  <a:gd name="T31" fmla="*/ 0 h 44"/>
                  <a:gd name="T32" fmla="*/ 22 w 44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4"/>
                  <a:gd name="T53" fmla="*/ 44 w 44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4">
                    <a:moveTo>
                      <a:pt x="22" y="0"/>
                    </a:moveTo>
                    <a:lnTo>
                      <a:pt x="10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0" y="41"/>
                    </a:lnTo>
                    <a:lnTo>
                      <a:pt x="22" y="44"/>
                    </a:lnTo>
                    <a:lnTo>
                      <a:pt x="33" y="41"/>
                    </a:lnTo>
                    <a:lnTo>
                      <a:pt x="41" y="34"/>
                    </a:lnTo>
                    <a:lnTo>
                      <a:pt x="44" y="22"/>
                    </a:lnTo>
                    <a:lnTo>
                      <a:pt x="41" y="11"/>
                    </a:lnTo>
                    <a:lnTo>
                      <a:pt x="33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61" name="Freeform 478"/>
              <p:cNvSpPr>
                <a:spLocks/>
              </p:cNvSpPr>
              <p:nvPr/>
            </p:nvSpPr>
            <p:spPr bwMode="auto">
              <a:xfrm>
                <a:off x="293" y="1533"/>
                <a:ext cx="45" cy="44"/>
              </a:xfrm>
              <a:custGeom>
                <a:avLst/>
                <a:gdLst>
                  <a:gd name="T0" fmla="*/ 22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2 w 45"/>
                  <a:gd name="T15" fmla="*/ 44 h 44"/>
                  <a:gd name="T16" fmla="*/ 22 w 45"/>
                  <a:gd name="T17" fmla="*/ 44 h 44"/>
                  <a:gd name="T18" fmla="*/ 33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3 w 45"/>
                  <a:gd name="T29" fmla="*/ 3 h 44"/>
                  <a:gd name="T30" fmla="*/ 22 w 45"/>
                  <a:gd name="T31" fmla="*/ 0 h 44"/>
                  <a:gd name="T32" fmla="*/ 22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2" y="44"/>
                    </a:lnTo>
                    <a:lnTo>
                      <a:pt x="33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3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62" name="Freeform 479"/>
              <p:cNvSpPr>
                <a:spLocks/>
              </p:cNvSpPr>
              <p:nvPr/>
            </p:nvSpPr>
            <p:spPr bwMode="auto">
              <a:xfrm>
                <a:off x="248" y="1533"/>
                <a:ext cx="45" cy="44"/>
              </a:xfrm>
              <a:custGeom>
                <a:avLst/>
                <a:gdLst>
                  <a:gd name="T0" fmla="*/ 22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2 w 45"/>
                  <a:gd name="T15" fmla="*/ 44 h 44"/>
                  <a:gd name="T16" fmla="*/ 22 w 45"/>
                  <a:gd name="T17" fmla="*/ 44 h 44"/>
                  <a:gd name="T18" fmla="*/ 34 w 45"/>
                  <a:gd name="T19" fmla="*/ 41 h 44"/>
                  <a:gd name="T20" fmla="*/ 41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1 w 45"/>
                  <a:gd name="T27" fmla="*/ 11 h 44"/>
                  <a:gd name="T28" fmla="*/ 34 w 45"/>
                  <a:gd name="T29" fmla="*/ 3 h 44"/>
                  <a:gd name="T30" fmla="*/ 22 w 45"/>
                  <a:gd name="T31" fmla="*/ 0 h 44"/>
                  <a:gd name="T32" fmla="*/ 22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2" y="44"/>
                    </a:lnTo>
                    <a:lnTo>
                      <a:pt x="34" y="41"/>
                    </a:lnTo>
                    <a:lnTo>
                      <a:pt x="41" y="34"/>
                    </a:lnTo>
                    <a:lnTo>
                      <a:pt x="45" y="22"/>
                    </a:lnTo>
                    <a:lnTo>
                      <a:pt x="41" y="11"/>
                    </a:lnTo>
                    <a:lnTo>
                      <a:pt x="34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63" name="Freeform 480"/>
              <p:cNvSpPr>
                <a:spLocks/>
              </p:cNvSpPr>
              <p:nvPr/>
            </p:nvSpPr>
            <p:spPr bwMode="auto">
              <a:xfrm>
                <a:off x="606" y="1466"/>
                <a:ext cx="43" cy="100"/>
              </a:xfrm>
              <a:custGeom>
                <a:avLst/>
                <a:gdLst>
                  <a:gd name="T0" fmla="*/ 6 w 43"/>
                  <a:gd name="T1" fmla="*/ 33 h 100"/>
                  <a:gd name="T2" fmla="*/ 7 w 43"/>
                  <a:gd name="T3" fmla="*/ 44 h 100"/>
                  <a:gd name="T4" fmla="*/ 6 w 43"/>
                  <a:gd name="T5" fmla="*/ 59 h 100"/>
                  <a:gd name="T6" fmla="*/ 13 w 43"/>
                  <a:gd name="T7" fmla="*/ 96 h 100"/>
                  <a:gd name="T8" fmla="*/ 14 w 43"/>
                  <a:gd name="T9" fmla="*/ 98 h 100"/>
                  <a:gd name="T10" fmla="*/ 19 w 43"/>
                  <a:gd name="T11" fmla="*/ 100 h 100"/>
                  <a:gd name="T12" fmla="*/ 22 w 43"/>
                  <a:gd name="T13" fmla="*/ 100 h 100"/>
                  <a:gd name="T14" fmla="*/ 25 w 43"/>
                  <a:gd name="T15" fmla="*/ 97 h 100"/>
                  <a:gd name="T16" fmla="*/ 32 w 43"/>
                  <a:gd name="T17" fmla="*/ 80 h 100"/>
                  <a:gd name="T18" fmla="*/ 39 w 43"/>
                  <a:gd name="T19" fmla="*/ 41 h 100"/>
                  <a:gd name="T20" fmla="*/ 39 w 43"/>
                  <a:gd name="T21" fmla="*/ 31 h 100"/>
                  <a:gd name="T22" fmla="*/ 42 w 43"/>
                  <a:gd name="T23" fmla="*/ 16 h 100"/>
                  <a:gd name="T24" fmla="*/ 43 w 43"/>
                  <a:gd name="T25" fmla="*/ 12 h 100"/>
                  <a:gd name="T26" fmla="*/ 43 w 43"/>
                  <a:gd name="T27" fmla="*/ 6 h 100"/>
                  <a:gd name="T28" fmla="*/ 43 w 43"/>
                  <a:gd name="T29" fmla="*/ 3 h 100"/>
                  <a:gd name="T30" fmla="*/ 37 w 43"/>
                  <a:gd name="T31" fmla="*/ 0 h 100"/>
                  <a:gd name="T32" fmla="*/ 34 w 43"/>
                  <a:gd name="T33" fmla="*/ 1 h 100"/>
                  <a:gd name="T34" fmla="*/ 30 w 43"/>
                  <a:gd name="T35" fmla="*/ 6 h 100"/>
                  <a:gd name="T36" fmla="*/ 30 w 43"/>
                  <a:gd name="T37" fmla="*/ 8 h 100"/>
                  <a:gd name="T38" fmla="*/ 29 w 43"/>
                  <a:gd name="T39" fmla="*/ 12 h 100"/>
                  <a:gd name="T40" fmla="*/ 27 w 43"/>
                  <a:gd name="T41" fmla="*/ 21 h 100"/>
                  <a:gd name="T42" fmla="*/ 27 w 43"/>
                  <a:gd name="T43" fmla="*/ 42 h 100"/>
                  <a:gd name="T44" fmla="*/ 27 w 43"/>
                  <a:gd name="T45" fmla="*/ 50 h 100"/>
                  <a:gd name="T46" fmla="*/ 21 w 43"/>
                  <a:gd name="T47" fmla="*/ 73 h 100"/>
                  <a:gd name="T48" fmla="*/ 20 w 43"/>
                  <a:gd name="T49" fmla="*/ 63 h 100"/>
                  <a:gd name="T50" fmla="*/ 20 w 43"/>
                  <a:gd name="T51" fmla="*/ 46 h 100"/>
                  <a:gd name="T52" fmla="*/ 20 w 43"/>
                  <a:gd name="T53" fmla="*/ 38 h 100"/>
                  <a:gd name="T54" fmla="*/ 16 w 43"/>
                  <a:gd name="T55" fmla="*/ 23 h 100"/>
                  <a:gd name="T56" fmla="*/ 14 w 43"/>
                  <a:gd name="T57" fmla="*/ 17 h 100"/>
                  <a:gd name="T58" fmla="*/ 13 w 43"/>
                  <a:gd name="T59" fmla="*/ 7 h 100"/>
                  <a:gd name="T60" fmla="*/ 12 w 43"/>
                  <a:gd name="T61" fmla="*/ 4 h 100"/>
                  <a:gd name="T62" fmla="*/ 7 w 43"/>
                  <a:gd name="T63" fmla="*/ 1 h 100"/>
                  <a:gd name="T64" fmla="*/ 4 w 43"/>
                  <a:gd name="T65" fmla="*/ 1 h 100"/>
                  <a:gd name="T66" fmla="*/ 0 w 43"/>
                  <a:gd name="T67" fmla="*/ 7 h 100"/>
                  <a:gd name="T68" fmla="*/ 1 w 43"/>
                  <a:gd name="T69" fmla="*/ 13 h 100"/>
                  <a:gd name="T70" fmla="*/ 4 w 43"/>
                  <a:gd name="T71" fmla="*/ 26 h 10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3"/>
                  <a:gd name="T109" fmla="*/ 0 h 100"/>
                  <a:gd name="T110" fmla="*/ 43 w 43"/>
                  <a:gd name="T111" fmla="*/ 100 h 10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3" h="100">
                    <a:moveTo>
                      <a:pt x="4" y="26"/>
                    </a:moveTo>
                    <a:lnTo>
                      <a:pt x="6" y="33"/>
                    </a:lnTo>
                    <a:lnTo>
                      <a:pt x="7" y="39"/>
                    </a:lnTo>
                    <a:lnTo>
                      <a:pt x="7" y="44"/>
                    </a:lnTo>
                    <a:lnTo>
                      <a:pt x="6" y="59"/>
                    </a:lnTo>
                    <a:lnTo>
                      <a:pt x="8" y="75"/>
                    </a:lnTo>
                    <a:lnTo>
                      <a:pt x="13" y="96"/>
                    </a:lnTo>
                    <a:lnTo>
                      <a:pt x="14" y="98"/>
                    </a:lnTo>
                    <a:lnTo>
                      <a:pt x="16" y="99"/>
                    </a:lnTo>
                    <a:lnTo>
                      <a:pt x="19" y="100"/>
                    </a:lnTo>
                    <a:lnTo>
                      <a:pt x="22" y="100"/>
                    </a:lnTo>
                    <a:lnTo>
                      <a:pt x="24" y="99"/>
                    </a:lnTo>
                    <a:lnTo>
                      <a:pt x="25" y="97"/>
                    </a:lnTo>
                    <a:lnTo>
                      <a:pt x="32" y="80"/>
                    </a:lnTo>
                    <a:lnTo>
                      <a:pt x="38" y="60"/>
                    </a:lnTo>
                    <a:lnTo>
                      <a:pt x="39" y="41"/>
                    </a:lnTo>
                    <a:lnTo>
                      <a:pt x="39" y="31"/>
                    </a:lnTo>
                    <a:lnTo>
                      <a:pt x="40" y="23"/>
                    </a:lnTo>
                    <a:lnTo>
                      <a:pt x="42" y="16"/>
                    </a:lnTo>
                    <a:lnTo>
                      <a:pt x="43" y="12"/>
                    </a:lnTo>
                    <a:lnTo>
                      <a:pt x="43" y="9"/>
                    </a:lnTo>
                    <a:lnTo>
                      <a:pt x="43" y="6"/>
                    </a:lnTo>
                    <a:lnTo>
                      <a:pt x="43" y="3"/>
                    </a:lnTo>
                    <a:lnTo>
                      <a:pt x="41" y="1"/>
                    </a:lnTo>
                    <a:lnTo>
                      <a:pt x="37" y="0"/>
                    </a:lnTo>
                    <a:lnTo>
                      <a:pt x="34" y="1"/>
                    </a:lnTo>
                    <a:lnTo>
                      <a:pt x="31" y="3"/>
                    </a:lnTo>
                    <a:lnTo>
                      <a:pt x="30" y="6"/>
                    </a:lnTo>
                    <a:lnTo>
                      <a:pt x="30" y="8"/>
                    </a:lnTo>
                    <a:lnTo>
                      <a:pt x="30" y="10"/>
                    </a:lnTo>
                    <a:lnTo>
                      <a:pt x="29" y="12"/>
                    </a:lnTo>
                    <a:lnTo>
                      <a:pt x="27" y="21"/>
                    </a:lnTo>
                    <a:lnTo>
                      <a:pt x="26" y="31"/>
                    </a:lnTo>
                    <a:lnTo>
                      <a:pt x="27" y="42"/>
                    </a:lnTo>
                    <a:lnTo>
                      <a:pt x="27" y="50"/>
                    </a:lnTo>
                    <a:lnTo>
                      <a:pt x="25" y="61"/>
                    </a:lnTo>
                    <a:lnTo>
                      <a:pt x="21" y="73"/>
                    </a:lnTo>
                    <a:lnTo>
                      <a:pt x="20" y="63"/>
                    </a:lnTo>
                    <a:lnTo>
                      <a:pt x="19" y="54"/>
                    </a:lnTo>
                    <a:lnTo>
                      <a:pt x="20" y="46"/>
                    </a:lnTo>
                    <a:lnTo>
                      <a:pt x="20" y="38"/>
                    </a:lnTo>
                    <a:lnTo>
                      <a:pt x="19" y="30"/>
                    </a:lnTo>
                    <a:lnTo>
                      <a:pt x="16" y="23"/>
                    </a:lnTo>
                    <a:lnTo>
                      <a:pt x="14" y="17"/>
                    </a:lnTo>
                    <a:lnTo>
                      <a:pt x="13" y="12"/>
                    </a:lnTo>
                    <a:lnTo>
                      <a:pt x="13" y="7"/>
                    </a:lnTo>
                    <a:lnTo>
                      <a:pt x="12" y="4"/>
                    </a:lnTo>
                    <a:lnTo>
                      <a:pt x="10" y="2"/>
                    </a:lnTo>
                    <a:lnTo>
                      <a:pt x="7" y="1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1" y="13"/>
                    </a:lnTo>
                    <a:lnTo>
                      <a:pt x="2" y="20"/>
                    </a:lnTo>
                    <a:lnTo>
                      <a:pt x="4" y="2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64" name="Freeform 481"/>
              <p:cNvSpPr>
                <a:spLocks/>
              </p:cNvSpPr>
              <p:nvPr/>
            </p:nvSpPr>
            <p:spPr bwMode="auto">
              <a:xfrm>
                <a:off x="607" y="1533"/>
                <a:ext cx="44" cy="44"/>
              </a:xfrm>
              <a:custGeom>
                <a:avLst/>
                <a:gdLst>
                  <a:gd name="T0" fmla="*/ 22 w 44"/>
                  <a:gd name="T1" fmla="*/ 0 h 44"/>
                  <a:gd name="T2" fmla="*/ 10 w 44"/>
                  <a:gd name="T3" fmla="*/ 3 h 44"/>
                  <a:gd name="T4" fmla="*/ 3 w 44"/>
                  <a:gd name="T5" fmla="*/ 11 h 44"/>
                  <a:gd name="T6" fmla="*/ 0 w 44"/>
                  <a:gd name="T7" fmla="*/ 22 h 44"/>
                  <a:gd name="T8" fmla="*/ 0 w 44"/>
                  <a:gd name="T9" fmla="*/ 22 h 44"/>
                  <a:gd name="T10" fmla="*/ 3 w 44"/>
                  <a:gd name="T11" fmla="*/ 34 h 44"/>
                  <a:gd name="T12" fmla="*/ 10 w 44"/>
                  <a:gd name="T13" fmla="*/ 41 h 44"/>
                  <a:gd name="T14" fmla="*/ 22 w 44"/>
                  <a:gd name="T15" fmla="*/ 44 h 44"/>
                  <a:gd name="T16" fmla="*/ 22 w 44"/>
                  <a:gd name="T17" fmla="*/ 44 h 44"/>
                  <a:gd name="T18" fmla="*/ 33 w 44"/>
                  <a:gd name="T19" fmla="*/ 41 h 44"/>
                  <a:gd name="T20" fmla="*/ 41 w 44"/>
                  <a:gd name="T21" fmla="*/ 34 h 44"/>
                  <a:gd name="T22" fmla="*/ 44 w 44"/>
                  <a:gd name="T23" fmla="*/ 22 h 44"/>
                  <a:gd name="T24" fmla="*/ 44 w 44"/>
                  <a:gd name="T25" fmla="*/ 22 h 44"/>
                  <a:gd name="T26" fmla="*/ 41 w 44"/>
                  <a:gd name="T27" fmla="*/ 11 h 44"/>
                  <a:gd name="T28" fmla="*/ 33 w 44"/>
                  <a:gd name="T29" fmla="*/ 3 h 44"/>
                  <a:gd name="T30" fmla="*/ 22 w 44"/>
                  <a:gd name="T31" fmla="*/ 0 h 44"/>
                  <a:gd name="T32" fmla="*/ 22 w 44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4"/>
                  <a:gd name="T53" fmla="*/ 44 w 44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4">
                    <a:moveTo>
                      <a:pt x="22" y="0"/>
                    </a:moveTo>
                    <a:lnTo>
                      <a:pt x="10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0" y="41"/>
                    </a:lnTo>
                    <a:lnTo>
                      <a:pt x="22" y="44"/>
                    </a:lnTo>
                    <a:lnTo>
                      <a:pt x="33" y="41"/>
                    </a:lnTo>
                    <a:lnTo>
                      <a:pt x="41" y="34"/>
                    </a:lnTo>
                    <a:lnTo>
                      <a:pt x="44" y="22"/>
                    </a:lnTo>
                    <a:lnTo>
                      <a:pt x="41" y="11"/>
                    </a:lnTo>
                    <a:lnTo>
                      <a:pt x="33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65" name="Freeform 482"/>
              <p:cNvSpPr>
                <a:spLocks/>
              </p:cNvSpPr>
              <p:nvPr/>
            </p:nvSpPr>
            <p:spPr bwMode="auto">
              <a:xfrm>
                <a:off x="581" y="1467"/>
                <a:ext cx="19" cy="84"/>
              </a:xfrm>
              <a:custGeom>
                <a:avLst/>
                <a:gdLst>
                  <a:gd name="T0" fmla="*/ 7 w 19"/>
                  <a:gd name="T1" fmla="*/ 6 h 84"/>
                  <a:gd name="T2" fmla="*/ 7 w 19"/>
                  <a:gd name="T3" fmla="*/ 18 h 84"/>
                  <a:gd name="T4" fmla="*/ 5 w 19"/>
                  <a:gd name="T5" fmla="*/ 29 h 84"/>
                  <a:gd name="T6" fmla="*/ 2 w 19"/>
                  <a:gd name="T7" fmla="*/ 41 h 84"/>
                  <a:gd name="T8" fmla="*/ 2 w 19"/>
                  <a:gd name="T9" fmla="*/ 41 h 84"/>
                  <a:gd name="T10" fmla="*/ 0 w 19"/>
                  <a:gd name="T11" fmla="*/ 53 h 84"/>
                  <a:gd name="T12" fmla="*/ 1 w 19"/>
                  <a:gd name="T13" fmla="*/ 66 h 84"/>
                  <a:gd name="T14" fmla="*/ 1 w 19"/>
                  <a:gd name="T15" fmla="*/ 78 h 84"/>
                  <a:gd name="T16" fmla="*/ 1 w 19"/>
                  <a:gd name="T17" fmla="*/ 78 h 84"/>
                  <a:gd name="T18" fmla="*/ 2 w 19"/>
                  <a:gd name="T19" fmla="*/ 82 h 84"/>
                  <a:gd name="T20" fmla="*/ 4 w 19"/>
                  <a:gd name="T21" fmla="*/ 84 h 84"/>
                  <a:gd name="T22" fmla="*/ 8 w 19"/>
                  <a:gd name="T23" fmla="*/ 84 h 84"/>
                  <a:gd name="T24" fmla="*/ 8 w 19"/>
                  <a:gd name="T25" fmla="*/ 84 h 84"/>
                  <a:gd name="T26" fmla="*/ 11 w 19"/>
                  <a:gd name="T27" fmla="*/ 84 h 84"/>
                  <a:gd name="T28" fmla="*/ 13 w 19"/>
                  <a:gd name="T29" fmla="*/ 81 h 84"/>
                  <a:gd name="T30" fmla="*/ 14 w 19"/>
                  <a:gd name="T31" fmla="*/ 78 h 84"/>
                  <a:gd name="T32" fmla="*/ 14 w 19"/>
                  <a:gd name="T33" fmla="*/ 78 h 84"/>
                  <a:gd name="T34" fmla="*/ 14 w 19"/>
                  <a:gd name="T35" fmla="*/ 60 h 84"/>
                  <a:gd name="T36" fmla="*/ 15 w 19"/>
                  <a:gd name="T37" fmla="*/ 42 h 84"/>
                  <a:gd name="T38" fmla="*/ 19 w 19"/>
                  <a:gd name="T39" fmla="*/ 25 h 84"/>
                  <a:gd name="T40" fmla="*/ 19 w 19"/>
                  <a:gd name="T41" fmla="*/ 25 h 84"/>
                  <a:gd name="T42" fmla="*/ 19 w 19"/>
                  <a:gd name="T43" fmla="*/ 19 h 84"/>
                  <a:gd name="T44" fmla="*/ 19 w 19"/>
                  <a:gd name="T45" fmla="*/ 13 h 84"/>
                  <a:gd name="T46" fmla="*/ 19 w 19"/>
                  <a:gd name="T47" fmla="*/ 7 h 84"/>
                  <a:gd name="T48" fmla="*/ 19 w 19"/>
                  <a:gd name="T49" fmla="*/ 7 h 84"/>
                  <a:gd name="T50" fmla="*/ 19 w 19"/>
                  <a:gd name="T51" fmla="*/ 4 h 84"/>
                  <a:gd name="T52" fmla="*/ 17 w 19"/>
                  <a:gd name="T53" fmla="*/ 2 h 84"/>
                  <a:gd name="T54" fmla="*/ 14 w 19"/>
                  <a:gd name="T55" fmla="*/ 0 h 84"/>
                  <a:gd name="T56" fmla="*/ 14 w 19"/>
                  <a:gd name="T57" fmla="*/ 0 h 84"/>
                  <a:gd name="T58" fmla="*/ 10 w 19"/>
                  <a:gd name="T59" fmla="*/ 1 h 84"/>
                  <a:gd name="T60" fmla="*/ 8 w 19"/>
                  <a:gd name="T61" fmla="*/ 3 h 84"/>
                  <a:gd name="T62" fmla="*/ 7 w 19"/>
                  <a:gd name="T63" fmla="*/ 6 h 84"/>
                  <a:gd name="T64" fmla="*/ 7 w 19"/>
                  <a:gd name="T65" fmla="*/ 6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9"/>
                  <a:gd name="T100" fmla="*/ 0 h 84"/>
                  <a:gd name="T101" fmla="*/ 19 w 19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9" h="84">
                    <a:moveTo>
                      <a:pt x="7" y="6"/>
                    </a:moveTo>
                    <a:lnTo>
                      <a:pt x="7" y="18"/>
                    </a:lnTo>
                    <a:lnTo>
                      <a:pt x="5" y="29"/>
                    </a:lnTo>
                    <a:lnTo>
                      <a:pt x="2" y="41"/>
                    </a:lnTo>
                    <a:lnTo>
                      <a:pt x="0" y="53"/>
                    </a:lnTo>
                    <a:lnTo>
                      <a:pt x="1" y="66"/>
                    </a:lnTo>
                    <a:lnTo>
                      <a:pt x="1" y="78"/>
                    </a:lnTo>
                    <a:lnTo>
                      <a:pt x="2" y="82"/>
                    </a:lnTo>
                    <a:lnTo>
                      <a:pt x="4" y="84"/>
                    </a:lnTo>
                    <a:lnTo>
                      <a:pt x="8" y="84"/>
                    </a:lnTo>
                    <a:lnTo>
                      <a:pt x="11" y="84"/>
                    </a:lnTo>
                    <a:lnTo>
                      <a:pt x="13" y="81"/>
                    </a:lnTo>
                    <a:lnTo>
                      <a:pt x="14" y="78"/>
                    </a:lnTo>
                    <a:lnTo>
                      <a:pt x="14" y="60"/>
                    </a:lnTo>
                    <a:lnTo>
                      <a:pt x="15" y="42"/>
                    </a:lnTo>
                    <a:lnTo>
                      <a:pt x="19" y="25"/>
                    </a:lnTo>
                    <a:lnTo>
                      <a:pt x="19" y="19"/>
                    </a:lnTo>
                    <a:lnTo>
                      <a:pt x="19" y="13"/>
                    </a:lnTo>
                    <a:lnTo>
                      <a:pt x="19" y="7"/>
                    </a:lnTo>
                    <a:lnTo>
                      <a:pt x="19" y="4"/>
                    </a:lnTo>
                    <a:lnTo>
                      <a:pt x="17" y="2"/>
                    </a:lnTo>
                    <a:lnTo>
                      <a:pt x="14" y="0"/>
                    </a:lnTo>
                    <a:lnTo>
                      <a:pt x="10" y="1"/>
                    </a:lnTo>
                    <a:lnTo>
                      <a:pt x="8" y="3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66" name="Freeform 483"/>
              <p:cNvSpPr>
                <a:spLocks/>
              </p:cNvSpPr>
              <p:nvPr/>
            </p:nvSpPr>
            <p:spPr bwMode="auto">
              <a:xfrm>
                <a:off x="562" y="1467"/>
                <a:ext cx="21" cy="86"/>
              </a:xfrm>
              <a:custGeom>
                <a:avLst/>
                <a:gdLst>
                  <a:gd name="T0" fmla="*/ 20 w 21"/>
                  <a:gd name="T1" fmla="*/ 81 h 86"/>
                  <a:gd name="T2" fmla="*/ 21 w 21"/>
                  <a:gd name="T3" fmla="*/ 71 h 86"/>
                  <a:gd name="T4" fmla="*/ 21 w 21"/>
                  <a:gd name="T5" fmla="*/ 62 h 86"/>
                  <a:gd name="T6" fmla="*/ 16 w 21"/>
                  <a:gd name="T7" fmla="*/ 54 h 86"/>
                  <a:gd name="T8" fmla="*/ 16 w 21"/>
                  <a:gd name="T9" fmla="*/ 54 h 86"/>
                  <a:gd name="T10" fmla="*/ 13 w 21"/>
                  <a:gd name="T11" fmla="*/ 39 h 86"/>
                  <a:gd name="T12" fmla="*/ 14 w 21"/>
                  <a:gd name="T13" fmla="*/ 23 h 86"/>
                  <a:gd name="T14" fmla="*/ 15 w 21"/>
                  <a:gd name="T15" fmla="*/ 8 h 86"/>
                  <a:gd name="T16" fmla="*/ 15 w 21"/>
                  <a:gd name="T17" fmla="*/ 8 h 86"/>
                  <a:gd name="T18" fmla="*/ 15 w 21"/>
                  <a:gd name="T19" fmla="*/ 5 h 86"/>
                  <a:gd name="T20" fmla="*/ 14 w 21"/>
                  <a:gd name="T21" fmla="*/ 2 h 86"/>
                  <a:gd name="T22" fmla="*/ 11 w 21"/>
                  <a:gd name="T23" fmla="*/ 0 h 86"/>
                  <a:gd name="T24" fmla="*/ 11 w 21"/>
                  <a:gd name="T25" fmla="*/ 0 h 86"/>
                  <a:gd name="T26" fmla="*/ 8 w 21"/>
                  <a:gd name="T27" fmla="*/ 0 h 86"/>
                  <a:gd name="T28" fmla="*/ 5 w 21"/>
                  <a:gd name="T29" fmla="*/ 2 h 86"/>
                  <a:gd name="T30" fmla="*/ 3 w 21"/>
                  <a:gd name="T31" fmla="*/ 4 h 86"/>
                  <a:gd name="T32" fmla="*/ 3 w 21"/>
                  <a:gd name="T33" fmla="*/ 4 h 86"/>
                  <a:gd name="T34" fmla="*/ 1 w 21"/>
                  <a:gd name="T35" fmla="*/ 15 h 86"/>
                  <a:gd name="T36" fmla="*/ 1 w 21"/>
                  <a:gd name="T37" fmla="*/ 26 h 86"/>
                  <a:gd name="T38" fmla="*/ 0 w 21"/>
                  <a:gd name="T39" fmla="*/ 37 h 86"/>
                  <a:gd name="T40" fmla="*/ 0 w 21"/>
                  <a:gd name="T41" fmla="*/ 37 h 86"/>
                  <a:gd name="T42" fmla="*/ 1 w 21"/>
                  <a:gd name="T43" fmla="*/ 47 h 86"/>
                  <a:gd name="T44" fmla="*/ 4 w 21"/>
                  <a:gd name="T45" fmla="*/ 57 h 86"/>
                  <a:gd name="T46" fmla="*/ 9 w 21"/>
                  <a:gd name="T47" fmla="*/ 65 h 86"/>
                  <a:gd name="T48" fmla="*/ 9 w 21"/>
                  <a:gd name="T49" fmla="*/ 65 h 86"/>
                  <a:gd name="T50" fmla="*/ 9 w 21"/>
                  <a:gd name="T51" fmla="*/ 70 h 86"/>
                  <a:gd name="T52" fmla="*/ 9 w 21"/>
                  <a:gd name="T53" fmla="*/ 74 h 86"/>
                  <a:gd name="T54" fmla="*/ 8 w 21"/>
                  <a:gd name="T55" fmla="*/ 79 h 86"/>
                  <a:gd name="T56" fmla="*/ 8 w 21"/>
                  <a:gd name="T57" fmla="*/ 79 h 86"/>
                  <a:gd name="T58" fmla="*/ 8 w 21"/>
                  <a:gd name="T59" fmla="*/ 82 h 86"/>
                  <a:gd name="T60" fmla="*/ 10 w 21"/>
                  <a:gd name="T61" fmla="*/ 85 h 86"/>
                  <a:gd name="T62" fmla="*/ 13 w 21"/>
                  <a:gd name="T63" fmla="*/ 86 h 86"/>
                  <a:gd name="T64" fmla="*/ 13 w 21"/>
                  <a:gd name="T65" fmla="*/ 86 h 86"/>
                  <a:gd name="T66" fmla="*/ 16 w 21"/>
                  <a:gd name="T67" fmla="*/ 85 h 86"/>
                  <a:gd name="T68" fmla="*/ 19 w 21"/>
                  <a:gd name="T69" fmla="*/ 84 h 86"/>
                  <a:gd name="T70" fmla="*/ 20 w 21"/>
                  <a:gd name="T71" fmla="*/ 81 h 86"/>
                  <a:gd name="T72" fmla="*/ 20 w 21"/>
                  <a:gd name="T73" fmla="*/ 81 h 8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1"/>
                  <a:gd name="T112" fmla="*/ 0 h 86"/>
                  <a:gd name="T113" fmla="*/ 21 w 21"/>
                  <a:gd name="T114" fmla="*/ 86 h 8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1" h="86">
                    <a:moveTo>
                      <a:pt x="20" y="81"/>
                    </a:moveTo>
                    <a:lnTo>
                      <a:pt x="21" y="71"/>
                    </a:lnTo>
                    <a:lnTo>
                      <a:pt x="21" y="62"/>
                    </a:lnTo>
                    <a:lnTo>
                      <a:pt x="16" y="54"/>
                    </a:lnTo>
                    <a:lnTo>
                      <a:pt x="13" y="39"/>
                    </a:lnTo>
                    <a:lnTo>
                      <a:pt x="14" y="23"/>
                    </a:lnTo>
                    <a:lnTo>
                      <a:pt x="15" y="8"/>
                    </a:lnTo>
                    <a:lnTo>
                      <a:pt x="15" y="5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5" y="2"/>
                    </a:lnTo>
                    <a:lnTo>
                      <a:pt x="3" y="4"/>
                    </a:lnTo>
                    <a:lnTo>
                      <a:pt x="1" y="15"/>
                    </a:lnTo>
                    <a:lnTo>
                      <a:pt x="1" y="26"/>
                    </a:lnTo>
                    <a:lnTo>
                      <a:pt x="0" y="37"/>
                    </a:lnTo>
                    <a:lnTo>
                      <a:pt x="1" y="47"/>
                    </a:lnTo>
                    <a:lnTo>
                      <a:pt x="4" y="57"/>
                    </a:lnTo>
                    <a:lnTo>
                      <a:pt x="9" y="65"/>
                    </a:lnTo>
                    <a:lnTo>
                      <a:pt x="9" y="70"/>
                    </a:lnTo>
                    <a:lnTo>
                      <a:pt x="9" y="74"/>
                    </a:lnTo>
                    <a:lnTo>
                      <a:pt x="8" y="79"/>
                    </a:lnTo>
                    <a:lnTo>
                      <a:pt x="8" y="82"/>
                    </a:lnTo>
                    <a:lnTo>
                      <a:pt x="10" y="85"/>
                    </a:lnTo>
                    <a:lnTo>
                      <a:pt x="13" y="86"/>
                    </a:lnTo>
                    <a:lnTo>
                      <a:pt x="16" y="85"/>
                    </a:lnTo>
                    <a:lnTo>
                      <a:pt x="19" y="84"/>
                    </a:lnTo>
                    <a:lnTo>
                      <a:pt x="20" y="8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67" name="Freeform 484"/>
              <p:cNvSpPr>
                <a:spLocks/>
              </p:cNvSpPr>
              <p:nvPr/>
            </p:nvSpPr>
            <p:spPr bwMode="auto">
              <a:xfrm>
                <a:off x="561" y="1533"/>
                <a:ext cx="46" cy="44"/>
              </a:xfrm>
              <a:custGeom>
                <a:avLst/>
                <a:gdLst>
                  <a:gd name="T0" fmla="*/ 23 w 46"/>
                  <a:gd name="T1" fmla="*/ 0 h 44"/>
                  <a:gd name="T2" fmla="*/ 12 w 46"/>
                  <a:gd name="T3" fmla="*/ 3 h 44"/>
                  <a:gd name="T4" fmla="*/ 3 w 46"/>
                  <a:gd name="T5" fmla="*/ 11 h 44"/>
                  <a:gd name="T6" fmla="*/ 0 w 46"/>
                  <a:gd name="T7" fmla="*/ 22 h 44"/>
                  <a:gd name="T8" fmla="*/ 0 w 46"/>
                  <a:gd name="T9" fmla="*/ 22 h 44"/>
                  <a:gd name="T10" fmla="*/ 3 w 46"/>
                  <a:gd name="T11" fmla="*/ 34 h 44"/>
                  <a:gd name="T12" fmla="*/ 12 w 46"/>
                  <a:gd name="T13" fmla="*/ 41 h 44"/>
                  <a:gd name="T14" fmla="*/ 23 w 46"/>
                  <a:gd name="T15" fmla="*/ 44 h 44"/>
                  <a:gd name="T16" fmla="*/ 23 w 46"/>
                  <a:gd name="T17" fmla="*/ 44 h 44"/>
                  <a:gd name="T18" fmla="*/ 34 w 46"/>
                  <a:gd name="T19" fmla="*/ 41 h 44"/>
                  <a:gd name="T20" fmla="*/ 42 w 46"/>
                  <a:gd name="T21" fmla="*/ 34 h 44"/>
                  <a:gd name="T22" fmla="*/ 46 w 46"/>
                  <a:gd name="T23" fmla="*/ 22 h 44"/>
                  <a:gd name="T24" fmla="*/ 46 w 46"/>
                  <a:gd name="T25" fmla="*/ 22 h 44"/>
                  <a:gd name="T26" fmla="*/ 42 w 46"/>
                  <a:gd name="T27" fmla="*/ 11 h 44"/>
                  <a:gd name="T28" fmla="*/ 34 w 46"/>
                  <a:gd name="T29" fmla="*/ 3 h 44"/>
                  <a:gd name="T30" fmla="*/ 23 w 46"/>
                  <a:gd name="T31" fmla="*/ 0 h 44"/>
                  <a:gd name="T32" fmla="*/ 23 w 46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6"/>
                  <a:gd name="T52" fmla="*/ 0 h 44"/>
                  <a:gd name="T53" fmla="*/ 46 w 46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6" h="44">
                    <a:moveTo>
                      <a:pt x="23" y="0"/>
                    </a:moveTo>
                    <a:lnTo>
                      <a:pt x="12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2" y="41"/>
                    </a:lnTo>
                    <a:lnTo>
                      <a:pt x="23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6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68" name="Freeform 485"/>
              <p:cNvSpPr>
                <a:spLocks/>
              </p:cNvSpPr>
              <p:nvPr/>
            </p:nvSpPr>
            <p:spPr bwMode="auto">
              <a:xfrm>
                <a:off x="535" y="1466"/>
                <a:ext cx="22" cy="85"/>
              </a:xfrm>
              <a:custGeom>
                <a:avLst/>
                <a:gdLst>
                  <a:gd name="T0" fmla="*/ 14 w 22"/>
                  <a:gd name="T1" fmla="*/ 79 h 85"/>
                  <a:gd name="T2" fmla="*/ 13 w 22"/>
                  <a:gd name="T3" fmla="*/ 71 h 85"/>
                  <a:gd name="T4" fmla="*/ 13 w 22"/>
                  <a:gd name="T5" fmla="*/ 64 h 85"/>
                  <a:gd name="T6" fmla="*/ 14 w 22"/>
                  <a:gd name="T7" fmla="*/ 57 h 85"/>
                  <a:gd name="T8" fmla="*/ 14 w 22"/>
                  <a:gd name="T9" fmla="*/ 57 h 85"/>
                  <a:gd name="T10" fmla="*/ 19 w 22"/>
                  <a:gd name="T11" fmla="*/ 40 h 85"/>
                  <a:gd name="T12" fmla="*/ 21 w 22"/>
                  <a:gd name="T13" fmla="*/ 23 h 85"/>
                  <a:gd name="T14" fmla="*/ 22 w 22"/>
                  <a:gd name="T15" fmla="*/ 6 h 85"/>
                  <a:gd name="T16" fmla="*/ 22 w 22"/>
                  <a:gd name="T17" fmla="*/ 6 h 85"/>
                  <a:gd name="T18" fmla="*/ 21 w 22"/>
                  <a:gd name="T19" fmla="*/ 3 h 85"/>
                  <a:gd name="T20" fmla="*/ 19 w 22"/>
                  <a:gd name="T21" fmla="*/ 1 h 85"/>
                  <a:gd name="T22" fmla="*/ 16 w 22"/>
                  <a:gd name="T23" fmla="*/ 0 h 85"/>
                  <a:gd name="T24" fmla="*/ 16 w 22"/>
                  <a:gd name="T25" fmla="*/ 0 h 85"/>
                  <a:gd name="T26" fmla="*/ 13 w 22"/>
                  <a:gd name="T27" fmla="*/ 1 h 85"/>
                  <a:gd name="T28" fmla="*/ 11 w 22"/>
                  <a:gd name="T29" fmla="*/ 4 h 85"/>
                  <a:gd name="T30" fmla="*/ 10 w 22"/>
                  <a:gd name="T31" fmla="*/ 7 h 85"/>
                  <a:gd name="T32" fmla="*/ 10 w 22"/>
                  <a:gd name="T33" fmla="*/ 7 h 85"/>
                  <a:gd name="T34" fmla="*/ 8 w 22"/>
                  <a:gd name="T35" fmla="*/ 24 h 85"/>
                  <a:gd name="T36" fmla="*/ 5 w 22"/>
                  <a:gd name="T37" fmla="*/ 40 h 85"/>
                  <a:gd name="T38" fmla="*/ 1 w 22"/>
                  <a:gd name="T39" fmla="*/ 56 h 85"/>
                  <a:gd name="T40" fmla="*/ 1 w 22"/>
                  <a:gd name="T41" fmla="*/ 56 h 85"/>
                  <a:gd name="T42" fmla="*/ 0 w 22"/>
                  <a:gd name="T43" fmla="*/ 64 h 85"/>
                  <a:gd name="T44" fmla="*/ 0 w 22"/>
                  <a:gd name="T45" fmla="*/ 72 h 85"/>
                  <a:gd name="T46" fmla="*/ 1 w 22"/>
                  <a:gd name="T47" fmla="*/ 79 h 85"/>
                  <a:gd name="T48" fmla="*/ 1 w 22"/>
                  <a:gd name="T49" fmla="*/ 79 h 85"/>
                  <a:gd name="T50" fmla="*/ 2 w 22"/>
                  <a:gd name="T51" fmla="*/ 83 h 85"/>
                  <a:gd name="T52" fmla="*/ 4 w 22"/>
                  <a:gd name="T53" fmla="*/ 85 h 85"/>
                  <a:gd name="T54" fmla="*/ 7 w 22"/>
                  <a:gd name="T55" fmla="*/ 85 h 85"/>
                  <a:gd name="T56" fmla="*/ 7 w 22"/>
                  <a:gd name="T57" fmla="*/ 85 h 85"/>
                  <a:gd name="T58" fmla="*/ 11 w 22"/>
                  <a:gd name="T59" fmla="*/ 84 h 85"/>
                  <a:gd name="T60" fmla="*/ 13 w 22"/>
                  <a:gd name="T61" fmla="*/ 82 h 85"/>
                  <a:gd name="T62" fmla="*/ 14 w 22"/>
                  <a:gd name="T63" fmla="*/ 79 h 85"/>
                  <a:gd name="T64" fmla="*/ 14 w 22"/>
                  <a:gd name="T65" fmla="*/ 79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"/>
                  <a:gd name="T100" fmla="*/ 0 h 85"/>
                  <a:gd name="T101" fmla="*/ 22 w 22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" h="85">
                    <a:moveTo>
                      <a:pt x="14" y="79"/>
                    </a:moveTo>
                    <a:lnTo>
                      <a:pt x="13" y="71"/>
                    </a:lnTo>
                    <a:lnTo>
                      <a:pt x="13" y="64"/>
                    </a:lnTo>
                    <a:lnTo>
                      <a:pt x="14" y="57"/>
                    </a:lnTo>
                    <a:lnTo>
                      <a:pt x="19" y="40"/>
                    </a:lnTo>
                    <a:lnTo>
                      <a:pt x="21" y="23"/>
                    </a:lnTo>
                    <a:lnTo>
                      <a:pt x="22" y="6"/>
                    </a:lnTo>
                    <a:lnTo>
                      <a:pt x="21" y="3"/>
                    </a:lnTo>
                    <a:lnTo>
                      <a:pt x="19" y="1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1" y="4"/>
                    </a:lnTo>
                    <a:lnTo>
                      <a:pt x="10" y="7"/>
                    </a:lnTo>
                    <a:lnTo>
                      <a:pt x="8" y="24"/>
                    </a:lnTo>
                    <a:lnTo>
                      <a:pt x="5" y="4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2"/>
                    </a:lnTo>
                    <a:lnTo>
                      <a:pt x="1" y="79"/>
                    </a:lnTo>
                    <a:lnTo>
                      <a:pt x="2" y="83"/>
                    </a:lnTo>
                    <a:lnTo>
                      <a:pt x="4" y="85"/>
                    </a:lnTo>
                    <a:lnTo>
                      <a:pt x="7" y="85"/>
                    </a:lnTo>
                    <a:lnTo>
                      <a:pt x="11" y="84"/>
                    </a:lnTo>
                    <a:lnTo>
                      <a:pt x="13" y="82"/>
                    </a:lnTo>
                    <a:lnTo>
                      <a:pt x="14" y="7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69" name="Freeform 486"/>
              <p:cNvSpPr>
                <a:spLocks/>
              </p:cNvSpPr>
              <p:nvPr/>
            </p:nvSpPr>
            <p:spPr bwMode="auto">
              <a:xfrm>
                <a:off x="519" y="1466"/>
                <a:ext cx="21" cy="86"/>
              </a:xfrm>
              <a:custGeom>
                <a:avLst/>
                <a:gdLst>
                  <a:gd name="T0" fmla="*/ 20 w 21"/>
                  <a:gd name="T1" fmla="*/ 77 h 86"/>
                  <a:gd name="T2" fmla="*/ 17 w 21"/>
                  <a:gd name="T3" fmla="*/ 61 h 86"/>
                  <a:gd name="T4" fmla="*/ 15 w 21"/>
                  <a:gd name="T5" fmla="*/ 46 h 86"/>
                  <a:gd name="T6" fmla="*/ 13 w 21"/>
                  <a:gd name="T7" fmla="*/ 30 h 86"/>
                  <a:gd name="T8" fmla="*/ 13 w 21"/>
                  <a:gd name="T9" fmla="*/ 30 h 86"/>
                  <a:gd name="T10" fmla="*/ 13 w 21"/>
                  <a:gd name="T11" fmla="*/ 23 h 86"/>
                  <a:gd name="T12" fmla="*/ 15 w 21"/>
                  <a:gd name="T13" fmla="*/ 15 h 86"/>
                  <a:gd name="T14" fmla="*/ 19 w 21"/>
                  <a:gd name="T15" fmla="*/ 8 h 86"/>
                  <a:gd name="T16" fmla="*/ 19 w 21"/>
                  <a:gd name="T17" fmla="*/ 8 h 86"/>
                  <a:gd name="T18" fmla="*/ 19 w 21"/>
                  <a:gd name="T19" fmla="*/ 5 h 86"/>
                  <a:gd name="T20" fmla="*/ 18 w 21"/>
                  <a:gd name="T21" fmla="*/ 2 h 86"/>
                  <a:gd name="T22" fmla="*/ 15 w 21"/>
                  <a:gd name="T23" fmla="*/ 0 h 86"/>
                  <a:gd name="T24" fmla="*/ 15 w 21"/>
                  <a:gd name="T25" fmla="*/ 0 h 86"/>
                  <a:gd name="T26" fmla="*/ 12 w 21"/>
                  <a:gd name="T27" fmla="*/ 0 h 86"/>
                  <a:gd name="T28" fmla="*/ 9 w 21"/>
                  <a:gd name="T29" fmla="*/ 2 h 86"/>
                  <a:gd name="T30" fmla="*/ 6 w 21"/>
                  <a:gd name="T31" fmla="*/ 4 h 86"/>
                  <a:gd name="T32" fmla="*/ 6 w 21"/>
                  <a:gd name="T33" fmla="*/ 4 h 86"/>
                  <a:gd name="T34" fmla="*/ 2 w 21"/>
                  <a:gd name="T35" fmla="*/ 13 h 86"/>
                  <a:gd name="T36" fmla="*/ 0 w 21"/>
                  <a:gd name="T37" fmla="*/ 22 h 86"/>
                  <a:gd name="T38" fmla="*/ 0 w 21"/>
                  <a:gd name="T39" fmla="*/ 32 h 86"/>
                  <a:gd name="T40" fmla="*/ 0 w 21"/>
                  <a:gd name="T41" fmla="*/ 32 h 86"/>
                  <a:gd name="T42" fmla="*/ 2 w 21"/>
                  <a:gd name="T43" fmla="*/ 49 h 86"/>
                  <a:gd name="T44" fmla="*/ 4 w 21"/>
                  <a:gd name="T45" fmla="*/ 66 h 86"/>
                  <a:gd name="T46" fmla="*/ 9 w 21"/>
                  <a:gd name="T47" fmla="*/ 82 h 86"/>
                  <a:gd name="T48" fmla="*/ 9 w 21"/>
                  <a:gd name="T49" fmla="*/ 82 h 86"/>
                  <a:gd name="T50" fmla="*/ 11 w 21"/>
                  <a:gd name="T51" fmla="*/ 85 h 86"/>
                  <a:gd name="T52" fmla="*/ 14 w 21"/>
                  <a:gd name="T53" fmla="*/ 86 h 86"/>
                  <a:gd name="T54" fmla="*/ 17 w 21"/>
                  <a:gd name="T55" fmla="*/ 85 h 86"/>
                  <a:gd name="T56" fmla="*/ 17 w 21"/>
                  <a:gd name="T57" fmla="*/ 85 h 86"/>
                  <a:gd name="T58" fmla="*/ 20 w 21"/>
                  <a:gd name="T59" fmla="*/ 83 h 86"/>
                  <a:gd name="T60" fmla="*/ 21 w 21"/>
                  <a:gd name="T61" fmla="*/ 80 h 86"/>
                  <a:gd name="T62" fmla="*/ 20 w 21"/>
                  <a:gd name="T63" fmla="*/ 77 h 86"/>
                  <a:gd name="T64" fmla="*/ 20 w 21"/>
                  <a:gd name="T65" fmla="*/ 77 h 8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1"/>
                  <a:gd name="T100" fmla="*/ 0 h 86"/>
                  <a:gd name="T101" fmla="*/ 21 w 21"/>
                  <a:gd name="T102" fmla="*/ 86 h 8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1" h="86">
                    <a:moveTo>
                      <a:pt x="20" y="77"/>
                    </a:moveTo>
                    <a:lnTo>
                      <a:pt x="17" y="61"/>
                    </a:lnTo>
                    <a:lnTo>
                      <a:pt x="15" y="46"/>
                    </a:lnTo>
                    <a:lnTo>
                      <a:pt x="13" y="30"/>
                    </a:lnTo>
                    <a:lnTo>
                      <a:pt x="13" y="23"/>
                    </a:lnTo>
                    <a:lnTo>
                      <a:pt x="15" y="15"/>
                    </a:lnTo>
                    <a:lnTo>
                      <a:pt x="19" y="8"/>
                    </a:lnTo>
                    <a:lnTo>
                      <a:pt x="19" y="5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9" y="2"/>
                    </a:lnTo>
                    <a:lnTo>
                      <a:pt x="6" y="4"/>
                    </a:lnTo>
                    <a:lnTo>
                      <a:pt x="2" y="13"/>
                    </a:lnTo>
                    <a:lnTo>
                      <a:pt x="0" y="22"/>
                    </a:lnTo>
                    <a:lnTo>
                      <a:pt x="0" y="32"/>
                    </a:lnTo>
                    <a:lnTo>
                      <a:pt x="2" y="49"/>
                    </a:lnTo>
                    <a:lnTo>
                      <a:pt x="4" y="66"/>
                    </a:lnTo>
                    <a:lnTo>
                      <a:pt x="9" y="82"/>
                    </a:lnTo>
                    <a:lnTo>
                      <a:pt x="11" y="85"/>
                    </a:lnTo>
                    <a:lnTo>
                      <a:pt x="14" y="86"/>
                    </a:lnTo>
                    <a:lnTo>
                      <a:pt x="17" y="85"/>
                    </a:lnTo>
                    <a:lnTo>
                      <a:pt x="20" y="83"/>
                    </a:lnTo>
                    <a:lnTo>
                      <a:pt x="21" y="80"/>
                    </a:lnTo>
                    <a:lnTo>
                      <a:pt x="20" y="7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70" name="Freeform 487"/>
              <p:cNvSpPr>
                <a:spLocks/>
              </p:cNvSpPr>
              <p:nvPr/>
            </p:nvSpPr>
            <p:spPr bwMode="auto">
              <a:xfrm>
                <a:off x="489" y="1467"/>
                <a:ext cx="27" cy="86"/>
              </a:xfrm>
              <a:custGeom>
                <a:avLst/>
                <a:gdLst>
                  <a:gd name="T0" fmla="*/ 12 w 27"/>
                  <a:gd name="T1" fmla="*/ 80 h 86"/>
                  <a:gd name="T2" fmla="*/ 14 w 27"/>
                  <a:gd name="T3" fmla="*/ 71 h 86"/>
                  <a:gd name="T4" fmla="*/ 18 w 27"/>
                  <a:gd name="T5" fmla="*/ 62 h 86"/>
                  <a:gd name="T6" fmla="*/ 21 w 27"/>
                  <a:gd name="T7" fmla="*/ 54 h 86"/>
                  <a:gd name="T8" fmla="*/ 21 w 27"/>
                  <a:gd name="T9" fmla="*/ 54 h 86"/>
                  <a:gd name="T10" fmla="*/ 24 w 27"/>
                  <a:gd name="T11" fmla="*/ 41 h 86"/>
                  <a:gd name="T12" fmla="*/ 25 w 27"/>
                  <a:gd name="T13" fmla="*/ 27 h 86"/>
                  <a:gd name="T14" fmla="*/ 25 w 27"/>
                  <a:gd name="T15" fmla="*/ 14 h 86"/>
                  <a:gd name="T16" fmla="*/ 25 w 27"/>
                  <a:gd name="T17" fmla="*/ 14 h 86"/>
                  <a:gd name="T18" fmla="*/ 25 w 27"/>
                  <a:gd name="T19" fmla="*/ 12 h 86"/>
                  <a:gd name="T20" fmla="*/ 26 w 27"/>
                  <a:gd name="T21" fmla="*/ 10 h 86"/>
                  <a:gd name="T22" fmla="*/ 27 w 27"/>
                  <a:gd name="T23" fmla="*/ 9 h 86"/>
                  <a:gd name="T24" fmla="*/ 27 w 27"/>
                  <a:gd name="T25" fmla="*/ 9 h 86"/>
                  <a:gd name="T26" fmla="*/ 27 w 27"/>
                  <a:gd name="T27" fmla="*/ 6 h 86"/>
                  <a:gd name="T28" fmla="*/ 26 w 27"/>
                  <a:gd name="T29" fmla="*/ 3 h 86"/>
                  <a:gd name="T30" fmla="*/ 24 w 27"/>
                  <a:gd name="T31" fmla="*/ 0 h 86"/>
                  <a:gd name="T32" fmla="*/ 24 w 27"/>
                  <a:gd name="T33" fmla="*/ 0 h 86"/>
                  <a:gd name="T34" fmla="*/ 20 w 27"/>
                  <a:gd name="T35" fmla="*/ 0 h 86"/>
                  <a:gd name="T36" fmla="*/ 17 w 27"/>
                  <a:gd name="T37" fmla="*/ 1 h 86"/>
                  <a:gd name="T38" fmla="*/ 15 w 27"/>
                  <a:gd name="T39" fmla="*/ 3 h 86"/>
                  <a:gd name="T40" fmla="*/ 15 w 27"/>
                  <a:gd name="T41" fmla="*/ 3 h 86"/>
                  <a:gd name="T42" fmla="*/ 14 w 27"/>
                  <a:gd name="T43" fmla="*/ 5 h 86"/>
                  <a:gd name="T44" fmla="*/ 13 w 27"/>
                  <a:gd name="T45" fmla="*/ 7 h 86"/>
                  <a:gd name="T46" fmla="*/ 13 w 27"/>
                  <a:gd name="T47" fmla="*/ 9 h 86"/>
                  <a:gd name="T48" fmla="*/ 13 w 27"/>
                  <a:gd name="T49" fmla="*/ 9 h 86"/>
                  <a:gd name="T50" fmla="*/ 12 w 27"/>
                  <a:gd name="T51" fmla="*/ 26 h 86"/>
                  <a:gd name="T52" fmla="*/ 10 w 27"/>
                  <a:gd name="T53" fmla="*/ 43 h 86"/>
                  <a:gd name="T54" fmla="*/ 5 w 27"/>
                  <a:gd name="T55" fmla="*/ 60 h 86"/>
                  <a:gd name="T56" fmla="*/ 5 w 27"/>
                  <a:gd name="T57" fmla="*/ 60 h 86"/>
                  <a:gd name="T58" fmla="*/ 2 w 27"/>
                  <a:gd name="T59" fmla="*/ 66 h 86"/>
                  <a:gd name="T60" fmla="*/ 0 w 27"/>
                  <a:gd name="T61" fmla="*/ 73 h 86"/>
                  <a:gd name="T62" fmla="*/ 0 w 27"/>
                  <a:gd name="T63" fmla="*/ 80 h 86"/>
                  <a:gd name="T64" fmla="*/ 0 w 27"/>
                  <a:gd name="T65" fmla="*/ 80 h 86"/>
                  <a:gd name="T66" fmla="*/ 0 w 27"/>
                  <a:gd name="T67" fmla="*/ 83 h 86"/>
                  <a:gd name="T68" fmla="*/ 3 w 27"/>
                  <a:gd name="T69" fmla="*/ 86 h 86"/>
                  <a:gd name="T70" fmla="*/ 6 w 27"/>
                  <a:gd name="T71" fmla="*/ 86 h 86"/>
                  <a:gd name="T72" fmla="*/ 6 w 27"/>
                  <a:gd name="T73" fmla="*/ 86 h 86"/>
                  <a:gd name="T74" fmla="*/ 9 w 27"/>
                  <a:gd name="T75" fmla="*/ 85 h 86"/>
                  <a:gd name="T76" fmla="*/ 11 w 27"/>
                  <a:gd name="T77" fmla="*/ 83 h 86"/>
                  <a:gd name="T78" fmla="*/ 12 w 27"/>
                  <a:gd name="T79" fmla="*/ 80 h 86"/>
                  <a:gd name="T80" fmla="*/ 12 w 27"/>
                  <a:gd name="T81" fmla="*/ 80 h 8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7"/>
                  <a:gd name="T124" fmla="*/ 0 h 86"/>
                  <a:gd name="T125" fmla="*/ 27 w 27"/>
                  <a:gd name="T126" fmla="*/ 86 h 8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7" h="86">
                    <a:moveTo>
                      <a:pt x="12" y="80"/>
                    </a:moveTo>
                    <a:lnTo>
                      <a:pt x="14" y="71"/>
                    </a:lnTo>
                    <a:lnTo>
                      <a:pt x="18" y="62"/>
                    </a:lnTo>
                    <a:lnTo>
                      <a:pt x="21" y="54"/>
                    </a:lnTo>
                    <a:lnTo>
                      <a:pt x="24" y="41"/>
                    </a:lnTo>
                    <a:lnTo>
                      <a:pt x="25" y="27"/>
                    </a:lnTo>
                    <a:lnTo>
                      <a:pt x="25" y="14"/>
                    </a:lnTo>
                    <a:lnTo>
                      <a:pt x="25" y="12"/>
                    </a:lnTo>
                    <a:lnTo>
                      <a:pt x="26" y="10"/>
                    </a:lnTo>
                    <a:lnTo>
                      <a:pt x="27" y="9"/>
                    </a:lnTo>
                    <a:lnTo>
                      <a:pt x="27" y="6"/>
                    </a:lnTo>
                    <a:lnTo>
                      <a:pt x="26" y="3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17" y="1"/>
                    </a:lnTo>
                    <a:lnTo>
                      <a:pt x="15" y="3"/>
                    </a:lnTo>
                    <a:lnTo>
                      <a:pt x="14" y="5"/>
                    </a:lnTo>
                    <a:lnTo>
                      <a:pt x="13" y="7"/>
                    </a:lnTo>
                    <a:lnTo>
                      <a:pt x="13" y="9"/>
                    </a:lnTo>
                    <a:lnTo>
                      <a:pt x="12" y="26"/>
                    </a:lnTo>
                    <a:lnTo>
                      <a:pt x="10" y="43"/>
                    </a:lnTo>
                    <a:lnTo>
                      <a:pt x="5" y="60"/>
                    </a:lnTo>
                    <a:lnTo>
                      <a:pt x="2" y="66"/>
                    </a:lnTo>
                    <a:lnTo>
                      <a:pt x="0" y="73"/>
                    </a:lnTo>
                    <a:lnTo>
                      <a:pt x="0" y="80"/>
                    </a:lnTo>
                    <a:lnTo>
                      <a:pt x="0" y="83"/>
                    </a:lnTo>
                    <a:lnTo>
                      <a:pt x="3" y="86"/>
                    </a:lnTo>
                    <a:lnTo>
                      <a:pt x="6" y="86"/>
                    </a:lnTo>
                    <a:lnTo>
                      <a:pt x="9" y="85"/>
                    </a:lnTo>
                    <a:lnTo>
                      <a:pt x="11" y="83"/>
                    </a:lnTo>
                    <a:lnTo>
                      <a:pt x="12" y="8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71" name="Freeform 488"/>
              <p:cNvSpPr>
                <a:spLocks/>
              </p:cNvSpPr>
              <p:nvPr/>
            </p:nvSpPr>
            <p:spPr bwMode="auto">
              <a:xfrm>
                <a:off x="479" y="1466"/>
                <a:ext cx="18" cy="85"/>
              </a:xfrm>
              <a:custGeom>
                <a:avLst/>
                <a:gdLst>
                  <a:gd name="T0" fmla="*/ 17 w 18"/>
                  <a:gd name="T1" fmla="*/ 76 h 85"/>
                  <a:gd name="T2" fmla="*/ 15 w 18"/>
                  <a:gd name="T3" fmla="*/ 66 h 85"/>
                  <a:gd name="T4" fmla="*/ 14 w 18"/>
                  <a:gd name="T5" fmla="*/ 55 h 85"/>
                  <a:gd name="T6" fmla="*/ 15 w 18"/>
                  <a:gd name="T7" fmla="*/ 45 h 85"/>
                  <a:gd name="T8" fmla="*/ 15 w 18"/>
                  <a:gd name="T9" fmla="*/ 45 h 85"/>
                  <a:gd name="T10" fmla="*/ 16 w 18"/>
                  <a:gd name="T11" fmla="*/ 32 h 85"/>
                  <a:gd name="T12" fmla="*/ 15 w 18"/>
                  <a:gd name="T13" fmla="*/ 19 h 85"/>
                  <a:gd name="T14" fmla="*/ 13 w 18"/>
                  <a:gd name="T15" fmla="*/ 6 h 85"/>
                  <a:gd name="T16" fmla="*/ 13 w 18"/>
                  <a:gd name="T17" fmla="*/ 6 h 85"/>
                  <a:gd name="T18" fmla="*/ 12 w 18"/>
                  <a:gd name="T19" fmla="*/ 3 h 85"/>
                  <a:gd name="T20" fmla="*/ 10 w 18"/>
                  <a:gd name="T21" fmla="*/ 1 h 85"/>
                  <a:gd name="T22" fmla="*/ 6 w 18"/>
                  <a:gd name="T23" fmla="*/ 0 h 85"/>
                  <a:gd name="T24" fmla="*/ 6 w 18"/>
                  <a:gd name="T25" fmla="*/ 0 h 85"/>
                  <a:gd name="T26" fmla="*/ 3 w 18"/>
                  <a:gd name="T27" fmla="*/ 1 h 85"/>
                  <a:gd name="T28" fmla="*/ 1 w 18"/>
                  <a:gd name="T29" fmla="*/ 4 h 85"/>
                  <a:gd name="T30" fmla="*/ 0 w 18"/>
                  <a:gd name="T31" fmla="*/ 7 h 85"/>
                  <a:gd name="T32" fmla="*/ 0 w 18"/>
                  <a:gd name="T33" fmla="*/ 7 h 85"/>
                  <a:gd name="T34" fmla="*/ 2 w 18"/>
                  <a:gd name="T35" fmla="*/ 20 h 85"/>
                  <a:gd name="T36" fmla="*/ 3 w 18"/>
                  <a:gd name="T37" fmla="*/ 32 h 85"/>
                  <a:gd name="T38" fmla="*/ 2 w 18"/>
                  <a:gd name="T39" fmla="*/ 45 h 85"/>
                  <a:gd name="T40" fmla="*/ 2 w 18"/>
                  <a:gd name="T41" fmla="*/ 45 h 85"/>
                  <a:gd name="T42" fmla="*/ 1 w 18"/>
                  <a:gd name="T43" fmla="*/ 58 h 85"/>
                  <a:gd name="T44" fmla="*/ 2 w 18"/>
                  <a:gd name="T45" fmla="*/ 70 h 85"/>
                  <a:gd name="T46" fmla="*/ 6 w 18"/>
                  <a:gd name="T47" fmla="*/ 82 h 85"/>
                  <a:gd name="T48" fmla="*/ 6 w 18"/>
                  <a:gd name="T49" fmla="*/ 82 h 85"/>
                  <a:gd name="T50" fmla="*/ 9 w 18"/>
                  <a:gd name="T51" fmla="*/ 85 h 85"/>
                  <a:gd name="T52" fmla="*/ 12 w 18"/>
                  <a:gd name="T53" fmla="*/ 85 h 85"/>
                  <a:gd name="T54" fmla="*/ 15 w 18"/>
                  <a:gd name="T55" fmla="*/ 85 h 85"/>
                  <a:gd name="T56" fmla="*/ 15 w 18"/>
                  <a:gd name="T57" fmla="*/ 85 h 85"/>
                  <a:gd name="T58" fmla="*/ 17 w 18"/>
                  <a:gd name="T59" fmla="*/ 82 h 85"/>
                  <a:gd name="T60" fmla="*/ 18 w 18"/>
                  <a:gd name="T61" fmla="*/ 79 h 85"/>
                  <a:gd name="T62" fmla="*/ 17 w 18"/>
                  <a:gd name="T63" fmla="*/ 76 h 85"/>
                  <a:gd name="T64" fmla="*/ 17 w 18"/>
                  <a:gd name="T65" fmla="*/ 76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8"/>
                  <a:gd name="T100" fmla="*/ 0 h 85"/>
                  <a:gd name="T101" fmla="*/ 18 w 18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8" h="85">
                    <a:moveTo>
                      <a:pt x="17" y="76"/>
                    </a:moveTo>
                    <a:lnTo>
                      <a:pt x="15" y="66"/>
                    </a:lnTo>
                    <a:lnTo>
                      <a:pt x="14" y="55"/>
                    </a:lnTo>
                    <a:lnTo>
                      <a:pt x="15" y="45"/>
                    </a:lnTo>
                    <a:lnTo>
                      <a:pt x="16" y="32"/>
                    </a:lnTo>
                    <a:lnTo>
                      <a:pt x="15" y="19"/>
                    </a:lnTo>
                    <a:lnTo>
                      <a:pt x="13" y="6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4"/>
                    </a:lnTo>
                    <a:lnTo>
                      <a:pt x="0" y="7"/>
                    </a:lnTo>
                    <a:lnTo>
                      <a:pt x="2" y="20"/>
                    </a:lnTo>
                    <a:lnTo>
                      <a:pt x="3" y="32"/>
                    </a:lnTo>
                    <a:lnTo>
                      <a:pt x="2" y="45"/>
                    </a:lnTo>
                    <a:lnTo>
                      <a:pt x="1" y="58"/>
                    </a:lnTo>
                    <a:lnTo>
                      <a:pt x="2" y="70"/>
                    </a:lnTo>
                    <a:lnTo>
                      <a:pt x="6" y="82"/>
                    </a:lnTo>
                    <a:lnTo>
                      <a:pt x="9" y="85"/>
                    </a:lnTo>
                    <a:lnTo>
                      <a:pt x="12" y="85"/>
                    </a:lnTo>
                    <a:lnTo>
                      <a:pt x="15" y="85"/>
                    </a:lnTo>
                    <a:lnTo>
                      <a:pt x="17" y="82"/>
                    </a:lnTo>
                    <a:lnTo>
                      <a:pt x="18" y="79"/>
                    </a:lnTo>
                    <a:lnTo>
                      <a:pt x="17" y="7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72" name="Freeform 489"/>
              <p:cNvSpPr>
                <a:spLocks/>
              </p:cNvSpPr>
              <p:nvPr/>
            </p:nvSpPr>
            <p:spPr bwMode="auto">
              <a:xfrm>
                <a:off x="517" y="1533"/>
                <a:ext cx="44" cy="44"/>
              </a:xfrm>
              <a:custGeom>
                <a:avLst/>
                <a:gdLst>
                  <a:gd name="T0" fmla="*/ 22 w 44"/>
                  <a:gd name="T1" fmla="*/ 0 h 44"/>
                  <a:gd name="T2" fmla="*/ 11 w 44"/>
                  <a:gd name="T3" fmla="*/ 3 h 44"/>
                  <a:gd name="T4" fmla="*/ 3 w 44"/>
                  <a:gd name="T5" fmla="*/ 11 h 44"/>
                  <a:gd name="T6" fmla="*/ 0 w 44"/>
                  <a:gd name="T7" fmla="*/ 22 h 44"/>
                  <a:gd name="T8" fmla="*/ 0 w 44"/>
                  <a:gd name="T9" fmla="*/ 22 h 44"/>
                  <a:gd name="T10" fmla="*/ 3 w 44"/>
                  <a:gd name="T11" fmla="*/ 34 h 44"/>
                  <a:gd name="T12" fmla="*/ 11 w 44"/>
                  <a:gd name="T13" fmla="*/ 41 h 44"/>
                  <a:gd name="T14" fmla="*/ 22 w 44"/>
                  <a:gd name="T15" fmla="*/ 44 h 44"/>
                  <a:gd name="T16" fmla="*/ 22 w 44"/>
                  <a:gd name="T17" fmla="*/ 44 h 44"/>
                  <a:gd name="T18" fmla="*/ 34 w 44"/>
                  <a:gd name="T19" fmla="*/ 41 h 44"/>
                  <a:gd name="T20" fmla="*/ 41 w 44"/>
                  <a:gd name="T21" fmla="*/ 34 h 44"/>
                  <a:gd name="T22" fmla="*/ 44 w 44"/>
                  <a:gd name="T23" fmla="*/ 22 h 44"/>
                  <a:gd name="T24" fmla="*/ 44 w 44"/>
                  <a:gd name="T25" fmla="*/ 22 h 44"/>
                  <a:gd name="T26" fmla="*/ 41 w 44"/>
                  <a:gd name="T27" fmla="*/ 11 h 44"/>
                  <a:gd name="T28" fmla="*/ 34 w 44"/>
                  <a:gd name="T29" fmla="*/ 3 h 44"/>
                  <a:gd name="T30" fmla="*/ 22 w 44"/>
                  <a:gd name="T31" fmla="*/ 0 h 44"/>
                  <a:gd name="T32" fmla="*/ 22 w 44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4"/>
                  <a:gd name="T53" fmla="*/ 44 w 44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4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2" y="44"/>
                    </a:lnTo>
                    <a:lnTo>
                      <a:pt x="34" y="41"/>
                    </a:lnTo>
                    <a:lnTo>
                      <a:pt x="41" y="34"/>
                    </a:lnTo>
                    <a:lnTo>
                      <a:pt x="44" y="22"/>
                    </a:lnTo>
                    <a:lnTo>
                      <a:pt x="41" y="11"/>
                    </a:lnTo>
                    <a:lnTo>
                      <a:pt x="34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73" name="Freeform 490"/>
              <p:cNvSpPr>
                <a:spLocks/>
              </p:cNvSpPr>
              <p:nvPr/>
            </p:nvSpPr>
            <p:spPr bwMode="auto">
              <a:xfrm>
                <a:off x="472" y="1533"/>
                <a:ext cx="45" cy="44"/>
              </a:xfrm>
              <a:custGeom>
                <a:avLst/>
                <a:gdLst>
                  <a:gd name="T0" fmla="*/ 22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2 w 45"/>
                  <a:gd name="T15" fmla="*/ 44 h 44"/>
                  <a:gd name="T16" fmla="*/ 22 w 45"/>
                  <a:gd name="T17" fmla="*/ 44 h 44"/>
                  <a:gd name="T18" fmla="*/ 33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3 w 45"/>
                  <a:gd name="T29" fmla="*/ 3 h 44"/>
                  <a:gd name="T30" fmla="*/ 22 w 45"/>
                  <a:gd name="T31" fmla="*/ 0 h 44"/>
                  <a:gd name="T32" fmla="*/ 22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2" y="44"/>
                    </a:lnTo>
                    <a:lnTo>
                      <a:pt x="33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3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74" name="Freeform 491"/>
              <p:cNvSpPr>
                <a:spLocks/>
              </p:cNvSpPr>
              <p:nvPr/>
            </p:nvSpPr>
            <p:spPr bwMode="auto">
              <a:xfrm>
                <a:off x="1028" y="1468"/>
                <a:ext cx="24" cy="84"/>
              </a:xfrm>
              <a:custGeom>
                <a:avLst/>
                <a:gdLst>
                  <a:gd name="T0" fmla="*/ 13 w 24"/>
                  <a:gd name="T1" fmla="*/ 79 h 84"/>
                  <a:gd name="T2" fmla="*/ 20 w 24"/>
                  <a:gd name="T3" fmla="*/ 56 h 84"/>
                  <a:gd name="T4" fmla="*/ 24 w 24"/>
                  <a:gd name="T5" fmla="*/ 31 h 84"/>
                  <a:gd name="T6" fmla="*/ 24 w 24"/>
                  <a:gd name="T7" fmla="*/ 6 h 84"/>
                  <a:gd name="T8" fmla="*/ 24 w 24"/>
                  <a:gd name="T9" fmla="*/ 6 h 84"/>
                  <a:gd name="T10" fmla="*/ 23 w 24"/>
                  <a:gd name="T11" fmla="*/ 3 h 84"/>
                  <a:gd name="T12" fmla="*/ 21 w 24"/>
                  <a:gd name="T13" fmla="*/ 1 h 84"/>
                  <a:gd name="T14" fmla="*/ 18 w 24"/>
                  <a:gd name="T15" fmla="*/ 0 h 84"/>
                  <a:gd name="T16" fmla="*/ 18 w 24"/>
                  <a:gd name="T17" fmla="*/ 0 h 84"/>
                  <a:gd name="T18" fmla="*/ 14 w 24"/>
                  <a:gd name="T19" fmla="*/ 1 h 84"/>
                  <a:gd name="T20" fmla="*/ 12 w 24"/>
                  <a:gd name="T21" fmla="*/ 3 h 84"/>
                  <a:gd name="T22" fmla="*/ 11 w 24"/>
                  <a:gd name="T23" fmla="*/ 6 h 84"/>
                  <a:gd name="T24" fmla="*/ 11 w 24"/>
                  <a:gd name="T25" fmla="*/ 6 h 84"/>
                  <a:gd name="T26" fmla="*/ 11 w 24"/>
                  <a:gd name="T27" fmla="*/ 30 h 84"/>
                  <a:gd name="T28" fmla="*/ 7 w 24"/>
                  <a:gd name="T29" fmla="*/ 53 h 84"/>
                  <a:gd name="T30" fmla="*/ 0 w 24"/>
                  <a:gd name="T31" fmla="*/ 76 h 84"/>
                  <a:gd name="T32" fmla="*/ 0 w 24"/>
                  <a:gd name="T33" fmla="*/ 76 h 84"/>
                  <a:gd name="T34" fmla="*/ 0 w 24"/>
                  <a:gd name="T35" fmla="*/ 79 h 84"/>
                  <a:gd name="T36" fmla="*/ 2 w 24"/>
                  <a:gd name="T37" fmla="*/ 82 h 84"/>
                  <a:gd name="T38" fmla="*/ 5 w 24"/>
                  <a:gd name="T39" fmla="*/ 83 h 84"/>
                  <a:gd name="T40" fmla="*/ 5 w 24"/>
                  <a:gd name="T41" fmla="*/ 83 h 84"/>
                  <a:gd name="T42" fmla="*/ 8 w 24"/>
                  <a:gd name="T43" fmla="*/ 84 h 84"/>
                  <a:gd name="T44" fmla="*/ 11 w 24"/>
                  <a:gd name="T45" fmla="*/ 82 h 84"/>
                  <a:gd name="T46" fmla="*/ 13 w 24"/>
                  <a:gd name="T47" fmla="*/ 79 h 84"/>
                  <a:gd name="T48" fmla="*/ 13 w 24"/>
                  <a:gd name="T49" fmla="*/ 79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4"/>
                  <a:gd name="T76" fmla="*/ 0 h 84"/>
                  <a:gd name="T77" fmla="*/ 24 w 24"/>
                  <a:gd name="T78" fmla="*/ 84 h 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4" h="84">
                    <a:moveTo>
                      <a:pt x="13" y="79"/>
                    </a:moveTo>
                    <a:lnTo>
                      <a:pt x="20" y="56"/>
                    </a:lnTo>
                    <a:lnTo>
                      <a:pt x="24" y="31"/>
                    </a:lnTo>
                    <a:lnTo>
                      <a:pt x="24" y="6"/>
                    </a:lnTo>
                    <a:lnTo>
                      <a:pt x="23" y="3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4" y="1"/>
                    </a:lnTo>
                    <a:lnTo>
                      <a:pt x="12" y="3"/>
                    </a:lnTo>
                    <a:lnTo>
                      <a:pt x="11" y="6"/>
                    </a:lnTo>
                    <a:lnTo>
                      <a:pt x="11" y="30"/>
                    </a:lnTo>
                    <a:lnTo>
                      <a:pt x="7" y="53"/>
                    </a:lnTo>
                    <a:lnTo>
                      <a:pt x="0" y="76"/>
                    </a:lnTo>
                    <a:lnTo>
                      <a:pt x="0" y="79"/>
                    </a:lnTo>
                    <a:lnTo>
                      <a:pt x="2" y="82"/>
                    </a:lnTo>
                    <a:lnTo>
                      <a:pt x="5" y="83"/>
                    </a:lnTo>
                    <a:lnTo>
                      <a:pt x="8" y="84"/>
                    </a:lnTo>
                    <a:lnTo>
                      <a:pt x="11" y="82"/>
                    </a:lnTo>
                    <a:lnTo>
                      <a:pt x="13" y="7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75" name="Freeform 492"/>
              <p:cNvSpPr>
                <a:spLocks/>
              </p:cNvSpPr>
              <p:nvPr/>
            </p:nvSpPr>
            <p:spPr bwMode="auto">
              <a:xfrm>
                <a:off x="1016" y="1469"/>
                <a:ext cx="19" cy="82"/>
              </a:xfrm>
              <a:custGeom>
                <a:avLst/>
                <a:gdLst>
                  <a:gd name="T0" fmla="*/ 16 w 19"/>
                  <a:gd name="T1" fmla="*/ 73 h 82"/>
                  <a:gd name="T2" fmla="*/ 15 w 19"/>
                  <a:gd name="T3" fmla="*/ 71 h 82"/>
                  <a:gd name="T4" fmla="*/ 15 w 19"/>
                  <a:gd name="T5" fmla="*/ 70 h 82"/>
                  <a:gd name="T6" fmla="*/ 15 w 19"/>
                  <a:gd name="T7" fmla="*/ 69 h 82"/>
                  <a:gd name="T8" fmla="*/ 15 w 19"/>
                  <a:gd name="T9" fmla="*/ 69 h 82"/>
                  <a:gd name="T10" fmla="*/ 16 w 19"/>
                  <a:gd name="T11" fmla="*/ 62 h 82"/>
                  <a:gd name="T12" fmla="*/ 17 w 19"/>
                  <a:gd name="T13" fmla="*/ 55 h 82"/>
                  <a:gd name="T14" fmla="*/ 18 w 19"/>
                  <a:gd name="T15" fmla="*/ 47 h 82"/>
                  <a:gd name="T16" fmla="*/ 18 w 19"/>
                  <a:gd name="T17" fmla="*/ 47 h 82"/>
                  <a:gd name="T18" fmla="*/ 19 w 19"/>
                  <a:gd name="T19" fmla="*/ 39 h 82"/>
                  <a:gd name="T20" fmla="*/ 19 w 19"/>
                  <a:gd name="T21" fmla="*/ 31 h 82"/>
                  <a:gd name="T22" fmla="*/ 18 w 19"/>
                  <a:gd name="T23" fmla="*/ 23 h 82"/>
                  <a:gd name="T24" fmla="*/ 18 w 19"/>
                  <a:gd name="T25" fmla="*/ 23 h 82"/>
                  <a:gd name="T26" fmla="*/ 17 w 19"/>
                  <a:gd name="T27" fmla="*/ 17 h 82"/>
                  <a:gd name="T28" fmla="*/ 14 w 19"/>
                  <a:gd name="T29" fmla="*/ 10 h 82"/>
                  <a:gd name="T30" fmla="*/ 12 w 19"/>
                  <a:gd name="T31" fmla="*/ 3 h 82"/>
                  <a:gd name="T32" fmla="*/ 12 w 19"/>
                  <a:gd name="T33" fmla="*/ 3 h 82"/>
                  <a:gd name="T34" fmla="*/ 10 w 19"/>
                  <a:gd name="T35" fmla="*/ 1 h 82"/>
                  <a:gd name="T36" fmla="*/ 8 w 19"/>
                  <a:gd name="T37" fmla="*/ 0 h 82"/>
                  <a:gd name="T38" fmla="*/ 4 w 19"/>
                  <a:gd name="T39" fmla="*/ 0 h 82"/>
                  <a:gd name="T40" fmla="*/ 4 w 19"/>
                  <a:gd name="T41" fmla="*/ 0 h 82"/>
                  <a:gd name="T42" fmla="*/ 2 w 19"/>
                  <a:gd name="T43" fmla="*/ 2 h 82"/>
                  <a:gd name="T44" fmla="*/ 0 w 19"/>
                  <a:gd name="T45" fmla="*/ 5 h 82"/>
                  <a:gd name="T46" fmla="*/ 1 w 19"/>
                  <a:gd name="T47" fmla="*/ 8 h 82"/>
                  <a:gd name="T48" fmla="*/ 1 w 19"/>
                  <a:gd name="T49" fmla="*/ 8 h 82"/>
                  <a:gd name="T50" fmla="*/ 4 w 19"/>
                  <a:gd name="T51" fmla="*/ 20 h 82"/>
                  <a:gd name="T52" fmla="*/ 6 w 19"/>
                  <a:gd name="T53" fmla="*/ 31 h 82"/>
                  <a:gd name="T54" fmla="*/ 6 w 19"/>
                  <a:gd name="T55" fmla="*/ 43 h 82"/>
                  <a:gd name="T56" fmla="*/ 6 w 19"/>
                  <a:gd name="T57" fmla="*/ 43 h 82"/>
                  <a:gd name="T58" fmla="*/ 5 w 19"/>
                  <a:gd name="T59" fmla="*/ 51 h 82"/>
                  <a:gd name="T60" fmla="*/ 3 w 19"/>
                  <a:gd name="T61" fmla="*/ 59 h 82"/>
                  <a:gd name="T62" fmla="*/ 2 w 19"/>
                  <a:gd name="T63" fmla="*/ 67 h 82"/>
                  <a:gd name="T64" fmla="*/ 2 w 19"/>
                  <a:gd name="T65" fmla="*/ 67 h 82"/>
                  <a:gd name="T66" fmla="*/ 2 w 19"/>
                  <a:gd name="T67" fmla="*/ 71 h 82"/>
                  <a:gd name="T68" fmla="*/ 3 w 19"/>
                  <a:gd name="T69" fmla="*/ 75 h 82"/>
                  <a:gd name="T70" fmla="*/ 5 w 19"/>
                  <a:gd name="T71" fmla="*/ 79 h 82"/>
                  <a:gd name="T72" fmla="*/ 5 w 19"/>
                  <a:gd name="T73" fmla="*/ 79 h 82"/>
                  <a:gd name="T74" fmla="*/ 7 w 19"/>
                  <a:gd name="T75" fmla="*/ 81 h 82"/>
                  <a:gd name="T76" fmla="*/ 10 w 19"/>
                  <a:gd name="T77" fmla="*/ 82 h 82"/>
                  <a:gd name="T78" fmla="*/ 13 w 19"/>
                  <a:gd name="T79" fmla="*/ 81 h 82"/>
                  <a:gd name="T80" fmla="*/ 13 w 19"/>
                  <a:gd name="T81" fmla="*/ 81 h 82"/>
                  <a:gd name="T82" fmla="*/ 15 w 19"/>
                  <a:gd name="T83" fmla="*/ 79 h 82"/>
                  <a:gd name="T84" fmla="*/ 17 w 19"/>
                  <a:gd name="T85" fmla="*/ 76 h 82"/>
                  <a:gd name="T86" fmla="*/ 16 w 19"/>
                  <a:gd name="T87" fmla="*/ 73 h 82"/>
                  <a:gd name="T88" fmla="*/ 16 w 19"/>
                  <a:gd name="T89" fmla="*/ 73 h 8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9"/>
                  <a:gd name="T136" fmla="*/ 0 h 82"/>
                  <a:gd name="T137" fmla="*/ 19 w 19"/>
                  <a:gd name="T138" fmla="*/ 82 h 8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9" h="82">
                    <a:moveTo>
                      <a:pt x="16" y="73"/>
                    </a:moveTo>
                    <a:lnTo>
                      <a:pt x="15" y="71"/>
                    </a:lnTo>
                    <a:lnTo>
                      <a:pt x="15" y="70"/>
                    </a:lnTo>
                    <a:lnTo>
                      <a:pt x="15" y="69"/>
                    </a:lnTo>
                    <a:lnTo>
                      <a:pt x="16" y="62"/>
                    </a:lnTo>
                    <a:lnTo>
                      <a:pt x="17" y="55"/>
                    </a:lnTo>
                    <a:lnTo>
                      <a:pt x="18" y="47"/>
                    </a:lnTo>
                    <a:lnTo>
                      <a:pt x="19" y="39"/>
                    </a:lnTo>
                    <a:lnTo>
                      <a:pt x="19" y="31"/>
                    </a:lnTo>
                    <a:lnTo>
                      <a:pt x="18" y="23"/>
                    </a:lnTo>
                    <a:lnTo>
                      <a:pt x="17" y="17"/>
                    </a:lnTo>
                    <a:lnTo>
                      <a:pt x="14" y="10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4" y="20"/>
                    </a:lnTo>
                    <a:lnTo>
                      <a:pt x="6" y="31"/>
                    </a:lnTo>
                    <a:lnTo>
                      <a:pt x="6" y="43"/>
                    </a:lnTo>
                    <a:lnTo>
                      <a:pt x="5" y="51"/>
                    </a:lnTo>
                    <a:lnTo>
                      <a:pt x="3" y="59"/>
                    </a:lnTo>
                    <a:lnTo>
                      <a:pt x="2" y="67"/>
                    </a:lnTo>
                    <a:lnTo>
                      <a:pt x="2" y="71"/>
                    </a:lnTo>
                    <a:lnTo>
                      <a:pt x="3" y="75"/>
                    </a:lnTo>
                    <a:lnTo>
                      <a:pt x="5" y="79"/>
                    </a:lnTo>
                    <a:lnTo>
                      <a:pt x="7" y="81"/>
                    </a:lnTo>
                    <a:lnTo>
                      <a:pt x="10" y="82"/>
                    </a:lnTo>
                    <a:lnTo>
                      <a:pt x="13" y="81"/>
                    </a:lnTo>
                    <a:lnTo>
                      <a:pt x="15" y="79"/>
                    </a:lnTo>
                    <a:lnTo>
                      <a:pt x="17" y="76"/>
                    </a:lnTo>
                    <a:lnTo>
                      <a:pt x="16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76" name="Freeform 493"/>
              <p:cNvSpPr>
                <a:spLocks/>
              </p:cNvSpPr>
              <p:nvPr/>
            </p:nvSpPr>
            <p:spPr bwMode="auto">
              <a:xfrm>
                <a:off x="969" y="1467"/>
                <a:ext cx="20" cy="81"/>
              </a:xfrm>
              <a:custGeom>
                <a:avLst/>
                <a:gdLst>
                  <a:gd name="T0" fmla="*/ 20 w 20"/>
                  <a:gd name="T1" fmla="*/ 73 h 81"/>
                  <a:gd name="T2" fmla="*/ 18 w 20"/>
                  <a:gd name="T3" fmla="*/ 61 h 81"/>
                  <a:gd name="T4" fmla="*/ 15 w 20"/>
                  <a:gd name="T5" fmla="*/ 48 h 81"/>
                  <a:gd name="T6" fmla="*/ 13 w 20"/>
                  <a:gd name="T7" fmla="*/ 35 h 81"/>
                  <a:gd name="T8" fmla="*/ 13 w 20"/>
                  <a:gd name="T9" fmla="*/ 35 h 81"/>
                  <a:gd name="T10" fmla="*/ 13 w 20"/>
                  <a:gd name="T11" fmla="*/ 25 h 81"/>
                  <a:gd name="T12" fmla="*/ 15 w 20"/>
                  <a:gd name="T13" fmla="*/ 15 h 81"/>
                  <a:gd name="T14" fmla="*/ 16 w 20"/>
                  <a:gd name="T15" fmla="*/ 5 h 81"/>
                  <a:gd name="T16" fmla="*/ 16 w 20"/>
                  <a:gd name="T17" fmla="*/ 5 h 81"/>
                  <a:gd name="T18" fmla="*/ 14 w 20"/>
                  <a:gd name="T19" fmla="*/ 2 h 81"/>
                  <a:gd name="T20" fmla="*/ 12 w 20"/>
                  <a:gd name="T21" fmla="*/ 0 h 81"/>
                  <a:gd name="T22" fmla="*/ 9 w 20"/>
                  <a:gd name="T23" fmla="*/ 0 h 81"/>
                  <a:gd name="T24" fmla="*/ 9 w 20"/>
                  <a:gd name="T25" fmla="*/ 0 h 81"/>
                  <a:gd name="T26" fmla="*/ 6 w 20"/>
                  <a:gd name="T27" fmla="*/ 1 h 81"/>
                  <a:gd name="T28" fmla="*/ 3 w 20"/>
                  <a:gd name="T29" fmla="*/ 4 h 81"/>
                  <a:gd name="T30" fmla="*/ 3 w 20"/>
                  <a:gd name="T31" fmla="*/ 7 h 81"/>
                  <a:gd name="T32" fmla="*/ 3 w 20"/>
                  <a:gd name="T33" fmla="*/ 7 h 81"/>
                  <a:gd name="T34" fmla="*/ 2 w 20"/>
                  <a:gd name="T35" fmla="*/ 13 h 81"/>
                  <a:gd name="T36" fmla="*/ 1 w 20"/>
                  <a:gd name="T37" fmla="*/ 19 h 81"/>
                  <a:gd name="T38" fmla="*/ 0 w 20"/>
                  <a:gd name="T39" fmla="*/ 26 h 81"/>
                  <a:gd name="T40" fmla="*/ 0 w 20"/>
                  <a:gd name="T41" fmla="*/ 26 h 81"/>
                  <a:gd name="T42" fmla="*/ 1 w 20"/>
                  <a:gd name="T43" fmla="*/ 43 h 81"/>
                  <a:gd name="T44" fmla="*/ 4 w 20"/>
                  <a:gd name="T45" fmla="*/ 59 h 81"/>
                  <a:gd name="T46" fmla="*/ 8 w 20"/>
                  <a:gd name="T47" fmla="*/ 76 h 81"/>
                  <a:gd name="T48" fmla="*/ 8 w 20"/>
                  <a:gd name="T49" fmla="*/ 76 h 81"/>
                  <a:gd name="T50" fmla="*/ 9 w 20"/>
                  <a:gd name="T51" fmla="*/ 79 h 81"/>
                  <a:gd name="T52" fmla="*/ 12 w 20"/>
                  <a:gd name="T53" fmla="*/ 80 h 81"/>
                  <a:gd name="T54" fmla="*/ 15 w 20"/>
                  <a:gd name="T55" fmla="*/ 81 h 81"/>
                  <a:gd name="T56" fmla="*/ 15 w 20"/>
                  <a:gd name="T57" fmla="*/ 81 h 81"/>
                  <a:gd name="T58" fmla="*/ 18 w 20"/>
                  <a:gd name="T59" fmla="*/ 80 h 81"/>
                  <a:gd name="T60" fmla="*/ 20 w 20"/>
                  <a:gd name="T61" fmla="*/ 77 h 81"/>
                  <a:gd name="T62" fmla="*/ 20 w 20"/>
                  <a:gd name="T63" fmla="*/ 73 h 81"/>
                  <a:gd name="T64" fmla="*/ 20 w 20"/>
                  <a:gd name="T65" fmla="*/ 73 h 8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0"/>
                  <a:gd name="T100" fmla="*/ 0 h 81"/>
                  <a:gd name="T101" fmla="*/ 20 w 20"/>
                  <a:gd name="T102" fmla="*/ 81 h 8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0" h="81">
                    <a:moveTo>
                      <a:pt x="20" y="73"/>
                    </a:moveTo>
                    <a:lnTo>
                      <a:pt x="18" y="61"/>
                    </a:lnTo>
                    <a:lnTo>
                      <a:pt x="15" y="48"/>
                    </a:lnTo>
                    <a:lnTo>
                      <a:pt x="13" y="35"/>
                    </a:lnTo>
                    <a:lnTo>
                      <a:pt x="13" y="25"/>
                    </a:lnTo>
                    <a:lnTo>
                      <a:pt x="15" y="15"/>
                    </a:lnTo>
                    <a:lnTo>
                      <a:pt x="16" y="5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3" y="4"/>
                    </a:lnTo>
                    <a:lnTo>
                      <a:pt x="3" y="7"/>
                    </a:lnTo>
                    <a:lnTo>
                      <a:pt x="2" y="13"/>
                    </a:lnTo>
                    <a:lnTo>
                      <a:pt x="1" y="19"/>
                    </a:lnTo>
                    <a:lnTo>
                      <a:pt x="0" y="26"/>
                    </a:lnTo>
                    <a:lnTo>
                      <a:pt x="1" y="43"/>
                    </a:lnTo>
                    <a:lnTo>
                      <a:pt x="4" y="59"/>
                    </a:lnTo>
                    <a:lnTo>
                      <a:pt x="8" y="76"/>
                    </a:lnTo>
                    <a:lnTo>
                      <a:pt x="9" y="79"/>
                    </a:lnTo>
                    <a:lnTo>
                      <a:pt x="12" y="80"/>
                    </a:lnTo>
                    <a:lnTo>
                      <a:pt x="15" y="81"/>
                    </a:lnTo>
                    <a:lnTo>
                      <a:pt x="18" y="80"/>
                    </a:lnTo>
                    <a:lnTo>
                      <a:pt x="20" y="77"/>
                    </a:lnTo>
                    <a:lnTo>
                      <a:pt x="20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77" name="Freeform 494"/>
              <p:cNvSpPr>
                <a:spLocks/>
              </p:cNvSpPr>
              <p:nvPr/>
            </p:nvSpPr>
            <p:spPr bwMode="auto">
              <a:xfrm>
                <a:off x="944" y="1468"/>
                <a:ext cx="17" cy="78"/>
              </a:xfrm>
              <a:custGeom>
                <a:avLst/>
                <a:gdLst>
                  <a:gd name="T0" fmla="*/ 13 w 17"/>
                  <a:gd name="T1" fmla="*/ 71 h 78"/>
                  <a:gd name="T2" fmla="*/ 13 w 17"/>
                  <a:gd name="T3" fmla="*/ 61 h 78"/>
                  <a:gd name="T4" fmla="*/ 14 w 17"/>
                  <a:gd name="T5" fmla="*/ 51 h 78"/>
                  <a:gd name="T6" fmla="*/ 13 w 17"/>
                  <a:gd name="T7" fmla="*/ 41 h 78"/>
                  <a:gd name="T8" fmla="*/ 13 w 17"/>
                  <a:gd name="T9" fmla="*/ 41 h 78"/>
                  <a:gd name="T10" fmla="*/ 13 w 17"/>
                  <a:gd name="T11" fmla="*/ 31 h 78"/>
                  <a:gd name="T12" fmla="*/ 13 w 17"/>
                  <a:gd name="T13" fmla="*/ 22 h 78"/>
                  <a:gd name="T14" fmla="*/ 14 w 17"/>
                  <a:gd name="T15" fmla="*/ 12 h 78"/>
                  <a:gd name="T16" fmla="*/ 14 w 17"/>
                  <a:gd name="T17" fmla="*/ 12 h 78"/>
                  <a:gd name="T18" fmla="*/ 15 w 17"/>
                  <a:gd name="T19" fmla="*/ 11 h 78"/>
                  <a:gd name="T20" fmla="*/ 15 w 17"/>
                  <a:gd name="T21" fmla="*/ 10 h 78"/>
                  <a:gd name="T22" fmla="*/ 16 w 17"/>
                  <a:gd name="T23" fmla="*/ 10 h 78"/>
                  <a:gd name="T24" fmla="*/ 16 w 17"/>
                  <a:gd name="T25" fmla="*/ 10 h 78"/>
                  <a:gd name="T26" fmla="*/ 16 w 17"/>
                  <a:gd name="T27" fmla="*/ 10 h 78"/>
                  <a:gd name="T28" fmla="*/ 16 w 17"/>
                  <a:gd name="T29" fmla="*/ 10 h 78"/>
                  <a:gd name="T30" fmla="*/ 16 w 17"/>
                  <a:gd name="T31" fmla="*/ 10 h 78"/>
                  <a:gd name="T32" fmla="*/ 16 w 17"/>
                  <a:gd name="T33" fmla="*/ 10 h 78"/>
                  <a:gd name="T34" fmla="*/ 17 w 17"/>
                  <a:gd name="T35" fmla="*/ 7 h 78"/>
                  <a:gd name="T36" fmla="*/ 16 w 17"/>
                  <a:gd name="T37" fmla="*/ 4 h 78"/>
                  <a:gd name="T38" fmla="*/ 14 w 17"/>
                  <a:gd name="T39" fmla="*/ 1 h 78"/>
                  <a:gd name="T40" fmla="*/ 14 w 17"/>
                  <a:gd name="T41" fmla="*/ 1 h 78"/>
                  <a:gd name="T42" fmla="*/ 11 w 17"/>
                  <a:gd name="T43" fmla="*/ 0 h 78"/>
                  <a:gd name="T44" fmla="*/ 7 w 17"/>
                  <a:gd name="T45" fmla="*/ 1 h 78"/>
                  <a:gd name="T46" fmla="*/ 5 w 17"/>
                  <a:gd name="T47" fmla="*/ 3 h 78"/>
                  <a:gd name="T48" fmla="*/ 5 w 17"/>
                  <a:gd name="T49" fmla="*/ 3 h 78"/>
                  <a:gd name="T50" fmla="*/ 3 w 17"/>
                  <a:gd name="T51" fmla="*/ 6 h 78"/>
                  <a:gd name="T52" fmla="*/ 2 w 17"/>
                  <a:gd name="T53" fmla="*/ 8 h 78"/>
                  <a:gd name="T54" fmla="*/ 1 w 17"/>
                  <a:gd name="T55" fmla="*/ 11 h 78"/>
                  <a:gd name="T56" fmla="*/ 1 w 17"/>
                  <a:gd name="T57" fmla="*/ 11 h 78"/>
                  <a:gd name="T58" fmla="*/ 0 w 17"/>
                  <a:gd name="T59" fmla="*/ 31 h 78"/>
                  <a:gd name="T60" fmla="*/ 0 w 17"/>
                  <a:gd name="T61" fmla="*/ 51 h 78"/>
                  <a:gd name="T62" fmla="*/ 0 w 17"/>
                  <a:gd name="T63" fmla="*/ 71 h 78"/>
                  <a:gd name="T64" fmla="*/ 0 w 17"/>
                  <a:gd name="T65" fmla="*/ 71 h 78"/>
                  <a:gd name="T66" fmla="*/ 0 w 17"/>
                  <a:gd name="T67" fmla="*/ 74 h 78"/>
                  <a:gd name="T68" fmla="*/ 2 w 17"/>
                  <a:gd name="T69" fmla="*/ 77 h 78"/>
                  <a:gd name="T70" fmla="*/ 6 w 17"/>
                  <a:gd name="T71" fmla="*/ 78 h 78"/>
                  <a:gd name="T72" fmla="*/ 6 w 17"/>
                  <a:gd name="T73" fmla="*/ 78 h 78"/>
                  <a:gd name="T74" fmla="*/ 9 w 17"/>
                  <a:gd name="T75" fmla="*/ 77 h 78"/>
                  <a:gd name="T76" fmla="*/ 12 w 17"/>
                  <a:gd name="T77" fmla="*/ 75 h 78"/>
                  <a:gd name="T78" fmla="*/ 13 w 17"/>
                  <a:gd name="T79" fmla="*/ 71 h 78"/>
                  <a:gd name="T80" fmla="*/ 13 w 17"/>
                  <a:gd name="T81" fmla="*/ 71 h 7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7"/>
                  <a:gd name="T124" fmla="*/ 0 h 78"/>
                  <a:gd name="T125" fmla="*/ 17 w 17"/>
                  <a:gd name="T126" fmla="*/ 78 h 7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7" h="78">
                    <a:moveTo>
                      <a:pt x="13" y="71"/>
                    </a:moveTo>
                    <a:lnTo>
                      <a:pt x="13" y="61"/>
                    </a:lnTo>
                    <a:lnTo>
                      <a:pt x="14" y="51"/>
                    </a:lnTo>
                    <a:lnTo>
                      <a:pt x="13" y="41"/>
                    </a:lnTo>
                    <a:lnTo>
                      <a:pt x="13" y="31"/>
                    </a:lnTo>
                    <a:lnTo>
                      <a:pt x="13" y="22"/>
                    </a:lnTo>
                    <a:lnTo>
                      <a:pt x="14" y="12"/>
                    </a:lnTo>
                    <a:lnTo>
                      <a:pt x="15" y="11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7" y="7"/>
                    </a:lnTo>
                    <a:lnTo>
                      <a:pt x="16" y="4"/>
                    </a:lnTo>
                    <a:lnTo>
                      <a:pt x="14" y="1"/>
                    </a:lnTo>
                    <a:lnTo>
                      <a:pt x="11" y="0"/>
                    </a:lnTo>
                    <a:lnTo>
                      <a:pt x="7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1" y="11"/>
                    </a:lnTo>
                    <a:lnTo>
                      <a:pt x="0" y="31"/>
                    </a:lnTo>
                    <a:lnTo>
                      <a:pt x="0" y="51"/>
                    </a:lnTo>
                    <a:lnTo>
                      <a:pt x="0" y="71"/>
                    </a:lnTo>
                    <a:lnTo>
                      <a:pt x="0" y="74"/>
                    </a:lnTo>
                    <a:lnTo>
                      <a:pt x="2" y="77"/>
                    </a:lnTo>
                    <a:lnTo>
                      <a:pt x="6" y="78"/>
                    </a:lnTo>
                    <a:lnTo>
                      <a:pt x="9" y="77"/>
                    </a:lnTo>
                    <a:lnTo>
                      <a:pt x="12" y="75"/>
                    </a:lnTo>
                    <a:lnTo>
                      <a:pt x="13" y="7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78" name="Freeform 495"/>
              <p:cNvSpPr>
                <a:spLocks/>
              </p:cNvSpPr>
              <p:nvPr/>
            </p:nvSpPr>
            <p:spPr bwMode="auto">
              <a:xfrm>
                <a:off x="920" y="1466"/>
                <a:ext cx="21" cy="80"/>
              </a:xfrm>
              <a:custGeom>
                <a:avLst/>
                <a:gdLst>
                  <a:gd name="T0" fmla="*/ 21 w 21"/>
                  <a:gd name="T1" fmla="*/ 73 h 80"/>
                  <a:gd name="T2" fmla="*/ 20 w 21"/>
                  <a:gd name="T3" fmla="*/ 55 h 80"/>
                  <a:gd name="T4" fmla="*/ 18 w 21"/>
                  <a:gd name="T5" fmla="*/ 36 h 80"/>
                  <a:gd name="T6" fmla="*/ 13 w 21"/>
                  <a:gd name="T7" fmla="*/ 19 h 80"/>
                  <a:gd name="T8" fmla="*/ 13 w 21"/>
                  <a:gd name="T9" fmla="*/ 19 h 80"/>
                  <a:gd name="T10" fmla="*/ 12 w 21"/>
                  <a:gd name="T11" fmla="*/ 15 h 80"/>
                  <a:gd name="T12" fmla="*/ 12 w 21"/>
                  <a:gd name="T13" fmla="*/ 11 h 80"/>
                  <a:gd name="T14" fmla="*/ 12 w 21"/>
                  <a:gd name="T15" fmla="*/ 7 h 80"/>
                  <a:gd name="T16" fmla="*/ 12 w 21"/>
                  <a:gd name="T17" fmla="*/ 7 h 80"/>
                  <a:gd name="T18" fmla="*/ 11 w 21"/>
                  <a:gd name="T19" fmla="*/ 3 h 80"/>
                  <a:gd name="T20" fmla="*/ 9 w 21"/>
                  <a:gd name="T21" fmla="*/ 1 h 80"/>
                  <a:gd name="T22" fmla="*/ 6 w 21"/>
                  <a:gd name="T23" fmla="*/ 0 h 80"/>
                  <a:gd name="T24" fmla="*/ 6 w 21"/>
                  <a:gd name="T25" fmla="*/ 0 h 80"/>
                  <a:gd name="T26" fmla="*/ 3 w 21"/>
                  <a:gd name="T27" fmla="*/ 1 h 80"/>
                  <a:gd name="T28" fmla="*/ 1 w 21"/>
                  <a:gd name="T29" fmla="*/ 3 h 80"/>
                  <a:gd name="T30" fmla="*/ 0 w 21"/>
                  <a:gd name="T31" fmla="*/ 7 h 80"/>
                  <a:gd name="T32" fmla="*/ 0 w 21"/>
                  <a:gd name="T33" fmla="*/ 7 h 80"/>
                  <a:gd name="T34" fmla="*/ 0 w 21"/>
                  <a:gd name="T35" fmla="*/ 16 h 80"/>
                  <a:gd name="T36" fmla="*/ 2 w 21"/>
                  <a:gd name="T37" fmla="*/ 26 h 80"/>
                  <a:gd name="T38" fmla="*/ 5 w 21"/>
                  <a:gd name="T39" fmla="*/ 35 h 80"/>
                  <a:gd name="T40" fmla="*/ 5 w 21"/>
                  <a:gd name="T41" fmla="*/ 35 h 80"/>
                  <a:gd name="T42" fmla="*/ 7 w 21"/>
                  <a:gd name="T43" fmla="*/ 48 h 80"/>
                  <a:gd name="T44" fmla="*/ 8 w 21"/>
                  <a:gd name="T45" fmla="*/ 61 h 80"/>
                  <a:gd name="T46" fmla="*/ 8 w 21"/>
                  <a:gd name="T47" fmla="*/ 73 h 80"/>
                  <a:gd name="T48" fmla="*/ 8 w 21"/>
                  <a:gd name="T49" fmla="*/ 73 h 80"/>
                  <a:gd name="T50" fmla="*/ 9 w 21"/>
                  <a:gd name="T51" fmla="*/ 77 h 80"/>
                  <a:gd name="T52" fmla="*/ 11 w 21"/>
                  <a:gd name="T53" fmla="*/ 79 h 80"/>
                  <a:gd name="T54" fmla="*/ 14 w 21"/>
                  <a:gd name="T55" fmla="*/ 80 h 80"/>
                  <a:gd name="T56" fmla="*/ 14 w 21"/>
                  <a:gd name="T57" fmla="*/ 80 h 80"/>
                  <a:gd name="T58" fmla="*/ 18 w 21"/>
                  <a:gd name="T59" fmla="*/ 79 h 80"/>
                  <a:gd name="T60" fmla="*/ 20 w 21"/>
                  <a:gd name="T61" fmla="*/ 77 h 80"/>
                  <a:gd name="T62" fmla="*/ 21 w 21"/>
                  <a:gd name="T63" fmla="*/ 73 h 80"/>
                  <a:gd name="T64" fmla="*/ 21 w 21"/>
                  <a:gd name="T65" fmla="*/ 73 h 8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1"/>
                  <a:gd name="T100" fmla="*/ 0 h 80"/>
                  <a:gd name="T101" fmla="*/ 21 w 21"/>
                  <a:gd name="T102" fmla="*/ 80 h 80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1" h="80">
                    <a:moveTo>
                      <a:pt x="21" y="73"/>
                    </a:moveTo>
                    <a:lnTo>
                      <a:pt x="20" y="55"/>
                    </a:lnTo>
                    <a:lnTo>
                      <a:pt x="18" y="36"/>
                    </a:lnTo>
                    <a:lnTo>
                      <a:pt x="13" y="19"/>
                    </a:lnTo>
                    <a:lnTo>
                      <a:pt x="12" y="15"/>
                    </a:lnTo>
                    <a:lnTo>
                      <a:pt x="12" y="11"/>
                    </a:lnTo>
                    <a:lnTo>
                      <a:pt x="12" y="7"/>
                    </a:lnTo>
                    <a:lnTo>
                      <a:pt x="11" y="3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0" y="16"/>
                    </a:lnTo>
                    <a:lnTo>
                      <a:pt x="2" y="26"/>
                    </a:lnTo>
                    <a:lnTo>
                      <a:pt x="5" y="35"/>
                    </a:lnTo>
                    <a:lnTo>
                      <a:pt x="7" y="48"/>
                    </a:lnTo>
                    <a:lnTo>
                      <a:pt x="8" y="61"/>
                    </a:lnTo>
                    <a:lnTo>
                      <a:pt x="8" y="73"/>
                    </a:lnTo>
                    <a:lnTo>
                      <a:pt x="9" y="77"/>
                    </a:lnTo>
                    <a:lnTo>
                      <a:pt x="11" y="79"/>
                    </a:lnTo>
                    <a:lnTo>
                      <a:pt x="14" y="80"/>
                    </a:lnTo>
                    <a:lnTo>
                      <a:pt x="18" y="79"/>
                    </a:lnTo>
                    <a:lnTo>
                      <a:pt x="20" y="77"/>
                    </a:lnTo>
                    <a:lnTo>
                      <a:pt x="21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79" name="Freeform 496"/>
              <p:cNvSpPr>
                <a:spLocks/>
              </p:cNvSpPr>
              <p:nvPr/>
            </p:nvSpPr>
            <p:spPr bwMode="auto">
              <a:xfrm>
                <a:off x="990" y="1468"/>
                <a:ext cx="18" cy="82"/>
              </a:xfrm>
              <a:custGeom>
                <a:avLst/>
                <a:gdLst>
                  <a:gd name="T0" fmla="*/ 12 w 18"/>
                  <a:gd name="T1" fmla="*/ 80 h 82"/>
                  <a:gd name="T2" fmla="*/ 17 w 18"/>
                  <a:gd name="T3" fmla="*/ 69 h 82"/>
                  <a:gd name="T4" fmla="*/ 17 w 18"/>
                  <a:gd name="T5" fmla="*/ 57 h 82"/>
                  <a:gd name="T6" fmla="*/ 16 w 18"/>
                  <a:gd name="T7" fmla="*/ 44 h 82"/>
                  <a:gd name="T8" fmla="*/ 16 w 18"/>
                  <a:gd name="T9" fmla="*/ 44 h 82"/>
                  <a:gd name="T10" fmla="*/ 15 w 18"/>
                  <a:gd name="T11" fmla="*/ 39 h 82"/>
                  <a:gd name="T12" fmla="*/ 15 w 18"/>
                  <a:gd name="T13" fmla="*/ 34 h 82"/>
                  <a:gd name="T14" fmla="*/ 16 w 18"/>
                  <a:gd name="T15" fmla="*/ 29 h 82"/>
                  <a:gd name="T16" fmla="*/ 16 w 18"/>
                  <a:gd name="T17" fmla="*/ 29 h 82"/>
                  <a:gd name="T18" fmla="*/ 17 w 18"/>
                  <a:gd name="T19" fmla="*/ 21 h 82"/>
                  <a:gd name="T20" fmla="*/ 18 w 18"/>
                  <a:gd name="T21" fmla="*/ 13 h 82"/>
                  <a:gd name="T22" fmla="*/ 18 w 18"/>
                  <a:gd name="T23" fmla="*/ 6 h 82"/>
                  <a:gd name="T24" fmla="*/ 18 w 18"/>
                  <a:gd name="T25" fmla="*/ 6 h 82"/>
                  <a:gd name="T26" fmla="*/ 17 w 18"/>
                  <a:gd name="T27" fmla="*/ 3 h 82"/>
                  <a:gd name="T28" fmla="*/ 15 w 18"/>
                  <a:gd name="T29" fmla="*/ 0 h 82"/>
                  <a:gd name="T30" fmla="*/ 12 w 18"/>
                  <a:gd name="T31" fmla="*/ 0 h 82"/>
                  <a:gd name="T32" fmla="*/ 12 w 18"/>
                  <a:gd name="T33" fmla="*/ 0 h 82"/>
                  <a:gd name="T34" fmla="*/ 9 w 18"/>
                  <a:gd name="T35" fmla="*/ 0 h 82"/>
                  <a:gd name="T36" fmla="*/ 6 w 18"/>
                  <a:gd name="T37" fmla="*/ 3 h 82"/>
                  <a:gd name="T38" fmla="*/ 5 w 18"/>
                  <a:gd name="T39" fmla="*/ 6 h 82"/>
                  <a:gd name="T40" fmla="*/ 5 w 18"/>
                  <a:gd name="T41" fmla="*/ 6 h 82"/>
                  <a:gd name="T42" fmla="*/ 5 w 18"/>
                  <a:gd name="T43" fmla="*/ 14 h 82"/>
                  <a:gd name="T44" fmla="*/ 5 w 18"/>
                  <a:gd name="T45" fmla="*/ 22 h 82"/>
                  <a:gd name="T46" fmla="*/ 3 w 18"/>
                  <a:gd name="T47" fmla="*/ 29 h 82"/>
                  <a:gd name="T48" fmla="*/ 3 w 18"/>
                  <a:gd name="T49" fmla="*/ 29 h 82"/>
                  <a:gd name="T50" fmla="*/ 2 w 18"/>
                  <a:gd name="T51" fmla="*/ 38 h 82"/>
                  <a:gd name="T52" fmla="*/ 3 w 18"/>
                  <a:gd name="T53" fmla="*/ 46 h 82"/>
                  <a:gd name="T54" fmla="*/ 4 w 18"/>
                  <a:gd name="T55" fmla="*/ 54 h 82"/>
                  <a:gd name="T56" fmla="*/ 4 w 18"/>
                  <a:gd name="T57" fmla="*/ 54 h 82"/>
                  <a:gd name="T58" fmla="*/ 5 w 18"/>
                  <a:gd name="T59" fmla="*/ 61 h 82"/>
                  <a:gd name="T60" fmla="*/ 5 w 18"/>
                  <a:gd name="T61" fmla="*/ 66 h 82"/>
                  <a:gd name="T62" fmla="*/ 2 w 18"/>
                  <a:gd name="T63" fmla="*/ 72 h 82"/>
                  <a:gd name="T64" fmla="*/ 2 w 18"/>
                  <a:gd name="T65" fmla="*/ 72 h 82"/>
                  <a:gd name="T66" fmla="*/ 0 w 18"/>
                  <a:gd name="T67" fmla="*/ 75 h 82"/>
                  <a:gd name="T68" fmla="*/ 1 w 18"/>
                  <a:gd name="T69" fmla="*/ 79 h 82"/>
                  <a:gd name="T70" fmla="*/ 3 w 18"/>
                  <a:gd name="T71" fmla="*/ 81 h 82"/>
                  <a:gd name="T72" fmla="*/ 3 w 18"/>
                  <a:gd name="T73" fmla="*/ 81 h 82"/>
                  <a:gd name="T74" fmla="*/ 6 w 18"/>
                  <a:gd name="T75" fmla="*/ 82 h 82"/>
                  <a:gd name="T76" fmla="*/ 9 w 18"/>
                  <a:gd name="T77" fmla="*/ 82 h 82"/>
                  <a:gd name="T78" fmla="*/ 12 w 18"/>
                  <a:gd name="T79" fmla="*/ 80 h 82"/>
                  <a:gd name="T80" fmla="*/ 12 w 18"/>
                  <a:gd name="T81" fmla="*/ 80 h 8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8"/>
                  <a:gd name="T124" fmla="*/ 0 h 82"/>
                  <a:gd name="T125" fmla="*/ 18 w 18"/>
                  <a:gd name="T126" fmla="*/ 82 h 82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8" h="82">
                    <a:moveTo>
                      <a:pt x="12" y="80"/>
                    </a:moveTo>
                    <a:lnTo>
                      <a:pt x="17" y="69"/>
                    </a:lnTo>
                    <a:lnTo>
                      <a:pt x="17" y="57"/>
                    </a:lnTo>
                    <a:lnTo>
                      <a:pt x="16" y="44"/>
                    </a:lnTo>
                    <a:lnTo>
                      <a:pt x="15" y="39"/>
                    </a:lnTo>
                    <a:lnTo>
                      <a:pt x="15" y="34"/>
                    </a:lnTo>
                    <a:lnTo>
                      <a:pt x="16" y="29"/>
                    </a:lnTo>
                    <a:lnTo>
                      <a:pt x="17" y="21"/>
                    </a:lnTo>
                    <a:lnTo>
                      <a:pt x="18" y="13"/>
                    </a:lnTo>
                    <a:lnTo>
                      <a:pt x="18" y="6"/>
                    </a:lnTo>
                    <a:lnTo>
                      <a:pt x="17" y="3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3"/>
                    </a:lnTo>
                    <a:lnTo>
                      <a:pt x="5" y="6"/>
                    </a:lnTo>
                    <a:lnTo>
                      <a:pt x="5" y="14"/>
                    </a:lnTo>
                    <a:lnTo>
                      <a:pt x="5" y="22"/>
                    </a:lnTo>
                    <a:lnTo>
                      <a:pt x="3" y="29"/>
                    </a:lnTo>
                    <a:lnTo>
                      <a:pt x="2" y="38"/>
                    </a:lnTo>
                    <a:lnTo>
                      <a:pt x="3" y="46"/>
                    </a:lnTo>
                    <a:lnTo>
                      <a:pt x="4" y="54"/>
                    </a:lnTo>
                    <a:lnTo>
                      <a:pt x="5" y="61"/>
                    </a:lnTo>
                    <a:lnTo>
                      <a:pt x="5" y="66"/>
                    </a:lnTo>
                    <a:lnTo>
                      <a:pt x="2" y="72"/>
                    </a:lnTo>
                    <a:lnTo>
                      <a:pt x="0" y="75"/>
                    </a:lnTo>
                    <a:lnTo>
                      <a:pt x="1" y="79"/>
                    </a:lnTo>
                    <a:lnTo>
                      <a:pt x="3" y="81"/>
                    </a:lnTo>
                    <a:lnTo>
                      <a:pt x="6" y="82"/>
                    </a:lnTo>
                    <a:lnTo>
                      <a:pt x="9" y="82"/>
                    </a:lnTo>
                    <a:lnTo>
                      <a:pt x="12" y="8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80" name="Freeform 497"/>
              <p:cNvSpPr>
                <a:spLocks/>
              </p:cNvSpPr>
              <p:nvPr/>
            </p:nvSpPr>
            <p:spPr bwMode="auto">
              <a:xfrm>
                <a:off x="1009" y="1533"/>
                <a:ext cx="46" cy="44"/>
              </a:xfrm>
              <a:custGeom>
                <a:avLst/>
                <a:gdLst>
                  <a:gd name="T0" fmla="*/ 23 w 46"/>
                  <a:gd name="T1" fmla="*/ 0 h 44"/>
                  <a:gd name="T2" fmla="*/ 12 w 46"/>
                  <a:gd name="T3" fmla="*/ 3 h 44"/>
                  <a:gd name="T4" fmla="*/ 3 w 46"/>
                  <a:gd name="T5" fmla="*/ 11 h 44"/>
                  <a:gd name="T6" fmla="*/ 0 w 46"/>
                  <a:gd name="T7" fmla="*/ 22 h 44"/>
                  <a:gd name="T8" fmla="*/ 0 w 46"/>
                  <a:gd name="T9" fmla="*/ 22 h 44"/>
                  <a:gd name="T10" fmla="*/ 3 w 46"/>
                  <a:gd name="T11" fmla="*/ 34 h 44"/>
                  <a:gd name="T12" fmla="*/ 12 w 46"/>
                  <a:gd name="T13" fmla="*/ 41 h 44"/>
                  <a:gd name="T14" fmla="*/ 23 w 46"/>
                  <a:gd name="T15" fmla="*/ 44 h 44"/>
                  <a:gd name="T16" fmla="*/ 23 w 46"/>
                  <a:gd name="T17" fmla="*/ 44 h 44"/>
                  <a:gd name="T18" fmla="*/ 34 w 46"/>
                  <a:gd name="T19" fmla="*/ 41 h 44"/>
                  <a:gd name="T20" fmla="*/ 43 w 46"/>
                  <a:gd name="T21" fmla="*/ 34 h 44"/>
                  <a:gd name="T22" fmla="*/ 46 w 46"/>
                  <a:gd name="T23" fmla="*/ 22 h 44"/>
                  <a:gd name="T24" fmla="*/ 46 w 46"/>
                  <a:gd name="T25" fmla="*/ 22 h 44"/>
                  <a:gd name="T26" fmla="*/ 43 w 46"/>
                  <a:gd name="T27" fmla="*/ 11 h 44"/>
                  <a:gd name="T28" fmla="*/ 34 w 46"/>
                  <a:gd name="T29" fmla="*/ 3 h 44"/>
                  <a:gd name="T30" fmla="*/ 23 w 46"/>
                  <a:gd name="T31" fmla="*/ 0 h 44"/>
                  <a:gd name="T32" fmla="*/ 23 w 46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6"/>
                  <a:gd name="T52" fmla="*/ 0 h 44"/>
                  <a:gd name="T53" fmla="*/ 46 w 46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6" h="44">
                    <a:moveTo>
                      <a:pt x="23" y="0"/>
                    </a:moveTo>
                    <a:lnTo>
                      <a:pt x="12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2" y="41"/>
                    </a:lnTo>
                    <a:lnTo>
                      <a:pt x="23" y="44"/>
                    </a:lnTo>
                    <a:lnTo>
                      <a:pt x="34" y="41"/>
                    </a:lnTo>
                    <a:lnTo>
                      <a:pt x="43" y="34"/>
                    </a:lnTo>
                    <a:lnTo>
                      <a:pt x="46" y="22"/>
                    </a:lnTo>
                    <a:lnTo>
                      <a:pt x="43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81" name="Freeform 498"/>
              <p:cNvSpPr>
                <a:spLocks/>
              </p:cNvSpPr>
              <p:nvPr/>
            </p:nvSpPr>
            <p:spPr bwMode="auto">
              <a:xfrm>
                <a:off x="965" y="1533"/>
                <a:ext cx="44" cy="44"/>
              </a:xfrm>
              <a:custGeom>
                <a:avLst/>
                <a:gdLst>
                  <a:gd name="T0" fmla="*/ 22 w 44"/>
                  <a:gd name="T1" fmla="*/ 0 h 44"/>
                  <a:gd name="T2" fmla="*/ 11 w 44"/>
                  <a:gd name="T3" fmla="*/ 3 h 44"/>
                  <a:gd name="T4" fmla="*/ 3 w 44"/>
                  <a:gd name="T5" fmla="*/ 11 h 44"/>
                  <a:gd name="T6" fmla="*/ 0 w 44"/>
                  <a:gd name="T7" fmla="*/ 22 h 44"/>
                  <a:gd name="T8" fmla="*/ 0 w 44"/>
                  <a:gd name="T9" fmla="*/ 22 h 44"/>
                  <a:gd name="T10" fmla="*/ 3 w 44"/>
                  <a:gd name="T11" fmla="*/ 34 h 44"/>
                  <a:gd name="T12" fmla="*/ 11 w 44"/>
                  <a:gd name="T13" fmla="*/ 41 h 44"/>
                  <a:gd name="T14" fmla="*/ 22 w 44"/>
                  <a:gd name="T15" fmla="*/ 44 h 44"/>
                  <a:gd name="T16" fmla="*/ 22 w 44"/>
                  <a:gd name="T17" fmla="*/ 44 h 44"/>
                  <a:gd name="T18" fmla="*/ 34 w 44"/>
                  <a:gd name="T19" fmla="*/ 41 h 44"/>
                  <a:gd name="T20" fmla="*/ 41 w 44"/>
                  <a:gd name="T21" fmla="*/ 34 h 44"/>
                  <a:gd name="T22" fmla="*/ 44 w 44"/>
                  <a:gd name="T23" fmla="*/ 22 h 44"/>
                  <a:gd name="T24" fmla="*/ 44 w 44"/>
                  <a:gd name="T25" fmla="*/ 22 h 44"/>
                  <a:gd name="T26" fmla="*/ 41 w 44"/>
                  <a:gd name="T27" fmla="*/ 11 h 44"/>
                  <a:gd name="T28" fmla="*/ 34 w 44"/>
                  <a:gd name="T29" fmla="*/ 3 h 44"/>
                  <a:gd name="T30" fmla="*/ 22 w 44"/>
                  <a:gd name="T31" fmla="*/ 0 h 44"/>
                  <a:gd name="T32" fmla="*/ 22 w 44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4"/>
                  <a:gd name="T53" fmla="*/ 44 w 44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4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2" y="44"/>
                    </a:lnTo>
                    <a:lnTo>
                      <a:pt x="34" y="41"/>
                    </a:lnTo>
                    <a:lnTo>
                      <a:pt x="41" y="34"/>
                    </a:lnTo>
                    <a:lnTo>
                      <a:pt x="44" y="22"/>
                    </a:lnTo>
                    <a:lnTo>
                      <a:pt x="41" y="11"/>
                    </a:lnTo>
                    <a:lnTo>
                      <a:pt x="34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82" name="Freeform 499"/>
              <p:cNvSpPr>
                <a:spLocks/>
              </p:cNvSpPr>
              <p:nvPr/>
            </p:nvSpPr>
            <p:spPr bwMode="auto">
              <a:xfrm>
                <a:off x="920" y="1533"/>
                <a:ext cx="45" cy="44"/>
              </a:xfrm>
              <a:custGeom>
                <a:avLst/>
                <a:gdLst>
                  <a:gd name="T0" fmla="*/ 22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2 w 45"/>
                  <a:gd name="T15" fmla="*/ 44 h 44"/>
                  <a:gd name="T16" fmla="*/ 22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2 w 45"/>
                  <a:gd name="T31" fmla="*/ 0 h 44"/>
                  <a:gd name="T32" fmla="*/ 22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2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83" name="Freeform 500"/>
              <p:cNvSpPr>
                <a:spLocks/>
              </p:cNvSpPr>
              <p:nvPr/>
            </p:nvSpPr>
            <p:spPr bwMode="auto">
              <a:xfrm>
                <a:off x="891" y="1467"/>
                <a:ext cx="29" cy="86"/>
              </a:xfrm>
              <a:custGeom>
                <a:avLst/>
                <a:gdLst>
                  <a:gd name="T0" fmla="*/ 13 w 29"/>
                  <a:gd name="T1" fmla="*/ 80 h 86"/>
                  <a:gd name="T2" fmla="*/ 16 w 29"/>
                  <a:gd name="T3" fmla="*/ 71 h 86"/>
                  <a:gd name="T4" fmla="*/ 19 w 29"/>
                  <a:gd name="T5" fmla="*/ 62 h 86"/>
                  <a:gd name="T6" fmla="*/ 22 w 29"/>
                  <a:gd name="T7" fmla="*/ 54 h 86"/>
                  <a:gd name="T8" fmla="*/ 22 w 29"/>
                  <a:gd name="T9" fmla="*/ 54 h 86"/>
                  <a:gd name="T10" fmla="*/ 26 w 29"/>
                  <a:gd name="T11" fmla="*/ 41 h 86"/>
                  <a:gd name="T12" fmla="*/ 26 w 29"/>
                  <a:gd name="T13" fmla="*/ 27 h 86"/>
                  <a:gd name="T14" fmla="*/ 27 w 29"/>
                  <a:gd name="T15" fmla="*/ 14 h 86"/>
                  <a:gd name="T16" fmla="*/ 27 w 29"/>
                  <a:gd name="T17" fmla="*/ 14 h 86"/>
                  <a:gd name="T18" fmla="*/ 27 w 29"/>
                  <a:gd name="T19" fmla="*/ 12 h 86"/>
                  <a:gd name="T20" fmla="*/ 27 w 29"/>
                  <a:gd name="T21" fmla="*/ 10 h 86"/>
                  <a:gd name="T22" fmla="*/ 28 w 29"/>
                  <a:gd name="T23" fmla="*/ 9 h 86"/>
                  <a:gd name="T24" fmla="*/ 28 w 29"/>
                  <a:gd name="T25" fmla="*/ 9 h 86"/>
                  <a:gd name="T26" fmla="*/ 29 w 29"/>
                  <a:gd name="T27" fmla="*/ 6 h 86"/>
                  <a:gd name="T28" fmla="*/ 27 w 29"/>
                  <a:gd name="T29" fmla="*/ 3 h 86"/>
                  <a:gd name="T30" fmla="*/ 25 w 29"/>
                  <a:gd name="T31" fmla="*/ 0 h 86"/>
                  <a:gd name="T32" fmla="*/ 25 w 29"/>
                  <a:gd name="T33" fmla="*/ 0 h 86"/>
                  <a:gd name="T34" fmla="*/ 21 w 29"/>
                  <a:gd name="T35" fmla="*/ 0 h 86"/>
                  <a:gd name="T36" fmla="*/ 18 w 29"/>
                  <a:gd name="T37" fmla="*/ 1 h 86"/>
                  <a:gd name="T38" fmla="*/ 16 w 29"/>
                  <a:gd name="T39" fmla="*/ 3 h 86"/>
                  <a:gd name="T40" fmla="*/ 16 w 29"/>
                  <a:gd name="T41" fmla="*/ 3 h 86"/>
                  <a:gd name="T42" fmla="*/ 15 w 29"/>
                  <a:gd name="T43" fmla="*/ 5 h 86"/>
                  <a:gd name="T44" fmla="*/ 15 w 29"/>
                  <a:gd name="T45" fmla="*/ 7 h 86"/>
                  <a:gd name="T46" fmla="*/ 14 w 29"/>
                  <a:gd name="T47" fmla="*/ 9 h 86"/>
                  <a:gd name="T48" fmla="*/ 14 w 29"/>
                  <a:gd name="T49" fmla="*/ 9 h 86"/>
                  <a:gd name="T50" fmla="*/ 13 w 29"/>
                  <a:gd name="T51" fmla="*/ 26 h 86"/>
                  <a:gd name="T52" fmla="*/ 12 w 29"/>
                  <a:gd name="T53" fmla="*/ 43 h 86"/>
                  <a:gd name="T54" fmla="*/ 6 w 29"/>
                  <a:gd name="T55" fmla="*/ 60 h 86"/>
                  <a:gd name="T56" fmla="*/ 6 w 29"/>
                  <a:gd name="T57" fmla="*/ 60 h 86"/>
                  <a:gd name="T58" fmla="*/ 3 w 29"/>
                  <a:gd name="T59" fmla="*/ 66 h 86"/>
                  <a:gd name="T60" fmla="*/ 1 w 29"/>
                  <a:gd name="T61" fmla="*/ 73 h 86"/>
                  <a:gd name="T62" fmla="*/ 0 w 29"/>
                  <a:gd name="T63" fmla="*/ 80 h 86"/>
                  <a:gd name="T64" fmla="*/ 0 w 29"/>
                  <a:gd name="T65" fmla="*/ 80 h 86"/>
                  <a:gd name="T66" fmla="*/ 1 w 29"/>
                  <a:gd name="T67" fmla="*/ 83 h 86"/>
                  <a:gd name="T68" fmla="*/ 4 w 29"/>
                  <a:gd name="T69" fmla="*/ 86 h 86"/>
                  <a:gd name="T70" fmla="*/ 7 w 29"/>
                  <a:gd name="T71" fmla="*/ 86 h 86"/>
                  <a:gd name="T72" fmla="*/ 7 w 29"/>
                  <a:gd name="T73" fmla="*/ 86 h 86"/>
                  <a:gd name="T74" fmla="*/ 11 w 29"/>
                  <a:gd name="T75" fmla="*/ 85 h 86"/>
                  <a:gd name="T76" fmla="*/ 13 w 29"/>
                  <a:gd name="T77" fmla="*/ 83 h 86"/>
                  <a:gd name="T78" fmla="*/ 13 w 29"/>
                  <a:gd name="T79" fmla="*/ 80 h 86"/>
                  <a:gd name="T80" fmla="*/ 13 w 29"/>
                  <a:gd name="T81" fmla="*/ 80 h 8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9"/>
                  <a:gd name="T124" fmla="*/ 0 h 86"/>
                  <a:gd name="T125" fmla="*/ 29 w 29"/>
                  <a:gd name="T126" fmla="*/ 86 h 8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9" h="86">
                    <a:moveTo>
                      <a:pt x="13" y="80"/>
                    </a:moveTo>
                    <a:lnTo>
                      <a:pt x="16" y="71"/>
                    </a:lnTo>
                    <a:lnTo>
                      <a:pt x="19" y="62"/>
                    </a:lnTo>
                    <a:lnTo>
                      <a:pt x="22" y="54"/>
                    </a:lnTo>
                    <a:lnTo>
                      <a:pt x="26" y="41"/>
                    </a:lnTo>
                    <a:lnTo>
                      <a:pt x="26" y="27"/>
                    </a:lnTo>
                    <a:lnTo>
                      <a:pt x="27" y="14"/>
                    </a:lnTo>
                    <a:lnTo>
                      <a:pt x="27" y="12"/>
                    </a:lnTo>
                    <a:lnTo>
                      <a:pt x="27" y="10"/>
                    </a:lnTo>
                    <a:lnTo>
                      <a:pt x="28" y="9"/>
                    </a:lnTo>
                    <a:lnTo>
                      <a:pt x="29" y="6"/>
                    </a:lnTo>
                    <a:lnTo>
                      <a:pt x="27" y="3"/>
                    </a:lnTo>
                    <a:lnTo>
                      <a:pt x="25" y="0"/>
                    </a:lnTo>
                    <a:lnTo>
                      <a:pt x="21" y="0"/>
                    </a:lnTo>
                    <a:lnTo>
                      <a:pt x="18" y="1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4" y="9"/>
                    </a:lnTo>
                    <a:lnTo>
                      <a:pt x="13" y="26"/>
                    </a:lnTo>
                    <a:lnTo>
                      <a:pt x="12" y="43"/>
                    </a:lnTo>
                    <a:lnTo>
                      <a:pt x="6" y="60"/>
                    </a:lnTo>
                    <a:lnTo>
                      <a:pt x="3" y="66"/>
                    </a:lnTo>
                    <a:lnTo>
                      <a:pt x="1" y="73"/>
                    </a:lnTo>
                    <a:lnTo>
                      <a:pt x="0" y="80"/>
                    </a:lnTo>
                    <a:lnTo>
                      <a:pt x="1" y="83"/>
                    </a:lnTo>
                    <a:lnTo>
                      <a:pt x="4" y="86"/>
                    </a:lnTo>
                    <a:lnTo>
                      <a:pt x="7" y="86"/>
                    </a:lnTo>
                    <a:lnTo>
                      <a:pt x="11" y="85"/>
                    </a:lnTo>
                    <a:lnTo>
                      <a:pt x="13" y="83"/>
                    </a:lnTo>
                    <a:lnTo>
                      <a:pt x="13" y="8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84" name="Freeform 501"/>
              <p:cNvSpPr>
                <a:spLocks/>
              </p:cNvSpPr>
              <p:nvPr/>
            </p:nvSpPr>
            <p:spPr bwMode="auto">
              <a:xfrm>
                <a:off x="883" y="1466"/>
                <a:ext cx="18" cy="85"/>
              </a:xfrm>
              <a:custGeom>
                <a:avLst/>
                <a:gdLst>
                  <a:gd name="T0" fmla="*/ 17 w 18"/>
                  <a:gd name="T1" fmla="*/ 76 h 85"/>
                  <a:gd name="T2" fmla="*/ 14 w 18"/>
                  <a:gd name="T3" fmla="*/ 66 h 85"/>
                  <a:gd name="T4" fmla="*/ 14 w 18"/>
                  <a:gd name="T5" fmla="*/ 55 h 85"/>
                  <a:gd name="T6" fmla="*/ 14 w 18"/>
                  <a:gd name="T7" fmla="*/ 45 h 85"/>
                  <a:gd name="T8" fmla="*/ 14 w 18"/>
                  <a:gd name="T9" fmla="*/ 45 h 85"/>
                  <a:gd name="T10" fmla="*/ 15 w 18"/>
                  <a:gd name="T11" fmla="*/ 32 h 85"/>
                  <a:gd name="T12" fmla="*/ 15 w 18"/>
                  <a:gd name="T13" fmla="*/ 19 h 85"/>
                  <a:gd name="T14" fmla="*/ 12 w 18"/>
                  <a:gd name="T15" fmla="*/ 6 h 85"/>
                  <a:gd name="T16" fmla="*/ 12 w 18"/>
                  <a:gd name="T17" fmla="*/ 6 h 85"/>
                  <a:gd name="T18" fmla="*/ 11 w 18"/>
                  <a:gd name="T19" fmla="*/ 3 h 85"/>
                  <a:gd name="T20" fmla="*/ 9 w 18"/>
                  <a:gd name="T21" fmla="*/ 1 h 85"/>
                  <a:gd name="T22" fmla="*/ 6 w 18"/>
                  <a:gd name="T23" fmla="*/ 0 h 85"/>
                  <a:gd name="T24" fmla="*/ 6 w 18"/>
                  <a:gd name="T25" fmla="*/ 0 h 85"/>
                  <a:gd name="T26" fmla="*/ 2 w 18"/>
                  <a:gd name="T27" fmla="*/ 1 h 85"/>
                  <a:gd name="T28" fmla="*/ 0 w 18"/>
                  <a:gd name="T29" fmla="*/ 4 h 85"/>
                  <a:gd name="T30" fmla="*/ 0 w 18"/>
                  <a:gd name="T31" fmla="*/ 7 h 85"/>
                  <a:gd name="T32" fmla="*/ 0 w 18"/>
                  <a:gd name="T33" fmla="*/ 7 h 85"/>
                  <a:gd name="T34" fmla="*/ 2 w 18"/>
                  <a:gd name="T35" fmla="*/ 20 h 85"/>
                  <a:gd name="T36" fmla="*/ 2 w 18"/>
                  <a:gd name="T37" fmla="*/ 32 h 85"/>
                  <a:gd name="T38" fmla="*/ 2 w 18"/>
                  <a:gd name="T39" fmla="*/ 45 h 85"/>
                  <a:gd name="T40" fmla="*/ 2 w 18"/>
                  <a:gd name="T41" fmla="*/ 45 h 85"/>
                  <a:gd name="T42" fmla="*/ 1 w 18"/>
                  <a:gd name="T43" fmla="*/ 58 h 85"/>
                  <a:gd name="T44" fmla="*/ 2 w 18"/>
                  <a:gd name="T45" fmla="*/ 70 h 85"/>
                  <a:gd name="T46" fmla="*/ 6 w 18"/>
                  <a:gd name="T47" fmla="*/ 82 h 85"/>
                  <a:gd name="T48" fmla="*/ 6 w 18"/>
                  <a:gd name="T49" fmla="*/ 82 h 85"/>
                  <a:gd name="T50" fmla="*/ 8 w 18"/>
                  <a:gd name="T51" fmla="*/ 85 h 85"/>
                  <a:gd name="T52" fmla="*/ 11 w 18"/>
                  <a:gd name="T53" fmla="*/ 85 h 85"/>
                  <a:gd name="T54" fmla="*/ 15 w 18"/>
                  <a:gd name="T55" fmla="*/ 85 h 85"/>
                  <a:gd name="T56" fmla="*/ 15 w 18"/>
                  <a:gd name="T57" fmla="*/ 85 h 85"/>
                  <a:gd name="T58" fmla="*/ 17 w 18"/>
                  <a:gd name="T59" fmla="*/ 82 h 85"/>
                  <a:gd name="T60" fmla="*/ 18 w 18"/>
                  <a:gd name="T61" fmla="*/ 79 h 85"/>
                  <a:gd name="T62" fmla="*/ 17 w 18"/>
                  <a:gd name="T63" fmla="*/ 76 h 85"/>
                  <a:gd name="T64" fmla="*/ 17 w 18"/>
                  <a:gd name="T65" fmla="*/ 76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8"/>
                  <a:gd name="T100" fmla="*/ 0 h 85"/>
                  <a:gd name="T101" fmla="*/ 18 w 18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8" h="85">
                    <a:moveTo>
                      <a:pt x="17" y="76"/>
                    </a:moveTo>
                    <a:lnTo>
                      <a:pt x="14" y="66"/>
                    </a:lnTo>
                    <a:lnTo>
                      <a:pt x="14" y="55"/>
                    </a:lnTo>
                    <a:lnTo>
                      <a:pt x="14" y="45"/>
                    </a:lnTo>
                    <a:lnTo>
                      <a:pt x="15" y="32"/>
                    </a:lnTo>
                    <a:lnTo>
                      <a:pt x="15" y="19"/>
                    </a:lnTo>
                    <a:lnTo>
                      <a:pt x="12" y="6"/>
                    </a:lnTo>
                    <a:lnTo>
                      <a:pt x="11" y="3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2" y="20"/>
                    </a:lnTo>
                    <a:lnTo>
                      <a:pt x="2" y="32"/>
                    </a:lnTo>
                    <a:lnTo>
                      <a:pt x="2" y="45"/>
                    </a:lnTo>
                    <a:lnTo>
                      <a:pt x="1" y="58"/>
                    </a:lnTo>
                    <a:lnTo>
                      <a:pt x="2" y="70"/>
                    </a:lnTo>
                    <a:lnTo>
                      <a:pt x="6" y="82"/>
                    </a:lnTo>
                    <a:lnTo>
                      <a:pt x="8" y="85"/>
                    </a:lnTo>
                    <a:lnTo>
                      <a:pt x="11" y="85"/>
                    </a:lnTo>
                    <a:lnTo>
                      <a:pt x="15" y="85"/>
                    </a:lnTo>
                    <a:lnTo>
                      <a:pt x="17" y="82"/>
                    </a:lnTo>
                    <a:lnTo>
                      <a:pt x="18" y="79"/>
                    </a:lnTo>
                    <a:lnTo>
                      <a:pt x="17" y="7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85" name="Freeform 502"/>
              <p:cNvSpPr>
                <a:spLocks/>
              </p:cNvSpPr>
              <p:nvPr/>
            </p:nvSpPr>
            <p:spPr bwMode="auto">
              <a:xfrm>
                <a:off x="851" y="1467"/>
                <a:ext cx="24" cy="79"/>
              </a:xfrm>
              <a:custGeom>
                <a:avLst/>
                <a:gdLst>
                  <a:gd name="T0" fmla="*/ 13 w 24"/>
                  <a:gd name="T1" fmla="*/ 71 h 79"/>
                  <a:gd name="T2" fmla="*/ 15 w 24"/>
                  <a:gd name="T3" fmla="*/ 49 h 79"/>
                  <a:gd name="T4" fmla="*/ 21 w 24"/>
                  <a:gd name="T5" fmla="*/ 28 h 79"/>
                  <a:gd name="T6" fmla="*/ 24 w 24"/>
                  <a:gd name="T7" fmla="*/ 7 h 79"/>
                  <a:gd name="T8" fmla="*/ 24 w 24"/>
                  <a:gd name="T9" fmla="*/ 7 h 79"/>
                  <a:gd name="T10" fmla="*/ 24 w 24"/>
                  <a:gd name="T11" fmla="*/ 4 h 79"/>
                  <a:gd name="T12" fmla="*/ 22 w 24"/>
                  <a:gd name="T13" fmla="*/ 1 h 79"/>
                  <a:gd name="T14" fmla="*/ 19 w 24"/>
                  <a:gd name="T15" fmla="*/ 0 h 79"/>
                  <a:gd name="T16" fmla="*/ 19 w 24"/>
                  <a:gd name="T17" fmla="*/ 0 h 79"/>
                  <a:gd name="T18" fmla="*/ 16 w 24"/>
                  <a:gd name="T19" fmla="*/ 0 h 79"/>
                  <a:gd name="T20" fmla="*/ 13 w 24"/>
                  <a:gd name="T21" fmla="*/ 2 h 79"/>
                  <a:gd name="T22" fmla="*/ 12 w 24"/>
                  <a:gd name="T23" fmla="*/ 5 h 79"/>
                  <a:gd name="T24" fmla="*/ 12 w 24"/>
                  <a:gd name="T25" fmla="*/ 5 h 79"/>
                  <a:gd name="T26" fmla="*/ 10 w 24"/>
                  <a:gd name="T27" fmla="*/ 19 h 79"/>
                  <a:gd name="T28" fmla="*/ 6 w 24"/>
                  <a:gd name="T29" fmla="*/ 33 h 79"/>
                  <a:gd name="T30" fmla="*/ 2 w 24"/>
                  <a:gd name="T31" fmla="*/ 47 h 79"/>
                  <a:gd name="T32" fmla="*/ 2 w 24"/>
                  <a:gd name="T33" fmla="*/ 47 h 79"/>
                  <a:gd name="T34" fmla="*/ 0 w 24"/>
                  <a:gd name="T35" fmla="*/ 55 h 79"/>
                  <a:gd name="T36" fmla="*/ 0 w 24"/>
                  <a:gd name="T37" fmla="*/ 64 h 79"/>
                  <a:gd name="T38" fmla="*/ 0 w 24"/>
                  <a:gd name="T39" fmla="*/ 73 h 79"/>
                  <a:gd name="T40" fmla="*/ 0 w 24"/>
                  <a:gd name="T41" fmla="*/ 73 h 79"/>
                  <a:gd name="T42" fmla="*/ 1 w 24"/>
                  <a:gd name="T43" fmla="*/ 76 h 79"/>
                  <a:gd name="T44" fmla="*/ 4 w 24"/>
                  <a:gd name="T45" fmla="*/ 78 h 79"/>
                  <a:gd name="T46" fmla="*/ 8 w 24"/>
                  <a:gd name="T47" fmla="*/ 79 h 79"/>
                  <a:gd name="T48" fmla="*/ 8 w 24"/>
                  <a:gd name="T49" fmla="*/ 79 h 79"/>
                  <a:gd name="T50" fmla="*/ 11 w 24"/>
                  <a:gd name="T51" fmla="*/ 77 h 79"/>
                  <a:gd name="T52" fmla="*/ 13 w 24"/>
                  <a:gd name="T53" fmla="*/ 74 h 79"/>
                  <a:gd name="T54" fmla="*/ 13 w 24"/>
                  <a:gd name="T55" fmla="*/ 71 h 79"/>
                  <a:gd name="T56" fmla="*/ 13 w 24"/>
                  <a:gd name="T57" fmla="*/ 71 h 7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4"/>
                  <a:gd name="T88" fmla="*/ 0 h 79"/>
                  <a:gd name="T89" fmla="*/ 24 w 24"/>
                  <a:gd name="T90" fmla="*/ 79 h 7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4" h="79">
                    <a:moveTo>
                      <a:pt x="13" y="71"/>
                    </a:moveTo>
                    <a:lnTo>
                      <a:pt x="15" y="49"/>
                    </a:lnTo>
                    <a:lnTo>
                      <a:pt x="21" y="28"/>
                    </a:lnTo>
                    <a:lnTo>
                      <a:pt x="24" y="7"/>
                    </a:lnTo>
                    <a:lnTo>
                      <a:pt x="24" y="4"/>
                    </a:lnTo>
                    <a:lnTo>
                      <a:pt x="22" y="1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3" y="2"/>
                    </a:lnTo>
                    <a:lnTo>
                      <a:pt x="12" y="5"/>
                    </a:lnTo>
                    <a:lnTo>
                      <a:pt x="10" y="19"/>
                    </a:lnTo>
                    <a:lnTo>
                      <a:pt x="6" y="33"/>
                    </a:lnTo>
                    <a:lnTo>
                      <a:pt x="2" y="47"/>
                    </a:lnTo>
                    <a:lnTo>
                      <a:pt x="0" y="55"/>
                    </a:lnTo>
                    <a:lnTo>
                      <a:pt x="0" y="64"/>
                    </a:lnTo>
                    <a:lnTo>
                      <a:pt x="0" y="73"/>
                    </a:lnTo>
                    <a:lnTo>
                      <a:pt x="1" y="76"/>
                    </a:lnTo>
                    <a:lnTo>
                      <a:pt x="4" y="78"/>
                    </a:lnTo>
                    <a:lnTo>
                      <a:pt x="8" y="79"/>
                    </a:lnTo>
                    <a:lnTo>
                      <a:pt x="11" y="77"/>
                    </a:lnTo>
                    <a:lnTo>
                      <a:pt x="13" y="74"/>
                    </a:lnTo>
                    <a:lnTo>
                      <a:pt x="13" y="7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86" name="Freeform 503"/>
              <p:cNvSpPr>
                <a:spLocks/>
              </p:cNvSpPr>
              <p:nvPr/>
            </p:nvSpPr>
            <p:spPr bwMode="auto">
              <a:xfrm>
                <a:off x="833" y="1468"/>
                <a:ext cx="20" cy="82"/>
              </a:xfrm>
              <a:custGeom>
                <a:avLst/>
                <a:gdLst>
                  <a:gd name="T0" fmla="*/ 20 w 20"/>
                  <a:gd name="T1" fmla="*/ 74 h 82"/>
                  <a:gd name="T2" fmla="*/ 17 w 20"/>
                  <a:gd name="T3" fmla="*/ 65 h 82"/>
                  <a:gd name="T4" fmla="*/ 16 w 20"/>
                  <a:gd name="T5" fmla="*/ 56 h 82"/>
                  <a:gd name="T6" fmla="*/ 16 w 20"/>
                  <a:gd name="T7" fmla="*/ 46 h 82"/>
                  <a:gd name="T8" fmla="*/ 16 w 20"/>
                  <a:gd name="T9" fmla="*/ 46 h 82"/>
                  <a:gd name="T10" fmla="*/ 16 w 20"/>
                  <a:gd name="T11" fmla="*/ 44 h 82"/>
                  <a:gd name="T12" fmla="*/ 16 w 20"/>
                  <a:gd name="T13" fmla="*/ 42 h 82"/>
                  <a:gd name="T14" fmla="*/ 15 w 20"/>
                  <a:gd name="T15" fmla="*/ 40 h 82"/>
                  <a:gd name="T16" fmla="*/ 15 w 20"/>
                  <a:gd name="T17" fmla="*/ 40 h 82"/>
                  <a:gd name="T18" fmla="*/ 15 w 20"/>
                  <a:gd name="T19" fmla="*/ 30 h 82"/>
                  <a:gd name="T20" fmla="*/ 15 w 20"/>
                  <a:gd name="T21" fmla="*/ 22 h 82"/>
                  <a:gd name="T22" fmla="*/ 15 w 20"/>
                  <a:gd name="T23" fmla="*/ 13 h 82"/>
                  <a:gd name="T24" fmla="*/ 15 w 20"/>
                  <a:gd name="T25" fmla="*/ 13 h 82"/>
                  <a:gd name="T26" fmla="*/ 14 w 20"/>
                  <a:gd name="T27" fmla="*/ 10 h 82"/>
                  <a:gd name="T28" fmla="*/ 14 w 20"/>
                  <a:gd name="T29" fmla="*/ 8 h 82"/>
                  <a:gd name="T30" fmla="*/ 13 w 20"/>
                  <a:gd name="T31" fmla="*/ 5 h 82"/>
                  <a:gd name="T32" fmla="*/ 13 w 20"/>
                  <a:gd name="T33" fmla="*/ 5 h 82"/>
                  <a:gd name="T34" fmla="*/ 13 w 20"/>
                  <a:gd name="T35" fmla="*/ 5 h 82"/>
                  <a:gd name="T36" fmla="*/ 13 w 20"/>
                  <a:gd name="T37" fmla="*/ 6 h 82"/>
                  <a:gd name="T38" fmla="*/ 13 w 20"/>
                  <a:gd name="T39" fmla="*/ 6 h 82"/>
                  <a:gd name="T40" fmla="*/ 13 w 20"/>
                  <a:gd name="T41" fmla="*/ 6 h 82"/>
                  <a:gd name="T42" fmla="*/ 13 w 20"/>
                  <a:gd name="T43" fmla="*/ 3 h 82"/>
                  <a:gd name="T44" fmla="*/ 10 w 20"/>
                  <a:gd name="T45" fmla="*/ 1 h 82"/>
                  <a:gd name="T46" fmla="*/ 7 w 20"/>
                  <a:gd name="T47" fmla="*/ 0 h 82"/>
                  <a:gd name="T48" fmla="*/ 7 w 20"/>
                  <a:gd name="T49" fmla="*/ 0 h 82"/>
                  <a:gd name="T50" fmla="*/ 3 w 20"/>
                  <a:gd name="T51" fmla="*/ 1 h 82"/>
                  <a:gd name="T52" fmla="*/ 1 w 20"/>
                  <a:gd name="T53" fmla="*/ 3 h 82"/>
                  <a:gd name="T54" fmla="*/ 0 w 20"/>
                  <a:gd name="T55" fmla="*/ 6 h 82"/>
                  <a:gd name="T56" fmla="*/ 0 w 20"/>
                  <a:gd name="T57" fmla="*/ 6 h 82"/>
                  <a:gd name="T58" fmla="*/ 1 w 20"/>
                  <a:gd name="T59" fmla="*/ 9 h 82"/>
                  <a:gd name="T60" fmla="*/ 1 w 20"/>
                  <a:gd name="T61" fmla="*/ 12 h 82"/>
                  <a:gd name="T62" fmla="*/ 2 w 20"/>
                  <a:gd name="T63" fmla="*/ 15 h 82"/>
                  <a:gd name="T64" fmla="*/ 2 w 20"/>
                  <a:gd name="T65" fmla="*/ 15 h 82"/>
                  <a:gd name="T66" fmla="*/ 2 w 20"/>
                  <a:gd name="T67" fmla="*/ 26 h 82"/>
                  <a:gd name="T68" fmla="*/ 2 w 20"/>
                  <a:gd name="T69" fmla="*/ 37 h 82"/>
                  <a:gd name="T70" fmla="*/ 3 w 20"/>
                  <a:gd name="T71" fmla="*/ 48 h 82"/>
                  <a:gd name="T72" fmla="*/ 3 w 20"/>
                  <a:gd name="T73" fmla="*/ 48 h 82"/>
                  <a:gd name="T74" fmla="*/ 3 w 20"/>
                  <a:gd name="T75" fmla="*/ 58 h 82"/>
                  <a:gd name="T76" fmla="*/ 5 w 20"/>
                  <a:gd name="T77" fmla="*/ 68 h 82"/>
                  <a:gd name="T78" fmla="*/ 8 w 20"/>
                  <a:gd name="T79" fmla="*/ 78 h 82"/>
                  <a:gd name="T80" fmla="*/ 8 w 20"/>
                  <a:gd name="T81" fmla="*/ 78 h 82"/>
                  <a:gd name="T82" fmla="*/ 10 w 20"/>
                  <a:gd name="T83" fmla="*/ 81 h 82"/>
                  <a:gd name="T84" fmla="*/ 13 w 20"/>
                  <a:gd name="T85" fmla="*/ 82 h 82"/>
                  <a:gd name="T86" fmla="*/ 16 w 20"/>
                  <a:gd name="T87" fmla="*/ 82 h 82"/>
                  <a:gd name="T88" fmla="*/ 16 w 20"/>
                  <a:gd name="T89" fmla="*/ 82 h 82"/>
                  <a:gd name="T90" fmla="*/ 19 w 20"/>
                  <a:gd name="T91" fmla="*/ 80 h 82"/>
                  <a:gd name="T92" fmla="*/ 20 w 20"/>
                  <a:gd name="T93" fmla="*/ 78 h 82"/>
                  <a:gd name="T94" fmla="*/ 20 w 20"/>
                  <a:gd name="T95" fmla="*/ 74 h 82"/>
                  <a:gd name="T96" fmla="*/ 20 w 20"/>
                  <a:gd name="T97" fmla="*/ 74 h 8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0"/>
                  <a:gd name="T148" fmla="*/ 0 h 82"/>
                  <a:gd name="T149" fmla="*/ 20 w 20"/>
                  <a:gd name="T150" fmla="*/ 82 h 8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0" h="82">
                    <a:moveTo>
                      <a:pt x="20" y="74"/>
                    </a:moveTo>
                    <a:lnTo>
                      <a:pt x="17" y="65"/>
                    </a:lnTo>
                    <a:lnTo>
                      <a:pt x="16" y="56"/>
                    </a:lnTo>
                    <a:lnTo>
                      <a:pt x="16" y="46"/>
                    </a:lnTo>
                    <a:lnTo>
                      <a:pt x="16" y="44"/>
                    </a:lnTo>
                    <a:lnTo>
                      <a:pt x="16" y="42"/>
                    </a:lnTo>
                    <a:lnTo>
                      <a:pt x="15" y="40"/>
                    </a:lnTo>
                    <a:lnTo>
                      <a:pt x="15" y="30"/>
                    </a:lnTo>
                    <a:lnTo>
                      <a:pt x="15" y="22"/>
                    </a:lnTo>
                    <a:lnTo>
                      <a:pt x="15" y="13"/>
                    </a:lnTo>
                    <a:lnTo>
                      <a:pt x="14" y="10"/>
                    </a:lnTo>
                    <a:lnTo>
                      <a:pt x="14" y="8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3" y="3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2" y="15"/>
                    </a:lnTo>
                    <a:lnTo>
                      <a:pt x="2" y="26"/>
                    </a:lnTo>
                    <a:lnTo>
                      <a:pt x="2" y="37"/>
                    </a:lnTo>
                    <a:lnTo>
                      <a:pt x="3" y="48"/>
                    </a:lnTo>
                    <a:lnTo>
                      <a:pt x="3" y="58"/>
                    </a:lnTo>
                    <a:lnTo>
                      <a:pt x="5" y="68"/>
                    </a:lnTo>
                    <a:lnTo>
                      <a:pt x="8" y="78"/>
                    </a:lnTo>
                    <a:lnTo>
                      <a:pt x="10" y="81"/>
                    </a:lnTo>
                    <a:lnTo>
                      <a:pt x="13" y="82"/>
                    </a:lnTo>
                    <a:lnTo>
                      <a:pt x="16" y="82"/>
                    </a:lnTo>
                    <a:lnTo>
                      <a:pt x="19" y="80"/>
                    </a:lnTo>
                    <a:lnTo>
                      <a:pt x="20" y="78"/>
                    </a:lnTo>
                    <a:lnTo>
                      <a:pt x="20" y="74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87" name="Freeform 504"/>
              <p:cNvSpPr>
                <a:spLocks/>
              </p:cNvSpPr>
              <p:nvPr/>
            </p:nvSpPr>
            <p:spPr bwMode="auto">
              <a:xfrm>
                <a:off x="808" y="1467"/>
                <a:ext cx="23" cy="85"/>
              </a:xfrm>
              <a:custGeom>
                <a:avLst/>
                <a:gdLst>
                  <a:gd name="T0" fmla="*/ 12 w 23"/>
                  <a:gd name="T1" fmla="*/ 81 h 85"/>
                  <a:gd name="T2" fmla="*/ 17 w 23"/>
                  <a:gd name="T3" fmla="*/ 68 h 85"/>
                  <a:gd name="T4" fmla="*/ 21 w 23"/>
                  <a:gd name="T5" fmla="*/ 55 h 85"/>
                  <a:gd name="T6" fmla="*/ 23 w 23"/>
                  <a:gd name="T7" fmla="*/ 41 h 85"/>
                  <a:gd name="T8" fmla="*/ 23 w 23"/>
                  <a:gd name="T9" fmla="*/ 41 h 85"/>
                  <a:gd name="T10" fmla="*/ 22 w 23"/>
                  <a:gd name="T11" fmla="*/ 30 h 85"/>
                  <a:gd name="T12" fmla="*/ 22 w 23"/>
                  <a:gd name="T13" fmla="*/ 18 h 85"/>
                  <a:gd name="T14" fmla="*/ 22 w 23"/>
                  <a:gd name="T15" fmla="*/ 7 h 85"/>
                  <a:gd name="T16" fmla="*/ 22 w 23"/>
                  <a:gd name="T17" fmla="*/ 7 h 85"/>
                  <a:gd name="T18" fmla="*/ 21 w 23"/>
                  <a:gd name="T19" fmla="*/ 3 h 85"/>
                  <a:gd name="T20" fmla="*/ 18 w 23"/>
                  <a:gd name="T21" fmla="*/ 1 h 85"/>
                  <a:gd name="T22" fmla="*/ 15 w 23"/>
                  <a:gd name="T23" fmla="*/ 0 h 85"/>
                  <a:gd name="T24" fmla="*/ 15 w 23"/>
                  <a:gd name="T25" fmla="*/ 0 h 85"/>
                  <a:gd name="T26" fmla="*/ 12 w 23"/>
                  <a:gd name="T27" fmla="*/ 1 h 85"/>
                  <a:gd name="T28" fmla="*/ 9 w 23"/>
                  <a:gd name="T29" fmla="*/ 3 h 85"/>
                  <a:gd name="T30" fmla="*/ 9 w 23"/>
                  <a:gd name="T31" fmla="*/ 7 h 85"/>
                  <a:gd name="T32" fmla="*/ 9 w 23"/>
                  <a:gd name="T33" fmla="*/ 7 h 85"/>
                  <a:gd name="T34" fmla="*/ 9 w 23"/>
                  <a:gd name="T35" fmla="*/ 19 h 85"/>
                  <a:gd name="T36" fmla="*/ 9 w 23"/>
                  <a:gd name="T37" fmla="*/ 31 h 85"/>
                  <a:gd name="T38" fmla="*/ 10 w 23"/>
                  <a:gd name="T39" fmla="*/ 43 h 85"/>
                  <a:gd name="T40" fmla="*/ 10 w 23"/>
                  <a:gd name="T41" fmla="*/ 43 h 85"/>
                  <a:gd name="T42" fmla="*/ 7 w 23"/>
                  <a:gd name="T43" fmla="*/ 54 h 85"/>
                  <a:gd name="T44" fmla="*/ 4 w 23"/>
                  <a:gd name="T45" fmla="*/ 66 h 85"/>
                  <a:gd name="T46" fmla="*/ 0 w 23"/>
                  <a:gd name="T47" fmla="*/ 77 h 85"/>
                  <a:gd name="T48" fmla="*/ 0 w 23"/>
                  <a:gd name="T49" fmla="*/ 77 h 85"/>
                  <a:gd name="T50" fmla="*/ 0 w 23"/>
                  <a:gd name="T51" fmla="*/ 80 h 85"/>
                  <a:gd name="T52" fmla="*/ 1 w 23"/>
                  <a:gd name="T53" fmla="*/ 83 h 85"/>
                  <a:gd name="T54" fmla="*/ 4 w 23"/>
                  <a:gd name="T55" fmla="*/ 85 h 85"/>
                  <a:gd name="T56" fmla="*/ 4 w 23"/>
                  <a:gd name="T57" fmla="*/ 85 h 85"/>
                  <a:gd name="T58" fmla="*/ 7 w 23"/>
                  <a:gd name="T59" fmla="*/ 85 h 85"/>
                  <a:gd name="T60" fmla="*/ 10 w 23"/>
                  <a:gd name="T61" fmla="*/ 84 h 85"/>
                  <a:gd name="T62" fmla="*/ 12 w 23"/>
                  <a:gd name="T63" fmla="*/ 81 h 85"/>
                  <a:gd name="T64" fmla="*/ 12 w 23"/>
                  <a:gd name="T65" fmla="*/ 81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3"/>
                  <a:gd name="T100" fmla="*/ 0 h 85"/>
                  <a:gd name="T101" fmla="*/ 23 w 23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3" h="85">
                    <a:moveTo>
                      <a:pt x="12" y="81"/>
                    </a:moveTo>
                    <a:lnTo>
                      <a:pt x="17" y="68"/>
                    </a:lnTo>
                    <a:lnTo>
                      <a:pt x="21" y="55"/>
                    </a:lnTo>
                    <a:lnTo>
                      <a:pt x="23" y="41"/>
                    </a:lnTo>
                    <a:lnTo>
                      <a:pt x="22" y="30"/>
                    </a:lnTo>
                    <a:lnTo>
                      <a:pt x="22" y="18"/>
                    </a:lnTo>
                    <a:lnTo>
                      <a:pt x="22" y="7"/>
                    </a:lnTo>
                    <a:lnTo>
                      <a:pt x="21" y="3"/>
                    </a:lnTo>
                    <a:lnTo>
                      <a:pt x="18" y="1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9" y="3"/>
                    </a:lnTo>
                    <a:lnTo>
                      <a:pt x="9" y="7"/>
                    </a:lnTo>
                    <a:lnTo>
                      <a:pt x="9" y="19"/>
                    </a:lnTo>
                    <a:lnTo>
                      <a:pt x="9" y="31"/>
                    </a:lnTo>
                    <a:lnTo>
                      <a:pt x="10" y="43"/>
                    </a:lnTo>
                    <a:lnTo>
                      <a:pt x="7" y="54"/>
                    </a:lnTo>
                    <a:lnTo>
                      <a:pt x="4" y="66"/>
                    </a:lnTo>
                    <a:lnTo>
                      <a:pt x="0" y="77"/>
                    </a:lnTo>
                    <a:lnTo>
                      <a:pt x="0" y="80"/>
                    </a:lnTo>
                    <a:lnTo>
                      <a:pt x="1" y="83"/>
                    </a:lnTo>
                    <a:lnTo>
                      <a:pt x="4" y="85"/>
                    </a:lnTo>
                    <a:lnTo>
                      <a:pt x="7" y="85"/>
                    </a:lnTo>
                    <a:lnTo>
                      <a:pt x="10" y="84"/>
                    </a:lnTo>
                    <a:lnTo>
                      <a:pt x="12" y="8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88" name="Freeform 505"/>
              <p:cNvSpPr>
                <a:spLocks/>
              </p:cNvSpPr>
              <p:nvPr/>
            </p:nvSpPr>
            <p:spPr bwMode="auto">
              <a:xfrm>
                <a:off x="793" y="1467"/>
                <a:ext cx="16" cy="83"/>
              </a:xfrm>
              <a:custGeom>
                <a:avLst/>
                <a:gdLst>
                  <a:gd name="T0" fmla="*/ 16 w 16"/>
                  <a:gd name="T1" fmla="*/ 77 h 83"/>
                  <a:gd name="T2" fmla="*/ 15 w 16"/>
                  <a:gd name="T3" fmla="*/ 54 h 83"/>
                  <a:gd name="T4" fmla="*/ 16 w 16"/>
                  <a:gd name="T5" fmla="*/ 31 h 83"/>
                  <a:gd name="T6" fmla="*/ 15 w 16"/>
                  <a:gd name="T7" fmla="*/ 8 h 83"/>
                  <a:gd name="T8" fmla="*/ 15 w 16"/>
                  <a:gd name="T9" fmla="*/ 8 h 83"/>
                  <a:gd name="T10" fmla="*/ 14 w 16"/>
                  <a:gd name="T11" fmla="*/ 7 h 83"/>
                  <a:gd name="T12" fmla="*/ 13 w 16"/>
                  <a:gd name="T13" fmla="*/ 5 h 83"/>
                  <a:gd name="T14" fmla="*/ 12 w 16"/>
                  <a:gd name="T15" fmla="*/ 3 h 83"/>
                  <a:gd name="T16" fmla="*/ 12 w 16"/>
                  <a:gd name="T17" fmla="*/ 3 h 83"/>
                  <a:gd name="T18" fmla="*/ 10 w 16"/>
                  <a:gd name="T19" fmla="*/ 1 h 83"/>
                  <a:gd name="T20" fmla="*/ 7 w 16"/>
                  <a:gd name="T21" fmla="*/ 0 h 83"/>
                  <a:gd name="T22" fmla="*/ 3 w 16"/>
                  <a:gd name="T23" fmla="*/ 1 h 83"/>
                  <a:gd name="T24" fmla="*/ 3 w 16"/>
                  <a:gd name="T25" fmla="*/ 1 h 83"/>
                  <a:gd name="T26" fmla="*/ 1 w 16"/>
                  <a:gd name="T27" fmla="*/ 3 h 83"/>
                  <a:gd name="T28" fmla="*/ 0 w 16"/>
                  <a:gd name="T29" fmla="*/ 6 h 83"/>
                  <a:gd name="T30" fmla="*/ 1 w 16"/>
                  <a:gd name="T31" fmla="*/ 9 h 83"/>
                  <a:gd name="T32" fmla="*/ 1 w 16"/>
                  <a:gd name="T33" fmla="*/ 9 h 83"/>
                  <a:gd name="T34" fmla="*/ 2 w 16"/>
                  <a:gd name="T35" fmla="*/ 10 h 83"/>
                  <a:gd name="T36" fmla="*/ 2 w 16"/>
                  <a:gd name="T37" fmla="*/ 12 h 83"/>
                  <a:gd name="T38" fmla="*/ 3 w 16"/>
                  <a:gd name="T39" fmla="*/ 13 h 83"/>
                  <a:gd name="T40" fmla="*/ 3 w 16"/>
                  <a:gd name="T41" fmla="*/ 13 h 83"/>
                  <a:gd name="T42" fmla="*/ 3 w 16"/>
                  <a:gd name="T43" fmla="*/ 34 h 83"/>
                  <a:gd name="T44" fmla="*/ 2 w 16"/>
                  <a:gd name="T45" fmla="*/ 55 h 83"/>
                  <a:gd name="T46" fmla="*/ 3 w 16"/>
                  <a:gd name="T47" fmla="*/ 77 h 83"/>
                  <a:gd name="T48" fmla="*/ 3 w 16"/>
                  <a:gd name="T49" fmla="*/ 77 h 83"/>
                  <a:gd name="T50" fmla="*/ 4 w 16"/>
                  <a:gd name="T51" fmla="*/ 80 h 83"/>
                  <a:gd name="T52" fmla="*/ 6 w 16"/>
                  <a:gd name="T53" fmla="*/ 82 h 83"/>
                  <a:gd name="T54" fmla="*/ 10 w 16"/>
                  <a:gd name="T55" fmla="*/ 83 h 83"/>
                  <a:gd name="T56" fmla="*/ 10 w 16"/>
                  <a:gd name="T57" fmla="*/ 83 h 83"/>
                  <a:gd name="T58" fmla="*/ 13 w 16"/>
                  <a:gd name="T59" fmla="*/ 82 h 83"/>
                  <a:gd name="T60" fmla="*/ 15 w 16"/>
                  <a:gd name="T61" fmla="*/ 80 h 83"/>
                  <a:gd name="T62" fmla="*/ 16 w 16"/>
                  <a:gd name="T63" fmla="*/ 77 h 83"/>
                  <a:gd name="T64" fmla="*/ 16 w 16"/>
                  <a:gd name="T65" fmla="*/ 77 h 8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6"/>
                  <a:gd name="T100" fmla="*/ 0 h 83"/>
                  <a:gd name="T101" fmla="*/ 16 w 16"/>
                  <a:gd name="T102" fmla="*/ 83 h 8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6" h="83">
                    <a:moveTo>
                      <a:pt x="16" y="77"/>
                    </a:moveTo>
                    <a:lnTo>
                      <a:pt x="15" y="54"/>
                    </a:lnTo>
                    <a:lnTo>
                      <a:pt x="16" y="31"/>
                    </a:lnTo>
                    <a:lnTo>
                      <a:pt x="15" y="8"/>
                    </a:lnTo>
                    <a:lnTo>
                      <a:pt x="14" y="7"/>
                    </a:lnTo>
                    <a:lnTo>
                      <a:pt x="13" y="5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3" y="13"/>
                    </a:lnTo>
                    <a:lnTo>
                      <a:pt x="3" y="34"/>
                    </a:lnTo>
                    <a:lnTo>
                      <a:pt x="2" y="55"/>
                    </a:lnTo>
                    <a:lnTo>
                      <a:pt x="3" y="77"/>
                    </a:lnTo>
                    <a:lnTo>
                      <a:pt x="4" y="80"/>
                    </a:lnTo>
                    <a:lnTo>
                      <a:pt x="6" y="82"/>
                    </a:lnTo>
                    <a:lnTo>
                      <a:pt x="10" y="83"/>
                    </a:lnTo>
                    <a:lnTo>
                      <a:pt x="13" y="82"/>
                    </a:lnTo>
                    <a:lnTo>
                      <a:pt x="15" y="80"/>
                    </a:lnTo>
                    <a:lnTo>
                      <a:pt x="16" y="7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89" name="Freeform 506"/>
              <p:cNvSpPr>
                <a:spLocks/>
              </p:cNvSpPr>
              <p:nvPr/>
            </p:nvSpPr>
            <p:spPr bwMode="auto">
              <a:xfrm>
                <a:off x="760" y="1468"/>
                <a:ext cx="23" cy="84"/>
              </a:xfrm>
              <a:custGeom>
                <a:avLst/>
                <a:gdLst>
                  <a:gd name="T0" fmla="*/ 12 w 23"/>
                  <a:gd name="T1" fmla="*/ 79 h 84"/>
                  <a:gd name="T2" fmla="*/ 19 w 23"/>
                  <a:gd name="T3" fmla="*/ 56 h 84"/>
                  <a:gd name="T4" fmla="*/ 23 w 23"/>
                  <a:gd name="T5" fmla="*/ 31 h 84"/>
                  <a:gd name="T6" fmla="*/ 23 w 23"/>
                  <a:gd name="T7" fmla="*/ 6 h 84"/>
                  <a:gd name="T8" fmla="*/ 23 w 23"/>
                  <a:gd name="T9" fmla="*/ 6 h 84"/>
                  <a:gd name="T10" fmla="*/ 22 w 23"/>
                  <a:gd name="T11" fmla="*/ 3 h 84"/>
                  <a:gd name="T12" fmla="*/ 20 w 23"/>
                  <a:gd name="T13" fmla="*/ 1 h 84"/>
                  <a:gd name="T14" fmla="*/ 17 w 23"/>
                  <a:gd name="T15" fmla="*/ 0 h 84"/>
                  <a:gd name="T16" fmla="*/ 17 w 23"/>
                  <a:gd name="T17" fmla="*/ 0 h 84"/>
                  <a:gd name="T18" fmla="*/ 13 w 23"/>
                  <a:gd name="T19" fmla="*/ 1 h 84"/>
                  <a:gd name="T20" fmla="*/ 11 w 23"/>
                  <a:gd name="T21" fmla="*/ 3 h 84"/>
                  <a:gd name="T22" fmla="*/ 10 w 23"/>
                  <a:gd name="T23" fmla="*/ 6 h 84"/>
                  <a:gd name="T24" fmla="*/ 10 w 23"/>
                  <a:gd name="T25" fmla="*/ 6 h 84"/>
                  <a:gd name="T26" fmla="*/ 10 w 23"/>
                  <a:gd name="T27" fmla="*/ 30 h 84"/>
                  <a:gd name="T28" fmla="*/ 6 w 23"/>
                  <a:gd name="T29" fmla="*/ 53 h 84"/>
                  <a:gd name="T30" fmla="*/ 0 w 23"/>
                  <a:gd name="T31" fmla="*/ 76 h 84"/>
                  <a:gd name="T32" fmla="*/ 0 w 23"/>
                  <a:gd name="T33" fmla="*/ 76 h 84"/>
                  <a:gd name="T34" fmla="*/ 0 w 23"/>
                  <a:gd name="T35" fmla="*/ 79 h 84"/>
                  <a:gd name="T36" fmla="*/ 1 w 23"/>
                  <a:gd name="T37" fmla="*/ 82 h 84"/>
                  <a:gd name="T38" fmla="*/ 4 w 23"/>
                  <a:gd name="T39" fmla="*/ 83 h 84"/>
                  <a:gd name="T40" fmla="*/ 4 w 23"/>
                  <a:gd name="T41" fmla="*/ 83 h 84"/>
                  <a:gd name="T42" fmla="*/ 7 w 23"/>
                  <a:gd name="T43" fmla="*/ 84 h 84"/>
                  <a:gd name="T44" fmla="*/ 10 w 23"/>
                  <a:gd name="T45" fmla="*/ 82 h 84"/>
                  <a:gd name="T46" fmla="*/ 12 w 23"/>
                  <a:gd name="T47" fmla="*/ 79 h 84"/>
                  <a:gd name="T48" fmla="*/ 12 w 23"/>
                  <a:gd name="T49" fmla="*/ 79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3"/>
                  <a:gd name="T76" fmla="*/ 0 h 84"/>
                  <a:gd name="T77" fmla="*/ 23 w 23"/>
                  <a:gd name="T78" fmla="*/ 84 h 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3" h="84">
                    <a:moveTo>
                      <a:pt x="12" y="79"/>
                    </a:moveTo>
                    <a:lnTo>
                      <a:pt x="19" y="56"/>
                    </a:lnTo>
                    <a:lnTo>
                      <a:pt x="23" y="31"/>
                    </a:lnTo>
                    <a:lnTo>
                      <a:pt x="23" y="6"/>
                    </a:lnTo>
                    <a:lnTo>
                      <a:pt x="22" y="3"/>
                    </a:lnTo>
                    <a:lnTo>
                      <a:pt x="20" y="1"/>
                    </a:lnTo>
                    <a:lnTo>
                      <a:pt x="17" y="0"/>
                    </a:lnTo>
                    <a:lnTo>
                      <a:pt x="13" y="1"/>
                    </a:lnTo>
                    <a:lnTo>
                      <a:pt x="11" y="3"/>
                    </a:lnTo>
                    <a:lnTo>
                      <a:pt x="10" y="6"/>
                    </a:lnTo>
                    <a:lnTo>
                      <a:pt x="10" y="30"/>
                    </a:lnTo>
                    <a:lnTo>
                      <a:pt x="6" y="53"/>
                    </a:lnTo>
                    <a:lnTo>
                      <a:pt x="0" y="76"/>
                    </a:lnTo>
                    <a:lnTo>
                      <a:pt x="0" y="79"/>
                    </a:lnTo>
                    <a:lnTo>
                      <a:pt x="1" y="82"/>
                    </a:lnTo>
                    <a:lnTo>
                      <a:pt x="4" y="83"/>
                    </a:lnTo>
                    <a:lnTo>
                      <a:pt x="7" y="84"/>
                    </a:lnTo>
                    <a:lnTo>
                      <a:pt x="10" y="82"/>
                    </a:lnTo>
                    <a:lnTo>
                      <a:pt x="12" y="7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90" name="Freeform 507"/>
              <p:cNvSpPr>
                <a:spLocks/>
              </p:cNvSpPr>
              <p:nvPr/>
            </p:nvSpPr>
            <p:spPr bwMode="auto">
              <a:xfrm>
                <a:off x="747" y="1469"/>
                <a:ext cx="19" cy="82"/>
              </a:xfrm>
              <a:custGeom>
                <a:avLst/>
                <a:gdLst>
                  <a:gd name="T0" fmla="*/ 16 w 19"/>
                  <a:gd name="T1" fmla="*/ 73 h 82"/>
                  <a:gd name="T2" fmla="*/ 16 w 19"/>
                  <a:gd name="T3" fmla="*/ 71 h 82"/>
                  <a:gd name="T4" fmla="*/ 15 w 19"/>
                  <a:gd name="T5" fmla="*/ 70 h 82"/>
                  <a:gd name="T6" fmla="*/ 15 w 19"/>
                  <a:gd name="T7" fmla="*/ 69 h 82"/>
                  <a:gd name="T8" fmla="*/ 15 w 19"/>
                  <a:gd name="T9" fmla="*/ 69 h 82"/>
                  <a:gd name="T10" fmla="*/ 16 w 19"/>
                  <a:gd name="T11" fmla="*/ 62 h 82"/>
                  <a:gd name="T12" fmla="*/ 17 w 19"/>
                  <a:gd name="T13" fmla="*/ 55 h 82"/>
                  <a:gd name="T14" fmla="*/ 18 w 19"/>
                  <a:gd name="T15" fmla="*/ 47 h 82"/>
                  <a:gd name="T16" fmla="*/ 18 w 19"/>
                  <a:gd name="T17" fmla="*/ 47 h 82"/>
                  <a:gd name="T18" fmla="*/ 19 w 19"/>
                  <a:gd name="T19" fmla="*/ 39 h 82"/>
                  <a:gd name="T20" fmla="*/ 19 w 19"/>
                  <a:gd name="T21" fmla="*/ 31 h 82"/>
                  <a:gd name="T22" fmla="*/ 18 w 19"/>
                  <a:gd name="T23" fmla="*/ 23 h 82"/>
                  <a:gd name="T24" fmla="*/ 18 w 19"/>
                  <a:gd name="T25" fmla="*/ 23 h 82"/>
                  <a:gd name="T26" fmla="*/ 17 w 19"/>
                  <a:gd name="T27" fmla="*/ 17 h 82"/>
                  <a:gd name="T28" fmla="*/ 15 w 19"/>
                  <a:gd name="T29" fmla="*/ 10 h 82"/>
                  <a:gd name="T30" fmla="*/ 13 w 19"/>
                  <a:gd name="T31" fmla="*/ 3 h 82"/>
                  <a:gd name="T32" fmla="*/ 13 w 19"/>
                  <a:gd name="T33" fmla="*/ 3 h 82"/>
                  <a:gd name="T34" fmla="*/ 10 w 19"/>
                  <a:gd name="T35" fmla="*/ 1 h 82"/>
                  <a:gd name="T36" fmla="*/ 8 w 19"/>
                  <a:gd name="T37" fmla="*/ 0 h 82"/>
                  <a:gd name="T38" fmla="*/ 4 w 19"/>
                  <a:gd name="T39" fmla="*/ 0 h 82"/>
                  <a:gd name="T40" fmla="*/ 4 w 19"/>
                  <a:gd name="T41" fmla="*/ 0 h 82"/>
                  <a:gd name="T42" fmla="*/ 2 w 19"/>
                  <a:gd name="T43" fmla="*/ 2 h 82"/>
                  <a:gd name="T44" fmla="*/ 0 w 19"/>
                  <a:gd name="T45" fmla="*/ 5 h 82"/>
                  <a:gd name="T46" fmla="*/ 1 w 19"/>
                  <a:gd name="T47" fmla="*/ 8 h 82"/>
                  <a:gd name="T48" fmla="*/ 1 w 19"/>
                  <a:gd name="T49" fmla="*/ 8 h 82"/>
                  <a:gd name="T50" fmla="*/ 4 w 19"/>
                  <a:gd name="T51" fmla="*/ 20 h 82"/>
                  <a:gd name="T52" fmla="*/ 6 w 19"/>
                  <a:gd name="T53" fmla="*/ 31 h 82"/>
                  <a:gd name="T54" fmla="*/ 6 w 19"/>
                  <a:gd name="T55" fmla="*/ 43 h 82"/>
                  <a:gd name="T56" fmla="*/ 6 w 19"/>
                  <a:gd name="T57" fmla="*/ 43 h 82"/>
                  <a:gd name="T58" fmla="*/ 5 w 19"/>
                  <a:gd name="T59" fmla="*/ 51 h 82"/>
                  <a:gd name="T60" fmla="*/ 3 w 19"/>
                  <a:gd name="T61" fmla="*/ 59 h 82"/>
                  <a:gd name="T62" fmla="*/ 2 w 19"/>
                  <a:gd name="T63" fmla="*/ 67 h 82"/>
                  <a:gd name="T64" fmla="*/ 2 w 19"/>
                  <a:gd name="T65" fmla="*/ 67 h 82"/>
                  <a:gd name="T66" fmla="*/ 2 w 19"/>
                  <a:gd name="T67" fmla="*/ 71 h 82"/>
                  <a:gd name="T68" fmla="*/ 3 w 19"/>
                  <a:gd name="T69" fmla="*/ 75 h 82"/>
                  <a:gd name="T70" fmla="*/ 5 w 19"/>
                  <a:gd name="T71" fmla="*/ 79 h 82"/>
                  <a:gd name="T72" fmla="*/ 5 w 19"/>
                  <a:gd name="T73" fmla="*/ 79 h 82"/>
                  <a:gd name="T74" fmla="*/ 7 w 19"/>
                  <a:gd name="T75" fmla="*/ 81 h 82"/>
                  <a:gd name="T76" fmla="*/ 10 w 19"/>
                  <a:gd name="T77" fmla="*/ 82 h 82"/>
                  <a:gd name="T78" fmla="*/ 13 w 19"/>
                  <a:gd name="T79" fmla="*/ 81 h 82"/>
                  <a:gd name="T80" fmla="*/ 13 w 19"/>
                  <a:gd name="T81" fmla="*/ 81 h 82"/>
                  <a:gd name="T82" fmla="*/ 16 w 19"/>
                  <a:gd name="T83" fmla="*/ 79 h 82"/>
                  <a:gd name="T84" fmla="*/ 17 w 19"/>
                  <a:gd name="T85" fmla="*/ 76 h 82"/>
                  <a:gd name="T86" fmla="*/ 16 w 19"/>
                  <a:gd name="T87" fmla="*/ 73 h 82"/>
                  <a:gd name="T88" fmla="*/ 16 w 19"/>
                  <a:gd name="T89" fmla="*/ 73 h 8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9"/>
                  <a:gd name="T136" fmla="*/ 0 h 82"/>
                  <a:gd name="T137" fmla="*/ 19 w 19"/>
                  <a:gd name="T138" fmla="*/ 82 h 8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9" h="82">
                    <a:moveTo>
                      <a:pt x="16" y="73"/>
                    </a:moveTo>
                    <a:lnTo>
                      <a:pt x="16" y="71"/>
                    </a:lnTo>
                    <a:lnTo>
                      <a:pt x="15" y="70"/>
                    </a:lnTo>
                    <a:lnTo>
                      <a:pt x="15" y="69"/>
                    </a:lnTo>
                    <a:lnTo>
                      <a:pt x="16" y="62"/>
                    </a:lnTo>
                    <a:lnTo>
                      <a:pt x="17" y="55"/>
                    </a:lnTo>
                    <a:lnTo>
                      <a:pt x="18" y="47"/>
                    </a:lnTo>
                    <a:lnTo>
                      <a:pt x="19" y="39"/>
                    </a:lnTo>
                    <a:lnTo>
                      <a:pt x="19" y="31"/>
                    </a:lnTo>
                    <a:lnTo>
                      <a:pt x="18" y="23"/>
                    </a:lnTo>
                    <a:lnTo>
                      <a:pt x="17" y="17"/>
                    </a:lnTo>
                    <a:lnTo>
                      <a:pt x="15" y="10"/>
                    </a:lnTo>
                    <a:lnTo>
                      <a:pt x="13" y="3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4" y="20"/>
                    </a:lnTo>
                    <a:lnTo>
                      <a:pt x="6" y="31"/>
                    </a:lnTo>
                    <a:lnTo>
                      <a:pt x="6" y="43"/>
                    </a:lnTo>
                    <a:lnTo>
                      <a:pt x="5" y="51"/>
                    </a:lnTo>
                    <a:lnTo>
                      <a:pt x="3" y="59"/>
                    </a:lnTo>
                    <a:lnTo>
                      <a:pt x="2" y="67"/>
                    </a:lnTo>
                    <a:lnTo>
                      <a:pt x="2" y="71"/>
                    </a:lnTo>
                    <a:lnTo>
                      <a:pt x="3" y="75"/>
                    </a:lnTo>
                    <a:lnTo>
                      <a:pt x="5" y="79"/>
                    </a:lnTo>
                    <a:lnTo>
                      <a:pt x="7" y="81"/>
                    </a:lnTo>
                    <a:lnTo>
                      <a:pt x="10" y="82"/>
                    </a:lnTo>
                    <a:lnTo>
                      <a:pt x="13" y="81"/>
                    </a:lnTo>
                    <a:lnTo>
                      <a:pt x="16" y="79"/>
                    </a:lnTo>
                    <a:lnTo>
                      <a:pt x="17" y="76"/>
                    </a:lnTo>
                    <a:lnTo>
                      <a:pt x="16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91" name="Freeform 508"/>
              <p:cNvSpPr>
                <a:spLocks/>
              </p:cNvSpPr>
              <p:nvPr/>
            </p:nvSpPr>
            <p:spPr bwMode="auto">
              <a:xfrm>
                <a:off x="700" y="1467"/>
                <a:ext cx="21" cy="81"/>
              </a:xfrm>
              <a:custGeom>
                <a:avLst/>
                <a:gdLst>
                  <a:gd name="T0" fmla="*/ 21 w 21"/>
                  <a:gd name="T1" fmla="*/ 73 h 81"/>
                  <a:gd name="T2" fmla="*/ 18 w 21"/>
                  <a:gd name="T3" fmla="*/ 61 h 81"/>
                  <a:gd name="T4" fmla="*/ 15 w 21"/>
                  <a:gd name="T5" fmla="*/ 48 h 81"/>
                  <a:gd name="T6" fmla="*/ 13 w 21"/>
                  <a:gd name="T7" fmla="*/ 35 h 81"/>
                  <a:gd name="T8" fmla="*/ 13 w 21"/>
                  <a:gd name="T9" fmla="*/ 35 h 81"/>
                  <a:gd name="T10" fmla="*/ 13 w 21"/>
                  <a:gd name="T11" fmla="*/ 25 h 81"/>
                  <a:gd name="T12" fmla="*/ 15 w 21"/>
                  <a:gd name="T13" fmla="*/ 15 h 81"/>
                  <a:gd name="T14" fmla="*/ 16 w 21"/>
                  <a:gd name="T15" fmla="*/ 5 h 81"/>
                  <a:gd name="T16" fmla="*/ 16 w 21"/>
                  <a:gd name="T17" fmla="*/ 5 h 81"/>
                  <a:gd name="T18" fmla="*/ 15 w 21"/>
                  <a:gd name="T19" fmla="*/ 2 h 81"/>
                  <a:gd name="T20" fmla="*/ 12 w 21"/>
                  <a:gd name="T21" fmla="*/ 0 h 81"/>
                  <a:gd name="T22" fmla="*/ 9 w 21"/>
                  <a:gd name="T23" fmla="*/ 0 h 81"/>
                  <a:gd name="T24" fmla="*/ 9 w 21"/>
                  <a:gd name="T25" fmla="*/ 0 h 81"/>
                  <a:gd name="T26" fmla="*/ 6 w 21"/>
                  <a:gd name="T27" fmla="*/ 1 h 81"/>
                  <a:gd name="T28" fmla="*/ 4 w 21"/>
                  <a:gd name="T29" fmla="*/ 4 h 81"/>
                  <a:gd name="T30" fmla="*/ 3 w 21"/>
                  <a:gd name="T31" fmla="*/ 7 h 81"/>
                  <a:gd name="T32" fmla="*/ 3 w 21"/>
                  <a:gd name="T33" fmla="*/ 7 h 81"/>
                  <a:gd name="T34" fmla="*/ 2 w 21"/>
                  <a:gd name="T35" fmla="*/ 13 h 81"/>
                  <a:gd name="T36" fmla="*/ 1 w 21"/>
                  <a:gd name="T37" fmla="*/ 19 h 81"/>
                  <a:gd name="T38" fmla="*/ 0 w 21"/>
                  <a:gd name="T39" fmla="*/ 26 h 81"/>
                  <a:gd name="T40" fmla="*/ 0 w 21"/>
                  <a:gd name="T41" fmla="*/ 26 h 81"/>
                  <a:gd name="T42" fmla="*/ 1 w 21"/>
                  <a:gd name="T43" fmla="*/ 43 h 81"/>
                  <a:gd name="T44" fmla="*/ 5 w 21"/>
                  <a:gd name="T45" fmla="*/ 59 h 81"/>
                  <a:gd name="T46" fmla="*/ 8 w 21"/>
                  <a:gd name="T47" fmla="*/ 76 h 81"/>
                  <a:gd name="T48" fmla="*/ 8 w 21"/>
                  <a:gd name="T49" fmla="*/ 76 h 81"/>
                  <a:gd name="T50" fmla="*/ 9 w 21"/>
                  <a:gd name="T51" fmla="*/ 79 h 81"/>
                  <a:gd name="T52" fmla="*/ 12 w 21"/>
                  <a:gd name="T53" fmla="*/ 80 h 81"/>
                  <a:gd name="T54" fmla="*/ 15 w 21"/>
                  <a:gd name="T55" fmla="*/ 81 h 81"/>
                  <a:gd name="T56" fmla="*/ 15 w 21"/>
                  <a:gd name="T57" fmla="*/ 81 h 81"/>
                  <a:gd name="T58" fmla="*/ 18 w 21"/>
                  <a:gd name="T59" fmla="*/ 80 h 81"/>
                  <a:gd name="T60" fmla="*/ 20 w 21"/>
                  <a:gd name="T61" fmla="*/ 77 h 81"/>
                  <a:gd name="T62" fmla="*/ 21 w 21"/>
                  <a:gd name="T63" fmla="*/ 73 h 81"/>
                  <a:gd name="T64" fmla="*/ 21 w 21"/>
                  <a:gd name="T65" fmla="*/ 73 h 8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1"/>
                  <a:gd name="T100" fmla="*/ 0 h 81"/>
                  <a:gd name="T101" fmla="*/ 21 w 21"/>
                  <a:gd name="T102" fmla="*/ 81 h 8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1" h="81">
                    <a:moveTo>
                      <a:pt x="21" y="73"/>
                    </a:moveTo>
                    <a:lnTo>
                      <a:pt x="18" y="61"/>
                    </a:lnTo>
                    <a:lnTo>
                      <a:pt x="15" y="48"/>
                    </a:lnTo>
                    <a:lnTo>
                      <a:pt x="13" y="35"/>
                    </a:lnTo>
                    <a:lnTo>
                      <a:pt x="13" y="25"/>
                    </a:lnTo>
                    <a:lnTo>
                      <a:pt x="15" y="15"/>
                    </a:lnTo>
                    <a:lnTo>
                      <a:pt x="16" y="5"/>
                    </a:lnTo>
                    <a:lnTo>
                      <a:pt x="15" y="2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4"/>
                    </a:lnTo>
                    <a:lnTo>
                      <a:pt x="3" y="7"/>
                    </a:lnTo>
                    <a:lnTo>
                      <a:pt x="2" y="13"/>
                    </a:lnTo>
                    <a:lnTo>
                      <a:pt x="1" y="19"/>
                    </a:lnTo>
                    <a:lnTo>
                      <a:pt x="0" y="26"/>
                    </a:lnTo>
                    <a:lnTo>
                      <a:pt x="1" y="43"/>
                    </a:lnTo>
                    <a:lnTo>
                      <a:pt x="5" y="59"/>
                    </a:lnTo>
                    <a:lnTo>
                      <a:pt x="8" y="76"/>
                    </a:lnTo>
                    <a:lnTo>
                      <a:pt x="9" y="79"/>
                    </a:lnTo>
                    <a:lnTo>
                      <a:pt x="12" y="80"/>
                    </a:lnTo>
                    <a:lnTo>
                      <a:pt x="15" y="81"/>
                    </a:lnTo>
                    <a:lnTo>
                      <a:pt x="18" y="80"/>
                    </a:lnTo>
                    <a:lnTo>
                      <a:pt x="20" y="77"/>
                    </a:lnTo>
                    <a:lnTo>
                      <a:pt x="21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92" name="Freeform 509"/>
              <p:cNvSpPr>
                <a:spLocks/>
              </p:cNvSpPr>
              <p:nvPr/>
            </p:nvSpPr>
            <p:spPr bwMode="auto">
              <a:xfrm>
                <a:off x="675" y="1468"/>
                <a:ext cx="17" cy="78"/>
              </a:xfrm>
              <a:custGeom>
                <a:avLst/>
                <a:gdLst>
                  <a:gd name="T0" fmla="*/ 13 w 17"/>
                  <a:gd name="T1" fmla="*/ 71 h 78"/>
                  <a:gd name="T2" fmla="*/ 13 w 17"/>
                  <a:gd name="T3" fmla="*/ 61 h 78"/>
                  <a:gd name="T4" fmla="*/ 14 w 17"/>
                  <a:gd name="T5" fmla="*/ 51 h 78"/>
                  <a:gd name="T6" fmla="*/ 13 w 17"/>
                  <a:gd name="T7" fmla="*/ 41 h 78"/>
                  <a:gd name="T8" fmla="*/ 13 w 17"/>
                  <a:gd name="T9" fmla="*/ 41 h 78"/>
                  <a:gd name="T10" fmla="*/ 13 w 17"/>
                  <a:gd name="T11" fmla="*/ 31 h 78"/>
                  <a:gd name="T12" fmla="*/ 13 w 17"/>
                  <a:gd name="T13" fmla="*/ 22 h 78"/>
                  <a:gd name="T14" fmla="*/ 14 w 17"/>
                  <a:gd name="T15" fmla="*/ 12 h 78"/>
                  <a:gd name="T16" fmla="*/ 14 w 17"/>
                  <a:gd name="T17" fmla="*/ 12 h 78"/>
                  <a:gd name="T18" fmla="*/ 15 w 17"/>
                  <a:gd name="T19" fmla="*/ 11 h 78"/>
                  <a:gd name="T20" fmla="*/ 15 w 17"/>
                  <a:gd name="T21" fmla="*/ 10 h 78"/>
                  <a:gd name="T22" fmla="*/ 16 w 17"/>
                  <a:gd name="T23" fmla="*/ 10 h 78"/>
                  <a:gd name="T24" fmla="*/ 16 w 17"/>
                  <a:gd name="T25" fmla="*/ 10 h 78"/>
                  <a:gd name="T26" fmla="*/ 16 w 17"/>
                  <a:gd name="T27" fmla="*/ 10 h 78"/>
                  <a:gd name="T28" fmla="*/ 16 w 17"/>
                  <a:gd name="T29" fmla="*/ 10 h 78"/>
                  <a:gd name="T30" fmla="*/ 16 w 17"/>
                  <a:gd name="T31" fmla="*/ 10 h 78"/>
                  <a:gd name="T32" fmla="*/ 16 w 17"/>
                  <a:gd name="T33" fmla="*/ 10 h 78"/>
                  <a:gd name="T34" fmla="*/ 17 w 17"/>
                  <a:gd name="T35" fmla="*/ 7 h 78"/>
                  <a:gd name="T36" fmla="*/ 16 w 17"/>
                  <a:gd name="T37" fmla="*/ 4 h 78"/>
                  <a:gd name="T38" fmla="*/ 14 w 17"/>
                  <a:gd name="T39" fmla="*/ 1 h 78"/>
                  <a:gd name="T40" fmla="*/ 14 w 17"/>
                  <a:gd name="T41" fmla="*/ 1 h 78"/>
                  <a:gd name="T42" fmla="*/ 11 w 17"/>
                  <a:gd name="T43" fmla="*/ 0 h 78"/>
                  <a:gd name="T44" fmla="*/ 8 w 17"/>
                  <a:gd name="T45" fmla="*/ 1 h 78"/>
                  <a:gd name="T46" fmla="*/ 5 w 17"/>
                  <a:gd name="T47" fmla="*/ 3 h 78"/>
                  <a:gd name="T48" fmla="*/ 5 w 17"/>
                  <a:gd name="T49" fmla="*/ 3 h 78"/>
                  <a:gd name="T50" fmla="*/ 3 w 17"/>
                  <a:gd name="T51" fmla="*/ 6 h 78"/>
                  <a:gd name="T52" fmla="*/ 2 w 17"/>
                  <a:gd name="T53" fmla="*/ 8 h 78"/>
                  <a:gd name="T54" fmla="*/ 1 w 17"/>
                  <a:gd name="T55" fmla="*/ 11 h 78"/>
                  <a:gd name="T56" fmla="*/ 1 w 17"/>
                  <a:gd name="T57" fmla="*/ 11 h 78"/>
                  <a:gd name="T58" fmla="*/ 0 w 17"/>
                  <a:gd name="T59" fmla="*/ 31 h 78"/>
                  <a:gd name="T60" fmla="*/ 0 w 17"/>
                  <a:gd name="T61" fmla="*/ 51 h 78"/>
                  <a:gd name="T62" fmla="*/ 0 w 17"/>
                  <a:gd name="T63" fmla="*/ 71 h 78"/>
                  <a:gd name="T64" fmla="*/ 0 w 17"/>
                  <a:gd name="T65" fmla="*/ 71 h 78"/>
                  <a:gd name="T66" fmla="*/ 0 w 17"/>
                  <a:gd name="T67" fmla="*/ 74 h 78"/>
                  <a:gd name="T68" fmla="*/ 2 w 17"/>
                  <a:gd name="T69" fmla="*/ 77 h 78"/>
                  <a:gd name="T70" fmla="*/ 6 w 17"/>
                  <a:gd name="T71" fmla="*/ 78 h 78"/>
                  <a:gd name="T72" fmla="*/ 6 w 17"/>
                  <a:gd name="T73" fmla="*/ 78 h 78"/>
                  <a:gd name="T74" fmla="*/ 9 w 17"/>
                  <a:gd name="T75" fmla="*/ 77 h 78"/>
                  <a:gd name="T76" fmla="*/ 12 w 17"/>
                  <a:gd name="T77" fmla="*/ 75 h 78"/>
                  <a:gd name="T78" fmla="*/ 13 w 17"/>
                  <a:gd name="T79" fmla="*/ 71 h 78"/>
                  <a:gd name="T80" fmla="*/ 13 w 17"/>
                  <a:gd name="T81" fmla="*/ 71 h 7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7"/>
                  <a:gd name="T124" fmla="*/ 0 h 78"/>
                  <a:gd name="T125" fmla="*/ 17 w 17"/>
                  <a:gd name="T126" fmla="*/ 78 h 7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7" h="78">
                    <a:moveTo>
                      <a:pt x="13" y="71"/>
                    </a:moveTo>
                    <a:lnTo>
                      <a:pt x="13" y="61"/>
                    </a:lnTo>
                    <a:lnTo>
                      <a:pt x="14" y="51"/>
                    </a:lnTo>
                    <a:lnTo>
                      <a:pt x="13" y="41"/>
                    </a:lnTo>
                    <a:lnTo>
                      <a:pt x="13" y="31"/>
                    </a:lnTo>
                    <a:lnTo>
                      <a:pt x="13" y="22"/>
                    </a:lnTo>
                    <a:lnTo>
                      <a:pt x="14" y="12"/>
                    </a:lnTo>
                    <a:lnTo>
                      <a:pt x="15" y="11"/>
                    </a:lnTo>
                    <a:lnTo>
                      <a:pt x="15" y="10"/>
                    </a:lnTo>
                    <a:lnTo>
                      <a:pt x="16" y="10"/>
                    </a:lnTo>
                    <a:lnTo>
                      <a:pt x="17" y="7"/>
                    </a:lnTo>
                    <a:lnTo>
                      <a:pt x="16" y="4"/>
                    </a:lnTo>
                    <a:lnTo>
                      <a:pt x="14" y="1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5" y="3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1" y="11"/>
                    </a:lnTo>
                    <a:lnTo>
                      <a:pt x="0" y="31"/>
                    </a:lnTo>
                    <a:lnTo>
                      <a:pt x="0" y="51"/>
                    </a:lnTo>
                    <a:lnTo>
                      <a:pt x="0" y="71"/>
                    </a:lnTo>
                    <a:lnTo>
                      <a:pt x="0" y="74"/>
                    </a:lnTo>
                    <a:lnTo>
                      <a:pt x="2" y="77"/>
                    </a:lnTo>
                    <a:lnTo>
                      <a:pt x="6" y="78"/>
                    </a:lnTo>
                    <a:lnTo>
                      <a:pt x="9" y="77"/>
                    </a:lnTo>
                    <a:lnTo>
                      <a:pt x="12" y="75"/>
                    </a:lnTo>
                    <a:lnTo>
                      <a:pt x="13" y="7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93" name="Freeform 510"/>
              <p:cNvSpPr>
                <a:spLocks/>
              </p:cNvSpPr>
              <p:nvPr/>
            </p:nvSpPr>
            <p:spPr bwMode="auto">
              <a:xfrm>
                <a:off x="651" y="1466"/>
                <a:ext cx="21" cy="80"/>
              </a:xfrm>
              <a:custGeom>
                <a:avLst/>
                <a:gdLst>
                  <a:gd name="T0" fmla="*/ 21 w 21"/>
                  <a:gd name="T1" fmla="*/ 73 h 80"/>
                  <a:gd name="T2" fmla="*/ 21 w 21"/>
                  <a:gd name="T3" fmla="*/ 55 h 80"/>
                  <a:gd name="T4" fmla="*/ 18 w 21"/>
                  <a:gd name="T5" fmla="*/ 36 h 80"/>
                  <a:gd name="T6" fmla="*/ 14 w 21"/>
                  <a:gd name="T7" fmla="*/ 19 h 80"/>
                  <a:gd name="T8" fmla="*/ 14 w 21"/>
                  <a:gd name="T9" fmla="*/ 19 h 80"/>
                  <a:gd name="T10" fmla="*/ 13 w 21"/>
                  <a:gd name="T11" fmla="*/ 15 h 80"/>
                  <a:gd name="T12" fmla="*/ 13 w 21"/>
                  <a:gd name="T13" fmla="*/ 11 h 80"/>
                  <a:gd name="T14" fmla="*/ 13 w 21"/>
                  <a:gd name="T15" fmla="*/ 7 h 80"/>
                  <a:gd name="T16" fmla="*/ 13 w 21"/>
                  <a:gd name="T17" fmla="*/ 7 h 80"/>
                  <a:gd name="T18" fmla="*/ 12 w 21"/>
                  <a:gd name="T19" fmla="*/ 3 h 80"/>
                  <a:gd name="T20" fmla="*/ 9 w 21"/>
                  <a:gd name="T21" fmla="*/ 1 h 80"/>
                  <a:gd name="T22" fmla="*/ 6 w 21"/>
                  <a:gd name="T23" fmla="*/ 0 h 80"/>
                  <a:gd name="T24" fmla="*/ 6 w 21"/>
                  <a:gd name="T25" fmla="*/ 0 h 80"/>
                  <a:gd name="T26" fmla="*/ 3 w 21"/>
                  <a:gd name="T27" fmla="*/ 1 h 80"/>
                  <a:gd name="T28" fmla="*/ 1 w 21"/>
                  <a:gd name="T29" fmla="*/ 3 h 80"/>
                  <a:gd name="T30" fmla="*/ 0 w 21"/>
                  <a:gd name="T31" fmla="*/ 7 h 80"/>
                  <a:gd name="T32" fmla="*/ 0 w 21"/>
                  <a:gd name="T33" fmla="*/ 7 h 80"/>
                  <a:gd name="T34" fmla="*/ 0 w 21"/>
                  <a:gd name="T35" fmla="*/ 16 h 80"/>
                  <a:gd name="T36" fmla="*/ 2 w 21"/>
                  <a:gd name="T37" fmla="*/ 26 h 80"/>
                  <a:gd name="T38" fmla="*/ 5 w 21"/>
                  <a:gd name="T39" fmla="*/ 35 h 80"/>
                  <a:gd name="T40" fmla="*/ 5 w 21"/>
                  <a:gd name="T41" fmla="*/ 35 h 80"/>
                  <a:gd name="T42" fmla="*/ 7 w 21"/>
                  <a:gd name="T43" fmla="*/ 48 h 80"/>
                  <a:gd name="T44" fmla="*/ 8 w 21"/>
                  <a:gd name="T45" fmla="*/ 61 h 80"/>
                  <a:gd name="T46" fmla="*/ 8 w 21"/>
                  <a:gd name="T47" fmla="*/ 73 h 80"/>
                  <a:gd name="T48" fmla="*/ 8 w 21"/>
                  <a:gd name="T49" fmla="*/ 73 h 80"/>
                  <a:gd name="T50" fmla="*/ 9 w 21"/>
                  <a:gd name="T51" fmla="*/ 77 h 80"/>
                  <a:gd name="T52" fmla="*/ 12 w 21"/>
                  <a:gd name="T53" fmla="*/ 79 h 80"/>
                  <a:gd name="T54" fmla="*/ 15 w 21"/>
                  <a:gd name="T55" fmla="*/ 80 h 80"/>
                  <a:gd name="T56" fmla="*/ 15 w 21"/>
                  <a:gd name="T57" fmla="*/ 80 h 80"/>
                  <a:gd name="T58" fmla="*/ 18 w 21"/>
                  <a:gd name="T59" fmla="*/ 79 h 80"/>
                  <a:gd name="T60" fmla="*/ 20 w 21"/>
                  <a:gd name="T61" fmla="*/ 77 h 80"/>
                  <a:gd name="T62" fmla="*/ 21 w 21"/>
                  <a:gd name="T63" fmla="*/ 73 h 80"/>
                  <a:gd name="T64" fmla="*/ 21 w 21"/>
                  <a:gd name="T65" fmla="*/ 73 h 8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1"/>
                  <a:gd name="T100" fmla="*/ 0 h 80"/>
                  <a:gd name="T101" fmla="*/ 21 w 21"/>
                  <a:gd name="T102" fmla="*/ 80 h 80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1" h="80">
                    <a:moveTo>
                      <a:pt x="21" y="73"/>
                    </a:moveTo>
                    <a:lnTo>
                      <a:pt x="21" y="55"/>
                    </a:lnTo>
                    <a:lnTo>
                      <a:pt x="18" y="36"/>
                    </a:lnTo>
                    <a:lnTo>
                      <a:pt x="14" y="19"/>
                    </a:lnTo>
                    <a:lnTo>
                      <a:pt x="13" y="15"/>
                    </a:lnTo>
                    <a:lnTo>
                      <a:pt x="13" y="11"/>
                    </a:lnTo>
                    <a:lnTo>
                      <a:pt x="13" y="7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0" y="16"/>
                    </a:lnTo>
                    <a:lnTo>
                      <a:pt x="2" y="26"/>
                    </a:lnTo>
                    <a:lnTo>
                      <a:pt x="5" y="35"/>
                    </a:lnTo>
                    <a:lnTo>
                      <a:pt x="7" y="48"/>
                    </a:lnTo>
                    <a:lnTo>
                      <a:pt x="8" y="61"/>
                    </a:lnTo>
                    <a:lnTo>
                      <a:pt x="8" y="73"/>
                    </a:lnTo>
                    <a:lnTo>
                      <a:pt x="9" y="77"/>
                    </a:lnTo>
                    <a:lnTo>
                      <a:pt x="12" y="79"/>
                    </a:lnTo>
                    <a:lnTo>
                      <a:pt x="15" y="80"/>
                    </a:lnTo>
                    <a:lnTo>
                      <a:pt x="18" y="79"/>
                    </a:lnTo>
                    <a:lnTo>
                      <a:pt x="20" y="77"/>
                    </a:lnTo>
                    <a:lnTo>
                      <a:pt x="21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94" name="Freeform 511"/>
              <p:cNvSpPr>
                <a:spLocks/>
              </p:cNvSpPr>
              <p:nvPr/>
            </p:nvSpPr>
            <p:spPr bwMode="auto">
              <a:xfrm>
                <a:off x="722" y="1468"/>
                <a:ext cx="17" cy="82"/>
              </a:xfrm>
              <a:custGeom>
                <a:avLst/>
                <a:gdLst>
                  <a:gd name="T0" fmla="*/ 11 w 17"/>
                  <a:gd name="T1" fmla="*/ 80 h 82"/>
                  <a:gd name="T2" fmla="*/ 16 w 17"/>
                  <a:gd name="T3" fmla="*/ 69 h 82"/>
                  <a:gd name="T4" fmla="*/ 16 w 17"/>
                  <a:gd name="T5" fmla="*/ 57 h 82"/>
                  <a:gd name="T6" fmla="*/ 15 w 17"/>
                  <a:gd name="T7" fmla="*/ 44 h 82"/>
                  <a:gd name="T8" fmla="*/ 15 w 17"/>
                  <a:gd name="T9" fmla="*/ 44 h 82"/>
                  <a:gd name="T10" fmla="*/ 14 w 17"/>
                  <a:gd name="T11" fmla="*/ 39 h 82"/>
                  <a:gd name="T12" fmla="*/ 14 w 17"/>
                  <a:gd name="T13" fmla="*/ 34 h 82"/>
                  <a:gd name="T14" fmla="*/ 15 w 17"/>
                  <a:gd name="T15" fmla="*/ 29 h 82"/>
                  <a:gd name="T16" fmla="*/ 15 w 17"/>
                  <a:gd name="T17" fmla="*/ 29 h 82"/>
                  <a:gd name="T18" fmla="*/ 16 w 17"/>
                  <a:gd name="T19" fmla="*/ 21 h 82"/>
                  <a:gd name="T20" fmla="*/ 17 w 17"/>
                  <a:gd name="T21" fmla="*/ 13 h 82"/>
                  <a:gd name="T22" fmla="*/ 17 w 17"/>
                  <a:gd name="T23" fmla="*/ 6 h 82"/>
                  <a:gd name="T24" fmla="*/ 17 w 17"/>
                  <a:gd name="T25" fmla="*/ 6 h 82"/>
                  <a:gd name="T26" fmla="*/ 16 w 17"/>
                  <a:gd name="T27" fmla="*/ 3 h 82"/>
                  <a:gd name="T28" fmla="*/ 14 w 17"/>
                  <a:gd name="T29" fmla="*/ 0 h 82"/>
                  <a:gd name="T30" fmla="*/ 11 w 17"/>
                  <a:gd name="T31" fmla="*/ 0 h 82"/>
                  <a:gd name="T32" fmla="*/ 11 w 17"/>
                  <a:gd name="T33" fmla="*/ 0 h 82"/>
                  <a:gd name="T34" fmla="*/ 8 w 17"/>
                  <a:gd name="T35" fmla="*/ 0 h 82"/>
                  <a:gd name="T36" fmla="*/ 5 w 17"/>
                  <a:gd name="T37" fmla="*/ 3 h 82"/>
                  <a:gd name="T38" fmla="*/ 4 w 17"/>
                  <a:gd name="T39" fmla="*/ 6 h 82"/>
                  <a:gd name="T40" fmla="*/ 4 w 17"/>
                  <a:gd name="T41" fmla="*/ 6 h 82"/>
                  <a:gd name="T42" fmla="*/ 4 w 17"/>
                  <a:gd name="T43" fmla="*/ 14 h 82"/>
                  <a:gd name="T44" fmla="*/ 4 w 17"/>
                  <a:gd name="T45" fmla="*/ 22 h 82"/>
                  <a:gd name="T46" fmla="*/ 2 w 17"/>
                  <a:gd name="T47" fmla="*/ 29 h 82"/>
                  <a:gd name="T48" fmla="*/ 2 w 17"/>
                  <a:gd name="T49" fmla="*/ 29 h 82"/>
                  <a:gd name="T50" fmla="*/ 2 w 17"/>
                  <a:gd name="T51" fmla="*/ 38 h 82"/>
                  <a:gd name="T52" fmla="*/ 2 w 17"/>
                  <a:gd name="T53" fmla="*/ 46 h 82"/>
                  <a:gd name="T54" fmla="*/ 3 w 17"/>
                  <a:gd name="T55" fmla="*/ 54 h 82"/>
                  <a:gd name="T56" fmla="*/ 3 w 17"/>
                  <a:gd name="T57" fmla="*/ 54 h 82"/>
                  <a:gd name="T58" fmla="*/ 4 w 17"/>
                  <a:gd name="T59" fmla="*/ 61 h 82"/>
                  <a:gd name="T60" fmla="*/ 4 w 17"/>
                  <a:gd name="T61" fmla="*/ 66 h 82"/>
                  <a:gd name="T62" fmla="*/ 1 w 17"/>
                  <a:gd name="T63" fmla="*/ 72 h 82"/>
                  <a:gd name="T64" fmla="*/ 1 w 17"/>
                  <a:gd name="T65" fmla="*/ 72 h 82"/>
                  <a:gd name="T66" fmla="*/ 0 w 17"/>
                  <a:gd name="T67" fmla="*/ 75 h 82"/>
                  <a:gd name="T68" fmla="*/ 0 w 17"/>
                  <a:gd name="T69" fmla="*/ 79 h 82"/>
                  <a:gd name="T70" fmla="*/ 2 w 17"/>
                  <a:gd name="T71" fmla="*/ 81 h 82"/>
                  <a:gd name="T72" fmla="*/ 2 w 17"/>
                  <a:gd name="T73" fmla="*/ 81 h 82"/>
                  <a:gd name="T74" fmla="*/ 5 w 17"/>
                  <a:gd name="T75" fmla="*/ 82 h 82"/>
                  <a:gd name="T76" fmla="*/ 8 w 17"/>
                  <a:gd name="T77" fmla="*/ 82 h 82"/>
                  <a:gd name="T78" fmla="*/ 11 w 17"/>
                  <a:gd name="T79" fmla="*/ 80 h 82"/>
                  <a:gd name="T80" fmla="*/ 11 w 17"/>
                  <a:gd name="T81" fmla="*/ 80 h 8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7"/>
                  <a:gd name="T124" fmla="*/ 0 h 82"/>
                  <a:gd name="T125" fmla="*/ 17 w 17"/>
                  <a:gd name="T126" fmla="*/ 82 h 82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7" h="82">
                    <a:moveTo>
                      <a:pt x="11" y="80"/>
                    </a:moveTo>
                    <a:lnTo>
                      <a:pt x="16" y="69"/>
                    </a:lnTo>
                    <a:lnTo>
                      <a:pt x="16" y="57"/>
                    </a:lnTo>
                    <a:lnTo>
                      <a:pt x="15" y="44"/>
                    </a:lnTo>
                    <a:lnTo>
                      <a:pt x="14" y="39"/>
                    </a:lnTo>
                    <a:lnTo>
                      <a:pt x="14" y="34"/>
                    </a:lnTo>
                    <a:lnTo>
                      <a:pt x="15" y="29"/>
                    </a:lnTo>
                    <a:lnTo>
                      <a:pt x="16" y="21"/>
                    </a:lnTo>
                    <a:lnTo>
                      <a:pt x="17" y="13"/>
                    </a:lnTo>
                    <a:lnTo>
                      <a:pt x="17" y="6"/>
                    </a:lnTo>
                    <a:lnTo>
                      <a:pt x="16" y="3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14"/>
                    </a:lnTo>
                    <a:lnTo>
                      <a:pt x="4" y="22"/>
                    </a:lnTo>
                    <a:lnTo>
                      <a:pt x="2" y="29"/>
                    </a:lnTo>
                    <a:lnTo>
                      <a:pt x="2" y="38"/>
                    </a:lnTo>
                    <a:lnTo>
                      <a:pt x="2" y="46"/>
                    </a:lnTo>
                    <a:lnTo>
                      <a:pt x="3" y="54"/>
                    </a:lnTo>
                    <a:lnTo>
                      <a:pt x="4" y="61"/>
                    </a:lnTo>
                    <a:lnTo>
                      <a:pt x="4" y="66"/>
                    </a:lnTo>
                    <a:lnTo>
                      <a:pt x="1" y="72"/>
                    </a:lnTo>
                    <a:lnTo>
                      <a:pt x="0" y="75"/>
                    </a:lnTo>
                    <a:lnTo>
                      <a:pt x="0" y="79"/>
                    </a:lnTo>
                    <a:lnTo>
                      <a:pt x="2" y="81"/>
                    </a:lnTo>
                    <a:lnTo>
                      <a:pt x="5" y="82"/>
                    </a:lnTo>
                    <a:lnTo>
                      <a:pt x="8" y="82"/>
                    </a:lnTo>
                    <a:lnTo>
                      <a:pt x="11" y="8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95" name="Freeform 512"/>
              <p:cNvSpPr>
                <a:spLocks/>
              </p:cNvSpPr>
              <p:nvPr/>
            </p:nvSpPr>
            <p:spPr bwMode="auto">
              <a:xfrm>
                <a:off x="875" y="1533"/>
                <a:ext cx="45" cy="44"/>
              </a:xfrm>
              <a:custGeom>
                <a:avLst/>
                <a:gdLst>
                  <a:gd name="T0" fmla="*/ 23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3 w 45"/>
                  <a:gd name="T15" fmla="*/ 44 h 44"/>
                  <a:gd name="T16" fmla="*/ 23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3 w 45"/>
                  <a:gd name="T31" fmla="*/ 0 h 44"/>
                  <a:gd name="T32" fmla="*/ 23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3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3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96" name="Freeform 513"/>
              <p:cNvSpPr>
                <a:spLocks/>
              </p:cNvSpPr>
              <p:nvPr/>
            </p:nvSpPr>
            <p:spPr bwMode="auto">
              <a:xfrm>
                <a:off x="830" y="1533"/>
                <a:ext cx="45" cy="44"/>
              </a:xfrm>
              <a:custGeom>
                <a:avLst/>
                <a:gdLst>
                  <a:gd name="T0" fmla="*/ 23 w 45"/>
                  <a:gd name="T1" fmla="*/ 0 h 44"/>
                  <a:gd name="T2" fmla="*/ 12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2 w 45"/>
                  <a:gd name="T13" fmla="*/ 41 h 44"/>
                  <a:gd name="T14" fmla="*/ 23 w 45"/>
                  <a:gd name="T15" fmla="*/ 44 h 44"/>
                  <a:gd name="T16" fmla="*/ 23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3 w 45"/>
                  <a:gd name="T31" fmla="*/ 0 h 44"/>
                  <a:gd name="T32" fmla="*/ 23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3" y="0"/>
                    </a:moveTo>
                    <a:lnTo>
                      <a:pt x="12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2" y="41"/>
                    </a:lnTo>
                    <a:lnTo>
                      <a:pt x="23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97" name="Freeform 514"/>
              <p:cNvSpPr>
                <a:spLocks/>
              </p:cNvSpPr>
              <p:nvPr/>
            </p:nvSpPr>
            <p:spPr bwMode="auto">
              <a:xfrm>
                <a:off x="786" y="1533"/>
                <a:ext cx="44" cy="44"/>
              </a:xfrm>
              <a:custGeom>
                <a:avLst/>
                <a:gdLst>
                  <a:gd name="T0" fmla="*/ 22 w 44"/>
                  <a:gd name="T1" fmla="*/ 0 h 44"/>
                  <a:gd name="T2" fmla="*/ 10 w 44"/>
                  <a:gd name="T3" fmla="*/ 3 h 44"/>
                  <a:gd name="T4" fmla="*/ 3 w 44"/>
                  <a:gd name="T5" fmla="*/ 11 h 44"/>
                  <a:gd name="T6" fmla="*/ 0 w 44"/>
                  <a:gd name="T7" fmla="*/ 22 h 44"/>
                  <a:gd name="T8" fmla="*/ 0 w 44"/>
                  <a:gd name="T9" fmla="*/ 22 h 44"/>
                  <a:gd name="T10" fmla="*/ 3 w 44"/>
                  <a:gd name="T11" fmla="*/ 34 h 44"/>
                  <a:gd name="T12" fmla="*/ 10 w 44"/>
                  <a:gd name="T13" fmla="*/ 41 h 44"/>
                  <a:gd name="T14" fmla="*/ 22 w 44"/>
                  <a:gd name="T15" fmla="*/ 44 h 44"/>
                  <a:gd name="T16" fmla="*/ 22 w 44"/>
                  <a:gd name="T17" fmla="*/ 44 h 44"/>
                  <a:gd name="T18" fmla="*/ 34 w 44"/>
                  <a:gd name="T19" fmla="*/ 41 h 44"/>
                  <a:gd name="T20" fmla="*/ 41 w 44"/>
                  <a:gd name="T21" fmla="*/ 34 h 44"/>
                  <a:gd name="T22" fmla="*/ 44 w 44"/>
                  <a:gd name="T23" fmla="*/ 22 h 44"/>
                  <a:gd name="T24" fmla="*/ 44 w 44"/>
                  <a:gd name="T25" fmla="*/ 22 h 44"/>
                  <a:gd name="T26" fmla="*/ 41 w 44"/>
                  <a:gd name="T27" fmla="*/ 11 h 44"/>
                  <a:gd name="T28" fmla="*/ 34 w 44"/>
                  <a:gd name="T29" fmla="*/ 3 h 44"/>
                  <a:gd name="T30" fmla="*/ 22 w 44"/>
                  <a:gd name="T31" fmla="*/ 0 h 44"/>
                  <a:gd name="T32" fmla="*/ 22 w 44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4"/>
                  <a:gd name="T53" fmla="*/ 44 w 44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4">
                    <a:moveTo>
                      <a:pt x="22" y="0"/>
                    </a:moveTo>
                    <a:lnTo>
                      <a:pt x="10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0" y="41"/>
                    </a:lnTo>
                    <a:lnTo>
                      <a:pt x="22" y="44"/>
                    </a:lnTo>
                    <a:lnTo>
                      <a:pt x="34" y="41"/>
                    </a:lnTo>
                    <a:lnTo>
                      <a:pt x="41" y="34"/>
                    </a:lnTo>
                    <a:lnTo>
                      <a:pt x="44" y="22"/>
                    </a:lnTo>
                    <a:lnTo>
                      <a:pt x="41" y="11"/>
                    </a:lnTo>
                    <a:lnTo>
                      <a:pt x="34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98" name="Freeform 515"/>
              <p:cNvSpPr>
                <a:spLocks/>
              </p:cNvSpPr>
              <p:nvPr/>
            </p:nvSpPr>
            <p:spPr bwMode="auto">
              <a:xfrm>
                <a:off x="741" y="1533"/>
                <a:ext cx="45" cy="44"/>
              </a:xfrm>
              <a:custGeom>
                <a:avLst/>
                <a:gdLst>
                  <a:gd name="T0" fmla="*/ 22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2 w 45"/>
                  <a:gd name="T15" fmla="*/ 44 h 44"/>
                  <a:gd name="T16" fmla="*/ 22 w 45"/>
                  <a:gd name="T17" fmla="*/ 44 h 44"/>
                  <a:gd name="T18" fmla="*/ 33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3 w 45"/>
                  <a:gd name="T29" fmla="*/ 3 h 44"/>
                  <a:gd name="T30" fmla="*/ 22 w 45"/>
                  <a:gd name="T31" fmla="*/ 0 h 44"/>
                  <a:gd name="T32" fmla="*/ 22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2" y="44"/>
                    </a:lnTo>
                    <a:lnTo>
                      <a:pt x="33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3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99" name="Freeform 516"/>
              <p:cNvSpPr>
                <a:spLocks/>
              </p:cNvSpPr>
              <p:nvPr/>
            </p:nvSpPr>
            <p:spPr bwMode="auto">
              <a:xfrm>
                <a:off x="696" y="1533"/>
                <a:ext cx="45" cy="44"/>
              </a:xfrm>
              <a:custGeom>
                <a:avLst/>
                <a:gdLst>
                  <a:gd name="T0" fmla="*/ 22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2 w 45"/>
                  <a:gd name="T15" fmla="*/ 44 h 44"/>
                  <a:gd name="T16" fmla="*/ 22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2 w 45"/>
                  <a:gd name="T31" fmla="*/ 0 h 44"/>
                  <a:gd name="T32" fmla="*/ 22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2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00" name="Freeform 517"/>
              <p:cNvSpPr>
                <a:spLocks/>
              </p:cNvSpPr>
              <p:nvPr/>
            </p:nvSpPr>
            <p:spPr bwMode="auto">
              <a:xfrm>
                <a:off x="651" y="1533"/>
                <a:ext cx="45" cy="44"/>
              </a:xfrm>
              <a:custGeom>
                <a:avLst/>
                <a:gdLst>
                  <a:gd name="T0" fmla="*/ 23 w 45"/>
                  <a:gd name="T1" fmla="*/ 0 h 44"/>
                  <a:gd name="T2" fmla="*/ 12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2 w 45"/>
                  <a:gd name="T13" fmla="*/ 41 h 44"/>
                  <a:gd name="T14" fmla="*/ 23 w 45"/>
                  <a:gd name="T15" fmla="*/ 44 h 44"/>
                  <a:gd name="T16" fmla="*/ 23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3 w 45"/>
                  <a:gd name="T31" fmla="*/ 0 h 44"/>
                  <a:gd name="T32" fmla="*/ 23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3" y="0"/>
                    </a:moveTo>
                    <a:lnTo>
                      <a:pt x="12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2" y="41"/>
                    </a:lnTo>
                    <a:lnTo>
                      <a:pt x="23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01" name="Freeform 518"/>
              <p:cNvSpPr>
                <a:spLocks/>
              </p:cNvSpPr>
              <p:nvPr/>
            </p:nvSpPr>
            <p:spPr bwMode="auto">
              <a:xfrm>
                <a:off x="203" y="1466"/>
                <a:ext cx="43" cy="100"/>
              </a:xfrm>
              <a:custGeom>
                <a:avLst/>
                <a:gdLst>
                  <a:gd name="T0" fmla="*/ 5 w 43"/>
                  <a:gd name="T1" fmla="*/ 33 h 100"/>
                  <a:gd name="T2" fmla="*/ 6 w 43"/>
                  <a:gd name="T3" fmla="*/ 44 h 100"/>
                  <a:gd name="T4" fmla="*/ 6 w 43"/>
                  <a:gd name="T5" fmla="*/ 59 h 100"/>
                  <a:gd name="T6" fmla="*/ 13 w 43"/>
                  <a:gd name="T7" fmla="*/ 96 h 100"/>
                  <a:gd name="T8" fmla="*/ 14 w 43"/>
                  <a:gd name="T9" fmla="*/ 98 h 100"/>
                  <a:gd name="T10" fmla="*/ 19 w 43"/>
                  <a:gd name="T11" fmla="*/ 100 h 100"/>
                  <a:gd name="T12" fmla="*/ 21 w 43"/>
                  <a:gd name="T13" fmla="*/ 100 h 100"/>
                  <a:gd name="T14" fmla="*/ 25 w 43"/>
                  <a:gd name="T15" fmla="*/ 97 h 100"/>
                  <a:gd name="T16" fmla="*/ 32 w 43"/>
                  <a:gd name="T17" fmla="*/ 80 h 100"/>
                  <a:gd name="T18" fmla="*/ 39 w 43"/>
                  <a:gd name="T19" fmla="*/ 41 h 100"/>
                  <a:gd name="T20" fmla="*/ 39 w 43"/>
                  <a:gd name="T21" fmla="*/ 31 h 100"/>
                  <a:gd name="T22" fmla="*/ 41 w 43"/>
                  <a:gd name="T23" fmla="*/ 16 h 100"/>
                  <a:gd name="T24" fmla="*/ 42 w 43"/>
                  <a:gd name="T25" fmla="*/ 12 h 100"/>
                  <a:gd name="T26" fmla="*/ 43 w 43"/>
                  <a:gd name="T27" fmla="*/ 6 h 100"/>
                  <a:gd name="T28" fmla="*/ 42 w 43"/>
                  <a:gd name="T29" fmla="*/ 3 h 100"/>
                  <a:gd name="T30" fmla="*/ 37 w 43"/>
                  <a:gd name="T31" fmla="*/ 0 h 100"/>
                  <a:gd name="T32" fmla="*/ 34 w 43"/>
                  <a:gd name="T33" fmla="*/ 1 h 100"/>
                  <a:gd name="T34" fmla="*/ 30 w 43"/>
                  <a:gd name="T35" fmla="*/ 6 h 100"/>
                  <a:gd name="T36" fmla="*/ 30 w 43"/>
                  <a:gd name="T37" fmla="*/ 8 h 100"/>
                  <a:gd name="T38" fmla="*/ 29 w 43"/>
                  <a:gd name="T39" fmla="*/ 12 h 100"/>
                  <a:gd name="T40" fmla="*/ 27 w 43"/>
                  <a:gd name="T41" fmla="*/ 21 h 100"/>
                  <a:gd name="T42" fmla="*/ 26 w 43"/>
                  <a:gd name="T43" fmla="*/ 42 h 100"/>
                  <a:gd name="T44" fmla="*/ 26 w 43"/>
                  <a:gd name="T45" fmla="*/ 50 h 100"/>
                  <a:gd name="T46" fmla="*/ 21 w 43"/>
                  <a:gd name="T47" fmla="*/ 73 h 100"/>
                  <a:gd name="T48" fmla="*/ 19 w 43"/>
                  <a:gd name="T49" fmla="*/ 63 h 100"/>
                  <a:gd name="T50" fmla="*/ 19 w 43"/>
                  <a:gd name="T51" fmla="*/ 46 h 100"/>
                  <a:gd name="T52" fmla="*/ 19 w 43"/>
                  <a:gd name="T53" fmla="*/ 38 h 100"/>
                  <a:gd name="T54" fmla="*/ 16 w 43"/>
                  <a:gd name="T55" fmla="*/ 23 h 100"/>
                  <a:gd name="T56" fmla="*/ 14 w 43"/>
                  <a:gd name="T57" fmla="*/ 17 h 100"/>
                  <a:gd name="T58" fmla="*/ 13 w 43"/>
                  <a:gd name="T59" fmla="*/ 7 h 100"/>
                  <a:gd name="T60" fmla="*/ 12 w 43"/>
                  <a:gd name="T61" fmla="*/ 4 h 100"/>
                  <a:gd name="T62" fmla="*/ 6 w 43"/>
                  <a:gd name="T63" fmla="*/ 1 h 100"/>
                  <a:gd name="T64" fmla="*/ 3 w 43"/>
                  <a:gd name="T65" fmla="*/ 1 h 100"/>
                  <a:gd name="T66" fmla="*/ 0 w 43"/>
                  <a:gd name="T67" fmla="*/ 7 h 100"/>
                  <a:gd name="T68" fmla="*/ 0 w 43"/>
                  <a:gd name="T69" fmla="*/ 13 h 100"/>
                  <a:gd name="T70" fmla="*/ 4 w 43"/>
                  <a:gd name="T71" fmla="*/ 26 h 10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3"/>
                  <a:gd name="T109" fmla="*/ 0 h 100"/>
                  <a:gd name="T110" fmla="*/ 43 w 43"/>
                  <a:gd name="T111" fmla="*/ 100 h 10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3" h="100">
                    <a:moveTo>
                      <a:pt x="4" y="26"/>
                    </a:moveTo>
                    <a:lnTo>
                      <a:pt x="5" y="33"/>
                    </a:lnTo>
                    <a:lnTo>
                      <a:pt x="6" y="39"/>
                    </a:lnTo>
                    <a:lnTo>
                      <a:pt x="6" y="44"/>
                    </a:lnTo>
                    <a:lnTo>
                      <a:pt x="6" y="59"/>
                    </a:lnTo>
                    <a:lnTo>
                      <a:pt x="8" y="75"/>
                    </a:lnTo>
                    <a:lnTo>
                      <a:pt x="13" y="96"/>
                    </a:lnTo>
                    <a:lnTo>
                      <a:pt x="14" y="98"/>
                    </a:lnTo>
                    <a:lnTo>
                      <a:pt x="16" y="99"/>
                    </a:lnTo>
                    <a:lnTo>
                      <a:pt x="19" y="100"/>
                    </a:lnTo>
                    <a:lnTo>
                      <a:pt x="21" y="100"/>
                    </a:lnTo>
                    <a:lnTo>
                      <a:pt x="23" y="99"/>
                    </a:lnTo>
                    <a:lnTo>
                      <a:pt x="25" y="97"/>
                    </a:lnTo>
                    <a:lnTo>
                      <a:pt x="32" y="80"/>
                    </a:lnTo>
                    <a:lnTo>
                      <a:pt x="38" y="60"/>
                    </a:lnTo>
                    <a:lnTo>
                      <a:pt x="39" y="41"/>
                    </a:lnTo>
                    <a:lnTo>
                      <a:pt x="39" y="31"/>
                    </a:lnTo>
                    <a:lnTo>
                      <a:pt x="40" y="23"/>
                    </a:lnTo>
                    <a:lnTo>
                      <a:pt x="41" y="16"/>
                    </a:lnTo>
                    <a:lnTo>
                      <a:pt x="42" y="12"/>
                    </a:lnTo>
                    <a:lnTo>
                      <a:pt x="43" y="9"/>
                    </a:lnTo>
                    <a:lnTo>
                      <a:pt x="43" y="6"/>
                    </a:lnTo>
                    <a:lnTo>
                      <a:pt x="42" y="3"/>
                    </a:lnTo>
                    <a:lnTo>
                      <a:pt x="40" y="1"/>
                    </a:lnTo>
                    <a:lnTo>
                      <a:pt x="37" y="0"/>
                    </a:lnTo>
                    <a:lnTo>
                      <a:pt x="34" y="1"/>
                    </a:lnTo>
                    <a:lnTo>
                      <a:pt x="32" y="3"/>
                    </a:lnTo>
                    <a:lnTo>
                      <a:pt x="30" y="6"/>
                    </a:lnTo>
                    <a:lnTo>
                      <a:pt x="30" y="8"/>
                    </a:lnTo>
                    <a:lnTo>
                      <a:pt x="29" y="10"/>
                    </a:lnTo>
                    <a:lnTo>
                      <a:pt x="29" y="12"/>
                    </a:lnTo>
                    <a:lnTo>
                      <a:pt x="27" y="21"/>
                    </a:lnTo>
                    <a:lnTo>
                      <a:pt x="26" y="31"/>
                    </a:lnTo>
                    <a:lnTo>
                      <a:pt x="26" y="42"/>
                    </a:lnTo>
                    <a:lnTo>
                      <a:pt x="26" y="50"/>
                    </a:lnTo>
                    <a:lnTo>
                      <a:pt x="24" y="61"/>
                    </a:lnTo>
                    <a:lnTo>
                      <a:pt x="21" y="73"/>
                    </a:lnTo>
                    <a:lnTo>
                      <a:pt x="19" y="63"/>
                    </a:lnTo>
                    <a:lnTo>
                      <a:pt x="19" y="54"/>
                    </a:lnTo>
                    <a:lnTo>
                      <a:pt x="19" y="46"/>
                    </a:lnTo>
                    <a:lnTo>
                      <a:pt x="19" y="38"/>
                    </a:lnTo>
                    <a:lnTo>
                      <a:pt x="18" y="30"/>
                    </a:lnTo>
                    <a:lnTo>
                      <a:pt x="16" y="23"/>
                    </a:lnTo>
                    <a:lnTo>
                      <a:pt x="14" y="17"/>
                    </a:lnTo>
                    <a:lnTo>
                      <a:pt x="13" y="12"/>
                    </a:lnTo>
                    <a:lnTo>
                      <a:pt x="13" y="7"/>
                    </a:lnTo>
                    <a:lnTo>
                      <a:pt x="12" y="4"/>
                    </a:lnTo>
                    <a:lnTo>
                      <a:pt x="9" y="2"/>
                    </a:lnTo>
                    <a:lnTo>
                      <a:pt x="6" y="1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2" y="20"/>
                    </a:lnTo>
                    <a:lnTo>
                      <a:pt x="4" y="2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02" name="Freeform 519"/>
              <p:cNvSpPr>
                <a:spLocks/>
              </p:cNvSpPr>
              <p:nvPr/>
            </p:nvSpPr>
            <p:spPr bwMode="auto">
              <a:xfrm>
                <a:off x="203" y="1533"/>
                <a:ext cx="45" cy="44"/>
              </a:xfrm>
              <a:custGeom>
                <a:avLst/>
                <a:gdLst>
                  <a:gd name="T0" fmla="*/ 22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2 w 45"/>
                  <a:gd name="T15" fmla="*/ 44 h 44"/>
                  <a:gd name="T16" fmla="*/ 22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2 w 45"/>
                  <a:gd name="T31" fmla="*/ 0 h 44"/>
                  <a:gd name="T32" fmla="*/ 22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2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2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03" name="Freeform 520"/>
              <p:cNvSpPr>
                <a:spLocks/>
              </p:cNvSpPr>
              <p:nvPr/>
            </p:nvSpPr>
            <p:spPr bwMode="auto">
              <a:xfrm>
                <a:off x="178" y="1467"/>
                <a:ext cx="19" cy="84"/>
              </a:xfrm>
              <a:custGeom>
                <a:avLst/>
                <a:gdLst>
                  <a:gd name="T0" fmla="*/ 6 w 19"/>
                  <a:gd name="T1" fmla="*/ 6 h 84"/>
                  <a:gd name="T2" fmla="*/ 6 w 19"/>
                  <a:gd name="T3" fmla="*/ 18 h 84"/>
                  <a:gd name="T4" fmla="*/ 5 w 19"/>
                  <a:gd name="T5" fmla="*/ 29 h 84"/>
                  <a:gd name="T6" fmla="*/ 2 w 19"/>
                  <a:gd name="T7" fmla="*/ 41 h 84"/>
                  <a:gd name="T8" fmla="*/ 2 w 19"/>
                  <a:gd name="T9" fmla="*/ 41 h 84"/>
                  <a:gd name="T10" fmla="*/ 0 w 19"/>
                  <a:gd name="T11" fmla="*/ 53 h 84"/>
                  <a:gd name="T12" fmla="*/ 1 w 19"/>
                  <a:gd name="T13" fmla="*/ 66 h 84"/>
                  <a:gd name="T14" fmla="*/ 1 w 19"/>
                  <a:gd name="T15" fmla="*/ 78 h 84"/>
                  <a:gd name="T16" fmla="*/ 1 w 19"/>
                  <a:gd name="T17" fmla="*/ 78 h 84"/>
                  <a:gd name="T18" fmla="*/ 2 w 19"/>
                  <a:gd name="T19" fmla="*/ 82 h 84"/>
                  <a:gd name="T20" fmla="*/ 4 w 19"/>
                  <a:gd name="T21" fmla="*/ 84 h 84"/>
                  <a:gd name="T22" fmla="*/ 7 w 19"/>
                  <a:gd name="T23" fmla="*/ 84 h 84"/>
                  <a:gd name="T24" fmla="*/ 7 w 19"/>
                  <a:gd name="T25" fmla="*/ 84 h 84"/>
                  <a:gd name="T26" fmla="*/ 10 w 19"/>
                  <a:gd name="T27" fmla="*/ 84 h 84"/>
                  <a:gd name="T28" fmla="*/ 12 w 19"/>
                  <a:gd name="T29" fmla="*/ 81 h 84"/>
                  <a:gd name="T30" fmla="*/ 13 w 19"/>
                  <a:gd name="T31" fmla="*/ 78 h 84"/>
                  <a:gd name="T32" fmla="*/ 13 w 19"/>
                  <a:gd name="T33" fmla="*/ 78 h 84"/>
                  <a:gd name="T34" fmla="*/ 13 w 19"/>
                  <a:gd name="T35" fmla="*/ 60 h 84"/>
                  <a:gd name="T36" fmla="*/ 15 w 19"/>
                  <a:gd name="T37" fmla="*/ 42 h 84"/>
                  <a:gd name="T38" fmla="*/ 19 w 19"/>
                  <a:gd name="T39" fmla="*/ 25 h 84"/>
                  <a:gd name="T40" fmla="*/ 19 w 19"/>
                  <a:gd name="T41" fmla="*/ 25 h 84"/>
                  <a:gd name="T42" fmla="*/ 19 w 19"/>
                  <a:gd name="T43" fmla="*/ 19 h 84"/>
                  <a:gd name="T44" fmla="*/ 19 w 19"/>
                  <a:gd name="T45" fmla="*/ 13 h 84"/>
                  <a:gd name="T46" fmla="*/ 19 w 19"/>
                  <a:gd name="T47" fmla="*/ 7 h 84"/>
                  <a:gd name="T48" fmla="*/ 19 w 19"/>
                  <a:gd name="T49" fmla="*/ 7 h 84"/>
                  <a:gd name="T50" fmla="*/ 19 w 19"/>
                  <a:gd name="T51" fmla="*/ 4 h 84"/>
                  <a:gd name="T52" fmla="*/ 16 w 19"/>
                  <a:gd name="T53" fmla="*/ 2 h 84"/>
                  <a:gd name="T54" fmla="*/ 13 w 19"/>
                  <a:gd name="T55" fmla="*/ 0 h 84"/>
                  <a:gd name="T56" fmla="*/ 13 w 19"/>
                  <a:gd name="T57" fmla="*/ 0 h 84"/>
                  <a:gd name="T58" fmla="*/ 10 w 19"/>
                  <a:gd name="T59" fmla="*/ 1 h 84"/>
                  <a:gd name="T60" fmla="*/ 8 w 19"/>
                  <a:gd name="T61" fmla="*/ 3 h 84"/>
                  <a:gd name="T62" fmla="*/ 6 w 19"/>
                  <a:gd name="T63" fmla="*/ 6 h 84"/>
                  <a:gd name="T64" fmla="*/ 6 w 19"/>
                  <a:gd name="T65" fmla="*/ 6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9"/>
                  <a:gd name="T100" fmla="*/ 0 h 84"/>
                  <a:gd name="T101" fmla="*/ 19 w 19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9" h="84">
                    <a:moveTo>
                      <a:pt x="6" y="6"/>
                    </a:moveTo>
                    <a:lnTo>
                      <a:pt x="6" y="18"/>
                    </a:lnTo>
                    <a:lnTo>
                      <a:pt x="5" y="29"/>
                    </a:lnTo>
                    <a:lnTo>
                      <a:pt x="2" y="41"/>
                    </a:lnTo>
                    <a:lnTo>
                      <a:pt x="0" y="53"/>
                    </a:lnTo>
                    <a:lnTo>
                      <a:pt x="1" y="66"/>
                    </a:lnTo>
                    <a:lnTo>
                      <a:pt x="1" y="78"/>
                    </a:lnTo>
                    <a:lnTo>
                      <a:pt x="2" y="82"/>
                    </a:lnTo>
                    <a:lnTo>
                      <a:pt x="4" y="84"/>
                    </a:lnTo>
                    <a:lnTo>
                      <a:pt x="7" y="84"/>
                    </a:lnTo>
                    <a:lnTo>
                      <a:pt x="10" y="84"/>
                    </a:lnTo>
                    <a:lnTo>
                      <a:pt x="12" y="81"/>
                    </a:lnTo>
                    <a:lnTo>
                      <a:pt x="13" y="78"/>
                    </a:lnTo>
                    <a:lnTo>
                      <a:pt x="13" y="60"/>
                    </a:lnTo>
                    <a:lnTo>
                      <a:pt x="15" y="42"/>
                    </a:lnTo>
                    <a:lnTo>
                      <a:pt x="19" y="25"/>
                    </a:lnTo>
                    <a:lnTo>
                      <a:pt x="19" y="19"/>
                    </a:lnTo>
                    <a:lnTo>
                      <a:pt x="19" y="13"/>
                    </a:lnTo>
                    <a:lnTo>
                      <a:pt x="19" y="7"/>
                    </a:lnTo>
                    <a:lnTo>
                      <a:pt x="19" y="4"/>
                    </a:lnTo>
                    <a:lnTo>
                      <a:pt x="16" y="2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3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04" name="Freeform 521"/>
              <p:cNvSpPr>
                <a:spLocks/>
              </p:cNvSpPr>
              <p:nvPr/>
            </p:nvSpPr>
            <p:spPr bwMode="auto">
              <a:xfrm>
                <a:off x="159" y="1467"/>
                <a:ext cx="21" cy="86"/>
              </a:xfrm>
              <a:custGeom>
                <a:avLst/>
                <a:gdLst>
                  <a:gd name="T0" fmla="*/ 20 w 21"/>
                  <a:gd name="T1" fmla="*/ 81 h 86"/>
                  <a:gd name="T2" fmla="*/ 21 w 21"/>
                  <a:gd name="T3" fmla="*/ 71 h 86"/>
                  <a:gd name="T4" fmla="*/ 21 w 21"/>
                  <a:gd name="T5" fmla="*/ 62 h 86"/>
                  <a:gd name="T6" fmla="*/ 16 w 21"/>
                  <a:gd name="T7" fmla="*/ 54 h 86"/>
                  <a:gd name="T8" fmla="*/ 16 w 21"/>
                  <a:gd name="T9" fmla="*/ 54 h 86"/>
                  <a:gd name="T10" fmla="*/ 13 w 21"/>
                  <a:gd name="T11" fmla="*/ 39 h 86"/>
                  <a:gd name="T12" fmla="*/ 13 w 21"/>
                  <a:gd name="T13" fmla="*/ 23 h 86"/>
                  <a:gd name="T14" fmla="*/ 15 w 21"/>
                  <a:gd name="T15" fmla="*/ 8 h 86"/>
                  <a:gd name="T16" fmla="*/ 15 w 21"/>
                  <a:gd name="T17" fmla="*/ 8 h 86"/>
                  <a:gd name="T18" fmla="*/ 15 w 21"/>
                  <a:gd name="T19" fmla="*/ 5 h 86"/>
                  <a:gd name="T20" fmla="*/ 13 w 21"/>
                  <a:gd name="T21" fmla="*/ 2 h 86"/>
                  <a:gd name="T22" fmla="*/ 10 w 21"/>
                  <a:gd name="T23" fmla="*/ 0 h 86"/>
                  <a:gd name="T24" fmla="*/ 10 w 21"/>
                  <a:gd name="T25" fmla="*/ 0 h 86"/>
                  <a:gd name="T26" fmla="*/ 7 w 21"/>
                  <a:gd name="T27" fmla="*/ 0 h 86"/>
                  <a:gd name="T28" fmla="*/ 4 w 21"/>
                  <a:gd name="T29" fmla="*/ 2 h 86"/>
                  <a:gd name="T30" fmla="*/ 3 w 21"/>
                  <a:gd name="T31" fmla="*/ 4 h 86"/>
                  <a:gd name="T32" fmla="*/ 3 w 21"/>
                  <a:gd name="T33" fmla="*/ 4 h 86"/>
                  <a:gd name="T34" fmla="*/ 1 w 21"/>
                  <a:gd name="T35" fmla="*/ 15 h 86"/>
                  <a:gd name="T36" fmla="*/ 1 w 21"/>
                  <a:gd name="T37" fmla="*/ 26 h 86"/>
                  <a:gd name="T38" fmla="*/ 0 w 21"/>
                  <a:gd name="T39" fmla="*/ 37 h 86"/>
                  <a:gd name="T40" fmla="*/ 0 w 21"/>
                  <a:gd name="T41" fmla="*/ 37 h 86"/>
                  <a:gd name="T42" fmla="*/ 1 w 21"/>
                  <a:gd name="T43" fmla="*/ 47 h 86"/>
                  <a:gd name="T44" fmla="*/ 4 w 21"/>
                  <a:gd name="T45" fmla="*/ 57 h 86"/>
                  <a:gd name="T46" fmla="*/ 9 w 21"/>
                  <a:gd name="T47" fmla="*/ 65 h 86"/>
                  <a:gd name="T48" fmla="*/ 9 w 21"/>
                  <a:gd name="T49" fmla="*/ 65 h 86"/>
                  <a:gd name="T50" fmla="*/ 8 w 21"/>
                  <a:gd name="T51" fmla="*/ 70 h 86"/>
                  <a:gd name="T52" fmla="*/ 8 w 21"/>
                  <a:gd name="T53" fmla="*/ 74 h 86"/>
                  <a:gd name="T54" fmla="*/ 7 w 21"/>
                  <a:gd name="T55" fmla="*/ 79 h 86"/>
                  <a:gd name="T56" fmla="*/ 7 w 21"/>
                  <a:gd name="T57" fmla="*/ 79 h 86"/>
                  <a:gd name="T58" fmla="*/ 8 w 21"/>
                  <a:gd name="T59" fmla="*/ 82 h 86"/>
                  <a:gd name="T60" fmla="*/ 9 w 21"/>
                  <a:gd name="T61" fmla="*/ 85 h 86"/>
                  <a:gd name="T62" fmla="*/ 12 w 21"/>
                  <a:gd name="T63" fmla="*/ 86 h 86"/>
                  <a:gd name="T64" fmla="*/ 12 w 21"/>
                  <a:gd name="T65" fmla="*/ 86 h 86"/>
                  <a:gd name="T66" fmla="*/ 16 w 21"/>
                  <a:gd name="T67" fmla="*/ 85 h 86"/>
                  <a:gd name="T68" fmla="*/ 19 w 21"/>
                  <a:gd name="T69" fmla="*/ 84 h 86"/>
                  <a:gd name="T70" fmla="*/ 20 w 21"/>
                  <a:gd name="T71" fmla="*/ 81 h 86"/>
                  <a:gd name="T72" fmla="*/ 20 w 21"/>
                  <a:gd name="T73" fmla="*/ 81 h 8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1"/>
                  <a:gd name="T112" fmla="*/ 0 h 86"/>
                  <a:gd name="T113" fmla="*/ 21 w 21"/>
                  <a:gd name="T114" fmla="*/ 86 h 8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1" h="86">
                    <a:moveTo>
                      <a:pt x="20" y="81"/>
                    </a:moveTo>
                    <a:lnTo>
                      <a:pt x="21" y="71"/>
                    </a:lnTo>
                    <a:lnTo>
                      <a:pt x="21" y="62"/>
                    </a:lnTo>
                    <a:lnTo>
                      <a:pt x="16" y="54"/>
                    </a:lnTo>
                    <a:lnTo>
                      <a:pt x="13" y="39"/>
                    </a:lnTo>
                    <a:lnTo>
                      <a:pt x="13" y="23"/>
                    </a:lnTo>
                    <a:lnTo>
                      <a:pt x="15" y="8"/>
                    </a:lnTo>
                    <a:lnTo>
                      <a:pt x="15" y="5"/>
                    </a:lnTo>
                    <a:lnTo>
                      <a:pt x="13" y="2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1" y="15"/>
                    </a:lnTo>
                    <a:lnTo>
                      <a:pt x="1" y="26"/>
                    </a:lnTo>
                    <a:lnTo>
                      <a:pt x="0" y="37"/>
                    </a:lnTo>
                    <a:lnTo>
                      <a:pt x="1" y="47"/>
                    </a:lnTo>
                    <a:lnTo>
                      <a:pt x="4" y="57"/>
                    </a:lnTo>
                    <a:lnTo>
                      <a:pt x="9" y="65"/>
                    </a:lnTo>
                    <a:lnTo>
                      <a:pt x="8" y="70"/>
                    </a:lnTo>
                    <a:lnTo>
                      <a:pt x="8" y="74"/>
                    </a:lnTo>
                    <a:lnTo>
                      <a:pt x="7" y="79"/>
                    </a:lnTo>
                    <a:lnTo>
                      <a:pt x="8" y="82"/>
                    </a:lnTo>
                    <a:lnTo>
                      <a:pt x="9" y="85"/>
                    </a:lnTo>
                    <a:lnTo>
                      <a:pt x="12" y="86"/>
                    </a:lnTo>
                    <a:lnTo>
                      <a:pt x="16" y="85"/>
                    </a:lnTo>
                    <a:lnTo>
                      <a:pt x="19" y="84"/>
                    </a:lnTo>
                    <a:lnTo>
                      <a:pt x="20" y="81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05" name="Freeform 522"/>
              <p:cNvSpPr>
                <a:spLocks/>
              </p:cNvSpPr>
              <p:nvPr/>
            </p:nvSpPr>
            <p:spPr bwMode="auto">
              <a:xfrm>
                <a:off x="158" y="1533"/>
                <a:ext cx="45" cy="44"/>
              </a:xfrm>
              <a:custGeom>
                <a:avLst/>
                <a:gdLst>
                  <a:gd name="T0" fmla="*/ 23 w 45"/>
                  <a:gd name="T1" fmla="*/ 0 h 44"/>
                  <a:gd name="T2" fmla="*/ 11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1 w 45"/>
                  <a:gd name="T13" fmla="*/ 41 h 44"/>
                  <a:gd name="T14" fmla="*/ 23 w 45"/>
                  <a:gd name="T15" fmla="*/ 44 h 44"/>
                  <a:gd name="T16" fmla="*/ 23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3 w 45"/>
                  <a:gd name="T31" fmla="*/ 0 h 44"/>
                  <a:gd name="T32" fmla="*/ 23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3" y="0"/>
                    </a:moveTo>
                    <a:lnTo>
                      <a:pt x="11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1" y="41"/>
                    </a:lnTo>
                    <a:lnTo>
                      <a:pt x="23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06" name="Freeform 523"/>
              <p:cNvSpPr>
                <a:spLocks/>
              </p:cNvSpPr>
              <p:nvPr/>
            </p:nvSpPr>
            <p:spPr bwMode="auto">
              <a:xfrm>
                <a:off x="131" y="1466"/>
                <a:ext cx="23" cy="85"/>
              </a:xfrm>
              <a:custGeom>
                <a:avLst/>
                <a:gdLst>
                  <a:gd name="T0" fmla="*/ 14 w 23"/>
                  <a:gd name="T1" fmla="*/ 79 h 85"/>
                  <a:gd name="T2" fmla="*/ 13 w 23"/>
                  <a:gd name="T3" fmla="*/ 71 h 85"/>
                  <a:gd name="T4" fmla="*/ 14 w 23"/>
                  <a:gd name="T5" fmla="*/ 64 h 85"/>
                  <a:gd name="T6" fmla="*/ 15 w 23"/>
                  <a:gd name="T7" fmla="*/ 57 h 85"/>
                  <a:gd name="T8" fmla="*/ 15 w 23"/>
                  <a:gd name="T9" fmla="*/ 57 h 85"/>
                  <a:gd name="T10" fmla="*/ 19 w 23"/>
                  <a:gd name="T11" fmla="*/ 40 h 85"/>
                  <a:gd name="T12" fmla="*/ 22 w 23"/>
                  <a:gd name="T13" fmla="*/ 23 h 85"/>
                  <a:gd name="T14" fmla="*/ 23 w 23"/>
                  <a:gd name="T15" fmla="*/ 6 h 85"/>
                  <a:gd name="T16" fmla="*/ 23 w 23"/>
                  <a:gd name="T17" fmla="*/ 6 h 85"/>
                  <a:gd name="T18" fmla="*/ 22 w 23"/>
                  <a:gd name="T19" fmla="*/ 3 h 85"/>
                  <a:gd name="T20" fmla="*/ 20 w 23"/>
                  <a:gd name="T21" fmla="*/ 1 h 85"/>
                  <a:gd name="T22" fmla="*/ 16 w 23"/>
                  <a:gd name="T23" fmla="*/ 0 h 85"/>
                  <a:gd name="T24" fmla="*/ 16 w 23"/>
                  <a:gd name="T25" fmla="*/ 0 h 85"/>
                  <a:gd name="T26" fmla="*/ 13 w 23"/>
                  <a:gd name="T27" fmla="*/ 1 h 85"/>
                  <a:gd name="T28" fmla="*/ 11 w 23"/>
                  <a:gd name="T29" fmla="*/ 4 h 85"/>
                  <a:gd name="T30" fmla="*/ 11 w 23"/>
                  <a:gd name="T31" fmla="*/ 7 h 85"/>
                  <a:gd name="T32" fmla="*/ 11 w 23"/>
                  <a:gd name="T33" fmla="*/ 7 h 85"/>
                  <a:gd name="T34" fmla="*/ 9 w 23"/>
                  <a:gd name="T35" fmla="*/ 24 h 85"/>
                  <a:gd name="T36" fmla="*/ 6 w 23"/>
                  <a:gd name="T37" fmla="*/ 40 h 85"/>
                  <a:gd name="T38" fmla="*/ 2 w 23"/>
                  <a:gd name="T39" fmla="*/ 56 h 85"/>
                  <a:gd name="T40" fmla="*/ 2 w 23"/>
                  <a:gd name="T41" fmla="*/ 56 h 85"/>
                  <a:gd name="T42" fmla="*/ 1 w 23"/>
                  <a:gd name="T43" fmla="*/ 64 h 85"/>
                  <a:gd name="T44" fmla="*/ 0 w 23"/>
                  <a:gd name="T45" fmla="*/ 72 h 85"/>
                  <a:gd name="T46" fmla="*/ 1 w 23"/>
                  <a:gd name="T47" fmla="*/ 79 h 85"/>
                  <a:gd name="T48" fmla="*/ 1 w 23"/>
                  <a:gd name="T49" fmla="*/ 79 h 85"/>
                  <a:gd name="T50" fmla="*/ 2 w 23"/>
                  <a:gd name="T51" fmla="*/ 83 h 85"/>
                  <a:gd name="T52" fmla="*/ 5 w 23"/>
                  <a:gd name="T53" fmla="*/ 85 h 85"/>
                  <a:gd name="T54" fmla="*/ 8 w 23"/>
                  <a:gd name="T55" fmla="*/ 85 h 85"/>
                  <a:gd name="T56" fmla="*/ 8 w 23"/>
                  <a:gd name="T57" fmla="*/ 85 h 85"/>
                  <a:gd name="T58" fmla="*/ 11 w 23"/>
                  <a:gd name="T59" fmla="*/ 84 h 85"/>
                  <a:gd name="T60" fmla="*/ 13 w 23"/>
                  <a:gd name="T61" fmla="*/ 82 h 85"/>
                  <a:gd name="T62" fmla="*/ 14 w 23"/>
                  <a:gd name="T63" fmla="*/ 79 h 85"/>
                  <a:gd name="T64" fmla="*/ 14 w 23"/>
                  <a:gd name="T65" fmla="*/ 79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3"/>
                  <a:gd name="T100" fmla="*/ 0 h 85"/>
                  <a:gd name="T101" fmla="*/ 23 w 23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3" h="85">
                    <a:moveTo>
                      <a:pt x="14" y="79"/>
                    </a:moveTo>
                    <a:lnTo>
                      <a:pt x="13" y="71"/>
                    </a:lnTo>
                    <a:lnTo>
                      <a:pt x="14" y="64"/>
                    </a:lnTo>
                    <a:lnTo>
                      <a:pt x="15" y="57"/>
                    </a:lnTo>
                    <a:lnTo>
                      <a:pt x="19" y="40"/>
                    </a:lnTo>
                    <a:lnTo>
                      <a:pt x="22" y="23"/>
                    </a:lnTo>
                    <a:lnTo>
                      <a:pt x="23" y="6"/>
                    </a:lnTo>
                    <a:lnTo>
                      <a:pt x="22" y="3"/>
                    </a:lnTo>
                    <a:lnTo>
                      <a:pt x="20" y="1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1" y="4"/>
                    </a:lnTo>
                    <a:lnTo>
                      <a:pt x="11" y="7"/>
                    </a:lnTo>
                    <a:lnTo>
                      <a:pt x="9" y="24"/>
                    </a:lnTo>
                    <a:lnTo>
                      <a:pt x="6" y="40"/>
                    </a:lnTo>
                    <a:lnTo>
                      <a:pt x="2" y="56"/>
                    </a:lnTo>
                    <a:lnTo>
                      <a:pt x="1" y="64"/>
                    </a:lnTo>
                    <a:lnTo>
                      <a:pt x="0" y="72"/>
                    </a:lnTo>
                    <a:lnTo>
                      <a:pt x="1" y="79"/>
                    </a:lnTo>
                    <a:lnTo>
                      <a:pt x="2" y="83"/>
                    </a:lnTo>
                    <a:lnTo>
                      <a:pt x="5" y="85"/>
                    </a:lnTo>
                    <a:lnTo>
                      <a:pt x="8" y="85"/>
                    </a:lnTo>
                    <a:lnTo>
                      <a:pt x="11" y="84"/>
                    </a:lnTo>
                    <a:lnTo>
                      <a:pt x="13" y="82"/>
                    </a:lnTo>
                    <a:lnTo>
                      <a:pt x="14" y="7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07" name="Freeform 524"/>
              <p:cNvSpPr>
                <a:spLocks/>
              </p:cNvSpPr>
              <p:nvPr/>
            </p:nvSpPr>
            <p:spPr bwMode="auto">
              <a:xfrm>
                <a:off x="116" y="1466"/>
                <a:ext cx="21" cy="86"/>
              </a:xfrm>
              <a:custGeom>
                <a:avLst/>
                <a:gdLst>
                  <a:gd name="T0" fmla="*/ 20 w 21"/>
                  <a:gd name="T1" fmla="*/ 77 h 86"/>
                  <a:gd name="T2" fmla="*/ 16 w 21"/>
                  <a:gd name="T3" fmla="*/ 61 h 86"/>
                  <a:gd name="T4" fmla="*/ 14 w 21"/>
                  <a:gd name="T5" fmla="*/ 46 h 86"/>
                  <a:gd name="T6" fmla="*/ 12 w 21"/>
                  <a:gd name="T7" fmla="*/ 30 h 86"/>
                  <a:gd name="T8" fmla="*/ 12 w 21"/>
                  <a:gd name="T9" fmla="*/ 30 h 86"/>
                  <a:gd name="T10" fmla="*/ 13 w 21"/>
                  <a:gd name="T11" fmla="*/ 23 h 86"/>
                  <a:gd name="T12" fmla="*/ 15 w 21"/>
                  <a:gd name="T13" fmla="*/ 15 h 86"/>
                  <a:gd name="T14" fmla="*/ 18 w 21"/>
                  <a:gd name="T15" fmla="*/ 8 h 86"/>
                  <a:gd name="T16" fmla="*/ 18 w 21"/>
                  <a:gd name="T17" fmla="*/ 8 h 86"/>
                  <a:gd name="T18" fmla="*/ 18 w 21"/>
                  <a:gd name="T19" fmla="*/ 5 h 86"/>
                  <a:gd name="T20" fmla="*/ 17 w 21"/>
                  <a:gd name="T21" fmla="*/ 2 h 86"/>
                  <a:gd name="T22" fmla="*/ 14 w 21"/>
                  <a:gd name="T23" fmla="*/ 0 h 86"/>
                  <a:gd name="T24" fmla="*/ 14 w 21"/>
                  <a:gd name="T25" fmla="*/ 0 h 86"/>
                  <a:gd name="T26" fmla="*/ 11 w 21"/>
                  <a:gd name="T27" fmla="*/ 0 h 86"/>
                  <a:gd name="T28" fmla="*/ 8 w 21"/>
                  <a:gd name="T29" fmla="*/ 2 h 86"/>
                  <a:gd name="T30" fmla="*/ 6 w 21"/>
                  <a:gd name="T31" fmla="*/ 4 h 86"/>
                  <a:gd name="T32" fmla="*/ 6 w 21"/>
                  <a:gd name="T33" fmla="*/ 4 h 86"/>
                  <a:gd name="T34" fmla="*/ 3 w 21"/>
                  <a:gd name="T35" fmla="*/ 13 h 86"/>
                  <a:gd name="T36" fmla="*/ 0 w 21"/>
                  <a:gd name="T37" fmla="*/ 22 h 86"/>
                  <a:gd name="T38" fmla="*/ 0 w 21"/>
                  <a:gd name="T39" fmla="*/ 32 h 86"/>
                  <a:gd name="T40" fmla="*/ 0 w 21"/>
                  <a:gd name="T41" fmla="*/ 32 h 86"/>
                  <a:gd name="T42" fmla="*/ 2 w 21"/>
                  <a:gd name="T43" fmla="*/ 49 h 86"/>
                  <a:gd name="T44" fmla="*/ 4 w 21"/>
                  <a:gd name="T45" fmla="*/ 66 h 86"/>
                  <a:gd name="T46" fmla="*/ 8 w 21"/>
                  <a:gd name="T47" fmla="*/ 82 h 86"/>
                  <a:gd name="T48" fmla="*/ 8 w 21"/>
                  <a:gd name="T49" fmla="*/ 82 h 86"/>
                  <a:gd name="T50" fmla="*/ 11 w 21"/>
                  <a:gd name="T51" fmla="*/ 85 h 86"/>
                  <a:gd name="T52" fmla="*/ 14 w 21"/>
                  <a:gd name="T53" fmla="*/ 86 h 86"/>
                  <a:gd name="T54" fmla="*/ 17 w 21"/>
                  <a:gd name="T55" fmla="*/ 85 h 86"/>
                  <a:gd name="T56" fmla="*/ 17 w 21"/>
                  <a:gd name="T57" fmla="*/ 85 h 86"/>
                  <a:gd name="T58" fmla="*/ 19 w 21"/>
                  <a:gd name="T59" fmla="*/ 83 h 86"/>
                  <a:gd name="T60" fmla="*/ 21 w 21"/>
                  <a:gd name="T61" fmla="*/ 80 h 86"/>
                  <a:gd name="T62" fmla="*/ 20 w 21"/>
                  <a:gd name="T63" fmla="*/ 77 h 86"/>
                  <a:gd name="T64" fmla="*/ 20 w 21"/>
                  <a:gd name="T65" fmla="*/ 77 h 8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1"/>
                  <a:gd name="T100" fmla="*/ 0 h 86"/>
                  <a:gd name="T101" fmla="*/ 21 w 21"/>
                  <a:gd name="T102" fmla="*/ 86 h 8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1" h="86">
                    <a:moveTo>
                      <a:pt x="20" y="77"/>
                    </a:moveTo>
                    <a:lnTo>
                      <a:pt x="16" y="61"/>
                    </a:lnTo>
                    <a:lnTo>
                      <a:pt x="14" y="46"/>
                    </a:lnTo>
                    <a:lnTo>
                      <a:pt x="12" y="30"/>
                    </a:lnTo>
                    <a:lnTo>
                      <a:pt x="13" y="23"/>
                    </a:lnTo>
                    <a:lnTo>
                      <a:pt x="15" y="15"/>
                    </a:lnTo>
                    <a:lnTo>
                      <a:pt x="18" y="8"/>
                    </a:lnTo>
                    <a:lnTo>
                      <a:pt x="18" y="5"/>
                    </a:lnTo>
                    <a:lnTo>
                      <a:pt x="17" y="2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3" y="13"/>
                    </a:lnTo>
                    <a:lnTo>
                      <a:pt x="0" y="22"/>
                    </a:lnTo>
                    <a:lnTo>
                      <a:pt x="0" y="32"/>
                    </a:lnTo>
                    <a:lnTo>
                      <a:pt x="2" y="49"/>
                    </a:lnTo>
                    <a:lnTo>
                      <a:pt x="4" y="66"/>
                    </a:lnTo>
                    <a:lnTo>
                      <a:pt x="8" y="82"/>
                    </a:lnTo>
                    <a:lnTo>
                      <a:pt x="11" y="85"/>
                    </a:lnTo>
                    <a:lnTo>
                      <a:pt x="14" y="86"/>
                    </a:lnTo>
                    <a:lnTo>
                      <a:pt x="17" y="85"/>
                    </a:lnTo>
                    <a:lnTo>
                      <a:pt x="19" y="83"/>
                    </a:lnTo>
                    <a:lnTo>
                      <a:pt x="21" y="80"/>
                    </a:lnTo>
                    <a:lnTo>
                      <a:pt x="20" y="7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08" name="Freeform 525"/>
              <p:cNvSpPr>
                <a:spLocks/>
              </p:cNvSpPr>
              <p:nvPr/>
            </p:nvSpPr>
            <p:spPr bwMode="auto">
              <a:xfrm>
                <a:off x="87" y="1466"/>
                <a:ext cx="19" cy="87"/>
              </a:xfrm>
              <a:custGeom>
                <a:avLst/>
                <a:gdLst>
                  <a:gd name="T0" fmla="*/ 12 w 19"/>
                  <a:gd name="T1" fmla="*/ 80 h 87"/>
                  <a:gd name="T2" fmla="*/ 14 w 19"/>
                  <a:gd name="T3" fmla="*/ 71 h 87"/>
                  <a:gd name="T4" fmla="*/ 15 w 19"/>
                  <a:gd name="T5" fmla="*/ 62 h 87"/>
                  <a:gd name="T6" fmla="*/ 17 w 19"/>
                  <a:gd name="T7" fmla="*/ 53 h 87"/>
                  <a:gd name="T8" fmla="*/ 17 w 19"/>
                  <a:gd name="T9" fmla="*/ 53 h 87"/>
                  <a:gd name="T10" fmla="*/ 19 w 19"/>
                  <a:gd name="T11" fmla="*/ 40 h 87"/>
                  <a:gd name="T12" fmla="*/ 18 w 19"/>
                  <a:gd name="T13" fmla="*/ 26 h 87"/>
                  <a:gd name="T14" fmla="*/ 16 w 19"/>
                  <a:gd name="T15" fmla="*/ 13 h 87"/>
                  <a:gd name="T16" fmla="*/ 16 w 19"/>
                  <a:gd name="T17" fmla="*/ 13 h 87"/>
                  <a:gd name="T18" fmla="*/ 16 w 19"/>
                  <a:gd name="T19" fmla="*/ 11 h 87"/>
                  <a:gd name="T20" fmla="*/ 16 w 19"/>
                  <a:gd name="T21" fmla="*/ 9 h 87"/>
                  <a:gd name="T22" fmla="*/ 17 w 19"/>
                  <a:gd name="T23" fmla="*/ 8 h 87"/>
                  <a:gd name="T24" fmla="*/ 17 w 19"/>
                  <a:gd name="T25" fmla="*/ 8 h 87"/>
                  <a:gd name="T26" fmla="*/ 17 w 19"/>
                  <a:gd name="T27" fmla="*/ 5 h 87"/>
                  <a:gd name="T28" fmla="*/ 15 w 19"/>
                  <a:gd name="T29" fmla="*/ 2 h 87"/>
                  <a:gd name="T30" fmla="*/ 13 w 19"/>
                  <a:gd name="T31" fmla="*/ 0 h 87"/>
                  <a:gd name="T32" fmla="*/ 13 w 19"/>
                  <a:gd name="T33" fmla="*/ 0 h 87"/>
                  <a:gd name="T34" fmla="*/ 9 w 19"/>
                  <a:gd name="T35" fmla="*/ 0 h 87"/>
                  <a:gd name="T36" fmla="*/ 6 w 19"/>
                  <a:gd name="T37" fmla="*/ 1 h 87"/>
                  <a:gd name="T38" fmla="*/ 4 w 19"/>
                  <a:gd name="T39" fmla="*/ 4 h 87"/>
                  <a:gd name="T40" fmla="*/ 4 w 19"/>
                  <a:gd name="T41" fmla="*/ 4 h 87"/>
                  <a:gd name="T42" fmla="*/ 4 w 19"/>
                  <a:gd name="T43" fmla="*/ 6 h 87"/>
                  <a:gd name="T44" fmla="*/ 3 w 19"/>
                  <a:gd name="T45" fmla="*/ 8 h 87"/>
                  <a:gd name="T46" fmla="*/ 3 w 19"/>
                  <a:gd name="T47" fmla="*/ 10 h 87"/>
                  <a:gd name="T48" fmla="*/ 3 w 19"/>
                  <a:gd name="T49" fmla="*/ 10 h 87"/>
                  <a:gd name="T50" fmla="*/ 5 w 19"/>
                  <a:gd name="T51" fmla="*/ 27 h 87"/>
                  <a:gd name="T52" fmla="*/ 5 w 19"/>
                  <a:gd name="T53" fmla="*/ 44 h 87"/>
                  <a:gd name="T54" fmla="*/ 2 w 19"/>
                  <a:gd name="T55" fmla="*/ 62 h 87"/>
                  <a:gd name="T56" fmla="*/ 2 w 19"/>
                  <a:gd name="T57" fmla="*/ 62 h 87"/>
                  <a:gd name="T58" fmla="*/ 1 w 19"/>
                  <a:gd name="T59" fmla="*/ 68 h 87"/>
                  <a:gd name="T60" fmla="*/ 0 w 19"/>
                  <a:gd name="T61" fmla="*/ 75 h 87"/>
                  <a:gd name="T62" fmla="*/ 0 w 19"/>
                  <a:gd name="T63" fmla="*/ 82 h 87"/>
                  <a:gd name="T64" fmla="*/ 0 w 19"/>
                  <a:gd name="T65" fmla="*/ 82 h 87"/>
                  <a:gd name="T66" fmla="*/ 1 w 19"/>
                  <a:gd name="T67" fmla="*/ 85 h 87"/>
                  <a:gd name="T68" fmla="*/ 4 w 19"/>
                  <a:gd name="T69" fmla="*/ 87 h 87"/>
                  <a:gd name="T70" fmla="*/ 7 w 19"/>
                  <a:gd name="T71" fmla="*/ 87 h 87"/>
                  <a:gd name="T72" fmla="*/ 7 w 19"/>
                  <a:gd name="T73" fmla="*/ 87 h 87"/>
                  <a:gd name="T74" fmla="*/ 10 w 19"/>
                  <a:gd name="T75" fmla="*/ 86 h 87"/>
                  <a:gd name="T76" fmla="*/ 12 w 19"/>
                  <a:gd name="T77" fmla="*/ 83 h 87"/>
                  <a:gd name="T78" fmla="*/ 12 w 19"/>
                  <a:gd name="T79" fmla="*/ 80 h 87"/>
                  <a:gd name="T80" fmla="*/ 12 w 19"/>
                  <a:gd name="T81" fmla="*/ 80 h 8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9"/>
                  <a:gd name="T124" fmla="*/ 0 h 87"/>
                  <a:gd name="T125" fmla="*/ 19 w 19"/>
                  <a:gd name="T126" fmla="*/ 87 h 87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9" h="87">
                    <a:moveTo>
                      <a:pt x="12" y="80"/>
                    </a:moveTo>
                    <a:lnTo>
                      <a:pt x="14" y="71"/>
                    </a:lnTo>
                    <a:lnTo>
                      <a:pt x="15" y="62"/>
                    </a:lnTo>
                    <a:lnTo>
                      <a:pt x="17" y="53"/>
                    </a:lnTo>
                    <a:lnTo>
                      <a:pt x="19" y="40"/>
                    </a:lnTo>
                    <a:lnTo>
                      <a:pt x="18" y="26"/>
                    </a:lnTo>
                    <a:lnTo>
                      <a:pt x="16" y="13"/>
                    </a:lnTo>
                    <a:lnTo>
                      <a:pt x="16" y="11"/>
                    </a:lnTo>
                    <a:lnTo>
                      <a:pt x="16" y="9"/>
                    </a:lnTo>
                    <a:lnTo>
                      <a:pt x="17" y="8"/>
                    </a:lnTo>
                    <a:lnTo>
                      <a:pt x="17" y="5"/>
                    </a:lnTo>
                    <a:lnTo>
                      <a:pt x="15" y="2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5" y="27"/>
                    </a:lnTo>
                    <a:lnTo>
                      <a:pt x="5" y="44"/>
                    </a:lnTo>
                    <a:lnTo>
                      <a:pt x="2" y="62"/>
                    </a:lnTo>
                    <a:lnTo>
                      <a:pt x="1" y="68"/>
                    </a:lnTo>
                    <a:lnTo>
                      <a:pt x="0" y="75"/>
                    </a:lnTo>
                    <a:lnTo>
                      <a:pt x="0" y="82"/>
                    </a:lnTo>
                    <a:lnTo>
                      <a:pt x="1" y="85"/>
                    </a:lnTo>
                    <a:lnTo>
                      <a:pt x="4" y="87"/>
                    </a:lnTo>
                    <a:lnTo>
                      <a:pt x="7" y="87"/>
                    </a:lnTo>
                    <a:lnTo>
                      <a:pt x="10" y="86"/>
                    </a:lnTo>
                    <a:lnTo>
                      <a:pt x="12" y="83"/>
                    </a:lnTo>
                    <a:lnTo>
                      <a:pt x="12" y="8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09" name="Freeform 526"/>
              <p:cNvSpPr>
                <a:spLocks/>
              </p:cNvSpPr>
              <p:nvPr/>
            </p:nvSpPr>
            <p:spPr bwMode="auto">
              <a:xfrm>
                <a:off x="113" y="1533"/>
                <a:ext cx="45" cy="44"/>
              </a:xfrm>
              <a:custGeom>
                <a:avLst/>
                <a:gdLst>
                  <a:gd name="T0" fmla="*/ 23 w 45"/>
                  <a:gd name="T1" fmla="*/ 0 h 44"/>
                  <a:gd name="T2" fmla="*/ 12 w 45"/>
                  <a:gd name="T3" fmla="*/ 3 h 44"/>
                  <a:gd name="T4" fmla="*/ 3 w 45"/>
                  <a:gd name="T5" fmla="*/ 11 h 44"/>
                  <a:gd name="T6" fmla="*/ 0 w 45"/>
                  <a:gd name="T7" fmla="*/ 22 h 44"/>
                  <a:gd name="T8" fmla="*/ 0 w 45"/>
                  <a:gd name="T9" fmla="*/ 22 h 44"/>
                  <a:gd name="T10" fmla="*/ 3 w 45"/>
                  <a:gd name="T11" fmla="*/ 34 h 44"/>
                  <a:gd name="T12" fmla="*/ 12 w 45"/>
                  <a:gd name="T13" fmla="*/ 41 h 44"/>
                  <a:gd name="T14" fmla="*/ 23 w 45"/>
                  <a:gd name="T15" fmla="*/ 44 h 44"/>
                  <a:gd name="T16" fmla="*/ 23 w 45"/>
                  <a:gd name="T17" fmla="*/ 44 h 44"/>
                  <a:gd name="T18" fmla="*/ 34 w 45"/>
                  <a:gd name="T19" fmla="*/ 41 h 44"/>
                  <a:gd name="T20" fmla="*/ 42 w 45"/>
                  <a:gd name="T21" fmla="*/ 34 h 44"/>
                  <a:gd name="T22" fmla="*/ 45 w 45"/>
                  <a:gd name="T23" fmla="*/ 22 h 44"/>
                  <a:gd name="T24" fmla="*/ 45 w 45"/>
                  <a:gd name="T25" fmla="*/ 22 h 44"/>
                  <a:gd name="T26" fmla="*/ 42 w 45"/>
                  <a:gd name="T27" fmla="*/ 11 h 44"/>
                  <a:gd name="T28" fmla="*/ 34 w 45"/>
                  <a:gd name="T29" fmla="*/ 3 h 44"/>
                  <a:gd name="T30" fmla="*/ 23 w 45"/>
                  <a:gd name="T31" fmla="*/ 0 h 44"/>
                  <a:gd name="T32" fmla="*/ 23 w 45"/>
                  <a:gd name="T33" fmla="*/ 0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4"/>
                  <a:gd name="T53" fmla="*/ 45 w 45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4">
                    <a:moveTo>
                      <a:pt x="23" y="0"/>
                    </a:moveTo>
                    <a:lnTo>
                      <a:pt x="12" y="3"/>
                    </a:lnTo>
                    <a:lnTo>
                      <a:pt x="3" y="11"/>
                    </a:lnTo>
                    <a:lnTo>
                      <a:pt x="0" y="22"/>
                    </a:lnTo>
                    <a:lnTo>
                      <a:pt x="3" y="34"/>
                    </a:lnTo>
                    <a:lnTo>
                      <a:pt x="12" y="41"/>
                    </a:lnTo>
                    <a:lnTo>
                      <a:pt x="23" y="44"/>
                    </a:lnTo>
                    <a:lnTo>
                      <a:pt x="34" y="41"/>
                    </a:lnTo>
                    <a:lnTo>
                      <a:pt x="42" y="34"/>
                    </a:lnTo>
                    <a:lnTo>
                      <a:pt x="45" y="22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10" name="Freeform 527"/>
              <p:cNvSpPr>
                <a:spLocks/>
              </p:cNvSpPr>
              <p:nvPr/>
            </p:nvSpPr>
            <p:spPr bwMode="auto">
              <a:xfrm>
                <a:off x="82" y="1533"/>
                <a:ext cx="31" cy="44"/>
              </a:xfrm>
              <a:custGeom>
                <a:avLst/>
                <a:gdLst>
                  <a:gd name="T0" fmla="*/ 0 w 31"/>
                  <a:gd name="T1" fmla="*/ 43 h 44"/>
                  <a:gd name="T2" fmla="*/ 3 w 31"/>
                  <a:gd name="T3" fmla="*/ 44 h 44"/>
                  <a:gd name="T4" fmla="*/ 6 w 31"/>
                  <a:gd name="T5" fmla="*/ 44 h 44"/>
                  <a:gd name="T6" fmla="*/ 9 w 31"/>
                  <a:gd name="T7" fmla="*/ 44 h 44"/>
                  <a:gd name="T8" fmla="*/ 9 w 31"/>
                  <a:gd name="T9" fmla="*/ 44 h 44"/>
                  <a:gd name="T10" fmla="*/ 20 w 31"/>
                  <a:gd name="T11" fmla="*/ 41 h 44"/>
                  <a:gd name="T12" fmla="*/ 28 w 31"/>
                  <a:gd name="T13" fmla="*/ 34 h 44"/>
                  <a:gd name="T14" fmla="*/ 31 w 31"/>
                  <a:gd name="T15" fmla="*/ 22 h 44"/>
                  <a:gd name="T16" fmla="*/ 31 w 31"/>
                  <a:gd name="T17" fmla="*/ 22 h 44"/>
                  <a:gd name="T18" fmla="*/ 28 w 31"/>
                  <a:gd name="T19" fmla="*/ 11 h 44"/>
                  <a:gd name="T20" fmla="*/ 20 w 31"/>
                  <a:gd name="T21" fmla="*/ 3 h 44"/>
                  <a:gd name="T22" fmla="*/ 9 w 31"/>
                  <a:gd name="T23" fmla="*/ 0 h 44"/>
                  <a:gd name="T24" fmla="*/ 9 w 31"/>
                  <a:gd name="T25" fmla="*/ 0 h 44"/>
                  <a:gd name="T26" fmla="*/ 6 w 31"/>
                  <a:gd name="T27" fmla="*/ 0 h 44"/>
                  <a:gd name="T28" fmla="*/ 3 w 31"/>
                  <a:gd name="T29" fmla="*/ 0 h 44"/>
                  <a:gd name="T30" fmla="*/ 0 w 31"/>
                  <a:gd name="T31" fmla="*/ 1 h 44"/>
                  <a:gd name="T32" fmla="*/ 0 w 31"/>
                  <a:gd name="T33" fmla="*/ 43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1"/>
                  <a:gd name="T52" fmla="*/ 0 h 44"/>
                  <a:gd name="T53" fmla="*/ 31 w 31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1" h="44">
                    <a:moveTo>
                      <a:pt x="0" y="43"/>
                    </a:moveTo>
                    <a:lnTo>
                      <a:pt x="3" y="44"/>
                    </a:lnTo>
                    <a:lnTo>
                      <a:pt x="6" y="44"/>
                    </a:lnTo>
                    <a:lnTo>
                      <a:pt x="9" y="44"/>
                    </a:lnTo>
                    <a:lnTo>
                      <a:pt x="20" y="41"/>
                    </a:lnTo>
                    <a:lnTo>
                      <a:pt x="28" y="34"/>
                    </a:lnTo>
                    <a:lnTo>
                      <a:pt x="31" y="22"/>
                    </a:lnTo>
                    <a:lnTo>
                      <a:pt x="28" y="11"/>
                    </a:lnTo>
                    <a:lnTo>
                      <a:pt x="20" y="3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11" name="Freeform 528"/>
              <p:cNvSpPr>
                <a:spLocks/>
              </p:cNvSpPr>
              <p:nvPr/>
            </p:nvSpPr>
            <p:spPr bwMode="auto">
              <a:xfrm>
                <a:off x="447" y="1359"/>
                <a:ext cx="44" cy="100"/>
              </a:xfrm>
              <a:custGeom>
                <a:avLst/>
                <a:gdLst>
                  <a:gd name="T0" fmla="*/ 38 w 44"/>
                  <a:gd name="T1" fmla="*/ 67 h 100"/>
                  <a:gd name="T2" fmla="*/ 37 w 44"/>
                  <a:gd name="T3" fmla="*/ 55 h 100"/>
                  <a:gd name="T4" fmla="*/ 38 w 44"/>
                  <a:gd name="T5" fmla="*/ 41 h 100"/>
                  <a:gd name="T6" fmla="*/ 31 w 44"/>
                  <a:gd name="T7" fmla="*/ 4 h 100"/>
                  <a:gd name="T8" fmla="*/ 29 w 44"/>
                  <a:gd name="T9" fmla="*/ 2 h 100"/>
                  <a:gd name="T10" fmla="*/ 25 w 44"/>
                  <a:gd name="T11" fmla="*/ 0 h 100"/>
                  <a:gd name="T12" fmla="*/ 23 w 44"/>
                  <a:gd name="T13" fmla="*/ 0 h 100"/>
                  <a:gd name="T14" fmla="*/ 19 w 44"/>
                  <a:gd name="T15" fmla="*/ 3 h 100"/>
                  <a:gd name="T16" fmla="*/ 12 w 44"/>
                  <a:gd name="T17" fmla="*/ 20 h 100"/>
                  <a:gd name="T18" fmla="*/ 5 w 44"/>
                  <a:gd name="T19" fmla="*/ 59 h 100"/>
                  <a:gd name="T20" fmla="*/ 5 w 44"/>
                  <a:gd name="T21" fmla="*/ 69 h 100"/>
                  <a:gd name="T22" fmla="*/ 3 w 44"/>
                  <a:gd name="T23" fmla="*/ 84 h 100"/>
                  <a:gd name="T24" fmla="*/ 2 w 44"/>
                  <a:gd name="T25" fmla="*/ 88 h 100"/>
                  <a:gd name="T26" fmla="*/ 0 w 44"/>
                  <a:gd name="T27" fmla="*/ 93 h 100"/>
                  <a:gd name="T28" fmla="*/ 2 w 44"/>
                  <a:gd name="T29" fmla="*/ 96 h 100"/>
                  <a:gd name="T30" fmla="*/ 7 w 44"/>
                  <a:gd name="T31" fmla="*/ 100 h 100"/>
                  <a:gd name="T32" fmla="*/ 10 w 44"/>
                  <a:gd name="T33" fmla="*/ 99 h 100"/>
                  <a:gd name="T34" fmla="*/ 13 w 44"/>
                  <a:gd name="T35" fmla="*/ 94 h 100"/>
                  <a:gd name="T36" fmla="*/ 14 w 44"/>
                  <a:gd name="T37" fmla="*/ 92 h 100"/>
                  <a:gd name="T38" fmla="*/ 15 w 44"/>
                  <a:gd name="T39" fmla="*/ 87 h 100"/>
                  <a:gd name="T40" fmla="*/ 16 w 44"/>
                  <a:gd name="T41" fmla="*/ 79 h 100"/>
                  <a:gd name="T42" fmla="*/ 17 w 44"/>
                  <a:gd name="T43" fmla="*/ 57 h 100"/>
                  <a:gd name="T44" fmla="*/ 17 w 44"/>
                  <a:gd name="T45" fmla="*/ 49 h 100"/>
                  <a:gd name="T46" fmla="*/ 23 w 44"/>
                  <a:gd name="T47" fmla="*/ 26 h 100"/>
                  <a:gd name="T48" fmla="*/ 25 w 44"/>
                  <a:gd name="T49" fmla="*/ 37 h 100"/>
                  <a:gd name="T50" fmla="*/ 25 w 44"/>
                  <a:gd name="T51" fmla="*/ 53 h 100"/>
                  <a:gd name="T52" fmla="*/ 24 w 44"/>
                  <a:gd name="T53" fmla="*/ 61 h 100"/>
                  <a:gd name="T54" fmla="*/ 28 w 44"/>
                  <a:gd name="T55" fmla="*/ 77 h 100"/>
                  <a:gd name="T56" fmla="*/ 29 w 44"/>
                  <a:gd name="T57" fmla="*/ 82 h 100"/>
                  <a:gd name="T58" fmla="*/ 31 w 44"/>
                  <a:gd name="T59" fmla="*/ 93 h 100"/>
                  <a:gd name="T60" fmla="*/ 32 w 44"/>
                  <a:gd name="T61" fmla="*/ 96 h 100"/>
                  <a:gd name="T62" fmla="*/ 37 w 44"/>
                  <a:gd name="T63" fmla="*/ 99 h 100"/>
                  <a:gd name="T64" fmla="*/ 41 w 44"/>
                  <a:gd name="T65" fmla="*/ 99 h 100"/>
                  <a:gd name="T66" fmla="*/ 44 w 44"/>
                  <a:gd name="T67" fmla="*/ 93 h 100"/>
                  <a:gd name="T68" fmla="*/ 44 w 44"/>
                  <a:gd name="T69" fmla="*/ 87 h 100"/>
                  <a:gd name="T70" fmla="*/ 40 w 44"/>
                  <a:gd name="T71" fmla="*/ 73 h 10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4"/>
                  <a:gd name="T109" fmla="*/ 0 h 100"/>
                  <a:gd name="T110" fmla="*/ 44 w 44"/>
                  <a:gd name="T111" fmla="*/ 100 h 10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4" h="100">
                    <a:moveTo>
                      <a:pt x="40" y="73"/>
                    </a:moveTo>
                    <a:lnTo>
                      <a:pt x="38" y="67"/>
                    </a:lnTo>
                    <a:lnTo>
                      <a:pt x="37" y="61"/>
                    </a:lnTo>
                    <a:lnTo>
                      <a:pt x="37" y="55"/>
                    </a:lnTo>
                    <a:lnTo>
                      <a:pt x="38" y="41"/>
                    </a:lnTo>
                    <a:lnTo>
                      <a:pt x="36" y="24"/>
                    </a:lnTo>
                    <a:lnTo>
                      <a:pt x="31" y="4"/>
                    </a:lnTo>
                    <a:lnTo>
                      <a:pt x="29" y="2"/>
                    </a:lnTo>
                    <a:lnTo>
                      <a:pt x="28" y="0"/>
                    </a:lnTo>
                    <a:lnTo>
                      <a:pt x="25" y="0"/>
                    </a:lnTo>
                    <a:lnTo>
                      <a:pt x="23" y="0"/>
                    </a:lnTo>
                    <a:lnTo>
                      <a:pt x="21" y="1"/>
                    </a:lnTo>
                    <a:lnTo>
                      <a:pt x="19" y="3"/>
                    </a:lnTo>
                    <a:lnTo>
                      <a:pt x="12" y="20"/>
                    </a:lnTo>
                    <a:lnTo>
                      <a:pt x="6" y="40"/>
                    </a:lnTo>
                    <a:lnTo>
                      <a:pt x="5" y="59"/>
                    </a:lnTo>
                    <a:lnTo>
                      <a:pt x="5" y="69"/>
                    </a:lnTo>
                    <a:lnTo>
                      <a:pt x="4" y="77"/>
                    </a:lnTo>
                    <a:lnTo>
                      <a:pt x="3" y="84"/>
                    </a:lnTo>
                    <a:lnTo>
                      <a:pt x="2" y="88"/>
                    </a:lnTo>
                    <a:lnTo>
                      <a:pt x="1" y="91"/>
                    </a:lnTo>
                    <a:lnTo>
                      <a:pt x="0" y="93"/>
                    </a:lnTo>
                    <a:lnTo>
                      <a:pt x="2" y="96"/>
                    </a:lnTo>
                    <a:lnTo>
                      <a:pt x="4" y="99"/>
                    </a:lnTo>
                    <a:lnTo>
                      <a:pt x="7" y="100"/>
                    </a:lnTo>
                    <a:lnTo>
                      <a:pt x="10" y="99"/>
                    </a:lnTo>
                    <a:lnTo>
                      <a:pt x="12" y="97"/>
                    </a:lnTo>
                    <a:lnTo>
                      <a:pt x="13" y="94"/>
                    </a:lnTo>
                    <a:lnTo>
                      <a:pt x="14" y="92"/>
                    </a:lnTo>
                    <a:lnTo>
                      <a:pt x="14" y="90"/>
                    </a:lnTo>
                    <a:lnTo>
                      <a:pt x="15" y="87"/>
                    </a:lnTo>
                    <a:lnTo>
                      <a:pt x="16" y="79"/>
                    </a:lnTo>
                    <a:lnTo>
                      <a:pt x="18" y="69"/>
                    </a:lnTo>
                    <a:lnTo>
                      <a:pt x="17" y="57"/>
                    </a:lnTo>
                    <a:lnTo>
                      <a:pt x="17" y="49"/>
                    </a:lnTo>
                    <a:lnTo>
                      <a:pt x="19" y="39"/>
                    </a:lnTo>
                    <a:lnTo>
                      <a:pt x="23" y="26"/>
                    </a:lnTo>
                    <a:lnTo>
                      <a:pt x="25" y="37"/>
                    </a:lnTo>
                    <a:lnTo>
                      <a:pt x="25" y="45"/>
                    </a:lnTo>
                    <a:lnTo>
                      <a:pt x="25" y="53"/>
                    </a:lnTo>
                    <a:lnTo>
                      <a:pt x="24" y="61"/>
                    </a:lnTo>
                    <a:lnTo>
                      <a:pt x="26" y="70"/>
                    </a:lnTo>
                    <a:lnTo>
                      <a:pt x="28" y="77"/>
                    </a:lnTo>
                    <a:lnTo>
                      <a:pt x="29" y="82"/>
                    </a:lnTo>
                    <a:lnTo>
                      <a:pt x="31" y="88"/>
                    </a:lnTo>
                    <a:lnTo>
                      <a:pt x="31" y="93"/>
                    </a:lnTo>
                    <a:lnTo>
                      <a:pt x="32" y="96"/>
                    </a:lnTo>
                    <a:lnTo>
                      <a:pt x="34" y="98"/>
                    </a:lnTo>
                    <a:lnTo>
                      <a:pt x="37" y="99"/>
                    </a:lnTo>
                    <a:lnTo>
                      <a:pt x="41" y="99"/>
                    </a:lnTo>
                    <a:lnTo>
                      <a:pt x="43" y="96"/>
                    </a:lnTo>
                    <a:lnTo>
                      <a:pt x="44" y="93"/>
                    </a:lnTo>
                    <a:lnTo>
                      <a:pt x="44" y="87"/>
                    </a:lnTo>
                    <a:lnTo>
                      <a:pt x="42" y="80"/>
                    </a:lnTo>
                    <a:lnTo>
                      <a:pt x="40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12" name="Freeform 529"/>
              <p:cNvSpPr>
                <a:spLocks/>
              </p:cNvSpPr>
              <p:nvPr/>
            </p:nvSpPr>
            <p:spPr bwMode="auto">
              <a:xfrm>
                <a:off x="446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3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3 w 45"/>
                  <a:gd name="T13" fmla="*/ 3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3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3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13" name="Freeform 530"/>
              <p:cNvSpPr>
                <a:spLocks/>
              </p:cNvSpPr>
              <p:nvPr/>
            </p:nvSpPr>
            <p:spPr bwMode="auto">
              <a:xfrm>
                <a:off x="625" y="1379"/>
                <a:ext cx="25" cy="79"/>
              </a:xfrm>
              <a:custGeom>
                <a:avLst/>
                <a:gdLst>
                  <a:gd name="T0" fmla="*/ 11 w 25"/>
                  <a:gd name="T1" fmla="*/ 7 h 79"/>
                  <a:gd name="T2" fmla="*/ 10 w 25"/>
                  <a:gd name="T3" fmla="*/ 29 h 79"/>
                  <a:gd name="T4" fmla="*/ 4 w 25"/>
                  <a:gd name="T5" fmla="*/ 50 h 79"/>
                  <a:gd name="T6" fmla="*/ 0 w 25"/>
                  <a:gd name="T7" fmla="*/ 72 h 79"/>
                  <a:gd name="T8" fmla="*/ 0 w 25"/>
                  <a:gd name="T9" fmla="*/ 72 h 79"/>
                  <a:gd name="T10" fmla="*/ 0 w 25"/>
                  <a:gd name="T11" fmla="*/ 75 h 79"/>
                  <a:gd name="T12" fmla="*/ 2 w 25"/>
                  <a:gd name="T13" fmla="*/ 78 h 79"/>
                  <a:gd name="T14" fmla="*/ 5 w 25"/>
                  <a:gd name="T15" fmla="*/ 79 h 79"/>
                  <a:gd name="T16" fmla="*/ 5 w 25"/>
                  <a:gd name="T17" fmla="*/ 79 h 79"/>
                  <a:gd name="T18" fmla="*/ 8 w 25"/>
                  <a:gd name="T19" fmla="*/ 79 h 79"/>
                  <a:gd name="T20" fmla="*/ 11 w 25"/>
                  <a:gd name="T21" fmla="*/ 77 h 79"/>
                  <a:gd name="T22" fmla="*/ 12 w 25"/>
                  <a:gd name="T23" fmla="*/ 74 h 79"/>
                  <a:gd name="T24" fmla="*/ 12 w 25"/>
                  <a:gd name="T25" fmla="*/ 74 h 79"/>
                  <a:gd name="T26" fmla="*/ 14 w 25"/>
                  <a:gd name="T27" fmla="*/ 60 h 79"/>
                  <a:gd name="T28" fmla="*/ 19 w 25"/>
                  <a:gd name="T29" fmla="*/ 46 h 79"/>
                  <a:gd name="T30" fmla="*/ 22 w 25"/>
                  <a:gd name="T31" fmla="*/ 32 h 79"/>
                  <a:gd name="T32" fmla="*/ 22 w 25"/>
                  <a:gd name="T33" fmla="*/ 32 h 79"/>
                  <a:gd name="T34" fmla="*/ 24 w 25"/>
                  <a:gd name="T35" fmla="*/ 23 h 79"/>
                  <a:gd name="T36" fmla="*/ 25 w 25"/>
                  <a:gd name="T37" fmla="*/ 15 h 79"/>
                  <a:gd name="T38" fmla="*/ 24 w 25"/>
                  <a:gd name="T39" fmla="*/ 6 h 79"/>
                  <a:gd name="T40" fmla="*/ 24 w 25"/>
                  <a:gd name="T41" fmla="*/ 6 h 79"/>
                  <a:gd name="T42" fmla="*/ 23 w 25"/>
                  <a:gd name="T43" fmla="*/ 3 h 79"/>
                  <a:gd name="T44" fmla="*/ 20 w 25"/>
                  <a:gd name="T45" fmla="*/ 1 h 79"/>
                  <a:gd name="T46" fmla="*/ 17 w 25"/>
                  <a:gd name="T47" fmla="*/ 0 h 79"/>
                  <a:gd name="T48" fmla="*/ 17 w 25"/>
                  <a:gd name="T49" fmla="*/ 0 h 79"/>
                  <a:gd name="T50" fmla="*/ 14 w 25"/>
                  <a:gd name="T51" fmla="*/ 1 h 79"/>
                  <a:gd name="T52" fmla="*/ 12 w 25"/>
                  <a:gd name="T53" fmla="*/ 4 h 79"/>
                  <a:gd name="T54" fmla="*/ 11 w 25"/>
                  <a:gd name="T55" fmla="*/ 7 h 79"/>
                  <a:gd name="T56" fmla="*/ 11 w 25"/>
                  <a:gd name="T57" fmla="*/ 7 h 7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5"/>
                  <a:gd name="T88" fmla="*/ 0 h 79"/>
                  <a:gd name="T89" fmla="*/ 25 w 25"/>
                  <a:gd name="T90" fmla="*/ 79 h 7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5" h="79">
                    <a:moveTo>
                      <a:pt x="11" y="7"/>
                    </a:moveTo>
                    <a:lnTo>
                      <a:pt x="10" y="29"/>
                    </a:lnTo>
                    <a:lnTo>
                      <a:pt x="4" y="50"/>
                    </a:lnTo>
                    <a:lnTo>
                      <a:pt x="0" y="72"/>
                    </a:lnTo>
                    <a:lnTo>
                      <a:pt x="0" y="75"/>
                    </a:lnTo>
                    <a:lnTo>
                      <a:pt x="2" y="78"/>
                    </a:lnTo>
                    <a:lnTo>
                      <a:pt x="5" y="79"/>
                    </a:lnTo>
                    <a:lnTo>
                      <a:pt x="8" y="79"/>
                    </a:lnTo>
                    <a:lnTo>
                      <a:pt x="11" y="77"/>
                    </a:lnTo>
                    <a:lnTo>
                      <a:pt x="12" y="74"/>
                    </a:lnTo>
                    <a:lnTo>
                      <a:pt x="14" y="60"/>
                    </a:lnTo>
                    <a:lnTo>
                      <a:pt x="19" y="46"/>
                    </a:lnTo>
                    <a:lnTo>
                      <a:pt x="22" y="32"/>
                    </a:lnTo>
                    <a:lnTo>
                      <a:pt x="24" y="23"/>
                    </a:lnTo>
                    <a:lnTo>
                      <a:pt x="25" y="15"/>
                    </a:lnTo>
                    <a:lnTo>
                      <a:pt x="24" y="6"/>
                    </a:lnTo>
                    <a:lnTo>
                      <a:pt x="23" y="3"/>
                    </a:lnTo>
                    <a:lnTo>
                      <a:pt x="20" y="1"/>
                    </a:lnTo>
                    <a:lnTo>
                      <a:pt x="17" y="0"/>
                    </a:lnTo>
                    <a:lnTo>
                      <a:pt x="14" y="1"/>
                    </a:lnTo>
                    <a:lnTo>
                      <a:pt x="12" y="4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14" name="Freeform 531"/>
              <p:cNvSpPr>
                <a:spLocks/>
              </p:cNvSpPr>
              <p:nvPr/>
            </p:nvSpPr>
            <p:spPr bwMode="auto">
              <a:xfrm>
                <a:off x="647" y="1374"/>
                <a:ext cx="20" cy="83"/>
              </a:xfrm>
              <a:custGeom>
                <a:avLst/>
                <a:gdLst>
                  <a:gd name="T0" fmla="*/ 0 w 20"/>
                  <a:gd name="T1" fmla="*/ 8 h 83"/>
                  <a:gd name="T2" fmla="*/ 3 w 20"/>
                  <a:gd name="T3" fmla="*/ 18 h 83"/>
                  <a:gd name="T4" fmla="*/ 4 w 20"/>
                  <a:gd name="T5" fmla="*/ 27 h 83"/>
                  <a:gd name="T6" fmla="*/ 4 w 20"/>
                  <a:gd name="T7" fmla="*/ 37 h 83"/>
                  <a:gd name="T8" fmla="*/ 4 w 20"/>
                  <a:gd name="T9" fmla="*/ 37 h 83"/>
                  <a:gd name="T10" fmla="*/ 4 w 20"/>
                  <a:gd name="T11" fmla="*/ 39 h 83"/>
                  <a:gd name="T12" fmla="*/ 5 w 20"/>
                  <a:gd name="T13" fmla="*/ 41 h 83"/>
                  <a:gd name="T14" fmla="*/ 5 w 20"/>
                  <a:gd name="T15" fmla="*/ 43 h 83"/>
                  <a:gd name="T16" fmla="*/ 5 w 20"/>
                  <a:gd name="T17" fmla="*/ 43 h 83"/>
                  <a:gd name="T18" fmla="*/ 5 w 20"/>
                  <a:gd name="T19" fmla="*/ 52 h 83"/>
                  <a:gd name="T20" fmla="*/ 5 w 20"/>
                  <a:gd name="T21" fmla="*/ 61 h 83"/>
                  <a:gd name="T22" fmla="*/ 5 w 20"/>
                  <a:gd name="T23" fmla="*/ 70 h 83"/>
                  <a:gd name="T24" fmla="*/ 5 w 20"/>
                  <a:gd name="T25" fmla="*/ 70 h 83"/>
                  <a:gd name="T26" fmla="*/ 6 w 20"/>
                  <a:gd name="T27" fmla="*/ 73 h 83"/>
                  <a:gd name="T28" fmla="*/ 6 w 20"/>
                  <a:gd name="T29" fmla="*/ 75 h 83"/>
                  <a:gd name="T30" fmla="*/ 7 w 20"/>
                  <a:gd name="T31" fmla="*/ 78 h 83"/>
                  <a:gd name="T32" fmla="*/ 7 w 20"/>
                  <a:gd name="T33" fmla="*/ 78 h 83"/>
                  <a:gd name="T34" fmla="*/ 7 w 20"/>
                  <a:gd name="T35" fmla="*/ 77 h 83"/>
                  <a:gd name="T36" fmla="*/ 7 w 20"/>
                  <a:gd name="T37" fmla="*/ 77 h 83"/>
                  <a:gd name="T38" fmla="*/ 7 w 20"/>
                  <a:gd name="T39" fmla="*/ 77 h 83"/>
                  <a:gd name="T40" fmla="*/ 7 w 20"/>
                  <a:gd name="T41" fmla="*/ 77 h 83"/>
                  <a:gd name="T42" fmla="*/ 8 w 20"/>
                  <a:gd name="T43" fmla="*/ 80 h 83"/>
                  <a:gd name="T44" fmla="*/ 10 w 20"/>
                  <a:gd name="T45" fmla="*/ 82 h 83"/>
                  <a:gd name="T46" fmla="*/ 13 w 20"/>
                  <a:gd name="T47" fmla="*/ 83 h 83"/>
                  <a:gd name="T48" fmla="*/ 13 w 20"/>
                  <a:gd name="T49" fmla="*/ 83 h 83"/>
                  <a:gd name="T50" fmla="*/ 17 w 20"/>
                  <a:gd name="T51" fmla="*/ 82 h 83"/>
                  <a:gd name="T52" fmla="*/ 19 w 20"/>
                  <a:gd name="T53" fmla="*/ 80 h 83"/>
                  <a:gd name="T54" fmla="*/ 20 w 20"/>
                  <a:gd name="T55" fmla="*/ 77 h 83"/>
                  <a:gd name="T56" fmla="*/ 20 w 20"/>
                  <a:gd name="T57" fmla="*/ 77 h 83"/>
                  <a:gd name="T58" fmla="*/ 19 w 20"/>
                  <a:gd name="T59" fmla="*/ 74 h 83"/>
                  <a:gd name="T60" fmla="*/ 19 w 20"/>
                  <a:gd name="T61" fmla="*/ 71 h 83"/>
                  <a:gd name="T62" fmla="*/ 18 w 20"/>
                  <a:gd name="T63" fmla="*/ 68 h 83"/>
                  <a:gd name="T64" fmla="*/ 18 w 20"/>
                  <a:gd name="T65" fmla="*/ 68 h 83"/>
                  <a:gd name="T66" fmla="*/ 18 w 20"/>
                  <a:gd name="T67" fmla="*/ 57 h 83"/>
                  <a:gd name="T68" fmla="*/ 18 w 20"/>
                  <a:gd name="T69" fmla="*/ 46 h 83"/>
                  <a:gd name="T70" fmla="*/ 17 w 20"/>
                  <a:gd name="T71" fmla="*/ 35 h 83"/>
                  <a:gd name="T72" fmla="*/ 17 w 20"/>
                  <a:gd name="T73" fmla="*/ 35 h 83"/>
                  <a:gd name="T74" fmla="*/ 17 w 20"/>
                  <a:gd name="T75" fmla="*/ 24 h 83"/>
                  <a:gd name="T76" fmla="*/ 16 w 20"/>
                  <a:gd name="T77" fmla="*/ 15 h 83"/>
                  <a:gd name="T78" fmla="*/ 12 w 20"/>
                  <a:gd name="T79" fmla="*/ 4 h 83"/>
                  <a:gd name="T80" fmla="*/ 12 w 20"/>
                  <a:gd name="T81" fmla="*/ 4 h 83"/>
                  <a:gd name="T82" fmla="*/ 10 w 20"/>
                  <a:gd name="T83" fmla="*/ 2 h 83"/>
                  <a:gd name="T84" fmla="*/ 7 w 20"/>
                  <a:gd name="T85" fmla="*/ 0 h 83"/>
                  <a:gd name="T86" fmla="*/ 4 w 20"/>
                  <a:gd name="T87" fmla="*/ 1 h 83"/>
                  <a:gd name="T88" fmla="*/ 4 w 20"/>
                  <a:gd name="T89" fmla="*/ 1 h 83"/>
                  <a:gd name="T90" fmla="*/ 1 w 20"/>
                  <a:gd name="T91" fmla="*/ 2 h 83"/>
                  <a:gd name="T92" fmla="*/ 0 w 20"/>
                  <a:gd name="T93" fmla="*/ 5 h 83"/>
                  <a:gd name="T94" fmla="*/ 0 w 20"/>
                  <a:gd name="T95" fmla="*/ 8 h 83"/>
                  <a:gd name="T96" fmla="*/ 0 w 20"/>
                  <a:gd name="T97" fmla="*/ 8 h 83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0"/>
                  <a:gd name="T148" fmla="*/ 0 h 83"/>
                  <a:gd name="T149" fmla="*/ 20 w 20"/>
                  <a:gd name="T150" fmla="*/ 83 h 83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0" h="83">
                    <a:moveTo>
                      <a:pt x="0" y="8"/>
                    </a:moveTo>
                    <a:lnTo>
                      <a:pt x="3" y="18"/>
                    </a:lnTo>
                    <a:lnTo>
                      <a:pt x="4" y="27"/>
                    </a:lnTo>
                    <a:lnTo>
                      <a:pt x="4" y="37"/>
                    </a:lnTo>
                    <a:lnTo>
                      <a:pt x="4" y="39"/>
                    </a:lnTo>
                    <a:lnTo>
                      <a:pt x="5" y="41"/>
                    </a:lnTo>
                    <a:lnTo>
                      <a:pt x="5" y="43"/>
                    </a:lnTo>
                    <a:lnTo>
                      <a:pt x="5" y="52"/>
                    </a:lnTo>
                    <a:lnTo>
                      <a:pt x="5" y="61"/>
                    </a:lnTo>
                    <a:lnTo>
                      <a:pt x="5" y="70"/>
                    </a:lnTo>
                    <a:lnTo>
                      <a:pt x="6" y="73"/>
                    </a:lnTo>
                    <a:lnTo>
                      <a:pt x="6" y="75"/>
                    </a:lnTo>
                    <a:lnTo>
                      <a:pt x="7" y="78"/>
                    </a:lnTo>
                    <a:lnTo>
                      <a:pt x="7" y="77"/>
                    </a:lnTo>
                    <a:lnTo>
                      <a:pt x="8" y="80"/>
                    </a:lnTo>
                    <a:lnTo>
                      <a:pt x="10" y="82"/>
                    </a:lnTo>
                    <a:lnTo>
                      <a:pt x="13" y="83"/>
                    </a:lnTo>
                    <a:lnTo>
                      <a:pt x="17" y="82"/>
                    </a:lnTo>
                    <a:lnTo>
                      <a:pt x="19" y="80"/>
                    </a:lnTo>
                    <a:lnTo>
                      <a:pt x="20" y="77"/>
                    </a:lnTo>
                    <a:lnTo>
                      <a:pt x="19" y="74"/>
                    </a:lnTo>
                    <a:lnTo>
                      <a:pt x="19" y="71"/>
                    </a:lnTo>
                    <a:lnTo>
                      <a:pt x="18" y="68"/>
                    </a:lnTo>
                    <a:lnTo>
                      <a:pt x="18" y="57"/>
                    </a:lnTo>
                    <a:lnTo>
                      <a:pt x="18" y="46"/>
                    </a:lnTo>
                    <a:lnTo>
                      <a:pt x="17" y="35"/>
                    </a:lnTo>
                    <a:lnTo>
                      <a:pt x="17" y="24"/>
                    </a:lnTo>
                    <a:lnTo>
                      <a:pt x="16" y="15"/>
                    </a:lnTo>
                    <a:lnTo>
                      <a:pt x="12" y="4"/>
                    </a:lnTo>
                    <a:lnTo>
                      <a:pt x="10" y="2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15" name="Freeform 532"/>
              <p:cNvSpPr>
                <a:spLocks/>
              </p:cNvSpPr>
              <p:nvPr/>
            </p:nvSpPr>
            <p:spPr bwMode="auto">
              <a:xfrm>
                <a:off x="669" y="1373"/>
                <a:ext cx="23" cy="84"/>
              </a:xfrm>
              <a:custGeom>
                <a:avLst/>
                <a:gdLst>
                  <a:gd name="T0" fmla="*/ 11 w 23"/>
                  <a:gd name="T1" fmla="*/ 4 h 84"/>
                  <a:gd name="T2" fmla="*/ 6 w 23"/>
                  <a:gd name="T3" fmla="*/ 17 h 84"/>
                  <a:gd name="T4" fmla="*/ 3 w 23"/>
                  <a:gd name="T5" fmla="*/ 30 h 84"/>
                  <a:gd name="T6" fmla="*/ 0 w 23"/>
                  <a:gd name="T7" fmla="*/ 44 h 84"/>
                  <a:gd name="T8" fmla="*/ 0 w 23"/>
                  <a:gd name="T9" fmla="*/ 44 h 84"/>
                  <a:gd name="T10" fmla="*/ 2 w 23"/>
                  <a:gd name="T11" fmla="*/ 55 h 84"/>
                  <a:gd name="T12" fmla="*/ 2 w 23"/>
                  <a:gd name="T13" fmla="*/ 66 h 84"/>
                  <a:gd name="T14" fmla="*/ 2 w 23"/>
                  <a:gd name="T15" fmla="*/ 78 h 84"/>
                  <a:gd name="T16" fmla="*/ 2 w 23"/>
                  <a:gd name="T17" fmla="*/ 78 h 84"/>
                  <a:gd name="T18" fmla="*/ 3 w 23"/>
                  <a:gd name="T19" fmla="*/ 81 h 84"/>
                  <a:gd name="T20" fmla="*/ 5 w 23"/>
                  <a:gd name="T21" fmla="*/ 84 h 84"/>
                  <a:gd name="T22" fmla="*/ 8 w 23"/>
                  <a:gd name="T23" fmla="*/ 84 h 84"/>
                  <a:gd name="T24" fmla="*/ 8 w 23"/>
                  <a:gd name="T25" fmla="*/ 84 h 84"/>
                  <a:gd name="T26" fmla="*/ 11 w 23"/>
                  <a:gd name="T27" fmla="*/ 84 h 84"/>
                  <a:gd name="T28" fmla="*/ 14 w 23"/>
                  <a:gd name="T29" fmla="*/ 81 h 84"/>
                  <a:gd name="T30" fmla="*/ 15 w 23"/>
                  <a:gd name="T31" fmla="*/ 78 h 84"/>
                  <a:gd name="T32" fmla="*/ 15 w 23"/>
                  <a:gd name="T33" fmla="*/ 78 h 84"/>
                  <a:gd name="T34" fmla="*/ 15 w 23"/>
                  <a:gd name="T35" fmla="*/ 66 h 84"/>
                  <a:gd name="T36" fmla="*/ 14 w 23"/>
                  <a:gd name="T37" fmla="*/ 54 h 84"/>
                  <a:gd name="T38" fmla="*/ 13 w 23"/>
                  <a:gd name="T39" fmla="*/ 42 h 84"/>
                  <a:gd name="T40" fmla="*/ 13 w 23"/>
                  <a:gd name="T41" fmla="*/ 42 h 84"/>
                  <a:gd name="T42" fmla="*/ 16 w 23"/>
                  <a:gd name="T43" fmla="*/ 30 h 84"/>
                  <a:gd name="T44" fmla="*/ 19 w 23"/>
                  <a:gd name="T45" fmla="*/ 19 h 84"/>
                  <a:gd name="T46" fmla="*/ 23 w 23"/>
                  <a:gd name="T47" fmla="*/ 8 h 84"/>
                  <a:gd name="T48" fmla="*/ 23 w 23"/>
                  <a:gd name="T49" fmla="*/ 8 h 84"/>
                  <a:gd name="T50" fmla="*/ 23 w 23"/>
                  <a:gd name="T51" fmla="*/ 5 h 84"/>
                  <a:gd name="T52" fmla="*/ 22 w 23"/>
                  <a:gd name="T53" fmla="*/ 2 h 84"/>
                  <a:gd name="T54" fmla="*/ 19 w 23"/>
                  <a:gd name="T55" fmla="*/ 0 h 84"/>
                  <a:gd name="T56" fmla="*/ 19 w 23"/>
                  <a:gd name="T57" fmla="*/ 0 h 84"/>
                  <a:gd name="T58" fmla="*/ 16 w 23"/>
                  <a:gd name="T59" fmla="*/ 0 h 84"/>
                  <a:gd name="T60" fmla="*/ 13 w 23"/>
                  <a:gd name="T61" fmla="*/ 1 h 84"/>
                  <a:gd name="T62" fmla="*/ 11 w 23"/>
                  <a:gd name="T63" fmla="*/ 4 h 84"/>
                  <a:gd name="T64" fmla="*/ 11 w 23"/>
                  <a:gd name="T65" fmla="*/ 4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3"/>
                  <a:gd name="T100" fmla="*/ 0 h 84"/>
                  <a:gd name="T101" fmla="*/ 23 w 23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3" h="84">
                    <a:moveTo>
                      <a:pt x="11" y="4"/>
                    </a:moveTo>
                    <a:lnTo>
                      <a:pt x="6" y="17"/>
                    </a:lnTo>
                    <a:lnTo>
                      <a:pt x="3" y="30"/>
                    </a:lnTo>
                    <a:lnTo>
                      <a:pt x="0" y="44"/>
                    </a:lnTo>
                    <a:lnTo>
                      <a:pt x="2" y="55"/>
                    </a:lnTo>
                    <a:lnTo>
                      <a:pt x="2" y="66"/>
                    </a:lnTo>
                    <a:lnTo>
                      <a:pt x="2" y="78"/>
                    </a:lnTo>
                    <a:lnTo>
                      <a:pt x="3" y="81"/>
                    </a:lnTo>
                    <a:lnTo>
                      <a:pt x="5" y="84"/>
                    </a:lnTo>
                    <a:lnTo>
                      <a:pt x="8" y="84"/>
                    </a:lnTo>
                    <a:lnTo>
                      <a:pt x="11" y="84"/>
                    </a:lnTo>
                    <a:lnTo>
                      <a:pt x="14" y="81"/>
                    </a:lnTo>
                    <a:lnTo>
                      <a:pt x="15" y="78"/>
                    </a:lnTo>
                    <a:lnTo>
                      <a:pt x="15" y="66"/>
                    </a:lnTo>
                    <a:lnTo>
                      <a:pt x="14" y="54"/>
                    </a:lnTo>
                    <a:lnTo>
                      <a:pt x="13" y="42"/>
                    </a:lnTo>
                    <a:lnTo>
                      <a:pt x="16" y="30"/>
                    </a:lnTo>
                    <a:lnTo>
                      <a:pt x="19" y="19"/>
                    </a:lnTo>
                    <a:lnTo>
                      <a:pt x="23" y="8"/>
                    </a:lnTo>
                    <a:lnTo>
                      <a:pt x="23" y="5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16" name="Freeform 533"/>
              <p:cNvSpPr>
                <a:spLocks/>
              </p:cNvSpPr>
              <p:nvPr/>
            </p:nvSpPr>
            <p:spPr bwMode="auto">
              <a:xfrm>
                <a:off x="691" y="1375"/>
                <a:ext cx="16" cy="83"/>
              </a:xfrm>
              <a:custGeom>
                <a:avLst/>
                <a:gdLst>
                  <a:gd name="T0" fmla="*/ 0 w 16"/>
                  <a:gd name="T1" fmla="*/ 6 h 83"/>
                  <a:gd name="T2" fmla="*/ 1 w 16"/>
                  <a:gd name="T3" fmla="*/ 28 h 83"/>
                  <a:gd name="T4" fmla="*/ 0 w 16"/>
                  <a:gd name="T5" fmla="*/ 52 h 83"/>
                  <a:gd name="T6" fmla="*/ 1 w 16"/>
                  <a:gd name="T7" fmla="*/ 75 h 83"/>
                  <a:gd name="T8" fmla="*/ 1 w 16"/>
                  <a:gd name="T9" fmla="*/ 75 h 83"/>
                  <a:gd name="T10" fmla="*/ 2 w 16"/>
                  <a:gd name="T11" fmla="*/ 76 h 83"/>
                  <a:gd name="T12" fmla="*/ 3 w 16"/>
                  <a:gd name="T13" fmla="*/ 78 h 83"/>
                  <a:gd name="T14" fmla="*/ 4 w 16"/>
                  <a:gd name="T15" fmla="*/ 79 h 83"/>
                  <a:gd name="T16" fmla="*/ 4 w 16"/>
                  <a:gd name="T17" fmla="*/ 79 h 83"/>
                  <a:gd name="T18" fmla="*/ 6 w 16"/>
                  <a:gd name="T19" fmla="*/ 82 h 83"/>
                  <a:gd name="T20" fmla="*/ 9 w 16"/>
                  <a:gd name="T21" fmla="*/ 83 h 83"/>
                  <a:gd name="T22" fmla="*/ 13 w 16"/>
                  <a:gd name="T23" fmla="*/ 82 h 83"/>
                  <a:gd name="T24" fmla="*/ 13 w 16"/>
                  <a:gd name="T25" fmla="*/ 82 h 83"/>
                  <a:gd name="T26" fmla="*/ 15 w 16"/>
                  <a:gd name="T27" fmla="*/ 80 h 83"/>
                  <a:gd name="T28" fmla="*/ 16 w 16"/>
                  <a:gd name="T29" fmla="*/ 77 h 83"/>
                  <a:gd name="T30" fmla="*/ 15 w 16"/>
                  <a:gd name="T31" fmla="*/ 74 h 83"/>
                  <a:gd name="T32" fmla="*/ 15 w 16"/>
                  <a:gd name="T33" fmla="*/ 74 h 83"/>
                  <a:gd name="T34" fmla="*/ 15 w 16"/>
                  <a:gd name="T35" fmla="*/ 72 h 83"/>
                  <a:gd name="T36" fmla="*/ 14 w 16"/>
                  <a:gd name="T37" fmla="*/ 71 h 83"/>
                  <a:gd name="T38" fmla="*/ 14 w 16"/>
                  <a:gd name="T39" fmla="*/ 69 h 83"/>
                  <a:gd name="T40" fmla="*/ 14 w 16"/>
                  <a:gd name="T41" fmla="*/ 69 h 83"/>
                  <a:gd name="T42" fmla="*/ 14 w 16"/>
                  <a:gd name="T43" fmla="*/ 48 h 83"/>
                  <a:gd name="T44" fmla="*/ 14 w 16"/>
                  <a:gd name="T45" fmla="*/ 27 h 83"/>
                  <a:gd name="T46" fmla="*/ 13 w 16"/>
                  <a:gd name="T47" fmla="*/ 6 h 83"/>
                  <a:gd name="T48" fmla="*/ 13 w 16"/>
                  <a:gd name="T49" fmla="*/ 6 h 83"/>
                  <a:gd name="T50" fmla="*/ 13 w 16"/>
                  <a:gd name="T51" fmla="*/ 3 h 83"/>
                  <a:gd name="T52" fmla="*/ 10 w 16"/>
                  <a:gd name="T53" fmla="*/ 0 h 83"/>
                  <a:gd name="T54" fmla="*/ 7 w 16"/>
                  <a:gd name="T55" fmla="*/ 0 h 83"/>
                  <a:gd name="T56" fmla="*/ 7 w 16"/>
                  <a:gd name="T57" fmla="*/ 0 h 83"/>
                  <a:gd name="T58" fmla="*/ 4 w 16"/>
                  <a:gd name="T59" fmla="*/ 0 h 83"/>
                  <a:gd name="T60" fmla="*/ 1 w 16"/>
                  <a:gd name="T61" fmla="*/ 3 h 83"/>
                  <a:gd name="T62" fmla="*/ 0 w 16"/>
                  <a:gd name="T63" fmla="*/ 6 h 83"/>
                  <a:gd name="T64" fmla="*/ 0 w 16"/>
                  <a:gd name="T65" fmla="*/ 6 h 8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6"/>
                  <a:gd name="T100" fmla="*/ 0 h 83"/>
                  <a:gd name="T101" fmla="*/ 16 w 16"/>
                  <a:gd name="T102" fmla="*/ 83 h 8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6" h="83">
                    <a:moveTo>
                      <a:pt x="0" y="6"/>
                    </a:moveTo>
                    <a:lnTo>
                      <a:pt x="1" y="28"/>
                    </a:lnTo>
                    <a:lnTo>
                      <a:pt x="0" y="52"/>
                    </a:lnTo>
                    <a:lnTo>
                      <a:pt x="1" y="75"/>
                    </a:lnTo>
                    <a:lnTo>
                      <a:pt x="2" y="76"/>
                    </a:lnTo>
                    <a:lnTo>
                      <a:pt x="3" y="78"/>
                    </a:lnTo>
                    <a:lnTo>
                      <a:pt x="4" y="79"/>
                    </a:lnTo>
                    <a:lnTo>
                      <a:pt x="6" y="82"/>
                    </a:lnTo>
                    <a:lnTo>
                      <a:pt x="9" y="83"/>
                    </a:lnTo>
                    <a:lnTo>
                      <a:pt x="13" y="82"/>
                    </a:lnTo>
                    <a:lnTo>
                      <a:pt x="15" y="80"/>
                    </a:lnTo>
                    <a:lnTo>
                      <a:pt x="16" y="77"/>
                    </a:lnTo>
                    <a:lnTo>
                      <a:pt x="15" y="74"/>
                    </a:lnTo>
                    <a:lnTo>
                      <a:pt x="15" y="72"/>
                    </a:lnTo>
                    <a:lnTo>
                      <a:pt x="14" y="71"/>
                    </a:lnTo>
                    <a:lnTo>
                      <a:pt x="14" y="69"/>
                    </a:lnTo>
                    <a:lnTo>
                      <a:pt x="14" y="48"/>
                    </a:lnTo>
                    <a:lnTo>
                      <a:pt x="14" y="27"/>
                    </a:lnTo>
                    <a:lnTo>
                      <a:pt x="13" y="6"/>
                    </a:lnTo>
                    <a:lnTo>
                      <a:pt x="13" y="3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1" y="3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17" name="Freeform 534"/>
              <p:cNvSpPr>
                <a:spLocks/>
              </p:cNvSpPr>
              <p:nvPr/>
            </p:nvSpPr>
            <p:spPr bwMode="auto">
              <a:xfrm>
                <a:off x="717" y="1373"/>
                <a:ext cx="24" cy="84"/>
              </a:xfrm>
              <a:custGeom>
                <a:avLst/>
                <a:gdLst>
                  <a:gd name="T0" fmla="*/ 11 w 24"/>
                  <a:gd name="T1" fmla="*/ 4 h 84"/>
                  <a:gd name="T2" fmla="*/ 5 w 24"/>
                  <a:gd name="T3" fmla="*/ 28 h 84"/>
                  <a:gd name="T4" fmla="*/ 0 w 24"/>
                  <a:gd name="T5" fmla="*/ 53 h 84"/>
                  <a:gd name="T6" fmla="*/ 0 w 24"/>
                  <a:gd name="T7" fmla="*/ 78 h 84"/>
                  <a:gd name="T8" fmla="*/ 0 w 24"/>
                  <a:gd name="T9" fmla="*/ 78 h 84"/>
                  <a:gd name="T10" fmla="*/ 1 w 24"/>
                  <a:gd name="T11" fmla="*/ 81 h 84"/>
                  <a:gd name="T12" fmla="*/ 3 w 24"/>
                  <a:gd name="T13" fmla="*/ 83 h 84"/>
                  <a:gd name="T14" fmla="*/ 7 w 24"/>
                  <a:gd name="T15" fmla="*/ 84 h 84"/>
                  <a:gd name="T16" fmla="*/ 7 w 24"/>
                  <a:gd name="T17" fmla="*/ 84 h 84"/>
                  <a:gd name="T18" fmla="*/ 10 w 24"/>
                  <a:gd name="T19" fmla="*/ 83 h 84"/>
                  <a:gd name="T20" fmla="*/ 12 w 24"/>
                  <a:gd name="T21" fmla="*/ 81 h 84"/>
                  <a:gd name="T22" fmla="*/ 13 w 24"/>
                  <a:gd name="T23" fmla="*/ 78 h 84"/>
                  <a:gd name="T24" fmla="*/ 13 w 24"/>
                  <a:gd name="T25" fmla="*/ 78 h 84"/>
                  <a:gd name="T26" fmla="*/ 13 w 24"/>
                  <a:gd name="T27" fmla="*/ 54 h 84"/>
                  <a:gd name="T28" fmla="*/ 17 w 24"/>
                  <a:gd name="T29" fmla="*/ 31 h 84"/>
                  <a:gd name="T30" fmla="*/ 24 w 24"/>
                  <a:gd name="T31" fmla="*/ 8 h 84"/>
                  <a:gd name="T32" fmla="*/ 24 w 24"/>
                  <a:gd name="T33" fmla="*/ 8 h 84"/>
                  <a:gd name="T34" fmla="*/ 24 w 24"/>
                  <a:gd name="T35" fmla="*/ 5 h 84"/>
                  <a:gd name="T36" fmla="*/ 22 w 24"/>
                  <a:gd name="T37" fmla="*/ 2 h 84"/>
                  <a:gd name="T38" fmla="*/ 19 w 24"/>
                  <a:gd name="T39" fmla="*/ 0 h 84"/>
                  <a:gd name="T40" fmla="*/ 19 w 24"/>
                  <a:gd name="T41" fmla="*/ 0 h 84"/>
                  <a:gd name="T42" fmla="*/ 16 w 24"/>
                  <a:gd name="T43" fmla="*/ 0 h 84"/>
                  <a:gd name="T44" fmla="*/ 13 w 24"/>
                  <a:gd name="T45" fmla="*/ 2 h 84"/>
                  <a:gd name="T46" fmla="*/ 11 w 24"/>
                  <a:gd name="T47" fmla="*/ 4 h 84"/>
                  <a:gd name="T48" fmla="*/ 11 w 24"/>
                  <a:gd name="T49" fmla="*/ 4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4"/>
                  <a:gd name="T76" fmla="*/ 0 h 84"/>
                  <a:gd name="T77" fmla="*/ 24 w 24"/>
                  <a:gd name="T78" fmla="*/ 84 h 8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4" h="84">
                    <a:moveTo>
                      <a:pt x="11" y="4"/>
                    </a:moveTo>
                    <a:lnTo>
                      <a:pt x="5" y="28"/>
                    </a:lnTo>
                    <a:lnTo>
                      <a:pt x="0" y="53"/>
                    </a:lnTo>
                    <a:lnTo>
                      <a:pt x="0" y="78"/>
                    </a:lnTo>
                    <a:lnTo>
                      <a:pt x="1" y="81"/>
                    </a:lnTo>
                    <a:lnTo>
                      <a:pt x="3" y="83"/>
                    </a:lnTo>
                    <a:lnTo>
                      <a:pt x="7" y="84"/>
                    </a:lnTo>
                    <a:lnTo>
                      <a:pt x="10" y="83"/>
                    </a:lnTo>
                    <a:lnTo>
                      <a:pt x="12" y="81"/>
                    </a:lnTo>
                    <a:lnTo>
                      <a:pt x="13" y="78"/>
                    </a:lnTo>
                    <a:lnTo>
                      <a:pt x="13" y="54"/>
                    </a:lnTo>
                    <a:lnTo>
                      <a:pt x="17" y="31"/>
                    </a:lnTo>
                    <a:lnTo>
                      <a:pt x="24" y="8"/>
                    </a:lnTo>
                    <a:lnTo>
                      <a:pt x="24" y="5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3" y="2"/>
                    </a:ln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18" name="Freeform 535"/>
              <p:cNvSpPr>
                <a:spLocks/>
              </p:cNvSpPr>
              <p:nvPr/>
            </p:nvSpPr>
            <p:spPr bwMode="auto">
              <a:xfrm>
                <a:off x="734" y="1374"/>
                <a:ext cx="19" cy="82"/>
              </a:xfrm>
              <a:custGeom>
                <a:avLst/>
                <a:gdLst>
                  <a:gd name="T0" fmla="*/ 3 w 19"/>
                  <a:gd name="T1" fmla="*/ 9 h 82"/>
                  <a:gd name="T2" fmla="*/ 4 w 19"/>
                  <a:gd name="T3" fmla="*/ 10 h 82"/>
                  <a:gd name="T4" fmla="*/ 4 w 19"/>
                  <a:gd name="T5" fmla="*/ 11 h 82"/>
                  <a:gd name="T6" fmla="*/ 4 w 19"/>
                  <a:gd name="T7" fmla="*/ 12 h 82"/>
                  <a:gd name="T8" fmla="*/ 4 w 19"/>
                  <a:gd name="T9" fmla="*/ 12 h 82"/>
                  <a:gd name="T10" fmla="*/ 3 w 19"/>
                  <a:gd name="T11" fmla="*/ 20 h 82"/>
                  <a:gd name="T12" fmla="*/ 2 w 19"/>
                  <a:gd name="T13" fmla="*/ 27 h 82"/>
                  <a:gd name="T14" fmla="*/ 1 w 19"/>
                  <a:gd name="T15" fmla="*/ 35 h 82"/>
                  <a:gd name="T16" fmla="*/ 1 w 19"/>
                  <a:gd name="T17" fmla="*/ 35 h 82"/>
                  <a:gd name="T18" fmla="*/ 1 w 19"/>
                  <a:gd name="T19" fmla="*/ 43 h 82"/>
                  <a:gd name="T20" fmla="*/ 0 w 19"/>
                  <a:gd name="T21" fmla="*/ 50 h 82"/>
                  <a:gd name="T22" fmla="*/ 1 w 19"/>
                  <a:gd name="T23" fmla="*/ 58 h 82"/>
                  <a:gd name="T24" fmla="*/ 1 w 19"/>
                  <a:gd name="T25" fmla="*/ 58 h 82"/>
                  <a:gd name="T26" fmla="*/ 2 w 19"/>
                  <a:gd name="T27" fmla="*/ 65 h 82"/>
                  <a:gd name="T28" fmla="*/ 4 w 19"/>
                  <a:gd name="T29" fmla="*/ 72 h 82"/>
                  <a:gd name="T30" fmla="*/ 7 w 19"/>
                  <a:gd name="T31" fmla="*/ 78 h 82"/>
                  <a:gd name="T32" fmla="*/ 7 w 19"/>
                  <a:gd name="T33" fmla="*/ 78 h 82"/>
                  <a:gd name="T34" fmla="*/ 9 w 19"/>
                  <a:gd name="T35" fmla="*/ 81 h 82"/>
                  <a:gd name="T36" fmla="*/ 12 w 19"/>
                  <a:gd name="T37" fmla="*/ 82 h 82"/>
                  <a:gd name="T38" fmla="*/ 15 w 19"/>
                  <a:gd name="T39" fmla="*/ 82 h 82"/>
                  <a:gd name="T40" fmla="*/ 15 w 19"/>
                  <a:gd name="T41" fmla="*/ 82 h 82"/>
                  <a:gd name="T42" fmla="*/ 18 w 19"/>
                  <a:gd name="T43" fmla="*/ 80 h 82"/>
                  <a:gd name="T44" fmla="*/ 19 w 19"/>
                  <a:gd name="T45" fmla="*/ 77 h 82"/>
                  <a:gd name="T46" fmla="*/ 18 w 19"/>
                  <a:gd name="T47" fmla="*/ 74 h 82"/>
                  <a:gd name="T48" fmla="*/ 18 w 19"/>
                  <a:gd name="T49" fmla="*/ 74 h 82"/>
                  <a:gd name="T50" fmla="*/ 15 w 19"/>
                  <a:gd name="T51" fmla="*/ 62 h 82"/>
                  <a:gd name="T52" fmla="*/ 14 w 19"/>
                  <a:gd name="T53" fmla="*/ 50 h 82"/>
                  <a:gd name="T54" fmla="*/ 14 w 19"/>
                  <a:gd name="T55" fmla="*/ 38 h 82"/>
                  <a:gd name="T56" fmla="*/ 14 w 19"/>
                  <a:gd name="T57" fmla="*/ 38 h 82"/>
                  <a:gd name="T58" fmla="*/ 15 w 19"/>
                  <a:gd name="T59" fmla="*/ 30 h 82"/>
                  <a:gd name="T60" fmla="*/ 16 w 19"/>
                  <a:gd name="T61" fmla="*/ 22 h 82"/>
                  <a:gd name="T62" fmla="*/ 17 w 19"/>
                  <a:gd name="T63" fmla="*/ 15 h 82"/>
                  <a:gd name="T64" fmla="*/ 17 w 19"/>
                  <a:gd name="T65" fmla="*/ 15 h 82"/>
                  <a:gd name="T66" fmla="*/ 17 w 19"/>
                  <a:gd name="T67" fmla="*/ 10 h 82"/>
                  <a:gd name="T68" fmla="*/ 16 w 19"/>
                  <a:gd name="T69" fmla="*/ 7 h 82"/>
                  <a:gd name="T70" fmla="*/ 15 w 19"/>
                  <a:gd name="T71" fmla="*/ 3 h 82"/>
                  <a:gd name="T72" fmla="*/ 15 w 19"/>
                  <a:gd name="T73" fmla="*/ 3 h 82"/>
                  <a:gd name="T74" fmla="*/ 12 w 19"/>
                  <a:gd name="T75" fmla="*/ 1 h 82"/>
                  <a:gd name="T76" fmla="*/ 9 w 19"/>
                  <a:gd name="T77" fmla="*/ 0 h 82"/>
                  <a:gd name="T78" fmla="*/ 6 w 19"/>
                  <a:gd name="T79" fmla="*/ 0 h 82"/>
                  <a:gd name="T80" fmla="*/ 6 w 19"/>
                  <a:gd name="T81" fmla="*/ 0 h 82"/>
                  <a:gd name="T82" fmla="*/ 3 w 19"/>
                  <a:gd name="T83" fmla="*/ 3 h 82"/>
                  <a:gd name="T84" fmla="*/ 2 w 19"/>
                  <a:gd name="T85" fmla="*/ 6 h 82"/>
                  <a:gd name="T86" fmla="*/ 3 w 19"/>
                  <a:gd name="T87" fmla="*/ 9 h 82"/>
                  <a:gd name="T88" fmla="*/ 3 w 19"/>
                  <a:gd name="T89" fmla="*/ 9 h 8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9"/>
                  <a:gd name="T136" fmla="*/ 0 h 82"/>
                  <a:gd name="T137" fmla="*/ 19 w 19"/>
                  <a:gd name="T138" fmla="*/ 82 h 8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9" h="82">
                    <a:moveTo>
                      <a:pt x="3" y="9"/>
                    </a:moveTo>
                    <a:lnTo>
                      <a:pt x="4" y="10"/>
                    </a:lnTo>
                    <a:lnTo>
                      <a:pt x="4" y="11"/>
                    </a:lnTo>
                    <a:lnTo>
                      <a:pt x="4" y="12"/>
                    </a:lnTo>
                    <a:lnTo>
                      <a:pt x="3" y="20"/>
                    </a:lnTo>
                    <a:lnTo>
                      <a:pt x="2" y="27"/>
                    </a:lnTo>
                    <a:lnTo>
                      <a:pt x="1" y="35"/>
                    </a:lnTo>
                    <a:lnTo>
                      <a:pt x="1" y="43"/>
                    </a:lnTo>
                    <a:lnTo>
                      <a:pt x="0" y="50"/>
                    </a:lnTo>
                    <a:lnTo>
                      <a:pt x="1" y="58"/>
                    </a:lnTo>
                    <a:lnTo>
                      <a:pt x="2" y="65"/>
                    </a:lnTo>
                    <a:lnTo>
                      <a:pt x="4" y="72"/>
                    </a:lnTo>
                    <a:lnTo>
                      <a:pt x="7" y="78"/>
                    </a:lnTo>
                    <a:lnTo>
                      <a:pt x="9" y="81"/>
                    </a:lnTo>
                    <a:lnTo>
                      <a:pt x="12" y="82"/>
                    </a:lnTo>
                    <a:lnTo>
                      <a:pt x="15" y="82"/>
                    </a:lnTo>
                    <a:lnTo>
                      <a:pt x="18" y="80"/>
                    </a:lnTo>
                    <a:lnTo>
                      <a:pt x="19" y="77"/>
                    </a:lnTo>
                    <a:lnTo>
                      <a:pt x="18" y="74"/>
                    </a:lnTo>
                    <a:lnTo>
                      <a:pt x="15" y="62"/>
                    </a:lnTo>
                    <a:lnTo>
                      <a:pt x="14" y="50"/>
                    </a:lnTo>
                    <a:lnTo>
                      <a:pt x="14" y="38"/>
                    </a:lnTo>
                    <a:lnTo>
                      <a:pt x="15" y="30"/>
                    </a:lnTo>
                    <a:lnTo>
                      <a:pt x="16" y="22"/>
                    </a:lnTo>
                    <a:lnTo>
                      <a:pt x="17" y="15"/>
                    </a:lnTo>
                    <a:lnTo>
                      <a:pt x="17" y="10"/>
                    </a:lnTo>
                    <a:lnTo>
                      <a:pt x="16" y="7"/>
                    </a:lnTo>
                    <a:lnTo>
                      <a:pt x="15" y="3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3"/>
                    </a:lnTo>
                    <a:lnTo>
                      <a:pt x="2" y="6"/>
                    </a:lnTo>
                    <a:lnTo>
                      <a:pt x="3" y="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19" name="Freeform 536"/>
              <p:cNvSpPr>
                <a:spLocks/>
              </p:cNvSpPr>
              <p:nvPr/>
            </p:nvSpPr>
            <p:spPr bwMode="auto">
              <a:xfrm>
                <a:off x="780" y="1377"/>
                <a:ext cx="20" cy="81"/>
              </a:xfrm>
              <a:custGeom>
                <a:avLst/>
                <a:gdLst>
                  <a:gd name="T0" fmla="*/ 0 w 20"/>
                  <a:gd name="T1" fmla="*/ 7 h 81"/>
                  <a:gd name="T2" fmla="*/ 2 w 20"/>
                  <a:gd name="T3" fmla="*/ 20 h 81"/>
                  <a:gd name="T4" fmla="*/ 5 w 20"/>
                  <a:gd name="T5" fmla="*/ 33 h 81"/>
                  <a:gd name="T6" fmla="*/ 7 w 20"/>
                  <a:gd name="T7" fmla="*/ 46 h 81"/>
                  <a:gd name="T8" fmla="*/ 7 w 20"/>
                  <a:gd name="T9" fmla="*/ 46 h 81"/>
                  <a:gd name="T10" fmla="*/ 7 w 20"/>
                  <a:gd name="T11" fmla="*/ 56 h 81"/>
                  <a:gd name="T12" fmla="*/ 6 w 20"/>
                  <a:gd name="T13" fmla="*/ 65 h 81"/>
                  <a:gd name="T14" fmla="*/ 5 w 20"/>
                  <a:gd name="T15" fmla="*/ 75 h 81"/>
                  <a:gd name="T16" fmla="*/ 5 w 20"/>
                  <a:gd name="T17" fmla="*/ 75 h 81"/>
                  <a:gd name="T18" fmla="*/ 6 w 20"/>
                  <a:gd name="T19" fmla="*/ 78 h 81"/>
                  <a:gd name="T20" fmla="*/ 8 w 20"/>
                  <a:gd name="T21" fmla="*/ 80 h 81"/>
                  <a:gd name="T22" fmla="*/ 11 w 20"/>
                  <a:gd name="T23" fmla="*/ 81 h 81"/>
                  <a:gd name="T24" fmla="*/ 11 w 20"/>
                  <a:gd name="T25" fmla="*/ 81 h 81"/>
                  <a:gd name="T26" fmla="*/ 14 w 20"/>
                  <a:gd name="T27" fmla="*/ 80 h 81"/>
                  <a:gd name="T28" fmla="*/ 16 w 20"/>
                  <a:gd name="T29" fmla="*/ 77 h 81"/>
                  <a:gd name="T30" fmla="*/ 17 w 20"/>
                  <a:gd name="T31" fmla="*/ 74 h 81"/>
                  <a:gd name="T32" fmla="*/ 17 w 20"/>
                  <a:gd name="T33" fmla="*/ 74 h 81"/>
                  <a:gd name="T34" fmla="*/ 18 w 20"/>
                  <a:gd name="T35" fmla="*/ 67 h 81"/>
                  <a:gd name="T36" fmla="*/ 20 w 20"/>
                  <a:gd name="T37" fmla="*/ 61 h 81"/>
                  <a:gd name="T38" fmla="*/ 20 w 20"/>
                  <a:gd name="T39" fmla="*/ 55 h 81"/>
                  <a:gd name="T40" fmla="*/ 20 w 20"/>
                  <a:gd name="T41" fmla="*/ 55 h 81"/>
                  <a:gd name="T42" fmla="*/ 19 w 20"/>
                  <a:gd name="T43" fmla="*/ 38 h 81"/>
                  <a:gd name="T44" fmla="*/ 15 w 20"/>
                  <a:gd name="T45" fmla="*/ 22 h 81"/>
                  <a:gd name="T46" fmla="*/ 12 w 20"/>
                  <a:gd name="T47" fmla="*/ 5 h 81"/>
                  <a:gd name="T48" fmla="*/ 12 w 20"/>
                  <a:gd name="T49" fmla="*/ 5 h 81"/>
                  <a:gd name="T50" fmla="*/ 11 w 20"/>
                  <a:gd name="T51" fmla="*/ 2 h 81"/>
                  <a:gd name="T52" fmla="*/ 8 w 20"/>
                  <a:gd name="T53" fmla="*/ 0 h 81"/>
                  <a:gd name="T54" fmla="*/ 5 w 20"/>
                  <a:gd name="T55" fmla="*/ 0 h 81"/>
                  <a:gd name="T56" fmla="*/ 5 w 20"/>
                  <a:gd name="T57" fmla="*/ 0 h 81"/>
                  <a:gd name="T58" fmla="*/ 2 w 20"/>
                  <a:gd name="T59" fmla="*/ 1 h 81"/>
                  <a:gd name="T60" fmla="*/ 0 w 20"/>
                  <a:gd name="T61" fmla="*/ 4 h 81"/>
                  <a:gd name="T62" fmla="*/ 0 w 20"/>
                  <a:gd name="T63" fmla="*/ 7 h 81"/>
                  <a:gd name="T64" fmla="*/ 0 w 20"/>
                  <a:gd name="T65" fmla="*/ 7 h 8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0"/>
                  <a:gd name="T100" fmla="*/ 0 h 81"/>
                  <a:gd name="T101" fmla="*/ 20 w 20"/>
                  <a:gd name="T102" fmla="*/ 81 h 8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0" h="81">
                    <a:moveTo>
                      <a:pt x="0" y="7"/>
                    </a:moveTo>
                    <a:lnTo>
                      <a:pt x="2" y="20"/>
                    </a:lnTo>
                    <a:lnTo>
                      <a:pt x="5" y="33"/>
                    </a:lnTo>
                    <a:lnTo>
                      <a:pt x="7" y="46"/>
                    </a:lnTo>
                    <a:lnTo>
                      <a:pt x="7" y="56"/>
                    </a:lnTo>
                    <a:lnTo>
                      <a:pt x="6" y="65"/>
                    </a:lnTo>
                    <a:lnTo>
                      <a:pt x="5" y="75"/>
                    </a:lnTo>
                    <a:lnTo>
                      <a:pt x="6" y="78"/>
                    </a:lnTo>
                    <a:lnTo>
                      <a:pt x="8" y="80"/>
                    </a:lnTo>
                    <a:lnTo>
                      <a:pt x="11" y="81"/>
                    </a:lnTo>
                    <a:lnTo>
                      <a:pt x="14" y="80"/>
                    </a:lnTo>
                    <a:lnTo>
                      <a:pt x="16" y="77"/>
                    </a:lnTo>
                    <a:lnTo>
                      <a:pt x="17" y="74"/>
                    </a:lnTo>
                    <a:lnTo>
                      <a:pt x="18" y="67"/>
                    </a:lnTo>
                    <a:lnTo>
                      <a:pt x="20" y="61"/>
                    </a:lnTo>
                    <a:lnTo>
                      <a:pt x="20" y="55"/>
                    </a:lnTo>
                    <a:lnTo>
                      <a:pt x="19" y="38"/>
                    </a:lnTo>
                    <a:lnTo>
                      <a:pt x="15" y="22"/>
                    </a:lnTo>
                    <a:lnTo>
                      <a:pt x="12" y="5"/>
                    </a:lnTo>
                    <a:lnTo>
                      <a:pt x="11" y="2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20" name="Freeform 537"/>
              <p:cNvSpPr>
                <a:spLocks/>
              </p:cNvSpPr>
              <p:nvPr/>
            </p:nvSpPr>
            <p:spPr bwMode="auto">
              <a:xfrm>
                <a:off x="808" y="1379"/>
                <a:ext cx="17" cy="77"/>
              </a:xfrm>
              <a:custGeom>
                <a:avLst/>
                <a:gdLst>
                  <a:gd name="T0" fmla="*/ 5 w 17"/>
                  <a:gd name="T1" fmla="*/ 6 h 77"/>
                  <a:gd name="T2" fmla="*/ 4 w 17"/>
                  <a:gd name="T3" fmla="*/ 16 h 77"/>
                  <a:gd name="T4" fmla="*/ 4 w 17"/>
                  <a:gd name="T5" fmla="*/ 26 h 77"/>
                  <a:gd name="T6" fmla="*/ 4 w 17"/>
                  <a:gd name="T7" fmla="*/ 37 h 77"/>
                  <a:gd name="T8" fmla="*/ 4 w 17"/>
                  <a:gd name="T9" fmla="*/ 37 h 77"/>
                  <a:gd name="T10" fmla="*/ 4 w 17"/>
                  <a:gd name="T11" fmla="*/ 46 h 77"/>
                  <a:gd name="T12" fmla="*/ 4 w 17"/>
                  <a:gd name="T13" fmla="*/ 56 h 77"/>
                  <a:gd name="T14" fmla="*/ 3 w 17"/>
                  <a:gd name="T15" fmla="*/ 65 h 77"/>
                  <a:gd name="T16" fmla="*/ 3 w 17"/>
                  <a:gd name="T17" fmla="*/ 65 h 77"/>
                  <a:gd name="T18" fmla="*/ 3 w 17"/>
                  <a:gd name="T19" fmla="*/ 67 h 77"/>
                  <a:gd name="T20" fmla="*/ 2 w 17"/>
                  <a:gd name="T21" fmla="*/ 67 h 77"/>
                  <a:gd name="T22" fmla="*/ 2 w 17"/>
                  <a:gd name="T23" fmla="*/ 68 h 77"/>
                  <a:gd name="T24" fmla="*/ 2 w 17"/>
                  <a:gd name="T25" fmla="*/ 68 h 77"/>
                  <a:gd name="T26" fmla="*/ 2 w 17"/>
                  <a:gd name="T27" fmla="*/ 68 h 77"/>
                  <a:gd name="T28" fmla="*/ 1 w 17"/>
                  <a:gd name="T29" fmla="*/ 68 h 77"/>
                  <a:gd name="T30" fmla="*/ 1 w 17"/>
                  <a:gd name="T31" fmla="*/ 68 h 77"/>
                  <a:gd name="T32" fmla="*/ 1 w 17"/>
                  <a:gd name="T33" fmla="*/ 68 h 77"/>
                  <a:gd name="T34" fmla="*/ 0 w 17"/>
                  <a:gd name="T35" fmla="*/ 71 h 77"/>
                  <a:gd name="T36" fmla="*/ 1 w 17"/>
                  <a:gd name="T37" fmla="*/ 74 h 77"/>
                  <a:gd name="T38" fmla="*/ 3 w 17"/>
                  <a:gd name="T39" fmla="*/ 76 h 77"/>
                  <a:gd name="T40" fmla="*/ 3 w 17"/>
                  <a:gd name="T41" fmla="*/ 76 h 77"/>
                  <a:gd name="T42" fmla="*/ 7 w 17"/>
                  <a:gd name="T43" fmla="*/ 77 h 77"/>
                  <a:gd name="T44" fmla="*/ 10 w 17"/>
                  <a:gd name="T45" fmla="*/ 77 h 77"/>
                  <a:gd name="T46" fmla="*/ 12 w 17"/>
                  <a:gd name="T47" fmla="*/ 74 h 77"/>
                  <a:gd name="T48" fmla="*/ 12 w 17"/>
                  <a:gd name="T49" fmla="*/ 74 h 77"/>
                  <a:gd name="T50" fmla="*/ 14 w 17"/>
                  <a:gd name="T51" fmla="*/ 72 h 77"/>
                  <a:gd name="T52" fmla="*/ 15 w 17"/>
                  <a:gd name="T53" fmla="*/ 69 h 77"/>
                  <a:gd name="T54" fmla="*/ 16 w 17"/>
                  <a:gd name="T55" fmla="*/ 67 h 77"/>
                  <a:gd name="T56" fmla="*/ 16 w 17"/>
                  <a:gd name="T57" fmla="*/ 67 h 77"/>
                  <a:gd name="T58" fmla="*/ 17 w 17"/>
                  <a:gd name="T59" fmla="*/ 46 h 77"/>
                  <a:gd name="T60" fmla="*/ 17 w 17"/>
                  <a:gd name="T61" fmla="*/ 27 h 77"/>
                  <a:gd name="T62" fmla="*/ 17 w 17"/>
                  <a:gd name="T63" fmla="*/ 7 h 77"/>
                  <a:gd name="T64" fmla="*/ 17 w 17"/>
                  <a:gd name="T65" fmla="*/ 7 h 77"/>
                  <a:gd name="T66" fmla="*/ 17 w 17"/>
                  <a:gd name="T67" fmla="*/ 4 h 77"/>
                  <a:gd name="T68" fmla="*/ 15 w 17"/>
                  <a:gd name="T69" fmla="*/ 1 h 77"/>
                  <a:gd name="T70" fmla="*/ 12 w 17"/>
                  <a:gd name="T71" fmla="*/ 0 h 77"/>
                  <a:gd name="T72" fmla="*/ 12 w 17"/>
                  <a:gd name="T73" fmla="*/ 0 h 77"/>
                  <a:gd name="T74" fmla="*/ 8 w 17"/>
                  <a:gd name="T75" fmla="*/ 1 h 77"/>
                  <a:gd name="T76" fmla="*/ 6 w 17"/>
                  <a:gd name="T77" fmla="*/ 3 h 77"/>
                  <a:gd name="T78" fmla="*/ 5 w 17"/>
                  <a:gd name="T79" fmla="*/ 6 h 77"/>
                  <a:gd name="T80" fmla="*/ 5 w 17"/>
                  <a:gd name="T81" fmla="*/ 6 h 7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7"/>
                  <a:gd name="T124" fmla="*/ 0 h 77"/>
                  <a:gd name="T125" fmla="*/ 17 w 17"/>
                  <a:gd name="T126" fmla="*/ 77 h 77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7" h="77">
                    <a:moveTo>
                      <a:pt x="5" y="6"/>
                    </a:moveTo>
                    <a:lnTo>
                      <a:pt x="4" y="16"/>
                    </a:lnTo>
                    <a:lnTo>
                      <a:pt x="4" y="26"/>
                    </a:lnTo>
                    <a:lnTo>
                      <a:pt x="4" y="37"/>
                    </a:lnTo>
                    <a:lnTo>
                      <a:pt x="4" y="46"/>
                    </a:lnTo>
                    <a:lnTo>
                      <a:pt x="4" y="56"/>
                    </a:lnTo>
                    <a:lnTo>
                      <a:pt x="3" y="65"/>
                    </a:lnTo>
                    <a:lnTo>
                      <a:pt x="3" y="67"/>
                    </a:lnTo>
                    <a:lnTo>
                      <a:pt x="2" y="67"/>
                    </a:lnTo>
                    <a:lnTo>
                      <a:pt x="2" y="68"/>
                    </a:lnTo>
                    <a:lnTo>
                      <a:pt x="1" y="68"/>
                    </a:lnTo>
                    <a:lnTo>
                      <a:pt x="0" y="71"/>
                    </a:lnTo>
                    <a:lnTo>
                      <a:pt x="1" y="74"/>
                    </a:lnTo>
                    <a:lnTo>
                      <a:pt x="3" y="76"/>
                    </a:lnTo>
                    <a:lnTo>
                      <a:pt x="7" y="77"/>
                    </a:lnTo>
                    <a:lnTo>
                      <a:pt x="10" y="77"/>
                    </a:lnTo>
                    <a:lnTo>
                      <a:pt x="12" y="74"/>
                    </a:lnTo>
                    <a:lnTo>
                      <a:pt x="14" y="72"/>
                    </a:lnTo>
                    <a:lnTo>
                      <a:pt x="15" y="69"/>
                    </a:lnTo>
                    <a:lnTo>
                      <a:pt x="16" y="67"/>
                    </a:lnTo>
                    <a:lnTo>
                      <a:pt x="17" y="46"/>
                    </a:lnTo>
                    <a:lnTo>
                      <a:pt x="17" y="27"/>
                    </a:lnTo>
                    <a:lnTo>
                      <a:pt x="17" y="7"/>
                    </a:lnTo>
                    <a:lnTo>
                      <a:pt x="17" y="4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5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21" name="Freeform 538"/>
              <p:cNvSpPr>
                <a:spLocks/>
              </p:cNvSpPr>
              <p:nvPr/>
            </p:nvSpPr>
            <p:spPr bwMode="auto">
              <a:xfrm>
                <a:off x="828" y="1379"/>
                <a:ext cx="22" cy="79"/>
              </a:xfrm>
              <a:custGeom>
                <a:avLst/>
                <a:gdLst>
                  <a:gd name="T0" fmla="*/ 0 w 22"/>
                  <a:gd name="T1" fmla="*/ 6 h 79"/>
                  <a:gd name="T2" fmla="*/ 1 w 22"/>
                  <a:gd name="T3" fmla="*/ 25 h 79"/>
                  <a:gd name="T4" fmla="*/ 3 w 22"/>
                  <a:gd name="T5" fmla="*/ 43 h 79"/>
                  <a:gd name="T6" fmla="*/ 8 w 22"/>
                  <a:gd name="T7" fmla="*/ 61 h 79"/>
                  <a:gd name="T8" fmla="*/ 8 w 22"/>
                  <a:gd name="T9" fmla="*/ 61 h 79"/>
                  <a:gd name="T10" fmla="*/ 9 w 22"/>
                  <a:gd name="T11" fmla="*/ 65 h 79"/>
                  <a:gd name="T12" fmla="*/ 9 w 22"/>
                  <a:gd name="T13" fmla="*/ 69 h 79"/>
                  <a:gd name="T14" fmla="*/ 9 w 22"/>
                  <a:gd name="T15" fmla="*/ 73 h 79"/>
                  <a:gd name="T16" fmla="*/ 9 w 22"/>
                  <a:gd name="T17" fmla="*/ 73 h 79"/>
                  <a:gd name="T18" fmla="*/ 10 w 22"/>
                  <a:gd name="T19" fmla="*/ 76 h 79"/>
                  <a:gd name="T20" fmla="*/ 12 w 22"/>
                  <a:gd name="T21" fmla="*/ 79 h 79"/>
                  <a:gd name="T22" fmla="*/ 15 w 22"/>
                  <a:gd name="T23" fmla="*/ 79 h 79"/>
                  <a:gd name="T24" fmla="*/ 15 w 22"/>
                  <a:gd name="T25" fmla="*/ 79 h 79"/>
                  <a:gd name="T26" fmla="*/ 18 w 22"/>
                  <a:gd name="T27" fmla="*/ 79 h 79"/>
                  <a:gd name="T28" fmla="*/ 21 w 22"/>
                  <a:gd name="T29" fmla="*/ 76 h 79"/>
                  <a:gd name="T30" fmla="*/ 22 w 22"/>
                  <a:gd name="T31" fmla="*/ 73 h 79"/>
                  <a:gd name="T32" fmla="*/ 22 w 22"/>
                  <a:gd name="T33" fmla="*/ 73 h 79"/>
                  <a:gd name="T34" fmla="*/ 21 w 22"/>
                  <a:gd name="T35" fmla="*/ 63 h 79"/>
                  <a:gd name="T36" fmla="*/ 19 w 22"/>
                  <a:gd name="T37" fmla="*/ 54 h 79"/>
                  <a:gd name="T38" fmla="*/ 16 w 22"/>
                  <a:gd name="T39" fmla="*/ 44 h 79"/>
                  <a:gd name="T40" fmla="*/ 16 w 22"/>
                  <a:gd name="T41" fmla="*/ 44 h 79"/>
                  <a:gd name="T42" fmla="*/ 14 w 22"/>
                  <a:gd name="T43" fmla="*/ 32 h 79"/>
                  <a:gd name="T44" fmla="*/ 13 w 22"/>
                  <a:gd name="T45" fmla="*/ 19 h 79"/>
                  <a:gd name="T46" fmla="*/ 13 w 22"/>
                  <a:gd name="T47" fmla="*/ 6 h 79"/>
                  <a:gd name="T48" fmla="*/ 13 w 22"/>
                  <a:gd name="T49" fmla="*/ 6 h 79"/>
                  <a:gd name="T50" fmla="*/ 12 w 22"/>
                  <a:gd name="T51" fmla="*/ 3 h 79"/>
                  <a:gd name="T52" fmla="*/ 10 w 22"/>
                  <a:gd name="T53" fmla="*/ 1 h 79"/>
                  <a:gd name="T54" fmla="*/ 6 w 22"/>
                  <a:gd name="T55" fmla="*/ 0 h 79"/>
                  <a:gd name="T56" fmla="*/ 6 w 22"/>
                  <a:gd name="T57" fmla="*/ 0 h 79"/>
                  <a:gd name="T58" fmla="*/ 3 w 22"/>
                  <a:gd name="T59" fmla="*/ 1 h 79"/>
                  <a:gd name="T60" fmla="*/ 1 w 22"/>
                  <a:gd name="T61" fmla="*/ 3 h 79"/>
                  <a:gd name="T62" fmla="*/ 0 w 22"/>
                  <a:gd name="T63" fmla="*/ 6 h 79"/>
                  <a:gd name="T64" fmla="*/ 0 w 22"/>
                  <a:gd name="T65" fmla="*/ 6 h 7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"/>
                  <a:gd name="T100" fmla="*/ 0 h 79"/>
                  <a:gd name="T101" fmla="*/ 22 w 22"/>
                  <a:gd name="T102" fmla="*/ 79 h 7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" h="79">
                    <a:moveTo>
                      <a:pt x="0" y="6"/>
                    </a:moveTo>
                    <a:lnTo>
                      <a:pt x="1" y="25"/>
                    </a:lnTo>
                    <a:lnTo>
                      <a:pt x="3" y="43"/>
                    </a:lnTo>
                    <a:lnTo>
                      <a:pt x="8" y="61"/>
                    </a:lnTo>
                    <a:lnTo>
                      <a:pt x="9" y="65"/>
                    </a:lnTo>
                    <a:lnTo>
                      <a:pt x="9" y="69"/>
                    </a:lnTo>
                    <a:lnTo>
                      <a:pt x="9" y="73"/>
                    </a:lnTo>
                    <a:lnTo>
                      <a:pt x="10" y="76"/>
                    </a:lnTo>
                    <a:lnTo>
                      <a:pt x="12" y="79"/>
                    </a:lnTo>
                    <a:lnTo>
                      <a:pt x="15" y="79"/>
                    </a:lnTo>
                    <a:lnTo>
                      <a:pt x="18" y="79"/>
                    </a:lnTo>
                    <a:lnTo>
                      <a:pt x="21" y="76"/>
                    </a:lnTo>
                    <a:lnTo>
                      <a:pt x="22" y="73"/>
                    </a:lnTo>
                    <a:lnTo>
                      <a:pt x="21" y="63"/>
                    </a:lnTo>
                    <a:lnTo>
                      <a:pt x="19" y="54"/>
                    </a:lnTo>
                    <a:lnTo>
                      <a:pt x="16" y="44"/>
                    </a:lnTo>
                    <a:lnTo>
                      <a:pt x="14" y="32"/>
                    </a:lnTo>
                    <a:lnTo>
                      <a:pt x="13" y="19"/>
                    </a:lnTo>
                    <a:lnTo>
                      <a:pt x="13" y="6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22" name="Freeform 539"/>
              <p:cNvSpPr>
                <a:spLocks/>
              </p:cNvSpPr>
              <p:nvPr/>
            </p:nvSpPr>
            <p:spPr bwMode="auto">
              <a:xfrm>
                <a:off x="761" y="1374"/>
                <a:ext cx="17" cy="83"/>
              </a:xfrm>
              <a:custGeom>
                <a:avLst/>
                <a:gdLst>
                  <a:gd name="T0" fmla="*/ 6 w 17"/>
                  <a:gd name="T1" fmla="*/ 3 h 83"/>
                  <a:gd name="T2" fmla="*/ 2 w 17"/>
                  <a:gd name="T3" fmla="*/ 14 h 83"/>
                  <a:gd name="T4" fmla="*/ 1 w 17"/>
                  <a:gd name="T5" fmla="*/ 26 h 83"/>
                  <a:gd name="T6" fmla="*/ 2 w 17"/>
                  <a:gd name="T7" fmla="*/ 38 h 83"/>
                  <a:gd name="T8" fmla="*/ 2 w 17"/>
                  <a:gd name="T9" fmla="*/ 38 h 83"/>
                  <a:gd name="T10" fmla="*/ 3 w 17"/>
                  <a:gd name="T11" fmla="*/ 43 h 83"/>
                  <a:gd name="T12" fmla="*/ 3 w 17"/>
                  <a:gd name="T13" fmla="*/ 49 h 83"/>
                  <a:gd name="T14" fmla="*/ 2 w 17"/>
                  <a:gd name="T15" fmla="*/ 54 h 83"/>
                  <a:gd name="T16" fmla="*/ 2 w 17"/>
                  <a:gd name="T17" fmla="*/ 54 h 83"/>
                  <a:gd name="T18" fmla="*/ 1 w 17"/>
                  <a:gd name="T19" fmla="*/ 62 h 83"/>
                  <a:gd name="T20" fmla="*/ 0 w 17"/>
                  <a:gd name="T21" fmla="*/ 69 h 83"/>
                  <a:gd name="T22" fmla="*/ 0 w 17"/>
                  <a:gd name="T23" fmla="*/ 77 h 83"/>
                  <a:gd name="T24" fmla="*/ 0 w 17"/>
                  <a:gd name="T25" fmla="*/ 77 h 83"/>
                  <a:gd name="T26" fmla="*/ 1 w 17"/>
                  <a:gd name="T27" fmla="*/ 80 h 83"/>
                  <a:gd name="T28" fmla="*/ 3 w 17"/>
                  <a:gd name="T29" fmla="*/ 82 h 83"/>
                  <a:gd name="T30" fmla="*/ 7 w 17"/>
                  <a:gd name="T31" fmla="*/ 83 h 83"/>
                  <a:gd name="T32" fmla="*/ 7 w 17"/>
                  <a:gd name="T33" fmla="*/ 83 h 83"/>
                  <a:gd name="T34" fmla="*/ 10 w 17"/>
                  <a:gd name="T35" fmla="*/ 82 h 83"/>
                  <a:gd name="T36" fmla="*/ 12 w 17"/>
                  <a:gd name="T37" fmla="*/ 80 h 83"/>
                  <a:gd name="T38" fmla="*/ 13 w 17"/>
                  <a:gd name="T39" fmla="*/ 77 h 83"/>
                  <a:gd name="T40" fmla="*/ 13 w 17"/>
                  <a:gd name="T41" fmla="*/ 77 h 83"/>
                  <a:gd name="T42" fmla="*/ 13 w 17"/>
                  <a:gd name="T43" fmla="*/ 69 h 83"/>
                  <a:gd name="T44" fmla="*/ 14 w 17"/>
                  <a:gd name="T45" fmla="*/ 61 h 83"/>
                  <a:gd name="T46" fmla="*/ 15 w 17"/>
                  <a:gd name="T47" fmla="*/ 54 h 83"/>
                  <a:gd name="T48" fmla="*/ 15 w 17"/>
                  <a:gd name="T49" fmla="*/ 54 h 83"/>
                  <a:gd name="T50" fmla="*/ 15 w 17"/>
                  <a:gd name="T51" fmla="*/ 45 h 83"/>
                  <a:gd name="T52" fmla="*/ 15 w 17"/>
                  <a:gd name="T53" fmla="*/ 37 h 83"/>
                  <a:gd name="T54" fmla="*/ 14 w 17"/>
                  <a:gd name="T55" fmla="*/ 28 h 83"/>
                  <a:gd name="T56" fmla="*/ 14 w 17"/>
                  <a:gd name="T57" fmla="*/ 28 h 83"/>
                  <a:gd name="T58" fmla="*/ 13 w 17"/>
                  <a:gd name="T59" fmla="*/ 22 h 83"/>
                  <a:gd name="T60" fmla="*/ 14 w 17"/>
                  <a:gd name="T61" fmla="*/ 16 h 83"/>
                  <a:gd name="T62" fmla="*/ 16 w 17"/>
                  <a:gd name="T63" fmla="*/ 10 h 83"/>
                  <a:gd name="T64" fmla="*/ 16 w 17"/>
                  <a:gd name="T65" fmla="*/ 10 h 83"/>
                  <a:gd name="T66" fmla="*/ 17 w 17"/>
                  <a:gd name="T67" fmla="*/ 7 h 83"/>
                  <a:gd name="T68" fmla="*/ 17 w 17"/>
                  <a:gd name="T69" fmla="*/ 4 h 83"/>
                  <a:gd name="T70" fmla="*/ 15 w 17"/>
                  <a:gd name="T71" fmla="*/ 2 h 83"/>
                  <a:gd name="T72" fmla="*/ 15 w 17"/>
                  <a:gd name="T73" fmla="*/ 2 h 83"/>
                  <a:gd name="T74" fmla="*/ 12 w 17"/>
                  <a:gd name="T75" fmla="*/ 0 h 83"/>
                  <a:gd name="T76" fmla="*/ 9 w 17"/>
                  <a:gd name="T77" fmla="*/ 1 h 83"/>
                  <a:gd name="T78" fmla="*/ 6 w 17"/>
                  <a:gd name="T79" fmla="*/ 3 h 83"/>
                  <a:gd name="T80" fmla="*/ 6 w 17"/>
                  <a:gd name="T81" fmla="*/ 3 h 8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7"/>
                  <a:gd name="T124" fmla="*/ 0 h 83"/>
                  <a:gd name="T125" fmla="*/ 17 w 17"/>
                  <a:gd name="T126" fmla="*/ 83 h 8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7" h="83">
                    <a:moveTo>
                      <a:pt x="6" y="3"/>
                    </a:moveTo>
                    <a:lnTo>
                      <a:pt x="2" y="14"/>
                    </a:lnTo>
                    <a:lnTo>
                      <a:pt x="1" y="26"/>
                    </a:lnTo>
                    <a:lnTo>
                      <a:pt x="2" y="38"/>
                    </a:lnTo>
                    <a:lnTo>
                      <a:pt x="3" y="43"/>
                    </a:lnTo>
                    <a:lnTo>
                      <a:pt x="3" y="49"/>
                    </a:lnTo>
                    <a:lnTo>
                      <a:pt x="2" y="54"/>
                    </a:lnTo>
                    <a:lnTo>
                      <a:pt x="1" y="62"/>
                    </a:lnTo>
                    <a:lnTo>
                      <a:pt x="0" y="69"/>
                    </a:lnTo>
                    <a:lnTo>
                      <a:pt x="0" y="77"/>
                    </a:lnTo>
                    <a:lnTo>
                      <a:pt x="1" y="80"/>
                    </a:lnTo>
                    <a:lnTo>
                      <a:pt x="3" y="82"/>
                    </a:lnTo>
                    <a:lnTo>
                      <a:pt x="7" y="83"/>
                    </a:lnTo>
                    <a:lnTo>
                      <a:pt x="10" y="82"/>
                    </a:lnTo>
                    <a:lnTo>
                      <a:pt x="12" y="80"/>
                    </a:lnTo>
                    <a:lnTo>
                      <a:pt x="13" y="77"/>
                    </a:lnTo>
                    <a:lnTo>
                      <a:pt x="13" y="69"/>
                    </a:lnTo>
                    <a:lnTo>
                      <a:pt x="14" y="61"/>
                    </a:lnTo>
                    <a:lnTo>
                      <a:pt x="15" y="54"/>
                    </a:lnTo>
                    <a:lnTo>
                      <a:pt x="15" y="45"/>
                    </a:lnTo>
                    <a:lnTo>
                      <a:pt x="15" y="37"/>
                    </a:lnTo>
                    <a:lnTo>
                      <a:pt x="14" y="28"/>
                    </a:lnTo>
                    <a:lnTo>
                      <a:pt x="13" y="22"/>
                    </a:lnTo>
                    <a:lnTo>
                      <a:pt x="14" y="16"/>
                    </a:lnTo>
                    <a:lnTo>
                      <a:pt x="16" y="10"/>
                    </a:lnTo>
                    <a:lnTo>
                      <a:pt x="17" y="7"/>
                    </a:lnTo>
                    <a:lnTo>
                      <a:pt x="17" y="4"/>
                    </a:lnTo>
                    <a:lnTo>
                      <a:pt x="15" y="2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6" y="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23" name="Freeform 540"/>
              <p:cNvSpPr>
                <a:spLocks/>
              </p:cNvSpPr>
              <p:nvPr/>
            </p:nvSpPr>
            <p:spPr bwMode="auto">
              <a:xfrm>
                <a:off x="625" y="1347"/>
                <a:ext cx="45" cy="45"/>
              </a:xfrm>
              <a:custGeom>
                <a:avLst/>
                <a:gdLst>
                  <a:gd name="T0" fmla="*/ 23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3 w 45"/>
                  <a:gd name="T15" fmla="*/ 0 h 45"/>
                  <a:gd name="T16" fmla="*/ 23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3 w 45"/>
                  <a:gd name="T31" fmla="*/ 45 h 45"/>
                  <a:gd name="T32" fmla="*/ 23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24" name="Freeform 541"/>
              <p:cNvSpPr>
                <a:spLocks/>
              </p:cNvSpPr>
              <p:nvPr/>
            </p:nvSpPr>
            <p:spPr bwMode="auto">
              <a:xfrm>
                <a:off x="670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25" name="Freeform 542"/>
              <p:cNvSpPr>
                <a:spLocks/>
              </p:cNvSpPr>
              <p:nvPr/>
            </p:nvSpPr>
            <p:spPr bwMode="auto">
              <a:xfrm>
                <a:off x="715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3 w 45"/>
                  <a:gd name="T3" fmla="*/ 42 h 45"/>
                  <a:gd name="T4" fmla="*/ 41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1 w 45"/>
                  <a:gd name="T11" fmla="*/ 11 h 45"/>
                  <a:gd name="T12" fmla="*/ 33 w 45"/>
                  <a:gd name="T13" fmla="*/ 3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3" y="42"/>
                    </a:lnTo>
                    <a:lnTo>
                      <a:pt x="41" y="34"/>
                    </a:lnTo>
                    <a:lnTo>
                      <a:pt x="45" y="23"/>
                    </a:lnTo>
                    <a:lnTo>
                      <a:pt x="41" y="11"/>
                    </a:lnTo>
                    <a:lnTo>
                      <a:pt x="33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26" name="Freeform 543"/>
              <p:cNvSpPr>
                <a:spLocks/>
              </p:cNvSpPr>
              <p:nvPr/>
            </p:nvSpPr>
            <p:spPr bwMode="auto">
              <a:xfrm>
                <a:off x="760" y="1347"/>
                <a:ext cx="44" cy="45"/>
              </a:xfrm>
              <a:custGeom>
                <a:avLst/>
                <a:gdLst>
                  <a:gd name="T0" fmla="*/ 22 w 44"/>
                  <a:gd name="T1" fmla="*/ 45 h 45"/>
                  <a:gd name="T2" fmla="*/ 33 w 44"/>
                  <a:gd name="T3" fmla="*/ 42 h 45"/>
                  <a:gd name="T4" fmla="*/ 41 w 44"/>
                  <a:gd name="T5" fmla="*/ 34 h 45"/>
                  <a:gd name="T6" fmla="*/ 44 w 44"/>
                  <a:gd name="T7" fmla="*/ 23 h 45"/>
                  <a:gd name="T8" fmla="*/ 44 w 44"/>
                  <a:gd name="T9" fmla="*/ 23 h 45"/>
                  <a:gd name="T10" fmla="*/ 41 w 44"/>
                  <a:gd name="T11" fmla="*/ 11 h 45"/>
                  <a:gd name="T12" fmla="*/ 33 w 44"/>
                  <a:gd name="T13" fmla="*/ 3 h 45"/>
                  <a:gd name="T14" fmla="*/ 22 w 44"/>
                  <a:gd name="T15" fmla="*/ 0 h 45"/>
                  <a:gd name="T16" fmla="*/ 22 w 44"/>
                  <a:gd name="T17" fmla="*/ 0 h 45"/>
                  <a:gd name="T18" fmla="*/ 11 w 44"/>
                  <a:gd name="T19" fmla="*/ 3 h 45"/>
                  <a:gd name="T20" fmla="*/ 3 w 44"/>
                  <a:gd name="T21" fmla="*/ 11 h 45"/>
                  <a:gd name="T22" fmla="*/ 0 w 44"/>
                  <a:gd name="T23" fmla="*/ 23 h 45"/>
                  <a:gd name="T24" fmla="*/ 0 w 44"/>
                  <a:gd name="T25" fmla="*/ 23 h 45"/>
                  <a:gd name="T26" fmla="*/ 3 w 44"/>
                  <a:gd name="T27" fmla="*/ 34 h 45"/>
                  <a:gd name="T28" fmla="*/ 11 w 44"/>
                  <a:gd name="T29" fmla="*/ 42 h 45"/>
                  <a:gd name="T30" fmla="*/ 22 w 44"/>
                  <a:gd name="T31" fmla="*/ 45 h 45"/>
                  <a:gd name="T32" fmla="*/ 22 w 44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5"/>
                  <a:gd name="T53" fmla="*/ 44 w 44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5">
                    <a:moveTo>
                      <a:pt x="22" y="45"/>
                    </a:moveTo>
                    <a:lnTo>
                      <a:pt x="33" y="42"/>
                    </a:lnTo>
                    <a:lnTo>
                      <a:pt x="41" y="34"/>
                    </a:lnTo>
                    <a:lnTo>
                      <a:pt x="44" y="23"/>
                    </a:lnTo>
                    <a:lnTo>
                      <a:pt x="41" y="11"/>
                    </a:lnTo>
                    <a:lnTo>
                      <a:pt x="33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27" name="Freeform 544"/>
              <p:cNvSpPr>
                <a:spLocks/>
              </p:cNvSpPr>
              <p:nvPr/>
            </p:nvSpPr>
            <p:spPr bwMode="auto">
              <a:xfrm>
                <a:off x="804" y="1347"/>
                <a:ext cx="45" cy="45"/>
              </a:xfrm>
              <a:custGeom>
                <a:avLst/>
                <a:gdLst>
                  <a:gd name="T0" fmla="*/ 23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3 w 45"/>
                  <a:gd name="T15" fmla="*/ 0 h 45"/>
                  <a:gd name="T16" fmla="*/ 23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3 w 45"/>
                  <a:gd name="T31" fmla="*/ 45 h 45"/>
                  <a:gd name="T32" fmla="*/ 23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28" name="Freeform 545"/>
              <p:cNvSpPr>
                <a:spLocks/>
              </p:cNvSpPr>
              <p:nvPr/>
            </p:nvSpPr>
            <p:spPr bwMode="auto">
              <a:xfrm>
                <a:off x="496" y="1373"/>
                <a:ext cx="19" cy="84"/>
              </a:xfrm>
              <a:custGeom>
                <a:avLst/>
                <a:gdLst>
                  <a:gd name="T0" fmla="*/ 13 w 19"/>
                  <a:gd name="T1" fmla="*/ 79 h 84"/>
                  <a:gd name="T2" fmla="*/ 14 w 19"/>
                  <a:gd name="T3" fmla="*/ 67 h 84"/>
                  <a:gd name="T4" fmla="*/ 15 w 19"/>
                  <a:gd name="T5" fmla="*/ 56 h 84"/>
                  <a:gd name="T6" fmla="*/ 18 w 19"/>
                  <a:gd name="T7" fmla="*/ 44 h 84"/>
                  <a:gd name="T8" fmla="*/ 18 w 19"/>
                  <a:gd name="T9" fmla="*/ 44 h 84"/>
                  <a:gd name="T10" fmla="*/ 19 w 19"/>
                  <a:gd name="T11" fmla="*/ 31 h 84"/>
                  <a:gd name="T12" fmla="*/ 19 w 19"/>
                  <a:gd name="T13" fmla="*/ 19 h 84"/>
                  <a:gd name="T14" fmla="*/ 19 w 19"/>
                  <a:gd name="T15" fmla="*/ 6 h 84"/>
                  <a:gd name="T16" fmla="*/ 19 w 19"/>
                  <a:gd name="T17" fmla="*/ 6 h 84"/>
                  <a:gd name="T18" fmla="*/ 18 w 19"/>
                  <a:gd name="T19" fmla="*/ 3 h 84"/>
                  <a:gd name="T20" fmla="*/ 16 w 19"/>
                  <a:gd name="T21" fmla="*/ 1 h 84"/>
                  <a:gd name="T22" fmla="*/ 13 w 19"/>
                  <a:gd name="T23" fmla="*/ 0 h 84"/>
                  <a:gd name="T24" fmla="*/ 13 w 19"/>
                  <a:gd name="T25" fmla="*/ 0 h 84"/>
                  <a:gd name="T26" fmla="*/ 9 w 19"/>
                  <a:gd name="T27" fmla="*/ 1 h 84"/>
                  <a:gd name="T28" fmla="*/ 7 w 19"/>
                  <a:gd name="T29" fmla="*/ 4 h 84"/>
                  <a:gd name="T30" fmla="*/ 6 w 19"/>
                  <a:gd name="T31" fmla="*/ 7 h 84"/>
                  <a:gd name="T32" fmla="*/ 6 w 19"/>
                  <a:gd name="T33" fmla="*/ 7 h 84"/>
                  <a:gd name="T34" fmla="*/ 6 w 19"/>
                  <a:gd name="T35" fmla="*/ 25 h 84"/>
                  <a:gd name="T36" fmla="*/ 5 w 19"/>
                  <a:gd name="T37" fmla="*/ 42 h 84"/>
                  <a:gd name="T38" fmla="*/ 1 w 19"/>
                  <a:gd name="T39" fmla="*/ 60 h 84"/>
                  <a:gd name="T40" fmla="*/ 1 w 19"/>
                  <a:gd name="T41" fmla="*/ 60 h 84"/>
                  <a:gd name="T42" fmla="*/ 0 w 19"/>
                  <a:gd name="T43" fmla="*/ 66 h 84"/>
                  <a:gd name="T44" fmla="*/ 0 w 19"/>
                  <a:gd name="T45" fmla="*/ 71 h 84"/>
                  <a:gd name="T46" fmla="*/ 0 w 19"/>
                  <a:gd name="T47" fmla="*/ 78 h 84"/>
                  <a:gd name="T48" fmla="*/ 0 w 19"/>
                  <a:gd name="T49" fmla="*/ 78 h 84"/>
                  <a:gd name="T50" fmla="*/ 1 w 19"/>
                  <a:gd name="T51" fmla="*/ 81 h 84"/>
                  <a:gd name="T52" fmla="*/ 3 w 19"/>
                  <a:gd name="T53" fmla="*/ 83 h 84"/>
                  <a:gd name="T54" fmla="*/ 6 w 19"/>
                  <a:gd name="T55" fmla="*/ 84 h 84"/>
                  <a:gd name="T56" fmla="*/ 6 w 19"/>
                  <a:gd name="T57" fmla="*/ 84 h 84"/>
                  <a:gd name="T58" fmla="*/ 9 w 19"/>
                  <a:gd name="T59" fmla="*/ 84 h 84"/>
                  <a:gd name="T60" fmla="*/ 12 w 19"/>
                  <a:gd name="T61" fmla="*/ 82 h 84"/>
                  <a:gd name="T62" fmla="*/ 13 w 19"/>
                  <a:gd name="T63" fmla="*/ 79 h 84"/>
                  <a:gd name="T64" fmla="*/ 13 w 19"/>
                  <a:gd name="T65" fmla="*/ 79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9"/>
                  <a:gd name="T100" fmla="*/ 0 h 84"/>
                  <a:gd name="T101" fmla="*/ 19 w 19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9" h="84">
                    <a:moveTo>
                      <a:pt x="13" y="79"/>
                    </a:moveTo>
                    <a:lnTo>
                      <a:pt x="14" y="67"/>
                    </a:lnTo>
                    <a:lnTo>
                      <a:pt x="15" y="56"/>
                    </a:lnTo>
                    <a:lnTo>
                      <a:pt x="18" y="44"/>
                    </a:lnTo>
                    <a:lnTo>
                      <a:pt x="19" y="31"/>
                    </a:lnTo>
                    <a:lnTo>
                      <a:pt x="19" y="19"/>
                    </a:lnTo>
                    <a:lnTo>
                      <a:pt x="19" y="6"/>
                    </a:lnTo>
                    <a:lnTo>
                      <a:pt x="18" y="3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9" y="1"/>
                    </a:lnTo>
                    <a:lnTo>
                      <a:pt x="7" y="4"/>
                    </a:lnTo>
                    <a:lnTo>
                      <a:pt x="6" y="7"/>
                    </a:lnTo>
                    <a:lnTo>
                      <a:pt x="6" y="25"/>
                    </a:lnTo>
                    <a:lnTo>
                      <a:pt x="5" y="42"/>
                    </a:lnTo>
                    <a:lnTo>
                      <a:pt x="1" y="60"/>
                    </a:lnTo>
                    <a:lnTo>
                      <a:pt x="0" y="66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1"/>
                    </a:lnTo>
                    <a:lnTo>
                      <a:pt x="3" y="83"/>
                    </a:lnTo>
                    <a:lnTo>
                      <a:pt x="6" y="84"/>
                    </a:lnTo>
                    <a:lnTo>
                      <a:pt x="9" y="84"/>
                    </a:lnTo>
                    <a:lnTo>
                      <a:pt x="12" y="82"/>
                    </a:lnTo>
                    <a:lnTo>
                      <a:pt x="13" y="7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29" name="Freeform 546"/>
              <p:cNvSpPr>
                <a:spLocks/>
              </p:cNvSpPr>
              <p:nvPr/>
            </p:nvSpPr>
            <p:spPr bwMode="auto">
              <a:xfrm>
                <a:off x="514" y="1372"/>
                <a:ext cx="20" cy="86"/>
              </a:xfrm>
              <a:custGeom>
                <a:avLst/>
                <a:gdLst>
                  <a:gd name="T0" fmla="*/ 1 w 20"/>
                  <a:gd name="T1" fmla="*/ 5 h 86"/>
                  <a:gd name="T2" fmla="*/ 0 w 20"/>
                  <a:gd name="T3" fmla="*/ 14 h 86"/>
                  <a:gd name="T4" fmla="*/ 0 w 20"/>
                  <a:gd name="T5" fmla="*/ 24 h 86"/>
                  <a:gd name="T6" fmla="*/ 4 w 20"/>
                  <a:gd name="T7" fmla="*/ 32 h 86"/>
                  <a:gd name="T8" fmla="*/ 4 w 20"/>
                  <a:gd name="T9" fmla="*/ 32 h 86"/>
                  <a:gd name="T10" fmla="*/ 7 w 20"/>
                  <a:gd name="T11" fmla="*/ 47 h 86"/>
                  <a:gd name="T12" fmla="*/ 7 w 20"/>
                  <a:gd name="T13" fmla="*/ 62 h 86"/>
                  <a:gd name="T14" fmla="*/ 6 w 20"/>
                  <a:gd name="T15" fmla="*/ 78 h 86"/>
                  <a:gd name="T16" fmla="*/ 6 w 20"/>
                  <a:gd name="T17" fmla="*/ 78 h 86"/>
                  <a:gd name="T18" fmla="*/ 6 w 20"/>
                  <a:gd name="T19" fmla="*/ 81 h 86"/>
                  <a:gd name="T20" fmla="*/ 7 w 20"/>
                  <a:gd name="T21" fmla="*/ 84 h 86"/>
                  <a:gd name="T22" fmla="*/ 10 w 20"/>
                  <a:gd name="T23" fmla="*/ 86 h 86"/>
                  <a:gd name="T24" fmla="*/ 10 w 20"/>
                  <a:gd name="T25" fmla="*/ 86 h 86"/>
                  <a:gd name="T26" fmla="*/ 14 w 20"/>
                  <a:gd name="T27" fmla="*/ 86 h 86"/>
                  <a:gd name="T28" fmla="*/ 17 w 20"/>
                  <a:gd name="T29" fmla="*/ 84 h 86"/>
                  <a:gd name="T30" fmla="*/ 18 w 20"/>
                  <a:gd name="T31" fmla="*/ 81 h 86"/>
                  <a:gd name="T32" fmla="*/ 18 w 20"/>
                  <a:gd name="T33" fmla="*/ 81 h 86"/>
                  <a:gd name="T34" fmla="*/ 20 w 20"/>
                  <a:gd name="T35" fmla="*/ 71 h 86"/>
                  <a:gd name="T36" fmla="*/ 20 w 20"/>
                  <a:gd name="T37" fmla="*/ 60 h 86"/>
                  <a:gd name="T38" fmla="*/ 20 w 20"/>
                  <a:gd name="T39" fmla="*/ 49 h 86"/>
                  <a:gd name="T40" fmla="*/ 20 w 20"/>
                  <a:gd name="T41" fmla="*/ 49 h 86"/>
                  <a:gd name="T42" fmla="*/ 20 w 20"/>
                  <a:gd name="T43" fmla="*/ 39 h 86"/>
                  <a:gd name="T44" fmla="*/ 17 w 20"/>
                  <a:gd name="T45" fmla="*/ 29 h 86"/>
                  <a:gd name="T46" fmla="*/ 12 w 20"/>
                  <a:gd name="T47" fmla="*/ 20 h 86"/>
                  <a:gd name="T48" fmla="*/ 12 w 20"/>
                  <a:gd name="T49" fmla="*/ 20 h 86"/>
                  <a:gd name="T50" fmla="*/ 13 w 20"/>
                  <a:gd name="T51" fmla="*/ 16 h 86"/>
                  <a:gd name="T52" fmla="*/ 13 w 20"/>
                  <a:gd name="T53" fmla="*/ 11 h 86"/>
                  <a:gd name="T54" fmla="*/ 14 w 20"/>
                  <a:gd name="T55" fmla="*/ 7 h 86"/>
                  <a:gd name="T56" fmla="*/ 14 w 20"/>
                  <a:gd name="T57" fmla="*/ 7 h 86"/>
                  <a:gd name="T58" fmla="*/ 13 w 20"/>
                  <a:gd name="T59" fmla="*/ 4 h 86"/>
                  <a:gd name="T60" fmla="*/ 11 w 20"/>
                  <a:gd name="T61" fmla="*/ 1 h 86"/>
                  <a:gd name="T62" fmla="*/ 8 w 20"/>
                  <a:gd name="T63" fmla="*/ 0 h 86"/>
                  <a:gd name="T64" fmla="*/ 8 w 20"/>
                  <a:gd name="T65" fmla="*/ 0 h 86"/>
                  <a:gd name="T66" fmla="*/ 5 w 20"/>
                  <a:gd name="T67" fmla="*/ 0 h 86"/>
                  <a:gd name="T68" fmla="*/ 2 w 20"/>
                  <a:gd name="T69" fmla="*/ 2 h 86"/>
                  <a:gd name="T70" fmla="*/ 1 w 20"/>
                  <a:gd name="T71" fmla="*/ 5 h 86"/>
                  <a:gd name="T72" fmla="*/ 1 w 20"/>
                  <a:gd name="T73" fmla="*/ 5 h 8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0"/>
                  <a:gd name="T112" fmla="*/ 0 h 86"/>
                  <a:gd name="T113" fmla="*/ 20 w 20"/>
                  <a:gd name="T114" fmla="*/ 86 h 8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0" h="86">
                    <a:moveTo>
                      <a:pt x="1" y="5"/>
                    </a:moveTo>
                    <a:lnTo>
                      <a:pt x="0" y="14"/>
                    </a:lnTo>
                    <a:lnTo>
                      <a:pt x="0" y="24"/>
                    </a:lnTo>
                    <a:lnTo>
                      <a:pt x="4" y="32"/>
                    </a:lnTo>
                    <a:lnTo>
                      <a:pt x="7" y="47"/>
                    </a:lnTo>
                    <a:lnTo>
                      <a:pt x="7" y="62"/>
                    </a:lnTo>
                    <a:lnTo>
                      <a:pt x="6" y="78"/>
                    </a:lnTo>
                    <a:lnTo>
                      <a:pt x="6" y="81"/>
                    </a:lnTo>
                    <a:lnTo>
                      <a:pt x="7" y="84"/>
                    </a:lnTo>
                    <a:lnTo>
                      <a:pt x="10" y="86"/>
                    </a:lnTo>
                    <a:lnTo>
                      <a:pt x="14" y="86"/>
                    </a:lnTo>
                    <a:lnTo>
                      <a:pt x="17" y="84"/>
                    </a:lnTo>
                    <a:lnTo>
                      <a:pt x="18" y="81"/>
                    </a:lnTo>
                    <a:lnTo>
                      <a:pt x="20" y="71"/>
                    </a:lnTo>
                    <a:lnTo>
                      <a:pt x="20" y="60"/>
                    </a:lnTo>
                    <a:lnTo>
                      <a:pt x="20" y="49"/>
                    </a:lnTo>
                    <a:lnTo>
                      <a:pt x="20" y="39"/>
                    </a:lnTo>
                    <a:lnTo>
                      <a:pt x="17" y="29"/>
                    </a:lnTo>
                    <a:lnTo>
                      <a:pt x="12" y="20"/>
                    </a:lnTo>
                    <a:lnTo>
                      <a:pt x="13" y="16"/>
                    </a:lnTo>
                    <a:lnTo>
                      <a:pt x="13" y="11"/>
                    </a:lnTo>
                    <a:lnTo>
                      <a:pt x="14" y="7"/>
                    </a:lnTo>
                    <a:lnTo>
                      <a:pt x="13" y="4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30" name="Freeform 547"/>
              <p:cNvSpPr>
                <a:spLocks/>
              </p:cNvSpPr>
              <p:nvPr/>
            </p:nvSpPr>
            <p:spPr bwMode="auto">
              <a:xfrm>
                <a:off x="491" y="1347"/>
                <a:ext cx="44" cy="45"/>
              </a:xfrm>
              <a:custGeom>
                <a:avLst/>
                <a:gdLst>
                  <a:gd name="T0" fmla="*/ 22 w 44"/>
                  <a:gd name="T1" fmla="*/ 45 h 45"/>
                  <a:gd name="T2" fmla="*/ 33 w 44"/>
                  <a:gd name="T3" fmla="*/ 42 h 45"/>
                  <a:gd name="T4" fmla="*/ 41 w 44"/>
                  <a:gd name="T5" fmla="*/ 34 h 45"/>
                  <a:gd name="T6" fmla="*/ 44 w 44"/>
                  <a:gd name="T7" fmla="*/ 23 h 45"/>
                  <a:gd name="T8" fmla="*/ 44 w 44"/>
                  <a:gd name="T9" fmla="*/ 23 h 45"/>
                  <a:gd name="T10" fmla="*/ 41 w 44"/>
                  <a:gd name="T11" fmla="*/ 11 h 45"/>
                  <a:gd name="T12" fmla="*/ 33 w 44"/>
                  <a:gd name="T13" fmla="*/ 3 h 45"/>
                  <a:gd name="T14" fmla="*/ 22 w 44"/>
                  <a:gd name="T15" fmla="*/ 0 h 45"/>
                  <a:gd name="T16" fmla="*/ 22 w 44"/>
                  <a:gd name="T17" fmla="*/ 0 h 45"/>
                  <a:gd name="T18" fmla="*/ 11 w 44"/>
                  <a:gd name="T19" fmla="*/ 3 h 45"/>
                  <a:gd name="T20" fmla="*/ 3 w 44"/>
                  <a:gd name="T21" fmla="*/ 11 h 45"/>
                  <a:gd name="T22" fmla="*/ 0 w 44"/>
                  <a:gd name="T23" fmla="*/ 23 h 45"/>
                  <a:gd name="T24" fmla="*/ 0 w 44"/>
                  <a:gd name="T25" fmla="*/ 23 h 45"/>
                  <a:gd name="T26" fmla="*/ 3 w 44"/>
                  <a:gd name="T27" fmla="*/ 34 h 45"/>
                  <a:gd name="T28" fmla="*/ 11 w 44"/>
                  <a:gd name="T29" fmla="*/ 42 h 45"/>
                  <a:gd name="T30" fmla="*/ 22 w 44"/>
                  <a:gd name="T31" fmla="*/ 45 h 45"/>
                  <a:gd name="T32" fmla="*/ 22 w 44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5"/>
                  <a:gd name="T53" fmla="*/ 44 w 44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5">
                    <a:moveTo>
                      <a:pt x="22" y="45"/>
                    </a:moveTo>
                    <a:lnTo>
                      <a:pt x="33" y="42"/>
                    </a:lnTo>
                    <a:lnTo>
                      <a:pt x="41" y="34"/>
                    </a:lnTo>
                    <a:lnTo>
                      <a:pt x="44" y="23"/>
                    </a:lnTo>
                    <a:lnTo>
                      <a:pt x="41" y="11"/>
                    </a:lnTo>
                    <a:lnTo>
                      <a:pt x="33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31" name="Freeform 548"/>
              <p:cNvSpPr>
                <a:spLocks/>
              </p:cNvSpPr>
              <p:nvPr/>
            </p:nvSpPr>
            <p:spPr bwMode="auto">
              <a:xfrm>
                <a:off x="539" y="1374"/>
                <a:ext cx="23" cy="85"/>
              </a:xfrm>
              <a:custGeom>
                <a:avLst/>
                <a:gdLst>
                  <a:gd name="T0" fmla="*/ 10 w 23"/>
                  <a:gd name="T1" fmla="*/ 6 h 85"/>
                  <a:gd name="T2" fmla="*/ 10 w 23"/>
                  <a:gd name="T3" fmla="*/ 14 h 85"/>
                  <a:gd name="T4" fmla="*/ 10 w 23"/>
                  <a:gd name="T5" fmla="*/ 21 h 85"/>
                  <a:gd name="T6" fmla="*/ 9 w 23"/>
                  <a:gd name="T7" fmla="*/ 28 h 85"/>
                  <a:gd name="T8" fmla="*/ 9 w 23"/>
                  <a:gd name="T9" fmla="*/ 28 h 85"/>
                  <a:gd name="T10" fmla="*/ 4 w 23"/>
                  <a:gd name="T11" fmla="*/ 45 h 85"/>
                  <a:gd name="T12" fmla="*/ 2 w 23"/>
                  <a:gd name="T13" fmla="*/ 62 h 85"/>
                  <a:gd name="T14" fmla="*/ 0 w 23"/>
                  <a:gd name="T15" fmla="*/ 79 h 85"/>
                  <a:gd name="T16" fmla="*/ 0 w 23"/>
                  <a:gd name="T17" fmla="*/ 79 h 85"/>
                  <a:gd name="T18" fmla="*/ 1 w 23"/>
                  <a:gd name="T19" fmla="*/ 82 h 85"/>
                  <a:gd name="T20" fmla="*/ 4 w 23"/>
                  <a:gd name="T21" fmla="*/ 84 h 85"/>
                  <a:gd name="T22" fmla="*/ 8 w 23"/>
                  <a:gd name="T23" fmla="*/ 85 h 85"/>
                  <a:gd name="T24" fmla="*/ 8 w 23"/>
                  <a:gd name="T25" fmla="*/ 85 h 85"/>
                  <a:gd name="T26" fmla="*/ 11 w 23"/>
                  <a:gd name="T27" fmla="*/ 84 h 85"/>
                  <a:gd name="T28" fmla="*/ 13 w 23"/>
                  <a:gd name="T29" fmla="*/ 81 h 85"/>
                  <a:gd name="T30" fmla="*/ 13 w 23"/>
                  <a:gd name="T31" fmla="*/ 78 h 85"/>
                  <a:gd name="T32" fmla="*/ 13 w 23"/>
                  <a:gd name="T33" fmla="*/ 78 h 85"/>
                  <a:gd name="T34" fmla="*/ 15 w 23"/>
                  <a:gd name="T35" fmla="*/ 61 h 85"/>
                  <a:gd name="T36" fmla="*/ 17 w 23"/>
                  <a:gd name="T37" fmla="*/ 45 h 85"/>
                  <a:gd name="T38" fmla="*/ 21 w 23"/>
                  <a:gd name="T39" fmla="*/ 28 h 85"/>
                  <a:gd name="T40" fmla="*/ 21 w 23"/>
                  <a:gd name="T41" fmla="*/ 28 h 85"/>
                  <a:gd name="T42" fmla="*/ 23 w 23"/>
                  <a:gd name="T43" fmla="*/ 21 h 85"/>
                  <a:gd name="T44" fmla="*/ 23 w 23"/>
                  <a:gd name="T45" fmla="*/ 13 h 85"/>
                  <a:gd name="T46" fmla="*/ 22 w 23"/>
                  <a:gd name="T47" fmla="*/ 5 h 85"/>
                  <a:gd name="T48" fmla="*/ 22 w 23"/>
                  <a:gd name="T49" fmla="*/ 5 h 85"/>
                  <a:gd name="T50" fmla="*/ 21 w 23"/>
                  <a:gd name="T51" fmla="*/ 2 h 85"/>
                  <a:gd name="T52" fmla="*/ 19 w 23"/>
                  <a:gd name="T53" fmla="*/ 0 h 85"/>
                  <a:gd name="T54" fmla="*/ 16 w 23"/>
                  <a:gd name="T55" fmla="*/ 0 h 85"/>
                  <a:gd name="T56" fmla="*/ 16 w 23"/>
                  <a:gd name="T57" fmla="*/ 0 h 85"/>
                  <a:gd name="T58" fmla="*/ 12 w 23"/>
                  <a:gd name="T59" fmla="*/ 1 h 85"/>
                  <a:gd name="T60" fmla="*/ 10 w 23"/>
                  <a:gd name="T61" fmla="*/ 3 h 85"/>
                  <a:gd name="T62" fmla="*/ 10 w 23"/>
                  <a:gd name="T63" fmla="*/ 6 h 85"/>
                  <a:gd name="T64" fmla="*/ 10 w 23"/>
                  <a:gd name="T65" fmla="*/ 6 h 8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3"/>
                  <a:gd name="T100" fmla="*/ 0 h 85"/>
                  <a:gd name="T101" fmla="*/ 23 w 23"/>
                  <a:gd name="T102" fmla="*/ 85 h 8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3" h="85">
                    <a:moveTo>
                      <a:pt x="10" y="6"/>
                    </a:moveTo>
                    <a:lnTo>
                      <a:pt x="10" y="14"/>
                    </a:lnTo>
                    <a:lnTo>
                      <a:pt x="10" y="21"/>
                    </a:lnTo>
                    <a:lnTo>
                      <a:pt x="9" y="28"/>
                    </a:lnTo>
                    <a:lnTo>
                      <a:pt x="4" y="45"/>
                    </a:lnTo>
                    <a:lnTo>
                      <a:pt x="2" y="62"/>
                    </a:lnTo>
                    <a:lnTo>
                      <a:pt x="0" y="79"/>
                    </a:lnTo>
                    <a:lnTo>
                      <a:pt x="1" y="82"/>
                    </a:lnTo>
                    <a:lnTo>
                      <a:pt x="4" y="84"/>
                    </a:lnTo>
                    <a:lnTo>
                      <a:pt x="8" y="85"/>
                    </a:lnTo>
                    <a:lnTo>
                      <a:pt x="11" y="84"/>
                    </a:lnTo>
                    <a:lnTo>
                      <a:pt x="13" y="81"/>
                    </a:lnTo>
                    <a:lnTo>
                      <a:pt x="13" y="78"/>
                    </a:lnTo>
                    <a:lnTo>
                      <a:pt x="15" y="61"/>
                    </a:lnTo>
                    <a:lnTo>
                      <a:pt x="17" y="45"/>
                    </a:lnTo>
                    <a:lnTo>
                      <a:pt x="21" y="28"/>
                    </a:lnTo>
                    <a:lnTo>
                      <a:pt x="23" y="21"/>
                    </a:lnTo>
                    <a:lnTo>
                      <a:pt x="23" y="13"/>
                    </a:lnTo>
                    <a:lnTo>
                      <a:pt x="22" y="5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10" y="3"/>
                    </a:lnTo>
                    <a:lnTo>
                      <a:pt x="10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32" name="Freeform 549"/>
              <p:cNvSpPr>
                <a:spLocks/>
              </p:cNvSpPr>
              <p:nvPr/>
            </p:nvSpPr>
            <p:spPr bwMode="auto">
              <a:xfrm>
                <a:off x="557" y="1373"/>
                <a:ext cx="21" cy="86"/>
              </a:xfrm>
              <a:custGeom>
                <a:avLst/>
                <a:gdLst>
                  <a:gd name="T0" fmla="*/ 1 w 21"/>
                  <a:gd name="T1" fmla="*/ 9 h 86"/>
                  <a:gd name="T2" fmla="*/ 4 w 21"/>
                  <a:gd name="T3" fmla="*/ 24 h 86"/>
                  <a:gd name="T4" fmla="*/ 6 w 21"/>
                  <a:gd name="T5" fmla="*/ 40 h 86"/>
                  <a:gd name="T6" fmla="*/ 9 w 21"/>
                  <a:gd name="T7" fmla="*/ 55 h 86"/>
                  <a:gd name="T8" fmla="*/ 9 w 21"/>
                  <a:gd name="T9" fmla="*/ 55 h 86"/>
                  <a:gd name="T10" fmla="*/ 8 w 21"/>
                  <a:gd name="T11" fmla="*/ 63 h 86"/>
                  <a:gd name="T12" fmla="*/ 5 w 21"/>
                  <a:gd name="T13" fmla="*/ 70 h 86"/>
                  <a:gd name="T14" fmla="*/ 2 w 21"/>
                  <a:gd name="T15" fmla="*/ 77 h 86"/>
                  <a:gd name="T16" fmla="*/ 2 w 21"/>
                  <a:gd name="T17" fmla="*/ 77 h 86"/>
                  <a:gd name="T18" fmla="*/ 2 w 21"/>
                  <a:gd name="T19" fmla="*/ 81 h 86"/>
                  <a:gd name="T20" fmla="*/ 3 w 21"/>
                  <a:gd name="T21" fmla="*/ 84 h 86"/>
                  <a:gd name="T22" fmla="*/ 6 w 21"/>
                  <a:gd name="T23" fmla="*/ 85 h 86"/>
                  <a:gd name="T24" fmla="*/ 6 w 21"/>
                  <a:gd name="T25" fmla="*/ 85 h 86"/>
                  <a:gd name="T26" fmla="*/ 10 w 21"/>
                  <a:gd name="T27" fmla="*/ 86 h 86"/>
                  <a:gd name="T28" fmla="*/ 13 w 21"/>
                  <a:gd name="T29" fmla="*/ 84 h 86"/>
                  <a:gd name="T30" fmla="*/ 14 w 21"/>
                  <a:gd name="T31" fmla="*/ 82 h 86"/>
                  <a:gd name="T32" fmla="*/ 14 w 21"/>
                  <a:gd name="T33" fmla="*/ 82 h 86"/>
                  <a:gd name="T34" fmla="*/ 18 w 21"/>
                  <a:gd name="T35" fmla="*/ 73 h 86"/>
                  <a:gd name="T36" fmla="*/ 21 w 21"/>
                  <a:gd name="T37" fmla="*/ 63 h 86"/>
                  <a:gd name="T38" fmla="*/ 21 w 21"/>
                  <a:gd name="T39" fmla="*/ 54 h 86"/>
                  <a:gd name="T40" fmla="*/ 21 w 21"/>
                  <a:gd name="T41" fmla="*/ 54 h 86"/>
                  <a:gd name="T42" fmla="*/ 19 w 21"/>
                  <a:gd name="T43" fmla="*/ 37 h 86"/>
                  <a:gd name="T44" fmla="*/ 16 w 21"/>
                  <a:gd name="T45" fmla="*/ 20 h 86"/>
                  <a:gd name="T46" fmla="*/ 12 w 21"/>
                  <a:gd name="T47" fmla="*/ 4 h 86"/>
                  <a:gd name="T48" fmla="*/ 12 w 21"/>
                  <a:gd name="T49" fmla="*/ 4 h 86"/>
                  <a:gd name="T50" fmla="*/ 10 w 21"/>
                  <a:gd name="T51" fmla="*/ 1 h 86"/>
                  <a:gd name="T52" fmla="*/ 7 w 21"/>
                  <a:gd name="T53" fmla="*/ 0 h 86"/>
                  <a:gd name="T54" fmla="*/ 3 w 21"/>
                  <a:gd name="T55" fmla="*/ 1 h 86"/>
                  <a:gd name="T56" fmla="*/ 3 w 21"/>
                  <a:gd name="T57" fmla="*/ 1 h 86"/>
                  <a:gd name="T58" fmla="*/ 1 w 21"/>
                  <a:gd name="T59" fmla="*/ 3 h 86"/>
                  <a:gd name="T60" fmla="*/ 0 w 21"/>
                  <a:gd name="T61" fmla="*/ 6 h 86"/>
                  <a:gd name="T62" fmla="*/ 1 w 21"/>
                  <a:gd name="T63" fmla="*/ 9 h 86"/>
                  <a:gd name="T64" fmla="*/ 1 w 21"/>
                  <a:gd name="T65" fmla="*/ 9 h 8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1"/>
                  <a:gd name="T100" fmla="*/ 0 h 86"/>
                  <a:gd name="T101" fmla="*/ 21 w 21"/>
                  <a:gd name="T102" fmla="*/ 86 h 8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1" h="86">
                    <a:moveTo>
                      <a:pt x="1" y="9"/>
                    </a:moveTo>
                    <a:lnTo>
                      <a:pt x="4" y="24"/>
                    </a:lnTo>
                    <a:lnTo>
                      <a:pt x="6" y="40"/>
                    </a:lnTo>
                    <a:lnTo>
                      <a:pt x="9" y="55"/>
                    </a:lnTo>
                    <a:lnTo>
                      <a:pt x="8" y="63"/>
                    </a:lnTo>
                    <a:lnTo>
                      <a:pt x="5" y="70"/>
                    </a:lnTo>
                    <a:lnTo>
                      <a:pt x="2" y="77"/>
                    </a:lnTo>
                    <a:lnTo>
                      <a:pt x="2" y="81"/>
                    </a:lnTo>
                    <a:lnTo>
                      <a:pt x="3" y="84"/>
                    </a:lnTo>
                    <a:lnTo>
                      <a:pt x="6" y="85"/>
                    </a:lnTo>
                    <a:lnTo>
                      <a:pt x="10" y="86"/>
                    </a:lnTo>
                    <a:lnTo>
                      <a:pt x="13" y="84"/>
                    </a:lnTo>
                    <a:lnTo>
                      <a:pt x="14" y="82"/>
                    </a:lnTo>
                    <a:lnTo>
                      <a:pt x="18" y="73"/>
                    </a:lnTo>
                    <a:lnTo>
                      <a:pt x="21" y="63"/>
                    </a:lnTo>
                    <a:lnTo>
                      <a:pt x="21" y="54"/>
                    </a:lnTo>
                    <a:lnTo>
                      <a:pt x="19" y="37"/>
                    </a:lnTo>
                    <a:lnTo>
                      <a:pt x="16" y="20"/>
                    </a:lnTo>
                    <a:lnTo>
                      <a:pt x="12" y="4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1" y="3"/>
                    </a:lnTo>
                    <a:lnTo>
                      <a:pt x="0" y="6"/>
                    </a:lnTo>
                    <a:lnTo>
                      <a:pt x="1" y="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33" name="Freeform 550"/>
              <p:cNvSpPr>
                <a:spLocks/>
              </p:cNvSpPr>
              <p:nvPr/>
            </p:nvSpPr>
            <p:spPr bwMode="auto">
              <a:xfrm>
                <a:off x="581" y="1372"/>
                <a:ext cx="28" cy="86"/>
              </a:xfrm>
              <a:custGeom>
                <a:avLst/>
                <a:gdLst>
                  <a:gd name="T0" fmla="*/ 15 w 28"/>
                  <a:gd name="T1" fmla="*/ 6 h 86"/>
                  <a:gd name="T2" fmla="*/ 12 w 28"/>
                  <a:gd name="T3" fmla="*/ 15 h 86"/>
                  <a:gd name="T4" fmla="*/ 9 w 28"/>
                  <a:gd name="T5" fmla="*/ 23 h 86"/>
                  <a:gd name="T6" fmla="*/ 6 w 28"/>
                  <a:gd name="T7" fmla="*/ 32 h 86"/>
                  <a:gd name="T8" fmla="*/ 6 w 28"/>
                  <a:gd name="T9" fmla="*/ 32 h 86"/>
                  <a:gd name="T10" fmla="*/ 3 w 28"/>
                  <a:gd name="T11" fmla="*/ 45 h 86"/>
                  <a:gd name="T12" fmla="*/ 2 w 28"/>
                  <a:gd name="T13" fmla="*/ 58 h 86"/>
                  <a:gd name="T14" fmla="*/ 1 w 28"/>
                  <a:gd name="T15" fmla="*/ 72 h 86"/>
                  <a:gd name="T16" fmla="*/ 1 w 28"/>
                  <a:gd name="T17" fmla="*/ 72 h 86"/>
                  <a:gd name="T18" fmla="*/ 1 w 28"/>
                  <a:gd name="T19" fmla="*/ 74 h 86"/>
                  <a:gd name="T20" fmla="*/ 1 w 28"/>
                  <a:gd name="T21" fmla="*/ 76 h 86"/>
                  <a:gd name="T22" fmla="*/ 0 w 28"/>
                  <a:gd name="T23" fmla="*/ 77 h 86"/>
                  <a:gd name="T24" fmla="*/ 0 w 28"/>
                  <a:gd name="T25" fmla="*/ 77 h 86"/>
                  <a:gd name="T26" fmla="*/ 0 w 28"/>
                  <a:gd name="T27" fmla="*/ 80 h 86"/>
                  <a:gd name="T28" fmla="*/ 1 w 28"/>
                  <a:gd name="T29" fmla="*/ 83 h 86"/>
                  <a:gd name="T30" fmla="*/ 4 w 28"/>
                  <a:gd name="T31" fmla="*/ 85 h 86"/>
                  <a:gd name="T32" fmla="*/ 4 w 28"/>
                  <a:gd name="T33" fmla="*/ 85 h 86"/>
                  <a:gd name="T34" fmla="*/ 7 w 28"/>
                  <a:gd name="T35" fmla="*/ 86 h 86"/>
                  <a:gd name="T36" fmla="*/ 10 w 28"/>
                  <a:gd name="T37" fmla="*/ 85 h 86"/>
                  <a:gd name="T38" fmla="*/ 12 w 28"/>
                  <a:gd name="T39" fmla="*/ 82 h 86"/>
                  <a:gd name="T40" fmla="*/ 12 w 28"/>
                  <a:gd name="T41" fmla="*/ 82 h 86"/>
                  <a:gd name="T42" fmla="*/ 13 w 28"/>
                  <a:gd name="T43" fmla="*/ 81 h 86"/>
                  <a:gd name="T44" fmla="*/ 14 w 28"/>
                  <a:gd name="T45" fmla="*/ 79 h 86"/>
                  <a:gd name="T46" fmla="*/ 14 w 28"/>
                  <a:gd name="T47" fmla="*/ 77 h 86"/>
                  <a:gd name="T48" fmla="*/ 14 w 28"/>
                  <a:gd name="T49" fmla="*/ 77 h 86"/>
                  <a:gd name="T50" fmla="*/ 15 w 28"/>
                  <a:gd name="T51" fmla="*/ 60 h 86"/>
                  <a:gd name="T52" fmla="*/ 17 w 28"/>
                  <a:gd name="T53" fmla="*/ 43 h 86"/>
                  <a:gd name="T54" fmla="*/ 22 w 28"/>
                  <a:gd name="T55" fmla="*/ 26 h 86"/>
                  <a:gd name="T56" fmla="*/ 22 w 28"/>
                  <a:gd name="T57" fmla="*/ 26 h 86"/>
                  <a:gd name="T58" fmla="*/ 25 w 28"/>
                  <a:gd name="T59" fmla="*/ 19 h 86"/>
                  <a:gd name="T60" fmla="*/ 27 w 28"/>
                  <a:gd name="T61" fmla="*/ 12 h 86"/>
                  <a:gd name="T62" fmla="*/ 28 w 28"/>
                  <a:gd name="T63" fmla="*/ 5 h 86"/>
                  <a:gd name="T64" fmla="*/ 28 w 28"/>
                  <a:gd name="T65" fmla="*/ 5 h 86"/>
                  <a:gd name="T66" fmla="*/ 27 w 28"/>
                  <a:gd name="T67" fmla="*/ 2 h 86"/>
                  <a:gd name="T68" fmla="*/ 24 w 28"/>
                  <a:gd name="T69" fmla="*/ 0 h 86"/>
                  <a:gd name="T70" fmla="*/ 21 w 28"/>
                  <a:gd name="T71" fmla="*/ 0 h 86"/>
                  <a:gd name="T72" fmla="*/ 21 w 28"/>
                  <a:gd name="T73" fmla="*/ 0 h 86"/>
                  <a:gd name="T74" fmla="*/ 18 w 28"/>
                  <a:gd name="T75" fmla="*/ 1 h 86"/>
                  <a:gd name="T76" fmla="*/ 16 w 28"/>
                  <a:gd name="T77" fmla="*/ 3 h 86"/>
                  <a:gd name="T78" fmla="*/ 15 w 28"/>
                  <a:gd name="T79" fmla="*/ 6 h 86"/>
                  <a:gd name="T80" fmla="*/ 15 w 28"/>
                  <a:gd name="T81" fmla="*/ 6 h 8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8"/>
                  <a:gd name="T124" fmla="*/ 0 h 86"/>
                  <a:gd name="T125" fmla="*/ 28 w 28"/>
                  <a:gd name="T126" fmla="*/ 86 h 8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8" h="86">
                    <a:moveTo>
                      <a:pt x="15" y="6"/>
                    </a:moveTo>
                    <a:lnTo>
                      <a:pt x="12" y="15"/>
                    </a:lnTo>
                    <a:lnTo>
                      <a:pt x="9" y="23"/>
                    </a:lnTo>
                    <a:lnTo>
                      <a:pt x="6" y="32"/>
                    </a:lnTo>
                    <a:lnTo>
                      <a:pt x="3" y="45"/>
                    </a:lnTo>
                    <a:lnTo>
                      <a:pt x="2" y="58"/>
                    </a:lnTo>
                    <a:lnTo>
                      <a:pt x="1" y="72"/>
                    </a:lnTo>
                    <a:lnTo>
                      <a:pt x="1" y="74"/>
                    </a:lnTo>
                    <a:lnTo>
                      <a:pt x="1" y="76"/>
                    </a:lnTo>
                    <a:lnTo>
                      <a:pt x="0" y="77"/>
                    </a:lnTo>
                    <a:lnTo>
                      <a:pt x="0" y="80"/>
                    </a:lnTo>
                    <a:lnTo>
                      <a:pt x="1" y="83"/>
                    </a:lnTo>
                    <a:lnTo>
                      <a:pt x="4" y="85"/>
                    </a:lnTo>
                    <a:lnTo>
                      <a:pt x="7" y="86"/>
                    </a:lnTo>
                    <a:lnTo>
                      <a:pt x="10" y="85"/>
                    </a:lnTo>
                    <a:lnTo>
                      <a:pt x="12" y="82"/>
                    </a:lnTo>
                    <a:lnTo>
                      <a:pt x="13" y="81"/>
                    </a:lnTo>
                    <a:lnTo>
                      <a:pt x="14" y="79"/>
                    </a:lnTo>
                    <a:lnTo>
                      <a:pt x="14" y="77"/>
                    </a:lnTo>
                    <a:lnTo>
                      <a:pt x="15" y="60"/>
                    </a:lnTo>
                    <a:lnTo>
                      <a:pt x="17" y="43"/>
                    </a:lnTo>
                    <a:lnTo>
                      <a:pt x="22" y="26"/>
                    </a:lnTo>
                    <a:lnTo>
                      <a:pt x="25" y="19"/>
                    </a:lnTo>
                    <a:lnTo>
                      <a:pt x="27" y="12"/>
                    </a:lnTo>
                    <a:lnTo>
                      <a:pt x="28" y="5"/>
                    </a:lnTo>
                    <a:lnTo>
                      <a:pt x="27" y="2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18" y="1"/>
                    </a:lnTo>
                    <a:lnTo>
                      <a:pt x="16" y="3"/>
                    </a:lnTo>
                    <a:lnTo>
                      <a:pt x="15" y="6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34" name="Freeform 551"/>
              <p:cNvSpPr>
                <a:spLocks/>
              </p:cNvSpPr>
              <p:nvPr/>
            </p:nvSpPr>
            <p:spPr bwMode="auto">
              <a:xfrm>
                <a:off x="600" y="1373"/>
                <a:ext cx="18" cy="86"/>
              </a:xfrm>
              <a:custGeom>
                <a:avLst/>
                <a:gdLst>
                  <a:gd name="T0" fmla="*/ 0 w 18"/>
                  <a:gd name="T1" fmla="*/ 10 h 86"/>
                  <a:gd name="T2" fmla="*/ 3 w 18"/>
                  <a:gd name="T3" fmla="*/ 20 h 86"/>
                  <a:gd name="T4" fmla="*/ 3 w 18"/>
                  <a:gd name="T5" fmla="*/ 30 h 86"/>
                  <a:gd name="T6" fmla="*/ 3 w 18"/>
                  <a:gd name="T7" fmla="*/ 41 h 86"/>
                  <a:gd name="T8" fmla="*/ 3 w 18"/>
                  <a:gd name="T9" fmla="*/ 41 h 86"/>
                  <a:gd name="T10" fmla="*/ 2 w 18"/>
                  <a:gd name="T11" fmla="*/ 54 h 86"/>
                  <a:gd name="T12" fmla="*/ 2 w 18"/>
                  <a:gd name="T13" fmla="*/ 67 h 86"/>
                  <a:gd name="T14" fmla="*/ 5 w 18"/>
                  <a:gd name="T15" fmla="*/ 80 h 86"/>
                  <a:gd name="T16" fmla="*/ 5 w 18"/>
                  <a:gd name="T17" fmla="*/ 80 h 86"/>
                  <a:gd name="T18" fmla="*/ 6 w 18"/>
                  <a:gd name="T19" fmla="*/ 83 h 86"/>
                  <a:gd name="T20" fmla="*/ 9 w 18"/>
                  <a:gd name="T21" fmla="*/ 85 h 86"/>
                  <a:gd name="T22" fmla="*/ 12 w 18"/>
                  <a:gd name="T23" fmla="*/ 86 h 86"/>
                  <a:gd name="T24" fmla="*/ 12 w 18"/>
                  <a:gd name="T25" fmla="*/ 86 h 86"/>
                  <a:gd name="T26" fmla="*/ 15 w 18"/>
                  <a:gd name="T27" fmla="*/ 85 h 86"/>
                  <a:gd name="T28" fmla="*/ 17 w 18"/>
                  <a:gd name="T29" fmla="*/ 82 h 86"/>
                  <a:gd name="T30" fmla="*/ 18 w 18"/>
                  <a:gd name="T31" fmla="*/ 79 h 86"/>
                  <a:gd name="T32" fmla="*/ 18 w 18"/>
                  <a:gd name="T33" fmla="*/ 79 h 86"/>
                  <a:gd name="T34" fmla="*/ 16 w 18"/>
                  <a:gd name="T35" fmla="*/ 66 h 86"/>
                  <a:gd name="T36" fmla="*/ 15 w 18"/>
                  <a:gd name="T37" fmla="*/ 54 h 86"/>
                  <a:gd name="T38" fmla="*/ 16 w 18"/>
                  <a:gd name="T39" fmla="*/ 41 h 86"/>
                  <a:gd name="T40" fmla="*/ 16 w 18"/>
                  <a:gd name="T41" fmla="*/ 41 h 86"/>
                  <a:gd name="T42" fmla="*/ 16 w 18"/>
                  <a:gd name="T43" fmla="*/ 28 h 86"/>
                  <a:gd name="T44" fmla="*/ 15 w 18"/>
                  <a:gd name="T45" fmla="*/ 16 h 86"/>
                  <a:gd name="T46" fmla="*/ 12 w 18"/>
                  <a:gd name="T47" fmla="*/ 3 h 86"/>
                  <a:gd name="T48" fmla="*/ 12 w 18"/>
                  <a:gd name="T49" fmla="*/ 3 h 86"/>
                  <a:gd name="T50" fmla="*/ 9 w 18"/>
                  <a:gd name="T51" fmla="*/ 1 h 86"/>
                  <a:gd name="T52" fmla="*/ 6 w 18"/>
                  <a:gd name="T53" fmla="*/ 0 h 86"/>
                  <a:gd name="T54" fmla="*/ 3 w 18"/>
                  <a:gd name="T55" fmla="*/ 1 h 86"/>
                  <a:gd name="T56" fmla="*/ 3 w 18"/>
                  <a:gd name="T57" fmla="*/ 1 h 86"/>
                  <a:gd name="T58" fmla="*/ 0 w 18"/>
                  <a:gd name="T59" fmla="*/ 4 h 86"/>
                  <a:gd name="T60" fmla="*/ 0 w 18"/>
                  <a:gd name="T61" fmla="*/ 7 h 86"/>
                  <a:gd name="T62" fmla="*/ 0 w 18"/>
                  <a:gd name="T63" fmla="*/ 10 h 86"/>
                  <a:gd name="T64" fmla="*/ 0 w 18"/>
                  <a:gd name="T65" fmla="*/ 10 h 8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8"/>
                  <a:gd name="T100" fmla="*/ 0 h 86"/>
                  <a:gd name="T101" fmla="*/ 18 w 18"/>
                  <a:gd name="T102" fmla="*/ 86 h 8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8" h="86">
                    <a:moveTo>
                      <a:pt x="0" y="10"/>
                    </a:moveTo>
                    <a:lnTo>
                      <a:pt x="3" y="20"/>
                    </a:lnTo>
                    <a:lnTo>
                      <a:pt x="3" y="30"/>
                    </a:lnTo>
                    <a:lnTo>
                      <a:pt x="3" y="41"/>
                    </a:lnTo>
                    <a:lnTo>
                      <a:pt x="2" y="54"/>
                    </a:lnTo>
                    <a:lnTo>
                      <a:pt x="2" y="67"/>
                    </a:lnTo>
                    <a:lnTo>
                      <a:pt x="5" y="80"/>
                    </a:lnTo>
                    <a:lnTo>
                      <a:pt x="6" y="83"/>
                    </a:lnTo>
                    <a:lnTo>
                      <a:pt x="9" y="85"/>
                    </a:lnTo>
                    <a:lnTo>
                      <a:pt x="12" y="86"/>
                    </a:lnTo>
                    <a:lnTo>
                      <a:pt x="15" y="85"/>
                    </a:lnTo>
                    <a:lnTo>
                      <a:pt x="17" y="82"/>
                    </a:lnTo>
                    <a:lnTo>
                      <a:pt x="18" y="79"/>
                    </a:lnTo>
                    <a:lnTo>
                      <a:pt x="16" y="66"/>
                    </a:lnTo>
                    <a:lnTo>
                      <a:pt x="15" y="54"/>
                    </a:lnTo>
                    <a:lnTo>
                      <a:pt x="16" y="41"/>
                    </a:lnTo>
                    <a:lnTo>
                      <a:pt x="16" y="28"/>
                    </a:lnTo>
                    <a:lnTo>
                      <a:pt x="15" y="16"/>
                    </a:lnTo>
                    <a:lnTo>
                      <a:pt x="12" y="3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35" name="Freeform 552"/>
              <p:cNvSpPr>
                <a:spLocks/>
              </p:cNvSpPr>
              <p:nvPr/>
            </p:nvSpPr>
            <p:spPr bwMode="auto">
              <a:xfrm>
                <a:off x="535" y="1347"/>
                <a:ext cx="45" cy="45"/>
              </a:xfrm>
              <a:custGeom>
                <a:avLst/>
                <a:gdLst>
                  <a:gd name="T0" fmla="*/ 23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3 w 45"/>
                  <a:gd name="T15" fmla="*/ 0 h 45"/>
                  <a:gd name="T16" fmla="*/ 23 w 45"/>
                  <a:gd name="T17" fmla="*/ 0 h 45"/>
                  <a:gd name="T18" fmla="*/ 12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2 w 45"/>
                  <a:gd name="T29" fmla="*/ 42 h 45"/>
                  <a:gd name="T30" fmla="*/ 23 w 45"/>
                  <a:gd name="T31" fmla="*/ 45 h 45"/>
                  <a:gd name="T32" fmla="*/ 23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lnTo>
                      <a:pt x="12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2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36" name="Freeform 553"/>
              <p:cNvSpPr>
                <a:spLocks/>
              </p:cNvSpPr>
              <p:nvPr/>
            </p:nvSpPr>
            <p:spPr bwMode="auto">
              <a:xfrm>
                <a:off x="580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37" name="Freeform 554"/>
              <p:cNvSpPr>
                <a:spLocks/>
              </p:cNvSpPr>
              <p:nvPr/>
            </p:nvSpPr>
            <p:spPr bwMode="auto">
              <a:xfrm>
                <a:off x="941" y="1359"/>
                <a:ext cx="43" cy="100"/>
              </a:xfrm>
              <a:custGeom>
                <a:avLst/>
                <a:gdLst>
                  <a:gd name="T0" fmla="*/ 37 w 43"/>
                  <a:gd name="T1" fmla="*/ 67 h 100"/>
                  <a:gd name="T2" fmla="*/ 36 w 43"/>
                  <a:gd name="T3" fmla="*/ 55 h 100"/>
                  <a:gd name="T4" fmla="*/ 37 w 43"/>
                  <a:gd name="T5" fmla="*/ 41 h 100"/>
                  <a:gd name="T6" fmla="*/ 29 w 43"/>
                  <a:gd name="T7" fmla="*/ 4 h 100"/>
                  <a:gd name="T8" fmla="*/ 28 w 43"/>
                  <a:gd name="T9" fmla="*/ 2 h 100"/>
                  <a:gd name="T10" fmla="*/ 24 w 43"/>
                  <a:gd name="T11" fmla="*/ 0 h 100"/>
                  <a:gd name="T12" fmla="*/ 21 w 43"/>
                  <a:gd name="T13" fmla="*/ 0 h 100"/>
                  <a:gd name="T14" fmla="*/ 18 w 43"/>
                  <a:gd name="T15" fmla="*/ 3 h 100"/>
                  <a:gd name="T16" fmla="*/ 10 w 43"/>
                  <a:gd name="T17" fmla="*/ 20 h 100"/>
                  <a:gd name="T18" fmla="*/ 4 w 43"/>
                  <a:gd name="T19" fmla="*/ 59 h 100"/>
                  <a:gd name="T20" fmla="*/ 4 w 43"/>
                  <a:gd name="T21" fmla="*/ 69 h 100"/>
                  <a:gd name="T22" fmla="*/ 1 w 43"/>
                  <a:gd name="T23" fmla="*/ 84 h 100"/>
                  <a:gd name="T24" fmla="*/ 0 w 43"/>
                  <a:gd name="T25" fmla="*/ 88 h 100"/>
                  <a:gd name="T26" fmla="*/ 0 w 43"/>
                  <a:gd name="T27" fmla="*/ 93 h 100"/>
                  <a:gd name="T28" fmla="*/ 0 w 43"/>
                  <a:gd name="T29" fmla="*/ 96 h 100"/>
                  <a:gd name="T30" fmla="*/ 6 w 43"/>
                  <a:gd name="T31" fmla="*/ 100 h 100"/>
                  <a:gd name="T32" fmla="*/ 9 w 43"/>
                  <a:gd name="T33" fmla="*/ 99 h 100"/>
                  <a:gd name="T34" fmla="*/ 12 w 43"/>
                  <a:gd name="T35" fmla="*/ 94 h 100"/>
                  <a:gd name="T36" fmla="*/ 12 w 43"/>
                  <a:gd name="T37" fmla="*/ 92 h 100"/>
                  <a:gd name="T38" fmla="*/ 14 w 43"/>
                  <a:gd name="T39" fmla="*/ 87 h 100"/>
                  <a:gd name="T40" fmla="*/ 16 w 43"/>
                  <a:gd name="T41" fmla="*/ 79 h 100"/>
                  <a:gd name="T42" fmla="*/ 16 w 43"/>
                  <a:gd name="T43" fmla="*/ 57 h 100"/>
                  <a:gd name="T44" fmla="*/ 16 w 43"/>
                  <a:gd name="T45" fmla="*/ 49 h 100"/>
                  <a:gd name="T46" fmla="*/ 22 w 43"/>
                  <a:gd name="T47" fmla="*/ 26 h 100"/>
                  <a:gd name="T48" fmla="*/ 23 w 43"/>
                  <a:gd name="T49" fmla="*/ 37 h 100"/>
                  <a:gd name="T50" fmla="*/ 23 w 43"/>
                  <a:gd name="T51" fmla="*/ 53 h 100"/>
                  <a:gd name="T52" fmla="*/ 23 w 43"/>
                  <a:gd name="T53" fmla="*/ 61 h 100"/>
                  <a:gd name="T54" fmla="*/ 27 w 43"/>
                  <a:gd name="T55" fmla="*/ 77 h 100"/>
                  <a:gd name="T56" fmla="*/ 28 w 43"/>
                  <a:gd name="T57" fmla="*/ 82 h 100"/>
                  <a:gd name="T58" fmla="*/ 30 w 43"/>
                  <a:gd name="T59" fmla="*/ 93 h 100"/>
                  <a:gd name="T60" fmla="*/ 31 w 43"/>
                  <a:gd name="T61" fmla="*/ 96 h 100"/>
                  <a:gd name="T62" fmla="*/ 36 w 43"/>
                  <a:gd name="T63" fmla="*/ 99 h 100"/>
                  <a:gd name="T64" fmla="*/ 39 w 43"/>
                  <a:gd name="T65" fmla="*/ 99 h 100"/>
                  <a:gd name="T66" fmla="*/ 43 w 43"/>
                  <a:gd name="T67" fmla="*/ 93 h 100"/>
                  <a:gd name="T68" fmla="*/ 42 w 43"/>
                  <a:gd name="T69" fmla="*/ 87 h 100"/>
                  <a:gd name="T70" fmla="*/ 39 w 43"/>
                  <a:gd name="T71" fmla="*/ 73 h 10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3"/>
                  <a:gd name="T109" fmla="*/ 0 h 100"/>
                  <a:gd name="T110" fmla="*/ 43 w 43"/>
                  <a:gd name="T111" fmla="*/ 100 h 10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3" h="100">
                    <a:moveTo>
                      <a:pt x="39" y="73"/>
                    </a:moveTo>
                    <a:lnTo>
                      <a:pt x="37" y="67"/>
                    </a:lnTo>
                    <a:lnTo>
                      <a:pt x="36" y="61"/>
                    </a:lnTo>
                    <a:lnTo>
                      <a:pt x="36" y="55"/>
                    </a:lnTo>
                    <a:lnTo>
                      <a:pt x="37" y="41"/>
                    </a:lnTo>
                    <a:lnTo>
                      <a:pt x="35" y="24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19" y="1"/>
                    </a:lnTo>
                    <a:lnTo>
                      <a:pt x="18" y="3"/>
                    </a:lnTo>
                    <a:lnTo>
                      <a:pt x="10" y="20"/>
                    </a:lnTo>
                    <a:lnTo>
                      <a:pt x="5" y="40"/>
                    </a:lnTo>
                    <a:lnTo>
                      <a:pt x="4" y="59"/>
                    </a:lnTo>
                    <a:lnTo>
                      <a:pt x="4" y="69"/>
                    </a:lnTo>
                    <a:lnTo>
                      <a:pt x="3" y="77"/>
                    </a:lnTo>
                    <a:lnTo>
                      <a:pt x="1" y="84"/>
                    </a:lnTo>
                    <a:lnTo>
                      <a:pt x="0" y="88"/>
                    </a:lnTo>
                    <a:lnTo>
                      <a:pt x="0" y="91"/>
                    </a:lnTo>
                    <a:lnTo>
                      <a:pt x="0" y="93"/>
                    </a:lnTo>
                    <a:lnTo>
                      <a:pt x="0" y="96"/>
                    </a:lnTo>
                    <a:lnTo>
                      <a:pt x="2" y="99"/>
                    </a:lnTo>
                    <a:lnTo>
                      <a:pt x="6" y="100"/>
                    </a:lnTo>
                    <a:lnTo>
                      <a:pt x="9" y="99"/>
                    </a:lnTo>
                    <a:lnTo>
                      <a:pt x="11" y="97"/>
                    </a:lnTo>
                    <a:lnTo>
                      <a:pt x="12" y="94"/>
                    </a:lnTo>
                    <a:lnTo>
                      <a:pt x="12" y="92"/>
                    </a:lnTo>
                    <a:lnTo>
                      <a:pt x="13" y="90"/>
                    </a:lnTo>
                    <a:lnTo>
                      <a:pt x="14" y="87"/>
                    </a:lnTo>
                    <a:lnTo>
                      <a:pt x="16" y="79"/>
                    </a:lnTo>
                    <a:lnTo>
                      <a:pt x="17" y="69"/>
                    </a:lnTo>
                    <a:lnTo>
                      <a:pt x="16" y="57"/>
                    </a:lnTo>
                    <a:lnTo>
                      <a:pt x="16" y="49"/>
                    </a:lnTo>
                    <a:lnTo>
                      <a:pt x="18" y="39"/>
                    </a:lnTo>
                    <a:lnTo>
                      <a:pt x="22" y="26"/>
                    </a:lnTo>
                    <a:lnTo>
                      <a:pt x="23" y="37"/>
                    </a:lnTo>
                    <a:lnTo>
                      <a:pt x="24" y="45"/>
                    </a:lnTo>
                    <a:lnTo>
                      <a:pt x="23" y="53"/>
                    </a:lnTo>
                    <a:lnTo>
                      <a:pt x="23" y="61"/>
                    </a:lnTo>
                    <a:lnTo>
                      <a:pt x="25" y="70"/>
                    </a:lnTo>
                    <a:lnTo>
                      <a:pt x="27" y="77"/>
                    </a:lnTo>
                    <a:lnTo>
                      <a:pt x="28" y="82"/>
                    </a:lnTo>
                    <a:lnTo>
                      <a:pt x="29" y="88"/>
                    </a:lnTo>
                    <a:lnTo>
                      <a:pt x="30" y="93"/>
                    </a:lnTo>
                    <a:lnTo>
                      <a:pt x="31" y="96"/>
                    </a:lnTo>
                    <a:lnTo>
                      <a:pt x="33" y="98"/>
                    </a:lnTo>
                    <a:lnTo>
                      <a:pt x="36" y="99"/>
                    </a:lnTo>
                    <a:lnTo>
                      <a:pt x="39" y="99"/>
                    </a:lnTo>
                    <a:lnTo>
                      <a:pt x="42" y="96"/>
                    </a:lnTo>
                    <a:lnTo>
                      <a:pt x="43" y="93"/>
                    </a:lnTo>
                    <a:lnTo>
                      <a:pt x="42" y="87"/>
                    </a:lnTo>
                    <a:lnTo>
                      <a:pt x="41" y="80"/>
                    </a:lnTo>
                    <a:lnTo>
                      <a:pt x="39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38" name="Freeform 555"/>
              <p:cNvSpPr>
                <a:spLocks/>
              </p:cNvSpPr>
              <p:nvPr/>
            </p:nvSpPr>
            <p:spPr bwMode="auto">
              <a:xfrm>
                <a:off x="939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3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3 w 45"/>
                  <a:gd name="T13" fmla="*/ 3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3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3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39" name="Freeform 556"/>
              <p:cNvSpPr>
                <a:spLocks/>
              </p:cNvSpPr>
              <p:nvPr/>
            </p:nvSpPr>
            <p:spPr bwMode="auto">
              <a:xfrm>
                <a:off x="989" y="1373"/>
                <a:ext cx="19" cy="84"/>
              </a:xfrm>
              <a:custGeom>
                <a:avLst/>
                <a:gdLst>
                  <a:gd name="T0" fmla="*/ 13 w 19"/>
                  <a:gd name="T1" fmla="*/ 79 h 84"/>
                  <a:gd name="T2" fmla="*/ 14 w 19"/>
                  <a:gd name="T3" fmla="*/ 67 h 84"/>
                  <a:gd name="T4" fmla="*/ 15 w 19"/>
                  <a:gd name="T5" fmla="*/ 56 h 84"/>
                  <a:gd name="T6" fmla="*/ 18 w 19"/>
                  <a:gd name="T7" fmla="*/ 44 h 84"/>
                  <a:gd name="T8" fmla="*/ 18 w 19"/>
                  <a:gd name="T9" fmla="*/ 44 h 84"/>
                  <a:gd name="T10" fmla="*/ 19 w 19"/>
                  <a:gd name="T11" fmla="*/ 31 h 84"/>
                  <a:gd name="T12" fmla="*/ 19 w 19"/>
                  <a:gd name="T13" fmla="*/ 19 h 84"/>
                  <a:gd name="T14" fmla="*/ 19 w 19"/>
                  <a:gd name="T15" fmla="*/ 6 h 84"/>
                  <a:gd name="T16" fmla="*/ 19 w 19"/>
                  <a:gd name="T17" fmla="*/ 6 h 84"/>
                  <a:gd name="T18" fmla="*/ 18 w 19"/>
                  <a:gd name="T19" fmla="*/ 3 h 84"/>
                  <a:gd name="T20" fmla="*/ 16 w 19"/>
                  <a:gd name="T21" fmla="*/ 1 h 84"/>
                  <a:gd name="T22" fmla="*/ 13 w 19"/>
                  <a:gd name="T23" fmla="*/ 0 h 84"/>
                  <a:gd name="T24" fmla="*/ 13 w 19"/>
                  <a:gd name="T25" fmla="*/ 0 h 84"/>
                  <a:gd name="T26" fmla="*/ 9 w 19"/>
                  <a:gd name="T27" fmla="*/ 1 h 84"/>
                  <a:gd name="T28" fmla="*/ 7 w 19"/>
                  <a:gd name="T29" fmla="*/ 4 h 84"/>
                  <a:gd name="T30" fmla="*/ 6 w 19"/>
                  <a:gd name="T31" fmla="*/ 7 h 84"/>
                  <a:gd name="T32" fmla="*/ 6 w 19"/>
                  <a:gd name="T33" fmla="*/ 7 h 84"/>
                  <a:gd name="T34" fmla="*/ 6 w 19"/>
                  <a:gd name="T35" fmla="*/ 25 h 84"/>
                  <a:gd name="T36" fmla="*/ 5 w 19"/>
                  <a:gd name="T37" fmla="*/ 42 h 84"/>
                  <a:gd name="T38" fmla="*/ 1 w 19"/>
                  <a:gd name="T39" fmla="*/ 60 h 84"/>
                  <a:gd name="T40" fmla="*/ 1 w 19"/>
                  <a:gd name="T41" fmla="*/ 60 h 84"/>
                  <a:gd name="T42" fmla="*/ 0 w 19"/>
                  <a:gd name="T43" fmla="*/ 66 h 84"/>
                  <a:gd name="T44" fmla="*/ 0 w 19"/>
                  <a:gd name="T45" fmla="*/ 71 h 84"/>
                  <a:gd name="T46" fmla="*/ 0 w 19"/>
                  <a:gd name="T47" fmla="*/ 78 h 84"/>
                  <a:gd name="T48" fmla="*/ 0 w 19"/>
                  <a:gd name="T49" fmla="*/ 78 h 84"/>
                  <a:gd name="T50" fmla="*/ 1 w 19"/>
                  <a:gd name="T51" fmla="*/ 81 h 84"/>
                  <a:gd name="T52" fmla="*/ 3 w 19"/>
                  <a:gd name="T53" fmla="*/ 83 h 84"/>
                  <a:gd name="T54" fmla="*/ 6 w 19"/>
                  <a:gd name="T55" fmla="*/ 84 h 84"/>
                  <a:gd name="T56" fmla="*/ 6 w 19"/>
                  <a:gd name="T57" fmla="*/ 84 h 84"/>
                  <a:gd name="T58" fmla="*/ 10 w 19"/>
                  <a:gd name="T59" fmla="*/ 84 h 84"/>
                  <a:gd name="T60" fmla="*/ 12 w 19"/>
                  <a:gd name="T61" fmla="*/ 82 h 84"/>
                  <a:gd name="T62" fmla="*/ 13 w 19"/>
                  <a:gd name="T63" fmla="*/ 79 h 84"/>
                  <a:gd name="T64" fmla="*/ 13 w 19"/>
                  <a:gd name="T65" fmla="*/ 79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9"/>
                  <a:gd name="T100" fmla="*/ 0 h 84"/>
                  <a:gd name="T101" fmla="*/ 19 w 19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9" h="84">
                    <a:moveTo>
                      <a:pt x="13" y="79"/>
                    </a:moveTo>
                    <a:lnTo>
                      <a:pt x="14" y="67"/>
                    </a:lnTo>
                    <a:lnTo>
                      <a:pt x="15" y="56"/>
                    </a:lnTo>
                    <a:lnTo>
                      <a:pt x="18" y="44"/>
                    </a:lnTo>
                    <a:lnTo>
                      <a:pt x="19" y="31"/>
                    </a:lnTo>
                    <a:lnTo>
                      <a:pt x="19" y="19"/>
                    </a:lnTo>
                    <a:lnTo>
                      <a:pt x="19" y="6"/>
                    </a:lnTo>
                    <a:lnTo>
                      <a:pt x="18" y="3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9" y="1"/>
                    </a:lnTo>
                    <a:lnTo>
                      <a:pt x="7" y="4"/>
                    </a:lnTo>
                    <a:lnTo>
                      <a:pt x="6" y="7"/>
                    </a:lnTo>
                    <a:lnTo>
                      <a:pt x="6" y="25"/>
                    </a:lnTo>
                    <a:lnTo>
                      <a:pt x="5" y="42"/>
                    </a:lnTo>
                    <a:lnTo>
                      <a:pt x="1" y="60"/>
                    </a:lnTo>
                    <a:lnTo>
                      <a:pt x="0" y="66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1"/>
                    </a:lnTo>
                    <a:lnTo>
                      <a:pt x="3" y="83"/>
                    </a:lnTo>
                    <a:lnTo>
                      <a:pt x="6" y="84"/>
                    </a:lnTo>
                    <a:lnTo>
                      <a:pt x="10" y="84"/>
                    </a:lnTo>
                    <a:lnTo>
                      <a:pt x="12" y="82"/>
                    </a:lnTo>
                    <a:lnTo>
                      <a:pt x="13" y="7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40" name="Freeform 557"/>
              <p:cNvSpPr>
                <a:spLocks/>
              </p:cNvSpPr>
              <p:nvPr/>
            </p:nvSpPr>
            <p:spPr bwMode="auto">
              <a:xfrm>
                <a:off x="1006" y="1372"/>
                <a:ext cx="21" cy="86"/>
              </a:xfrm>
              <a:custGeom>
                <a:avLst/>
                <a:gdLst>
                  <a:gd name="T0" fmla="*/ 1 w 21"/>
                  <a:gd name="T1" fmla="*/ 5 h 86"/>
                  <a:gd name="T2" fmla="*/ 0 w 21"/>
                  <a:gd name="T3" fmla="*/ 14 h 86"/>
                  <a:gd name="T4" fmla="*/ 1 w 21"/>
                  <a:gd name="T5" fmla="*/ 24 h 86"/>
                  <a:gd name="T6" fmla="*/ 5 w 21"/>
                  <a:gd name="T7" fmla="*/ 32 h 86"/>
                  <a:gd name="T8" fmla="*/ 5 w 21"/>
                  <a:gd name="T9" fmla="*/ 32 h 86"/>
                  <a:gd name="T10" fmla="*/ 9 w 21"/>
                  <a:gd name="T11" fmla="*/ 47 h 86"/>
                  <a:gd name="T12" fmla="*/ 8 w 21"/>
                  <a:gd name="T13" fmla="*/ 62 h 86"/>
                  <a:gd name="T14" fmla="*/ 6 w 21"/>
                  <a:gd name="T15" fmla="*/ 78 h 86"/>
                  <a:gd name="T16" fmla="*/ 6 w 21"/>
                  <a:gd name="T17" fmla="*/ 78 h 86"/>
                  <a:gd name="T18" fmla="*/ 6 w 21"/>
                  <a:gd name="T19" fmla="*/ 81 h 86"/>
                  <a:gd name="T20" fmla="*/ 8 w 21"/>
                  <a:gd name="T21" fmla="*/ 84 h 86"/>
                  <a:gd name="T22" fmla="*/ 11 w 21"/>
                  <a:gd name="T23" fmla="*/ 86 h 86"/>
                  <a:gd name="T24" fmla="*/ 11 w 21"/>
                  <a:gd name="T25" fmla="*/ 86 h 86"/>
                  <a:gd name="T26" fmla="*/ 15 w 21"/>
                  <a:gd name="T27" fmla="*/ 86 h 86"/>
                  <a:gd name="T28" fmla="*/ 17 w 21"/>
                  <a:gd name="T29" fmla="*/ 84 h 86"/>
                  <a:gd name="T30" fmla="*/ 19 w 21"/>
                  <a:gd name="T31" fmla="*/ 81 h 86"/>
                  <a:gd name="T32" fmla="*/ 19 w 21"/>
                  <a:gd name="T33" fmla="*/ 81 h 86"/>
                  <a:gd name="T34" fmla="*/ 20 w 21"/>
                  <a:gd name="T35" fmla="*/ 71 h 86"/>
                  <a:gd name="T36" fmla="*/ 21 w 21"/>
                  <a:gd name="T37" fmla="*/ 60 h 86"/>
                  <a:gd name="T38" fmla="*/ 21 w 21"/>
                  <a:gd name="T39" fmla="*/ 49 h 86"/>
                  <a:gd name="T40" fmla="*/ 21 w 21"/>
                  <a:gd name="T41" fmla="*/ 49 h 86"/>
                  <a:gd name="T42" fmla="*/ 21 w 21"/>
                  <a:gd name="T43" fmla="*/ 39 h 86"/>
                  <a:gd name="T44" fmla="*/ 18 w 21"/>
                  <a:gd name="T45" fmla="*/ 29 h 86"/>
                  <a:gd name="T46" fmla="*/ 13 w 21"/>
                  <a:gd name="T47" fmla="*/ 20 h 86"/>
                  <a:gd name="T48" fmla="*/ 13 w 21"/>
                  <a:gd name="T49" fmla="*/ 20 h 86"/>
                  <a:gd name="T50" fmla="*/ 13 w 21"/>
                  <a:gd name="T51" fmla="*/ 16 h 86"/>
                  <a:gd name="T52" fmla="*/ 13 w 21"/>
                  <a:gd name="T53" fmla="*/ 11 h 86"/>
                  <a:gd name="T54" fmla="*/ 14 w 21"/>
                  <a:gd name="T55" fmla="*/ 7 h 86"/>
                  <a:gd name="T56" fmla="*/ 14 w 21"/>
                  <a:gd name="T57" fmla="*/ 7 h 86"/>
                  <a:gd name="T58" fmla="*/ 14 w 21"/>
                  <a:gd name="T59" fmla="*/ 4 h 86"/>
                  <a:gd name="T60" fmla="*/ 12 w 21"/>
                  <a:gd name="T61" fmla="*/ 1 h 86"/>
                  <a:gd name="T62" fmla="*/ 9 w 21"/>
                  <a:gd name="T63" fmla="*/ 0 h 86"/>
                  <a:gd name="T64" fmla="*/ 9 w 21"/>
                  <a:gd name="T65" fmla="*/ 0 h 86"/>
                  <a:gd name="T66" fmla="*/ 5 w 21"/>
                  <a:gd name="T67" fmla="*/ 0 h 86"/>
                  <a:gd name="T68" fmla="*/ 3 w 21"/>
                  <a:gd name="T69" fmla="*/ 2 h 86"/>
                  <a:gd name="T70" fmla="*/ 1 w 21"/>
                  <a:gd name="T71" fmla="*/ 5 h 86"/>
                  <a:gd name="T72" fmla="*/ 1 w 21"/>
                  <a:gd name="T73" fmla="*/ 5 h 8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1"/>
                  <a:gd name="T112" fmla="*/ 0 h 86"/>
                  <a:gd name="T113" fmla="*/ 21 w 21"/>
                  <a:gd name="T114" fmla="*/ 86 h 8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1" h="86">
                    <a:moveTo>
                      <a:pt x="1" y="5"/>
                    </a:moveTo>
                    <a:lnTo>
                      <a:pt x="0" y="14"/>
                    </a:lnTo>
                    <a:lnTo>
                      <a:pt x="1" y="24"/>
                    </a:lnTo>
                    <a:lnTo>
                      <a:pt x="5" y="32"/>
                    </a:lnTo>
                    <a:lnTo>
                      <a:pt x="9" y="47"/>
                    </a:lnTo>
                    <a:lnTo>
                      <a:pt x="8" y="62"/>
                    </a:lnTo>
                    <a:lnTo>
                      <a:pt x="6" y="78"/>
                    </a:lnTo>
                    <a:lnTo>
                      <a:pt x="6" y="81"/>
                    </a:lnTo>
                    <a:lnTo>
                      <a:pt x="8" y="84"/>
                    </a:lnTo>
                    <a:lnTo>
                      <a:pt x="11" y="86"/>
                    </a:lnTo>
                    <a:lnTo>
                      <a:pt x="15" y="86"/>
                    </a:lnTo>
                    <a:lnTo>
                      <a:pt x="17" y="84"/>
                    </a:lnTo>
                    <a:lnTo>
                      <a:pt x="19" y="81"/>
                    </a:lnTo>
                    <a:lnTo>
                      <a:pt x="20" y="71"/>
                    </a:lnTo>
                    <a:lnTo>
                      <a:pt x="21" y="60"/>
                    </a:lnTo>
                    <a:lnTo>
                      <a:pt x="21" y="49"/>
                    </a:lnTo>
                    <a:lnTo>
                      <a:pt x="21" y="39"/>
                    </a:lnTo>
                    <a:lnTo>
                      <a:pt x="18" y="29"/>
                    </a:lnTo>
                    <a:lnTo>
                      <a:pt x="13" y="20"/>
                    </a:lnTo>
                    <a:lnTo>
                      <a:pt x="13" y="16"/>
                    </a:lnTo>
                    <a:lnTo>
                      <a:pt x="13" y="11"/>
                    </a:lnTo>
                    <a:lnTo>
                      <a:pt x="14" y="7"/>
                    </a:lnTo>
                    <a:lnTo>
                      <a:pt x="14" y="4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41" name="Freeform 558"/>
              <p:cNvSpPr>
                <a:spLocks/>
              </p:cNvSpPr>
              <p:nvPr/>
            </p:nvSpPr>
            <p:spPr bwMode="auto">
              <a:xfrm>
                <a:off x="984" y="1347"/>
                <a:ext cx="44" cy="45"/>
              </a:xfrm>
              <a:custGeom>
                <a:avLst/>
                <a:gdLst>
                  <a:gd name="T0" fmla="*/ 22 w 44"/>
                  <a:gd name="T1" fmla="*/ 45 h 45"/>
                  <a:gd name="T2" fmla="*/ 33 w 44"/>
                  <a:gd name="T3" fmla="*/ 42 h 45"/>
                  <a:gd name="T4" fmla="*/ 41 w 44"/>
                  <a:gd name="T5" fmla="*/ 34 h 45"/>
                  <a:gd name="T6" fmla="*/ 44 w 44"/>
                  <a:gd name="T7" fmla="*/ 23 h 45"/>
                  <a:gd name="T8" fmla="*/ 44 w 44"/>
                  <a:gd name="T9" fmla="*/ 23 h 45"/>
                  <a:gd name="T10" fmla="*/ 41 w 44"/>
                  <a:gd name="T11" fmla="*/ 11 h 45"/>
                  <a:gd name="T12" fmla="*/ 33 w 44"/>
                  <a:gd name="T13" fmla="*/ 3 h 45"/>
                  <a:gd name="T14" fmla="*/ 22 w 44"/>
                  <a:gd name="T15" fmla="*/ 0 h 45"/>
                  <a:gd name="T16" fmla="*/ 22 w 44"/>
                  <a:gd name="T17" fmla="*/ 0 h 45"/>
                  <a:gd name="T18" fmla="*/ 11 w 44"/>
                  <a:gd name="T19" fmla="*/ 3 h 45"/>
                  <a:gd name="T20" fmla="*/ 2 w 44"/>
                  <a:gd name="T21" fmla="*/ 11 h 45"/>
                  <a:gd name="T22" fmla="*/ 0 w 44"/>
                  <a:gd name="T23" fmla="*/ 23 h 45"/>
                  <a:gd name="T24" fmla="*/ 0 w 44"/>
                  <a:gd name="T25" fmla="*/ 23 h 45"/>
                  <a:gd name="T26" fmla="*/ 2 w 44"/>
                  <a:gd name="T27" fmla="*/ 34 h 45"/>
                  <a:gd name="T28" fmla="*/ 11 w 44"/>
                  <a:gd name="T29" fmla="*/ 42 h 45"/>
                  <a:gd name="T30" fmla="*/ 22 w 44"/>
                  <a:gd name="T31" fmla="*/ 45 h 45"/>
                  <a:gd name="T32" fmla="*/ 22 w 44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4"/>
                  <a:gd name="T52" fmla="*/ 0 h 45"/>
                  <a:gd name="T53" fmla="*/ 44 w 44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4" h="45">
                    <a:moveTo>
                      <a:pt x="22" y="45"/>
                    </a:moveTo>
                    <a:lnTo>
                      <a:pt x="33" y="42"/>
                    </a:lnTo>
                    <a:lnTo>
                      <a:pt x="41" y="34"/>
                    </a:lnTo>
                    <a:lnTo>
                      <a:pt x="44" y="23"/>
                    </a:lnTo>
                    <a:lnTo>
                      <a:pt x="41" y="11"/>
                    </a:lnTo>
                    <a:lnTo>
                      <a:pt x="33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2" y="11"/>
                    </a:lnTo>
                    <a:lnTo>
                      <a:pt x="0" y="23"/>
                    </a:lnTo>
                    <a:lnTo>
                      <a:pt x="2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42" name="Freeform 559"/>
              <p:cNvSpPr>
                <a:spLocks/>
              </p:cNvSpPr>
              <p:nvPr/>
            </p:nvSpPr>
            <p:spPr bwMode="auto">
              <a:xfrm>
                <a:off x="1034" y="1373"/>
                <a:ext cx="17" cy="86"/>
              </a:xfrm>
              <a:custGeom>
                <a:avLst/>
                <a:gdLst>
                  <a:gd name="T0" fmla="*/ 3 w 17"/>
                  <a:gd name="T1" fmla="*/ 7 h 86"/>
                  <a:gd name="T2" fmla="*/ 4 w 17"/>
                  <a:gd name="T3" fmla="*/ 15 h 86"/>
                  <a:gd name="T4" fmla="*/ 4 w 17"/>
                  <a:gd name="T5" fmla="*/ 22 h 86"/>
                  <a:gd name="T6" fmla="*/ 4 w 17"/>
                  <a:gd name="T7" fmla="*/ 29 h 86"/>
                  <a:gd name="T8" fmla="*/ 4 w 17"/>
                  <a:gd name="T9" fmla="*/ 29 h 86"/>
                  <a:gd name="T10" fmla="*/ 1 w 17"/>
                  <a:gd name="T11" fmla="*/ 46 h 86"/>
                  <a:gd name="T12" fmla="*/ 0 w 17"/>
                  <a:gd name="T13" fmla="*/ 63 h 86"/>
                  <a:gd name="T14" fmla="*/ 1 w 17"/>
                  <a:gd name="T15" fmla="*/ 81 h 86"/>
                  <a:gd name="T16" fmla="*/ 1 w 17"/>
                  <a:gd name="T17" fmla="*/ 81 h 86"/>
                  <a:gd name="T18" fmla="*/ 2 w 17"/>
                  <a:gd name="T19" fmla="*/ 84 h 86"/>
                  <a:gd name="T20" fmla="*/ 4 w 17"/>
                  <a:gd name="T21" fmla="*/ 85 h 86"/>
                  <a:gd name="T22" fmla="*/ 8 w 17"/>
                  <a:gd name="T23" fmla="*/ 86 h 86"/>
                  <a:gd name="T24" fmla="*/ 8 w 17"/>
                  <a:gd name="T25" fmla="*/ 86 h 86"/>
                  <a:gd name="T26" fmla="*/ 11 w 17"/>
                  <a:gd name="T27" fmla="*/ 84 h 86"/>
                  <a:gd name="T28" fmla="*/ 13 w 17"/>
                  <a:gd name="T29" fmla="*/ 82 h 86"/>
                  <a:gd name="T30" fmla="*/ 13 w 17"/>
                  <a:gd name="T31" fmla="*/ 79 h 86"/>
                  <a:gd name="T32" fmla="*/ 13 w 17"/>
                  <a:gd name="T33" fmla="*/ 79 h 86"/>
                  <a:gd name="T34" fmla="*/ 13 w 17"/>
                  <a:gd name="T35" fmla="*/ 62 h 86"/>
                  <a:gd name="T36" fmla="*/ 14 w 17"/>
                  <a:gd name="T37" fmla="*/ 45 h 86"/>
                  <a:gd name="T38" fmla="*/ 16 w 17"/>
                  <a:gd name="T39" fmla="*/ 28 h 86"/>
                  <a:gd name="T40" fmla="*/ 16 w 17"/>
                  <a:gd name="T41" fmla="*/ 28 h 86"/>
                  <a:gd name="T42" fmla="*/ 17 w 17"/>
                  <a:gd name="T43" fmla="*/ 21 h 86"/>
                  <a:gd name="T44" fmla="*/ 16 w 17"/>
                  <a:gd name="T45" fmla="*/ 13 h 86"/>
                  <a:gd name="T46" fmla="*/ 15 w 17"/>
                  <a:gd name="T47" fmla="*/ 5 h 86"/>
                  <a:gd name="T48" fmla="*/ 15 w 17"/>
                  <a:gd name="T49" fmla="*/ 5 h 86"/>
                  <a:gd name="T50" fmla="*/ 13 w 17"/>
                  <a:gd name="T51" fmla="*/ 2 h 86"/>
                  <a:gd name="T52" fmla="*/ 11 w 17"/>
                  <a:gd name="T53" fmla="*/ 1 h 86"/>
                  <a:gd name="T54" fmla="*/ 8 w 17"/>
                  <a:gd name="T55" fmla="*/ 0 h 86"/>
                  <a:gd name="T56" fmla="*/ 8 w 17"/>
                  <a:gd name="T57" fmla="*/ 0 h 86"/>
                  <a:gd name="T58" fmla="*/ 5 w 17"/>
                  <a:gd name="T59" fmla="*/ 2 h 86"/>
                  <a:gd name="T60" fmla="*/ 3 w 17"/>
                  <a:gd name="T61" fmla="*/ 4 h 86"/>
                  <a:gd name="T62" fmla="*/ 3 w 17"/>
                  <a:gd name="T63" fmla="*/ 7 h 86"/>
                  <a:gd name="T64" fmla="*/ 3 w 17"/>
                  <a:gd name="T65" fmla="*/ 7 h 8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7"/>
                  <a:gd name="T100" fmla="*/ 0 h 86"/>
                  <a:gd name="T101" fmla="*/ 17 w 17"/>
                  <a:gd name="T102" fmla="*/ 86 h 8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7" h="86">
                    <a:moveTo>
                      <a:pt x="3" y="7"/>
                    </a:moveTo>
                    <a:lnTo>
                      <a:pt x="4" y="15"/>
                    </a:lnTo>
                    <a:lnTo>
                      <a:pt x="4" y="22"/>
                    </a:lnTo>
                    <a:lnTo>
                      <a:pt x="4" y="29"/>
                    </a:lnTo>
                    <a:lnTo>
                      <a:pt x="1" y="46"/>
                    </a:lnTo>
                    <a:lnTo>
                      <a:pt x="0" y="63"/>
                    </a:lnTo>
                    <a:lnTo>
                      <a:pt x="1" y="81"/>
                    </a:lnTo>
                    <a:lnTo>
                      <a:pt x="2" y="84"/>
                    </a:lnTo>
                    <a:lnTo>
                      <a:pt x="4" y="85"/>
                    </a:lnTo>
                    <a:lnTo>
                      <a:pt x="8" y="86"/>
                    </a:lnTo>
                    <a:lnTo>
                      <a:pt x="11" y="84"/>
                    </a:lnTo>
                    <a:lnTo>
                      <a:pt x="13" y="82"/>
                    </a:lnTo>
                    <a:lnTo>
                      <a:pt x="13" y="79"/>
                    </a:lnTo>
                    <a:lnTo>
                      <a:pt x="13" y="62"/>
                    </a:lnTo>
                    <a:lnTo>
                      <a:pt x="14" y="45"/>
                    </a:lnTo>
                    <a:lnTo>
                      <a:pt x="16" y="28"/>
                    </a:lnTo>
                    <a:lnTo>
                      <a:pt x="17" y="21"/>
                    </a:lnTo>
                    <a:lnTo>
                      <a:pt x="16" y="13"/>
                    </a:lnTo>
                    <a:lnTo>
                      <a:pt x="15" y="5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2"/>
                    </a:lnTo>
                    <a:lnTo>
                      <a:pt x="3" y="4"/>
                    </a:lnTo>
                    <a:lnTo>
                      <a:pt x="3" y="7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43" name="Freeform 560"/>
              <p:cNvSpPr>
                <a:spLocks/>
              </p:cNvSpPr>
              <p:nvPr/>
            </p:nvSpPr>
            <p:spPr bwMode="auto">
              <a:xfrm>
                <a:off x="1028" y="1347"/>
                <a:ext cx="27" cy="45"/>
              </a:xfrm>
              <a:custGeom>
                <a:avLst/>
                <a:gdLst>
                  <a:gd name="T0" fmla="*/ 27 w 27"/>
                  <a:gd name="T1" fmla="*/ 0 h 45"/>
                  <a:gd name="T2" fmla="*/ 25 w 27"/>
                  <a:gd name="T3" fmla="*/ 0 h 45"/>
                  <a:gd name="T4" fmla="*/ 24 w 27"/>
                  <a:gd name="T5" fmla="*/ 0 h 45"/>
                  <a:gd name="T6" fmla="*/ 23 w 27"/>
                  <a:gd name="T7" fmla="*/ 0 h 45"/>
                  <a:gd name="T8" fmla="*/ 23 w 27"/>
                  <a:gd name="T9" fmla="*/ 0 h 45"/>
                  <a:gd name="T10" fmla="*/ 11 w 27"/>
                  <a:gd name="T11" fmla="*/ 3 h 45"/>
                  <a:gd name="T12" fmla="*/ 3 w 27"/>
                  <a:gd name="T13" fmla="*/ 11 h 45"/>
                  <a:gd name="T14" fmla="*/ 0 w 27"/>
                  <a:gd name="T15" fmla="*/ 23 h 45"/>
                  <a:gd name="T16" fmla="*/ 0 w 27"/>
                  <a:gd name="T17" fmla="*/ 23 h 45"/>
                  <a:gd name="T18" fmla="*/ 3 w 27"/>
                  <a:gd name="T19" fmla="*/ 34 h 45"/>
                  <a:gd name="T20" fmla="*/ 11 w 27"/>
                  <a:gd name="T21" fmla="*/ 42 h 45"/>
                  <a:gd name="T22" fmla="*/ 23 w 27"/>
                  <a:gd name="T23" fmla="*/ 45 h 45"/>
                  <a:gd name="T24" fmla="*/ 23 w 27"/>
                  <a:gd name="T25" fmla="*/ 45 h 45"/>
                  <a:gd name="T26" fmla="*/ 25 w 27"/>
                  <a:gd name="T27" fmla="*/ 45 h 45"/>
                  <a:gd name="T28" fmla="*/ 26 w 27"/>
                  <a:gd name="T29" fmla="*/ 45 h 45"/>
                  <a:gd name="T30" fmla="*/ 27 w 27"/>
                  <a:gd name="T31" fmla="*/ 45 h 45"/>
                  <a:gd name="T32" fmla="*/ 27 w 27"/>
                  <a:gd name="T33" fmla="*/ 0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7"/>
                  <a:gd name="T52" fmla="*/ 0 h 45"/>
                  <a:gd name="T53" fmla="*/ 27 w 27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7" h="45">
                    <a:moveTo>
                      <a:pt x="27" y="0"/>
                    </a:moveTo>
                    <a:lnTo>
                      <a:pt x="25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3" y="45"/>
                    </a:lnTo>
                    <a:lnTo>
                      <a:pt x="25" y="45"/>
                    </a:lnTo>
                    <a:lnTo>
                      <a:pt x="26" y="45"/>
                    </a:lnTo>
                    <a:lnTo>
                      <a:pt x="27" y="45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44" name="Freeform 561"/>
              <p:cNvSpPr>
                <a:spLocks/>
              </p:cNvSpPr>
              <p:nvPr/>
            </p:nvSpPr>
            <p:spPr bwMode="auto">
              <a:xfrm>
                <a:off x="851" y="1359"/>
                <a:ext cx="43" cy="100"/>
              </a:xfrm>
              <a:custGeom>
                <a:avLst/>
                <a:gdLst>
                  <a:gd name="T0" fmla="*/ 37 w 43"/>
                  <a:gd name="T1" fmla="*/ 67 h 100"/>
                  <a:gd name="T2" fmla="*/ 36 w 43"/>
                  <a:gd name="T3" fmla="*/ 55 h 100"/>
                  <a:gd name="T4" fmla="*/ 37 w 43"/>
                  <a:gd name="T5" fmla="*/ 41 h 100"/>
                  <a:gd name="T6" fmla="*/ 30 w 43"/>
                  <a:gd name="T7" fmla="*/ 4 h 100"/>
                  <a:gd name="T8" fmla="*/ 29 w 43"/>
                  <a:gd name="T9" fmla="*/ 2 h 100"/>
                  <a:gd name="T10" fmla="*/ 24 w 43"/>
                  <a:gd name="T11" fmla="*/ 0 h 100"/>
                  <a:gd name="T12" fmla="*/ 22 w 43"/>
                  <a:gd name="T13" fmla="*/ 0 h 100"/>
                  <a:gd name="T14" fmla="*/ 18 w 43"/>
                  <a:gd name="T15" fmla="*/ 3 h 100"/>
                  <a:gd name="T16" fmla="*/ 11 w 43"/>
                  <a:gd name="T17" fmla="*/ 20 h 100"/>
                  <a:gd name="T18" fmla="*/ 4 w 43"/>
                  <a:gd name="T19" fmla="*/ 59 h 100"/>
                  <a:gd name="T20" fmla="*/ 4 w 43"/>
                  <a:gd name="T21" fmla="*/ 69 h 100"/>
                  <a:gd name="T22" fmla="*/ 1 w 43"/>
                  <a:gd name="T23" fmla="*/ 84 h 100"/>
                  <a:gd name="T24" fmla="*/ 1 w 43"/>
                  <a:gd name="T25" fmla="*/ 88 h 100"/>
                  <a:gd name="T26" fmla="*/ 0 w 43"/>
                  <a:gd name="T27" fmla="*/ 93 h 100"/>
                  <a:gd name="T28" fmla="*/ 1 w 43"/>
                  <a:gd name="T29" fmla="*/ 96 h 100"/>
                  <a:gd name="T30" fmla="*/ 6 w 43"/>
                  <a:gd name="T31" fmla="*/ 100 h 100"/>
                  <a:gd name="T32" fmla="*/ 9 w 43"/>
                  <a:gd name="T33" fmla="*/ 99 h 100"/>
                  <a:gd name="T34" fmla="*/ 13 w 43"/>
                  <a:gd name="T35" fmla="*/ 94 h 100"/>
                  <a:gd name="T36" fmla="*/ 13 w 43"/>
                  <a:gd name="T37" fmla="*/ 92 h 100"/>
                  <a:gd name="T38" fmla="*/ 14 w 43"/>
                  <a:gd name="T39" fmla="*/ 87 h 100"/>
                  <a:gd name="T40" fmla="*/ 16 w 43"/>
                  <a:gd name="T41" fmla="*/ 79 h 100"/>
                  <a:gd name="T42" fmla="*/ 17 w 43"/>
                  <a:gd name="T43" fmla="*/ 57 h 100"/>
                  <a:gd name="T44" fmla="*/ 17 w 43"/>
                  <a:gd name="T45" fmla="*/ 49 h 100"/>
                  <a:gd name="T46" fmla="*/ 22 w 43"/>
                  <a:gd name="T47" fmla="*/ 26 h 100"/>
                  <a:gd name="T48" fmla="*/ 24 w 43"/>
                  <a:gd name="T49" fmla="*/ 37 h 100"/>
                  <a:gd name="T50" fmla="*/ 24 w 43"/>
                  <a:gd name="T51" fmla="*/ 53 h 100"/>
                  <a:gd name="T52" fmla="*/ 23 w 43"/>
                  <a:gd name="T53" fmla="*/ 61 h 100"/>
                  <a:gd name="T54" fmla="*/ 27 w 43"/>
                  <a:gd name="T55" fmla="*/ 77 h 100"/>
                  <a:gd name="T56" fmla="*/ 29 w 43"/>
                  <a:gd name="T57" fmla="*/ 82 h 100"/>
                  <a:gd name="T58" fmla="*/ 30 w 43"/>
                  <a:gd name="T59" fmla="*/ 93 h 100"/>
                  <a:gd name="T60" fmla="*/ 31 w 43"/>
                  <a:gd name="T61" fmla="*/ 96 h 100"/>
                  <a:gd name="T62" fmla="*/ 36 w 43"/>
                  <a:gd name="T63" fmla="*/ 99 h 100"/>
                  <a:gd name="T64" fmla="*/ 40 w 43"/>
                  <a:gd name="T65" fmla="*/ 99 h 100"/>
                  <a:gd name="T66" fmla="*/ 43 w 43"/>
                  <a:gd name="T67" fmla="*/ 93 h 100"/>
                  <a:gd name="T68" fmla="*/ 42 w 43"/>
                  <a:gd name="T69" fmla="*/ 87 h 100"/>
                  <a:gd name="T70" fmla="*/ 39 w 43"/>
                  <a:gd name="T71" fmla="*/ 73 h 10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3"/>
                  <a:gd name="T109" fmla="*/ 0 h 100"/>
                  <a:gd name="T110" fmla="*/ 43 w 43"/>
                  <a:gd name="T111" fmla="*/ 100 h 10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3" h="100">
                    <a:moveTo>
                      <a:pt x="39" y="73"/>
                    </a:moveTo>
                    <a:lnTo>
                      <a:pt x="37" y="67"/>
                    </a:lnTo>
                    <a:lnTo>
                      <a:pt x="36" y="61"/>
                    </a:lnTo>
                    <a:lnTo>
                      <a:pt x="36" y="55"/>
                    </a:lnTo>
                    <a:lnTo>
                      <a:pt x="37" y="41"/>
                    </a:lnTo>
                    <a:lnTo>
                      <a:pt x="35" y="24"/>
                    </a:lnTo>
                    <a:lnTo>
                      <a:pt x="30" y="4"/>
                    </a:lnTo>
                    <a:lnTo>
                      <a:pt x="29" y="2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19" y="1"/>
                    </a:lnTo>
                    <a:lnTo>
                      <a:pt x="18" y="3"/>
                    </a:lnTo>
                    <a:lnTo>
                      <a:pt x="11" y="20"/>
                    </a:lnTo>
                    <a:lnTo>
                      <a:pt x="5" y="40"/>
                    </a:lnTo>
                    <a:lnTo>
                      <a:pt x="4" y="59"/>
                    </a:lnTo>
                    <a:lnTo>
                      <a:pt x="4" y="69"/>
                    </a:lnTo>
                    <a:lnTo>
                      <a:pt x="3" y="77"/>
                    </a:lnTo>
                    <a:lnTo>
                      <a:pt x="1" y="84"/>
                    </a:lnTo>
                    <a:lnTo>
                      <a:pt x="1" y="88"/>
                    </a:lnTo>
                    <a:lnTo>
                      <a:pt x="0" y="91"/>
                    </a:lnTo>
                    <a:lnTo>
                      <a:pt x="0" y="93"/>
                    </a:lnTo>
                    <a:lnTo>
                      <a:pt x="1" y="96"/>
                    </a:lnTo>
                    <a:lnTo>
                      <a:pt x="3" y="99"/>
                    </a:lnTo>
                    <a:lnTo>
                      <a:pt x="6" y="100"/>
                    </a:lnTo>
                    <a:lnTo>
                      <a:pt x="9" y="99"/>
                    </a:lnTo>
                    <a:lnTo>
                      <a:pt x="12" y="97"/>
                    </a:lnTo>
                    <a:lnTo>
                      <a:pt x="13" y="94"/>
                    </a:lnTo>
                    <a:lnTo>
                      <a:pt x="13" y="92"/>
                    </a:lnTo>
                    <a:lnTo>
                      <a:pt x="13" y="90"/>
                    </a:lnTo>
                    <a:lnTo>
                      <a:pt x="14" y="87"/>
                    </a:lnTo>
                    <a:lnTo>
                      <a:pt x="16" y="79"/>
                    </a:lnTo>
                    <a:lnTo>
                      <a:pt x="17" y="69"/>
                    </a:lnTo>
                    <a:lnTo>
                      <a:pt x="17" y="57"/>
                    </a:lnTo>
                    <a:lnTo>
                      <a:pt x="17" y="49"/>
                    </a:lnTo>
                    <a:lnTo>
                      <a:pt x="19" y="39"/>
                    </a:lnTo>
                    <a:lnTo>
                      <a:pt x="22" y="26"/>
                    </a:lnTo>
                    <a:lnTo>
                      <a:pt x="24" y="37"/>
                    </a:lnTo>
                    <a:lnTo>
                      <a:pt x="24" y="45"/>
                    </a:lnTo>
                    <a:lnTo>
                      <a:pt x="24" y="53"/>
                    </a:lnTo>
                    <a:lnTo>
                      <a:pt x="23" y="61"/>
                    </a:lnTo>
                    <a:lnTo>
                      <a:pt x="25" y="70"/>
                    </a:lnTo>
                    <a:lnTo>
                      <a:pt x="27" y="77"/>
                    </a:lnTo>
                    <a:lnTo>
                      <a:pt x="29" y="82"/>
                    </a:lnTo>
                    <a:lnTo>
                      <a:pt x="30" y="88"/>
                    </a:lnTo>
                    <a:lnTo>
                      <a:pt x="30" y="93"/>
                    </a:lnTo>
                    <a:lnTo>
                      <a:pt x="31" y="96"/>
                    </a:lnTo>
                    <a:lnTo>
                      <a:pt x="33" y="98"/>
                    </a:lnTo>
                    <a:lnTo>
                      <a:pt x="36" y="99"/>
                    </a:lnTo>
                    <a:lnTo>
                      <a:pt x="40" y="99"/>
                    </a:lnTo>
                    <a:lnTo>
                      <a:pt x="42" y="96"/>
                    </a:lnTo>
                    <a:lnTo>
                      <a:pt x="43" y="93"/>
                    </a:lnTo>
                    <a:lnTo>
                      <a:pt x="42" y="87"/>
                    </a:lnTo>
                    <a:lnTo>
                      <a:pt x="41" y="80"/>
                    </a:lnTo>
                    <a:lnTo>
                      <a:pt x="39" y="73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45" name="Freeform 562"/>
              <p:cNvSpPr>
                <a:spLocks/>
              </p:cNvSpPr>
              <p:nvPr/>
            </p:nvSpPr>
            <p:spPr bwMode="auto">
              <a:xfrm>
                <a:off x="849" y="1347"/>
                <a:ext cx="45" cy="45"/>
              </a:xfrm>
              <a:custGeom>
                <a:avLst/>
                <a:gdLst>
                  <a:gd name="T0" fmla="*/ 22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2 w 45"/>
                  <a:gd name="T15" fmla="*/ 0 h 45"/>
                  <a:gd name="T16" fmla="*/ 22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2 w 45"/>
                  <a:gd name="T31" fmla="*/ 45 h 45"/>
                  <a:gd name="T32" fmla="*/ 22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2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2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2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46" name="Freeform 563"/>
              <p:cNvSpPr>
                <a:spLocks/>
              </p:cNvSpPr>
              <p:nvPr/>
            </p:nvSpPr>
            <p:spPr bwMode="auto">
              <a:xfrm>
                <a:off x="900" y="1373"/>
                <a:ext cx="19" cy="84"/>
              </a:xfrm>
              <a:custGeom>
                <a:avLst/>
                <a:gdLst>
                  <a:gd name="T0" fmla="*/ 12 w 19"/>
                  <a:gd name="T1" fmla="*/ 79 h 84"/>
                  <a:gd name="T2" fmla="*/ 13 w 19"/>
                  <a:gd name="T3" fmla="*/ 67 h 84"/>
                  <a:gd name="T4" fmla="*/ 14 w 19"/>
                  <a:gd name="T5" fmla="*/ 56 h 84"/>
                  <a:gd name="T6" fmla="*/ 17 w 19"/>
                  <a:gd name="T7" fmla="*/ 44 h 84"/>
                  <a:gd name="T8" fmla="*/ 17 w 19"/>
                  <a:gd name="T9" fmla="*/ 44 h 84"/>
                  <a:gd name="T10" fmla="*/ 19 w 19"/>
                  <a:gd name="T11" fmla="*/ 31 h 84"/>
                  <a:gd name="T12" fmla="*/ 19 w 19"/>
                  <a:gd name="T13" fmla="*/ 19 h 84"/>
                  <a:gd name="T14" fmla="*/ 19 w 19"/>
                  <a:gd name="T15" fmla="*/ 6 h 84"/>
                  <a:gd name="T16" fmla="*/ 19 w 19"/>
                  <a:gd name="T17" fmla="*/ 6 h 84"/>
                  <a:gd name="T18" fmla="*/ 18 w 19"/>
                  <a:gd name="T19" fmla="*/ 3 h 84"/>
                  <a:gd name="T20" fmla="*/ 15 w 19"/>
                  <a:gd name="T21" fmla="*/ 1 h 84"/>
                  <a:gd name="T22" fmla="*/ 12 w 19"/>
                  <a:gd name="T23" fmla="*/ 0 h 84"/>
                  <a:gd name="T24" fmla="*/ 12 w 19"/>
                  <a:gd name="T25" fmla="*/ 0 h 84"/>
                  <a:gd name="T26" fmla="*/ 9 w 19"/>
                  <a:gd name="T27" fmla="*/ 1 h 84"/>
                  <a:gd name="T28" fmla="*/ 6 w 19"/>
                  <a:gd name="T29" fmla="*/ 4 h 84"/>
                  <a:gd name="T30" fmla="*/ 6 w 19"/>
                  <a:gd name="T31" fmla="*/ 7 h 84"/>
                  <a:gd name="T32" fmla="*/ 6 w 19"/>
                  <a:gd name="T33" fmla="*/ 7 h 84"/>
                  <a:gd name="T34" fmla="*/ 6 w 19"/>
                  <a:gd name="T35" fmla="*/ 25 h 84"/>
                  <a:gd name="T36" fmla="*/ 4 w 19"/>
                  <a:gd name="T37" fmla="*/ 42 h 84"/>
                  <a:gd name="T38" fmla="*/ 1 w 19"/>
                  <a:gd name="T39" fmla="*/ 60 h 84"/>
                  <a:gd name="T40" fmla="*/ 1 w 19"/>
                  <a:gd name="T41" fmla="*/ 60 h 84"/>
                  <a:gd name="T42" fmla="*/ 0 w 19"/>
                  <a:gd name="T43" fmla="*/ 66 h 84"/>
                  <a:gd name="T44" fmla="*/ 0 w 19"/>
                  <a:gd name="T45" fmla="*/ 71 h 84"/>
                  <a:gd name="T46" fmla="*/ 0 w 19"/>
                  <a:gd name="T47" fmla="*/ 78 h 84"/>
                  <a:gd name="T48" fmla="*/ 0 w 19"/>
                  <a:gd name="T49" fmla="*/ 78 h 84"/>
                  <a:gd name="T50" fmla="*/ 0 w 19"/>
                  <a:gd name="T51" fmla="*/ 81 h 84"/>
                  <a:gd name="T52" fmla="*/ 2 w 19"/>
                  <a:gd name="T53" fmla="*/ 83 h 84"/>
                  <a:gd name="T54" fmla="*/ 6 w 19"/>
                  <a:gd name="T55" fmla="*/ 84 h 84"/>
                  <a:gd name="T56" fmla="*/ 6 w 19"/>
                  <a:gd name="T57" fmla="*/ 84 h 84"/>
                  <a:gd name="T58" fmla="*/ 9 w 19"/>
                  <a:gd name="T59" fmla="*/ 84 h 84"/>
                  <a:gd name="T60" fmla="*/ 11 w 19"/>
                  <a:gd name="T61" fmla="*/ 82 h 84"/>
                  <a:gd name="T62" fmla="*/ 12 w 19"/>
                  <a:gd name="T63" fmla="*/ 79 h 84"/>
                  <a:gd name="T64" fmla="*/ 12 w 19"/>
                  <a:gd name="T65" fmla="*/ 79 h 8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9"/>
                  <a:gd name="T100" fmla="*/ 0 h 84"/>
                  <a:gd name="T101" fmla="*/ 19 w 19"/>
                  <a:gd name="T102" fmla="*/ 84 h 8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9" h="84">
                    <a:moveTo>
                      <a:pt x="12" y="79"/>
                    </a:moveTo>
                    <a:lnTo>
                      <a:pt x="13" y="67"/>
                    </a:lnTo>
                    <a:lnTo>
                      <a:pt x="14" y="56"/>
                    </a:lnTo>
                    <a:lnTo>
                      <a:pt x="17" y="44"/>
                    </a:lnTo>
                    <a:lnTo>
                      <a:pt x="19" y="31"/>
                    </a:lnTo>
                    <a:lnTo>
                      <a:pt x="19" y="19"/>
                    </a:lnTo>
                    <a:lnTo>
                      <a:pt x="19" y="6"/>
                    </a:lnTo>
                    <a:lnTo>
                      <a:pt x="18" y="3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25"/>
                    </a:lnTo>
                    <a:lnTo>
                      <a:pt x="4" y="42"/>
                    </a:lnTo>
                    <a:lnTo>
                      <a:pt x="1" y="60"/>
                    </a:lnTo>
                    <a:lnTo>
                      <a:pt x="0" y="66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0" y="81"/>
                    </a:lnTo>
                    <a:lnTo>
                      <a:pt x="2" y="83"/>
                    </a:lnTo>
                    <a:lnTo>
                      <a:pt x="6" y="84"/>
                    </a:lnTo>
                    <a:lnTo>
                      <a:pt x="9" y="84"/>
                    </a:lnTo>
                    <a:lnTo>
                      <a:pt x="11" y="82"/>
                    </a:lnTo>
                    <a:lnTo>
                      <a:pt x="12" y="79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47" name="Freeform 564"/>
              <p:cNvSpPr>
                <a:spLocks/>
              </p:cNvSpPr>
              <p:nvPr/>
            </p:nvSpPr>
            <p:spPr bwMode="auto">
              <a:xfrm>
                <a:off x="917" y="1372"/>
                <a:ext cx="21" cy="86"/>
              </a:xfrm>
              <a:custGeom>
                <a:avLst/>
                <a:gdLst>
                  <a:gd name="T0" fmla="*/ 1 w 21"/>
                  <a:gd name="T1" fmla="*/ 5 h 86"/>
                  <a:gd name="T2" fmla="*/ 0 w 21"/>
                  <a:gd name="T3" fmla="*/ 14 h 86"/>
                  <a:gd name="T4" fmla="*/ 1 w 21"/>
                  <a:gd name="T5" fmla="*/ 24 h 86"/>
                  <a:gd name="T6" fmla="*/ 5 w 21"/>
                  <a:gd name="T7" fmla="*/ 32 h 86"/>
                  <a:gd name="T8" fmla="*/ 5 w 21"/>
                  <a:gd name="T9" fmla="*/ 32 h 86"/>
                  <a:gd name="T10" fmla="*/ 8 w 21"/>
                  <a:gd name="T11" fmla="*/ 47 h 86"/>
                  <a:gd name="T12" fmla="*/ 8 w 21"/>
                  <a:gd name="T13" fmla="*/ 62 h 86"/>
                  <a:gd name="T14" fmla="*/ 6 w 21"/>
                  <a:gd name="T15" fmla="*/ 78 h 86"/>
                  <a:gd name="T16" fmla="*/ 6 w 21"/>
                  <a:gd name="T17" fmla="*/ 78 h 86"/>
                  <a:gd name="T18" fmla="*/ 6 w 21"/>
                  <a:gd name="T19" fmla="*/ 81 h 86"/>
                  <a:gd name="T20" fmla="*/ 8 w 21"/>
                  <a:gd name="T21" fmla="*/ 84 h 86"/>
                  <a:gd name="T22" fmla="*/ 10 w 21"/>
                  <a:gd name="T23" fmla="*/ 86 h 86"/>
                  <a:gd name="T24" fmla="*/ 10 w 21"/>
                  <a:gd name="T25" fmla="*/ 86 h 86"/>
                  <a:gd name="T26" fmla="*/ 14 w 21"/>
                  <a:gd name="T27" fmla="*/ 86 h 86"/>
                  <a:gd name="T28" fmla="*/ 16 w 21"/>
                  <a:gd name="T29" fmla="*/ 84 h 86"/>
                  <a:gd name="T30" fmla="*/ 19 w 21"/>
                  <a:gd name="T31" fmla="*/ 81 h 86"/>
                  <a:gd name="T32" fmla="*/ 19 w 21"/>
                  <a:gd name="T33" fmla="*/ 81 h 86"/>
                  <a:gd name="T34" fmla="*/ 20 w 21"/>
                  <a:gd name="T35" fmla="*/ 71 h 86"/>
                  <a:gd name="T36" fmla="*/ 20 w 21"/>
                  <a:gd name="T37" fmla="*/ 60 h 86"/>
                  <a:gd name="T38" fmla="*/ 21 w 21"/>
                  <a:gd name="T39" fmla="*/ 49 h 86"/>
                  <a:gd name="T40" fmla="*/ 21 w 21"/>
                  <a:gd name="T41" fmla="*/ 49 h 86"/>
                  <a:gd name="T42" fmla="*/ 20 w 21"/>
                  <a:gd name="T43" fmla="*/ 39 h 86"/>
                  <a:gd name="T44" fmla="*/ 17 w 21"/>
                  <a:gd name="T45" fmla="*/ 29 h 86"/>
                  <a:gd name="T46" fmla="*/ 12 w 21"/>
                  <a:gd name="T47" fmla="*/ 20 h 86"/>
                  <a:gd name="T48" fmla="*/ 12 w 21"/>
                  <a:gd name="T49" fmla="*/ 20 h 86"/>
                  <a:gd name="T50" fmla="*/ 13 w 21"/>
                  <a:gd name="T51" fmla="*/ 16 h 86"/>
                  <a:gd name="T52" fmla="*/ 13 w 21"/>
                  <a:gd name="T53" fmla="*/ 11 h 86"/>
                  <a:gd name="T54" fmla="*/ 14 w 21"/>
                  <a:gd name="T55" fmla="*/ 7 h 86"/>
                  <a:gd name="T56" fmla="*/ 14 w 21"/>
                  <a:gd name="T57" fmla="*/ 7 h 86"/>
                  <a:gd name="T58" fmla="*/ 13 w 21"/>
                  <a:gd name="T59" fmla="*/ 4 h 86"/>
                  <a:gd name="T60" fmla="*/ 11 w 21"/>
                  <a:gd name="T61" fmla="*/ 1 h 86"/>
                  <a:gd name="T62" fmla="*/ 8 w 21"/>
                  <a:gd name="T63" fmla="*/ 0 h 86"/>
                  <a:gd name="T64" fmla="*/ 8 w 21"/>
                  <a:gd name="T65" fmla="*/ 0 h 86"/>
                  <a:gd name="T66" fmla="*/ 5 w 21"/>
                  <a:gd name="T67" fmla="*/ 0 h 86"/>
                  <a:gd name="T68" fmla="*/ 3 w 21"/>
                  <a:gd name="T69" fmla="*/ 2 h 86"/>
                  <a:gd name="T70" fmla="*/ 1 w 21"/>
                  <a:gd name="T71" fmla="*/ 5 h 86"/>
                  <a:gd name="T72" fmla="*/ 1 w 21"/>
                  <a:gd name="T73" fmla="*/ 5 h 8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1"/>
                  <a:gd name="T112" fmla="*/ 0 h 86"/>
                  <a:gd name="T113" fmla="*/ 21 w 21"/>
                  <a:gd name="T114" fmla="*/ 86 h 8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1" h="86">
                    <a:moveTo>
                      <a:pt x="1" y="5"/>
                    </a:moveTo>
                    <a:lnTo>
                      <a:pt x="0" y="14"/>
                    </a:lnTo>
                    <a:lnTo>
                      <a:pt x="1" y="24"/>
                    </a:lnTo>
                    <a:lnTo>
                      <a:pt x="5" y="32"/>
                    </a:lnTo>
                    <a:lnTo>
                      <a:pt x="8" y="47"/>
                    </a:lnTo>
                    <a:lnTo>
                      <a:pt x="8" y="62"/>
                    </a:lnTo>
                    <a:lnTo>
                      <a:pt x="6" y="78"/>
                    </a:lnTo>
                    <a:lnTo>
                      <a:pt x="6" y="81"/>
                    </a:lnTo>
                    <a:lnTo>
                      <a:pt x="8" y="84"/>
                    </a:lnTo>
                    <a:lnTo>
                      <a:pt x="10" y="86"/>
                    </a:lnTo>
                    <a:lnTo>
                      <a:pt x="14" y="86"/>
                    </a:lnTo>
                    <a:lnTo>
                      <a:pt x="16" y="84"/>
                    </a:lnTo>
                    <a:lnTo>
                      <a:pt x="19" y="81"/>
                    </a:lnTo>
                    <a:lnTo>
                      <a:pt x="20" y="71"/>
                    </a:lnTo>
                    <a:lnTo>
                      <a:pt x="20" y="60"/>
                    </a:lnTo>
                    <a:lnTo>
                      <a:pt x="21" y="49"/>
                    </a:lnTo>
                    <a:lnTo>
                      <a:pt x="20" y="39"/>
                    </a:lnTo>
                    <a:lnTo>
                      <a:pt x="17" y="29"/>
                    </a:lnTo>
                    <a:lnTo>
                      <a:pt x="12" y="20"/>
                    </a:lnTo>
                    <a:lnTo>
                      <a:pt x="13" y="16"/>
                    </a:lnTo>
                    <a:lnTo>
                      <a:pt x="13" y="11"/>
                    </a:lnTo>
                    <a:lnTo>
                      <a:pt x="14" y="7"/>
                    </a:lnTo>
                    <a:lnTo>
                      <a:pt x="13" y="4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1" y="5"/>
                    </a:lnTo>
                    <a:close/>
                  </a:path>
                </a:pathLst>
              </a:custGeom>
              <a:solidFill>
                <a:srgbClr val="FDE49D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48" name="Freeform 565"/>
              <p:cNvSpPr>
                <a:spLocks/>
              </p:cNvSpPr>
              <p:nvPr/>
            </p:nvSpPr>
            <p:spPr bwMode="auto">
              <a:xfrm>
                <a:off x="894" y="1347"/>
                <a:ext cx="45" cy="45"/>
              </a:xfrm>
              <a:custGeom>
                <a:avLst/>
                <a:gdLst>
                  <a:gd name="T0" fmla="*/ 23 w 45"/>
                  <a:gd name="T1" fmla="*/ 45 h 45"/>
                  <a:gd name="T2" fmla="*/ 34 w 45"/>
                  <a:gd name="T3" fmla="*/ 42 h 45"/>
                  <a:gd name="T4" fmla="*/ 42 w 45"/>
                  <a:gd name="T5" fmla="*/ 34 h 45"/>
                  <a:gd name="T6" fmla="*/ 45 w 45"/>
                  <a:gd name="T7" fmla="*/ 23 h 45"/>
                  <a:gd name="T8" fmla="*/ 45 w 45"/>
                  <a:gd name="T9" fmla="*/ 23 h 45"/>
                  <a:gd name="T10" fmla="*/ 42 w 45"/>
                  <a:gd name="T11" fmla="*/ 11 h 45"/>
                  <a:gd name="T12" fmla="*/ 34 w 45"/>
                  <a:gd name="T13" fmla="*/ 3 h 45"/>
                  <a:gd name="T14" fmla="*/ 23 w 45"/>
                  <a:gd name="T15" fmla="*/ 0 h 45"/>
                  <a:gd name="T16" fmla="*/ 23 w 45"/>
                  <a:gd name="T17" fmla="*/ 0 h 45"/>
                  <a:gd name="T18" fmla="*/ 11 w 45"/>
                  <a:gd name="T19" fmla="*/ 3 h 45"/>
                  <a:gd name="T20" fmla="*/ 3 w 45"/>
                  <a:gd name="T21" fmla="*/ 11 h 45"/>
                  <a:gd name="T22" fmla="*/ 0 w 45"/>
                  <a:gd name="T23" fmla="*/ 23 h 45"/>
                  <a:gd name="T24" fmla="*/ 0 w 45"/>
                  <a:gd name="T25" fmla="*/ 23 h 45"/>
                  <a:gd name="T26" fmla="*/ 3 w 45"/>
                  <a:gd name="T27" fmla="*/ 34 h 45"/>
                  <a:gd name="T28" fmla="*/ 11 w 45"/>
                  <a:gd name="T29" fmla="*/ 42 h 45"/>
                  <a:gd name="T30" fmla="*/ 23 w 45"/>
                  <a:gd name="T31" fmla="*/ 45 h 45"/>
                  <a:gd name="T32" fmla="*/ 23 w 45"/>
                  <a:gd name="T33" fmla="*/ 45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45"/>
                  <a:gd name="T53" fmla="*/ 45 w 45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45">
                    <a:moveTo>
                      <a:pt x="23" y="45"/>
                    </a:moveTo>
                    <a:lnTo>
                      <a:pt x="34" y="42"/>
                    </a:lnTo>
                    <a:lnTo>
                      <a:pt x="42" y="34"/>
                    </a:lnTo>
                    <a:lnTo>
                      <a:pt x="45" y="23"/>
                    </a:lnTo>
                    <a:lnTo>
                      <a:pt x="42" y="11"/>
                    </a:lnTo>
                    <a:lnTo>
                      <a:pt x="34" y="3"/>
                    </a:lnTo>
                    <a:lnTo>
                      <a:pt x="23" y="0"/>
                    </a:lnTo>
                    <a:lnTo>
                      <a:pt x="11" y="3"/>
                    </a:lnTo>
                    <a:lnTo>
                      <a:pt x="3" y="11"/>
                    </a:lnTo>
                    <a:lnTo>
                      <a:pt x="0" y="23"/>
                    </a:lnTo>
                    <a:lnTo>
                      <a:pt x="3" y="34"/>
                    </a:lnTo>
                    <a:lnTo>
                      <a:pt x="11" y="42"/>
                    </a:lnTo>
                    <a:lnTo>
                      <a:pt x="23" y="45"/>
                    </a:lnTo>
                    <a:close/>
                  </a:path>
                </a:pathLst>
              </a:custGeom>
              <a:solidFill>
                <a:srgbClr val="FDD055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8135" name="Group 716"/>
          <p:cNvGrpSpPr>
            <a:grpSpLocks/>
          </p:cNvGrpSpPr>
          <p:nvPr/>
        </p:nvGrpSpPr>
        <p:grpSpPr bwMode="auto">
          <a:xfrm>
            <a:off x="798513" y="3365500"/>
            <a:ext cx="293687" cy="225425"/>
            <a:chOff x="447" y="1885"/>
            <a:chExt cx="165" cy="127"/>
          </a:xfrm>
        </p:grpSpPr>
        <p:sp>
          <p:nvSpPr>
            <p:cNvPr id="48317" name="Freeform 586"/>
            <p:cNvSpPr>
              <a:spLocks/>
            </p:cNvSpPr>
            <p:nvPr/>
          </p:nvSpPr>
          <p:spPr bwMode="auto">
            <a:xfrm>
              <a:off x="447" y="1885"/>
              <a:ext cx="42" cy="41"/>
            </a:xfrm>
            <a:custGeom>
              <a:avLst/>
              <a:gdLst>
                <a:gd name="T0" fmla="*/ 21 w 42"/>
                <a:gd name="T1" fmla="*/ 41 h 41"/>
                <a:gd name="T2" fmla="*/ 31 w 42"/>
                <a:gd name="T3" fmla="*/ 39 h 41"/>
                <a:gd name="T4" fmla="*/ 38 w 42"/>
                <a:gd name="T5" fmla="*/ 32 h 41"/>
                <a:gd name="T6" fmla="*/ 42 w 42"/>
                <a:gd name="T7" fmla="*/ 21 h 41"/>
                <a:gd name="T8" fmla="*/ 42 w 42"/>
                <a:gd name="T9" fmla="*/ 21 h 41"/>
                <a:gd name="T10" fmla="*/ 38 w 42"/>
                <a:gd name="T11" fmla="*/ 11 h 41"/>
                <a:gd name="T12" fmla="*/ 31 w 42"/>
                <a:gd name="T13" fmla="*/ 3 h 41"/>
                <a:gd name="T14" fmla="*/ 21 w 42"/>
                <a:gd name="T15" fmla="*/ 0 h 41"/>
                <a:gd name="T16" fmla="*/ 21 w 42"/>
                <a:gd name="T17" fmla="*/ 0 h 41"/>
                <a:gd name="T18" fmla="*/ 10 w 42"/>
                <a:gd name="T19" fmla="*/ 3 h 41"/>
                <a:gd name="T20" fmla="*/ 3 w 42"/>
                <a:gd name="T21" fmla="*/ 11 h 41"/>
                <a:gd name="T22" fmla="*/ 0 w 42"/>
                <a:gd name="T23" fmla="*/ 21 h 41"/>
                <a:gd name="T24" fmla="*/ 0 w 42"/>
                <a:gd name="T25" fmla="*/ 21 h 41"/>
                <a:gd name="T26" fmla="*/ 3 w 42"/>
                <a:gd name="T27" fmla="*/ 32 h 41"/>
                <a:gd name="T28" fmla="*/ 10 w 42"/>
                <a:gd name="T29" fmla="*/ 39 h 41"/>
                <a:gd name="T30" fmla="*/ 21 w 42"/>
                <a:gd name="T31" fmla="*/ 41 h 41"/>
                <a:gd name="T32" fmla="*/ 21 w 42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2"/>
                <a:gd name="T52" fmla="*/ 0 h 41"/>
                <a:gd name="T53" fmla="*/ 42 w 42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2" h="41">
                  <a:moveTo>
                    <a:pt x="21" y="41"/>
                  </a:moveTo>
                  <a:lnTo>
                    <a:pt x="31" y="39"/>
                  </a:lnTo>
                  <a:lnTo>
                    <a:pt x="38" y="32"/>
                  </a:lnTo>
                  <a:lnTo>
                    <a:pt x="42" y="21"/>
                  </a:lnTo>
                  <a:lnTo>
                    <a:pt x="38" y="11"/>
                  </a:lnTo>
                  <a:lnTo>
                    <a:pt x="31" y="3"/>
                  </a:lnTo>
                  <a:lnTo>
                    <a:pt x="21" y="0"/>
                  </a:lnTo>
                  <a:lnTo>
                    <a:pt x="10" y="3"/>
                  </a:lnTo>
                  <a:lnTo>
                    <a:pt x="3" y="11"/>
                  </a:lnTo>
                  <a:lnTo>
                    <a:pt x="0" y="21"/>
                  </a:lnTo>
                  <a:lnTo>
                    <a:pt x="3" y="32"/>
                  </a:lnTo>
                  <a:lnTo>
                    <a:pt x="10" y="39"/>
                  </a:lnTo>
                  <a:lnTo>
                    <a:pt x="21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18" name="Freeform 587"/>
            <p:cNvSpPr>
              <a:spLocks/>
            </p:cNvSpPr>
            <p:nvPr/>
          </p:nvSpPr>
          <p:spPr bwMode="auto">
            <a:xfrm>
              <a:off x="533" y="1971"/>
              <a:ext cx="41" cy="41"/>
            </a:xfrm>
            <a:custGeom>
              <a:avLst/>
              <a:gdLst>
                <a:gd name="T0" fmla="*/ 20 w 41"/>
                <a:gd name="T1" fmla="*/ 41 h 41"/>
                <a:gd name="T2" fmla="*/ 30 w 41"/>
                <a:gd name="T3" fmla="*/ 38 h 41"/>
                <a:gd name="T4" fmla="*/ 38 w 41"/>
                <a:gd name="T5" fmla="*/ 31 h 41"/>
                <a:gd name="T6" fmla="*/ 41 w 41"/>
                <a:gd name="T7" fmla="*/ 21 h 41"/>
                <a:gd name="T8" fmla="*/ 41 w 41"/>
                <a:gd name="T9" fmla="*/ 21 h 41"/>
                <a:gd name="T10" fmla="*/ 38 w 41"/>
                <a:gd name="T11" fmla="*/ 10 h 41"/>
                <a:gd name="T12" fmla="*/ 30 w 41"/>
                <a:gd name="T13" fmla="*/ 3 h 41"/>
                <a:gd name="T14" fmla="*/ 20 w 41"/>
                <a:gd name="T15" fmla="*/ 0 h 41"/>
                <a:gd name="T16" fmla="*/ 20 w 41"/>
                <a:gd name="T17" fmla="*/ 0 h 41"/>
                <a:gd name="T18" fmla="*/ 10 w 41"/>
                <a:gd name="T19" fmla="*/ 3 h 41"/>
                <a:gd name="T20" fmla="*/ 2 w 41"/>
                <a:gd name="T21" fmla="*/ 10 h 41"/>
                <a:gd name="T22" fmla="*/ 0 w 41"/>
                <a:gd name="T23" fmla="*/ 21 h 41"/>
                <a:gd name="T24" fmla="*/ 0 w 41"/>
                <a:gd name="T25" fmla="*/ 21 h 41"/>
                <a:gd name="T26" fmla="*/ 2 w 41"/>
                <a:gd name="T27" fmla="*/ 31 h 41"/>
                <a:gd name="T28" fmla="*/ 10 w 41"/>
                <a:gd name="T29" fmla="*/ 38 h 41"/>
                <a:gd name="T30" fmla="*/ 20 w 41"/>
                <a:gd name="T31" fmla="*/ 41 h 41"/>
                <a:gd name="T32" fmla="*/ 20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0" y="41"/>
                  </a:moveTo>
                  <a:lnTo>
                    <a:pt x="30" y="38"/>
                  </a:lnTo>
                  <a:lnTo>
                    <a:pt x="38" y="31"/>
                  </a:lnTo>
                  <a:lnTo>
                    <a:pt x="41" y="21"/>
                  </a:lnTo>
                  <a:lnTo>
                    <a:pt x="38" y="10"/>
                  </a:lnTo>
                  <a:lnTo>
                    <a:pt x="30" y="3"/>
                  </a:lnTo>
                  <a:lnTo>
                    <a:pt x="20" y="0"/>
                  </a:lnTo>
                  <a:lnTo>
                    <a:pt x="10" y="3"/>
                  </a:lnTo>
                  <a:lnTo>
                    <a:pt x="2" y="10"/>
                  </a:lnTo>
                  <a:lnTo>
                    <a:pt x="0" y="21"/>
                  </a:lnTo>
                  <a:lnTo>
                    <a:pt x="2" y="31"/>
                  </a:lnTo>
                  <a:lnTo>
                    <a:pt x="10" y="38"/>
                  </a:lnTo>
                  <a:lnTo>
                    <a:pt x="20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19" name="Freeform 588"/>
            <p:cNvSpPr>
              <a:spLocks/>
            </p:cNvSpPr>
            <p:nvPr/>
          </p:nvSpPr>
          <p:spPr bwMode="auto">
            <a:xfrm>
              <a:off x="571" y="1885"/>
              <a:ext cx="41" cy="41"/>
            </a:xfrm>
            <a:custGeom>
              <a:avLst/>
              <a:gdLst>
                <a:gd name="T0" fmla="*/ 21 w 41"/>
                <a:gd name="T1" fmla="*/ 41 h 41"/>
                <a:gd name="T2" fmla="*/ 31 w 41"/>
                <a:gd name="T3" fmla="*/ 39 h 41"/>
                <a:gd name="T4" fmla="*/ 38 w 41"/>
                <a:gd name="T5" fmla="*/ 32 h 41"/>
                <a:gd name="T6" fmla="*/ 41 w 41"/>
                <a:gd name="T7" fmla="*/ 21 h 41"/>
                <a:gd name="T8" fmla="*/ 41 w 41"/>
                <a:gd name="T9" fmla="*/ 21 h 41"/>
                <a:gd name="T10" fmla="*/ 38 w 41"/>
                <a:gd name="T11" fmla="*/ 11 h 41"/>
                <a:gd name="T12" fmla="*/ 31 w 41"/>
                <a:gd name="T13" fmla="*/ 3 h 41"/>
                <a:gd name="T14" fmla="*/ 21 w 41"/>
                <a:gd name="T15" fmla="*/ 0 h 41"/>
                <a:gd name="T16" fmla="*/ 21 w 41"/>
                <a:gd name="T17" fmla="*/ 0 h 41"/>
                <a:gd name="T18" fmla="*/ 10 w 41"/>
                <a:gd name="T19" fmla="*/ 3 h 41"/>
                <a:gd name="T20" fmla="*/ 3 w 41"/>
                <a:gd name="T21" fmla="*/ 11 h 41"/>
                <a:gd name="T22" fmla="*/ 0 w 41"/>
                <a:gd name="T23" fmla="*/ 21 h 41"/>
                <a:gd name="T24" fmla="*/ 0 w 41"/>
                <a:gd name="T25" fmla="*/ 21 h 41"/>
                <a:gd name="T26" fmla="*/ 3 w 41"/>
                <a:gd name="T27" fmla="*/ 32 h 41"/>
                <a:gd name="T28" fmla="*/ 10 w 41"/>
                <a:gd name="T29" fmla="*/ 39 h 41"/>
                <a:gd name="T30" fmla="*/ 21 w 41"/>
                <a:gd name="T31" fmla="*/ 41 h 41"/>
                <a:gd name="T32" fmla="*/ 21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1" y="41"/>
                  </a:moveTo>
                  <a:lnTo>
                    <a:pt x="31" y="39"/>
                  </a:lnTo>
                  <a:lnTo>
                    <a:pt x="38" y="32"/>
                  </a:lnTo>
                  <a:lnTo>
                    <a:pt x="41" y="21"/>
                  </a:lnTo>
                  <a:lnTo>
                    <a:pt x="38" y="11"/>
                  </a:lnTo>
                  <a:lnTo>
                    <a:pt x="31" y="3"/>
                  </a:lnTo>
                  <a:lnTo>
                    <a:pt x="21" y="0"/>
                  </a:lnTo>
                  <a:lnTo>
                    <a:pt x="10" y="3"/>
                  </a:lnTo>
                  <a:lnTo>
                    <a:pt x="3" y="11"/>
                  </a:lnTo>
                  <a:lnTo>
                    <a:pt x="0" y="21"/>
                  </a:lnTo>
                  <a:lnTo>
                    <a:pt x="3" y="32"/>
                  </a:lnTo>
                  <a:lnTo>
                    <a:pt x="10" y="39"/>
                  </a:lnTo>
                  <a:lnTo>
                    <a:pt x="21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136" name="Group 765"/>
          <p:cNvGrpSpPr>
            <a:grpSpLocks/>
          </p:cNvGrpSpPr>
          <p:nvPr/>
        </p:nvGrpSpPr>
        <p:grpSpPr bwMode="auto">
          <a:xfrm>
            <a:off x="190500" y="1114425"/>
            <a:ext cx="1654175" cy="1222375"/>
            <a:chOff x="107" y="624"/>
            <a:chExt cx="926" cy="685"/>
          </a:xfrm>
        </p:grpSpPr>
        <p:sp>
          <p:nvSpPr>
            <p:cNvPr id="48277" name="Freeform 578"/>
            <p:cNvSpPr>
              <a:spLocks/>
            </p:cNvSpPr>
            <p:nvPr/>
          </p:nvSpPr>
          <p:spPr bwMode="auto">
            <a:xfrm>
              <a:off x="327" y="1084"/>
              <a:ext cx="41" cy="41"/>
            </a:xfrm>
            <a:custGeom>
              <a:avLst/>
              <a:gdLst>
                <a:gd name="T0" fmla="*/ 20 w 41"/>
                <a:gd name="T1" fmla="*/ 41 h 41"/>
                <a:gd name="T2" fmla="*/ 31 w 41"/>
                <a:gd name="T3" fmla="*/ 38 h 41"/>
                <a:gd name="T4" fmla="*/ 38 w 41"/>
                <a:gd name="T5" fmla="*/ 31 h 41"/>
                <a:gd name="T6" fmla="*/ 41 w 41"/>
                <a:gd name="T7" fmla="*/ 21 h 41"/>
                <a:gd name="T8" fmla="*/ 41 w 41"/>
                <a:gd name="T9" fmla="*/ 21 h 41"/>
                <a:gd name="T10" fmla="*/ 38 w 41"/>
                <a:gd name="T11" fmla="*/ 10 h 41"/>
                <a:gd name="T12" fmla="*/ 31 w 41"/>
                <a:gd name="T13" fmla="*/ 3 h 41"/>
                <a:gd name="T14" fmla="*/ 20 w 41"/>
                <a:gd name="T15" fmla="*/ 0 h 41"/>
                <a:gd name="T16" fmla="*/ 20 w 41"/>
                <a:gd name="T17" fmla="*/ 0 h 41"/>
                <a:gd name="T18" fmla="*/ 10 w 41"/>
                <a:gd name="T19" fmla="*/ 3 h 41"/>
                <a:gd name="T20" fmla="*/ 2 w 41"/>
                <a:gd name="T21" fmla="*/ 10 h 41"/>
                <a:gd name="T22" fmla="*/ 0 w 41"/>
                <a:gd name="T23" fmla="*/ 21 h 41"/>
                <a:gd name="T24" fmla="*/ 0 w 41"/>
                <a:gd name="T25" fmla="*/ 21 h 41"/>
                <a:gd name="T26" fmla="*/ 2 w 41"/>
                <a:gd name="T27" fmla="*/ 31 h 41"/>
                <a:gd name="T28" fmla="*/ 10 w 41"/>
                <a:gd name="T29" fmla="*/ 38 h 41"/>
                <a:gd name="T30" fmla="*/ 20 w 41"/>
                <a:gd name="T31" fmla="*/ 41 h 41"/>
                <a:gd name="T32" fmla="*/ 20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0" y="41"/>
                  </a:moveTo>
                  <a:lnTo>
                    <a:pt x="31" y="38"/>
                  </a:lnTo>
                  <a:lnTo>
                    <a:pt x="38" y="31"/>
                  </a:lnTo>
                  <a:lnTo>
                    <a:pt x="41" y="21"/>
                  </a:lnTo>
                  <a:lnTo>
                    <a:pt x="38" y="10"/>
                  </a:lnTo>
                  <a:lnTo>
                    <a:pt x="31" y="3"/>
                  </a:lnTo>
                  <a:lnTo>
                    <a:pt x="20" y="0"/>
                  </a:lnTo>
                  <a:lnTo>
                    <a:pt x="10" y="3"/>
                  </a:lnTo>
                  <a:lnTo>
                    <a:pt x="2" y="10"/>
                  </a:lnTo>
                  <a:lnTo>
                    <a:pt x="0" y="21"/>
                  </a:lnTo>
                  <a:lnTo>
                    <a:pt x="2" y="31"/>
                  </a:lnTo>
                  <a:lnTo>
                    <a:pt x="10" y="38"/>
                  </a:lnTo>
                  <a:lnTo>
                    <a:pt x="20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78" name="Freeform 579"/>
            <p:cNvSpPr>
              <a:spLocks/>
            </p:cNvSpPr>
            <p:nvPr/>
          </p:nvSpPr>
          <p:spPr bwMode="auto">
            <a:xfrm>
              <a:off x="365" y="1199"/>
              <a:ext cx="41" cy="41"/>
            </a:xfrm>
            <a:custGeom>
              <a:avLst/>
              <a:gdLst>
                <a:gd name="T0" fmla="*/ 21 w 41"/>
                <a:gd name="T1" fmla="*/ 41 h 41"/>
                <a:gd name="T2" fmla="*/ 31 w 41"/>
                <a:gd name="T3" fmla="*/ 38 h 41"/>
                <a:gd name="T4" fmla="*/ 39 w 41"/>
                <a:gd name="T5" fmla="*/ 30 h 41"/>
                <a:gd name="T6" fmla="*/ 41 w 41"/>
                <a:gd name="T7" fmla="*/ 20 h 41"/>
                <a:gd name="T8" fmla="*/ 41 w 41"/>
                <a:gd name="T9" fmla="*/ 20 h 41"/>
                <a:gd name="T10" fmla="*/ 39 w 41"/>
                <a:gd name="T11" fmla="*/ 10 h 41"/>
                <a:gd name="T12" fmla="*/ 31 w 41"/>
                <a:gd name="T13" fmla="*/ 2 h 41"/>
                <a:gd name="T14" fmla="*/ 21 w 41"/>
                <a:gd name="T15" fmla="*/ 0 h 41"/>
                <a:gd name="T16" fmla="*/ 21 w 41"/>
                <a:gd name="T17" fmla="*/ 0 h 41"/>
                <a:gd name="T18" fmla="*/ 11 w 41"/>
                <a:gd name="T19" fmla="*/ 2 h 41"/>
                <a:gd name="T20" fmla="*/ 3 w 41"/>
                <a:gd name="T21" fmla="*/ 10 h 41"/>
                <a:gd name="T22" fmla="*/ 0 w 41"/>
                <a:gd name="T23" fmla="*/ 20 h 41"/>
                <a:gd name="T24" fmla="*/ 0 w 41"/>
                <a:gd name="T25" fmla="*/ 20 h 41"/>
                <a:gd name="T26" fmla="*/ 3 w 41"/>
                <a:gd name="T27" fmla="*/ 30 h 41"/>
                <a:gd name="T28" fmla="*/ 11 w 41"/>
                <a:gd name="T29" fmla="*/ 38 h 41"/>
                <a:gd name="T30" fmla="*/ 21 w 41"/>
                <a:gd name="T31" fmla="*/ 41 h 41"/>
                <a:gd name="T32" fmla="*/ 21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1" y="41"/>
                  </a:moveTo>
                  <a:lnTo>
                    <a:pt x="31" y="38"/>
                  </a:lnTo>
                  <a:lnTo>
                    <a:pt x="39" y="30"/>
                  </a:lnTo>
                  <a:lnTo>
                    <a:pt x="41" y="20"/>
                  </a:lnTo>
                  <a:lnTo>
                    <a:pt x="39" y="10"/>
                  </a:lnTo>
                  <a:lnTo>
                    <a:pt x="31" y="2"/>
                  </a:lnTo>
                  <a:lnTo>
                    <a:pt x="21" y="0"/>
                  </a:lnTo>
                  <a:lnTo>
                    <a:pt x="11" y="2"/>
                  </a:lnTo>
                  <a:lnTo>
                    <a:pt x="3" y="10"/>
                  </a:lnTo>
                  <a:lnTo>
                    <a:pt x="0" y="20"/>
                  </a:lnTo>
                  <a:lnTo>
                    <a:pt x="3" y="30"/>
                  </a:lnTo>
                  <a:lnTo>
                    <a:pt x="11" y="38"/>
                  </a:lnTo>
                  <a:lnTo>
                    <a:pt x="21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79" name="Freeform 580"/>
            <p:cNvSpPr>
              <a:spLocks/>
            </p:cNvSpPr>
            <p:nvPr/>
          </p:nvSpPr>
          <p:spPr bwMode="auto">
            <a:xfrm>
              <a:off x="425" y="1260"/>
              <a:ext cx="41" cy="41"/>
            </a:xfrm>
            <a:custGeom>
              <a:avLst/>
              <a:gdLst>
                <a:gd name="T0" fmla="*/ 20 w 41"/>
                <a:gd name="T1" fmla="*/ 41 h 41"/>
                <a:gd name="T2" fmla="*/ 31 w 41"/>
                <a:gd name="T3" fmla="*/ 38 h 41"/>
                <a:gd name="T4" fmla="*/ 38 w 41"/>
                <a:gd name="T5" fmla="*/ 30 h 41"/>
                <a:gd name="T6" fmla="*/ 41 w 41"/>
                <a:gd name="T7" fmla="*/ 20 h 41"/>
                <a:gd name="T8" fmla="*/ 41 w 41"/>
                <a:gd name="T9" fmla="*/ 20 h 41"/>
                <a:gd name="T10" fmla="*/ 38 w 41"/>
                <a:gd name="T11" fmla="*/ 10 h 41"/>
                <a:gd name="T12" fmla="*/ 31 w 41"/>
                <a:gd name="T13" fmla="*/ 3 h 41"/>
                <a:gd name="T14" fmla="*/ 20 w 41"/>
                <a:gd name="T15" fmla="*/ 0 h 41"/>
                <a:gd name="T16" fmla="*/ 20 w 41"/>
                <a:gd name="T17" fmla="*/ 0 h 41"/>
                <a:gd name="T18" fmla="*/ 10 w 41"/>
                <a:gd name="T19" fmla="*/ 3 h 41"/>
                <a:gd name="T20" fmla="*/ 3 w 41"/>
                <a:gd name="T21" fmla="*/ 10 h 41"/>
                <a:gd name="T22" fmla="*/ 0 w 41"/>
                <a:gd name="T23" fmla="*/ 20 h 41"/>
                <a:gd name="T24" fmla="*/ 0 w 41"/>
                <a:gd name="T25" fmla="*/ 20 h 41"/>
                <a:gd name="T26" fmla="*/ 3 w 41"/>
                <a:gd name="T27" fmla="*/ 30 h 41"/>
                <a:gd name="T28" fmla="*/ 10 w 41"/>
                <a:gd name="T29" fmla="*/ 38 h 41"/>
                <a:gd name="T30" fmla="*/ 20 w 41"/>
                <a:gd name="T31" fmla="*/ 41 h 41"/>
                <a:gd name="T32" fmla="*/ 20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0" y="41"/>
                  </a:moveTo>
                  <a:lnTo>
                    <a:pt x="31" y="38"/>
                  </a:lnTo>
                  <a:lnTo>
                    <a:pt x="38" y="30"/>
                  </a:lnTo>
                  <a:lnTo>
                    <a:pt x="41" y="20"/>
                  </a:lnTo>
                  <a:lnTo>
                    <a:pt x="38" y="10"/>
                  </a:lnTo>
                  <a:lnTo>
                    <a:pt x="31" y="3"/>
                  </a:lnTo>
                  <a:lnTo>
                    <a:pt x="20" y="0"/>
                  </a:lnTo>
                  <a:lnTo>
                    <a:pt x="10" y="3"/>
                  </a:lnTo>
                  <a:lnTo>
                    <a:pt x="3" y="10"/>
                  </a:lnTo>
                  <a:lnTo>
                    <a:pt x="0" y="20"/>
                  </a:lnTo>
                  <a:lnTo>
                    <a:pt x="3" y="30"/>
                  </a:lnTo>
                  <a:lnTo>
                    <a:pt x="10" y="38"/>
                  </a:lnTo>
                  <a:lnTo>
                    <a:pt x="20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80" name="Freeform 581"/>
            <p:cNvSpPr>
              <a:spLocks/>
            </p:cNvSpPr>
            <p:nvPr/>
          </p:nvSpPr>
          <p:spPr bwMode="auto">
            <a:xfrm>
              <a:off x="288" y="1166"/>
              <a:ext cx="41" cy="41"/>
            </a:xfrm>
            <a:custGeom>
              <a:avLst/>
              <a:gdLst>
                <a:gd name="T0" fmla="*/ 21 w 41"/>
                <a:gd name="T1" fmla="*/ 41 h 41"/>
                <a:gd name="T2" fmla="*/ 31 w 41"/>
                <a:gd name="T3" fmla="*/ 38 h 41"/>
                <a:gd name="T4" fmla="*/ 39 w 41"/>
                <a:gd name="T5" fmla="*/ 31 h 41"/>
                <a:gd name="T6" fmla="*/ 41 w 41"/>
                <a:gd name="T7" fmla="*/ 20 h 41"/>
                <a:gd name="T8" fmla="*/ 41 w 41"/>
                <a:gd name="T9" fmla="*/ 20 h 41"/>
                <a:gd name="T10" fmla="*/ 39 w 41"/>
                <a:gd name="T11" fmla="*/ 10 h 41"/>
                <a:gd name="T12" fmla="*/ 31 w 41"/>
                <a:gd name="T13" fmla="*/ 3 h 41"/>
                <a:gd name="T14" fmla="*/ 21 w 41"/>
                <a:gd name="T15" fmla="*/ 0 h 41"/>
                <a:gd name="T16" fmla="*/ 21 w 41"/>
                <a:gd name="T17" fmla="*/ 0 h 41"/>
                <a:gd name="T18" fmla="*/ 11 w 41"/>
                <a:gd name="T19" fmla="*/ 3 h 41"/>
                <a:gd name="T20" fmla="*/ 3 w 41"/>
                <a:gd name="T21" fmla="*/ 10 h 41"/>
                <a:gd name="T22" fmla="*/ 0 w 41"/>
                <a:gd name="T23" fmla="*/ 20 h 41"/>
                <a:gd name="T24" fmla="*/ 0 w 41"/>
                <a:gd name="T25" fmla="*/ 20 h 41"/>
                <a:gd name="T26" fmla="*/ 3 w 41"/>
                <a:gd name="T27" fmla="*/ 31 h 41"/>
                <a:gd name="T28" fmla="*/ 11 w 41"/>
                <a:gd name="T29" fmla="*/ 38 h 41"/>
                <a:gd name="T30" fmla="*/ 21 w 41"/>
                <a:gd name="T31" fmla="*/ 41 h 41"/>
                <a:gd name="T32" fmla="*/ 21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1" y="41"/>
                  </a:moveTo>
                  <a:lnTo>
                    <a:pt x="31" y="38"/>
                  </a:lnTo>
                  <a:lnTo>
                    <a:pt x="39" y="31"/>
                  </a:lnTo>
                  <a:lnTo>
                    <a:pt x="41" y="20"/>
                  </a:lnTo>
                  <a:lnTo>
                    <a:pt x="39" y="10"/>
                  </a:lnTo>
                  <a:lnTo>
                    <a:pt x="31" y="3"/>
                  </a:lnTo>
                  <a:lnTo>
                    <a:pt x="21" y="0"/>
                  </a:lnTo>
                  <a:lnTo>
                    <a:pt x="11" y="3"/>
                  </a:lnTo>
                  <a:lnTo>
                    <a:pt x="3" y="10"/>
                  </a:lnTo>
                  <a:lnTo>
                    <a:pt x="0" y="20"/>
                  </a:lnTo>
                  <a:lnTo>
                    <a:pt x="3" y="31"/>
                  </a:lnTo>
                  <a:lnTo>
                    <a:pt x="11" y="38"/>
                  </a:lnTo>
                  <a:lnTo>
                    <a:pt x="21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81" name="Freeform 582"/>
            <p:cNvSpPr>
              <a:spLocks/>
            </p:cNvSpPr>
            <p:nvPr/>
          </p:nvSpPr>
          <p:spPr bwMode="auto">
            <a:xfrm>
              <a:off x="178" y="1196"/>
              <a:ext cx="41" cy="41"/>
            </a:xfrm>
            <a:custGeom>
              <a:avLst/>
              <a:gdLst>
                <a:gd name="T0" fmla="*/ 20 w 41"/>
                <a:gd name="T1" fmla="*/ 41 h 41"/>
                <a:gd name="T2" fmla="*/ 30 w 41"/>
                <a:gd name="T3" fmla="*/ 38 h 41"/>
                <a:gd name="T4" fmla="*/ 38 w 41"/>
                <a:gd name="T5" fmla="*/ 31 h 41"/>
                <a:gd name="T6" fmla="*/ 41 w 41"/>
                <a:gd name="T7" fmla="*/ 21 h 41"/>
                <a:gd name="T8" fmla="*/ 41 w 41"/>
                <a:gd name="T9" fmla="*/ 21 h 41"/>
                <a:gd name="T10" fmla="*/ 38 w 41"/>
                <a:gd name="T11" fmla="*/ 10 h 41"/>
                <a:gd name="T12" fmla="*/ 30 w 41"/>
                <a:gd name="T13" fmla="*/ 3 h 41"/>
                <a:gd name="T14" fmla="*/ 20 w 41"/>
                <a:gd name="T15" fmla="*/ 0 h 41"/>
                <a:gd name="T16" fmla="*/ 20 w 41"/>
                <a:gd name="T17" fmla="*/ 0 h 41"/>
                <a:gd name="T18" fmla="*/ 10 w 41"/>
                <a:gd name="T19" fmla="*/ 3 h 41"/>
                <a:gd name="T20" fmla="*/ 2 w 41"/>
                <a:gd name="T21" fmla="*/ 10 h 41"/>
                <a:gd name="T22" fmla="*/ 0 w 41"/>
                <a:gd name="T23" fmla="*/ 21 h 41"/>
                <a:gd name="T24" fmla="*/ 0 w 41"/>
                <a:gd name="T25" fmla="*/ 21 h 41"/>
                <a:gd name="T26" fmla="*/ 2 w 41"/>
                <a:gd name="T27" fmla="*/ 31 h 41"/>
                <a:gd name="T28" fmla="*/ 10 w 41"/>
                <a:gd name="T29" fmla="*/ 38 h 41"/>
                <a:gd name="T30" fmla="*/ 20 w 41"/>
                <a:gd name="T31" fmla="*/ 41 h 41"/>
                <a:gd name="T32" fmla="*/ 20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0" y="41"/>
                  </a:moveTo>
                  <a:lnTo>
                    <a:pt x="30" y="38"/>
                  </a:lnTo>
                  <a:lnTo>
                    <a:pt x="38" y="31"/>
                  </a:lnTo>
                  <a:lnTo>
                    <a:pt x="41" y="21"/>
                  </a:lnTo>
                  <a:lnTo>
                    <a:pt x="38" y="10"/>
                  </a:lnTo>
                  <a:lnTo>
                    <a:pt x="30" y="3"/>
                  </a:lnTo>
                  <a:lnTo>
                    <a:pt x="20" y="0"/>
                  </a:lnTo>
                  <a:lnTo>
                    <a:pt x="10" y="3"/>
                  </a:lnTo>
                  <a:lnTo>
                    <a:pt x="2" y="10"/>
                  </a:lnTo>
                  <a:lnTo>
                    <a:pt x="0" y="21"/>
                  </a:lnTo>
                  <a:lnTo>
                    <a:pt x="2" y="31"/>
                  </a:lnTo>
                  <a:lnTo>
                    <a:pt x="10" y="38"/>
                  </a:lnTo>
                  <a:lnTo>
                    <a:pt x="20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82" name="Freeform 583"/>
            <p:cNvSpPr>
              <a:spLocks/>
            </p:cNvSpPr>
            <p:nvPr/>
          </p:nvSpPr>
          <p:spPr bwMode="auto">
            <a:xfrm>
              <a:off x="190" y="1068"/>
              <a:ext cx="41" cy="41"/>
            </a:xfrm>
            <a:custGeom>
              <a:avLst/>
              <a:gdLst>
                <a:gd name="T0" fmla="*/ 21 w 41"/>
                <a:gd name="T1" fmla="*/ 41 h 41"/>
                <a:gd name="T2" fmla="*/ 31 w 41"/>
                <a:gd name="T3" fmla="*/ 38 h 41"/>
                <a:gd name="T4" fmla="*/ 39 w 41"/>
                <a:gd name="T5" fmla="*/ 31 h 41"/>
                <a:gd name="T6" fmla="*/ 41 w 41"/>
                <a:gd name="T7" fmla="*/ 20 h 41"/>
                <a:gd name="T8" fmla="*/ 41 w 41"/>
                <a:gd name="T9" fmla="*/ 20 h 41"/>
                <a:gd name="T10" fmla="*/ 39 w 41"/>
                <a:gd name="T11" fmla="*/ 10 h 41"/>
                <a:gd name="T12" fmla="*/ 31 w 41"/>
                <a:gd name="T13" fmla="*/ 3 h 41"/>
                <a:gd name="T14" fmla="*/ 21 w 41"/>
                <a:gd name="T15" fmla="*/ 0 h 41"/>
                <a:gd name="T16" fmla="*/ 21 w 41"/>
                <a:gd name="T17" fmla="*/ 0 h 41"/>
                <a:gd name="T18" fmla="*/ 11 w 41"/>
                <a:gd name="T19" fmla="*/ 3 h 41"/>
                <a:gd name="T20" fmla="*/ 3 w 41"/>
                <a:gd name="T21" fmla="*/ 10 h 41"/>
                <a:gd name="T22" fmla="*/ 0 w 41"/>
                <a:gd name="T23" fmla="*/ 20 h 41"/>
                <a:gd name="T24" fmla="*/ 0 w 41"/>
                <a:gd name="T25" fmla="*/ 20 h 41"/>
                <a:gd name="T26" fmla="*/ 3 w 41"/>
                <a:gd name="T27" fmla="*/ 31 h 41"/>
                <a:gd name="T28" fmla="*/ 11 w 41"/>
                <a:gd name="T29" fmla="*/ 38 h 41"/>
                <a:gd name="T30" fmla="*/ 21 w 41"/>
                <a:gd name="T31" fmla="*/ 41 h 41"/>
                <a:gd name="T32" fmla="*/ 21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1" y="41"/>
                  </a:moveTo>
                  <a:lnTo>
                    <a:pt x="31" y="38"/>
                  </a:lnTo>
                  <a:lnTo>
                    <a:pt x="39" y="31"/>
                  </a:lnTo>
                  <a:lnTo>
                    <a:pt x="41" y="20"/>
                  </a:lnTo>
                  <a:lnTo>
                    <a:pt x="39" y="10"/>
                  </a:lnTo>
                  <a:lnTo>
                    <a:pt x="31" y="3"/>
                  </a:lnTo>
                  <a:lnTo>
                    <a:pt x="21" y="0"/>
                  </a:lnTo>
                  <a:lnTo>
                    <a:pt x="11" y="3"/>
                  </a:lnTo>
                  <a:lnTo>
                    <a:pt x="3" y="10"/>
                  </a:lnTo>
                  <a:lnTo>
                    <a:pt x="0" y="20"/>
                  </a:lnTo>
                  <a:lnTo>
                    <a:pt x="3" y="31"/>
                  </a:lnTo>
                  <a:lnTo>
                    <a:pt x="11" y="38"/>
                  </a:lnTo>
                  <a:lnTo>
                    <a:pt x="21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83" name="Freeform 584"/>
            <p:cNvSpPr>
              <a:spLocks/>
            </p:cNvSpPr>
            <p:nvPr/>
          </p:nvSpPr>
          <p:spPr bwMode="auto">
            <a:xfrm>
              <a:off x="344" y="987"/>
              <a:ext cx="41" cy="41"/>
            </a:xfrm>
            <a:custGeom>
              <a:avLst/>
              <a:gdLst>
                <a:gd name="T0" fmla="*/ 20 w 41"/>
                <a:gd name="T1" fmla="*/ 41 h 41"/>
                <a:gd name="T2" fmla="*/ 31 w 41"/>
                <a:gd name="T3" fmla="*/ 38 h 41"/>
                <a:gd name="T4" fmla="*/ 38 w 41"/>
                <a:gd name="T5" fmla="*/ 31 h 41"/>
                <a:gd name="T6" fmla="*/ 41 w 41"/>
                <a:gd name="T7" fmla="*/ 20 h 41"/>
                <a:gd name="T8" fmla="*/ 41 w 41"/>
                <a:gd name="T9" fmla="*/ 20 h 41"/>
                <a:gd name="T10" fmla="*/ 38 w 41"/>
                <a:gd name="T11" fmla="*/ 10 h 41"/>
                <a:gd name="T12" fmla="*/ 31 w 41"/>
                <a:gd name="T13" fmla="*/ 3 h 41"/>
                <a:gd name="T14" fmla="*/ 20 w 41"/>
                <a:gd name="T15" fmla="*/ 0 h 41"/>
                <a:gd name="T16" fmla="*/ 20 w 41"/>
                <a:gd name="T17" fmla="*/ 0 h 41"/>
                <a:gd name="T18" fmla="*/ 10 w 41"/>
                <a:gd name="T19" fmla="*/ 3 h 41"/>
                <a:gd name="T20" fmla="*/ 3 w 41"/>
                <a:gd name="T21" fmla="*/ 10 h 41"/>
                <a:gd name="T22" fmla="*/ 0 w 41"/>
                <a:gd name="T23" fmla="*/ 20 h 41"/>
                <a:gd name="T24" fmla="*/ 0 w 41"/>
                <a:gd name="T25" fmla="*/ 20 h 41"/>
                <a:gd name="T26" fmla="*/ 3 w 41"/>
                <a:gd name="T27" fmla="*/ 31 h 41"/>
                <a:gd name="T28" fmla="*/ 10 w 41"/>
                <a:gd name="T29" fmla="*/ 38 h 41"/>
                <a:gd name="T30" fmla="*/ 20 w 41"/>
                <a:gd name="T31" fmla="*/ 41 h 41"/>
                <a:gd name="T32" fmla="*/ 20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0" y="41"/>
                  </a:moveTo>
                  <a:lnTo>
                    <a:pt x="31" y="38"/>
                  </a:lnTo>
                  <a:lnTo>
                    <a:pt x="38" y="31"/>
                  </a:lnTo>
                  <a:lnTo>
                    <a:pt x="41" y="20"/>
                  </a:lnTo>
                  <a:lnTo>
                    <a:pt x="38" y="10"/>
                  </a:lnTo>
                  <a:lnTo>
                    <a:pt x="31" y="3"/>
                  </a:lnTo>
                  <a:lnTo>
                    <a:pt x="20" y="0"/>
                  </a:lnTo>
                  <a:lnTo>
                    <a:pt x="10" y="3"/>
                  </a:lnTo>
                  <a:lnTo>
                    <a:pt x="3" y="10"/>
                  </a:lnTo>
                  <a:lnTo>
                    <a:pt x="0" y="20"/>
                  </a:lnTo>
                  <a:lnTo>
                    <a:pt x="3" y="31"/>
                  </a:lnTo>
                  <a:lnTo>
                    <a:pt x="10" y="38"/>
                  </a:lnTo>
                  <a:lnTo>
                    <a:pt x="20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84" name="Freeform 585"/>
            <p:cNvSpPr>
              <a:spLocks/>
            </p:cNvSpPr>
            <p:nvPr/>
          </p:nvSpPr>
          <p:spPr bwMode="auto">
            <a:xfrm>
              <a:off x="438" y="1021"/>
              <a:ext cx="41" cy="41"/>
            </a:xfrm>
            <a:custGeom>
              <a:avLst/>
              <a:gdLst>
                <a:gd name="T0" fmla="*/ 20 w 41"/>
                <a:gd name="T1" fmla="*/ 41 h 41"/>
                <a:gd name="T2" fmla="*/ 31 w 41"/>
                <a:gd name="T3" fmla="*/ 38 h 41"/>
                <a:gd name="T4" fmla="*/ 38 w 41"/>
                <a:gd name="T5" fmla="*/ 31 h 41"/>
                <a:gd name="T6" fmla="*/ 41 w 41"/>
                <a:gd name="T7" fmla="*/ 21 h 41"/>
                <a:gd name="T8" fmla="*/ 41 w 41"/>
                <a:gd name="T9" fmla="*/ 21 h 41"/>
                <a:gd name="T10" fmla="*/ 38 w 41"/>
                <a:gd name="T11" fmla="*/ 10 h 41"/>
                <a:gd name="T12" fmla="*/ 31 w 41"/>
                <a:gd name="T13" fmla="*/ 3 h 41"/>
                <a:gd name="T14" fmla="*/ 20 w 41"/>
                <a:gd name="T15" fmla="*/ 0 h 41"/>
                <a:gd name="T16" fmla="*/ 20 w 41"/>
                <a:gd name="T17" fmla="*/ 0 h 41"/>
                <a:gd name="T18" fmla="*/ 10 w 41"/>
                <a:gd name="T19" fmla="*/ 3 h 41"/>
                <a:gd name="T20" fmla="*/ 3 w 41"/>
                <a:gd name="T21" fmla="*/ 10 h 41"/>
                <a:gd name="T22" fmla="*/ 0 w 41"/>
                <a:gd name="T23" fmla="*/ 21 h 41"/>
                <a:gd name="T24" fmla="*/ 0 w 41"/>
                <a:gd name="T25" fmla="*/ 21 h 41"/>
                <a:gd name="T26" fmla="*/ 3 w 41"/>
                <a:gd name="T27" fmla="*/ 31 h 41"/>
                <a:gd name="T28" fmla="*/ 10 w 41"/>
                <a:gd name="T29" fmla="*/ 38 h 41"/>
                <a:gd name="T30" fmla="*/ 20 w 41"/>
                <a:gd name="T31" fmla="*/ 41 h 41"/>
                <a:gd name="T32" fmla="*/ 20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0" y="41"/>
                  </a:moveTo>
                  <a:lnTo>
                    <a:pt x="31" y="38"/>
                  </a:lnTo>
                  <a:lnTo>
                    <a:pt x="38" y="31"/>
                  </a:lnTo>
                  <a:lnTo>
                    <a:pt x="41" y="21"/>
                  </a:lnTo>
                  <a:lnTo>
                    <a:pt x="38" y="10"/>
                  </a:lnTo>
                  <a:lnTo>
                    <a:pt x="31" y="3"/>
                  </a:lnTo>
                  <a:lnTo>
                    <a:pt x="20" y="0"/>
                  </a:lnTo>
                  <a:lnTo>
                    <a:pt x="10" y="3"/>
                  </a:lnTo>
                  <a:lnTo>
                    <a:pt x="3" y="10"/>
                  </a:lnTo>
                  <a:lnTo>
                    <a:pt x="0" y="21"/>
                  </a:lnTo>
                  <a:lnTo>
                    <a:pt x="3" y="31"/>
                  </a:lnTo>
                  <a:lnTo>
                    <a:pt x="10" y="38"/>
                  </a:lnTo>
                  <a:lnTo>
                    <a:pt x="20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85" name="Freeform 589"/>
            <p:cNvSpPr>
              <a:spLocks/>
            </p:cNvSpPr>
            <p:nvPr/>
          </p:nvSpPr>
          <p:spPr bwMode="auto">
            <a:xfrm>
              <a:off x="515" y="944"/>
              <a:ext cx="41" cy="41"/>
            </a:xfrm>
            <a:custGeom>
              <a:avLst/>
              <a:gdLst>
                <a:gd name="T0" fmla="*/ 20 w 41"/>
                <a:gd name="T1" fmla="*/ 41 h 41"/>
                <a:gd name="T2" fmla="*/ 31 w 41"/>
                <a:gd name="T3" fmla="*/ 39 h 41"/>
                <a:gd name="T4" fmla="*/ 38 w 41"/>
                <a:gd name="T5" fmla="*/ 31 h 41"/>
                <a:gd name="T6" fmla="*/ 41 w 41"/>
                <a:gd name="T7" fmla="*/ 21 h 41"/>
                <a:gd name="T8" fmla="*/ 41 w 41"/>
                <a:gd name="T9" fmla="*/ 21 h 41"/>
                <a:gd name="T10" fmla="*/ 38 w 41"/>
                <a:gd name="T11" fmla="*/ 10 h 41"/>
                <a:gd name="T12" fmla="*/ 31 w 41"/>
                <a:gd name="T13" fmla="*/ 3 h 41"/>
                <a:gd name="T14" fmla="*/ 20 w 41"/>
                <a:gd name="T15" fmla="*/ 0 h 41"/>
                <a:gd name="T16" fmla="*/ 20 w 41"/>
                <a:gd name="T17" fmla="*/ 0 h 41"/>
                <a:gd name="T18" fmla="*/ 10 w 41"/>
                <a:gd name="T19" fmla="*/ 3 h 41"/>
                <a:gd name="T20" fmla="*/ 2 w 41"/>
                <a:gd name="T21" fmla="*/ 10 h 41"/>
                <a:gd name="T22" fmla="*/ 0 w 41"/>
                <a:gd name="T23" fmla="*/ 21 h 41"/>
                <a:gd name="T24" fmla="*/ 0 w 41"/>
                <a:gd name="T25" fmla="*/ 21 h 41"/>
                <a:gd name="T26" fmla="*/ 2 w 41"/>
                <a:gd name="T27" fmla="*/ 31 h 41"/>
                <a:gd name="T28" fmla="*/ 10 w 41"/>
                <a:gd name="T29" fmla="*/ 39 h 41"/>
                <a:gd name="T30" fmla="*/ 20 w 41"/>
                <a:gd name="T31" fmla="*/ 41 h 41"/>
                <a:gd name="T32" fmla="*/ 20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0" y="41"/>
                  </a:moveTo>
                  <a:lnTo>
                    <a:pt x="31" y="39"/>
                  </a:lnTo>
                  <a:lnTo>
                    <a:pt x="38" y="31"/>
                  </a:lnTo>
                  <a:lnTo>
                    <a:pt x="41" y="21"/>
                  </a:lnTo>
                  <a:lnTo>
                    <a:pt x="38" y="10"/>
                  </a:lnTo>
                  <a:lnTo>
                    <a:pt x="31" y="3"/>
                  </a:lnTo>
                  <a:lnTo>
                    <a:pt x="20" y="0"/>
                  </a:lnTo>
                  <a:lnTo>
                    <a:pt x="10" y="3"/>
                  </a:lnTo>
                  <a:lnTo>
                    <a:pt x="2" y="10"/>
                  </a:lnTo>
                  <a:lnTo>
                    <a:pt x="0" y="21"/>
                  </a:lnTo>
                  <a:lnTo>
                    <a:pt x="2" y="31"/>
                  </a:lnTo>
                  <a:lnTo>
                    <a:pt x="10" y="39"/>
                  </a:lnTo>
                  <a:lnTo>
                    <a:pt x="20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86" name="Freeform 590"/>
            <p:cNvSpPr>
              <a:spLocks/>
            </p:cNvSpPr>
            <p:nvPr/>
          </p:nvSpPr>
          <p:spPr bwMode="auto">
            <a:xfrm>
              <a:off x="557" y="1029"/>
              <a:ext cx="41" cy="42"/>
            </a:xfrm>
            <a:custGeom>
              <a:avLst/>
              <a:gdLst>
                <a:gd name="T0" fmla="*/ 21 w 41"/>
                <a:gd name="T1" fmla="*/ 42 h 42"/>
                <a:gd name="T2" fmla="*/ 31 w 41"/>
                <a:gd name="T3" fmla="*/ 39 h 42"/>
                <a:gd name="T4" fmla="*/ 39 w 41"/>
                <a:gd name="T5" fmla="*/ 32 h 42"/>
                <a:gd name="T6" fmla="*/ 41 w 41"/>
                <a:gd name="T7" fmla="*/ 21 h 42"/>
                <a:gd name="T8" fmla="*/ 41 w 41"/>
                <a:gd name="T9" fmla="*/ 21 h 42"/>
                <a:gd name="T10" fmla="*/ 39 w 41"/>
                <a:gd name="T11" fmla="*/ 10 h 42"/>
                <a:gd name="T12" fmla="*/ 31 w 41"/>
                <a:gd name="T13" fmla="*/ 3 h 42"/>
                <a:gd name="T14" fmla="*/ 21 w 41"/>
                <a:gd name="T15" fmla="*/ 0 h 42"/>
                <a:gd name="T16" fmla="*/ 21 w 41"/>
                <a:gd name="T17" fmla="*/ 0 h 42"/>
                <a:gd name="T18" fmla="*/ 11 w 41"/>
                <a:gd name="T19" fmla="*/ 3 h 42"/>
                <a:gd name="T20" fmla="*/ 3 w 41"/>
                <a:gd name="T21" fmla="*/ 10 h 42"/>
                <a:gd name="T22" fmla="*/ 0 w 41"/>
                <a:gd name="T23" fmla="*/ 21 h 42"/>
                <a:gd name="T24" fmla="*/ 0 w 41"/>
                <a:gd name="T25" fmla="*/ 21 h 42"/>
                <a:gd name="T26" fmla="*/ 3 w 41"/>
                <a:gd name="T27" fmla="*/ 32 h 42"/>
                <a:gd name="T28" fmla="*/ 11 w 41"/>
                <a:gd name="T29" fmla="*/ 39 h 42"/>
                <a:gd name="T30" fmla="*/ 21 w 41"/>
                <a:gd name="T31" fmla="*/ 42 h 42"/>
                <a:gd name="T32" fmla="*/ 21 w 41"/>
                <a:gd name="T33" fmla="*/ 42 h 4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2"/>
                <a:gd name="T53" fmla="*/ 41 w 41"/>
                <a:gd name="T54" fmla="*/ 42 h 4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2">
                  <a:moveTo>
                    <a:pt x="21" y="42"/>
                  </a:moveTo>
                  <a:lnTo>
                    <a:pt x="31" y="39"/>
                  </a:lnTo>
                  <a:lnTo>
                    <a:pt x="39" y="32"/>
                  </a:lnTo>
                  <a:lnTo>
                    <a:pt x="41" y="21"/>
                  </a:lnTo>
                  <a:lnTo>
                    <a:pt x="39" y="10"/>
                  </a:lnTo>
                  <a:lnTo>
                    <a:pt x="31" y="3"/>
                  </a:lnTo>
                  <a:lnTo>
                    <a:pt x="21" y="0"/>
                  </a:lnTo>
                  <a:lnTo>
                    <a:pt x="11" y="3"/>
                  </a:lnTo>
                  <a:lnTo>
                    <a:pt x="3" y="10"/>
                  </a:lnTo>
                  <a:lnTo>
                    <a:pt x="0" y="21"/>
                  </a:lnTo>
                  <a:lnTo>
                    <a:pt x="3" y="32"/>
                  </a:lnTo>
                  <a:lnTo>
                    <a:pt x="11" y="39"/>
                  </a:lnTo>
                  <a:lnTo>
                    <a:pt x="21" y="42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87" name="Freeform 591"/>
            <p:cNvSpPr>
              <a:spLocks/>
            </p:cNvSpPr>
            <p:nvPr/>
          </p:nvSpPr>
          <p:spPr bwMode="auto">
            <a:xfrm>
              <a:off x="673" y="1047"/>
              <a:ext cx="41" cy="41"/>
            </a:xfrm>
            <a:custGeom>
              <a:avLst/>
              <a:gdLst>
                <a:gd name="T0" fmla="*/ 20 w 41"/>
                <a:gd name="T1" fmla="*/ 41 h 41"/>
                <a:gd name="T2" fmla="*/ 31 w 41"/>
                <a:gd name="T3" fmla="*/ 38 h 41"/>
                <a:gd name="T4" fmla="*/ 38 w 41"/>
                <a:gd name="T5" fmla="*/ 30 h 41"/>
                <a:gd name="T6" fmla="*/ 41 w 41"/>
                <a:gd name="T7" fmla="*/ 20 h 41"/>
                <a:gd name="T8" fmla="*/ 41 w 41"/>
                <a:gd name="T9" fmla="*/ 20 h 41"/>
                <a:gd name="T10" fmla="*/ 38 w 41"/>
                <a:gd name="T11" fmla="*/ 10 h 41"/>
                <a:gd name="T12" fmla="*/ 31 w 41"/>
                <a:gd name="T13" fmla="*/ 2 h 41"/>
                <a:gd name="T14" fmla="*/ 20 w 41"/>
                <a:gd name="T15" fmla="*/ 0 h 41"/>
                <a:gd name="T16" fmla="*/ 20 w 41"/>
                <a:gd name="T17" fmla="*/ 0 h 41"/>
                <a:gd name="T18" fmla="*/ 10 w 41"/>
                <a:gd name="T19" fmla="*/ 2 h 41"/>
                <a:gd name="T20" fmla="*/ 2 w 41"/>
                <a:gd name="T21" fmla="*/ 10 h 41"/>
                <a:gd name="T22" fmla="*/ 0 w 41"/>
                <a:gd name="T23" fmla="*/ 20 h 41"/>
                <a:gd name="T24" fmla="*/ 0 w 41"/>
                <a:gd name="T25" fmla="*/ 20 h 41"/>
                <a:gd name="T26" fmla="*/ 2 w 41"/>
                <a:gd name="T27" fmla="*/ 30 h 41"/>
                <a:gd name="T28" fmla="*/ 10 w 41"/>
                <a:gd name="T29" fmla="*/ 38 h 41"/>
                <a:gd name="T30" fmla="*/ 20 w 41"/>
                <a:gd name="T31" fmla="*/ 41 h 41"/>
                <a:gd name="T32" fmla="*/ 20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0" y="41"/>
                  </a:moveTo>
                  <a:lnTo>
                    <a:pt x="31" y="38"/>
                  </a:lnTo>
                  <a:lnTo>
                    <a:pt x="38" y="30"/>
                  </a:lnTo>
                  <a:lnTo>
                    <a:pt x="41" y="20"/>
                  </a:lnTo>
                  <a:lnTo>
                    <a:pt x="38" y="10"/>
                  </a:lnTo>
                  <a:lnTo>
                    <a:pt x="31" y="2"/>
                  </a:lnTo>
                  <a:lnTo>
                    <a:pt x="20" y="0"/>
                  </a:lnTo>
                  <a:lnTo>
                    <a:pt x="10" y="2"/>
                  </a:lnTo>
                  <a:lnTo>
                    <a:pt x="2" y="10"/>
                  </a:lnTo>
                  <a:lnTo>
                    <a:pt x="0" y="20"/>
                  </a:lnTo>
                  <a:lnTo>
                    <a:pt x="2" y="30"/>
                  </a:lnTo>
                  <a:lnTo>
                    <a:pt x="10" y="38"/>
                  </a:lnTo>
                  <a:lnTo>
                    <a:pt x="20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88" name="Freeform 592"/>
            <p:cNvSpPr>
              <a:spLocks/>
            </p:cNvSpPr>
            <p:nvPr/>
          </p:nvSpPr>
          <p:spPr bwMode="auto">
            <a:xfrm>
              <a:off x="663" y="1151"/>
              <a:ext cx="42" cy="41"/>
            </a:xfrm>
            <a:custGeom>
              <a:avLst/>
              <a:gdLst>
                <a:gd name="T0" fmla="*/ 21 w 42"/>
                <a:gd name="T1" fmla="*/ 41 h 41"/>
                <a:gd name="T2" fmla="*/ 31 w 42"/>
                <a:gd name="T3" fmla="*/ 38 h 41"/>
                <a:gd name="T4" fmla="*/ 39 w 42"/>
                <a:gd name="T5" fmla="*/ 31 h 41"/>
                <a:gd name="T6" fmla="*/ 42 w 42"/>
                <a:gd name="T7" fmla="*/ 21 h 41"/>
                <a:gd name="T8" fmla="*/ 42 w 42"/>
                <a:gd name="T9" fmla="*/ 21 h 41"/>
                <a:gd name="T10" fmla="*/ 39 w 42"/>
                <a:gd name="T11" fmla="*/ 11 h 41"/>
                <a:gd name="T12" fmla="*/ 31 w 42"/>
                <a:gd name="T13" fmla="*/ 3 h 41"/>
                <a:gd name="T14" fmla="*/ 21 w 42"/>
                <a:gd name="T15" fmla="*/ 0 h 41"/>
                <a:gd name="T16" fmla="*/ 21 w 42"/>
                <a:gd name="T17" fmla="*/ 0 h 41"/>
                <a:gd name="T18" fmla="*/ 10 w 42"/>
                <a:gd name="T19" fmla="*/ 3 h 41"/>
                <a:gd name="T20" fmla="*/ 3 w 42"/>
                <a:gd name="T21" fmla="*/ 11 h 41"/>
                <a:gd name="T22" fmla="*/ 0 w 42"/>
                <a:gd name="T23" fmla="*/ 21 h 41"/>
                <a:gd name="T24" fmla="*/ 0 w 42"/>
                <a:gd name="T25" fmla="*/ 21 h 41"/>
                <a:gd name="T26" fmla="*/ 3 w 42"/>
                <a:gd name="T27" fmla="*/ 31 h 41"/>
                <a:gd name="T28" fmla="*/ 10 w 42"/>
                <a:gd name="T29" fmla="*/ 38 h 41"/>
                <a:gd name="T30" fmla="*/ 21 w 42"/>
                <a:gd name="T31" fmla="*/ 41 h 41"/>
                <a:gd name="T32" fmla="*/ 21 w 42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2"/>
                <a:gd name="T52" fmla="*/ 0 h 41"/>
                <a:gd name="T53" fmla="*/ 42 w 42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2" h="41">
                  <a:moveTo>
                    <a:pt x="21" y="41"/>
                  </a:moveTo>
                  <a:lnTo>
                    <a:pt x="31" y="38"/>
                  </a:lnTo>
                  <a:lnTo>
                    <a:pt x="39" y="31"/>
                  </a:lnTo>
                  <a:lnTo>
                    <a:pt x="42" y="21"/>
                  </a:lnTo>
                  <a:lnTo>
                    <a:pt x="39" y="11"/>
                  </a:lnTo>
                  <a:lnTo>
                    <a:pt x="31" y="3"/>
                  </a:lnTo>
                  <a:lnTo>
                    <a:pt x="21" y="0"/>
                  </a:lnTo>
                  <a:lnTo>
                    <a:pt x="10" y="3"/>
                  </a:lnTo>
                  <a:lnTo>
                    <a:pt x="3" y="11"/>
                  </a:lnTo>
                  <a:lnTo>
                    <a:pt x="0" y="21"/>
                  </a:lnTo>
                  <a:lnTo>
                    <a:pt x="3" y="31"/>
                  </a:lnTo>
                  <a:lnTo>
                    <a:pt x="10" y="38"/>
                  </a:lnTo>
                  <a:lnTo>
                    <a:pt x="21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89" name="Freeform 593"/>
            <p:cNvSpPr>
              <a:spLocks/>
            </p:cNvSpPr>
            <p:nvPr/>
          </p:nvSpPr>
          <p:spPr bwMode="auto">
            <a:xfrm>
              <a:off x="792" y="1183"/>
              <a:ext cx="41" cy="41"/>
            </a:xfrm>
            <a:custGeom>
              <a:avLst/>
              <a:gdLst>
                <a:gd name="T0" fmla="*/ 21 w 41"/>
                <a:gd name="T1" fmla="*/ 41 h 41"/>
                <a:gd name="T2" fmla="*/ 31 w 41"/>
                <a:gd name="T3" fmla="*/ 38 h 41"/>
                <a:gd name="T4" fmla="*/ 38 w 41"/>
                <a:gd name="T5" fmla="*/ 31 h 41"/>
                <a:gd name="T6" fmla="*/ 41 w 41"/>
                <a:gd name="T7" fmla="*/ 21 h 41"/>
                <a:gd name="T8" fmla="*/ 41 w 41"/>
                <a:gd name="T9" fmla="*/ 21 h 41"/>
                <a:gd name="T10" fmla="*/ 38 w 41"/>
                <a:gd name="T11" fmla="*/ 10 h 41"/>
                <a:gd name="T12" fmla="*/ 31 w 41"/>
                <a:gd name="T13" fmla="*/ 3 h 41"/>
                <a:gd name="T14" fmla="*/ 21 w 41"/>
                <a:gd name="T15" fmla="*/ 0 h 41"/>
                <a:gd name="T16" fmla="*/ 21 w 41"/>
                <a:gd name="T17" fmla="*/ 0 h 41"/>
                <a:gd name="T18" fmla="*/ 10 w 41"/>
                <a:gd name="T19" fmla="*/ 3 h 41"/>
                <a:gd name="T20" fmla="*/ 3 w 41"/>
                <a:gd name="T21" fmla="*/ 10 h 41"/>
                <a:gd name="T22" fmla="*/ 0 w 41"/>
                <a:gd name="T23" fmla="*/ 21 h 41"/>
                <a:gd name="T24" fmla="*/ 0 w 41"/>
                <a:gd name="T25" fmla="*/ 21 h 41"/>
                <a:gd name="T26" fmla="*/ 3 w 41"/>
                <a:gd name="T27" fmla="*/ 31 h 41"/>
                <a:gd name="T28" fmla="*/ 10 w 41"/>
                <a:gd name="T29" fmla="*/ 38 h 41"/>
                <a:gd name="T30" fmla="*/ 21 w 41"/>
                <a:gd name="T31" fmla="*/ 41 h 41"/>
                <a:gd name="T32" fmla="*/ 21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1" y="41"/>
                  </a:moveTo>
                  <a:lnTo>
                    <a:pt x="31" y="38"/>
                  </a:lnTo>
                  <a:lnTo>
                    <a:pt x="38" y="31"/>
                  </a:lnTo>
                  <a:lnTo>
                    <a:pt x="41" y="21"/>
                  </a:lnTo>
                  <a:lnTo>
                    <a:pt x="38" y="10"/>
                  </a:lnTo>
                  <a:lnTo>
                    <a:pt x="31" y="3"/>
                  </a:lnTo>
                  <a:lnTo>
                    <a:pt x="21" y="0"/>
                  </a:lnTo>
                  <a:lnTo>
                    <a:pt x="10" y="3"/>
                  </a:lnTo>
                  <a:lnTo>
                    <a:pt x="3" y="10"/>
                  </a:lnTo>
                  <a:lnTo>
                    <a:pt x="0" y="21"/>
                  </a:lnTo>
                  <a:lnTo>
                    <a:pt x="3" y="31"/>
                  </a:lnTo>
                  <a:lnTo>
                    <a:pt x="10" y="38"/>
                  </a:lnTo>
                  <a:lnTo>
                    <a:pt x="21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90" name="Freeform 594"/>
            <p:cNvSpPr>
              <a:spLocks/>
            </p:cNvSpPr>
            <p:nvPr/>
          </p:nvSpPr>
          <p:spPr bwMode="auto">
            <a:xfrm>
              <a:off x="754" y="1268"/>
              <a:ext cx="41" cy="41"/>
            </a:xfrm>
            <a:custGeom>
              <a:avLst/>
              <a:gdLst>
                <a:gd name="T0" fmla="*/ 20 w 41"/>
                <a:gd name="T1" fmla="*/ 41 h 41"/>
                <a:gd name="T2" fmla="*/ 31 w 41"/>
                <a:gd name="T3" fmla="*/ 38 h 41"/>
                <a:gd name="T4" fmla="*/ 38 w 41"/>
                <a:gd name="T5" fmla="*/ 31 h 41"/>
                <a:gd name="T6" fmla="*/ 41 w 41"/>
                <a:gd name="T7" fmla="*/ 21 h 41"/>
                <a:gd name="T8" fmla="*/ 41 w 41"/>
                <a:gd name="T9" fmla="*/ 21 h 41"/>
                <a:gd name="T10" fmla="*/ 38 w 41"/>
                <a:gd name="T11" fmla="*/ 11 h 41"/>
                <a:gd name="T12" fmla="*/ 31 w 41"/>
                <a:gd name="T13" fmla="*/ 3 h 41"/>
                <a:gd name="T14" fmla="*/ 20 w 41"/>
                <a:gd name="T15" fmla="*/ 0 h 41"/>
                <a:gd name="T16" fmla="*/ 20 w 41"/>
                <a:gd name="T17" fmla="*/ 0 h 41"/>
                <a:gd name="T18" fmla="*/ 10 w 41"/>
                <a:gd name="T19" fmla="*/ 3 h 41"/>
                <a:gd name="T20" fmla="*/ 2 w 41"/>
                <a:gd name="T21" fmla="*/ 11 h 41"/>
                <a:gd name="T22" fmla="*/ 0 w 41"/>
                <a:gd name="T23" fmla="*/ 21 h 41"/>
                <a:gd name="T24" fmla="*/ 0 w 41"/>
                <a:gd name="T25" fmla="*/ 21 h 41"/>
                <a:gd name="T26" fmla="*/ 2 w 41"/>
                <a:gd name="T27" fmla="*/ 31 h 41"/>
                <a:gd name="T28" fmla="*/ 10 w 41"/>
                <a:gd name="T29" fmla="*/ 38 h 41"/>
                <a:gd name="T30" fmla="*/ 20 w 41"/>
                <a:gd name="T31" fmla="*/ 41 h 41"/>
                <a:gd name="T32" fmla="*/ 20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0" y="41"/>
                  </a:moveTo>
                  <a:lnTo>
                    <a:pt x="31" y="38"/>
                  </a:lnTo>
                  <a:lnTo>
                    <a:pt x="38" y="31"/>
                  </a:lnTo>
                  <a:lnTo>
                    <a:pt x="41" y="21"/>
                  </a:lnTo>
                  <a:lnTo>
                    <a:pt x="38" y="11"/>
                  </a:lnTo>
                  <a:lnTo>
                    <a:pt x="31" y="3"/>
                  </a:lnTo>
                  <a:lnTo>
                    <a:pt x="20" y="0"/>
                  </a:lnTo>
                  <a:lnTo>
                    <a:pt x="10" y="3"/>
                  </a:lnTo>
                  <a:lnTo>
                    <a:pt x="2" y="11"/>
                  </a:lnTo>
                  <a:lnTo>
                    <a:pt x="0" y="21"/>
                  </a:lnTo>
                  <a:lnTo>
                    <a:pt x="2" y="31"/>
                  </a:lnTo>
                  <a:lnTo>
                    <a:pt x="10" y="38"/>
                  </a:lnTo>
                  <a:lnTo>
                    <a:pt x="20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91" name="Freeform 595"/>
            <p:cNvSpPr>
              <a:spLocks/>
            </p:cNvSpPr>
            <p:nvPr/>
          </p:nvSpPr>
          <p:spPr bwMode="auto">
            <a:xfrm>
              <a:off x="660" y="1247"/>
              <a:ext cx="41" cy="41"/>
            </a:xfrm>
            <a:custGeom>
              <a:avLst/>
              <a:gdLst>
                <a:gd name="T0" fmla="*/ 20 w 41"/>
                <a:gd name="T1" fmla="*/ 41 h 41"/>
                <a:gd name="T2" fmla="*/ 31 w 41"/>
                <a:gd name="T3" fmla="*/ 38 h 41"/>
                <a:gd name="T4" fmla="*/ 38 w 41"/>
                <a:gd name="T5" fmla="*/ 31 h 41"/>
                <a:gd name="T6" fmla="*/ 41 w 41"/>
                <a:gd name="T7" fmla="*/ 20 h 41"/>
                <a:gd name="T8" fmla="*/ 41 w 41"/>
                <a:gd name="T9" fmla="*/ 20 h 41"/>
                <a:gd name="T10" fmla="*/ 38 w 41"/>
                <a:gd name="T11" fmla="*/ 10 h 41"/>
                <a:gd name="T12" fmla="*/ 31 w 41"/>
                <a:gd name="T13" fmla="*/ 3 h 41"/>
                <a:gd name="T14" fmla="*/ 20 w 41"/>
                <a:gd name="T15" fmla="*/ 0 h 41"/>
                <a:gd name="T16" fmla="*/ 20 w 41"/>
                <a:gd name="T17" fmla="*/ 0 h 41"/>
                <a:gd name="T18" fmla="*/ 10 w 41"/>
                <a:gd name="T19" fmla="*/ 3 h 41"/>
                <a:gd name="T20" fmla="*/ 3 w 41"/>
                <a:gd name="T21" fmla="*/ 10 h 41"/>
                <a:gd name="T22" fmla="*/ 0 w 41"/>
                <a:gd name="T23" fmla="*/ 20 h 41"/>
                <a:gd name="T24" fmla="*/ 0 w 41"/>
                <a:gd name="T25" fmla="*/ 20 h 41"/>
                <a:gd name="T26" fmla="*/ 3 w 41"/>
                <a:gd name="T27" fmla="*/ 31 h 41"/>
                <a:gd name="T28" fmla="*/ 10 w 41"/>
                <a:gd name="T29" fmla="*/ 38 h 41"/>
                <a:gd name="T30" fmla="*/ 20 w 41"/>
                <a:gd name="T31" fmla="*/ 41 h 41"/>
                <a:gd name="T32" fmla="*/ 20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0" y="41"/>
                  </a:moveTo>
                  <a:lnTo>
                    <a:pt x="31" y="38"/>
                  </a:lnTo>
                  <a:lnTo>
                    <a:pt x="38" y="31"/>
                  </a:lnTo>
                  <a:lnTo>
                    <a:pt x="41" y="20"/>
                  </a:lnTo>
                  <a:lnTo>
                    <a:pt x="38" y="10"/>
                  </a:lnTo>
                  <a:lnTo>
                    <a:pt x="31" y="3"/>
                  </a:lnTo>
                  <a:lnTo>
                    <a:pt x="20" y="0"/>
                  </a:lnTo>
                  <a:lnTo>
                    <a:pt x="10" y="3"/>
                  </a:lnTo>
                  <a:lnTo>
                    <a:pt x="3" y="10"/>
                  </a:lnTo>
                  <a:lnTo>
                    <a:pt x="0" y="20"/>
                  </a:lnTo>
                  <a:lnTo>
                    <a:pt x="3" y="31"/>
                  </a:lnTo>
                  <a:lnTo>
                    <a:pt x="10" y="38"/>
                  </a:lnTo>
                  <a:lnTo>
                    <a:pt x="20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92" name="Freeform 596"/>
            <p:cNvSpPr>
              <a:spLocks/>
            </p:cNvSpPr>
            <p:nvPr/>
          </p:nvSpPr>
          <p:spPr bwMode="auto">
            <a:xfrm>
              <a:off x="894" y="1241"/>
              <a:ext cx="42" cy="41"/>
            </a:xfrm>
            <a:custGeom>
              <a:avLst/>
              <a:gdLst>
                <a:gd name="T0" fmla="*/ 21 w 42"/>
                <a:gd name="T1" fmla="*/ 41 h 41"/>
                <a:gd name="T2" fmla="*/ 31 w 42"/>
                <a:gd name="T3" fmla="*/ 38 h 41"/>
                <a:gd name="T4" fmla="*/ 39 w 42"/>
                <a:gd name="T5" fmla="*/ 30 h 41"/>
                <a:gd name="T6" fmla="*/ 42 w 42"/>
                <a:gd name="T7" fmla="*/ 20 h 41"/>
                <a:gd name="T8" fmla="*/ 42 w 42"/>
                <a:gd name="T9" fmla="*/ 20 h 41"/>
                <a:gd name="T10" fmla="*/ 39 w 42"/>
                <a:gd name="T11" fmla="*/ 10 h 41"/>
                <a:gd name="T12" fmla="*/ 31 w 42"/>
                <a:gd name="T13" fmla="*/ 2 h 41"/>
                <a:gd name="T14" fmla="*/ 21 w 42"/>
                <a:gd name="T15" fmla="*/ 0 h 41"/>
                <a:gd name="T16" fmla="*/ 21 w 42"/>
                <a:gd name="T17" fmla="*/ 0 h 41"/>
                <a:gd name="T18" fmla="*/ 11 w 42"/>
                <a:gd name="T19" fmla="*/ 2 h 41"/>
                <a:gd name="T20" fmla="*/ 4 w 42"/>
                <a:gd name="T21" fmla="*/ 10 h 41"/>
                <a:gd name="T22" fmla="*/ 0 w 42"/>
                <a:gd name="T23" fmla="*/ 20 h 41"/>
                <a:gd name="T24" fmla="*/ 0 w 42"/>
                <a:gd name="T25" fmla="*/ 20 h 41"/>
                <a:gd name="T26" fmla="*/ 4 w 42"/>
                <a:gd name="T27" fmla="*/ 30 h 41"/>
                <a:gd name="T28" fmla="*/ 11 w 42"/>
                <a:gd name="T29" fmla="*/ 38 h 41"/>
                <a:gd name="T30" fmla="*/ 21 w 42"/>
                <a:gd name="T31" fmla="*/ 41 h 41"/>
                <a:gd name="T32" fmla="*/ 21 w 42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2"/>
                <a:gd name="T52" fmla="*/ 0 h 41"/>
                <a:gd name="T53" fmla="*/ 42 w 42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2" h="41">
                  <a:moveTo>
                    <a:pt x="21" y="41"/>
                  </a:moveTo>
                  <a:lnTo>
                    <a:pt x="31" y="38"/>
                  </a:lnTo>
                  <a:lnTo>
                    <a:pt x="39" y="30"/>
                  </a:lnTo>
                  <a:lnTo>
                    <a:pt x="42" y="20"/>
                  </a:lnTo>
                  <a:lnTo>
                    <a:pt x="39" y="10"/>
                  </a:lnTo>
                  <a:lnTo>
                    <a:pt x="31" y="2"/>
                  </a:lnTo>
                  <a:lnTo>
                    <a:pt x="21" y="0"/>
                  </a:lnTo>
                  <a:lnTo>
                    <a:pt x="11" y="2"/>
                  </a:lnTo>
                  <a:lnTo>
                    <a:pt x="4" y="10"/>
                  </a:lnTo>
                  <a:lnTo>
                    <a:pt x="0" y="20"/>
                  </a:lnTo>
                  <a:lnTo>
                    <a:pt x="4" y="30"/>
                  </a:lnTo>
                  <a:lnTo>
                    <a:pt x="11" y="38"/>
                  </a:lnTo>
                  <a:lnTo>
                    <a:pt x="21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93" name="Freeform 597"/>
            <p:cNvSpPr>
              <a:spLocks/>
            </p:cNvSpPr>
            <p:nvPr/>
          </p:nvSpPr>
          <p:spPr bwMode="auto">
            <a:xfrm>
              <a:off x="873" y="1123"/>
              <a:ext cx="41" cy="41"/>
            </a:xfrm>
            <a:custGeom>
              <a:avLst/>
              <a:gdLst>
                <a:gd name="T0" fmla="*/ 21 w 41"/>
                <a:gd name="T1" fmla="*/ 41 h 41"/>
                <a:gd name="T2" fmla="*/ 31 w 41"/>
                <a:gd name="T3" fmla="*/ 39 h 41"/>
                <a:gd name="T4" fmla="*/ 38 w 41"/>
                <a:gd name="T5" fmla="*/ 31 h 41"/>
                <a:gd name="T6" fmla="*/ 41 w 41"/>
                <a:gd name="T7" fmla="*/ 21 h 41"/>
                <a:gd name="T8" fmla="*/ 41 w 41"/>
                <a:gd name="T9" fmla="*/ 21 h 41"/>
                <a:gd name="T10" fmla="*/ 38 w 41"/>
                <a:gd name="T11" fmla="*/ 10 h 41"/>
                <a:gd name="T12" fmla="*/ 31 w 41"/>
                <a:gd name="T13" fmla="*/ 3 h 41"/>
                <a:gd name="T14" fmla="*/ 21 w 41"/>
                <a:gd name="T15" fmla="*/ 0 h 41"/>
                <a:gd name="T16" fmla="*/ 21 w 41"/>
                <a:gd name="T17" fmla="*/ 0 h 41"/>
                <a:gd name="T18" fmla="*/ 10 w 41"/>
                <a:gd name="T19" fmla="*/ 3 h 41"/>
                <a:gd name="T20" fmla="*/ 3 w 41"/>
                <a:gd name="T21" fmla="*/ 10 h 41"/>
                <a:gd name="T22" fmla="*/ 0 w 41"/>
                <a:gd name="T23" fmla="*/ 21 h 41"/>
                <a:gd name="T24" fmla="*/ 0 w 41"/>
                <a:gd name="T25" fmla="*/ 21 h 41"/>
                <a:gd name="T26" fmla="*/ 3 w 41"/>
                <a:gd name="T27" fmla="*/ 31 h 41"/>
                <a:gd name="T28" fmla="*/ 10 w 41"/>
                <a:gd name="T29" fmla="*/ 39 h 41"/>
                <a:gd name="T30" fmla="*/ 21 w 41"/>
                <a:gd name="T31" fmla="*/ 41 h 41"/>
                <a:gd name="T32" fmla="*/ 21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1" y="41"/>
                  </a:moveTo>
                  <a:lnTo>
                    <a:pt x="31" y="39"/>
                  </a:lnTo>
                  <a:lnTo>
                    <a:pt x="38" y="31"/>
                  </a:lnTo>
                  <a:lnTo>
                    <a:pt x="41" y="21"/>
                  </a:lnTo>
                  <a:lnTo>
                    <a:pt x="38" y="10"/>
                  </a:lnTo>
                  <a:lnTo>
                    <a:pt x="31" y="3"/>
                  </a:lnTo>
                  <a:lnTo>
                    <a:pt x="21" y="0"/>
                  </a:lnTo>
                  <a:lnTo>
                    <a:pt x="10" y="3"/>
                  </a:lnTo>
                  <a:lnTo>
                    <a:pt x="3" y="10"/>
                  </a:lnTo>
                  <a:lnTo>
                    <a:pt x="0" y="21"/>
                  </a:lnTo>
                  <a:lnTo>
                    <a:pt x="3" y="31"/>
                  </a:lnTo>
                  <a:lnTo>
                    <a:pt x="10" y="39"/>
                  </a:lnTo>
                  <a:lnTo>
                    <a:pt x="21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94" name="Freeform 598"/>
            <p:cNvSpPr>
              <a:spLocks/>
            </p:cNvSpPr>
            <p:nvPr/>
          </p:nvSpPr>
          <p:spPr bwMode="auto">
            <a:xfrm>
              <a:off x="754" y="1106"/>
              <a:ext cx="41" cy="41"/>
            </a:xfrm>
            <a:custGeom>
              <a:avLst/>
              <a:gdLst>
                <a:gd name="T0" fmla="*/ 20 w 41"/>
                <a:gd name="T1" fmla="*/ 41 h 41"/>
                <a:gd name="T2" fmla="*/ 31 w 41"/>
                <a:gd name="T3" fmla="*/ 39 h 41"/>
                <a:gd name="T4" fmla="*/ 38 w 41"/>
                <a:gd name="T5" fmla="*/ 31 h 41"/>
                <a:gd name="T6" fmla="*/ 41 w 41"/>
                <a:gd name="T7" fmla="*/ 21 h 41"/>
                <a:gd name="T8" fmla="*/ 41 w 41"/>
                <a:gd name="T9" fmla="*/ 21 h 41"/>
                <a:gd name="T10" fmla="*/ 38 w 41"/>
                <a:gd name="T11" fmla="*/ 10 h 41"/>
                <a:gd name="T12" fmla="*/ 31 w 41"/>
                <a:gd name="T13" fmla="*/ 3 h 41"/>
                <a:gd name="T14" fmla="*/ 20 w 41"/>
                <a:gd name="T15" fmla="*/ 0 h 41"/>
                <a:gd name="T16" fmla="*/ 20 w 41"/>
                <a:gd name="T17" fmla="*/ 0 h 41"/>
                <a:gd name="T18" fmla="*/ 10 w 41"/>
                <a:gd name="T19" fmla="*/ 3 h 41"/>
                <a:gd name="T20" fmla="*/ 2 w 41"/>
                <a:gd name="T21" fmla="*/ 10 h 41"/>
                <a:gd name="T22" fmla="*/ 0 w 41"/>
                <a:gd name="T23" fmla="*/ 21 h 41"/>
                <a:gd name="T24" fmla="*/ 0 w 41"/>
                <a:gd name="T25" fmla="*/ 21 h 41"/>
                <a:gd name="T26" fmla="*/ 2 w 41"/>
                <a:gd name="T27" fmla="*/ 31 h 41"/>
                <a:gd name="T28" fmla="*/ 10 w 41"/>
                <a:gd name="T29" fmla="*/ 39 h 41"/>
                <a:gd name="T30" fmla="*/ 20 w 41"/>
                <a:gd name="T31" fmla="*/ 41 h 41"/>
                <a:gd name="T32" fmla="*/ 20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0" y="41"/>
                  </a:moveTo>
                  <a:lnTo>
                    <a:pt x="31" y="39"/>
                  </a:lnTo>
                  <a:lnTo>
                    <a:pt x="38" y="31"/>
                  </a:lnTo>
                  <a:lnTo>
                    <a:pt x="41" y="21"/>
                  </a:lnTo>
                  <a:lnTo>
                    <a:pt x="38" y="10"/>
                  </a:lnTo>
                  <a:lnTo>
                    <a:pt x="31" y="3"/>
                  </a:lnTo>
                  <a:lnTo>
                    <a:pt x="20" y="0"/>
                  </a:lnTo>
                  <a:lnTo>
                    <a:pt x="10" y="3"/>
                  </a:lnTo>
                  <a:lnTo>
                    <a:pt x="2" y="10"/>
                  </a:lnTo>
                  <a:lnTo>
                    <a:pt x="0" y="21"/>
                  </a:lnTo>
                  <a:lnTo>
                    <a:pt x="2" y="31"/>
                  </a:lnTo>
                  <a:lnTo>
                    <a:pt x="10" y="39"/>
                  </a:lnTo>
                  <a:lnTo>
                    <a:pt x="20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95" name="Freeform 599"/>
            <p:cNvSpPr>
              <a:spLocks/>
            </p:cNvSpPr>
            <p:nvPr/>
          </p:nvSpPr>
          <p:spPr bwMode="auto">
            <a:xfrm>
              <a:off x="814" y="1046"/>
              <a:ext cx="41" cy="41"/>
            </a:xfrm>
            <a:custGeom>
              <a:avLst/>
              <a:gdLst>
                <a:gd name="T0" fmla="*/ 21 w 41"/>
                <a:gd name="T1" fmla="*/ 41 h 41"/>
                <a:gd name="T2" fmla="*/ 31 w 41"/>
                <a:gd name="T3" fmla="*/ 38 h 41"/>
                <a:gd name="T4" fmla="*/ 38 w 41"/>
                <a:gd name="T5" fmla="*/ 30 h 41"/>
                <a:gd name="T6" fmla="*/ 41 w 41"/>
                <a:gd name="T7" fmla="*/ 20 h 41"/>
                <a:gd name="T8" fmla="*/ 41 w 41"/>
                <a:gd name="T9" fmla="*/ 20 h 41"/>
                <a:gd name="T10" fmla="*/ 38 w 41"/>
                <a:gd name="T11" fmla="*/ 10 h 41"/>
                <a:gd name="T12" fmla="*/ 31 w 41"/>
                <a:gd name="T13" fmla="*/ 3 h 41"/>
                <a:gd name="T14" fmla="*/ 21 w 41"/>
                <a:gd name="T15" fmla="*/ 0 h 41"/>
                <a:gd name="T16" fmla="*/ 21 w 41"/>
                <a:gd name="T17" fmla="*/ 0 h 41"/>
                <a:gd name="T18" fmla="*/ 10 w 41"/>
                <a:gd name="T19" fmla="*/ 3 h 41"/>
                <a:gd name="T20" fmla="*/ 3 w 41"/>
                <a:gd name="T21" fmla="*/ 10 h 41"/>
                <a:gd name="T22" fmla="*/ 0 w 41"/>
                <a:gd name="T23" fmla="*/ 20 h 41"/>
                <a:gd name="T24" fmla="*/ 0 w 41"/>
                <a:gd name="T25" fmla="*/ 20 h 41"/>
                <a:gd name="T26" fmla="*/ 3 w 41"/>
                <a:gd name="T27" fmla="*/ 30 h 41"/>
                <a:gd name="T28" fmla="*/ 10 w 41"/>
                <a:gd name="T29" fmla="*/ 38 h 41"/>
                <a:gd name="T30" fmla="*/ 21 w 41"/>
                <a:gd name="T31" fmla="*/ 41 h 41"/>
                <a:gd name="T32" fmla="*/ 21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1" y="41"/>
                  </a:moveTo>
                  <a:lnTo>
                    <a:pt x="31" y="38"/>
                  </a:lnTo>
                  <a:lnTo>
                    <a:pt x="38" y="30"/>
                  </a:lnTo>
                  <a:lnTo>
                    <a:pt x="41" y="20"/>
                  </a:lnTo>
                  <a:lnTo>
                    <a:pt x="38" y="10"/>
                  </a:lnTo>
                  <a:lnTo>
                    <a:pt x="31" y="3"/>
                  </a:lnTo>
                  <a:lnTo>
                    <a:pt x="21" y="0"/>
                  </a:lnTo>
                  <a:lnTo>
                    <a:pt x="10" y="3"/>
                  </a:lnTo>
                  <a:lnTo>
                    <a:pt x="3" y="10"/>
                  </a:lnTo>
                  <a:lnTo>
                    <a:pt x="0" y="20"/>
                  </a:lnTo>
                  <a:lnTo>
                    <a:pt x="3" y="30"/>
                  </a:lnTo>
                  <a:lnTo>
                    <a:pt x="10" y="38"/>
                  </a:lnTo>
                  <a:lnTo>
                    <a:pt x="21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96" name="Freeform 600"/>
            <p:cNvSpPr>
              <a:spLocks/>
            </p:cNvSpPr>
            <p:nvPr/>
          </p:nvSpPr>
          <p:spPr bwMode="auto">
            <a:xfrm>
              <a:off x="766" y="971"/>
              <a:ext cx="41" cy="41"/>
            </a:xfrm>
            <a:custGeom>
              <a:avLst/>
              <a:gdLst>
                <a:gd name="T0" fmla="*/ 20 w 41"/>
                <a:gd name="T1" fmla="*/ 41 h 41"/>
                <a:gd name="T2" fmla="*/ 30 w 41"/>
                <a:gd name="T3" fmla="*/ 38 h 41"/>
                <a:gd name="T4" fmla="*/ 38 w 41"/>
                <a:gd name="T5" fmla="*/ 31 h 41"/>
                <a:gd name="T6" fmla="*/ 41 w 41"/>
                <a:gd name="T7" fmla="*/ 20 h 41"/>
                <a:gd name="T8" fmla="*/ 41 w 41"/>
                <a:gd name="T9" fmla="*/ 20 h 41"/>
                <a:gd name="T10" fmla="*/ 38 w 41"/>
                <a:gd name="T11" fmla="*/ 9 h 41"/>
                <a:gd name="T12" fmla="*/ 30 w 41"/>
                <a:gd name="T13" fmla="*/ 2 h 41"/>
                <a:gd name="T14" fmla="*/ 20 w 41"/>
                <a:gd name="T15" fmla="*/ 0 h 41"/>
                <a:gd name="T16" fmla="*/ 20 w 41"/>
                <a:gd name="T17" fmla="*/ 0 h 41"/>
                <a:gd name="T18" fmla="*/ 10 w 41"/>
                <a:gd name="T19" fmla="*/ 2 h 41"/>
                <a:gd name="T20" fmla="*/ 3 w 41"/>
                <a:gd name="T21" fmla="*/ 9 h 41"/>
                <a:gd name="T22" fmla="*/ 0 w 41"/>
                <a:gd name="T23" fmla="*/ 20 h 41"/>
                <a:gd name="T24" fmla="*/ 0 w 41"/>
                <a:gd name="T25" fmla="*/ 20 h 41"/>
                <a:gd name="T26" fmla="*/ 3 w 41"/>
                <a:gd name="T27" fmla="*/ 31 h 41"/>
                <a:gd name="T28" fmla="*/ 10 w 41"/>
                <a:gd name="T29" fmla="*/ 38 h 41"/>
                <a:gd name="T30" fmla="*/ 20 w 41"/>
                <a:gd name="T31" fmla="*/ 41 h 41"/>
                <a:gd name="T32" fmla="*/ 20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0" y="41"/>
                  </a:moveTo>
                  <a:lnTo>
                    <a:pt x="30" y="38"/>
                  </a:lnTo>
                  <a:lnTo>
                    <a:pt x="38" y="31"/>
                  </a:lnTo>
                  <a:lnTo>
                    <a:pt x="41" y="20"/>
                  </a:lnTo>
                  <a:lnTo>
                    <a:pt x="38" y="9"/>
                  </a:lnTo>
                  <a:lnTo>
                    <a:pt x="30" y="2"/>
                  </a:lnTo>
                  <a:lnTo>
                    <a:pt x="20" y="0"/>
                  </a:lnTo>
                  <a:lnTo>
                    <a:pt x="10" y="2"/>
                  </a:lnTo>
                  <a:lnTo>
                    <a:pt x="3" y="9"/>
                  </a:lnTo>
                  <a:lnTo>
                    <a:pt x="0" y="20"/>
                  </a:lnTo>
                  <a:lnTo>
                    <a:pt x="3" y="31"/>
                  </a:lnTo>
                  <a:lnTo>
                    <a:pt x="10" y="38"/>
                  </a:lnTo>
                  <a:lnTo>
                    <a:pt x="20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97" name="Freeform 601"/>
            <p:cNvSpPr>
              <a:spLocks/>
            </p:cNvSpPr>
            <p:nvPr/>
          </p:nvSpPr>
          <p:spPr bwMode="auto">
            <a:xfrm>
              <a:off x="878" y="957"/>
              <a:ext cx="41" cy="41"/>
            </a:xfrm>
            <a:custGeom>
              <a:avLst/>
              <a:gdLst>
                <a:gd name="T0" fmla="*/ 20 w 41"/>
                <a:gd name="T1" fmla="*/ 41 h 41"/>
                <a:gd name="T2" fmla="*/ 30 w 41"/>
                <a:gd name="T3" fmla="*/ 38 h 41"/>
                <a:gd name="T4" fmla="*/ 38 w 41"/>
                <a:gd name="T5" fmla="*/ 31 h 41"/>
                <a:gd name="T6" fmla="*/ 41 w 41"/>
                <a:gd name="T7" fmla="*/ 20 h 41"/>
                <a:gd name="T8" fmla="*/ 41 w 41"/>
                <a:gd name="T9" fmla="*/ 20 h 41"/>
                <a:gd name="T10" fmla="*/ 38 w 41"/>
                <a:gd name="T11" fmla="*/ 10 h 41"/>
                <a:gd name="T12" fmla="*/ 30 w 41"/>
                <a:gd name="T13" fmla="*/ 3 h 41"/>
                <a:gd name="T14" fmla="*/ 20 w 41"/>
                <a:gd name="T15" fmla="*/ 0 h 41"/>
                <a:gd name="T16" fmla="*/ 20 w 41"/>
                <a:gd name="T17" fmla="*/ 0 h 41"/>
                <a:gd name="T18" fmla="*/ 10 w 41"/>
                <a:gd name="T19" fmla="*/ 3 h 41"/>
                <a:gd name="T20" fmla="*/ 2 w 41"/>
                <a:gd name="T21" fmla="*/ 10 h 41"/>
                <a:gd name="T22" fmla="*/ 0 w 41"/>
                <a:gd name="T23" fmla="*/ 20 h 41"/>
                <a:gd name="T24" fmla="*/ 0 w 41"/>
                <a:gd name="T25" fmla="*/ 20 h 41"/>
                <a:gd name="T26" fmla="*/ 2 w 41"/>
                <a:gd name="T27" fmla="*/ 31 h 41"/>
                <a:gd name="T28" fmla="*/ 10 w 41"/>
                <a:gd name="T29" fmla="*/ 38 h 41"/>
                <a:gd name="T30" fmla="*/ 20 w 41"/>
                <a:gd name="T31" fmla="*/ 41 h 41"/>
                <a:gd name="T32" fmla="*/ 20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0" y="41"/>
                  </a:moveTo>
                  <a:lnTo>
                    <a:pt x="30" y="38"/>
                  </a:lnTo>
                  <a:lnTo>
                    <a:pt x="38" y="31"/>
                  </a:lnTo>
                  <a:lnTo>
                    <a:pt x="41" y="20"/>
                  </a:lnTo>
                  <a:lnTo>
                    <a:pt x="38" y="10"/>
                  </a:lnTo>
                  <a:lnTo>
                    <a:pt x="30" y="3"/>
                  </a:lnTo>
                  <a:lnTo>
                    <a:pt x="20" y="0"/>
                  </a:lnTo>
                  <a:lnTo>
                    <a:pt x="10" y="3"/>
                  </a:lnTo>
                  <a:lnTo>
                    <a:pt x="2" y="10"/>
                  </a:lnTo>
                  <a:lnTo>
                    <a:pt x="0" y="20"/>
                  </a:lnTo>
                  <a:lnTo>
                    <a:pt x="2" y="31"/>
                  </a:lnTo>
                  <a:lnTo>
                    <a:pt x="10" y="38"/>
                  </a:lnTo>
                  <a:lnTo>
                    <a:pt x="20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98" name="Freeform 602"/>
            <p:cNvSpPr>
              <a:spLocks/>
            </p:cNvSpPr>
            <p:nvPr/>
          </p:nvSpPr>
          <p:spPr bwMode="auto">
            <a:xfrm>
              <a:off x="933" y="1036"/>
              <a:ext cx="41" cy="41"/>
            </a:xfrm>
            <a:custGeom>
              <a:avLst/>
              <a:gdLst>
                <a:gd name="T0" fmla="*/ 20 w 41"/>
                <a:gd name="T1" fmla="*/ 41 h 41"/>
                <a:gd name="T2" fmla="*/ 31 w 41"/>
                <a:gd name="T3" fmla="*/ 38 h 41"/>
                <a:gd name="T4" fmla="*/ 38 w 41"/>
                <a:gd name="T5" fmla="*/ 31 h 41"/>
                <a:gd name="T6" fmla="*/ 41 w 41"/>
                <a:gd name="T7" fmla="*/ 20 h 41"/>
                <a:gd name="T8" fmla="*/ 41 w 41"/>
                <a:gd name="T9" fmla="*/ 20 h 41"/>
                <a:gd name="T10" fmla="*/ 38 w 41"/>
                <a:gd name="T11" fmla="*/ 10 h 41"/>
                <a:gd name="T12" fmla="*/ 31 w 41"/>
                <a:gd name="T13" fmla="*/ 2 h 41"/>
                <a:gd name="T14" fmla="*/ 20 w 41"/>
                <a:gd name="T15" fmla="*/ 0 h 41"/>
                <a:gd name="T16" fmla="*/ 20 w 41"/>
                <a:gd name="T17" fmla="*/ 0 h 41"/>
                <a:gd name="T18" fmla="*/ 10 w 41"/>
                <a:gd name="T19" fmla="*/ 2 h 41"/>
                <a:gd name="T20" fmla="*/ 3 w 41"/>
                <a:gd name="T21" fmla="*/ 10 h 41"/>
                <a:gd name="T22" fmla="*/ 0 w 41"/>
                <a:gd name="T23" fmla="*/ 20 h 41"/>
                <a:gd name="T24" fmla="*/ 0 w 41"/>
                <a:gd name="T25" fmla="*/ 20 h 41"/>
                <a:gd name="T26" fmla="*/ 3 w 41"/>
                <a:gd name="T27" fmla="*/ 31 h 41"/>
                <a:gd name="T28" fmla="*/ 10 w 41"/>
                <a:gd name="T29" fmla="*/ 38 h 41"/>
                <a:gd name="T30" fmla="*/ 20 w 41"/>
                <a:gd name="T31" fmla="*/ 41 h 41"/>
                <a:gd name="T32" fmla="*/ 20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0" y="41"/>
                  </a:moveTo>
                  <a:lnTo>
                    <a:pt x="31" y="38"/>
                  </a:lnTo>
                  <a:lnTo>
                    <a:pt x="38" y="31"/>
                  </a:lnTo>
                  <a:lnTo>
                    <a:pt x="41" y="20"/>
                  </a:lnTo>
                  <a:lnTo>
                    <a:pt x="38" y="10"/>
                  </a:lnTo>
                  <a:lnTo>
                    <a:pt x="31" y="2"/>
                  </a:lnTo>
                  <a:lnTo>
                    <a:pt x="20" y="0"/>
                  </a:lnTo>
                  <a:lnTo>
                    <a:pt x="10" y="2"/>
                  </a:lnTo>
                  <a:lnTo>
                    <a:pt x="3" y="10"/>
                  </a:lnTo>
                  <a:lnTo>
                    <a:pt x="0" y="20"/>
                  </a:lnTo>
                  <a:lnTo>
                    <a:pt x="3" y="31"/>
                  </a:lnTo>
                  <a:lnTo>
                    <a:pt x="10" y="38"/>
                  </a:lnTo>
                  <a:lnTo>
                    <a:pt x="20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99" name="Freeform 603"/>
            <p:cNvSpPr>
              <a:spLocks/>
            </p:cNvSpPr>
            <p:nvPr/>
          </p:nvSpPr>
          <p:spPr bwMode="auto">
            <a:xfrm>
              <a:off x="959" y="1151"/>
              <a:ext cx="41" cy="41"/>
            </a:xfrm>
            <a:custGeom>
              <a:avLst/>
              <a:gdLst>
                <a:gd name="T0" fmla="*/ 20 w 41"/>
                <a:gd name="T1" fmla="*/ 41 h 41"/>
                <a:gd name="T2" fmla="*/ 30 w 41"/>
                <a:gd name="T3" fmla="*/ 38 h 41"/>
                <a:gd name="T4" fmla="*/ 38 w 41"/>
                <a:gd name="T5" fmla="*/ 31 h 41"/>
                <a:gd name="T6" fmla="*/ 41 w 41"/>
                <a:gd name="T7" fmla="*/ 20 h 41"/>
                <a:gd name="T8" fmla="*/ 41 w 41"/>
                <a:gd name="T9" fmla="*/ 20 h 41"/>
                <a:gd name="T10" fmla="*/ 38 w 41"/>
                <a:gd name="T11" fmla="*/ 10 h 41"/>
                <a:gd name="T12" fmla="*/ 30 w 41"/>
                <a:gd name="T13" fmla="*/ 3 h 41"/>
                <a:gd name="T14" fmla="*/ 20 w 41"/>
                <a:gd name="T15" fmla="*/ 0 h 41"/>
                <a:gd name="T16" fmla="*/ 20 w 41"/>
                <a:gd name="T17" fmla="*/ 0 h 41"/>
                <a:gd name="T18" fmla="*/ 10 w 41"/>
                <a:gd name="T19" fmla="*/ 3 h 41"/>
                <a:gd name="T20" fmla="*/ 2 w 41"/>
                <a:gd name="T21" fmla="*/ 10 h 41"/>
                <a:gd name="T22" fmla="*/ 0 w 41"/>
                <a:gd name="T23" fmla="*/ 20 h 41"/>
                <a:gd name="T24" fmla="*/ 0 w 41"/>
                <a:gd name="T25" fmla="*/ 20 h 41"/>
                <a:gd name="T26" fmla="*/ 2 w 41"/>
                <a:gd name="T27" fmla="*/ 31 h 41"/>
                <a:gd name="T28" fmla="*/ 10 w 41"/>
                <a:gd name="T29" fmla="*/ 38 h 41"/>
                <a:gd name="T30" fmla="*/ 20 w 41"/>
                <a:gd name="T31" fmla="*/ 41 h 41"/>
                <a:gd name="T32" fmla="*/ 20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0" y="41"/>
                  </a:moveTo>
                  <a:lnTo>
                    <a:pt x="30" y="38"/>
                  </a:lnTo>
                  <a:lnTo>
                    <a:pt x="38" y="31"/>
                  </a:lnTo>
                  <a:lnTo>
                    <a:pt x="41" y="20"/>
                  </a:lnTo>
                  <a:lnTo>
                    <a:pt x="38" y="10"/>
                  </a:lnTo>
                  <a:lnTo>
                    <a:pt x="30" y="3"/>
                  </a:lnTo>
                  <a:lnTo>
                    <a:pt x="20" y="0"/>
                  </a:lnTo>
                  <a:lnTo>
                    <a:pt x="10" y="3"/>
                  </a:lnTo>
                  <a:lnTo>
                    <a:pt x="2" y="10"/>
                  </a:lnTo>
                  <a:lnTo>
                    <a:pt x="0" y="20"/>
                  </a:lnTo>
                  <a:lnTo>
                    <a:pt x="2" y="31"/>
                  </a:lnTo>
                  <a:lnTo>
                    <a:pt x="10" y="38"/>
                  </a:lnTo>
                  <a:lnTo>
                    <a:pt x="20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00" name="Freeform 604"/>
            <p:cNvSpPr>
              <a:spLocks/>
            </p:cNvSpPr>
            <p:nvPr/>
          </p:nvSpPr>
          <p:spPr bwMode="auto">
            <a:xfrm>
              <a:off x="959" y="927"/>
              <a:ext cx="41" cy="41"/>
            </a:xfrm>
            <a:custGeom>
              <a:avLst/>
              <a:gdLst>
                <a:gd name="T0" fmla="*/ 20 w 41"/>
                <a:gd name="T1" fmla="*/ 41 h 41"/>
                <a:gd name="T2" fmla="*/ 30 w 41"/>
                <a:gd name="T3" fmla="*/ 39 h 41"/>
                <a:gd name="T4" fmla="*/ 38 w 41"/>
                <a:gd name="T5" fmla="*/ 31 h 41"/>
                <a:gd name="T6" fmla="*/ 41 w 41"/>
                <a:gd name="T7" fmla="*/ 21 h 41"/>
                <a:gd name="T8" fmla="*/ 41 w 41"/>
                <a:gd name="T9" fmla="*/ 21 h 41"/>
                <a:gd name="T10" fmla="*/ 38 w 41"/>
                <a:gd name="T11" fmla="*/ 10 h 41"/>
                <a:gd name="T12" fmla="*/ 30 w 41"/>
                <a:gd name="T13" fmla="*/ 3 h 41"/>
                <a:gd name="T14" fmla="*/ 20 w 41"/>
                <a:gd name="T15" fmla="*/ 0 h 41"/>
                <a:gd name="T16" fmla="*/ 20 w 41"/>
                <a:gd name="T17" fmla="*/ 0 h 41"/>
                <a:gd name="T18" fmla="*/ 10 w 41"/>
                <a:gd name="T19" fmla="*/ 3 h 41"/>
                <a:gd name="T20" fmla="*/ 2 w 41"/>
                <a:gd name="T21" fmla="*/ 10 h 41"/>
                <a:gd name="T22" fmla="*/ 0 w 41"/>
                <a:gd name="T23" fmla="*/ 21 h 41"/>
                <a:gd name="T24" fmla="*/ 0 w 41"/>
                <a:gd name="T25" fmla="*/ 21 h 41"/>
                <a:gd name="T26" fmla="*/ 2 w 41"/>
                <a:gd name="T27" fmla="*/ 31 h 41"/>
                <a:gd name="T28" fmla="*/ 10 w 41"/>
                <a:gd name="T29" fmla="*/ 39 h 41"/>
                <a:gd name="T30" fmla="*/ 20 w 41"/>
                <a:gd name="T31" fmla="*/ 41 h 41"/>
                <a:gd name="T32" fmla="*/ 20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0" y="41"/>
                  </a:moveTo>
                  <a:lnTo>
                    <a:pt x="30" y="39"/>
                  </a:lnTo>
                  <a:lnTo>
                    <a:pt x="38" y="31"/>
                  </a:lnTo>
                  <a:lnTo>
                    <a:pt x="41" y="21"/>
                  </a:lnTo>
                  <a:lnTo>
                    <a:pt x="38" y="10"/>
                  </a:lnTo>
                  <a:lnTo>
                    <a:pt x="30" y="3"/>
                  </a:lnTo>
                  <a:lnTo>
                    <a:pt x="20" y="0"/>
                  </a:lnTo>
                  <a:lnTo>
                    <a:pt x="10" y="3"/>
                  </a:lnTo>
                  <a:lnTo>
                    <a:pt x="2" y="10"/>
                  </a:lnTo>
                  <a:lnTo>
                    <a:pt x="0" y="21"/>
                  </a:lnTo>
                  <a:lnTo>
                    <a:pt x="2" y="31"/>
                  </a:lnTo>
                  <a:lnTo>
                    <a:pt x="10" y="39"/>
                  </a:lnTo>
                  <a:lnTo>
                    <a:pt x="20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01" name="Freeform 605"/>
            <p:cNvSpPr>
              <a:spLocks/>
            </p:cNvSpPr>
            <p:nvPr/>
          </p:nvSpPr>
          <p:spPr bwMode="auto">
            <a:xfrm>
              <a:off x="125" y="971"/>
              <a:ext cx="41" cy="41"/>
            </a:xfrm>
            <a:custGeom>
              <a:avLst/>
              <a:gdLst>
                <a:gd name="T0" fmla="*/ 21 w 41"/>
                <a:gd name="T1" fmla="*/ 41 h 41"/>
                <a:gd name="T2" fmla="*/ 31 w 41"/>
                <a:gd name="T3" fmla="*/ 38 h 41"/>
                <a:gd name="T4" fmla="*/ 38 w 41"/>
                <a:gd name="T5" fmla="*/ 31 h 41"/>
                <a:gd name="T6" fmla="*/ 41 w 41"/>
                <a:gd name="T7" fmla="*/ 20 h 41"/>
                <a:gd name="T8" fmla="*/ 41 w 41"/>
                <a:gd name="T9" fmla="*/ 20 h 41"/>
                <a:gd name="T10" fmla="*/ 38 w 41"/>
                <a:gd name="T11" fmla="*/ 9 h 41"/>
                <a:gd name="T12" fmla="*/ 31 w 41"/>
                <a:gd name="T13" fmla="*/ 2 h 41"/>
                <a:gd name="T14" fmla="*/ 21 w 41"/>
                <a:gd name="T15" fmla="*/ 0 h 41"/>
                <a:gd name="T16" fmla="*/ 21 w 41"/>
                <a:gd name="T17" fmla="*/ 0 h 41"/>
                <a:gd name="T18" fmla="*/ 10 w 41"/>
                <a:gd name="T19" fmla="*/ 2 h 41"/>
                <a:gd name="T20" fmla="*/ 3 w 41"/>
                <a:gd name="T21" fmla="*/ 9 h 41"/>
                <a:gd name="T22" fmla="*/ 0 w 41"/>
                <a:gd name="T23" fmla="*/ 20 h 41"/>
                <a:gd name="T24" fmla="*/ 0 w 41"/>
                <a:gd name="T25" fmla="*/ 20 h 41"/>
                <a:gd name="T26" fmla="*/ 3 w 41"/>
                <a:gd name="T27" fmla="*/ 31 h 41"/>
                <a:gd name="T28" fmla="*/ 10 w 41"/>
                <a:gd name="T29" fmla="*/ 38 h 41"/>
                <a:gd name="T30" fmla="*/ 21 w 41"/>
                <a:gd name="T31" fmla="*/ 41 h 41"/>
                <a:gd name="T32" fmla="*/ 21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1" y="41"/>
                  </a:moveTo>
                  <a:lnTo>
                    <a:pt x="31" y="38"/>
                  </a:lnTo>
                  <a:lnTo>
                    <a:pt x="38" y="31"/>
                  </a:lnTo>
                  <a:lnTo>
                    <a:pt x="41" y="20"/>
                  </a:lnTo>
                  <a:lnTo>
                    <a:pt x="38" y="9"/>
                  </a:lnTo>
                  <a:lnTo>
                    <a:pt x="31" y="2"/>
                  </a:lnTo>
                  <a:lnTo>
                    <a:pt x="21" y="0"/>
                  </a:lnTo>
                  <a:lnTo>
                    <a:pt x="10" y="2"/>
                  </a:lnTo>
                  <a:lnTo>
                    <a:pt x="3" y="9"/>
                  </a:lnTo>
                  <a:lnTo>
                    <a:pt x="0" y="20"/>
                  </a:lnTo>
                  <a:lnTo>
                    <a:pt x="3" y="31"/>
                  </a:lnTo>
                  <a:lnTo>
                    <a:pt x="10" y="38"/>
                  </a:lnTo>
                  <a:lnTo>
                    <a:pt x="21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02" name="Freeform 606"/>
            <p:cNvSpPr>
              <a:spLocks/>
            </p:cNvSpPr>
            <p:nvPr/>
          </p:nvSpPr>
          <p:spPr bwMode="auto">
            <a:xfrm>
              <a:off x="107" y="1132"/>
              <a:ext cx="41" cy="41"/>
            </a:xfrm>
            <a:custGeom>
              <a:avLst/>
              <a:gdLst>
                <a:gd name="T0" fmla="*/ 21 w 41"/>
                <a:gd name="T1" fmla="*/ 41 h 41"/>
                <a:gd name="T2" fmla="*/ 31 w 41"/>
                <a:gd name="T3" fmla="*/ 38 h 41"/>
                <a:gd name="T4" fmla="*/ 38 w 41"/>
                <a:gd name="T5" fmla="*/ 31 h 41"/>
                <a:gd name="T6" fmla="*/ 41 w 41"/>
                <a:gd name="T7" fmla="*/ 20 h 41"/>
                <a:gd name="T8" fmla="*/ 41 w 41"/>
                <a:gd name="T9" fmla="*/ 20 h 41"/>
                <a:gd name="T10" fmla="*/ 38 w 41"/>
                <a:gd name="T11" fmla="*/ 10 h 41"/>
                <a:gd name="T12" fmla="*/ 31 w 41"/>
                <a:gd name="T13" fmla="*/ 2 h 41"/>
                <a:gd name="T14" fmla="*/ 21 w 41"/>
                <a:gd name="T15" fmla="*/ 0 h 41"/>
                <a:gd name="T16" fmla="*/ 21 w 41"/>
                <a:gd name="T17" fmla="*/ 0 h 41"/>
                <a:gd name="T18" fmla="*/ 11 w 41"/>
                <a:gd name="T19" fmla="*/ 2 h 41"/>
                <a:gd name="T20" fmla="*/ 3 w 41"/>
                <a:gd name="T21" fmla="*/ 10 h 41"/>
                <a:gd name="T22" fmla="*/ 0 w 41"/>
                <a:gd name="T23" fmla="*/ 20 h 41"/>
                <a:gd name="T24" fmla="*/ 0 w 41"/>
                <a:gd name="T25" fmla="*/ 20 h 41"/>
                <a:gd name="T26" fmla="*/ 3 w 41"/>
                <a:gd name="T27" fmla="*/ 31 h 41"/>
                <a:gd name="T28" fmla="*/ 11 w 41"/>
                <a:gd name="T29" fmla="*/ 38 h 41"/>
                <a:gd name="T30" fmla="*/ 21 w 41"/>
                <a:gd name="T31" fmla="*/ 41 h 41"/>
                <a:gd name="T32" fmla="*/ 21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1" y="41"/>
                  </a:moveTo>
                  <a:lnTo>
                    <a:pt x="31" y="38"/>
                  </a:lnTo>
                  <a:lnTo>
                    <a:pt x="38" y="31"/>
                  </a:lnTo>
                  <a:lnTo>
                    <a:pt x="41" y="20"/>
                  </a:lnTo>
                  <a:lnTo>
                    <a:pt x="38" y="10"/>
                  </a:lnTo>
                  <a:lnTo>
                    <a:pt x="31" y="2"/>
                  </a:lnTo>
                  <a:lnTo>
                    <a:pt x="21" y="0"/>
                  </a:lnTo>
                  <a:lnTo>
                    <a:pt x="11" y="2"/>
                  </a:lnTo>
                  <a:lnTo>
                    <a:pt x="3" y="10"/>
                  </a:lnTo>
                  <a:lnTo>
                    <a:pt x="0" y="20"/>
                  </a:lnTo>
                  <a:lnTo>
                    <a:pt x="3" y="31"/>
                  </a:lnTo>
                  <a:lnTo>
                    <a:pt x="11" y="38"/>
                  </a:lnTo>
                  <a:lnTo>
                    <a:pt x="21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03" name="Freeform 607"/>
            <p:cNvSpPr>
              <a:spLocks/>
            </p:cNvSpPr>
            <p:nvPr/>
          </p:nvSpPr>
          <p:spPr bwMode="auto">
            <a:xfrm>
              <a:off x="126" y="1266"/>
              <a:ext cx="41" cy="41"/>
            </a:xfrm>
            <a:custGeom>
              <a:avLst/>
              <a:gdLst>
                <a:gd name="T0" fmla="*/ 21 w 41"/>
                <a:gd name="T1" fmla="*/ 41 h 41"/>
                <a:gd name="T2" fmla="*/ 31 w 41"/>
                <a:gd name="T3" fmla="*/ 38 h 41"/>
                <a:gd name="T4" fmla="*/ 39 w 41"/>
                <a:gd name="T5" fmla="*/ 31 h 41"/>
                <a:gd name="T6" fmla="*/ 41 w 41"/>
                <a:gd name="T7" fmla="*/ 21 h 41"/>
                <a:gd name="T8" fmla="*/ 41 w 41"/>
                <a:gd name="T9" fmla="*/ 21 h 41"/>
                <a:gd name="T10" fmla="*/ 39 w 41"/>
                <a:gd name="T11" fmla="*/ 11 h 41"/>
                <a:gd name="T12" fmla="*/ 31 w 41"/>
                <a:gd name="T13" fmla="*/ 3 h 41"/>
                <a:gd name="T14" fmla="*/ 21 w 41"/>
                <a:gd name="T15" fmla="*/ 0 h 41"/>
                <a:gd name="T16" fmla="*/ 21 w 41"/>
                <a:gd name="T17" fmla="*/ 0 h 41"/>
                <a:gd name="T18" fmla="*/ 11 w 41"/>
                <a:gd name="T19" fmla="*/ 3 h 41"/>
                <a:gd name="T20" fmla="*/ 3 w 41"/>
                <a:gd name="T21" fmla="*/ 11 h 41"/>
                <a:gd name="T22" fmla="*/ 0 w 41"/>
                <a:gd name="T23" fmla="*/ 21 h 41"/>
                <a:gd name="T24" fmla="*/ 0 w 41"/>
                <a:gd name="T25" fmla="*/ 21 h 41"/>
                <a:gd name="T26" fmla="*/ 3 w 41"/>
                <a:gd name="T27" fmla="*/ 31 h 41"/>
                <a:gd name="T28" fmla="*/ 11 w 41"/>
                <a:gd name="T29" fmla="*/ 38 h 41"/>
                <a:gd name="T30" fmla="*/ 21 w 41"/>
                <a:gd name="T31" fmla="*/ 41 h 41"/>
                <a:gd name="T32" fmla="*/ 21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1" y="41"/>
                  </a:moveTo>
                  <a:lnTo>
                    <a:pt x="31" y="38"/>
                  </a:lnTo>
                  <a:lnTo>
                    <a:pt x="39" y="31"/>
                  </a:lnTo>
                  <a:lnTo>
                    <a:pt x="41" y="21"/>
                  </a:lnTo>
                  <a:lnTo>
                    <a:pt x="39" y="11"/>
                  </a:lnTo>
                  <a:lnTo>
                    <a:pt x="31" y="3"/>
                  </a:lnTo>
                  <a:lnTo>
                    <a:pt x="21" y="0"/>
                  </a:lnTo>
                  <a:lnTo>
                    <a:pt x="11" y="3"/>
                  </a:lnTo>
                  <a:lnTo>
                    <a:pt x="3" y="11"/>
                  </a:lnTo>
                  <a:lnTo>
                    <a:pt x="0" y="21"/>
                  </a:lnTo>
                  <a:lnTo>
                    <a:pt x="3" y="31"/>
                  </a:lnTo>
                  <a:lnTo>
                    <a:pt x="11" y="38"/>
                  </a:lnTo>
                  <a:lnTo>
                    <a:pt x="21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04" name="Freeform 609"/>
            <p:cNvSpPr>
              <a:spLocks/>
            </p:cNvSpPr>
            <p:nvPr/>
          </p:nvSpPr>
          <p:spPr bwMode="auto">
            <a:xfrm>
              <a:off x="992" y="828"/>
              <a:ext cx="41" cy="41"/>
            </a:xfrm>
            <a:custGeom>
              <a:avLst/>
              <a:gdLst>
                <a:gd name="T0" fmla="*/ 20 w 41"/>
                <a:gd name="T1" fmla="*/ 41 h 41"/>
                <a:gd name="T2" fmla="*/ 31 w 41"/>
                <a:gd name="T3" fmla="*/ 37 h 41"/>
                <a:gd name="T4" fmla="*/ 38 w 41"/>
                <a:gd name="T5" fmla="*/ 30 h 41"/>
                <a:gd name="T6" fmla="*/ 41 w 41"/>
                <a:gd name="T7" fmla="*/ 20 h 41"/>
                <a:gd name="T8" fmla="*/ 41 w 41"/>
                <a:gd name="T9" fmla="*/ 20 h 41"/>
                <a:gd name="T10" fmla="*/ 38 w 41"/>
                <a:gd name="T11" fmla="*/ 10 h 41"/>
                <a:gd name="T12" fmla="*/ 31 w 41"/>
                <a:gd name="T13" fmla="*/ 2 h 41"/>
                <a:gd name="T14" fmla="*/ 20 w 41"/>
                <a:gd name="T15" fmla="*/ 0 h 41"/>
                <a:gd name="T16" fmla="*/ 20 w 41"/>
                <a:gd name="T17" fmla="*/ 0 h 41"/>
                <a:gd name="T18" fmla="*/ 10 w 41"/>
                <a:gd name="T19" fmla="*/ 2 h 41"/>
                <a:gd name="T20" fmla="*/ 3 w 41"/>
                <a:gd name="T21" fmla="*/ 10 h 41"/>
                <a:gd name="T22" fmla="*/ 0 w 41"/>
                <a:gd name="T23" fmla="*/ 20 h 41"/>
                <a:gd name="T24" fmla="*/ 0 w 41"/>
                <a:gd name="T25" fmla="*/ 20 h 41"/>
                <a:gd name="T26" fmla="*/ 3 w 41"/>
                <a:gd name="T27" fmla="*/ 30 h 41"/>
                <a:gd name="T28" fmla="*/ 10 w 41"/>
                <a:gd name="T29" fmla="*/ 37 h 41"/>
                <a:gd name="T30" fmla="*/ 20 w 41"/>
                <a:gd name="T31" fmla="*/ 41 h 41"/>
                <a:gd name="T32" fmla="*/ 20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0" y="41"/>
                  </a:moveTo>
                  <a:lnTo>
                    <a:pt x="31" y="37"/>
                  </a:lnTo>
                  <a:lnTo>
                    <a:pt x="38" y="30"/>
                  </a:lnTo>
                  <a:lnTo>
                    <a:pt x="41" y="20"/>
                  </a:lnTo>
                  <a:lnTo>
                    <a:pt x="38" y="10"/>
                  </a:lnTo>
                  <a:lnTo>
                    <a:pt x="31" y="2"/>
                  </a:lnTo>
                  <a:lnTo>
                    <a:pt x="20" y="0"/>
                  </a:lnTo>
                  <a:lnTo>
                    <a:pt x="10" y="2"/>
                  </a:lnTo>
                  <a:lnTo>
                    <a:pt x="3" y="10"/>
                  </a:lnTo>
                  <a:lnTo>
                    <a:pt x="0" y="20"/>
                  </a:lnTo>
                  <a:lnTo>
                    <a:pt x="3" y="30"/>
                  </a:lnTo>
                  <a:lnTo>
                    <a:pt x="10" y="37"/>
                  </a:lnTo>
                  <a:lnTo>
                    <a:pt x="20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05" name="Freeform 610"/>
            <p:cNvSpPr>
              <a:spLocks/>
            </p:cNvSpPr>
            <p:nvPr/>
          </p:nvSpPr>
          <p:spPr bwMode="auto">
            <a:xfrm>
              <a:off x="584" y="872"/>
              <a:ext cx="41" cy="41"/>
            </a:xfrm>
            <a:custGeom>
              <a:avLst/>
              <a:gdLst>
                <a:gd name="T0" fmla="*/ 21 w 41"/>
                <a:gd name="T1" fmla="*/ 41 h 41"/>
                <a:gd name="T2" fmla="*/ 31 w 41"/>
                <a:gd name="T3" fmla="*/ 38 h 41"/>
                <a:gd name="T4" fmla="*/ 39 w 41"/>
                <a:gd name="T5" fmla="*/ 31 h 41"/>
                <a:gd name="T6" fmla="*/ 41 w 41"/>
                <a:gd name="T7" fmla="*/ 21 h 41"/>
                <a:gd name="T8" fmla="*/ 41 w 41"/>
                <a:gd name="T9" fmla="*/ 21 h 41"/>
                <a:gd name="T10" fmla="*/ 39 w 41"/>
                <a:gd name="T11" fmla="*/ 10 h 41"/>
                <a:gd name="T12" fmla="*/ 31 w 41"/>
                <a:gd name="T13" fmla="*/ 3 h 41"/>
                <a:gd name="T14" fmla="*/ 21 w 41"/>
                <a:gd name="T15" fmla="*/ 0 h 41"/>
                <a:gd name="T16" fmla="*/ 21 w 41"/>
                <a:gd name="T17" fmla="*/ 0 h 41"/>
                <a:gd name="T18" fmla="*/ 10 w 41"/>
                <a:gd name="T19" fmla="*/ 3 h 41"/>
                <a:gd name="T20" fmla="*/ 3 w 41"/>
                <a:gd name="T21" fmla="*/ 10 h 41"/>
                <a:gd name="T22" fmla="*/ 0 w 41"/>
                <a:gd name="T23" fmla="*/ 21 h 41"/>
                <a:gd name="T24" fmla="*/ 0 w 41"/>
                <a:gd name="T25" fmla="*/ 21 h 41"/>
                <a:gd name="T26" fmla="*/ 3 w 41"/>
                <a:gd name="T27" fmla="*/ 31 h 41"/>
                <a:gd name="T28" fmla="*/ 10 w 41"/>
                <a:gd name="T29" fmla="*/ 38 h 41"/>
                <a:gd name="T30" fmla="*/ 21 w 41"/>
                <a:gd name="T31" fmla="*/ 41 h 41"/>
                <a:gd name="T32" fmla="*/ 21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1" y="41"/>
                  </a:moveTo>
                  <a:lnTo>
                    <a:pt x="31" y="38"/>
                  </a:lnTo>
                  <a:lnTo>
                    <a:pt x="39" y="31"/>
                  </a:lnTo>
                  <a:lnTo>
                    <a:pt x="41" y="21"/>
                  </a:lnTo>
                  <a:lnTo>
                    <a:pt x="39" y="10"/>
                  </a:lnTo>
                  <a:lnTo>
                    <a:pt x="31" y="3"/>
                  </a:lnTo>
                  <a:lnTo>
                    <a:pt x="21" y="0"/>
                  </a:lnTo>
                  <a:lnTo>
                    <a:pt x="10" y="3"/>
                  </a:lnTo>
                  <a:lnTo>
                    <a:pt x="3" y="10"/>
                  </a:lnTo>
                  <a:lnTo>
                    <a:pt x="0" y="21"/>
                  </a:lnTo>
                  <a:lnTo>
                    <a:pt x="3" y="31"/>
                  </a:lnTo>
                  <a:lnTo>
                    <a:pt x="10" y="38"/>
                  </a:lnTo>
                  <a:lnTo>
                    <a:pt x="21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06" name="Freeform 611"/>
            <p:cNvSpPr>
              <a:spLocks/>
            </p:cNvSpPr>
            <p:nvPr/>
          </p:nvSpPr>
          <p:spPr bwMode="auto">
            <a:xfrm>
              <a:off x="293" y="863"/>
              <a:ext cx="41" cy="41"/>
            </a:xfrm>
            <a:custGeom>
              <a:avLst/>
              <a:gdLst>
                <a:gd name="T0" fmla="*/ 21 w 41"/>
                <a:gd name="T1" fmla="*/ 41 h 41"/>
                <a:gd name="T2" fmla="*/ 31 w 41"/>
                <a:gd name="T3" fmla="*/ 38 h 41"/>
                <a:gd name="T4" fmla="*/ 38 w 41"/>
                <a:gd name="T5" fmla="*/ 31 h 41"/>
                <a:gd name="T6" fmla="*/ 41 w 41"/>
                <a:gd name="T7" fmla="*/ 20 h 41"/>
                <a:gd name="T8" fmla="*/ 41 w 41"/>
                <a:gd name="T9" fmla="*/ 20 h 41"/>
                <a:gd name="T10" fmla="*/ 38 w 41"/>
                <a:gd name="T11" fmla="*/ 10 h 41"/>
                <a:gd name="T12" fmla="*/ 31 w 41"/>
                <a:gd name="T13" fmla="*/ 3 h 41"/>
                <a:gd name="T14" fmla="*/ 21 w 41"/>
                <a:gd name="T15" fmla="*/ 0 h 41"/>
                <a:gd name="T16" fmla="*/ 21 w 41"/>
                <a:gd name="T17" fmla="*/ 0 h 41"/>
                <a:gd name="T18" fmla="*/ 10 w 41"/>
                <a:gd name="T19" fmla="*/ 3 h 41"/>
                <a:gd name="T20" fmla="*/ 3 w 41"/>
                <a:gd name="T21" fmla="*/ 10 h 41"/>
                <a:gd name="T22" fmla="*/ 0 w 41"/>
                <a:gd name="T23" fmla="*/ 20 h 41"/>
                <a:gd name="T24" fmla="*/ 0 w 41"/>
                <a:gd name="T25" fmla="*/ 20 h 41"/>
                <a:gd name="T26" fmla="*/ 3 w 41"/>
                <a:gd name="T27" fmla="*/ 31 h 41"/>
                <a:gd name="T28" fmla="*/ 10 w 41"/>
                <a:gd name="T29" fmla="*/ 38 h 41"/>
                <a:gd name="T30" fmla="*/ 21 w 41"/>
                <a:gd name="T31" fmla="*/ 41 h 41"/>
                <a:gd name="T32" fmla="*/ 21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1" y="41"/>
                  </a:moveTo>
                  <a:lnTo>
                    <a:pt x="31" y="38"/>
                  </a:lnTo>
                  <a:lnTo>
                    <a:pt x="38" y="31"/>
                  </a:lnTo>
                  <a:lnTo>
                    <a:pt x="41" y="20"/>
                  </a:lnTo>
                  <a:lnTo>
                    <a:pt x="38" y="10"/>
                  </a:lnTo>
                  <a:lnTo>
                    <a:pt x="31" y="3"/>
                  </a:lnTo>
                  <a:lnTo>
                    <a:pt x="21" y="0"/>
                  </a:lnTo>
                  <a:lnTo>
                    <a:pt x="10" y="3"/>
                  </a:lnTo>
                  <a:lnTo>
                    <a:pt x="3" y="10"/>
                  </a:lnTo>
                  <a:lnTo>
                    <a:pt x="0" y="20"/>
                  </a:lnTo>
                  <a:lnTo>
                    <a:pt x="3" y="31"/>
                  </a:lnTo>
                  <a:lnTo>
                    <a:pt x="10" y="38"/>
                  </a:lnTo>
                  <a:lnTo>
                    <a:pt x="21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07" name="Freeform 612"/>
            <p:cNvSpPr>
              <a:spLocks/>
            </p:cNvSpPr>
            <p:nvPr/>
          </p:nvSpPr>
          <p:spPr bwMode="auto">
            <a:xfrm>
              <a:off x="192" y="912"/>
              <a:ext cx="41" cy="42"/>
            </a:xfrm>
            <a:custGeom>
              <a:avLst/>
              <a:gdLst>
                <a:gd name="T0" fmla="*/ 20 w 41"/>
                <a:gd name="T1" fmla="*/ 42 h 42"/>
                <a:gd name="T2" fmla="*/ 30 w 41"/>
                <a:gd name="T3" fmla="*/ 39 h 42"/>
                <a:gd name="T4" fmla="*/ 38 w 41"/>
                <a:gd name="T5" fmla="*/ 32 h 42"/>
                <a:gd name="T6" fmla="*/ 41 w 41"/>
                <a:gd name="T7" fmla="*/ 21 h 42"/>
                <a:gd name="T8" fmla="*/ 41 w 41"/>
                <a:gd name="T9" fmla="*/ 21 h 42"/>
                <a:gd name="T10" fmla="*/ 38 w 41"/>
                <a:gd name="T11" fmla="*/ 11 h 42"/>
                <a:gd name="T12" fmla="*/ 30 w 41"/>
                <a:gd name="T13" fmla="*/ 3 h 42"/>
                <a:gd name="T14" fmla="*/ 20 w 41"/>
                <a:gd name="T15" fmla="*/ 0 h 42"/>
                <a:gd name="T16" fmla="*/ 20 w 41"/>
                <a:gd name="T17" fmla="*/ 0 h 42"/>
                <a:gd name="T18" fmla="*/ 10 w 41"/>
                <a:gd name="T19" fmla="*/ 3 h 42"/>
                <a:gd name="T20" fmla="*/ 2 w 41"/>
                <a:gd name="T21" fmla="*/ 11 h 42"/>
                <a:gd name="T22" fmla="*/ 0 w 41"/>
                <a:gd name="T23" fmla="*/ 21 h 42"/>
                <a:gd name="T24" fmla="*/ 0 w 41"/>
                <a:gd name="T25" fmla="*/ 21 h 42"/>
                <a:gd name="T26" fmla="*/ 2 w 41"/>
                <a:gd name="T27" fmla="*/ 32 h 42"/>
                <a:gd name="T28" fmla="*/ 10 w 41"/>
                <a:gd name="T29" fmla="*/ 39 h 42"/>
                <a:gd name="T30" fmla="*/ 20 w 41"/>
                <a:gd name="T31" fmla="*/ 42 h 42"/>
                <a:gd name="T32" fmla="*/ 20 w 41"/>
                <a:gd name="T33" fmla="*/ 42 h 4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2"/>
                <a:gd name="T53" fmla="*/ 41 w 41"/>
                <a:gd name="T54" fmla="*/ 42 h 4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2">
                  <a:moveTo>
                    <a:pt x="20" y="42"/>
                  </a:moveTo>
                  <a:lnTo>
                    <a:pt x="30" y="39"/>
                  </a:lnTo>
                  <a:lnTo>
                    <a:pt x="38" y="32"/>
                  </a:lnTo>
                  <a:lnTo>
                    <a:pt x="41" y="21"/>
                  </a:lnTo>
                  <a:lnTo>
                    <a:pt x="38" y="11"/>
                  </a:lnTo>
                  <a:lnTo>
                    <a:pt x="30" y="3"/>
                  </a:lnTo>
                  <a:lnTo>
                    <a:pt x="20" y="0"/>
                  </a:lnTo>
                  <a:lnTo>
                    <a:pt x="10" y="3"/>
                  </a:lnTo>
                  <a:lnTo>
                    <a:pt x="2" y="11"/>
                  </a:lnTo>
                  <a:lnTo>
                    <a:pt x="0" y="21"/>
                  </a:lnTo>
                  <a:lnTo>
                    <a:pt x="2" y="32"/>
                  </a:lnTo>
                  <a:lnTo>
                    <a:pt x="10" y="39"/>
                  </a:lnTo>
                  <a:lnTo>
                    <a:pt x="20" y="42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08" name="Freeform 613"/>
            <p:cNvSpPr>
              <a:spLocks/>
            </p:cNvSpPr>
            <p:nvPr/>
          </p:nvSpPr>
          <p:spPr bwMode="auto">
            <a:xfrm>
              <a:off x="715" y="880"/>
              <a:ext cx="41" cy="41"/>
            </a:xfrm>
            <a:custGeom>
              <a:avLst/>
              <a:gdLst>
                <a:gd name="T0" fmla="*/ 21 w 41"/>
                <a:gd name="T1" fmla="*/ 41 h 41"/>
                <a:gd name="T2" fmla="*/ 31 w 41"/>
                <a:gd name="T3" fmla="*/ 38 h 41"/>
                <a:gd name="T4" fmla="*/ 38 w 41"/>
                <a:gd name="T5" fmla="*/ 31 h 41"/>
                <a:gd name="T6" fmla="*/ 41 w 41"/>
                <a:gd name="T7" fmla="*/ 21 h 41"/>
                <a:gd name="T8" fmla="*/ 41 w 41"/>
                <a:gd name="T9" fmla="*/ 21 h 41"/>
                <a:gd name="T10" fmla="*/ 38 w 41"/>
                <a:gd name="T11" fmla="*/ 10 h 41"/>
                <a:gd name="T12" fmla="*/ 31 w 41"/>
                <a:gd name="T13" fmla="*/ 3 h 41"/>
                <a:gd name="T14" fmla="*/ 21 w 41"/>
                <a:gd name="T15" fmla="*/ 0 h 41"/>
                <a:gd name="T16" fmla="*/ 21 w 41"/>
                <a:gd name="T17" fmla="*/ 0 h 41"/>
                <a:gd name="T18" fmla="*/ 11 w 41"/>
                <a:gd name="T19" fmla="*/ 3 h 41"/>
                <a:gd name="T20" fmla="*/ 3 w 41"/>
                <a:gd name="T21" fmla="*/ 10 h 41"/>
                <a:gd name="T22" fmla="*/ 0 w 41"/>
                <a:gd name="T23" fmla="*/ 21 h 41"/>
                <a:gd name="T24" fmla="*/ 0 w 41"/>
                <a:gd name="T25" fmla="*/ 21 h 41"/>
                <a:gd name="T26" fmla="*/ 3 w 41"/>
                <a:gd name="T27" fmla="*/ 31 h 41"/>
                <a:gd name="T28" fmla="*/ 11 w 41"/>
                <a:gd name="T29" fmla="*/ 38 h 41"/>
                <a:gd name="T30" fmla="*/ 21 w 41"/>
                <a:gd name="T31" fmla="*/ 41 h 41"/>
                <a:gd name="T32" fmla="*/ 21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1" y="41"/>
                  </a:moveTo>
                  <a:lnTo>
                    <a:pt x="31" y="38"/>
                  </a:lnTo>
                  <a:lnTo>
                    <a:pt x="38" y="31"/>
                  </a:lnTo>
                  <a:lnTo>
                    <a:pt x="41" y="21"/>
                  </a:lnTo>
                  <a:lnTo>
                    <a:pt x="38" y="10"/>
                  </a:lnTo>
                  <a:lnTo>
                    <a:pt x="31" y="3"/>
                  </a:lnTo>
                  <a:lnTo>
                    <a:pt x="21" y="0"/>
                  </a:lnTo>
                  <a:lnTo>
                    <a:pt x="11" y="3"/>
                  </a:lnTo>
                  <a:lnTo>
                    <a:pt x="3" y="10"/>
                  </a:lnTo>
                  <a:lnTo>
                    <a:pt x="0" y="21"/>
                  </a:lnTo>
                  <a:lnTo>
                    <a:pt x="3" y="31"/>
                  </a:lnTo>
                  <a:lnTo>
                    <a:pt x="11" y="38"/>
                  </a:lnTo>
                  <a:lnTo>
                    <a:pt x="21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09" name="Freeform 614"/>
            <p:cNvSpPr>
              <a:spLocks/>
            </p:cNvSpPr>
            <p:nvPr/>
          </p:nvSpPr>
          <p:spPr bwMode="auto">
            <a:xfrm>
              <a:off x="864" y="864"/>
              <a:ext cx="42" cy="41"/>
            </a:xfrm>
            <a:custGeom>
              <a:avLst/>
              <a:gdLst>
                <a:gd name="T0" fmla="*/ 21 w 42"/>
                <a:gd name="T1" fmla="*/ 41 h 41"/>
                <a:gd name="T2" fmla="*/ 31 w 42"/>
                <a:gd name="T3" fmla="*/ 39 h 41"/>
                <a:gd name="T4" fmla="*/ 39 w 42"/>
                <a:gd name="T5" fmla="*/ 32 h 41"/>
                <a:gd name="T6" fmla="*/ 42 w 42"/>
                <a:gd name="T7" fmla="*/ 21 h 41"/>
                <a:gd name="T8" fmla="*/ 42 w 42"/>
                <a:gd name="T9" fmla="*/ 21 h 41"/>
                <a:gd name="T10" fmla="*/ 39 w 42"/>
                <a:gd name="T11" fmla="*/ 11 h 41"/>
                <a:gd name="T12" fmla="*/ 31 w 42"/>
                <a:gd name="T13" fmla="*/ 3 h 41"/>
                <a:gd name="T14" fmla="*/ 21 w 42"/>
                <a:gd name="T15" fmla="*/ 0 h 41"/>
                <a:gd name="T16" fmla="*/ 21 w 42"/>
                <a:gd name="T17" fmla="*/ 0 h 41"/>
                <a:gd name="T18" fmla="*/ 10 w 42"/>
                <a:gd name="T19" fmla="*/ 3 h 41"/>
                <a:gd name="T20" fmla="*/ 3 w 42"/>
                <a:gd name="T21" fmla="*/ 11 h 41"/>
                <a:gd name="T22" fmla="*/ 0 w 42"/>
                <a:gd name="T23" fmla="*/ 21 h 41"/>
                <a:gd name="T24" fmla="*/ 0 w 42"/>
                <a:gd name="T25" fmla="*/ 21 h 41"/>
                <a:gd name="T26" fmla="*/ 3 w 42"/>
                <a:gd name="T27" fmla="*/ 32 h 41"/>
                <a:gd name="T28" fmla="*/ 10 w 42"/>
                <a:gd name="T29" fmla="*/ 39 h 41"/>
                <a:gd name="T30" fmla="*/ 21 w 42"/>
                <a:gd name="T31" fmla="*/ 41 h 41"/>
                <a:gd name="T32" fmla="*/ 21 w 42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2"/>
                <a:gd name="T52" fmla="*/ 0 h 41"/>
                <a:gd name="T53" fmla="*/ 42 w 42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2" h="41">
                  <a:moveTo>
                    <a:pt x="21" y="41"/>
                  </a:moveTo>
                  <a:lnTo>
                    <a:pt x="31" y="39"/>
                  </a:lnTo>
                  <a:lnTo>
                    <a:pt x="39" y="32"/>
                  </a:lnTo>
                  <a:lnTo>
                    <a:pt x="42" y="21"/>
                  </a:lnTo>
                  <a:lnTo>
                    <a:pt x="39" y="11"/>
                  </a:lnTo>
                  <a:lnTo>
                    <a:pt x="31" y="3"/>
                  </a:lnTo>
                  <a:lnTo>
                    <a:pt x="21" y="0"/>
                  </a:lnTo>
                  <a:lnTo>
                    <a:pt x="10" y="3"/>
                  </a:lnTo>
                  <a:lnTo>
                    <a:pt x="3" y="11"/>
                  </a:lnTo>
                  <a:lnTo>
                    <a:pt x="0" y="21"/>
                  </a:lnTo>
                  <a:lnTo>
                    <a:pt x="3" y="32"/>
                  </a:lnTo>
                  <a:lnTo>
                    <a:pt x="10" y="39"/>
                  </a:lnTo>
                  <a:lnTo>
                    <a:pt x="21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10" name="Freeform 615"/>
            <p:cNvSpPr>
              <a:spLocks/>
            </p:cNvSpPr>
            <p:nvPr/>
          </p:nvSpPr>
          <p:spPr bwMode="auto">
            <a:xfrm>
              <a:off x="908" y="704"/>
              <a:ext cx="41" cy="41"/>
            </a:xfrm>
            <a:custGeom>
              <a:avLst/>
              <a:gdLst>
                <a:gd name="T0" fmla="*/ 21 w 41"/>
                <a:gd name="T1" fmla="*/ 41 h 41"/>
                <a:gd name="T2" fmla="*/ 31 w 41"/>
                <a:gd name="T3" fmla="*/ 38 h 41"/>
                <a:gd name="T4" fmla="*/ 38 w 41"/>
                <a:gd name="T5" fmla="*/ 31 h 41"/>
                <a:gd name="T6" fmla="*/ 41 w 41"/>
                <a:gd name="T7" fmla="*/ 21 h 41"/>
                <a:gd name="T8" fmla="*/ 41 w 41"/>
                <a:gd name="T9" fmla="*/ 21 h 41"/>
                <a:gd name="T10" fmla="*/ 38 w 41"/>
                <a:gd name="T11" fmla="*/ 10 h 41"/>
                <a:gd name="T12" fmla="*/ 31 w 41"/>
                <a:gd name="T13" fmla="*/ 3 h 41"/>
                <a:gd name="T14" fmla="*/ 21 w 41"/>
                <a:gd name="T15" fmla="*/ 0 h 41"/>
                <a:gd name="T16" fmla="*/ 21 w 41"/>
                <a:gd name="T17" fmla="*/ 0 h 41"/>
                <a:gd name="T18" fmla="*/ 10 w 41"/>
                <a:gd name="T19" fmla="*/ 3 h 41"/>
                <a:gd name="T20" fmla="*/ 3 w 41"/>
                <a:gd name="T21" fmla="*/ 10 h 41"/>
                <a:gd name="T22" fmla="*/ 0 w 41"/>
                <a:gd name="T23" fmla="*/ 21 h 41"/>
                <a:gd name="T24" fmla="*/ 0 w 41"/>
                <a:gd name="T25" fmla="*/ 21 h 41"/>
                <a:gd name="T26" fmla="*/ 3 w 41"/>
                <a:gd name="T27" fmla="*/ 31 h 41"/>
                <a:gd name="T28" fmla="*/ 10 w 41"/>
                <a:gd name="T29" fmla="*/ 38 h 41"/>
                <a:gd name="T30" fmla="*/ 21 w 41"/>
                <a:gd name="T31" fmla="*/ 41 h 41"/>
                <a:gd name="T32" fmla="*/ 21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1" y="41"/>
                  </a:moveTo>
                  <a:lnTo>
                    <a:pt x="31" y="38"/>
                  </a:lnTo>
                  <a:lnTo>
                    <a:pt x="38" y="31"/>
                  </a:lnTo>
                  <a:lnTo>
                    <a:pt x="41" y="21"/>
                  </a:lnTo>
                  <a:lnTo>
                    <a:pt x="38" y="10"/>
                  </a:lnTo>
                  <a:lnTo>
                    <a:pt x="31" y="3"/>
                  </a:lnTo>
                  <a:lnTo>
                    <a:pt x="21" y="0"/>
                  </a:lnTo>
                  <a:lnTo>
                    <a:pt x="10" y="3"/>
                  </a:lnTo>
                  <a:lnTo>
                    <a:pt x="3" y="10"/>
                  </a:lnTo>
                  <a:lnTo>
                    <a:pt x="0" y="21"/>
                  </a:lnTo>
                  <a:lnTo>
                    <a:pt x="3" y="31"/>
                  </a:lnTo>
                  <a:lnTo>
                    <a:pt x="10" y="38"/>
                  </a:lnTo>
                  <a:lnTo>
                    <a:pt x="21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11" name="Freeform 616"/>
            <p:cNvSpPr>
              <a:spLocks/>
            </p:cNvSpPr>
            <p:nvPr/>
          </p:nvSpPr>
          <p:spPr bwMode="auto">
            <a:xfrm>
              <a:off x="960" y="624"/>
              <a:ext cx="41" cy="41"/>
            </a:xfrm>
            <a:custGeom>
              <a:avLst/>
              <a:gdLst>
                <a:gd name="T0" fmla="*/ 21 w 41"/>
                <a:gd name="T1" fmla="*/ 41 h 41"/>
                <a:gd name="T2" fmla="*/ 31 w 41"/>
                <a:gd name="T3" fmla="*/ 38 h 41"/>
                <a:gd name="T4" fmla="*/ 38 w 41"/>
                <a:gd name="T5" fmla="*/ 31 h 41"/>
                <a:gd name="T6" fmla="*/ 41 w 41"/>
                <a:gd name="T7" fmla="*/ 21 h 41"/>
                <a:gd name="T8" fmla="*/ 41 w 41"/>
                <a:gd name="T9" fmla="*/ 21 h 41"/>
                <a:gd name="T10" fmla="*/ 38 w 41"/>
                <a:gd name="T11" fmla="*/ 11 h 41"/>
                <a:gd name="T12" fmla="*/ 31 w 41"/>
                <a:gd name="T13" fmla="*/ 3 h 41"/>
                <a:gd name="T14" fmla="*/ 21 w 41"/>
                <a:gd name="T15" fmla="*/ 0 h 41"/>
                <a:gd name="T16" fmla="*/ 21 w 41"/>
                <a:gd name="T17" fmla="*/ 0 h 41"/>
                <a:gd name="T18" fmla="*/ 10 w 41"/>
                <a:gd name="T19" fmla="*/ 3 h 41"/>
                <a:gd name="T20" fmla="*/ 3 w 41"/>
                <a:gd name="T21" fmla="*/ 11 h 41"/>
                <a:gd name="T22" fmla="*/ 0 w 41"/>
                <a:gd name="T23" fmla="*/ 21 h 41"/>
                <a:gd name="T24" fmla="*/ 0 w 41"/>
                <a:gd name="T25" fmla="*/ 21 h 41"/>
                <a:gd name="T26" fmla="*/ 3 w 41"/>
                <a:gd name="T27" fmla="*/ 31 h 41"/>
                <a:gd name="T28" fmla="*/ 10 w 41"/>
                <a:gd name="T29" fmla="*/ 38 h 41"/>
                <a:gd name="T30" fmla="*/ 21 w 41"/>
                <a:gd name="T31" fmla="*/ 41 h 41"/>
                <a:gd name="T32" fmla="*/ 21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1" y="41"/>
                  </a:moveTo>
                  <a:lnTo>
                    <a:pt x="31" y="38"/>
                  </a:lnTo>
                  <a:lnTo>
                    <a:pt x="38" y="31"/>
                  </a:lnTo>
                  <a:lnTo>
                    <a:pt x="41" y="21"/>
                  </a:lnTo>
                  <a:lnTo>
                    <a:pt x="38" y="11"/>
                  </a:lnTo>
                  <a:lnTo>
                    <a:pt x="31" y="3"/>
                  </a:lnTo>
                  <a:lnTo>
                    <a:pt x="21" y="0"/>
                  </a:lnTo>
                  <a:lnTo>
                    <a:pt x="10" y="3"/>
                  </a:lnTo>
                  <a:lnTo>
                    <a:pt x="3" y="11"/>
                  </a:lnTo>
                  <a:lnTo>
                    <a:pt x="0" y="21"/>
                  </a:lnTo>
                  <a:lnTo>
                    <a:pt x="3" y="31"/>
                  </a:lnTo>
                  <a:lnTo>
                    <a:pt x="10" y="38"/>
                  </a:lnTo>
                  <a:lnTo>
                    <a:pt x="21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12" name="Freeform 617"/>
            <p:cNvSpPr>
              <a:spLocks/>
            </p:cNvSpPr>
            <p:nvPr/>
          </p:nvSpPr>
          <p:spPr bwMode="auto">
            <a:xfrm>
              <a:off x="630" y="970"/>
              <a:ext cx="41" cy="41"/>
            </a:xfrm>
            <a:custGeom>
              <a:avLst/>
              <a:gdLst>
                <a:gd name="T0" fmla="*/ 21 w 41"/>
                <a:gd name="T1" fmla="*/ 41 h 41"/>
                <a:gd name="T2" fmla="*/ 31 w 41"/>
                <a:gd name="T3" fmla="*/ 38 h 41"/>
                <a:gd name="T4" fmla="*/ 38 w 41"/>
                <a:gd name="T5" fmla="*/ 30 h 41"/>
                <a:gd name="T6" fmla="*/ 41 w 41"/>
                <a:gd name="T7" fmla="*/ 20 h 41"/>
                <a:gd name="T8" fmla="*/ 41 w 41"/>
                <a:gd name="T9" fmla="*/ 20 h 41"/>
                <a:gd name="T10" fmla="*/ 38 w 41"/>
                <a:gd name="T11" fmla="*/ 10 h 41"/>
                <a:gd name="T12" fmla="*/ 31 w 41"/>
                <a:gd name="T13" fmla="*/ 3 h 41"/>
                <a:gd name="T14" fmla="*/ 21 w 41"/>
                <a:gd name="T15" fmla="*/ 0 h 41"/>
                <a:gd name="T16" fmla="*/ 21 w 41"/>
                <a:gd name="T17" fmla="*/ 0 h 41"/>
                <a:gd name="T18" fmla="*/ 10 w 41"/>
                <a:gd name="T19" fmla="*/ 3 h 41"/>
                <a:gd name="T20" fmla="*/ 3 w 41"/>
                <a:gd name="T21" fmla="*/ 10 h 41"/>
                <a:gd name="T22" fmla="*/ 0 w 41"/>
                <a:gd name="T23" fmla="*/ 20 h 41"/>
                <a:gd name="T24" fmla="*/ 0 w 41"/>
                <a:gd name="T25" fmla="*/ 20 h 41"/>
                <a:gd name="T26" fmla="*/ 3 w 41"/>
                <a:gd name="T27" fmla="*/ 30 h 41"/>
                <a:gd name="T28" fmla="*/ 10 w 41"/>
                <a:gd name="T29" fmla="*/ 38 h 41"/>
                <a:gd name="T30" fmla="*/ 21 w 41"/>
                <a:gd name="T31" fmla="*/ 41 h 41"/>
                <a:gd name="T32" fmla="*/ 21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1" y="41"/>
                  </a:moveTo>
                  <a:lnTo>
                    <a:pt x="31" y="38"/>
                  </a:lnTo>
                  <a:lnTo>
                    <a:pt x="38" y="30"/>
                  </a:lnTo>
                  <a:lnTo>
                    <a:pt x="41" y="20"/>
                  </a:lnTo>
                  <a:lnTo>
                    <a:pt x="38" y="10"/>
                  </a:lnTo>
                  <a:lnTo>
                    <a:pt x="31" y="3"/>
                  </a:lnTo>
                  <a:lnTo>
                    <a:pt x="21" y="0"/>
                  </a:lnTo>
                  <a:lnTo>
                    <a:pt x="10" y="3"/>
                  </a:lnTo>
                  <a:lnTo>
                    <a:pt x="3" y="10"/>
                  </a:lnTo>
                  <a:lnTo>
                    <a:pt x="0" y="20"/>
                  </a:lnTo>
                  <a:lnTo>
                    <a:pt x="3" y="30"/>
                  </a:lnTo>
                  <a:lnTo>
                    <a:pt x="10" y="38"/>
                  </a:lnTo>
                  <a:lnTo>
                    <a:pt x="21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13" name="Freeform 618"/>
            <p:cNvSpPr>
              <a:spLocks/>
            </p:cNvSpPr>
            <p:nvPr/>
          </p:nvSpPr>
          <p:spPr bwMode="auto">
            <a:xfrm>
              <a:off x="417" y="1119"/>
              <a:ext cx="41" cy="41"/>
            </a:xfrm>
            <a:custGeom>
              <a:avLst/>
              <a:gdLst>
                <a:gd name="T0" fmla="*/ 20 w 41"/>
                <a:gd name="T1" fmla="*/ 41 h 41"/>
                <a:gd name="T2" fmla="*/ 30 w 41"/>
                <a:gd name="T3" fmla="*/ 39 h 41"/>
                <a:gd name="T4" fmla="*/ 38 w 41"/>
                <a:gd name="T5" fmla="*/ 31 h 41"/>
                <a:gd name="T6" fmla="*/ 41 w 41"/>
                <a:gd name="T7" fmla="*/ 21 h 41"/>
                <a:gd name="T8" fmla="*/ 41 w 41"/>
                <a:gd name="T9" fmla="*/ 21 h 41"/>
                <a:gd name="T10" fmla="*/ 38 w 41"/>
                <a:gd name="T11" fmla="*/ 10 h 41"/>
                <a:gd name="T12" fmla="*/ 30 w 41"/>
                <a:gd name="T13" fmla="*/ 3 h 41"/>
                <a:gd name="T14" fmla="*/ 20 w 41"/>
                <a:gd name="T15" fmla="*/ 0 h 41"/>
                <a:gd name="T16" fmla="*/ 20 w 41"/>
                <a:gd name="T17" fmla="*/ 0 h 41"/>
                <a:gd name="T18" fmla="*/ 9 w 41"/>
                <a:gd name="T19" fmla="*/ 3 h 41"/>
                <a:gd name="T20" fmla="*/ 2 w 41"/>
                <a:gd name="T21" fmla="*/ 10 h 41"/>
                <a:gd name="T22" fmla="*/ 0 w 41"/>
                <a:gd name="T23" fmla="*/ 21 h 41"/>
                <a:gd name="T24" fmla="*/ 0 w 41"/>
                <a:gd name="T25" fmla="*/ 21 h 41"/>
                <a:gd name="T26" fmla="*/ 2 w 41"/>
                <a:gd name="T27" fmla="*/ 31 h 41"/>
                <a:gd name="T28" fmla="*/ 9 w 41"/>
                <a:gd name="T29" fmla="*/ 39 h 41"/>
                <a:gd name="T30" fmla="*/ 20 w 41"/>
                <a:gd name="T31" fmla="*/ 41 h 41"/>
                <a:gd name="T32" fmla="*/ 20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0" y="41"/>
                  </a:moveTo>
                  <a:lnTo>
                    <a:pt x="30" y="39"/>
                  </a:lnTo>
                  <a:lnTo>
                    <a:pt x="38" y="31"/>
                  </a:lnTo>
                  <a:lnTo>
                    <a:pt x="41" y="21"/>
                  </a:lnTo>
                  <a:lnTo>
                    <a:pt x="38" y="10"/>
                  </a:lnTo>
                  <a:lnTo>
                    <a:pt x="30" y="3"/>
                  </a:lnTo>
                  <a:lnTo>
                    <a:pt x="20" y="0"/>
                  </a:lnTo>
                  <a:lnTo>
                    <a:pt x="9" y="3"/>
                  </a:lnTo>
                  <a:lnTo>
                    <a:pt x="2" y="10"/>
                  </a:lnTo>
                  <a:lnTo>
                    <a:pt x="0" y="21"/>
                  </a:lnTo>
                  <a:lnTo>
                    <a:pt x="2" y="31"/>
                  </a:lnTo>
                  <a:lnTo>
                    <a:pt x="9" y="39"/>
                  </a:lnTo>
                  <a:lnTo>
                    <a:pt x="20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14" name="Freeform 619"/>
            <p:cNvSpPr>
              <a:spLocks/>
            </p:cNvSpPr>
            <p:nvPr/>
          </p:nvSpPr>
          <p:spPr bwMode="auto">
            <a:xfrm>
              <a:off x="267" y="1264"/>
              <a:ext cx="41" cy="41"/>
            </a:xfrm>
            <a:custGeom>
              <a:avLst/>
              <a:gdLst>
                <a:gd name="T0" fmla="*/ 21 w 41"/>
                <a:gd name="T1" fmla="*/ 41 h 41"/>
                <a:gd name="T2" fmla="*/ 31 w 41"/>
                <a:gd name="T3" fmla="*/ 38 h 41"/>
                <a:gd name="T4" fmla="*/ 38 w 41"/>
                <a:gd name="T5" fmla="*/ 31 h 41"/>
                <a:gd name="T6" fmla="*/ 41 w 41"/>
                <a:gd name="T7" fmla="*/ 21 h 41"/>
                <a:gd name="T8" fmla="*/ 41 w 41"/>
                <a:gd name="T9" fmla="*/ 21 h 41"/>
                <a:gd name="T10" fmla="*/ 38 w 41"/>
                <a:gd name="T11" fmla="*/ 10 h 41"/>
                <a:gd name="T12" fmla="*/ 31 w 41"/>
                <a:gd name="T13" fmla="*/ 3 h 41"/>
                <a:gd name="T14" fmla="*/ 21 w 41"/>
                <a:gd name="T15" fmla="*/ 0 h 41"/>
                <a:gd name="T16" fmla="*/ 21 w 41"/>
                <a:gd name="T17" fmla="*/ 0 h 41"/>
                <a:gd name="T18" fmla="*/ 10 w 41"/>
                <a:gd name="T19" fmla="*/ 3 h 41"/>
                <a:gd name="T20" fmla="*/ 3 w 41"/>
                <a:gd name="T21" fmla="*/ 10 h 41"/>
                <a:gd name="T22" fmla="*/ 0 w 41"/>
                <a:gd name="T23" fmla="*/ 21 h 41"/>
                <a:gd name="T24" fmla="*/ 0 w 41"/>
                <a:gd name="T25" fmla="*/ 21 h 41"/>
                <a:gd name="T26" fmla="*/ 3 w 41"/>
                <a:gd name="T27" fmla="*/ 31 h 41"/>
                <a:gd name="T28" fmla="*/ 10 w 41"/>
                <a:gd name="T29" fmla="*/ 38 h 41"/>
                <a:gd name="T30" fmla="*/ 21 w 41"/>
                <a:gd name="T31" fmla="*/ 41 h 41"/>
                <a:gd name="T32" fmla="*/ 21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1" y="41"/>
                  </a:moveTo>
                  <a:lnTo>
                    <a:pt x="31" y="38"/>
                  </a:lnTo>
                  <a:lnTo>
                    <a:pt x="38" y="31"/>
                  </a:lnTo>
                  <a:lnTo>
                    <a:pt x="41" y="21"/>
                  </a:lnTo>
                  <a:lnTo>
                    <a:pt x="38" y="10"/>
                  </a:lnTo>
                  <a:lnTo>
                    <a:pt x="31" y="3"/>
                  </a:lnTo>
                  <a:lnTo>
                    <a:pt x="21" y="0"/>
                  </a:lnTo>
                  <a:lnTo>
                    <a:pt x="10" y="3"/>
                  </a:lnTo>
                  <a:lnTo>
                    <a:pt x="3" y="10"/>
                  </a:lnTo>
                  <a:lnTo>
                    <a:pt x="0" y="21"/>
                  </a:lnTo>
                  <a:lnTo>
                    <a:pt x="3" y="31"/>
                  </a:lnTo>
                  <a:lnTo>
                    <a:pt x="10" y="38"/>
                  </a:lnTo>
                  <a:lnTo>
                    <a:pt x="21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15" name="Freeform 620"/>
            <p:cNvSpPr>
              <a:spLocks/>
            </p:cNvSpPr>
            <p:nvPr/>
          </p:nvSpPr>
          <p:spPr bwMode="auto">
            <a:xfrm>
              <a:off x="255" y="983"/>
              <a:ext cx="41" cy="41"/>
            </a:xfrm>
            <a:custGeom>
              <a:avLst/>
              <a:gdLst>
                <a:gd name="T0" fmla="*/ 20 w 41"/>
                <a:gd name="T1" fmla="*/ 41 h 41"/>
                <a:gd name="T2" fmla="*/ 30 w 41"/>
                <a:gd name="T3" fmla="*/ 38 h 41"/>
                <a:gd name="T4" fmla="*/ 38 w 41"/>
                <a:gd name="T5" fmla="*/ 30 h 41"/>
                <a:gd name="T6" fmla="*/ 41 w 41"/>
                <a:gd name="T7" fmla="*/ 20 h 41"/>
                <a:gd name="T8" fmla="*/ 41 w 41"/>
                <a:gd name="T9" fmla="*/ 20 h 41"/>
                <a:gd name="T10" fmla="*/ 38 w 41"/>
                <a:gd name="T11" fmla="*/ 10 h 41"/>
                <a:gd name="T12" fmla="*/ 30 w 41"/>
                <a:gd name="T13" fmla="*/ 2 h 41"/>
                <a:gd name="T14" fmla="*/ 20 w 41"/>
                <a:gd name="T15" fmla="*/ 0 h 41"/>
                <a:gd name="T16" fmla="*/ 20 w 41"/>
                <a:gd name="T17" fmla="*/ 0 h 41"/>
                <a:gd name="T18" fmla="*/ 9 w 41"/>
                <a:gd name="T19" fmla="*/ 2 h 41"/>
                <a:gd name="T20" fmla="*/ 2 w 41"/>
                <a:gd name="T21" fmla="*/ 10 h 41"/>
                <a:gd name="T22" fmla="*/ 0 w 41"/>
                <a:gd name="T23" fmla="*/ 20 h 41"/>
                <a:gd name="T24" fmla="*/ 0 w 41"/>
                <a:gd name="T25" fmla="*/ 20 h 41"/>
                <a:gd name="T26" fmla="*/ 2 w 41"/>
                <a:gd name="T27" fmla="*/ 30 h 41"/>
                <a:gd name="T28" fmla="*/ 9 w 41"/>
                <a:gd name="T29" fmla="*/ 38 h 41"/>
                <a:gd name="T30" fmla="*/ 20 w 41"/>
                <a:gd name="T31" fmla="*/ 41 h 41"/>
                <a:gd name="T32" fmla="*/ 20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0" y="41"/>
                  </a:moveTo>
                  <a:lnTo>
                    <a:pt x="30" y="38"/>
                  </a:lnTo>
                  <a:lnTo>
                    <a:pt x="38" y="30"/>
                  </a:lnTo>
                  <a:lnTo>
                    <a:pt x="41" y="20"/>
                  </a:lnTo>
                  <a:lnTo>
                    <a:pt x="38" y="10"/>
                  </a:lnTo>
                  <a:lnTo>
                    <a:pt x="30" y="2"/>
                  </a:lnTo>
                  <a:lnTo>
                    <a:pt x="20" y="0"/>
                  </a:lnTo>
                  <a:lnTo>
                    <a:pt x="9" y="2"/>
                  </a:lnTo>
                  <a:lnTo>
                    <a:pt x="2" y="10"/>
                  </a:lnTo>
                  <a:lnTo>
                    <a:pt x="0" y="20"/>
                  </a:lnTo>
                  <a:lnTo>
                    <a:pt x="2" y="30"/>
                  </a:lnTo>
                  <a:lnTo>
                    <a:pt x="9" y="38"/>
                  </a:lnTo>
                  <a:lnTo>
                    <a:pt x="20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316" name="Freeform 621"/>
            <p:cNvSpPr>
              <a:spLocks/>
            </p:cNvSpPr>
            <p:nvPr/>
          </p:nvSpPr>
          <p:spPr bwMode="auto">
            <a:xfrm>
              <a:off x="417" y="890"/>
              <a:ext cx="41" cy="41"/>
            </a:xfrm>
            <a:custGeom>
              <a:avLst/>
              <a:gdLst>
                <a:gd name="T0" fmla="*/ 21 w 41"/>
                <a:gd name="T1" fmla="*/ 41 h 41"/>
                <a:gd name="T2" fmla="*/ 31 w 41"/>
                <a:gd name="T3" fmla="*/ 38 h 41"/>
                <a:gd name="T4" fmla="*/ 39 w 41"/>
                <a:gd name="T5" fmla="*/ 30 h 41"/>
                <a:gd name="T6" fmla="*/ 41 w 41"/>
                <a:gd name="T7" fmla="*/ 20 h 41"/>
                <a:gd name="T8" fmla="*/ 41 w 41"/>
                <a:gd name="T9" fmla="*/ 20 h 41"/>
                <a:gd name="T10" fmla="*/ 39 w 41"/>
                <a:gd name="T11" fmla="*/ 10 h 41"/>
                <a:gd name="T12" fmla="*/ 31 w 41"/>
                <a:gd name="T13" fmla="*/ 2 h 41"/>
                <a:gd name="T14" fmla="*/ 21 w 41"/>
                <a:gd name="T15" fmla="*/ 0 h 41"/>
                <a:gd name="T16" fmla="*/ 21 w 41"/>
                <a:gd name="T17" fmla="*/ 0 h 41"/>
                <a:gd name="T18" fmla="*/ 10 w 41"/>
                <a:gd name="T19" fmla="*/ 2 h 41"/>
                <a:gd name="T20" fmla="*/ 3 w 41"/>
                <a:gd name="T21" fmla="*/ 10 h 41"/>
                <a:gd name="T22" fmla="*/ 0 w 41"/>
                <a:gd name="T23" fmla="*/ 20 h 41"/>
                <a:gd name="T24" fmla="*/ 0 w 41"/>
                <a:gd name="T25" fmla="*/ 20 h 41"/>
                <a:gd name="T26" fmla="*/ 3 w 41"/>
                <a:gd name="T27" fmla="*/ 30 h 41"/>
                <a:gd name="T28" fmla="*/ 10 w 41"/>
                <a:gd name="T29" fmla="*/ 38 h 41"/>
                <a:gd name="T30" fmla="*/ 21 w 41"/>
                <a:gd name="T31" fmla="*/ 41 h 41"/>
                <a:gd name="T32" fmla="*/ 21 w 41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1"/>
                <a:gd name="T52" fmla="*/ 0 h 41"/>
                <a:gd name="T53" fmla="*/ 41 w 41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1" h="41">
                  <a:moveTo>
                    <a:pt x="21" y="41"/>
                  </a:moveTo>
                  <a:lnTo>
                    <a:pt x="31" y="38"/>
                  </a:lnTo>
                  <a:lnTo>
                    <a:pt x="39" y="30"/>
                  </a:lnTo>
                  <a:lnTo>
                    <a:pt x="41" y="20"/>
                  </a:lnTo>
                  <a:lnTo>
                    <a:pt x="39" y="10"/>
                  </a:lnTo>
                  <a:lnTo>
                    <a:pt x="31" y="2"/>
                  </a:lnTo>
                  <a:lnTo>
                    <a:pt x="21" y="0"/>
                  </a:lnTo>
                  <a:lnTo>
                    <a:pt x="10" y="2"/>
                  </a:lnTo>
                  <a:lnTo>
                    <a:pt x="3" y="10"/>
                  </a:lnTo>
                  <a:lnTo>
                    <a:pt x="0" y="20"/>
                  </a:lnTo>
                  <a:lnTo>
                    <a:pt x="3" y="30"/>
                  </a:lnTo>
                  <a:lnTo>
                    <a:pt x="10" y="38"/>
                  </a:lnTo>
                  <a:lnTo>
                    <a:pt x="21" y="41"/>
                  </a:lnTo>
                  <a:close/>
                </a:path>
              </a:pathLst>
            </a:custGeom>
            <a:solidFill>
              <a:srgbClr val="E7E7E7"/>
            </a:solidFill>
            <a:ln w="12700" cmpd="sng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137" name="Group 770"/>
          <p:cNvGrpSpPr>
            <a:grpSpLocks/>
          </p:cNvGrpSpPr>
          <p:nvPr/>
        </p:nvGrpSpPr>
        <p:grpSpPr bwMode="auto">
          <a:xfrm>
            <a:off x="2936875" y="2025650"/>
            <a:ext cx="552450" cy="1262063"/>
            <a:chOff x="1645" y="1135"/>
            <a:chExt cx="309" cy="707"/>
          </a:xfrm>
        </p:grpSpPr>
        <p:grpSp>
          <p:nvGrpSpPr>
            <p:cNvPr id="48272" name="Group 723"/>
            <p:cNvGrpSpPr>
              <a:grpSpLocks/>
            </p:cNvGrpSpPr>
            <p:nvPr/>
          </p:nvGrpSpPr>
          <p:grpSpPr bwMode="auto">
            <a:xfrm>
              <a:off x="1645" y="1299"/>
              <a:ext cx="309" cy="322"/>
              <a:chOff x="1645" y="1299"/>
              <a:chExt cx="309" cy="322"/>
            </a:xfrm>
          </p:grpSpPr>
          <p:sp>
            <p:nvSpPr>
              <p:cNvPr id="48274" name="Freeform 569"/>
              <p:cNvSpPr>
                <a:spLocks/>
              </p:cNvSpPr>
              <p:nvPr/>
            </p:nvSpPr>
            <p:spPr bwMode="auto">
              <a:xfrm>
                <a:off x="1676" y="1299"/>
                <a:ext cx="243" cy="322"/>
              </a:xfrm>
              <a:custGeom>
                <a:avLst/>
                <a:gdLst>
                  <a:gd name="T0" fmla="*/ 243 w 243"/>
                  <a:gd name="T1" fmla="*/ 13 h 322"/>
                  <a:gd name="T2" fmla="*/ 221 w 243"/>
                  <a:gd name="T3" fmla="*/ 7 h 322"/>
                  <a:gd name="T4" fmla="*/ 197 w 243"/>
                  <a:gd name="T5" fmla="*/ 4 h 322"/>
                  <a:gd name="T6" fmla="*/ 172 w 243"/>
                  <a:gd name="T7" fmla="*/ 2 h 322"/>
                  <a:gd name="T8" fmla="*/ 146 w 243"/>
                  <a:gd name="T9" fmla="*/ 0 h 322"/>
                  <a:gd name="T10" fmla="*/ 121 w 243"/>
                  <a:gd name="T11" fmla="*/ 0 h 322"/>
                  <a:gd name="T12" fmla="*/ 121 w 243"/>
                  <a:gd name="T13" fmla="*/ 0 h 322"/>
                  <a:gd name="T14" fmla="*/ 97 w 243"/>
                  <a:gd name="T15" fmla="*/ 0 h 322"/>
                  <a:gd name="T16" fmla="*/ 71 w 243"/>
                  <a:gd name="T17" fmla="*/ 2 h 322"/>
                  <a:gd name="T18" fmla="*/ 46 w 243"/>
                  <a:gd name="T19" fmla="*/ 4 h 322"/>
                  <a:gd name="T20" fmla="*/ 22 w 243"/>
                  <a:gd name="T21" fmla="*/ 7 h 322"/>
                  <a:gd name="T22" fmla="*/ 0 w 243"/>
                  <a:gd name="T23" fmla="*/ 13 h 322"/>
                  <a:gd name="T24" fmla="*/ 0 w 243"/>
                  <a:gd name="T25" fmla="*/ 13 h 322"/>
                  <a:gd name="T26" fmla="*/ 7 w 243"/>
                  <a:gd name="T27" fmla="*/ 27 h 322"/>
                  <a:gd name="T28" fmla="*/ 13 w 243"/>
                  <a:gd name="T29" fmla="*/ 45 h 322"/>
                  <a:gd name="T30" fmla="*/ 19 w 243"/>
                  <a:gd name="T31" fmla="*/ 65 h 322"/>
                  <a:gd name="T32" fmla="*/ 23 w 243"/>
                  <a:gd name="T33" fmla="*/ 86 h 322"/>
                  <a:gd name="T34" fmla="*/ 27 w 243"/>
                  <a:gd name="T35" fmla="*/ 109 h 322"/>
                  <a:gd name="T36" fmla="*/ 29 w 243"/>
                  <a:gd name="T37" fmla="*/ 132 h 322"/>
                  <a:gd name="T38" fmla="*/ 30 w 243"/>
                  <a:gd name="T39" fmla="*/ 155 h 322"/>
                  <a:gd name="T40" fmla="*/ 31 w 243"/>
                  <a:gd name="T41" fmla="*/ 179 h 322"/>
                  <a:gd name="T42" fmla="*/ 31 w 243"/>
                  <a:gd name="T43" fmla="*/ 202 h 322"/>
                  <a:gd name="T44" fmla="*/ 30 w 243"/>
                  <a:gd name="T45" fmla="*/ 225 h 322"/>
                  <a:gd name="T46" fmla="*/ 28 w 243"/>
                  <a:gd name="T47" fmla="*/ 246 h 322"/>
                  <a:gd name="T48" fmla="*/ 25 w 243"/>
                  <a:gd name="T49" fmla="*/ 266 h 322"/>
                  <a:gd name="T50" fmla="*/ 22 w 243"/>
                  <a:gd name="T51" fmla="*/ 284 h 322"/>
                  <a:gd name="T52" fmla="*/ 17 w 243"/>
                  <a:gd name="T53" fmla="*/ 299 h 322"/>
                  <a:gd name="T54" fmla="*/ 12 w 243"/>
                  <a:gd name="T55" fmla="*/ 312 h 322"/>
                  <a:gd name="T56" fmla="*/ 12 w 243"/>
                  <a:gd name="T57" fmla="*/ 312 h 322"/>
                  <a:gd name="T58" fmla="*/ 42 w 243"/>
                  <a:gd name="T59" fmla="*/ 318 h 322"/>
                  <a:gd name="T60" fmla="*/ 70 w 243"/>
                  <a:gd name="T61" fmla="*/ 322 h 322"/>
                  <a:gd name="T62" fmla="*/ 97 w 243"/>
                  <a:gd name="T63" fmla="*/ 322 h 322"/>
                  <a:gd name="T64" fmla="*/ 121 w 243"/>
                  <a:gd name="T65" fmla="*/ 322 h 322"/>
                  <a:gd name="T66" fmla="*/ 121 w 243"/>
                  <a:gd name="T67" fmla="*/ 322 h 322"/>
                  <a:gd name="T68" fmla="*/ 146 w 243"/>
                  <a:gd name="T69" fmla="*/ 322 h 322"/>
                  <a:gd name="T70" fmla="*/ 172 w 243"/>
                  <a:gd name="T71" fmla="*/ 322 h 322"/>
                  <a:gd name="T72" fmla="*/ 201 w 243"/>
                  <a:gd name="T73" fmla="*/ 318 h 322"/>
                  <a:gd name="T74" fmla="*/ 230 w 243"/>
                  <a:gd name="T75" fmla="*/ 312 h 322"/>
                  <a:gd name="T76" fmla="*/ 230 w 243"/>
                  <a:gd name="T77" fmla="*/ 312 h 322"/>
                  <a:gd name="T78" fmla="*/ 225 w 243"/>
                  <a:gd name="T79" fmla="*/ 299 h 322"/>
                  <a:gd name="T80" fmla="*/ 221 w 243"/>
                  <a:gd name="T81" fmla="*/ 284 h 322"/>
                  <a:gd name="T82" fmla="*/ 218 w 243"/>
                  <a:gd name="T83" fmla="*/ 266 h 322"/>
                  <a:gd name="T84" fmla="*/ 215 w 243"/>
                  <a:gd name="T85" fmla="*/ 246 h 322"/>
                  <a:gd name="T86" fmla="*/ 213 w 243"/>
                  <a:gd name="T87" fmla="*/ 225 h 322"/>
                  <a:gd name="T88" fmla="*/ 212 w 243"/>
                  <a:gd name="T89" fmla="*/ 202 h 322"/>
                  <a:gd name="T90" fmla="*/ 211 w 243"/>
                  <a:gd name="T91" fmla="*/ 179 h 322"/>
                  <a:gd name="T92" fmla="*/ 212 w 243"/>
                  <a:gd name="T93" fmla="*/ 155 h 322"/>
                  <a:gd name="T94" fmla="*/ 214 w 243"/>
                  <a:gd name="T95" fmla="*/ 132 h 322"/>
                  <a:gd name="T96" fmla="*/ 216 w 243"/>
                  <a:gd name="T97" fmla="*/ 109 h 322"/>
                  <a:gd name="T98" fmla="*/ 219 w 243"/>
                  <a:gd name="T99" fmla="*/ 86 h 322"/>
                  <a:gd name="T100" fmla="*/ 224 w 243"/>
                  <a:gd name="T101" fmla="*/ 65 h 322"/>
                  <a:gd name="T102" fmla="*/ 229 w 243"/>
                  <a:gd name="T103" fmla="*/ 45 h 322"/>
                  <a:gd name="T104" fmla="*/ 236 w 243"/>
                  <a:gd name="T105" fmla="*/ 27 h 322"/>
                  <a:gd name="T106" fmla="*/ 243 w 243"/>
                  <a:gd name="T107" fmla="*/ 13 h 322"/>
                  <a:gd name="T108" fmla="*/ 243 w 243"/>
                  <a:gd name="T109" fmla="*/ 13 h 322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243"/>
                  <a:gd name="T166" fmla="*/ 0 h 322"/>
                  <a:gd name="T167" fmla="*/ 243 w 243"/>
                  <a:gd name="T168" fmla="*/ 322 h 322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243" h="322">
                    <a:moveTo>
                      <a:pt x="243" y="13"/>
                    </a:moveTo>
                    <a:lnTo>
                      <a:pt x="221" y="7"/>
                    </a:lnTo>
                    <a:lnTo>
                      <a:pt x="197" y="4"/>
                    </a:lnTo>
                    <a:lnTo>
                      <a:pt x="172" y="2"/>
                    </a:lnTo>
                    <a:lnTo>
                      <a:pt x="146" y="0"/>
                    </a:lnTo>
                    <a:lnTo>
                      <a:pt x="121" y="0"/>
                    </a:lnTo>
                    <a:lnTo>
                      <a:pt x="97" y="0"/>
                    </a:lnTo>
                    <a:lnTo>
                      <a:pt x="71" y="2"/>
                    </a:lnTo>
                    <a:lnTo>
                      <a:pt x="46" y="4"/>
                    </a:lnTo>
                    <a:lnTo>
                      <a:pt x="22" y="7"/>
                    </a:lnTo>
                    <a:lnTo>
                      <a:pt x="0" y="13"/>
                    </a:lnTo>
                    <a:lnTo>
                      <a:pt x="7" y="27"/>
                    </a:lnTo>
                    <a:lnTo>
                      <a:pt x="13" y="45"/>
                    </a:lnTo>
                    <a:lnTo>
                      <a:pt x="19" y="65"/>
                    </a:lnTo>
                    <a:lnTo>
                      <a:pt x="23" y="86"/>
                    </a:lnTo>
                    <a:lnTo>
                      <a:pt x="27" y="109"/>
                    </a:lnTo>
                    <a:lnTo>
                      <a:pt x="29" y="132"/>
                    </a:lnTo>
                    <a:lnTo>
                      <a:pt x="30" y="155"/>
                    </a:lnTo>
                    <a:lnTo>
                      <a:pt x="31" y="179"/>
                    </a:lnTo>
                    <a:lnTo>
                      <a:pt x="31" y="202"/>
                    </a:lnTo>
                    <a:lnTo>
                      <a:pt x="30" y="225"/>
                    </a:lnTo>
                    <a:lnTo>
                      <a:pt x="28" y="246"/>
                    </a:lnTo>
                    <a:lnTo>
                      <a:pt x="25" y="266"/>
                    </a:lnTo>
                    <a:lnTo>
                      <a:pt x="22" y="284"/>
                    </a:lnTo>
                    <a:lnTo>
                      <a:pt x="17" y="299"/>
                    </a:lnTo>
                    <a:lnTo>
                      <a:pt x="12" y="312"/>
                    </a:lnTo>
                    <a:lnTo>
                      <a:pt x="42" y="318"/>
                    </a:lnTo>
                    <a:lnTo>
                      <a:pt x="70" y="322"/>
                    </a:lnTo>
                    <a:lnTo>
                      <a:pt x="97" y="322"/>
                    </a:lnTo>
                    <a:lnTo>
                      <a:pt x="121" y="322"/>
                    </a:lnTo>
                    <a:lnTo>
                      <a:pt x="146" y="322"/>
                    </a:lnTo>
                    <a:lnTo>
                      <a:pt x="172" y="322"/>
                    </a:lnTo>
                    <a:lnTo>
                      <a:pt x="201" y="318"/>
                    </a:lnTo>
                    <a:lnTo>
                      <a:pt x="230" y="312"/>
                    </a:lnTo>
                    <a:lnTo>
                      <a:pt x="225" y="299"/>
                    </a:lnTo>
                    <a:lnTo>
                      <a:pt x="221" y="284"/>
                    </a:lnTo>
                    <a:lnTo>
                      <a:pt x="218" y="266"/>
                    </a:lnTo>
                    <a:lnTo>
                      <a:pt x="215" y="246"/>
                    </a:lnTo>
                    <a:lnTo>
                      <a:pt x="213" y="225"/>
                    </a:lnTo>
                    <a:lnTo>
                      <a:pt x="212" y="202"/>
                    </a:lnTo>
                    <a:lnTo>
                      <a:pt x="211" y="179"/>
                    </a:lnTo>
                    <a:lnTo>
                      <a:pt x="212" y="155"/>
                    </a:lnTo>
                    <a:lnTo>
                      <a:pt x="214" y="132"/>
                    </a:lnTo>
                    <a:lnTo>
                      <a:pt x="216" y="109"/>
                    </a:lnTo>
                    <a:lnTo>
                      <a:pt x="219" y="86"/>
                    </a:lnTo>
                    <a:lnTo>
                      <a:pt x="224" y="65"/>
                    </a:lnTo>
                    <a:lnTo>
                      <a:pt x="229" y="45"/>
                    </a:lnTo>
                    <a:lnTo>
                      <a:pt x="236" y="27"/>
                    </a:lnTo>
                    <a:lnTo>
                      <a:pt x="243" y="13"/>
                    </a:lnTo>
                    <a:close/>
                  </a:path>
                </a:pathLst>
              </a:custGeom>
              <a:solidFill>
                <a:srgbClr val="7F67AF"/>
              </a:solidFill>
              <a:ln w="12700" cmpd="sng">
                <a:solidFill>
                  <a:srgbClr val="52399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275" name="Freeform 570"/>
              <p:cNvSpPr>
                <a:spLocks/>
              </p:cNvSpPr>
              <p:nvPr/>
            </p:nvSpPr>
            <p:spPr bwMode="auto">
              <a:xfrm>
                <a:off x="1645" y="1311"/>
                <a:ext cx="92" cy="302"/>
              </a:xfrm>
              <a:custGeom>
                <a:avLst/>
                <a:gdLst>
                  <a:gd name="T0" fmla="*/ 83 w 92"/>
                  <a:gd name="T1" fmla="*/ 14 h 302"/>
                  <a:gd name="T2" fmla="*/ 69 w 92"/>
                  <a:gd name="T3" fmla="*/ 6 h 302"/>
                  <a:gd name="T4" fmla="*/ 54 w 92"/>
                  <a:gd name="T5" fmla="*/ 1 h 302"/>
                  <a:gd name="T6" fmla="*/ 39 w 92"/>
                  <a:gd name="T7" fmla="*/ 0 h 302"/>
                  <a:gd name="T8" fmla="*/ 39 w 92"/>
                  <a:gd name="T9" fmla="*/ 0 h 302"/>
                  <a:gd name="T10" fmla="*/ 20 w 92"/>
                  <a:gd name="T11" fmla="*/ 5 h 302"/>
                  <a:gd name="T12" fmla="*/ 6 w 92"/>
                  <a:gd name="T13" fmla="*/ 18 h 302"/>
                  <a:gd name="T14" fmla="*/ 0 w 92"/>
                  <a:gd name="T15" fmla="*/ 43 h 302"/>
                  <a:gd name="T16" fmla="*/ 0 w 92"/>
                  <a:gd name="T17" fmla="*/ 43 h 302"/>
                  <a:gd name="T18" fmla="*/ 0 w 92"/>
                  <a:gd name="T19" fmla="*/ 61 h 302"/>
                  <a:gd name="T20" fmla="*/ 4 w 92"/>
                  <a:gd name="T21" fmla="*/ 82 h 302"/>
                  <a:gd name="T22" fmla="*/ 10 w 92"/>
                  <a:gd name="T23" fmla="*/ 105 h 302"/>
                  <a:gd name="T24" fmla="*/ 17 w 92"/>
                  <a:gd name="T25" fmla="*/ 129 h 302"/>
                  <a:gd name="T26" fmla="*/ 24 w 92"/>
                  <a:gd name="T27" fmla="*/ 153 h 302"/>
                  <a:gd name="T28" fmla="*/ 29 w 92"/>
                  <a:gd name="T29" fmla="*/ 177 h 302"/>
                  <a:gd name="T30" fmla="*/ 32 w 92"/>
                  <a:gd name="T31" fmla="*/ 199 h 302"/>
                  <a:gd name="T32" fmla="*/ 32 w 92"/>
                  <a:gd name="T33" fmla="*/ 199 h 302"/>
                  <a:gd name="T34" fmla="*/ 31 w 92"/>
                  <a:gd name="T35" fmla="*/ 225 h 302"/>
                  <a:gd name="T36" fmla="*/ 29 w 92"/>
                  <a:gd name="T37" fmla="*/ 254 h 302"/>
                  <a:gd name="T38" fmla="*/ 31 w 92"/>
                  <a:gd name="T39" fmla="*/ 280 h 302"/>
                  <a:gd name="T40" fmla="*/ 40 w 92"/>
                  <a:gd name="T41" fmla="*/ 297 h 302"/>
                  <a:gd name="T42" fmla="*/ 40 w 92"/>
                  <a:gd name="T43" fmla="*/ 297 h 302"/>
                  <a:gd name="T44" fmla="*/ 45 w 92"/>
                  <a:gd name="T45" fmla="*/ 300 h 302"/>
                  <a:gd name="T46" fmla="*/ 51 w 92"/>
                  <a:gd name="T47" fmla="*/ 302 h 302"/>
                  <a:gd name="T48" fmla="*/ 58 w 92"/>
                  <a:gd name="T49" fmla="*/ 302 h 302"/>
                  <a:gd name="T50" fmla="*/ 58 w 92"/>
                  <a:gd name="T51" fmla="*/ 302 h 302"/>
                  <a:gd name="T52" fmla="*/ 70 w 92"/>
                  <a:gd name="T53" fmla="*/ 299 h 302"/>
                  <a:gd name="T54" fmla="*/ 81 w 92"/>
                  <a:gd name="T55" fmla="*/ 287 h 302"/>
                  <a:gd name="T56" fmla="*/ 89 w 92"/>
                  <a:gd name="T57" fmla="*/ 264 h 302"/>
                  <a:gd name="T58" fmla="*/ 92 w 92"/>
                  <a:gd name="T59" fmla="*/ 227 h 302"/>
                  <a:gd name="T60" fmla="*/ 92 w 92"/>
                  <a:gd name="T61" fmla="*/ 227 h 302"/>
                  <a:gd name="T62" fmla="*/ 91 w 92"/>
                  <a:gd name="T63" fmla="*/ 200 h 302"/>
                  <a:gd name="T64" fmla="*/ 91 w 92"/>
                  <a:gd name="T65" fmla="*/ 172 h 302"/>
                  <a:gd name="T66" fmla="*/ 91 w 92"/>
                  <a:gd name="T67" fmla="*/ 144 h 302"/>
                  <a:gd name="T68" fmla="*/ 92 w 92"/>
                  <a:gd name="T69" fmla="*/ 117 h 302"/>
                  <a:gd name="T70" fmla="*/ 92 w 92"/>
                  <a:gd name="T71" fmla="*/ 91 h 302"/>
                  <a:gd name="T72" fmla="*/ 91 w 92"/>
                  <a:gd name="T73" fmla="*/ 68 h 302"/>
                  <a:gd name="T74" fmla="*/ 91 w 92"/>
                  <a:gd name="T75" fmla="*/ 47 h 302"/>
                  <a:gd name="T76" fmla="*/ 89 w 92"/>
                  <a:gd name="T77" fmla="*/ 31 h 302"/>
                  <a:gd name="T78" fmla="*/ 86 w 92"/>
                  <a:gd name="T79" fmla="*/ 20 h 302"/>
                  <a:gd name="T80" fmla="*/ 83 w 92"/>
                  <a:gd name="T81" fmla="*/ 14 h 302"/>
                  <a:gd name="T82" fmla="*/ 83 w 92"/>
                  <a:gd name="T83" fmla="*/ 14 h 30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92"/>
                  <a:gd name="T127" fmla="*/ 0 h 302"/>
                  <a:gd name="T128" fmla="*/ 92 w 92"/>
                  <a:gd name="T129" fmla="*/ 302 h 30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92" h="302">
                    <a:moveTo>
                      <a:pt x="83" y="14"/>
                    </a:moveTo>
                    <a:lnTo>
                      <a:pt x="69" y="6"/>
                    </a:lnTo>
                    <a:lnTo>
                      <a:pt x="54" y="1"/>
                    </a:lnTo>
                    <a:lnTo>
                      <a:pt x="39" y="0"/>
                    </a:lnTo>
                    <a:lnTo>
                      <a:pt x="20" y="5"/>
                    </a:lnTo>
                    <a:lnTo>
                      <a:pt x="6" y="18"/>
                    </a:lnTo>
                    <a:lnTo>
                      <a:pt x="0" y="43"/>
                    </a:lnTo>
                    <a:lnTo>
                      <a:pt x="0" y="61"/>
                    </a:lnTo>
                    <a:lnTo>
                      <a:pt x="4" y="82"/>
                    </a:lnTo>
                    <a:lnTo>
                      <a:pt x="10" y="105"/>
                    </a:lnTo>
                    <a:lnTo>
                      <a:pt x="17" y="129"/>
                    </a:lnTo>
                    <a:lnTo>
                      <a:pt x="24" y="153"/>
                    </a:lnTo>
                    <a:lnTo>
                      <a:pt x="29" y="177"/>
                    </a:lnTo>
                    <a:lnTo>
                      <a:pt x="32" y="199"/>
                    </a:lnTo>
                    <a:lnTo>
                      <a:pt x="31" y="225"/>
                    </a:lnTo>
                    <a:lnTo>
                      <a:pt x="29" y="254"/>
                    </a:lnTo>
                    <a:lnTo>
                      <a:pt x="31" y="280"/>
                    </a:lnTo>
                    <a:lnTo>
                      <a:pt x="40" y="297"/>
                    </a:lnTo>
                    <a:lnTo>
                      <a:pt x="45" y="300"/>
                    </a:lnTo>
                    <a:lnTo>
                      <a:pt x="51" y="302"/>
                    </a:lnTo>
                    <a:lnTo>
                      <a:pt x="58" y="302"/>
                    </a:lnTo>
                    <a:lnTo>
                      <a:pt x="70" y="299"/>
                    </a:lnTo>
                    <a:lnTo>
                      <a:pt x="81" y="287"/>
                    </a:lnTo>
                    <a:lnTo>
                      <a:pt x="89" y="264"/>
                    </a:lnTo>
                    <a:lnTo>
                      <a:pt x="92" y="227"/>
                    </a:lnTo>
                    <a:lnTo>
                      <a:pt x="91" y="200"/>
                    </a:lnTo>
                    <a:lnTo>
                      <a:pt x="91" y="172"/>
                    </a:lnTo>
                    <a:lnTo>
                      <a:pt x="91" y="144"/>
                    </a:lnTo>
                    <a:lnTo>
                      <a:pt x="92" y="117"/>
                    </a:lnTo>
                    <a:lnTo>
                      <a:pt x="92" y="91"/>
                    </a:lnTo>
                    <a:lnTo>
                      <a:pt x="91" y="68"/>
                    </a:lnTo>
                    <a:lnTo>
                      <a:pt x="91" y="47"/>
                    </a:lnTo>
                    <a:lnTo>
                      <a:pt x="89" y="31"/>
                    </a:lnTo>
                    <a:lnTo>
                      <a:pt x="86" y="20"/>
                    </a:lnTo>
                    <a:lnTo>
                      <a:pt x="83" y="14"/>
                    </a:lnTo>
                    <a:close/>
                  </a:path>
                </a:pathLst>
              </a:custGeom>
              <a:solidFill>
                <a:srgbClr val="9782BD"/>
              </a:solidFill>
              <a:ln w="12700" cmpd="sng">
                <a:solidFill>
                  <a:srgbClr val="52399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276" name="Freeform 571"/>
              <p:cNvSpPr>
                <a:spLocks/>
              </p:cNvSpPr>
              <p:nvPr/>
            </p:nvSpPr>
            <p:spPr bwMode="auto">
              <a:xfrm>
                <a:off x="1862" y="1312"/>
                <a:ext cx="92" cy="301"/>
              </a:xfrm>
              <a:custGeom>
                <a:avLst/>
                <a:gdLst>
                  <a:gd name="T0" fmla="*/ 9 w 92"/>
                  <a:gd name="T1" fmla="*/ 13 h 301"/>
                  <a:gd name="T2" fmla="*/ 25 w 92"/>
                  <a:gd name="T3" fmla="*/ 4 h 301"/>
                  <a:gd name="T4" fmla="*/ 43 w 92"/>
                  <a:gd name="T5" fmla="*/ 0 h 301"/>
                  <a:gd name="T6" fmla="*/ 60 w 92"/>
                  <a:gd name="T7" fmla="*/ 0 h 301"/>
                  <a:gd name="T8" fmla="*/ 75 w 92"/>
                  <a:gd name="T9" fmla="*/ 6 h 301"/>
                  <a:gd name="T10" fmla="*/ 87 w 92"/>
                  <a:gd name="T11" fmla="*/ 20 h 301"/>
                  <a:gd name="T12" fmla="*/ 92 w 92"/>
                  <a:gd name="T13" fmla="*/ 42 h 301"/>
                  <a:gd name="T14" fmla="*/ 92 w 92"/>
                  <a:gd name="T15" fmla="*/ 42 h 301"/>
                  <a:gd name="T16" fmla="*/ 92 w 92"/>
                  <a:gd name="T17" fmla="*/ 60 h 301"/>
                  <a:gd name="T18" fmla="*/ 88 w 92"/>
                  <a:gd name="T19" fmla="*/ 81 h 301"/>
                  <a:gd name="T20" fmla="*/ 81 w 92"/>
                  <a:gd name="T21" fmla="*/ 104 h 301"/>
                  <a:gd name="T22" fmla="*/ 75 w 92"/>
                  <a:gd name="T23" fmla="*/ 128 h 301"/>
                  <a:gd name="T24" fmla="*/ 68 w 92"/>
                  <a:gd name="T25" fmla="*/ 152 h 301"/>
                  <a:gd name="T26" fmla="*/ 63 w 92"/>
                  <a:gd name="T27" fmla="*/ 176 h 301"/>
                  <a:gd name="T28" fmla="*/ 60 w 92"/>
                  <a:gd name="T29" fmla="*/ 198 h 301"/>
                  <a:gd name="T30" fmla="*/ 60 w 92"/>
                  <a:gd name="T31" fmla="*/ 198 h 301"/>
                  <a:gd name="T32" fmla="*/ 61 w 92"/>
                  <a:gd name="T33" fmla="*/ 224 h 301"/>
                  <a:gd name="T34" fmla="*/ 63 w 92"/>
                  <a:gd name="T35" fmla="*/ 253 h 301"/>
                  <a:gd name="T36" fmla="*/ 61 w 92"/>
                  <a:gd name="T37" fmla="*/ 279 h 301"/>
                  <a:gd name="T38" fmla="*/ 52 w 92"/>
                  <a:gd name="T39" fmla="*/ 296 h 301"/>
                  <a:gd name="T40" fmla="*/ 52 w 92"/>
                  <a:gd name="T41" fmla="*/ 296 h 301"/>
                  <a:gd name="T42" fmla="*/ 43 w 92"/>
                  <a:gd name="T43" fmla="*/ 300 h 301"/>
                  <a:gd name="T44" fmla="*/ 33 w 92"/>
                  <a:gd name="T45" fmla="*/ 301 h 301"/>
                  <a:gd name="T46" fmla="*/ 21 w 92"/>
                  <a:gd name="T47" fmla="*/ 297 h 301"/>
                  <a:gd name="T48" fmla="*/ 10 w 92"/>
                  <a:gd name="T49" fmla="*/ 285 h 301"/>
                  <a:gd name="T50" fmla="*/ 2 w 92"/>
                  <a:gd name="T51" fmla="*/ 262 h 301"/>
                  <a:gd name="T52" fmla="*/ 0 w 92"/>
                  <a:gd name="T53" fmla="*/ 226 h 301"/>
                  <a:gd name="T54" fmla="*/ 0 w 92"/>
                  <a:gd name="T55" fmla="*/ 226 h 301"/>
                  <a:gd name="T56" fmla="*/ 1 w 92"/>
                  <a:gd name="T57" fmla="*/ 199 h 301"/>
                  <a:gd name="T58" fmla="*/ 1 w 92"/>
                  <a:gd name="T59" fmla="*/ 171 h 301"/>
                  <a:gd name="T60" fmla="*/ 0 w 92"/>
                  <a:gd name="T61" fmla="*/ 143 h 301"/>
                  <a:gd name="T62" fmla="*/ 0 w 92"/>
                  <a:gd name="T63" fmla="*/ 116 h 301"/>
                  <a:gd name="T64" fmla="*/ 0 w 92"/>
                  <a:gd name="T65" fmla="*/ 90 h 301"/>
                  <a:gd name="T66" fmla="*/ 0 w 92"/>
                  <a:gd name="T67" fmla="*/ 67 h 301"/>
                  <a:gd name="T68" fmla="*/ 1 w 92"/>
                  <a:gd name="T69" fmla="*/ 46 h 301"/>
                  <a:gd name="T70" fmla="*/ 3 w 92"/>
                  <a:gd name="T71" fmla="*/ 30 h 301"/>
                  <a:gd name="T72" fmla="*/ 5 w 92"/>
                  <a:gd name="T73" fmla="*/ 19 h 301"/>
                  <a:gd name="T74" fmla="*/ 9 w 92"/>
                  <a:gd name="T75" fmla="*/ 13 h 301"/>
                  <a:gd name="T76" fmla="*/ 9 w 92"/>
                  <a:gd name="T77" fmla="*/ 13 h 30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92"/>
                  <a:gd name="T118" fmla="*/ 0 h 301"/>
                  <a:gd name="T119" fmla="*/ 92 w 92"/>
                  <a:gd name="T120" fmla="*/ 301 h 301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92" h="301">
                    <a:moveTo>
                      <a:pt x="9" y="13"/>
                    </a:moveTo>
                    <a:lnTo>
                      <a:pt x="25" y="4"/>
                    </a:lnTo>
                    <a:lnTo>
                      <a:pt x="43" y="0"/>
                    </a:lnTo>
                    <a:lnTo>
                      <a:pt x="60" y="0"/>
                    </a:lnTo>
                    <a:lnTo>
                      <a:pt x="75" y="6"/>
                    </a:lnTo>
                    <a:lnTo>
                      <a:pt x="87" y="20"/>
                    </a:lnTo>
                    <a:lnTo>
                      <a:pt x="92" y="42"/>
                    </a:lnTo>
                    <a:lnTo>
                      <a:pt x="92" y="60"/>
                    </a:lnTo>
                    <a:lnTo>
                      <a:pt x="88" y="81"/>
                    </a:lnTo>
                    <a:lnTo>
                      <a:pt x="81" y="104"/>
                    </a:lnTo>
                    <a:lnTo>
                      <a:pt x="75" y="128"/>
                    </a:lnTo>
                    <a:lnTo>
                      <a:pt x="68" y="152"/>
                    </a:lnTo>
                    <a:lnTo>
                      <a:pt x="63" y="176"/>
                    </a:lnTo>
                    <a:lnTo>
                      <a:pt x="60" y="198"/>
                    </a:lnTo>
                    <a:lnTo>
                      <a:pt x="61" y="224"/>
                    </a:lnTo>
                    <a:lnTo>
                      <a:pt x="63" y="253"/>
                    </a:lnTo>
                    <a:lnTo>
                      <a:pt x="61" y="279"/>
                    </a:lnTo>
                    <a:lnTo>
                      <a:pt x="52" y="296"/>
                    </a:lnTo>
                    <a:lnTo>
                      <a:pt x="43" y="300"/>
                    </a:lnTo>
                    <a:lnTo>
                      <a:pt x="33" y="301"/>
                    </a:lnTo>
                    <a:lnTo>
                      <a:pt x="21" y="297"/>
                    </a:lnTo>
                    <a:lnTo>
                      <a:pt x="10" y="285"/>
                    </a:lnTo>
                    <a:lnTo>
                      <a:pt x="2" y="262"/>
                    </a:lnTo>
                    <a:lnTo>
                      <a:pt x="0" y="226"/>
                    </a:lnTo>
                    <a:lnTo>
                      <a:pt x="1" y="199"/>
                    </a:lnTo>
                    <a:lnTo>
                      <a:pt x="1" y="171"/>
                    </a:lnTo>
                    <a:lnTo>
                      <a:pt x="0" y="143"/>
                    </a:lnTo>
                    <a:lnTo>
                      <a:pt x="0" y="116"/>
                    </a:lnTo>
                    <a:lnTo>
                      <a:pt x="0" y="90"/>
                    </a:lnTo>
                    <a:lnTo>
                      <a:pt x="0" y="67"/>
                    </a:lnTo>
                    <a:lnTo>
                      <a:pt x="1" y="46"/>
                    </a:lnTo>
                    <a:lnTo>
                      <a:pt x="3" y="30"/>
                    </a:lnTo>
                    <a:lnTo>
                      <a:pt x="5" y="19"/>
                    </a:lnTo>
                    <a:lnTo>
                      <a:pt x="9" y="13"/>
                    </a:lnTo>
                    <a:close/>
                  </a:path>
                </a:pathLst>
              </a:custGeom>
              <a:solidFill>
                <a:srgbClr val="9782BD"/>
              </a:solidFill>
              <a:ln w="12700" cmpd="sng">
                <a:solidFill>
                  <a:srgbClr val="52399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8273" name="Freeform 622"/>
            <p:cNvSpPr>
              <a:spLocks/>
            </p:cNvSpPr>
            <p:nvPr/>
          </p:nvSpPr>
          <p:spPr bwMode="auto">
            <a:xfrm>
              <a:off x="1699" y="1135"/>
              <a:ext cx="205" cy="707"/>
            </a:xfrm>
            <a:custGeom>
              <a:avLst/>
              <a:gdLst>
                <a:gd name="T0" fmla="*/ 102 w 205"/>
                <a:gd name="T1" fmla="*/ 707 h 707"/>
                <a:gd name="T2" fmla="*/ 205 w 205"/>
                <a:gd name="T3" fmla="*/ 611 h 707"/>
                <a:gd name="T4" fmla="*/ 154 w 205"/>
                <a:gd name="T5" fmla="*/ 611 h 707"/>
                <a:gd name="T6" fmla="*/ 154 w 205"/>
                <a:gd name="T7" fmla="*/ 0 h 707"/>
                <a:gd name="T8" fmla="*/ 51 w 205"/>
                <a:gd name="T9" fmla="*/ 0 h 707"/>
                <a:gd name="T10" fmla="*/ 51 w 205"/>
                <a:gd name="T11" fmla="*/ 611 h 707"/>
                <a:gd name="T12" fmla="*/ 0 w 205"/>
                <a:gd name="T13" fmla="*/ 611 h 707"/>
                <a:gd name="T14" fmla="*/ 102 w 205"/>
                <a:gd name="T15" fmla="*/ 707 h 70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05"/>
                <a:gd name="T25" fmla="*/ 0 h 707"/>
                <a:gd name="T26" fmla="*/ 205 w 205"/>
                <a:gd name="T27" fmla="*/ 707 h 70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05" h="707">
                  <a:moveTo>
                    <a:pt x="102" y="707"/>
                  </a:moveTo>
                  <a:lnTo>
                    <a:pt x="205" y="611"/>
                  </a:lnTo>
                  <a:lnTo>
                    <a:pt x="154" y="611"/>
                  </a:lnTo>
                  <a:lnTo>
                    <a:pt x="154" y="0"/>
                  </a:lnTo>
                  <a:lnTo>
                    <a:pt x="51" y="0"/>
                  </a:lnTo>
                  <a:lnTo>
                    <a:pt x="51" y="611"/>
                  </a:lnTo>
                  <a:lnTo>
                    <a:pt x="0" y="611"/>
                  </a:lnTo>
                  <a:lnTo>
                    <a:pt x="102" y="707"/>
                  </a:lnTo>
                  <a:close/>
                </a:path>
              </a:pathLst>
            </a:custGeom>
            <a:solidFill>
              <a:srgbClr val="8BB2A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138" name="Group 722"/>
          <p:cNvGrpSpPr>
            <a:grpSpLocks/>
          </p:cNvGrpSpPr>
          <p:nvPr/>
        </p:nvGrpSpPr>
        <p:grpSpPr bwMode="auto">
          <a:xfrm>
            <a:off x="2413000" y="1101725"/>
            <a:ext cx="1565275" cy="1192213"/>
            <a:chOff x="1351" y="617"/>
            <a:chExt cx="877" cy="668"/>
          </a:xfrm>
        </p:grpSpPr>
        <p:sp>
          <p:nvSpPr>
            <p:cNvPr id="48248" name="Freeform 623"/>
            <p:cNvSpPr>
              <a:spLocks/>
            </p:cNvSpPr>
            <p:nvPr/>
          </p:nvSpPr>
          <p:spPr bwMode="auto">
            <a:xfrm>
              <a:off x="1586" y="1124"/>
              <a:ext cx="69" cy="73"/>
            </a:xfrm>
            <a:custGeom>
              <a:avLst/>
              <a:gdLst>
                <a:gd name="T0" fmla="*/ 69 w 69"/>
                <a:gd name="T1" fmla="*/ 73 h 73"/>
                <a:gd name="T2" fmla="*/ 36 w 69"/>
                <a:gd name="T3" fmla="*/ 0 h 73"/>
                <a:gd name="T4" fmla="*/ 0 w 69"/>
                <a:gd name="T5" fmla="*/ 72 h 73"/>
                <a:gd name="T6" fmla="*/ 69 w 69"/>
                <a:gd name="T7" fmla="*/ 73 h 7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"/>
                <a:gd name="T13" fmla="*/ 0 h 73"/>
                <a:gd name="T14" fmla="*/ 69 w 69"/>
                <a:gd name="T15" fmla="*/ 73 h 7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" h="73">
                  <a:moveTo>
                    <a:pt x="69" y="73"/>
                  </a:moveTo>
                  <a:lnTo>
                    <a:pt x="36" y="0"/>
                  </a:lnTo>
                  <a:lnTo>
                    <a:pt x="0" y="72"/>
                  </a:lnTo>
                  <a:lnTo>
                    <a:pt x="69" y="73"/>
                  </a:lnTo>
                  <a:close/>
                </a:path>
              </a:pathLst>
            </a:custGeom>
            <a:solidFill>
              <a:srgbClr val="4D94C3"/>
            </a:solidFill>
            <a:ln w="12700" cmpd="sng">
              <a:solidFill>
                <a:srgbClr val="0A50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49" name="Freeform 624"/>
            <p:cNvSpPr>
              <a:spLocks/>
            </p:cNvSpPr>
            <p:nvPr/>
          </p:nvSpPr>
          <p:spPr bwMode="auto">
            <a:xfrm>
              <a:off x="1688" y="984"/>
              <a:ext cx="68" cy="78"/>
            </a:xfrm>
            <a:custGeom>
              <a:avLst/>
              <a:gdLst>
                <a:gd name="T0" fmla="*/ 68 w 68"/>
                <a:gd name="T1" fmla="*/ 65 h 78"/>
                <a:gd name="T2" fmla="*/ 20 w 68"/>
                <a:gd name="T3" fmla="*/ 0 h 78"/>
                <a:gd name="T4" fmla="*/ 0 w 68"/>
                <a:gd name="T5" fmla="*/ 78 h 78"/>
                <a:gd name="T6" fmla="*/ 68 w 68"/>
                <a:gd name="T7" fmla="*/ 65 h 7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"/>
                <a:gd name="T13" fmla="*/ 0 h 78"/>
                <a:gd name="T14" fmla="*/ 68 w 68"/>
                <a:gd name="T15" fmla="*/ 78 h 7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" h="78">
                  <a:moveTo>
                    <a:pt x="68" y="65"/>
                  </a:moveTo>
                  <a:lnTo>
                    <a:pt x="20" y="0"/>
                  </a:lnTo>
                  <a:lnTo>
                    <a:pt x="0" y="78"/>
                  </a:lnTo>
                  <a:lnTo>
                    <a:pt x="68" y="65"/>
                  </a:lnTo>
                  <a:close/>
                </a:path>
              </a:pathLst>
            </a:custGeom>
            <a:solidFill>
              <a:srgbClr val="4D94C3"/>
            </a:solidFill>
            <a:ln w="12700" cmpd="sng">
              <a:solidFill>
                <a:srgbClr val="0A50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50" name="Freeform 625"/>
            <p:cNvSpPr>
              <a:spLocks/>
            </p:cNvSpPr>
            <p:nvPr/>
          </p:nvSpPr>
          <p:spPr bwMode="auto">
            <a:xfrm>
              <a:off x="1820" y="968"/>
              <a:ext cx="65" cy="80"/>
            </a:xfrm>
            <a:custGeom>
              <a:avLst/>
              <a:gdLst>
                <a:gd name="T0" fmla="*/ 61 w 65"/>
                <a:gd name="T1" fmla="*/ 80 h 80"/>
                <a:gd name="T2" fmla="*/ 65 w 65"/>
                <a:gd name="T3" fmla="*/ 0 h 80"/>
                <a:gd name="T4" fmla="*/ 0 w 65"/>
                <a:gd name="T5" fmla="*/ 48 h 80"/>
                <a:gd name="T6" fmla="*/ 61 w 65"/>
                <a:gd name="T7" fmla="*/ 80 h 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"/>
                <a:gd name="T13" fmla="*/ 0 h 80"/>
                <a:gd name="T14" fmla="*/ 65 w 65"/>
                <a:gd name="T15" fmla="*/ 80 h 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" h="80">
                  <a:moveTo>
                    <a:pt x="61" y="80"/>
                  </a:moveTo>
                  <a:lnTo>
                    <a:pt x="65" y="0"/>
                  </a:lnTo>
                  <a:lnTo>
                    <a:pt x="0" y="48"/>
                  </a:lnTo>
                  <a:lnTo>
                    <a:pt x="61" y="80"/>
                  </a:lnTo>
                  <a:close/>
                </a:path>
              </a:pathLst>
            </a:custGeom>
            <a:solidFill>
              <a:srgbClr val="4D94C3"/>
            </a:solidFill>
            <a:ln w="12700" cmpd="sng">
              <a:solidFill>
                <a:srgbClr val="0A50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51" name="Freeform 626"/>
            <p:cNvSpPr>
              <a:spLocks/>
            </p:cNvSpPr>
            <p:nvPr/>
          </p:nvSpPr>
          <p:spPr bwMode="auto">
            <a:xfrm>
              <a:off x="1954" y="1074"/>
              <a:ext cx="67" cy="79"/>
            </a:xfrm>
            <a:custGeom>
              <a:avLst/>
              <a:gdLst>
                <a:gd name="T0" fmla="*/ 67 w 67"/>
                <a:gd name="T1" fmla="*/ 63 h 79"/>
                <a:gd name="T2" fmla="*/ 16 w 67"/>
                <a:gd name="T3" fmla="*/ 0 h 79"/>
                <a:gd name="T4" fmla="*/ 0 w 67"/>
                <a:gd name="T5" fmla="*/ 79 h 79"/>
                <a:gd name="T6" fmla="*/ 67 w 67"/>
                <a:gd name="T7" fmla="*/ 63 h 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"/>
                <a:gd name="T13" fmla="*/ 0 h 79"/>
                <a:gd name="T14" fmla="*/ 67 w 67"/>
                <a:gd name="T15" fmla="*/ 79 h 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" h="79">
                  <a:moveTo>
                    <a:pt x="67" y="63"/>
                  </a:moveTo>
                  <a:lnTo>
                    <a:pt x="16" y="0"/>
                  </a:lnTo>
                  <a:lnTo>
                    <a:pt x="0" y="79"/>
                  </a:lnTo>
                  <a:lnTo>
                    <a:pt x="67" y="63"/>
                  </a:lnTo>
                  <a:close/>
                </a:path>
              </a:pathLst>
            </a:custGeom>
            <a:solidFill>
              <a:srgbClr val="4D94C3"/>
            </a:solidFill>
            <a:ln w="12700" cmpd="sng">
              <a:solidFill>
                <a:srgbClr val="0A50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52" name="Freeform 628"/>
            <p:cNvSpPr>
              <a:spLocks/>
            </p:cNvSpPr>
            <p:nvPr/>
          </p:nvSpPr>
          <p:spPr bwMode="auto">
            <a:xfrm>
              <a:off x="2054" y="1190"/>
              <a:ext cx="65" cy="80"/>
            </a:xfrm>
            <a:custGeom>
              <a:avLst/>
              <a:gdLst>
                <a:gd name="T0" fmla="*/ 65 w 65"/>
                <a:gd name="T1" fmla="*/ 59 h 80"/>
                <a:gd name="T2" fmla="*/ 10 w 65"/>
                <a:gd name="T3" fmla="*/ 0 h 80"/>
                <a:gd name="T4" fmla="*/ 0 w 65"/>
                <a:gd name="T5" fmla="*/ 80 h 80"/>
                <a:gd name="T6" fmla="*/ 65 w 65"/>
                <a:gd name="T7" fmla="*/ 59 h 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"/>
                <a:gd name="T13" fmla="*/ 0 h 80"/>
                <a:gd name="T14" fmla="*/ 65 w 65"/>
                <a:gd name="T15" fmla="*/ 80 h 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" h="80">
                  <a:moveTo>
                    <a:pt x="65" y="59"/>
                  </a:moveTo>
                  <a:lnTo>
                    <a:pt x="10" y="0"/>
                  </a:lnTo>
                  <a:lnTo>
                    <a:pt x="0" y="80"/>
                  </a:lnTo>
                  <a:lnTo>
                    <a:pt x="65" y="59"/>
                  </a:lnTo>
                  <a:close/>
                </a:path>
              </a:pathLst>
            </a:custGeom>
            <a:solidFill>
              <a:srgbClr val="4D94C3"/>
            </a:solidFill>
            <a:ln w="12700" cmpd="sng">
              <a:solidFill>
                <a:srgbClr val="0A50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53" name="Freeform 629"/>
            <p:cNvSpPr>
              <a:spLocks/>
            </p:cNvSpPr>
            <p:nvPr/>
          </p:nvSpPr>
          <p:spPr bwMode="auto">
            <a:xfrm>
              <a:off x="2097" y="1034"/>
              <a:ext cx="66" cy="80"/>
            </a:xfrm>
            <a:custGeom>
              <a:avLst/>
              <a:gdLst>
                <a:gd name="T0" fmla="*/ 66 w 66"/>
                <a:gd name="T1" fmla="*/ 47 h 80"/>
                <a:gd name="T2" fmla="*/ 0 w 66"/>
                <a:gd name="T3" fmla="*/ 0 h 80"/>
                <a:gd name="T4" fmla="*/ 5 w 66"/>
                <a:gd name="T5" fmla="*/ 80 h 80"/>
                <a:gd name="T6" fmla="*/ 66 w 66"/>
                <a:gd name="T7" fmla="*/ 47 h 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6"/>
                <a:gd name="T13" fmla="*/ 0 h 80"/>
                <a:gd name="T14" fmla="*/ 66 w 66"/>
                <a:gd name="T15" fmla="*/ 80 h 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6" h="80">
                  <a:moveTo>
                    <a:pt x="66" y="47"/>
                  </a:moveTo>
                  <a:lnTo>
                    <a:pt x="0" y="0"/>
                  </a:lnTo>
                  <a:lnTo>
                    <a:pt x="5" y="80"/>
                  </a:lnTo>
                  <a:lnTo>
                    <a:pt x="66" y="47"/>
                  </a:lnTo>
                  <a:close/>
                </a:path>
              </a:pathLst>
            </a:custGeom>
            <a:solidFill>
              <a:srgbClr val="4D94C3"/>
            </a:solidFill>
            <a:ln w="12700" cmpd="sng">
              <a:solidFill>
                <a:srgbClr val="0A50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54" name="Freeform 630"/>
            <p:cNvSpPr>
              <a:spLocks/>
            </p:cNvSpPr>
            <p:nvPr/>
          </p:nvSpPr>
          <p:spPr bwMode="auto">
            <a:xfrm>
              <a:off x="1368" y="983"/>
              <a:ext cx="65" cy="80"/>
            </a:xfrm>
            <a:custGeom>
              <a:avLst/>
              <a:gdLst>
                <a:gd name="T0" fmla="*/ 65 w 65"/>
                <a:gd name="T1" fmla="*/ 46 h 80"/>
                <a:gd name="T2" fmla="*/ 0 w 65"/>
                <a:gd name="T3" fmla="*/ 0 h 80"/>
                <a:gd name="T4" fmla="*/ 5 w 65"/>
                <a:gd name="T5" fmla="*/ 80 h 80"/>
                <a:gd name="T6" fmla="*/ 65 w 65"/>
                <a:gd name="T7" fmla="*/ 46 h 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"/>
                <a:gd name="T13" fmla="*/ 0 h 80"/>
                <a:gd name="T14" fmla="*/ 65 w 65"/>
                <a:gd name="T15" fmla="*/ 80 h 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" h="80">
                  <a:moveTo>
                    <a:pt x="65" y="46"/>
                  </a:moveTo>
                  <a:lnTo>
                    <a:pt x="0" y="0"/>
                  </a:lnTo>
                  <a:lnTo>
                    <a:pt x="5" y="80"/>
                  </a:lnTo>
                  <a:lnTo>
                    <a:pt x="65" y="46"/>
                  </a:lnTo>
                  <a:close/>
                </a:path>
              </a:pathLst>
            </a:custGeom>
            <a:solidFill>
              <a:srgbClr val="4D94C3"/>
            </a:solidFill>
            <a:ln w="12700" cmpd="sng">
              <a:solidFill>
                <a:srgbClr val="0A50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55" name="Freeform 631"/>
            <p:cNvSpPr>
              <a:spLocks/>
            </p:cNvSpPr>
            <p:nvPr/>
          </p:nvSpPr>
          <p:spPr bwMode="auto">
            <a:xfrm>
              <a:off x="1976" y="900"/>
              <a:ext cx="68" cy="75"/>
            </a:xfrm>
            <a:custGeom>
              <a:avLst/>
              <a:gdLst>
                <a:gd name="T0" fmla="*/ 68 w 68"/>
                <a:gd name="T1" fmla="*/ 75 h 75"/>
                <a:gd name="T2" fmla="*/ 40 w 68"/>
                <a:gd name="T3" fmla="*/ 0 h 75"/>
                <a:gd name="T4" fmla="*/ 0 w 68"/>
                <a:gd name="T5" fmla="*/ 70 h 75"/>
                <a:gd name="T6" fmla="*/ 68 w 68"/>
                <a:gd name="T7" fmla="*/ 75 h 7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"/>
                <a:gd name="T13" fmla="*/ 0 h 75"/>
                <a:gd name="T14" fmla="*/ 68 w 68"/>
                <a:gd name="T15" fmla="*/ 75 h 7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" h="75">
                  <a:moveTo>
                    <a:pt x="68" y="75"/>
                  </a:moveTo>
                  <a:lnTo>
                    <a:pt x="40" y="0"/>
                  </a:lnTo>
                  <a:lnTo>
                    <a:pt x="0" y="70"/>
                  </a:lnTo>
                  <a:lnTo>
                    <a:pt x="68" y="75"/>
                  </a:lnTo>
                  <a:close/>
                </a:path>
              </a:pathLst>
            </a:custGeom>
            <a:solidFill>
              <a:srgbClr val="4D94C3"/>
            </a:solidFill>
            <a:ln w="12700" cmpd="sng">
              <a:solidFill>
                <a:srgbClr val="0A50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56" name="Freeform 632"/>
            <p:cNvSpPr>
              <a:spLocks/>
            </p:cNvSpPr>
            <p:nvPr/>
          </p:nvSpPr>
          <p:spPr bwMode="auto">
            <a:xfrm>
              <a:off x="2133" y="859"/>
              <a:ext cx="65" cy="80"/>
            </a:xfrm>
            <a:custGeom>
              <a:avLst/>
              <a:gdLst>
                <a:gd name="T0" fmla="*/ 65 w 65"/>
                <a:gd name="T1" fmla="*/ 55 h 80"/>
                <a:gd name="T2" fmla="*/ 6 w 65"/>
                <a:gd name="T3" fmla="*/ 0 h 80"/>
                <a:gd name="T4" fmla="*/ 0 w 65"/>
                <a:gd name="T5" fmla="*/ 80 h 80"/>
                <a:gd name="T6" fmla="*/ 65 w 65"/>
                <a:gd name="T7" fmla="*/ 55 h 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"/>
                <a:gd name="T13" fmla="*/ 0 h 80"/>
                <a:gd name="T14" fmla="*/ 65 w 65"/>
                <a:gd name="T15" fmla="*/ 80 h 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" h="80">
                  <a:moveTo>
                    <a:pt x="65" y="55"/>
                  </a:moveTo>
                  <a:lnTo>
                    <a:pt x="6" y="0"/>
                  </a:lnTo>
                  <a:lnTo>
                    <a:pt x="0" y="80"/>
                  </a:lnTo>
                  <a:lnTo>
                    <a:pt x="65" y="55"/>
                  </a:lnTo>
                  <a:close/>
                </a:path>
              </a:pathLst>
            </a:custGeom>
            <a:solidFill>
              <a:srgbClr val="4D94C3"/>
            </a:solidFill>
            <a:ln w="12700" cmpd="sng">
              <a:solidFill>
                <a:srgbClr val="0A50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57" name="Freeform 633"/>
            <p:cNvSpPr>
              <a:spLocks/>
            </p:cNvSpPr>
            <p:nvPr/>
          </p:nvSpPr>
          <p:spPr bwMode="auto">
            <a:xfrm>
              <a:off x="1841" y="806"/>
              <a:ext cx="69" cy="75"/>
            </a:xfrm>
            <a:custGeom>
              <a:avLst/>
              <a:gdLst>
                <a:gd name="T0" fmla="*/ 69 w 69"/>
                <a:gd name="T1" fmla="*/ 70 h 75"/>
                <a:gd name="T2" fmla="*/ 30 w 69"/>
                <a:gd name="T3" fmla="*/ 0 h 75"/>
                <a:gd name="T4" fmla="*/ 0 w 69"/>
                <a:gd name="T5" fmla="*/ 75 h 75"/>
                <a:gd name="T6" fmla="*/ 69 w 69"/>
                <a:gd name="T7" fmla="*/ 70 h 7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"/>
                <a:gd name="T13" fmla="*/ 0 h 75"/>
                <a:gd name="T14" fmla="*/ 69 w 69"/>
                <a:gd name="T15" fmla="*/ 75 h 7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" h="75">
                  <a:moveTo>
                    <a:pt x="69" y="70"/>
                  </a:moveTo>
                  <a:lnTo>
                    <a:pt x="30" y="0"/>
                  </a:lnTo>
                  <a:lnTo>
                    <a:pt x="0" y="75"/>
                  </a:lnTo>
                  <a:lnTo>
                    <a:pt x="69" y="70"/>
                  </a:lnTo>
                  <a:close/>
                </a:path>
              </a:pathLst>
            </a:custGeom>
            <a:solidFill>
              <a:srgbClr val="4D94C3"/>
            </a:solidFill>
            <a:ln w="12700" cmpd="sng">
              <a:solidFill>
                <a:srgbClr val="0A50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58" name="Freeform 634"/>
            <p:cNvSpPr>
              <a:spLocks/>
            </p:cNvSpPr>
            <p:nvPr/>
          </p:nvSpPr>
          <p:spPr bwMode="auto">
            <a:xfrm>
              <a:off x="1695" y="819"/>
              <a:ext cx="63" cy="81"/>
            </a:xfrm>
            <a:custGeom>
              <a:avLst/>
              <a:gdLst>
                <a:gd name="T0" fmla="*/ 62 w 63"/>
                <a:gd name="T1" fmla="*/ 81 h 81"/>
                <a:gd name="T2" fmla="*/ 63 w 63"/>
                <a:gd name="T3" fmla="*/ 0 h 81"/>
                <a:gd name="T4" fmla="*/ 0 w 63"/>
                <a:gd name="T5" fmla="*/ 50 h 81"/>
                <a:gd name="T6" fmla="*/ 62 w 63"/>
                <a:gd name="T7" fmla="*/ 81 h 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"/>
                <a:gd name="T13" fmla="*/ 0 h 81"/>
                <a:gd name="T14" fmla="*/ 63 w 63"/>
                <a:gd name="T15" fmla="*/ 81 h 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" h="81">
                  <a:moveTo>
                    <a:pt x="62" y="81"/>
                  </a:moveTo>
                  <a:lnTo>
                    <a:pt x="63" y="0"/>
                  </a:lnTo>
                  <a:lnTo>
                    <a:pt x="0" y="50"/>
                  </a:lnTo>
                  <a:lnTo>
                    <a:pt x="62" y="81"/>
                  </a:lnTo>
                  <a:close/>
                </a:path>
              </a:pathLst>
            </a:custGeom>
            <a:solidFill>
              <a:srgbClr val="4D94C3"/>
            </a:solidFill>
            <a:ln w="12700" cmpd="sng">
              <a:solidFill>
                <a:srgbClr val="0A50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59" name="Freeform 635"/>
            <p:cNvSpPr>
              <a:spLocks/>
            </p:cNvSpPr>
            <p:nvPr/>
          </p:nvSpPr>
          <p:spPr bwMode="auto">
            <a:xfrm>
              <a:off x="1390" y="691"/>
              <a:ext cx="76" cy="76"/>
            </a:xfrm>
            <a:custGeom>
              <a:avLst/>
              <a:gdLst>
                <a:gd name="T0" fmla="*/ 76 w 76"/>
                <a:gd name="T1" fmla="*/ 28 h 76"/>
                <a:gd name="T2" fmla="*/ 0 w 76"/>
                <a:gd name="T3" fmla="*/ 0 h 76"/>
                <a:gd name="T4" fmla="*/ 27 w 76"/>
                <a:gd name="T5" fmla="*/ 76 h 76"/>
                <a:gd name="T6" fmla="*/ 76 w 76"/>
                <a:gd name="T7" fmla="*/ 28 h 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6"/>
                <a:gd name="T13" fmla="*/ 0 h 76"/>
                <a:gd name="T14" fmla="*/ 76 w 76"/>
                <a:gd name="T15" fmla="*/ 76 h 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6" h="76">
                  <a:moveTo>
                    <a:pt x="76" y="28"/>
                  </a:moveTo>
                  <a:lnTo>
                    <a:pt x="0" y="0"/>
                  </a:lnTo>
                  <a:lnTo>
                    <a:pt x="27" y="76"/>
                  </a:lnTo>
                  <a:lnTo>
                    <a:pt x="76" y="28"/>
                  </a:lnTo>
                  <a:close/>
                </a:path>
              </a:pathLst>
            </a:custGeom>
            <a:solidFill>
              <a:srgbClr val="4D94C3"/>
            </a:solidFill>
            <a:ln w="12700" cmpd="sng">
              <a:solidFill>
                <a:srgbClr val="0A50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60" name="Freeform 636"/>
            <p:cNvSpPr>
              <a:spLocks/>
            </p:cNvSpPr>
            <p:nvPr/>
          </p:nvSpPr>
          <p:spPr bwMode="auto">
            <a:xfrm>
              <a:off x="1518" y="619"/>
              <a:ext cx="79" cy="71"/>
            </a:xfrm>
            <a:custGeom>
              <a:avLst/>
              <a:gdLst>
                <a:gd name="T0" fmla="*/ 79 w 79"/>
                <a:gd name="T1" fmla="*/ 15 h 71"/>
                <a:gd name="T2" fmla="*/ 0 w 79"/>
                <a:gd name="T3" fmla="*/ 0 h 71"/>
                <a:gd name="T4" fmla="*/ 38 w 79"/>
                <a:gd name="T5" fmla="*/ 71 h 71"/>
                <a:gd name="T6" fmla="*/ 79 w 79"/>
                <a:gd name="T7" fmla="*/ 15 h 7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9"/>
                <a:gd name="T13" fmla="*/ 0 h 71"/>
                <a:gd name="T14" fmla="*/ 79 w 79"/>
                <a:gd name="T15" fmla="*/ 71 h 7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9" h="71">
                  <a:moveTo>
                    <a:pt x="79" y="15"/>
                  </a:moveTo>
                  <a:lnTo>
                    <a:pt x="0" y="0"/>
                  </a:lnTo>
                  <a:lnTo>
                    <a:pt x="38" y="71"/>
                  </a:lnTo>
                  <a:lnTo>
                    <a:pt x="79" y="15"/>
                  </a:lnTo>
                  <a:close/>
                </a:path>
              </a:pathLst>
            </a:custGeom>
            <a:solidFill>
              <a:srgbClr val="4D94C3"/>
            </a:solidFill>
            <a:ln w="12700" cmpd="sng">
              <a:solidFill>
                <a:srgbClr val="0A50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61" name="Freeform 637"/>
            <p:cNvSpPr>
              <a:spLocks/>
            </p:cNvSpPr>
            <p:nvPr/>
          </p:nvSpPr>
          <p:spPr bwMode="auto">
            <a:xfrm>
              <a:off x="1596" y="748"/>
              <a:ext cx="76" cy="76"/>
            </a:xfrm>
            <a:custGeom>
              <a:avLst/>
              <a:gdLst>
                <a:gd name="T0" fmla="*/ 49 w 76"/>
                <a:gd name="T1" fmla="*/ 76 h 76"/>
                <a:gd name="T2" fmla="*/ 76 w 76"/>
                <a:gd name="T3" fmla="*/ 0 h 76"/>
                <a:gd name="T4" fmla="*/ 0 w 76"/>
                <a:gd name="T5" fmla="*/ 27 h 76"/>
                <a:gd name="T6" fmla="*/ 49 w 76"/>
                <a:gd name="T7" fmla="*/ 76 h 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6"/>
                <a:gd name="T13" fmla="*/ 0 h 76"/>
                <a:gd name="T14" fmla="*/ 76 w 76"/>
                <a:gd name="T15" fmla="*/ 76 h 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6" h="76">
                  <a:moveTo>
                    <a:pt x="49" y="76"/>
                  </a:moveTo>
                  <a:lnTo>
                    <a:pt x="76" y="0"/>
                  </a:lnTo>
                  <a:lnTo>
                    <a:pt x="0" y="27"/>
                  </a:lnTo>
                  <a:lnTo>
                    <a:pt x="49" y="76"/>
                  </a:lnTo>
                  <a:close/>
                </a:path>
              </a:pathLst>
            </a:custGeom>
            <a:solidFill>
              <a:srgbClr val="4D94C3"/>
            </a:solidFill>
            <a:ln w="12700" cmpd="sng">
              <a:solidFill>
                <a:srgbClr val="0A50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62" name="Freeform 638"/>
            <p:cNvSpPr>
              <a:spLocks/>
            </p:cNvSpPr>
            <p:nvPr/>
          </p:nvSpPr>
          <p:spPr bwMode="auto">
            <a:xfrm>
              <a:off x="1753" y="671"/>
              <a:ext cx="80" cy="66"/>
            </a:xfrm>
            <a:custGeom>
              <a:avLst/>
              <a:gdLst>
                <a:gd name="T0" fmla="*/ 34 w 80"/>
                <a:gd name="T1" fmla="*/ 66 h 66"/>
                <a:gd name="T2" fmla="*/ 80 w 80"/>
                <a:gd name="T3" fmla="*/ 0 h 66"/>
                <a:gd name="T4" fmla="*/ 0 w 80"/>
                <a:gd name="T5" fmla="*/ 7 h 66"/>
                <a:gd name="T6" fmla="*/ 34 w 80"/>
                <a:gd name="T7" fmla="*/ 66 h 6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"/>
                <a:gd name="T13" fmla="*/ 0 h 66"/>
                <a:gd name="T14" fmla="*/ 80 w 80"/>
                <a:gd name="T15" fmla="*/ 66 h 6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" h="66">
                  <a:moveTo>
                    <a:pt x="34" y="66"/>
                  </a:moveTo>
                  <a:lnTo>
                    <a:pt x="80" y="0"/>
                  </a:lnTo>
                  <a:lnTo>
                    <a:pt x="0" y="7"/>
                  </a:lnTo>
                  <a:lnTo>
                    <a:pt x="34" y="66"/>
                  </a:lnTo>
                  <a:close/>
                </a:path>
              </a:pathLst>
            </a:custGeom>
            <a:solidFill>
              <a:srgbClr val="4D94C3"/>
            </a:solidFill>
            <a:ln w="12700" cmpd="sng">
              <a:solidFill>
                <a:srgbClr val="0A50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63" name="Freeform 639"/>
            <p:cNvSpPr>
              <a:spLocks/>
            </p:cNvSpPr>
            <p:nvPr/>
          </p:nvSpPr>
          <p:spPr bwMode="auto">
            <a:xfrm>
              <a:off x="1925" y="617"/>
              <a:ext cx="68" cy="77"/>
            </a:xfrm>
            <a:custGeom>
              <a:avLst/>
              <a:gdLst>
                <a:gd name="T0" fmla="*/ 68 w 68"/>
                <a:gd name="T1" fmla="*/ 66 h 77"/>
                <a:gd name="T2" fmla="*/ 23 w 68"/>
                <a:gd name="T3" fmla="*/ 0 h 77"/>
                <a:gd name="T4" fmla="*/ 0 w 68"/>
                <a:gd name="T5" fmla="*/ 77 h 77"/>
                <a:gd name="T6" fmla="*/ 68 w 68"/>
                <a:gd name="T7" fmla="*/ 66 h 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"/>
                <a:gd name="T13" fmla="*/ 0 h 77"/>
                <a:gd name="T14" fmla="*/ 68 w 68"/>
                <a:gd name="T15" fmla="*/ 77 h 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" h="77">
                  <a:moveTo>
                    <a:pt x="68" y="66"/>
                  </a:moveTo>
                  <a:lnTo>
                    <a:pt x="23" y="0"/>
                  </a:lnTo>
                  <a:lnTo>
                    <a:pt x="0" y="77"/>
                  </a:lnTo>
                  <a:lnTo>
                    <a:pt x="68" y="66"/>
                  </a:lnTo>
                  <a:close/>
                </a:path>
              </a:pathLst>
            </a:custGeom>
            <a:solidFill>
              <a:srgbClr val="4D94C3"/>
            </a:solidFill>
            <a:ln w="12700" cmpd="sng">
              <a:solidFill>
                <a:srgbClr val="0A50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64" name="Freeform 640"/>
            <p:cNvSpPr>
              <a:spLocks/>
            </p:cNvSpPr>
            <p:nvPr/>
          </p:nvSpPr>
          <p:spPr bwMode="auto">
            <a:xfrm>
              <a:off x="1997" y="759"/>
              <a:ext cx="81" cy="64"/>
            </a:xfrm>
            <a:custGeom>
              <a:avLst/>
              <a:gdLst>
                <a:gd name="T0" fmla="*/ 27 w 81"/>
                <a:gd name="T1" fmla="*/ 64 h 64"/>
                <a:gd name="T2" fmla="*/ 81 w 81"/>
                <a:gd name="T3" fmla="*/ 4 h 64"/>
                <a:gd name="T4" fmla="*/ 0 w 81"/>
                <a:gd name="T5" fmla="*/ 0 h 64"/>
                <a:gd name="T6" fmla="*/ 27 w 81"/>
                <a:gd name="T7" fmla="*/ 64 h 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1"/>
                <a:gd name="T13" fmla="*/ 0 h 64"/>
                <a:gd name="T14" fmla="*/ 81 w 81"/>
                <a:gd name="T15" fmla="*/ 64 h 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1" h="64">
                  <a:moveTo>
                    <a:pt x="27" y="64"/>
                  </a:moveTo>
                  <a:lnTo>
                    <a:pt x="81" y="4"/>
                  </a:lnTo>
                  <a:lnTo>
                    <a:pt x="0" y="0"/>
                  </a:lnTo>
                  <a:lnTo>
                    <a:pt x="27" y="64"/>
                  </a:lnTo>
                  <a:close/>
                </a:path>
              </a:pathLst>
            </a:custGeom>
            <a:solidFill>
              <a:srgbClr val="4D94C3"/>
            </a:solidFill>
            <a:ln w="12700" cmpd="sng">
              <a:solidFill>
                <a:srgbClr val="0A50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65" name="Freeform 641"/>
            <p:cNvSpPr>
              <a:spLocks/>
            </p:cNvSpPr>
            <p:nvPr/>
          </p:nvSpPr>
          <p:spPr bwMode="auto">
            <a:xfrm>
              <a:off x="2108" y="633"/>
              <a:ext cx="72" cy="78"/>
            </a:xfrm>
            <a:custGeom>
              <a:avLst/>
              <a:gdLst>
                <a:gd name="T0" fmla="*/ 0 w 72"/>
                <a:gd name="T1" fmla="*/ 44 h 78"/>
                <a:gd name="T2" fmla="*/ 72 w 72"/>
                <a:gd name="T3" fmla="*/ 78 h 78"/>
                <a:gd name="T4" fmla="*/ 54 w 72"/>
                <a:gd name="T5" fmla="*/ 0 h 78"/>
                <a:gd name="T6" fmla="*/ 0 w 72"/>
                <a:gd name="T7" fmla="*/ 44 h 7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78"/>
                <a:gd name="T14" fmla="*/ 72 w 72"/>
                <a:gd name="T15" fmla="*/ 78 h 7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78">
                  <a:moveTo>
                    <a:pt x="0" y="44"/>
                  </a:moveTo>
                  <a:lnTo>
                    <a:pt x="72" y="78"/>
                  </a:lnTo>
                  <a:lnTo>
                    <a:pt x="54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4D94C3"/>
            </a:solidFill>
            <a:ln w="12700" cmpd="sng">
              <a:solidFill>
                <a:srgbClr val="0A50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66" name="Freeform 642"/>
            <p:cNvSpPr>
              <a:spLocks/>
            </p:cNvSpPr>
            <p:nvPr/>
          </p:nvSpPr>
          <p:spPr bwMode="auto">
            <a:xfrm>
              <a:off x="1351" y="1141"/>
              <a:ext cx="64" cy="80"/>
            </a:xfrm>
            <a:custGeom>
              <a:avLst/>
              <a:gdLst>
                <a:gd name="T0" fmla="*/ 62 w 64"/>
                <a:gd name="T1" fmla="*/ 80 h 80"/>
                <a:gd name="T2" fmla="*/ 64 w 64"/>
                <a:gd name="T3" fmla="*/ 0 h 80"/>
                <a:gd name="T4" fmla="*/ 0 w 64"/>
                <a:gd name="T5" fmla="*/ 49 h 80"/>
                <a:gd name="T6" fmla="*/ 62 w 64"/>
                <a:gd name="T7" fmla="*/ 80 h 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"/>
                <a:gd name="T13" fmla="*/ 0 h 80"/>
                <a:gd name="T14" fmla="*/ 64 w 64"/>
                <a:gd name="T15" fmla="*/ 80 h 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" h="80">
                  <a:moveTo>
                    <a:pt x="62" y="80"/>
                  </a:moveTo>
                  <a:lnTo>
                    <a:pt x="64" y="0"/>
                  </a:lnTo>
                  <a:lnTo>
                    <a:pt x="0" y="49"/>
                  </a:lnTo>
                  <a:lnTo>
                    <a:pt x="62" y="80"/>
                  </a:lnTo>
                  <a:close/>
                </a:path>
              </a:pathLst>
            </a:custGeom>
            <a:solidFill>
              <a:srgbClr val="4D94C3"/>
            </a:solidFill>
            <a:ln w="12700" cmpd="sng">
              <a:solidFill>
                <a:srgbClr val="0A50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67" name="Freeform 643"/>
            <p:cNvSpPr>
              <a:spLocks/>
            </p:cNvSpPr>
            <p:nvPr/>
          </p:nvSpPr>
          <p:spPr bwMode="auto">
            <a:xfrm>
              <a:off x="2165" y="1141"/>
              <a:ext cx="63" cy="80"/>
            </a:xfrm>
            <a:custGeom>
              <a:avLst/>
              <a:gdLst>
                <a:gd name="T0" fmla="*/ 61 w 63"/>
                <a:gd name="T1" fmla="*/ 80 h 80"/>
                <a:gd name="T2" fmla="*/ 63 w 63"/>
                <a:gd name="T3" fmla="*/ 0 h 80"/>
                <a:gd name="T4" fmla="*/ 0 w 63"/>
                <a:gd name="T5" fmla="*/ 49 h 80"/>
                <a:gd name="T6" fmla="*/ 61 w 63"/>
                <a:gd name="T7" fmla="*/ 80 h 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"/>
                <a:gd name="T13" fmla="*/ 0 h 80"/>
                <a:gd name="T14" fmla="*/ 63 w 63"/>
                <a:gd name="T15" fmla="*/ 80 h 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" h="80">
                  <a:moveTo>
                    <a:pt x="61" y="80"/>
                  </a:moveTo>
                  <a:lnTo>
                    <a:pt x="63" y="0"/>
                  </a:lnTo>
                  <a:lnTo>
                    <a:pt x="0" y="49"/>
                  </a:lnTo>
                  <a:lnTo>
                    <a:pt x="61" y="80"/>
                  </a:lnTo>
                  <a:close/>
                </a:path>
              </a:pathLst>
            </a:custGeom>
            <a:solidFill>
              <a:srgbClr val="4D94C3"/>
            </a:solidFill>
            <a:ln w="12700" cmpd="sng">
              <a:solidFill>
                <a:srgbClr val="0A50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68" name="Freeform 644"/>
            <p:cNvSpPr>
              <a:spLocks/>
            </p:cNvSpPr>
            <p:nvPr/>
          </p:nvSpPr>
          <p:spPr bwMode="auto">
            <a:xfrm>
              <a:off x="1546" y="915"/>
              <a:ext cx="66" cy="79"/>
            </a:xfrm>
            <a:custGeom>
              <a:avLst/>
              <a:gdLst>
                <a:gd name="T0" fmla="*/ 66 w 66"/>
                <a:gd name="T1" fmla="*/ 60 h 79"/>
                <a:gd name="T2" fmla="*/ 13 w 66"/>
                <a:gd name="T3" fmla="*/ 0 h 79"/>
                <a:gd name="T4" fmla="*/ 0 w 66"/>
                <a:gd name="T5" fmla="*/ 79 h 79"/>
                <a:gd name="T6" fmla="*/ 66 w 66"/>
                <a:gd name="T7" fmla="*/ 60 h 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6"/>
                <a:gd name="T13" fmla="*/ 0 h 79"/>
                <a:gd name="T14" fmla="*/ 66 w 66"/>
                <a:gd name="T15" fmla="*/ 79 h 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6" h="79">
                  <a:moveTo>
                    <a:pt x="66" y="60"/>
                  </a:moveTo>
                  <a:lnTo>
                    <a:pt x="13" y="0"/>
                  </a:lnTo>
                  <a:lnTo>
                    <a:pt x="0" y="79"/>
                  </a:lnTo>
                  <a:lnTo>
                    <a:pt x="66" y="60"/>
                  </a:lnTo>
                  <a:close/>
                </a:path>
              </a:pathLst>
            </a:custGeom>
            <a:solidFill>
              <a:srgbClr val="4D94C3"/>
            </a:solidFill>
            <a:ln w="12700" cmpd="sng">
              <a:solidFill>
                <a:srgbClr val="0A50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69" name="Freeform 645"/>
            <p:cNvSpPr>
              <a:spLocks/>
            </p:cNvSpPr>
            <p:nvPr/>
          </p:nvSpPr>
          <p:spPr bwMode="auto">
            <a:xfrm>
              <a:off x="1471" y="1055"/>
              <a:ext cx="68" cy="78"/>
            </a:xfrm>
            <a:custGeom>
              <a:avLst/>
              <a:gdLst>
                <a:gd name="T0" fmla="*/ 68 w 68"/>
                <a:gd name="T1" fmla="*/ 64 h 78"/>
                <a:gd name="T2" fmla="*/ 19 w 68"/>
                <a:gd name="T3" fmla="*/ 0 h 78"/>
                <a:gd name="T4" fmla="*/ 0 w 68"/>
                <a:gd name="T5" fmla="*/ 78 h 78"/>
                <a:gd name="T6" fmla="*/ 68 w 68"/>
                <a:gd name="T7" fmla="*/ 64 h 7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"/>
                <a:gd name="T13" fmla="*/ 0 h 78"/>
                <a:gd name="T14" fmla="*/ 68 w 68"/>
                <a:gd name="T15" fmla="*/ 78 h 7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" h="78">
                  <a:moveTo>
                    <a:pt x="68" y="64"/>
                  </a:moveTo>
                  <a:lnTo>
                    <a:pt x="19" y="0"/>
                  </a:lnTo>
                  <a:lnTo>
                    <a:pt x="0" y="78"/>
                  </a:lnTo>
                  <a:lnTo>
                    <a:pt x="68" y="64"/>
                  </a:lnTo>
                  <a:close/>
                </a:path>
              </a:pathLst>
            </a:custGeom>
            <a:solidFill>
              <a:srgbClr val="4D94C3"/>
            </a:solidFill>
            <a:ln w="12700" cmpd="sng">
              <a:solidFill>
                <a:srgbClr val="0A50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70" name="Freeform 646"/>
            <p:cNvSpPr>
              <a:spLocks/>
            </p:cNvSpPr>
            <p:nvPr/>
          </p:nvSpPr>
          <p:spPr bwMode="auto">
            <a:xfrm>
              <a:off x="1466" y="1210"/>
              <a:ext cx="68" cy="75"/>
            </a:xfrm>
            <a:custGeom>
              <a:avLst/>
              <a:gdLst>
                <a:gd name="T0" fmla="*/ 68 w 68"/>
                <a:gd name="T1" fmla="*/ 70 h 75"/>
                <a:gd name="T2" fmla="*/ 29 w 68"/>
                <a:gd name="T3" fmla="*/ 0 h 75"/>
                <a:gd name="T4" fmla="*/ 0 w 68"/>
                <a:gd name="T5" fmla="*/ 75 h 75"/>
                <a:gd name="T6" fmla="*/ 68 w 68"/>
                <a:gd name="T7" fmla="*/ 70 h 7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"/>
                <a:gd name="T13" fmla="*/ 0 h 75"/>
                <a:gd name="T14" fmla="*/ 68 w 68"/>
                <a:gd name="T15" fmla="*/ 75 h 7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" h="75">
                  <a:moveTo>
                    <a:pt x="68" y="70"/>
                  </a:moveTo>
                  <a:lnTo>
                    <a:pt x="29" y="0"/>
                  </a:lnTo>
                  <a:lnTo>
                    <a:pt x="0" y="75"/>
                  </a:lnTo>
                  <a:lnTo>
                    <a:pt x="68" y="70"/>
                  </a:lnTo>
                  <a:close/>
                </a:path>
              </a:pathLst>
            </a:custGeom>
            <a:solidFill>
              <a:srgbClr val="4D94C3"/>
            </a:solidFill>
            <a:ln w="12700" cmpd="sng">
              <a:solidFill>
                <a:srgbClr val="0A50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71" name="Freeform 647"/>
            <p:cNvSpPr>
              <a:spLocks/>
            </p:cNvSpPr>
            <p:nvPr/>
          </p:nvSpPr>
          <p:spPr bwMode="auto">
            <a:xfrm>
              <a:off x="1412" y="813"/>
              <a:ext cx="63" cy="80"/>
            </a:xfrm>
            <a:custGeom>
              <a:avLst/>
              <a:gdLst>
                <a:gd name="T0" fmla="*/ 63 w 63"/>
                <a:gd name="T1" fmla="*/ 80 h 80"/>
                <a:gd name="T2" fmla="*/ 61 w 63"/>
                <a:gd name="T3" fmla="*/ 0 h 80"/>
                <a:gd name="T4" fmla="*/ 0 w 63"/>
                <a:gd name="T5" fmla="*/ 51 h 80"/>
                <a:gd name="T6" fmla="*/ 63 w 63"/>
                <a:gd name="T7" fmla="*/ 80 h 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"/>
                <a:gd name="T13" fmla="*/ 0 h 80"/>
                <a:gd name="T14" fmla="*/ 63 w 63"/>
                <a:gd name="T15" fmla="*/ 80 h 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" h="80">
                  <a:moveTo>
                    <a:pt x="63" y="80"/>
                  </a:moveTo>
                  <a:lnTo>
                    <a:pt x="61" y="0"/>
                  </a:lnTo>
                  <a:lnTo>
                    <a:pt x="0" y="51"/>
                  </a:lnTo>
                  <a:lnTo>
                    <a:pt x="63" y="80"/>
                  </a:lnTo>
                  <a:close/>
                </a:path>
              </a:pathLst>
            </a:custGeom>
            <a:solidFill>
              <a:srgbClr val="4D94C3"/>
            </a:solidFill>
            <a:ln w="12700" cmpd="sng">
              <a:solidFill>
                <a:srgbClr val="0A50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139" name="Group 721"/>
          <p:cNvGrpSpPr>
            <a:grpSpLocks/>
          </p:cNvGrpSpPr>
          <p:nvPr/>
        </p:nvGrpSpPr>
        <p:grpSpPr bwMode="auto">
          <a:xfrm>
            <a:off x="2965450" y="3359150"/>
            <a:ext cx="444500" cy="495300"/>
            <a:chOff x="1661" y="1882"/>
            <a:chExt cx="249" cy="277"/>
          </a:xfrm>
        </p:grpSpPr>
        <p:sp>
          <p:nvSpPr>
            <p:cNvPr id="48245" name="Freeform 627"/>
            <p:cNvSpPr>
              <a:spLocks/>
            </p:cNvSpPr>
            <p:nvPr/>
          </p:nvSpPr>
          <p:spPr bwMode="auto">
            <a:xfrm>
              <a:off x="1741" y="2080"/>
              <a:ext cx="66" cy="79"/>
            </a:xfrm>
            <a:custGeom>
              <a:avLst/>
              <a:gdLst>
                <a:gd name="T0" fmla="*/ 66 w 66"/>
                <a:gd name="T1" fmla="*/ 63 h 79"/>
                <a:gd name="T2" fmla="*/ 16 w 66"/>
                <a:gd name="T3" fmla="*/ 0 h 79"/>
                <a:gd name="T4" fmla="*/ 0 w 66"/>
                <a:gd name="T5" fmla="*/ 79 h 79"/>
                <a:gd name="T6" fmla="*/ 66 w 66"/>
                <a:gd name="T7" fmla="*/ 63 h 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6"/>
                <a:gd name="T13" fmla="*/ 0 h 79"/>
                <a:gd name="T14" fmla="*/ 66 w 66"/>
                <a:gd name="T15" fmla="*/ 79 h 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6" h="79">
                  <a:moveTo>
                    <a:pt x="66" y="63"/>
                  </a:moveTo>
                  <a:lnTo>
                    <a:pt x="16" y="0"/>
                  </a:lnTo>
                  <a:lnTo>
                    <a:pt x="0" y="79"/>
                  </a:lnTo>
                  <a:lnTo>
                    <a:pt x="66" y="63"/>
                  </a:lnTo>
                  <a:close/>
                </a:path>
              </a:pathLst>
            </a:custGeom>
            <a:solidFill>
              <a:srgbClr val="4D94C3"/>
            </a:solidFill>
            <a:ln w="12700" cmpd="sng">
              <a:solidFill>
                <a:srgbClr val="0A50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46" name="Freeform 648"/>
            <p:cNvSpPr>
              <a:spLocks/>
            </p:cNvSpPr>
            <p:nvPr/>
          </p:nvSpPr>
          <p:spPr bwMode="auto">
            <a:xfrm>
              <a:off x="1661" y="1882"/>
              <a:ext cx="65" cy="80"/>
            </a:xfrm>
            <a:custGeom>
              <a:avLst/>
              <a:gdLst>
                <a:gd name="T0" fmla="*/ 60 w 65"/>
                <a:gd name="T1" fmla="*/ 80 h 80"/>
                <a:gd name="T2" fmla="*/ 65 w 65"/>
                <a:gd name="T3" fmla="*/ 0 h 80"/>
                <a:gd name="T4" fmla="*/ 0 w 65"/>
                <a:gd name="T5" fmla="*/ 47 h 80"/>
                <a:gd name="T6" fmla="*/ 60 w 65"/>
                <a:gd name="T7" fmla="*/ 80 h 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"/>
                <a:gd name="T13" fmla="*/ 0 h 80"/>
                <a:gd name="T14" fmla="*/ 65 w 65"/>
                <a:gd name="T15" fmla="*/ 80 h 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" h="80">
                  <a:moveTo>
                    <a:pt x="60" y="80"/>
                  </a:moveTo>
                  <a:lnTo>
                    <a:pt x="65" y="0"/>
                  </a:lnTo>
                  <a:lnTo>
                    <a:pt x="0" y="47"/>
                  </a:lnTo>
                  <a:lnTo>
                    <a:pt x="60" y="80"/>
                  </a:lnTo>
                  <a:close/>
                </a:path>
              </a:pathLst>
            </a:custGeom>
            <a:solidFill>
              <a:srgbClr val="4D94C3"/>
            </a:solidFill>
            <a:ln w="12700" cmpd="sng">
              <a:solidFill>
                <a:srgbClr val="0A50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47" name="Freeform 649"/>
            <p:cNvSpPr>
              <a:spLocks/>
            </p:cNvSpPr>
            <p:nvPr/>
          </p:nvSpPr>
          <p:spPr bwMode="auto">
            <a:xfrm>
              <a:off x="1841" y="1965"/>
              <a:ext cx="69" cy="73"/>
            </a:xfrm>
            <a:custGeom>
              <a:avLst/>
              <a:gdLst>
                <a:gd name="T0" fmla="*/ 69 w 69"/>
                <a:gd name="T1" fmla="*/ 73 h 73"/>
                <a:gd name="T2" fmla="*/ 37 w 69"/>
                <a:gd name="T3" fmla="*/ 0 h 73"/>
                <a:gd name="T4" fmla="*/ 0 w 69"/>
                <a:gd name="T5" fmla="*/ 71 h 73"/>
                <a:gd name="T6" fmla="*/ 69 w 69"/>
                <a:gd name="T7" fmla="*/ 73 h 7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"/>
                <a:gd name="T13" fmla="*/ 0 h 73"/>
                <a:gd name="T14" fmla="*/ 69 w 69"/>
                <a:gd name="T15" fmla="*/ 73 h 7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" h="73">
                  <a:moveTo>
                    <a:pt x="69" y="73"/>
                  </a:moveTo>
                  <a:lnTo>
                    <a:pt x="37" y="0"/>
                  </a:lnTo>
                  <a:lnTo>
                    <a:pt x="0" y="71"/>
                  </a:lnTo>
                  <a:lnTo>
                    <a:pt x="69" y="73"/>
                  </a:lnTo>
                  <a:close/>
                </a:path>
              </a:pathLst>
            </a:custGeom>
            <a:solidFill>
              <a:srgbClr val="4D94C3"/>
            </a:solidFill>
            <a:ln w="12700" cmpd="sng">
              <a:solidFill>
                <a:srgbClr val="0A50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140" name="Group 727"/>
          <p:cNvGrpSpPr>
            <a:grpSpLocks/>
          </p:cNvGrpSpPr>
          <p:nvPr/>
        </p:nvGrpSpPr>
        <p:grpSpPr bwMode="auto">
          <a:xfrm>
            <a:off x="4660900" y="1057275"/>
            <a:ext cx="1589088" cy="1266825"/>
            <a:chOff x="2610" y="592"/>
            <a:chExt cx="890" cy="710"/>
          </a:xfrm>
        </p:grpSpPr>
        <p:sp>
          <p:nvSpPr>
            <p:cNvPr id="48220" name="Freeform 650"/>
            <p:cNvSpPr>
              <a:spLocks/>
            </p:cNvSpPr>
            <p:nvPr/>
          </p:nvSpPr>
          <p:spPr bwMode="auto">
            <a:xfrm>
              <a:off x="2836" y="1130"/>
              <a:ext cx="78" cy="78"/>
            </a:xfrm>
            <a:custGeom>
              <a:avLst/>
              <a:gdLst>
                <a:gd name="T0" fmla="*/ 61 w 78"/>
                <a:gd name="T1" fmla="*/ 78 h 78"/>
                <a:gd name="T2" fmla="*/ 78 w 78"/>
                <a:gd name="T3" fmla="*/ 17 h 78"/>
                <a:gd name="T4" fmla="*/ 18 w 78"/>
                <a:gd name="T5" fmla="*/ 0 h 78"/>
                <a:gd name="T6" fmla="*/ 0 w 78"/>
                <a:gd name="T7" fmla="*/ 60 h 78"/>
                <a:gd name="T8" fmla="*/ 61 w 78"/>
                <a:gd name="T9" fmla="*/ 78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"/>
                <a:gd name="T16" fmla="*/ 0 h 78"/>
                <a:gd name="T17" fmla="*/ 78 w 78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" h="78">
                  <a:moveTo>
                    <a:pt x="61" y="78"/>
                  </a:moveTo>
                  <a:lnTo>
                    <a:pt x="78" y="17"/>
                  </a:lnTo>
                  <a:lnTo>
                    <a:pt x="18" y="0"/>
                  </a:lnTo>
                  <a:lnTo>
                    <a:pt x="0" y="60"/>
                  </a:lnTo>
                  <a:lnTo>
                    <a:pt x="61" y="78"/>
                  </a:lnTo>
                  <a:close/>
                </a:path>
              </a:pathLst>
            </a:custGeom>
            <a:solidFill>
              <a:srgbClr val="F8768E"/>
            </a:solidFill>
            <a:ln w="12700" cmpd="sng">
              <a:solidFill>
                <a:srgbClr val="F6004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21" name="Freeform 651"/>
            <p:cNvSpPr>
              <a:spLocks/>
            </p:cNvSpPr>
            <p:nvPr/>
          </p:nvSpPr>
          <p:spPr bwMode="auto">
            <a:xfrm>
              <a:off x="2727" y="1220"/>
              <a:ext cx="83" cy="82"/>
            </a:xfrm>
            <a:custGeom>
              <a:avLst/>
              <a:gdLst>
                <a:gd name="T0" fmla="*/ 58 w 83"/>
                <a:gd name="T1" fmla="*/ 82 h 82"/>
                <a:gd name="T2" fmla="*/ 83 w 83"/>
                <a:gd name="T3" fmla="*/ 24 h 82"/>
                <a:gd name="T4" fmla="*/ 25 w 83"/>
                <a:gd name="T5" fmla="*/ 0 h 82"/>
                <a:gd name="T6" fmla="*/ 0 w 83"/>
                <a:gd name="T7" fmla="*/ 58 h 82"/>
                <a:gd name="T8" fmla="*/ 58 w 83"/>
                <a:gd name="T9" fmla="*/ 82 h 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3"/>
                <a:gd name="T16" fmla="*/ 0 h 82"/>
                <a:gd name="T17" fmla="*/ 83 w 83"/>
                <a:gd name="T18" fmla="*/ 82 h 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3" h="82">
                  <a:moveTo>
                    <a:pt x="58" y="82"/>
                  </a:moveTo>
                  <a:lnTo>
                    <a:pt x="83" y="24"/>
                  </a:lnTo>
                  <a:lnTo>
                    <a:pt x="25" y="0"/>
                  </a:lnTo>
                  <a:lnTo>
                    <a:pt x="0" y="58"/>
                  </a:lnTo>
                  <a:lnTo>
                    <a:pt x="58" y="82"/>
                  </a:lnTo>
                  <a:close/>
                </a:path>
              </a:pathLst>
            </a:custGeom>
            <a:solidFill>
              <a:srgbClr val="F8768E"/>
            </a:solidFill>
            <a:ln w="12700" cmpd="sng">
              <a:solidFill>
                <a:srgbClr val="F6004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22" name="Freeform 652"/>
            <p:cNvSpPr>
              <a:spLocks/>
            </p:cNvSpPr>
            <p:nvPr/>
          </p:nvSpPr>
          <p:spPr bwMode="auto">
            <a:xfrm>
              <a:off x="3415" y="972"/>
              <a:ext cx="85" cy="85"/>
            </a:xfrm>
            <a:custGeom>
              <a:avLst/>
              <a:gdLst>
                <a:gd name="T0" fmla="*/ 85 w 85"/>
                <a:gd name="T1" fmla="*/ 54 h 85"/>
                <a:gd name="T2" fmla="*/ 54 w 85"/>
                <a:gd name="T3" fmla="*/ 0 h 85"/>
                <a:gd name="T4" fmla="*/ 0 w 85"/>
                <a:gd name="T5" fmla="*/ 31 h 85"/>
                <a:gd name="T6" fmla="*/ 30 w 85"/>
                <a:gd name="T7" fmla="*/ 85 h 85"/>
                <a:gd name="T8" fmla="*/ 85 w 85"/>
                <a:gd name="T9" fmla="*/ 54 h 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"/>
                <a:gd name="T16" fmla="*/ 0 h 85"/>
                <a:gd name="T17" fmla="*/ 85 w 85"/>
                <a:gd name="T18" fmla="*/ 85 h 8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" h="85">
                  <a:moveTo>
                    <a:pt x="85" y="54"/>
                  </a:moveTo>
                  <a:lnTo>
                    <a:pt x="54" y="0"/>
                  </a:lnTo>
                  <a:lnTo>
                    <a:pt x="0" y="31"/>
                  </a:lnTo>
                  <a:lnTo>
                    <a:pt x="30" y="85"/>
                  </a:lnTo>
                  <a:lnTo>
                    <a:pt x="85" y="54"/>
                  </a:lnTo>
                  <a:close/>
                </a:path>
              </a:pathLst>
            </a:custGeom>
            <a:solidFill>
              <a:srgbClr val="F8768E"/>
            </a:solidFill>
            <a:ln w="12700" cmpd="sng">
              <a:solidFill>
                <a:srgbClr val="F6004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23" name="Freeform 653"/>
            <p:cNvSpPr>
              <a:spLocks/>
            </p:cNvSpPr>
            <p:nvPr/>
          </p:nvSpPr>
          <p:spPr bwMode="auto">
            <a:xfrm>
              <a:off x="2610" y="882"/>
              <a:ext cx="65" cy="65"/>
            </a:xfrm>
            <a:custGeom>
              <a:avLst/>
              <a:gdLst>
                <a:gd name="T0" fmla="*/ 63 w 65"/>
                <a:gd name="T1" fmla="*/ 65 h 65"/>
                <a:gd name="T2" fmla="*/ 65 w 65"/>
                <a:gd name="T3" fmla="*/ 2 h 65"/>
                <a:gd name="T4" fmla="*/ 2 w 65"/>
                <a:gd name="T5" fmla="*/ 0 h 65"/>
                <a:gd name="T6" fmla="*/ 0 w 65"/>
                <a:gd name="T7" fmla="*/ 63 h 65"/>
                <a:gd name="T8" fmla="*/ 63 w 65"/>
                <a:gd name="T9" fmla="*/ 65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65"/>
                <a:gd name="T17" fmla="*/ 65 w 65"/>
                <a:gd name="T18" fmla="*/ 65 h 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65">
                  <a:moveTo>
                    <a:pt x="63" y="65"/>
                  </a:moveTo>
                  <a:lnTo>
                    <a:pt x="65" y="2"/>
                  </a:lnTo>
                  <a:lnTo>
                    <a:pt x="2" y="0"/>
                  </a:lnTo>
                  <a:lnTo>
                    <a:pt x="0" y="63"/>
                  </a:lnTo>
                  <a:lnTo>
                    <a:pt x="63" y="65"/>
                  </a:lnTo>
                  <a:close/>
                </a:path>
              </a:pathLst>
            </a:custGeom>
            <a:solidFill>
              <a:srgbClr val="F8768E"/>
            </a:solidFill>
            <a:ln w="12700" cmpd="sng">
              <a:solidFill>
                <a:srgbClr val="F6004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24" name="Freeform 654"/>
            <p:cNvSpPr>
              <a:spLocks/>
            </p:cNvSpPr>
            <p:nvPr/>
          </p:nvSpPr>
          <p:spPr bwMode="auto">
            <a:xfrm>
              <a:off x="2670" y="1021"/>
              <a:ext cx="78" cy="78"/>
            </a:xfrm>
            <a:custGeom>
              <a:avLst/>
              <a:gdLst>
                <a:gd name="T0" fmla="*/ 61 w 78"/>
                <a:gd name="T1" fmla="*/ 78 h 78"/>
                <a:gd name="T2" fmla="*/ 78 w 78"/>
                <a:gd name="T3" fmla="*/ 17 h 78"/>
                <a:gd name="T4" fmla="*/ 18 w 78"/>
                <a:gd name="T5" fmla="*/ 0 h 78"/>
                <a:gd name="T6" fmla="*/ 0 w 78"/>
                <a:gd name="T7" fmla="*/ 60 h 78"/>
                <a:gd name="T8" fmla="*/ 61 w 78"/>
                <a:gd name="T9" fmla="*/ 78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"/>
                <a:gd name="T16" fmla="*/ 0 h 78"/>
                <a:gd name="T17" fmla="*/ 78 w 78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" h="78">
                  <a:moveTo>
                    <a:pt x="61" y="78"/>
                  </a:moveTo>
                  <a:lnTo>
                    <a:pt x="78" y="17"/>
                  </a:lnTo>
                  <a:lnTo>
                    <a:pt x="18" y="0"/>
                  </a:lnTo>
                  <a:lnTo>
                    <a:pt x="0" y="60"/>
                  </a:lnTo>
                  <a:lnTo>
                    <a:pt x="61" y="78"/>
                  </a:lnTo>
                  <a:close/>
                </a:path>
              </a:pathLst>
            </a:custGeom>
            <a:solidFill>
              <a:srgbClr val="F8768E"/>
            </a:solidFill>
            <a:ln w="12700" cmpd="sng">
              <a:solidFill>
                <a:srgbClr val="F6004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25" name="Freeform 655"/>
            <p:cNvSpPr>
              <a:spLocks/>
            </p:cNvSpPr>
            <p:nvPr/>
          </p:nvSpPr>
          <p:spPr bwMode="auto">
            <a:xfrm>
              <a:off x="2850" y="981"/>
              <a:ext cx="74" cy="74"/>
            </a:xfrm>
            <a:custGeom>
              <a:avLst/>
              <a:gdLst>
                <a:gd name="T0" fmla="*/ 74 w 74"/>
                <a:gd name="T1" fmla="*/ 62 h 74"/>
                <a:gd name="T2" fmla="*/ 61 w 74"/>
                <a:gd name="T3" fmla="*/ 0 h 74"/>
                <a:gd name="T4" fmla="*/ 0 w 74"/>
                <a:gd name="T5" fmla="*/ 13 h 74"/>
                <a:gd name="T6" fmla="*/ 13 w 74"/>
                <a:gd name="T7" fmla="*/ 74 h 74"/>
                <a:gd name="T8" fmla="*/ 74 w 74"/>
                <a:gd name="T9" fmla="*/ 62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4"/>
                <a:gd name="T17" fmla="*/ 74 w 74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4">
                  <a:moveTo>
                    <a:pt x="74" y="62"/>
                  </a:moveTo>
                  <a:lnTo>
                    <a:pt x="61" y="0"/>
                  </a:lnTo>
                  <a:lnTo>
                    <a:pt x="0" y="13"/>
                  </a:lnTo>
                  <a:lnTo>
                    <a:pt x="13" y="74"/>
                  </a:lnTo>
                  <a:lnTo>
                    <a:pt x="74" y="62"/>
                  </a:lnTo>
                  <a:close/>
                </a:path>
              </a:pathLst>
            </a:custGeom>
            <a:solidFill>
              <a:srgbClr val="F8768E"/>
            </a:solidFill>
            <a:ln w="12700" cmpd="sng">
              <a:solidFill>
                <a:srgbClr val="F6004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26" name="Freeform 656"/>
            <p:cNvSpPr>
              <a:spLocks/>
            </p:cNvSpPr>
            <p:nvPr/>
          </p:nvSpPr>
          <p:spPr bwMode="auto">
            <a:xfrm>
              <a:off x="3409" y="609"/>
              <a:ext cx="74" cy="74"/>
            </a:xfrm>
            <a:custGeom>
              <a:avLst/>
              <a:gdLst>
                <a:gd name="T0" fmla="*/ 74 w 74"/>
                <a:gd name="T1" fmla="*/ 61 h 74"/>
                <a:gd name="T2" fmla="*/ 61 w 74"/>
                <a:gd name="T3" fmla="*/ 0 h 74"/>
                <a:gd name="T4" fmla="*/ 0 w 74"/>
                <a:gd name="T5" fmla="*/ 13 h 74"/>
                <a:gd name="T6" fmla="*/ 12 w 74"/>
                <a:gd name="T7" fmla="*/ 74 h 74"/>
                <a:gd name="T8" fmla="*/ 74 w 74"/>
                <a:gd name="T9" fmla="*/ 61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4"/>
                <a:gd name="T17" fmla="*/ 74 w 74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4">
                  <a:moveTo>
                    <a:pt x="74" y="61"/>
                  </a:moveTo>
                  <a:lnTo>
                    <a:pt x="61" y="0"/>
                  </a:lnTo>
                  <a:lnTo>
                    <a:pt x="0" y="13"/>
                  </a:lnTo>
                  <a:lnTo>
                    <a:pt x="12" y="74"/>
                  </a:lnTo>
                  <a:lnTo>
                    <a:pt x="74" y="61"/>
                  </a:lnTo>
                  <a:close/>
                </a:path>
              </a:pathLst>
            </a:custGeom>
            <a:solidFill>
              <a:srgbClr val="F8768E"/>
            </a:solidFill>
            <a:ln w="12700" cmpd="sng">
              <a:solidFill>
                <a:srgbClr val="F6004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27" name="Freeform 657"/>
            <p:cNvSpPr>
              <a:spLocks/>
            </p:cNvSpPr>
            <p:nvPr/>
          </p:nvSpPr>
          <p:spPr bwMode="auto">
            <a:xfrm>
              <a:off x="3396" y="806"/>
              <a:ext cx="75" cy="74"/>
            </a:xfrm>
            <a:custGeom>
              <a:avLst/>
              <a:gdLst>
                <a:gd name="T0" fmla="*/ 75 w 75"/>
                <a:gd name="T1" fmla="*/ 62 h 74"/>
                <a:gd name="T2" fmla="*/ 62 w 75"/>
                <a:gd name="T3" fmla="*/ 0 h 74"/>
                <a:gd name="T4" fmla="*/ 0 w 75"/>
                <a:gd name="T5" fmla="*/ 13 h 74"/>
                <a:gd name="T6" fmla="*/ 13 w 75"/>
                <a:gd name="T7" fmla="*/ 74 h 74"/>
                <a:gd name="T8" fmla="*/ 75 w 75"/>
                <a:gd name="T9" fmla="*/ 62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5"/>
                <a:gd name="T16" fmla="*/ 0 h 74"/>
                <a:gd name="T17" fmla="*/ 75 w 75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5" h="74">
                  <a:moveTo>
                    <a:pt x="75" y="62"/>
                  </a:moveTo>
                  <a:lnTo>
                    <a:pt x="62" y="0"/>
                  </a:lnTo>
                  <a:lnTo>
                    <a:pt x="0" y="13"/>
                  </a:lnTo>
                  <a:lnTo>
                    <a:pt x="13" y="74"/>
                  </a:lnTo>
                  <a:lnTo>
                    <a:pt x="75" y="62"/>
                  </a:lnTo>
                  <a:close/>
                </a:path>
              </a:pathLst>
            </a:custGeom>
            <a:solidFill>
              <a:srgbClr val="F8768E"/>
            </a:solidFill>
            <a:ln w="12700" cmpd="sng">
              <a:solidFill>
                <a:srgbClr val="F6004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28" name="Freeform 658"/>
            <p:cNvSpPr>
              <a:spLocks/>
            </p:cNvSpPr>
            <p:nvPr/>
          </p:nvSpPr>
          <p:spPr bwMode="auto">
            <a:xfrm>
              <a:off x="2612" y="1138"/>
              <a:ext cx="74" cy="74"/>
            </a:xfrm>
            <a:custGeom>
              <a:avLst/>
              <a:gdLst>
                <a:gd name="T0" fmla="*/ 74 w 74"/>
                <a:gd name="T1" fmla="*/ 62 h 74"/>
                <a:gd name="T2" fmla="*/ 61 w 74"/>
                <a:gd name="T3" fmla="*/ 0 h 74"/>
                <a:gd name="T4" fmla="*/ 0 w 74"/>
                <a:gd name="T5" fmla="*/ 13 h 74"/>
                <a:gd name="T6" fmla="*/ 12 w 74"/>
                <a:gd name="T7" fmla="*/ 74 h 74"/>
                <a:gd name="T8" fmla="*/ 74 w 74"/>
                <a:gd name="T9" fmla="*/ 62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4"/>
                <a:gd name="T17" fmla="*/ 74 w 74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4">
                  <a:moveTo>
                    <a:pt x="74" y="62"/>
                  </a:moveTo>
                  <a:lnTo>
                    <a:pt x="61" y="0"/>
                  </a:lnTo>
                  <a:lnTo>
                    <a:pt x="0" y="13"/>
                  </a:lnTo>
                  <a:lnTo>
                    <a:pt x="12" y="74"/>
                  </a:lnTo>
                  <a:lnTo>
                    <a:pt x="74" y="62"/>
                  </a:lnTo>
                  <a:close/>
                </a:path>
              </a:pathLst>
            </a:custGeom>
            <a:solidFill>
              <a:srgbClr val="F8768E"/>
            </a:solidFill>
            <a:ln w="12700" cmpd="sng">
              <a:solidFill>
                <a:srgbClr val="F6004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29" name="Freeform 659"/>
            <p:cNvSpPr>
              <a:spLocks/>
            </p:cNvSpPr>
            <p:nvPr/>
          </p:nvSpPr>
          <p:spPr bwMode="auto">
            <a:xfrm>
              <a:off x="3378" y="1223"/>
              <a:ext cx="74" cy="74"/>
            </a:xfrm>
            <a:custGeom>
              <a:avLst/>
              <a:gdLst>
                <a:gd name="T0" fmla="*/ 74 w 74"/>
                <a:gd name="T1" fmla="*/ 61 h 74"/>
                <a:gd name="T2" fmla="*/ 61 w 74"/>
                <a:gd name="T3" fmla="*/ 0 h 74"/>
                <a:gd name="T4" fmla="*/ 0 w 74"/>
                <a:gd name="T5" fmla="*/ 13 h 74"/>
                <a:gd name="T6" fmla="*/ 13 w 74"/>
                <a:gd name="T7" fmla="*/ 74 h 74"/>
                <a:gd name="T8" fmla="*/ 74 w 74"/>
                <a:gd name="T9" fmla="*/ 61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4"/>
                <a:gd name="T17" fmla="*/ 74 w 74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4">
                  <a:moveTo>
                    <a:pt x="74" y="61"/>
                  </a:moveTo>
                  <a:lnTo>
                    <a:pt x="61" y="0"/>
                  </a:lnTo>
                  <a:lnTo>
                    <a:pt x="0" y="13"/>
                  </a:lnTo>
                  <a:lnTo>
                    <a:pt x="13" y="74"/>
                  </a:lnTo>
                  <a:lnTo>
                    <a:pt x="74" y="61"/>
                  </a:lnTo>
                  <a:close/>
                </a:path>
              </a:pathLst>
            </a:custGeom>
            <a:solidFill>
              <a:srgbClr val="F8768E"/>
            </a:solidFill>
            <a:ln w="12700" cmpd="sng">
              <a:solidFill>
                <a:srgbClr val="F6004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30" name="Freeform 660"/>
            <p:cNvSpPr>
              <a:spLocks/>
            </p:cNvSpPr>
            <p:nvPr/>
          </p:nvSpPr>
          <p:spPr bwMode="auto">
            <a:xfrm>
              <a:off x="2758" y="829"/>
              <a:ext cx="77" cy="77"/>
            </a:xfrm>
            <a:custGeom>
              <a:avLst/>
              <a:gdLst>
                <a:gd name="T0" fmla="*/ 61 w 77"/>
                <a:gd name="T1" fmla="*/ 77 h 77"/>
                <a:gd name="T2" fmla="*/ 77 w 77"/>
                <a:gd name="T3" fmla="*/ 15 h 77"/>
                <a:gd name="T4" fmla="*/ 16 w 77"/>
                <a:gd name="T5" fmla="*/ 0 h 77"/>
                <a:gd name="T6" fmla="*/ 0 w 77"/>
                <a:gd name="T7" fmla="*/ 61 h 77"/>
                <a:gd name="T8" fmla="*/ 61 w 77"/>
                <a:gd name="T9" fmla="*/ 77 h 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7"/>
                <a:gd name="T16" fmla="*/ 0 h 77"/>
                <a:gd name="T17" fmla="*/ 77 w 77"/>
                <a:gd name="T18" fmla="*/ 77 h 7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7" h="77">
                  <a:moveTo>
                    <a:pt x="61" y="77"/>
                  </a:moveTo>
                  <a:lnTo>
                    <a:pt x="77" y="15"/>
                  </a:lnTo>
                  <a:lnTo>
                    <a:pt x="16" y="0"/>
                  </a:lnTo>
                  <a:lnTo>
                    <a:pt x="0" y="61"/>
                  </a:lnTo>
                  <a:lnTo>
                    <a:pt x="61" y="77"/>
                  </a:lnTo>
                  <a:close/>
                </a:path>
              </a:pathLst>
            </a:custGeom>
            <a:solidFill>
              <a:srgbClr val="F8768E"/>
            </a:solidFill>
            <a:ln w="12700" cmpd="sng">
              <a:solidFill>
                <a:srgbClr val="F6004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31" name="Freeform 661"/>
            <p:cNvSpPr>
              <a:spLocks/>
            </p:cNvSpPr>
            <p:nvPr/>
          </p:nvSpPr>
          <p:spPr bwMode="auto">
            <a:xfrm>
              <a:off x="2644" y="695"/>
              <a:ext cx="88" cy="88"/>
            </a:xfrm>
            <a:custGeom>
              <a:avLst/>
              <a:gdLst>
                <a:gd name="T0" fmla="*/ 49 w 88"/>
                <a:gd name="T1" fmla="*/ 88 h 88"/>
                <a:gd name="T2" fmla="*/ 88 w 88"/>
                <a:gd name="T3" fmla="*/ 39 h 88"/>
                <a:gd name="T4" fmla="*/ 39 w 88"/>
                <a:gd name="T5" fmla="*/ 0 h 88"/>
                <a:gd name="T6" fmla="*/ 0 w 88"/>
                <a:gd name="T7" fmla="*/ 49 h 88"/>
                <a:gd name="T8" fmla="*/ 49 w 88"/>
                <a:gd name="T9" fmla="*/ 88 h 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"/>
                <a:gd name="T16" fmla="*/ 0 h 88"/>
                <a:gd name="T17" fmla="*/ 88 w 88"/>
                <a:gd name="T18" fmla="*/ 88 h 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" h="88">
                  <a:moveTo>
                    <a:pt x="49" y="88"/>
                  </a:moveTo>
                  <a:lnTo>
                    <a:pt x="88" y="39"/>
                  </a:lnTo>
                  <a:lnTo>
                    <a:pt x="39" y="0"/>
                  </a:lnTo>
                  <a:lnTo>
                    <a:pt x="0" y="49"/>
                  </a:lnTo>
                  <a:lnTo>
                    <a:pt x="49" y="88"/>
                  </a:lnTo>
                  <a:close/>
                </a:path>
              </a:pathLst>
            </a:custGeom>
            <a:solidFill>
              <a:srgbClr val="F8768E"/>
            </a:solidFill>
            <a:ln w="12700" cmpd="sng">
              <a:solidFill>
                <a:srgbClr val="F6004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32" name="Freeform 662"/>
            <p:cNvSpPr>
              <a:spLocks/>
            </p:cNvSpPr>
            <p:nvPr/>
          </p:nvSpPr>
          <p:spPr bwMode="auto">
            <a:xfrm>
              <a:off x="2756" y="596"/>
              <a:ext cx="69" cy="69"/>
            </a:xfrm>
            <a:custGeom>
              <a:avLst/>
              <a:gdLst>
                <a:gd name="T0" fmla="*/ 62 w 69"/>
                <a:gd name="T1" fmla="*/ 69 h 69"/>
                <a:gd name="T2" fmla="*/ 69 w 69"/>
                <a:gd name="T3" fmla="*/ 6 h 69"/>
                <a:gd name="T4" fmla="*/ 6 w 69"/>
                <a:gd name="T5" fmla="*/ 0 h 69"/>
                <a:gd name="T6" fmla="*/ 0 w 69"/>
                <a:gd name="T7" fmla="*/ 63 h 69"/>
                <a:gd name="T8" fmla="*/ 62 w 69"/>
                <a:gd name="T9" fmla="*/ 69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9"/>
                <a:gd name="T16" fmla="*/ 0 h 69"/>
                <a:gd name="T17" fmla="*/ 69 w 69"/>
                <a:gd name="T18" fmla="*/ 69 h 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9" h="69">
                  <a:moveTo>
                    <a:pt x="62" y="69"/>
                  </a:moveTo>
                  <a:lnTo>
                    <a:pt x="69" y="6"/>
                  </a:lnTo>
                  <a:lnTo>
                    <a:pt x="6" y="0"/>
                  </a:lnTo>
                  <a:lnTo>
                    <a:pt x="0" y="63"/>
                  </a:lnTo>
                  <a:lnTo>
                    <a:pt x="62" y="69"/>
                  </a:lnTo>
                  <a:close/>
                </a:path>
              </a:pathLst>
            </a:custGeom>
            <a:solidFill>
              <a:srgbClr val="F8768E"/>
            </a:solidFill>
            <a:ln w="12700" cmpd="sng">
              <a:solidFill>
                <a:srgbClr val="F6004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33" name="Freeform 663"/>
            <p:cNvSpPr>
              <a:spLocks/>
            </p:cNvSpPr>
            <p:nvPr/>
          </p:nvSpPr>
          <p:spPr bwMode="auto">
            <a:xfrm>
              <a:off x="2875" y="689"/>
              <a:ext cx="87" cy="87"/>
            </a:xfrm>
            <a:custGeom>
              <a:avLst/>
              <a:gdLst>
                <a:gd name="T0" fmla="*/ 52 w 87"/>
                <a:gd name="T1" fmla="*/ 87 h 87"/>
                <a:gd name="T2" fmla="*/ 87 w 87"/>
                <a:gd name="T3" fmla="*/ 35 h 87"/>
                <a:gd name="T4" fmla="*/ 35 w 87"/>
                <a:gd name="T5" fmla="*/ 0 h 87"/>
                <a:gd name="T6" fmla="*/ 0 w 87"/>
                <a:gd name="T7" fmla="*/ 52 h 87"/>
                <a:gd name="T8" fmla="*/ 52 w 87"/>
                <a:gd name="T9" fmla="*/ 87 h 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7"/>
                <a:gd name="T16" fmla="*/ 0 h 87"/>
                <a:gd name="T17" fmla="*/ 87 w 87"/>
                <a:gd name="T18" fmla="*/ 87 h 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7" h="87">
                  <a:moveTo>
                    <a:pt x="52" y="87"/>
                  </a:moveTo>
                  <a:lnTo>
                    <a:pt x="87" y="35"/>
                  </a:lnTo>
                  <a:lnTo>
                    <a:pt x="35" y="0"/>
                  </a:lnTo>
                  <a:lnTo>
                    <a:pt x="0" y="52"/>
                  </a:lnTo>
                  <a:lnTo>
                    <a:pt x="52" y="87"/>
                  </a:lnTo>
                  <a:close/>
                </a:path>
              </a:pathLst>
            </a:custGeom>
            <a:solidFill>
              <a:srgbClr val="F8768E"/>
            </a:solidFill>
            <a:ln w="12700" cmpd="sng">
              <a:solidFill>
                <a:srgbClr val="F6004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34" name="Freeform 664"/>
            <p:cNvSpPr>
              <a:spLocks/>
            </p:cNvSpPr>
            <p:nvPr/>
          </p:nvSpPr>
          <p:spPr bwMode="auto">
            <a:xfrm>
              <a:off x="3008" y="592"/>
              <a:ext cx="89" cy="89"/>
            </a:xfrm>
            <a:custGeom>
              <a:avLst/>
              <a:gdLst>
                <a:gd name="T0" fmla="*/ 49 w 89"/>
                <a:gd name="T1" fmla="*/ 89 h 89"/>
                <a:gd name="T2" fmla="*/ 89 w 89"/>
                <a:gd name="T3" fmla="*/ 40 h 89"/>
                <a:gd name="T4" fmla="*/ 41 w 89"/>
                <a:gd name="T5" fmla="*/ 0 h 89"/>
                <a:gd name="T6" fmla="*/ 0 w 89"/>
                <a:gd name="T7" fmla="*/ 49 h 89"/>
                <a:gd name="T8" fmla="*/ 49 w 89"/>
                <a:gd name="T9" fmla="*/ 89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89"/>
                <a:gd name="T17" fmla="*/ 89 w 89"/>
                <a:gd name="T18" fmla="*/ 89 h 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89">
                  <a:moveTo>
                    <a:pt x="49" y="89"/>
                  </a:moveTo>
                  <a:lnTo>
                    <a:pt x="89" y="40"/>
                  </a:lnTo>
                  <a:lnTo>
                    <a:pt x="41" y="0"/>
                  </a:lnTo>
                  <a:lnTo>
                    <a:pt x="0" y="49"/>
                  </a:lnTo>
                  <a:lnTo>
                    <a:pt x="49" y="89"/>
                  </a:lnTo>
                  <a:close/>
                </a:path>
              </a:pathLst>
            </a:custGeom>
            <a:solidFill>
              <a:srgbClr val="F8768E"/>
            </a:solidFill>
            <a:ln w="12700" cmpd="sng">
              <a:solidFill>
                <a:srgbClr val="F6004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35" name="Freeform 665"/>
            <p:cNvSpPr>
              <a:spLocks/>
            </p:cNvSpPr>
            <p:nvPr/>
          </p:nvSpPr>
          <p:spPr bwMode="auto">
            <a:xfrm>
              <a:off x="3194" y="592"/>
              <a:ext cx="89" cy="89"/>
            </a:xfrm>
            <a:custGeom>
              <a:avLst/>
              <a:gdLst>
                <a:gd name="T0" fmla="*/ 49 w 89"/>
                <a:gd name="T1" fmla="*/ 89 h 89"/>
                <a:gd name="T2" fmla="*/ 89 w 89"/>
                <a:gd name="T3" fmla="*/ 40 h 89"/>
                <a:gd name="T4" fmla="*/ 40 w 89"/>
                <a:gd name="T5" fmla="*/ 0 h 89"/>
                <a:gd name="T6" fmla="*/ 0 w 89"/>
                <a:gd name="T7" fmla="*/ 49 h 89"/>
                <a:gd name="T8" fmla="*/ 49 w 89"/>
                <a:gd name="T9" fmla="*/ 89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89"/>
                <a:gd name="T17" fmla="*/ 89 w 89"/>
                <a:gd name="T18" fmla="*/ 89 h 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89">
                  <a:moveTo>
                    <a:pt x="49" y="89"/>
                  </a:moveTo>
                  <a:lnTo>
                    <a:pt x="89" y="40"/>
                  </a:lnTo>
                  <a:lnTo>
                    <a:pt x="40" y="0"/>
                  </a:lnTo>
                  <a:lnTo>
                    <a:pt x="0" y="49"/>
                  </a:lnTo>
                  <a:lnTo>
                    <a:pt x="49" y="89"/>
                  </a:lnTo>
                  <a:close/>
                </a:path>
              </a:pathLst>
            </a:custGeom>
            <a:solidFill>
              <a:srgbClr val="F8768E"/>
            </a:solidFill>
            <a:ln w="12700" cmpd="sng">
              <a:solidFill>
                <a:srgbClr val="F6004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36" name="Freeform 666"/>
            <p:cNvSpPr>
              <a:spLocks/>
            </p:cNvSpPr>
            <p:nvPr/>
          </p:nvSpPr>
          <p:spPr bwMode="auto">
            <a:xfrm>
              <a:off x="3116" y="716"/>
              <a:ext cx="82" cy="81"/>
            </a:xfrm>
            <a:custGeom>
              <a:avLst/>
              <a:gdLst>
                <a:gd name="T0" fmla="*/ 59 w 82"/>
                <a:gd name="T1" fmla="*/ 81 h 81"/>
                <a:gd name="T2" fmla="*/ 82 w 82"/>
                <a:gd name="T3" fmla="*/ 23 h 81"/>
                <a:gd name="T4" fmla="*/ 23 w 82"/>
                <a:gd name="T5" fmla="*/ 0 h 81"/>
                <a:gd name="T6" fmla="*/ 0 w 82"/>
                <a:gd name="T7" fmla="*/ 58 h 81"/>
                <a:gd name="T8" fmla="*/ 59 w 82"/>
                <a:gd name="T9" fmla="*/ 81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2"/>
                <a:gd name="T16" fmla="*/ 0 h 81"/>
                <a:gd name="T17" fmla="*/ 82 w 82"/>
                <a:gd name="T18" fmla="*/ 81 h 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2" h="81">
                  <a:moveTo>
                    <a:pt x="59" y="81"/>
                  </a:moveTo>
                  <a:lnTo>
                    <a:pt x="82" y="23"/>
                  </a:lnTo>
                  <a:lnTo>
                    <a:pt x="23" y="0"/>
                  </a:lnTo>
                  <a:lnTo>
                    <a:pt x="0" y="58"/>
                  </a:lnTo>
                  <a:lnTo>
                    <a:pt x="59" y="81"/>
                  </a:lnTo>
                  <a:close/>
                </a:path>
              </a:pathLst>
            </a:custGeom>
            <a:solidFill>
              <a:srgbClr val="F8768E"/>
            </a:solidFill>
            <a:ln w="12700" cmpd="sng">
              <a:solidFill>
                <a:srgbClr val="F6004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37" name="Freeform 667"/>
            <p:cNvSpPr>
              <a:spLocks/>
            </p:cNvSpPr>
            <p:nvPr/>
          </p:nvSpPr>
          <p:spPr bwMode="auto">
            <a:xfrm>
              <a:off x="3295" y="712"/>
              <a:ext cx="85" cy="85"/>
            </a:xfrm>
            <a:custGeom>
              <a:avLst/>
              <a:gdLst>
                <a:gd name="T0" fmla="*/ 56 w 85"/>
                <a:gd name="T1" fmla="*/ 85 h 85"/>
                <a:gd name="T2" fmla="*/ 85 w 85"/>
                <a:gd name="T3" fmla="*/ 29 h 85"/>
                <a:gd name="T4" fmla="*/ 29 w 85"/>
                <a:gd name="T5" fmla="*/ 0 h 85"/>
                <a:gd name="T6" fmla="*/ 0 w 85"/>
                <a:gd name="T7" fmla="*/ 56 h 85"/>
                <a:gd name="T8" fmla="*/ 56 w 85"/>
                <a:gd name="T9" fmla="*/ 85 h 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"/>
                <a:gd name="T16" fmla="*/ 0 h 85"/>
                <a:gd name="T17" fmla="*/ 85 w 85"/>
                <a:gd name="T18" fmla="*/ 85 h 8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" h="85">
                  <a:moveTo>
                    <a:pt x="56" y="85"/>
                  </a:moveTo>
                  <a:lnTo>
                    <a:pt x="85" y="29"/>
                  </a:lnTo>
                  <a:lnTo>
                    <a:pt x="29" y="0"/>
                  </a:lnTo>
                  <a:lnTo>
                    <a:pt x="0" y="56"/>
                  </a:lnTo>
                  <a:lnTo>
                    <a:pt x="56" y="85"/>
                  </a:lnTo>
                  <a:close/>
                </a:path>
              </a:pathLst>
            </a:custGeom>
            <a:solidFill>
              <a:srgbClr val="F8768E"/>
            </a:solidFill>
            <a:ln w="12700" cmpd="sng">
              <a:solidFill>
                <a:srgbClr val="F6004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38" name="Freeform 668"/>
            <p:cNvSpPr>
              <a:spLocks/>
            </p:cNvSpPr>
            <p:nvPr/>
          </p:nvSpPr>
          <p:spPr bwMode="auto">
            <a:xfrm>
              <a:off x="2954" y="835"/>
              <a:ext cx="89" cy="89"/>
            </a:xfrm>
            <a:custGeom>
              <a:avLst/>
              <a:gdLst>
                <a:gd name="T0" fmla="*/ 89 w 89"/>
                <a:gd name="T1" fmla="*/ 47 h 89"/>
                <a:gd name="T2" fmla="*/ 48 w 89"/>
                <a:gd name="T3" fmla="*/ 0 h 89"/>
                <a:gd name="T4" fmla="*/ 0 w 89"/>
                <a:gd name="T5" fmla="*/ 41 h 89"/>
                <a:gd name="T6" fmla="*/ 41 w 89"/>
                <a:gd name="T7" fmla="*/ 89 h 89"/>
                <a:gd name="T8" fmla="*/ 89 w 89"/>
                <a:gd name="T9" fmla="*/ 47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89"/>
                <a:gd name="T17" fmla="*/ 89 w 89"/>
                <a:gd name="T18" fmla="*/ 89 h 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89">
                  <a:moveTo>
                    <a:pt x="89" y="47"/>
                  </a:moveTo>
                  <a:lnTo>
                    <a:pt x="48" y="0"/>
                  </a:lnTo>
                  <a:lnTo>
                    <a:pt x="0" y="41"/>
                  </a:lnTo>
                  <a:lnTo>
                    <a:pt x="41" y="89"/>
                  </a:lnTo>
                  <a:lnTo>
                    <a:pt x="89" y="47"/>
                  </a:lnTo>
                  <a:close/>
                </a:path>
              </a:pathLst>
            </a:custGeom>
            <a:solidFill>
              <a:srgbClr val="F8768E"/>
            </a:solidFill>
            <a:ln w="12700" cmpd="sng">
              <a:solidFill>
                <a:srgbClr val="F6004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39" name="Freeform 669"/>
            <p:cNvSpPr>
              <a:spLocks/>
            </p:cNvSpPr>
            <p:nvPr/>
          </p:nvSpPr>
          <p:spPr bwMode="auto">
            <a:xfrm>
              <a:off x="3019" y="998"/>
              <a:ext cx="72" cy="72"/>
            </a:xfrm>
            <a:custGeom>
              <a:avLst/>
              <a:gdLst>
                <a:gd name="T0" fmla="*/ 72 w 72"/>
                <a:gd name="T1" fmla="*/ 63 h 72"/>
                <a:gd name="T2" fmla="*/ 62 w 72"/>
                <a:gd name="T3" fmla="*/ 0 h 72"/>
                <a:gd name="T4" fmla="*/ 0 w 72"/>
                <a:gd name="T5" fmla="*/ 10 h 72"/>
                <a:gd name="T6" fmla="*/ 10 w 72"/>
                <a:gd name="T7" fmla="*/ 72 h 72"/>
                <a:gd name="T8" fmla="*/ 72 w 72"/>
                <a:gd name="T9" fmla="*/ 63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72" y="63"/>
                  </a:moveTo>
                  <a:lnTo>
                    <a:pt x="62" y="0"/>
                  </a:lnTo>
                  <a:lnTo>
                    <a:pt x="0" y="10"/>
                  </a:lnTo>
                  <a:lnTo>
                    <a:pt x="10" y="72"/>
                  </a:lnTo>
                  <a:lnTo>
                    <a:pt x="72" y="63"/>
                  </a:lnTo>
                  <a:close/>
                </a:path>
              </a:pathLst>
            </a:custGeom>
            <a:solidFill>
              <a:srgbClr val="F8768E"/>
            </a:solidFill>
            <a:ln w="12700" cmpd="sng">
              <a:solidFill>
                <a:srgbClr val="F6004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40" name="Freeform 670"/>
            <p:cNvSpPr>
              <a:spLocks/>
            </p:cNvSpPr>
            <p:nvPr/>
          </p:nvSpPr>
          <p:spPr bwMode="auto">
            <a:xfrm>
              <a:off x="3108" y="870"/>
              <a:ext cx="73" cy="73"/>
            </a:xfrm>
            <a:custGeom>
              <a:avLst/>
              <a:gdLst>
                <a:gd name="T0" fmla="*/ 62 w 73"/>
                <a:gd name="T1" fmla="*/ 73 h 73"/>
                <a:gd name="T2" fmla="*/ 73 w 73"/>
                <a:gd name="T3" fmla="*/ 11 h 73"/>
                <a:gd name="T4" fmla="*/ 11 w 73"/>
                <a:gd name="T5" fmla="*/ 0 h 73"/>
                <a:gd name="T6" fmla="*/ 0 w 73"/>
                <a:gd name="T7" fmla="*/ 62 h 73"/>
                <a:gd name="T8" fmla="*/ 62 w 73"/>
                <a:gd name="T9" fmla="*/ 73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62" y="73"/>
                  </a:moveTo>
                  <a:lnTo>
                    <a:pt x="73" y="11"/>
                  </a:lnTo>
                  <a:lnTo>
                    <a:pt x="11" y="0"/>
                  </a:lnTo>
                  <a:lnTo>
                    <a:pt x="0" y="62"/>
                  </a:lnTo>
                  <a:lnTo>
                    <a:pt x="62" y="73"/>
                  </a:lnTo>
                  <a:close/>
                </a:path>
              </a:pathLst>
            </a:custGeom>
            <a:solidFill>
              <a:srgbClr val="F8768E"/>
            </a:solidFill>
            <a:ln w="12700" cmpd="sng">
              <a:solidFill>
                <a:srgbClr val="F6004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41" name="Freeform 671"/>
            <p:cNvSpPr>
              <a:spLocks/>
            </p:cNvSpPr>
            <p:nvPr/>
          </p:nvSpPr>
          <p:spPr bwMode="auto">
            <a:xfrm>
              <a:off x="3169" y="1040"/>
              <a:ext cx="78" cy="78"/>
            </a:xfrm>
            <a:custGeom>
              <a:avLst/>
              <a:gdLst>
                <a:gd name="T0" fmla="*/ 60 w 78"/>
                <a:gd name="T1" fmla="*/ 78 h 78"/>
                <a:gd name="T2" fmla="*/ 78 w 78"/>
                <a:gd name="T3" fmla="*/ 18 h 78"/>
                <a:gd name="T4" fmla="*/ 18 w 78"/>
                <a:gd name="T5" fmla="*/ 0 h 78"/>
                <a:gd name="T6" fmla="*/ 0 w 78"/>
                <a:gd name="T7" fmla="*/ 60 h 78"/>
                <a:gd name="T8" fmla="*/ 60 w 78"/>
                <a:gd name="T9" fmla="*/ 78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"/>
                <a:gd name="T16" fmla="*/ 0 h 78"/>
                <a:gd name="T17" fmla="*/ 78 w 78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" h="78">
                  <a:moveTo>
                    <a:pt x="60" y="78"/>
                  </a:moveTo>
                  <a:lnTo>
                    <a:pt x="78" y="18"/>
                  </a:lnTo>
                  <a:lnTo>
                    <a:pt x="18" y="0"/>
                  </a:lnTo>
                  <a:lnTo>
                    <a:pt x="0" y="60"/>
                  </a:lnTo>
                  <a:lnTo>
                    <a:pt x="60" y="78"/>
                  </a:lnTo>
                  <a:close/>
                </a:path>
              </a:pathLst>
            </a:custGeom>
            <a:solidFill>
              <a:srgbClr val="F8768E"/>
            </a:solidFill>
            <a:ln w="12700" cmpd="sng">
              <a:solidFill>
                <a:srgbClr val="F6004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42" name="Freeform 672"/>
            <p:cNvSpPr>
              <a:spLocks/>
            </p:cNvSpPr>
            <p:nvPr/>
          </p:nvSpPr>
          <p:spPr bwMode="auto">
            <a:xfrm>
              <a:off x="3268" y="890"/>
              <a:ext cx="77" cy="77"/>
            </a:xfrm>
            <a:custGeom>
              <a:avLst/>
              <a:gdLst>
                <a:gd name="T0" fmla="*/ 77 w 77"/>
                <a:gd name="T1" fmla="*/ 61 h 77"/>
                <a:gd name="T2" fmla="*/ 61 w 77"/>
                <a:gd name="T3" fmla="*/ 0 h 77"/>
                <a:gd name="T4" fmla="*/ 0 w 77"/>
                <a:gd name="T5" fmla="*/ 16 h 77"/>
                <a:gd name="T6" fmla="*/ 16 w 77"/>
                <a:gd name="T7" fmla="*/ 77 h 77"/>
                <a:gd name="T8" fmla="*/ 77 w 77"/>
                <a:gd name="T9" fmla="*/ 61 h 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7"/>
                <a:gd name="T16" fmla="*/ 0 h 77"/>
                <a:gd name="T17" fmla="*/ 77 w 77"/>
                <a:gd name="T18" fmla="*/ 77 h 7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7" h="77">
                  <a:moveTo>
                    <a:pt x="77" y="61"/>
                  </a:moveTo>
                  <a:lnTo>
                    <a:pt x="61" y="0"/>
                  </a:lnTo>
                  <a:lnTo>
                    <a:pt x="0" y="16"/>
                  </a:lnTo>
                  <a:lnTo>
                    <a:pt x="16" y="77"/>
                  </a:lnTo>
                  <a:lnTo>
                    <a:pt x="77" y="61"/>
                  </a:lnTo>
                  <a:close/>
                </a:path>
              </a:pathLst>
            </a:custGeom>
            <a:solidFill>
              <a:srgbClr val="F8768E"/>
            </a:solidFill>
            <a:ln w="12700" cmpd="sng">
              <a:solidFill>
                <a:srgbClr val="F6004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43" name="Freeform 673"/>
            <p:cNvSpPr>
              <a:spLocks/>
            </p:cNvSpPr>
            <p:nvPr/>
          </p:nvSpPr>
          <p:spPr bwMode="auto">
            <a:xfrm>
              <a:off x="3328" y="1084"/>
              <a:ext cx="68" cy="67"/>
            </a:xfrm>
            <a:custGeom>
              <a:avLst/>
              <a:gdLst>
                <a:gd name="T0" fmla="*/ 68 w 68"/>
                <a:gd name="T1" fmla="*/ 62 h 67"/>
                <a:gd name="T2" fmla="*/ 63 w 68"/>
                <a:gd name="T3" fmla="*/ 0 h 67"/>
                <a:gd name="T4" fmla="*/ 0 w 68"/>
                <a:gd name="T5" fmla="*/ 5 h 67"/>
                <a:gd name="T6" fmla="*/ 5 w 68"/>
                <a:gd name="T7" fmla="*/ 67 h 67"/>
                <a:gd name="T8" fmla="*/ 68 w 68"/>
                <a:gd name="T9" fmla="*/ 62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"/>
                <a:gd name="T16" fmla="*/ 0 h 67"/>
                <a:gd name="T17" fmla="*/ 68 w 68"/>
                <a:gd name="T18" fmla="*/ 67 h 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" h="67">
                  <a:moveTo>
                    <a:pt x="68" y="62"/>
                  </a:moveTo>
                  <a:lnTo>
                    <a:pt x="63" y="0"/>
                  </a:lnTo>
                  <a:lnTo>
                    <a:pt x="0" y="5"/>
                  </a:lnTo>
                  <a:lnTo>
                    <a:pt x="5" y="67"/>
                  </a:lnTo>
                  <a:lnTo>
                    <a:pt x="68" y="62"/>
                  </a:lnTo>
                  <a:close/>
                </a:path>
              </a:pathLst>
            </a:custGeom>
            <a:solidFill>
              <a:srgbClr val="F8768E"/>
            </a:solidFill>
            <a:ln w="12700" cmpd="sng">
              <a:solidFill>
                <a:srgbClr val="F6004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44" name="Freeform 674"/>
            <p:cNvSpPr>
              <a:spLocks/>
            </p:cNvSpPr>
            <p:nvPr/>
          </p:nvSpPr>
          <p:spPr bwMode="auto">
            <a:xfrm>
              <a:off x="3209" y="1188"/>
              <a:ext cx="76" cy="76"/>
            </a:xfrm>
            <a:custGeom>
              <a:avLst/>
              <a:gdLst>
                <a:gd name="T0" fmla="*/ 60 w 76"/>
                <a:gd name="T1" fmla="*/ 76 h 76"/>
                <a:gd name="T2" fmla="*/ 76 w 76"/>
                <a:gd name="T3" fmla="*/ 16 h 76"/>
                <a:gd name="T4" fmla="*/ 15 w 76"/>
                <a:gd name="T5" fmla="*/ 0 h 76"/>
                <a:gd name="T6" fmla="*/ 0 w 76"/>
                <a:gd name="T7" fmla="*/ 61 h 76"/>
                <a:gd name="T8" fmla="*/ 60 w 76"/>
                <a:gd name="T9" fmla="*/ 76 h 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"/>
                <a:gd name="T16" fmla="*/ 0 h 76"/>
                <a:gd name="T17" fmla="*/ 76 w 76"/>
                <a:gd name="T18" fmla="*/ 76 h 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" h="76">
                  <a:moveTo>
                    <a:pt x="60" y="76"/>
                  </a:moveTo>
                  <a:lnTo>
                    <a:pt x="76" y="16"/>
                  </a:lnTo>
                  <a:lnTo>
                    <a:pt x="15" y="0"/>
                  </a:lnTo>
                  <a:lnTo>
                    <a:pt x="0" y="61"/>
                  </a:lnTo>
                  <a:lnTo>
                    <a:pt x="60" y="76"/>
                  </a:lnTo>
                  <a:close/>
                </a:path>
              </a:pathLst>
            </a:custGeom>
            <a:solidFill>
              <a:srgbClr val="F8768E"/>
            </a:solidFill>
            <a:ln w="12700" cmpd="sng">
              <a:solidFill>
                <a:srgbClr val="F6004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141" name="Group 726"/>
          <p:cNvGrpSpPr>
            <a:grpSpLocks/>
          </p:cNvGrpSpPr>
          <p:nvPr/>
        </p:nvGrpSpPr>
        <p:grpSpPr bwMode="auto">
          <a:xfrm>
            <a:off x="5151438" y="3300413"/>
            <a:ext cx="569912" cy="376237"/>
            <a:chOff x="2885" y="1849"/>
            <a:chExt cx="319" cy="211"/>
          </a:xfrm>
        </p:grpSpPr>
        <p:sp>
          <p:nvSpPr>
            <p:cNvPr id="48217" name="Freeform 675"/>
            <p:cNvSpPr>
              <a:spLocks/>
            </p:cNvSpPr>
            <p:nvPr/>
          </p:nvSpPr>
          <p:spPr bwMode="auto">
            <a:xfrm>
              <a:off x="3123" y="1864"/>
              <a:ext cx="81" cy="80"/>
            </a:xfrm>
            <a:custGeom>
              <a:avLst/>
              <a:gdLst>
                <a:gd name="T0" fmla="*/ 81 w 81"/>
                <a:gd name="T1" fmla="*/ 59 h 80"/>
                <a:gd name="T2" fmla="*/ 60 w 81"/>
                <a:gd name="T3" fmla="*/ 0 h 80"/>
                <a:gd name="T4" fmla="*/ 0 w 81"/>
                <a:gd name="T5" fmla="*/ 21 h 80"/>
                <a:gd name="T6" fmla="*/ 22 w 81"/>
                <a:gd name="T7" fmla="*/ 80 h 80"/>
                <a:gd name="T8" fmla="*/ 81 w 81"/>
                <a:gd name="T9" fmla="*/ 59 h 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1"/>
                <a:gd name="T16" fmla="*/ 0 h 80"/>
                <a:gd name="T17" fmla="*/ 81 w 81"/>
                <a:gd name="T18" fmla="*/ 80 h 8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1" h="80">
                  <a:moveTo>
                    <a:pt x="81" y="59"/>
                  </a:moveTo>
                  <a:lnTo>
                    <a:pt x="60" y="0"/>
                  </a:lnTo>
                  <a:lnTo>
                    <a:pt x="0" y="21"/>
                  </a:lnTo>
                  <a:lnTo>
                    <a:pt x="22" y="80"/>
                  </a:lnTo>
                  <a:lnTo>
                    <a:pt x="81" y="59"/>
                  </a:lnTo>
                  <a:close/>
                </a:path>
              </a:pathLst>
            </a:custGeom>
            <a:solidFill>
              <a:srgbClr val="F8768E"/>
            </a:solidFill>
            <a:ln w="12700" cmpd="sng">
              <a:solidFill>
                <a:srgbClr val="F6004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18" name="Freeform 676"/>
            <p:cNvSpPr>
              <a:spLocks/>
            </p:cNvSpPr>
            <p:nvPr/>
          </p:nvSpPr>
          <p:spPr bwMode="auto">
            <a:xfrm>
              <a:off x="2988" y="1991"/>
              <a:ext cx="70" cy="69"/>
            </a:xfrm>
            <a:custGeom>
              <a:avLst/>
              <a:gdLst>
                <a:gd name="T0" fmla="*/ 70 w 70"/>
                <a:gd name="T1" fmla="*/ 62 h 69"/>
                <a:gd name="T2" fmla="*/ 62 w 70"/>
                <a:gd name="T3" fmla="*/ 0 h 69"/>
                <a:gd name="T4" fmla="*/ 0 w 70"/>
                <a:gd name="T5" fmla="*/ 7 h 69"/>
                <a:gd name="T6" fmla="*/ 7 w 70"/>
                <a:gd name="T7" fmla="*/ 69 h 69"/>
                <a:gd name="T8" fmla="*/ 70 w 70"/>
                <a:gd name="T9" fmla="*/ 62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0"/>
                <a:gd name="T16" fmla="*/ 0 h 69"/>
                <a:gd name="T17" fmla="*/ 70 w 70"/>
                <a:gd name="T18" fmla="*/ 69 h 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0" h="69">
                  <a:moveTo>
                    <a:pt x="70" y="62"/>
                  </a:moveTo>
                  <a:lnTo>
                    <a:pt x="62" y="0"/>
                  </a:lnTo>
                  <a:lnTo>
                    <a:pt x="0" y="7"/>
                  </a:lnTo>
                  <a:lnTo>
                    <a:pt x="7" y="69"/>
                  </a:lnTo>
                  <a:lnTo>
                    <a:pt x="70" y="62"/>
                  </a:lnTo>
                  <a:close/>
                </a:path>
              </a:pathLst>
            </a:custGeom>
            <a:solidFill>
              <a:srgbClr val="F8768E"/>
            </a:solidFill>
            <a:ln w="12700" cmpd="sng">
              <a:solidFill>
                <a:srgbClr val="F6004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19" name="Freeform 677"/>
            <p:cNvSpPr>
              <a:spLocks/>
            </p:cNvSpPr>
            <p:nvPr/>
          </p:nvSpPr>
          <p:spPr bwMode="auto">
            <a:xfrm>
              <a:off x="2885" y="1849"/>
              <a:ext cx="71" cy="71"/>
            </a:xfrm>
            <a:custGeom>
              <a:avLst/>
              <a:gdLst>
                <a:gd name="T0" fmla="*/ 62 w 71"/>
                <a:gd name="T1" fmla="*/ 71 h 71"/>
                <a:gd name="T2" fmla="*/ 71 w 71"/>
                <a:gd name="T3" fmla="*/ 9 h 71"/>
                <a:gd name="T4" fmla="*/ 9 w 71"/>
                <a:gd name="T5" fmla="*/ 0 h 71"/>
                <a:gd name="T6" fmla="*/ 0 w 71"/>
                <a:gd name="T7" fmla="*/ 63 h 71"/>
                <a:gd name="T8" fmla="*/ 62 w 71"/>
                <a:gd name="T9" fmla="*/ 71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62" y="71"/>
                  </a:moveTo>
                  <a:lnTo>
                    <a:pt x="71" y="9"/>
                  </a:lnTo>
                  <a:lnTo>
                    <a:pt x="9" y="0"/>
                  </a:lnTo>
                  <a:lnTo>
                    <a:pt x="0" y="63"/>
                  </a:lnTo>
                  <a:lnTo>
                    <a:pt x="62" y="71"/>
                  </a:lnTo>
                  <a:close/>
                </a:path>
              </a:pathLst>
            </a:custGeom>
            <a:solidFill>
              <a:srgbClr val="F8768E"/>
            </a:solidFill>
            <a:ln w="12700" cmpd="sng">
              <a:solidFill>
                <a:srgbClr val="F6004A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142" name="Group 732"/>
          <p:cNvGrpSpPr>
            <a:grpSpLocks/>
          </p:cNvGrpSpPr>
          <p:nvPr/>
        </p:nvGrpSpPr>
        <p:grpSpPr bwMode="auto">
          <a:xfrm>
            <a:off x="6934200" y="1057275"/>
            <a:ext cx="2017713" cy="1250950"/>
            <a:chOff x="3883" y="592"/>
            <a:chExt cx="1130" cy="701"/>
          </a:xfrm>
        </p:grpSpPr>
        <p:sp>
          <p:nvSpPr>
            <p:cNvPr id="48193" name="Freeform 678"/>
            <p:cNvSpPr>
              <a:spLocks/>
            </p:cNvSpPr>
            <p:nvPr/>
          </p:nvSpPr>
          <p:spPr bwMode="auto">
            <a:xfrm>
              <a:off x="3907" y="1210"/>
              <a:ext cx="72" cy="80"/>
            </a:xfrm>
            <a:custGeom>
              <a:avLst/>
              <a:gdLst>
                <a:gd name="T0" fmla="*/ 2 w 72"/>
                <a:gd name="T1" fmla="*/ 75 h 80"/>
                <a:gd name="T2" fmla="*/ 0 w 72"/>
                <a:gd name="T3" fmla="*/ 31 h 80"/>
                <a:gd name="T4" fmla="*/ 30 w 72"/>
                <a:gd name="T5" fmla="*/ 0 h 80"/>
                <a:gd name="T6" fmla="*/ 70 w 72"/>
                <a:gd name="T7" fmla="*/ 5 h 80"/>
                <a:gd name="T8" fmla="*/ 72 w 72"/>
                <a:gd name="T9" fmla="*/ 50 h 80"/>
                <a:gd name="T10" fmla="*/ 42 w 72"/>
                <a:gd name="T11" fmla="*/ 80 h 80"/>
                <a:gd name="T12" fmla="*/ 2 w 72"/>
                <a:gd name="T13" fmla="*/ 75 h 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"/>
                <a:gd name="T22" fmla="*/ 0 h 80"/>
                <a:gd name="T23" fmla="*/ 72 w 72"/>
                <a:gd name="T24" fmla="*/ 80 h 8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" h="80">
                  <a:moveTo>
                    <a:pt x="2" y="75"/>
                  </a:moveTo>
                  <a:lnTo>
                    <a:pt x="0" y="31"/>
                  </a:lnTo>
                  <a:lnTo>
                    <a:pt x="30" y="0"/>
                  </a:lnTo>
                  <a:lnTo>
                    <a:pt x="70" y="5"/>
                  </a:lnTo>
                  <a:lnTo>
                    <a:pt x="72" y="50"/>
                  </a:lnTo>
                  <a:lnTo>
                    <a:pt x="42" y="80"/>
                  </a:lnTo>
                  <a:lnTo>
                    <a:pt x="2" y="75"/>
                  </a:lnTo>
                  <a:close/>
                </a:path>
              </a:pathLst>
            </a:custGeom>
            <a:solidFill>
              <a:srgbClr val="8ACD75"/>
            </a:solidFill>
            <a:ln w="12700" cmpd="sng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194" name="Freeform 679"/>
            <p:cNvSpPr>
              <a:spLocks/>
            </p:cNvSpPr>
            <p:nvPr/>
          </p:nvSpPr>
          <p:spPr bwMode="auto">
            <a:xfrm>
              <a:off x="3883" y="1042"/>
              <a:ext cx="87" cy="79"/>
            </a:xfrm>
            <a:custGeom>
              <a:avLst/>
              <a:gdLst>
                <a:gd name="T0" fmla="*/ 0 w 87"/>
                <a:gd name="T1" fmla="*/ 23 h 79"/>
                <a:gd name="T2" fmla="*/ 35 w 87"/>
                <a:gd name="T3" fmla="*/ 0 h 79"/>
                <a:gd name="T4" fmla="*/ 73 w 87"/>
                <a:gd name="T5" fmla="*/ 14 h 79"/>
                <a:gd name="T6" fmla="*/ 87 w 87"/>
                <a:gd name="T7" fmla="*/ 57 h 79"/>
                <a:gd name="T8" fmla="*/ 53 w 87"/>
                <a:gd name="T9" fmla="*/ 79 h 79"/>
                <a:gd name="T10" fmla="*/ 15 w 87"/>
                <a:gd name="T11" fmla="*/ 64 h 79"/>
                <a:gd name="T12" fmla="*/ 0 w 87"/>
                <a:gd name="T13" fmla="*/ 23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7"/>
                <a:gd name="T22" fmla="*/ 0 h 79"/>
                <a:gd name="T23" fmla="*/ 87 w 87"/>
                <a:gd name="T24" fmla="*/ 79 h 7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7" h="79">
                  <a:moveTo>
                    <a:pt x="0" y="23"/>
                  </a:moveTo>
                  <a:lnTo>
                    <a:pt x="35" y="0"/>
                  </a:lnTo>
                  <a:lnTo>
                    <a:pt x="73" y="14"/>
                  </a:lnTo>
                  <a:lnTo>
                    <a:pt x="87" y="57"/>
                  </a:lnTo>
                  <a:lnTo>
                    <a:pt x="53" y="79"/>
                  </a:lnTo>
                  <a:lnTo>
                    <a:pt x="15" y="64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8ACD75"/>
            </a:solidFill>
            <a:ln w="12700" cmpd="sng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195" name="Freeform 680"/>
            <p:cNvSpPr>
              <a:spLocks/>
            </p:cNvSpPr>
            <p:nvPr/>
          </p:nvSpPr>
          <p:spPr bwMode="auto">
            <a:xfrm>
              <a:off x="3915" y="861"/>
              <a:ext cx="71" cy="80"/>
            </a:xfrm>
            <a:custGeom>
              <a:avLst/>
              <a:gdLst>
                <a:gd name="T0" fmla="*/ 2 w 71"/>
                <a:gd name="T1" fmla="*/ 5 h 80"/>
                <a:gd name="T2" fmla="*/ 42 w 71"/>
                <a:gd name="T3" fmla="*/ 0 h 80"/>
                <a:gd name="T4" fmla="*/ 71 w 71"/>
                <a:gd name="T5" fmla="*/ 31 h 80"/>
                <a:gd name="T6" fmla="*/ 69 w 71"/>
                <a:gd name="T7" fmla="*/ 76 h 80"/>
                <a:gd name="T8" fmla="*/ 29 w 71"/>
                <a:gd name="T9" fmla="*/ 80 h 80"/>
                <a:gd name="T10" fmla="*/ 0 w 71"/>
                <a:gd name="T11" fmla="*/ 50 h 80"/>
                <a:gd name="T12" fmla="*/ 2 w 71"/>
                <a:gd name="T13" fmla="*/ 5 h 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1"/>
                <a:gd name="T22" fmla="*/ 0 h 80"/>
                <a:gd name="T23" fmla="*/ 71 w 71"/>
                <a:gd name="T24" fmla="*/ 80 h 8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1" h="80">
                  <a:moveTo>
                    <a:pt x="2" y="5"/>
                  </a:moveTo>
                  <a:lnTo>
                    <a:pt x="42" y="0"/>
                  </a:lnTo>
                  <a:lnTo>
                    <a:pt x="71" y="31"/>
                  </a:lnTo>
                  <a:lnTo>
                    <a:pt x="69" y="76"/>
                  </a:lnTo>
                  <a:lnTo>
                    <a:pt x="29" y="80"/>
                  </a:lnTo>
                  <a:lnTo>
                    <a:pt x="0" y="50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8ACD75"/>
            </a:solidFill>
            <a:ln w="12700" cmpd="sng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196" name="Freeform 681"/>
            <p:cNvSpPr>
              <a:spLocks/>
            </p:cNvSpPr>
            <p:nvPr/>
          </p:nvSpPr>
          <p:spPr bwMode="auto">
            <a:xfrm>
              <a:off x="4179" y="816"/>
              <a:ext cx="82" cy="81"/>
            </a:xfrm>
            <a:custGeom>
              <a:avLst/>
              <a:gdLst>
                <a:gd name="T0" fmla="*/ 0 w 82"/>
                <a:gd name="T1" fmla="*/ 16 h 81"/>
                <a:gd name="T2" fmla="*/ 38 w 82"/>
                <a:gd name="T3" fmla="*/ 0 h 81"/>
                <a:gd name="T4" fmla="*/ 74 w 82"/>
                <a:gd name="T5" fmla="*/ 21 h 81"/>
                <a:gd name="T6" fmla="*/ 82 w 82"/>
                <a:gd name="T7" fmla="*/ 65 h 81"/>
                <a:gd name="T8" fmla="*/ 44 w 82"/>
                <a:gd name="T9" fmla="*/ 81 h 81"/>
                <a:gd name="T10" fmla="*/ 9 w 82"/>
                <a:gd name="T11" fmla="*/ 60 h 81"/>
                <a:gd name="T12" fmla="*/ 0 w 82"/>
                <a:gd name="T13" fmla="*/ 16 h 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2"/>
                <a:gd name="T22" fmla="*/ 0 h 81"/>
                <a:gd name="T23" fmla="*/ 82 w 82"/>
                <a:gd name="T24" fmla="*/ 81 h 8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2" h="81">
                  <a:moveTo>
                    <a:pt x="0" y="16"/>
                  </a:moveTo>
                  <a:lnTo>
                    <a:pt x="38" y="0"/>
                  </a:lnTo>
                  <a:lnTo>
                    <a:pt x="74" y="21"/>
                  </a:lnTo>
                  <a:lnTo>
                    <a:pt x="82" y="65"/>
                  </a:lnTo>
                  <a:lnTo>
                    <a:pt x="44" y="81"/>
                  </a:lnTo>
                  <a:lnTo>
                    <a:pt x="9" y="6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8ACD75"/>
            </a:solidFill>
            <a:ln w="12700" cmpd="sng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197" name="Freeform 682"/>
            <p:cNvSpPr>
              <a:spLocks/>
            </p:cNvSpPr>
            <p:nvPr/>
          </p:nvSpPr>
          <p:spPr bwMode="auto">
            <a:xfrm>
              <a:off x="4069" y="956"/>
              <a:ext cx="90" cy="77"/>
            </a:xfrm>
            <a:custGeom>
              <a:avLst/>
              <a:gdLst>
                <a:gd name="T0" fmla="*/ 0 w 90"/>
                <a:gd name="T1" fmla="*/ 50 h 77"/>
                <a:gd name="T2" fmla="*/ 19 w 90"/>
                <a:gd name="T3" fmla="*/ 10 h 77"/>
                <a:gd name="T4" fmla="*/ 58 w 90"/>
                <a:gd name="T5" fmla="*/ 0 h 77"/>
                <a:gd name="T6" fmla="*/ 90 w 90"/>
                <a:gd name="T7" fmla="*/ 27 h 77"/>
                <a:gd name="T8" fmla="*/ 72 w 90"/>
                <a:gd name="T9" fmla="*/ 67 h 77"/>
                <a:gd name="T10" fmla="*/ 33 w 90"/>
                <a:gd name="T11" fmla="*/ 77 h 77"/>
                <a:gd name="T12" fmla="*/ 0 w 90"/>
                <a:gd name="T13" fmla="*/ 50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0"/>
                <a:gd name="T22" fmla="*/ 0 h 77"/>
                <a:gd name="T23" fmla="*/ 90 w 90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0" h="77">
                  <a:moveTo>
                    <a:pt x="0" y="50"/>
                  </a:moveTo>
                  <a:lnTo>
                    <a:pt x="19" y="10"/>
                  </a:lnTo>
                  <a:lnTo>
                    <a:pt x="58" y="0"/>
                  </a:lnTo>
                  <a:lnTo>
                    <a:pt x="90" y="27"/>
                  </a:lnTo>
                  <a:lnTo>
                    <a:pt x="72" y="67"/>
                  </a:lnTo>
                  <a:lnTo>
                    <a:pt x="33" y="77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8ACD75"/>
            </a:solidFill>
            <a:ln w="12700" cmpd="sng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198" name="Freeform 683"/>
            <p:cNvSpPr>
              <a:spLocks/>
            </p:cNvSpPr>
            <p:nvPr/>
          </p:nvSpPr>
          <p:spPr bwMode="auto">
            <a:xfrm>
              <a:off x="4067" y="1138"/>
              <a:ext cx="73" cy="82"/>
            </a:xfrm>
            <a:custGeom>
              <a:avLst/>
              <a:gdLst>
                <a:gd name="T0" fmla="*/ 9 w 73"/>
                <a:gd name="T1" fmla="*/ 82 h 82"/>
                <a:gd name="T2" fmla="*/ 0 w 73"/>
                <a:gd name="T3" fmla="*/ 38 h 82"/>
                <a:gd name="T4" fmla="*/ 24 w 73"/>
                <a:gd name="T5" fmla="*/ 2 h 82"/>
                <a:gd name="T6" fmla="*/ 64 w 73"/>
                <a:gd name="T7" fmla="*/ 0 h 82"/>
                <a:gd name="T8" fmla="*/ 73 w 73"/>
                <a:gd name="T9" fmla="*/ 43 h 82"/>
                <a:gd name="T10" fmla="*/ 49 w 73"/>
                <a:gd name="T11" fmla="*/ 79 h 82"/>
                <a:gd name="T12" fmla="*/ 9 w 73"/>
                <a:gd name="T13" fmla="*/ 82 h 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3"/>
                <a:gd name="T22" fmla="*/ 0 h 82"/>
                <a:gd name="T23" fmla="*/ 73 w 73"/>
                <a:gd name="T24" fmla="*/ 82 h 8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3" h="82">
                  <a:moveTo>
                    <a:pt x="9" y="82"/>
                  </a:moveTo>
                  <a:lnTo>
                    <a:pt x="0" y="38"/>
                  </a:lnTo>
                  <a:lnTo>
                    <a:pt x="24" y="2"/>
                  </a:lnTo>
                  <a:lnTo>
                    <a:pt x="64" y="0"/>
                  </a:lnTo>
                  <a:lnTo>
                    <a:pt x="73" y="43"/>
                  </a:lnTo>
                  <a:lnTo>
                    <a:pt x="49" y="79"/>
                  </a:lnTo>
                  <a:lnTo>
                    <a:pt x="9" y="82"/>
                  </a:lnTo>
                  <a:close/>
                </a:path>
              </a:pathLst>
            </a:custGeom>
            <a:solidFill>
              <a:srgbClr val="8ACD75"/>
            </a:solidFill>
            <a:ln w="12700" cmpd="sng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199" name="Freeform 684"/>
            <p:cNvSpPr>
              <a:spLocks/>
            </p:cNvSpPr>
            <p:nvPr/>
          </p:nvSpPr>
          <p:spPr bwMode="auto">
            <a:xfrm>
              <a:off x="4222" y="1189"/>
              <a:ext cx="88" cy="79"/>
            </a:xfrm>
            <a:custGeom>
              <a:avLst/>
              <a:gdLst>
                <a:gd name="T0" fmla="*/ 0 w 88"/>
                <a:gd name="T1" fmla="*/ 56 h 79"/>
                <a:gd name="T2" fmla="*/ 15 w 88"/>
                <a:gd name="T3" fmla="*/ 14 h 79"/>
                <a:gd name="T4" fmla="*/ 53 w 88"/>
                <a:gd name="T5" fmla="*/ 0 h 79"/>
                <a:gd name="T6" fmla="*/ 88 w 88"/>
                <a:gd name="T7" fmla="*/ 23 h 79"/>
                <a:gd name="T8" fmla="*/ 73 w 88"/>
                <a:gd name="T9" fmla="*/ 65 h 79"/>
                <a:gd name="T10" fmla="*/ 35 w 88"/>
                <a:gd name="T11" fmla="*/ 79 h 79"/>
                <a:gd name="T12" fmla="*/ 0 w 88"/>
                <a:gd name="T13" fmla="*/ 56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8"/>
                <a:gd name="T22" fmla="*/ 0 h 79"/>
                <a:gd name="T23" fmla="*/ 88 w 88"/>
                <a:gd name="T24" fmla="*/ 79 h 7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8" h="79">
                  <a:moveTo>
                    <a:pt x="0" y="56"/>
                  </a:moveTo>
                  <a:lnTo>
                    <a:pt x="15" y="14"/>
                  </a:lnTo>
                  <a:lnTo>
                    <a:pt x="53" y="0"/>
                  </a:lnTo>
                  <a:lnTo>
                    <a:pt x="88" y="23"/>
                  </a:lnTo>
                  <a:lnTo>
                    <a:pt x="73" y="65"/>
                  </a:lnTo>
                  <a:lnTo>
                    <a:pt x="35" y="79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8ACD75"/>
            </a:solidFill>
            <a:ln w="12700" cmpd="sng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00" name="Freeform 685"/>
            <p:cNvSpPr>
              <a:spLocks/>
            </p:cNvSpPr>
            <p:nvPr/>
          </p:nvSpPr>
          <p:spPr bwMode="auto">
            <a:xfrm>
              <a:off x="4263" y="978"/>
              <a:ext cx="86" cy="80"/>
            </a:xfrm>
            <a:custGeom>
              <a:avLst/>
              <a:gdLst>
                <a:gd name="T0" fmla="*/ 0 w 86"/>
                <a:gd name="T1" fmla="*/ 59 h 80"/>
                <a:gd name="T2" fmla="*/ 13 w 86"/>
                <a:gd name="T3" fmla="*/ 17 h 80"/>
                <a:gd name="T4" fmla="*/ 50 w 86"/>
                <a:gd name="T5" fmla="*/ 0 h 80"/>
                <a:gd name="T6" fmla="*/ 86 w 86"/>
                <a:gd name="T7" fmla="*/ 21 h 80"/>
                <a:gd name="T8" fmla="*/ 73 w 86"/>
                <a:gd name="T9" fmla="*/ 64 h 80"/>
                <a:gd name="T10" fmla="*/ 35 w 86"/>
                <a:gd name="T11" fmla="*/ 80 h 80"/>
                <a:gd name="T12" fmla="*/ 0 w 86"/>
                <a:gd name="T13" fmla="*/ 59 h 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6"/>
                <a:gd name="T22" fmla="*/ 0 h 80"/>
                <a:gd name="T23" fmla="*/ 86 w 86"/>
                <a:gd name="T24" fmla="*/ 80 h 8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6" h="80">
                  <a:moveTo>
                    <a:pt x="0" y="59"/>
                  </a:moveTo>
                  <a:lnTo>
                    <a:pt x="13" y="17"/>
                  </a:lnTo>
                  <a:lnTo>
                    <a:pt x="50" y="0"/>
                  </a:lnTo>
                  <a:lnTo>
                    <a:pt x="86" y="21"/>
                  </a:lnTo>
                  <a:lnTo>
                    <a:pt x="73" y="64"/>
                  </a:lnTo>
                  <a:lnTo>
                    <a:pt x="35" y="80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8ACD75"/>
            </a:solidFill>
            <a:ln w="12700" cmpd="sng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01" name="Freeform 686"/>
            <p:cNvSpPr>
              <a:spLocks/>
            </p:cNvSpPr>
            <p:nvPr/>
          </p:nvSpPr>
          <p:spPr bwMode="auto">
            <a:xfrm>
              <a:off x="4627" y="705"/>
              <a:ext cx="86" cy="79"/>
            </a:xfrm>
            <a:custGeom>
              <a:avLst/>
              <a:gdLst>
                <a:gd name="T0" fmla="*/ 0 w 86"/>
                <a:gd name="T1" fmla="*/ 58 h 79"/>
                <a:gd name="T2" fmla="*/ 13 w 86"/>
                <a:gd name="T3" fmla="*/ 16 h 79"/>
                <a:gd name="T4" fmla="*/ 50 w 86"/>
                <a:gd name="T5" fmla="*/ 0 h 79"/>
                <a:gd name="T6" fmla="*/ 86 w 86"/>
                <a:gd name="T7" fmla="*/ 21 h 79"/>
                <a:gd name="T8" fmla="*/ 73 w 86"/>
                <a:gd name="T9" fmla="*/ 63 h 79"/>
                <a:gd name="T10" fmla="*/ 36 w 86"/>
                <a:gd name="T11" fmla="*/ 79 h 79"/>
                <a:gd name="T12" fmla="*/ 0 w 86"/>
                <a:gd name="T13" fmla="*/ 58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6"/>
                <a:gd name="T22" fmla="*/ 0 h 79"/>
                <a:gd name="T23" fmla="*/ 86 w 86"/>
                <a:gd name="T24" fmla="*/ 79 h 7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6" h="79">
                  <a:moveTo>
                    <a:pt x="0" y="58"/>
                  </a:moveTo>
                  <a:lnTo>
                    <a:pt x="13" y="16"/>
                  </a:lnTo>
                  <a:lnTo>
                    <a:pt x="50" y="0"/>
                  </a:lnTo>
                  <a:lnTo>
                    <a:pt x="86" y="21"/>
                  </a:lnTo>
                  <a:lnTo>
                    <a:pt x="73" y="63"/>
                  </a:lnTo>
                  <a:lnTo>
                    <a:pt x="36" y="79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8ACD75"/>
            </a:solidFill>
            <a:ln w="12700" cmpd="sng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02" name="Freeform 687"/>
            <p:cNvSpPr>
              <a:spLocks/>
            </p:cNvSpPr>
            <p:nvPr/>
          </p:nvSpPr>
          <p:spPr bwMode="auto">
            <a:xfrm>
              <a:off x="4414" y="852"/>
              <a:ext cx="91" cy="77"/>
            </a:xfrm>
            <a:custGeom>
              <a:avLst/>
              <a:gdLst>
                <a:gd name="T0" fmla="*/ 0 w 91"/>
                <a:gd name="T1" fmla="*/ 49 h 77"/>
                <a:gd name="T2" fmla="*/ 19 w 91"/>
                <a:gd name="T3" fmla="*/ 10 h 77"/>
                <a:gd name="T4" fmla="*/ 58 w 91"/>
                <a:gd name="T5" fmla="*/ 0 h 77"/>
                <a:gd name="T6" fmla="*/ 91 w 91"/>
                <a:gd name="T7" fmla="*/ 27 h 77"/>
                <a:gd name="T8" fmla="*/ 72 w 91"/>
                <a:gd name="T9" fmla="*/ 67 h 77"/>
                <a:gd name="T10" fmla="*/ 32 w 91"/>
                <a:gd name="T11" fmla="*/ 77 h 77"/>
                <a:gd name="T12" fmla="*/ 0 w 91"/>
                <a:gd name="T13" fmla="*/ 49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1"/>
                <a:gd name="T22" fmla="*/ 0 h 77"/>
                <a:gd name="T23" fmla="*/ 91 w 91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1" h="77">
                  <a:moveTo>
                    <a:pt x="0" y="49"/>
                  </a:moveTo>
                  <a:lnTo>
                    <a:pt x="19" y="10"/>
                  </a:lnTo>
                  <a:lnTo>
                    <a:pt x="58" y="0"/>
                  </a:lnTo>
                  <a:lnTo>
                    <a:pt x="91" y="27"/>
                  </a:lnTo>
                  <a:lnTo>
                    <a:pt x="72" y="67"/>
                  </a:lnTo>
                  <a:lnTo>
                    <a:pt x="32" y="77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8ACD75"/>
            </a:solidFill>
            <a:ln w="12700" cmpd="sng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03" name="Freeform 688"/>
            <p:cNvSpPr>
              <a:spLocks/>
            </p:cNvSpPr>
            <p:nvPr/>
          </p:nvSpPr>
          <p:spPr bwMode="auto">
            <a:xfrm>
              <a:off x="4476" y="628"/>
              <a:ext cx="88" cy="79"/>
            </a:xfrm>
            <a:custGeom>
              <a:avLst/>
              <a:gdLst>
                <a:gd name="T0" fmla="*/ 0 w 88"/>
                <a:gd name="T1" fmla="*/ 23 h 79"/>
                <a:gd name="T2" fmla="*/ 35 w 88"/>
                <a:gd name="T3" fmla="*/ 0 h 79"/>
                <a:gd name="T4" fmla="*/ 73 w 88"/>
                <a:gd name="T5" fmla="*/ 14 h 79"/>
                <a:gd name="T6" fmla="*/ 88 w 88"/>
                <a:gd name="T7" fmla="*/ 56 h 79"/>
                <a:gd name="T8" fmla="*/ 54 w 88"/>
                <a:gd name="T9" fmla="*/ 79 h 79"/>
                <a:gd name="T10" fmla="*/ 16 w 88"/>
                <a:gd name="T11" fmla="*/ 65 h 79"/>
                <a:gd name="T12" fmla="*/ 0 w 88"/>
                <a:gd name="T13" fmla="*/ 23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8"/>
                <a:gd name="T22" fmla="*/ 0 h 79"/>
                <a:gd name="T23" fmla="*/ 88 w 88"/>
                <a:gd name="T24" fmla="*/ 79 h 7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8" h="79">
                  <a:moveTo>
                    <a:pt x="0" y="23"/>
                  </a:moveTo>
                  <a:lnTo>
                    <a:pt x="35" y="0"/>
                  </a:lnTo>
                  <a:lnTo>
                    <a:pt x="73" y="14"/>
                  </a:lnTo>
                  <a:lnTo>
                    <a:pt x="88" y="56"/>
                  </a:lnTo>
                  <a:lnTo>
                    <a:pt x="54" y="79"/>
                  </a:lnTo>
                  <a:lnTo>
                    <a:pt x="16" y="65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8ACD75"/>
            </a:solidFill>
            <a:ln w="12700" cmpd="sng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04" name="Freeform 689"/>
            <p:cNvSpPr>
              <a:spLocks/>
            </p:cNvSpPr>
            <p:nvPr/>
          </p:nvSpPr>
          <p:spPr bwMode="auto">
            <a:xfrm>
              <a:off x="4797" y="606"/>
              <a:ext cx="92" cy="72"/>
            </a:xfrm>
            <a:custGeom>
              <a:avLst/>
              <a:gdLst>
                <a:gd name="T0" fmla="*/ 0 w 92"/>
                <a:gd name="T1" fmla="*/ 32 h 72"/>
                <a:gd name="T2" fmla="*/ 29 w 92"/>
                <a:gd name="T3" fmla="*/ 0 h 72"/>
                <a:gd name="T4" fmla="*/ 69 w 92"/>
                <a:gd name="T5" fmla="*/ 4 h 72"/>
                <a:gd name="T6" fmla="*/ 92 w 92"/>
                <a:gd name="T7" fmla="*/ 41 h 72"/>
                <a:gd name="T8" fmla="*/ 63 w 92"/>
                <a:gd name="T9" fmla="*/ 72 h 72"/>
                <a:gd name="T10" fmla="*/ 23 w 92"/>
                <a:gd name="T11" fmla="*/ 68 h 72"/>
                <a:gd name="T12" fmla="*/ 0 w 92"/>
                <a:gd name="T13" fmla="*/ 32 h 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2"/>
                <a:gd name="T22" fmla="*/ 0 h 72"/>
                <a:gd name="T23" fmla="*/ 92 w 92"/>
                <a:gd name="T24" fmla="*/ 72 h 7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2" h="72">
                  <a:moveTo>
                    <a:pt x="0" y="32"/>
                  </a:moveTo>
                  <a:lnTo>
                    <a:pt x="29" y="0"/>
                  </a:lnTo>
                  <a:lnTo>
                    <a:pt x="69" y="4"/>
                  </a:lnTo>
                  <a:lnTo>
                    <a:pt x="92" y="41"/>
                  </a:lnTo>
                  <a:lnTo>
                    <a:pt x="63" y="72"/>
                  </a:lnTo>
                  <a:lnTo>
                    <a:pt x="23" y="68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8ACD75"/>
            </a:solidFill>
            <a:ln w="12700" cmpd="sng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05" name="Freeform 690"/>
            <p:cNvSpPr>
              <a:spLocks/>
            </p:cNvSpPr>
            <p:nvPr/>
          </p:nvSpPr>
          <p:spPr bwMode="auto">
            <a:xfrm>
              <a:off x="4288" y="677"/>
              <a:ext cx="89" cy="78"/>
            </a:xfrm>
            <a:custGeom>
              <a:avLst/>
              <a:gdLst>
                <a:gd name="T0" fmla="*/ 0 w 89"/>
                <a:gd name="T1" fmla="*/ 52 h 78"/>
                <a:gd name="T2" fmla="*/ 17 w 89"/>
                <a:gd name="T3" fmla="*/ 11 h 78"/>
                <a:gd name="T4" fmla="*/ 56 w 89"/>
                <a:gd name="T5" fmla="*/ 0 h 78"/>
                <a:gd name="T6" fmla="*/ 89 w 89"/>
                <a:gd name="T7" fmla="*/ 25 h 78"/>
                <a:gd name="T8" fmla="*/ 72 w 89"/>
                <a:gd name="T9" fmla="*/ 65 h 78"/>
                <a:gd name="T10" fmla="*/ 33 w 89"/>
                <a:gd name="T11" fmla="*/ 78 h 78"/>
                <a:gd name="T12" fmla="*/ 0 w 89"/>
                <a:gd name="T13" fmla="*/ 52 h 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9"/>
                <a:gd name="T22" fmla="*/ 0 h 78"/>
                <a:gd name="T23" fmla="*/ 89 w 89"/>
                <a:gd name="T24" fmla="*/ 78 h 7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9" h="78">
                  <a:moveTo>
                    <a:pt x="0" y="52"/>
                  </a:moveTo>
                  <a:lnTo>
                    <a:pt x="17" y="11"/>
                  </a:lnTo>
                  <a:lnTo>
                    <a:pt x="56" y="0"/>
                  </a:lnTo>
                  <a:lnTo>
                    <a:pt x="89" y="25"/>
                  </a:lnTo>
                  <a:lnTo>
                    <a:pt x="72" y="65"/>
                  </a:lnTo>
                  <a:lnTo>
                    <a:pt x="33" y="78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8ACD75"/>
            </a:solidFill>
            <a:ln w="12700" cmpd="sng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06" name="Freeform 691"/>
            <p:cNvSpPr>
              <a:spLocks/>
            </p:cNvSpPr>
            <p:nvPr/>
          </p:nvSpPr>
          <p:spPr bwMode="auto">
            <a:xfrm>
              <a:off x="4100" y="592"/>
              <a:ext cx="91" cy="75"/>
            </a:xfrm>
            <a:custGeom>
              <a:avLst/>
              <a:gdLst>
                <a:gd name="T0" fmla="*/ 0 w 91"/>
                <a:gd name="T1" fmla="*/ 47 h 75"/>
                <a:gd name="T2" fmla="*/ 20 w 91"/>
                <a:gd name="T3" fmla="*/ 8 h 75"/>
                <a:gd name="T4" fmla="*/ 60 w 91"/>
                <a:gd name="T5" fmla="*/ 0 h 75"/>
                <a:gd name="T6" fmla="*/ 91 w 91"/>
                <a:gd name="T7" fmla="*/ 28 h 75"/>
                <a:gd name="T8" fmla="*/ 71 w 91"/>
                <a:gd name="T9" fmla="*/ 67 h 75"/>
                <a:gd name="T10" fmla="*/ 31 w 91"/>
                <a:gd name="T11" fmla="*/ 75 h 75"/>
                <a:gd name="T12" fmla="*/ 0 w 91"/>
                <a:gd name="T13" fmla="*/ 47 h 7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1"/>
                <a:gd name="T22" fmla="*/ 0 h 75"/>
                <a:gd name="T23" fmla="*/ 91 w 91"/>
                <a:gd name="T24" fmla="*/ 75 h 7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1" h="75">
                  <a:moveTo>
                    <a:pt x="0" y="47"/>
                  </a:moveTo>
                  <a:lnTo>
                    <a:pt x="20" y="8"/>
                  </a:lnTo>
                  <a:lnTo>
                    <a:pt x="60" y="0"/>
                  </a:lnTo>
                  <a:lnTo>
                    <a:pt x="91" y="28"/>
                  </a:lnTo>
                  <a:lnTo>
                    <a:pt x="71" y="67"/>
                  </a:lnTo>
                  <a:lnTo>
                    <a:pt x="31" y="75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8ACD75"/>
            </a:solidFill>
            <a:ln w="12700" cmpd="sng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07" name="Freeform 692"/>
            <p:cNvSpPr>
              <a:spLocks/>
            </p:cNvSpPr>
            <p:nvPr/>
          </p:nvSpPr>
          <p:spPr bwMode="auto">
            <a:xfrm>
              <a:off x="4014" y="735"/>
              <a:ext cx="86" cy="80"/>
            </a:xfrm>
            <a:custGeom>
              <a:avLst/>
              <a:gdLst>
                <a:gd name="T0" fmla="*/ 0 w 86"/>
                <a:gd name="T1" fmla="*/ 59 h 80"/>
                <a:gd name="T2" fmla="*/ 13 w 86"/>
                <a:gd name="T3" fmla="*/ 16 h 80"/>
                <a:gd name="T4" fmla="*/ 50 w 86"/>
                <a:gd name="T5" fmla="*/ 0 h 80"/>
                <a:gd name="T6" fmla="*/ 86 w 86"/>
                <a:gd name="T7" fmla="*/ 21 h 80"/>
                <a:gd name="T8" fmla="*/ 73 w 86"/>
                <a:gd name="T9" fmla="*/ 63 h 80"/>
                <a:gd name="T10" fmla="*/ 35 w 86"/>
                <a:gd name="T11" fmla="*/ 80 h 80"/>
                <a:gd name="T12" fmla="*/ 0 w 86"/>
                <a:gd name="T13" fmla="*/ 59 h 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6"/>
                <a:gd name="T22" fmla="*/ 0 h 80"/>
                <a:gd name="T23" fmla="*/ 86 w 86"/>
                <a:gd name="T24" fmla="*/ 80 h 8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6" h="80">
                  <a:moveTo>
                    <a:pt x="0" y="59"/>
                  </a:moveTo>
                  <a:lnTo>
                    <a:pt x="13" y="16"/>
                  </a:lnTo>
                  <a:lnTo>
                    <a:pt x="50" y="0"/>
                  </a:lnTo>
                  <a:lnTo>
                    <a:pt x="86" y="21"/>
                  </a:lnTo>
                  <a:lnTo>
                    <a:pt x="73" y="63"/>
                  </a:lnTo>
                  <a:lnTo>
                    <a:pt x="35" y="80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8ACD75"/>
            </a:solidFill>
            <a:ln w="12700" cmpd="sng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08" name="Freeform 693"/>
            <p:cNvSpPr>
              <a:spLocks/>
            </p:cNvSpPr>
            <p:nvPr/>
          </p:nvSpPr>
          <p:spPr bwMode="auto">
            <a:xfrm>
              <a:off x="3896" y="616"/>
              <a:ext cx="89" cy="78"/>
            </a:xfrm>
            <a:custGeom>
              <a:avLst/>
              <a:gdLst>
                <a:gd name="T0" fmla="*/ 0 w 89"/>
                <a:gd name="T1" fmla="*/ 24 h 78"/>
                <a:gd name="T2" fmla="*/ 34 w 89"/>
                <a:gd name="T3" fmla="*/ 0 h 78"/>
                <a:gd name="T4" fmla="*/ 72 w 89"/>
                <a:gd name="T5" fmla="*/ 12 h 78"/>
                <a:gd name="T6" fmla="*/ 89 w 89"/>
                <a:gd name="T7" fmla="*/ 53 h 78"/>
                <a:gd name="T8" fmla="*/ 55 w 89"/>
                <a:gd name="T9" fmla="*/ 78 h 78"/>
                <a:gd name="T10" fmla="*/ 16 w 89"/>
                <a:gd name="T11" fmla="*/ 65 h 78"/>
                <a:gd name="T12" fmla="*/ 0 w 89"/>
                <a:gd name="T13" fmla="*/ 24 h 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9"/>
                <a:gd name="T22" fmla="*/ 0 h 78"/>
                <a:gd name="T23" fmla="*/ 89 w 89"/>
                <a:gd name="T24" fmla="*/ 78 h 7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9" h="78">
                  <a:moveTo>
                    <a:pt x="0" y="24"/>
                  </a:moveTo>
                  <a:lnTo>
                    <a:pt x="34" y="0"/>
                  </a:lnTo>
                  <a:lnTo>
                    <a:pt x="72" y="12"/>
                  </a:lnTo>
                  <a:lnTo>
                    <a:pt x="89" y="53"/>
                  </a:lnTo>
                  <a:lnTo>
                    <a:pt x="55" y="78"/>
                  </a:lnTo>
                  <a:lnTo>
                    <a:pt x="16" y="65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8ACD75"/>
            </a:solidFill>
            <a:ln w="12700" cmpd="sng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09" name="Freeform 694"/>
            <p:cNvSpPr>
              <a:spLocks/>
            </p:cNvSpPr>
            <p:nvPr/>
          </p:nvSpPr>
          <p:spPr bwMode="auto">
            <a:xfrm>
              <a:off x="4555" y="1006"/>
              <a:ext cx="90" cy="76"/>
            </a:xfrm>
            <a:custGeom>
              <a:avLst/>
              <a:gdLst>
                <a:gd name="T0" fmla="*/ 0 w 90"/>
                <a:gd name="T1" fmla="*/ 27 h 76"/>
                <a:gd name="T2" fmla="*/ 32 w 90"/>
                <a:gd name="T3" fmla="*/ 0 h 76"/>
                <a:gd name="T4" fmla="*/ 71 w 90"/>
                <a:gd name="T5" fmla="*/ 9 h 76"/>
                <a:gd name="T6" fmla="*/ 90 w 90"/>
                <a:gd name="T7" fmla="*/ 48 h 76"/>
                <a:gd name="T8" fmla="*/ 58 w 90"/>
                <a:gd name="T9" fmla="*/ 76 h 76"/>
                <a:gd name="T10" fmla="*/ 19 w 90"/>
                <a:gd name="T11" fmla="*/ 67 h 76"/>
                <a:gd name="T12" fmla="*/ 0 w 90"/>
                <a:gd name="T13" fmla="*/ 27 h 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0"/>
                <a:gd name="T22" fmla="*/ 0 h 76"/>
                <a:gd name="T23" fmla="*/ 90 w 90"/>
                <a:gd name="T24" fmla="*/ 76 h 7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0" h="76">
                  <a:moveTo>
                    <a:pt x="0" y="27"/>
                  </a:moveTo>
                  <a:lnTo>
                    <a:pt x="32" y="0"/>
                  </a:lnTo>
                  <a:lnTo>
                    <a:pt x="71" y="9"/>
                  </a:lnTo>
                  <a:lnTo>
                    <a:pt x="90" y="48"/>
                  </a:lnTo>
                  <a:lnTo>
                    <a:pt x="58" y="76"/>
                  </a:lnTo>
                  <a:lnTo>
                    <a:pt x="19" y="6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8ACD75"/>
            </a:solidFill>
            <a:ln w="12700" cmpd="sng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10" name="Freeform 695"/>
            <p:cNvSpPr>
              <a:spLocks/>
            </p:cNvSpPr>
            <p:nvPr/>
          </p:nvSpPr>
          <p:spPr bwMode="auto">
            <a:xfrm>
              <a:off x="4679" y="865"/>
              <a:ext cx="73" cy="89"/>
            </a:xfrm>
            <a:custGeom>
              <a:avLst/>
              <a:gdLst>
                <a:gd name="T0" fmla="*/ 13 w 73"/>
                <a:gd name="T1" fmla="*/ 89 h 89"/>
                <a:gd name="T2" fmla="*/ 0 w 73"/>
                <a:gd name="T3" fmla="*/ 47 h 89"/>
                <a:gd name="T4" fmla="*/ 20 w 73"/>
                <a:gd name="T5" fmla="*/ 8 h 89"/>
                <a:gd name="T6" fmla="*/ 59 w 73"/>
                <a:gd name="T7" fmla="*/ 0 h 89"/>
                <a:gd name="T8" fmla="*/ 73 w 73"/>
                <a:gd name="T9" fmla="*/ 42 h 89"/>
                <a:gd name="T10" fmla="*/ 53 w 73"/>
                <a:gd name="T11" fmla="*/ 81 h 89"/>
                <a:gd name="T12" fmla="*/ 13 w 73"/>
                <a:gd name="T13" fmla="*/ 89 h 8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3"/>
                <a:gd name="T22" fmla="*/ 0 h 89"/>
                <a:gd name="T23" fmla="*/ 73 w 73"/>
                <a:gd name="T24" fmla="*/ 89 h 8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3" h="89">
                  <a:moveTo>
                    <a:pt x="13" y="89"/>
                  </a:moveTo>
                  <a:lnTo>
                    <a:pt x="0" y="47"/>
                  </a:lnTo>
                  <a:lnTo>
                    <a:pt x="20" y="8"/>
                  </a:lnTo>
                  <a:lnTo>
                    <a:pt x="59" y="0"/>
                  </a:lnTo>
                  <a:lnTo>
                    <a:pt x="73" y="42"/>
                  </a:lnTo>
                  <a:lnTo>
                    <a:pt x="53" y="81"/>
                  </a:lnTo>
                  <a:lnTo>
                    <a:pt x="13" y="89"/>
                  </a:lnTo>
                  <a:close/>
                </a:path>
              </a:pathLst>
            </a:custGeom>
            <a:solidFill>
              <a:srgbClr val="8ACD75"/>
            </a:solidFill>
            <a:ln w="12700" cmpd="sng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11" name="Freeform 696"/>
            <p:cNvSpPr>
              <a:spLocks/>
            </p:cNvSpPr>
            <p:nvPr/>
          </p:nvSpPr>
          <p:spPr bwMode="auto">
            <a:xfrm>
              <a:off x="4756" y="1074"/>
              <a:ext cx="72" cy="80"/>
            </a:xfrm>
            <a:custGeom>
              <a:avLst/>
              <a:gdLst>
                <a:gd name="T0" fmla="*/ 7 w 72"/>
                <a:gd name="T1" fmla="*/ 0 h 80"/>
                <a:gd name="T2" fmla="*/ 47 w 72"/>
                <a:gd name="T3" fmla="*/ 1 h 80"/>
                <a:gd name="T4" fmla="*/ 72 w 72"/>
                <a:gd name="T5" fmla="*/ 36 h 80"/>
                <a:gd name="T6" fmla="*/ 65 w 72"/>
                <a:gd name="T7" fmla="*/ 80 h 80"/>
                <a:gd name="T8" fmla="*/ 25 w 72"/>
                <a:gd name="T9" fmla="*/ 79 h 80"/>
                <a:gd name="T10" fmla="*/ 0 w 72"/>
                <a:gd name="T11" fmla="*/ 45 h 80"/>
                <a:gd name="T12" fmla="*/ 7 w 72"/>
                <a:gd name="T13" fmla="*/ 0 h 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"/>
                <a:gd name="T22" fmla="*/ 0 h 80"/>
                <a:gd name="T23" fmla="*/ 72 w 72"/>
                <a:gd name="T24" fmla="*/ 80 h 8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" h="80">
                  <a:moveTo>
                    <a:pt x="7" y="0"/>
                  </a:moveTo>
                  <a:lnTo>
                    <a:pt x="47" y="1"/>
                  </a:lnTo>
                  <a:lnTo>
                    <a:pt x="72" y="36"/>
                  </a:lnTo>
                  <a:lnTo>
                    <a:pt x="65" y="80"/>
                  </a:lnTo>
                  <a:lnTo>
                    <a:pt x="25" y="79"/>
                  </a:lnTo>
                  <a:lnTo>
                    <a:pt x="0" y="4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8ACD75"/>
            </a:solidFill>
            <a:ln w="12700" cmpd="sng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12" name="Freeform 698"/>
            <p:cNvSpPr>
              <a:spLocks/>
            </p:cNvSpPr>
            <p:nvPr/>
          </p:nvSpPr>
          <p:spPr bwMode="auto">
            <a:xfrm>
              <a:off x="4576" y="1169"/>
              <a:ext cx="74" cy="82"/>
            </a:xfrm>
            <a:custGeom>
              <a:avLst/>
              <a:gdLst>
                <a:gd name="T0" fmla="*/ 0 w 74"/>
                <a:gd name="T1" fmla="*/ 72 h 82"/>
                <a:gd name="T2" fmla="*/ 3 w 74"/>
                <a:gd name="T3" fmla="*/ 27 h 82"/>
                <a:gd name="T4" fmla="*/ 35 w 74"/>
                <a:gd name="T5" fmla="*/ 0 h 82"/>
                <a:gd name="T6" fmla="*/ 74 w 74"/>
                <a:gd name="T7" fmla="*/ 11 h 82"/>
                <a:gd name="T8" fmla="*/ 71 w 74"/>
                <a:gd name="T9" fmla="*/ 55 h 82"/>
                <a:gd name="T10" fmla="*/ 39 w 74"/>
                <a:gd name="T11" fmla="*/ 82 h 82"/>
                <a:gd name="T12" fmla="*/ 0 w 74"/>
                <a:gd name="T13" fmla="*/ 72 h 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4"/>
                <a:gd name="T22" fmla="*/ 0 h 82"/>
                <a:gd name="T23" fmla="*/ 74 w 74"/>
                <a:gd name="T24" fmla="*/ 82 h 8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4" h="82">
                  <a:moveTo>
                    <a:pt x="0" y="72"/>
                  </a:moveTo>
                  <a:lnTo>
                    <a:pt x="3" y="27"/>
                  </a:lnTo>
                  <a:lnTo>
                    <a:pt x="35" y="0"/>
                  </a:lnTo>
                  <a:lnTo>
                    <a:pt x="74" y="11"/>
                  </a:lnTo>
                  <a:lnTo>
                    <a:pt x="71" y="55"/>
                  </a:lnTo>
                  <a:lnTo>
                    <a:pt x="39" y="82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8ACD75"/>
            </a:solidFill>
            <a:ln w="12700" cmpd="sng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13" name="Freeform 699"/>
            <p:cNvSpPr>
              <a:spLocks/>
            </p:cNvSpPr>
            <p:nvPr/>
          </p:nvSpPr>
          <p:spPr bwMode="auto">
            <a:xfrm>
              <a:off x="4792" y="1217"/>
              <a:ext cx="90" cy="76"/>
            </a:xfrm>
            <a:custGeom>
              <a:avLst/>
              <a:gdLst>
                <a:gd name="T0" fmla="*/ 0 w 90"/>
                <a:gd name="T1" fmla="*/ 49 h 76"/>
                <a:gd name="T2" fmla="*/ 19 w 90"/>
                <a:gd name="T3" fmla="*/ 10 h 76"/>
                <a:gd name="T4" fmla="*/ 58 w 90"/>
                <a:gd name="T5" fmla="*/ 0 h 76"/>
                <a:gd name="T6" fmla="*/ 90 w 90"/>
                <a:gd name="T7" fmla="*/ 27 h 76"/>
                <a:gd name="T8" fmla="*/ 71 w 90"/>
                <a:gd name="T9" fmla="*/ 66 h 76"/>
                <a:gd name="T10" fmla="*/ 32 w 90"/>
                <a:gd name="T11" fmla="*/ 76 h 76"/>
                <a:gd name="T12" fmla="*/ 0 w 90"/>
                <a:gd name="T13" fmla="*/ 49 h 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0"/>
                <a:gd name="T22" fmla="*/ 0 h 76"/>
                <a:gd name="T23" fmla="*/ 90 w 90"/>
                <a:gd name="T24" fmla="*/ 76 h 7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0" h="76">
                  <a:moveTo>
                    <a:pt x="0" y="49"/>
                  </a:moveTo>
                  <a:lnTo>
                    <a:pt x="19" y="10"/>
                  </a:lnTo>
                  <a:lnTo>
                    <a:pt x="58" y="0"/>
                  </a:lnTo>
                  <a:lnTo>
                    <a:pt x="90" y="27"/>
                  </a:lnTo>
                  <a:lnTo>
                    <a:pt x="71" y="66"/>
                  </a:lnTo>
                  <a:lnTo>
                    <a:pt x="32" y="76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8ACD75"/>
            </a:solidFill>
            <a:ln w="12700" cmpd="sng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14" name="Freeform 700"/>
            <p:cNvSpPr>
              <a:spLocks/>
            </p:cNvSpPr>
            <p:nvPr/>
          </p:nvSpPr>
          <p:spPr bwMode="auto">
            <a:xfrm>
              <a:off x="4930" y="1106"/>
              <a:ext cx="83" cy="81"/>
            </a:xfrm>
            <a:custGeom>
              <a:avLst/>
              <a:gdLst>
                <a:gd name="T0" fmla="*/ 0 w 83"/>
                <a:gd name="T1" fmla="*/ 18 h 81"/>
                <a:gd name="T2" fmla="*/ 37 w 83"/>
                <a:gd name="T3" fmla="*/ 0 h 81"/>
                <a:gd name="T4" fmla="*/ 73 w 83"/>
                <a:gd name="T5" fmla="*/ 19 h 81"/>
                <a:gd name="T6" fmla="*/ 83 w 83"/>
                <a:gd name="T7" fmla="*/ 63 h 81"/>
                <a:gd name="T8" fmla="*/ 46 w 83"/>
                <a:gd name="T9" fmla="*/ 81 h 81"/>
                <a:gd name="T10" fmla="*/ 10 w 83"/>
                <a:gd name="T11" fmla="*/ 61 h 81"/>
                <a:gd name="T12" fmla="*/ 0 w 83"/>
                <a:gd name="T13" fmla="*/ 18 h 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81"/>
                <a:gd name="T23" fmla="*/ 83 w 83"/>
                <a:gd name="T24" fmla="*/ 81 h 8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81">
                  <a:moveTo>
                    <a:pt x="0" y="18"/>
                  </a:moveTo>
                  <a:lnTo>
                    <a:pt x="37" y="0"/>
                  </a:lnTo>
                  <a:lnTo>
                    <a:pt x="73" y="19"/>
                  </a:lnTo>
                  <a:lnTo>
                    <a:pt x="83" y="63"/>
                  </a:lnTo>
                  <a:lnTo>
                    <a:pt x="46" y="81"/>
                  </a:lnTo>
                  <a:lnTo>
                    <a:pt x="10" y="61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8ACD75"/>
            </a:solidFill>
            <a:ln w="12700" cmpd="sng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15" name="Freeform 701"/>
            <p:cNvSpPr>
              <a:spLocks/>
            </p:cNvSpPr>
            <p:nvPr/>
          </p:nvSpPr>
          <p:spPr bwMode="auto">
            <a:xfrm>
              <a:off x="4895" y="922"/>
              <a:ext cx="89" cy="77"/>
            </a:xfrm>
            <a:custGeom>
              <a:avLst/>
              <a:gdLst>
                <a:gd name="T0" fmla="*/ 0 w 89"/>
                <a:gd name="T1" fmla="*/ 52 h 77"/>
                <a:gd name="T2" fmla="*/ 17 w 89"/>
                <a:gd name="T3" fmla="*/ 12 h 77"/>
                <a:gd name="T4" fmla="*/ 56 w 89"/>
                <a:gd name="T5" fmla="*/ 0 h 77"/>
                <a:gd name="T6" fmla="*/ 89 w 89"/>
                <a:gd name="T7" fmla="*/ 26 h 77"/>
                <a:gd name="T8" fmla="*/ 72 w 89"/>
                <a:gd name="T9" fmla="*/ 66 h 77"/>
                <a:gd name="T10" fmla="*/ 33 w 89"/>
                <a:gd name="T11" fmla="*/ 77 h 77"/>
                <a:gd name="T12" fmla="*/ 0 w 89"/>
                <a:gd name="T13" fmla="*/ 52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9"/>
                <a:gd name="T22" fmla="*/ 0 h 77"/>
                <a:gd name="T23" fmla="*/ 89 w 89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9" h="77">
                  <a:moveTo>
                    <a:pt x="0" y="52"/>
                  </a:moveTo>
                  <a:lnTo>
                    <a:pt x="17" y="12"/>
                  </a:lnTo>
                  <a:lnTo>
                    <a:pt x="56" y="0"/>
                  </a:lnTo>
                  <a:lnTo>
                    <a:pt x="89" y="26"/>
                  </a:lnTo>
                  <a:lnTo>
                    <a:pt x="72" y="66"/>
                  </a:lnTo>
                  <a:lnTo>
                    <a:pt x="33" y="77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8ACD75"/>
            </a:solidFill>
            <a:ln w="12700" cmpd="sng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216" name="Freeform 702"/>
            <p:cNvSpPr>
              <a:spLocks/>
            </p:cNvSpPr>
            <p:nvPr/>
          </p:nvSpPr>
          <p:spPr bwMode="auto">
            <a:xfrm>
              <a:off x="4881" y="759"/>
              <a:ext cx="92" cy="73"/>
            </a:xfrm>
            <a:custGeom>
              <a:avLst/>
              <a:gdLst>
                <a:gd name="T0" fmla="*/ 0 w 92"/>
                <a:gd name="T1" fmla="*/ 29 h 73"/>
                <a:gd name="T2" fmla="*/ 30 w 92"/>
                <a:gd name="T3" fmla="*/ 0 h 73"/>
                <a:gd name="T4" fmla="*/ 70 w 92"/>
                <a:gd name="T5" fmla="*/ 5 h 73"/>
                <a:gd name="T6" fmla="*/ 92 w 92"/>
                <a:gd name="T7" fmla="*/ 43 h 73"/>
                <a:gd name="T8" fmla="*/ 62 w 92"/>
                <a:gd name="T9" fmla="*/ 73 h 73"/>
                <a:gd name="T10" fmla="*/ 22 w 92"/>
                <a:gd name="T11" fmla="*/ 67 h 73"/>
                <a:gd name="T12" fmla="*/ 0 w 92"/>
                <a:gd name="T13" fmla="*/ 29 h 7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2"/>
                <a:gd name="T22" fmla="*/ 0 h 73"/>
                <a:gd name="T23" fmla="*/ 92 w 92"/>
                <a:gd name="T24" fmla="*/ 73 h 7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2" h="73">
                  <a:moveTo>
                    <a:pt x="0" y="29"/>
                  </a:moveTo>
                  <a:lnTo>
                    <a:pt x="30" y="0"/>
                  </a:lnTo>
                  <a:lnTo>
                    <a:pt x="70" y="5"/>
                  </a:lnTo>
                  <a:lnTo>
                    <a:pt x="92" y="43"/>
                  </a:lnTo>
                  <a:lnTo>
                    <a:pt x="62" y="73"/>
                  </a:lnTo>
                  <a:lnTo>
                    <a:pt x="22" y="67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8ACD75"/>
            </a:solidFill>
            <a:ln w="12700" cmpd="sng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143" name="Group 731"/>
          <p:cNvGrpSpPr>
            <a:grpSpLocks/>
          </p:cNvGrpSpPr>
          <p:nvPr/>
        </p:nvGrpSpPr>
        <p:grpSpPr bwMode="auto">
          <a:xfrm>
            <a:off x="7312025" y="2949575"/>
            <a:ext cx="561975" cy="465138"/>
            <a:chOff x="4095" y="1652"/>
            <a:chExt cx="315" cy="261"/>
          </a:xfrm>
        </p:grpSpPr>
        <p:sp>
          <p:nvSpPr>
            <p:cNvPr id="48190" name="Freeform 697"/>
            <p:cNvSpPr>
              <a:spLocks/>
            </p:cNvSpPr>
            <p:nvPr/>
          </p:nvSpPr>
          <p:spPr bwMode="auto">
            <a:xfrm>
              <a:off x="4237" y="1652"/>
              <a:ext cx="73" cy="79"/>
            </a:xfrm>
            <a:custGeom>
              <a:avLst/>
              <a:gdLst>
                <a:gd name="T0" fmla="*/ 7 w 73"/>
                <a:gd name="T1" fmla="*/ 0 h 79"/>
                <a:gd name="T2" fmla="*/ 48 w 73"/>
                <a:gd name="T3" fmla="*/ 1 h 79"/>
                <a:gd name="T4" fmla="*/ 73 w 73"/>
                <a:gd name="T5" fmla="*/ 36 h 79"/>
                <a:gd name="T6" fmla="*/ 66 w 73"/>
                <a:gd name="T7" fmla="*/ 79 h 79"/>
                <a:gd name="T8" fmla="*/ 26 w 73"/>
                <a:gd name="T9" fmla="*/ 78 h 79"/>
                <a:gd name="T10" fmla="*/ 0 w 73"/>
                <a:gd name="T11" fmla="*/ 45 h 79"/>
                <a:gd name="T12" fmla="*/ 7 w 73"/>
                <a:gd name="T13" fmla="*/ 0 h 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3"/>
                <a:gd name="T22" fmla="*/ 0 h 79"/>
                <a:gd name="T23" fmla="*/ 73 w 73"/>
                <a:gd name="T24" fmla="*/ 79 h 7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3" h="79">
                  <a:moveTo>
                    <a:pt x="7" y="0"/>
                  </a:moveTo>
                  <a:lnTo>
                    <a:pt x="48" y="1"/>
                  </a:lnTo>
                  <a:lnTo>
                    <a:pt x="73" y="36"/>
                  </a:lnTo>
                  <a:lnTo>
                    <a:pt x="66" y="79"/>
                  </a:lnTo>
                  <a:lnTo>
                    <a:pt x="26" y="78"/>
                  </a:lnTo>
                  <a:lnTo>
                    <a:pt x="0" y="4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8ACD75"/>
            </a:solidFill>
            <a:ln w="12700" cmpd="sng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191" name="Freeform 703"/>
            <p:cNvSpPr>
              <a:spLocks/>
            </p:cNvSpPr>
            <p:nvPr/>
          </p:nvSpPr>
          <p:spPr bwMode="auto">
            <a:xfrm>
              <a:off x="4095" y="1732"/>
              <a:ext cx="91" cy="76"/>
            </a:xfrm>
            <a:custGeom>
              <a:avLst/>
              <a:gdLst>
                <a:gd name="T0" fmla="*/ 0 w 91"/>
                <a:gd name="T1" fmla="*/ 49 h 76"/>
                <a:gd name="T2" fmla="*/ 20 w 91"/>
                <a:gd name="T3" fmla="*/ 10 h 76"/>
                <a:gd name="T4" fmla="*/ 59 w 91"/>
                <a:gd name="T5" fmla="*/ 0 h 76"/>
                <a:gd name="T6" fmla="*/ 91 w 91"/>
                <a:gd name="T7" fmla="*/ 28 h 76"/>
                <a:gd name="T8" fmla="*/ 71 w 91"/>
                <a:gd name="T9" fmla="*/ 68 h 76"/>
                <a:gd name="T10" fmla="*/ 32 w 91"/>
                <a:gd name="T11" fmla="*/ 76 h 76"/>
                <a:gd name="T12" fmla="*/ 0 w 91"/>
                <a:gd name="T13" fmla="*/ 49 h 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1"/>
                <a:gd name="T22" fmla="*/ 0 h 76"/>
                <a:gd name="T23" fmla="*/ 91 w 91"/>
                <a:gd name="T24" fmla="*/ 76 h 7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1" h="76">
                  <a:moveTo>
                    <a:pt x="0" y="49"/>
                  </a:moveTo>
                  <a:lnTo>
                    <a:pt x="20" y="10"/>
                  </a:lnTo>
                  <a:lnTo>
                    <a:pt x="59" y="0"/>
                  </a:lnTo>
                  <a:lnTo>
                    <a:pt x="91" y="28"/>
                  </a:lnTo>
                  <a:lnTo>
                    <a:pt x="71" y="68"/>
                  </a:lnTo>
                  <a:lnTo>
                    <a:pt x="32" y="76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8ACD75"/>
            </a:solidFill>
            <a:ln w="12700" cmpd="sng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192" name="Freeform 704"/>
            <p:cNvSpPr>
              <a:spLocks/>
            </p:cNvSpPr>
            <p:nvPr/>
          </p:nvSpPr>
          <p:spPr bwMode="auto">
            <a:xfrm>
              <a:off x="4320" y="1836"/>
              <a:ext cx="90" cy="77"/>
            </a:xfrm>
            <a:custGeom>
              <a:avLst/>
              <a:gdLst>
                <a:gd name="T0" fmla="*/ 0 w 90"/>
                <a:gd name="T1" fmla="*/ 27 h 77"/>
                <a:gd name="T2" fmla="*/ 32 w 90"/>
                <a:gd name="T3" fmla="*/ 0 h 77"/>
                <a:gd name="T4" fmla="*/ 72 w 90"/>
                <a:gd name="T5" fmla="*/ 10 h 77"/>
                <a:gd name="T6" fmla="*/ 90 w 90"/>
                <a:gd name="T7" fmla="*/ 49 h 77"/>
                <a:gd name="T8" fmla="*/ 58 w 90"/>
                <a:gd name="T9" fmla="*/ 77 h 77"/>
                <a:gd name="T10" fmla="*/ 19 w 90"/>
                <a:gd name="T11" fmla="*/ 67 h 77"/>
                <a:gd name="T12" fmla="*/ 0 w 90"/>
                <a:gd name="T13" fmla="*/ 27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0"/>
                <a:gd name="T22" fmla="*/ 0 h 77"/>
                <a:gd name="T23" fmla="*/ 90 w 90"/>
                <a:gd name="T24" fmla="*/ 77 h 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0" h="77">
                  <a:moveTo>
                    <a:pt x="0" y="27"/>
                  </a:moveTo>
                  <a:lnTo>
                    <a:pt x="32" y="0"/>
                  </a:lnTo>
                  <a:lnTo>
                    <a:pt x="72" y="10"/>
                  </a:lnTo>
                  <a:lnTo>
                    <a:pt x="90" y="49"/>
                  </a:lnTo>
                  <a:lnTo>
                    <a:pt x="58" y="77"/>
                  </a:lnTo>
                  <a:lnTo>
                    <a:pt x="19" y="6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8ACD75"/>
            </a:solidFill>
            <a:ln w="12700" cmpd="sng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8144" name="Group 771"/>
          <p:cNvGrpSpPr>
            <a:grpSpLocks/>
          </p:cNvGrpSpPr>
          <p:nvPr/>
        </p:nvGrpSpPr>
        <p:grpSpPr bwMode="auto">
          <a:xfrm>
            <a:off x="5162550" y="2025650"/>
            <a:ext cx="550863" cy="1262063"/>
            <a:chOff x="2891" y="1135"/>
            <a:chExt cx="309" cy="707"/>
          </a:xfrm>
        </p:grpSpPr>
        <p:grpSp>
          <p:nvGrpSpPr>
            <p:cNvPr id="48184" name="Group 728"/>
            <p:cNvGrpSpPr>
              <a:grpSpLocks/>
            </p:cNvGrpSpPr>
            <p:nvPr/>
          </p:nvGrpSpPr>
          <p:grpSpPr bwMode="auto">
            <a:xfrm>
              <a:off x="2891" y="1299"/>
              <a:ext cx="309" cy="322"/>
              <a:chOff x="2891" y="1299"/>
              <a:chExt cx="309" cy="322"/>
            </a:xfrm>
          </p:grpSpPr>
          <p:sp>
            <p:nvSpPr>
              <p:cNvPr id="48187" name="Freeform 572"/>
              <p:cNvSpPr>
                <a:spLocks/>
              </p:cNvSpPr>
              <p:nvPr/>
            </p:nvSpPr>
            <p:spPr bwMode="auto">
              <a:xfrm>
                <a:off x="2922" y="1299"/>
                <a:ext cx="243" cy="322"/>
              </a:xfrm>
              <a:custGeom>
                <a:avLst/>
                <a:gdLst>
                  <a:gd name="T0" fmla="*/ 243 w 243"/>
                  <a:gd name="T1" fmla="*/ 13 h 322"/>
                  <a:gd name="T2" fmla="*/ 222 w 243"/>
                  <a:gd name="T3" fmla="*/ 7 h 322"/>
                  <a:gd name="T4" fmla="*/ 198 w 243"/>
                  <a:gd name="T5" fmla="*/ 4 h 322"/>
                  <a:gd name="T6" fmla="*/ 172 w 243"/>
                  <a:gd name="T7" fmla="*/ 2 h 322"/>
                  <a:gd name="T8" fmla="*/ 146 w 243"/>
                  <a:gd name="T9" fmla="*/ 0 h 322"/>
                  <a:gd name="T10" fmla="*/ 122 w 243"/>
                  <a:gd name="T11" fmla="*/ 0 h 322"/>
                  <a:gd name="T12" fmla="*/ 122 w 243"/>
                  <a:gd name="T13" fmla="*/ 0 h 322"/>
                  <a:gd name="T14" fmla="*/ 97 w 243"/>
                  <a:gd name="T15" fmla="*/ 0 h 322"/>
                  <a:gd name="T16" fmla="*/ 71 w 243"/>
                  <a:gd name="T17" fmla="*/ 2 h 322"/>
                  <a:gd name="T18" fmla="*/ 46 w 243"/>
                  <a:gd name="T19" fmla="*/ 4 h 322"/>
                  <a:gd name="T20" fmla="*/ 22 w 243"/>
                  <a:gd name="T21" fmla="*/ 7 h 322"/>
                  <a:gd name="T22" fmla="*/ 0 w 243"/>
                  <a:gd name="T23" fmla="*/ 13 h 322"/>
                  <a:gd name="T24" fmla="*/ 0 w 243"/>
                  <a:gd name="T25" fmla="*/ 13 h 322"/>
                  <a:gd name="T26" fmla="*/ 7 w 243"/>
                  <a:gd name="T27" fmla="*/ 27 h 322"/>
                  <a:gd name="T28" fmla="*/ 14 w 243"/>
                  <a:gd name="T29" fmla="*/ 45 h 322"/>
                  <a:gd name="T30" fmla="*/ 19 w 243"/>
                  <a:gd name="T31" fmla="*/ 65 h 322"/>
                  <a:gd name="T32" fmla="*/ 24 w 243"/>
                  <a:gd name="T33" fmla="*/ 86 h 322"/>
                  <a:gd name="T34" fmla="*/ 27 w 243"/>
                  <a:gd name="T35" fmla="*/ 109 h 322"/>
                  <a:gd name="T36" fmla="*/ 29 w 243"/>
                  <a:gd name="T37" fmla="*/ 132 h 322"/>
                  <a:gd name="T38" fmla="*/ 31 w 243"/>
                  <a:gd name="T39" fmla="*/ 155 h 322"/>
                  <a:gd name="T40" fmla="*/ 31 w 243"/>
                  <a:gd name="T41" fmla="*/ 179 h 322"/>
                  <a:gd name="T42" fmla="*/ 31 w 243"/>
                  <a:gd name="T43" fmla="*/ 202 h 322"/>
                  <a:gd name="T44" fmla="*/ 30 w 243"/>
                  <a:gd name="T45" fmla="*/ 225 h 322"/>
                  <a:gd name="T46" fmla="*/ 28 w 243"/>
                  <a:gd name="T47" fmla="*/ 246 h 322"/>
                  <a:gd name="T48" fmla="*/ 25 w 243"/>
                  <a:gd name="T49" fmla="*/ 266 h 322"/>
                  <a:gd name="T50" fmla="*/ 22 w 243"/>
                  <a:gd name="T51" fmla="*/ 284 h 322"/>
                  <a:gd name="T52" fmla="*/ 17 w 243"/>
                  <a:gd name="T53" fmla="*/ 299 h 322"/>
                  <a:gd name="T54" fmla="*/ 13 w 243"/>
                  <a:gd name="T55" fmla="*/ 312 h 322"/>
                  <a:gd name="T56" fmla="*/ 13 w 243"/>
                  <a:gd name="T57" fmla="*/ 312 h 322"/>
                  <a:gd name="T58" fmla="*/ 42 w 243"/>
                  <a:gd name="T59" fmla="*/ 318 h 322"/>
                  <a:gd name="T60" fmla="*/ 70 w 243"/>
                  <a:gd name="T61" fmla="*/ 322 h 322"/>
                  <a:gd name="T62" fmla="*/ 97 w 243"/>
                  <a:gd name="T63" fmla="*/ 322 h 322"/>
                  <a:gd name="T64" fmla="*/ 122 w 243"/>
                  <a:gd name="T65" fmla="*/ 322 h 322"/>
                  <a:gd name="T66" fmla="*/ 122 w 243"/>
                  <a:gd name="T67" fmla="*/ 322 h 322"/>
                  <a:gd name="T68" fmla="*/ 146 w 243"/>
                  <a:gd name="T69" fmla="*/ 322 h 322"/>
                  <a:gd name="T70" fmla="*/ 173 w 243"/>
                  <a:gd name="T71" fmla="*/ 322 h 322"/>
                  <a:gd name="T72" fmla="*/ 201 w 243"/>
                  <a:gd name="T73" fmla="*/ 318 h 322"/>
                  <a:gd name="T74" fmla="*/ 230 w 243"/>
                  <a:gd name="T75" fmla="*/ 312 h 322"/>
                  <a:gd name="T76" fmla="*/ 230 w 243"/>
                  <a:gd name="T77" fmla="*/ 312 h 322"/>
                  <a:gd name="T78" fmla="*/ 225 w 243"/>
                  <a:gd name="T79" fmla="*/ 299 h 322"/>
                  <a:gd name="T80" fmla="*/ 221 w 243"/>
                  <a:gd name="T81" fmla="*/ 284 h 322"/>
                  <a:gd name="T82" fmla="*/ 218 w 243"/>
                  <a:gd name="T83" fmla="*/ 266 h 322"/>
                  <a:gd name="T84" fmla="*/ 215 w 243"/>
                  <a:gd name="T85" fmla="*/ 246 h 322"/>
                  <a:gd name="T86" fmla="*/ 213 w 243"/>
                  <a:gd name="T87" fmla="*/ 225 h 322"/>
                  <a:gd name="T88" fmla="*/ 212 w 243"/>
                  <a:gd name="T89" fmla="*/ 202 h 322"/>
                  <a:gd name="T90" fmla="*/ 212 w 243"/>
                  <a:gd name="T91" fmla="*/ 179 h 322"/>
                  <a:gd name="T92" fmla="*/ 212 w 243"/>
                  <a:gd name="T93" fmla="*/ 155 h 322"/>
                  <a:gd name="T94" fmla="*/ 214 w 243"/>
                  <a:gd name="T95" fmla="*/ 132 h 322"/>
                  <a:gd name="T96" fmla="*/ 216 w 243"/>
                  <a:gd name="T97" fmla="*/ 109 h 322"/>
                  <a:gd name="T98" fmla="*/ 220 w 243"/>
                  <a:gd name="T99" fmla="*/ 86 h 322"/>
                  <a:gd name="T100" fmla="*/ 224 w 243"/>
                  <a:gd name="T101" fmla="*/ 65 h 322"/>
                  <a:gd name="T102" fmla="*/ 229 w 243"/>
                  <a:gd name="T103" fmla="*/ 45 h 322"/>
                  <a:gd name="T104" fmla="*/ 236 w 243"/>
                  <a:gd name="T105" fmla="*/ 27 h 322"/>
                  <a:gd name="T106" fmla="*/ 243 w 243"/>
                  <a:gd name="T107" fmla="*/ 13 h 322"/>
                  <a:gd name="T108" fmla="*/ 243 w 243"/>
                  <a:gd name="T109" fmla="*/ 13 h 322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243"/>
                  <a:gd name="T166" fmla="*/ 0 h 322"/>
                  <a:gd name="T167" fmla="*/ 243 w 243"/>
                  <a:gd name="T168" fmla="*/ 322 h 322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243" h="322">
                    <a:moveTo>
                      <a:pt x="243" y="13"/>
                    </a:moveTo>
                    <a:lnTo>
                      <a:pt x="222" y="7"/>
                    </a:lnTo>
                    <a:lnTo>
                      <a:pt x="198" y="4"/>
                    </a:lnTo>
                    <a:lnTo>
                      <a:pt x="172" y="2"/>
                    </a:lnTo>
                    <a:lnTo>
                      <a:pt x="146" y="0"/>
                    </a:lnTo>
                    <a:lnTo>
                      <a:pt x="122" y="0"/>
                    </a:lnTo>
                    <a:lnTo>
                      <a:pt x="97" y="0"/>
                    </a:lnTo>
                    <a:lnTo>
                      <a:pt x="71" y="2"/>
                    </a:lnTo>
                    <a:lnTo>
                      <a:pt x="46" y="4"/>
                    </a:lnTo>
                    <a:lnTo>
                      <a:pt x="22" y="7"/>
                    </a:lnTo>
                    <a:lnTo>
                      <a:pt x="0" y="13"/>
                    </a:lnTo>
                    <a:lnTo>
                      <a:pt x="7" y="27"/>
                    </a:lnTo>
                    <a:lnTo>
                      <a:pt x="14" y="45"/>
                    </a:lnTo>
                    <a:lnTo>
                      <a:pt x="19" y="65"/>
                    </a:lnTo>
                    <a:lnTo>
                      <a:pt x="24" y="86"/>
                    </a:lnTo>
                    <a:lnTo>
                      <a:pt x="27" y="109"/>
                    </a:lnTo>
                    <a:lnTo>
                      <a:pt x="29" y="132"/>
                    </a:lnTo>
                    <a:lnTo>
                      <a:pt x="31" y="155"/>
                    </a:lnTo>
                    <a:lnTo>
                      <a:pt x="31" y="179"/>
                    </a:lnTo>
                    <a:lnTo>
                      <a:pt x="31" y="202"/>
                    </a:lnTo>
                    <a:lnTo>
                      <a:pt x="30" y="225"/>
                    </a:lnTo>
                    <a:lnTo>
                      <a:pt x="28" y="246"/>
                    </a:lnTo>
                    <a:lnTo>
                      <a:pt x="25" y="266"/>
                    </a:lnTo>
                    <a:lnTo>
                      <a:pt x="22" y="284"/>
                    </a:lnTo>
                    <a:lnTo>
                      <a:pt x="17" y="299"/>
                    </a:lnTo>
                    <a:lnTo>
                      <a:pt x="13" y="312"/>
                    </a:lnTo>
                    <a:lnTo>
                      <a:pt x="42" y="318"/>
                    </a:lnTo>
                    <a:lnTo>
                      <a:pt x="70" y="322"/>
                    </a:lnTo>
                    <a:lnTo>
                      <a:pt x="97" y="322"/>
                    </a:lnTo>
                    <a:lnTo>
                      <a:pt x="122" y="322"/>
                    </a:lnTo>
                    <a:lnTo>
                      <a:pt x="146" y="322"/>
                    </a:lnTo>
                    <a:lnTo>
                      <a:pt x="173" y="322"/>
                    </a:lnTo>
                    <a:lnTo>
                      <a:pt x="201" y="318"/>
                    </a:lnTo>
                    <a:lnTo>
                      <a:pt x="230" y="312"/>
                    </a:lnTo>
                    <a:lnTo>
                      <a:pt x="225" y="299"/>
                    </a:lnTo>
                    <a:lnTo>
                      <a:pt x="221" y="284"/>
                    </a:lnTo>
                    <a:lnTo>
                      <a:pt x="218" y="266"/>
                    </a:lnTo>
                    <a:lnTo>
                      <a:pt x="215" y="246"/>
                    </a:lnTo>
                    <a:lnTo>
                      <a:pt x="213" y="225"/>
                    </a:lnTo>
                    <a:lnTo>
                      <a:pt x="212" y="202"/>
                    </a:lnTo>
                    <a:lnTo>
                      <a:pt x="212" y="179"/>
                    </a:lnTo>
                    <a:lnTo>
                      <a:pt x="212" y="155"/>
                    </a:lnTo>
                    <a:lnTo>
                      <a:pt x="214" y="132"/>
                    </a:lnTo>
                    <a:lnTo>
                      <a:pt x="216" y="109"/>
                    </a:lnTo>
                    <a:lnTo>
                      <a:pt x="220" y="86"/>
                    </a:lnTo>
                    <a:lnTo>
                      <a:pt x="224" y="65"/>
                    </a:lnTo>
                    <a:lnTo>
                      <a:pt x="229" y="45"/>
                    </a:lnTo>
                    <a:lnTo>
                      <a:pt x="236" y="27"/>
                    </a:lnTo>
                    <a:lnTo>
                      <a:pt x="243" y="13"/>
                    </a:lnTo>
                    <a:close/>
                  </a:path>
                </a:pathLst>
              </a:custGeom>
              <a:solidFill>
                <a:srgbClr val="7F67AF"/>
              </a:solidFill>
              <a:ln w="12700" cmpd="sng">
                <a:solidFill>
                  <a:srgbClr val="52399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88" name="Freeform 573"/>
              <p:cNvSpPr>
                <a:spLocks/>
              </p:cNvSpPr>
              <p:nvPr/>
            </p:nvSpPr>
            <p:spPr bwMode="auto">
              <a:xfrm>
                <a:off x="2891" y="1311"/>
                <a:ext cx="92" cy="302"/>
              </a:xfrm>
              <a:custGeom>
                <a:avLst/>
                <a:gdLst>
                  <a:gd name="T0" fmla="*/ 70 w 92"/>
                  <a:gd name="T1" fmla="*/ 183 h 302"/>
                  <a:gd name="T2" fmla="*/ 70 w 92"/>
                  <a:gd name="T3" fmla="*/ 165 h 302"/>
                  <a:gd name="T4" fmla="*/ 70 w 92"/>
                  <a:gd name="T5" fmla="*/ 132 h 302"/>
                  <a:gd name="T6" fmla="*/ 70 w 92"/>
                  <a:gd name="T7" fmla="*/ 114 h 302"/>
                  <a:gd name="T8" fmla="*/ 70 w 92"/>
                  <a:gd name="T9" fmla="*/ 114 h 302"/>
                  <a:gd name="T10" fmla="*/ 73 w 92"/>
                  <a:gd name="T11" fmla="*/ 102 h 302"/>
                  <a:gd name="T12" fmla="*/ 80 w 92"/>
                  <a:gd name="T13" fmla="*/ 93 h 302"/>
                  <a:gd name="T14" fmla="*/ 92 w 92"/>
                  <a:gd name="T15" fmla="*/ 89 h 302"/>
                  <a:gd name="T16" fmla="*/ 92 w 92"/>
                  <a:gd name="T17" fmla="*/ 89 h 302"/>
                  <a:gd name="T18" fmla="*/ 91 w 92"/>
                  <a:gd name="T19" fmla="*/ 52 h 302"/>
                  <a:gd name="T20" fmla="*/ 89 w 92"/>
                  <a:gd name="T21" fmla="*/ 26 h 302"/>
                  <a:gd name="T22" fmla="*/ 83 w 92"/>
                  <a:gd name="T23" fmla="*/ 14 h 302"/>
                  <a:gd name="T24" fmla="*/ 83 w 92"/>
                  <a:gd name="T25" fmla="*/ 14 h 302"/>
                  <a:gd name="T26" fmla="*/ 70 w 92"/>
                  <a:gd name="T27" fmla="*/ 6 h 302"/>
                  <a:gd name="T28" fmla="*/ 54 w 92"/>
                  <a:gd name="T29" fmla="*/ 1 h 302"/>
                  <a:gd name="T30" fmla="*/ 39 w 92"/>
                  <a:gd name="T31" fmla="*/ 0 h 302"/>
                  <a:gd name="T32" fmla="*/ 39 w 92"/>
                  <a:gd name="T33" fmla="*/ 0 h 302"/>
                  <a:gd name="T34" fmla="*/ 21 w 92"/>
                  <a:gd name="T35" fmla="*/ 5 h 302"/>
                  <a:gd name="T36" fmla="*/ 7 w 92"/>
                  <a:gd name="T37" fmla="*/ 18 h 302"/>
                  <a:gd name="T38" fmla="*/ 0 w 92"/>
                  <a:gd name="T39" fmla="*/ 43 h 302"/>
                  <a:gd name="T40" fmla="*/ 0 w 92"/>
                  <a:gd name="T41" fmla="*/ 43 h 302"/>
                  <a:gd name="T42" fmla="*/ 1 w 92"/>
                  <a:gd name="T43" fmla="*/ 61 h 302"/>
                  <a:gd name="T44" fmla="*/ 4 w 92"/>
                  <a:gd name="T45" fmla="*/ 82 h 302"/>
                  <a:gd name="T46" fmla="*/ 11 w 92"/>
                  <a:gd name="T47" fmla="*/ 105 h 302"/>
                  <a:gd name="T48" fmla="*/ 17 w 92"/>
                  <a:gd name="T49" fmla="*/ 129 h 302"/>
                  <a:gd name="T50" fmla="*/ 24 w 92"/>
                  <a:gd name="T51" fmla="*/ 153 h 302"/>
                  <a:gd name="T52" fmla="*/ 29 w 92"/>
                  <a:gd name="T53" fmla="*/ 177 h 302"/>
                  <a:gd name="T54" fmla="*/ 32 w 92"/>
                  <a:gd name="T55" fmla="*/ 199 h 302"/>
                  <a:gd name="T56" fmla="*/ 32 w 92"/>
                  <a:gd name="T57" fmla="*/ 199 h 302"/>
                  <a:gd name="T58" fmla="*/ 31 w 92"/>
                  <a:gd name="T59" fmla="*/ 225 h 302"/>
                  <a:gd name="T60" fmla="*/ 29 w 92"/>
                  <a:gd name="T61" fmla="*/ 254 h 302"/>
                  <a:gd name="T62" fmla="*/ 31 w 92"/>
                  <a:gd name="T63" fmla="*/ 280 h 302"/>
                  <a:gd name="T64" fmla="*/ 40 w 92"/>
                  <a:gd name="T65" fmla="*/ 297 h 302"/>
                  <a:gd name="T66" fmla="*/ 40 w 92"/>
                  <a:gd name="T67" fmla="*/ 297 h 302"/>
                  <a:gd name="T68" fmla="*/ 45 w 92"/>
                  <a:gd name="T69" fmla="*/ 300 h 302"/>
                  <a:gd name="T70" fmla="*/ 51 w 92"/>
                  <a:gd name="T71" fmla="*/ 302 h 302"/>
                  <a:gd name="T72" fmla="*/ 58 w 92"/>
                  <a:gd name="T73" fmla="*/ 302 h 302"/>
                  <a:gd name="T74" fmla="*/ 58 w 92"/>
                  <a:gd name="T75" fmla="*/ 302 h 302"/>
                  <a:gd name="T76" fmla="*/ 71 w 92"/>
                  <a:gd name="T77" fmla="*/ 299 h 302"/>
                  <a:gd name="T78" fmla="*/ 81 w 92"/>
                  <a:gd name="T79" fmla="*/ 287 h 302"/>
                  <a:gd name="T80" fmla="*/ 90 w 92"/>
                  <a:gd name="T81" fmla="*/ 264 h 302"/>
                  <a:gd name="T82" fmla="*/ 92 w 92"/>
                  <a:gd name="T83" fmla="*/ 227 h 302"/>
                  <a:gd name="T84" fmla="*/ 92 w 92"/>
                  <a:gd name="T85" fmla="*/ 227 h 302"/>
                  <a:gd name="T86" fmla="*/ 92 w 92"/>
                  <a:gd name="T87" fmla="*/ 221 h 302"/>
                  <a:gd name="T88" fmla="*/ 92 w 92"/>
                  <a:gd name="T89" fmla="*/ 215 h 302"/>
                  <a:gd name="T90" fmla="*/ 92 w 92"/>
                  <a:gd name="T91" fmla="*/ 208 h 302"/>
                  <a:gd name="T92" fmla="*/ 92 w 92"/>
                  <a:gd name="T93" fmla="*/ 208 h 302"/>
                  <a:gd name="T94" fmla="*/ 80 w 92"/>
                  <a:gd name="T95" fmla="*/ 204 h 302"/>
                  <a:gd name="T96" fmla="*/ 73 w 92"/>
                  <a:gd name="T97" fmla="*/ 195 h 302"/>
                  <a:gd name="T98" fmla="*/ 70 w 92"/>
                  <a:gd name="T99" fmla="*/ 183 h 302"/>
                  <a:gd name="T100" fmla="*/ 70 w 92"/>
                  <a:gd name="T101" fmla="*/ 183 h 302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92"/>
                  <a:gd name="T154" fmla="*/ 0 h 302"/>
                  <a:gd name="T155" fmla="*/ 92 w 92"/>
                  <a:gd name="T156" fmla="*/ 302 h 302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92" h="302">
                    <a:moveTo>
                      <a:pt x="70" y="183"/>
                    </a:moveTo>
                    <a:lnTo>
                      <a:pt x="70" y="165"/>
                    </a:lnTo>
                    <a:lnTo>
                      <a:pt x="70" y="132"/>
                    </a:lnTo>
                    <a:lnTo>
                      <a:pt x="70" y="114"/>
                    </a:lnTo>
                    <a:lnTo>
                      <a:pt x="73" y="102"/>
                    </a:lnTo>
                    <a:lnTo>
                      <a:pt x="80" y="93"/>
                    </a:lnTo>
                    <a:lnTo>
                      <a:pt x="92" y="89"/>
                    </a:lnTo>
                    <a:lnTo>
                      <a:pt x="91" y="52"/>
                    </a:lnTo>
                    <a:lnTo>
                      <a:pt x="89" y="26"/>
                    </a:lnTo>
                    <a:lnTo>
                      <a:pt x="83" y="14"/>
                    </a:lnTo>
                    <a:lnTo>
                      <a:pt x="70" y="6"/>
                    </a:lnTo>
                    <a:lnTo>
                      <a:pt x="54" y="1"/>
                    </a:lnTo>
                    <a:lnTo>
                      <a:pt x="39" y="0"/>
                    </a:lnTo>
                    <a:lnTo>
                      <a:pt x="21" y="5"/>
                    </a:lnTo>
                    <a:lnTo>
                      <a:pt x="7" y="18"/>
                    </a:lnTo>
                    <a:lnTo>
                      <a:pt x="0" y="43"/>
                    </a:lnTo>
                    <a:lnTo>
                      <a:pt x="1" y="61"/>
                    </a:lnTo>
                    <a:lnTo>
                      <a:pt x="4" y="82"/>
                    </a:lnTo>
                    <a:lnTo>
                      <a:pt x="11" y="105"/>
                    </a:lnTo>
                    <a:lnTo>
                      <a:pt x="17" y="129"/>
                    </a:lnTo>
                    <a:lnTo>
                      <a:pt x="24" y="153"/>
                    </a:lnTo>
                    <a:lnTo>
                      <a:pt x="29" y="177"/>
                    </a:lnTo>
                    <a:lnTo>
                      <a:pt x="32" y="199"/>
                    </a:lnTo>
                    <a:lnTo>
                      <a:pt x="31" y="225"/>
                    </a:lnTo>
                    <a:lnTo>
                      <a:pt x="29" y="254"/>
                    </a:lnTo>
                    <a:lnTo>
                      <a:pt x="31" y="280"/>
                    </a:lnTo>
                    <a:lnTo>
                      <a:pt x="40" y="297"/>
                    </a:lnTo>
                    <a:lnTo>
                      <a:pt x="45" y="300"/>
                    </a:lnTo>
                    <a:lnTo>
                      <a:pt x="51" y="302"/>
                    </a:lnTo>
                    <a:lnTo>
                      <a:pt x="58" y="302"/>
                    </a:lnTo>
                    <a:lnTo>
                      <a:pt x="71" y="299"/>
                    </a:lnTo>
                    <a:lnTo>
                      <a:pt x="81" y="287"/>
                    </a:lnTo>
                    <a:lnTo>
                      <a:pt x="90" y="264"/>
                    </a:lnTo>
                    <a:lnTo>
                      <a:pt x="92" y="227"/>
                    </a:lnTo>
                    <a:lnTo>
                      <a:pt x="92" y="221"/>
                    </a:lnTo>
                    <a:lnTo>
                      <a:pt x="92" y="215"/>
                    </a:lnTo>
                    <a:lnTo>
                      <a:pt x="92" y="208"/>
                    </a:lnTo>
                    <a:lnTo>
                      <a:pt x="80" y="204"/>
                    </a:lnTo>
                    <a:lnTo>
                      <a:pt x="73" y="195"/>
                    </a:lnTo>
                    <a:lnTo>
                      <a:pt x="70" y="183"/>
                    </a:lnTo>
                    <a:close/>
                  </a:path>
                </a:pathLst>
              </a:custGeom>
              <a:solidFill>
                <a:srgbClr val="9782BD"/>
              </a:solidFill>
              <a:ln w="12700" cmpd="sng">
                <a:solidFill>
                  <a:srgbClr val="52399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89" name="Freeform 574"/>
              <p:cNvSpPr>
                <a:spLocks/>
              </p:cNvSpPr>
              <p:nvPr/>
            </p:nvSpPr>
            <p:spPr bwMode="auto">
              <a:xfrm>
                <a:off x="3108" y="1312"/>
                <a:ext cx="92" cy="301"/>
              </a:xfrm>
              <a:custGeom>
                <a:avLst/>
                <a:gdLst>
                  <a:gd name="T0" fmla="*/ 60 w 92"/>
                  <a:gd name="T1" fmla="*/ 198 h 301"/>
                  <a:gd name="T2" fmla="*/ 63 w 92"/>
                  <a:gd name="T3" fmla="*/ 176 h 301"/>
                  <a:gd name="T4" fmla="*/ 69 w 92"/>
                  <a:gd name="T5" fmla="*/ 152 h 301"/>
                  <a:gd name="T6" fmla="*/ 75 w 92"/>
                  <a:gd name="T7" fmla="*/ 128 h 301"/>
                  <a:gd name="T8" fmla="*/ 82 w 92"/>
                  <a:gd name="T9" fmla="*/ 104 h 301"/>
                  <a:gd name="T10" fmla="*/ 88 w 92"/>
                  <a:gd name="T11" fmla="*/ 81 h 301"/>
                  <a:gd name="T12" fmla="*/ 92 w 92"/>
                  <a:gd name="T13" fmla="*/ 60 h 301"/>
                  <a:gd name="T14" fmla="*/ 92 w 92"/>
                  <a:gd name="T15" fmla="*/ 42 h 301"/>
                  <a:gd name="T16" fmla="*/ 92 w 92"/>
                  <a:gd name="T17" fmla="*/ 42 h 301"/>
                  <a:gd name="T18" fmla="*/ 87 w 92"/>
                  <a:gd name="T19" fmla="*/ 20 h 301"/>
                  <a:gd name="T20" fmla="*/ 75 w 92"/>
                  <a:gd name="T21" fmla="*/ 6 h 301"/>
                  <a:gd name="T22" fmla="*/ 60 w 92"/>
                  <a:gd name="T23" fmla="*/ 0 h 301"/>
                  <a:gd name="T24" fmla="*/ 43 w 92"/>
                  <a:gd name="T25" fmla="*/ 0 h 301"/>
                  <a:gd name="T26" fmla="*/ 25 w 92"/>
                  <a:gd name="T27" fmla="*/ 4 h 301"/>
                  <a:gd name="T28" fmla="*/ 9 w 92"/>
                  <a:gd name="T29" fmla="*/ 13 h 301"/>
                  <a:gd name="T30" fmla="*/ 9 w 92"/>
                  <a:gd name="T31" fmla="*/ 13 h 301"/>
                  <a:gd name="T32" fmla="*/ 4 w 92"/>
                  <a:gd name="T33" fmla="*/ 25 h 301"/>
                  <a:gd name="T34" fmla="*/ 1 w 92"/>
                  <a:gd name="T35" fmla="*/ 51 h 301"/>
                  <a:gd name="T36" fmla="*/ 0 w 92"/>
                  <a:gd name="T37" fmla="*/ 88 h 301"/>
                  <a:gd name="T38" fmla="*/ 0 w 92"/>
                  <a:gd name="T39" fmla="*/ 88 h 301"/>
                  <a:gd name="T40" fmla="*/ 12 w 92"/>
                  <a:gd name="T41" fmla="*/ 92 h 301"/>
                  <a:gd name="T42" fmla="*/ 20 w 92"/>
                  <a:gd name="T43" fmla="*/ 101 h 301"/>
                  <a:gd name="T44" fmla="*/ 23 w 92"/>
                  <a:gd name="T45" fmla="*/ 113 h 301"/>
                  <a:gd name="T46" fmla="*/ 23 w 92"/>
                  <a:gd name="T47" fmla="*/ 113 h 301"/>
                  <a:gd name="T48" fmla="*/ 23 w 92"/>
                  <a:gd name="T49" fmla="*/ 131 h 301"/>
                  <a:gd name="T50" fmla="*/ 23 w 92"/>
                  <a:gd name="T51" fmla="*/ 164 h 301"/>
                  <a:gd name="T52" fmla="*/ 23 w 92"/>
                  <a:gd name="T53" fmla="*/ 182 h 301"/>
                  <a:gd name="T54" fmla="*/ 23 w 92"/>
                  <a:gd name="T55" fmla="*/ 182 h 301"/>
                  <a:gd name="T56" fmla="*/ 20 w 92"/>
                  <a:gd name="T57" fmla="*/ 195 h 301"/>
                  <a:gd name="T58" fmla="*/ 12 w 92"/>
                  <a:gd name="T59" fmla="*/ 203 h 301"/>
                  <a:gd name="T60" fmla="*/ 1 w 92"/>
                  <a:gd name="T61" fmla="*/ 208 h 301"/>
                  <a:gd name="T62" fmla="*/ 1 w 92"/>
                  <a:gd name="T63" fmla="*/ 208 h 301"/>
                  <a:gd name="T64" fmla="*/ 1 w 92"/>
                  <a:gd name="T65" fmla="*/ 214 h 301"/>
                  <a:gd name="T66" fmla="*/ 1 w 92"/>
                  <a:gd name="T67" fmla="*/ 220 h 301"/>
                  <a:gd name="T68" fmla="*/ 0 w 92"/>
                  <a:gd name="T69" fmla="*/ 226 h 301"/>
                  <a:gd name="T70" fmla="*/ 0 w 92"/>
                  <a:gd name="T71" fmla="*/ 226 h 301"/>
                  <a:gd name="T72" fmla="*/ 3 w 92"/>
                  <a:gd name="T73" fmla="*/ 262 h 301"/>
                  <a:gd name="T74" fmla="*/ 10 w 92"/>
                  <a:gd name="T75" fmla="*/ 285 h 301"/>
                  <a:gd name="T76" fmla="*/ 21 w 92"/>
                  <a:gd name="T77" fmla="*/ 297 h 301"/>
                  <a:gd name="T78" fmla="*/ 33 w 92"/>
                  <a:gd name="T79" fmla="*/ 301 h 301"/>
                  <a:gd name="T80" fmla="*/ 44 w 92"/>
                  <a:gd name="T81" fmla="*/ 300 h 301"/>
                  <a:gd name="T82" fmla="*/ 52 w 92"/>
                  <a:gd name="T83" fmla="*/ 296 h 301"/>
                  <a:gd name="T84" fmla="*/ 52 w 92"/>
                  <a:gd name="T85" fmla="*/ 296 h 301"/>
                  <a:gd name="T86" fmla="*/ 61 w 92"/>
                  <a:gd name="T87" fmla="*/ 279 h 301"/>
                  <a:gd name="T88" fmla="*/ 63 w 92"/>
                  <a:gd name="T89" fmla="*/ 253 h 301"/>
                  <a:gd name="T90" fmla="*/ 61 w 92"/>
                  <a:gd name="T91" fmla="*/ 224 h 301"/>
                  <a:gd name="T92" fmla="*/ 60 w 92"/>
                  <a:gd name="T93" fmla="*/ 198 h 301"/>
                  <a:gd name="T94" fmla="*/ 60 w 92"/>
                  <a:gd name="T95" fmla="*/ 198 h 301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92"/>
                  <a:gd name="T145" fmla="*/ 0 h 301"/>
                  <a:gd name="T146" fmla="*/ 92 w 92"/>
                  <a:gd name="T147" fmla="*/ 301 h 301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92" h="301">
                    <a:moveTo>
                      <a:pt x="60" y="198"/>
                    </a:moveTo>
                    <a:lnTo>
                      <a:pt x="63" y="176"/>
                    </a:lnTo>
                    <a:lnTo>
                      <a:pt x="69" y="152"/>
                    </a:lnTo>
                    <a:lnTo>
                      <a:pt x="75" y="128"/>
                    </a:lnTo>
                    <a:lnTo>
                      <a:pt x="82" y="104"/>
                    </a:lnTo>
                    <a:lnTo>
                      <a:pt x="88" y="81"/>
                    </a:lnTo>
                    <a:lnTo>
                      <a:pt x="92" y="60"/>
                    </a:lnTo>
                    <a:lnTo>
                      <a:pt x="92" y="42"/>
                    </a:lnTo>
                    <a:lnTo>
                      <a:pt x="87" y="20"/>
                    </a:lnTo>
                    <a:lnTo>
                      <a:pt x="75" y="6"/>
                    </a:lnTo>
                    <a:lnTo>
                      <a:pt x="60" y="0"/>
                    </a:lnTo>
                    <a:lnTo>
                      <a:pt x="43" y="0"/>
                    </a:lnTo>
                    <a:lnTo>
                      <a:pt x="25" y="4"/>
                    </a:lnTo>
                    <a:lnTo>
                      <a:pt x="9" y="13"/>
                    </a:lnTo>
                    <a:lnTo>
                      <a:pt x="4" y="25"/>
                    </a:lnTo>
                    <a:lnTo>
                      <a:pt x="1" y="51"/>
                    </a:lnTo>
                    <a:lnTo>
                      <a:pt x="0" y="88"/>
                    </a:lnTo>
                    <a:lnTo>
                      <a:pt x="12" y="92"/>
                    </a:lnTo>
                    <a:lnTo>
                      <a:pt x="20" y="101"/>
                    </a:lnTo>
                    <a:lnTo>
                      <a:pt x="23" y="113"/>
                    </a:lnTo>
                    <a:lnTo>
                      <a:pt x="23" y="131"/>
                    </a:lnTo>
                    <a:lnTo>
                      <a:pt x="23" y="164"/>
                    </a:lnTo>
                    <a:lnTo>
                      <a:pt x="23" y="182"/>
                    </a:lnTo>
                    <a:lnTo>
                      <a:pt x="20" y="195"/>
                    </a:lnTo>
                    <a:lnTo>
                      <a:pt x="12" y="203"/>
                    </a:lnTo>
                    <a:lnTo>
                      <a:pt x="1" y="208"/>
                    </a:lnTo>
                    <a:lnTo>
                      <a:pt x="1" y="214"/>
                    </a:lnTo>
                    <a:lnTo>
                      <a:pt x="1" y="220"/>
                    </a:lnTo>
                    <a:lnTo>
                      <a:pt x="0" y="226"/>
                    </a:lnTo>
                    <a:lnTo>
                      <a:pt x="3" y="262"/>
                    </a:lnTo>
                    <a:lnTo>
                      <a:pt x="10" y="285"/>
                    </a:lnTo>
                    <a:lnTo>
                      <a:pt x="21" y="297"/>
                    </a:lnTo>
                    <a:lnTo>
                      <a:pt x="33" y="301"/>
                    </a:lnTo>
                    <a:lnTo>
                      <a:pt x="44" y="300"/>
                    </a:lnTo>
                    <a:lnTo>
                      <a:pt x="52" y="296"/>
                    </a:lnTo>
                    <a:lnTo>
                      <a:pt x="61" y="279"/>
                    </a:lnTo>
                    <a:lnTo>
                      <a:pt x="63" y="253"/>
                    </a:lnTo>
                    <a:lnTo>
                      <a:pt x="61" y="224"/>
                    </a:lnTo>
                    <a:lnTo>
                      <a:pt x="60" y="198"/>
                    </a:lnTo>
                    <a:close/>
                  </a:path>
                </a:pathLst>
              </a:custGeom>
              <a:solidFill>
                <a:srgbClr val="9782BD"/>
              </a:solidFill>
              <a:ln w="12700" cmpd="sng">
                <a:solidFill>
                  <a:srgbClr val="52399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8185" name="Freeform 705"/>
            <p:cNvSpPr>
              <a:spLocks/>
            </p:cNvSpPr>
            <p:nvPr/>
          </p:nvSpPr>
          <p:spPr bwMode="auto">
            <a:xfrm>
              <a:off x="2943" y="1135"/>
              <a:ext cx="205" cy="707"/>
            </a:xfrm>
            <a:custGeom>
              <a:avLst/>
              <a:gdLst>
                <a:gd name="T0" fmla="*/ 103 w 205"/>
                <a:gd name="T1" fmla="*/ 707 h 707"/>
                <a:gd name="T2" fmla="*/ 205 w 205"/>
                <a:gd name="T3" fmla="*/ 611 h 707"/>
                <a:gd name="T4" fmla="*/ 154 w 205"/>
                <a:gd name="T5" fmla="*/ 611 h 707"/>
                <a:gd name="T6" fmla="*/ 154 w 205"/>
                <a:gd name="T7" fmla="*/ 0 h 707"/>
                <a:gd name="T8" fmla="*/ 51 w 205"/>
                <a:gd name="T9" fmla="*/ 0 h 707"/>
                <a:gd name="T10" fmla="*/ 51 w 205"/>
                <a:gd name="T11" fmla="*/ 611 h 707"/>
                <a:gd name="T12" fmla="*/ 0 w 205"/>
                <a:gd name="T13" fmla="*/ 611 h 707"/>
                <a:gd name="T14" fmla="*/ 103 w 205"/>
                <a:gd name="T15" fmla="*/ 707 h 70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05"/>
                <a:gd name="T25" fmla="*/ 0 h 707"/>
                <a:gd name="T26" fmla="*/ 205 w 205"/>
                <a:gd name="T27" fmla="*/ 707 h 70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05" h="707">
                  <a:moveTo>
                    <a:pt x="103" y="707"/>
                  </a:moveTo>
                  <a:lnTo>
                    <a:pt x="205" y="611"/>
                  </a:lnTo>
                  <a:lnTo>
                    <a:pt x="154" y="611"/>
                  </a:lnTo>
                  <a:lnTo>
                    <a:pt x="154" y="0"/>
                  </a:lnTo>
                  <a:lnTo>
                    <a:pt x="51" y="0"/>
                  </a:lnTo>
                  <a:lnTo>
                    <a:pt x="51" y="611"/>
                  </a:lnTo>
                  <a:lnTo>
                    <a:pt x="0" y="611"/>
                  </a:lnTo>
                  <a:lnTo>
                    <a:pt x="103" y="707"/>
                  </a:lnTo>
                  <a:close/>
                </a:path>
              </a:pathLst>
            </a:custGeom>
            <a:solidFill>
              <a:srgbClr val="8BB2A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186" name="Rectangle 706"/>
            <p:cNvSpPr>
              <a:spLocks noChangeArrowheads="1"/>
            </p:cNvSpPr>
            <p:nvPr/>
          </p:nvSpPr>
          <p:spPr bwMode="auto">
            <a:xfrm>
              <a:off x="3009" y="1425"/>
              <a:ext cx="63" cy="63"/>
            </a:xfrm>
            <a:prstGeom prst="rect">
              <a:avLst/>
            </a:prstGeom>
            <a:solidFill>
              <a:srgbClr val="F8768E"/>
            </a:solidFill>
            <a:ln w="12700">
              <a:solidFill>
                <a:srgbClr val="F6004A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</p:grpSp>
      <p:grpSp>
        <p:nvGrpSpPr>
          <p:cNvPr id="48145" name="Group 717"/>
          <p:cNvGrpSpPr>
            <a:grpSpLocks/>
          </p:cNvGrpSpPr>
          <p:nvPr/>
        </p:nvGrpSpPr>
        <p:grpSpPr bwMode="auto">
          <a:xfrm>
            <a:off x="803275" y="2025650"/>
            <a:ext cx="366713" cy="1262063"/>
            <a:chOff x="450" y="1135"/>
            <a:chExt cx="205" cy="707"/>
          </a:xfrm>
        </p:grpSpPr>
        <p:sp>
          <p:nvSpPr>
            <p:cNvPr id="48182" name="Freeform 712"/>
            <p:cNvSpPr>
              <a:spLocks/>
            </p:cNvSpPr>
            <p:nvPr/>
          </p:nvSpPr>
          <p:spPr bwMode="auto">
            <a:xfrm>
              <a:off x="501" y="1135"/>
              <a:ext cx="103" cy="221"/>
            </a:xfrm>
            <a:custGeom>
              <a:avLst/>
              <a:gdLst>
                <a:gd name="T0" fmla="*/ 34 w 103"/>
                <a:gd name="T1" fmla="*/ 221 h 221"/>
                <a:gd name="T2" fmla="*/ 40 w 103"/>
                <a:gd name="T3" fmla="*/ 214 h 221"/>
                <a:gd name="T4" fmla="*/ 48 w 103"/>
                <a:gd name="T5" fmla="*/ 210 h 221"/>
                <a:gd name="T6" fmla="*/ 57 w 103"/>
                <a:gd name="T7" fmla="*/ 208 h 221"/>
                <a:gd name="T8" fmla="*/ 57 w 103"/>
                <a:gd name="T9" fmla="*/ 208 h 221"/>
                <a:gd name="T10" fmla="*/ 66 w 103"/>
                <a:gd name="T11" fmla="*/ 210 h 221"/>
                <a:gd name="T12" fmla="*/ 73 w 103"/>
                <a:gd name="T13" fmla="*/ 214 h 221"/>
                <a:gd name="T14" fmla="*/ 79 w 103"/>
                <a:gd name="T15" fmla="*/ 221 h 221"/>
                <a:gd name="T16" fmla="*/ 79 w 103"/>
                <a:gd name="T17" fmla="*/ 221 h 221"/>
                <a:gd name="T18" fmla="*/ 85 w 103"/>
                <a:gd name="T19" fmla="*/ 214 h 221"/>
                <a:gd name="T20" fmla="*/ 93 w 103"/>
                <a:gd name="T21" fmla="*/ 210 h 221"/>
                <a:gd name="T22" fmla="*/ 101 w 103"/>
                <a:gd name="T23" fmla="*/ 208 h 221"/>
                <a:gd name="T24" fmla="*/ 101 w 103"/>
                <a:gd name="T25" fmla="*/ 208 h 221"/>
                <a:gd name="T26" fmla="*/ 102 w 103"/>
                <a:gd name="T27" fmla="*/ 208 h 221"/>
                <a:gd name="T28" fmla="*/ 102 w 103"/>
                <a:gd name="T29" fmla="*/ 208 h 221"/>
                <a:gd name="T30" fmla="*/ 103 w 103"/>
                <a:gd name="T31" fmla="*/ 208 h 221"/>
                <a:gd name="T32" fmla="*/ 103 w 103"/>
                <a:gd name="T33" fmla="*/ 208 h 221"/>
                <a:gd name="T34" fmla="*/ 103 w 103"/>
                <a:gd name="T35" fmla="*/ 203 h 221"/>
                <a:gd name="T36" fmla="*/ 103 w 103"/>
                <a:gd name="T37" fmla="*/ 187 h 221"/>
                <a:gd name="T38" fmla="*/ 103 w 103"/>
                <a:gd name="T39" fmla="*/ 163 h 221"/>
                <a:gd name="T40" fmla="*/ 103 w 103"/>
                <a:gd name="T41" fmla="*/ 135 h 221"/>
                <a:gd name="T42" fmla="*/ 103 w 103"/>
                <a:gd name="T43" fmla="*/ 104 h 221"/>
                <a:gd name="T44" fmla="*/ 103 w 103"/>
                <a:gd name="T45" fmla="*/ 73 h 221"/>
                <a:gd name="T46" fmla="*/ 103 w 103"/>
                <a:gd name="T47" fmla="*/ 45 h 221"/>
                <a:gd name="T48" fmla="*/ 103 w 103"/>
                <a:gd name="T49" fmla="*/ 22 h 221"/>
                <a:gd name="T50" fmla="*/ 103 w 103"/>
                <a:gd name="T51" fmla="*/ 6 h 221"/>
                <a:gd name="T52" fmla="*/ 103 w 103"/>
                <a:gd name="T53" fmla="*/ 0 h 221"/>
                <a:gd name="T54" fmla="*/ 103 w 103"/>
                <a:gd name="T55" fmla="*/ 0 h 221"/>
                <a:gd name="T56" fmla="*/ 0 w 103"/>
                <a:gd name="T57" fmla="*/ 0 h 221"/>
                <a:gd name="T58" fmla="*/ 0 w 103"/>
                <a:gd name="T59" fmla="*/ 0 h 221"/>
                <a:gd name="T60" fmla="*/ 0 w 103"/>
                <a:gd name="T61" fmla="*/ 6 h 221"/>
                <a:gd name="T62" fmla="*/ 0 w 103"/>
                <a:gd name="T63" fmla="*/ 22 h 221"/>
                <a:gd name="T64" fmla="*/ 0 w 103"/>
                <a:gd name="T65" fmla="*/ 46 h 221"/>
                <a:gd name="T66" fmla="*/ 0 w 103"/>
                <a:gd name="T67" fmla="*/ 74 h 221"/>
                <a:gd name="T68" fmla="*/ 0 w 103"/>
                <a:gd name="T69" fmla="*/ 106 h 221"/>
                <a:gd name="T70" fmla="*/ 0 w 103"/>
                <a:gd name="T71" fmla="*/ 136 h 221"/>
                <a:gd name="T72" fmla="*/ 0 w 103"/>
                <a:gd name="T73" fmla="*/ 165 h 221"/>
                <a:gd name="T74" fmla="*/ 0 w 103"/>
                <a:gd name="T75" fmla="*/ 189 h 221"/>
                <a:gd name="T76" fmla="*/ 0 w 103"/>
                <a:gd name="T77" fmla="*/ 205 h 221"/>
                <a:gd name="T78" fmla="*/ 0 w 103"/>
                <a:gd name="T79" fmla="*/ 211 h 221"/>
                <a:gd name="T80" fmla="*/ 0 w 103"/>
                <a:gd name="T81" fmla="*/ 211 h 221"/>
                <a:gd name="T82" fmla="*/ 4 w 103"/>
                <a:gd name="T83" fmla="*/ 209 h 221"/>
                <a:gd name="T84" fmla="*/ 8 w 103"/>
                <a:gd name="T85" fmla="*/ 208 h 221"/>
                <a:gd name="T86" fmla="*/ 12 w 103"/>
                <a:gd name="T87" fmla="*/ 208 h 221"/>
                <a:gd name="T88" fmla="*/ 12 w 103"/>
                <a:gd name="T89" fmla="*/ 208 h 221"/>
                <a:gd name="T90" fmla="*/ 21 w 103"/>
                <a:gd name="T91" fmla="*/ 210 h 221"/>
                <a:gd name="T92" fmla="*/ 29 w 103"/>
                <a:gd name="T93" fmla="*/ 214 h 221"/>
                <a:gd name="T94" fmla="*/ 34 w 103"/>
                <a:gd name="T95" fmla="*/ 221 h 221"/>
                <a:gd name="T96" fmla="*/ 34 w 103"/>
                <a:gd name="T97" fmla="*/ 221 h 22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03"/>
                <a:gd name="T148" fmla="*/ 0 h 221"/>
                <a:gd name="T149" fmla="*/ 103 w 103"/>
                <a:gd name="T150" fmla="*/ 221 h 22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03" h="221">
                  <a:moveTo>
                    <a:pt x="34" y="221"/>
                  </a:moveTo>
                  <a:lnTo>
                    <a:pt x="40" y="214"/>
                  </a:lnTo>
                  <a:lnTo>
                    <a:pt x="48" y="210"/>
                  </a:lnTo>
                  <a:lnTo>
                    <a:pt x="57" y="208"/>
                  </a:lnTo>
                  <a:lnTo>
                    <a:pt x="66" y="210"/>
                  </a:lnTo>
                  <a:lnTo>
                    <a:pt x="73" y="214"/>
                  </a:lnTo>
                  <a:lnTo>
                    <a:pt x="79" y="221"/>
                  </a:lnTo>
                  <a:lnTo>
                    <a:pt x="85" y="214"/>
                  </a:lnTo>
                  <a:lnTo>
                    <a:pt x="93" y="210"/>
                  </a:lnTo>
                  <a:lnTo>
                    <a:pt x="101" y="208"/>
                  </a:lnTo>
                  <a:lnTo>
                    <a:pt x="102" y="208"/>
                  </a:lnTo>
                  <a:lnTo>
                    <a:pt x="103" y="208"/>
                  </a:lnTo>
                  <a:lnTo>
                    <a:pt x="103" y="203"/>
                  </a:lnTo>
                  <a:lnTo>
                    <a:pt x="103" y="187"/>
                  </a:lnTo>
                  <a:lnTo>
                    <a:pt x="103" y="163"/>
                  </a:lnTo>
                  <a:lnTo>
                    <a:pt x="103" y="135"/>
                  </a:lnTo>
                  <a:lnTo>
                    <a:pt x="103" y="104"/>
                  </a:lnTo>
                  <a:lnTo>
                    <a:pt x="103" y="73"/>
                  </a:lnTo>
                  <a:lnTo>
                    <a:pt x="103" y="45"/>
                  </a:lnTo>
                  <a:lnTo>
                    <a:pt x="103" y="22"/>
                  </a:lnTo>
                  <a:lnTo>
                    <a:pt x="103" y="6"/>
                  </a:lnTo>
                  <a:lnTo>
                    <a:pt x="103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22"/>
                  </a:lnTo>
                  <a:lnTo>
                    <a:pt x="0" y="46"/>
                  </a:lnTo>
                  <a:lnTo>
                    <a:pt x="0" y="74"/>
                  </a:lnTo>
                  <a:lnTo>
                    <a:pt x="0" y="106"/>
                  </a:lnTo>
                  <a:lnTo>
                    <a:pt x="0" y="136"/>
                  </a:lnTo>
                  <a:lnTo>
                    <a:pt x="0" y="165"/>
                  </a:lnTo>
                  <a:lnTo>
                    <a:pt x="0" y="189"/>
                  </a:lnTo>
                  <a:lnTo>
                    <a:pt x="0" y="205"/>
                  </a:lnTo>
                  <a:lnTo>
                    <a:pt x="0" y="211"/>
                  </a:lnTo>
                  <a:lnTo>
                    <a:pt x="4" y="209"/>
                  </a:lnTo>
                  <a:lnTo>
                    <a:pt x="8" y="208"/>
                  </a:lnTo>
                  <a:lnTo>
                    <a:pt x="12" y="208"/>
                  </a:lnTo>
                  <a:lnTo>
                    <a:pt x="21" y="210"/>
                  </a:lnTo>
                  <a:lnTo>
                    <a:pt x="29" y="214"/>
                  </a:lnTo>
                  <a:lnTo>
                    <a:pt x="34" y="221"/>
                  </a:lnTo>
                  <a:close/>
                </a:path>
              </a:pathLst>
            </a:custGeom>
            <a:solidFill>
              <a:srgbClr val="8BB2A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183" name="Freeform 713"/>
            <p:cNvSpPr>
              <a:spLocks/>
            </p:cNvSpPr>
            <p:nvPr/>
          </p:nvSpPr>
          <p:spPr bwMode="auto">
            <a:xfrm>
              <a:off x="450" y="1569"/>
              <a:ext cx="205" cy="273"/>
            </a:xfrm>
            <a:custGeom>
              <a:avLst/>
              <a:gdLst>
                <a:gd name="T0" fmla="*/ 154 w 205"/>
                <a:gd name="T1" fmla="*/ 177 h 273"/>
                <a:gd name="T2" fmla="*/ 154 w 205"/>
                <a:gd name="T3" fmla="*/ 169 h 273"/>
                <a:gd name="T4" fmla="*/ 154 w 205"/>
                <a:gd name="T5" fmla="*/ 150 h 273"/>
                <a:gd name="T6" fmla="*/ 154 w 205"/>
                <a:gd name="T7" fmla="*/ 122 h 273"/>
                <a:gd name="T8" fmla="*/ 154 w 205"/>
                <a:gd name="T9" fmla="*/ 90 h 273"/>
                <a:gd name="T10" fmla="*/ 154 w 205"/>
                <a:gd name="T11" fmla="*/ 58 h 273"/>
                <a:gd name="T12" fmla="*/ 154 w 205"/>
                <a:gd name="T13" fmla="*/ 30 h 273"/>
                <a:gd name="T14" fmla="*/ 154 w 205"/>
                <a:gd name="T15" fmla="*/ 10 h 273"/>
                <a:gd name="T16" fmla="*/ 154 w 205"/>
                <a:gd name="T17" fmla="*/ 3 h 273"/>
                <a:gd name="T18" fmla="*/ 154 w 205"/>
                <a:gd name="T19" fmla="*/ 3 h 273"/>
                <a:gd name="T20" fmla="*/ 148 w 205"/>
                <a:gd name="T21" fmla="*/ 8 h 273"/>
                <a:gd name="T22" fmla="*/ 142 w 205"/>
                <a:gd name="T23" fmla="*/ 11 h 273"/>
                <a:gd name="T24" fmla="*/ 134 w 205"/>
                <a:gd name="T25" fmla="*/ 13 h 273"/>
                <a:gd name="T26" fmla="*/ 134 w 205"/>
                <a:gd name="T27" fmla="*/ 13 h 273"/>
                <a:gd name="T28" fmla="*/ 125 w 205"/>
                <a:gd name="T29" fmla="*/ 11 h 273"/>
                <a:gd name="T30" fmla="*/ 117 w 205"/>
                <a:gd name="T31" fmla="*/ 6 h 273"/>
                <a:gd name="T32" fmla="*/ 111 w 205"/>
                <a:gd name="T33" fmla="*/ 0 h 273"/>
                <a:gd name="T34" fmla="*/ 111 w 205"/>
                <a:gd name="T35" fmla="*/ 0 h 273"/>
                <a:gd name="T36" fmla="*/ 106 w 205"/>
                <a:gd name="T37" fmla="*/ 6 h 273"/>
                <a:gd name="T38" fmla="*/ 98 w 205"/>
                <a:gd name="T39" fmla="*/ 11 h 273"/>
                <a:gd name="T40" fmla="*/ 89 w 205"/>
                <a:gd name="T41" fmla="*/ 13 h 273"/>
                <a:gd name="T42" fmla="*/ 89 w 205"/>
                <a:gd name="T43" fmla="*/ 13 h 273"/>
                <a:gd name="T44" fmla="*/ 80 w 205"/>
                <a:gd name="T45" fmla="*/ 11 h 273"/>
                <a:gd name="T46" fmla="*/ 72 w 205"/>
                <a:gd name="T47" fmla="*/ 6 h 273"/>
                <a:gd name="T48" fmla="*/ 67 w 205"/>
                <a:gd name="T49" fmla="*/ 0 h 273"/>
                <a:gd name="T50" fmla="*/ 67 w 205"/>
                <a:gd name="T51" fmla="*/ 0 h 273"/>
                <a:gd name="T52" fmla="*/ 63 w 205"/>
                <a:gd name="T53" fmla="*/ 5 h 273"/>
                <a:gd name="T54" fmla="*/ 58 w 205"/>
                <a:gd name="T55" fmla="*/ 9 h 273"/>
                <a:gd name="T56" fmla="*/ 51 w 205"/>
                <a:gd name="T57" fmla="*/ 11 h 273"/>
                <a:gd name="T58" fmla="*/ 51 w 205"/>
                <a:gd name="T59" fmla="*/ 11 h 273"/>
                <a:gd name="T60" fmla="*/ 51 w 205"/>
                <a:gd name="T61" fmla="*/ 21 h 273"/>
                <a:gd name="T62" fmla="*/ 51 w 205"/>
                <a:gd name="T63" fmla="*/ 44 h 273"/>
                <a:gd name="T64" fmla="*/ 51 w 205"/>
                <a:gd name="T65" fmla="*/ 77 h 273"/>
                <a:gd name="T66" fmla="*/ 51 w 205"/>
                <a:gd name="T67" fmla="*/ 112 h 273"/>
                <a:gd name="T68" fmla="*/ 51 w 205"/>
                <a:gd name="T69" fmla="*/ 144 h 273"/>
                <a:gd name="T70" fmla="*/ 51 w 205"/>
                <a:gd name="T71" fmla="*/ 168 h 273"/>
                <a:gd name="T72" fmla="*/ 51 w 205"/>
                <a:gd name="T73" fmla="*/ 177 h 273"/>
                <a:gd name="T74" fmla="*/ 51 w 205"/>
                <a:gd name="T75" fmla="*/ 177 h 273"/>
                <a:gd name="T76" fmla="*/ 0 w 205"/>
                <a:gd name="T77" fmla="*/ 177 h 273"/>
                <a:gd name="T78" fmla="*/ 103 w 205"/>
                <a:gd name="T79" fmla="*/ 273 h 273"/>
                <a:gd name="T80" fmla="*/ 205 w 205"/>
                <a:gd name="T81" fmla="*/ 177 h 273"/>
                <a:gd name="T82" fmla="*/ 154 w 205"/>
                <a:gd name="T83" fmla="*/ 177 h 27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05"/>
                <a:gd name="T127" fmla="*/ 0 h 273"/>
                <a:gd name="T128" fmla="*/ 205 w 205"/>
                <a:gd name="T129" fmla="*/ 273 h 27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05" h="273">
                  <a:moveTo>
                    <a:pt x="154" y="177"/>
                  </a:moveTo>
                  <a:lnTo>
                    <a:pt x="154" y="169"/>
                  </a:lnTo>
                  <a:lnTo>
                    <a:pt x="154" y="150"/>
                  </a:lnTo>
                  <a:lnTo>
                    <a:pt x="154" y="122"/>
                  </a:lnTo>
                  <a:lnTo>
                    <a:pt x="154" y="90"/>
                  </a:lnTo>
                  <a:lnTo>
                    <a:pt x="154" y="58"/>
                  </a:lnTo>
                  <a:lnTo>
                    <a:pt x="154" y="30"/>
                  </a:lnTo>
                  <a:lnTo>
                    <a:pt x="154" y="10"/>
                  </a:lnTo>
                  <a:lnTo>
                    <a:pt x="154" y="3"/>
                  </a:lnTo>
                  <a:lnTo>
                    <a:pt x="148" y="8"/>
                  </a:lnTo>
                  <a:lnTo>
                    <a:pt x="142" y="11"/>
                  </a:lnTo>
                  <a:lnTo>
                    <a:pt x="134" y="13"/>
                  </a:lnTo>
                  <a:lnTo>
                    <a:pt x="125" y="11"/>
                  </a:lnTo>
                  <a:lnTo>
                    <a:pt x="117" y="6"/>
                  </a:lnTo>
                  <a:lnTo>
                    <a:pt x="111" y="0"/>
                  </a:lnTo>
                  <a:lnTo>
                    <a:pt x="106" y="6"/>
                  </a:lnTo>
                  <a:lnTo>
                    <a:pt x="98" y="11"/>
                  </a:lnTo>
                  <a:lnTo>
                    <a:pt x="89" y="13"/>
                  </a:lnTo>
                  <a:lnTo>
                    <a:pt x="80" y="11"/>
                  </a:lnTo>
                  <a:lnTo>
                    <a:pt x="72" y="6"/>
                  </a:lnTo>
                  <a:lnTo>
                    <a:pt x="67" y="0"/>
                  </a:lnTo>
                  <a:lnTo>
                    <a:pt x="63" y="5"/>
                  </a:lnTo>
                  <a:lnTo>
                    <a:pt x="58" y="9"/>
                  </a:lnTo>
                  <a:lnTo>
                    <a:pt x="51" y="11"/>
                  </a:lnTo>
                  <a:lnTo>
                    <a:pt x="51" y="21"/>
                  </a:lnTo>
                  <a:lnTo>
                    <a:pt x="51" y="44"/>
                  </a:lnTo>
                  <a:lnTo>
                    <a:pt x="51" y="77"/>
                  </a:lnTo>
                  <a:lnTo>
                    <a:pt x="51" y="112"/>
                  </a:lnTo>
                  <a:lnTo>
                    <a:pt x="51" y="144"/>
                  </a:lnTo>
                  <a:lnTo>
                    <a:pt x="51" y="168"/>
                  </a:lnTo>
                  <a:lnTo>
                    <a:pt x="51" y="177"/>
                  </a:lnTo>
                  <a:lnTo>
                    <a:pt x="0" y="177"/>
                  </a:lnTo>
                  <a:lnTo>
                    <a:pt x="103" y="273"/>
                  </a:lnTo>
                  <a:lnTo>
                    <a:pt x="205" y="177"/>
                  </a:lnTo>
                  <a:lnTo>
                    <a:pt x="154" y="177"/>
                  </a:lnTo>
                  <a:close/>
                </a:path>
              </a:pathLst>
            </a:custGeom>
            <a:solidFill>
              <a:srgbClr val="8BB2A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8146" name="Text Box 754"/>
          <p:cNvSpPr txBox="1">
            <a:spLocks noChangeArrowheads="1"/>
          </p:cNvSpPr>
          <p:nvPr/>
        </p:nvSpPr>
        <p:spPr bwMode="auto">
          <a:xfrm>
            <a:off x="117475" y="931863"/>
            <a:ext cx="1717675" cy="65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2833" tIns="51417" rIns="102833" bIns="51417">
            <a:spAutoFit/>
          </a:bodyPr>
          <a:lstStyle/>
          <a:p>
            <a:r>
              <a:rPr lang="en-US" altLang="en-US" b="1"/>
              <a:t>Area of high </a:t>
            </a:r>
          </a:p>
          <a:p>
            <a:r>
              <a:rPr lang="en-US" altLang="en-US" b="1"/>
              <a:t>concentration</a:t>
            </a:r>
          </a:p>
        </p:txBody>
      </p:sp>
      <p:sp>
        <p:nvSpPr>
          <p:cNvPr id="48147" name="Text Box 755"/>
          <p:cNvSpPr txBox="1">
            <a:spLocks noChangeArrowheads="1"/>
          </p:cNvSpPr>
          <p:nvPr/>
        </p:nvSpPr>
        <p:spPr bwMode="auto">
          <a:xfrm>
            <a:off x="117475" y="3598863"/>
            <a:ext cx="1717675" cy="65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2833" tIns="51417" rIns="102833" bIns="51417">
            <a:spAutoFit/>
          </a:bodyPr>
          <a:lstStyle/>
          <a:p>
            <a:r>
              <a:rPr lang="en-US" altLang="en-US" b="1"/>
              <a:t>Area of low </a:t>
            </a:r>
          </a:p>
          <a:p>
            <a:r>
              <a:rPr lang="en-US" altLang="en-US" b="1"/>
              <a:t>concentration</a:t>
            </a:r>
          </a:p>
        </p:txBody>
      </p:sp>
      <p:sp>
        <p:nvSpPr>
          <p:cNvPr id="48148" name="Text Box 756"/>
          <p:cNvSpPr txBox="1">
            <a:spLocks noChangeArrowheads="1"/>
          </p:cNvSpPr>
          <p:nvPr/>
        </p:nvSpPr>
        <p:spPr bwMode="auto">
          <a:xfrm>
            <a:off x="53975" y="4314825"/>
            <a:ext cx="14938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2833" tIns="51417" rIns="102833" bIns="51417">
            <a:spAutoFit/>
          </a:bodyPr>
          <a:lstStyle/>
          <a:p>
            <a:r>
              <a:rPr lang="en-US" altLang="en-US" sz="2200" b="1"/>
              <a:t>A</a:t>
            </a:r>
            <a:r>
              <a:rPr lang="en-US" altLang="en-US" b="1"/>
              <a:t>  Simple </a:t>
            </a:r>
          </a:p>
          <a:p>
            <a:r>
              <a:rPr lang="en-US" altLang="en-US" b="1"/>
              <a:t>     diffusion</a:t>
            </a:r>
          </a:p>
        </p:txBody>
      </p:sp>
      <p:sp>
        <p:nvSpPr>
          <p:cNvPr id="48149" name="Text Box 757"/>
          <p:cNvSpPr txBox="1">
            <a:spLocks noChangeArrowheads="1"/>
          </p:cNvSpPr>
          <p:nvPr/>
        </p:nvSpPr>
        <p:spPr bwMode="auto">
          <a:xfrm>
            <a:off x="2190750" y="4314825"/>
            <a:ext cx="1739900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2833" tIns="51417" rIns="102833" bIns="51417">
            <a:spAutoFit/>
          </a:bodyPr>
          <a:lstStyle/>
          <a:p>
            <a:r>
              <a:rPr lang="en-US" altLang="en-US" sz="2200" b="1"/>
              <a:t>B</a:t>
            </a:r>
            <a:r>
              <a:rPr lang="en-US" altLang="en-US" b="1"/>
              <a:t>  Facilitated </a:t>
            </a:r>
          </a:p>
          <a:p>
            <a:r>
              <a:rPr lang="en-US" altLang="en-US" b="1"/>
              <a:t>     diffusion—</a:t>
            </a:r>
          </a:p>
          <a:p>
            <a:r>
              <a:rPr lang="en-US" altLang="en-US" b="1"/>
              <a:t>     channel</a:t>
            </a:r>
          </a:p>
        </p:txBody>
      </p:sp>
      <p:sp>
        <p:nvSpPr>
          <p:cNvPr id="48150" name="Text Box 758"/>
          <p:cNvSpPr txBox="1">
            <a:spLocks noChangeArrowheads="1"/>
          </p:cNvSpPr>
          <p:nvPr/>
        </p:nvSpPr>
        <p:spPr bwMode="auto">
          <a:xfrm>
            <a:off x="4408488" y="4314825"/>
            <a:ext cx="1739900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2833" tIns="51417" rIns="102833" bIns="51417">
            <a:spAutoFit/>
          </a:bodyPr>
          <a:lstStyle/>
          <a:p>
            <a:r>
              <a:rPr lang="en-US" altLang="en-US" sz="2200" b="1"/>
              <a:t>C</a:t>
            </a:r>
            <a:r>
              <a:rPr lang="en-US" altLang="en-US" b="1"/>
              <a:t>  Facilitated </a:t>
            </a:r>
          </a:p>
          <a:p>
            <a:r>
              <a:rPr lang="en-US" altLang="en-US" b="1"/>
              <a:t>     diffusion—</a:t>
            </a:r>
          </a:p>
          <a:p>
            <a:r>
              <a:rPr lang="en-US" altLang="en-US" b="1"/>
              <a:t>     carrier</a:t>
            </a:r>
          </a:p>
        </p:txBody>
      </p:sp>
      <p:grpSp>
        <p:nvGrpSpPr>
          <p:cNvPr id="48151" name="Group 768"/>
          <p:cNvGrpSpPr>
            <a:grpSpLocks/>
          </p:cNvGrpSpPr>
          <p:nvPr/>
        </p:nvGrpSpPr>
        <p:grpSpPr bwMode="auto">
          <a:xfrm>
            <a:off x="171450" y="5305425"/>
            <a:ext cx="6137275" cy="1035050"/>
            <a:chOff x="96" y="2972"/>
            <a:chExt cx="3437" cy="580"/>
          </a:xfrm>
        </p:grpSpPr>
        <p:grpSp>
          <p:nvGrpSpPr>
            <p:cNvPr id="48176" name="Group 753"/>
            <p:cNvGrpSpPr>
              <a:grpSpLocks/>
            </p:cNvGrpSpPr>
            <p:nvPr/>
          </p:nvGrpSpPr>
          <p:grpSpPr bwMode="auto">
            <a:xfrm>
              <a:off x="96" y="2972"/>
              <a:ext cx="3437" cy="196"/>
              <a:chOff x="96" y="2672"/>
              <a:chExt cx="3437" cy="196"/>
            </a:xfrm>
          </p:grpSpPr>
          <p:sp>
            <p:nvSpPr>
              <p:cNvPr id="48178" name="Line 747"/>
              <p:cNvSpPr>
                <a:spLocks noChangeShapeType="1"/>
              </p:cNvSpPr>
              <p:nvPr/>
            </p:nvSpPr>
            <p:spPr bwMode="auto">
              <a:xfrm>
                <a:off x="96" y="2672"/>
                <a:ext cx="0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79" name="Line 748"/>
              <p:cNvSpPr>
                <a:spLocks noChangeShapeType="1"/>
              </p:cNvSpPr>
              <p:nvPr/>
            </p:nvSpPr>
            <p:spPr bwMode="auto">
              <a:xfrm>
                <a:off x="3530" y="2696"/>
                <a:ext cx="3" cy="77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80" name="Line 749"/>
              <p:cNvSpPr>
                <a:spLocks noChangeShapeType="1"/>
              </p:cNvSpPr>
              <p:nvPr/>
            </p:nvSpPr>
            <p:spPr bwMode="auto">
              <a:xfrm>
                <a:off x="96" y="2772"/>
                <a:ext cx="343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181" name="Line 752"/>
              <p:cNvSpPr>
                <a:spLocks noChangeShapeType="1"/>
              </p:cNvSpPr>
              <p:nvPr/>
            </p:nvSpPr>
            <p:spPr bwMode="auto">
              <a:xfrm>
                <a:off x="1792" y="2772"/>
                <a:ext cx="0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8177" name="Text Box 759"/>
            <p:cNvSpPr txBox="1">
              <a:spLocks noChangeArrowheads="1"/>
            </p:cNvSpPr>
            <p:nvPr/>
          </p:nvSpPr>
          <p:spPr bwMode="auto">
            <a:xfrm>
              <a:off x="1149" y="3186"/>
              <a:ext cx="1289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 b="1"/>
                <a:t>Passive transport</a:t>
              </a:r>
            </a:p>
            <a:p>
              <a:r>
                <a:rPr lang="en-US" altLang="en-US" b="1"/>
                <a:t>No energy required</a:t>
              </a:r>
            </a:p>
          </p:txBody>
        </p:sp>
      </p:grpSp>
      <p:grpSp>
        <p:nvGrpSpPr>
          <p:cNvPr id="48152" name="Group 769"/>
          <p:cNvGrpSpPr>
            <a:grpSpLocks/>
          </p:cNvGrpSpPr>
          <p:nvPr/>
        </p:nvGrpSpPr>
        <p:grpSpPr bwMode="auto">
          <a:xfrm>
            <a:off x="6770688" y="5343525"/>
            <a:ext cx="2230437" cy="996950"/>
            <a:chOff x="3792" y="2994"/>
            <a:chExt cx="1249" cy="558"/>
          </a:xfrm>
        </p:grpSpPr>
        <p:grpSp>
          <p:nvGrpSpPr>
            <p:cNvPr id="48170" name="Group 744"/>
            <p:cNvGrpSpPr>
              <a:grpSpLocks/>
            </p:cNvGrpSpPr>
            <p:nvPr/>
          </p:nvGrpSpPr>
          <p:grpSpPr bwMode="auto">
            <a:xfrm>
              <a:off x="3792" y="2994"/>
              <a:ext cx="1249" cy="161"/>
              <a:chOff x="3792" y="2688"/>
              <a:chExt cx="1249" cy="161"/>
            </a:xfrm>
          </p:grpSpPr>
          <p:sp>
            <p:nvSpPr>
              <p:cNvPr id="48172" name="Line 708"/>
              <p:cNvSpPr>
                <a:spLocks noChangeShapeType="1"/>
              </p:cNvSpPr>
              <p:nvPr/>
            </p:nvSpPr>
            <p:spPr bwMode="auto">
              <a:xfrm>
                <a:off x="4410" y="2772"/>
                <a:ext cx="1" cy="77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73" name="Line 741"/>
              <p:cNvSpPr>
                <a:spLocks noChangeShapeType="1"/>
              </p:cNvSpPr>
              <p:nvPr/>
            </p:nvSpPr>
            <p:spPr bwMode="auto">
              <a:xfrm>
                <a:off x="3792" y="2688"/>
                <a:ext cx="1" cy="77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74" name="Line 742"/>
              <p:cNvSpPr>
                <a:spLocks noChangeShapeType="1"/>
              </p:cNvSpPr>
              <p:nvPr/>
            </p:nvSpPr>
            <p:spPr bwMode="auto">
              <a:xfrm>
                <a:off x="5040" y="2688"/>
                <a:ext cx="1" cy="77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75" name="Line 743"/>
              <p:cNvSpPr>
                <a:spLocks noChangeShapeType="1"/>
              </p:cNvSpPr>
              <p:nvPr/>
            </p:nvSpPr>
            <p:spPr bwMode="auto">
              <a:xfrm>
                <a:off x="3792" y="2772"/>
                <a:ext cx="124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8171" name="Text Box 760"/>
            <p:cNvSpPr txBox="1">
              <a:spLocks noChangeArrowheads="1"/>
            </p:cNvSpPr>
            <p:nvPr/>
          </p:nvSpPr>
          <p:spPr bwMode="auto">
            <a:xfrm>
              <a:off x="3888" y="3186"/>
              <a:ext cx="1098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 b="1"/>
                <a:t>Active transport</a:t>
              </a:r>
            </a:p>
            <a:p>
              <a:r>
                <a:rPr lang="en-US" altLang="en-US" b="1"/>
                <a:t>Energy required</a:t>
              </a:r>
            </a:p>
          </p:txBody>
        </p:sp>
      </p:grpSp>
      <p:grpSp>
        <p:nvGrpSpPr>
          <p:cNvPr id="48153" name="Group 772"/>
          <p:cNvGrpSpPr>
            <a:grpSpLocks/>
          </p:cNvGrpSpPr>
          <p:nvPr/>
        </p:nvGrpSpPr>
        <p:grpSpPr bwMode="auto">
          <a:xfrm>
            <a:off x="7013575" y="1892300"/>
            <a:ext cx="1881188" cy="1928813"/>
            <a:chOff x="3928" y="1060"/>
            <a:chExt cx="1053" cy="1081"/>
          </a:xfrm>
        </p:grpSpPr>
        <p:grpSp>
          <p:nvGrpSpPr>
            <p:cNvPr id="48155" name="Group 733"/>
            <p:cNvGrpSpPr>
              <a:grpSpLocks/>
            </p:cNvGrpSpPr>
            <p:nvPr/>
          </p:nvGrpSpPr>
          <p:grpSpPr bwMode="auto">
            <a:xfrm>
              <a:off x="4274" y="1299"/>
              <a:ext cx="310" cy="322"/>
              <a:chOff x="4274" y="1299"/>
              <a:chExt cx="310" cy="322"/>
            </a:xfrm>
          </p:grpSpPr>
          <p:sp>
            <p:nvSpPr>
              <p:cNvPr id="48167" name="Freeform 566"/>
              <p:cNvSpPr>
                <a:spLocks/>
              </p:cNvSpPr>
              <p:nvPr/>
            </p:nvSpPr>
            <p:spPr bwMode="auto">
              <a:xfrm>
                <a:off x="4305" y="1299"/>
                <a:ext cx="243" cy="322"/>
              </a:xfrm>
              <a:custGeom>
                <a:avLst/>
                <a:gdLst>
                  <a:gd name="T0" fmla="*/ 243 w 243"/>
                  <a:gd name="T1" fmla="*/ 13 h 322"/>
                  <a:gd name="T2" fmla="*/ 222 w 243"/>
                  <a:gd name="T3" fmla="*/ 8 h 322"/>
                  <a:gd name="T4" fmla="*/ 198 w 243"/>
                  <a:gd name="T5" fmla="*/ 4 h 322"/>
                  <a:gd name="T6" fmla="*/ 172 w 243"/>
                  <a:gd name="T7" fmla="*/ 2 h 322"/>
                  <a:gd name="T8" fmla="*/ 147 w 243"/>
                  <a:gd name="T9" fmla="*/ 0 h 322"/>
                  <a:gd name="T10" fmla="*/ 122 w 243"/>
                  <a:gd name="T11" fmla="*/ 0 h 322"/>
                  <a:gd name="T12" fmla="*/ 122 w 243"/>
                  <a:gd name="T13" fmla="*/ 0 h 322"/>
                  <a:gd name="T14" fmla="*/ 97 w 243"/>
                  <a:gd name="T15" fmla="*/ 0 h 322"/>
                  <a:gd name="T16" fmla="*/ 71 w 243"/>
                  <a:gd name="T17" fmla="*/ 2 h 322"/>
                  <a:gd name="T18" fmla="*/ 46 w 243"/>
                  <a:gd name="T19" fmla="*/ 4 h 322"/>
                  <a:gd name="T20" fmla="*/ 22 w 243"/>
                  <a:gd name="T21" fmla="*/ 8 h 322"/>
                  <a:gd name="T22" fmla="*/ 0 w 243"/>
                  <a:gd name="T23" fmla="*/ 13 h 322"/>
                  <a:gd name="T24" fmla="*/ 0 w 243"/>
                  <a:gd name="T25" fmla="*/ 13 h 322"/>
                  <a:gd name="T26" fmla="*/ 8 w 243"/>
                  <a:gd name="T27" fmla="*/ 28 h 322"/>
                  <a:gd name="T28" fmla="*/ 14 w 243"/>
                  <a:gd name="T29" fmla="*/ 45 h 322"/>
                  <a:gd name="T30" fmla="*/ 20 w 243"/>
                  <a:gd name="T31" fmla="*/ 65 h 322"/>
                  <a:gd name="T32" fmla="*/ 24 w 243"/>
                  <a:gd name="T33" fmla="*/ 86 h 322"/>
                  <a:gd name="T34" fmla="*/ 27 w 243"/>
                  <a:gd name="T35" fmla="*/ 109 h 322"/>
                  <a:gd name="T36" fmla="*/ 29 w 243"/>
                  <a:gd name="T37" fmla="*/ 132 h 322"/>
                  <a:gd name="T38" fmla="*/ 31 w 243"/>
                  <a:gd name="T39" fmla="*/ 156 h 322"/>
                  <a:gd name="T40" fmla="*/ 32 w 243"/>
                  <a:gd name="T41" fmla="*/ 179 h 322"/>
                  <a:gd name="T42" fmla="*/ 31 w 243"/>
                  <a:gd name="T43" fmla="*/ 202 h 322"/>
                  <a:gd name="T44" fmla="*/ 30 w 243"/>
                  <a:gd name="T45" fmla="*/ 225 h 322"/>
                  <a:gd name="T46" fmla="*/ 28 w 243"/>
                  <a:gd name="T47" fmla="*/ 247 h 322"/>
                  <a:gd name="T48" fmla="*/ 26 w 243"/>
                  <a:gd name="T49" fmla="*/ 266 h 322"/>
                  <a:gd name="T50" fmla="*/ 22 w 243"/>
                  <a:gd name="T51" fmla="*/ 284 h 322"/>
                  <a:gd name="T52" fmla="*/ 18 w 243"/>
                  <a:gd name="T53" fmla="*/ 299 h 322"/>
                  <a:gd name="T54" fmla="*/ 13 w 243"/>
                  <a:gd name="T55" fmla="*/ 312 h 322"/>
                  <a:gd name="T56" fmla="*/ 13 w 243"/>
                  <a:gd name="T57" fmla="*/ 312 h 322"/>
                  <a:gd name="T58" fmla="*/ 43 w 243"/>
                  <a:gd name="T59" fmla="*/ 319 h 322"/>
                  <a:gd name="T60" fmla="*/ 70 w 243"/>
                  <a:gd name="T61" fmla="*/ 322 h 322"/>
                  <a:gd name="T62" fmla="*/ 97 w 243"/>
                  <a:gd name="T63" fmla="*/ 322 h 322"/>
                  <a:gd name="T64" fmla="*/ 122 w 243"/>
                  <a:gd name="T65" fmla="*/ 322 h 322"/>
                  <a:gd name="T66" fmla="*/ 122 w 243"/>
                  <a:gd name="T67" fmla="*/ 322 h 322"/>
                  <a:gd name="T68" fmla="*/ 147 w 243"/>
                  <a:gd name="T69" fmla="*/ 322 h 322"/>
                  <a:gd name="T70" fmla="*/ 174 w 243"/>
                  <a:gd name="T71" fmla="*/ 322 h 322"/>
                  <a:gd name="T72" fmla="*/ 201 w 243"/>
                  <a:gd name="T73" fmla="*/ 319 h 322"/>
                  <a:gd name="T74" fmla="*/ 230 w 243"/>
                  <a:gd name="T75" fmla="*/ 312 h 322"/>
                  <a:gd name="T76" fmla="*/ 230 w 243"/>
                  <a:gd name="T77" fmla="*/ 312 h 322"/>
                  <a:gd name="T78" fmla="*/ 226 w 243"/>
                  <a:gd name="T79" fmla="*/ 299 h 322"/>
                  <a:gd name="T80" fmla="*/ 222 w 243"/>
                  <a:gd name="T81" fmla="*/ 284 h 322"/>
                  <a:gd name="T82" fmla="*/ 218 w 243"/>
                  <a:gd name="T83" fmla="*/ 266 h 322"/>
                  <a:gd name="T84" fmla="*/ 216 w 243"/>
                  <a:gd name="T85" fmla="*/ 247 h 322"/>
                  <a:gd name="T86" fmla="*/ 214 w 243"/>
                  <a:gd name="T87" fmla="*/ 225 h 322"/>
                  <a:gd name="T88" fmla="*/ 213 w 243"/>
                  <a:gd name="T89" fmla="*/ 202 h 322"/>
                  <a:gd name="T90" fmla="*/ 212 w 243"/>
                  <a:gd name="T91" fmla="*/ 179 h 322"/>
                  <a:gd name="T92" fmla="*/ 213 w 243"/>
                  <a:gd name="T93" fmla="*/ 156 h 322"/>
                  <a:gd name="T94" fmla="*/ 214 w 243"/>
                  <a:gd name="T95" fmla="*/ 132 h 322"/>
                  <a:gd name="T96" fmla="*/ 217 w 243"/>
                  <a:gd name="T97" fmla="*/ 109 h 322"/>
                  <a:gd name="T98" fmla="*/ 220 w 243"/>
                  <a:gd name="T99" fmla="*/ 86 h 322"/>
                  <a:gd name="T100" fmla="*/ 224 w 243"/>
                  <a:gd name="T101" fmla="*/ 65 h 322"/>
                  <a:gd name="T102" fmla="*/ 229 w 243"/>
                  <a:gd name="T103" fmla="*/ 45 h 322"/>
                  <a:gd name="T104" fmla="*/ 236 w 243"/>
                  <a:gd name="T105" fmla="*/ 28 h 322"/>
                  <a:gd name="T106" fmla="*/ 243 w 243"/>
                  <a:gd name="T107" fmla="*/ 13 h 322"/>
                  <a:gd name="T108" fmla="*/ 243 w 243"/>
                  <a:gd name="T109" fmla="*/ 13 h 322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243"/>
                  <a:gd name="T166" fmla="*/ 0 h 322"/>
                  <a:gd name="T167" fmla="*/ 243 w 243"/>
                  <a:gd name="T168" fmla="*/ 322 h 322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243" h="322">
                    <a:moveTo>
                      <a:pt x="243" y="13"/>
                    </a:moveTo>
                    <a:lnTo>
                      <a:pt x="222" y="8"/>
                    </a:lnTo>
                    <a:lnTo>
                      <a:pt x="198" y="4"/>
                    </a:lnTo>
                    <a:lnTo>
                      <a:pt x="172" y="2"/>
                    </a:lnTo>
                    <a:lnTo>
                      <a:pt x="147" y="0"/>
                    </a:lnTo>
                    <a:lnTo>
                      <a:pt x="122" y="0"/>
                    </a:lnTo>
                    <a:lnTo>
                      <a:pt x="97" y="0"/>
                    </a:lnTo>
                    <a:lnTo>
                      <a:pt x="71" y="2"/>
                    </a:lnTo>
                    <a:lnTo>
                      <a:pt x="46" y="4"/>
                    </a:lnTo>
                    <a:lnTo>
                      <a:pt x="22" y="8"/>
                    </a:lnTo>
                    <a:lnTo>
                      <a:pt x="0" y="13"/>
                    </a:lnTo>
                    <a:lnTo>
                      <a:pt x="8" y="28"/>
                    </a:lnTo>
                    <a:lnTo>
                      <a:pt x="14" y="45"/>
                    </a:lnTo>
                    <a:lnTo>
                      <a:pt x="20" y="65"/>
                    </a:lnTo>
                    <a:lnTo>
                      <a:pt x="24" y="86"/>
                    </a:lnTo>
                    <a:lnTo>
                      <a:pt x="27" y="109"/>
                    </a:lnTo>
                    <a:lnTo>
                      <a:pt x="29" y="132"/>
                    </a:lnTo>
                    <a:lnTo>
                      <a:pt x="31" y="156"/>
                    </a:lnTo>
                    <a:lnTo>
                      <a:pt x="32" y="179"/>
                    </a:lnTo>
                    <a:lnTo>
                      <a:pt x="31" y="202"/>
                    </a:lnTo>
                    <a:lnTo>
                      <a:pt x="30" y="225"/>
                    </a:lnTo>
                    <a:lnTo>
                      <a:pt x="28" y="247"/>
                    </a:lnTo>
                    <a:lnTo>
                      <a:pt x="26" y="266"/>
                    </a:lnTo>
                    <a:lnTo>
                      <a:pt x="22" y="284"/>
                    </a:lnTo>
                    <a:lnTo>
                      <a:pt x="18" y="299"/>
                    </a:lnTo>
                    <a:lnTo>
                      <a:pt x="13" y="312"/>
                    </a:lnTo>
                    <a:lnTo>
                      <a:pt x="43" y="319"/>
                    </a:lnTo>
                    <a:lnTo>
                      <a:pt x="70" y="322"/>
                    </a:lnTo>
                    <a:lnTo>
                      <a:pt x="97" y="322"/>
                    </a:lnTo>
                    <a:lnTo>
                      <a:pt x="122" y="322"/>
                    </a:lnTo>
                    <a:lnTo>
                      <a:pt x="147" y="322"/>
                    </a:lnTo>
                    <a:lnTo>
                      <a:pt x="174" y="322"/>
                    </a:lnTo>
                    <a:lnTo>
                      <a:pt x="201" y="319"/>
                    </a:lnTo>
                    <a:lnTo>
                      <a:pt x="230" y="312"/>
                    </a:lnTo>
                    <a:lnTo>
                      <a:pt x="226" y="299"/>
                    </a:lnTo>
                    <a:lnTo>
                      <a:pt x="222" y="284"/>
                    </a:lnTo>
                    <a:lnTo>
                      <a:pt x="218" y="266"/>
                    </a:lnTo>
                    <a:lnTo>
                      <a:pt x="216" y="247"/>
                    </a:lnTo>
                    <a:lnTo>
                      <a:pt x="214" y="225"/>
                    </a:lnTo>
                    <a:lnTo>
                      <a:pt x="213" y="202"/>
                    </a:lnTo>
                    <a:lnTo>
                      <a:pt x="212" y="179"/>
                    </a:lnTo>
                    <a:lnTo>
                      <a:pt x="213" y="156"/>
                    </a:lnTo>
                    <a:lnTo>
                      <a:pt x="214" y="132"/>
                    </a:lnTo>
                    <a:lnTo>
                      <a:pt x="217" y="109"/>
                    </a:lnTo>
                    <a:lnTo>
                      <a:pt x="220" y="86"/>
                    </a:lnTo>
                    <a:lnTo>
                      <a:pt x="224" y="65"/>
                    </a:lnTo>
                    <a:lnTo>
                      <a:pt x="229" y="45"/>
                    </a:lnTo>
                    <a:lnTo>
                      <a:pt x="236" y="28"/>
                    </a:lnTo>
                    <a:lnTo>
                      <a:pt x="243" y="13"/>
                    </a:lnTo>
                    <a:close/>
                  </a:path>
                </a:pathLst>
              </a:custGeom>
              <a:solidFill>
                <a:srgbClr val="7F67AF"/>
              </a:solidFill>
              <a:ln w="12700" cmpd="sng">
                <a:solidFill>
                  <a:srgbClr val="52399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68" name="Freeform 567"/>
              <p:cNvSpPr>
                <a:spLocks/>
              </p:cNvSpPr>
              <p:nvPr/>
            </p:nvSpPr>
            <p:spPr bwMode="auto">
              <a:xfrm>
                <a:off x="4274" y="1311"/>
                <a:ext cx="92" cy="303"/>
              </a:xfrm>
              <a:custGeom>
                <a:avLst/>
                <a:gdLst>
                  <a:gd name="T0" fmla="*/ 70 w 92"/>
                  <a:gd name="T1" fmla="*/ 184 h 303"/>
                  <a:gd name="T2" fmla="*/ 70 w 92"/>
                  <a:gd name="T3" fmla="*/ 166 h 303"/>
                  <a:gd name="T4" fmla="*/ 70 w 92"/>
                  <a:gd name="T5" fmla="*/ 132 h 303"/>
                  <a:gd name="T6" fmla="*/ 70 w 92"/>
                  <a:gd name="T7" fmla="*/ 114 h 303"/>
                  <a:gd name="T8" fmla="*/ 70 w 92"/>
                  <a:gd name="T9" fmla="*/ 114 h 303"/>
                  <a:gd name="T10" fmla="*/ 73 w 92"/>
                  <a:gd name="T11" fmla="*/ 102 h 303"/>
                  <a:gd name="T12" fmla="*/ 81 w 92"/>
                  <a:gd name="T13" fmla="*/ 93 h 303"/>
                  <a:gd name="T14" fmla="*/ 92 w 92"/>
                  <a:gd name="T15" fmla="*/ 89 h 303"/>
                  <a:gd name="T16" fmla="*/ 92 w 92"/>
                  <a:gd name="T17" fmla="*/ 89 h 303"/>
                  <a:gd name="T18" fmla="*/ 91 w 92"/>
                  <a:gd name="T19" fmla="*/ 53 h 303"/>
                  <a:gd name="T20" fmla="*/ 89 w 92"/>
                  <a:gd name="T21" fmla="*/ 27 h 303"/>
                  <a:gd name="T22" fmla="*/ 83 w 92"/>
                  <a:gd name="T23" fmla="*/ 14 h 303"/>
                  <a:gd name="T24" fmla="*/ 83 w 92"/>
                  <a:gd name="T25" fmla="*/ 14 h 303"/>
                  <a:gd name="T26" fmla="*/ 70 w 92"/>
                  <a:gd name="T27" fmla="*/ 6 h 303"/>
                  <a:gd name="T28" fmla="*/ 55 w 92"/>
                  <a:gd name="T29" fmla="*/ 2 h 303"/>
                  <a:gd name="T30" fmla="*/ 39 w 92"/>
                  <a:gd name="T31" fmla="*/ 0 h 303"/>
                  <a:gd name="T32" fmla="*/ 39 w 92"/>
                  <a:gd name="T33" fmla="*/ 0 h 303"/>
                  <a:gd name="T34" fmla="*/ 21 w 92"/>
                  <a:gd name="T35" fmla="*/ 5 h 303"/>
                  <a:gd name="T36" fmla="*/ 7 w 92"/>
                  <a:gd name="T37" fmla="*/ 18 h 303"/>
                  <a:gd name="T38" fmla="*/ 0 w 92"/>
                  <a:gd name="T39" fmla="*/ 43 h 303"/>
                  <a:gd name="T40" fmla="*/ 0 w 92"/>
                  <a:gd name="T41" fmla="*/ 43 h 303"/>
                  <a:gd name="T42" fmla="*/ 1 w 92"/>
                  <a:gd name="T43" fmla="*/ 62 h 303"/>
                  <a:gd name="T44" fmla="*/ 5 w 92"/>
                  <a:gd name="T45" fmla="*/ 83 h 303"/>
                  <a:gd name="T46" fmla="*/ 11 w 92"/>
                  <a:gd name="T47" fmla="*/ 105 h 303"/>
                  <a:gd name="T48" fmla="*/ 18 w 92"/>
                  <a:gd name="T49" fmla="*/ 129 h 303"/>
                  <a:gd name="T50" fmla="*/ 24 w 92"/>
                  <a:gd name="T51" fmla="*/ 153 h 303"/>
                  <a:gd name="T52" fmla="*/ 30 w 92"/>
                  <a:gd name="T53" fmla="*/ 177 h 303"/>
                  <a:gd name="T54" fmla="*/ 32 w 92"/>
                  <a:gd name="T55" fmla="*/ 200 h 303"/>
                  <a:gd name="T56" fmla="*/ 32 w 92"/>
                  <a:gd name="T57" fmla="*/ 200 h 303"/>
                  <a:gd name="T58" fmla="*/ 32 w 92"/>
                  <a:gd name="T59" fmla="*/ 225 h 303"/>
                  <a:gd name="T60" fmla="*/ 30 w 92"/>
                  <a:gd name="T61" fmla="*/ 254 h 303"/>
                  <a:gd name="T62" fmla="*/ 31 w 92"/>
                  <a:gd name="T63" fmla="*/ 280 h 303"/>
                  <a:gd name="T64" fmla="*/ 41 w 92"/>
                  <a:gd name="T65" fmla="*/ 298 h 303"/>
                  <a:gd name="T66" fmla="*/ 41 w 92"/>
                  <a:gd name="T67" fmla="*/ 298 h 303"/>
                  <a:gd name="T68" fmla="*/ 45 w 92"/>
                  <a:gd name="T69" fmla="*/ 300 h 303"/>
                  <a:gd name="T70" fmla="*/ 52 w 92"/>
                  <a:gd name="T71" fmla="*/ 302 h 303"/>
                  <a:gd name="T72" fmla="*/ 58 w 92"/>
                  <a:gd name="T73" fmla="*/ 303 h 303"/>
                  <a:gd name="T74" fmla="*/ 58 w 92"/>
                  <a:gd name="T75" fmla="*/ 303 h 303"/>
                  <a:gd name="T76" fmla="*/ 71 w 92"/>
                  <a:gd name="T77" fmla="*/ 299 h 303"/>
                  <a:gd name="T78" fmla="*/ 82 w 92"/>
                  <a:gd name="T79" fmla="*/ 287 h 303"/>
                  <a:gd name="T80" fmla="*/ 90 w 92"/>
                  <a:gd name="T81" fmla="*/ 264 h 303"/>
                  <a:gd name="T82" fmla="*/ 92 w 92"/>
                  <a:gd name="T83" fmla="*/ 227 h 303"/>
                  <a:gd name="T84" fmla="*/ 92 w 92"/>
                  <a:gd name="T85" fmla="*/ 227 h 303"/>
                  <a:gd name="T86" fmla="*/ 92 w 92"/>
                  <a:gd name="T87" fmla="*/ 221 h 303"/>
                  <a:gd name="T88" fmla="*/ 92 w 92"/>
                  <a:gd name="T89" fmla="*/ 215 h 303"/>
                  <a:gd name="T90" fmla="*/ 92 w 92"/>
                  <a:gd name="T91" fmla="*/ 209 h 303"/>
                  <a:gd name="T92" fmla="*/ 92 w 92"/>
                  <a:gd name="T93" fmla="*/ 209 h 303"/>
                  <a:gd name="T94" fmla="*/ 80 w 92"/>
                  <a:gd name="T95" fmla="*/ 204 h 303"/>
                  <a:gd name="T96" fmla="*/ 73 w 92"/>
                  <a:gd name="T97" fmla="*/ 196 h 303"/>
                  <a:gd name="T98" fmla="*/ 70 w 92"/>
                  <a:gd name="T99" fmla="*/ 184 h 303"/>
                  <a:gd name="T100" fmla="*/ 70 w 92"/>
                  <a:gd name="T101" fmla="*/ 184 h 303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92"/>
                  <a:gd name="T154" fmla="*/ 0 h 303"/>
                  <a:gd name="T155" fmla="*/ 92 w 92"/>
                  <a:gd name="T156" fmla="*/ 303 h 303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92" h="303">
                    <a:moveTo>
                      <a:pt x="70" y="184"/>
                    </a:moveTo>
                    <a:lnTo>
                      <a:pt x="70" y="166"/>
                    </a:lnTo>
                    <a:lnTo>
                      <a:pt x="70" y="132"/>
                    </a:lnTo>
                    <a:lnTo>
                      <a:pt x="70" y="114"/>
                    </a:lnTo>
                    <a:lnTo>
                      <a:pt x="73" y="102"/>
                    </a:lnTo>
                    <a:lnTo>
                      <a:pt x="81" y="93"/>
                    </a:lnTo>
                    <a:lnTo>
                      <a:pt x="92" y="89"/>
                    </a:lnTo>
                    <a:lnTo>
                      <a:pt x="91" y="53"/>
                    </a:lnTo>
                    <a:lnTo>
                      <a:pt x="89" y="27"/>
                    </a:lnTo>
                    <a:lnTo>
                      <a:pt x="83" y="14"/>
                    </a:lnTo>
                    <a:lnTo>
                      <a:pt x="70" y="6"/>
                    </a:lnTo>
                    <a:lnTo>
                      <a:pt x="55" y="2"/>
                    </a:lnTo>
                    <a:lnTo>
                      <a:pt x="39" y="0"/>
                    </a:lnTo>
                    <a:lnTo>
                      <a:pt x="21" y="5"/>
                    </a:lnTo>
                    <a:lnTo>
                      <a:pt x="7" y="18"/>
                    </a:lnTo>
                    <a:lnTo>
                      <a:pt x="0" y="43"/>
                    </a:lnTo>
                    <a:lnTo>
                      <a:pt x="1" y="62"/>
                    </a:lnTo>
                    <a:lnTo>
                      <a:pt x="5" y="83"/>
                    </a:lnTo>
                    <a:lnTo>
                      <a:pt x="11" y="105"/>
                    </a:lnTo>
                    <a:lnTo>
                      <a:pt x="18" y="129"/>
                    </a:lnTo>
                    <a:lnTo>
                      <a:pt x="24" y="153"/>
                    </a:lnTo>
                    <a:lnTo>
                      <a:pt x="30" y="177"/>
                    </a:lnTo>
                    <a:lnTo>
                      <a:pt x="32" y="200"/>
                    </a:lnTo>
                    <a:lnTo>
                      <a:pt x="32" y="225"/>
                    </a:lnTo>
                    <a:lnTo>
                      <a:pt x="30" y="254"/>
                    </a:lnTo>
                    <a:lnTo>
                      <a:pt x="31" y="280"/>
                    </a:lnTo>
                    <a:lnTo>
                      <a:pt x="41" y="298"/>
                    </a:lnTo>
                    <a:lnTo>
                      <a:pt x="45" y="300"/>
                    </a:lnTo>
                    <a:lnTo>
                      <a:pt x="52" y="302"/>
                    </a:lnTo>
                    <a:lnTo>
                      <a:pt x="58" y="303"/>
                    </a:lnTo>
                    <a:lnTo>
                      <a:pt x="71" y="299"/>
                    </a:lnTo>
                    <a:lnTo>
                      <a:pt x="82" y="287"/>
                    </a:lnTo>
                    <a:lnTo>
                      <a:pt x="90" y="264"/>
                    </a:lnTo>
                    <a:lnTo>
                      <a:pt x="92" y="227"/>
                    </a:lnTo>
                    <a:lnTo>
                      <a:pt x="92" y="221"/>
                    </a:lnTo>
                    <a:lnTo>
                      <a:pt x="92" y="215"/>
                    </a:lnTo>
                    <a:lnTo>
                      <a:pt x="92" y="209"/>
                    </a:lnTo>
                    <a:lnTo>
                      <a:pt x="80" y="204"/>
                    </a:lnTo>
                    <a:lnTo>
                      <a:pt x="73" y="196"/>
                    </a:lnTo>
                    <a:lnTo>
                      <a:pt x="70" y="184"/>
                    </a:lnTo>
                    <a:close/>
                  </a:path>
                </a:pathLst>
              </a:custGeom>
              <a:solidFill>
                <a:srgbClr val="9782BD"/>
              </a:solidFill>
              <a:ln w="12700" cmpd="sng">
                <a:solidFill>
                  <a:srgbClr val="52399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69" name="Freeform 568"/>
              <p:cNvSpPr>
                <a:spLocks/>
              </p:cNvSpPr>
              <p:nvPr/>
            </p:nvSpPr>
            <p:spPr bwMode="auto">
              <a:xfrm>
                <a:off x="4492" y="1312"/>
                <a:ext cx="92" cy="302"/>
              </a:xfrm>
              <a:custGeom>
                <a:avLst/>
                <a:gdLst>
                  <a:gd name="T0" fmla="*/ 59 w 92"/>
                  <a:gd name="T1" fmla="*/ 199 h 302"/>
                  <a:gd name="T2" fmla="*/ 62 w 92"/>
                  <a:gd name="T3" fmla="*/ 176 h 302"/>
                  <a:gd name="T4" fmla="*/ 68 w 92"/>
                  <a:gd name="T5" fmla="*/ 152 h 302"/>
                  <a:gd name="T6" fmla="*/ 74 w 92"/>
                  <a:gd name="T7" fmla="*/ 128 h 302"/>
                  <a:gd name="T8" fmla="*/ 81 w 92"/>
                  <a:gd name="T9" fmla="*/ 104 h 302"/>
                  <a:gd name="T10" fmla="*/ 87 w 92"/>
                  <a:gd name="T11" fmla="*/ 82 h 302"/>
                  <a:gd name="T12" fmla="*/ 91 w 92"/>
                  <a:gd name="T13" fmla="*/ 61 h 302"/>
                  <a:gd name="T14" fmla="*/ 92 w 92"/>
                  <a:gd name="T15" fmla="*/ 42 h 302"/>
                  <a:gd name="T16" fmla="*/ 92 w 92"/>
                  <a:gd name="T17" fmla="*/ 42 h 302"/>
                  <a:gd name="T18" fmla="*/ 86 w 92"/>
                  <a:gd name="T19" fmla="*/ 20 h 302"/>
                  <a:gd name="T20" fmla="*/ 75 w 92"/>
                  <a:gd name="T21" fmla="*/ 6 h 302"/>
                  <a:gd name="T22" fmla="*/ 59 w 92"/>
                  <a:gd name="T23" fmla="*/ 0 h 302"/>
                  <a:gd name="T24" fmla="*/ 42 w 92"/>
                  <a:gd name="T25" fmla="*/ 0 h 302"/>
                  <a:gd name="T26" fmla="*/ 24 w 92"/>
                  <a:gd name="T27" fmla="*/ 4 h 302"/>
                  <a:gd name="T28" fmla="*/ 9 w 92"/>
                  <a:gd name="T29" fmla="*/ 13 h 302"/>
                  <a:gd name="T30" fmla="*/ 9 w 92"/>
                  <a:gd name="T31" fmla="*/ 13 h 302"/>
                  <a:gd name="T32" fmla="*/ 3 w 92"/>
                  <a:gd name="T33" fmla="*/ 26 h 302"/>
                  <a:gd name="T34" fmla="*/ 0 w 92"/>
                  <a:gd name="T35" fmla="*/ 52 h 302"/>
                  <a:gd name="T36" fmla="*/ 0 w 92"/>
                  <a:gd name="T37" fmla="*/ 88 h 302"/>
                  <a:gd name="T38" fmla="*/ 0 w 92"/>
                  <a:gd name="T39" fmla="*/ 88 h 302"/>
                  <a:gd name="T40" fmla="*/ 11 w 92"/>
                  <a:gd name="T41" fmla="*/ 92 h 302"/>
                  <a:gd name="T42" fmla="*/ 19 w 92"/>
                  <a:gd name="T43" fmla="*/ 101 h 302"/>
                  <a:gd name="T44" fmla="*/ 22 w 92"/>
                  <a:gd name="T45" fmla="*/ 113 h 302"/>
                  <a:gd name="T46" fmla="*/ 22 w 92"/>
                  <a:gd name="T47" fmla="*/ 113 h 302"/>
                  <a:gd name="T48" fmla="*/ 22 w 92"/>
                  <a:gd name="T49" fmla="*/ 131 h 302"/>
                  <a:gd name="T50" fmla="*/ 22 w 92"/>
                  <a:gd name="T51" fmla="*/ 165 h 302"/>
                  <a:gd name="T52" fmla="*/ 22 w 92"/>
                  <a:gd name="T53" fmla="*/ 183 h 302"/>
                  <a:gd name="T54" fmla="*/ 22 w 92"/>
                  <a:gd name="T55" fmla="*/ 183 h 302"/>
                  <a:gd name="T56" fmla="*/ 19 w 92"/>
                  <a:gd name="T57" fmla="*/ 195 h 302"/>
                  <a:gd name="T58" fmla="*/ 12 w 92"/>
                  <a:gd name="T59" fmla="*/ 204 h 302"/>
                  <a:gd name="T60" fmla="*/ 0 w 92"/>
                  <a:gd name="T61" fmla="*/ 208 h 302"/>
                  <a:gd name="T62" fmla="*/ 0 w 92"/>
                  <a:gd name="T63" fmla="*/ 208 h 302"/>
                  <a:gd name="T64" fmla="*/ 0 w 92"/>
                  <a:gd name="T65" fmla="*/ 214 h 302"/>
                  <a:gd name="T66" fmla="*/ 0 w 92"/>
                  <a:gd name="T67" fmla="*/ 220 h 302"/>
                  <a:gd name="T68" fmla="*/ 0 w 92"/>
                  <a:gd name="T69" fmla="*/ 226 h 302"/>
                  <a:gd name="T70" fmla="*/ 0 w 92"/>
                  <a:gd name="T71" fmla="*/ 226 h 302"/>
                  <a:gd name="T72" fmla="*/ 2 w 92"/>
                  <a:gd name="T73" fmla="*/ 262 h 302"/>
                  <a:gd name="T74" fmla="*/ 10 w 92"/>
                  <a:gd name="T75" fmla="*/ 285 h 302"/>
                  <a:gd name="T76" fmla="*/ 20 w 92"/>
                  <a:gd name="T77" fmla="*/ 297 h 302"/>
                  <a:gd name="T78" fmla="*/ 32 w 92"/>
                  <a:gd name="T79" fmla="*/ 302 h 302"/>
                  <a:gd name="T80" fmla="*/ 43 w 92"/>
                  <a:gd name="T81" fmla="*/ 300 h 302"/>
                  <a:gd name="T82" fmla="*/ 51 w 92"/>
                  <a:gd name="T83" fmla="*/ 297 h 302"/>
                  <a:gd name="T84" fmla="*/ 51 w 92"/>
                  <a:gd name="T85" fmla="*/ 297 h 302"/>
                  <a:gd name="T86" fmla="*/ 61 w 92"/>
                  <a:gd name="T87" fmla="*/ 279 h 302"/>
                  <a:gd name="T88" fmla="*/ 62 w 92"/>
                  <a:gd name="T89" fmla="*/ 253 h 302"/>
                  <a:gd name="T90" fmla="*/ 60 w 92"/>
                  <a:gd name="T91" fmla="*/ 224 h 302"/>
                  <a:gd name="T92" fmla="*/ 59 w 92"/>
                  <a:gd name="T93" fmla="*/ 199 h 302"/>
                  <a:gd name="T94" fmla="*/ 59 w 92"/>
                  <a:gd name="T95" fmla="*/ 199 h 302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92"/>
                  <a:gd name="T145" fmla="*/ 0 h 302"/>
                  <a:gd name="T146" fmla="*/ 92 w 92"/>
                  <a:gd name="T147" fmla="*/ 302 h 302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92" h="302">
                    <a:moveTo>
                      <a:pt x="59" y="199"/>
                    </a:moveTo>
                    <a:lnTo>
                      <a:pt x="62" y="176"/>
                    </a:lnTo>
                    <a:lnTo>
                      <a:pt x="68" y="152"/>
                    </a:lnTo>
                    <a:lnTo>
                      <a:pt x="74" y="128"/>
                    </a:lnTo>
                    <a:lnTo>
                      <a:pt x="81" y="104"/>
                    </a:lnTo>
                    <a:lnTo>
                      <a:pt x="87" y="82"/>
                    </a:lnTo>
                    <a:lnTo>
                      <a:pt x="91" y="61"/>
                    </a:lnTo>
                    <a:lnTo>
                      <a:pt x="92" y="42"/>
                    </a:lnTo>
                    <a:lnTo>
                      <a:pt x="86" y="20"/>
                    </a:lnTo>
                    <a:lnTo>
                      <a:pt x="75" y="6"/>
                    </a:lnTo>
                    <a:lnTo>
                      <a:pt x="59" y="0"/>
                    </a:lnTo>
                    <a:lnTo>
                      <a:pt x="42" y="0"/>
                    </a:lnTo>
                    <a:lnTo>
                      <a:pt x="24" y="4"/>
                    </a:lnTo>
                    <a:lnTo>
                      <a:pt x="9" y="13"/>
                    </a:lnTo>
                    <a:lnTo>
                      <a:pt x="3" y="26"/>
                    </a:lnTo>
                    <a:lnTo>
                      <a:pt x="0" y="52"/>
                    </a:lnTo>
                    <a:lnTo>
                      <a:pt x="0" y="88"/>
                    </a:lnTo>
                    <a:lnTo>
                      <a:pt x="11" y="92"/>
                    </a:lnTo>
                    <a:lnTo>
                      <a:pt x="19" y="101"/>
                    </a:lnTo>
                    <a:lnTo>
                      <a:pt x="22" y="113"/>
                    </a:lnTo>
                    <a:lnTo>
                      <a:pt x="22" y="131"/>
                    </a:lnTo>
                    <a:lnTo>
                      <a:pt x="22" y="165"/>
                    </a:lnTo>
                    <a:lnTo>
                      <a:pt x="22" y="183"/>
                    </a:lnTo>
                    <a:lnTo>
                      <a:pt x="19" y="195"/>
                    </a:lnTo>
                    <a:lnTo>
                      <a:pt x="12" y="204"/>
                    </a:lnTo>
                    <a:lnTo>
                      <a:pt x="0" y="208"/>
                    </a:lnTo>
                    <a:lnTo>
                      <a:pt x="0" y="214"/>
                    </a:lnTo>
                    <a:lnTo>
                      <a:pt x="0" y="220"/>
                    </a:lnTo>
                    <a:lnTo>
                      <a:pt x="0" y="226"/>
                    </a:lnTo>
                    <a:lnTo>
                      <a:pt x="2" y="262"/>
                    </a:lnTo>
                    <a:lnTo>
                      <a:pt x="10" y="285"/>
                    </a:lnTo>
                    <a:lnTo>
                      <a:pt x="20" y="297"/>
                    </a:lnTo>
                    <a:lnTo>
                      <a:pt x="32" y="302"/>
                    </a:lnTo>
                    <a:lnTo>
                      <a:pt x="43" y="300"/>
                    </a:lnTo>
                    <a:lnTo>
                      <a:pt x="51" y="297"/>
                    </a:lnTo>
                    <a:lnTo>
                      <a:pt x="61" y="279"/>
                    </a:lnTo>
                    <a:lnTo>
                      <a:pt x="62" y="253"/>
                    </a:lnTo>
                    <a:lnTo>
                      <a:pt x="60" y="224"/>
                    </a:lnTo>
                    <a:lnTo>
                      <a:pt x="59" y="199"/>
                    </a:lnTo>
                    <a:close/>
                  </a:path>
                </a:pathLst>
              </a:custGeom>
              <a:solidFill>
                <a:srgbClr val="9782BD"/>
              </a:solidFill>
              <a:ln w="12700" cmpd="sng">
                <a:solidFill>
                  <a:srgbClr val="52399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8156" name="Freeform 575"/>
            <p:cNvSpPr>
              <a:spLocks/>
            </p:cNvSpPr>
            <p:nvPr/>
          </p:nvSpPr>
          <p:spPr bwMode="auto">
            <a:xfrm>
              <a:off x="4328" y="1060"/>
              <a:ext cx="204" cy="706"/>
            </a:xfrm>
            <a:custGeom>
              <a:avLst/>
              <a:gdLst>
                <a:gd name="T0" fmla="*/ 102 w 204"/>
                <a:gd name="T1" fmla="*/ 0 h 706"/>
                <a:gd name="T2" fmla="*/ 204 w 204"/>
                <a:gd name="T3" fmla="*/ 95 h 706"/>
                <a:gd name="T4" fmla="*/ 153 w 204"/>
                <a:gd name="T5" fmla="*/ 95 h 706"/>
                <a:gd name="T6" fmla="*/ 153 w 204"/>
                <a:gd name="T7" fmla="*/ 706 h 706"/>
                <a:gd name="T8" fmla="*/ 51 w 204"/>
                <a:gd name="T9" fmla="*/ 706 h 706"/>
                <a:gd name="T10" fmla="*/ 51 w 204"/>
                <a:gd name="T11" fmla="*/ 95 h 706"/>
                <a:gd name="T12" fmla="*/ 0 w 204"/>
                <a:gd name="T13" fmla="*/ 95 h 706"/>
                <a:gd name="T14" fmla="*/ 102 w 204"/>
                <a:gd name="T15" fmla="*/ 0 h 70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04"/>
                <a:gd name="T25" fmla="*/ 0 h 706"/>
                <a:gd name="T26" fmla="*/ 204 w 204"/>
                <a:gd name="T27" fmla="*/ 706 h 70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04" h="706">
                  <a:moveTo>
                    <a:pt x="102" y="0"/>
                  </a:moveTo>
                  <a:lnTo>
                    <a:pt x="204" y="95"/>
                  </a:lnTo>
                  <a:lnTo>
                    <a:pt x="153" y="95"/>
                  </a:lnTo>
                  <a:lnTo>
                    <a:pt x="153" y="706"/>
                  </a:lnTo>
                  <a:lnTo>
                    <a:pt x="51" y="706"/>
                  </a:lnTo>
                  <a:lnTo>
                    <a:pt x="51" y="95"/>
                  </a:lnTo>
                  <a:lnTo>
                    <a:pt x="0" y="95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8BB2A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8157" name="Group 734"/>
            <p:cNvGrpSpPr>
              <a:grpSpLocks/>
            </p:cNvGrpSpPr>
            <p:nvPr/>
          </p:nvGrpSpPr>
          <p:grpSpPr bwMode="auto">
            <a:xfrm>
              <a:off x="4179" y="1763"/>
              <a:ext cx="512" cy="189"/>
              <a:chOff x="4179" y="1763"/>
              <a:chExt cx="512" cy="189"/>
            </a:xfrm>
          </p:grpSpPr>
          <p:sp>
            <p:nvSpPr>
              <p:cNvPr id="48165" name="Freeform 711"/>
              <p:cNvSpPr>
                <a:spLocks/>
              </p:cNvSpPr>
              <p:nvPr/>
            </p:nvSpPr>
            <p:spPr bwMode="auto">
              <a:xfrm>
                <a:off x="4642" y="1876"/>
                <a:ext cx="49" cy="76"/>
              </a:xfrm>
              <a:custGeom>
                <a:avLst/>
                <a:gdLst>
                  <a:gd name="T0" fmla="*/ 27 w 49"/>
                  <a:gd name="T1" fmla="*/ 18 h 76"/>
                  <a:gd name="T2" fmla="*/ 49 w 49"/>
                  <a:gd name="T3" fmla="*/ 0 h 76"/>
                  <a:gd name="T4" fmla="*/ 38 w 49"/>
                  <a:gd name="T5" fmla="*/ 76 h 76"/>
                  <a:gd name="T6" fmla="*/ 0 w 49"/>
                  <a:gd name="T7" fmla="*/ 9 h 76"/>
                  <a:gd name="T8" fmla="*/ 27 w 49"/>
                  <a:gd name="T9" fmla="*/ 18 h 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76"/>
                  <a:gd name="T17" fmla="*/ 49 w 49"/>
                  <a:gd name="T18" fmla="*/ 76 h 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76">
                    <a:moveTo>
                      <a:pt x="27" y="18"/>
                    </a:moveTo>
                    <a:lnTo>
                      <a:pt x="49" y="0"/>
                    </a:lnTo>
                    <a:lnTo>
                      <a:pt x="38" y="76"/>
                    </a:lnTo>
                    <a:lnTo>
                      <a:pt x="0" y="9"/>
                    </a:lnTo>
                    <a:lnTo>
                      <a:pt x="27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66" name="Freeform 714"/>
              <p:cNvSpPr>
                <a:spLocks/>
              </p:cNvSpPr>
              <p:nvPr/>
            </p:nvSpPr>
            <p:spPr bwMode="auto">
              <a:xfrm>
                <a:off x="4179" y="1763"/>
                <a:ext cx="490" cy="158"/>
              </a:xfrm>
              <a:custGeom>
                <a:avLst/>
                <a:gdLst>
                  <a:gd name="T0" fmla="*/ 0 w 490"/>
                  <a:gd name="T1" fmla="*/ 158 h 158"/>
                  <a:gd name="T2" fmla="*/ 1 w 490"/>
                  <a:gd name="T3" fmla="*/ 140 h 158"/>
                  <a:gd name="T4" fmla="*/ 4 w 490"/>
                  <a:gd name="T5" fmla="*/ 124 h 158"/>
                  <a:gd name="T6" fmla="*/ 10 w 490"/>
                  <a:gd name="T7" fmla="*/ 108 h 158"/>
                  <a:gd name="T8" fmla="*/ 17 w 490"/>
                  <a:gd name="T9" fmla="*/ 93 h 158"/>
                  <a:gd name="T10" fmla="*/ 26 w 490"/>
                  <a:gd name="T11" fmla="*/ 78 h 158"/>
                  <a:gd name="T12" fmla="*/ 37 w 490"/>
                  <a:gd name="T13" fmla="*/ 64 h 158"/>
                  <a:gd name="T14" fmla="*/ 50 w 490"/>
                  <a:gd name="T15" fmla="*/ 52 h 158"/>
                  <a:gd name="T16" fmla="*/ 64 w 490"/>
                  <a:gd name="T17" fmla="*/ 40 h 158"/>
                  <a:gd name="T18" fmla="*/ 80 w 490"/>
                  <a:gd name="T19" fmla="*/ 30 h 158"/>
                  <a:gd name="T20" fmla="*/ 96 w 490"/>
                  <a:gd name="T21" fmla="*/ 21 h 158"/>
                  <a:gd name="T22" fmla="*/ 114 w 490"/>
                  <a:gd name="T23" fmla="*/ 14 h 158"/>
                  <a:gd name="T24" fmla="*/ 133 w 490"/>
                  <a:gd name="T25" fmla="*/ 8 h 158"/>
                  <a:gd name="T26" fmla="*/ 153 w 490"/>
                  <a:gd name="T27" fmla="*/ 3 h 158"/>
                  <a:gd name="T28" fmla="*/ 174 w 490"/>
                  <a:gd name="T29" fmla="*/ 1 h 158"/>
                  <a:gd name="T30" fmla="*/ 195 w 490"/>
                  <a:gd name="T31" fmla="*/ 0 h 158"/>
                  <a:gd name="T32" fmla="*/ 211 w 490"/>
                  <a:gd name="T33" fmla="*/ 0 h 158"/>
                  <a:gd name="T34" fmla="*/ 245 w 490"/>
                  <a:gd name="T35" fmla="*/ 0 h 158"/>
                  <a:gd name="T36" fmla="*/ 279 w 490"/>
                  <a:gd name="T37" fmla="*/ 0 h 158"/>
                  <a:gd name="T38" fmla="*/ 294 w 490"/>
                  <a:gd name="T39" fmla="*/ 0 h 158"/>
                  <a:gd name="T40" fmla="*/ 315 w 490"/>
                  <a:gd name="T41" fmla="*/ 1 h 158"/>
                  <a:gd name="T42" fmla="*/ 336 w 490"/>
                  <a:gd name="T43" fmla="*/ 3 h 158"/>
                  <a:gd name="T44" fmla="*/ 356 w 490"/>
                  <a:gd name="T45" fmla="*/ 8 h 158"/>
                  <a:gd name="T46" fmla="*/ 375 w 490"/>
                  <a:gd name="T47" fmla="*/ 14 h 158"/>
                  <a:gd name="T48" fmla="*/ 393 w 490"/>
                  <a:gd name="T49" fmla="*/ 21 h 158"/>
                  <a:gd name="T50" fmla="*/ 410 w 490"/>
                  <a:gd name="T51" fmla="*/ 30 h 158"/>
                  <a:gd name="T52" fmla="*/ 425 w 490"/>
                  <a:gd name="T53" fmla="*/ 40 h 158"/>
                  <a:gd name="T54" fmla="*/ 440 w 490"/>
                  <a:gd name="T55" fmla="*/ 52 h 158"/>
                  <a:gd name="T56" fmla="*/ 452 w 490"/>
                  <a:gd name="T57" fmla="*/ 64 h 158"/>
                  <a:gd name="T58" fmla="*/ 463 w 490"/>
                  <a:gd name="T59" fmla="*/ 78 h 158"/>
                  <a:gd name="T60" fmla="*/ 472 w 490"/>
                  <a:gd name="T61" fmla="*/ 93 h 158"/>
                  <a:gd name="T62" fmla="*/ 480 w 490"/>
                  <a:gd name="T63" fmla="*/ 108 h 158"/>
                  <a:gd name="T64" fmla="*/ 485 w 490"/>
                  <a:gd name="T65" fmla="*/ 124 h 158"/>
                  <a:gd name="T66" fmla="*/ 489 w 490"/>
                  <a:gd name="T67" fmla="*/ 140 h 158"/>
                  <a:gd name="T68" fmla="*/ 490 w 490"/>
                  <a:gd name="T69" fmla="*/ 158 h 158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90"/>
                  <a:gd name="T106" fmla="*/ 0 h 158"/>
                  <a:gd name="T107" fmla="*/ 490 w 490"/>
                  <a:gd name="T108" fmla="*/ 158 h 158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90" h="158">
                    <a:moveTo>
                      <a:pt x="0" y="158"/>
                    </a:moveTo>
                    <a:lnTo>
                      <a:pt x="1" y="140"/>
                    </a:lnTo>
                    <a:lnTo>
                      <a:pt x="4" y="124"/>
                    </a:lnTo>
                    <a:lnTo>
                      <a:pt x="10" y="108"/>
                    </a:lnTo>
                    <a:lnTo>
                      <a:pt x="17" y="93"/>
                    </a:lnTo>
                    <a:lnTo>
                      <a:pt x="26" y="78"/>
                    </a:lnTo>
                    <a:lnTo>
                      <a:pt x="37" y="64"/>
                    </a:lnTo>
                    <a:lnTo>
                      <a:pt x="50" y="52"/>
                    </a:lnTo>
                    <a:lnTo>
                      <a:pt x="64" y="40"/>
                    </a:lnTo>
                    <a:lnTo>
                      <a:pt x="80" y="30"/>
                    </a:lnTo>
                    <a:lnTo>
                      <a:pt x="96" y="21"/>
                    </a:lnTo>
                    <a:lnTo>
                      <a:pt x="114" y="14"/>
                    </a:lnTo>
                    <a:lnTo>
                      <a:pt x="133" y="8"/>
                    </a:lnTo>
                    <a:lnTo>
                      <a:pt x="153" y="3"/>
                    </a:lnTo>
                    <a:lnTo>
                      <a:pt x="174" y="1"/>
                    </a:lnTo>
                    <a:lnTo>
                      <a:pt x="195" y="0"/>
                    </a:lnTo>
                    <a:lnTo>
                      <a:pt x="211" y="0"/>
                    </a:lnTo>
                    <a:lnTo>
                      <a:pt x="245" y="0"/>
                    </a:lnTo>
                    <a:lnTo>
                      <a:pt x="279" y="0"/>
                    </a:lnTo>
                    <a:lnTo>
                      <a:pt x="294" y="0"/>
                    </a:lnTo>
                    <a:lnTo>
                      <a:pt x="315" y="1"/>
                    </a:lnTo>
                    <a:lnTo>
                      <a:pt x="336" y="3"/>
                    </a:lnTo>
                    <a:lnTo>
                      <a:pt x="356" y="8"/>
                    </a:lnTo>
                    <a:lnTo>
                      <a:pt x="375" y="14"/>
                    </a:lnTo>
                    <a:lnTo>
                      <a:pt x="393" y="21"/>
                    </a:lnTo>
                    <a:lnTo>
                      <a:pt x="410" y="30"/>
                    </a:lnTo>
                    <a:lnTo>
                      <a:pt x="425" y="40"/>
                    </a:lnTo>
                    <a:lnTo>
                      <a:pt x="440" y="52"/>
                    </a:lnTo>
                    <a:lnTo>
                      <a:pt x="452" y="64"/>
                    </a:lnTo>
                    <a:lnTo>
                      <a:pt x="463" y="78"/>
                    </a:lnTo>
                    <a:lnTo>
                      <a:pt x="472" y="93"/>
                    </a:lnTo>
                    <a:lnTo>
                      <a:pt x="480" y="108"/>
                    </a:lnTo>
                    <a:lnTo>
                      <a:pt x="485" y="124"/>
                    </a:lnTo>
                    <a:lnTo>
                      <a:pt x="489" y="140"/>
                    </a:lnTo>
                    <a:lnTo>
                      <a:pt x="490" y="158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8158" name="Group 766"/>
            <p:cNvGrpSpPr>
              <a:grpSpLocks/>
            </p:cNvGrpSpPr>
            <p:nvPr/>
          </p:nvGrpSpPr>
          <p:grpSpPr bwMode="auto">
            <a:xfrm>
              <a:off x="3928" y="1929"/>
              <a:ext cx="356" cy="211"/>
              <a:chOff x="3928" y="1929"/>
              <a:chExt cx="356" cy="211"/>
            </a:xfrm>
          </p:grpSpPr>
          <p:sp>
            <p:nvSpPr>
              <p:cNvPr id="48163" name="Freeform 576"/>
              <p:cNvSpPr>
                <a:spLocks/>
              </p:cNvSpPr>
              <p:nvPr/>
            </p:nvSpPr>
            <p:spPr bwMode="auto">
              <a:xfrm>
                <a:off x="3942" y="1932"/>
                <a:ext cx="342" cy="208"/>
              </a:xfrm>
              <a:custGeom>
                <a:avLst/>
                <a:gdLst>
                  <a:gd name="T0" fmla="*/ 25 w 305"/>
                  <a:gd name="T1" fmla="*/ 314 h 176"/>
                  <a:gd name="T2" fmla="*/ 80 w 305"/>
                  <a:gd name="T3" fmla="*/ 316 h 176"/>
                  <a:gd name="T4" fmla="*/ 117 w 305"/>
                  <a:gd name="T5" fmla="*/ 329 h 176"/>
                  <a:gd name="T6" fmla="*/ 138 w 305"/>
                  <a:gd name="T7" fmla="*/ 352 h 176"/>
                  <a:gd name="T8" fmla="*/ 148 w 305"/>
                  <a:gd name="T9" fmla="*/ 389 h 176"/>
                  <a:gd name="T10" fmla="*/ 148 w 305"/>
                  <a:gd name="T11" fmla="*/ 389 h 176"/>
                  <a:gd name="T12" fmla="*/ 198 w 305"/>
                  <a:gd name="T13" fmla="*/ 364 h 176"/>
                  <a:gd name="T14" fmla="*/ 237 w 305"/>
                  <a:gd name="T15" fmla="*/ 369 h 176"/>
                  <a:gd name="T16" fmla="*/ 269 w 305"/>
                  <a:gd name="T17" fmla="*/ 407 h 176"/>
                  <a:gd name="T18" fmla="*/ 269 w 305"/>
                  <a:gd name="T19" fmla="*/ 407 h 176"/>
                  <a:gd name="T20" fmla="*/ 309 w 305"/>
                  <a:gd name="T21" fmla="*/ 369 h 176"/>
                  <a:gd name="T22" fmla="*/ 351 w 305"/>
                  <a:gd name="T23" fmla="*/ 363 h 176"/>
                  <a:gd name="T24" fmla="*/ 408 w 305"/>
                  <a:gd name="T25" fmla="*/ 379 h 176"/>
                  <a:gd name="T26" fmla="*/ 408 w 305"/>
                  <a:gd name="T27" fmla="*/ 379 h 176"/>
                  <a:gd name="T28" fmla="*/ 415 w 305"/>
                  <a:gd name="T29" fmla="*/ 337 h 176"/>
                  <a:gd name="T30" fmla="*/ 449 w 305"/>
                  <a:gd name="T31" fmla="*/ 316 h 176"/>
                  <a:gd name="T32" fmla="*/ 511 w 305"/>
                  <a:gd name="T33" fmla="*/ 316 h 176"/>
                  <a:gd name="T34" fmla="*/ 511 w 305"/>
                  <a:gd name="T35" fmla="*/ 316 h 176"/>
                  <a:gd name="T36" fmla="*/ 484 w 305"/>
                  <a:gd name="T37" fmla="*/ 269 h 176"/>
                  <a:gd name="T38" fmla="*/ 488 w 305"/>
                  <a:gd name="T39" fmla="*/ 236 h 176"/>
                  <a:gd name="T40" fmla="*/ 539 w 305"/>
                  <a:gd name="T41" fmla="*/ 202 h 176"/>
                  <a:gd name="T42" fmla="*/ 539 w 305"/>
                  <a:gd name="T43" fmla="*/ 202 h 176"/>
                  <a:gd name="T44" fmla="*/ 488 w 305"/>
                  <a:gd name="T45" fmla="*/ 169 h 176"/>
                  <a:gd name="T46" fmla="*/ 480 w 305"/>
                  <a:gd name="T47" fmla="*/ 129 h 176"/>
                  <a:gd name="T48" fmla="*/ 503 w 305"/>
                  <a:gd name="T49" fmla="*/ 79 h 176"/>
                  <a:gd name="T50" fmla="*/ 503 w 305"/>
                  <a:gd name="T51" fmla="*/ 79 h 176"/>
                  <a:gd name="T52" fmla="*/ 438 w 305"/>
                  <a:gd name="T53" fmla="*/ 84 h 176"/>
                  <a:gd name="T54" fmla="*/ 405 w 305"/>
                  <a:gd name="T55" fmla="*/ 63 h 176"/>
                  <a:gd name="T56" fmla="*/ 394 w 305"/>
                  <a:gd name="T57" fmla="*/ 18 h 176"/>
                  <a:gd name="T58" fmla="*/ 394 w 305"/>
                  <a:gd name="T59" fmla="*/ 18 h 176"/>
                  <a:gd name="T60" fmla="*/ 341 w 305"/>
                  <a:gd name="T61" fmla="*/ 41 h 176"/>
                  <a:gd name="T62" fmla="*/ 303 w 305"/>
                  <a:gd name="T63" fmla="*/ 37 h 176"/>
                  <a:gd name="T64" fmla="*/ 269 w 305"/>
                  <a:gd name="T65" fmla="*/ 0 h 176"/>
                  <a:gd name="T66" fmla="*/ 269 w 305"/>
                  <a:gd name="T67" fmla="*/ 0 h 176"/>
                  <a:gd name="T68" fmla="*/ 232 w 305"/>
                  <a:gd name="T69" fmla="*/ 37 h 176"/>
                  <a:gd name="T70" fmla="*/ 190 w 305"/>
                  <a:gd name="T71" fmla="*/ 44 h 176"/>
                  <a:gd name="T72" fmla="*/ 132 w 305"/>
                  <a:gd name="T73" fmla="*/ 24 h 176"/>
                  <a:gd name="T74" fmla="*/ 132 w 305"/>
                  <a:gd name="T75" fmla="*/ 24 h 176"/>
                  <a:gd name="T76" fmla="*/ 127 w 305"/>
                  <a:gd name="T77" fmla="*/ 66 h 176"/>
                  <a:gd name="T78" fmla="*/ 93 w 305"/>
                  <a:gd name="T79" fmla="*/ 87 h 176"/>
                  <a:gd name="T80" fmla="*/ 28 w 305"/>
                  <a:gd name="T81" fmla="*/ 87 h 176"/>
                  <a:gd name="T82" fmla="*/ 28 w 305"/>
                  <a:gd name="T83" fmla="*/ 87 h 176"/>
                  <a:gd name="T84" fmla="*/ 55 w 305"/>
                  <a:gd name="T85" fmla="*/ 136 h 176"/>
                  <a:gd name="T86" fmla="*/ 49 w 305"/>
                  <a:gd name="T87" fmla="*/ 170 h 176"/>
                  <a:gd name="T88" fmla="*/ 0 w 305"/>
                  <a:gd name="T89" fmla="*/ 202 h 176"/>
                  <a:gd name="T90" fmla="*/ 0 w 305"/>
                  <a:gd name="T91" fmla="*/ 202 h 176"/>
                  <a:gd name="T92" fmla="*/ 49 w 305"/>
                  <a:gd name="T93" fmla="*/ 233 h 176"/>
                  <a:gd name="T94" fmla="*/ 55 w 305"/>
                  <a:gd name="T95" fmla="*/ 269 h 176"/>
                  <a:gd name="T96" fmla="*/ 25 w 305"/>
                  <a:gd name="T97" fmla="*/ 314 h 176"/>
                  <a:gd name="T98" fmla="*/ 25 w 305"/>
                  <a:gd name="T99" fmla="*/ 314 h 17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305"/>
                  <a:gd name="T151" fmla="*/ 0 h 176"/>
                  <a:gd name="T152" fmla="*/ 305 w 305"/>
                  <a:gd name="T153" fmla="*/ 176 h 17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305" h="176">
                    <a:moveTo>
                      <a:pt x="14" y="136"/>
                    </a:moveTo>
                    <a:lnTo>
                      <a:pt x="45" y="137"/>
                    </a:lnTo>
                    <a:lnTo>
                      <a:pt x="66" y="142"/>
                    </a:lnTo>
                    <a:lnTo>
                      <a:pt x="78" y="152"/>
                    </a:lnTo>
                    <a:lnTo>
                      <a:pt x="84" y="168"/>
                    </a:lnTo>
                    <a:lnTo>
                      <a:pt x="112" y="158"/>
                    </a:lnTo>
                    <a:lnTo>
                      <a:pt x="134" y="160"/>
                    </a:lnTo>
                    <a:lnTo>
                      <a:pt x="152" y="176"/>
                    </a:lnTo>
                    <a:lnTo>
                      <a:pt x="174" y="160"/>
                    </a:lnTo>
                    <a:lnTo>
                      <a:pt x="198" y="157"/>
                    </a:lnTo>
                    <a:lnTo>
                      <a:pt x="231" y="165"/>
                    </a:lnTo>
                    <a:lnTo>
                      <a:pt x="234" y="146"/>
                    </a:lnTo>
                    <a:lnTo>
                      <a:pt x="253" y="137"/>
                    </a:lnTo>
                    <a:lnTo>
                      <a:pt x="289" y="137"/>
                    </a:lnTo>
                    <a:lnTo>
                      <a:pt x="273" y="117"/>
                    </a:lnTo>
                    <a:lnTo>
                      <a:pt x="276" y="102"/>
                    </a:lnTo>
                    <a:lnTo>
                      <a:pt x="305" y="88"/>
                    </a:lnTo>
                    <a:lnTo>
                      <a:pt x="276" y="73"/>
                    </a:lnTo>
                    <a:lnTo>
                      <a:pt x="271" y="56"/>
                    </a:lnTo>
                    <a:lnTo>
                      <a:pt x="284" y="35"/>
                    </a:lnTo>
                    <a:lnTo>
                      <a:pt x="247" y="36"/>
                    </a:lnTo>
                    <a:lnTo>
                      <a:pt x="228" y="27"/>
                    </a:lnTo>
                    <a:lnTo>
                      <a:pt x="222" y="8"/>
                    </a:lnTo>
                    <a:lnTo>
                      <a:pt x="193" y="18"/>
                    </a:lnTo>
                    <a:lnTo>
                      <a:pt x="171" y="16"/>
                    </a:lnTo>
                    <a:lnTo>
                      <a:pt x="152" y="0"/>
                    </a:lnTo>
                    <a:lnTo>
                      <a:pt x="131" y="16"/>
                    </a:lnTo>
                    <a:lnTo>
                      <a:pt x="107" y="19"/>
                    </a:lnTo>
                    <a:lnTo>
                      <a:pt x="75" y="10"/>
                    </a:lnTo>
                    <a:lnTo>
                      <a:pt x="71" y="29"/>
                    </a:lnTo>
                    <a:lnTo>
                      <a:pt x="53" y="38"/>
                    </a:lnTo>
                    <a:lnTo>
                      <a:pt x="16" y="38"/>
                    </a:lnTo>
                    <a:lnTo>
                      <a:pt x="31" y="58"/>
                    </a:lnTo>
                    <a:lnTo>
                      <a:pt x="28" y="74"/>
                    </a:lnTo>
                    <a:lnTo>
                      <a:pt x="0" y="88"/>
                    </a:lnTo>
                    <a:lnTo>
                      <a:pt x="28" y="101"/>
                    </a:lnTo>
                    <a:lnTo>
                      <a:pt x="31" y="117"/>
                    </a:lnTo>
                    <a:lnTo>
                      <a:pt x="14" y="136"/>
                    </a:lnTo>
                    <a:close/>
                  </a:path>
                </a:pathLst>
              </a:custGeom>
              <a:solidFill>
                <a:srgbClr val="FFFF4B"/>
              </a:solidFill>
              <a:ln w="12700" cmpd="sng">
                <a:solidFill>
                  <a:srgbClr val="FE992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64" name="Text Box 761"/>
              <p:cNvSpPr txBox="1">
                <a:spLocks noChangeArrowheads="1"/>
              </p:cNvSpPr>
              <p:nvPr/>
            </p:nvSpPr>
            <p:spPr bwMode="auto">
              <a:xfrm>
                <a:off x="3928" y="1929"/>
                <a:ext cx="352" cy="2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en-US" b="1"/>
                  <a:t>ATP</a:t>
                </a:r>
              </a:p>
            </p:txBody>
          </p:sp>
        </p:grpSp>
        <p:grpSp>
          <p:nvGrpSpPr>
            <p:cNvPr id="48159" name="Group 767"/>
            <p:cNvGrpSpPr>
              <a:grpSpLocks/>
            </p:cNvGrpSpPr>
            <p:nvPr/>
          </p:nvGrpSpPr>
          <p:grpSpPr bwMode="auto">
            <a:xfrm>
              <a:off x="4410" y="1929"/>
              <a:ext cx="571" cy="212"/>
              <a:chOff x="4410" y="1929"/>
              <a:chExt cx="571" cy="212"/>
            </a:xfrm>
          </p:grpSpPr>
          <p:sp>
            <p:nvSpPr>
              <p:cNvPr id="48160" name="Freeform 577"/>
              <p:cNvSpPr>
                <a:spLocks/>
              </p:cNvSpPr>
              <p:nvPr/>
            </p:nvSpPr>
            <p:spPr bwMode="auto">
              <a:xfrm>
                <a:off x="4824" y="1969"/>
                <a:ext cx="132" cy="131"/>
              </a:xfrm>
              <a:custGeom>
                <a:avLst/>
                <a:gdLst>
                  <a:gd name="T0" fmla="*/ 86 w 123"/>
                  <a:gd name="T1" fmla="*/ 174 h 122"/>
                  <a:gd name="T2" fmla="*/ 122 w 123"/>
                  <a:gd name="T3" fmla="*/ 169 h 122"/>
                  <a:gd name="T4" fmla="*/ 150 w 123"/>
                  <a:gd name="T5" fmla="*/ 150 h 122"/>
                  <a:gd name="T6" fmla="*/ 168 w 123"/>
                  <a:gd name="T7" fmla="*/ 121 h 122"/>
                  <a:gd name="T8" fmla="*/ 175 w 123"/>
                  <a:gd name="T9" fmla="*/ 88 h 122"/>
                  <a:gd name="T10" fmla="*/ 175 w 123"/>
                  <a:gd name="T11" fmla="*/ 88 h 122"/>
                  <a:gd name="T12" fmla="*/ 168 w 123"/>
                  <a:gd name="T13" fmla="*/ 53 h 122"/>
                  <a:gd name="T14" fmla="*/ 150 w 123"/>
                  <a:gd name="T15" fmla="*/ 25 h 122"/>
                  <a:gd name="T16" fmla="*/ 122 w 123"/>
                  <a:gd name="T17" fmla="*/ 5 h 122"/>
                  <a:gd name="T18" fmla="*/ 86 w 123"/>
                  <a:gd name="T19" fmla="*/ 0 h 122"/>
                  <a:gd name="T20" fmla="*/ 86 w 123"/>
                  <a:gd name="T21" fmla="*/ 0 h 122"/>
                  <a:gd name="T22" fmla="*/ 54 w 123"/>
                  <a:gd name="T23" fmla="*/ 5 h 122"/>
                  <a:gd name="T24" fmla="*/ 25 w 123"/>
                  <a:gd name="T25" fmla="*/ 25 h 122"/>
                  <a:gd name="T26" fmla="*/ 5 w 123"/>
                  <a:gd name="T27" fmla="*/ 53 h 122"/>
                  <a:gd name="T28" fmla="*/ 0 w 123"/>
                  <a:gd name="T29" fmla="*/ 88 h 122"/>
                  <a:gd name="T30" fmla="*/ 0 w 123"/>
                  <a:gd name="T31" fmla="*/ 88 h 122"/>
                  <a:gd name="T32" fmla="*/ 5 w 123"/>
                  <a:gd name="T33" fmla="*/ 121 h 122"/>
                  <a:gd name="T34" fmla="*/ 25 w 123"/>
                  <a:gd name="T35" fmla="*/ 150 h 122"/>
                  <a:gd name="T36" fmla="*/ 54 w 123"/>
                  <a:gd name="T37" fmla="*/ 169 h 122"/>
                  <a:gd name="T38" fmla="*/ 86 w 123"/>
                  <a:gd name="T39" fmla="*/ 174 h 122"/>
                  <a:gd name="T40" fmla="*/ 86 w 123"/>
                  <a:gd name="T41" fmla="*/ 174 h 12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23"/>
                  <a:gd name="T64" fmla="*/ 0 h 122"/>
                  <a:gd name="T65" fmla="*/ 123 w 123"/>
                  <a:gd name="T66" fmla="*/ 122 h 122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23" h="122">
                    <a:moveTo>
                      <a:pt x="61" y="122"/>
                    </a:moveTo>
                    <a:lnTo>
                      <a:pt x="86" y="118"/>
                    </a:lnTo>
                    <a:lnTo>
                      <a:pt x="105" y="105"/>
                    </a:lnTo>
                    <a:lnTo>
                      <a:pt x="118" y="85"/>
                    </a:lnTo>
                    <a:lnTo>
                      <a:pt x="123" y="61"/>
                    </a:lnTo>
                    <a:lnTo>
                      <a:pt x="118" y="37"/>
                    </a:lnTo>
                    <a:lnTo>
                      <a:pt x="105" y="18"/>
                    </a:lnTo>
                    <a:lnTo>
                      <a:pt x="86" y="5"/>
                    </a:lnTo>
                    <a:lnTo>
                      <a:pt x="61" y="0"/>
                    </a:lnTo>
                    <a:lnTo>
                      <a:pt x="38" y="5"/>
                    </a:lnTo>
                    <a:lnTo>
                      <a:pt x="18" y="18"/>
                    </a:lnTo>
                    <a:lnTo>
                      <a:pt x="5" y="37"/>
                    </a:lnTo>
                    <a:lnTo>
                      <a:pt x="0" y="61"/>
                    </a:lnTo>
                    <a:lnTo>
                      <a:pt x="5" y="85"/>
                    </a:lnTo>
                    <a:lnTo>
                      <a:pt x="18" y="105"/>
                    </a:lnTo>
                    <a:lnTo>
                      <a:pt x="38" y="118"/>
                    </a:lnTo>
                    <a:lnTo>
                      <a:pt x="61" y="122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61" name="Text Box 762"/>
              <p:cNvSpPr txBox="1">
                <a:spLocks noChangeArrowheads="1"/>
              </p:cNvSpPr>
              <p:nvPr/>
            </p:nvSpPr>
            <p:spPr bwMode="auto">
              <a:xfrm>
                <a:off x="4410" y="1929"/>
                <a:ext cx="46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en-US" b="1"/>
                  <a:t>ADP+</a:t>
                </a:r>
              </a:p>
            </p:txBody>
          </p:sp>
          <p:sp>
            <p:nvSpPr>
              <p:cNvPr id="48162" name="Text Box 763"/>
              <p:cNvSpPr txBox="1">
                <a:spLocks noChangeArrowheads="1"/>
              </p:cNvSpPr>
              <p:nvPr/>
            </p:nvSpPr>
            <p:spPr bwMode="auto">
              <a:xfrm>
                <a:off x="4791" y="1929"/>
                <a:ext cx="190" cy="2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en-US" b="1"/>
                  <a:t>P</a:t>
                </a:r>
              </a:p>
            </p:txBody>
          </p:sp>
        </p:grpSp>
      </p:grpSp>
      <p:sp>
        <p:nvSpPr>
          <p:cNvPr id="48154" name="Text Box 764"/>
          <p:cNvSpPr txBox="1">
            <a:spLocks noChangeArrowheads="1"/>
          </p:cNvSpPr>
          <p:nvPr/>
        </p:nvSpPr>
        <p:spPr bwMode="auto">
          <a:xfrm>
            <a:off x="6669088" y="4314825"/>
            <a:ext cx="414337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2833" tIns="51417" rIns="102833" bIns="51417">
            <a:spAutoFit/>
          </a:bodyPr>
          <a:lstStyle/>
          <a:p>
            <a:r>
              <a:rPr lang="en-US" altLang="en-US" sz="2200" b="1"/>
              <a:t>D</a:t>
            </a:r>
            <a:endParaRPr lang="en-US" altLang="en-US" b="1"/>
          </a:p>
        </p:txBody>
      </p:sp>
    </p:spTree>
    <p:extLst>
      <p:ext uri="{BB962C8B-B14F-4D97-AF65-F5344CB8AC3E}">
        <p14:creationId xmlns:p14="http://schemas.microsoft.com/office/powerpoint/2010/main" val="37404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ctr" defTabSz="812800">
              <a:lnSpc>
                <a:spcPct val="70000"/>
              </a:lnSpc>
              <a:spcBef>
                <a:spcPct val="50000"/>
              </a:spcBef>
            </a:pPr>
            <a:r>
              <a:rPr lang="en-US" altLang="en-US" sz="2000" b="1"/>
              <a:t>Endocytosis and Exocytosis</a:t>
            </a:r>
          </a:p>
          <a:p>
            <a:pPr algn="r" defTabSz="812800">
              <a:lnSpc>
                <a:spcPct val="70000"/>
              </a:lnSpc>
              <a:spcBef>
                <a:spcPct val="50000"/>
              </a:spcBef>
            </a:pPr>
            <a:r>
              <a:rPr lang="en-US" altLang="en-US" sz="2000" b="1"/>
              <a:t>Slide number: 1</a:t>
            </a:r>
          </a:p>
        </p:txBody>
      </p:sp>
      <p:sp>
        <p:nvSpPr>
          <p:cNvPr id="49154" name="Text Box 3"/>
          <p:cNvSpPr txBox="1">
            <a:spLocks noChangeArrowheads="1"/>
          </p:cNvSpPr>
          <p:nvPr/>
        </p:nvSpPr>
        <p:spPr bwMode="auto">
          <a:xfrm>
            <a:off x="0" y="6569075"/>
            <a:ext cx="9144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ctr" defTabSz="812800">
              <a:lnSpc>
                <a:spcPct val="150000"/>
              </a:lnSpc>
            </a:pPr>
            <a:r>
              <a:rPr lang="en-US" altLang="en-US" sz="800" b="1"/>
              <a:t>Copyright © The McGraw-Hill Companies, Inc. Permission required for reproduction or display.</a:t>
            </a:r>
            <a:endParaRPr lang="en-US" altLang="en-US" sz="2400">
              <a:latin typeface="Times" pitchFamily="18" charset="0"/>
            </a:endParaRPr>
          </a:p>
        </p:txBody>
      </p:sp>
      <p:sp>
        <p:nvSpPr>
          <p:cNvPr id="49155" name="Rectangle 921"/>
          <p:cNvSpPr>
            <a:spLocks noChangeArrowheads="1"/>
          </p:cNvSpPr>
          <p:nvPr/>
        </p:nvSpPr>
        <p:spPr bwMode="auto">
          <a:xfrm>
            <a:off x="5583238" y="1717675"/>
            <a:ext cx="1635125" cy="823913"/>
          </a:xfrm>
          <a:prstGeom prst="rect">
            <a:avLst/>
          </a:prstGeom>
          <a:solidFill>
            <a:srgbClr val="E5F5EC"/>
          </a:solidFill>
          <a:ln w="9525">
            <a:noFill/>
            <a:miter lim="800000"/>
            <a:headEnd/>
            <a:tailEnd/>
          </a:ln>
        </p:spPr>
        <p:txBody>
          <a:bodyPr lIns="102833" tIns="51417" rIns="102833" bIns="51417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49156" name="Freeform 922"/>
          <p:cNvSpPr>
            <a:spLocks/>
          </p:cNvSpPr>
          <p:nvPr/>
        </p:nvSpPr>
        <p:spPr bwMode="auto">
          <a:xfrm>
            <a:off x="5581650" y="2898775"/>
            <a:ext cx="1636713" cy="1984375"/>
          </a:xfrm>
          <a:custGeom>
            <a:avLst/>
            <a:gdLst>
              <a:gd name="T0" fmla="*/ 2147483647 w 917"/>
              <a:gd name="T1" fmla="*/ 2147483647 h 1112"/>
              <a:gd name="T2" fmla="*/ 2147483647 w 917"/>
              <a:gd name="T3" fmla="*/ 2147483647 h 1112"/>
              <a:gd name="T4" fmla="*/ 2147483647 w 917"/>
              <a:gd name="T5" fmla="*/ 2147483647 h 1112"/>
              <a:gd name="T6" fmla="*/ 2147483647 w 917"/>
              <a:gd name="T7" fmla="*/ 2147483647 h 1112"/>
              <a:gd name="T8" fmla="*/ 2147483647 w 917"/>
              <a:gd name="T9" fmla="*/ 2147483647 h 1112"/>
              <a:gd name="T10" fmla="*/ 2147483647 w 917"/>
              <a:gd name="T11" fmla="*/ 2147483647 h 1112"/>
              <a:gd name="T12" fmla="*/ 2147483647 w 917"/>
              <a:gd name="T13" fmla="*/ 2147483647 h 1112"/>
              <a:gd name="T14" fmla="*/ 2147483647 w 917"/>
              <a:gd name="T15" fmla="*/ 2147483647 h 1112"/>
              <a:gd name="T16" fmla="*/ 2147483647 w 917"/>
              <a:gd name="T17" fmla="*/ 2147483647 h 1112"/>
              <a:gd name="T18" fmla="*/ 2147483647 w 917"/>
              <a:gd name="T19" fmla="*/ 2147483647 h 1112"/>
              <a:gd name="T20" fmla="*/ 2147483647 w 917"/>
              <a:gd name="T21" fmla="*/ 2147483647 h 1112"/>
              <a:gd name="T22" fmla="*/ 2147483647 w 917"/>
              <a:gd name="T23" fmla="*/ 2147483647 h 1112"/>
              <a:gd name="T24" fmla="*/ 2147483647 w 917"/>
              <a:gd name="T25" fmla="*/ 2147483647 h 1112"/>
              <a:gd name="T26" fmla="*/ 2147483647 w 917"/>
              <a:gd name="T27" fmla="*/ 2147483647 h 1112"/>
              <a:gd name="T28" fmla="*/ 2147483647 w 917"/>
              <a:gd name="T29" fmla="*/ 2147483647 h 1112"/>
              <a:gd name="T30" fmla="*/ 2147483647 w 917"/>
              <a:gd name="T31" fmla="*/ 2147483647 h 1112"/>
              <a:gd name="T32" fmla="*/ 2147483647 w 917"/>
              <a:gd name="T33" fmla="*/ 2147483647 h 1112"/>
              <a:gd name="T34" fmla="*/ 2147483647 w 917"/>
              <a:gd name="T35" fmla="*/ 2147483647 h 1112"/>
              <a:gd name="T36" fmla="*/ 2147483647 w 917"/>
              <a:gd name="T37" fmla="*/ 2147483647 h 1112"/>
              <a:gd name="T38" fmla="*/ 2147483647 w 917"/>
              <a:gd name="T39" fmla="*/ 2147483647 h 1112"/>
              <a:gd name="T40" fmla="*/ 2147483647 w 917"/>
              <a:gd name="T41" fmla="*/ 2147483647 h 1112"/>
              <a:gd name="T42" fmla="*/ 2147483647 w 917"/>
              <a:gd name="T43" fmla="*/ 2147483647 h 1112"/>
              <a:gd name="T44" fmla="*/ 2147483647 w 917"/>
              <a:gd name="T45" fmla="*/ 2147483647 h 1112"/>
              <a:gd name="T46" fmla="*/ 2147483647 w 917"/>
              <a:gd name="T47" fmla="*/ 2147483647 h 1112"/>
              <a:gd name="T48" fmla="*/ 2147483647 w 917"/>
              <a:gd name="T49" fmla="*/ 2147483647 h 1112"/>
              <a:gd name="T50" fmla="*/ 2147483647 w 917"/>
              <a:gd name="T51" fmla="*/ 2147483647 h 1112"/>
              <a:gd name="T52" fmla="*/ 2147483647 w 917"/>
              <a:gd name="T53" fmla="*/ 2147483647 h 1112"/>
              <a:gd name="T54" fmla="*/ 2147483647 w 917"/>
              <a:gd name="T55" fmla="*/ 2147483647 h 1112"/>
              <a:gd name="T56" fmla="*/ 2147483647 w 917"/>
              <a:gd name="T57" fmla="*/ 2147483647 h 1112"/>
              <a:gd name="T58" fmla="*/ 2147483647 w 917"/>
              <a:gd name="T59" fmla="*/ 2147483647 h 1112"/>
              <a:gd name="T60" fmla="*/ 2147483647 w 917"/>
              <a:gd name="T61" fmla="*/ 2147483647 h 1112"/>
              <a:gd name="T62" fmla="*/ 2147483647 w 917"/>
              <a:gd name="T63" fmla="*/ 2147483647 h 1112"/>
              <a:gd name="T64" fmla="*/ 2147483647 w 917"/>
              <a:gd name="T65" fmla="*/ 2147483647 h 1112"/>
              <a:gd name="T66" fmla="*/ 2147483647 w 917"/>
              <a:gd name="T67" fmla="*/ 2147483647 h 1112"/>
              <a:gd name="T68" fmla="*/ 2147483647 w 917"/>
              <a:gd name="T69" fmla="*/ 2147483647 h 1112"/>
              <a:gd name="T70" fmla="*/ 2147483647 w 917"/>
              <a:gd name="T71" fmla="*/ 2147483647 h 1112"/>
              <a:gd name="T72" fmla="*/ 2147483647 w 917"/>
              <a:gd name="T73" fmla="*/ 2147483647 h 1112"/>
              <a:gd name="T74" fmla="*/ 2147483647 w 917"/>
              <a:gd name="T75" fmla="*/ 0 h 1112"/>
              <a:gd name="T76" fmla="*/ 2147483647 w 917"/>
              <a:gd name="T77" fmla="*/ 0 h 1112"/>
              <a:gd name="T78" fmla="*/ 2147483647 w 917"/>
              <a:gd name="T79" fmla="*/ 0 h 1112"/>
              <a:gd name="T80" fmla="*/ 2147483647 w 917"/>
              <a:gd name="T81" fmla="*/ 0 h 1112"/>
              <a:gd name="T82" fmla="*/ 0 w 917"/>
              <a:gd name="T83" fmla="*/ 2147483647 h 1112"/>
              <a:gd name="T84" fmla="*/ 2147483647 w 917"/>
              <a:gd name="T85" fmla="*/ 0 h 1112"/>
              <a:gd name="T86" fmla="*/ 2147483647 w 917"/>
              <a:gd name="T87" fmla="*/ 0 h 1112"/>
              <a:gd name="T88" fmla="*/ 2147483647 w 917"/>
              <a:gd name="T89" fmla="*/ 0 h 1112"/>
              <a:gd name="T90" fmla="*/ 2147483647 w 917"/>
              <a:gd name="T91" fmla="*/ 0 h 1112"/>
              <a:gd name="T92" fmla="*/ 2147483647 w 917"/>
              <a:gd name="T93" fmla="*/ 0 h 1112"/>
              <a:gd name="T94" fmla="*/ 2147483647 w 917"/>
              <a:gd name="T95" fmla="*/ 2147483647 h 1112"/>
              <a:gd name="T96" fmla="*/ 2147483647 w 917"/>
              <a:gd name="T97" fmla="*/ 2147483647 h 1112"/>
              <a:gd name="T98" fmla="*/ 2147483647 w 917"/>
              <a:gd name="T99" fmla="*/ 2147483647 h 1112"/>
              <a:gd name="T100" fmla="*/ 2147483647 w 917"/>
              <a:gd name="T101" fmla="*/ 2147483647 h 111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917"/>
              <a:gd name="T154" fmla="*/ 0 h 1112"/>
              <a:gd name="T155" fmla="*/ 917 w 917"/>
              <a:gd name="T156" fmla="*/ 1112 h 1112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917" h="1112">
                <a:moveTo>
                  <a:pt x="803" y="146"/>
                </a:moveTo>
                <a:lnTo>
                  <a:pt x="802" y="164"/>
                </a:lnTo>
                <a:lnTo>
                  <a:pt x="801" y="182"/>
                </a:lnTo>
                <a:lnTo>
                  <a:pt x="799" y="200"/>
                </a:lnTo>
                <a:lnTo>
                  <a:pt x="796" y="217"/>
                </a:lnTo>
                <a:lnTo>
                  <a:pt x="792" y="234"/>
                </a:lnTo>
                <a:lnTo>
                  <a:pt x="787" y="251"/>
                </a:lnTo>
                <a:lnTo>
                  <a:pt x="782" y="267"/>
                </a:lnTo>
                <a:lnTo>
                  <a:pt x="775" y="283"/>
                </a:lnTo>
                <a:lnTo>
                  <a:pt x="768" y="298"/>
                </a:lnTo>
                <a:lnTo>
                  <a:pt x="760" y="313"/>
                </a:lnTo>
                <a:lnTo>
                  <a:pt x="752" y="328"/>
                </a:lnTo>
                <a:lnTo>
                  <a:pt x="743" y="342"/>
                </a:lnTo>
                <a:lnTo>
                  <a:pt x="733" y="356"/>
                </a:lnTo>
                <a:lnTo>
                  <a:pt x="722" y="370"/>
                </a:lnTo>
                <a:lnTo>
                  <a:pt x="711" y="382"/>
                </a:lnTo>
                <a:lnTo>
                  <a:pt x="699" y="394"/>
                </a:lnTo>
                <a:lnTo>
                  <a:pt x="687" y="406"/>
                </a:lnTo>
                <a:lnTo>
                  <a:pt x="675" y="417"/>
                </a:lnTo>
                <a:lnTo>
                  <a:pt x="661" y="428"/>
                </a:lnTo>
                <a:lnTo>
                  <a:pt x="647" y="438"/>
                </a:lnTo>
                <a:lnTo>
                  <a:pt x="633" y="447"/>
                </a:lnTo>
                <a:lnTo>
                  <a:pt x="618" y="455"/>
                </a:lnTo>
                <a:lnTo>
                  <a:pt x="603" y="463"/>
                </a:lnTo>
                <a:lnTo>
                  <a:pt x="587" y="470"/>
                </a:lnTo>
                <a:lnTo>
                  <a:pt x="572" y="476"/>
                </a:lnTo>
                <a:lnTo>
                  <a:pt x="555" y="482"/>
                </a:lnTo>
                <a:lnTo>
                  <a:pt x="539" y="487"/>
                </a:lnTo>
                <a:lnTo>
                  <a:pt x="522" y="490"/>
                </a:lnTo>
                <a:lnTo>
                  <a:pt x="504" y="494"/>
                </a:lnTo>
                <a:lnTo>
                  <a:pt x="487" y="496"/>
                </a:lnTo>
                <a:lnTo>
                  <a:pt x="469" y="497"/>
                </a:lnTo>
                <a:lnTo>
                  <a:pt x="451" y="498"/>
                </a:lnTo>
                <a:lnTo>
                  <a:pt x="432" y="497"/>
                </a:lnTo>
                <a:lnTo>
                  <a:pt x="415" y="496"/>
                </a:lnTo>
                <a:lnTo>
                  <a:pt x="397" y="494"/>
                </a:lnTo>
                <a:lnTo>
                  <a:pt x="380" y="490"/>
                </a:lnTo>
                <a:lnTo>
                  <a:pt x="362" y="487"/>
                </a:lnTo>
                <a:lnTo>
                  <a:pt x="346" y="482"/>
                </a:lnTo>
                <a:lnTo>
                  <a:pt x="329" y="476"/>
                </a:lnTo>
                <a:lnTo>
                  <a:pt x="313" y="470"/>
                </a:lnTo>
                <a:lnTo>
                  <a:pt x="298" y="463"/>
                </a:lnTo>
                <a:lnTo>
                  <a:pt x="283" y="455"/>
                </a:lnTo>
                <a:lnTo>
                  <a:pt x="268" y="447"/>
                </a:lnTo>
                <a:lnTo>
                  <a:pt x="253" y="438"/>
                </a:lnTo>
                <a:lnTo>
                  <a:pt x="240" y="428"/>
                </a:lnTo>
                <a:lnTo>
                  <a:pt x="227" y="417"/>
                </a:lnTo>
                <a:lnTo>
                  <a:pt x="214" y="406"/>
                </a:lnTo>
                <a:lnTo>
                  <a:pt x="201" y="394"/>
                </a:lnTo>
                <a:lnTo>
                  <a:pt x="190" y="382"/>
                </a:lnTo>
                <a:lnTo>
                  <a:pt x="179" y="370"/>
                </a:lnTo>
                <a:lnTo>
                  <a:pt x="168" y="356"/>
                </a:lnTo>
                <a:lnTo>
                  <a:pt x="159" y="342"/>
                </a:lnTo>
                <a:lnTo>
                  <a:pt x="149" y="328"/>
                </a:lnTo>
                <a:lnTo>
                  <a:pt x="141" y="313"/>
                </a:lnTo>
                <a:lnTo>
                  <a:pt x="133" y="298"/>
                </a:lnTo>
                <a:lnTo>
                  <a:pt x="126" y="283"/>
                </a:lnTo>
                <a:lnTo>
                  <a:pt x="120" y="267"/>
                </a:lnTo>
                <a:lnTo>
                  <a:pt x="114" y="251"/>
                </a:lnTo>
                <a:lnTo>
                  <a:pt x="109" y="234"/>
                </a:lnTo>
                <a:lnTo>
                  <a:pt x="105" y="217"/>
                </a:lnTo>
                <a:lnTo>
                  <a:pt x="102" y="200"/>
                </a:lnTo>
                <a:lnTo>
                  <a:pt x="100" y="182"/>
                </a:lnTo>
                <a:lnTo>
                  <a:pt x="99" y="164"/>
                </a:lnTo>
                <a:lnTo>
                  <a:pt x="98" y="146"/>
                </a:lnTo>
                <a:lnTo>
                  <a:pt x="99" y="121"/>
                </a:lnTo>
                <a:lnTo>
                  <a:pt x="102" y="97"/>
                </a:lnTo>
                <a:lnTo>
                  <a:pt x="106" y="72"/>
                </a:lnTo>
                <a:lnTo>
                  <a:pt x="112" y="48"/>
                </a:lnTo>
                <a:lnTo>
                  <a:pt x="120" y="26"/>
                </a:lnTo>
                <a:lnTo>
                  <a:pt x="121" y="18"/>
                </a:lnTo>
                <a:lnTo>
                  <a:pt x="120" y="9"/>
                </a:lnTo>
                <a:lnTo>
                  <a:pt x="118" y="0"/>
                </a:lnTo>
                <a:lnTo>
                  <a:pt x="106" y="0"/>
                </a:lnTo>
                <a:lnTo>
                  <a:pt x="77" y="0"/>
                </a:lnTo>
                <a:lnTo>
                  <a:pt x="42" y="0"/>
                </a:lnTo>
                <a:lnTo>
                  <a:pt x="13" y="0"/>
                </a:lnTo>
                <a:lnTo>
                  <a:pt x="1" y="0"/>
                </a:lnTo>
                <a:lnTo>
                  <a:pt x="0" y="1112"/>
                </a:lnTo>
                <a:lnTo>
                  <a:pt x="917" y="1112"/>
                </a:lnTo>
                <a:lnTo>
                  <a:pt x="917" y="0"/>
                </a:lnTo>
                <a:lnTo>
                  <a:pt x="909" y="0"/>
                </a:lnTo>
                <a:lnTo>
                  <a:pt x="889" y="0"/>
                </a:lnTo>
                <a:lnTo>
                  <a:pt x="860" y="0"/>
                </a:lnTo>
                <a:lnTo>
                  <a:pt x="829" y="0"/>
                </a:lnTo>
                <a:lnTo>
                  <a:pt x="800" y="0"/>
                </a:lnTo>
                <a:lnTo>
                  <a:pt x="779" y="0"/>
                </a:lnTo>
                <a:lnTo>
                  <a:pt x="771" y="0"/>
                </a:lnTo>
                <a:lnTo>
                  <a:pt x="779" y="20"/>
                </a:lnTo>
                <a:lnTo>
                  <a:pt x="786" y="40"/>
                </a:lnTo>
                <a:lnTo>
                  <a:pt x="792" y="60"/>
                </a:lnTo>
                <a:lnTo>
                  <a:pt x="797" y="81"/>
                </a:lnTo>
                <a:lnTo>
                  <a:pt x="800" y="103"/>
                </a:lnTo>
                <a:lnTo>
                  <a:pt x="802" y="124"/>
                </a:lnTo>
                <a:lnTo>
                  <a:pt x="803" y="146"/>
                </a:lnTo>
                <a:close/>
              </a:path>
            </a:pathLst>
          </a:custGeom>
          <a:solidFill>
            <a:srgbClr val="FDEFCA"/>
          </a:solidFill>
          <a:ln w="9525">
            <a:noFill/>
            <a:round/>
            <a:headEnd/>
            <a:tailEnd/>
          </a:ln>
        </p:spPr>
        <p:txBody>
          <a:bodyPr lIns="102833" tIns="51417" rIns="102833" bIns="51417"/>
          <a:lstStyle/>
          <a:p>
            <a:endParaRPr lang="en-US"/>
          </a:p>
        </p:txBody>
      </p:sp>
      <p:grpSp>
        <p:nvGrpSpPr>
          <p:cNvPr id="49157" name="Group 923"/>
          <p:cNvGrpSpPr>
            <a:grpSpLocks/>
          </p:cNvGrpSpPr>
          <p:nvPr/>
        </p:nvGrpSpPr>
        <p:grpSpPr bwMode="auto">
          <a:xfrm>
            <a:off x="5581650" y="2497138"/>
            <a:ext cx="1639888" cy="1331912"/>
            <a:chOff x="1138" y="1414"/>
            <a:chExt cx="918" cy="746"/>
          </a:xfrm>
        </p:grpSpPr>
        <p:sp>
          <p:nvSpPr>
            <p:cNvPr id="50067" name="Freeform 924"/>
            <p:cNvSpPr>
              <a:spLocks/>
            </p:cNvSpPr>
            <p:nvPr/>
          </p:nvSpPr>
          <p:spPr bwMode="auto">
            <a:xfrm>
              <a:off x="1139" y="1439"/>
              <a:ext cx="916" cy="698"/>
            </a:xfrm>
            <a:custGeom>
              <a:avLst/>
              <a:gdLst>
                <a:gd name="T0" fmla="*/ 0 w 916"/>
                <a:gd name="T1" fmla="*/ 0 h 698"/>
                <a:gd name="T2" fmla="*/ 0 w 916"/>
                <a:gd name="T3" fmla="*/ 200 h 698"/>
                <a:gd name="T4" fmla="*/ 41 w 916"/>
                <a:gd name="T5" fmla="*/ 200 h 698"/>
                <a:gd name="T6" fmla="*/ 105 w 916"/>
                <a:gd name="T7" fmla="*/ 200 h 698"/>
                <a:gd name="T8" fmla="*/ 117 w 916"/>
                <a:gd name="T9" fmla="*/ 200 h 698"/>
                <a:gd name="T10" fmla="*/ 120 w 916"/>
                <a:gd name="T11" fmla="*/ 218 h 698"/>
                <a:gd name="T12" fmla="*/ 119 w 916"/>
                <a:gd name="T13" fmla="*/ 226 h 698"/>
                <a:gd name="T14" fmla="*/ 105 w 916"/>
                <a:gd name="T15" fmla="*/ 272 h 698"/>
                <a:gd name="T16" fmla="*/ 98 w 916"/>
                <a:gd name="T17" fmla="*/ 321 h 698"/>
                <a:gd name="T18" fmla="*/ 97 w 916"/>
                <a:gd name="T19" fmla="*/ 346 h 698"/>
                <a:gd name="T20" fmla="*/ 99 w 916"/>
                <a:gd name="T21" fmla="*/ 382 h 698"/>
                <a:gd name="T22" fmla="*/ 104 w 916"/>
                <a:gd name="T23" fmla="*/ 417 h 698"/>
                <a:gd name="T24" fmla="*/ 113 w 916"/>
                <a:gd name="T25" fmla="*/ 451 h 698"/>
                <a:gd name="T26" fmla="*/ 125 w 916"/>
                <a:gd name="T27" fmla="*/ 483 h 698"/>
                <a:gd name="T28" fmla="*/ 140 w 916"/>
                <a:gd name="T29" fmla="*/ 513 h 698"/>
                <a:gd name="T30" fmla="*/ 158 w 916"/>
                <a:gd name="T31" fmla="*/ 542 h 698"/>
                <a:gd name="T32" fmla="*/ 178 w 916"/>
                <a:gd name="T33" fmla="*/ 570 h 698"/>
                <a:gd name="T34" fmla="*/ 200 w 916"/>
                <a:gd name="T35" fmla="*/ 594 h 698"/>
                <a:gd name="T36" fmla="*/ 226 w 916"/>
                <a:gd name="T37" fmla="*/ 617 h 698"/>
                <a:gd name="T38" fmla="*/ 252 w 916"/>
                <a:gd name="T39" fmla="*/ 638 h 698"/>
                <a:gd name="T40" fmla="*/ 282 w 916"/>
                <a:gd name="T41" fmla="*/ 655 h 698"/>
                <a:gd name="T42" fmla="*/ 312 w 916"/>
                <a:gd name="T43" fmla="*/ 670 h 698"/>
                <a:gd name="T44" fmla="*/ 345 w 916"/>
                <a:gd name="T45" fmla="*/ 682 h 698"/>
                <a:gd name="T46" fmla="*/ 379 w 916"/>
                <a:gd name="T47" fmla="*/ 690 h 698"/>
                <a:gd name="T48" fmla="*/ 414 w 916"/>
                <a:gd name="T49" fmla="*/ 696 h 698"/>
                <a:gd name="T50" fmla="*/ 450 w 916"/>
                <a:gd name="T51" fmla="*/ 698 h 698"/>
                <a:gd name="T52" fmla="*/ 468 w 916"/>
                <a:gd name="T53" fmla="*/ 697 h 698"/>
                <a:gd name="T54" fmla="*/ 503 w 916"/>
                <a:gd name="T55" fmla="*/ 694 h 698"/>
                <a:gd name="T56" fmla="*/ 538 w 916"/>
                <a:gd name="T57" fmla="*/ 687 h 698"/>
                <a:gd name="T58" fmla="*/ 571 w 916"/>
                <a:gd name="T59" fmla="*/ 676 h 698"/>
                <a:gd name="T60" fmla="*/ 602 w 916"/>
                <a:gd name="T61" fmla="*/ 663 h 698"/>
                <a:gd name="T62" fmla="*/ 632 w 916"/>
                <a:gd name="T63" fmla="*/ 647 h 698"/>
                <a:gd name="T64" fmla="*/ 660 w 916"/>
                <a:gd name="T65" fmla="*/ 628 h 698"/>
                <a:gd name="T66" fmla="*/ 686 w 916"/>
                <a:gd name="T67" fmla="*/ 606 h 698"/>
                <a:gd name="T68" fmla="*/ 710 w 916"/>
                <a:gd name="T69" fmla="*/ 582 h 698"/>
                <a:gd name="T70" fmla="*/ 732 w 916"/>
                <a:gd name="T71" fmla="*/ 556 h 698"/>
                <a:gd name="T72" fmla="*/ 751 w 916"/>
                <a:gd name="T73" fmla="*/ 528 h 698"/>
                <a:gd name="T74" fmla="*/ 767 w 916"/>
                <a:gd name="T75" fmla="*/ 498 h 698"/>
                <a:gd name="T76" fmla="*/ 781 w 916"/>
                <a:gd name="T77" fmla="*/ 467 h 698"/>
                <a:gd name="T78" fmla="*/ 791 w 916"/>
                <a:gd name="T79" fmla="*/ 434 h 698"/>
                <a:gd name="T80" fmla="*/ 798 w 916"/>
                <a:gd name="T81" fmla="*/ 400 h 698"/>
                <a:gd name="T82" fmla="*/ 801 w 916"/>
                <a:gd name="T83" fmla="*/ 364 h 698"/>
                <a:gd name="T84" fmla="*/ 802 w 916"/>
                <a:gd name="T85" fmla="*/ 346 h 698"/>
                <a:gd name="T86" fmla="*/ 799 w 916"/>
                <a:gd name="T87" fmla="*/ 303 h 698"/>
                <a:gd name="T88" fmla="*/ 791 w 916"/>
                <a:gd name="T89" fmla="*/ 260 h 698"/>
                <a:gd name="T90" fmla="*/ 778 w 916"/>
                <a:gd name="T91" fmla="*/ 220 h 698"/>
                <a:gd name="T92" fmla="*/ 770 w 916"/>
                <a:gd name="T93" fmla="*/ 200 h 698"/>
                <a:gd name="T94" fmla="*/ 799 w 916"/>
                <a:gd name="T95" fmla="*/ 200 h 698"/>
                <a:gd name="T96" fmla="*/ 859 w 916"/>
                <a:gd name="T97" fmla="*/ 200 h 698"/>
                <a:gd name="T98" fmla="*/ 908 w 916"/>
                <a:gd name="T99" fmla="*/ 200 h 698"/>
                <a:gd name="T100" fmla="*/ 916 w 916"/>
                <a:gd name="T101" fmla="*/ 200 h 69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916"/>
                <a:gd name="T154" fmla="*/ 0 h 698"/>
                <a:gd name="T155" fmla="*/ 916 w 916"/>
                <a:gd name="T156" fmla="*/ 698 h 69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916" h="698">
                  <a:moveTo>
                    <a:pt x="916" y="0"/>
                  </a:moveTo>
                  <a:lnTo>
                    <a:pt x="0" y="0"/>
                  </a:lnTo>
                  <a:lnTo>
                    <a:pt x="0" y="200"/>
                  </a:lnTo>
                  <a:lnTo>
                    <a:pt x="12" y="200"/>
                  </a:lnTo>
                  <a:lnTo>
                    <a:pt x="41" y="200"/>
                  </a:lnTo>
                  <a:lnTo>
                    <a:pt x="76" y="200"/>
                  </a:lnTo>
                  <a:lnTo>
                    <a:pt x="105" y="200"/>
                  </a:lnTo>
                  <a:lnTo>
                    <a:pt x="117" y="200"/>
                  </a:lnTo>
                  <a:lnTo>
                    <a:pt x="119" y="209"/>
                  </a:lnTo>
                  <a:lnTo>
                    <a:pt x="120" y="218"/>
                  </a:lnTo>
                  <a:lnTo>
                    <a:pt x="119" y="226"/>
                  </a:lnTo>
                  <a:lnTo>
                    <a:pt x="111" y="248"/>
                  </a:lnTo>
                  <a:lnTo>
                    <a:pt x="105" y="272"/>
                  </a:lnTo>
                  <a:lnTo>
                    <a:pt x="101" y="297"/>
                  </a:lnTo>
                  <a:lnTo>
                    <a:pt x="98" y="321"/>
                  </a:lnTo>
                  <a:lnTo>
                    <a:pt x="97" y="346"/>
                  </a:lnTo>
                  <a:lnTo>
                    <a:pt x="98" y="364"/>
                  </a:lnTo>
                  <a:lnTo>
                    <a:pt x="99" y="382"/>
                  </a:lnTo>
                  <a:lnTo>
                    <a:pt x="101" y="400"/>
                  </a:lnTo>
                  <a:lnTo>
                    <a:pt x="104" y="417"/>
                  </a:lnTo>
                  <a:lnTo>
                    <a:pt x="108" y="434"/>
                  </a:lnTo>
                  <a:lnTo>
                    <a:pt x="113" y="451"/>
                  </a:lnTo>
                  <a:lnTo>
                    <a:pt x="119" y="467"/>
                  </a:lnTo>
                  <a:lnTo>
                    <a:pt x="125" y="483"/>
                  </a:lnTo>
                  <a:lnTo>
                    <a:pt x="132" y="498"/>
                  </a:lnTo>
                  <a:lnTo>
                    <a:pt x="140" y="513"/>
                  </a:lnTo>
                  <a:lnTo>
                    <a:pt x="148" y="528"/>
                  </a:lnTo>
                  <a:lnTo>
                    <a:pt x="158" y="542"/>
                  </a:lnTo>
                  <a:lnTo>
                    <a:pt x="167" y="556"/>
                  </a:lnTo>
                  <a:lnTo>
                    <a:pt x="178" y="570"/>
                  </a:lnTo>
                  <a:lnTo>
                    <a:pt x="189" y="582"/>
                  </a:lnTo>
                  <a:lnTo>
                    <a:pt x="200" y="594"/>
                  </a:lnTo>
                  <a:lnTo>
                    <a:pt x="213" y="606"/>
                  </a:lnTo>
                  <a:lnTo>
                    <a:pt x="226" y="617"/>
                  </a:lnTo>
                  <a:lnTo>
                    <a:pt x="239" y="628"/>
                  </a:lnTo>
                  <a:lnTo>
                    <a:pt x="252" y="638"/>
                  </a:lnTo>
                  <a:lnTo>
                    <a:pt x="267" y="647"/>
                  </a:lnTo>
                  <a:lnTo>
                    <a:pt x="282" y="655"/>
                  </a:lnTo>
                  <a:lnTo>
                    <a:pt x="297" y="663"/>
                  </a:lnTo>
                  <a:lnTo>
                    <a:pt x="312" y="670"/>
                  </a:lnTo>
                  <a:lnTo>
                    <a:pt x="328" y="676"/>
                  </a:lnTo>
                  <a:lnTo>
                    <a:pt x="345" y="682"/>
                  </a:lnTo>
                  <a:lnTo>
                    <a:pt x="361" y="687"/>
                  </a:lnTo>
                  <a:lnTo>
                    <a:pt x="379" y="690"/>
                  </a:lnTo>
                  <a:lnTo>
                    <a:pt x="396" y="694"/>
                  </a:lnTo>
                  <a:lnTo>
                    <a:pt x="414" y="696"/>
                  </a:lnTo>
                  <a:lnTo>
                    <a:pt x="431" y="697"/>
                  </a:lnTo>
                  <a:lnTo>
                    <a:pt x="450" y="698"/>
                  </a:lnTo>
                  <a:lnTo>
                    <a:pt x="468" y="697"/>
                  </a:lnTo>
                  <a:lnTo>
                    <a:pt x="486" y="696"/>
                  </a:lnTo>
                  <a:lnTo>
                    <a:pt x="503" y="694"/>
                  </a:lnTo>
                  <a:lnTo>
                    <a:pt x="521" y="690"/>
                  </a:lnTo>
                  <a:lnTo>
                    <a:pt x="538" y="687"/>
                  </a:lnTo>
                  <a:lnTo>
                    <a:pt x="554" y="682"/>
                  </a:lnTo>
                  <a:lnTo>
                    <a:pt x="571" y="676"/>
                  </a:lnTo>
                  <a:lnTo>
                    <a:pt x="586" y="670"/>
                  </a:lnTo>
                  <a:lnTo>
                    <a:pt x="602" y="663"/>
                  </a:lnTo>
                  <a:lnTo>
                    <a:pt x="617" y="655"/>
                  </a:lnTo>
                  <a:lnTo>
                    <a:pt x="632" y="647"/>
                  </a:lnTo>
                  <a:lnTo>
                    <a:pt x="646" y="638"/>
                  </a:lnTo>
                  <a:lnTo>
                    <a:pt x="660" y="628"/>
                  </a:lnTo>
                  <a:lnTo>
                    <a:pt x="674" y="617"/>
                  </a:lnTo>
                  <a:lnTo>
                    <a:pt x="686" y="606"/>
                  </a:lnTo>
                  <a:lnTo>
                    <a:pt x="698" y="594"/>
                  </a:lnTo>
                  <a:lnTo>
                    <a:pt x="710" y="582"/>
                  </a:lnTo>
                  <a:lnTo>
                    <a:pt x="721" y="570"/>
                  </a:lnTo>
                  <a:lnTo>
                    <a:pt x="732" y="556"/>
                  </a:lnTo>
                  <a:lnTo>
                    <a:pt x="742" y="542"/>
                  </a:lnTo>
                  <a:lnTo>
                    <a:pt x="751" y="528"/>
                  </a:lnTo>
                  <a:lnTo>
                    <a:pt x="759" y="513"/>
                  </a:lnTo>
                  <a:lnTo>
                    <a:pt x="767" y="498"/>
                  </a:lnTo>
                  <a:lnTo>
                    <a:pt x="774" y="483"/>
                  </a:lnTo>
                  <a:lnTo>
                    <a:pt x="781" y="467"/>
                  </a:lnTo>
                  <a:lnTo>
                    <a:pt x="786" y="451"/>
                  </a:lnTo>
                  <a:lnTo>
                    <a:pt x="791" y="434"/>
                  </a:lnTo>
                  <a:lnTo>
                    <a:pt x="795" y="417"/>
                  </a:lnTo>
                  <a:lnTo>
                    <a:pt x="798" y="400"/>
                  </a:lnTo>
                  <a:lnTo>
                    <a:pt x="800" y="382"/>
                  </a:lnTo>
                  <a:lnTo>
                    <a:pt x="801" y="364"/>
                  </a:lnTo>
                  <a:lnTo>
                    <a:pt x="802" y="346"/>
                  </a:lnTo>
                  <a:lnTo>
                    <a:pt x="801" y="324"/>
                  </a:lnTo>
                  <a:lnTo>
                    <a:pt x="799" y="303"/>
                  </a:lnTo>
                  <a:lnTo>
                    <a:pt x="796" y="281"/>
                  </a:lnTo>
                  <a:lnTo>
                    <a:pt x="791" y="260"/>
                  </a:lnTo>
                  <a:lnTo>
                    <a:pt x="785" y="240"/>
                  </a:lnTo>
                  <a:lnTo>
                    <a:pt x="778" y="220"/>
                  </a:lnTo>
                  <a:lnTo>
                    <a:pt x="770" y="200"/>
                  </a:lnTo>
                  <a:lnTo>
                    <a:pt x="778" y="200"/>
                  </a:lnTo>
                  <a:lnTo>
                    <a:pt x="799" y="200"/>
                  </a:lnTo>
                  <a:lnTo>
                    <a:pt x="828" y="200"/>
                  </a:lnTo>
                  <a:lnTo>
                    <a:pt x="859" y="200"/>
                  </a:lnTo>
                  <a:lnTo>
                    <a:pt x="888" y="200"/>
                  </a:lnTo>
                  <a:lnTo>
                    <a:pt x="908" y="200"/>
                  </a:lnTo>
                  <a:lnTo>
                    <a:pt x="916" y="200"/>
                  </a:lnTo>
                  <a:lnTo>
                    <a:pt x="916" y="0"/>
                  </a:lnTo>
                  <a:close/>
                </a:path>
              </a:pathLst>
            </a:custGeom>
            <a:solidFill>
              <a:srgbClr val="FFEF9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68" name="Freeform 925"/>
            <p:cNvSpPr>
              <a:spLocks/>
            </p:cNvSpPr>
            <p:nvPr/>
          </p:nvSpPr>
          <p:spPr bwMode="auto">
            <a:xfrm>
              <a:off x="1969" y="1543"/>
              <a:ext cx="58" cy="77"/>
            </a:xfrm>
            <a:custGeom>
              <a:avLst/>
              <a:gdLst>
                <a:gd name="T0" fmla="*/ 46 w 58"/>
                <a:gd name="T1" fmla="*/ 75 h 77"/>
                <a:gd name="T2" fmla="*/ 28 w 58"/>
                <a:gd name="T3" fmla="*/ 55 h 77"/>
                <a:gd name="T4" fmla="*/ 13 w 58"/>
                <a:gd name="T5" fmla="*/ 33 h 77"/>
                <a:gd name="T6" fmla="*/ 1 w 58"/>
                <a:gd name="T7" fmla="*/ 9 h 77"/>
                <a:gd name="T8" fmla="*/ 1 w 58"/>
                <a:gd name="T9" fmla="*/ 9 h 77"/>
                <a:gd name="T10" fmla="*/ 0 w 58"/>
                <a:gd name="T11" fmla="*/ 6 h 77"/>
                <a:gd name="T12" fmla="*/ 1 w 58"/>
                <a:gd name="T13" fmla="*/ 3 h 77"/>
                <a:gd name="T14" fmla="*/ 4 w 58"/>
                <a:gd name="T15" fmla="*/ 0 h 77"/>
                <a:gd name="T16" fmla="*/ 4 w 58"/>
                <a:gd name="T17" fmla="*/ 0 h 77"/>
                <a:gd name="T18" fmla="*/ 8 w 58"/>
                <a:gd name="T19" fmla="*/ 0 h 77"/>
                <a:gd name="T20" fmla="*/ 11 w 58"/>
                <a:gd name="T21" fmla="*/ 1 h 77"/>
                <a:gd name="T22" fmla="*/ 13 w 58"/>
                <a:gd name="T23" fmla="*/ 3 h 77"/>
                <a:gd name="T24" fmla="*/ 13 w 58"/>
                <a:gd name="T25" fmla="*/ 3 h 77"/>
                <a:gd name="T26" fmla="*/ 25 w 58"/>
                <a:gd name="T27" fmla="*/ 26 h 77"/>
                <a:gd name="T28" fmla="*/ 39 w 58"/>
                <a:gd name="T29" fmla="*/ 47 h 77"/>
                <a:gd name="T30" fmla="*/ 57 w 58"/>
                <a:gd name="T31" fmla="*/ 66 h 77"/>
                <a:gd name="T32" fmla="*/ 57 w 58"/>
                <a:gd name="T33" fmla="*/ 66 h 77"/>
                <a:gd name="T34" fmla="*/ 58 w 58"/>
                <a:gd name="T35" fmla="*/ 69 h 77"/>
                <a:gd name="T36" fmla="*/ 58 w 58"/>
                <a:gd name="T37" fmla="*/ 72 h 77"/>
                <a:gd name="T38" fmla="*/ 56 w 58"/>
                <a:gd name="T39" fmla="*/ 76 h 77"/>
                <a:gd name="T40" fmla="*/ 56 w 58"/>
                <a:gd name="T41" fmla="*/ 76 h 77"/>
                <a:gd name="T42" fmla="*/ 53 w 58"/>
                <a:gd name="T43" fmla="*/ 77 h 77"/>
                <a:gd name="T44" fmla="*/ 49 w 58"/>
                <a:gd name="T45" fmla="*/ 77 h 77"/>
                <a:gd name="T46" fmla="*/ 46 w 58"/>
                <a:gd name="T47" fmla="*/ 75 h 77"/>
                <a:gd name="T48" fmla="*/ 46 w 58"/>
                <a:gd name="T49" fmla="*/ 75 h 7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8"/>
                <a:gd name="T76" fmla="*/ 0 h 77"/>
                <a:gd name="T77" fmla="*/ 58 w 58"/>
                <a:gd name="T78" fmla="*/ 77 h 7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8" h="77">
                  <a:moveTo>
                    <a:pt x="46" y="75"/>
                  </a:moveTo>
                  <a:lnTo>
                    <a:pt x="28" y="55"/>
                  </a:lnTo>
                  <a:lnTo>
                    <a:pt x="13" y="33"/>
                  </a:lnTo>
                  <a:lnTo>
                    <a:pt x="1" y="9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11" y="1"/>
                  </a:lnTo>
                  <a:lnTo>
                    <a:pt x="13" y="3"/>
                  </a:lnTo>
                  <a:lnTo>
                    <a:pt x="25" y="26"/>
                  </a:lnTo>
                  <a:lnTo>
                    <a:pt x="39" y="47"/>
                  </a:lnTo>
                  <a:lnTo>
                    <a:pt x="57" y="66"/>
                  </a:lnTo>
                  <a:lnTo>
                    <a:pt x="58" y="69"/>
                  </a:lnTo>
                  <a:lnTo>
                    <a:pt x="58" y="72"/>
                  </a:lnTo>
                  <a:lnTo>
                    <a:pt x="56" y="76"/>
                  </a:lnTo>
                  <a:lnTo>
                    <a:pt x="53" y="77"/>
                  </a:lnTo>
                  <a:lnTo>
                    <a:pt x="49" y="77"/>
                  </a:lnTo>
                  <a:lnTo>
                    <a:pt x="46" y="7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69" name="Freeform 926"/>
            <p:cNvSpPr>
              <a:spLocks/>
            </p:cNvSpPr>
            <p:nvPr/>
          </p:nvSpPr>
          <p:spPr bwMode="auto">
            <a:xfrm>
              <a:off x="2012" y="1542"/>
              <a:ext cx="38" cy="86"/>
            </a:xfrm>
            <a:custGeom>
              <a:avLst/>
              <a:gdLst>
                <a:gd name="T0" fmla="*/ 24 w 38"/>
                <a:gd name="T1" fmla="*/ 78 h 86"/>
                <a:gd name="T2" fmla="*/ 24 w 38"/>
                <a:gd name="T3" fmla="*/ 77 h 86"/>
                <a:gd name="T4" fmla="*/ 24 w 38"/>
                <a:gd name="T5" fmla="*/ 75 h 86"/>
                <a:gd name="T6" fmla="*/ 24 w 38"/>
                <a:gd name="T7" fmla="*/ 74 h 86"/>
                <a:gd name="T8" fmla="*/ 24 w 38"/>
                <a:gd name="T9" fmla="*/ 74 h 86"/>
                <a:gd name="T10" fmla="*/ 20 w 38"/>
                <a:gd name="T11" fmla="*/ 67 h 86"/>
                <a:gd name="T12" fmla="*/ 15 w 38"/>
                <a:gd name="T13" fmla="*/ 60 h 86"/>
                <a:gd name="T14" fmla="*/ 11 w 38"/>
                <a:gd name="T15" fmla="*/ 53 h 86"/>
                <a:gd name="T16" fmla="*/ 11 w 38"/>
                <a:gd name="T17" fmla="*/ 53 h 86"/>
                <a:gd name="T18" fmla="*/ 8 w 38"/>
                <a:gd name="T19" fmla="*/ 45 h 86"/>
                <a:gd name="T20" fmla="*/ 4 w 38"/>
                <a:gd name="T21" fmla="*/ 37 h 86"/>
                <a:gd name="T22" fmla="*/ 2 w 38"/>
                <a:gd name="T23" fmla="*/ 29 h 86"/>
                <a:gd name="T24" fmla="*/ 2 w 38"/>
                <a:gd name="T25" fmla="*/ 29 h 86"/>
                <a:gd name="T26" fmla="*/ 1 w 38"/>
                <a:gd name="T27" fmla="*/ 22 h 86"/>
                <a:gd name="T28" fmla="*/ 0 w 38"/>
                <a:gd name="T29" fmla="*/ 14 h 86"/>
                <a:gd name="T30" fmla="*/ 0 w 38"/>
                <a:gd name="T31" fmla="*/ 7 h 86"/>
                <a:gd name="T32" fmla="*/ 0 w 38"/>
                <a:gd name="T33" fmla="*/ 7 h 86"/>
                <a:gd name="T34" fmla="*/ 1 w 38"/>
                <a:gd name="T35" fmla="*/ 4 h 86"/>
                <a:gd name="T36" fmla="*/ 3 w 38"/>
                <a:gd name="T37" fmla="*/ 1 h 86"/>
                <a:gd name="T38" fmla="*/ 6 w 38"/>
                <a:gd name="T39" fmla="*/ 0 h 86"/>
                <a:gd name="T40" fmla="*/ 6 w 38"/>
                <a:gd name="T41" fmla="*/ 0 h 86"/>
                <a:gd name="T42" fmla="*/ 10 w 38"/>
                <a:gd name="T43" fmla="*/ 1 h 86"/>
                <a:gd name="T44" fmla="*/ 13 w 38"/>
                <a:gd name="T45" fmla="*/ 4 h 86"/>
                <a:gd name="T46" fmla="*/ 14 w 38"/>
                <a:gd name="T47" fmla="*/ 7 h 86"/>
                <a:gd name="T48" fmla="*/ 14 w 38"/>
                <a:gd name="T49" fmla="*/ 7 h 86"/>
                <a:gd name="T50" fmla="*/ 15 w 38"/>
                <a:gd name="T51" fmla="*/ 20 h 86"/>
                <a:gd name="T52" fmla="*/ 18 w 38"/>
                <a:gd name="T53" fmla="*/ 32 h 86"/>
                <a:gd name="T54" fmla="*/ 23 w 38"/>
                <a:gd name="T55" fmla="*/ 45 h 86"/>
                <a:gd name="T56" fmla="*/ 23 w 38"/>
                <a:gd name="T57" fmla="*/ 45 h 86"/>
                <a:gd name="T58" fmla="*/ 27 w 38"/>
                <a:gd name="T59" fmla="*/ 52 h 86"/>
                <a:gd name="T60" fmla="*/ 31 w 38"/>
                <a:gd name="T61" fmla="*/ 59 h 86"/>
                <a:gd name="T62" fmla="*/ 35 w 38"/>
                <a:gd name="T63" fmla="*/ 67 h 86"/>
                <a:gd name="T64" fmla="*/ 35 w 38"/>
                <a:gd name="T65" fmla="*/ 67 h 86"/>
                <a:gd name="T66" fmla="*/ 37 w 38"/>
                <a:gd name="T67" fmla="*/ 71 h 86"/>
                <a:gd name="T68" fmla="*/ 38 w 38"/>
                <a:gd name="T69" fmla="*/ 75 h 86"/>
                <a:gd name="T70" fmla="*/ 37 w 38"/>
                <a:gd name="T71" fmla="*/ 80 h 86"/>
                <a:gd name="T72" fmla="*/ 37 w 38"/>
                <a:gd name="T73" fmla="*/ 80 h 86"/>
                <a:gd name="T74" fmla="*/ 36 w 38"/>
                <a:gd name="T75" fmla="*/ 83 h 86"/>
                <a:gd name="T76" fmla="*/ 33 w 38"/>
                <a:gd name="T77" fmla="*/ 85 h 86"/>
                <a:gd name="T78" fmla="*/ 30 w 38"/>
                <a:gd name="T79" fmla="*/ 86 h 86"/>
                <a:gd name="T80" fmla="*/ 30 w 38"/>
                <a:gd name="T81" fmla="*/ 86 h 86"/>
                <a:gd name="T82" fmla="*/ 27 w 38"/>
                <a:gd name="T83" fmla="*/ 84 h 86"/>
                <a:gd name="T84" fmla="*/ 24 w 38"/>
                <a:gd name="T85" fmla="*/ 82 h 86"/>
                <a:gd name="T86" fmla="*/ 24 w 38"/>
                <a:gd name="T87" fmla="*/ 78 h 86"/>
                <a:gd name="T88" fmla="*/ 24 w 38"/>
                <a:gd name="T89" fmla="*/ 78 h 8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8"/>
                <a:gd name="T136" fmla="*/ 0 h 86"/>
                <a:gd name="T137" fmla="*/ 38 w 38"/>
                <a:gd name="T138" fmla="*/ 86 h 8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8" h="86">
                  <a:moveTo>
                    <a:pt x="24" y="78"/>
                  </a:moveTo>
                  <a:lnTo>
                    <a:pt x="24" y="77"/>
                  </a:lnTo>
                  <a:lnTo>
                    <a:pt x="24" y="75"/>
                  </a:lnTo>
                  <a:lnTo>
                    <a:pt x="24" y="74"/>
                  </a:lnTo>
                  <a:lnTo>
                    <a:pt x="20" y="67"/>
                  </a:lnTo>
                  <a:lnTo>
                    <a:pt x="15" y="60"/>
                  </a:lnTo>
                  <a:lnTo>
                    <a:pt x="11" y="53"/>
                  </a:lnTo>
                  <a:lnTo>
                    <a:pt x="8" y="45"/>
                  </a:lnTo>
                  <a:lnTo>
                    <a:pt x="4" y="37"/>
                  </a:lnTo>
                  <a:lnTo>
                    <a:pt x="2" y="29"/>
                  </a:lnTo>
                  <a:lnTo>
                    <a:pt x="1" y="22"/>
                  </a:lnTo>
                  <a:lnTo>
                    <a:pt x="0" y="14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10" y="1"/>
                  </a:lnTo>
                  <a:lnTo>
                    <a:pt x="13" y="4"/>
                  </a:lnTo>
                  <a:lnTo>
                    <a:pt x="14" y="7"/>
                  </a:lnTo>
                  <a:lnTo>
                    <a:pt x="15" y="20"/>
                  </a:lnTo>
                  <a:lnTo>
                    <a:pt x="18" y="32"/>
                  </a:lnTo>
                  <a:lnTo>
                    <a:pt x="23" y="45"/>
                  </a:lnTo>
                  <a:lnTo>
                    <a:pt x="27" y="52"/>
                  </a:lnTo>
                  <a:lnTo>
                    <a:pt x="31" y="59"/>
                  </a:lnTo>
                  <a:lnTo>
                    <a:pt x="35" y="67"/>
                  </a:lnTo>
                  <a:lnTo>
                    <a:pt x="37" y="71"/>
                  </a:lnTo>
                  <a:lnTo>
                    <a:pt x="38" y="75"/>
                  </a:lnTo>
                  <a:lnTo>
                    <a:pt x="37" y="80"/>
                  </a:lnTo>
                  <a:lnTo>
                    <a:pt x="36" y="83"/>
                  </a:lnTo>
                  <a:lnTo>
                    <a:pt x="33" y="85"/>
                  </a:lnTo>
                  <a:lnTo>
                    <a:pt x="30" y="86"/>
                  </a:lnTo>
                  <a:lnTo>
                    <a:pt x="27" y="84"/>
                  </a:lnTo>
                  <a:lnTo>
                    <a:pt x="24" y="82"/>
                  </a:lnTo>
                  <a:lnTo>
                    <a:pt x="24" y="7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70" name="Freeform 927"/>
            <p:cNvSpPr>
              <a:spLocks/>
            </p:cNvSpPr>
            <p:nvPr/>
          </p:nvSpPr>
          <p:spPr bwMode="auto">
            <a:xfrm>
              <a:off x="2039" y="1547"/>
              <a:ext cx="16" cy="79"/>
            </a:xfrm>
            <a:custGeom>
              <a:avLst/>
              <a:gdLst>
                <a:gd name="T0" fmla="*/ 16 w 16"/>
                <a:gd name="T1" fmla="*/ 79 h 79"/>
                <a:gd name="T2" fmla="*/ 12 w 16"/>
                <a:gd name="T3" fmla="*/ 69 h 79"/>
                <a:gd name="T4" fmla="*/ 11 w 16"/>
                <a:gd name="T5" fmla="*/ 59 h 79"/>
                <a:gd name="T6" fmla="*/ 10 w 16"/>
                <a:gd name="T7" fmla="*/ 49 h 79"/>
                <a:gd name="T8" fmla="*/ 10 w 16"/>
                <a:gd name="T9" fmla="*/ 49 h 79"/>
                <a:gd name="T10" fmla="*/ 10 w 16"/>
                <a:gd name="T11" fmla="*/ 43 h 79"/>
                <a:gd name="T12" fmla="*/ 9 w 16"/>
                <a:gd name="T13" fmla="*/ 38 h 79"/>
                <a:gd name="T14" fmla="*/ 7 w 16"/>
                <a:gd name="T15" fmla="*/ 32 h 79"/>
                <a:gd name="T16" fmla="*/ 7 w 16"/>
                <a:gd name="T17" fmla="*/ 32 h 79"/>
                <a:gd name="T18" fmla="*/ 4 w 16"/>
                <a:gd name="T19" fmla="*/ 24 h 79"/>
                <a:gd name="T20" fmla="*/ 2 w 16"/>
                <a:gd name="T21" fmla="*/ 16 h 79"/>
                <a:gd name="T22" fmla="*/ 0 w 16"/>
                <a:gd name="T23" fmla="*/ 8 h 79"/>
                <a:gd name="T24" fmla="*/ 0 w 16"/>
                <a:gd name="T25" fmla="*/ 8 h 79"/>
                <a:gd name="T26" fmla="*/ 1 w 16"/>
                <a:gd name="T27" fmla="*/ 5 h 79"/>
                <a:gd name="T28" fmla="*/ 3 w 16"/>
                <a:gd name="T29" fmla="*/ 2 h 79"/>
                <a:gd name="T30" fmla="*/ 6 w 16"/>
                <a:gd name="T31" fmla="*/ 0 h 79"/>
                <a:gd name="T32" fmla="*/ 6 w 16"/>
                <a:gd name="T33" fmla="*/ 0 h 79"/>
                <a:gd name="T34" fmla="*/ 9 w 16"/>
                <a:gd name="T35" fmla="*/ 1 h 79"/>
                <a:gd name="T36" fmla="*/ 12 w 16"/>
                <a:gd name="T37" fmla="*/ 3 h 79"/>
                <a:gd name="T38" fmla="*/ 14 w 16"/>
                <a:gd name="T39" fmla="*/ 6 h 79"/>
                <a:gd name="T40" fmla="*/ 14 w 16"/>
                <a:gd name="T41" fmla="*/ 6 h 79"/>
                <a:gd name="T42" fmla="*/ 14 w 16"/>
                <a:gd name="T43" fmla="*/ 9 h 79"/>
                <a:gd name="T44" fmla="*/ 15 w 16"/>
                <a:gd name="T45" fmla="*/ 13 h 79"/>
                <a:gd name="T46" fmla="*/ 16 w 16"/>
                <a:gd name="T47" fmla="*/ 16 h 79"/>
                <a:gd name="T48" fmla="*/ 16 w 16"/>
                <a:gd name="T49" fmla="*/ 16 h 79"/>
                <a:gd name="T50" fmla="*/ 16 w 16"/>
                <a:gd name="T51" fmla="*/ 32 h 79"/>
                <a:gd name="T52" fmla="*/ 16 w 16"/>
                <a:gd name="T53" fmla="*/ 62 h 79"/>
                <a:gd name="T54" fmla="*/ 16 w 16"/>
                <a:gd name="T55" fmla="*/ 79 h 79"/>
                <a:gd name="T56" fmla="*/ 16 w 16"/>
                <a:gd name="T57" fmla="*/ 79 h 7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6"/>
                <a:gd name="T88" fmla="*/ 0 h 79"/>
                <a:gd name="T89" fmla="*/ 16 w 16"/>
                <a:gd name="T90" fmla="*/ 79 h 7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6" h="79">
                  <a:moveTo>
                    <a:pt x="16" y="79"/>
                  </a:moveTo>
                  <a:lnTo>
                    <a:pt x="12" y="69"/>
                  </a:lnTo>
                  <a:lnTo>
                    <a:pt x="11" y="59"/>
                  </a:lnTo>
                  <a:lnTo>
                    <a:pt x="10" y="49"/>
                  </a:lnTo>
                  <a:lnTo>
                    <a:pt x="10" y="43"/>
                  </a:lnTo>
                  <a:lnTo>
                    <a:pt x="9" y="38"/>
                  </a:lnTo>
                  <a:lnTo>
                    <a:pt x="7" y="32"/>
                  </a:lnTo>
                  <a:lnTo>
                    <a:pt x="4" y="24"/>
                  </a:lnTo>
                  <a:lnTo>
                    <a:pt x="2" y="16"/>
                  </a:lnTo>
                  <a:lnTo>
                    <a:pt x="0" y="8"/>
                  </a:lnTo>
                  <a:lnTo>
                    <a:pt x="1" y="5"/>
                  </a:lnTo>
                  <a:lnTo>
                    <a:pt x="3" y="2"/>
                  </a:lnTo>
                  <a:lnTo>
                    <a:pt x="6" y="0"/>
                  </a:lnTo>
                  <a:lnTo>
                    <a:pt x="9" y="1"/>
                  </a:lnTo>
                  <a:lnTo>
                    <a:pt x="12" y="3"/>
                  </a:lnTo>
                  <a:lnTo>
                    <a:pt x="14" y="6"/>
                  </a:lnTo>
                  <a:lnTo>
                    <a:pt x="14" y="9"/>
                  </a:lnTo>
                  <a:lnTo>
                    <a:pt x="15" y="13"/>
                  </a:lnTo>
                  <a:lnTo>
                    <a:pt x="16" y="16"/>
                  </a:lnTo>
                  <a:lnTo>
                    <a:pt x="16" y="32"/>
                  </a:lnTo>
                  <a:lnTo>
                    <a:pt x="16" y="62"/>
                  </a:lnTo>
                  <a:lnTo>
                    <a:pt x="16" y="7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71" name="Freeform 928"/>
            <p:cNvSpPr>
              <a:spLocks/>
            </p:cNvSpPr>
            <p:nvPr/>
          </p:nvSpPr>
          <p:spPr bwMode="auto">
            <a:xfrm>
              <a:off x="2013" y="1608"/>
              <a:ext cx="42" cy="48"/>
            </a:xfrm>
            <a:custGeom>
              <a:avLst/>
              <a:gdLst>
                <a:gd name="T0" fmla="*/ 42 w 42"/>
                <a:gd name="T1" fmla="*/ 41 h 48"/>
                <a:gd name="T2" fmla="*/ 38 w 42"/>
                <a:gd name="T3" fmla="*/ 44 h 48"/>
                <a:gd name="T4" fmla="*/ 34 w 42"/>
                <a:gd name="T5" fmla="*/ 46 h 48"/>
                <a:gd name="T6" fmla="*/ 29 w 42"/>
                <a:gd name="T7" fmla="*/ 48 h 48"/>
                <a:gd name="T8" fmla="*/ 29 w 42"/>
                <a:gd name="T9" fmla="*/ 48 h 48"/>
                <a:gd name="T10" fmla="*/ 17 w 42"/>
                <a:gd name="T11" fmla="*/ 47 h 48"/>
                <a:gd name="T12" fmla="*/ 6 w 42"/>
                <a:gd name="T13" fmla="*/ 40 h 48"/>
                <a:gd name="T14" fmla="*/ 0 w 42"/>
                <a:gd name="T15" fmla="*/ 29 h 48"/>
                <a:gd name="T16" fmla="*/ 0 w 42"/>
                <a:gd name="T17" fmla="*/ 29 h 48"/>
                <a:gd name="T18" fmla="*/ 1 w 42"/>
                <a:gd name="T19" fmla="*/ 17 h 48"/>
                <a:gd name="T20" fmla="*/ 8 w 42"/>
                <a:gd name="T21" fmla="*/ 6 h 48"/>
                <a:gd name="T22" fmla="*/ 20 w 42"/>
                <a:gd name="T23" fmla="*/ 1 h 48"/>
                <a:gd name="T24" fmla="*/ 20 w 42"/>
                <a:gd name="T25" fmla="*/ 1 h 48"/>
                <a:gd name="T26" fmla="*/ 28 w 42"/>
                <a:gd name="T27" fmla="*/ 0 h 48"/>
                <a:gd name="T28" fmla="*/ 36 w 42"/>
                <a:gd name="T29" fmla="*/ 3 h 48"/>
                <a:gd name="T30" fmla="*/ 42 w 42"/>
                <a:gd name="T31" fmla="*/ 8 h 48"/>
                <a:gd name="T32" fmla="*/ 42 w 42"/>
                <a:gd name="T33" fmla="*/ 8 h 48"/>
                <a:gd name="T34" fmla="*/ 42 w 42"/>
                <a:gd name="T35" fmla="*/ 17 h 48"/>
                <a:gd name="T36" fmla="*/ 42 w 42"/>
                <a:gd name="T37" fmla="*/ 32 h 48"/>
                <a:gd name="T38" fmla="*/ 42 w 42"/>
                <a:gd name="T39" fmla="*/ 41 h 48"/>
                <a:gd name="T40" fmla="*/ 42 w 42"/>
                <a:gd name="T41" fmla="*/ 41 h 4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2"/>
                <a:gd name="T64" fmla="*/ 0 h 48"/>
                <a:gd name="T65" fmla="*/ 42 w 42"/>
                <a:gd name="T66" fmla="*/ 48 h 4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2" h="48">
                  <a:moveTo>
                    <a:pt x="42" y="41"/>
                  </a:moveTo>
                  <a:lnTo>
                    <a:pt x="38" y="44"/>
                  </a:lnTo>
                  <a:lnTo>
                    <a:pt x="34" y="46"/>
                  </a:lnTo>
                  <a:lnTo>
                    <a:pt x="29" y="48"/>
                  </a:lnTo>
                  <a:lnTo>
                    <a:pt x="17" y="47"/>
                  </a:lnTo>
                  <a:lnTo>
                    <a:pt x="6" y="40"/>
                  </a:lnTo>
                  <a:lnTo>
                    <a:pt x="0" y="29"/>
                  </a:lnTo>
                  <a:lnTo>
                    <a:pt x="1" y="17"/>
                  </a:lnTo>
                  <a:lnTo>
                    <a:pt x="8" y="6"/>
                  </a:lnTo>
                  <a:lnTo>
                    <a:pt x="20" y="1"/>
                  </a:lnTo>
                  <a:lnTo>
                    <a:pt x="28" y="0"/>
                  </a:lnTo>
                  <a:lnTo>
                    <a:pt x="36" y="3"/>
                  </a:lnTo>
                  <a:lnTo>
                    <a:pt x="42" y="8"/>
                  </a:lnTo>
                  <a:lnTo>
                    <a:pt x="42" y="17"/>
                  </a:lnTo>
                  <a:lnTo>
                    <a:pt x="42" y="32"/>
                  </a:lnTo>
                  <a:lnTo>
                    <a:pt x="42" y="41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72" name="Freeform 929"/>
            <p:cNvSpPr>
              <a:spLocks/>
            </p:cNvSpPr>
            <p:nvPr/>
          </p:nvSpPr>
          <p:spPr bwMode="auto">
            <a:xfrm>
              <a:off x="2035" y="1443"/>
              <a:ext cx="21" cy="90"/>
            </a:xfrm>
            <a:custGeom>
              <a:avLst/>
              <a:gdLst>
                <a:gd name="T0" fmla="*/ 20 w 21"/>
                <a:gd name="T1" fmla="*/ 90 h 90"/>
                <a:gd name="T2" fmla="*/ 19 w 21"/>
                <a:gd name="T3" fmla="*/ 90 h 90"/>
                <a:gd name="T4" fmla="*/ 19 w 21"/>
                <a:gd name="T5" fmla="*/ 90 h 90"/>
                <a:gd name="T6" fmla="*/ 18 w 21"/>
                <a:gd name="T7" fmla="*/ 90 h 90"/>
                <a:gd name="T8" fmla="*/ 18 w 21"/>
                <a:gd name="T9" fmla="*/ 90 h 90"/>
                <a:gd name="T10" fmla="*/ 15 w 21"/>
                <a:gd name="T11" fmla="*/ 89 h 90"/>
                <a:gd name="T12" fmla="*/ 12 w 21"/>
                <a:gd name="T13" fmla="*/ 87 h 90"/>
                <a:gd name="T14" fmla="*/ 11 w 21"/>
                <a:gd name="T15" fmla="*/ 83 h 90"/>
                <a:gd name="T16" fmla="*/ 11 w 21"/>
                <a:gd name="T17" fmla="*/ 83 h 90"/>
                <a:gd name="T18" fmla="*/ 11 w 21"/>
                <a:gd name="T19" fmla="*/ 58 h 90"/>
                <a:gd name="T20" fmla="*/ 7 w 21"/>
                <a:gd name="T21" fmla="*/ 33 h 90"/>
                <a:gd name="T22" fmla="*/ 0 w 21"/>
                <a:gd name="T23" fmla="*/ 9 h 90"/>
                <a:gd name="T24" fmla="*/ 0 w 21"/>
                <a:gd name="T25" fmla="*/ 9 h 90"/>
                <a:gd name="T26" fmla="*/ 0 w 21"/>
                <a:gd name="T27" fmla="*/ 5 h 90"/>
                <a:gd name="T28" fmla="*/ 2 w 21"/>
                <a:gd name="T29" fmla="*/ 2 h 90"/>
                <a:gd name="T30" fmla="*/ 5 w 21"/>
                <a:gd name="T31" fmla="*/ 0 h 90"/>
                <a:gd name="T32" fmla="*/ 5 w 21"/>
                <a:gd name="T33" fmla="*/ 0 h 90"/>
                <a:gd name="T34" fmla="*/ 8 w 21"/>
                <a:gd name="T35" fmla="*/ 0 h 90"/>
                <a:gd name="T36" fmla="*/ 11 w 21"/>
                <a:gd name="T37" fmla="*/ 2 h 90"/>
                <a:gd name="T38" fmla="*/ 13 w 21"/>
                <a:gd name="T39" fmla="*/ 5 h 90"/>
                <a:gd name="T40" fmla="*/ 13 w 21"/>
                <a:gd name="T41" fmla="*/ 5 h 90"/>
                <a:gd name="T42" fmla="*/ 16 w 21"/>
                <a:gd name="T43" fmla="*/ 12 h 90"/>
                <a:gd name="T44" fmla="*/ 16 w 21"/>
                <a:gd name="T45" fmla="*/ 14 h 90"/>
                <a:gd name="T46" fmla="*/ 13 w 21"/>
                <a:gd name="T47" fmla="*/ 5 h 90"/>
                <a:gd name="T48" fmla="*/ 13 w 21"/>
                <a:gd name="T49" fmla="*/ 5 h 90"/>
                <a:gd name="T50" fmla="*/ 16 w 21"/>
                <a:gd name="T51" fmla="*/ 13 h 90"/>
                <a:gd name="T52" fmla="*/ 19 w 21"/>
                <a:gd name="T53" fmla="*/ 22 h 90"/>
                <a:gd name="T54" fmla="*/ 21 w 21"/>
                <a:gd name="T55" fmla="*/ 31 h 90"/>
                <a:gd name="T56" fmla="*/ 20 w 21"/>
                <a:gd name="T57" fmla="*/ 90 h 9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1"/>
                <a:gd name="T88" fmla="*/ 0 h 90"/>
                <a:gd name="T89" fmla="*/ 21 w 21"/>
                <a:gd name="T90" fmla="*/ 90 h 9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1" h="90">
                  <a:moveTo>
                    <a:pt x="20" y="90"/>
                  </a:moveTo>
                  <a:lnTo>
                    <a:pt x="19" y="90"/>
                  </a:lnTo>
                  <a:lnTo>
                    <a:pt x="18" y="90"/>
                  </a:lnTo>
                  <a:lnTo>
                    <a:pt x="15" y="89"/>
                  </a:lnTo>
                  <a:lnTo>
                    <a:pt x="12" y="87"/>
                  </a:lnTo>
                  <a:lnTo>
                    <a:pt x="11" y="83"/>
                  </a:lnTo>
                  <a:lnTo>
                    <a:pt x="11" y="58"/>
                  </a:lnTo>
                  <a:lnTo>
                    <a:pt x="7" y="33"/>
                  </a:lnTo>
                  <a:lnTo>
                    <a:pt x="0" y="9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1" y="2"/>
                  </a:lnTo>
                  <a:lnTo>
                    <a:pt x="13" y="5"/>
                  </a:lnTo>
                  <a:lnTo>
                    <a:pt x="16" y="12"/>
                  </a:lnTo>
                  <a:lnTo>
                    <a:pt x="16" y="14"/>
                  </a:lnTo>
                  <a:lnTo>
                    <a:pt x="13" y="5"/>
                  </a:lnTo>
                  <a:lnTo>
                    <a:pt x="16" y="13"/>
                  </a:lnTo>
                  <a:lnTo>
                    <a:pt x="19" y="22"/>
                  </a:lnTo>
                  <a:lnTo>
                    <a:pt x="21" y="31"/>
                  </a:lnTo>
                  <a:lnTo>
                    <a:pt x="20" y="9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73" name="Freeform 930"/>
            <p:cNvSpPr>
              <a:spLocks/>
            </p:cNvSpPr>
            <p:nvPr/>
          </p:nvSpPr>
          <p:spPr bwMode="auto">
            <a:xfrm>
              <a:off x="2021" y="1443"/>
              <a:ext cx="20" cy="90"/>
            </a:xfrm>
            <a:custGeom>
              <a:avLst/>
              <a:gdLst>
                <a:gd name="T0" fmla="*/ 17 w 20"/>
                <a:gd name="T1" fmla="*/ 10 h 90"/>
                <a:gd name="T2" fmla="*/ 17 w 20"/>
                <a:gd name="T3" fmla="*/ 12 h 90"/>
                <a:gd name="T4" fmla="*/ 16 w 20"/>
                <a:gd name="T5" fmla="*/ 13 h 90"/>
                <a:gd name="T6" fmla="*/ 16 w 20"/>
                <a:gd name="T7" fmla="*/ 14 h 90"/>
                <a:gd name="T8" fmla="*/ 16 w 20"/>
                <a:gd name="T9" fmla="*/ 14 h 90"/>
                <a:gd name="T10" fmla="*/ 18 w 20"/>
                <a:gd name="T11" fmla="*/ 22 h 90"/>
                <a:gd name="T12" fmla="*/ 19 w 20"/>
                <a:gd name="T13" fmla="*/ 30 h 90"/>
                <a:gd name="T14" fmla="*/ 20 w 20"/>
                <a:gd name="T15" fmla="*/ 38 h 90"/>
                <a:gd name="T16" fmla="*/ 20 w 20"/>
                <a:gd name="T17" fmla="*/ 38 h 90"/>
                <a:gd name="T18" fmla="*/ 20 w 20"/>
                <a:gd name="T19" fmla="*/ 47 h 90"/>
                <a:gd name="T20" fmla="*/ 20 w 20"/>
                <a:gd name="T21" fmla="*/ 55 h 90"/>
                <a:gd name="T22" fmla="*/ 20 w 20"/>
                <a:gd name="T23" fmla="*/ 64 h 90"/>
                <a:gd name="T24" fmla="*/ 20 w 20"/>
                <a:gd name="T25" fmla="*/ 64 h 90"/>
                <a:gd name="T26" fmla="*/ 18 w 20"/>
                <a:gd name="T27" fmla="*/ 71 h 90"/>
                <a:gd name="T28" fmla="*/ 16 w 20"/>
                <a:gd name="T29" fmla="*/ 78 h 90"/>
                <a:gd name="T30" fmla="*/ 14 w 20"/>
                <a:gd name="T31" fmla="*/ 85 h 90"/>
                <a:gd name="T32" fmla="*/ 14 w 20"/>
                <a:gd name="T33" fmla="*/ 85 h 90"/>
                <a:gd name="T34" fmla="*/ 12 w 20"/>
                <a:gd name="T35" fmla="*/ 88 h 90"/>
                <a:gd name="T36" fmla="*/ 9 w 20"/>
                <a:gd name="T37" fmla="*/ 90 h 90"/>
                <a:gd name="T38" fmla="*/ 5 w 20"/>
                <a:gd name="T39" fmla="*/ 89 h 90"/>
                <a:gd name="T40" fmla="*/ 5 w 20"/>
                <a:gd name="T41" fmla="*/ 89 h 90"/>
                <a:gd name="T42" fmla="*/ 2 w 20"/>
                <a:gd name="T43" fmla="*/ 87 h 90"/>
                <a:gd name="T44" fmla="*/ 0 w 20"/>
                <a:gd name="T45" fmla="*/ 84 h 90"/>
                <a:gd name="T46" fmla="*/ 1 w 20"/>
                <a:gd name="T47" fmla="*/ 80 h 90"/>
                <a:gd name="T48" fmla="*/ 1 w 20"/>
                <a:gd name="T49" fmla="*/ 80 h 90"/>
                <a:gd name="T50" fmla="*/ 5 w 20"/>
                <a:gd name="T51" fmla="*/ 68 h 90"/>
                <a:gd name="T52" fmla="*/ 7 w 20"/>
                <a:gd name="T53" fmla="*/ 55 h 90"/>
                <a:gd name="T54" fmla="*/ 7 w 20"/>
                <a:gd name="T55" fmla="*/ 42 h 90"/>
                <a:gd name="T56" fmla="*/ 7 w 20"/>
                <a:gd name="T57" fmla="*/ 42 h 90"/>
                <a:gd name="T58" fmla="*/ 5 w 20"/>
                <a:gd name="T59" fmla="*/ 34 h 90"/>
                <a:gd name="T60" fmla="*/ 4 w 20"/>
                <a:gd name="T61" fmla="*/ 25 h 90"/>
                <a:gd name="T62" fmla="*/ 2 w 20"/>
                <a:gd name="T63" fmla="*/ 16 h 90"/>
                <a:gd name="T64" fmla="*/ 2 w 20"/>
                <a:gd name="T65" fmla="*/ 16 h 90"/>
                <a:gd name="T66" fmla="*/ 2 w 20"/>
                <a:gd name="T67" fmla="*/ 12 h 90"/>
                <a:gd name="T68" fmla="*/ 4 w 20"/>
                <a:gd name="T69" fmla="*/ 8 h 90"/>
                <a:gd name="T70" fmla="*/ 5 w 20"/>
                <a:gd name="T71" fmla="*/ 4 h 90"/>
                <a:gd name="T72" fmla="*/ 5 w 20"/>
                <a:gd name="T73" fmla="*/ 4 h 90"/>
                <a:gd name="T74" fmla="*/ 8 w 20"/>
                <a:gd name="T75" fmla="*/ 1 h 90"/>
                <a:gd name="T76" fmla="*/ 11 w 20"/>
                <a:gd name="T77" fmla="*/ 0 h 90"/>
                <a:gd name="T78" fmla="*/ 15 w 20"/>
                <a:gd name="T79" fmla="*/ 1 h 90"/>
                <a:gd name="T80" fmla="*/ 15 w 20"/>
                <a:gd name="T81" fmla="*/ 1 h 90"/>
                <a:gd name="T82" fmla="*/ 17 w 20"/>
                <a:gd name="T83" fmla="*/ 4 h 90"/>
                <a:gd name="T84" fmla="*/ 18 w 20"/>
                <a:gd name="T85" fmla="*/ 7 h 90"/>
                <a:gd name="T86" fmla="*/ 17 w 20"/>
                <a:gd name="T87" fmla="*/ 10 h 90"/>
                <a:gd name="T88" fmla="*/ 17 w 20"/>
                <a:gd name="T89" fmla="*/ 10 h 9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0"/>
                <a:gd name="T136" fmla="*/ 0 h 90"/>
                <a:gd name="T137" fmla="*/ 20 w 20"/>
                <a:gd name="T138" fmla="*/ 90 h 9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0" h="90">
                  <a:moveTo>
                    <a:pt x="17" y="10"/>
                  </a:moveTo>
                  <a:lnTo>
                    <a:pt x="17" y="12"/>
                  </a:lnTo>
                  <a:lnTo>
                    <a:pt x="16" y="13"/>
                  </a:lnTo>
                  <a:lnTo>
                    <a:pt x="16" y="14"/>
                  </a:lnTo>
                  <a:lnTo>
                    <a:pt x="18" y="22"/>
                  </a:lnTo>
                  <a:lnTo>
                    <a:pt x="19" y="30"/>
                  </a:lnTo>
                  <a:lnTo>
                    <a:pt x="20" y="38"/>
                  </a:lnTo>
                  <a:lnTo>
                    <a:pt x="20" y="47"/>
                  </a:lnTo>
                  <a:lnTo>
                    <a:pt x="20" y="55"/>
                  </a:lnTo>
                  <a:lnTo>
                    <a:pt x="20" y="64"/>
                  </a:lnTo>
                  <a:lnTo>
                    <a:pt x="18" y="71"/>
                  </a:lnTo>
                  <a:lnTo>
                    <a:pt x="16" y="78"/>
                  </a:lnTo>
                  <a:lnTo>
                    <a:pt x="14" y="85"/>
                  </a:lnTo>
                  <a:lnTo>
                    <a:pt x="12" y="88"/>
                  </a:lnTo>
                  <a:lnTo>
                    <a:pt x="9" y="90"/>
                  </a:lnTo>
                  <a:lnTo>
                    <a:pt x="5" y="89"/>
                  </a:lnTo>
                  <a:lnTo>
                    <a:pt x="2" y="87"/>
                  </a:lnTo>
                  <a:lnTo>
                    <a:pt x="0" y="84"/>
                  </a:lnTo>
                  <a:lnTo>
                    <a:pt x="1" y="80"/>
                  </a:lnTo>
                  <a:lnTo>
                    <a:pt x="5" y="68"/>
                  </a:lnTo>
                  <a:lnTo>
                    <a:pt x="7" y="55"/>
                  </a:lnTo>
                  <a:lnTo>
                    <a:pt x="7" y="42"/>
                  </a:lnTo>
                  <a:lnTo>
                    <a:pt x="5" y="34"/>
                  </a:lnTo>
                  <a:lnTo>
                    <a:pt x="4" y="25"/>
                  </a:lnTo>
                  <a:lnTo>
                    <a:pt x="2" y="16"/>
                  </a:lnTo>
                  <a:lnTo>
                    <a:pt x="2" y="12"/>
                  </a:lnTo>
                  <a:lnTo>
                    <a:pt x="4" y="8"/>
                  </a:lnTo>
                  <a:lnTo>
                    <a:pt x="5" y="4"/>
                  </a:lnTo>
                  <a:lnTo>
                    <a:pt x="8" y="1"/>
                  </a:lnTo>
                  <a:lnTo>
                    <a:pt x="11" y="0"/>
                  </a:lnTo>
                  <a:lnTo>
                    <a:pt x="15" y="1"/>
                  </a:lnTo>
                  <a:lnTo>
                    <a:pt x="17" y="4"/>
                  </a:lnTo>
                  <a:lnTo>
                    <a:pt x="18" y="7"/>
                  </a:lnTo>
                  <a:lnTo>
                    <a:pt x="17" y="1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74" name="Freeform 931"/>
            <p:cNvSpPr>
              <a:spLocks/>
            </p:cNvSpPr>
            <p:nvPr/>
          </p:nvSpPr>
          <p:spPr bwMode="auto">
            <a:xfrm>
              <a:off x="1970" y="1447"/>
              <a:ext cx="23" cy="87"/>
            </a:xfrm>
            <a:custGeom>
              <a:avLst/>
              <a:gdLst>
                <a:gd name="T0" fmla="*/ 23 w 23"/>
                <a:gd name="T1" fmla="*/ 8 h 87"/>
                <a:gd name="T2" fmla="*/ 20 w 23"/>
                <a:gd name="T3" fmla="*/ 22 h 87"/>
                <a:gd name="T4" fmla="*/ 17 w 23"/>
                <a:gd name="T5" fmla="*/ 36 h 87"/>
                <a:gd name="T6" fmla="*/ 14 w 23"/>
                <a:gd name="T7" fmla="*/ 49 h 87"/>
                <a:gd name="T8" fmla="*/ 14 w 23"/>
                <a:gd name="T9" fmla="*/ 49 h 87"/>
                <a:gd name="T10" fmla="*/ 14 w 23"/>
                <a:gd name="T11" fmla="*/ 60 h 87"/>
                <a:gd name="T12" fmla="*/ 16 w 23"/>
                <a:gd name="T13" fmla="*/ 71 h 87"/>
                <a:gd name="T14" fmla="*/ 18 w 23"/>
                <a:gd name="T15" fmla="*/ 81 h 87"/>
                <a:gd name="T16" fmla="*/ 18 w 23"/>
                <a:gd name="T17" fmla="*/ 81 h 87"/>
                <a:gd name="T18" fmla="*/ 16 w 23"/>
                <a:gd name="T19" fmla="*/ 85 h 87"/>
                <a:gd name="T20" fmla="*/ 13 w 23"/>
                <a:gd name="T21" fmla="*/ 87 h 87"/>
                <a:gd name="T22" fmla="*/ 10 w 23"/>
                <a:gd name="T23" fmla="*/ 87 h 87"/>
                <a:gd name="T24" fmla="*/ 10 w 23"/>
                <a:gd name="T25" fmla="*/ 87 h 87"/>
                <a:gd name="T26" fmla="*/ 6 w 23"/>
                <a:gd name="T27" fmla="*/ 86 h 87"/>
                <a:gd name="T28" fmla="*/ 4 w 23"/>
                <a:gd name="T29" fmla="*/ 83 h 87"/>
                <a:gd name="T30" fmla="*/ 4 w 23"/>
                <a:gd name="T31" fmla="*/ 80 h 87"/>
                <a:gd name="T32" fmla="*/ 4 w 23"/>
                <a:gd name="T33" fmla="*/ 80 h 87"/>
                <a:gd name="T34" fmla="*/ 3 w 23"/>
                <a:gd name="T35" fmla="*/ 73 h 87"/>
                <a:gd name="T36" fmla="*/ 1 w 23"/>
                <a:gd name="T37" fmla="*/ 67 h 87"/>
                <a:gd name="T38" fmla="*/ 0 w 23"/>
                <a:gd name="T39" fmla="*/ 60 h 87"/>
                <a:gd name="T40" fmla="*/ 0 w 23"/>
                <a:gd name="T41" fmla="*/ 60 h 87"/>
                <a:gd name="T42" fmla="*/ 2 w 23"/>
                <a:gd name="T43" fmla="*/ 41 h 87"/>
                <a:gd name="T44" fmla="*/ 5 w 23"/>
                <a:gd name="T45" fmla="*/ 24 h 87"/>
                <a:gd name="T46" fmla="*/ 9 w 23"/>
                <a:gd name="T47" fmla="*/ 6 h 87"/>
                <a:gd name="T48" fmla="*/ 9 w 23"/>
                <a:gd name="T49" fmla="*/ 6 h 87"/>
                <a:gd name="T50" fmla="*/ 10 w 23"/>
                <a:gd name="T51" fmla="*/ 2 h 87"/>
                <a:gd name="T52" fmla="*/ 13 w 23"/>
                <a:gd name="T53" fmla="*/ 0 h 87"/>
                <a:gd name="T54" fmla="*/ 17 w 23"/>
                <a:gd name="T55" fmla="*/ 0 h 87"/>
                <a:gd name="T56" fmla="*/ 17 w 23"/>
                <a:gd name="T57" fmla="*/ 0 h 87"/>
                <a:gd name="T58" fmla="*/ 20 w 23"/>
                <a:gd name="T59" fmla="*/ 1 h 87"/>
                <a:gd name="T60" fmla="*/ 22 w 23"/>
                <a:gd name="T61" fmla="*/ 4 h 87"/>
                <a:gd name="T62" fmla="*/ 23 w 23"/>
                <a:gd name="T63" fmla="*/ 8 h 87"/>
                <a:gd name="T64" fmla="*/ 23 w 23"/>
                <a:gd name="T65" fmla="*/ 8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"/>
                <a:gd name="T100" fmla="*/ 0 h 87"/>
                <a:gd name="T101" fmla="*/ 23 w 23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" h="87">
                  <a:moveTo>
                    <a:pt x="23" y="8"/>
                  </a:moveTo>
                  <a:lnTo>
                    <a:pt x="20" y="22"/>
                  </a:lnTo>
                  <a:lnTo>
                    <a:pt x="17" y="36"/>
                  </a:lnTo>
                  <a:lnTo>
                    <a:pt x="14" y="49"/>
                  </a:lnTo>
                  <a:lnTo>
                    <a:pt x="14" y="60"/>
                  </a:lnTo>
                  <a:lnTo>
                    <a:pt x="16" y="71"/>
                  </a:lnTo>
                  <a:lnTo>
                    <a:pt x="18" y="81"/>
                  </a:lnTo>
                  <a:lnTo>
                    <a:pt x="16" y="85"/>
                  </a:lnTo>
                  <a:lnTo>
                    <a:pt x="13" y="87"/>
                  </a:lnTo>
                  <a:lnTo>
                    <a:pt x="10" y="87"/>
                  </a:lnTo>
                  <a:lnTo>
                    <a:pt x="6" y="86"/>
                  </a:lnTo>
                  <a:lnTo>
                    <a:pt x="4" y="83"/>
                  </a:lnTo>
                  <a:lnTo>
                    <a:pt x="4" y="80"/>
                  </a:lnTo>
                  <a:lnTo>
                    <a:pt x="3" y="73"/>
                  </a:lnTo>
                  <a:lnTo>
                    <a:pt x="1" y="67"/>
                  </a:lnTo>
                  <a:lnTo>
                    <a:pt x="0" y="60"/>
                  </a:lnTo>
                  <a:lnTo>
                    <a:pt x="2" y="41"/>
                  </a:lnTo>
                  <a:lnTo>
                    <a:pt x="5" y="24"/>
                  </a:lnTo>
                  <a:lnTo>
                    <a:pt x="9" y="6"/>
                  </a:lnTo>
                  <a:lnTo>
                    <a:pt x="10" y="2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0" y="1"/>
                  </a:lnTo>
                  <a:lnTo>
                    <a:pt x="22" y="4"/>
                  </a:lnTo>
                  <a:lnTo>
                    <a:pt x="23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75" name="Freeform 932"/>
            <p:cNvSpPr>
              <a:spLocks/>
            </p:cNvSpPr>
            <p:nvPr/>
          </p:nvSpPr>
          <p:spPr bwMode="auto">
            <a:xfrm>
              <a:off x="1943" y="1449"/>
              <a:ext cx="19" cy="84"/>
            </a:xfrm>
            <a:custGeom>
              <a:avLst/>
              <a:gdLst>
                <a:gd name="T0" fmla="*/ 14 w 19"/>
                <a:gd name="T1" fmla="*/ 7 h 84"/>
                <a:gd name="T2" fmla="*/ 15 w 19"/>
                <a:gd name="T3" fmla="*/ 18 h 84"/>
                <a:gd name="T4" fmla="*/ 15 w 19"/>
                <a:gd name="T5" fmla="*/ 29 h 84"/>
                <a:gd name="T6" fmla="*/ 15 w 19"/>
                <a:gd name="T7" fmla="*/ 40 h 84"/>
                <a:gd name="T8" fmla="*/ 15 w 19"/>
                <a:gd name="T9" fmla="*/ 40 h 84"/>
                <a:gd name="T10" fmla="*/ 14 w 19"/>
                <a:gd name="T11" fmla="*/ 50 h 84"/>
                <a:gd name="T12" fmla="*/ 15 w 19"/>
                <a:gd name="T13" fmla="*/ 61 h 84"/>
                <a:gd name="T14" fmla="*/ 16 w 19"/>
                <a:gd name="T15" fmla="*/ 71 h 84"/>
                <a:gd name="T16" fmla="*/ 16 w 19"/>
                <a:gd name="T17" fmla="*/ 71 h 84"/>
                <a:gd name="T18" fmla="*/ 16 w 19"/>
                <a:gd name="T19" fmla="*/ 72 h 84"/>
                <a:gd name="T20" fmla="*/ 17 w 19"/>
                <a:gd name="T21" fmla="*/ 73 h 84"/>
                <a:gd name="T22" fmla="*/ 17 w 19"/>
                <a:gd name="T23" fmla="*/ 74 h 84"/>
                <a:gd name="T24" fmla="*/ 17 w 19"/>
                <a:gd name="T25" fmla="*/ 74 h 84"/>
                <a:gd name="T26" fmla="*/ 17 w 19"/>
                <a:gd name="T27" fmla="*/ 74 h 84"/>
                <a:gd name="T28" fmla="*/ 18 w 19"/>
                <a:gd name="T29" fmla="*/ 73 h 84"/>
                <a:gd name="T30" fmla="*/ 18 w 19"/>
                <a:gd name="T31" fmla="*/ 73 h 84"/>
                <a:gd name="T32" fmla="*/ 18 w 19"/>
                <a:gd name="T33" fmla="*/ 73 h 84"/>
                <a:gd name="T34" fmla="*/ 19 w 19"/>
                <a:gd name="T35" fmla="*/ 77 h 84"/>
                <a:gd name="T36" fmla="*/ 18 w 19"/>
                <a:gd name="T37" fmla="*/ 80 h 84"/>
                <a:gd name="T38" fmla="*/ 15 w 19"/>
                <a:gd name="T39" fmla="*/ 83 h 84"/>
                <a:gd name="T40" fmla="*/ 15 w 19"/>
                <a:gd name="T41" fmla="*/ 83 h 84"/>
                <a:gd name="T42" fmla="*/ 12 w 19"/>
                <a:gd name="T43" fmla="*/ 84 h 84"/>
                <a:gd name="T44" fmla="*/ 9 w 19"/>
                <a:gd name="T45" fmla="*/ 83 h 84"/>
                <a:gd name="T46" fmla="*/ 6 w 19"/>
                <a:gd name="T47" fmla="*/ 80 h 84"/>
                <a:gd name="T48" fmla="*/ 6 w 19"/>
                <a:gd name="T49" fmla="*/ 80 h 84"/>
                <a:gd name="T50" fmla="*/ 4 w 19"/>
                <a:gd name="T51" fmla="*/ 78 h 84"/>
                <a:gd name="T52" fmla="*/ 2 w 19"/>
                <a:gd name="T53" fmla="*/ 75 h 84"/>
                <a:gd name="T54" fmla="*/ 2 w 19"/>
                <a:gd name="T55" fmla="*/ 72 h 84"/>
                <a:gd name="T56" fmla="*/ 2 w 19"/>
                <a:gd name="T57" fmla="*/ 72 h 84"/>
                <a:gd name="T58" fmla="*/ 0 w 19"/>
                <a:gd name="T59" fmla="*/ 50 h 84"/>
                <a:gd name="T60" fmla="*/ 1 w 19"/>
                <a:gd name="T61" fmla="*/ 29 h 84"/>
                <a:gd name="T62" fmla="*/ 0 w 19"/>
                <a:gd name="T63" fmla="*/ 8 h 84"/>
                <a:gd name="T64" fmla="*/ 0 w 19"/>
                <a:gd name="T65" fmla="*/ 8 h 84"/>
                <a:gd name="T66" fmla="*/ 1 w 19"/>
                <a:gd name="T67" fmla="*/ 4 h 84"/>
                <a:gd name="T68" fmla="*/ 3 w 19"/>
                <a:gd name="T69" fmla="*/ 2 h 84"/>
                <a:gd name="T70" fmla="*/ 6 w 19"/>
                <a:gd name="T71" fmla="*/ 0 h 84"/>
                <a:gd name="T72" fmla="*/ 6 w 19"/>
                <a:gd name="T73" fmla="*/ 0 h 84"/>
                <a:gd name="T74" fmla="*/ 10 w 19"/>
                <a:gd name="T75" fmla="*/ 1 h 84"/>
                <a:gd name="T76" fmla="*/ 13 w 19"/>
                <a:gd name="T77" fmla="*/ 3 h 84"/>
                <a:gd name="T78" fmla="*/ 14 w 19"/>
                <a:gd name="T79" fmla="*/ 7 h 84"/>
                <a:gd name="T80" fmla="*/ 14 w 19"/>
                <a:gd name="T81" fmla="*/ 7 h 8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9"/>
                <a:gd name="T124" fmla="*/ 0 h 84"/>
                <a:gd name="T125" fmla="*/ 19 w 19"/>
                <a:gd name="T126" fmla="*/ 84 h 8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9" h="84">
                  <a:moveTo>
                    <a:pt x="14" y="7"/>
                  </a:moveTo>
                  <a:lnTo>
                    <a:pt x="15" y="18"/>
                  </a:lnTo>
                  <a:lnTo>
                    <a:pt x="15" y="29"/>
                  </a:lnTo>
                  <a:lnTo>
                    <a:pt x="15" y="40"/>
                  </a:lnTo>
                  <a:lnTo>
                    <a:pt x="14" y="50"/>
                  </a:lnTo>
                  <a:lnTo>
                    <a:pt x="15" y="61"/>
                  </a:lnTo>
                  <a:lnTo>
                    <a:pt x="16" y="71"/>
                  </a:lnTo>
                  <a:lnTo>
                    <a:pt x="16" y="72"/>
                  </a:lnTo>
                  <a:lnTo>
                    <a:pt x="17" y="73"/>
                  </a:lnTo>
                  <a:lnTo>
                    <a:pt x="17" y="74"/>
                  </a:lnTo>
                  <a:lnTo>
                    <a:pt x="18" y="73"/>
                  </a:lnTo>
                  <a:lnTo>
                    <a:pt x="19" y="77"/>
                  </a:lnTo>
                  <a:lnTo>
                    <a:pt x="18" y="80"/>
                  </a:lnTo>
                  <a:lnTo>
                    <a:pt x="15" y="83"/>
                  </a:lnTo>
                  <a:lnTo>
                    <a:pt x="12" y="84"/>
                  </a:lnTo>
                  <a:lnTo>
                    <a:pt x="9" y="83"/>
                  </a:lnTo>
                  <a:lnTo>
                    <a:pt x="6" y="80"/>
                  </a:lnTo>
                  <a:lnTo>
                    <a:pt x="4" y="78"/>
                  </a:lnTo>
                  <a:lnTo>
                    <a:pt x="2" y="75"/>
                  </a:lnTo>
                  <a:lnTo>
                    <a:pt x="2" y="72"/>
                  </a:lnTo>
                  <a:lnTo>
                    <a:pt x="0" y="50"/>
                  </a:lnTo>
                  <a:lnTo>
                    <a:pt x="1" y="29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2"/>
                  </a:lnTo>
                  <a:lnTo>
                    <a:pt x="6" y="0"/>
                  </a:lnTo>
                  <a:lnTo>
                    <a:pt x="10" y="1"/>
                  </a:lnTo>
                  <a:lnTo>
                    <a:pt x="13" y="3"/>
                  </a:lnTo>
                  <a:lnTo>
                    <a:pt x="14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76" name="Freeform 933"/>
            <p:cNvSpPr>
              <a:spLocks/>
            </p:cNvSpPr>
            <p:nvPr/>
          </p:nvSpPr>
          <p:spPr bwMode="auto">
            <a:xfrm>
              <a:off x="1917" y="1449"/>
              <a:ext cx="23" cy="86"/>
            </a:xfrm>
            <a:custGeom>
              <a:avLst/>
              <a:gdLst>
                <a:gd name="T0" fmla="*/ 23 w 23"/>
                <a:gd name="T1" fmla="*/ 7 h 86"/>
                <a:gd name="T2" fmla="*/ 23 w 23"/>
                <a:gd name="T3" fmla="*/ 27 h 86"/>
                <a:gd name="T4" fmla="*/ 20 w 23"/>
                <a:gd name="T5" fmla="*/ 47 h 86"/>
                <a:gd name="T6" fmla="*/ 15 w 23"/>
                <a:gd name="T7" fmla="*/ 66 h 86"/>
                <a:gd name="T8" fmla="*/ 15 w 23"/>
                <a:gd name="T9" fmla="*/ 66 h 86"/>
                <a:gd name="T10" fmla="*/ 14 w 23"/>
                <a:gd name="T11" fmla="*/ 70 h 86"/>
                <a:gd name="T12" fmla="*/ 14 w 23"/>
                <a:gd name="T13" fmla="*/ 75 h 86"/>
                <a:gd name="T14" fmla="*/ 14 w 23"/>
                <a:gd name="T15" fmla="*/ 79 h 86"/>
                <a:gd name="T16" fmla="*/ 14 w 23"/>
                <a:gd name="T17" fmla="*/ 79 h 86"/>
                <a:gd name="T18" fmla="*/ 13 w 23"/>
                <a:gd name="T19" fmla="*/ 83 h 86"/>
                <a:gd name="T20" fmla="*/ 11 w 23"/>
                <a:gd name="T21" fmla="*/ 85 h 86"/>
                <a:gd name="T22" fmla="*/ 7 w 23"/>
                <a:gd name="T23" fmla="*/ 86 h 86"/>
                <a:gd name="T24" fmla="*/ 7 w 23"/>
                <a:gd name="T25" fmla="*/ 86 h 86"/>
                <a:gd name="T26" fmla="*/ 4 w 23"/>
                <a:gd name="T27" fmla="*/ 85 h 86"/>
                <a:gd name="T28" fmla="*/ 1 w 23"/>
                <a:gd name="T29" fmla="*/ 83 h 86"/>
                <a:gd name="T30" fmla="*/ 0 w 23"/>
                <a:gd name="T31" fmla="*/ 79 h 86"/>
                <a:gd name="T32" fmla="*/ 0 w 23"/>
                <a:gd name="T33" fmla="*/ 79 h 86"/>
                <a:gd name="T34" fmla="*/ 1 w 23"/>
                <a:gd name="T35" fmla="*/ 69 h 86"/>
                <a:gd name="T36" fmla="*/ 3 w 23"/>
                <a:gd name="T37" fmla="*/ 59 h 86"/>
                <a:gd name="T38" fmla="*/ 6 w 23"/>
                <a:gd name="T39" fmla="*/ 48 h 86"/>
                <a:gd name="T40" fmla="*/ 6 w 23"/>
                <a:gd name="T41" fmla="*/ 48 h 86"/>
                <a:gd name="T42" fmla="*/ 8 w 23"/>
                <a:gd name="T43" fmla="*/ 34 h 86"/>
                <a:gd name="T44" fmla="*/ 10 w 23"/>
                <a:gd name="T45" fmla="*/ 21 h 86"/>
                <a:gd name="T46" fmla="*/ 10 w 23"/>
                <a:gd name="T47" fmla="*/ 7 h 86"/>
                <a:gd name="T48" fmla="*/ 10 w 23"/>
                <a:gd name="T49" fmla="*/ 7 h 86"/>
                <a:gd name="T50" fmla="*/ 11 w 23"/>
                <a:gd name="T51" fmla="*/ 3 h 86"/>
                <a:gd name="T52" fmla="*/ 13 w 23"/>
                <a:gd name="T53" fmla="*/ 1 h 86"/>
                <a:gd name="T54" fmla="*/ 16 w 23"/>
                <a:gd name="T55" fmla="*/ 0 h 86"/>
                <a:gd name="T56" fmla="*/ 16 w 23"/>
                <a:gd name="T57" fmla="*/ 0 h 86"/>
                <a:gd name="T58" fmla="*/ 20 w 23"/>
                <a:gd name="T59" fmla="*/ 1 h 86"/>
                <a:gd name="T60" fmla="*/ 22 w 23"/>
                <a:gd name="T61" fmla="*/ 3 h 86"/>
                <a:gd name="T62" fmla="*/ 23 w 23"/>
                <a:gd name="T63" fmla="*/ 7 h 86"/>
                <a:gd name="T64" fmla="*/ 23 w 23"/>
                <a:gd name="T65" fmla="*/ 7 h 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"/>
                <a:gd name="T100" fmla="*/ 0 h 86"/>
                <a:gd name="T101" fmla="*/ 23 w 23"/>
                <a:gd name="T102" fmla="*/ 86 h 8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" h="86">
                  <a:moveTo>
                    <a:pt x="23" y="7"/>
                  </a:moveTo>
                  <a:lnTo>
                    <a:pt x="23" y="27"/>
                  </a:lnTo>
                  <a:lnTo>
                    <a:pt x="20" y="47"/>
                  </a:lnTo>
                  <a:lnTo>
                    <a:pt x="15" y="66"/>
                  </a:lnTo>
                  <a:lnTo>
                    <a:pt x="14" y="70"/>
                  </a:lnTo>
                  <a:lnTo>
                    <a:pt x="14" y="75"/>
                  </a:lnTo>
                  <a:lnTo>
                    <a:pt x="14" y="79"/>
                  </a:lnTo>
                  <a:lnTo>
                    <a:pt x="13" y="83"/>
                  </a:lnTo>
                  <a:lnTo>
                    <a:pt x="11" y="85"/>
                  </a:lnTo>
                  <a:lnTo>
                    <a:pt x="7" y="86"/>
                  </a:lnTo>
                  <a:lnTo>
                    <a:pt x="4" y="85"/>
                  </a:lnTo>
                  <a:lnTo>
                    <a:pt x="1" y="83"/>
                  </a:lnTo>
                  <a:lnTo>
                    <a:pt x="0" y="79"/>
                  </a:lnTo>
                  <a:lnTo>
                    <a:pt x="1" y="69"/>
                  </a:lnTo>
                  <a:lnTo>
                    <a:pt x="3" y="59"/>
                  </a:lnTo>
                  <a:lnTo>
                    <a:pt x="6" y="48"/>
                  </a:lnTo>
                  <a:lnTo>
                    <a:pt x="8" y="34"/>
                  </a:lnTo>
                  <a:lnTo>
                    <a:pt x="10" y="21"/>
                  </a:lnTo>
                  <a:lnTo>
                    <a:pt x="10" y="7"/>
                  </a:lnTo>
                  <a:lnTo>
                    <a:pt x="11" y="3"/>
                  </a:lnTo>
                  <a:lnTo>
                    <a:pt x="13" y="1"/>
                  </a:lnTo>
                  <a:lnTo>
                    <a:pt x="16" y="0"/>
                  </a:lnTo>
                  <a:lnTo>
                    <a:pt x="20" y="1"/>
                  </a:lnTo>
                  <a:lnTo>
                    <a:pt x="22" y="3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77" name="Freeform 934"/>
            <p:cNvSpPr>
              <a:spLocks/>
            </p:cNvSpPr>
            <p:nvPr/>
          </p:nvSpPr>
          <p:spPr bwMode="auto">
            <a:xfrm>
              <a:off x="1994" y="1444"/>
              <a:ext cx="19" cy="90"/>
            </a:xfrm>
            <a:custGeom>
              <a:avLst/>
              <a:gdLst>
                <a:gd name="T0" fmla="*/ 12 w 19"/>
                <a:gd name="T1" fmla="*/ 3 h 90"/>
                <a:gd name="T2" fmla="*/ 17 w 19"/>
                <a:gd name="T3" fmla="*/ 14 h 90"/>
                <a:gd name="T4" fmla="*/ 18 w 19"/>
                <a:gd name="T5" fmla="*/ 28 h 90"/>
                <a:gd name="T6" fmla="*/ 16 w 19"/>
                <a:gd name="T7" fmla="*/ 41 h 90"/>
                <a:gd name="T8" fmla="*/ 16 w 19"/>
                <a:gd name="T9" fmla="*/ 41 h 90"/>
                <a:gd name="T10" fmla="*/ 16 w 19"/>
                <a:gd name="T11" fmla="*/ 47 h 90"/>
                <a:gd name="T12" fmla="*/ 16 w 19"/>
                <a:gd name="T13" fmla="*/ 52 h 90"/>
                <a:gd name="T14" fmla="*/ 17 w 19"/>
                <a:gd name="T15" fmla="*/ 58 h 90"/>
                <a:gd name="T16" fmla="*/ 17 w 19"/>
                <a:gd name="T17" fmla="*/ 58 h 90"/>
                <a:gd name="T18" fmla="*/ 18 w 19"/>
                <a:gd name="T19" fmla="*/ 67 h 90"/>
                <a:gd name="T20" fmla="*/ 19 w 19"/>
                <a:gd name="T21" fmla="*/ 75 h 90"/>
                <a:gd name="T22" fmla="*/ 19 w 19"/>
                <a:gd name="T23" fmla="*/ 83 h 90"/>
                <a:gd name="T24" fmla="*/ 19 w 19"/>
                <a:gd name="T25" fmla="*/ 83 h 90"/>
                <a:gd name="T26" fmla="*/ 18 w 19"/>
                <a:gd name="T27" fmla="*/ 86 h 90"/>
                <a:gd name="T28" fmla="*/ 15 w 19"/>
                <a:gd name="T29" fmla="*/ 89 h 90"/>
                <a:gd name="T30" fmla="*/ 12 w 19"/>
                <a:gd name="T31" fmla="*/ 90 h 90"/>
                <a:gd name="T32" fmla="*/ 12 w 19"/>
                <a:gd name="T33" fmla="*/ 90 h 90"/>
                <a:gd name="T34" fmla="*/ 8 w 19"/>
                <a:gd name="T35" fmla="*/ 89 h 90"/>
                <a:gd name="T36" fmla="*/ 6 w 19"/>
                <a:gd name="T37" fmla="*/ 86 h 90"/>
                <a:gd name="T38" fmla="*/ 5 w 19"/>
                <a:gd name="T39" fmla="*/ 83 h 90"/>
                <a:gd name="T40" fmla="*/ 5 w 19"/>
                <a:gd name="T41" fmla="*/ 83 h 90"/>
                <a:gd name="T42" fmla="*/ 5 w 19"/>
                <a:gd name="T43" fmla="*/ 74 h 90"/>
                <a:gd name="T44" fmla="*/ 4 w 19"/>
                <a:gd name="T45" fmla="*/ 66 h 90"/>
                <a:gd name="T46" fmla="*/ 3 w 19"/>
                <a:gd name="T47" fmla="*/ 57 h 90"/>
                <a:gd name="T48" fmla="*/ 3 w 19"/>
                <a:gd name="T49" fmla="*/ 57 h 90"/>
                <a:gd name="T50" fmla="*/ 2 w 19"/>
                <a:gd name="T51" fmla="*/ 48 h 90"/>
                <a:gd name="T52" fmla="*/ 3 w 19"/>
                <a:gd name="T53" fmla="*/ 39 h 90"/>
                <a:gd name="T54" fmla="*/ 4 w 19"/>
                <a:gd name="T55" fmla="*/ 31 h 90"/>
                <a:gd name="T56" fmla="*/ 4 w 19"/>
                <a:gd name="T57" fmla="*/ 31 h 90"/>
                <a:gd name="T58" fmla="*/ 4 w 19"/>
                <a:gd name="T59" fmla="*/ 24 h 90"/>
                <a:gd name="T60" fmla="*/ 4 w 19"/>
                <a:gd name="T61" fmla="*/ 17 h 90"/>
                <a:gd name="T62" fmla="*/ 1 w 19"/>
                <a:gd name="T63" fmla="*/ 11 h 90"/>
                <a:gd name="T64" fmla="*/ 1 w 19"/>
                <a:gd name="T65" fmla="*/ 11 h 90"/>
                <a:gd name="T66" fmla="*/ 0 w 19"/>
                <a:gd name="T67" fmla="*/ 8 h 90"/>
                <a:gd name="T68" fmla="*/ 0 w 19"/>
                <a:gd name="T69" fmla="*/ 4 h 90"/>
                <a:gd name="T70" fmla="*/ 2 w 19"/>
                <a:gd name="T71" fmla="*/ 2 h 90"/>
                <a:gd name="T72" fmla="*/ 2 w 19"/>
                <a:gd name="T73" fmla="*/ 2 h 90"/>
                <a:gd name="T74" fmla="*/ 6 w 19"/>
                <a:gd name="T75" fmla="*/ 0 h 90"/>
                <a:gd name="T76" fmla="*/ 9 w 19"/>
                <a:gd name="T77" fmla="*/ 1 h 90"/>
                <a:gd name="T78" fmla="*/ 12 w 19"/>
                <a:gd name="T79" fmla="*/ 3 h 90"/>
                <a:gd name="T80" fmla="*/ 12 w 19"/>
                <a:gd name="T81" fmla="*/ 3 h 9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9"/>
                <a:gd name="T124" fmla="*/ 0 h 90"/>
                <a:gd name="T125" fmla="*/ 19 w 19"/>
                <a:gd name="T126" fmla="*/ 90 h 9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9" h="90">
                  <a:moveTo>
                    <a:pt x="12" y="3"/>
                  </a:moveTo>
                  <a:lnTo>
                    <a:pt x="17" y="14"/>
                  </a:lnTo>
                  <a:lnTo>
                    <a:pt x="18" y="28"/>
                  </a:lnTo>
                  <a:lnTo>
                    <a:pt x="16" y="41"/>
                  </a:lnTo>
                  <a:lnTo>
                    <a:pt x="16" y="47"/>
                  </a:lnTo>
                  <a:lnTo>
                    <a:pt x="16" y="52"/>
                  </a:lnTo>
                  <a:lnTo>
                    <a:pt x="17" y="58"/>
                  </a:lnTo>
                  <a:lnTo>
                    <a:pt x="18" y="67"/>
                  </a:lnTo>
                  <a:lnTo>
                    <a:pt x="19" y="75"/>
                  </a:lnTo>
                  <a:lnTo>
                    <a:pt x="19" y="83"/>
                  </a:lnTo>
                  <a:lnTo>
                    <a:pt x="18" y="86"/>
                  </a:lnTo>
                  <a:lnTo>
                    <a:pt x="15" y="89"/>
                  </a:lnTo>
                  <a:lnTo>
                    <a:pt x="12" y="90"/>
                  </a:lnTo>
                  <a:lnTo>
                    <a:pt x="8" y="89"/>
                  </a:lnTo>
                  <a:lnTo>
                    <a:pt x="6" y="86"/>
                  </a:lnTo>
                  <a:lnTo>
                    <a:pt x="5" y="83"/>
                  </a:lnTo>
                  <a:lnTo>
                    <a:pt x="5" y="74"/>
                  </a:lnTo>
                  <a:lnTo>
                    <a:pt x="4" y="66"/>
                  </a:lnTo>
                  <a:lnTo>
                    <a:pt x="3" y="57"/>
                  </a:lnTo>
                  <a:lnTo>
                    <a:pt x="2" y="48"/>
                  </a:lnTo>
                  <a:lnTo>
                    <a:pt x="3" y="39"/>
                  </a:lnTo>
                  <a:lnTo>
                    <a:pt x="4" y="31"/>
                  </a:lnTo>
                  <a:lnTo>
                    <a:pt x="4" y="24"/>
                  </a:lnTo>
                  <a:lnTo>
                    <a:pt x="4" y="17"/>
                  </a:lnTo>
                  <a:lnTo>
                    <a:pt x="1" y="11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6" y="0"/>
                  </a:lnTo>
                  <a:lnTo>
                    <a:pt x="9" y="1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78" name="Freeform 935"/>
            <p:cNvSpPr>
              <a:spLocks/>
            </p:cNvSpPr>
            <p:nvPr/>
          </p:nvSpPr>
          <p:spPr bwMode="auto">
            <a:xfrm>
              <a:off x="1789" y="1448"/>
              <a:ext cx="27" cy="99"/>
            </a:xfrm>
            <a:custGeom>
              <a:avLst/>
              <a:gdLst>
                <a:gd name="T0" fmla="*/ 14 w 27"/>
                <a:gd name="T1" fmla="*/ 7 h 99"/>
                <a:gd name="T2" fmla="*/ 16 w 27"/>
                <a:gd name="T3" fmla="*/ 35 h 99"/>
                <a:gd name="T4" fmla="*/ 22 w 27"/>
                <a:gd name="T5" fmla="*/ 64 h 99"/>
                <a:gd name="T6" fmla="*/ 27 w 27"/>
                <a:gd name="T7" fmla="*/ 91 h 99"/>
                <a:gd name="T8" fmla="*/ 27 w 27"/>
                <a:gd name="T9" fmla="*/ 91 h 99"/>
                <a:gd name="T10" fmla="*/ 26 w 27"/>
                <a:gd name="T11" fmla="*/ 95 h 99"/>
                <a:gd name="T12" fmla="*/ 24 w 27"/>
                <a:gd name="T13" fmla="*/ 98 h 99"/>
                <a:gd name="T14" fmla="*/ 21 w 27"/>
                <a:gd name="T15" fmla="*/ 99 h 99"/>
                <a:gd name="T16" fmla="*/ 21 w 27"/>
                <a:gd name="T17" fmla="*/ 99 h 99"/>
                <a:gd name="T18" fmla="*/ 17 w 27"/>
                <a:gd name="T19" fmla="*/ 99 h 99"/>
                <a:gd name="T20" fmla="*/ 15 w 27"/>
                <a:gd name="T21" fmla="*/ 96 h 99"/>
                <a:gd name="T22" fmla="*/ 13 w 27"/>
                <a:gd name="T23" fmla="*/ 93 h 99"/>
                <a:gd name="T24" fmla="*/ 13 w 27"/>
                <a:gd name="T25" fmla="*/ 93 h 99"/>
                <a:gd name="T26" fmla="*/ 10 w 27"/>
                <a:gd name="T27" fmla="*/ 78 h 99"/>
                <a:gd name="T28" fmla="*/ 6 w 27"/>
                <a:gd name="T29" fmla="*/ 63 h 99"/>
                <a:gd name="T30" fmla="*/ 2 w 27"/>
                <a:gd name="T31" fmla="*/ 48 h 99"/>
                <a:gd name="T32" fmla="*/ 2 w 27"/>
                <a:gd name="T33" fmla="*/ 48 h 99"/>
                <a:gd name="T34" fmla="*/ 0 w 27"/>
                <a:gd name="T35" fmla="*/ 35 h 99"/>
                <a:gd name="T36" fmla="*/ 0 w 27"/>
                <a:gd name="T37" fmla="*/ 19 h 99"/>
                <a:gd name="T38" fmla="*/ 0 w 27"/>
                <a:gd name="T39" fmla="*/ 6 h 99"/>
                <a:gd name="T40" fmla="*/ 0 w 27"/>
                <a:gd name="T41" fmla="*/ 6 h 99"/>
                <a:gd name="T42" fmla="*/ 2 w 27"/>
                <a:gd name="T43" fmla="*/ 2 h 99"/>
                <a:gd name="T44" fmla="*/ 4 w 27"/>
                <a:gd name="T45" fmla="*/ 0 h 99"/>
                <a:gd name="T46" fmla="*/ 8 w 27"/>
                <a:gd name="T47" fmla="*/ 0 h 99"/>
                <a:gd name="T48" fmla="*/ 8 w 27"/>
                <a:gd name="T49" fmla="*/ 0 h 99"/>
                <a:gd name="T50" fmla="*/ 11 w 27"/>
                <a:gd name="T51" fmla="*/ 1 h 99"/>
                <a:gd name="T52" fmla="*/ 14 w 27"/>
                <a:gd name="T53" fmla="*/ 4 h 99"/>
                <a:gd name="T54" fmla="*/ 14 w 27"/>
                <a:gd name="T55" fmla="*/ 7 h 99"/>
                <a:gd name="T56" fmla="*/ 14 w 27"/>
                <a:gd name="T57" fmla="*/ 7 h 9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7"/>
                <a:gd name="T88" fmla="*/ 0 h 99"/>
                <a:gd name="T89" fmla="*/ 27 w 27"/>
                <a:gd name="T90" fmla="*/ 99 h 9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7" h="99">
                  <a:moveTo>
                    <a:pt x="14" y="7"/>
                  </a:moveTo>
                  <a:lnTo>
                    <a:pt x="16" y="35"/>
                  </a:lnTo>
                  <a:lnTo>
                    <a:pt x="22" y="64"/>
                  </a:lnTo>
                  <a:lnTo>
                    <a:pt x="27" y="91"/>
                  </a:lnTo>
                  <a:lnTo>
                    <a:pt x="26" y="95"/>
                  </a:lnTo>
                  <a:lnTo>
                    <a:pt x="24" y="98"/>
                  </a:lnTo>
                  <a:lnTo>
                    <a:pt x="21" y="99"/>
                  </a:lnTo>
                  <a:lnTo>
                    <a:pt x="17" y="99"/>
                  </a:lnTo>
                  <a:lnTo>
                    <a:pt x="15" y="96"/>
                  </a:lnTo>
                  <a:lnTo>
                    <a:pt x="13" y="93"/>
                  </a:lnTo>
                  <a:lnTo>
                    <a:pt x="10" y="78"/>
                  </a:lnTo>
                  <a:lnTo>
                    <a:pt x="6" y="63"/>
                  </a:lnTo>
                  <a:lnTo>
                    <a:pt x="2" y="48"/>
                  </a:lnTo>
                  <a:lnTo>
                    <a:pt x="0" y="35"/>
                  </a:lnTo>
                  <a:lnTo>
                    <a:pt x="0" y="19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1" y="1"/>
                  </a:lnTo>
                  <a:lnTo>
                    <a:pt x="14" y="4"/>
                  </a:lnTo>
                  <a:lnTo>
                    <a:pt x="14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79" name="Freeform 936"/>
            <p:cNvSpPr>
              <a:spLocks/>
            </p:cNvSpPr>
            <p:nvPr/>
          </p:nvSpPr>
          <p:spPr bwMode="auto">
            <a:xfrm>
              <a:off x="1770" y="1445"/>
              <a:ext cx="21" cy="104"/>
            </a:xfrm>
            <a:custGeom>
              <a:avLst/>
              <a:gdLst>
                <a:gd name="T0" fmla="*/ 21 w 21"/>
                <a:gd name="T1" fmla="*/ 9 h 104"/>
                <a:gd name="T2" fmla="*/ 18 w 21"/>
                <a:gd name="T3" fmla="*/ 23 h 104"/>
                <a:gd name="T4" fmla="*/ 17 w 21"/>
                <a:gd name="T5" fmla="*/ 39 h 104"/>
                <a:gd name="T6" fmla="*/ 17 w 21"/>
                <a:gd name="T7" fmla="*/ 53 h 104"/>
                <a:gd name="T8" fmla="*/ 17 w 21"/>
                <a:gd name="T9" fmla="*/ 53 h 104"/>
                <a:gd name="T10" fmla="*/ 17 w 21"/>
                <a:gd name="T11" fmla="*/ 55 h 104"/>
                <a:gd name="T12" fmla="*/ 16 w 21"/>
                <a:gd name="T13" fmla="*/ 58 h 104"/>
                <a:gd name="T14" fmla="*/ 16 w 21"/>
                <a:gd name="T15" fmla="*/ 61 h 104"/>
                <a:gd name="T16" fmla="*/ 16 w 21"/>
                <a:gd name="T17" fmla="*/ 61 h 104"/>
                <a:gd name="T18" fmla="*/ 16 w 21"/>
                <a:gd name="T19" fmla="*/ 70 h 104"/>
                <a:gd name="T20" fmla="*/ 16 w 21"/>
                <a:gd name="T21" fmla="*/ 80 h 104"/>
                <a:gd name="T22" fmla="*/ 15 w 21"/>
                <a:gd name="T23" fmla="*/ 89 h 104"/>
                <a:gd name="T24" fmla="*/ 15 w 21"/>
                <a:gd name="T25" fmla="*/ 89 h 104"/>
                <a:gd name="T26" fmla="*/ 15 w 21"/>
                <a:gd name="T27" fmla="*/ 92 h 104"/>
                <a:gd name="T28" fmla="*/ 14 w 21"/>
                <a:gd name="T29" fmla="*/ 95 h 104"/>
                <a:gd name="T30" fmla="*/ 13 w 21"/>
                <a:gd name="T31" fmla="*/ 98 h 104"/>
                <a:gd name="T32" fmla="*/ 13 w 21"/>
                <a:gd name="T33" fmla="*/ 98 h 104"/>
                <a:gd name="T34" fmla="*/ 13 w 21"/>
                <a:gd name="T35" fmla="*/ 97 h 104"/>
                <a:gd name="T36" fmla="*/ 14 w 21"/>
                <a:gd name="T37" fmla="*/ 97 h 104"/>
                <a:gd name="T38" fmla="*/ 14 w 21"/>
                <a:gd name="T39" fmla="*/ 96 h 104"/>
                <a:gd name="T40" fmla="*/ 14 w 21"/>
                <a:gd name="T41" fmla="*/ 96 h 104"/>
                <a:gd name="T42" fmla="*/ 13 w 21"/>
                <a:gd name="T43" fmla="*/ 100 h 104"/>
                <a:gd name="T44" fmla="*/ 10 w 21"/>
                <a:gd name="T45" fmla="*/ 103 h 104"/>
                <a:gd name="T46" fmla="*/ 7 w 21"/>
                <a:gd name="T47" fmla="*/ 104 h 104"/>
                <a:gd name="T48" fmla="*/ 7 w 21"/>
                <a:gd name="T49" fmla="*/ 104 h 104"/>
                <a:gd name="T50" fmla="*/ 4 w 21"/>
                <a:gd name="T51" fmla="*/ 103 h 104"/>
                <a:gd name="T52" fmla="*/ 1 w 21"/>
                <a:gd name="T53" fmla="*/ 100 h 104"/>
                <a:gd name="T54" fmla="*/ 0 w 21"/>
                <a:gd name="T55" fmla="*/ 96 h 104"/>
                <a:gd name="T56" fmla="*/ 0 w 21"/>
                <a:gd name="T57" fmla="*/ 96 h 104"/>
                <a:gd name="T58" fmla="*/ 1 w 21"/>
                <a:gd name="T59" fmla="*/ 93 h 104"/>
                <a:gd name="T60" fmla="*/ 1 w 21"/>
                <a:gd name="T61" fmla="*/ 90 h 104"/>
                <a:gd name="T62" fmla="*/ 2 w 21"/>
                <a:gd name="T63" fmla="*/ 87 h 104"/>
                <a:gd name="T64" fmla="*/ 2 w 21"/>
                <a:gd name="T65" fmla="*/ 87 h 104"/>
                <a:gd name="T66" fmla="*/ 2 w 21"/>
                <a:gd name="T67" fmla="*/ 75 h 104"/>
                <a:gd name="T68" fmla="*/ 2 w 21"/>
                <a:gd name="T69" fmla="*/ 63 h 104"/>
                <a:gd name="T70" fmla="*/ 3 w 21"/>
                <a:gd name="T71" fmla="*/ 51 h 104"/>
                <a:gd name="T72" fmla="*/ 3 w 21"/>
                <a:gd name="T73" fmla="*/ 51 h 104"/>
                <a:gd name="T74" fmla="*/ 3 w 21"/>
                <a:gd name="T75" fmla="*/ 37 h 104"/>
                <a:gd name="T76" fmla="*/ 5 w 21"/>
                <a:gd name="T77" fmla="*/ 19 h 104"/>
                <a:gd name="T78" fmla="*/ 8 w 21"/>
                <a:gd name="T79" fmla="*/ 5 h 104"/>
                <a:gd name="T80" fmla="*/ 8 w 21"/>
                <a:gd name="T81" fmla="*/ 5 h 104"/>
                <a:gd name="T82" fmla="*/ 10 w 21"/>
                <a:gd name="T83" fmla="*/ 2 h 104"/>
                <a:gd name="T84" fmla="*/ 13 w 21"/>
                <a:gd name="T85" fmla="*/ 0 h 104"/>
                <a:gd name="T86" fmla="*/ 17 w 21"/>
                <a:gd name="T87" fmla="*/ 0 h 104"/>
                <a:gd name="T88" fmla="*/ 17 w 21"/>
                <a:gd name="T89" fmla="*/ 0 h 104"/>
                <a:gd name="T90" fmla="*/ 20 w 21"/>
                <a:gd name="T91" fmla="*/ 2 h 104"/>
                <a:gd name="T92" fmla="*/ 21 w 21"/>
                <a:gd name="T93" fmla="*/ 6 h 104"/>
                <a:gd name="T94" fmla="*/ 21 w 21"/>
                <a:gd name="T95" fmla="*/ 9 h 104"/>
                <a:gd name="T96" fmla="*/ 21 w 21"/>
                <a:gd name="T97" fmla="*/ 9 h 10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1"/>
                <a:gd name="T148" fmla="*/ 0 h 104"/>
                <a:gd name="T149" fmla="*/ 21 w 21"/>
                <a:gd name="T150" fmla="*/ 104 h 10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1" h="104">
                  <a:moveTo>
                    <a:pt x="21" y="9"/>
                  </a:moveTo>
                  <a:lnTo>
                    <a:pt x="18" y="23"/>
                  </a:lnTo>
                  <a:lnTo>
                    <a:pt x="17" y="39"/>
                  </a:lnTo>
                  <a:lnTo>
                    <a:pt x="17" y="53"/>
                  </a:lnTo>
                  <a:lnTo>
                    <a:pt x="17" y="55"/>
                  </a:lnTo>
                  <a:lnTo>
                    <a:pt x="16" y="58"/>
                  </a:lnTo>
                  <a:lnTo>
                    <a:pt x="16" y="61"/>
                  </a:lnTo>
                  <a:lnTo>
                    <a:pt x="16" y="70"/>
                  </a:lnTo>
                  <a:lnTo>
                    <a:pt x="16" y="80"/>
                  </a:lnTo>
                  <a:lnTo>
                    <a:pt x="15" y="89"/>
                  </a:lnTo>
                  <a:lnTo>
                    <a:pt x="15" y="92"/>
                  </a:lnTo>
                  <a:lnTo>
                    <a:pt x="14" y="95"/>
                  </a:lnTo>
                  <a:lnTo>
                    <a:pt x="13" y="98"/>
                  </a:lnTo>
                  <a:lnTo>
                    <a:pt x="13" y="97"/>
                  </a:lnTo>
                  <a:lnTo>
                    <a:pt x="14" y="97"/>
                  </a:lnTo>
                  <a:lnTo>
                    <a:pt x="14" y="96"/>
                  </a:lnTo>
                  <a:lnTo>
                    <a:pt x="13" y="100"/>
                  </a:lnTo>
                  <a:lnTo>
                    <a:pt x="10" y="103"/>
                  </a:lnTo>
                  <a:lnTo>
                    <a:pt x="7" y="104"/>
                  </a:lnTo>
                  <a:lnTo>
                    <a:pt x="4" y="103"/>
                  </a:lnTo>
                  <a:lnTo>
                    <a:pt x="1" y="100"/>
                  </a:lnTo>
                  <a:lnTo>
                    <a:pt x="0" y="96"/>
                  </a:lnTo>
                  <a:lnTo>
                    <a:pt x="1" y="93"/>
                  </a:lnTo>
                  <a:lnTo>
                    <a:pt x="1" y="90"/>
                  </a:lnTo>
                  <a:lnTo>
                    <a:pt x="2" y="87"/>
                  </a:lnTo>
                  <a:lnTo>
                    <a:pt x="2" y="75"/>
                  </a:lnTo>
                  <a:lnTo>
                    <a:pt x="2" y="63"/>
                  </a:lnTo>
                  <a:lnTo>
                    <a:pt x="3" y="51"/>
                  </a:lnTo>
                  <a:lnTo>
                    <a:pt x="3" y="37"/>
                  </a:lnTo>
                  <a:lnTo>
                    <a:pt x="5" y="19"/>
                  </a:lnTo>
                  <a:lnTo>
                    <a:pt x="8" y="5"/>
                  </a:lnTo>
                  <a:lnTo>
                    <a:pt x="10" y="2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0" y="2"/>
                  </a:lnTo>
                  <a:lnTo>
                    <a:pt x="21" y="6"/>
                  </a:lnTo>
                  <a:lnTo>
                    <a:pt x="21" y="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80" name="Freeform 937"/>
            <p:cNvSpPr>
              <a:spLocks/>
            </p:cNvSpPr>
            <p:nvPr/>
          </p:nvSpPr>
          <p:spPr bwMode="auto">
            <a:xfrm>
              <a:off x="1768" y="1415"/>
              <a:ext cx="49" cy="48"/>
            </a:xfrm>
            <a:custGeom>
              <a:avLst/>
              <a:gdLst>
                <a:gd name="T0" fmla="*/ 24 w 49"/>
                <a:gd name="T1" fmla="*/ 48 h 48"/>
                <a:gd name="T2" fmla="*/ 12 w 49"/>
                <a:gd name="T3" fmla="*/ 45 h 48"/>
                <a:gd name="T4" fmla="*/ 4 w 49"/>
                <a:gd name="T5" fmla="*/ 36 h 48"/>
                <a:gd name="T6" fmla="*/ 0 w 49"/>
                <a:gd name="T7" fmla="*/ 24 h 48"/>
                <a:gd name="T8" fmla="*/ 0 w 49"/>
                <a:gd name="T9" fmla="*/ 24 h 48"/>
                <a:gd name="T10" fmla="*/ 4 w 49"/>
                <a:gd name="T11" fmla="*/ 12 h 48"/>
                <a:gd name="T12" fmla="*/ 12 w 49"/>
                <a:gd name="T13" fmla="*/ 3 h 48"/>
                <a:gd name="T14" fmla="*/ 24 w 49"/>
                <a:gd name="T15" fmla="*/ 0 h 48"/>
                <a:gd name="T16" fmla="*/ 24 w 49"/>
                <a:gd name="T17" fmla="*/ 0 h 48"/>
                <a:gd name="T18" fmla="*/ 37 w 49"/>
                <a:gd name="T19" fmla="*/ 3 h 48"/>
                <a:gd name="T20" fmla="*/ 45 w 49"/>
                <a:gd name="T21" fmla="*/ 12 h 48"/>
                <a:gd name="T22" fmla="*/ 49 w 49"/>
                <a:gd name="T23" fmla="*/ 24 h 48"/>
                <a:gd name="T24" fmla="*/ 49 w 49"/>
                <a:gd name="T25" fmla="*/ 24 h 48"/>
                <a:gd name="T26" fmla="*/ 45 w 49"/>
                <a:gd name="T27" fmla="*/ 36 h 48"/>
                <a:gd name="T28" fmla="*/ 37 w 49"/>
                <a:gd name="T29" fmla="*/ 45 h 48"/>
                <a:gd name="T30" fmla="*/ 24 w 49"/>
                <a:gd name="T31" fmla="*/ 48 h 48"/>
                <a:gd name="T32" fmla="*/ 24 w 49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4" y="48"/>
                  </a:moveTo>
                  <a:lnTo>
                    <a:pt x="12" y="45"/>
                  </a:lnTo>
                  <a:lnTo>
                    <a:pt x="4" y="36"/>
                  </a:lnTo>
                  <a:lnTo>
                    <a:pt x="0" y="24"/>
                  </a:lnTo>
                  <a:lnTo>
                    <a:pt x="4" y="12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7" y="3"/>
                  </a:lnTo>
                  <a:lnTo>
                    <a:pt x="45" y="12"/>
                  </a:lnTo>
                  <a:lnTo>
                    <a:pt x="49" y="24"/>
                  </a:lnTo>
                  <a:lnTo>
                    <a:pt x="45" y="36"/>
                  </a:lnTo>
                  <a:lnTo>
                    <a:pt x="37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81" name="Freeform 938"/>
            <p:cNvSpPr>
              <a:spLocks/>
            </p:cNvSpPr>
            <p:nvPr/>
          </p:nvSpPr>
          <p:spPr bwMode="auto">
            <a:xfrm>
              <a:off x="2014" y="1415"/>
              <a:ext cx="42" cy="48"/>
            </a:xfrm>
            <a:custGeom>
              <a:avLst/>
              <a:gdLst>
                <a:gd name="T0" fmla="*/ 42 w 42"/>
                <a:gd name="T1" fmla="*/ 41 h 48"/>
                <a:gd name="T2" fmla="*/ 37 w 42"/>
                <a:gd name="T3" fmla="*/ 45 h 48"/>
                <a:gd name="T4" fmla="*/ 31 w 42"/>
                <a:gd name="T5" fmla="*/ 47 h 48"/>
                <a:gd name="T6" fmla="*/ 25 w 42"/>
                <a:gd name="T7" fmla="*/ 48 h 48"/>
                <a:gd name="T8" fmla="*/ 25 w 42"/>
                <a:gd name="T9" fmla="*/ 48 h 48"/>
                <a:gd name="T10" fmla="*/ 13 w 42"/>
                <a:gd name="T11" fmla="*/ 45 h 48"/>
                <a:gd name="T12" fmla="*/ 4 w 42"/>
                <a:gd name="T13" fmla="*/ 36 h 48"/>
                <a:gd name="T14" fmla="*/ 0 w 42"/>
                <a:gd name="T15" fmla="*/ 24 h 48"/>
                <a:gd name="T16" fmla="*/ 0 w 42"/>
                <a:gd name="T17" fmla="*/ 24 h 48"/>
                <a:gd name="T18" fmla="*/ 4 w 42"/>
                <a:gd name="T19" fmla="*/ 12 h 48"/>
                <a:gd name="T20" fmla="*/ 13 w 42"/>
                <a:gd name="T21" fmla="*/ 3 h 48"/>
                <a:gd name="T22" fmla="*/ 25 w 42"/>
                <a:gd name="T23" fmla="*/ 0 h 48"/>
                <a:gd name="T24" fmla="*/ 25 w 42"/>
                <a:gd name="T25" fmla="*/ 0 h 48"/>
                <a:gd name="T26" fmla="*/ 31 w 42"/>
                <a:gd name="T27" fmla="*/ 1 h 48"/>
                <a:gd name="T28" fmla="*/ 37 w 42"/>
                <a:gd name="T29" fmla="*/ 3 h 48"/>
                <a:gd name="T30" fmla="*/ 41 w 42"/>
                <a:gd name="T31" fmla="*/ 7 h 48"/>
                <a:gd name="T32" fmla="*/ 41 w 42"/>
                <a:gd name="T33" fmla="*/ 7 h 48"/>
                <a:gd name="T34" fmla="*/ 42 w 42"/>
                <a:gd name="T35" fmla="*/ 16 h 48"/>
                <a:gd name="T36" fmla="*/ 42 w 42"/>
                <a:gd name="T37" fmla="*/ 32 h 48"/>
                <a:gd name="T38" fmla="*/ 42 w 42"/>
                <a:gd name="T39" fmla="*/ 41 h 48"/>
                <a:gd name="T40" fmla="*/ 42 w 42"/>
                <a:gd name="T41" fmla="*/ 41 h 4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2"/>
                <a:gd name="T64" fmla="*/ 0 h 48"/>
                <a:gd name="T65" fmla="*/ 42 w 42"/>
                <a:gd name="T66" fmla="*/ 48 h 4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2" h="48">
                  <a:moveTo>
                    <a:pt x="42" y="41"/>
                  </a:moveTo>
                  <a:lnTo>
                    <a:pt x="37" y="45"/>
                  </a:lnTo>
                  <a:lnTo>
                    <a:pt x="31" y="47"/>
                  </a:lnTo>
                  <a:lnTo>
                    <a:pt x="25" y="48"/>
                  </a:lnTo>
                  <a:lnTo>
                    <a:pt x="13" y="45"/>
                  </a:lnTo>
                  <a:lnTo>
                    <a:pt x="4" y="36"/>
                  </a:lnTo>
                  <a:lnTo>
                    <a:pt x="0" y="24"/>
                  </a:lnTo>
                  <a:lnTo>
                    <a:pt x="4" y="12"/>
                  </a:lnTo>
                  <a:lnTo>
                    <a:pt x="13" y="3"/>
                  </a:lnTo>
                  <a:lnTo>
                    <a:pt x="25" y="0"/>
                  </a:lnTo>
                  <a:lnTo>
                    <a:pt x="31" y="1"/>
                  </a:lnTo>
                  <a:lnTo>
                    <a:pt x="37" y="3"/>
                  </a:lnTo>
                  <a:lnTo>
                    <a:pt x="41" y="7"/>
                  </a:lnTo>
                  <a:lnTo>
                    <a:pt x="42" y="16"/>
                  </a:lnTo>
                  <a:lnTo>
                    <a:pt x="42" y="32"/>
                  </a:lnTo>
                  <a:lnTo>
                    <a:pt x="42" y="41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82" name="Freeform 939"/>
            <p:cNvSpPr>
              <a:spLocks/>
            </p:cNvSpPr>
            <p:nvPr/>
          </p:nvSpPr>
          <p:spPr bwMode="auto">
            <a:xfrm>
              <a:off x="1966" y="1415"/>
              <a:ext cx="48" cy="48"/>
            </a:xfrm>
            <a:custGeom>
              <a:avLst/>
              <a:gdLst>
                <a:gd name="T0" fmla="*/ 24 w 48"/>
                <a:gd name="T1" fmla="*/ 48 h 48"/>
                <a:gd name="T2" fmla="*/ 12 w 48"/>
                <a:gd name="T3" fmla="*/ 45 h 48"/>
                <a:gd name="T4" fmla="*/ 3 w 48"/>
                <a:gd name="T5" fmla="*/ 36 h 48"/>
                <a:gd name="T6" fmla="*/ 0 w 48"/>
                <a:gd name="T7" fmla="*/ 24 h 48"/>
                <a:gd name="T8" fmla="*/ 0 w 48"/>
                <a:gd name="T9" fmla="*/ 24 h 48"/>
                <a:gd name="T10" fmla="*/ 3 w 48"/>
                <a:gd name="T11" fmla="*/ 12 h 48"/>
                <a:gd name="T12" fmla="*/ 12 w 48"/>
                <a:gd name="T13" fmla="*/ 3 h 48"/>
                <a:gd name="T14" fmla="*/ 24 w 48"/>
                <a:gd name="T15" fmla="*/ 0 h 48"/>
                <a:gd name="T16" fmla="*/ 24 w 48"/>
                <a:gd name="T17" fmla="*/ 0 h 48"/>
                <a:gd name="T18" fmla="*/ 37 w 48"/>
                <a:gd name="T19" fmla="*/ 3 h 48"/>
                <a:gd name="T20" fmla="*/ 45 w 48"/>
                <a:gd name="T21" fmla="*/ 12 h 48"/>
                <a:gd name="T22" fmla="*/ 48 w 48"/>
                <a:gd name="T23" fmla="*/ 24 h 48"/>
                <a:gd name="T24" fmla="*/ 48 w 48"/>
                <a:gd name="T25" fmla="*/ 24 h 48"/>
                <a:gd name="T26" fmla="*/ 45 w 48"/>
                <a:gd name="T27" fmla="*/ 36 h 48"/>
                <a:gd name="T28" fmla="*/ 37 w 48"/>
                <a:gd name="T29" fmla="*/ 45 h 48"/>
                <a:gd name="T30" fmla="*/ 24 w 48"/>
                <a:gd name="T31" fmla="*/ 48 h 48"/>
                <a:gd name="T32" fmla="*/ 24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48"/>
                  </a:moveTo>
                  <a:lnTo>
                    <a:pt x="12" y="45"/>
                  </a:lnTo>
                  <a:lnTo>
                    <a:pt x="3" y="36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7" y="3"/>
                  </a:lnTo>
                  <a:lnTo>
                    <a:pt x="45" y="12"/>
                  </a:lnTo>
                  <a:lnTo>
                    <a:pt x="48" y="24"/>
                  </a:lnTo>
                  <a:lnTo>
                    <a:pt x="45" y="36"/>
                  </a:lnTo>
                  <a:lnTo>
                    <a:pt x="37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83" name="Freeform 940"/>
            <p:cNvSpPr>
              <a:spLocks/>
            </p:cNvSpPr>
            <p:nvPr/>
          </p:nvSpPr>
          <p:spPr bwMode="auto">
            <a:xfrm>
              <a:off x="1912" y="1548"/>
              <a:ext cx="61" cy="69"/>
            </a:xfrm>
            <a:custGeom>
              <a:avLst/>
              <a:gdLst>
                <a:gd name="T0" fmla="*/ 59 w 61"/>
                <a:gd name="T1" fmla="*/ 58 h 69"/>
                <a:gd name="T2" fmla="*/ 49 w 61"/>
                <a:gd name="T3" fmla="*/ 48 h 69"/>
                <a:gd name="T4" fmla="*/ 39 w 61"/>
                <a:gd name="T5" fmla="*/ 39 h 69"/>
                <a:gd name="T6" fmla="*/ 28 w 61"/>
                <a:gd name="T7" fmla="*/ 29 h 69"/>
                <a:gd name="T8" fmla="*/ 28 w 61"/>
                <a:gd name="T9" fmla="*/ 29 h 69"/>
                <a:gd name="T10" fmla="*/ 22 w 61"/>
                <a:gd name="T11" fmla="*/ 20 h 69"/>
                <a:gd name="T12" fmla="*/ 17 w 61"/>
                <a:gd name="T13" fmla="*/ 11 h 69"/>
                <a:gd name="T14" fmla="*/ 12 w 61"/>
                <a:gd name="T15" fmla="*/ 2 h 69"/>
                <a:gd name="T16" fmla="*/ 12 w 61"/>
                <a:gd name="T17" fmla="*/ 2 h 69"/>
                <a:gd name="T18" fmla="*/ 9 w 61"/>
                <a:gd name="T19" fmla="*/ 0 h 69"/>
                <a:gd name="T20" fmla="*/ 5 w 61"/>
                <a:gd name="T21" fmla="*/ 0 h 69"/>
                <a:gd name="T22" fmla="*/ 2 w 61"/>
                <a:gd name="T23" fmla="*/ 1 h 69"/>
                <a:gd name="T24" fmla="*/ 2 w 61"/>
                <a:gd name="T25" fmla="*/ 1 h 69"/>
                <a:gd name="T26" fmla="*/ 0 w 61"/>
                <a:gd name="T27" fmla="*/ 4 h 69"/>
                <a:gd name="T28" fmla="*/ 0 w 61"/>
                <a:gd name="T29" fmla="*/ 8 h 69"/>
                <a:gd name="T30" fmla="*/ 2 w 61"/>
                <a:gd name="T31" fmla="*/ 11 h 69"/>
                <a:gd name="T32" fmla="*/ 2 w 61"/>
                <a:gd name="T33" fmla="*/ 11 h 69"/>
                <a:gd name="T34" fmla="*/ 5 w 61"/>
                <a:gd name="T35" fmla="*/ 17 h 69"/>
                <a:gd name="T36" fmla="*/ 8 w 61"/>
                <a:gd name="T37" fmla="*/ 23 h 69"/>
                <a:gd name="T38" fmla="*/ 11 w 61"/>
                <a:gd name="T39" fmla="*/ 29 h 69"/>
                <a:gd name="T40" fmla="*/ 11 w 61"/>
                <a:gd name="T41" fmla="*/ 29 h 69"/>
                <a:gd name="T42" fmla="*/ 23 w 61"/>
                <a:gd name="T43" fmla="*/ 43 h 69"/>
                <a:gd name="T44" fmla="*/ 36 w 61"/>
                <a:gd name="T45" fmla="*/ 55 h 69"/>
                <a:gd name="T46" fmla="*/ 50 w 61"/>
                <a:gd name="T47" fmla="*/ 67 h 69"/>
                <a:gd name="T48" fmla="*/ 50 w 61"/>
                <a:gd name="T49" fmla="*/ 67 h 69"/>
                <a:gd name="T50" fmla="*/ 53 w 61"/>
                <a:gd name="T51" fmla="*/ 69 h 69"/>
                <a:gd name="T52" fmla="*/ 56 w 61"/>
                <a:gd name="T53" fmla="*/ 69 h 69"/>
                <a:gd name="T54" fmla="*/ 59 w 61"/>
                <a:gd name="T55" fmla="*/ 67 h 69"/>
                <a:gd name="T56" fmla="*/ 59 w 61"/>
                <a:gd name="T57" fmla="*/ 67 h 69"/>
                <a:gd name="T58" fmla="*/ 61 w 61"/>
                <a:gd name="T59" fmla="*/ 64 h 69"/>
                <a:gd name="T60" fmla="*/ 61 w 61"/>
                <a:gd name="T61" fmla="*/ 61 h 69"/>
                <a:gd name="T62" fmla="*/ 59 w 61"/>
                <a:gd name="T63" fmla="*/ 58 h 69"/>
                <a:gd name="T64" fmla="*/ 59 w 61"/>
                <a:gd name="T65" fmla="*/ 58 h 6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1"/>
                <a:gd name="T100" fmla="*/ 0 h 69"/>
                <a:gd name="T101" fmla="*/ 61 w 61"/>
                <a:gd name="T102" fmla="*/ 69 h 6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1" h="69">
                  <a:moveTo>
                    <a:pt x="59" y="58"/>
                  </a:moveTo>
                  <a:lnTo>
                    <a:pt x="49" y="48"/>
                  </a:lnTo>
                  <a:lnTo>
                    <a:pt x="39" y="39"/>
                  </a:lnTo>
                  <a:lnTo>
                    <a:pt x="28" y="29"/>
                  </a:lnTo>
                  <a:lnTo>
                    <a:pt x="22" y="20"/>
                  </a:lnTo>
                  <a:lnTo>
                    <a:pt x="17" y="11"/>
                  </a:lnTo>
                  <a:lnTo>
                    <a:pt x="12" y="2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4"/>
                  </a:lnTo>
                  <a:lnTo>
                    <a:pt x="0" y="8"/>
                  </a:lnTo>
                  <a:lnTo>
                    <a:pt x="2" y="11"/>
                  </a:lnTo>
                  <a:lnTo>
                    <a:pt x="5" y="17"/>
                  </a:lnTo>
                  <a:lnTo>
                    <a:pt x="8" y="23"/>
                  </a:lnTo>
                  <a:lnTo>
                    <a:pt x="11" y="29"/>
                  </a:lnTo>
                  <a:lnTo>
                    <a:pt x="23" y="43"/>
                  </a:lnTo>
                  <a:lnTo>
                    <a:pt x="36" y="55"/>
                  </a:lnTo>
                  <a:lnTo>
                    <a:pt x="50" y="67"/>
                  </a:lnTo>
                  <a:lnTo>
                    <a:pt x="53" y="69"/>
                  </a:lnTo>
                  <a:lnTo>
                    <a:pt x="56" y="69"/>
                  </a:lnTo>
                  <a:lnTo>
                    <a:pt x="59" y="67"/>
                  </a:lnTo>
                  <a:lnTo>
                    <a:pt x="61" y="64"/>
                  </a:lnTo>
                  <a:lnTo>
                    <a:pt x="61" y="61"/>
                  </a:lnTo>
                  <a:lnTo>
                    <a:pt x="59" y="5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84" name="Freeform 941"/>
            <p:cNvSpPr>
              <a:spLocks/>
            </p:cNvSpPr>
            <p:nvPr/>
          </p:nvSpPr>
          <p:spPr bwMode="auto">
            <a:xfrm>
              <a:off x="1940" y="1541"/>
              <a:ext cx="54" cy="78"/>
            </a:xfrm>
            <a:custGeom>
              <a:avLst/>
              <a:gdLst>
                <a:gd name="T0" fmla="*/ 54 w 54"/>
                <a:gd name="T1" fmla="*/ 71 h 78"/>
                <a:gd name="T2" fmla="*/ 52 w 54"/>
                <a:gd name="T3" fmla="*/ 59 h 78"/>
                <a:gd name="T4" fmla="*/ 44 w 54"/>
                <a:gd name="T5" fmla="*/ 48 h 78"/>
                <a:gd name="T6" fmla="*/ 35 w 54"/>
                <a:gd name="T7" fmla="*/ 38 h 78"/>
                <a:gd name="T8" fmla="*/ 35 w 54"/>
                <a:gd name="T9" fmla="*/ 38 h 78"/>
                <a:gd name="T10" fmla="*/ 31 w 54"/>
                <a:gd name="T11" fmla="*/ 33 h 78"/>
                <a:gd name="T12" fmla="*/ 28 w 54"/>
                <a:gd name="T13" fmla="*/ 29 h 78"/>
                <a:gd name="T14" fmla="*/ 25 w 54"/>
                <a:gd name="T15" fmla="*/ 24 h 78"/>
                <a:gd name="T16" fmla="*/ 25 w 54"/>
                <a:gd name="T17" fmla="*/ 24 h 78"/>
                <a:gd name="T18" fmla="*/ 22 w 54"/>
                <a:gd name="T19" fmla="*/ 17 h 78"/>
                <a:gd name="T20" fmla="*/ 17 w 54"/>
                <a:gd name="T21" fmla="*/ 10 h 78"/>
                <a:gd name="T22" fmla="*/ 13 w 54"/>
                <a:gd name="T23" fmla="*/ 3 h 78"/>
                <a:gd name="T24" fmla="*/ 13 w 54"/>
                <a:gd name="T25" fmla="*/ 3 h 78"/>
                <a:gd name="T26" fmla="*/ 9 w 54"/>
                <a:gd name="T27" fmla="*/ 0 h 78"/>
                <a:gd name="T28" fmla="*/ 6 w 54"/>
                <a:gd name="T29" fmla="*/ 0 h 78"/>
                <a:gd name="T30" fmla="*/ 3 w 54"/>
                <a:gd name="T31" fmla="*/ 2 h 78"/>
                <a:gd name="T32" fmla="*/ 3 w 54"/>
                <a:gd name="T33" fmla="*/ 2 h 78"/>
                <a:gd name="T34" fmla="*/ 0 w 54"/>
                <a:gd name="T35" fmla="*/ 4 h 78"/>
                <a:gd name="T36" fmla="*/ 0 w 54"/>
                <a:gd name="T37" fmla="*/ 8 h 78"/>
                <a:gd name="T38" fmla="*/ 1 w 54"/>
                <a:gd name="T39" fmla="*/ 11 h 78"/>
                <a:gd name="T40" fmla="*/ 1 w 54"/>
                <a:gd name="T41" fmla="*/ 11 h 78"/>
                <a:gd name="T42" fmla="*/ 6 w 54"/>
                <a:gd name="T43" fmla="*/ 18 h 78"/>
                <a:gd name="T44" fmla="*/ 11 w 54"/>
                <a:gd name="T45" fmla="*/ 25 h 78"/>
                <a:gd name="T46" fmla="*/ 15 w 54"/>
                <a:gd name="T47" fmla="*/ 33 h 78"/>
                <a:gd name="T48" fmla="*/ 15 w 54"/>
                <a:gd name="T49" fmla="*/ 33 h 78"/>
                <a:gd name="T50" fmla="*/ 19 w 54"/>
                <a:gd name="T51" fmla="*/ 41 h 78"/>
                <a:gd name="T52" fmla="*/ 25 w 54"/>
                <a:gd name="T53" fmla="*/ 47 h 78"/>
                <a:gd name="T54" fmla="*/ 31 w 54"/>
                <a:gd name="T55" fmla="*/ 54 h 78"/>
                <a:gd name="T56" fmla="*/ 31 w 54"/>
                <a:gd name="T57" fmla="*/ 54 h 78"/>
                <a:gd name="T58" fmla="*/ 35 w 54"/>
                <a:gd name="T59" fmla="*/ 59 h 78"/>
                <a:gd name="T60" fmla="*/ 39 w 54"/>
                <a:gd name="T61" fmla="*/ 64 h 78"/>
                <a:gd name="T62" fmla="*/ 40 w 54"/>
                <a:gd name="T63" fmla="*/ 71 h 78"/>
                <a:gd name="T64" fmla="*/ 40 w 54"/>
                <a:gd name="T65" fmla="*/ 71 h 78"/>
                <a:gd name="T66" fmla="*/ 41 w 54"/>
                <a:gd name="T67" fmla="*/ 74 h 78"/>
                <a:gd name="T68" fmla="*/ 44 w 54"/>
                <a:gd name="T69" fmla="*/ 77 h 78"/>
                <a:gd name="T70" fmla="*/ 47 w 54"/>
                <a:gd name="T71" fmla="*/ 78 h 78"/>
                <a:gd name="T72" fmla="*/ 47 w 54"/>
                <a:gd name="T73" fmla="*/ 78 h 78"/>
                <a:gd name="T74" fmla="*/ 51 w 54"/>
                <a:gd name="T75" fmla="*/ 78 h 78"/>
                <a:gd name="T76" fmla="*/ 53 w 54"/>
                <a:gd name="T77" fmla="*/ 75 h 78"/>
                <a:gd name="T78" fmla="*/ 54 w 54"/>
                <a:gd name="T79" fmla="*/ 71 h 78"/>
                <a:gd name="T80" fmla="*/ 54 w 54"/>
                <a:gd name="T81" fmla="*/ 71 h 7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4"/>
                <a:gd name="T124" fmla="*/ 0 h 78"/>
                <a:gd name="T125" fmla="*/ 54 w 54"/>
                <a:gd name="T126" fmla="*/ 78 h 7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4" h="78">
                  <a:moveTo>
                    <a:pt x="54" y="71"/>
                  </a:moveTo>
                  <a:lnTo>
                    <a:pt x="52" y="59"/>
                  </a:lnTo>
                  <a:lnTo>
                    <a:pt x="44" y="48"/>
                  </a:lnTo>
                  <a:lnTo>
                    <a:pt x="35" y="38"/>
                  </a:lnTo>
                  <a:lnTo>
                    <a:pt x="31" y="33"/>
                  </a:lnTo>
                  <a:lnTo>
                    <a:pt x="28" y="29"/>
                  </a:lnTo>
                  <a:lnTo>
                    <a:pt x="25" y="24"/>
                  </a:lnTo>
                  <a:lnTo>
                    <a:pt x="22" y="17"/>
                  </a:lnTo>
                  <a:lnTo>
                    <a:pt x="17" y="10"/>
                  </a:lnTo>
                  <a:lnTo>
                    <a:pt x="13" y="3"/>
                  </a:lnTo>
                  <a:lnTo>
                    <a:pt x="9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1" y="11"/>
                  </a:lnTo>
                  <a:lnTo>
                    <a:pt x="6" y="18"/>
                  </a:lnTo>
                  <a:lnTo>
                    <a:pt x="11" y="25"/>
                  </a:lnTo>
                  <a:lnTo>
                    <a:pt x="15" y="33"/>
                  </a:lnTo>
                  <a:lnTo>
                    <a:pt x="19" y="41"/>
                  </a:lnTo>
                  <a:lnTo>
                    <a:pt x="25" y="47"/>
                  </a:lnTo>
                  <a:lnTo>
                    <a:pt x="31" y="54"/>
                  </a:lnTo>
                  <a:lnTo>
                    <a:pt x="35" y="59"/>
                  </a:lnTo>
                  <a:lnTo>
                    <a:pt x="39" y="64"/>
                  </a:lnTo>
                  <a:lnTo>
                    <a:pt x="40" y="71"/>
                  </a:lnTo>
                  <a:lnTo>
                    <a:pt x="41" y="74"/>
                  </a:lnTo>
                  <a:lnTo>
                    <a:pt x="44" y="77"/>
                  </a:lnTo>
                  <a:lnTo>
                    <a:pt x="47" y="78"/>
                  </a:lnTo>
                  <a:lnTo>
                    <a:pt x="51" y="78"/>
                  </a:lnTo>
                  <a:lnTo>
                    <a:pt x="53" y="75"/>
                  </a:lnTo>
                  <a:lnTo>
                    <a:pt x="54" y="7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85" name="Freeform 942"/>
            <p:cNvSpPr>
              <a:spLocks/>
            </p:cNvSpPr>
            <p:nvPr/>
          </p:nvSpPr>
          <p:spPr bwMode="auto">
            <a:xfrm>
              <a:off x="1962" y="1604"/>
              <a:ext cx="48" cy="48"/>
            </a:xfrm>
            <a:custGeom>
              <a:avLst/>
              <a:gdLst>
                <a:gd name="T0" fmla="*/ 10 w 48"/>
                <a:gd name="T1" fmla="*/ 4 h 48"/>
                <a:gd name="T2" fmla="*/ 2 w 48"/>
                <a:gd name="T3" fmla="*/ 15 h 48"/>
                <a:gd name="T4" fmla="*/ 0 w 48"/>
                <a:gd name="T5" fmla="*/ 27 h 48"/>
                <a:gd name="T6" fmla="*/ 5 w 48"/>
                <a:gd name="T7" fmla="*/ 38 h 48"/>
                <a:gd name="T8" fmla="*/ 5 w 48"/>
                <a:gd name="T9" fmla="*/ 38 h 48"/>
                <a:gd name="T10" fmla="*/ 14 w 48"/>
                <a:gd name="T11" fmla="*/ 46 h 48"/>
                <a:gd name="T12" fmla="*/ 27 w 48"/>
                <a:gd name="T13" fmla="*/ 48 h 48"/>
                <a:gd name="T14" fmla="*/ 38 w 48"/>
                <a:gd name="T15" fmla="*/ 43 h 48"/>
                <a:gd name="T16" fmla="*/ 38 w 48"/>
                <a:gd name="T17" fmla="*/ 43 h 48"/>
                <a:gd name="T18" fmla="*/ 46 w 48"/>
                <a:gd name="T19" fmla="*/ 34 h 48"/>
                <a:gd name="T20" fmla="*/ 48 w 48"/>
                <a:gd name="T21" fmla="*/ 22 h 48"/>
                <a:gd name="T22" fmla="*/ 44 w 48"/>
                <a:gd name="T23" fmla="*/ 9 h 48"/>
                <a:gd name="T24" fmla="*/ 44 w 48"/>
                <a:gd name="T25" fmla="*/ 9 h 48"/>
                <a:gd name="T26" fmla="*/ 34 w 48"/>
                <a:gd name="T27" fmla="*/ 2 h 48"/>
                <a:gd name="T28" fmla="*/ 21 w 48"/>
                <a:gd name="T29" fmla="*/ 0 h 48"/>
                <a:gd name="T30" fmla="*/ 10 w 48"/>
                <a:gd name="T31" fmla="*/ 4 h 48"/>
                <a:gd name="T32" fmla="*/ 10 w 48"/>
                <a:gd name="T33" fmla="*/ 4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10" y="4"/>
                  </a:moveTo>
                  <a:lnTo>
                    <a:pt x="2" y="15"/>
                  </a:lnTo>
                  <a:lnTo>
                    <a:pt x="0" y="27"/>
                  </a:lnTo>
                  <a:lnTo>
                    <a:pt x="5" y="38"/>
                  </a:lnTo>
                  <a:lnTo>
                    <a:pt x="14" y="46"/>
                  </a:lnTo>
                  <a:lnTo>
                    <a:pt x="27" y="48"/>
                  </a:lnTo>
                  <a:lnTo>
                    <a:pt x="38" y="43"/>
                  </a:lnTo>
                  <a:lnTo>
                    <a:pt x="46" y="34"/>
                  </a:lnTo>
                  <a:lnTo>
                    <a:pt x="48" y="22"/>
                  </a:lnTo>
                  <a:lnTo>
                    <a:pt x="44" y="9"/>
                  </a:lnTo>
                  <a:lnTo>
                    <a:pt x="34" y="2"/>
                  </a:lnTo>
                  <a:lnTo>
                    <a:pt x="21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86" name="Freeform 943"/>
            <p:cNvSpPr>
              <a:spLocks/>
            </p:cNvSpPr>
            <p:nvPr/>
          </p:nvSpPr>
          <p:spPr bwMode="auto">
            <a:xfrm>
              <a:off x="1918" y="1415"/>
              <a:ext cx="48" cy="48"/>
            </a:xfrm>
            <a:custGeom>
              <a:avLst/>
              <a:gdLst>
                <a:gd name="T0" fmla="*/ 24 w 48"/>
                <a:gd name="T1" fmla="*/ 48 h 48"/>
                <a:gd name="T2" fmla="*/ 12 w 48"/>
                <a:gd name="T3" fmla="*/ 45 h 48"/>
                <a:gd name="T4" fmla="*/ 3 w 48"/>
                <a:gd name="T5" fmla="*/ 36 h 48"/>
                <a:gd name="T6" fmla="*/ 0 w 48"/>
                <a:gd name="T7" fmla="*/ 24 h 48"/>
                <a:gd name="T8" fmla="*/ 0 w 48"/>
                <a:gd name="T9" fmla="*/ 24 h 48"/>
                <a:gd name="T10" fmla="*/ 3 w 48"/>
                <a:gd name="T11" fmla="*/ 12 h 48"/>
                <a:gd name="T12" fmla="*/ 12 w 48"/>
                <a:gd name="T13" fmla="*/ 3 h 48"/>
                <a:gd name="T14" fmla="*/ 24 w 48"/>
                <a:gd name="T15" fmla="*/ 0 h 48"/>
                <a:gd name="T16" fmla="*/ 24 w 48"/>
                <a:gd name="T17" fmla="*/ 0 h 48"/>
                <a:gd name="T18" fmla="*/ 36 w 48"/>
                <a:gd name="T19" fmla="*/ 3 h 48"/>
                <a:gd name="T20" fmla="*/ 45 w 48"/>
                <a:gd name="T21" fmla="*/ 12 h 48"/>
                <a:gd name="T22" fmla="*/ 48 w 48"/>
                <a:gd name="T23" fmla="*/ 24 h 48"/>
                <a:gd name="T24" fmla="*/ 48 w 48"/>
                <a:gd name="T25" fmla="*/ 24 h 48"/>
                <a:gd name="T26" fmla="*/ 45 w 48"/>
                <a:gd name="T27" fmla="*/ 36 h 48"/>
                <a:gd name="T28" fmla="*/ 36 w 48"/>
                <a:gd name="T29" fmla="*/ 45 h 48"/>
                <a:gd name="T30" fmla="*/ 24 w 48"/>
                <a:gd name="T31" fmla="*/ 48 h 48"/>
                <a:gd name="T32" fmla="*/ 24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48"/>
                  </a:moveTo>
                  <a:lnTo>
                    <a:pt x="12" y="45"/>
                  </a:lnTo>
                  <a:lnTo>
                    <a:pt x="3" y="36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6" y="3"/>
                  </a:lnTo>
                  <a:lnTo>
                    <a:pt x="45" y="12"/>
                  </a:lnTo>
                  <a:lnTo>
                    <a:pt x="48" y="24"/>
                  </a:lnTo>
                  <a:lnTo>
                    <a:pt x="45" y="36"/>
                  </a:lnTo>
                  <a:lnTo>
                    <a:pt x="36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87" name="Freeform 944"/>
            <p:cNvSpPr>
              <a:spLocks/>
            </p:cNvSpPr>
            <p:nvPr/>
          </p:nvSpPr>
          <p:spPr bwMode="auto">
            <a:xfrm>
              <a:off x="1866" y="1437"/>
              <a:ext cx="47" cy="109"/>
            </a:xfrm>
            <a:custGeom>
              <a:avLst/>
              <a:gdLst>
                <a:gd name="T0" fmla="*/ 8 w 47"/>
                <a:gd name="T1" fmla="*/ 72 h 109"/>
                <a:gd name="T2" fmla="*/ 10 w 47"/>
                <a:gd name="T3" fmla="*/ 59 h 109"/>
                <a:gd name="T4" fmla="*/ 10 w 47"/>
                <a:gd name="T5" fmla="*/ 44 h 109"/>
                <a:gd name="T6" fmla="*/ 20 w 47"/>
                <a:gd name="T7" fmla="*/ 5 h 109"/>
                <a:gd name="T8" fmla="*/ 22 w 47"/>
                <a:gd name="T9" fmla="*/ 2 h 109"/>
                <a:gd name="T10" fmla="*/ 27 w 47"/>
                <a:gd name="T11" fmla="*/ 0 h 109"/>
                <a:gd name="T12" fmla="*/ 29 w 47"/>
                <a:gd name="T13" fmla="*/ 1 h 109"/>
                <a:gd name="T14" fmla="*/ 33 w 47"/>
                <a:gd name="T15" fmla="*/ 4 h 109"/>
                <a:gd name="T16" fmla="*/ 40 w 47"/>
                <a:gd name="T17" fmla="*/ 22 h 109"/>
                <a:gd name="T18" fmla="*/ 44 w 47"/>
                <a:gd name="T19" fmla="*/ 65 h 109"/>
                <a:gd name="T20" fmla="*/ 43 w 47"/>
                <a:gd name="T21" fmla="*/ 76 h 109"/>
                <a:gd name="T22" fmla="*/ 45 w 47"/>
                <a:gd name="T23" fmla="*/ 92 h 109"/>
                <a:gd name="T24" fmla="*/ 46 w 47"/>
                <a:gd name="T25" fmla="*/ 96 h 109"/>
                <a:gd name="T26" fmla="*/ 47 w 47"/>
                <a:gd name="T27" fmla="*/ 102 h 109"/>
                <a:gd name="T28" fmla="*/ 46 w 47"/>
                <a:gd name="T29" fmla="*/ 106 h 109"/>
                <a:gd name="T30" fmla="*/ 40 w 47"/>
                <a:gd name="T31" fmla="*/ 109 h 109"/>
                <a:gd name="T32" fmla="*/ 36 w 47"/>
                <a:gd name="T33" fmla="*/ 108 h 109"/>
                <a:gd name="T34" fmla="*/ 33 w 47"/>
                <a:gd name="T35" fmla="*/ 102 h 109"/>
                <a:gd name="T36" fmla="*/ 33 w 47"/>
                <a:gd name="T37" fmla="*/ 100 h 109"/>
                <a:gd name="T38" fmla="*/ 32 w 47"/>
                <a:gd name="T39" fmla="*/ 95 h 109"/>
                <a:gd name="T40" fmla="*/ 31 w 47"/>
                <a:gd name="T41" fmla="*/ 86 h 109"/>
                <a:gd name="T42" fmla="*/ 31 w 47"/>
                <a:gd name="T43" fmla="*/ 63 h 109"/>
                <a:gd name="T44" fmla="*/ 32 w 47"/>
                <a:gd name="T45" fmla="*/ 54 h 109"/>
                <a:gd name="T46" fmla="*/ 27 w 47"/>
                <a:gd name="T47" fmla="*/ 30 h 109"/>
                <a:gd name="T48" fmla="*/ 25 w 47"/>
                <a:gd name="T49" fmla="*/ 40 h 109"/>
                <a:gd name="T50" fmla="*/ 24 w 47"/>
                <a:gd name="T51" fmla="*/ 58 h 109"/>
                <a:gd name="T52" fmla="*/ 24 w 47"/>
                <a:gd name="T53" fmla="*/ 66 h 109"/>
                <a:gd name="T54" fmla="*/ 19 w 47"/>
                <a:gd name="T55" fmla="*/ 83 h 109"/>
                <a:gd name="T56" fmla="*/ 17 w 47"/>
                <a:gd name="T57" fmla="*/ 89 h 109"/>
                <a:gd name="T58" fmla="*/ 14 w 47"/>
                <a:gd name="T59" fmla="*/ 100 h 109"/>
                <a:gd name="T60" fmla="*/ 13 w 47"/>
                <a:gd name="T61" fmla="*/ 103 h 109"/>
                <a:gd name="T62" fmla="*/ 7 w 47"/>
                <a:gd name="T63" fmla="*/ 107 h 109"/>
                <a:gd name="T64" fmla="*/ 3 w 47"/>
                <a:gd name="T65" fmla="*/ 106 h 109"/>
                <a:gd name="T66" fmla="*/ 0 w 47"/>
                <a:gd name="T67" fmla="*/ 99 h 109"/>
                <a:gd name="T68" fmla="*/ 1 w 47"/>
                <a:gd name="T69" fmla="*/ 92 h 109"/>
                <a:gd name="T70" fmla="*/ 5 w 47"/>
                <a:gd name="T71" fmla="*/ 78 h 10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7"/>
                <a:gd name="T109" fmla="*/ 0 h 109"/>
                <a:gd name="T110" fmla="*/ 47 w 47"/>
                <a:gd name="T111" fmla="*/ 109 h 10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7" h="109">
                  <a:moveTo>
                    <a:pt x="5" y="78"/>
                  </a:moveTo>
                  <a:lnTo>
                    <a:pt x="8" y="72"/>
                  </a:lnTo>
                  <a:lnTo>
                    <a:pt x="9" y="65"/>
                  </a:lnTo>
                  <a:lnTo>
                    <a:pt x="10" y="59"/>
                  </a:lnTo>
                  <a:lnTo>
                    <a:pt x="10" y="44"/>
                  </a:lnTo>
                  <a:lnTo>
                    <a:pt x="14" y="26"/>
                  </a:lnTo>
                  <a:lnTo>
                    <a:pt x="20" y="5"/>
                  </a:lnTo>
                  <a:lnTo>
                    <a:pt x="22" y="2"/>
                  </a:lnTo>
                  <a:lnTo>
                    <a:pt x="24" y="1"/>
                  </a:lnTo>
                  <a:lnTo>
                    <a:pt x="27" y="0"/>
                  </a:lnTo>
                  <a:lnTo>
                    <a:pt x="29" y="1"/>
                  </a:lnTo>
                  <a:lnTo>
                    <a:pt x="32" y="2"/>
                  </a:lnTo>
                  <a:lnTo>
                    <a:pt x="33" y="4"/>
                  </a:lnTo>
                  <a:lnTo>
                    <a:pt x="40" y="22"/>
                  </a:lnTo>
                  <a:lnTo>
                    <a:pt x="45" y="45"/>
                  </a:lnTo>
                  <a:lnTo>
                    <a:pt x="44" y="65"/>
                  </a:lnTo>
                  <a:lnTo>
                    <a:pt x="43" y="76"/>
                  </a:lnTo>
                  <a:lnTo>
                    <a:pt x="44" y="84"/>
                  </a:lnTo>
                  <a:lnTo>
                    <a:pt x="45" y="92"/>
                  </a:lnTo>
                  <a:lnTo>
                    <a:pt x="46" y="96"/>
                  </a:lnTo>
                  <a:lnTo>
                    <a:pt x="47" y="99"/>
                  </a:lnTo>
                  <a:lnTo>
                    <a:pt x="47" y="102"/>
                  </a:lnTo>
                  <a:lnTo>
                    <a:pt x="46" y="106"/>
                  </a:lnTo>
                  <a:lnTo>
                    <a:pt x="43" y="109"/>
                  </a:lnTo>
                  <a:lnTo>
                    <a:pt x="40" y="109"/>
                  </a:lnTo>
                  <a:lnTo>
                    <a:pt x="36" y="108"/>
                  </a:lnTo>
                  <a:lnTo>
                    <a:pt x="34" y="106"/>
                  </a:lnTo>
                  <a:lnTo>
                    <a:pt x="33" y="102"/>
                  </a:lnTo>
                  <a:lnTo>
                    <a:pt x="33" y="100"/>
                  </a:lnTo>
                  <a:lnTo>
                    <a:pt x="33" y="98"/>
                  </a:lnTo>
                  <a:lnTo>
                    <a:pt x="32" y="95"/>
                  </a:lnTo>
                  <a:lnTo>
                    <a:pt x="31" y="86"/>
                  </a:lnTo>
                  <a:lnTo>
                    <a:pt x="30" y="75"/>
                  </a:lnTo>
                  <a:lnTo>
                    <a:pt x="31" y="63"/>
                  </a:lnTo>
                  <a:lnTo>
                    <a:pt x="32" y="54"/>
                  </a:lnTo>
                  <a:lnTo>
                    <a:pt x="30" y="43"/>
                  </a:lnTo>
                  <a:lnTo>
                    <a:pt x="27" y="30"/>
                  </a:lnTo>
                  <a:lnTo>
                    <a:pt x="25" y="40"/>
                  </a:lnTo>
                  <a:lnTo>
                    <a:pt x="24" y="49"/>
                  </a:lnTo>
                  <a:lnTo>
                    <a:pt x="24" y="58"/>
                  </a:lnTo>
                  <a:lnTo>
                    <a:pt x="24" y="66"/>
                  </a:lnTo>
                  <a:lnTo>
                    <a:pt x="22" y="75"/>
                  </a:lnTo>
                  <a:lnTo>
                    <a:pt x="19" y="83"/>
                  </a:lnTo>
                  <a:lnTo>
                    <a:pt x="17" y="89"/>
                  </a:lnTo>
                  <a:lnTo>
                    <a:pt x="15" y="94"/>
                  </a:lnTo>
                  <a:lnTo>
                    <a:pt x="14" y="100"/>
                  </a:lnTo>
                  <a:lnTo>
                    <a:pt x="13" y="103"/>
                  </a:lnTo>
                  <a:lnTo>
                    <a:pt x="11" y="106"/>
                  </a:lnTo>
                  <a:lnTo>
                    <a:pt x="7" y="107"/>
                  </a:lnTo>
                  <a:lnTo>
                    <a:pt x="3" y="106"/>
                  </a:lnTo>
                  <a:lnTo>
                    <a:pt x="1" y="103"/>
                  </a:lnTo>
                  <a:lnTo>
                    <a:pt x="0" y="99"/>
                  </a:lnTo>
                  <a:lnTo>
                    <a:pt x="1" y="92"/>
                  </a:lnTo>
                  <a:lnTo>
                    <a:pt x="3" y="85"/>
                  </a:lnTo>
                  <a:lnTo>
                    <a:pt x="5" y="7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88" name="Freeform 945"/>
            <p:cNvSpPr>
              <a:spLocks/>
            </p:cNvSpPr>
            <p:nvPr/>
          </p:nvSpPr>
          <p:spPr bwMode="auto">
            <a:xfrm>
              <a:off x="1869" y="1415"/>
              <a:ext cx="49" cy="48"/>
            </a:xfrm>
            <a:custGeom>
              <a:avLst/>
              <a:gdLst>
                <a:gd name="T0" fmla="*/ 24 w 49"/>
                <a:gd name="T1" fmla="*/ 48 h 48"/>
                <a:gd name="T2" fmla="*/ 12 w 49"/>
                <a:gd name="T3" fmla="*/ 45 h 48"/>
                <a:gd name="T4" fmla="*/ 3 w 49"/>
                <a:gd name="T5" fmla="*/ 36 h 48"/>
                <a:gd name="T6" fmla="*/ 0 w 49"/>
                <a:gd name="T7" fmla="*/ 24 h 48"/>
                <a:gd name="T8" fmla="*/ 0 w 49"/>
                <a:gd name="T9" fmla="*/ 24 h 48"/>
                <a:gd name="T10" fmla="*/ 3 w 49"/>
                <a:gd name="T11" fmla="*/ 12 h 48"/>
                <a:gd name="T12" fmla="*/ 12 w 49"/>
                <a:gd name="T13" fmla="*/ 3 h 48"/>
                <a:gd name="T14" fmla="*/ 24 w 49"/>
                <a:gd name="T15" fmla="*/ 0 h 48"/>
                <a:gd name="T16" fmla="*/ 24 w 49"/>
                <a:gd name="T17" fmla="*/ 0 h 48"/>
                <a:gd name="T18" fmla="*/ 36 w 49"/>
                <a:gd name="T19" fmla="*/ 3 h 48"/>
                <a:gd name="T20" fmla="*/ 46 w 49"/>
                <a:gd name="T21" fmla="*/ 12 h 48"/>
                <a:gd name="T22" fmla="*/ 49 w 49"/>
                <a:gd name="T23" fmla="*/ 24 h 48"/>
                <a:gd name="T24" fmla="*/ 49 w 49"/>
                <a:gd name="T25" fmla="*/ 24 h 48"/>
                <a:gd name="T26" fmla="*/ 46 w 49"/>
                <a:gd name="T27" fmla="*/ 36 h 48"/>
                <a:gd name="T28" fmla="*/ 36 w 49"/>
                <a:gd name="T29" fmla="*/ 45 h 48"/>
                <a:gd name="T30" fmla="*/ 24 w 49"/>
                <a:gd name="T31" fmla="*/ 48 h 48"/>
                <a:gd name="T32" fmla="*/ 24 w 49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4" y="48"/>
                  </a:moveTo>
                  <a:lnTo>
                    <a:pt x="12" y="45"/>
                  </a:lnTo>
                  <a:lnTo>
                    <a:pt x="3" y="36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6" y="3"/>
                  </a:lnTo>
                  <a:lnTo>
                    <a:pt x="46" y="12"/>
                  </a:lnTo>
                  <a:lnTo>
                    <a:pt x="49" y="24"/>
                  </a:lnTo>
                  <a:lnTo>
                    <a:pt x="46" y="36"/>
                  </a:lnTo>
                  <a:lnTo>
                    <a:pt x="36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89" name="Freeform 946"/>
            <p:cNvSpPr>
              <a:spLocks/>
            </p:cNvSpPr>
            <p:nvPr/>
          </p:nvSpPr>
          <p:spPr bwMode="auto">
            <a:xfrm>
              <a:off x="1844" y="1455"/>
              <a:ext cx="20" cy="91"/>
            </a:xfrm>
            <a:custGeom>
              <a:avLst/>
              <a:gdLst>
                <a:gd name="T0" fmla="*/ 6 w 20"/>
                <a:gd name="T1" fmla="*/ 84 h 91"/>
                <a:gd name="T2" fmla="*/ 6 w 20"/>
                <a:gd name="T3" fmla="*/ 72 h 91"/>
                <a:gd name="T4" fmla="*/ 4 w 20"/>
                <a:gd name="T5" fmla="*/ 60 h 91"/>
                <a:gd name="T6" fmla="*/ 1 w 20"/>
                <a:gd name="T7" fmla="*/ 47 h 91"/>
                <a:gd name="T8" fmla="*/ 1 w 20"/>
                <a:gd name="T9" fmla="*/ 47 h 91"/>
                <a:gd name="T10" fmla="*/ 0 w 20"/>
                <a:gd name="T11" fmla="*/ 34 h 91"/>
                <a:gd name="T12" fmla="*/ 0 w 20"/>
                <a:gd name="T13" fmla="*/ 20 h 91"/>
                <a:gd name="T14" fmla="*/ 0 w 20"/>
                <a:gd name="T15" fmla="*/ 6 h 91"/>
                <a:gd name="T16" fmla="*/ 0 w 20"/>
                <a:gd name="T17" fmla="*/ 6 h 91"/>
                <a:gd name="T18" fmla="*/ 1 w 20"/>
                <a:gd name="T19" fmla="*/ 3 h 91"/>
                <a:gd name="T20" fmla="*/ 4 w 20"/>
                <a:gd name="T21" fmla="*/ 1 h 91"/>
                <a:gd name="T22" fmla="*/ 7 w 20"/>
                <a:gd name="T23" fmla="*/ 0 h 91"/>
                <a:gd name="T24" fmla="*/ 7 w 20"/>
                <a:gd name="T25" fmla="*/ 0 h 91"/>
                <a:gd name="T26" fmla="*/ 10 w 20"/>
                <a:gd name="T27" fmla="*/ 1 h 91"/>
                <a:gd name="T28" fmla="*/ 13 w 20"/>
                <a:gd name="T29" fmla="*/ 3 h 91"/>
                <a:gd name="T30" fmla="*/ 14 w 20"/>
                <a:gd name="T31" fmla="*/ 7 h 91"/>
                <a:gd name="T32" fmla="*/ 14 w 20"/>
                <a:gd name="T33" fmla="*/ 7 h 91"/>
                <a:gd name="T34" fmla="*/ 14 w 20"/>
                <a:gd name="T35" fmla="*/ 26 h 91"/>
                <a:gd name="T36" fmla="*/ 15 w 20"/>
                <a:gd name="T37" fmla="*/ 45 h 91"/>
                <a:gd name="T38" fmla="*/ 19 w 20"/>
                <a:gd name="T39" fmla="*/ 65 h 91"/>
                <a:gd name="T40" fmla="*/ 19 w 20"/>
                <a:gd name="T41" fmla="*/ 65 h 91"/>
                <a:gd name="T42" fmla="*/ 20 w 20"/>
                <a:gd name="T43" fmla="*/ 71 h 91"/>
                <a:gd name="T44" fmla="*/ 20 w 20"/>
                <a:gd name="T45" fmla="*/ 77 h 91"/>
                <a:gd name="T46" fmla="*/ 20 w 20"/>
                <a:gd name="T47" fmla="*/ 83 h 91"/>
                <a:gd name="T48" fmla="*/ 20 w 20"/>
                <a:gd name="T49" fmla="*/ 83 h 91"/>
                <a:gd name="T50" fmla="*/ 19 w 20"/>
                <a:gd name="T51" fmla="*/ 87 h 91"/>
                <a:gd name="T52" fmla="*/ 17 w 20"/>
                <a:gd name="T53" fmla="*/ 90 h 91"/>
                <a:gd name="T54" fmla="*/ 14 w 20"/>
                <a:gd name="T55" fmla="*/ 91 h 91"/>
                <a:gd name="T56" fmla="*/ 14 w 20"/>
                <a:gd name="T57" fmla="*/ 91 h 91"/>
                <a:gd name="T58" fmla="*/ 10 w 20"/>
                <a:gd name="T59" fmla="*/ 90 h 91"/>
                <a:gd name="T60" fmla="*/ 8 w 20"/>
                <a:gd name="T61" fmla="*/ 88 h 91"/>
                <a:gd name="T62" fmla="*/ 6 w 20"/>
                <a:gd name="T63" fmla="*/ 84 h 91"/>
                <a:gd name="T64" fmla="*/ 6 w 20"/>
                <a:gd name="T65" fmla="*/ 84 h 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0"/>
                <a:gd name="T100" fmla="*/ 0 h 91"/>
                <a:gd name="T101" fmla="*/ 20 w 20"/>
                <a:gd name="T102" fmla="*/ 91 h 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0" h="91">
                  <a:moveTo>
                    <a:pt x="6" y="84"/>
                  </a:moveTo>
                  <a:lnTo>
                    <a:pt x="6" y="72"/>
                  </a:lnTo>
                  <a:lnTo>
                    <a:pt x="4" y="60"/>
                  </a:lnTo>
                  <a:lnTo>
                    <a:pt x="1" y="47"/>
                  </a:lnTo>
                  <a:lnTo>
                    <a:pt x="0" y="34"/>
                  </a:lnTo>
                  <a:lnTo>
                    <a:pt x="0" y="20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1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3" y="3"/>
                  </a:lnTo>
                  <a:lnTo>
                    <a:pt x="14" y="7"/>
                  </a:lnTo>
                  <a:lnTo>
                    <a:pt x="14" y="26"/>
                  </a:lnTo>
                  <a:lnTo>
                    <a:pt x="15" y="45"/>
                  </a:lnTo>
                  <a:lnTo>
                    <a:pt x="19" y="65"/>
                  </a:lnTo>
                  <a:lnTo>
                    <a:pt x="20" y="71"/>
                  </a:lnTo>
                  <a:lnTo>
                    <a:pt x="20" y="77"/>
                  </a:lnTo>
                  <a:lnTo>
                    <a:pt x="20" y="83"/>
                  </a:lnTo>
                  <a:lnTo>
                    <a:pt x="19" y="87"/>
                  </a:lnTo>
                  <a:lnTo>
                    <a:pt x="17" y="90"/>
                  </a:lnTo>
                  <a:lnTo>
                    <a:pt x="14" y="91"/>
                  </a:lnTo>
                  <a:lnTo>
                    <a:pt x="10" y="90"/>
                  </a:lnTo>
                  <a:lnTo>
                    <a:pt x="8" y="88"/>
                  </a:lnTo>
                  <a:lnTo>
                    <a:pt x="6" y="8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90" name="Freeform 947"/>
            <p:cNvSpPr>
              <a:spLocks/>
            </p:cNvSpPr>
            <p:nvPr/>
          </p:nvSpPr>
          <p:spPr bwMode="auto">
            <a:xfrm>
              <a:off x="1820" y="1454"/>
              <a:ext cx="23" cy="93"/>
            </a:xfrm>
            <a:custGeom>
              <a:avLst/>
              <a:gdLst>
                <a:gd name="T0" fmla="*/ 22 w 23"/>
                <a:gd name="T1" fmla="*/ 5 h 93"/>
                <a:gd name="T2" fmla="*/ 23 w 23"/>
                <a:gd name="T3" fmla="*/ 16 h 93"/>
                <a:gd name="T4" fmla="*/ 22 w 23"/>
                <a:gd name="T5" fmla="*/ 25 h 93"/>
                <a:gd name="T6" fmla="*/ 17 w 23"/>
                <a:gd name="T7" fmla="*/ 34 h 93"/>
                <a:gd name="T8" fmla="*/ 17 w 23"/>
                <a:gd name="T9" fmla="*/ 34 h 93"/>
                <a:gd name="T10" fmla="*/ 14 w 23"/>
                <a:gd name="T11" fmla="*/ 51 h 93"/>
                <a:gd name="T12" fmla="*/ 14 w 23"/>
                <a:gd name="T13" fmla="*/ 67 h 93"/>
                <a:gd name="T14" fmla="*/ 16 w 23"/>
                <a:gd name="T15" fmla="*/ 84 h 93"/>
                <a:gd name="T16" fmla="*/ 16 w 23"/>
                <a:gd name="T17" fmla="*/ 84 h 93"/>
                <a:gd name="T18" fmla="*/ 16 w 23"/>
                <a:gd name="T19" fmla="*/ 87 h 93"/>
                <a:gd name="T20" fmla="*/ 14 w 23"/>
                <a:gd name="T21" fmla="*/ 91 h 93"/>
                <a:gd name="T22" fmla="*/ 11 w 23"/>
                <a:gd name="T23" fmla="*/ 93 h 93"/>
                <a:gd name="T24" fmla="*/ 11 w 23"/>
                <a:gd name="T25" fmla="*/ 93 h 93"/>
                <a:gd name="T26" fmla="*/ 8 w 23"/>
                <a:gd name="T27" fmla="*/ 93 h 93"/>
                <a:gd name="T28" fmla="*/ 4 w 23"/>
                <a:gd name="T29" fmla="*/ 91 h 93"/>
                <a:gd name="T30" fmla="*/ 3 w 23"/>
                <a:gd name="T31" fmla="*/ 87 h 93"/>
                <a:gd name="T32" fmla="*/ 3 w 23"/>
                <a:gd name="T33" fmla="*/ 87 h 93"/>
                <a:gd name="T34" fmla="*/ 1 w 23"/>
                <a:gd name="T35" fmla="*/ 76 h 93"/>
                <a:gd name="T36" fmla="*/ 1 w 23"/>
                <a:gd name="T37" fmla="*/ 65 h 93"/>
                <a:gd name="T38" fmla="*/ 0 w 23"/>
                <a:gd name="T39" fmla="*/ 53 h 93"/>
                <a:gd name="T40" fmla="*/ 0 w 23"/>
                <a:gd name="T41" fmla="*/ 53 h 93"/>
                <a:gd name="T42" fmla="*/ 1 w 23"/>
                <a:gd name="T43" fmla="*/ 42 h 93"/>
                <a:gd name="T44" fmla="*/ 4 w 23"/>
                <a:gd name="T45" fmla="*/ 31 h 93"/>
                <a:gd name="T46" fmla="*/ 9 w 23"/>
                <a:gd name="T47" fmla="*/ 22 h 93"/>
                <a:gd name="T48" fmla="*/ 9 w 23"/>
                <a:gd name="T49" fmla="*/ 22 h 93"/>
                <a:gd name="T50" fmla="*/ 9 w 23"/>
                <a:gd name="T51" fmla="*/ 17 h 93"/>
                <a:gd name="T52" fmla="*/ 9 w 23"/>
                <a:gd name="T53" fmla="*/ 12 h 93"/>
                <a:gd name="T54" fmla="*/ 8 w 23"/>
                <a:gd name="T55" fmla="*/ 7 h 93"/>
                <a:gd name="T56" fmla="*/ 8 w 23"/>
                <a:gd name="T57" fmla="*/ 7 h 93"/>
                <a:gd name="T58" fmla="*/ 8 w 23"/>
                <a:gd name="T59" fmla="*/ 4 h 93"/>
                <a:gd name="T60" fmla="*/ 10 w 23"/>
                <a:gd name="T61" fmla="*/ 1 h 93"/>
                <a:gd name="T62" fmla="*/ 13 w 23"/>
                <a:gd name="T63" fmla="*/ 0 h 93"/>
                <a:gd name="T64" fmla="*/ 13 w 23"/>
                <a:gd name="T65" fmla="*/ 0 h 93"/>
                <a:gd name="T66" fmla="*/ 17 w 23"/>
                <a:gd name="T67" fmla="*/ 0 h 93"/>
                <a:gd name="T68" fmla="*/ 20 w 23"/>
                <a:gd name="T69" fmla="*/ 2 h 93"/>
                <a:gd name="T70" fmla="*/ 22 w 23"/>
                <a:gd name="T71" fmla="*/ 5 h 93"/>
                <a:gd name="T72" fmla="*/ 22 w 23"/>
                <a:gd name="T73" fmla="*/ 5 h 9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3"/>
                <a:gd name="T112" fmla="*/ 0 h 93"/>
                <a:gd name="T113" fmla="*/ 23 w 23"/>
                <a:gd name="T114" fmla="*/ 93 h 9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3" h="93">
                  <a:moveTo>
                    <a:pt x="22" y="5"/>
                  </a:moveTo>
                  <a:lnTo>
                    <a:pt x="23" y="16"/>
                  </a:lnTo>
                  <a:lnTo>
                    <a:pt x="22" y="25"/>
                  </a:lnTo>
                  <a:lnTo>
                    <a:pt x="17" y="34"/>
                  </a:lnTo>
                  <a:lnTo>
                    <a:pt x="14" y="51"/>
                  </a:lnTo>
                  <a:lnTo>
                    <a:pt x="14" y="67"/>
                  </a:lnTo>
                  <a:lnTo>
                    <a:pt x="16" y="84"/>
                  </a:lnTo>
                  <a:lnTo>
                    <a:pt x="16" y="87"/>
                  </a:lnTo>
                  <a:lnTo>
                    <a:pt x="14" y="91"/>
                  </a:lnTo>
                  <a:lnTo>
                    <a:pt x="11" y="93"/>
                  </a:lnTo>
                  <a:lnTo>
                    <a:pt x="8" y="93"/>
                  </a:lnTo>
                  <a:lnTo>
                    <a:pt x="4" y="91"/>
                  </a:lnTo>
                  <a:lnTo>
                    <a:pt x="3" y="87"/>
                  </a:lnTo>
                  <a:lnTo>
                    <a:pt x="1" y="76"/>
                  </a:lnTo>
                  <a:lnTo>
                    <a:pt x="1" y="65"/>
                  </a:lnTo>
                  <a:lnTo>
                    <a:pt x="0" y="53"/>
                  </a:lnTo>
                  <a:lnTo>
                    <a:pt x="1" y="42"/>
                  </a:lnTo>
                  <a:lnTo>
                    <a:pt x="4" y="31"/>
                  </a:lnTo>
                  <a:lnTo>
                    <a:pt x="9" y="22"/>
                  </a:lnTo>
                  <a:lnTo>
                    <a:pt x="9" y="17"/>
                  </a:lnTo>
                  <a:lnTo>
                    <a:pt x="9" y="12"/>
                  </a:lnTo>
                  <a:lnTo>
                    <a:pt x="8" y="7"/>
                  </a:lnTo>
                  <a:lnTo>
                    <a:pt x="8" y="4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0" y="2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91" name="Freeform 948"/>
            <p:cNvSpPr>
              <a:spLocks/>
            </p:cNvSpPr>
            <p:nvPr/>
          </p:nvSpPr>
          <p:spPr bwMode="auto">
            <a:xfrm>
              <a:off x="1821" y="1415"/>
              <a:ext cx="48" cy="48"/>
            </a:xfrm>
            <a:custGeom>
              <a:avLst/>
              <a:gdLst>
                <a:gd name="T0" fmla="*/ 24 w 48"/>
                <a:gd name="T1" fmla="*/ 48 h 48"/>
                <a:gd name="T2" fmla="*/ 12 w 48"/>
                <a:gd name="T3" fmla="*/ 45 h 48"/>
                <a:gd name="T4" fmla="*/ 3 w 48"/>
                <a:gd name="T5" fmla="*/ 36 h 48"/>
                <a:gd name="T6" fmla="*/ 0 w 48"/>
                <a:gd name="T7" fmla="*/ 24 h 48"/>
                <a:gd name="T8" fmla="*/ 0 w 48"/>
                <a:gd name="T9" fmla="*/ 24 h 48"/>
                <a:gd name="T10" fmla="*/ 3 w 48"/>
                <a:gd name="T11" fmla="*/ 12 h 48"/>
                <a:gd name="T12" fmla="*/ 12 w 48"/>
                <a:gd name="T13" fmla="*/ 3 h 48"/>
                <a:gd name="T14" fmla="*/ 24 w 48"/>
                <a:gd name="T15" fmla="*/ 0 h 48"/>
                <a:gd name="T16" fmla="*/ 24 w 48"/>
                <a:gd name="T17" fmla="*/ 0 h 48"/>
                <a:gd name="T18" fmla="*/ 36 w 48"/>
                <a:gd name="T19" fmla="*/ 3 h 48"/>
                <a:gd name="T20" fmla="*/ 45 w 48"/>
                <a:gd name="T21" fmla="*/ 12 h 48"/>
                <a:gd name="T22" fmla="*/ 48 w 48"/>
                <a:gd name="T23" fmla="*/ 24 h 48"/>
                <a:gd name="T24" fmla="*/ 48 w 48"/>
                <a:gd name="T25" fmla="*/ 24 h 48"/>
                <a:gd name="T26" fmla="*/ 45 w 48"/>
                <a:gd name="T27" fmla="*/ 36 h 48"/>
                <a:gd name="T28" fmla="*/ 36 w 48"/>
                <a:gd name="T29" fmla="*/ 45 h 48"/>
                <a:gd name="T30" fmla="*/ 24 w 48"/>
                <a:gd name="T31" fmla="*/ 48 h 48"/>
                <a:gd name="T32" fmla="*/ 24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48"/>
                  </a:moveTo>
                  <a:lnTo>
                    <a:pt x="12" y="45"/>
                  </a:lnTo>
                  <a:lnTo>
                    <a:pt x="3" y="36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6" y="3"/>
                  </a:lnTo>
                  <a:lnTo>
                    <a:pt x="45" y="12"/>
                  </a:lnTo>
                  <a:lnTo>
                    <a:pt x="48" y="24"/>
                  </a:lnTo>
                  <a:lnTo>
                    <a:pt x="45" y="36"/>
                  </a:lnTo>
                  <a:lnTo>
                    <a:pt x="36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92" name="Freeform 949"/>
            <p:cNvSpPr>
              <a:spLocks/>
            </p:cNvSpPr>
            <p:nvPr/>
          </p:nvSpPr>
          <p:spPr bwMode="auto">
            <a:xfrm>
              <a:off x="1711" y="1442"/>
              <a:ext cx="47" cy="109"/>
            </a:xfrm>
            <a:custGeom>
              <a:avLst/>
              <a:gdLst>
                <a:gd name="T0" fmla="*/ 9 w 47"/>
                <a:gd name="T1" fmla="*/ 71 h 109"/>
                <a:gd name="T2" fmla="*/ 11 w 47"/>
                <a:gd name="T3" fmla="*/ 58 h 109"/>
                <a:gd name="T4" fmla="*/ 11 w 47"/>
                <a:gd name="T5" fmla="*/ 43 h 109"/>
                <a:gd name="T6" fmla="*/ 22 w 47"/>
                <a:gd name="T7" fmla="*/ 4 h 109"/>
                <a:gd name="T8" fmla="*/ 24 w 47"/>
                <a:gd name="T9" fmla="*/ 2 h 109"/>
                <a:gd name="T10" fmla="*/ 29 w 47"/>
                <a:gd name="T11" fmla="*/ 0 h 109"/>
                <a:gd name="T12" fmla="*/ 31 w 47"/>
                <a:gd name="T13" fmla="*/ 0 h 109"/>
                <a:gd name="T14" fmla="*/ 35 w 47"/>
                <a:gd name="T15" fmla="*/ 4 h 109"/>
                <a:gd name="T16" fmla="*/ 41 w 47"/>
                <a:gd name="T17" fmla="*/ 22 h 109"/>
                <a:gd name="T18" fmla="*/ 45 w 47"/>
                <a:gd name="T19" fmla="*/ 65 h 109"/>
                <a:gd name="T20" fmla="*/ 44 w 47"/>
                <a:gd name="T21" fmla="*/ 75 h 109"/>
                <a:gd name="T22" fmla="*/ 46 w 47"/>
                <a:gd name="T23" fmla="*/ 92 h 109"/>
                <a:gd name="T24" fmla="*/ 46 w 47"/>
                <a:gd name="T25" fmla="*/ 96 h 109"/>
                <a:gd name="T26" fmla="*/ 47 w 47"/>
                <a:gd name="T27" fmla="*/ 102 h 109"/>
                <a:gd name="T28" fmla="*/ 46 w 47"/>
                <a:gd name="T29" fmla="*/ 106 h 109"/>
                <a:gd name="T30" fmla="*/ 40 w 47"/>
                <a:gd name="T31" fmla="*/ 109 h 109"/>
                <a:gd name="T32" fmla="*/ 36 w 47"/>
                <a:gd name="T33" fmla="*/ 108 h 109"/>
                <a:gd name="T34" fmla="*/ 33 w 47"/>
                <a:gd name="T35" fmla="*/ 102 h 109"/>
                <a:gd name="T36" fmla="*/ 33 w 47"/>
                <a:gd name="T37" fmla="*/ 100 h 109"/>
                <a:gd name="T38" fmla="*/ 32 w 47"/>
                <a:gd name="T39" fmla="*/ 94 h 109"/>
                <a:gd name="T40" fmla="*/ 31 w 47"/>
                <a:gd name="T41" fmla="*/ 85 h 109"/>
                <a:gd name="T42" fmla="*/ 32 w 47"/>
                <a:gd name="T43" fmla="*/ 63 h 109"/>
                <a:gd name="T44" fmla="*/ 33 w 47"/>
                <a:gd name="T45" fmla="*/ 53 h 109"/>
                <a:gd name="T46" fmla="*/ 29 w 47"/>
                <a:gd name="T47" fmla="*/ 29 h 109"/>
                <a:gd name="T48" fmla="*/ 26 w 47"/>
                <a:gd name="T49" fmla="*/ 39 h 109"/>
                <a:gd name="T50" fmla="*/ 25 w 47"/>
                <a:gd name="T51" fmla="*/ 57 h 109"/>
                <a:gd name="T52" fmla="*/ 24 w 47"/>
                <a:gd name="T53" fmla="*/ 66 h 109"/>
                <a:gd name="T54" fmla="*/ 19 w 47"/>
                <a:gd name="T55" fmla="*/ 82 h 109"/>
                <a:gd name="T56" fmla="*/ 17 w 47"/>
                <a:gd name="T57" fmla="*/ 88 h 109"/>
                <a:gd name="T58" fmla="*/ 14 w 47"/>
                <a:gd name="T59" fmla="*/ 99 h 109"/>
                <a:gd name="T60" fmla="*/ 13 w 47"/>
                <a:gd name="T61" fmla="*/ 103 h 109"/>
                <a:gd name="T62" fmla="*/ 7 w 47"/>
                <a:gd name="T63" fmla="*/ 106 h 109"/>
                <a:gd name="T64" fmla="*/ 4 w 47"/>
                <a:gd name="T65" fmla="*/ 105 h 109"/>
                <a:gd name="T66" fmla="*/ 0 w 47"/>
                <a:gd name="T67" fmla="*/ 98 h 109"/>
                <a:gd name="T68" fmla="*/ 1 w 47"/>
                <a:gd name="T69" fmla="*/ 91 h 109"/>
                <a:gd name="T70" fmla="*/ 6 w 47"/>
                <a:gd name="T71" fmla="*/ 77 h 10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7"/>
                <a:gd name="T109" fmla="*/ 0 h 109"/>
                <a:gd name="T110" fmla="*/ 47 w 47"/>
                <a:gd name="T111" fmla="*/ 109 h 10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7" h="109">
                  <a:moveTo>
                    <a:pt x="6" y="77"/>
                  </a:moveTo>
                  <a:lnTo>
                    <a:pt x="9" y="71"/>
                  </a:lnTo>
                  <a:lnTo>
                    <a:pt x="10" y="65"/>
                  </a:lnTo>
                  <a:lnTo>
                    <a:pt x="11" y="58"/>
                  </a:lnTo>
                  <a:lnTo>
                    <a:pt x="11" y="43"/>
                  </a:lnTo>
                  <a:lnTo>
                    <a:pt x="15" y="26"/>
                  </a:lnTo>
                  <a:lnTo>
                    <a:pt x="22" y="4"/>
                  </a:lnTo>
                  <a:lnTo>
                    <a:pt x="24" y="2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4" y="2"/>
                  </a:lnTo>
                  <a:lnTo>
                    <a:pt x="35" y="4"/>
                  </a:lnTo>
                  <a:lnTo>
                    <a:pt x="41" y="22"/>
                  </a:lnTo>
                  <a:lnTo>
                    <a:pt x="46" y="44"/>
                  </a:lnTo>
                  <a:lnTo>
                    <a:pt x="45" y="65"/>
                  </a:lnTo>
                  <a:lnTo>
                    <a:pt x="44" y="75"/>
                  </a:lnTo>
                  <a:lnTo>
                    <a:pt x="45" y="84"/>
                  </a:lnTo>
                  <a:lnTo>
                    <a:pt x="46" y="92"/>
                  </a:lnTo>
                  <a:lnTo>
                    <a:pt x="46" y="96"/>
                  </a:lnTo>
                  <a:lnTo>
                    <a:pt x="47" y="99"/>
                  </a:lnTo>
                  <a:lnTo>
                    <a:pt x="47" y="102"/>
                  </a:lnTo>
                  <a:lnTo>
                    <a:pt x="46" y="106"/>
                  </a:lnTo>
                  <a:lnTo>
                    <a:pt x="43" y="108"/>
                  </a:lnTo>
                  <a:lnTo>
                    <a:pt x="40" y="109"/>
                  </a:lnTo>
                  <a:lnTo>
                    <a:pt x="36" y="108"/>
                  </a:lnTo>
                  <a:lnTo>
                    <a:pt x="34" y="105"/>
                  </a:lnTo>
                  <a:lnTo>
                    <a:pt x="33" y="102"/>
                  </a:lnTo>
                  <a:lnTo>
                    <a:pt x="33" y="100"/>
                  </a:lnTo>
                  <a:lnTo>
                    <a:pt x="33" y="97"/>
                  </a:lnTo>
                  <a:lnTo>
                    <a:pt x="32" y="94"/>
                  </a:lnTo>
                  <a:lnTo>
                    <a:pt x="31" y="85"/>
                  </a:lnTo>
                  <a:lnTo>
                    <a:pt x="30" y="75"/>
                  </a:lnTo>
                  <a:lnTo>
                    <a:pt x="32" y="63"/>
                  </a:lnTo>
                  <a:lnTo>
                    <a:pt x="33" y="53"/>
                  </a:lnTo>
                  <a:lnTo>
                    <a:pt x="31" y="42"/>
                  </a:lnTo>
                  <a:lnTo>
                    <a:pt x="29" y="29"/>
                  </a:lnTo>
                  <a:lnTo>
                    <a:pt x="26" y="39"/>
                  </a:lnTo>
                  <a:lnTo>
                    <a:pt x="25" y="49"/>
                  </a:lnTo>
                  <a:lnTo>
                    <a:pt x="25" y="57"/>
                  </a:lnTo>
                  <a:lnTo>
                    <a:pt x="24" y="66"/>
                  </a:lnTo>
                  <a:lnTo>
                    <a:pt x="22" y="74"/>
                  </a:lnTo>
                  <a:lnTo>
                    <a:pt x="19" y="82"/>
                  </a:lnTo>
                  <a:lnTo>
                    <a:pt x="17" y="88"/>
                  </a:lnTo>
                  <a:lnTo>
                    <a:pt x="15" y="94"/>
                  </a:lnTo>
                  <a:lnTo>
                    <a:pt x="14" y="99"/>
                  </a:lnTo>
                  <a:lnTo>
                    <a:pt x="13" y="103"/>
                  </a:lnTo>
                  <a:lnTo>
                    <a:pt x="10" y="105"/>
                  </a:lnTo>
                  <a:lnTo>
                    <a:pt x="7" y="106"/>
                  </a:lnTo>
                  <a:lnTo>
                    <a:pt x="4" y="105"/>
                  </a:lnTo>
                  <a:lnTo>
                    <a:pt x="1" y="102"/>
                  </a:lnTo>
                  <a:lnTo>
                    <a:pt x="0" y="98"/>
                  </a:lnTo>
                  <a:lnTo>
                    <a:pt x="1" y="91"/>
                  </a:lnTo>
                  <a:lnTo>
                    <a:pt x="4" y="84"/>
                  </a:lnTo>
                  <a:lnTo>
                    <a:pt x="6" y="7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93" name="Freeform 950"/>
            <p:cNvSpPr>
              <a:spLocks/>
            </p:cNvSpPr>
            <p:nvPr/>
          </p:nvSpPr>
          <p:spPr bwMode="auto">
            <a:xfrm>
              <a:off x="1716" y="1415"/>
              <a:ext cx="49" cy="48"/>
            </a:xfrm>
            <a:custGeom>
              <a:avLst/>
              <a:gdLst>
                <a:gd name="T0" fmla="*/ 25 w 49"/>
                <a:gd name="T1" fmla="*/ 48 h 48"/>
                <a:gd name="T2" fmla="*/ 13 w 49"/>
                <a:gd name="T3" fmla="*/ 45 h 48"/>
                <a:gd name="T4" fmla="*/ 4 w 49"/>
                <a:gd name="T5" fmla="*/ 36 h 48"/>
                <a:gd name="T6" fmla="*/ 0 w 49"/>
                <a:gd name="T7" fmla="*/ 24 h 48"/>
                <a:gd name="T8" fmla="*/ 0 w 49"/>
                <a:gd name="T9" fmla="*/ 24 h 48"/>
                <a:gd name="T10" fmla="*/ 4 w 49"/>
                <a:gd name="T11" fmla="*/ 12 h 48"/>
                <a:gd name="T12" fmla="*/ 13 w 49"/>
                <a:gd name="T13" fmla="*/ 3 h 48"/>
                <a:gd name="T14" fmla="*/ 25 w 49"/>
                <a:gd name="T15" fmla="*/ 0 h 48"/>
                <a:gd name="T16" fmla="*/ 25 w 49"/>
                <a:gd name="T17" fmla="*/ 0 h 48"/>
                <a:gd name="T18" fmla="*/ 37 w 49"/>
                <a:gd name="T19" fmla="*/ 3 h 48"/>
                <a:gd name="T20" fmla="*/ 45 w 49"/>
                <a:gd name="T21" fmla="*/ 12 h 48"/>
                <a:gd name="T22" fmla="*/ 49 w 49"/>
                <a:gd name="T23" fmla="*/ 24 h 48"/>
                <a:gd name="T24" fmla="*/ 49 w 49"/>
                <a:gd name="T25" fmla="*/ 24 h 48"/>
                <a:gd name="T26" fmla="*/ 45 w 49"/>
                <a:gd name="T27" fmla="*/ 36 h 48"/>
                <a:gd name="T28" fmla="*/ 37 w 49"/>
                <a:gd name="T29" fmla="*/ 45 h 48"/>
                <a:gd name="T30" fmla="*/ 25 w 49"/>
                <a:gd name="T31" fmla="*/ 48 h 48"/>
                <a:gd name="T32" fmla="*/ 25 w 49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5" y="48"/>
                  </a:moveTo>
                  <a:lnTo>
                    <a:pt x="13" y="45"/>
                  </a:lnTo>
                  <a:lnTo>
                    <a:pt x="4" y="36"/>
                  </a:lnTo>
                  <a:lnTo>
                    <a:pt x="0" y="24"/>
                  </a:lnTo>
                  <a:lnTo>
                    <a:pt x="4" y="12"/>
                  </a:lnTo>
                  <a:lnTo>
                    <a:pt x="13" y="3"/>
                  </a:lnTo>
                  <a:lnTo>
                    <a:pt x="25" y="0"/>
                  </a:lnTo>
                  <a:lnTo>
                    <a:pt x="37" y="3"/>
                  </a:lnTo>
                  <a:lnTo>
                    <a:pt x="45" y="12"/>
                  </a:lnTo>
                  <a:lnTo>
                    <a:pt x="49" y="24"/>
                  </a:lnTo>
                  <a:lnTo>
                    <a:pt x="45" y="36"/>
                  </a:lnTo>
                  <a:lnTo>
                    <a:pt x="37" y="45"/>
                  </a:lnTo>
                  <a:lnTo>
                    <a:pt x="25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94" name="Freeform 951"/>
            <p:cNvSpPr>
              <a:spLocks/>
            </p:cNvSpPr>
            <p:nvPr/>
          </p:nvSpPr>
          <p:spPr bwMode="auto">
            <a:xfrm>
              <a:off x="1689" y="1455"/>
              <a:ext cx="17" cy="91"/>
            </a:xfrm>
            <a:custGeom>
              <a:avLst/>
              <a:gdLst>
                <a:gd name="T0" fmla="*/ 1 w 17"/>
                <a:gd name="T1" fmla="*/ 84 h 91"/>
                <a:gd name="T2" fmla="*/ 3 w 17"/>
                <a:gd name="T3" fmla="*/ 71 h 91"/>
                <a:gd name="T4" fmla="*/ 2 w 17"/>
                <a:gd name="T5" fmla="*/ 59 h 91"/>
                <a:gd name="T6" fmla="*/ 0 w 17"/>
                <a:gd name="T7" fmla="*/ 46 h 91"/>
                <a:gd name="T8" fmla="*/ 0 w 17"/>
                <a:gd name="T9" fmla="*/ 46 h 91"/>
                <a:gd name="T10" fmla="*/ 0 w 17"/>
                <a:gd name="T11" fmla="*/ 33 h 91"/>
                <a:gd name="T12" fmla="*/ 2 w 17"/>
                <a:gd name="T13" fmla="*/ 19 h 91"/>
                <a:gd name="T14" fmla="*/ 4 w 17"/>
                <a:gd name="T15" fmla="*/ 5 h 91"/>
                <a:gd name="T16" fmla="*/ 4 w 17"/>
                <a:gd name="T17" fmla="*/ 5 h 91"/>
                <a:gd name="T18" fmla="*/ 5 w 17"/>
                <a:gd name="T19" fmla="*/ 2 h 91"/>
                <a:gd name="T20" fmla="*/ 8 w 17"/>
                <a:gd name="T21" fmla="*/ 0 h 91"/>
                <a:gd name="T22" fmla="*/ 12 w 17"/>
                <a:gd name="T23" fmla="*/ 0 h 91"/>
                <a:gd name="T24" fmla="*/ 12 w 17"/>
                <a:gd name="T25" fmla="*/ 0 h 91"/>
                <a:gd name="T26" fmla="*/ 15 w 17"/>
                <a:gd name="T27" fmla="*/ 1 h 91"/>
                <a:gd name="T28" fmla="*/ 17 w 17"/>
                <a:gd name="T29" fmla="*/ 4 h 91"/>
                <a:gd name="T30" fmla="*/ 17 w 17"/>
                <a:gd name="T31" fmla="*/ 7 h 91"/>
                <a:gd name="T32" fmla="*/ 17 w 17"/>
                <a:gd name="T33" fmla="*/ 7 h 91"/>
                <a:gd name="T34" fmla="*/ 15 w 17"/>
                <a:gd name="T35" fmla="*/ 27 h 91"/>
                <a:gd name="T36" fmla="*/ 15 w 17"/>
                <a:gd name="T37" fmla="*/ 46 h 91"/>
                <a:gd name="T38" fmla="*/ 17 w 17"/>
                <a:gd name="T39" fmla="*/ 65 h 91"/>
                <a:gd name="T40" fmla="*/ 17 w 17"/>
                <a:gd name="T41" fmla="*/ 65 h 91"/>
                <a:gd name="T42" fmla="*/ 17 w 17"/>
                <a:gd name="T43" fmla="*/ 72 h 91"/>
                <a:gd name="T44" fmla="*/ 16 w 17"/>
                <a:gd name="T45" fmla="*/ 78 h 91"/>
                <a:gd name="T46" fmla="*/ 15 w 17"/>
                <a:gd name="T47" fmla="*/ 84 h 91"/>
                <a:gd name="T48" fmla="*/ 15 w 17"/>
                <a:gd name="T49" fmla="*/ 84 h 91"/>
                <a:gd name="T50" fmla="*/ 14 w 17"/>
                <a:gd name="T51" fmla="*/ 88 h 91"/>
                <a:gd name="T52" fmla="*/ 12 w 17"/>
                <a:gd name="T53" fmla="*/ 90 h 91"/>
                <a:gd name="T54" fmla="*/ 8 w 17"/>
                <a:gd name="T55" fmla="*/ 91 h 91"/>
                <a:gd name="T56" fmla="*/ 8 w 17"/>
                <a:gd name="T57" fmla="*/ 91 h 91"/>
                <a:gd name="T58" fmla="*/ 5 w 17"/>
                <a:gd name="T59" fmla="*/ 90 h 91"/>
                <a:gd name="T60" fmla="*/ 3 w 17"/>
                <a:gd name="T61" fmla="*/ 88 h 91"/>
                <a:gd name="T62" fmla="*/ 1 w 17"/>
                <a:gd name="T63" fmla="*/ 84 h 91"/>
                <a:gd name="T64" fmla="*/ 1 w 17"/>
                <a:gd name="T65" fmla="*/ 84 h 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7"/>
                <a:gd name="T100" fmla="*/ 0 h 91"/>
                <a:gd name="T101" fmla="*/ 17 w 17"/>
                <a:gd name="T102" fmla="*/ 91 h 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7" h="91">
                  <a:moveTo>
                    <a:pt x="1" y="84"/>
                  </a:moveTo>
                  <a:lnTo>
                    <a:pt x="3" y="71"/>
                  </a:lnTo>
                  <a:lnTo>
                    <a:pt x="2" y="59"/>
                  </a:lnTo>
                  <a:lnTo>
                    <a:pt x="0" y="46"/>
                  </a:lnTo>
                  <a:lnTo>
                    <a:pt x="0" y="33"/>
                  </a:lnTo>
                  <a:lnTo>
                    <a:pt x="2" y="19"/>
                  </a:lnTo>
                  <a:lnTo>
                    <a:pt x="4" y="5"/>
                  </a:lnTo>
                  <a:lnTo>
                    <a:pt x="5" y="2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5" y="1"/>
                  </a:lnTo>
                  <a:lnTo>
                    <a:pt x="17" y="4"/>
                  </a:lnTo>
                  <a:lnTo>
                    <a:pt x="17" y="7"/>
                  </a:lnTo>
                  <a:lnTo>
                    <a:pt x="15" y="27"/>
                  </a:lnTo>
                  <a:lnTo>
                    <a:pt x="15" y="46"/>
                  </a:lnTo>
                  <a:lnTo>
                    <a:pt x="17" y="65"/>
                  </a:lnTo>
                  <a:lnTo>
                    <a:pt x="17" y="72"/>
                  </a:lnTo>
                  <a:lnTo>
                    <a:pt x="16" y="78"/>
                  </a:lnTo>
                  <a:lnTo>
                    <a:pt x="15" y="84"/>
                  </a:lnTo>
                  <a:lnTo>
                    <a:pt x="14" y="88"/>
                  </a:lnTo>
                  <a:lnTo>
                    <a:pt x="12" y="90"/>
                  </a:lnTo>
                  <a:lnTo>
                    <a:pt x="8" y="91"/>
                  </a:lnTo>
                  <a:lnTo>
                    <a:pt x="5" y="90"/>
                  </a:lnTo>
                  <a:lnTo>
                    <a:pt x="3" y="88"/>
                  </a:lnTo>
                  <a:lnTo>
                    <a:pt x="1" y="8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95" name="Freeform 952"/>
            <p:cNvSpPr>
              <a:spLocks/>
            </p:cNvSpPr>
            <p:nvPr/>
          </p:nvSpPr>
          <p:spPr bwMode="auto">
            <a:xfrm>
              <a:off x="1669" y="1443"/>
              <a:ext cx="23" cy="93"/>
            </a:xfrm>
            <a:custGeom>
              <a:avLst/>
              <a:gdLst>
                <a:gd name="T0" fmla="*/ 21 w 23"/>
                <a:gd name="T1" fmla="*/ 6 h 93"/>
                <a:gd name="T2" fmla="*/ 23 w 23"/>
                <a:gd name="T3" fmla="*/ 16 h 93"/>
                <a:gd name="T4" fmla="*/ 22 w 23"/>
                <a:gd name="T5" fmla="*/ 26 h 93"/>
                <a:gd name="T6" fmla="*/ 17 w 23"/>
                <a:gd name="T7" fmla="*/ 35 h 93"/>
                <a:gd name="T8" fmla="*/ 17 w 23"/>
                <a:gd name="T9" fmla="*/ 35 h 93"/>
                <a:gd name="T10" fmla="*/ 14 w 23"/>
                <a:gd name="T11" fmla="*/ 51 h 93"/>
                <a:gd name="T12" fmla="*/ 14 w 23"/>
                <a:gd name="T13" fmla="*/ 68 h 93"/>
                <a:gd name="T14" fmla="*/ 16 w 23"/>
                <a:gd name="T15" fmla="*/ 84 h 93"/>
                <a:gd name="T16" fmla="*/ 16 w 23"/>
                <a:gd name="T17" fmla="*/ 84 h 93"/>
                <a:gd name="T18" fmla="*/ 16 w 23"/>
                <a:gd name="T19" fmla="*/ 88 h 93"/>
                <a:gd name="T20" fmla="*/ 14 w 23"/>
                <a:gd name="T21" fmla="*/ 91 h 93"/>
                <a:gd name="T22" fmla="*/ 11 w 23"/>
                <a:gd name="T23" fmla="*/ 93 h 93"/>
                <a:gd name="T24" fmla="*/ 11 w 23"/>
                <a:gd name="T25" fmla="*/ 93 h 93"/>
                <a:gd name="T26" fmla="*/ 7 w 23"/>
                <a:gd name="T27" fmla="*/ 93 h 93"/>
                <a:gd name="T28" fmla="*/ 4 w 23"/>
                <a:gd name="T29" fmla="*/ 91 h 93"/>
                <a:gd name="T30" fmla="*/ 3 w 23"/>
                <a:gd name="T31" fmla="*/ 88 h 93"/>
                <a:gd name="T32" fmla="*/ 3 w 23"/>
                <a:gd name="T33" fmla="*/ 88 h 93"/>
                <a:gd name="T34" fmla="*/ 1 w 23"/>
                <a:gd name="T35" fmla="*/ 77 h 93"/>
                <a:gd name="T36" fmla="*/ 1 w 23"/>
                <a:gd name="T37" fmla="*/ 66 h 93"/>
                <a:gd name="T38" fmla="*/ 0 w 23"/>
                <a:gd name="T39" fmla="*/ 53 h 93"/>
                <a:gd name="T40" fmla="*/ 0 w 23"/>
                <a:gd name="T41" fmla="*/ 53 h 93"/>
                <a:gd name="T42" fmla="*/ 1 w 23"/>
                <a:gd name="T43" fmla="*/ 42 h 93"/>
                <a:gd name="T44" fmla="*/ 4 w 23"/>
                <a:gd name="T45" fmla="*/ 32 h 93"/>
                <a:gd name="T46" fmla="*/ 9 w 23"/>
                <a:gd name="T47" fmla="*/ 22 h 93"/>
                <a:gd name="T48" fmla="*/ 9 w 23"/>
                <a:gd name="T49" fmla="*/ 22 h 93"/>
                <a:gd name="T50" fmla="*/ 9 w 23"/>
                <a:gd name="T51" fmla="*/ 17 h 93"/>
                <a:gd name="T52" fmla="*/ 8 w 23"/>
                <a:gd name="T53" fmla="*/ 13 h 93"/>
                <a:gd name="T54" fmla="*/ 8 w 23"/>
                <a:gd name="T55" fmla="*/ 8 h 93"/>
                <a:gd name="T56" fmla="*/ 8 w 23"/>
                <a:gd name="T57" fmla="*/ 8 h 93"/>
                <a:gd name="T58" fmla="*/ 8 w 23"/>
                <a:gd name="T59" fmla="*/ 5 h 93"/>
                <a:gd name="T60" fmla="*/ 10 w 23"/>
                <a:gd name="T61" fmla="*/ 2 h 93"/>
                <a:gd name="T62" fmla="*/ 13 w 23"/>
                <a:gd name="T63" fmla="*/ 0 h 93"/>
                <a:gd name="T64" fmla="*/ 13 w 23"/>
                <a:gd name="T65" fmla="*/ 0 h 93"/>
                <a:gd name="T66" fmla="*/ 17 w 23"/>
                <a:gd name="T67" fmla="*/ 1 h 93"/>
                <a:gd name="T68" fmla="*/ 20 w 23"/>
                <a:gd name="T69" fmla="*/ 3 h 93"/>
                <a:gd name="T70" fmla="*/ 21 w 23"/>
                <a:gd name="T71" fmla="*/ 6 h 93"/>
                <a:gd name="T72" fmla="*/ 21 w 23"/>
                <a:gd name="T73" fmla="*/ 6 h 9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3"/>
                <a:gd name="T112" fmla="*/ 0 h 93"/>
                <a:gd name="T113" fmla="*/ 23 w 23"/>
                <a:gd name="T114" fmla="*/ 93 h 9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3" h="93">
                  <a:moveTo>
                    <a:pt x="21" y="6"/>
                  </a:moveTo>
                  <a:lnTo>
                    <a:pt x="23" y="16"/>
                  </a:lnTo>
                  <a:lnTo>
                    <a:pt x="22" y="26"/>
                  </a:lnTo>
                  <a:lnTo>
                    <a:pt x="17" y="35"/>
                  </a:lnTo>
                  <a:lnTo>
                    <a:pt x="14" y="51"/>
                  </a:lnTo>
                  <a:lnTo>
                    <a:pt x="14" y="68"/>
                  </a:lnTo>
                  <a:lnTo>
                    <a:pt x="16" y="84"/>
                  </a:lnTo>
                  <a:lnTo>
                    <a:pt x="16" y="88"/>
                  </a:lnTo>
                  <a:lnTo>
                    <a:pt x="14" y="91"/>
                  </a:lnTo>
                  <a:lnTo>
                    <a:pt x="11" y="93"/>
                  </a:lnTo>
                  <a:lnTo>
                    <a:pt x="7" y="93"/>
                  </a:lnTo>
                  <a:lnTo>
                    <a:pt x="4" y="91"/>
                  </a:lnTo>
                  <a:lnTo>
                    <a:pt x="3" y="88"/>
                  </a:lnTo>
                  <a:lnTo>
                    <a:pt x="1" y="77"/>
                  </a:lnTo>
                  <a:lnTo>
                    <a:pt x="1" y="66"/>
                  </a:lnTo>
                  <a:lnTo>
                    <a:pt x="0" y="53"/>
                  </a:lnTo>
                  <a:lnTo>
                    <a:pt x="1" y="42"/>
                  </a:lnTo>
                  <a:lnTo>
                    <a:pt x="4" y="32"/>
                  </a:lnTo>
                  <a:lnTo>
                    <a:pt x="9" y="22"/>
                  </a:lnTo>
                  <a:lnTo>
                    <a:pt x="9" y="17"/>
                  </a:lnTo>
                  <a:lnTo>
                    <a:pt x="8" y="13"/>
                  </a:lnTo>
                  <a:lnTo>
                    <a:pt x="8" y="8"/>
                  </a:lnTo>
                  <a:lnTo>
                    <a:pt x="8" y="5"/>
                  </a:lnTo>
                  <a:lnTo>
                    <a:pt x="10" y="2"/>
                  </a:lnTo>
                  <a:lnTo>
                    <a:pt x="13" y="0"/>
                  </a:lnTo>
                  <a:lnTo>
                    <a:pt x="17" y="1"/>
                  </a:lnTo>
                  <a:lnTo>
                    <a:pt x="20" y="3"/>
                  </a:lnTo>
                  <a:lnTo>
                    <a:pt x="21" y="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96" name="Freeform 953"/>
            <p:cNvSpPr>
              <a:spLocks/>
            </p:cNvSpPr>
            <p:nvPr/>
          </p:nvSpPr>
          <p:spPr bwMode="auto">
            <a:xfrm>
              <a:off x="1668" y="1415"/>
              <a:ext cx="48" cy="48"/>
            </a:xfrm>
            <a:custGeom>
              <a:avLst/>
              <a:gdLst>
                <a:gd name="T0" fmla="*/ 24 w 48"/>
                <a:gd name="T1" fmla="*/ 48 h 48"/>
                <a:gd name="T2" fmla="*/ 12 w 48"/>
                <a:gd name="T3" fmla="*/ 45 h 48"/>
                <a:gd name="T4" fmla="*/ 3 w 48"/>
                <a:gd name="T5" fmla="*/ 36 h 48"/>
                <a:gd name="T6" fmla="*/ 0 w 48"/>
                <a:gd name="T7" fmla="*/ 24 h 48"/>
                <a:gd name="T8" fmla="*/ 0 w 48"/>
                <a:gd name="T9" fmla="*/ 24 h 48"/>
                <a:gd name="T10" fmla="*/ 3 w 48"/>
                <a:gd name="T11" fmla="*/ 12 h 48"/>
                <a:gd name="T12" fmla="*/ 12 w 48"/>
                <a:gd name="T13" fmla="*/ 3 h 48"/>
                <a:gd name="T14" fmla="*/ 24 w 48"/>
                <a:gd name="T15" fmla="*/ 0 h 48"/>
                <a:gd name="T16" fmla="*/ 24 w 48"/>
                <a:gd name="T17" fmla="*/ 0 h 48"/>
                <a:gd name="T18" fmla="*/ 36 w 48"/>
                <a:gd name="T19" fmla="*/ 3 h 48"/>
                <a:gd name="T20" fmla="*/ 45 w 48"/>
                <a:gd name="T21" fmla="*/ 12 h 48"/>
                <a:gd name="T22" fmla="*/ 48 w 48"/>
                <a:gd name="T23" fmla="*/ 24 h 48"/>
                <a:gd name="T24" fmla="*/ 48 w 48"/>
                <a:gd name="T25" fmla="*/ 24 h 48"/>
                <a:gd name="T26" fmla="*/ 45 w 48"/>
                <a:gd name="T27" fmla="*/ 36 h 48"/>
                <a:gd name="T28" fmla="*/ 36 w 48"/>
                <a:gd name="T29" fmla="*/ 45 h 48"/>
                <a:gd name="T30" fmla="*/ 24 w 48"/>
                <a:gd name="T31" fmla="*/ 48 h 48"/>
                <a:gd name="T32" fmla="*/ 24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48"/>
                  </a:moveTo>
                  <a:lnTo>
                    <a:pt x="12" y="45"/>
                  </a:lnTo>
                  <a:lnTo>
                    <a:pt x="3" y="36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6" y="3"/>
                  </a:lnTo>
                  <a:lnTo>
                    <a:pt x="45" y="12"/>
                  </a:lnTo>
                  <a:lnTo>
                    <a:pt x="48" y="24"/>
                  </a:lnTo>
                  <a:lnTo>
                    <a:pt x="45" y="36"/>
                  </a:lnTo>
                  <a:lnTo>
                    <a:pt x="36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97" name="Freeform 954"/>
            <p:cNvSpPr>
              <a:spLocks/>
            </p:cNvSpPr>
            <p:nvPr/>
          </p:nvSpPr>
          <p:spPr bwMode="auto">
            <a:xfrm>
              <a:off x="1639" y="1445"/>
              <a:ext cx="25" cy="92"/>
            </a:xfrm>
            <a:custGeom>
              <a:avLst/>
              <a:gdLst>
                <a:gd name="T0" fmla="*/ 14 w 25"/>
                <a:gd name="T1" fmla="*/ 7 h 92"/>
                <a:gd name="T2" fmla="*/ 14 w 25"/>
                <a:gd name="T3" fmla="*/ 15 h 92"/>
                <a:gd name="T4" fmla="*/ 14 w 25"/>
                <a:gd name="T5" fmla="*/ 23 h 92"/>
                <a:gd name="T6" fmla="*/ 16 w 25"/>
                <a:gd name="T7" fmla="*/ 31 h 92"/>
                <a:gd name="T8" fmla="*/ 16 w 25"/>
                <a:gd name="T9" fmla="*/ 31 h 92"/>
                <a:gd name="T10" fmla="*/ 21 w 25"/>
                <a:gd name="T11" fmla="*/ 49 h 92"/>
                <a:gd name="T12" fmla="*/ 23 w 25"/>
                <a:gd name="T13" fmla="*/ 67 h 92"/>
                <a:gd name="T14" fmla="*/ 25 w 25"/>
                <a:gd name="T15" fmla="*/ 86 h 92"/>
                <a:gd name="T16" fmla="*/ 25 w 25"/>
                <a:gd name="T17" fmla="*/ 86 h 92"/>
                <a:gd name="T18" fmla="*/ 24 w 25"/>
                <a:gd name="T19" fmla="*/ 89 h 92"/>
                <a:gd name="T20" fmla="*/ 21 w 25"/>
                <a:gd name="T21" fmla="*/ 91 h 92"/>
                <a:gd name="T22" fmla="*/ 17 w 25"/>
                <a:gd name="T23" fmla="*/ 92 h 92"/>
                <a:gd name="T24" fmla="*/ 17 w 25"/>
                <a:gd name="T25" fmla="*/ 92 h 92"/>
                <a:gd name="T26" fmla="*/ 14 w 25"/>
                <a:gd name="T27" fmla="*/ 91 h 92"/>
                <a:gd name="T28" fmla="*/ 11 w 25"/>
                <a:gd name="T29" fmla="*/ 88 h 92"/>
                <a:gd name="T30" fmla="*/ 11 w 25"/>
                <a:gd name="T31" fmla="*/ 85 h 92"/>
                <a:gd name="T32" fmla="*/ 11 w 25"/>
                <a:gd name="T33" fmla="*/ 85 h 92"/>
                <a:gd name="T34" fmla="*/ 9 w 25"/>
                <a:gd name="T35" fmla="*/ 67 h 92"/>
                <a:gd name="T36" fmla="*/ 6 w 25"/>
                <a:gd name="T37" fmla="*/ 49 h 92"/>
                <a:gd name="T38" fmla="*/ 2 w 25"/>
                <a:gd name="T39" fmla="*/ 31 h 92"/>
                <a:gd name="T40" fmla="*/ 2 w 25"/>
                <a:gd name="T41" fmla="*/ 31 h 92"/>
                <a:gd name="T42" fmla="*/ 0 w 25"/>
                <a:gd name="T43" fmla="*/ 23 h 92"/>
                <a:gd name="T44" fmla="*/ 0 w 25"/>
                <a:gd name="T45" fmla="*/ 15 h 92"/>
                <a:gd name="T46" fmla="*/ 1 w 25"/>
                <a:gd name="T47" fmla="*/ 6 h 92"/>
                <a:gd name="T48" fmla="*/ 1 w 25"/>
                <a:gd name="T49" fmla="*/ 6 h 92"/>
                <a:gd name="T50" fmla="*/ 2 w 25"/>
                <a:gd name="T51" fmla="*/ 3 h 92"/>
                <a:gd name="T52" fmla="*/ 5 w 25"/>
                <a:gd name="T53" fmla="*/ 1 h 92"/>
                <a:gd name="T54" fmla="*/ 8 w 25"/>
                <a:gd name="T55" fmla="*/ 0 h 92"/>
                <a:gd name="T56" fmla="*/ 8 w 25"/>
                <a:gd name="T57" fmla="*/ 0 h 92"/>
                <a:gd name="T58" fmla="*/ 12 w 25"/>
                <a:gd name="T59" fmla="*/ 1 h 92"/>
                <a:gd name="T60" fmla="*/ 14 w 25"/>
                <a:gd name="T61" fmla="*/ 4 h 92"/>
                <a:gd name="T62" fmla="*/ 14 w 25"/>
                <a:gd name="T63" fmla="*/ 7 h 92"/>
                <a:gd name="T64" fmla="*/ 14 w 25"/>
                <a:gd name="T65" fmla="*/ 7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"/>
                <a:gd name="T100" fmla="*/ 0 h 92"/>
                <a:gd name="T101" fmla="*/ 25 w 25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" h="92">
                  <a:moveTo>
                    <a:pt x="14" y="7"/>
                  </a:moveTo>
                  <a:lnTo>
                    <a:pt x="14" y="15"/>
                  </a:lnTo>
                  <a:lnTo>
                    <a:pt x="14" y="23"/>
                  </a:lnTo>
                  <a:lnTo>
                    <a:pt x="16" y="31"/>
                  </a:lnTo>
                  <a:lnTo>
                    <a:pt x="21" y="49"/>
                  </a:lnTo>
                  <a:lnTo>
                    <a:pt x="23" y="67"/>
                  </a:lnTo>
                  <a:lnTo>
                    <a:pt x="25" y="86"/>
                  </a:lnTo>
                  <a:lnTo>
                    <a:pt x="24" y="89"/>
                  </a:lnTo>
                  <a:lnTo>
                    <a:pt x="21" y="91"/>
                  </a:lnTo>
                  <a:lnTo>
                    <a:pt x="17" y="92"/>
                  </a:lnTo>
                  <a:lnTo>
                    <a:pt x="14" y="91"/>
                  </a:lnTo>
                  <a:lnTo>
                    <a:pt x="11" y="88"/>
                  </a:lnTo>
                  <a:lnTo>
                    <a:pt x="11" y="85"/>
                  </a:lnTo>
                  <a:lnTo>
                    <a:pt x="9" y="67"/>
                  </a:lnTo>
                  <a:lnTo>
                    <a:pt x="6" y="49"/>
                  </a:lnTo>
                  <a:lnTo>
                    <a:pt x="2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1" y="6"/>
                  </a:lnTo>
                  <a:lnTo>
                    <a:pt x="2" y="3"/>
                  </a:lnTo>
                  <a:lnTo>
                    <a:pt x="5" y="1"/>
                  </a:lnTo>
                  <a:lnTo>
                    <a:pt x="8" y="0"/>
                  </a:lnTo>
                  <a:lnTo>
                    <a:pt x="12" y="1"/>
                  </a:lnTo>
                  <a:lnTo>
                    <a:pt x="14" y="4"/>
                  </a:lnTo>
                  <a:lnTo>
                    <a:pt x="14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98" name="Freeform 955"/>
            <p:cNvSpPr>
              <a:spLocks/>
            </p:cNvSpPr>
            <p:nvPr/>
          </p:nvSpPr>
          <p:spPr bwMode="auto">
            <a:xfrm>
              <a:off x="1622" y="1445"/>
              <a:ext cx="22" cy="92"/>
            </a:xfrm>
            <a:custGeom>
              <a:avLst/>
              <a:gdLst>
                <a:gd name="T0" fmla="*/ 22 w 22"/>
                <a:gd name="T1" fmla="*/ 9 h 92"/>
                <a:gd name="T2" fmla="*/ 18 w 22"/>
                <a:gd name="T3" fmla="*/ 26 h 92"/>
                <a:gd name="T4" fmla="*/ 16 w 22"/>
                <a:gd name="T5" fmla="*/ 43 h 92"/>
                <a:gd name="T6" fmla="*/ 14 w 22"/>
                <a:gd name="T7" fmla="*/ 59 h 92"/>
                <a:gd name="T8" fmla="*/ 14 w 22"/>
                <a:gd name="T9" fmla="*/ 59 h 92"/>
                <a:gd name="T10" fmla="*/ 14 w 22"/>
                <a:gd name="T11" fmla="*/ 68 h 92"/>
                <a:gd name="T12" fmla="*/ 17 w 22"/>
                <a:gd name="T13" fmla="*/ 76 h 92"/>
                <a:gd name="T14" fmla="*/ 20 w 22"/>
                <a:gd name="T15" fmla="*/ 83 h 92"/>
                <a:gd name="T16" fmla="*/ 20 w 22"/>
                <a:gd name="T17" fmla="*/ 83 h 92"/>
                <a:gd name="T18" fmla="*/ 20 w 22"/>
                <a:gd name="T19" fmla="*/ 87 h 92"/>
                <a:gd name="T20" fmla="*/ 19 w 22"/>
                <a:gd name="T21" fmla="*/ 90 h 92"/>
                <a:gd name="T22" fmla="*/ 16 w 22"/>
                <a:gd name="T23" fmla="*/ 92 h 92"/>
                <a:gd name="T24" fmla="*/ 16 w 22"/>
                <a:gd name="T25" fmla="*/ 92 h 92"/>
                <a:gd name="T26" fmla="*/ 12 w 22"/>
                <a:gd name="T27" fmla="*/ 92 h 92"/>
                <a:gd name="T28" fmla="*/ 9 w 22"/>
                <a:gd name="T29" fmla="*/ 90 h 92"/>
                <a:gd name="T30" fmla="*/ 7 w 22"/>
                <a:gd name="T31" fmla="*/ 88 h 92"/>
                <a:gd name="T32" fmla="*/ 7 w 22"/>
                <a:gd name="T33" fmla="*/ 88 h 92"/>
                <a:gd name="T34" fmla="*/ 3 w 22"/>
                <a:gd name="T35" fmla="*/ 78 h 92"/>
                <a:gd name="T36" fmla="*/ 0 w 22"/>
                <a:gd name="T37" fmla="*/ 68 h 92"/>
                <a:gd name="T38" fmla="*/ 0 w 22"/>
                <a:gd name="T39" fmla="*/ 57 h 92"/>
                <a:gd name="T40" fmla="*/ 0 w 22"/>
                <a:gd name="T41" fmla="*/ 57 h 92"/>
                <a:gd name="T42" fmla="*/ 2 w 22"/>
                <a:gd name="T43" fmla="*/ 39 h 92"/>
                <a:gd name="T44" fmla="*/ 5 w 22"/>
                <a:gd name="T45" fmla="*/ 21 h 92"/>
                <a:gd name="T46" fmla="*/ 9 w 22"/>
                <a:gd name="T47" fmla="*/ 3 h 92"/>
                <a:gd name="T48" fmla="*/ 9 w 22"/>
                <a:gd name="T49" fmla="*/ 3 h 92"/>
                <a:gd name="T50" fmla="*/ 12 w 22"/>
                <a:gd name="T51" fmla="*/ 1 h 92"/>
                <a:gd name="T52" fmla="*/ 15 w 22"/>
                <a:gd name="T53" fmla="*/ 0 h 92"/>
                <a:gd name="T54" fmla="*/ 19 w 22"/>
                <a:gd name="T55" fmla="*/ 0 h 92"/>
                <a:gd name="T56" fmla="*/ 19 w 22"/>
                <a:gd name="T57" fmla="*/ 0 h 92"/>
                <a:gd name="T58" fmla="*/ 21 w 22"/>
                <a:gd name="T59" fmla="*/ 3 h 92"/>
                <a:gd name="T60" fmla="*/ 22 w 22"/>
                <a:gd name="T61" fmla="*/ 6 h 92"/>
                <a:gd name="T62" fmla="*/ 22 w 22"/>
                <a:gd name="T63" fmla="*/ 9 h 92"/>
                <a:gd name="T64" fmla="*/ 22 w 22"/>
                <a:gd name="T65" fmla="*/ 9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"/>
                <a:gd name="T100" fmla="*/ 0 h 92"/>
                <a:gd name="T101" fmla="*/ 22 w 22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" h="92">
                  <a:moveTo>
                    <a:pt x="22" y="9"/>
                  </a:moveTo>
                  <a:lnTo>
                    <a:pt x="18" y="26"/>
                  </a:lnTo>
                  <a:lnTo>
                    <a:pt x="16" y="43"/>
                  </a:lnTo>
                  <a:lnTo>
                    <a:pt x="14" y="59"/>
                  </a:lnTo>
                  <a:lnTo>
                    <a:pt x="14" y="68"/>
                  </a:lnTo>
                  <a:lnTo>
                    <a:pt x="17" y="76"/>
                  </a:lnTo>
                  <a:lnTo>
                    <a:pt x="20" y="83"/>
                  </a:lnTo>
                  <a:lnTo>
                    <a:pt x="20" y="87"/>
                  </a:lnTo>
                  <a:lnTo>
                    <a:pt x="19" y="90"/>
                  </a:lnTo>
                  <a:lnTo>
                    <a:pt x="16" y="92"/>
                  </a:lnTo>
                  <a:lnTo>
                    <a:pt x="12" y="92"/>
                  </a:lnTo>
                  <a:lnTo>
                    <a:pt x="9" y="90"/>
                  </a:lnTo>
                  <a:lnTo>
                    <a:pt x="7" y="88"/>
                  </a:lnTo>
                  <a:lnTo>
                    <a:pt x="3" y="78"/>
                  </a:lnTo>
                  <a:lnTo>
                    <a:pt x="0" y="68"/>
                  </a:lnTo>
                  <a:lnTo>
                    <a:pt x="0" y="57"/>
                  </a:lnTo>
                  <a:lnTo>
                    <a:pt x="2" y="39"/>
                  </a:lnTo>
                  <a:lnTo>
                    <a:pt x="5" y="21"/>
                  </a:lnTo>
                  <a:lnTo>
                    <a:pt x="9" y="3"/>
                  </a:lnTo>
                  <a:lnTo>
                    <a:pt x="12" y="1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1" y="3"/>
                  </a:lnTo>
                  <a:lnTo>
                    <a:pt x="22" y="6"/>
                  </a:lnTo>
                  <a:lnTo>
                    <a:pt x="22" y="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99" name="Freeform 956"/>
            <p:cNvSpPr>
              <a:spLocks/>
            </p:cNvSpPr>
            <p:nvPr/>
          </p:nvSpPr>
          <p:spPr bwMode="auto">
            <a:xfrm>
              <a:off x="1589" y="1437"/>
              <a:ext cx="30" cy="93"/>
            </a:xfrm>
            <a:custGeom>
              <a:avLst/>
              <a:gdLst>
                <a:gd name="T0" fmla="*/ 14 w 30"/>
                <a:gd name="T1" fmla="*/ 7 h 93"/>
                <a:gd name="T2" fmla="*/ 16 w 30"/>
                <a:gd name="T3" fmla="*/ 17 h 93"/>
                <a:gd name="T4" fmla="*/ 19 w 30"/>
                <a:gd name="T5" fmla="*/ 26 h 93"/>
                <a:gd name="T6" fmla="*/ 23 w 30"/>
                <a:gd name="T7" fmla="*/ 35 h 93"/>
                <a:gd name="T8" fmla="*/ 23 w 30"/>
                <a:gd name="T9" fmla="*/ 35 h 93"/>
                <a:gd name="T10" fmla="*/ 26 w 30"/>
                <a:gd name="T11" fmla="*/ 49 h 93"/>
                <a:gd name="T12" fmla="*/ 27 w 30"/>
                <a:gd name="T13" fmla="*/ 63 h 93"/>
                <a:gd name="T14" fmla="*/ 28 w 30"/>
                <a:gd name="T15" fmla="*/ 78 h 93"/>
                <a:gd name="T16" fmla="*/ 28 w 30"/>
                <a:gd name="T17" fmla="*/ 78 h 93"/>
                <a:gd name="T18" fmla="*/ 28 w 30"/>
                <a:gd name="T19" fmla="*/ 80 h 93"/>
                <a:gd name="T20" fmla="*/ 28 w 30"/>
                <a:gd name="T21" fmla="*/ 82 h 93"/>
                <a:gd name="T22" fmla="*/ 29 w 30"/>
                <a:gd name="T23" fmla="*/ 84 h 93"/>
                <a:gd name="T24" fmla="*/ 29 w 30"/>
                <a:gd name="T25" fmla="*/ 84 h 93"/>
                <a:gd name="T26" fmla="*/ 30 w 30"/>
                <a:gd name="T27" fmla="*/ 87 h 93"/>
                <a:gd name="T28" fmla="*/ 28 w 30"/>
                <a:gd name="T29" fmla="*/ 90 h 93"/>
                <a:gd name="T30" fmla="*/ 26 w 30"/>
                <a:gd name="T31" fmla="*/ 93 h 93"/>
                <a:gd name="T32" fmla="*/ 26 w 30"/>
                <a:gd name="T33" fmla="*/ 93 h 93"/>
                <a:gd name="T34" fmla="*/ 22 w 30"/>
                <a:gd name="T35" fmla="*/ 93 h 93"/>
                <a:gd name="T36" fmla="*/ 19 w 30"/>
                <a:gd name="T37" fmla="*/ 92 h 93"/>
                <a:gd name="T38" fmla="*/ 17 w 30"/>
                <a:gd name="T39" fmla="*/ 89 h 93"/>
                <a:gd name="T40" fmla="*/ 17 w 30"/>
                <a:gd name="T41" fmla="*/ 89 h 93"/>
                <a:gd name="T42" fmla="*/ 16 w 30"/>
                <a:gd name="T43" fmla="*/ 88 h 93"/>
                <a:gd name="T44" fmla="*/ 15 w 30"/>
                <a:gd name="T45" fmla="*/ 86 h 93"/>
                <a:gd name="T46" fmla="*/ 14 w 30"/>
                <a:gd name="T47" fmla="*/ 84 h 93"/>
                <a:gd name="T48" fmla="*/ 14 w 30"/>
                <a:gd name="T49" fmla="*/ 84 h 93"/>
                <a:gd name="T50" fmla="*/ 13 w 30"/>
                <a:gd name="T51" fmla="*/ 65 h 93"/>
                <a:gd name="T52" fmla="*/ 12 w 30"/>
                <a:gd name="T53" fmla="*/ 47 h 93"/>
                <a:gd name="T54" fmla="*/ 6 w 30"/>
                <a:gd name="T55" fmla="*/ 28 h 93"/>
                <a:gd name="T56" fmla="*/ 6 w 30"/>
                <a:gd name="T57" fmla="*/ 28 h 93"/>
                <a:gd name="T58" fmla="*/ 3 w 30"/>
                <a:gd name="T59" fmla="*/ 21 h 93"/>
                <a:gd name="T60" fmla="*/ 1 w 30"/>
                <a:gd name="T61" fmla="*/ 14 h 93"/>
                <a:gd name="T62" fmla="*/ 0 w 30"/>
                <a:gd name="T63" fmla="*/ 7 h 93"/>
                <a:gd name="T64" fmla="*/ 0 w 30"/>
                <a:gd name="T65" fmla="*/ 7 h 93"/>
                <a:gd name="T66" fmla="*/ 1 w 30"/>
                <a:gd name="T67" fmla="*/ 3 h 93"/>
                <a:gd name="T68" fmla="*/ 4 w 30"/>
                <a:gd name="T69" fmla="*/ 1 h 93"/>
                <a:gd name="T70" fmla="*/ 7 w 30"/>
                <a:gd name="T71" fmla="*/ 0 h 93"/>
                <a:gd name="T72" fmla="*/ 7 w 30"/>
                <a:gd name="T73" fmla="*/ 0 h 93"/>
                <a:gd name="T74" fmla="*/ 10 w 30"/>
                <a:gd name="T75" fmla="*/ 1 h 93"/>
                <a:gd name="T76" fmla="*/ 13 w 30"/>
                <a:gd name="T77" fmla="*/ 4 h 93"/>
                <a:gd name="T78" fmla="*/ 14 w 30"/>
                <a:gd name="T79" fmla="*/ 7 h 93"/>
                <a:gd name="T80" fmla="*/ 14 w 30"/>
                <a:gd name="T81" fmla="*/ 7 h 9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0"/>
                <a:gd name="T124" fmla="*/ 0 h 93"/>
                <a:gd name="T125" fmla="*/ 30 w 30"/>
                <a:gd name="T126" fmla="*/ 93 h 9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0" h="93">
                  <a:moveTo>
                    <a:pt x="14" y="7"/>
                  </a:moveTo>
                  <a:lnTo>
                    <a:pt x="16" y="17"/>
                  </a:lnTo>
                  <a:lnTo>
                    <a:pt x="19" y="26"/>
                  </a:lnTo>
                  <a:lnTo>
                    <a:pt x="23" y="35"/>
                  </a:lnTo>
                  <a:lnTo>
                    <a:pt x="26" y="49"/>
                  </a:lnTo>
                  <a:lnTo>
                    <a:pt x="27" y="63"/>
                  </a:lnTo>
                  <a:lnTo>
                    <a:pt x="28" y="78"/>
                  </a:lnTo>
                  <a:lnTo>
                    <a:pt x="28" y="80"/>
                  </a:lnTo>
                  <a:lnTo>
                    <a:pt x="28" y="82"/>
                  </a:lnTo>
                  <a:lnTo>
                    <a:pt x="29" y="84"/>
                  </a:lnTo>
                  <a:lnTo>
                    <a:pt x="30" y="87"/>
                  </a:lnTo>
                  <a:lnTo>
                    <a:pt x="28" y="90"/>
                  </a:lnTo>
                  <a:lnTo>
                    <a:pt x="26" y="93"/>
                  </a:lnTo>
                  <a:lnTo>
                    <a:pt x="22" y="93"/>
                  </a:lnTo>
                  <a:lnTo>
                    <a:pt x="19" y="92"/>
                  </a:lnTo>
                  <a:lnTo>
                    <a:pt x="17" y="89"/>
                  </a:lnTo>
                  <a:lnTo>
                    <a:pt x="16" y="88"/>
                  </a:lnTo>
                  <a:lnTo>
                    <a:pt x="15" y="86"/>
                  </a:lnTo>
                  <a:lnTo>
                    <a:pt x="14" y="84"/>
                  </a:lnTo>
                  <a:lnTo>
                    <a:pt x="13" y="65"/>
                  </a:lnTo>
                  <a:lnTo>
                    <a:pt x="12" y="47"/>
                  </a:lnTo>
                  <a:lnTo>
                    <a:pt x="6" y="28"/>
                  </a:lnTo>
                  <a:lnTo>
                    <a:pt x="3" y="21"/>
                  </a:lnTo>
                  <a:lnTo>
                    <a:pt x="1" y="14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3" y="4"/>
                  </a:lnTo>
                  <a:lnTo>
                    <a:pt x="14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00" name="Freeform 957"/>
            <p:cNvSpPr>
              <a:spLocks/>
            </p:cNvSpPr>
            <p:nvPr/>
          </p:nvSpPr>
          <p:spPr bwMode="auto">
            <a:xfrm>
              <a:off x="1579" y="1439"/>
              <a:ext cx="19" cy="92"/>
            </a:xfrm>
            <a:custGeom>
              <a:avLst/>
              <a:gdLst>
                <a:gd name="T0" fmla="*/ 18 w 19"/>
                <a:gd name="T1" fmla="*/ 10 h 92"/>
                <a:gd name="T2" fmla="*/ 16 w 19"/>
                <a:gd name="T3" fmla="*/ 21 h 92"/>
                <a:gd name="T4" fmla="*/ 15 w 19"/>
                <a:gd name="T5" fmla="*/ 33 h 92"/>
                <a:gd name="T6" fmla="*/ 16 w 19"/>
                <a:gd name="T7" fmla="*/ 44 h 92"/>
                <a:gd name="T8" fmla="*/ 16 w 19"/>
                <a:gd name="T9" fmla="*/ 44 h 92"/>
                <a:gd name="T10" fmla="*/ 17 w 19"/>
                <a:gd name="T11" fmla="*/ 58 h 92"/>
                <a:gd name="T12" fmla="*/ 16 w 19"/>
                <a:gd name="T13" fmla="*/ 72 h 92"/>
                <a:gd name="T14" fmla="*/ 14 w 19"/>
                <a:gd name="T15" fmla="*/ 85 h 92"/>
                <a:gd name="T16" fmla="*/ 14 w 19"/>
                <a:gd name="T17" fmla="*/ 85 h 92"/>
                <a:gd name="T18" fmla="*/ 13 w 19"/>
                <a:gd name="T19" fmla="*/ 89 h 92"/>
                <a:gd name="T20" fmla="*/ 10 w 19"/>
                <a:gd name="T21" fmla="*/ 91 h 92"/>
                <a:gd name="T22" fmla="*/ 7 w 19"/>
                <a:gd name="T23" fmla="*/ 92 h 92"/>
                <a:gd name="T24" fmla="*/ 7 w 19"/>
                <a:gd name="T25" fmla="*/ 92 h 92"/>
                <a:gd name="T26" fmla="*/ 3 w 19"/>
                <a:gd name="T27" fmla="*/ 91 h 92"/>
                <a:gd name="T28" fmla="*/ 0 w 19"/>
                <a:gd name="T29" fmla="*/ 88 h 92"/>
                <a:gd name="T30" fmla="*/ 0 w 19"/>
                <a:gd name="T31" fmla="*/ 85 h 92"/>
                <a:gd name="T32" fmla="*/ 0 w 19"/>
                <a:gd name="T33" fmla="*/ 85 h 92"/>
                <a:gd name="T34" fmla="*/ 2 w 19"/>
                <a:gd name="T35" fmla="*/ 72 h 92"/>
                <a:gd name="T36" fmla="*/ 3 w 19"/>
                <a:gd name="T37" fmla="*/ 57 h 92"/>
                <a:gd name="T38" fmla="*/ 2 w 19"/>
                <a:gd name="T39" fmla="*/ 44 h 92"/>
                <a:gd name="T40" fmla="*/ 2 w 19"/>
                <a:gd name="T41" fmla="*/ 44 h 92"/>
                <a:gd name="T42" fmla="*/ 1 w 19"/>
                <a:gd name="T43" fmla="*/ 30 h 92"/>
                <a:gd name="T44" fmla="*/ 3 w 19"/>
                <a:gd name="T45" fmla="*/ 16 h 92"/>
                <a:gd name="T46" fmla="*/ 7 w 19"/>
                <a:gd name="T47" fmla="*/ 3 h 92"/>
                <a:gd name="T48" fmla="*/ 7 w 19"/>
                <a:gd name="T49" fmla="*/ 3 h 92"/>
                <a:gd name="T50" fmla="*/ 9 w 19"/>
                <a:gd name="T51" fmla="*/ 1 h 92"/>
                <a:gd name="T52" fmla="*/ 13 w 19"/>
                <a:gd name="T53" fmla="*/ 0 h 92"/>
                <a:gd name="T54" fmla="*/ 16 w 19"/>
                <a:gd name="T55" fmla="*/ 1 h 92"/>
                <a:gd name="T56" fmla="*/ 16 w 19"/>
                <a:gd name="T57" fmla="*/ 1 h 92"/>
                <a:gd name="T58" fmla="*/ 19 w 19"/>
                <a:gd name="T59" fmla="*/ 4 h 92"/>
                <a:gd name="T60" fmla="*/ 19 w 19"/>
                <a:gd name="T61" fmla="*/ 7 h 92"/>
                <a:gd name="T62" fmla="*/ 18 w 19"/>
                <a:gd name="T63" fmla="*/ 10 h 92"/>
                <a:gd name="T64" fmla="*/ 18 w 19"/>
                <a:gd name="T65" fmla="*/ 10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"/>
                <a:gd name="T100" fmla="*/ 0 h 92"/>
                <a:gd name="T101" fmla="*/ 19 w 19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" h="92">
                  <a:moveTo>
                    <a:pt x="18" y="10"/>
                  </a:moveTo>
                  <a:lnTo>
                    <a:pt x="16" y="21"/>
                  </a:lnTo>
                  <a:lnTo>
                    <a:pt x="15" y="33"/>
                  </a:lnTo>
                  <a:lnTo>
                    <a:pt x="16" y="44"/>
                  </a:lnTo>
                  <a:lnTo>
                    <a:pt x="17" y="58"/>
                  </a:lnTo>
                  <a:lnTo>
                    <a:pt x="16" y="72"/>
                  </a:lnTo>
                  <a:lnTo>
                    <a:pt x="14" y="85"/>
                  </a:lnTo>
                  <a:lnTo>
                    <a:pt x="13" y="89"/>
                  </a:lnTo>
                  <a:lnTo>
                    <a:pt x="10" y="91"/>
                  </a:lnTo>
                  <a:lnTo>
                    <a:pt x="7" y="92"/>
                  </a:lnTo>
                  <a:lnTo>
                    <a:pt x="3" y="91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2" y="72"/>
                  </a:lnTo>
                  <a:lnTo>
                    <a:pt x="3" y="57"/>
                  </a:lnTo>
                  <a:lnTo>
                    <a:pt x="2" y="44"/>
                  </a:lnTo>
                  <a:lnTo>
                    <a:pt x="1" y="30"/>
                  </a:lnTo>
                  <a:lnTo>
                    <a:pt x="3" y="16"/>
                  </a:lnTo>
                  <a:lnTo>
                    <a:pt x="7" y="3"/>
                  </a:lnTo>
                  <a:lnTo>
                    <a:pt x="9" y="1"/>
                  </a:lnTo>
                  <a:lnTo>
                    <a:pt x="13" y="0"/>
                  </a:lnTo>
                  <a:lnTo>
                    <a:pt x="16" y="1"/>
                  </a:lnTo>
                  <a:lnTo>
                    <a:pt x="19" y="4"/>
                  </a:lnTo>
                  <a:lnTo>
                    <a:pt x="19" y="7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01" name="Freeform 958"/>
            <p:cNvSpPr>
              <a:spLocks/>
            </p:cNvSpPr>
            <p:nvPr/>
          </p:nvSpPr>
          <p:spPr bwMode="auto">
            <a:xfrm>
              <a:off x="1545" y="1445"/>
              <a:ext cx="26" cy="85"/>
            </a:xfrm>
            <a:custGeom>
              <a:avLst/>
              <a:gdLst>
                <a:gd name="T0" fmla="*/ 14 w 26"/>
                <a:gd name="T1" fmla="*/ 8 h 85"/>
                <a:gd name="T2" fmla="*/ 16 w 26"/>
                <a:gd name="T3" fmla="*/ 32 h 85"/>
                <a:gd name="T4" fmla="*/ 22 w 26"/>
                <a:gd name="T5" fmla="*/ 54 h 85"/>
                <a:gd name="T6" fmla="*/ 26 w 26"/>
                <a:gd name="T7" fmla="*/ 78 h 85"/>
                <a:gd name="T8" fmla="*/ 26 w 26"/>
                <a:gd name="T9" fmla="*/ 78 h 85"/>
                <a:gd name="T10" fmla="*/ 26 w 26"/>
                <a:gd name="T11" fmla="*/ 81 h 85"/>
                <a:gd name="T12" fmla="*/ 24 w 26"/>
                <a:gd name="T13" fmla="*/ 84 h 85"/>
                <a:gd name="T14" fmla="*/ 21 w 26"/>
                <a:gd name="T15" fmla="*/ 85 h 85"/>
                <a:gd name="T16" fmla="*/ 21 w 26"/>
                <a:gd name="T17" fmla="*/ 85 h 85"/>
                <a:gd name="T18" fmla="*/ 17 w 26"/>
                <a:gd name="T19" fmla="*/ 85 h 85"/>
                <a:gd name="T20" fmla="*/ 14 w 26"/>
                <a:gd name="T21" fmla="*/ 83 h 85"/>
                <a:gd name="T22" fmla="*/ 13 w 26"/>
                <a:gd name="T23" fmla="*/ 80 h 85"/>
                <a:gd name="T24" fmla="*/ 13 w 26"/>
                <a:gd name="T25" fmla="*/ 80 h 85"/>
                <a:gd name="T26" fmla="*/ 10 w 26"/>
                <a:gd name="T27" fmla="*/ 65 h 85"/>
                <a:gd name="T28" fmla="*/ 6 w 26"/>
                <a:gd name="T29" fmla="*/ 50 h 85"/>
                <a:gd name="T30" fmla="*/ 2 w 26"/>
                <a:gd name="T31" fmla="*/ 35 h 85"/>
                <a:gd name="T32" fmla="*/ 2 w 26"/>
                <a:gd name="T33" fmla="*/ 35 h 85"/>
                <a:gd name="T34" fmla="*/ 1 w 26"/>
                <a:gd name="T35" fmla="*/ 26 h 85"/>
                <a:gd name="T36" fmla="*/ 0 w 26"/>
                <a:gd name="T37" fmla="*/ 16 h 85"/>
                <a:gd name="T38" fmla="*/ 0 w 26"/>
                <a:gd name="T39" fmla="*/ 6 h 85"/>
                <a:gd name="T40" fmla="*/ 0 w 26"/>
                <a:gd name="T41" fmla="*/ 6 h 85"/>
                <a:gd name="T42" fmla="*/ 2 w 26"/>
                <a:gd name="T43" fmla="*/ 3 h 85"/>
                <a:gd name="T44" fmla="*/ 4 w 26"/>
                <a:gd name="T45" fmla="*/ 1 h 85"/>
                <a:gd name="T46" fmla="*/ 8 w 26"/>
                <a:gd name="T47" fmla="*/ 0 h 85"/>
                <a:gd name="T48" fmla="*/ 8 w 26"/>
                <a:gd name="T49" fmla="*/ 0 h 85"/>
                <a:gd name="T50" fmla="*/ 11 w 26"/>
                <a:gd name="T51" fmla="*/ 2 h 85"/>
                <a:gd name="T52" fmla="*/ 13 w 26"/>
                <a:gd name="T53" fmla="*/ 4 h 85"/>
                <a:gd name="T54" fmla="*/ 14 w 26"/>
                <a:gd name="T55" fmla="*/ 8 h 85"/>
                <a:gd name="T56" fmla="*/ 14 w 26"/>
                <a:gd name="T57" fmla="*/ 8 h 8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6"/>
                <a:gd name="T88" fmla="*/ 0 h 85"/>
                <a:gd name="T89" fmla="*/ 26 w 26"/>
                <a:gd name="T90" fmla="*/ 85 h 8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6" h="85">
                  <a:moveTo>
                    <a:pt x="14" y="8"/>
                  </a:moveTo>
                  <a:lnTo>
                    <a:pt x="16" y="32"/>
                  </a:lnTo>
                  <a:lnTo>
                    <a:pt x="22" y="54"/>
                  </a:lnTo>
                  <a:lnTo>
                    <a:pt x="26" y="78"/>
                  </a:lnTo>
                  <a:lnTo>
                    <a:pt x="26" y="81"/>
                  </a:lnTo>
                  <a:lnTo>
                    <a:pt x="24" y="84"/>
                  </a:lnTo>
                  <a:lnTo>
                    <a:pt x="21" y="85"/>
                  </a:lnTo>
                  <a:lnTo>
                    <a:pt x="17" y="85"/>
                  </a:lnTo>
                  <a:lnTo>
                    <a:pt x="14" y="83"/>
                  </a:lnTo>
                  <a:lnTo>
                    <a:pt x="13" y="80"/>
                  </a:lnTo>
                  <a:lnTo>
                    <a:pt x="10" y="65"/>
                  </a:lnTo>
                  <a:lnTo>
                    <a:pt x="6" y="50"/>
                  </a:lnTo>
                  <a:lnTo>
                    <a:pt x="2" y="35"/>
                  </a:lnTo>
                  <a:lnTo>
                    <a:pt x="1" y="26"/>
                  </a:lnTo>
                  <a:lnTo>
                    <a:pt x="0" y="16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1"/>
                  </a:lnTo>
                  <a:lnTo>
                    <a:pt x="8" y="0"/>
                  </a:lnTo>
                  <a:lnTo>
                    <a:pt x="11" y="2"/>
                  </a:lnTo>
                  <a:lnTo>
                    <a:pt x="13" y="4"/>
                  </a:lnTo>
                  <a:lnTo>
                    <a:pt x="14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02" name="Freeform 959"/>
            <p:cNvSpPr>
              <a:spLocks/>
            </p:cNvSpPr>
            <p:nvPr/>
          </p:nvSpPr>
          <p:spPr bwMode="auto">
            <a:xfrm>
              <a:off x="1526" y="1445"/>
              <a:ext cx="22" cy="90"/>
            </a:xfrm>
            <a:custGeom>
              <a:avLst/>
              <a:gdLst>
                <a:gd name="T0" fmla="*/ 22 w 22"/>
                <a:gd name="T1" fmla="*/ 9 h 90"/>
                <a:gd name="T2" fmla="*/ 18 w 22"/>
                <a:gd name="T3" fmla="*/ 19 h 90"/>
                <a:gd name="T4" fmla="*/ 17 w 22"/>
                <a:gd name="T5" fmla="*/ 29 h 90"/>
                <a:gd name="T6" fmla="*/ 17 w 22"/>
                <a:gd name="T7" fmla="*/ 40 h 90"/>
                <a:gd name="T8" fmla="*/ 17 w 22"/>
                <a:gd name="T9" fmla="*/ 40 h 90"/>
                <a:gd name="T10" fmla="*/ 17 w 22"/>
                <a:gd name="T11" fmla="*/ 42 h 90"/>
                <a:gd name="T12" fmla="*/ 16 w 22"/>
                <a:gd name="T13" fmla="*/ 44 h 90"/>
                <a:gd name="T14" fmla="*/ 16 w 22"/>
                <a:gd name="T15" fmla="*/ 47 h 90"/>
                <a:gd name="T16" fmla="*/ 16 w 22"/>
                <a:gd name="T17" fmla="*/ 47 h 90"/>
                <a:gd name="T18" fmla="*/ 15 w 22"/>
                <a:gd name="T19" fmla="*/ 56 h 90"/>
                <a:gd name="T20" fmla="*/ 16 w 22"/>
                <a:gd name="T21" fmla="*/ 66 h 90"/>
                <a:gd name="T22" fmla="*/ 15 w 22"/>
                <a:gd name="T23" fmla="*/ 76 h 90"/>
                <a:gd name="T24" fmla="*/ 15 w 22"/>
                <a:gd name="T25" fmla="*/ 76 h 90"/>
                <a:gd name="T26" fmla="*/ 15 w 22"/>
                <a:gd name="T27" fmla="*/ 78 h 90"/>
                <a:gd name="T28" fmla="*/ 14 w 22"/>
                <a:gd name="T29" fmla="*/ 81 h 90"/>
                <a:gd name="T30" fmla="*/ 13 w 22"/>
                <a:gd name="T31" fmla="*/ 84 h 90"/>
                <a:gd name="T32" fmla="*/ 13 w 22"/>
                <a:gd name="T33" fmla="*/ 84 h 90"/>
                <a:gd name="T34" fmla="*/ 13 w 22"/>
                <a:gd name="T35" fmla="*/ 84 h 90"/>
                <a:gd name="T36" fmla="*/ 14 w 22"/>
                <a:gd name="T37" fmla="*/ 83 h 90"/>
                <a:gd name="T38" fmla="*/ 14 w 22"/>
                <a:gd name="T39" fmla="*/ 83 h 90"/>
                <a:gd name="T40" fmla="*/ 14 w 22"/>
                <a:gd name="T41" fmla="*/ 83 h 90"/>
                <a:gd name="T42" fmla="*/ 13 w 22"/>
                <a:gd name="T43" fmla="*/ 86 h 90"/>
                <a:gd name="T44" fmla="*/ 10 w 22"/>
                <a:gd name="T45" fmla="*/ 89 h 90"/>
                <a:gd name="T46" fmla="*/ 7 w 22"/>
                <a:gd name="T47" fmla="*/ 90 h 90"/>
                <a:gd name="T48" fmla="*/ 7 w 22"/>
                <a:gd name="T49" fmla="*/ 90 h 90"/>
                <a:gd name="T50" fmla="*/ 3 w 22"/>
                <a:gd name="T51" fmla="*/ 89 h 90"/>
                <a:gd name="T52" fmla="*/ 1 w 22"/>
                <a:gd name="T53" fmla="*/ 86 h 90"/>
                <a:gd name="T54" fmla="*/ 0 w 22"/>
                <a:gd name="T55" fmla="*/ 83 h 90"/>
                <a:gd name="T56" fmla="*/ 0 w 22"/>
                <a:gd name="T57" fmla="*/ 83 h 90"/>
                <a:gd name="T58" fmla="*/ 0 w 22"/>
                <a:gd name="T59" fmla="*/ 80 h 90"/>
                <a:gd name="T60" fmla="*/ 1 w 22"/>
                <a:gd name="T61" fmla="*/ 77 h 90"/>
                <a:gd name="T62" fmla="*/ 2 w 22"/>
                <a:gd name="T63" fmla="*/ 74 h 90"/>
                <a:gd name="T64" fmla="*/ 2 w 22"/>
                <a:gd name="T65" fmla="*/ 74 h 90"/>
                <a:gd name="T66" fmla="*/ 2 w 22"/>
                <a:gd name="T67" fmla="*/ 62 h 90"/>
                <a:gd name="T68" fmla="*/ 2 w 22"/>
                <a:gd name="T69" fmla="*/ 50 h 90"/>
                <a:gd name="T70" fmla="*/ 3 w 22"/>
                <a:gd name="T71" fmla="*/ 38 h 90"/>
                <a:gd name="T72" fmla="*/ 3 w 22"/>
                <a:gd name="T73" fmla="*/ 38 h 90"/>
                <a:gd name="T74" fmla="*/ 3 w 22"/>
                <a:gd name="T75" fmla="*/ 27 h 90"/>
                <a:gd name="T76" fmla="*/ 5 w 22"/>
                <a:gd name="T77" fmla="*/ 15 h 90"/>
                <a:gd name="T78" fmla="*/ 8 w 22"/>
                <a:gd name="T79" fmla="*/ 5 h 90"/>
                <a:gd name="T80" fmla="*/ 8 w 22"/>
                <a:gd name="T81" fmla="*/ 5 h 90"/>
                <a:gd name="T82" fmla="*/ 10 w 22"/>
                <a:gd name="T83" fmla="*/ 2 h 90"/>
                <a:gd name="T84" fmla="*/ 13 w 22"/>
                <a:gd name="T85" fmla="*/ 0 h 90"/>
                <a:gd name="T86" fmla="*/ 17 w 22"/>
                <a:gd name="T87" fmla="*/ 1 h 90"/>
                <a:gd name="T88" fmla="*/ 17 w 22"/>
                <a:gd name="T89" fmla="*/ 1 h 90"/>
                <a:gd name="T90" fmla="*/ 20 w 22"/>
                <a:gd name="T91" fmla="*/ 3 h 90"/>
                <a:gd name="T92" fmla="*/ 22 w 22"/>
                <a:gd name="T93" fmla="*/ 6 h 90"/>
                <a:gd name="T94" fmla="*/ 22 w 22"/>
                <a:gd name="T95" fmla="*/ 9 h 90"/>
                <a:gd name="T96" fmla="*/ 22 w 22"/>
                <a:gd name="T97" fmla="*/ 9 h 9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2"/>
                <a:gd name="T148" fmla="*/ 0 h 90"/>
                <a:gd name="T149" fmla="*/ 22 w 22"/>
                <a:gd name="T150" fmla="*/ 90 h 9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2" h="90">
                  <a:moveTo>
                    <a:pt x="22" y="9"/>
                  </a:moveTo>
                  <a:lnTo>
                    <a:pt x="18" y="19"/>
                  </a:lnTo>
                  <a:lnTo>
                    <a:pt x="17" y="29"/>
                  </a:lnTo>
                  <a:lnTo>
                    <a:pt x="17" y="40"/>
                  </a:lnTo>
                  <a:lnTo>
                    <a:pt x="17" y="42"/>
                  </a:lnTo>
                  <a:lnTo>
                    <a:pt x="16" y="44"/>
                  </a:lnTo>
                  <a:lnTo>
                    <a:pt x="16" y="47"/>
                  </a:lnTo>
                  <a:lnTo>
                    <a:pt x="15" y="56"/>
                  </a:lnTo>
                  <a:lnTo>
                    <a:pt x="16" y="66"/>
                  </a:lnTo>
                  <a:lnTo>
                    <a:pt x="15" y="76"/>
                  </a:lnTo>
                  <a:lnTo>
                    <a:pt x="15" y="78"/>
                  </a:lnTo>
                  <a:lnTo>
                    <a:pt x="14" y="81"/>
                  </a:lnTo>
                  <a:lnTo>
                    <a:pt x="13" y="84"/>
                  </a:lnTo>
                  <a:lnTo>
                    <a:pt x="14" y="83"/>
                  </a:lnTo>
                  <a:lnTo>
                    <a:pt x="13" y="86"/>
                  </a:lnTo>
                  <a:lnTo>
                    <a:pt x="10" y="89"/>
                  </a:lnTo>
                  <a:lnTo>
                    <a:pt x="7" y="90"/>
                  </a:lnTo>
                  <a:lnTo>
                    <a:pt x="3" y="89"/>
                  </a:lnTo>
                  <a:lnTo>
                    <a:pt x="1" y="86"/>
                  </a:lnTo>
                  <a:lnTo>
                    <a:pt x="0" y="83"/>
                  </a:lnTo>
                  <a:lnTo>
                    <a:pt x="0" y="80"/>
                  </a:lnTo>
                  <a:lnTo>
                    <a:pt x="1" y="77"/>
                  </a:lnTo>
                  <a:lnTo>
                    <a:pt x="2" y="74"/>
                  </a:lnTo>
                  <a:lnTo>
                    <a:pt x="2" y="62"/>
                  </a:lnTo>
                  <a:lnTo>
                    <a:pt x="2" y="50"/>
                  </a:lnTo>
                  <a:lnTo>
                    <a:pt x="3" y="38"/>
                  </a:lnTo>
                  <a:lnTo>
                    <a:pt x="3" y="27"/>
                  </a:lnTo>
                  <a:lnTo>
                    <a:pt x="5" y="15"/>
                  </a:lnTo>
                  <a:lnTo>
                    <a:pt x="8" y="5"/>
                  </a:lnTo>
                  <a:lnTo>
                    <a:pt x="10" y="2"/>
                  </a:lnTo>
                  <a:lnTo>
                    <a:pt x="13" y="0"/>
                  </a:lnTo>
                  <a:lnTo>
                    <a:pt x="17" y="1"/>
                  </a:lnTo>
                  <a:lnTo>
                    <a:pt x="20" y="3"/>
                  </a:lnTo>
                  <a:lnTo>
                    <a:pt x="22" y="6"/>
                  </a:lnTo>
                  <a:lnTo>
                    <a:pt x="22" y="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03" name="Freeform 960"/>
            <p:cNvSpPr>
              <a:spLocks/>
            </p:cNvSpPr>
            <p:nvPr/>
          </p:nvSpPr>
          <p:spPr bwMode="auto">
            <a:xfrm>
              <a:off x="1498" y="1444"/>
              <a:ext cx="25" cy="91"/>
            </a:xfrm>
            <a:custGeom>
              <a:avLst/>
              <a:gdLst>
                <a:gd name="T0" fmla="*/ 14 w 25"/>
                <a:gd name="T1" fmla="*/ 4 h 91"/>
                <a:gd name="T2" fmla="*/ 19 w 25"/>
                <a:gd name="T3" fmla="*/ 18 h 91"/>
                <a:gd name="T4" fmla="*/ 23 w 25"/>
                <a:gd name="T5" fmla="*/ 32 h 91"/>
                <a:gd name="T6" fmla="*/ 25 w 25"/>
                <a:gd name="T7" fmla="*/ 47 h 91"/>
                <a:gd name="T8" fmla="*/ 25 w 25"/>
                <a:gd name="T9" fmla="*/ 47 h 91"/>
                <a:gd name="T10" fmla="*/ 24 w 25"/>
                <a:gd name="T11" fmla="*/ 59 h 91"/>
                <a:gd name="T12" fmla="*/ 24 w 25"/>
                <a:gd name="T13" fmla="*/ 72 h 91"/>
                <a:gd name="T14" fmla="*/ 24 w 25"/>
                <a:gd name="T15" fmla="*/ 84 h 91"/>
                <a:gd name="T16" fmla="*/ 24 w 25"/>
                <a:gd name="T17" fmla="*/ 84 h 91"/>
                <a:gd name="T18" fmla="*/ 23 w 25"/>
                <a:gd name="T19" fmla="*/ 88 h 91"/>
                <a:gd name="T20" fmla="*/ 20 w 25"/>
                <a:gd name="T21" fmla="*/ 90 h 91"/>
                <a:gd name="T22" fmla="*/ 17 w 25"/>
                <a:gd name="T23" fmla="*/ 91 h 91"/>
                <a:gd name="T24" fmla="*/ 17 w 25"/>
                <a:gd name="T25" fmla="*/ 91 h 91"/>
                <a:gd name="T26" fmla="*/ 14 w 25"/>
                <a:gd name="T27" fmla="*/ 90 h 91"/>
                <a:gd name="T28" fmla="*/ 11 w 25"/>
                <a:gd name="T29" fmla="*/ 88 h 91"/>
                <a:gd name="T30" fmla="*/ 10 w 25"/>
                <a:gd name="T31" fmla="*/ 84 h 91"/>
                <a:gd name="T32" fmla="*/ 10 w 25"/>
                <a:gd name="T33" fmla="*/ 84 h 91"/>
                <a:gd name="T34" fmla="*/ 10 w 25"/>
                <a:gd name="T35" fmla="*/ 71 h 91"/>
                <a:gd name="T36" fmla="*/ 10 w 25"/>
                <a:gd name="T37" fmla="*/ 58 h 91"/>
                <a:gd name="T38" fmla="*/ 12 w 25"/>
                <a:gd name="T39" fmla="*/ 45 h 91"/>
                <a:gd name="T40" fmla="*/ 12 w 25"/>
                <a:gd name="T41" fmla="*/ 45 h 91"/>
                <a:gd name="T42" fmla="*/ 8 w 25"/>
                <a:gd name="T43" fmla="*/ 33 h 91"/>
                <a:gd name="T44" fmla="*/ 5 w 25"/>
                <a:gd name="T45" fmla="*/ 20 h 91"/>
                <a:gd name="T46" fmla="*/ 1 w 25"/>
                <a:gd name="T47" fmla="*/ 9 h 91"/>
                <a:gd name="T48" fmla="*/ 1 w 25"/>
                <a:gd name="T49" fmla="*/ 9 h 91"/>
                <a:gd name="T50" fmla="*/ 0 w 25"/>
                <a:gd name="T51" fmla="*/ 5 h 91"/>
                <a:gd name="T52" fmla="*/ 2 w 25"/>
                <a:gd name="T53" fmla="*/ 2 h 91"/>
                <a:gd name="T54" fmla="*/ 4 w 25"/>
                <a:gd name="T55" fmla="*/ 0 h 91"/>
                <a:gd name="T56" fmla="*/ 4 w 25"/>
                <a:gd name="T57" fmla="*/ 0 h 91"/>
                <a:gd name="T58" fmla="*/ 8 w 25"/>
                <a:gd name="T59" fmla="*/ 0 h 91"/>
                <a:gd name="T60" fmla="*/ 12 w 25"/>
                <a:gd name="T61" fmla="*/ 1 h 91"/>
                <a:gd name="T62" fmla="*/ 14 w 25"/>
                <a:gd name="T63" fmla="*/ 4 h 91"/>
                <a:gd name="T64" fmla="*/ 14 w 25"/>
                <a:gd name="T65" fmla="*/ 4 h 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"/>
                <a:gd name="T100" fmla="*/ 0 h 91"/>
                <a:gd name="T101" fmla="*/ 25 w 25"/>
                <a:gd name="T102" fmla="*/ 91 h 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" h="91">
                  <a:moveTo>
                    <a:pt x="14" y="4"/>
                  </a:moveTo>
                  <a:lnTo>
                    <a:pt x="19" y="18"/>
                  </a:lnTo>
                  <a:lnTo>
                    <a:pt x="23" y="32"/>
                  </a:lnTo>
                  <a:lnTo>
                    <a:pt x="25" y="47"/>
                  </a:lnTo>
                  <a:lnTo>
                    <a:pt x="24" y="59"/>
                  </a:lnTo>
                  <a:lnTo>
                    <a:pt x="24" y="72"/>
                  </a:lnTo>
                  <a:lnTo>
                    <a:pt x="24" y="84"/>
                  </a:lnTo>
                  <a:lnTo>
                    <a:pt x="23" y="88"/>
                  </a:lnTo>
                  <a:lnTo>
                    <a:pt x="20" y="90"/>
                  </a:lnTo>
                  <a:lnTo>
                    <a:pt x="17" y="91"/>
                  </a:lnTo>
                  <a:lnTo>
                    <a:pt x="14" y="90"/>
                  </a:lnTo>
                  <a:lnTo>
                    <a:pt x="11" y="88"/>
                  </a:lnTo>
                  <a:lnTo>
                    <a:pt x="10" y="84"/>
                  </a:lnTo>
                  <a:lnTo>
                    <a:pt x="10" y="71"/>
                  </a:lnTo>
                  <a:lnTo>
                    <a:pt x="10" y="58"/>
                  </a:lnTo>
                  <a:lnTo>
                    <a:pt x="12" y="45"/>
                  </a:lnTo>
                  <a:lnTo>
                    <a:pt x="8" y="33"/>
                  </a:lnTo>
                  <a:lnTo>
                    <a:pt x="5" y="20"/>
                  </a:lnTo>
                  <a:lnTo>
                    <a:pt x="1" y="9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1"/>
                  </a:lnTo>
                  <a:lnTo>
                    <a:pt x="14" y="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04" name="Freeform 961"/>
            <p:cNvSpPr>
              <a:spLocks/>
            </p:cNvSpPr>
            <p:nvPr/>
          </p:nvSpPr>
          <p:spPr bwMode="auto">
            <a:xfrm>
              <a:off x="1483" y="1451"/>
              <a:ext cx="16" cy="90"/>
            </a:xfrm>
            <a:custGeom>
              <a:avLst/>
              <a:gdLst>
                <a:gd name="T0" fmla="*/ 16 w 16"/>
                <a:gd name="T1" fmla="*/ 7 h 90"/>
                <a:gd name="T2" fmla="*/ 16 w 16"/>
                <a:gd name="T3" fmla="*/ 32 h 90"/>
                <a:gd name="T4" fmla="*/ 16 w 16"/>
                <a:gd name="T5" fmla="*/ 56 h 90"/>
                <a:gd name="T6" fmla="*/ 15 w 16"/>
                <a:gd name="T7" fmla="*/ 81 h 90"/>
                <a:gd name="T8" fmla="*/ 15 w 16"/>
                <a:gd name="T9" fmla="*/ 81 h 90"/>
                <a:gd name="T10" fmla="*/ 15 w 16"/>
                <a:gd name="T11" fmla="*/ 83 h 90"/>
                <a:gd name="T12" fmla="*/ 13 w 16"/>
                <a:gd name="T13" fmla="*/ 84 h 90"/>
                <a:gd name="T14" fmla="*/ 13 w 16"/>
                <a:gd name="T15" fmla="*/ 86 h 90"/>
                <a:gd name="T16" fmla="*/ 13 w 16"/>
                <a:gd name="T17" fmla="*/ 86 h 90"/>
                <a:gd name="T18" fmla="*/ 10 w 16"/>
                <a:gd name="T19" fmla="*/ 89 h 90"/>
                <a:gd name="T20" fmla="*/ 7 w 16"/>
                <a:gd name="T21" fmla="*/ 90 h 90"/>
                <a:gd name="T22" fmla="*/ 3 w 16"/>
                <a:gd name="T23" fmla="*/ 89 h 90"/>
                <a:gd name="T24" fmla="*/ 3 w 16"/>
                <a:gd name="T25" fmla="*/ 89 h 90"/>
                <a:gd name="T26" fmla="*/ 1 w 16"/>
                <a:gd name="T27" fmla="*/ 87 h 90"/>
                <a:gd name="T28" fmla="*/ 0 w 16"/>
                <a:gd name="T29" fmla="*/ 83 h 90"/>
                <a:gd name="T30" fmla="*/ 0 w 16"/>
                <a:gd name="T31" fmla="*/ 80 h 90"/>
                <a:gd name="T32" fmla="*/ 0 w 16"/>
                <a:gd name="T33" fmla="*/ 80 h 90"/>
                <a:gd name="T34" fmla="*/ 1 w 16"/>
                <a:gd name="T35" fmla="*/ 78 h 90"/>
                <a:gd name="T36" fmla="*/ 2 w 16"/>
                <a:gd name="T37" fmla="*/ 77 h 90"/>
                <a:gd name="T38" fmla="*/ 2 w 16"/>
                <a:gd name="T39" fmla="*/ 76 h 90"/>
                <a:gd name="T40" fmla="*/ 2 w 16"/>
                <a:gd name="T41" fmla="*/ 76 h 90"/>
                <a:gd name="T42" fmla="*/ 2 w 16"/>
                <a:gd name="T43" fmla="*/ 53 h 90"/>
                <a:gd name="T44" fmla="*/ 2 w 16"/>
                <a:gd name="T45" fmla="*/ 30 h 90"/>
                <a:gd name="T46" fmla="*/ 3 w 16"/>
                <a:gd name="T47" fmla="*/ 7 h 90"/>
                <a:gd name="T48" fmla="*/ 3 w 16"/>
                <a:gd name="T49" fmla="*/ 7 h 90"/>
                <a:gd name="T50" fmla="*/ 3 w 16"/>
                <a:gd name="T51" fmla="*/ 3 h 90"/>
                <a:gd name="T52" fmla="*/ 6 w 16"/>
                <a:gd name="T53" fmla="*/ 1 h 90"/>
                <a:gd name="T54" fmla="*/ 9 w 16"/>
                <a:gd name="T55" fmla="*/ 0 h 90"/>
                <a:gd name="T56" fmla="*/ 9 w 16"/>
                <a:gd name="T57" fmla="*/ 0 h 90"/>
                <a:gd name="T58" fmla="*/ 13 w 16"/>
                <a:gd name="T59" fmla="*/ 1 h 90"/>
                <a:gd name="T60" fmla="*/ 15 w 16"/>
                <a:gd name="T61" fmla="*/ 3 h 90"/>
                <a:gd name="T62" fmla="*/ 16 w 16"/>
                <a:gd name="T63" fmla="*/ 7 h 90"/>
                <a:gd name="T64" fmla="*/ 16 w 16"/>
                <a:gd name="T65" fmla="*/ 7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6"/>
                <a:gd name="T100" fmla="*/ 0 h 90"/>
                <a:gd name="T101" fmla="*/ 16 w 16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6" h="90">
                  <a:moveTo>
                    <a:pt x="16" y="7"/>
                  </a:moveTo>
                  <a:lnTo>
                    <a:pt x="16" y="32"/>
                  </a:lnTo>
                  <a:lnTo>
                    <a:pt x="16" y="56"/>
                  </a:lnTo>
                  <a:lnTo>
                    <a:pt x="15" y="81"/>
                  </a:lnTo>
                  <a:lnTo>
                    <a:pt x="15" y="83"/>
                  </a:lnTo>
                  <a:lnTo>
                    <a:pt x="13" y="84"/>
                  </a:lnTo>
                  <a:lnTo>
                    <a:pt x="13" y="86"/>
                  </a:lnTo>
                  <a:lnTo>
                    <a:pt x="10" y="89"/>
                  </a:lnTo>
                  <a:lnTo>
                    <a:pt x="7" y="90"/>
                  </a:lnTo>
                  <a:lnTo>
                    <a:pt x="3" y="89"/>
                  </a:lnTo>
                  <a:lnTo>
                    <a:pt x="1" y="87"/>
                  </a:lnTo>
                  <a:lnTo>
                    <a:pt x="0" y="83"/>
                  </a:lnTo>
                  <a:lnTo>
                    <a:pt x="0" y="80"/>
                  </a:lnTo>
                  <a:lnTo>
                    <a:pt x="1" y="78"/>
                  </a:lnTo>
                  <a:lnTo>
                    <a:pt x="2" y="77"/>
                  </a:lnTo>
                  <a:lnTo>
                    <a:pt x="2" y="76"/>
                  </a:lnTo>
                  <a:lnTo>
                    <a:pt x="2" y="53"/>
                  </a:lnTo>
                  <a:lnTo>
                    <a:pt x="2" y="30"/>
                  </a:lnTo>
                  <a:lnTo>
                    <a:pt x="3" y="7"/>
                  </a:lnTo>
                  <a:lnTo>
                    <a:pt x="3" y="3"/>
                  </a:lnTo>
                  <a:lnTo>
                    <a:pt x="6" y="1"/>
                  </a:lnTo>
                  <a:lnTo>
                    <a:pt x="9" y="0"/>
                  </a:lnTo>
                  <a:lnTo>
                    <a:pt x="13" y="1"/>
                  </a:lnTo>
                  <a:lnTo>
                    <a:pt x="15" y="3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05" name="Freeform 962"/>
            <p:cNvSpPr>
              <a:spLocks/>
            </p:cNvSpPr>
            <p:nvPr/>
          </p:nvSpPr>
          <p:spPr bwMode="auto">
            <a:xfrm>
              <a:off x="1446" y="1443"/>
              <a:ext cx="26" cy="91"/>
            </a:xfrm>
            <a:custGeom>
              <a:avLst/>
              <a:gdLst>
                <a:gd name="T0" fmla="*/ 14 w 26"/>
                <a:gd name="T1" fmla="*/ 5 h 91"/>
                <a:gd name="T2" fmla="*/ 21 w 26"/>
                <a:gd name="T3" fmla="*/ 31 h 91"/>
                <a:gd name="T4" fmla="*/ 25 w 26"/>
                <a:gd name="T5" fmla="*/ 57 h 91"/>
                <a:gd name="T6" fmla="*/ 26 w 26"/>
                <a:gd name="T7" fmla="*/ 84 h 91"/>
                <a:gd name="T8" fmla="*/ 26 w 26"/>
                <a:gd name="T9" fmla="*/ 84 h 91"/>
                <a:gd name="T10" fmla="*/ 25 w 26"/>
                <a:gd name="T11" fmla="*/ 87 h 91"/>
                <a:gd name="T12" fmla="*/ 22 w 26"/>
                <a:gd name="T13" fmla="*/ 90 h 91"/>
                <a:gd name="T14" fmla="*/ 19 w 26"/>
                <a:gd name="T15" fmla="*/ 91 h 91"/>
                <a:gd name="T16" fmla="*/ 19 w 26"/>
                <a:gd name="T17" fmla="*/ 91 h 91"/>
                <a:gd name="T18" fmla="*/ 15 w 26"/>
                <a:gd name="T19" fmla="*/ 90 h 91"/>
                <a:gd name="T20" fmla="*/ 13 w 26"/>
                <a:gd name="T21" fmla="*/ 87 h 91"/>
                <a:gd name="T22" fmla="*/ 12 w 26"/>
                <a:gd name="T23" fmla="*/ 84 h 91"/>
                <a:gd name="T24" fmla="*/ 12 w 26"/>
                <a:gd name="T25" fmla="*/ 84 h 91"/>
                <a:gd name="T26" fmla="*/ 11 w 26"/>
                <a:gd name="T27" fmla="*/ 58 h 91"/>
                <a:gd name="T28" fmla="*/ 7 w 26"/>
                <a:gd name="T29" fmla="*/ 34 h 91"/>
                <a:gd name="T30" fmla="*/ 0 w 26"/>
                <a:gd name="T31" fmla="*/ 9 h 91"/>
                <a:gd name="T32" fmla="*/ 0 w 26"/>
                <a:gd name="T33" fmla="*/ 9 h 91"/>
                <a:gd name="T34" fmla="*/ 0 w 26"/>
                <a:gd name="T35" fmla="*/ 5 h 91"/>
                <a:gd name="T36" fmla="*/ 2 w 26"/>
                <a:gd name="T37" fmla="*/ 2 h 91"/>
                <a:gd name="T38" fmla="*/ 5 w 26"/>
                <a:gd name="T39" fmla="*/ 0 h 91"/>
                <a:gd name="T40" fmla="*/ 5 w 26"/>
                <a:gd name="T41" fmla="*/ 0 h 91"/>
                <a:gd name="T42" fmla="*/ 9 w 26"/>
                <a:gd name="T43" fmla="*/ 0 h 91"/>
                <a:gd name="T44" fmla="*/ 12 w 26"/>
                <a:gd name="T45" fmla="*/ 2 h 91"/>
                <a:gd name="T46" fmla="*/ 14 w 26"/>
                <a:gd name="T47" fmla="*/ 5 h 91"/>
                <a:gd name="T48" fmla="*/ 14 w 26"/>
                <a:gd name="T49" fmla="*/ 5 h 9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6"/>
                <a:gd name="T76" fmla="*/ 0 h 91"/>
                <a:gd name="T77" fmla="*/ 26 w 26"/>
                <a:gd name="T78" fmla="*/ 91 h 9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6" h="91">
                  <a:moveTo>
                    <a:pt x="14" y="5"/>
                  </a:moveTo>
                  <a:lnTo>
                    <a:pt x="21" y="31"/>
                  </a:lnTo>
                  <a:lnTo>
                    <a:pt x="25" y="57"/>
                  </a:lnTo>
                  <a:lnTo>
                    <a:pt x="26" y="84"/>
                  </a:lnTo>
                  <a:lnTo>
                    <a:pt x="25" y="87"/>
                  </a:lnTo>
                  <a:lnTo>
                    <a:pt x="22" y="90"/>
                  </a:lnTo>
                  <a:lnTo>
                    <a:pt x="19" y="91"/>
                  </a:lnTo>
                  <a:lnTo>
                    <a:pt x="15" y="90"/>
                  </a:lnTo>
                  <a:lnTo>
                    <a:pt x="13" y="87"/>
                  </a:lnTo>
                  <a:lnTo>
                    <a:pt x="12" y="84"/>
                  </a:lnTo>
                  <a:lnTo>
                    <a:pt x="11" y="58"/>
                  </a:lnTo>
                  <a:lnTo>
                    <a:pt x="7" y="34"/>
                  </a:lnTo>
                  <a:lnTo>
                    <a:pt x="0" y="9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06" name="Freeform 963"/>
            <p:cNvSpPr>
              <a:spLocks/>
            </p:cNvSpPr>
            <p:nvPr/>
          </p:nvSpPr>
          <p:spPr bwMode="auto">
            <a:xfrm>
              <a:off x="1433" y="1444"/>
              <a:ext cx="20" cy="89"/>
            </a:xfrm>
            <a:custGeom>
              <a:avLst/>
              <a:gdLst>
                <a:gd name="T0" fmla="*/ 17 w 20"/>
                <a:gd name="T1" fmla="*/ 10 h 89"/>
                <a:gd name="T2" fmla="*/ 16 w 20"/>
                <a:gd name="T3" fmla="*/ 11 h 89"/>
                <a:gd name="T4" fmla="*/ 16 w 20"/>
                <a:gd name="T5" fmla="*/ 12 h 89"/>
                <a:gd name="T6" fmla="*/ 16 w 20"/>
                <a:gd name="T7" fmla="*/ 13 h 89"/>
                <a:gd name="T8" fmla="*/ 16 w 20"/>
                <a:gd name="T9" fmla="*/ 13 h 89"/>
                <a:gd name="T10" fmla="*/ 17 w 20"/>
                <a:gd name="T11" fmla="*/ 21 h 89"/>
                <a:gd name="T12" fmla="*/ 18 w 20"/>
                <a:gd name="T13" fmla="*/ 30 h 89"/>
                <a:gd name="T14" fmla="*/ 19 w 20"/>
                <a:gd name="T15" fmla="*/ 38 h 89"/>
                <a:gd name="T16" fmla="*/ 19 w 20"/>
                <a:gd name="T17" fmla="*/ 38 h 89"/>
                <a:gd name="T18" fmla="*/ 20 w 20"/>
                <a:gd name="T19" fmla="*/ 46 h 89"/>
                <a:gd name="T20" fmla="*/ 20 w 20"/>
                <a:gd name="T21" fmla="*/ 54 h 89"/>
                <a:gd name="T22" fmla="*/ 19 w 20"/>
                <a:gd name="T23" fmla="*/ 63 h 89"/>
                <a:gd name="T24" fmla="*/ 19 w 20"/>
                <a:gd name="T25" fmla="*/ 63 h 89"/>
                <a:gd name="T26" fmla="*/ 18 w 20"/>
                <a:gd name="T27" fmla="*/ 71 h 89"/>
                <a:gd name="T28" fmla="*/ 15 w 20"/>
                <a:gd name="T29" fmla="*/ 78 h 89"/>
                <a:gd name="T30" fmla="*/ 13 w 20"/>
                <a:gd name="T31" fmla="*/ 85 h 89"/>
                <a:gd name="T32" fmla="*/ 13 w 20"/>
                <a:gd name="T33" fmla="*/ 85 h 89"/>
                <a:gd name="T34" fmla="*/ 11 w 20"/>
                <a:gd name="T35" fmla="*/ 88 h 89"/>
                <a:gd name="T36" fmla="*/ 8 w 20"/>
                <a:gd name="T37" fmla="*/ 89 h 89"/>
                <a:gd name="T38" fmla="*/ 5 w 20"/>
                <a:gd name="T39" fmla="*/ 89 h 89"/>
                <a:gd name="T40" fmla="*/ 5 w 20"/>
                <a:gd name="T41" fmla="*/ 89 h 89"/>
                <a:gd name="T42" fmla="*/ 2 w 20"/>
                <a:gd name="T43" fmla="*/ 86 h 89"/>
                <a:gd name="T44" fmla="*/ 0 w 20"/>
                <a:gd name="T45" fmla="*/ 83 h 89"/>
                <a:gd name="T46" fmla="*/ 1 w 20"/>
                <a:gd name="T47" fmla="*/ 80 h 89"/>
                <a:gd name="T48" fmla="*/ 1 w 20"/>
                <a:gd name="T49" fmla="*/ 80 h 89"/>
                <a:gd name="T50" fmla="*/ 4 w 20"/>
                <a:gd name="T51" fmla="*/ 67 h 89"/>
                <a:gd name="T52" fmla="*/ 6 w 20"/>
                <a:gd name="T53" fmla="*/ 54 h 89"/>
                <a:gd name="T54" fmla="*/ 6 w 20"/>
                <a:gd name="T55" fmla="*/ 42 h 89"/>
                <a:gd name="T56" fmla="*/ 6 w 20"/>
                <a:gd name="T57" fmla="*/ 42 h 89"/>
                <a:gd name="T58" fmla="*/ 5 w 20"/>
                <a:gd name="T59" fmla="*/ 33 h 89"/>
                <a:gd name="T60" fmla="*/ 3 w 20"/>
                <a:gd name="T61" fmla="*/ 25 h 89"/>
                <a:gd name="T62" fmla="*/ 2 w 20"/>
                <a:gd name="T63" fmla="*/ 16 h 89"/>
                <a:gd name="T64" fmla="*/ 2 w 20"/>
                <a:gd name="T65" fmla="*/ 16 h 89"/>
                <a:gd name="T66" fmla="*/ 2 w 20"/>
                <a:gd name="T67" fmla="*/ 11 h 89"/>
                <a:gd name="T68" fmla="*/ 3 w 20"/>
                <a:gd name="T69" fmla="*/ 7 h 89"/>
                <a:gd name="T70" fmla="*/ 5 w 20"/>
                <a:gd name="T71" fmla="*/ 3 h 89"/>
                <a:gd name="T72" fmla="*/ 5 w 20"/>
                <a:gd name="T73" fmla="*/ 3 h 89"/>
                <a:gd name="T74" fmla="*/ 7 w 20"/>
                <a:gd name="T75" fmla="*/ 1 h 89"/>
                <a:gd name="T76" fmla="*/ 10 w 20"/>
                <a:gd name="T77" fmla="*/ 0 h 89"/>
                <a:gd name="T78" fmla="*/ 14 w 20"/>
                <a:gd name="T79" fmla="*/ 1 h 89"/>
                <a:gd name="T80" fmla="*/ 14 w 20"/>
                <a:gd name="T81" fmla="*/ 1 h 89"/>
                <a:gd name="T82" fmla="*/ 17 w 20"/>
                <a:gd name="T83" fmla="*/ 3 h 89"/>
                <a:gd name="T84" fmla="*/ 18 w 20"/>
                <a:gd name="T85" fmla="*/ 6 h 89"/>
                <a:gd name="T86" fmla="*/ 17 w 20"/>
                <a:gd name="T87" fmla="*/ 10 h 89"/>
                <a:gd name="T88" fmla="*/ 17 w 20"/>
                <a:gd name="T89" fmla="*/ 10 h 8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0"/>
                <a:gd name="T136" fmla="*/ 0 h 89"/>
                <a:gd name="T137" fmla="*/ 20 w 20"/>
                <a:gd name="T138" fmla="*/ 89 h 8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0" h="89">
                  <a:moveTo>
                    <a:pt x="17" y="10"/>
                  </a:moveTo>
                  <a:lnTo>
                    <a:pt x="16" y="11"/>
                  </a:lnTo>
                  <a:lnTo>
                    <a:pt x="16" y="12"/>
                  </a:lnTo>
                  <a:lnTo>
                    <a:pt x="16" y="13"/>
                  </a:lnTo>
                  <a:lnTo>
                    <a:pt x="17" y="21"/>
                  </a:lnTo>
                  <a:lnTo>
                    <a:pt x="18" y="30"/>
                  </a:lnTo>
                  <a:lnTo>
                    <a:pt x="19" y="38"/>
                  </a:lnTo>
                  <a:lnTo>
                    <a:pt x="20" y="46"/>
                  </a:lnTo>
                  <a:lnTo>
                    <a:pt x="20" y="54"/>
                  </a:lnTo>
                  <a:lnTo>
                    <a:pt x="19" y="63"/>
                  </a:lnTo>
                  <a:lnTo>
                    <a:pt x="18" y="71"/>
                  </a:lnTo>
                  <a:lnTo>
                    <a:pt x="15" y="78"/>
                  </a:lnTo>
                  <a:lnTo>
                    <a:pt x="13" y="85"/>
                  </a:lnTo>
                  <a:lnTo>
                    <a:pt x="11" y="88"/>
                  </a:lnTo>
                  <a:lnTo>
                    <a:pt x="8" y="89"/>
                  </a:lnTo>
                  <a:lnTo>
                    <a:pt x="5" y="89"/>
                  </a:lnTo>
                  <a:lnTo>
                    <a:pt x="2" y="86"/>
                  </a:lnTo>
                  <a:lnTo>
                    <a:pt x="0" y="83"/>
                  </a:lnTo>
                  <a:lnTo>
                    <a:pt x="1" y="80"/>
                  </a:lnTo>
                  <a:lnTo>
                    <a:pt x="4" y="67"/>
                  </a:lnTo>
                  <a:lnTo>
                    <a:pt x="6" y="54"/>
                  </a:lnTo>
                  <a:lnTo>
                    <a:pt x="6" y="42"/>
                  </a:lnTo>
                  <a:lnTo>
                    <a:pt x="5" y="33"/>
                  </a:lnTo>
                  <a:lnTo>
                    <a:pt x="3" y="25"/>
                  </a:lnTo>
                  <a:lnTo>
                    <a:pt x="2" y="16"/>
                  </a:lnTo>
                  <a:lnTo>
                    <a:pt x="2" y="11"/>
                  </a:lnTo>
                  <a:lnTo>
                    <a:pt x="3" y="7"/>
                  </a:lnTo>
                  <a:lnTo>
                    <a:pt x="5" y="3"/>
                  </a:lnTo>
                  <a:lnTo>
                    <a:pt x="7" y="1"/>
                  </a:lnTo>
                  <a:lnTo>
                    <a:pt x="10" y="0"/>
                  </a:lnTo>
                  <a:lnTo>
                    <a:pt x="14" y="1"/>
                  </a:lnTo>
                  <a:lnTo>
                    <a:pt x="17" y="3"/>
                  </a:lnTo>
                  <a:lnTo>
                    <a:pt x="18" y="6"/>
                  </a:lnTo>
                  <a:lnTo>
                    <a:pt x="17" y="1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07" name="Freeform 964"/>
            <p:cNvSpPr>
              <a:spLocks/>
            </p:cNvSpPr>
            <p:nvPr/>
          </p:nvSpPr>
          <p:spPr bwMode="auto">
            <a:xfrm>
              <a:off x="1382" y="1447"/>
              <a:ext cx="22" cy="87"/>
            </a:xfrm>
            <a:custGeom>
              <a:avLst/>
              <a:gdLst>
                <a:gd name="T0" fmla="*/ 22 w 22"/>
                <a:gd name="T1" fmla="*/ 8 h 87"/>
                <a:gd name="T2" fmla="*/ 20 w 22"/>
                <a:gd name="T3" fmla="*/ 22 h 87"/>
                <a:gd name="T4" fmla="*/ 17 w 22"/>
                <a:gd name="T5" fmla="*/ 36 h 87"/>
                <a:gd name="T6" fmla="*/ 13 w 22"/>
                <a:gd name="T7" fmla="*/ 49 h 87"/>
                <a:gd name="T8" fmla="*/ 13 w 22"/>
                <a:gd name="T9" fmla="*/ 49 h 87"/>
                <a:gd name="T10" fmla="*/ 14 w 22"/>
                <a:gd name="T11" fmla="*/ 60 h 87"/>
                <a:gd name="T12" fmla="*/ 16 w 22"/>
                <a:gd name="T13" fmla="*/ 71 h 87"/>
                <a:gd name="T14" fmla="*/ 17 w 22"/>
                <a:gd name="T15" fmla="*/ 81 h 87"/>
                <a:gd name="T16" fmla="*/ 17 w 22"/>
                <a:gd name="T17" fmla="*/ 81 h 87"/>
                <a:gd name="T18" fmla="*/ 16 w 22"/>
                <a:gd name="T19" fmla="*/ 84 h 87"/>
                <a:gd name="T20" fmla="*/ 13 w 22"/>
                <a:gd name="T21" fmla="*/ 87 h 87"/>
                <a:gd name="T22" fmla="*/ 9 w 22"/>
                <a:gd name="T23" fmla="*/ 87 h 87"/>
                <a:gd name="T24" fmla="*/ 9 w 22"/>
                <a:gd name="T25" fmla="*/ 87 h 87"/>
                <a:gd name="T26" fmla="*/ 6 w 22"/>
                <a:gd name="T27" fmla="*/ 86 h 87"/>
                <a:gd name="T28" fmla="*/ 4 w 22"/>
                <a:gd name="T29" fmla="*/ 83 h 87"/>
                <a:gd name="T30" fmla="*/ 3 w 22"/>
                <a:gd name="T31" fmla="*/ 80 h 87"/>
                <a:gd name="T32" fmla="*/ 3 w 22"/>
                <a:gd name="T33" fmla="*/ 80 h 87"/>
                <a:gd name="T34" fmla="*/ 2 w 22"/>
                <a:gd name="T35" fmla="*/ 73 h 87"/>
                <a:gd name="T36" fmla="*/ 1 w 22"/>
                <a:gd name="T37" fmla="*/ 66 h 87"/>
                <a:gd name="T38" fmla="*/ 0 w 22"/>
                <a:gd name="T39" fmla="*/ 60 h 87"/>
                <a:gd name="T40" fmla="*/ 0 w 22"/>
                <a:gd name="T41" fmla="*/ 60 h 87"/>
                <a:gd name="T42" fmla="*/ 1 w 22"/>
                <a:gd name="T43" fmla="*/ 41 h 87"/>
                <a:gd name="T44" fmla="*/ 5 w 22"/>
                <a:gd name="T45" fmla="*/ 24 h 87"/>
                <a:gd name="T46" fmla="*/ 8 w 22"/>
                <a:gd name="T47" fmla="*/ 6 h 87"/>
                <a:gd name="T48" fmla="*/ 8 w 22"/>
                <a:gd name="T49" fmla="*/ 6 h 87"/>
                <a:gd name="T50" fmla="*/ 10 w 22"/>
                <a:gd name="T51" fmla="*/ 2 h 87"/>
                <a:gd name="T52" fmla="*/ 12 w 22"/>
                <a:gd name="T53" fmla="*/ 0 h 87"/>
                <a:gd name="T54" fmla="*/ 16 w 22"/>
                <a:gd name="T55" fmla="*/ 0 h 87"/>
                <a:gd name="T56" fmla="*/ 16 w 22"/>
                <a:gd name="T57" fmla="*/ 0 h 87"/>
                <a:gd name="T58" fmla="*/ 20 w 22"/>
                <a:gd name="T59" fmla="*/ 1 h 87"/>
                <a:gd name="T60" fmla="*/ 22 w 22"/>
                <a:gd name="T61" fmla="*/ 4 h 87"/>
                <a:gd name="T62" fmla="*/ 22 w 22"/>
                <a:gd name="T63" fmla="*/ 8 h 87"/>
                <a:gd name="T64" fmla="*/ 22 w 22"/>
                <a:gd name="T65" fmla="*/ 8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"/>
                <a:gd name="T100" fmla="*/ 0 h 87"/>
                <a:gd name="T101" fmla="*/ 22 w 22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" h="87">
                  <a:moveTo>
                    <a:pt x="22" y="8"/>
                  </a:moveTo>
                  <a:lnTo>
                    <a:pt x="20" y="22"/>
                  </a:lnTo>
                  <a:lnTo>
                    <a:pt x="17" y="36"/>
                  </a:lnTo>
                  <a:lnTo>
                    <a:pt x="13" y="49"/>
                  </a:lnTo>
                  <a:lnTo>
                    <a:pt x="14" y="60"/>
                  </a:lnTo>
                  <a:lnTo>
                    <a:pt x="16" y="71"/>
                  </a:lnTo>
                  <a:lnTo>
                    <a:pt x="17" y="81"/>
                  </a:lnTo>
                  <a:lnTo>
                    <a:pt x="16" y="84"/>
                  </a:lnTo>
                  <a:lnTo>
                    <a:pt x="13" y="87"/>
                  </a:lnTo>
                  <a:lnTo>
                    <a:pt x="9" y="87"/>
                  </a:lnTo>
                  <a:lnTo>
                    <a:pt x="6" y="86"/>
                  </a:lnTo>
                  <a:lnTo>
                    <a:pt x="4" y="83"/>
                  </a:lnTo>
                  <a:lnTo>
                    <a:pt x="3" y="80"/>
                  </a:lnTo>
                  <a:lnTo>
                    <a:pt x="2" y="73"/>
                  </a:lnTo>
                  <a:lnTo>
                    <a:pt x="1" y="66"/>
                  </a:lnTo>
                  <a:lnTo>
                    <a:pt x="0" y="60"/>
                  </a:lnTo>
                  <a:lnTo>
                    <a:pt x="1" y="41"/>
                  </a:lnTo>
                  <a:lnTo>
                    <a:pt x="5" y="24"/>
                  </a:lnTo>
                  <a:lnTo>
                    <a:pt x="8" y="6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1"/>
                  </a:lnTo>
                  <a:lnTo>
                    <a:pt x="22" y="4"/>
                  </a:lnTo>
                  <a:lnTo>
                    <a:pt x="22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08" name="Freeform 965"/>
            <p:cNvSpPr>
              <a:spLocks/>
            </p:cNvSpPr>
            <p:nvPr/>
          </p:nvSpPr>
          <p:spPr bwMode="auto">
            <a:xfrm>
              <a:off x="1354" y="1459"/>
              <a:ext cx="19" cy="84"/>
            </a:xfrm>
            <a:custGeom>
              <a:avLst/>
              <a:gdLst>
                <a:gd name="T0" fmla="*/ 14 w 19"/>
                <a:gd name="T1" fmla="*/ 6 h 84"/>
                <a:gd name="T2" fmla="*/ 15 w 19"/>
                <a:gd name="T3" fmla="*/ 18 h 84"/>
                <a:gd name="T4" fmla="*/ 16 w 19"/>
                <a:gd name="T5" fmla="*/ 29 h 84"/>
                <a:gd name="T6" fmla="*/ 15 w 19"/>
                <a:gd name="T7" fmla="*/ 40 h 84"/>
                <a:gd name="T8" fmla="*/ 15 w 19"/>
                <a:gd name="T9" fmla="*/ 40 h 84"/>
                <a:gd name="T10" fmla="*/ 15 w 19"/>
                <a:gd name="T11" fmla="*/ 50 h 84"/>
                <a:gd name="T12" fmla="*/ 15 w 19"/>
                <a:gd name="T13" fmla="*/ 61 h 84"/>
                <a:gd name="T14" fmla="*/ 16 w 19"/>
                <a:gd name="T15" fmla="*/ 71 h 84"/>
                <a:gd name="T16" fmla="*/ 16 w 19"/>
                <a:gd name="T17" fmla="*/ 71 h 84"/>
                <a:gd name="T18" fmla="*/ 17 w 19"/>
                <a:gd name="T19" fmla="*/ 72 h 84"/>
                <a:gd name="T20" fmla="*/ 17 w 19"/>
                <a:gd name="T21" fmla="*/ 72 h 84"/>
                <a:gd name="T22" fmla="*/ 18 w 19"/>
                <a:gd name="T23" fmla="*/ 73 h 84"/>
                <a:gd name="T24" fmla="*/ 18 w 19"/>
                <a:gd name="T25" fmla="*/ 73 h 84"/>
                <a:gd name="T26" fmla="*/ 18 w 19"/>
                <a:gd name="T27" fmla="*/ 73 h 84"/>
                <a:gd name="T28" fmla="*/ 18 w 19"/>
                <a:gd name="T29" fmla="*/ 73 h 84"/>
                <a:gd name="T30" fmla="*/ 18 w 19"/>
                <a:gd name="T31" fmla="*/ 73 h 84"/>
                <a:gd name="T32" fmla="*/ 18 w 19"/>
                <a:gd name="T33" fmla="*/ 73 h 84"/>
                <a:gd name="T34" fmla="*/ 19 w 19"/>
                <a:gd name="T35" fmla="*/ 76 h 84"/>
                <a:gd name="T36" fmla="*/ 18 w 19"/>
                <a:gd name="T37" fmla="*/ 80 h 84"/>
                <a:gd name="T38" fmla="*/ 16 w 19"/>
                <a:gd name="T39" fmla="*/ 82 h 84"/>
                <a:gd name="T40" fmla="*/ 16 w 19"/>
                <a:gd name="T41" fmla="*/ 82 h 84"/>
                <a:gd name="T42" fmla="*/ 12 w 19"/>
                <a:gd name="T43" fmla="*/ 84 h 84"/>
                <a:gd name="T44" fmla="*/ 9 w 19"/>
                <a:gd name="T45" fmla="*/ 83 h 84"/>
                <a:gd name="T46" fmla="*/ 6 w 19"/>
                <a:gd name="T47" fmla="*/ 80 h 84"/>
                <a:gd name="T48" fmla="*/ 6 w 19"/>
                <a:gd name="T49" fmla="*/ 80 h 84"/>
                <a:gd name="T50" fmla="*/ 4 w 19"/>
                <a:gd name="T51" fmla="*/ 77 h 84"/>
                <a:gd name="T52" fmla="*/ 3 w 19"/>
                <a:gd name="T53" fmla="*/ 75 h 84"/>
                <a:gd name="T54" fmla="*/ 2 w 19"/>
                <a:gd name="T55" fmla="*/ 72 h 84"/>
                <a:gd name="T56" fmla="*/ 2 w 19"/>
                <a:gd name="T57" fmla="*/ 72 h 84"/>
                <a:gd name="T58" fmla="*/ 1 w 19"/>
                <a:gd name="T59" fmla="*/ 50 h 84"/>
                <a:gd name="T60" fmla="*/ 1 w 19"/>
                <a:gd name="T61" fmla="*/ 29 h 84"/>
                <a:gd name="T62" fmla="*/ 0 w 19"/>
                <a:gd name="T63" fmla="*/ 8 h 84"/>
                <a:gd name="T64" fmla="*/ 0 w 19"/>
                <a:gd name="T65" fmla="*/ 8 h 84"/>
                <a:gd name="T66" fmla="*/ 1 w 19"/>
                <a:gd name="T67" fmla="*/ 4 h 84"/>
                <a:gd name="T68" fmla="*/ 3 w 19"/>
                <a:gd name="T69" fmla="*/ 1 h 84"/>
                <a:gd name="T70" fmla="*/ 7 w 19"/>
                <a:gd name="T71" fmla="*/ 0 h 84"/>
                <a:gd name="T72" fmla="*/ 7 w 19"/>
                <a:gd name="T73" fmla="*/ 0 h 84"/>
                <a:gd name="T74" fmla="*/ 11 w 19"/>
                <a:gd name="T75" fmla="*/ 1 h 84"/>
                <a:gd name="T76" fmla="*/ 13 w 19"/>
                <a:gd name="T77" fmla="*/ 3 h 84"/>
                <a:gd name="T78" fmla="*/ 14 w 19"/>
                <a:gd name="T79" fmla="*/ 6 h 84"/>
                <a:gd name="T80" fmla="*/ 14 w 19"/>
                <a:gd name="T81" fmla="*/ 6 h 8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9"/>
                <a:gd name="T124" fmla="*/ 0 h 84"/>
                <a:gd name="T125" fmla="*/ 19 w 19"/>
                <a:gd name="T126" fmla="*/ 84 h 8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9" h="84">
                  <a:moveTo>
                    <a:pt x="14" y="6"/>
                  </a:moveTo>
                  <a:lnTo>
                    <a:pt x="15" y="18"/>
                  </a:lnTo>
                  <a:lnTo>
                    <a:pt x="16" y="29"/>
                  </a:lnTo>
                  <a:lnTo>
                    <a:pt x="15" y="40"/>
                  </a:lnTo>
                  <a:lnTo>
                    <a:pt x="15" y="50"/>
                  </a:lnTo>
                  <a:lnTo>
                    <a:pt x="15" y="61"/>
                  </a:lnTo>
                  <a:lnTo>
                    <a:pt x="16" y="71"/>
                  </a:lnTo>
                  <a:lnTo>
                    <a:pt x="17" y="72"/>
                  </a:lnTo>
                  <a:lnTo>
                    <a:pt x="18" y="73"/>
                  </a:lnTo>
                  <a:lnTo>
                    <a:pt x="19" y="76"/>
                  </a:lnTo>
                  <a:lnTo>
                    <a:pt x="18" y="80"/>
                  </a:lnTo>
                  <a:lnTo>
                    <a:pt x="16" y="82"/>
                  </a:lnTo>
                  <a:lnTo>
                    <a:pt x="12" y="84"/>
                  </a:lnTo>
                  <a:lnTo>
                    <a:pt x="9" y="83"/>
                  </a:lnTo>
                  <a:lnTo>
                    <a:pt x="6" y="80"/>
                  </a:lnTo>
                  <a:lnTo>
                    <a:pt x="4" y="77"/>
                  </a:lnTo>
                  <a:lnTo>
                    <a:pt x="3" y="75"/>
                  </a:lnTo>
                  <a:lnTo>
                    <a:pt x="2" y="72"/>
                  </a:lnTo>
                  <a:lnTo>
                    <a:pt x="1" y="50"/>
                  </a:lnTo>
                  <a:lnTo>
                    <a:pt x="1" y="29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7" y="0"/>
                  </a:lnTo>
                  <a:lnTo>
                    <a:pt x="11" y="1"/>
                  </a:lnTo>
                  <a:lnTo>
                    <a:pt x="13" y="3"/>
                  </a:lnTo>
                  <a:lnTo>
                    <a:pt x="14" y="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09" name="Freeform 966"/>
            <p:cNvSpPr>
              <a:spLocks/>
            </p:cNvSpPr>
            <p:nvPr/>
          </p:nvSpPr>
          <p:spPr bwMode="auto">
            <a:xfrm>
              <a:off x="1329" y="1448"/>
              <a:ext cx="23" cy="86"/>
            </a:xfrm>
            <a:custGeom>
              <a:avLst/>
              <a:gdLst>
                <a:gd name="T0" fmla="*/ 23 w 23"/>
                <a:gd name="T1" fmla="*/ 7 h 86"/>
                <a:gd name="T2" fmla="*/ 22 w 23"/>
                <a:gd name="T3" fmla="*/ 27 h 86"/>
                <a:gd name="T4" fmla="*/ 20 w 23"/>
                <a:gd name="T5" fmla="*/ 47 h 86"/>
                <a:gd name="T6" fmla="*/ 14 w 23"/>
                <a:gd name="T7" fmla="*/ 66 h 86"/>
                <a:gd name="T8" fmla="*/ 14 w 23"/>
                <a:gd name="T9" fmla="*/ 66 h 86"/>
                <a:gd name="T10" fmla="*/ 13 w 23"/>
                <a:gd name="T11" fmla="*/ 70 h 86"/>
                <a:gd name="T12" fmla="*/ 13 w 23"/>
                <a:gd name="T13" fmla="*/ 75 h 86"/>
                <a:gd name="T14" fmla="*/ 13 w 23"/>
                <a:gd name="T15" fmla="*/ 79 h 86"/>
                <a:gd name="T16" fmla="*/ 13 w 23"/>
                <a:gd name="T17" fmla="*/ 79 h 86"/>
                <a:gd name="T18" fmla="*/ 12 w 23"/>
                <a:gd name="T19" fmla="*/ 83 h 86"/>
                <a:gd name="T20" fmla="*/ 10 w 23"/>
                <a:gd name="T21" fmla="*/ 85 h 86"/>
                <a:gd name="T22" fmla="*/ 6 w 23"/>
                <a:gd name="T23" fmla="*/ 86 h 86"/>
                <a:gd name="T24" fmla="*/ 6 w 23"/>
                <a:gd name="T25" fmla="*/ 86 h 86"/>
                <a:gd name="T26" fmla="*/ 3 w 23"/>
                <a:gd name="T27" fmla="*/ 85 h 86"/>
                <a:gd name="T28" fmla="*/ 1 w 23"/>
                <a:gd name="T29" fmla="*/ 83 h 86"/>
                <a:gd name="T30" fmla="*/ 0 w 23"/>
                <a:gd name="T31" fmla="*/ 79 h 86"/>
                <a:gd name="T32" fmla="*/ 0 w 23"/>
                <a:gd name="T33" fmla="*/ 79 h 86"/>
                <a:gd name="T34" fmla="*/ 0 w 23"/>
                <a:gd name="T35" fmla="*/ 69 h 86"/>
                <a:gd name="T36" fmla="*/ 3 w 23"/>
                <a:gd name="T37" fmla="*/ 59 h 86"/>
                <a:gd name="T38" fmla="*/ 5 w 23"/>
                <a:gd name="T39" fmla="*/ 48 h 86"/>
                <a:gd name="T40" fmla="*/ 5 w 23"/>
                <a:gd name="T41" fmla="*/ 48 h 86"/>
                <a:gd name="T42" fmla="*/ 8 w 23"/>
                <a:gd name="T43" fmla="*/ 34 h 86"/>
                <a:gd name="T44" fmla="*/ 9 w 23"/>
                <a:gd name="T45" fmla="*/ 21 h 86"/>
                <a:gd name="T46" fmla="*/ 9 w 23"/>
                <a:gd name="T47" fmla="*/ 7 h 86"/>
                <a:gd name="T48" fmla="*/ 9 w 23"/>
                <a:gd name="T49" fmla="*/ 7 h 86"/>
                <a:gd name="T50" fmla="*/ 10 w 23"/>
                <a:gd name="T51" fmla="*/ 3 h 86"/>
                <a:gd name="T52" fmla="*/ 12 w 23"/>
                <a:gd name="T53" fmla="*/ 1 h 86"/>
                <a:gd name="T54" fmla="*/ 16 w 23"/>
                <a:gd name="T55" fmla="*/ 0 h 86"/>
                <a:gd name="T56" fmla="*/ 16 w 23"/>
                <a:gd name="T57" fmla="*/ 0 h 86"/>
                <a:gd name="T58" fmla="*/ 19 w 23"/>
                <a:gd name="T59" fmla="*/ 1 h 86"/>
                <a:gd name="T60" fmla="*/ 22 w 23"/>
                <a:gd name="T61" fmla="*/ 3 h 86"/>
                <a:gd name="T62" fmla="*/ 23 w 23"/>
                <a:gd name="T63" fmla="*/ 7 h 86"/>
                <a:gd name="T64" fmla="*/ 23 w 23"/>
                <a:gd name="T65" fmla="*/ 7 h 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"/>
                <a:gd name="T100" fmla="*/ 0 h 86"/>
                <a:gd name="T101" fmla="*/ 23 w 23"/>
                <a:gd name="T102" fmla="*/ 86 h 8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" h="86">
                  <a:moveTo>
                    <a:pt x="23" y="7"/>
                  </a:moveTo>
                  <a:lnTo>
                    <a:pt x="22" y="27"/>
                  </a:lnTo>
                  <a:lnTo>
                    <a:pt x="20" y="47"/>
                  </a:lnTo>
                  <a:lnTo>
                    <a:pt x="14" y="66"/>
                  </a:lnTo>
                  <a:lnTo>
                    <a:pt x="13" y="70"/>
                  </a:lnTo>
                  <a:lnTo>
                    <a:pt x="13" y="75"/>
                  </a:lnTo>
                  <a:lnTo>
                    <a:pt x="13" y="79"/>
                  </a:lnTo>
                  <a:lnTo>
                    <a:pt x="12" y="83"/>
                  </a:lnTo>
                  <a:lnTo>
                    <a:pt x="10" y="85"/>
                  </a:lnTo>
                  <a:lnTo>
                    <a:pt x="6" y="86"/>
                  </a:lnTo>
                  <a:lnTo>
                    <a:pt x="3" y="85"/>
                  </a:lnTo>
                  <a:lnTo>
                    <a:pt x="1" y="83"/>
                  </a:lnTo>
                  <a:lnTo>
                    <a:pt x="0" y="79"/>
                  </a:lnTo>
                  <a:lnTo>
                    <a:pt x="0" y="69"/>
                  </a:lnTo>
                  <a:lnTo>
                    <a:pt x="3" y="59"/>
                  </a:lnTo>
                  <a:lnTo>
                    <a:pt x="5" y="48"/>
                  </a:lnTo>
                  <a:lnTo>
                    <a:pt x="8" y="34"/>
                  </a:lnTo>
                  <a:lnTo>
                    <a:pt x="9" y="21"/>
                  </a:lnTo>
                  <a:lnTo>
                    <a:pt x="9" y="7"/>
                  </a:lnTo>
                  <a:lnTo>
                    <a:pt x="10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19" y="1"/>
                  </a:lnTo>
                  <a:lnTo>
                    <a:pt x="22" y="3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10" name="Freeform 967"/>
            <p:cNvSpPr>
              <a:spLocks/>
            </p:cNvSpPr>
            <p:nvPr/>
          </p:nvSpPr>
          <p:spPr bwMode="auto">
            <a:xfrm>
              <a:off x="1404" y="1455"/>
              <a:ext cx="22" cy="90"/>
            </a:xfrm>
            <a:custGeom>
              <a:avLst/>
              <a:gdLst>
                <a:gd name="T0" fmla="*/ 11 w 22"/>
                <a:gd name="T1" fmla="*/ 2 h 90"/>
                <a:gd name="T2" fmla="*/ 17 w 22"/>
                <a:gd name="T3" fmla="*/ 14 h 90"/>
                <a:gd name="T4" fmla="*/ 18 w 22"/>
                <a:gd name="T5" fmla="*/ 27 h 90"/>
                <a:gd name="T6" fmla="*/ 17 w 22"/>
                <a:gd name="T7" fmla="*/ 40 h 90"/>
                <a:gd name="T8" fmla="*/ 17 w 22"/>
                <a:gd name="T9" fmla="*/ 40 h 90"/>
                <a:gd name="T10" fmla="*/ 17 w 22"/>
                <a:gd name="T11" fmla="*/ 46 h 90"/>
                <a:gd name="T12" fmla="*/ 17 w 22"/>
                <a:gd name="T13" fmla="*/ 52 h 90"/>
                <a:gd name="T14" fmla="*/ 19 w 22"/>
                <a:gd name="T15" fmla="*/ 58 h 90"/>
                <a:gd name="T16" fmla="*/ 19 w 22"/>
                <a:gd name="T17" fmla="*/ 58 h 90"/>
                <a:gd name="T18" fmla="*/ 20 w 22"/>
                <a:gd name="T19" fmla="*/ 66 h 90"/>
                <a:gd name="T20" fmla="*/ 21 w 22"/>
                <a:gd name="T21" fmla="*/ 74 h 90"/>
                <a:gd name="T22" fmla="*/ 22 w 22"/>
                <a:gd name="T23" fmla="*/ 82 h 90"/>
                <a:gd name="T24" fmla="*/ 22 w 22"/>
                <a:gd name="T25" fmla="*/ 82 h 90"/>
                <a:gd name="T26" fmla="*/ 21 w 22"/>
                <a:gd name="T27" fmla="*/ 85 h 90"/>
                <a:gd name="T28" fmla="*/ 19 w 22"/>
                <a:gd name="T29" fmla="*/ 89 h 90"/>
                <a:gd name="T30" fmla="*/ 15 w 22"/>
                <a:gd name="T31" fmla="*/ 90 h 90"/>
                <a:gd name="T32" fmla="*/ 15 w 22"/>
                <a:gd name="T33" fmla="*/ 90 h 90"/>
                <a:gd name="T34" fmla="*/ 12 w 22"/>
                <a:gd name="T35" fmla="*/ 89 h 90"/>
                <a:gd name="T36" fmla="*/ 9 w 22"/>
                <a:gd name="T37" fmla="*/ 86 h 90"/>
                <a:gd name="T38" fmla="*/ 8 w 22"/>
                <a:gd name="T39" fmla="*/ 83 h 90"/>
                <a:gd name="T40" fmla="*/ 8 w 22"/>
                <a:gd name="T41" fmla="*/ 83 h 90"/>
                <a:gd name="T42" fmla="*/ 8 w 22"/>
                <a:gd name="T43" fmla="*/ 74 h 90"/>
                <a:gd name="T44" fmla="*/ 6 w 22"/>
                <a:gd name="T45" fmla="*/ 66 h 90"/>
                <a:gd name="T46" fmla="*/ 5 w 22"/>
                <a:gd name="T47" fmla="*/ 58 h 90"/>
                <a:gd name="T48" fmla="*/ 5 w 22"/>
                <a:gd name="T49" fmla="*/ 58 h 90"/>
                <a:gd name="T50" fmla="*/ 4 w 22"/>
                <a:gd name="T51" fmla="*/ 48 h 90"/>
                <a:gd name="T52" fmla="*/ 4 w 22"/>
                <a:gd name="T53" fmla="*/ 40 h 90"/>
                <a:gd name="T54" fmla="*/ 4 w 22"/>
                <a:gd name="T55" fmla="*/ 31 h 90"/>
                <a:gd name="T56" fmla="*/ 4 w 22"/>
                <a:gd name="T57" fmla="*/ 31 h 90"/>
                <a:gd name="T58" fmla="*/ 5 w 22"/>
                <a:gd name="T59" fmla="*/ 24 h 90"/>
                <a:gd name="T60" fmla="*/ 4 w 22"/>
                <a:gd name="T61" fmla="*/ 18 h 90"/>
                <a:gd name="T62" fmla="*/ 1 w 22"/>
                <a:gd name="T63" fmla="*/ 12 h 90"/>
                <a:gd name="T64" fmla="*/ 1 w 22"/>
                <a:gd name="T65" fmla="*/ 12 h 90"/>
                <a:gd name="T66" fmla="*/ 0 w 22"/>
                <a:gd name="T67" fmla="*/ 8 h 90"/>
                <a:gd name="T68" fmla="*/ 0 w 22"/>
                <a:gd name="T69" fmla="*/ 5 h 90"/>
                <a:gd name="T70" fmla="*/ 2 w 22"/>
                <a:gd name="T71" fmla="*/ 2 h 90"/>
                <a:gd name="T72" fmla="*/ 2 w 22"/>
                <a:gd name="T73" fmla="*/ 2 h 90"/>
                <a:gd name="T74" fmla="*/ 5 w 22"/>
                <a:gd name="T75" fmla="*/ 0 h 90"/>
                <a:gd name="T76" fmla="*/ 8 w 22"/>
                <a:gd name="T77" fmla="*/ 0 h 90"/>
                <a:gd name="T78" fmla="*/ 11 w 22"/>
                <a:gd name="T79" fmla="*/ 2 h 90"/>
                <a:gd name="T80" fmla="*/ 11 w 22"/>
                <a:gd name="T81" fmla="*/ 2 h 9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2"/>
                <a:gd name="T124" fmla="*/ 0 h 90"/>
                <a:gd name="T125" fmla="*/ 22 w 22"/>
                <a:gd name="T126" fmla="*/ 90 h 9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2" h="90">
                  <a:moveTo>
                    <a:pt x="11" y="2"/>
                  </a:moveTo>
                  <a:lnTo>
                    <a:pt x="17" y="14"/>
                  </a:lnTo>
                  <a:lnTo>
                    <a:pt x="18" y="27"/>
                  </a:lnTo>
                  <a:lnTo>
                    <a:pt x="17" y="40"/>
                  </a:lnTo>
                  <a:lnTo>
                    <a:pt x="17" y="46"/>
                  </a:lnTo>
                  <a:lnTo>
                    <a:pt x="17" y="52"/>
                  </a:lnTo>
                  <a:lnTo>
                    <a:pt x="19" y="58"/>
                  </a:lnTo>
                  <a:lnTo>
                    <a:pt x="20" y="66"/>
                  </a:lnTo>
                  <a:lnTo>
                    <a:pt x="21" y="74"/>
                  </a:lnTo>
                  <a:lnTo>
                    <a:pt x="22" y="82"/>
                  </a:lnTo>
                  <a:lnTo>
                    <a:pt x="21" y="85"/>
                  </a:lnTo>
                  <a:lnTo>
                    <a:pt x="19" y="89"/>
                  </a:lnTo>
                  <a:lnTo>
                    <a:pt x="15" y="90"/>
                  </a:lnTo>
                  <a:lnTo>
                    <a:pt x="12" y="89"/>
                  </a:lnTo>
                  <a:lnTo>
                    <a:pt x="9" y="86"/>
                  </a:lnTo>
                  <a:lnTo>
                    <a:pt x="8" y="83"/>
                  </a:lnTo>
                  <a:lnTo>
                    <a:pt x="8" y="74"/>
                  </a:lnTo>
                  <a:lnTo>
                    <a:pt x="6" y="66"/>
                  </a:lnTo>
                  <a:lnTo>
                    <a:pt x="5" y="58"/>
                  </a:lnTo>
                  <a:lnTo>
                    <a:pt x="4" y="48"/>
                  </a:lnTo>
                  <a:lnTo>
                    <a:pt x="4" y="40"/>
                  </a:lnTo>
                  <a:lnTo>
                    <a:pt x="4" y="31"/>
                  </a:lnTo>
                  <a:lnTo>
                    <a:pt x="5" y="24"/>
                  </a:lnTo>
                  <a:lnTo>
                    <a:pt x="4" y="18"/>
                  </a:lnTo>
                  <a:lnTo>
                    <a:pt x="1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1" y="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11" name="Freeform 968"/>
            <p:cNvSpPr>
              <a:spLocks/>
            </p:cNvSpPr>
            <p:nvPr/>
          </p:nvSpPr>
          <p:spPr bwMode="auto">
            <a:xfrm>
              <a:off x="1620" y="1417"/>
              <a:ext cx="48" cy="48"/>
            </a:xfrm>
            <a:custGeom>
              <a:avLst/>
              <a:gdLst>
                <a:gd name="T0" fmla="*/ 24 w 48"/>
                <a:gd name="T1" fmla="*/ 48 h 48"/>
                <a:gd name="T2" fmla="*/ 12 w 48"/>
                <a:gd name="T3" fmla="*/ 45 h 48"/>
                <a:gd name="T4" fmla="*/ 3 w 48"/>
                <a:gd name="T5" fmla="*/ 36 h 48"/>
                <a:gd name="T6" fmla="*/ 0 w 48"/>
                <a:gd name="T7" fmla="*/ 24 h 48"/>
                <a:gd name="T8" fmla="*/ 0 w 48"/>
                <a:gd name="T9" fmla="*/ 24 h 48"/>
                <a:gd name="T10" fmla="*/ 3 w 48"/>
                <a:gd name="T11" fmla="*/ 12 h 48"/>
                <a:gd name="T12" fmla="*/ 12 w 48"/>
                <a:gd name="T13" fmla="*/ 3 h 48"/>
                <a:gd name="T14" fmla="*/ 24 w 48"/>
                <a:gd name="T15" fmla="*/ 0 h 48"/>
                <a:gd name="T16" fmla="*/ 24 w 48"/>
                <a:gd name="T17" fmla="*/ 0 h 48"/>
                <a:gd name="T18" fmla="*/ 36 w 48"/>
                <a:gd name="T19" fmla="*/ 3 h 48"/>
                <a:gd name="T20" fmla="*/ 45 w 48"/>
                <a:gd name="T21" fmla="*/ 12 h 48"/>
                <a:gd name="T22" fmla="*/ 48 w 48"/>
                <a:gd name="T23" fmla="*/ 24 h 48"/>
                <a:gd name="T24" fmla="*/ 48 w 48"/>
                <a:gd name="T25" fmla="*/ 24 h 48"/>
                <a:gd name="T26" fmla="*/ 45 w 48"/>
                <a:gd name="T27" fmla="*/ 36 h 48"/>
                <a:gd name="T28" fmla="*/ 36 w 48"/>
                <a:gd name="T29" fmla="*/ 45 h 48"/>
                <a:gd name="T30" fmla="*/ 24 w 48"/>
                <a:gd name="T31" fmla="*/ 48 h 48"/>
                <a:gd name="T32" fmla="*/ 24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48"/>
                  </a:moveTo>
                  <a:lnTo>
                    <a:pt x="12" y="45"/>
                  </a:lnTo>
                  <a:lnTo>
                    <a:pt x="3" y="36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6" y="3"/>
                  </a:lnTo>
                  <a:lnTo>
                    <a:pt x="45" y="12"/>
                  </a:lnTo>
                  <a:lnTo>
                    <a:pt x="48" y="24"/>
                  </a:lnTo>
                  <a:lnTo>
                    <a:pt x="45" y="36"/>
                  </a:lnTo>
                  <a:lnTo>
                    <a:pt x="36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12" name="Freeform 969"/>
            <p:cNvSpPr>
              <a:spLocks/>
            </p:cNvSpPr>
            <p:nvPr/>
          </p:nvSpPr>
          <p:spPr bwMode="auto">
            <a:xfrm>
              <a:off x="1571" y="1415"/>
              <a:ext cx="49" cy="48"/>
            </a:xfrm>
            <a:custGeom>
              <a:avLst/>
              <a:gdLst>
                <a:gd name="T0" fmla="*/ 24 w 49"/>
                <a:gd name="T1" fmla="*/ 48 h 48"/>
                <a:gd name="T2" fmla="*/ 12 w 49"/>
                <a:gd name="T3" fmla="*/ 45 h 48"/>
                <a:gd name="T4" fmla="*/ 3 w 49"/>
                <a:gd name="T5" fmla="*/ 36 h 48"/>
                <a:gd name="T6" fmla="*/ 0 w 49"/>
                <a:gd name="T7" fmla="*/ 24 h 48"/>
                <a:gd name="T8" fmla="*/ 0 w 49"/>
                <a:gd name="T9" fmla="*/ 24 h 48"/>
                <a:gd name="T10" fmla="*/ 3 w 49"/>
                <a:gd name="T11" fmla="*/ 12 h 48"/>
                <a:gd name="T12" fmla="*/ 12 w 49"/>
                <a:gd name="T13" fmla="*/ 3 h 48"/>
                <a:gd name="T14" fmla="*/ 24 w 49"/>
                <a:gd name="T15" fmla="*/ 0 h 48"/>
                <a:gd name="T16" fmla="*/ 24 w 49"/>
                <a:gd name="T17" fmla="*/ 0 h 48"/>
                <a:gd name="T18" fmla="*/ 36 w 49"/>
                <a:gd name="T19" fmla="*/ 3 h 48"/>
                <a:gd name="T20" fmla="*/ 45 w 49"/>
                <a:gd name="T21" fmla="*/ 12 h 48"/>
                <a:gd name="T22" fmla="*/ 49 w 49"/>
                <a:gd name="T23" fmla="*/ 24 h 48"/>
                <a:gd name="T24" fmla="*/ 49 w 49"/>
                <a:gd name="T25" fmla="*/ 24 h 48"/>
                <a:gd name="T26" fmla="*/ 45 w 49"/>
                <a:gd name="T27" fmla="*/ 36 h 48"/>
                <a:gd name="T28" fmla="*/ 36 w 49"/>
                <a:gd name="T29" fmla="*/ 45 h 48"/>
                <a:gd name="T30" fmla="*/ 24 w 49"/>
                <a:gd name="T31" fmla="*/ 48 h 48"/>
                <a:gd name="T32" fmla="*/ 24 w 49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4" y="48"/>
                  </a:moveTo>
                  <a:lnTo>
                    <a:pt x="12" y="45"/>
                  </a:lnTo>
                  <a:lnTo>
                    <a:pt x="3" y="36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6" y="3"/>
                  </a:lnTo>
                  <a:lnTo>
                    <a:pt x="45" y="12"/>
                  </a:lnTo>
                  <a:lnTo>
                    <a:pt x="49" y="24"/>
                  </a:lnTo>
                  <a:lnTo>
                    <a:pt x="45" y="36"/>
                  </a:lnTo>
                  <a:lnTo>
                    <a:pt x="36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13" name="Freeform 970"/>
            <p:cNvSpPr>
              <a:spLocks/>
            </p:cNvSpPr>
            <p:nvPr/>
          </p:nvSpPr>
          <p:spPr bwMode="auto">
            <a:xfrm>
              <a:off x="1523" y="1415"/>
              <a:ext cx="48" cy="48"/>
            </a:xfrm>
            <a:custGeom>
              <a:avLst/>
              <a:gdLst>
                <a:gd name="T0" fmla="*/ 24 w 48"/>
                <a:gd name="T1" fmla="*/ 48 h 48"/>
                <a:gd name="T2" fmla="*/ 12 w 48"/>
                <a:gd name="T3" fmla="*/ 45 h 48"/>
                <a:gd name="T4" fmla="*/ 3 w 48"/>
                <a:gd name="T5" fmla="*/ 36 h 48"/>
                <a:gd name="T6" fmla="*/ 0 w 48"/>
                <a:gd name="T7" fmla="*/ 24 h 48"/>
                <a:gd name="T8" fmla="*/ 0 w 48"/>
                <a:gd name="T9" fmla="*/ 24 h 48"/>
                <a:gd name="T10" fmla="*/ 3 w 48"/>
                <a:gd name="T11" fmla="*/ 12 h 48"/>
                <a:gd name="T12" fmla="*/ 12 w 48"/>
                <a:gd name="T13" fmla="*/ 3 h 48"/>
                <a:gd name="T14" fmla="*/ 24 w 48"/>
                <a:gd name="T15" fmla="*/ 0 h 48"/>
                <a:gd name="T16" fmla="*/ 24 w 48"/>
                <a:gd name="T17" fmla="*/ 0 h 48"/>
                <a:gd name="T18" fmla="*/ 36 w 48"/>
                <a:gd name="T19" fmla="*/ 3 h 48"/>
                <a:gd name="T20" fmla="*/ 45 w 48"/>
                <a:gd name="T21" fmla="*/ 12 h 48"/>
                <a:gd name="T22" fmla="*/ 48 w 48"/>
                <a:gd name="T23" fmla="*/ 24 h 48"/>
                <a:gd name="T24" fmla="*/ 48 w 48"/>
                <a:gd name="T25" fmla="*/ 24 h 48"/>
                <a:gd name="T26" fmla="*/ 45 w 48"/>
                <a:gd name="T27" fmla="*/ 36 h 48"/>
                <a:gd name="T28" fmla="*/ 36 w 48"/>
                <a:gd name="T29" fmla="*/ 45 h 48"/>
                <a:gd name="T30" fmla="*/ 24 w 48"/>
                <a:gd name="T31" fmla="*/ 48 h 48"/>
                <a:gd name="T32" fmla="*/ 24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48"/>
                  </a:moveTo>
                  <a:lnTo>
                    <a:pt x="12" y="45"/>
                  </a:lnTo>
                  <a:lnTo>
                    <a:pt x="3" y="36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6" y="3"/>
                  </a:lnTo>
                  <a:lnTo>
                    <a:pt x="45" y="12"/>
                  </a:lnTo>
                  <a:lnTo>
                    <a:pt x="48" y="24"/>
                  </a:lnTo>
                  <a:lnTo>
                    <a:pt x="45" y="36"/>
                  </a:lnTo>
                  <a:lnTo>
                    <a:pt x="36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14" name="Freeform 971"/>
            <p:cNvSpPr>
              <a:spLocks/>
            </p:cNvSpPr>
            <p:nvPr/>
          </p:nvSpPr>
          <p:spPr bwMode="auto">
            <a:xfrm>
              <a:off x="1474" y="1416"/>
              <a:ext cx="49" cy="48"/>
            </a:xfrm>
            <a:custGeom>
              <a:avLst/>
              <a:gdLst>
                <a:gd name="T0" fmla="*/ 24 w 49"/>
                <a:gd name="T1" fmla="*/ 48 h 48"/>
                <a:gd name="T2" fmla="*/ 12 w 49"/>
                <a:gd name="T3" fmla="*/ 45 h 48"/>
                <a:gd name="T4" fmla="*/ 4 w 49"/>
                <a:gd name="T5" fmla="*/ 37 h 48"/>
                <a:gd name="T6" fmla="*/ 0 w 49"/>
                <a:gd name="T7" fmla="*/ 24 h 48"/>
                <a:gd name="T8" fmla="*/ 0 w 49"/>
                <a:gd name="T9" fmla="*/ 24 h 48"/>
                <a:gd name="T10" fmla="*/ 4 w 49"/>
                <a:gd name="T11" fmla="*/ 12 h 48"/>
                <a:gd name="T12" fmla="*/ 12 w 49"/>
                <a:gd name="T13" fmla="*/ 3 h 48"/>
                <a:gd name="T14" fmla="*/ 24 w 49"/>
                <a:gd name="T15" fmla="*/ 0 h 48"/>
                <a:gd name="T16" fmla="*/ 24 w 49"/>
                <a:gd name="T17" fmla="*/ 0 h 48"/>
                <a:gd name="T18" fmla="*/ 37 w 49"/>
                <a:gd name="T19" fmla="*/ 3 h 48"/>
                <a:gd name="T20" fmla="*/ 45 w 49"/>
                <a:gd name="T21" fmla="*/ 12 h 48"/>
                <a:gd name="T22" fmla="*/ 49 w 49"/>
                <a:gd name="T23" fmla="*/ 24 h 48"/>
                <a:gd name="T24" fmla="*/ 49 w 49"/>
                <a:gd name="T25" fmla="*/ 24 h 48"/>
                <a:gd name="T26" fmla="*/ 45 w 49"/>
                <a:gd name="T27" fmla="*/ 37 h 48"/>
                <a:gd name="T28" fmla="*/ 37 w 49"/>
                <a:gd name="T29" fmla="*/ 45 h 48"/>
                <a:gd name="T30" fmla="*/ 24 w 49"/>
                <a:gd name="T31" fmla="*/ 48 h 48"/>
                <a:gd name="T32" fmla="*/ 24 w 49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4" y="48"/>
                  </a:moveTo>
                  <a:lnTo>
                    <a:pt x="12" y="45"/>
                  </a:lnTo>
                  <a:lnTo>
                    <a:pt x="4" y="37"/>
                  </a:lnTo>
                  <a:lnTo>
                    <a:pt x="0" y="24"/>
                  </a:lnTo>
                  <a:lnTo>
                    <a:pt x="4" y="12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7" y="3"/>
                  </a:lnTo>
                  <a:lnTo>
                    <a:pt x="45" y="12"/>
                  </a:lnTo>
                  <a:lnTo>
                    <a:pt x="49" y="24"/>
                  </a:lnTo>
                  <a:lnTo>
                    <a:pt x="45" y="37"/>
                  </a:lnTo>
                  <a:lnTo>
                    <a:pt x="37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15" name="Freeform 972"/>
            <p:cNvSpPr>
              <a:spLocks/>
            </p:cNvSpPr>
            <p:nvPr/>
          </p:nvSpPr>
          <p:spPr bwMode="auto">
            <a:xfrm>
              <a:off x="1426" y="1415"/>
              <a:ext cx="48" cy="48"/>
            </a:xfrm>
            <a:custGeom>
              <a:avLst/>
              <a:gdLst>
                <a:gd name="T0" fmla="*/ 24 w 48"/>
                <a:gd name="T1" fmla="*/ 48 h 48"/>
                <a:gd name="T2" fmla="*/ 12 w 48"/>
                <a:gd name="T3" fmla="*/ 45 h 48"/>
                <a:gd name="T4" fmla="*/ 3 w 48"/>
                <a:gd name="T5" fmla="*/ 37 h 48"/>
                <a:gd name="T6" fmla="*/ 0 w 48"/>
                <a:gd name="T7" fmla="*/ 25 h 48"/>
                <a:gd name="T8" fmla="*/ 0 w 48"/>
                <a:gd name="T9" fmla="*/ 25 h 48"/>
                <a:gd name="T10" fmla="*/ 3 w 48"/>
                <a:gd name="T11" fmla="*/ 12 h 48"/>
                <a:gd name="T12" fmla="*/ 12 w 48"/>
                <a:gd name="T13" fmla="*/ 3 h 48"/>
                <a:gd name="T14" fmla="*/ 24 w 48"/>
                <a:gd name="T15" fmla="*/ 0 h 48"/>
                <a:gd name="T16" fmla="*/ 24 w 48"/>
                <a:gd name="T17" fmla="*/ 0 h 48"/>
                <a:gd name="T18" fmla="*/ 36 w 48"/>
                <a:gd name="T19" fmla="*/ 3 h 48"/>
                <a:gd name="T20" fmla="*/ 45 w 48"/>
                <a:gd name="T21" fmla="*/ 12 h 48"/>
                <a:gd name="T22" fmla="*/ 48 w 48"/>
                <a:gd name="T23" fmla="*/ 25 h 48"/>
                <a:gd name="T24" fmla="*/ 48 w 48"/>
                <a:gd name="T25" fmla="*/ 25 h 48"/>
                <a:gd name="T26" fmla="*/ 45 w 48"/>
                <a:gd name="T27" fmla="*/ 37 h 48"/>
                <a:gd name="T28" fmla="*/ 36 w 48"/>
                <a:gd name="T29" fmla="*/ 45 h 48"/>
                <a:gd name="T30" fmla="*/ 24 w 48"/>
                <a:gd name="T31" fmla="*/ 48 h 48"/>
                <a:gd name="T32" fmla="*/ 24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48"/>
                  </a:moveTo>
                  <a:lnTo>
                    <a:pt x="12" y="45"/>
                  </a:lnTo>
                  <a:lnTo>
                    <a:pt x="3" y="37"/>
                  </a:lnTo>
                  <a:lnTo>
                    <a:pt x="0" y="25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6" y="3"/>
                  </a:lnTo>
                  <a:lnTo>
                    <a:pt x="45" y="12"/>
                  </a:lnTo>
                  <a:lnTo>
                    <a:pt x="48" y="25"/>
                  </a:lnTo>
                  <a:lnTo>
                    <a:pt x="45" y="37"/>
                  </a:lnTo>
                  <a:lnTo>
                    <a:pt x="36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16" name="Freeform 973"/>
            <p:cNvSpPr>
              <a:spLocks/>
            </p:cNvSpPr>
            <p:nvPr/>
          </p:nvSpPr>
          <p:spPr bwMode="auto">
            <a:xfrm>
              <a:off x="1377" y="1415"/>
              <a:ext cx="49" cy="48"/>
            </a:xfrm>
            <a:custGeom>
              <a:avLst/>
              <a:gdLst>
                <a:gd name="T0" fmla="*/ 25 w 49"/>
                <a:gd name="T1" fmla="*/ 48 h 48"/>
                <a:gd name="T2" fmla="*/ 12 w 49"/>
                <a:gd name="T3" fmla="*/ 45 h 48"/>
                <a:gd name="T4" fmla="*/ 4 w 49"/>
                <a:gd name="T5" fmla="*/ 36 h 48"/>
                <a:gd name="T6" fmla="*/ 0 w 49"/>
                <a:gd name="T7" fmla="*/ 24 h 48"/>
                <a:gd name="T8" fmla="*/ 0 w 49"/>
                <a:gd name="T9" fmla="*/ 24 h 48"/>
                <a:gd name="T10" fmla="*/ 4 w 49"/>
                <a:gd name="T11" fmla="*/ 11 h 48"/>
                <a:gd name="T12" fmla="*/ 12 w 49"/>
                <a:gd name="T13" fmla="*/ 3 h 48"/>
                <a:gd name="T14" fmla="*/ 25 w 49"/>
                <a:gd name="T15" fmla="*/ 0 h 48"/>
                <a:gd name="T16" fmla="*/ 25 w 49"/>
                <a:gd name="T17" fmla="*/ 0 h 48"/>
                <a:gd name="T18" fmla="*/ 37 w 49"/>
                <a:gd name="T19" fmla="*/ 3 h 48"/>
                <a:gd name="T20" fmla="*/ 45 w 49"/>
                <a:gd name="T21" fmla="*/ 11 h 48"/>
                <a:gd name="T22" fmla="*/ 49 w 49"/>
                <a:gd name="T23" fmla="*/ 24 h 48"/>
                <a:gd name="T24" fmla="*/ 49 w 49"/>
                <a:gd name="T25" fmla="*/ 24 h 48"/>
                <a:gd name="T26" fmla="*/ 45 w 49"/>
                <a:gd name="T27" fmla="*/ 36 h 48"/>
                <a:gd name="T28" fmla="*/ 37 w 49"/>
                <a:gd name="T29" fmla="*/ 45 h 48"/>
                <a:gd name="T30" fmla="*/ 25 w 49"/>
                <a:gd name="T31" fmla="*/ 48 h 48"/>
                <a:gd name="T32" fmla="*/ 25 w 49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5" y="48"/>
                  </a:moveTo>
                  <a:lnTo>
                    <a:pt x="12" y="45"/>
                  </a:lnTo>
                  <a:lnTo>
                    <a:pt x="4" y="36"/>
                  </a:lnTo>
                  <a:lnTo>
                    <a:pt x="0" y="24"/>
                  </a:lnTo>
                  <a:lnTo>
                    <a:pt x="4" y="11"/>
                  </a:lnTo>
                  <a:lnTo>
                    <a:pt x="12" y="3"/>
                  </a:lnTo>
                  <a:lnTo>
                    <a:pt x="25" y="0"/>
                  </a:lnTo>
                  <a:lnTo>
                    <a:pt x="37" y="3"/>
                  </a:lnTo>
                  <a:lnTo>
                    <a:pt x="45" y="11"/>
                  </a:lnTo>
                  <a:lnTo>
                    <a:pt x="49" y="24"/>
                  </a:lnTo>
                  <a:lnTo>
                    <a:pt x="45" y="36"/>
                  </a:lnTo>
                  <a:lnTo>
                    <a:pt x="37" y="45"/>
                  </a:lnTo>
                  <a:lnTo>
                    <a:pt x="25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17" name="Freeform 974"/>
            <p:cNvSpPr>
              <a:spLocks/>
            </p:cNvSpPr>
            <p:nvPr/>
          </p:nvSpPr>
          <p:spPr bwMode="auto">
            <a:xfrm>
              <a:off x="1329" y="1414"/>
              <a:ext cx="48" cy="48"/>
            </a:xfrm>
            <a:custGeom>
              <a:avLst/>
              <a:gdLst>
                <a:gd name="T0" fmla="*/ 24 w 48"/>
                <a:gd name="T1" fmla="*/ 48 h 48"/>
                <a:gd name="T2" fmla="*/ 12 w 48"/>
                <a:gd name="T3" fmla="*/ 45 h 48"/>
                <a:gd name="T4" fmla="*/ 3 w 48"/>
                <a:gd name="T5" fmla="*/ 36 h 48"/>
                <a:gd name="T6" fmla="*/ 0 w 48"/>
                <a:gd name="T7" fmla="*/ 24 h 48"/>
                <a:gd name="T8" fmla="*/ 0 w 48"/>
                <a:gd name="T9" fmla="*/ 24 h 48"/>
                <a:gd name="T10" fmla="*/ 3 w 48"/>
                <a:gd name="T11" fmla="*/ 12 h 48"/>
                <a:gd name="T12" fmla="*/ 12 w 48"/>
                <a:gd name="T13" fmla="*/ 3 h 48"/>
                <a:gd name="T14" fmla="*/ 24 w 48"/>
                <a:gd name="T15" fmla="*/ 0 h 48"/>
                <a:gd name="T16" fmla="*/ 24 w 48"/>
                <a:gd name="T17" fmla="*/ 0 h 48"/>
                <a:gd name="T18" fmla="*/ 37 w 48"/>
                <a:gd name="T19" fmla="*/ 3 h 48"/>
                <a:gd name="T20" fmla="*/ 45 w 48"/>
                <a:gd name="T21" fmla="*/ 12 h 48"/>
                <a:gd name="T22" fmla="*/ 48 w 48"/>
                <a:gd name="T23" fmla="*/ 24 h 48"/>
                <a:gd name="T24" fmla="*/ 48 w 48"/>
                <a:gd name="T25" fmla="*/ 24 h 48"/>
                <a:gd name="T26" fmla="*/ 45 w 48"/>
                <a:gd name="T27" fmla="*/ 36 h 48"/>
                <a:gd name="T28" fmla="*/ 37 w 48"/>
                <a:gd name="T29" fmla="*/ 45 h 48"/>
                <a:gd name="T30" fmla="*/ 24 w 48"/>
                <a:gd name="T31" fmla="*/ 48 h 48"/>
                <a:gd name="T32" fmla="*/ 24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48"/>
                  </a:moveTo>
                  <a:lnTo>
                    <a:pt x="12" y="45"/>
                  </a:lnTo>
                  <a:lnTo>
                    <a:pt x="3" y="36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7" y="3"/>
                  </a:lnTo>
                  <a:lnTo>
                    <a:pt x="45" y="12"/>
                  </a:lnTo>
                  <a:lnTo>
                    <a:pt x="48" y="24"/>
                  </a:lnTo>
                  <a:lnTo>
                    <a:pt x="45" y="36"/>
                  </a:lnTo>
                  <a:lnTo>
                    <a:pt x="37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18" name="Freeform 975"/>
            <p:cNvSpPr>
              <a:spLocks/>
            </p:cNvSpPr>
            <p:nvPr/>
          </p:nvSpPr>
          <p:spPr bwMode="auto">
            <a:xfrm>
              <a:off x="1140" y="1544"/>
              <a:ext cx="26" cy="102"/>
            </a:xfrm>
            <a:custGeom>
              <a:avLst/>
              <a:gdLst>
                <a:gd name="T0" fmla="*/ 0 w 26"/>
                <a:gd name="T1" fmla="*/ 78 h 102"/>
                <a:gd name="T2" fmla="*/ 2 w 26"/>
                <a:gd name="T3" fmla="*/ 67 h 102"/>
                <a:gd name="T4" fmla="*/ 3 w 26"/>
                <a:gd name="T5" fmla="*/ 57 h 102"/>
                <a:gd name="T6" fmla="*/ 3 w 26"/>
                <a:gd name="T7" fmla="*/ 49 h 102"/>
                <a:gd name="T8" fmla="*/ 3 w 26"/>
                <a:gd name="T9" fmla="*/ 49 h 102"/>
                <a:gd name="T10" fmla="*/ 3 w 26"/>
                <a:gd name="T11" fmla="*/ 40 h 102"/>
                <a:gd name="T12" fmla="*/ 5 w 26"/>
                <a:gd name="T13" fmla="*/ 32 h 102"/>
                <a:gd name="T14" fmla="*/ 8 w 26"/>
                <a:gd name="T15" fmla="*/ 24 h 102"/>
                <a:gd name="T16" fmla="*/ 8 w 26"/>
                <a:gd name="T17" fmla="*/ 24 h 102"/>
                <a:gd name="T18" fmla="*/ 10 w 26"/>
                <a:gd name="T19" fmla="*/ 18 h 102"/>
                <a:gd name="T20" fmla="*/ 12 w 26"/>
                <a:gd name="T21" fmla="*/ 12 h 102"/>
                <a:gd name="T22" fmla="*/ 12 w 26"/>
                <a:gd name="T23" fmla="*/ 7 h 102"/>
                <a:gd name="T24" fmla="*/ 12 w 26"/>
                <a:gd name="T25" fmla="*/ 7 h 102"/>
                <a:gd name="T26" fmla="*/ 13 w 26"/>
                <a:gd name="T27" fmla="*/ 4 h 102"/>
                <a:gd name="T28" fmla="*/ 16 w 26"/>
                <a:gd name="T29" fmla="*/ 1 h 102"/>
                <a:gd name="T30" fmla="*/ 19 w 26"/>
                <a:gd name="T31" fmla="*/ 0 h 102"/>
                <a:gd name="T32" fmla="*/ 19 w 26"/>
                <a:gd name="T33" fmla="*/ 0 h 102"/>
                <a:gd name="T34" fmla="*/ 23 w 26"/>
                <a:gd name="T35" fmla="*/ 1 h 102"/>
                <a:gd name="T36" fmla="*/ 25 w 26"/>
                <a:gd name="T37" fmla="*/ 4 h 102"/>
                <a:gd name="T38" fmla="*/ 26 w 26"/>
                <a:gd name="T39" fmla="*/ 7 h 102"/>
                <a:gd name="T40" fmla="*/ 26 w 26"/>
                <a:gd name="T41" fmla="*/ 7 h 102"/>
                <a:gd name="T42" fmla="*/ 25 w 26"/>
                <a:gd name="T43" fmla="*/ 15 h 102"/>
                <a:gd name="T44" fmla="*/ 23 w 26"/>
                <a:gd name="T45" fmla="*/ 22 h 102"/>
                <a:gd name="T46" fmla="*/ 21 w 26"/>
                <a:gd name="T47" fmla="*/ 28 h 102"/>
                <a:gd name="T48" fmla="*/ 21 w 26"/>
                <a:gd name="T49" fmla="*/ 28 h 102"/>
                <a:gd name="T50" fmla="*/ 19 w 26"/>
                <a:gd name="T51" fmla="*/ 35 h 102"/>
                <a:gd name="T52" fmla="*/ 17 w 26"/>
                <a:gd name="T53" fmla="*/ 42 h 102"/>
                <a:gd name="T54" fmla="*/ 17 w 26"/>
                <a:gd name="T55" fmla="*/ 48 h 102"/>
                <a:gd name="T56" fmla="*/ 17 w 26"/>
                <a:gd name="T57" fmla="*/ 48 h 102"/>
                <a:gd name="T58" fmla="*/ 17 w 26"/>
                <a:gd name="T59" fmla="*/ 63 h 102"/>
                <a:gd name="T60" fmla="*/ 14 w 26"/>
                <a:gd name="T61" fmla="*/ 81 h 102"/>
                <a:gd name="T62" fmla="*/ 7 w 26"/>
                <a:gd name="T63" fmla="*/ 102 h 102"/>
                <a:gd name="T64" fmla="*/ 7 w 26"/>
                <a:gd name="T65" fmla="*/ 102 h 102"/>
                <a:gd name="T66" fmla="*/ 5 w 26"/>
                <a:gd name="T67" fmla="*/ 96 h 102"/>
                <a:gd name="T68" fmla="*/ 2 w 26"/>
                <a:gd name="T69" fmla="*/ 84 h 102"/>
                <a:gd name="T70" fmla="*/ 0 w 26"/>
                <a:gd name="T71" fmla="*/ 78 h 102"/>
                <a:gd name="T72" fmla="*/ 0 w 26"/>
                <a:gd name="T73" fmla="*/ 78 h 10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6"/>
                <a:gd name="T112" fmla="*/ 0 h 102"/>
                <a:gd name="T113" fmla="*/ 26 w 26"/>
                <a:gd name="T114" fmla="*/ 102 h 10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6" h="102">
                  <a:moveTo>
                    <a:pt x="0" y="78"/>
                  </a:moveTo>
                  <a:lnTo>
                    <a:pt x="2" y="67"/>
                  </a:lnTo>
                  <a:lnTo>
                    <a:pt x="3" y="57"/>
                  </a:lnTo>
                  <a:lnTo>
                    <a:pt x="3" y="49"/>
                  </a:lnTo>
                  <a:lnTo>
                    <a:pt x="3" y="40"/>
                  </a:lnTo>
                  <a:lnTo>
                    <a:pt x="5" y="32"/>
                  </a:lnTo>
                  <a:lnTo>
                    <a:pt x="8" y="24"/>
                  </a:lnTo>
                  <a:lnTo>
                    <a:pt x="10" y="18"/>
                  </a:lnTo>
                  <a:lnTo>
                    <a:pt x="12" y="12"/>
                  </a:lnTo>
                  <a:lnTo>
                    <a:pt x="12" y="7"/>
                  </a:lnTo>
                  <a:lnTo>
                    <a:pt x="13" y="4"/>
                  </a:lnTo>
                  <a:lnTo>
                    <a:pt x="16" y="1"/>
                  </a:lnTo>
                  <a:lnTo>
                    <a:pt x="19" y="0"/>
                  </a:lnTo>
                  <a:lnTo>
                    <a:pt x="23" y="1"/>
                  </a:lnTo>
                  <a:lnTo>
                    <a:pt x="25" y="4"/>
                  </a:lnTo>
                  <a:lnTo>
                    <a:pt x="26" y="7"/>
                  </a:lnTo>
                  <a:lnTo>
                    <a:pt x="25" y="15"/>
                  </a:lnTo>
                  <a:lnTo>
                    <a:pt x="23" y="22"/>
                  </a:lnTo>
                  <a:lnTo>
                    <a:pt x="21" y="28"/>
                  </a:lnTo>
                  <a:lnTo>
                    <a:pt x="19" y="35"/>
                  </a:lnTo>
                  <a:lnTo>
                    <a:pt x="17" y="42"/>
                  </a:lnTo>
                  <a:lnTo>
                    <a:pt x="17" y="48"/>
                  </a:lnTo>
                  <a:lnTo>
                    <a:pt x="17" y="63"/>
                  </a:lnTo>
                  <a:lnTo>
                    <a:pt x="14" y="81"/>
                  </a:lnTo>
                  <a:lnTo>
                    <a:pt x="7" y="102"/>
                  </a:lnTo>
                  <a:lnTo>
                    <a:pt x="5" y="96"/>
                  </a:lnTo>
                  <a:lnTo>
                    <a:pt x="2" y="84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19" name="Freeform 976"/>
            <p:cNvSpPr>
              <a:spLocks/>
            </p:cNvSpPr>
            <p:nvPr/>
          </p:nvSpPr>
          <p:spPr bwMode="auto">
            <a:xfrm>
              <a:off x="1138" y="1616"/>
              <a:ext cx="17" cy="46"/>
            </a:xfrm>
            <a:custGeom>
              <a:avLst/>
              <a:gdLst>
                <a:gd name="T0" fmla="*/ 1 w 17"/>
                <a:gd name="T1" fmla="*/ 0 h 46"/>
                <a:gd name="T2" fmla="*/ 9 w 17"/>
                <a:gd name="T3" fmla="*/ 6 h 46"/>
                <a:gd name="T4" fmla="*/ 15 w 17"/>
                <a:gd name="T5" fmla="*/ 14 h 46"/>
                <a:gd name="T6" fmla="*/ 17 w 17"/>
                <a:gd name="T7" fmla="*/ 23 h 46"/>
                <a:gd name="T8" fmla="*/ 17 w 17"/>
                <a:gd name="T9" fmla="*/ 23 h 46"/>
                <a:gd name="T10" fmla="*/ 15 w 17"/>
                <a:gd name="T11" fmla="*/ 33 h 46"/>
                <a:gd name="T12" fmla="*/ 9 w 17"/>
                <a:gd name="T13" fmla="*/ 42 h 46"/>
                <a:gd name="T14" fmla="*/ 0 w 17"/>
                <a:gd name="T15" fmla="*/ 46 h 46"/>
                <a:gd name="T16" fmla="*/ 0 w 17"/>
                <a:gd name="T17" fmla="*/ 46 h 46"/>
                <a:gd name="T18" fmla="*/ 1 w 17"/>
                <a:gd name="T19" fmla="*/ 34 h 46"/>
                <a:gd name="T20" fmla="*/ 1 w 17"/>
                <a:gd name="T21" fmla="*/ 13 h 46"/>
                <a:gd name="T22" fmla="*/ 1 w 17"/>
                <a:gd name="T23" fmla="*/ 0 h 46"/>
                <a:gd name="T24" fmla="*/ 1 w 17"/>
                <a:gd name="T25" fmla="*/ 0 h 4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"/>
                <a:gd name="T40" fmla="*/ 0 h 46"/>
                <a:gd name="T41" fmla="*/ 17 w 17"/>
                <a:gd name="T42" fmla="*/ 46 h 4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" h="46">
                  <a:moveTo>
                    <a:pt x="1" y="0"/>
                  </a:moveTo>
                  <a:lnTo>
                    <a:pt x="9" y="6"/>
                  </a:lnTo>
                  <a:lnTo>
                    <a:pt x="15" y="14"/>
                  </a:lnTo>
                  <a:lnTo>
                    <a:pt x="17" y="23"/>
                  </a:lnTo>
                  <a:lnTo>
                    <a:pt x="15" y="33"/>
                  </a:lnTo>
                  <a:lnTo>
                    <a:pt x="9" y="42"/>
                  </a:lnTo>
                  <a:lnTo>
                    <a:pt x="0" y="46"/>
                  </a:lnTo>
                  <a:lnTo>
                    <a:pt x="1" y="34"/>
                  </a:lnTo>
                  <a:lnTo>
                    <a:pt x="1" y="1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20" name="Freeform 977"/>
            <p:cNvSpPr>
              <a:spLocks/>
            </p:cNvSpPr>
            <p:nvPr/>
          </p:nvSpPr>
          <p:spPr bwMode="auto">
            <a:xfrm>
              <a:off x="1162" y="1541"/>
              <a:ext cx="32" cy="89"/>
            </a:xfrm>
            <a:custGeom>
              <a:avLst/>
              <a:gdLst>
                <a:gd name="T0" fmla="*/ 32 w 32"/>
                <a:gd name="T1" fmla="*/ 9 h 89"/>
                <a:gd name="T2" fmla="*/ 28 w 32"/>
                <a:gd name="T3" fmla="*/ 21 h 89"/>
                <a:gd name="T4" fmla="*/ 26 w 32"/>
                <a:gd name="T5" fmla="*/ 33 h 89"/>
                <a:gd name="T6" fmla="*/ 25 w 32"/>
                <a:gd name="T7" fmla="*/ 46 h 89"/>
                <a:gd name="T8" fmla="*/ 25 w 32"/>
                <a:gd name="T9" fmla="*/ 46 h 89"/>
                <a:gd name="T10" fmla="*/ 22 w 32"/>
                <a:gd name="T11" fmla="*/ 59 h 89"/>
                <a:gd name="T12" fmla="*/ 18 w 32"/>
                <a:gd name="T13" fmla="*/ 72 h 89"/>
                <a:gd name="T14" fmla="*/ 14 w 32"/>
                <a:gd name="T15" fmla="*/ 85 h 89"/>
                <a:gd name="T16" fmla="*/ 14 w 32"/>
                <a:gd name="T17" fmla="*/ 85 h 89"/>
                <a:gd name="T18" fmla="*/ 11 w 32"/>
                <a:gd name="T19" fmla="*/ 88 h 89"/>
                <a:gd name="T20" fmla="*/ 8 w 32"/>
                <a:gd name="T21" fmla="*/ 89 h 89"/>
                <a:gd name="T22" fmla="*/ 4 w 32"/>
                <a:gd name="T23" fmla="*/ 89 h 89"/>
                <a:gd name="T24" fmla="*/ 4 w 32"/>
                <a:gd name="T25" fmla="*/ 89 h 89"/>
                <a:gd name="T26" fmla="*/ 1 w 32"/>
                <a:gd name="T27" fmla="*/ 87 h 89"/>
                <a:gd name="T28" fmla="*/ 0 w 32"/>
                <a:gd name="T29" fmla="*/ 84 h 89"/>
                <a:gd name="T30" fmla="*/ 0 w 32"/>
                <a:gd name="T31" fmla="*/ 80 h 89"/>
                <a:gd name="T32" fmla="*/ 0 w 32"/>
                <a:gd name="T33" fmla="*/ 80 h 89"/>
                <a:gd name="T34" fmla="*/ 6 w 32"/>
                <a:gd name="T35" fmla="*/ 62 h 89"/>
                <a:gd name="T36" fmla="*/ 11 w 32"/>
                <a:gd name="T37" fmla="*/ 43 h 89"/>
                <a:gd name="T38" fmla="*/ 13 w 32"/>
                <a:gd name="T39" fmla="*/ 24 h 89"/>
                <a:gd name="T40" fmla="*/ 13 w 32"/>
                <a:gd name="T41" fmla="*/ 24 h 89"/>
                <a:gd name="T42" fmla="*/ 14 w 32"/>
                <a:gd name="T43" fmla="*/ 18 h 89"/>
                <a:gd name="T44" fmla="*/ 16 w 32"/>
                <a:gd name="T45" fmla="*/ 12 h 89"/>
                <a:gd name="T46" fmla="*/ 18 w 32"/>
                <a:gd name="T47" fmla="*/ 6 h 89"/>
                <a:gd name="T48" fmla="*/ 18 w 32"/>
                <a:gd name="T49" fmla="*/ 6 h 89"/>
                <a:gd name="T50" fmla="*/ 20 w 32"/>
                <a:gd name="T51" fmla="*/ 3 h 89"/>
                <a:gd name="T52" fmla="*/ 23 w 32"/>
                <a:gd name="T53" fmla="*/ 1 h 89"/>
                <a:gd name="T54" fmla="*/ 27 w 32"/>
                <a:gd name="T55" fmla="*/ 0 h 89"/>
                <a:gd name="T56" fmla="*/ 27 w 32"/>
                <a:gd name="T57" fmla="*/ 0 h 89"/>
                <a:gd name="T58" fmla="*/ 30 w 32"/>
                <a:gd name="T59" fmla="*/ 3 h 89"/>
                <a:gd name="T60" fmla="*/ 31 w 32"/>
                <a:gd name="T61" fmla="*/ 6 h 89"/>
                <a:gd name="T62" fmla="*/ 32 w 32"/>
                <a:gd name="T63" fmla="*/ 9 h 89"/>
                <a:gd name="T64" fmla="*/ 32 w 32"/>
                <a:gd name="T65" fmla="*/ 9 h 8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2"/>
                <a:gd name="T100" fmla="*/ 0 h 89"/>
                <a:gd name="T101" fmla="*/ 32 w 32"/>
                <a:gd name="T102" fmla="*/ 89 h 8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2" h="89">
                  <a:moveTo>
                    <a:pt x="32" y="9"/>
                  </a:moveTo>
                  <a:lnTo>
                    <a:pt x="28" y="21"/>
                  </a:lnTo>
                  <a:lnTo>
                    <a:pt x="26" y="33"/>
                  </a:lnTo>
                  <a:lnTo>
                    <a:pt x="25" y="46"/>
                  </a:lnTo>
                  <a:lnTo>
                    <a:pt x="22" y="59"/>
                  </a:lnTo>
                  <a:lnTo>
                    <a:pt x="18" y="72"/>
                  </a:lnTo>
                  <a:lnTo>
                    <a:pt x="14" y="85"/>
                  </a:lnTo>
                  <a:lnTo>
                    <a:pt x="11" y="88"/>
                  </a:lnTo>
                  <a:lnTo>
                    <a:pt x="8" y="89"/>
                  </a:lnTo>
                  <a:lnTo>
                    <a:pt x="4" y="89"/>
                  </a:lnTo>
                  <a:lnTo>
                    <a:pt x="1" y="87"/>
                  </a:lnTo>
                  <a:lnTo>
                    <a:pt x="0" y="84"/>
                  </a:lnTo>
                  <a:lnTo>
                    <a:pt x="0" y="80"/>
                  </a:lnTo>
                  <a:lnTo>
                    <a:pt x="6" y="62"/>
                  </a:lnTo>
                  <a:lnTo>
                    <a:pt x="11" y="43"/>
                  </a:lnTo>
                  <a:lnTo>
                    <a:pt x="13" y="24"/>
                  </a:lnTo>
                  <a:lnTo>
                    <a:pt x="14" y="18"/>
                  </a:lnTo>
                  <a:lnTo>
                    <a:pt x="16" y="12"/>
                  </a:lnTo>
                  <a:lnTo>
                    <a:pt x="18" y="6"/>
                  </a:lnTo>
                  <a:lnTo>
                    <a:pt x="20" y="3"/>
                  </a:lnTo>
                  <a:lnTo>
                    <a:pt x="23" y="1"/>
                  </a:lnTo>
                  <a:lnTo>
                    <a:pt x="27" y="0"/>
                  </a:lnTo>
                  <a:lnTo>
                    <a:pt x="30" y="3"/>
                  </a:lnTo>
                  <a:lnTo>
                    <a:pt x="31" y="6"/>
                  </a:lnTo>
                  <a:lnTo>
                    <a:pt x="32" y="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21" name="Freeform 978"/>
            <p:cNvSpPr>
              <a:spLocks/>
            </p:cNvSpPr>
            <p:nvPr/>
          </p:nvSpPr>
          <p:spPr bwMode="auto">
            <a:xfrm>
              <a:off x="1173" y="1546"/>
              <a:ext cx="53" cy="82"/>
            </a:xfrm>
            <a:custGeom>
              <a:avLst/>
              <a:gdLst>
                <a:gd name="T0" fmla="*/ 0 w 53"/>
                <a:gd name="T1" fmla="*/ 74 h 82"/>
                <a:gd name="T2" fmla="*/ 4 w 53"/>
                <a:gd name="T3" fmla="*/ 64 h 82"/>
                <a:gd name="T4" fmla="*/ 9 w 53"/>
                <a:gd name="T5" fmla="*/ 55 h 82"/>
                <a:gd name="T6" fmla="*/ 17 w 53"/>
                <a:gd name="T7" fmla="*/ 50 h 82"/>
                <a:gd name="T8" fmla="*/ 17 w 53"/>
                <a:gd name="T9" fmla="*/ 50 h 82"/>
                <a:gd name="T10" fmla="*/ 27 w 53"/>
                <a:gd name="T11" fmla="*/ 36 h 82"/>
                <a:gd name="T12" fmla="*/ 34 w 53"/>
                <a:gd name="T13" fmla="*/ 21 h 82"/>
                <a:gd name="T14" fmla="*/ 40 w 53"/>
                <a:gd name="T15" fmla="*/ 5 h 82"/>
                <a:gd name="T16" fmla="*/ 40 w 53"/>
                <a:gd name="T17" fmla="*/ 5 h 82"/>
                <a:gd name="T18" fmla="*/ 41 w 53"/>
                <a:gd name="T19" fmla="*/ 2 h 82"/>
                <a:gd name="T20" fmla="*/ 44 w 53"/>
                <a:gd name="T21" fmla="*/ 0 h 82"/>
                <a:gd name="T22" fmla="*/ 48 w 53"/>
                <a:gd name="T23" fmla="*/ 0 h 82"/>
                <a:gd name="T24" fmla="*/ 48 w 53"/>
                <a:gd name="T25" fmla="*/ 0 h 82"/>
                <a:gd name="T26" fmla="*/ 51 w 53"/>
                <a:gd name="T27" fmla="*/ 2 h 82"/>
                <a:gd name="T28" fmla="*/ 53 w 53"/>
                <a:gd name="T29" fmla="*/ 4 h 82"/>
                <a:gd name="T30" fmla="*/ 53 w 53"/>
                <a:gd name="T31" fmla="*/ 8 h 82"/>
                <a:gd name="T32" fmla="*/ 53 w 53"/>
                <a:gd name="T33" fmla="*/ 8 h 82"/>
                <a:gd name="T34" fmla="*/ 50 w 53"/>
                <a:gd name="T35" fmla="*/ 19 h 82"/>
                <a:gd name="T36" fmla="*/ 45 w 53"/>
                <a:gd name="T37" fmla="*/ 29 h 82"/>
                <a:gd name="T38" fmla="*/ 41 w 53"/>
                <a:gd name="T39" fmla="*/ 40 h 82"/>
                <a:gd name="T40" fmla="*/ 41 w 53"/>
                <a:gd name="T41" fmla="*/ 40 h 82"/>
                <a:gd name="T42" fmla="*/ 35 w 53"/>
                <a:gd name="T43" fmla="*/ 50 h 82"/>
                <a:gd name="T44" fmla="*/ 28 w 53"/>
                <a:gd name="T45" fmla="*/ 58 h 82"/>
                <a:gd name="T46" fmla="*/ 19 w 53"/>
                <a:gd name="T47" fmla="*/ 64 h 82"/>
                <a:gd name="T48" fmla="*/ 19 w 53"/>
                <a:gd name="T49" fmla="*/ 64 h 82"/>
                <a:gd name="T50" fmla="*/ 17 w 53"/>
                <a:gd name="T51" fmla="*/ 68 h 82"/>
                <a:gd name="T52" fmla="*/ 15 w 53"/>
                <a:gd name="T53" fmla="*/ 73 h 82"/>
                <a:gd name="T54" fmla="*/ 14 w 53"/>
                <a:gd name="T55" fmla="*/ 78 h 82"/>
                <a:gd name="T56" fmla="*/ 14 w 53"/>
                <a:gd name="T57" fmla="*/ 78 h 82"/>
                <a:gd name="T58" fmla="*/ 12 w 53"/>
                <a:gd name="T59" fmla="*/ 81 h 82"/>
                <a:gd name="T60" fmla="*/ 9 w 53"/>
                <a:gd name="T61" fmla="*/ 82 h 82"/>
                <a:gd name="T62" fmla="*/ 5 w 53"/>
                <a:gd name="T63" fmla="*/ 82 h 82"/>
                <a:gd name="T64" fmla="*/ 5 w 53"/>
                <a:gd name="T65" fmla="*/ 82 h 82"/>
                <a:gd name="T66" fmla="*/ 2 w 53"/>
                <a:gd name="T67" fmla="*/ 80 h 82"/>
                <a:gd name="T68" fmla="*/ 0 w 53"/>
                <a:gd name="T69" fmla="*/ 77 h 82"/>
                <a:gd name="T70" fmla="*/ 0 w 53"/>
                <a:gd name="T71" fmla="*/ 74 h 82"/>
                <a:gd name="T72" fmla="*/ 0 w 53"/>
                <a:gd name="T73" fmla="*/ 74 h 8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3"/>
                <a:gd name="T112" fmla="*/ 0 h 82"/>
                <a:gd name="T113" fmla="*/ 53 w 53"/>
                <a:gd name="T114" fmla="*/ 82 h 8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3" h="82">
                  <a:moveTo>
                    <a:pt x="0" y="74"/>
                  </a:moveTo>
                  <a:lnTo>
                    <a:pt x="4" y="64"/>
                  </a:lnTo>
                  <a:lnTo>
                    <a:pt x="9" y="55"/>
                  </a:lnTo>
                  <a:lnTo>
                    <a:pt x="17" y="50"/>
                  </a:lnTo>
                  <a:lnTo>
                    <a:pt x="27" y="36"/>
                  </a:lnTo>
                  <a:lnTo>
                    <a:pt x="34" y="21"/>
                  </a:lnTo>
                  <a:lnTo>
                    <a:pt x="40" y="5"/>
                  </a:lnTo>
                  <a:lnTo>
                    <a:pt x="41" y="2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1" y="2"/>
                  </a:lnTo>
                  <a:lnTo>
                    <a:pt x="53" y="4"/>
                  </a:lnTo>
                  <a:lnTo>
                    <a:pt x="53" y="8"/>
                  </a:lnTo>
                  <a:lnTo>
                    <a:pt x="50" y="19"/>
                  </a:lnTo>
                  <a:lnTo>
                    <a:pt x="45" y="29"/>
                  </a:lnTo>
                  <a:lnTo>
                    <a:pt x="41" y="40"/>
                  </a:lnTo>
                  <a:lnTo>
                    <a:pt x="35" y="50"/>
                  </a:lnTo>
                  <a:lnTo>
                    <a:pt x="28" y="58"/>
                  </a:lnTo>
                  <a:lnTo>
                    <a:pt x="19" y="64"/>
                  </a:lnTo>
                  <a:lnTo>
                    <a:pt x="17" y="68"/>
                  </a:lnTo>
                  <a:lnTo>
                    <a:pt x="15" y="73"/>
                  </a:lnTo>
                  <a:lnTo>
                    <a:pt x="14" y="78"/>
                  </a:lnTo>
                  <a:lnTo>
                    <a:pt x="12" y="81"/>
                  </a:lnTo>
                  <a:lnTo>
                    <a:pt x="9" y="82"/>
                  </a:lnTo>
                  <a:lnTo>
                    <a:pt x="5" y="82"/>
                  </a:lnTo>
                  <a:lnTo>
                    <a:pt x="2" y="80"/>
                  </a:lnTo>
                  <a:lnTo>
                    <a:pt x="0" y="77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22" name="Freeform 979"/>
            <p:cNvSpPr>
              <a:spLocks/>
            </p:cNvSpPr>
            <p:nvPr/>
          </p:nvSpPr>
          <p:spPr bwMode="auto">
            <a:xfrm>
              <a:off x="1154" y="1607"/>
              <a:ext cx="49" cy="48"/>
            </a:xfrm>
            <a:custGeom>
              <a:avLst/>
              <a:gdLst>
                <a:gd name="T0" fmla="*/ 25 w 49"/>
                <a:gd name="T1" fmla="*/ 0 h 48"/>
                <a:gd name="T2" fmla="*/ 37 w 49"/>
                <a:gd name="T3" fmla="*/ 3 h 48"/>
                <a:gd name="T4" fmla="*/ 45 w 49"/>
                <a:gd name="T5" fmla="*/ 12 h 48"/>
                <a:gd name="T6" fmla="*/ 49 w 49"/>
                <a:gd name="T7" fmla="*/ 24 h 48"/>
                <a:gd name="T8" fmla="*/ 49 w 49"/>
                <a:gd name="T9" fmla="*/ 24 h 48"/>
                <a:gd name="T10" fmla="*/ 45 w 49"/>
                <a:gd name="T11" fmla="*/ 37 h 48"/>
                <a:gd name="T12" fmla="*/ 37 w 49"/>
                <a:gd name="T13" fmla="*/ 45 h 48"/>
                <a:gd name="T14" fmla="*/ 25 w 49"/>
                <a:gd name="T15" fmla="*/ 48 h 48"/>
                <a:gd name="T16" fmla="*/ 25 w 49"/>
                <a:gd name="T17" fmla="*/ 48 h 48"/>
                <a:gd name="T18" fmla="*/ 12 w 49"/>
                <a:gd name="T19" fmla="*/ 45 h 48"/>
                <a:gd name="T20" fmla="*/ 4 w 49"/>
                <a:gd name="T21" fmla="*/ 37 h 48"/>
                <a:gd name="T22" fmla="*/ 0 w 49"/>
                <a:gd name="T23" fmla="*/ 24 h 48"/>
                <a:gd name="T24" fmla="*/ 0 w 49"/>
                <a:gd name="T25" fmla="*/ 24 h 48"/>
                <a:gd name="T26" fmla="*/ 4 w 49"/>
                <a:gd name="T27" fmla="*/ 12 h 48"/>
                <a:gd name="T28" fmla="*/ 12 w 49"/>
                <a:gd name="T29" fmla="*/ 3 h 48"/>
                <a:gd name="T30" fmla="*/ 25 w 49"/>
                <a:gd name="T31" fmla="*/ 0 h 48"/>
                <a:gd name="T32" fmla="*/ 25 w 49"/>
                <a:gd name="T33" fmla="*/ 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5" y="0"/>
                  </a:moveTo>
                  <a:lnTo>
                    <a:pt x="37" y="3"/>
                  </a:lnTo>
                  <a:lnTo>
                    <a:pt x="45" y="12"/>
                  </a:lnTo>
                  <a:lnTo>
                    <a:pt x="49" y="24"/>
                  </a:lnTo>
                  <a:lnTo>
                    <a:pt x="45" y="37"/>
                  </a:lnTo>
                  <a:lnTo>
                    <a:pt x="37" y="45"/>
                  </a:lnTo>
                  <a:lnTo>
                    <a:pt x="25" y="48"/>
                  </a:lnTo>
                  <a:lnTo>
                    <a:pt x="12" y="45"/>
                  </a:lnTo>
                  <a:lnTo>
                    <a:pt x="4" y="37"/>
                  </a:lnTo>
                  <a:lnTo>
                    <a:pt x="0" y="24"/>
                  </a:lnTo>
                  <a:lnTo>
                    <a:pt x="4" y="12"/>
                  </a:lnTo>
                  <a:lnTo>
                    <a:pt x="12" y="3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23" name="Freeform 980"/>
            <p:cNvSpPr>
              <a:spLocks/>
            </p:cNvSpPr>
            <p:nvPr/>
          </p:nvSpPr>
          <p:spPr bwMode="auto">
            <a:xfrm>
              <a:off x="1435" y="1634"/>
              <a:ext cx="303" cy="302"/>
            </a:xfrm>
            <a:custGeom>
              <a:avLst/>
              <a:gdLst>
                <a:gd name="T0" fmla="*/ 303 w 303"/>
                <a:gd name="T1" fmla="*/ 151 h 302"/>
                <a:gd name="T2" fmla="*/ 301 w 303"/>
                <a:gd name="T3" fmla="*/ 127 h 302"/>
                <a:gd name="T4" fmla="*/ 296 w 303"/>
                <a:gd name="T5" fmla="*/ 105 h 302"/>
                <a:gd name="T6" fmla="*/ 286 w 303"/>
                <a:gd name="T7" fmla="*/ 83 h 302"/>
                <a:gd name="T8" fmla="*/ 274 w 303"/>
                <a:gd name="T9" fmla="*/ 63 h 302"/>
                <a:gd name="T10" fmla="*/ 259 w 303"/>
                <a:gd name="T11" fmla="*/ 44 h 302"/>
                <a:gd name="T12" fmla="*/ 259 w 303"/>
                <a:gd name="T13" fmla="*/ 44 h 302"/>
                <a:gd name="T14" fmla="*/ 240 w 303"/>
                <a:gd name="T15" fmla="*/ 29 h 302"/>
                <a:gd name="T16" fmla="*/ 220 w 303"/>
                <a:gd name="T17" fmla="*/ 16 h 302"/>
                <a:gd name="T18" fmla="*/ 198 w 303"/>
                <a:gd name="T19" fmla="*/ 7 h 302"/>
                <a:gd name="T20" fmla="*/ 175 w 303"/>
                <a:gd name="T21" fmla="*/ 2 h 302"/>
                <a:gd name="T22" fmla="*/ 151 w 303"/>
                <a:gd name="T23" fmla="*/ 0 h 302"/>
                <a:gd name="T24" fmla="*/ 151 w 303"/>
                <a:gd name="T25" fmla="*/ 0 h 302"/>
                <a:gd name="T26" fmla="*/ 127 w 303"/>
                <a:gd name="T27" fmla="*/ 2 h 302"/>
                <a:gd name="T28" fmla="*/ 104 w 303"/>
                <a:gd name="T29" fmla="*/ 7 h 302"/>
                <a:gd name="T30" fmla="*/ 82 w 303"/>
                <a:gd name="T31" fmla="*/ 16 h 302"/>
                <a:gd name="T32" fmla="*/ 62 w 303"/>
                <a:gd name="T33" fmla="*/ 29 h 302"/>
                <a:gd name="T34" fmla="*/ 44 w 303"/>
                <a:gd name="T35" fmla="*/ 44 h 302"/>
                <a:gd name="T36" fmla="*/ 44 w 303"/>
                <a:gd name="T37" fmla="*/ 44 h 302"/>
                <a:gd name="T38" fmla="*/ 28 w 303"/>
                <a:gd name="T39" fmla="*/ 63 h 302"/>
                <a:gd name="T40" fmla="*/ 16 w 303"/>
                <a:gd name="T41" fmla="*/ 83 h 302"/>
                <a:gd name="T42" fmla="*/ 7 w 303"/>
                <a:gd name="T43" fmla="*/ 105 h 302"/>
                <a:gd name="T44" fmla="*/ 1 w 303"/>
                <a:gd name="T45" fmla="*/ 127 h 302"/>
                <a:gd name="T46" fmla="*/ 0 w 303"/>
                <a:gd name="T47" fmla="*/ 151 h 302"/>
                <a:gd name="T48" fmla="*/ 0 w 303"/>
                <a:gd name="T49" fmla="*/ 151 h 302"/>
                <a:gd name="T50" fmla="*/ 1 w 303"/>
                <a:gd name="T51" fmla="*/ 170 h 302"/>
                <a:gd name="T52" fmla="*/ 4 w 303"/>
                <a:gd name="T53" fmla="*/ 189 h 302"/>
                <a:gd name="T54" fmla="*/ 10 w 303"/>
                <a:gd name="T55" fmla="*/ 206 h 302"/>
                <a:gd name="T56" fmla="*/ 17 w 303"/>
                <a:gd name="T57" fmla="*/ 223 h 302"/>
                <a:gd name="T58" fmla="*/ 26 w 303"/>
                <a:gd name="T59" fmla="*/ 237 h 302"/>
                <a:gd name="T60" fmla="*/ 38 w 303"/>
                <a:gd name="T61" fmla="*/ 252 h 302"/>
                <a:gd name="T62" fmla="*/ 50 w 303"/>
                <a:gd name="T63" fmla="*/ 264 h 302"/>
                <a:gd name="T64" fmla="*/ 64 w 303"/>
                <a:gd name="T65" fmla="*/ 275 h 302"/>
                <a:gd name="T66" fmla="*/ 80 w 303"/>
                <a:gd name="T67" fmla="*/ 284 h 302"/>
                <a:gd name="T68" fmla="*/ 96 w 303"/>
                <a:gd name="T69" fmla="*/ 292 h 302"/>
                <a:gd name="T70" fmla="*/ 114 w 303"/>
                <a:gd name="T71" fmla="*/ 298 h 302"/>
                <a:gd name="T72" fmla="*/ 132 w 303"/>
                <a:gd name="T73" fmla="*/ 301 h 302"/>
                <a:gd name="T74" fmla="*/ 151 w 303"/>
                <a:gd name="T75" fmla="*/ 302 h 302"/>
                <a:gd name="T76" fmla="*/ 151 w 303"/>
                <a:gd name="T77" fmla="*/ 302 h 302"/>
                <a:gd name="T78" fmla="*/ 175 w 303"/>
                <a:gd name="T79" fmla="*/ 301 h 302"/>
                <a:gd name="T80" fmla="*/ 198 w 303"/>
                <a:gd name="T81" fmla="*/ 295 h 302"/>
                <a:gd name="T82" fmla="*/ 220 w 303"/>
                <a:gd name="T83" fmla="*/ 286 h 302"/>
                <a:gd name="T84" fmla="*/ 240 w 303"/>
                <a:gd name="T85" fmla="*/ 274 h 302"/>
                <a:gd name="T86" fmla="*/ 259 w 303"/>
                <a:gd name="T87" fmla="*/ 258 h 302"/>
                <a:gd name="T88" fmla="*/ 259 w 303"/>
                <a:gd name="T89" fmla="*/ 258 h 302"/>
                <a:gd name="T90" fmla="*/ 274 w 303"/>
                <a:gd name="T91" fmla="*/ 240 h 302"/>
                <a:gd name="T92" fmla="*/ 286 w 303"/>
                <a:gd name="T93" fmla="*/ 220 h 302"/>
                <a:gd name="T94" fmla="*/ 296 w 303"/>
                <a:gd name="T95" fmla="*/ 198 h 302"/>
                <a:gd name="T96" fmla="*/ 301 w 303"/>
                <a:gd name="T97" fmla="*/ 176 h 302"/>
                <a:gd name="T98" fmla="*/ 303 w 303"/>
                <a:gd name="T99" fmla="*/ 151 h 302"/>
                <a:gd name="T100" fmla="*/ 303 w 303"/>
                <a:gd name="T101" fmla="*/ 151 h 3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03"/>
                <a:gd name="T154" fmla="*/ 0 h 302"/>
                <a:gd name="T155" fmla="*/ 303 w 303"/>
                <a:gd name="T156" fmla="*/ 302 h 30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03" h="302">
                  <a:moveTo>
                    <a:pt x="303" y="151"/>
                  </a:moveTo>
                  <a:lnTo>
                    <a:pt x="301" y="127"/>
                  </a:lnTo>
                  <a:lnTo>
                    <a:pt x="296" y="105"/>
                  </a:lnTo>
                  <a:lnTo>
                    <a:pt x="286" y="83"/>
                  </a:lnTo>
                  <a:lnTo>
                    <a:pt x="274" y="63"/>
                  </a:lnTo>
                  <a:lnTo>
                    <a:pt x="259" y="44"/>
                  </a:lnTo>
                  <a:lnTo>
                    <a:pt x="240" y="29"/>
                  </a:lnTo>
                  <a:lnTo>
                    <a:pt x="220" y="16"/>
                  </a:lnTo>
                  <a:lnTo>
                    <a:pt x="198" y="7"/>
                  </a:lnTo>
                  <a:lnTo>
                    <a:pt x="175" y="2"/>
                  </a:lnTo>
                  <a:lnTo>
                    <a:pt x="151" y="0"/>
                  </a:lnTo>
                  <a:lnTo>
                    <a:pt x="127" y="2"/>
                  </a:lnTo>
                  <a:lnTo>
                    <a:pt x="104" y="7"/>
                  </a:lnTo>
                  <a:lnTo>
                    <a:pt x="82" y="16"/>
                  </a:lnTo>
                  <a:lnTo>
                    <a:pt x="62" y="29"/>
                  </a:lnTo>
                  <a:lnTo>
                    <a:pt x="44" y="44"/>
                  </a:lnTo>
                  <a:lnTo>
                    <a:pt x="28" y="63"/>
                  </a:lnTo>
                  <a:lnTo>
                    <a:pt x="16" y="83"/>
                  </a:lnTo>
                  <a:lnTo>
                    <a:pt x="7" y="105"/>
                  </a:lnTo>
                  <a:lnTo>
                    <a:pt x="1" y="127"/>
                  </a:lnTo>
                  <a:lnTo>
                    <a:pt x="0" y="151"/>
                  </a:lnTo>
                  <a:lnTo>
                    <a:pt x="1" y="170"/>
                  </a:lnTo>
                  <a:lnTo>
                    <a:pt x="4" y="189"/>
                  </a:lnTo>
                  <a:lnTo>
                    <a:pt x="10" y="206"/>
                  </a:lnTo>
                  <a:lnTo>
                    <a:pt x="17" y="223"/>
                  </a:lnTo>
                  <a:lnTo>
                    <a:pt x="26" y="237"/>
                  </a:lnTo>
                  <a:lnTo>
                    <a:pt x="38" y="252"/>
                  </a:lnTo>
                  <a:lnTo>
                    <a:pt x="50" y="264"/>
                  </a:lnTo>
                  <a:lnTo>
                    <a:pt x="64" y="275"/>
                  </a:lnTo>
                  <a:lnTo>
                    <a:pt x="80" y="284"/>
                  </a:lnTo>
                  <a:lnTo>
                    <a:pt x="96" y="292"/>
                  </a:lnTo>
                  <a:lnTo>
                    <a:pt x="114" y="298"/>
                  </a:lnTo>
                  <a:lnTo>
                    <a:pt x="132" y="301"/>
                  </a:lnTo>
                  <a:lnTo>
                    <a:pt x="151" y="302"/>
                  </a:lnTo>
                  <a:lnTo>
                    <a:pt x="175" y="301"/>
                  </a:lnTo>
                  <a:lnTo>
                    <a:pt x="198" y="295"/>
                  </a:lnTo>
                  <a:lnTo>
                    <a:pt x="220" y="286"/>
                  </a:lnTo>
                  <a:lnTo>
                    <a:pt x="240" y="274"/>
                  </a:lnTo>
                  <a:lnTo>
                    <a:pt x="259" y="258"/>
                  </a:lnTo>
                  <a:lnTo>
                    <a:pt x="274" y="240"/>
                  </a:lnTo>
                  <a:lnTo>
                    <a:pt x="286" y="220"/>
                  </a:lnTo>
                  <a:lnTo>
                    <a:pt x="296" y="198"/>
                  </a:lnTo>
                  <a:lnTo>
                    <a:pt x="301" y="176"/>
                  </a:lnTo>
                  <a:lnTo>
                    <a:pt x="303" y="151"/>
                  </a:lnTo>
                  <a:close/>
                </a:path>
              </a:pathLst>
            </a:custGeom>
            <a:solidFill>
              <a:srgbClr val="FDEFCA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24" name="Freeform 981"/>
            <p:cNvSpPr>
              <a:spLocks/>
            </p:cNvSpPr>
            <p:nvPr/>
          </p:nvSpPr>
          <p:spPr bwMode="auto">
            <a:xfrm>
              <a:off x="1587" y="1922"/>
              <a:ext cx="47" cy="108"/>
            </a:xfrm>
            <a:custGeom>
              <a:avLst/>
              <a:gdLst>
                <a:gd name="T0" fmla="*/ 4 w 47"/>
                <a:gd name="T1" fmla="*/ 74 h 108"/>
                <a:gd name="T2" fmla="*/ 3 w 47"/>
                <a:gd name="T3" fmla="*/ 61 h 108"/>
                <a:gd name="T4" fmla="*/ 1 w 47"/>
                <a:gd name="T5" fmla="*/ 46 h 108"/>
                <a:gd name="T6" fmla="*/ 5 w 47"/>
                <a:gd name="T7" fmla="*/ 6 h 108"/>
                <a:gd name="T8" fmla="*/ 6 w 47"/>
                <a:gd name="T9" fmla="*/ 3 h 108"/>
                <a:gd name="T10" fmla="*/ 10 w 47"/>
                <a:gd name="T11" fmla="*/ 0 h 108"/>
                <a:gd name="T12" fmla="*/ 13 w 47"/>
                <a:gd name="T13" fmla="*/ 0 h 108"/>
                <a:gd name="T14" fmla="*/ 17 w 47"/>
                <a:gd name="T15" fmla="*/ 4 h 108"/>
                <a:gd name="T16" fmla="*/ 26 w 47"/>
                <a:gd name="T17" fmla="*/ 20 h 108"/>
                <a:gd name="T18" fmla="*/ 39 w 47"/>
                <a:gd name="T19" fmla="*/ 62 h 108"/>
                <a:gd name="T20" fmla="*/ 39 w 47"/>
                <a:gd name="T21" fmla="*/ 72 h 108"/>
                <a:gd name="T22" fmla="*/ 44 w 47"/>
                <a:gd name="T23" fmla="*/ 88 h 108"/>
                <a:gd name="T24" fmla="*/ 45 w 47"/>
                <a:gd name="T25" fmla="*/ 92 h 108"/>
                <a:gd name="T26" fmla="*/ 47 w 47"/>
                <a:gd name="T27" fmla="*/ 98 h 108"/>
                <a:gd name="T28" fmla="*/ 46 w 47"/>
                <a:gd name="T29" fmla="*/ 101 h 108"/>
                <a:gd name="T30" fmla="*/ 41 w 47"/>
                <a:gd name="T31" fmla="*/ 106 h 108"/>
                <a:gd name="T32" fmla="*/ 37 w 47"/>
                <a:gd name="T33" fmla="*/ 105 h 108"/>
                <a:gd name="T34" fmla="*/ 33 w 47"/>
                <a:gd name="T35" fmla="*/ 100 h 108"/>
                <a:gd name="T36" fmla="*/ 33 w 47"/>
                <a:gd name="T37" fmla="*/ 98 h 108"/>
                <a:gd name="T38" fmla="*/ 31 w 47"/>
                <a:gd name="T39" fmla="*/ 93 h 108"/>
                <a:gd name="T40" fmla="*/ 28 w 47"/>
                <a:gd name="T41" fmla="*/ 84 h 108"/>
                <a:gd name="T42" fmla="*/ 25 w 47"/>
                <a:gd name="T43" fmla="*/ 61 h 108"/>
                <a:gd name="T44" fmla="*/ 24 w 47"/>
                <a:gd name="T45" fmla="*/ 52 h 108"/>
                <a:gd name="T46" fmla="*/ 15 w 47"/>
                <a:gd name="T47" fmla="*/ 29 h 108"/>
                <a:gd name="T48" fmla="*/ 15 w 47"/>
                <a:gd name="T49" fmla="*/ 40 h 108"/>
                <a:gd name="T50" fmla="*/ 17 w 47"/>
                <a:gd name="T51" fmla="*/ 58 h 108"/>
                <a:gd name="T52" fmla="*/ 18 w 47"/>
                <a:gd name="T53" fmla="*/ 66 h 108"/>
                <a:gd name="T54" fmla="*/ 16 w 47"/>
                <a:gd name="T55" fmla="*/ 84 h 108"/>
                <a:gd name="T56" fmla="*/ 15 w 47"/>
                <a:gd name="T57" fmla="*/ 90 h 108"/>
                <a:gd name="T58" fmla="*/ 14 w 47"/>
                <a:gd name="T59" fmla="*/ 101 h 108"/>
                <a:gd name="T60" fmla="*/ 14 w 47"/>
                <a:gd name="T61" fmla="*/ 104 h 108"/>
                <a:gd name="T62" fmla="*/ 8 w 47"/>
                <a:gd name="T63" fmla="*/ 108 h 108"/>
                <a:gd name="T64" fmla="*/ 5 w 47"/>
                <a:gd name="T65" fmla="*/ 108 h 108"/>
                <a:gd name="T66" fmla="*/ 1 w 47"/>
                <a:gd name="T67" fmla="*/ 103 h 108"/>
                <a:gd name="T68" fmla="*/ 0 w 47"/>
                <a:gd name="T69" fmla="*/ 95 h 108"/>
                <a:gd name="T70" fmla="*/ 2 w 47"/>
                <a:gd name="T71" fmla="*/ 81 h 10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7"/>
                <a:gd name="T109" fmla="*/ 0 h 108"/>
                <a:gd name="T110" fmla="*/ 47 w 47"/>
                <a:gd name="T111" fmla="*/ 108 h 10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7" h="108">
                  <a:moveTo>
                    <a:pt x="2" y="81"/>
                  </a:moveTo>
                  <a:lnTo>
                    <a:pt x="4" y="74"/>
                  </a:lnTo>
                  <a:lnTo>
                    <a:pt x="4" y="67"/>
                  </a:lnTo>
                  <a:lnTo>
                    <a:pt x="3" y="61"/>
                  </a:lnTo>
                  <a:lnTo>
                    <a:pt x="1" y="46"/>
                  </a:lnTo>
                  <a:lnTo>
                    <a:pt x="1" y="28"/>
                  </a:lnTo>
                  <a:lnTo>
                    <a:pt x="5" y="6"/>
                  </a:lnTo>
                  <a:lnTo>
                    <a:pt x="6" y="3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2"/>
                  </a:lnTo>
                  <a:lnTo>
                    <a:pt x="17" y="4"/>
                  </a:lnTo>
                  <a:lnTo>
                    <a:pt x="26" y="20"/>
                  </a:lnTo>
                  <a:lnTo>
                    <a:pt x="35" y="41"/>
                  </a:lnTo>
                  <a:lnTo>
                    <a:pt x="39" y="62"/>
                  </a:lnTo>
                  <a:lnTo>
                    <a:pt x="39" y="72"/>
                  </a:lnTo>
                  <a:lnTo>
                    <a:pt x="41" y="81"/>
                  </a:lnTo>
                  <a:lnTo>
                    <a:pt x="44" y="88"/>
                  </a:lnTo>
                  <a:lnTo>
                    <a:pt x="45" y="92"/>
                  </a:lnTo>
                  <a:lnTo>
                    <a:pt x="46" y="95"/>
                  </a:lnTo>
                  <a:lnTo>
                    <a:pt x="47" y="98"/>
                  </a:lnTo>
                  <a:lnTo>
                    <a:pt x="46" y="101"/>
                  </a:lnTo>
                  <a:lnTo>
                    <a:pt x="44" y="104"/>
                  </a:lnTo>
                  <a:lnTo>
                    <a:pt x="41" y="106"/>
                  </a:lnTo>
                  <a:lnTo>
                    <a:pt x="37" y="105"/>
                  </a:lnTo>
                  <a:lnTo>
                    <a:pt x="35" y="103"/>
                  </a:lnTo>
                  <a:lnTo>
                    <a:pt x="33" y="100"/>
                  </a:lnTo>
                  <a:lnTo>
                    <a:pt x="33" y="98"/>
                  </a:lnTo>
                  <a:lnTo>
                    <a:pt x="32" y="96"/>
                  </a:lnTo>
                  <a:lnTo>
                    <a:pt x="31" y="93"/>
                  </a:lnTo>
                  <a:lnTo>
                    <a:pt x="28" y="84"/>
                  </a:lnTo>
                  <a:lnTo>
                    <a:pt x="25" y="73"/>
                  </a:lnTo>
                  <a:lnTo>
                    <a:pt x="25" y="61"/>
                  </a:lnTo>
                  <a:lnTo>
                    <a:pt x="24" y="52"/>
                  </a:lnTo>
                  <a:lnTo>
                    <a:pt x="20" y="42"/>
                  </a:lnTo>
                  <a:lnTo>
                    <a:pt x="15" y="29"/>
                  </a:lnTo>
                  <a:lnTo>
                    <a:pt x="15" y="40"/>
                  </a:lnTo>
                  <a:lnTo>
                    <a:pt x="15" y="49"/>
                  </a:lnTo>
                  <a:lnTo>
                    <a:pt x="17" y="58"/>
                  </a:lnTo>
                  <a:lnTo>
                    <a:pt x="18" y="66"/>
                  </a:lnTo>
                  <a:lnTo>
                    <a:pt x="17" y="75"/>
                  </a:lnTo>
                  <a:lnTo>
                    <a:pt x="16" y="84"/>
                  </a:lnTo>
                  <a:lnTo>
                    <a:pt x="15" y="90"/>
                  </a:lnTo>
                  <a:lnTo>
                    <a:pt x="14" y="95"/>
                  </a:lnTo>
                  <a:lnTo>
                    <a:pt x="14" y="101"/>
                  </a:lnTo>
                  <a:lnTo>
                    <a:pt x="14" y="104"/>
                  </a:lnTo>
                  <a:lnTo>
                    <a:pt x="11" y="107"/>
                  </a:lnTo>
                  <a:lnTo>
                    <a:pt x="8" y="108"/>
                  </a:lnTo>
                  <a:lnTo>
                    <a:pt x="5" y="108"/>
                  </a:lnTo>
                  <a:lnTo>
                    <a:pt x="2" y="106"/>
                  </a:lnTo>
                  <a:lnTo>
                    <a:pt x="1" y="103"/>
                  </a:lnTo>
                  <a:lnTo>
                    <a:pt x="0" y="95"/>
                  </a:lnTo>
                  <a:lnTo>
                    <a:pt x="1" y="88"/>
                  </a:lnTo>
                  <a:lnTo>
                    <a:pt x="2" y="8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25" name="Freeform 982"/>
            <p:cNvSpPr>
              <a:spLocks/>
            </p:cNvSpPr>
            <p:nvPr/>
          </p:nvSpPr>
          <p:spPr bwMode="auto">
            <a:xfrm>
              <a:off x="1513" y="1930"/>
              <a:ext cx="26" cy="92"/>
            </a:xfrm>
            <a:custGeom>
              <a:avLst/>
              <a:gdLst>
                <a:gd name="T0" fmla="*/ 25 w 26"/>
                <a:gd name="T1" fmla="*/ 6 h 92"/>
                <a:gd name="T2" fmla="*/ 26 w 26"/>
                <a:gd name="T3" fmla="*/ 16 h 92"/>
                <a:gd name="T4" fmla="*/ 24 w 26"/>
                <a:gd name="T5" fmla="*/ 26 h 92"/>
                <a:gd name="T6" fmla="*/ 19 w 26"/>
                <a:gd name="T7" fmla="*/ 35 h 92"/>
                <a:gd name="T8" fmla="*/ 19 w 26"/>
                <a:gd name="T9" fmla="*/ 35 h 92"/>
                <a:gd name="T10" fmla="*/ 15 w 26"/>
                <a:gd name="T11" fmla="*/ 51 h 92"/>
                <a:gd name="T12" fmla="*/ 14 w 26"/>
                <a:gd name="T13" fmla="*/ 68 h 92"/>
                <a:gd name="T14" fmla="*/ 14 w 26"/>
                <a:gd name="T15" fmla="*/ 84 h 92"/>
                <a:gd name="T16" fmla="*/ 14 w 26"/>
                <a:gd name="T17" fmla="*/ 84 h 92"/>
                <a:gd name="T18" fmla="*/ 14 w 26"/>
                <a:gd name="T19" fmla="*/ 88 h 92"/>
                <a:gd name="T20" fmla="*/ 12 w 26"/>
                <a:gd name="T21" fmla="*/ 91 h 92"/>
                <a:gd name="T22" fmla="*/ 9 w 26"/>
                <a:gd name="T23" fmla="*/ 92 h 92"/>
                <a:gd name="T24" fmla="*/ 9 w 26"/>
                <a:gd name="T25" fmla="*/ 92 h 92"/>
                <a:gd name="T26" fmla="*/ 5 w 26"/>
                <a:gd name="T27" fmla="*/ 92 h 92"/>
                <a:gd name="T28" fmla="*/ 2 w 26"/>
                <a:gd name="T29" fmla="*/ 90 h 92"/>
                <a:gd name="T30" fmla="*/ 1 w 26"/>
                <a:gd name="T31" fmla="*/ 87 h 92"/>
                <a:gd name="T32" fmla="*/ 1 w 26"/>
                <a:gd name="T33" fmla="*/ 87 h 92"/>
                <a:gd name="T34" fmla="*/ 0 w 26"/>
                <a:gd name="T35" fmla="*/ 76 h 92"/>
                <a:gd name="T36" fmla="*/ 0 w 26"/>
                <a:gd name="T37" fmla="*/ 64 h 92"/>
                <a:gd name="T38" fmla="*/ 1 w 26"/>
                <a:gd name="T39" fmla="*/ 52 h 92"/>
                <a:gd name="T40" fmla="*/ 1 w 26"/>
                <a:gd name="T41" fmla="*/ 52 h 92"/>
                <a:gd name="T42" fmla="*/ 2 w 26"/>
                <a:gd name="T43" fmla="*/ 41 h 92"/>
                <a:gd name="T44" fmla="*/ 6 w 26"/>
                <a:gd name="T45" fmla="*/ 31 h 92"/>
                <a:gd name="T46" fmla="*/ 12 w 26"/>
                <a:gd name="T47" fmla="*/ 22 h 92"/>
                <a:gd name="T48" fmla="*/ 12 w 26"/>
                <a:gd name="T49" fmla="*/ 22 h 92"/>
                <a:gd name="T50" fmla="*/ 12 w 26"/>
                <a:gd name="T51" fmla="*/ 17 h 92"/>
                <a:gd name="T52" fmla="*/ 12 w 26"/>
                <a:gd name="T53" fmla="*/ 12 h 92"/>
                <a:gd name="T54" fmla="*/ 12 w 26"/>
                <a:gd name="T55" fmla="*/ 7 h 92"/>
                <a:gd name="T56" fmla="*/ 12 w 26"/>
                <a:gd name="T57" fmla="*/ 7 h 92"/>
                <a:gd name="T58" fmla="*/ 12 w 26"/>
                <a:gd name="T59" fmla="*/ 4 h 92"/>
                <a:gd name="T60" fmla="*/ 15 w 26"/>
                <a:gd name="T61" fmla="*/ 1 h 92"/>
                <a:gd name="T62" fmla="*/ 18 w 26"/>
                <a:gd name="T63" fmla="*/ 0 h 92"/>
                <a:gd name="T64" fmla="*/ 18 w 26"/>
                <a:gd name="T65" fmla="*/ 0 h 92"/>
                <a:gd name="T66" fmla="*/ 22 w 26"/>
                <a:gd name="T67" fmla="*/ 1 h 92"/>
                <a:gd name="T68" fmla="*/ 24 w 26"/>
                <a:gd name="T69" fmla="*/ 3 h 92"/>
                <a:gd name="T70" fmla="*/ 25 w 26"/>
                <a:gd name="T71" fmla="*/ 6 h 92"/>
                <a:gd name="T72" fmla="*/ 25 w 26"/>
                <a:gd name="T73" fmla="*/ 6 h 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6"/>
                <a:gd name="T112" fmla="*/ 0 h 92"/>
                <a:gd name="T113" fmla="*/ 26 w 26"/>
                <a:gd name="T114" fmla="*/ 92 h 9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6" h="92">
                  <a:moveTo>
                    <a:pt x="25" y="6"/>
                  </a:moveTo>
                  <a:lnTo>
                    <a:pt x="26" y="16"/>
                  </a:lnTo>
                  <a:lnTo>
                    <a:pt x="24" y="26"/>
                  </a:lnTo>
                  <a:lnTo>
                    <a:pt x="19" y="35"/>
                  </a:lnTo>
                  <a:lnTo>
                    <a:pt x="15" y="51"/>
                  </a:lnTo>
                  <a:lnTo>
                    <a:pt x="14" y="68"/>
                  </a:lnTo>
                  <a:lnTo>
                    <a:pt x="14" y="84"/>
                  </a:lnTo>
                  <a:lnTo>
                    <a:pt x="14" y="88"/>
                  </a:lnTo>
                  <a:lnTo>
                    <a:pt x="12" y="91"/>
                  </a:lnTo>
                  <a:lnTo>
                    <a:pt x="9" y="92"/>
                  </a:lnTo>
                  <a:lnTo>
                    <a:pt x="5" y="92"/>
                  </a:lnTo>
                  <a:lnTo>
                    <a:pt x="2" y="90"/>
                  </a:lnTo>
                  <a:lnTo>
                    <a:pt x="1" y="87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" y="52"/>
                  </a:lnTo>
                  <a:lnTo>
                    <a:pt x="2" y="41"/>
                  </a:lnTo>
                  <a:lnTo>
                    <a:pt x="6" y="31"/>
                  </a:lnTo>
                  <a:lnTo>
                    <a:pt x="12" y="22"/>
                  </a:lnTo>
                  <a:lnTo>
                    <a:pt x="12" y="17"/>
                  </a:lnTo>
                  <a:lnTo>
                    <a:pt x="12" y="12"/>
                  </a:lnTo>
                  <a:lnTo>
                    <a:pt x="12" y="7"/>
                  </a:lnTo>
                  <a:lnTo>
                    <a:pt x="12" y="4"/>
                  </a:lnTo>
                  <a:lnTo>
                    <a:pt x="15" y="1"/>
                  </a:lnTo>
                  <a:lnTo>
                    <a:pt x="18" y="0"/>
                  </a:lnTo>
                  <a:lnTo>
                    <a:pt x="22" y="1"/>
                  </a:lnTo>
                  <a:lnTo>
                    <a:pt x="24" y="3"/>
                  </a:lnTo>
                  <a:lnTo>
                    <a:pt x="25" y="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26" name="Freeform 983"/>
            <p:cNvSpPr>
              <a:spLocks/>
            </p:cNvSpPr>
            <p:nvPr/>
          </p:nvSpPr>
          <p:spPr bwMode="auto">
            <a:xfrm>
              <a:off x="1455" y="1912"/>
              <a:ext cx="51" cy="83"/>
            </a:xfrm>
            <a:custGeom>
              <a:avLst/>
              <a:gdLst>
                <a:gd name="T0" fmla="*/ 48 w 51"/>
                <a:gd name="T1" fmla="*/ 12 h 83"/>
                <a:gd name="T2" fmla="*/ 37 w 51"/>
                <a:gd name="T3" fmla="*/ 25 h 83"/>
                <a:gd name="T4" fmla="*/ 28 w 51"/>
                <a:gd name="T5" fmla="*/ 39 h 83"/>
                <a:gd name="T6" fmla="*/ 19 w 51"/>
                <a:gd name="T7" fmla="*/ 53 h 83"/>
                <a:gd name="T8" fmla="*/ 19 w 51"/>
                <a:gd name="T9" fmla="*/ 53 h 83"/>
                <a:gd name="T10" fmla="*/ 15 w 51"/>
                <a:gd name="T11" fmla="*/ 60 h 83"/>
                <a:gd name="T12" fmla="*/ 13 w 51"/>
                <a:gd name="T13" fmla="*/ 69 h 83"/>
                <a:gd name="T14" fmla="*/ 13 w 51"/>
                <a:gd name="T15" fmla="*/ 77 h 83"/>
                <a:gd name="T16" fmla="*/ 13 w 51"/>
                <a:gd name="T17" fmla="*/ 77 h 83"/>
                <a:gd name="T18" fmla="*/ 12 w 51"/>
                <a:gd name="T19" fmla="*/ 80 h 83"/>
                <a:gd name="T20" fmla="*/ 9 w 51"/>
                <a:gd name="T21" fmla="*/ 82 h 83"/>
                <a:gd name="T22" fmla="*/ 5 w 51"/>
                <a:gd name="T23" fmla="*/ 83 h 83"/>
                <a:gd name="T24" fmla="*/ 5 w 51"/>
                <a:gd name="T25" fmla="*/ 83 h 83"/>
                <a:gd name="T26" fmla="*/ 2 w 51"/>
                <a:gd name="T27" fmla="*/ 81 h 83"/>
                <a:gd name="T28" fmla="*/ 0 w 51"/>
                <a:gd name="T29" fmla="*/ 79 h 83"/>
                <a:gd name="T30" fmla="*/ 0 w 51"/>
                <a:gd name="T31" fmla="*/ 75 h 83"/>
                <a:gd name="T32" fmla="*/ 0 w 51"/>
                <a:gd name="T33" fmla="*/ 75 h 83"/>
                <a:gd name="T34" fmla="*/ 0 w 51"/>
                <a:gd name="T35" fmla="*/ 65 h 83"/>
                <a:gd name="T36" fmla="*/ 2 w 51"/>
                <a:gd name="T37" fmla="*/ 55 h 83"/>
                <a:gd name="T38" fmla="*/ 7 w 51"/>
                <a:gd name="T39" fmla="*/ 45 h 83"/>
                <a:gd name="T40" fmla="*/ 7 w 51"/>
                <a:gd name="T41" fmla="*/ 45 h 83"/>
                <a:gd name="T42" fmla="*/ 17 w 51"/>
                <a:gd name="T43" fmla="*/ 30 h 83"/>
                <a:gd name="T44" fmla="*/ 28 w 51"/>
                <a:gd name="T45" fmla="*/ 15 h 83"/>
                <a:gd name="T46" fmla="*/ 40 w 51"/>
                <a:gd name="T47" fmla="*/ 1 h 83"/>
                <a:gd name="T48" fmla="*/ 40 w 51"/>
                <a:gd name="T49" fmla="*/ 1 h 83"/>
                <a:gd name="T50" fmla="*/ 43 w 51"/>
                <a:gd name="T51" fmla="*/ 0 h 83"/>
                <a:gd name="T52" fmla="*/ 47 w 51"/>
                <a:gd name="T53" fmla="*/ 0 h 83"/>
                <a:gd name="T54" fmla="*/ 49 w 51"/>
                <a:gd name="T55" fmla="*/ 2 h 83"/>
                <a:gd name="T56" fmla="*/ 49 w 51"/>
                <a:gd name="T57" fmla="*/ 2 h 83"/>
                <a:gd name="T58" fmla="*/ 51 w 51"/>
                <a:gd name="T59" fmla="*/ 6 h 83"/>
                <a:gd name="T60" fmla="*/ 50 w 51"/>
                <a:gd name="T61" fmla="*/ 10 h 83"/>
                <a:gd name="T62" fmla="*/ 48 w 51"/>
                <a:gd name="T63" fmla="*/ 12 h 83"/>
                <a:gd name="T64" fmla="*/ 48 w 51"/>
                <a:gd name="T65" fmla="*/ 12 h 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1"/>
                <a:gd name="T100" fmla="*/ 0 h 83"/>
                <a:gd name="T101" fmla="*/ 51 w 51"/>
                <a:gd name="T102" fmla="*/ 83 h 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1" h="83">
                  <a:moveTo>
                    <a:pt x="48" y="12"/>
                  </a:moveTo>
                  <a:lnTo>
                    <a:pt x="37" y="25"/>
                  </a:lnTo>
                  <a:lnTo>
                    <a:pt x="28" y="39"/>
                  </a:lnTo>
                  <a:lnTo>
                    <a:pt x="19" y="53"/>
                  </a:lnTo>
                  <a:lnTo>
                    <a:pt x="15" y="60"/>
                  </a:lnTo>
                  <a:lnTo>
                    <a:pt x="13" y="69"/>
                  </a:lnTo>
                  <a:lnTo>
                    <a:pt x="13" y="77"/>
                  </a:lnTo>
                  <a:lnTo>
                    <a:pt x="12" y="80"/>
                  </a:lnTo>
                  <a:lnTo>
                    <a:pt x="9" y="82"/>
                  </a:lnTo>
                  <a:lnTo>
                    <a:pt x="5" y="83"/>
                  </a:lnTo>
                  <a:lnTo>
                    <a:pt x="2" y="81"/>
                  </a:lnTo>
                  <a:lnTo>
                    <a:pt x="0" y="79"/>
                  </a:lnTo>
                  <a:lnTo>
                    <a:pt x="0" y="75"/>
                  </a:lnTo>
                  <a:lnTo>
                    <a:pt x="0" y="65"/>
                  </a:lnTo>
                  <a:lnTo>
                    <a:pt x="2" y="55"/>
                  </a:lnTo>
                  <a:lnTo>
                    <a:pt x="7" y="45"/>
                  </a:lnTo>
                  <a:lnTo>
                    <a:pt x="17" y="30"/>
                  </a:lnTo>
                  <a:lnTo>
                    <a:pt x="28" y="15"/>
                  </a:lnTo>
                  <a:lnTo>
                    <a:pt x="40" y="1"/>
                  </a:lnTo>
                  <a:lnTo>
                    <a:pt x="43" y="0"/>
                  </a:lnTo>
                  <a:lnTo>
                    <a:pt x="47" y="0"/>
                  </a:lnTo>
                  <a:lnTo>
                    <a:pt x="49" y="2"/>
                  </a:lnTo>
                  <a:lnTo>
                    <a:pt x="51" y="6"/>
                  </a:lnTo>
                  <a:lnTo>
                    <a:pt x="50" y="10"/>
                  </a:lnTo>
                  <a:lnTo>
                    <a:pt x="48" y="1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27" name="Freeform 984"/>
            <p:cNvSpPr>
              <a:spLocks/>
            </p:cNvSpPr>
            <p:nvPr/>
          </p:nvSpPr>
          <p:spPr bwMode="auto">
            <a:xfrm>
              <a:off x="1404" y="1881"/>
              <a:ext cx="71" cy="72"/>
            </a:xfrm>
            <a:custGeom>
              <a:avLst/>
              <a:gdLst>
                <a:gd name="T0" fmla="*/ 67 w 71"/>
                <a:gd name="T1" fmla="*/ 14 h 72"/>
                <a:gd name="T2" fmla="*/ 61 w 71"/>
                <a:gd name="T3" fmla="*/ 21 h 72"/>
                <a:gd name="T4" fmla="*/ 55 w 71"/>
                <a:gd name="T5" fmla="*/ 29 h 72"/>
                <a:gd name="T6" fmla="*/ 49 w 71"/>
                <a:gd name="T7" fmla="*/ 37 h 72"/>
                <a:gd name="T8" fmla="*/ 49 w 71"/>
                <a:gd name="T9" fmla="*/ 37 h 72"/>
                <a:gd name="T10" fmla="*/ 40 w 71"/>
                <a:gd name="T11" fmla="*/ 48 h 72"/>
                <a:gd name="T12" fmla="*/ 28 w 71"/>
                <a:gd name="T13" fmla="*/ 56 h 72"/>
                <a:gd name="T14" fmla="*/ 16 w 71"/>
                <a:gd name="T15" fmla="*/ 65 h 72"/>
                <a:gd name="T16" fmla="*/ 16 w 71"/>
                <a:gd name="T17" fmla="*/ 65 h 72"/>
                <a:gd name="T18" fmla="*/ 15 w 71"/>
                <a:gd name="T19" fmla="*/ 66 h 72"/>
                <a:gd name="T20" fmla="*/ 13 w 71"/>
                <a:gd name="T21" fmla="*/ 67 h 72"/>
                <a:gd name="T22" fmla="*/ 12 w 71"/>
                <a:gd name="T23" fmla="*/ 69 h 72"/>
                <a:gd name="T24" fmla="*/ 12 w 71"/>
                <a:gd name="T25" fmla="*/ 69 h 72"/>
                <a:gd name="T26" fmla="*/ 10 w 71"/>
                <a:gd name="T27" fmla="*/ 71 h 72"/>
                <a:gd name="T28" fmla="*/ 6 w 71"/>
                <a:gd name="T29" fmla="*/ 72 h 72"/>
                <a:gd name="T30" fmla="*/ 3 w 71"/>
                <a:gd name="T31" fmla="*/ 71 h 72"/>
                <a:gd name="T32" fmla="*/ 3 w 71"/>
                <a:gd name="T33" fmla="*/ 71 h 72"/>
                <a:gd name="T34" fmla="*/ 1 w 71"/>
                <a:gd name="T35" fmla="*/ 69 h 72"/>
                <a:gd name="T36" fmla="*/ 0 w 71"/>
                <a:gd name="T37" fmla="*/ 65 h 72"/>
                <a:gd name="T38" fmla="*/ 1 w 71"/>
                <a:gd name="T39" fmla="*/ 62 h 72"/>
                <a:gd name="T40" fmla="*/ 1 w 71"/>
                <a:gd name="T41" fmla="*/ 62 h 72"/>
                <a:gd name="T42" fmla="*/ 2 w 71"/>
                <a:gd name="T43" fmla="*/ 60 h 72"/>
                <a:gd name="T44" fmla="*/ 3 w 71"/>
                <a:gd name="T45" fmla="*/ 58 h 72"/>
                <a:gd name="T46" fmla="*/ 4 w 71"/>
                <a:gd name="T47" fmla="*/ 57 h 72"/>
                <a:gd name="T48" fmla="*/ 4 w 71"/>
                <a:gd name="T49" fmla="*/ 57 h 72"/>
                <a:gd name="T50" fmla="*/ 19 w 71"/>
                <a:gd name="T51" fmla="*/ 46 h 72"/>
                <a:gd name="T52" fmla="*/ 34 w 71"/>
                <a:gd name="T53" fmla="*/ 34 h 72"/>
                <a:gd name="T54" fmla="*/ 45 w 71"/>
                <a:gd name="T55" fmla="*/ 19 h 72"/>
                <a:gd name="T56" fmla="*/ 45 w 71"/>
                <a:gd name="T57" fmla="*/ 19 h 72"/>
                <a:gd name="T58" fmla="*/ 49 w 71"/>
                <a:gd name="T59" fmla="*/ 13 h 72"/>
                <a:gd name="T60" fmla="*/ 54 w 71"/>
                <a:gd name="T61" fmla="*/ 7 h 72"/>
                <a:gd name="T62" fmla="*/ 60 w 71"/>
                <a:gd name="T63" fmla="*/ 1 h 72"/>
                <a:gd name="T64" fmla="*/ 60 w 71"/>
                <a:gd name="T65" fmla="*/ 1 h 72"/>
                <a:gd name="T66" fmla="*/ 63 w 71"/>
                <a:gd name="T67" fmla="*/ 0 h 72"/>
                <a:gd name="T68" fmla="*/ 67 w 71"/>
                <a:gd name="T69" fmla="*/ 1 h 72"/>
                <a:gd name="T70" fmla="*/ 70 w 71"/>
                <a:gd name="T71" fmla="*/ 4 h 72"/>
                <a:gd name="T72" fmla="*/ 70 w 71"/>
                <a:gd name="T73" fmla="*/ 4 h 72"/>
                <a:gd name="T74" fmla="*/ 71 w 71"/>
                <a:gd name="T75" fmla="*/ 8 h 72"/>
                <a:gd name="T76" fmla="*/ 70 w 71"/>
                <a:gd name="T77" fmla="*/ 11 h 72"/>
                <a:gd name="T78" fmla="*/ 67 w 71"/>
                <a:gd name="T79" fmla="*/ 14 h 72"/>
                <a:gd name="T80" fmla="*/ 67 w 71"/>
                <a:gd name="T81" fmla="*/ 14 h 7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1"/>
                <a:gd name="T124" fmla="*/ 0 h 72"/>
                <a:gd name="T125" fmla="*/ 71 w 71"/>
                <a:gd name="T126" fmla="*/ 72 h 7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1" h="72">
                  <a:moveTo>
                    <a:pt x="67" y="14"/>
                  </a:moveTo>
                  <a:lnTo>
                    <a:pt x="61" y="21"/>
                  </a:lnTo>
                  <a:lnTo>
                    <a:pt x="55" y="29"/>
                  </a:lnTo>
                  <a:lnTo>
                    <a:pt x="49" y="37"/>
                  </a:lnTo>
                  <a:lnTo>
                    <a:pt x="40" y="48"/>
                  </a:lnTo>
                  <a:lnTo>
                    <a:pt x="28" y="56"/>
                  </a:lnTo>
                  <a:lnTo>
                    <a:pt x="16" y="65"/>
                  </a:lnTo>
                  <a:lnTo>
                    <a:pt x="15" y="66"/>
                  </a:lnTo>
                  <a:lnTo>
                    <a:pt x="13" y="67"/>
                  </a:lnTo>
                  <a:lnTo>
                    <a:pt x="12" y="69"/>
                  </a:lnTo>
                  <a:lnTo>
                    <a:pt x="10" y="71"/>
                  </a:lnTo>
                  <a:lnTo>
                    <a:pt x="6" y="72"/>
                  </a:lnTo>
                  <a:lnTo>
                    <a:pt x="3" y="71"/>
                  </a:lnTo>
                  <a:lnTo>
                    <a:pt x="1" y="69"/>
                  </a:lnTo>
                  <a:lnTo>
                    <a:pt x="0" y="65"/>
                  </a:lnTo>
                  <a:lnTo>
                    <a:pt x="1" y="62"/>
                  </a:lnTo>
                  <a:lnTo>
                    <a:pt x="2" y="60"/>
                  </a:lnTo>
                  <a:lnTo>
                    <a:pt x="3" y="58"/>
                  </a:lnTo>
                  <a:lnTo>
                    <a:pt x="4" y="57"/>
                  </a:lnTo>
                  <a:lnTo>
                    <a:pt x="19" y="46"/>
                  </a:lnTo>
                  <a:lnTo>
                    <a:pt x="34" y="34"/>
                  </a:lnTo>
                  <a:lnTo>
                    <a:pt x="45" y="19"/>
                  </a:lnTo>
                  <a:lnTo>
                    <a:pt x="49" y="13"/>
                  </a:lnTo>
                  <a:lnTo>
                    <a:pt x="54" y="7"/>
                  </a:lnTo>
                  <a:lnTo>
                    <a:pt x="60" y="1"/>
                  </a:lnTo>
                  <a:lnTo>
                    <a:pt x="63" y="0"/>
                  </a:lnTo>
                  <a:lnTo>
                    <a:pt x="67" y="1"/>
                  </a:lnTo>
                  <a:lnTo>
                    <a:pt x="70" y="4"/>
                  </a:lnTo>
                  <a:lnTo>
                    <a:pt x="71" y="8"/>
                  </a:lnTo>
                  <a:lnTo>
                    <a:pt x="70" y="11"/>
                  </a:lnTo>
                  <a:lnTo>
                    <a:pt x="67" y="1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28" name="Freeform 985"/>
            <p:cNvSpPr>
              <a:spLocks/>
            </p:cNvSpPr>
            <p:nvPr/>
          </p:nvSpPr>
          <p:spPr bwMode="auto">
            <a:xfrm>
              <a:off x="1356" y="1843"/>
              <a:ext cx="87" cy="35"/>
            </a:xfrm>
            <a:custGeom>
              <a:avLst/>
              <a:gdLst>
                <a:gd name="T0" fmla="*/ 81 w 87"/>
                <a:gd name="T1" fmla="*/ 14 h 35"/>
                <a:gd name="T2" fmla="*/ 70 w 87"/>
                <a:gd name="T3" fmla="*/ 14 h 35"/>
                <a:gd name="T4" fmla="*/ 61 w 87"/>
                <a:gd name="T5" fmla="*/ 17 h 35"/>
                <a:gd name="T6" fmla="*/ 51 w 87"/>
                <a:gd name="T7" fmla="*/ 21 h 35"/>
                <a:gd name="T8" fmla="*/ 51 w 87"/>
                <a:gd name="T9" fmla="*/ 21 h 35"/>
                <a:gd name="T10" fmla="*/ 49 w 87"/>
                <a:gd name="T11" fmla="*/ 21 h 35"/>
                <a:gd name="T12" fmla="*/ 47 w 87"/>
                <a:gd name="T13" fmla="*/ 22 h 35"/>
                <a:gd name="T14" fmla="*/ 44 w 87"/>
                <a:gd name="T15" fmla="*/ 22 h 35"/>
                <a:gd name="T16" fmla="*/ 44 w 87"/>
                <a:gd name="T17" fmla="*/ 22 h 35"/>
                <a:gd name="T18" fmla="*/ 35 w 87"/>
                <a:gd name="T19" fmla="*/ 26 h 35"/>
                <a:gd name="T20" fmla="*/ 26 w 87"/>
                <a:gd name="T21" fmla="*/ 29 h 35"/>
                <a:gd name="T22" fmla="*/ 17 w 87"/>
                <a:gd name="T23" fmla="*/ 33 h 35"/>
                <a:gd name="T24" fmla="*/ 17 w 87"/>
                <a:gd name="T25" fmla="*/ 33 h 35"/>
                <a:gd name="T26" fmla="*/ 15 w 87"/>
                <a:gd name="T27" fmla="*/ 34 h 35"/>
                <a:gd name="T28" fmla="*/ 12 w 87"/>
                <a:gd name="T29" fmla="*/ 34 h 35"/>
                <a:gd name="T30" fmla="*/ 9 w 87"/>
                <a:gd name="T31" fmla="*/ 34 h 35"/>
                <a:gd name="T32" fmla="*/ 9 w 87"/>
                <a:gd name="T33" fmla="*/ 34 h 35"/>
                <a:gd name="T34" fmla="*/ 9 w 87"/>
                <a:gd name="T35" fmla="*/ 34 h 35"/>
                <a:gd name="T36" fmla="*/ 10 w 87"/>
                <a:gd name="T37" fmla="*/ 34 h 35"/>
                <a:gd name="T38" fmla="*/ 10 w 87"/>
                <a:gd name="T39" fmla="*/ 34 h 35"/>
                <a:gd name="T40" fmla="*/ 10 w 87"/>
                <a:gd name="T41" fmla="*/ 34 h 35"/>
                <a:gd name="T42" fmla="*/ 6 w 87"/>
                <a:gd name="T43" fmla="*/ 35 h 35"/>
                <a:gd name="T44" fmla="*/ 3 w 87"/>
                <a:gd name="T45" fmla="*/ 33 h 35"/>
                <a:gd name="T46" fmla="*/ 1 w 87"/>
                <a:gd name="T47" fmla="*/ 30 h 35"/>
                <a:gd name="T48" fmla="*/ 1 w 87"/>
                <a:gd name="T49" fmla="*/ 30 h 35"/>
                <a:gd name="T50" fmla="*/ 0 w 87"/>
                <a:gd name="T51" fmla="*/ 27 h 35"/>
                <a:gd name="T52" fmla="*/ 2 w 87"/>
                <a:gd name="T53" fmla="*/ 24 h 35"/>
                <a:gd name="T54" fmla="*/ 5 w 87"/>
                <a:gd name="T55" fmla="*/ 22 h 35"/>
                <a:gd name="T56" fmla="*/ 5 w 87"/>
                <a:gd name="T57" fmla="*/ 22 h 35"/>
                <a:gd name="T58" fmla="*/ 8 w 87"/>
                <a:gd name="T59" fmla="*/ 21 h 35"/>
                <a:gd name="T60" fmla="*/ 11 w 87"/>
                <a:gd name="T61" fmla="*/ 21 h 35"/>
                <a:gd name="T62" fmla="*/ 14 w 87"/>
                <a:gd name="T63" fmla="*/ 20 h 35"/>
                <a:gd name="T64" fmla="*/ 14 w 87"/>
                <a:gd name="T65" fmla="*/ 20 h 35"/>
                <a:gd name="T66" fmla="*/ 25 w 87"/>
                <a:gd name="T67" fmla="*/ 16 h 35"/>
                <a:gd name="T68" fmla="*/ 36 w 87"/>
                <a:gd name="T69" fmla="*/ 11 h 35"/>
                <a:gd name="T70" fmla="*/ 48 w 87"/>
                <a:gd name="T71" fmla="*/ 8 h 35"/>
                <a:gd name="T72" fmla="*/ 48 w 87"/>
                <a:gd name="T73" fmla="*/ 8 h 35"/>
                <a:gd name="T74" fmla="*/ 58 w 87"/>
                <a:gd name="T75" fmla="*/ 3 h 35"/>
                <a:gd name="T76" fmla="*/ 69 w 87"/>
                <a:gd name="T77" fmla="*/ 0 h 35"/>
                <a:gd name="T78" fmla="*/ 80 w 87"/>
                <a:gd name="T79" fmla="*/ 0 h 35"/>
                <a:gd name="T80" fmla="*/ 80 w 87"/>
                <a:gd name="T81" fmla="*/ 0 h 35"/>
                <a:gd name="T82" fmla="*/ 84 w 87"/>
                <a:gd name="T83" fmla="*/ 0 h 35"/>
                <a:gd name="T84" fmla="*/ 86 w 87"/>
                <a:gd name="T85" fmla="*/ 3 h 35"/>
                <a:gd name="T86" fmla="*/ 87 w 87"/>
                <a:gd name="T87" fmla="*/ 6 h 35"/>
                <a:gd name="T88" fmla="*/ 87 w 87"/>
                <a:gd name="T89" fmla="*/ 6 h 35"/>
                <a:gd name="T90" fmla="*/ 87 w 87"/>
                <a:gd name="T91" fmla="*/ 10 h 35"/>
                <a:gd name="T92" fmla="*/ 84 w 87"/>
                <a:gd name="T93" fmla="*/ 13 h 35"/>
                <a:gd name="T94" fmla="*/ 81 w 87"/>
                <a:gd name="T95" fmla="*/ 14 h 35"/>
                <a:gd name="T96" fmla="*/ 81 w 87"/>
                <a:gd name="T97" fmla="*/ 14 h 3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7"/>
                <a:gd name="T148" fmla="*/ 0 h 35"/>
                <a:gd name="T149" fmla="*/ 87 w 87"/>
                <a:gd name="T150" fmla="*/ 35 h 3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7" h="35">
                  <a:moveTo>
                    <a:pt x="81" y="14"/>
                  </a:moveTo>
                  <a:lnTo>
                    <a:pt x="70" y="14"/>
                  </a:lnTo>
                  <a:lnTo>
                    <a:pt x="61" y="17"/>
                  </a:lnTo>
                  <a:lnTo>
                    <a:pt x="51" y="21"/>
                  </a:lnTo>
                  <a:lnTo>
                    <a:pt x="49" y="21"/>
                  </a:lnTo>
                  <a:lnTo>
                    <a:pt x="47" y="22"/>
                  </a:lnTo>
                  <a:lnTo>
                    <a:pt x="44" y="22"/>
                  </a:lnTo>
                  <a:lnTo>
                    <a:pt x="35" y="26"/>
                  </a:lnTo>
                  <a:lnTo>
                    <a:pt x="26" y="29"/>
                  </a:lnTo>
                  <a:lnTo>
                    <a:pt x="17" y="33"/>
                  </a:lnTo>
                  <a:lnTo>
                    <a:pt x="15" y="34"/>
                  </a:lnTo>
                  <a:lnTo>
                    <a:pt x="12" y="34"/>
                  </a:lnTo>
                  <a:lnTo>
                    <a:pt x="9" y="34"/>
                  </a:lnTo>
                  <a:lnTo>
                    <a:pt x="10" y="34"/>
                  </a:lnTo>
                  <a:lnTo>
                    <a:pt x="6" y="35"/>
                  </a:lnTo>
                  <a:lnTo>
                    <a:pt x="3" y="33"/>
                  </a:lnTo>
                  <a:lnTo>
                    <a:pt x="1" y="30"/>
                  </a:lnTo>
                  <a:lnTo>
                    <a:pt x="0" y="27"/>
                  </a:lnTo>
                  <a:lnTo>
                    <a:pt x="2" y="24"/>
                  </a:lnTo>
                  <a:lnTo>
                    <a:pt x="5" y="22"/>
                  </a:lnTo>
                  <a:lnTo>
                    <a:pt x="8" y="21"/>
                  </a:lnTo>
                  <a:lnTo>
                    <a:pt x="11" y="21"/>
                  </a:lnTo>
                  <a:lnTo>
                    <a:pt x="14" y="20"/>
                  </a:lnTo>
                  <a:lnTo>
                    <a:pt x="25" y="16"/>
                  </a:lnTo>
                  <a:lnTo>
                    <a:pt x="36" y="11"/>
                  </a:lnTo>
                  <a:lnTo>
                    <a:pt x="48" y="8"/>
                  </a:lnTo>
                  <a:lnTo>
                    <a:pt x="58" y="3"/>
                  </a:lnTo>
                  <a:lnTo>
                    <a:pt x="69" y="0"/>
                  </a:lnTo>
                  <a:lnTo>
                    <a:pt x="80" y="0"/>
                  </a:lnTo>
                  <a:lnTo>
                    <a:pt x="84" y="0"/>
                  </a:lnTo>
                  <a:lnTo>
                    <a:pt x="86" y="3"/>
                  </a:lnTo>
                  <a:lnTo>
                    <a:pt x="87" y="6"/>
                  </a:lnTo>
                  <a:lnTo>
                    <a:pt x="87" y="10"/>
                  </a:lnTo>
                  <a:lnTo>
                    <a:pt x="84" y="13"/>
                  </a:lnTo>
                  <a:lnTo>
                    <a:pt x="81" y="1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29" name="Freeform 986"/>
            <p:cNvSpPr>
              <a:spLocks/>
            </p:cNvSpPr>
            <p:nvPr/>
          </p:nvSpPr>
          <p:spPr bwMode="auto">
            <a:xfrm>
              <a:off x="1341" y="1785"/>
              <a:ext cx="90" cy="18"/>
            </a:xfrm>
            <a:custGeom>
              <a:avLst/>
              <a:gdLst>
                <a:gd name="T0" fmla="*/ 83 w 90"/>
                <a:gd name="T1" fmla="*/ 13 h 18"/>
                <a:gd name="T2" fmla="*/ 59 w 90"/>
                <a:gd name="T3" fmla="*/ 14 h 18"/>
                <a:gd name="T4" fmla="*/ 35 w 90"/>
                <a:gd name="T5" fmla="*/ 17 h 18"/>
                <a:gd name="T6" fmla="*/ 10 w 90"/>
                <a:gd name="T7" fmla="*/ 18 h 18"/>
                <a:gd name="T8" fmla="*/ 10 w 90"/>
                <a:gd name="T9" fmla="*/ 18 h 18"/>
                <a:gd name="T10" fmla="*/ 8 w 90"/>
                <a:gd name="T11" fmla="*/ 17 h 18"/>
                <a:gd name="T12" fmla="*/ 6 w 90"/>
                <a:gd name="T13" fmla="*/ 16 h 18"/>
                <a:gd name="T14" fmla="*/ 4 w 90"/>
                <a:gd name="T15" fmla="*/ 16 h 18"/>
                <a:gd name="T16" fmla="*/ 4 w 90"/>
                <a:gd name="T17" fmla="*/ 16 h 18"/>
                <a:gd name="T18" fmla="*/ 1 w 90"/>
                <a:gd name="T19" fmla="*/ 13 h 18"/>
                <a:gd name="T20" fmla="*/ 0 w 90"/>
                <a:gd name="T21" fmla="*/ 10 h 18"/>
                <a:gd name="T22" fmla="*/ 1 w 90"/>
                <a:gd name="T23" fmla="*/ 7 h 18"/>
                <a:gd name="T24" fmla="*/ 1 w 90"/>
                <a:gd name="T25" fmla="*/ 7 h 18"/>
                <a:gd name="T26" fmla="*/ 3 w 90"/>
                <a:gd name="T27" fmla="*/ 4 h 18"/>
                <a:gd name="T28" fmla="*/ 6 w 90"/>
                <a:gd name="T29" fmla="*/ 3 h 18"/>
                <a:gd name="T30" fmla="*/ 10 w 90"/>
                <a:gd name="T31" fmla="*/ 3 h 18"/>
                <a:gd name="T32" fmla="*/ 10 w 90"/>
                <a:gd name="T33" fmla="*/ 3 h 18"/>
                <a:gd name="T34" fmla="*/ 11 w 90"/>
                <a:gd name="T35" fmla="*/ 4 h 18"/>
                <a:gd name="T36" fmla="*/ 12 w 90"/>
                <a:gd name="T37" fmla="*/ 4 h 18"/>
                <a:gd name="T38" fmla="*/ 14 w 90"/>
                <a:gd name="T39" fmla="*/ 5 h 18"/>
                <a:gd name="T40" fmla="*/ 14 w 90"/>
                <a:gd name="T41" fmla="*/ 5 h 18"/>
                <a:gd name="T42" fmla="*/ 37 w 90"/>
                <a:gd name="T43" fmla="*/ 3 h 18"/>
                <a:gd name="T44" fmla="*/ 60 w 90"/>
                <a:gd name="T45" fmla="*/ 1 h 18"/>
                <a:gd name="T46" fmla="*/ 82 w 90"/>
                <a:gd name="T47" fmla="*/ 0 h 18"/>
                <a:gd name="T48" fmla="*/ 82 w 90"/>
                <a:gd name="T49" fmla="*/ 0 h 18"/>
                <a:gd name="T50" fmla="*/ 86 w 90"/>
                <a:gd name="T51" fmla="*/ 0 h 18"/>
                <a:gd name="T52" fmla="*/ 89 w 90"/>
                <a:gd name="T53" fmla="*/ 3 h 18"/>
                <a:gd name="T54" fmla="*/ 90 w 90"/>
                <a:gd name="T55" fmla="*/ 6 h 18"/>
                <a:gd name="T56" fmla="*/ 90 w 90"/>
                <a:gd name="T57" fmla="*/ 6 h 18"/>
                <a:gd name="T58" fmla="*/ 89 w 90"/>
                <a:gd name="T59" fmla="*/ 9 h 18"/>
                <a:gd name="T60" fmla="*/ 87 w 90"/>
                <a:gd name="T61" fmla="*/ 12 h 18"/>
                <a:gd name="T62" fmla="*/ 83 w 90"/>
                <a:gd name="T63" fmla="*/ 13 h 18"/>
                <a:gd name="T64" fmla="*/ 83 w 90"/>
                <a:gd name="T65" fmla="*/ 13 h 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0"/>
                <a:gd name="T100" fmla="*/ 0 h 18"/>
                <a:gd name="T101" fmla="*/ 90 w 90"/>
                <a:gd name="T102" fmla="*/ 18 h 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0" h="18">
                  <a:moveTo>
                    <a:pt x="83" y="13"/>
                  </a:moveTo>
                  <a:lnTo>
                    <a:pt x="59" y="14"/>
                  </a:lnTo>
                  <a:lnTo>
                    <a:pt x="35" y="17"/>
                  </a:lnTo>
                  <a:lnTo>
                    <a:pt x="10" y="18"/>
                  </a:lnTo>
                  <a:lnTo>
                    <a:pt x="8" y="17"/>
                  </a:lnTo>
                  <a:lnTo>
                    <a:pt x="6" y="16"/>
                  </a:lnTo>
                  <a:lnTo>
                    <a:pt x="4" y="16"/>
                  </a:lnTo>
                  <a:lnTo>
                    <a:pt x="1" y="13"/>
                  </a:lnTo>
                  <a:lnTo>
                    <a:pt x="0" y="10"/>
                  </a:lnTo>
                  <a:lnTo>
                    <a:pt x="1" y="7"/>
                  </a:lnTo>
                  <a:lnTo>
                    <a:pt x="3" y="4"/>
                  </a:lnTo>
                  <a:lnTo>
                    <a:pt x="6" y="3"/>
                  </a:lnTo>
                  <a:lnTo>
                    <a:pt x="10" y="3"/>
                  </a:lnTo>
                  <a:lnTo>
                    <a:pt x="11" y="4"/>
                  </a:lnTo>
                  <a:lnTo>
                    <a:pt x="12" y="4"/>
                  </a:lnTo>
                  <a:lnTo>
                    <a:pt x="14" y="5"/>
                  </a:lnTo>
                  <a:lnTo>
                    <a:pt x="37" y="3"/>
                  </a:lnTo>
                  <a:lnTo>
                    <a:pt x="60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9" y="3"/>
                  </a:lnTo>
                  <a:lnTo>
                    <a:pt x="90" y="6"/>
                  </a:lnTo>
                  <a:lnTo>
                    <a:pt x="89" y="9"/>
                  </a:lnTo>
                  <a:lnTo>
                    <a:pt x="87" y="12"/>
                  </a:lnTo>
                  <a:lnTo>
                    <a:pt x="83" y="1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30" name="Freeform 987"/>
            <p:cNvSpPr>
              <a:spLocks/>
            </p:cNvSpPr>
            <p:nvPr/>
          </p:nvSpPr>
          <p:spPr bwMode="auto">
            <a:xfrm>
              <a:off x="1351" y="1717"/>
              <a:ext cx="88" cy="30"/>
            </a:xfrm>
            <a:custGeom>
              <a:avLst/>
              <a:gdLst>
                <a:gd name="T0" fmla="*/ 77 w 88"/>
                <a:gd name="T1" fmla="*/ 28 h 30"/>
                <a:gd name="T2" fmla="*/ 75 w 88"/>
                <a:gd name="T3" fmla="*/ 28 h 30"/>
                <a:gd name="T4" fmla="*/ 74 w 88"/>
                <a:gd name="T5" fmla="*/ 27 h 30"/>
                <a:gd name="T6" fmla="*/ 73 w 88"/>
                <a:gd name="T7" fmla="*/ 27 h 30"/>
                <a:gd name="T8" fmla="*/ 73 w 88"/>
                <a:gd name="T9" fmla="*/ 27 h 30"/>
                <a:gd name="T10" fmla="*/ 65 w 88"/>
                <a:gd name="T11" fmla="*/ 27 h 30"/>
                <a:gd name="T12" fmla="*/ 57 w 88"/>
                <a:gd name="T13" fmla="*/ 27 h 30"/>
                <a:gd name="T14" fmla="*/ 49 w 88"/>
                <a:gd name="T15" fmla="*/ 26 h 30"/>
                <a:gd name="T16" fmla="*/ 49 w 88"/>
                <a:gd name="T17" fmla="*/ 26 h 30"/>
                <a:gd name="T18" fmla="*/ 40 w 88"/>
                <a:gd name="T19" fmla="*/ 26 h 30"/>
                <a:gd name="T20" fmla="*/ 32 w 88"/>
                <a:gd name="T21" fmla="*/ 24 h 30"/>
                <a:gd name="T22" fmla="*/ 24 w 88"/>
                <a:gd name="T23" fmla="*/ 23 h 30"/>
                <a:gd name="T24" fmla="*/ 24 w 88"/>
                <a:gd name="T25" fmla="*/ 23 h 30"/>
                <a:gd name="T26" fmla="*/ 17 w 88"/>
                <a:gd name="T27" fmla="*/ 20 h 30"/>
                <a:gd name="T28" fmla="*/ 10 w 88"/>
                <a:gd name="T29" fmla="*/ 16 h 30"/>
                <a:gd name="T30" fmla="*/ 3 w 88"/>
                <a:gd name="T31" fmla="*/ 13 h 30"/>
                <a:gd name="T32" fmla="*/ 3 w 88"/>
                <a:gd name="T33" fmla="*/ 13 h 30"/>
                <a:gd name="T34" fmla="*/ 0 w 88"/>
                <a:gd name="T35" fmla="*/ 10 h 30"/>
                <a:gd name="T36" fmla="*/ 0 w 88"/>
                <a:gd name="T37" fmla="*/ 7 h 30"/>
                <a:gd name="T38" fmla="*/ 0 w 88"/>
                <a:gd name="T39" fmla="*/ 4 h 30"/>
                <a:gd name="T40" fmla="*/ 0 w 88"/>
                <a:gd name="T41" fmla="*/ 4 h 30"/>
                <a:gd name="T42" fmla="*/ 3 w 88"/>
                <a:gd name="T43" fmla="*/ 1 h 30"/>
                <a:gd name="T44" fmla="*/ 6 w 88"/>
                <a:gd name="T45" fmla="*/ 0 h 30"/>
                <a:gd name="T46" fmla="*/ 10 w 88"/>
                <a:gd name="T47" fmla="*/ 1 h 30"/>
                <a:gd name="T48" fmla="*/ 10 w 88"/>
                <a:gd name="T49" fmla="*/ 1 h 30"/>
                <a:gd name="T50" fmla="*/ 22 w 88"/>
                <a:gd name="T51" fmla="*/ 6 h 30"/>
                <a:gd name="T52" fmla="*/ 34 w 88"/>
                <a:gd name="T53" fmla="*/ 10 h 30"/>
                <a:gd name="T54" fmla="*/ 47 w 88"/>
                <a:gd name="T55" fmla="*/ 12 h 30"/>
                <a:gd name="T56" fmla="*/ 47 w 88"/>
                <a:gd name="T57" fmla="*/ 12 h 30"/>
                <a:gd name="T58" fmla="*/ 56 w 88"/>
                <a:gd name="T59" fmla="*/ 12 h 30"/>
                <a:gd name="T60" fmla="*/ 64 w 88"/>
                <a:gd name="T61" fmla="*/ 12 h 30"/>
                <a:gd name="T62" fmla="*/ 73 w 88"/>
                <a:gd name="T63" fmla="*/ 13 h 30"/>
                <a:gd name="T64" fmla="*/ 73 w 88"/>
                <a:gd name="T65" fmla="*/ 13 h 30"/>
                <a:gd name="T66" fmla="*/ 77 w 88"/>
                <a:gd name="T67" fmla="*/ 13 h 30"/>
                <a:gd name="T68" fmla="*/ 81 w 88"/>
                <a:gd name="T69" fmla="*/ 15 h 30"/>
                <a:gd name="T70" fmla="*/ 85 w 88"/>
                <a:gd name="T71" fmla="*/ 17 h 30"/>
                <a:gd name="T72" fmla="*/ 85 w 88"/>
                <a:gd name="T73" fmla="*/ 17 h 30"/>
                <a:gd name="T74" fmla="*/ 87 w 88"/>
                <a:gd name="T75" fmla="*/ 20 h 30"/>
                <a:gd name="T76" fmla="*/ 88 w 88"/>
                <a:gd name="T77" fmla="*/ 24 h 30"/>
                <a:gd name="T78" fmla="*/ 87 w 88"/>
                <a:gd name="T79" fmla="*/ 27 h 30"/>
                <a:gd name="T80" fmla="*/ 87 w 88"/>
                <a:gd name="T81" fmla="*/ 27 h 30"/>
                <a:gd name="T82" fmla="*/ 84 w 88"/>
                <a:gd name="T83" fmla="*/ 29 h 30"/>
                <a:gd name="T84" fmla="*/ 80 w 88"/>
                <a:gd name="T85" fmla="*/ 30 h 30"/>
                <a:gd name="T86" fmla="*/ 77 w 88"/>
                <a:gd name="T87" fmla="*/ 28 h 30"/>
                <a:gd name="T88" fmla="*/ 77 w 88"/>
                <a:gd name="T89" fmla="*/ 28 h 3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88"/>
                <a:gd name="T136" fmla="*/ 0 h 30"/>
                <a:gd name="T137" fmla="*/ 88 w 88"/>
                <a:gd name="T138" fmla="*/ 30 h 3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88" h="30">
                  <a:moveTo>
                    <a:pt x="77" y="28"/>
                  </a:moveTo>
                  <a:lnTo>
                    <a:pt x="75" y="28"/>
                  </a:lnTo>
                  <a:lnTo>
                    <a:pt x="74" y="27"/>
                  </a:lnTo>
                  <a:lnTo>
                    <a:pt x="73" y="27"/>
                  </a:lnTo>
                  <a:lnTo>
                    <a:pt x="65" y="27"/>
                  </a:lnTo>
                  <a:lnTo>
                    <a:pt x="57" y="27"/>
                  </a:lnTo>
                  <a:lnTo>
                    <a:pt x="49" y="26"/>
                  </a:lnTo>
                  <a:lnTo>
                    <a:pt x="40" y="26"/>
                  </a:lnTo>
                  <a:lnTo>
                    <a:pt x="32" y="24"/>
                  </a:lnTo>
                  <a:lnTo>
                    <a:pt x="24" y="23"/>
                  </a:lnTo>
                  <a:lnTo>
                    <a:pt x="17" y="20"/>
                  </a:lnTo>
                  <a:lnTo>
                    <a:pt x="10" y="16"/>
                  </a:lnTo>
                  <a:lnTo>
                    <a:pt x="3" y="13"/>
                  </a:lnTo>
                  <a:lnTo>
                    <a:pt x="0" y="10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10" y="1"/>
                  </a:lnTo>
                  <a:lnTo>
                    <a:pt x="22" y="6"/>
                  </a:lnTo>
                  <a:lnTo>
                    <a:pt x="34" y="10"/>
                  </a:lnTo>
                  <a:lnTo>
                    <a:pt x="47" y="12"/>
                  </a:lnTo>
                  <a:lnTo>
                    <a:pt x="56" y="12"/>
                  </a:lnTo>
                  <a:lnTo>
                    <a:pt x="64" y="12"/>
                  </a:lnTo>
                  <a:lnTo>
                    <a:pt x="73" y="13"/>
                  </a:lnTo>
                  <a:lnTo>
                    <a:pt x="77" y="13"/>
                  </a:lnTo>
                  <a:lnTo>
                    <a:pt x="81" y="15"/>
                  </a:lnTo>
                  <a:lnTo>
                    <a:pt x="85" y="17"/>
                  </a:lnTo>
                  <a:lnTo>
                    <a:pt x="87" y="20"/>
                  </a:lnTo>
                  <a:lnTo>
                    <a:pt x="88" y="24"/>
                  </a:lnTo>
                  <a:lnTo>
                    <a:pt x="87" y="27"/>
                  </a:lnTo>
                  <a:lnTo>
                    <a:pt x="84" y="29"/>
                  </a:lnTo>
                  <a:lnTo>
                    <a:pt x="80" y="30"/>
                  </a:lnTo>
                  <a:lnTo>
                    <a:pt x="77" y="2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31" name="Freeform 988"/>
            <p:cNvSpPr>
              <a:spLocks/>
            </p:cNvSpPr>
            <p:nvPr/>
          </p:nvSpPr>
          <p:spPr bwMode="auto">
            <a:xfrm>
              <a:off x="1379" y="1647"/>
              <a:ext cx="75" cy="55"/>
            </a:xfrm>
            <a:custGeom>
              <a:avLst/>
              <a:gdLst>
                <a:gd name="T0" fmla="*/ 64 w 75"/>
                <a:gd name="T1" fmla="*/ 54 h 55"/>
                <a:gd name="T2" fmla="*/ 53 w 75"/>
                <a:gd name="T3" fmla="*/ 44 h 55"/>
                <a:gd name="T4" fmla="*/ 43 w 75"/>
                <a:gd name="T5" fmla="*/ 35 h 55"/>
                <a:gd name="T6" fmla="*/ 32 w 75"/>
                <a:gd name="T7" fmla="*/ 25 h 55"/>
                <a:gd name="T8" fmla="*/ 32 w 75"/>
                <a:gd name="T9" fmla="*/ 25 h 55"/>
                <a:gd name="T10" fmla="*/ 23 w 75"/>
                <a:gd name="T11" fmla="*/ 20 h 55"/>
                <a:gd name="T12" fmla="*/ 13 w 75"/>
                <a:gd name="T13" fmla="*/ 17 h 55"/>
                <a:gd name="T14" fmla="*/ 3 w 75"/>
                <a:gd name="T15" fmla="*/ 12 h 55"/>
                <a:gd name="T16" fmla="*/ 3 w 75"/>
                <a:gd name="T17" fmla="*/ 12 h 55"/>
                <a:gd name="T18" fmla="*/ 1 w 75"/>
                <a:gd name="T19" fmla="*/ 10 h 55"/>
                <a:gd name="T20" fmla="*/ 0 w 75"/>
                <a:gd name="T21" fmla="*/ 6 h 55"/>
                <a:gd name="T22" fmla="*/ 2 w 75"/>
                <a:gd name="T23" fmla="*/ 2 h 55"/>
                <a:gd name="T24" fmla="*/ 2 w 75"/>
                <a:gd name="T25" fmla="*/ 2 h 55"/>
                <a:gd name="T26" fmla="*/ 4 w 75"/>
                <a:gd name="T27" fmla="*/ 0 h 55"/>
                <a:gd name="T28" fmla="*/ 8 w 75"/>
                <a:gd name="T29" fmla="*/ 0 h 55"/>
                <a:gd name="T30" fmla="*/ 11 w 75"/>
                <a:gd name="T31" fmla="*/ 1 h 55"/>
                <a:gd name="T32" fmla="*/ 11 w 75"/>
                <a:gd name="T33" fmla="*/ 1 h 55"/>
                <a:gd name="T34" fmla="*/ 18 w 75"/>
                <a:gd name="T35" fmla="*/ 3 h 55"/>
                <a:gd name="T36" fmla="*/ 24 w 75"/>
                <a:gd name="T37" fmla="*/ 6 h 55"/>
                <a:gd name="T38" fmla="*/ 31 w 75"/>
                <a:gd name="T39" fmla="*/ 8 h 55"/>
                <a:gd name="T40" fmla="*/ 31 w 75"/>
                <a:gd name="T41" fmla="*/ 8 h 55"/>
                <a:gd name="T42" fmla="*/ 46 w 75"/>
                <a:gd name="T43" fmla="*/ 19 h 55"/>
                <a:gd name="T44" fmla="*/ 59 w 75"/>
                <a:gd name="T45" fmla="*/ 31 h 55"/>
                <a:gd name="T46" fmla="*/ 73 w 75"/>
                <a:gd name="T47" fmla="*/ 43 h 55"/>
                <a:gd name="T48" fmla="*/ 73 w 75"/>
                <a:gd name="T49" fmla="*/ 43 h 55"/>
                <a:gd name="T50" fmla="*/ 75 w 75"/>
                <a:gd name="T51" fmla="*/ 46 h 55"/>
                <a:gd name="T52" fmla="*/ 75 w 75"/>
                <a:gd name="T53" fmla="*/ 50 h 55"/>
                <a:gd name="T54" fmla="*/ 74 w 75"/>
                <a:gd name="T55" fmla="*/ 53 h 55"/>
                <a:gd name="T56" fmla="*/ 74 w 75"/>
                <a:gd name="T57" fmla="*/ 53 h 55"/>
                <a:gd name="T58" fmla="*/ 71 w 75"/>
                <a:gd name="T59" fmla="*/ 55 h 55"/>
                <a:gd name="T60" fmla="*/ 67 w 75"/>
                <a:gd name="T61" fmla="*/ 55 h 55"/>
                <a:gd name="T62" fmla="*/ 64 w 75"/>
                <a:gd name="T63" fmla="*/ 54 h 55"/>
                <a:gd name="T64" fmla="*/ 64 w 75"/>
                <a:gd name="T65" fmla="*/ 54 h 5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5"/>
                <a:gd name="T100" fmla="*/ 0 h 55"/>
                <a:gd name="T101" fmla="*/ 75 w 75"/>
                <a:gd name="T102" fmla="*/ 55 h 5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5" h="55">
                  <a:moveTo>
                    <a:pt x="64" y="54"/>
                  </a:moveTo>
                  <a:lnTo>
                    <a:pt x="53" y="44"/>
                  </a:lnTo>
                  <a:lnTo>
                    <a:pt x="43" y="35"/>
                  </a:lnTo>
                  <a:lnTo>
                    <a:pt x="32" y="25"/>
                  </a:lnTo>
                  <a:lnTo>
                    <a:pt x="23" y="20"/>
                  </a:lnTo>
                  <a:lnTo>
                    <a:pt x="13" y="17"/>
                  </a:lnTo>
                  <a:lnTo>
                    <a:pt x="3" y="12"/>
                  </a:lnTo>
                  <a:lnTo>
                    <a:pt x="1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1" y="1"/>
                  </a:lnTo>
                  <a:lnTo>
                    <a:pt x="18" y="3"/>
                  </a:lnTo>
                  <a:lnTo>
                    <a:pt x="24" y="6"/>
                  </a:lnTo>
                  <a:lnTo>
                    <a:pt x="31" y="8"/>
                  </a:lnTo>
                  <a:lnTo>
                    <a:pt x="46" y="19"/>
                  </a:lnTo>
                  <a:lnTo>
                    <a:pt x="59" y="31"/>
                  </a:lnTo>
                  <a:lnTo>
                    <a:pt x="73" y="43"/>
                  </a:lnTo>
                  <a:lnTo>
                    <a:pt x="75" y="46"/>
                  </a:lnTo>
                  <a:lnTo>
                    <a:pt x="75" y="50"/>
                  </a:lnTo>
                  <a:lnTo>
                    <a:pt x="74" y="53"/>
                  </a:lnTo>
                  <a:lnTo>
                    <a:pt x="71" y="55"/>
                  </a:lnTo>
                  <a:lnTo>
                    <a:pt x="67" y="55"/>
                  </a:lnTo>
                  <a:lnTo>
                    <a:pt x="64" y="5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32" name="Freeform 989"/>
            <p:cNvSpPr>
              <a:spLocks/>
            </p:cNvSpPr>
            <p:nvPr/>
          </p:nvSpPr>
          <p:spPr bwMode="auto">
            <a:xfrm>
              <a:off x="1412" y="1589"/>
              <a:ext cx="63" cy="81"/>
            </a:xfrm>
            <a:custGeom>
              <a:avLst/>
              <a:gdLst>
                <a:gd name="T0" fmla="*/ 50 w 63"/>
                <a:gd name="T1" fmla="*/ 78 h 81"/>
                <a:gd name="T2" fmla="*/ 42 w 63"/>
                <a:gd name="T3" fmla="*/ 66 h 81"/>
                <a:gd name="T4" fmla="*/ 32 w 63"/>
                <a:gd name="T5" fmla="*/ 51 h 81"/>
                <a:gd name="T6" fmla="*/ 25 w 63"/>
                <a:gd name="T7" fmla="*/ 39 h 81"/>
                <a:gd name="T8" fmla="*/ 25 w 63"/>
                <a:gd name="T9" fmla="*/ 39 h 81"/>
                <a:gd name="T10" fmla="*/ 19 w 63"/>
                <a:gd name="T11" fmla="*/ 30 h 81"/>
                <a:gd name="T12" fmla="*/ 13 w 63"/>
                <a:gd name="T13" fmla="*/ 21 h 81"/>
                <a:gd name="T14" fmla="*/ 6 w 63"/>
                <a:gd name="T15" fmla="*/ 13 h 81"/>
                <a:gd name="T16" fmla="*/ 6 w 63"/>
                <a:gd name="T17" fmla="*/ 13 h 81"/>
                <a:gd name="T18" fmla="*/ 6 w 63"/>
                <a:gd name="T19" fmla="*/ 13 h 81"/>
                <a:gd name="T20" fmla="*/ 5 w 63"/>
                <a:gd name="T21" fmla="*/ 12 h 81"/>
                <a:gd name="T22" fmla="*/ 4 w 63"/>
                <a:gd name="T23" fmla="*/ 12 h 81"/>
                <a:gd name="T24" fmla="*/ 4 w 63"/>
                <a:gd name="T25" fmla="*/ 12 h 81"/>
                <a:gd name="T26" fmla="*/ 4 w 63"/>
                <a:gd name="T27" fmla="*/ 12 h 81"/>
                <a:gd name="T28" fmla="*/ 4 w 63"/>
                <a:gd name="T29" fmla="*/ 12 h 81"/>
                <a:gd name="T30" fmla="*/ 4 w 63"/>
                <a:gd name="T31" fmla="*/ 13 h 81"/>
                <a:gd name="T32" fmla="*/ 4 w 63"/>
                <a:gd name="T33" fmla="*/ 13 h 81"/>
                <a:gd name="T34" fmla="*/ 1 w 63"/>
                <a:gd name="T35" fmla="*/ 10 h 81"/>
                <a:gd name="T36" fmla="*/ 0 w 63"/>
                <a:gd name="T37" fmla="*/ 7 h 81"/>
                <a:gd name="T38" fmla="*/ 0 w 63"/>
                <a:gd name="T39" fmla="*/ 4 h 81"/>
                <a:gd name="T40" fmla="*/ 0 w 63"/>
                <a:gd name="T41" fmla="*/ 4 h 81"/>
                <a:gd name="T42" fmla="*/ 3 w 63"/>
                <a:gd name="T43" fmla="*/ 1 h 81"/>
                <a:gd name="T44" fmla="*/ 6 w 63"/>
                <a:gd name="T45" fmla="*/ 0 h 81"/>
                <a:gd name="T46" fmla="*/ 9 w 63"/>
                <a:gd name="T47" fmla="*/ 0 h 81"/>
                <a:gd name="T48" fmla="*/ 9 w 63"/>
                <a:gd name="T49" fmla="*/ 0 h 81"/>
                <a:gd name="T50" fmla="*/ 12 w 63"/>
                <a:gd name="T51" fmla="*/ 1 h 81"/>
                <a:gd name="T52" fmla="*/ 15 w 63"/>
                <a:gd name="T53" fmla="*/ 3 h 81"/>
                <a:gd name="T54" fmla="*/ 17 w 63"/>
                <a:gd name="T55" fmla="*/ 5 h 81"/>
                <a:gd name="T56" fmla="*/ 17 w 63"/>
                <a:gd name="T57" fmla="*/ 5 h 81"/>
                <a:gd name="T58" fmla="*/ 32 w 63"/>
                <a:gd name="T59" fmla="*/ 25 h 81"/>
                <a:gd name="T60" fmla="*/ 47 w 63"/>
                <a:gd name="T61" fmla="*/ 49 h 81"/>
                <a:gd name="T62" fmla="*/ 61 w 63"/>
                <a:gd name="T63" fmla="*/ 70 h 81"/>
                <a:gd name="T64" fmla="*/ 61 w 63"/>
                <a:gd name="T65" fmla="*/ 70 h 81"/>
                <a:gd name="T66" fmla="*/ 63 w 63"/>
                <a:gd name="T67" fmla="*/ 73 h 81"/>
                <a:gd name="T68" fmla="*/ 62 w 63"/>
                <a:gd name="T69" fmla="*/ 76 h 81"/>
                <a:gd name="T70" fmla="*/ 60 w 63"/>
                <a:gd name="T71" fmla="*/ 79 h 81"/>
                <a:gd name="T72" fmla="*/ 60 w 63"/>
                <a:gd name="T73" fmla="*/ 79 h 81"/>
                <a:gd name="T74" fmla="*/ 56 w 63"/>
                <a:gd name="T75" fmla="*/ 81 h 81"/>
                <a:gd name="T76" fmla="*/ 53 w 63"/>
                <a:gd name="T77" fmla="*/ 80 h 81"/>
                <a:gd name="T78" fmla="*/ 50 w 63"/>
                <a:gd name="T79" fmla="*/ 78 h 81"/>
                <a:gd name="T80" fmla="*/ 50 w 63"/>
                <a:gd name="T81" fmla="*/ 78 h 8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3"/>
                <a:gd name="T124" fmla="*/ 0 h 81"/>
                <a:gd name="T125" fmla="*/ 63 w 63"/>
                <a:gd name="T126" fmla="*/ 81 h 8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3" h="81">
                  <a:moveTo>
                    <a:pt x="50" y="78"/>
                  </a:moveTo>
                  <a:lnTo>
                    <a:pt x="42" y="66"/>
                  </a:lnTo>
                  <a:lnTo>
                    <a:pt x="32" y="51"/>
                  </a:lnTo>
                  <a:lnTo>
                    <a:pt x="25" y="39"/>
                  </a:lnTo>
                  <a:lnTo>
                    <a:pt x="19" y="30"/>
                  </a:lnTo>
                  <a:lnTo>
                    <a:pt x="13" y="21"/>
                  </a:lnTo>
                  <a:lnTo>
                    <a:pt x="6" y="13"/>
                  </a:lnTo>
                  <a:lnTo>
                    <a:pt x="5" y="12"/>
                  </a:lnTo>
                  <a:lnTo>
                    <a:pt x="4" y="12"/>
                  </a:lnTo>
                  <a:lnTo>
                    <a:pt x="4" y="13"/>
                  </a:lnTo>
                  <a:lnTo>
                    <a:pt x="1" y="10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32" y="25"/>
                  </a:lnTo>
                  <a:lnTo>
                    <a:pt x="47" y="49"/>
                  </a:lnTo>
                  <a:lnTo>
                    <a:pt x="61" y="70"/>
                  </a:lnTo>
                  <a:lnTo>
                    <a:pt x="63" y="73"/>
                  </a:lnTo>
                  <a:lnTo>
                    <a:pt x="62" y="76"/>
                  </a:lnTo>
                  <a:lnTo>
                    <a:pt x="60" y="79"/>
                  </a:lnTo>
                  <a:lnTo>
                    <a:pt x="56" y="81"/>
                  </a:lnTo>
                  <a:lnTo>
                    <a:pt x="53" y="80"/>
                  </a:lnTo>
                  <a:lnTo>
                    <a:pt x="50" y="7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33" name="Freeform 990"/>
            <p:cNvSpPr>
              <a:spLocks/>
            </p:cNvSpPr>
            <p:nvPr/>
          </p:nvSpPr>
          <p:spPr bwMode="auto">
            <a:xfrm>
              <a:off x="1438" y="1586"/>
              <a:ext cx="60" cy="69"/>
            </a:xfrm>
            <a:custGeom>
              <a:avLst/>
              <a:gdLst>
                <a:gd name="T0" fmla="*/ 48 w 60"/>
                <a:gd name="T1" fmla="*/ 68 h 69"/>
                <a:gd name="T2" fmla="*/ 35 w 60"/>
                <a:gd name="T3" fmla="*/ 54 h 69"/>
                <a:gd name="T4" fmla="*/ 21 w 60"/>
                <a:gd name="T5" fmla="*/ 39 h 69"/>
                <a:gd name="T6" fmla="*/ 11 w 60"/>
                <a:gd name="T7" fmla="*/ 21 h 69"/>
                <a:gd name="T8" fmla="*/ 11 w 60"/>
                <a:gd name="T9" fmla="*/ 21 h 69"/>
                <a:gd name="T10" fmla="*/ 9 w 60"/>
                <a:gd name="T11" fmla="*/ 18 h 69"/>
                <a:gd name="T12" fmla="*/ 6 w 60"/>
                <a:gd name="T13" fmla="*/ 15 h 69"/>
                <a:gd name="T14" fmla="*/ 2 w 60"/>
                <a:gd name="T15" fmla="*/ 12 h 69"/>
                <a:gd name="T16" fmla="*/ 2 w 60"/>
                <a:gd name="T17" fmla="*/ 12 h 69"/>
                <a:gd name="T18" fmla="*/ 0 w 60"/>
                <a:gd name="T19" fmla="*/ 9 h 69"/>
                <a:gd name="T20" fmla="*/ 0 w 60"/>
                <a:gd name="T21" fmla="*/ 5 h 69"/>
                <a:gd name="T22" fmla="*/ 2 w 60"/>
                <a:gd name="T23" fmla="*/ 2 h 69"/>
                <a:gd name="T24" fmla="*/ 2 w 60"/>
                <a:gd name="T25" fmla="*/ 2 h 69"/>
                <a:gd name="T26" fmla="*/ 5 w 60"/>
                <a:gd name="T27" fmla="*/ 0 h 69"/>
                <a:gd name="T28" fmla="*/ 8 w 60"/>
                <a:gd name="T29" fmla="*/ 0 h 69"/>
                <a:gd name="T30" fmla="*/ 12 w 60"/>
                <a:gd name="T31" fmla="*/ 2 h 69"/>
                <a:gd name="T32" fmla="*/ 12 w 60"/>
                <a:gd name="T33" fmla="*/ 2 h 69"/>
                <a:gd name="T34" fmla="*/ 19 w 60"/>
                <a:gd name="T35" fmla="*/ 9 h 69"/>
                <a:gd name="T36" fmla="*/ 25 w 60"/>
                <a:gd name="T37" fmla="*/ 18 h 69"/>
                <a:gd name="T38" fmla="*/ 30 w 60"/>
                <a:gd name="T39" fmla="*/ 27 h 69"/>
                <a:gd name="T40" fmla="*/ 30 w 60"/>
                <a:gd name="T41" fmla="*/ 27 h 69"/>
                <a:gd name="T42" fmla="*/ 39 w 60"/>
                <a:gd name="T43" fmla="*/ 38 h 69"/>
                <a:gd name="T44" fmla="*/ 48 w 60"/>
                <a:gd name="T45" fmla="*/ 48 h 69"/>
                <a:gd name="T46" fmla="*/ 58 w 60"/>
                <a:gd name="T47" fmla="*/ 58 h 69"/>
                <a:gd name="T48" fmla="*/ 58 w 60"/>
                <a:gd name="T49" fmla="*/ 58 h 69"/>
                <a:gd name="T50" fmla="*/ 60 w 60"/>
                <a:gd name="T51" fmla="*/ 61 h 69"/>
                <a:gd name="T52" fmla="*/ 60 w 60"/>
                <a:gd name="T53" fmla="*/ 64 h 69"/>
                <a:gd name="T54" fmla="*/ 58 w 60"/>
                <a:gd name="T55" fmla="*/ 67 h 69"/>
                <a:gd name="T56" fmla="*/ 58 w 60"/>
                <a:gd name="T57" fmla="*/ 67 h 69"/>
                <a:gd name="T58" fmla="*/ 55 w 60"/>
                <a:gd name="T59" fmla="*/ 69 h 69"/>
                <a:gd name="T60" fmla="*/ 52 w 60"/>
                <a:gd name="T61" fmla="*/ 69 h 69"/>
                <a:gd name="T62" fmla="*/ 48 w 60"/>
                <a:gd name="T63" fmla="*/ 68 h 69"/>
                <a:gd name="T64" fmla="*/ 48 w 60"/>
                <a:gd name="T65" fmla="*/ 68 h 6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0"/>
                <a:gd name="T100" fmla="*/ 0 h 69"/>
                <a:gd name="T101" fmla="*/ 60 w 60"/>
                <a:gd name="T102" fmla="*/ 69 h 6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0" h="69">
                  <a:moveTo>
                    <a:pt x="48" y="68"/>
                  </a:moveTo>
                  <a:lnTo>
                    <a:pt x="35" y="54"/>
                  </a:lnTo>
                  <a:lnTo>
                    <a:pt x="21" y="39"/>
                  </a:lnTo>
                  <a:lnTo>
                    <a:pt x="11" y="21"/>
                  </a:lnTo>
                  <a:lnTo>
                    <a:pt x="9" y="18"/>
                  </a:lnTo>
                  <a:lnTo>
                    <a:pt x="6" y="15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9" y="9"/>
                  </a:lnTo>
                  <a:lnTo>
                    <a:pt x="25" y="18"/>
                  </a:lnTo>
                  <a:lnTo>
                    <a:pt x="30" y="27"/>
                  </a:lnTo>
                  <a:lnTo>
                    <a:pt x="39" y="38"/>
                  </a:lnTo>
                  <a:lnTo>
                    <a:pt x="48" y="48"/>
                  </a:lnTo>
                  <a:lnTo>
                    <a:pt x="58" y="58"/>
                  </a:lnTo>
                  <a:lnTo>
                    <a:pt x="60" y="61"/>
                  </a:lnTo>
                  <a:lnTo>
                    <a:pt x="60" y="64"/>
                  </a:lnTo>
                  <a:lnTo>
                    <a:pt x="58" y="67"/>
                  </a:lnTo>
                  <a:lnTo>
                    <a:pt x="55" y="69"/>
                  </a:lnTo>
                  <a:lnTo>
                    <a:pt x="52" y="69"/>
                  </a:lnTo>
                  <a:lnTo>
                    <a:pt x="48" y="6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34" name="Freeform 991"/>
            <p:cNvSpPr>
              <a:spLocks/>
            </p:cNvSpPr>
            <p:nvPr/>
          </p:nvSpPr>
          <p:spPr bwMode="auto">
            <a:xfrm>
              <a:off x="1479" y="1550"/>
              <a:ext cx="66" cy="105"/>
            </a:xfrm>
            <a:custGeom>
              <a:avLst/>
              <a:gdLst>
                <a:gd name="T0" fmla="*/ 49 w 66"/>
                <a:gd name="T1" fmla="*/ 32 h 105"/>
                <a:gd name="T2" fmla="*/ 52 w 66"/>
                <a:gd name="T3" fmla="*/ 44 h 105"/>
                <a:gd name="T4" fmla="*/ 59 w 66"/>
                <a:gd name="T5" fmla="*/ 58 h 105"/>
                <a:gd name="T6" fmla="*/ 66 w 66"/>
                <a:gd name="T7" fmla="*/ 98 h 105"/>
                <a:gd name="T8" fmla="*/ 66 w 66"/>
                <a:gd name="T9" fmla="*/ 101 h 105"/>
                <a:gd name="T10" fmla="*/ 62 w 66"/>
                <a:gd name="T11" fmla="*/ 105 h 105"/>
                <a:gd name="T12" fmla="*/ 59 w 66"/>
                <a:gd name="T13" fmla="*/ 105 h 105"/>
                <a:gd name="T14" fmla="*/ 54 w 66"/>
                <a:gd name="T15" fmla="*/ 104 h 105"/>
                <a:gd name="T16" fmla="*/ 41 w 66"/>
                <a:gd name="T17" fmla="*/ 90 h 105"/>
                <a:gd name="T18" fmla="*/ 18 w 66"/>
                <a:gd name="T19" fmla="*/ 53 h 105"/>
                <a:gd name="T20" fmla="*/ 15 w 66"/>
                <a:gd name="T21" fmla="*/ 44 h 105"/>
                <a:gd name="T22" fmla="*/ 6 w 66"/>
                <a:gd name="T23" fmla="*/ 29 h 105"/>
                <a:gd name="T24" fmla="*/ 4 w 66"/>
                <a:gd name="T25" fmla="*/ 26 h 105"/>
                <a:gd name="T26" fmla="*/ 1 w 66"/>
                <a:gd name="T27" fmla="*/ 20 h 105"/>
                <a:gd name="T28" fmla="*/ 0 w 66"/>
                <a:gd name="T29" fmla="*/ 17 h 105"/>
                <a:gd name="T30" fmla="*/ 5 w 66"/>
                <a:gd name="T31" fmla="*/ 11 h 105"/>
                <a:gd name="T32" fmla="*/ 8 w 66"/>
                <a:gd name="T33" fmla="*/ 11 h 105"/>
                <a:gd name="T34" fmla="*/ 14 w 66"/>
                <a:gd name="T35" fmla="*/ 15 h 105"/>
                <a:gd name="T36" fmla="*/ 14 w 66"/>
                <a:gd name="T37" fmla="*/ 17 h 105"/>
                <a:gd name="T38" fmla="*/ 17 w 66"/>
                <a:gd name="T39" fmla="*/ 21 h 105"/>
                <a:gd name="T40" fmla="*/ 23 w 66"/>
                <a:gd name="T41" fmla="*/ 28 h 105"/>
                <a:gd name="T42" fmla="*/ 32 w 66"/>
                <a:gd name="T43" fmla="*/ 50 h 105"/>
                <a:gd name="T44" fmla="*/ 35 w 66"/>
                <a:gd name="T45" fmla="*/ 58 h 105"/>
                <a:gd name="T46" fmla="*/ 50 w 66"/>
                <a:gd name="T47" fmla="*/ 79 h 105"/>
                <a:gd name="T48" fmla="*/ 47 w 66"/>
                <a:gd name="T49" fmla="*/ 68 h 105"/>
                <a:gd name="T50" fmla="*/ 41 w 66"/>
                <a:gd name="T51" fmla="*/ 51 h 105"/>
                <a:gd name="T52" fmla="*/ 37 w 66"/>
                <a:gd name="T53" fmla="*/ 43 h 105"/>
                <a:gd name="T54" fmla="*/ 35 w 66"/>
                <a:gd name="T55" fmla="*/ 26 h 105"/>
                <a:gd name="T56" fmla="*/ 34 w 66"/>
                <a:gd name="T57" fmla="*/ 20 h 105"/>
                <a:gd name="T58" fmla="*/ 32 w 66"/>
                <a:gd name="T59" fmla="*/ 9 h 105"/>
                <a:gd name="T60" fmla="*/ 31 w 66"/>
                <a:gd name="T61" fmla="*/ 6 h 105"/>
                <a:gd name="T62" fmla="*/ 35 w 66"/>
                <a:gd name="T63" fmla="*/ 0 h 105"/>
                <a:gd name="T64" fmla="*/ 39 w 66"/>
                <a:gd name="T65" fmla="*/ 0 h 105"/>
                <a:gd name="T66" fmla="*/ 44 w 66"/>
                <a:gd name="T67" fmla="*/ 4 h 105"/>
                <a:gd name="T68" fmla="*/ 47 w 66"/>
                <a:gd name="T69" fmla="*/ 11 h 105"/>
                <a:gd name="T70" fmla="*/ 48 w 66"/>
                <a:gd name="T71" fmla="*/ 25 h 10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6"/>
                <a:gd name="T109" fmla="*/ 0 h 105"/>
                <a:gd name="T110" fmla="*/ 66 w 66"/>
                <a:gd name="T111" fmla="*/ 105 h 10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6" h="105">
                  <a:moveTo>
                    <a:pt x="48" y="25"/>
                  </a:moveTo>
                  <a:lnTo>
                    <a:pt x="49" y="32"/>
                  </a:lnTo>
                  <a:lnTo>
                    <a:pt x="50" y="39"/>
                  </a:lnTo>
                  <a:lnTo>
                    <a:pt x="52" y="44"/>
                  </a:lnTo>
                  <a:lnTo>
                    <a:pt x="59" y="58"/>
                  </a:lnTo>
                  <a:lnTo>
                    <a:pt x="63" y="76"/>
                  </a:lnTo>
                  <a:lnTo>
                    <a:pt x="66" y="98"/>
                  </a:lnTo>
                  <a:lnTo>
                    <a:pt x="66" y="101"/>
                  </a:lnTo>
                  <a:lnTo>
                    <a:pt x="64" y="103"/>
                  </a:lnTo>
                  <a:lnTo>
                    <a:pt x="62" y="105"/>
                  </a:lnTo>
                  <a:lnTo>
                    <a:pt x="59" y="105"/>
                  </a:lnTo>
                  <a:lnTo>
                    <a:pt x="57" y="105"/>
                  </a:lnTo>
                  <a:lnTo>
                    <a:pt x="54" y="104"/>
                  </a:lnTo>
                  <a:lnTo>
                    <a:pt x="41" y="90"/>
                  </a:lnTo>
                  <a:lnTo>
                    <a:pt x="27" y="72"/>
                  </a:lnTo>
                  <a:lnTo>
                    <a:pt x="18" y="53"/>
                  </a:lnTo>
                  <a:lnTo>
                    <a:pt x="15" y="44"/>
                  </a:lnTo>
                  <a:lnTo>
                    <a:pt x="11" y="36"/>
                  </a:lnTo>
                  <a:lnTo>
                    <a:pt x="6" y="29"/>
                  </a:lnTo>
                  <a:lnTo>
                    <a:pt x="4" y="26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17"/>
                  </a:lnTo>
                  <a:lnTo>
                    <a:pt x="2" y="14"/>
                  </a:lnTo>
                  <a:lnTo>
                    <a:pt x="5" y="11"/>
                  </a:lnTo>
                  <a:lnTo>
                    <a:pt x="8" y="11"/>
                  </a:lnTo>
                  <a:lnTo>
                    <a:pt x="11" y="12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16" y="19"/>
                  </a:lnTo>
                  <a:lnTo>
                    <a:pt x="17" y="21"/>
                  </a:lnTo>
                  <a:lnTo>
                    <a:pt x="23" y="28"/>
                  </a:lnTo>
                  <a:lnTo>
                    <a:pt x="28" y="38"/>
                  </a:lnTo>
                  <a:lnTo>
                    <a:pt x="32" y="50"/>
                  </a:lnTo>
                  <a:lnTo>
                    <a:pt x="35" y="58"/>
                  </a:lnTo>
                  <a:lnTo>
                    <a:pt x="41" y="68"/>
                  </a:lnTo>
                  <a:lnTo>
                    <a:pt x="50" y="79"/>
                  </a:lnTo>
                  <a:lnTo>
                    <a:pt x="47" y="68"/>
                  </a:lnTo>
                  <a:lnTo>
                    <a:pt x="44" y="59"/>
                  </a:lnTo>
                  <a:lnTo>
                    <a:pt x="41" y="51"/>
                  </a:lnTo>
                  <a:lnTo>
                    <a:pt x="37" y="43"/>
                  </a:lnTo>
                  <a:lnTo>
                    <a:pt x="36" y="35"/>
                  </a:lnTo>
                  <a:lnTo>
                    <a:pt x="35" y="26"/>
                  </a:lnTo>
                  <a:lnTo>
                    <a:pt x="34" y="20"/>
                  </a:lnTo>
                  <a:lnTo>
                    <a:pt x="33" y="14"/>
                  </a:lnTo>
                  <a:lnTo>
                    <a:pt x="32" y="9"/>
                  </a:lnTo>
                  <a:lnTo>
                    <a:pt x="31" y="6"/>
                  </a:lnTo>
                  <a:lnTo>
                    <a:pt x="33" y="2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42" y="1"/>
                  </a:lnTo>
                  <a:lnTo>
                    <a:pt x="44" y="4"/>
                  </a:lnTo>
                  <a:lnTo>
                    <a:pt x="47" y="11"/>
                  </a:lnTo>
                  <a:lnTo>
                    <a:pt x="48" y="18"/>
                  </a:lnTo>
                  <a:lnTo>
                    <a:pt x="48" y="2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35" name="Freeform 992"/>
            <p:cNvSpPr>
              <a:spLocks/>
            </p:cNvSpPr>
            <p:nvPr/>
          </p:nvSpPr>
          <p:spPr bwMode="auto">
            <a:xfrm>
              <a:off x="1562" y="1541"/>
              <a:ext cx="16" cy="91"/>
            </a:xfrm>
            <a:custGeom>
              <a:avLst/>
              <a:gdLst>
                <a:gd name="T0" fmla="*/ 15 w 16"/>
                <a:gd name="T1" fmla="*/ 7 h 91"/>
                <a:gd name="T2" fmla="*/ 14 w 16"/>
                <a:gd name="T3" fmla="*/ 20 h 91"/>
                <a:gd name="T4" fmla="*/ 15 w 16"/>
                <a:gd name="T5" fmla="*/ 32 h 91"/>
                <a:gd name="T6" fmla="*/ 16 w 16"/>
                <a:gd name="T7" fmla="*/ 45 h 91"/>
                <a:gd name="T8" fmla="*/ 16 w 16"/>
                <a:gd name="T9" fmla="*/ 45 h 91"/>
                <a:gd name="T10" fmla="*/ 16 w 16"/>
                <a:gd name="T11" fmla="*/ 58 h 91"/>
                <a:gd name="T12" fmla="*/ 15 w 16"/>
                <a:gd name="T13" fmla="*/ 71 h 91"/>
                <a:gd name="T14" fmla="*/ 13 w 16"/>
                <a:gd name="T15" fmla="*/ 85 h 91"/>
                <a:gd name="T16" fmla="*/ 13 w 16"/>
                <a:gd name="T17" fmla="*/ 85 h 91"/>
                <a:gd name="T18" fmla="*/ 12 w 16"/>
                <a:gd name="T19" fmla="*/ 89 h 91"/>
                <a:gd name="T20" fmla="*/ 9 w 16"/>
                <a:gd name="T21" fmla="*/ 91 h 91"/>
                <a:gd name="T22" fmla="*/ 5 w 16"/>
                <a:gd name="T23" fmla="*/ 91 h 91"/>
                <a:gd name="T24" fmla="*/ 5 w 16"/>
                <a:gd name="T25" fmla="*/ 91 h 91"/>
                <a:gd name="T26" fmla="*/ 2 w 16"/>
                <a:gd name="T27" fmla="*/ 90 h 91"/>
                <a:gd name="T28" fmla="*/ 0 w 16"/>
                <a:gd name="T29" fmla="*/ 87 h 91"/>
                <a:gd name="T30" fmla="*/ 0 w 16"/>
                <a:gd name="T31" fmla="*/ 83 h 91"/>
                <a:gd name="T32" fmla="*/ 0 w 16"/>
                <a:gd name="T33" fmla="*/ 83 h 91"/>
                <a:gd name="T34" fmla="*/ 2 w 16"/>
                <a:gd name="T35" fmla="*/ 64 h 91"/>
                <a:gd name="T36" fmla="*/ 2 w 16"/>
                <a:gd name="T37" fmla="*/ 45 h 91"/>
                <a:gd name="T38" fmla="*/ 0 w 16"/>
                <a:gd name="T39" fmla="*/ 25 h 91"/>
                <a:gd name="T40" fmla="*/ 0 w 16"/>
                <a:gd name="T41" fmla="*/ 25 h 91"/>
                <a:gd name="T42" fmla="*/ 0 w 16"/>
                <a:gd name="T43" fmla="*/ 19 h 91"/>
                <a:gd name="T44" fmla="*/ 1 w 16"/>
                <a:gd name="T45" fmla="*/ 13 h 91"/>
                <a:gd name="T46" fmla="*/ 2 w 16"/>
                <a:gd name="T47" fmla="*/ 7 h 91"/>
                <a:gd name="T48" fmla="*/ 2 w 16"/>
                <a:gd name="T49" fmla="*/ 7 h 91"/>
                <a:gd name="T50" fmla="*/ 3 w 16"/>
                <a:gd name="T51" fmla="*/ 3 h 91"/>
                <a:gd name="T52" fmla="*/ 5 w 16"/>
                <a:gd name="T53" fmla="*/ 1 h 91"/>
                <a:gd name="T54" fmla="*/ 9 w 16"/>
                <a:gd name="T55" fmla="*/ 0 h 91"/>
                <a:gd name="T56" fmla="*/ 9 w 16"/>
                <a:gd name="T57" fmla="*/ 0 h 91"/>
                <a:gd name="T58" fmla="*/ 12 w 16"/>
                <a:gd name="T59" fmla="*/ 1 h 91"/>
                <a:gd name="T60" fmla="*/ 14 w 16"/>
                <a:gd name="T61" fmla="*/ 4 h 91"/>
                <a:gd name="T62" fmla="*/ 15 w 16"/>
                <a:gd name="T63" fmla="*/ 7 h 91"/>
                <a:gd name="T64" fmla="*/ 15 w 16"/>
                <a:gd name="T65" fmla="*/ 7 h 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6"/>
                <a:gd name="T100" fmla="*/ 0 h 91"/>
                <a:gd name="T101" fmla="*/ 16 w 16"/>
                <a:gd name="T102" fmla="*/ 91 h 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6" h="91">
                  <a:moveTo>
                    <a:pt x="15" y="7"/>
                  </a:moveTo>
                  <a:lnTo>
                    <a:pt x="14" y="20"/>
                  </a:lnTo>
                  <a:lnTo>
                    <a:pt x="15" y="32"/>
                  </a:lnTo>
                  <a:lnTo>
                    <a:pt x="16" y="45"/>
                  </a:lnTo>
                  <a:lnTo>
                    <a:pt x="16" y="58"/>
                  </a:lnTo>
                  <a:lnTo>
                    <a:pt x="15" y="71"/>
                  </a:lnTo>
                  <a:lnTo>
                    <a:pt x="13" y="85"/>
                  </a:lnTo>
                  <a:lnTo>
                    <a:pt x="12" y="89"/>
                  </a:lnTo>
                  <a:lnTo>
                    <a:pt x="9" y="91"/>
                  </a:lnTo>
                  <a:lnTo>
                    <a:pt x="5" y="91"/>
                  </a:lnTo>
                  <a:lnTo>
                    <a:pt x="2" y="90"/>
                  </a:lnTo>
                  <a:lnTo>
                    <a:pt x="0" y="87"/>
                  </a:lnTo>
                  <a:lnTo>
                    <a:pt x="0" y="83"/>
                  </a:lnTo>
                  <a:lnTo>
                    <a:pt x="2" y="64"/>
                  </a:lnTo>
                  <a:lnTo>
                    <a:pt x="2" y="45"/>
                  </a:lnTo>
                  <a:lnTo>
                    <a:pt x="0" y="25"/>
                  </a:lnTo>
                  <a:lnTo>
                    <a:pt x="0" y="19"/>
                  </a:lnTo>
                  <a:lnTo>
                    <a:pt x="1" y="13"/>
                  </a:lnTo>
                  <a:lnTo>
                    <a:pt x="2" y="7"/>
                  </a:lnTo>
                  <a:lnTo>
                    <a:pt x="3" y="3"/>
                  </a:lnTo>
                  <a:lnTo>
                    <a:pt x="5" y="1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4" y="4"/>
                  </a:lnTo>
                  <a:lnTo>
                    <a:pt x="15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36" name="Freeform 993"/>
            <p:cNvSpPr>
              <a:spLocks/>
            </p:cNvSpPr>
            <p:nvPr/>
          </p:nvSpPr>
          <p:spPr bwMode="auto">
            <a:xfrm>
              <a:off x="1641" y="1550"/>
              <a:ext cx="25" cy="92"/>
            </a:xfrm>
            <a:custGeom>
              <a:avLst/>
              <a:gdLst>
                <a:gd name="T0" fmla="*/ 15 w 25"/>
                <a:gd name="T1" fmla="*/ 83 h 92"/>
                <a:gd name="T2" fmla="*/ 14 w 25"/>
                <a:gd name="T3" fmla="*/ 66 h 92"/>
                <a:gd name="T4" fmla="*/ 14 w 25"/>
                <a:gd name="T5" fmla="*/ 49 h 92"/>
                <a:gd name="T6" fmla="*/ 14 w 25"/>
                <a:gd name="T7" fmla="*/ 33 h 92"/>
                <a:gd name="T8" fmla="*/ 14 w 25"/>
                <a:gd name="T9" fmla="*/ 33 h 92"/>
                <a:gd name="T10" fmla="*/ 16 w 25"/>
                <a:gd name="T11" fmla="*/ 24 h 92"/>
                <a:gd name="T12" fmla="*/ 20 w 25"/>
                <a:gd name="T13" fmla="*/ 17 h 92"/>
                <a:gd name="T14" fmla="*/ 24 w 25"/>
                <a:gd name="T15" fmla="*/ 10 h 92"/>
                <a:gd name="T16" fmla="*/ 24 w 25"/>
                <a:gd name="T17" fmla="*/ 10 h 92"/>
                <a:gd name="T18" fmla="*/ 25 w 25"/>
                <a:gd name="T19" fmla="*/ 7 h 92"/>
                <a:gd name="T20" fmla="*/ 24 w 25"/>
                <a:gd name="T21" fmla="*/ 3 h 92"/>
                <a:gd name="T22" fmla="*/ 22 w 25"/>
                <a:gd name="T23" fmla="*/ 1 h 92"/>
                <a:gd name="T24" fmla="*/ 22 w 25"/>
                <a:gd name="T25" fmla="*/ 1 h 92"/>
                <a:gd name="T26" fmla="*/ 18 w 25"/>
                <a:gd name="T27" fmla="*/ 0 h 92"/>
                <a:gd name="T28" fmla="*/ 15 w 25"/>
                <a:gd name="T29" fmla="*/ 1 h 92"/>
                <a:gd name="T30" fmla="*/ 12 w 25"/>
                <a:gd name="T31" fmla="*/ 4 h 92"/>
                <a:gd name="T32" fmla="*/ 12 w 25"/>
                <a:gd name="T33" fmla="*/ 4 h 92"/>
                <a:gd name="T34" fmla="*/ 6 w 25"/>
                <a:gd name="T35" fmla="*/ 12 h 92"/>
                <a:gd name="T36" fmla="*/ 2 w 25"/>
                <a:gd name="T37" fmla="*/ 22 h 92"/>
                <a:gd name="T38" fmla="*/ 0 w 25"/>
                <a:gd name="T39" fmla="*/ 32 h 92"/>
                <a:gd name="T40" fmla="*/ 0 w 25"/>
                <a:gd name="T41" fmla="*/ 32 h 92"/>
                <a:gd name="T42" fmla="*/ 0 w 25"/>
                <a:gd name="T43" fmla="*/ 50 h 92"/>
                <a:gd name="T44" fmla="*/ 0 w 25"/>
                <a:gd name="T45" fmla="*/ 69 h 92"/>
                <a:gd name="T46" fmla="*/ 1 w 25"/>
                <a:gd name="T47" fmla="*/ 87 h 92"/>
                <a:gd name="T48" fmla="*/ 1 w 25"/>
                <a:gd name="T49" fmla="*/ 87 h 92"/>
                <a:gd name="T50" fmla="*/ 3 w 25"/>
                <a:gd name="T51" fmla="*/ 90 h 92"/>
                <a:gd name="T52" fmla="*/ 6 w 25"/>
                <a:gd name="T53" fmla="*/ 92 h 92"/>
                <a:gd name="T54" fmla="*/ 10 w 25"/>
                <a:gd name="T55" fmla="*/ 91 h 92"/>
                <a:gd name="T56" fmla="*/ 10 w 25"/>
                <a:gd name="T57" fmla="*/ 91 h 92"/>
                <a:gd name="T58" fmla="*/ 14 w 25"/>
                <a:gd name="T59" fmla="*/ 90 h 92"/>
                <a:gd name="T60" fmla="*/ 15 w 25"/>
                <a:gd name="T61" fmla="*/ 87 h 92"/>
                <a:gd name="T62" fmla="*/ 15 w 25"/>
                <a:gd name="T63" fmla="*/ 83 h 92"/>
                <a:gd name="T64" fmla="*/ 15 w 25"/>
                <a:gd name="T65" fmla="*/ 83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"/>
                <a:gd name="T100" fmla="*/ 0 h 92"/>
                <a:gd name="T101" fmla="*/ 25 w 25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" h="92">
                  <a:moveTo>
                    <a:pt x="15" y="83"/>
                  </a:moveTo>
                  <a:lnTo>
                    <a:pt x="14" y="66"/>
                  </a:lnTo>
                  <a:lnTo>
                    <a:pt x="14" y="49"/>
                  </a:lnTo>
                  <a:lnTo>
                    <a:pt x="14" y="33"/>
                  </a:lnTo>
                  <a:lnTo>
                    <a:pt x="16" y="24"/>
                  </a:lnTo>
                  <a:lnTo>
                    <a:pt x="20" y="17"/>
                  </a:lnTo>
                  <a:lnTo>
                    <a:pt x="24" y="10"/>
                  </a:lnTo>
                  <a:lnTo>
                    <a:pt x="25" y="7"/>
                  </a:lnTo>
                  <a:lnTo>
                    <a:pt x="24" y="3"/>
                  </a:lnTo>
                  <a:lnTo>
                    <a:pt x="22" y="1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6" y="12"/>
                  </a:lnTo>
                  <a:lnTo>
                    <a:pt x="2" y="22"/>
                  </a:lnTo>
                  <a:lnTo>
                    <a:pt x="0" y="32"/>
                  </a:lnTo>
                  <a:lnTo>
                    <a:pt x="0" y="50"/>
                  </a:lnTo>
                  <a:lnTo>
                    <a:pt x="0" y="69"/>
                  </a:lnTo>
                  <a:lnTo>
                    <a:pt x="1" y="87"/>
                  </a:lnTo>
                  <a:lnTo>
                    <a:pt x="3" y="90"/>
                  </a:lnTo>
                  <a:lnTo>
                    <a:pt x="6" y="92"/>
                  </a:lnTo>
                  <a:lnTo>
                    <a:pt x="10" y="91"/>
                  </a:lnTo>
                  <a:lnTo>
                    <a:pt x="14" y="90"/>
                  </a:lnTo>
                  <a:lnTo>
                    <a:pt x="15" y="87"/>
                  </a:lnTo>
                  <a:lnTo>
                    <a:pt x="15" y="8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37" name="Freeform 994"/>
            <p:cNvSpPr>
              <a:spLocks/>
            </p:cNvSpPr>
            <p:nvPr/>
          </p:nvSpPr>
          <p:spPr bwMode="auto">
            <a:xfrm>
              <a:off x="1678" y="1569"/>
              <a:ext cx="51" cy="94"/>
            </a:xfrm>
            <a:custGeom>
              <a:avLst/>
              <a:gdLst>
                <a:gd name="T0" fmla="*/ 2 w 51"/>
                <a:gd name="T1" fmla="*/ 81 h 94"/>
                <a:gd name="T2" fmla="*/ 9 w 51"/>
                <a:gd name="T3" fmla="*/ 72 h 94"/>
                <a:gd name="T4" fmla="*/ 14 w 51"/>
                <a:gd name="T5" fmla="*/ 62 h 94"/>
                <a:gd name="T6" fmla="*/ 18 w 51"/>
                <a:gd name="T7" fmla="*/ 52 h 94"/>
                <a:gd name="T8" fmla="*/ 18 w 51"/>
                <a:gd name="T9" fmla="*/ 52 h 94"/>
                <a:gd name="T10" fmla="*/ 23 w 51"/>
                <a:gd name="T11" fmla="*/ 36 h 94"/>
                <a:gd name="T12" fmla="*/ 29 w 51"/>
                <a:gd name="T13" fmla="*/ 19 h 94"/>
                <a:gd name="T14" fmla="*/ 37 w 51"/>
                <a:gd name="T15" fmla="*/ 4 h 94"/>
                <a:gd name="T16" fmla="*/ 37 w 51"/>
                <a:gd name="T17" fmla="*/ 4 h 94"/>
                <a:gd name="T18" fmla="*/ 40 w 51"/>
                <a:gd name="T19" fmla="*/ 2 h 94"/>
                <a:gd name="T20" fmla="*/ 43 w 51"/>
                <a:gd name="T21" fmla="*/ 0 h 94"/>
                <a:gd name="T22" fmla="*/ 46 w 51"/>
                <a:gd name="T23" fmla="*/ 1 h 94"/>
                <a:gd name="T24" fmla="*/ 46 w 51"/>
                <a:gd name="T25" fmla="*/ 1 h 94"/>
                <a:gd name="T26" fmla="*/ 49 w 51"/>
                <a:gd name="T27" fmla="*/ 3 h 94"/>
                <a:gd name="T28" fmla="*/ 51 w 51"/>
                <a:gd name="T29" fmla="*/ 7 h 94"/>
                <a:gd name="T30" fmla="*/ 50 w 51"/>
                <a:gd name="T31" fmla="*/ 10 h 94"/>
                <a:gd name="T32" fmla="*/ 50 w 51"/>
                <a:gd name="T33" fmla="*/ 10 h 94"/>
                <a:gd name="T34" fmla="*/ 42 w 51"/>
                <a:gd name="T35" fmla="*/ 24 h 94"/>
                <a:gd name="T36" fmla="*/ 35 w 51"/>
                <a:gd name="T37" fmla="*/ 41 h 94"/>
                <a:gd name="T38" fmla="*/ 30 w 51"/>
                <a:gd name="T39" fmla="*/ 57 h 94"/>
                <a:gd name="T40" fmla="*/ 30 w 51"/>
                <a:gd name="T41" fmla="*/ 57 h 94"/>
                <a:gd name="T42" fmla="*/ 26 w 51"/>
                <a:gd name="T43" fmla="*/ 70 h 94"/>
                <a:gd name="T44" fmla="*/ 20 w 51"/>
                <a:gd name="T45" fmla="*/ 82 h 94"/>
                <a:gd name="T46" fmla="*/ 10 w 51"/>
                <a:gd name="T47" fmla="*/ 93 h 94"/>
                <a:gd name="T48" fmla="*/ 10 w 51"/>
                <a:gd name="T49" fmla="*/ 93 h 94"/>
                <a:gd name="T50" fmla="*/ 7 w 51"/>
                <a:gd name="T51" fmla="*/ 94 h 94"/>
                <a:gd name="T52" fmla="*/ 4 w 51"/>
                <a:gd name="T53" fmla="*/ 93 h 94"/>
                <a:gd name="T54" fmla="*/ 1 w 51"/>
                <a:gd name="T55" fmla="*/ 91 h 94"/>
                <a:gd name="T56" fmla="*/ 1 w 51"/>
                <a:gd name="T57" fmla="*/ 91 h 94"/>
                <a:gd name="T58" fmla="*/ 0 w 51"/>
                <a:gd name="T59" fmla="*/ 88 h 94"/>
                <a:gd name="T60" fmla="*/ 0 w 51"/>
                <a:gd name="T61" fmla="*/ 84 h 94"/>
                <a:gd name="T62" fmla="*/ 2 w 51"/>
                <a:gd name="T63" fmla="*/ 81 h 94"/>
                <a:gd name="T64" fmla="*/ 2 w 51"/>
                <a:gd name="T65" fmla="*/ 81 h 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1"/>
                <a:gd name="T100" fmla="*/ 0 h 94"/>
                <a:gd name="T101" fmla="*/ 51 w 51"/>
                <a:gd name="T102" fmla="*/ 94 h 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1" h="94">
                  <a:moveTo>
                    <a:pt x="2" y="81"/>
                  </a:moveTo>
                  <a:lnTo>
                    <a:pt x="9" y="72"/>
                  </a:lnTo>
                  <a:lnTo>
                    <a:pt x="14" y="62"/>
                  </a:lnTo>
                  <a:lnTo>
                    <a:pt x="18" y="52"/>
                  </a:lnTo>
                  <a:lnTo>
                    <a:pt x="23" y="36"/>
                  </a:lnTo>
                  <a:lnTo>
                    <a:pt x="29" y="19"/>
                  </a:lnTo>
                  <a:lnTo>
                    <a:pt x="37" y="4"/>
                  </a:lnTo>
                  <a:lnTo>
                    <a:pt x="40" y="2"/>
                  </a:lnTo>
                  <a:lnTo>
                    <a:pt x="43" y="0"/>
                  </a:lnTo>
                  <a:lnTo>
                    <a:pt x="46" y="1"/>
                  </a:lnTo>
                  <a:lnTo>
                    <a:pt x="49" y="3"/>
                  </a:lnTo>
                  <a:lnTo>
                    <a:pt x="51" y="7"/>
                  </a:lnTo>
                  <a:lnTo>
                    <a:pt x="50" y="10"/>
                  </a:lnTo>
                  <a:lnTo>
                    <a:pt x="42" y="24"/>
                  </a:lnTo>
                  <a:lnTo>
                    <a:pt x="35" y="41"/>
                  </a:lnTo>
                  <a:lnTo>
                    <a:pt x="30" y="57"/>
                  </a:lnTo>
                  <a:lnTo>
                    <a:pt x="26" y="70"/>
                  </a:lnTo>
                  <a:lnTo>
                    <a:pt x="20" y="82"/>
                  </a:lnTo>
                  <a:lnTo>
                    <a:pt x="10" y="93"/>
                  </a:lnTo>
                  <a:lnTo>
                    <a:pt x="7" y="94"/>
                  </a:lnTo>
                  <a:lnTo>
                    <a:pt x="4" y="93"/>
                  </a:lnTo>
                  <a:lnTo>
                    <a:pt x="1" y="91"/>
                  </a:lnTo>
                  <a:lnTo>
                    <a:pt x="0" y="88"/>
                  </a:lnTo>
                  <a:lnTo>
                    <a:pt x="0" y="84"/>
                  </a:lnTo>
                  <a:lnTo>
                    <a:pt x="2" y="8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38" name="Freeform 995"/>
            <p:cNvSpPr>
              <a:spLocks/>
            </p:cNvSpPr>
            <p:nvPr/>
          </p:nvSpPr>
          <p:spPr bwMode="auto">
            <a:xfrm>
              <a:off x="1712" y="1631"/>
              <a:ext cx="71" cy="65"/>
            </a:xfrm>
            <a:custGeom>
              <a:avLst/>
              <a:gdLst>
                <a:gd name="T0" fmla="*/ 3 w 71"/>
                <a:gd name="T1" fmla="*/ 52 h 65"/>
                <a:gd name="T2" fmla="*/ 12 w 71"/>
                <a:gd name="T3" fmla="*/ 47 h 65"/>
                <a:gd name="T4" fmla="*/ 20 w 71"/>
                <a:gd name="T5" fmla="*/ 40 h 65"/>
                <a:gd name="T6" fmla="*/ 27 w 71"/>
                <a:gd name="T7" fmla="*/ 32 h 65"/>
                <a:gd name="T8" fmla="*/ 27 w 71"/>
                <a:gd name="T9" fmla="*/ 32 h 65"/>
                <a:gd name="T10" fmla="*/ 29 w 71"/>
                <a:gd name="T11" fmla="*/ 31 h 65"/>
                <a:gd name="T12" fmla="*/ 31 w 71"/>
                <a:gd name="T13" fmla="*/ 29 h 65"/>
                <a:gd name="T14" fmla="*/ 33 w 71"/>
                <a:gd name="T15" fmla="*/ 28 h 65"/>
                <a:gd name="T16" fmla="*/ 33 w 71"/>
                <a:gd name="T17" fmla="*/ 28 h 65"/>
                <a:gd name="T18" fmla="*/ 39 w 71"/>
                <a:gd name="T19" fmla="*/ 21 h 65"/>
                <a:gd name="T20" fmla="*/ 46 w 71"/>
                <a:gd name="T21" fmla="*/ 14 h 65"/>
                <a:gd name="T22" fmla="*/ 52 w 71"/>
                <a:gd name="T23" fmla="*/ 7 h 65"/>
                <a:gd name="T24" fmla="*/ 52 w 71"/>
                <a:gd name="T25" fmla="*/ 7 h 65"/>
                <a:gd name="T26" fmla="*/ 55 w 71"/>
                <a:gd name="T27" fmla="*/ 5 h 65"/>
                <a:gd name="T28" fmla="*/ 57 w 71"/>
                <a:gd name="T29" fmla="*/ 3 h 65"/>
                <a:gd name="T30" fmla="*/ 60 w 71"/>
                <a:gd name="T31" fmla="*/ 2 h 65"/>
                <a:gd name="T32" fmla="*/ 60 w 71"/>
                <a:gd name="T33" fmla="*/ 2 h 65"/>
                <a:gd name="T34" fmla="*/ 60 w 71"/>
                <a:gd name="T35" fmla="*/ 2 h 65"/>
                <a:gd name="T36" fmla="*/ 59 w 71"/>
                <a:gd name="T37" fmla="*/ 2 h 65"/>
                <a:gd name="T38" fmla="*/ 59 w 71"/>
                <a:gd name="T39" fmla="*/ 2 h 65"/>
                <a:gd name="T40" fmla="*/ 59 w 71"/>
                <a:gd name="T41" fmla="*/ 2 h 65"/>
                <a:gd name="T42" fmla="*/ 62 w 71"/>
                <a:gd name="T43" fmla="*/ 0 h 65"/>
                <a:gd name="T44" fmla="*/ 65 w 71"/>
                <a:gd name="T45" fmla="*/ 0 h 65"/>
                <a:gd name="T46" fmla="*/ 68 w 71"/>
                <a:gd name="T47" fmla="*/ 2 h 65"/>
                <a:gd name="T48" fmla="*/ 68 w 71"/>
                <a:gd name="T49" fmla="*/ 2 h 65"/>
                <a:gd name="T50" fmla="*/ 70 w 71"/>
                <a:gd name="T51" fmla="*/ 5 h 65"/>
                <a:gd name="T52" fmla="*/ 71 w 71"/>
                <a:gd name="T53" fmla="*/ 8 h 65"/>
                <a:gd name="T54" fmla="*/ 69 w 71"/>
                <a:gd name="T55" fmla="*/ 12 h 65"/>
                <a:gd name="T56" fmla="*/ 69 w 71"/>
                <a:gd name="T57" fmla="*/ 12 h 65"/>
                <a:gd name="T58" fmla="*/ 66 w 71"/>
                <a:gd name="T59" fmla="*/ 14 h 65"/>
                <a:gd name="T60" fmla="*/ 64 w 71"/>
                <a:gd name="T61" fmla="*/ 16 h 65"/>
                <a:gd name="T62" fmla="*/ 61 w 71"/>
                <a:gd name="T63" fmla="*/ 17 h 65"/>
                <a:gd name="T64" fmla="*/ 61 w 71"/>
                <a:gd name="T65" fmla="*/ 17 h 65"/>
                <a:gd name="T66" fmla="*/ 53 w 71"/>
                <a:gd name="T67" fmla="*/ 27 h 65"/>
                <a:gd name="T68" fmla="*/ 45 w 71"/>
                <a:gd name="T69" fmla="*/ 35 h 65"/>
                <a:gd name="T70" fmla="*/ 36 w 71"/>
                <a:gd name="T71" fmla="*/ 43 h 65"/>
                <a:gd name="T72" fmla="*/ 36 w 71"/>
                <a:gd name="T73" fmla="*/ 43 h 65"/>
                <a:gd name="T74" fmla="*/ 29 w 71"/>
                <a:gd name="T75" fmla="*/ 51 h 65"/>
                <a:gd name="T76" fmla="*/ 20 w 71"/>
                <a:gd name="T77" fmla="*/ 58 h 65"/>
                <a:gd name="T78" fmla="*/ 10 w 71"/>
                <a:gd name="T79" fmla="*/ 64 h 65"/>
                <a:gd name="T80" fmla="*/ 10 w 71"/>
                <a:gd name="T81" fmla="*/ 64 h 65"/>
                <a:gd name="T82" fmla="*/ 7 w 71"/>
                <a:gd name="T83" fmla="*/ 65 h 65"/>
                <a:gd name="T84" fmla="*/ 3 w 71"/>
                <a:gd name="T85" fmla="*/ 64 h 65"/>
                <a:gd name="T86" fmla="*/ 1 w 71"/>
                <a:gd name="T87" fmla="*/ 61 h 65"/>
                <a:gd name="T88" fmla="*/ 1 w 71"/>
                <a:gd name="T89" fmla="*/ 61 h 65"/>
                <a:gd name="T90" fmla="*/ 0 w 71"/>
                <a:gd name="T91" fmla="*/ 57 h 65"/>
                <a:gd name="T92" fmla="*/ 1 w 71"/>
                <a:gd name="T93" fmla="*/ 54 h 65"/>
                <a:gd name="T94" fmla="*/ 3 w 71"/>
                <a:gd name="T95" fmla="*/ 52 h 65"/>
                <a:gd name="T96" fmla="*/ 3 w 71"/>
                <a:gd name="T97" fmla="*/ 52 h 6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71"/>
                <a:gd name="T148" fmla="*/ 0 h 65"/>
                <a:gd name="T149" fmla="*/ 71 w 71"/>
                <a:gd name="T150" fmla="*/ 65 h 6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71" h="65">
                  <a:moveTo>
                    <a:pt x="3" y="52"/>
                  </a:moveTo>
                  <a:lnTo>
                    <a:pt x="12" y="47"/>
                  </a:lnTo>
                  <a:lnTo>
                    <a:pt x="20" y="40"/>
                  </a:lnTo>
                  <a:lnTo>
                    <a:pt x="27" y="32"/>
                  </a:lnTo>
                  <a:lnTo>
                    <a:pt x="29" y="31"/>
                  </a:lnTo>
                  <a:lnTo>
                    <a:pt x="31" y="29"/>
                  </a:lnTo>
                  <a:lnTo>
                    <a:pt x="33" y="28"/>
                  </a:lnTo>
                  <a:lnTo>
                    <a:pt x="39" y="21"/>
                  </a:lnTo>
                  <a:lnTo>
                    <a:pt x="46" y="14"/>
                  </a:lnTo>
                  <a:lnTo>
                    <a:pt x="52" y="7"/>
                  </a:lnTo>
                  <a:lnTo>
                    <a:pt x="55" y="5"/>
                  </a:lnTo>
                  <a:lnTo>
                    <a:pt x="57" y="3"/>
                  </a:lnTo>
                  <a:lnTo>
                    <a:pt x="60" y="2"/>
                  </a:lnTo>
                  <a:lnTo>
                    <a:pt x="59" y="2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8" y="2"/>
                  </a:lnTo>
                  <a:lnTo>
                    <a:pt x="70" y="5"/>
                  </a:lnTo>
                  <a:lnTo>
                    <a:pt x="71" y="8"/>
                  </a:lnTo>
                  <a:lnTo>
                    <a:pt x="69" y="12"/>
                  </a:lnTo>
                  <a:lnTo>
                    <a:pt x="66" y="14"/>
                  </a:lnTo>
                  <a:lnTo>
                    <a:pt x="64" y="16"/>
                  </a:lnTo>
                  <a:lnTo>
                    <a:pt x="61" y="17"/>
                  </a:lnTo>
                  <a:lnTo>
                    <a:pt x="53" y="27"/>
                  </a:lnTo>
                  <a:lnTo>
                    <a:pt x="45" y="35"/>
                  </a:lnTo>
                  <a:lnTo>
                    <a:pt x="36" y="43"/>
                  </a:lnTo>
                  <a:lnTo>
                    <a:pt x="29" y="51"/>
                  </a:lnTo>
                  <a:lnTo>
                    <a:pt x="20" y="58"/>
                  </a:lnTo>
                  <a:lnTo>
                    <a:pt x="10" y="64"/>
                  </a:lnTo>
                  <a:lnTo>
                    <a:pt x="7" y="65"/>
                  </a:lnTo>
                  <a:lnTo>
                    <a:pt x="3" y="64"/>
                  </a:lnTo>
                  <a:lnTo>
                    <a:pt x="1" y="61"/>
                  </a:lnTo>
                  <a:lnTo>
                    <a:pt x="0" y="57"/>
                  </a:lnTo>
                  <a:lnTo>
                    <a:pt x="1" y="54"/>
                  </a:lnTo>
                  <a:lnTo>
                    <a:pt x="3" y="5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39" name="Freeform 996"/>
            <p:cNvSpPr>
              <a:spLocks/>
            </p:cNvSpPr>
            <p:nvPr/>
          </p:nvSpPr>
          <p:spPr bwMode="auto">
            <a:xfrm>
              <a:off x="1736" y="1705"/>
              <a:ext cx="86" cy="38"/>
            </a:xfrm>
            <a:custGeom>
              <a:avLst/>
              <a:gdLst>
                <a:gd name="T0" fmla="*/ 5 w 86"/>
                <a:gd name="T1" fmla="*/ 24 h 38"/>
                <a:gd name="T2" fmla="*/ 28 w 86"/>
                <a:gd name="T3" fmla="*/ 16 h 38"/>
                <a:gd name="T4" fmla="*/ 51 w 86"/>
                <a:gd name="T5" fmla="*/ 7 h 38"/>
                <a:gd name="T6" fmla="*/ 75 w 86"/>
                <a:gd name="T7" fmla="*/ 0 h 38"/>
                <a:gd name="T8" fmla="*/ 75 w 86"/>
                <a:gd name="T9" fmla="*/ 0 h 38"/>
                <a:gd name="T10" fmla="*/ 77 w 86"/>
                <a:gd name="T11" fmla="*/ 0 h 38"/>
                <a:gd name="T12" fmla="*/ 79 w 86"/>
                <a:gd name="T13" fmla="*/ 1 h 38"/>
                <a:gd name="T14" fmla="*/ 81 w 86"/>
                <a:gd name="T15" fmla="*/ 1 h 38"/>
                <a:gd name="T16" fmla="*/ 81 w 86"/>
                <a:gd name="T17" fmla="*/ 1 h 38"/>
                <a:gd name="T18" fmla="*/ 84 w 86"/>
                <a:gd name="T19" fmla="*/ 2 h 38"/>
                <a:gd name="T20" fmla="*/ 86 w 86"/>
                <a:gd name="T21" fmla="*/ 5 h 38"/>
                <a:gd name="T22" fmla="*/ 86 w 86"/>
                <a:gd name="T23" fmla="*/ 9 h 38"/>
                <a:gd name="T24" fmla="*/ 86 w 86"/>
                <a:gd name="T25" fmla="*/ 9 h 38"/>
                <a:gd name="T26" fmla="*/ 85 w 86"/>
                <a:gd name="T27" fmla="*/ 12 h 38"/>
                <a:gd name="T28" fmla="*/ 82 w 86"/>
                <a:gd name="T29" fmla="*/ 14 h 38"/>
                <a:gd name="T30" fmla="*/ 79 w 86"/>
                <a:gd name="T31" fmla="*/ 14 h 38"/>
                <a:gd name="T32" fmla="*/ 79 w 86"/>
                <a:gd name="T33" fmla="*/ 14 h 38"/>
                <a:gd name="T34" fmla="*/ 77 w 86"/>
                <a:gd name="T35" fmla="*/ 14 h 38"/>
                <a:gd name="T36" fmla="*/ 76 w 86"/>
                <a:gd name="T37" fmla="*/ 14 h 38"/>
                <a:gd name="T38" fmla="*/ 74 w 86"/>
                <a:gd name="T39" fmla="*/ 14 h 38"/>
                <a:gd name="T40" fmla="*/ 74 w 86"/>
                <a:gd name="T41" fmla="*/ 14 h 38"/>
                <a:gd name="T42" fmla="*/ 52 w 86"/>
                <a:gd name="T43" fmla="*/ 22 h 38"/>
                <a:gd name="T44" fmla="*/ 31 w 86"/>
                <a:gd name="T45" fmla="*/ 30 h 38"/>
                <a:gd name="T46" fmla="*/ 9 w 86"/>
                <a:gd name="T47" fmla="*/ 37 h 38"/>
                <a:gd name="T48" fmla="*/ 9 w 86"/>
                <a:gd name="T49" fmla="*/ 37 h 38"/>
                <a:gd name="T50" fmla="*/ 6 w 86"/>
                <a:gd name="T51" fmla="*/ 38 h 38"/>
                <a:gd name="T52" fmla="*/ 3 w 86"/>
                <a:gd name="T53" fmla="*/ 36 h 38"/>
                <a:gd name="T54" fmla="*/ 0 w 86"/>
                <a:gd name="T55" fmla="*/ 33 h 38"/>
                <a:gd name="T56" fmla="*/ 0 w 86"/>
                <a:gd name="T57" fmla="*/ 33 h 38"/>
                <a:gd name="T58" fmla="*/ 0 w 86"/>
                <a:gd name="T59" fmla="*/ 30 h 38"/>
                <a:gd name="T60" fmla="*/ 2 w 86"/>
                <a:gd name="T61" fmla="*/ 26 h 38"/>
                <a:gd name="T62" fmla="*/ 5 w 86"/>
                <a:gd name="T63" fmla="*/ 24 h 38"/>
                <a:gd name="T64" fmla="*/ 5 w 86"/>
                <a:gd name="T65" fmla="*/ 24 h 3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6"/>
                <a:gd name="T100" fmla="*/ 0 h 38"/>
                <a:gd name="T101" fmla="*/ 86 w 86"/>
                <a:gd name="T102" fmla="*/ 38 h 3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6" h="38">
                  <a:moveTo>
                    <a:pt x="5" y="24"/>
                  </a:moveTo>
                  <a:lnTo>
                    <a:pt x="28" y="16"/>
                  </a:lnTo>
                  <a:lnTo>
                    <a:pt x="51" y="7"/>
                  </a:lnTo>
                  <a:lnTo>
                    <a:pt x="75" y="0"/>
                  </a:lnTo>
                  <a:lnTo>
                    <a:pt x="77" y="0"/>
                  </a:lnTo>
                  <a:lnTo>
                    <a:pt x="79" y="1"/>
                  </a:lnTo>
                  <a:lnTo>
                    <a:pt x="81" y="1"/>
                  </a:lnTo>
                  <a:lnTo>
                    <a:pt x="84" y="2"/>
                  </a:lnTo>
                  <a:lnTo>
                    <a:pt x="86" y="5"/>
                  </a:lnTo>
                  <a:lnTo>
                    <a:pt x="86" y="9"/>
                  </a:lnTo>
                  <a:lnTo>
                    <a:pt x="85" y="12"/>
                  </a:lnTo>
                  <a:lnTo>
                    <a:pt x="82" y="14"/>
                  </a:lnTo>
                  <a:lnTo>
                    <a:pt x="79" y="14"/>
                  </a:lnTo>
                  <a:lnTo>
                    <a:pt x="77" y="14"/>
                  </a:lnTo>
                  <a:lnTo>
                    <a:pt x="76" y="14"/>
                  </a:lnTo>
                  <a:lnTo>
                    <a:pt x="74" y="14"/>
                  </a:lnTo>
                  <a:lnTo>
                    <a:pt x="52" y="22"/>
                  </a:lnTo>
                  <a:lnTo>
                    <a:pt x="31" y="30"/>
                  </a:lnTo>
                  <a:lnTo>
                    <a:pt x="9" y="37"/>
                  </a:lnTo>
                  <a:lnTo>
                    <a:pt x="6" y="38"/>
                  </a:lnTo>
                  <a:lnTo>
                    <a:pt x="3" y="36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2" y="26"/>
                  </a:lnTo>
                  <a:lnTo>
                    <a:pt x="5" y="2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40" name="Freeform 997"/>
            <p:cNvSpPr>
              <a:spLocks/>
            </p:cNvSpPr>
            <p:nvPr/>
          </p:nvSpPr>
          <p:spPr bwMode="auto">
            <a:xfrm>
              <a:off x="1742" y="1772"/>
              <a:ext cx="89" cy="22"/>
            </a:xfrm>
            <a:custGeom>
              <a:avLst/>
              <a:gdLst>
                <a:gd name="T0" fmla="*/ 9 w 89"/>
                <a:gd name="T1" fmla="*/ 8 h 22"/>
                <a:gd name="T2" fmla="*/ 11 w 89"/>
                <a:gd name="T3" fmla="*/ 9 h 22"/>
                <a:gd name="T4" fmla="*/ 12 w 89"/>
                <a:gd name="T5" fmla="*/ 9 h 22"/>
                <a:gd name="T6" fmla="*/ 13 w 89"/>
                <a:gd name="T7" fmla="*/ 9 h 22"/>
                <a:gd name="T8" fmla="*/ 13 w 89"/>
                <a:gd name="T9" fmla="*/ 9 h 22"/>
                <a:gd name="T10" fmla="*/ 21 w 89"/>
                <a:gd name="T11" fmla="*/ 7 h 22"/>
                <a:gd name="T12" fmla="*/ 29 w 89"/>
                <a:gd name="T13" fmla="*/ 5 h 22"/>
                <a:gd name="T14" fmla="*/ 37 w 89"/>
                <a:gd name="T15" fmla="*/ 3 h 22"/>
                <a:gd name="T16" fmla="*/ 37 w 89"/>
                <a:gd name="T17" fmla="*/ 3 h 22"/>
                <a:gd name="T18" fmla="*/ 45 w 89"/>
                <a:gd name="T19" fmla="*/ 1 h 22"/>
                <a:gd name="T20" fmla="*/ 53 w 89"/>
                <a:gd name="T21" fmla="*/ 0 h 22"/>
                <a:gd name="T22" fmla="*/ 62 w 89"/>
                <a:gd name="T23" fmla="*/ 0 h 22"/>
                <a:gd name="T24" fmla="*/ 62 w 89"/>
                <a:gd name="T25" fmla="*/ 0 h 22"/>
                <a:gd name="T26" fmla="*/ 70 w 89"/>
                <a:gd name="T27" fmla="*/ 1 h 22"/>
                <a:gd name="T28" fmla="*/ 77 w 89"/>
                <a:gd name="T29" fmla="*/ 3 h 22"/>
                <a:gd name="T30" fmla="*/ 84 w 89"/>
                <a:gd name="T31" fmla="*/ 4 h 22"/>
                <a:gd name="T32" fmla="*/ 84 w 89"/>
                <a:gd name="T33" fmla="*/ 4 h 22"/>
                <a:gd name="T34" fmla="*/ 87 w 89"/>
                <a:gd name="T35" fmla="*/ 6 h 22"/>
                <a:gd name="T36" fmla="*/ 89 w 89"/>
                <a:gd name="T37" fmla="*/ 9 h 22"/>
                <a:gd name="T38" fmla="*/ 89 w 89"/>
                <a:gd name="T39" fmla="*/ 12 h 22"/>
                <a:gd name="T40" fmla="*/ 89 w 89"/>
                <a:gd name="T41" fmla="*/ 12 h 22"/>
                <a:gd name="T42" fmla="*/ 87 w 89"/>
                <a:gd name="T43" fmla="*/ 15 h 22"/>
                <a:gd name="T44" fmla="*/ 84 w 89"/>
                <a:gd name="T45" fmla="*/ 17 h 22"/>
                <a:gd name="T46" fmla="*/ 81 w 89"/>
                <a:gd name="T47" fmla="*/ 17 h 22"/>
                <a:gd name="T48" fmla="*/ 81 w 89"/>
                <a:gd name="T49" fmla="*/ 17 h 22"/>
                <a:gd name="T50" fmla="*/ 68 w 89"/>
                <a:gd name="T51" fmla="*/ 15 h 22"/>
                <a:gd name="T52" fmla="*/ 55 w 89"/>
                <a:gd name="T53" fmla="*/ 14 h 22"/>
                <a:gd name="T54" fmla="*/ 42 w 89"/>
                <a:gd name="T55" fmla="*/ 16 h 22"/>
                <a:gd name="T56" fmla="*/ 42 w 89"/>
                <a:gd name="T57" fmla="*/ 16 h 22"/>
                <a:gd name="T58" fmla="*/ 34 w 89"/>
                <a:gd name="T59" fmla="*/ 18 h 22"/>
                <a:gd name="T60" fmla="*/ 26 w 89"/>
                <a:gd name="T61" fmla="*/ 20 h 22"/>
                <a:gd name="T62" fmla="*/ 17 w 89"/>
                <a:gd name="T63" fmla="*/ 22 h 22"/>
                <a:gd name="T64" fmla="*/ 17 w 89"/>
                <a:gd name="T65" fmla="*/ 22 h 22"/>
                <a:gd name="T66" fmla="*/ 13 w 89"/>
                <a:gd name="T67" fmla="*/ 22 h 22"/>
                <a:gd name="T68" fmla="*/ 8 w 89"/>
                <a:gd name="T69" fmla="*/ 22 h 22"/>
                <a:gd name="T70" fmla="*/ 4 w 89"/>
                <a:gd name="T71" fmla="*/ 21 h 22"/>
                <a:gd name="T72" fmla="*/ 4 w 89"/>
                <a:gd name="T73" fmla="*/ 21 h 22"/>
                <a:gd name="T74" fmla="*/ 1 w 89"/>
                <a:gd name="T75" fmla="*/ 19 h 22"/>
                <a:gd name="T76" fmla="*/ 0 w 89"/>
                <a:gd name="T77" fmla="*/ 15 h 22"/>
                <a:gd name="T78" fmla="*/ 0 w 89"/>
                <a:gd name="T79" fmla="*/ 12 h 22"/>
                <a:gd name="T80" fmla="*/ 0 w 89"/>
                <a:gd name="T81" fmla="*/ 12 h 22"/>
                <a:gd name="T82" fmla="*/ 3 w 89"/>
                <a:gd name="T83" fmla="*/ 9 h 22"/>
                <a:gd name="T84" fmla="*/ 6 w 89"/>
                <a:gd name="T85" fmla="*/ 8 h 22"/>
                <a:gd name="T86" fmla="*/ 9 w 89"/>
                <a:gd name="T87" fmla="*/ 8 h 22"/>
                <a:gd name="T88" fmla="*/ 9 w 89"/>
                <a:gd name="T89" fmla="*/ 8 h 2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89"/>
                <a:gd name="T136" fmla="*/ 0 h 22"/>
                <a:gd name="T137" fmla="*/ 89 w 89"/>
                <a:gd name="T138" fmla="*/ 22 h 2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89" h="22">
                  <a:moveTo>
                    <a:pt x="9" y="8"/>
                  </a:moveTo>
                  <a:lnTo>
                    <a:pt x="11" y="9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21" y="7"/>
                  </a:lnTo>
                  <a:lnTo>
                    <a:pt x="29" y="5"/>
                  </a:lnTo>
                  <a:lnTo>
                    <a:pt x="37" y="3"/>
                  </a:lnTo>
                  <a:lnTo>
                    <a:pt x="45" y="1"/>
                  </a:lnTo>
                  <a:lnTo>
                    <a:pt x="53" y="0"/>
                  </a:lnTo>
                  <a:lnTo>
                    <a:pt x="62" y="0"/>
                  </a:lnTo>
                  <a:lnTo>
                    <a:pt x="70" y="1"/>
                  </a:lnTo>
                  <a:lnTo>
                    <a:pt x="77" y="3"/>
                  </a:lnTo>
                  <a:lnTo>
                    <a:pt x="84" y="4"/>
                  </a:lnTo>
                  <a:lnTo>
                    <a:pt x="87" y="6"/>
                  </a:lnTo>
                  <a:lnTo>
                    <a:pt x="89" y="9"/>
                  </a:lnTo>
                  <a:lnTo>
                    <a:pt x="89" y="12"/>
                  </a:lnTo>
                  <a:lnTo>
                    <a:pt x="87" y="15"/>
                  </a:lnTo>
                  <a:lnTo>
                    <a:pt x="84" y="17"/>
                  </a:lnTo>
                  <a:lnTo>
                    <a:pt x="81" y="17"/>
                  </a:lnTo>
                  <a:lnTo>
                    <a:pt x="68" y="15"/>
                  </a:lnTo>
                  <a:lnTo>
                    <a:pt x="55" y="14"/>
                  </a:lnTo>
                  <a:lnTo>
                    <a:pt x="42" y="16"/>
                  </a:lnTo>
                  <a:lnTo>
                    <a:pt x="34" y="18"/>
                  </a:lnTo>
                  <a:lnTo>
                    <a:pt x="26" y="20"/>
                  </a:lnTo>
                  <a:lnTo>
                    <a:pt x="17" y="22"/>
                  </a:lnTo>
                  <a:lnTo>
                    <a:pt x="13" y="22"/>
                  </a:lnTo>
                  <a:lnTo>
                    <a:pt x="8" y="22"/>
                  </a:lnTo>
                  <a:lnTo>
                    <a:pt x="4" y="21"/>
                  </a:lnTo>
                  <a:lnTo>
                    <a:pt x="1" y="19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3" y="9"/>
                  </a:lnTo>
                  <a:lnTo>
                    <a:pt x="6" y="8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41" name="Freeform 998"/>
            <p:cNvSpPr>
              <a:spLocks/>
            </p:cNvSpPr>
            <p:nvPr/>
          </p:nvSpPr>
          <p:spPr bwMode="auto">
            <a:xfrm>
              <a:off x="1737" y="1830"/>
              <a:ext cx="82" cy="41"/>
            </a:xfrm>
            <a:custGeom>
              <a:avLst/>
              <a:gdLst>
                <a:gd name="T0" fmla="*/ 10 w 82"/>
                <a:gd name="T1" fmla="*/ 1 h 41"/>
                <a:gd name="T2" fmla="*/ 22 w 82"/>
                <a:gd name="T3" fmla="*/ 7 h 41"/>
                <a:gd name="T4" fmla="*/ 35 w 82"/>
                <a:gd name="T5" fmla="*/ 15 h 41"/>
                <a:gd name="T6" fmla="*/ 47 w 82"/>
                <a:gd name="T7" fmla="*/ 22 h 41"/>
                <a:gd name="T8" fmla="*/ 47 w 82"/>
                <a:gd name="T9" fmla="*/ 22 h 41"/>
                <a:gd name="T10" fmla="*/ 57 w 82"/>
                <a:gd name="T11" fmla="*/ 25 h 41"/>
                <a:gd name="T12" fmla="*/ 68 w 82"/>
                <a:gd name="T13" fmla="*/ 27 h 41"/>
                <a:gd name="T14" fmla="*/ 78 w 82"/>
                <a:gd name="T15" fmla="*/ 29 h 41"/>
                <a:gd name="T16" fmla="*/ 78 w 82"/>
                <a:gd name="T17" fmla="*/ 29 h 41"/>
                <a:gd name="T18" fmla="*/ 81 w 82"/>
                <a:gd name="T19" fmla="*/ 31 h 41"/>
                <a:gd name="T20" fmla="*/ 82 w 82"/>
                <a:gd name="T21" fmla="*/ 34 h 41"/>
                <a:gd name="T22" fmla="*/ 82 w 82"/>
                <a:gd name="T23" fmla="*/ 37 h 41"/>
                <a:gd name="T24" fmla="*/ 82 w 82"/>
                <a:gd name="T25" fmla="*/ 37 h 41"/>
                <a:gd name="T26" fmla="*/ 79 w 82"/>
                <a:gd name="T27" fmla="*/ 40 h 41"/>
                <a:gd name="T28" fmla="*/ 76 w 82"/>
                <a:gd name="T29" fmla="*/ 41 h 41"/>
                <a:gd name="T30" fmla="*/ 73 w 82"/>
                <a:gd name="T31" fmla="*/ 41 h 41"/>
                <a:gd name="T32" fmla="*/ 73 w 82"/>
                <a:gd name="T33" fmla="*/ 41 h 41"/>
                <a:gd name="T34" fmla="*/ 66 w 82"/>
                <a:gd name="T35" fmla="*/ 40 h 41"/>
                <a:gd name="T36" fmla="*/ 59 w 82"/>
                <a:gd name="T37" fmla="*/ 39 h 41"/>
                <a:gd name="T38" fmla="*/ 52 w 82"/>
                <a:gd name="T39" fmla="*/ 38 h 41"/>
                <a:gd name="T40" fmla="*/ 52 w 82"/>
                <a:gd name="T41" fmla="*/ 38 h 41"/>
                <a:gd name="T42" fmla="*/ 35 w 82"/>
                <a:gd name="T43" fmla="*/ 31 h 41"/>
                <a:gd name="T44" fmla="*/ 19 w 82"/>
                <a:gd name="T45" fmla="*/ 22 h 41"/>
                <a:gd name="T46" fmla="*/ 4 w 82"/>
                <a:gd name="T47" fmla="*/ 13 h 41"/>
                <a:gd name="T48" fmla="*/ 4 w 82"/>
                <a:gd name="T49" fmla="*/ 13 h 41"/>
                <a:gd name="T50" fmla="*/ 1 w 82"/>
                <a:gd name="T51" fmla="*/ 11 h 41"/>
                <a:gd name="T52" fmla="*/ 0 w 82"/>
                <a:gd name="T53" fmla="*/ 7 h 41"/>
                <a:gd name="T54" fmla="*/ 1 w 82"/>
                <a:gd name="T55" fmla="*/ 4 h 41"/>
                <a:gd name="T56" fmla="*/ 1 w 82"/>
                <a:gd name="T57" fmla="*/ 4 h 41"/>
                <a:gd name="T58" fmla="*/ 3 w 82"/>
                <a:gd name="T59" fmla="*/ 1 h 41"/>
                <a:gd name="T60" fmla="*/ 6 w 82"/>
                <a:gd name="T61" fmla="*/ 0 h 41"/>
                <a:gd name="T62" fmla="*/ 10 w 82"/>
                <a:gd name="T63" fmla="*/ 1 h 41"/>
                <a:gd name="T64" fmla="*/ 10 w 82"/>
                <a:gd name="T65" fmla="*/ 1 h 4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2"/>
                <a:gd name="T100" fmla="*/ 0 h 41"/>
                <a:gd name="T101" fmla="*/ 82 w 82"/>
                <a:gd name="T102" fmla="*/ 41 h 4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2" h="41">
                  <a:moveTo>
                    <a:pt x="10" y="1"/>
                  </a:moveTo>
                  <a:lnTo>
                    <a:pt x="22" y="7"/>
                  </a:lnTo>
                  <a:lnTo>
                    <a:pt x="35" y="15"/>
                  </a:lnTo>
                  <a:lnTo>
                    <a:pt x="47" y="22"/>
                  </a:lnTo>
                  <a:lnTo>
                    <a:pt x="57" y="25"/>
                  </a:lnTo>
                  <a:lnTo>
                    <a:pt x="68" y="27"/>
                  </a:lnTo>
                  <a:lnTo>
                    <a:pt x="78" y="29"/>
                  </a:lnTo>
                  <a:lnTo>
                    <a:pt x="81" y="31"/>
                  </a:lnTo>
                  <a:lnTo>
                    <a:pt x="82" y="34"/>
                  </a:lnTo>
                  <a:lnTo>
                    <a:pt x="82" y="37"/>
                  </a:lnTo>
                  <a:lnTo>
                    <a:pt x="79" y="40"/>
                  </a:lnTo>
                  <a:lnTo>
                    <a:pt x="76" y="41"/>
                  </a:lnTo>
                  <a:lnTo>
                    <a:pt x="73" y="41"/>
                  </a:lnTo>
                  <a:lnTo>
                    <a:pt x="66" y="40"/>
                  </a:lnTo>
                  <a:lnTo>
                    <a:pt x="59" y="39"/>
                  </a:lnTo>
                  <a:lnTo>
                    <a:pt x="52" y="38"/>
                  </a:lnTo>
                  <a:lnTo>
                    <a:pt x="35" y="31"/>
                  </a:lnTo>
                  <a:lnTo>
                    <a:pt x="19" y="22"/>
                  </a:lnTo>
                  <a:lnTo>
                    <a:pt x="4" y="13"/>
                  </a:lnTo>
                  <a:lnTo>
                    <a:pt x="1" y="11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10" y="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42" name="Freeform 999"/>
            <p:cNvSpPr>
              <a:spLocks/>
            </p:cNvSpPr>
            <p:nvPr/>
          </p:nvSpPr>
          <p:spPr bwMode="auto">
            <a:xfrm>
              <a:off x="1721" y="1867"/>
              <a:ext cx="74" cy="49"/>
            </a:xfrm>
            <a:custGeom>
              <a:avLst/>
              <a:gdLst>
                <a:gd name="T0" fmla="*/ 11 w 74"/>
                <a:gd name="T1" fmla="*/ 1 h 49"/>
                <a:gd name="T2" fmla="*/ 21 w 74"/>
                <a:gd name="T3" fmla="*/ 6 h 49"/>
                <a:gd name="T4" fmla="*/ 30 w 74"/>
                <a:gd name="T5" fmla="*/ 12 h 49"/>
                <a:gd name="T6" fmla="*/ 39 w 74"/>
                <a:gd name="T7" fmla="*/ 19 h 49"/>
                <a:gd name="T8" fmla="*/ 39 w 74"/>
                <a:gd name="T9" fmla="*/ 19 h 49"/>
                <a:gd name="T10" fmla="*/ 47 w 74"/>
                <a:gd name="T11" fmla="*/ 26 h 49"/>
                <a:gd name="T12" fmla="*/ 56 w 74"/>
                <a:gd name="T13" fmla="*/ 31 h 49"/>
                <a:gd name="T14" fmla="*/ 65 w 74"/>
                <a:gd name="T15" fmla="*/ 36 h 49"/>
                <a:gd name="T16" fmla="*/ 65 w 74"/>
                <a:gd name="T17" fmla="*/ 36 h 49"/>
                <a:gd name="T18" fmla="*/ 66 w 74"/>
                <a:gd name="T19" fmla="*/ 36 h 49"/>
                <a:gd name="T20" fmla="*/ 67 w 74"/>
                <a:gd name="T21" fmla="*/ 36 h 49"/>
                <a:gd name="T22" fmla="*/ 68 w 74"/>
                <a:gd name="T23" fmla="*/ 36 h 49"/>
                <a:gd name="T24" fmla="*/ 68 w 74"/>
                <a:gd name="T25" fmla="*/ 36 h 49"/>
                <a:gd name="T26" fmla="*/ 68 w 74"/>
                <a:gd name="T27" fmla="*/ 36 h 49"/>
                <a:gd name="T28" fmla="*/ 68 w 74"/>
                <a:gd name="T29" fmla="*/ 36 h 49"/>
                <a:gd name="T30" fmla="*/ 68 w 74"/>
                <a:gd name="T31" fmla="*/ 36 h 49"/>
                <a:gd name="T32" fmla="*/ 68 w 74"/>
                <a:gd name="T33" fmla="*/ 36 h 49"/>
                <a:gd name="T34" fmla="*/ 71 w 74"/>
                <a:gd name="T35" fmla="*/ 37 h 49"/>
                <a:gd name="T36" fmla="*/ 73 w 74"/>
                <a:gd name="T37" fmla="*/ 39 h 49"/>
                <a:gd name="T38" fmla="*/ 74 w 74"/>
                <a:gd name="T39" fmla="*/ 43 h 49"/>
                <a:gd name="T40" fmla="*/ 74 w 74"/>
                <a:gd name="T41" fmla="*/ 43 h 49"/>
                <a:gd name="T42" fmla="*/ 73 w 74"/>
                <a:gd name="T43" fmla="*/ 46 h 49"/>
                <a:gd name="T44" fmla="*/ 70 w 74"/>
                <a:gd name="T45" fmla="*/ 49 h 49"/>
                <a:gd name="T46" fmla="*/ 67 w 74"/>
                <a:gd name="T47" fmla="*/ 49 h 49"/>
                <a:gd name="T48" fmla="*/ 67 w 74"/>
                <a:gd name="T49" fmla="*/ 49 h 49"/>
                <a:gd name="T50" fmla="*/ 64 w 74"/>
                <a:gd name="T51" fmla="*/ 49 h 49"/>
                <a:gd name="T52" fmla="*/ 61 w 74"/>
                <a:gd name="T53" fmla="*/ 49 h 49"/>
                <a:gd name="T54" fmla="*/ 58 w 74"/>
                <a:gd name="T55" fmla="*/ 48 h 49"/>
                <a:gd name="T56" fmla="*/ 58 w 74"/>
                <a:gd name="T57" fmla="*/ 48 h 49"/>
                <a:gd name="T58" fmla="*/ 39 w 74"/>
                <a:gd name="T59" fmla="*/ 37 h 49"/>
                <a:gd name="T60" fmla="*/ 22 w 74"/>
                <a:gd name="T61" fmla="*/ 24 h 49"/>
                <a:gd name="T62" fmla="*/ 4 w 74"/>
                <a:gd name="T63" fmla="*/ 12 h 49"/>
                <a:gd name="T64" fmla="*/ 4 w 74"/>
                <a:gd name="T65" fmla="*/ 12 h 49"/>
                <a:gd name="T66" fmla="*/ 1 w 74"/>
                <a:gd name="T67" fmla="*/ 10 h 49"/>
                <a:gd name="T68" fmla="*/ 0 w 74"/>
                <a:gd name="T69" fmla="*/ 6 h 49"/>
                <a:gd name="T70" fmla="*/ 1 w 74"/>
                <a:gd name="T71" fmla="*/ 3 h 49"/>
                <a:gd name="T72" fmla="*/ 1 w 74"/>
                <a:gd name="T73" fmla="*/ 3 h 49"/>
                <a:gd name="T74" fmla="*/ 4 w 74"/>
                <a:gd name="T75" fmla="*/ 0 h 49"/>
                <a:gd name="T76" fmla="*/ 8 w 74"/>
                <a:gd name="T77" fmla="*/ 0 h 49"/>
                <a:gd name="T78" fmla="*/ 11 w 74"/>
                <a:gd name="T79" fmla="*/ 1 h 49"/>
                <a:gd name="T80" fmla="*/ 11 w 74"/>
                <a:gd name="T81" fmla="*/ 1 h 4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4"/>
                <a:gd name="T124" fmla="*/ 0 h 49"/>
                <a:gd name="T125" fmla="*/ 74 w 74"/>
                <a:gd name="T126" fmla="*/ 49 h 4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4" h="49">
                  <a:moveTo>
                    <a:pt x="11" y="1"/>
                  </a:moveTo>
                  <a:lnTo>
                    <a:pt x="21" y="6"/>
                  </a:lnTo>
                  <a:lnTo>
                    <a:pt x="30" y="12"/>
                  </a:lnTo>
                  <a:lnTo>
                    <a:pt x="39" y="19"/>
                  </a:lnTo>
                  <a:lnTo>
                    <a:pt x="47" y="26"/>
                  </a:lnTo>
                  <a:lnTo>
                    <a:pt x="56" y="31"/>
                  </a:lnTo>
                  <a:lnTo>
                    <a:pt x="65" y="36"/>
                  </a:lnTo>
                  <a:lnTo>
                    <a:pt x="66" y="36"/>
                  </a:lnTo>
                  <a:lnTo>
                    <a:pt x="67" y="36"/>
                  </a:lnTo>
                  <a:lnTo>
                    <a:pt x="68" y="36"/>
                  </a:lnTo>
                  <a:lnTo>
                    <a:pt x="71" y="37"/>
                  </a:lnTo>
                  <a:lnTo>
                    <a:pt x="73" y="39"/>
                  </a:lnTo>
                  <a:lnTo>
                    <a:pt x="74" y="43"/>
                  </a:lnTo>
                  <a:lnTo>
                    <a:pt x="73" y="46"/>
                  </a:lnTo>
                  <a:lnTo>
                    <a:pt x="70" y="49"/>
                  </a:lnTo>
                  <a:lnTo>
                    <a:pt x="67" y="49"/>
                  </a:lnTo>
                  <a:lnTo>
                    <a:pt x="64" y="49"/>
                  </a:lnTo>
                  <a:lnTo>
                    <a:pt x="61" y="49"/>
                  </a:lnTo>
                  <a:lnTo>
                    <a:pt x="58" y="48"/>
                  </a:lnTo>
                  <a:lnTo>
                    <a:pt x="39" y="37"/>
                  </a:lnTo>
                  <a:lnTo>
                    <a:pt x="22" y="24"/>
                  </a:lnTo>
                  <a:lnTo>
                    <a:pt x="4" y="12"/>
                  </a:lnTo>
                  <a:lnTo>
                    <a:pt x="1" y="10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11" y="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43" name="Freeform 1000"/>
            <p:cNvSpPr>
              <a:spLocks/>
            </p:cNvSpPr>
            <p:nvPr/>
          </p:nvSpPr>
          <p:spPr bwMode="auto">
            <a:xfrm>
              <a:off x="1680" y="1913"/>
              <a:ext cx="62" cy="68"/>
            </a:xfrm>
            <a:custGeom>
              <a:avLst/>
              <a:gdLst>
                <a:gd name="T0" fmla="*/ 13 w 62"/>
                <a:gd name="T1" fmla="*/ 4 h 68"/>
                <a:gd name="T2" fmla="*/ 27 w 62"/>
                <a:gd name="T3" fmla="*/ 23 h 68"/>
                <a:gd name="T4" fmla="*/ 44 w 62"/>
                <a:gd name="T5" fmla="*/ 39 h 68"/>
                <a:gd name="T6" fmla="*/ 61 w 62"/>
                <a:gd name="T7" fmla="*/ 57 h 68"/>
                <a:gd name="T8" fmla="*/ 61 w 62"/>
                <a:gd name="T9" fmla="*/ 57 h 68"/>
                <a:gd name="T10" fmla="*/ 62 w 62"/>
                <a:gd name="T11" fmla="*/ 60 h 68"/>
                <a:gd name="T12" fmla="*/ 62 w 62"/>
                <a:gd name="T13" fmla="*/ 63 h 68"/>
                <a:gd name="T14" fmla="*/ 60 w 62"/>
                <a:gd name="T15" fmla="*/ 66 h 68"/>
                <a:gd name="T16" fmla="*/ 60 w 62"/>
                <a:gd name="T17" fmla="*/ 66 h 68"/>
                <a:gd name="T18" fmla="*/ 57 w 62"/>
                <a:gd name="T19" fmla="*/ 68 h 68"/>
                <a:gd name="T20" fmla="*/ 53 w 62"/>
                <a:gd name="T21" fmla="*/ 67 h 68"/>
                <a:gd name="T22" fmla="*/ 50 w 62"/>
                <a:gd name="T23" fmla="*/ 65 h 68"/>
                <a:gd name="T24" fmla="*/ 50 w 62"/>
                <a:gd name="T25" fmla="*/ 65 h 68"/>
                <a:gd name="T26" fmla="*/ 40 w 62"/>
                <a:gd name="T27" fmla="*/ 54 h 68"/>
                <a:gd name="T28" fmla="*/ 28 w 62"/>
                <a:gd name="T29" fmla="*/ 43 h 68"/>
                <a:gd name="T30" fmla="*/ 17 w 62"/>
                <a:gd name="T31" fmla="*/ 33 h 68"/>
                <a:gd name="T32" fmla="*/ 17 w 62"/>
                <a:gd name="T33" fmla="*/ 33 h 68"/>
                <a:gd name="T34" fmla="*/ 10 w 62"/>
                <a:gd name="T35" fmla="*/ 26 h 68"/>
                <a:gd name="T36" fmla="*/ 5 w 62"/>
                <a:gd name="T37" fmla="*/ 18 h 68"/>
                <a:gd name="T38" fmla="*/ 0 w 62"/>
                <a:gd name="T39" fmla="*/ 10 h 68"/>
                <a:gd name="T40" fmla="*/ 0 w 62"/>
                <a:gd name="T41" fmla="*/ 10 h 68"/>
                <a:gd name="T42" fmla="*/ 0 w 62"/>
                <a:gd name="T43" fmla="*/ 6 h 68"/>
                <a:gd name="T44" fmla="*/ 1 w 62"/>
                <a:gd name="T45" fmla="*/ 3 h 68"/>
                <a:gd name="T46" fmla="*/ 3 w 62"/>
                <a:gd name="T47" fmla="*/ 1 h 68"/>
                <a:gd name="T48" fmla="*/ 3 w 62"/>
                <a:gd name="T49" fmla="*/ 1 h 68"/>
                <a:gd name="T50" fmla="*/ 7 w 62"/>
                <a:gd name="T51" fmla="*/ 0 h 68"/>
                <a:gd name="T52" fmla="*/ 10 w 62"/>
                <a:gd name="T53" fmla="*/ 1 h 68"/>
                <a:gd name="T54" fmla="*/ 13 w 62"/>
                <a:gd name="T55" fmla="*/ 4 h 68"/>
                <a:gd name="T56" fmla="*/ 13 w 62"/>
                <a:gd name="T57" fmla="*/ 4 h 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62"/>
                <a:gd name="T88" fmla="*/ 0 h 68"/>
                <a:gd name="T89" fmla="*/ 62 w 62"/>
                <a:gd name="T90" fmla="*/ 68 h 6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62" h="68">
                  <a:moveTo>
                    <a:pt x="13" y="4"/>
                  </a:moveTo>
                  <a:lnTo>
                    <a:pt x="27" y="23"/>
                  </a:lnTo>
                  <a:lnTo>
                    <a:pt x="44" y="39"/>
                  </a:lnTo>
                  <a:lnTo>
                    <a:pt x="61" y="57"/>
                  </a:lnTo>
                  <a:lnTo>
                    <a:pt x="62" y="60"/>
                  </a:lnTo>
                  <a:lnTo>
                    <a:pt x="62" y="63"/>
                  </a:lnTo>
                  <a:lnTo>
                    <a:pt x="60" y="66"/>
                  </a:lnTo>
                  <a:lnTo>
                    <a:pt x="57" y="68"/>
                  </a:lnTo>
                  <a:lnTo>
                    <a:pt x="53" y="67"/>
                  </a:lnTo>
                  <a:lnTo>
                    <a:pt x="50" y="65"/>
                  </a:lnTo>
                  <a:lnTo>
                    <a:pt x="40" y="54"/>
                  </a:lnTo>
                  <a:lnTo>
                    <a:pt x="28" y="43"/>
                  </a:lnTo>
                  <a:lnTo>
                    <a:pt x="17" y="33"/>
                  </a:lnTo>
                  <a:lnTo>
                    <a:pt x="10" y="26"/>
                  </a:lnTo>
                  <a:lnTo>
                    <a:pt x="5" y="18"/>
                  </a:lnTo>
                  <a:lnTo>
                    <a:pt x="0" y="10"/>
                  </a:lnTo>
                  <a:lnTo>
                    <a:pt x="0" y="6"/>
                  </a:lnTo>
                  <a:lnTo>
                    <a:pt x="1" y="3"/>
                  </a:lnTo>
                  <a:lnTo>
                    <a:pt x="3" y="1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44" name="Freeform 1001"/>
            <p:cNvSpPr>
              <a:spLocks/>
            </p:cNvSpPr>
            <p:nvPr/>
          </p:nvSpPr>
          <p:spPr bwMode="auto">
            <a:xfrm>
              <a:off x="1640" y="1928"/>
              <a:ext cx="43" cy="83"/>
            </a:xfrm>
            <a:custGeom>
              <a:avLst/>
              <a:gdLst>
                <a:gd name="T0" fmla="*/ 11 w 43"/>
                <a:gd name="T1" fmla="*/ 1 h 83"/>
                <a:gd name="T2" fmla="*/ 20 w 43"/>
                <a:gd name="T3" fmla="*/ 10 h 83"/>
                <a:gd name="T4" fmla="*/ 25 w 43"/>
                <a:gd name="T5" fmla="*/ 23 h 83"/>
                <a:gd name="T6" fmla="*/ 27 w 43"/>
                <a:gd name="T7" fmla="*/ 36 h 83"/>
                <a:gd name="T8" fmla="*/ 27 w 43"/>
                <a:gd name="T9" fmla="*/ 36 h 83"/>
                <a:gd name="T10" fmla="*/ 29 w 43"/>
                <a:gd name="T11" fmla="*/ 41 h 83"/>
                <a:gd name="T12" fmla="*/ 30 w 43"/>
                <a:gd name="T13" fmla="*/ 47 h 83"/>
                <a:gd name="T14" fmla="*/ 33 w 43"/>
                <a:gd name="T15" fmla="*/ 52 h 83"/>
                <a:gd name="T16" fmla="*/ 33 w 43"/>
                <a:gd name="T17" fmla="*/ 52 h 83"/>
                <a:gd name="T18" fmla="*/ 37 w 43"/>
                <a:gd name="T19" fmla="*/ 59 h 83"/>
                <a:gd name="T20" fmla="*/ 40 w 43"/>
                <a:gd name="T21" fmla="*/ 66 h 83"/>
                <a:gd name="T22" fmla="*/ 43 w 43"/>
                <a:gd name="T23" fmla="*/ 75 h 83"/>
                <a:gd name="T24" fmla="*/ 43 w 43"/>
                <a:gd name="T25" fmla="*/ 75 h 83"/>
                <a:gd name="T26" fmla="*/ 43 w 43"/>
                <a:gd name="T27" fmla="*/ 78 h 83"/>
                <a:gd name="T28" fmla="*/ 41 w 43"/>
                <a:gd name="T29" fmla="*/ 81 h 83"/>
                <a:gd name="T30" fmla="*/ 38 w 43"/>
                <a:gd name="T31" fmla="*/ 83 h 83"/>
                <a:gd name="T32" fmla="*/ 38 w 43"/>
                <a:gd name="T33" fmla="*/ 83 h 83"/>
                <a:gd name="T34" fmla="*/ 35 w 43"/>
                <a:gd name="T35" fmla="*/ 83 h 83"/>
                <a:gd name="T36" fmla="*/ 32 w 43"/>
                <a:gd name="T37" fmla="*/ 82 h 83"/>
                <a:gd name="T38" fmla="*/ 30 w 43"/>
                <a:gd name="T39" fmla="*/ 79 h 83"/>
                <a:gd name="T40" fmla="*/ 30 w 43"/>
                <a:gd name="T41" fmla="*/ 79 h 83"/>
                <a:gd name="T42" fmla="*/ 27 w 43"/>
                <a:gd name="T43" fmla="*/ 71 h 83"/>
                <a:gd name="T44" fmla="*/ 23 w 43"/>
                <a:gd name="T45" fmla="*/ 63 h 83"/>
                <a:gd name="T46" fmla="*/ 20 w 43"/>
                <a:gd name="T47" fmla="*/ 55 h 83"/>
                <a:gd name="T48" fmla="*/ 20 w 43"/>
                <a:gd name="T49" fmla="*/ 55 h 83"/>
                <a:gd name="T50" fmla="*/ 16 w 43"/>
                <a:gd name="T51" fmla="*/ 47 h 83"/>
                <a:gd name="T52" fmla="*/ 14 w 43"/>
                <a:gd name="T53" fmla="*/ 39 h 83"/>
                <a:gd name="T54" fmla="*/ 12 w 43"/>
                <a:gd name="T55" fmla="*/ 29 h 83"/>
                <a:gd name="T56" fmla="*/ 12 w 43"/>
                <a:gd name="T57" fmla="*/ 29 h 83"/>
                <a:gd name="T58" fmla="*/ 10 w 43"/>
                <a:gd name="T59" fmla="*/ 23 h 83"/>
                <a:gd name="T60" fmla="*/ 8 w 43"/>
                <a:gd name="T61" fmla="*/ 17 h 83"/>
                <a:gd name="T62" fmla="*/ 3 w 43"/>
                <a:gd name="T63" fmla="*/ 12 h 83"/>
                <a:gd name="T64" fmla="*/ 3 w 43"/>
                <a:gd name="T65" fmla="*/ 12 h 83"/>
                <a:gd name="T66" fmla="*/ 1 w 43"/>
                <a:gd name="T67" fmla="*/ 9 h 83"/>
                <a:gd name="T68" fmla="*/ 0 w 43"/>
                <a:gd name="T69" fmla="*/ 6 h 83"/>
                <a:gd name="T70" fmla="*/ 1 w 43"/>
                <a:gd name="T71" fmla="*/ 3 h 83"/>
                <a:gd name="T72" fmla="*/ 1 w 43"/>
                <a:gd name="T73" fmla="*/ 3 h 83"/>
                <a:gd name="T74" fmla="*/ 4 w 43"/>
                <a:gd name="T75" fmla="*/ 0 h 83"/>
                <a:gd name="T76" fmla="*/ 8 w 43"/>
                <a:gd name="T77" fmla="*/ 0 h 83"/>
                <a:gd name="T78" fmla="*/ 11 w 43"/>
                <a:gd name="T79" fmla="*/ 1 h 83"/>
                <a:gd name="T80" fmla="*/ 11 w 43"/>
                <a:gd name="T81" fmla="*/ 1 h 8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3"/>
                <a:gd name="T124" fmla="*/ 0 h 83"/>
                <a:gd name="T125" fmla="*/ 43 w 43"/>
                <a:gd name="T126" fmla="*/ 83 h 8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3" h="83">
                  <a:moveTo>
                    <a:pt x="11" y="1"/>
                  </a:moveTo>
                  <a:lnTo>
                    <a:pt x="20" y="10"/>
                  </a:lnTo>
                  <a:lnTo>
                    <a:pt x="25" y="23"/>
                  </a:lnTo>
                  <a:lnTo>
                    <a:pt x="27" y="36"/>
                  </a:lnTo>
                  <a:lnTo>
                    <a:pt x="29" y="41"/>
                  </a:lnTo>
                  <a:lnTo>
                    <a:pt x="30" y="47"/>
                  </a:lnTo>
                  <a:lnTo>
                    <a:pt x="33" y="52"/>
                  </a:lnTo>
                  <a:lnTo>
                    <a:pt x="37" y="59"/>
                  </a:lnTo>
                  <a:lnTo>
                    <a:pt x="40" y="66"/>
                  </a:lnTo>
                  <a:lnTo>
                    <a:pt x="43" y="75"/>
                  </a:lnTo>
                  <a:lnTo>
                    <a:pt x="43" y="78"/>
                  </a:lnTo>
                  <a:lnTo>
                    <a:pt x="41" y="81"/>
                  </a:lnTo>
                  <a:lnTo>
                    <a:pt x="38" y="83"/>
                  </a:lnTo>
                  <a:lnTo>
                    <a:pt x="35" y="83"/>
                  </a:lnTo>
                  <a:lnTo>
                    <a:pt x="32" y="82"/>
                  </a:lnTo>
                  <a:lnTo>
                    <a:pt x="30" y="79"/>
                  </a:lnTo>
                  <a:lnTo>
                    <a:pt x="27" y="71"/>
                  </a:lnTo>
                  <a:lnTo>
                    <a:pt x="23" y="63"/>
                  </a:lnTo>
                  <a:lnTo>
                    <a:pt x="20" y="55"/>
                  </a:lnTo>
                  <a:lnTo>
                    <a:pt x="16" y="47"/>
                  </a:lnTo>
                  <a:lnTo>
                    <a:pt x="14" y="39"/>
                  </a:lnTo>
                  <a:lnTo>
                    <a:pt x="12" y="29"/>
                  </a:lnTo>
                  <a:lnTo>
                    <a:pt x="10" y="23"/>
                  </a:lnTo>
                  <a:lnTo>
                    <a:pt x="8" y="17"/>
                  </a:lnTo>
                  <a:lnTo>
                    <a:pt x="3" y="12"/>
                  </a:lnTo>
                  <a:lnTo>
                    <a:pt x="1" y="9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11" y="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45" name="Freeform 1002"/>
            <p:cNvSpPr>
              <a:spLocks/>
            </p:cNvSpPr>
            <p:nvPr/>
          </p:nvSpPr>
          <p:spPr bwMode="auto">
            <a:xfrm>
              <a:off x="1345" y="1808"/>
              <a:ext cx="108" cy="55"/>
            </a:xfrm>
            <a:custGeom>
              <a:avLst/>
              <a:gdLst>
                <a:gd name="T0" fmla="*/ 34 w 108"/>
                <a:gd name="T1" fmla="*/ 8 h 55"/>
                <a:gd name="T2" fmla="*/ 46 w 108"/>
                <a:gd name="T3" fmla="*/ 7 h 55"/>
                <a:gd name="T4" fmla="*/ 61 w 108"/>
                <a:gd name="T5" fmla="*/ 2 h 55"/>
                <a:gd name="T6" fmla="*/ 101 w 108"/>
                <a:gd name="T7" fmla="*/ 0 h 55"/>
                <a:gd name="T8" fmla="*/ 104 w 108"/>
                <a:gd name="T9" fmla="*/ 1 h 55"/>
                <a:gd name="T10" fmla="*/ 108 w 108"/>
                <a:gd name="T11" fmla="*/ 5 h 55"/>
                <a:gd name="T12" fmla="*/ 108 w 108"/>
                <a:gd name="T13" fmla="*/ 8 h 55"/>
                <a:gd name="T14" fmla="*/ 105 w 108"/>
                <a:gd name="T15" fmla="*/ 12 h 55"/>
                <a:gd name="T16" fmla="*/ 90 w 108"/>
                <a:gd name="T17" fmla="*/ 24 h 55"/>
                <a:gd name="T18" fmla="*/ 50 w 108"/>
                <a:gd name="T19" fmla="*/ 42 h 55"/>
                <a:gd name="T20" fmla="*/ 40 w 108"/>
                <a:gd name="T21" fmla="*/ 44 h 55"/>
                <a:gd name="T22" fmla="*/ 25 w 108"/>
                <a:gd name="T23" fmla="*/ 50 h 55"/>
                <a:gd name="T24" fmla="*/ 22 w 108"/>
                <a:gd name="T25" fmla="*/ 52 h 55"/>
                <a:gd name="T26" fmla="*/ 16 w 108"/>
                <a:gd name="T27" fmla="*/ 55 h 55"/>
                <a:gd name="T28" fmla="*/ 12 w 108"/>
                <a:gd name="T29" fmla="*/ 55 h 55"/>
                <a:gd name="T30" fmla="*/ 7 w 108"/>
                <a:gd name="T31" fmla="*/ 50 h 55"/>
                <a:gd name="T32" fmla="*/ 7 w 108"/>
                <a:gd name="T33" fmla="*/ 46 h 55"/>
                <a:gd name="T34" fmla="*/ 12 w 108"/>
                <a:gd name="T35" fmla="*/ 41 h 55"/>
                <a:gd name="T36" fmla="*/ 13 w 108"/>
                <a:gd name="T37" fmla="*/ 41 h 55"/>
                <a:gd name="T38" fmla="*/ 19 w 108"/>
                <a:gd name="T39" fmla="*/ 38 h 55"/>
                <a:gd name="T40" fmla="*/ 27 w 108"/>
                <a:gd name="T41" fmla="*/ 34 h 55"/>
                <a:gd name="T42" fmla="*/ 49 w 108"/>
                <a:gd name="T43" fmla="*/ 28 h 55"/>
                <a:gd name="T44" fmla="*/ 58 w 108"/>
                <a:gd name="T45" fmla="*/ 25 h 55"/>
                <a:gd name="T46" fmla="*/ 80 w 108"/>
                <a:gd name="T47" fmla="*/ 14 h 55"/>
                <a:gd name="T48" fmla="*/ 69 w 108"/>
                <a:gd name="T49" fmla="*/ 15 h 55"/>
                <a:gd name="T50" fmla="*/ 52 w 108"/>
                <a:gd name="T51" fmla="*/ 19 h 55"/>
                <a:gd name="T52" fmla="*/ 43 w 108"/>
                <a:gd name="T53" fmla="*/ 21 h 55"/>
                <a:gd name="T54" fmla="*/ 26 w 108"/>
                <a:gd name="T55" fmla="*/ 22 h 55"/>
                <a:gd name="T56" fmla="*/ 20 w 108"/>
                <a:gd name="T57" fmla="*/ 21 h 55"/>
                <a:gd name="T58" fmla="*/ 8 w 108"/>
                <a:gd name="T59" fmla="*/ 22 h 55"/>
                <a:gd name="T60" fmla="*/ 5 w 108"/>
                <a:gd name="T61" fmla="*/ 23 h 55"/>
                <a:gd name="T62" fmla="*/ 0 w 108"/>
                <a:gd name="T63" fmla="*/ 18 h 55"/>
                <a:gd name="T64" fmla="*/ 0 w 108"/>
                <a:gd name="T65" fmla="*/ 14 h 55"/>
                <a:gd name="T66" fmla="*/ 4 w 108"/>
                <a:gd name="T67" fmla="*/ 9 h 55"/>
                <a:gd name="T68" fmla="*/ 12 w 108"/>
                <a:gd name="T69" fmla="*/ 8 h 55"/>
                <a:gd name="T70" fmla="*/ 27 w 108"/>
                <a:gd name="T71" fmla="*/ 8 h 5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08"/>
                <a:gd name="T109" fmla="*/ 0 h 55"/>
                <a:gd name="T110" fmla="*/ 108 w 108"/>
                <a:gd name="T111" fmla="*/ 55 h 5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08" h="55">
                  <a:moveTo>
                    <a:pt x="27" y="8"/>
                  </a:moveTo>
                  <a:lnTo>
                    <a:pt x="34" y="8"/>
                  </a:lnTo>
                  <a:lnTo>
                    <a:pt x="40" y="8"/>
                  </a:lnTo>
                  <a:lnTo>
                    <a:pt x="46" y="7"/>
                  </a:lnTo>
                  <a:lnTo>
                    <a:pt x="61" y="2"/>
                  </a:lnTo>
                  <a:lnTo>
                    <a:pt x="78" y="0"/>
                  </a:lnTo>
                  <a:lnTo>
                    <a:pt x="101" y="0"/>
                  </a:lnTo>
                  <a:lnTo>
                    <a:pt x="104" y="1"/>
                  </a:lnTo>
                  <a:lnTo>
                    <a:pt x="106" y="3"/>
                  </a:lnTo>
                  <a:lnTo>
                    <a:pt x="108" y="5"/>
                  </a:lnTo>
                  <a:lnTo>
                    <a:pt x="108" y="8"/>
                  </a:lnTo>
                  <a:lnTo>
                    <a:pt x="107" y="10"/>
                  </a:lnTo>
                  <a:lnTo>
                    <a:pt x="105" y="12"/>
                  </a:lnTo>
                  <a:lnTo>
                    <a:pt x="90" y="24"/>
                  </a:lnTo>
                  <a:lnTo>
                    <a:pt x="70" y="35"/>
                  </a:lnTo>
                  <a:lnTo>
                    <a:pt x="50" y="42"/>
                  </a:lnTo>
                  <a:lnTo>
                    <a:pt x="40" y="44"/>
                  </a:lnTo>
                  <a:lnTo>
                    <a:pt x="32" y="47"/>
                  </a:lnTo>
                  <a:lnTo>
                    <a:pt x="25" y="50"/>
                  </a:lnTo>
                  <a:lnTo>
                    <a:pt x="22" y="52"/>
                  </a:lnTo>
                  <a:lnTo>
                    <a:pt x="19" y="54"/>
                  </a:lnTo>
                  <a:lnTo>
                    <a:pt x="16" y="55"/>
                  </a:lnTo>
                  <a:lnTo>
                    <a:pt x="12" y="55"/>
                  </a:lnTo>
                  <a:lnTo>
                    <a:pt x="9" y="53"/>
                  </a:lnTo>
                  <a:lnTo>
                    <a:pt x="7" y="50"/>
                  </a:lnTo>
                  <a:lnTo>
                    <a:pt x="7" y="46"/>
                  </a:lnTo>
                  <a:lnTo>
                    <a:pt x="9" y="43"/>
                  </a:lnTo>
                  <a:lnTo>
                    <a:pt x="12" y="41"/>
                  </a:lnTo>
                  <a:lnTo>
                    <a:pt x="13" y="41"/>
                  </a:lnTo>
                  <a:lnTo>
                    <a:pt x="16" y="40"/>
                  </a:lnTo>
                  <a:lnTo>
                    <a:pt x="19" y="38"/>
                  </a:lnTo>
                  <a:lnTo>
                    <a:pt x="27" y="34"/>
                  </a:lnTo>
                  <a:lnTo>
                    <a:pt x="37" y="30"/>
                  </a:lnTo>
                  <a:lnTo>
                    <a:pt x="49" y="28"/>
                  </a:lnTo>
                  <a:lnTo>
                    <a:pt x="58" y="25"/>
                  </a:lnTo>
                  <a:lnTo>
                    <a:pt x="68" y="21"/>
                  </a:lnTo>
                  <a:lnTo>
                    <a:pt x="80" y="14"/>
                  </a:lnTo>
                  <a:lnTo>
                    <a:pt x="69" y="15"/>
                  </a:lnTo>
                  <a:lnTo>
                    <a:pt x="60" y="17"/>
                  </a:lnTo>
                  <a:lnTo>
                    <a:pt x="52" y="19"/>
                  </a:lnTo>
                  <a:lnTo>
                    <a:pt x="43" y="21"/>
                  </a:lnTo>
                  <a:lnTo>
                    <a:pt x="34" y="22"/>
                  </a:lnTo>
                  <a:lnTo>
                    <a:pt x="26" y="22"/>
                  </a:lnTo>
                  <a:lnTo>
                    <a:pt x="20" y="21"/>
                  </a:lnTo>
                  <a:lnTo>
                    <a:pt x="13" y="22"/>
                  </a:lnTo>
                  <a:lnTo>
                    <a:pt x="8" y="22"/>
                  </a:lnTo>
                  <a:lnTo>
                    <a:pt x="5" y="23"/>
                  </a:lnTo>
                  <a:lnTo>
                    <a:pt x="2" y="21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1" y="11"/>
                  </a:lnTo>
                  <a:lnTo>
                    <a:pt x="4" y="9"/>
                  </a:lnTo>
                  <a:lnTo>
                    <a:pt x="12" y="8"/>
                  </a:lnTo>
                  <a:lnTo>
                    <a:pt x="19" y="8"/>
                  </a:lnTo>
                  <a:lnTo>
                    <a:pt x="27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46" name="Freeform 1003"/>
            <p:cNvSpPr>
              <a:spLocks/>
            </p:cNvSpPr>
            <p:nvPr/>
          </p:nvSpPr>
          <p:spPr bwMode="auto">
            <a:xfrm>
              <a:off x="1419" y="1796"/>
              <a:ext cx="46" cy="47"/>
            </a:xfrm>
            <a:custGeom>
              <a:avLst/>
              <a:gdLst>
                <a:gd name="T0" fmla="*/ 0 w 46"/>
                <a:gd name="T1" fmla="*/ 29 h 47"/>
                <a:gd name="T2" fmla="*/ 0 w 46"/>
                <a:gd name="T3" fmla="*/ 17 h 47"/>
                <a:gd name="T4" fmla="*/ 6 w 46"/>
                <a:gd name="T5" fmla="*/ 6 h 47"/>
                <a:gd name="T6" fmla="*/ 18 w 46"/>
                <a:gd name="T7" fmla="*/ 0 h 47"/>
                <a:gd name="T8" fmla="*/ 18 w 46"/>
                <a:gd name="T9" fmla="*/ 0 h 47"/>
                <a:gd name="T10" fmla="*/ 30 w 46"/>
                <a:gd name="T11" fmla="*/ 0 h 47"/>
                <a:gd name="T12" fmla="*/ 40 w 46"/>
                <a:gd name="T13" fmla="*/ 7 h 47"/>
                <a:gd name="T14" fmla="*/ 46 w 46"/>
                <a:gd name="T15" fmla="*/ 18 h 47"/>
                <a:gd name="T16" fmla="*/ 46 w 46"/>
                <a:gd name="T17" fmla="*/ 18 h 47"/>
                <a:gd name="T18" fmla="*/ 46 w 46"/>
                <a:gd name="T19" fmla="*/ 30 h 47"/>
                <a:gd name="T20" fmla="*/ 40 w 46"/>
                <a:gd name="T21" fmla="*/ 41 h 47"/>
                <a:gd name="T22" fmla="*/ 29 w 46"/>
                <a:gd name="T23" fmla="*/ 47 h 47"/>
                <a:gd name="T24" fmla="*/ 29 w 46"/>
                <a:gd name="T25" fmla="*/ 47 h 47"/>
                <a:gd name="T26" fmla="*/ 16 w 46"/>
                <a:gd name="T27" fmla="*/ 47 h 47"/>
                <a:gd name="T28" fmla="*/ 6 w 46"/>
                <a:gd name="T29" fmla="*/ 40 h 47"/>
                <a:gd name="T30" fmla="*/ 0 w 46"/>
                <a:gd name="T31" fmla="*/ 29 h 47"/>
                <a:gd name="T32" fmla="*/ 0 w 46"/>
                <a:gd name="T33" fmla="*/ 29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"/>
                <a:gd name="T52" fmla="*/ 0 h 47"/>
                <a:gd name="T53" fmla="*/ 46 w 46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" h="47">
                  <a:moveTo>
                    <a:pt x="0" y="29"/>
                  </a:moveTo>
                  <a:lnTo>
                    <a:pt x="0" y="17"/>
                  </a:lnTo>
                  <a:lnTo>
                    <a:pt x="6" y="6"/>
                  </a:lnTo>
                  <a:lnTo>
                    <a:pt x="18" y="0"/>
                  </a:lnTo>
                  <a:lnTo>
                    <a:pt x="30" y="0"/>
                  </a:lnTo>
                  <a:lnTo>
                    <a:pt x="40" y="7"/>
                  </a:lnTo>
                  <a:lnTo>
                    <a:pt x="46" y="18"/>
                  </a:lnTo>
                  <a:lnTo>
                    <a:pt x="46" y="30"/>
                  </a:lnTo>
                  <a:lnTo>
                    <a:pt x="40" y="41"/>
                  </a:lnTo>
                  <a:lnTo>
                    <a:pt x="29" y="47"/>
                  </a:lnTo>
                  <a:lnTo>
                    <a:pt x="16" y="47"/>
                  </a:lnTo>
                  <a:lnTo>
                    <a:pt x="6" y="4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47" name="Freeform 1004"/>
            <p:cNvSpPr>
              <a:spLocks/>
            </p:cNvSpPr>
            <p:nvPr/>
          </p:nvSpPr>
          <p:spPr bwMode="auto">
            <a:xfrm>
              <a:off x="1343" y="1766"/>
              <a:ext cx="91" cy="18"/>
            </a:xfrm>
            <a:custGeom>
              <a:avLst/>
              <a:gdLst>
                <a:gd name="T0" fmla="*/ 6 w 91"/>
                <a:gd name="T1" fmla="*/ 3 h 18"/>
                <a:gd name="T2" fmla="*/ 19 w 91"/>
                <a:gd name="T3" fmla="*/ 3 h 18"/>
                <a:gd name="T4" fmla="*/ 31 w 91"/>
                <a:gd name="T5" fmla="*/ 3 h 18"/>
                <a:gd name="T6" fmla="*/ 44 w 91"/>
                <a:gd name="T7" fmla="*/ 1 h 18"/>
                <a:gd name="T8" fmla="*/ 44 w 91"/>
                <a:gd name="T9" fmla="*/ 1 h 18"/>
                <a:gd name="T10" fmla="*/ 58 w 91"/>
                <a:gd name="T11" fmla="*/ 0 h 18"/>
                <a:gd name="T12" fmla="*/ 71 w 91"/>
                <a:gd name="T13" fmla="*/ 1 h 18"/>
                <a:gd name="T14" fmla="*/ 85 w 91"/>
                <a:gd name="T15" fmla="*/ 3 h 18"/>
                <a:gd name="T16" fmla="*/ 85 w 91"/>
                <a:gd name="T17" fmla="*/ 3 h 18"/>
                <a:gd name="T18" fmla="*/ 88 w 91"/>
                <a:gd name="T19" fmla="*/ 4 h 18"/>
                <a:gd name="T20" fmla="*/ 91 w 91"/>
                <a:gd name="T21" fmla="*/ 7 h 18"/>
                <a:gd name="T22" fmla="*/ 91 w 91"/>
                <a:gd name="T23" fmla="*/ 11 h 18"/>
                <a:gd name="T24" fmla="*/ 91 w 91"/>
                <a:gd name="T25" fmla="*/ 11 h 18"/>
                <a:gd name="T26" fmla="*/ 89 w 91"/>
                <a:gd name="T27" fmla="*/ 14 h 18"/>
                <a:gd name="T28" fmla="*/ 87 w 91"/>
                <a:gd name="T29" fmla="*/ 16 h 18"/>
                <a:gd name="T30" fmla="*/ 83 w 91"/>
                <a:gd name="T31" fmla="*/ 17 h 18"/>
                <a:gd name="T32" fmla="*/ 83 w 91"/>
                <a:gd name="T33" fmla="*/ 17 h 18"/>
                <a:gd name="T34" fmla="*/ 64 w 91"/>
                <a:gd name="T35" fmla="*/ 15 h 18"/>
                <a:gd name="T36" fmla="*/ 45 w 91"/>
                <a:gd name="T37" fmla="*/ 15 h 18"/>
                <a:gd name="T38" fmla="*/ 25 w 91"/>
                <a:gd name="T39" fmla="*/ 18 h 18"/>
                <a:gd name="T40" fmla="*/ 25 w 91"/>
                <a:gd name="T41" fmla="*/ 18 h 18"/>
                <a:gd name="T42" fmla="*/ 19 w 91"/>
                <a:gd name="T43" fmla="*/ 18 h 18"/>
                <a:gd name="T44" fmla="*/ 13 w 91"/>
                <a:gd name="T45" fmla="*/ 17 h 18"/>
                <a:gd name="T46" fmla="*/ 7 w 91"/>
                <a:gd name="T47" fmla="*/ 17 h 18"/>
                <a:gd name="T48" fmla="*/ 7 w 91"/>
                <a:gd name="T49" fmla="*/ 17 h 18"/>
                <a:gd name="T50" fmla="*/ 3 w 91"/>
                <a:gd name="T51" fmla="*/ 16 h 18"/>
                <a:gd name="T52" fmla="*/ 1 w 91"/>
                <a:gd name="T53" fmla="*/ 14 h 18"/>
                <a:gd name="T54" fmla="*/ 0 w 91"/>
                <a:gd name="T55" fmla="*/ 10 h 18"/>
                <a:gd name="T56" fmla="*/ 0 w 91"/>
                <a:gd name="T57" fmla="*/ 10 h 18"/>
                <a:gd name="T58" fmla="*/ 1 w 91"/>
                <a:gd name="T59" fmla="*/ 7 h 18"/>
                <a:gd name="T60" fmla="*/ 3 w 91"/>
                <a:gd name="T61" fmla="*/ 4 h 18"/>
                <a:gd name="T62" fmla="*/ 6 w 91"/>
                <a:gd name="T63" fmla="*/ 3 h 18"/>
                <a:gd name="T64" fmla="*/ 6 w 91"/>
                <a:gd name="T65" fmla="*/ 3 h 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1"/>
                <a:gd name="T100" fmla="*/ 0 h 18"/>
                <a:gd name="T101" fmla="*/ 91 w 91"/>
                <a:gd name="T102" fmla="*/ 18 h 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1" h="18">
                  <a:moveTo>
                    <a:pt x="6" y="3"/>
                  </a:moveTo>
                  <a:lnTo>
                    <a:pt x="19" y="3"/>
                  </a:lnTo>
                  <a:lnTo>
                    <a:pt x="31" y="3"/>
                  </a:lnTo>
                  <a:lnTo>
                    <a:pt x="44" y="1"/>
                  </a:lnTo>
                  <a:lnTo>
                    <a:pt x="58" y="0"/>
                  </a:lnTo>
                  <a:lnTo>
                    <a:pt x="71" y="1"/>
                  </a:lnTo>
                  <a:lnTo>
                    <a:pt x="85" y="3"/>
                  </a:lnTo>
                  <a:lnTo>
                    <a:pt x="88" y="4"/>
                  </a:lnTo>
                  <a:lnTo>
                    <a:pt x="91" y="7"/>
                  </a:lnTo>
                  <a:lnTo>
                    <a:pt x="91" y="11"/>
                  </a:lnTo>
                  <a:lnTo>
                    <a:pt x="89" y="14"/>
                  </a:lnTo>
                  <a:lnTo>
                    <a:pt x="87" y="16"/>
                  </a:lnTo>
                  <a:lnTo>
                    <a:pt x="83" y="17"/>
                  </a:lnTo>
                  <a:lnTo>
                    <a:pt x="64" y="15"/>
                  </a:lnTo>
                  <a:lnTo>
                    <a:pt x="45" y="15"/>
                  </a:lnTo>
                  <a:lnTo>
                    <a:pt x="25" y="18"/>
                  </a:lnTo>
                  <a:lnTo>
                    <a:pt x="19" y="18"/>
                  </a:lnTo>
                  <a:lnTo>
                    <a:pt x="13" y="17"/>
                  </a:lnTo>
                  <a:lnTo>
                    <a:pt x="7" y="17"/>
                  </a:lnTo>
                  <a:lnTo>
                    <a:pt x="3" y="16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1" y="7"/>
                  </a:lnTo>
                  <a:lnTo>
                    <a:pt x="3" y="4"/>
                  </a:lnTo>
                  <a:lnTo>
                    <a:pt x="6" y="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48" name="Freeform 1005"/>
            <p:cNvSpPr>
              <a:spLocks/>
            </p:cNvSpPr>
            <p:nvPr/>
          </p:nvSpPr>
          <p:spPr bwMode="auto">
            <a:xfrm>
              <a:off x="1344" y="1744"/>
              <a:ext cx="93" cy="26"/>
            </a:xfrm>
            <a:custGeom>
              <a:avLst/>
              <a:gdLst>
                <a:gd name="T0" fmla="*/ 86 w 93"/>
                <a:gd name="T1" fmla="*/ 25 h 26"/>
                <a:gd name="T2" fmla="*/ 76 w 93"/>
                <a:gd name="T3" fmla="*/ 26 h 26"/>
                <a:gd name="T4" fmla="*/ 66 w 93"/>
                <a:gd name="T5" fmla="*/ 24 h 26"/>
                <a:gd name="T6" fmla="*/ 58 w 93"/>
                <a:gd name="T7" fmla="*/ 19 h 26"/>
                <a:gd name="T8" fmla="*/ 58 w 93"/>
                <a:gd name="T9" fmla="*/ 19 h 26"/>
                <a:gd name="T10" fmla="*/ 42 w 93"/>
                <a:gd name="T11" fmla="*/ 14 h 26"/>
                <a:gd name="T12" fmla="*/ 25 w 93"/>
                <a:gd name="T13" fmla="*/ 14 h 26"/>
                <a:gd name="T14" fmla="*/ 8 w 93"/>
                <a:gd name="T15" fmla="*/ 14 h 26"/>
                <a:gd name="T16" fmla="*/ 8 w 93"/>
                <a:gd name="T17" fmla="*/ 14 h 26"/>
                <a:gd name="T18" fmla="*/ 5 w 93"/>
                <a:gd name="T19" fmla="*/ 14 h 26"/>
                <a:gd name="T20" fmla="*/ 2 w 93"/>
                <a:gd name="T21" fmla="*/ 12 h 26"/>
                <a:gd name="T22" fmla="*/ 0 w 93"/>
                <a:gd name="T23" fmla="*/ 8 h 26"/>
                <a:gd name="T24" fmla="*/ 0 w 93"/>
                <a:gd name="T25" fmla="*/ 8 h 26"/>
                <a:gd name="T26" fmla="*/ 0 w 93"/>
                <a:gd name="T27" fmla="*/ 5 h 26"/>
                <a:gd name="T28" fmla="*/ 2 w 93"/>
                <a:gd name="T29" fmla="*/ 2 h 26"/>
                <a:gd name="T30" fmla="*/ 6 w 93"/>
                <a:gd name="T31" fmla="*/ 0 h 26"/>
                <a:gd name="T32" fmla="*/ 6 w 93"/>
                <a:gd name="T33" fmla="*/ 0 h 26"/>
                <a:gd name="T34" fmla="*/ 17 w 93"/>
                <a:gd name="T35" fmla="*/ 0 h 26"/>
                <a:gd name="T36" fmla="*/ 29 w 93"/>
                <a:gd name="T37" fmla="*/ 0 h 26"/>
                <a:gd name="T38" fmla="*/ 40 w 93"/>
                <a:gd name="T39" fmla="*/ 1 h 26"/>
                <a:gd name="T40" fmla="*/ 40 w 93"/>
                <a:gd name="T41" fmla="*/ 1 h 26"/>
                <a:gd name="T42" fmla="*/ 51 w 93"/>
                <a:gd name="T43" fmla="*/ 2 h 26"/>
                <a:gd name="T44" fmla="*/ 62 w 93"/>
                <a:gd name="T45" fmla="*/ 6 h 26"/>
                <a:gd name="T46" fmla="*/ 71 w 93"/>
                <a:gd name="T47" fmla="*/ 12 h 26"/>
                <a:gd name="T48" fmla="*/ 71 w 93"/>
                <a:gd name="T49" fmla="*/ 12 h 26"/>
                <a:gd name="T50" fmla="*/ 76 w 93"/>
                <a:gd name="T51" fmla="*/ 12 h 26"/>
                <a:gd name="T52" fmla="*/ 80 w 93"/>
                <a:gd name="T53" fmla="*/ 12 h 26"/>
                <a:gd name="T54" fmla="*/ 85 w 93"/>
                <a:gd name="T55" fmla="*/ 12 h 26"/>
                <a:gd name="T56" fmla="*/ 85 w 93"/>
                <a:gd name="T57" fmla="*/ 12 h 26"/>
                <a:gd name="T58" fmla="*/ 88 w 93"/>
                <a:gd name="T59" fmla="*/ 12 h 26"/>
                <a:gd name="T60" fmla="*/ 92 w 93"/>
                <a:gd name="T61" fmla="*/ 15 h 26"/>
                <a:gd name="T62" fmla="*/ 93 w 93"/>
                <a:gd name="T63" fmla="*/ 18 h 26"/>
                <a:gd name="T64" fmla="*/ 93 w 93"/>
                <a:gd name="T65" fmla="*/ 18 h 26"/>
                <a:gd name="T66" fmla="*/ 92 w 93"/>
                <a:gd name="T67" fmla="*/ 21 h 26"/>
                <a:gd name="T68" fmla="*/ 90 w 93"/>
                <a:gd name="T69" fmla="*/ 24 h 26"/>
                <a:gd name="T70" fmla="*/ 86 w 93"/>
                <a:gd name="T71" fmla="*/ 25 h 26"/>
                <a:gd name="T72" fmla="*/ 86 w 93"/>
                <a:gd name="T73" fmla="*/ 25 h 2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93"/>
                <a:gd name="T112" fmla="*/ 0 h 26"/>
                <a:gd name="T113" fmla="*/ 93 w 93"/>
                <a:gd name="T114" fmla="*/ 26 h 2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93" h="26">
                  <a:moveTo>
                    <a:pt x="86" y="25"/>
                  </a:moveTo>
                  <a:lnTo>
                    <a:pt x="76" y="26"/>
                  </a:lnTo>
                  <a:lnTo>
                    <a:pt x="66" y="24"/>
                  </a:lnTo>
                  <a:lnTo>
                    <a:pt x="58" y="19"/>
                  </a:lnTo>
                  <a:lnTo>
                    <a:pt x="42" y="14"/>
                  </a:lnTo>
                  <a:lnTo>
                    <a:pt x="25" y="14"/>
                  </a:lnTo>
                  <a:lnTo>
                    <a:pt x="8" y="14"/>
                  </a:lnTo>
                  <a:lnTo>
                    <a:pt x="5" y="14"/>
                  </a:lnTo>
                  <a:lnTo>
                    <a:pt x="2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6" y="0"/>
                  </a:lnTo>
                  <a:lnTo>
                    <a:pt x="17" y="0"/>
                  </a:lnTo>
                  <a:lnTo>
                    <a:pt x="29" y="0"/>
                  </a:lnTo>
                  <a:lnTo>
                    <a:pt x="40" y="1"/>
                  </a:lnTo>
                  <a:lnTo>
                    <a:pt x="51" y="2"/>
                  </a:lnTo>
                  <a:lnTo>
                    <a:pt x="62" y="6"/>
                  </a:lnTo>
                  <a:lnTo>
                    <a:pt x="71" y="12"/>
                  </a:lnTo>
                  <a:lnTo>
                    <a:pt x="76" y="12"/>
                  </a:lnTo>
                  <a:lnTo>
                    <a:pt x="80" y="12"/>
                  </a:lnTo>
                  <a:lnTo>
                    <a:pt x="85" y="12"/>
                  </a:lnTo>
                  <a:lnTo>
                    <a:pt x="88" y="12"/>
                  </a:lnTo>
                  <a:lnTo>
                    <a:pt x="92" y="15"/>
                  </a:lnTo>
                  <a:lnTo>
                    <a:pt x="93" y="18"/>
                  </a:lnTo>
                  <a:lnTo>
                    <a:pt x="92" y="21"/>
                  </a:lnTo>
                  <a:lnTo>
                    <a:pt x="90" y="24"/>
                  </a:lnTo>
                  <a:lnTo>
                    <a:pt x="86" y="2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49" name="Freeform 1006"/>
            <p:cNvSpPr>
              <a:spLocks/>
            </p:cNvSpPr>
            <p:nvPr/>
          </p:nvSpPr>
          <p:spPr bwMode="auto">
            <a:xfrm>
              <a:off x="1414" y="1748"/>
              <a:ext cx="48" cy="48"/>
            </a:xfrm>
            <a:custGeom>
              <a:avLst/>
              <a:gdLst>
                <a:gd name="T0" fmla="*/ 0 w 48"/>
                <a:gd name="T1" fmla="*/ 22 h 48"/>
                <a:gd name="T2" fmla="*/ 4 w 48"/>
                <a:gd name="T3" fmla="*/ 10 h 48"/>
                <a:gd name="T4" fmla="*/ 14 w 48"/>
                <a:gd name="T5" fmla="*/ 2 h 48"/>
                <a:gd name="T6" fmla="*/ 26 w 48"/>
                <a:gd name="T7" fmla="*/ 0 h 48"/>
                <a:gd name="T8" fmla="*/ 26 w 48"/>
                <a:gd name="T9" fmla="*/ 0 h 48"/>
                <a:gd name="T10" fmla="*/ 38 w 48"/>
                <a:gd name="T11" fmla="*/ 4 h 48"/>
                <a:gd name="T12" fmla="*/ 46 w 48"/>
                <a:gd name="T13" fmla="*/ 13 h 48"/>
                <a:gd name="T14" fmla="*/ 48 w 48"/>
                <a:gd name="T15" fmla="*/ 26 h 48"/>
                <a:gd name="T16" fmla="*/ 48 w 48"/>
                <a:gd name="T17" fmla="*/ 26 h 48"/>
                <a:gd name="T18" fmla="*/ 44 w 48"/>
                <a:gd name="T19" fmla="*/ 38 h 48"/>
                <a:gd name="T20" fmla="*/ 35 w 48"/>
                <a:gd name="T21" fmla="*/ 46 h 48"/>
                <a:gd name="T22" fmla="*/ 23 w 48"/>
                <a:gd name="T23" fmla="*/ 48 h 48"/>
                <a:gd name="T24" fmla="*/ 23 w 48"/>
                <a:gd name="T25" fmla="*/ 48 h 48"/>
                <a:gd name="T26" fmla="*/ 10 w 48"/>
                <a:gd name="T27" fmla="*/ 44 h 48"/>
                <a:gd name="T28" fmla="*/ 2 w 48"/>
                <a:gd name="T29" fmla="*/ 35 h 48"/>
                <a:gd name="T30" fmla="*/ 0 w 48"/>
                <a:gd name="T31" fmla="*/ 22 h 48"/>
                <a:gd name="T32" fmla="*/ 0 w 48"/>
                <a:gd name="T33" fmla="*/ 22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0" y="22"/>
                  </a:moveTo>
                  <a:lnTo>
                    <a:pt x="4" y="10"/>
                  </a:lnTo>
                  <a:lnTo>
                    <a:pt x="14" y="2"/>
                  </a:lnTo>
                  <a:lnTo>
                    <a:pt x="26" y="0"/>
                  </a:lnTo>
                  <a:lnTo>
                    <a:pt x="38" y="4"/>
                  </a:lnTo>
                  <a:lnTo>
                    <a:pt x="46" y="13"/>
                  </a:lnTo>
                  <a:lnTo>
                    <a:pt x="48" y="26"/>
                  </a:lnTo>
                  <a:lnTo>
                    <a:pt x="44" y="38"/>
                  </a:lnTo>
                  <a:lnTo>
                    <a:pt x="35" y="46"/>
                  </a:lnTo>
                  <a:lnTo>
                    <a:pt x="23" y="48"/>
                  </a:lnTo>
                  <a:lnTo>
                    <a:pt x="10" y="44"/>
                  </a:lnTo>
                  <a:lnTo>
                    <a:pt x="2" y="35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50" name="Freeform 1007"/>
            <p:cNvSpPr>
              <a:spLocks/>
            </p:cNvSpPr>
            <p:nvPr/>
          </p:nvSpPr>
          <p:spPr bwMode="auto">
            <a:xfrm>
              <a:off x="1355" y="1696"/>
              <a:ext cx="90" cy="35"/>
            </a:xfrm>
            <a:custGeom>
              <a:avLst/>
              <a:gdLst>
                <a:gd name="T0" fmla="*/ 80 w 90"/>
                <a:gd name="T1" fmla="*/ 34 h 35"/>
                <a:gd name="T2" fmla="*/ 73 w 90"/>
                <a:gd name="T3" fmla="*/ 30 h 35"/>
                <a:gd name="T4" fmla="*/ 66 w 90"/>
                <a:gd name="T5" fmla="*/ 28 h 35"/>
                <a:gd name="T6" fmla="*/ 58 w 90"/>
                <a:gd name="T7" fmla="*/ 26 h 35"/>
                <a:gd name="T8" fmla="*/ 58 w 90"/>
                <a:gd name="T9" fmla="*/ 26 h 35"/>
                <a:gd name="T10" fmla="*/ 39 w 90"/>
                <a:gd name="T11" fmla="*/ 24 h 35"/>
                <a:gd name="T12" fmla="*/ 21 w 90"/>
                <a:gd name="T13" fmla="*/ 19 h 35"/>
                <a:gd name="T14" fmla="*/ 4 w 90"/>
                <a:gd name="T15" fmla="*/ 13 h 35"/>
                <a:gd name="T16" fmla="*/ 4 w 90"/>
                <a:gd name="T17" fmla="*/ 13 h 35"/>
                <a:gd name="T18" fmla="*/ 1 w 90"/>
                <a:gd name="T19" fmla="*/ 11 h 35"/>
                <a:gd name="T20" fmla="*/ 0 w 90"/>
                <a:gd name="T21" fmla="*/ 8 h 35"/>
                <a:gd name="T22" fmla="*/ 0 w 90"/>
                <a:gd name="T23" fmla="*/ 4 h 35"/>
                <a:gd name="T24" fmla="*/ 0 w 90"/>
                <a:gd name="T25" fmla="*/ 4 h 35"/>
                <a:gd name="T26" fmla="*/ 3 w 90"/>
                <a:gd name="T27" fmla="*/ 2 h 35"/>
                <a:gd name="T28" fmla="*/ 7 w 90"/>
                <a:gd name="T29" fmla="*/ 0 h 35"/>
                <a:gd name="T30" fmla="*/ 10 w 90"/>
                <a:gd name="T31" fmla="*/ 1 h 35"/>
                <a:gd name="T32" fmla="*/ 10 w 90"/>
                <a:gd name="T33" fmla="*/ 1 h 35"/>
                <a:gd name="T34" fmla="*/ 27 w 90"/>
                <a:gd name="T35" fmla="*/ 7 h 35"/>
                <a:gd name="T36" fmla="*/ 45 w 90"/>
                <a:gd name="T37" fmla="*/ 11 h 35"/>
                <a:gd name="T38" fmla="*/ 63 w 90"/>
                <a:gd name="T39" fmla="*/ 13 h 35"/>
                <a:gd name="T40" fmla="*/ 63 w 90"/>
                <a:gd name="T41" fmla="*/ 13 h 35"/>
                <a:gd name="T42" fmla="*/ 71 w 90"/>
                <a:gd name="T43" fmla="*/ 15 h 35"/>
                <a:gd name="T44" fmla="*/ 79 w 90"/>
                <a:gd name="T45" fmla="*/ 18 h 35"/>
                <a:gd name="T46" fmla="*/ 86 w 90"/>
                <a:gd name="T47" fmla="*/ 22 h 35"/>
                <a:gd name="T48" fmla="*/ 86 w 90"/>
                <a:gd name="T49" fmla="*/ 22 h 35"/>
                <a:gd name="T50" fmla="*/ 89 w 90"/>
                <a:gd name="T51" fmla="*/ 24 h 35"/>
                <a:gd name="T52" fmla="*/ 90 w 90"/>
                <a:gd name="T53" fmla="*/ 28 h 35"/>
                <a:gd name="T54" fmla="*/ 89 w 90"/>
                <a:gd name="T55" fmla="*/ 31 h 35"/>
                <a:gd name="T56" fmla="*/ 89 w 90"/>
                <a:gd name="T57" fmla="*/ 31 h 35"/>
                <a:gd name="T58" fmla="*/ 87 w 90"/>
                <a:gd name="T59" fmla="*/ 34 h 35"/>
                <a:gd name="T60" fmla="*/ 84 w 90"/>
                <a:gd name="T61" fmla="*/ 35 h 35"/>
                <a:gd name="T62" fmla="*/ 80 w 90"/>
                <a:gd name="T63" fmla="*/ 34 h 35"/>
                <a:gd name="T64" fmla="*/ 80 w 90"/>
                <a:gd name="T65" fmla="*/ 34 h 3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0"/>
                <a:gd name="T100" fmla="*/ 0 h 35"/>
                <a:gd name="T101" fmla="*/ 90 w 90"/>
                <a:gd name="T102" fmla="*/ 35 h 3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0" h="35">
                  <a:moveTo>
                    <a:pt x="80" y="34"/>
                  </a:moveTo>
                  <a:lnTo>
                    <a:pt x="73" y="30"/>
                  </a:lnTo>
                  <a:lnTo>
                    <a:pt x="66" y="28"/>
                  </a:lnTo>
                  <a:lnTo>
                    <a:pt x="58" y="26"/>
                  </a:lnTo>
                  <a:lnTo>
                    <a:pt x="39" y="24"/>
                  </a:lnTo>
                  <a:lnTo>
                    <a:pt x="21" y="19"/>
                  </a:lnTo>
                  <a:lnTo>
                    <a:pt x="4" y="13"/>
                  </a:lnTo>
                  <a:lnTo>
                    <a:pt x="1" y="11"/>
                  </a:lnTo>
                  <a:lnTo>
                    <a:pt x="0" y="8"/>
                  </a:lnTo>
                  <a:lnTo>
                    <a:pt x="0" y="4"/>
                  </a:lnTo>
                  <a:lnTo>
                    <a:pt x="3" y="2"/>
                  </a:lnTo>
                  <a:lnTo>
                    <a:pt x="7" y="0"/>
                  </a:lnTo>
                  <a:lnTo>
                    <a:pt x="10" y="1"/>
                  </a:lnTo>
                  <a:lnTo>
                    <a:pt x="27" y="7"/>
                  </a:lnTo>
                  <a:lnTo>
                    <a:pt x="45" y="11"/>
                  </a:lnTo>
                  <a:lnTo>
                    <a:pt x="63" y="13"/>
                  </a:lnTo>
                  <a:lnTo>
                    <a:pt x="71" y="15"/>
                  </a:lnTo>
                  <a:lnTo>
                    <a:pt x="79" y="18"/>
                  </a:lnTo>
                  <a:lnTo>
                    <a:pt x="86" y="22"/>
                  </a:lnTo>
                  <a:lnTo>
                    <a:pt x="89" y="24"/>
                  </a:lnTo>
                  <a:lnTo>
                    <a:pt x="90" y="28"/>
                  </a:lnTo>
                  <a:lnTo>
                    <a:pt x="89" y="31"/>
                  </a:lnTo>
                  <a:lnTo>
                    <a:pt x="87" y="34"/>
                  </a:lnTo>
                  <a:lnTo>
                    <a:pt x="84" y="35"/>
                  </a:lnTo>
                  <a:lnTo>
                    <a:pt x="80" y="3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51" name="Freeform 1008"/>
            <p:cNvSpPr>
              <a:spLocks/>
            </p:cNvSpPr>
            <p:nvPr/>
          </p:nvSpPr>
          <p:spPr bwMode="auto">
            <a:xfrm>
              <a:off x="1365" y="1672"/>
              <a:ext cx="84" cy="51"/>
            </a:xfrm>
            <a:custGeom>
              <a:avLst/>
              <a:gdLst>
                <a:gd name="T0" fmla="*/ 72 w 84"/>
                <a:gd name="T1" fmla="*/ 48 h 51"/>
                <a:gd name="T2" fmla="*/ 58 w 84"/>
                <a:gd name="T3" fmla="*/ 38 h 51"/>
                <a:gd name="T4" fmla="*/ 45 w 84"/>
                <a:gd name="T5" fmla="*/ 28 h 51"/>
                <a:gd name="T6" fmla="*/ 30 w 84"/>
                <a:gd name="T7" fmla="*/ 18 h 51"/>
                <a:gd name="T8" fmla="*/ 30 w 84"/>
                <a:gd name="T9" fmla="*/ 18 h 51"/>
                <a:gd name="T10" fmla="*/ 23 w 84"/>
                <a:gd name="T11" fmla="*/ 15 h 51"/>
                <a:gd name="T12" fmla="*/ 15 w 84"/>
                <a:gd name="T13" fmla="*/ 14 h 51"/>
                <a:gd name="T14" fmla="*/ 6 w 84"/>
                <a:gd name="T15" fmla="*/ 14 h 51"/>
                <a:gd name="T16" fmla="*/ 6 w 84"/>
                <a:gd name="T17" fmla="*/ 14 h 51"/>
                <a:gd name="T18" fmla="*/ 3 w 84"/>
                <a:gd name="T19" fmla="*/ 12 h 51"/>
                <a:gd name="T20" fmla="*/ 1 w 84"/>
                <a:gd name="T21" fmla="*/ 9 h 51"/>
                <a:gd name="T22" fmla="*/ 0 w 84"/>
                <a:gd name="T23" fmla="*/ 6 h 51"/>
                <a:gd name="T24" fmla="*/ 0 w 84"/>
                <a:gd name="T25" fmla="*/ 6 h 51"/>
                <a:gd name="T26" fmla="*/ 2 w 84"/>
                <a:gd name="T27" fmla="*/ 3 h 51"/>
                <a:gd name="T28" fmla="*/ 5 w 84"/>
                <a:gd name="T29" fmla="*/ 1 h 51"/>
                <a:gd name="T30" fmla="*/ 8 w 84"/>
                <a:gd name="T31" fmla="*/ 0 h 51"/>
                <a:gd name="T32" fmla="*/ 8 w 84"/>
                <a:gd name="T33" fmla="*/ 0 h 51"/>
                <a:gd name="T34" fmla="*/ 19 w 84"/>
                <a:gd name="T35" fmla="*/ 1 h 51"/>
                <a:gd name="T36" fmla="*/ 29 w 84"/>
                <a:gd name="T37" fmla="*/ 3 h 51"/>
                <a:gd name="T38" fmla="*/ 38 w 84"/>
                <a:gd name="T39" fmla="*/ 7 h 51"/>
                <a:gd name="T40" fmla="*/ 38 w 84"/>
                <a:gd name="T41" fmla="*/ 7 h 51"/>
                <a:gd name="T42" fmla="*/ 53 w 84"/>
                <a:gd name="T43" fmla="*/ 17 h 51"/>
                <a:gd name="T44" fmla="*/ 69 w 84"/>
                <a:gd name="T45" fmla="*/ 28 h 51"/>
                <a:gd name="T46" fmla="*/ 82 w 84"/>
                <a:gd name="T47" fmla="*/ 40 h 51"/>
                <a:gd name="T48" fmla="*/ 82 w 84"/>
                <a:gd name="T49" fmla="*/ 40 h 51"/>
                <a:gd name="T50" fmla="*/ 84 w 84"/>
                <a:gd name="T51" fmla="*/ 43 h 51"/>
                <a:gd name="T52" fmla="*/ 83 w 84"/>
                <a:gd name="T53" fmla="*/ 47 h 51"/>
                <a:gd name="T54" fmla="*/ 81 w 84"/>
                <a:gd name="T55" fmla="*/ 49 h 51"/>
                <a:gd name="T56" fmla="*/ 81 w 84"/>
                <a:gd name="T57" fmla="*/ 49 h 51"/>
                <a:gd name="T58" fmla="*/ 78 w 84"/>
                <a:gd name="T59" fmla="*/ 51 h 51"/>
                <a:gd name="T60" fmla="*/ 74 w 84"/>
                <a:gd name="T61" fmla="*/ 50 h 51"/>
                <a:gd name="T62" fmla="*/ 72 w 84"/>
                <a:gd name="T63" fmla="*/ 48 h 51"/>
                <a:gd name="T64" fmla="*/ 72 w 84"/>
                <a:gd name="T65" fmla="*/ 48 h 5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4"/>
                <a:gd name="T100" fmla="*/ 0 h 51"/>
                <a:gd name="T101" fmla="*/ 84 w 84"/>
                <a:gd name="T102" fmla="*/ 51 h 5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4" h="51">
                  <a:moveTo>
                    <a:pt x="72" y="48"/>
                  </a:moveTo>
                  <a:lnTo>
                    <a:pt x="58" y="38"/>
                  </a:lnTo>
                  <a:lnTo>
                    <a:pt x="45" y="28"/>
                  </a:lnTo>
                  <a:lnTo>
                    <a:pt x="30" y="18"/>
                  </a:lnTo>
                  <a:lnTo>
                    <a:pt x="23" y="15"/>
                  </a:lnTo>
                  <a:lnTo>
                    <a:pt x="15" y="14"/>
                  </a:lnTo>
                  <a:lnTo>
                    <a:pt x="6" y="14"/>
                  </a:lnTo>
                  <a:lnTo>
                    <a:pt x="3" y="12"/>
                  </a:lnTo>
                  <a:lnTo>
                    <a:pt x="1" y="9"/>
                  </a:lnTo>
                  <a:lnTo>
                    <a:pt x="0" y="6"/>
                  </a:lnTo>
                  <a:lnTo>
                    <a:pt x="2" y="3"/>
                  </a:lnTo>
                  <a:lnTo>
                    <a:pt x="5" y="1"/>
                  </a:lnTo>
                  <a:lnTo>
                    <a:pt x="8" y="0"/>
                  </a:lnTo>
                  <a:lnTo>
                    <a:pt x="19" y="1"/>
                  </a:lnTo>
                  <a:lnTo>
                    <a:pt x="29" y="3"/>
                  </a:lnTo>
                  <a:lnTo>
                    <a:pt x="38" y="7"/>
                  </a:lnTo>
                  <a:lnTo>
                    <a:pt x="53" y="17"/>
                  </a:lnTo>
                  <a:lnTo>
                    <a:pt x="69" y="28"/>
                  </a:lnTo>
                  <a:lnTo>
                    <a:pt x="82" y="40"/>
                  </a:lnTo>
                  <a:lnTo>
                    <a:pt x="84" y="43"/>
                  </a:lnTo>
                  <a:lnTo>
                    <a:pt x="83" y="47"/>
                  </a:lnTo>
                  <a:lnTo>
                    <a:pt x="81" y="49"/>
                  </a:lnTo>
                  <a:lnTo>
                    <a:pt x="78" y="51"/>
                  </a:lnTo>
                  <a:lnTo>
                    <a:pt x="74" y="50"/>
                  </a:lnTo>
                  <a:lnTo>
                    <a:pt x="72" y="4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52" name="Freeform 1009"/>
            <p:cNvSpPr>
              <a:spLocks/>
            </p:cNvSpPr>
            <p:nvPr/>
          </p:nvSpPr>
          <p:spPr bwMode="auto">
            <a:xfrm>
              <a:off x="1389" y="1633"/>
              <a:ext cx="85" cy="53"/>
            </a:xfrm>
            <a:custGeom>
              <a:avLst/>
              <a:gdLst>
                <a:gd name="T0" fmla="*/ 74 w 85"/>
                <a:gd name="T1" fmla="*/ 51 h 53"/>
                <a:gd name="T2" fmla="*/ 65 w 85"/>
                <a:gd name="T3" fmla="*/ 47 h 53"/>
                <a:gd name="T4" fmla="*/ 56 w 85"/>
                <a:gd name="T5" fmla="*/ 44 h 53"/>
                <a:gd name="T6" fmla="*/ 47 w 85"/>
                <a:gd name="T7" fmla="*/ 41 h 53"/>
                <a:gd name="T8" fmla="*/ 47 w 85"/>
                <a:gd name="T9" fmla="*/ 41 h 53"/>
                <a:gd name="T10" fmla="*/ 33 w 85"/>
                <a:gd name="T11" fmla="*/ 34 h 53"/>
                <a:gd name="T12" fmla="*/ 22 w 85"/>
                <a:gd name="T13" fmla="*/ 26 h 53"/>
                <a:gd name="T14" fmla="*/ 11 w 85"/>
                <a:gd name="T15" fmla="*/ 16 h 53"/>
                <a:gd name="T16" fmla="*/ 11 w 85"/>
                <a:gd name="T17" fmla="*/ 16 h 53"/>
                <a:gd name="T18" fmla="*/ 9 w 85"/>
                <a:gd name="T19" fmla="*/ 15 h 53"/>
                <a:gd name="T20" fmla="*/ 8 w 85"/>
                <a:gd name="T21" fmla="*/ 14 h 53"/>
                <a:gd name="T22" fmla="*/ 5 w 85"/>
                <a:gd name="T23" fmla="*/ 14 h 53"/>
                <a:gd name="T24" fmla="*/ 5 w 85"/>
                <a:gd name="T25" fmla="*/ 14 h 53"/>
                <a:gd name="T26" fmla="*/ 2 w 85"/>
                <a:gd name="T27" fmla="*/ 12 h 53"/>
                <a:gd name="T28" fmla="*/ 0 w 85"/>
                <a:gd name="T29" fmla="*/ 9 h 53"/>
                <a:gd name="T30" fmla="*/ 0 w 85"/>
                <a:gd name="T31" fmla="*/ 5 h 53"/>
                <a:gd name="T32" fmla="*/ 0 w 85"/>
                <a:gd name="T33" fmla="*/ 5 h 53"/>
                <a:gd name="T34" fmla="*/ 2 w 85"/>
                <a:gd name="T35" fmla="*/ 2 h 53"/>
                <a:gd name="T36" fmla="*/ 5 w 85"/>
                <a:gd name="T37" fmla="*/ 0 h 53"/>
                <a:gd name="T38" fmla="*/ 9 w 85"/>
                <a:gd name="T39" fmla="*/ 0 h 53"/>
                <a:gd name="T40" fmla="*/ 9 w 85"/>
                <a:gd name="T41" fmla="*/ 0 h 53"/>
                <a:gd name="T42" fmla="*/ 11 w 85"/>
                <a:gd name="T43" fmla="*/ 1 h 53"/>
                <a:gd name="T44" fmla="*/ 13 w 85"/>
                <a:gd name="T45" fmla="*/ 2 h 53"/>
                <a:gd name="T46" fmla="*/ 15 w 85"/>
                <a:gd name="T47" fmla="*/ 3 h 53"/>
                <a:gd name="T48" fmla="*/ 15 w 85"/>
                <a:gd name="T49" fmla="*/ 3 h 53"/>
                <a:gd name="T50" fmla="*/ 30 w 85"/>
                <a:gd name="T51" fmla="*/ 14 h 53"/>
                <a:gd name="T52" fmla="*/ 45 w 85"/>
                <a:gd name="T53" fmla="*/ 25 h 53"/>
                <a:gd name="T54" fmla="*/ 63 w 85"/>
                <a:gd name="T55" fmla="*/ 32 h 53"/>
                <a:gd name="T56" fmla="*/ 63 w 85"/>
                <a:gd name="T57" fmla="*/ 32 h 53"/>
                <a:gd name="T58" fmla="*/ 70 w 85"/>
                <a:gd name="T59" fmla="*/ 34 h 53"/>
                <a:gd name="T60" fmla="*/ 77 w 85"/>
                <a:gd name="T61" fmla="*/ 37 h 53"/>
                <a:gd name="T62" fmla="*/ 83 w 85"/>
                <a:gd name="T63" fmla="*/ 41 h 53"/>
                <a:gd name="T64" fmla="*/ 83 w 85"/>
                <a:gd name="T65" fmla="*/ 41 h 53"/>
                <a:gd name="T66" fmla="*/ 85 w 85"/>
                <a:gd name="T67" fmla="*/ 44 h 53"/>
                <a:gd name="T68" fmla="*/ 85 w 85"/>
                <a:gd name="T69" fmla="*/ 48 h 53"/>
                <a:gd name="T70" fmla="*/ 84 w 85"/>
                <a:gd name="T71" fmla="*/ 51 h 53"/>
                <a:gd name="T72" fmla="*/ 84 w 85"/>
                <a:gd name="T73" fmla="*/ 51 h 53"/>
                <a:gd name="T74" fmla="*/ 80 w 85"/>
                <a:gd name="T75" fmla="*/ 53 h 53"/>
                <a:gd name="T76" fmla="*/ 77 w 85"/>
                <a:gd name="T77" fmla="*/ 53 h 53"/>
                <a:gd name="T78" fmla="*/ 74 w 85"/>
                <a:gd name="T79" fmla="*/ 51 h 53"/>
                <a:gd name="T80" fmla="*/ 74 w 85"/>
                <a:gd name="T81" fmla="*/ 51 h 5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5"/>
                <a:gd name="T124" fmla="*/ 0 h 53"/>
                <a:gd name="T125" fmla="*/ 85 w 85"/>
                <a:gd name="T126" fmla="*/ 53 h 5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5" h="53">
                  <a:moveTo>
                    <a:pt x="74" y="51"/>
                  </a:moveTo>
                  <a:lnTo>
                    <a:pt x="65" y="47"/>
                  </a:lnTo>
                  <a:lnTo>
                    <a:pt x="56" y="44"/>
                  </a:lnTo>
                  <a:lnTo>
                    <a:pt x="47" y="41"/>
                  </a:lnTo>
                  <a:lnTo>
                    <a:pt x="33" y="34"/>
                  </a:lnTo>
                  <a:lnTo>
                    <a:pt x="22" y="26"/>
                  </a:lnTo>
                  <a:lnTo>
                    <a:pt x="11" y="16"/>
                  </a:lnTo>
                  <a:lnTo>
                    <a:pt x="9" y="15"/>
                  </a:lnTo>
                  <a:lnTo>
                    <a:pt x="8" y="14"/>
                  </a:lnTo>
                  <a:lnTo>
                    <a:pt x="5" y="14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9" y="0"/>
                  </a:lnTo>
                  <a:lnTo>
                    <a:pt x="11" y="1"/>
                  </a:lnTo>
                  <a:lnTo>
                    <a:pt x="13" y="2"/>
                  </a:lnTo>
                  <a:lnTo>
                    <a:pt x="15" y="3"/>
                  </a:lnTo>
                  <a:lnTo>
                    <a:pt x="30" y="14"/>
                  </a:lnTo>
                  <a:lnTo>
                    <a:pt x="45" y="25"/>
                  </a:lnTo>
                  <a:lnTo>
                    <a:pt x="63" y="32"/>
                  </a:lnTo>
                  <a:lnTo>
                    <a:pt x="70" y="34"/>
                  </a:lnTo>
                  <a:lnTo>
                    <a:pt x="77" y="37"/>
                  </a:lnTo>
                  <a:lnTo>
                    <a:pt x="83" y="41"/>
                  </a:lnTo>
                  <a:lnTo>
                    <a:pt x="85" y="44"/>
                  </a:lnTo>
                  <a:lnTo>
                    <a:pt x="85" y="48"/>
                  </a:lnTo>
                  <a:lnTo>
                    <a:pt x="84" y="51"/>
                  </a:lnTo>
                  <a:lnTo>
                    <a:pt x="80" y="53"/>
                  </a:lnTo>
                  <a:lnTo>
                    <a:pt x="77" y="53"/>
                  </a:lnTo>
                  <a:lnTo>
                    <a:pt x="74" y="5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53" name="Freeform 1010"/>
            <p:cNvSpPr>
              <a:spLocks/>
            </p:cNvSpPr>
            <p:nvPr/>
          </p:nvSpPr>
          <p:spPr bwMode="auto">
            <a:xfrm>
              <a:off x="1406" y="1613"/>
              <a:ext cx="70" cy="69"/>
            </a:xfrm>
            <a:custGeom>
              <a:avLst/>
              <a:gdLst>
                <a:gd name="T0" fmla="*/ 56 w 70"/>
                <a:gd name="T1" fmla="*/ 64 h 69"/>
                <a:gd name="T2" fmla="*/ 49 w 70"/>
                <a:gd name="T3" fmla="*/ 55 h 69"/>
                <a:gd name="T4" fmla="*/ 41 w 70"/>
                <a:gd name="T5" fmla="*/ 48 h 69"/>
                <a:gd name="T6" fmla="*/ 33 w 70"/>
                <a:gd name="T7" fmla="*/ 40 h 69"/>
                <a:gd name="T8" fmla="*/ 33 w 70"/>
                <a:gd name="T9" fmla="*/ 40 h 69"/>
                <a:gd name="T10" fmla="*/ 21 w 70"/>
                <a:gd name="T11" fmla="*/ 32 h 69"/>
                <a:gd name="T12" fmla="*/ 11 w 70"/>
                <a:gd name="T13" fmla="*/ 23 h 69"/>
                <a:gd name="T14" fmla="*/ 2 w 70"/>
                <a:gd name="T15" fmla="*/ 12 h 69"/>
                <a:gd name="T16" fmla="*/ 2 w 70"/>
                <a:gd name="T17" fmla="*/ 12 h 69"/>
                <a:gd name="T18" fmla="*/ 0 w 70"/>
                <a:gd name="T19" fmla="*/ 9 h 69"/>
                <a:gd name="T20" fmla="*/ 0 w 70"/>
                <a:gd name="T21" fmla="*/ 6 h 69"/>
                <a:gd name="T22" fmla="*/ 2 w 70"/>
                <a:gd name="T23" fmla="*/ 2 h 69"/>
                <a:gd name="T24" fmla="*/ 2 w 70"/>
                <a:gd name="T25" fmla="*/ 2 h 69"/>
                <a:gd name="T26" fmla="*/ 5 w 70"/>
                <a:gd name="T27" fmla="*/ 0 h 69"/>
                <a:gd name="T28" fmla="*/ 8 w 70"/>
                <a:gd name="T29" fmla="*/ 0 h 69"/>
                <a:gd name="T30" fmla="*/ 11 w 70"/>
                <a:gd name="T31" fmla="*/ 2 h 69"/>
                <a:gd name="T32" fmla="*/ 11 w 70"/>
                <a:gd name="T33" fmla="*/ 2 h 69"/>
                <a:gd name="T34" fmla="*/ 20 w 70"/>
                <a:gd name="T35" fmla="*/ 12 h 69"/>
                <a:gd name="T36" fmla="*/ 30 w 70"/>
                <a:gd name="T37" fmla="*/ 22 h 69"/>
                <a:gd name="T38" fmla="*/ 41 w 70"/>
                <a:gd name="T39" fmla="*/ 30 h 69"/>
                <a:gd name="T40" fmla="*/ 41 w 70"/>
                <a:gd name="T41" fmla="*/ 30 h 69"/>
                <a:gd name="T42" fmla="*/ 52 w 70"/>
                <a:gd name="T43" fmla="*/ 38 h 69"/>
                <a:gd name="T44" fmla="*/ 62 w 70"/>
                <a:gd name="T45" fmla="*/ 48 h 69"/>
                <a:gd name="T46" fmla="*/ 69 w 70"/>
                <a:gd name="T47" fmla="*/ 60 h 69"/>
                <a:gd name="T48" fmla="*/ 69 w 70"/>
                <a:gd name="T49" fmla="*/ 60 h 69"/>
                <a:gd name="T50" fmla="*/ 70 w 70"/>
                <a:gd name="T51" fmla="*/ 63 h 69"/>
                <a:gd name="T52" fmla="*/ 68 w 70"/>
                <a:gd name="T53" fmla="*/ 66 h 69"/>
                <a:gd name="T54" fmla="*/ 65 w 70"/>
                <a:gd name="T55" fmla="*/ 68 h 69"/>
                <a:gd name="T56" fmla="*/ 65 w 70"/>
                <a:gd name="T57" fmla="*/ 68 h 69"/>
                <a:gd name="T58" fmla="*/ 61 w 70"/>
                <a:gd name="T59" fmla="*/ 69 h 69"/>
                <a:gd name="T60" fmla="*/ 58 w 70"/>
                <a:gd name="T61" fmla="*/ 67 h 69"/>
                <a:gd name="T62" fmla="*/ 56 w 70"/>
                <a:gd name="T63" fmla="*/ 64 h 69"/>
                <a:gd name="T64" fmla="*/ 56 w 70"/>
                <a:gd name="T65" fmla="*/ 64 h 6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0"/>
                <a:gd name="T100" fmla="*/ 0 h 69"/>
                <a:gd name="T101" fmla="*/ 70 w 70"/>
                <a:gd name="T102" fmla="*/ 69 h 6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0" h="69">
                  <a:moveTo>
                    <a:pt x="56" y="64"/>
                  </a:moveTo>
                  <a:lnTo>
                    <a:pt x="49" y="55"/>
                  </a:lnTo>
                  <a:lnTo>
                    <a:pt x="41" y="48"/>
                  </a:lnTo>
                  <a:lnTo>
                    <a:pt x="33" y="40"/>
                  </a:lnTo>
                  <a:lnTo>
                    <a:pt x="21" y="32"/>
                  </a:lnTo>
                  <a:lnTo>
                    <a:pt x="11" y="23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6"/>
                  </a:lnTo>
                  <a:lnTo>
                    <a:pt x="2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1" y="2"/>
                  </a:lnTo>
                  <a:lnTo>
                    <a:pt x="20" y="12"/>
                  </a:lnTo>
                  <a:lnTo>
                    <a:pt x="30" y="22"/>
                  </a:lnTo>
                  <a:lnTo>
                    <a:pt x="41" y="30"/>
                  </a:lnTo>
                  <a:lnTo>
                    <a:pt x="52" y="38"/>
                  </a:lnTo>
                  <a:lnTo>
                    <a:pt x="62" y="48"/>
                  </a:lnTo>
                  <a:lnTo>
                    <a:pt x="69" y="60"/>
                  </a:lnTo>
                  <a:lnTo>
                    <a:pt x="70" y="63"/>
                  </a:lnTo>
                  <a:lnTo>
                    <a:pt x="68" y="66"/>
                  </a:lnTo>
                  <a:lnTo>
                    <a:pt x="65" y="68"/>
                  </a:lnTo>
                  <a:lnTo>
                    <a:pt x="61" y="69"/>
                  </a:lnTo>
                  <a:lnTo>
                    <a:pt x="58" y="67"/>
                  </a:lnTo>
                  <a:lnTo>
                    <a:pt x="56" y="6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54" name="Freeform 1011"/>
            <p:cNvSpPr>
              <a:spLocks/>
            </p:cNvSpPr>
            <p:nvPr/>
          </p:nvSpPr>
          <p:spPr bwMode="auto">
            <a:xfrm>
              <a:off x="1454" y="1571"/>
              <a:ext cx="51" cy="75"/>
            </a:xfrm>
            <a:custGeom>
              <a:avLst/>
              <a:gdLst>
                <a:gd name="T0" fmla="*/ 38 w 51"/>
                <a:gd name="T1" fmla="*/ 70 h 75"/>
                <a:gd name="T2" fmla="*/ 28 w 51"/>
                <a:gd name="T3" fmla="*/ 49 h 75"/>
                <a:gd name="T4" fmla="*/ 13 w 51"/>
                <a:gd name="T5" fmla="*/ 30 h 75"/>
                <a:gd name="T6" fmla="*/ 0 w 51"/>
                <a:gd name="T7" fmla="*/ 10 h 75"/>
                <a:gd name="T8" fmla="*/ 0 w 51"/>
                <a:gd name="T9" fmla="*/ 10 h 75"/>
                <a:gd name="T10" fmla="*/ 0 w 51"/>
                <a:gd name="T11" fmla="*/ 6 h 75"/>
                <a:gd name="T12" fmla="*/ 1 w 51"/>
                <a:gd name="T13" fmla="*/ 3 h 75"/>
                <a:gd name="T14" fmla="*/ 3 w 51"/>
                <a:gd name="T15" fmla="*/ 1 h 75"/>
                <a:gd name="T16" fmla="*/ 3 w 51"/>
                <a:gd name="T17" fmla="*/ 1 h 75"/>
                <a:gd name="T18" fmla="*/ 7 w 51"/>
                <a:gd name="T19" fmla="*/ 0 h 75"/>
                <a:gd name="T20" fmla="*/ 10 w 51"/>
                <a:gd name="T21" fmla="*/ 1 h 75"/>
                <a:gd name="T22" fmla="*/ 12 w 51"/>
                <a:gd name="T23" fmla="*/ 3 h 75"/>
                <a:gd name="T24" fmla="*/ 12 w 51"/>
                <a:gd name="T25" fmla="*/ 3 h 75"/>
                <a:gd name="T26" fmla="*/ 21 w 51"/>
                <a:gd name="T27" fmla="*/ 17 h 75"/>
                <a:gd name="T28" fmla="*/ 30 w 51"/>
                <a:gd name="T29" fmla="*/ 29 h 75"/>
                <a:gd name="T30" fmla="*/ 39 w 51"/>
                <a:gd name="T31" fmla="*/ 41 h 75"/>
                <a:gd name="T32" fmla="*/ 39 w 51"/>
                <a:gd name="T33" fmla="*/ 41 h 75"/>
                <a:gd name="T34" fmla="*/ 44 w 51"/>
                <a:gd name="T35" fmla="*/ 50 h 75"/>
                <a:gd name="T36" fmla="*/ 48 w 51"/>
                <a:gd name="T37" fmla="*/ 58 h 75"/>
                <a:gd name="T38" fmla="*/ 51 w 51"/>
                <a:gd name="T39" fmla="*/ 67 h 75"/>
                <a:gd name="T40" fmla="*/ 51 w 51"/>
                <a:gd name="T41" fmla="*/ 67 h 75"/>
                <a:gd name="T42" fmla="*/ 51 w 51"/>
                <a:gd name="T43" fmla="*/ 71 h 75"/>
                <a:gd name="T44" fmla="*/ 49 w 51"/>
                <a:gd name="T45" fmla="*/ 74 h 75"/>
                <a:gd name="T46" fmla="*/ 46 w 51"/>
                <a:gd name="T47" fmla="*/ 75 h 75"/>
                <a:gd name="T48" fmla="*/ 46 w 51"/>
                <a:gd name="T49" fmla="*/ 75 h 75"/>
                <a:gd name="T50" fmla="*/ 42 w 51"/>
                <a:gd name="T51" fmla="*/ 75 h 75"/>
                <a:gd name="T52" fmla="*/ 39 w 51"/>
                <a:gd name="T53" fmla="*/ 73 h 75"/>
                <a:gd name="T54" fmla="*/ 38 w 51"/>
                <a:gd name="T55" fmla="*/ 70 h 75"/>
                <a:gd name="T56" fmla="*/ 38 w 51"/>
                <a:gd name="T57" fmla="*/ 70 h 7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1"/>
                <a:gd name="T88" fmla="*/ 0 h 75"/>
                <a:gd name="T89" fmla="*/ 51 w 51"/>
                <a:gd name="T90" fmla="*/ 75 h 7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1" h="75">
                  <a:moveTo>
                    <a:pt x="38" y="70"/>
                  </a:moveTo>
                  <a:lnTo>
                    <a:pt x="28" y="49"/>
                  </a:lnTo>
                  <a:lnTo>
                    <a:pt x="13" y="3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1" y="3"/>
                  </a:lnTo>
                  <a:lnTo>
                    <a:pt x="3" y="1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2" y="3"/>
                  </a:lnTo>
                  <a:lnTo>
                    <a:pt x="21" y="17"/>
                  </a:lnTo>
                  <a:lnTo>
                    <a:pt x="30" y="29"/>
                  </a:lnTo>
                  <a:lnTo>
                    <a:pt x="39" y="41"/>
                  </a:lnTo>
                  <a:lnTo>
                    <a:pt x="44" y="50"/>
                  </a:lnTo>
                  <a:lnTo>
                    <a:pt x="48" y="58"/>
                  </a:lnTo>
                  <a:lnTo>
                    <a:pt x="51" y="67"/>
                  </a:lnTo>
                  <a:lnTo>
                    <a:pt x="51" y="71"/>
                  </a:lnTo>
                  <a:lnTo>
                    <a:pt x="49" y="74"/>
                  </a:lnTo>
                  <a:lnTo>
                    <a:pt x="46" y="75"/>
                  </a:lnTo>
                  <a:lnTo>
                    <a:pt x="42" y="75"/>
                  </a:lnTo>
                  <a:lnTo>
                    <a:pt x="39" y="73"/>
                  </a:lnTo>
                  <a:lnTo>
                    <a:pt x="38" y="7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55" name="Freeform 1012"/>
            <p:cNvSpPr>
              <a:spLocks/>
            </p:cNvSpPr>
            <p:nvPr/>
          </p:nvSpPr>
          <p:spPr bwMode="auto">
            <a:xfrm>
              <a:off x="1537" y="1542"/>
              <a:ext cx="29" cy="88"/>
            </a:xfrm>
            <a:custGeom>
              <a:avLst/>
              <a:gdLst>
                <a:gd name="T0" fmla="*/ 15 w 29"/>
                <a:gd name="T1" fmla="*/ 83 h 88"/>
                <a:gd name="T2" fmla="*/ 11 w 29"/>
                <a:gd name="T3" fmla="*/ 59 h 88"/>
                <a:gd name="T4" fmla="*/ 4 w 29"/>
                <a:gd name="T5" fmla="*/ 35 h 88"/>
                <a:gd name="T6" fmla="*/ 0 w 29"/>
                <a:gd name="T7" fmla="*/ 11 h 88"/>
                <a:gd name="T8" fmla="*/ 0 w 29"/>
                <a:gd name="T9" fmla="*/ 11 h 88"/>
                <a:gd name="T10" fmla="*/ 0 w 29"/>
                <a:gd name="T11" fmla="*/ 9 h 88"/>
                <a:gd name="T12" fmla="*/ 1 w 29"/>
                <a:gd name="T13" fmla="*/ 7 h 88"/>
                <a:gd name="T14" fmla="*/ 2 w 29"/>
                <a:gd name="T15" fmla="*/ 5 h 88"/>
                <a:gd name="T16" fmla="*/ 2 w 29"/>
                <a:gd name="T17" fmla="*/ 5 h 88"/>
                <a:gd name="T18" fmla="*/ 3 w 29"/>
                <a:gd name="T19" fmla="*/ 2 h 88"/>
                <a:gd name="T20" fmla="*/ 6 w 29"/>
                <a:gd name="T21" fmla="*/ 0 h 88"/>
                <a:gd name="T22" fmla="*/ 11 w 29"/>
                <a:gd name="T23" fmla="*/ 0 h 88"/>
                <a:gd name="T24" fmla="*/ 11 w 29"/>
                <a:gd name="T25" fmla="*/ 0 h 88"/>
                <a:gd name="T26" fmla="*/ 14 w 29"/>
                <a:gd name="T27" fmla="*/ 2 h 88"/>
                <a:gd name="T28" fmla="*/ 15 w 29"/>
                <a:gd name="T29" fmla="*/ 5 h 88"/>
                <a:gd name="T30" fmla="*/ 15 w 29"/>
                <a:gd name="T31" fmla="*/ 9 h 88"/>
                <a:gd name="T32" fmla="*/ 15 w 29"/>
                <a:gd name="T33" fmla="*/ 9 h 88"/>
                <a:gd name="T34" fmla="*/ 15 w 29"/>
                <a:gd name="T35" fmla="*/ 10 h 88"/>
                <a:gd name="T36" fmla="*/ 14 w 29"/>
                <a:gd name="T37" fmla="*/ 12 h 88"/>
                <a:gd name="T38" fmla="*/ 14 w 29"/>
                <a:gd name="T39" fmla="*/ 13 h 88"/>
                <a:gd name="T40" fmla="*/ 14 w 29"/>
                <a:gd name="T41" fmla="*/ 13 h 88"/>
                <a:gd name="T42" fmla="*/ 19 w 29"/>
                <a:gd name="T43" fmla="*/ 35 h 88"/>
                <a:gd name="T44" fmla="*/ 24 w 29"/>
                <a:gd name="T45" fmla="*/ 58 h 88"/>
                <a:gd name="T46" fmla="*/ 29 w 29"/>
                <a:gd name="T47" fmla="*/ 80 h 88"/>
                <a:gd name="T48" fmla="*/ 29 w 29"/>
                <a:gd name="T49" fmla="*/ 80 h 88"/>
                <a:gd name="T50" fmla="*/ 28 w 29"/>
                <a:gd name="T51" fmla="*/ 84 h 88"/>
                <a:gd name="T52" fmla="*/ 27 w 29"/>
                <a:gd name="T53" fmla="*/ 87 h 88"/>
                <a:gd name="T54" fmla="*/ 23 w 29"/>
                <a:gd name="T55" fmla="*/ 88 h 88"/>
                <a:gd name="T56" fmla="*/ 23 w 29"/>
                <a:gd name="T57" fmla="*/ 88 h 88"/>
                <a:gd name="T58" fmla="*/ 20 w 29"/>
                <a:gd name="T59" fmla="*/ 88 h 88"/>
                <a:gd name="T60" fmla="*/ 17 w 29"/>
                <a:gd name="T61" fmla="*/ 86 h 88"/>
                <a:gd name="T62" fmla="*/ 15 w 29"/>
                <a:gd name="T63" fmla="*/ 83 h 88"/>
                <a:gd name="T64" fmla="*/ 15 w 29"/>
                <a:gd name="T65" fmla="*/ 83 h 8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9"/>
                <a:gd name="T100" fmla="*/ 0 h 88"/>
                <a:gd name="T101" fmla="*/ 29 w 29"/>
                <a:gd name="T102" fmla="*/ 88 h 8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9" h="88">
                  <a:moveTo>
                    <a:pt x="15" y="83"/>
                  </a:moveTo>
                  <a:lnTo>
                    <a:pt x="11" y="59"/>
                  </a:lnTo>
                  <a:lnTo>
                    <a:pt x="4" y="35"/>
                  </a:lnTo>
                  <a:lnTo>
                    <a:pt x="0" y="11"/>
                  </a:lnTo>
                  <a:lnTo>
                    <a:pt x="0" y="9"/>
                  </a:lnTo>
                  <a:lnTo>
                    <a:pt x="1" y="7"/>
                  </a:lnTo>
                  <a:lnTo>
                    <a:pt x="2" y="5"/>
                  </a:lnTo>
                  <a:lnTo>
                    <a:pt x="3" y="2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5" y="9"/>
                  </a:lnTo>
                  <a:lnTo>
                    <a:pt x="15" y="10"/>
                  </a:lnTo>
                  <a:lnTo>
                    <a:pt x="14" y="12"/>
                  </a:lnTo>
                  <a:lnTo>
                    <a:pt x="14" y="13"/>
                  </a:lnTo>
                  <a:lnTo>
                    <a:pt x="19" y="35"/>
                  </a:lnTo>
                  <a:lnTo>
                    <a:pt x="24" y="58"/>
                  </a:lnTo>
                  <a:lnTo>
                    <a:pt x="29" y="80"/>
                  </a:lnTo>
                  <a:lnTo>
                    <a:pt x="28" y="84"/>
                  </a:lnTo>
                  <a:lnTo>
                    <a:pt x="27" y="87"/>
                  </a:lnTo>
                  <a:lnTo>
                    <a:pt x="23" y="88"/>
                  </a:lnTo>
                  <a:lnTo>
                    <a:pt x="20" y="88"/>
                  </a:lnTo>
                  <a:lnTo>
                    <a:pt x="17" y="86"/>
                  </a:lnTo>
                  <a:lnTo>
                    <a:pt x="15" y="8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56" name="Freeform 1013"/>
            <p:cNvSpPr>
              <a:spLocks/>
            </p:cNvSpPr>
            <p:nvPr/>
          </p:nvSpPr>
          <p:spPr bwMode="auto">
            <a:xfrm>
              <a:off x="1589" y="1539"/>
              <a:ext cx="19" cy="91"/>
            </a:xfrm>
            <a:custGeom>
              <a:avLst/>
              <a:gdLst>
                <a:gd name="T0" fmla="*/ 6 w 19"/>
                <a:gd name="T1" fmla="*/ 86 h 91"/>
                <a:gd name="T2" fmla="*/ 1 w 19"/>
                <a:gd name="T3" fmla="*/ 59 h 91"/>
                <a:gd name="T4" fmla="*/ 0 w 19"/>
                <a:gd name="T5" fmla="*/ 33 h 91"/>
                <a:gd name="T6" fmla="*/ 2 w 19"/>
                <a:gd name="T7" fmla="*/ 6 h 91"/>
                <a:gd name="T8" fmla="*/ 2 w 19"/>
                <a:gd name="T9" fmla="*/ 6 h 91"/>
                <a:gd name="T10" fmla="*/ 4 w 19"/>
                <a:gd name="T11" fmla="*/ 2 h 91"/>
                <a:gd name="T12" fmla="*/ 6 w 19"/>
                <a:gd name="T13" fmla="*/ 0 h 91"/>
                <a:gd name="T14" fmla="*/ 10 w 19"/>
                <a:gd name="T15" fmla="*/ 0 h 91"/>
                <a:gd name="T16" fmla="*/ 10 w 19"/>
                <a:gd name="T17" fmla="*/ 0 h 91"/>
                <a:gd name="T18" fmla="*/ 13 w 19"/>
                <a:gd name="T19" fmla="*/ 1 h 91"/>
                <a:gd name="T20" fmla="*/ 15 w 19"/>
                <a:gd name="T21" fmla="*/ 4 h 91"/>
                <a:gd name="T22" fmla="*/ 16 w 19"/>
                <a:gd name="T23" fmla="*/ 8 h 91"/>
                <a:gd name="T24" fmla="*/ 16 w 19"/>
                <a:gd name="T25" fmla="*/ 8 h 91"/>
                <a:gd name="T26" fmla="*/ 14 w 19"/>
                <a:gd name="T27" fmla="*/ 33 h 91"/>
                <a:gd name="T28" fmla="*/ 15 w 19"/>
                <a:gd name="T29" fmla="*/ 58 h 91"/>
                <a:gd name="T30" fmla="*/ 19 w 19"/>
                <a:gd name="T31" fmla="*/ 83 h 91"/>
                <a:gd name="T32" fmla="*/ 19 w 19"/>
                <a:gd name="T33" fmla="*/ 83 h 91"/>
                <a:gd name="T34" fmla="*/ 19 w 19"/>
                <a:gd name="T35" fmla="*/ 87 h 91"/>
                <a:gd name="T36" fmla="*/ 17 w 19"/>
                <a:gd name="T37" fmla="*/ 90 h 91"/>
                <a:gd name="T38" fmla="*/ 14 w 19"/>
                <a:gd name="T39" fmla="*/ 91 h 91"/>
                <a:gd name="T40" fmla="*/ 14 w 19"/>
                <a:gd name="T41" fmla="*/ 91 h 91"/>
                <a:gd name="T42" fmla="*/ 10 w 19"/>
                <a:gd name="T43" fmla="*/ 91 h 91"/>
                <a:gd name="T44" fmla="*/ 7 w 19"/>
                <a:gd name="T45" fmla="*/ 89 h 91"/>
                <a:gd name="T46" fmla="*/ 6 w 19"/>
                <a:gd name="T47" fmla="*/ 86 h 91"/>
                <a:gd name="T48" fmla="*/ 6 w 19"/>
                <a:gd name="T49" fmla="*/ 86 h 9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9"/>
                <a:gd name="T76" fmla="*/ 0 h 91"/>
                <a:gd name="T77" fmla="*/ 19 w 19"/>
                <a:gd name="T78" fmla="*/ 91 h 9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9" h="91">
                  <a:moveTo>
                    <a:pt x="6" y="86"/>
                  </a:moveTo>
                  <a:lnTo>
                    <a:pt x="1" y="59"/>
                  </a:lnTo>
                  <a:lnTo>
                    <a:pt x="0" y="33"/>
                  </a:lnTo>
                  <a:lnTo>
                    <a:pt x="2" y="6"/>
                  </a:lnTo>
                  <a:lnTo>
                    <a:pt x="4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3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4" y="33"/>
                  </a:lnTo>
                  <a:lnTo>
                    <a:pt x="15" y="58"/>
                  </a:lnTo>
                  <a:lnTo>
                    <a:pt x="19" y="83"/>
                  </a:lnTo>
                  <a:lnTo>
                    <a:pt x="19" y="87"/>
                  </a:lnTo>
                  <a:lnTo>
                    <a:pt x="17" y="90"/>
                  </a:lnTo>
                  <a:lnTo>
                    <a:pt x="14" y="91"/>
                  </a:lnTo>
                  <a:lnTo>
                    <a:pt x="10" y="91"/>
                  </a:lnTo>
                  <a:lnTo>
                    <a:pt x="7" y="89"/>
                  </a:lnTo>
                  <a:lnTo>
                    <a:pt x="6" y="8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57" name="Freeform 1014"/>
            <p:cNvSpPr>
              <a:spLocks/>
            </p:cNvSpPr>
            <p:nvPr/>
          </p:nvSpPr>
          <p:spPr bwMode="auto">
            <a:xfrm>
              <a:off x="1604" y="1544"/>
              <a:ext cx="32" cy="87"/>
            </a:xfrm>
            <a:custGeom>
              <a:avLst/>
              <a:gdLst>
                <a:gd name="T0" fmla="*/ 1 w 32"/>
                <a:gd name="T1" fmla="*/ 76 h 87"/>
                <a:gd name="T2" fmla="*/ 2 w 32"/>
                <a:gd name="T3" fmla="*/ 75 h 87"/>
                <a:gd name="T4" fmla="*/ 2 w 32"/>
                <a:gd name="T5" fmla="*/ 73 h 87"/>
                <a:gd name="T6" fmla="*/ 3 w 32"/>
                <a:gd name="T7" fmla="*/ 72 h 87"/>
                <a:gd name="T8" fmla="*/ 3 w 32"/>
                <a:gd name="T9" fmla="*/ 72 h 87"/>
                <a:gd name="T10" fmla="*/ 3 w 32"/>
                <a:gd name="T11" fmla="*/ 64 h 87"/>
                <a:gd name="T12" fmla="*/ 3 w 32"/>
                <a:gd name="T13" fmla="*/ 56 h 87"/>
                <a:gd name="T14" fmla="*/ 4 w 32"/>
                <a:gd name="T15" fmla="*/ 48 h 87"/>
                <a:gd name="T16" fmla="*/ 4 w 32"/>
                <a:gd name="T17" fmla="*/ 48 h 87"/>
                <a:gd name="T18" fmla="*/ 5 w 32"/>
                <a:gd name="T19" fmla="*/ 40 h 87"/>
                <a:gd name="T20" fmla="*/ 7 w 32"/>
                <a:gd name="T21" fmla="*/ 31 h 87"/>
                <a:gd name="T22" fmla="*/ 9 w 32"/>
                <a:gd name="T23" fmla="*/ 23 h 87"/>
                <a:gd name="T24" fmla="*/ 9 w 32"/>
                <a:gd name="T25" fmla="*/ 23 h 87"/>
                <a:gd name="T26" fmla="*/ 12 w 32"/>
                <a:gd name="T27" fmla="*/ 16 h 87"/>
                <a:gd name="T28" fmla="*/ 16 w 32"/>
                <a:gd name="T29" fmla="*/ 10 h 87"/>
                <a:gd name="T30" fmla="*/ 20 w 32"/>
                <a:gd name="T31" fmla="*/ 3 h 87"/>
                <a:gd name="T32" fmla="*/ 20 w 32"/>
                <a:gd name="T33" fmla="*/ 3 h 87"/>
                <a:gd name="T34" fmla="*/ 22 w 32"/>
                <a:gd name="T35" fmla="*/ 1 h 87"/>
                <a:gd name="T36" fmla="*/ 26 w 32"/>
                <a:gd name="T37" fmla="*/ 0 h 87"/>
                <a:gd name="T38" fmla="*/ 29 w 32"/>
                <a:gd name="T39" fmla="*/ 1 h 87"/>
                <a:gd name="T40" fmla="*/ 29 w 32"/>
                <a:gd name="T41" fmla="*/ 1 h 87"/>
                <a:gd name="T42" fmla="*/ 31 w 32"/>
                <a:gd name="T43" fmla="*/ 3 h 87"/>
                <a:gd name="T44" fmla="*/ 32 w 32"/>
                <a:gd name="T45" fmla="*/ 7 h 87"/>
                <a:gd name="T46" fmla="*/ 31 w 32"/>
                <a:gd name="T47" fmla="*/ 10 h 87"/>
                <a:gd name="T48" fmla="*/ 31 w 32"/>
                <a:gd name="T49" fmla="*/ 10 h 87"/>
                <a:gd name="T50" fmla="*/ 25 w 32"/>
                <a:gd name="T51" fmla="*/ 22 h 87"/>
                <a:gd name="T52" fmla="*/ 21 w 32"/>
                <a:gd name="T53" fmla="*/ 33 h 87"/>
                <a:gd name="T54" fmla="*/ 18 w 32"/>
                <a:gd name="T55" fmla="*/ 47 h 87"/>
                <a:gd name="T56" fmla="*/ 18 w 32"/>
                <a:gd name="T57" fmla="*/ 47 h 87"/>
                <a:gd name="T58" fmla="*/ 18 w 32"/>
                <a:gd name="T59" fmla="*/ 55 h 87"/>
                <a:gd name="T60" fmla="*/ 17 w 32"/>
                <a:gd name="T61" fmla="*/ 64 h 87"/>
                <a:gd name="T62" fmla="*/ 17 w 32"/>
                <a:gd name="T63" fmla="*/ 72 h 87"/>
                <a:gd name="T64" fmla="*/ 17 w 32"/>
                <a:gd name="T65" fmla="*/ 72 h 87"/>
                <a:gd name="T66" fmla="*/ 16 w 32"/>
                <a:gd name="T67" fmla="*/ 77 h 87"/>
                <a:gd name="T68" fmla="*/ 15 w 32"/>
                <a:gd name="T69" fmla="*/ 81 h 87"/>
                <a:gd name="T70" fmla="*/ 12 w 32"/>
                <a:gd name="T71" fmla="*/ 84 h 87"/>
                <a:gd name="T72" fmla="*/ 12 w 32"/>
                <a:gd name="T73" fmla="*/ 84 h 87"/>
                <a:gd name="T74" fmla="*/ 9 w 32"/>
                <a:gd name="T75" fmla="*/ 86 h 87"/>
                <a:gd name="T76" fmla="*/ 5 w 32"/>
                <a:gd name="T77" fmla="*/ 87 h 87"/>
                <a:gd name="T78" fmla="*/ 2 w 32"/>
                <a:gd name="T79" fmla="*/ 85 h 87"/>
                <a:gd name="T80" fmla="*/ 2 w 32"/>
                <a:gd name="T81" fmla="*/ 85 h 87"/>
                <a:gd name="T82" fmla="*/ 0 w 32"/>
                <a:gd name="T83" fmla="*/ 82 h 87"/>
                <a:gd name="T84" fmla="*/ 0 w 32"/>
                <a:gd name="T85" fmla="*/ 79 h 87"/>
                <a:gd name="T86" fmla="*/ 1 w 32"/>
                <a:gd name="T87" fmla="*/ 76 h 87"/>
                <a:gd name="T88" fmla="*/ 1 w 32"/>
                <a:gd name="T89" fmla="*/ 76 h 8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2"/>
                <a:gd name="T136" fmla="*/ 0 h 87"/>
                <a:gd name="T137" fmla="*/ 32 w 32"/>
                <a:gd name="T138" fmla="*/ 87 h 87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2" h="87">
                  <a:moveTo>
                    <a:pt x="1" y="76"/>
                  </a:moveTo>
                  <a:lnTo>
                    <a:pt x="2" y="75"/>
                  </a:lnTo>
                  <a:lnTo>
                    <a:pt x="2" y="73"/>
                  </a:lnTo>
                  <a:lnTo>
                    <a:pt x="3" y="72"/>
                  </a:lnTo>
                  <a:lnTo>
                    <a:pt x="3" y="64"/>
                  </a:lnTo>
                  <a:lnTo>
                    <a:pt x="3" y="56"/>
                  </a:lnTo>
                  <a:lnTo>
                    <a:pt x="4" y="48"/>
                  </a:lnTo>
                  <a:lnTo>
                    <a:pt x="5" y="40"/>
                  </a:lnTo>
                  <a:lnTo>
                    <a:pt x="7" y="31"/>
                  </a:lnTo>
                  <a:lnTo>
                    <a:pt x="9" y="23"/>
                  </a:lnTo>
                  <a:lnTo>
                    <a:pt x="12" y="16"/>
                  </a:lnTo>
                  <a:lnTo>
                    <a:pt x="16" y="10"/>
                  </a:lnTo>
                  <a:lnTo>
                    <a:pt x="20" y="3"/>
                  </a:lnTo>
                  <a:lnTo>
                    <a:pt x="22" y="1"/>
                  </a:lnTo>
                  <a:lnTo>
                    <a:pt x="26" y="0"/>
                  </a:lnTo>
                  <a:lnTo>
                    <a:pt x="29" y="1"/>
                  </a:lnTo>
                  <a:lnTo>
                    <a:pt x="31" y="3"/>
                  </a:lnTo>
                  <a:lnTo>
                    <a:pt x="32" y="7"/>
                  </a:lnTo>
                  <a:lnTo>
                    <a:pt x="31" y="10"/>
                  </a:lnTo>
                  <a:lnTo>
                    <a:pt x="25" y="22"/>
                  </a:lnTo>
                  <a:lnTo>
                    <a:pt x="21" y="33"/>
                  </a:lnTo>
                  <a:lnTo>
                    <a:pt x="18" y="47"/>
                  </a:lnTo>
                  <a:lnTo>
                    <a:pt x="18" y="55"/>
                  </a:lnTo>
                  <a:lnTo>
                    <a:pt x="17" y="64"/>
                  </a:lnTo>
                  <a:lnTo>
                    <a:pt x="17" y="72"/>
                  </a:lnTo>
                  <a:lnTo>
                    <a:pt x="16" y="77"/>
                  </a:lnTo>
                  <a:lnTo>
                    <a:pt x="15" y="81"/>
                  </a:lnTo>
                  <a:lnTo>
                    <a:pt x="12" y="84"/>
                  </a:lnTo>
                  <a:lnTo>
                    <a:pt x="9" y="86"/>
                  </a:lnTo>
                  <a:lnTo>
                    <a:pt x="5" y="87"/>
                  </a:lnTo>
                  <a:lnTo>
                    <a:pt x="2" y="85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1" y="7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58" name="Freeform 1015"/>
            <p:cNvSpPr>
              <a:spLocks/>
            </p:cNvSpPr>
            <p:nvPr/>
          </p:nvSpPr>
          <p:spPr bwMode="auto">
            <a:xfrm>
              <a:off x="1653" y="1556"/>
              <a:ext cx="34" cy="85"/>
            </a:xfrm>
            <a:custGeom>
              <a:avLst/>
              <a:gdLst>
                <a:gd name="T0" fmla="*/ 1 w 34"/>
                <a:gd name="T1" fmla="*/ 76 h 85"/>
                <a:gd name="T2" fmla="*/ 6 w 34"/>
                <a:gd name="T3" fmla="*/ 63 h 85"/>
                <a:gd name="T4" fmla="*/ 12 w 34"/>
                <a:gd name="T5" fmla="*/ 50 h 85"/>
                <a:gd name="T6" fmla="*/ 17 w 34"/>
                <a:gd name="T7" fmla="*/ 37 h 85"/>
                <a:gd name="T8" fmla="*/ 17 w 34"/>
                <a:gd name="T9" fmla="*/ 37 h 85"/>
                <a:gd name="T10" fmla="*/ 19 w 34"/>
                <a:gd name="T11" fmla="*/ 26 h 85"/>
                <a:gd name="T12" fmla="*/ 19 w 34"/>
                <a:gd name="T13" fmla="*/ 15 h 85"/>
                <a:gd name="T14" fmla="*/ 20 w 34"/>
                <a:gd name="T15" fmla="*/ 5 h 85"/>
                <a:gd name="T16" fmla="*/ 20 w 34"/>
                <a:gd name="T17" fmla="*/ 5 h 85"/>
                <a:gd name="T18" fmla="*/ 22 w 34"/>
                <a:gd name="T19" fmla="*/ 2 h 85"/>
                <a:gd name="T20" fmla="*/ 25 w 34"/>
                <a:gd name="T21" fmla="*/ 0 h 85"/>
                <a:gd name="T22" fmla="*/ 29 w 34"/>
                <a:gd name="T23" fmla="*/ 0 h 85"/>
                <a:gd name="T24" fmla="*/ 29 w 34"/>
                <a:gd name="T25" fmla="*/ 0 h 85"/>
                <a:gd name="T26" fmla="*/ 32 w 34"/>
                <a:gd name="T27" fmla="*/ 2 h 85"/>
                <a:gd name="T28" fmla="*/ 34 w 34"/>
                <a:gd name="T29" fmla="*/ 5 h 85"/>
                <a:gd name="T30" fmla="*/ 33 w 34"/>
                <a:gd name="T31" fmla="*/ 9 h 85"/>
                <a:gd name="T32" fmla="*/ 33 w 34"/>
                <a:gd name="T33" fmla="*/ 9 h 85"/>
                <a:gd name="T34" fmla="*/ 33 w 34"/>
                <a:gd name="T35" fmla="*/ 16 h 85"/>
                <a:gd name="T36" fmla="*/ 33 w 34"/>
                <a:gd name="T37" fmla="*/ 22 h 85"/>
                <a:gd name="T38" fmla="*/ 33 w 34"/>
                <a:gd name="T39" fmla="*/ 30 h 85"/>
                <a:gd name="T40" fmla="*/ 33 w 34"/>
                <a:gd name="T41" fmla="*/ 30 h 85"/>
                <a:gd name="T42" fmla="*/ 28 w 34"/>
                <a:gd name="T43" fmla="*/ 47 h 85"/>
                <a:gd name="T44" fmla="*/ 21 w 34"/>
                <a:gd name="T45" fmla="*/ 64 h 85"/>
                <a:gd name="T46" fmla="*/ 14 w 34"/>
                <a:gd name="T47" fmla="*/ 81 h 85"/>
                <a:gd name="T48" fmla="*/ 14 w 34"/>
                <a:gd name="T49" fmla="*/ 81 h 85"/>
                <a:gd name="T50" fmla="*/ 12 w 34"/>
                <a:gd name="T51" fmla="*/ 83 h 85"/>
                <a:gd name="T52" fmla="*/ 9 w 34"/>
                <a:gd name="T53" fmla="*/ 85 h 85"/>
                <a:gd name="T54" fmla="*/ 5 w 34"/>
                <a:gd name="T55" fmla="*/ 85 h 85"/>
                <a:gd name="T56" fmla="*/ 5 w 34"/>
                <a:gd name="T57" fmla="*/ 85 h 85"/>
                <a:gd name="T58" fmla="*/ 2 w 34"/>
                <a:gd name="T59" fmla="*/ 83 h 85"/>
                <a:gd name="T60" fmla="*/ 0 w 34"/>
                <a:gd name="T61" fmla="*/ 79 h 85"/>
                <a:gd name="T62" fmla="*/ 1 w 34"/>
                <a:gd name="T63" fmla="*/ 76 h 85"/>
                <a:gd name="T64" fmla="*/ 1 w 34"/>
                <a:gd name="T65" fmla="*/ 76 h 8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4"/>
                <a:gd name="T100" fmla="*/ 0 h 85"/>
                <a:gd name="T101" fmla="*/ 34 w 34"/>
                <a:gd name="T102" fmla="*/ 85 h 8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4" h="85">
                  <a:moveTo>
                    <a:pt x="1" y="76"/>
                  </a:moveTo>
                  <a:lnTo>
                    <a:pt x="6" y="63"/>
                  </a:lnTo>
                  <a:lnTo>
                    <a:pt x="12" y="50"/>
                  </a:lnTo>
                  <a:lnTo>
                    <a:pt x="17" y="37"/>
                  </a:lnTo>
                  <a:lnTo>
                    <a:pt x="19" y="26"/>
                  </a:lnTo>
                  <a:lnTo>
                    <a:pt x="19" y="15"/>
                  </a:lnTo>
                  <a:lnTo>
                    <a:pt x="20" y="5"/>
                  </a:lnTo>
                  <a:lnTo>
                    <a:pt x="22" y="2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2" y="2"/>
                  </a:lnTo>
                  <a:lnTo>
                    <a:pt x="34" y="5"/>
                  </a:lnTo>
                  <a:lnTo>
                    <a:pt x="33" y="9"/>
                  </a:lnTo>
                  <a:lnTo>
                    <a:pt x="33" y="16"/>
                  </a:lnTo>
                  <a:lnTo>
                    <a:pt x="33" y="22"/>
                  </a:lnTo>
                  <a:lnTo>
                    <a:pt x="33" y="30"/>
                  </a:lnTo>
                  <a:lnTo>
                    <a:pt x="28" y="47"/>
                  </a:lnTo>
                  <a:lnTo>
                    <a:pt x="21" y="64"/>
                  </a:lnTo>
                  <a:lnTo>
                    <a:pt x="14" y="81"/>
                  </a:lnTo>
                  <a:lnTo>
                    <a:pt x="12" y="83"/>
                  </a:lnTo>
                  <a:lnTo>
                    <a:pt x="9" y="85"/>
                  </a:lnTo>
                  <a:lnTo>
                    <a:pt x="5" y="85"/>
                  </a:lnTo>
                  <a:lnTo>
                    <a:pt x="2" y="83"/>
                  </a:lnTo>
                  <a:lnTo>
                    <a:pt x="0" y="79"/>
                  </a:lnTo>
                  <a:lnTo>
                    <a:pt x="1" y="7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59" name="Freeform 1016"/>
            <p:cNvSpPr>
              <a:spLocks/>
            </p:cNvSpPr>
            <p:nvPr/>
          </p:nvSpPr>
          <p:spPr bwMode="auto">
            <a:xfrm>
              <a:off x="1692" y="1585"/>
              <a:ext cx="67" cy="78"/>
            </a:xfrm>
            <a:custGeom>
              <a:avLst/>
              <a:gdLst>
                <a:gd name="T0" fmla="*/ 2 w 67"/>
                <a:gd name="T1" fmla="*/ 66 h 78"/>
                <a:gd name="T2" fmla="*/ 9 w 67"/>
                <a:gd name="T3" fmla="*/ 58 h 78"/>
                <a:gd name="T4" fmla="*/ 16 w 67"/>
                <a:gd name="T5" fmla="*/ 49 h 78"/>
                <a:gd name="T6" fmla="*/ 23 w 67"/>
                <a:gd name="T7" fmla="*/ 42 h 78"/>
                <a:gd name="T8" fmla="*/ 23 w 67"/>
                <a:gd name="T9" fmla="*/ 42 h 78"/>
                <a:gd name="T10" fmla="*/ 33 w 67"/>
                <a:gd name="T11" fmla="*/ 31 h 78"/>
                <a:gd name="T12" fmla="*/ 45 w 67"/>
                <a:gd name="T13" fmla="*/ 19 h 78"/>
                <a:gd name="T14" fmla="*/ 53 w 67"/>
                <a:gd name="T15" fmla="*/ 8 h 78"/>
                <a:gd name="T16" fmla="*/ 53 w 67"/>
                <a:gd name="T17" fmla="*/ 8 h 78"/>
                <a:gd name="T18" fmla="*/ 54 w 67"/>
                <a:gd name="T19" fmla="*/ 7 h 78"/>
                <a:gd name="T20" fmla="*/ 54 w 67"/>
                <a:gd name="T21" fmla="*/ 6 h 78"/>
                <a:gd name="T22" fmla="*/ 54 w 67"/>
                <a:gd name="T23" fmla="*/ 5 h 78"/>
                <a:gd name="T24" fmla="*/ 54 w 67"/>
                <a:gd name="T25" fmla="*/ 5 h 78"/>
                <a:gd name="T26" fmla="*/ 54 w 67"/>
                <a:gd name="T27" fmla="*/ 5 h 78"/>
                <a:gd name="T28" fmla="*/ 54 w 67"/>
                <a:gd name="T29" fmla="*/ 5 h 78"/>
                <a:gd name="T30" fmla="*/ 54 w 67"/>
                <a:gd name="T31" fmla="*/ 5 h 78"/>
                <a:gd name="T32" fmla="*/ 54 w 67"/>
                <a:gd name="T33" fmla="*/ 5 h 78"/>
                <a:gd name="T34" fmla="*/ 55 w 67"/>
                <a:gd name="T35" fmla="*/ 2 h 78"/>
                <a:gd name="T36" fmla="*/ 58 w 67"/>
                <a:gd name="T37" fmla="*/ 0 h 78"/>
                <a:gd name="T38" fmla="*/ 61 w 67"/>
                <a:gd name="T39" fmla="*/ 0 h 78"/>
                <a:gd name="T40" fmla="*/ 61 w 67"/>
                <a:gd name="T41" fmla="*/ 0 h 78"/>
                <a:gd name="T42" fmla="*/ 65 w 67"/>
                <a:gd name="T43" fmla="*/ 1 h 78"/>
                <a:gd name="T44" fmla="*/ 67 w 67"/>
                <a:gd name="T45" fmla="*/ 4 h 78"/>
                <a:gd name="T46" fmla="*/ 67 w 67"/>
                <a:gd name="T47" fmla="*/ 8 h 78"/>
                <a:gd name="T48" fmla="*/ 67 w 67"/>
                <a:gd name="T49" fmla="*/ 8 h 78"/>
                <a:gd name="T50" fmla="*/ 66 w 67"/>
                <a:gd name="T51" fmla="*/ 11 h 78"/>
                <a:gd name="T52" fmla="*/ 66 w 67"/>
                <a:gd name="T53" fmla="*/ 14 h 78"/>
                <a:gd name="T54" fmla="*/ 64 w 67"/>
                <a:gd name="T55" fmla="*/ 17 h 78"/>
                <a:gd name="T56" fmla="*/ 64 w 67"/>
                <a:gd name="T57" fmla="*/ 17 h 78"/>
                <a:gd name="T58" fmla="*/ 48 w 67"/>
                <a:gd name="T59" fmla="*/ 36 h 78"/>
                <a:gd name="T60" fmla="*/ 29 w 67"/>
                <a:gd name="T61" fmla="*/ 56 h 78"/>
                <a:gd name="T62" fmla="*/ 12 w 67"/>
                <a:gd name="T63" fmla="*/ 75 h 78"/>
                <a:gd name="T64" fmla="*/ 12 w 67"/>
                <a:gd name="T65" fmla="*/ 75 h 78"/>
                <a:gd name="T66" fmla="*/ 10 w 67"/>
                <a:gd name="T67" fmla="*/ 77 h 78"/>
                <a:gd name="T68" fmla="*/ 6 w 67"/>
                <a:gd name="T69" fmla="*/ 78 h 78"/>
                <a:gd name="T70" fmla="*/ 3 w 67"/>
                <a:gd name="T71" fmla="*/ 76 h 78"/>
                <a:gd name="T72" fmla="*/ 3 w 67"/>
                <a:gd name="T73" fmla="*/ 76 h 78"/>
                <a:gd name="T74" fmla="*/ 1 w 67"/>
                <a:gd name="T75" fmla="*/ 73 h 78"/>
                <a:gd name="T76" fmla="*/ 0 w 67"/>
                <a:gd name="T77" fmla="*/ 69 h 78"/>
                <a:gd name="T78" fmla="*/ 2 w 67"/>
                <a:gd name="T79" fmla="*/ 66 h 78"/>
                <a:gd name="T80" fmla="*/ 2 w 67"/>
                <a:gd name="T81" fmla="*/ 66 h 7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7"/>
                <a:gd name="T124" fmla="*/ 0 h 78"/>
                <a:gd name="T125" fmla="*/ 67 w 67"/>
                <a:gd name="T126" fmla="*/ 78 h 7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7" h="78">
                  <a:moveTo>
                    <a:pt x="2" y="66"/>
                  </a:moveTo>
                  <a:lnTo>
                    <a:pt x="9" y="58"/>
                  </a:lnTo>
                  <a:lnTo>
                    <a:pt x="16" y="49"/>
                  </a:lnTo>
                  <a:lnTo>
                    <a:pt x="23" y="42"/>
                  </a:lnTo>
                  <a:lnTo>
                    <a:pt x="33" y="31"/>
                  </a:lnTo>
                  <a:lnTo>
                    <a:pt x="45" y="19"/>
                  </a:lnTo>
                  <a:lnTo>
                    <a:pt x="53" y="8"/>
                  </a:lnTo>
                  <a:lnTo>
                    <a:pt x="54" y="7"/>
                  </a:lnTo>
                  <a:lnTo>
                    <a:pt x="54" y="6"/>
                  </a:lnTo>
                  <a:lnTo>
                    <a:pt x="54" y="5"/>
                  </a:lnTo>
                  <a:lnTo>
                    <a:pt x="55" y="2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5" y="1"/>
                  </a:lnTo>
                  <a:lnTo>
                    <a:pt x="67" y="4"/>
                  </a:lnTo>
                  <a:lnTo>
                    <a:pt x="67" y="8"/>
                  </a:lnTo>
                  <a:lnTo>
                    <a:pt x="66" y="11"/>
                  </a:lnTo>
                  <a:lnTo>
                    <a:pt x="66" y="14"/>
                  </a:lnTo>
                  <a:lnTo>
                    <a:pt x="64" y="17"/>
                  </a:lnTo>
                  <a:lnTo>
                    <a:pt x="48" y="36"/>
                  </a:lnTo>
                  <a:lnTo>
                    <a:pt x="29" y="56"/>
                  </a:lnTo>
                  <a:lnTo>
                    <a:pt x="12" y="75"/>
                  </a:lnTo>
                  <a:lnTo>
                    <a:pt x="10" y="77"/>
                  </a:lnTo>
                  <a:lnTo>
                    <a:pt x="6" y="78"/>
                  </a:lnTo>
                  <a:lnTo>
                    <a:pt x="3" y="76"/>
                  </a:lnTo>
                  <a:lnTo>
                    <a:pt x="1" y="73"/>
                  </a:lnTo>
                  <a:lnTo>
                    <a:pt x="0" y="69"/>
                  </a:lnTo>
                  <a:lnTo>
                    <a:pt x="2" y="6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60" name="Freeform 1017"/>
            <p:cNvSpPr>
              <a:spLocks/>
            </p:cNvSpPr>
            <p:nvPr/>
          </p:nvSpPr>
          <p:spPr bwMode="auto">
            <a:xfrm>
              <a:off x="1700" y="1604"/>
              <a:ext cx="73" cy="70"/>
            </a:xfrm>
            <a:custGeom>
              <a:avLst/>
              <a:gdLst>
                <a:gd name="T0" fmla="*/ 1 w 73"/>
                <a:gd name="T1" fmla="*/ 59 h 70"/>
                <a:gd name="T2" fmla="*/ 15 w 73"/>
                <a:gd name="T3" fmla="*/ 44 h 70"/>
                <a:gd name="T4" fmla="*/ 31 w 73"/>
                <a:gd name="T5" fmla="*/ 31 h 70"/>
                <a:gd name="T6" fmla="*/ 47 w 73"/>
                <a:gd name="T7" fmla="*/ 21 h 70"/>
                <a:gd name="T8" fmla="*/ 47 w 73"/>
                <a:gd name="T9" fmla="*/ 21 h 70"/>
                <a:gd name="T10" fmla="*/ 52 w 73"/>
                <a:gd name="T11" fmla="*/ 16 h 70"/>
                <a:gd name="T12" fmla="*/ 57 w 73"/>
                <a:gd name="T13" fmla="*/ 8 h 70"/>
                <a:gd name="T14" fmla="*/ 61 w 73"/>
                <a:gd name="T15" fmla="*/ 2 h 70"/>
                <a:gd name="T16" fmla="*/ 61 w 73"/>
                <a:gd name="T17" fmla="*/ 2 h 70"/>
                <a:gd name="T18" fmla="*/ 64 w 73"/>
                <a:gd name="T19" fmla="*/ 0 h 70"/>
                <a:gd name="T20" fmla="*/ 68 w 73"/>
                <a:gd name="T21" fmla="*/ 0 h 70"/>
                <a:gd name="T22" fmla="*/ 71 w 73"/>
                <a:gd name="T23" fmla="*/ 1 h 70"/>
                <a:gd name="T24" fmla="*/ 71 w 73"/>
                <a:gd name="T25" fmla="*/ 1 h 70"/>
                <a:gd name="T26" fmla="*/ 73 w 73"/>
                <a:gd name="T27" fmla="*/ 4 h 70"/>
                <a:gd name="T28" fmla="*/ 73 w 73"/>
                <a:gd name="T29" fmla="*/ 8 h 70"/>
                <a:gd name="T30" fmla="*/ 71 w 73"/>
                <a:gd name="T31" fmla="*/ 11 h 70"/>
                <a:gd name="T32" fmla="*/ 71 w 73"/>
                <a:gd name="T33" fmla="*/ 11 h 70"/>
                <a:gd name="T34" fmla="*/ 63 w 73"/>
                <a:gd name="T35" fmla="*/ 21 h 70"/>
                <a:gd name="T36" fmla="*/ 52 w 73"/>
                <a:gd name="T37" fmla="*/ 32 h 70"/>
                <a:gd name="T38" fmla="*/ 42 w 73"/>
                <a:gd name="T39" fmla="*/ 40 h 70"/>
                <a:gd name="T40" fmla="*/ 42 w 73"/>
                <a:gd name="T41" fmla="*/ 40 h 70"/>
                <a:gd name="T42" fmla="*/ 31 w 73"/>
                <a:gd name="T43" fmla="*/ 48 h 70"/>
                <a:gd name="T44" fmla="*/ 21 w 73"/>
                <a:gd name="T45" fmla="*/ 58 h 70"/>
                <a:gd name="T46" fmla="*/ 12 w 73"/>
                <a:gd name="T47" fmla="*/ 68 h 70"/>
                <a:gd name="T48" fmla="*/ 12 w 73"/>
                <a:gd name="T49" fmla="*/ 68 h 70"/>
                <a:gd name="T50" fmla="*/ 9 w 73"/>
                <a:gd name="T51" fmla="*/ 70 h 70"/>
                <a:gd name="T52" fmla="*/ 5 w 73"/>
                <a:gd name="T53" fmla="*/ 70 h 70"/>
                <a:gd name="T54" fmla="*/ 2 w 73"/>
                <a:gd name="T55" fmla="*/ 68 h 70"/>
                <a:gd name="T56" fmla="*/ 2 w 73"/>
                <a:gd name="T57" fmla="*/ 68 h 70"/>
                <a:gd name="T58" fmla="*/ 0 w 73"/>
                <a:gd name="T59" fmla="*/ 65 h 70"/>
                <a:gd name="T60" fmla="*/ 0 w 73"/>
                <a:gd name="T61" fmla="*/ 62 h 70"/>
                <a:gd name="T62" fmla="*/ 1 w 73"/>
                <a:gd name="T63" fmla="*/ 59 h 70"/>
                <a:gd name="T64" fmla="*/ 1 w 73"/>
                <a:gd name="T65" fmla="*/ 59 h 7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3"/>
                <a:gd name="T100" fmla="*/ 0 h 70"/>
                <a:gd name="T101" fmla="*/ 73 w 73"/>
                <a:gd name="T102" fmla="*/ 70 h 7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3" h="70">
                  <a:moveTo>
                    <a:pt x="1" y="59"/>
                  </a:moveTo>
                  <a:lnTo>
                    <a:pt x="15" y="44"/>
                  </a:lnTo>
                  <a:lnTo>
                    <a:pt x="31" y="31"/>
                  </a:lnTo>
                  <a:lnTo>
                    <a:pt x="47" y="21"/>
                  </a:lnTo>
                  <a:lnTo>
                    <a:pt x="52" y="16"/>
                  </a:lnTo>
                  <a:lnTo>
                    <a:pt x="57" y="8"/>
                  </a:lnTo>
                  <a:lnTo>
                    <a:pt x="61" y="2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1" y="1"/>
                  </a:lnTo>
                  <a:lnTo>
                    <a:pt x="73" y="4"/>
                  </a:lnTo>
                  <a:lnTo>
                    <a:pt x="73" y="8"/>
                  </a:lnTo>
                  <a:lnTo>
                    <a:pt x="71" y="11"/>
                  </a:lnTo>
                  <a:lnTo>
                    <a:pt x="63" y="21"/>
                  </a:lnTo>
                  <a:lnTo>
                    <a:pt x="52" y="32"/>
                  </a:lnTo>
                  <a:lnTo>
                    <a:pt x="42" y="40"/>
                  </a:lnTo>
                  <a:lnTo>
                    <a:pt x="31" y="48"/>
                  </a:lnTo>
                  <a:lnTo>
                    <a:pt x="21" y="58"/>
                  </a:lnTo>
                  <a:lnTo>
                    <a:pt x="12" y="68"/>
                  </a:lnTo>
                  <a:lnTo>
                    <a:pt x="9" y="70"/>
                  </a:lnTo>
                  <a:lnTo>
                    <a:pt x="5" y="70"/>
                  </a:lnTo>
                  <a:lnTo>
                    <a:pt x="2" y="68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1" y="5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61" name="Freeform 1018"/>
            <p:cNvSpPr>
              <a:spLocks/>
            </p:cNvSpPr>
            <p:nvPr/>
          </p:nvSpPr>
          <p:spPr bwMode="auto">
            <a:xfrm>
              <a:off x="1425" y="1702"/>
              <a:ext cx="49" cy="48"/>
            </a:xfrm>
            <a:custGeom>
              <a:avLst/>
              <a:gdLst>
                <a:gd name="T0" fmla="*/ 2 w 49"/>
                <a:gd name="T1" fmla="*/ 14 h 48"/>
                <a:gd name="T2" fmla="*/ 10 w 49"/>
                <a:gd name="T3" fmla="*/ 4 h 48"/>
                <a:gd name="T4" fmla="*/ 21 w 49"/>
                <a:gd name="T5" fmla="*/ 0 h 48"/>
                <a:gd name="T6" fmla="*/ 34 w 49"/>
                <a:gd name="T7" fmla="*/ 1 h 48"/>
                <a:gd name="T8" fmla="*/ 34 w 49"/>
                <a:gd name="T9" fmla="*/ 1 h 48"/>
                <a:gd name="T10" fmla="*/ 44 w 49"/>
                <a:gd name="T11" fmla="*/ 9 h 48"/>
                <a:gd name="T12" fmla="*/ 49 w 49"/>
                <a:gd name="T13" fmla="*/ 20 h 48"/>
                <a:gd name="T14" fmla="*/ 47 w 49"/>
                <a:gd name="T15" fmla="*/ 33 h 48"/>
                <a:gd name="T16" fmla="*/ 47 w 49"/>
                <a:gd name="T17" fmla="*/ 33 h 48"/>
                <a:gd name="T18" fmla="*/ 39 w 49"/>
                <a:gd name="T19" fmla="*/ 43 h 48"/>
                <a:gd name="T20" fmla="*/ 28 w 49"/>
                <a:gd name="T21" fmla="*/ 48 h 48"/>
                <a:gd name="T22" fmla="*/ 15 w 49"/>
                <a:gd name="T23" fmla="*/ 46 h 48"/>
                <a:gd name="T24" fmla="*/ 15 w 49"/>
                <a:gd name="T25" fmla="*/ 46 h 48"/>
                <a:gd name="T26" fmla="*/ 5 w 49"/>
                <a:gd name="T27" fmla="*/ 38 h 48"/>
                <a:gd name="T28" fmla="*/ 0 w 49"/>
                <a:gd name="T29" fmla="*/ 27 h 48"/>
                <a:gd name="T30" fmla="*/ 2 w 49"/>
                <a:gd name="T31" fmla="*/ 14 h 48"/>
                <a:gd name="T32" fmla="*/ 2 w 49"/>
                <a:gd name="T33" fmla="*/ 14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" y="14"/>
                  </a:moveTo>
                  <a:lnTo>
                    <a:pt x="10" y="4"/>
                  </a:lnTo>
                  <a:lnTo>
                    <a:pt x="21" y="0"/>
                  </a:lnTo>
                  <a:lnTo>
                    <a:pt x="34" y="1"/>
                  </a:lnTo>
                  <a:lnTo>
                    <a:pt x="44" y="9"/>
                  </a:lnTo>
                  <a:lnTo>
                    <a:pt x="49" y="20"/>
                  </a:lnTo>
                  <a:lnTo>
                    <a:pt x="47" y="33"/>
                  </a:lnTo>
                  <a:lnTo>
                    <a:pt x="39" y="43"/>
                  </a:lnTo>
                  <a:lnTo>
                    <a:pt x="28" y="48"/>
                  </a:lnTo>
                  <a:lnTo>
                    <a:pt x="15" y="46"/>
                  </a:lnTo>
                  <a:lnTo>
                    <a:pt x="5" y="38"/>
                  </a:lnTo>
                  <a:lnTo>
                    <a:pt x="0" y="27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62" name="Freeform 1019"/>
            <p:cNvSpPr>
              <a:spLocks/>
            </p:cNvSpPr>
            <p:nvPr/>
          </p:nvSpPr>
          <p:spPr bwMode="auto">
            <a:xfrm>
              <a:off x="1451" y="1661"/>
              <a:ext cx="47" cy="48"/>
            </a:xfrm>
            <a:custGeom>
              <a:avLst/>
              <a:gdLst>
                <a:gd name="T0" fmla="*/ 5 w 47"/>
                <a:gd name="T1" fmla="*/ 8 h 48"/>
                <a:gd name="T2" fmla="*/ 15 w 47"/>
                <a:gd name="T3" fmla="*/ 1 h 48"/>
                <a:gd name="T4" fmla="*/ 28 w 47"/>
                <a:gd name="T5" fmla="*/ 0 h 48"/>
                <a:gd name="T6" fmla="*/ 39 w 47"/>
                <a:gd name="T7" fmla="*/ 6 h 48"/>
                <a:gd name="T8" fmla="*/ 39 w 47"/>
                <a:gd name="T9" fmla="*/ 6 h 48"/>
                <a:gd name="T10" fmla="*/ 46 w 47"/>
                <a:gd name="T11" fmla="*/ 16 h 48"/>
                <a:gd name="T12" fmla="*/ 47 w 47"/>
                <a:gd name="T13" fmla="*/ 28 h 48"/>
                <a:gd name="T14" fmla="*/ 42 w 47"/>
                <a:gd name="T15" fmla="*/ 40 h 48"/>
                <a:gd name="T16" fmla="*/ 42 w 47"/>
                <a:gd name="T17" fmla="*/ 40 h 48"/>
                <a:gd name="T18" fmla="*/ 32 w 47"/>
                <a:gd name="T19" fmla="*/ 47 h 48"/>
                <a:gd name="T20" fmla="*/ 19 w 47"/>
                <a:gd name="T21" fmla="*/ 48 h 48"/>
                <a:gd name="T22" fmla="*/ 8 w 47"/>
                <a:gd name="T23" fmla="*/ 42 h 48"/>
                <a:gd name="T24" fmla="*/ 8 w 47"/>
                <a:gd name="T25" fmla="*/ 42 h 48"/>
                <a:gd name="T26" fmla="*/ 1 w 47"/>
                <a:gd name="T27" fmla="*/ 32 h 48"/>
                <a:gd name="T28" fmla="*/ 0 w 47"/>
                <a:gd name="T29" fmla="*/ 20 h 48"/>
                <a:gd name="T30" fmla="*/ 5 w 47"/>
                <a:gd name="T31" fmla="*/ 8 h 48"/>
                <a:gd name="T32" fmla="*/ 5 w 47"/>
                <a:gd name="T33" fmla="*/ 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8"/>
                <a:gd name="T53" fmla="*/ 47 w 47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8">
                  <a:moveTo>
                    <a:pt x="5" y="8"/>
                  </a:moveTo>
                  <a:lnTo>
                    <a:pt x="15" y="1"/>
                  </a:lnTo>
                  <a:lnTo>
                    <a:pt x="28" y="0"/>
                  </a:lnTo>
                  <a:lnTo>
                    <a:pt x="39" y="6"/>
                  </a:lnTo>
                  <a:lnTo>
                    <a:pt x="46" y="16"/>
                  </a:lnTo>
                  <a:lnTo>
                    <a:pt x="47" y="28"/>
                  </a:lnTo>
                  <a:lnTo>
                    <a:pt x="42" y="40"/>
                  </a:lnTo>
                  <a:lnTo>
                    <a:pt x="32" y="47"/>
                  </a:lnTo>
                  <a:lnTo>
                    <a:pt x="19" y="48"/>
                  </a:lnTo>
                  <a:lnTo>
                    <a:pt x="8" y="42"/>
                  </a:lnTo>
                  <a:lnTo>
                    <a:pt x="1" y="32"/>
                  </a:lnTo>
                  <a:lnTo>
                    <a:pt x="0" y="20"/>
                  </a:lnTo>
                  <a:lnTo>
                    <a:pt x="5" y="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63" name="Freeform 1020"/>
            <p:cNvSpPr>
              <a:spLocks/>
            </p:cNvSpPr>
            <p:nvPr/>
          </p:nvSpPr>
          <p:spPr bwMode="auto">
            <a:xfrm>
              <a:off x="1487" y="1630"/>
              <a:ext cx="48" cy="48"/>
            </a:xfrm>
            <a:custGeom>
              <a:avLst/>
              <a:gdLst>
                <a:gd name="T0" fmla="*/ 12 w 48"/>
                <a:gd name="T1" fmla="*/ 3 h 48"/>
                <a:gd name="T2" fmla="*/ 24 w 48"/>
                <a:gd name="T3" fmla="*/ 0 h 48"/>
                <a:gd name="T4" fmla="*/ 36 w 48"/>
                <a:gd name="T5" fmla="*/ 3 h 48"/>
                <a:gd name="T6" fmla="*/ 45 w 48"/>
                <a:gd name="T7" fmla="*/ 12 h 48"/>
                <a:gd name="T8" fmla="*/ 45 w 48"/>
                <a:gd name="T9" fmla="*/ 12 h 48"/>
                <a:gd name="T10" fmla="*/ 48 w 48"/>
                <a:gd name="T11" fmla="*/ 24 h 48"/>
                <a:gd name="T12" fmla="*/ 45 w 48"/>
                <a:gd name="T13" fmla="*/ 36 h 48"/>
                <a:gd name="T14" fmla="*/ 36 w 48"/>
                <a:gd name="T15" fmla="*/ 45 h 48"/>
                <a:gd name="T16" fmla="*/ 36 w 48"/>
                <a:gd name="T17" fmla="*/ 45 h 48"/>
                <a:gd name="T18" fmla="*/ 24 w 48"/>
                <a:gd name="T19" fmla="*/ 48 h 48"/>
                <a:gd name="T20" fmla="*/ 12 w 48"/>
                <a:gd name="T21" fmla="*/ 45 h 48"/>
                <a:gd name="T22" fmla="*/ 3 w 48"/>
                <a:gd name="T23" fmla="*/ 37 h 48"/>
                <a:gd name="T24" fmla="*/ 3 w 48"/>
                <a:gd name="T25" fmla="*/ 37 h 48"/>
                <a:gd name="T26" fmla="*/ 0 w 48"/>
                <a:gd name="T27" fmla="*/ 24 h 48"/>
                <a:gd name="T28" fmla="*/ 3 w 48"/>
                <a:gd name="T29" fmla="*/ 12 h 48"/>
                <a:gd name="T30" fmla="*/ 12 w 48"/>
                <a:gd name="T31" fmla="*/ 3 h 48"/>
                <a:gd name="T32" fmla="*/ 12 w 48"/>
                <a:gd name="T33" fmla="*/ 3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12" y="3"/>
                  </a:moveTo>
                  <a:lnTo>
                    <a:pt x="24" y="0"/>
                  </a:lnTo>
                  <a:lnTo>
                    <a:pt x="36" y="3"/>
                  </a:lnTo>
                  <a:lnTo>
                    <a:pt x="45" y="12"/>
                  </a:lnTo>
                  <a:lnTo>
                    <a:pt x="48" y="24"/>
                  </a:lnTo>
                  <a:lnTo>
                    <a:pt x="45" y="36"/>
                  </a:lnTo>
                  <a:lnTo>
                    <a:pt x="36" y="45"/>
                  </a:lnTo>
                  <a:lnTo>
                    <a:pt x="24" y="48"/>
                  </a:lnTo>
                  <a:lnTo>
                    <a:pt x="12" y="45"/>
                  </a:lnTo>
                  <a:lnTo>
                    <a:pt x="3" y="37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64" name="Freeform 1021"/>
            <p:cNvSpPr>
              <a:spLocks/>
            </p:cNvSpPr>
            <p:nvPr/>
          </p:nvSpPr>
          <p:spPr bwMode="auto">
            <a:xfrm>
              <a:off x="1532" y="1613"/>
              <a:ext cx="47" cy="48"/>
            </a:xfrm>
            <a:custGeom>
              <a:avLst/>
              <a:gdLst>
                <a:gd name="T0" fmla="*/ 19 w 47"/>
                <a:gd name="T1" fmla="*/ 0 h 48"/>
                <a:gd name="T2" fmla="*/ 31 w 47"/>
                <a:gd name="T3" fmla="*/ 1 h 48"/>
                <a:gd name="T4" fmla="*/ 41 w 47"/>
                <a:gd name="T5" fmla="*/ 8 h 48"/>
                <a:gd name="T6" fmla="*/ 47 w 47"/>
                <a:gd name="T7" fmla="*/ 19 h 48"/>
                <a:gd name="T8" fmla="*/ 47 w 47"/>
                <a:gd name="T9" fmla="*/ 19 h 48"/>
                <a:gd name="T10" fmla="*/ 46 w 47"/>
                <a:gd name="T11" fmla="*/ 31 h 48"/>
                <a:gd name="T12" fmla="*/ 40 w 47"/>
                <a:gd name="T13" fmla="*/ 41 h 48"/>
                <a:gd name="T14" fmla="*/ 29 w 47"/>
                <a:gd name="T15" fmla="*/ 48 h 48"/>
                <a:gd name="T16" fmla="*/ 29 w 47"/>
                <a:gd name="T17" fmla="*/ 48 h 48"/>
                <a:gd name="T18" fmla="*/ 16 w 47"/>
                <a:gd name="T19" fmla="*/ 47 h 48"/>
                <a:gd name="T20" fmla="*/ 6 w 47"/>
                <a:gd name="T21" fmla="*/ 40 h 48"/>
                <a:gd name="T22" fmla="*/ 0 w 47"/>
                <a:gd name="T23" fmla="*/ 29 h 48"/>
                <a:gd name="T24" fmla="*/ 0 w 47"/>
                <a:gd name="T25" fmla="*/ 29 h 48"/>
                <a:gd name="T26" fmla="*/ 0 w 47"/>
                <a:gd name="T27" fmla="*/ 17 h 48"/>
                <a:gd name="T28" fmla="*/ 7 w 47"/>
                <a:gd name="T29" fmla="*/ 6 h 48"/>
                <a:gd name="T30" fmla="*/ 19 w 47"/>
                <a:gd name="T31" fmla="*/ 0 h 48"/>
                <a:gd name="T32" fmla="*/ 19 w 47"/>
                <a:gd name="T33" fmla="*/ 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8"/>
                <a:gd name="T53" fmla="*/ 47 w 47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8">
                  <a:moveTo>
                    <a:pt x="19" y="0"/>
                  </a:moveTo>
                  <a:lnTo>
                    <a:pt x="31" y="1"/>
                  </a:lnTo>
                  <a:lnTo>
                    <a:pt x="41" y="8"/>
                  </a:lnTo>
                  <a:lnTo>
                    <a:pt x="47" y="19"/>
                  </a:lnTo>
                  <a:lnTo>
                    <a:pt x="46" y="31"/>
                  </a:lnTo>
                  <a:lnTo>
                    <a:pt x="40" y="41"/>
                  </a:lnTo>
                  <a:lnTo>
                    <a:pt x="29" y="48"/>
                  </a:lnTo>
                  <a:lnTo>
                    <a:pt x="16" y="47"/>
                  </a:lnTo>
                  <a:lnTo>
                    <a:pt x="6" y="40"/>
                  </a:lnTo>
                  <a:lnTo>
                    <a:pt x="0" y="29"/>
                  </a:lnTo>
                  <a:lnTo>
                    <a:pt x="0" y="17"/>
                  </a:lnTo>
                  <a:lnTo>
                    <a:pt x="7" y="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65" name="Freeform 1022"/>
            <p:cNvSpPr>
              <a:spLocks/>
            </p:cNvSpPr>
            <p:nvPr/>
          </p:nvSpPr>
          <p:spPr bwMode="auto">
            <a:xfrm>
              <a:off x="1579" y="1610"/>
              <a:ext cx="48" cy="49"/>
            </a:xfrm>
            <a:custGeom>
              <a:avLst/>
              <a:gdLst>
                <a:gd name="T0" fmla="*/ 27 w 48"/>
                <a:gd name="T1" fmla="*/ 0 h 49"/>
                <a:gd name="T2" fmla="*/ 38 w 48"/>
                <a:gd name="T3" fmla="*/ 5 h 49"/>
                <a:gd name="T4" fmla="*/ 47 w 48"/>
                <a:gd name="T5" fmla="*/ 15 h 49"/>
                <a:gd name="T6" fmla="*/ 48 w 48"/>
                <a:gd name="T7" fmla="*/ 27 h 49"/>
                <a:gd name="T8" fmla="*/ 48 w 48"/>
                <a:gd name="T9" fmla="*/ 27 h 49"/>
                <a:gd name="T10" fmla="*/ 44 w 48"/>
                <a:gd name="T11" fmla="*/ 38 h 49"/>
                <a:gd name="T12" fmla="*/ 34 w 48"/>
                <a:gd name="T13" fmla="*/ 47 h 49"/>
                <a:gd name="T14" fmla="*/ 22 w 48"/>
                <a:gd name="T15" fmla="*/ 49 h 49"/>
                <a:gd name="T16" fmla="*/ 22 w 48"/>
                <a:gd name="T17" fmla="*/ 49 h 49"/>
                <a:gd name="T18" fmla="*/ 10 w 48"/>
                <a:gd name="T19" fmla="*/ 44 h 49"/>
                <a:gd name="T20" fmla="*/ 2 w 48"/>
                <a:gd name="T21" fmla="*/ 34 h 49"/>
                <a:gd name="T22" fmla="*/ 0 w 48"/>
                <a:gd name="T23" fmla="*/ 22 h 49"/>
                <a:gd name="T24" fmla="*/ 0 w 48"/>
                <a:gd name="T25" fmla="*/ 22 h 49"/>
                <a:gd name="T26" fmla="*/ 5 w 48"/>
                <a:gd name="T27" fmla="*/ 10 h 49"/>
                <a:gd name="T28" fmla="*/ 14 w 48"/>
                <a:gd name="T29" fmla="*/ 2 h 49"/>
                <a:gd name="T30" fmla="*/ 27 w 48"/>
                <a:gd name="T31" fmla="*/ 0 h 49"/>
                <a:gd name="T32" fmla="*/ 27 w 48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27" y="0"/>
                  </a:moveTo>
                  <a:lnTo>
                    <a:pt x="38" y="5"/>
                  </a:lnTo>
                  <a:lnTo>
                    <a:pt x="47" y="15"/>
                  </a:lnTo>
                  <a:lnTo>
                    <a:pt x="48" y="27"/>
                  </a:lnTo>
                  <a:lnTo>
                    <a:pt x="44" y="38"/>
                  </a:lnTo>
                  <a:lnTo>
                    <a:pt x="34" y="47"/>
                  </a:lnTo>
                  <a:lnTo>
                    <a:pt x="22" y="49"/>
                  </a:lnTo>
                  <a:lnTo>
                    <a:pt x="10" y="44"/>
                  </a:lnTo>
                  <a:lnTo>
                    <a:pt x="2" y="34"/>
                  </a:lnTo>
                  <a:lnTo>
                    <a:pt x="0" y="22"/>
                  </a:lnTo>
                  <a:lnTo>
                    <a:pt x="5" y="10"/>
                  </a:lnTo>
                  <a:lnTo>
                    <a:pt x="14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66" name="Freeform 1023"/>
            <p:cNvSpPr>
              <a:spLocks/>
            </p:cNvSpPr>
            <p:nvPr/>
          </p:nvSpPr>
          <p:spPr bwMode="auto">
            <a:xfrm>
              <a:off x="1625" y="1623"/>
              <a:ext cx="48" cy="48"/>
            </a:xfrm>
            <a:custGeom>
              <a:avLst/>
              <a:gdLst>
                <a:gd name="T0" fmla="*/ 35 w 48"/>
                <a:gd name="T1" fmla="*/ 3 h 48"/>
                <a:gd name="T2" fmla="*/ 44 w 48"/>
                <a:gd name="T3" fmla="*/ 11 h 48"/>
                <a:gd name="T4" fmla="*/ 48 w 48"/>
                <a:gd name="T5" fmla="*/ 22 h 48"/>
                <a:gd name="T6" fmla="*/ 46 w 48"/>
                <a:gd name="T7" fmla="*/ 35 h 48"/>
                <a:gd name="T8" fmla="*/ 46 w 48"/>
                <a:gd name="T9" fmla="*/ 35 h 48"/>
                <a:gd name="T10" fmla="*/ 38 w 48"/>
                <a:gd name="T11" fmla="*/ 44 h 48"/>
                <a:gd name="T12" fmla="*/ 26 w 48"/>
                <a:gd name="T13" fmla="*/ 48 h 48"/>
                <a:gd name="T14" fmla="*/ 14 w 48"/>
                <a:gd name="T15" fmla="*/ 46 h 48"/>
                <a:gd name="T16" fmla="*/ 14 w 48"/>
                <a:gd name="T17" fmla="*/ 46 h 48"/>
                <a:gd name="T18" fmla="*/ 4 w 48"/>
                <a:gd name="T19" fmla="*/ 38 h 48"/>
                <a:gd name="T20" fmla="*/ 0 w 48"/>
                <a:gd name="T21" fmla="*/ 26 h 48"/>
                <a:gd name="T22" fmla="*/ 2 w 48"/>
                <a:gd name="T23" fmla="*/ 14 h 48"/>
                <a:gd name="T24" fmla="*/ 2 w 48"/>
                <a:gd name="T25" fmla="*/ 14 h 48"/>
                <a:gd name="T26" fmla="*/ 11 w 48"/>
                <a:gd name="T27" fmla="*/ 4 h 48"/>
                <a:gd name="T28" fmla="*/ 22 w 48"/>
                <a:gd name="T29" fmla="*/ 0 h 48"/>
                <a:gd name="T30" fmla="*/ 35 w 48"/>
                <a:gd name="T31" fmla="*/ 3 h 48"/>
                <a:gd name="T32" fmla="*/ 35 w 48"/>
                <a:gd name="T33" fmla="*/ 3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35" y="3"/>
                  </a:moveTo>
                  <a:lnTo>
                    <a:pt x="44" y="11"/>
                  </a:lnTo>
                  <a:lnTo>
                    <a:pt x="48" y="22"/>
                  </a:lnTo>
                  <a:lnTo>
                    <a:pt x="46" y="35"/>
                  </a:lnTo>
                  <a:lnTo>
                    <a:pt x="38" y="44"/>
                  </a:lnTo>
                  <a:lnTo>
                    <a:pt x="26" y="48"/>
                  </a:lnTo>
                  <a:lnTo>
                    <a:pt x="14" y="46"/>
                  </a:lnTo>
                  <a:lnTo>
                    <a:pt x="4" y="38"/>
                  </a:lnTo>
                  <a:lnTo>
                    <a:pt x="0" y="26"/>
                  </a:lnTo>
                  <a:lnTo>
                    <a:pt x="2" y="14"/>
                  </a:lnTo>
                  <a:lnTo>
                    <a:pt x="11" y="4"/>
                  </a:lnTo>
                  <a:lnTo>
                    <a:pt x="22" y="0"/>
                  </a:lnTo>
                  <a:lnTo>
                    <a:pt x="35" y="3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67" name="Freeform 1024"/>
            <p:cNvSpPr>
              <a:spLocks/>
            </p:cNvSpPr>
            <p:nvPr/>
          </p:nvSpPr>
          <p:spPr bwMode="auto">
            <a:xfrm>
              <a:off x="1665" y="1650"/>
              <a:ext cx="48" cy="48"/>
            </a:xfrm>
            <a:custGeom>
              <a:avLst/>
              <a:gdLst>
                <a:gd name="T0" fmla="*/ 40 w 48"/>
                <a:gd name="T1" fmla="*/ 6 h 48"/>
                <a:gd name="T2" fmla="*/ 47 w 48"/>
                <a:gd name="T3" fmla="*/ 17 h 48"/>
                <a:gd name="T4" fmla="*/ 48 w 48"/>
                <a:gd name="T5" fmla="*/ 29 h 48"/>
                <a:gd name="T6" fmla="*/ 42 w 48"/>
                <a:gd name="T7" fmla="*/ 40 h 48"/>
                <a:gd name="T8" fmla="*/ 42 w 48"/>
                <a:gd name="T9" fmla="*/ 40 h 48"/>
                <a:gd name="T10" fmla="*/ 31 w 48"/>
                <a:gd name="T11" fmla="*/ 47 h 48"/>
                <a:gd name="T12" fmla="*/ 19 w 48"/>
                <a:gd name="T13" fmla="*/ 48 h 48"/>
                <a:gd name="T14" fmla="*/ 8 w 48"/>
                <a:gd name="T15" fmla="*/ 42 h 48"/>
                <a:gd name="T16" fmla="*/ 8 w 48"/>
                <a:gd name="T17" fmla="*/ 42 h 48"/>
                <a:gd name="T18" fmla="*/ 1 w 48"/>
                <a:gd name="T19" fmla="*/ 31 h 48"/>
                <a:gd name="T20" fmla="*/ 0 w 48"/>
                <a:gd name="T21" fmla="*/ 19 h 48"/>
                <a:gd name="T22" fmla="*/ 6 w 48"/>
                <a:gd name="T23" fmla="*/ 8 h 48"/>
                <a:gd name="T24" fmla="*/ 6 w 48"/>
                <a:gd name="T25" fmla="*/ 8 h 48"/>
                <a:gd name="T26" fmla="*/ 17 w 48"/>
                <a:gd name="T27" fmla="*/ 1 h 48"/>
                <a:gd name="T28" fmla="*/ 29 w 48"/>
                <a:gd name="T29" fmla="*/ 0 h 48"/>
                <a:gd name="T30" fmla="*/ 40 w 48"/>
                <a:gd name="T31" fmla="*/ 6 h 48"/>
                <a:gd name="T32" fmla="*/ 40 w 48"/>
                <a:gd name="T33" fmla="*/ 6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40" y="6"/>
                  </a:moveTo>
                  <a:lnTo>
                    <a:pt x="47" y="17"/>
                  </a:lnTo>
                  <a:lnTo>
                    <a:pt x="48" y="29"/>
                  </a:lnTo>
                  <a:lnTo>
                    <a:pt x="42" y="40"/>
                  </a:lnTo>
                  <a:lnTo>
                    <a:pt x="31" y="47"/>
                  </a:lnTo>
                  <a:lnTo>
                    <a:pt x="19" y="48"/>
                  </a:lnTo>
                  <a:lnTo>
                    <a:pt x="8" y="42"/>
                  </a:lnTo>
                  <a:lnTo>
                    <a:pt x="1" y="31"/>
                  </a:lnTo>
                  <a:lnTo>
                    <a:pt x="0" y="19"/>
                  </a:lnTo>
                  <a:lnTo>
                    <a:pt x="6" y="8"/>
                  </a:lnTo>
                  <a:lnTo>
                    <a:pt x="17" y="1"/>
                  </a:lnTo>
                  <a:lnTo>
                    <a:pt x="29" y="0"/>
                  </a:lnTo>
                  <a:lnTo>
                    <a:pt x="40" y="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68" name="Freeform 1025"/>
            <p:cNvSpPr>
              <a:spLocks/>
            </p:cNvSpPr>
            <p:nvPr/>
          </p:nvSpPr>
          <p:spPr bwMode="auto">
            <a:xfrm>
              <a:off x="1712" y="1650"/>
              <a:ext cx="103" cy="76"/>
            </a:xfrm>
            <a:custGeom>
              <a:avLst/>
              <a:gdLst>
                <a:gd name="T0" fmla="*/ 72 w 103"/>
                <a:gd name="T1" fmla="*/ 50 h 76"/>
                <a:gd name="T2" fmla="*/ 60 w 103"/>
                <a:gd name="T3" fmla="*/ 55 h 76"/>
                <a:gd name="T4" fmla="*/ 47 w 103"/>
                <a:gd name="T5" fmla="*/ 63 h 76"/>
                <a:gd name="T6" fmla="*/ 8 w 103"/>
                <a:gd name="T7" fmla="*/ 76 h 76"/>
                <a:gd name="T8" fmla="*/ 6 w 103"/>
                <a:gd name="T9" fmla="*/ 76 h 76"/>
                <a:gd name="T10" fmla="*/ 1 w 103"/>
                <a:gd name="T11" fmla="*/ 73 h 76"/>
                <a:gd name="T12" fmla="*/ 0 w 103"/>
                <a:gd name="T13" fmla="*/ 71 h 76"/>
                <a:gd name="T14" fmla="*/ 1 w 103"/>
                <a:gd name="T15" fmla="*/ 65 h 76"/>
                <a:gd name="T16" fmla="*/ 13 w 103"/>
                <a:gd name="T17" fmla="*/ 50 h 76"/>
                <a:gd name="T18" fmla="*/ 47 w 103"/>
                <a:gd name="T19" fmla="*/ 23 h 76"/>
                <a:gd name="T20" fmla="*/ 56 w 103"/>
                <a:gd name="T21" fmla="*/ 18 h 76"/>
                <a:gd name="T22" fmla="*/ 69 w 103"/>
                <a:gd name="T23" fmla="*/ 8 h 76"/>
                <a:gd name="T24" fmla="*/ 71 w 103"/>
                <a:gd name="T25" fmla="*/ 5 h 76"/>
                <a:gd name="T26" fmla="*/ 76 w 103"/>
                <a:gd name="T27" fmla="*/ 1 h 76"/>
                <a:gd name="T28" fmla="*/ 80 w 103"/>
                <a:gd name="T29" fmla="*/ 0 h 76"/>
                <a:gd name="T30" fmla="*/ 86 w 103"/>
                <a:gd name="T31" fmla="*/ 3 h 76"/>
                <a:gd name="T32" fmla="*/ 87 w 103"/>
                <a:gd name="T33" fmla="*/ 7 h 76"/>
                <a:gd name="T34" fmla="*/ 84 w 103"/>
                <a:gd name="T35" fmla="*/ 13 h 76"/>
                <a:gd name="T36" fmla="*/ 82 w 103"/>
                <a:gd name="T37" fmla="*/ 14 h 76"/>
                <a:gd name="T38" fmla="*/ 78 w 103"/>
                <a:gd name="T39" fmla="*/ 18 h 76"/>
                <a:gd name="T40" fmla="*/ 71 w 103"/>
                <a:gd name="T41" fmla="*/ 24 h 76"/>
                <a:gd name="T42" fmla="*/ 52 w 103"/>
                <a:gd name="T43" fmla="*/ 35 h 76"/>
                <a:gd name="T44" fmla="*/ 44 w 103"/>
                <a:gd name="T45" fmla="*/ 40 h 76"/>
                <a:gd name="T46" fmla="*/ 26 w 103"/>
                <a:gd name="T47" fmla="*/ 57 h 76"/>
                <a:gd name="T48" fmla="*/ 36 w 103"/>
                <a:gd name="T49" fmla="*/ 53 h 76"/>
                <a:gd name="T50" fmla="*/ 51 w 103"/>
                <a:gd name="T51" fmla="*/ 45 h 76"/>
                <a:gd name="T52" fmla="*/ 59 w 103"/>
                <a:gd name="T53" fmla="*/ 40 h 76"/>
                <a:gd name="T54" fmla="*/ 76 w 103"/>
                <a:gd name="T55" fmla="*/ 35 h 76"/>
                <a:gd name="T56" fmla="*/ 82 w 103"/>
                <a:gd name="T57" fmla="*/ 34 h 76"/>
                <a:gd name="T58" fmla="*/ 92 w 103"/>
                <a:gd name="T59" fmla="*/ 30 h 76"/>
                <a:gd name="T60" fmla="*/ 96 w 103"/>
                <a:gd name="T61" fmla="*/ 29 h 76"/>
                <a:gd name="T62" fmla="*/ 102 w 103"/>
                <a:gd name="T63" fmla="*/ 32 h 76"/>
                <a:gd name="T64" fmla="*/ 103 w 103"/>
                <a:gd name="T65" fmla="*/ 35 h 76"/>
                <a:gd name="T66" fmla="*/ 100 w 103"/>
                <a:gd name="T67" fmla="*/ 41 h 76"/>
                <a:gd name="T68" fmla="*/ 93 w 103"/>
                <a:gd name="T69" fmla="*/ 45 h 76"/>
                <a:gd name="T70" fmla="*/ 79 w 103"/>
                <a:gd name="T71" fmla="*/ 49 h 7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03"/>
                <a:gd name="T109" fmla="*/ 0 h 76"/>
                <a:gd name="T110" fmla="*/ 103 w 103"/>
                <a:gd name="T111" fmla="*/ 76 h 7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03" h="76">
                  <a:moveTo>
                    <a:pt x="79" y="49"/>
                  </a:moveTo>
                  <a:lnTo>
                    <a:pt x="72" y="50"/>
                  </a:lnTo>
                  <a:lnTo>
                    <a:pt x="66" y="52"/>
                  </a:lnTo>
                  <a:lnTo>
                    <a:pt x="60" y="55"/>
                  </a:lnTo>
                  <a:lnTo>
                    <a:pt x="47" y="63"/>
                  </a:lnTo>
                  <a:lnTo>
                    <a:pt x="31" y="70"/>
                  </a:lnTo>
                  <a:lnTo>
                    <a:pt x="8" y="76"/>
                  </a:lnTo>
                  <a:lnTo>
                    <a:pt x="6" y="76"/>
                  </a:lnTo>
                  <a:lnTo>
                    <a:pt x="3" y="75"/>
                  </a:lnTo>
                  <a:lnTo>
                    <a:pt x="1" y="73"/>
                  </a:lnTo>
                  <a:lnTo>
                    <a:pt x="0" y="71"/>
                  </a:lnTo>
                  <a:lnTo>
                    <a:pt x="0" y="68"/>
                  </a:lnTo>
                  <a:lnTo>
                    <a:pt x="1" y="65"/>
                  </a:lnTo>
                  <a:lnTo>
                    <a:pt x="13" y="50"/>
                  </a:lnTo>
                  <a:lnTo>
                    <a:pt x="29" y="34"/>
                  </a:lnTo>
                  <a:lnTo>
                    <a:pt x="47" y="23"/>
                  </a:lnTo>
                  <a:lnTo>
                    <a:pt x="56" y="18"/>
                  </a:lnTo>
                  <a:lnTo>
                    <a:pt x="63" y="13"/>
                  </a:lnTo>
                  <a:lnTo>
                    <a:pt x="69" y="8"/>
                  </a:lnTo>
                  <a:lnTo>
                    <a:pt x="71" y="5"/>
                  </a:lnTo>
                  <a:lnTo>
                    <a:pt x="74" y="2"/>
                  </a:lnTo>
                  <a:lnTo>
                    <a:pt x="76" y="1"/>
                  </a:lnTo>
                  <a:lnTo>
                    <a:pt x="80" y="0"/>
                  </a:lnTo>
                  <a:lnTo>
                    <a:pt x="83" y="0"/>
                  </a:lnTo>
                  <a:lnTo>
                    <a:pt x="86" y="3"/>
                  </a:lnTo>
                  <a:lnTo>
                    <a:pt x="87" y="7"/>
                  </a:lnTo>
                  <a:lnTo>
                    <a:pt x="86" y="10"/>
                  </a:lnTo>
                  <a:lnTo>
                    <a:pt x="84" y="13"/>
                  </a:lnTo>
                  <a:lnTo>
                    <a:pt x="82" y="14"/>
                  </a:lnTo>
                  <a:lnTo>
                    <a:pt x="80" y="16"/>
                  </a:lnTo>
                  <a:lnTo>
                    <a:pt x="78" y="18"/>
                  </a:lnTo>
                  <a:lnTo>
                    <a:pt x="71" y="24"/>
                  </a:lnTo>
                  <a:lnTo>
                    <a:pt x="63" y="30"/>
                  </a:lnTo>
                  <a:lnTo>
                    <a:pt x="52" y="35"/>
                  </a:lnTo>
                  <a:lnTo>
                    <a:pt x="44" y="40"/>
                  </a:lnTo>
                  <a:lnTo>
                    <a:pt x="35" y="48"/>
                  </a:lnTo>
                  <a:lnTo>
                    <a:pt x="26" y="57"/>
                  </a:lnTo>
                  <a:lnTo>
                    <a:pt x="36" y="53"/>
                  </a:lnTo>
                  <a:lnTo>
                    <a:pt x="44" y="49"/>
                  </a:lnTo>
                  <a:lnTo>
                    <a:pt x="51" y="45"/>
                  </a:lnTo>
                  <a:lnTo>
                    <a:pt x="59" y="40"/>
                  </a:lnTo>
                  <a:lnTo>
                    <a:pt x="67" y="37"/>
                  </a:lnTo>
                  <a:lnTo>
                    <a:pt x="76" y="35"/>
                  </a:lnTo>
                  <a:lnTo>
                    <a:pt x="82" y="34"/>
                  </a:lnTo>
                  <a:lnTo>
                    <a:pt x="87" y="32"/>
                  </a:lnTo>
                  <a:lnTo>
                    <a:pt x="92" y="30"/>
                  </a:lnTo>
                  <a:lnTo>
                    <a:pt x="96" y="29"/>
                  </a:lnTo>
                  <a:lnTo>
                    <a:pt x="99" y="30"/>
                  </a:lnTo>
                  <a:lnTo>
                    <a:pt x="102" y="32"/>
                  </a:lnTo>
                  <a:lnTo>
                    <a:pt x="103" y="35"/>
                  </a:lnTo>
                  <a:lnTo>
                    <a:pt x="102" y="39"/>
                  </a:lnTo>
                  <a:lnTo>
                    <a:pt x="100" y="41"/>
                  </a:lnTo>
                  <a:lnTo>
                    <a:pt x="93" y="45"/>
                  </a:lnTo>
                  <a:lnTo>
                    <a:pt x="86" y="47"/>
                  </a:lnTo>
                  <a:lnTo>
                    <a:pt x="79" y="4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69" name="Freeform 1026"/>
            <p:cNvSpPr>
              <a:spLocks/>
            </p:cNvSpPr>
            <p:nvPr/>
          </p:nvSpPr>
          <p:spPr bwMode="auto">
            <a:xfrm>
              <a:off x="1695" y="1687"/>
              <a:ext cx="49" cy="48"/>
            </a:xfrm>
            <a:custGeom>
              <a:avLst/>
              <a:gdLst>
                <a:gd name="T0" fmla="*/ 45 w 49"/>
                <a:gd name="T1" fmla="*/ 12 h 48"/>
                <a:gd name="T2" fmla="*/ 49 w 49"/>
                <a:gd name="T3" fmla="*/ 24 h 48"/>
                <a:gd name="T4" fmla="*/ 46 w 49"/>
                <a:gd name="T5" fmla="*/ 36 h 48"/>
                <a:gd name="T6" fmla="*/ 37 w 49"/>
                <a:gd name="T7" fmla="*/ 45 h 48"/>
                <a:gd name="T8" fmla="*/ 37 w 49"/>
                <a:gd name="T9" fmla="*/ 45 h 48"/>
                <a:gd name="T10" fmla="*/ 24 w 49"/>
                <a:gd name="T11" fmla="*/ 48 h 48"/>
                <a:gd name="T12" fmla="*/ 13 w 49"/>
                <a:gd name="T13" fmla="*/ 45 h 48"/>
                <a:gd name="T14" fmla="*/ 4 w 49"/>
                <a:gd name="T15" fmla="*/ 36 h 48"/>
                <a:gd name="T16" fmla="*/ 4 w 49"/>
                <a:gd name="T17" fmla="*/ 36 h 48"/>
                <a:gd name="T18" fmla="*/ 0 w 49"/>
                <a:gd name="T19" fmla="*/ 24 h 48"/>
                <a:gd name="T20" fmla="*/ 3 w 49"/>
                <a:gd name="T21" fmla="*/ 13 h 48"/>
                <a:gd name="T22" fmla="*/ 12 w 49"/>
                <a:gd name="T23" fmla="*/ 3 h 48"/>
                <a:gd name="T24" fmla="*/ 12 w 49"/>
                <a:gd name="T25" fmla="*/ 3 h 48"/>
                <a:gd name="T26" fmla="*/ 24 w 49"/>
                <a:gd name="T27" fmla="*/ 0 h 48"/>
                <a:gd name="T28" fmla="*/ 36 w 49"/>
                <a:gd name="T29" fmla="*/ 3 h 48"/>
                <a:gd name="T30" fmla="*/ 45 w 49"/>
                <a:gd name="T31" fmla="*/ 12 h 48"/>
                <a:gd name="T32" fmla="*/ 45 w 49"/>
                <a:gd name="T33" fmla="*/ 12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45" y="12"/>
                  </a:moveTo>
                  <a:lnTo>
                    <a:pt x="49" y="24"/>
                  </a:lnTo>
                  <a:lnTo>
                    <a:pt x="46" y="36"/>
                  </a:lnTo>
                  <a:lnTo>
                    <a:pt x="37" y="45"/>
                  </a:lnTo>
                  <a:lnTo>
                    <a:pt x="24" y="48"/>
                  </a:lnTo>
                  <a:lnTo>
                    <a:pt x="13" y="45"/>
                  </a:lnTo>
                  <a:lnTo>
                    <a:pt x="4" y="36"/>
                  </a:lnTo>
                  <a:lnTo>
                    <a:pt x="0" y="24"/>
                  </a:lnTo>
                  <a:lnTo>
                    <a:pt x="3" y="13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6" y="3"/>
                  </a:lnTo>
                  <a:lnTo>
                    <a:pt x="45" y="12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70" name="Freeform 1027"/>
            <p:cNvSpPr>
              <a:spLocks/>
            </p:cNvSpPr>
            <p:nvPr/>
          </p:nvSpPr>
          <p:spPr bwMode="auto">
            <a:xfrm>
              <a:off x="1740" y="1719"/>
              <a:ext cx="87" cy="36"/>
            </a:xfrm>
            <a:custGeom>
              <a:avLst/>
              <a:gdLst>
                <a:gd name="T0" fmla="*/ 83 w 87"/>
                <a:gd name="T1" fmla="*/ 14 h 36"/>
                <a:gd name="T2" fmla="*/ 71 w 87"/>
                <a:gd name="T3" fmla="*/ 17 h 36"/>
                <a:gd name="T4" fmla="*/ 59 w 87"/>
                <a:gd name="T5" fmla="*/ 21 h 36"/>
                <a:gd name="T6" fmla="*/ 47 w 87"/>
                <a:gd name="T7" fmla="*/ 26 h 36"/>
                <a:gd name="T8" fmla="*/ 47 w 87"/>
                <a:gd name="T9" fmla="*/ 26 h 36"/>
                <a:gd name="T10" fmla="*/ 35 w 87"/>
                <a:gd name="T11" fmla="*/ 31 h 36"/>
                <a:gd name="T12" fmla="*/ 21 w 87"/>
                <a:gd name="T13" fmla="*/ 34 h 36"/>
                <a:gd name="T14" fmla="*/ 8 w 87"/>
                <a:gd name="T15" fmla="*/ 36 h 36"/>
                <a:gd name="T16" fmla="*/ 8 w 87"/>
                <a:gd name="T17" fmla="*/ 36 h 36"/>
                <a:gd name="T18" fmla="*/ 4 w 87"/>
                <a:gd name="T19" fmla="*/ 36 h 36"/>
                <a:gd name="T20" fmla="*/ 1 w 87"/>
                <a:gd name="T21" fmla="*/ 34 h 36"/>
                <a:gd name="T22" fmla="*/ 0 w 87"/>
                <a:gd name="T23" fmla="*/ 31 h 36"/>
                <a:gd name="T24" fmla="*/ 0 w 87"/>
                <a:gd name="T25" fmla="*/ 31 h 36"/>
                <a:gd name="T26" fmla="*/ 0 w 87"/>
                <a:gd name="T27" fmla="*/ 27 h 36"/>
                <a:gd name="T28" fmla="*/ 2 w 87"/>
                <a:gd name="T29" fmla="*/ 24 h 36"/>
                <a:gd name="T30" fmla="*/ 5 w 87"/>
                <a:gd name="T31" fmla="*/ 23 h 36"/>
                <a:gd name="T32" fmla="*/ 5 w 87"/>
                <a:gd name="T33" fmla="*/ 23 h 36"/>
                <a:gd name="T34" fmla="*/ 24 w 87"/>
                <a:gd name="T35" fmla="*/ 19 h 36"/>
                <a:gd name="T36" fmla="*/ 43 w 87"/>
                <a:gd name="T37" fmla="*/ 13 h 36"/>
                <a:gd name="T38" fmla="*/ 60 w 87"/>
                <a:gd name="T39" fmla="*/ 5 h 36"/>
                <a:gd name="T40" fmla="*/ 60 w 87"/>
                <a:gd name="T41" fmla="*/ 5 h 36"/>
                <a:gd name="T42" fmla="*/ 66 w 87"/>
                <a:gd name="T43" fmla="*/ 3 h 36"/>
                <a:gd name="T44" fmla="*/ 72 w 87"/>
                <a:gd name="T45" fmla="*/ 1 h 36"/>
                <a:gd name="T46" fmla="*/ 78 w 87"/>
                <a:gd name="T47" fmla="*/ 0 h 36"/>
                <a:gd name="T48" fmla="*/ 78 w 87"/>
                <a:gd name="T49" fmla="*/ 0 h 36"/>
                <a:gd name="T50" fmla="*/ 82 w 87"/>
                <a:gd name="T51" fmla="*/ 0 h 36"/>
                <a:gd name="T52" fmla="*/ 85 w 87"/>
                <a:gd name="T53" fmla="*/ 1 h 36"/>
                <a:gd name="T54" fmla="*/ 87 w 87"/>
                <a:gd name="T55" fmla="*/ 4 h 36"/>
                <a:gd name="T56" fmla="*/ 87 w 87"/>
                <a:gd name="T57" fmla="*/ 4 h 36"/>
                <a:gd name="T58" fmla="*/ 87 w 87"/>
                <a:gd name="T59" fmla="*/ 8 h 36"/>
                <a:gd name="T60" fmla="*/ 86 w 87"/>
                <a:gd name="T61" fmla="*/ 11 h 36"/>
                <a:gd name="T62" fmla="*/ 83 w 87"/>
                <a:gd name="T63" fmla="*/ 14 h 36"/>
                <a:gd name="T64" fmla="*/ 83 w 87"/>
                <a:gd name="T65" fmla="*/ 14 h 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7"/>
                <a:gd name="T100" fmla="*/ 0 h 36"/>
                <a:gd name="T101" fmla="*/ 87 w 87"/>
                <a:gd name="T102" fmla="*/ 36 h 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7" h="36">
                  <a:moveTo>
                    <a:pt x="83" y="14"/>
                  </a:moveTo>
                  <a:lnTo>
                    <a:pt x="71" y="17"/>
                  </a:lnTo>
                  <a:lnTo>
                    <a:pt x="59" y="21"/>
                  </a:lnTo>
                  <a:lnTo>
                    <a:pt x="47" y="26"/>
                  </a:lnTo>
                  <a:lnTo>
                    <a:pt x="35" y="31"/>
                  </a:lnTo>
                  <a:lnTo>
                    <a:pt x="21" y="34"/>
                  </a:lnTo>
                  <a:lnTo>
                    <a:pt x="8" y="36"/>
                  </a:lnTo>
                  <a:lnTo>
                    <a:pt x="4" y="36"/>
                  </a:lnTo>
                  <a:lnTo>
                    <a:pt x="1" y="34"/>
                  </a:lnTo>
                  <a:lnTo>
                    <a:pt x="0" y="31"/>
                  </a:lnTo>
                  <a:lnTo>
                    <a:pt x="0" y="27"/>
                  </a:lnTo>
                  <a:lnTo>
                    <a:pt x="2" y="24"/>
                  </a:lnTo>
                  <a:lnTo>
                    <a:pt x="5" y="23"/>
                  </a:lnTo>
                  <a:lnTo>
                    <a:pt x="24" y="19"/>
                  </a:lnTo>
                  <a:lnTo>
                    <a:pt x="43" y="13"/>
                  </a:lnTo>
                  <a:lnTo>
                    <a:pt x="60" y="5"/>
                  </a:lnTo>
                  <a:lnTo>
                    <a:pt x="66" y="3"/>
                  </a:lnTo>
                  <a:lnTo>
                    <a:pt x="72" y="1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85" y="1"/>
                  </a:lnTo>
                  <a:lnTo>
                    <a:pt x="87" y="4"/>
                  </a:lnTo>
                  <a:lnTo>
                    <a:pt x="87" y="8"/>
                  </a:lnTo>
                  <a:lnTo>
                    <a:pt x="86" y="11"/>
                  </a:lnTo>
                  <a:lnTo>
                    <a:pt x="83" y="1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71" name="Freeform 1028"/>
            <p:cNvSpPr>
              <a:spLocks/>
            </p:cNvSpPr>
            <p:nvPr/>
          </p:nvSpPr>
          <p:spPr bwMode="auto">
            <a:xfrm>
              <a:off x="1741" y="1743"/>
              <a:ext cx="92" cy="25"/>
            </a:xfrm>
            <a:custGeom>
              <a:avLst/>
              <a:gdLst>
                <a:gd name="T0" fmla="*/ 4 w 92"/>
                <a:gd name="T1" fmla="*/ 12 h 25"/>
                <a:gd name="T2" fmla="*/ 14 w 92"/>
                <a:gd name="T3" fmla="*/ 9 h 25"/>
                <a:gd name="T4" fmla="*/ 23 w 92"/>
                <a:gd name="T5" fmla="*/ 8 h 25"/>
                <a:gd name="T6" fmla="*/ 33 w 92"/>
                <a:gd name="T7" fmla="*/ 10 h 25"/>
                <a:gd name="T8" fmla="*/ 33 w 92"/>
                <a:gd name="T9" fmla="*/ 10 h 25"/>
                <a:gd name="T10" fmla="*/ 50 w 92"/>
                <a:gd name="T11" fmla="*/ 10 h 25"/>
                <a:gd name="T12" fmla="*/ 66 w 92"/>
                <a:gd name="T13" fmla="*/ 6 h 25"/>
                <a:gd name="T14" fmla="*/ 82 w 92"/>
                <a:gd name="T15" fmla="*/ 1 h 25"/>
                <a:gd name="T16" fmla="*/ 82 w 92"/>
                <a:gd name="T17" fmla="*/ 1 h 25"/>
                <a:gd name="T18" fmla="*/ 86 w 92"/>
                <a:gd name="T19" fmla="*/ 0 h 25"/>
                <a:gd name="T20" fmla="*/ 89 w 92"/>
                <a:gd name="T21" fmla="*/ 1 h 25"/>
                <a:gd name="T22" fmla="*/ 91 w 92"/>
                <a:gd name="T23" fmla="*/ 4 h 25"/>
                <a:gd name="T24" fmla="*/ 91 w 92"/>
                <a:gd name="T25" fmla="*/ 4 h 25"/>
                <a:gd name="T26" fmla="*/ 92 w 92"/>
                <a:gd name="T27" fmla="*/ 7 h 25"/>
                <a:gd name="T28" fmla="*/ 91 w 92"/>
                <a:gd name="T29" fmla="*/ 11 h 25"/>
                <a:gd name="T30" fmla="*/ 89 w 92"/>
                <a:gd name="T31" fmla="*/ 13 h 25"/>
                <a:gd name="T32" fmla="*/ 89 w 92"/>
                <a:gd name="T33" fmla="*/ 13 h 25"/>
                <a:gd name="T34" fmla="*/ 78 w 92"/>
                <a:gd name="T35" fmla="*/ 17 h 25"/>
                <a:gd name="T36" fmla="*/ 67 w 92"/>
                <a:gd name="T37" fmla="*/ 20 h 25"/>
                <a:gd name="T38" fmla="*/ 55 w 92"/>
                <a:gd name="T39" fmla="*/ 23 h 25"/>
                <a:gd name="T40" fmla="*/ 55 w 92"/>
                <a:gd name="T41" fmla="*/ 23 h 25"/>
                <a:gd name="T42" fmla="*/ 44 w 92"/>
                <a:gd name="T43" fmla="*/ 25 h 25"/>
                <a:gd name="T44" fmla="*/ 34 w 92"/>
                <a:gd name="T45" fmla="*/ 24 h 25"/>
                <a:gd name="T46" fmla="*/ 23 w 92"/>
                <a:gd name="T47" fmla="*/ 21 h 25"/>
                <a:gd name="T48" fmla="*/ 23 w 92"/>
                <a:gd name="T49" fmla="*/ 21 h 25"/>
                <a:gd name="T50" fmla="*/ 18 w 92"/>
                <a:gd name="T51" fmla="*/ 22 h 25"/>
                <a:gd name="T52" fmla="*/ 14 w 92"/>
                <a:gd name="T53" fmla="*/ 23 h 25"/>
                <a:gd name="T54" fmla="*/ 9 w 92"/>
                <a:gd name="T55" fmla="*/ 25 h 25"/>
                <a:gd name="T56" fmla="*/ 9 w 92"/>
                <a:gd name="T57" fmla="*/ 25 h 25"/>
                <a:gd name="T58" fmla="*/ 6 w 92"/>
                <a:gd name="T59" fmla="*/ 25 h 25"/>
                <a:gd name="T60" fmla="*/ 3 w 92"/>
                <a:gd name="T61" fmla="*/ 24 h 25"/>
                <a:gd name="T62" fmla="*/ 0 w 92"/>
                <a:gd name="T63" fmla="*/ 21 h 25"/>
                <a:gd name="T64" fmla="*/ 0 w 92"/>
                <a:gd name="T65" fmla="*/ 21 h 25"/>
                <a:gd name="T66" fmla="*/ 0 w 92"/>
                <a:gd name="T67" fmla="*/ 18 h 25"/>
                <a:gd name="T68" fmla="*/ 1 w 92"/>
                <a:gd name="T69" fmla="*/ 14 h 25"/>
                <a:gd name="T70" fmla="*/ 4 w 92"/>
                <a:gd name="T71" fmla="*/ 12 h 25"/>
                <a:gd name="T72" fmla="*/ 4 w 92"/>
                <a:gd name="T73" fmla="*/ 12 h 2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92"/>
                <a:gd name="T112" fmla="*/ 0 h 25"/>
                <a:gd name="T113" fmla="*/ 92 w 92"/>
                <a:gd name="T114" fmla="*/ 25 h 2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92" h="25">
                  <a:moveTo>
                    <a:pt x="4" y="12"/>
                  </a:moveTo>
                  <a:lnTo>
                    <a:pt x="14" y="9"/>
                  </a:lnTo>
                  <a:lnTo>
                    <a:pt x="23" y="8"/>
                  </a:lnTo>
                  <a:lnTo>
                    <a:pt x="33" y="10"/>
                  </a:lnTo>
                  <a:lnTo>
                    <a:pt x="50" y="10"/>
                  </a:lnTo>
                  <a:lnTo>
                    <a:pt x="66" y="6"/>
                  </a:lnTo>
                  <a:lnTo>
                    <a:pt x="82" y="1"/>
                  </a:lnTo>
                  <a:lnTo>
                    <a:pt x="86" y="0"/>
                  </a:lnTo>
                  <a:lnTo>
                    <a:pt x="89" y="1"/>
                  </a:lnTo>
                  <a:lnTo>
                    <a:pt x="91" y="4"/>
                  </a:lnTo>
                  <a:lnTo>
                    <a:pt x="92" y="7"/>
                  </a:lnTo>
                  <a:lnTo>
                    <a:pt x="91" y="11"/>
                  </a:lnTo>
                  <a:lnTo>
                    <a:pt x="89" y="13"/>
                  </a:lnTo>
                  <a:lnTo>
                    <a:pt x="78" y="17"/>
                  </a:lnTo>
                  <a:lnTo>
                    <a:pt x="67" y="20"/>
                  </a:lnTo>
                  <a:lnTo>
                    <a:pt x="55" y="23"/>
                  </a:lnTo>
                  <a:lnTo>
                    <a:pt x="44" y="25"/>
                  </a:lnTo>
                  <a:lnTo>
                    <a:pt x="34" y="24"/>
                  </a:lnTo>
                  <a:lnTo>
                    <a:pt x="23" y="21"/>
                  </a:lnTo>
                  <a:lnTo>
                    <a:pt x="18" y="22"/>
                  </a:lnTo>
                  <a:lnTo>
                    <a:pt x="14" y="23"/>
                  </a:lnTo>
                  <a:lnTo>
                    <a:pt x="9" y="25"/>
                  </a:lnTo>
                  <a:lnTo>
                    <a:pt x="6" y="25"/>
                  </a:lnTo>
                  <a:lnTo>
                    <a:pt x="3" y="24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1" y="14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72" name="Freeform 1029"/>
            <p:cNvSpPr>
              <a:spLocks/>
            </p:cNvSpPr>
            <p:nvPr/>
          </p:nvSpPr>
          <p:spPr bwMode="auto">
            <a:xfrm>
              <a:off x="1713" y="1732"/>
              <a:ext cx="47" cy="47"/>
            </a:xfrm>
            <a:custGeom>
              <a:avLst/>
              <a:gdLst>
                <a:gd name="T0" fmla="*/ 47 w 47"/>
                <a:gd name="T1" fmla="*/ 18 h 47"/>
                <a:gd name="T2" fmla="*/ 47 w 47"/>
                <a:gd name="T3" fmla="*/ 31 h 47"/>
                <a:gd name="T4" fmla="*/ 40 w 47"/>
                <a:gd name="T5" fmla="*/ 41 h 47"/>
                <a:gd name="T6" fmla="*/ 29 w 47"/>
                <a:gd name="T7" fmla="*/ 47 h 47"/>
                <a:gd name="T8" fmla="*/ 29 w 47"/>
                <a:gd name="T9" fmla="*/ 47 h 47"/>
                <a:gd name="T10" fmla="*/ 17 w 47"/>
                <a:gd name="T11" fmla="*/ 47 h 47"/>
                <a:gd name="T12" fmla="*/ 6 w 47"/>
                <a:gd name="T13" fmla="*/ 40 h 47"/>
                <a:gd name="T14" fmla="*/ 0 w 47"/>
                <a:gd name="T15" fmla="*/ 28 h 47"/>
                <a:gd name="T16" fmla="*/ 0 w 47"/>
                <a:gd name="T17" fmla="*/ 28 h 47"/>
                <a:gd name="T18" fmla="*/ 1 w 47"/>
                <a:gd name="T19" fmla="*/ 16 h 47"/>
                <a:gd name="T20" fmla="*/ 7 w 47"/>
                <a:gd name="T21" fmla="*/ 6 h 47"/>
                <a:gd name="T22" fmla="*/ 19 w 47"/>
                <a:gd name="T23" fmla="*/ 0 h 47"/>
                <a:gd name="T24" fmla="*/ 19 w 47"/>
                <a:gd name="T25" fmla="*/ 0 h 47"/>
                <a:gd name="T26" fmla="*/ 31 w 47"/>
                <a:gd name="T27" fmla="*/ 1 h 47"/>
                <a:gd name="T28" fmla="*/ 42 w 47"/>
                <a:gd name="T29" fmla="*/ 7 h 47"/>
                <a:gd name="T30" fmla="*/ 47 w 47"/>
                <a:gd name="T31" fmla="*/ 18 h 47"/>
                <a:gd name="T32" fmla="*/ 47 w 47"/>
                <a:gd name="T33" fmla="*/ 18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47" y="18"/>
                  </a:moveTo>
                  <a:lnTo>
                    <a:pt x="47" y="31"/>
                  </a:lnTo>
                  <a:lnTo>
                    <a:pt x="40" y="41"/>
                  </a:lnTo>
                  <a:lnTo>
                    <a:pt x="29" y="47"/>
                  </a:lnTo>
                  <a:lnTo>
                    <a:pt x="17" y="47"/>
                  </a:lnTo>
                  <a:lnTo>
                    <a:pt x="6" y="40"/>
                  </a:lnTo>
                  <a:lnTo>
                    <a:pt x="0" y="28"/>
                  </a:lnTo>
                  <a:lnTo>
                    <a:pt x="1" y="16"/>
                  </a:lnTo>
                  <a:lnTo>
                    <a:pt x="7" y="6"/>
                  </a:lnTo>
                  <a:lnTo>
                    <a:pt x="19" y="0"/>
                  </a:lnTo>
                  <a:lnTo>
                    <a:pt x="31" y="1"/>
                  </a:lnTo>
                  <a:lnTo>
                    <a:pt x="42" y="7"/>
                  </a:lnTo>
                  <a:lnTo>
                    <a:pt x="47" y="1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73" name="Freeform 1030"/>
            <p:cNvSpPr>
              <a:spLocks/>
            </p:cNvSpPr>
            <p:nvPr/>
          </p:nvSpPr>
          <p:spPr bwMode="auto">
            <a:xfrm>
              <a:off x="1745" y="1795"/>
              <a:ext cx="92" cy="19"/>
            </a:xfrm>
            <a:custGeom>
              <a:avLst/>
              <a:gdLst>
                <a:gd name="T0" fmla="*/ 8 w 92"/>
                <a:gd name="T1" fmla="*/ 0 h 19"/>
                <a:gd name="T2" fmla="*/ 15 w 92"/>
                <a:gd name="T3" fmla="*/ 3 h 19"/>
                <a:gd name="T4" fmla="*/ 23 w 92"/>
                <a:gd name="T5" fmla="*/ 4 h 19"/>
                <a:gd name="T6" fmla="*/ 31 w 92"/>
                <a:gd name="T7" fmla="*/ 4 h 19"/>
                <a:gd name="T8" fmla="*/ 31 w 92"/>
                <a:gd name="T9" fmla="*/ 4 h 19"/>
                <a:gd name="T10" fmla="*/ 50 w 92"/>
                <a:gd name="T11" fmla="*/ 2 h 19"/>
                <a:gd name="T12" fmla="*/ 68 w 92"/>
                <a:gd name="T13" fmla="*/ 3 h 19"/>
                <a:gd name="T14" fmla="*/ 87 w 92"/>
                <a:gd name="T15" fmla="*/ 5 h 19"/>
                <a:gd name="T16" fmla="*/ 87 w 92"/>
                <a:gd name="T17" fmla="*/ 5 h 19"/>
                <a:gd name="T18" fmla="*/ 90 w 92"/>
                <a:gd name="T19" fmla="*/ 7 h 19"/>
                <a:gd name="T20" fmla="*/ 92 w 92"/>
                <a:gd name="T21" fmla="*/ 10 h 19"/>
                <a:gd name="T22" fmla="*/ 92 w 92"/>
                <a:gd name="T23" fmla="*/ 14 h 19"/>
                <a:gd name="T24" fmla="*/ 92 w 92"/>
                <a:gd name="T25" fmla="*/ 14 h 19"/>
                <a:gd name="T26" fmla="*/ 90 w 92"/>
                <a:gd name="T27" fmla="*/ 17 h 19"/>
                <a:gd name="T28" fmla="*/ 87 w 92"/>
                <a:gd name="T29" fmla="*/ 19 h 19"/>
                <a:gd name="T30" fmla="*/ 83 w 92"/>
                <a:gd name="T31" fmla="*/ 19 h 19"/>
                <a:gd name="T32" fmla="*/ 83 w 92"/>
                <a:gd name="T33" fmla="*/ 19 h 19"/>
                <a:gd name="T34" fmla="*/ 65 w 92"/>
                <a:gd name="T35" fmla="*/ 17 h 19"/>
                <a:gd name="T36" fmla="*/ 47 w 92"/>
                <a:gd name="T37" fmla="*/ 17 h 19"/>
                <a:gd name="T38" fmla="*/ 29 w 92"/>
                <a:gd name="T39" fmla="*/ 18 h 19"/>
                <a:gd name="T40" fmla="*/ 29 w 92"/>
                <a:gd name="T41" fmla="*/ 18 h 19"/>
                <a:gd name="T42" fmla="*/ 21 w 92"/>
                <a:gd name="T43" fmla="*/ 18 h 19"/>
                <a:gd name="T44" fmla="*/ 12 w 92"/>
                <a:gd name="T45" fmla="*/ 16 h 19"/>
                <a:gd name="T46" fmla="*/ 4 w 92"/>
                <a:gd name="T47" fmla="*/ 14 h 19"/>
                <a:gd name="T48" fmla="*/ 4 w 92"/>
                <a:gd name="T49" fmla="*/ 14 h 19"/>
                <a:gd name="T50" fmla="*/ 1 w 92"/>
                <a:gd name="T51" fmla="*/ 12 h 19"/>
                <a:gd name="T52" fmla="*/ 0 w 92"/>
                <a:gd name="T53" fmla="*/ 9 h 19"/>
                <a:gd name="T54" fmla="*/ 0 w 92"/>
                <a:gd name="T55" fmla="*/ 5 h 19"/>
                <a:gd name="T56" fmla="*/ 0 w 92"/>
                <a:gd name="T57" fmla="*/ 5 h 19"/>
                <a:gd name="T58" fmla="*/ 1 w 92"/>
                <a:gd name="T59" fmla="*/ 2 h 19"/>
                <a:gd name="T60" fmla="*/ 4 w 92"/>
                <a:gd name="T61" fmla="*/ 0 h 19"/>
                <a:gd name="T62" fmla="*/ 8 w 92"/>
                <a:gd name="T63" fmla="*/ 0 h 19"/>
                <a:gd name="T64" fmla="*/ 8 w 92"/>
                <a:gd name="T65" fmla="*/ 0 h 1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2"/>
                <a:gd name="T100" fmla="*/ 0 h 19"/>
                <a:gd name="T101" fmla="*/ 92 w 92"/>
                <a:gd name="T102" fmla="*/ 19 h 1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2" h="19">
                  <a:moveTo>
                    <a:pt x="8" y="0"/>
                  </a:moveTo>
                  <a:lnTo>
                    <a:pt x="15" y="3"/>
                  </a:lnTo>
                  <a:lnTo>
                    <a:pt x="23" y="4"/>
                  </a:lnTo>
                  <a:lnTo>
                    <a:pt x="31" y="4"/>
                  </a:lnTo>
                  <a:lnTo>
                    <a:pt x="50" y="2"/>
                  </a:lnTo>
                  <a:lnTo>
                    <a:pt x="68" y="3"/>
                  </a:lnTo>
                  <a:lnTo>
                    <a:pt x="87" y="5"/>
                  </a:lnTo>
                  <a:lnTo>
                    <a:pt x="90" y="7"/>
                  </a:lnTo>
                  <a:lnTo>
                    <a:pt x="92" y="10"/>
                  </a:lnTo>
                  <a:lnTo>
                    <a:pt x="92" y="14"/>
                  </a:lnTo>
                  <a:lnTo>
                    <a:pt x="90" y="17"/>
                  </a:lnTo>
                  <a:lnTo>
                    <a:pt x="87" y="19"/>
                  </a:lnTo>
                  <a:lnTo>
                    <a:pt x="83" y="19"/>
                  </a:lnTo>
                  <a:lnTo>
                    <a:pt x="65" y="17"/>
                  </a:lnTo>
                  <a:lnTo>
                    <a:pt x="47" y="17"/>
                  </a:lnTo>
                  <a:lnTo>
                    <a:pt x="29" y="18"/>
                  </a:lnTo>
                  <a:lnTo>
                    <a:pt x="21" y="18"/>
                  </a:lnTo>
                  <a:lnTo>
                    <a:pt x="12" y="16"/>
                  </a:lnTo>
                  <a:lnTo>
                    <a:pt x="4" y="14"/>
                  </a:lnTo>
                  <a:lnTo>
                    <a:pt x="1" y="12"/>
                  </a:lnTo>
                  <a:lnTo>
                    <a:pt x="0" y="9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74" name="Freeform 1031"/>
            <p:cNvSpPr>
              <a:spLocks/>
            </p:cNvSpPr>
            <p:nvPr/>
          </p:nvSpPr>
          <p:spPr bwMode="auto">
            <a:xfrm>
              <a:off x="1742" y="1804"/>
              <a:ext cx="91" cy="34"/>
            </a:xfrm>
            <a:custGeom>
              <a:avLst/>
              <a:gdLst>
                <a:gd name="T0" fmla="*/ 11 w 91"/>
                <a:gd name="T1" fmla="*/ 1 h 34"/>
                <a:gd name="T2" fmla="*/ 27 w 91"/>
                <a:gd name="T3" fmla="*/ 9 h 34"/>
                <a:gd name="T4" fmla="*/ 42 w 91"/>
                <a:gd name="T5" fmla="*/ 14 h 34"/>
                <a:gd name="T6" fmla="*/ 58 w 91"/>
                <a:gd name="T7" fmla="*/ 19 h 34"/>
                <a:gd name="T8" fmla="*/ 58 w 91"/>
                <a:gd name="T9" fmla="*/ 19 h 34"/>
                <a:gd name="T10" fmla="*/ 67 w 91"/>
                <a:gd name="T11" fmla="*/ 20 h 34"/>
                <a:gd name="T12" fmla="*/ 75 w 91"/>
                <a:gd name="T13" fmla="*/ 19 h 34"/>
                <a:gd name="T14" fmla="*/ 83 w 91"/>
                <a:gd name="T15" fmla="*/ 17 h 34"/>
                <a:gd name="T16" fmla="*/ 83 w 91"/>
                <a:gd name="T17" fmla="*/ 17 h 34"/>
                <a:gd name="T18" fmla="*/ 87 w 91"/>
                <a:gd name="T19" fmla="*/ 18 h 34"/>
                <a:gd name="T20" fmla="*/ 89 w 91"/>
                <a:gd name="T21" fmla="*/ 20 h 34"/>
                <a:gd name="T22" fmla="*/ 91 w 91"/>
                <a:gd name="T23" fmla="*/ 23 h 34"/>
                <a:gd name="T24" fmla="*/ 91 w 91"/>
                <a:gd name="T25" fmla="*/ 23 h 34"/>
                <a:gd name="T26" fmla="*/ 90 w 91"/>
                <a:gd name="T27" fmla="*/ 27 h 34"/>
                <a:gd name="T28" fmla="*/ 88 w 91"/>
                <a:gd name="T29" fmla="*/ 29 h 34"/>
                <a:gd name="T30" fmla="*/ 85 w 91"/>
                <a:gd name="T31" fmla="*/ 31 h 34"/>
                <a:gd name="T32" fmla="*/ 85 w 91"/>
                <a:gd name="T33" fmla="*/ 31 h 34"/>
                <a:gd name="T34" fmla="*/ 75 w 91"/>
                <a:gd name="T35" fmla="*/ 33 h 34"/>
                <a:gd name="T36" fmla="*/ 65 w 91"/>
                <a:gd name="T37" fmla="*/ 34 h 34"/>
                <a:gd name="T38" fmla="*/ 54 w 91"/>
                <a:gd name="T39" fmla="*/ 32 h 34"/>
                <a:gd name="T40" fmla="*/ 54 w 91"/>
                <a:gd name="T41" fmla="*/ 32 h 34"/>
                <a:gd name="T42" fmla="*/ 37 w 91"/>
                <a:gd name="T43" fmla="*/ 27 h 34"/>
                <a:gd name="T44" fmla="*/ 19 w 91"/>
                <a:gd name="T45" fmla="*/ 21 h 34"/>
                <a:gd name="T46" fmla="*/ 3 w 91"/>
                <a:gd name="T47" fmla="*/ 13 h 34"/>
                <a:gd name="T48" fmla="*/ 3 w 91"/>
                <a:gd name="T49" fmla="*/ 13 h 34"/>
                <a:gd name="T50" fmla="*/ 1 w 91"/>
                <a:gd name="T51" fmla="*/ 10 h 34"/>
                <a:gd name="T52" fmla="*/ 0 w 91"/>
                <a:gd name="T53" fmla="*/ 6 h 34"/>
                <a:gd name="T54" fmla="*/ 2 w 91"/>
                <a:gd name="T55" fmla="*/ 3 h 34"/>
                <a:gd name="T56" fmla="*/ 2 w 91"/>
                <a:gd name="T57" fmla="*/ 3 h 34"/>
                <a:gd name="T58" fmla="*/ 4 w 91"/>
                <a:gd name="T59" fmla="*/ 0 h 34"/>
                <a:gd name="T60" fmla="*/ 8 w 91"/>
                <a:gd name="T61" fmla="*/ 0 h 34"/>
                <a:gd name="T62" fmla="*/ 11 w 91"/>
                <a:gd name="T63" fmla="*/ 1 h 34"/>
                <a:gd name="T64" fmla="*/ 11 w 91"/>
                <a:gd name="T65" fmla="*/ 1 h 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1"/>
                <a:gd name="T100" fmla="*/ 0 h 34"/>
                <a:gd name="T101" fmla="*/ 91 w 91"/>
                <a:gd name="T102" fmla="*/ 34 h 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1" h="34">
                  <a:moveTo>
                    <a:pt x="11" y="1"/>
                  </a:moveTo>
                  <a:lnTo>
                    <a:pt x="27" y="9"/>
                  </a:lnTo>
                  <a:lnTo>
                    <a:pt x="42" y="14"/>
                  </a:lnTo>
                  <a:lnTo>
                    <a:pt x="58" y="19"/>
                  </a:lnTo>
                  <a:lnTo>
                    <a:pt x="67" y="20"/>
                  </a:lnTo>
                  <a:lnTo>
                    <a:pt x="75" y="19"/>
                  </a:lnTo>
                  <a:lnTo>
                    <a:pt x="83" y="17"/>
                  </a:lnTo>
                  <a:lnTo>
                    <a:pt x="87" y="18"/>
                  </a:lnTo>
                  <a:lnTo>
                    <a:pt x="89" y="20"/>
                  </a:lnTo>
                  <a:lnTo>
                    <a:pt x="91" y="23"/>
                  </a:lnTo>
                  <a:lnTo>
                    <a:pt x="90" y="27"/>
                  </a:lnTo>
                  <a:lnTo>
                    <a:pt x="88" y="29"/>
                  </a:lnTo>
                  <a:lnTo>
                    <a:pt x="85" y="31"/>
                  </a:lnTo>
                  <a:lnTo>
                    <a:pt x="75" y="33"/>
                  </a:lnTo>
                  <a:lnTo>
                    <a:pt x="65" y="34"/>
                  </a:lnTo>
                  <a:lnTo>
                    <a:pt x="54" y="32"/>
                  </a:lnTo>
                  <a:lnTo>
                    <a:pt x="37" y="27"/>
                  </a:lnTo>
                  <a:lnTo>
                    <a:pt x="19" y="21"/>
                  </a:lnTo>
                  <a:lnTo>
                    <a:pt x="3" y="13"/>
                  </a:lnTo>
                  <a:lnTo>
                    <a:pt x="1" y="10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11" y="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175" name="Freeform 1032"/>
            <p:cNvSpPr>
              <a:spLocks/>
            </p:cNvSpPr>
            <p:nvPr/>
          </p:nvSpPr>
          <p:spPr bwMode="auto">
            <a:xfrm>
              <a:off x="1730" y="1850"/>
              <a:ext cx="83" cy="50"/>
            </a:xfrm>
            <a:custGeom>
              <a:avLst/>
              <a:gdLst>
                <a:gd name="T0" fmla="*/ 12 w 83"/>
                <a:gd name="T1" fmla="*/ 3 h 50"/>
                <a:gd name="T2" fmla="*/ 21 w 83"/>
                <a:gd name="T3" fmla="*/ 10 h 50"/>
                <a:gd name="T4" fmla="*/ 31 w 83"/>
                <a:gd name="T5" fmla="*/ 14 h 50"/>
                <a:gd name="T6" fmla="*/ 42 w 83"/>
                <a:gd name="T7" fmla="*/ 18 h 50"/>
                <a:gd name="T8" fmla="*/ 42 w 83"/>
                <a:gd name="T9" fmla="*/ 18 h 50"/>
                <a:gd name="T10" fmla="*/ 55 w 83"/>
                <a:gd name="T11" fmla="*/ 23 h 50"/>
                <a:gd name="T12" fmla="*/ 67 w 83"/>
                <a:gd name="T13" fmla="*/ 29 h 50"/>
                <a:gd name="T14" fmla="*/ 79 w 83"/>
                <a:gd name="T15" fmla="*/ 37 h 50"/>
                <a:gd name="T16" fmla="*/ 79 w 83"/>
                <a:gd name="T17" fmla="*/ 37 h 50"/>
                <a:gd name="T18" fmla="*/ 82 w 83"/>
                <a:gd name="T19" fmla="*/ 39 h 50"/>
                <a:gd name="T20" fmla="*/ 83 w 83"/>
                <a:gd name="T21" fmla="*/ 43 h 50"/>
                <a:gd name="T22" fmla="*/ 82 w 83"/>
                <a:gd name="T23" fmla="*/ 46 h 50"/>
                <a:gd name="T24" fmla="*/ 82 w 83"/>
                <a:gd name="T25" fmla="*/ 46 h 50"/>
                <a:gd name="T26" fmla="*/ 80 w 83"/>
                <a:gd name="T27" fmla="*/ 49 h 50"/>
                <a:gd name="T28" fmla="*/ 77 w 83"/>
                <a:gd name="T29" fmla="*/ 50 h 50"/>
                <a:gd name="T30" fmla="*/ 73 w 83"/>
                <a:gd name="T31" fmla="*/ 49 h 50"/>
                <a:gd name="T32" fmla="*/ 73 w 83"/>
                <a:gd name="T33" fmla="*/ 49 h 50"/>
                <a:gd name="T34" fmla="*/ 61 w 83"/>
                <a:gd name="T35" fmla="*/ 42 h 50"/>
                <a:gd name="T36" fmla="*/ 49 w 83"/>
                <a:gd name="T37" fmla="*/ 36 h 50"/>
                <a:gd name="T38" fmla="*/ 36 w 83"/>
                <a:gd name="T39" fmla="*/ 31 h 50"/>
                <a:gd name="T40" fmla="*/ 36 w 83"/>
                <a:gd name="T41" fmla="*/ 31 h 50"/>
                <a:gd name="T42" fmla="*/ 23 w 83"/>
                <a:gd name="T43" fmla="*/ 26 h 50"/>
                <a:gd name="T44" fmla="*/ 11 w 83"/>
                <a:gd name="T45" fmla="*/ 20 h 50"/>
                <a:gd name="T46" fmla="*/ 1 w 83"/>
                <a:gd name="T47" fmla="*/ 11 h 50"/>
                <a:gd name="T48" fmla="*/ 1 w 83"/>
                <a:gd name="T49" fmla="*/ 11 h 50"/>
                <a:gd name="T50" fmla="*/ 0 w 83"/>
                <a:gd name="T51" fmla="*/ 8 h 50"/>
                <a:gd name="T52" fmla="*/ 0 w 83"/>
                <a:gd name="T53" fmla="*/ 5 h 50"/>
                <a:gd name="T54" fmla="*/ 2 w 83"/>
                <a:gd name="T55" fmla="*/ 2 h 50"/>
                <a:gd name="T56" fmla="*/ 2 w 83"/>
                <a:gd name="T57" fmla="*/ 2 h 50"/>
                <a:gd name="T58" fmla="*/ 6 w 83"/>
                <a:gd name="T59" fmla="*/ 0 h 50"/>
                <a:gd name="T60" fmla="*/ 9 w 83"/>
                <a:gd name="T61" fmla="*/ 1 h 50"/>
                <a:gd name="T62" fmla="*/ 12 w 83"/>
                <a:gd name="T63" fmla="*/ 3 h 50"/>
                <a:gd name="T64" fmla="*/ 12 w 83"/>
                <a:gd name="T65" fmla="*/ 3 h 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3"/>
                <a:gd name="T100" fmla="*/ 0 h 50"/>
                <a:gd name="T101" fmla="*/ 83 w 83"/>
                <a:gd name="T102" fmla="*/ 50 h 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3" h="50">
                  <a:moveTo>
                    <a:pt x="12" y="3"/>
                  </a:moveTo>
                  <a:lnTo>
                    <a:pt x="21" y="10"/>
                  </a:lnTo>
                  <a:lnTo>
                    <a:pt x="31" y="14"/>
                  </a:lnTo>
                  <a:lnTo>
                    <a:pt x="42" y="18"/>
                  </a:lnTo>
                  <a:lnTo>
                    <a:pt x="55" y="23"/>
                  </a:lnTo>
                  <a:lnTo>
                    <a:pt x="67" y="29"/>
                  </a:lnTo>
                  <a:lnTo>
                    <a:pt x="79" y="37"/>
                  </a:lnTo>
                  <a:lnTo>
                    <a:pt x="82" y="39"/>
                  </a:lnTo>
                  <a:lnTo>
                    <a:pt x="83" y="43"/>
                  </a:lnTo>
                  <a:lnTo>
                    <a:pt x="82" y="46"/>
                  </a:lnTo>
                  <a:lnTo>
                    <a:pt x="80" y="49"/>
                  </a:lnTo>
                  <a:lnTo>
                    <a:pt x="77" y="50"/>
                  </a:lnTo>
                  <a:lnTo>
                    <a:pt x="73" y="49"/>
                  </a:lnTo>
                  <a:lnTo>
                    <a:pt x="61" y="42"/>
                  </a:lnTo>
                  <a:lnTo>
                    <a:pt x="49" y="36"/>
                  </a:lnTo>
                  <a:lnTo>
                    <a:pt x="36" y="31"/>
                  </a:lnTo>
                  <a:lnTo>
                    <a:pt x="23" y="26"/>
                  </a:lnTo>
                  <a:lnTo>
                    <a:pt x="11" y="20"/>
                  </a:lnTo>
                  <a:lnTo>
                    <a:pt x="1" y="11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6" y="0"/>
                  </a:lnTo>
                  <a:lnTo>
                    <a:pt x="9" y="1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24" name="Freeform 1033"/>
            <p:cNvSpPr>
              <a:spLocks/>
            </p:cNvSpPr>
            <p:nvPr/>
          </p:nvSpPr>
          <p:spPr bwMode="auto">
            <a:xfrm>
              <a:off x="1711" y="1890"/>
              <a:ext cx="75" cy="53"/>
            </a:xfrm>
            <a:custGeom>
              <a:avLst/>
              <a:gdLst>
                <a:gd name="T0" fmla="*/ 12 w 75"/>
                <a:gd name="T1" fmla="*/ 2 h 53"/>
                <a:gd name="T2" fmla="*/ 31 w 75"/>
                <a:gd name="T3" fmla="*/ 17 h 53"/>
                <a:gd name="T4" fmla="*/ 52 w 75"/>
                <a:gd name="T5" fmla="*/ 27 h 53"/>
                <a:gd name="T6" fmla="*/ 72 w 75"/>
                <a:gd name="T7" fmla="*/ 40 h 53"/>
                <a:gd name="T8" fmla="*/ 72 w 75"/>
                <a:gd name="T9" fmla="*/ 40 h 53"/>
                <a:gd name="T10" fmla="*/ 74 w 75"/>
                <a:gd name="T11" fmla="*/ 43 h 53"/>
                <a:gd name="T12" fmla="*/ 75 w 75"/>
                <a:gd name="T13" fmla="*/ 46 h 53"/>
                <a:gd name="T14" fmla="*/ 74 w 75"/>
                <a:gd name="T15" fmla="*/ 50 h 53"/>
                <a:gd name="T16" fmla="*/ 74 w 75"/>
                <a:gd name="T17" fmla="*/ 50 h 53"/>
                <a:gd name="T18" fmla="*/ 71 w 75"/>
                <a:gd name="T19" fmla="*/ 52 h 53"/>
                <a:gd name="T20" fmla="*/ 68 w 75"/>
                <a:gd name="T21" fmla="*/ 53 h 53"/>
                <a:gd name="T22" fmla="*/ 64 w 75"/>
                <a:gd name="T23" fmla="*/ 51 h 53"/>
                <a:gd name="T24" fmla="*/ 64 w 75"/>
                <a:gd name="T25" fmla="*/ 51 h 53"/>
                <a:gd name="T26" fmla="*/ 51 w 75"/>
                <a:gd name="T27" fmla="*/ 43 h 53"/>
                <a:gd name="T28" fmla="*/ 38 w 75"/>
                <a:gd name="T29" fmla="*/ 36 h 53"/>
                <a:gd name="T30" fmla="*/ 24 w 75"/>
                <a:gd name="T31" fmla="*/ 29 h 53"/>
                <a:gd name="T32" fmla="*/ 24 w 75"/>
                <a:gd name="T33" fmla="*/ 29 h 53"/>
                <a:gd name="T34" fmla="*/ 15 w 75"/>
                <a:gd name="T35" fmla="*/ 24 h 53"/>
                <a:gd name="T36" fmla="*/ 8 w 75"/>
                <a:gd name="T37" fmla="*/ 18 h 53"/>
                <a:gd name="T38" fmla="*/ 2 w 75"/>
                <a:gd name="T39" fmla="*/ 11 h 53"/>
                <a:gd name="T40" fmla="*/ 2 w 75"/>
                <a:gd name="T41" fmla="*/ 11 h 53"/>
                <a:gd name="T42" fmla="*/ 0 w 75"/>
                <a:gd name="T43" fmla="*/ 8 h 53"/>
                <a:gd name="T44" fmla="*/ 0 w 75"/>
                <a:gd name="T45" fmla="*/ 4 h 53"/>
                <a:gd name="T46" fmla="*/ 2 w 75"/>
                <a:gd name="T47" fmla="*/ 2 h 53"/>
                <a:gd name="T48" fmla="*/ 2 w 75"/>
                <a:gd name="T49" fmla="*/ 2 h 53"/>
                <a:gd name="T50" fmla="*/ 6 w 75"/>
                <a:gd name="T51" fmla="*/ 0 h 53"/>
                <a:gd name="T52" fmla="*/ 9 w 75"/>
                <a:gd name="T53" fmla="*/ 0 h 53"/>
                <a:gd name="T54" fmla="*/ 12 w 75"/>
                <a:gd name="T55" fmla="*/ 2 h 53"/>
                <a:gd name="T56" fmla="*/ 12 w 75"/>
                <a:gd name="T57" fmla="*/ 2 h 5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5"/>
                <a:gd name="T88" fmla="*/ 0 h 53"/>
                <a:gd name="T89" fmla="*/ 75 w 75"/>
                <a:gd name="T90" fmla="*/ 53 h 53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5" h="53">
                  <a:moveTo>
                    <a:pt x="12" y="2"/>
                  </a:moveTo>
                  <a:lnTo>
                    <a:pt x="31" y="17"/>
                  </a:lnTo>
                  <a:lnTo>
                    <a:pt x="52" y="27"/>
                  </a:lnTo>
                  <a:lnTo>
                    <a:pt x="72" y="40"/>
                  </a:lnTo>
                  <a:lnTo>
                    <a:pt x="74" y="43"/>
                  </a:lnTo>
                  <a:lnTo>
                    <a:pt x="75" y="46"/>
                  </a:lnTo>
                  <a:lnTo>
                    <a:pt x="74" y="50"/>
                  </a:lnTo>
                  <a:lnTo>
                    <a:pt x="71" y="52"/>
                  </a:lnTo>
                  <a:lnTo>
                    <a:pt x="68" y="53"/>
                  </a:lnTo>
                  <a:lnTo>
                    <a:pt x="64" y="51"/>
                  </a:lnTo>
                  <a:lnTo>
                    <a:pt x="51" y="43"/>
                  </a:lnTo>
                  <a:lnTo>
                    <a:pt x="38" y="36"/>
                  </a:lnTo>
                  <a:lnTo>
                    <a:pt x="24" y="29"/>
                  </a:lnTo>
                  <a:lnTo>
                    <a:pt x="15" y="24"/>
                  </a:lnTo>
                  <a:lnTo>
                    <a:pt x="8" y="18"/>
                  </a:lnTo>
                  <a:lnTo>
                    <a:pt x="2" y="11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6" y="0"/>
                  </a:lnTo>
                  <a:lnTo>
                    <a:pt x="9" y="0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25" name="Freeform 1034"/>
            <p:cNvSpPr>
              <a:spLocks/>
            </p:cNvSpPr>
            <p:nvPr/>
          </p:nvSpPr>
          <p:spPr bwMode="auto">
            <a:xfrm>
              <a:off x="1700" y="1894"/>
              <a:ext cx="63" cy="71"/>
            </a:xfrm>
            <a:custGeom>
              <a:avLst/>
              <a:gdLst>
                <a:gd name="T0" fmla="*/ 12 w 63"/>
                <a:gd name="T1" fmla="*/ 4 h 71"/>
                <a:gd name="T2" fmla="*/ 17 w 63"/>
                <a:gd name="T3" fmla="*/ 13 h 71"/>
                <a:gd name="T4" fmla="*/ 24 w 63"/>
                <a:gd name="T5" fmla="*/ 21 h 71"/>
                <a:gd name="T6" fmla="*/ 32 w 63"/>
                <a:gd name="T7" fmla="*/ 28 h 71"/>
                <a:gd name="T8" fmla="*/ 32 w 63"/>
                <a:gd name="T9" fmla="*/ 28 h 71"/>
                <a:gd name="T10" fmla="*/ 34 w 63"/>
                <a:gd name="T11" fmla="*/ 29 h 71"/>
                <a:gd name="T12" fmla="*/ 35 w 63"/>
                <a:gd name="T13" fmla="*/ 31 h 71"/>
                <a:gd name="T14" fmla="*/ 36 w 63"/>
                <a:gd name="T15" fmla="*/ 33 h 71"/>
                <a:gd name="T16" fmla="*/ 36 w 63"/>
                <a:gd name="T17" fmla="*/ 33 h 71"/>
                <a:gd name="T18" fmla="*/ 43 w 63"/>
                <a:gd name="T19" fmla="*/ 40 h 71"/>
                <a:gd name="T20" fmla="*/ 50 w 63"/>
                <a:gd name="T21" fmla="*/ 46 h 71"/>
                <a:gd name="T22" fmla="*/ 57 w 63"/>
                <a:gd name="T23" fmla="*/ 53 h 71"/>
                <a:gd name="T24" fmla="*/ 57 w 63"/>
                <a:gd name="T25" fmla="*/ 53 h 71"/>
                <a:gd name="T26" fmla="*/ 59 w 63"/>
                <a:gd name="T27" fmla="*/ 55 h 71"/>
                <a:gd name="T28" fmla="*/ 60 w 63"/>
                <a:gd name="T29" fmla="*/ 58 h 71"/>
                <a:gd name="T30" fmla="*/ 62 w 63"/>
                <a:gd name="T31" fmla="*/ 60 h 71"/>
                <a:gd name="T32" fmla="*/ 62 w 63"/>
                <a:gd name="T33" fmla="*/ 60 h 71"/>
                <a:gd name="T34" fmla="*/ 62 w 63"/>
                <a:gd name="T35" fmla="*/ 60 h 71"/>
                <a:gd name="T36" fmla="*/ 61 w 63"/>
                <a:gd name="T37" fmla="*/ 59 h 71"/>
                <a:gd name="T38" fmla="*/ 61 w 63"/>
                <a:gd name="T39" fmla="*/ 59 h 71"/>
                <a:gd name="T40" fmla="*/ 61 w 63"/>
                <a:gd name="T41" fmla="*/ 59 h 71"/>
                <a:gd name="T42" fmla="*/ 63 w 63"/>
                <a:gd name="T43" fmla="*/ 62 h 71"/>
                <a:gd name="T44" fmla="*/ 63 w 63"/>
                <a:gd name="T45" fmla="*/ 66 h 71"/>
                <a:gd name="T46" fmla="*/ 62 w 63"/>
                <a:gd name="T47" fmla="*/ 69 h 71"/>
                <a:gd name="T48" fmla="*/ 62 w 63"/>
                <a:gd name="T49" fmla="*/ 69 h 71"/>
                <a:gd name="T50" fmla="*/ 59 w 63"/>
                <a:gd name="T51" fmla="*/ 71 h 71"/>
                <a:gd name="T52" fmla="*/ 55 w 63"/>
                <a:gd name="T53" fmla="*/ 71 h 71"/>
                <a:gd name="T54" fmla="*/ 52 w 63"/>
                <a:gd name="T55" fmla="*/ 70 h 71"/>
                <a:gd name="T56" fmla="*/ 52 w 63"/>
                <a:gd name="T57" fmla="*/ 70 h 71"/>
                <a:gd name="T58" fmla="*/ 50 w 63"/>
                <a:gd name="T59" fmla="*/ 67 h 71"/>
                <a:gd name="T60" fmla="*/ 48 w 63"/>
                <a:gd name="T61" fmla="*/ 64 h 71"/>
                <a:gd name="T62" fmla="*/ 46 w 63"/>
                <a:gd name="T63" fmla="*/ 61 h 71"/>
                <a:gd name="T64" fmla="*/ 46 w 63"/>
                <a:gd name="T65" fmla="*/ 61 h 71"/>
                <a:gd name="T66" fmla="*/ 38 w 63"/>
                <a:gd name="T67" fmla="*/ 53 h 71"/>
                <a:gd name="T68" fmla="*/ 29 w 63"/>
                <a:gd name="T69" fmla="*/ 45 h 71"/>
                <a:gd name="T70" fmla="*/ 21 w 63"/>
                <a:gd name="T71" fmla="*/ 36 h 71"/>
                <a:gd name="T72" fmla="*/ 21 w 63"/>
                <a:gd name="T73" fmla="*/ 36 h 71"/>
                <a:gd name="T74" fmla="*/ 13 w 63"/>
                <a:gd name="T75" fmla="*/ 29 h 71"/>
                <a:gd name="T76" fmla="*/ 6 w 63"/>
                <a:gd name="T77" fmla="*/ 20 h 71"/>
                <a:gd name="T78" fmla="*/ 0 w 63"/>
                <a:gd name="T79" fmla="*/ 10 h 71"/>
                <a:gd name="T80" fmla="*/ 0 w 63"/>
                <a:gd name="T81" fmla="*/ 10 h 71"/>
                <a:gd name="T82" fmla="*/ 0 w 63"/>
                <a:gd name="T83" fmla="*/ 7 h 71"/>
                <a:gd name="T84" fmla="*/ 0 w 63"/>
                <a:gd name="T85" fmla="*/ 4 h 71"/>
                <a:gd name="T86" fmla="*/ 3 w 63"/>
                <a:gd name="T87" fmla="*/ 1 h 71"/>
                <a:gd name="T88" fmla="*/ 3 w 63"/>
                <a:gd name="T89" fmla="*/ 1 h 71"/>
                <a:gd name="T90" fmla="*/ 7 w 63"/>
                <a:gd name="T91" fmla="*/ 0 h 71"/>
                <a:gd name="T92" fmla="*/ 10 w 63"/>
                <a:gd name="T93" fmla="*/ 1 h 71"/>
                <a:gd name="T94" fmla="*/ 12 w 63"/>
                <a:gd name="T95" fmla="*/ 4 h 71"/>
                <a:gd name="T96" fmla="*/ 12 w 63"/>
                <a:gd name="T97" fmla="*/ 4 h 7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3"/>
                <a:gd name="T148" fmla="*/ 0 h 71"/>
                <a:gd name="T149" fmla="*/ 63 w 63"/>
                <a:gd name="T150" fmla="*/ 71 h 7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3" h="71">
                  <a:moveTo>
                    <a:pt x="12" y="4"/>
                  </a:moveTo>
                  <a:lnTo>
                    <a:pt x="17" y="13"/>
                  </a:lnTo>
                  <a:lnTo>
                    <a:pt x="24" y="21"/>
                  </a:lnTo>
                  <a:lnTo>
                    <a:pt x="32" y="28"/>
                  </a:lnTo>
                  <a:lnTo>
                    <a:pt x="34" y="29"/>
                  </a:lnTo>
                  <a:lnTo>
                    <a:pt x="35" y="31"/>
                  </a:lnTo>
                  <a:lnTo>
                    <a:pt x="36" y="33"/>
                  </a:lnTo>
                  <a:lnTo>
                    <a:pt x="43" y="40"/>
                  </a:lnTo>
                  <a:lnTo>
                    <a:pt x="50" y="46"/>
                  </a:lnTo>
                  <a:lnTo>
                    <a:pt x="57" y="53"/>
                  </a:lnTo>
                  <a:lnTo>
                    <a:pt x="59" y="55"/>
                  </a:lnTo>
                  <a:lnTo>
                    <a:pt x="60" y="58"/>
                  </a:lnTo>
                  <a:lnTo>
                    <a:pt x="62" y="60"/>
                  </a:lnTo>
                  <a:lnTo>
                    <a:pt x="61" y="59"/>
                  </a:lnTo>
                  <a:lnTo>
                    <a:pt x="63" y="62"/>
                  </a:lnTo>
                  <a:lnTo>
                    <a:pt x="63" y="66"/>
                  </a:lnTo>
                  <a:lnTo>
                    <a:pt x="62" y="69"/>
                  </a:lnTo>
                  <a:lnTo>
                    <a:pt x="59" y="71"/>
                  </a:lnTo>
                  <a:lnTo>
                    <a:pt x="55" y="71"/>
                  </a:lnTo>
                  <a:lnTo>
                    <a:pt x="52" y="70"/>
                  </a:lnTo>
                  <a:lnTo>
                    <a:pt x="50" y="67"/>
                  </a:lnTo>
                  <a:lnTo>
                    <a:pt x="48" y="64"/>
                  </a:lnTo>
                  <a:lnTo>
                    <a:pt x="46" y="61"/>
                  </a:lnTo>
                  <a:lnTo>
                    <a:pt x="38" y="53"/>
                  </a:lnTo>
                  <a:lnTo>
                    <a:pt x="29" y="45"/>
                  </a:lnTo>
                  <a:lnTo>
                    <a:pt x="21" y="36"/>
                  </a:lnTo>
                  <a:lnTo>
                    <a:pt x="13" y="29"/>
                  </a:lnTo>
                  <a:lnTo>
                    <a:pt x="6" y="2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1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26" name="Freeform 1035"/>
            <p:cNvSpPr>
              <a:spLocks/>
            </p:cNvSpPr>
            <p:nvPr/>
          </p:nvSpPr>
          <p:spPr bwMode="auto">
            <a:xfrm>
              <a:off x="1663" y="1923"/>
              <a:ext cx="50" cy="81"/>
            </a:xfrm>
            <a:custGeom>
              <a:avLst/>
              <a:gdLst>
                <a:gd name="T0" fmla="*/ 13 w 50"/>
                <a:gd name="T1" fmla="*/ 4 h 81"/>
                <a:gd name="T2" fmla="*/ 24 w 50"/>
                <a:gd name="T3" fmla="*/ 25 h 81"/>
                <a:gd name="T4" fmla="*/ 38 w 50"/>
                <a:gd name="T5" fmla="*/ 46 h 81"/>
                <a:gd name="T6" fmla="*/ 49 w 50"/>
                <a:gd name="T7" fmla="*/ 67 h 81"/>
                <a:gd name="T8" fmla="*/ 49 w 50"/>
                <a:gd name="T9" fmla="*/ 67 h 81"/>
                <a:gd name="T10" fmla="*/ 50 w 50"/>
                <a:gd name="T11" fmla="*/ 69 h 81"/>
                <a:gd name="T12" fmla="*/ 50 w 50"/>
                <a:gd name="T13" fmla="*/ 71 h 81"/>
                <a:gd name="T14" fmla="*/ 50 w 50"/>
                <a:gd name="T15" fmla="*/ 73 h 81"/>
                <a:gd name="T16" fmla="*/ 50 w 50"/>
                <a:gd name="T17" fmla="*/ 73 h 81"/>
                <a:gd name="T18" fmla="*/ 49 w 50"/>
                <a:gd name="T19" fmla="*/ 77 h 81"/>
                <a:gd name="T20" fmla="*/ 47 w 50"/>
                <a:gd name="T21" fmla="*/ 80 h 81"/>
                <a:gd name="T22" fmla="*/ 43 w 50"/>
                <a:gd name="T23" fmla="*/ 81 h 81"/>
                <a:gd name="T24" fmla="*/ 43 w 50"/>
                <a:gd name="T25" fmla="*/ 81 h 81"/>
                <a:gd name="T26" fmla="*/ 40 w 50"/>
                <a:gd name="T27" fmla="*/ 80 h 81"/>
                <a:gd name="T28" fmla="*/ 37 w 50"/>
                <a:gd name="T29" fmla="*/ 78 h 81"/>
                <a:gd name="T30" fmla="*/ 36 w 50"/>
                <a:gd name="T31" fmla="*/ 74 h 81"/>
                <a:gd name="T32" fmla="*/ 36 w 50"/>
                <a:gd name="T33" fmla="*/ 74 h 81"/>
                <a:gd name="T34" fmla="*/ 36 w 50"/>
                <a:gd name="T35" fmla="*/ 72 h 81"/>
                <a:gd name="T36" fmla="*/ 36 w 50"/>
                <a:gd name="T37" fmla="*/ 71 h 81"/>
                <a:gd name="T38" fmla="*/ 36 w 50"/>
                <a:gd name="T39" fmla="*/ 70 h 81"/>
                <a:gd name="T40" fmla="*/ 36 w 50"/>
                <a:gd name="T41" fmla="*/ 70 h 81"/>
                <a:gd name="T42" fmla="*/ 24 w 50"/>
                <a:gd name="T43" fmla="*/ 50 h 81"/>
                <a:gd name="T44" fmla="*/ 12 w 50"/>
                <a:gd name="T45" fmla="*/ 30 h 81"/>
                <a:gd name="T46" fmla="*/ 1 w 50"/>
                <a:gd name="T47" fmla="*/ 11 h 81"/>
                <a:gd name="T48" fmla="*/ 1 w 50"/>
                <a:gd name="T49" fmla="*/ 11 h 81"/>
                <a:gd name="T50" fmla="*/ 0 w 50"/>
                <a:gd name="T51" fmla="*/ 7 h 81"/>
                <a:gd name="T52" fmla="*/ 1 w 50"/>
                <a:gd name="T53" fmla="*/ 4 h 81"/>
                <a:gd name="T54" fmla="*/ 3 w 50"/>
                <a:gd name="T55" fmla="*/ 1 h 81"/>
                <a:gd name="T56" fmla="*/ 3 w 50"/>
                <a:gd name="T57" fmla="*/ 1 h 81"/>
                <a:gd name="T58" fmla="*/ 7 w 50"/>
                <a:gd name="T59" fmla="*/ 0 h 81"/>
                <a:gd name="T60" fmla="*/ 10 w 50"/>
                <a:gd name="T61" fmla="*/ 1 h 81"/>
                <a:gd name="T62" fmla="*/ 13 w 50"/>
                <a:gd name="T63" fmla="*/ 4 h 81"/>
                <a:gd name="T64" fmla="*/ 13 w 50"/>
                <a:gd name="T65" fmla="*/ 4 h 8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0"/>
                <a:gd name="T100" fmla="*/ 0 h 81"/>
                <a:gd name="T101" fmla="*/ 50 w 50"/>
                <a:gd name="T102" fmla="*/ 81 h 8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0" h="81">
                  <a:moveTo>
                    <a:pt x="13" y="4"/>
                  </a:moveTo>
                  <a:lnTo>
                    <a:pt x="24" y="25"/>
                  </a:lnTo>
                  <a:lnTo>
                    <a:pt x="38" y="46"/>
                  </a:lnTo>
                  <a:lnTo>
                    <a:pt x="49" y="67"/>
                  </a:lnTo>
                  <a:lnTo>
                    <a:pt x="50" y="69"/>
                  </a:lnTo>
                  <a:lnTo>
                    <a:pt x="50" y="71"/>
                  </a:lnTo>
                  <a:lnTo>
                    <a:pt x="50" y="73"/>
                  </a:lnTo>
                  <a:lnTo>
                    <a:pt x="49" y="77"/>
                  </a:lnTo>
                  <a:lnTo>
                    <a:pt x="47" y="80"/>
                  </a:lnTo>
                  <a:lnTo>
                    <a:pt x="43" y="81"/>
                  </a:lnTo>
                  <a:lnTo>
                    <a:pt x="40" y="80"/>
                  </a:lnTo>
                  <a:lnTo>
                    <a:pt x="37" y="78"/>
                  </a:lnTo>
                  <a:lnTo>
                    <a:pt x="36" y="74"/>
                  </a:lnTo>
                  <a:lnTo>
                    <a:pt x="36" y="72"/>
                  </a:lnTo>
                  <a:lnTo>
                    <a:pt x="36" y="71"/>
                  </a:lnTo>
                  <a:lnTo>
                    <a:pt x="36" y="70"/>
                  </a:lnTo>
                  <a:lnTo>
                    <a:pt x="24" y="50"/>
                  </a:lnTo>
                  <a:lnTo>
                    <a:pt x="12" y="30"/>
                  </a:lnTo>
                  <a:lnTo>
                    <a:pt x="1" y="11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1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27" name="Freeform 1036"/>
            <p:cNvSpPr>
              <a:spLocks/>
            </p:cNvSpPr>
            <p:nvPr/>
          </p:nvSpPr>
          <p:spPr bwMode="auto">
            <a:xfrm>
              <a:off x="1617" y="1938"/>
              <a:ext cx="40" cy="87"/>
            </a:xfrm>
            <a:custGeom>
              <a:avLst/>
              <a:gdLst>
                <a:gd name="T0" fmla="*/ 13 w 40"/>
                <a:gd name="T1" fmla="*/ 3 h 87"/>
                <a:gd name="T2" fmla="*/ 25 w 40"/>
                <a:gd name="T3" fmla="*/ 27 h 87"/>
                <a:gd name="T4" fmla="*/ 34 w 40"/>
                <a:gd name="T5" fmla="*/ 52 h 87"/>
                <a:gd name="T6" fmla="*/ 40 w 40"/>
                <a:gd name="T7" fmla="*/ 79 h 87"/>
                <a:gd name="T8" fmla="*/ 40 w 40"/>
                <a:gd name="T9" fmla="*/ 79 h 87"/>
                <a:gd name="T10" fmla="*/ 40 w 40"/>
                <a:gd name="T11" fmla="*/ 82 h 87"/>
                <a:gd name="T12" fmla="*/ 38 w 40"/>
                <a:gd name="T13" fmla="*/ 85 h 87"/>
                <a:gd name="T14" fmla="*/ 34 w 40"/>
                <a:gd name="T15" fmla="*/ 87 h 87"/>
                <a:gd name="T16" fmla="*/ 34 w 40"/>
                <a:gd name="T17" fmla="*/ 87 h 87"/>
                <a:gd name="T18" fmla="*/ 31 w 40"/>
                <a:gd name="T19" fmla="*/ 86 h 87"/>
                <a:gd name="T20" fmla="*/ 28 w 40"/>
                <a:gd name="T21" fmla="*/ 84 h 87"/>
                <a:gd name="T22" fmla="*/ 26 w 40"/>
                <a:gd name="T23" fmla="*/ 81 h 87"/>
                <a:gd name="T24" fmla="*/ 26 w 40"/>
                <a:gd name="T25" fmla="*/ 81 h 87"/>
                <a:gd name="T26" fmla="*/ 21 w 40"/>
                <a:gd name="T27" fmla="*/ 56 h 87"/>
                <a:gd name="T28" fmla="*/ 13 w 40"/>
                <a:gd name="T29" fmla="*/ 33 h 87"/>
                <a:gd name="T30" fmla="*/ 1 w 40"/>
                <a:gd name="T31" fmla="*/ 10 h 87"/>
                <a:gd name="T32" fmla="*/ 1 w 40"/>
                <a:gd name="T33" fmla="*/ 10 h 87"/>
                <a:gd name="T34" fmla="*/ 0 w 40"/>
                <a:gd name="T35" fmla="*/ 6 h 87"/>
                <a:gd name="T36" fmla="*/ 2 w 40"/>
                <a:gd name="T37" fmla="*/ 3 h 87"/>
                <a:gd name="T38" fmla="*/ 4 w 40"/>
                <a:gd name="T39" fmla="*/ 1 h 87"/>
                <a:gd name="T40" fmla="*/ 4 w 40"/>
                <a:gd name="T41" fmla="*/ 1 h 87"/>
                <a:gd name="T42" fmla="*/ 8 w 40"/>
                <a:gd name="T43" fmla="*/ 0 h 87"/>
                <a:gd name="T44" fmla="*/ 11 w 40"/>
                <a:gd name="T45" fmla="*/ 1 h 87"/>
                <a:gd name="T46" fmla="*/ 13 w 40"/>
                <a:gd name="T47" fmla="*/ 3 h 87"/>
                <a:gd name="T48" fmla="*/ 13 w 40"/>
                <a:gd name="T49" fmla="*/ 3 h 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0"/>
                <a:gd name="T76" fmla="*/ 0 h 87"/>
                <a:gd name="T77" fmla="*/ 40 w 40"/>
                <a:gd name="T78" fmla="*/ 87 h 8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0" h="87">
                  <a:moveTo>
                    <a:pt x="13" y="3"/>
                  </a:moveTo>
                  <a:lnTo>
                    <a:pt x="25" y="27"/>
                  </a:lnTo>
                  <a:lnTo>
                    <a:pt x="34" y="52"/>
                  </a:lnTo>
                  <a:lnTo>
                    <a:pt x="40" y="79"/>
                  </a:lnTo>
                  <a:lnTo>
                    <a:pt x="40" y="82"/>
                  </a:lnTo>
                  <a:lnTo>
                    <a:pt x="38" y="85"/>
                  </a:lnTo>
                  <a:lnTo>
                    <a:pt x="34" y="87"/>
                  </a:lnTo>
                  <a:lnTo>
                    <a:pt x="31" y="86"/>
                  </a:lnTo>
                  <a:lnTo>
                    <a:pt x="28" y="84"/>
                  </a:lnTo>
                  <a:lnTo>
                    <a:pt x="26" y="81"/>
                  </a:lnTo>
                  <a:lnTo>
                    <a:pt x="21" y="56"/>
                  </a:lnTo>
                  <a:lnTo>
                    <a:pt x="13" y="33"/>
                  </a:lnTo>
                  <a:lnTo>
                    <a:pt x="1" y="10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1"/>
                  </a:lnTo>
                  <a:lnTo>
                    <a:pt x="8" y="0"/>
                  </a:lnTo>
                  <a:lnTo>
                    <a:pt x="11" y="1"/>
                  </a:lnTo>
                  <a:lnTo>
                    <a:pt x="13" y="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28" name="Freeform 1037"/>
            <p:cNvSpPr>
              <a:spLocks/>
            </p:cNvSpPr>
            <p:nvPr/>
          </p:nvSpPr>
          <p:spPr bwMode="auto">
            <a:xfrm>
              <a:off x="1541" y="1943"/>
              <a:ext cx="31" cy="85"/>
            </a:xfrm>
            <a:custGeom>
              <a:avLst/>
              <a:gdLst>
                <a:gd name="T0" fmla="*/ 30 w 31"/>
                <a:gd name="T1" fmla="*/ 9 h 85"/>
                <a:gd name="T2" fmla="*/ 26 w 31"/>
                <a:gd name="T3" fmla="*/ 22 h 85"/>
                <a:gd name="T4" fmla="*/ 21 w 31"/>
                <a:gd name="T5" fmla="*/ 35 h 85"/>
                <a:gd name="T6" fmla="*/ 16 w 31"/>
                <a:gd name="T7" fmla="*/ 49 h 85"/>
                <a:gd name="T8" fmla="*/ 16 w 31"/>
                <a:gd name="T9" fmla="*/ 49 h 85"/>
                <a:gd name="T10" fmla="*/ 15 w 31"/>
                <a:gd name="T11" fmla="*/ 59 h 85"/>
                <a:gd name="T12" fmla="*/ 15 w 31"/>
                <a:gd name="T13" fmla="*/ 70 h 85"/>
                <a:gd name="T14" fmla="*/ 15 w 31"/>
                <a:gd name="T15" fmla="*/ 80 h 85"/>
                <a:gd name="T16" fmla="*/ 15 w 31"/>
                <a:gd name="T17" fmla="*/ 80 h 85"/>
                <a:gd name="T18" fmla="*/ 13 w 31"/>
                <a:gd name="T19" fmla="*/ 84 h 85"/>
                <a:gd name="T20" fmla="*/ 10 w 31"/>
                <a:gd name="T21" fmla="*/ 85 h 85"/>
                <a:gd name="T22" fmla="*/ 6 w 31"/>
                <a:gd name="T23" fmla="*/ 85 h 85"/>
                <a:gd name="T24" fmla="*/ 6 w 31"/>
                <a:gd name="T25" fmla="*/ 85 h 85"/>
                <a:gd name="T26" fmla="*/ 3 w 31"/>
                <a:gd name="T27" fmla="*/ 84 h 85"/>
                <a:gd name="T28" fmla="*/ 1 w 31"/>
                <a:gd name="T29" fmla="*/ 81 h 85"/>
                <a:gd name="T30" fmla="*/ 1 w 31"/>
                <a:gd name="T31" fmla="*/ 77 h 85"/>
                <a:gd name="T32" fmla="*/ 1 w 31"/>
                <a:gd name="T33" fmla="*/ 77 h 85"/>
                <a:gd name="T34" fmla="*/ 1 w 31"/>
                <a:gd name="T35" fmla="*/ 70 h 85"/>
                <a:gd name="T36" fmla="*/ 0 w 31"/>
                <a:gd name="T37" fmla="*/ 64 h 85"/>
                <a:gd name="T38" fmla="*/ 1 w 31"/>
                <a:gd name="T39" fmla="*/ 57 h 85"/>
                <a:gd name="T40" fmla="*/ 1 w 31"/>
                <a:gd name="T41" fmla="*/ 57 h 85"/>
                <a:gd name="T42" fmla="*/ 5 w 31"/>
                <a:gd name="T43" fmla="*/ 38 h 85"/>
                <a:gd name="T44" fmla="*/ 11 w 31"/>
                <a:gd name="T45" fmla="*/ 22 h 85"/>
                <a:gd name="T46" fmla="*/ 17 w 31"/>
                <a:gd name="T47" fmla="*/ 4 h 85"/>
                <a:gd name="T48" fmla="*/ 17 w 31"/>
                <a:gd name="T49" fmla="*/ 4 h 85"/>
                <a:gd name="T50" fmla="*/ 19 w 31"/>
                <a:gd name="T51" fmla="*/ 1 h 85"/>
                <a:gd name="T52" fmla="*/ 22 w 31"/>
                <a:gd name="T53" fmla="*/ 0 h 85"/>
                <a:gd name="T54" fmla="*/ 26 w 31"/>
                <a:gd name="T55" fmla="*/ 0 h 85"/>
                <a:gd name="T56" fmla="*/ 26 w 31"/>
                <a:gd name="T57" fmla="*/ 0 h 85"/>
                <a:gd name="T58" fmla="*/ 29 w 31"/>
                <a:gd name="T59" fmla="*/ 2 h 85"/>
                <a:gd name="T60" fmla="*/ 31 w 31"/>
                <a:gd name="T61" fmla="*/ 5 h 85"/>
                <a:gd name="T62" fmla="*/ 30 w 31"/>
                <a:gd name="T63" fmla="*/ 9 h 85"/>
                <a:gd name="T64" fmla="*/ 30 w 31"/>
                <a:gd name="T65" fmla="*/ 9 h 8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1"/>
                <a:gd name="T100" fmla="*/ 0 h 85"/>
                <a:gd name="T101" fmla="*/ 31 w 31"/>
                <a:gd name="T102" fmla="*/ 85 h 8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1" h="85">
                  <a:moveTo>
                    <a:pt x="30" y="9"/>
                  </a:moveTo>
                  <a:lnTo>
                    <a:pt x="26" y="22"/>
                  </a:lnTo>
                  <a:lnTo>
                    <a:pt x="21" y="35"/>
                  </a:lnTo>
                  <a:lnTo>
                    <a:pt x="16" y="49"/>
                  </a:lnTo>
                  <a:lnTo>
                    <a:pt x="15" y="59"/>
                  </a:lnTo>
                  <a:lnTo>
                    <a:pt x="15" y="70"/>
                  </a:lnTo>
                  <a:lnTo>
                    <a:pt x="15" y="80"/>
                  </a:lnTo>
                  <a:lnTo>
                    <a:pt x="13" y="84"/>
                  </a:lnTo>
                  <a:lnTo>
                    <a:pt x="10" y="85"/>
                  </a:lnTo>
                  <a:lnTo>
                    <a:pt x="6" y="85"/>
                  </a:lnTo>
                  <a:lnTo>
                    <a:pt x="3" y="84"/>
                  </a:lnTo>
                  <a:lnTo>
                    <a:pt x="1" y="81"/>
                  </a:lnTo>
                  <a:lnTo>
                    <a:pt x="1" y="77"/>
                  </a:lnTo>
                  <a:lnTo>
                    <a:pt x="1" y="70"/>
                  </a:lnTo>
                  <a:lnTo>
                    <a:pt x="0" y="64"/>
                  </a:lnTo>
                  <a:lnTo>
                    <a:pt x="1" y="57"/>
                  </a:lnTo>
                  <a:lnTo>
                    <a:pt x="5" y="38"/>
                  </a:lnTo>
                  <a:lnTo>
                    <a:pt x="11" y="22"/>
                  </a:lnTo>
                  <a:lnTo>
                    <a:pt x="17" y="4"/>
                  </a:lnTo>
                  <a:lnTo>
                    <a:pt x="19" y="1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29" y="2"/>
                  </a:lnTo>
                  <a:lnTo>
                    <a:pt x="31" y="5"/>
                  </a:lnTo>
                  <a:lnTo>
                    <a:pt x="30" y="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29" name="Freeform 1038"/>
            <p:cNvSpPr>
              <a:spLocks/>
            </p:cNvSpPr>
            <p:nvPr/>
          </p:nvSpPr>
          <p:spPr bwMode="auto">
            <a:xfrm>
              <a:off x="1475" y="1929"/>
              <a:ext cx="46" cy="79"/>
            </a:xfrm>
            <a:custGeom>
              <a:avLst/>
              <a:gdLst>
                <a:gd name="T0" fmla="*/ 46 w 46"/>
                <a:gd name="T1" fmla="*/ 9 h 79"/>
                <a:gd name="T2" fmla="*/ 39 w 46"/>
                <a:gd name="T3" fmla="*/ 27 h 79"/>
                <a:gd name="T4" fmla="*/ 29 w 46"/>
                <a:gd name="T5" fmla="*/ 45 h 79"/>
                <a:gd name="T6" fmla="*/ 18 w 46"/>
                <a:gd name="T7" fmla="*/ 62 h 79"/>
                <a:gd name="T8" fmla="*/ 18 w 46"/>
                <a:gd name="T9" fmla="*/ 62 h 79"/>
                <a:gd name="T10" fmla="*/ 16 w 46"/>
                <a:gd name="T11" fmla="*/ 65 h 79"/>
                <a:gd name="T12" fmla="*/ 15 w 46"/>
                <a:gd name="T13" fmla="*/ 70 h 79"/>
                <a:gd name="T14" fmla="*/ 13 w 46"/>
                <a:gd name="T15" fmla="*/ 74 h 79"/>
                <a:gd name="T16" fmla="*/ 13 w 46"/>
                <a:gd name="T17" fmla="*/ 74 h 79"/>
                <a:gd name="T18" fmla="*/ 11 w 46"/>
                <a:gd name="T19" fmla="*/ 77 h 79"/>
                <a:gd name="T20" fmla="*/ 8 w 46"/>
                <a:gd name="T21" fmla="*/ 79 h 79"/>
                <a:gd name="T22" fmla="*/ 5 w 46"/>
                <a:gd name="T23" fmla="*/ 79 h 79"/>
                <a:gd name="T24" fmla="*/ 5 w 46"/>
                <a:gd name="T25" fmla="*/ 79 h 79"/>
                <a:gd name="T26" fmla="*/ 2 w 46"/>
                <a:gd name="T27" fmla="*/ 77 h 79"/>
                <a:gd name="T28" fmla="*/ 0 w 46"/>
                <a:gd name="T29" fmla="*/ 73 h 79"/>
                <a:gd name="T30" fmla="*/ 0 w 46"/>
                <a:gd name="T31" fmla="*/ 70 h 79"/>
                <a:gd name="T32" fmla="*/ 0 w 46"/>
                <a:gd name="T33" fmla="*/ 70 h 79"/>
                <a:gd name="T34" fmla="*/ 4 w 46"/>
                <a:gd name="T35" fmla="*/ 60 h 79"/>
                <a:gd name="T36" fmla="*/ 10 w 46"/>
                <a:gd name="T37" fmla="*/ 51 h 79"/>
                <a:gd name="T38" fmla="*/ 16 w 46"/>
                <a:gd name="T39" fmla="*/ 42 h 79"/>
                <a:gd name="T40" fmla="*/ 16 w 46"/>
                <a:gd name="T41" fmla="*/ 42 h 79"/>
                <a:gd name="T42" fmla="*/ 22 w 46"/>
                <a:gd name="T43" fmla="*/ 29 h 79"/>
                <a:gd name="T44" fmla="*/ 28 w 46"/>
                <a:gd name="T45" fmla="*/ 17 h 79"/>
                <a:gd name="T46" fmla="*/ 33 w 46"/>
                <a:gd name="T47" fmla="*/ 4 h 79"/>
                <a:gd name="T48" fmla="*/ 33 w 46"/>
                <a:gd name="T49" fmla="*/ 4 h 79"/>
                <a:gd name="T50" fmla="*/ 35 w 46"/>
                <a:gd name="T51" fmla="*/ 2 h 79"/>
                <a:gd name="T52" fmla="*/ 38 w 46"/>
                <a:gd name="T53" fmla="*/ 0 h 79"/>
                <a:gd name="T54" fmla="*/ 41 w 46"/>
                <a:gd name="T55" fmla="*/ 0 h 79"/>
                <a:gd name="T56" fmla="*/ 41 w 46"/>
                <a:gd name="T57" fmla="*/ 0 h 79"/>
                <a:gd name="T58" fmla="*/ 44 w 46"/>
                <a:gd name="T59" fmla="*/ 2 h 79"/>
                <a:gd name="T60" fmla="*/ 46 w 46"/>
                <a:gd name="T61" fmla="*/ 5 h 79"/>
                <a:gd name="T62" fmla="*/ 46 w 46"/>
                <a:gd name="T63" fmla="*/ 9 h 79"/>
                <a:gd name="T64" fmla="*/ 46 w 46"/>
                <a:gd name="T65" fmla="*/ 9 h 7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6"/>
                <a:gd name="T100" fmla="*/ 0 h 79"/>
                <a:gd name="T101" fmla="*/ 46 w 46"/>
                <a:gd name="T102" fmla="*/ 79 h 7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6" h="79">
                  <a:moveTo>
                    <a:pt x="46" y="9"/>
                  </a:moveTo>
                  <a:lnTo>
                    <a:pt x="39" y="27"/>
                  </a:lnTo>
                  <a:lnTo>
                    <a:pt x="29" y="45"/>
                  </a:lnTo>
                  <a:lnTo>
                    <a:pt x="18" y="62"/>
                  </a:lnTo>
                  <a:lnTo>
                    <a:pt x="16" y="65"/>
                  </a:lnTo>
                  <a:lnTo>
                    <a:pt x="15" y="70"/>
                  </a:lnTo>
                  <a:lnTo>
                    <a:pt x="13" y="74"/>
                  </a:lnTo>
                  <a:lnTo>
                    <a:pt x="11" y="77"/>
                  </a:lnTo>
                  <a:lnTo>
                    <a:pt x="8" y="79"/>
                  </a:lnTo>
                  <a:lnTo>
                    <a:pt x="5" y="79"/>
                  </a:lnTo>
                  <a:lnTo>
                    <a:pt x="2" y="77"/>
                  </a:lnTo>
                  <a:lnTo>
                    <a:pt x="0" y="73"/>
                  </a:lnTo>
                  <a:lnTo>
                    <a:pt x="0" y="70"/>
                  </a:lnTo>
                  <a:lnTo>
                    <a:pt x="4" y="60"/>
                  </a:lnTo>
                  <a:lnTo>
                    <a:pt x="10" y="51"/>
                  </a:lnTo>
                  <a:lnTo>
                    <a:pt x="16" y="42"/>
                  </a:lnTo>
                  <a:lnTo>
                    <a:pt x="22" y="29"/>
                  </a:lnTo>
                  <a:lnTo>
                    <a:pt x="28" y="17"/>
                  </a:lnTo>
                  <a:lnTo>
                    <a:pt x="33" y="4"/>
                  </a:lnTo>
                  <a:lnTo>
                    <a:pt x="35" y="2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4" y="2"/>
                  </a:lnTo>
                  <a:lnTo>
                    <a:pt x="46" y="5"/>
                  </a:lnTo>
                  <a:lnTo>
                    <a:pt x="46" y="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30" name="Freeform 1039"/>
            <p:cNvSpPr>
              <a:spLocks/>
            </p:cNvSpPr>
            <p:nvPr/>
          </p:nvSpPr>
          <p:spPr bwMode="auto">
            <a:xfrm>
              <a:off x="1567" y="1942"/>
              <a:ext cx="23" cy="89"/>
            </a:xfrm>
            <a:custGeom>
              <a:avLst/>
              <a:gdLst>
                <a:gd name="T0" fmla="*/ 19 w 23"/>
                <a:gd name="T1" fmla="*/ 4 h 89"/>
                <a:gd name="T2" fmla="*/ 23 w 23"/>
                <a:gd name="T3" fmla="*/ 16 h 89"/>
                <a:gd name="T4" fmla="*/ 21 w 23"/>
                <a:gd name="T5" fmla="*/ 29 h 89"/>
                <a:gd name="T6" fmla="*/ 18 w 23"/>
                <a:gd name="T7" fmla="*/ 42 h 89"/>
                <a:gd name="T8" fmla="*/ 18 w 23"/>
                <a:gd name="T9" fmla="*/ 42 h 89"/>
                <a:gd name="T10" fmla="*/ 16 w 23"/>
                <a:gd name="T11" fmla="*/ 48 h 89"/>
                <a:gd name="T12" fmla="*/ 15 w 23"/>
                <a:gd name="T13" fmla="*/ 53 h 89"/>
                <a:gd name="T14" fmla="*/ 16 w 23"/>
                <a:gd name="T15" fmla="*/ 59 h 89"/>
                <a:gd name="T16" fmla="*/ 16 w 23"/>
                <a:gd name="T17" fmla="*/ 59 h 89"/>
                <a:gd name="T18" fmla="*/ 16 w 23"/>
                <a:gd name="T19" fmla="*/ 68 h 89"/>
                <a:gd name="T20" fmla="*/ 15 w 23"/>
                <a:gd name="T21" fmla="*/ 76 h 89"/>
                <a:gd name="T22" fmla="*/ 13 w 23"/>
                <a:gd name="T23" fmla="*/ 84 h 89"/>
                <a:gd name="T24" fmla="*/ 13 w 23"/>
                <a:gd name="T25" fmla="*/ 84 h 89"/>
                <a:gd name="T26" fmla="*/ 12 w 23"/>
                <a:gd name="T27" fmla="*/ 87 h 89"/>
                <a:gd name="T28" fmla="*/ 9 w 23"/>
                <a:gd name="T29" fmla="*/ 89 h 89"/>
                <a:gd name="T30" fmla="*/ 6 w 23"/>
                <a:gd name="T31" fmla="*/ 89 h 89"/>
                <a:gd name="T32" fmla="*/ 6 w 23"/>
                <a:gd name="T33" fmla="*/ 89 h 89"/>
                <a:gd name="T34" fmla="*/ 2 w 23"/>
                <a:gd name="T35" fmla="*/ 88 h 89"/>
                <a:gd name="T36" fmla="*/ 0 w 23"/>
                <a:gd name="T37" fmla="*/ 85 h 89"/>
                <a:gd name="T38" fmla="*/ 0 w 23"/>
                <a:gd name="T39" fmla="*/ 82 h 89"/>
                <a:gd name="T40" fmla="*/ 0 w 23"/>
                <a:gd name="T41" fmla="*/ 82 h 89"/>
                <a:gd name="T42" fmla="*/ 1 w 23"/>
                <a:gd name="T43" fmla="*/ 73 h 89"/>
                <a:gd name="T44" fmla="*/ 1 w 23"/>
                <a:gd name="T45" fmla="*/ 65 h 89"/>
                <a:gd name="T46" fmla="*/ 1 w 23"/>
                <a:gd name="T47" fmla="*/ 57 h 89"/>
                <a:gd name="T48" fmla="*/ 1 w 23"/>
                <a:gd name="T49" fmla="*/ 57 h 89"/>
                <a:gd name="T50" fmla="*/ 2 w 23"/>
                <a:gd name="T51" fmla="*/ 47 h 89"/>
                <a:gd name="T52" fmla="*/ 4 w 23"/>
                <a:gd name="T53" fmla="*/ 39 h 89"/>
                <a:gd name="T54" fmla="*/ 6 w 23"/>
                <a:gd name="T55" fmla="*/ 30 h 89"/>
                <a:gd name="T56" fmla="*/ 6 w 23"/>
                <a:gd name="T57" fmla="*/ 30 h 89"/>
                <a:gd name="T58" fmla="*/ 8 w 23"/>
                <a:gd name="T59" fmla="*/ 24 h 89"/>
                <a:gd name="T60" fmla="*/ 9 w 23"/>
                <a:gd name="T61" fmla="*/ 17 h 89"/>
                <a:gd name="T62" fmla="*/ 7 w 23"/>
                <a:gd name="T63" fmla="*/ 10 h 89"/>
                <a:gd name="T64" fmla="*/ 7 w 23"/>
                <a:gd name="T65" fmla="*/ 10 h 89"/>
                <a:gd name="T66" fmla="*/ 6 w 23"/>
                <a:gd name="T67" fmla="*/ 7 h 89"/>
                <a:gd name="T68" fmla="*/ 7 w 23"/>
                <a:gd name="T69" fmla="*/ 4 h 89"/>
                <a:gd name="T70" fmla="*/ 9 w 23"/>
                <a:gd name="T71" fmla="*/ 1 h 89"/>
                <a:gd name="T72" fmla="*/ 9 w 23"/>
                <a:gd name="T73" fmla="*/ 1 h 89"/>
                <a:gd name="T74" fmla="*/ 13 w 23"/>
                <a:gd name="T75" fmla="*/ 0 h 89"/>
                <a:gd name="T76" fmla="*/ 17 w 23"/>
                <a:gd name="T77" fmla="*/ 1 h 89"/>
                <a:gd name="T78" fmla="*/ 19 w 23"/>
                <a:gd name="T79" fmla="*/ 4 h 89"/>
                <a:gd name="T80" fmla="*/ 19 w 23"/>
                <a:gd name="T81" fmla="*/ 4 h 8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3"/>
                <a:gd name="T124" fmla="*/ 0 h 89"/>
                <a:gd name="T125" fmla="*/ 23 w 23"/>
                <a:gd name="T126" fmla="*/ 89 h 8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3" h="89">
                  <a:moveTo>
                    <a:pt x="19" y="4"/>
                  </a:moveTo>
                  <a:lnTo>
                    <a:pt x="23" y="16"/>
                  </a:lnTo>
                  <a:lnTo>
                    <a:pt x="21" y="29"/>
                  </a:lnTo>
                  <a:lnTo>
                    <a:pt x="18" y="42"/>
                  </a:lnTo>
                  <a:lnTo>
                    <a:pt x="16" y="48"/>
                  </a:lnTo>
                  <a:lnTo>
                    <a:pt x="15" y="53"/>
                  </a:lnTo>
                  <a:lnTo>
                    <a:pt x="16" y="59"/>
                  </a:lnTo>
                  <a:lnTo>
                    <a:pt x="16" y="68"/>
                  </a:lnTo>
                  <a:lnTo>
                    <a:pt x="15" y="76"/>
                  </a:lnTo>
                  <a:lnTo>
                    <a:pt x="13" y="84"/>
                  </a:lnTo>
                  <a:lnTo>
                    <a:pt x="12" y="87"/>
                  </a:lnTo>
                  <a:lnTo>
                    <a:pt x="9" y="89"/>
                  </a:lnTo>
                  <a:lnTo>
                    <a:pt x="6" y="89"/>
                  </a:lnTo>
                  <a:lnTo>
                    <a:pt x="2" y="88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1" y="73"/>
                  </a:lnTo>
                  <a:lnTo>
                    <a:pt x="1" y="65"/>
                  </a:lnTo>
                  <a:lnTo>
                    <a:pt x="1" y="57"/>
                  </a:lnTo>
                  <a:lnTo>
                    <a:pt x="2" y="47"/>
                  </a:lnTo>
                  <a:lnTo>
                    <a:pt x="4" y="39"/>
                  </a:lnTo>
                  <a:lnTo>
                    <a:pt x="6" y="30"/>
                  </a:lnTo>
                  <a:lnTo>
                    <a:pt x="8" y="24"/>
                  </a:lnTo>
                  <a:lnTo>
                    <a:pt x="9" y="17"/>
                  </a:lnTo>
                  <a:lnTo>
                    <a:pt x="7" y="10"/>
                  </a:lnTo>
                  <a:lnTo>
                    <a:pt x="6" y="7"/>
                  </a:lnTo>
                  <a:lnTo>
                    <a:pt x="7" y="4"/>
                  </a:lnTo>
                  <a:lnTo>
                    <a:pt x="9" y="1"/>
                  </a:lnTo>
                  <a:lnTo>
                    <a:pt x="13" y="0"/>
                  </a:lnTo>
                  <a:lnTo>
                    <a:pt x="17" y="1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31" name="Freeform 1040"/>
            <p:cNvSpPr>
              <a:spLocks/>
            </p:cNvSpPr>
            <p:nvPr/>
          </p:nvSpPr>
          <p:spPr bwMode="auto">
            <a:xfrm>
              <a:off x="1716" y="1779"/>
              <a:ext cx="48" cy="48"/>
            </a:xfrm>
            <a:custGeom>
              <a:avLst/>
              <a:gdLst>
                <a:gd name="T0" fmla="*/ 48 w 48"/>
                <a:gd name="T1" fmla="*/ 26 h 48"/>
                <a:gd name="T2" fmla="*/ 43 w 48"/>
                <a:gd name="T3" fmla="*/ 38 h 48"/>
                <a:gd name="T4" fmla="*/ 34 w 48"/>
                <a:gd name="T5" fmla="*/ 46 h 48"/>
                <a:gd name="T6" fmla="*/ 21 w 48"/>
                <a:gd name="T7" fmla="*/ 48 h 48"/>
                <a:gd name="T8" fmla="*/ 21 w 48"/>
                <a:gd name="T9" fmla="*/ 48 h 48"/>
                <a:gd name="T10" fmla="*/ 9 w 48"/>
                <a:gd name="T11" fmla="*/ 44 h 48"/>
                <a:gd name="T12" fmla="*/ 2 w 48"/>
                <a:gd name="T13" fmla="*/ 34 h 48"/>
                <a:gd name="T14" fmla="*/ 0 w 48"/>
                <a:gd name="T15" fmla="*/ 22 h 48"/>
                <a:gd name="T16" fmla="*/ 0 w 48"/>
                <a:gd name="T17" fmla="*/ 22 h 48"/>
                <a:gd name="T18" fmla="*/ 4 w 48"/>
                <a:gd name="T19" fmla="*/ 10 h 48"/>
                <a:gd name="T20" fmla="*/ 14 w 48"/>
                <a:gd name="T21" fmla="*/ 2 h 48"/>
                <a:gd name="T22" fmla="*/ 26 w 48"/>
                <a:gd name="T23" fmla="*/ 0 h 48"/>
                <a:gd name="T24" fmla="*/ 26 w 48"/>
                <a:gd name="T25" fmla="*/ 0 h 48"/>
                <a:gd name="T26" fmla="*/ 38 w 48"/>
                <a:gd name="T27" fmla="*/ 5 h 48"/>
                <a:gd name="T28" fmla="*/ 46 w 48"/>
                <a:gd name="T29" fmla="*/ 14 h 48"/>
                <a:gd name="T30" fmla="*/ 48 w 48"/>
                <a:gd name="T31" fmla="*/ 26 h 48"/>
                <a:gd name="T32" fmla="*/ 48 w 48"/>
                <a:gd name="T33" fmla="*/ 26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48" y="26"/>
                  </a:moveTo>
                  <a:lnTo>
                    <a:pt x="43" y="38"/>
                  </a:lnTo>
                  <a:lnTo>
                    <a:pt x="34" y="46"/>
                  </a:lnTo>
                  <a:lnTo>
                    <a:pt x="21" y="48"/>
                  </a:lnTo>
                  <a:lnTo>
                    <a:pt x="9" y="44"/>
                  </a:lnTo>
                  <a:lnTo>
                    <a:pt x="2" y="34"/>
                  </a:lnTo>
                  <a:lnTo>
                    <a:pt x="0" y="22"/>
                  </a:lnTo>
                  <a:lnTo>
                    <a:pt x="4" y="10"/>
                  </a:lnTo>
                  <a:lnTo>
                    <a:pt x="14" y="2"/>
                  </a:lnTo>
                  <a:lnTo>
                    <a:pt x="26" y="0"/>
                  </a:lnTo>
                  <a:lnTo>
                    <a:pt x="38" y="5"/>
                  </a:lnTo>
                  <a:lnTo>
                    <a:pt x="46" y="14"/>
                  </a:lnTo>
                  <a:lnTo>
                    <a:pt x="48" y="2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32" name="Freeform 1041"/>
            <p:cNvSpPr>
              <a:spLocks/>
            </p:cNvSpPr>
            <p:nvPr/>
          </p:nvSpPr>
          <p:spPr bwMode="auto">
            <a:xfrm>
              <a:off x="1704" y="1825"/>
              <a:ext cx="48" cy="48"/>
            </a:xfrm>
            <a:custGeom>
              <a:avLst/>
              <a:gdLst>
                <a:gd name="T0" fmla="*/ 46 w 48"/>
                <a:gd name="T1" fmla="*/ 34 h 48"/>
                <a:gd name="T2" fmla="*/ 38 w 48"/>
                <a:gd name="T3" fmla="*/ 43 h 48"/>
                <a:gd name="T4" fmla="*/ 27 w 48"/>
                <a:gd name="T5" fmla="*/ 48 h 48"/>
                <a:gd name="T6" fmla="*/ 14 w 48"/>
                <a:gd name="T7" fmla="*/ 46 h 48"/>
                <a:gd name="T8" fmla="*/ 14 w 48"/>
                <a:gd name="T9" fmla="*/ 46 h 48"/>
                <a:gd name="T10" fmla="*/ 4 w 48"/>
                <a:gd name="T11" fmla="*/ 39 h 48"/>
                <a:gd name="T12" fmla="*/ 0 w 48"/>
                <a:gd name="T13" fmla="*/ 27 h 48"/>
                <a:gd name="T14" fmla="*/ 2 w 48"/>
                <a:gd name="T15" fmla="*/ 15 h 48"/>
                <a:gd name="T16" fmla="*/ 2 w 48"/>
                <a:gd name="T17" fmla="*/ 15 h 48"/>
                <a:gd name="T18" fmla="*/ 9 w 48"/>
                <a:gd name="T19" fmla="*/ 5 h 48"/>
                <a:gd name="T20" fmla="*/ 21 w 48"/>
                <a:gd name="T21" fmla="*/ 0 h 48"/>
                <a:gd name="T22" fmla="*/ 33 w 48"/>
                <a:gd name="T23" fmla="*/ 2 h 48"/>
                <a:gd name="T24" fmla="*/ 33 w 48"/>
                <a:gd name="T25" fmla="*/ 2 h 48"/>
                <a:gd name="T26" fmla="*/ 43 w 48"/>
                <a:gd name="T27" fmla="*/ 10 h 48"/>
                <a:gd name="T28" fmla="*/ 48 w 48"/>
                <a:gd name="T29" fmla="*/ 22 h 48"/>
                <a:gd name="T30" fmla="*/ 46 w 48"/>
                <a:gd name="T31" fmla="*/ 34 h 48"/>
                <a:gd name="T32" fmla="*/ 46 w 48"/>
                <a:gd name="T33" fmla="*/ 34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46" y="34"/>
                  </a:moveTo>
                  <a:lnTo>
                    <a:pt x="38" y="43"/>
                  </a:lnTo>
                  <a:lnTo>
                    <a:pt x="27" y="48"/>
                  </a:lnTo>
                  <a:lnTo>
                    <a:pt x="14" y="46"/>
                  </a:lnTo>
                  <a:lnTo>
                    <a:pt x="4" y="39"/>
                  </a:lnTo>
                  <a:lnTo>
                    <a:pt x="0" y="27"/>
                  </a:lnTo>
                  <a:lnTo>
                    <a:pt x="2" y="15"/>
                  </a:lnTo>
                  <a:lnTo>
                    <a:pt x="9" y="5"/>
                  </a:lnTo>
                  <a:lnTo>
                    <a:pt x="21" y="0"/>
                  </a:lnTo>
                  <a:lnTo>
                    <a:pt x="33" y="2"/>
                  </a:lnTo>
                  <a:lnTo>
                    <a:pt x="43" y="10"/>
                  </a:lnTo>
                  <a:lnTo>
                    <a:pt x="48" y="22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33" name="Freeform 1042"/>
            <p:cNvSpPr>
              <a:spLocks/>
            </p:cNvSpPr>
            <p:nvPr/>
          </p:nvSpPr>
          <p:spPr bwMode="auto">
            <a:xfrm>
              <a:off x="1678" y="1865"/>
              <a:ext cx="47" cy="47"/>
            </a:xfrm>
            <a:custGeom>
              <a:avLst/>
              <a:gdLst>
                <a:gd name="T0" fmla="*/ 41 w 47"/>
                <a:gd name="T1" fmla="*/ 40 h 47"/>
                <a:gd name="T2" fmla="*/ 31 w 47"/>
                <a:gd name="T3" fmla="*/ 47 h 47"/>
                <a:gd name="T4" fmla="*/ 19 w 47"/>
                <a:gd name="T5" fmla="*/ 47 h 47"/>
                <a:gd name="T6" fmla="*/ 7 w 47"/>
                <a:gd name="T7" fmla="*/ 41 h 47"/>
                <a:gd name="T8" fmla="*/ 7 w 47"/>
                <a:gd name="T9" fmla="*/ 41 h 47"/>
                <a:gd name="T10" fmla="*/ 0 w 47"/>
                <a:gd name="T11" fmla="*/ 31 h 47"/>
                <a:gd name="T12" fmla="*/ 0 w 47"/>
                <a:gd name="T13" fmla="*/ 19 h 47"/>
                <a:gd name="T14" fmla="*/ 6 w 47"/>
                <a:gd name="T15" fmla="*/ 7 h 47"/>
                <a:gd name="T16" fmla="*/ 6 w 47"/>
                <a:gd name="T17" fmla="*/ 7 h 47"/>
                <a:gd name="T18" fmla="*/ 17 w 47"/>
                <a:gd name="T19" fmla="*/ 1 h 47"/>
                <a:gd name="T20" fmla="*/ 29 w 47"/>
                <a:gd name="T21" fmla="*/ 0 h 47"/>
                <a:gd name="T22" fmla="*/ 40 w 47"/>
                <a:gd name="T23" fmla="*/ 6 h 47"/>
                <a:gd name="T24" fmla="*/ 40 w 47"/>
                <a:gd name="T25" fmla="*/ 6 h 47"/>
                <a:gd name="T26" fmla="*/ 47 w 47"/>
                <a:gd name="T27" fmla="*/ 16 h 47"/>
                <a:gd name="T28" fmla="*/ 47 w 47"/>
                <a:gd name="T29" fmla="*/ 29 h 47"/>
                <a:gd name="T30" fmla="*/ 41 w 47"/>
                <a:gd name="T31" fmla="*/ 40 h 47"/>
                <a:gd name="T32" fmla="*/ 41 w 47"/>
                <a:gd name="T33" fmla="*/ 40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41" y="40"/>
                  </a:moveTo>
                  <a:lnTo>
                    <a:pt x="31" y="47"/>
                  </a:lnTo>
                  <a:lnTo>
                    <a:pt x="19" y="47"/>
                  </a:lnTo>
                  <a:lnTo>
                    <a:pt x="7" y="41"/>
                  </a:lnTo>
                  <a:lnTo>
                    <a:pt x="0" y="31"/>
                  </a:lnTo>
                  <a:lnTo>
                    <a:pt x="0" y="19"/>
                  </a:lnTo>
                  <a:lnTo>
                    <a:pt x="6" y="7"/>
                  </a:lnTo>
                  <a:lnTo>
                    <a:pt x="17" y="1"/>
                  </a:lnTo>
                  <a:lnTo>
                    <a:pt x="29" y="0"/>
                  </a:lnTo>
                  <a:lnTo>
                    <a:pt x="40" y="6"/>
                  </a:lnTo>
                  <a:lnTo>
                    <a:pt x="47" y="16"/>
                  </a:lnTo>
                  <a:lnTo>
                    <a:pt x="47" y="29"/>
                  </a:lnTo>
                  <a:lnTo>
                    <a:pt x="41" y="4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34" name="Freeform 1043"/>
            <p:cNvSpPr>
              <a:spLocks/>
            </p:cNvSpPr>
            <p:nvPr/>
          </p:nvSpPr>
          <p:spPr bwMode="auto">
            <a:xfrm>
              <a:off x="1640" y="1894"/>
              <a:ext cx="48" cy="49"/>
            </a:xfrm>
            <a:custGeom>
              <a:avLst/>
              <a:gdLst>
                <a:gd name="T0" fmla="*/ 36 w 48"/>
                <a:gd name="T1" fmla="*/ 45 h 49"/>
                <a:gd name="T2" fmla="*/ 24 w 48"/>
                <a:gd name="T3" fmla="*/ 49 h 49"/>
                <a:gd name="T4" fmla="*/ 12 w 48"/>
                <a:gd name="T5" fmla="*/ 45 h 49"/>
                <a:gd name="T6" fmla="*/ 3 w 48"/>
                <a:gd name="T7" fmla="*/ 36 h 49"/>
                <a:gd name="T8" fmla="*/ 3 w 48"/>
                <a:gd name="T9" fmla="*/ 36 h 49"/>
                <a:gd name="T10" fmla="*/ 0 w 48"/>
                <a:gd name="T11" fmla="*/ 24 h 49"/>
                <a:gd name="T12" fmla="*/ 3 w 48"/>
                <a:gd name="T13" fmla="*/ 12 h 49"/>
                <a:gd name="T14" fmla="*/ 12 w 48"/>
                <a:gd name="T15" fmla="*/ 3 h 49"/>
                <a:gd name="T16" fmla="*/ 12 w 48"/>
                <a:gd name="T17" fmla="*/ 3 h 49"/>
                <a:gd name="T18" fmla="*/ 25 w 48"/>
                <a:gd name="T19" fmla="*/ 0 h 49"/>
                <a:gd name="T20" fmla="*/ 36 w 48"/>
                <a:gd name="T21" fmla="*/ 4 h 49"/>
                <a:gd name="T22" fmla="*/ 45 w 48"/>
                <a:gd name="T23" fmla="*/ 12 h 49"/>
                <a:gd name="T24" fmla="*/ 45 w 48"/>
                <a:gd name="T25" fmla="*/ 12 h 49"/>
                <a:gd name="T26" fmla="*/ 48 w 48"/>
                <a:gd name="T27" fmla="*/ 25 h 49"/>
                <a:gd name="T28" fmla="*/ 45 w 48"/>
                <a:gd name="T29" fmla="*/ 37 h 49"/>
                <a:gd name="T30" fmla="*/ 36 w 48"/>
                <a:gd name="T31" fmla="*/ 45 h 49"/>
                <a:gd name="T32" fmla="*/ 36 w 48"/>
                <a:gd name="T33" fmla="*/ 45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36" y="45"/>
                  </a:moveTo>
                  <a:lnTo>
                    <a:pt x="24" y="49"/>
                  </a:lnTo>
                  <a:lnTo>
                    <a:pt x="12" y="45"/>
                  </a:lnTo>
                  <a:lnTo>
                    <a:pt x="3" y="36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5" y="0"/>
                  </a:lnTo>
                  <a:lnTo>
                    <a:pt x="36" y="4"/>
                  </a:lnTo>
                  <a:lnTo>
                    <a:pt x="45" y="12"/>
                  </a:lnTo>
                  <a:lnTo>
                    <a:pt x="48" y="25"/>
                  </a:lnTo>
                  <a:lnTo>
                    <a:pt x="45" y="37"/>
                  </a:lnTo>
                  <a:lnTo>
                    <a:pt x="36" y="45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35" name="Freeform 1044"/>
            <p:cNvSpPr>
              <a:spLocks/>
            </p:cNvSpPr>
            <p:nvPr/>
          </p:nvSpPr>
          <p:spPr bwMode="auto">
            <a:xfrm>
              <a:off x="1596" y="1911"/>
              <a:ext cx="47" cy="47"/>
            </a:xfrm>
            <a:custGeom>
              <a:avLst/>
              <a:gdLst>
                <a:gd name="T0" fmla="*/ 28 w 47"/>
                <a:gd name="T1" fmla="*/ 47 h 47"/>
                <a:gd name="T2" fmla="*/ 15 w 47"/>
                <a:gd name="T3" fmla="*/ 46 h 47"/>
                <a:gd name="T4" fmla="*/ 5 w 47"/>
                <a:gd name="T5" fmla="*/ 40 h 47"/>
                <a:gd name="T6" fmla="*/ 0 w 47"/>
                <a:gd name="T7" fmla="*/ 28 h 47"/>
                <a:gd name="T8" fmla="*/ 0 w 47"/>
                <a:gd name="T9" fmla="*/ 28 h 47"/>
                <a:gd name="T10" fmla="*/ 1 w 47"/>
                <a:gd name="T11" fmla="*/ 16 h 47"/>
                <a:gd name="T12" fmla="*/ 7 w 47"/>
                <a:gd name="T13" fmla="*/ 5 h 47"/>
                <a:gd name="T14" fmla="*/ 19 w 47"/>
                <a:gd name="T15" fmla="*/ 0 h 47"/>
                <a:gd name="T16" fmla="*/ 19 w 47"/>
                <a:gd name="T17" fmla="*/ 0 h 47"/>
                <a:gd name="T18" fmla="*/ 31 w 47"/>
                <a:gd name="T19" fmla="*/ 1 h 47"/>
                <a:gd name="T20" fmla="*/ 42 w 47"/>
                <a:gd name="T21" fmla="*/ 8 h 47"/>
                <a:gd name="T22" fmla="*/ 47 w 47"/>
                <a:gd name="T23" fmla="*/ 19 h 47"/>
                <a:gd name="T24" fmla="*/ 47 w 47"/>
                <a:gd name="T25" fmla="*/ 19 h 47"/>
                <a:gd name="T26" fmla="*/ 46 w 47"/>
                <a:gd name="T27" fmla="*/ 32 h 47"/>
                <a:gd name="T28" fmla="*/ 39 w 47"/>
                <a:gd name="T29" fmla="*/ 42 h 47"/>
                <a:gd name="T30" fmla="*/ 28 w 47"/>
                <a:gd name="T31" fmla="*/ 47 h 47"/>
                <a:gd name="T32" fmla="*/ 28 w 47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28" y="47"/>
                  </a:moveTo>
                  <a:lnTo>
                    <a:pt x="15" y="46"/>
                  </a:lnTo>
                  <a:lnTo>
                    <a:pt x="5" y="40"/>
                  </a:lnTo>
                  <a:lnTo>
                    <a:pt x="0" y="28"/>
                  </a:lnTo>
                  <a:lnTo>
                    <a:pt x="1" y="16"/>
                  </a:lnTo>
                  <a:lnTo>
                    <a:pt x="7" y="5"/>
                  </a:lnTo>
                  <a:lnTo>
                    <a:pt x="19" y="0"/>
                  </a:lnTo>
                  <a:lnTo>
                    <a:pt x="31" y="1"/>
                  </a:lnTo>
                  <a:lnTo>
                    <a:pt x="42" y="8"/>
                  </a:lnTo>
                  <a:lnTo>
                    <a:pt x="47" y="19"/>
                  </a:lnTo>
                  <a:lnTo>
                    <a:pt x="46" y="32"/>
                  </a:lnTo>
                  <a:lnTo>
                    <a:pt x="39" y="42"/>
                  </a:lnTo>
                  <a:lnTo>
                    <a:pt x="28" y="47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36" name="Freeform 1045"/>
            <p:cNvSpPr>
              <a:spLocks/>
            </p:cNvSpPr>
            <p:nvPr/>
          </p:nvSpPr>
          <p:spPr bwMode="auto">
            <a:xfrm>
              <a:off x="1548" y="1912"/>
              <a:ext cx="48" cy="48"/>
            </a:xfrm>
            <a:custGeom>
              <a:avLst/>
              <a:gdLst>
                <a:gd name="T0" fmla="*/ 20 w 48"/>
                <a:gd name="T1" fmla="*/ 48 h 48"/>
                <a:gd name="T2" fmla="*/ 8 w 48"/>
                <a:gd name="T3" fmla="*/ 42 h 48"/>
                <a:gd name="T4" fmla="*/ 1 w 48"/>
                <a:gd name="T5" fmla="*/ 33 h 48"/>
                <a:gd name="T6" fmla="*/ 0 w 48"/>
                <a:gd name="T7" fmla="*/ 20 h 48"/>
                <a:gd name="T8" fmla="*/ 0 w 48"/>
                <a:gd name="T9" fmla="*/ 20 h 48"/>
                <a:gd name="T10" fmla="*/ 5 w 48"/>
                <a:gd name="T11" fmla="*/ 8 h 48"/>
                <a:gd name="T12" fmla="*/ 15 w 48"/>
                <a:gd name="T13" fmla="*/ 1 h 48"/>
                <a:gd name="T14" fmla="*/ 27 w 48"/>
                <a:gd name="T15" fmla="*/ 0 h 48"/>
                <a:gd name="T16" fmla="*/ 27 w 48"/>
                <a:gd name="T17" fmla="*/ 0 h 48"/>
                <a:gd name="T18" fmla="*/ 39 w 48"/>
                <a:gd name="T19" fmla="*/ 5 h 48"/>
                <a:gd name="T20" fmla="*/ 46 w 48"/>
                <a:gd name="T21" fmla="*/ 15 h 48"/>
                <a:gd name="T22" fmla="*/ 48 w 48"/>
                <a:gd name="T23" fmla="*/ 27 h 48"/>
                <a:gd name="T24" fmla="*/ 48 w 48"/>
                <a:gd name="T25" fmla="*/ 27 h 48"/>
                <a:gd name="T26" fmla="*/ 43 w 48"/>
                <a:gd name="T27" fmla="*/ 39 h 48"/>
                <a:gd name="T28" fmla="*/ 32 w 48"/>
                <a:gd name="T29" fmla="*/ 46 h 48"/>
                <a:gd name="T30" fmla="*/ 20 w 48"/>
                <a:gd name="T31" fmla="*/ 48 h 48"/>
                <a:gd name="T32" fmla="*/ 20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0" y="48"/>
                  </a:moveTo>
                  <a:lnTo>
                    <a:pt x="8" y="42"/>
                  </a:lnTo>
                  <a:lnTo>
                    <a:pt x="1" y="33"/>
                  </a:lnTo>
                  <a:lnTo>
                    <a:pt x="0" y="20"/>
                  </a:lnTo>
                  <a:lnTo>
                    <a:pt x="5" y="8"/>
                  </a:lnTo>
                  <a:lnTo>
                    <a:pt x="15" y="1"/>
                  </a:lnTo>
                  <a:lnTo>
                    <a:pt x="27" y="0"/>
                  </a:lnTo>
                  <a:lnTo>
                    <a:pt x="39" y="5"/>
                  </a:lnTo>
                  <a:lnTo>
                    <a:pt x="46" y="15"/>
                  </a:lnTo>
                  <a:lnTo>
                    <a:pt x="48" y="27"/>
                  </a:lnTo>
                  <a:lnTo>
                    <a:pt x="43" y="39"/>
                  </a:lnTo>
                  <a:lnTo>
                    <a:pt x="32" y="46"/>
                  </a:lnTo>
                  <a:lnTo>
                    <a:pt x="20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37" name="Freeform 1046"/>
            <p:cNvSpPr>
              <a:spLocks/>
            </p:cNvSpPr>
            <p:nvPr/>
          </p:nvSpPr>
          <p:spPr bwMode="auto">
            <a:xfrm>
              <a:off x="1502" y="1898"/>
              <a:ext cx="48" cy="48"/>
            </a:xfrm>
            <a:custGeom>
              <a:avLst/>
              <a:gdLst>
                <a:gd name="T0" fmla="*/ 14 w 48"/>
                <a:gd name="T1" fmla="*/ 46 h 48"/>
                <a:gd name="T2" fmla="*/ 4 w 48"/>
                <a:gd name="T3" fmla="*/ 37 h 48"/>
                <a:gd name="T4" fmla="*/ 0 w 48"/>
                <a:gd name="T5" fmla="*/ 26 h 48"/>
                <a:gd name="T6" fmla="*/ 2 w 48"/>
                <a:gd name="T7" fmla="*/ 13 h 48"/>
                <a:gd name="T8" fmla="*/ 2 w 48"/>
                <a:gd name="T9" fmla="*/ 13 h 48"/>
                <a:gd name="T10" fmla="*/ 10 w 48"/>
                <a:gd name="T11" fmla="*/ 4 h 48"/>
                <a:gd name="T12" fmla="*/ 22 w 48"/>
                <a:gd name="T13" fmla="*/ 0 h 48"/>
                <a:gd name="T14" fmla="*/ 34 w 48"/>
                <a:gd name="T15" fmla="*/ 2 h 48"/>
                <a:gd name="T16" fmla="*/ 34 w 48"/>
                <a:gd name="T17" fmla="*/ 2 h 48"/>
                <a:gd name="T18" fmla="*/ 44 w 48"/>
                <a:gd name="T19" fmla="*/ 10 h 48"/>
                <a:gd name="T20" fmla="*/ 48 w 48"/>
                <a:gd name="T21" fmla="*/ 21 h 48"/>
                <a:gd name="T22" fmla="*/ 46 w 48"/>
                <a:gd name="T23" fmla="*/ 34 h 48"/>
                <a:gd name="T24" fmla="*/ 46 w 48"/>
                <a:gd name="T25" fmla="*/ 34 h 48"/>
                <a:gd name="T26" fmla="*/ 37 w 48"/>
                <a:gd name="T27" fmla="*/ 44 h 48"/>
                <a:gd name="T28" fmla="*/ 26 w 48"/>
                <a:gd name="T29" fmla="*/ 48 h 48"/>
                <a:gd name="T30" fmla="*/ 14 w 48"/>
                <a:gd name="T31" fmla="*/ 46 h 48"/>
                <a:gd name="T32" fmla="*/ 14 w 48"/>
                <a:gd name="T33" fmla="*/ 46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14" y="46"/>
                  </a:moveTo>
                  <a:lnTo>
                    <a:pt x="4" y="37"/>
                  </a:lnTo>
                  <a:lnTo>
                    <a:pt x="0" y="26"/>
                  </a:lnTo>
                  <a:lnTo>
                    <a:pt x="2" y="13"/>
                  </a:lnTo>
                  <a:lnTo>
                    <a:pt x="10" y="4"/>
                  </a:lnTo>
                  <a:lnTo>
                    <a:pt x="22" y="0"/>
                  </a:lnTo>
                  <a:lnTo>
                    <a:pt x="34" y="2"/>
                  </a:lnTo>
                  <a:lnTo>
                    <a:pt x="44" y="10"/>
                  </a:lnTo>
                  <a:lnTo>
                    <a:pt x="48" y="21"/>
                  </a:lnTo>
                  <a:lnTo>
                    <a:pt x="46" y="34"/>
                  </a:lnTo>
                  <a:lnTo>
                    <a:pt x="37" y="44"/>
                  </a:lnTo>
                  <a:lnTo>
                    <a:pt x="26" y="48"/>
                  </a:lnTo>
                  <a:lnTo>
                    <a:pt x="14" y="4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38" name="Freeform 1047"/>
            <p:cNvSpPr>
              <a:spLocks/>
            </p:cNvSpPr>
            <p:nvPr/>
          </p:nvSpPr>
          <p:spPr bwMode="auto">
            <a:xfrm>
              <a:off x="1430" y="1905"/>
              <a:ext cx="54" cy="74"/>
            </a:xfrm>
            <a:custGeom>
              <a:avLst/>
              <a:gdLst>
                <a:gd name="T0" fmla="*/ 52 w 54"/>
                <a:gd name="T1" fmla="*/ 12 h 74"/>
                <a:gd name="T2" fmla="*/ 36 w 54"/>
                <a:gd name="T3" fmla="*/ 31 h 74"/>
                <a:gd name="T4" fmla="*/ 25 w 54"/>
                <a:gd name="T5" fmla="*/ 52 h 74"/>
                <a:gd name="T6" fmla="*/ 13 w 54"/>
                <a:gd name="T7" fmla="*/ 72 h 74"/>
                <a:gd name="T8" fmla="*/ 13 w 54"/>
                <a:gd name="T9" fmla="*/ 72 h 74"/>
                <a:gd name="T10" fmla="*/ 10 w 54"/>
                <a:gd name="T11" fmla="*/ 74 h 74"/>
                <a:gd name="T12" fmla="*/ 6 w 54"/>
                <a:gd name="T13" fmla="*/ 74 h 74"/>
                <a:gd name="T14" fmla="*/ 3 w 54"/>
                <a:gd name="T15" fmla="*/ 73 h 74"/>
                <a:gd name="T16" fmla="*/ 3 w 54"/>
                <a:gd name="T17" fmla="*/ 73 h 74"/>
                <a:gd name="T18" fmla="*/ 0 w 54"/>
                <a:gd name="T19" fmla="*/ 70 h 74"/>
                <a:gd name="T20" fmla="*/ 0 w 54"/>
                <a:gd name="T21" fmla="*/ 67 h 74"/>
                <a:gd name="T22" fmla="*/ 1 w 54"/>
                <a:gd name="T23" fmla="*/ 64 h 74"/>
                <a:gd name="T24" fmla="*/ 1 w 54"/>
                <a:gd name="T25" fmla="*/ 64 h 74"/>
                <a:gd name="T26" fmla="*/ 10 w 54"/>
                <a:gd name="T27" fmla="*/ 51 h 74"/>
                <a:gd name="T28" fmla="*/ 17 w 54"/>
                <a:gd name="T29" fmla="*/ 37 h 74"/>
                <a:gd name="T30" fmla="*/ 25 w 54"/>
                <a:gd name="T31" fmla="*/ 24 h 74"/>
                <a:gd name="T32" fmla="*/ 25 w 54"/>
                <a:gd name="T33" fmla="*/ 24 h 74"/>
                <a:gd name="T34" fmla="*/ 30 w 54"/>
                <a:gd name="T35" fmla="*/ 15 h 74"/>
                <a:gd name="T36" fmla="*/ 36 w 54"/>
                <a:gd name="T37" fmla="*/ 8 h 74"/>
                <a:gd name="T38" fmla="*/ 43 w 54"/>
                <a:gd name="T39" fmla="*/ 2 h 74"/>
                <a:gd name="T40" fmla="*/ 43 w 54"/>
                <a:gd name="T41" fmla="*/ 2 h 74"/>
                <a:gd name="T42" fmla="*/ 46 w 54"/>
                <a:gd name="T43" fmla="*/ 0 h 74"/>
                <a:gd name="T44" fmla="*/ 50 w 54"/>
                <a:gd name="T45" fmla="*/ 1 h 74"/>
                <a:gd name="T46" fmla="*/ 53 w 54"/>
                <a:gd name="T47" fmla="*/ 3 h 74"/>
                <a:gd name="T48" fmla="*/ 53 w 54"/>
                <a:gd name="T49" fmla="*/ 3 h 74"/>
                <a:gd name="T50" fmla="*/ 54 w 54"/>
                <a:gd name="T51" fmla="*/ 6 h 74"/>
                <a:gd name="T52" fmla="*/ 54 w 54"/>
                <a:gd name="T53" fmla="*/ 10 h 74"/>
                <a:gd name="T54" fmla="*/ 52 w 54"/>
                <a:gd name="T55" fmla="*/ 12 h 74"/>
                <a:gd name="T56" fmla="*/ 52 w 54"/>
                <a:gd name="T57" fmla="*/ 12 h 7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4"/>
                <a:gd name="T88" fmla="*/ 0 h 74"/>
                <a:gd name="T89" fmla="*/ 54 w 54"/>
                <a:gd name="T90" fmla="*/ 74 h 7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4" h="74">
                  <a:moveTo>
                    <a:pt x="52" y="12"/>
                  </a:moveTo>
                  <a:lnTo>
                    <a:pt x="36" y="31"/>
                  </a:lnTo>
                  <a:lnTo>
                    <a:pt x="25" y="52"/>
                  </a:lnTo>
                  <a:lnTo>
                    <a:pt x="13" y="72"/>
                  </a:lnTo>
                  <a:lnTo>
                    <a:pt x="10" y="74"/>
                  </a:lnTo>
                  <a:lnTo>
                    <a:pt x="6" y="74"/>
                  </a:lnTo>
                  <a:lnTo>
                    <a:pt x="3" y="73"/>
                  </a:lnTo>
                  <a:lnTo>
                    <a:pt x="0" y="70"/>
                  </a:lnTo>
                  <a:lnTo>
                    <a:pt x="0" y="67"/>
                  </a:lnTo>
                  <a:lnTo>
                    <a:pt x="1" y="64"/>
                  </a:lnTo>
                  <a:lnTo>
                    <a:pt x="10" y="51"/>
                  </a:lnTo>
                  <a:lnTo>
                    <a:pt x="17" y="37"/>
                  </a:lnTo>
                  <a:lnTo>
                    <a:pt x="25" y="24"/>
                  </a:lnTo>
                  <a:lnTo>
                    <a:pt x="30" y="15"/>
                  </a:lnTo>
                  <a:lnTo>
                    <a:pt x="36" y="8"/>
                  </a:lnTo>
                  <a:lnTo>
                    <a:pt x="43" y="2"/>
                  </a:lnTo>
                  <a:lnTo>
                    <a:pt x="46" y="0"/>
                  </a:lnTo>
                  <a:lnTo>
                    <a:pt x="50" y="1"/>
                  </a:lnTo>
                  <a:lnTo>
                    <a:pt x="53" y="3"/>
                  </a:lnTo>
                  <a:lnTo>
                    <a:pt x="54" y="6"/>
                  </a:lnTo>
                  <a:lnTo>
                    <a:pt x="54" y="10"/>
                  </a:lnTo>
                  <a:lnTo>
                    <a:pt x="52" y="1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39" name="Freeform 1048"/>
            <p:cNvSpPr>
              <a:spLocks/>
            </p:cNvSpPr>
            <p:nvPr/>
          </p:nvSpPr>
          <p:spPr bwMode="auto">
            <a:xfrm>
              <a:off x="1461" y="1872"/>
              <a:ext cx="48" cy="48"/>
            </a:xfrm>
            <a:custGeom>
              <a:avLst/>
              <a:gdLst>
                <a:gd name="T0" fmla="*/ 9 w 48"/>
                <a:gd name="T1" fmla="*/ 43 h 48"/>
                <a:gd name="T2" fmla="*/ 1 w 48"/>
                <a:gd name="T3" fmla="*/ 32 h 48"/>
                <a:gd name="T4" fmla="*/ 0 w 48"/>
                <a:gd name="T5" fmla="*/ 20 h 48"/>
                <a:gd name="T6" fmla="*/ 5 w 48"/>
                <a:gd name="T7" fmla="*/ 9 h 48"/>
                <a:gd name="T8" fmla="*/ 5 w 48"/>
                <a:gd name="T9" fmla="*/ 9 h 48"/>
                <a:gd name="T10" fmla="*/ 16 w 48"/>
                <a:gd name="T11" fmla="*/ 1 h 48"/>
                <a:gd name="T12" fmla="*/ 28 w 48"/>
                <a:gd name="T13" fmla="*/ 0 h 48"/>
                <a:gd name="T14" fmla="*/ 39 w 48"/>
                <a:gd name="T15" fmla="*/ 5 h 48"/>
                <a:gd name="T16" fmla="*/ 39 w 48"/>
                <a:gd name="T17" fmla="*/ 5 h 48"/>
                <a:gd name="T18" fmla="*/ 47 w 48"/>
                <a:gd name="T19" fmla="*/ 16 h 48"/>
                <a:gd name="T20" fmla="*/ 48 w 48"/>
                <a:gd name="T21" fmla="*/ 28 h 48"/>
                <a:gd name="T22" fmla="*/ 43 w 48"/>
                <a:gd name="T23" fmla="*/ 39 h 48"/>
                <a:gd name="T24" fmla="*/ 43 w 48"/>
                <a:gd name="T25" fmla="*/ 39 h 48"/>
                <a:gd name="T26" fmla="*/ 33 w 48"/>
                <a:gd name="T27" fmla="*/ 47 h 48"/>
                <a:gd name="T28" fmla="*/ 20 w 48"/>
                <a:gd name="T29" fmla="*/ 48 h 48"/>
                <a:gd name="T30" fmla="*/ 9 w 48"/>
                <a:gd name="T31" fmla="*/ 43 h 48"/>
                <a:gd name="T32" fmla="*/ 9 w 48"/>
                <a:gd name="T33" fmla="*/ 43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9" y="43"/>
                  </a:moveTo>
                  <a:lnTo>
                    <a:pt x="1" y="32"/>
                  </a:lnTo>
                  <a:lnTo>
                    <a:pt x="0" y="20"/>
                  </a:lnTo>
                  <a:lnTo>
                    <a:pt x="5" y="9"/>
                  </a:lnTo>
                  <a:lnTo>
                    <a:pt x="16" y="1"/>
                  </a:lnTo>
                  <a:lnTo>
                    <a:pt x="28" y="0"/>
                  </a:lnTo>
                  <a:lnTo>
                    <a:pt x="39" y="5"/>
                  </a:lnTo>
                  <a:lnTo>
                    <a:pt x="47" y="16"/>
                  </a:lnTo>
                  <a:lnTo>
                    <a:pt x="48" y="28"/>
                  </a:lnTo>
                  <a:lnTo>
                    <a:pt x="43" y="39"/>
                  </a:lnTo>
                  <a:lnTo>
                    <a:pt x="33" y="47"/>
                  </a:lnTo>
                  <a:lnTo>
                    <a:pt x="20" y="48"/>
                  </a:lnTo>
                  <a:lnTo>
                    <a:pt x="9" y="43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40" name="Freeform 1049"/>
            <p:cNvSpPr>
              <a:spLocks/>
            </p:cNvSpPr>
            <p:nvPr/>
          </p:nvSpPr>
          <p:spPr bwMode="auto">
            <a:xfrm>
              <a:off x="1367" y="1859"/>
              <a:ext cx="78" cy="49"/>
            </a:xfrm>
            <a:custGeom>
              <a:avLst/>
              <a:gdLst>
                <a:gd name="T0" fmla="*/ 74 w 78"/>
                <a:gd name="T1" fmla="*/ 12 h 49"/>
                <a:gd name="T2" fmla="*/ 61 w 78"/>
                <a:gd name="T3" fmla="*/ 18 h 49"/>
                <a:gd name="T4" fmla="*/ 48 w 78"/>
                <a:gd name="T5" fmla="*/ 22 h 49"/>
                <a:gd name="T6" fmla="*/ 35 w 78"/>
                <a:gd name="T7" fmla="*/ 28 h 49"/>
                <a:gd name="T8" fmla="*/ 35 w 78"/>
                <a:gd name="T9" fmla="*/ 28 h 49"/>
                <a:gd name="T10" fmla="*/ 26 w 78"/>
                <a:gd name="T11" fmla="*/ 34 h 49"/>
                <a:gd name="T12" fmla="*/ 18 w 78"/>
                <a:gd name="T13" fmla="*/ 41 h 49"/>
                <a:gd name="T14" fmla="*/ 10 w 78"/>
                <a:gd name="T15" fmla="*/ 48 h 49"/>
                <a:gd name="T16" fmla="*/ 10 w 78"/>
                <a:gd name="T17" fmla="*/ 48 h 49"/>
                <a:gd name="T18" fmla="*/ 6 w 78"/>
                <a:gd name="T19" fmla="*/ 49 h 49"/>
                <a:gd name="T20" fmla="*/ 3 w 78"/>
                <a:gd name="T21" fmla="*/ 48 h 49"/>
                <a:gd name="T22" fmla="*/ 1 w 78"/>
                <a:gd name="T23" fmla="*/ 45 h 49"/>
                <a:gd name="T24" fmla="*/ 1 w 78"/>
                <a:gd name="T25" fmla="*/ 45 h 49"/>
                <a:gd name="T26" fmla="*/ 0 w 78"/>
                <a:gd name="T27" fmla="*/ 41 h 49"/>
                <a:gd name="T28" fmla="*/ 1 w 78"/>
                <a:gd name="T29" fmla="*/ 38 h 49"/>
                <a:gd name="T30" fmla="*/ 4 w 78"/>
                <a:gd name="T31" fmla="*/ 36 h 49"/>
                <a:gd name="T32" fmla="*/ 4 w 78"/>
                <a:gd name="T33" fmla="*/ 36 h 49"/>
                <a:gd name="T34" fmla="*/ 9 w 78"/>
                <a:gd name="T35" fmla="*/ 31 h 49"/>
                <a:gd name="T36" fmla="*/ 13 w 78"/>
                <a:gd name="T37" fmla="*/ 27 h 49"/>
                <a:gd name="T38" fmla="*/ 19 w 78"/>
                <a:gd name="T39" fmla="*/ 22 h 49"/>
                <a:gd name="T40" fmla="*/ 19 w 78"/>
                <a:gd name="T41" fmla="*/ 22 h 49"/>
                <a:gd name="T42" fmla="*/ 35 w 78"/>
                <a:gd name="T43" fmla="*/ 13 h 49"/>
                <a:gd name="T44" fmla="*/ 52 w 78"/>
                <a:gd name="T45" fmla="*/ 6 h 49"/>
                <a:gd name="T46" fmla="*/ 69 w 78"/>
                <a:gd name="T47" fmla="*/ 0 h 49"/>
                <a:gd name="T48" fmla="*/ 69 w 78"/>
                <a:gd name="T49" fmla="*/ 0 h 49"/>
                <a:gd name="T50" fmla="*/ 72 w 78"/>
                <a:gd name="T51" fmla="*/ 0 h 49"/>
                <a:gd name="T52" fmla="*/ 76 w 78"/>
                <a:gd name="T53" fmla="*/ 1 h 49"/>
                <a:gd name="T54" fmla="*/ 78 w 78"/>
                <a:gd name="T55" fmla="*/ 4 h 49"/>
                <a:gd name="T56" fmla="*/ 78 w 78"/>
                <a:gd name="T57" fmla="*/ 4 h 49"/>
                <a:gd name="T58" fmla="*/ 78 w 78"/>
                <a:gd name="T59" fmla="*/ 7 h 49"/>
                <a:gd name="T60" fmla="*/ 77 w 78"/>
                <a:gd name="T61" fmla="*/ 10 h 49"/>
                <a:gd name="T62" fmla="*/ 74 w 78"/>
                <a:gd name="T63" fmla="*/ 12 h 49"/>
                <a:gd name="T64" fmla="*/ 74 w 78"/>
                <a:gd name="T65" fmla="*/ 12 h 4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8"/>
                <a:gd name="T100" fmla="*/ 0 h 49"/>
                <a:gd name="T101" fmla="*/ 78 w 78"/>
                <a:gd name="T102" fmla="*/ 49 h 4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8" h="49">
                  <a:moveTo>
                    <a:pt x="74" y="12"/>
                  </a:moveTo>
                  <a:lnTo>
                    <a:pt x="61" y="18"/>
                  </a:lnTo>
                  <a:lnTo>
                    <a:pt x="48" y="22"/>
                  </a:lnTo>
                  <a:lnTo>
                    <a:pt x="35" y="28"/>
                  </a:lnTo>
                  <a:lnTo>
                    <a:pt x="26" y="34"/>
                  </a:lnTo>
                  <a:lnTo>
                    <a:pt x="18" y="41"/>
                  </a:lnTo>
                  <a:lnTo>
                    <a:pt x="10" y="48"/>
                  </a:lnTo>
                  <a:lnTo>
                    <a:pt x="6" y="49"/>
                  </a:lnTo>
                  <a:lnTo>
                    <a:pt x="3" y="48"/>
                  </a:lnTo>
                  <a:lnTo>
                    <a:pt x="1" y="45"/>
                  </a:lnTo>
                  <a:lnTo>
                    <a:pt x="0" y="41"/>
                  </a:lnTo>
                  <a:lnTo>
                    <a:pt x="1" y="38"/>
                  </a:lnTo>
                  <a:lnTo>
                    <a:pt x="4" y="36"/>
                  </a:lnTo>
                  <a:lnTo>
                    <a:pt x="9" y="31"/>
                  </a:lnTo>
                  <a:lnTo>
                    <a:pt x="13" y="27"/>
                  </a:lnTo>
                  <a:lnTo>
                    <a:pt x="19" y="22"/>
                  </a:lnTo>
                  <a:lnTo>
                    <a:pt x="35" y="13"/>
                  </a:lnTo>
                  <a:lnTo>
                    <a:pt x="52" y="6"/>
                  </a:lnTo>
                  <a:lnTo>
                    <a:pt x="69" y="0"/>
                  </a:lnTo>
                  <a:lnTo>
                    <a:pt x="72" y="0"/>
                  </a:lnTo>
                  <a:lnTo>
                    <a:pt x="76" y="1"/>
                  </a:lnTo>
                  <a:lnTo>
                    <a:pt x="78" y="4"/>
                  </a:lnTo>
                  <a:lnTo>
                    <a:pt x="78" y="7"/>
                  </a:lnTo>
                  <a:lnTo>
                    <a:pt x="77" y="10"/>
                  </a:lnTo>
                  <a:lnTo>
                    <a:pt x="74" y="1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41" name="Freeform 1050"/>
            <p:cNvSpPr>
              <a:spLocks/>
            </p:cNvSpPr>
            <p:nvPr/>
          </p:nvSpPr>
          <p:spPr bwMode="auto">
            <a:xfrm>
              <a:off x="1381" y="1871"/>
              <a:ext cx="77" cy="57"/>
            </a:xfrm>
            <a:custGeom>
              <a:avLst/>
              <a:gdLst>
                <a:gd name="T0" fmla="*/ 76 w 77"/>
                <a:gd name="T1" fmla="*/ 10 h 57"/>
                <a:gd name="T2" fmla="*/ 69 w 77"/>
                <a:gd name="T3" fmla="*/ 21 h 57"/>
                <a:gd name="T4" fmla="*/ 58 w 77"/>
                <a:gd name="T5" fmla="*/ 28 h 57"/>
                <a:gd name="T6" fmla="*/ 45 w 77"/>
                <a:gd name="T7" fmla="*/ 33 h 57"/>
                <a:gd name="T8" fmla="*/ 45 w 77"/>
                <a:gd name="T9" fmla="*/ 33 h 57"/>
                <a:gd name="T10" fmla="*/ 40 w 77"/>
                <a:gd name="T11" fmla="*/ 35 h 57"/>
                <a:gd name="T12" fmla="*/ 35 w 77"/>
                <a:gd name="T13" fmla="*/ 38 h 57"/>
                <a:gd name="T14" fmla="*/ 31 w 77"/>
                <a:gd name="T15" fmla="*/ 42 h 57"/>
                <a:gd name="T16" fmla="*/ 31 w 77"/>
                <a:gd name="T17" fmla="*/ 42 h 57"/>
                <a:gd name="T18" fmla="*/ 24 w 77"/>
                <a:gd name="T19" fmla="*/ 47 h 57"/>
                <a:gd name="T20" fmla="*/ 18 w 77"/>
                <a:gd name="T21" fmla="*/ 52 h 57"/>
                <a:gd name="T22" fmla="*/ 10 w 77"/>
                <a:gd name="T23" fmla="*/ 56 h 57"/>
                <a:gd name="T24" fmla="*/ 10 w 77"/>
                <a:gd name="T25" fmla="*/ 56 h 57"/>
                <a:gd name="T26" fmla="*/ 7 w 77"/>
                <a:gd name="T27" fmla="*/ 57 h 57"/>
                <a:gd name="T28" fmla="*/ 3 w 77"/>
                <a:gd name="T29" fmla="*/ 56 h 57"/>
                <a:gd name="T30" fmla="*/ 1 w 77"/>
                <a:gd name="T31" fmla="*/ 54 h 57"/>
                <a:gd name="T32" fmla="*/ 1 w 77"/>
                <a:gd name="T33" fmla="*/ 54 h 57"/>
                <a:gd name="T34" fmla="*/ 0 w 77"/>
                <a:gd name="T35" fmla="*/ 51 h 57"/>
                <a:gd name="T36" fmla="*/ 1 w 77"/>
                <a:gd name="T37" fmla="*/ 47 h 57"/>
                <a:gd name="T38" fmla="*/ 3 w 77"/>
                <a:gd name="T39" fmla="*/ 44 h 57"/>
                <a:gd name="T40" fmla="*/ 3 w 77"/>
                <a:gd name="T41" fmla="*/ 44 h 57"/>
                <a:gd name="T42" fmla="*/ 11 w 77"/>
                <a:gd name="T43" fmla="*/ 40 h 57"/>
                <a:gd name="T44" fmla="*/ 18 w 77"/>
                <a:gd name="T45" fmla="*/ 35 h 57"/>
                <a:gd name="T46" fmla="*/ 24 w 77"/>
                <a:gd name="T47" fmla="*/ 30 h 57"/>
                <a:gd name="T48" fmla="*/ 24 w 77"/>
                <a:gd name="T49" fmla="*/ 30 h 57"/>
                <a:gd name="T50" fmla="*/ 32 w 77"/>
                <a:gd name="T51" fmla="*/ 25 h 57"/>
                <a:gd name="T52" fmla="*/ 40 w 77"/>
                <a:gd name="T53" fmla="*/ 21 h 57"/>
                <a:gd name="T54" fmla="*/ 48 w 77"/>
                <a:gd name="T55" fmla="*/ 17 h 57"/>
                <a:gd name="T56" fmla="*/ 48 w 77"/>
                <a:gd name="T57" fmla="*/ 17 h 57"/>
                <a:gd name="T58" fmla="*/ 54 w 77"/>
                <a:gd name="T59" fmla="*/ 14 h 57"/>
                <a:gd name="T60" fmla="*/ 60 w 77"/>
                <a:gd name="T61" fmla="*/ 10 h 57"/>
                <a:gd name="T62" fmla="*/ 63 w 77"/>
                <a:gd name="T63" fmla="*/ 5 h 57"/>
                <a:gd name="T64" fmla="*/ 63 w 77"/>
                <a:gd name="T65" fmla="*/ 5 h 57"/>
                <a:gd name="T66" fmla="*/ 66 w 77"/>
                <a:gd name="T67" fmla="*/ 2 h 57"/>
                <a:gd name="T68" fmla="*/ 69 w 77"/>
                <a:gd name="T69" fmla="*/ 0 h 57"/>
                <a:gd name="T70" fmla="*/ 72 w 77"/>
                <a:gd name="T71" fmla="*/ 1 h 57"/>
                <a:gd name="T72" fmla="*/ 72 w 77"/>
                <a:gd name="T73" fmla="*/ 1 h 57"/>
                <a:gd name="T74" fmla="*/ 75 w 77"/>
                <a:gd name="T75" fmla="*/ 3 h 57"/>
                <a:gd name="T76" fmla="*/ 77 w 77"/>
                <a:gd name="T77" fmla="*/ 6 h 57"/>
                <a:gd name="T78" fmla="*/ 76 w 77"/>
                <a:gd name="T79" fmla="*/ 10 h 57"/>
                <a:gd name="T80" fmla="*/ 76 w 77"/>
                <a:gd name="T81" fmla="*/ 10 h 5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7"/>
                <a:gd name="T124" fmla="*/ 0 h 57"/>
                <a:gd name="T125" fmla="*/ 77 w 77"/>
                <a:gd name="T126" fmla="*/ 57 h 5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7" h="57">
                  <a:moveTo>
                    <a:pt x="76" y="10"/>
                  </a:moveTo>
                  <a:lnTo>
                    <a:pt x="69" y="21"/>
                  </a:lnTo>
                  <a:lnTo>
                    <a:pt x="58" y="28"/>
                  </a:lnTo>
                  <a:lnTo>
                    <a:pt x="45" y="33"/>
                  </a:lnTo>
                  <a:lnTo>
                    <a:pt x="40" y="35"/>
                  </a:lnTo>
                  <a:lnTo>
                    <a:pt x="35" y="38"/>
                  </a:lnTo>
                  <a:lnTo>
                    <a:pt x="31" y="42"/>
                  </a:lnTo>
                  <a:lnTo>
                    <a:pt x="24" y="47"/>
                  </a:lnTo>
                  <a:lnTo>
                    <a:pt x="18" y="52"/>
                  </a:lnTo>
                  <a:lnTo>
                    <a:pt x="10" y="56"/>
                  </a:lnTo>
                  <a:lnTo>
                    <a:pt x="7" y="57"/>
                  </a:lnTo>
                  <a:lnTo>
                    <a:pt x="3" y="56"/>
                  </a:lnTo>
                  <a:lnTo>
                    <a:pt x="1" y="54"/>
                  </a:lnTo>
                  <a:lnTo>
                    <a:pt x="0" y="51"/>
                  </a:lnTo>
                  <a:lnTo>
                    <a:pt x="1" y="47"/>
                  </a:lnTo>
                  <a:lnTo>
                    <a:pt x="3" y="44"/>
                  </a:lnTo>
                  <a:lnTo>
                    <a:pt x="11" y="40"/>
                  </a:lnTo>
                  <a:lnTo>
                    <a:pt x="18" y="35"/>
                  </a:lnTo>
                  <a:lnTo>
                    <a:pt x="24" y="30"/>
                  </a:lnTo>
                  <a:lnTo>
                    <a:pt x="32" y="25"/>
                  </a:lnTo>
                  <a:lnTo>
                    <a:pt x="40" y="21"/>
                  </a:lnTo>
                  <a:lnTo>
                    <a:pt x="48" y="17"/>
                  </a:lnTo>
                  <a:lnTo>
                    <a:pt x="54" y="14"/>
                  </a:lnTo>
                  <a:lnTo>
                    <a:pt x="60" y="10"/>
                  </a:lnTo>
                  <a:lnTo>
                    <a:pt x="63" y="5"/>
                  </a:lnTo>
                  <a:lnTo>
                    <a:pt x="66" y="2"/>
                  </a:lnTo>
                  <a:lnTo>
                    <a:pt x="69" y="0"/>
                  </a:lnTo>
                  <a:lnTo>
                    <a:pt x="72" y="1"/>
                  </a:lnTo>
                  <a:lnTo>
                    <a:pt x="75" y="3"/>
                  </a:lnTo>
                  <a:lnTo>
                    <a:pt x="77" y="6"/>
                  </a:lnTo>
                  <a:lnTo>
                    <a:pt x="76" y="1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42" name="Freeform 1051"/>
            <p:cNvSpPr>
              <a:spLocks/>
            </p:cNvSpPr>
            <p:nvPr/>
          </p:nvSpPr>
          <p:spPr bwMode="auto">
            <a:xfrm>
              <a:off x="1429" y="1837"/>
              <a:ext cx="49" cy="48"/>
            </a:xfrm>
            <a:custGeom>
              <a:avLst/>
              <a:gdLst>
                <a:gd name="T0" fmla="*/ 4 w 49"/>
                <a:gd name="T1" fmla="*/ 37 h 48"/>
                <a:gd name="T2" fmla="*/ 0 w 49"/>
                <a:gd name="T3" fmla="*/ 25 h 48"/>
                <a:gd name="T4" fmla="*/ 2 w 49"/>
                <a:gd name="T5" fmla="*/ 13 h 48"/>
                <a:gd name="T6" fmla="*/ 11 w 49"/>
                <a:gd name="T7" fmla="*/ 4 h 48"/>
                <a:gd name="T8" fmla="*/ 11 w 49"/>
                <a:gd name="T9" fmla="*/ 4 h 48"/>
                <a:gd name="T10" fmla="*/ 23 w 49"/>
                <a:gd name="T11" fmla="*/ 0 h 48"/>
                <a:gd name="T12" fmla="*/ 35 w 49"/>
                <a:gd name="T13" fmla="*/ 2 h 48"/>
                <a:gd name="T14" fmla="*/ 45 w 49"/>
                <a:gd name="T15" fmla="*/ 11 h 48"/>
                <a:gd name="T16" fmla="*/ 45 w 49"/>
                <a:gd name="T17" fmla="*/ 11 h 48"/>
                <a:gd name="T18" fmla="*/ 49 w 49"/>
                <a:gd name="T19" fmla="*/ 23 h 48"/>
                <a:gd name="T20" fmla="*/ 46 w 49"/>
                <a:gd name="T21" fmla="*/ 34 h 48"/>
                <a:gd name="T22" fmla="*/ 37 w 49"/>
                <a:gd name="T23" fmla="*/ 44 h 48"/>
                <a:gd name="T24" fmla="*/ 37 w 49"/>
                <a:gd name="T25" fmla="*/ 44 h 48"/>
                <a:gd name="T26" fmla="*/ 25 w 49"/>
                <a:gd name="T27" fmla="*/ 48 h 48"/>
                <a:gd name="T28" fmla="*/ 14 w 49"/>
                <a:gd name="T29" fmla="*/ 45 h 48"/>
                <a:gd name="T30" fmla="*/ 4 w 49"/>
                <a:gd name="T31" fmla="*/ 37 h 48"/>
                <a:gd name="T32" fmla="*/ 4 w 49"/>
                <a:gd name="T33" fmla="*/ 37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4" y="37"/>
                  </a:moveTo>
                  <a:lnTo>
                    <a:pt x="0" y="25"/>
                  </a:lnTo>
                  <a:lnTo>
                    <a:pt x="2" y="13"/>
                  </a:lnTo>
                  <a:lnTo>
                    <a:pt x="11" y="4"/>
                  </a:lnTo>
                  <a:lnTo>
                    <a:pt x="23" y="0"/>
                  </a:lnTo>
                  <a:lnTo>
                    <a:pt x="35" y="2"/>
                  </a:lnTo>
                  <a:lnTo>
                    <a:pt x="45" y="11"/>
                  </a:lnTo>
                  <a:lnTo>
                    <a:pt x="49" y="23"/>
                  </a:lnTo>
                  <a:lnTo>
                    <a:pt x="46" y="34"/>
                  </a:lnTo>
                  <a:lnTo>
                    <a:pt x="37" y="44"/>
                  </a:lnTo>
                  <a:lnTo>
                    <a:pt x="25" y="48"/>
                  </a:lnTo>
                  <a:lnTo>
                    <a:pt x="14" y="45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43" name="Freeform 1052"/>
            <p:cNvSpPr>
              <a:spLocks/>
            </p:cNvSpPr>
            <p:nvPr/>
          </p:nvSpPr>
          <p:spPr bwMode="auto">
            <a:xfrm>
              <a:off x="1280" y="1549"/>
              <a:ext cx="68" cy="57"/>
            </a:xfrm>
            <a:custGeom>
              <a:avLst/>
              <a:gdLst>
                <a:gd name="T0" fmla="*/ 2 w 68"/>
                <a:gd name="T1" fmla="*/ 45 h 57"/>
                <a:gd name="T2" fmla="*/ 11 w 68"/>
                <a:gd name="T3" fmla="*/ 38 h 57"/>
                <a:gd name="T4" fmla="*/ 20 w 68"/>
                <a:gd name="T5" fmla="*/ 31 h 57"/>
                <a:gd name="T6" fmla="*/ 29 w 68"/>
                <a:gd name="T7" fmla="*/ 25 h 57"/>
                <a:gd name="T8" fmla="*/ 29 w 68"/>
                <a:gd name="T9" fmla="*/ 25 h 57"/>
                <a:gd name="T10" fmla="*/ 38 w 68"/>
                <a:gd name="T11" fmla="*/ 19 h 57"/>
                <a:gd name="T12" fmla="*/ 46 w 68"/>
                <a:gd name="T13" fmla="*/ 13 h 57"/>
                <a:gd name="T14" fmla="*/ 54 w 68"/>
                <a:gd name="T15" fmla="*/ 6 h 57"/>
                <a:gd name="T16" fmla="*/ 54 w 68"/>
                <a:gd name="T17" fmla="*/ 6 h 57"/>
                <a:gd name="T18" fmla="*/ 56 w 68"/>
                <a:gd name="T19" fmla="*/ 4 h 57"/>
                <a:gd name="T20" fmla="*/ 60 w 68"/>
                <a:gd name="T21" fmla="*/ 1 h 57"/>
                <a:gd name="T22" fmla="*/ 64 w 68"/>
                <a:gd name="T23" fmla="*/ 0 h 57"/>
                <a:gd name="T24" fmla="*/ 64 w 68"/>
                <a:gd name="T25" fmla="*/ 0 h 57"/>
                <a:gd name="T26" fmla="*/ 66 w 68"/>
                <a:gd name="T27" fmla="*/ 2 h 57"/>
                <a:gd name="T28" fmla="*/ 68 w 68"/>
                <a:gd name="T29" fmla="*/ 5 h 57"/>
                <a:gd name="T30" fmla="*/ 67 w 68"/>
                <a:gd name="T31" fmla="*/ 9 h 57"/>
                <a:gd name="T32" fmla="*/ 67 w 68"/>
                <a:gd name="T33" fmla="*/ 9 h 57"/>
                <a:gd name="T34" fmla="*/ 66 w 68"/>
                <a:gd name="T35" fmla="*/ 12 h 57"/>
                <a:gd name="T36" fmla="*/ 64 w 68"/>
                <a:gd name="T37" fmla="*/ 15 h 57"/>
                <a:gd name="T38" fmla="*/ 62 w 68"/>
                <a:gd name="T39" fmla="*/ 17 h 57"/>
                <a:gd name="T40" fmla="*/ 62 w 68"/>
                <a:gd name="T41" fmla="*/ 17 h 57"/>
                <a:gd name="T42" fmla="*/ 46 w 68"/>
                <a:gd name="T43" fmla="*/ 30 h 57"/>
                <a:gd name="T44" fmla="*/ 28 w 68"/>
                <a:gd name="T45" fmla="*/ 43 h 57"/>
                <a:gd name="T46" fmla="*/ 11 w 68"/>
                <a:gd name="T47" fmla="*/ 55 h 57"/>
                <a:gd name="T48" fmla="*/ 11 w 68"/>
                <a:gd name="T49" fmla="*/ 55 h 57"/>
                <a:gd name="T50" fmla="*/ 8 w 68"/>
                <a:gd name="T51" fmla="*/ 57 h 57"/>
                <a:gd name="T52" fmla="*/ 4 w 68"/>
                <a:gd name="T53" fmla="*/ 56 h 57"/>
                <a:gd name="T54" fmla="*/ 1 w 68"/>
                <a:gd name="T55" fmla="*/ 54 h 57"/>
                <a:gd name="T56" fmla="*/ 1 w 68"/>
                <a:gd name="T57" fmla="*/ 54 h 57"/>
                <a:gd name="T58" fmla="*/ 0 w 68"/>
                <a:gd name="T59" fmla="*/ 51 h 57"/>
                <a:gd name="T60" fmla="*/ 0 w 68"/>
                <a:gd name="T61" fmla="*/ 48 h 57"/>
                <a:gd name="T62" fmla="*/ 2 w 68"/>
                <a:gd name="T63" fmla="*/ 45 h 57"/>
                <a:gd name="T64" fmla="*/ 2 w 68"/>
                <a:gd name="T65" fmla="*/ 45 h 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8"/>
                <a:gd name="T100" fmla="*/ 0 h 57"/>
                <a:gd name="T101" fmla="*/ 68 w 68"/>
                <a:gd name="T102" fmla="*/ 57 h 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8" h="57">
                  <a:moveTo>
                    <a:pt x="2" y="45"/>
                  </a:moveTo>
                  <a:lnTo>
                    <a:pt x="11" y="38"/>
                  </a:lnTo>
                  <a:lnTo>
                    <a:pt x="20" y="31"/>
                  </a:lnTo>
                  <a:lnTo>
                    <a:pt x="29" y="25"/>
                  </a:lnTo>
                  <a:lnTo>
                    <a:pt x="38" y="19"/>
                  </a:lnTo>
                  <a:lnTo>
                    <a:pt x="46" y="13"/>
                  </a:lnTo>
                  <a:lnTo>
                    <a:pt x="54" y="6"/>
                  </a:lnTo>
                  <a:lnTo>
                    <a:pt x="56" y="4"/>
                  </a:lnTo>
                  <a:lnTo>
                    <a:pt x="60" y="1"/>
                  </a:lnTo>
                  <a:lnTo>
                    <a:pt x="64" y="0"/>
                  </a:lnTo>
                  <a:lnTo>
                    <a:pt x="66" y="2"/>
                  </a:lnTo>
                  <a:lnTo>
                    <a:pt x="68" y="5"/>
                  </a:lnTo>
                  <a:lnTo>
                    <a:pt x="67" y="9"/>
                  </a:lnTo>
                  <a:lnTo>
                    <a:pt x="66" y="12"/>
                  </a:lnTo>
                  <a:lnTo>
                    <a:pt x="64" y="15"/>
                  </a:lnTo>
                  <a:lnTo>
                    <a:pt x="62" y="17"/>
                  </a:lnTo>
                  <a:lnTo>
                    <a:pt x="46" y="30"/>
                  </a:lnTo>
                  <a:lnTo>
                    <a:pt x="28" y="43"/>
                  </a:lnTo>
                  <a:lnTo>
                    <a:pt x="11" y="55"/>
                  </a:lnTo>
                  <a:lnTo>
                    <a:pt x="8" y="57"/>
                  </a:lnTo>
                  <a:lnTo>
                    <a:pt x="4" y="56"/>
                  </a:lnTo>
                  <a:lnTo>
                    <a:pt x="1" y="54"/>
                  </a:lnTo>
                  <a:lnTo>
                    <a:pt x="0" y="51"/>
                  </a:lnTo>
                  <a:lnTo>
                    <a:pt x="0" y="48"/>
                  </a:lnTo>
                  <a:lnTo>
                    <a:pt x="2" y="4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44" name="Freeform 1053"/>
            <p:cNvSpPr>
              <a:spLocks/>
            </p:cNvSpPr>
            <p:nvPr/>
          </p:nvSpPr>
          <p:spPr bwMode="auto">
            <a:xfrm>
              <a:off x="1293" y="1567"/>
              <a:ext cx="89" cy="54"/>
            </a:xfrm>
            <a:custGeom>
              <a:avLst/>
              <a:gdLst>
                <a:gd name="T0" fmla="*/ 3 w 89"/>
                <a:gd name="T1" fmla="*/ 41 h 54"/>
                <a:gd name="T2" fmla="*/ 19 w 89"/>
                <a:gd name="T3" fmla="*/ 31 h 54"/>
                <a:gd name="T4" fmla="*/ 37 w 89"/>
                <a:gd name="T5" fmla="*/ 21 h 54"/>
                <a:gd name="T6" fmla="*/ 56 w 89"/>
                <a:gd name="T7" fmla="*/ 15 h 54"/>
                <a:gd name="T8" fmla="*/ 56 w 89"/>
                <a:gd name="T9" fmla="*/ 15 h 54"/>
                <a:gd name="T10" fmla="*/ 63 w 89"/>
                <a:gd name="T11" fmla="*/ 11 h 54"/>
                <a:gd name="T12" fmla="*/ 72 w 89"/>
                <a:gd name="T13" fmla="*/ 5 h 54"/>
                <a:gd name="T14" fmla="*/ 78 w 89"/>
                <a:gd name="T15" fmla="*/ 1 h 54"/>
                <a:gd name="T16" fmla="*/ 78 w 89"/>
                <a:gd name="T17" fmla="*/ 1 h 54"/>
                <a:gd name="T18" fmla="*/ 82 w 89"/>
                <a:gd name="T19" fmla="*/ 0 h 54"/>
                <a:gd name="T20" fmla="*/ 85 w 89"/>
                <a:gd name="T21" fmla="*/ 1 h 54"/>
                <a:gd name="T22" fmla="*/ 88 w 89"/>
                <a:gd name="T23" fmla="*/ 3 h 54"/>
                <a:gd name="T24" fmla="*/ 88 w 89"/>
                <a:gd name="T25" fmla="*/ 3 h 54"/>
                <a:gd name="T26" fmla="*/ 89 w 89"/>
                <a:gd name="T27" fmla="*/ 6 h 54"/>
                <a:gd name="T28" fmla="*/ 88 w 89"/>
                <a:gd name="T29" fmla="*/ 10 h 54"/>
                <a:gd name="T30" fmla="*/ 86 w 89"/>
                <a:gd name="T31" fmla="*/ 12 h 54"/>
                <a:gd name="T32" fmla="*/ 86 w 89"/>
                <a:gd name="T33" fmla="*/ 12 h 54"/>
                <a:gd name="T34" fmla="*/ 75 w 89"/>
                <a:gd name="T35" fmla="*/ 20 h 54"/>
                <a:gd name="T36" fmla="*/ 59 w 89"/>
                <a:gd name="T37" fmla="*/ 27 h 54"/>
                <a:gd name="T38" fmla="*/ 46 w 89"/>
                <a:gd name="T39" fmla="*/ 32 h 54"/>
                <a:gd name="T40" fmla="*/ 46 w 89"/>
                <a:gd name="T41" fmla="*/ 32 h 54"/>
                <a:gd name="T42" fmla="*/ 34 w 89"/>
                <a:gd name="T43" fmla="*/ 38 h 54"/>
                <a:gd name="T44" fmla="*/ 22 w 89"/>
                <a:gd name="T45" fmla="*/ 45 h 54"/>
                <a:gd name="T46" fmla="*/ 11 w 89"/>
                <a:gd name="T47" fmla="*/ 53 h 54"/>
                <a:gd name="T48" fmla="*/ 11 w 89"/>
                <a:gd name="T49" fmla="*/ 53 h 54"/>
                <a:gd name="T50" fmla="*/ 7 w 89"/>
                <a:gd name="T51" fmla="*/ 54 h 54"/>
                <a:gd name="T52" fmla="*/ 4 w 89"/>
                <a:gd name="T53" fmla="*/ 53 h 54"/>
                <a:gd name="T54" fmla="*/ 1 w 89"/>
                <a:gd name="T55" fmla="*/ 51 h 54"/>
                <a:gd name="T56" fmla="*/ 1 w 89"/>
                <a:gd name="T57" fmla="*/ 51 h 54"/>
                <a:gd name="T58" fmla="*/ 0 w 89"/>
                <a:gd name="T59" fmla="*/ 47 h 54"/>
                <a:gd name="T60" fmla="*/ 1 w 89"/>
                <a:gd name="T61" fmla="*/ 44 h 54"/>
                <a:gd name="T62" fmla="*/ 3 w 89"/>
                <a:gd name="T63" fmla="*/ 41 h 54"/>
                <a:gd name="T64" fmla="*/ 3 w 89"/>
                <a:gd name="T65" fmla="*/ 41 h 5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9"/>
                <a:gd name="T100" fmla="*/ 0 h 54"/>
                <a:gd name="T101" fmla="*/ 89 w 89"/>
                <a:gd name="T102" fmla="*/ 54 h 5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9" h="54">
                  <a:moveTo>
                    <a:pt x="3" y="41"/>
                  </a:moveTo>
                  <a:lnTo>
                    <a:pt x="19" y="31"/>
                  </a:lnTo>
                  <a:lnTo>
                    <a:pt x="37" y="21"/>
                  </a:lnTo>
                  <a:lnTo>
                    <a:pt x="56" y="15"/>
                  </a:lnTo>
                  <a:lnTo>
                    <a:pt x="63" y="11"/>
                  </a:lnTo>
                  <a:lnTo>
                    <a:pt x="72" y="5"/>
                  </a:lnTo>
                  <a:lnTo>
                    <a:pt x="78" y="1"/>
                  </a:lnTo>
                  <a:lnTo>
                    <a:pt x="82" y="0"/>
                  </a:lnTo>
                  <a:lnTo>
                    <a:pt x="85" y="1"/>
                  </a:lnTo>
                  <a:lnTo>
                    <a:pt x="88" y="3"/>
                  </a:lnTo>
                  <a:lnTo>
                    <a:pt x="89" y="6"/>
                  </a:lnTo>
                  <a:lnTo>
                    <a:pt x="88" y="10"/>
                  </a:lnTo>
                  <a:lnTo>
                    <a:pt x="86" y="12"/>
                  </a:lnTo>
                  <a:lnTo>
                    <a:pt x="75" y="20"/>
                  </a:lnTo>
                  <a:lnTo>
                    <a:pt x="59" y="27"/>
                  </a:lnTo>
                  <a:lnTo>
                    <a:pt x="46" y="32"/>
                  </a:lnTo>
                  <a:lnTo>
                    <a:pt x="34" y="38"/>
                  </a:lnTo>
                  <a:lnTo>
                    <a:pt x="22" y="45"/>
                  </a:lnTo>
                  <a:lnTo>
                    <a:pt x="11" y="53"/>
                  </a:lnTo>
                  <a:lnTo>
                    <a:pt x="7" y="54"/>
                  </a:lnTo>
                  <a:lnTo>
                    <a:pt x="4" y="53"/>
                  </a:lnTo>
                  <a:lnTo>
                    <a:pt x="1" y="51"/>
                  </a:lnTo>
                  <a:lnTo>
                    <a:pt x="0" y="47"/>
                  </a:lnTo>
                  <a:lnTo>
                    <a:pt x="1" y="44"/>
                  </a:lnTo>
                  <a:lnTo>
                    <a:pt x="3" y="4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45" name="Freeform 1054"/>
            <p:cNvSpPr>
              <a:spLocks/>
            </p:cNvSpPr>
            <p:nvPr/>
          </p:nvSpPr>
          <p:spPr bwMode="auto">
            <a:xfrm>
              <a:off x="1254" y="1591"/>
              <a:ext cx="48" cy="47"/>
            </a:xfrm>
            <a:custGeom>
              <a:avLst/>
              <a:gdLst>
                <a:gd name="T0" fmla="*/ 42 w 48"/>
                <a:gd name="T1" fmla="*/ 8 h 47"/>
                <a:gd name="T2" fmla="*/ 48 w 48"/>
                <a:gd name="T3" fmla="*/ 19 h 47"/>
                <a:gd name="T4" fmla="*/ 47 w 48"/>
                <a:gd name="T5" fmla="*/ 31 h 47"/>
                <a:gd name="T6" fmla="*/ 40 w 48"/>
                <a:gd name="T7" fmla="*/ 42 h 47"/>
                <a:gd name="T8" fmla="*/ 40 w 48"/>
                <a:gd name="T9" fmla="*/ 42 h 47"/>
                <a:gd name="T10" fmla="*/ 28 w 48"/>
                <a:gd name="T11" fmla="*/ 47 h 47"/>
                <a:gd name="T12" fmla="*/ 16 w 48"/>
                <a:gd name="T13" fmla="*/ 46 h 47"/>
                <a:gd name="T14" fmla="*/ 5 w 48"/>
                <a:gd name="T15" fmla="*/ 39 h 47"/>
                <a:gd name="T16" fmla="*/ 5 w 48"/>
                <a:gd name="T17" fmla="*/ 39 h 47"/>
                <a:gd name="T18" fmla="*/ 0 w 48"/>
                <a:gd name="T19" fmla="*/ 28 h 47"/>
                <a:gd name="T20" fmla="*/ 1 w 48"/>
                <a:gd name="T21" fmla="*/ 15 h 47"/>
                <a:gd name="T22" fmla="*/ 8 w 48"/>
                <a:gd name="T23" fmla="*/ 5 h 47"/>
                <a:gd name="T24" fmla="*/ 8 w 48"/>
                <a:gd name="T25" fmla="*/ 5 h 47"/>
                <a:gd name="T26" fmla="*/ 19 w 48"/>
                <a:gd name="T27" fmla="*/ 0 h 47"/>
                <a:gd name="T28" fmla="*/ 32 w 48"/>
                <a:gd name="T29" fmla="*/ 1 h 47"/>
                <a:gd name="T30" fmla="*/ 42 w 48"/>
                <a:gd name="T31" fmla="*/ 8 h 47"/>
                <a:gd name="T32" fmla="*/ 42 w 48"/>
                <a:gd name="T33" fmla="*/ 8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7"/>
                <a:gd name="T53" fmla="*/ 48 w 48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7">
                  <a:moveTo>
                    <a:pt x="42" y="8"/>
                  </a:moveTo>
                  <a:lnTo>
                    <a:pt x="48" y="19"/>
                  </a:lnTo>
                  <a:lnTo>
                    <a:pt x="47" y="31"/>
                  </a:lnTo>
                  <a:lnTo>
                    <a:pt x="40" y="42"/>
                  </a:lnTo>
                  <a:lnTo>
                    <a:pt x="28" y="47"/>
                  </a:lnTo>
                  <a:lnTo>
                    <a:pt x="16" y="46"/>
                  </a:lnTo>
                  <a:lnTo>
                    <a:pt x="5" y="39"/>
                  </a:lnTo>
                  <a:lnTo>
                    <a:pt x="0" y="28"/>
                  </a:lnTo>
                  <a:lnTo>
                    <a:pt x="1" y="15"/>
                  </a:lnTo>
                  <a:lnTo>
                    <a:pt x="8" y="5"/>
                  </a:lnTo>
                  <a:lnTo>
                    <a:pt x="19" y="0"/>
                  </a:lnTo>
                  <a:lnTo>
                    <a:pt x="32" y="1"/>
                  </a:lnTo>
                  <a:lnTo>
                    <a:pt x="42" y="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46" name="Freeform 1055"/>
            <p:cNvSpPr>
              <a:spLocks/>
            </p:cNvSpPr>
            <p:nvPr/>
          </p:nvSpPr>
          <p:spPr bwMode="auto">
            <a:xfrm>
              <a:off x="1392" y="1991"/>
              <a:ext cx="80" cy="102"/>
            </a:xfrm>
            <a:custGeom>
              <a:avLst/>
              <a:gdLst>
                <a:gd name="T0" fmla="*/ 58 w 80"/>
                <a:gd name="T1" fmla="*/ 50 h 102"/>
                <a:gd name="T2" fmla="*/ 49 w 80"/>
                <a:gd name="T3" fmla="*/ 60 h 102"/>
                <a:gd name="T4" fmla="*/ 41 w 80"/>
                <a:gd name="T5" fmla="*/ 72 h 102"/>
                <a:gd name="T6" fmla="*/ 12 w 80"/>
                <a:gd name="T7" fmla="*/ 100 h 102"/>
                <a:gd name="T8" fmla="*/ 9 w 80"/>
                <a:gd name="T9" fmla="*/ 102 h 102"/>
                <a:gd name="T10" fmla="*/ 3 w 80"/>
                <a:gd name="T11" fmla="*/ 101 h 102"/>
                <a:gd name="T12" fmla="*/ 1 w 80"/>
                <a:gd name="T13" fmla="*/ 99 h 102"/>
                <a:gd name="T14" fmla="*/ 0 w 80"/>
                <a:gd name="T15" fmla="*/ 94 h 102"/>
                <a:gd name="T16" fmla="*/ 5 w 80"/>
                <a:gd name="T17" fmla="*/ 75 h 102"/>
                <a:gd name="T18" fmla="*/ 23 w 80"/>
                <a:gd name="T19" fmla="*/ 36 h 102"/>
                <a:gd name="T20" fmla="*/ 29 w 80"/>
                <a:gd name="T21" fmla="*/ 28 h 102"/>
                <a:gd name="T22" fmla="*/ 37 w 80"/>
                <a:gd name="T23" fmla="*/ 13 h 102"/>
                <a:gd name="T24" fmla="*/ 38 w 80"/>
                <a:gd name="T25" fmla="*/ 9 h 102"/>
                <a:gd name="T26" fmla="*/ 41 w 80"/>
                <a:gd name="T27" fmla="*/ 3 h 102"/>
                <a:gd name="T28" fmla="*/ 44 w 80"/>
                <a:gd name="T29" fmla="*/ 1 h 102"/>
                <a:gd name="T30" fmla="*/ 51 w 80"/>
                <a:gd name="T31" fmla="*/ 1 h 102"/>
                <a:gd name="T32" fmla="*/ 53 w 80"/>
                <a:gd name="T33" fmla="*/ 4 h 102"/>
                <a:gd name="T34" fmla="*/ 53 w 80"/>
                <a:gd name="T35" fmla="*/ 11 h 102"/>
                <a:gd name="T36" fmla="*/ 52 w 80"/>
                <a:gd name="T37" fmla="*/ 13 h 102"/>
                <a:gd name="T38" fmla="*/ 50 w 80"/>
                <a:gd name="T39" fmla="*/ 18 h 102"/>
                <a:gd name="T40" fmla="*/ 46 w 80"/>
                <a:gd name="T41" fmla="*/ 26 h 102"/>
                <a:gd name="T42" fmla="*/ 33 w 80"/>
                <a:gd name="T43" fmla="*/ 46 h 102"/>
                <a:gd name="T44" fmla="*/ 28 w 80"/>
                <a:gd name="T45" fmla="*/ 53 h 102"/>
                <a:gd name="T46" fmla="*/ 19 w 80"/>
                <a:gd name="T47" fmla="*/ 76 h 102"/>
                <a:gd name="T48" fmla="*/ 26 w 80"/>
                <a:gd name="T49" fmla="*/ 68 h 102"/>
                <a:gd name="T50" fmla="*/ 37 w 80"/>
                <a:gd name="T51" fmla="*/ 54 h 102"/>
                <a:gd name="T52" fmla="*/ 42 w 80"/>
                <a:gd name="T53" fmla="*/ 47 h 102"/>
                <a:gd name="T54" fmla="*/ 55 w 80"/>
                <a:gd name="T55" fmla="*/ 35 h 102"/>
                <a:gd name="T56" fmla="*/ 60 w 80"/>
                <a:gd name="T57" fmla="*/ 31 h 102"/>
                <a:gd name="T58" fmla="*/ 67 w 80"/>
                <a:gd name="T59" fmla="*/ 23 h 102"/>
                <a:gd name="T60" fmla="*/ 70 w 80"/>
                <a:gd name="T61" fmla="*/ 21 h 102"/>
                <a:gd name="T62" fmla="*/ 77 w 80"/>
                <a:gd name="T63" fmla="*/ 21 h 102"/>
                <a:gd name="T64" fmla="*/ 80 w 80"/>
                <a:gd name="T65" fmla="*/ 24 h 102"/>
                <a:gd name="T66" fmla="*/ 79 w 80"/>
                <a:gd name="T67" fmla="*/ 31 h 102"/>
                <a:gd name="T68" fmla="*/ 74 w 80"/>
                <a:gd name="T69" fmla="*/ 36 h 102"/>
                <a:gd name="T70" fmla="*/ 63 w 80"/>
                <a:gd name="T71" fmla="*/ 46 h 1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80"/>
                <a:gd name="T109" fmla="*/ 0 h 102"/>
                <a:gd name="T110" fmla="*/ 80 w 80"/>
                <a:gd name="T111" fmla="*/ 102 h 10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80" h="102">
                  <a:moveTo>
                    <a:pt x="63" y="46"/>
                  </a:moveTo>
                  <a:lnTo>
                    <a:pt x="58" y="50"/>
                  </a:lnTo>
                  <a:lnTo>
                    <a:pt x="53" y="55"/>
                  </a:lnTo>
                  <a:lnTo>
                    <a:pt x="49" y="60"/>
                  </a:lnTo>
                  <a:lnTo>
                    <a:pt x="41" y="72"/>
                  </a:lnTo>
                  <a:lnTo>
                    <a:pt x="29" y="86"/>
                  </a:lnTo>
                  <a:lnTo>
                    <a:pt x="12" y="100"/>
                  </a:lnTo>
                  <a:lnTo>
                    <a:pt x="9" y="102"/>
                  </a:lnTo>
                  <a:lnTo>
                    <a:pt x="6" y="102"/>
                  </a:lnTo>
                  <a:lnTo>
                    <a:pt x="3" y="101"/>
                  </a:lnTo>
                  <a:lnTo>
                    <a:pt x="1" y="99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5" y="75"/>
                  </a:lnTo>
                  <a:lnTo>
                    <a:pt x="12" y="54"/>
                  </a:lnTo>
                  <a:lnTo>
                    <a:pt x="23" y="36"/>
                  </a:lnTo>
                  <a:lnTo>
                    <a:pt x="29" y="28"/>
                  </a:lnTo>
                  <a:lnTo>
                    <a:pt x="34" y="20"/>
                  </a:lnTo>
                  <a:lnTo>
                    <a:pt x="37" y="13"/>
                  </a:lnTo>
                  <a:lnTo>
                    <a:pt x="38" y="9"/>
                  </a:lnTo>
                  <a:lnTo>
                    <a:pt x="39" y="6"/>
                  </a:lnTo>
                  <a:lnTo>
                    <a:pt x="41" y="3"/>
                  </a:lnTo>
                  <a:lnTo>
                    <a:pt x="44" y="1"/>
                  </a:lnTo>
                  <a:lnTo>
                    <a:pt x="47" y="0"/>
                  </a:lnTo>
                  <a:lnTo>
                    <a:pt x="51" y="1"/>
                  </a:lnTo>
                  <a:lnTo>
                    <a:pt x="53" y="4"/>
                  </a:lnTo>
                  <a:lnTo>
                    <a:pt x="54" y="8"/>
                  </a:lnTo>
                  <a:lnTo>
                    <a:pt x="53" y="11"/>
                  </a:lnTo>
                  <a:lnTo>
                    <a:pt x="52" y="13"/>
                  </a:lnTo>
                  <a:lnTo>
                    <a:pt x="51" y="15"/>
                  </a:lnTo>
                  <a:lnTo>
                    <a:pt x="50" y="18"/>
                  </a:lnTo>
                  <a:lnTo>
                    <a:pt x="46" y="26"/>
                  </a:lnTo>
                  <a:lnTo>
                    <a:pt x="41" y="36"/>
                  </a:lnTo>
                  <a:lnTo>
                    <a:pt x="33" y="46"/>
                  </a:lnTo>
                  <a:lnTo>
                    <a:pt x="28" y="53"/>
                  </a:lnTo>
                  <a:lnTo>
                    <a:pt x="23" y="63"/>
                  </a:lnTo>
                  <a:lnTo>
                    <a:pt x="19" y="76"/>
                  </a:lnTo>
                  <a:lnTo>
                    <a:pt x="26" y="68"/>
                  </a:lnTo>
                  <a:lnTo>
                    <a:pt x="32" y="61"/>
                  </a:lnTo>
                  <a:lnTo>
                    <a:pt x="37" y="54"/>
                  </a:lnTo>
                  <a:lnTo>
                    <a:pt x="42" y="47"/>
                  </a:lnTo>
                  <a:lnTo>
                    <a:pt x="48" y="40"/>
                  </a:lnTo>
                  <a:lnTo>
                    <a:pt x="55" y="35"/>
                  </a:lnTo>
                  <a:lnTo>
                    <a:pt x="60" y="31"/>
                  </a:lnTo>
                  <a:lnTo>
                    <a:pt x="64" y="27"/>
                  </a:lnTo>
                  <a:lnTo>
                    <a:pt x="67" y="23"/>
                  </a:lnTo>
                  <a:lnTo>
                    <a:pt x="70" y="21"/>
                  </a:lnTo>
                  <a:lnTo>
                    <a:pt x="73" y="20"/>
                  </a:lnTo>
                  <a:lnTo>
                    <a:pt x="77" y="21"/>
                  </a:lnTo>
                  <a:lnTo>
                    <a:pt x="80" y="24"/>
                  </a:lnTo>
                  <a:lnTo>
                    <a:pt x="80" y="27"/>
                  </a:lnTo>
                  <a:lnTo>
                    <a:pt x="79" y="31"/>
                  </a:lnTo>
                  <a:lnTo>
                    <a:pt x="74" y="36"/>
                  </a:lnTo>
                  <a:lnTo>
                    <a:pt x="69" y="41"/>
                  </a:lnTo>
                  <a:lnTo>
                    <a:pt x="63" y="4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47" name="Freeform 1056"/>
            <p:cNvSpPr>
              <a:spLocks/>
            </p:cNvSpPr>
            <p:nvPr/>
          </p:nvSpPr>
          <p:spPr bwMode="auto">
            <a:xfrm>
              <a:off x="1375" y="2056"/>
              <a:ext cx="48" cy="48"/>
            </a:xfrm>
            <a:custGeom>
              <a:avLst/>
              <a:gdLst>
                <a:gd name="T0" fmla="*/ 38 w 48"/>
                <a:gd name="T1" fmla="*/ 4 h 48"/>
                <a:gd name="T2" fmla="*/ 46 w 48"/>
                <a:gd name="T3" fmla="*/ 14 h 48"/>
                <a:gd name="T4" fmla="*/ 48 w 48"/>
                <a:gd name="T5" fmla="*/ 26 h 48"/>
                <a:gd name="T6" fmla="*/ 44 w 48"/>
                <a:gd name="T7" fmla="*/ 38 h 48"/>
                <a:gd name="T8" fmla="*/ 44 w 48"/>
                <a:gd name="T9" fmla="*/ 38 h 48"/>
                <a:gd name="T10" fmla="*/ 34 w 48"/>
                <a:gd name="T11" fmla="*/ 46 h 48"/>
                <a:gd name="T12" fmla="*/ 22 w 48"/>
                <a:gd name="T13" fmla="*/ 48 h 48"/>
                <a:gd name="T14" fmla="*/ 10 w 48"/>
                <a:gd name="T15" fmla="*/ 44 h 48"/>
                <a:gd name="T16" fmla="*/ 10 w 48"/>
                <a:gd name="T17" fmla="*/ 44 h 48"/>
                <a:gd name="T18" fmla="*/ 2 w 48"/>
                <a:gd name="T19" fmla="*/ 34 h 48"/>
                <a:gd name="T20" fmla="*/ 0 w 48"/>
                <a:gd name="T21" fmla="*/ 22 h 48"/>
                <a:gd name="T22" fmla="*/ 4 w 48"/>
                <a:gd name="T23" fmla="*/ 10 h 48"/>
                <a:gd name="T24" fmla="*/ 4 w 48"/>
                <a:gd name="T25" fmla="*/ 10 h 48"/>
                <a:gd name="T26" fmla="*/ 14 w 48"/>
                <a:gd name="T27" fmla="*/ 2 h 48"/>
                <a:gd name="T28" fmla="*/ 27 w 48"/>
                <a:gd name="T29" fmla="*/ 0 h 48"/>
                <a:gd name="T30" fmla="*/ 38 w 48"/>
                <a:gd name="T31" fmla="*/ 4 h 48"/>
                <a:gd name="T32" fmla="*/ 38 w 48"/>
                <a:gd name="T33" fmla="*/ 4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38" y="4"/>
                  </a:moveTo>
                  <a:lnTo>
                    <a:pt x="46" y="14"/>
                  </a:lnTo>
                  <a:lnTo>
                    <a:pt x="48" y="26"/>
                  </a:lnTo>
                  <a:lnTo>
                    <a:pt x="44" y="38"/>
                  </a:lnTo>
                  <a:lnTo>
                    <a:pt x="34" y="46"/>
                  </a:lnTo>
                  <a:lnTo>
                    <a:pt x="22" y="48"/>
                  </a:lnTo>
                  <a:lnTo>
                    <a:pt x="10" y="44"/>
                  </a:lnTo>
                  <a:lnTo>
                    <a:pt x="2" y="34"/>
                  </a:lnTo>
                  <a:lnTo>
                    <a:pt x="0" y="22"/>
                  </a:lnTo>
                  <a:lnTo>
                    <a:pt x="4" y="10"/>
                  </a:lnTo>
                  <a:lnTo>
                    <a:pt x="14" y="2"/>
                  </a:lnTo>
                  <a:lnTo>
                    <a:pt x="27" y="0"/>
                  </a:lnTo>
                  <a:lnTo>
                    <a:pt x="38" y="4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48" name="Freeform 1057"/>
            <p:cNvSpPr>
              <a:spLocks/>
            </p:cNvSpPr>
            <p:nvPr/>
          </p:nvSpPr>
          <p:spPr bwMode="auto">
            <a:xfrm>
              <a:off x="1434" y="2010"/>
              <a:ext cx="34" cy="87"/>
            </a:xfrm>
            <a:custGeom>
              <a:avLst/>
              <a:gdLst>
                <a:gd name="T0" fmla="*/ 34 w 34"/>
                <a:gd name="T1" fmla="*/ 8 h 87"/>
                <a:gd name="T2" fmla="*/ 30 w 34"/>
                <a:gd name="T3" fmla="*/ 20 h 87"/>
                <a:gd name="T4" fmla="*/ 28 w 34"/>
                <a:gd name="T5" fmla="*/ 32 h 87"/>
                <a:gd name="T6" fmla="*/ 26 w 34"/>
                <a:gd name="T7" fmla="*/ 45 h 87"/>
                <a:gd name="T8" fmla="*/ 26 w 34"/>
                <a:gd name="T9" fmla="*/ 45 h 87"/>
                <a:gd name="T10" fmla="*/ 23 w 34"/>
                <a:gd name="T11" fmla="*/ 58 h 87"/>
                <a:gd name="T12" fmla="*/ 18 w 34"/>
                <a:gd name="T13" fmla="*/ 71 h 87"/>
                <a:gd name="T14" fmla="*/ 13 w 34"/>
                <a:gd name="T15" fmla="*/ 83 h 87"/>
                <a:gd name="T16" fmla="*/ 13 w 34"/>
                <a:gd name="T17" fmla="*/ 83 h 87"/>
                <a:gd name="T18" fmla="*/ 11 w 34"/>
                <a:gd name="T19" fmla="*/ 86 h 87"/>
                <a:gd name="T20" fmla="*/ 8 w 34"/>
                <a:gd name="T21" fmla="*/ 87 h 87"/>
                <a:gd name="T22" fmla="*/ 4 w 34"/>
                <a:gd name="T23" fmla="*/ 87 h 87"/>
                <a:gd name="T24" fmla="*/ 4 w 34"/>
                <a:gd name="T25" fmla="*/ 87 h 87"/>
                <a:gd name="T26" fmla="*/ 2 w 34"/>
                <a:gd name="T27" fmla="*/ 85 h 87"/>
                <a:gd name="T28" fmla="*/ 0 w 34"/>
                <a:gd name="T29" fmla="*/ 82 h 87"/>
                <a:gd name="T30" fmla="*/ 1 w 34"/>
                <a:gd name="T31" fmla="*/ 78 h 87"/>
                <a:gd name="T32" fmla="*/ 1 w 34"/>
                <a:gd name="T33" fmla="*/ 78 h 87"/>
                <a:gd name="T34" fmla="*/ 7 w 34"/>
                <a:gd name="T35" fmla="*/ 60 h 87"/>
                <a:gd name="T36" fmla="*/ 12 w 34"/>
                <a:gd name="T37" fmla="*/ 41 h 87"/>
                <a:gd name="T38" fmla="*/ 15 w 34"/>
                <a:gd name="T39" fmla="*/ 22 h 87"/>
                <a:gd name="T40" fmla="*/ 15 w 34"/>
                <a:gd name="T41" fmla="*/ 22 h 87"/>
                <a:gd name="T42" fmla="*/ 17 w 34"/>
                <a:gd name="T43" fmla="*/ 16 h 87"/>
                <a:gd name="T44" fmla="*/ 19 w 34"/>
                <a:gd name="T45" fmla="*/ 10 h 87"/>
                <a:gd name="T46" fmla="*/ 21 w 34"/>
                <a:gd name="T47" fmla="*/ 4 h 87"/>
                <a:gd name="T48" fmla="*/ 21 w 34"/>
                <a:gd name="T49" fmla="*/ 4 h 87"/>
                <a:gd name="T50" fmla="*/ 23 w 34"/>
                <a:gd name="T51" fmla="*/ 1 h 87"/>
                <a:gd name="T52" fmla="*/ 26 w 34"/>
                <a:gd name="T53" fmla="*/ 0 h 87"/>
                <a:gd name="T54" fmla="*/ 29 w 34"/>
                <a:gd name="T55" fmla="*/ 0 h 87"/>
                <a:gd name="T56" fmla="*/ 29 w 34"/>
                <a:gd name="T57" fmla="*/ 0 h 87"/>
                <a:gd name="T58" fmla="*/ 32 w 34"/>
                <a:gd name="T59" fmla="*/ 1 h 87"/>
                <a:gd name="T60" fmla="*/ 34 w 34"/>
                <a:gd name="T61" fmla="*/ 4 h 87"/>
                <a:gd name="T62" fmla="*/ 34 w 34"/>
                <a:gd name="T63" fmla="*/ 8 h 87"/>
                <a:gd name="T64" fmla="*/ 34 w 34"/>
                <a:gd name="T65" fmla="*/ 8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4"/>
                <a:gd name="T100" fmla="*/ 0 h 87"/>
                <a:gd name="T101" fmla="*/ 34 w 34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4" h="87">
                  <a:moveTo>
                    <a:pt x="34" y="8"/>
                  </a:moveTo>
                  <a:lnTo>
                    <a:pt x="30" y="20"/>
                  </a:lnTo>
                  <a:lnTo>
                    <a:pt x="28" y="32"/>
                  </a:lnTo>
                  <a:lnTo>
                    <a:pt x="26" y="45"/>
                  </a:lnTo>
                  <a:lnTo>
                    <a:pt x="23" y="58"/>
                  </a:lnTo>
                  <a:lnTo>
                    <a:pt x="18" y="71"/>
                  </a:lnTo>
                  <a:lnTo>
                    <a:pt x="13" y="83"/>
                  </a:lnTo>
                  <a:lnTo>
                    <a:pt x="11" y="86"/>
                  </a:lnTo>
                  <a:lnTo>
                    <a:pt x="8" y="87"/>
                  </a:lnTo>
                  <a:lnTo>
                    <a:pt x="4" y="87"/>
                  </a:lnTo>
                  <a:lnTo>
                    <a:pt x="2" y="85"/>
                  </a:lnTo>
                  <a:lnTo>
                    <a:pt x="0" y="82"/>
                  </a:lnTo>
                  <a:lnTo>
                    <a:pt x="1" y="78"/>
                  </a:lnTo>
                  <a:lnTo>
                    <a:pt x="7" y="60"/>
                  </a:lnTo>
                  <a:lnTo>
                    <a:pt x="12" y="41"/>
                  </a:lnTo>
                  <a:lnTo>
                    <a:pt x="15" y="22"/>
                  </a:lnTo>
                  <a:lnTo>
                    <a:pt x="17" y="16"/>
                  </a:lnTo>
                  <a:lnTo>
                    <a:pt x="19" y="10"/>
                  </a:lnTo>
                  <a:lnTo>
                    <a:pt x="21" y="4"/>
                  </a:lnTo>
                  <a:lnTo>
                    <a:pt x="23" y="1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2" y="1"/>
                  </a:lnTo>
                  <a:lnTo>
                    <a:pt x="34" y="4"/>
                  </a:lnTo>
                  <a:lnTo>
                    <a:pt x="34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49" name="Freeform 1058"/>
            <p:cNvSpPr>
              <a:spLocks/>
            </p:cNvSpPr>
            <p:nvPr/>
          </p:nvSpPr>
          <p:spPr bwMode="auto">
            <a:xfrm>
              <a:off x="1446" y="2017"/>
              <a:ext cx="46" cy="86"/>
            </a:xfrm>
            <a:custGeom>
              <a:avLst/>
              <a:gdLst>
                <a:gd name="T0" fmla="*/ 0 w 46"/>
                <a:gd name="T1" fmla="*/ 78 h 86"/>
                <a:gd name="T2" fmla="*/ 2 w 46"/>
                <a:gd name="T3" fmla="*/ 69 h 86"/>
                <a:gd name="T4" fmla="*/ 6 w 46"/>
                <a:gd name="T5" fmla="*/ 60 h 86"/>
                <a:gd name="T6" fmla="*/ 14 w 46"/>
                <a:gd name="T7" fmla="*/ 53 h 86"/>
                <a:gd name="T8" fmla="*/ 14 w 46"/>
                <a:gd name="T9" fmla="*/ 53 h 86"/>
                <a:gd name="T10" fmla="*/ 22 w 46"/>
                <a:gd name="T11" fmla="*/ 39 h 86"/>
                <a:gd name="T12" fmla="*/ 28 w 46"/>
                <a:gd name="T13" fmla="*/ 23 h 86"/>
                <a:gd name="T14" fmla="*/ 33 w 46"/>
                <a:gd name="T15" fmla="*/ 7 h 86"/>
                <a:gd name="T16" fmla="*/ 33 w 46"/>
                <a:gd name="T17" fmla="*/ 7 h 86"/>
                <a:gd name="T18" fmla="*/ 34 w 46"/>
                <a:gd name="T19" fmla="*/ 3 h 86"/>
                <a:gd name="T20" fmla="*/ 36 w 46"/>
                <a:gd name="T21" fmla="*/ 1 h 86"/>
                <a:gd name="T22" fmla="*/ 40 w 46"/>
                <a:gd name="T23" fmla="*/ 0 h 86"/>
                <a:gd name="T24" fmla="*/ 40 w 46"/>
                <a:gd name="T25" fmla="*/ 0 h 86"/>
                <a:gd name="T26" fmla="*/ 43 w 46"/>
                <a:gd name="T27" fmla="*/ 2 h 86"/>
                <a:gd name="T28" fmla="*/ 45 w 46"/>
                <a:gd name="T29" fmla="*/ 4 h 86"/>
                <a:gd name="T30" fmla="*/ 46 w 46"/>
                <a:gd name="T31" fmla="*/ 8 h 86"/>
                <a:gd name="T32" fmla="*/ 46 w 46"/>
                <a:gd name="T33" fmla="*/ 8 h 86"/>
                <a:gd name="T34" fmla="*/ 44 w 46"/>
                <a:gd name="T35" fmla="*/ 19 h 86"/>
                <a:gd name="T36" fmla="*/ 40 w 46"/>
                <a:gd name="T37" fmla="*/ 30 h 86"/>
                <a:gd name="T38" fmla="*/ 37 w 46"/>
                <a:gd name="T39" fmla="*/ 41 h 86"/>
                <a:gd name="T40" fmla="*/ 37 w 46"/>
                <a:gd name="T41" fmla="*/ 41 h 86"/>
                <a:gd name="T42" fmla="*/ 32 w 46"/>
                <a:gd name="T43" fmla="*/ 51 h 86"/>
                <a:gd name="T44" fmla="*/ 26 w 46"/>
                <a:gd name="T45" fmla="*/ 60 h 86"/>
                <a:gd name="T46" fmla="*/ 17 w 46"/>
                <a:gd name="T47" fmla="*/ 67 h 86"/>
                <a:gd name="T48" fmla="*/ 17 w 46"/>
                <a:gd name="T49" fmla="*/ 67 h 86"/>
                <a:gd name="T50" fmla="*/ 16 w 46"/>
                <a:gd name="T51" fmla="*/ 72 h 86"/>
                <a:gd name="T52" fmla="*/ 14 w 46"/>
                <a:gd name="T53" fmla="*/ 76 h 86"/>
                <a:gd name="T54" fmla="*/ 13 w 46"/>
                <a:gd name="T55" fmla="*/ 81 h 86"/>
                <a:gd name="T56" fmla="*/ 13 w 46"/>
                <a:gd name="T57" fmla="*/ 81 h 86"/>
                <a:gd name="T58" fmla="*/ 12 w 46"/>
                <a:gd name="T59" fmla="*/ 84 h 86"/>
                <a:gd name="T60" fmla="*/ 9 w 46"/>
                <a:gd name="T61" fmla="*/ 86 h 86"/>
                <a:gd name="T62" fmla="*/ 5 w 46"/>
                <a:gd name="T63" fmla="*/ 86 h 86"/>
                <a:gd name="T64" fmla="*/ 5 w 46"/>
                <a:gd name="T65" fmla="*/ 86 h 86"/>
                <a:gd name="T66" fmla="*/ 2 w 46"/>
                <a:gd name="T67" fmla="*/ 85 h 86"/>
                <a:gd name="T68" fmla="*/ 0 w 46"/>
                <a:gd name="T69" fmla="*/ 82 h 86"/>
                <a:gd name="T70" fmla="*/ 0 w 46"/>
                <a:gd name="T71" fmla="*/ 78 h 86"/>
                <a:gd name="T72" fmla="*/ 0 w 46"/>
                <a:gd name="T73" fmla="*/ 78 h 8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6"/>
                <a:gd name="T112" fmla="*/ 0 h 86"/>
                <a:gd name="T113" fmla="*/ 46 w 46"/>
                <a:gd name="T114" fmla="*/ 86 h 8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6" h="86">
                  <a:moveTo>
                    <a:pt x="0" y="78"/>
                  </a:moveTo>
                  <a:lnTo>
                    <a:pt x="2" y="69"/>
                  </a:lnTo>
                  <a:lnTo>
                    <a:pt x="6" y="60"/>
                  </a:lnTo>
                  <a:lnTo>
                    <a:pt x="14" y="53"/>
                  </a:lnTo>
                  <a:lnTo>
                    <a:pt x="22" y="39"/>
                  </a:lnTo>
                  <a:lnTo>
                    <a:pt x="28" y="23"/>
                  </a:lnTo>
                  <a:lnTo>
                    <a:pt x="33" y="7"/>
                  </a:lnTo>
                  <a:lnTo>
                    <a:pt x="34" y="3"/>
                  </a:lnTo>
                  <a:lnTo>
                    <a:pt x="36" y="1"/>
                  </a:lnTo>
                  <a:lnTo>
                    <a:pt x="40" y="0"/>
                  </a:lnTo>
                  <a:lnTo>
                    <a:pt x="43" y="2"/>
                  </a:lnTo>
                  <a:lnTo>
                    <a:pt x="45" y="4"/>
                  </a:lnTo>
                  <a:lnTo>
                    <a:pt x="46" y="8"/>
                  </a:lnTo>
                  <a:lnTo>
                    <a:pt x="44" y="19"/>
                  </a:lnTo>
                  <a:lnTo>
                    <a:pt x="40" y="30"/>
                  </a:lnTo>
                  <a:lnTo>
                    <a:pt x="37" y="41"/>
                  </a:lnTo>
                  <a:lnTo>
                    <a:pt x="32" y="51"/>
                  </a:lnTo>
                  <a:lnTo>
                    <a:pt x="26" y="60"/>
                  </a:lnTo>
                  <a:lnTo>
                    <a:pt x="17" y="67"/>
                  </a:lnTo>
                  <a:lnTo>
                    <a:pt x="16" y="72"/>
                  </a:lnTo>
                  <a:lnTo>
                    <a:pt x="14" y="76"/>
                  </a:lnTo>
                  <a:lnTo>
                    <a:pt x="13" y="81"/>
                  </a:lnTo>
                  <a:lnTo>
                    <a:pt x="12" y="84"/>
                  </a:lnTo>
                  <a:lnTo>
                    <a:pt x="9" y="86"/>
                  </a:lnTo>
                  <a:lnTo>
                    <a:pt x="5" y="86"/>
                  </a:lnTo>
                  <a:lnTo>
                    <a:pt x="2" y="85"/>
                  </a:lnTo>
                  <a:lnTo>
                    <a:pt x="0" y="82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50" name="Freeform 1059"/>
            <p:cNvSpPr>
              <a:spLocks/>
            </p:cNvSpPr>
            <p:nvPr/>
          </p:nvSpPr>
          <p:spPr bwMode="auto">
            <a:xfrm>
              <a:off x="1418" y="2079"/>
              <a:ext cx="47" cy="47"/>
            </a:xfrm>
            <a:custGeom>
              <a:avLst/>
              <a:gdLst>
                <a:gd name="T0" fmla="*/ 32 w 47"/>
                <a:gd name="T1" fmla="*/ 1 h 47"/>
                <a:gd name="T2" fmla="*/ 42 w 47"/>
                <a:gd name="T3" fmla="*/ 8 h 47"/>
                <a:gd name="T4" fmla="*/ 47 w 47"/>
                <a:gd name="T5" fmla="*/ 19 h 47"/>
                <a:gd name="T6" fmla="*/ 46 w 47"/>
                <a:gd name="T7" fmla="*/ 32 h 47"/>
                <a:gd name="T8" fmla="*/ 46 w 47"/>
                <a:gd name="T9" fmla="*/ 32 h 47"/>
                <a:gd name="T10" fmla="*/ 39 w 47"/>
                <a:gd name="T11" fmla="*/ 42 h 47"/>
                <a:gd name="T12" fmla="*/ 28 w 47"/>
                <a:gd name="T13" fmla="*/ 47 h 47"/>
                <a:gd name="T14" fmla="*/ 15 w 47"/>
                <a:gd name="T15" fmla="*/ 46 h 47"/>
                <a:gd name="T16" fmla="*/ 15 w 47"/>
                <a:gd name="T17" fmla="*/ 46 h 47"/>
                <a:gd name="T18" fmla="*/ 5 w 47"/>
                <a:gd name="T19" fmla="*/ 39 h 47"/>
                <a:gd name="T20" fmla="*/ 0 w 47"/>
                <a:gd name="T21" fmla="*/ 27 h 47"/>
                <a:gd name="T22" fmla="*/ 1 w 47"/>
                <a:gd name="T23" fmla="*/ 15 h 47"/>
                <a:gd name="T24" fmla="*/ 1 w 47"/>
                <a:gd name="T25" fmla="*/ 15 h 47"/>
                <a:gd name="T26" fmla="*/ 8 w 47"/>
                <a:gd name="T27" fmla="*/ 5 h 47"/>
                <a:gd name="T28" fmla="*/ 19 w 47"/>
                <a:gd name="T29" fmla="*/ 0 h 47"/>
                <a:gd name="T30" fmla="*/ 32 w 47"/>
                <a:gd name="T31" fmla="*/ 1 h 47"/>
                <a:gd name="T32" fmla="*/ 32 w 47"/>
                <a:gd name="T33" fmla="*/ 1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32" y="1"/>
                  </a:moveTo>
                  <a:lnTo>
                    <a:pt x="42" y="8"/>
                  </a:lnTo>
                  <a:lnTo>
                    <a:pt x="47" y="19"/>
                  </a:lnTo>
                  <a:lnTo>
                    <a:pt x="46" y="32"/>
                  </a:lnTo>
                  <a:lnTo>
                    <a:pt x="39" y="42"/>
                  </a:lnTo>
                  <a:lnTo>
                    <a:pt x="28" y="47"/>
                  </a:lnTo>
                  <a:lnTo>
                    <a:pt x="15" y="46"/>
                  </a:lnTo>
                  <a:lnTo>
                    <a:pt x="5" y="39"/>
                  </a:lnTo>
                  <a:lnTo>
                    <a:pt x="0" y="27"/>
                  </a:lnTo>
                  <a:lnTo>
                    <a:pt x="1" y="15"/>
                  </a:lnTo>
                  <a:lnTo>
                    <a:pt x="8" y="5"/>
                  </a:lnTo>
                  <a:lnTo>
                    <a:pt x="19" y="0"/>
                  </a:lnTo>
                  <a:lnTo>
                    <a:pt x="32" y="1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51" name="Freeform 1060"/>
            <p:cNvSpPr>
              <a:spLocks/>
            </p:cNvSpPr>
            <p:nvPr/>
          </p:nvSpPr>
          <p:spPr bwMode="auto">
            <a:xfrm>
              <a:off x="1481" y="2024"/>
              <a:ext cx="32" cy="91"/>
            </a:xfrm>
            <a:custGeom>
              <a:avLst/>
              <a:gdLst>
                <a:gd name="T0" fmla="*/ 1 w 32"/>
                <a:gd name="T1" fmla="*/ 81 h 91"/>
                <a:gd name="T2" fmla="*/ 4 w 32"/>
                <a:gd name="T3" fmla="*/ 74 h 91"/>
                <a:gd name="T4" fmla="*/ 6 w 32"/>
                <a:gd name="T5" fmla="*/ 67 h 91"/>
                <a:gd name="T6" fmla="*/ 8 w 32"/>
                <a:gd name="T7" fmla="*/ 59 h 91"/>
                <a:gd name="T8" fmla="*/ 8 w 32"/>
                <a:gd name="T9" fmla="*/ 59 h 91"/>
                <a:gd name="T10" fmla="*/ 10 w 32"/>
                <a:gd name="T11" fmla="*/ 40 h 91"/>
                <a:gd name="T12" fmla="*/ 13 w 32"/>
                <a:gd name="T13" fmla="*/ 22 h 91"/>
                <a:gd name="T14" fmla="*/ 18 w 32"/>
                <a:gd name="T15" fmla="*/ 4 h 91"/>
                <a:gd name="T16" fmla="*/ 18 w 32"/>
                <a:gd name="T17" fmla="*/ 4 h 91"/>
                <a:gd name="T18" fmla="*/ 21 w 32"/>
                <a:gd name="T19" fmla="*/ 1 h 91"/>
                <a:gd name="T20" fmla="*/ 24 w 32"/>
                <a:gd name="T21" fmla="*/ 0 h 91"/>
                <a:gd name="T22" fmla="*/ 28 w 32"/>
                <a:gd name="T23" fmla="*/ 1 h 91"/>
                <a:gd name="T24" fmla="*/ 28 w 32"/>
                <a:gd name="T25" fmla="*/ 1 h 91"/>
                <a:gd name="T26" fmla="*/ 31 w 32"/>
                <a:gd name="T27" fmla="*/ 3 h 91"/>
                <a:gd name="T28" fmla="*/ 32 w 32"/>
                <a:gd name="T29" fmla="*/ 6 h 91"/>
                <a:gd name="T30" fmla="*/ 31 w 32"/>
                <a:gd name="T31" fmla="*/ 10 h 91"/>
                <a:gd name="T32" fmla="*/ 31 w 32"/>
                <a:gd name="T33" fmla="*/ 10 h 91"/>
                <a:gd name="T34" fmla="*/ 26 w 32"/>
                <a:gd name="T35" fmla="*/ 27 h 91"/>
                <a:gd name="T36" fmla="*/ 23 w 32"/>
                <a:gd name="T37" fmla="*/ 45 h 91"/>
                <a:gd name="T38" fmla="*/ 21 w 32"/>
                <a:gd name="T39" fmla="*/ 63 h 91"/>
                <a:gd name="T40" fmla="*/ 21 w 32"/>
                <a:gd name="T41" fmla="*/ 63 h 91"/>
                <a:gd name="T42" fmla="*/ 19 w 32"/>
                <a:gd name="T43" fmla="*/ 71 h 91"/>
                <a:gd name="T44" fmla="*/ 17 w 32"/>
                <a:gd name="T45" fmla="*/ 79 h 91"/>
                <a:gd name="T46" fmla="*/ 13 w 32"/>
                <a:gd name="T47" fmla="*/ 86 h 91"/>
                <a:gd name="T48" fmla="*/ 13 w 32"/>
                <a:gd name="T49" fmla="*/ 86 h 91"/>
                <a:gd name="T50" fmla="*/ 11 w 32"/>
                <a:gd name="T51" fmla="*/ 90 h 91"/>
                <a:gd name="T52" fmla="*/ 8 w 32"/>
                <a:gd name="T53" fmla="*/ 91 h 91"/>
                <a:gd name="T54" fmla="*/ 4 w 32"/>
                <a:gd name="T55" fmla="*/ 90 h 91"/>
                <a:gd name="T56" fmla="*/ 4 w 32"/>
                <a:gd name="T57" fmla="*/ 90 h 91"/>
                <a:gd name="T58" fmla="*/ 1 w 32"/>
                <a:gd name="T59" fmla="*/ 88 h 91"/>
                <a:gd name="T60" fmla="*/ 0 w 32"/>
                <a:gd name="T61" fmla="*/ 84 h 91"/>
                <a:gd name="T62" fmla="*/ 1 w 32"/>
                <a:gd name="T63" fmla="*/ 81 h 91"/>
                <a:gd name="T64" fmla="*/ 1 w 32"/>
                <a:gd name="T65" fmla="*/ 81 h 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2"/>
                <a:gd name="T100" fmla="*/ 0 h 91"/>
                <a:gd name="T101" fmla="*/ 32 w 32"/>
                <a:gd name="T102" fmla="*/ 91 h 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2" h="91">
                  <a:moveTo>
                    <a:pt x="1" y="81"/>
                  </a:moveTo>
                  <a:lnTo>
                    <a:pt x="4" y="74"/>
                  </a:lnTo>
                  <a:lnTo>
                    <a:pt x="6" y="67"/>
                  </a:lnTo>
                  <a:lnTo>
                    <a:pt x="8" y="59"/>
                  </a:lnTo>
                  <a:lnTo>
                    <a:pt x="10" y="40"/>
                  </a:lnTo>
                  <a:lnTo>
                    <a:pt x="13" y="22"/>
                  </a:lnTo>
                  <a:lnTo>
                    <a:pt x="18" y="4"/>
                  </a:lnTo>
                  <a:lnTo>
                    <a:pt x="21" y="1"/>
                  </a:lnTo>
                  <a:lnTo>
                    <a:pt x="24" y="0"/>
                  </a:lnTo>
                  <a:lnTo>
                    <a:pt x="28" y="1"/>
                  </a:lnTo>
                  <a:lnTo>
                    <a:pt x="31" y="3"/>
                  </a:lnTo>
                  <a:lnTo>
                    <a:pt x="32" y="6"/>
                  </a:lnTo>
                  <a:lnTo>
                    <a:pt x="31" y="10"/>
                  </a:lnTo>
                  <a:lnTo>
                    <a:pt x="26" y="27"/>
                  </a:lnTo>
                  <a:lnTo>
                    <a:pt x="23" y="45"/>
                  </a:lnTo>
                  <a:lnTo>
                    <a:pt x="21" y="63"/>
                  </a:lnTo>
                  <a:lnTo>
                    <a:pt x="19" y="71"/>
                  </a:lnTo>
                  <a:lnTo>
                    <a:pt x="17" y="79"/>
                  </a:lnTo>
                  <a:lnTo>
                    <a:pt x="13" y="86"/>
                  </a:lnTo>
                  <a:lnTo>
                    <a:pt x="11" y="90"/>
                  </a:lnTo>
                  <a:lnTo>
                    <a:pt x="8" y="91"/>
                  </a:lnTo>
                  <a:lnTo>
                    <a:pt x="4" y="90"/>
                  </a:lnTo>
                  <a:lnTo>
                    <a:pt x="1" y="88"/>
                  </a:lnTo>
                  <a:lnTo>
                    <a:pt x="0" y="84"/>
                  </a:lnTo>
                  <a:lnTo>
                    <a:pt x="1" y="8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52" name="Freeform 1061"/>
            <p:cNvSpPr>
              <a:spLocks/>
            </p:cNvSpPr>
            <p:nvPr/>
          </p:nvSpPr>
          <p:spPr bwMode="auto">
            <a:xfrm>
              <a:off x="1489" y="2031"/>
              <a:ext cx="44" cy="87"/>
            </a:xfrm>
            <a:custGeom>
              <a:avLst/>
              <a:gdLst>
                <a:gd name="T0" fmla="*/ 2 w 44"/>
                <a:gd name="T1" fmla="*/ 75 h 87"/>
                <a:gd name="T2" fmla="*/ 12 w 44"/>
                <a:gd name="T3" fmla="*/ 61 h 87"/>
                <a:gd name="T4" fmla="*/ 20 w 44"/>
                <a:gd name="T5" fmla="*/ 47 h 87"/>
                <a:gd name="T6" fmla="*/ 28 w 44"/>
                <a:gd name="T7" fmla="*/ 32 h 87"/>
                <a:gd name="T8" fmla="*/ 28 w 44"/>
                <a:gd name="T9" fmla="*/ 32 h 87"/>
                <a:gd name="T10" fmla="*/ 30 w 44"/>
                <a:gd name="T11" fmla="*/ 24 h 87"/>
                <a:gd name="T12" fmla="*/ 30 w 44"/>
                <a:gd name="T13" fmla="*/ 15 h 87"/>
                <a:gd name="T14" fmla="*/ 30 w 44"/>
                <a:gd name="T15" fmla="*/ 7 h 87"/>
                <a:gd name="T16" fmla="*/ 30 w 44"/>
                <a:gd name="T17" fmla="*/ 7 h 87"/>
                <a:gd name="T18" fmla="*/ 31 w 44"/>
                <a:gd name="T19" fmla="*/ 3 h 87"/>
                <a:gd name="T20" fmla="*/ 33 w 44"/>
                <a:gd name="T21" fmla="*/ 1 h 87"/>
                <a:gd name="T22" fmla="*/ 37 w 44"/>
                <a:gd name="T23" fmla="*/ 0 h 87"/>
                <a:gd name="T24" fmla="*/ 37 w 44"/>
                <a:gd name="T25" fmla="*/ 0 h 87"/>
                <a:gd name="T26" fmla="*/ 40 w 44"/>
                <a:gd name="T27" fmla="*/ 1 h 87"/>
                <a:gd name="T28" fmla="*/ 42 w 44"/>
                <a:gd name="T29" fmla="*/ 3 h 87"/>
                <a:gd name="T30" fmla="*/ 43 w 44"/>
                <a:gd name="T31" fmla="*/ 7 h 87"/>
                <a:gd name="T32" fmla="*/ 43 w 44"/>
                <a:gd name="T33" fmla="*/ 7 h 87"/>
                <a:gd name="T34" fmla="*/ 44 w 44"/>
                <a:gd name="T35" fmla="*/ 18 h 87"/>
                <a:gd name="T36" fmla="*/ 43 w 44"/>
                <a:gd name="T37" fmla="*/ 28 h 87"/>
                <a:gd name="T38" fmla="*/ 40 w 44"/>
                <a:gd name="T39" fmla="*/ 38 h 87"/>
                <a:gd name="T40" fmla="*/ 40 w 44"/>
                <a:gd name="T41" fmla="*/ 38 h 87"/>
                <a:gd name="T42" fmla="*/ 31 w 44"/>
                <a:gd name="T43" fmla="*/ 54 h 87"/>
                <a:gd name="T44" fmla="*/ 23 w 44"/>
                <a:gd name="T45" fmla="*/ 70 h 87"/>
                <a:gd name="T46" fmla="*/ 12 w 44"/>
                <a:gd name="T47" fmla="*/ 86 h 87"/>
                <a:gd name="T48" fmla="*/ 12 w 44"/>
                <a:gd name="T49" fmla="*/ 86 h 87"/>
                <a:gd name="T50" fmla="*/ 9 w 44"/>
                <a:gd name="T51" fmla="*/ 87 h 87"/>
                <a:gd name="T52" fmla="*/ 5 w 44"/>
                <a:gd name="T53" fmla="*/ 87 h 87"/>
                <a:gd name="T54" fmla="*/ 2 w 44"/>
                <a:gd name="T55" fmla="*/ 85 h 87"/>
                <a:gd name="T56" fmla="*/ 2 w 44"/>
                <a:gd name="T57" fmla="*/ 85 h 87"/>
                <a:gd name="T58" fmla="*/ 0 w 44"/>
                <a:gd name="T59" fmla="*/ 82 h 87"/>
                <a:gd name="T60" fmla="*/ 1 w 44"/>
                <a:gd name="T61" fmla="*/ 78 h 87"/>
                <a:gd name="T62" fmla="*/ 2 w 44"/>
                <a:gd name="T63" fmla="*/ 75 h 87"/>
                <a:gd name="T64" fmla="*/ 2 w 44"/>
                <a:gd name="T65" fmla="*/ 75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"/>
                <a:gd name="T100" fmla="*/ 0 h 87"/>
                <a:gd name="T101" fmla="*/ 44 w 44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" h="87">
                  <a:moveTo>
                    <a:pt x="2" y="75"/>
                  </a:moveTo>
                  <a:lnTo>
                    <a:pt x="12" y="61"/>
                  </a:lnTo>
                  <a:lnTo>
                    <a:pt x="20" y="47"/>
                  </a:lnTo>
                  <a:lnTo>
                    <a:pt x="28" y="32"/>
                  </a:lnTo>
                  <a:lnTo>
                    <a:pt x="30" y="24"/>
                  </a:lnTo>
                  <a:lnTo>
                    <a:pt x="30" y="15"/>
                  </a:lnTo>
                  <a:lnTo>
                    <a:pt x="30" y="7"/>
                  </a:lnTo>
                  <a:lnTo>
                    <a:pt x="31" y="3"/>
                  </a:lnTo>
                  <a:lnTo>
                    <a:pt x="33" y="1"/>
                  </a:lnTo>
                  <a:lnTo>
                    <a:pt x="37" y="0"/>
                  </a:lnTo>
                  <a:lnTo>
                    <a:pt x="40" y="1"/>
                  </a:lnTo>
                  <a:lnTo>
                    <a:pt x="42" y="3"/>
                  </a:lnTo>
                  <a:lnTo>
                    <a:pt x="43" y="7"/>
                  </a:lnTo>
                  <a:lnTo>
                    <a:pt x="44" y="18"/>
                  </a:lnTo>
                  <a:lnTo>
                    <a:pt x="43" y="28"/>
                  </a:lnTo>
                  <a:lnTo>
                    <a:pt x="40" y="38"/>
                  </a:lnTo>
                  <a:lnTo>
                    <a:pt x="31" y="54"/>
                  </a:lnTo>
                  <a:lnTo>
                    <a:pt x="23" y="70"/>
                  </a:lnTo>
                  <a:lnTo>
                    <a:pt x="12" y="86"/>
                  </a:lnTo>
                  <a:lnTo>
                    <a:pt x="9" y="87"/>
                  </a:lnTo>
                  <a:lnTo>
                    <a:pt x="5" y="87"/>
                  </a:lnTo>
                  <a:lnTo>
                    <a:pt x="2" y="85"/>
                  </a:lnTo>
                  <a:lnTo>
                    <a:pt x="0" y="82"/>
                  </a:lnTo>
                  <a:lnTo>
                    <a:pt x="1" y="78"/>
                  </a:lnTo>
                  <a:lnTo>
                    <a:pt x="2" y="7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53" name="Freeform 1062"/>
            <p:cNvSpPr>
              <a:spLocks/>
            </p:cNvSpPr>
            <p:nvPr/>
          </p:nvSpPr>
          <p:spPr bwMode="auto">
            <a:xfrm>
              <a:off x="1522" y="2034"/>
              <a:ext cx="19" cy="95"/>
            </a:xfrm>
            <a:custGeom>
              <a:avLst/>
              <a:gdLst>
                <a:gd name="T0" fmla="*/ 6 w 19"/>
                <a:gd name="T1" fmla="*/ 87 h 95"/>
                <a:gd name="T2" fmla="*/ 5 w 19"/>
                <a:gd name="T3" fmla="*/ 78 h 95"/>
                <a:gd name="T4" fmla="*/ 3 w 19"/>
                <a:gd name="T5" fmla="*/ 68 h 95"/>
                <a:gd name="T6" fmla="*/ 1 w 19"/>
                <a:gd name="T7" fmla="*/ 58 h 95"/>
                <a:gd name="T8" fmla="*/ 1 w 19"/>
                <a:gd name="T9" fmla="*/ 58 h 95"/>
                <a:gd name="T10" fmla="*/ 0 w 19"/>
                <a:gd name="T11" fmla="*/ 44 h 95"/>
                <a:gd name="T12" fmla="*/ 1 w 19"/>
                <a:gd name="T13" fmla="*/ 29 h 95"/>
                <a:gd name="T14" fmla="*/ 3 w 19"/>
                <a:gd name="T15" fmla="*/ 15 h 95"/>
                <a:gd name="T16" fmla="*/ 3 w 19"/>
                <a:gd name="T17" fmla="*/ 15 h 95"/>
                <a:gd name="T18" fmla="*/ 3 w 19"/>
                <a:gd name="T19" fmla="*/ 13 h 95"/>
                <a:gd name="T20" fmla="*/ 3 w 19"/>
                <a:gd name="T21" fmla="*/ 11 h 95"/>
                <a:gd name="T22" fmla="*/ 2 w 19"/>
                <a:gd name="T23" fmla="*/ 9 h 95"/>
                <a:gd name="T24" fmla="*/ 2 w 19"/>
                <a:gd name="T25" fmla="*/ 9 h 95"/>
                <a:gd name="T26" fmla="*/ 2 w 19"/>
                <a:gd name="T27" fmla="*/ 6 h 95"/>
                <a:gd name="T28" fmla="*/ 4 w 19"/>
                <a:gd name="T29" fmla="*/ 3 h 95"/>
                <a:gd name="T30" fmla="*/ 7 w 19"/>
                <a:gd name="T31" fmla="*/ 0 h 95"/>
                <a:gd name="T32" fmla="*/ 7 w 19"/>
                <a:gd name="T33" fmla="*/ 0 h 95"/>
                <a:gd name="T34" fmla="*/ 11 w 19"/>
                <a:gd name="T35" fmla="*/ 0 h 95"/>
                <a:gd name="T36" fmla="*/ 14 w 19"/>
                <a:gd name="T37" fmla="*/ 3 h 95"/>
                <a:gd name="T38" fmla="*/ 15 w 19"/>
                <a:gd name="T39" fmla="*/ 6 h 95"/>
                <a:gd name="T40" fmla="*/ 15 w 19"/>
                <a:gd name="T41" fmla="*/ 6 h 95"/>
                <a:gd name="T42" fmla="*/ 16 w 19"/>
                <a:gd name="T43" fmla="*/ 8 h 95"/>
                <a:gd name="T44" fmla="*/ 16 w 19"/>
                <a:gd name="T45" fmla="*/ 10 h 95"/>
                <a:gd name="T46" fmla="*/ 17 w 19"/>
                <a:gd name="T47" fmla="*/ 12 h 95"/>
                <a:gd name="T48" fmla="*/ 17 w 19"/>
                <a:gd name="T49" fmla="*/ 12 h 95"/>
                <a:gd name="T50" fmla="*/ 15 w 19"/>
                <a:gd name="T51" fmla="*/ 30 h 95"/>
                <a:gd name="T52" fmla="*/ 14 w 19"/>
                <a:gd name="T53" fmla="*/ 49 h 95"/>
                <a:gd name="T54" fmla="*/ 16 w 19"/>
                <a:gd name="T55" fmla="*/ 67 h 95"/>
                <a:gd name="T56" fmla="*/ 16 w 19"/>
                <a:gd name="T57" fmla="*/ 67 h 95"/>
                <a:gd name="T58" fmla="*/ 18 w 19"/>
                <a:gd name="T59" fmla="*/ 75 h 95"/>
                <a:gd name="T60" fmla="*/ 19 w 19"/>
                <a:gd name="T61" fmla="*/ 83 h 95"/>
                <a:gd name="T62" fmla="*/ 19 w 19"/>
                <a:gd name="T63" fmla="*/ 90 h 95"/>
                <a:gd name="T64" fmla="*/ 19 w 19"/>
                <a:gd name="T65" fmla="*/ 90 h 95"/>
                <a:gd name="T66" fmla="*/ 17 w 19"/>
                <a:gd name="T67" fmla="*/ 93 h 95"/>
                <a:gd name="T68" fmla="*/ 15 w 19"/>
                <a:gd name="T69" fmla="*/ 95 h 95"/>
                <a:gd name="T70" fmla="*/ 11 w 19"/>
                <a:gd name="T71" fmla="*/ 95 h 95"/>
                <a:gd name="T72" fmla="*/ 11 w 19"/>
                <a:gd name="T73" fmla="*/ 95 h 95"/>
                <a:gd name="T74" fmla="*/ 8 w 19"/>
                <a:gd name="T75" fmla="*/ 94 h 95"/>
                <a:gd name="T76" fmla="*/ 6 w 19"/>
                <a:gd name="T77" fmla="*/ 91 h 95"/>
                <a:gd name="T78" fmla="*/ 6 w 19"/>
                <a:gd name="T79" fmla="*/ 87 h 95"/>
                <a:gd name="T80" fmla="*/ 6 w 19"/>
                <a:gd name="T81" fmla="*/ 87 h 9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9"/>
                <a:gd name="T124" fmla="*/ 0 h 95"/>
                <a:gd name="T125" fmla="*/ 19 w 19"/>
                <a:gd name="T126" fmla="*/ 95 h 9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9" h="95">
                  <a:moveTo>
                    <a:pt x="6" y="87"/>
                  </a:moveTo>
                  <a:lnTo>
                    <a:pt x="5" y="78"/>
                  </a:lnTo>
                  <a:lnTo>
                    <a:pt x="3" y="68"/>
                  </a:lnTo>
                  <a:lnTo>
                    <a:pt x="1" y="58"/>
                  </a:lnTo>
                  <a:lnTo>
                    <a:pt x="0" y="44"/>
                  </a:lnTo>
                  <a:lnTo>
                    <a:pt x="1" y="29"/>
                  </a:lnTo>
                  <a:lnTo>
                    <a:pt x="3" y="15"/>
                  </a:lnTo>
                  <a:lnTo>
                    <a:pt x="3" y="13"/>
                  </a:lnTo>
                  <a:lnTo>
                    <a:pt x="3" y="11"/>
                  </a:lnTo>
                  <a:lnTo>
                    <a:pt x="2" y="9"/>
                  </a:lnTo>
                  <a:lnTo>
                    <a:pt x="2" y="6"/>
                  </a:lnTo>
                  <a:lnTo>
                    <a:pt x="4" y="3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6" y="8"/>
                  </a:lnTo>
                  <a:lnTo>
                    <a:pt x="16" y="10"/>
                  </a:lnTo>
                  <a:lnTo>
                    <a:pt x="17" y="12"/>
                  </a:lnTo>
                  <a:lnTo>
                    <a:pt x="15" y="30"/>
                  </a:lnTo>
                  <a:lnTo>
                    <a:pt x="14" y="49"/>
                  </a:lnTo>
                  <a:lnTo>
                    <a:pt x="16" y="67"/>
                  </a:lnTo>
                  <a:lnTo>
                    <a:pt x="18" y="75"/>
                  </a:lnTo>
                  <a:lnTo>
                    <a:pt x="19" y="83"/>
                  </a:lnTo>
                  <a:lnTo>
                    <a:pt x="19" y="90"/>
                  </a:lnTo>
                  <a:lnTo>
                    <a:pt x="17" y="93"/>
                  </a:lnTo>
                  <a:lnTo>
                    <a:pt x="15" y="95"/>
                  </a:lnTo>
                  <a:lnTo>
                    <a:pt x="11" y="95"/>
                  </a:lnTo>
                  <a:lnTo>
                    <a:pt x="8" y="94"/>
                  </a:lnTo>
                  <a:lnTo>
                    <a:pt x="6" y="91"/>
                  </a:lnTo>
                  <a:lnTo>
                    <a:pt x="6" y="8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54" name="Freeform 1063"/>
            <p:cNvSpPr>
              <a:spLocks/>
            </p:cNvSpPr>
            <p:nvPr/>
          </p:nvSpPr>
          <p:spPr bwMode="auto">
            <a:xfrm>
              <a:off x="1532" y="2038"/>
              <a:ext cx="32" cy="90"/>
            </a:xfrm>
            <a:custGeom>
              <a:avLst/>
              <a:gdLst>
                <a:gd name="T0" fmla="*/ 1 w 32"/>
                <a:gd name="T1" fmla="*/ 79 h 90"/>
                <a:gd name="T2" fmla="*/ 6 w 32"/>
                <a:gd name="T3" fmla="*/ 68 h 90"/>
                <a:gd name="T4" fmla="*/ 8 w 32"/>
                <a:gd name="T5" fmla="*/ 57 h 90"/>
                <a:gd name="T6" fmla="*/ 9 w 32"/>
                <a:gd name="T7" fmla="*/ 46 h 90"/>
                <a:gd name="T8" fmla="*/ 9 w 32"/>
                <a:gd name="T9" fmla="*/ 46 h 90"/>
                <a:gd name="T10" fmla="*/ 10 w 32"/>
                <a:gd name="T11" fmla="*/ 32 h 90"/>
                <a:gd name="T12" fmla="*/ 14 w 32"/>
                <a:gd name="T13" fmla="*/ 19 h 90"/>
                <a:gd name="T14" fmla="*/ 18 w 32"/>
                <a:gd name="T15" fmla="*/ 6 h 90"/>
                <a:gd name="T16" fmla="*/ 18 w 32"/>
                <a:gd name="T17" fmla="*/ 6 h 90"/>
                <a:gd name="T18" fmla="*/ 20 w 32"/>
                <a:gd name="T19" fmla="*/ 2 h 90"/>
                <a:gd name="T20" fmla="*/ 23 w 32"/>
                <a:gd name="T21" fmla="*/ 0 h 90"/>
                <a:gd name="T22" fmla="*/ 26 w 32"/>
                <a:gd name="T23" fmla="*/ 0 h 90"/>
                <a:gd name="T24" fmla="*/ 26 w 32"/>
                <a:gd name="T25" fmla="*/ 0 h 90"/>
                <a:gd name="T26" fmla="*/ 29 w 32"/>
                <a:gd name="T27" fmla="*/ 2 h 90"/>
                <a:gd name="T28" fmla="*/ 31 w 32"/>
                <a:gd name="T29" fmla="*/ 5 h 90"/>
                <a:gd name="T30" fmla="*/ 32 w 32"/>
                <a:gd name="T31" fmla="*/ 8 h 90"/>
                <a:gd name="T32" fmla="*/ 32 w 32"/>
                <a:gd name="T33" fmla="*/ 8 h 90"/>
                <a:gd name="T34" fmla="*/ 27 w 32"/>
                <a:gd name="T35" fmla="*/ 21 h 90"/>
                <a:gd name="T36" fmla="*/ 24 w 32"/>
                <a:gd name="T37" fmla="*/ 34 h 90"/>
                <a:gd name="T38" fmla="*/ 23 w 32"/>
                <a:gd name="T39" fmla="*/ 49 h 90"/>
                <a:gd name="T40" fmla="*/ 23 w 32"/>
                <a:gd name="T41" fmla="*/ 49 h 90"/>
                <a:gd name="T42" fmla="*/ 22 w 32"/>
                <a:gd name="T43" fmla="*/ 62 h 90"/>
                <a:gd name="T44" fmla="*/ 19 w 32"/>
                <a:gd name="T45" fmla="*/ 76 h 90"/>
                <a:gd name="T46" fmla="*/ 13 w 32"/>
                <a:gd name="T47" fmla="*/ 88 h 90"/>
                <a:gd name="T48" fmla="*/ 13 w 32"/>
                <a:gd name="T49" fmla="*/ 88 h 90"/>
                <a:gd name="T50" fmla="*/ 9 w 32"/>
                <a:gd name="T51" fmla="*/ 90 h 90"/>
                <a:gd name="T52" fmla="*/ 6 w 32"/>
                <a:gd name="T53" fmla="*/ 90 h 90"/>
                <a:gd name="T54" fmla="*/ 2 w 32"/>
                <a:gd name="T55" fmla="*/ 89 h 90"/>
                <a:gd name="T56" fmla="*/ 2 w 32"/>
                <a:gd name="T57" fmla="*/ 89 h 90"/>
                <a:gd name="T58" fmla="*/ 0 w 32"/>
                <a:gd name="T59" fmla="*/ 86 h 90"/>
                <a:gd name="T60" fmla="*/ 0 w 32"/>
                <a:gd name="T61" fmla="*/ 82 h 90"/>
                <a:gd name="T62" fmla="*/ 1 w 32"/>
                <a:gd name="T63" fmla="*/ 79 h 90"/>
                <a:gd name="T64" fmla="*/ 1 w 32"/>
                <a:gd name="T65" fmla="*/ 79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2"/>
                <a:gd name="T100" fmla="*/ 0 h 90"/>
                <a:gd name="T101" fmla="*/ 32 w 32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2" h="90">
                  <a:moveTo>
                    <a:pt x="1" y="79"/>
                  </a:moveTo>
                  <a:lnTo>
                    <a:pt x="6" y="68"/>
                  </a:lnTo>
                  <a:lnTo>
                    <a:pt x="8" y="57"/>
                  </a:lnTo>
                  <a:lnTo>
                    <a:pt x="9" y="46"/>
                  </a:lnTo>
                  <a:lnTo>
                    <a:pt x="10" y="32"/>
                  </a:lnTo>
                  <a:lnTo>
                    <a:pt x="14" y="19"/>
                  </a:lnTo>
                  <a:lnTo>
                    <a:pt x="18" y="6"/>
                  </a:lnTo>
                  <a:lnTo>
                    <a:pt x="20" y="2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9" y="2"/>
                  </a:lnTo>
                  <a:lnTo>
                    <a:pt x="31" y="5"/>
                  </a:lnTo>
                  <a:lnTo>
                    <a:pt x="32" y="8"/>
                  </a:lnTo>
                  <a:lnTo>
                    <a:pt x="27" y="21"/>
                  </a:lnTo>
                  <a:lnTo>
                    <a:pt x="24" y="34"/>
                  </a:lnTo>
                  <a:lnTo>
                    <a:pt x="23" y="49"/>
                  </a:lnTo>
                  <a:lnTo>
                    <a:pt x="22" y="62"/>
                  </a:lnTo>
                  <a:lnTo>
                    <a:pt x="19" y="76"/>
                  </a:lnTo>
                  <a:lnTo>
                    <a:pt x="13" y="88"/>
                  </a:lnTo>
                  <a:lnTo>
                    <a:pt x="9" y="90"/>
                  </a:lnTo>
                  <a:lnTo>
                    <a:pt x="6" y="90"/>
                  </a:lnTo>
                  <a:lnTo>
                    <a:pt x="2" y="89"/>
                  </a:lnTo>
                  <a:lnTo>
                    <a:pt x="0" y="86"/>
                  </a:lnTo>
                  <a:lnTo>
                    <a:pt x="0" y="82"/>
                  </a:lnTo>
                  <a:lnTo>
                    <a:pt x="1" y="7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55" name="Freeform 1064"/>
            <p:cNvSpPr>
              <a:spLocks/>
            </p:cNvSpPr>
            <p:nvPr/>
          </p:nvSpPr>
          <p:spPr bwMode="auto">
            <a:xfrm>
              <a:off x="1559" y="2040"/>
              <a:ext cx="26" cy="85"/>
            </a:xfrm>
            <a:custGeom>
              <a:avLst/>
              <a:gdLst>
                <a:gd name="T0" fmla="*/ 11 w 26"/>
                <a:gd name="T1" fmla="*/ 78 h 85"/>
                <a:gd name="T2" fmla="*/ 10 w 26"/>
                <a:gd name="T3" fmla="*/ 54 h 85"/>
                <a:gd name="T4" fmla="*/ 4 w 26"/>
                <a:gd name="T5" fmla="*/ 31 h 85"/>
                <a:gd name="T6" fmla="*/ 0 w 26"/>
                <a:gd name="T7" fmla="*/ 8 h 85"/>
                <a:gd name="T8" fmla="*/ 0 w 26"/>
                <a:gd name="T9" fmla="*/ 8 h 85"/>
                <a:gd name="T10" fmla="*/ 0 w 26"/>
                <a:gd name="T11" fmla="*/ 4 h 85"/>
                <a:gd name="T12" fmla="*/ 3 w 26"/>
                <a:gd name="T13" fmla="*/ 1 h 85"/>
                <a:gd name="T14" fmla="*/ 6 w 26"/>
                <a:gd name="T15" fmla="*/ 0 h 85"/>
                <a:gd name="T16" fmla="*/ 6 w 26"/>
                <a:gd name="T17" fmla="*/ 0 h 85"/>
                <a:gd name="T18" fmla="*/ 9 w 26"/>
                <a:gd name="T19" fmla="*/ 1 h 85"/>
                <a:gd name="T20" fmla="*/ 12 w 26"/>
                <a:gd name="T21" fmla="*/ 3 h 85"/>
                <a:gd name="T22" fmla="*/ 13 w 26"/>
                <a:gd name="T23" fmla="*/ 6 h 85"/>
                <a:gd name="T24" fmla="*/ 13 w 26"/>
                <a:gd name="T25" fmla="*/ 6 h 85"/>
                <a:gd name="T26" fmla="*/ 16 w 26"/>
                <a:gd name="T27" fmla="*/ 21 h 85"/>
                <a:gd name="T28" fmla="*/ 19 w 26"/>
                <a:gd name="T29" fmla="*/ 36 h 85"/>
                <a:gd name="T30" fmla="*/ 24 w 26"/>
                <a:gd name="T31" fmla="*/ 51 h 85"/>
                <a:gd name="T32" fmla="*/ 24 w 26"/>
                <a:gd name="T33" fmla="*/ 51 h 85"/>
                <a:gd name="T34" fmla="*/ 25 w 26"/>
                <a:gd name="T35" fmla="*/ 60 h 85"/>
                <a:gd name="T36" fmla="*/ 26 w 26"/>
                <a:gd name="T37" fmla="*/ 70 h 85"/>
                <a:gd name="T38" fmla="*/ 25 w 26"/>
                <a:gd name="T39" fmla="*/ 80 h 85"/>
                <a:gd name="T40" fmla="*/ 25 w 26"/>
                <a:gd name="T41" fmla="*/ 80 h 85"/>
                <a:gd name="T42" fmla="*/ 23 w 26"/>
                <a:gd name="T43" fmla="*/ 83 h 85"/>
                <a:gd name="T44" fmla="*/ 20 w 26"/>
                <a:gd name="T45" fmla="*/ 85 h 85"/>
                <a:gd name="T46" fmla="*/ 17 w 26"/>
                <a:gd name="T47" fmla="*/ 85 h 85"/>
                <a:gd name="T48" fmla="*/ 17 w 26"/>
                <a:gd name="T49" fmla="*/ 85 h 85"/>
                <a:gd name="T50" fmla="*/ 13 w 26"/>
                <a:gd name="T51" fmla="*/ 84 h 85"/>
                <a:gd name="T52" fmla="*/ 11 w 26"/>
                <a:gd name="T53" fmla="*/ 81 h 85"/>
                <a:gd name="T54" fmla="*/ 11 w 26"/>
                <a:gd name="T55" fmla="*/ 78 h 85"/>
                <a:gd name="T56" fmla="*/ 11 w 26"/>
                <a:gd name="T57" fmla="*/ 78 h 8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6"/>
                <a:gd name="T88" fmla="*/ 0 h 85"/>
                <a:gd name="T89" fmla="*/ 26 w 26"/>
                <a:gd name="T90" fmla="*/ 85 h 8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6" h="85">
                  <a:moveTo>
                    <a:pt x="11" y="78"/>
                  </a:moveTo>
                  <a:lnTo>
                    <a:pt x="10" y="54"/>
                  </a:lnTo>
                  <a:lnTo>
                    <a:pt x="4" y="31"/>
                  </a:lnTo>
                  <a:lnTo>
                    <a:pt x="0" y="8"/>
                  </a:lnTo>
                  <a:lnTo>
                    <a:pt x="0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9" y="1"/>
                  </a:lnTo>
                  <a:lnTo>
                    <a:pt x="12" y="3"/>
                  </a:lnTo>
                  <a:lnTo>
                    <a:pt x="13" y="6"/>
                  </a:lnTo>
                  <a:lnTo>
                    <a:pt x="16" y="21"/>
                  </a:lnTo>
                  <a:lnTo>
                    <a:pt x="19" y="36"/>
                  </a:lnTo>
                  <a:lnTo>
                    <a:pt x="24" y="51"/>
                  </a:lnTo>
                  <a:lnTo>
                    <a:pt x="25" y="60"/>
                  </a:lnTo>
                  <a:lnTo>
                    <a:pt x="26" y="70"/>
                  </a:lnTo>
                  <a:lnTo>
                    <a:pt x="25" y="80"/>
                  </a:lnTo>
                  <a:lnTo>
                    <a:pt x="23" y="83"/>
                  </a:lnTo>
                  <a:lnTo>
                    <a:pt x="20" y="85"/>
                  </a:lnTo>
                  <a:lnTo>
                    <a:pt x="17" y="85"/>
                  </a:lnTo>
                  <a:lnTo>
                    <a:pt x="13" y="84"/>
                  </a:lnTo>
                  <a:lnTo>
                    <a:pt x="11" y="81"/>
                  </a:lnTo>
                  <a:lnTo>
                    <a:pt x="11" y="7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56" name="Freeform 1065"/>
            <p:cNvSpPr>
              <a:spLocks/>
            </p:cNvSpPr>
            <p:nvPr/>
          </p:nvSpPr>
          <p:spPr bwMode="auto">
            <a:xfrm>
              <a:off x="1581" y="2042"/>
              <a:ext cx="23" cy="89"/>
            </a:xfrm>
            <a:custGeom>
              <a:avLst/>
              <a:gdLst>
                <a:gd name="T0" fmla="*/ 1 w 23"/>
                <a:gd name="T1" fmla="*/ 80 h 89"/>
                <a:gd name="T2" fmla="*/ 4 w 23"/>
                <a:gd name="T3" fmla="*/ 70 h 89"/>
                <a:gd name="T4" fmla="*/ 6 w 23"/>
                <a:gd name="T5" fmla="*/ 60 h 89"/>
                <a:gd name="T6" fmla="*/ 6 w 23"/>
                <a:gd name="T7" fmla="*/ 50 h 89"/>
                <a:gd name="T8" fmla="*/ 6 w 23"/>
                <a:gd name="T9" fmla="*/ 50 h 89"/>
                <a:gd name="T10" fmla="*/ 6 w 23"/>
                <a:gd name="T11" fmla="*/ 47 h 89"/>
                <a:gd name="T12" fmla="*/ 6 w 23"/>
                <a:gd name="T13" fmla="*/ 45 h 89"/>
                <a:gd name="T14" fmla="*/ 7 w 23"/>
                <a:gd name="T15" fmla="*/ 43 h 89"/>
                <a:gd name="T16" fmla="*/ 7 w 23"/>
                <a:gd name="T17" fmla="*/ 43 h 89"/>
                <a:gd name="T18" fmla="*/ 7 w 23"/>
                <a:gd name="T19" fmla="*/ 33 h 89"/>
                <a:gd name="T20" fmla="*/ 7 w 23"/>
                <a:gd name="T21" fmla="*/ 23 h 89"/>
                <a:gd name="T22" fmla="*/ 8 w 23"/>
                <a:gd name="T23" fmla="*/ 14 h 89"/>
                <a:gd name="T24" fmla="*/ 8 w 23"/>
                <a:gd name="T25" fmla="*/ 14 h 89"/>
                <a:gd name="T26" fmla="*/ 8 w 23"/>
                <a:gd name="T27" fmla="*/ 11 h 89"/>
                <a:gd name="T28" fmla="*/ 9 w 23"/>
                <a:gd name="T29" fmla="*/ 8 h 89"/>
                <a:gd name="T30" fmla="*/ 10 w 23"/>
                <a:gd name="T31" fmla="*/ 6 h 89"/>
                <a:gd name="T32" fmla="*/ 10 w 23"/>
                <a:gd name="T33" fmla="*/ 6 h 89"/>
                <a:gd name="T34" fmla="*/ 10 w 23"/>
                <a:gd name="T35" fmla="*/ 6 h 89"/>
                <a:gd name="T36" fmla="*/ 10 w 23"/>
                <a:gd name="T37" fmla="*/ 6 h 89"/>
                <a:gd name="T38" fmla="*/ 10 w 23"/>
                <a:gd name="T39" fmla="*/ 6 h 89"/>
                <a:gd name="T40" fmla="*/ 10 w 23"/>
                <a:gd name="T41" fmla="*/ 6 h 89"/>
                <a:gd name="T42" fmla="*/ 11 w 23"/>
                <a:gd name="T43" fmla="*/ 3 h 89"/>
                <a:gd name="T44" fmla="*/ 13 w 23"/>
                <a:gd name="T45" fmla="*/ 1 h 89"/>
                <a:gd name="T46" fmla="*/ 17 w 23"/>
                <a:gd name="T47" fmla="*/ 0 h 89"/>
                <a:gd name="T48" fmla="*/ 17 w 23"/>
                <a:gd name="T49" fmla="*/ 0 h 89"/>
                <a:gd name="T50" fmla="*/ 20 w 23"/>
                <a:gd name="T51" fmla="*/ 1 h 89"/>
                <a:gd name="T52" fmla="*/ 22 w 23"/>
                <a:gd name="T53" fmla="*/ 3 h 89"/>
                <a:gd name="T54" fmla="*/ 23 w 23"/>
                <a:gd name="T55" fmla="*/ 7 h 89"/>
                <a:gd name="T56" fmla="*/ 23 w 23"/>
                <a:gd name="T57" fmla="*/ 7 h 89"/>
                <a:gd name="T58" fmla="*/ 23 w 23"/>
                <a:gd name="T59" fmla="*/ 10 h 89"/>
                <a:gd name="T60" fmla="*/ 22 w 23"/>
                <a:gd name="T61" fmla="*/ 13 h 89"/>
                <a:gd name="T62" fmla="*/ 21 w 23"/>
                <a:gd name="T63" fmla="*/ 16 h 89"/>
                <a:gd name="T64" fmla="*/ 21 w 23"/>
                <a:gd name="T65" fmla="*/ 16 h 89"/>
                <a:gd name="T66" fmla="*/ 21 w 23"/>
                <a:gd name="T67" fmla="*/ 28 h 89"/>
                <a:gd name="T68" fmla="*/ 21 w 23"/>
                <a:gd name="T69" fmla="*/ 40 h 89"/>
                <a:gd name="T70" fmla="*/ 19 w 23"/>
                <a:gd name="T71" fmla="*/ 52 h 89"/>
                <a:gd name="T72" fmla="*/ 19 w 23"/>
                <a:gd name="T73" fmla="*/ 52 h 89"/>
                <a:gd name="T74" fmla="*/ 19 w 23"/>
                <a:gd name="T75" fmla="*/ 63 h 89"/>
                <a:gd name="T76" fmla="*/ 17 w 23"/>
                <a:gd name="T77" fmla="*/ 74 h 89"/>
                <a:gd name="T78" fmla="*/ 13 w 23"/>
                <a:gd name="T79" fmla="*/ 85 h 89"/>
                <a:gd name="T80" fmla="*/ 13 w 23"/>
                <a:gd name="T81" fmla="*/ 85 h 89"/>
                <a:gd name="T82" fmla="*/ 11 w 23"/>
                <a:gd name="T83" fmla="*/ 87 h 89"/>
                <a:gd name="T84" fmla="*/ 8 w 23"/>
                <a:gd name="T85" fmla="*/ 89 h 89"/>
                <a:gd name="T86" fmla="*/ 5 w 23"/>
                <a:gd name="T87" fmla="*/ 89 h 89"/>
                <a:gd name="T88" fmla="*/ 5 w 23"/>
                <a:gd name="T89" fmla="*/ 89 h 89"/>
                <a:gd name="T90" fmla="*/ 2 w 23"/>
                <a:gd name="T91" fmla="*/ 87 h 89"/>
                <a:gd name="T92" fmla="*/ 0 w 23"/>
                <a:gd name="T93" fmla="*/ 83 h 89"/>
                <a:gd name="T94" fmla="*/ 1 w 23"/>
                <a:gd name="T95" fmla="*/ 80 h 89"/>
                <a:gd name="T96" fmla="*/ 1 w 23"/>
                <a:gd name="T97" fmla="*/ 80 h 8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3"/>
                <a:gd name="T148" fmla="*/ 0 h 89"/>
                <a:gd name="T149" fmla="*/ 23 w 23"/>
                <a:gd name="T150" fmla="*/ 89 h 8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3" h="89">
                  <a:moveTo>
                    <a:pt x="1" y="80"/>
                  </a:moveTo>
                  <a:lnTo>
                    <a:pt x="4" y="70"/>
                  </a:lnTo>
                  <a:lnTo>
                    <a:pt x="6" y="60"/>
                  </a:lnTo>
                  <a:lnTo>
                    <a:pt x="6" y="50"/>
                  </a:lnTo>
                  <a:lnTo>
                    <a:pt x="6" y="47"/>
                  </a:lnTo>
                  <a:lnTo>
                    <a:pt x="6" y="45"/>
                  </a:lnTo>
                  <a:lnTo>
                    <a:pt x="7" y="43"/>
                  </a:lnTo>
                  <a:lnTo>
                    <a:pt x="7" y="33"/>
                  </a:lnTo>
                  <a:lnTo>
                    <a:pt x="7" y="23"/>
                  </a:lnTo>
                  <a:lnTo>
                    <a:pt x="8" y="14"/>
                  </a:lnTo>
                  <a:lnTo>
                    <a:pt x="8" y="11"/>
                  </a:lnTo>
                  <a:lnTo>
                    <a:pt x="9" y="8"/>
                  </a:lnTo>
                  <a:lnTo>
                    <a:pt x="10" y="6"/>
                  </a:lnTo>
                  <a:lnTo>
                    <a:pt x="11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0" y="1"/>
                  </a:lnTo>
                  <a:lnTo>
                    <a:pt x="22" y="3"/>
                  </a:lnTo>
                  <a:lnTo>
                    <a:pt x="23" y="7"/>
                  </a:lnTo>
                  <a:lnTo>
                    <a:pt x="23" y="10"/>
                  </a:lnTo>
                  <a:lnTo>
                    <a:pt x="22" y="13"/>
                  </a:lnTo>
                  <a:lnTo>
                    <a:pt x="21" y="16"/>
                  </a:lnTo>
                  <a:lnTo>
                    <a:pt x="21" y="28"/>
                  </a:lnTo>
                  <a:lnTo>
                    <a:pt x="21" y="40"/>
                  </a:lnTo>
                  <a:lnTo>
                    <a:pt x="19" y="52"/>
                  </a:lnTo>
                  <a:lnTo>
                    <a:pt x="19" y="63"/>
                  </a:lnTo>
                  <a:lnTo>
                    <a:pt x="17" y="74"/>
                  </a:lnTo>
                  <a:lnTo>
                    <a:pt x="13" y="85"/>
                  </a:lnTo>
                  <a:lnTo>
                    <a:pt x="11" y="87"/>
                  </a:lnTo>
                  <a:lnTo>
                    <a:pt x="8" y="89"/>
                  </a:lnTo>
                  <a:lnTo>
                    <a:pt x="5" y="89"/>
                  </a:lnTo>
                  <a:lnTo>
                    <a:pt x="2" y="87"/>
                  </a:lnTo>
                  <a:lnTo>
                    <a:pt x="0" y="83"/>
                  </a:lnTo>
                  <a:lnTo>
                    <a:pt x="1" y="8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57" name="Freeform 1066"/>
            <p:cNvSpPr>
              <a:spLocks/>
            </p:cNvSpPr>
            <p:nvPr/>
          </p:nvSpPr>
          <p:spPr bwMode="auto">
            <a:xfrm>
              <a:off x="1596" y="2041"/>
              <a:ext cx="33" cy="90"/>
            </a:xfrm>
            <a:custGeom>
              <a:avLst/>
              <a:gdLst>
                <a:gd name="T0" fmla="*/ 20 w 33"/>
                <a:gd name="T1" fmla="*/ 87 h 90"/>
                <a:gd name="T2" fmla="*/ 13 w 33"/>
                <a:gd name="T3" fmla="*/ 73 h 90"/>
                <a:gd name="T4" fmla="*/ 7 w 33"/>
                <a:gd name="T5" fmla="*/ 59 h 90"/>
                <a:gd name="T6" fmla="*/ 3 w 33"/>
                <a:gd name="T7" fmla="*/ 45 h 90"/>
                <a:gd name="T8" fmla="*/ 3 w 33"/>
                <a:gd name="T9" fmla="*/ 45 h 90"/>
                <a:gd name="T10" fmla="*/ 3 w 33"/>
                <a:gd name="T11" fmla="*/ 33 h 90"/>
                <a:gd name="T12" fmla="*/ 2 w 33"/>
                <a:gd name="T13" fmla="*/ 20 h 90"/>
                <a:gd name="T14" fmla="*/ 0 w 33"/>
                <a:gd name="T15" fmla="*/ 8 h 90"/>
                <a:gd name="T16" fmla="*/ 0 w 33"/>
                <a:gd name="T17" fmla="*/ 8 h 90"/>
                <a:gd name="T18" fmla="*/ 1 w 33"/>
                <a:gd name="T19" fmla="*/ 4 h 90"/>
                <a:gd name="T20" fmla="*/ 3 w 33"/>
                <a:gd name="T21" fmla="*/ 2 h 90"/>
                <a:gd name="T22" fmla="*/ 6 w 33"/>
                <a:gd name="T23" fmla="*/ 0 h 90"/>
                <a:gd name="T24" fmla="*/ 6 w 33"/>
                <a:gd name="T25" fmla="*/ 0 h 90"/>
                <a:gd name="T26" fmla="*/ 10 w 33"/>
                <a:gd name="T27" fmla="*/ 1 h 90"/>
                <a:gd name="T28" fmla="*/ 13 w 33"/>
                <a:gd name="T29" fmla="*/ 3 h 90"/>
                <a:gd name="T30" fmla="*/ 14 w 33"/>
                <a:gd name="T31" fmla="*/ 6 h 90"/>
                <a:gd name="T32" fmla="*/ 14 w 33"/>
                <a:gd name="T33" fmla="*/ 6 h 90"/>
                <a:gd name="T34" fmla="*/ 15 w 33"/>
                <a:gd name="T35" fmla="*/ 19 h 90"/>
                <a:gd name="T36" fmla="*/ 17 w 33"/>
                <a:gd name="T37" fmla="*/ 33 h 90"/>
                <a:gd name="T38" fmla="*/ 17 w 33"/>
                <a:gd name="T39" fmla="*/ 46 h 90"/>
                <a:gd name="T40" fmla="*/ 17 w 33"/>
                <a:gd name="T41" fmla="*/ 46 h 90"/>
                <a:gd name="T42" fmla="*/ 21 w 33"/>
                <a:gd name="T43" fmla="*/ 57 h 90"/>
                <a:gd name="T44" fmla="*/ 26 w 33"/>
                <a:gd name="T45" fmla="*/ 69 h 90"/>
                <a:gd name="T46" fmla="*/ 32 w 33"/>
                <a:gd name="T47" fmla="*/ 80 h 90"/>
                <a:gd name="T48" fmla="*/ 32 w 33"/>
                <a:gd name="T49" fmla="*/ 80 h 90"/>
                <a:gd name="T50" fmla="*/ 33 w 33"/>
                <a:gd name="T51" fmla="*/ 84 h 90"/>
                <a:gd name="T52" fmla="*/ 32 w 33"/>
                <a:gd name="T53" fmla="*/ 87 h 90"/>
                <a:gd name="T54" fmla="*/ 29 w 33"/>
                <a:gd name="T55" fmla="*/ 89 h 90"/>
                <a:gd name="T56" fmla="*/ 29 w 33"/>
                <a:gd name="T57" fmla="*/ 89 h 90"/>
                <a:gd name="T58" fmla="*/ 26 w 33"/>
                <a:gd name="T59" fmla="*/ 90 h 90"/>
                <a:gd name="T60" fmla="*/ 23 w 33"/>
                <a:gd name="T61" fmla="*/ 89 h 90"/>
                <a:gd name="T62" fmla="*/ 20 w 33"/>
                <a:gd name="T63" fmla="*/ 87 h 90"/>
                <a:gd name="T64" fmla="*/ 20 w 33"/>
                <a:gd name="T65" fmla="*/ 87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"/>
                <a:gd name="T100" fmla="*/ 0 h 90"/>
                <a:gd name="T101" fmla="*/ 33 w 33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" h="90">
                  <a:moveTo>
                    <a:pt x="20" y="87"/>
                  </a:moveTo>
                  <a:lnTo>
                    <a:pt x="13" y="73"/>
                  </a:lnTo>
                  <a:lnTo>
                    <a:pt x="7" y="59"/>
                  </a:lnTo>
                  <a:lnTo>
                    <a:pt x="3" y="45"/>
                  </a:lnTo>
                  <a:lnTo>
                    <a:pt x="3" y="33"/>
                  </a:lnTo>
                  <a:lnTo>
                    <a:pt x="2" y="20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2"/>
                  </a:lnTo>
                  <a:lnTo>
                    <a:pt x="6" y="0"/>
                  </a:lnTo>
                  <a:lnTo>
                    <a:pt x="10" y="1"/>
                  </a:lnTo>
                  <a:lnTo>
                    <a:pt x="13" y="3"/>
                  </a:lnTo>
                  <a:lnTo>
                    <a:pt x="14" y="6"/>
                  </a:lnTo>
                  <a:lnTo>
                    <a:pt x="15" y="19"/>
                  </a:lnTo>
                  <a:lnTo>
                    <a:pt x="17" y="33"/>
                  </a:lnTo>
                  <a:lnTo>
                    <a:pt x="17" y="46"/>
                  </a:lnTo>
                  <a:lnTo>
                    <a:pt x="21" y="57"/>
                  </a:lnTo>
                  <a:lnTo>
                    <a:pt x="26" y="69"/>
                  </a:lnTo>
                  <a:lnTo>
                    <a:pt x="32" y="80"/>
                  </a:lnTo>
                  <a:lnTo>
                    <a:pt x="33" y="84"/>
                  </a:lnTo>
                  <a:lnTo>
                    <a:pt x="32" y="87"/>
                  </a:lnTo>
                  <a:lnTo>
                    <a:pt x="29" y="89"/>
                  </a:lnTo>
                  <a:lnTo>
                    <a:pt x="26" y="90"/>
                  </a:lnTo>
                  <a:lnTo>
                    <a:pt x="23" y="89"/>
                  </a:lnTo>
                  <a:lnTo>
                    <a:pt x="20" y="8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58" name="Freeform 1067"/>
            <p:cNvSpPr>
              <a:spLocks/>
            </p:cNvSpPr>
            <p:nvPr/>
          </p:nvSpPr>
          <p:spPr bwMode="auto">
            <a:xfrm>
              <a:off x="1620" y="2038"/>
              <a:ext cx="21" cy="90"/>
            </a:xfrm>
            <a:custGeom>
              <a:avLst/>
              <a:gdLst>
                <a:gd name="T0" fmla="*/ 8 w 21"/>
                <a:gd name="T1" fmla="*/ 84 h 90"/>
                <a:gd name="T2" fmla="*/ 5 w 21"/>
                <a:gd name="T3" fmla="*/ 59 h 90"/>
                <a:gd name="T4" fmla="*/ 2 w 21"/>
                <a:gd name="T5" fmla="*/ 34 h 90"/>
                <a:gd name="T6" fmla="*/ 0 w 21"/>
                <a:gd name="T7" fmla="*/ 10 h 90"/>
                <a:gd name="T8" fmla="*/ 0 w 21"/>
                <a:gd name="T9" fmla="*/ 10 h 90"/>
                <a:gd name="T10" fmla="*/ 0 w 21"/>
                <a:gd name="T11" fmla="*/ 8 h 90"/>
                <a:gd name="T12" fmla="*/ 1 w 21"/>
                <a:gd name="T13" fmla="*/ 6 h 90"/>
                <a:gd name="T14" fmla="*/ 2 w 21"/>
                <a:gd name="T15" fmla="*/ 4 h 90"/>
                <a:gd name="T16" fmla="*/ 2 w 21"/>
                <a:gd name="T17" fmla="*/ 4 h 90"/>
                <a:gd name="T18" fmla="*/ 4 w 21"/>
                <a:gd name="T19" fmla="*/ 1 h 90"/>
                <a:gd name="T20" fmla="*/ 7 w 21"/>
                <a:gd name="T21" fmla="*/ 0 h 90"/>
                <a:gd name="T22" fmla="*/ 11 w 21"/>
                <a:gd name="T23" fmla="*/ 1 h 90"/>
                <a:gd name="T24" fmla="*/ 11 w 21"/>
                <a:gd name="T25" fmla="*/ 1 h 90"/>
                <a:gd name="T26" fmla="*/ 14 w 21"/>
                <a:gd name="T27" fmla="*/ 3 h 90"/>
                <a:gd name="T28" fmla="*/ 15 w 21"/>
                <a:gd name="T29" fmla="*/ 6 h 90"/>
                <a:gd name="T30" fmla="*/ 15 w 21"/>
                <a:gd name="T31" fmla="*/ 9 h 90"/>
                <a:gd name="T32" fmla="*/ 15 w 21"/>
                <a:gd name="T33" fmla="*/ 9 h 90"/>
                <a:gd name="T34" fmla="*/ 14 w 21"/>
                <a:gd name="T35" fmla="*/ 11 h 90"/>
                <a:gd name="T36" fmla="*/ 14 w 21"/>
                <a:gd name="T37" fmla="*/ 12 h 90"/>
                <a:gd name="T38" fmla="*/ 13 w 21"/>
                <a:gd name="T39" fmla="*/ 14 h 90"/>
                <a:gd name="T40" fmla="*/ 13 w 21"/>
                <a:gd name="T41" fmla="*/ 14 h 90"/>
                <a:gd name="T42" fmla="*/ 16 w 21"/>
                <a:gd name="T43" fmla="*/ 37 h 90"/>
                <a:gd name="T44" fmla="*/ 19 w 21"/>
                <a:gd name="T45" fmla="*/ 59 h 90"/>
                <a:gd name="T46" fmla="*/ 21 w 21"/>
                <a:gd name="T47" fmla="*/ 82 h 90"/>
                <a:gd name="T48" fmla="*/ 21 w 21"/>
                <a:gd name="T49" fmla="*/ 82 h 90"/>
                <a:gd name="T50" fmla="*/ 21 w 21"/>
                <a:gd name="T51" fmla="*/ 85 h 90"/>
                <a:gd name="T52" fmla="*/ 19 w 21"/>
                <a:gd name="T53" fmla="*/ 88 h 90"/>
                <a:gd name="T54" fmla="*/ 15 w 21"/>
                <a:gd name="T55" fmla="*/ 90 h 90"/>
                <a:gd name="T56" fmla="*/ 15 w 21"/>
                <a:gd name="T57" fmla="*/ 90 h 90"/>
                <a:gd name="T58" fmla="*/ 12 w 21"/>
                <a:gd name="T59" fmla="*/ 89 h 90"/>
                <a:gd name="T60" fmla="*/ 9 w 21"/>
                <a:gd name="T61" fmla="*/ 87 h 90"/>
                <a:gd name="T62" fmla="*/ 8 w 21"/>
                <a:gd name="T63" fmla="*/ 84 h 90"/>
                <a:gd name="T64" fmla="*/ 8 w 21"/>
                <a:gd name="T65" fmla="*/ 84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1"/>
                <a:gd name="T100" fmla="*/ 0 h 90"/>
                <a:gd name="T101" fmla="*/ 21 w 21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1" h="90">
                  <a:moveTo>
                    <a:pt x="8" y="84"/>
                  </a:moveTo>
                  <a:lnTo>
                    <a:pt x="5" y="59"/>
                  </a:lnTo>
                  <a:lnTo>
                    <a:pt x="2" y="34"/>
                  </a:lnTo>
                  <a:lnTo>
                    <a:pt x="0" y="10"/>
                  </a:lnTo>
                  <a:lnTo>
                    <a:pt x="0" y="8"/>
                  </a:lnTo>
                  <a:lnTo>
                    <a:pt x="1" y="6"/>
                  </a:lnTo>
                  <a:lnTo>
                    <a:pt x="2" y="4"/>
                  </a:lnTo>
                  <a:lnTo>
                    <a:pt x="4" y="1"/>
                  </a:lnTo>
                  <a:lnTo>
                    <a:pt x="7" y="0"/>
                  </a:lnTo>
                  <a:lnTo>
                    <a:pt x="11" y="1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5" y="9"/>
                  </a:lnTo>
                  <a:lnTo>
                    <a:pt x="14" y="11"/>
                  </a:lnTo>
                  <a:lnTo>
                    <a:pt x="14" y="12"/>
                  </a:lnTo>
                  <a:lnTo>
                    <a:pt x="13" y="14"/>
                  </a:lnTo>
                  <a:lnTo>
                    <a:pt x="16" y="37"/>
                  </a:lnTo>
                  <a:lnTo>
                    <a:pt x="19" y="59"/>
                  </a:lnTo>
                  <a:lnTo>
                    <a:pt x="21" y="82"/>
                  </a:lnTo>
                  <a:lnTo>
                    <a:pt x="21" y="85"/>
                  </a:lnTo>
                  <a:lnTo>
                    <a:pt x="19" y="88"/>
                  </a:lnTo>
                  <a:lnTo>
                    <a:pt x="15" y="90"/>
                  </a:lnTo>
                  <a:lnTo>
                    <a:pt x="12" y="89"/>
                  </a:lnTo>
                  <a:lnTo>
                    <a:pt x="9" y="87"/>
                  </a:lnTo>
                  <a:lnTo>
                    <a:pt x="8" y="8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59" name="Freeform 1068"/>
            <p:cNvSpPr>
              <a:spLocks/>
            </p:cNvSpPr>
            <p:nvPr/>
          </p:nvSpPr>
          <p:spPr bwMode="auto">
            <a:xfrm>
              <a:off x="1634" y="2037"/>
              <a:ext cx="45" cy="85"/>
            </a:xfrm>
            <a:custGeom>
              <a:avLst/>
              <a:gdLst>
                <a:gd name="T0" fmla="*/ 32 w 45"/>
                <a:gd name="T1" fmla="*/ 82 h 85"/>
                <a:gd name="T2" fmla="*/ 18 w 45"/>
                <a:gd name="T3" fmla="*/ 59 h 85"/>
                <a:gd name="T4" fmla="*/ 7 w 45"/>
                <a:gd name="T5" fmla="*/ 34 h 85"/>
                <a:gd name="T6" fmla="*/ 0 w 45"/>
                <a:gd name="T7" fmla="*/ 8 h 85"/>
                <a:gd name="T8" fmla="*/ 0 w 45"/>
                <a:gd name="T9" fmla="*/ 8 h 85"/>
                <a:gd name="T10" fmla="*/ 0 w 45"/>
                <a:gd name="T11" fmla="*/ 5 h 85"/>
                <a:gd name="T12" fmla="*/ 2 w 45"/>
                <a:gd name="T13" fmla="*/ 2 h 85"/>
                <a:gd name="T14" fmla="*/ 5 w 45"/>
                <a:gd name="T15" fmla="*/ 0 h 85"/>
                <a:gd name="T16" fmla="*/ 5 w 45"/>
                <a:gd name="T17" fmla="*/ 0 h 85"/>
                <a:gd name="T18" fmla="*/ 9 w 45"/>
                <a:gd name="T19" fmla="*/ 0 h 85"/>
                <a:gd name="T20" fmla="*/ 12 w 45"/>
                <a:gd name="T21" fmla="*/ 2 h 85"/>
                <a:gd name="T22" fmla="*/ 13 w 45"/>
                <a:gd name="T23" fmla="*/ 5 h 85"/>
                <a:gd name="T24" fmla="*/ 13 w 45"/>
                <a:gd name="T25" fmla="*/ 5 h 85"/>
                <a:gd name="T26" fmla="*/ 21 w 45"/>
                <a:gd name="T27" fmla="*/ 29 h 85"/>
                <a:gd name="T28" fmla="*/ 31 w 45"/>
                <a:gd name="T29" fmla="*/ 53 h 85"/>
                <a:gd name="T30" fmla="*/ 44 w 45"/>
                <a:gd name="T31" fmla="*/ 75 h 85"/>
                <a:gd name="T32" fmla="*/ 44 w 45"/>
                <a:gd name="T33" fmla="*/ 75 h 85"/>
                <a:gd name="T34" fmla="*/ 45 w 45"/>
                <a:gd name="T35" fmla="*/ 78 h 85"/>
                <a:gd name="T36" fmla="*/ 44 w 45"/>
                <a:gd name="T37" fmla="*/ 82 h 85"/>
                <a:gd name="T38" fmla="*/ 41 w 45"/>
                <a:gd name="T39" fmla="*/ 84 h 85"/>
                <a:gd name="T40" fmla="*/ 41 w 45"/>
                <a:gd name="T41" fmla="*/ 84 h 85"/>
                <a:gd name="T42" fmla="*/ 38 w 45"/>
                <a:gd name="T43" fmla="*/ 85 h 85"/>
                <a:gd name="T44" fmla="*/ 35 w 45"/>
                <a:gd name="T45" fmla="*/ 84 h 85"/>
                <a:gd name="T46" fmla="*/ 32 w 45"/>
                <a:gd name="T47" fmla="*/ 82 h 85"/>
                <a:gd name="T48" fmla="*/ 32 w 45"/>
                <a:gd name="T49" fmla="*/ 82 h 8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5"/>
                <a:gd name="T76" fmla="*/ 0 h 85"/>
                <a:gd name="T77" fmla="*/ 45 w 45"/>
                <a:gd name="T78" fmla="*/ 85 h 8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5" h="85">
                  <a:moveTo>
                    <a:pt x="32" y="82"/>
                  </a:moveTo>
                  <a:lnTo>
                    <a:pt x="18" y="59"/>
                  </a:lnTo>
                  <a:lnTo>
                    <a:pt x="7" y="34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3" y="5"/>
                  </a:lnTo>
                  <a:lnTo>
                    <a:pt x="21" y="29"/>
                  </a:lnTo>
                  <a:lnTo>
                    <a:pt x="31" y="53"/>
                  </a:lnTo>
                  <a:lnTo>
                    <a:pt x="44" y="75"/>
                  </a:lnTo>
                  <a:lnTo>
                    <a:pt x="45" y="78"/>
                  </a:lnTo>
                  <a:lnTo>
                    <a:pt x="44" y="82"/>
                  </a:lnTo>
                  <a:lnTo>
                    <a:pt x="41" y="84"/>
                  </a:lnTo>
                  <a:lnTo>
                    <a:pt x="38" y="85"/>
                  </a:lnTo>
                  <a:lnTo>
                    <a:pt x="35" y="84"/>
                  </a:lnTo>
                  <a:lnTo>
                    <a:pt x="32" y="8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60" name="Freeform 1069"/>
            <p:cNvSpPr>
              <a:spLocks/>
            </p:cNvSpPr>
            <p:nvPr/>
          </p:nvSpPr>
          <p:spPr bwMode="auto">
            <a:xfrm>
              <a:off x="1658" y="2031"/>
              <a:ext cx="30" cy="88"/>
            </a:xfrm>
            <a:custGeom>
              <a:avLst/>
              <a:gdLst>
                <a:gd name="T0" fmla="*/ 16 w 30"/>
                <a:gd name="T1" fmla="*/ 79 h 88"/>
                <a:gd name="T2" fmla="*/ 16 w 30"/>
                <a:gd name="T3" fmla="*/ 78 h 88"/>
                <a:gd name="T4" fmla="*/ 16 w 30"/>
                <a:gd name="T5" fmla="*/ 77 h 88"/>
                <a:gd name="T6" fmla="*/ 16 w 30"/>
                <a:gd name="T7" fmla="*/ 76 h 88"/>
                <a:gd name="T8" fmla="*/ 16 w 30"/>
                <a:gd name="T9" fmla="*/ 76 h 88"/>
                <a:gd name="T10" fmla="*/ 13 w 30"/>
                <a:gd name="T11" fmla="*/ 68 h 88"/>
                <a:gd name="T12" fmla="*/ 10 w 30"/>
                <a:gd name="T13" fmla="*/ 61 h 88"/>
                <a:gd name="T14" fmla="*/ 7 w 30"/>
                <a:gd name="T15" fmla="*/ 53 h 88"/>
                <a:gd name="T16" fmla="*/ 7 w 30"/>
                <a:gd name="T17" fmla="*/ 53 h 88"/>
                <a:gd name="T18" fmla="*/ 4 w 30"/>
                <a:gd name="T19" fmla="*/ 45 h 88"/>
                <a:gd name="T20" fmla="*/ 2 w 30"/>
                <a:gd name="T21" fmla="*/ 37 h 88"/>
                <a:gd name="T22" fmla="*/ 0 w 30"/>
                <a:gd name="T23" fmla="*/ 29 h 88"/>
                <a:gd name="T24" fmla="*/ 0 w 30"/>
                <a:gd name="T25" fmla="*/ 29 h 88"/>
                <a:gd name="T26" fmla="*/ 0 w 30"/>
                <a:gd name="T27" fmla="*/ 21 h 88"/>
                <a:gd name="T28" fmla="*/ 0 w 30"/>
                <a:gd name="T29" fmla="*/ 14 h 88"/>
                <a:gd name="T30" fmla="*/ 1 w 30"/>
                <a:gd name="T31" fmla="*/ 6 h 88"/>
                <a:gd name="T32" fmla="*/ 1 w 30"/>
                <a:gd name="T33" fmla="*/ 6 h 88"/>
                <a:gd name="T34" fmla="*/ 2 w 30"/>
                <a:gd name="T35" fmla="*/ 3 h 88"/>
                <a:gd name="T36" fmla="*/ 5 w 30"/>
                <a:gd name="T37" fmla="*/ 0 h 88"/>
                <a:gd name="T38" fmla="*/ 8 w 30"/>
                <a:gd name="T39" fmla="*/ 0 h 88"/>
                <a:gd name="T40" fmla="*/ 8 w 30"/>
                <a:gd name="T41" fmla="*/ 0 h 88"/>
                <a:gd name="T42" fmla="*/ 11 w 30"/>
                <a:gd name="T43" fmla="*/ 1 h 88"/>
                <a:gd name="T44" fmla="*/ 14 w 30"/>
                <a:gd name="T45" fmla="*/ 4 h 88"/>
                <a:gd name="T46" fmla="*/ 14 w 30"/>
                <a:gd name="T47" fmla="*/ 8 h 88"/>
                <a:gd name="T48" fmla="*/ 14 w 30"/>
                <a:gd name="T49" fmla="*/ 8 h 88"/>
                <a:gd name="T50" fmla="*/ 14 w 30"/>
                <a:gd name="T51" fmla="*/ 21 h 88"/>
                <a:gd name="T52" fmla="*/ 15 w 30"/>
                <a:gd name="T53" fmla="*/ 33 h 88"/>
                <a:gd name="T54" fmla="*/ 18 w 30"/>
                <a:gd name="T55" fmla="*/ 46 h 88"/>
                <a:gd name="T56" fmla="*/ 18 w 30"/>
                <a:gd name="T57" fmla="*/ 46 h 88"/>
                <a:gd name="T58" fmla="*/ 22 w 30"/>
                <a:gd name="T59" fmla="*/ 54 h 88"/>
                <a:gd name="T60" fmla="*/ 25 w 30"/>
                <a:gd name="T61" fmla="*/ 62 h 88"/>
                <a:gd name="T62" fmla="*/ 28 w 30"/>
                <a:gd name="T63" fmla="*/ 70 h 88"/>
                <a:gd name="T64" fmla="*/ 28 w 30"/>
                <a:gd name="T65" fmla="*/ 70 h 88"/>
                <a:gd name="T66" fmla="*/ 30 w 30"/>
                <a:gd name="T67" fmla="*/ 74 h 88"/>
                <a:gd name="T68" fmla="*/ 30 w 30"/>
                <a:gd name="T69" fmla="*/ 78 h 88"/>
                <a:gd name="T70" fmla="*/ 29 w 30"/>
                <a:gd name="T71" fmla="*/ 83 h 88"/>
                <a:gd name="T72" fmla="*/ 29 w 30"/>
                <a:gd name="T73" fmla="*/ 83 h 88"/>
                <a:gd name="T74" fmla="*/ 27 w 30"/>
                <a:gd name="T75" fmla="*/ 86 h 88"/>
                <a:gd name="T76" fmla="*/ 25 w 30"/>
                <a:gd name="T77" fmla="*/ 88 h 88"/>
                <a:gd name="T78" fmla="*/ 21 w 30"/>
                <a:gd name="T79" fmla="*/ 88 h 88"/>
                <a:gd name="T80" fmla="*/ 21 w 30"/>
                <a:gd name="T81" fmla="*/ 88 h 88"/>
                <a:gd name="T82" fmla="*/ 18 w 30"/>
                <a:gd name="T83" fmla="*/ 86 h 88"/>
                <a:gd name="T84" fmla="*/ 16 w 30"/>
                <a:gd name="T85" fmla="*/ 83 h 88"/>
                <a:gd name="T86" fmla="*/ 16 w 30"/>
                <a:gd name="T87" fmla="*/ 79 h 88"/>
                <a:gd name="T88" fmla="*/ 16 w 30"/>
                <a:gd name="T89" fmla="*/ 79 h 8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0"/>
                <a:gd name="T136" fmla="*/ 0 h 88"/>
                <a:gd name="T137" fmla="*/ 30 w 30"/>
                <a:gd name="T138" fmla="*/ 88 h 8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0" h="88">
                  <a:moveTo>
                    <a:pt x="16" y="79"/>
                  </a:moveTo>
                  <a:lnTo>
                    <a:pt x="16" y="78"/>
                  </a:lnTo>
                  <a:lnTo>
                    <a:pt x="16" y="77"/>
                  </a:lnTo>
                  <a:lnTo>
                    <a:pt x="16" y="76"/>
                  </a:lnTo>
                  <a:lnTo>
                    <a:pt x="13" y="68"/>
                  </a:lnTo>
                  <a:lnTo>
                    <a:pt x="10" y="61"/>
                  </a:lnTo>
                  <a:lnTo>
                    <a:pt x="7" y="53"/>
                  </a:lnTo>
                  <a:lnTo>
                    <a:pt x="4" y="45"/>
                  </a:lnTo>
                  <a:lnTo>
                    <a:pt x="2" y="37"/>
                  </a:lnTo>
                  <a:lnTo>
                    <a:pt x="0" y="29"/>
                  </a:lnTo>
                  <a:lnTo>
                    <a:pt x="0" y="21"/>
                  </a:lnTo>
                  <a:lnTo>
                    <a:pt x="0" y="14"/>
                  </a:lnTo>
                  <a:lnTo>
                    <a:pt x="1" y="6"/>
                  </a:lnTo>
                  <a:lnTo>
                    <a:pt x="2" y="3"/>
                  </a:lnTo>
                  <a:lnTo>
                    <a:pt x="5" y="0"/>
                  </a:lnTo>
                  <a:lnTo>
                    <a:pt x="8" y="0"/>
                  </a:lnTo>
                  <a:lnTo>
                    <a:pt x="11" y="1"/>
                  </a:lnTo>
                  <a:lnTo>
                    <a:pt x="14" y="4"/>
                  </a:lnTo>
                  <a:lnTo>
                    <a:pt x="14" y="8"/>
                  </a:lnTo>
                  <a:lnTo>
                    <a:pt x="14" y="21"/>
                  </a:lnTo>
                  <a:lnTo>
                    <a:pt x="15" y="33"/>
                  </a:lnTo>
                  <a:lnTo>
                    <a:pt x="18" y="46"/>
                  </a:lnTo>
                  <a:lnTo>
                    <a:pt x="22" y="54"/>
                  </a:lnTo>
                  <a:lnTo>
                    <a:pt x="25" y="62"/>
                  </a:lnTo>
                  <a:lnTo>
                    <a:pt x="28" y="70"/>
                  </a:lnTo>
                  <a:lnTo>
                    <a:pt x="30" y="74"/>
                  </a:lnTo>
                  <a:lnTo>
                    <a:pt x="30" y="78"/>
                  </a:lnTo>
                  <a:lnTo>
                    <a:pt x="29" y="83"/>
                  </a:lnTo>
                  <a:lnTo>
                    <a:pt x="27" y="86"/>
                  </a:lnTo>
                  <a:lnTo>
                    <a:pt x="25" y="88"/>
                  </a:lnTo>
                  <a:lnTo>
                    <a:pt x="21" y="88"/>
                  </a:lnTo>
                  <a:lnTo>
                    <a:pt x="18" y="86"/>
                  </a:lnTo>
                  <a:lnTo>
                    <a:pt x="16" y="83"/>
                  </a:lnTo>
                  <a:lnTo>
                    <a:pt x="16" y="7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61" name="Freeform 1070"/>
            <p:cNvSpPr>
              <a:spLocks/>
            </p:cNvSpPr>
            <p:nvPr/>
          </p:nvSpPr>
          <p:spPr bwMode="auto">
            <a:xfrm>
              <a:off x="1691" y="2017"/>
              <a:ext cx="37" cy="83"/>
            </a:xfrm>
            <a:custGeom>
              <a:avLst/>
              <a:gdLst>
                <a:gd name="T0" fmla="*/ 24 w 37"/>
                <a:gd name="T1" fmla="*/ 78 h 83"/>
                <a:gd name="T2" fmla="*/ 21 w 37"/>
                <a:gd name="T3" fmla="*/ 65 h 83"/>
                <a:gd name="T4" fmla="*/ 18 w 37"/>
                <a:gd name="T5" fmla="*/ 50 h 83"/>
                <a:gd name="T6" fmla="*/ 15 w 37"/>
                <a:gd name="T7" fmla="*/ 37 h 83"/>
                <a:gd name="T8" fmla="*/ 15 w 37"/>
                <a:gd name="T9" fmla="*/ 37 h 83"/>
                <a:gd name="T10" fmla="*/ 11 w 37"/>
                <a:gd name="T11" fmla="*/ 27 h 83"/>
                <a:gd name="T12" fmla="*/ 6 w 37"/>
                <a:gd name="T13" fmla="*/ 18 h 83"/>
                <a:gd name="T14" fmla="*/ 0 w 37"/>
                <a:gd name="T15" fmla="*/ 9 h 83"/>
                <a:gd name="T16" fmla="*/ 0 w 37"/>
                <a:gd name="T17" fmla="*/ 9 h 83"/>
                <a:gd name="T18" fmla="*/ 0 w 37"/>
                <a:gd name="T19" fmla="*/ 5 h 83"/>
                <a:gd name="T20" fmla="*/ 2 w 37"/>
                <a:gd name="T21" fmla="*/ 2 h 83"/>
                <a:gd name="T22" fmla="*/ 5 w 37"/>
                <a:gd name="T23" fmla="*/ 0 h 83"/>
                <a:gd name="T24" fmla="*/ 5 w 37"/>
                <a:gd name="T25" fmla="*/ 0 h 83"/>
                <a:gd name="T26" fmla="*/ 9 w 37"/>
                <a:gd name="T27" fmla="*/ 0 h 83"/>
                <a:gd name="T28" fmla="*/ 12 w 37"/>
                <a:gd name="T29" fmla="*/ 2 h 83"/>
                <a:gd name="T30" fmla="*/ 14 w 37"/>
                <a:gd name="T31" fmla="*/ 5 h 83"/>
                <a:gd name="T32" fmla="*/ 14 w 37"/>
                <a:gd name="T33" fmla="*/ 5 h 83"/>
                <a:gd name="T34" fmla="*/ 17 w 37"/>
                <a:gd name="T35" fmla="*/ 10 h 83"/>
                <a:gd name="T36" fmla="*/ 21 w 37"/>
                <a:gd name="T37" fmla="*/ 16 h 83"/>
                <a:gd name="T38" fmla="*/ 24 w 37"/>
                <a:gd name="T39" fmla="*/ 22 h 83"/>
                <a:gd name="T40" fmla="*/ 24 w 37"/>
                <a:gd name="T41" fmla="*/ 22 h 83"/>
                <a:gd name="T42" fmla="*/ 30 w 37"/>
                <a:gd name="T43" fmla="*/ 40 h 83"/>
                <a:gd name="T44" fmla="*/ 33 w 37"/>
                <a:gd name="T45" fmla="*/ 58 h 83"/>
                <a:gd name="T46" fmla="*/ 37 w 37"/>
                <a:gd name="T47" fmla="*/ 75 h 83"/>
                <a:gd name="T48" fmla="*/ 37 w 37"/>
                <a:gd name="T49" fmla="*/ 75 h 83"/>
                <a:gd name="T50" fmla="*/ 37 w 37"/>
                <a:gd name="T51" fmla="*/ 79 h 83"/>
                <a:gd name="T52" fmla="*/ 35 w 37"/>
                <a:gd name="T53" fmla="*/ 82 h 83"/>
                <a:gd name="T54" fmla="*/ 32 w 37"/>
                <a:gd name="T55" fmla="*/ 83 h 83"/>
                <a:gd name="T56" fmla="*/ 32 w 37"/>
                <a:gd name="T57" fmla="*/ 83 h 83"/>
                <a:gd name="T58" fmla="*/ 28 w 37"/>
                <a:gd name="T59" fmla="*/ 83 h 83"/>
                <a:gd name="T60" fmla="*/ 25 w 37"/>
                <a:gd name="T61" fmla="*/ 82 h 83"/>
                <a:gd name="T62" fmla="*/ 24 w 37"/>
                <a:gd name="T63" fmla="*/ 78 h 83"/>
                <a:gd name="T64" fmla="*/ 24 w 37"/>
                <a:gd name="T65" fmla="*/ 78 h 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7"/>
                <a:gd name="T100" fmla="*/ 0 h 83"/>
                <a:gd name="T101" fmla="*/ 37 w 37"/>
                <a:gd name="T102" fmla="*/ 83 h 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7" h="83">
                  <a:moveTo>
                    <a:pt x="24" y="78"/>
                  </a:moveTo>
                  <a:lnTo>
                    <a:pt x="21" y="65"/>
                  </a:lnTo>
                  <a:lnTo>
                    <a:pt x="18" y="50"/>
                  </a:lnTo>
                  <a:lnTo>
                    <a:pt x="15" y="37"/>
                  </a:lnTo>
                  <a:lnTo>
                    <a:pt x="11" y="27"/>
                  </a:lnTo>
                  <a:lnTo>
                    <a:pt x="6" y="18"/>
                  </a:lnTo>
                  <a:lnTo>
                    <a:pt x="0" y="9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7" y="10"/>
                  </a:lnTo>
                  <a:lnTo>
                    <a:pt x="21" y="16"/>
                  </a:lnTo>
                  <a:lnTo>
                    <a:pt x="24" y="22"/>
                  </a:lnTo>
                  <a:lnTo>
                    <a:pt x="30" y="40"/>
                  </a:lnTo>
                  <a:lnTo>
                    <a:pt x="33" y="58"/>
                  </a:lnTo>
                  <a:lnTo>
                    <a:pt x="37" y="75"/>
                  </a:lnTo>
                  <a:lnTo>
                    <a:pt x="37" y="79"/>
                  </a:lnTo>
                  <a:lnTo>
                    <a:pt x="35" y="82"/>
                  </a:lnTo>
                  <a:lnTo>
                    <a:pt x="32" y="83"/>
                  </a:lnTo>
                  <a:lnTo>
                    <a:pt x="28" y="83"/>
                  </a:lnTo>
                  <a:lnTo>
                    <a:pt x="25" y="82"/>
                  </a:lnTo>
                  <a:lnTo>
                    <a:pt x="24" y="7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62" name="Freeform 1071"/>
            <p:cNvSpPr>
              <a:spLocks/>
            </p:cNvSpPr>
            <p:nvPr/>
          </p:nvSpPr>
          <p:spPr bwMode="auto">
            <a:xfrm>
              <a:off x="1704" y="2012"/>
              <a:ext cx="53" cy="72"/>
            </a:xfrm>
            <a:custGeom>
              <a:avLst/>
              <a:gdLst>
                <a:gd name="T0" fmla="*/ 41 w 53"/>
                <a:gd name="T1" fmla="*/ 69 h 72"/>
                <a:gd name="T2" fmla="*/ 35 w 53"/>
                <a:gd name="T3" fmla="*/ 59 h 72"/>
                <a:gd name="T4" fmla="*/ 29 w 53"/>
                <a:gd name="T5" fmla="*/ 50 h 72"/>
                <a:gd name="T6" fmla="*/ 23 w 53"/>
                <a:gd name="T7" fmla="*/ 41 h 72"/>
                <a:gd name="T8" fmla="*/ 23 w 53"/>
                <a:gd name="T9" fmla="*/ 41 h 72"/>
                <a:gd name="T10" fmla="*/ 18 w 53"/>
                <a:gd name="T11" fmla="*/ 31 h 72"/>
                <a:gd name="T12" fmla="*/ 13 w 53"/>
                <a:gd name="T13" fmla="*/ 22 h 72"/>
                <a:gd name="T14" fmla="*/ 7 w 53"/>
                <a:gd name="T15" fmla="*/ 14 h 72"/>
                <a:gd name="T16" fmla="*/ 7 w 53"/>
                <a:gd name="T17" fmla="*/ 14 h 72"/>
                <a:gd name="T18" fmla="*/ 6 w 53"/>
                <a:gd name="T19" fmla="*/ 14 h 72"/>
                <a:gd name="T20" fmla="*/ 5 w 53"/>
                <a:gd name="T21" fmla="*/ 13 h 72"/>
                <a:gd name="T22" fmla="*/ 4 w 53"/>
                <a:gd name="T23" fmla="*/ 13 h 72"/>
                <a:gd name="T24" fmla="*/ 4 w 53"/>
                <a:gd name="T25" fmla="*/ 13 h 72"/>
                <a:gd name="T26" fmla="*/ 4 w 53"/>
                <a:gd name="T27" fmla="*/ 13 h 72"/>
                <a:gd name="T28" fmla="*/ 4 w 53"/>
                <a:gd name="T29" fmla="*/ 13 h 72"/>
                <a:gd name="T30" fmla="*/ 4 w 53"/>
                <a:gd name="T31" fmla="*/ 13 h 72"/>
                <a:gd name="T32" fmla="*/ 4 w 53"/>
                <a:gd name="T33" fmla="*/ 13 h 72"/>
                <a:gd name="T34" fmla="*/ 1 w 53"/>
                <a:gd name="T35" fmla="*/ 11 h 72"/>
                <a:gd name="T36" fmla="*/ 0 w 53"/>
                <a:gd name="T37" fmla="*/ 7 h 72"/>
                <a:gd name="T38" fmla="*/ 1 w 53"/>
                <a:gd name="T39" fmla="*/ 4 h 72"/>
                <a:gd name="T40" fmla="*/ 1 w 53"/>
                <a:gd name="T41" fmla="*/ 4 h 72"/>
                <a:gd name="T42" fmla="*/ 4 w 53"/>
                <a:gd name="T43" fmla="*/ 1 h 72"/>
                <a:gd name="T44" fmla="*/ 7 w 53"/>
                <a:gd name="T45" fmla="*/ 0 h 72"/>
                <a:gd name="T46" fmla="*/ 10 w 53"/>
                <a:gd name="T47" fmla="*/ 1 h 72"/>
                <a:gd name="T48" fmla="*/ 10 w 53"/>
                <a:gd name="T49" fmla="*/ 1 h 72"/>
                <a:gd name="T50" fmla="*/ 13 w 53"/>
                <a:gd name="T51" fmla="*/ 2 h 72"/>
                <a:gd name="T52" fmla="*/ 16 w 53"/>
                <a:gd name="T53" fmla="*/ 4 h 72"/>
                <a:gd name="T54" fmla="*/ 18 w 53"/>
                <a:gd name="T55" fmla="*/ 7 h 72"/>
                <a:gd name="T56" fmla="*/ 18 w 53"/>
                <a:gd name="T57" fmla="*/ 7 h 72"/>
                <a:gd name="T58" fmla="*/ 30 w 53"/>
                <a:gd name="T59" fmla="*/ 25 h 72"/>
                <a:gd name="T60" fmla="*/ 41 w 53"/>
                <a:gd name="T61" fmla="*/ 43 h 72"/>
                <a:gd name="T62" fmla="*/ 52 w 53"/>
                <a:gd name="T63" fmla="*/ 61 h 72"/>
                <a:gd name="T64" fmla="*/ 52 w 53"/>
                <a:gd name="T65" fmla="*/ 61 h 72"/>
                <a:gd name="T66" fmla="*/ 53 w 53"/>
                <a:gd name="T67" fmla="*/ 65 h 72"/>
                <a:gd name="T68" fmla="*/ 53 w 53"/>
                <a:gd name="T69" fmla="*/ 68 h 72"/>
                <a:gd name="T70" fmla="*/ 50 w 53"/>
                <a:gd name="T71" fmla="*/ 71 h 72"/>
                <a:gd name="T72" fmla="*/ 50 w 53"/>
                <a:gd name="T73" fmla="*/ 71 h 72"/>
                <a:gd name="T74" fmla="*/ 47 w 53"/>
                <a:gd name="T75" fmla="*/ 72 h 72"/>
                <a:gd name="T76" fmla="*/ 43 w 53"/>
                <a:gd name="T77" fmla="*/ 71 h 72"/>
                <a:gd name="T78" fmla="*/ 41 w 53"/>
                <a:gd name="T79" fmla="*/ 69 h 72"/>
                <a:gd name="T80" fmla="*/ 41 w 53"/>
                <a:gd name="T81" fmla="*/ 69 h 7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3"/>
                <a:gd name="T124" fmla="*/ 0 h 72"/>
                <a:gd name="T125" fmla="*/ 53 w 53"/>
                <a:gd name="T126" fmla="*/ 72 h 7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3" h="72">
                  <a:moveTo>
                    <a:pt x="41" y="69"/>
                  </a:moveTo>
                  <a:lnTo>
                    <a:pt x="35" y="59"/>
                  </a:lnTo>
                  <a:lnTo>
                    <a:pt x="29" y="50"/>
                  </a:lnTo>
                  <a:lnTo>
                    <a:pt x="23" y="41"/>
                  </a:lnTo>
                  <a:lnTo>
                    <a:pt x="18" y="31"/>
                  </a:lnTo>
                  <a:lnTo>
                    <a:pt x="13" y="22"/>
                  </a:lnTo>
                  <a:lnTo>
                    <a:pt x="7" y="14"/>
                  </a:lnTo>
                  <a:lnTo>
                    <a:pt x="6" y="14"/>
                  </a:lnTo>
                  <a:lnTo>
                    <a:pt x="5" y="13"/>
                  </a:lnTo>
                  <a:lnTo>
                    <a:pt x="4" y="13"/>
                  </a:lnTo>
                  <a:lnTo>
                    <a:pt x="1" y="11"/>
                  </a:lnTo>
                  <a:lnTo>
                    <a:pt x="0" y="7"/>
                  </a:lnTo>
                  <a:lnTo>
                    <a:pt x="1" y="4"/>
                  </a:lnTo>
                  <a:lnTo>
                    <a:pt x="4" y="1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3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30" y="25"/>
                  </a:lnTo>
                  <a:lnTo>
                    <a:pt x="41" y="43"/>
                  </a:lnTo>
                  <a:lnTo>
                    <a:pt x="52" y="61"/>
                  </a:lnTo>
                  <a:lnTo>
                    <a:pt x="53" y="65"/>
                  </a:lnTo>
                  <a:lnTo>
                    <a:pt x="53" y="68"/>
                  </a:lnTo>
                  <a:lnTo>
                    <a:pt x="50" y="71"/>
                  </a:lnTo>
                  <a:lnTo>
                    <a:pt x="47" y="72"/>
                  </a:lnTo>
                  <a:lnTo>
                    <a:pt x="43" y="71"/>
                  </a:lnTo>
                  <a:lnTo>
                    <a:pt x="41" y="6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63" name="Freeform 1072"/>
            <p:cNvSpPr>
              <a:spLocks/>
            </p:cNvSpPr>
            <p:nvPr/>
          </p:nvSpPr>
          <p:spPr bwMode="auto">
            <a:xfrm>
              <a:off x="1730" y="1995"/>
              <a:ext cx="42" cy="81"/>
            </a:xfrm>
            <a:custGeom>
              <a:avLst/>
              <a:gdLst>
                <a:gd name="T0" fmla="*/ 29 w 42"/>
                <a:gd name="T1" fmla="*/ 77 h 81"/>
                <a:gd name="T2" fmla="*/ 19 w 42"/>
                <a:gd name="T3" fmla="*/ 60 h 81"/>
                <a:gd name="T4" fmla="*/ 12 w 42"/>
                <a:gd name="T5" fmla="*/ 42 h 81"/>
                <a:gd name="T6" fmla="*/ 7 w 42"/>
                <a:gd name="T7" fmla="*/ 22 h 81"/>
                <a:gd name="T8" fmla="*/ 7 w 42"/>
                <a:gd name="T9" fmla="*/ 22 h 81"/>
                <a:gd name="T10" fmla="*/ 5 w 42"/>
                <a:gd name="T11" fmla="*/ 18 h 81"/>
                <a:gd name="T12" fmla="*/ 3 w 42"/>
                <a:gd name="T13" fmla="*/ 14 h 81"/>
                <a:gd name="T14" fmla="*/ 1 w 42"/>
                <a:gd name="T15" fmla="*/ 10 h 81"/>
                <a:gd name="T16" fmla="*/ 1 w 42"/>
                <a:gd name="T17" fmla="*/ 10 h 81"/>
                <a:gd name="T18" fmla="*/ 0 w 42"/>
                <a:gd name="T19" fmla="*/ 7 h 81"/>
                <a:gd name="T20" fmla="*/ 1 w 42"/>
                <a:gd name="T21" fmla="*/ 4 h 81"/>
                <a:gd name="T22" fmla="*/ 3 w 42"/>
                <a:gd name="T23" fmla="*/ 1 h 81"/>
                <a:gd name="T24" fmla="*/ 3 w 42"/>
                <a:gd name="T25" fmla="*/ 1 h 81"/>
                <a:gd name="T26" fmla="*/ 7 w 42"/>
                <a:gd name="T27" fmla="*/ 0 h 81"/>
                <a:gd name="T28" fmla="*/ 10 w 42"/>
                <a:gd name="T29" fmla="*/ 0 h 81"/>
                <a:gd name="T30" fmla="*/ 13 w 42"/>
                <a:gd name="T31" fmla="*/ 3 h 81"/>
                <a:gd name="T32" fmla="*/ 13 w 42"/>
                <a:gd name="T33" fmla="*/ 3 h 81"/>
                <a:gd name="T34" fmla="*/ 17 w 42"/>
                <a:gd name="T35" fmla="*/ 13 h 81"/>
                <a:gd name="T36" fmla="*/ 20 w 42"/>
                <a:gd name="T37" fmla="*/ 23 h 81"/>
                <a:gd name="T38" fmla="*/ 23 w 42"/>
                <a:gd name="T39" fmla="*/ 33 h 81"/>
                <a:gd name="T40" fmla="*/ 23 w 42"/>
                <a:gd name="T41" fmla="*/ 33 h 81"/>
                <a:gd name="T42" fmla="*/ 28 w 42"/>
                <a:gd name="T43" fmla="*/ 46 h 81"/>
                <a:gd name="T44" fmla="*/ 34 w 42"/>
                <a:gd name="T45" fmla="*/ 59 h 81"/>
                <a:gd name="T46" fmla="*/ 41 w 42"/>
                <a:gd name="T47" fmla="*/ 70 h 81"/>
                <a:gd name="T48" fmla="*/ 41 w 42"/>
                <a:gd name="T49" fmla="*/ 70 h 81"/>
                <a:gd name="T50" fmla="*/ 42 w 42"/>
                <a:gd name="T51" fmla="*/ 74 h 81"/>
                <a:gd name="T52" fmla="*/ 41 w 42"/>
                <a:gd name="T53" fmla="*/ 77 h 81"/>
                <a:gd name="T54" fmla="*/ 39 w 42"/>
                <a:gd name="T55" fmla="*/ 80 h 81"/>
                <a:gd name="T56" fmla="*/ 39 w 42"/>
                <a:gd name="T57" fmla="*/ 80 h 81"/>
                <a:gd name="T58" fmla="*/ 35 w 42"/>
                <a:gd name="T59" fmla="*/ 81 h 81"/>
                <a:gd name="T60" fmla="*/ 31 w 42"/>
                <a:gd name="T61" fmla="*/ 80 h 81"/>
                <a:gd name="T62" fmla="*/ 29 w 42"/>
                <a:gd name="T63" fmla="*/ 77 h 81"/>
                <a:gd name="T64" fmla="*/ 29 w 42"/>
                <a:gd name="T65" fmla="*/ 77 h 8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2"/>
                <a:gd name="T100" fmla="*/ 0 h 81"/>
                <a:gd name="T101" fmla="*/ 42 w 42"/>
                <a:gd name="T102" fmla="*/ 81 h 8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2" h="81">
                  <a:moveTo>
                    <a:pt x="29" y="77"/>
                  </a:moveTo>
                  <a:lnTo>
                    <a:pt x="19" y="60"/>
                  </a:lnTo>
                  <a:lnTo>
                    <a:pt x="12" y="42"/>
                  </a:lnTo>
                  <a:lnTo>
                    <a:pt x="7" y="22"/>
                  </a:lnTo>
                  <a:lnTo>
                    <a:pt x="5" y="18"/>
                  </a:lnTo>
                  <a:lnTo>
                    <a:pt x="3" y="14"/>
                  </a:lnTo>
                  <a:lnTo>
                    <a:pt x="1" y="10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1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3" y="3"/>
                  </a:lnTo>
                  <a:lnTo>
                    <a:pt x="17" y="13"/>
                  </a:lnTo>
                  <a:lnTo>
                    <a:pt x="20" y="23"/>
                  </a:lnTo>
                  <a:lnTo>
                    <a:pt x="23" y="33"/>
                  </a:lnTo>
                  <a:lnTo>
                    <a:pt x="28" y="46"/>
                  </a:lnTo>
                  <a:lnTo>
                    <a:pt x="34" y="59"/>
                  </a:lnTo>
                  <a:lnTo>
                    <a:pt x="41" y="70"/>
                  </a:lnTo>
                  <a:lnTo>
                    <a:pt x="42" y="74"/>
                  </a:lnTo>
                  <a:lnTo>
                    <a:pt x="41" y="77"/>
                  </a:lnTo>
                  <a:lnTo>
                    <a:pt x="39" y="80"/>
                  </a:lnTo>
                  <a:lnTo>
                    <a:pt x="35" y="81"/>
                  </a:lnTo>
                  <a:lnTo>
                    <a:pt x="31" y="80"/>
                  </a:lnTo>
                  <a:lnTo>
                    <a:pt x="29" y="7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64" name="Freeform 1073"/>
            <p:cNvSpPr>
              <a:spLocks/>
            </p:cNvSpPr>
            <p:nvPr/>
          </p:nvSpPr>
          <p:spPr bwMode="auto">
            <a:xfrm>
              <a:off x="1668" y="2027"/>
              <a:ext cx="48" cy="82"/>
            </a:xfrm>
            <a:custGeom>
              <a:avLst/>
              <a:gdLst>
                <a:gd name="T0" fmla="*/ 38 w 48"/>
                <a:gd name="T1" fmla="*/ 81 h 82"/>
                <a:gd name="T2" fmla="*/ 28 w 48"/>
                <a:gd name="T3" fmla="*/ 72 h 82"/>
                <a:gd name="T4" fmla="*/ 22 w 48"/>
                <a:gd name="T5" fmla="*/ 60 h 82"/>
                <a:gd name="T6" fmla="*/ 19 w 48"/>
                <a:gd name="T7" fmla="*/ 48 h 82"/>
                <a:gd name="T8" fmla="*/ 19 w 48"/>
                <a:gd name="T9" fmla="*/ 48 h 82"/>
                <a:gd name="T10" fmla="*/ 17 w 48"/>
                <a:gd name="T11" fmla="*/ 42 h 82"/>
                <a:gd name="T12" fmla="*/ 15 w 48"/>
                <a:gd name="T13" fmla="*/ 36 h 82"/>
                <a:gd name="T14" fmla="*/ 12 w 48"/>
                <a:gd name="T15" fmla="*/ 32 h 82"/>
                <a:gd name="T16" fmla="*/ 12 w 48"/>
                <a:gd name="T17" fmla="*/ 32 h 82"/>
                <a:gd name="T18" fmla="*/ 7 w 48"/>
                <a:gd name="T19" fmla="*/ 25 h 82"/>
                <a:gd name="T20" fmla="*/ 4 w 48"/>
                <a:gd name="T21" fmla="*/ 17 h 82"/>
                <a:gd name="T22" fmla="*/ 1 w 48"/>
                <a:gd name="T23" fmla="*/ 10 h 82"/>
                <a:gd name="T24" fmla="*/ 1 w 48"/>
                <a:gd name="T25" fmla="*/ 10 h 82"/>
                <a:gd name="T26" fmla="*/ 0 w 48"/>
                <a:gd name="T27" fmla="*/ 6 h 82"/>
                <a:gd name="T28" fmla="*/ 1 w 48"/>
                <a:gd name="T29" fmla="*/ 3 h 82"/>
                <a:gd name="T30" fmla="*/ 4 w 48"/>
                <a:gd name="T31" fmla="*/ 1 h 82"/>
                <a:gd name="T32" fmla="*/ 4 w 48"/>
                <a:gd name="T33" fmla="*/ 1 h 82"/>
                <a:gd name="T34" fmla="*/ 8 w 48"/>
                <a:gd name="T35" fmla="*/ 0 h 82"/>
                <a:gd name="T36" fmla="*/ 11 w 48"/>
                <a:gd name="T37" fmla="*/ 1 h 82"/>
                <a:gd name="T38" fmla="*/ 13 w 48"/>
                <a:gd name="T39" fmla="*/ 4 h 82"/>
                <a:gd name="T40" fmla="*/ 13 w 48"/>
                <a:gd name="T41" fmla="*/ 4 h 82"/>
                <a:gd name="T42" fmla="*/ 16 w 48"/>
                <a:gd name="T43" fmla="*/ 12 h 82"/>
                <a:gd name="T44" fmla="*/ 20 w 48"/>
                <a:gd name="T45" fmla="*/ 20 h 82"/>
                <a:gd name="T46" fmla="*/ 25 w 48"/>
                <a:gd name="T47" fmla="*/ 27 h 82"/>
                <a:gd name="T48" fmla="*/ 25 w 48"/>
                <a:gd name="T49" fmla="*/ 27 h 82"/>
                <a:gd name="T50" fmla="*/ 29 w 48"/>
                <a:gd name="T51" fmla="*/ 35 h 82"/>
                <a:gd name="T52" fmla="*/ 32 w 48"/>
                <a:gd name="T53" fmla="*/ 43 h 82"/>
                <a:gd name="T54" fmla="*/ 35 w 48"/>
                <a:gd name="T55" fmla="*/ 53 h 82"/>
                <a:gd name="T56" fmla="*/ 35 w 48"/>
                <a:gd name="T57" fmla="*/ 53 h 82"/>
                <a:gd name="T58" fmla="*/ 37 w 48"/>
                <a:gd name="T59" fmla="*/ 59 h 82"/>
                <a:gd name="T60" fmla="*/ 39 w 48"/>
                <a:gd name="T61" fmla="*/ 65 h 82"/>
                <a:gd name="T62" fmla="*/ 44 w 48"/>
                <a:gd name="T63" fmla="*/ 69 h 82"/>
                <a:gd name="T64" fmla="*/ 44 w 48"/>
                <a:gd name="T65" fmla="*/ 69 h 82"/>
                <a:gd name="T66" fmla="*/ 47 w 48"/>
                <a:gd name="T67" fmla="*/ 72 h 82"/>
                <a:gd name="T68" fmla="*/ 48 w 48"/>
                <a:gd name="T69" fmla="*/ 75 h 82"/>
                <a:gd name="T70" fmla="*/ 47 w 48"/>
                <a:gd name="T71" fmla="*/ 78 h 82"/>
                <a:gd name="T72" fmla="*/ 47 w 48"/>
                <a:gd name="T73" fmla="*/ 78 h 82"/>
                <a:gd name="T74" fmla="*/ 44 w 48"/>
                <a:gd name="T75" fmla="*/ 81 h 82"/>
                <a:gd name="T76" fmla="*/ 41 w 48"/>
                <a:gd name="T77" fmla="*/ 82 h 82"/>
                <a:gd name="T78" fmla="*/ 38 w 48"/>
                <a:gd name="T79" fmla="*/ 81 h 82"/>
                <a:gd name="T80" fmla="*/ 38 w 48"/>
                <a:gd name="T81" fmla="*/ 81 h 8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8"/>
                <a:gd name="T124" fmla="*/ 0 h 82"/>
                <a:gd name="T125" fmla="*/ 48 w 48"/>
                <a:gd name="T126" fmla="*/ 82 h 8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8" h="82">
                  <a:moveTo>
                    <a:pt x="38" y="81"/>
                  </a:moveTo>
                  <a:lnTo>
                    <a:pt x="28" y="72"/>
                  </a:lnTo>
                  <a:lnTo>
                    <a:pt x="22" y="60"/>
                  </a:lnTo>
                  <a:lnTo>
                    <a:pt x="19" y="48"/>
                  </a:lnTo>
                  <a:lnTo>
                    <a:pt x="17" y="42"/>
                  </a:lnTo>
                  <a:lnTo>
                    <a:pt x="15" y="36"/>
                  </a:lnTo>
                  <a:lnTo>
                    <a:pt x="12" y="32"/>
                  </a:lnTo>
                  <a:lnTo>
                    <a:pt x="7" y="25"/>
                  </a:lnTo>
                  <a:lnTo>
                    <a:pt x="4" y="17"/>
                  </a:lnTo>
                  <a:lnTo>
                    <a:pt x="1" y="10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1"/>
                  </a:lnTo>
                  <a:lnTo>
                    <a:pt x="8" y="0"/>
                  </a:lnTo>
                  <a:lnTo>
                    <a:pt x="11" y="1"/>
                  </a:lnTo>
                  <a:lnTo>
                    <a:pt x="13" y="4"/>
                  </a:lnTo>
                  <a:lnTo>
                    <a:pt x="16" y="12"/>
                  </a:lnTo>
                  <a:lnTo>
                    <a:pt x="20" y="20"/>
                  </a:lnTo>
                  <a:lnTo>
                    <a:pt x="25" y="27"/>
                  </a:lnTo>
                  <a:lnTo>
                    <a:pt x="29" y="35"/>
                  </a:lnTo>
                  <a:lnTo>
                    <a:pt x="32" y="43"/>
                  </a:lnTo>
                  <a:lnTo>
                    <a:pt x="35" y="53"/>
                  </a:lnTo>
                  <a:lnTo>
                    <a:pt x="37" y="59"/>
                  </a:lnTo>
                  <a:lnTo>
                    <a:pt x="39" y="65"/>
                  </a:lnTo>
                  <a:lnTo>
                    <a:pt x="44" y="69"/>
                  </a:lnTo>
                  <a:lnTo>
                    <a:pt x="47" y="72"/>
                  </a:lnTo>
                  <a:lnTo>
                    <a:pt x="48" y="75"/>
                  </a:lnTo>
                  <a:lnTo>
                    <a:pt x="47" y="78"/>
                  </a:lnTo>
                  <a:lnTo>
                    <a:pt x="44" y="81"/>
                  </a:lnTo>
                  <a:lnTo>
                    <a:pt x="41" y="82"/>
                  </a:lnTo>
                  <a:lnTo>
                    <a:pt x="38" y="8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65" name="Freeform 1074"/>
            <p:cNvSpPr>
              <a:spLocks/>
            </p:cNvSpPr>
            <p:nvPr/>
          </p:nvSpPr>
          <p:spPr bwMode="auto">
            <a:xfrm>
              <a:off x="1463" y="2095"/>
              <a:ext cx="48" cy="48"/>
            </a:xfrm>
            <a:custGeom>
              <a:avLst/>
              <a:gdLst>
                <a:gd name="T0" fmla="*/ 32 w 48"/>
                <a:gd name="T1" fmla="*/ 2 h 48"/>
                <a:gd name="T2" fmla="*/ 42 w 48"/>
                <a:gd name="T3" fmla="*/ 9 h 48"/>
                <a:gd name="T4" fmla="*/ 48 w 48"/>
                <a:gd name="T5" fmla="*/ 20 h 48"/>
                <a:gd name="T6" fmla="*/ 47 w 48"/>
                <a:gd name="T7" fmla="*/ 33 h 48"/>
                <a:gd name="T8" fmla="*/ 47 w 48"/>
                <a:gd name="T9" fmla="*/ 33 h 48"/>
                <a:gd name="T10" fmla="*/ 39 w 48"/>
                <a:gd name="T11" fmla="*/ 43 h 48"/>
                <a:gd name="T12" fmla="*/ 28 w 48"/>
                <a:gd name="T13" fmla="*/ 48 h 48"/>
                <a:gd name="T14" fmla="*/ 16 w 48"/>
                <a:gd name="T15" fmla="*/ 47 h 48"/>
                <a:gd name="T16" fmla="*/ 16 w 48"/>
                <a:gd name="T17" fmla="*/ 47 h 48"/>
                <a:gd name="T18" fmla="*/ 5 w 48"/>
                <a:gd name="T19" fmla="*/ 40 h 48"/>
                <a:gd name="T20" fmla="*/ 0 w 48"/>
                <a:gd name="T21" fmla="*/ 29 h 48"/>
                <a:gd name="T22" fmla="*/ 1 w 48"/>
                <a:gd name="T23" fmla="*/ 16 h 48"/>
                <a:gd name="T24" fmla="*/ 1 w 48"/>
                <a:gd name="T25" fmla="*/ 16 h 48"/>
                <a:gd name="T26" fmla="*/ 9 w 48"/>
                <a:gd name="T27" fmla="*/ 5 h 48"/>
                <a:gd name="T28" fmla="*/ 20 w 48"/>
                <a:gd name="T29" fmla="*/ 0 h 48"/>
                <a:gd name="T30" fmla="*/ 32 w 48"/>
                <a:gd name="T31" fmla="*/ 2 h 48"/>
                <a:gd name="T32" fmla="*/ 32 w 48"/>
                <a:gd name="T33" fmla="*/ 2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32" y="2"/>
                  </a:moveTo>
                  <a:lnTo>
                    <a:pt x="42" y="9"/>
                  </a:lnTo>
                  <a:lnTo>
                    <a:pt x="48" y="20"/>
                  </a:lnTo>
                  <a:lnTo>
                    <a:pt x="47" y="33"/>
                  </a:lnTo>
                  <a:lnTo>
                    <a:pt x="39" y="43"/>
                  </a:lnTo>
                  <a:lnTo>
                    <a:pt x="28" y="48"/>
                  </a:lnTo>
                  <a:lnTo>
                    <a:pt x="16" y="47"/>
                  </a:lnTo>
                  <a:lnTo>
                    <a:pt x="5" y="40"/>
                  </a:lnTo>
                  <a:lnTo>
                    <a:pt x="0" y="29"/>
                  </a:lnTo>
                  <a:lnTo>
                    <a:pt x="1" y="16"/>
                  </a:lnTo>
                  <a:lnTo>
                    <a:pt x="9" y="5"/>
                  </a:lnTo>
                  <a:lnTo>
                    <a:pt x="20" y="0"/>
                  </a:lnTo>
                  <a:lnTo>
                    <a:pt x="32" y="2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66" name="Freeform 1075"/>
            <p:cNvSpPr>
              <a:spLocks/>
            </p:cNvSpPr>
            <p:nvPr/>
          </p:nvSpPr>
          <p:spPr bwMode="auto">
            <a:xfrm>
              <a:off x="1510" y="2107"/>
              <a:ext cx="47" cy="48"/>
            </a:xfrm>
            <a:custGeom>
              <a:avLst/>
              <a:gdLst>
                <a:gd name="T0" fmla="*/ 27 w 47"/>
                <a:gd name="T1" fmla="*/ 0 h 48"/>
                <a:gd name="T2" fmla="*/ 39 w 47"/>
                <a:gd name="T3" fmla="*/ 6 h 48"/>
                <a:gd name="T4" fmla="*/ 46 w 47"/>
                <a:gd name="T5" fmla="*/ 16 h 48"/>
                <a:gd name="T6" fmla="*/ 47 w 47"/>
                <a:gd name="T7" fmla="*/ 28 h 48"/>
                <a:gd name="T8" fmla="*/ 47 w 47"/>
                <a:gd name="T9" fmla="*/ 28 h 48"/>
                <a:gd name="T10" fmla="*/ 42 w 47"/>
                <a:gd name="T11" fmla="*/ 40 h 48"/>
                <a:gd name="T12" fmla="*/ 32 w 47"/>
                <a:gd name="T13" fmla="*/ 47 h 48"/>
                <a:gd name="T14" fmla="*/ 20 w 47"/>
                <a:gd name="T15" fmla="*/ 48 h 48"/>
                <a:gd name="T16" fmla="*/ 20 w 47"/>
                <a:gd name="T17" fmla="*/ 48 h 48"/>
                <a:gd name="T18" fmla="*/ 8 w 47"/>
                <a:gd name="T19" fmla="*/ 43 h 48"/>
                <a:gd name="T20" fmla="*/ 1 w 47"/>
                <a:gd name="T21" fmla="*/ 33 h 48"/>
                <a:gd name="T22" fmla="*/ 0 w 47"/>
                <a:gd name="T23" fmla="*/ 21 h 48"/>
                <a:gd name="T24" fmla="*/ 0 w 47"/>
                <a:gd name="T25" fmla="*/ 21 h 48"/>
                <a:gd name="T26" fmla="*/ 5 w 47"/>
                <a:gd name="T27" fmla="*/ 9 h 48"/>
                <a:gd name="T28" fmla="*/ 15 w 47"/>
                <a:gd name="T29" fmla="*/ 2 h 48"/>
                <a:gd name="T30" fmla="*/ 27 w 47"/>
                <a:gd name="T31" fmla="*/ 0 h 48"/>
                <a:gd name="T32" fmla="*/ 27 w 47"/>
                <a:gd name="T33" fmla="*/ 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8"/>
                <a:gd name="T53" fmla="*/ 47 w 47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8">
                  <a:moveTo>
                    <a:pt x="27" y="0"/>
                  </a:moveTo>
                  <a:lnTo>
                    <a:pt x="39" y="6"/>
                  </a:lnTo>
                  <a:lnTo>
                    <a:pt x="46" y="16"/>
                  </a:lnTo>
                  <a:lnTo>
                    <a:pt x="47" y="28"/>
                  </a:lnTo>
                  <a:lnTo>
                    <a:pt x="42" y="40"/>
                  </a:lnTo>
                  <a:lnTo>
                    <a:pt x="32" y="47"/>
                  </a:lnTo>
                  <a:lnTo>
                    <a:pt x="20" y="48"/>
                  </a:lnTo>
                  <a:lnTo>
                    <a:pt x="8" y="43"/>
                  </a:lnTo>
                  <a:lnTo>
                    <a:pt x="1" y="33"/>
                  </a:lnTo>
                  <a:lnTo>
                    <a:pt x="0" y="21"/>
                  </a:lnTo>
                  <a:lnTo>
                    <a:pt x="5" y="9"/>
                  </a:lnTo>
                  <a:lnTo>
                    <a:pt x="15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67" name="Freeform 1076"/>
            <p:cNvSpPr>
              <a:spLocks/>
            </p:cNvSpPr>
            <p:nvPr/>
          </p:nvSpPr>
          <p:spPr bwMode="auto">
            <a:xfrm>
              <a:off x="1557" y="2112"/>
              <a:ext cx="49" cy="48"/>
            </a:xfrm>
            <a:custGeom>
              <a:avLst/>
              <a:gdLst>
                <a:gd name="T0" fmla="*/ 25 w 49"/>
                <a:gd name="T1" fmla="*/ 0 h 48"/>
                <a:gd name="T2" fmla="*/ 37 w 49"/>
                <a:gd name="T3" fmla="*/ 3 h 48"/>
                <a:gd name="T4" fmla="*/ 46 w 49"/>
                <a:gd name="T5" fmla="*/ 12 h 48"/>
                <a:gd name="T6" fmla="*/ 49 w 49"/>
                <a:gd name="T7" fmla="*/ 24 h 48"/>
                <a:gd name="T8" fmla="*/ 49 w 49"/>
                <a:gd name="T9" fmla="*/ 24 h 48"/>
                <a:gd name="T10" fmla="*/ 45 w 49"/>
                <a:gd name="T11" fmla="*/ 36 h 48"/>
                <a:gd name="T12" fmla="*/ 36 w 49"/>
                <a:gd name="T13" fmla="*/ 45 h 48"/>
                <a:gd name="T14" fmla="*/ 24 w 49"/>
                <a:gd name="T15" fmla="*/ 48 h 48"/>
                <a:gd name="T16" fmla="*/ 24 w 49"/>
                <a:gd name="T17" fmla="*/ 48 h 48"/>
                <a:gd name="T18" fmla="*/ 12 w 49"/>
                <a:gd name="T19" fmla="*/ 45 h 48"/>
                <a:gd name="T20" fmla="*/ 3 w 49"/>
                <a:gd name="T21" fmla="*/ 35 h 48"/>
                <a:gd name="T22" fmla="*/ 0 w 49"/>
                <a:gd name="T23" fmla="*/ 23 h 48"/>
                <a:gd name="T24" fmla="*/ 0 w 49"/>
                <a:gd name="T25" fmla="*/ 23 h 48"/>
                <a:gd name="T26" fmla="*/ 4 w 49"/>
                <a:gd name="T27" fmla="*/ 11 h 48"/>
                <a:gd name="T28" fmla="*/ 13 w 49"/>
                <a:gd name="T29" fmla="*/ 3 h 48"/>
                <a:gd name="T30" fmla="*/ 25 w 49"/>
                <a:gd name="T31" fmla="*/ 0 h 48"/>
                <a:gd name="T32" fmla="*/ 25 w 49"/>
                <a:gd name="T33" fmla="*/ 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5" y="0"/>
                  </a:moveTo>
                  <a:lnTo>
                    <a:pt x="37" y="3"/>
                  </a:lnTo>
                  <a:lnTo>
                    <a:pt x="46" y="12"/>
                  </a:lnTo>
                  <a:lnTo>
                    <a:pt x="49" y="24"/>
                  </a:lnTo>
                  <a:lnTo>
                    <a:pt x="45" y="36"/>
                  </a:lnTo>
                  <a:lnTo>
                    <a:pt x="36" y="45"/>
                  </a:lnTo>
                  <a:lnTo>
                    <a:pt x="24" y="48"/>
                  </a:lnTo>
                  <a:lnTo>
                    <a:pt x="12" y="45"/>
                  </a:lnTo>
                  <a:lnTo>
                    <a:pt x="3" y="35"/>
                  </a:lnTo>
                  <a:lnTo>
                    <a:pt x="0" y="23"/>
                  </a:lnTo>
                  <a:lnTo>
                    <a:pt x="4" y="11"/>
                  </a:lnTo>
                  <a:lnTo>
                    <a:pt x="13" y="3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68" name="Freeform 1077"/>
            <p:cNvSpPr>
              <a:spLocks/>
            </p:cNvSpPr>
            <p:nvPr/>
          </p:nvSpPr>
          <p:spPr bwMode="auto">
            <a:xfrm>
              <a:off x="1606" y="2109"/>
              <a:ext cx="48" cy="49"/>
            </a:xfrm>
            <a:custGeom>
              <a:avLst/>
              <a:gdLst>
                <a:gd name="T0" fmla="*/ 21 w 48"/>
                <a:gd name="T1" fmla="*/ 0 h 49"/>
                <a:gd name="T2" fmla="*/ 33 w 48"/>
                <a:gd name="T3" fmla="*/ 3 h 49"/>
                <a:gd name="T4" fmla="*/ 43 w 48"/>
                <a:gd name="T5" fmla="*/ 10 h 49"/>
                <a:gd name="T6" fmla="*/ 48 w 48"/>
                <a:gd name="T7" fmla="*/ 22 h 49"/>
                <a:gd name="T8" fmla="*/ 48 w 48"/>
                <a:gd name="T9" fmla="*/ 22 h 49"/>
                <a:gd name="T10" fmla="*/ 46 w 48"/>
                <a:gd name="T11" fmla="*/ 34 h 49"/>
                <a:gd name="T12" fmla="*/ 38 w 48"/>
                <a:gd name="T13" fmla="*/ 44 h 49"/>
                <a:gd name="T14" fmla="*/ 27 w 48"/>
                <a:gd name="T15" fmla="*/ 49 h 49"/>
                <a:gd name="T16" fmla="*/ 27 w 48"/>
                <a:gd name="T17" fmla="*/ 49 h 49"/>
                <a:gd name="T18" fmla="*/ 14 w 48"/>
                <a:gd name="T19" fmla="*/ 47 h 49"/>
                <a:gd name="T20" fmla="*/ 4 w 48"/>
                <a:gd name="T21" fmla="*/ 39 h 49"/>
                <a:gd name="T22" fmla="*/ 0 w 48"/>
                <a:gd name="T23" fmla="*/ 27 h 49"/>
                <a:gd name="T24" fmla="*/ 0 w 48"/>
                <a:gd name="T25" fmla="*/ 27 h 49"/>
                <a:gd name="T26" fmla="*/ 1 w 48"/>
                <a:gd name="T27" fmla="*/ 15 h 49"/>
                <a:gd name="T28" fmla="*/ 9 w 48"/>
                <a:gd name="T29" fmla="*/ 5 h 49"/>
                <a:gd name="T30" fmla="*/ 21 w 48"/>
                <a:gd name="T31" fmla="*/ 0 h 49"/>
                <a:gd name="T32" fmla="*/ 21 w 48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21" y="0"/>
                  </a:moveTo>
                  <a:lnTo>
                    <a:pt x="33" y="3"/>
                  </a:lnTo>
                  <a:lnTo>
                    <a:pt x="43" y="10"/>
                  </a:lnTo>
                  <a:lnTo>
                    <a:pt x="48" y="22"/>
                  </a:lnTo>
                  <a:lnTo>
                    <a:pt x="46" y="34"/>
                  </a:lnTo>
                  <a:lnTo>
                    <a:pt x="38" y="44"/>
                  </a:lnTo>
                  <a:lnTo>
                    <a:pt x="27" y="49"/>
                  </a:lnTo>
                  <a:lnTo>
                    <a:pt x="14" y="47"/>
                  </a:lnTo>
                  <a:lnTo>
                    <a:pt x="4" y="39"/>
                  </a:lnTo>
                  <a:lnTo>
                    <a:pt x="0" y="27"/>
                  </a:lnTo>
                  <a:lnTo>
                    <a:pt x="1" y="15"/>
                  </a:lnTo>
                  <a:lnTo>
                    <a:pt x="9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69" name="Freeform 1078"/>
            <p:cNvSpPr>
              <a:spLocks/>
            </p:cNvSpPr>
            <p:nvPr/>
          </p:nvSpPr>
          <p:spPr bwMode="auto">
            <a:xfrm>
              <a:off x="1654" y="2101"/>
              <a:ext cx="47" cy="47"/>
            </a:xfrm>
            <a:custGeom>
              <a:avLst/>
              <a:gdLst>
                <a:gd name="T0" fmla="*/ 17 w 47"/>
                <a:gd name="T1" fmla="*/ 0 h 47"/>
                <a:gd name="T2" fmla="*/ 30 w 47"/>
                <a:gd name="T3" fmla="*/ 0 h 47"/>
                <a:gd name="T4" fmla="*/ 41 w 47"/>
                <a:gd name="T5" fmla="*/ 6 h 47"/>
                <a:gd name="T6" fmla="*/ 47 w 47"/>
                <a:gd name="T7" fmla="*/ 18 h 47"/>
                <a:gd name="T8" fmla="*/ 47 w 47"/>
                <a:gd name="T9" fmla="*/ 18 h 47"/>
                <a:gd name="T10" fmla="*/ 47 w 47"/>
                <a:gd name="T11" fmla="*/ 30 h 47"/>
                <a:gd name="T12" fmla="*/ 41 w 47"/>
                <a:gd name="T13" fmla="*/ 41 h 47"/>
                <a:gd name="T14" fmla="*/ 29 w 47"/>
                <a:gd name="T15" fmla="*/ 47 h 47"/>
                <a:gd name="T16" fmla="*/ 29 w 47"/>
                <a:gd name="T17" fmla="*/ 47 h 47"/>
                <a:gd name="T18" fmla="*/ 17 w 47"/>
                <a:gd name="T19" fmla="*/ 47 h 47"/>
                <a:gd name="T20" fmla="*/ 6 w 47"/>
                <a:gd name="T21" fmla="*/ 40 h 47"/>
                <a:gd name="T22" fmla="*/ 0 w 47"/>
                <a:gd name="T23" fmla="*/ 30 h 47"/>
                <a:gd name="T24" fmla="*/ 0 w 47"/>
                <a:gd name="T25" fmla="*/ 30 h 47"/>
                <a:gd name="T26" fmla="*/ 0 w 47"/>
                <a:gd name="T27" fmla="*/ 17 h 47"/>
                <a:gd name="T28" fmla="*/ 6 w 47"/>
                <a:gd name="T29" fmla="*/ 6 h 47"/>
                <a:gd name="T30" fmla="*/ 17 w 47"/>
                <a:gd name="T31" fmla="*/ 0 h 47"/>
                <a:gd name="T32" fmla="*/ 17 w 47"/>
                <a:gd name="T33" fmla="*/ 0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17" y="0"/>
                  </a:moveTo>
                  <a:lnTo>
                    <a:pt x="30" y="0"/>
                  </a:lnTo>
                  <a:lnTo>
                    <a:pt x="41" y="6"/>
                  </a:lnTo>
                  <a:lnTo>
                    <a:pt x="47" y="18"/>
                  </a:lnTo>
                  <a:lnTo>
                    <a:pt x="47" y="30"/>
                  </a:lnTo>
                  <a:lnTo>
                    <a:pt x="41" y="41"/>
                  </a:lnTo>
                  <a:lnTo>
                    <a:pt x="29" y="47"/>
                  </a:lnTo>
                  <a:lnTo>
                    <a:pt x="17" y="47"/>
                  </a:lnTo>
                  <a:lnTo>
                    <a:pt x="6" y="40"/>
                  </a:lnTo>
                  <a:lnTo>
                    <a:pt x="0" y="30"/>
                  </a:lnTo>
                  <a:lnTo>
                    <a:pt x="0" y="17"/>
                  </a:lnTo>
                  <a:lnTo>
                    <a:pt x="6" y="6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70" name="Freeform 1079"/>
            <p:cNvSpPr>
              <a:spLocks/>
            </p:cNvSpPr>
            <p:nvPr/>
          </p:nvSpPr>
          <p:spPr bwMode="auto">
            <a:xfrm>
              <a:off x="1699" y="2085"/>
              <a:ext cx="48" cy="48"/>
            </a:xfrm>
            <a:custGeom>
              <a:avLst/>
              <a:gdLst>
                <a:gd name="T0" fmla="*/ 15 w 48"/>
                <a:gd name="T1" fmla="*/ 2 h 48"/>
                <a:gd name="T2" fmla="*/ 27 w 48"/>
                <a:gd name="T3" fmla="*/ 0 h 48"/>
                <a:gd name="T4" fmla="*/ 39 w 48"/>
                <a:gd name="T5" fmla="*/ 5 h 48"/>
                <a:gd name="T6" fmla="*/ 46 w 48"/>
                <a:gd name="T7" fmla="*/ 15 h 48"/>
                <a:gd name="T8" fmla="*/ 46 w 48"/>
                <a:gd name="T9" fmla="*/ 15 h 48"/>
                <a:gd name="T10" fmla="*/ 48 w 48"/>
                <a:gd name="T11" fmla="*/ 28 h 48"/>
                <a:gd name="T12" fmla="*/ 43 w 48"/>
                <a:gd name="T13" fmla="*/ 39 h 48"/>
                <a:gd name="T14" fmla="*/ 34 w 48"/>
                <a:gd name="T15" fmla="*/ 46 h 48"/>
                <a:gd name="T16" fmla="*/ 34 w 48"/>
                <a:gd name="T17" fmla="*/ 46 h 48"/>
                <a:gd name="T18" fmla="*/ 21 w 48"/>
                <a:gd name="T19" fmla="*/ 48 h 48"/>
                <a:gd name="T20" fmla="*/ 9 w 48"/>
                <a:gd name="T21" fmla="*/ 43 h 48"/>
                <a:gd name="T22" fmla="*/ 2 w 48"/>
                <a:gd name="T23" fmla="*/ 34 h 48"/>
                <a:gd name="T24" fmla="*/ 2 w 48"/>
                <a:gd name="T25" fmla="*/ 34 h 48"/>
                <a:gd name="T26" fmla="*/ 0 w 48"/>
                <a:gd name="T27" fmla="*/ 21 h 48"/>
                <a:gd name="T28" fmla="*/ 5 w 48"/>
                <a:gd name="T29" fmla="*/ 10 h 48"/>
                <a:gd name="T30" fmla="*/ 15 w 48"/>
                <a:gd name="T31" fmla="*/ 2 h 48"/>
                <a:gd name="T32" fmla="*/ 15 w 48"/>
                <a:gd name="T33" fmla="*/ 2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15" y="2"/>
                  </a:moveTo>
                  <a:lnTo>
                    <a:pt x="27" y="0"/>
                  </a:lnTo>
                  <a:lnTo>
                    <a:pt x="39" y="5"/>
                  </a:lnTo>
                  <a:lnTo>
                    <a:pt x="46" y="15"/>
                  </a:lnTo>
                  <a:lnTo>
                    <a:pt x="48" y="28"/>
                  </a:lnTo>
                  <a:lnTo>
                    <a:pt x="43" y="39"/>
                  </a:lnTo>
                  <a:lnTo>
                    <a:pt x="34" y="46"/>
                  </a:lnTo>
                  <a:lnTo>
                    <a:pt x="21" y="48"/>
                  </a:lnTo>
                  <a:lnTo>
                    <a:pt x="9" y="43"/>
                  </a:lnTo>
                  <a:lnTo>
                    <a:pt x="2" y="34"/>
                  </a:lnTo>
                  <a:lnTo>
                    <a:pt x="0" y="21"/>
                  </a:lnTo>
                  <a:lnTo>
                    <a:pt x="5" y="10"/>
                  </a:lnTo>
                  <a:lnTo>
                    <a:pt x="15" y="2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71" name="Freeform 1080"/>
            <p:cNvSpPr>
              <a:spLocks/>
            </p:cNvSpPr>
            <p:nvPr/>
          </p:nvSpPr>
          <p:spPr bwMode="auto">
            <a:xfrm>
              <a:off x="1742" y="2063"/>
              <a:ext cx="48" cy="49"/>
            </a:xfrm>
            <a:custGeom>
              <a:avLst/>
              <a:gdLst>
                <a:gd name="T0" fmla="*/ 12 w 48"/>
                <a:gd name="T1" fmla="*/ 4 h 49"/>
                <a:gd name="T2" fmla="*/ 24 w 48"/>
                <a:gd name="T3" fmla="*/ 0 h 49"/>
                <a:gd name="T4" fmla="*/ 36 w 48"/>
                <a:gd name="T5" fmla="*/ 3 h 49"/>
                <a:gd name="T6" fmla="*/ 45 w 48"/>
                <a:gd name="T7" fmla="*/ 13 h 49"/>
                <a:gd name="T8" fmla="*/ 45 w 48"/>
                <a:gd name="T9" fmla="*/ 13 h 49"/>
                <a:gd name="T10" fmla="*/ 48 w 48"/>
                <a:gd name="T11" fmla="*/ 25 h 49"/>
                <a:gd name="T12" fmla="*/ 45 w 48"/>
                <a:gd name="T13" fmla="*/ 36 h 49"/>
                <a:gd name="T14" fmla="*/ 37 w 48"/>
                <a:gd name="T15" fmla="*/ 45 h 49"/>
                <a:gd name="T16" fmla="*/ 37 w 48"/>
                <a:gd name="T17" fmla="*/ 45 h 49"/>
                <a:gd name="T18" fmla="*/ 25 w 48"/>
                <a:gd name="T19" fmla="*/ 49 h 49"/>
                <a:gd name="T20" fmla="*/ 12 w 48"/>
                <a:gd name="T21" fmla="*/ 46 h 49"/>
                <a:gd name="T22" fmla="*/ 3 w 48"/>
                <a:gd name="T23" fmla="*/ 37 h 49"/>
                <a:gd name="T24" fmla="*/ 3 w 48"/>
                <a:gd name="T25" fmla="*/ 37 h 49"/>
                <a:gd name="T26" fmla="*/ 0 w 48"/>
                <a:gd name="T27" fmla="*/ 25 h 49"/>
                <a:gd name="T28" fmla="*/ 3 w 48"/>
                <a:gd name="T29" fmla="*/ 13 h 49"/>
                <a:gd name="T30" fmla="*/ 12 w 48"/>
                <a:gd name="T31" fmla="*/ 4 h 49"/>
                <a:gd name="T32" fmla="*/ 12 w 48"/>
                <a:gd name="T33" fmla="*/ 4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12" y="4"/>
                  </a:moveTo>
                  <a:lnTo>
                    <a:pt x="24" y="0"/>
                  </a:lnTo>
                  <a:lnTo>
                    <a:pt x="36" y="3"/>
                  </a:lnTo>
                  <a:lnTo>
                    <a:pt x="45" y="13"/>
                  </a:lnTo>
                  <a:lnTo>
                    <a:pt x="48" y="25"/>
                  </a:lnTo>
                  <a:lnTo>
                    <a:pt x="45" y="36"/>
                  </a:lnTo>
                  <a:lnTo>
                    <a:pt x="37" y="45"/>
                  </a:lnTo>
                  <a:lnTo>
                    <a:pt x="25" y="49"/>
                  </a:lnTo>
                  <a:lnTo>
                    <a:pt x="12" y="46"/>
                  </a:lnTo>
                  <a:lnTo>
                    <a:pt x="3" y="37"/>
                  </a:lnTo>
                  <a:lnTo>
                    <a:pt x="0" y="25"/>
                  </a:lnTo>
                  <a:lnTo>
                    <a:pt x="3" y="13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72" name="Freeform 1081"/>
            <p:cNvSpPr>
              <a:spLocks/>
            </p:cNvSpPr>
            <p:nvPr/>
          </p:nvSpPr>
          <p:spPr bwMode="auto">
            <a:xfrm>
              <a:off x="1842" y="1542"/>
              <a:ext cx="103" cy="89"/>
            </a:xfrm>
            <a:custGeom>
              <a:avLst/>
              <a:gdLst>
                <a:gd name="T0" fmla="*/ 59 w 103"/>
                <a:gd name="T1" fmla="*/ 26 h 89"/>
                <a:gd name="T2" fmla="*/ 67 w 103"/>
                <a:gd name="T3" fmla="*/ 35 h 89"/>
                <a:gd name="T4" fmla="*/ 79 w 103"/>
                <a:gd name="T5" fmla="*/ 45 h 89"/>
                <a:gd name="T6" fmla="*/ 102 w 103"/>
                <a:gd name="T7" fmla="*/ 79 h 89"/>
                <a:gd name="T8" fmla="*/ 103 w 103"/>
                <a:gd name="T9" fmla="*/ 81 h 89"/>
                <a:gd name="T10" fmla="*/ 101 w 103"/>
                <a:gd name="T11" fmla="*/ 86 h 89"/>
                <a:gd name="T12" fmla="*/ 99 w 103"/>
                <a:gd name="T13" fmla="*/ 88 h 89"/>
                <a:gd name="T14" fmla="*/ 94 w 103"/>
                <a:gd name="T15" fmla="*/ 89 h 89"/>
                <a:gd name="T16" fmla="*/ 76 w 103"/>
                <a:gd name="T17" fmla="*/ 82 h 89"/>
                <a:gd name="T18" fmla="*/ 40 w 103"/>
                <a:gd name="T19" fmla="*/ 57 h 89"/>
                <a:gd name="T20" fmla="*/ 31 w 103"/>
                <a:gd name="T21" fmla="*/ 49 h 89"/>
                <a:gd name="T22" fmla="*/ 11 w 103"/>
                <a:gd name="T23" fmla="*/ 35 h 89"/>
                <a:gd name="T24" fmla="*/ 7 w 103"/>
                <a:gd name="T25" fmla="*/ 33 h 89"/>
                <a:gd name="T26" fmla="*/ 2 w 103"/>
                <a:gd name="T27" fmla="*/ 30 h 89"/>
                <a:gd name="T28" fmla="*/ 0 w 103"/>
                <a:gd name="T29" fmla="*/ 27 h 89"/>
                <a:gd name="T30" fmla="*/ 2 w 103"/>
                <a:gd name="T31" fmla="*/ 20 h 89"/>
                <a:gd name="T32" fmla="*/ 5 w 103"/>
                <a:gd name="T33" fmla="*/ 18 h 89"/>
                <a:gd name="T34" fmla="*/ 11 w 103"/>
                <a:gd name="T35" fmla="*/ 19 h 89"/>
                <a:gd name="T36" fmla="*/ 13 w 103"/>
                <a:gd name="T37" fmla="*/ 20 h 89"/>
                <a:gd name="T38" fmla="*/ 17 w 103"/>
                <a:gd name="T39" fmla="*/ 23 h 89"/>
                <a:gd name="T40" fmla="*/ 27 w 103"/>
                <a:gd name="T41" fmla="*/ 29 h 89"/>
                <a:gd name="T42" fmla="*/ 51 w 103"/>
                <a:gd name="T43" fmla="*/ 49 h 89"/>
                <a:gd name="T44" fmla="*/ 57 w 103"/>
                <a:gd name="T45" fmla="*/ 55 h 89"/>
                <a:gd name="T46" fmla="*/ 79 w 103"/>
                <a:gd name="T47" fmla="*/ 68 h 89"/>
                <a:gd name="T48" fmla="*/ 73 w 103"/>
                <a:gd name="T49" fmla="*/ 59 h 89"/>
                <a:gd name="T50" fmla="*/ 59 w 103"/>
                <a:gd name="T51" fmla="*/ 47 h 89"/>
                <a:gd name="T52" fmla="*/ 53 w 103"/>
                <a:gd name="T53" fmla="*/ 41 h 89"/>
                <a:gd name="T54" fmla="*/ 44 w 103"/>
                <a:gd name="T55" fmla="*/ 26 h 89"/>
                <a:gd name="T56" fmla="*/ 41 w 103"/>
                <a:gd name="T57" fmla="*/ 21 h 89"/>
                <a:gd name="T58" fmla="*/ 33 w 103"/>
                <a:gd name="T59" fmla="*/ 12 h 89"/>
                <a:gd name="T60" fmla="*/ 32 w 103"/>
                <a:gd name="T61" fmla="*/ 9 h 89"/>
                <a:gd name="T62" fmla="*/ 33 w 103"/>
                <a:gd name="T63" fmla="*/ 2 h 89"/>
                <a:gd name="T64" fmla="*/ 36 w 103"/>
                <a:gd name="T65" fmla="*/ 1 h 89"/>
                <a:gd name="T66" fmla="*/ 43 w 103"/>
                <a:gd name="T67" fmla="*/ 2 h 89"/>
                <a:gd name="T68" fmla="*/ 48 w 103"/>
                <a:gd name="T69" fmla="*/ 7 h 89"/>
                <a:gd name="T70" fmla="*/ 56 w 103"/>
                <a:gd name="T71" fmla="*/ 20 h 8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03"/>
                <a:gd name="T109" fmla="*/ 0 h 89"/>
                <a:gd name="T110" fmla="*/ 103 w 103"/>
                <a:gd name="T111" fmla="*/ 89 h 8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03" h="89">
                  <a:moveTo>
                    <a:pt x="56" y="20"/>
                  </a:moveTo>
                  <a:lnTo>
                    <a:pt x="59" y="26"/>
                  </a:lnTo>
                  <a:lnTo>
                    <a:pt x="63" y="31"/>
                  </a:lnTo>
                  <a:lnTo>
                    <a:pt x="67" y="35"/>
                  </a:lnTo>
                  <a:lnTo>
                    <a:pt x="79" y="45"/>
                  </a:lnTo>
                  <a:lnTo>
                    <a:pt x="90" y="59"/>
                  </a:lnTo>
                  <a:lnTo>
                    <a:pt x="102" y="79"/>
                  </a:lnTo>
                  <a:lnTo>
                    <a:pt x="103" y="81"/>
                  </a:lnTo>
                  <a:lnTo>
                    <a:pt x="103" y="84"/>
                  </a:lnTo>
                  <a:lnTo>
                    <a:pt x="101" y="86"/>
                  </a:lnTo>
                  <a:lnTo>
                    <a:pt x="99" y="88"/>
                  </a:lnTo>
                  <a:lnTo>
                    <a:pt x="97" y="89"/>
                  </a:lnTo>
                  <a:lnTo>
                    <a:pt x="94" y="89"/>
                  </a:lnTo>
                  <a:lnTo>
                    <a:pt x="76" y="82"/>
                  </a:lnTo>
                  <a:lnTo>
                    <a:pt x="56" y="71"/>
                  </a:lnTo>
                  <a:lnTo>
                    <a:pt x="40" y="57"/>
                  </a:lnTo>
                  <a:lnTo>
                    <a:pt x="31" y="49"/>
                  </a:lnTo>
                  <a:lnTo>
                    <a:pt x="20" y="41"/>
                  </a:lnTo>
                  <a:lnTo>
                    <a:pt x="11" y="35"/>
                  </a:lnTo>
                  <a:lnTo>
                    <a:pt x="7" y="33"/>
                  </a:lnTo>
                  <a:lnTo>
                    <a:pt x="5" y="31"/>
                  </a:lnTo>
                  <a:lnTo>
                    <a:pt x="2" y="30"/>
                  </a:lnTo>
                  <a:lnTo>
                    <a:pt x="0" y="27"/>
                  </a:lnTo>
                  <a:lnTo>
                    <a:pt x="0" y="23"/>
                  </a:lnTo>
                  <a:lnTo>
                    <a:pt x="2" y="20"/>
                  </a:lnTo>
                  <a:lnTo>
                    <a:pt x="5" y="18"/>
                  </a:lnTo>
                  <a:lnTo>
                    <a:pt x="8" y="18"/>
                  </a:lnTo>
                  <a:lnTo>
                    <a:pt x="11" y="19"/>
                  </a:lnTo>
                  <a:lnTo>
                    <a:pt x="13" y="20"/>
                  </a:lnTo>
                  <a:lnTo>
                    <a:pt x="15" y="22"/>
                  </a:lnTo>
                  <a:lnTo>
                    <a:pt x="17" y="23"/>
                  </a:lnTo>
                  <a:lnTo>
                    <a:pt x="27" y="29"/>
                  </a:lnTo>
                  <a:lnTo>
                    <a:pt x="40" y="39"/>
                  </a:lnTo>
                  <a:lnTo>
                    <a:pt x="51" y="49"/>
                  </a:lnTo>
                  <a:lnTo>
                    <a:pt x="57" y="55"/>
                  </a:lnTo>
                  <a:lnTo>
                    <a:pt x="67" y="61"/>
                  </a:lnTo>
                  <a:lnTo>
                    <a:pt x="79" y="68"/>
                  </a:lnTo>
                  <a:lnTo>
                    <a:pt x="73" y="59"/>
                  </a:lnTo>
                  <a:lnTo>
                    <a:pt x="66" y="52"/>
                  </a:lnTo>
                  <a:lnTo>
                    <a:pt x="59" y="47"/>
                  </a:lnTo>
                  <a:lnTo>
                    <a:pt x="53" y="41"/>
                  </a:lnTo>
                  <a:lnTo>
                    <a:pt x="48" y="33"/>
                  </a:lnTo>
                  <a:lnTo>
                    <a:pt x="44" y="26"/>
                  </a:lnTo>
                  <a:lnTo>
                    <a:pt x="41" y="21"/>
                  </a:lnTo>
                  <a:lnTo>
                    <a:pt x="38" y="16"/>
                  </a:lnTo>
                  <a:lnTo>
                    <a:pt x="33" y="12"/>
                  </a:lnTo>
                  <a:lnTo>
                    <a:pt x="32" y="9"/>
                  </a:lnTo>
                  <a:lnTo>
                    <a:pt x="31" y="6"/>
                  </a:lnTo>
                  <a:lnTo>
                    <a:pt x="33" y="2"/>
                  </a:lnTo>
                  <a:lnTo>
                    <a:pt x="36" y="1"/>
                  </a:lnTo>
                  <a:lnTo>
                    <a:pt x="40" y="0"/>
                  </a:lnTo>
                  <a:lnTo>
                    <a:pt x="43" y="2"/>
                  </a:lnTo>
                  <a:lnTo>
                    <a:pt x="48" y="7"/>
                  </a:lnTo>
                  <a:lnTo>
                    <a:pt x="52" y="13"/>
                  </a:lnTo>
                  <a:lnTo>
                    <a:pt x="56" y="2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73" name="Freeform 1082"/>
            <p:cNvSpPr>
              <a:spLocks/>
            </p:cNvSpPr>
            <p:nvPr/>
          </p:nvSpPr>
          <p:spPr bwMode="auto">
            <a:xfrm>
              <a:off x="1279" y="1598"/>
              <a:ext cx="110" cy="63"/>
            </a:xfrm>
            <a:custGeom>
              <a:avLst/>
              <a:gdLst>
                <a:gd name="T0" fmla="*/ 106 w 110"/>
                <a:gd name="T1" fmla="*/ 13 h 63"/>
                <a:gd name="T2" fmla="*/ 88 w 110"/>
                <a:gd name="T3" fmla="*/ 20 h 63"/>
                <a:gd name="T4" fmla="*/ 65 w 110"/>
                <a:gd name="T5" fmla="*/ 30 h 63"/>
                <a:gd name="T6" fmla="*/ 49 w 110"/>
                <a:gd name="T7" fmla="*/ 39 h 63"/>
                <a:gd name="T8" fmla="*/ 49 w 110"/>
                <a:gd name="T9" fmla="*/ 39 h 63"/>
                <a:gd name="T10" fmla="*/ 35 w 110"/>
                <a:gd name="T11" fmla="*/ 47 h 63"/>
                <a:gd name="T12" fmla="*/ 22 w 110"/>
                <a:gd name="T13" fmla="*/ 56 h 63"/>
                <a:gd name="T14" fmla="*/ 9 w 110"/>
                <a:gd name="T15" fmla="*/ 63 h 63"/>
                <a:gd name="T16" fmla="*/ 9 w 110"/>
                <a:gd name="T17" fmla="*/ 63 h 63"/>
                <a:gd name="T18" fmla="*/ 5 w 110"/>
                <a:gd name="T19" fmla="*/ 63 h 63"/>
                <a:gd name="T20" fmla="*/ 2 w 110"/>
                <a:gd name="T21" fmla="*/ 61 h 63"/>
                <a:gd name="T22" fmla="*/ 0 w 110"/>
                <a:gd name="T23" fmla="*/ 57 h 63"/>
                <a:gd name="T24" fmla="*/ 0 w 110"/>
                <a:gd name="T25" fmla="*/ 57 h 63"/>
                <a:gd name="T26" fmla="*/ 0 w 110"/>
                <a:gd name="T27" fmla="*/ 54 h 63"/>
                <a:gd name="T28" fmla="*/ 1 w 110"/>
                <a:gd name="T29" fmla="*/ 51 h 63"/>
                <a:gd name="T30" fmla="*/ 5 w 110"/>
                <a:gd name="T31" fmla="*/ 49 h 63"/>
                <a:gd name="T32" fmla="*/ 5 w 110"/>
                <a:gd name="T33" fmla="*/ 49 h 63"/>
                <a:gd name="T34" fmla="*/ 24 w 110"/>
                <a:gd name="T35" fmla="*/ 41 h 63"/>
                <a:gd name="T36" fmla="*/ 42 w 110"/>
                <a:gd name="T37" fmla="*/ 29 h 63"/>
                <a:gd name="T38" fmla="*/ 60 w 110"/>
                <a:gd name="T39" fmla="*/ 16 h 63"/>
                <a:gd name="T40" fmla="*/ 60 w 110"/>
                <a:gd name="T41" fmla="*/ 16 h 63"/>
                <a:gd name="T42" fmla="*/ 71 w 110"/>
                <a:gd name="T43" fmla="*/ 11 h 63"/>
                <a:gd name="T44" fmla="*/ 89 w 110"/>
                <a:gd name="T45" fmla="*/ 5 h 63"/>
                <a:gd name="T46" fmla="*/ 101 w 110"/>
                <a:gd name="T47" fmla="*/ 1 h 63"/>
                <a:gd name="T48" fmla="*/ 101 w 110"/>
                <a:gd name="T49" fmla="*/ 1 h 63"/>
                <a:gd name="T50" fmla="*/ 104 w 110"/>
                <a:gd name="T51" fmla="*/ 0 h 63"/>
                <a:gd name="T52" fmla="*/ 107 w 110"/>
                <a:gd name="T53" fmla="*/ 2 h 63"/>
                <a:gd name="T54" fmla="*/ 110 w 110"/>
                <a:gd name="T55" fmla="*/ 4 h 63"/>
                <a:gd name="T56" fmla="*/ 110 w 110"/>
                <a:gd name="T57" fmla="*/ 4 h 63"/>
                <a:gd name="T58" fmla="*/ 110 w 110"/>
                <a:gd name="T59" fmla="*/ 8 h 63"/>
                <a:gd name="T60" fmla="*/ 109 w 110"/>
                <a:gd name="T61" fmla="*/ 11 h 63"/>
                <a:gd name="T62" fmla="*/ 106 w 110"/>
                <a:gd name="T63" fmla="*/ 13 h 63"/>
                <a:gd name="T64" fmla="*/ 106 w 110"/>
                <a:gd name="T65" fmla="*/ 13 h 6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10"/>
                <a:gd name="T100" fmla="*/ 0 h 63"/>
                <a:gd name="T101" fmla="*/ 110 w 110"/>
                <a:gd name="T102" fmla="*/ 63 h 6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10" h="63">
                  <a:moveTo>
                    <a:pt x="106" y="13"/>
                  </a:moveTo>
                  <a:lnTo>
                    <a:pt x="88" y="20"/>
                  </a:lnTo>
                  <a:lnTo>
                    <a:pt x="65" y="30"/>
                  </a:lnTo>
                  <a:lnTo>
                    <a:pt x="49" y="39"/>
                  </a:lnTo>
                  <a:lnTo>
                    <a:pt x="35" y="47"/>
                  </a:lnTo>
                  <a:lnTo>
                    <a:pt x="22" y="56"/>
                  </a:lnTo>
                  <a:lnTo>
                    <a:pt x="9" y="63"/>
                  </a:lnTo>
                  <a:lnTo>
                    <a:pt x="5" y="63"/>
                  </a:lnTo>
                  <a:lnTo>
                    <a:pt x="2" y="61"/>
                  </a:lnTo>
                  <a:lnTo>
                    <a:pt x="0" y="57"/>
                  </a:lnTo>
                  <a:lnTo>
                    <a:pt x="0" y="54"/>
                  </a:lnTo>
                  <a:lnTo>
                    <a:pt x="1" y="51"/>
                  </a:lnTo>
                  <a:lnTo>
                    <a:pt x="5" y="49"/>
                  </a:lnTo>
                  <a:lnTo>
                    <a:pt x="24" y="41"/>
                  </a:lnTo>
                  <a:lnTo>
                    <a:pt x="42" y="29"/>
                  </a:lnTo>
                  <a:lnTo>
                    <a:pt x="60" y="16"/>
                  </a:lnTo>
                  <a:lnTo>
                    <a:pt x="71" y="11"/>
                  </a:lnTo>
                  <a:lnTo>
                    <a:pt x="89" y="5"/>
                  </a:lnTo>
                  <a:lnTo>
                    <a:pt x="101" y="1"/>
                  </a:lnTo>
                  <a:lnTo>
                    <a:pt x="104" y="0"/>
                  </a:lnTo>
                  <a:lnTo>
                    <a:pt x="107" y="2"/>
                  </a:lnTo>
                  <a:lnTo>
                    <a:pt x="110" y="4"/>
                  </a:lnTo>
                  <a:lnTo>
                    <a:pt x="110" y="8"/>
                  </a:lnTo>
                  <a:lnTo>
                    <a:pt x="109" y="11"/>
                  </a:lnTo>
                  <a:lnTo>
                    <a:pt x="106" y="1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74" name="Freeform 1083"/>
            <p:cNvSpPr>
              <a:spLocks/>
            </p:cNvSpPr>
            <p:nvPr/>
          </p:nvSpPr>
          <p:spPr bwMode="auto">
            <a:xfrm>
              <a:off x="1287" y="1631"/>
              <a:ext cx="89" cy="39"/>
            </a:xfrm>
            <a:custGeom>
              <a:avLst/>
              <a:gdLst>
                <a:gd name="T0" fmla="*/ 4 w 89"/>
                <a:gd name="T1" fmla="*/ 26 h 39"/>
                <a:gd name="T2" fmla="*/ 12 w 89"/>
                <a:gd name="T3" fmla="*/ 21 h 39"/>
                <a:gd name="T4" fmla="*/ 22 w 89"/>
                <a:gd name="T5" fmla="*/ 18 h 39"/>
                <a:gd name="T6" fmla="*/ 31 w 89"/>
                <a:gd name="T7" fmla="*/ 19 h 39"/>
                <a:gd name="T8" fmla="*/ 31 w 89"/>
                <a:gd name="T9" fmla="*/ 19 h 39"/>
                <a:gd name="T10" fmla="*/ 48 w 89"/>
                <a:gd name="T11" fmla="*/ 15 h 39"/>
                <a:gd name="T12" fmla="*/ 63 w 89"/>
                <a:gd name="T13" fmla="*/ 9 h 39"/>
                <a:gd name="T14" fmla="*/ 78 w 89"/>
                <a:gd name="T15" fmla="*/ 1 h 39"/>
                <a:gd name="T16" fmla="*/ 78 w 89"/>
                <a:gd name="T17" fmla="*/ 1 h 39"/>
                <a:gd name="T18" fmla="*/ 81 w 89"/>
                <a:gd name="T19" fmla="*/ 0 h 39"/>
                <a:gd name="T20" fmla="*/ 85 w 89"/>
                <a:gd name="T21" fmla="*/ 0 h 39"/>
                <a:gd name="T22" fmla="*/ 88 w 89"/>
                <a:gd name="T23" fmla="*/ 2 h 39"/>
                <a:gd name="T24" fmla="*/ 88 w 89"/>
                <a:gd name="T25" fmla="*/ 2 h 39"/>
                <a:gd name="T26" fmla="*/ 89 w 89"/>
                <a:gd name="T27" fmla="*/ 5 h 39"/>
                <a:gd name="T28" fmla="*/ 89 w 89"/>
                <a:gd name="T29" fmla="*/ 9 h 39"/>
                <a:gd name="T30" fmla="*/ 87 w 89"/>
                <a:gd name="T31" fmla="*/ 12 h 39"/>
                <a:gd name="T32" fmla="*/ 87 w 89"/>
                <a:gd name="T33" fmla="*/ 12 h 39"/>
                <a:gd name="T34" fmla="*/ 77 w 89"/>
                <a:gd name="T35" fmla="*/ 18 h 39"/>
                <a:gd name="T36" fmla="*/ 66 w 89"/>
                <a:gd name="T37" fmla="*/ 22 h 39"/>
                <a:gd name="T38" fmla="*/ 56 w 89"/>
                <a:gd name="T39" fmla="*/ 28 h 39"/>
                <a:gd name="T40" fmla="*/ 56 w 89"/>
                <a:gd name="T41" fmla="*/ 28 h 39"/>
                <a:gd name="T42" fmla="*/ 45 w 89"/>
                <a:gd name="T43" fmla="*/ 31 h 39"/>
                <a:gd name="T44" fmla="*/ 34 w 89"/>
                <a:gd name="T45" fmla="*/ 33 h 39"/>
                <a:gd name="T46" fmla="*/ 23 w 89"/>
                <a:gd name="T47" fmla="*/ 31 h 39"/>
                <a:gd name="T48" fmla="*/ 23 w 89"/>
                <a:gd name="T49" fmla="*/ 31 h 39"/>
                <a:gd name="T50" fmla="*/ 19 w 89"/>
                <a:gd name="T51" fmla="*/ 33 h 39"/>
                <a:gd name="T52" fmla="*/ 15 w 89"/>
                <a:gd name="T53" fmla="*/ 35 h 39"/>
                <a:gd name="T54" fmla="*/ 11 w 89"/>
                <a:gd name="T55" fmla="*/ 38 h 39"/>
                <a:gd name="T56" fmla="*/ 11 w 89"/>
                <a:gd name="T57" fmla="*/ 38 h 39"/>
                <a:gd name="T58" fmla="*/ 7 w 89"/>
                <a:gd name="T59" fmla="*/ 39 h 39"/>
                <a:gd name="T60" fmla="*/ 4 w 89"/>
                <a:gd name="T61" fmla="*/ 38 h 39"/>
                <a:gd name="T62" fmla="*/ 1 w 89"/>
                <a:gd name="T63" fmla="*/ 36 h 39"/>
                <a:gd name="T64" fmla="*/ 1 w 89"/>
                <a:gd name="T65" fmla="*/ 36 h 39"/>
                <a:gd name="T66" fmla="*/ 0 w 89"/>
                <a:gd name="T67" fmla="*/ 32 h 39"/>
                <a:gd name="T68" fmla="*/ 1 w 89"/>
                <a:gd name="T69" fmla="*/ 29 h 39"/>
                <a:gd name="T70" fmla="*/ 4 w 89"/>
                <a:gd name="T71" fmla="*/ 26 h 39"/>
                <a:gd name="T72" fmla="*/ 4 w 89"/>
                <a:gd name="T73" fmla="*/ 26 h 3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89"/>
                <a:gd name="T112" fmla="*/ 0 h 39"/>
                <a:gd name="T113" fmla="*/ 89 w 89"/>
                <a:gd name="T114" fmla="*/ 39 h 3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89" h="39">
                  <a:moveTo>
                    <a:pt x="4" y="26"/>
                  </a:moveTo>
                  <a:lnTo>
                    <a:pt x="12" y="21"/>
                  </a:lnTo>
                  <a:lnTo>
                    <a:pt x="22" y="18"/>
                  </a:lnTo>
                  <a:lnTo>
                    <a:pt x="31" y="19"/>
                  </a:lnTo>
                  <a:lnTo>
                    <a:pt x="48" y="15"/>
                  </a:lnTo>
                  <a:lnTo>
                    <a:pt x="63" y="9"/>
                  </a:lnTo>
                  <a:lnTo>
                    <a:pt x="78" y="1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8" y="2"/>
                  </a:lnTo>
                  <a:lnTo>
                    <a:pt x="89" y="5"/>
                  </a:lnTo>
                  <a:lnTo>
                    <a:pt x="89" y="9"/>
                  </a:lnTo>
                  <a:lnTo>
                    <a:pt x="87" y="12"/>
                  </a:lnTo>
                  <a:lnTo>
                    <a:pt x="77" y="18"/>
                  </a:lnTo>
                  <a:lnTo>
                    <a:pt x="66" y="22"/>
                  </a:lnTo>
                  <a:lnTo>
                    <a:pt x="56" y="28"/>
                  </a:lnTo>
                  <a:lnTo>
                    <a:pt x="45" y="31"/>
                  </a:lnTo>
                  <a:lnTo>
                    <a:pt x="34" y="33"/>
                  </a:lnTo>
                  <a:lnTo>
                    <a:pt x="23" y="31"/>
                  </a:lnTo>
                  <a:lnTo>
                    <a:pt x="19" y="33"/>
                  </a:lnTo>
                  <a:lnTo>
                    <a:pt x="15" y="35"/>
                  </a:lnTo>
                  <a:lnTo>
                    <a:pt x="11" y="38"/>
                  </a:lnTo>
                  <a:lnTo>
                    <a:pt x="7" y="39"/>
                  </a:lnTo>
                  <a:lnTo>
                    <a:pt x="4" y="38"/>
                  </a:lnTo>
                  <a:lnTo>
                    <a:pt x="1" y="36"/>
                  </a:lnTo>
                  <a:lnTo>
                    <a:pt x="0" y="32"/>
                  </a:lnTo>
                  <a:lnTo>
                    <a:pt x="1" y="29"/>
                  </a:lnTo>
                  <a:lnTo>
                    <a:pt x="4" y="2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75" name="Freeform 1084"/>
            <p:cNvSpPr>
              <a:spLocks/>
            </p:cNvSpPr>
            <p:nvPr/>
          </p:nvSpPr>
          <p:spPr bwMode="auto">
            <a:xfrm>
              <a:off x="1250" y="1637"/>
              <a:ext cx="47" cy="47"/>
            </a:xfrm>
            <a:custGeom>
              <a:avLst/>
              <a:gdLst>
                <a:gd name="T0" fmla="*/ 47 w 47"/>
                <a:gd name="T1" fmla="*/ 18 h 47"/>
                <a:gd name="T2" fmla="*/ 46 w 47"/>
                <a:gd name="T3" fmla="*/ 31 h 47"/>
                <a:gd name="T4" fmla="*/ 40 w 47"/>
                <a:gd name="T5" fmla="*/ 41 h 47"/>
                <a:gd name="T6" fmla="*/ 28 w 47"/>
                <a:gd name="T7" fmla="*/ 47 h 47"/>
                <a:gd name="T8" fmla="*/ 28 w 47"/>
                <a:gd name="T9" fmla="*/ 47 h 47"/>
                <a:gd name="T10" fmla="*/ 16 w 47"/>
                <a:gd name="T11" fmla="*/ 47 h 47"/>
                <a:gd name="T12" fmla="*/ 6 w 47"/>
                <a:gd name="T13" fmla="*/ 40 h 47"/>
                <a:gd name="T14" fmla="*/ 0 w 47"/>
                <a:gd name="T15" fmla="*/ 29 h 47"/>
                <a:gd name="T16" fmla="*/ 0 w 47"/>
                <a:gd name="T17" fmla="*/ 29 h 47"/>
                <a:gd name="T18" fmla="*/ 0 w 47"/>
                <a:gd name="T19" fmla="*/ 16 h 47"/>
                <a:gd name="T20" fmla="*/ 7 w 47"/>
                <a:gd name="T21" fmla="*/ 6 h 47"/>
                <a:gd name="T22" fmla="*/ 18 w 47"/>
                <a:gd name="T23" fmla="*/ 0 h 47"/>
                <a:gd name="T24" fmla="*/ 18 w 47"/>
                <a:gd name="T25" fmla="*/ 0 h 47"/>
                <a:gd name="T26" fmla="*/ 30 w 47"/>
                <a:gd name="T27" fmla="*/ 1 h 47"/>
                <a:gd name="T28" fmla="*/ 41 w 47"/>
                <a:gd name="T29" fmla="*/ 7 h 47"/>
                <a:gd name="T30" fmla="*/ 47 w 47"/>
                <a:gd name="T31" fmla="*/ 18 h 47"/>
                <a:gd name="T32" fmla="*/ 47 w 47"/>
                <a:gd name="T33" fmla="*/ 18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47" y="18"/>
                  </a:moveTo>
                  <a:lnTo>
                    <a:pt x="46" y="31"/>
                  </a:lnTo>
                  <a:lnTo>
                    <a:pt x="40" y="41"/>
                  </a:lnTo>
                  <a:lnTo>
                    <a:pt x="28" y="47"/>
                  </a:lnTo>
                  <a:lnTo>
                    <a:pt x="16" y="47"/>
                  </a:lnTo>
                  <a:lnTo>
                    <a:pt x="6" y="40"/>
                  </a:lnTo>
                  <a:lnTo>
                    <a:pt x="0" y="29"/>
                  </a:lnTo>
                  <a:lnTo>
                    <a:pt x="0" y="16"/>
                  </a:lnTo>
                  <a:lnTo>
                    <a:pt x="7" y="6"/>
                  </a:lnTo>
                  <a:lnTo>
                    <a:pt x="18" y="0"/>
                  </a:lnTo>
                  <a:lnTo>
                    <a:pt x="30" y="1"/>
                  </a:lnTo>
                  <a:lnTo>
                    <a:pt x="41" y="7"/>
                  </a:lnTo>
                  <a:lnTo>
                    <a:pt x="47" y="1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76" name="Freeform 1085"/>
            <p:cNvSpPr>
              <a:spLocks/>
            </p:cNvSpPr>
            <p:nvPr/>
          </p:nvSpPr>
          <p:spPr bwMode="auto">
            <a:xfrm>
              <a:off x="1786" y="1608"/>
              <a:ext cx="89" cy="37"/>
            </a:xfrm>
            <a:custGeom>
              <a:avLst/>
              <a:gdLst>
                <a:gd name="T0" fmla="*/ 79 w 89"/>
                <a:gd name="T1" fmla="*/ 36 h 37"/>
                <a:gd name="T2" fmla="*/ 72 w 89"/>
                <a:gd name="T3" fmla="*/ 32 h 37"/>
                <a:gd name="T4" fmla="*/ 65 w 89"/>
                <a:gd name="T5" fmla="*/ 29 h 37"/>
                <a:gd name="T6" fmla="*/ 58 w 89"/>
                <a:gd name="T7" fmla="*/ 27 h 37"/>
                <a:gd name="T8" fmla="*/ 58 w 89"/>
                <a:gd name="T9" fmla="*/ 27 h 37"/>
                <a:gd name="T10" fmla="*/ 39 w 89"/>
                <a:gd name="T11" fmla="*/ 24 h 37"/>
                <a:gd name="T12" fmla="*/ 21 w 89"/>
                <a:gd name="T13" fmla="*/ 20 h 37"/>
                <a:gd name="T14" fmla="*/ 4 w 89"/>
                <a:gd name="T15" fmla="*/ 13 h 37"/>
                <a:gd name="T16" fmla="*/ 4 w 89"/>
                <a:gd name="T17" fmla="*/ 13 h 37"/>
                <a:gd name="T18" fmla="*/ 1 w 89"/>
                <a:gd name="T19" fmla="*/ 11 h 37"/>
                <a:gd name="T20" fmla="*/ 0 w 89"/>
                <a:gd name="T21" fmla="*/ 7 h 37"/>
                <a:gd name="T22" fmla="*/ 1 w 89"/>
                <a:gd name="T23" fmla="*/ 3 h 37"/>
                <a:gd name="T24" fmla="*/ 1 w 89"/>
                <a:gd name="T25" fmla="*/ 3 h 37"/>
                <a:gd name="T26" fmla="*/ 3 w 89"/>
                <a:gd name="T27" fmla="*/ 1 h 37"/>
                <a:gd name="T28" fmla="*/ 7 w 89"/>
                <a:gd name="T29" fmla="*/ 0 h 37"/>
                <a:gd name="T30" fmla="*/ 10 w 89"/>
                <a:gd name="T31" fmla="*/ 1 h 37"/>
                <a:gd name="T32" fmla="*/ 10 w 89"/>
                <a:gd name="T33" fmla="*/ 1 h 37"/>
                <a:gd name="T34" fmla="*/ 27 w 89"/>
                <a:gd name="T35" fmla="*/ 7 h 37"/>
                <a:gd name="T36" fmla="*/ 45 w 89"/>
                <a:gd name="T37" fmla="*/ 12 h 37"/>
                <a:gd name="T38" fmla="*/ 63 w 89"/>
                <a:gd name="T39" fmla="*/ 15 h 37"/>
                <a:gd name="T40" fmla="*/ 63 w 89"/>
                <a:gd name="T41" fmla="*/ 15 h 37"/>
                <a:gd name="T42" fmla="*/ 71 w 89"/>
                <a:gd name="T43" fmla="*/ 17 h 37"/>
                <a:gd name="T44" fmla="*/ 78 w 89"/>
                <a:gd name="T45" fmla="*/ 20 h 37"/>
                <a:gd name="T46" fmla="*/ 86 w 89"/>
                <a:gd name="T47" fmla="*/ 24 h 37"/>
                <a:gd name="T48" fmla="*/ 86 w 89"/>
                <a:gd name="T49" fmla="*/ 24 h 37"/>
                <a:gd name="T50" fmla="*/ 88 w 89"/>
                <a:gd name="T51" fmla="*/ 26 h 37"/>
                <a:gd name="T52" fmla="*/ 89 w 89"/>
                <a:gd name="T53" fmla="*/ 30 h 37"/>
                <a:gd name="T54" fmla="*/ 88 w 89"/>
                <a:gd name="T55" fmla="*/ 33 h 37"/>
                <a:gd name="T56" fmla="*/ 88 w 89"/>
                <a:gd name="T57" fmla="*/ 33 h 37"/>
                <a:gd name="T58" fmla="*/ 86 w 89"/>
                <a:gd name="T59" fmla="*/ 36 h 37"/>
                <a:gd name="T60" fmla="*/ 83 w 89"/>
                <a:gd name="T61" fmla="*/ 37 h 37"/>
                <a:gd name="T62" fmla="*/ 79 w 89"/>
                <a:gd name="T63" fmla="*/ 36 h 37"/>
                <a:gd name="T64" fmla="*/ 79 w 89"/>
                <a:gd name="T65" fmla="*/ 36 h 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9"/>
                <a:gd name="T100" fmla="*/ 0 h 37"/>
                <a:gd name="T101" fmla="*/ 89 w 89"/>
                <a:gd name="T102" fmla="*/ 37 h 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9" h="37">
                  <a:moveTo>
                    <a:pt x="79" y="36"/>
                  </a:moveTo>
                  <a:lnTo>
                    <a:pt x="72" y="32"/>
                  </a:lnTo>
                  <a:lnTo>
                    <a:pt x="65" y="29"/>
                  </a:lnTo>
                  <a:lnTo>
                    <a:pt x="58" y="27"/>
                  </a:lnTo>
                  <a:lnTo>
                    <a:pt x="39" y="24"/>
                  </a:lnTo>
                  <a:lnTo>
                    <a:pt x="21" y="20"/>
                  </a:lnTo>
                  <a:lnTo>
                    <a:pt x="4" y="13"/>
                  </a:lnTo>
                  <a:lnTo>
                    <a:pt x="1" y="11"/>
                  </a:lnTo>
                  <a:lnTo>
                    <a:pt x="0" y="7"/>
                  </a:lnTo>
                  <a:lnTo>
                    <a:pt x="1" y="3"/>
                  </a:lnTo>
                  <a:lnTo>
                    <a:pt x="3" y="1"/>
                  </a:lnTo>
                  <a:lnTo>
                    <a:pt x="7" y="0"/>
                  </a:lnTo>
                  <a:lnTo>
                    <a:pt x="10" y="1"/>
                  </a:lnTo>
                  <a:lnTo>
                    <a:pt x="27" y="7"/>
                  </a:lnTo>
                  <a:lnTo>
                    <a:pt x="45" y="12"/>
                  </a:lnTo>
                  <a:lnTo>
                    <a:pt x="63" y="15"/>
                  </a:lnTo>
                  <a:lnTo>
                    <a:pt x="71" y="17"/>
                  </a:lnTo>
                  <a:lnTo>
                    <a:pt x="78" y="20"/>
                  </a:lnTo>
                  <a:lnTo>
                    <a:pt x="86" y="24"/>
                  </a:lnTo>
                  <a:lnTo>
                    <a:pt x="88" y="26"/>
                  </a:lnTo>
                  <a:lnTo>
                    <a:pt x="89" y="30"/>
                  </a:lnTo>
                  <a:lnTo>
                    <a:pt x="88" y="33"/>
                  </a:lnTo>
                  <a:lnTo>
                    <a:pt x="86" y="36"/>
                  </a:lnTo>
                  <a:lnTo>
                    <a:pt x="83" y="37"/>
                  </a:lnTo>
                  <a:lnTo>
                    <a:pt x="79" y="3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77" name="Freeform 1086"/>
            <p:cNvSpPr>
              <a:spLocks/>
            </p:cNvSpPr>
            <p:nvPr/>
          </p:nvSpPr>
          <p:spPr bwMode="auto">
            <a:xfrm>
              <a:off x="1803" y="1581"/>
              <a:ext cx="83" cy="51"/>
            </a:xfrm>
            <a:custGeom>
              <a:avLst/>
              <a:gdLst>
                <a:gd name="T0" fmla="*/ 70 w 83"/>
                <a:gd name="T1" fmla="*/ 49 h 51"/>
                <a:gd name="T2" fmla="*/ 57 w 83"/>
                <a:gd name="T3" fmla="*/ 38 h 51"/>
                <a:gd name="T4" fmla="*/ 44 w 83"/>
                <a:gd name="T5" fmla="*/ 28 h 51"/>
                <a:gd name="T6" fmla="*/ 30 w 83"/>
                <a:gd name="T7" fmla="*/ 19 h 51"/>
                <a:gd name="T8" fmla="*/ 30 w 83"/>
                <a:gd name="T9" fmla="*/ 19 h 51"/>
                <a:gd name="T10" fmla="*/ 22 w 83"/>
                <a:gd name="T11" fmla="*/ 15 h 51"/>
                <a:gd name="T12" fmla="*/ 14 w 83"/>
                <a:gd name="T13" fmla="*/ 14 h 51"/>
                <a:gd name="T14" fmla="*/ 6 w 83"/>
                <a:gd name="T15" fmla="*/ 14 h 51"/>
                <a:gd name="T16" fmla="*/ 6 w 83"/>
                <a:gd name="T17" fmla="*/ 14 h 51"/>
                <a:gd name="T18" fmla="*/ 2 w 83"/>
                <a:gd name="T19" fmla="*/ 12 h 51"/>
                <a:gd name="T20" fmla="*/ 0 w 83"/>
                <a:gd name="T21" fmla="*/ 10 h 51"/>
                <a:gd name="T22" fmla="*/ 0 w 83"/>
                <a:gd name="T23" fmla="*/ 6 h 51"/>
                <a:gd name="T24" fmla="*/ 0 w 83"/>
                <a:gd name="T25" fmla="*/ 6 h 51"/>
                <a:gd name="T26" fmla="*/ 1 w 83"/>
                <a:gd name="T27" fmla="*/ 3 h 51"/>
                <a:gd name="T28" fmla="*/ 4 w 83"/>
                <a:gd name="T29" fmla="*/ 1 h 51"/>
                <a:gd name="T30" fmla="*/ 8 w 83"/>
                <a:gd name="T31" fmla="*/ 0 h 51"/>
                <a:gd name="T32" fmla="*/ 8 w 83"/>
                <a:gd name="T33" fmla="*/ 0 h 51"/>
                <a:gd name="T34" fmla="*/ 18 w 83"/>
                <a:gd name="T35" fmla="*/ 1 h 51"/>
                <a:gd name="T36" fmla="*/ 28 w 83"/>
                <a:gd name="T37" fmla="*/ 3 h 51"/>
                <a:gd name="T38" fmla="*/ 38 w 83"/>
                <a:gd name="T39" fmla="*/ 8 h 51"/>
                <a:gd name="T40" fmla="*/ 38 w 83"/>
                <a:gd name="T41" fmla="*/ 8 h 51"/>
                <a:gd name="T42" fmla="*/ 53 w 83"/>
                <a:gd name="T43" fmla="*/ 18 h 51"/>
                <a:gd name="T44" fmla="*/ 68 w 83"/>
                <a:gd name="T45" fmla="*/ 28 h 51"/>
                <a:gd name="T46" fmla="*/ 82 w 83"/>
                <a:gd name="T47" fmla="*/ 40 h 51"/>
                <a:gd name="T48" fmla="*/ 82 w 83"/>
                <a:gd name="T49" fmla="*/ 40 h 51"/>
                <a:gd name="T50" fmla="*/ 83 w 83"/>
                <a:gd name="T51" fmla="*/ 44 h 51"/>
                <a:gd name="T52" fmla="*/ 82 w 83"/>
                <a:gd name="T53" fmla="*/ 47 h 51"/>
                <a:gd name="T54" fmla="*/ 80 w 83"/>
                <a:gd name="T55" fmla="*/ 50 h 51"/>
                <a:gd name="T56" fmla="*/ 80 w 83"/>
                <a:gd name="T57" fmla="*/ 50 h 51"/>
                <a:gd name="T58" fmla="*/ 77 w 83"/>
                <a:gd name="T59" fmla="*/ 51 h 51"/>
                <a:gd name="T60" fmla="*/ 74 w 83"/>
                <a:gd name="T61" fmla="*/ 51 h 51"/>
                <a:gd name="T62" fmla="*/ 70 w 83"/>
                <a:gd name="T63" fmla="*/ 49 h 51"/>
                <a:gd name="T64" fmla="*/ 70 w 83"/>
                <a:gd name="T65" fmla="*/ 49 h 5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3"/>
                <a:gd name="T100" fmla="*/ 0 h 51"/>
                <a:gd name="T101" fmla="*/ 83 w 83"/>
                <a:gd name="T102" fmla="*/ 51 h 5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3" h="51">
                  <a:moveTo>
                    <a:pt x="70" y="49"/>
                  </a:moveTo>
                  <a:lnTo>
                    <a:pt x="57" y="38"/>
                  </a:lnTo>
                  <a:lnTo>
                    <a:pt x="44" y="28"/>
                  </a:lnTo>
                  <a:lnTo>
                    <a:pt x="30" y="19"/>
                  </a:lnTo>
                  <a:lnTo>
                    <a:pt x="22" y="15"/>
                  </a:lnTo>
                  <a:lnTo>
                    <a:pt x="14" y="14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1"/>
                  </a:lnTo>
                  <a:lnTo>
                    <a:pt x="8" y="0"/>
                  </a:lnTo>
                  <a:lnTo>
                    <a:pt x="18" y="1"/>
                  </a:lnTo>
                  <a:lnTo>
                    <a:pt x="28" y="3"/>
                  </a:lnTo>
                  <a:lnTo>
                    <a:pt x="38" y="8"/>
                  </a:lnTo>
                  <a:lnTo>
                    <a:pt x="53" y="18"/>
                  </a:lnTo>
                  <a:lnTo>
                    <a:pt x="68" y="28"/>
                  </a:lnTo>
                  <a:lnTo>
                    <a:pt x="82" y="40"/>
                  </a:lnTo>
                  <a:lnTo>
                    <a:pt x="83" y="44"/>
                  </a:lnTo>
                  <a:lnTo>
                    <a:pt x="82" y="47"/>
                  </a:lnTo>
                  <a:lnTo>
                    <a:pt x="80" y="50"/>
                  </a:lnTo>
                  <a:lnTo>
                    <a:pt x="77" y="51"/>
                  </a:lnTo>
                  <a:lnTo>
                    <a:pt x="74" y="51"/>
                  </a:lnTo>
                  <a:lnTo>
                    <a:pt x="70" y="4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78" name="Freeform 1087"/>
            <p:cNvSpPr>
              <a:spLocks/>
            </p:cNvSpPr>
            <p:nvPr/>
          </p:nvSpPr>
          <p:spPr bwMode="auto">
            <a:xfrm>
              <a:off x="1867" y="1618"/>
              <a:ext cx="47" cy="47"/>
            </a:xfrm>
            <a:custGeom>
              <a:avLst/>
              <a:gdLst>
                <a:gd name="T0" fmla="*/ 0 w 47"/>
                <a:gd name="T1" fmla="*/ 19 h 47"/>
                <a:gd name="T2" fmla="*/ 6 w 47"/>
                <a:gd name="T3" fmla="*/ 7 h 47"/>
                <a:gd name="T4" fmla="*/ 16 w 47"/>
                <a:gd name="T5" fmla="*/ 1 h 47"/>
                <a:gd name="T6" fmla="*/ 29 w 47"/>
                <a:gd name="T7" fmla="*/ 0 h 47"/>
                <a:gd name="T8" fmla="*/ 29 w 47"/>
                <a:gd name="T9" fmla="*/ 0 h 47"/>
                <a:gd name="T10" fmla="*/ 40 w 47"/>
                <a:gd name="T11" fmla="*/ 6 h 47"/>
                <a:gd name="T12" fmla="*/ 47 w 47"/>
                <a:gd name="T13" fmla="*/ 16 h 47"/>
                <a:gd name="T14" fmla="*/ 47 w 47"/>
                <a:gd name="T15" fmla="*/ 29 h 47"/>
                <a:gd name="T16" fmla="*/ 47 w 47"/>
                <a:gd name="T17" fmla="*/ 29 h 47"/>
                <a:gd name="T18" fmla="*/ 41 w 47"/>
                <a:gd name="T19" fmla="*/ 40 h 47"/>
                <a:gd name="T20" fmla="*/ 31 w 47"/>
                <a:gd name="T21" fmla="*/ 47 h 47"/>
                <a:gd name="T22" fmla="*/ 18 w 47"/>
                <a:gd name="T23" fmla="*/ 47 h 47"/>
                <a:gd name="T24" fmla="*/ 18 w 47"/>
                <a:gd name="T25" fmla="*/ 47 h 47"/>
                <a:gd name="T26" fmla="*/ 7 w 47"/>
                <a:gd name="T27" fmla="*/ 42 h 47"/>
                <a:gd name="T28" fmla="*/ 0 w 47"/>
                <a:gd name="T29" fmla="*/ 31 h 47"/>
                <a:gd name="T30" fmla="*/ 0 w 47"/>
                <a:gd name="T31" fmla="*/ 19 h 47"/>
                <a:gd name="T32" fmla="*/ 0 w 47"/>
                <a:gd name="T33" fmla="*/ 19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0" y="19"/>
                  </a:moveTo>
                  <a:lnTo>
                    <a:pt x="6" y="7"/>
                  </a:lnTo>
                  <a:lnTo>
                    <a:pt x="16" y="1"/>
                  </a:lnTo>
                  <a:lnTo>
                    <a:pt x="29" y="0"/>
                  </a:lnTo>
                  <a:lnTo>
                    <a:pt x="40" y="6"/>
                  </a:lnTo>
                  <a:lnTo>
                    <a:pt x="47" y="16"/>
                  </a:lnTo>
                  <a:lnTo>
                    <a:pt x="47" y="29"/>
                  </a:lnTo>
                  <a:lnTo>
                    <a:pt x="41" y="40"/>
                  </a:lnTo>
                  <a:lnTo>
                    <a:pt x="31" y="47"/>
                  </a:lnTo>
                  <a:lnTo>
                    <a:pt x="18" y="47"/>
                  </a:lnTo>
                  <a:lnTo>
                    <a:pt x="7" y="42"/>
                  </a:lnTo>
                  <a:lnTo>
                    <a:pt x="0" y="31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79" name="Freeform 1088"/>
            <p:cNvSpPr>
              <a:spLocks/>
            </p:cNvSpPr>
            <p:nvPr/>
          </p:nvSpPr>
          <p:spPr bwMode="auto">
            <a:xfrm>
              <a:off x="1909" y="1598"/>
              <a:ext cx="47" cy="47"/>
            </a:xfrm>
            <a:custGeom>
              <a:avLst/>
              <a:gdLst>
                <a:gd name="T0" fmla="*/ 7 w 47"/>
                <a:gd name="T1" fmla="*/ 7 h 47"/>
                <a:gd name="T2" fmla="*/ 18 w 47"/>
                <a:gd name="T3" fmla="*/ 0 h 47"/>
                <a:gd name="T4" fmla="*/ 30 w 47"/>
                <a:gd name="T5" fmla="*/ 0 h 47"/>
                <a:gd name="T6" fmla="*/ 41 w 47"/>
                <a:gd name="T7" fmla="*/ 7 h 47"/>
                <a:gd name="T8" fmla="*/ 41 w 47"/>
                <a:gd name="T9" fmla="*/ 7 h 47"/>
                <a:gd name="T10" fmla="*/ 47 w 47"/>
                <a:gd name="T11" fmla="*/ 18 h 47"/>
                <a:gd name="T12" fmla="*/ 47 w 47"/>
                <a:gd name="T13" fmla="*/ 30 h 47"/>
                <a:gd name="T14" fmla="*/ 41 w 47"/>
                <a:gd name="T15" fmla="*/ 41 h 47"/>
                <a:gd name="T16" fmla="*/ 41 w 47"/>
                <a:gd name="T17" fmla="*/ 41 h 47"/>
                <a:gd name="T18" fmla="*/ 30 w 47"/>
                <a:gd name="T19" fmla="*/ 47 h 47"/>
                <a:gd name="T20" fmla="*/ 18 w 47"/>
                <a:gd name="T21" fmla="*/ 47 h 47"/>
                <a:gd name="T22" fmla="*/ 7 w 47"/>
                <a:gd name="T23" fmla="*/ 41 h 47"/>
                <a:gd name="T24" fmla="*/ 7 w 47"/>
                <a:gd name="T25" fmla="*/ 41 h 47"/>
                <a:gd name="T26" fmla="*/ 0 w 47"/>
                <a:gd name="T27" fmla="*/ 30 h 47"/>
                <a:gd name="T28" fmla="*/ 0 w 47"/>
                <a:gd name="T29" fmla="*/ 17 h 47"/>
                <a:gd name="T30" fmla="*/ 7 w 47"/>
                <a:gd name="T31" fmla="*/ 7 h 47"/>
                <a:gd name="T32" fmla="*/ 7 w 47"/>
                <a:gd name="T33" fmla="*/ 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7" y="7"/>
                  </a:moveTo>
                  <a:lnTo>
                    <a:pt x="18" y="0"/>
                  </a:lnTo>
                  <a:lnTo>
                    <a:pt x="30" y="0"/>
                  </a:lnTo>
                  <a:lnTo>
                    <a:pt x="41" y="7"/>
                  </a:lnTo>
                  <a:lnTo>
                    <a:pt x="47" y="18"/>
                  </a:lnTo>
                  <a:lnTo>
                    <a:pt x="47" y="30"/>
                  </a:lnTo>
                  <a:lnTo>
                    <a:pt x="41" y="41"/>
                  </a:lnTo>
                  <a:lnTo>
                    <a:pt x="30" y="47"/>
                  </a:lnTo>
                  <a:lnTo>
                    <a:pt x="18" y="47"/>
                  </a:lnTo>
                  <a:lnTo>
                    <a:pt x="7" y="41"/>
                  </a:lnTo>
                  <a:lnTo>
                    <a:pt x="0" y="30"/>
                  </a:lnTo>
                  <a:lnTo>
                    <a:pt x="0" y="17"/>
                  </a:lnTo>
                  <a:lnTo>
                    <a:pt x="7" y="7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80" name="Freeform 1089"/>
            <p:cNvSpPr>
              <a:spLocks/>
            </p:cNvSpPr>
            <p:nvPr/>
          </p:nvSpPr>
          <p:spPr bwMode="auto">
            <a:xfrm>
              <a:off x="1758" y="1953"/>
              <a:ext cx="90" cy="93"/>
            </a:xfrm>
            <a:custGeom>
              <a:avLst/>
              <a:gdLst>
                <a:gd name="T0" fmla="*/ 51 w 90"/>
                <a:gd name="T1" fmla="*/ 27 h 93"/>
                <a:gd name="T2" fmla="*/ 58 w 90"/>
                <a:gd name="T3" fmla="*/ 37 h 93"/>
                <a:gd name="T4" fmla="*/ 69 w 90"/>
                <a:gd name="T5" fmla="*/ 48 h 93"/>
                <a:gd name="T6" fmla="*/ 90 w 90"/>
                <a:gd name="T7" fmla="*/ 83 h 93"/>
                <a:gd name="T8" fmla="*/ 90 w 90"/>
                <a:gd name="T9" fmla="*/ 86 h 93"/>
                <a:gd name="T10" fmla="*/ 88 w 90"/>
                <a:gd name="T11" fmla="*/ 91 h 93"/>
                <a:gd name="T12" fmla="*/ 86 w 90"/>
                <a:gd name="T13" fmla="*/ 93 h 93"/>
                <a:gd name="T14" fmla="*/ 80 w 90"/>
                <a:gd name="T15" fmla="*/ 93 h 93"/>
                <a:gd name="T16" fmla="*/ 63 w 90"/>
                <a:gd name="T17" fmla="*/ 84 h 93"/>
                <a:gd name="T18" fmla="*/ 29 w 90"/>
                <a:gd name="T19" fmla="*/ 57 h 93"/>
                <a:gd name="T20" fmla="*/ 23 w 90"/>
                <a:gd name="T21" fmla="*/ 50 h 93"/>
                <a:gd name="T22" fmla="*/ 10 w 90"/>
                <a:gd name="T23" fmla="*/ 39 h 93"/>
                <a:gd name="T24" fmla="*/ 6 w 90"/>
                <a:gd name="T25" fmla="*/ 37 h 93"/>
                <a:gd name="T26" fmla="*/ 1 w 90"/>
                <a:gd name="T27" fmla="*/ 33 h 93"/>
                <a:gd name="T28" fmla="*/ 0 w 90"/>
                <a:gd name="T29" fmla="*/ 29 h 93"/>
                <a:gd name="T30" fmla="*/ 1 w 90"/>
                <a:gd name="T31" fmla="*/ 23 h 93"/>
                <a:gd name="T32" fmla="*/ 5 w 90"/>
                <a:gd name="T33" fmla="*/ 21 h 93"/>
                <a:gd name="T34" fmla="*/ 12 w 90"/>
                <a:gd name="T35" fmla="*/ 23 h 93"/>
                <a:gd name="T36" fmla="*/ 13 w 90"/>
                <a:gd name="T37" fmla="*/ 24 h 93"/>
                <a:gd name="T38" fmla="*/ 17 w 90"/>
                <a:gd name="T39" fmla="*/ 28 h 93"/>
                <a:gd name="T40" fmla="*/ 25 w 90"/>
                <a:gd name="T41" fmla="*/ 33 h 93"/>
                <a:gd name="T42" fmla="*/ 40 w 90"/>
                <a:gd name="T43" fmla="*/ 50 h 93"/>
                <a:gd name="T44" fmla="*/ 47 w 90"/>
                <a:gd name="T45" fmla="*/ 56 h 93"/>
                <a:gd name="T46" fmla="*/ 67 w 90"/>
                <a:gd name="T47" fmla="*/ 70 h 93"/>
                <a:gd name="T48" fmla="*/ 61 w 90"/>
                <a:gd name="T49" fmla="*/ 61 h 93"/>
                <a:gd name="T50" fmla="*/ 50 w 90"/>
                <a:gd name="T51" fmla="*/ 48 h 93"/>
                <a:gd name="T52" fmla="*/ 43 w 90"/>
                <a:gd name="T53" fmla="*/ 41 h 93"/>
                <a:gd name="T54" fmla="*/ 35 w 90"/>
                <a:gd name="T55" fmla="*/ 26 h 93"/>
                <a:gd name="T56" fmla="*/ 32 w 90"/>
                <a:gd name="T57" fmla="*/ 21 h 93"/>
                <a:gd name="T58" fmla="*/ 26 w 90"/>
                <a:gd name="T59" fmla="*/ 12 h 93"/>
                <a:gd name="T60" fmla="*/ 25 w 90"/>
                <a:gd name="T61" fmla="*/ 8 h 93"/>
                <a:gd name="T62" fmla="*/ 27 w 90"/>
                <a:gd name="T63" fmla="*/ 1 h 93"/>
                <a:gd name="T64" fmla="*/ 30 w 90"/>
                <a:gd name="T65" fmla="*/ 0 h 93"/>
                <a:gd name="T66" fmla="*/ 36 w 90"/>
                <a:gd name="T67" fmla="*/ 2 h 93"/>
                <a:gd name="T68" fmla="*/ 41 w 90"/>
                <a:gd name="T69" fmla="*/ 8 h 93"/>
                <a:gd name="T70" fmla="*/ 48 w 90"/>
                <a:gd name="T71" fmla="*/ 21 h 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"/>
                <a:gd name="T109" fmla="*/ 0 h 93"/>
                <a:gd name="T110" fmla="*/ 90 w 90"/>
                <a:gd name="T111" fmla="*/ 93 h 9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" h="93">
                  <a:moveTo>
                    <a:pt x="48" y="21"/>
                  </a:moveTo>
                  <a:lnTo>
                    <a:pt x="51" y="27"/>
                  </a:lnTo>
                  <a:lnTo>
                    <a:pt x="54" y="33"/>
                  </a:lnTo>
                  <a:lnTo>
                    <a:pt x="58" y="37"/>
                  </a:lnTo>
                  <a:lnTo>
                    <a:pt x="69" y="48"/>
                  </a:lnTo>
                  <a:lnTo>
                    <a:pt x="79" y="63"/>
                  </a:lnTo>
                  <a:lnTo>
                    <a:pt x="90" y="83"/>
                  </a:lnTo>
                  <a:lnTo>
                    <a:pt x="90" y="86"/>
                  </a:lnTo>
                  <a:lnTo>
                    <a:pt x="90" y="89"/>
                  </a:lnTo>
                  <a:lnTo>
                    <a:pt x="88" y="91"/>
                  </a:lnTo>
                  <a:lnTo>
                    <a:pt x="86" y="93"/>
                  </a:lnTo>
                  <a:lnTo>
                    <a:pt x="83" y="93"/>
                  </a:lnTo>
                  <a:lnTo>
                    <a:pt x="80" y="93"/>
                  </a:lnTo>
                  <a:lnTo>
                    <a:pt x="63" y="84"/>
                  </a:lnTo>
                  <a:lnTo>
                    <a:pt x="44" y="72"/>
                  </a:lnTo>
                  <a:lnTo>
                    <a:pt x="29" y="57"/>
                  </a:lnTo>
                  <a:lnTo>
                    <a:pt x="23" y="50"/>
                  </a:lnTo>
                  <a:lnTo>
                    <a:pt x="16" y="43"/>
                  </a:lnTo>
                  <a:lnTo>
                    <a:pt x="10" y="39"/>
                  </a:lnTo>
                  <a:lnTo>
                    <a:pt x="6" y="37"/>
                  </a:lnTo>
                  <a:lnTo>
                    <a:pt x="3" y="35"/>
                  </a:lnTo>
                  <a:lnTo>
                    <a:pt x="1" y="33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5" y="21"/>
                  </a:lnTo>
                  <a:lnTo>
                    <a:pt x="9" y="21"/>
                  </a:lnTo>
                  <a:lnTo>
                    <a:pt x="12" y="23"/>
                  </a:lnTo>
                  <a:lnTo>
                    <a:pt x="13" y="24"/>
                  </a:lnTo>
                  <a:lnTo>
                    <a:pt x="15" y="26"/>
                  </a:lnTo>
                  <a:lnTo>
                    <a:pt x="17" y="28"/>
                  </a:lnTo>
                  <a:lnTo>
                    <a:pt x="25" y="33"/>
                  </a:lnTo>
                  <a:lnTo>
                    <a:pt x="33" y="40"/>
                  </a:lnTo>
                  <a:lnTo>
                    <a:pt x="40" y="50"/>
                  </a:lnTo>
                  <a:lnTo>
                    <a:pt x="47" y="56"/>
                  </a:lnTo>
                  <a:lnTo>
                    <a:pt x="56" y="63"/>
                  </a:lnTo>
                  <a:lnTo>
                    <a:pt x="67" y="70"/>
                  </a:lnTo>
                  <a:lnTo>
                    <a:pt x="61" y="61"/>
                  </a:lnTo>
                  <a:lnTo>
                    <a:pt x="55" y="54"/>
                  </a:lnTo>
                  <a:lnTo>
                    <a:pt x="50" y="48"/>
                  </a:lnTo>
                  <a:lnTo>
                    <a:pt x="43" y="41"/>
                  </a:lnTo>
                  <a:lnTo>
                    <a:pt x="39" y="34"/>
                  </a:lnTo>
                  <a:lnTo>
                    <a:pt x="35" y="26"/>
                  </a:lnTo>
                  <a:lnTo>
                    <a:pt x="32" y="21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5" y="8"/>
                  </a:lnTo>
                  <a:lnTo>
                    <a:pt x="25" y="4"/>
                  </a:lnTo>
                  <a:lnTo>
                    <a:pt x="27" y="1"/>
                  </a:lnTo>
                  <a:lnTo>
                    <a:pt x="30" y="0"/>
                  </a:lnTo>
                  <a:lnTo>
                    <a:pt x="33" y="0"/>
                  </a:lnTo>
                  <a:lnTo>
                    <a:pt x="36" y="2"/>
                  </a:lnTo>
                  <a:lnTo>
                    <a:pt x="41" y="8"/>
                  </a:lnTo>
                  <a:lnTo>
                    <a:pt x="45" y="14"/>
                  </a:lnTo>
                  <a:lnTo>
                    <a:pt x="48" y="2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81" name="Freeform 1090"/>
            <p:cNvSpPr>
              <a:spLocks/>
            </p:cNvSpPr>
            <p:nvPr/>
          </p:nvSpPr>
          <p:spPr bwMode="auto">
            <a:xfrm>
              <a:off x="1812" y="2014"/>
              <a:ext cx="47" cy="47"/>
            </a:xfrm>
            <a:custGeom>
              <a:avLst/>
              <a:gdLst>
                <a:gd name="T0" fmla="*/ 7 w 47"/>
                <a:gd name="T1" fmla="*/ 6 h 47"/>
                <a:gd name="T2" fmla="*/ 18 w 47"/>
                <a:gd name="T3" fmla="*/ 0 h 47"/>
                <a:gd name="T4" fmla="*/ 31 w 47"/>
                <a:gd name="T5" fmla="*/ 1 h 47"/>
                <a:gd name="T6" fmla="*/ 41 w 47"/>
                <a:gd name="T7" fmla="*/ 8 h 47"/>
                <a:gd name="T8" fmla="*/ 41 w 47"/>
                <a:gd name="T9" fmla="*/ 8 h 47"/>
                <a:gd name="T10" fmla="*/ 47 w 47"/>
                <a:gd name="T11" fmla="*/ 19 h 47"/>
                <a:gd name="T12" fmla="*/ 46 w 47"/>
                <a:gd name="T13" fmla="*/ 32 h 47"/>
                <a:gd name="T14" fmla="*/ 39 w 47"/>
                <a:gd name="T15" fmla="*/ 42 h 47"/>
                <a:gd name="T16" fmla="*/ 39 w 47"/>
                <a:gd name="T17" fmla="*/ 42 h 47"/>
                <a:gd name="T18" fmla="*/ 28 w 47"/>
                <a:gd name="T19" fmla="*/ 47 h 47"/>
                <a:gd name="T20" fmla="*/ 16 w 47"/>
                <a:gd name="T21" fmla="*/ 47 h 47"/>
                <a:gd name="T22" fmla="*/ 5 w 47"/>
                <a:gd name="T23" fmla="*/ 40 h 47"/>
                <a:gd name="T24" fmla="*/ 5 w 47"/>
                <a:gd name="T25" fmla="*/ 40 h 47"/>
                <a:gd name="T26" fmla="*/ 0 w 47"/>
                <a:gd name="T27" fmla="*/ 29 h 47"/>
                <a:gd name="T28" fmla="*/ 0 w 47"/>
                <a:gd name="T29" fmla="*/ 16 h 47"/>
                <a:gd name="T30" fmla="*/ 7 w 47"/>
                <a:gd name="T31" fmla="*/ 6 h 47"/>
                <a:gd name="T32" fmla="*/ 7 w 47"/>
                <a:gd name="T33" fmla="*/ 6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7" y="6"/>
                  </a:moveTo>
                  <a:lnTo>
                    <a:pt x="18" y="0"/>
                  </a:lnTo>
                  <a:lnTo>
                    <a:pt x="31" y="1"/>
                  </a:lnTo>
                  <a:lnTo>
                    <a:pt x="41" y="8"/>
                  </a:lnTo>
                  <a:lnTo>
                    <a:pt x="47" y="19"/>
                  </a:lnTo>
                  <a:lnTo>
                    <a:pt x="46" y="32"/>
                  </a:lnTo>
                  <a:lnTo>
                    <a:pt x="39" y="42"/>
                  </a:lnTo>
                  <a:lnTo>
                    <a:pt x="28" y="47"/>
                  </a:lnTo>
                  <a:lnTo>
                    <a:pt x="16" y="47"/>
                  </a:lnTo>
                  <a:lnTo>
                    <a:pt x="5" y="40"/>
                  </a:lnTo>
                  <a:lnTo>
                    <a:pt x="0" y="29"/>
                  </a:lnTo>
                  <a:lnTo>
                    <a:pt x="0" y="16"/>
                  </a:lnTo>
                  <a:lnTo>
                    <a:pt x="7" y="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82" name="Freeform 1091"/>
            <p:cNvSpPr>
              <a:spLocks/>
            </p:cNvSpPr>
            <p:nvPr/>
          </p:nvSpPr>
          <p:spPr bwMode="auto">
            <a:xfrm>
              <a:off x="1780" y="1956"/>
              <a:ext cx="82" cy="51"/>
            </a:xfrm>
            <a:custGeom>
              <a:avLst/>
              <a:gdLst>
                <a:gd name="T0" fmla="*/ 10 w 82"/>
                <a:gd name="T1" fmla="*/ 0 h 51"/>
                <a:gd name="T2" fmla="*/ 21 w 82"/>
                <a:gd name="T3" fmla="*/ 7 h 51"/>
                <a:gd name="T4" fmla="*/ 32 w 82"/>
                <a:gd name="T5" fmla="*/ 12 h 51"/>
                <a:gd name="T6" fmla="*/ 44 w 82"/>
                <a:gd name="T7" fmla="*/ 17 h 51"/>
                <a:gd name="T8" fmla="*/ 44 w 82"/>
                <a:gd name="T9" fmla="*/ 17 h 51"/>
                <a:gd name="T10" fmla="*/ 56 w 82"/>
                <a:gd name="T11" fmla="*/ 23 h 51"/>
                <a:gd name="T12" fmla="*/ 68 w 82"/>
                <a:gd name="T13" fmla="*/ 30 h 51"/>
                <a:gd name="T14" fmla="*/ 79 w 82"/>
                <a:gd name="T15" fmla="*/ 38 h 51"/>
                <a:gd name="T16" fmla="*/ 79 w 82"/>
                <a:gd name="T17" fmla="*/ 38 h 51"/>
                <a:gd name="T18" fmla="*/ 81 w 82"/>
                <a:gd name="T19" fmla="*/ 40 h 51"/>
                <a:gd name="T20" fmla="*/ 82 w 82"/>
                <a:gd name="T21" fmla="*/ 44 h 51"/>
                <a:gd name="T22" fmla="*/ 81 w 82"/>
                <a:gd name="T23" fmla="*/ 48 h 51"/>
                <a:gd name="T24" fmla="*/ 81 w 82"/>
                <a:gd name="T25" fmla="*/ 48 h 51"/>
                <a:gd name="T26" fmla="*/ 78 w 82"/>
                <a:gd name="T27" fmla="*/ 50 h 51"/>
                <a:gd name="T28" fmla="*/ 74 w 82"/>
                <a:gd name="T29" fmla="*/ 51 h 51"/>
                <a:gd name="T30" fmla="*/ 71 w 82"/>
                <a:gd name="T31" fmla="*/ 49 h 51"/>
                <a:gd name="T32" fmla="*/ 71 w 82"/>
                <a:gd name="T33" fmla="*/ 49 h 51"/>
                <a:gd name="T34" fmla="*/ 55 w 82"/>
                <a:gd name="T35" fmla="*/ 38 h 51"/>
                <a:gd name="T36" fmla="*/ 38 w 82"/>
                <a:gd name="T37" fmla="*/ 29 h 51"/>
                <a:gd name="T38" fmla="*/ 19 w 82"/>
                <a:gd name="T39" fmla="*/ 22 h 51"/>
                <a:gd name="T40" fmla="*/ 19 w 82"/>
                <a:gd name="T41" fmla="*/ 22 h 51"/>
                <a:gd name="T42" fmla="*/ 14 w 82"/>
                <a:gd name="T43" fmla="*/ 20 h 51"/>
                <a:gd name="T44" fmla="*/ 9 w 82"/>
                <a:gd name="T45" fmla="*/ 16 h 51"/>
                <a:gd name="T46" fmla="*/ 4 w 82"/>
                <a:gd name="T47" fmla="*/ 13 h 51"/>
                <a:gd name="T48" fmla="*/ 4 w 82"/>
                <a:gd name="T49" fmla="*/ 13 h 51"/>
                <a:gd name="T50" fmla="*/ 1 w 82"/>
                <a:gd name="T51" fmla="*/ 10 h 51"/>
                <a:gd name="T52" fmla="*/ 0 w 82"/>
                <a:gd name="T53" fmla="*/ 7 h 51"/>
                <a:gd name="T54" fmla="*/ 1 w 82"/>
                <a:gd name="T55" fmla="*/ 4 h 51"/>
                <a:gd name="T56" fmla="*/ 1 w 82"/>
                <a:gd name="T57" fmla="*/ 4 h 51"/>
                <a:gd name="T58" fmla="*/ 3 w 82"/>
                <a:gd name="T59" fmla="*/ 1 h 51"/>
                <a:gd name="T60" fmla="*/ 7 w 82"/>
                <a:gd name="T61" fmla="*/ 0 h 51"/>
                <a:gd name="T62" fmla="*/ 10 w 82"/>
                <a:gd name="T63" fmla="*/ 0 h 51"/>
                <a:gd name="T64" fmla="*/ 10 w 82"/>
                <a:gd name="T65" fmla="*/ 0 h 5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2"/>
                <a:gd name="T100" fmla="*/ 0 h 51"/>
                <a:gd name="T101" fmla="*/ 82 w 82"/>
                <a:gd name="T102" fmla="*/ 51 h 5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2" h="51">
                  <a:moveTo>
                    <a:pt x="10" y="0"/>
                  </a:moveTo>
                  <a:lnTo>
                    <a:pt x="21" y="7"/>
                  </a:lnTo>
                  <a:lnTo>
                    <a:pt x="32" y="12"/>
                  </a:lnTo>
                  <a:lnTo>
                    <a:pt x="44" y="17"/>
                  </a:lnTo>
                  <a:lnTo>
                    <a:pt x="56" y="23"/>
                  </a:lnTo>
                  <a:lnTo>
                    <a:pt x="68" y="30"/>
                  </a:lnTo>
                  <a:lnTo>
                    <a:pt x="79" y="38"/>
                  </a:lnTo>
                  <a:lnTo>
                    <a:pt x="81" y="40"/>
                  </a:lnTo>
                  <a:lnTo>
                    <a:pt x="82" y="44"/>
                  </a:lnTo>
                  <a:lnTo>
                    <a:pt x="81" y="48"/>
                  </a:lnTo>
                  <a:lnTo>
                    <a:pt x="78" y="50"/>
                  </a:lnTo>
                  <a:lnTo>
                    <a:pt x="74" y="51"/>
                  </a:lnTo>
                  <a:lnTo>
                    <a:pt x="71" y="49"/>
                  </a:lnTo>
                  <a:lnTo>
                    <a:pt x="55" y="38"/>
                  </a:lnTo>
                  <a:lnTo>
                    <a:pt x="38" y="29"/>
                  </a:lnTo>
                  <a:lnTo>
                    <a:pt x="19" y="22"/>
                  </a:lnTo>
                  <a:lnTo>
                    <a:pt x="14" y="20"/>
                  </a:lnTo>
                  <a:lnTo>
                    <a:pt x="9" y="16"/>
                  </a:lnTo>
                  <a:lnTo>
                    <a:pt x="4" y="13"/>
                  </a:lnTo>
                  <a:lnTo>
                    <a:pt x="1" y="10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1"/>
                  </a:lnTo>
                  <a:lnTo>
                    <a:pt x="7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83" name="Freeform 1092"/>
            <p:cNvSpPr>
              <a:spLocks/>
            </p:cNvSpPr>
            <p:nvPr/>
          </p:nvSpPr>
          <p:spPr bwMode="auto">
            <a:xfrm>
              <a:off x="1793" y="1935"/>
              <a:ext cx="77" cy="61"/>
            </a:xfrm>
            <a:custGeom>
              <a:avLst/>
              <a:gdLst>
                <a:gd name="T0" fmla="*/ 68 w 77"/>
                <a:gd name="T1" fmla="*/ 60 h 61"/>
                <a:gd name="T2" fmla="*/ 59 w 77"/>
                <a:gd name="T3" fmla="*/ 56 h 61"/>
                <a:gd name="T4" fmla="*/ 51 w 77"/>
                <a:gd name="T5" fmla="*/ 50 h 61"/>
                <a:gd name="T6" fmla="*/ 46 w 77"/>
                <a:gd name="T7" fmla="*/ 41 h 61"/>
                <a:gd name="T8" fmla="*/ 46 w 77"/>
                <a:gd name="T9" fmla="*/ 41 h 61"/>
                <a:gd name="T10" fmla="*/ 34 w 77"/>
                <a:gd name="T11" fmla="*/ 30 h 61"/>
                <a:gd name="T12" fmla="*/ 20 w 77"/>
                <a:gd name="T13" fmla="*/ 21 h 61"/>
                <a:gd name="T14" fmla="*/ 5 w 77"/>
                <a:gd name="T15" fmla="*/ 13 h 61"/>
                <a:gd name="T16" fmla="*/ 5 w 77"/>
                <a:gd name="T17" fmla="*/ 13 h 61"/>
                <a:gd name="T18" fmla="*/ 2 w 77"/>
                <a:gd name="T19" fmla="*/ 11 h 61"/>
                <a:gd name="T20" fmla="*/ 0 w 77"/>
                <a:gd name="T21" fmla="*/ 8 h 61"/>
                <a:gd name="T22" fmla="*/ 0 w 77"/>
                <a:gd name="T23" fmla="*/ 4 h 61"/>
                <a:gd name="T24" fmla="*/ 0 w 77"/>
                <a:gd name="T25" fmla="*/ 4 h 61"/>
                <a:gd name="T26" fmla="*/ 2 w 77"/>
                <a:gd name="T27" fmla="*/ 1 h 61"/>
                <a:gd name="T28" fmla="*/ 5 w 77"/>
                <a:gd name="T29" fmla="*/ 0 h 61"/>
                <a:gd name="T30" fmla="*/ 9 w 77"/>
                <a:gd name="T31" fmla="*/ 0 h 61"/>
                <a:gd name="T32" fmla="*/ 9 w 77"/>
                <a:gd name="T33" fmla="*/ 0 h 61"/>
                <a:gd name="T34" fmla="*/ 20 w 77"/>
                <a:gd name="T35" fmla="*/ 5 h 61"/>
                <a:gd name="T36" fmla="*/ 29 w 77"/>
                <a:gd name="T37" fmla="*/ 11 h 61"/>
                <a:gd name="T38" fmla="*/ 39 w 77"/>
                <a:gd name="T39" fmla="*/ 17 h 61"/>
                <a:gd name="T40" fmla="*/ 39 w 77"/>
                <a:gd name="T41" fmla="*/ 17 h 61"/>
                <a:gd name="T42" fmla="*/ 49 w 77"/>
                <a:gd name="T43" fmla="*/ 23 h 61"/>
                <a:gd name="T44" fmla="*/ 56 w 77"/>
                <a:gd name="T45" fmla="*/ 32 h 61"/>
                <a:gd name="T46" fmla="*/ 61 w 77"/>
                <a:gd name="T47" fmla="*/ 41 h 61"/>
                <a:gd name="T48" fmla="*/ 61 w 77"/>
                <a:gd name="T49" fmla="*/ 41 h 61"/>
                <a:gd name="T50" fmla="*/ 65 w 77"/>
                <a:gd name="T51" fmla="*/ 44 h 61"/>
                <a:gd name="T52" fmla="*/ 69 w 77"/>
                <a:gd name="T53" fmla="*/ 46 h 61"/>
                <a:gd name="T54" fmla="*/ 73 w 77"/>
                <a:gd name="T55" fmla="*/ 48 h 61"/>
                <a:gd name="T56" fmla="*/ 73 w 77"/>
                <a:gd name="T57" fmla="*/ 48 h 61"/>
                <a:gd name="T58" fmla="*/ 76 w 77"/>
                <a:gd name="T59" fmla="*/ 50 h 61"/>
                <a:gd name="T60" fmla="*/ 77 w 77"/>
                <a:gd name="T61" fmla="*/ 53 h 61"/>
                <a:gd name="T62" fmla="*/ 77 w 77"/>
                <a:gd name="T63" fmla="*/ 57 h 61"/>
                <a:gd name="T64" fmla="*/ 77 w 77"/>
                <a:gd name="T65" fmla="*/ 57 h 61"/>
                <a:gd name="T66" fmla="*/ 74 w 77"/>
                <a:gd name="T67" fmla="*/ 60 h 61"/>
                <a:gd name="T68" fmla="*/ 71 w 77"/>
                <a:gd name="T69" fmla="*/ 61 h 61"/>
                <a:gd name="T70" fmla="*/ 68 w 77"/>
                <a:gd name="T71" fmla="*/ 60 h 61"/>
                <a:gd name="T72" fmla="*/ 68 w 77"/>
                <a:gd name="T73" fmla="*/ 60 h 6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7"/>
                <a:gd name="T112" fmla="*/ 0 h 61"/>
                <a:gd name="T113" fmla="*/ 77 w 77"/>
                <a:gd name="T114" fmla="*/ 61 h 6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7" h="61">
                  <a:moveTo>
                    <a:pt x="68" y="60"/>
                  </a:moveTo>
                  <a:lnTo>
                    <a:pt x="59" y="56"/>
                  </a:lnTo>
                  <a:lnTo>
                    <a:pt x="51" y="50"/>
                  </a:lnTo>
                  <a:lnTo>
                    <a:pt x="46" y="41"/>
                  </a:lnTo>
                  <a:lnTo>
                    <a:pt x="34" y="30"/>
                  </a:lnTo>
                  <a:lnTo>
                    <a:pt x="20" y="21"/>
                  </a:lnTo>
                  <a:lnTo>
                    <a:pt x="5" y="13"/>
                  </a:lnTo>
                  <a:lnTo>
                    <a:pt x="2" y="11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1"/>
                  </a:lnTo>
                  <a:lnTo>
                    <a:pt x="5" y="0"/>
                  </a:lnTo>
                  <a:lnTo>
                    <a:pt x="9" y="0"/>
                  </a:lnTo>
                  <a:lnTo>
                    <a:pt x="20" y="5"/>
                  </a:lnTo>
                  <a:lnTo>
                    <a:pt x="29" y="11"/>
                  </a:lnTo>
                  <a:lnTo>
                    <a:pt x="39" y="17"/>
                  </a:lnTo>
                  <a:lnTo>
                    <a:pt x="49" y="23"/>
                  </a:lnTo>
                  <a:lnTo>
                    <a:pt x="56" y="32"/>
                  </a:lnTo>
                  <a:lnTo>
                    <a:pt x="61" y="41"/>
                  </a:lnTo>
                  <a:lnTo>
                    <a:pt x="65" y="44"/>
                  </a:lnTo>
                  <a:lnTo>
                    <a:pt x="69" y="46"/>
                  </a:lnTo>
                  <a:lnTo>
                    <a:pt x="73" y="48"/>
                  </a:lnTo>
                  <a:lnTo>
                    <a:pt x="76" y="50"/>
                  </a:lnTo>
                  <a:lnTo>
                    <a:pt x="77" y="53"/>
                  </a:lnTo>
                  <a:lnTo>
                    <a:pt x="77" y="57"/>
                  </a:lnTo>
                  <a:lnTo>
                    <a:pt x="74" y="60"/>
                  </a:lnTo>
                  <a:lnTo>
                    <a:pt x="71" y="61"/>
                  </a:lnTo>
                  <a:lnTo>
                    <a:pt x="68" y="6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84" name="Freeform 1093"/>
            <p:cNvSpPr>
              <a:spLocks/>
            </p:cNvSpPr>
            <p:nvPr/>
          </p:nvSpPr>
          <p:spPr bwMode="auto">
            <a:xfrm>
              <a:off x="1843" y="1977"/>
              <a:ext cx="48" cy="49"/>
            </a:xfrm>
            <a:custGeom>
              <a:avLst/>
              <a:gdLst>
                <a:gd name="T0" fmla="*/ 3 w 48"/>
                <a:gd name="T1" fmla="*/ 11 h 49"/>
                <a:gd name="T2" fmla="*/ 13 w 48"/>
                <a:gd name="T3" fmla="*/ 3 h 49"/>
                <a:gd name="T4" fmla="*/ 25 w 48"/>
                <a:gd name="T5" fmla="*/ 0 h 49"/>
                <a:gd name="T6" fmla="*/ 37 w 48"/>
                <a:gd name="T7" fmla="*/ 4 h 49"/>
                <a:gd name="T8" fmla="*/ 37 w 48"/>
                <a:gd name="T9" fmla="*/ 4 h 49"/>
                <a:gd name="T10" fmla="*/ 45 w 48"/>
                <a:gd name="T11" fmla="*/ 14 h 49"/>
                <a:gd name="T12" fmla="*/ 48 w 48"/>
                <a:gd name="T13" fmla="*/ 26 h 49"/>
                <a:gd name="T14" fmla="*/ 44 w 48"/>
                <a:gd name="T15" fmla="*/ 38 h 49"/>
                <a:gd name="T16" fmla="*/ 44 w 48"/>
                <a:gd name="T17" fmla="*/ 38 h 49"/>
                <a:gd name="T18" fmla="*/ 35 w 48"/>
                <a:gd name="T19" fmla="*/ 46 h 49"/>
                <a:gd name="T20" fmla="*/ 22 w 48"/>
                <a:gd name="T21" fmla="*/ 49 h 49"/>
                <a:gd name="T22" fmla="*/ 10 w 48"/>
                <a:gd name="T23" fmla="*/ 45 h 49"/>
                <a:gd name="T24" fmla="*/ 10 w 48"/>
                <a:gd name="T25" fmla="*/ 45 h 49"/>
                <a:gd name="T26" fmla="*/ 2 w 48"/>
                <a:gd name="T27" fmla="*/ 35 h 49"/>
                <a:gd name="T28" fmla="*/ 0 w 48"/>
                <a:gd name="T29" fmla="*/ 24 h 49"/>
                <a:gd name="T30" fmla="*/ 3 w 48"/>
                <a:gd name="T31" fmla="*/ 11 h 49"/>
                <a:gd name="T32" fmla="*/ 3 w 48"/>
                <a:gd name="T33" fmla="*/ 11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3" y="11"/>
                  </a:moveTo>
                  <a:lnTo>
                    <a:pt x="13" y="3"/>
                  </a:lnTo>
                  <a:lnTo>
                    <a:pt x="25" y="0"/>
                  </a:lnTo>
                  <a:lnTo>
                    <a:pt x="37" y="4"/>
                  </a:lnTo>
                  <a:lnTo>
                    <a:pt x="45" y="14"/>
                  </a:lnTo>
                  <a:lnTo>
                    <a:pt x="48" y="26"/>
                  </a:lnTo>
                  <a:lnTo>
                    <a:pt x="44" y="38"/>
                  </a:lnTo>
                  <a:lnTo>
                    <a:pt x="35" y="46"/>
                  </a:lnTo>
                  <a:lnTo>
                    <a:pt x="22" y="49"/>
                  </a:lnTo>
                  <a:lnTo>
                    <a:pt x="10" y="45"/>
                  </a:lnTo>
                  <a:lnTo>
                    <a:pt x="2" y="35"/>
                  </a:lnTo>
                  <a:lnTo>
                    <a:pt x="0" y="24"/>
                  </a:lnTo>
                  <a:lnTo>
                    <a:pt x="3" y="11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85" name="Freeform 1094"/>
            <p:cNvSpPr>
              <a:spLocks/>
            </p:cNvSpPr>
            <p:nvPr/>
          </p:nvSpPr>
          <p:spPr bwMode="auto">
            <a:xfrm>
              <a:off x="1804" y="1916"/>
              <a:ext cx="85" cy="49"/>
            </a:xfrm>
            <a:custGeom>
              <a:avLst/>
              <a:gdLst>
                <a:gd name="T0" fmla="*/ 74 w 85"/>
                <a:gd name="T1" fmla="*/ 47 h 49"/>
                <a:gd name="T2" fmla="*/ 68 w 85"/>
                <a:gd name="T3" fmla="*/ 42 h 49"/>
                <a:gd name="T4" fmla="*/ 61 w 85"/>
                <a:gd name="T5" fmla="*/ 38 h 49"/>
                <a:gd name="T6" fmla="*/ 54 w 85"/>
                <a:gd name="T7" fmla="*/ 35 h 49"/>
                <a:gd name="T8" fmla="*/ 54 w 85"/>
                <a:gd name="T9" fmla="*/ 35 h 49"/>
                <a:gd name="T10" fmla="*/ 36 w 85"/>
                <a:gd name="T11" fmla="*/ 29 h 49"/>
                <a:gd name="T12" fmla="*/ 19 w 85"/>
                <a:gd name="T13" fmla="*/ 22 h 49"/>
                <a:gd name="T14" fmla="*/ 3 w 85"/>
                <a:gd name="T15" fmla="*/ 13 h 49"/>
                <a:gd name="T16" fmla="*/ 3 w 85"/>
                <a:gd name="T17" fmla="*/ 13 h 49"/>
                <a:gd name="T18" fmla="*/ 1 w 85"/>
                <a:gd name="T19" fmla="*/ 10 h 49"/>
                <a:gd name="T20" fmla="*/ 0 w 85"/>
                <a:gd name="T21" fmla="*/ 6 h 49"/>
                <a:gd name="T22" fmla="*/ 2 w 85"/>
                <a:gd name="T23" fmla="*/ 3 h 49"/>
                <a:gd name="T24" fmla="*/ 2 w 85"/>
                <a:gd name="T25" fmla="*/ 3 h 49"/>
                <a:gd name="T26" fmla="*/ 5 w 85"/>
                <a:gd name="T27" fmla="*/ 0 h 49"/>
                <a:gd name="T28" fmla="*/ 8 w 85"/>
                <a:gd name="T29" fmla="*/ 0 h 49"/>
                <a:gd name="T30" fmla="*/ 11 w 85"/>
                <a:gd name="T31" fmla="*/ 1 h 49"/>
                <a:gd name="T32" fmla="*/ 11 w 85"/>
                <a:gd name="T33" fmla="*/ 1 h 49"/>
                <a:gd name="T34" fmla="*/ 27 w 85"/>
                <a:gd name="T35" fmla="*/ 10 h 49"/>
                <a:gd name="T36" fmla="*/ 44 w 85"/>
                <a:gd name="T37" fmla="*/ 17 h 49"/>
                <a:gd name="T38" fmla="*/ 61 w 85"/>
                <a:gd name="T39" fmla="*/ 23 h 49"/>
                <a:gd name="T40" fmla="*/ 61 w 85"/>
                <a:gd name="T41" fmla="*/ 23 h 49"/>
                <a:gd name="T42" fmla="*/ 69 w 85"/>
                <a:gd name="T43" fmla="*/ 27 h 49"/>
                <a:gd name="T44" fmla="*/ 76 w 85"/>
                <a:gd name="T45" fmla="*/ 31 h 49"/>
                <a:gd name="T46" fmla="*/ 82 w 85"/>
                <a:gd name="T47" fmla="*/ 36 h 49"/>
                <a:gd name="T48" fmla="*/ 82 w 85"/>
                <a:gd name="T49" fmla="*/ 36 h 49"/>
                <a:gd name="T50" fmla="*/ 85 w 85"/>
                <a:gd name="T51" fmla="*/ 39 h 49"/>
                <a:gd name="T52" fmla="*/ 85 w 85"/>
                <a:gd name="T53" fmla="*/ 42 h 49"/>
                <a:gd name="T54" fmla="*/ 84 w 85"/>
                <a:gd name="T55" fmla="*/ 46 h 49"/>
                <a:gd name="T56" fmla="*/ 84 w 85"/>
                <a:gd name="T57" fmla="*/ 46 h 49"/>
                <a:gd name="T58" fmla="*/ 81 w 85"/>
                <a:gd name="T59" fmla="*/ 48 h 49"/>
                <a:gd name="T60" fmla="*/ 77 w 85"/>
                <a:gd name="T61" fmla="*/ 49 h 49"/>
                <a:gd name="T62" fmla="*/ 74 w 85"/>
                <a:gd name="T63" fmla="*/ 47 h 49"/>
                <a:gd name="T64" fmla="*/ 74 w 85"/>
                <a:gd name="T65" fmla="*/ 47 h 4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5"/>
                <a:gd name="T100" fmla="*/ 0 h 49"/>
                <a:gd name="T101" fmla="*/ 85 w 85"/>
                <a:gd name="T102" fmla="*/ 49 h 4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5" h="49">
                  <a:moveTo>
                    <a:pt x="74" y="47"/>
                  </a:moveTo>
                  <a:lnTo>
                    <a:pt x="68" y="42"/>
                  </a:lnTo>
                  <a:lnTo>
                    <a:pt x="61" y="38"/>
                  </a:lnTo>
                  <a:lnTo>
                    <a:pt x="54" y="35"/>
                  </a:lnTo>
                  <a:lnTo>
                    <a:pt x="36" y="29"/>
                  </a:lnTo>
                  <a:lnTo>
                    <a:pt x="19" y="22"/>
                  </a:lnTo>
                  <a:lnTo>
                    <a:pt x="3" y="13"/>
                  </a:lnTo>
                  <a:lnTo>
                    <a:pt x="1" y="10"/>
                  </a:lnTo>
                  <a:lnTo>
                    <a:pt x="0" y="6"/>
                  </a:lnTo>
                  <a:lnTo>
                    <a:pt x="2" y="3"/>
                  </a:lnTo>
                  <a:lnTo>
                    <a:pt x="5" y="0"/>
                  </a:lnTo>
                  <a:lnTo>
                    <a:pt x="8" y="0"/>
                  </a:lnTo>
                  <a:lnTo>
                    <a:pt x="11" y="1"/>
                  </a:lnTo>
                  <a:lnTo>
                    <a:pt x="27" y="10"/>
                  </a:lnTo>
                  <a:lnTo>
                    <a:pt x="44" y="17"/>
                  </a:lnTo>
                  <a:lnTo>
                    <a:pt x="61" y="23"/>
                  </a:lnTo>
                  <a:lnTo>
                    <a:pt x="69" y="27"/>
                  </a:lnTo>
                  <a:lnTo>
                    <a:pt x="76" y="31"/>
                  </a:lnTo>
                  <a:lnTo>
                    <a:pt x="82" y="36"/>
                  </a:lnTo>
                  <a:lnTo>
                    <a:pt x="85" y="39"/>
                  </a:lnTo>
                  <a:lnTo>
                    <a:pt x="85" y="42"/>
                  </a:lnTo>
                  <a:lnTo>
                    <a:pt x="84" y="46"/>
                  </a:lnTo>
                  <a:lnTo>
                    <a:pt x="81" y="48"/>
                  </a:lnTo>
                  <a:lnTo>
                    <a:pt x="77" y="49"/>
                  </a:lnTo>
                  <a:lnTo>
                    <a:pt x="74" y="4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86" name="Freeform 1095"/>
            <p:cNvSpPr>
              <a:spLocks/>
            </p:cNvSpPr>
            <p:nvPr/>
          </p:nvSpPr>
          <p:spPr bwMode="auto">
            <a:xfrm>
              <a:off x="1816" y="1899"/>
              <a:ext cx="78" cy="58"/>
            </a:xfrm>
            <a:custGeom>
              <a:avLst/>
              <a:gdLst>
                <a:gd name="T0" fmla="*/ 66 w 78"/>
                <a:gd name="T1" fmla="*/ 55 h 58"/>
                <a:gd name="T2" fmla="*/ 54 w 78"/>
                <a:gd name="T3" fmla="*/ 43 h 58"/>
                <a:gd name="T4" fmla="*/ 41 w 78"/>
                <a:gd name="T5" fmla="*/ 32 h 58"/>
                <a:gd name="T6" fmla="*/ 29 w 78"/>
                <a:gd name="T7" fmla="*/ 21 h 58"/>
                <a:gd name="T8" fmla="*/ 29 w 78"/>
                <a:gd name="T9" fmla="*/ 21 h 58"/>
                <a:gd name="T10" fmla="*/ 21 w 78"/>
                <a:gd name="T11" fmla="*/ 16 h 58"/>
                <a:gd name="T12" fmla="*/ 13 w 78"/>
                <a:gd name="T13" fmla="*/ 14 h 58"/>
                <a:gd name="T14" fmla="*/ 5 w 78"/>
                <a:gd name="T15" fmla="*/ 13 h 58"/>
                <a:gd name="T16" fmla="*/ 5 w 78"/>
                <a:gd name="T17" fmla="*/ 13 h 58"/>
                <a:gd name="T18" fmla="*/ 2 w 78"/>
                <a:gd name="T19" fmla="*/ 11 h 58"/>
                <a:gd name="T20" fmla="*/ 0 w 78"/>
                <a:gd name="T21" fmla="*/ 8 h 58"/>
                <a:gd name="T22" fmla="*/ 0 w 78"/>
                <a:gd name="T23" fmla="*/ 5 h 58"/>
                <a:gd name="T24" fmla="*/ 0 w 78"/>
                <a:gd name="T25" fmla="*/ 5 h 58"/>
                <a:gd name="T26" fmla="*/ 2 w 78"/>
                <a:gd name="T27" fmla="*/ 2 h 58"/>
                <a:gd name="T28" fmla="*/ 5 w 78"/>
                <a:gd name="T29" fmla="*/ 0 h 58"/>
                <a:gd name="T30" fmla="*/ 8 w 78"/>
                <a:gd name="T31" fmla="*/ 0 h 58"/>
                <a:gd name="T32" fmla="*/ 8 w 78"/>
                <a:gd name="T33" fmla="*/ 0 h 58"/>
                <a:gd name="T34" fmla="*/ 18 w 78"/>
                <a:gd name="T35" fmla="*/ 1 h 58"/>
                <a:gd name="T36" fmla="*/ 29 w 78"/>
                <a:gd name="T37" fmla="*/ 5 h 58"/>
                <a:gd name="T38" fmla="*/ 37 w 78"/>
                <a:gd name="T39" fmla="*/ 10 h 58"/>
                <a:gd name="T40" fmla="*/ 37 w 78"/>
                <a:gd name="T41" fmla="*/ 10 h 58"/>
                <a:gd name="T42" fmla="*/ 51 w 78"/>
                <a:gd name="T43" fmla="*/ 22 h 58"/>
                <a:gd name="T44" fmla="*/ 65 w 78"/>
                <a:gd name="T45" fmla="*/ 34 h 58"/>
                <a:gd name="T46" fmla="*/ 77 w 78"/>
                <a:gd name="T47" fmla="*/ 48 h 58"/>
                <a:gd name="T48" fmla="*/ 77 w 78"/>
                <a:gd name="T49" fmla="*/ 48 h 58"/>
                <a:gd name="T50" fmla="*/ 78 w 78"/>
                <a:gd name="T51" fmla="*/ 51 h 58"/>
                <a:gd name="T52" fmla="*/ 78 w 78"/>
                <a:gd name="T53" fmla="*/ 54 h 58"/>
                <a:gd name="T54" fmla="*/ 75 w 78"/>
                <a:gd name="T55" fmla="*/ 57 h 58"/>
                <a:gd name="T56" fmla="*/ 75 w 78"/>
                <a:gd name="T57" fmla="*/ 57 h 58"/>
                <a:gd name="T58" fmla="*/ 72 w 78"/>
                <a:gd name="T59" fmla="*/ 58 h 58"/>
                <a:gd name="T60" fmla="*/ 68 w 78"/>
                <a:gd name="T61" fmla="*/ 57 h 58"/>
                <a:gd name="T62" fmla="*/ 66 w 78"/>
                <a:gd name="T63" fmla="*/ 55 h 58"/>
                <a:gd name="T64" fmla="*/ 66 w 78"/>
                <a:gd name="T65" fmla="*/ 55 h 5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8"/>
                <a:gd name="T100" fmla="*/ 0 h 58"/>
                <a:gd name="T101" fmla="*/ 78 w 78"/>
                <a:gd name="T102" fmla="*/ 58 h 5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8" h="58">
                  <a:moveTo>
                    <a:pt x="66" y="55"/>
                  </a:moveTo>
                  <a:lnTo>
                    <a:pt x="54" y="43"/>
                  </a:lnTo>
                  <a:lnTo>
                    <a:pt x="41" y="32"/>
                  </a:lnTo>
                  <a:lnTo>
                    <a:pt x="29" y="21"/>
                  </a:lnTo>
                  <a:lnTo>
                    <a:pt x="21" y="16"/>
                  </a:lnTo>
                  <a:lnTo>
                    <a:pt x="13" y="14"/>
                  </a:lnTo>
                  <a:lnTo>
                    <a:pt x="5" y="13"/>
                  </a:lnTo>
                  <a:lnTo>
                    <a:pt x="2" y="11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8" y="1"/>
                  </a:lnTo>
                  <a:lnTo>
                    <a:pt x="29" y="5"/>
                  </a:lnTo>
                  <a:lnTo>
                    <a:pt x="37" y="10"/>
                  </a:lnTo>
                  <a:lnTo>
                    <a:pt x="51" y="22"/>
                  </a:lnTo>
                  <a:lnTo>
                    <a:pt x="65" y="34"/>
                  </a:lnTo>
                  <a:lnTo>
                    <a:pt x="77" y="48"/>
                  </a:lnTo>
                  <a:lnTo>
                    <a:pt x="78" y="51"/>
                  </a:lnTo>
                  <a:lnTo>
                    <a:pt x="78" y="54"/>
                  </a:lnTo>
                  <a:lnTo>
                    <a:pt x="75" y="57"/>
                  </a:lnTo>
                  <a:lnTo>
                    <a:pt x="72" y="58"/>
                  </a:lnTo>
                  <a:lnTo>
                    <a:pt x="68" y="57"/>
                  </a:lnTo>
                  <a:lnTo>
                    <a:pt x="66" y="5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87" name="Freeform 1096"/>
            <p:cNvSpPr>
              <a:spLocks/>
            </p:cNvSpPr>
            <p:nvPr/>
          </p:nvSpPr>
          <p:spPr bwMode="auto">
            <a:xfrm>
              <a:off x="1820" y="1894"/>
              <a:ext cx="94" cy="29"/>
            </a:xfrm>
            <a:custGeom>
              <a:avLst/>
              <a:gdLst>
                <a:gd name="T0" fmla="*/ 84 w 94"/>
                <a:gd name="T1" fmla="*/ 28 h 29"/>
                <a:gd name="T2" fmla="*/ 74 w 94"/>
                <a:gd name="T3" fmla="*/ 26 h 29"/>
                <a:gd name="T4" fmla="*/ 65 w 94"/>
                <a:gd name="T5" fmla="*/ 26 h 29"/>
                <a:gd name="T6" fmla="*/ 54 w 94"/>
                <a:gd name="T7" fmla="*/ 26 h 29"/>
                <a:gd name="T8" fmla="*/ 54 w 94"/>
                <a:gd name="T9" fmla="*/ 26 h 29"/>
                <a:gd name="T10" fmla="*/ 40 w 94"/>
                <a:gd name="T11" fmla="*/ 24 h 29"/>
                <a:gd name="T12" fmla="*/ 27 w 94"/>
                <a:gd name="T13" fmla="*/ 19 h 29"/>
                <a:gd name="T14" fmla="*/ 13 w 94"/>
                <a:gd name="T15" fmla="*/ 14 h 29"/>
                <a:gd name="T16" fmla="*/ 13 w 94"/>
                <a:gd name="T17" fmla="*/ 14 h 29"/>
                <a:gd name="T18" fmla="*/ 11 w 94"/>
                <a:gd name="T19" fmla="*/ 14 h 29"/>
                <a:gd name="T20" fmla="*/ 9 w 94"/>
                <a:gd name="T21" fmla="*/ 13 h 29"/>
                <a:gd name="T22" fmla="*/ 7 w 94"/>
                <a:gd name="T23" fmla="*/ 14 h 29"/>
                <a:gd name="T24" fmla="*/ 7 w 94"/>
                <a:gd name="T25" fmla="*/ 14 h 29"/>
                <a:gd name="T26" fmla="*/ 4 w 94"/>
                <a:gd name="T27" fmla="*/ 13 h 29"/>
                <a:gd name="T28" fmla="*/ 1 w 94"/>
                <a:gd name="T29" fmla="*/ 11 h 29"/>
                <a:gd name="T30" fmla="*/ 0 w 94"/>
                <a:gd name="T31" fmla="*/ 7 h 29"/>
                <a:gd name="T32" fmla="*/ 0 w 94"/>
                <a:gd name="T33" fmla="*/ 7 h 29"/>
                <a:gd name="T34" fmla="*/ 1 w 94"/>
                <a:gd name="T35" fmla="*/ 4 h 29"/>
                <a:gd name="T36" fmla="*/ 3 w 94"/>
                <a:gd name="T37" fmla="*/ 1 h 29"/>
                <a:gd name="T38" fmla="*/ 6 w 94"/>
                <a:gd name="T39" fmla="*/ 0 h 29"/>
                <a:gd name="T40" fmla="*/ 6 w 94"/>
                <a:gd name="T41" fmla="*/ 0 h 29"/>
                <a:gd name="T42" fmla="*/ 8 w 94"/>
                <a:gd name="T43" fmla="*/ 0 h 29"/>
                <a:gd name="T44" fmla="*/ 10 w 94"/>
                <a:gd name="T45" fmla="*/ 0 h 29"/>
                <a:gd name="T46" fmla="*/ 12 w 94"/>
                <a:gd name="T47" fmla="*/ 0 h 29"/>
                <a:gd name="T48" fmla="*/ 12 w 94"/>
                <a:gd name="T49" fmla="*/ 0 h 29"/>
                <a:gd name="T50" fmla="*/ 31 w 94"/>
                <a:gd name="T51" fmla="*/ 6 h 29"/>
                <a:gd name="T52" fmla="*/ 48 w 94"/>
                <a:gd name="T53" fmla="*/ 11 h 29"/>
                <a:gd name="T54" fmla="*/ 67 w 94"/>
                <a:gd name="T55" fmla="*/ 13 h 29"/>
                <a:gd name="T56" fmla="*/ 67 w 94"/>
                <a:gd name="T57" fmla="*/ 13 h 29"/>
                <a:gd name="T58" fmla="*/ 75 w 94"/>
                <a:gd name="T59" fmla="*/ 12 h 29"/>
                <a:gd name="T60" fmla="*/ 82 w 94"/>
                <a:gd name="T61" fmla="*/ 13 h 29"/>
                <a:gd name="T62" fmla="*/ 90 w 94"/>
                <a:gd name="T63" fmla="*/ 15 h 29"/>
                <a:gd name="T64" fmla="*/ 90 w 94"/>
                <a:gd name="T65" fmla="*/ 15 h 29"/>
                <a:gd name="T66" fmla="*/ 92 w 94"/>
                <a:gd name="T67" fmla="*/ 17 h 29"/>
                <a:gd name="T68" fmla="*/ 94 w 94"/>
                <a:gd name="T69" fmla="*/ 21 h 29"/>
                <a:gd name="T70" fmla="*/ 94 w 94"/>
                <a:gd name="T71" fmla="*/ 24 h 29"/>
                <a:gd name="T72" fmla="*/ 94 w 94"/>
                <a:gd name="T73" fmla="*/ 24 h 29"/>
                <a:gd name="T74" fmla="*/ 91 w 94"/>
                <a:gd name="T75" fmla="*/ 27 h 29"/>
                <a:gd name="T76" fmla="*/ 87 w 94"/>
                <a:gd name="T77" fmla="*/ 29 h 29"/>
                <a:gd name="T78" fmla="*/ 84 w 94"/>
                <a:gd name="T79" fmla="*/ 28 h 29"/>
                <a:gd name="T80" fmla="*/ 84 w 94"/>
                <a:gd name="T81" fmla="*/ 28 h 2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4"/>
                <a:gd name="T124" fmla="*/ 0 h 29"/>
                <a:gd name="T125" fmla="*/ 94 w 94"/>
                <a:gd name="T126" fmla="*/ 29 h 2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4" h="29">
                  <a:moveTo>
                    <a:pt x="84" y="28"/>
                  </a:moveTo>
                  <a:lnTo>
                    <a:pt x="74" y="26"/>
                  </a:lnTo>
                  <a:lnTo>
                    <a:pt x="65" y="26"/>
                  </a:lnTo>
                  <a:lnTo>
                    <a:pt x="54" y="26"/>
                  </a:lnTo>
                  <a:lnTo>
                    <a:pt x="40" y="24"/>
                  </a:lnTo>
                  <a:lnTo>
                    <a:pt x="27" y="19"/>
                  </a:lnTo>
                  <a:lnTo>
                    <a:pt x="13" y="14"/>
                  </a:lnTo>
                  <a:lnTo>
                    <a:pt x="11" y="14"/>
                  </a:lnTo>
                  <a:lnTo>
                    <a:pt x="9" y="13"/>
                  </a:lnTo>
                  <a:lnTo>
                    <a:pt x="7" y="14"/>
                  </a:lnTo>
                  <a:lnTo>
                    <a:pt x="4" y="13"/>
                  </a:lnTo>
                  <a:lnTo>
                    <a:pt x="1" y="11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31" y="6"/>
                  </a:lnTo>
                  <a:lnTo>
                    <a:pt x="48" y="11"/>
                  </a:lnTo>
                  <a:lnTo>
                    <a:pt x="67" y="13"/>
                  </a:lnTo>
                  <a:lnTo>
                    <a:pt x="75" y="12"/>
                  </a:lnTo>
                  <a:lnTo>
                    <a:pt x="82" y="13"/>
                  </a:lnTo>
                  <a:lnTo>
                    <a:pt x="90" y="15"/>
                  </a:lnTo>
                  <a:lnTo>
                    <a:pt x="92" y="17"/>
                  </a:lnTo>
                  <a:lnTo>
                    <a:pt x="94" y="21"/>
                  </a:lnTo>
                  <a:lnTo>
                    <a:pt x="94" y="24"/>
                  </a:lnTo>
                  <a:lnTo>
                    <a:pt x="91" y="27"/>
                  </a:lnTo>
                  <a:lnTo>
                    <a:pt x="87" y="29"/>
                  </a:lnTo>
                  <a:lnTo>
                    <a:pt x="84" y="2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88" name="Freeform 1097"/>
            <p:cNvSpPr>
              <a:spLocks/>
            </p:cNvSpPr>
            <p:nvPr/>
          </p:nvSpPr>
          <p:spPr bwMode="auto">
            <a:xfrm>
              <a:off x="1829" y="1869"/>
              <a:ext cx="85" cy="48"/>
            </a:xfrm>
            <a:custGeom>
              <a:avLst/>
              <a:gdLst>
                <a:gd name="T0" fmla="*/ 72 w 85"/>
                <a:gd name="T1" fmla="*/ 46 h 48"/>
                <a:gd name="T2" fmla="*/ 63 w 85"/>
                <a:gd name="T3" fmla="*/ 39 h 48"/>
                <a:gd name="T4" fmla="*/ 53 w 85"/>
                <a:gd name="T5" fmla="*/ 35 h 48"/>
                <a:gd name="T6" fmla="*/ 42 w 85"/>
                <a:gd name="T7" fmla="*/ 31 h 48"/>
                <a:gd name="T8" fmla="*/ 42 w 85"/>
                <a:gd name="T9" fmla="*/ 31 h 48"/>
                <a:gd name="T10" fmla="*/ 29 w 85"/>
                <a:gd name="T11" fmla="*/ 27 h 48"/>
                <a:gd name="T12" fmla="*/ 16 w 85"/>
                <a:gd name="T13" fmla="*/ 21 h 48"/>
                <a:gd name="T14" fmla="*/ 4 w 85"/>
                <a:gd name="T15" fmla="*/ 13 h 48"/>
                <a:gd name="T16" fmla="*/ 4 w 85"/>
                <a:gd name="T17" fmla="*/ 13 h 48"/>
                <a:gd name="T18" fmla="*/ 1 w 85"/>
                <a:gd name="T19" fmla="*/ 11 h 48"/>
                <a:gd name="T20" fmla="*/ 0 w 85"/>
                <a:gd name="T21" fmla="*/ 8 h 48"/>
                <a:gd name="T22" fmla="*/ 1 w 85"/>
                <a:gd name="T23" fmla="*/ 4 h 48"/>
                <a:gd name="T24" fmla="*/ 1 w 85"/>
                <a:gd name="T25" fmla="*/ 4 h 48"/>
                <a:gd name="T26" fmla="*/ 3 w 85"/>
                <a:gd name="T27" fmla="*/ 2 h 48"/>
                <a:gd name="T28" fmla="*/ 6 w 85"/>
                <a:gd name="T29" fmla="*/ 0 h 48"/>
                <a:gd name="T30" fmla="*/ 10 w 85"/>
                <a:gd name="T31" fmla="*/ 1 h 48"/>
                <a:gd name="T32" fmla="*/ 10 w 85"/>
                <a:gd name="T33" fmla="*/ 1 h 48"/>
                <a:gd name="T34" fmla="*/ 22 w 85"/>
                <a:gd name="T35" fmla="*/ 8 h 48"/>
                <a:gd name="T36" fmla="*/ 34 w 85"/>
                <a:gd name="T37" fmla="*/ 14 h 48"/>
                <a:gd name="T38" fmla="*/ 48 w 85"/>
                <a:gd name="T39" fmla="*/ 19 h 48"/>
                <a:gd name="T40" fmla="*/ 48 w 85"/>
                <a:gd name="T41" fmla="*/ 19 h 48"/>
                <a:gd name="T42" fmla="*/ 60 w 85"/>
                <a:gd name="T43" fmla="*/ 23 h 48"/>
                <a:gd name="T44" fmla="*/ 72 w 85"/>
                <a:gd name="T45" fmla="*/ 29 h 48"/>
                <a:gd name="T46" fmla="*/ 83 w 85"/>
                <a:gd name="T47" fmla="*/ 38 h 48"/>
                <a:gd name="T48" fmla="*/ 83 w 85"/>
                <a:gd name="T49" fmla="*/ 38 h 48"/>
                <a:gd name="T50" fmla="*/ 85 w 85"/>
                <a:gd name="T51" fmla="*/ 41 h 48"/>
                <a:gd name="T52" fmla="*/ 84 w 85"/>
                <a:gd name="T53" fmla="*/ 44 h 48"/>
                <a:gd name="T54" fmla="*/ 82 w 85"/>
                <a:gd name="T55" fmla="*/ 47 h 48"/>
                <a:gd name="T56" fmla="*/ 82 w 85"/>
                <a:gd name="T57" fmla="*/ 47 h 48"/>
                <a:gd name="T58" fmla="*/ 78 w 85"/>
                <a:gd name="T59" fmla="*/ 48 h 48"/>
                <a:gd name="T60" fmla="*/ 75 w 85"/>
                <a:gd name="T61" fmla="*/ 48 h 48"/>
                <a:gd name="T62" fmla="*/ 72 w 85"/>
                <a:gd name="T63" fmla="*/ 46 h 48"/>
                <a:gd name="T64" fmla="*/ 72 w 85"/>
                <a:gd name="T65" fmla="*/ 46 h 4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5"/>
                <a:gd name="T100" fmla="*/ 0 h 48"/>
                <a:gd name="T101" fmla="*/ 85 w 85"/>
                <a:gd name="T102" fmla="*/ 48 h 4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5" h="48">
                  <a:moveTo>
                    <a:pt x="72" y="46"/>
                  </a:moveTo>
                  <a:lnTo>
                    <a:pt x="63" y="39"/>
                  </a:lnTo>
                  <a:lnTo>
                    <a:pt x="53" y="35"/>
                  </a:lnTo>
                  <a:lnTo>
                    <a:pt x="42" y="31"/>
                  </a:lnTo>
                  <a:lnTo>
                    <a:pt x="29" y="27"/>
                  </a:lnTo>
                  <a:lnTo>
                    <a:pt x="16" y="21"/>
                  </a:lnTo>
                  <a:lnTo>
                    <a:pt x="4" y="13"/>
                  </a:lnTo>
                  <a:lnTo>
                    <a:pt x="1" y="11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2"/>
                  </a:lnTo>
                  <a:lnTo>
                    <a:pt x="6" y="0"/>
                  </a:lnTo>
                  <a:lnTo>
                    <a:pt x="10" y="1"/>
                  </a:lnTo>
                  <a:lnTo>
                    <a:pt x="22" y="8"/>
                  </a:lnTo>
                  <a:lnTo>
                    <a:pt x="34" y="14"/>
                  </a:lnTo>
                  <a:lnTo>
                    <a:pt x="48" y="19"/>
                  </a:lnTo>
                  <a:lnTo>
                    <a:pt x="60" y="23"/>
                  </a:lnTo>
                  <a:lnTo>
                    <a:pt x="72" y="29"/>
                  </a:lnTo>
                  <a:lnTo>
                    <a:pt x="83" y="38"/>
                  </a:lnTo>
                  <a:lnTo>
                    <a:pt x="85" y="41"/>
                  </a:lnTo>
                  <a:lnTo>
                    <a:pt x="84" y="44"/>
                  </a:lnTo>
                  <a:lnTo>
                    <a:pt x="82" y="47"/>
                  </a:lnTo>
                  <a:lnTo>
                    <a:pt x="78" y="48"/>
                  </a:lnTo>
                  <a:lnTo>
                    <a:pt x="75" y="48"/>
                  </a:lnTo>
                  <a:lnTo>
                    <a:pt x="72" y="4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89" name="Freeform 1098"/>
            <p:cNvSpPr>
              <a:spLocks/>
            </p:cNvSpPr>
            <p:nvPr/>
          </p:nvSpPr>
          <p:spPr bwMode="auto">
            <a:xfrm>
              <a:off x="1833" y="1862"/>
              <a:ext cx="86" cy="18"/>
            </a:xfrm>
            <a:custGeom>
              <a:avLst/>
              <a:gdLst>
                <a:gd name="T0" fmla="*/ 77 w 86"/>
                <a:gd name="T1" fmla="*/ 18 h 18"/>
                <a:gd name="T2" fmla="*/ 54 w 86"/>
                <a:gd name="T3" fmla="*/ 14 h 18"/>
                <a:gd name="T4" fmla="*/ 30 w 86"/>
                <a:gd name="T5" fmla="*/ 14 h 18"/>
                <a:gd name="T6" fmla="*/ 6 w 86"/>
                <a:gd name="T7" fmla="*/ 13 h 18"/>
                <a:gd name="T8" fmla="*/ 6 w 86"/>
                <a:gd name="T9" fmla="*/ 13 h 18"/>
                <a:gd name="T10" fmla="*/ 2 w 86"/>
                <a:gd name="T11" fmla="*/ 12 h 18"/>
                <a:gd name="T12" fmla="*/ 0 w 86"/>
                <a:gd name="T13" fmla="*/ 9 h 18"/>
                <a:gd name="T14" fmla="*/ 0 w 86"/>
                <a:gd name="T15" fmla="*/ 5 h 18"/>
                <a:gd name="T16" fmla="*/ 0 w 86"/>
                <a:gd name="T17" fmla="*/ 5 h 18"/>
                <a:gd name="T18" fmla="*/ 1 w 86"/>
                <a:gd name="T19" fmla="*/ 2 h 18"/>
                <a:gd name="T20" fmla="*/ 4 w 86"/>
                <a:gd name="T21" fmla="*/ 0 h 18"/>
                <a:gd name="T22" fmla="*/ 8 w 86"/>
                <a:gd name="T23" fmla="*/ 0 h 18"/>
                <a:gd name="T24" fmla="*/ 8 w 86"/>
                <a:gd name="T25" fmla="*/ 0 h 18"/>
                <a:gd name="T26" fmla="*/ 23 w 86"/>
                <a:gd name="T27" fmla="*/ 1 h 18"/>
                <a:gd name="T28" fmla="*/ 38 w 86"/>
                <a:gd name="T29" fmla="*/ 1 h 18"/>
                <a:gd name="T30" fmla="*/ 54 w 86"/>
                <a:gd name="T31" fmla="*/ 0 h 18"/>
                <a:gd name="T32" fmla="*/ 54 w 86"/>
                <a:gd name="T33" fmla="*/ 0 h 18"/>
                <a:gd name="T34" fmla="*/ 63 w 86"/>
                <a:gd name="T35" fmla="*/ 1 h 18"/>
                <a:gd name="T36" fmla="*/ 73 w 86"/>
                <a:gd name="T37" fmla="*/ 2 h 18"/>
                <a:gd name="T38" fmla="*/ 82 w 86"/>
                <a:gd name="T39" fmla="*/ 5 h 18"/>
                <a:gd name="T40" fmla="*/ 82 w 86"/>
                <a:gd name="T41" fmla="*/ 5 h 18"/>
                <a:gd name="T42" fmla="*/ 85 w 86"/>
                <a:gd name="T43" fmla="*/ 7 h 18"/>
                <a:gd name="T44" fmla="*/ 86 w 86"/>
                <a:gd name="T45" fmla="*/ 10 h 18"/>
                <a:gd name="T46" fmla="*/ 86 w 86"/>
                <a:gd name="T47" fmla="*/ 14 h 18"/>
                <a:gd name="T48" fmla="*/ 86 w 86"/>
                <a:gd name="T49" fmla="*/ 14 h 18"/>
                <a:gd name="T50" fmla="*/ 84 w 86"/>
                <a:gd name="T51" fmla="*/ 17 h 18"/>
                <a:gd name="T52" fmla="*/ 81 w 86"/>
                <a:gd name="T53" fmla="*/ 18 h 18"/>
                <a:gd name="T54" fmla="*/ 77 w 86"/>
                <a:gd name="T55" fmla="*/ 18 h 18"/>
                <a:gd name="T56" fmla="*/ 77 w 86"/>
                <a:gd name="T57" fmla="*/ 18 h 1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86"/>
                <a:gd name="T88" fmla="*/ 0 h 18"/>
                <a:gd name="T89" fmla="*/ 86 w 86"/>
                <a:gd name="T90" fmla="*/ 18 h 1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86" h="18">
                  <a:moveTo>
                    <a:pt x="77" y="18"/>
                  </a:moveTo>
                  <a:lnTo>
                    <a:pt x="54" y="14"/>
                  </a:lnTo>
                  <a:lnTo>
                    <a:pt x="30" y="14"/>
                  </a:lnTo>
                  <a:lnTo>
                    <a:pt x="6" y="13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23" y="1"/>
                  </a:lnTo>
                  <a:lnTo>
                    <a:pt x="38" y="1"/>
                  </a:lnTo>
                  <a:lnTo>
                    <a:pt x="54" y="0"/>
                  </a:lnTo>
                  <a:lnTo>
                    <a:pt x="63" y="1"/>
                  </a:lnTo>
                  <a:lnTo>
                    <a:pt x="73" y="2"/>
                  </a:lnTo>
                  <a:lnTo>
                    <a:pt x="82" y="5"/>
                  </a:lnTo>
                  <a:lnTo>
                    <a:pt x="85" y="7"/>
                  </a:lnTo>
                  <a:lnTo>
                    <a:pt x="86" y="10"/>
                  </a:lnTo>
                  <a:lnTo>
                    <a:pt x="86" y="14"/>
                  </a:lnTo>
                  <a:lnTo>
                    <a:pt x="84" y="17"/>
                  </a:lnTo>
                  <a:lnTo>
                    <a:pt x="81" y="18"/>
                  </a:lnTo>
                  <a:lnTo>
                    <a:pt x="77" y="1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90" name="Freeform 1099"/>
            <p:cNvSpPr>
              <a:spLocks/>
            </p:cNvSpPr>
            <p:nvPr/>
          </p:nvSpPr>
          <p:spPr bwMode="auto">
            <a:xfrm>
              <a:off x="1842" y="1831"/>
              <a:ext cx="85" cy="40"/>
            </a:xfrm>
            <a:custGeom>
              <a:avLst/>
              <a:gdLst>
                <a:gd name="T0" fmla="*/ 75 w 85"/>
                <a:gd name="T1" fmla="*/ 39 h 40"/>
                <a:gd name="T2" fmla="*/ 66 w 85"/>
                <a:gd name="T3" fmla="*/ 33 h 40"/>
                <a:gd name="T4" fmla="*/ 56 w 85"/>
                <a:gd name="T5" fmla="*/ 30 h 40"/>
                <a:gd name="T6" fmla="*/ 46 w 85"/>
                <a:gd name="T7" fmla="*/ 28 h 40"/>
                <a:gd name="T8" fmla="*/ 46 w 85"/>
                <a:gd name="T9" fmla="*/ 28 h 40"/>
                <a:gd name="T10" fmla="*/ 44 w 85"/>
                <a:gd name="T11" fmla="*/ 27 h 40"/>
                <a:gd name="T12" fmla="*/ 42 w 85"/>
                <a:gd name="T13" fmla="*/ 26 h 40"/>
                <a:gd name="T14" fmla="*/ 40 w 85"/>
                <a:gd name="T15" fmla="*/ 25 h 40"/>
                <a:gd name="T16" fmla="*/ 40 w 85"/>
                <a:gd name="T17" fmla="*/ 25 h 40"/>
                <a:gd name="T18" fmla="*/ 30 w 85"/>
                <a:gd name="T19" fmla="*/ 22 h 40"/>
                <a:gd name="T20" fmla="*/ 21 w 85"/>
                <a:gd name="T21" fmla="*/ 20 h 40"/>
                <a:gd name="T22" fmla="*/ 12 w 85"/>
                <a:gd name="T23" fmla="*/ 17 h 40"/>
                <a:gd name="T24" fmla="*/ 12 w 85"/>
                <a:gd name="T25" fmla="*/ 17 h 40"/>
                <a:gd name="T26" fmla="*/ 9 w 85"/>
                <a:gd name="T27" fmla="*/ 16 h 40"/>
                <a:gd name="T28" fmla="*/ 7 w 85"/>
                <a:gd name="T29" fmla="*/ 14 h 40"/>
                <a:gd name="T30" fmla="*/ 4 w 85"/>
                <a:gd name="T31" fmla="*/ 13 h 40"/>
                <a:gd name="T32" fmla="*/ 4 w 85"/>
                <a:gd name="T33" fmla="*/ 13 h 40"/>
                <a:gd name="T34" fmla="*/ 5 w 85"/>
                <a:gd name="T35" fmla="*/ 13 h 40"/>
                <a:gd name="T36" fmla="*/ 5 w 85"/>
                <a:gd name="T37" fmla="*/ 13 h 40"/>
                <a:gd name="T38" fmla="*/ 5 w 85"/>
                <a:gd name="T39" fmla="*/ 14 h 40"/>
                <a:gd name="T40" fmla="*/ 5 w 85"/>
                <a:gd name="T41" fmla="*/ 14 h 40"/>
                <a:gd name="T42" fmla="*/ 2 w 85"/>
                <a:gd name="T43" fmla="*/ 12 h 40"/>
                <a:gd name="T44" fmla="*/ 0 w 85"/>
                <a:gd name="T45" fmla="*/ 9 h 40"/>
                <a:gd name="T46" fmla="*/ 0 w 85"/>
                <a:gd name="T47" fmla="*/ 5 h 40"/>
                <a:gd name="T48" fmla="*/ 0 w 85"/>
                <a:gd name="T49" fmla="*/ 5 h 40"/>
                <a:gd name="T50" fmla="*/ 2 w 85"/>
                <a:gd name="T51" fmla="*/ 2 h 40"/>
                <a:gd name="T52" fmla="*/ 5 w 85"/>
                <a:gd name="T53" fmla="*/ 1 h 40"/>
                <a:gd name="T54" fmla="*/ 8 w 85"/>
                <a:gd name="T55" fmla="*/ 0 h 40"/>
                <a:gd name="T56" fmla="*/ 8 w 85"/>
                <a:gd name="T57" fmla="*/ 0 h 40"/>
                <a:gd name="T58" fmla="*/ 11 w 85"/>
                <a:gd name="T59" fmla="*/ 2 h 40"/>
                <a:gd name="T60" fmla="*/ 14 w 85"/>
                <a:gd name="T61" fmla="*/ 3 h 40"/>
                <a:gd name="T62" fmla="*/ 17 w 85"/>
                <a:gd name="T63" fmla="*/ 4 h 40"/>
                <a:gd name="T64" fmla="*/ 17 w 85"/>
                <a:gd name="T65" fmla="*/ 4 h 40"/>
                <a:gd name="T66" fmla="*/ 29 w 85"/>
                <a:gd name="T67" fmla="*/ 7 h 40"/>
                <a:gd name="T68" fmla="*/ 40 w 85"/>
                <a:gd name="T69" fmla="*/ 10 h 40"/>
                <a:gd name="T70" fmla="*/ 51 w 85"/>
                <a:gd name="T71" fmla="*/ 15 h 40"/>
                <a:gd name="T72" fmla="*/ 51 w 85"/>
                <a:gd name="T73" fmla="*/ 15 h 40"/>
                <a:gd name="T74" fmla="*/ 62 w 85"/>
                <a:gd name="T75" fmla="*/ 17 h 40"/>
                <a:gd name="T76" fmla="*/ 73 w 85"/>
                <a:gd name="T77" fmla="*/ 22 h 40"/>
                <a:gd name="T78" fmla="*/ 82 w 85"/>
                <a:gd name="T79" fmla="*/ 28 h 40"/>
                <a:gd name="T80" fmla="*/ 82 w 85"/>
                <a:gd name="T81" fmla="*/ 28 h 40"/>
                <a:gd name="T82" fmla="*/ 85 w 85"/>
                <a:gd name="T83" fmla="*/ 30 h 40"/>
                <a:gd name="T84" fmla="*/ 85 w 85"/>
                <a:gd name="T85" fmla="*/ 33 h 40"/>
                <a:gd name="T86" fmla="*/ 84 w 85"/>
                <a:gd name="T87" fmla="*/ 37 h 40"/>
                <a:gd name="T88" fmla="*/ 84 w 85"/>
                <a:gd name="T89" fmla="*/ 37 h 40"/>
                <a:gd name="T90" fmla="*/ 82 w 85"/>
                <a:gd name="T91" fmla="*/ 39 h 40"/>
                <a:gd name="T92" fmla="*/ 78 w 85"/>
                <a:gd name="T93" fmla="*/ 40 h 40"/>
                <a:gd name="T94" fmla="*/ 75 w 85"/>
                <a:gd name="T95" fmla="*/ 39 h 40"/>
                <a:gd name="T96" fmla="*/ 75 w 85"/>
                <a:gd name="T97" fmla="*/ 39 h 4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5"/>
                <a:gd name="T148" fmla="*/ 0 h 40"/>
                <a:gd name="T149" fmla="*/ 85 w 85"/>
                <a:gd name="T150" fmla="*/ 40 h 4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5" h="40">
                  <a:moveTo>
                    <a:pt x="75" y="39"/>
                  </a:moveTo>
                  <a:lnTo>
                    <a:pt x="66" y="33"/>
                  </a:lnTo>
                  <a:lnTo>
                    <a:pt x="56" y="30"/>
                  </a:lnTo>
                  <a:lnTo>
                    <a:pt x="46" y="28"/>
                  </a:lnTo>
                  <a:lnTo>
                    <a:pt x="44" y="27"/>
                  </a:lnTo>
                  <a:lnTo>
                    <a:pt x="42" y="26"/>
                  </a:lnTo>
                  <a:lnTo>
                    <a:pt x="40" y="25"/>
                  </a:lnTo>
                  <a:lnTo>
                    <a:pt x="30" y="22"/>
                  </a:lnTo>
                  <a:lnTo>
                    <a:pt x="21" y="20"/>
                  </a:lnTo>
                  <a:lnTo>
                    <a:pt x="12" y="17"/>
                  </a:lnTo>
                  <a:lnTo>
                    <a:pt x="9" y="16"/>
                  </a:lnTo>
                  <a:lnTo>
                    <a:pt x="7" y="14"/>
                  </a:lnTo>
                  <a:lnTo>
                    <a:pt x="4" y="13"/>
                  </a:lnTo>
                  <a:lnTo>
                    <a:pt x="5" y="13"/>
                  </a:lnTo>
                  <a:lnTo>
                    <a:pt x="5" y="14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1"/>
                  </a:lnTo>
                  <a:lnTo>
                    <a:pt x="8" y="0"/>
                  </a:lnTo>
                  <a:lnTo>
                    <a:pt x="11" y="2"/>
                  </a:lnTo>
                  <a:lnTo>
                    <a:pt x="14" y="3"/>
                  </a:lnTo>
                  <a:lnTo>
                    <a:pt x="17" y="4"/>
                  </a:lnTo>
                  <a:lnTo>
                    <a:pt x="29" y="7"/>
                  </a:lnTo>
                  <a:lnTo>
                    <a:pt x="40" y="10"/>
                  </a:lnTo>
                  <a:lnTo>
                    <a:pt x="51" y="15"/>
                  </a:lnTo>
                  <a:lnTo>
                    <a:pt x="62" y="17"/>
                  </a:lnTo>
                  <a:lnTo>
                    <a:pt x="73" y="22"/>
                  </a:lnTo>
                  <a:lnTo>
                    <a:pt x="82" y="28"/>
                  </a:lnTo>
                  <a:lnTo>
                    <a:pt x="85" y="30"/>
                  </a:lnTo>
                  <a:lnTo>
                    <a:pt x="85" y="33"/>
                  </a:lnTo>
                  <a:lnTo>
                    <a:pt x="84" y="37"/>
                  </a:lnTo>
                  <a:lnTo>
                    <a:pt x="82" y="39"/>
                  </a:lnTo>
                  <a:lnTo>
                    <a:pt x="78" y="40"/>
                  </a:lnTo>
                  <a:lnTo>
                    <a:pt x="75" y="3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91" name="Freeform 1100"/>
            <p:cNvSpPr>
              <a:spLocks/>
            </p:cNvSpPr>
            <p:nvPr/>
          </p:nvSpPr>
          <p:spPr bwMode="auto">
            <a:xfrm>
              <a:off x="1843" y="1825"/>
              <a:ext cx="92" cy="20"/>
            </a:xfrm>
            <a:custGeom>
              <a:avLst/>
              <a:gdLst>
                <a:gd name="T0" fmla="*/ 87 w 92"/>
                <a:gd name="T1" fmla="*/ 13 h 20"/>
                <a:gd name="T2" fmla="*/ 73 w 92"/>
                <a:gd name="T3" fmla="*/ 16 h 20"/>
                <a:gd name="T4" fmla="*/ 58 w 92"/>
                <a:gd name="T5" fmla="*/ 19 h 20"/>
                <a:gd name="T6" fmla="*/ 43 w 92"/>
                <a:gd name="T7" fmla="*/ 20 h 20"/>
                <a:gd name="T8" fmla="*/ 43 w 92"/>
                <a:gd name="T9" fmla="*/ 20 h 20"/>
                <a:gd name="T10" fmla="*/ 30 w 92"/>
                <a:gd name="T11" fmla="*/ 17 h 20"/>
                <a:gd name="T12" fmla="*/ 18 w 92"/>
                <a:gd name="T13" fmla="*/ 16 h 20"/>
                <a:gd name="T14" fmla="*/ 6 w 92"/>
                <a:gd name="T15" fmla="*/ 14 h 20"/>
                <a:gd name="T16" fmla="*/ 6 w 92"/>
                <a:gd name="T17" fmla="*/ 14 h 20"/>
                <a:gd name="T18" fmla="*/ 2 w 92"/>
                <a:gd name="T19" fmla="*/ 13 h 20"/>
                <a:gd name="T20" fmla="*/ 0 w 92"/>
                <a:gd name="T21" fmla="*/ 10 h 20"/>
                <a:gd name="T22" fmla="*/ 0 w 92"/>
                <a:gd name="T23" fmla="*/ 7 h 20"/>
                <a:gd name="T24" fmla="*/ 0 w 92"/>
                <a:gd name="T25" fmla="*/ 7 h 20"/>
                <a:gd name="T26" fmla="*/ 1 w 92"/>
                <a:gd name="T27" fmla="*/ 3 h 20"/>
                <a:gd name="T28" fmla="*/ 4 w 92"/>
                <a:gd name="T29" fmla="*/ 1 h 20"/>
                <a:gd name="T30" fmla="*/ 7 w 92"/>
                <a:gd name="T31" fmla="*/ 1 h 20"/>
                <a:gd name="T32" fmla="*/ 7 w 92"/>
                <a:gd name="T33" fmla="*/ 1 h 20"/>
                <a:gd name="T34" fmla="*/ 20 w 92"/>
                <a:gd name="T35" fmla="*/ 2 h 20"/>
                <a:gd name="T36" fmla="*/ 34 w 92"/>
                <a:gd name="T37" fmla="*/ 4 h 20"/>
                <a:gd name="T38" fmla="*/ 46 w 92"/>
                <a:gd name="T39" fmla="*/ 6 h 20"/>
                <a:gd name="T40" fmla="*/ 46 w 92"/>
                <a:gd name="T41" fmla="*/ 6 h 20"/>
                <a:gd name="T42" fmla="*/ 59 w 92"/>
                <a:gd name="T43" fmla="*/ 5 h 20"/>
                <a:gd name="T44" fmla="*/ 71 w 92"/>
                <a:gd name="T45" fmla="*/ 3 h 20"/>
                <a:gd name="T46" fmla="*/ 83 w 92"/>
                <a:gd name="T47" fmla="*/ 0 h 20"/>
                <a:gd name="T48" fmla="*/ 83 w 92"/>
                <a:gd name="T49" fmla="*/ 0 h 20"/>
                <a:gd name="T50" fmla="*/ 87 w 92"/>
                <a:gd name="T51" fmla="*/ 0 h 20"/>
                <a:gd name="T52" fmla="*/ 90 w 92"/>
                <a:gd name="T53" fmla="*/ 1 h 20"/>
                <a:gd name="T54" fmla="*/ 92 w 92"/>
                <a:gd name="T55" fmla="*/ 4 h 20"/>
                <a:gd name="T56" fmla="*/ 92 w 92"/>
                <a:gd name="T57" fmla="*/ 4 h 20"/>
                <a:gd name="T58" fmla="*/ 92 w 92"/>
                <a:gd name="T59" fmla="*/ 8 h 20"/>
                <a:gd name="T60" fmla="*/ 90 w 92"/>
                <a:gd name="T61" fmla="*/ 11 h 20"/>
                <a:gd name="T62" fmla="*/ 87 w 92"/>
                <a:gd name="T63" fmla="*/ 13 h 20"/>
                <a:gd name="T64" fmla="*/ 87 w 92"/>
                <a:gd name="T65" fmla="*/ 13 h 2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2"/>
                <a:gd name="T100" fmla="*/ 0 h 20"/>
                <a:gd name="T101" fmla="*/ 92 w 92"/>
                <a:gd name="T102" fmla="*/ 20 h 2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2" h="20">
                  <a:moveTo>
                    <a:pt x="87" y="13"/>
                  </a:moveTo>
                  <a:lnTo>
                    <a:pt x="73" y="16"/>
                  </a:lnTo>
                  <a:lnTo>
                    <a:pt x="58" y="19"/>
                  </a:lnTo>
                  <a:lnTo>
                    <a:pt x="43" y="20"/>
                  </a:lnTo>
                  <a:lnTo>
                    <a:pt x="30" y="17"/>
                  </a:lnTo>
                  <a:lnTo>
                    <a:pt x="18" y="16"/>
                  </a:lnTo>
                  <a:lnTo>
                    <a:pt x="6" y="14"/>
                  </a:lnTo>
                  <a:lnTo>
                    <a:pt x="2" y="13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7" y="1"/>
                  </a:lnTo>
                  <a:lnTo>
                    <a:pt x="20" y="2"/>
                  </a:lnTo>
                  <a:lnTo>
                    <a:pt x="34" y="4"/>
                  </a:lnTo>
                  <a:lnTo>
                    <a:pt x="46" y="6"/>
                  </a:lnTo>
                  <a:lnTo>
                    <a:pt x="59" y="5"/>
                  </a:lnTo>
                  <a:lnTo>
                    <a:pt x="71" y="3"/>
                  </a:lnTo>
                  <a:lnTo>
                    <a:pt x="83" y="0"/>
                  </a:lnTo>
                  <a:lnTo>
                    <a:pt x="87" y="0"/>
                  </a:lnTo>
                  <a:lnTo>
                    <a:pt x="90" y="1"/>
                  </a:lnTo>
                  <a:lnTo>
                    <a:pt x="92" y="4"/>
                  </a:lnTo>
                  <a:lnTo>
                    <a:pt x="92" y="8"/>
                  </a:lnTo>
                  <a:lnTo>
                    <a:pt x="90" y="11"/>
                  </a:lnTo>
                  <a:lnTo>
                    <a:pt x="87" y="1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92" name="Freeform 1101"/>
            <p:cNvSpPr>
              <a:spLocks/>
            </p:cNvSpPr>
            <p:nvPr/>
          </p:nvSpPr>
          <p:spPr bwMode="auto">
            <a:xfrm>
              <a:off x="1845" y="1800"/>
              <a:ext cx="89" cy="25"/>
            </a:xfrm>
            <a:custGeom>
              <a:avLst/>
              <a:gdLst>
                <a:gd name="T0" fmla="*/ 82 w 89"/>
                <a:gd name="T1" fmla="*/ 25 h 25"/>
                <a:gd name="T2" fmla="*/ 57 w 89"/>
                <a:gd name="T3" fmla="*/ 22 h 25"/>
                <a:gd name="T4" fmla="*/ 33 w 89"/>
                <a:gd name="T5" fmla="*/ 20 h 25"/>
                <a:gd name="T6" fmla="*/ 8 w 89"/>
                <a:gd name="T7" fmla="*/ 16 h 25"/>
                <a:gd name="T8" fmla="*/ 8 w 89"/>
                <a:gd name="T9" fmla="*/ 16 h 25"/>
                <a:gd name="T10" fmla="*/ 6 w 89"/>
                <a:gd name="T11" fmla="*/ 16 h 25"/>
                <a:gd name="T12" fmla="*/ 5 w 89"/>
                <a:gd name="T13" fmla="*/ 14 h 25"/>
                <a:gd name="T14" fmla="*/ 3 w 89"/>
                <a:gd name="T15" fmla="*/ 13 h 25"/>
                <a:gd name="T16" fmla="*/ 3 w 89"/>
                <a:gd name="T17" fmla="*/ 13 h 25"/>
                <a:gd name="T18" fmla="*/ 1 w 89"/>
                <a:gd name="T19" fmla="*/ 10 h 25"/>
                <a:gd name="T20" fmla="*/ 0 w 89"/>
                <a:gd name="T21" fmla="*/ 7 h 25"/>
                <a:gd name="T22" fmla="*/ 1 w 89"/>
                <a:gd name="T23" fmla="*/ 3 h 25"/>
                <a:gd name="T24" fmla="*/ 1 w 89"/>
                <a:gd name="T25" fmla="*/ 3 h 25"/>
                <a:gd name="T26" fmla="*/ 4 w 89"/>
                <a:gd name="T27" fmla="*/ 1 h 25"/>
                <a:gd name="T28" fmla="*/ 7 w 89"/>
                <a:gd name="T29" fmla="*/ 0 h 25"/>
                <a:gd name="T30" fmla="*/ 11 w 89"/>
                <a:gd name="T31" fmla="*/ 1 h 25"/>
                <a:gd name="T32" fmla="*/ 11 w 89"/>
                <a:gd name="T33" fmla="*/ 1 h 25"/>
                <a:gd name="T34" fmla="*/ 12 w 89"/>
                <a:gd name="T35" fmla="*/ 2 h 25"/>
                <a:gd name="T36" fmla="*/ 13 w 89"/>
                <a:gd name="T37" fmla="*/ 3 h 25"/>
                <a:gd name="T38" fmla="*/ 14 w 89"/>
                <a:gd name="T39" fmla="*/ 4 h 25"/>
                <a:gd name="T40" fmla="*/ 14 w 89"/>
                <a:gd name="T41" fmla="*/ 4 h 25"/>
                <a:gd name="T42" fmla="*/ 38 w 89"/>
                <a:gd name="T43" fmla="*/ 6 h 25"/>
                <a:gd name="T44" fmla="*/ 60 w 89"/>
                <a:gd name="T45" fmla="*/ 9 h 25"/>
                <a:gd name="T46" fmla="*/ 83 w 89"/>
                <a:gd name="T47" fmla="*/ 12 h 25"/>
                <a:gd name="T48" fmla="*/ 83 w 89"/>
                <a:gd name="T49" fmla="*/ 12 h 25"/>
                <a:gd name="T50" fmla="*/ 86 w 89"/>
                <a:gd name="T51" fmla="*/ 13 h 25"/>
                <a:gd name="T52" fmla="*/ 89 w 89"/>
                <a:gd name="T53" fmla="*/ 16 h 25"/>
                <a:gd name="T54" fmla="*/ 89 w 89"/>
                <a:gd name="T55" fmla="*/ 19 h 25"/>
                <a:gd name="T56" fmla="*/ 89 w 89"/>
                <a:gd name="T57" fmla="*/ 19 h 25"/>
                <a:gd name="T58" fmla="*/ 88 w 89"/>
                <a:gd name="T59" fmla="*/ 22 h 25"/>
                <a:gd name="T60" fmla="*/ 85 w 89"/>
                <a:gd name="T61" fmla="*/ 25 h 25"/>
                <a:gd name="T62" fmla="*/ 82 w 89"/>
                <a:gd name="T63" fmla="*/ 25 h 25"/>
                <a:gd name="T64" fmla="*/ 82 w 89"/>
                <a:gd name="T65" fmla="*/ 25 h 2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9"/>
                <a:gd name="T100" fmla="*/ 0 h 25"/>
                <a:gd name="T101" fmla="*/ 89 w 89"/>
                <a:gd name="T102" fmla="*/ 25 h 2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9" h="25">
                  <a:moveTo>
                    <a:pt x="82" y="25"/>
                  </a:moveTo>
                  <a:lnTo>
                    <a:pt x="57" y="22"/>
                  </a:lnTo>
                  <a:lnTo>
                    <a:pt x="33" y="20"/>
                  </a:lnTo>
                  <a:lnTo>
                    <a:pt x="8" y="16"/>
                  </a:lnTo>
                  <a:lnTo>
                    <a:pt x="6" y="16"/>
                  </a:lnTo>
                  <a:lnTo>
                    <a:pt x="5" y="14"/>
                  </a:lnTo>
                  <a:lnTo>
                    <a:pt x="3" y="13"/>
                  </a:lnTo>
                  <a:lnTo>
                    <a:pt x="1" y="10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7" y="0"/>
                  </a:lnTo>
                  <a:lnTo>
                    <a:pt x="11" y="1"/>
                  </a:lnTo>
                  <a:lnTo>
                    <a:pt x="12" y="2"/>
                  </a:lnTo>
                  <a:lnTo>
                    <a:pt x="13" y="3"/>
                  </a:lnTo>
                  <a:lnTo>
                    <a:pt x="14" y="4"/>
                  </a:lnTo>
                  <a:lnTo>
                    <a:pt x="38" y="6"/>
                  </a:lnTo>
                  <a:lnTo>
                    <a:pt x="60" y="9"/>
                  </a:lnTo>
                  <a:lnTo>
                    <a:pt x="83" y="12"/>
                  </a:lnTo>
                  <a:lnTo>
                    <a:pt x="86" y="13"/>
                  </a:lnTo>
                  <a:lnTo>
                    <a:pt x="89" y="16"/>
                  </a:lnTo>
                  <a:lnTo>
                    <a:pt x="89" y="19"/>
                  </a:lnTo>
                  <a:lnTo>
                    <a:pt x="88" y="22"/>
                  </a:lnTo>
                  <a:lnTo>
                    <a:pt x="85" y="25"/>
                  </a:lnTo>
                  <a:lnTo>
                    <a:pt x="82" y="2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93" name="Freeform 1102"/>
            <p:cNvSpPr>
              <a:spLocks/>
            </p:cNvSpPr>
            <p:nvPr/>
          </p:nvSpPr>
          <p:spPr bwMode="auto">
            <a:xfrm>
              <a:off x="1847" y="1774"/>
              <a:ext cx="90" cy="28"/>
            </a:xfrm>
            <a:custGeom>
              <a:avLst/>
              <a:gdLst>
                <a:gd name="T0" fmla="*/ 85 w 90"/>
                <a:gd name="T1" fmla="*/ 13 h 28"/>
                <a:gd name="T2" fmla="*/ 60 w 90"/>
                <a:gd name="T3" fmla="*/ 21 h 28"/>
                <a:gd name="T4" fmla="*/ 34 w 90"/>
                <a:gd name="T5" fmla="*/ 26 h 28"/>
                <a:gd name="T6" fmla="*/ 7 w 90"/>
                <a:gd name="T7" fmla="*/ 28 h 28"/>
                <a:gd name="T8" fmla="*/ 7 w 90"/>
                <a:gd name="T9" fmla="*/ 28 h 28"/>
                <a:gd name="T10" fmla="*/ 3 w 90"/>
                <a:gd name="T11" fmla="*/ 27 h 28"/>
                <a:gd name="T12" fmla="*/ 1 w 90"/>
                <a:gd name="T13" fmla="*/ 24 h 28"/>
                <a:gd name="T14" fmla="*/ 0 w 90"/>
                <a:gd name="T15" fmla="*/ 21 h 28"/>
                <a:gd name="T16" fmla="*/ 0 w 90"/>
                <a:gd name="T17" fmla="*/ 21 h 28"/>
                <a:gd name="T18" fmla="*/ 1 w 90"/>
                <a:gd name="T19" fmla="*/ 17 h 28"/>
                <a:gd name="T20" fmla="*/ 3 w 90"/>
                <a:gd name="T21" fmla="*/ 15 h 28"/>
                <a:gd name="T22" fmla="*/ 6 w 90"/>
                <a:gd name="T23" fmla="*/ 14 h 28"/>
                <a:gd name="T24" fmla="*/ 6 w 90"/>
                <a:gd name="T25" fmla="*/ 14 h 28"/>
                <a:gd name="T26" fmla="*/ 32 w 90"/>
                <a:gd name="T27" fmla="*/ 13 h 28"/>
                <a:gd name="T28" fmla="*/ 57 w 90"/>
                <a:gd name="T29" fmla="*/ 8 h 28"/>
                <a:gd name="T30" fmla="*/ 81 w 90"/>
                <a:gd name="T31" fmla="*/ 0 h 28"/>
                <a:gd name="T32" fmla="*/ 81 w 90"/>
                <a:gd name="T33" fmla="*/ 0 h 28"/>
                <a:gd name="T34" fmla="*/ 85 w 90"/>
                <a:gd name="T35" fmla="*/ 0 h 28"/>
                <a:gd name="T36" fmla="*/ 88 w 90"/>
                <a:gd name="T37" fmla="*/ 2 h 28"/>
                <a:gd name="T38" fmla="*/ 90 w 90"/>
                <a:gd name="T39" fmla="*/ 5 h 28"/>
                <a:gd name="T40" fmla="*/ 90 w 90"/>
                <a:gd name="T41" fmla="*/ 5 h 28"/>
                <a:gd name="T42" fmla="*/ 90 w 90"/>
                <a:gd name="T43" fmla="*/ 8 h 28"/>
                <a:gd name="T44" fmla="*/ 88 w 90"/>
                <a:gd name="T45" fmla="*/ 11 h 28"/>
                <a:gd name="T46" fmla="*/ 85 w 90"/>
                <a:gd name="T47" fmla="*/ 13 h 28"/>
                <a:gd name="T48" fmla="*/ 85 w 90"/>
                <a:gd name="T49" fmla="*/ 13 h 2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0"/>
                <a:gd name="T76" fmla="*/ 0 h 28"/>
                <a:gd name="T77" fmla="*/ 90 w 90"/>
                <a:gd name="T78" fmla="*/ 28 h 2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0" h="28">
                  <a:moveTo>
                    <a:pt x="85" y="13"/>
                  </a:moveTo>
                  <a:lnTo>
                    <a:pt x="60" y="21"/>
                  </a:lnTo>
                  <a:lnTo>
                    <a:pt x="34" y="26"/>
                  </a:lnTo>
                  <a:lnTo>
                    <a:pt x="7" y="28"/>
                  </a:lnTo>
                  <a:lnTo>
                    <a:pt x="3" y="27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1" y="17"/>
                  </a:lnTo>
                  <a:lnTo>
                    <a:pt x="3" y="15"/>
                  </a:lnTo>
                  <a:lnTo>
                    <a:pt x="6" y="14"/>
                  </a:lnTo>
                  <a:lnTo>
                    <a:pt x="32" y="13"/>
                  </a:lnTo>
                  <a:lnTo>
                    <a:pt x="57" y="8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8" y="2"/>
                  </a:lnTo>
                  <a:lnTo>
                    <a:pt x="90" y="5"/>
                  </a:lnTo>
                  <a:lnTo>
                    <a:pt x="90" y="8"/>
                  </a:lnTo>
                  <a:lnTo>
                    <a:pt x="88" y="11"/>
                  </a:lnTo>
                  <a:lnTo>
                    <a:pt x="85" y="1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94" name="Freeform 1103"/>
            <p:cNvSpPr>
              <a:spLocks/>
            </p:cNvSpPr>
            <p:nvPr/>
          </p:nvSpPr>
          <p:spPr bwMode="auto">
            <a:xfrm>
              <a:off x="1847" y="1758"/>
              <a:ext cx="89" cy="21"/>
            </a:xfrm>
            <a:custGeom>
              <a:avLst/>
              <a:gdLst>
                <a:gd name="T0" fmla="*/ 79 w 89"/>
                <a:gd name="T1" fmla="*/ 19 h 21"/>
                <a:gd name="T2" fmla="*/ 78 w 89"/>
                <a:gd name="T3" fmla="*/ 18 h 21"/>
                <a:gd name="T4" fmla="*/ 77 w 89"/>
                <a:gd name="T5" fmla="*/ 18 h 21"/>
                <a:gd name="T6" fmla="*/ 76 w 89"/>
                <a:gd name="T7" fmla="*/ 18 h 21"/>
                <a:gd name="T8" fmla="*/ 76 w 89"/>
                <a:gd name="T9" fmla="*/ 18 h 21"/>
                <a:gd name="T10" fmla="*/ 68 w 89"/>
                <a:gd name="T11" fmla="*/ 19 h 21"/>
                <a:gd name="T12" fmla="*/ 59 w 89"/>
                <a:gd name="T13" fmla="*/ 20 h 21"/>
                <a:gd name="T14" fmla="*/ 51 w 89"/>
                <a:gd name="T15" fmla="*/ 20 h 21"/>
                <a:gd name="T16" fmla="*/ 51 w 89"/>
                <a:gd name="T17" fmla="*/ 20 h 21"/>
                <a:gd name="T18" fmla="*/ 43 w 89"/>
                <a:gd name="T19" fmla="*/ 21 h 21"/>
                <a:gd name="T20" fmla="*/ 34 w 89"/>
                <a:gd name="T21" fmla="*/ 21 h 21"/>
                <a:gd name="T22" fmla="*/ 26 w 89"/>
                <a:gd name="T23" fmla="*/ 20 h 21"/>
                <a:gd name="T24" fmla="*/ 26 w 89"/>
                <a:gd name="T25" fmla="*/ 20 h 21"/>
                <a:gd name="T26" fmla="*/ 18 w 89"/>
                <a:gd name="T27" fmla="*/ 18 h 21"/>
                <a:gd name="T28" fmla="*/ 11 w 89"/>
                <a:gd name="T29" fmla="*/ 16 h 21"/>
                <a:gd name="T30" fmla="*/ 4 w 89"/>
                <a:gd name="T31" fmla="*/ 13 h 21"/>
                <a:gd name="T32" fmla="*/ 4 w 89"/>
                <a:gd name="T33" fmla="*/ 13 h 21"/>
                <a:gd name="T34" fmla="*/ 2 w 89"/>
                <a:gd name="T35" fmla="*/ 11 h 21"/>
                <a:gd name="T36" fmla="*/ 0 w 89"/>
                <a:gd name="T37" fmla="*/ 7 h 21"/>
                <a:gd name="T38" fmla="*/ 1 w 89"/>
                <a:gd name="T39" fmla="*/ 4 h 21"/>
                <a:gd name="T40" fmla="*/ 1 w 89"/>
                <a:gd name="T41" fmla="*/ 4 h 21"/>
                <a:gd name="T42" fmla="*/ 3 w 89"/>
                <a:gd name="T43" fmla="*/ 1 h 21"/>
                <a:gd name="T44" fmla="*/ 6 w 89"/>
                <a:gd name="T45" fmla="*/ 0 h 21"/>
                <a:gd name="T46" fmla="*/ 10 w 89"/>
                <a:gd name="T47" fmla="*/ 0 h 21"/>
                <a:gd name="T48" fmla="*/ 10 w 89"/>
                <a:gd name="T49" fmla="*/ 0 h 21"/>
                <a:gd name="T50" fmla="*/ 22 w 89"/>
                <a:gd name="T51" fmla="*/ 4 h 21"/>
                <a:gd name="T52" fmla="*/ 35 w 89"/>
                <a:gd name="T53" fmla="*/ 6 h 21"/>
                <a:gd name="T54" fmla="*/ 48 w 89"/>
                <a:gd name="T55" fmla="*/ 7 h 21"/>
                <a:gd name="T56" fmla="*/ 48 w 89"/>
                <a:gd name="T57" fmla="*/ 7 h 21"/>
                <a:gd name="T58" fmla="*/ 56 w 89"/>
                <a:gd name="T59" fmla="*/ 6 h 21"/>
                <a:gd name="T60" fmla="*/ 65 w 89"/>
                <a:gd name="T61" fmla="*/ 5 h 21"/>
                <a:gd name="T62" fmla="*/ 74 w 89"/>
                <a:gd name="T63" fmla="*/ 4 h 21"/>
                <a:gd name="T64" fmla="*/ 74 w 89"/>
                <a:gd name="T65" fmla="*/ 4 h 21"/>
                <a:gd name="T66" fmla="*/ 78 w 89"/>
                <a:gd name="T67" fmla="*/ 4 h 21"/>
                <a:gd name="T68" fmla="*/ 82 w 89"/>
                <a:gd name="T69" fmla="*/ 5 h 21"/>
                <a:gd name="T70" fmla="*/ 86 w 89"/>
                <a:gd name="T71" fmla="*/ 6 h 21"/>
                <a:gd name="T72" fmla="*/ 86 w 89"/>
                <a:gd name="T73" fmla="*/ 6 h 21"/>
                <a:gd name="T74" fmla="*/ 88 w 89"/>
                <a:gd name="T75" fmla="*/ 9 h 21"/>
                <a:gd name="T76" fmla="*/ 89 w 89"/>
                <a:gd name="T77" fmla="*/ 13 h 21"/>
                <a:gd name="T78" fmla="*/ 89 w 89"/>
                <a:gd name="T79" fmla="*/ 16 h 21"/>
                <a:gd name="T80" fmla="*/ 89 w 89"/>
                <a:gd name="T81" fmla="*/ 16 h 21"/>
                <a:gd name="T82" fmla="*/ 86 w 89"/>
                <a:gd name="T83" fmla="*/ 19 h 21"/>
                <a:gd name="T84" fmla="*/ 83 w 89"/>
                <a:gd name="T85" fmla="*/ 20 h 21"/>
                <a:gd name="T86" fmla="*/ 79 w 89"/>
                <a:gd name="T87" fmla="*/ 19 h 21"/>
                <a:gd name="T88" fmla="*/ 79 w 89"/>
                <a:gd name="T89" fmla="*/ 19 h 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89"/>
                <a:gd name="T136" fmla="*/ 0 h 21"/>
                <a:gd name="T137" fmla="*/ 89 w 89"/>
                <a:gd name="T138" fmla="*/ 21 h 2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89" h="21">
                  <a:moveTo>
                    <a:pt x="79" y="19"/>
                  </a:moveTo>
                  <a:lnTo>
                    <a:pt x="78" y="18"/>
                  </a:lnTo>
                  <a:lnTo>
                    <a:pt x="77" y="18"/>
                  </a:lnTo>
                  <a:lnTo>
                    <a:pt x="76" y="18"/>
                  </a:lnTo>
                  <a:lnTo>
                    <a:pt x="68" y="19"/>
                  </a:lnTo>
                  <a:lnTo>
                    <a:pt x="59" y="20"/>
                  </a:lnTo>
                  <a:lnTo>
                    <a:pt x="51" y="20"/>
                  </a:lnTo>
                  <a:lnTo>
                    <a:pt x="43" y="21"/>
                  </a:lnTo>
                  <a:lnTo>
                    <a:pt x="34" y="21"/>
                  </a:lnTo>
                  <a:lnTo>
                    <a:pt x="26" y="20"/>
                  </a:lnTo>
                  <a:lnTo>
                    <a:pt x="18" y="18"/>
                  </a:lnTo>
                  <a:lnTo>
                    <a:pt x="11" y="16"/>
                  </a:lnTo>
                  <a:lnTo>
                    <a:pt x="4" y="13"/>
                  </a:lnTo>
                  <a:lnTo>
                    <a:pt x="2" y="11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10" y="0"/>
                  </a:lnTo>
                  <a:lnTo>
                    <a:pt x="22" y="4"/>
                  </a:lnTo>
                  <a:lnTo>
                    <a:pt x="35" y="6"/>
                  </a:lnTo>
                  <a:lnTo>
                    <a:pt x="48" y="7"/>
                  </a:lnTo>
                  <a:lnTo>
                    <a:pt x="56" y="6"/>
                  </a:lnTo>
                  <a:lnTo>
                    <a:pt x="65" y="5"/>
                  </a:lnTo>
                  <a:lnTo>
                    <a:pt x="74" y="4"/>
                  </a:lnTo>
                  <a:lnTo>
                    <a:pt x="78" y="4"/>
                  </a:lnTo>
                  <a:lnTo>
                    <a:pt x="82" y="5"/>
                  </a:lnTo>
                  <a:lnTo>
                    <a:pt x="86" y="6"/>
                  </a:lnTo>
                  <a:lnTo>
                    <a:pt x="88" y="9"/>
                  </a:lnTo>
                  <a:lnTo>
                    <a:pt x="89" y="13"/>
                  </a:lnTo>
                  <a:lnTo>
                    <a:pt x="89" y="16"/>
                  </a:lnTo>
                  <a:lnTo>
                    <a:pt x="86" y="19"/>
                  </a:lnTo>
                  <a:lnTo>
                    <a:pt x="83" y="20"/>
                  </a:lnTo>
                  <a:lnTo>
                    <a:pt x="79" y="1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95" name="Freeform 1104"/>
            <p:cNvSpPr>
              <a:spLocks/>
            </p:cNvSpPr>
            <p:nvPr/>
          </p:nvSpPr>
          <p:spPr bwMode="auto">
            <a:xfrm>
              <a:off x="1841" y="1707"/>
              <a:ext cx="87" cy="24"/>
            </a:xfrm>
            <a:custGeom>
              <a:avLst/>
              <a:gdLst>
                <a:gd name="T0" fmla="*/ 79 w 87"/>
                <a:gd name="T1" fmla="*/ 24 h 24"/>
                <a:gd name="T2" fmla="*/ 65 w 87"/>
                <a:gd name="T3" fmla="*/ 21 h 24"/>
                <a:gd name="T4" fmla="*/ 51 w 87"/>
                <a:gd name="T5" fmla="*/ 17 h 24"/>
                <a:gd name="T6" fmla="*/ 38 w 87"/>
                <a:gd name="T7" fmla="*/ 14 h 24"/>
                <a:gd name="T8" fmla="*/ 38 w 87"/>
                <a:gd name="T9" fmla="*/ 14 h 24"/>
                <a:gd name="T10" fmla="*/ 27 w 87"/>
                <a:gd name="T11" fmla="*/ 14 h 24"/>
                <a:gd name="T12" fmla="*/ 16 w 87"/>
                <a:gd name="T13" fmla="*/ 16 h 24"/>
                <a:gd name="T14" fmla="*/ 6 w 87"/>
                <a:gd name="T15" fmla="*/ 16 h 24"/>
                <a:gd name="T16" fmla="*/ 6 w 87"/>
                <a:gd name="T17" fmla="*/ 16 h 24"/>
                <a:gd name="T18" fmla="*/ 2 w 87"/>
                <a:gd name="T19" fmla="*/ 15 h 24"/>
                <a:gd name="T20" fmla="*/ 0 w 87"/>
                <a:gd name="T21" fmla="*/ 12 h 24"/>
                <a:gd name="T22" fmla="*/ 0 w 87"/>
                <a:gd name="T23" fmla="*/ 9 h 24"/>
                <a:gd name="T24" fmla="*/ 0 w 87"/>
                <a:gd name="T25" fmla="*/ 9 h 24"/>
                <a:gd name="T26" fmla="*/ 1 w 87"/>
                <a:gd name="T27" fmla="*/ 5 h 24"/>
                <a:gd name="T28" fmla="*/ 4 w 87"/>
                <a:gd name="T29" fmla="*/ 3 h 24"/>
                <a:gd name="T30" fmla="*/ 8 w 87"/>
                <a:gd name="T31" fmla="*/ 3 h 24"/>
                <a:gd name="T32" fmla="*/ 8 w 87"/>
                <a:gd name="T33" fmla="*/ 3 h 24"/>
                <a:gd name="T34" fmla="*/ 14 w 87"/>
                <a:gd name="T35" fmla="*/ 2 h 24"/>
                <a:gd name="T36" fmla="*/ 21 w 87"/>
                <a:gd name="T37" fmla="*/ 1 h 24"/>
                <a:gd name="T38" fmla="*/ 28 w 87"/>
                <a:gd name="T39" fmla="*/ 0 h 24"/>
                <a:gd name="T40" fmla="*/ 28 w 87"/>
                <a:gd name="T41" fmla="*/ 0 h 24"/>
                <a:gd name="T42" fmla="*/ 46 w 87"/>
                <a:gd name="T43" fmla="*/ 2 h 24"/>
                <a:gd name="T44" fmla="*/ 64 w 87"/>
                <a:gd name="T45" fmla="*/ 7 h 24"/>
                <a:gd name="T46" fmla="*/ 82 w 87"/>
                <a:gd name="T47" fmla="*/ 11 h 24"/>
                <a:gd name="T48" fmla="*/ 82 w 87"/>
                <a:gd name="T49" fmla="*/ 11 h 24"/>
                <a:gd name="T50" fmla="*/ 85 w 87"/>
                <a:gd name="T51" fmla="*/ 12 h 24"/>
                <a:gd name="T52" fmla="*/ 87 w 87"/>
                <a:gd name="T53" fmla="*/ 15 h 24"/>
                <a:gd name="T54" fmla="*/ 87 w 87"/>
                <a:gd name="T55" fmla="*/ 19 h 24"/>
                <a:gd name="T56" fmla="*/ 87 w 87"/>
                <a:gd name="T57" fmla="*/ 19 h 24"/>
                <a:gd name="T58" fmla="*/ 85 w 87"/>
                <a:gd name="T59" fmla="*/ 22 h 24"/>
                <a:gd name="T60" fmla="*/ 83 w 87"/>
                <a:gd name="T61" fmla="*/ 24 h 24"/>
                <a:gd name="T62" fmla="*/ 79 w 87"/>
                <a:gd name="T63" fmla="*/ 24 h 24"/>
                <a:gd name="T64" fmla="*/ 79 w 87"/>
                <a:gd name="T65" fmla="*/ 24 h 2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7"/>
                <a:gd name="T100" fmla="*/ 0 h 24"/>
                <a:gd name="T101" fmla="*/ 87 w 87"/>
                <a:gd name="T102" fmla="*/ 24 h 2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7" h="24">
                  <a:moveTo>
                    <a:pt x="79" y="24"/>
                  </a:moveTo>
                  <a:lnTo>
                    <a:pt x="65" y="21"/>
                  </a:lnTo>
                  <a:lnTo>
                    <a:pt x="51" y="17"/>
                  </a:lnTo>
                  <a:lnTo>
                    <a:pt x="38" y="14"/>
                  </a:lnTo>
                  <a:lnTo>
                    <a:pt x="27" y="14"/>
                  </a:lnTo>
                  <a:lnTo>
                    <a:pt x="16" y="16"/>
                  </a:lnTo>
                  <a:lnTo>
                    <a:pt x="6" y="16"/>
                  </a:lnTo>
                  <a:lnTo>
                    <a:pt x="2" y="15"/>
                  </a:lnTo>
                  <a:lnTo>
                    <a:pt x="0" y="12"/>
                  </a:lnTo>
                  <a:lnTo>
                    <a:pt x="0" y="9"/>
                  </a:lnTo>
                  <a:lnTo>
                    <a:pt x="1" y="5"/>
                  </a:lnTo>
                  <a:lnTo>
                    <a:pt x="4" y="3"/>
                  </a:lnTo>
                  <a:lnTo>
                    <a:pt x="8" y="3"/>
                  </a:lnTo>
                  <a:lnTo>
                    <a:pt x="14" y="2"/>
                  </a:lnTo>
                  <a:lnTo>
                    <a:pt x="21" y="1"/>
                  </a:lnTo>
                  <a:lnTo>
                    <a:pt x="28" y="0"/>
                  </a:lnTo>
                  <a:lnTo>
                    <a:pt x="46" y="2"/>
                  </a:lnTo>
                  <a:lnTo>
                    <a:pt x="64" y="7"/>
                  </a:lnTo>
                  <a:lnTo>
                    <a:pt x="82" y="11"/>
                  </a:lnTo>
                  <a:lnTo>
                    <a:pt x="85" y="12"/>
                  </a:lnTo>
                  <a:lnTo>
                    <a:pt x="87" y="15"/>
                  </a:lnTo>
                  <a:lnTo>
                    <a:pt x="87" y="19"/>
                  </a:lnTo>
                  <a:lnTo>
                    <a:pt x="85" y="22"/>
                  </a:lnTo>
                  <a:lnTo>
                    <a:pt x="83" y="24"/>
                  </a:lnTo>
                  <a:lnTo>
                    <a:pt x="79" y="2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96" name="Freeform 1105"/>
            <p:cNvSpPr>
              <a:spLocks/>
            </p:cNvSpPr>
            <p:nvPr/>
          </p:nvSpPr>
          <p:spPr bwMode="auto">
            <a:xfrm>
              <a:off x="1824" y="1675"/>
              <a:ext cx="83" cy="26"/>
            </a:xfrm>
            <a:custGeom>
              <a:avLst/>
              <a:gdLst>
                <a:gd name="T0" fmla="*/ 75 w 83"/>
                <a:gd name="T1" fmla="*/ 26 h 26"/>
                <a:gd name="T2" fmla="*/ 64 w 83"/>
                <a:gd name="T3" fmla="*/ 24 h 26"/>
                <a:gd name="T4" fmla="*/ 53 w 83"/>
                <a:gd name="T5" fmla="*/ 22 h 26"/>
                <a:gd name="T6" fmla="*/ 42 w 83"/>
                <a:gd name="T7" fmla="*/ 19 h 26"/>
                <a:gd name="T8" fmla="*/ 42 w 83"/>
                <a:gd name="T9" fmla="*/ 19 h 26"/>
                <a:gd name="T10" fmla="*/ 32 w 83"/>
                <a:gd name="T11" fmla="*/ 16 h 26"/>
                <a:gd name="T12" fmla="*/ 22 w 83"/>
                <a:gd name="T13" fmla="*/ 14 h 26"/>
                <a:gd name="T14" fmla="*/ 11 w 83"/>
                <a:gd name="T15" fmla="*/ 13 h 26"/>
                <a:gd name="T16" fmla="*/ 11 w 83"/>
                <a:gd name="T17" fmla="*/ 13 h 26"/>
                <a:gd name="T18" fmla="*/ 11 w 83"/>
                <a:gd name="T19" fmla="*/ 13 h 26"/>
                <a:gd name="T20" fmla="*/ 10 w 83"/>
                <a:gd name="T21" fmla="*/ 14 h 26"/>
                <a:gd name="T22" fmla="*/ 9 w 83"/>
                <a:gd name="T23" fmla="*/ 14 h 26"/>
                <a:gd name="T24" fmla="*/ 9 w 83"/>
                <a:gd name="T25" fmla="*/ 14 h 26"/>
                <a:gd name="T26" fmla="*/ 9 w 83"/>
                <a:gd name="T27" fmla="*/ 14 h 26"/>
                <a:gd name="T28" fmla="*/ 9 w 83"/>
                <a:gd name="T29" fmla="*/ 14 h 26"/>
                <a:gd name="T30" fmla="*/ 9 w 83"/>
                <a:gd name="T31" fmla="*/ 14 h 26"/>
                <a:gd name="T32" fmla="*/ 9 w 83"/>
                <a:gd name="T33" fmla="*/ 14 h 26"/>
                <a:gd name="T34" fmla="*/ 5 w 83"/>
                <a:gd name="T35" fmla="*/ 15 h 26"/>
                <a:gd name="T36" fmla="*/ 2 w 83"/>
                <a:gd name="T37" fmla="*/ 13 h 26"/>
                <a:gd name="T38" fmla="*/ 0 w 83"/>
                <a:gd name="T39" fmla="*/ 10 h 26"/>
                <a:gd name="T40" fmla="*/ 0 w 83"/>
                <a:gd name="T41" fmla="*/ 10 h 26"/>
                <a:gd name="T42" fmla="*/ 0 w 83"/>
                <a:gd name="T43" fmla="*/ 7 h 26"/>
                <a:gd name="T44" fmla="*/ 2 w 83"/>
                <a:gd name="T45" fmla="*/ 4 h 26"/>
                <a:gd name="T46" fmla="*/ 4 w 83"/>
                <a:gd name="T47" fmla="*/ 2 h 26"/>
                <a:gd name="T48" fmla="*/ 4 w 83"/>
                <a:gd name="T49" fmla="*/ 2 h 26"/>
                <a:gd name="T50" fmla="*/ 7 w 83"/>
                <a:gd name="T51" fmla="*/ 0 h 26"/>
                <a:gd name="T52" fmla="*/ 10 w 83"/>
                <a:gd name="T53" fmla="*/ 0 h 26"/>
                <a:gd name="T54" fmla="*/ 14 w 83"/>
                <a:gd name="T55" fmla="*/ 0 h 26"/>
                <a:gd name="T56" fmla="*/ 14 w 83"/>
                <a:gd name="T57" fmla="*/ 0 h 26"/>
                <a:gd name="T58" fmla="*/ 35 w 83"/>
                <a:gd name="T59" fmla="*/ 3 h 26"/>
                <a:gd name="T60" fmla="*/ 56 w 83"/>
                <a:gd name="T61" fmla="*/ 8 h 26"/>
                <a:gd name="T62" fmla="*/ 77 w 83"/>
                <a:gd name="T63" fmla="*/ 12 h 26"/>
                <a:gd name="T64" fmla="*/ 77 w 83"/>
                <a:gd name="T65" fmla="*/ 12 h 26"/>
                <a:gd name="T66" fmla="*/ 80 w 83"/>
                <a:gd name="T67" fmla="*/ 13 h 26"/>
                <a:gd name="T68" fmla="*/ 82 w 83"/>
                <a:gd name="T69" fmla="*/ 16 h 26"/>
                <a:gd name="T70" fmla="*/ 83 w 83"/>
                <a:gd name="T71" fmla="*/ 20 h 26"/>
                <a:gd name="T72" fmla="*/ 83 w 83"/>
                <a:gd name="T73" fmla="*/ 20 h 26"/>
                <a:gd name="T74" fmla="*/ 81 w 83"/>
                <a:gd name="T75" fmla="*/ 23 h 26"/>
                <a:gd name="T76" fmla="*/ 78 w 83"/>
                <a:gd name="T77" fmla="*/ 25 h 26"/>
                <a:gd name="T78" fmla="*/ 75 w 83"/>
                <a:gd name="T79" fmla="*/ 26 h 26"/>
                <a:gd name="T80" fmla="*/ 75 w 83"/>
                <a:gd name="T81" fmla="*/ 26 h 2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3"/>
                <a:gd name="T124" fmla="*/ 0 h 26"/>
                <a:gd name="T125" fmla="*/ 83 w 83"/>
                <a:gd name="T126" fmla="*/ 26 h 2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3" h="26">
                  <a:moveTo>
                    <a:pt x="75" y="26"/>
                  </a:moveTo>
                  <a:lnTo>
                    <a:pt x="64" y="24"/>
                  </a:lnTo>
                  <a:lnTo>
                    <a:pt x="53" y="22"/>
                  </a:lnTo>
                  <a:lnTo>
                    <a:pt x="42" y="19"/>
                  </a:lnTo>
                  <a:lnTo>
                    <a:pt x="32" y="16"/>
                  </a:lnTo>
                  <a:lnTo>
                    <a:pt x="22" y="14"/>
                  </a:lnTo>
                  <a:lnTo>
                    <a:pt x="11" y="13"/>
                  </a:lnTo>
                  <a:lnTo>
                    <a:pt x="10" y="14"/>
                  </a:lnTo>
                  <a:lnTo>
                    <a:pt x="9" y="14"/>
                  </a:lnTo>
                  <a:lnTo>
                    <a:pt x="5" y="15"/>
                  </a:lnTo>
                  <a:lnTo>
                    <a:pt x="2" y="13"/>
                  </a:lnTo>
                  <a:lnTo>
                    <a:pt x="0" y="10"/>
                  </a:lnTo>
                  <a:lnTo>
                    <a:pt x="0" y="7"/>
                  </a:lnTo>
                  <a:lnTo>
                    <a:pt x="2" y="4"/>
                  </a:lnTo>
                  <a:lnTo>
                    <a:pt x="4" y="2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35" y="3"/>
                  </a:lnTo>
                  <a:lnTo>
                    <a:pt x="56" y="8"/>
                  </a:lnTo>
                  <a:lnTo>
                    <a:pt x="77" y="12"/>
                  </a:lnTo>
                  <a:lnTo>
                    <a:pt x="80" y="13"/>
                  </a:lnTo>
                  <a:lnTo>
                    <a:pt x="82" y="16"/>
                  </a:lnTo>
                  <a:lnTo>
                    <a:pt x="83" y="20"/>
                  </a:lnTo>
                  <a:lnTo>
                    <a:pt x="81" y="23"/>
                  </a:lnTo>
                  <a:lnTo>
                    <a:pt x="78" y="25"/>
                  </a:lnTo>
                  <a:lnTo>
                    <a:pt x="75" y="2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97" name="Freeform 1106"/>
            <p:cNvSpPr>
              <a:spLocks/>
            </p:cNvSpPr>
            <p:nvPr/>
          </p:nvSpPr>
          <p:spPr bwMode="auto">
            <a:xfrm>
              <a:off x="1811" y="1643"/>
              <a:ext cx="81" cy="39"/>
            </a:xfrm>
            <a:custGeom>
              <a:avLst/>
              <a:gdLst>
                <a:gd name="T0" fmla="*/ 73 w 81"/>
                <a:gd name="T1" fmla="*/ 39 h 39"/>
                <a:gd name="T2" fmla="*/ 54 w 81"/>
                <a:gd name="T3" fmla="*/ 34 h 39"/>
                <a:gd name="T4" fmla="*/ 35 w 81"/>
                <a:gd name="T5" fmla="*/ 27 h 39"/>
                <a:gd name="T6" fmla="*/ 17 w 81"/>
                <a:gd name="T7" fmla="*/ 18 h 39"/>
                <a:gd name="T8" fmla="*/ 17 w 81"/>
                <a:gd name="T9" fmla="*/ 18 h 39"/>
                <a:gd name="T10" fmla="*/ 13 w 81"/>
                <a:gd name="T11" fmla="*/ 16 h 39"/>
                <a:gd name="T12" fmla="*/ 9 w 81"/>
                <a:gd name="T13" fmla="*/ 15 h 39"/>
                <a:gd name="T14" fmla="*/ 5 w 81"/>
                <a:gd name="T15" fmla="*/ 14 h 39"/>
                <a:gd name="T16" fmla="*/ 5 w 81"/>
                <a:gd name="T17" fmla="*/ 14 h 39"/>
                <a:gd name="T18" fmla="*/ 2 w 81"/>
                <a:gd name="T19" fmla="*/ 12 h 39"/>
                <a:gd name="T20" fmla="*/ 0 w 81"/>
                <a:gd name="T21" fmla="*/ 9 h 39"/>
                <a:gd name="T22" fmla="*/ 0 w 81"/>
                <a:gd name="T23" fmla="*/ 5 h 39"/>
                <a:gd name="T24" fmla="*/ 0 w 81"/>
                <a:gd name="T25" fmla="*/ 5 h 39"/>
                <a:gd name="T26" fmla="*/ 1 w 81"/>
                <a:gd name="T27" fmla="*/ 2 h 39"/>
                <a:gd name="T28" fmla="*/ 4 w 81"/>
                <a:gd name="T29" fmla="*/ 0 h 39"/>
                <a:gd name="T30" fmla="*/ 8 w 81"/>
                <a:gd name="T31" fmla="*/ 0 h 39"/>
                <a:gd name="T32" fmla="*/ 8 w 81"/>
                <a:gd name="T33" fmla="*/ 0 h 39"/>
                <a:gd name="T34" fmla="*/ 18 w 81"/>
                <a:gd name="T35" fmla="*/ 3 h 39"/>
                <a:gd name="T36" fmla="*/ 27 w 81"/>
                <a:gd name="T37" fmla="*/ 7 h 39"/>
                <a:gd name="T38" fmla="*/ 37 w 81"/>
                <a:gd name="T39" fmla="*/ 12 h 39"/>
                <a:gd name="T40" fmla="*/ 37 w 81"/>
                <a:gd name="T41" fmla="*/ 12 h 39"/>
                <a:gd name="T42" fmla="*/ 50 w 81"/>
                <a:gd name="T43" fmla="*/ 18 h 39"/>
                <a:gd name="T44" fmla="*/ 63 w 81"/>
                <a:gd name="T45" fmla="*/ 22 h 39"/>
                <a:gd name="T46" fmla="*/ 76 w 81"/>
                <a:gd name="T47" fmla="*/ 26 h 39"/>
                <a:gd name="T48" fmla="*/ 76 w 81"/>
                <a:gd name="T49" fmla="*/ 26 h 39"/>
                <a:gd name="T50" fmla="*/ 79 w 81"/>
                <a:gd name="T51" fmla="*/ 27 h 39"/>
                <a:gd name="T52" fmla="*/ 81 w 81"/>
                <a:gd name="T53" fmla="*/ 30 h 39"/>
                <a:gd name="T54" fmla="*/ 81 w 81"/>
                <a:gd name="T55" fmla="*/ 34 h 39"/>
                <a:gd name="T56" fmla="*/ 81 w 81"/>
                <a:gd name="T57" fmla="*/ 34 h 39"/>
                <a:gd name="T58" fmla="*/ 80 w 81"/>
                <a:gd name="T59" fmla="*/ 37 h 39"/>
                <a:gd name="T60" fmla="*/ 77 w 81"/>
                <a:gd name="T61" fmla="*/ 39 h 39"/>
                <a:gd name="T62" fmla="*/ 73 w 81"/>
                <a:gd name="T63" fmla="*/ 39 h 39"/>
                <a:gd name="T64" fmla="*/ 73 w 81"/>
                <a:gd name="T65" fmla="*/ 39 h 3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1"/>
                <a:gd name="T100" fmla="*/ 0 h 39"/>
                <a:gd name="T101" fmla="*/ 81 w 81"/>
                <a:gd name="T102" fmla="*/ 39 h 3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1" h="39">
                  <a:moveTo>
                    <a:pt x="73" y="39"/>
                  </a:moveTo>
                  <a:lnTo>
                    <a:pt x="54" y="34"/>
                  </a:lnTo>
                  <a:lnTo>
                    <a:pt x="35" y="27"/>
                  </a:lnTo>
                  <a:lnTo>
                    <a:pt x="17" y="18"/>
                  </a:lnTo>
                  <a:lnTo>
                    <a:pt x="13" y="16"/>
                  </a:lnTo>
                  <a:lnTo>
                    <a:pt x="9" y="15"/>
                  </a:lnTo>
                  <a:lnTo>
                    <a:pt x="5" y="14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8" y="3"/>
                  </a:lnTo>
                  <a:lnTo>
                    <a:pt x="27" y="7"/>
                  </a:lnTo>
                  <a:lnTo>
                    <a:pt x="37" y="12"/>
                  </a:lnTo>
                  <a:lnTo>
                    <a:pt x="50" y="18"/>
                  </a:lnTo>
                  <a:lnTo>
                    <a:pt x="63" y="22"/>
                  </a:lnTo>
                  <a:lnTo>
                    <a:pt x="76" y="26"/>
                  </a:lnTo>
                  <a:lnTo>
                    <a:pt x="79" y="27"/>
                  </a:lnTo>
                  <a:lnTo>
                    <a:pt x="81" y="30"/>
                  </a:lnTo>
                  <a:lnTo>
                    <a:pt x="81" y="34"/>
                  </a:lnTo>
                  <a:lnTo>
                    <a:pt x="80" y="37"/>
                  </a:lnTo>
                  <a:lnTo>
                    <a:pt x="77" y="39"/>
                  </a:lnTo>
                  <a:lnTo>
                    <a:pt x="73" y="3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98" name="Freeform 1107"/>
            <p:cNvSpPr>
              <a:spLocks/>
            </p:cNvSpPr>
            <p:nvPr/>
          </p:nvSpPr>
          <p:spPr bwMode="auto">
            <a:xfrm>
              <a:off x="1841" y="1733"/>
              <a:ext cx="89" cy="17"/>
            </a:xfrm>
            <a:custGeom>
              <a:avLst/>
              <a:gdLst>
                <a:gd name="T0" fmla="*/ 87 w 89"/>
                <a:gd name="T1" fmla="*/ 12 h 17"/>
                <a:gd name="T2" fmla="*/ 75 w 89"/>
                <a:gd name="T3" fmla="*/ 17 h 17"/>
                <a:gd name="T4" fmla="*/ 61 w 89"/>
                <a:gd name="T5" fmla="*/ 17 h 17"/>
                <a:gd name="T6" fmla="*/ 48 w 89"/>
                <a:gd name="T7" fmla="*/ 15 h 17"/>
                <a:gd name="T8" fmla="*/ 48 w 89"/>
                <a:gd name="T9" fmla="*/ 15 h 17"/>
                <a:gd name="T10" fmla="*/ 42 w 89"/>
                <a:gd name="T11" fmla="*/ 14 h 17"/>
                <a:gd name="T12" fmla="*/ 37 w 89"/>
                <a:gd name="T13" fmla="*/ 14 h 17"/>
                <a:gd name="T14" fmla="*/ 31 w 89"/>
                <a:gd name="T15" fmla="*/ 15 h 17"/>
                <a:gd name="T16" fmla="*/ 31 w 89"/>
                <a:gd name="T17" fmla="*/ 15 h 17"/>
                <a:gd name="T18" fmla="*/ 23 w 89"/>
                <a:gd name="T19" fmla="*/ 16 h 17"/>
                <a:gd name="T20" fmla="*/ 14 w 89"/>
                <a:gd name="T21" fmla="*/ 16 h 17"/>
                <a:gd name="T22" fmla="*/ 6 w 89"/>
                <a:gd name="T23" fmla="*/ 16 h 17"/>
                <a:gd name="T24" fmla="*/ 6 w 89"/>
                <a:gd name="T25" fmla="*/ 16 h 17"/>
                <a:gd name="T26" fmla="*/ 3 w 89"/>
                <a:gd name="T27" fmla="*/ 15 h 17"/>
                <a:gd name="T28" fmla="*/ 1 w 89"/>
                <a:gd name="T29" fmla="*/ 12 h 17"/>
                <a:gd name="T30" fmla="*/ 0 w 89"/>
                <a:gd name="T31" fmla="*/ 9 h 17"/>
                <a:gd name="T32" fmla="*/ 0 w 89"/>
                <a:gd name="T33" fmla="*/ 9 h 17"/>
                <a:gd name="T34" fmla="*/ 1 w 89"/>
                <a:gd name="T35" fmla="*/ 5 h 17"/>
                <a:gd name="T36" fmla="*/ 3 w 89"/>
                <a:gd name="T37" fmla="*/ 3 h 17"/>
                <a:gd name="T38" fmla="*/ 7 w 89"/>
                <a:gd name="T39" fmla="*/ 2 h 17"/>
                <a:gd name="T40" fmla="*/ 7 w 89"/>
                <a:gd name="T41" fmla="*/ 2 h 17"/>
                <a:gd name="T42" fmla="*/ 15 w 89"/>
                <a:gd name="T43" fmla="*/ 3 h 17"/>
                <a:gd name="T44" fmla="*/ 23 w 89"/>
                <a:gd name="T45" fmla="*/ 2 h 17"/>
                <a:gd name="T46" fmla="*/ 32 w 89"/>
                <a:gd name="T47" fmla="*/ 1 h 17"/>
                <a:gd name="T48" fmla="*/ 32 w 89"/>
                <a:gd name="T49" fmla="*/ 1 h 17"/>
                <a:gd name="T50" fmla="*/ 41 w 89"/>
                <a:gd name="T51" fmla="*/ 1 h 17"/>
                <a:gd name="T52" fmla="*/ 50 w 89"/>
                <a:gd name="T53" fmla="*/ 2 h 17"/>
                <a:gd name="T54" fmla="*/ 59 w 89"/>
                <a:gd name="T55" fmla="*/ 3 h 17"/>
                <a:gd name="T56" fmla="*/ 59 w 89"/>
                <a:gd name="T57" fmla="*/ 3 h 17"/>
                <a:gd name="T58" fmla="*/ 65 w 89"/>
                <a:gd name="T59" fmla="*/ 4 h 17"/>
                <a:gd name="T60" fmla="*/ 73 w 89"/>
                <a:gd name="T61" fmla="*/ 4 h 17"/>
                <a:gd name="T62" fmla="*/ 79 w 89"/>
                <a:gd name="T63" fmla="*/ 1 h 17"/>
                <a:gd name="T64" fmla="*/ 79 w 89"/>
                <a:gd name="T65" fmla="*/ 1 h 17"/>
                <a:gd name="T66" fmla="*/ 82 w 89"/>
                <a:gd name="T67" fmla="*/ 0 h 17"/>
                <a:gd name="T68" fmla="*/ 85 w 89"/>
                <a:gd name="T69" fmla="*/ 0 h 17"/>
                <a:gd name="T70" fmla="*/ 88 w 89"/>
                <a:gd name="T71" fmla="*/ 2 h 17"/>
                <a:gd name="T72" fmla="*/ 88 w 89"/>
                <a:gd name="T73" fmla="*/ 2 h 17"/>
                <a:gd name="T74" fmla="*/ 89 w 89"/>
                <a:gd name="T75" fmla="*/ 6 h 17"/>
                <a:gd name="T76" fmla="*/ 89 w 89"/>
                <a:gd name="T77" fmla="*/ 9 h 17"/>
                <a:gd name="T78" fmla="*/ 87 w 89"/>
                <a:gd name="T79" fmla="*/ 12 h 17"/>
                <a:gd name="T80" fmla="*/ 87 w 89"/>
                <a:gd name="T81" fmla="*/ 12 h 1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9"/>
                <a:gd name="T124" fmla="*/ 0 h 17"/>
                <a:gd name="T125" fmla="*/ 89 w 89"/>
                <a:gd name="T126" fmla="*/ 17 h 1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9" h="17">
                  <a:moveTo>
                    <a:pt x="87" y="12"/>
                  </a:moveTo>
                  <a:lnTo>
                    <a:pt x="75" y="17"/>
                  </a:lnTo>
                  <a:lnTo>
                    <a:pt x="61" y="17"/>
                  </a:lnTo>
                  <a:lnTo>
                    <a:pt x="48" y="15"/>
                  </a:lnTo>
                  <a:lnTo>
                    <a:pt x="42" y="14"/>
                  </a:lnTo>
                  <a:lnTo>
                    <a:pt x="37" y="14"/>
                  </a:lnTo>
                  <a:lnTo>
                    <a:pt x="31" y="15"/>
                  </a:lnTo>
                  <a:lnTo>
                    <a:pt x="23" y="16"/>
                  </a:lnTo>
                  <a:lnTo>
                    <a:pt x="14" y="16"/>
                  </a:lnTo>
                  <a:lnTo>
                    <a:pt x="6" y="16"/>
                  </a:lnTo>
                  <a:lnTo>
                    <a:pt x="3" y="15"/>
                  </a:lnTo>
                  <a:lnTo>
                    <a:pt x="1" y="12"/>
                  </a:lnTo>
                  <a:lnTo>
                    <a:pt x="0" y="9"/>
                  </a:lnTo>
                  <a:lnTo>
                    <a:pt x="1" y="5"/>
                  </a:lnTo>
                  <a:lnTo>
                    <a:pt x="3" y="3"/>
                  </a:lnTo>
                  <a:lnTo>
                    <a:pt x="7" y="2"/>
                  </a:lnTo>
                  <a:lnTo>
                    <a:pt x="15" y="3"/>
                  </a:lnTo>
                  <a:lnTo>
                    <a:pt x="23" y="2"/>
                  </a:lnTo>
                  <a:lnTo>
                    <a:pt x="32" y="1"/>
                  </a:lnTo>
                  <a:lnTo>
                    <a:pt x="41" y="1"/>
                  </a:lnTo>
                  <a:lnTo>
                    <a:pt x="50" y="2"/>
                  </a:lnTo>
                  <a:lnTo>
                    <a:pt x="59" y="3"/>
                  </a:lnTo>
                  <a:lnTo>
                    <a:pt x="65" y="4"/>
                  </a:lnTo>
                  <a:lnTo>
                    <a:pt x="73" y="4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88" y="2"/>
                  </a:lnTo>
                  <a:lnTo>
                    <a:pt x="89" y="6"/>
                  </a:lnTo>
                  <a:lnTo>
                    <a:pt x="89" y="9"/>
                  </a:lnTo>
                  <a:lnTo>
                    <a:pt x="87" y="1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99" name="Freeform 1108"/>
            <p:cNvSpPr>
              <a:spLocks/>
            </p:cNvSpPr>
            <p:nvPr/>
          </p:nvSpPr>
          <p:spPr bwMode="auto">
            <a:xfrm>
              <a:off x="1869" y="1937"/>
              <a:ext cx="48" cy="48"/>
            </a:xfrm>
            <a:custGeom>
              <a:avLst/>
              <a:gdLst>
                <a:gd name="T0" fmla="*/ 4 w 48"/>
                <a:gd name="T1" fmla="*/ 11 h 48"/>
                <a:gd name="T2" fmla="*/ 13 w 48"/>
                <a:gd name="T3" fmla="*/ 2 h 48"/>
                <a:gd name="T4" fmla="*/ 25 w 48"/>
                <a:gd name="T5" fmla="*/ 0 h 48"/>
                <a:gd name="T6" fmla="*/ 37 w 48"/>
                <a:gd name="T7" fmla="*/ 4 h 48"/>
                <a:gd name="T8" fmla="*/ 37 w 48"/>
                <a:gd name="T9" fmla="*/ 4 h 48"/>
                <a:gd name="T10" fmla="*/ 46 w 48"/>
                <a:gd name="T11" fmla="*/ 13 h 48"/>
                <a:gd name="T12" fmla="*/ 48 w 48"/>
                <a:gd name="T13" fmla="*/ 26 h 48"/>
                <a:gd name="T14" fmla="*/ 45 w 48"/>
                <a:gd name="T15" fmla="*/ 37 h 48"/>
                <a:gd name="T16" fmla="*/ 45 w 48"/>
                <a:gd name="T17" fmla="*/ 37 h 48"/>
                <a:gd name="T18" fmla="*/ 35 w 48"/>
                <a:gd name="T19" fmla="*/ 46 h 48"/>
                <a:gd name="T20" fmla="*/ 23 w 48"/>
                <a:gd name="T21" fmla="*/ 48 h 48"/>
                <a:gd name="T22" fmla="*/ 11 w 48"/>
                <a:gd name="T23" fmla="*/ 44 h 48"/>
                <a:gd name="T24" fmla="*/ 11 w 48"/>
                <a:gd name="T25" fmla="*/ 44 h 48"/>
                <a:gd name="T26" fmla="*/ 2 w 48"/>
                <a:gd name="T27" fmla="*/ 35 h 48"/>
                <a:gd name="T28" fmla="*/ 0 w 48"/>
                <a:gd name="T29" fmla="*/ 23 h 48"/>
                <a:gd name="T30" fmla="*/ 4 w 48"/>
                <a:gd name="T31" fmla="*/ 11 h 48"/>
                <a:gd name="T32" fmla="*/ 4 w 48"/>
                <a:gd name="T33" fmla="*/ 11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4" y="11"/>
                  </a:moveTo>
                  <a:lnTo>
                    <a:pt x="13" y="2"/>
                  </a:lnTo>
                  <a:lnTo>
                    <a:pt x="25" y="0"/>
                  </a:lnTo>
                  <a:lnTo>
                    <a:pt x="37" y="4"/>
                  </a:lnTo>
                  <a:lnTo>
                    <a:pt x="46" y="13"/>
                  </a:lnTo>
                  <a:lnTo>
                    <a:pt x="48" y="26"/>
                  </a:lnTo>
                  <a:lnTo>
                    <a:pt x="45" y="37"/>
                  </a:lnTo>
                  <a:lnTo>
                    <a:pt x="35" y="46"/>
                  </a:lnTo>
                  <a:lnTo>
                    <a:pt x="23" y="48"/>
                  </a:lnTo>
                  <a:lnTo>
                    <a:pt x="11" y="44"/>
                  </a:lnTo>
                  <a:lnTo>
                    <a:pt x="2" y="35"/>
                  </a:lnTo>
                  <a:lnTo>
                    <a:pt x="0" y="23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00" name="Freeform 1109"/>
            <p:cNvSpPr>
              <a:spLocks/>
            </p:cNvSpPr>
            <p:nvPr/>
          </p:nvSpPr>
          <p:spPr bwMode="auto">
            <a:xfrm>
              <a:off x="1891" y="1895"/>
              <a:ext cx="48" cy="47"/>
            </a:xfrm>
            <a:custGeom>
              <a:avLst/>
              <a:gdLst>
                <a:gd name="T0" fmla="*/ 2 w 48"/>
                <a:gd name="T1" fmla="*/ 14 h 47"/>
                <a:gd name="T2" fmla="*/ 9 w 48"/>
                <a:gd name="T3" fmla="*/ 4 h 47"/>
                <a:gd name="T4" fmla="*/ 21 w 48"/>
                <a:gd name="T5" fmla="*/ 0 h 47"/>
                <a:gd name="T6" fmla="*/ 33 w 48"/>
                <a:gd name="T7" fmla="*/ 1 h 47"/>
                <a:gd name="T8" fmla="*/ 33 w 48"/>
                <a:gd name="T9" fmla="*/ 1 h 47"/>
                <a:gd name="T10" fmla="*/ 43 w 48"/>
                <a:gd name="T11" fmla="*/ 9 h 47"/>
                <a:gd name="T12" fmla="*/ 48 w 48"/>
                <a:gd name="T13" fmla="*/ 20 h 47"/>
                <a:gd name="T14" fmla="*/ 47 w 48"/>
                <a:gd name="T15" fmla="*/ 33 h 47"/>
                <a:gd name="T16" fmla="*/ 47 w 48"/>
                <a:gd name="T17" fmla="*/ 33 h 47"/>
                <a:gd name="T18" fmla="*/ 39 w 48"/>
                <a:gd name="T19" fmla="*/ 43 h 47"/>
                <a:gd name="T20" fmla="*/ 28 w 48"/>
                <a:gd name="T21" fmla="*/ 47 h 47"/>
                <a:gd name="T22" fmla="*/ 15 w 48"/>
                <a:gd name="T23" fmla="*/ 46 h 47"/>
                <a:gd name="T24" fmla="*/ 15 w 48"/>
                <a:gd name="T25" fmla="*/ 46 h 47"/>
                <a:gd name="T26" fmla="*/ 5 w 48"/>
                <a:gd name="T27" fmla="*/ 38 h 47"/>
                <a:gd name="T28" fmla="*/ 0 w 48"/>
                <a:gd name="T29" fmla="*/ 27 h 47"/>
                <a:gd name="T30" fmla="*/ 2 w 48"/>
                <a:gd name="T31" fmla="*/ 14 h 47"/>
                <a:gd name="T32" fmla="*/ 2 w 48"/>
                <a:gd name="T33" fmla="*/ 14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7"/>
                <a:gd name="T53" fmla="*/ 48 w 48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7">
                  <a:moveTo>
                    <a:pt x="2" y="14"/>
                  </a:moveTo>
                  <a:lnTo>
                    <a:pt x="9" y="4"/>
                  </a:lnTo>
                  <a:lnTo>
                    <a:pt x="21" y="0"/>
                  </a:lnTo>
                  <a:lnTo>
                    <a:pt x="33" y="1"/>
                  </a:lnTo>
                  <a:lnTo>
                    <a:pt x="43" y="9"/>
                  </a:lnTo>
                  <a:lnTo>
                    <a:pt x="48" y="20"/>
                  </a:lnTo>
                  <a:lnTo>
                    <a:pt x="47" y="33"/>
                  </a:lnTo>
                  <a:lnTo>
                    <a:pt x="39" y="43"/>
                  </a:lnTo>
                  <a:lnTo>
                    <a:pt x="28" y="47"/>
                  </a:lnTo>
                  <a:lnTo>
                    <a:pt x="15" y="46"/>
                  </a:lnTo>
                  <a:lnTo>
                    <a:pt x="5" y="38"/>
                  </a:lnTo>
                  <a:lnTo>
                    <a:pt x="0" y="27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01" name="Freeform 1110"/>
            <p:cNvSpPr>
              <a:spLocks/>
            </p:cNvSpPr>
            <p:nvPr/>
          </p:nvSpPr>
          <p:spPr bwMode="auto">
            <a:xfrm>
              <a:off x="1907" y="1850"/>
              <a:ext cx="47" cy="46"/>
            </a:xfrm>
            <a:custGeom>
              <a:avLst/>
              <a:gdLst>
                <a:gd name="T0" fmla="*/ 0 w 47"/>
                <a:gd name="T1" fmla="*/ 17 h 46"/>
                <a:gd name="T2" fmla="*/ 6 w 47"/>
                <a:gd name="T3" fmla="*/ 6 h 46"/>
                <a:gd name="T4" fmla="*/ 17 w 47"/>
                <a:gd name="T5" fmla="*/ 0 h 46"/>
                <a:gd name="T6" fmla="*/ 29 w 47"/>
                <a:gd name="T7" fmla="*/ 0 h 46"/>
                <a:gd name="T8" fmla="*/ 29 w 47"/>
                <a:gd name="T9" fmla="*/ 0 h 46"/>
                <a:gd name="T10" fmla="*/ 40 w 47"/>
                <a:gd name="T11" fmla="*/ 6 h 46"/>
                <a:gd name="T12" fmla="*/ 47 w 47"/>
                <a:gd name="T13" fmla="*/ 16 h 46"/>
                <a:gd name="T14" fmla="*/ 47 w 47"/>
                <a:gd name="T15" fmla="*/ 28 h 46"/>
                <a:gd name="T16" fmla="*/ 47 w 47"/>
                <a:gd name="T17" fmla="*/ 28 h 46"/>
                <a:gd name="T18" fmla="*/ 40 w 47"/>
                <a:gd name="T19" fmla="*/ 40 h 46"/>
                <a:gd name="T20" fmla="*/ 30 w 47"/>
                <a:gd name="T21" fmla="*/ 46 h 46"/>
                <a:gd name="T22" fmla="*/ 17 w 47"/>
                <a:gd name="T23" fmla="*/ 46 h 46"/>
                <a:gd name="T24" fmla="*/ 17 w 47"/>
                <a:gd name="T25" fmla="*/ 46 h 46"/>
                <a:gd name="T26" fmla="*/ 7 w 47"/>
                <a:gd name="T27" fmla="*/ 40 h 46"/>
                <a:gd name="T28" fmla="*/ 0 w 47"/>
                <a:gd name="T29" fmla="*/ 29 h 46"/>
                <a:gd name="T30" fmla="*/ 0 w 47"/>
                <a:gd name="T31" fmla="*/ 17 h 46"/>
                <a:gd name="T32" fmla="*/ 0 w 47"/>
                <a:gd name="T33" fmla="*/ 17 h 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6"/>
                <a:gd name="T53" fmla="*/ 47 w 47"/>
                <a:gd name="T54" fmla="*/ 46 h 4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6">
                  <a:moveTo>
                    <a:pt x="0" y="17"/>
                  </a:moveTo>
                  <a:lnTo>
                    <a:pt x="6" y="6"/>
                  </a:lnTo>
                  <a:lnTo>
                    <a:pt x="17" y="0"/>
                  </a:lnTo>
                  <a:lnTo>
                    <a:pt x="29" y="0"/>
                  </a:lnTo>
                  <a:lnTo>
                    <a:pt x="40" y="6"/>
                  </a:lnTo>
                  <a:lnTo>
                    <a:pt x="47" y="16"/>
                  </a:lnTo>
                  <a:lnTo>
                    <a:pt x="47" y="28"/>
                  </a:lnTo>
                  <a:lnTo>
                    <a:pt x="40" y="40"/>
                  </a:lnTo>
                  <a:lnTo>
                    <a:pt x="30" y="46"/>
                  </a:lnTo>
                  <a:lnTo>
                    <a:pt x="17" y="46"/>
                  </a:lnTo>
                  <a:lnTo>
                    <a:pt x="7" y="40"/>
                  </a:lnTo>
                  <a:lnTo>
                    <a:pt x="0" y="29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02" name="Freeform 1111"/>
            <p:cNvSpPr>
              <a:spLocks/>
            </p:cNvSpPr>
            <p:nvPr/>
          </p:nvSpPr>
          <p:spPr bwMode="auto">
            <a:xfrm>
              <a:off x="1729" y="1996"/>
              <a:ext cx="65" cy="65"/>
            </a:xfrm>
            <a:custGeom>
              <a:avLst/>
              <a:gdLst>
                <a:gd name="T0" fmla="*/ 52 w 65"/>
                <a:gd name="T1" fmla="*/ 61 h 65"/>
                <a:gd name="T2" fmla="*/ 38 w 65"/>
                <a:gd name="T3" fmla="*/ 43 h 65"/>
                <a:gd name="T4" fmla="*/ 19 w 65"/>
                <a:gd name="T5" fmla="*/ 28 h 65"/>
                <a:gd name="T6" fmla="*/ 2 w 65"/>
                <a:gd name="T7" fmla="*/ 12 h 65"/>
                <a:gd name="T8" fmla="*/ 2 w 65"/>
                <a:gd name="T9" fmla="*/ 12 h 65"/>
                <a:gd name="T10" fmla="*/ 0 w 65"/>
                <a:gd name="T11" fmla="*/ 8 h 65"/>
                <a:gd name="T12" fmla="*/ 1 w 65"/>
                <a:gd name="T13" fmla="*/ 5 h 65"/>
                <a:gd name="T14" fmla="*/ 2 w 65"/>
                <a:gd name="T15" fmla="*/ 2 h 65"/>
                <a:gd name="T16" fmla="*/ 2 w 65"/>
                <a:gd name="T17" fmla="*/ 2 h 65"/>
                <a:gd name="T18" fmla="*/ 6 w 65"/>
                <a:gd name="T19" fmla="*/ 0 h 65"/>
                <a:gd name="T20" fmla="*/ 9 w 65"/>
                <a:gd name="T21" fmla="*/ 0 h 65"/>
                <a:gd name="T22" fmla="*/ 12 w 65"/>
                <a:gd name="T23" fmla="*/ 2 h 65"/>
                <a:gd name="T24" fmla="*/ 12 w 65"/>
                <a:gd name="T25" fmla="*/ 2 h 65"/>
                <a:gd name="T26" fmla="*/ 23 w 65"/>
                <a:gd name="T27" fmla="*/ 13 h 65"/>
                <a:gd name="T28" fmla="*/ 34 w 65"/>
                <a:gd name="T29" fmla="*/ 23 h 65"/>
                <a:gd name="T30" fmla="*/ 47 w 65"/>
                <a:gd name="T31" fmla="*/ 32 h 65"/>
                <a:gd name="T32" fmla="*/ 47 w 65"/>
                <a:gd name="T33" fmla="*/ 32 h 65"/>
                <a:gd name="T34" fmla="*/ 54 w 65"/>
                <a:gd name="T35" fmla="*/ 39 h 65"/>
                <a:gd name="T36" fmla="*/ 60 w 65"/>
                <a:gd name="T37" fmla="*/ 47 h 65"/>
                <a:gd name="T38" fmla="*/ 64 w 65"/>
                <a:gd name="T39" fmla="*/ 55 h 65"/>
                <a:gd name="T40" fmla="*/ 64 w 65"/>
                <a:gd name="T41" fmla="*/ 55 h 65"/>
                <a:gd name="T42" fmla="*/ 65 w 65"/>
                <a:gd name="T43" fmla="*/ 58 h 65"/>
                <a:gd name="T44" fmla="*/ 64 w 65"/>
                <a:gd name="T45" fmla="*/ 62 h 65"/>
                <a:gd name="T46" fmla="*/ 62 w 65"/>
                <a:gd name="T47" fmla="*/ 64 h 65"/>
                <a:gd name="T48" fmla="*/ 62 w 65"/>
                <a:gd name="T49" fmla="*/ 64 h 65"/>
                <a:gd name="T50" fmla="*/ 58 w 65"/>
                <a:gd name="T51" fmla="*/ 65 h 65"/>
                <a:gd name="T52" fmla="*/ 55 w 65"/>
                <a:gd name="T53" fmla="*/ 64 h 65"/>
                <a:gd name="T54" fmla="*/ 52 w 65"/>
                <a:gd name="T55" fmla="*/ 61 h 65"/>
                <a:gd name="T56" fmla="*/ 52 w 65"/>
                <a:gd name="T57" fmla="*/ 61 h 6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65"/>
                <a:gd name="T88" fmla="*/ 0 h 65"/>
                <a:gd name="T89" fmla="*/ 65 w 65"/>
                <a:gd name="T90" fmla="*/ 65 h 6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65" h="65">
                  <a:moveTo>
                    <a:pt x="52" y="61"/>
                  </a:moveTo>
                  <a:lnTo>
                    <a:pt x="38" y="43"/>
                  </a:lnTo>
                  <a:lnTo>
                    <a:pt x="19" y="28"/>
                  </a:lnTo>
                  <a:lnTo>
                    <a:pt x="2" y="12"/>
                  </a:lnTo>
                  <a:lnTo>
                    <a:pt x="0" y="8"/>
                  </a:lnTo>
                  <a:lnTo>
                    <a:pt x="1" y="5"/>
                  </a:lnTo>
                  <a:lnTo>
                    <a:pt x="2" y="2"/>
                  </a:lnTo>
                  <a:lnTo>
                    <a:pt x="6" y="0"/>
                  </a:lnTo>
                  <a:lnTo>
                    <a:pt x="9" y="0"/>
                  </a:lnTo>
                  <a:lnTo>
                    <a:pt x="12" y="2"/>
                  </a:lnTo>
                  <a:lnTo>
                    <a:pt x="23" y="13"/>
                  </a:lnTo>
                  <a:lnTo>
                    <a:pt x="34" y="23"/>
                  </a:lnTo>
                  <a:lnTo>
                    <a:pt x="47" y="32"/>
                  </a:lnTo>
                  <a:lnTo>
                    <a:pt x="54" y="39"/>
                  </a:lnTo>
                  <a:lnTo>
                    <a:pt x="60" y="47"/>
                  </a:lnTo>
                  <a:lnTo>
                    <a:pt x="64" y="55"/>
                  </a:lnTo>
                  <a:lnTo>
                    <a:pt x="65" y="58"/>
                  </a:lnTo>
                  <a:lnTo>
                    <a:pt x="64" y="62"/>
                  </a:lnTo>
                  <a:lnTo>
                    <a:pt x="62" y="64"/>
                  </a:lnTo>
                  <a:lnTo>
                    <a:pt x="58" y="65"/>
                  </a:lnTo>
                  <a:lnTo>
                    <a:pt x="55" y="64"/>
                  </a:lnTo>
                  <a:lnTo>
                    <a:pt x="52" y="6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03" name="Freeform 1112"/>
            <p:cNvSpPr>
              <a:spLocks/>
            </p:cNvSpPr>
            <p:nvPr/>
          </p:nvSpPr>
          <p:spPr bwMode="auto">
            <a:xfrm>
              <a:off x="1755" y="1979"/>
              <a:ext cx="52" cy="80"/>
            </a:xfrm>
            <a:custGeom>
              <a:avLst/>
              <a:gdLst>
                <a:gd name="T0" fmla="*/ 38 w 52"/>
                <a:gd name="T1" fmla="*/ 75 h 80"/>
                <a:gd name="T2" fmla="*/ 35 w 52"/>
                <a:gd name="T3" fmla="*/ 65 h 80"/>
                <a:gd name="T4" fmla="*/ 30 w 52"/>
                <a:gd name="T5" fmla="*/ 56 h 80"/>
                <a:gd name="T6" fmla="*/ 24 w 52"/>
                <a:gd name="T7" fmla="*/ 48 h 80"/>
                <a:gd name="T8" fmla="*/ 24 w 52"/>
                <a:gd name="T9" fmla="*/ 48 h 80"/>
                <a:gd name="T10" fmla="*/ 23 w 52"/>
                <a:gd name="T11" fmla="*/ 46 h 80"/>
                <a:gd name="T12" fmla="*/ 22 w 52"/>
                <a:gd name="T13" fmla="*/ 43 h 80"/>
                <a:gd name="T14" fmla="*/ 21 w 52"/>
                <a:gd name="T15" fmla="*/ 41 h 80"/>
                <a:gd name="T16" fmla="*/ 21 w 52"/>
                <a:gd name="T17" fmla="*/ 41 h 80"/>
                <a:gd name="T18" fmla="*/ 16 w 52"/>
                <a:gd name="T19" fmla="*/ 33 h 80"/>
                <a:gd name="T20" fmla="*/ 10 w 52"/>
                <a:gd name="T21" fmla="*/ 26 h 80"/>
                <a:gd name="T22" fmla="*/ 5 w 52"/>
                <a:gd name="T23" fmla="*/ 17 h 80"/>
                <a:gd name="T24" fmla="*/ 5 w 52"/>
                <a:gd name="T25" fmla="*/ 17 h 80"/>
                <a:gd name="T26" fmla="*/ 3 w 52"/>
                <a:gd name="T27" fmla="*/ 15 h 80"/>
                <a:gd name="T28" fmla="*/ 2 w 52"/>
                <a:gd name="T29" fmla="*/ 12 h 80"/>
                <a:gd name="T30" fmla="*/ 2 w 52"/>
                <a:gd name="T31" fmla="*/ 9 h 80"/>
                <a:gd name="T32" fmla="*/ 2 w 52"/>
                <a:gd name="T33" fmla="*/ 9 h 80"/>
                <a:gd name="T34" fmla="*/ 2 w 52"/>
                <a:gd name="T35" fmla="*/ 10 h 80"/>
                <a:gd name="T36" fmla="*/ 2 w 52"/>
                <a:gd name="T37" fmla="*/ 10 h 80"/>
                <a:gd name="T38" fmla="*/ 2 w 52"/>
                <a:gd name="T39" fmla="*/ 10 h 80"/>
                <a:gd name="T40" fmla="*/ 2 w 52"/>
                <a:gd name="T41" fmla="*/ 10 h 80"/>
                <a:gd name="T42" fmla="*/ 0 w 52"/>
                <a:gd name="T43" fmla="*/ 7 h 80"/>
                <a:gd name="T44" fmla="*/ 1 w 52"/>
                <a:gd name="T45" fmla="*/ 3 h 80"/>
                <a:gd name="T46" fmla="*/ 3 w 52"/>
                <a:gd name="T47" fmla="*/ 1 h 80"/>
                <a:gd name="T48" fmla="*/ 3 w 52"/>
                <a:gd name="T49" fmla="*/ 1 h 80"/>
                <a:gd name="T50" fmla="*/ 7 w 52"/>
                <a:gd name="T51" fmla="*/ 0 h 80"/>
                <a:gd name="T52" fmla="*/ 11 w 52"/>
                <a:gd name="T53" fmla="*/ 0 h 80"/>
                <a:gd name="T54" fmla="*/ 13 w 52"/>
                <a:gd name="T55" fmla="*/ 2 h 80"/>
                <a:gd name="T56" fmla="*/ 13 w 52"/>
                <a:gd name="T57" fmla="*/ 2 h 80"/>
                <a:gd name="T58" fmla="*/ 15 w 52"/>
                <a:gd name="T59" fmla="*/ 5 h 80"/>
                <a:gd name="T60" fmla="*/ 16 w 52"/>
                <a:gd name="T61" fmla="*/ 8 h 80"/>
                <a:gd name="T62" fmla="*/ 17 w 52"/>
                <a:gd name="T63" fmla="*/ 11 h 80"/>
                <a:gd name="T64" fmla="*/ 17 w 52"/>
                <a:gd name="T65" fmla="*/ 11 h 80"/>
                <a:gd name="T66" fmla="*/ 24 w 52"/>
                <a:gd name="T67" fmla="*/ 21 h 80"/>
                <a:gd name="T68" fmla="*/ 31 w 52"/>
                <a:gd name="T69" fmla="*/ 31 h 80"/>
                <a:gd name="T70" fmla="*/ 36 w 52"/>
                <a:gd name="T71" fmla="*/ 41 h 80"/>
                <a:gd name="T72" fmla="*/ 36 w 52"/>
                <a:gd name="T73" fmla="*/ 41 h 80"/>
                <a:gd name="T74" fmla="*/ 43 w 52"/>
                <a:gd name="T75" fmla="*/ 50 h 80"/>
                <a:gd name="T76" fmla="*/ 48 w 52"/>
                <a:gd name="T77" fmla="*/ 60 h 80"/>
                <a:gd name="T78" fmla="*/ 52 w 52"/>
                <a:gd name="T79" fmla="*/ 71 h 80"/>
                <a:gd name="T80" fmla="*/ 52 w 52"/>
                <a:gd name="T81" fmla="*/ 71 h 80"/>
                <a:gd name="T82" fmla="*/ 52 w 52"/>
                <a:gd name="T83" fmla="*/ 75 h 80"/>
                <a:gd name="T84" fmla="*/ 50 w 52"/>
                <a:gd name="T85" fmla="*/ 78 h 80"/>
                <a:gd name="T86" fmla="*/ 47 w 52"/>
                <a:gd name="T87" fmla="*/ 80 h 80"/>
                <a:gd name="T88" fmla="*/ 47 w 52"/>
                <a:gd name="T89" fmla="*/ 80 h 80"/>
                <a:gd name="T90" fmla="*/ 43 w 52"/>
                <a:gd name="T91" fmla="*/ 80 h 80"/>
                <a:gd name="T92" fmla="*/ 40 w 52"/>
                <a:gd name="T93" fmla="*/ 78 h 80"/>
                <a:gd name="T94" fmla="*/ 38 w 52"/>
                <a:gd name="T95" fmla="*/ 75 h 80"/>
                <a:gd name="T96" fmla="*/ 38 w 52"/>
                <a:gd name="T97" fmla="*/ 75 h 8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2"/>
                <a:gd name="T148" fmla="*/ 0 h 80"/>
                <a:gd name="T149" fmla="*/ 52 w 52"/>
                <a:gd name="T150" fmla="*/ 80 h 8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2" h="80">
                  <a:moveTo>
                    <a:pt x="38" y="75"/>
                  </a:moveTo>
                  <a:lnTo>
                    <a:pt x="35" y="65"/>
                  </a:lnTo>
                  <a:lnTo>
                    <a:pt x="30" y="56"/>
                  </a:lnTo>
                  <a:lnTo>
                    <a:pt x="24" y="48"/>
                  </a:lnTo>
                  <a:lnTo>
                    <a:pt x="23" y="46"/>
                  </a:lnTo>
                  <a:lnTo>
                    <a:pt x="22" y="43"/>
                  </a:lnTo>
                  <a:lnTo>
                    <a:pt x="21" y="41"/>
                  </a:lnTo>
                  <a:lnTo>
                    <a:pt x="16" y="33"/>
                  </a:lnTo>
                  <a:lnTo>
                    <a:pt x="10" y="26"/>
                  </a:lnTo>
                  <a:lnTo>
                    <a:pt x="5" y="17"/>
                  </a:lnTo>
                  <a:lnTo>
                    <a:pt x="3" y="15"/>
                  </a:lnTo>
                  <a:lnTo>
                    <a:pt x="2" y="12"/>
                  </a:lnTo>
                  <a:lnTo>
                    <a:pt x="2" y="9"/>
                  </a:lnTo>
                  <a:lnTo>
                    <a:pt x="2" y="10"/>
                  </a:lnTo>
                  <a:lnTo>
                    <a:pt x="0" y="7"/>
                  </a:lnTo>
                  <a:lnTo>
                    <a:pt x="1" y="3"/>
                  </a:lnTo>
                  <a:lnTo>
                    <a:pt x="3" y="1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5" y="5"/>
                  </a:lnTo>
                  <a:lnTo>
                    <a:pt x="16" y="8"/>
                  </a:lnTo>
                  <a:lnTo>
                    <a:pt x="17" y="11"/>
                  </a:lnTo>
                  <a:lnTo>
                    <a:pt x="24" y="21"/>
                  </a:lnTo>
                  <a:lnTo>
                    <a:pt x="31" y="31"/>
                  </a:lnTo>
                  <a:lnTo>
                    <a:pt x="36" y="41"/>
                  </a:lnTo>
                  <a:lnTo>
                    <a:pt x="43" y="50"/>
                  </a:lnTo>
                  <a:lnTo>
                    <a:pt x="48" y="60"/>
                  </a:lnTo>
                  <a:lnTo>
                    <a:pt x="52" y="71"/>
                  </a:lnTo>
                  <a:lnTo>
                    <a:pt x="52" y="75"/>
                  </a:lnTo>
                  <a:lnTo>
                    <a:pt x="50" y="78"/>
                  </a:lnTo>
                  <a:lnTo>
                    <a:pt x="47" y="80"/>
                  </a:lnTo>
                  <a:lnTo>
                    <a:pt x="43" y="80"/>
                  </a:lnTo>
                  <a:lnTo>
                    <a:pt x="40" y="78"/>
                  </a:lnTo>
                  <a:lnTo>
                    <a:pt x="38" y="7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04" name="Freeform 1113"/>
            <p:cNvSpPr>
              <a:spLocks/>
            </p:cNvSpPr>
            <p:nvPr/>
          </p:nvSpPr>
          <p:spPr bwMode="auto">
            <a:xfrm>
              <a:off x="1778" y="2041"/>
              <a:ext cx="48" cy="48"/>
            </a:xfrm>
            <a:custGeom>
              <a:avLst/>
              <a:gdLst>
                <a:gd name="T0" fmla="*/ 10 w 48"/>
                <a:gd name="T1" fmla="*/ 4 h 48"/>
                <a:gd name="T2" fmla="*/ 21 w 48"/>
                <a:gd name="T3" fmla="*/ 0 h 48"/>
                <a:gd name="T4" fmla="*/ 34 w 48"/>
                <a:gd name="T5" fmla="*/ 2 h 48"/>
                <a:gd name="T6" fmla="*/ 43 w 48"/>
                <a:gd name="T7" fmla="*/ 10 h 48"/>
                <a:gd name="T8" fmla="*/ 43 w 48"/>
                <a:gd name="T9" fmla="*/ 10 h 48"/>
                <a:gd name="T10" fmla="*/ 48 w 48"/>
                <a:gd name="T11" fmla="*/ 22 h 48"/>
                <a:gd name="T12" fmla="*/ 46 w 48"/>
                <a:gd name="T13" fmla="*/ 34 h 48"/>
                <a:gd name="T14" fmla="*/ 38 w 48"/>
                <a:gd name="T15" fmla="*/ 44 h 48"/>
                <a:gd name="T16" fmla="*/ 38 w 48"/>
                <a:gd name="T17" fmla="*/ 44 h 48"/>
                <a:gd name="T18" fmla="*/ 26 w 48"/>
                <a:gd name="T19" fmla="*/ 48 h 48"/>
                <a:gd name="T20" fmla="*/ 14 w 48"/>
                <a:gd name="T21" fmla="*/ 46 h 48"/>
                <a:gd name="T22" fmla="*/ 4 w 48"/>
                <a:gd name="T23" fmla="*/ 38 h 48"/>
                <a:gd name="T24" fmla="*/ 4 w 48"/>
                <a:gd name="T25" fmla="*/ 38 h 48"/>
                <a:gd name="T26" fmla="*/ 0 w 48"/>
                <a:gd name="T27" fmla="*/ 26 h 48"/>
                <a:gd name="T28" fmla="*/ 2 w 48"/>
                <a:gd name="T29" fmla="*/ 14 h 48"/>
                <a:gd name="T30" fmla="*/ 10 w 48"/>
                <a:gd name="T31" fmla="*/ 4 h 48"/>
                <a:gd name="T32" fmla="*/ 10 w 48"/>
                <a:gd name="T33" fmla="*/ 4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10" y="4"/>
                  </a:moveTo>
                  <a:lnTo>
                    <a:pt x="21" y="0"/>
                  </a:lnTo>
                  <a:lnTo>
                    <a:pt x="34" y="2"/>
                  </a:lnTo>
                  <a:lnTo>
                    <a:pt x="43" y="10"/>
                  </a:lnTo>
                  <a:lnTo>
                    <a:pt x="48" y="22"/>
                  </a:lnTo>
                  <a:lnTo>
                    <a:pt x="46" y="34"/>
                  </a:lnTo>
                  <a:lnTo>
                    <a:pt x="38" y="44"/>
                  </a:lnTo>
                  <a:lnTo>
                    <a:pt x="26" y="48"/>
                  </a:lnTo>
                  <a:lnTo>
                    <a:pt x="14" y="46"/>
                  </a:lnTo>
                  <a:lnTo>
                    <a:pt x="4" y="38"/>
                  </a:lnTo>
                  <a:lnTo>
                    <a:pt x="0" y="26"/>
                  </a:lnTo>
                  <a:lnTo>
                    <a:pt x="2" y="14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05" name="Freeform 1114"/>
            <p:cNvSpPr>
              <a:spLocks/>
            </p:cNvSpPr>
            <p:nvPr/>
          </p:nvSpPr>
          <p:spPr bwMode="auto">
            <a:xfrm>
              <a:off x="1915" y="1801"/>
              <a:ext cx="48" cy="49"/>
            </a:xfrm>
            <a:custGeom>
              <a:avLst/>
              <a:gdLst>
                <a:gd name="T0" fmla="*/ 0 w 48"/>
                <a:gd name="T1" fmla="*/ 22 h 49"/>
                <a:gd name="T2" fmla="*/ 4 w 48"/>
                <a:gd name="T3" fmla="*/ 10 h 49"/>
                <a:gd name="T4" fmla="*/ 14 w 48"/>
                <a:gd name="T5" fmla="*/ 2 h 49"/>
                <a:gd name="T6" fmla="*/ 26 w 48"/>
                <a:gd name="T7" fmla="*/ 0 h 49"/>
                <a:gd name="T8" fmla="*/ 26 w 48"/>
                <a:gd name="T9" fmla="*/ 0 h 49"/>
                <a:gd name="T10" fmla="*/ 38 w 48"/>
                <a:gd name="T11" fmla="*/ 5 h 49"/>
                <a:gd name="T12" fmla="*/ 46 w 48"/>
                <a:gd name="T13" fmla="*/ 15 h 49"/>
                <a:gd name="T14" fmla="*/ 48 w 48"/>
                <a:gd name="T15" fmla="*/ 27 h 49"/>
                <a:gd name="T16" fmla="*/ 48 w 48"/>
                <a:gd name="T17" fmla="*/ 27 h 49"/>
                <a:gd name="T18" fmla="*/ 43 w 48"/>
                <a:gd name="T19" fmla="*/ 39 h 49"/>
                <a:gd name="T20" fmla="*/ 33 w 48"/>
                <a:gd name="T21" fmla="*/ 47 h 49"/>
                <a:gd name="T22" fmla="*/ 21 w 48"/>
                <a:gd name="T23" fmla="*/ 49 h 49"/>
                <a:gd name="T24" fmla="*/ 21 w 48"/>
                <a:gd name="T25" fmla="*/ 49 h 49"/>
                <a:gd name="T26" fmla="*/ 10 w 48"/>
                <a:gd name="T27" fmla="*/ 44 h 49"/>
                <a:gd name="T28" fmla="*/ 2 w 48"/>
                <a:gd name="T29" fmla="*/ 34 h 49"/>
                <a:gd name="T30" fmla="*/ 0 w 48"/>
                <a:gd name="T31" fmla="*/ 22 h 49"/>
                <a:gd name="T32" fmla="*/ 0 w 48"/>
                <a:gd name="T33" fmla="*/ 22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0" y="22"/>
                  </a:moveTo>
                  <a:lnTo>
                    <a:pt x="4" y="10"/>
                  </a:lnTo>
                  <a:lnTo>
                    <a:pt x="14" y="2"/>
                  </a:lnTo>
                  <a:lnTo>
                    <a:pt x="26" y="0"/>
                  </a:lnTo>
                  <a:lnTo>
                    <a:pt x="38" y="5"/>
                  </a:lnTo>
                  <a:lnTo>
                    <a:pt x="46" y="15"/>
                  </a:lnTo>
                  <a:lnTo>
                    <a:pt x="48" y="27"/>
                  </a:lnTo>
                  <a:lnTo>
                    <a:pt x="43" y="39"/>
                  </a:lnTo>
                  <a:lnTo>
                    <a:pt x="33" y="47"/>
                  </a:lnTo>
                  <a:lnTo>
                    <a:pt x="21" y="49"/>
                  </a:lnTo>
                  <a:lnTo>
                    <a:pt x="10" y="44"/>
                  </a:lnTo>
                  <a:lnTo>
                    <a:pt x="2" y="34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06" name="Freeform 1115"/>
            <p:cNvSpPr>
              <a:spLocks/>
            </p:cNvSpPr>
            <p:nvPr/>
          </p:nvSpPr>
          <p:spPr bwMode="auto">
            <a:xfrm>
              <a:off x="1917" y="1753"/>
              <a:ext cx="48" cy="48"/>
            </a:xfrm>
            <a:custGeom>
              <a:avLst/>
              <a:gdLst>
                <a:gd name="T0" fmla="*/ 0 w 48"/>
                <a:gd name="T1" fmla="*/ 25 h 48"/>
                <a:gd name="T2" fmla="*/ 2 w 48"/>
                <a:gd name="T3" fmla="*/ 13 h 48"/>
                <a:gd name="T4" fmla="*/ 11 w 48"/>
                <a:gd name="T5" fmla="*/ 4 h 48"/>
                <a:gd name="T6" fmla="*/ 23 w 48"/>
                <a:gd name="T7" fmla="*/ 0 h 48"/>
                <a:gd name="T8" fmla="*/ 23 w 48"/>
                <a:gd name="T9" fmla="*/ 0 h 48"/>
                <a:gd name="T10" fmla="*/ 35 w 48"/>
                <a:gd name="T11" fmla="*/ 3 h 48"/>
                <a:gd name="T12" fmla="*/ 44 w 48"/>
                <a:gd name="T13" fmla="*/ 11 h 48"/>
                <a:gd name="T14" fmla="*/ 48 w 48"/>
                <a:gd name="T15" fmla="*/ 24 h 48"/>
                <a:gd name="T16" fmla="*/ 48 w 48"/>
                <a:gd name="T17" fmla="*/ 24 h 48"/>
                <a:gd name="T18" fmla="*/ 45 w 48"/>
                <a:gd name="T19" fmla="*/ 36 h 48"/>
                <a:gd name="T20" fmla="*/ 37 w 48"/>
                <a:gd name="T21" fmla="*/ 45 h 48"/>
                <a:gd name="T22" fmla="*/ 24 w 48"/>
                <a:gd name="T23" fmla="*/ 48 h 48"/>
                <a:gd name="T24" fmla="*/ 24 w 48"/>
                <a:gd name="T25" fmla="*/ 48 h 48"/>
                <a:gd name="T26" fmla="*/ 12 w 48"/>
                <a:gd name="T27" fmla="*/ 46 h 48"/>
                <a:gd name="T28" fmla="*/ 3 w 48"/>
                <a:gd name="T29" fmla="*/ 37 h 48"/>
                <a:gd name="T30" fmla="*/ 0 w 48"/>
                <a:gd name="T31" fmla="*/ 25 h 48"/>
                <a:gd name="T32" fmla="*/ 0 w 48"/>
                <a:gd name="T33" fmla="*/ 25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0" y="25"/>
                  </a:moveTo>
                  <a:lnTo>
                    <a:pt x="2" y="13"/>
                  </a:lnTo>
                  <a:lnTo>
                    <a:pt x="11" y="4"/>
                  </a:lnTo>
                  <a:lnTo>
                    <a:pt x="23" y="0"/>
                  </a:lnTo>
                  <a:lnTo>
                    <a:pt x="35" y="3"/>
                  </a:lnTo>
                  <a:lnTo>
                    <a:pt x="44" y="11"/>
                  </a:lnTo>
                  <a:lnTo>
                    <a:pt x="48" y="24"/>
                  </a:lnTo>
                  <a:lnTo>
                    <a:pt x="45" y="36"/>
                  </a:lnTo>
                  <a:lnTo>
                    <a:pt x="37" y="45"/>
                  </a:lnTo>
                  <a:lnTo>
                    <a:pt x="24" y="48"/>
                  </a:lnTo>
                  <a:lnTo>
                    <a:pt x="12" y="46"/>
                  </a:lnTo>
                  <a:lnTo>
                    <a:pt x="3" y="3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07" name="Freeform 1116"/>
            <p:cNvSpPr>
              <a:spLocks/>
            </p:cNvSpPr>
            <p:nvPr/>
          </p:nvSpPr>
          <p:spPr bwMode="auto">
            <a:xfrm>
              <a:off x="1911" y="1705"/>
              <a:ext cx="49" cy="48"/>
            </a:xfrm>
            <a:custGeom>
              <a:avLst/>
              <a:gdLst>
                <a:gd name="T0" fmla="*/ 0 w 49"/>
                <a:gd name="T1" fmla="*/ 27 h 48"/>
                <a:gd name="T2" fmla="*/ 3 w 49"/>
                <a:gd name="T3" fmla="*/ 14 h 48"/>
                <a:gd name="T4" fmla="*/ 11 w 49"/>
                <a:gd name="T5" fmla="*/ 5 h 48"/>
                <a:gd name="T6" fmla="*/ 22 w 49"/>
                <a:gd name="T7" fmla="*/ 0 h 48"/>
                <a:gd name="T8" fmla="*/ 22 w 49"/>
                <a:gd name="T9" fmla="*/ 0 h 48"/>
                <a:gd name="T10" fmla="*/ 35 w 49"/>
                <a:gd name="T11" fmla="*/ 3 h 48"/>
                <a:gd name="T12" fmla="*/ 45 w 49"/>
                <a:gd name="T13" fmla="*/ 10 h 48"/>
                <a:gd name="T14" fmla="*/ 49 w 49"/>
                <a:gd name="T15" fmla="*/ 22 h 48"/>
                <a:gd name="T16" fmla="*/ 49 w 49"/>
                <a:gd name="T17" fmla="*/ 22 h 48"/>
                <a:gd name="T18" fmla="*/ 47 w 49"/>
                <a:gd name="T19" fmla="*/ 35 h 48"/>
                <a:gd name="T20" fmla="*/ 39 w 49"/>
                <a:gd name="T21" fmla="*/ 44 h 48"/>
                <a:gd name="T22" fmla="*/ 27 w 49"/>
                <a:gd name="T23" fmla="*/ 48 h 48"/>
                <a:gd name="T24" fmla="*/ 27 w 49"/>
                <a:gd name="T25" fmla="*/ 48 h 48"/>
                <a:gd name="T26" fmla="*/ 15 w 49"/>
                <a:gd name="T27" fmla="*/ 46 h 48"/>
                <a:gd name="T28" fmla="*/ 5 w 49"/>
                <a:gd name="T29" fmla="*/ 39 h 48"/>
                <a:gd name="T30" fmla="*/ 0 w 49"/>
                <a:gd name="T31" fmla="*/ 27 h 48"/>
                <a:gd name="T32" fmla="*/ 0 w 49"/>
                <a:gd name="T33" fmla="*/ 27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0" y="27"/>
                  </a:moveTo>
                  <a:lnTo>
                    <a:pt x="3" y="14"/>
                  </a:lnTo>
                  <a:lnTo>
                    <a:pt x="11" y="5"/>
                  </a:lnTo>
                  <a:lnTo>
                    <a:pt x="22" y="0"/>
                  </a:lnTo>
                  <a:lnTo>
                    <a:pt x="35" y="3"/>
                  </a:lnTo>
                  <a:lnTo>
                    <a:pt x="45" y="10"/>
                  </a:lnTo>
                  <a:lnTo>
                    <a:pt x="49" y="22"/>
                  </a:lnTo>
                  <a:lnTo>
                    <a:pt x="47" y="35"/>
                  </a:lnTo>
                  <a:lnTo>
                    <a:pt x="39" y="44"/>
                  </a:lnTo>
                  <a:lnTo>
                    <a:pt x="27" y="48"/>
                  </a:lnTo>
                  <a:lnTo>
                    <a:pt x="15" y="46"/>
                  </a:lnTo>
                  <a:lnTo>
                    <a:pt x="5" y="39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08" name="Freeform 1117"/>
            <p:cNvSpPr>
              <a:spLocks/>
            </p:cNvSpPr>
            <p:nvPr/>
          </p:nvSpPr>
          <p:spPr bwMode="auto">
            <a:xfrm>
              <a:off x="1886" y="1663"/>
              <a:ext cx="48" cy="49"/>
            </a:xfrm>
            <a:custGeom>
              <a:avLst/>
              <a:gdLst>
                <a:gd name="T0" fmla="*/ 0 w 48"/>
                <a:gd name="T1" fmla="*/ 25 h 49"/>
                <a:gd name="T2" fmla="*/ 3 w 48"/>
                <a:gd name="T3" fmla="*/ 13 h 49"/>
                <a:gd name="T4" fmla="*/ 11 w 48"/>
                <a:gd name="T5" fmla="*/ 4 h 49"/>
                <a:gd name="T6" fmla="*/ 23 w 48"/>
                <a:gd name="T7" fmla="*/ 0 h 49"/>
                <a:gd name="T8" fmla="*/ 23 w 48"/>
                <a:gd name="T9" fmla="*/ 0 h 49"/>
                <a:gd name="T10" fmla="*/ 36 w 48"/>
                <a:gd name="T11" fmla="*/ 3 h 49"/>
                <a:gd name="T12" fmla="*/ 45 w 48"/>
                <a:gd name="T13" fmla="*/ 12 h 49"/>
                <a:gd name="T14" fmla="*/ 48 w 48"/>
                <a:gd name="T15" fmla="*/ 23 h 49"/>
                <a:gd name="T16" fmla="*/ 48 w 48"/>
                <a:gd name="T17" fmla="*/ 23 h 49"/>
                <a:gd name="T18" fmla="*/ 45 w 48"/>
                <a:gd name="T19" fmla="*/ 36 h 49"/>
                <a:gd name="T20" fmla="*/ 37 w 48"/>
                <a:gd name="T21" fmla="*/ 45 h 49"/>
                <a:gd name="T22" fmla="*/ 25 w 48"/>
                <a:gd name="T23" fmla="*/ 49 h 49"/>
                <a:gd name="T24" fmla="*/ 25 w 48"/>
                <a:gd name="T25" fmla="*/ 49 h 49"/>
                <a:gd name="T26" fmla="*/ 12 w 48"/>
                <a:gd name="T27" fmla="*/ 46 h 49"/>
                <a:gd name="T28" fmla="*/ 4 w 48"/>
                <a:gd name="T29" fmla="*/ 37 h 49"/>
                <a:gd name="T30" fmla="*/ 0 w 48"/>
                <a:gd name="T31" fmla="*/ 25 h 49"/>
                <a:gd name="T32" fmla="*/ 0 w 48"/>
                <a:gd name="T33" fmla="*/ 25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0" y="25"/>
                  </a:moveTo>
                  <a:lnTo>
                    <a:pt x="3" y="13"/>
                  </a:lnTo>
                  <a:lnTo>
                    <a:pt x="11" y="4"/>
                  </a:lnTo>
                  <a:lnTo>
                    <a:pt x="23" y="0"/>
                  </a:lnTo>
                  <a:lnTo>
                    <a:pt x="36" y="3"/>
                  </a:lnTo>
                  <a:lnTo>
                    <a:pt x="45" y="12"/>
                  </a:lnTo>
                  <a:lnTo>
                    <a:pt x="48" y="23"/>
                  </a:lnTo>
                  <a:lnTo>
                    <a:pt x="45" y="36"/>
                  </a:lnTo>
                  <a:lnTo>
                    <a:pt x="37" y="45"/>
                  </a:lnTo>
                  <a:lnTo>
                    <a:pt x="25" y="49"/>
                  </a:lnTo>
                  <a:lnTo>
                    <a:pt x="12" y="46"/>
                  </a:lnTo>
                  <a:lnTo>
                    <a:pt x="4" y="3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09" name="Freeform 1118"/>
            <p:cNvSpPr>
              <a:spLocks/>
            </p:cNvSpPr>
            <p:nvPr/>
          </p:nvSpPr>
          <p:spPr bwMode="auto">
            <a:xfrm>
              <a:off x="1233" y="1702"/>
              <a:ext cx="109" cy="20"/>
            </a:xfrm>
            <a:custGeom>
              <a:avLst/>
              <a:gdLst>
                <a:gd name="T0" fmla="*/ 29 w 109"/>
                <a:gd name="T1" fmla="*/ 6 h 20"/>
                <a:gd name="T2" fmla="*/ 39 w 109"/>
                <a:gd name="T3" fmla="*/ 6 h 20"/>
                <a:gd name="T4" fmla="*/ 49 w 109"/>
                <a:gd name="T5" fmla="*/ 4 h 20"/>
                <a:gd name="T6" fmla="*/ 57 w 109"/>
                <a:gd name="T7" fmla="*/ 2 h 20"/>
                <a:gd name="T8" fmla="*/ 57 w 109"/>
                <a:gd name="T9" fmla="*/ 2 h 20"/>
                <a:gd name="T10" fmla="*/ 66 w 109"/>
                <a:gd name="T11" fmla="*/ 0 h 20"/>
                <a:gd name="T12" fmla="*/ 74 w 109"/>
                <a:gd name="T13" fmla="*/ 0 h 20"/>
                <a:gd name="T14" fmla="*/ 83 w 109"/>
                <a:gd name="T15" fmla="*/ 1 h 20"/>
                <a:gd name="T16" fmla="*/ 83 w 109"/>
                <a:gd name="T17" fmla="*/ 1 h 20"/>
                <a:gd name="T18" fmla="*/ 89 w 109"/>
                <a:gd name="T19" fmla="*/ 2 h 20"/>
                <a:gd name="T20" fmla="*/ 95 w 109"/>
                <a:gd name="T21" fmla="*/ 2 h 20"/>
                <a:gd name="T22" fmla="*/ 100 w 109"/>
                <a:gd name="T23" fmla="*/ 1 h 20"/>
                <a:gd name="T24" fmla="*/ 100 w 109"/>
                <a:gd name="T25" fmla="*/ 1 h 20"/>
                <a:gd name="T26" fmla="*/ 104 w 109"/>
                <a:gd name="T27" fmla="*/ 1 h 20"/>
                <a:gd name="T28" fmla="*/ 107 w 109"/>
                <a:gd name="T29" fmla="*/ 3 h 20"/>
                <a:gd name="T30" fmla="*/ 109 w 109"/>
                <a:gd name="T31" fmla="*/ 6 h 20"/>
                <a:gd name="T32" fmla="*/ 109 w 109"/>
                <a:gd name="T33" fmla="*/ 6 h 20"/>
                <a:gd name="T34" fmla="*/ 108 w 109"/>
                <a:gd name="T35" fmla="*/ 10 h 20"/>
                <a:gd name="T36" fmla="*/ 107 w 109"/>
                <a:gd name="T37" fmla="*/ 13 h 20"/>
                <a:gd name="T38" fmla="*/ 103 w 109"/>
                <a:gd name="T39" fmla="*/ 15 h 20"/>
                <a:gd name="T40" fmla="*/ 103 w 109"/>
                <a:gd name="T41" fmla="*/ 15 h 20"/>
                <a:gd name="T42" fmla="*/ 96 w 109"/>
                <a:gd name="T43" fmla="*/ 15 h 20"/>
                <a:gd name="T44" fmla="*/ 88 w 109"/>
                <a:gd name="T45" fmla="*/ 15 h 20"/>
                <a:gd name="T46" fmla="*/ 81 w 109"/>
                <a:gd name="T47" fmla="*/ 15 h 20"/>
                <a:gd name="T48" fmla="*/ 81 w 109"/>
                <a:gd name="T49" fmla="*/ 15 h 20"/>
                <a:gd name="T50" fmla="*/ 74 w 109"/>
                <a:gd name="T51" fmla="*/ 14 h 20"/>
                <a:gd name="T52" fmla="*/ 68 w 109"/>
                <a:gd name="T53" fmla="*/ 14 h 20"/>
                <a:gd name="T54" fmla="*/ 62 w 109"/>
                <a:gd name="T55" fmla="*/ 15 h 20"/>
                <a:gd name="T56" fmla="*/ 62 w 109"/>
                <a:gd name="T57" fmla="*/ 15 h 20"/>
                <a:gd name="T58" fmla="*/ 47 w 109"/>
                <a:gd name="T59" fmla="*/ 19 h 20"/>
                <a:gd name="T60" fmla="*/ 29 w 109"/>
                <a:gd name="T61" fmla="*/ 20 h 20"/>
                <a:gd name="T62" fmla="*/ 6 w 109"/>
                <a:gd name="T63" fmla="*/ 18 h 20"/>
                <a:gd name="T64" fmla="*/ 6 w 109"/>
                <a:gd name="T65" fmla="*/ 18 h 20"/>
                <a:gd name="T66" fmla="*/ 3 w 109"/>
                <a:gd name="T67" fmla="*/ 18 h 20"/>
                <a:gd name="T68" fmla="*/ 1 w 109"/>
                <a:gd name="T69" fmla="*/ 16 h 20"/>
                <a:gd name="T70" fmla="*/ 0 w 109"/>
                <a:gd name="T71" fmla="*/ 13 h 20"/>
                <a:gd name="T72" fmla="*/ 0 w 109"/>
                <a:gd name="T73" fmla="*/ 13 h 20"/>
                <a:gd name="T74" fmla="*/ 7 w 109"/>
                <a:gd name="T75" fmla="*/ 12 h 20"/>
                <a:gd name="T76" fmla="*/ 21 w 109"/>
                <a:gd name="T77" fmla="*/ 8 h 20"/>
                <a:gd name="T78" fmla="*/ 29 w 109"/>
                <a:gd name="T79" fmla="*/ 6 h 20"/>
                <a:gd name="T80" fmla="*/ 29 w 109"/>
                <a:gd name="T81" fmla="*/ 6 h 2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9"/>
                <a:gd name="T124" fmla="*/ 0 h 20"/>
                <a:gd name="T125" fmla="*/ 109 w 109"/>
                <a:gd name="T126" fmla="*/ 20 h 2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9" h="20">
                  <a:moveTo>
                    <a:pt x="29" y="6"/>
                  </a:moveTo>
                  <a:lnTo>
                    <a:pt x="39" y="6"/>
                  </a:lnTo>
                  <a:lnTo>
                    <a:pt x="49" y="4"/>
                  </a:lnTo>
                  <a:lnTo>
                    <a:pt x="57" y="2"/>
                  </a:lnTo>
                  <a:lnTo>
                    <a:pt x="66" y="0"/>
                  </a:lnTo>
                  <a:lnTo>
                    <a:pt x="74" y="0"/>
                  </a:lnTo>
                  <a:lnTo>
                    <a:pt x="83" y="1"/>
                  </a:lnTo>
                  <a:lnTo>
                    <a:pt x="89" y="2"/>
                  </a:lnTo>
                  <a:lnTo>
                    <a:pt x="95" y="2"/>
                  </a:lnTo>
                  <a:lnTo>
                    <a:pt x="100" y="1"/>
                  </a:lnTo>
                  <a:lnTo>
                    <a:pt x="104" y="1"/>
                  </a:lnTo>
                  <a:lnTo>
                    <a:pt x="107" y="3"/>
                  </a:lnTo>
                  <a:lnTo>
                    <a:pt x="109" y="6"/>
                  </a:lnTo>
                  <a:lnTo>
                    <a:pt x="108" y="10"/>
                  </a:lnTo>
                  <a:lnTo>
                    <a:pt x="107" y="13"/>
                  </a:lnTo>
                  <a:lnTo>
                    <a:pt x="103" y="15"/>
                  </a:lnTo>
                  <a:lnTo>
                    <a:pt x="96" y="15"/>
                  </a:lnTo>
                  <a:lnTo>
                    <a:pt x="88" y="15"/>
                  </a:lnTo>
                  <a:lnTo>
                    <a:pt x="81" y="15"/>
                  </a:lnTo>
                  <a:lnTo>
                    <a:pt x="74" y="14"/>
                  </a:lnTo>
                  <a:lnTo>
                    <a:pt x="68" y="14"/>
                  </a:lnTo>
                  <a:lnTo>
                    <a:pt x="62" y="15"/>
                  </a:lnTo>
                  <a:lnTo>
                    <a:pt x="47" y="19"/>
                  </a:lnTo>
                  <a:lnTo>
                    <a:pt x="29" y="20"/>
                  </a:lnTo>
                  <a:lnTo>
                    <a:pt x="6" y="18"/>
                  </a:lnTo>
                  <a:lnTo>
                    <a:pt x="3" y="18"/>
                  </a:lnTo>
                  <a:lnTo>
                    <a:pt x="1" y="16"/>
                  </a:lnTo>
                  <a:lnTo>
                    <a:pt x="0" y="13"/>
                  </a:lnTo>
                  <a:lnTo>
                    <a:pt x="7" y="12"/>
                  </a:lnTo>
                  <a:lnTo>
                    <a:pt x="21" y="8"/>
                  </a:lnTo>
                  <a:lnTo>
                    <a:pt x="29" y="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10" name="Freeform 1119"/>
            <p:cNvSpPr>
              <a:spLocks/>
            </p:cNvSpPr>
            <p:nvPr/>
          </p:nvSpPr>
          <p:spPr bwMode="auto">
            <a:xfrm>
              <a:off x="1251" y="1669"/>
              <a:ext cx="104" cy="40"/>
            </a:xfrm>
            <a:custGeom>
              <a:avLst/>
              <a:gdLst>
                <a:gd name="T0" fmla="*/ 0 w 104"/>
                <a:gd name="T1" fmla="*/ 40 h 40"/>
                <a:gd name="T2" fmla="*/ 0 w 104"/>
                <a:gd name="T3" fmla="*/ 38 h 40"/>
                <a:gd name="T4" fmla="*/ 1 w 104"/>
                <a:gd name="T5" fmla="*/ 35 h 40"/>
                <a:gd name="T6" fmla="*/ 3 w 104"/>
                <a:gd name="T7" fmla="*/ 33 h 40"/>
                <a:gd name="T8" fmla="*/ 3 w 104"/>
                <a:gd name="T9" fmla="*/ 33 h 40"/>
                <a:gd name="T10" fmla="*/ 19 w 104"/>
                <a:gd name="T11" fmla="*/ 23 h 40"/>
                <a:gd name="T12" fmla="*/ 40 w 104"/>
                <a:gd name="T13" fmla="*/ 14 h 40"/>
                <a:gd name="T14" fmla="*/ 60 w 104"/>
                <a:gd name="T15" fmla="*/ 10 h 40"/>
                <a:gd name="T16" fmla="*/ 60 w 104"/>
                <a:gd name="T17" fmla="*/ 10 h 40"/>
                <a:gd name="T18" fmla="*/ 70 w 104"/>
                <a:gd name="T19" fmla="*/ 9 h 40"/>
                <a:gd name="T20" fmla="*/ 79 w 104"/>
                <a:gd name="T21" fmla="*/ 6 h 40"/>
                <a:gd name="T22" fmla="*/ 87 w 104"/>
                <a:gd name="T23" fmla="*/ 4 h 40"/>
                <a:gd name="T24" fmla="*/ 87 w 104"/>
                <a:gd name="T25" fmla="*/ 4 h 40"/>
                <a:gd name="T26" fmla="*/ 90 w 104"/>
                <a:gd name="T27" fmla="*/ 2 h 40"/>
                <a:gd name="T28" fmla="*/ 93 w 104"/>
                <a:gd name="T29" fmla="*/ 1 h 40"/>
                <a:gd name="T30" fmla="*/ 96 w 104"/>
                <a:gd name="T31" fmla="*/ 0 h 40"/>
                <a:gd name="T32" fmla="*/ 96 w 104"/>
                <a:gd name="T33" fmla="*/ 0 h 40"/>
                <a:gd name="T34" fmla="*/ 100 w 104"/>
                <a:gd name="T35" fmla="*/ 1 h 40"/>
                <a:gd name="T36" fmla="*/ 103 w 104"/>
                <a:gd name="T37" fmla="*/ 3 h 40"/>
                <a:gd name="T38" fmla="*/ 104 w 104"/>
                <a:gd name="T39" fmla="*/ 6 h 40"/>
                <a:gd name="T40" fmla="*/ 104 w 104"/>
                <a:gd name="T41" fmla="*/ 6 h 40"/>
                <a:gd name="T42" fmla="*/ 104 w 104"/>
                <a:gd name="T43" fmla="*/ 10 h 40"/>
                <a:gd name="T44" fmla="*/ 102 w 104"/>
                <a:gd name="T45" fmla="*/ 12 h 40"/>
                <a:gd name="T46" fmla="*/ 99 w 104"/>
                <a:gd name="T47" fmla="*/ 14 h 40"/>
                <a:gd name="T48" fmla="*/ 99 w 104"/>
                <a:gd name="T49" fmla="*/ 14 h 40"/>
                <a:gd name="T50" fmla="*/ 97 w 104"/>
                <a:gd name="T51" fmla="*/ 14 h 40"/>
                <a:gd name="T52" fmla="*/ 94 w 104"/>
                <a:gd name="T53" fmla="*/ 15 h 40"/>
                <a:gd name="T54" fmla="*/ 92 w 104"/>
                <a:gd name="T55" fmla="*/ 16 h 40"/>
                <a:gd name="T56" fmla="*/ 92 w 104"/>
                <a:gd name="T57" fmla="*/ 16 h 40"/>
                <a:gd name="T58" fmla="*/ 83 w 104"/>
                <a:gd name="T59" fmla="*/ 20 h 40"/>
                <a:gd name="T60" fmla="*/ 73 w 104"/>
                <a:gd name="T61" fmla="*/ 22 h 40"/>
                <a:gd name="T62" fmla="*/ 60 w 104"/>
                <a:gd name="T63" fmla="*/ 23 h 40"/>
                <a:gd name="T64" fmla="*/ 60 w 104"/>
                <a:gd name="T65" fmla="*/ 23 h 40"/>
                <a:gd name="T66" fmla="*/ 52 w 104"/>
                <a:gd name="T67" fmla="*/ 25 h 40"/>
                <a:gd name="T68" fmla="*/ 41 w 104"/>
                <a:gd name="T69" fmla="*/ 29 h 40"/>
                <a:gd name="T70" fmla="*/ 28 w 104"/>
                <a:gd name="T71" fmla="*/ 34 h 40"/>
                <a:gd name="T72" fmla="*/ 28 w 104"/>
                <a:gd name="T73" fmla="*/ 34 h 40"/>
                <a:gd name="T74" fmla="*/ 21 w 104"/>
                <a:gd name="T75" fmla="*/ 36 h 40"/>
                <a:gd name="T76" fmla="*/ 7 w 104"/>
                <a:gd name="T77" fmla="*/ 39 h 40"/>
                <a:gd name="T78" fmla="*/ 0 w 104"/>
                <a:gd name="T79" fmla="*/ 40 h 40"/>
                <a:gd name="T80" fmla="*/ 0 w 104"/>
                <a:gd name="T81" fmla="*/ 40 h 4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4"/>
                <a:gd name="T124" fmla="*/ 0 h 40"/>
                <a:gd name="T125" fmla="*/ 104 w 104"/>
                <a:gd name="T126" fmla="*/ 40 h 4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4" h="40">
                  <a:moveTo>
                    <a:pt x="0" y="40"/>
                  </a:moveTo>
                  <a:lnTo>
                    <a:pt x="0" y="38"/>
                  </a:lnTo>
                  <a:lnTo>
                    <a:pt x="1" y="35"/>
                  </a:lnTo>
                  <a:lnTo>
                    <a:pt x="3" y="33"/>
                  </a:lnTo>
                  <a:lnTo>
                    <a:pt x="19" y="23"/>
                  </a:lnTo>
                  <a:lnTo>
                    <a:pt x="40" y="14"/>
                  </a:lnTo>
                  <a:lnTo>
                    <a:pt x="60" y="10"/>
                  </a:lnTo>
                  <a:lnTo>
                    <a:pt x="70" y="9"/>
                  </a:lnTo>
                  <a:lnTo>
                    <a:pt x="79" y="6"/>
                  </a:lnTo>
                  <a:lnTo>
                    <a:pt x="87" y="4"/>
                  </a:lnTo>
                  <a:lnTo>
                    <a:pt x="90" y="2"/>
                  </a:lnTo>
                  <a:lnTo>
                    <a:pt x="93" y="1"/>
                  </a:lnTo>
                  <a:lnTo>
                    <a:pt x="96" y="0"/>
                  </a:lnTo>
                  <a:lnTo>
                    <a:pt x="100" y="1"/>
                  </a:lnTo>
                  <a:lnTo>
                    <a:pt x="103" y="3"/>
                  </a:lnTo>
                  <a:lnTo>
                    <a:pt x="104" y="6"/>
                  </a:lnTo>
                  <a:lnTo>
                    <a:pt x="104" y="10"/>
                  </a:lnTo>
                  <a:lnTo>
                    <a:pt x="102" y="12"/>
                  </a:lnTo>
                  <a:lnTo>
                    <a:pt x="99" y="14"/>
                  </a:lnTo>
                  <a:lnTo>
                    <a:pt x="97" y="14"/>
                  </a:lnTo>
                  <a:lnTo>
                    <a:pt x="94" y="15"/>
                  </a:lnTo>
                  <a:lnTo>
                    <a:pt x="92" y="16"/>
                  </a:lnTo>
                  <a:lnTo>
                    <a:pt x="83" y="20"/>
                  </a:lnTo>
                  <a:lnTo>
                    <a:pt x="73" y="22"/>
                  </a:lnTo>
                  <a:lnTo>
                    <a:pt x="60" y="23"/>
                  </a:lnTo>
                  <a:lnTo>
                    <a:pt x="52" y="25"/>
                  </a:lnTo>
                  <a:lnTo>
                    <a:pt x="41" y="29"/>
                  </a:lnTo>
                  <a:lnTo>
                    <a:pt x="28" y="34"/>
                  </a:lnTo>
                  <a:lnTo>
                    <a:pt x="21" y="36"/>
                  </a:lnTo>
                  <a:lnTo>
                    <a:pt x="7" y="39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11" name="Freeform 1120"/>
            <p:cNvSpPr>
              <a:spLocks/>
            </p:cNvSpPr>
            <p:nvPr/>
          </p:nvSpPr>
          <p:spPr bwMode="auto">
            <a:xfrm>
              <a:off x="1229" y="1682"/>
              <a:ext cx="46" cy="46"/>
            </a:xfrm>
            <a:custGeom>
              <a:avLst/>
              <a:gdLst>
                <a:gd name="T0" fmla="*/ 46 w 46"/>
                <a:gd name="T1" fmla="*/ 30 h 46"/>
                <a:gd name="T2" fmla="*/ 40 w 46"/>
                <a:gd name="T3" fmla="*/ 41 h 46"/>
                <a:gd name="T4" fmla="*/ 29 w 46"/>
                <a:gd name="T5" fmla="*/ 46 h 46"/>
                <a:gd name="T6" fmla="*/ 16 w 46"/>
                <a:gd name="T7" fmla="*/ 46 h 46"/>
                <a:gd name="T8" fmla="*/ 16 w 46"/>
                <a:gd name="T9" fmla="*/ 46 h 46"/>
                <a:gd name="T10" fmla="*/ 6 w 46"/>
                <a:gd name="T11" fmla="*/ 40 h 46"/>
                <a:gd name="T12" fmla="*/ 0 w 46"/>
                <a:gd name="T13" fmla="*/ 29 h 46"/>
                <a:gd name="T14" fmla="*/ 0 w 46"/>
                <a:gd name="T15" fmla="*/ 17 h 46"/>
                <a:gd name="T16" fmla="*/ 0 w 46"/>
                <a:gd name="T17" fmla="*/ 17 h 46"/>
                <a:gd name="T18" fmla="*/ 6 w 46"/>
                <a:gd name="T19" fmla="*/ 6 h 46"/>
                <a:gd name="T20" fmla="*/ 17 w 46"/>
                <a:gd name="T21" fmla="*/ 0 h 46"/>
                <a:gd name="T22" fmla="*/ 30 w 46"/>
                <a:gd name="T23" fmla="*/ 0 h 46"/>
                <a:gd name="T24" fmla="*/ 30 w 46"/>
                <a:gd name="T25" fmla="*/ 0 h 46"/>
                <a:gd name="T26" fmla="*/ 40 w 46"/>
                <a:gd name="T27" fmla="*/ 6 h 46"/>
                <a:gd name="T28" fmla="*/ 46 w 46"/>
                <a:gd name="T29" fmla="*/ 17 h 46"/>
                <a:gd name="T30" fmla="*/ 46 w 46"/>
                <a:gd name="T31" fmla="*/ 30 h 46"/>
                <a:gd name="T32" fmla="*/ 46 w 46"/>
                <a:gd name="T33" fmla="*/ 30 h 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"/>
                <a:gd name="T52" fmla="*/ 0 h 46"/>
                <a:gd name="T53" fmla="*/ 46 w 46"/>
                <a:gd name="T54" fmla="*/ 46 h 4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" h="46">
                  <a:moveTo>
                    <a:pt x="46" y="30"/>
                  </a:moveTo>
                  <a:lnTo>
                    <a:pt x="40" y="41"/>
                  </a:lnTo>
                  <a:lnTo>
                    <a:pt x="29" y="46"/>
                  </a:lnTo>
                  <a:lnTo>
                    <a:pt x="16" y="46"/>
                  </a:lnTo>
                  <a:lnTo>
                    <a:pt x="6" y="40"/>
                  </a:lnTo>
                  <a:lnTo>
                    <a:pt x="0" y="29"/>
                  </a:lnTo>
                  <a:lnTo>
                    <a:pt x="0" y="17"/>
                  </a:lnTo>
                  <a:lnTo>
                    <a:pt x="6" y="6"/>
                  </a:lnTo>
                  <a:lnTo>
                    <a:pt x="17" y="0"/>
                  </a:lnTo>
                  <a:lnTo>
                    <a:pt x="30" y="0"/>
                  </a:lnTo>
                  <a:lnTo>
                    <a:pt x="40" y="6"/>
                  </a:lnTo>
                  <a:lnTo>
                    <a:pt x="46" y="17"/>
                  </a:lnTo>
                  <a:lnTo>
                    <a:pt x="46" y="3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12" name="Freeform 1121"/>
            <p:cNvSpPr>
              <a:spLocks/>
            </p:cNvSpPr>
            <p:nvPr/>
          </p:nvSpPr>
          <p:spPr bwMode="auto">
            <a:xfrm>
              <a:off x="1240" y="1734"/>
              <a:ext cx="91" cy="20"/>
            </a:xfrm>
            <a:custGeom>
              <a:avLst/>
              <a:gdLst>
                <a:gd name="T0" fmla="*/ 85 w 91"/>
                <a:gd name="T1" fmla="*/ 14 h 20"/>
                <a:gd name="T2" fmla="*/ 72 w 91"/>
                <a:gd name="T3" fmla="*/ 14 h 20"/>
                <a:gd name="T4" fmla="*/ 60 w 91"/>
                <a:gd name="T5" fmla="*/ 16 h 20"/>
                <a:gd name="T6" fmla="*/ 48 w 91"/>
                <a:gd name="T7" fmla="*/ 18 h 20"/>
                <a:gd name="T8" fmla="*/ 48 w 91"/>
                <a:gd name="T9" fmla="*/ 18 h 20"/>
                <a:gd name="T10" fmla="*/ 34 w 91"/>
                <a:gd name="T11" fmla="*/ 20 h 20"/>
                <a:gd name="T12" fmla="*/ 20 w 91"/>
                <a:gd name="T13" fmla="*/ 20 h 20"/>
                <a:gd name="T14" fmla="*/ 6 w 91"/>
                <a:gd name="T15" fmla="*/ 20 h 20"/>
                <a:gd name="T16" fmla="*/ 6 w 91"/>
                <a:gd name="T17" fmla="*/ 20 h 20"/>
                <a:gd name="T18" fmla="*/ 3 w 91"/>
                <a:gd name="T19" fmla="*/ 18 h 20"/>
                <a:gd name="T20" fmla="*/ 1 w 91"/>
                <a:gd name="T21" fmla="*/ 16 h 20"/>
                <a:gd name="T22" fmla="*/ 0 w 91"/>
                <a:gd name="T23" fmla="*/ 12 h 20"/>
                <a:gd name="T24" fmla="*/ 0 w 91"/>
                <a:gd name="T25" fmla="*/ 12 h 20"/>
                <a:gd name="T26" fmla="*/ 1 w 91"/>
                <a:gd name="T27" fmla="*/ 9 h 20"/>
                <a:gd name="T28" fmla="*/ 3 w 91"/>
                <a:gd name="T29" fmla="*/ 7 h 20"/>
                <a:gd name="T30" fmla="*/ 7 w 91"/>
                <a:gd name="T31" fmla="*/ 6 h 20"/>
                <a:gd name="T32" fmla="*/ 7 w 91"/>
                <a:gd name="T33" fmla="*/ 6 h 20"/>
                <a:gd name="T34" fmla="*/ 26 w 91"/>
                <a:gd name="T35" fmla="*/ 6 h 20"/>
                <a:gd name="T36" fmla="*/ 46 w 91"/>
                <a:gd name="T37" fmla="*/ 5 h 20"/>
                <a:gd name="T38" fmla="*/ 65 w 91"/>
                <a:gd name="T39" fmla="*/ 1 h 20"/>
                <a:gd name="T40" fmla="*/ 65 w 91"/>
                <a:gd name="T41" fmla="*/ 1 h 20"/>
                <a:gd name="T42" fmla="*/ 71 w 91"/>
                <a:gd name="T43" fmla="*/ 0 h 20"/>
                <a:gd name="T44" fmla="*/ 77 w 91"/>
                <a:gd name="T45" fmla="*/ 0 h 20"/>
                <a:gd name="T46" fmla="*/ 84 w 91"/>
                <a:gd name="T47" fmla="*/ 0 h 20"/>
                <a:gd name="T48" fmla="*/ 84 w 91"/>
                <a:gd name="T49" fmla="*/ 0 h 20"/>
                <a:gd name="T50" fmla="*/ 87 w 91"/>
                <a:gd name="T51" fmla="*/ 1 h 20"/>
                <a:gd name="T52" fmla="*/ 90 w 91"/>
                <a:gd name="T53" fmla="*/ 3 h 20"/>
                <a:gd name="T54" fmla="*/ 91 w 91"/>
                <a:gd name="T55" fmla="*/ 6 h 20"/>
                <a:gd name="T56" fmla="*/ 91 w 91"/>
                <a:gd name="T57" fmla="*/ 6 h 20"/>
                <a:gd name="T58" fmla="*/ 90 w 91"/>
                <a:gd name="T59" fmla="*/ 10 h 20"/>
                <a:gd name="T60" fmla="*/ 88 w 91"/>
                <a:gd name="T61" fmla="*/ 12 h 20"/>
                <a:gd name="T62" fmla="*/ 85 w 91"/>
                <a:gd name="T63" fmla="*/ 14 h 20"/>
                <a:gd name="T64" fmla="*/ 85 w 91"/>
                <a:gd name="T65" fmla="*/ 14 h 2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1"/>
                <a:gd name="T100" fmla="*/ 0 h 20"/>
                <a:gd name="T101" fmla="*/ 91 w 91"/>
                <a:gd name="T102" fmla="*/ 20 h 2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1" h="20">
                  <a:moveTo>
                    <a:pt x="85" y="14"/>
                  </a:moveTo>
                  <a:lnTo>
                    <a:pt x="72" y="14"/>
                  </a:lnTo>
                  <a:lnTo>
                    <a:pt x="60" y="16"/>
                  </a:lnTo>
                  <a:lnTo>
                    <a:pt x="48" y="18"/>
                  </a:lnTo>
                  <a:lnTo>
                    <a:pt x="34" y="20"/>
                  </a:lnTo>
                  <a:lnTo>
                    <a:pt x="20" y="20"/>
                  </a:lnTo>
                  <a:lnTo>
                    <a:pt x="6" y="20"/>
                  </a:lnTo>
                  <a:lnTo>
                    <a:pt x="3" y="18"/>
                  </a:lnTo>
                  <a:lnTo>
                    <a:pt x="1" y="16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7"/>
                  </a:lnTo>
                  <a:lnTo>
                    <a:pt x="7" y="6"/>
                  </a:lnTo>
                  <a:lnTo>
                    <a:pt x="26" y="6"/>
                  </a:lnTo>
                  <a:lnTo>
                    <a:pt x="46" y="5"/>
                  </a:lnTo>
                  <a:lnTo>
                    <a:pt x="65" y="1"/>
                  </a:lnTo>
                  <a:lnTo>
                    <a:pt x="71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87" y="1"/>
                  </a:lnTo>
                  <a:lnTo>
                    <a:pt x="90" y="3"/>
                  </a:lnTo>
                  <a:lnTo>
                    <a:pt x="91" y="6"/>
                  </a:lnTo>
                  <a:lnTo>
                    <a:pt x="90" y="10"/>
                  </a:lnTo>
                  <a:lnTo>
                    <a:pt x="88" y="12"/>
                  </a:lnTo>
                  <a:lnTo>
                    <a:pt x="85" y="1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13" name="Freeform 1122"/>
            <p:cNvSpPr>
              <a:spLocks/>
            </p:cNvSpPr>
            <p:nvPr/>
          </p:nvSpPr>
          <p:spPr bwMode="auto">
            <a:xfrm>
              <a:off x="1238" y="1752"/>
              <a:ext cx="93" cy="23"/>
            </a:xfrm>
            <a:custGeom>
              <a:avLst/>
              <a:gdLst>
                <a:gd name="T0" fmla="*/ 6 w 93"/>
                <a:gd name="T1" fmla="*/ 1 h 23"/>
                <a:gd name="T2" fmla="*/ 16 w 93"/>
                <a:gd name="T3" fmla="*/ 0 h 23"/>
                <a:gd name="T4" fmla="*/ 26 w 93"/>
                <a:gd name="T5" fmla="*/ 1 h 23"/>
                <a:gd name="T6" fmla="*/ 35 w 93"/>
                <a:gd name="T7" fmla="*/ 5 h 23"/>
                <a:gd name="T8" fmla="*/ 35 w 93"/>
                <a:gd name="T9" fmla="*/ 5 h 23"/>
                <a:gd name="T10" fmla="*/ 51 w 93"/>
                <a:gd name="T11" fmla="*/ 9 h 23"/>
                <a:gd name="T12" fmla="*/ 68 w 93"/>
                <a:gd name="T13" fmla="*/ 8 h 23"/>
                <a:gd name="T14" fmla="*/ 85 w 93"/>
                <a:gd name="T15" fmla="*/ 7 h 23"/>
                <a:gd name="T16" fmla="*/ 85 w 93"/>
                <a:gd name="T17" fmla="*/ 7 h 23"/>
                <a:gd name="T18" fmla="*/ 88 w 93"/>
                <a:gd name="T19" fmla="*/ 7 h 23"/>
                <a:gd name="T20" fmla="*/ 91 w 93"/>
                <a:gd name="T21" fmla="*/ 9 h 23"/>
                <a:gd name="T22" fmla="*/ 93 w 93"/>
                <a:gd name="T23" fmla="*/ 12 h 23"/>
                <a:gd name="T24" fmla="*/ 93 w 93"/>
                <a:gd name="T25" fmla="*/ 12 h 23"/>
                <a:gd name="T26" fmla="*/ 93 w 93"/>
                <a:gd name="T27" fmla="*/ 15 h 23"/>
                <a:gd name="T28" fmla="*/ 91 w 93"/>
                <a:gd name="T29" fmla="*/ 19 h 23"/>
                <a:gd name="T30" fmla="*/ 88 w 93"/>
                <a:gd name="T31" fmla="*/ 20 h 23"/>
                <a:gd name="T32" fmla="*/ 88 w 93"/>
                <a:gd name="T33" fmla="*/ 20 h 23"/>
                <a:gd name="T34" fmla="*/ 77 w 93"/>
                <a:gd name="T35" fmla="*/ 22 h 23"/>
                <a:gd name="T36" fmla="*/ 65 w 93"/>
                <a:gd name="T37" fmla="*/ 22 h 23"/>
                <a:gd name="T38" fmla="*/ 54 w 93"/>
                <a:gd name="T39" fmla="*/ 23 h 23"/>
                <a:gd name="T40" fmla="*/ 54 w 93"/>
                <a:gd name="T41" fmla="*/ 23 h 23"/>
                <a:gd name="T42" fmla="*/ 42 w 93"/>
                <a:gd name="T43" fmla="*/ 22 h 23"/>
                <a:gd name="T44" fmla="*/ 32 w 93"/>
                <a:gd name="T45" fmla="*/ 19 h 23"/>
                <a:gd name="T46" fmla="*/ 22 w 93"/>
                <a:gd name="T47" fmla="*/ 13 h 23"/>
                <a:gd name="T48" fmla="*/ 22 w 93"/>
                <a:gd name="T49" fmla="*/ 13 h 23"/>
                <a:gd name="T50" fmla="*/ 18 w 93"/>
                <a:gd name="T51" fmla="*/ 13 h 23"/>
                <a:gd name="T52" fmla="*/ 13 w 93"/>
                <a:gd name="T53" fmla="*/ 14 h 23"/>
                <a:gd name="T54" fmla="*/ 8 w 93"/>
                <a:gd name="T55" fmla="*/ 15 h 23"/>
                <a:gd name="T56" fmla="*/ 8 w 93"/>
                <a:gd name="T57" fmla="*/ 15 h 23"/>
                <a:gd name="T58" fmla="*/ 4 w 93"/>
                <a:gd name="T59" fmla="*/ 14 h 23"/>
                <a:gd name="T60" fmla="*/ 2 w 93"/>
                <a:gd name="T61" fmla="*/ 12 h 23"/>
                <a:gd name="T62" fmla="*/ 0 w 93"/>
                <a:gd name="T63" fmla="*/ 9 h 23"/>
                <a:gd name="T64" fmla="*/ 0 w 93"/>
                <a:gd name="T65" fmla="*/ 9 h 23"/>
                <a:gd name="T66" fmla="*/ 1 w 93"/>
                <a:gd name="T67" fmla="*/ 5 h 23"/>
                <a:gd name="T68" fmla="*/ 3 w 93"/>
                <a:gd name="T69" fmla="*/ 2 h 23"/>
                <a:gd name="T70" fmla="*/ 6 w 93"/>
                <a:gd name="T71" fmla="*/ 1 h 23"/>
                <a:gd name="T72" fmla="*/ 6 w 93"/>
                <a:gd name="T73" fmla="*/ 1 h 2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93"/>
                <a:gd name="T112" fmla="*/ 0 h 23"/>
                <a:gd name="T113" fmla="*/ 93 w 93"/>
                <a:gd name="T114" fmla="*/ 23 h 2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93" h="23">
                  <a:moveTo>
                    <a:pt x="6" y="1"/>
                  </a:moveTo>
                  <a:lnTo>
                    <a:pt x="16" y="0"/>
                  </a:lnTo>
                  <a:lnTo>
                    <a:pt x="26" y="1"/>
                  </a:lnTo>
                  <a:lnTo>
                    <a:pt x="35" y="5"/>
                  </a:lnTo>
                  <a:lnTo>
                    <a:pt x="51" y="9"/>
                  </a:lnTo>
                  <a:lnTo>
                    <a:pt x="68" y="8"/>
                  </a:lnTo>
                  <a:lnTo>
                    <a:pt x="85" y="7"/>
                  </a:lnTo>
                  <a:lnTo>
                    <a:pt x="88" y="7"/>
                  </a:lnTo>
                  <a:lnTo>
                    <a:pt x="91" y="9"/>
                  </a:lnTo>
                  <a:lnTo>
                    <a:pt x="93" y="12"/>
                  </a:lnTo>
                  <a:lnTo>
                    <a:pt x="93" y="15"/>
                  </a:lnTo>
                  <a:lnTo>
                    <a:pt x="91" y="19"/>
                  </a:lnTo>
                  <a:lnTo>
                    <a:pt x="88" y="20"/>
                  </a:lnTo>
                  <a:lnTo>
                    <a:pt x="77" y="22"/>
                  </a:lnTo>
                  <a:lnTo>
                    <a:pt x="65" y="22"/>
                  </a:lnTo>
                  <a:lnTo>
                    <a:pt x="54" y="23"/>
                  </a:lnTo>
                  <a:lnTo>
                    <a:pt x="42" y="22"/>
                  </a:lnTo>
                  <a:lnTo>
                    <a:pt x="32" y="19"/>
                  </a:lnTo>
                  <a:lnTo>
                    <a:pt x="22" y="13"/>
                  </a:lnTo>
                  <a:lnTo>
                    <a:pt x="18" y="13"/>
                  </a:lnTo>
                  <a:lnTo>
                    <a:pt x="13" y="14"/>
                  </a:lnTo>
                  <a:lnTo>
                    <a:pt x="8" y="15"/>
                  </a:lnTo>
                  <a:lnTo>
                    <a:pt x="4" y="14"/>
                  </a:lnTo>
                  <a:lnTo>
                    <a:pt x="2" y="12"/>
                  </a:lnTo>
                  <a:lnTo>
                    <a:pt x="0" y="9"/>
                  </a:lnTo>
                  <a:lnTo>
                    <a:pt x="1" y="5"/>
                  </a:lnTo>
                  <a:lnTo>
                    <a:pt x="3" y="2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14" name="Freeform 1123"/>
            <p:cNvSpPr>
              <a:spLocks/>
            </p:cNvSpPr>
            <p:nvPr/>
          </p:nvSpPr>
          <p:spPr bwMode="auto">
            <a:xfrm>
              <a:off x="1212" y="1727"/>
              <a:ext cx="48" cy="48"/>
            </a:xfrm>
            <a:custGeom>
              <a:avLst/>
              <a:gdLst>
                <a:gd name="T0" fmla="*/ 48 w 48"/>
                <a:gd name="T1" fmla="*/ 24 h 48"/>
                <a:gd name="T2" fmla="*/ 45 w 48"/>
                <a:gd name="T3" fmla="*/ 36 h 48"/>
                <a:gd name="T4" fmla="*/ 36 w 48"/>
                <a:gd name="T5" fmla="*/ 45 h 48"/>
                <a:gd name="T6" fmla="*/ 24 w 48"/>
                <a:gd name="T7" fmla="*/ 48 h 48"/>
                <a:gd name="T8" fmla="*/ 24 w 48"/>
                <a:gd name="T9" fmla="*/ 48 h 48"/>
                <a:gd name="T10" fmla="*/ 12 w 48"/>
                <a:gd name="T11" fmla="*/ 45 h 48"/>
                <a:gd name="T12" fmla="*/ 3 w 48"/>
                <a:gd name="T13" fmla="*/ 36 h 48"/>
                <a:gd name="T14" fmla="*/ 0 w 48"/>
                <a:gd name="T15" fmla="*/ 24 h 48"/>
                <a:gd name="T16" fmla="*/ 0 w 48"/>
                <a:gd name="T17" fmla="*/ 24 h 48"/>
                <a:gd name="T18" fmla="*/ 3 w 48"/>
                <a:gd name="T19" fmla="*/ 12 h 48"/>
                <a:gd name="T20" fmla="*/ 12 w 48"/>
                <a:gd name="T21" fmla="*/ 3 h 48"/>
                <a:gd name="T22" fmla="*/ 24 w 48"/>
                <a:gd name="T23" fmla="*/ 0 h 48"/>
                <a:gd name="T24" fmla="*/ 24 w 48"/>
                <a:gd name="T25" fmla="*/ 0 h 48"/>
                <a:gd name="T26" fmla="*/ 36 w 48"/>
                <a:gd name="T27" fmla="*/ 3 h 48"/>
                <a:gd name="T28" fmla="*/ 45 w 48"/>
                <a:gd name="T29" fmla="*/ 12 h 48"/>
                <a:gd name="T30" fmla="*/ 48 w 48"/>
                <a:gd name="T31" fmla="*/ 24 h 48"/>
                <a:gd name="T32" fmla="*/ 48 w 48"/>
                <a:gd name="T33" fmla="*/ 24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48" y="24"/>
                  </a:moveTo>
                  <a:lnTo>
                    <a:pt x="45" y="36"/>
                  </a:lnTo>
                  <a:lnTo>
                    <a:pt x="36" y="45"/>
                  </a:lnTo>
                  <a:lnTo>
                    <a:pt x="24" y="48"/>
                  </a:lnTo>
                  <a:lnTo>
                    <a:pt x="12" y="45"/>
                  </a:lnTo>
                  <a:lnTo>
                    <a:pt x="3" y="36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6" y="3"/>
                  </a:lnTo>
                  <a:lnTo>
                    <a:pt x="45" y="12"/>
                  </a:lnTo>
                  <a:lnTo>
                    <a:pt x="48" y="24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15" name="Freeform 1124"/>
            <p:cNvSpPr>
              <a:spLocks/>
            </p:cNvSpPr>
            <p:nvPr/>
          </p:nvSpPr>
          <p:spPr bwMode="auto">
            <a:xfrm>
              <a:off x="1240" y="1780"/>
              <a:ext cx="92" cy="24"/>
            </a:xfrm>
            <a:custGeom>
              <a:avLst/>
              <a:gdLst>
                <a:gd name="T0" fmla="*/ 7 w 92"/>
                <a:gd name="T1" fmla="*/ 10 h 24"/>
                <a:gd name="T2" fmla="*/ 15 w 92"/>
                <a:gd name="T3" fmla="*/ 10 h 24"/>
                <a:gd name="T4" fmla="*/ 23 w 92"/>
                <a:gd name="T5" fmla="*/ 10 h 24"/>
                <a:gd name="T6" fmla="*/ 30 w 92"/>
                <a:gd name="T7" fmla="*/ 9 h 24"/>
                <a:gd name="T8" fmla="*/ 30 w 92"/>
                <a:gd name="T9" fmla="*/ 9 h 24"/>
                <a:gd name="T10" fmla="*/ 49 w 92"/>
                <a:gd name="T11" fmla="*/ 4 h 24"/>
                <a:gd name="T12" fmla="*/ 67 w 92"/>
                <a:gd name="T13" fmla="*/ 2 h 24"/>
                <a:gd name="T14" fmla="*/ 86 w 92"/>
                <a:gd name="T15" fmla="*/ 0 h 24"/>
                <a:gd name="T16" fmla="*/ 86 w 92"/>
                <a:gd name="T17" fmla="*/ 0 h 24"/>
                <a:gd name="T18" fmla="*/ 89 w 92"/>
                <a:gd name="T19" fmla="*/ 2 h 24"/>
                <a:gd name="T20" fmla="*/ 92 w 92"/>
                <a:gd name="T21" fmla="*/ 4 h 24"/>
                <a:gd name="T22" fmla="*/ 92 w 92"/>
                <a:gd name="T23" fmla="*/ 8 h 24"/>
                <a:gd name="T24" fmla="*/ 92 w 92"/>
                <a:gd name="T25" fmla="*/ 8 h 24"/>
                <a:gd name="T26" fmla="*/ 91 w 92"/>
                <a:gd name="T27" fmla="*/ 11 h 24"/>
                <a:gd name="T28" fmla="*/ 88 w 92"/>
                <a:gd name="T29" fmla="*/ 13 h 24"/>
                <a:gd name="T30" fmla="*/ 85 w 92"/>
                <a:gd name="T31" fmla="*/ 14 h 24"/>
                <a:gd name="T32" fmla="*/ 85 w 92"/>
                <a:gd name="T33" fmla="*/ 14 h 24"/>
                <a:gd name="T34" fmla="*/ 67 w 92"/>
                <a:gd name="T35" fmla="*/ 15 h 24"/>
                <a:gd name="T36" fmla="*/ 49 w 92"/>
                <a:gd name="T37" fmla="*/ 18 h 24"/>
                <a:gd name="T38" fmla="*/ 31 w 92"/>
                <a:gd name="T39" fmla="*/ 23 h 24"/>
                <a:gd name="T40" fmla="*/ 31 w 92"/>
                <a:gd name="T41" fmla="*/ 23 h 24"/>
                <a:gd name="T42" fmla="*/ 23 w 92"/>
                <a:gd name="T43" fmla="*/ 24 h 24"/>
                <a:gd name="T44" fmla="*/ 15 w 92"/>
                <a:gd name="T45" fmla="*/ 24 h 24"/>
                <a:gd name="T46" fmla="*/ 6 w 92"/>
                <a:gd name="T47" fmla="*/ 23 h 24"/>
                <a:gd name="T48" fmla="*/ 6 w 92"/>
                <a:gd name="T49" fmla="*/ 23 h 24"/>
                <a:gd name="T50" fmla="*/ 3 w 92"/>
                <a:gd name="T51" fmla="*/ 22 h 24"/>
                <a:gd name="T52" fmla="*/ 0 w 92"/>
                <a:gd name="T53" fmla="*/ 19 h 24"/>
                <a:gd name="T54" fmla="*/ 0 w 92"/>
                <a:gd name="T55" fmla="*/ 16 h 24"/>
                <a:gd name="T56" fmla="*/ 0 w 92"/>
                <a:gd name="T57" fmla="*/ 16 h 24"/>
                <a:gd name="T58" fmla="*/ 1 w 92"/>
                <a:gd name="T59" fmla="*/ 12 h 24"/>
                <a:gd name="T60" fmla="*/ 4 w 92"/>
                <a:gd name="T61" fmla="*/ 10 h 24"/>
                <a:gd name="T62" fmla="*/ 7 w 92"/>
                <a:gd name="T63" fmla="*/ 10 h 24"/>
                <a:gd name="T64" fmla="*/ 7 w 92"/>
                <a:gd name="T65" fmla="*/ 10 h 2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2"/>
                <a:gd name="T100" fmla="*/ 0 h 24"/>
                <a:gd name="T101" fmla="*/ 92 w 92"/>
                <a:gd name="T102" fmla="*/ 24 h 2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2" h="24">
                  <a:moveTo>
                    <a:pt x="7" y="10"/>
                  </a:moveTo>
                  <a:lnTo>
                    <a:pt x="15" y="10"/>
                  </a:lnTo>
                  <a:lnTo>
                    <a:pt x="23" y="10"/>
                  </a:lnTo>
                  <a:lnTo>
                    <a:pt x="30" y="9"/>
                  </a:lnTo>
                  <a:lnTo>
                    <a:pt x="49" y="4"/>
                  </a:lnTo>
                  <a:lnTo>
                    <a:pt x="67" y="2"/>
                  </a:lnTo>
                  <a:lnTo>
                    <a:pt x="86" y="0"/>
                  </a:lnTo>
                  <a:lnTo>
                    <a:pt x="89" y="2"/>
                  </a:lnTo>
                  <a:lnTo>
                    <a:pt x="92" y="4"/>
                  </a:lnTo>
                  <a:lnTo>
                    <a:pt x="92" y="8"/>
                  </a:lnTo>
                  <a:lnTo>
                    <a:pt x="91" y="11"/>
                  </a:lnTo>
                  <a:lnTo>
                    <a:pt x="88" y="13"/>
                  </a:lnTo>
                  <a:lnTo>
                    <a:pt x="85" y="14"/>
                  </a:lnTo>
                  <a:lnTo>
                    <a:pt x="67" y="15"/>
                  </a:lnTo>
                  <a:lnTo>
                    <a:pt x="49" y="18"/>
                  </a:lnTo>
                  <a:lnTo>
                    <a:pt x="31" y="23"/>
                  </a:lnTo>
                  <a:lnTo>
                    <a:pt x="23" y="24"/>
                  </a:lnTo>
                  <a:lnTo>
                    <a:pt x="15" y="24"/>
                  </a:lnTo>
                  <a:lnTo>
                    <a:pt x="6" y="23"/>
                  </a:lnTo>
                  <a:lnTo>
                    <a:pt x="3" y="22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1" y="12"/>
                  </a:lnTo>
                  <a:lnTo>
                    <a:pt x="4" y="10"/>
                  </a:lnTo>
                  <a:lnTo>
                    <a:pt x="7" y="1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16" name="Freeform 1125"/>
            <p:cNvSpPr>
              <a:spLocks/>
            </p:cNvSpPr>
            <p:nvPr/>
          </p:nvSpPr>
          <p:spPr bwMode="auto">
            <a:xfrm>
              <a:off x="1239" y="1799"/>
              <a:ext cx="93" cy="23"/>
            </a:xfrm>
            <a:custGeom>
              <a:avLst/>
              <a:gdLst>
                <a:gd name="T0" fmla="*/ 11 w 93"/>
                <a:gd name="T1" fmla="*/ 0 h 23"/>
                <a:gd name="T2" fmla="*/ 27 w 93"/>
                <a:gd name="T3" fmla="*/ 4 h 23"/>
                <a:gd name="T4" fmla="*/ 43 w 93"/>
                <a:gd name="T5" fmla="*/ 7 h 23"/>
                <a:gd name="T6" fmla="*/ 60 w 93"/>
                <a:gd name="T7" fmla="*/ 9 h 23"/>
                <a:gd name="T8" fmla="*/ 60 w 93"/>
                <a:gd name="T9" fmla="*/ 9 h 23"/>
                <a:gd name="T10" fmla="*/ 68 w 93"/>
                <a:gd name="T11" fmla="*/ 8 h 23"/>
                <a:gd name="T12" fmla="*/ 76 w 93"/>
                <a:gd name="T13" fmla="*/ 6 h 23"/>
                <a:gd name="T14" fmla="*/ 84 w 93"/>
                <a:gd name="T15" fmla="*/ 2 h 23"/>
                <a:gd name="T16" fmla="*/ 84 w 93"/>
                <a:gd name="T17" fmla="*/ 2 h 23"/>
                <a:gd name="T18" fmla="*/ 88 w 93"/>
                <a:gd name="T19" fmla="*/ 2 h 23"/>
                <a:gd name="T20" fmla="*/ 91 w 93"/>
                <a:gd name="T21" fmla="*/ 4 h 23"/>
                <a:gd name="T22" fmla="*/ 93 w 93"/>
                <a:gd name="T23" fmla="*/ 7 h 23"/>
                <a:gd name="T24" fmla="*/ 93 w 93"/>
                <a:gd name="T25" fmla="*/ 7 h 23"/>
                <a:gd name="T26" fmla="*/ 93 w 93"/>
                <a:gd name="T27" fmla="*/ 11 h 23"/>
                <a:gd name="T28" fmla="*/ 92 w 93"/>
                <a:gd name="T29" fmla="*/ 14 h 23"/>
                <a:gd name="T30" fmla="*/ 89 w 93"/>
                <a:gd name="T31" fmla="*/ 16 h 23"/>
                <a:gd name="T32" fmla="*/ 89 w 93"/>
                <a:gd name="T33" fmla="*/ 16 h 23"/>
                <a:gd name="T34" fmla="*/ 79 w 93"/>
                <a:gd name="T35" fmla="*/ 20 h 23"/>
                <a:gd name="T36" fmla="*/ 69 w 93"/>
                <a:gd name="T37" fmla="*/ 23 h 23"/>
                <a:gd name="T38" fmla="*/ 58 w 93"/>
                <a:gd name="T39" fmla="*/ 23 h 23"/>
                <a:gd name="T40" fmla="*/ 58 w 93"/>
                <a:gd name="T41" fmla="*/ 23 h 23"/>
                <a:gd name="T42" fmla="*/ 40 w 93"/>
                <a:gd name="T43" fmla="*/ 20 h 23"/>
                <a:gd name="T44" fmla="*/ 22 w 93"/>
                <a:gd name="T45" fmla="*/ 18 h 23"/>
                <a:gd name="T46" fmla="*/ 4 w 93"/>
                <a:gd name="T47" fmla="*/ 13 h 23"/>
                <a:gd name="T48" fmla="*/ 4 w 93"/>
                <a:gd name="T49" fmla="*/ 13 h 23"/>
                <a:gd name="T50" fmla="*/ 1 w 93"/>
                <a:gd name="T51" fmla="*/ 11 h 23"/>
                <a:gd name="T52" fmla="*/ 0 w 93"/>
                <a:gd name="T53" fmla="*/ 7 h 23"/>
                <a:gd name="T54" fmla="*/ 1 w 93"/>
                <a:gd name="T55" fmla="*/ 3 h 23"/>
                <a:gd name="T56" fmla="*/ 1 w 93"/>
                <a:gd name="T57" fmla="*/ 3 h 23"/>
                <a:gd name="T58" fmla="*/ 3 w 93"/>
                <a:gd name="T59" fmla="*/ 1 h 23"/>
                <a:gd name="T60" fmla="*/ 7 w 93"/>
                <a:gd name="T61" fmla="*/ 0 h 23"/>
                <a:gd name="T62" fmla="*/ 11 w 93"/>
                <a:gd name="T63" fmla="*/ 0 h 23"/>
                <a:gd name="T64" fmla="*/ 11 w 93"/>
                <a:gd name="T65" fmla="*/ 0 h 2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3"/>
                <a:gd name="T100" fmla="*/ 0 h 23"/>
                <a:gd name="T101" fmla="*/ 93 w 93"/>
                <a:gd name="T102" fmla="*/ 23 h 2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3" h="23">
                  <a:moveTo>
                    <a:pt x="11" y="0"/>
                  </a:moveTo>
                  <a:lnTo>
                    <a:pt x="27" y="4"/>
                  </a:lnTo>
                  <a:lnTo>
                    <a:pt x="43" y="7"/>
                  </a:lnTo>
                  <a:lnTo>
                    <a:pt x="60" y="9"/>
                  </a:lnTo>
                  <a:lnTo>
                    <a:pt x="68" y="8"/>
                  </a:lnTo>
                  <a:lnTo>
                    <a:pt x="76" y="6"/>
                  </a:lnTo>
                  <a:lnTo>
                    <a:pt x="84" y="2"/>
                  </a:lnTo>
                  <a:lnTo>
                    <a:pt x="88" y="2"/>
                  </a:lnTo>
                  <a:lnTo>
                    <a:pt x="91" y="4"/>
                  </a:lnTo>
                  <a:lnTo>
                    <a:pt x="93" y="7"/>
                  </a:lnTo>
                  <a:lnTo>
                    <a:pt x="93" y="11"/>
                  </a:lnTo>
                  <a:lnTo>
                    <a:pt x="92" y="14"/>
                  </a:lnTo>
                  <a:lnTo>
                    <a:pt x="89" y="16"/>
                  </a:lnTo>
                  <a:lnTo>
                    <a:pt x="79" y="20"/>
                  </a:lnTo>
                  <a:lnTo>
                    <a:pt x="69" y="23"/>
                  </a:lnTo>
                  <a:lnTo>
                    <a:pt x="58" y="23"/>
                  </a:lnTo>
                  <a:lnTo>
                    <a:pt x="40" y="20"/>
                  </a:lnTo>
                  <a:lnTo>
                    <a:pt x="22" y="18"/>
                  </a:lnTo>
                  <a:lnTo>
                    <a:pt x="4" y="13"/>
                  </a:lnTo>
                  <a:lnTo>
                    <a:pt x="1" y="11"/>
                  </a:lnTo>
                  <a:lnTo>
                    <a:pt x="0" y="7"/>
                  </a:lnTo>
                  <a:lnTo>
                    <a:pt x="1" y="3"/>
                  </a:lnTo>
                  <a:lnTo>
                    <a:pt x="3" y="1"/>
                  </a:lnTo>
                  <a:lnTo>
                    <a:pt x="7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17" name="Freeform 1126"/>
            <p:cNvSpPr>
              <a:spLocks/>
            </p:cNvSpPr>
            <p:nvPr/>
          </p:nvSpPr>
          <p:spPr bwMode="auto">
            <a:xfrm>
              <a:off x="1242" y="1807"/>
              <a:ext cx="89" cy="45"/>
            </a:xfrm>
            <a:custGeom>
              <a:avLst/>
              <a:gdLst>
                <a:gd name="T0" fmla="*/ 5 w 89"/>
                <a:gd name="T1" fmla="*/ 31 h 45"/>
                <a:gd name="T2" fmla="*/ 15 w 89"/>
                <a:gd name="T3" fmla="*/ 27 h 45"/>
                <a:gd name="T4" fmla="*/ 23 w 89"/>
                <a:gd name="T5" fmla="*/ 22 h 45"/>
                <a:gd name="T6" fmla="*/ 31 w 89"/>
                <a:gd name="T7" fmla="*/ 17 h 45"/>
                <a:gd name="T8" fmla="*/ 31 w 89"/>
                <a:gd name="T9" fmla="*/ 17 h 45"/>
                <a:gd name="T10" fmla="*/ 45 w 89"/>
                <a:gd name="T11" fmla="*/ 11 h 45"/>
                <a:gd name="T12" fmla="*/ 59 w 89"/>
                <a:gd name="T13" fmla="*/ 7 h 45"/>
                <a:gd name="T14" fmla="*/ 73 w 89"/>
                <a:gd name="T15" fmla="*/ 4 h 45"/>
                <a:gd name="T16" fmla="*/ 73 w 89"/>
                <a:gd name="T17" fmla="*/ 4 h 45"/>
                <a:gd name="T18" fmla="*/ 75 w 89"/>
                <a:gd name="T19" fmla="*/ 4 h 45"/>
                <a:gd name="T20" fmla="*/ 76 w 89"/>
                <a:gd name="T21" fmla="*/ 3 h 45"/>
                <a:gd name="T22" fmla="*/ 78 w 89"/>
                <a:gd name="T23" fmla="*/ 2 h 45"/>
                <a:gd name="T24" fmla="*/ 78 w 89"/>
                <a:gd name="T25" fmla="*/ 2 h 45"/>
                <a:gd name="T26" fmla="*/ 82 w 89"/>
                <a:gd name="T27" fmla="*/ 0 h 45"/>
                <a:gd name="T28" fmla="*/ 85 w 89"/>
                <a:gd name="T29" fmla="*/ 1 h 45"/>
                <a:gd name="T30" fmla="*/ 88 w 89"/>
                <a:gd name="T31" fmla="*/ 3 h 45"/>
                <a:gd name="T32" fmla="*/ 88 w 89"/>
                <a:gd name="T33" fmla="*/ 3 h 45"/>
                <a:gd name="T34" fmla="*/ 89 w 89"/>
                <a:gd name="T35" fmla="*/ 7 h 45"/>
                <a:gd name="T36" fmla="*/ 88 w 89"/>
                <a:gd name="T37" fmla="*/ 10 h 45"/>
                <a:gd name="T38" fmla="*/ 86 w 89"/>
                <a:gd name="T39" fmla="*/ 13 h 45"/>
                <a:gd name="T40" fmla="*/ 86 w 89"/>
                <a:gd name="T41" fmla="*/ 13 h 45"/>
                <a:gd name="T42" fmla="*/ 85 w 89"/>
                <a:gd name="T43" fmla="*/ 14 h 45"/>
                <a:gd name="T44" fmla="*/ 83 w 89"/>
                <a:gd name="T45" fmla="*/ 15 h 45"/>
                <a:gd name="T46" fmla="*/ 81 w 89"/>
                <a:gd name="T47" fmla="*/ 16 h 45"/>
                <a:gd name="T48" fmla="*/ 81 w 89"/>
                <a:gd name="T49" fmla="*/ 16 h 45"/>
                <a:gd name="T50" fmla="*/ 63 w 89"/>
                <a:gd name="T51" fmla="*/ 21 h 45"/>
                <a:gd name="T52" fmla="*/ 45 w 89"/>
                <a:gd name="T53" fmla="*/ 26 h 45"/>
                <a:gd name="T54" fmla="*/ 28 w 89"/>
                <a:gd name="T55" fmla="*/ 35 h 45"/>
                <a:gd name="T56" fmla="*/ 28 w 89"/>
                <a:gd name="T57" fmla="*/ 35 h 45"/>
                <a:gd name="T58" fmla="*/ 22 w 89"/>
                <a:gd name="T59" fmla="*/ 40 h 45"/>
                <a:gd name="T60" fmla="*/ 15 w 89"/>
                <a:gd name="T61" fmla="*/ 43 h 45"/>
                <a:gd name="T62" fmla="*/ 8 w 89"/>
                <a:gd name="T63" fmla="*/ 45 h 45"/>
                <a:gd name="T64" fmla="*/ 8 w 89"/>
                <a:gd name="T65" fmla="*/ 45 h 45"/>
                <a:gd name="T66" fmla="*/ 4 w 89"/>
                <a:gd name="T67" fmla="*/ 45 h 45"/>
                <a:gd name="T68" fmla="*/ 1 w 89"/>
                <a:gd name="T69" fmla="*/ 43 h 45"/>
                <a:gd name="T70" fmla="*/ 0 w 89"/>
                <a:gd name="T71" fmla="*/ 40 h 45"/>
                <a:gd name="T72" fmla="*/ 0 w 89"/>
                <a:gd name="T73" fmla="*/ 40 h 45"/>
                <a:gd name="T74" fmla="*/ 0 w 89"/>
                <a:gd name="T75" fmla="*/ 36 h 45"/>
                <a:gd name="T76" fmla="*/ 2 w 89"/>
                <a:gd name="T77" fmla="*/ 33 h 45"/>
                <a:gd name="T78" fmla="*/ 5 w 89"/>
                <a:gd name="T79" fmla="*/ 31 h 45"/>
                <a:gd name="T80" fmla="*/ 5 w 89"/>
                <a:gd name="T81" fmla="*/ 31 h 4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9"/>
                <a:gd name="T124" fmla="*/ 0 h 45"/>
                <a:gd name="T125" fmla="*/ 89 w 89"/>
                <a:gd name="T126" fmla="*/ 45 h 4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9" h="45">
                  <a:moveTo>
                    <a:pt x="5" y="31"/>
                  </a:moveTo>
                  <a:lnTo>
                    <a:pt x="15" y="27"/>
                  </a:lnTo>
                  <a:lnTo>
                    <a:pt x="23" y="22"/>
                  </a:lnTo>
                  <a:lnTo>
                    <a:pt x="31" y="17"/>
                  </a:lnTo>
                  <a:lnTo>
                    <a:pt x="45" y="11"/>
                  </a:lnTo>
                  <a:lnTo>
                    <a:pt x="59" y="7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76" y="3"/>
                  </a:lnTo>
                  <a:lnTo>
                    <a:pt x="78" y="2"/>
                  </a:lnTo>
                  <a:lnTo>
                    <a:pt x="82" y="0"/>
                  </a:lnTo>
                  <a:lnTo>
                    <a:pt x="85" y="1"/>
                  </a:lnTo>
                  <a:lnTo>
                    <a:pt x="88" y="3"/>
                  </a:lnTo>
                  <a:lnTo>
                    <a:pt x="89" y="7"/>
                  </a:lnTo>
                  <a:lnTo>
                    <a:pt x="88" y="10"/>
                  </a:lnTo>
                  <a:lnTo>
                    <a:pt x="86" y="13"/>
                  </a:lnTo>
                  <a:lnTo>
                    <a:pt x="85" y="14"/>
                  </a:lnTo>
                  <a:lnTo>
                    <a:pt x="83" y="15"/>
                  </a:lnTo>
                  <a:lnTo>
                    <a:pt x="81" y="16"/>
                  </a:lnTo>
                  <a:lnTo>
                    <a:pt x="63" y="21"/>
                  </a:lnTo>
                  <a:lnTo>
                    <a:pt x="45" y="26"/>
                  </a:lnTo>
                  <a:lnTo>
                    <a:pt x="28" y="35"/>
                  </a:lnTo>
                  <a:lnTo>
                    <a:pt x="22" y="40"/>
                  </a:lnTo>
                  <a:lnTo>
                    <a:pt x="15" y="43"/>
                  </a:lnTo>
                  <a:lnTo>
                    <a:pt x="8" y="45"/>
                  </a:lnTo>
                  <a:lnTo>
                    <a:pt x="4" y="45"/>
                  </a:lnTo>
                  <a:lnTo>
                    <a:pt x="1" y="43"/>
                  </a:lnTo>
                  <a:lnTo>
                    <a:pt x="0" y="40"/>
                  </a:lnTo>
                  <a:lnTo>
                    <a:pt x="0" y="36"/>
                  </a:lnTo>
                  <a:lnTo>
                    <a:pt x="2" y="33"/>
                  </a:lnTo>
                  <a:lnTo>
                    <a:pt x="5" y="3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18" name="Freeform 1127"/>
            <p:cNvSpPr>
              <a:spLocks/>
            </p:cNvSpPr>
            <p:nvPr/>
          </p:nvSpPr>
          <p:spPr bwMode="auto">
            <a:xfrm>
              <a:off x="1245" y="1833"/>
              <a:ext cx="91" cy="24"/>
            </a:xfrm>
            <a:custGeom>
              <a:avLst/>
              <a:gdLst>
                <a:gd name="T0" fmla="*/ 9 w 91"/>
                <a:gd name="T1" fmla="*/ 9 h 24"/>
                <a:gd name="T2" fmla="*/ 20 w 91"/>
                <a:gd name="T3" fmla="*/ 10 h 24"/>
                <a:gd name="T4" fmla="*/ 31 w 91"/>
                <a:gd name="T5" fmla="*/ 8 h 24"/>
                <a:gd name="T6" fmla="*/ 42 w 91"/>
                <a:gd name="T7" fmla="*/ 6 h 24"/>
                <a:gd name="T8" fmla="*/ 42 w 91"/>
                <a:gd name="T9" fmla="*/ 6 h 24"/>
                <a:gd name="T10" fmla="*/ 56 w 91"/>
                <a:gd name="T11" fmla="*/ 2 h 24"/>
                <a:gd name="T12" fmla="*/ 69 w 91"/>
                <a:gd name="T13" fmla="*/ 0 h 24"/>
                <a:gd name="T14" fmla="*/ 84 w 91"/>
                <a:gd name="T15" fmla="*/ 0 h 24"/>
                <a:gd name="T16" fmla="*/ 84 w 91"/>
                <a:gd name="T17" fmla="*/ 0 h 24"/>
                <a:gd name="T18" fmla="*/ 87 w 91"/>
                <a:gd name="T19" fmla="*/ 0 h 24"/>
                <a:gd name="T20" fmla="*/ 90 w 91"/>
                <a:gd name="T21" fmla="*/ 2 h 24"/>
                <a:gd name="T22" fmla="*/ 91 w 91"/>
                <a:gd name="T23" fmla="*/ 6 h 24"/>
                <a:gd name="T24" fmla="*/ 91 w 91"/>
                <a:gd name="T25" fmla="*/ 6 h 24"/>
                <a:gd name="T26" fmla="*/ 91 w 91"/>
                <a:gd name="T27" fmla="*/ 9 h 24"/>
                <a:gd name="T28" fmla="*/ 89 w 91"/>
                <a:gd name="T29" fmla="*/ 12 h 24"/>
                <a:gd name="T30" fmla="*/ 86 w 91"/>
                <a:gd name="T31" fmla="*/ 14 h 24"/>
                <a:gd name="T32" fmla="*/ 86 w 91"/>
                <a:gd name="T33" fmla="*/ 14 h 24"/>
                <a:gd name="T34" fmla="*/ 72 w 91"/>
                <a:gd name="T35" fmla="*/ 14 h 24"/>
                <a:gd name="T36" fmla="*/ 58 w 91"/>
                <a:gd name="T37" fmla="*/ 16 h 24"/>
                <a:gd name="T38" fmla="*/ 45 w 91"/>
                <a:gd name="T39" fmla="*/ 19 h 24"/>
                <a:gd name="T40" fmla="*/ 45 w 91"/>
                <a:gd name="T41" fmla="*/ 19 h 24"/>
                <a:gd name="T42" fmla="*/ 31 w 91"/>
                <a:gd name="T43" fmla="*/ 23 h 24"/>
                <a:gd name="T44" fmla="*/ 18 w 91"/>
                <a:gd name="T45" fmla="*/ 24 h 24"/>
                <a:gd name="T46" fmla="*/ 4 w 91"/>
                <a:gd name="T47" fmla="*/ 23 h 24"/>
                <a:gd name="T48" fmla="*/ 4 w 91"/>
                <a:gd name="T49" fmla="*/ 23 h 24"/>
                <a:gd name="T50" fmla="*/ 1 w 91"/>
                <a:gd name="T51" fmla="*/ 21 h 24"/>
                <a:gd name="T52" fmla="*/ 0 w 91"/>
                <a:gd name="T53" fmla="*/ 18 h 24"/>
                <a:gd name="T54" fmla="*/ 0 w 91"/>
                <a:gd name="T55" fmla="*/ 14 h 24"/>
                <a:gd name="T56" fmla="*/ 0 w 91"/>
                <a:gd name="T57" fmla="*/ 14 h 24"/>
                <a:gd name="T58" fmla="*/ 2 w 91"/>
                <a:gd name="T59" fmla="*/ 11 h 24"/>
                <a:gd name="T60" fmla="*/ 5 w 91"/>
                <a:gd name="T61" fmla="*/ 9 h 24"/>
                <a:gd name="T62" fmla="*/ 9 w 91"/>
                <a:gd name="T63" fmla="*/ 9 h 24"/>
                <a:gd name="T64" fmla="*/ 9 w 91"/>
                <a:gd name="T65" fmla="*/ 9 h 2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1"/>
                <a:gd name="T100" fmla="*/ 0 h 24"/>
                <a:gd name="T101" fmla="*/ 91 w 91"/>
                <a:gd name="T102" fmla="*/ 24 h 2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1" h="24">
                  <a:moveTo>
                    <a:pt x="9" y="9"/>
                  </a:moveTo>
                  <a:lnTo>
                    <a:pt x="20" y="10"/>
                  </a:lnTo>
                  <a:lnTo>
                    <a:pt x="31" y="8"/>
                  </a:lnTo>
                  <a:lnTo>
                    <a:pt x="42" y="6"/>
                  </a:lnTo>
                  <a:lnTo>
                    <a:pt x="56" y="2"/>
                  </a:lnTo>
                  <a:lnTo>
                    <a:pt x="69" y="0"/>
                  </a:lnTo>
                  <a:lnTo>
                    <a:pt x="84" y="0"/>
                  </a:lnTo>
                  <a:lnTo>
                    <a:pt x="87" y="0"/>
                  </a:lnTo>
                  <a:lnTo>
                    <a:pt x="90" y="2"/>
                  </a:lnTo>
                  <a:lnTo>
                    <a:pt x="91" y="6"/>
                  </a:lnTo>
                  <a:lnTo>
                    <a:pt x="91" y="9"/>
                  </a:lnTo>
                  <a:lnTo>
                    <a:pt x="89" y="12"/>
                  </a:lnTo>
                  <a:lnTo>
                    <a:pt x="86" y="14"/>
                  </a:lnTo>
                  <a:lnTo>
                    <a:pt x="72" y="14"/>
                  </a:lnTo>
                  <a:lnTo>
                    <a:pt x="58" y="16"/>
                  </a:lnTo>
                  <a:lnTo>
                    <a:pt x="45" y="19"/>
                  </a:lnTo>
                  <a:lnTo>
                    <a:pt x="31" y="23"/>
                  </a:lnTo>
                  <a:lnTo>
                    <a:pt x="18" y="24"/>
                  </a:lnTo>
                  <a:lnTo>
                    <a:pt x="4" y="23"/>
                  </a:lnTo>
                  <a:lnTo>
                    <a:pt x="1" y="21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1"/>
                  </a:lnTo>
                  <a:lnTo>
                    <a:pt x="5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19" name="Freeform 1128"/>
            <p:cNvSpPr>
              <a:spLocks/>
            </p:cNvSpPr>
            <p:nvPr/>
          </p:nvSpPr>
          <p:spPr bwMode="auto">
            <a:xfrm>
              <a:off x="1260" y="1842"/>
              <a:ext cx="78" cy="48"/>
            </a:xfrm>
            <a:custGeom>
              <a:avLst/>
              <a:gdLst>
                <a:gd name="T0" fmla="*/ 6 w 78"/>
                <a:gd name="T1" fmla="*/ 34 h 48"/>
                <a:gd name="T2" fmla="*/ 28 w 78"/>
                <a:gd name="T3" fmla="*/ 25 h 48"/>
                <a:gd name="T4" fmla="*/ 47 w 78"/>
                <a:gd name="T5" fmla="*/ 12 h 48"/>
                <a:gd name="T6" fmla="*/ 68 w 78"/>
                <a:gd name="T7" fmla="*/ 0 h 48"/>
                <a:gd name="T8" fmla="*/ 68 w 78"/>
                <a:gd name="T9" fmla="*/ 0 h 48"/>
                <a:gd name="T10" fmla="*/ 71 w 78"/>
                <a:gd name="T11" fmla="*/ 0 h 48"/>
                <a:gd name="T12" fmla="*/ 75 w 78"/>
                <a:gd name="T13" fmla="*/ 1 h 48"/>
                <a:gd name="T14" fmla="*/ 77 w 78"/>
                <a:gd name="T15" fmla="*/ 3 h 48"/>
                <a:gd name="T16" fmla="*/ 77 w 78"/>
                <a:gd name="T17" fmla="*/ 3 h 48"/>
                <a:gd name="T18" fmla="*/ 78 w 78"/>
                <a:gd name="T19" fmla="*/ 7 h 48"/>
                <a:gd name="T20" fmla="*/ 77 w 78"/>
                <a:gd name="T21" fmla="*/ 11 h 48"/>
                <a:gd name="T22" fmla="*/ 74 w 78"/>
                <a:gd name="T23" fmla="*/ 13 h 48"/>
                <a:gd name="T24" fmla="*/ 74 w 78"/>
                <a:gd name="T25" fmla="*/ 13 h 48"/>
                <a:gd name="T26" fmla="*/ 60 w 78"/>
                <a:gd name="T27" fmla="*/ 20 h 48"/>
                <a:gd name="T28" fmla="*/ 48 w 78"/>
                <a:gd name="T29" fmla="*/ 28 h 48"/>
                <a:gd name="T30" fmla="*/ 35 w 78"/>
                <a:gd name="T31" fmla="*/ 37 h 48"/>
                <a:gd name="T32" fmla="*/ 35 w 78"/>
                <a:gd name="T33" fmla="*/ 37 h 48"/>
                <a:gd name="T34" fmla="*/ 27 w 78"/>
                <a:gd name="T35" fmla="*/ 42 h 48"/>
                <a:gd name="T36" fmla="*/ 18 w 78"/>
                <a:gd name="T37" fmla="*/ 46 h 48"/>
                <a:gd name="T38" fmla="*/ 8 w 78"/>
                <a:gd name="T39" fmla="*/ 48 h 48"/>
                <a:gd name="T40" fmla="*/ 8 w 78"/>
                <a:gd name="T41" fmla="*/ 48 h 48"/>
                <a:gd name="T42" fmla="*/ 5 w 78"/>
                <a:gd name="T43" fmla="*/ 48 h 48"/>
                <a:gd name="T44" fmla="*/ 2 w 78"/>
                <a:gd name="T45" fmla="*/ 46 h 48"/>
                <a:gd name="T46" fmla="*/ 0 w 78"/>
                <a:gd name="T47" fmla="*/ 43 h 48"/>
                <a:gd name="T48" fmla="*/ 0 w 78"/>
                <a:gd name="T49" fmla="*/ 43 h 48"/>
                <a:gd name="T50" fmla="*/ 1 w 78"/>
                <a:gd name="T51" fmla="*/ 39 h 48"/>
                <a:gd name="T52" fmla="*/ 3 w 78"/>
                <a:gd name="T53" fmla="*/ 36 h 48"/>
                <a:gd name="T54" fmla="*/ 6 w 78"/>
                <a:gd name="T55" fmla="*/ 34 h 48"/>
                <a:gd name="T56" fmla="*/ 6 w 78"/>
                <a:gd name="T57" fmla="*/ 34 h 4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8"/>
                <a:gd name="T88" fmla="*/ 0 h 48"/>
                <a:gd name="T89" fmla="*/ 78 w 78"/>
                <a:gd name="T90" fmla="*/ 48 h 4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8" h="48">
                  <a:moveTo>
                    <a:pt x="6" y="34"/>
                  </a:moveTo>
                  <a:lnTo>
                    <a:pt x="28" y="25"/>
                  </a:lnTo>
                  <a:lnTo>
                    <a:pt x="47" y="12"/>
                  </a:lnTo>
                  <a:lnTo>
                    <a:pt x="68" y="0"/>
                  </a:lnTo>
                  <a:lnTo>
                    <a:pt x="71" y="0"/>
                  </a:lnTo>
                  <a:lnTo>
                    <a:pt x="75" y="1"/>
                  </a:lnTo>
                  <a:lnTo>
                    <a:pt x="77" y="3"/>
                  </a:lnTo>
                  <a:lnTo>
                    <a:pt x="78" y="7"/>
                  </a:lnTo>
                  <a:lnTo>
                    <a:pt x="77" y="11"/>
                  </a:lnTo>
                  <a:lnTo>
                    <a:pt x="74" y="13"/>
                  </a:lnTo>
                  <a:lnTo>
                    <a:pt x="60" y="20"/>
                  </a:lnTo>
                  <a:lnTo>
                    <a:pt x="48" y="28"/>
                  </a:lnTo>
                  <a:lnTo>
                    <a:pt x="35" y="37"/>
                  </a:lnTo>
                  <a:lnTo>
                    <a:pt x="27" y="42"/>
                  </a:lnTo>
                  <a:lnTo>
                    <a:pt x="18" y="46"/>
                  </a:lnTo>
                  <a:lnTo>
                    <a:pt x="8" y="48"/>
                  </a:lnTo>
                  <a:lnTo>
                    <a:pt x="5" y="48"/>
                  </a:lnTo>
                  <a:lnTo>
                    <a:pt x="2" y="46"/>
                  </a:lnTo>
                  <a:lnTo>
                    <a:pt x="0" y="43"/>
                  </a:lnTo>
                  <a:lnTo>
                    <a:pt x="1" y="39"/>
                  </a:lnTo>
                  <a:lnTo>
                    <a:pt x="3" y="36"/>
                  </a:lnTo>
                  <a:lnTo>
                    <a:pt x="6" y="3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20" name="Freeform 1129"/>
            <p:cNvSpPr>
              <a:spLocks/>
            </p:cNvSpPr>
            <p:nvPr/>
          </p:nvSpPr>
          <p:spPr bwMode="auto">
            <a:xfrm>
              <a:off x="1259" y="1872"/>
              <a:ext cx="88" cy="30"/>
            </a:xfrm>
            <a:custGeom>
              <a:avLst/>
              <a:gdLst>
                <a:gd name="T0" fmla="*/ 7 w 88"/>
                <a:gd name="T1" fmla="*/ 17 h 30"/>
                <a:gd name="T2" fmla="*/ 17 w 88"/>
                <a:gd name="T3" fmla="*/ 17 h 30"/>
                <a:gd name="T4" fmla="*/ 27 w 88"/>
                <a:gd name="T5" fmla="*/ 15 h 30"/>
                <a:gd name="T6" fmla="*/ 37 w 88"/>
                <a:gd name="T7" fmla="*/ 11 h 30"/>
                <a:gd name="T8" fmla="*/ 37 w 88"/>
                <a:gd name="T9" fmla="*/ 11 h 30"/>
                <a:gd name="T10" fmla="*/ 39 w 88"/>
                <a:gd name="T11" fmla="*/ 10 h 30"/>
                <a:gd name="T12" fmla="*/ 41 w 88"/>
                <a:gd name="T13" fmla="*/ 10 h 30"/>
                <a:gd name="T14" fmla="*/ 44 w 88"/>
                <a:gd name="T15" fmla="*/ 9 h 30"/>
                <a:gd name="T16" fmla="*/ 44 w 88"/>
                <a:gd name="T17" fmla="*/ 9 h 30"/>
                <a:gd name="T18" fmla="*/ 53 w 88"/>
                <a:gd name="T19" fmla="*/ 7 h 30"/>
                <a:gd name="T20" fmla="*/ 62 w 88"/>
                <a:gd name="T21" fmla="*/ 4 h 30"/>
                <a:gd name="T22" fmla="*/ 71 w 88"/>
                <a:gd name="T23" fmla="*/ 1 h 30"/>
                <a:gd name="T24" fmla="*/ 71 w 88"/>
                <a:gd name="T25" fmla="*/ 1 h 30"/>
                <a:gd name="T26" fmla="*/ 74 w 88"/>
                <a:gd name="T27" fmla="*/ 0 h 30"/>
                <a:gd name="T28" fmla="*/ 77 w 88"/>
                <a:gd name="T29" fmla="*/ 0 h 30"/>
                <a:gd name="T30" fmla="*/ 80 w 88"/>
                <a:gd name="T31" fmla="*/ 0 h 30"/>
                <a:gd name="T32" fmla="*/ 80 w 88"/>
                <a:gd name="T33" fmla="*/ 0 h 30"/>
                <a:gd name="T34" fmla="*/ 80 w 88"/>
                <a:gd name="T35" fmla="*/ 0 h 30"/>
                <a:gd name="T36" fmla="*/ 79 w 88"/>
                <a:gd name="T37" fmla="*/ 0 h 30"/>
                <a:gd name="T38" fmla="*/ 79 w 88"/>
                <a:gd name="T39" fmla="*/ 0 h 30"/>
                <a:gd name="T40" fmla="*/ 79 w 88"/>
                <a:gd name="T41" fmla="*/ 0 h 30"/>
                <a:gd name="T42" fmla="*/ 82 w 88"/>
                <a:gd name="T43" fmla="*/ 0 h 30"/>
                <a:gd name="T44" fmla="*/ 86 w 88"/>
                <a:gd name="T45" fmla="*/ 1 h 30"/>
                <a:gd name="T46" fmla="*/ 87 w 88"/>
                <a:gd name="T47" fmla="*/ 4 h 30"/>
                <a:gd name="T48" fmla="*/ 87 w 88"/>
                <a:gd name="T49" fmla="*/ 4 h 30"/>
                <a:gd name="T50" fmla="*/ 88 w 88"/>
                <a:gd name="T51" fmla="*/ 8 h 30"/>
                <a:gd name="T52" fmla="*/ 86 w 88"/>
                <a:gd name="T53" fmla="*/ 11 h 30"/>
                <a:gd name="T54" fmla="*/ 83 w 88"/>
                <a:gd name="T55" fmla="*/ 13 h 30"/>
                <a:gd name="T56" fmla="*/ 83 w 88"/>
                <a:gd name="T57" fmla="*/ 13 h 30"/>
                <a:gd name="T58" fmla="*/ 80 w 88"/>
                <a:gd name="T59" fmla="*/ 14 h 30"/>
                <a:gd name="T60" fmla="*/ 77 w 88"/>
                <a:gd name="T61" fmla="*/ 14 h 30"/>
                <a:gd name="T62" fmla="*/ 74 w 88"/>
                <a:gd name="T63" fmla="*/ 15 h 30"/>
                <a:gd name="T64" fmla="*/ 74 w 88"/>
                <a:gd name="T65" fmla="*/ 15 h 30"/>
                <a:gd name="T66" fmla="*/ 62 w 88"/>
                <a:gd name="T67" fmla="*/ 18 h 30"/>
                <a:gd name="T68" fmla="*/ 51 w 88"/>
                <a:gd name="T69" fmla="*/ 22 h 30"/>
                <a:gd name="T70" fmla="*/ 39 w 88"/>
                <a:gd name="T71" fmla="*/ 25 h 30"/>
                <a:gd name="T72" fmla="*/ 39 w 88"/>
                <a:gd name="T73" fmla="*/ 25 h 30"/>
                <a:gd name="T74" fmla="*/ 29 w 88"/>
                <a:gd name="T75" fmla="*/ 29 h 30"/>
                <a:gd name="T76" fmla="*/ 18 w 88"/>
                <a:gd name="T77" fmla="*/ 30 h 30"/>
                <a:gd name="T78" fmla="*/ 7 w 88"/>
                <a:gd name="T79" fmla="*/ 30 h 30"/>
                <a:gd name="T80" fmla="*/ 7 w 88"/>
                <a:gd name="T81" fmla="*/ 30 h 30"/>
                <a:gd name="T82" fmla="*/ 3 w 88"/>
                <a:gd name="T83" fmla="*/ 29 h 30"/>
                <a:gd name="T84" fmla="*/ 1 w 88"/>
                <a:gd name="T85" fmla="*/ 27 h 30"/>
                <a:gd name="T86" fmla="*/ 0 w 88"/>
                <a:gd name="T87" fmla="*/ 24 h 30"/>
                <a:gd name="T88" fmla="*/ 0 w 88"/>
                <a:gd name="T89" fmla="*/ 24 h 30"/>
                <a:gd name="T90" fmla="*/ 1 w 88"/>
                <a:gd name="T91" fmla="*/ 20 h 30"/>
                <a:gd name="T92" fmla="*/ 3 w 88"/>
                <a:gd name="T93" fmla="*/ 18 h 30"/>
                <a:gd name="T94" fmla="*/ 7 w 88"/>
                <a:gd name="T95" fmla="*/ 17 h 30"/>
                <a:gd name="T96" fmla="*/ 7 w 88"/>
                <a:gd name="T97" fmla="*/ 17 h 3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8"/>
                <a:gd name="T148" fmla="*/ 0 h 30"/>
                <a:gd name="T149" fmla="*/ 88 w 88"/>
                <a:gd name="T150" fmla="*/ 30 h 3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8" h="30">
                  <a:moveTo>
                    <a:pt x="7" y="17"/>
                  </a:moveTo>
                  <a:lnTo>
                    <a:pt x="17" y="17"/>
                  </a:lnTo>
                  <a:lnTo>
                    <a:pt x="27" y="15"/>
                  </a:lnTo>
                  <a:lnTo>
                    <a:pt x="37" y="11"/>
                  </a:lnTo>
                  <a:lnTo>
                    <a:pt x="39" y="10"/>
                  </a:lnTo>
                  <a:lnTo>
                    <a:pt x="41" y="10"/>
                  </a:lnTo>
                  <a:lnTo>
                    <a:pt x="44" y="9"/>
                  </a:lnTo>
                  <a:lnTo>
                    <a:pt x="53" y="7"/>
                  </a:lnTo>
                  <a:lnTo>
                    <a:pt x="62" y="4"/>
                  </a:lnTo>
                  <a:lnTo>
                    <a:pt x="71" y="1"/>
                  </a:lnTo>
                  <a:lnTo>
                    <a:pt x="74" y="0"/>
                  </a:lnTo>
                  <a:lnTo>
                    <a:pt x="77" y="0"/>
                  </a:lnTo>
                  <a:lnTo>
                    <a:pt x="80" y="0"/>
                  </a:lnTo>
                  <a:lnTo>
                    <a:pt x="79" y="0"/>
                  </a:lnTo>
                  <a:lnTo>
                    <a:pt x="82" y="0"/>
                  </a:lnTo>
                  <a:lnTo>
                    <a:pt x="86" y="1"/>
                  </a:lnTo>
                  <a:lnTo>
                    <a:pt x="87" y="4"/>
                  </a:lnTo>
                  <a:lnTo>
                    <a:pt x="88" y="8"/>
                  </a:lnTo>
                  <a:lnTo>
                    <a:pt x="86" y="11"/>
                  </a:lnTo>
                  <a:lnTo>
                    <a:pt x="83" y="13"/>
                  </a:lnTo>
                  <a:lnTo>
                    <a:pt x="80" y="14"/>
                  </a:lnTo>
                  <a:lnTo>
                    <a:pt x="77" y="14"/>
                  </a:lnTo>
                  <a:lnTo>
                    <a:pt x="74" y="15"/>
                  </a:lnTo>
                  <a:lnTo>
                    <a:pt x="62" y="18"/>
                  </a:lnTo>
                  <a:lnTo>
                    <a:pt x="51" y="22"/>
                  </a:lnTo>
                  <a:lnTo>
                    <a:pt x="39" y="25"/>
                  </a:lnTo>
                  <a:lnTo>
                    <a:pt x="29" y="29"/>
                  </a:lnTo>
                  <a:lnTo>
                    <a:pt x="18" y="30"/>
                  </a:lnTo>
                  <a:lnTo>
                    <a:pt x="7" y="30"/>
                  </a:lnTo>
                  <a:lnTo>
                    <a:pt x="3" y="29"/>
                  </a:lnTo>
                  <a:lnTo>
                    <a:pt x="1" y="27"/>
                  </a:lnTo>
                  <a:lnTo>
                    <a:pt x="0" y="24"/>
                  </a:lnTo>
                  <a:lnTo>
                    <a:pt x="1" y="20"/>
                  </a:lnTo>
                  <a:lnTo>
                    <a:pt x="3" y="18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21" name="Freeform 1130"/>
            <p:cNvSpPr>
              <a:spLocks/>
            </p:cNvSpPr>
            <p:nvPr/>
          </p:nvSpPr>
          <p:spPr bwMode="auto">
            <a:xfrm>
              <a:off x="1270" y="1877"/>
              <a:ext cx="79" cy="57"/>
            </a:xfrm>
            <a:custGeom>
              <a:avLst/>
              <a:gdLst>
                <a:gd name="T0" fmla="*/ 2 w 79"/>
                <a:gd name="T1" fmla="*/ 46 h 57"/>
                <a:gd name="T2" fmla="*/ 12 w 79"/>
                <a:gd name="T3" fmla="*/ 35 h 57"/>
                <a:gd name="T4" fmla="*/ 23 w 79"/>
                <a:gd name="T5" fmla="*/ 25 h 57"/>
                <a:gd name="T6" fmla="*/ 35 w 79"/>
                <a:gd name="T7" fmla="*/ 16 h 57"/>
                <a:gd name="T8" fmla="*/ 35 w 79"/>
                <a:gd name="T9" fmla="*/ 16 h 57"/>
                <a:gd name="T10" fmla="*/ 47 w 79"/>
                <a:gd name="T11" fmla="*/ 12 h 57"/>
                <a:gd name="T12" fmla="*/ 58 w 79"/>
                <a:gd name="T13" fmla="*/ 7 h 57"/>
                <a:gd name="T14" fmla="*/ 69 w 79"/>
                <a:gd name="T15" fmla="*/ 0 h 57"/>
                <a:gd name="T16" fmla="*/ 69 w 79"/>
                <a:gd name="T17" fmla="*/ 0 h 57"/>
                <a:gd name="T18" fmla="*/ 73 w 79"/>
                <a:gd name="T19" fmla="*/ 0 h 57"/>
                <a:gd name="T20" fmla="*/ 76 w 79"/>
                <a:gd name="T21" fmla="*/ 1 h 57"/>
                <a:gd name="T22" fmla="*/ 78 w 79"/>
                <a:gd name="T23" fmla="*/ 3 h 57"/>
                <a:gd name="T24" fmla="*/ 78 w 79"/>
                <a:gd name="T25" fmla="*/ 3 h 57"/>
                <a:gd name="T26" fmla="*/ 79 w 79"/>
                <a:gd name="T27" fmla="*/ 7 h 57"/>
                <a:gd name="T28" fmla="*/ 78 w 79"/>
                <a:gd name="T29" fmla="*/ 11 h 57"/>
                <a:gd name="T30" fmla="*/ 75 w 79"/>
                <a:gd name="T31" fmla="*/ 13 h 57"/>
                <a:gd name="T32" fmla="*/ 75 w 79"/>
                <a:gd name="T33" fmla="*/ 13 h 57"/>
                <a:gd name="T34" fmla="*/ 64 w 79"/>
                <a:gd name="T35" fmla="*/ 19 h 57"/>
                <a:gd name="T36" fmla="*/ 52 w 79"/>
                <a:gd name="T37" fmla="*/ 25 h 57"/>
                <a:gd name="T38" fmla="*/ 39 w 79"/>
                <a:gd name="T39" fmla="*/ 29 h 57"/>
                <a:gd name="T40" fmla="*/ 39 w 79"/>
                <a:gd name="T41" fmla="*/ 29 h 57"/>
                <a:gd name="T42" fmla="*/ 30 w 79"/>
                <a:gd name="T43" fmla="*/ 37 h 57"/>
                <a:gd name="T44" fmla="*/ 21 w 79"/>
                <a:gd name="T45" fmla="*/ 46 h 57"/>
                <a:gd name="T46" fmla="*/ 12 w 79"/>
                <a:gd name="T47" fmla="*/ 55 h 57"/>
                <a:gd name="T48" fmla="*/ 12 w 79"/>
                <a:gd name="T49" fmla="*/ 55 h 57"/>
                <a:gd name="T50" fmla="*/ 9 w 79"/>
                <a:gd name="T51" fmla="*/ 57 h 57"/>
                <a:gd name="T52" fmla="*/ 5 w 79"/>
                <a:gd name="T53" fmla="*/ 57 h 57"/>
                <a:gd name="T54" fmla="*/ 2 w 79"/>
                <a:gd name="T55" fmla="*/ 56 h 57"/>
                <a:gd name="T56" fmla="*/ 2 w 79"/>
                <a:gd name="T57" fmla="*/ 56 h 57"/>
                <a:gd name="T58" fmla="*/ 0 w 79"/>
                <a:gd name="T59" fmla="*/ 53 h 57"/>
                <a:gd name="T60" fmla="*/ 0 w 79"/>
                <a:gd name="T61" fmla="*/ 49 h 57"/>
                <a:gd name="T62" fmla="*/ 2 w 79"/>
                <a:gd name="T63" fmla="*/ 46 h 57"/>
                <a:gd name="T64" fmla="*/ 2 w 79"/>
                <a:gd name="T65" fmla="*/ 46 h 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9"/>
                <a:gd name="T100" fmla="*/ 0 h 57"/>
                <a:gd name="T101" fmla="*/ 79 w 79"/>
                <a:gd name="T102" fmla="*/ 57 h 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9" h="57">
                  <a:moveTo>
                    <a:pt x="2" y="46"/>
                  </a:moveTo>
                  <a:lnTo>
                    <a:pt x="12" y="35"/>
                  </a:lnTo>
                  <a:lnTo>
                    <a:pt x="23" y="25"/>
                  </a:lnTo>
                  <a:lnTo>
                    <a:pt x="35" y="16"/>
                  </a:lnTo>
                  <a:lnTo>
                    <a:pt x="47" y="12"/>
                  </a:lnTo>
                  <a:lnTo>
                    <a:pt x="58" y="7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6" y="1"/>
                  </a:lnTo>
                  <a:lnTo>
                    <a:pt x="78" y="3"/>
                  </a:lnTo>
                  <a:lnTo>
                    <a:pt x="79" y="7"/>
                  </a:lnTo>
                  <a:lnTo>
                    <a:pt x="78" y="11"/>
                  </a:lnTo>
                  <a:lnTo>
                    <a:pt x="75" y="13"/>
                  </a:lnTo>
                  <a:lnTo>
                    <a:pt x="64" y="19"/>
                  </a:lnTo>
                  <a:lnTo>
                    <a:pt x="52" y="25"/>
                  </a:lnTo>
                  <a:lnTo>
                    <a:pt x="39" y="29"/>
                  </a:lnTo>
                  <a:lnTo>
                    <a:pt x="30" y="37"/>
                  </a:lnTo>
                  <a:lnTo>
                    <a:pt x="21" y="46"/>
                  </a:lnTo>
                  <a:lnTo>
                    <a:pt x="12" y="55"/>
                  </a:lnTo>
                  <a:lnTo>
                    <a:pt x="9" y="57"/>
                  </a:lnTo>
                  <a:lnTo>
                    <a:pt x="5" y="57"/>
                  </a:lnTo>
                  <a:lnTo>
                    <a:pt x="2" y="56"/>
                  </a:lnTo>
                  <a:lnTo>
                    <a:pt x="0" y="53"/>
                  </a:lnTo>
                  <a:lnTo>
                    <a:pt x="0" y="49"/>
                  </a:lnTo>
                  <a:lnTo>
                    <a:pt x="2" y="4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22" name="Freeform 1131"/>
            <p:cNvSpPr>
              <a:spLocks/>
            </p:cNvSpPr>
            <p:nvPr/>
          </p:nvSpPr>
          <p:spPr bwMode="auto">
            <a:xfrm>
              <a:off x="1278" y="1899"/>
              <a:ext cx="83" cy="46"/>
            </a:xfrm>
            <a:custGeom>
              <a:avLst/>
              <a:gdLst>
                <a:gd name="T0" fmla="*/ 3 w 83"/>
                <a:gd name="T1" fmla="*/ 33 h 46"/>
                <a:gd name="T2" fmla="*/ 26 w 83"/>
                <a:gd name="T3" fmla="*/ 23 h 46"/>
                <a:gd name="T4" fmla="*/ 48 w 83"/>
                <a:gd name="T5" fmla="*/ 10 h 46"/>
                <a:gd name="T6" fmla="*/ 70 w 83"/>
                <a:gd name="T7" fmla="*/ 0 h 46"/>
                <a:gd name="T8" fmla="*/ 70 w 83"/>
                <a:gd name="T9" fmla="*/ 0 h 46"/>
                <a:gd name="T10" fmla="*/ 72 w 83"/>
                <a:gd name="T11" fmla="*/ 0 h 46"/>
                <a:gd name="T12" fmla="*/ 74 w 83"/>
                <a:gd name="T13" fmla="*/ 0 h 46"/>
                <a:gd name="T14" fmla="*/ 76 w 83"/>
                <a:gd name="T15" fmla="*/ 0 h 46"/>
                <a:gd name="T16" fmla="*/ 76 w 83"/>
                <a:gd name="T17" fmla="*/ 0 h 46"/>
                <a:gd name="T18" fmla="*/ 79 w 83"/>
                <a:gd name="T19" fmla="*/ 1 h 46"/>
                <a:gd name="T20" fmla="*/ 82 w 83"/>
                <a:gd name="T21" fmla="*/ 4 h 46"/>
                <a:gd name="T22" fmla="*/ 83 w 83"/>
                <a:gd name="T23" fmla="*/ 7 h 46"/>
                <a:gd name="T24" fmla="*/ 83 w 83"/>
                <a:gd name="T25" fmla="*/ 7 h 46"/>
                <a:gd name="T26" fmla="*/ 82 w 83"/>
                <a:gd name="T27" fmla="*/ 11 h 46"/>
                <a:gd name="T28" fmla="*/ 79 w 83"/>
                <a:gd name="T29" fmla="*/ 13 h 46"/>
                <a:gd name="T30" fmla="*/ 76 w 83"/>
                <a:gd name="T31" fmla="*/ 14 h 46"/>
                <a:gd name="T32" fmla="*/ 76 w 83"/>
                <a:gd name="T33" fmla="*/ 14 h 46"/>
                <a:gd name="T34" fmla="*/ 74 w 83"/>
                <a:gd name="T35" fmla="*/ 14 h 46"/>
                <a:gd name="T36" fmla="*/ 73 w 83"/>
                <a:gd name="T37" fmla="*/ 14 h 46"/>
                <a:gd name="T38" fmla="*/ 71 w 83"/>
                <a:gd name="T39" fmla="*/ 14 h 46"/>
                <a:gd name="T40" fmla="*/ 71 w 83"/>
                <a:gd name="T41" fmla="*/ 14 h 46"/>
                <a:gd name="T42" fmla="*/ 51 w 83"/>
                <a:gd name="T43" fmla="*/ 25 h 46"/>
                <a:gd name="T44" fmla="*/ 31 w 83"/>
                <a:gd name="T45" fmla="*/ 35 h 46"/>
                <a:gd name="T46" fmla="*/ 10 w 83"/>
                <a:gd name="T47" fmla="*/ 45 h 46"/>
                <a:gd name="T48" fmla="*/ 10 w 83"/>
                <a:gd name="T49" fmla="*/ 45 h 46"/>
                <a:gd name="T50" fmla="*/ 6 w 83"/>
                <a:gd name="T51" fmla="*/ 46 h 46"/>
                <a:gd name="T52" fmla="*/ 3 w 83"/>
                <a:gd name="T53" fmla="*/ 45 h 46"/>
                <a:gd name="T54" fmla="*/ 0 w 83"/>
                <a:gd name="T55" fmla="*/ 42 h 46"/>
                <a:gd name="T56" fmla="*/ 0 w 83"/>
                <a:gd name="T57" fmla="*/ 42 h 46"/>
                <a:gd name="T58" fmla="*/ 0 w 83"/>
                <a:gd name="T59" fmla="*/ 39 h 46"/>
                <a:gd name="T60" fmla="*/ 1 w 83"/>
                <a:gd name="T61" fmla="*/ 35 h 46"/>
                <a:gd name="T62" fmla="*/ 3 w 83"/>
                <a:gd name="T63" fmla="*/ 33 h 46"/>
                <a:gd name="T64" fmla="*/ 3 w 83"/>
                <a:gd name="T65" fmla="*/ 33 h 4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3"/>
                <a:gd name="T100" fmla="*/ 0 h 46"/>
                <a:gd name="T101" fmla="*/ 83 w 83"/>
                <a:gd name="T102" fmla="*/ 46 h 4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3" h="46">
                  <a:moveTo>
                    <a:pt x="3" y="33"/>
                  </a:moveTo>
                  <a:lnTo>
                    <a:pt x="26" y="23"/>
                  </a:lnTo>
                  <a:lnTo>
                    <a:pt x="48" y="10"/>
                  </a:lnTo>
                  <a:lnTo>
                    <a:pt x="70" y="0"/>
                  </a:lnTo>
                  <a:lnTo>
                    <a:pt x="72" y="0"/>
                  </a:lnTo>
                  <a:lnTo>
                    <a:pt x="74" y="0"/>
                  </a:lnTo>
                  <a:lnTo>
                    <a:pt x="76" y="0"/>
                  </a:lnTo>
                  <a:lnTo>
                    <a:pt x="79" y="1"/>
                  </a:lnTo>
                  <a:lnTo>
                    <a:pt x="82" y="4"/>
                  </a:lnTo>
                  <a:lnTo>
                    <a:pt x="83" y="7"/>
                  </a:lnTo>
                  <a:lnTo>
                    <a:pt x="82" y="11"/>
                  </a:lnTo>
                  <a:lnTo>
                    <a:pt x="79" y="13"/>
                  </a:lnTo>
                  <a:lnTo>
                    <a:pt x="76" y="14"/>
                  </a:lnTo>
                  <a:lnTo>
                    <a:pt x="74" y="14"/>
                  </a:lnTo>
                  <a:lnTo>
                    <a:pt x="73" y="14"/>
                  </a:lnTo>
                  <a:lnTo>
                    <a:pt x="71" y="14"/>
                  </a:lnTo>
                  <a:lnTo>
                    <a:pt x="51" y="25"/>
                  </a:lnTo>
                  <a:lnTo>
                    <a:pt x="31" y="35"/>
                  </a:lnTo>
                  <a:lnTo>
                    <a:pt x="10" y="45"/>
                  </a:lnTo>
                  <a:lnTo>
                    <a:pt x="6" y="46"/>
                  </a:lnTo>
                  <a:lnTo>
                    <a:pt x="3" y="45"/>
                  </a:lnTo>
                  <a:lnTo>
                    <a:pt x="0" y="42"/>
                  </a:lnTo>
                  <a:lnTo>
                    <a:pt x="0" y="39"/>
                  </a:lnTo>
                  <a:lnTo>
                    <a:pt x="1" y="35"/>
                  </a:lnTo>
                  <a:lnTo>
                    <a:pt x="3" y="3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23" name="Freeform 1132"/>
            <p:cNvSpPr>
              <a:spLocks/>
            </p:cNvSpPr>
            <p:nvPr/>
          </p:nvSpPr>
          <p:spPr bwMode="auto">
            <a:xfrm>
              <a:off x="1296" y="1911"/>
              <a:ext cx="70" cy="67"/>
            </a:xfrm>
            <a:custGeom>
              <a:avLst/>
              <a:gdLst>
                <a:gd name="T0" fmla="*/ 1 w 70"/>
                <a:gd name="T1" fmla="*/ 56 h 67"/>
                <a:gd name="T2" fmla="*/ 18 w 70"/>
                <a:gd name="T3" fmla="*/ 35 h 67"/>
                <a:gd name="T4" fmla="*/ 38 w 70"/>
                <a:gd name="T5" fmla="*/ 17 h 67"/>
                <a:gd name="T6" fmla="*/ 59 w 70"/>
                <a:gd name="T7" fmla="*/ 1 h 67"/>
                <a:gd name="T8" fmla="*/ 59 w 70"/>
                <a:gd name="T9" fmla="*/ 1 h 67"/>
                <a:gd name="T10" fmla="*/ 63 w 70"/>
                <a:gd name="T11" fmla="*/ 0 h 67"/>
                <a:gd name="T12" fmla="*/ 67 w 70"/>
                <a:gd name="T13" fmla="*/ 0 h 67"/>
                <a:gd name="T14" fmla="*/ 69 w 70"/>
                <a:gd name="T15" fmla="*/ 3 h 67"/>
                <a:gd name="T16" fmla="*/ 69 w 70"/>
                <a:gd name="T17" fmla="*/ 3 h 67"/>
                <a:gd name="T18" fmla="*/ 70 w 70"/>
                <a:gd name="T19" fmla="*/ 6 h 67"/>
                <a:gd name="T20" fmla="*/ 70 w 70"/>
                <a:gd name="T21" fmla="*/ 9 h 67"/>
                <a:gd name="T22" fmla="*/ 68 w 70"/>
                <a:gd name="T23" fmla="*/ 13 h 67"/>
                <a:gd name="T24" fmla="*/ 68 w 70"/>
                <a:gd name="T25" fmla="*/ 13 h 67"/>
                <a:gd name="T26" fmla="*/ 47 w 70"/>
                <a:gd name="T27" fmla="*/ 27 h 67"/>
                <a:gd name="T28" fmla="*/ 28 w 70"/>
                <a:gd name="T29" fmla="*/ 44 h 67"/>
                <a:gd name="T30" fmla="*/ 12 w 70"/>
                <a:gd name="T31" fmla="*/ 64 h 67"/>
                <a:gd name="T32" fmla="*/ 12 w 70"/>
                <a:gd name="T33" fmla="*/ 64 h 67"/>
                <a:gd name="T34" fmla="*/ 9 w 70"/>
                <a:gd name="T35" fmla="*/ 67 h 67"/>
                <a:gd name="T36" fmla="*/ 6 w 70"/>
                <a:gd name="T37" fmla="*/ 67 h 67"/>
                <a:gd name="T38" fmla="*/ 2 w 70"/>
                <a:gd name="T39" fmla="*/ 66 h 67"/>
                <a:gd name="T40" fmla="*/ 2 w 70"/>
                <a:gd name="T41" fmla="*/ 66 h 67"/>
                <a:gd name="T42" fmla="*/ 0 w 70"/>
                <a:gd name="T43" fmla="*/ 63 h 67"/>
                <a:gd name="T44" fmla="*/ 0 w 70"/>
                <a:gd name="T45" fmla="*/ 59 h 67"/>
                <a:gd name="T46" fmla="*/ 1 w 70"/>
                <a:gd name="T47" fmla="*/ 56 h 67"/>
                <a:gd name="T48" fmla="*/ 1 w 70"/>
                <a:gd name="T49" fmla="*/ 56 h 6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0"/>
                <a:gd name="T76" fmla="*/ 0 h 67"/>
                <a:gd name="T77" fmla="*/ 70 w 70"/>
                <a:gd name="T78" fmla="*/ 67 h 6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0" h="67">
                  <a:moveTo>
                    <a:pt x="1" y="56"/>
                  </a:moveTo>
                  <a:lnTo>
                    <a:pt x="18" y="35"/>
                  </a:lnTo>
                  <a:lnTo>
                    <a:pt x="38" y="17"/>
                  </a:lnTo>
                  <a:lnTo>
                    <a:pt x="59" y="1"/>
                  </a:lnTo>
                  <a:lnTo>
                    <a:pt x="63" y="0"/>
                  </a:lnTo>
                  <a:lnTo>
                    <a:pt x="67" y="0"/>
                  </a:lnTo>
                  <a:lnTo>
                    <a:pt x="69" y="3"/>
                  </a:lnTo>
                  <a:lnTo>
                    <a:pt x="70" y="6"/>
                  </a:lnTo>
                  <a:lnTo>
                    <a:pt x="70" y="9"/>
                  </a:lnTo>
                  <a:lnTo>
                    <a:pt x="68" y="13"/>
                  </a:lnTo>
                  <a:lnTo>
                    <a:pt x="47" y="27"/>
                  </a:lnTo>
                  <a:lnTo>
                    <a:pt x="28" y="44"/>
                  </a:lnTo>
                  <a:lnTo>
                    <a:pt x="12" y="64"/>
                  </a:lnTo>
                  <a:lnTo>
                    <a:pt x="9" y="67"/>
                  </a:lnTo>
                  <a:lnTo>
                    <a:pt x="6" y="67"/>
                  </a:lnTo>
                  <a:lnTo>
                    <a:pt x="2" y="66"/>
                  </a:lnTo>
                  <a:lnTo>
                    <a:pt x="0" y="63"/>
                  </a:lnTo>
                  <a:lnTo>
                    <a:pt x="0" y="59"/>
                  </a:lnTo>
                  <a:lnTo>
                    <a:pt x="1" y="5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24" name="Freeform 1133"/>
            <p:cNvSpPr>
              <a:spLocks/>
            </p:cNvSpPr>
            <p:nvPr/>
          </p:nvSpPr>
          <p:spPr bwMode="auto">
            <a:xfrm>
              <a:off x="1302" y="1932"/>
              <a:ext cx="78" cy="53"/>
            </a:xfrm>
            <a:custGeom>
              <a:avLst/>
              <a:gdLst>
                <a:gd name="T0" fmla="*/ 6 w 78"/>
                <a:gd name="T1" fmla="*/ 40 h 53"/>
                <a:gd name="T2" fmla="*/ 7 w 78"/>
                <a:gd name="T3" fmla="*/ 39 h 53"/>
                <a:gd name="T4" fmla="*/ 8 w 78"/>
                <a:gd name="T5" fmla="*/ 39 h 53"/>
                <a:gd name="T6" fmla="*/ 9 w 78"/>
                <a:gd name="T7" fmla="*/ 39 h 53"/>
                <a:gd name="T8" fmla="*/ 9 w 78"/>
                <a:gd name="T9" fmla="*/ 39 h 53"/>
                <a:gd name="T10" fmla="*/ 15 w 78"/>
                <a:gd name="T11" fmla="*/ 33 h 53"/>
                <a:gd name="T12" fmla="*/ 21 w 78"/>
                <a:gd name="T13" fmla="*/ 27 h 53"/>
                <a:gd name="T14" fmla="*/ 27 w 78"/>
                <a:gd name="T15" fmla="*/ 22 h 53"/>
                <a:gd name="T16" fmla="*/ 27 w 78"/>
                <a:gd name="T17" fmla="*/ 22 h 53"/>
                <a:gd name="T18" fmla="*/ 34 w 78"/>
                <a:gd name="T19" fmla="*/ 16 h 53"/>
                <a:gd name="T20" fmla="*/ 41 w 78"/>
                <a:gd name="T21" fmla="*/ 12 h 53"/>
                <a:gd name="T22" fmla="*/ 48 w 78"/>
                <a:gd name="T23" fmla="*/ 7 h 53"/>
                <a:gd name="T24" fmla="*/ 48 w 78"/>
                <a:gd name="T25" fmla="*/ 7 h 53"/>
                <a:gd name="T26" fmla="*/ 55 w 78"/>
                <a:gd name="T27" fmla="*/ 4 h 53"/>
                <a:gd name="T28" fmla="*/ 62 w 78"/>
                <a:gd name="T29" fmla="*/ 2 h 53"/>
                <a:gd name="T30" fmla="*/ 70 w 78"/>
                <a:gd name="T31" fmla="*/ 0 h 53"/>
                <a:gd name="T32" fmla="*/ 70 w 78"/>
                <a:gd name="T33" fmla="*/ 0 h 53"/>
                <a:gd name="T34" fmla="*/ 73 w 78"/>
                <a:gd name="T35" fmla="*/ 0 h 53"/>
                <a:gd name="T36" fmla="*/ 76 w 78"/>
                <a:gd name="T37" fmla="*/ 2 h 53"/>
                <a:gd name="T38" fmla="*/ 78 w 78"/>
                <a:gd name="T39" fmla="*/ 5 h 53"/>
                <a:gd name="T40" fmla="*/ 78 w 78"/>
                <a:gd name="T41" fmla="*/ 5 h 53"/>
                <a:gd name="T42" fmla="*/ 78 w 78"/>
                <a:gd name="T43" fmla="*/ 9 h 53"/>
                <a:gd name="T44" fmla="*/ 76 w 78"/>
                <a:gd name="T45" fmla="*/ 12 h 53"/>
                <a:gd name="T46" fmla="*/ 73 w 78"/>
                <a:gd name="T47" fmla="*/ 13 h 53"/>
                <a:gd name="T48" fmla="*/ 73 w 78"/>
                <a:gd name="T49" fmla="*/ 13 h 53"/>
                <a:gd name="T50" fmla="*/ 61 w 78"/>
                <a:gd name="T51" fmla="*/ 17 h 53"/>
                <a:gd name="T52" fmla="*/ 49 w 78"/>
                <a:gd name="T53" fmla="*/ 23 h 53"/>
                <a:gd name="T54" fmla="*/ 38 w 78"/>
                <a:gd name="T55" fmla="*/ 31 h 53"/>
                <a:gd name="T56" fmla="*/ 38 w 78"/>
                <a:gd name="T57" fmla="*/ 31 h 53"/>
                <a:gd name="T58" fmla="*/ 32 w 78"/>
                <a:gd name="T59" fmla="*/ 37 h 53"/>
                <a:gd name="T60" fmla="*/ 26 w 78"/>
                <a:gd name="T61" fmla="*/ 42 h 53"/>
                <a:gd name="T62" fmla="*/ 19 w 78"/>
                <a:gd name="T63" fmla="*/ 48 h 53"/>
                <a:gd name="T64" fmla="*/ 19 w 78"/>
                <a:gd name="T65" fmla="*/ 48 h 53"/>
                <a:gd name="T66" fmla="*/ 15 w 78"/>
                <a:gd name="T67" fmla="*/ 51 h 53"/>
                <a:gd name="T68" fmla="*/ 12 w 78"/>
                <a:gd name="T69" fmla="*/ 52 h 53"/>
                <a:gd name="T70" fmla="*/ 7 w 78"/>
                <a:gd name="T71" fmla="*/ 53 h 53"/>
                <a:gd name="T72" fmla="*/ 7 w 78"/>
                <a:gd name="T73" fmla="*/ 53 h 53"/>
                <a:gd name="T74" fmla="*/ 4 w 78"/>
                <a:gd name="T75" fmla="*/ 53 h 53"/>
                <a:gd name="T76" fmla="*/ 1 w 78"/>
                <a:gd name="T77" fmla="*/ 51 h 53"/>
                <a:gd name="T78" fmla="*/ 0 w 78"/>
                <a:gd name="T79" fmla="*/ 47 h 53"/>
                <a:gd name="T80" fmla="*/ 0 w 78"/>
                <a:gd name="T81" fmla="*/ 47 h 53"/>
                <a:gd name="T82" fmla="*/ 0 w 78"/>
                <a:gd name="T83" fmla="*/ 44 h 53"/>
                <a:gd name="T84" fmla="*/ 2 w 78"/>
                <a:gd name="T85" fmla="*/ 41 h 53"/>
                <a:gd name="T86" fmla="*/ 6 w 78"/>
                <a:gd name="T87" fmla="*/ 40 h 53"/>
                <a:gd name="T88" fmla="*/ 6 w 78"/>
                <a:gd name="T89" fmla="*/ 40 h 5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78"/>
                <a:gd name="T136" fmla="*/ 0 h 53"/>
                <a:gd name="T137" fmla="*/ 78 w 78"/>
                <a:gd name="T138" fmla="*/ 53 h 5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78" h="53">
                  <a:moveTo>
                    <a:pt x="6" y="40"/>
                  </a:moveTo>
                  <a:lnTo>
                    <a:pt x="7" y="39"/>
                  </a:lnTo>
                  <a:lnTo>
                    <a:pt x="8" y="39"/>
                  </a:lnTo>
                  <a:lnTo>
                    <a:pt x="9" y="39"/>
                  </a:lnTo>
                  <a:lnTo>
                    <a:pt x="15" y="33"/>
                  </a:lnTo>
                  <a:lnTo>
                    <a:pt x="21" y="27"/>
                  </a:lnTo>
                  <a:lnTo>
                    <a:pt x="27" y="22"/>
                  </a:lnTo>
                  <a:lnTo>
                    <a:pt x="34" y="16"/>
                  </a:lnTo>
                  <a:lnTo>
                    <a:pt x="41" y="12"/>
                  </a:lnTo>
                  <a:lnTo>
                    <a:pt x="48" y="7"/>
                  </a:lnTo>
                  <a:lnTo>
                    <a:pt x="55" y="4"/>
                  </a:lnTo>
                  <a:lnTo>
                    <a:pt x="62" y="2"/>
                  </a:lnTo>
                  <a:lnTo>
                    <a:pt x="70" y="0"/>
                  </a:lnTo>
                  <a:lnTo>
                    <a:pt x="73" y="0"/>
                  </a:lnTo>
                  <a:lnTo>
                    <a:pt x="76" y="2"/>
                  </a:lnTo>
                  <a:lnTo>
                    <a:pt x="78" y="5"/>
                  </a:lnTo>
                  <a:lnTo>
                    <a:pt x="78" y="9"/>
                  </a:lnTo>
                  <a:lnTo>
                    <a:pt x="76" y="12"/>
                  </a:lnTo>
                  <a:lnTo>
                    <a:pt x="73" y="13"/>
                  </a:lnTo>
                  <a:lnTo>
                    <a:pt x="61" y="17"/>
                  </a:lnTo>
                  <a:lnTo>
                    <a:pt x="49" y="23"/>
                  </a:lnTo>
                  <a:lnTo>
                    <a:pt x="38" y="31"/>
                  </a:lnTo>
                  <a:lnTo>
                    <a:pt x="32" y="37"/>
                  </a:lnTo>
                  <a:lnTo>
                    <a:pt x="26" y="42"/>
                  </a:lnTo>
                  <a:lnTo>
                    <a:pt x="19" y="48"/>
                  </a:lnTo>
                  <a:lnTo>
                    <a:pt x="15" y="51"/>
                  </a:lnTo>
                  <a:lnTo>
                    <a:pt x="12" y="52"/>
                  </a:lnTo>
                  <a:lnTo>
                    <a:pt x="7" y="53"/>
                  </a:lnTo>
                  <a:lnTo>
                    <a:pt x="4" y="53"/>
                  </a:lnTo>
                  <a:lnTo>
                    <a:pt x="1" y="51"/>
                  </a:lnTo>
                  <a:lnTo>
                    <a:pt x="0" y="47"/>
                  </a:lnTo>
                  <a:lnTo>
                    <a:pt x="0" y="44"/>
                  </a:lnTo>
                  <a:lnTo>
                    <a:pt x="2" y="41"/>
                  </a:lnTo>
                  <a:lnTo>
                    <a:pt x="6" y="4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25" name="Freeform 1134"/>
            <p:cNvSpPr>
              <a:spLocks/>
            </p:cNvSpPr>
            <p:nvPr/>
          </p:nvSpPr>
          <p:spPr bwMode="auto">
            <a:xfrm>
              <a:off x="1333" y="1957"/>
              <a:ext cx="72" cy="60"/>
            </a:xfrm>
            <a:custGeom>
              <a:avLst/>
              <a:gdLst>
                <a:gd name="T0" fmla="*/ 3 w 72"/>
                <a:gd name="T1" fmla="*/ 48 h 60"/>
                <a:gd name="T2" fmla="*/ 15 w 72"/>
                <a:gd name="T3" fmla="*/ 40 h 60"/>
                <a:gd name="T4" fmla="*/ 27 w 72"/>
                <a:gd name="T5" fmla="*/ 33 h 60"/>
                <a:gd name="T6" fmla="*/ 39 w 72"/>
                <a:gd name="T7" fmla="*/ 26 h 60"/>
                <a:gd name="T8" fmla="*/ 39 w 72"/>
                <a:gd name="T9" fmla="*/ 26 h 60"/>
                <a:gd name="T10" fmla="*/ 47 w 72"/>
                <a:gd name="T11" fmla="*/ 18 h 60"/>
                <a:gd name="T12" fmla="*/ 53 w 72"/>
                <a:gd name="T13" fmla="*/ 10 h 60"/>
                <a:gd name="T14" fmla="*/ 60 w 72"/>
                <a:gd name="T15" fmla="*/ 2 h 60"/>
                <a:gd name="T16" fmla="*/ 60 w 72"/>
                <a:gd name="T17" fmla="*/ 2 h 60"/>
                <a:gd name="T18" fmla="*/ 64 w 72"/>
                <a:gd name="T19" fmla="*/ 0 h 60"/>
                <a:gd name="T20" fmla="*/ 68 w 72"/>
                <a:gd name="T21" fmla="*/ 1 h 60"/>
                <a:gd name="T22" fmla="*/ 70 w 72"/>
                <a:gd name="T23" fmla="*/ 4 h 60"/>
                <a:gd name="T24" fmla="*/ 70 w 72"/>
                <a:gd name="T25" fmla="*/ 4 h 60"/>
                <a:gd name="T26" fmla="*/ 72 w 72"/>
                <a:gd name="T27" fmla="*/ 7 h 60"/>
                <a:gd name="T28" fmla="*/ 71 w 72"/>
                <a:gd name="T29" fmla="*/ 10 h 60"/>
                <a:gd name="T30" fmla="*/ 69 w 72"/>
                <a:gd name="T31" fmla="*/ 13 h 60"/>
                <a:gd name="T32" fmla="*/ 69 w 72"/>
                <a:gd name="T33" fmla="*/ 13 h 60"/>
                <a:gd name="T34" fmla="*/ 65 w 72"/>
                <a:gd name="T35" fmla="*/ 18 h 60"/>
                <a:gd name="T36" fmla="*/ 60 w 72"/>
                <a:gd name="T37" fmla="*/ 24 h 60"/>
                <a:gd name="T38" fmla="*/ 56 w 72"/>
                <a:gd name="T39" fmla="*/ 29 h 60"/>
                <a:gd name="T40" fmla="*/ 56 w 72"/>
                <a:gd name="T41" fmla="*/ 29 h 60"/>
                <a:gd name="T42" fmla="*/ 42 w 72"/>
                <a:gd name="T43" fmla="*/ 41 h 60"/>
                <a:gd name="T44" fmla="*/ 26 w 72"/>
                <a:gd name="T45" fmla="*/ 50 h 60"/>
                <a:gd name="T46" fmla="*/ 11 w 72"/>
                <a:gd name="T47" fmla="*/ 59 h 60"/>
                <a:gd name="T48" fmla="*/ 11 w 72"/>
                <a:gd name="T49" fmla="*/ 59 h 60"/>
                <a:gd name="T50" fmla="*/ 7 w 72"/>
                <a:gd name="T51" fmla="*/ 60 h 60"/>
                <a:gd name="T52" fmla="*/ 4 w 72"/>
                <a:gd name="T53" fmla="*/ 60 h 60"/>
                <a:gd name="T54" fmla="*/ 1 w 72"/>
                <a:gd name="T55" fmla="*/ 57 h 60"/>
                <a:gd name="T56" fmla="*/ 1 w 72"/>
                <a:gd name="T57" fmla="*/ 57 h 60"/>
                <a:gd name="T58" fmla="*/ 0 w 72"/>
                <a:gd name="T59" fmla="*/ 54 h 60"/>
                <a:gd name="T60" fmla="*/ 1 w 72"/>
                <a:gd name="T61" fmla="*/ 51 h 60"/>
                <a:gd name="T62" fmla="*/ 3 w 72"/>
                <a:gd name="T63" fmla="*/ 48 h 60"/>
                <a:gd name="T64" fmla="*/ 3 w 72"/>
                <a:gd name="T65" fmla="*/ 48 h 6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2"/>
                <a:gd name="T100" fmla="*/ 0 h 60"/>
                <a:gd name="T101" fmla="*/ 72 w 72"/>
                <a:gd name="T102" fmla="*/ 60 h 6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2" h="60">
                  <a:moveTo>
                    <a:pt x="3" y="48"/>
                  </a:moveTo>
                  <a:lnTo>
                    <a:pt x="15" y="40"/>
                  </a:lnTo>
                  <a:lnTo>
                    <a:pt x="27" y="33"/>
                  </a:lnTo>
                  <a:lnTo>
                    <a:pt x="39" y="26"/>
                  </a:lnTo>
                  <a:lnTo>
                    <a:pt x="47" y="18"/>
                  </a:lnTo>
                  <a:lnTo>
                    <a:pt x="53" y="10"/>
                  </a:lnTo>
                  <a:lnTo>
                    <a:pt x="60" y="2"/>
                  </a:lnTo>
                  <a:lnTo>
                    <a:pt x="64" y="0"/>
                  </a:lnTo>
                  <a:lnTo>
                    <a:pt x="68" y="1"/>
                  </a:lnTo>
                  <a:lnTo>
                    <a:pt x="70" y="4"/>
                  </a:lnTo>
                  <a:lnTo>
                    <a:pt x="72" y="7"/>
                  </a:lnTo>
                  <a:lnTo>
                    <a:pt x="71" y="10"/>
                  </a:lnTo>
                  <a:lnTo>
                    <a:pt x="69" y="13"/>
                  </a:lnTo>
                  <a:lnTo>
                    <a:pt x="65" y="18"/>
                  </a:lnTo>
                  <a:lnTo>
                    <a:pt x="60" y="24"/>
                  </a:lnTo>
                  <a:lnTo>
                    <a:pt x="56" y="29"/>
                  </a:lnTo>
                  <a:lnTo>
                    <a:pt x="42" y="41"/>
                  </a:lnTo>
                  <a:lnTo>
                    <a:pt x="26" y="50"/>
                  </a:lnTo>
                  <a:lnTo>
                    <a:pt x="11" y="59"/>
                  </a:lnTo>
                  <a:lnTo>
                    <a:pt x="7" y="60"/>
                  </a:lnTo>
                  <a:lnTo>
                    <a:pt x="4" y="60"/>
                  </a:lnTo>
                  <a:lnTo>
                    <a:pt x="1" y="57"/>
                  </a:lnTo>
                  <a:lnTo>
                    <a:pt x="0" y="54"/>
                  </a:lnTo>
                  <a:lnTo>
                    <a:pt x="1" y="51"/>
                  </a:lnTo>
                  <a:lnTo>
                    <a:pt x="3" y="4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26" name="Freeform 1135"/>
            <p:cNvSpPr>
              <a:spLocks/>
            </p:cNvSpPr>
            <p:nvPr/>
          </p:nvSpPr>
          <p:spPr bwMode="auto">
            <a:xfrm>
              <a:off x="1358" y="1969"/>
              <a:ext cx="55" cy="70"/>
            </a:xfrm>
            <a:custGeom>
              <a:avLst/>
              <a:gdLst>
                <a:gd name="T0" fmla="*/ 2 w 55"/>
                <a:gd name="T1" fmla="*/ 59 h 70"/>
                <a:gd name="T2" fmla="*/ 8 w 55"/>
                <a:gd name="T3" fmla="*/ 50 h 70"/>
                <a:gd name="T4" fmla="*/ 15 w 55"/>
                <a:gd name="T5" fmla="*/ 41 h 70"/>
                <a:gd name="T6" fmla="*/ 23 w 55"/>
                <a:gd name="T7" fmla="*/ 33 h 70"/>
                <a:gd name="T8" fmla="*/ 23 w 55"/>
                <a:gd name="T9" fmla="*/ 33 h 70"/>
                <a:gd name="T10" fmla="*/ 29 w 55"/>
                <a:gd name="T11" fmla="*/ 25 h 70"/>
                <a:gd name="T12" fmla="*/ 35 w 55"/>
                <a:gd name="T13" fmla="*/ 17 h 70"/>
                <a:gd name="T14" fmla="*/ 42 w 55"/>
                <a:gd name="T15" fmla="*/ 8 h 70"/>
                <a:gd name="T16" fmla="*/ 42 w 55"/>
                <a:gd name="T17" fmla="*/ 8 h 70"/>
                <a:gd name="T18" fmla="*/ 42 w 55"/>
                <a:gd name="T19" fmla="*/ 7 h 70"/>
                <a:gd name="T20" fmla="*/ 42 w 55"/>
                <a:gd name="T21" fmla="*/ 6 h 70"/>
                <a:gd name="T22" fmla="*/ 42 w 55"/>
                <a:gd name="T23" fmla="*/ 5 h 70"/>
                <a:gd name="T24" fmla="*/ 42 w 55"/>
                <a:gd name="T25" fmla="*/ 5 h 70"/>
                <a:gd name="T26" fmla="*/ 42 w 55"/>
                <a:gd name="T27" fmla="*/ 5 h 70"/>
                <a:gd name="T28" fmla="*/ 42 w 55"/>
                <a:gd name="T29" fmla="*/ 6 h 70"/>
                <a:gd name="T30" fmla="*/ 42 w 55"/>
                <a:gd name="T31" fmla="*/ 6 h 70"/>
                <a:gd name="T32" fmla="*/ 42 w 55"/>
                <a:gd name="T33" fmla="*/ 6 h 70"/>
                <a:gd name="T34" fmla="*/ 43 w 55"/>
                <a:gd name="T35" fmla="*/ 2 h 70"/>
                <a:gd name="T36" fmla="*/ 46 w 55"/>
                <a:gd name="T37" fmla="*/ 0 h 70"/>
                <a:gd name="T38" fmla="*/ 49 w 55"/>
                <a:gd name="T39" fmla="*/ 0 h 70"/>
                <a:gd name="T40" fmla="*/ 49 w 55"/>
                <a:gd name="T41" fmla="*/ 0 h 70"/>
                <a:gd name="T42" fmla="*/ 53 w 55"/>
                <a:gd name="T43" fmla="*/ 1 h 70"/>
                <a:gd name="T44" fmla="*/ 55 w 55"/>
                <a:gd name="T45" fmla="*/ 4 h 70"/>
                <a:gd name="T46" fmla="*/ 55 w 55"/>
                <a:gd name="T47" fmla="*/ 7 h 70"/>
                <a:gd name="T48" fmla="*/ 55 w 55"/>
                <a:gd name="T49" fmla="*/ 7 h 70"/>
                <a:gd name="T50" fmla="*/ 55 w 55"/>
                <a:gd name="T51" fmla="*/ 11 h 70"/>
                <a:gd name="T52" fmla="*/ 54 w 55"/>
                <a:gd name="T53" fmla="*/ 14 h 70"/>
                <a:gd name="T54" fmla="*/ 53 w 55"/>
                <a:gd name="T55" fmla="*/ 16 h 70"/>
                <a:gd name="T56" fmla="*/ 53 w 55"/>
                <a:gd name="T57" fmla="*/ 16 h 70"/>
                <a:gd name="T58" fmla="*/ 40 w 55"/>
                <a:gd name="T59" fmla="*/ 34 h 70"/>
                <a:gd name="T60" fmla="*/ 26 w 55"/>
                <a:gd name="T61" fmla="*/ 50 h 70"/>
                <a:gd name="T62" fmla="*/ 13 w 55"/>
                <a:gd name="T63" fmla="*/ 67 h 70"/>
                <a:gd name="T64" fmla="*/ 13 w 55"/>
                <a:gd name="T65" fmla="*/ 67 h 70"/>
                <a:gd name="T66" fmla="*/ 10 w 55"/>
                <a:gd name="T67" fmla="*/ 69 h 70"/>
                <a:gd name="T68" fmla="*/ 7 w 55"/>
                <a:gd name="T69" fmla="*/ 70 h 70"/>
                <a:gd name="T70" fmla="*/ 4 w 55"/>
                <a:gd name="T71" fmla="*/ 69 h 70"/>
                <a:gd name="T72" fmla="*/ 4 w 55"/>
                <a:gd name="T73" fmla="*/ 69 h 70"/>
                <a:gd name="T74" fmla="*/ 1 w 55"/>
                <a:gd name="T75" fmla="*/ 65 h 70"/>
                <a:gd name="T76" fmla="*/ 0 w 55"/>
                <a:gd name="T77" fmla="*/ 62 h 70"/>
                <a:gd name="T78" fmla="*/ 2 w 55"/>
                <a:gd name="T79" fmla="*/ 59 h 70"/>
                <a:gd name="T80" fmla="*/ 2 w 55"/>
                <a:gd name="T81" fmla="*/ 59 h 7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5"/>
                <a:gd name="T124" fmla="*/ 0 h 70"/>
                <a:gd name="T125" fmla="*/ 55 w 55"/>
                <a:gd name="T126" fmla="*/ 70 h 7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5" h="70">
                  <a:moveTo>
                    <a:pt x="2" y="59"/>
                  </a:moveTo>
                  <a:lnTo>
                    <a:pt x="8" y="50"/>
                  </a:lnTo>
                  <a:lnTo>
                    <a:pt x="15" y="41"/>
                  </a:lnTo>
                  <a:lnTo>
                    <a:pt x="23" y="33"/>
                  </a:lnTo>
                  <a:lnTo>
                    <a:pt x="29" y="25"/>
                  </a:lnTo>
                  <a:lnTo>
                    <a:pt x="35" y="17"/>
                  </a:lnTo>
                  <a:lnTo>
                    <a:pt x="42" y="8"/>
                  </a:lnTo>
                  <a:lnTo>
                    <a:pt x="42" y="7"/>
                  </a:lnTo>
                  <a:lnTo>
                    <a:pt x="42" y="6"/>
                  </a:lnTo>
                  <a:lnTo>
                    <a:pt x="42" y="5"/>
                  </a:lnTo>
                  <a:lnTo>
                    <a:pt x="42" y="6"/>
                  </a:lnTo>
                  <a:lnTo>
                    <a:pt x="43" y="2"/>
                  </a:lnTo>
                  <a:lnTo>
                    <a:pt x="46" y="0"/>
                  </a:lnTo>
                  <a:lnTo>
                    <a:pt x="49" y="0"/>
                  </a:lnTo>
                  <a:lnTo>
                    <a:pt x="53" y="1"/>
                  </a:lnTo>
                  <a:lnTo>
                    <a:pt x="55" y="4"/>
                  </a:lnTo>
                  <a:lnTo>
                    <a:pt x="55" y="7"/>
                  </a:lnTo>
                  <a:lnTo>
                    <a:pt x="55" y="11"/>
                  </a:lnTo>
                  <a:lnTo>
                    <a:pt x="54" y="14"/>
                  </a:lnTo>
                  <a:lnTo>
                    <a:pt x="53" y="16"/>
                  </a:lnTo>
                  <a:lnTo>
                    <a:pt x="40" y="34"/>
                  </a:lnTo>
                  <a:lnTo>
                    <a:pt x="26" y="50"/>
                  </a:lnTo>
                  <a:lnTo>
                    <a:pt x="13" y="67"/>
                  </a:lnTo>
                  <a:lnTo>
                    <a:pt x="10" y="69"/>
                  </a:lnTo>
                  <a:lnTo>
                    <a:pt x="7" y="70"/>
                  </a:lnTo>
                  <a:lnTo>
                    <a:pt x="4" y="69"/>
                  </a:lnTo>
                  <a:lnTo>
                    <a:pt x="1" y="65"/>
                  </a:lnTo>
                  <a:lnTo>
                    <a:pt x="0" y="62"/>
                  </a:lnTo>
                  <a:lnTo>
                    <a:pt x="2" y="5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27" name="Freeform 1136"/>
            <p:cNvSpPr>
              <a:spLocks/>
            </p:cNvSpPr>
            <p:nvPr/>
          </p:nvSpPr>
          <p:spPr bwMode="auto">
            <a:xfrm>
              <a:off x="1371" y="1986"/>
              <a:ext cx="67" cy="64"/>
            </a:xfrm>
            <a:custGeom>
              <a:avLst/>
              <a:gdLst>
                <a:gd name="T0" fmla="*/ 2 w 67"/>
                <a:gd name="T1" fmla="*/ 53 h 64"/>
                <a:gd name="T2" fmla="*/ 15 w 67"/>
                <a:gd name="T3" fmla="*/ 37 h 64"/>
                <a:gd name="T4" fmla="*/ 30 w 67"/>
                <a:gd name="T5" fmla="*/ 24 h 64"/>
                <a:gd name="T6" fmla="*/ 46 w 67"/>
                <a:gd name="T7" fmla="*/ 13 h 64"/>
                <a:gd name="T8" fmla="*/ 46 w 67"/>
                <a:gd name="T9" fmla="*/ 13 h 64"/>
                <a:gd name="T10" fmla="*/ 49 w 67"/>
                <a:gd name="T11" fmla="*/ 9 h 64"/>
                <a:gd name="T12" fmla="*/ 52 w 67"/>
                <a:gd name="T13" fmla="*/ 6 h 64"/>
                <a:gd name="T14" fmla="*/ 55 w 67"/>
                <a:gd name="T15" fmla="*/ 3 h 64"/>
                <a:gd name="T16" fmla="*/ 55 w 67"/>
                <a:gd name="T17" fmla="*/ 3 h 64"/>
                <a:gd name="T18" fmla="*/ 58 w 67"/>
                <a:gd name="T19" fmla="*/ 1 h 64"/>
                <a:gd name="T20" fmla="*/ 61 w 67"/>
                <a:gd name="T21" fmla="*/ 0 h 64"/>
                <a:gd name="T22" fmla="*/ 65 w 67"/>
                <a:gd name="T23" fmla="*/ 2 h 64"/>
                <a:gd name="T24" fmla="*/ 65 w 67"/>
                <a:gd name="T25" fmla="*/ 2 h 64"/>
                <a:gd name="T26" fmla="*/ 67 w 67"/>
                <a:gd name="T27" fmla="*/ 5 h 64"/>
                <a:gd name="T28" fmla="*/ 67 w 67"/>
                <a:gd name="T29" fmla="*/ 8 h 64"/>
                <a:gd name="T30" fmla="*/ 66 w 67"/>
                <a:gd name="T31" fmla="*/ 12 h 64"/>
                <a:gd name="T32" fmla="*/ 66 w 67"/>
                <a:gd name="T33" fmla="*/ 12 h 64"/>
                <a:gd name="T34" fmla="*/ 59 w 67"/>
                <a:gd name="T35" fmla="*/ 20 h 64"/>
                <a:gd name="T36" fmla="*/ 50 w 67"/>
                <a:gd name="T37" fmla="*/ 26 h 64"/>
                <a:gd name="T38" fmla="*/ 41 w 67"/>
                <a:gd name="T39" fmla="*/ 32 h 64"/>
                <a:gd name="T40" fmla="*/ 41 w 67"/>
                <a:gd name="T41" fmla="*/ 32 h 64"/>
                <a:gd name="T42" fmla="*/ 31 w 67"/>
                <a:gd name="T43" fmla="*/ 41 h 64"/>
                <a:gd name="T44" fmla="*/ 21 w 67"/>
                <a:gd name="T45" fmla="*/ 51 h 64"/>
                <a:gd name="T46" fmla="*/ 12 w 67"/>
                <a:gd name="T47" fmla="*/ 61 h 64"/>
                <a:gd name="T48" fmla="*/ 12 w 67"/>
                <a:gd name="T49" fmla="*/ 61 h 64"/>
                <a:gd name="T50" fmla="*/ 9 w 67"/>
                <a:gd name="T51" fmla="*/ 63 h 64"/>
                <a:gd name="T52" fmla="*/ 6 w 67"/>
                <a:gd name="T53" fmla="*/ 64 h 64"/>
                <a:gd name="T54" fmla="*/ 3 w 67"/>
                <a:gd name="T55" fmla="*/ 62 h 64"/>
                <a:gd name="T56" fmla="*/ 3 w 67"/>
                <a:gd name="T57" fmla="*/ 62 h 64"/>
                <a:gd name="T58" fmla="*/ 1 w 67"/>
                <a:gd name="T59" fmla="*/ 59 h 64"/>
                <a:gd name="T60" fmla="*/ 0 w 67"/>
                <a:gd name="T61" fmla="*/ 56 h 64"/>
                <a:gd name="T62" fmla="*/ 2 w 67"/>
                <a:gd name="T63" fmla="*/ 53 h 64"/>
                <a:gd name="T64" fmla="*/ 2 w 67"/>
                <a:gd name="T65" fmla="*/ 53 h 6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7"/>
                <a:gd name="T100" fmla="*/ 0 h 64"/>
                <a:gd name="T101" fmla="*/ 67 w 67"/>
                <a:gd name="T102" fmla="*/ 64 h 6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7" h="64">
                  <a:moveTo>
                    <a:pt x="2" y="53"/>
                  </a:moveTo>
                  <a:lnTo>
                    <a:pt x="15" y="37"/>
                  </a:lnTo>
                  <a:lnTo>
                    <a:pt x="30" y="24"/>
                  </a:lnTo>
                  <a:lnTo>
                    <a:pt x="46" y="13"/>
                  </a:lnTo>
                  <a:lnTo>
                    <a:pt x="49" y="9"/>
                  </a:lnTo>
                  <a:lnTo>
                    <a:pt x="52" y="6"/>
                  </a:lnTo>
                  <a:lnTo>
                    <a:pt x="55" y="3"/>
                  </a:lnTo>
                  <a:lnTo>
                    <a:pt x="58" y="1"/>
                  </a:lnTo>
                  <a:lnTo>
                    <a:pt x="61" y="0"/>
                  </a:lnTo>
                  <a:lnTo>
                    <a:pt x="65" y="2"/>
                  </a:lnTo>
                  <a:lnTo>
                    <a:pt x="67" y="5"/>
                  </a:lnTo>
                  <a:lnTo>
                    <a:pt x="67" y="8"/>
                  </a:lnTo>
                  <a:lnTo>
                    <a:pt x="66" y="12"/>
                  </a:lnTo>
                  <a:lnTo>
                    <a:pt x="59" y="20"/>
                  </a:lnTo>
                  <a:lnTo>
                    <a:pt x="50" y="26"/>
                  </a:lnTo>
                  <a:lnTo>
                    <a:pt x="41" y="32"/>
                  </a:lnTo>
                  <a:lnTo>
                    <a:pt x="31" y="41"/>
                  </a:lnTo>
                  <a:lnTo>
                    <a:pt x="21" y="51"/>
                  </a:lnTo>
                  <a:lnTo>
                    <a:pt x="12" y="61"/>
                  </a:lnTo>
                  <a:lnTo>
                    <a:pt x="9" y="63"/>
                  </a:lnTo>
                  <a:lnTo>
                    <a:pt x="6" y="64"/>
                  </a:lnTo>
                  <a:lnTo>
                    <a:pt x="3" y="62"/>
                  </a:lnTo>
                  <a:lnTo>
                    <a:pt x="1" y="59"/>
                  </a:lnTo>
                  <a:lnTo>
                    <a:pt x="0" y="56"/>
                  </a:lnTo>
                  <a:lnTo>
                    <a:pt x="2" y="5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28" name="Freeform 1137"/>
            <p:cNvSpPr>
              <a:spLocks/>
            </p:cNvSpPr>
            <p:nvPr/>
          </p:nvSpPr>
          <p:spPr bwMode="auto">
            <a:xfrm>
              <a:off x="1320" y="1940"/>
              <a:ext cx="67" cy="68"/>
            </a:xfrm>
            <a:custGeom>
              <a:avLst/>
              <a:gdLst>
                <a:gd name="T0" fmla="*/ 0 w 67"/>
                <a:gd name="T1" fmla="*/ 61 h 68"/>
                <a:gd name="T2" fmla="*/ 6 w 67"/>
                <a:gd name="T3" fmla="*/ 48 h 68"/>
                <a:gd name="T4" fmla="*/ 16 w 67"/>
                <a:gd name="T5" fmla="*/ 39 h 68"/>
                <a:gd name="T6" fmla="*/ 26 w 67"/>
                <a:gd name="T7" fmla="*/ 31 h 68"/>
                <a:gd name="T8" fmla="*/ 26 w 67"/>
                <a:gd name="T9" fmla="*/ 31 h 68"/>
                <a:gd name="T10" fmla="*/ 31 w 67"/>
                <a:gd name="T11" fmla="*/ 28 h 68"/>
                <a:gd name="T12" fmla="*/ 35 w 67"/>
                <a:gd name="T13" fmla="*/ 24 h 68"/>
                <a:gd name="T14" fmla="*/ 38 w 67"/>
                <a:gd name="T15" fmla="*/ 20 h 68"/>
                <a:gd name="T16" fmla="*/ 38 w 67"/>
                <a:gd name="T17" fmla="*/ 20 h 68"/>
                <a:gd name="T18" fmla="*/ 44 w 67"/>
                <a:gd name="T19" fmla="*/ 13 h 68"/>
                <a:gd name="T20" fmla="*/ 49 w 67"/>
                <a:gd name="T21" fmla="*/ 7 h 68"/>
                <a:gd name="T22" fmla="*/ 55 w 67"/>
                <a:gd name="T23" fmla="*/ 1 h 68"/>
                <a:gd name="T24" fmla="*/ 55 w 67"/>
                <a:gd name="T25" fmla="*/ 1 h 68"/>
                <a:gd name="T26" fmla="*/ 58 w 67"/>
                <a:gd name="T27" fmla="*/ 0 h 68"/>
                <a:gd name="T28" fmla="*/ 62 w 67"/>
                <a:gd name="T29" fmla="*/ 0 h 68"/>
                <a:gd name="T30" fmla="*/ 65 w 67"/>
                <a:gd name="T31" fmla="*/ 2 h 68"/>
                <a:gd name="T32" fmla="*/ 65 w 67"/>
                <a:gd name="T33" fmla="*/ 2 h 68"/>
                <a:gd name="T34" fmla="*/ 67 w 67"/>
                <a:gd name="T35" fmla="*/ 5 h 68"/>
                <a:gd name="T36" fmla="*/ 66 w 67"/>
                <a:gd name="T37" fmla="*/ 8 h 68"/>
                <a:gd name="T38" fmla="*/ 65 w 67"/>
                <a:gd name="T39" fmla="*/ 11 h 68"/>
                <a:gd name="T40" fmla="*/ 65 w 67"/>
                <a:gd name="T41" fmla="*/ 11 h 68"/>
                <a:gd name="T42" fmla="*/ 58 w 67"/>
                <a:gd name="T43" fmla="*/ 17 h 68"/>
                <a:gd name="T44" fmla="*/ 53 w 67"/>
                <a:gd name="T45" fmla="*/ 24 h 68"/>
                <a:gd name="T46" fmla="*/ 48 w 67"/>
                <a:gd name="T47" fmla="*/ 30 h 68"/>
                <a:gd name="T48" fmla="*/ 48 w 67"/>
                <a:gd name="T49" fmla="*/ 30 h 68"/>
                <a:gd name="T50" fmla="*/ 41 w 67"/>
                <a:gd name="T51" fmla="*/ 37 h 68"/>
                <a:gd name="T52" fmla="*/ 34 w 67"/>
                <a:gd name="T53" fmla="*/ 42 h 68"/>
                <a:gd name="T54" fmla="*/ 27 w 67"/>
                <a:gd name="T55" fmla="*/ 48 h 68"/>
                <a:gd name="T56" fmla="*/ 27 w 67"/>
                <a:gd name="T57" fmla="*/ 48 h 68"/>
                <a:gd name="T58" fmla="*/ 22 w 67"/>
                <a:gd name="T59" fmla="*/ 52 h 68"/>
                <a:gd name="T60" fmla="*/ 17 w 67"/>
                <a:gd name="T61" fmla="*/ 56 h 68"/>
                <a:gd name="T62" fmla="*/ 14 w 67"/>
                <a:gd name="T63" fmla="*/ 63 h 68"/>
                <a:gd name="T64" fmla="*/ 14 w 67"/>
                <a:gd name="T65" fmla="*/ 63 h 68"/>
                <a:gd name="T66" fmla="*/ 13 w 67"/>
                <a:gd name="T67" fmla="*/ 66 h 68"/>
                <a:gd name="T68" fmla="*/ 10 w 67"/>
                <a:gd name="T69" fmla="*/ 68 h 68"/>
                <a:gd name="T70" fmla="*/ 7 w 67"/>
                <a:gd name="T71" fmla="*/ 68 h 68"/>
                <a:gd name="T72" fmla="*/ 7 w 67"/>
                <a:gd name="T73" fmla="*/ 68 h 68"/>
                <a:gd name="T74" fmla="*/ 3 w 67"/>
                <a:gd name="T75" fmla="*/ 67 h 68"/>
                <a:gd name="T76" fmla="*/ 1 w 67"/>
                <a:gd name="T77" fmla="*/ 64 h 68"/>
                <a:gd name="T78" fmla="*/ 0 w 67"/>
                <a:gd name="T79" fmla="*/ 61 h 68"/>
                <a:gd name="T80" fmla="*/ 0 w 67"/>
                <a:gd name="T81" fmla="*/ 61 h 6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7"/>
                <a:gd name="T124" fmla="*/ 0 h 68"/>
                <a:gd name="T125" fmla="*/ 67 w 67"/>
                <a:gd name="T126" fmla="*/ 68 h 6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7" h="68">
                  <a:moveTo>
                    <a:pt x="0" y="61"/>
                  </a:moveTo>
                  <a:lnTo>
                    <a:pt x="6" y="48"/>
                  </a:lnTo>
                  <a:lnTo>
                    <a:pt x="16" y="39"/>
                  </a:lnTo>
                  <a:lnTo>
                    <a:pt x="26" y="31"/>
                  </a:lnTo>
                  <a:lnTo>
                    <a:pt x="31" y="28"/>
                  </a:lnTo>
                  <a:lnTo>
                    <a:pt x="35" y="24"/>
                  </a:lnTo>
                  <a:lnTo>
                    <a:pt x="38" y="20"/>
                  </a:lnTo>
                  <a:lnTo>
                    <a:pt x="44" y="13"/>
                  </a:lnTo>
                  <a:lnTo>
                    <a:pt x="49" y="7"/>
                  </a:lnTo>
                  <a:lnTo>
                    <a:pt x="55" y="1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5" y="2"/>
                  </a:lnTo>
                  <a:lnTo>
                    <a:pt x="67" y="5"/>
                  </a:lnTo>
                  <a:lnTo>
                    <a:pt x="66" y="8"/>
                  </a:lnTo>
                  <a:lnTo>
                    <a:pt x="65" y="11"/>
                  </a:lnTo>
                  <a:lnTo>
                    <a:pt x="58" y="17"/>
                  </a:lnTo>
                  <a:lnTo>
                    <a:pt x="53" y="24"/>
                  </a:lnTo>
                  <a:lnTo>
                    <a:pt x="48" y="30"/>
                  </a:lnTo>
                  <a:lnTo>
                    <a:pt x="41" y="37"/>
                  </a:lnTo>
                  <a:lnTo>
                    <a:pt x="34" y="42"/>
                  </a:lnTo>
                  <a:lnTo>
                    <a:pt x="27" y="48"/>
                  </a:lnTo>
                  <a:lnTo>
                    <a:pt x="22" y="52"/>
                  </a:lnTo>
                  <a:lnTo>
                    <a:pt x="17" y="56"/>
                  </a:lnTo>
                  <a:lnTo>
                    <a:pt x="14" y="63"/>
                  </a:lnTo>
                  <a:lnTo>
                    <a:pt x="13" y="66"/>
                  </a:lnTo>
                  <a:lnTo>
                    <a:pt x="10" y="68"/>
                  </a:lnTo>
                  <a:lnTo>
                    <a:pt x="7" y="68"/>
                  </a:lnTo>
                  <a:lnTo>
                    <a:pt x="3" y="67"/>
                  </a:lnTo>
                  <a:lnTo>
                    <a:pt x="1" y="64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29" name="Freeform 1138"/>
            <p:cNvSpPr>
              <a:spLocks/>
            </p:cNvSpPr>
            <p:nvPr/>
          </p:nvSpPr>
          <p:spPr bwMode="auto">
            <a:xfrm>
              <a:off x="1212" y="1775"/>
              <a:ext cx="48" cy="49"/>
            </a:xfrm>
            <a:custGeom>
              <a:avLst/>
              <a:gdLst>
                <a:gd name="T0" fmla="*/ 48 w 48"/>
                <a:gd name="T1" fmla="*/ 24 h 49"/>
                <a:gd name="T2" fmla="*/ 45 w 48"/>
                <a:gd name="T3" fmla="*/ 37 h 49"/>
                <a:gd name="T4" fmla="*/ 35 w 48"/>
                <a:gd name="T5" fmla="*/ 46 h 49"/>
                <a:gd name="T6" fmla="*/ 23 w 48"/>
                <a:gd name="T7" fmla="*/ 49 h 49"/>
                <a:gd name="T8" fmla="*/ 23 w 48"/>
                <a:gd name="T9" fmla="*/ 49 h 49"/>
                <a:gd name="T10" fmla="*/ 11 w 48"/>
                <a:gd name="T11" fmla="*/ 45 h 49"/>
                <a:gd name="T12" fmla="*/ 3 w 48"/>
                <a:gd name="T13" fmla="*/ 37 h 49"/>
                <a:gd name="T14" fmla="*/ 0 w 48"/>
                <a:gd name="T15" fmla="*/ 24 h 49"/>
                <a:gd name="T16" fmla="*/ 0 w 48"/>
                <a:gd name="T17" fmla="*/ 24 h 49"/>
                <a:gd name="T18" fmla="*/ 3 w 48"/>
                <a:gd name="T19" fmla="*/ 12 h 49"/>
                <a:gd name="T20" fmla="*/ 12 w 48"/>
                <a:gd name="T21" fmla="*/ 4 h 49"/>
                <a:gd name="T22" fmla="*/ 24 w 48"/>
                <a:gd name="T23" fmla="*/ 0 h 49"/>
                <a:gd name="T24" fmla="*/ 24 w 48"/>
                <a:gd name="T25" fmla="*/ 0 h 49"/>
                <a:gd name="T26" fmla="*/ 36 w 48"/>
                <a:gd name="T27" fmla="*/ 4 h 49"/>
                <a:gd name="T28" fmla="*/ 45 w 48"/>
                <a:gd name="T29" fmla="*/ 12 h 49"/>
                <a:gd name="T30" fmla="*/ 48 w 48"/>
                <a:gd name="T31" fmla="*/ 24 h 49"/>
                <a:gd name="T32" fmla="*/ 48 w 48"/>
                <a:gd name="T33" fmla="*/ 24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48" y="24"/>
                  </a:moveTo>
                  <a:lnTo>
                    <a:pt x="45" y="37"/>
                  </a:lnTo>
                  <a:lnTo>
                    <a:pt x="35" y="46"/>
                  </a:lnTo>
                  <a:lnTo>
                    <a:pt x="23" y="49"/>
                  </a:lnTo>
                  <a:lnTo>
                    <a:pt x="11" y="45"/>
                  </a:lnTo>
                  <a:lnTo>
                    <a:pt x="3" y="37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2" y="4"/>
                  </a:lnTo>
                  <a:lnTo>
                    <a:pt x="24" y="0"/>
                  </a:lnTo>
                  <a:lnTo>
                    <a:pt x="36" y="4"/>
                  </a:lnTo>
                  <a:lnTo>
                    <a:pt x="45" y="12"/>
                  </a:lnTo>
                  <a:lnTo>
                    <a:pt x="48" y="24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30" name="Freeform 1139"/>
            <p:cNvSpPr>
              <a:spLocks/>
            </p:cNvSpPr>
            <p:nvPr/>
          </p:nvSpPr>
          <p:spPr bwMode="auto">
            <a:xfrm>
              <a:off x="1216" y="1824"/>
              <a:ext cx="48" cy="47"/>
            </a:xfrm>
            <a:custGeom>
              <a:avLst/>
              <a:gdLst>
                <a:gd name="T0" fmla="*/ 48 w 48"/>
                <a:gd name="T1" fmla="*/ 19 h 47"/>
                <a:gd name="T2" fmla="*/ 47 w 48"/>
                <a:gd name="T3" fmla="*/ 32 h 47"/>
                <a:gd name="T4" fmla="*/ 40 w 48"/>
                <a:gd name="T5" fmla="*/ 41 h 47"/>
                <a:gd name="T6" fmla="*/ 28 w 48"/>
                <a:gd name="T7" fmla="*/ 47 h 47"/>
                <a:gd name="T8" fmla="*/ 28 w 48"/>
                <a:gd name="T9" fmla="*/ 47 h 47"/>
                <a:gd name="T10" fmla="*/ 16 w 48"/>
                <a:gd name="T11" fmla="*/ 46 h 47"/>
                <a:gd name="T12" fmla="*/ 6 w 48"/>
                <a:gd name="T13" fmla="*/ 39 h 47"/>
                <a:gd name="T14" fmla="*/ 0 w 48"/>
                <a:gd name="T15" fmla="*/ 28 h 47"/>
                <a:gd name="T16" fmla="*/ 0 w 48"/>
                <a:gd name="T17" fmla="*/ 28 h 47"/>
                <a:gd name="T18" fmla="*/ 1 w 48"/>
                <a:gd name="T19" fmla="*/ 15 h 47"/>
                <a:gd name="T20" fmla="*/ 8 w 48"/>
                <a:gd name="T21" fmla="*/ 5 h 47"/>
                <a:gd name="T22" fmla="*/ 19 w 48"/>
                <a:gd name="T23" fmla="*/ 0 h 47"/>
                <a:gd name="T24" fmla="*/ 19 w 48"/>
                <a:gd name="T25" fmla="*/ 0 h 47"/>
                <a:gd name="T26" fmla="*/ 32 w 48"/>
                <a:gd name="T27" fmla="*/ 1 h 47"/>
                <a:gd name="T28" fmla="*/ 42 w 48"/>
                <a:gd name="T29" fmla="*/ 7 h 47"/>
                <a:gd name="T30" fmla="*/ 48 w 48"/>
                <a:gd name="T31" fmla="*/ 19 h 47"/>
                <a:gd name="T32" fmla="*/ 48 w 48"/>
                <a:gd name="T33" fmla="*/ 19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7"/>
                <a:gd name="T53" fmla="*/ 48 w 48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7">
                  <a:moveTo>
                    <a:pt x="48" y="19"/>
                  </a:moveTo>
                  <a:lnTo>
                    <a:pt x="47" y="32"/>
                  </a:lnTo>
                  <a:lnTo>
                    <a:pt x="40" y="41"/>
                  </a:lnTo>
                  <a:lnTo>
                    <a:pt x="28" y="47"/>
                  </a:lnTo>
                  <a:lnTo>
                    <a:pt x="16" y="46"/>
                  </a:lnTo>
                  <a:lnTo>
                    <a:pt x="6" y="39"/>
                  </a:lnTo>
                  <a:lnTo>
                    <a:pt x="0" y="28"/>
                  </a:lnTo>
                  <a:lnTo>
                    <a:pt x="1" y="15"/>
                  </a:lnTo>
                  <a:lnTo>
                    <a:pt x="8" y="5"/>
                  </a:lnTo>
                  <a:lnTo>
                    <a:pt x="19" y="0"/>
                  </a:lnTo>
                  <a:lnTo>
                    <a:pt x="32" y="1"/>
                  </a:lnTo>
                  <a:lnTo>
                    <a:pt x="42" y="7"/>
                  </a:lnTo>
                  <a:lnTo>
                    <a:pt x="48" y="19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31" name="Freeform 1140"/>
            <p:cNvSpPr>
              <a:spLocks/>
            </p:cNvSpPr>
            <p:nvPr/>
          </p:nvSpPr>
          <p:spPr bwMode="auto">
            <a:xfrm>
              <a:off x="1229" y="1870"/>
              <a:ext cx="47" cy="47"/>
            </a:xfrm>
            <a:custGeom>
              <a:avLst/>
              <a:gdLst>
                <a:gd name="T0" fmla="*/ 46 w 47"/>
                <a:gd name="T1" fmla="*/ 16 h 47"/>
                <a:gd name="T2" fmla="*/ 47 w 47"/>
                <a:gd name="T3" fmla="*/ 28 h 47"/>
                <a:gd name="T4" fmla="*/ 42 w 47"/>
                <a:gd name="T5" fmla="*/ 39 h 47"/>
                <a:gd name="T6" fmla="*/ 31 w 47"/>
                <a:gd name="T7" fmla="*/ 46 h 47"/>
                <a:gd name="T8" fmla="*/ 31 w 47"/>
                <a:gd name="T9" fmla="*/ 46 h 47"/>
                <a:gd name="T10" fmla="*/ 18 w 47"/>
                <a:gd name="T11" fmla="*/ 47 h 47"/>
                <a:gd name="T12" fmla="*/ 7 w 47"/>
                <a:gd name="T13" fmla="*/ 42 h 47"/>
                <a:gd name="T14" fmla="*/ 0 w 47"/>
                <a:gd name="T15" fmla="*/ 31 h 47"/>
                <a:gd name="T16" fmla="*/ 0 w 47"/>
                <a:gd name="T17" fmla="*/ 31 h 47"/>
                <a:gd name="T18" fmla="*/ 0 w 47"/>
                <a:gd name="T19" fmla="*/ 19 h 47"/>
                <a:gd name="T20" fmla="*/ 5 w 47"/>
                <a:gd name="T21" fmla="*/ 7 h 47"/>
                <a:gd name="T22" fmla="*/ 15 w 47"/>
                <a:gd name="T23" fmla="*/ 1 h 47"/>
                <a:gd name="T24" fmla="*/ 15 w 47"/>
                <a:gd name="T25" fmla="*/ 1 h 47"/>
                <a:gd name="T26" fmla="*/ 28 w 47"/>
                <a:gd name="T27" fmla="*/ 0 h 47"/>
                <a:gd name="T28" fmla="*/ 39 w 47"/>
                <a:gd name="T29" fmla="*/ 5 h 47"/>
                <a:gd name="T30" fmla="*/ 46 w 47"/>
                <a:gd name="T31" fmla="*/ 16 h 47"/>
                <a:gd name="T32" fmla="*/ 46 w 47"/>
                <a:gd name="T33" fmla="*/ 16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46" y="16"/>
                  </a:moveTo>
                  <a:lnTo>
                    <a:pt x="47" y="28"/>
                  </a:lnTo>
                  <a:lnTo>
                    <a:pt x="42" y="39"/>
                  </a:lnTo>
                  <a:lnTo>
                    <a:pt x="31" y="46"/>
                  </a:lnTo>
                  <a:lnTo>
                    <a:pt x="18" y="47"/>
                  </a:lnTo>
                  <a:lnTo>
                    <a:pt x="7" y="42"/>
                  </a:lnTo>
                  <a:lnTo>
                    <a:pt x="0" y="31"/>
                  </a:lnTo>
                  <a:lnTo>
                    <a:pt x="0" y="19"/>
                  </a:lnTo>
                  <a:lnTo>
                    <a:pt x="5" y="7"/>
                  </a:lnTo>
                  <a:lnTo>
                    <a:pt x="15" y="1"/>
                  </a:lnTo>
                  <a:lnTo>
                    <a:pt x="28" y="0"/>
                  </a:lnTo>
                  <a:lnTo>
                    <a:pt x="39" y="5"/>
                  </a:lnTo>
                  <a:lnTo>
                    <a:pt x="46" y="1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32" name="Freeform 1141"/>
            <p:cNvSpPr>
              <a:spLocks/>
            </p:cNvSpPr>
            <p:nvPr/>
          </p:nvSpPr>
          <p:spPr bwMode="auto">
            <a:xfrm>
              <a:off x="1247" y="1914"/>
              <a:ext cx="48" cy="48"/>
            </a:xfrm>
            <a:custGeom>
              <a:avLst/>
              <a:gdLst>
                <a:gd name="T0" fmla="*/ 46 w 48"/>
                <a:gd name="T1" fmla="*/ 13 h 48"/>
                <a:gd name="T2" fmla="*/ 48 w 48"/>
                <a:gd name="T3" fmla="*/ 26 h 48"/>
                <a:gd name="T4" fmla="*/ 44 w 48"/>
                <a:gd name="T5" fmla="*/ 37 h 48"/>
                <a:gd name="T6" fmla="*/ 35 w 48"/>
                <a:gd name="T7" fmla="*/ 46 h 48"/>
                <a:gd name="T8" fmla="*/ 35 w 48"/>
                <a:gd name="T9" fmla="*/ 46 h 48"/>
                <a:gd name="T10" fmla="*/ 22 w 48"/>
                <a:gd name="T11" fmla="*/ 48 h 48"/>
                <a:gd name="T12" fmla="*/ 11 w 48"/>
                <a:gd name="T13" fmla="*/ 44 h 48"/>
                <a:gd name="T14" fmla="*/ 3 w 48"/>
                <a:gd name="T15" fmla="*/ 35 h 48"/>
                <a:gd name="T16" fmla="*/ 3 w 48"/>
                <a:gd name="T17" fmla="*/ 35 h 48"/>
                <a:gd name="T18" fmla="*/ 0 w 48"/>
                <a:gd name="T19" fmla="*/ 23 h 48"/>
                <a:gd name="T20" fmla="*/ 4 w 48"/>
                <a:gd name="T21" fmla="*/ 11 h 48"/>
                <a:gd name="T22" fmla="*/ 13 w 48"/>
                <a:gd name="T23" fmla="*/ 2 h 48"/>
                <a:gd name="T24" fmla="*/ 13 w 48"/>
                <a:gd name="T25" fmla="*/ 2 h 48"/>
                <a:gd name="T26" fmla="*/ 25 w 48"/>
                <a:gd name="T27" fmla="*/ 0 h 48"/>
                <a:gd name="T28" fmla="*/ 37 w 48"/>
                <a:gd name="T29" fmla="*/ 4 h 48"/>
                <a:gd name="T30" fmla="*/ 46 w 48"/>
                <a:gd name="T31" fmla="*/ 13 h 48"/>
                <a:gd name="T32" fmla="*/ 46 w 48"/>
                <a:gd name="T33" fmla="*/ 13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46" y="13"/>
                  </a:moveTo>
                  <a:lnTo>
                    <a:pt x="48" y="26"/>
                  </a:lnTo>
                  <a:lnTo>
                    <a:pt x="44" y="37"/>
                  </a:lnTo>
                  <a:lnTo>
                    <a:pt x="35" y="46"/>
                  </a:lnTo>
                  <a:lnTo>
                    <a:pt x="22" y="48"/>
                  </a:lnTo>
                  <a:lnTo>
                    <a:pt x="11" y="44"/>
                  </a:lnTo>
                  <a:lnTo>
                    <a:pt x="3" y="35"/>
                  </a:lnTo>
                  <a:lnTo>
                    <a:pt x="0" y="23"/>
                  </a:lnTo>
                  <a:lnTo>
                    <a:pt x="4" y="11"/>
                  </a:lnTo>
                  <a:lnTo>
                    <a:pt x="13" y="2"/>
                  </a:lnTo>
                  <a:lnTo>
                    <a:pt x="25" y="0"/>
                  </a:lnTo>
                  <a:lnTo>
                    <a:pt x="37" y="4"/>
                  </a:lnTo>
                  <a:lnTo>
                    <a:pt x="46" y="13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33" name="Freeform 1142"/>
            <p:cNvSpPr>
              <a:spLocks/>
            </p:cNvSpPr>
            <p:nvPr/>
          </p:nvSpPr>
          <p:spPr bwMode="auto">
            <a:xfrm>
              <a:off x="1271" y="1955"/>
              <a:ext cx="49" cy="49"/>
            </a:xfrm>
            <a:custGeom>
              <a:avLst/>
              <a:gdLst>
                <a:gd name="T0" fmla="*/ 44 w 49"/>
                <a:gd name="T1" fmla="*/ 11 h 49"/>
                <a:gd name="T2" fmla="*/ 49 w 49"/>
                <a:gd name="T3" fmla="*/ 23 h 49"/>
                <a:gd name="T4" fmla="*/ 46 w 49"/>
                <a:gd name="T5" fmla="*/ 35 h 49"/>
                <a:gd name="T6" fmla="*/ 38 w 49"/>
                <a:gd name="T7" fmla="*/ 45 h 49"/>
                <a:gd name="T8" fmla="*/ 38 w 49"/>
                <a:gd name="T9" fmla="*/ 45 h 49"/>
                <a:gd name="T10" fmla="*/ 27 w 49"/>
                <a:gd name="T11" fmla="*/ 49 h 49"/>
                <a:gd name="T12" fmla="*/ 15 w 49"/>
                <a:gd name="T13" fmla="*/ 47 h 49"/>
                <a:gd name="T14" fmla="*/ 5 w 49"/>
                <a:gd name="T15" fmla="*/ 38 h 49"/>
                <a:gd name="T16" fmla="*/ 5 w 49"/>
                <a:gd name="T17" fmla="*/ 38 h 49"/>
                <a:gd name="T18" fmla="*/ 0 w 49"/>
                <a:gd name="T19" fmla="*/ 26 h 49"/>
                <a:gd name="T20" fmla="*/ 3 w 49"/>
                <a:gd name="T21" fmla="*/ 14 h 49"/>
                <a:gd name="T22" fmla="*/ 11 w 49"/>
                <a:gd name="T23" fmla="*/ 5 h 49"/>
                <a:gd name="T24" fmla="*/ 11 w 49"/>
                <a:gd name="T25" fmla="*/ 5 h 49"/>
                <a:gd name="T26" fmla="*/ 23 w 49"/>
                <a:gd name="T27" fmla="*/ 0 h 49"/>
                <a:gd name="T28" fmla="*/ 35 w 49"/>
                <a:gd name="T29" fmla="*/ 2 h 49"/>
                <a:gd name="T30" fmla="*/ 44 w 49"/>
                <a:gd name="T31" fmla="*/ 11 h 49"/>
                <a:gd name="T32" fmla="*/ 44 w 49"/>
                <a:gd name="T33" fmla="*/ 11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9"/>
                <a:gd name="T53" fmla="*/ 49 w 49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9">
                  <a:moveTo>
                    <a:pt x="44" y="11"/>
                  </a:moveTo>
                  <a:lnTo>
                    <a:pt x="49" y="23"/>
                  </a:lnTo>
                  <a:lnTo>
                    <a:pt x="46" y="35"/>
                  </a:lnTo>
                  <a:lnTo>
                    <a:pt x="38" y="45"/>
                  </a:lnTo>
                  <a:lnTo>
                    <a:pt x="27" y="49"/>
                  </a:lnTo>
                  <a:lnTo>
                    <a:pt x="15" y="47"/>
                  </a:lnTo>
                  <a:lnTo>
                    <a:pt x="5" y="38"/>
                  </a:lnTo>
                  <a:lnTo>
                    <a:pt x="0" y="26"/>
                  </a:lnTo>
                  <a:lnTo>
                    <a:pt x="3" y="14"/>
                  </a:lnTo>
                  <a:lnTo>
                    <a:pt x="11" y="5"/>
                  </a:lnTo>
                  <a:lnTo>
                    <a:pt x="23" y="0"/>
                  </a:lnTo>
                  <a:lnTo>
                    <a:pt x="35" y="2"/>
                  </a:lnTo>
                  <a:lnTo>
                    <a:pt x="44" y="11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34" name="Freeform 1143"/>
            <p:cNvSpPr>
              <a:spLocks/>
            </p:cNvSpPr>
            <p:nvPr/>
          </p:nvSpPr>
          <p:spPr bwMode="auto">
            <a:xfrm>
              <a:off x="1302" y="1993"/>
              <a:ext cx="47" cy="48"/>
            </a:xfrm>
            <a:custGeom>
              <a:avLst/>
              <a:gdLst>
                <a:gd name="T0" fmla="*/ 42 w 47"/>
                <a:gd name="T1" fmla="*/ 8 h 48"/>
                <a:gd name="T2" fmla="*/ 47 w 47"/>
                <a:gd name="T3" fmla="*/ 19 h 48"/>
                <a:gd name="T4" fmla="*/ 47 w 47"/>
                <a:gd name="T5" fmla="*/ 31 h 48"/>
                <a:gd name="T6" fmla="*/ 40 w 47"/>
                <a:gd name="T7" fmla="*/ 42 h 48"/>
                <a:gd name="T8" fmla="*/ 40 w 47"/>
                <a:gd name="T9" fmla="*/ 42 h 48"/>
                <a:gd name="T10" fmla="*/ 29 w 47"/>
                <a:gd name="T11" fmla="*/ 48 h 48"/>
                <a:gd name="T12" fmla="*/ 16 w 47"/>
                <a:gd name="T13" fmla="*/ 48 h 48"/>
                <a:gd name="T14" fmla="*/ 6 w 47"/>
                <a:gd name="T15" fmla="*/ 40 h 48"/>
                <a:gd name="T16" fmla="*/ 6 w 47"/>
                <a:gd name="T17" fmla="*/ 40 h 48"/>
                <a:gd name="T18" fmla="*/ 0 w 47"/>
                <a:gd name="T19" fmla="*/ 29 h 48"/>
                <a:gd name="T20" fmla="*/ 1 w 47"/>
                <a:gd name="T21" fmla="*/ 17 h 48"/>
                <a:gd name="T22" fmla="*/ 7 w 47"/>
                <a:gd name="T23" fmla="*/ 7 h 48"/>
                <a:gd name="T24" fmla="*/ 7 w 47"/>
                <a:gd name="T25" fmla="*/ 7 h 48"/>
                <a:gd name="T26" fmla="*/ 18 w 47"/>
                <a:gd name="T27" fmla="*/ 0 h 48"/>
                <a:gd name="T28" fmla="*/ 31 w 47"/>
                <a:gd name="T29" fmla="*/ 1 h 48"/>
                <a:gd name="T30" fmla="*/ 42 w 47"/>
                <a:gd name="T31" fmla="*/ 8 h 48"/>
                <a:gd name="T32" fmla="*/ 42 w 47"/>
                <a:gd name="T33" fmla="*/ 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8"/>
                <a:gd name="T53" fmla="*/ 47 w 47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8">
                  <a:moveTo>
                    <a:pt x="42" y="8"/>
                  </a:moveTo>
                  <a:lnTo>
                    <a:pt x="47" y="19"/>
                  </a:lnTo>
                  <a:lnTo>
                    <a:pt x="47" y="31"/>
                  </a:lnTo>
                  <a:lnTo>
                    <a:pt x="40" y="42"/>
                  </a:lnTo>
                  <a:lnTo>
                    <a:pt x="29" y="48"/>
                  </a:lnTo>
                  <a:lnTo>
                    <a:pt x="16" y="48"/>
                  </a:lnTo>
                  <a:lnTo>
                    <a:pt x="6" y="40"/>
                  </a:lnTo>
                  <a:lnTo>
                    <a:pt x="0" y="29"/>
                  </a:lnTo>
                  <a:lnTo>
                    <a:pt x="1" y="17"/>
                  </a:lnTo>
                  <a:lnTo>
                    <a:pt x="7" y="7"/>
                  </a:lnTo>
                  <a:lnTo>
                    <a:pt x="18" y="0"/>
                  </a:lnTo>
                  <a:lnTo>
                    <a:pt x="31" y="1"/>
                  </a:lnTo>
                  <a:lnTo>
                    <a:pt x="42" y="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35" name="Freeform 1144"/>
            <p:cNvSpPr>
              <a:spLocks/>
            </p:cNvSpPr>
            <p:nvPr/>
          </p:nvSpPr>
          <p:spPr bwMode="auto">
            <a:xfrm>
              <a:off x="1337" y="2026"/>
              <a:ext cx="48" cy="49"/>
            </a:xfrm>
            <a:custGeom>
              <a:avLst/>
              <a:gdLst>
                <a:gd name="T0" fmla="*/ 39 w 48"/>
                <a:gd name="T1" fmla="*/ 6 h 49"/>
                <a:gd name="T2" fmla="*/ 46 w 48"/>
                <a:gd name="T3" fmla="*/ 16 h 49"/>
                <a:gd name="T4" fmla="*/ 48 w 48"/>
                <a:gd name="T5" fmla="*/ 28 h 49"/>
                <a:gd name="T6" fmla="*/ 42 w 48"/>
                <a:gd name="T7" fmla="*/ 40 h 49"/>
                <a:gd name="T8" fmla="*/ 42 w 48"/>
                <a:gd name="T9" fmla="*/ 40 h 49"/>
                <a:gd name="T10" fmla="*/ 32 w 48"/>
                <a:gd name="T11" fmla="*/ 47 h 49"/>
                <a:gd name="T12" fmla="*/ 20 w 48"/>
                <a:gd name="T13" fmla="*/ 49 h 49"/>
                <a:gd name="T14" fmla="*/ 8 w 48"/>
                <a:gd name="T15" fmla="*/ 43 h 49"/>
                <a:gd name="T16" fmla="*/ 8 w 48"/>
                <a:gd name="T17" fmla="*/ 43 h 49"/>
                <a:gd name="T18" fmla="*/ 1 w 48"/>
                <a:gd name="T19" fmla="*/ 33 h 49"/>
                <a:gd name="T20" fmla="*/ 0 w 48"/>
                <a:gd name="T21" fmla="*/ 21 h 49"/>
                <a:gd name="T22" fmla="*/ 5 w 48"/>
                <a:gd name="T23" fmla="*/ 9 h 49"/>
                <a:gd name="T24" fmla="*/ 5 w 48"/>
                <a:gd name="T25" fmla="*/ 9 h 49"/>
                <a:gd name="T26" fmla="*/ 15 w 48"/>
                <a:gd name="T27" fmla="*/ 2 h 49"/>
                <a:gd name="T28" fmla="*/ 28 w 48"/>
                <a:gd name="T29" fmla="*/ 0 h 49"/>
                <a:gd name="T30" fmla="*/ 39 w 48"/>
                <a:gd name="T31" fmla="*/ 6 h 49"/>
                <a:gd name="T32" fmla="*/ 39 w 48"/>
                <a:gd name="T33" fmla="*/ 6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39" y="6"/>
                  </a:moveTo>
                  <a:lnTo>
                    <a:pt x="46" y="16"/>
                  </a:lnTo>
                  <a:lnTo>
                    <a:pt x="48" y="28"/>
                  </a:lnTo>
                  <a:lnTo>
                    <a:pt x="42" y="40"/>
                  </a:lnTo>
                  <a:lnTo>
                    <a:pt x="32" y="47"/>
                  </a:lnTo>
                  <a:lnTo>
                    <a:pt x="20" y="49"/>
                  </a:lnTo>
                  <a:lnTo>
                    <a:pt x="8" y="43"/>
                  </a:lnTo>
                  <a:lnTo>
                    <a:pt x="1" y="33"/>
                  </a:lnTo>
                  <a:lnTo>
                    <a:pt x="0" y="21"/>
                  </a:lnTo>
                  <a:lnTo>
                    <a:pt x="5" y="9"/>
                  </a:lnTo>
                  <a:lnTo>
                    <a:pt x="15" y="2"/>
                  </a:lnTo>
                  <a:lnTo>
                    <a:pt x="28" y="0"/>
                  </a:lnTo>
                  <a:lnTo>
                    <a:pt x="39" y="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36" name="Freeform 1145"/>
            <p:cNvSpPr>
              <a:spLocks/>
            </p:cNvSpPr>
            <p:nvPr/>
          </p:nvSpPr>
          <p:spPr bwMode="auto">
            <a:xfrm>
              <a:off x="1215" y="1546"/>
              <a:ext cx="48" cy="75"/>
            </a:xfrm>
            <a:custGeom>
              <a:avLst/>
              <a:gdLst>
                <a:gd name="T0" fmla="*/ 1 w 48"/>
                <a:gd name="T1" fmla="*/ 64 h 75"/>
                <a:gd name="T2" fmla="*/ 6 w 48"/>
                <a:gd name="T3" fmla="*/ 55 h 75"/>
                <a:gd name="T4" fmla="*/ 12 w 48"/>
                <a:gd name="T5" fmla="*/ 46 h 75"/>
                <a:gd name="T6" fmla="*/ 18 w 48"/>
                <a:gd name="T7" fmla="*/ 37 h 75"/>
                <a:gd name="T8" fmla="*/ 18 w 48"/>
                <a:gd name="T9" fmla="*/ 37 h 75"/>
                <a:gd name="T10" fmla="*/ 24 w 48"/>
                <a:gd name="T11" fmla="*/ 28 h 75"/>
                <a:gd name="T12" fmla="*/ 29 w 48"/>
                <a:gd name="T13" fmla="*/ 19 h 75"/>
                <a:gd name="T14" fmla="*/ 34 w 48"/>
                <a:gd name="T15" fmla="*/ 10 h 75"/>
                <a:gd name="T16" fmla="*/ 34 w 48"/>
                <a:gd name="T17" fmla="*/ 10 h 75"/>
                <a:gd name="T18" fmla="*/ 35 w 48"/>
                <a:gd name="T19" fmla="*/ 7 h 75"/>
                <a:gd name="T20" fmla="*/ 36 w 48"/>
                <a:gd name="T21" fmla="*/ 3 h 75"/>
                <a:gd name="T22" fmla="*/ 41 w 48"/>
                <a:gd name="T23" fmla="*/ 0 h 75"/>
                <a:gd name="T24" fmla="*/ 41 w 48"/>
                <a:gd name="T25" fmla="*/ 0 h 75"/>
                <a:gd name="T26" fmla="*/ 44 w 48"/>
                <a:gd name="T27" fmla="*/ 1 h 75"/>
                <a:gd name="T28" fmla="*/ 47 w 48"/>
                <a:gd name="T29" fmla="*/ 3 h 75"/>
                <a:gd name="T30" fmla="*/ 48 w 48"/>
                <a:gd name="T31" fmla="*/ 7 h 75"/>
                <a:gd name="T32" fmla="*/ 48 w 48"/>
                <a:gd name="T33" fmla="*/ 7 h 75"/>
                <a:gd name="T34" fmla="*/ 48 w 48"/>
                <a:gd name="T35" fmla="*/ 10 h 75"/>
                <a:gd name="T36" fmla="*/ 47 w 48"/>
                <a:gd name="T37" fmla="*/ 13 h 75"/>
                <a:gd name="T38" fmla="*/ 46 w 48"/>
                <a:gd name="T39" fmla="*/ 16 h 75"/>
                <a:gd name="T40" fmla="*/ 46 w 48"/>
                <a:gd name="T41" fmla="*/ 16 h 75"/>
                <a:gd name="T42" fmla="*/ 36 w 48"/>
                <a:gd name="T43" fmla="*/ 35 h 75"/>
                <a:gd name="T44" fmla="*/ 24 w 48"/>
                <a:gd name="T45" fmla="*/ 53 h 75"/>
                <a:gd name="T46" fmla="*/ 13 w 48"/>
                <a:gd name="T47" fmla="*/ 71 h 75"/>
                <a:gd name="T48" fmla="*/ 13 w 48"/>
                <a:gd name="T49" fmla="*/ 71 h 75"/>
                <a:gd name="T50" fmla="*/ 10 w 48"/>
                <a:gd name="T51" fmla="*/ 74 h 75"/>
                <a:gd name="T52" fmla="*/ 7 w 48"/>
                <a:gd name="T53" fmla="*/ 75 h 75"/>
                <a:gd name="T54" fmla="*/ 4 w 48"/>
                <a:gd name="T55" fmla="*/ 74 h 75"/>
                <a:gd name="T56" fmla="*/ 4 w 48"/>
                <a:gd name="T57" fmla="*/ 74 h 75"/>
                <a:gd name="T58" fmla="*/ 1 w 48"/>
                <a:gd name="T59" fmla="*/ 71 h 75"/>
                <a:gd name="T60" fmla="*/ 0 w 48"/>
                <a:gd name="T61" fmla="*/ 68 h 75"/>
                <a:gd name="T62" fmla="*/ 1 w 48"/>
                <a:gd name="T63" fmla="*/ 64 h 75"/>
                <a:gd name="T64" fmla="*/ 1 w 48"/>
                <a:gd name="T65" fmla="*/ 64 h 7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8"/>
                <a:gd name="T100" fmla="*/ 0 h 75"/>
                <a:gd name="T101" fmla="*/ 48 w 48"/>
                <a:gd name="T102" fmla="*/ 75 h 7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8" h="75">
                  <a:moveTo>
                    <a:pt x="1" y="64"/>
                  </a:moveTo>
                  <a:lnTo>
                    <a:pt x="6" y="55"/>
                  </a:lnTo>
                  <a:lnTo>
                    <a:pt x="12" y="46"/>
                  </a:lnTo>
                  <a:lnTo>
                    <a:pt x="18" y="37"/>
                  </a:lnTo>
                  <a:lnTo>
                    <a:pt x="24" y="28"/>
                  </a:lnTo>
                  <a:lnTo>
                    <a:pt x="29" y="19"/>
                  </a:lnTo>
                  <a:lnTo>
                    <a:pt x="34" y="10"/>
                  </a:lnTo>
                  <a:lnTo>
                    <a:pt x="35" y="7"/>
                  </a:lnTo>
                  <a:lnTo>
                    <a:pt x="36" y="3"/>
                  </a:lnTo>
                  <a:lnTo>
                    <a:pt x="41" y="0"/>
                  </a:lnTo>
                  <a:lnTo>
                    <a:pt x="44" y="1"/>
                  </a:lnTo>
                  <a:lnTo>
                    <a:pt x="47" y="3"/>
                  </a:lnTo>
                  <a:lnTo>
                    <a:pt x="48" y="7"/>
                  </a:lnTo>
                  <a:lnTo>
                    <a:pt x="48" y="10"/>
                  </a:lnTo>
                  <a:lnTo>
                    <a:pt x="47" y="13"/>
                  </a:lnTo>
                  <a:lnTo>
                    <a:pt x="46" y="16"/>
                  </a:lnTo>
                  <a:lnTo>
                    <a:pt x="36" y="35"/>
                  </a:lnTo>
                  <a:lnTo>
                    <a:pt x="24" y="53"/>
                  </a:lnTo>
                  <a:lnTo>
                    <a:pt x="13" y="71"/>
                  </a:lnTo>
                  <a:lnTo>
                    <a:pt x="10" y="74"/>
                  </a:lnTo>
                  <a:lnTo>
                    <a:pt x="7" y="75"/>
                  </a:lnTo>
                  <a:lnTo>
                    <a:pt x="4" y="74"/>
                  </a:lnTo>
                  <a:lnTo>
                    <a:pt x="1" y="71"/>
                  </a:lnTo>
                  <a:lnTo>
                    <a:pt x="0" y="68"/>
                  </a:lnTo>
                  <a:lnTo>
                    <a:pt x="1" y="6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37" name="Freeform 1146"/>
            <p:cNvSpPr>
              <a:spLocks/>
            </p:cNvSpPr>
            <p:nvPr/>
          </p:nvSpPr>
          <p:spPr bwMode="auto">
            <a:xfrm>
              <a:off x="1234" y="1549"/>
              <a:ext cx="69" cy="60"/>
            </a:xfrm>
            <a:custGeom>
              <a:avLst/>
              <a:gdLst>
                <a:gd name="T0" fmla="*/ 2 w 69"/>
                <a:gd name="T1" fmla="*/ 49 h 60"/>
                <a:gd name="T2" fmla="*/ 16 w 69"/>
                <a:gd name="T3" fmla="*/ 35 h 60"/>
                <a:gd name="T4" fmla="*/ 31 w 69"/>
                <a:gd name="T5" fmla="*/ 22 h 60"/>
                <a:gd name="T6" fmla="*/ 48 w 69"/>
                <a:gd name="T7" fmla="*/ 11 h 60"/>
                <a:gd name="T8" fmla="*/ 48 w 69"/>
                <a:gd name="T9" fmla="*/ 11 h 60"/>
                <a:gd name="T10" fmla="*/ 52 w 69"/>
                <a:gd name="T11" fmla="*/ 9 h 60"/>
                <a:gd name="T12" fmla="*/ 55 w 69"/>
                <a:gd name="T13" fmla="*/ 5 h 60"/>
                <a:gd name="T14" fmla="*/ 58 w 69"/>
                <a:gd name="T15" fmla="*/ 2 h 60"/>
                <a:gd name="T16" fmla="*/ 58 w 69"/>
                <a:gd name="T17" fmla="*/ 2 h 60"/>
                <a:gd name="T18" fmla="*/ 61 w 69"/>
                <a:gd name="T19" fmla="*/ 0 h 60"/>
                <a:gd name="T20" fmla="*/ 64 w 69"/>
                <a:gd name="T21" fmla="*/ 0 h 60"/>
                <a:gd name="T22" fmla="*/ 67 w 69"/>
                <a:gd name="T23" fmla="*/ 1 h 60"/>
                <a:gd name="T24" fmla="*/ 67 w 69"/>
                <a:gd name="T25" fmla="*/ 1 h 60"/>
                <a:gd name="T26" fmla="*/ 69 w 69"/>
                <a:gd name="T27" fmla="*/ 4 h 60"/>
                <a:gd name="T28" fmla="*/ 69 w 69"/>
                <a:gd name="T29" fmla="*/ 8 h 60"/>
                <a:gd name="T30" fmla="*/ 68 w 69"/>
                <a:gd name="T31" fmla="*/ 11 h 60"/>
                <a:gd name="T32" fmla="*/ 68 w 69"/>
                <a:gd name="T33" fmla="*/ 11 h 60"/>
                <a:gd name="T34" fmla="*/ 60 w 69"/>
                <a:gd name="T35" fmla="*/ 19 h 60"/>
                <a:gd name="T36" fmla="*/ 52 w 69"/>
                <a:gd name="T37" fmla="*/ 24 h 60"/>
                <a:gd name="T38" fmla="*/ 42 w 69"/>
                <a:gd name="T39" fmla="*/ 30 h 60"/>
                <a:gd name="T40" fmla="*/ 42 w 69"/>
                <a:gd name="T41" fmla="*/ 30 h 60"/>
                <a:gd name="T42" fmla="*/ 32 w 69"/>
                <a:gd name="T43" fmla="*/ 39 h 60"/>
                <a:gd name="T44" fmla="*/ 22 w 69"/>
                <a:gd name="T45" fmla="*/ 48 h 60"/>
                <a:gd name="T46" fmla="*/ 12 w 69"/>
                <a:gd name="T47" fmla="*/ 58 h 60"/>
                <a:gd name="T48" fmla="*/ 12 w 69"/>
                <a:gd name="T49" fmla="*/ 58 h 60"/>
                <a:gd name="T50" fmla="*/ 9 w 69"/>
                <a:gd name="T51" fmla="*/ 60 h 60"/>
                <a:gd name="T52" fmla="*/ 6 w 69"/>
                <a:gd name="T53" fmla="*/ 60 h 60"/>
                <a:gd name="T54" fmla="*/ 2 w 69"/>
                <a:gd name="T55" fmla="*/ 59 h 60"/>
                <a:gd name="T56" fmla="*/ 2 w 69"/>
                <a:gd name="T57" fmla="*/ 59 h 60"/>
                <a:gd name="T58" fmla="*/ 0 w 69"/>
                <a:gd name="T59" fmla="*/ 56 h 60"/>
                <a:gd name="T60" fmla="*/ 0 w 69"/>
                <a:gd name="T61" fmla="*/ 52 h 60"/>
                <a:gd name="T62" fmla="*/ 2 w 69"/>
                <a:gd name="T63" fmla="*/ 49 h 60"/>
                <a:gd name="T64" fmla="*/ 2 w 69"/>
                <a:gd name="T65" fmla="*/ 49 h 6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9"/>
                <a:gd name="T100" fmla="*/ 0 h 60"/>
                <a:gd name="T101" fmla="*/ 69 w 69"/>
                <a:gd name="T102" fmla="*/ 60 h 6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9" h="60">
                  <a:moveTo>
                    <a:pt x="2" y="49"/>
                  </a:moveTo>
                  <a:lnTo>
                    <a:pt x="16" y="35"/>
                  </a:lnTo>
                  <a:lnTo>
                    <a:pt x="31" y="22"/>
                  </a:lnTo>
                  <a:lnTo>
                    <a:pt x="48" y="11"/>
                  </a:lnTo>
                  <a:lnTo>
                    <a:pt x="52" y="9"/>
                  </a:lnTo>
                  <a:lnTo>
                    <a:pt x="55" y="5"/>
                  </a:lnTo>
                  <a:lnTo>
                    <a:pt x="58" y="2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1"/>
                  </a:lnTo>
                  <a:lnTo>
                    <a:pt x="69" y="4"/>
                  </a:lnTo>
                  <a:lnTo>
                    <a:pt x="69" y="8"/>
                  </a:lnTo>
                  <a:lnTo>
                    <a:pt x="68" y="11"/>
                  </a:lnTo>
                  <a:lnTo>
                    <a:pt x="60" y="19"/>
                  </a:lnTo>
                  <a:lnTo>
                    <a:pt x="52" y="24"/>
                  </a:lnTo>
                  <a:lnTo>
                    <a:pt x="42" y="30"/>
                  </a:lnTo>
                  <a:lnTo>
                    <a:pt x="32" y="39"/>
                  </a:lnTo>
                  <a:lnTo>
                    <a:pt x="22" y="48"/>
                  </a:lnTo>
                  <a:lnTo>
                    <a:pt x="12" y="58"/>
                  </a:lnTo>
                  <a:lnTo>
                    <a:pt x="9" y="60"/>
                  </a:lnTo>
                  <a:lnTo>
                    <a:pt x="6" y="60"/>
                  </a:lnTo>
                  <a:lnTo>
                    <a:pt x="2" y="59"/>
                  </a:lnTo>
                  <a:lnTo>
                    <a:pt x="0" y="56"/>
                  </a:lnTo>
                  <a:lnTo>
                    <a:pt x="0" y="52"/>
                  </a:lnTo>
                  <a:lnTo>
                    <a:pt x="2" y="4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38" name="Freeform 1147"/>
            <p:cNvSpPr>
              <a:spLocks/>
            </p:cNvSpPr>
            <p:nvPr/>
          </p:nvSpPr>
          <p:spPr bwMode="auto">
            <a:xfrm>
              <a:off x="1203" y="1592"/>
              <a:ext cx="48" cy="48"/>
            </a:xfrm>
            <a:custGeom>
              <a:avLst/>
              <a:gdLst>
                <a:gd name="T0" fmla="*/ 39 w 48"/>
                <a:gd name="T1" fmla="*/ 6 h 48"/>
                <a:gd name="T2" fmla="*/ 47 w 48"/>
                <a:gd name="T3" fmla="*/ 16 h 48"/>
                <a:gd name="T4" fmla="*/ 48 w 48"/>
                <a:gd name="T5" fmla="*/ 28 h 48"/>
                <a:gd name="T6" fmla="*/ 42 w 48"/>
                <a:gd name="T7" fmla="*/ 40 h 48"/>
                <a:gd name="T8" fmla="*/ 42 w 48"/>
                <a:gd name="T9" fmla="*/ 40 h 48"/>
                <a:gd name="T10" fmla="*/ 32 w 48"/>
                <a:gd name="T11" fmla="*/ 47 h 48"/>
                <a:gd name="T12" fmla="*/ 20 w 48"/>
                <a:gd name="T13" fmla="*/ 48 h 48"/>
                <a:gd name="T14" fmla="*/ 9 w 48"/>
                <a:gd name="T15" fmla="*/ 43 h 48"/>
                <a:gd name="T16" fmla="*/ 9 w 48"/>
                <a:gd name="T17" fmla="*/ 43 h 48"/>
                <a:gd name="T18" fmla="*/ 1 w 48"/>
                <a:gd name="T19" fmla="*/ 33 h 48"/>
                <a:gd name="T20" fmla="*/ 0 w 48"/>
                <a:gd name="T21" fmla="*/ 20 h 48"/>
                <a:gd name="T22" fmla="*/ 5 w 48"/>
                <a:gd name="T23" fmla="*/ 9 h 48"/>
                <a:gd name="T24" fmla="*/ 5 w 48"/>
                <a:gd name="T25" fmla="*/ 9 h 48"/>
                <a:gd name="T26" fmla="*/ 16 w 48"/>
                <a:gd name="T27" fmla="*/ 2 h 48"/>
                <a:gd name="T28" fmla="*/ 28 w 48"/>
                <a:gd name="T29" fmla="*/ 0 h 48"/>
                <a:gd name="T30" fmla="*/ 39 w 48"/>
                <a:gd name="T31" fmla="*/ 6 h 48"/>
                <a:gd name="T32" fmla="*/ 39 w 48"/>
                <a:gd name="T33" fmla="*/ 6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39" y="6"/>
                  </a:moveTo>
                  <a:lnTo>
                    <a:pt x="47" y="16"/>
                  </a:lnTo>
                  <a:lnTo>
                    <a:pt x="48" y="28"/>
                  </a:lnTo>
                  <a:lnTo>
                    <a:pt x="42" y="40"/>
                  </a:lnTo>
                  <a:lnTo>
                    <a:pt x="32" y="47"/>
                  </a:lnTo>
                  <a:lnTo>
                    <a:pt x="20" y="48"/>
                  </a:lnTo>
                  <a:lnTo>
                    <a:pt x="9" y="43"/>
                  </a:lnTo>
                  <a:lnTo>
                    <a:pt x="1" y="33"/>
                  </a:lnTo>
                  <a:lnTo>
                    <a:pt x="0" y="20"/>
                  </a:lnTo>
                  <a:lnTo>
                    <a:pt x="5" y="9"/>
                  </a:lnTo>
                  <a:lnTo>
                    <a:pt x="16" y="2"/>
                  </a:lnTo>
                  <a:lnTo>
                    <a:pt x="28" y="0"/>
                  </a:lnTo>
                  <a:lnTo>
                    <a:pt x="39" y="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39" name="Freeform 1148"/>
            <p:cNvSpPr>
              <a:spLocks/>
            </p:cNvSpPr>
            <p:nvPr/>
          </p:nvSpPr>
          <p:spPr bwMode="auto">
            <a:xfrm>
              <a:off x="1280" y="1427"/>
              <a:ext cx="47" cy="108"/>
            </a:xfrm>
            <a:custGeom>
              <a:avLst/>
              <a:gdLst>
                <a:gd name="T0" fmla="*/ 6 w 47"/>
                <a:gd name="T1" fmla="*/ 72 h 108"/>
                <a:gd name="T2" fmla="*/ 7 w 47"/>
                <a:gd name="T3" fmla="*/ 60 h 108"/>
                <a:gd name="T4" fmla="*/ 6 w 47"/>
                <a:gd name="T5" fmla="*/ 45 h 108"/>
                <a:gd name="T6" fmla="*/ 14 w 47"/>
                <a:gd name="T7" fmla="*/ 5 h 108"/>
                <a:gd name="T8" fmla="*/ 15 w 47"/>
                <a:gd name="T9" fmla="*/ 3 h 108"/>
                <a:gd name="T10" fmla="*/ 20 w 47"/>
                <a:gd name="T11" fmla="*/ 0 h 108"/>
                <a:gd name="T12" fmla="*/ 23 w 47"/>
                <a:gd name="T13" fmla="*/ 0 h 108"/>
                <a:gd name="T14" fmla="*/ 27 w 47"/>
                <a:gd name="T15" fmla="*/ 4 h 108"/>
                <a:gd name="T16" fmla="*/ 34 w 47"/>
                <a:gd name="T17" fmla="*/ 22 h 108"/>
                <a:gd name="T18" fmla="*/ 42 w 47"/>
                <a:gd name="T19" fmla="*/ 64 h 108"/>
                <a:gd name="T20" fmla="*/ 41 w 47"/>
                <a:gd name="T21" fmla="*/ 74 h 108"/>
                <a:gd name="T22" fmla="*/ 45 w 47"/>
                <a:gd name="T23" fmla="*/ 91 h 108"/>
                <a:gd name="T24" fmla="*/ 46 w 47"/>
                <a:gd name="T25" fmla="*/ 94 h 108"/>
                <a:gd name="T26" fmla="*/ 47 w 47"/>
                <a:gd name="T27" fmla="*/ 101 h 108"/>
                <a:gd name="T28" fmla="*/ 46 w 47"/>
                <a:gd name="T29" fmla="*/ 104 h 108"/>
                <a:gd name="T30" fmla="*/ 40 w 47"/>
                <a:gd name="T31" fmla="*/ 108 h 108"/>
                <a:gd name="T32" fmla="*/ 36 w 47"/>
                <a:gd name="T33" fmla="*/ 107 h 108"/>
                <a:gd name="T34" fmla="*/ 32 w 47"/>
                <a:gd name="T35" fmla="*/ 101 h 108"/>
                <a:gd name="T36" fmla="*/ 32 w 47"/>
                <a:gd name="T37" fmla="*/ 99 h 108"/>
                <a:gd name="T38" fmla="*/ 31 w 47"/>
                <a:gd name="T39" fmla="*/ 94 h 108"/>
                <a:gd name="T40" fmla="*/ 29 w 47"/>
                <a:gd name="T41" fmla="*/ 85 h 108"/>
                <a:gd name="T42" fmla="*/ 28 w 47"/>
                <a:gd name="T43" fmla="*/ 62 h 108"/>
                <a:gd name="T44" fmla="*/ 28 w 47"/>
                <a:gd name="T45" fmla="*/ 53 h 108"/>
                <a:gd name="T46" fmla="*/ 22 w 47"/>
                <a:gd name="T47" fmla="*/ 29 h 108"/>
                <a:gd name="T48" fmla="*/ 21 w 47"/>
                <a:gd name="T49" fmla="*/ 40 h 108"/>
                <a:gd name="T50" fmla="*/ 21 w 47"/>
                <a:gd name="T51" fmla="*/ 58 h 108"/>
                <a:gd name="T52" fmla="*/ 21 w 47"/>
                <a:gd name="T53" fmla="*/ 66 h 108"/>
                <a:gd name="T54" fmla="*/ 17 w 47"/>
                <a:gd name="T55" fmla="*/ 83 h 108"/>
                <a:gd name="T56" fmla="*/ 15 w 47"/>
                <a:gd name="T57" fmla="*/ 89 h 108"/>
                <a:gd name="T58" fmla="*/ 14 w 47"/>
                <a:gd name="T59" fmla="*/ 100 h 108"/>
                <a:gd name="T60" fmla="*/ 13 w 47"/>
                <a:gd name="T61" fmla="*/ 104 h 108"/>
                <a:gd name="T62" fmla="*/ 7 w 47"/>
                <a:gd name="T63" fmla="*/ 107 h 108"/>
                <a:gd name="T64" fmla="*/ 3 w 47"/>
                <a:gd name="T65" fmla="*/ 106 h 108"/>
                <a:gd name="T66" fmla="*/ 0 w 47"/>
                <a:gd name="T67" fmla="*/ 101 h 108"/>
                <a:gd name="T68" fmla="*/ 0 w 47"/>
                <a:gd name="T69" fmla="*/ 93 h 108"/>
                <a:gd name="T70" fmla="*/ 4 w 47"/>
                <a:gd name="T71" fmla="*/ 79 h 10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7"/>
                <a:gd name="T109" fmla="*/ 0 h 108"/>
                <a:gd name="T110" fmla="*/ 47 w 47"/>
                <a:gd name="T111" fmla="*/ 108 h 10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7" h="108">
                  <a:moveTo>
                    <a:pt x="4" y="79"/>
                  </a:moveTo>
                  <a:lnTo>
                    <a:pt x="6" y="72"/>
                  </a:lnTo>
                  <a:lnTo>
                    <a:pt x="7" y="66"/>
                  </a:lnTo>
                  <a:lnTo>
                    <a:pt x="7" y="60"/>
                  </a:lnTo>
                  <a:lnTo>
                    <a:pt x="6" y="45"/>
                  </a:lnTo>
                  <a:lnTo>
                    <a:pt x="9" y="27"/>
                  </a:lnTo>
                  <a:lnTo>
                    <a:pt x="14" y="5"/>
                  </a:lnTo>
                  <a:lnTo>
                    <a:pt x="15" y="3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2"/>
                  </a:lnTo>
                  <a:lnTo>
                    <a:pt x="27" y="4"/>
                  </a:lnTo>
                  <a:lnTo>
                    <a:pt x="34" y="22"/>
                  </a:lnTo>
                  <a:lnTo>
                    <a:pt x="41" y="43"/>
                  </a:lnTo>
                  <a:lnTo>
                    <a:pt x="42" y="64"/>
                  </a:lnTo>
                  <a:lnTo>
                    <a:pt x="41" y="74"/>
                  </a:lnTo>
                  <a:lnTo>
                    <a:pt x="43" y="83"/>
                  </a:lnTo>
                  <a:lnTo>
                    <a:pt x="45" y="91"/>
                  </a:lnTo>
                  <a:lnTo>
                    <a:pt x="46" y="94"/>
                  </a:lnTo>
                  <a:lnTo>
                    <a:pt x="46" y="98"/>
                  </a:lnTo>
                  <a:lnTo>
                    <a:pt x="47" y="101"/>
                  </a:lnTo>
                  <a:lnTo>
                    <a:pt x="46" y="104"/>
                  </a:lnTo>
                  <a:lnTo>
                    <a:pt x="43" y="107"/>
                  </a:lnTo>
                  <a:lnTo>
                    <a:pt x="40" y="108"/>
                  </a:lnTo>
                  <a:lnTo>
                    <a:pt x="36" y="107"/>
                  </a:lnTo>
                  <a:lnTo>
                    <a:pt x="34" y="105"/>
                  </a:lnTo>
                  <a:lnTo>
                    <a:pt x="32" y="101"/>
                  </a:lnTo>
                  <a:lnTo>
                    <a:pt x="32" y="99"/>
                  </a:lnTo>
                  <a:lnTo>
                    <a:pt x="32" y="97"/>
                  </a:lnTo>
                  <a:lnTo>
                    <a:pt x="31" y="94"/>
                  </a:lnTo>
                  <a:lnTo>
                    <a:pt x="29" y="85"/>
                  </a:lnTo>
                  <a:lnTo>
                    <a:pt x="28" y="74"/>
                  </a:lnTo>
                  <a:lnTo>
                    <a:pt x="28" y="62"/>
                  </a:lnTo>
                  <a:lnTo>
                    <a:pt x="28" y="53"/>
                  </a:lnTo>
                  <a:lnTo>
                    <a:pt x="26" y="42"/>
                  </a:lnTo>
                  <a:lnTo>
                    <a:pt x="22" y="29"/>
                  </a:lnTo>
                  <a:lnTo>
                    <a:pt x="21" y="40"/>
                  </a:lnTo>
                  <a:lnTo>
                    <a:pt x="20" y="49"/>
                  </a:lnTo>
                  <a:lnTo>
                    <a:pt x="21" y="58"/>
                  </a:lnTo>
                  <a:lnTo>
                    <a:pt x="21" y="66"/>
                  </a:lnTo>
                  <a:lnTo>
                    <a:pt x="19" y="75"/>
                  </a:lnTo>
                  <a:lnTo>
                    <a:pt x="17" y="83"/>
                  </a:lnTo>
                  <a:lnTo>
                    <a:pt x="15" y="89"/>
                  </a:lnTo>
                  <a:lnTo>
                    <a:pt x="14" y="95"/>
                  </a:lnTo>
                  <a:lnTo>
                    <a:pt x="14" y="100"/>
                  </a:lnTo>
                  <a:lnTo>
                    <a:pt x="13" y="104"/>
                  </a:lnTo>
                  <a:lnTo>
                    <a:pt x="11" y="106"/>
                  </a:lnTo>
                  <a:lnTo>
                    <a:pt x="7" y="107"/>
                  </a:lnTo>
                  <a:lnTo>
                    <a:pt x="3" y="106"/>
                  </a:lnTo>
                  <a:lnTo>
                    <a:pt x="1" y="104"/>
                  </a:lnTo>
                  <a:lnTo>
                    <a:pt x="0" y="101"/>
                  </a:lnTo>
                  <a:lnTo>
                    <a:pt x="0" y="93"/>
                  </a:lnTo>
                  <a:lnTo>
                    <a:pt x="2" y="86"/>
                  </a:lnTo>
                  <a:lnTo>
                    <a:pt x="4" y="7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40" name="Freeform 1149"/>
            <p:cNvSpPr>
              <a:spLocks/>
            </p:cNvSpPr>
            <p:nvPr/>
          </p:nvSpPr>
          <p:spPr bwMode="auto">
            <a:xfrm>
              <a:off x="1280" y="1414"/>
              <a:ext cx="49" cy="49"/>
            </a:xfrm>
            <a:custGeom>
              <a:avLst/>
              <a:gdLst>
                <a:gd name="T0" fmla="*/ 24 w 49"/>
                <a:gd name="T1" fmla="*/ 49 h 49"/>
                <a:gd name="T2" fmla="*/ 12 w 49"/>
                <a:gd name="T3" fmla="*/ 45 h 49"/>
                <a:gd name="T4" fmla="*/ 3 w 49"/>
                <a:gd name="T5" fmla="*/ 37 h 49"/>
                <a:gd name="T6" fmla="*/ 0 w 49"/>
                <a:gd name="T7" fmla="*/ 25 h 49"/>
                <a:gd name="T8" fmla="*/ 0 w 49"/>
                <a:gd name="T9" fmla="*/ 25 h 49"/>
                <a:gd name="T10" fmla="*/ 3 w 49"/>
                <a:gd name="T11" fmla="*/ 12 h 49"/>
                <a:gd name="T12" fmla="*/ 12 w 49"/>
                <a:gd name="T13" fmla="*/ 4 h 49"/>
                <a:gd name="T14" fmla="*/ 24 w 49"/>
                <a:gd name="T15" fmla="*/ 0 h 49"/>
                <a:gd name="T16" fmla="*/ 24 w 49"/>
                <a:gd name="T17" fmla="*/ 0 h 49"/>
                <a:gd name="T18" fmla="*/ 36 w 49"/>
                <a:gd name="T19" fmla="*/ 4 h 49"/>
                <a:gd name="T20" fmla="*/ 45 w 49"/>
                <a:gd name="T21" fmla="*/ 12 h 49"/>
                <a:gd name="T22" fmla="*/ 49 w 49"/>
                <a:gd name="T23" fmla="*/ 25 h 49"/>
                <a:gd name="T24" fmla="*/ 49 w 49"/>
                <a:gd name="T25" fmla="*/ 25 h 49"/>
                <a:gd name="T26" fmla="*/ 45 w 49"/>
                <a:gd name="T27" fmla="*/ 37 h 49"/>
                <a:gd name="T28" fmla="*/ 36 w 49"/>
                <a:gd name="T29" fmla="*/ 45 h 49"/>
                <a:gd name="T30" fmla="*/ 24 w 49"/>
                <a:gd name="T31" fmla="*/ 49 h 49"/>
                <a:gd name="T32" fmla="*/ 24 w 49"/>
                <a:gd name="T33" fmla="*/ 49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9"/>
                <a:gd name="T53" fmla="*/ 49 w 49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9">
                  <a:moveTo>
                    <a:pt x="24" y="49"/>
                  </a:moveTo>
                  <a:lnTo>
                    <a:pt x="12" y="45"/>
                  </a:lnTo>
                  <a:lnTo>
                    <a:pt x="3" y="37"/>
                  </a:lnTo>
                  <a:lnTo>
                    <a:pt x="0" y="25"/>
                  </a:lnTo>
                  <a:lnTo>
                    <a:pt x="3" y="12"/>
                  </a:lnTo>
                  <a:lnTo>
                    <a:pt x="12" y="4"/>
                  </a:lnTo>
                  <a:lnTo>
                    <a:pt x="24" y="0"/>
                  </a:lnTo>
                  <a:lnTo>
                    <a:pt x="36" y="4"/>
                  </a:lnTo>
                  <a:lnTo>
                    <a:pt x="45" y="12"/>
                  </a:lnTo>
                  <a:lnTo>
                    <a:pt x="49" y="25"/>
                  </a:lnTo>
                  <a:lnTo>
                    <a:pt x="45" y="37"/>
                  </a:lnTo>
                  <a:lnTo>
                    <a:pt x="36" y="45"/>
                  </a:lnTo>
                  <a:lnTo>
                    <a:pt x="24" y="49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41" name="Freeform 1150"/>
            <p:cNvSpPr>
              <a:spLocks/>
            </p:cNvSpPr>
            <p:nvPr/>
          </p:nvSpPr>
          <p:spPr bwMode="auto">
            <a:xfrm>
              <a:off x="1253" y="1443"/>
              <a:ext cx="21" cy="91"/>
            </a:xfrm>
            <a:custGeom>
              <a:avLst/>
              <a:gdLst>
                <a:gd name="T0" fmla="*/ 7 w 21"/>
                <a:gd name="T1" fmla="*/ 85 h 91"/>
                <a:gd name="T2" fmla="*/ 7 w 21"/>
                <a:gd name="T3" fmla="*/ 72 h 91"/>
                <a:gd name="T4" fmla="*/ 5 w 21"/>
                <a:gd name="T5" fmla="*/ 60 h 91"/>
                <a:gd name="T6" fmla="*/ 2 w 21"/>
                <a:gd name="T7" fmla="*/ 47 h 91"/>
                <a:gd name="T8" fmla="*/ 2 w 21"/>
                <a:gd name="T9" fmla="*/ 47 h 91"/>
                <a:gd name="T10" fmla="*/ 0 w 21"/>
                <a:gd name="T11" fmla="*/ 34 h 91"/>
                <a:gd name="T12" fmla="*/ 0 w 21"/>
                <a:gd name="T13" fmla="*/ 20 h 91"/>
                <a:gd name="T14" fmla="*/ 1 w 21"/>
                <a:gd name="T15" fmla="*/ 7 h 91"/>
                <a:gd name="T16" fmla="*/ 1 w 21"/>
                <a:gd name="T17" fmla="*/ 7 h 91"/>
                <a:gd name="T18" fmla="*/ 2 w 21"/>
                <a:gd name="T19" fmla="*/ 3 h 91"/>
                <a:gd name="T20" fmla="*/ 4 w 21"/>
                <a:gd name="T21" fmla="*/ 1 h 91"/>
                <a:gd name="T22" fmla="*/ 8 w 21"/>
                <a:gd name="T23" fmla="*/ 0 h 91"/>
                <a:gd name="T24" fmla="*/ 8 w 21"/>
                <a:gd name="T25" fmla="*/ 0 h 91"/>
                <a:gd name="T26" fmla="*/ 11 w 21"/>
                <a:gd name="T27" fmla="*/ 1 h 91"/>
                <a:gd name="T28" fmla="*/ 13 w 21"/>
                <a:gd name="T29" fmla="*/ 4 h 91"/>
                <a:gd name="T30" fmla="*/ 14 w 21"/>
                <a:gd name="T31" fmla="*/ 7 h 91"/>
                <a:gd name="T32" fmla="*/ 14 w 21"/>
                <a:gd name="T33" fmla="*/ 7 h 91"/>
                <a:gd name="T34" fmla="*/ 14 w 21"/>
                <a:gd name="T35" fmla="*/ 27 h 91"/>
                <a:gd name="T36" fmla="*/ 16 w 21"/>
                <a:gd name="T37" fmla="*/ 46 h 91"/>
                <a:gd name="T38" fmla="*/ 20 w 21"/>
                <a:gd name="T39" fmla="*/ 65 h 91"/>
                <a:gd name="T40" fmla="*/ 20 w 21"/>
                <a:gd name="T41" fmla="*/ 65 h 91"/>
                <a:gd name="T42" fmla="*/ 21 w 21"/>
                <a:gd name="T43" fmla="*/ 71 h 91"/>
                <a:gd name="T44" fmla="*/ 21 w 21"/>
                <a:gd name="T45" fmla="*/ 77 h 91"/>
                <a:gd name="T46" fmla="*/ 21 w 21"/>
                <a:gd name="T47" fmla="*/ 83 h 91"/>
                <a:gd name="T48" fmla="*/ 21 w 21"/>
                <a:gd name="T49" fmla="*/ 83 h 91"/>
                <a:gd name="T50" fmla="*/ 20 w 21"/>
                <a:gd name="T51" fmla="*/ 87 h 91"/>
                <a:gd name="T52" fmla="*/ 18 w 21"/>
                <a:gd name="T53" fmla="*/ 90 h 91"/>
                <a:gd name="T54" fmla="*/ 14 w 21"/>
                <a:gd name="T55" fmla="*/ 91 h 91"/>
                <a:gd name="T56" fmla="*/ 14 w 21"/>
                <a:gd name="T57" fmla="*/ 91 h 91"/>
                <a:gd name="T58" fmla="*/ 11 w 21"/>
                <a:gd name="T59" fmla="*/ 90 h 91"/>
                <a:gd name="T60" fmla="*/ 8 w 21"/>
                <a:gd name="T61" fmla="*/ 88 h 91"/>
                <a:gd name="T62" fmla="*/ 7 w 21"/>
                <a:gd name="T63" fmla="*/ 85 h 91"/>
                <a:gd name="T64" fmla="*/ 7 w 21"/>
                <a:gd name="T65" fmla="*/ 85 h 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1"/>
                <a:gd name="T100" fmla="*/ 0 h 91"/>
                <a:gd name="T101" fmla="*/ 21 w 21"/>
                <a:gd name="T102" fmla="*/ 91 h 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1" h="91">
                  <a:moveTo>
                    <a:pt x="7" y="85"/>
                  </a:moveTo>
                  <a:lnTo>
                    <a:pt x="7" y="72"/>
                  </a:lnTo>
                  <a:lnTo>
                    <a:pt x="5" y="60"/>
                  </a:lnTo>
                  <a:lnTo>
                    <a:pt x="2" y="47"/>
                  </a:lnTo>
                  <a:lnTo>
                    <a:pt x="0" y="34"/>
                  </a:lnTo>
                  <a:lnTo>
                    <a:pt x="0" y="20"/>
                  </a:lnTo>
                  <a:lnTo>
                    <a:pt x="1" y="7"/>
                  </a:lnTo>
                  <a:lnTo>
                    <a:pt x="2" y="3"/>
                  </a:lnTo>
                  <a:lnTo>
                    <a:pt x="4" y="1"/>
                  </a:lnTo>
                  <a:lnTo>
                    <a:pt x="8" y="0"/>
                  </a:lnTo>
                  <a:lnTo>
                    <a:pt x="11" y="1"/>
                  </a:lnTo>
                  <a:lnTo>
                    <a:pt x="13" y="4"/>
                  </a:lnTo>
                  <a:lnTo>
                    <a:pt x="14" y="7"/>
                  </a:lnTo>
                  <a:lnTo>
                    <a:pt x="14" y="27"/>
                  </a:lnTo>
                  <a:lnTo>
                    <a:pt x="16" y="46"/>
                  </a:lnTo>
                  <a:lnTo>
                    <a:pt x="20" y="65"/>
                  </a:lnTo>
                  <a:lnTo>
                    <a:pt x="21" y="71"/>
                  </a:lnTo>
                  <a:lnTo>
                    <a:pt x="21" y="77"/>
                  </a:lnTo>
                  <a:lnTo>
                    <a:pt x="21" y="83"/>
                  </a:lnTo>
                  <a:lnTo>
                    <a:pt x="20" y="87"/>
                  </a:lnTo>
                  <a:lnTo>
                    <a:pt x="18" y="90"/>
                  </a:lnTo>
                  <a:lnTo>
                    <a:pt x="14" y="91"/>
                  </a:lnTo>
                  <a:lnTo>
                    <a:pt x="11" y="90"/>
                  </a:lnTo>
                  <a:lnTo>
                    <a:pt x="8" y="88"/>
                  </a:lnTo>
                  <a:lnTo>
                    <a:pt x="7" y="8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42" name="Freeform 1151"/>
            <p:cNvSpPr>
              <a:spLocks/>
            </p:cNvSpPr>
            <p:nvPr/>
          </p:nvSpPr>
          <p:spPr bwMode="auto">
            <a:xfrm>
              <a:off x="1233" y="1442"/>
              <a:ext cx="22" cy="92"/>
            </a:xfrm>
            <a:custGeom>
              <a:avLst/>
              <a:gdLst>
                <a:gd name="T0" fmla="*/ 21 w 22"/>
                <a:gd name="T1" fmla="*/ 5 h 92"/>
                <a:gd name="T2" fmla="*/ 22 w 22"/>
                <a:gd name="T3" fmla="*/ 15 h 92"/>
                <a:gd name="T4" fmla="*/ 22 w 22"/>
                <a:gd name="T5" fmla="*/ 25 h 92"/>
                <a:gd name="T6" fmla="*/ 17 w 22"/>
                <a:gd name="T7" fmla="*/ 34 h 92"/>
                <a:gd name="T8" fmla="*/ 17 w 22"/>
                <a:gd name="T9" fmla="*/ 34 h 92"/>
                <a:gd name="T10" fmla="*/ 13 w 22"/>
                <a:gd name="T11" fmla="*/ 50 h 92"/>
                <a:gd name="T12" fmla="*/ 14 w 22"/>
                <a:gd name="T13" fmla="*/ 67 h 92"/>
                <a:gd name="T14" fmla="*/ 16 w 22"/>
                <a:gd name="T15" fmla="*/ 84 h 92"/>
                <a:gd name="T16" fmla="*/ 16 w 22"/>
                <a:gd name="T17" fmla="*/ 84 h 92"/>
                <a:gd name="T18" fmla="*/ 16 w 22"/>
                <a:gd name="T19" fmla="*/ 87 h 92"/>
                <a:gd name="T20" fmla="*/ 14 w 22"/>
                <a:gd name="T21" fmla="*/ 90 h 92"/>
                <a:gd name="T22" fmla="*/ 10 w 22"/>
                <a:gd name="T23" fmla="*/ 92 h 92"/>
                <a:gd name="T24" fmla="*/ 10 w 22"/>
                <a:gd name="T25" fmla="*/ 92 h 92"/>
                <a:gd name="T26" fmla="*/ 7 w 22"/>
                <a:gd name="T27" fmla="*/ 92 h 92"/>
                <a:gd name="T28" fmla="*/ 4 w 22"/>
                <a:gd name="T29" fmla="*/ 90 h 92"/>
                <a:gd name="T30" fmla="*/ 2 w 22"/>
                <a:gd name="T31" fmla="*/ 87 h 92"/>
                <a:gd name="T32" fmla="*/ 2 w 22"/>
                <a:gd name="T33" fmla="*/ 87 h 92"/>
                <a:gd name="T34" fmla="*/ 0 w 22"/>
                <a:gd name="T35" fmla="*/ 76 h 92"/>
                <a:gd name="T36" fmla="*/ 0 w 22"/>
                <a:gd name="T37" fmla="*/ 65 h 92"/>
                <a:gd name="T38" fmla="*/ 0 w 22"/>
                <a:gd name="T39" fmla="*/ 53 h 92"/>
                <a:gd name="T40" fmla="*/ 0 w 22"/>
                <a:gd name="T41" fmla="*/ 53 h 92"/>
                <a:gd name="T42" fmla="*/ 0 w 22"/>
                <a:gd name="T43" fmla="*/ 42 h 92"/>
                <a:gd name="T44" fmla="*/ 3 w 22"/>
                <a:gd name="T45" fmla="*/ 31 h 92"/>
                <a:gd name="T46" fmla="*/ 9 w 22"/>
                <a:gd name="T47" fmla="*/ 21 h 92"/>
                <a:gd name="T48" fmla="*/ 9 w 22"/>
                <a:gd name="T49" fmla="*/ 21 h 92"/>
                <a:gd name="T50" fmla="*/ 8 w 22"/>
                <a:gd name="T51" fmla="*/ 17 h 92"/>
                <a:gd name="T52" fmla="*/ 8 w 22"/>
                <a:gd name="T53" fmla="*/ 12 h 92"/>
                <a:gd name="T54" fmla="*/ 7 w 22"/>
                <a:gd name="T55" fmla="*/ 7 h 92"/>
                <a:gd name="T56" fmla="*/ 7 w 22"/>
                <a:gd name="T57" fmla="*/ 7 h 92"/>
                <a:gd name="T58" fmla="*/ 7 w 22"/>
                <a:gd name="T59" fmla="*/ 4 h 92"/>
                <a:gd name="T60" fmla="*/ 10 w 22"/>
                <a:gd name="T61" fmla="*/ 1 h 92"/>
                <a:gd name="T62" fmla="*/ 13 w 22"/>
                <a:gd name="T63" fmla="*/ 0 h 92"/>
                <a:gd name="T64" fmla="*/ 13 w 22"/>
                <a:gd name="T65" fmla="*/ 0 h 92"/>
                <a:gd name="T66" fmla="*/ 17 w 22"/>
                <a:gd name="T67" fmla="*/ 0 h 92"/>
                <a:gd name="T68" fmla="*/ 20 w 22"/>
                <a:gd name="T69" fmla="*/ 2 h 92"/>
                <a:gd name="T70" fmla="*/ 21 w 22"/>
                <a:gd name="T71" fmla="*/ 5 h 92"/>
                <a:gd name="T72" fmla="*/ 21 w 22"/>
                <a:gd name="T73" fmla="*/ 5 h 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2"/>
                <a:gd name="T112" fmla="*/ 0 h 92"/>
                <a:gd name="T113" fmla="*/ 22 w 22"/>
                <a:gd name="T114" fmla="*/ 92 h 9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2" h="92">
                  <a:moveTo>
                    <a:pt x="21" y="5"/>
                  </a:moveTo>
                  <a:lnTo>
                    <a:pt x="22" y="15"/>
                  </a:lnTo>
                  <a:lnTo>
                    <a:pt x="22" y="25"/>
                  </a:lnTo>
                  <a:lnTo>
                    <a:pt x="17" y="34"/>
                  </a:lnTo>
                  <a:lnTo>
                    <a:pt x="13" y="50"/>
                  </a:lnTo>
                  <a:lnTo>
                    <a:pt x="14" y="67"/>
                  </a:lnTo>
                  <a:lnTo>
                    <a:pt x="16" y="84"/>
                  </a:lnTo>
                  <a:lnTo>
                    <a:pt x="16" y="87"/>
                  </a:lnTo>
                  <a:lnTo>
                    <a:pt x="14" y="90"/>
                  </a:lnTo>
                  <a:lnTo>
                    <a:pt x="10" y="92"/>
                  </a:lnTo>
                  <a:lnTo>
                    <a:pt x="7" y="92"/>
                  </a:lnTo>
                  <a:lnTo>
                    <a:pt x="4" y="90"/>
                  </a:lnTo>
                  <a:lnTo>
                    <a:pt x="2" y="87"/>
                  </a:lnTo>
                  <a:lnTo>
                    <a:pt x="0" y="76"/>
                  </a:lnTo>
                  <a:lnTo>
                    <a:pt x="0" y="65"/>
                  </a:lnTo>
                  <a:lnTo>
                    <a:pt x="0" y="53"/>
                  </a:lnTo>
                  <a:lnTo>
                    <a:pt x="0" y="42"/>
                  </a:lnTo>
                  <a:lnTo>
                    <a:pt x="3" y="31"/>
                  </a:lnTo>
                  <a:lnTo>
                    <a:pt x="9" y="21"/>
                  </a:lnTo>
                  <a:lnTo>
                    <a:pt x="8" y="17"/>
                  </a:lnTo>
                  <a:lnTo>
                    <a:pt x="8" y="12"/>
                  </a:lnTo>
                  <a:lnTo>
                    <a:pt x="7" y="7"/>
                  </a:lnTo>
                  <a:lnTo>
                    <a:pt x="7" y="4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0" y="2"/>
                  </a:lnTo>
                  <a:lnTo>
                    <a:pt x="21" y="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43" name="Freeform 1152"/>
            <p:cNvSpPr>
              <a:spLocks/>
            </p:cNvSpPr>
            <p:nvPr/>
          </p:nvSpPr>
          <p:spPr bwMode="auto">
            <a:xfrm>
              <a:off x="1232" y="1415"/>
              <a:ext cx="48" cy="48"/>
            </a:xfrm>
            <a:custGeom>
              <a:avLst/>
              <a:gdLst>
                <a:gd name="T0" fmla="*/ 24 w 48"/>
                <a:gd name="T1" fmla="*/ 48 h 48"/>
                <a:gd name="T2" fmla="*/ 11 w 48"/>
                <a:gd name="T3" fmla="*/ 45 h 48"/>
                <a:gd name="T4" fmla="*/ 3 w 48"/>
                <a:gd name="T5" fmla="*/ 36 h 48"/>
                <a:gd name="T6" fmla="*/ 0 w 48"/>
                <a:gd name="T7" fmla="*/ 24 h 48"/>
                <a:gd name="T8" fmla="*/ 0 w 48"/>
                <a:gd name="T9" fmla="*/ 24 h 48"/>
                <a:gd name="T10" fmla="*/ 3 w 48"/>
                <a:gd name="T11" fmla="*/ 12 h 48"/>
                <a:gd name="T12" fmla="*/ 11 w 48"/>
                <a:gd name="T13" fmla="*/ 3 h 48"/>
                <a:gd name="T14" fmla="*/ 24 w 48"/>
                <a:gd name="T15" fmla="*/ 0 h 48"/>
                <a:gd name="T16" fmla="*/ 24 w 48"/>
                <a:gd name="T17" fmla="*/ 0 h 48"/>
                <a:gd name="T18" fmla="*/ 36 w 48"/>
                <a:gd name="T19" fmla="*/ 3 h 48"/>
                <a:gd name="T20" fmla="*/ 45 w 48"/>
                <a:gd name="T21" fmla="*/ 12 h 48"/>
                <a:gd name="T22" fmla="*/ 48 w 48"/>
                <a:gd name="T23" fmla="*/ 24 h 48"/>
                <a:gd name="T24" fmla="*/ 48 w 48"/>
                <a:gd name="T25" fmla="*/ 24 h 48"/>
                <a:gd name="T26" fmla="*/ 45 w 48"/>
                <a:gd name="T27" fmla="*/ 36 h 48"/>
                <a:gd name="T28" fmla="*/ 36 w 48"/>
                <a:gd name="T29" fmla="*/ 45 h 48"/>
                <a:gd name="T30" fmla="*/ 24 w 48"/>
                <a:gd name="T31" fmla="*/ 48 h 48"/>
                <a:gd name="T32" fmla="*/ 24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48"/>
                  </a:moveTo>
                  <a:lnTo>
                    <a:pt x="11" y="45"/>
                  </a:lnTo>
                  <a:lnTo>
                    <a:pt x="3" y="36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1" y="3"/>
                  </a:lnTo>
                  <a:lnTo>
                    <a:pt x="24" y="0"/>
                  </a:lnTo>
                  <a:lnTo>
                    <a:pt x="36" y="3"/>
                  </a:lnTo>
                  <a:lnTo>
                    <a:pt x="45" y="12"/>
                  </a:lnTo>
                  <a:lnTo>
                    <a:pt x="48" y="24"/>
                  </a:lnTo>
                  <a:lnTo>
                    <a:pt x="45" y="36"/>
                  </a:lnTo>
                  <a:lnTo>
                    <a:pt x="36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44" name="Freeform 1153"/>
            <p:cNvSpPr>
              <a:spLocks/>
            </p:cNvSpPr>
            <p:nvPr/>
          </p:nvSpPr>
          <p:spPr bwMode="auto">
            <a:xfrm>
              <a:off x="1203" y="1443"/>
              <a:ext cx="24" cy="92"/>
            </a:xfrm>
            <a:custGeom>
              <a:avLst/>
              <a:gdLst>
                <a:gd name="T0" fmla="*/ 14 w 24"/>
                <a:gd name="T1" fmla="*/ 8 h 92"/>
                <a:gd name="T2" fmla="*/ 14 w 24"/>
                <a:gd name="T3" fmla="*/ 15 h 92"/>
                <a:gd name="T4" fmla="*/ 14 w 24"/>
                <a:gd name="T5" fmla="*/ 23 h 92"/>
                <a:gd name="T6" fmla="*/ 15 w 24"/>
                <a:gd name="T7" fmla="*/ 31 h 92"/>
                <a:gd name="T8" fmla="*/ 15 w 24"/>
                <a:gd name="T9" fmla="*/ 31 h 92"/>
                <a:gd name="T10" fmla="*/ 20 w 24"/>
                <a:gd name="T11" fmla="*/ 49 h 92"/>
                <a:gd name="T12" fmla="*/ 23 w 24"/>
                <a:gd name="T13" fmla="*/ 68 h 92"/>
                <a:gd name="T14" fmla="*/ 24 w 24"/>
                <a:gd name="T15" fmla="*/ 86 h 92"/>
                <a:gd name="T16" fmla="*/ 24 w 24"/>
                <a:gd name="T17" fmla="*/ 86 h 92"/>
                <a:gd name="T18" fmla="*/ 23 w 24"/>
                <a:gd name="T19" fmla="*/ 89 h 92"/>
                <a:gd name="T20" fmla="*/ 20 w 24"/>
                <a:gd name="T21" fmla="*/ 91 h 92"/>
                <a:gd name="T22" fmla="*/ 17 w 24"/>
                <a:gd name="T23" fmla="*/ 92 h 92"/>
                <a:gd name="T24" fmla="*/ 17 w 24"/>
                <a:gd name="T25" fmla="*/ 92 h 92"/>
                <a:gd name="T26" fmla="*/ 14 w 24"/>
                <a:gd name="T27" fmla="*/ 91 h 92"/>
                <a:gd name="T28" fmla="*/ 11 w 24"/>
                <a:gd name="T29" fmla="*/ 88 h 92"/>
                <a:gd name="T30" fmla="*/ 11 w 24"/>
                <a:gd name="T31" fmla="*/ 85 h 92"/>
                <a:gd name="T32" fmla="*/ 11 w 24"/>
                <a:gd name="T33" fmla="*/ 85 h 92"/>
                <a:gd name="T34" fmla="*/ 9 w 24"/>
                <a:gd name="T35" fmla="*/ 67 h 92"/>
                <a:gd name="T36" fmla="*/ 6 w 24"/>
                <a:gd name="T37" fmla="*/ 49 h 92"/>
                <a:gd name="T38" fmla="*/ 1 w 24"/>
                <a:gd name="T39" fmla="*/ 31 h 92"/>
                <a:gd name="T40" fmla="*/ 1 w 24"/>
                <a:gd name="T41" fmla="*/ 31 h 92"/>
                <a:gd name="T42" fmla="*/ 0 w 24"/>
                <a:gd name="T43" fmla="*/ 23 h 92"/>
                <a:gd name="T44" fmla="*/ 0 w 24"/>
                <a:gd name="T45" fmla="*/ 15 h 92"/>
                <a:gd name="T46" fmla="*/ 0 w 24"/>
                <a:gd name="T47" fmla="*/ 7 h 92"/>
                <a:gd name="T48" fmla="*/ 0 w 24"/>
                <a:gd name="T49" fmla="*/ 7 h 92"/>
                <a:gd name="T50" fmla="*/ 2 w 24"/>
                <a:gd name="T51" fmla="*/ 3 h 92"/>
                <a:gd name="T52" fmla="*/ 4 w 24"/>
                <a:gd name="T53" fmla="*/ 1 h 92"/>
                <a:gd name="T54" fmla="*/ 8 w 24"/>
                <a:gd name="T55" fmla="*/ 0 h 92"/>
                <a:gd name="T56" fmla="*/ 8 w 24"/>
                <a:gd name="T57" fmla="*/ 0 h 92"/>
                <a:gd name="T58" fmla="*/ 12 w 24"/>
                <a:gd name="T59" fmla="*/ 1 h 92"/>
                <a:gd name="T60" fmla="*/ 14 w 24"/>
                <a:gd name="T61" fmla="*/ 4 h 92"/>
                <a:gd name="T62" fmla="*/ 14 w 24"/>
                <a:gd name="T63" fmla="*/ 8 h 92"/>
                <a:gd name="T64" fmla="*/ 14 w 24"/>
                <a:gd name="T65" fmla="*/ 8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"/>
                <a:gd name="T100" fmla="*/ 0 h 92"/>
                <a:gd name="T101" fmla="*/ 24 w 24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" h="92">
                  <a:moveTo>
                    <a:pt x="14" y="8"/>
                  </a:moveTo>
                  <a:lnTo>
                    <a:pt x="14" y="15"/>
                  </a:lnTo>
                  <a:lnTo>
                    <a:pt x="14" y="23"/>
                  </a:lnTo>
                  <a:lnTo>
                    <a:pt x="15" y="31"/>
                  </a:lnTo>
                  <a:lnTo>
                    <a:pt x="20" y="49"/>
                  </a:lnTo>
                  <a:lnTo>
                    <a:pt x="23" y="68"/>
                  </a:lnTo>
                  <a:lnTo>
                    <a:pt x="24" y="86"/>
                  </a:lnTo>
                  <a:lnTo>
                    <a:pt x="23" y="89"/>
                  </a:lnTo>
                  <a:lnTo>
                    <a:pt x="20" y="91"/>
                  </a:lnTo>
                  <a:lnTo>
                    <a:pt x="17" y="92"/>
                  </a:lnTo>
                  <a:lnTo>
                    <a:pt x="14" y="91"/>
                  </a:lnTo>
                  <a:lnTo>
                    <a:pt x="11" y="88"/>
                  </a:lnTo>
                  <a:lnTo>
                    <a:pt x="11" y="85"/>
                  </a:lnTo>
                  <a:lnTo>
                    <a:pt x="9" y="67"/>
                  </a:lnTo>
                  <a:lnTo>
                    <a:pt x="6" y="49"/>
                  </a:lnTo>
                  <a:lnTo>
                    <a:pt x="1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1"/>
                  </a:lnTo>
                  <a:lnTo>
                    <a:pt x="8" y="0"/>
                  </a:lnTo>
                  <a:lnTo>
                    <a:pt x="12" y="1"/>
                  </a:lnTo>
                  <a:lnTo>
                    <a:pt x="14" y="4"/>
                  </a:lnTo>
                  <a:lnTo>
                    <a:pt x="14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45" name="Freeform 1154"/>
            <p:cNvSpPr>
              <a:spLocks/>
            </p:cNvSpPr>
            <p:nvPr/>
          </p:nvSpPr>
          <p:spPr bwMode="auto">
            <a:xfrm>
              <a:off x="1186" y="1443"/>
              <a:ext cx="22" cy="92"/>
            </a:xfrm>
            <a:custGeom>
              <a:avLst/>
              <a:gdLst>
                <a:gd name="T0" fmla="*/ 21 w 22"/>
                <a:gd name="T1" fmla="*/ 10 h 92"/>
                <a:gd name="T2" fmla="*/ 18 w 22"/>
                <a:gd name="T3" fmla="*/ 26 h 92"/>
                <a:gd name="T4" fmla="*/ 15 w 22"/>
                <a:gd name="T5" fmla="*/ 43 h 92"/>
                <a:gd name="T6" fmla="*/ 13 w 22"/>
                <a:gd name="T7" fmla="*/ 59 h 92"/>
                <a:gd name="T8" fmla="*/ 13 w 22"/>
                <a:gd name="T9" fmla="*/ 59 h 92"/>
                <a:gd name="T10" fmla="*/ 14 w 22"/>
                <a:gd name="T11" fmla="*/ 68 h 92"/>
                <a:gd name="T12" fmla="*/ 16 w 22"/>
                <a:gd name="T13" fmla="*/ 76 h 92"/>
                <a:gd name="T14" fmla="*/ 20 w 22"/>
                <a:gd name="T15" fmla="*/ 83 h 92"/>
                <a:gd name="T16" fmla="*/ 20 w 22"/>
                <a:gd name="T17" fmla="*/ 83 h 92"/>
                <a:gd name="T18" fmla="*/ 20 w 22"/>
                <a:gd name="T19" fmla="*/ 87 h 92"/>
                <a:gd name="T20" fmla="*/ 18 w 22"/>
                <a:gd name="T21" fmla="*/ 90 h 92"/>
                <a:gd name="T22" fmla="*/ 15 w 22"/>
                <a:gd name="T23" fmla="*/ 92 h 92"/>
                <a:gd name="T24" fmla="*/ 15 w 22"/>
                <a:gd name="T25" fmla="*/ 92 h 92"/>
                <a:gd name="T26" fmla="*/ 12 w 22"/>
                <a:gd name="T27" fmla="*/ 92 h 92"/>
                <a:gd name="T28" fmla="*/ 9 w 22"/>
                <a:gd name="T29" fmla="*/ 91 h 92"/>
                <a:gd name="T30" fmla="*/ 7 w 22"/>
                <a:gd name="T31" fmla="*/ 88 h 92"/>
                <a:gd name="T32" fmla="*/ 7 w 22"/>
                <a:gd name="T33" fmla="*/ 88 h 92"/>
                <a:gd name="T34" fmla="*/ 2 w 22"/>
                <a:gd name="T35" fmla="*/ 78 h 92"/>
                <a:gd name="T36" fmla="*/ 0 w 22"/>
                <a:gd name="T37" fmla="*/ 68 h 92"/>
                <a:gd name="T38" fmla="*/ 0 w 22"/>
                <a:gd name="T39" fmla="*/ 57 h 92"/>
                <a:gd name="T40" fmla="*/ 0 w 22"/>
                <a:gd name="T41" fmla="*/ 57 h 92"/>
                <a:gd name="T42" fmla="*/ 2 w 22"/>
                <a:gd name="T43" fmla="*/ 39 h 92"/>
                <a:gd name="T44" fmla="*/ 4 w 22"/>
                <a:gd name="T45" fmla="*/ 21 h 92"/>
                <a:gd name="T46" fmla="*/ 9 w 22"/>
                <a:gd name="T47" fmla="*/ 4 h 92"/>
                <a:gd name="T48" fmla="*/ 9 w 22"/>
                <a:gd name="T49" fmla="*/ 4 h 92"/>
                <a:gd name="T50" fmla="*/ 11 w 22"/>
                <a:gd name="T51" fmla="*/ 1 h 92"/>
                <a:gd name="T52" fmla="*/ 15 w 22"/>
                <a:gd name="T53" fmla="*/ 0 h 92"/>
                <a:gd name="T54" fmla="*/ 18 w 22"/>
                <a:gd name="T55" fmla="*/ 1 h 92"/>
                <a:gd name="T56" fmla="*/ 18 w 22"/>
                <a:gd name="T57" fmla="*/ 1 h 92"/>
                <a:gd name="T58" fmla="*/ 21 w 22"/>
                <a:gd name="T59" fmla="*/ 3 h 92"/>
                <a:gd name="T60" fmla="*/ 22 w 22"/>
                <a:gd name="T61" fmla="*/ 6 h 92"/>
                <a:gd name="T62" fmla="*/ 21 w 22"/>
                <a:gd name="T63" fmla="*/ 10 h 92"/>
                <a:gd name="T64" fmla="*/ 21 w 22"/>
                <a:gd name="T65" fmla="*/ 10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"/>
                <a:gd name="T100" fmla="*/ 0 h 92"/>
                <a:gd name="T101" fmla="*/ 22 w 22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" h="92">
                  <a:moveTo>
                    <a:pt x="21" y="10"/>
                  </a:moveTo>
                  <a:lnTo>
                    <a:pt x="18" y="26"/>
                  </a:lnTo>
                  <a:lnTo>
                    <a:pt x="15" y="43"/>
                  </a:lnTo>
                  <a:lnTo>
                    <a:pt x="13" y="59"/>
                  </a:lnTo>
                  <a:lnTo>
                    <a:pt x="14" y="68"/>
                  </a:lnTo>
                  <a:lnTo>
                    <a:pt x="16" y="76"/>
                  </a:lnTo>
                  <a:lnTo>
                    <a:pt x="20" y="83"/>
                  </a:lnTo>
                  <a:lnTo>
                    <a:pt x="20" y="87"/>
                  </a:lnTo>
                  <a:lnTo>
                    <a:pt x="18" y="90"/>
                  </a:lnTo>
                  <a:lnTo>
                    <a:pt x="15" y="92"/>
                  </a:lnTo>
                  <a:lnTo>
                    <a:pt x="12" y="92"/>
                  </a:lnTo>
                  <a:lnTo>
                    <a:pt x="9" y="91"/>
                  </a:lnTo>
                  <a:lnTo>
                    <a:pt x="7" y="88"/>
                  </a:lnTo>
                  <a:lnTo>
                    <a:pt x="2" y="78"/>
                  </a:lnTo>
                  <a:lnTo>
                    <a:pt x="0" y="68"/>
                  </a:lnTo>
                  <a:lnTo>
                    <a:pt x="0" y="57"/>
                  </a:lnTo>
                  <a:lnTo>
                    <a:pt x="2" y="39"/>
                  </a:lnTo>
                  <a:lnTo>
                    <a:pt x="4" y="21"/>
                  </a:lnTo>
                  <a:lnTo>
                    <a:pt x="9" y="4"/>
                  </a:lnTo>
                  <a:lnTo>
                    <a:pt x="11" y="1"/>
                  </a:lnTo>
                  <a:lnTo>
                    <a:pt x="15" y="0"/>
                  </a:lnTo>
                  <a:lnTo>
                    <a:pt x="18" y="1"/>
                  </a:lnTo>
                  <a:lnTo>
                    <a:pt x="21" y="3"/>
                  </a:lnTo>
                  <a:lnTo>
                    <a:pt x="22" y="6"/>
                  </a:lnTo>
                  <a:lnTo>
                    <a:pt x="21" y="1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46" name="Freeform 1155"/>
            <p:cNvSpPr>
              <a:spLocks/>
            </p:cNvSpPr>
            <p:nvPr/>
          </p:nvSpPr>
          <p:spPr bwMode="auto">
            <a:xfrm>
              <a:off x="1152" y="1441"/>
              <a:ext cx="31" cy="93"/>
            </a:xfrm>
            <a:custGeom>
              <a:avLst/>
              <a:gdLst>
                <a:gd name="T0" fmla="*/ 14 w 31"/>
                <a:gd name="T1" fmla="*/ 7 h 93"/>
                <a:gd name="T2" fmla="*/ 17 w 31"/>
                <a:gd name="T3" fmla="*/ 17 h 93"/>
                <a:gd name="T4" fmla="*/ 20 w 31"/>
                <a:gd name="T5" fmla="*/ 26 h 93"/>
                <a:gd name="T6" fmla="*/ 24 w 31"/>
                <a:gd name="T7" fmla="*/ 35 h 93"/>
                <a:gd name="T8" fmla="*/ 24 w 31"/>
                <a:gd name="T9" fmla="*/ 35 h 93"/>
                <a:gd name="T10" fmla="*/ 27 w 31"/>
                <a:gd name="T11" fmla="*/ 49 h 93"/>
                <a:gd name="T12" fmla="*/ 28 w 31"/>
                <a:gd name="T13" fmla="*/ 64 h 93"/>
                <a:gd name="T14" fmla="*/ 29 w 31"/>
                <a:gd name="T15" fmla="*/ 78 h 93"/>
                <a:gd name="T16" fmla="*/ 29 w 31"/>
                <a:gd name="T17" fmla="*/ 78 h 93"/>
                <a:gd name="T18" fmla="*/ 29 w 31"/>
                <a:gd name="T19" fmla="*/ 80 h 93"/>
                <a:gd name="T20" fmla="*/ 29 w 31"/>
                <a:gd name="T21" fmla="*/ 82 h 93"/>
                <a:gd name="T22" fmla="*/ 30 w 31"/>
                <a:gd name="T23" fmla="*/ 84 h 93"/>
                <a:gd name="T24" fmla="*/ 30 w 31"/>
                <a:gd name="T25" fmla="*/ 84 h 93"/>
                <a:gd name="T26" fmla="*/ 31 w 31"/>
                <a:gd name="T27" fmla="*/ 87 h 93"/>
                <a:gd name="T28" fmla="*/ 29 w 31"/>
                <a:gd name="T29" fmla="*/ 90 h 93"/>
                <a:gd name="T30" fmla="*/ 27 w 31"/>
                <a:gd name="T31" fmla="*/ 93 h 93"/>
                <a:gd name="T32" fmla="*/ 27 w 31"/>
                <a:gd name="T33" fmla="*/ 93 h 93"/>
                <a:gd name="T34" fmla="*/ 23 w 31"/>
                <a:gd name="T35" fmla="*/ 93 h 93"/>
                <a:gd name="T36" fmla="*/ 19 w 31"/>
                <a:gd name="T37" fmla="*/ 92 h 93"/>
                <a:gd name="T38" fmla="*/ 17 w 31"/>
                <a:gd name="T39" fmla="*/ 89 h 93"/>
                <a:gd name="T40" fmla="*/ 17 w 31"/>
                <a:gd name="T41" fmla="*/ 89 h 93"/>
                <a:gd name="T42" fmla="*/ 16 w 31"/>
                <a:gd name="T43" fmla="*/ 88 h 93"/>
                <a:gd name="T44" fmla="*/ 15 w 31"/>
                <a:gd name="T45" fmla="*/ 86 h 93"/>
                <a:gd name="T46" fmla="*/ 15 w 31"/>
                <a:gd name="T47" fmla="*/ 84 h 93"/>
                <a:gd name="T48" fmla="*/ 15 w 31"/>
                <a:gd name="T49" fmla="*/ 84 h 93"/>
                <a:gd name="T50" fmla="*/ 14 w 31"/>
                <a:gd name="T51" fmla="*/ 65 h 93"/>
                <a:gd name="T52" fmla="*/ 12 w 31"/>
                <a:gd name="T53" fmla="*/ 46 h 93"/>
                <a:gd name="T54" fmla="*/ 7 w 31"/>
                <a:gd name="T55" fmla="*/ 29 h 93"/>
                <a:gd name="T56" fmla="*/ 7 w 31"/>
                <a:gd name="T57" fmla="*/ 29 h 93"/>
                <a:gd name="T58" fmla="*/ 4 w 31"/>
                <a:gd name="T59" fmla="*/ 21 h 93"/>
                <a:gd name="T60" fmla="*/ 1 w 31"/>
                <a:gd name="T61" fmla="*/ 14 h 93"/>
                <a:gd name="T62" fmla="*/ 0 w 31"/>
                <a:gd name="T63" fmla="*/ 7 h 93"/>
                <a:gd name="T64" fmla="*/ 0 w 31"/>
                <a:gd name="T65" fmla="*/ 7 h 93"/>
                <a:gd name="T66" fmla="*/ 2 w 31"/>
                <a:gd name="T67" fmla="*/ 3 h 93"/>
                <a:gd name="T68" fmla="*/ 4 w 31"/>
                <a:gd name="T69" fmla="*/ 1 h 93"/>
                <a:gd name="T70" fmla="*/ 8 w 31"/>
                <a:gd name="T71" fmla="*/ 0 h 93"/>
                <a:gd name="T72" fmla="*/ 8 w 31"/>
                <a:gd name="T73" fmla="*/ 0 h 93"/>
                <a:gd name="T74" fmla="*/ 11 w 31"/>
                <a:gd name="T75" fmla="*/ 1 h 93"/>
                <a:gd name="T76" fmla="*/ 13 w 31"/>
                <a:gd name="T77" fmla="*/ 4 h 93"/>
                <a:gd name="T78" fmla="*/ 14 w 31"/>
                <a:gd name="T79" fmla="*/ 7 h 93"/>
                <a:gd name="T80" fmla="*/ 14 w 31"/>
                <a:gd name="T81" fmla="*/ 7 h 9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1"/>
                <a:gd name="T124" fmla="*/ 0 h 93"/>
                <a:gd name="T125" fmla="*/ 31 w 31"/>
                <a:gd name="T126" fmla="*/ 93 h 9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1" h="93">
                  <a:moveTo>
                    <a:pt x="14" y="7"/>
                  </a:moveTo>
                  <a:lnTo>
                    <a:pt x="17" y="17"/>
                  </a:lnTo>
                  <a:lnTo>
                    <a:pt x="20" y="26"/>
                  </a:lnTo>
                  <a:lnTo>
                    <a:pt x="24" y="35"/>
                  </a:lnTo>
                  <a:lnTo>
                    <a:pt x="27" y="49"/>
                  </a:lnTo>
                  <a:lnTo>
                    <a:pt x="28" y="64"/>
                  </a:lnTo>
                  <a:lnTo>
                    <a:pt x="29" y="78"/>
                  </a:lnTo>
                  <a:lnTo>
                    <a:pt x="29" y="80"/>
                  </a:lnTo>
                  <a:lnTo>
                    <a:pt x="29" y="82"/>
                  </a:lnTo>
                  <a:lnTo>
                    <a:pt x="30" y="84"/>
                  </a:lnTo>
                  <a:lnTo>
                    <a:pt x="31" y="87"/>
                  </a:lnTo>
                  <a:lnTo>
                    <a:pt x="29" y="90"/>
                  </a:lnTo>
                  <a:lnTo>
                    <a:pt x="27" y="93"/>
                  </a:lnTo>
                  <a:lnTo>
                    <a:pt x="23" y="93"/>
                  </a:lnTo>
                  <a:lnTo>
                    <a:pt x="19" y="92"/>
                  </a:lnTo>
                  <a:lnTo>
                    <a:pt x="17" y="89"/>
                  </a:lnTo>
                  <a:lnTo>
                    <a:pt x="16" y="88"/>
                  </a:lnTo>
                  <a:lnTo>
                    <a:pt x="15" y="86"/>
                  </a:lnTo>
                  <a:lnTo>
                    <a:pt x="15" y="84"/>
                  </a:lnTo>
                  <a:lnTo>
                    <a:pt x="14" y="65"/>
                  </a:lnTo>
                  <a:lnTo>
                    <a:pt x="12" y="46"/>
                  </a:lnTo>
                  <a:lnTo>
                    <a:pt x="7" y="29"/>
                  </a:lnTo>
                  <a:lnTo>
                    <a:pt x="4" y="21"/>
                  </a:lnTo>
                  <a:lnTo>
                    <a:pt x="1" y="14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1"/>
                  </a:lnTo>
                  <a:lnTo>
                    <a:pt x="8" y="0"/>
                  </a:lnTo>
                  <a:lnTo>
                    <a:pt x="11" y="1"/>
                  </a:lnTo>
                  <a:lnTo>
                    <a:pt x="13" y="4"/>
                  </a:lnTo>
                  <a:lnTo>
                    <a:pt x="14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47" name="Freeform 1156"/>
            <p:cNvSpPr>
              <a:spLocks/>
            </p:cNvSpPr>
            <p:nvPr/>
          </p:nvSpPr>
          <p:spPr bwMode="auto">
            <a:xfrm>
              <a:off x="1143" y="1443"/>
              <a:ext cx="19" cy="92"/>
            </a:xfrm>
            <a:custGeom>
              <a:avLst/>
              <a:gdLst>
                <a:gd name="T0" fmla="*/ 18 w 19"/>
                <a:gd name="T1" fmla="*/ 10 h 92"/>
                <a:gd name="T2" fmla="*/ 15 w 19"/>
                <a:gd name="T3" fmla="*/ 21 h 92"/>
                <a:gd name="T4" fmla="*/ 15 w 19"/>
                <a:gd name="T5" fmla="*/ 33 h 92"/>
                <a:gd name="T6" fmla="*/ 16 w 19"/>
                <a:gd name="T7" fmla="*/ 44 h 92"/>
                <a:gd name="T8" fmla="*/ 16 w 19"/>
                <a:gd name="T9" fmla="*/ 44 h 92"/>
                <a:gd name="T10" fmla="*/ 16 w 19"/>
                <a:gd name="T11" fmla="*/ 58 h 92"/>
                <a:gd name="T12" fmla="*/ 16 w 19"/>
                <a:gd name="T13" fmla="*/ 72 h 92"/>
                <a:gd name="T14" fmla="*/ 13 w 19"/>
                <a:gd name="T15" fmla="*/ 85 h 92"/>
                <a:gd name="T16" fmla="*/ 13 w 19"/>
                <a:gd name="T17" fmla="*/ 85 h 92"/>
                <a:gd name="T18" fmla="*/ 12 w 19"/>
                <a:gd name="T19" fmla="*/ 89 h 92"/>
                <a:gd name="T20" fmla="*/ 10 w 19"/>
                <a:gd name="T21" fmla="*/ 91 h 92"/>
                <a:gd name="T22" fmla="*/ 6 w 19"/>
                <a:gd name="T23" fmla="*/ 92 h 92"/>
                <a:gd name="T24" fmla="*/ 6 w 19"/>
                <a:gd name="T25" fmla="*/ 92 h 92"/>
                <a:gd name="T26" fmla="*/ 3 w 19"/>
                <a:gd name="T27" fmla="*/ 91 h 92"/>
                <a:gd name="T28" fmla="*/ 0 w 19"/>
                <a:gd name="T29" fmla="*/ 88 h 92"/>
                <a:gd name="T30" fmla="*/ 0 w 19"/>
                <a:gd name="T31" fmla="*/ 85 h 92"/>
                <a:gd name="T32" fmla="*/ 0 w 19"/>
                <a:gd name="T33" fmla="*/ 85 h 92"/>
                <a:gd name="T34" fmla="*/ 2 w 19"/>
                <a:gd name="T35" fmla="*/ 71 h 92"/>
                <a:gd name="T36" fmla="*/ 3 w 19"/>
                <a:gd name="T37" fmla="*/ 57 h 92"/>
                <a:gd name="T38" fmla="*/ 2 w 19"/>
                <a:gd name="T39" fmla="*/ 44 h 92"/>
                <a:gd name="T40" fmla="*/ 2 w 19"/>
                <a:gd name="T41" fmla="*/ 44 h 92"/>
                <a:gd name="T42" fmla="*/ 1 w 19"/>
                <a:gd name="T43" fmla="*/ 30 h 92"/>
                <a:gd name="T44" fmla="*/ 2 w 19"/>
                <a:gd name="T45" fmla="*/ 16 h 92"/>
                <a:gd name="T46" fmla="*/ 6 w 19"/>
                <a:gd name="T47" fmla="*/ 3 h 92"/>
                <a:gd name="T48" fmla="*/ 6 w 19"/>
                <a:gd name="T49" fmla="*/ 3 h 92"/>
                <a:gd name="T50" fmla="*/ 9 w 19"/>
                <a:gd name="T51" fmla="*/ 1 h 92"/>
                <a:gd name="T52" fmla="*/ 12 w 19"/>
                <a:gd name="T53" fmla="*/ 0 h 92"/>
                <a:gd name="T54" fmla="*/ 16 w 19"/>
                <a:gd name="T55" fmla="*/ 1 h 92"/>
                <a:gd name="T56" fmla="*/ 16 w 19"/>
                <a:gd name="T57" fmla="*/ 1 h 92"/>
                <a:gd name="T58" fmla="*/ 18 w 19"/>
                <a:gd name="T59" fmla="*/ 4 h 92"/>
                <a:gd name="T60" fmla="*/ 19 w 19"/>
                <a:gd name="T61" fmla="*/ 7 h 92"/>
                <a:gd name="T62" fmla="*/ 18 w 19"/>
                <a:gd name="T63" fmla="*/ 10 h 92"/>
                <a:gd name="T64" fmla="*/ 18 w 19"/>
                <a:gd name="T65" fmla="*/ 10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"/>
                <a:gd name="T100" fmla="*/ 0 h 92"/>
                <a:gd name="T101" fmla="*/ 19 w 19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" h="92">
                  <a:moveTo>
                    <a:pt x="18" y="10"/>
                  </a:moveTo>
                  <a:lnTo>
                    <a:pt x="15" y="21"/>
                  </a:lnTo>
                  <a:lnTo>
                    <a:pt x="15" y="33"/>
                  </a:lnTo>
                  <a:lnTo>
                    <a:pt x="16" y="44"/>
                  </a:lnTo>
                  <a:lnTo>
                    <a:pt x="16" y="58"/>
                  </a:lnTo>
                  <a:lnTo>
                    <a:pt x="16" y="72"/>
                  </a:lnTo>
                  <a:lnTo>
                    <a:pt x="13" y="85"/>
                  </a:lnTo>
                  <a:lnTo>
                    <a:pt x="12" y="89"/>
                  </a:lnTo>
                  <a:lnTo>
                    <a:pt x="10" y="91"/>
                  </a:lnTo>
                  <a:lnTo>
                    <a:pt x="6" y="92"/>
                  </a:lnTo>
                  <a:lnTo>
                    <a:pt x="3" y="91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2" y="71"/>
                  </a:lnTo>
                  <a:lnTo>
                    <a:pt x="3" y="57"/>
                  </a:lnTo>
                  <a:lnTo>
                    <a:pt x="2" y="44"/>
                  </a:lnTo>
                  <a:lnTo>
                    <a:pt x="1" y="30"/>
                  </a:lnTo>
                  <a:lnTo>
                    <a:pt x="2" y="16"/>
                  </a:lnTo>
                  <a:lnTo>
                    <a:pt x="6" y="3"/>
                  </a:lnTo>
                  <a:lnTo>
                    <a:pt x="9" y="1"/>
                  </a:lnTo>
                  <a:lnTo>
                    <a:pt x="12" y="0"/>
                  </a:lnTo>
                  <a:lnTo>
                    <a:pt x="16" y="1"/>
                  </a:lnTo>
                  <a:lnTo>
                    <a:pt x="18" y="4"/>
                  </a:lnTo>
                  <a:lnTo>
                    <a:pt x="19" y="7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48" name="Freeform 1157"/>
            <p:cNvSpPr>
              <a:spLocks/>
            </p:cNvSpPr>
            <p:nvPr/>
          </p:nvSpPr>
          <p:spPr bwMode="auto">
            <a:xfrm>
              <a:off x="1183" y="1415"/>
              <a:ext cx="49" cy="48"/>
            </a:xfrm>
            <a:custGeom>
              <a:avLst/>
              <a:gdLst>
                <a:gd name="T0" fmla="*/ 24 w 49"/>
                <a:gd name="T1" fmla="*/ 48 h 48"/>
                <a:gd name="T2" fmla="*/ 12 w 49"/>
                <a:gd name="T3" fmla="*/ 45 h 48"/>
                <a:gd name="T4" fmla="*/ 4 w 49"/>
                <a:gd name="T5" fmla="*/ 36 h 48"/>
                <a:gd name="T6" fmla="*/ 0 w 49"/>
                <a:gd name="T7" fmla="*/ 24 h 48"/>
                <a:gd name="T8" fmla="*/ 0 w 49"/>
                <a:gd name="T9" fmla="*/ 24 h 48"/>
                <a:gd name="T10" fmla="*/ 4 w 49"/>
                <a:gd name="T11" fmla="*/ 12 h 48"/>
                <a:gd name="T12" fmla="*/ 12 w 49"/>
                <a:gd name="T13" fmla="*/ 3 h 48"/>
                <a:gd name="T14" fmla="*/ 24 w 49"/>
                <a:gd name="T15" fmla="*/ 0 h 48"/>
                <a:gd name="T16" fmla="*/ 24 w 49"/>
                <a:gd name="T17" fmla="*/ 0 h 48"/>
                <a:gd name="T18" fmla="*/ 37 w 49"/>
                <a:gd name="T19" fmla="*/ 3 h 48"/>
                <a:gd name="T20" fmla="*/ 45 w 49"/>
                <a:gd name="T21" fmla="*/ 12 h 48"/>
                <a:gd name="T22" fmla="*/ 49 w 49"/>
                <a:gd name="T23" fmla="*/ 24 h 48"/>
                <a:gd name="T24" fmla="*/ 49 w 49"/>
                <a:gd name="T25" fmla="*/ 24 h 48"/>
                <a:gd name="T26" fmla="*/ 45 w 49"/>
                <a:gd name="T27" fmla="*/ 36 h 48"/>
                <a:gd name="T28" fmla="*/ 37 w 49"/>
                <a:gd name="T29" fmla="*/ 45 h 48"/>
                <a:gd name="T30" fmla="*/ 24 w 49"/>
                <a:gd name="T31" fmla="*/ 48 h 48"/>
                <a:gd name="T32" fmla="*/ 24 w 49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4" y="48"/>
                  </a:moveTo>
                  <a:lnTo>
                    <a:pt x="12" y="45"/>
                  </a:lnTo>
                  <a:lnTo>
                    <a:pt x="4" y="36"/>
                  </a:lnTo>
                  <a:lnTo>
                    <a:pt x="0" y="24"/>
                  </a:lnTo>
                  <a:lnTo>
                    <a:pt x="4" y="12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7" y="3"/>
                  </a:lnTo>
                  <a:lnTo>
                    <a:pt x="45" y="12"/>
                  </a:lnTo>
                  <a:lnTo>
                    <a:pt x="49" y="24"/>
                  </a:lnTo>
                  <a:lnTo>
                    <a:pt x="45" y="36"/>
                  </a:lnTo>
                  <a:lnTo>
                    <a:pt x="37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349" name="Freeform 1158"/>
            <p:cNvSpPr>
              <a:spLocks/>
            </p:cNvSpPr>
            <p:nvPr/>
          </p:nvSpPr>
          <p:spPr bwMode="auto">
            <a:xfrm>
              <a:off x="1139" y="1415"/>
              <a:ext cx="48" cy="48"/>
            </a:xfrm>
            <a:custGeom>
              <a:avLst/>
              <a:gdLst>
                <a:gd name="T0" fmla="*/ 24 w 48"/>
                <a:gd name="T1" fmla="*/ 48 h 48"/>
                <a:gd name="T2" fmla="*/ 12 w 48"/>
                <a:gd name="T3" fmla="*/ 45 h 48"/>
                <a:gd name="T4" fmla="*/ 3 w 48"/>
                <a:gd name="T5" fmla="*/ 36 h 48"/>
                <a:gd name="T6" fmla="*/ 0 w 48"/>
                <a:gd name="T7" fmla="*/ 24 h 48"/>
                <a:gd name="T8" fmla="*/ 0 w 48"/>
                <a:gd name="T9" fmla="*/ 24 h 48"/>
                <a:gd name="T10" fmla="*/ 3 w 48"/>
                <a:gd name="T11" fmla="*/ 12 h 48"/>
                <a:gd name="T12" fmla="*/ 12 w 48"/>
                <a:gd name="T13" fmla="*/ 3 h 48"/>
                <a:gd name="T14" fmla="*/ 24 w 48"/>
                <a:gd name="T15" fmla="*/ 0 h 48"/>
                <a:gd name="T16" fmla="*/ 24 w 48"/>
                <a:gd name="T17" fmla="*/ 0 h 48"/>
                <a:gd name="T18" fmla="*/ 36 w 48"/>
                <a:gd name="T19" fmla="*/ 3 h 48"/>
                <a:gd name="T20" fmla="*/ 45 w 48"/>
                <a:gd name="T21" fmla="*/ 12 h 48"/>
                <a:gd name="T22" fmla="*/ 48 w 48"/>
                <a:gd name="T23" fmla="*/ 24 h 48"/>
                <a:gd name="T24" fmla="*/ 48 w 48"/>
                <a:gd name="T25" fmla="*/ 24 h 48"/>
                <a:gd name="T26" fmla="*/ 45 w 48"/>
                <a:gd name="T27" fmla="*/ 36 h 48"/>
                <a:gd name="T28" fmla="*/ 36 w 48"/>
                <a:gd name="T29" fmla="*/ 45 h 48"/>
                <a:gd name="T30" fmla="*/ 24 w 48"/>
                <a:gd name="T31" fmla="*/ 48 h 48"/>
                <a:gd name="T32" fmla="*/ 24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48"/>
                  </a:moveTo>
                  <a:lnTo>
                    <a:pt x="12" y="45"/>
                  </a:lnTo>
                  <a:lnTo>
                    <a:pt x="3" y="36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6" y="3"/>
                  </a:lnTo>
                  <a:lnTo>
                    <a:pt x="45" y="12"/>
                  </a:lnTo>
                  <a:lnTo>
                    <a:pt x="48" y="24"/>
                  </a:lnTo>
                  <a:lnTo>
                    <a:pt x="45" y="36"/>
                  </a:lnTo>
                  <a:lnTo>
                    <a:pt x="36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9158" name="Rectangle 1169"/>
          <p:cNvSpPr>
            <a:spLocks noChangeArrowheads="1"/>
          </p:cNvSpPr>
          <p:nvPr/>
        </p:nvSpPr>
        <p:spPr bwMode="auto">
          <a:xfrm>
            <a:off x="6769100" y="4452938"/>
            <a:ext cx="363538" cy="361950"/>
          </a:xfrm>
          <a:prstGeom prst="rect">
            <a:avLst/>
          </a:prstGeom>
          <a:solidFill>
            <a:srgbClr val="656565"/>
          </a:solidFill>
          <a:ln w="9525">
            <a:noFill/>
            <a:miter lim="800000"/>
            <a:headEnd/>
            <a:tailEnd/>
          </a:ln>
        </p:spPr>
        <p:txBody>
          <a:bodyPr lIns="102833" tIns="51417" rIns="102833" bIns="51417"/>
          <a:lstStyle/>
          <a:p>
            <a:r>
              <a:rPr lang="en-US" altLang="en-US" sz="2000" b="1">
                <a:solidFill>
                  <a:schemeClr val="bg1"/>
                </a:solidFill>
              </a:rPr>
              <a:t>4</a:t>
            </a:r>
            <a:endParaRPr lang="en-US" altLang="en-US" sz="2000" b="1"/>
          </a:p>
        </p:txBody>
      </p:sp>
      <p:grpSp>
        <p:nvGrpSpPr>
          <p:cNvPr id="49159" name="Group 1170"/>
          <p:cNvGrpSpPr>
            <a:grpSpLocks/>
          </p:cNvGrpSpPr>
          <p:nvPr/>
        </p:nvGrpSpPr>
        <p:grpSpPr bwMode="auto">
          <a:xfrm>
            <a:off x="6191250" y="2960688"/>
            <a:ext cx="395288" cy="396875"/>
            <a:chOff x="3550" y="1676"/>
            <a:chExt cx="222" cy="222"/>
          </a:xfrm>
        </p:grpSpPr>
        <p:sp>
          <p:nvSpPr>
            <p:cNvPr id="50058" name="Freeform 748"/>
            <p:cNvSpPr>
              <a:spLocks/>
            </p:cNvSpPr>
            <p:nvPr/>
          </p:nvSpPr>
          <p:spPr bwMode="auto">
            <a:xfrm>
              <a:off x="3576" y="1702"/>
              <a:ext cx="91" cy="69"/>
            </a:xfrm>
            <a:custGeom>
              <a:avLst/>
              <a:gdLst>
                <a:gd name="T0" fmla="*/ 91 w 91"/>
                <a:gd name="T1" fmla="*/ 52 h 69"/>
                <a:gd name="T2" fmla="*/ 90 w 91"/>
                <a:gd name="T3" fmla="*/ 35 h 69"/>
                <a:gd name="T4" fmla="*/ 78 w 91"/>
                <a:gd name="T5" fmla="*/ 17 h 69"/>
                <a:gd name="T6" fmla="*/ 56 w 91"/>
                <a:gd name="T7" fmla="*/ 5 h 69"/>
                <a:gd name="T8" fmla="*/ 56 w 91"/>
                <a:gd name="T9" fmla="*/ 5 h 69"/>
                <a:gd name="T10" fmla="*/ 32 w 91"/>
                <a:gd name="T11" fmla="*/ 0 h 69"/>
                <a:gd name="T12" fmla="*/ 12 w 91"/>
                <a:gd name="T13" fmla="*/ 4 h 69"/>
                <a:gd name="T14" fmla="*/ 0 w 91"/>
                <a:gd name="T15" fmla="*/ 17 h 69"/>
                <a:gd name="T16" fmla="*/ 0 w 91"/>
                <a:gd name="T17" fmla="*/ 17 h 69"/>
                <a:gd name="T18" fmla="*/ 0 w 91"/>
                <a:gd name="T19" fmla="*/ 34 h 69"/>
                <a:gd name="T20" fmla="*/ 12 w 91"/>
                <a:gd name="T21" fmla="*/ 51 h 69"/>
                <a:gd name="T22" fmla="*/ 34 w 91"/>
                <a:gd name="T23" fmla="*/ 64 h 69"/>
                <a:gd name="T24" fmla="*/ 34 w 91"/>
                <a:gd name="T25" fmla="*/ 64 h 69"/>
                <a:gd name="T26" fmla="*/ 58 w 91"/>
                <a:gd name="T27" fmla="*/ 69 h 69"/>
                <a:gd name="T28" fmla="*/ 79 w 91"/>
                <a:gd name="T29" fmla="*/ 64 h 69"/>
                <a:gd name="T30" fmla="*/ 91 w 91"/>
                <a:gd name="T31" fmla="*/ 52 h 69"/>
                <a:gd name="T32" fmla="*/ 91 w 91"/>
                <a:gd name="T33" fmla="*/ 52 h 6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1"/>
                <a:gd name="T52" fmla="*/ 0 h 69"/>
                <a:gd name="T53" fmla="*/ 91 w 91"/>
                <a:gd name="T54" fmla="*/ 69 h 6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1" h="69">
                  <a:moveTo>
                    <a:pt x="91" y="52"/>
                  </a:moveTo>
                  <a:lnTo>
                    <a:pt x="90" y="35"/>
                  </a:lnTo>
                  <a:lnTo>
                    <a:pt x="78" y="17"/>
                  </a:lnTo>
                  <a:lnTo>
                    <a:pt x="56" y="5"/>
                  </a:lnTo>
                  <a:lnTo>
                    <a:pt x="32" y="0"/>
                  </a:lnTo>
                  <a:lnTo>
                    <a:pt x="12" y="4"/>
                  </a:lnTo>
                  <a:lnTo>
                    <a:pt x="0" y="17"/>
                  </a:lnTo>
                  <a:lnTo>
                    <a:pt x="0" y="34"/>
                  </a:lnTo>
                  <a:lnTo>
                    <a:pt x="12" y="51"/>
                  </a:lnTo>
                  <a:lnTo>
                    <a:pt x="34" y="64"/>
                  </a:lnTo>
                  <a:lnTo>
                    <a:pt x="58" y="69"/>
                  </a:lnTo>
                  <a:lnTo>
                    <a:pt x="79" y="64"/>
                  </a:lnTo>
                  <a:lnTo>
                    <a:pt x="91" y="52"/>
                  </a:lnTo>
                  <a:close/>
                </a:path>
              </a:pathLst>
            </a:custGeom>
            <a:solidFill>
              <a:srgbClr val="CC77B8"/>
            </a:solidFill>
            <a:ln w="9525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59" name="Freeform 749"/>
            <p:cNvSpPr>
              <a:spLocks/>
            </p:cNvSpPr>
            <p:nvPr/>
          </p:nvSpPr>
          <p:spPr bwMode="auto">
            <a:xfrm>
              <a:off x="3621" y="1676"/>
              <a:ext cx="95" cy="65"/>
            </a:xfrm>
            <a:custGeom>
              <a:avLst/>
              <a:gdLst>
                <a:gd name="T0" fmla="*/ 95 w 95"/>
                <a:gd name="T1" fmla="*/ 45 h 65"/>
                <a:gd name="T2" fmla="*/ 92 w 95"/>
                <a:gd name="T3" fmla="*/ 28 h 65"/>
                <a:gd name="T4" fmla="*/ 79 w 95"/>
                <a:gd name="T5" fmla="*/ 12 h 65"/>
                <a:gd name="T6" fmla="*/ 56 w 95"/>
                <a:gd name="T7" fmla="*/ 2 h 65"/>
                <a:gd name="T8" fmla="*/ 56 w 95"/>
                <a:gd name="T9" fmla="*/ 2 h 65"/>
                <a:gd name="T10" fmla="*/ 31 w 95"/>
                <a:gd name="T11" fmla="*/ 0 h 65"/>
                <a:gd name="T12" fmla="*/ 11 w 95"/>
                <a:gd name="T13" fmla="*/ 7 h 65"/>
                <a:gd name="T14" fmla="*/ 0 w 95"/>
                <a:gd name="T15" fmla="*/ 21 h 65"/>
                <a:gd name="T16" fmla="*/ 0 w 95"/>
                <a:gd name="T17" fmla="*/ 21 h 65"/>
                <a:gd name="T18" fmla="*/ 3 w 95"/>
                <a:gd name="T19" fmla="*/ 38 h 65"/>
                <a:gd name="T20" fmla="*/ 17 w 95"/>
                <a:gd name="T21" fmla="*/ 53 h 65"/>
                <a:gd name="T22" fmla="*/ 40 w 95"/>
                <a:gd name="T23" fmla="*/ 64 h 65"/>
                <a:gd name="T24" fmla="*/ 40 w 95"/>
                <a:gd name="T25" fmla="*/ 64 h 65"/>
                <a:gd name="T26" fmla="*/ 65 w 95"/>
                <a:gd name="T27" fmla="*/ 65 h 65"/>
                <a:gd name="T28" fmla="*/ 85 w 95"/>
                <a:gd name="T29" fmla="*/ 59 h 65"/>
                <a:gd name="T30" fmla="*/ 95 w 95"/>
                <a:gd name="T31" fmla="*/ 45 h 65"/>
                <a:gd name="T32" fmla="*/ 95 w 95"/>
                <a:gd name="T33" fmla="*/ 45 h 6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5"/>
                <a:gd name="T52" fmla="*/ 0 h 65"/>
                <a:gd name="T53" fmla="*/ 95 w 95"/>
                <a:gd name="T54" fmla="*/ 65 h 6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5" h="65">
                  <a:moveTo>
                    <a:pt x="95" y="45"/>
                  </a:moveTo>
                  <a:lnTo>
                    <a:pt x="92" y="28"/>
                  </a:lnTo>
                  <a:lnTo>
                    <a:pt x="79" y="12"/>
                  </a:lnTo>
                  <a:lnTo>
                    <a:pt x="56" y="2"/>
                  </a:lnTo>
                  <a:lnTo>
                    <a:pt x="31" y="0"/>
                  </a:lnTo>
                  <a:lnTo>
                    <a:pt x="11" y="7"/>
                  </a:lnTo>
                  <a:lnTo>
                    <a:pt x="0" y="21"/>
                  </a:lnTo>
                  <a:lnTo>
                    <a:pt x="3" y="38"/>
                  </a:lnTo>
                  <a:lnTo>
                    <a:pt x="17" y="53"/>
                  </a:lnTo>
                  <a:lnTo>
                    <a:pt x="40" y="64"/>
                  </a:lnTo>
                  <a:lnTo>
                    <a:pt x="65" y="65"/>
                  </a:lnTo>
                  <a:lnTo>
                    <a:pt x="85" y="59"/>
                  </a:lnTo>
                  <a:lnTo>
                    <a:pt x="95" y="45"/>
                  </a:lnTo>
                  <a:close/>
                </a:path>
              </a:pathLst>
            </a:custGeom>
            <a:solidFill>
              <a:srgbClr val="CC77B8"/>
            </a:solidFill>
            <a:ln w="9525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60" name="Freeform 750"/>
            <p:cNvSpPr>
              <a:spLocks/>
            </p:cNvSpPr>
            <p:nvPr/>
          </p:nvSpPr>
          <p:spPr bwMode="auto">
            <a:xfrm>
              <a:off x="3607" y="1755"/>
              <a:ext cx="98" cy="63"/>
            </a:xfrm>
            <a:custGeom>
              <a:avLst/>
              <a:gdLst>
                <a:gd name="T0" fmla="*/ 98 w 98"/>
                <a:gd name="T1" fmla="*/ 35 h 63"/>
                <a:gd name="T2" fmla="*/ 93 w 98"/>
                <a:gd name="T3" fmla="*/ 19 h 63"/>
                <a:gd name="T4" fmla="*/ 76 w 98"/>
                <a:gd name="T5" fmla="*/ 6 h 63"/>
                <a:gd name="T6" fmla="*/ 52 w 98"/>
                <a:gd name="T7" fmla="*/ 0 h 63"/>
                <a:gd name="T8" fmla="*/ 52 w 98"/>
                <a:gd name="T9" fmla="*/ 0 h 63"/>
                <a:gd name="T10" fmla="*/ 27 w 98"/>
                <a:gd name="T11" fmla="*/ 2 h 63"/>
                <a:gd name="T12" fmla="*/ 9 w 98"/>
                <a:gd name="T13" fmla="*/ 12 h 63"/>
                <a:gd name="T14" fmla="*/ 0 w 98"/>
                <a:gd name="T15" fmla="*/ 28 h 63"/>
                <a:gd name="T16" fmla="*/ 0 w 98"/>
                <a:gd name="T17" fmla="*/ 28 h 63"/>
                <a:gd name="T18" fmla="*/ 6 w 98"/>
                <a:gd name="T19" fmla="*/ 44 h 63"/>
                <a:gd name="T20" fmla="*/ 23 w 98"/>
                <a:gd name="T21" fmla="*/ 57 h 63"/>
                <a:gd name="T22" fmla="*/ 47 w 98"/>
                <a:gd name="T23" fmla="*/ 63 h 63"/>
                <a:gd name="T24" fmla="*/ 47 w 98"/>
                <a:gd name="T25" fmla="*/ 63 h 63"/>
                <a:gd name="T26" fmla="*/ 72 w 98"/>
                <a:gd name="T27" fmla="*/ 61 h 63"/>
                <a:gd name="T28" fmla="*/ 90 w 98"/>
                <a:gd name="T29" fmla="*/ 51 h 63"/>
                <a:gd name="T30" fmla="*/ 98 w 98"/>
                <a:gd name="T31" fmla="*/ 35 h 63"/>
                <a:gd name="T32" fmla="*/ 98 w 98"/>
                <a:gd name="T33" fmla="*/ 35 h 6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8"/>
                <a:gd name="T52" fmla="*/ 0 h 63"/>
                <a:gd name="T53" fmla="*/ 98 w 98"/>
                <a:gd name="T54" fmla="*/ 63 h 6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8" h="63">
                  <a:moveTo>
                    <a:pt x="98" y="35"/>
                  </a:moveTo>
                  <a:lnTo>
                    <a:pt x="93" y="19"/>
                  </a:lnTo>
                  <a:lnTo>
                    <a:pt x="76" y="6"/>
                  </a:lnTo>
                  <a:lnTo>
                    <a:pt x="52" y="0"/>
                  </a:lnTo>
                  <a:lnTo>
                    <a:pt x="27" y="2"/>
                  </a:lnTo>
                  <a:lnTo>
                    <a:pt x="9" y="12"/>
                  </a:lnTo>
                  <a:lnTo>
                    <a:pt x="0" y="28"/>
                  </a:lnTo>
                  <a:lnTo>
                    <a:pt x="6" y="44"/>
                  </a:lnTo>
                  <a:lnTo>
                    <a:pt x="23" y="57"/>
                  </a:lnTo>
                  <a:lnTo>
                    <a:pt x="47" y="63"/>
                  </a:lnTo>
                  <a:lnTo>
                    <a:pt x="72" y="61"/>
                  </a:lnTo>
                  <a:lnTo>
                    <a:pt x="90" y="51"/>
                  </a:lnTo>
                  <a:lnTo>
                    <a:pt x="98" y="35"/>
                  </a:lnTo>
                  <a:close/>
                </a:path>
              </a:pathLst>
            </a:custGeom>
            <a:solidFill>
              <a:srgbClr val="CC77B8"/>
            </a:solidFill>
            <a:ln w="9525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61" name="Freeform 751"/>
            <p:cNvSpPr>
              <a:spLocks/>
            </p:cNvSpPr>
            <p:nvPr/>
          </p:nvSpPr>
          <p:spPr bwMode="auto">
            <a:xfrm>
              <a:off x="3681" y="1696"/>
              <a:ext cx="85" cy="79"/>
            </a:xfrm>
            <a:custGeom>
              <a:avLst/>
              <a:gdLst>
                <a:gd name="T0" fmla="*/ 80 w 85"/>
                <a:gd name="T1" fmla="*/ 71 h 79"/>
                <a:gd name="T2" fmla="*/ 85 w 85"/>
                <a:gd name="T3" fmla="*/ 55 h 79"/>
                <a:gd name="T4" fmla="*/ 80 w 85"/>
                <a:gd name="T5" fmla="*/ 35 h 79"/>
                <a:gd name="T6" fmla="*/ 64 w 85"/>
                <a:gd name="T7" fmla="*/ 15 h 79"/>
                <a:gd name="T8" fmla="*/ 64 w 85"/>
                <a:gd name="T9" fmla="*/ 15 h 79"/>
                <a:gd name="T10" fmla="*/ 42 w 85"/>
                <a:gd name="T11" fmla="*/ 3 h 79"/>
                <a:gd name="T12" fmla="*/ 21 w 85"/>
                <a:gd name="T13" fmla="*/ 0 h 79"/>
                <a:gd name="T14" fmla="*/ 6 w 85"/>
                <a:gd name="T15" fmla="*/ 8 h 79"/>
                <a:gd name="T16" fmla="*/ 6 w 85"/>
                <a:gd name="T17" fmla="*/ 8 h 79"/>
                <a:gd name="T18" fmla="*/ 0 w 85"/>
                <a:gd name="T19" fmla="*/ 24 h 79"/>
                <a:gd name="T20" fmla="*/ 6 w 85"/>
                <a:gd name="T21" fmla="*/ 44 h 79"/>
                <a:gd name="T22" fmla="*/ 22 w 85"/>
                <a:gd name="T23" fmla="*/ 63 h 79"/>
                <a:gd name="T24" fmla="*/ 22 w 85"/>
                <a:gd name="T25" fmla="*/ 63 h 79"/>
                <a:gd name="T26" fmla="*/ 44 w 85"/>
                <a:gd name="T27" fmla="*/ 76 h 79"/>
                <a:gd name="T28" fmla="*/ 64 w 85"/>
                <a:gd name="T29" fmla="*/ 79 h 79"/>
                <a:gd name="T30" fmla="*/ 80 w 85"/>
                <a:gd name="T31" fmla="*/ 71 h 79"/>
                <a:gd name="T32" fmla="*/ 80 w 85"/>
                <a:gd name="T33" fmla="*/ 71 h 7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5"/>
                <a:gd name="T52" fmla="*/ 0 h 79"/>
                <a:gd name="T53" fmla="*/ 85 w 85"/>
                <a:gd name="T54" fmla="*/ 79 h 7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5" h="79">
                  <a:moveTo>
                    <a:pt x="80" y="71"/>
                  </a:moveTo>
                  <a:lnTo>
                    <a:pt x="85" y="55"/>
                  </a:lnTo>
                  <a:lnTo>
                    <a:pt x="80" y="35"/>
                  </a:lnTo>
                  <a:lnTo>
                    <a:pt x="64" y="15"/>
                  </a:lnTo>
                  <a:lnTo>
                    <a:pt x="42" y="3"/>
                  </a:lnTo>
                  <a:lnTo>
                    <a:pt x="21" y="0"/>
                  </a:lnTo>
                  <a:lnTo>
                    <a:pt x="6" y="8"/>
                  </a:lnTo>
                  <a:lnTo>
                    <a:pt x="0" y="24"/>
                  </a:lnTo>
                  <a:lnTo>
                    <a:pt x="6" y="44"/>
                  </a:lnTo>
                  <a:lnTo>
                    <a:pt x="22" y="63"/>
                  </a:lnTo>
                  <a:lnTo>
                    <a:pt x="44" y="76"/>
                  </a:lnTo>
                  <a:lnTo>
                    <a:pt x="64" y="79"/>
                  </a:lnTo>
                  <a:lnTo>
                    <a:pt x="80" y="71"/>
                  </a:lnTo>
                  <a:close/>
                </a:path>
              </a:pathLst>
            </a:custGeom>
            <a:solidFill>
              <a:srgbClr val="CC77B8"/>
            </a:solidFill>
            <a:ln w="9525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62" name="Freeform 752"/>
            <p:cNvSpPr>
              <a:spLocks/>
            </p:cNvSpPr>
            <p:nvPr/>
          </p:nvSpPr>
          <p:spPr bwMode="auto">
            <a:xfrm>
              <a:off x="3676" y="1763"/>
              <a:ext cx="96" cy="65"/>
            </a:xfrm>
            <a:custGeom>
              <a:avLst/>
              <a:gdLst>
                <a:gd name="T0" fmla="*/ 96 w 96"/>
                <a:gd name="T1" fmla="*/ 43 h 65"/>
                <a:gd name="T2" fmla="*/ 93 w 96"/>
                <a:gd name="T3" fmla="*/ 26 h 65"/>
                <a:gd name="T4" fmla="*/ 78 w 96"/>
                <a:gd name="T5" fmla="*/ 12 h 65"/>
                <a:gd name="T6" fmla="*/ 55 w 96"/>
                <a:gd name="T7" fmla="*/ 2 h 65"/>
                <a:gd name="T8" fmla="*/ 55 w 96"/>
                <a:gd name="T9" fmla="*/ 2 h 65"/>
                <a:gd name="T10" fmla="*/ 30 w 96"/>
                <a:gd name="T11" fmla="*/ 0 h 65"/>
                <a:gd name="T12" fmla="*/ 11 w 96"/>
                <a:gd name="T13" fmla="*/ 8 h 65"/>
                <a:gd name="T14" fmla="*/ 0 w 96"/>
                <a:gd name="T15" fmla="*/ 22 h 65"/>
                <a:gd name="T16" fmla="*/ 0 w 96"/>
                <a:gd name="T17" fmla="*/ 22 h 65"/>
                <a:gd name="T18" fmla="*/ 3 w 96"/>
                <a:gd name="T19" fmla="*/ 39 h 65"/>
                <a:gd name="T20" fmla="*/ 18 w 96"/>
                <a:gd name="T21" fmla="*/ 54 h 65"/>
                <a:gd name="T22" fmla="*/ 41 w 96"/>
                <a:gd name="T23" fmla="*/ 64 h 65"/>
                <a:gd name="T24" fmla="*/ 41 w 96"/>
                <a:gd name="T25" fmla="*/ 64 h 65"/>
                <a:gd name="T26" fmla="*/ 66 w 96"/>
                <a:gd name="T27" fmla="*/ 65 h 65"/>
                <a:gd name="T28" fmla="*/ 86 w 96"/>
                <a:gd name="T29" fmla="*/ 58 h 65"/>
                <a:gd name="T30" fmla="*/ 96 w 96"/>
                <a:gd name="T31" fmla="*/ 43 h 65"/>
                <a:gd name="T32" fmla="*/ 96 w 96"/>
                <a:gd name="T33" fmla="*/ 43 h 6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6"/>
                <a:gd name="T52" fmla="*/ 0 h 65"/>
                <a:gd name="T53" fmla="*/ 96 w 96"/>
                <a:gd name="T54" fmla="*/ 65 h 6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6" h="65">
                  <a:moveTo>
                    <a:pt x="96" y="43"/>
                  </a:moveTo>
                  <a:lnTo>
                    <a:pt x="93" y="26"/>
                  </a:lnTo>
                  <a:lnTo>
                    <a:pt x="78" y="12"/>
                  </a:lnTo>
                  <a:lnTo>
                    <a:pt x="55" y="2"/>
                  </a:lnTo>
                  <a:lnTo>
                    <a:pt x="30" y="0"/>
                  </a:lnTo>
                  <a:lnTo>
                    <a:pt x="11" y="8"/>
                  </a:lnTo>
                  <a:lnTo>
                    <a:pt x="0" y="22"/>
                  </a:lnTo>
                  <a:lnTo>
                    <a:pt x="3" y="39"/>
                  </a:lnTo>
                  <a:lnTo>
                    <a:pt x="18" y="54"/>
                  </a:lnTo>
                  <a:lnTo>
                    <a:pt x="41" y="64"/>
                  </a:lnTo>
                  <a:lnTo>
                    <a:pt x="66" y="65"/>
                  </a:lnTo>
                  <a:lnTo>
                    <a:pt x="86" y="58"/>
                  </a:lnTo>
                  <a:lnTo>
                    <a:pt x="96" y="43"/>
                  </a:lnTo>
                  <a:close/>
                </a:path>
              </a:pathLst>
            </a:custGeom>
            <a:solidFill>
              <a:srgbClr val="CC77B8"/>
            </a:solidFill>
            <a:ln w="9525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63" name="Freeform 753"/>
            <p:cNvSpPr>
              <a:spLocks/>
            </p:cNvSpPr>
            <p:nvPr/>
          </p:nvSpPr>
          <p:spPr bwMode="auto">
            <a:xfrm>
              <a:off x="3678" y="1785"/>
              <a:ext cx="69" cy="90"/>
            </a:xfrm>
            <a:custGeom>
              <a:avLst/>
              <a:gdLst>
                <a:gd name="T0" fmla="*/ 53 w 69"/>
                <a:gd name="T1" fmla="*/ 90 h 90"/>
                <a:gd name="T2" fmla="*/ 65 w 69"/>
                <a:gd name="T3" fmla="*/ 79 h 90"/>
                <a:gd name="T4" fmla="*/ 69 w 69"/>
                <a:gd name="T5" fmla="*/ 58 h 90"/>
                <a:gd name="T6" fmla="*/ 64 w 69"/>
                <a:gd name="T7" fmla="*/ 34 h 90"/>
                <a:gd name="T8" fmla="*/ 64 w 69"/>
                <a:gd name="T9" fmla="*/ 34 h 90"/>
                <a:gd name="T10" fmla="*/ 52 w 69"/>
                <a:gd name="T11" fmla="*/ 12 h 90"/>
                <a:gd name="T12" fmla="*/ 34 w 69"/>
                <a:gd name="T13" fmla="*/ 0 h 90"/>
                <a:gd name="T14" fmla="*/ 17 w 69"/>
                <a:gd name="T15" fmla="*/ 0 h 90"/>
                <a:gd name="T16" fmla="*/ 17 w 69"/>
                <a:gd name="T17" fmla="*/ 0 h 90"/>
                <a:gd name="T18" fmla="*/ 4 w 69"/>
                <a:gd name="T19" fmla="*/ 12 h 90"/>
                <a:gd name="T20" fmla="*/ 0 w 69"/>
                <a:gd name="T21" fmla="*/ 32 h 90"/>
                <a:gd name="T22" fmla="*/ 5 w 69"/>
                <a:gd name="T23" fmla="*/ 57 h 90"/>
                <a:gd name="T24" fmla="*/ 5 w 69"/>
                <a:gd name="T25" fmla="*/ 57 h 90"/>
                <a:gd name="T26" fmla="*/ 18 w 69"/>
                <a:gd name="T27" fmla="*/ 78 h 90"/>
                <a:gd name="T28" fmla="*/ 35 w 69"/>
                <a:gd name="T29" fmla="*/ 90 h 90"/>
                <a:gd name="T30" fmla="*/ 53 w 69"/>
                <a:gd name="T31" fmla="*/ 90 h 90"/>
                <a:gd name="T32" fmla="*/ 53 w 69"/>
                <a:gd name="T33" fmla="*/ 90 h 9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9"/>
                <a:gd name="T52" fmla="*/ 0 h 90"/>
                <a:gd name="T53" fmla="*/ 69 w 69"/>
                <a:gd name="T54" fmla="*/ 90 h 9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9" h="90">
                  <a:moveTo>
                    <a:pt x="53" y="90"/>
                  </a:moveTo>
                  <a:lnTo>
                    <a:pt x="65" y="79"/>
                  </a:lnTo>
                  <a:lnTo>
                    <a:pt x="69" y="58"/>
                  </a:lnTo>
                  <a:lnTo>
                    <a:pt x="64" y="34"/>
                  </a:lnTo>
                  <a:lnTo>
                    <a:pt x="52" y="12"/>
                  </a:lnTo>
                  <a:lnTo>
                    <a:pt x="34" y="0"/>
                  </a:lnTo>
                  <a:lnTo>
                    <a:pt x="17" y="0"/>
                  </a:lnTo>
                  <a:lnTo>
                    <a:pt x="4" y="12"/>
                  </a:lnTo>
                  <a:lnTo>
                    <a:pt x="0" y="32"/>
                  </a:lnTo>
                  <a:lnTo>
                    <a:pt x="5" y="57"/>
                  </a:lnTo>
                  <a:lnTo>
                    <a:pt x="18" y="78"/>
                  </a:lnTo>
                  <a:lnTo>
                    <a:pt x="35" y="90"/>
                  </a:lnTo>
                  <a:lnTo>
                    <a:pt x="53" y="90"/>
                  </a:lnTo>
                  <a:close/>
                </a:path>
              </a:pathLst>
            </a:custGeom>
            <a:solidFill>
              <a:srgbClr val="CC77B8"/>
            </a:solidFill>
            <a:ln w="9525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64" name="Freeform 754"/>
            <p:cNvSpPr>
              <a:spLocks/>
            </p:cNvSpPr>
            <p:nvPr/>
          </p:nvSpPr>
          <p:spPr bwMode="auto">
            <a:xfrm>
              <a:off x="3550" y="1732"/>
              <a:ext cx="63" cy="96"/>
            </a:xfrm>
            <a:custGeom>
              <a:avLst/>
              <a:gdLst>
                <a:gd name="T0" fmla="*/ 22 w 63"/>
                <a:gd name="T1" fmla="*/ 96 h 96"/>
                <a:gd name="T2" fmla="*/ 39 w 63"/>
                <a:gd name="T3" fmla="*/ 93 h 96"/>
                <a:gd name="T4" fmla="*/ 53 w 63"/>
                <a:gd name="T5" fmla="*/ 78 h 96"/>
                <a:gd name="T6" fmla="*/ 63 w 63"/>
                <a:gd name="T7" fmla="*/ 54 h 96"/>
                <a:gd name="T8" fmla="*/ 63 w 63"/>
                <a:gd name="T9" fmla="*/ 54 h 96"/>
                <a:gd name="T10" fmla="*/ 63 w 63"/>
                <a:gd name="T11" fmla="*/ 29 h 96"/>
                <a:gd name="T12" fmla="*/ 54 w 63"/>
                <a:gd name="T13" fmla="*/ 10 h 96"/>
                <a:gd name="T14" fmla="*/ 40 w 63"/>
                <a:gd name="T15" fmla="*/ 0 h 96"/>
                <a:gd name="T16" fmla="*/ 40 w 63"/>
                <a:gd name="T17" fmla="*/ 0 h 96"/>
                <a:gd name="T18" fmla="*/ 23 w 63"/>
                <a:gd name="T19" fmla="*/ 4 h 96"/>
                <a:gd name="T20" fmla="*/ 9 w 63"/>
                <a:gd name="T21" fmla="*/ 19 h 96"/>
                <a:gd name="T22" fmla="*/ 0 w 63"/>
                <a:gd name="T23" fmla="*/ 42 h 96"/>
                <a:gd name="T24" fmla="*/ 0 w 63"/>
                <a:gd name="T25" fmla="*/ 42 h 96"/>
                <a:gd name="T26" fmla="*/ 0 w 63"/>
                <a:gd name="T27" fmla="*/ 67 h 96"/>
                <a:gd name="T28" fmla="*/ 7 w 63"/>
                <a:gd name="T29" fmla="*/ 87 h 96"/>
                <a:gd name="T30" fmla="*/ 22 w 63"/>
                <a:gd name="T31" fmla="*/ 96 h 96"/>
                <a:gd name="T32" fmla="*/ 22 w 63"/>
                <a:gd name="T33" fmla="*/ 96 h 9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3"/>
                <a:gd name="T52" fmla="*/ 0 h 96"/>
                <a:gd name="T53" fmla="*/ 63 w 63"/>
                <a:gd name="T54" fmla="*/ 96 h 9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3" h="96">
                  <a:moveTo>
                    <a:pt x="22" y="96"/>
                  </a:moveTo>
                  <a:lnTo>
                    <a:pt x="39" y="93"/>
                  </a:lnTo>
                  <a:lnTo>
                    <a:pt x="53" y="78"/>
                  </a:lnTo>
                  <a:lnTo>
                    <a:pt x="63" y="54"/>
                  </a:lnTo>
                  <a:lnTo>
                    <a:pt x="63" y="29"/>
                  </a:lnTo>
                  <a:lnTo>
                    <a:pt x="54" y="10"/>
                  </a:lnTo>
                  <a:lnTo>
                    <a:pt x="40" y="0"/>
                  </a:lnTo>
                  <a:lnTo>
                    <a:pt x="23" y="4"/>
                  </a:lnTo>
                  <a:lnTo>
                    <a:pt x="9" y="19"/>
                  </a:lnTo>
                  <a:lnTo>
                    <a:pt x="0" y="42"/>
                  </a:lnTo>
                  <a:lnTo>
                    <a:pt x="0" y="67"/>
                  </a:lnTo>
                  <a:lnTo>
                    <a:pt x="7" y="87"/>
                  </a:lnTo>
                  <a:lnTo>
                    <a:pt x="22" y="96"/>
                  </a:lnTo>
                  <a:close/>
                </a:path>
              </a:pathLst>
            </a:custGeom>
            <a:solidFill>
              <a:srgbClr val="CC77B8"/>
            </a:solidFill>
            <a:ln w="9525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65" name="Freeform 755"/>
            <p:cNvSpPr>
              <a:spLocks/>
            </p:cNvSpPr>
            <p:nvPr/>
          </p:nvSpPr>
          <p:spPr bwMode="auto">
            <a:xfrm>
              <a:off x="3569" y="1798"/>
              <a:ext cx="86" cy="76"/>
            </a:xfrm>
            <a:custGeom>
              <a:avLst/>
              <a:gdLst>
                <a:gd name="T0" fmla="*/ 4 w 86"/>
                <a:gd name="T1" fmla="*/ 68 h 76"/>
                <a:gd name="T2" fmla="*/ 20 w 86"/>
                <a:gd name="T3" fmla="*/ 76 h 76"/>
                <a:gd name="T4" fmla="*/ 40 w 86"/>
                <a:gd name="T5" fmla="*/ 75 h 76"/>
                <a:gd name="T6" fmla="*/ 63 w 86"/>
                <a:gd name="T7" fmla="*/ 64 h 76"/>
                <a:gd name="T8" fmla="*/ 63 w 86"/>
                <a:gd name="T9" fmla="*/ 64 h 76"/>
                <a:gd name="T10" fmla="*/ 80 w 86"/>
                <a:gd name="T11" fmla="*/ 45 h 76"/>
                <a:gd name="T12" fmla="*/ 86 w 86"/>
                <a:gd name="T13" fmla="*/ 25 h 76"/>
                <a:gd name="T14" fmla="*/ 82 w 86"/>
                <a:gd name="T15" fmla="*/ 8 h 76"/>
                <a:gd name="T16" fmla="*/ 82 w 86"/>
                <a:gd name="T17" fmla="*/ 8 h 76"/>
                <a:gd name="T18" fmla="*/ 67 w 86"/>
                <a:gd name="T19" fmla="*/ 0 h 76"/>
                <a:gd name="T20" fmla="*/ 46 w 86"/>
                <a:gd name="T21" fmla="*/ 2 h 76"/>
                <a:gd name="T22" fmla="*/ 24 w 86"/>
                <a:gd name="T23" fmla="*/ 14 h 76"/>
                <a:gd name="T24" fmla="*/ 24 w 86"/>
                <a:gd name="T25" fmla="*/ 14 h 76"/>
                <a:gd name="T26" fmla="*/ 7 w 86"/>
                <a:gd name="T27" fmla="*/ 32 h 76"/>
                <a:gd name="T28" fmla="*/ 0 w 86"/>
                <a:gd name="T29" fmla="*/ 52 h 76"/>
                <a:gd name="T30" fmla="*/ 4 w 86"/>
                <a:gd name="T31" fmla="*/ 68 h 76"/>
                <a:gd name="T32" fmla="*/ 4 w 86"/>
                <a:gd name="T33" fmla="*/ 68 h 7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6"/>
                <a:gd name="T52" fmla="*/ 0 h 76"/>
                <a:gd name="T53" fmla="*/ 86 w 86"/>
                <a:gd name="T54" fmla="*/ 76 h 7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6" h="76">
                  <a:moveTo>
                    <a:pt x="4" y="68"/>
                  </a:moveTo>
                  <a:lnTo>
                    <a:pt x="20" y="76"/>
                  </a:lnTo>
                  <a:lnTo>
                    <a:pt x="40" y="75"/>
                  </a:lnTo>
                  <a:lnTo>
                    <a:pt x="63" y="64"/>
                  </a:lnTo>
                  <a:lnTo>
                    <a:pt x="80" y="45"/>
                  </a:lnTo>
                  <a:lnTo>
                    <a:pt x="86" y="25"/>
                  </a:lnTo>
                  <a:lnTo>
                    <a:pt x="82" y="8"/>
                  </a:lnTo>
                  <a:lnTo>
                    <a:pt x="67" y="0"/>
                  </a:lnTo>
                  <a:lnTo>
                    <a:pt x="46" y="2"/>
                  </a:lnTo>
                  <a:lnTo>
                    <a:pt x="24" y="14"/>
                  </a:lnTo>
                  <a:lnTo>
                    <a:pt x="7" y="32"/>
                  </a:lnTo>
                  <a:lnTo>
                    <a:pt x="0" y="52"/>
                  </a:lnTo>
                  <a:lnTo>
                    <a:pt x="4" y="68"/>
                  </a:lnTo>
                  <a:close/>
                </a:path>
              </a:pathLst>
            </a:custGeom>
            <a:solidFill>
              <a:srgbClr val="CC77B8"/>
            </a:solidFill>
            <a:ln w="9525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66" name="Freeform 756"/>
            <p:cNvSpPr>
              <a:spLocks/>
            </p:cNvSpPr>
            <p:nvPr/>
          </p:nvSpPr>
          <p:spPr bwMode="auto">
            <a:xfrm>
              <a:off x="3617" y="1835"/>
              <a:ext cx="95" cy="63"/>
            </a:xfrm>
            <a:custGeom>
              <a:avLst/>
              <a:gdLst>
                <a:gd name="T0" fmla="*/ 0 w 95"/>
                <a:gd name="T1" fmla="*/ 41 h 63"/>
                <a:gd name="T2" fmla="*/ 9 w 95"/>
                <a:gd name="T3" fmla="*/ 56 h 63"/>
                <a:gd name="T4" fmla="*/ 29 w 95"/>
                <a:gd name="T5" fmla="*/ 63 h 63"/>
                <a:gd name="T6" fmla="*/ 54 w 95"/>
                <a:gd name="T7" fmla="*/ 62 h 63"/>
                <a:gd name="T8" fmla="*/ 54 w 95"/>
                <a:gd name="T9" fmla="*/ 62 h 63"/>
                <a:gd name="T10" fmla="*/ 77 w 95"/>
                <a:gd name="T11" fmla="*/ 53 h 63"/>
                <a:gd name="T12" fmla="*/ 92 w 95"/>
                <a:gd name="T13" fmla="*/ 38 h 63"/>
                <a:gd name="T14" fmla="*/ 95 w 95"/>
                <a:gd name="T15" fmla="*/ 21 h 63"/>
                <a:gd name="T16" fmla="*/ 95 w 95"/>
                <a:gd name="T17" fmla="*/ 21 h 63"/>
                <a:gd name="T18" fmla="*/ 85 w 95"/>
                <a:gd name="T19" fmla="*/ 7 h 63"/>
                <a:gd name="T20" fmla="*/ 65 w 95"/>
                <a:gd name="T21" fmla="*/ 0 h 63"/>
                <a:gd name="T22" fmla="*/ 41 w 95"/>
                <a:gd name="T23" fmla="*/ 1 h 63"/>
                <a:gd name="T24" fmla="*/ 41 w 95"/>
                <a:gd name="T25" fmla="*/ 1 h 63"/>
                <a:gd name="T26" fmla="*/ 17 w 95"/>
                <a:gd name="T27" fmla="*/ 10 h 63"/>
                <a:gd name="T28" fmla="*/ 3 w 95"/>
                <a:gd name="T29" fmla="*/ 25 h 63"/>
                <a:gd name="T30" fmla="*/ 0 w 95"/>
                <a:gd name="T31" fmla="*/ 41 h 63"/>
                <a:gd name="T32" fmla="*/ 0 w 95"/>
                <a:gd name="T33" fmla="*/ 41 h 6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5"/>
                <a:gd name="T52" fmla="*/ 0 h 63"/>
                <a:gd name="T53" fmla="*/ 95 w 95"/>
                <a:gd name="T54" fmla="*/ 63 h 6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5" h="63">
                  <a:moveTo>
                    <a:pt x="0" y="41"/>
                  </a:moveTo>
                  <a:lnTo>
                    <a:pt x="9" y="56"/>
                  </a:lnTo>
                  <a:lnTo>
                    <a:pt x="29" y="63"/>
                  </a:lnTo>
                  <a:lnTo>
                    <a:pt x="54" y="62"/>
                  </a:lnTo>
                  <a:lnTo>
                    <a:pt x="77" y="53"/>
                  </a:lnTo>
                  <a:lnTo>
                    <a:pt x="92" y="38"/>
                  </a:lnTo>
                  <a:lnTo>
                    <a:pt x="95" y="21"/>
                  </a:lnTo>
                  <a:lnTo>
                    <a:pt x="85" y="7"/>
                  </a:lnTo>
                  <a:lnTo>
                    <a:pt x="65" y="0"/>
                  </a:lnTo>
                  <a:lnTo>
                    <a:pt x="41" y="1"/>
                  </a:lnTo>
                  <a:lnTo>
                    <a:pt x="17" y="10"/>
                  </a:lnTo>
                  <a:lnTo>
                    <a:pt x="3" y="25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CC77B8"/>
            </a:solidFill>
            <a:ln w="9525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9160" name="Freeform 570"/>
          <p:cNvSpPr>
            <a:spLocks/>
          </p:cNvSpPr>
          <p:nvPr/>
        </p:nvSpPr>
        <p:spPr bwMode="auto">
          <a:xfrm>
            <a:off x="230188" y="2898775"/>
            <a:ext cx="1638300" cy="1984375"/>
          </a:xfrm>
          <a:custGeom>
            <a:avLst/>
            <a:gdLst>
              <a:gd name="T0" fmla="*/ 2147483647 w 917"/>
              <a:gd name="T1" fmla="*/ 2147483647 h 1112"/>
              <a:gd name="T2" fmla="*/ 2147483647 w 917"/>
              <a:gd name="T3" fmla="*/ 2147483647 h 1112"/>
              <a:gd name="T4" fmla="*/ 2147483647 w 917"/>
              <a:gd name="T5" fmla="*/ 2147483647 h 1112"/>
              <a:gd name="T6" fmla="*/ 2147483647 w 917"/>
              <a:gd name="T7" fmla="*/ 2147483647 h 1112"/>
              <a:gd name="T8" fmla="*/ 2147483647 w 917"/>
              <a:gd name="T9" fmla="*/ 2147483647 h 1112"/>
              <a:gd name="T10" fmla="*/ 2147483647 w 917"/>
              <a:gd name="T11" fmla="*/ 2147483647 h 1112"/>
              <a:gd name="T12" fmla="*/ 2147483647 w 917"/>
              <a:gd name="T13" fmla="*/ 2147483647 h 1112"/>
              <a:gd name="T14" fmla="*/ 2147483647 w 917"/>
              <a:gd name="T15" fmla="*/ 2147483647 h 1112"/>
              <a:gd name="T16" fmla="*/ 2147483647 w 917"/>
              <a:gd name="T17" fmla="*/ 2147483647 h 1112"/>
              <a:gd name="T18" fmla="*/ 2147483647 w 917"/>
              <a:gd name="T19" fmla="*/ 2147483647 h 1112"/>
              <a:gd name="T20" fmla="*/ 2147483647 w 917"/>
              <a:gd name="T21" fmla="*/ 2147483647 h 1112"/>
              <a:gd name="T22" fmla="*/ 2147483647 w 917"/>
              <a:gd name="T23" fmla="*/ 2147483647 h 1112"/>
              <a:gd name="T24" fmla="*/ 2147483647 w 917"/>
              <a:gd name="T25" fmla="*/ 2147483647 h 1112"/>
              <a:gd name="T26" fmla="*/ 2147483647 w 917"/>
              <a:gd name="T27" fmla="*/ 2147483647 h 1112"/>
              <a:gd name="T28" fmla="*/ 2147483647 w 917"/>
              <a:gd name="T29" fmla="*/ 2147483647 h 1112"/>
              <a:gd name="T30" fmla="*/ 2147483647 w 917"/>
              <a:gd name="T31" fmla="*/ 2147483647 h 1112"/>
              <a:gd name="T32" fmla="*/ 2147483647 w 917"/>
              <a:gd name="T33" fmla="*/ 2147483647 h 1112"/>
              <a:gd name="T34" fmla="*/ 2147483647 w 917"/>
              <a:gd name="T35" fmla="*/ 2147483647 h 1112"/>
              <a:gd name="T36" fmla="*/ 2147483647 w 917"/>
              <a:gd name="T37" fmla="*/ 2147483647 h 1112"/>
              <a:gd name="T38" fmla="*/ 2147483647 w 917"/>
              <a:gd name="T39" fmla="*/ 2147483647 h 1112"/>
              <a:gd name="T40" fmla="*/ 2147483647 w 917"/>
              <a:gd name="T41" fmla="*/ 2147483647 h 1112"/>
              <a:gd name="T42" fmla="*/ 2147483647 w 917"/>
              <a:gd name="T43" fmla="*/ 2147483647 h 1112"/>
              <a:gd name="T44" fmla="*/ 2147483647 w 917"/>
              <a:gd name="T45" fmla="*/ 2147483647 h 1112"/>
              <a:gd name="T46" fmla="*/ 2147483647 w 917"/>
              <a:gd name="T47" fmla="*/ 2147483647 h 1112"/>
              <a:gd name="T48" fmla="*/ 2147483647 w 917"/>
              <a:gd name="T49" fmla="*/ 2147483647 h 1112"/>
              <a:gd name="T50" fmla="*/ 2147483647 w 917"/>
              <a:gd name="T51" fmla="*/ 2147483647 h 1112"/>
              <a:gd name="T52" fmla="*/ 2147483647 w 917"/>
              <a:gd name="T53" fmla="*/ 0 h 1112"/>
              <a:gd name="T54" fmla="*/ 2147483647 w 917"/>
              <a:gd name="T55" fmla="*/ 0 h 1112"/>
              <a:gd name="T56" fmla="*/ 0 w 917"/>
              <a:gd name="T57" fmla="*/ 0 h 1112"/>
              <a:gd name="T58" fmla="*/ 0 w 917"/>
              <a:gd name="T59" fmla="*/ 2147483647 h 1112"/>
              <a:gd name="T60" fmla="*/ 2147483647 w 917"/>
              <a:gd name="T61" fmla="*/ 0 h 1112"/>
              <a:gd name="T62" fmla="*/ 2147483647 w 917"/>
              <a:gd name="T63" fmla="*/ 0 h 1112"/>
              <a:gd name="T64" fmla="*/ 2147483647 w 917"/>
              <a:gd name="T65" fmla="*/ 0 h 1112"/>
              <a:gd name="T66" fmla="*/ 2147483647 w 917"/>
              <a:gd name="T67" fmla="*/ 2147483647 h 1112"/>
              <a:gd name="T68" fmla="*/ 2147483647 w 917"/>
              <a:gd name="T69" fmla="*/ 2147483647 h 1112"/>
              <a:gd name="T70" fmla="*/ 2147483647 w 917"/>
              <a:gd name="T71" fmla="*/ 2147483647 h 1112"/>
              <a:gd name="T72" fmla="*/ 2147483647 w 917"/>
              <a:gd name="T73" fmla="*/ 2147483647 h 111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917"/>
              <a:gd name="T112" fmla="*/ 0 h 1112"/>
              <a:gd name="T113" fmla="*/ 917 w 917"/>
              <a:gd name="T114" fmla="*/ 1112 h 111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917" h="1112">
                <a:moveTo>
                  <a:pt x="772" y="40"/>
                </a:moveTo>
                <a:lnTo>
                  <a:pt x="766" y="49"/>
                </a:lnTo>
                <a:lnTo>
                  <a:pt x="759" y="59"/>
                </a:lnTo>
                <a:lnTo>
                  <a:pt x="752" y="68"/>
                </a:lnTo>
                <a:lnTo>
                  <a:pt x="744" y="79"/>
                </a:lnTo>
                <a:lnTo>
                  <a:pt x="736" y="89"/>
                </a:lnTo>
                <a:lnTo>
                  <a:pt x="726" y="101"/>
                </a:lnTo>
                <a:lnTo>
                  <a:pt x="716" y="112"/>
                </a:lnTo>
                <a:lnTo>
                  <a:pt x="705" y="123"/>
                </a:lnTo>
                <a:lnTo>
                  <a:pt x="693" y="135"/>
                </a:lnTo>
                <a:lnTo>
                  <a:pt x="681" y="146"/>
                </a:lnTo>
                <a:lnTo>
                  <a:pt x="668" y="156"/>
                </a:lnTo>
                <a:lnTo>
                  <a:pt x="653" y="167"/>
                </a:lnTo>
                <a:lnTo>
                  <a:pt x="638" y="177"/>
                </a:lnTo>
                <a:lnTo>
                  <a:pt x="622" y="186"/>
                </a:lnTo>
                <a:lnTo>
                  <a:pt x="605" y="195"/>
                </a:lnTo>
                <a:lnTo>
                  <a:pt x="587" y="203"/>
                </a:lnTo>
                <a:lnTo>
                  <a:pt x="567" y="210"/>
                </a:lnTo>
                <a:lnTo>
                  <a:pt x="547" y="216"/>
                </a:lnTo>
                <a:lnTo>
                  <a:pt x="525" y="221"/>
                </a:lnTo>
                <a:lnTo>
                  <a:pt x="503" y="224"/>
                </a:lnTo>
                <a:lnTo>
                  <a:pt x="479" y="226"/>
                </a:lnTo>
                <a:lnTo>
                  <a:pt x="454" y="227"/>
                </a:lnTo>
                <a:lnTo>
                  <a:pt x="429" y="226"/>
                </a:lnTo>
                <a:lnTo>
                  <a:pt x="405" y="224"/>
                </a:lnTo>
                <a:lnTo>
                  <a:pt x="382" y="221"/>
                </a:lnTo>
                <a:lnTo>
                  <a:pt x="361" y="216"/>
                </a:lnTo>
                <a:lnTo>
                  <a:pt x="341" y="210"/>
                </a:lnTo>
                <a:lnTo>
                  <a:pt x="321" y="203"/>
                </a:lnTo>
                <a:lnTo>
                  <a:pt x="303" y="195"/>
                </a:lnTo>
                <a:lnTo>
                  <a:pt x="286" y="186"/>
                </a:lnTo>
                <a:lnTo>
                  <a:pt x="270" y="177"/>
                </a:lnTo>
                <a:lnTo>
                  <a:pt x="255" y="167"/>
                </a:lnTo>
                <a:lnTo>
                  <a:pt x="240" y="156"/>
                </a:lnTo>
                <a:lnTo>
                  <a:pt x="227" y="146"/>
                </a:lnTo>
                <a:lnTo>
                  <a:pt x="214" y="135"/>
                </a:lnTo>
                <a:lnTo>
                  <a:pt x="202" y="123"/>
                </a:lnTo>
                <a:lnTo>
                  <a:pt x="192" y="112"/>
                </a:lnTo>
                <a:lnTo>
                  <a:pt x="182" y="101"/>
                </a:lnTo>
                <a:lnTo>
                  <a:pt x="172" y="89"/>
                </a:lnTo>
                <a:lnTo>
                  <a:pt x="163" y="79"/>
                </a:lnTo>
                <a:lnTo>
                  <a:pt x="155" y="68"/>
                </a:lnTo>
                <a:lnTo>
                  <a:pt x="148" y="59"/>
                </a:lnTo>
                <a:lnTo>
                  <a:pt x="142" y="49"/>
                </a:lnTo>
                <a:lnTo>
                  <a:pt x="135" y="40"/>
                </a:lnTo>
                <a:lnTo>
                  <a:pt x="128" y="31"/>
                </a:lnTo>
                <a:lnTo>
                  <a:pt x="122" y="21"/>
                </a:lnTo>
                <a:lnTo>
                  <a:pt x="117" y="15"/>
                </a:lnTo>
                <a:lnTo>
                  <a:pt x="107" y="9"/>
                </a:lnTo>
                <a:lnTo>
                  <a:pt x="89" y="4"/>
                </a:lnTo>
                <a:lnTo>
                  <a:pt x="63" y="0"/>
                </a:lnTo>
                <a:lnTo>
                  <a:pt x="47" y="0"/>
                </a:lnTo>
                <a:lnTo>
                  <a:pt x="16" y="0"/>
                </a:lnTo>
                <a:lnTo>
                  <a:pt x="0" y="0"/>
                </a:lnTo>
                <a:lnTo>
                  <a:pt x="0" y="1112"/>
                </a:lnTo>
                <a:lnTo>
                  <a:pt x="917" y="1112"/>
                </a:lnTo>
                <a:lnTo>
                  <a:pt x="917" y="0"/>
                </a:lnTo>
                <a:lnTo>
                  <a:pt x="902" y="0"/>
                </a:lnTo>
                <a:lnTo>
                  <a:pt x="873" y="0"/>
                </a:lnTo>
                <a:lnTo>
                  <a:pt x="858" y="0"/>
                </a:lnTo>
                <a:lnTo>
                  <a:pt x="826" y="3"/>
                </a:lnTo>
                <a:lnTo>
                  <a:pt x="803" y="8"/>
                </a:lnTo>
                <a:lnTo>
                  <a:pt x="791" y="15"/>
                </a:lnTo>
                <a:lnTo>
                  <a:pt x="786" y="21"/>
                </a:lnTo>
                <a:lnTo>
                  <a:pt x="779" y="31"/>
                </a:lnTo>
                <a:lnTo>
                  <a:pt x="772" y="40"/>
                </a:lnTo>
                <a:close/>
              </a:path>
            </a:pathLst>
          </a:custGeom>
          <a:solidFill>
            <a:srgbClr val="FDEFCA"/>
          </a:solidFill>
          <a:ln w="9525">
            <a:noFill/>
            <a:round/>
            <a:headEnd/>
            <a:tailEnd/>
          </a:ln>
        </p:spPr>
        <p:txBody>
          <a:bodyPr lIns="102833" tIns="51417" rIns="102833" bIns="51417"/>
          <a:lstStyle/>
          <a:p>
            <a:endParaRPr lang="en-US"/>
          </a:p>
        </p:txBody>
      </p:sp>
      <p:sp>
        <p:nvSpPr>
          <p:cNvPr id="49161" name="Freeform 571"/>
          <p:cNvSpPr>
            <a:spLocks/>
          </p:cNvSpPr>
          <p:nvPr/>
        </p:nvSpPr>
        <p:spPr bwMode="auto">
          <a:xfrm>
            <a:off x="228600" y="1717675"/>
            <a:ext cx="1639888" cy="1228725"/>
          </a:xfrm>
          <a:custGeom>
            <a:avLst/>
            <a:gdLst>
              <a:gd name="T0" fmla="*/ 0 w 918"/>
              <a:gd name="T1" fmla="*/ 2147483647 h 689"/>
              <a:gd name="T2" fmla="*/ 2147483647 w 918"/>
              <a:gd name="T3" fmla="*/ 2147483647 h 689"/>
              <a:gd name="T4" fmla="*/ 2147483647 w 918"/>
              <a:gd name="T5" fmla="*/ 2147483647 h 689"/>
              <a:gd name="T6" fmla="*/ 2147483647 w 918"/>
              <a:gd name="T7" fmla="*/ 2147483647 h 689"/>
              <a:gd name="T8" fmla="*/ 2147483647 w 918"/>
              <a:gd name="T9" fmla="*/ 2147483647 h 689"/>
              <a:gd name="T10" fmla="*/ 2147483647 w 918"/>
              <a:gd name="T11" fmla="*/ 2147483647 h 689"/>
              <a:gd name="T12" fmla="*/ 2147483647 w 918"/>
              <a:gd name="T13" fmla="*/ 2147483647 h 689"/>
              <a:gd name="T14" fmla="*/ 2147483647 w 918"/>
              <a:gd name="T15" fmla="*/ 2147483647 h 689"/>
              <a:gd name="T16" fmla="*/ 2147483647 w 918"/>
              <a:gd name="T17" fmla="*/ 2147483647 h 689"/>
              <a:gd name="T18" fmla="*/ 2147483647 w 918"/>
              <a:gd name="T19" fmla="*/ 2147483647 h 689"/>
              <a:gd name="T20" fmla="*/ 2147483647 w 918"/>
              <a:gd name="T21" fmla="*/ 2147483647 h 689"/>
              <a:gd name="T22" fmla="*/ 2147483647 w 918"/>
              <a:gd name="T23" fmla="*/ 2147483647 h 689"/>
              <a:gd name="T24" fmla="*/ 2147483647 w 918"/>
              <a:gd name="T25" fmla="*/ 2147483647 h 689"/>
              <a:gd name="T26" fmla="*/ 2147483647 w 918"/>
              <a:gd name="T27" fmla="*/ 2147483647 h 689"/>
              <a:gd name="T28" fmla="*/ 2147483647 w 918"/>
              <a:gd name="T29" fmla="*/ 2147483647 h 689"/>
              <a:gd name="T30" fmla="*/ 2147483647 w 918"/>
              <a:gd name="T31" fmla="*/ 2147483647 h 689"/>
              <a:gd name="T32" fmla="*/ 2147483647 w 918"/>
              <a:gd name="T33" fmla="*/ 2147483647 h 689"/>
              <a:gd name="T34" fmla="*/ 2147483647 w 918"/>
              <a:gd name="T35" fmla="*/ 2147483647 h 689"/>
              <a:gd name="T36" fmla="*/ 2147483647 w 918"/>
              <a:gd name="T37" fmla="*/ 2147483647 h 689"/>
              <a:gd name="T38" fmla="*/ 2147483647 w 918"/>
              <a:gd name="T39" fmla="*/ 2147483647 h 689"/>
              <a:gd name="T40" fmla="*/ 2147483647 w 918"/>
              <a:gd name="T41" fmla="*/ 2147483647 h 689"/>
              <a:gd name="T42" fmla="*/ 2147483647 w 918"/>
              <a:gd name="T43" fmla="*/ 2147483647 h 689"/>
              <a:gd name="T44" fmla="*/ 2147483647 w 918"/>
              <a:gd name="T45" fmla="*/ 2147483647 h 689"/>
              <a:gd name="T46" fmla="*/ 2147483647 w 918"/>
              <a:gd name="T47" fmla="*/ 2147483647 h 689"/>
              <a:gd name="T48" fmla="*/ 2147483647 w 918"/>
              <a:gd name="T49" fmla="*/ 2147483647 h 689"/>
              <a:gd name="T50" fmla="*/ 2147483647 w 918"/>
              <a:gd name="T51" fmla="*/ 2147483647 h 689"/>
              <a:gd name="T52" fmla="*/ 2147483647 w 918"/>
              <a:gd name="T53" fmla="*/ 2147483647 h 689"/>
              <a:gd name="T54" fmla="*/ 2147483647 w 918"/>
              <a:gd name="T55" fmla="*/ 2147483647 h 689"/>
              <a:gd name="T56" fmla="*/ 2147483647 w 918"/>
              <a:gd name="T57" fmla="*/ 2147483647 h 689"/>
              <a:gd name="T58" fmla="*/ 2147483647 w 918"/>
              <a:gd name="T59" fmla="*/ 2147483647 h 689"/>
              <a:gd name="T60" fmla="*/ 2147483647 w 918"/>
              <a:gd name="T61" fmla="*/ 2147483647 h 689"/>
              <a:gd name="T62" fmla="*/ 2147483647 w 918"/>
              <a:gd name="T63" fmla="*/ 2147483647 h 689"/>
              <a:gd name="T64" fmla="*/ 2147483647 w 918"/>
              <a:gd name="T65" fmla="*/ 2147483647 h 689"/>
              <a:gd name="T66" fmla="*/ 2147483647 w 918"/>
              <a:gd name="T67" fmla="*/ 2147483647 h 689"/>
              <a:gd name="T68" fmla="*/ 2147483647 w 918"/>
              <a:gd name="T69" fmla="*/ 0 h 68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918"/>
              <a:gd name="T106" fmla="*/ 0 h 689"/>
              <a:gd name="T107" fmla="*/ 918 w 918"/>
              <a:gd name="T108" fmla="*/ 689 h 689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918" h="689">
                <a:moveTo>
                  <a:pt x="0" y="0"/>
                </a:moveTo>
                <a:lnTo>
                  <a:pt x="0" y="462"/>
                </a:lnTo>
                <a:lnTo>
                  <a:pt x="1" y="462"/>
                </a:lnTo>
                <a:lnTo>
                  <a:pt x="13" y="462"/>
                </a:lnTo>
                <a:lnTo>
                  <a:pt x="38" y="462"/>
                </a:lnTo>
                <a:lnTo>
                  <a:pt x="50" y="462"/>
                </a:lnTo>
                <a:lnTo>
                  <a:pt x="64" y="462"/>
                </a:lnTo>
                <a:lnTo>
                  <a:pt x="79" y="463"/>
                </a:lnTo>
                <a:lnTo>
                  <a:pt x="95" y="464"/>
                </a:lnTo>
                <a:lnTo>
                  <a:pt x="113" y="466"/>
                </a:lnTo>
                <a:lnTo>
                  <a:pt x="131" y="470"/>
                </a:lnTo>
                <a:lnTo>
                  <a:pt x="150" y="474"/>
                </a:lnTo>
                <a:lnTo>
                  <a:pt x="169" y="480"/>
                </a:lnTo>
                <a:lnTo>
                  <a:pt x="188" y="487"/>
                </a:lnTo>
                <a:lnTo>
                  <a:pt x="207" y="497"/>
                </a:lnTo>
                <a:lnTo>
                  <a:pt x="225" y="508"/>
                </a:lnTo>
                <a:lnTo>
                  <a:pt x="243" y="520"/>
                </a:lnTo>
                <a:lnTo>
                  <a:pt x="260" y="535"/>
                </a:lnTo>
                <a:lnTo>
                  <a:pt x="274" y="551"/>
                </a:lnTo>
                <a:lnTo>
                  <a:pt x="288" y="569"/>
                </a:lnTo>
                <a:lnTo>
                  <a:pt x="301" y="588"/>
                </a:lnTo>
                <a:lnTo>
                  <a:pt x="313" y="606"/>
                </a:lnTo>
                <a:lnTo>
                  <a:pt x="326" y="622"/>
                </a:lnTo>
                <a:lnTo>
                  <a:pt x="338" y="636"/>
                </a:lnTo>
                <a:lnTo>
                  <a:pt x="351" y="650"/>
                </a:lnTo>
                <a:lnTo>
                  <a:pt x="365" y="661"/>
                </a:lnTo>
                <a:lnTo>
                  <a:pt x="380" y="671"/>
                </a:lnTo>
                <a:lnTo>
                  <a:pt x="395" y="678"/>
                </a:lnTo>
                <a:lnTo>
                  <a:pt x="413" y="684"/>
                </a:lnTo>
                <a:lnTo>
                  <a:pt x="433" y="688"/>
                </a:lnTo>
                <a:lnTo>
                  <a:pt x="455" y="689"/>
                </a:lnTo>
                <a:lnTo>
                  <a:pt x="477" y="688"/>
                </a:lnTo>
                <a:lnTo>
                  <a:pt x="496" y="684"/>
                </a:lnTo>
                <a:lnTo>
                  <a:pt x="514" y="678"/>
                </a:lnTo>
                <a:lnTo>
                  <a:pt x="530" y="671"/>
                </a:lnTo>
                <a:lnTo>
                  <a:pt x="545" y="661"/>
                </a:lnTo>
                <a:lnTo>
                  <a:pt x="559" y="650"/>
                </a:lnTo>
                <a:lnTo>
                  <a:pt x="571" y="636"/>
                </a:lnTo>
                <a:lnTo>
                  <a:pt x="584" y="622"/>
                </a:lnTo>
                <a:lnTo>
                  <a:pt x="596" y="606"/>
                </a:lnTo>
                <a:lnTo>
                  <a:pt x="609" y="588"/>
                </a:lnTo>
                <a:lnTo>
                  <a:pt x="622" y="569"/>
                </a:lnTo>
                <a:lnTo>
                  <a:pt x="636" y="551"/>
                </a:lnTo>
                <a:lnTo>
                  <a:pt x="650" y="535"/>
                </a:lnTo>
                <a:lnTo>
                  <a:pt x="667" y="520"/>
                </a:lnTo>
                <a:lnTo>
                  <a:pt x="684" y="508"/>
                </a:lnTo>
                <a:lnTo>
                  <a:pt x="703" y="497"/>
                </a:lnTo>
                <a:lnTo>
                  <a:pt x="722" y="487"/>
                </a:lnTo>
                <a:lnTo>
                  <a:pt x="741" y="480"/>
                </a:lnTo>
                <a:lnTo>
                  <a:pt x="760" y="474"/>
                </a:lnTo>
                <a:lnTo>
                  <a:pt x="779" y="470"/>
                </a:lnTo>
                <a:lnTo>
                  <a:pt x="797" y="466"/>
                </a:lnTo>
                <a:lnTo>
                  <a:pt x="815" y="464"/>
                </a:lnTo>
                <a:lnTo>
                  <a:pt x="831" y="463"/>
                </a:lnTo>
                <a:lnTo>
                  <a:pt x="846" y="462"/>
                </a:lnTo>
                <a:lnTo>
                  <a:pt x="859" y="462"/>
                </a:lnTo>
                <a:lnTo>
                  <a:pt x="874" y="462"/>
                </a:lnTo>
                <a:lnTo>
                  <a:pt x="903" y="462"/>
                </a:lnTo>
                <a:lnTo>
                  <a:pt x="918" y="462"/>
                </a:lnTo>
                <a:lnTo>
                  <a:pt x="918" y="0"/>
                </a:lnTo>
                <a:lnTo>
                  <a:pt x="0" y="0"/>
                </a:lnTo>
                <a:close/>
              </a:path>
            </a:pathLst>
          </a:custGeom>
          <a:solidFill>
            <a:srgbClr val="E5F5EC"/>
          </a:solidFill>
          <a:ln w="9525">
            <a:noFill/>
            <a:round/>
            <a:headEnd/>
            <a:tailEnd/>
          </a:ln>
        </p:spPr>
        <p:txBody>
          <a:bodyPr lIns="102833" tIns="51417" rIns="102833" bIns="51417"/>
          <a:lstStyle/>
          <a:p>
            <a:endParaRPr lang="en-US"/>
          </a:p>
        </p:txBody>
      </p:sp>
      <p:grpSp>
        <p:nvGrpSpPr>
          <p:cNvPr id="49162" name="Group 772"/>
          <p:cNvGrpSpPr>
            <a:grpSpLocks/>
          </p:cNvGrpSpPr>
          <p:nvPr/>
        </p:nvGrpSpPr>
        <p:grpSpPr bwMode="auto">
          <a:xfrm>
            <a:off x="230188" y="2495550"/>
            <a:ext cx="1639887" cy="847725"/>
            <a:chOff x="111" y="1413"/>
            <a:chExt cx="918" cy="475"/>
          </a:xfrm>
        </p:grpSpPr>
        <p:sp>
          <p:nvSpPr>
            <p:cNvPr id="49925" name="Freeform 572"/>
            <p:cNvSpPr>
              <a:spLocks/>
            </p:cNvSpPr>
            <p:nvPr/>
          </p:nvSpPr>
          <p:spPr bwMode="auto">
            <a:xfrm>
              <a:off x="111" y="1440"/>
              <a:ext cx="917" cy="427"/>
            </a:xfrm>
            <a:custGeom>
              <a:avLst/>
              <a:gdLst>
                <a:gd name="T0" fmla="*/ 621 w 917"/>
                <a:gd name="T1" fmla="*/ 107 h 427"/>
                <a:gd name="T2" fmla="*/ 595 w 917"/>
                <a:gd name="T3" fmla="*/ 144 h 427"/>
                <a:gd name="T4" fmla="*/ 558 w 917"/>
                <a:gd name="T5" fmla="*/ 188 h 427"/>
                <a:gd name="T6" fmla="*/ 513 w 917"/>
                <a:gd name="T7" fmla="*/ 216 h 427"/>
                <a:gd name="T8" fmla="*/ 454 w 917"/>
                <a:gd name="T9" fmla="*/ 227 h 427"/>
                <a:gd name="T10" fmla="*/ 412 w 917"/>
                <a:gd name="T11" fmla="*/ 222 h 427"/>
                <a:gd name="T12" fmla="*/ 364 w 917"/>
                <a:gd name="T13" fmla="*/ 199 h 427"/>
                <a:gd name="T14" fmla="*/ 325 w 917"/>
                <a:gd name="T15" fmla="*/ 160 h 427"/>
                <a:gd name="T16" fmla="*/ 300 w 917"/>
                <a:gd name="T17" fmla="*/ 126 h 427"/>
                <a:gd name="T18" fmla="*/ 259 w 917"/>
                <a:gd name="T19" fmla="*/ 73 h 427"/>
                <a:gd name="T20" fmla="*/ 224 w 917"/>
                <a:gd name="T21" fmla="*/ 46 h 427"/>
                <a:gd name="T22" fmla="*/ 168 w 917"/>
                <a:gd name="T23" fmla="*/ 18 h 427"/>
                <a:gd name="T24" fmla="*/ 112 w 917"/>
                <a:gd name="T25" fmla="*/ 4 h 427"/>
                <a:gd name="T26" fmla="*/ 63 w 917"/>
                <a:gd name="T27" fmla="*/ 0 h 427"/>
                <a:gd name="T28" fmla="*/ 37 w 917"/>
                <a:gd name="T29" fmla="*/ 0 h 427"/>
                <a:gd name="T30" fmla="*/ 0 w 917"/>
                <a:gd name="T31" fmla="*/ 0 h 427"/>
                <a:gd name="T32" fmla="*/ 0 w 917"/>
                <a:gd name="T33" fmla="*/ 200 h 427"/>
                <a:gd name="T34" fmla="*/ 49 w 917"/>
                <a:gd name="T35" fmla="*/ 200 h 427"/>
                <a:gd name="T36" fmla="*/ 59 w 917"/>
                <a:gd name="T37" fmla="*/ 200 h 427"/>
                <a:gd name="T38" fmla="*/ 89 w 917"/>
                <a:gd name="T39" fmla="*/ 204 h 427"/>
                <a:gd name="T40" fmla="*/ 117 w 917"/>
                <a:gd name="T41" fmla="*/ 215 h 427"/>
                <a:gd name="T42" fmla="*/ 135 w 917"/>
                <a:gd name="T43" fmla="*/ 240 h 427"/>
                <a:gd name="T44" fmla="*/ 148 w 917"/>
                <a:gd name="T45" fmla="*/ 259 h 427"/>
                <a:gd name="T46" fmla="*/ 172 w 917"/>
                <a:gd name="T47" fmla="*/ 289 h 427"/>
                <a:gd name="T48" fmla="*/ 202 w 917"/>
                <a:gd name="T49" fmla="*/ 323 h 427"/>
                <a:gd name="T50" fmla="*/ 240 w 917"/>
                <a:gd name="T51" fmla="*/ 356 h 427"/>
                <a:gd name="T52" fmla="*/ 286 w 917"/>
                <a:gd name="T53" fmla="*/ 386 h 427"/>
                <a:gd name="T54" fmla="*/ 341 w 917"/>
                <a:gd name="T55" fmla="*/ 410 h 427"/>
                <a:gd name="T56" fmla="*/ 405 w 917"/>
                <a:gd name="T57" fmla="*/ 424 h 427"/>
                <a:gd name="T58" fmla="*/ 454 w 917"/>
                <a:gd name="T59" fmla="*/ 427 h 427"/>
                <a:gd name="T60" fmla="*/ 525 w 917"/>
                <a:gd name="T61" fmla="*/ 421 h 427"/>
                <a:gd name="T62" fmla="*/ 587 w 917"/>
                <a:gd name="T63" fmla="*/ 403 h 427"/>
                <a:gd name="T64" fmla="*/ 638 w 917"/>
                <a:gd name="T65" fmla="*/ 377 h 427"/>
                <a:gd name="T66" fmla="*/ 681 w 917"/>
                <a:gd name="T67" fmla="*/ 346 h 427"/>
                <a:gd name="T68" fmla="*/ 716 w 917"/>
                <a:gd name="T69" fmla="*/ 312 h 427"/>
                <a:gd name="T70" fmla="*/ 744 w 917"/>
                <a:gd name="T71" fmla="*/ 279 h 427"/>
                <a:gd name="T72" fmla="*/ 766 w 917"/>
                <a:gd name="T73" fmla="*/ 249 h 427"/>
                <a:gd name="T74" fmla="*/ 779 w 917"/>
                <a:gd name="T75" fmla="*/ 231 h 427"/>
                <a:gd name="T76" fmla="*/ 791 w 917"/>
                <a:gd name="T77" fmla="*/ 215 h 427"/>
                <a:gd name="T78" fmla="*/ 858 w 917"/>
                <a:gd name="T79" fmla="*/ 200 h 427"/>
                <a:gd name="T80" fmla="*/ 858 w 917"/>
                <a:gd name="T81" fmla="*/ 200 h 427"/>
                <a:gd name="T82" fmla="*/ 873 w 917"/>
                <a:gd name="T83" fmla="*/ 200 h 427"/>
                <a:gd name="T84" fmla="*/ 917 w 917"/>
                <a:gd name="T85" fmla="*/ 200 h 427"/>
                <a:gd name="T86" fmla="*/ 917 w 917"/>
                <a:gd name="T87" fmla="*/ 0 h 427"/>
                <a:gd name="T88" fmla="*/ 858 w 917"/>
                <a:gd name="T89" fmla="*/ 0 h 427"/>
                <a:gd name="T90" fmla="*/ 830 w 917"/>
                <a:gd name="T91" fmla="*/ 1 h 427"/>
                <a:gd name="T92" fmla="*/ 778 w 917"/>
                <a:gd name="T93" fmla="*/ 8 h 427"/>
                <a:gd name="T94" fmla="*/ 721 w 917"/>
                <a:gd name="T95" fmla="*/ 25 h 427"/>
                <a:gd name="T96" fmla="*/ 666 w 917"/>
                <a:gd name="T97" fmla="*/ 58 h 42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917"/>
                <a:gd name="T148" fmla="*/ 0 h 427"/>
                <a:gd name="T149" fmla="*/ 917 w 917"/>
                <a:gd name="T150" fmla="*/ 427 h 42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917" h="427">
                  <a:moveTo>
                    <a:pt x="649" y="73"/>
                  </a:moveTo>
                  <a:lnTo>
                    <a:pt x="635" y="89"/>
                  </a:lnTo>
                  <a:lnTo>
                    <a:pt x="621" y="107"/>
                  </a:lnTo>
                  <a:lnTo>
                    <a:pt x="608" y="126"/>
                  </a:lnTo>
                  <a:lnTo>
                    <a:pt x="595" y="144"/>
                  </a:lnTo>
                  <a:lnTo>
                    <a:pt x="583" y="160"/>
                  </a:lnTo>
                  <a:lnTo>
                    <a:pt x="570" y="174"/>
                  </a:lnTo>
                  <a:lnTo>
                    <a:pt x="558" y="188"/>
                  </a:lnTo>
                  <a:lnTo>
                    <a:pt x="544" y="199"/>
                  </a:lnTo>
                  <a:lnTo>
                    <a:pt x="529" y="209"/>
                  </a:lnTo>
                  <a:lnTo>
                    <a:pt x="513" y="216"/>
                  </a:lnTo>
                  <a:lnTo>
                    <a:pt x="495" y="222"/>
                  </a:lnTo>
                  <a:lnTo>
                    <a:pt x="476" y="226"/>
                  </a:lnTo>
                  <a:lnTo>
                    <a:pt x="454" y="227"/>
                  </a:lnTo>
                  <a:lnTo>
                    <a:pt x="432" y="226"/>
                  </a:lnTo>
                  <a:lnTo>
                    <a:pt x="412" y="222"/>
                  </a:lnTo>
                  <a:lnTo>
                    <a:pt x="394" y="216"/>
                  </a:lnTo>
                  <a:lnTo>
                    <a:pt x="379" y="209"/>
                  </a:lnTo>
                  <a:lnTo>
                    <a:pt x="364" y="199"/>
                  </a:lnTo>
                  <a:lnTo>
                    <a:pt x="350" y="188"/>
                  </a:lnTo>
                  <a:lnTo>
                    <a:pt x="337" y="174"/>
                  </a:lnTo>
                  <a:lnTo>
                    <a:pt x="325" y="160"/>
                  </a:lnTo>
                  <a:lnTo>
                    <a:pt x="312" y="144"/>
                  </a:lnTo>
                  <a:lnTo>
                    <a:pt x="300" y="126"/>
                  </a:lnTo>
                  <a:lnTo>
                    <a:pt x="287" y="107"/>
                  </a:lnTo>
                  <a:lnTo>
                    <a:pt x="273" y="89"/>
                  </a:lnTo>
                  <a:lnTo>
                    <a:pt x="259" y="73"/>
                  </a:lnTo>
                  <a:lnTo>
                    <a:pt x="242" y="58"/>
                  </a:lnTo>
                  <a:lnTo>
                    <a:pt x="224" y="46"/>
                  </a:lnTo>
                  <a:lnTo>
                    <a:pt x="206" y="35"/>
                  </a:lnTo>
                  <a:lnTo>
                    <a:pt x="187" y="25"/>
                  </a:lnTo>
                  <a:lnTo>
                    <a:pt x="168" y="18"/>
                  </a:lnTo>
                  <a:lnTo>
                    <a:pt x="149" y="12"/>
                  </a:lnTo>
                  <a:lnTo>
                    <a:pt x="130" y="8"/>
                  </a:lnTo>
                  <a:lnTo>
                    <a:pt x="112" y="4"/>
                  </a:lnTo>
                  <a:lnTo>
                    <a:pt x="94" y="2"/>
                  </a:lnTo>
                  <a:lnTo>
                    <a:pt x="78" y="1"/>
                  </a:lnTo>
                  <a:lnTo>
                    <a:pt x="63" y="0"/>
                  </a:lnTo>
                  <a:lnTo>
                    <a:pt x="49" y="0"/>
                  </a:lnTo>
                  <a:lnTo>
                    <a:pt x="37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200"/>
                  </a:lnTo>
                  <a:lnTo>
                    <a:pt x="12" y="200"/>
                  </a:lnTo>
                  <a:lnTo>
                    <a:pt x="37" y="200"/>
                  </a:lnTo>
                  <a:lnTo>
                    <a:pt x="49" y="200"/>
                  </a:lnTo>
                  <a:lnTo>
                    <a:pt x="54" y="200"/>
                  </a:lnTo>
                  <a:lnTo>
                    <a:pt x="59" y="200"/>
                  </a:lnTo>
                  <a:lnTo>
                    <a:pt x="63" y="200"/>
                  </a:lnTo>
                  <a:lnTo>
                    <a:pt x="89" y="204"/>
                  </a:lnTo>
                  <a:lnTo>
                    <a:pt x="107" y="209"/>
                  </a:lnTo>
                  <a:lnTo>
                    <a:pt x="117" y="215"/>
                  </a:lnTo>
                  <a:lnTo>
                    <a:pt x="122" y="221"/>
                  </a:lnTo>
                  <a:lnTo>
                    <a:pt x="128" y="231"/>
                  </a:lnTo>
                  <a:lnTo>
                    <a:pt x="135" y="240"/>
                  </a:lnTo>
                  <a:lnTo>
                    <a:pt x="142" y="249"/>
                  </a:lnTo>
                  <a:lnTo>
                    <a:pt x="148" y="259"/>
                  </a:lnTo>
                  <a:lnTo>
                    <a:pt x="155" y="268"/>
                  </a:lnTo>
                  <a:lnTo>
                    <a:pt x="163" y="279"/>
                  </a:lnTo>
                  <a:lnTo>
                    <a:pt x="172" y="289"/>
                  </a:lnTo>
                  <a:lnTo>
                    <a:pt x="182" y="301"/>
                  </a:lnTo>
                  <a:lnTo>
                    <a:pt x="192" y="312"/>
                  </a:lnTo>
                  <a:lnTo>
                    <a:pt x="202" y="323"/>
                  </a:lnTo>
                  <a:lnTo>
                    <a:pt x="214" y="335"/>
                  </a:lnTo>
                  <a:lnTo>
                    <a:pt x="227" y="346"/>
                  </a:lnTo>
                  <a:lnTo>
                    <a:pt x="240" y="356"/>
                  </a:lnTo>
                  <a:lnTo>
                    <a:pt x="255" y="367"/>
                  </a:lnTo>
                  <a:lnTo>
                    <a:pt x="270" y="377"/>
                  </a:lnTo>
                  <a:lnTo>
                    <a:pt x="286" y="386"/>
                  </a:lnTo>
                  <a:lnTo>
                    <a:pt x="303" y="395"/>
                  </a:lnTo>
                  <a:lnTo>
                    <a:pt x="321" y="403"/>
                  </a:lnTo>
                  <a:lnTo>
                    <a:pt x="341" y="410"/>
                  </a:lnTo>
                  <a:lnTo>
                    <a:pt x="361" y="416"/>
                  </a:lnTo>
                  <a:lnTo>
                    <a:pt x="382" y="421"/>
                  </a:lnTo>
                  <a:lnTo>
                    <a:pt x="405" y="424"/>
                  </a:lnTo>
                  <a:lnTo>
                    <a:pt x="429" y="426"/>
                  </a:lnTo>
                  <a:lnTo>
                    <a:pt x="454" y="427"/>
                  </a:lnTo>
                  <a:lnTo>
                    <a:pt x="479" y="426"/>
                  </a:lnTo>
                  <a:lnTo>
                    <a:pt x="503" y="424"/>
                  </a:lnTo>
                  <a:lnTo>
                    <a:pt x="525" y="421"/>
                  </a:lnTo>
                  <a:lnTo>
                    <a:pt x="547" y="416"/>
                  </a:lnTo>
                  <a:lnTo>
                    <a:pt x="567" y="410"/>
                  </a:lnTo>
                  <a:lnTo>
                    <a:pt x="587" y="403"/>
                  </a:lnTo>
                  <a:lnTo>
                    <a:pt x="605" y="395"/>
                  </a:lnTo>
                  <a:lnTo>
                    <a:pt x="622" y="386"/>
                  </a:lnTo>
                  <a:lnTo>
                    <a:pt x="638" y="377"/>
                  </a:lnTo>
                  <a:lnTo>
                    <a:pt x="653" y="367"/>
                  </a:lnTo>
                  <a:lnTo>
                    <a:pt x="668" y="356"/>
                  </a:lnTo>
                  <a:lnTo>
                    <a:pt x="681" y="346"/>
                  </a:lnTo>
                  <a:lnTo>
                    <a:pt x="693" y="335"/>
                  </a:lnTo>
                  <a:lnTo>
                    <a:pt x="705" y="323"/>
                  </a:lnTo>
                  <a:lnTo>
                    <a:pt x="716" y="312"/>
                  </a:lnTo>
                  <a:lnTo>
                    <a:pt x="726" y="301"/>
                  </a:lnTo>
                  <a:lnTo>
                    <a:pt x="736" y="289"/>
                  </a:lnTo>
                  <a:lnTo>
                    <a:pt x="744" y="279"/>
                  </a:lnTo>
                  <a:lnTo>
                    <a:pt x="752" y="268"/>
                  </a:lnTo>
                  <a:lnTo>
                    <a:pt x="759" y="259"/>
                  </a:lnTo>
                  <a:lnTo>
                    <a:pt x="766" y="249"/>
                  </a:lnTo>
                  <a:lnTo>
                    <a:pt x="772" y="240"/>
                  </a:lnTo>
                  <a:lnTo>
                    <a:pt x="779" y="231"/>
                  </a:lnTo>
                  <a:lnTo>
                    <a:pt x="786" y="221"/>
                  </a:lnTo>
                  <a:lnTo>
                    <a:pt x="791" y="215"/>
                  </a:lnTo>
                  <a:lnTo>
                    <a:pt x="803" y="208"/>
                  </a:lnTo>
                  <a:lnTo>
                    <a:pt x="826" y="203"/>
                  </a:lnTo>
                  <a:lnTo>
                    <a:pt x="858" y="200"/>
                  </a:lnTo>
                  <a:lnTo>
                    <a:pt x="873" y="200"/>
                  </a:lnTo>
                  <a:lnTo>
                    <a:pt x="902" y="200"/>
                  </a:lnTo>
                  <a:lnTo>
                    <a:pt x="917" y="200"/>
                  </a:lnTo>
                  <a:lnTo>
                    <a:pt x="917" y="0"/>
                  </a:lnTo>
                  <a:lnTo>
                    <a:pt x="902" y="0"/>
                  </a:lnTo>
                  <a:lnTo>
                    <a:pt x="873" y="0"/>
                  </a:lnTo>
                  <a:lnTo>
                    <a:pt x="858" y="0"/>
                  </a:lnTo>
                  <a:lnTo>
                    <a:pt x="845" y="0"/>
                  </a:lnTo>
                  <a:lnTo>
                    <a:pt x="830" y="1"/>
                  </a:lnTo>
                  <a:lnTo>
                    <a:pt x="814" y="2"/>
                  </a:lnTo>
                  <a:lnTo>
                    <a:pt x="796" y="4"/>
                  </a:lnTo>
                  <a:lnTo>
                    <a:pt x="778" y="8"/>
                  </a:lnTo>
                  <a:lnTo>
                    <a:pt x="759" y="12"/>
                  </a:lnTo>
                  <a:lnTo>
                    <a:pt x="740" y="18"/>
                  </a:lnTo>
                  <a:lnTo>
                    <a:pt x="721" y="25"/>
                  </a:lnTo>
                  <a:lnTo>
                    <a:pt x="702" y="35"/>
                  </a:lnTo>
                  <a:lnTo>
                    <a:pt x="683" y="46"/>
                  </a:lnTo>
                  <a:lnTo>
                    <a:pt x="666" y="58"/>
                  </a:lnTo>
                  <a:lnTo>
                    <a:pt x="649" y="73"/>
                  </a:lnTo>
                  <a:close/>
                </a:path>
              </a:pathLst>
            </a:custGeom>
            <a:solidFill>
              <a:srgbClr val="FFEF9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26" name="Freeform 573"/>
            <p:cNvSpPr>
              <a:spLocks/>
            </p:cNvSpPr>
            <p:nvPr/>
          </p:nvSpPr>
          <p:spPr bwMode="auto">
            <a:xfrm>
              <a:off x="999" y="1443"/>
              <a:ext cx="23" cy="90"/>
            </a:xfrm>
            <a:custGeom>
              <a:avLst/>
              <a:gdLst>
                <a:gd name="T0" fmla="*/ 13 w 23"/>
                <a:gd name="T1" fmla="*/ 4 h 90"/>
                <a:gd name="T2" fmla="*/ 20 w 23"/>
                <a:gd name="T3" fmla="*/ 31 h 90"/>
                <a:gd name="T4" fmla="*/ 23 w 23"/>
                <a:gd name="T5" fmla="*/ 57 h 90"/>
                <a:gd name="T6" fmla="*/ 23 w 23"/>
                <a:gd name="T7" fmla="*/ 84 h 90"/>
                <a:gd name="T8" fmla="*/ 23 w 23"/>
                <a:gd name="T9" fmla="*/ 84 h 90"/>
                <a:gd name="T10" fmla="*/ 21 w 23"/>
                <a:gd name="T11" fmla="*/ 87 h 90"/>
                <a:gd name="T12" fmla="*/ 19 w 23"/>
                <a:gd name="T13" fmla="*/ 89 h 90"/>
                <a:gd name="T14" fmla="*/ 15 w 23"/>
                <a:gd name="T15" fmla="*/ 90 h 90"/>
                <a:gd name="T16" fmla="*/ 15 w 23"/>
                <a:gd name="T17" fmla="*/ 90 h 90"/>
                <a:gd name="T18" fmla="*/ 12 w 23"/>
                <a:gd name="T19" fmla="*/ 89 h 90"/>
                <a:gd name="T20" fmla="*/ 10 w 23"/>
                <a:gd name="T21" fmla="*/ 87 h 90"/>
                <a:gd name="T22" fmla="*/ 9 w 23"/>
                <a:gd name="T23" fmla="*/ 83 h 90"/>
                <a:gd name="T24" fmla="*/ 9 w 23"/>
                <a:gd name="T25" fmla="*/ 83 h 90"/>
                <a:gd name="T26" fmla="*/ 9 w 23"/>
                <a:gd name="T27" fmla="*/ 58 h 90"/>
                <a:gd name="T28" fmla="*/ 6 w 23"/>
                <a:gd name="T29" fmla="*/ 33 h 90"/>
                <a:gd name="T30" fmla="*/ 0 w 23"/>
                <a:gd name="T31" fmla="*/ 8 h 90"/>
                <a:gd name="T32" fmla="*/ 0 w 23"/>
                <a:gd name="T33" fmla="*/ 8 h 90"/>
                <a:gd name="T34" fmla="*/ 0 w 23"/>
                <a:gd name="T35" fmla="*/ 4 h 90"/>
                <a:gd name="T36" fmla="*/ 2 w 23"/>
                <a:gd name="T37" fmla="*/ 1 h 90"/>
                <a:gd name="T38" fmla="*/ 5 w 23"/>
                <a:gd name="T39" fmla="*/ 0 h 90"/>
                <a:gd name="T40" fmla="*/ 5 w 23"/>
                <a:gd name="T41" fmla="*/ 0 h 90"/>
                <a:gd name="T42" fmla="*/ 9 w 23"/>
                <a:gd name="T43" fmla="*/ 0 h 90"/>
                <a:gd name="T44" fmla="*/ 12 w 23"/>
                <a:gd name="T45" fmla="*/ 1 h 90"/>
                <a:gd name="T46" fmla="*/ 13 w 23"/>
                <a:gd name="T47" fmla="*/ 4 h 90"/>
                <a:gd name="T48" fmla="*/ 13 w 23"/>
                <a:gd name="T49" fmla="*/ 4 h 9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3"/>
                <a:gd name="T76" fmla="*/ 0 h 90"/>
                <a:gd name="T77" fmla="*/ 23 w 23"/>
                <a:gd name="T78" fmla="*/ 90 h 9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3" h="90">
                  <a:moveTo>
                    <a:pt x="13" y="4"/>
                  </a:moveTo>
                  <a:lnTo>
                    <a:pt x="20" y="31"/>
                  </a:lnTo>
                  <a:lnTo>
                    <a:pt x="23" y="57"/>
                  </a:lnTo>
                  <a:lnTo>
                    <a:pt x="23" y="84"/>
                  </a:lnTo>
                  <a:lnTo>
                    <a:pt x="21" y="87"/>
                  </a:lnTo>
                  <a:lnTo>
                    <a:pt x="19" y="89"/>
                  </a:lnTo>
                  <a:lnTo>
                    <a:pt x="15" y="90"/>
                  </a:lnTo>
                  <a:lnTo>
                    <a:pt x="12" y="89"/>
                  </a:lnTo>
                  <a:lnTo>
                    <a:pt x="10" y="87"/>
                  </a:lnTo>
                  <a:lnTo>
                    <a:pt x="9" y="83"/>
                  </a:lnTo>
                  <a:lnTo>
                    <a:pt x="9" y="58"/>
                  </a:lnTo>
                  <a:lnTo>
                    <a:pt x="6" y="33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1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27" name="Freeform 574"/>
            <p:cNvSpPr>
              <a:spLocks/>
            </p:cNvSpPr>
            <p:nvPr/>
          </p:nvSpPr>
          <p:spPr bwMode="auto">
            <a:xfrm>
              <a:off x="981" y="1443"/>
              <a:ext cx="20" cy="89"/>
            </a:xfrm>
            <a:custGeom>
              <a:avLst/>
              <a:gdLst>
                <a:gd name="T0" fmla="*/ 15 w 20"/>
                <a:gd name="T1" fmla="*/ 10 h 89"/>
                <a:gd name="T2" fmla="*/ 14 w 20"/>
                <a:gd name="T3" fmla="*/ 11 h 89"/>
                <a:gd name="T4" fmla="*/ 14 w 20"/>
                <a:gd name="T5" fmla="*/ 12 h 89"/>
                <a:gd name="T6" fmla="*/ 14 w 20"/>
                <a:gd name="T7" fmla="*/ 13 h 89"/>
                <a:gd name="T8" fmla="*/ 14 w 20"/>
                <a:gd name="T9" fmla="*/ 13 h 89"/>
                <a:gd name="T10" fmla="*/ 15 w 20"/>
                <a:gd name="T11" fmla="*/ 21 h 89"/>
                <a:gd name="T12" fmla="*/ 17 w 20"/>
                <a:gd name="T13" fmla="*/ 30 h 89"/>
                <a:gd name="T14" fmla="*/ 18 w 20"/>
                <a:gd name="T15" fmla="*/ 38 h 89"/>
                <a:gd name="T16" fmla="*/ 18 w 20"/>
                <a:gd name="T17" fmla="*/ 38 h 89"/>
                <a:gd name="T18" fmla="*/ 19 w 20"/>
                <a:gd name="T19" fmla="*/ 46 h 89"/>
                <a:gd name="T20" fmla="*/ 20 w 20"/>
                <a:gd name="T21" fmla="*/ 54 h 89"/>
                <a:gd name="T22" fmla="*/ 20 w 20"/>
                <a:gd name="T23" fmla="*/ 63 h 89"/>
                <a:gd name="T24" fmla="*/ 20 w 20"/>
                <a:gd name="T25" fmla="*/ 63 h 89"/>
                <a:gd name="T26" fmla="*/ 19 w 20"/>
                <a:gd name="T27" fmla="*/ 70 h 89"/>
                <a:gd name="T28" fmla="*/ 17 w 20"/>
                <a:gd name="T29" fmla="*/ 78 h 89"/>
                <a:gd name="T30" fmla="*/ 15 w 20"/>
                <a:gd name="T31" fmla="*/ 85 h 89"/>
                <a:gd name="T32" fmla="*/ 15 w 20"/>
                <a:gd name="T33" fmla="*/ 85 h 89"/>
                <a:gd name="T34" fmla="*/ 13 w 20"/>
                <a:gd name="T35" fmla="*/ 88 h 89"/>
                <a:gd name="T36" fmla="*/ 10 w 20"/>
                <a:gd name="T37" fmla="*/ 89 h 89"/>
                <a:gd name="T38" fmla="*/ 6 w 20"/>
                <a:gd name="T39" fmla="*/ 89 h 89"/>
                <a:gd name="T40" fmla="*/ 6 w 20"/>
                <a:gd name="T41" fmla="*/ 89 h 89"/>
                <a:gd name="T42" fmla="*/ 3 w 20"/>
                <a:gd name="T43" fmla="*/ 87 h 89"/>
                <a:gd name="T44" fmla="*/ 1 w 20"/>
                <a:gd name="T45" fmla="*/ 84 h 89"/>
                <a:gd name="T46" fmla="*/ 2 w 20"/>
                <a:gd name="T47" fmla="*/ 81 h 89"/>
                <a:gd name="T48" fmla="*/ 2 w 20"/>
                <a:gd name="T49" fmla="*/ 81 h 89"/>
                <a:gd name="T50" fmla="*/ 4 w 20"/>
                <a:gd name="T51" fmla="*/ 68 h 89"/>
                <a:gd name="T52" fmla="*/ 6 w 20"/>
                <a:gd name="T53" fmla="*/ 55 h 89"/>
                <a:gd name="T54" fmla="*/ 5 w 20"/>
                <a:gd name="T55" fmla="*/ 42 h 89"/>
                <a:gd name="T56" fmla="*/ 5 w 20"/>
                <a:gd name="T57" fmla="*/ 42 h 89"/>
                <a:gd name="T58" fmla="*/ 3 w 20"/>
                <a:gd name="T59" fmla="*/ 34 h 89"/>
                <a:gd name="T60" fmla="*/ 2 w 20"/>
                <a:gd name="T61" fmla="*/ 25 h 89"/>
                <a:gd name="T62" fmla="*/ 0 w 20"/>
                <a:gd name="T63" fmla="*/ 16 h 89"/>
                <a:gd name="T64" fmla="*/ 0 w 20"/>
                <a:gd name="T65" fmla="*/ 16 h 89"/>
                <a:gd name="T66" fmla="*/ 0 w 20"/>
                <a:gd name="T67" fmla="*/ 12 h 89"/>
                <a:gd name="T68" fmla="*/ 0 w 20"/>
                <a:gd name="T69" fmla="*/ 8 h 89"/>
                <a:gd name="T70" fmla="*/ 2 w 20"/>
                <a:gd name="T71" fmla="*/ 4 h 89"/>
                <a:gd name="T72" fmla="*/ 2 w 20"/>
                <a:gd name="T73" fmla="*/ 4 h 89"/>
                <a:gd name="T74" fmla="*/ 4 w 20"/>
                <a:gd name="T75" fmla="*/ 1 h 89"/>
                <a:gd name="T76" fmla="*/ 7 w 20"/>
                <a:gd name="T77" fmla="*/ 0 h 89"/>
                <a:gd name="T78" fmla="*/ 11 w 20"/>
                <a:gd name="T79" fmla="*/ 1 h 89"/>
                <a:gd name="T80" fmla="*/ 11 w 20"/>
                <a:gd name="T81" fmla="*/ 1 h 89"/>
                <a:gd name="T82" fmla="*/ 14 w 20"/>
                <a:gd name="T83" fmla="*/ 3 h 89"/>
                <a:gd name="T84" fmla="*/ 15 w 20"/>
                <a:gd name="T85" fmla="*/ 6 h 89"/>
                <a:gd name="T86" fmla="*/ 15 w 20"/>
                <a:gd name="T87" fmla="*/ 10 h 89"/>
                <a:gd name="T88" fmla="*/ 15 w 20"/>
                <a:gd name="T89" fmla="*/ 10 h 8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0"/>
                <a:gd name="T136" fmla="*/ 0 h 89"/>
                <a:gd name="T137" fmla="*/ 20 w 20"/>
                <a:gd name="T138" fmla="*/ 89 h 8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0" h="89">
                  <a:moveTo>
                    <a:pt x="15" y="10"/>
                  </a:moveTo>
                  <a:lnTo>
                    <a:pt x="14" y="11"/>
                  </a:lnTo>
                  <a:lnTo>
                    <a:pt x="14" y="12"/>
                  </a:lnTo>
                  <a:lnTo>
                    <a:pt x="14" y="13"/>
                  </a:lnTo>
                  <a:lnTo>
                    <a:pt x="15" y="21"/>
                  </a:lnTo>
                  <a:lnTo>
                    <a:pt x="17" y="30"/>
                  </a:lnTo>
                  <a:lnTo>
                    <a:pt x="18" y="38"/>
                  </a:lnTo>
                  <a:lnTo>
                    <a:pt x="19" y="46"/>
                  </a:lnTo>
                  <a:lnTo>
                    <a:pt x="20" y="54"/>
                  </a:lnTo>
                  <a:lnTo>
                    <a:pt x="20" y="63"/>
                  </a:lnTo>
                  <a:lnTo>
                    <a:pt x="19" y="70"/>
                  </a:lnTo>
                  <a:lnTo>
                    <a:pt x="17" y="78"/>
                  </a:lnTo>
                  <a:lnTo>
                    <a:pt x="15" y="85"/>
                  </a:lnTo>
                  <a:lnTo>
                    <a:pt x="13" y="88"/>
                  </a:lnTo>
                  <a:lnTo>
                    <a:pt x="10" y="89"/>
                  </a:lnTo>
                  <a:lnTo>
                    <a:pt x="6" y="89"/>
                  </a:lnTo>
                  <a:lnTo>
                    <a:pt x="3" y="87"/>
                  </a:lnTo>
                  <a:lnTo>
                    <a:pt x="1" y="84"/>
                  </a:lnTo>
                  <a:lnTo>
                    <a:pt x="2" y="81"/>
                  </a:lnTo>
                  <a:lnTo>
                    <a:pt x="4" y="68"/>
                  </a:lnTo>
                  <a:lnTo>
                    <a:pt x="6" y="55"/>
                  </a:lnTo>
                  <a:lnTo>
                    <a:pt x="5" y="42"/>
                  </a:lnTo>
                  <a:lnTo>
                    <a:pt x="3" y="34"/>
                  </a:lnTo>
                  <a:lnTo>
                    <a:pt x="2" y="25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1"/>
                  </a:lnTo>
                  <a:lnTo>
                    <a:pt x="7" y="0"/>
                  </a:lnTo>
                  <a:lnTo>
                    <a:pt x="11" y="1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28" name="Freeform 575"/>
            <p:cNvSpPr>
              <a:spLocks/>
            </p:cNvSpPr>
            <p:nvPr/>
          </p:nvSpPr>
          <p:spPr bwMode="auto">
            <a:xfrm>
              <a:off x="932" y="1447"/>
              <a:ext cx="22" cy="87"/>
            </a:xfrm>
            <a:custGeom>
              <a:avLst/>
              <a:gdLst>
                <a:gd name="T0" fmla="*/ 22 w 22"/>
                <a:gd name="T1" fmla="*/ 8 h 87"/>
                <a:gd name="T2" fmla="*/ 19 w 22"/>
                <a:gd name="T3" fmla="*/ 22 h 87"/>
                <a:gd name="T4" fmla="*/ 16 w 22"/>
                <a:gd name="T5" fmla="*/ 36 h 87"/>
                <a:gd name="T6" fmla="*/ 13 w 22"/>
                <a:gd name="T7" fmla="*/ 49 h 87"/>
                <a:gd name="T8" fmla="*/ 13 w 22"/>
                <a:gd name="T9" fmla="*/ 49 h 87"/>
                <a:gd name="T10" fmla="*/ 13 w 22"/>
                <a:gd name="T11" fmla="*/ 60 h 87"/>
                <a:gd name="T12" fmla="*/ 15 w 22"/>
                <a:gd name="T13" fmla="*/ 71 h 87"/>
                <a:gd name="T14" fmla="*/ 17 w 22"/>
                <a:gd name="T15" fmla="*/ 81 h 87"/>
                <a:gd name="T16" fmla="*/ 17 w 22"/>
                <a:gd name="T17" fmla="*/ 81 h 87"/>
                <a:gd name="T18" fmla="*/ 15 w 22"/>
                <a:gd name="T19" fmla="*/ 85 h 87"/>
                <a:gd name="T20" fmla="*/ 13 w 22"/>
                <a:gd name="T21" fmla="*/ 87 h 87"/>
                <a:gd name="T22" fmla="*/ 9 w 22"/>
                <a:gd name="T23" fmla="*/ 87 h 87"/>
                <a:gd name="T24" fmla="*/ 9 w 22"/>
                <a:gd name="T25" fmla="*/ 87 h 87"/>
                <a:gd name="T26" fmla="*/ 6 w 22"/>
                <a:gd name="T27" fmla="*/ 86 h 87"/>
                <a:gd name="T28" fmla="*/ 3 w 22"/>
                <a:gd name="T29" fmla="*/ 83 h 87"/>
                <a:gd name="T30" fmla="*/ 3 w 22"/>
                <a:gd name="T31" fmla="*/ 80 h 87"/>
                <a:gd name="T32" fmla="*/ 3 w 22"/>
                <a:gd name="T33" fmla="*/ 80 h 87"/>
                <a:gd name="T34" fmla="*/ 2 w 22"/>
                <a:gd name="T35" fmla="*/ 73 h 87"/>
                <a:gd name="T36" fmla="*/ 1 w 22"/>
                <a:gd name="T37" fmla="*/ 67 h 87"/>
                <a:gd name="T38" fmla="*/ 0 w 22"/>
                <a:gd name="T39" fmla="*/ 60 h 87"/>
                <a:gd name="T40" fmla="*/ 0 w 22"/>
                <a:gd name="T41" fmla="*/ 60 h 87"/>
                <a:gd name="T42" fmla="*/ 1 w 22"/>
                <a:gd name="T43" fmla="*/ 41 h 87"/>
                <a:gd name="T44" fmla="*/ 5 w 22"/>
                <a:gd name="T45" fmla="*/ 24 h 87"/>
                <a:gd name="T46" fmla="*/ 8 w 22"/>
                <a:gd name="T47" fmla="*/ 6 h 87"/>
                <a:gd name="T48" fmla="*/ 8 w 22"/>
                <a:gd name="T49" fmla="*/ 6 h 87"/>
                <a:gd name="T50" fmla="*/ 9 w 22"/>
                <a:gd name="T51" fmla="*/ 2 h 87"/>
                <a:gd name="T52" fmla="*/ 12 w 22"/>
                <a:gd name="T53" fmla="*/ 0 h 87"/>
                <a:gd name="T54" fmla="*/ 16 w 22"/>
                <a:gd name="T55" fmla="*/ 0 h 87"/>
                <a:gd name="T56" fmla="*/ 16 w 22"/>
                <a:gd name="T57" fmla="*/ 0 h 87"/>
                <a:gd name="T58" fmla="*/ 19 w 22"/>
                <a:gd name="T59" fmla="*/ 1 h 87"/>
                <a:gd name="T60" fmla="*/ 22 w 22"/>
                <a:gd name="T61" fmla="*/ 4 h 87"/>
                <a:gd name="T62" fmla="*/ 22 w 22"/>
                <a:gd name="T63" fmla="*/ 8 h 87"/>
                <a:gd name="T64" fmla="*/ 22 w 22"/>
                <a:gd name="T65" fmla="*/ 8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"/>
                <a:gd name="T100" fmla="*/ 0 h 87"/>
                <a:gd name="T101" fmla="*/ 22 w 22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" h="87">
                  <a:moveTo>
                    <a:pt x="22" y="8"/>
                  </a:moveTo>
                  <a:lnTo>
                    <a:pt x="19" y="22"/>
                  </a:lnTo>
                  <a:lnTo>
                    <a:pt x="16" y="36"/>
                  </a:lnTo>
                  <a:lnTo>
                    <a:pt x="13" y="49"/>
                  </a:lnTo>
                  <a:lnTo>
                    <a:pt x="13" y="60"/>
                  </a:lnTo>
                  <a:lnTo>
                    <a:pt x="15" y="71"/>
                  </a:lnTo>
                  <a:lnTo>
                    <a:pt x="17" y="81"/>
                  </a:lnTo>
                  <a:lnTo>
                    <a:pt x="15" y="85"/>
                  </a:lnTo>
                  <a:lnTo>
                    <a:pt x="13" y="87"/>
                  </a:lnTo>
                  <a:lnTo>
                    <a:pt x="9" y="87"/>
                  </a:lnTo>
                  <a:lnTo>
                    <a:pt x="6" y="86"/>
                  </a:lnTo>
                  <a:lnTo>
                    <a:pt x="3" y="83"/>
                  </a:lnTo>
                  <a:lnTo>
                    <a:pt x="3" y="80"/>
                  </a:lnTo>
                  <a:lnTo>
                    <a:pt x="2" y="73"/>
                  </a:lnTo>
                  <a:lnTo>
                    <a:pt x="1" y="67"/>
                  </a:lnTo>
                  <a:lnTo>
                    <a:pt x="0" y="60"/>
                  </a:lnTo>
                  <a:lnTo>
                    <a:pt x="1" y="41"/>
                  </a:lnTo>
                  <a:lnTo>
                    <a:pt x="5" y="24"/>
                  </a:lnTo>
                  <a:lnTo>
                    <a:pt x="8" y="6"/>
                  </a:lnTo>
                  <a:lnTo>
                    <a:pt x="9" y="2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9" y="1"/>
                  </a:lnTo>
                  <a:lnTo>
                    <a:pt x="22" y="4"/>
                  </a:lnTo>
                  <a:lnTo>
                    <a:pt x="22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29" name="Freeform 576"/>
            <p:cNvSpPr>
              <a:spLocks/>
            </p:cNvSpPr>
            <p:nvPr/>
          </p:nvSpPr>
          <p:spPr bwMode="auto">
            <a:xfrm>
              <a:off x="909" y="1453"/>
              <a:ext cx="35" cy="80"/>
            </a:xfrm>
            <a:custGeom>
              <a:avLst/>
              <a:gdLst>
                <a:gd name="T0" fmla="*/ 14 w 35"/>
                <a:gd name="T1" fmla="*/ 4 h 80"/>
                <a:gd name="T2" fmla="*/ 17 w 35"/>
                <a:gd name="T3" fmla="*/ 15 h 80"/>
                <a:gd name="T4" fmla="*/ 20 w 35"/>
                <a:gd name="T5" fmla="*/ 26 h 80"/>
                <a:gd name="T6" fmla="*/ 22 w 35"/>
                <a:gd name="T7" fmla="*/ 36 h 80"/>
                <a:gd name="T8" fmla="*/ 22 w 35"/>
                <a:gd name="T9" fmla="*/ 36 h 80"/>
                <a:gd name="T10" fmla="*/ 24 w 35"/>
                <a:gd name="T11" fmla="*/ 47 h 80"/>
                <a:gd name="T12" fmla="*/ 27 w 35"/>
                <a:gd name="T13" fmla="*/ 57 h 80"/>
                <a:gd name="T14" fmla="*/ 31 w 35"/>
                <a:gd name="T15" fmla="*/ 66 h 80"/>
                <a:gd name="T16" fmla="*/ 31 w 35"/>
                <a:gd name="T17" fmla="*/ 66 h 80"/>
                <a:gd name="T18" fmla="*/ 31 w 35"/>
                <a:gd name="T19" fmla="*/ 67 h 80"/>
                <a:gd name="T20" fmla="*/ 32 w 35"/>
                <a:gd name="T21" fmla="*/ 68 h 80"/>
                <a:gd name="T22" fmla="*/ 33 w 35"/>
                <a:gd name="T23" fmla="*/ 69 h 80"/>
                <a:gd name="T24" fmla="*/ 33 w 35"/>
                <a:gd name="T25" fmla="*/ 69 h 80"/>
                <a:gd name="T26" fmla="*/ 33 w 35"/>
                <a:gd name="T27" fmla="*/ 68 h 80"/>
                <a:gd name="T28" fmla="*/ 33 w 35"/>
                <a:gd name="T29" fmla="*/ 68 h 80"/>
                <a:gd name="T30" fmla="*/ 33 w 35"/>
                <a:gd name="T31" fmla="*/ 68 h 80"/>
                <a:gd name="T32" fmla="*/ 33 w 35"/>
                <a:gd name="T33" fmla="*/ 68 h 80"/>
                <a:gd name="T34" fmla="*/ 35 w 35"/>
                <a:gd name="T35" fmla="*/ 71 h 80"/>
                <a:gd name="T36" fmla="*/ 35 w 35"/>
                <a:gd name="T37" fmla="*/ 75 h 80"/>
                <a:gd name="T38" fmla="*/ 33 w 35"/>
                <a:gd name="T39" fmla="*/ 78 h 80"/>
                <a:gd name="T40" fmla="*/ 33 w 35"/>
                <a:gd name="T41" fmla="*/ 78 h 80"/>
                <a:gd name="T42" fmla="*/ 30 w 35"/>
                <a:gd name="T43" fmla="*/ 80 h 80"/>
                <a:gd name="T44" fmla="*/ 27 w 35"/>
                <a:gd name="T45" fmla="*/ 80 h 80"/>
                <a:gd name="T46" fmla="*/ 23 w 35"/>
                <a:gd name="T47" fmla="*/ 78 h 80"/>
                <a:gd name="T48" fmla="*/ 23 w 35"/>
                <a:gd name="T49" fmla="*/ 78 h 80"/>
                <a:gd name="T50" fmla="*/ 21 w 35"/>
                <a:gd name="T51" fmla="*/ 76 h 80"/>
                <a:gd name="T52" fmla="*/ 19 w 35"/>
                <a:gd name="T53" fmla="*/ 73 h 80"/>
                <a:gd name="T54" fmla="*/ 18 w 35"/>
                <a:gd name="T55" fmla="*/ 71 h 80"/>
                <a:gd name="T56" fmla="*/ 18 w 35"/>
                <a:gd name="T57" fmla="*/ 71 h 80"/>
                <a:gd name="T58" fmla="*/ 11 w 35"/>
                <a:gd name="T59" fmla="*/ 50 h 80"/>
                <a:gd name="T60" fmla="*/ 6 w 35"/>
                <a:gd name="T61" fmla="*/ 29 h 80"/>
                <a:gd name="T62" fmla="*/ 0 w 35"/>
                <a:gd name="T63" fmla="*/ 9 h 80"/>
                <a:gd name="T64" fmla="*/ 0 w 35"/>
                <a:gd name="T65" fmla="*/ 9 h 80"/>
                <a:gd name="T66" fmla="*/ 0 w 35"/>
                <a:gd name="T67" fmla="*/ 5 h 80"/>
                <a:gd name="T68" fmla="*/ 2 w 35"/>
                <a:gd name="T69" fmla="*/ 2 h 80"/>
                <a:gd name="T70" fmla="*/ 5 w 35"/>
                <a:gd name="T71" fmla="*/ 0 h 80"/>
                <a:gd name="T72" fmla="*/ 5 w 35"/>
                <a:gd name="T73" fmla="*/ 0 h 80"/>
                <a:gd name="T74" fmla="*/ 9 w 35"/>
                <a:gd name="T75" fmla="*/ 0 h 80"/>
                <a:gd name="T76" fmla="*/ 12 w 35"/>
                <a:gd name="T77" fmla="*/ 1 h 80"/>
                <a:gd name="T78" fmla="*/ 14 w 35"/>
                <a:gd name="T79" fmla="*/ 4 h 80"/>
                <a:gd name="T80" fmla="*/ 14 w 35"/>
                <a:gd name="T81" fmla="*/ 4 h 8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5"/>
                <a:gd name="T124" fmla="*/ 0 h 80"/>
                <a:gd name="T125" fmla="*/ 35 w 35"/>
                <a:gd name="T126" fmla="*/ 80 h 8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5" h="80">
                  <a:moveTo>
                    <a:pt x="14" y="4"/>
                  </a:moveTo>
                  <a:lnTo>
                    <a:pt x="17" y="15"/>
                  </a:lnTo>
                  <a:lnTo>
                    <a:pt x="20" y="26"/>
                  </a:lnTo>
                  <a:lnTo>
                    <a:pt x="22" y="36"/>
                  </a:lnTo>
                  <a:lnTo>
                    <a:pt x="24" y="47"/>
                  </a:lnTo>
                  <a:lnTo>
                    <a:pt x="27" y="57"/>
                  </a:lnTo>
                  <a:lnTo>
                    <a:pt x="31" y="66"/>
                  </a:lnTo>
                  <a:lnTo>
                    <a:pt x="31" y="67"/>
                  </a:lnTo>
                  <a:lnTo>
                    <a:pt x="32" y="68"/>
                  </a:lnTo>
                  <a:lnTo>
                    <a:pt x="33" y="69"/>
                  </a:lnTo>
                  <a:lnTo>
                    <a:pt x="33" y="68"/>
                  </a:lnTo>
                  <a:lnTo>
                    <a:pt x="35" y="71"/>
                  </a:lnTo>
                  <a:lnTo>
                    <a:pt x="35" y="75"/>
                  </a:lnTo>
                  <a:lnTo>
                    <a:pt x="33" y="78"/>
                  </a:lnTo>
                  <a:lnTo>
                    <a:pt x="30" y="80"/>
                  </a:lnTo>
                  <a:lnTo>
                    <a:pt x="27" y="80"/>
                  </a:lnTo>
                  <a:lnTo>
                    <a:pt x="23" y="78"/>
                  </a:lnTo>
                  <a:lnTo>
                    <a:pt x="21" y="76"/>
                  </a:lnTo>
                  <a:lnTo>
                    <a:pt x="19" y="73"/>
                  </a:lnTo>
                  <a:lnTo>
                    <a:pt x="18" y="71"/>
                  </a:lnTo>
                  <a:lnTo>
                    <a:pt x="11" y="50"/>
                  </a:lnTo>
                  <a:lnTo>
                    <a:pt x="6" y="29"/>
                  </a:lnTo>
                  <a:lnTo>
                    <a:pt x="0" y="9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4" y="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30" name="Freeform 577"/>
            <p:cNvSpPr>
              <a:spLocks/>
            </p:cNvSpPr>
            <p:nvPr/>
          </p:nvSpPr>
          <p:spPr bwMode="auto">
            <a:xfrm>
              <a:off x="893" y="1457"/>
              <a:ext cx="22" cy="86"/>
            </a:xfrm>
            <a:custGeom>
              <a:avLst/>
              <a:gdLst>
                <a:gd name="T0" fmla="*/ 13 w 22"/>
                <a:gd name="T1" fmla="*/ 4 h 86"/>
                <a:gd name="T2" fmla="*/ 17 w 22"/>
                <a:gd name="T3" fmla="*/ 24 h 86"/>
                <a:gd name="T4" fmla="*/ 20 w 22"/>
                <a:gd name="T5" fmla="*/ 44 h 86"/>
                <a:gd name="T6" fmla="*/ 19 w 22"/>
                <a:gd name="T7" fmla="*/ 64 h 86"/>
                <a:gd name="T8" fmla="*/ 19 w 22"/>
                <a:gd name="T9" fmla="*/ 64 h 86"/>
                <a:gd name="T10" fmla="*/ 19 w 22"/>
                <a:gd name="T11" fmla="*/ 68 h 86"/>
                <a:gd name="T12" fmla="*/ 20 w 22"/>
                <a:gd name="T13" fmla="*/ 73 h 86"/>
                <a:gd name="T14" fmla="*/ 22 w 22"/>
                <a:gd name="T15" fmla="*/ 77 h 86"/>
                <a:gd name="T16" fmla="*/ 22 w 22"/>
                <a:gd name="T17" fmla="*/ 77 h 86"/>
                <a:gd name="T18" fmla="*/ 22 w 22"/>
                <a:gd name="T19" fmla="*/ 80 h 86"/>
                <a:gd name="T20" fmla="*/ 20 w 22"/>
                <a:gd name="T21" fmla="*/ 83 h 86"/>
                <a:gd name="T22" fmla="*/ 17 w 22"/>
                <a:gd name="T23" fmla="*/ 86 h 86"/>
                <a:gd name="T24" fmla="*/ 17 w 22"/>
                <a:gd name="T25" fmla="*/ 86 h 86"/>
                <a:gd name="T26" fmla="*/ 13 w 22"/>
                <a:gd name="T27" fmla="*/ 86 h 86"/>
                <a:gd name="T28" fmla="*/ 10 w 22"/>
                <a:gd name="T29" fmla="*/ 83 h 86"/>
                <a:gd name="T30" fmla="*/ 8 w 22"/>
                <a:gd name="T31" fmla="*/ 80 h 86"/>
                <a:gd name="T32" fmla="*/ 8 w 22"/>
                <a:gd name="T33" fmla="*/ 80 h 86"/>
                <a:gd name="T34" fmla="*/ 6 w 22"/>
                <a:gd name="T35" fmla="*/ 70 h 86"/>
                <a:gd name="T36" fmla="*/ 6 w 22"/>
                <a:gd name="T37" fmla="*/ 60 h 86"/>
                <a:gd name="T38" fmla="*/ 6 w 22"/>
                <a:gd name="T39" fmla="*/ 49 h 86"/>
                <a:gd name="T40" fmla="*/ 6 w 22"/>
                <a:gd name="T41" fmla="*/ 49 h 86"/>
                <a:gd name="T42" fmla="*/ 5 w 22"/>
                <a:gd name="T43" fmla="*/ 35 h 86"/>
                <a:gd name="T44" fmla="*/ 3 w 22"/>
                <a:gd name="T45" fmla="*/ 21 h 86"/>
                <a:gd name="T46" fmla="*/ 0 w 22"/>
                <a:gd name="T47" fmla="*/ 8 h 86"/>
                <a:gd name="T48" fmla="*/ 0 w 22"/>
                <a:gd name="T49" fmla="*/ 8 h 86"/>
                <a:gd name="T50" fmla="*/ 0 w 22"/>
                <a:gd name="T51" fmla="*/ 4 h 86"/>
                <a:gd name="T52" fmla="*/ 2 w 22"/>
                <a:gd name="T53" fmla="*/ 1 h 86"/>
                <a:gd name="T54" fmla="*/ 5 w 22"/>
                <a:gd name="T55" fmla="*/ 0 h 86"/>
                <a:gd name="T56" fmla="*/ 5 w 22"/>
                <a:gd name="T57" fmla="*/ 0 h 86"/>
                <a:gd name="T58" fmla="*/ 9 w 22"/>
                <a:gd name="T59" fmla="*/ 0 h 86"/>
                <a:gd name="T60" fmla="*/ 12 w 22"/>
                <a:gd name="T61" fmla="*/ 1 h 86"/>
                <a:gd name="T62" fmla="*/ 13 w 22"/>
                <a:gd name="T63" fmla="*/ 4 h 86"/>
                <a:gd name="T64" fmla="*/ 13 w 22"/>
                <a:gd name="T65" fmla="*/ 4 h 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"/>
                <a:gd name="T100" fmla="*/ 0 h 86"/>
                <a:gd name="T101" fmla="*/ 22 w 22"/>
                <a:gd name="T102" fmla="*/ 86 h 8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" h="86">
                  <a:moveTo>
                    <a:pt x="13" y="4"/>
                  </a:moveTo>
                  <a:lnTo>
                    <a:pt x="17" y="24"/>
                  </a:lnTo>
                  <a:lnTo>
                    <a:pt x="20" y="44"/>
                  </a:lnTo>
                  <a:lnTo>
                    <a:pt x="19" y="64"/>
                  </a:lnTo>
                  <a:lnTo>
                    <a:pt x="19" y="68"/>
                  </a:lnTo>
                  <a:lnTo>
                    <a:pt x="20" y="73"/>
                  </a:lnTo>
                  <a:lnTo>
                    <a:pt x="22" y="77"/>
                  </a:lnTo>
                  <a:lnTo>
                    <a:pt x="22" y="80"/>
                  </a:lnTo>
                  <a:lnTo>
                    <a:pt x="20" y="83"/>
                  </a:lnTo>
                  <a:lnTo>
                    <a:pt x="17" y="86"/>
                  </a:lnTo>
                  <a:lnTo>
                    <a:pt x="13" y="86"/>
                  </a:lnTo>
                  <a:lnTo>
                    <a:pt x="10" y="83"/>
                  </a:lnTo>
                  <a:lnTo>
                    <a:pt x="8" y="80"/>
                  </a:lnTo>
                  <a:lnTo>
                    <a:pt x="6" y="70"/>
                  </a:lnTo>
                  <a:lnTo>
                    <a:pt x="6" y="60"/>
                  </a:lnTo>
                  <a:lnTo>
                    <a:pt x="6" y="49"/>
                  </a:lnTo>
                  <a:lnTo>
                    <a:pt x="5" y="35"/>
                  </a:lnTo>
                  <a:lnTo>
                    <a:pt x="3" y="21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1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31" name="Freeform 578"/>
            <p:cNvSpPr>
              <a:spLocks/>
            </p:cNvSpPr>
            <p:nvPr/>
          </p:nvSpPr>
          <p:spPr bwMode="auto">
            <a:xfrm>
              <a:off x="955" y="1444"/>
              <a:ext cx="19" cy="90"/>
            </a:xfrm>
            <a:custGeom>
              <a:avLst/>
              <a:gdLst>
                <a:gd name="T0" fmla="*/ 12 w 19"/>
                <a:gd name="T1" fmla="*/ 3 h 90"/>
                <a:gd name="T2" fmla="*/ 17 w 19"/>
                <a:gd name="T3" fmla="*/ 14 h 90"/>
                <a:gd name="T4" fmla="*/ 18 w 19"/>
                <a:gd name="T5" fmla="*/ 28 h 90"/>
                <a:gd name="T6" fmla="*/ 17 w 19"/>
                <a:gd name="T7" fmla="*/ 41 h 90"/>
                <a:gd name="T8" fmla="*/ 17 w 19"/>
                <a:gd name="T9" fmla="*/ 41 h 90"/>
                <a:gd name="T10" fmla="*/ 16 w 19"/>
                <a:gd name="T11" fmla="*/ 47 h 90"/>
                <a:gd name="T12" fmla="*/ 16 w 19"/>
                <a:gd name="T13" fmla="*/ 52 h 90"/>
                <a:gd name="T14" fmla="*/ 17 w 19"/>
                <a:gd name="T15" fmla="*/ 58 h 90"/>
                <a:gd name="T16" fmla="*/ 17 w 19"/>
                <a:gd name="T17" fmla="*/ 58 h 90"/>
                <a:gd name="T18" fmla="*/ 18 w 19"/>
                <a:gd name="T19" fmla="*/ 67 h 90"/>
                <a:gd name="T20" fmla="*/ 19 w 19"/>
                <a:gd name="T21" fmla="*/ 75 h 90"/>
                <a:gd name="T22" fmla="*/ 19 w 19"/>
                <a:gd name="T23" fmla="*/ 83 h 90"/>
                <a:gd name="T24" fmla="*/ 19 w 19"/>
                <a:gd name="T25" fmla="*/ 83 h 90"/>
                <a:gd name="T26" fmla="*/ 18 w 19"/>
                <a:gd name="T27" fmla="*/ 86 h 90"/>
                <a:gd name="T28" fmla="*/ 16 w 19"/>
                <a:gd name="T29" fmla="*/ 89 h 90"/>
                <a:gd name="T30" fmla="*/ 12 w 19"/>
                <a:gd name="T31" fmla="*/ 90 h 90"/>
                <a:gd name="T32" fmla="*/ 12 w 19"/>
                <a:gd name="T33" fmla="*/ 90 h 90"/>
                <a:gd name="T34" fmla="*/ 9 w 19"/>
                <a:gd name="T35" fmla="*/ 89 h 90"/>
                <a:gd name="T36" fmla="*/ 6 w 19"/>
                <a:gd name="T37" fmla="*/ 86 h 90"/>
                <a:gd name="T38" fmla="*/ 5 w 19"/>
                <a:gd name="T39" fmla="*/ 83 h 90"/>
                <a:gd name="T40" fmla="*/ 5 w 19"/>
                <a:gd name="T41" fmla="*/ 83 h 90"/>
                <a:gd name="T42" fmla="*/ 5 w 19"/>
                <a:gd name="T43" fmla="*/ 74 h 90"/>
                <a:gd name="T44" fmla="*/ 4 w 19"/>
                <a:gd name="T45" fmla="*/ 66 h 90"/>
                <a:gd name="T46" fmla="*/ 3 w 19"/>
                <a:gd name="T47" fmla="*/ 57 h 90"/>
                <a:gd name="T48" fmla="*/ 3 w 19"/>
                <a:gd name="T49" fmla="*/ 57 h 90"/>
                <a:gd name="T50" fmla="*/ 3 w 19"/>
                <a:gd name="T51" fmla="*/ 48 h 90"/>
                <a:gd name="T52" fmla="*/ 3 w 19"/>
                <a:gd name="T53" fmla="*/ 39 h 90"/>
                <a:gd name="T54" fmla="*/ 4 w 19"/>
                <a:gd name="T55" fmla="*/ 31 h 90"/>
                <a:gd name="T56" fmla="*/ 4 w 19"/>
                <a:gd name="T57" fmla="*/ 31 h 90"/>
                <a:gd name="T58" fmla="*/ 5 w 19"/>
                <a:gd name="T59" fmla="*/ 24 h 90"/>
                <a:gd name="T60" fmla="*/ 4 w 19"/>
                <a:gd name="T61" fmla="*/ 17 h 90"/>
                <a:gd name="T62" fmla="*/ 2 w 19"/>
                <a:gd name="T63" fmla="*/ 11 h 90"/>
                <a:gd name="T64" fmla="*/ 2 w 19"/>
                <a:gd name="T65" fmla="*/ 11 h 90"/>
                <a:gd name="T66" fmla="*/ 0 w 19"/>
                <a:gd name="T67" fmla="*/ 8 h 90"/>
                <a:gd name="T68" fmla="*/ 1 w 19"/>
                <a:gd name="T69" fmla="*/ 4 h 90"/>
                <a:gd name="T70" fmla="*/ 3 w 19"/>
                <a:gd name="T71" fmla="*/ 2 h 90"/>
                <a:gd name="T72" fmla="*/ 3 w 19"/>
                <a:gd name="T73" fmla="*/ 2 h 90"/>
                <a:gd name="T74" fmla="*/ 6 w 19"/>
                <a:gd name="T75" fmla="*/ 0 h 90"/>
                <a:gd name="T76" fmla="*/ 9 w 19"/>
                <a:gd name="T77" fmla="*/ 1 h 90"/>
                <a:gd name="T78" fmla="*/ 12 w 19"/>
                <a:gd name="T79" fmla="*/ 3 h 90"/>
                <a:gd name="T80" fmla="*/ 12 w 19"/>
                <a:gd name="T81" fmla="*/ 3 h 9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9"/>
                <a:gd name="T124" fmla="*/ 0 h 90"/>
                <a:gd name="T125" fmla="*/ 19 w 19"/>
                <a:gd name="T126" fmla="*/ 90 h 9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9" h="90">
                  <a:moveTo>
                    <a:pt x="12" y="3"/>
                  </a:moveTo>
                  <a:lnTo>
                    <a:pt x="17" y="14"/>
                  </a:lnTo>
                  <a:lnTo>
                    <a:pt x="18" y="28"/>
                  </a:lnTo>
                  <a:lnTo>
                    <a:pt x="17" y="41"/>
                  </a:lnTo>
                  <a:lnTo>
                    <a:pt x="16" y="47"/>
                  </a:lnTo>
                  <a:lnTo>
                    <a:pt x="16" y="52"/>
                  </a:lnTo>
                  <a:lnTo>
                    <a:pt x="17" y="58"/>
                  </a:lnTo>
                  <a:lnTo>
                    <a:pt x="18" y="67"/>
                  </a:lnTo>
                  <a:lnTo>
                    <a:pt x="19" y="75"/>
                  </a:lnTo>
                  <a:lnTo>
                    <a:pt x="19" y="83"/>
                  </a:lnTo>
                  <a:lnTo>
                    <a:pt x="18" y="86"/>
                  </a:lnTo>
                  <a:lnTo>
                    <a:pt x="16" y="89"/>
                  </a:lnTo>
                  <a:lnTo>
                    <a:pt x="12" y="90"/>
                  </a:lnTo>
                  <a:lnTo>
                    <a:pt x="9" y="89"/>
                  </a:lnTo>
                  <a:lnTo>
                    <a:pt x="6" y="86"/>
                  </a:lnTo>
                  <a:lnTo>
                    <a:pt x="5" y="83"/>
                  </a:lnTo>
                  <a:lnTo>
                    <a:pt x="5" y="74"/>
                  </a:lnTo>
                  <a:lnTo>
                    <a:pt x="4" y="66"/>
                  </a:lnTo>
                  <a:lnTo>
                    <a:pt x="3" y="57"/>
                  </a:lnTo>
                  <a:lnTo>
                    <a:pt x="3" y="48"/>
                  </a:lnTo>
                  <a:lnTo>
                    <a:pt x="3" y="39"/>
                  </a:lnTo>
                  <a:lnTo>
                    <a:pt x="4" y="31"/>
                  </a:lnTo>
                  <a:lnTo>
                    <a:pt x="5" y="24"/>
                  </a:lnTo>
                  <a:lnTo>
                    <a:pt x="4" y="17"/>
                  </a:lnTo>
                  <a:lnTo>
                    <a:pt x="2" y="11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2"/>
                  </a:lnTo>
                  <a:lnTo>
                    <a:pt x="6" y="0"/>
                  </a:lnTo>
                  <a:lnTo>
                    <a:pt x="9" y="1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32" name="Freeform 579"/>
            <p:cNvSpPr>
              <a:spLocks/>
            </p:cNvSpPr>
            <p:nvPr/>
          </p:nvSpPr>
          <p:spPr bwMode="auto">
            <a:xfrm>
              <a:off x="976" y="1415"/>
              <a:ext cx="48" cy="48"/>
            </a:xfrm>
            <a:custGeom>
              <a:avLst/>
              <a:gdLst>
                <a:gd name="T0" fmla="*/ 24 w 48"/>
                <a:gd name="T1" fmla="*/ 48 h 48"/>
                <a:gd name="T2" fmla="*/ 11 w 48"/>
                <a:gd name="T3" fmla="*/ 45 h 48"/>
                <a:gd name="T4" fmla="*/ 3 w 48"/>
                <a:gd name="T5" fmla="*/ 36 h 48"/>
                <a:gd name="T6" fmla="*/ 0 w 48"/>
                <a:gd name="T7" fmla="*/ 24 h 48"/>
                <a:gd name="T8" fmla="*/ 0 w 48"/>
                <a:gd name="T9" fmla="*/ 24 h 48"/>
                <a:gd name="T10" fmla="*/ 3 w 48"/>
                <a:gd name="T11" fmla="*/ 12 h 48"/>
                <a:gd name="T12" fmla="*/ 11 w 48"/>
                <a:gd name="T13" fmla="*/ 3 h 48"/>
                <a:gd name="T14" fmla="*/ 24 w 48"/>
                <a:gd name="T15" fmla="*/ 0 h 48"/>
                <a:gd name="T16" fmla="*/ 24 w 48"/>
                <a:gd name="T17" fmla="*/ 0 h 48"/>
                <a:gd name="T18" fmla="*/ 36 w 48"/>
                <a:gd name="T19" fmla="*/ 3 h 48"/>
                <a:gd name="T20" fmla="*/ 45 w 48"/>
                <a:gd name="T21" fmla="*/ 12 h 48"/>
                <a:gd name="T22" fmla="*/ 48 w 48"/>
                <a:gd name="T23" fmla="*/ 24 h 48"/>
                <a:gd name="T24" fmla="*/ 48 w 48"/>
                <a:gd name="T25" fmla="*/ 24 h 48"/>
                <a:gd name="T26" fmla="*/ 45 w 48"/>
                <a:gd name="T27" fmla="*/ 36 h 48"/>
                <a:gd name="T28" fmla="*/ 36 w 48"/>
                <a:gd name="T29" fmla="*/ 45 h 48"/>
                <a:gd name="T30" fmla="*/ 24 w 48"/>
                <a:gd name="T31" fmla="*/ 48 h 48"/>
                <a:gd name="T32" fmla="*/ 24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48"/>
                  </a:moveTo>
                  <a:lnTo>
                    <a:pt x="11" y="45"/>
                  </a:lnTo>
                  <a:lnTo>
                    <a:pt x="3" y="36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1" y="3"/>
                  </a:lnTo>
                  <a:lnTo>
                    <a:pt x="24" y="0"/>
                  </a:lnTo>
                  <a:lnTo>
                    <a:pt x="36" y="3"/>
                  </a:lnTo>
                  <a:lnTo>
                    <a:pt x="45" y="12"/>
                  </a:lnTo>
                  <a:lnTo>
                    <a:pt x="48" y="24"/>
                  </a:lnTo>
                  <a:lnTo>
                    <a:pt x="45" y="36"/>
                  </a:lnTo>
                  <a:lnTo>
                    <a:pt x="36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33" name="Freeform 580"/>
            <p:cNvSpPr>
              <a:spLocks/>
            </p:cNvSpPr>
            <p:nvPr/>
          </p:nvSpPr>
          <p:spPr bwMode="auto">
            <a:xfrm>
              <a:off x="927" y="1415"/>
              <a:ext cx="49" cy="48"/>
            </a:xfrm>
            <a:custGeom>
              <a:avLst/>
              <a:gdLst>
                <a:gd name="T0" fmla="*/ 24 w 49"/>
                <a:gd name="T1" fmla="*/ 48 h 48"/>
                <a:gd name="T2" fmla="*/ 12 w 49"/>
                <a:gd name="T3" fmla="*/ 45 h 48"/>
                <a:gd name="T4" fmla="*/ 4 w 49"/>
                <a:gd name="T5" fmla="*/ 36 h 48"/>
                <a:gd name="T6" fmla="*/ 0 w 49"/>
                <a:gd name="T7" fmla="*/ 24 h 48"/>
                <a:gd name="T8" fmla="*/ 0 w 49"/>
                <a:gd name="T9" fmla="*/ 24 h 48"/>
                <a:gd name="T10" fmla="*/ 4 w 49"/>
                <a:gd name="T11" fmla="*/ 12 h 48"/>
                <a:gd name="T12" fmla="*/ 12 w 49"/>
                <a:gd name="T13" fmla="*/ 3 h 48"/>
                <a:gd name="T14" fmla="*/ 24 w 49"/>
                <a:gd name="T15" fmla="*/ 0 h 48"/>
                <a:gd name="T16" fmla="*/ 24 w 49"/>
                <a:gd name="T17" fmla="*/ 0 h 48"/>
                <a:gd name="T18" fmla="*/ 37 w 49"/>
                <a:gd name="T19" fmla="*/ 3 h 48"/>
                <a:gd name="T20" fmla="*/ 45 w 49"/>
                <a:gd name="T21" fmla="*/ 12 h 48"/>
                <a:gd name="T22" fmla="*/ 49 w 49"/>
                <a:gd name="T23" fmla="*/ 24 h 48"/>
                <a:gd name="T24" fmla="*/ 49 w 49"/>
                <a:gd name="T25" fmla="*/ 24 h 48"/>
                <a:gd name="T26" fmla="*/ 45 w 49"/>
                <a:gd name="T27" fmla="*/ 36 h 48"/>
                <a:gd name="T28" fmla="*/ 37 w 49"/>
                <a:gd name="T29" fmla="*/ 45 h 48"/>
                <a:gd name="T30" fmla="*/ 24 w 49"/>
                <a:gd name="T31" fmla="*/ 48 h 48"/>
                <a:gd name="T32" fmla="*/ 24 w 49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4" y="48"/>
                  </a:moveTo>
                  <a:lnTo>
                    <a:pt x="12" y="45"/>
                  </a:lnTo>
                  <a:lnTo>
                    <a:pt x="4" y="36"/>
                  </a:lnTo>
                  <a:lnTo>
                    <a:pt x="0" y="24"/>
                  </a:lnTo>
                  <a:lnTo>
                    <a:pt x="4" y="12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7" y="3"/>
                  </a:lnTo>
                  <a:lnTo>
                    <a:pt x="45" y="12"/>
                  </a:lnTo>
                  <a:lnTo>
                    <a:pt x="49" y="24"/>
                  </a:lnTo>
                  <a:lnTo>
                    <a:pt x="45" y="36"/>
                  </a:lnTo>
                  <a:lnTo>
                    <a:pt x="37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34" name="Freeform 581"/>
            <p:cNvSpPr>
              <a:spLocks/>
            </p:cNvSpPr>
            <p:nvPr/>
          </p:nvSpPr>
          <p:spPr bwMode="auto">
            <a:xfrm>
              <a:off x="881" y="1421"/>
              <a:ext cx="46" cy="48"/>
            </a:xfrm>
            <a:custGeom>
              <a:avLst/>
              <a:gdLst>
                <a:gd name="T0" fmla="*/ 28 w 46"/>
                <a:gd name="T1" fmla="*/ 48 h 48"/>
                <a:gd name="T2" fmla="*/ 16 w 46"/>
                <a:gd name="T3" fmla="*/ 47 h 48"/>
                <a:gd name="T4" fmla="*/ 6 w 46"/>
                <a:gd name="T5" fmla="*/ 41 h 48"/>
                <a:gd name="T6" fmla="*/ 0 w 46"/>
                <a:gd name="T7" fmla="*/ 30 h 48"/>
                <a:gd name="T8" fmla="*/ 0 w 46"/>
                <a:gd name="T9" fmla="*/ 30 h 48"/>
                <a:gd name="T10" fmla="*/ 0 w 46"/>
                <a:gd name="T11" fmla="*/ 17 h 48"/>
                <a:gd name="T12" fmla="*/ 6 w 46"/>
                <a:gd name="T13" fmla="*/ 6 h 48"/>
                <a:gd name="T14" fmla="*/ 17 w 46"/>
                <a:gd name="T15" fmla="*/ 0 h 48"/>
                <a:gd name="T16" fmla="*/ 17 w 46"/>
                <a:gd name="T17" fmla="*/ 0 h 48"/>
                <a:gd name="T18" fmla="*/ 29 w 46"/>
                <a:gd name="T19" fmla="*/ 1 h 48"/>
                <a:gd name="T20" fmla="*/ 40 w 46"/>
                <a:gd name="T21" fmla="*/ 7 h 48"/>
                <a:gd name="T22" fmla="*/ 46 w 46"/>
                <a:gd name="T23" fmla="*/ 18 h 48"/>
                <a:gd name="T24" fmla="*/ 46 w 46"/>
                <a:gd name="T25" fmla="*/ 18 h 48"/>
                <a:gd name="T26" fmla="*/ 46 w 46"/>
                <a:gd name="T27" fmla="*/ 31 h 48"/>
                <a:gd name="T28" fmla="*/ 40 w 46"/>
                <a:gd name="T29" fmla="*/ 41 h 48"/>
                <a:gd name="T30" fmla="*/ 28 w 46"/>
                <a:gd name="T31" fmla="*/ 48 h 48"/>
                <a:gd name="T32" fmla="*/ 28 w 46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"/>
                <a:gd name="T52" fmla="*/ 0 h 48"/>
                <a:gd name="T53" fmla="*/ 46 w 46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" h="48">
                  <a:moveTo>
                    <a:pt x="28" y="48"/>
                  </a:moveTo>
                  <a:lnTo>
                    <a:pt x="16" y="47"/>
                  </a:lnTo>
                  <a:lnTo>
                    <a:pt x="6" y="41"/>
                  </a:lnTo>
                  <a:lnTo>
                    <a:pt x="0" y="30"/>
                  </a:lnTo>
                  <a:lnTo>
                    <a:pt x="0" y="17"/>
                  </a:lnTo>
                  <a:lnTo>
                    <a:pt x="6" y="6"/>
                  </a:lnTo>
                  <a:lnTo>
                    <a:pt x="17" y="0"/>
                  </a:lnTo>
                  <a:lnTo>
                    <a:pt x="29" y="1"/>
                  </a:lnTo>
                  <a:lnTo>
                    <a:pt x="40" y="7"/>
                  </a:lnTo>
                  <a:lnTo>
                    <a:pt x="46" y="18"/>
                  </a:lnTo>
                  <a:lnTo>
                    <a:pt x="46" y="31"/>
                  </a:lnTo>
                  <a:lnTo>
                    <a:pt x="40" y="41"/>
                  </a:lnTo>
                  <a:lnTo>
                    <a:pt x="28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35" name="Freeform 582"/>
            <p:cNvSpPr>
              <a:spLocks/>
            </p:cNvSpPr>
            <p:nvPr/>
          </p:nvSpPr>
          <p:spPr bwMode="auto">
            <a:xfrm>
              <a:off x="846" y="1447"/>
              <a:ext cx="57" cy="108"/>
            </a:xfrm>
            <a:custGeom>
              <a:avLst/>
              <a:gdLst>
                <a:gd name="T0" fmla="*/ 10 w 57"/>
                <a:gd name="T1" fmla="*/ 74 h 108"/>
                <a:gd name="T2" fmla="*/ 8 w 57"/>
                <a:gd name="T3" fmla="*/ 62 h 108"/>
                <a:gd name="T4" fmla="*/ 3 w 57"/>
                <a:gd name="T5" fmla="*/ 47 h 108"/>
                <a:gd name="T6" fmla="*/ 0 w 57"/>
                <a:gd name="T7" fmla="*/ 7 h 108"/>
                <a:gd name="T8" fmla="*/ 0 w 57"/>
                <a:gd name="T9" fmla="*/ 4 h 108"/>
                <a:gd name="T10" fmla="*/ 4 w 57"/>
                <a:gd name="T11" fmla="*/ 0 h 108"/>
                <a:gd name="T12" fmla="*/ 7 w 57"/>
                <a:gd name="T13" fmla="*/ 0 h 108"/>
                <a:gd name="T14" fmla="*/ 11 w 57"/>
                <a:gd name="T15" fmla="*/ 2 h 108"/>
                <a:gd name="T16" fmla="*/ 23 w 57"/>
                <a:gd name="T17" fmla="*/ 17 h 108"/>
                <a:gd name="T18" fmla="*/ 43 w 57"/>
                <a:gd name="T19" fmla="*/ 56 h 108"/>
                <a:gd name="T20" fmla="*/ 45 w 57"/>
                <a:gd name="T21" fmla="*/ 66 h 108"/>
                <a:gd name="T22" fmla="*/ 52 w 57"/>
                <a:gd name="T23" fmla="*/ 81 h 108"/>
                <a:gd name="T24" fmla="*/ 54 w 57"/>
                <a:gd name="T25" fmla="*/ 84 h 108"/>
                <a:gd name="T26" fmla="*/ 57 w 57"/>
                <a:gd name="T27" fmla="*/ 90 h 108"/>
                <a:gd name="T28" fmla="*/ 57 w 57"/>
                <a:gd name="T29" fmla="*/ 94 h 108"/>
                <a:gd name="T30" fmla="*/ 52 w 57"/>
                <a:gd name="T31" fmla="*/ 99 h 108"/>
                <a:gd name="T32" fmla="*/ 49 w 57"/>
                <a:gd name="T33" fmla="*/ 99 h 108"/>
                <a:gd name="T34" fmla="*/ 44 w 57"/>
                <a:gd name="T35" fmla="*/ 94 h 108"/>
                <a:gd name="T36" fmla="*/ 43 w 57"/>
                <a:gd name="T37" fmla="*/ 92 h 108"/>
                <a:gd name="T38" fmla="*/ 40 w 57"/>
                <a:gd name="T39" fmla="*/ 88 h 108"/>
                <a:gd name="T40" fmla="*/ 36 w 57"/>
                <a:gd name="T41" fmla="*/ 80 h 108"/>
                <a:gd name="T42" fmla="*/ 29 w 57"/>
                <a:gd name="T43" fmla="*/ 58 h 108"/>
                <a:gd name="T44" fmla="*/ 26 w 57"/>
                <a:gd name="T45" fmla="*/ 49 h 108"/>
                <a:gd name="T46" fmla="*/ 14 w 57"/>
                <a:gd name="T47" fmla="*/ 28 h 108"/>
                <a:gd name="T48" fmla="*/ 15 w 57"/>
                <a:gd name="T49" fmla="*/ 39 h 108"/>
                <a:gd name="T50" fmla="*/ 20 w 57"/>
                <a:gd name="T51" fmla="*/ 55 h 108"/>
                <a:gd name="T52" fmla="*/ 23 w 57"/>
                <a:gd name="T53" fmla="*/ 64 h 108"/>
                <a:gd name="T54" fmla="*/ 24 w 57"/>
                <a:gd name="T55" fmla="*/ 81 h 108"/>
                <a:gd name="T56" fmla="*/ 24 w 57"/>
                <a:gd name="T57" fmla="*/ 87 h 108"/>
                <a:gd name="T58" fmla="*/ 25 w 57"/>
                <a:gd name="T59" fmla="*/ 99 h 108"/>
                <a:gd name="T60" fmla="*/ 25 w 57"/>
                <a:gd name="T61" fmla="*/ 102 h 108"/>
                <a:gd name="T62" fmla="*/ 21 w 57"/>
                <a:gd name="T63" fmla="*/ 107 h 108"/>
                <a:gd name="T64" fmla="*/ 17 w 57"/>
                <a:gd name="T65" fmla="*/ 108 h 108"/>
                <a:gd name="T66" fmla="*/ 12 w 57"/>
                <a:gd name="T67" fmla="*/ 103 h 108"/>
                <a:gd name="T68" fmla="*/ 10 w 57"/>
                <a:gd name="T69" fmla="*/ 96 h 108"/>
                <a:gd name="T70" fmla="*/ 10 w 57"/>
                <a:gd name="T71" fmla="*/ 81 h 10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7"/>
                <a:gd name="T109" fmla="*/ 0 h 108"/>
                <a:gd name="T110" fmla="*/ 57 w 57"/>
                <a:gd name="T111" fmla="*/ 108 h 10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7" h="108">
                  <a:moveTo>
                    <a:pt x="10" y="81"/>
                  </a:moveTo>
                  <a:lnTo>
                    <a:pt x="10" y="74"/>
                  </a:lnTo>
                  <a:lnTo>
                    <a:pt x="9" y="67"/>
                  </a:lnTo>
                  <a:lnTo>
                    <a:pt x="8" y="62"/>
                  </a:lnTo>
                  <a:lnTo>
                    <a:pt x="3" y="47"/>
                  </a:lnTo>
                  <a:lnTo>
                    <a:pt x="0" y="29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2"/>
                  </a:lnTo>
                  <a:lnTo>
                    <a:pt x="23" y="17"/>
                  </a:lnTo>
                  <a:lnTo>
                    <a:pt x="36" y="36"/>
                  </a:lnTo>
                  <a:lnTo>
                    <a:pt x="43" y="56"/>
                  </a:lnTo>
                  <a:lnTo>
                    <a:pt x="45" y="66"/>
                  </a:lnTo>
                  <a:lnTo>
                    <a:pt x="48" y="74"/>
                  </a:lnTo>
                  <a:lnTo>
                    <a:pt x="52" y="81"/>
                  </a:lnTo>
                  <a:lnTo>
                    <a:pt x="54" y="84"/>
                  </a:lnTo>
                  <a:lnTo>
                    <a:pt x="56" y="87"/>
                  </a:lnTo>
                  <a:lnTo>
                    <a:pt x="57" y="90"/>
                  </a:lnTo>
                  <a:lnTo>
                    <a:pt x="57" y="94"/>
                  </a:lnTo>
                  <a:lnTo>
                    <a:pt x="55" y="97"/>
                  </a:lnTo>
                  <a:lnTo>
                    <a:pt x="52" y="99"/>
                  </a:lnTo>
                  <a:lnTo>
                    <a:pt x="49" y="99"/>
                  </a:lnTo>
                  <a:lnTo>
                    <a:pt x="46" y="98"/>
                  </a:lnTo>
                  <a:lnTo>
                    <a:pt x="44" y="94"/>
                  </a:lnTo>
                  <a:lnTo>
                    <a:pt x="43" y="92"/>
                  </a:lnTo>
                  <a:lnTo>
                    <a:pt x="42" y="90"/>
                  </a:lnTo>
                  <a:lnTo>
                    <a:pt x="40" y="88"/>
                  </a:lnTo>
                  <a:lnTo>
                    <a:pt x="36" y="80"/>
                  </a:lnTo>
                  <a:lnTo>
                    <a:pt x="31" y="70"/>
                  </a:lnTo>
                  <a:lnTo>
                    <a:pt x="29" y="58"/>
                  </a:lnTo>
                  <a:lnTo>
                    <a:pt x="26" y="49"/>
                  </a:lnTo>
                  <a:lnTo>
                    <a:pt x="21" y="39"/>
                  </a:lnTo>
                  <a:lnTo>
                    <a:pt x="14" y="28"/>
                  </a:lnTo>
                  <a:lnTo>
                    <a:pt x="15" y="39"/>
                  </a:lnTo>
                  <a:lnTo>
                    <a:pt x="17" y="48"/>
                  </a:lnTo>
                  <a:lnTo>
                    <a:pt x="20" y="55"/>
                  </a:lnTo>
                  <a:lnTo>
                    <a:pt x="23" y="64"/>
                  </a:lnTo>
                  <a:lnTo>
                    <a:pt x="24" y="73"/>
                  </a:lnTo>
                  <a:lnTo>
                    <a:pt x="24" y="81"/>
                  </a:lnTo>
                  <a:lnTo>
                    <a:pt x="24" y="87"/>
                  </a:lnTo>
                  <a:lnTo>
                    <a:pt x="24" y="93"/>
                  </a:lnTo>
                  <a:lnTo>
                    <a:pt x="25" y="99"/>
                  </a:lnTo>
                  <a:lnTo>
                    <a:pt x="25" y="102"/>
                  </a:lnTo>
                  <a:lnTo>
                    <a:pt x="24" y="105"/>
                  </a:lnTo>
                  <a:lnTo>
                    <a:pt x="21" y="107"/>
                  </a:lnTo>
                  <a:lnTo>
                    <a:pt x="17" y="108"/>
                  </a:lnTo>
                  <a:lnTo>
                    <a:pt x="14" y="106"/>
                  </a:lnTo>
                  <a:lnTo>
                    <a:pt x="12" y="103"/>
                  </a:lnTo>
                  <a:lnTo>
                    <a:pt x="10" y="96"/>
                  </a:lnTo>
                  <a:lnTo>
                    <a:pt x="10" y="88"/>
                  </a:lnTo>
                  <a:lnTo>
                    <a:pt x="10" y="8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36" name="Freeform 583"/>
            <p:cNvSpPr>
              <a:spLocks/>
            </p:cNvSpPr>
            <p:nvPr/>
          </p:nvSpPr>
          <p:spPr bwMode="auto">
            <a:xfrm>
              <a:off x="833" y="1434"/>
              <a:ext cx="48" cy="47"/>
            </a:xfrm>
            <a:custGeom>
              <a:avLst/>
              <a:gdLst>
                <a:gd name="T0" fmla="*/ 31 w 48"/>
                <a:gd name="T1" fmla="*/ 47 h 47"/>
                <a:gd name="T2" fmla="*/ 18 w 48"/>
                <a:gd name="T3" fmla="*/ 47 h 47"/>
                <a:gd name="T4" fmla="*/ 7 w 48"/>
                <a:gd name="T5" fmla="*/ 41 h 47"/>
                <a:gd name="T6" fmla="*/ 1 w 48"/>
                <a:gd name="T7" fmla="*/ 30 h 47"/>
                <a:gd name="T8" fmla="*/ 1 w 48"/>
                <a:gd name="T9" fmla="*/ 30 h 47"/>
                <a:gd name="T10" fmla="*/ 0 w 48"/>
                <a:gd name="T11" fmla="*/ 17 h 47"/>
                <a:gd name="T12" fmla="*/ 6 w 48"/>
                <a:gd name="T13" fmla="*/ 7 h 47"/>
                <a:gd name="T14" fmla="*/ 18 w 48"/>
                <a:gd name="T15" fmla="*/ 0 h 47"/>
                <a:gd name="T16" fmla="*/ 18 w 48"/>
                <a:gd name="T17" fmla="*/ 0 h 47"/>
                <a:gd name="T18" fmla="*/ 30 w 48"/>
                <a:gd name="T19" fmla="*/ 0 h 47"/>
                <a:gd name="T20" fmla="*/ 41 w 48"/>
                <a:gd name="T21" fmla="*/ 6 h 47"/>
                <a:gd name="T22" fmla="*/ 48 w 48"/>
                <a:gd name="T23" fmla="*/ 17 h 47"/>
                <a:gd name="T24" fmla="*/ 48 w 48"/>
                <a:gd name="T25" fmla="*/ 17 h 47"/>
                <a:gd name="T26" fmla="*/ 48 w 48"/>
                <a:gd name="T27" fmla="*/ 29 h 47"/>
                <a:gd name="T28" fmla="*/ 41 w 48"/>
                <a:gd name="T29" fmla="*/ 40 h 47"/>
                <a:gd name="T30" fmla="*/ 31 w 48"/>
                <a:gd name="T31" fmla="*/ 47 h 47"/>
                <a:gd name="T32" fmla="*/ 31 w 48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7"/>
                <a:gd name="T53" fmla="*/ 48 w 48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7">
                  <a:moveTo>
                    <a:pt x="31" y="47"/>
                  </a:moveTo>
                  <a:lnTo>
                    <a:pt x="18" y="47"/>
                  </a:lnTo>
                  <a:lnTo>
                    <a:pt x="7" y="41"/>
                  </a:lnTo>
                  <a:lnTo>
                    <a:pt x="1" y="30"/>
                  </a:lnTo>
                  <a:lnTo>
                    <a:pt x="0" y="17"/>
                  </a:lnTo>
                  <a:lnTo>
                    <a:pt x="6" y="7"/>
                  </a:lnTo>
                  <a:lnTo>
                    <a:pt x="18" y="0"/>
                  </a:lnTo>
                  <a:lnTo>
                    <a:pt x="30" y="0"/>
                  </a:lnTo>
                  <a:lnTo>
                    <a:pt x="41" y="6"/>
                  </a:lnTo>
                  <a:lnTo>
                    <a:pt x="48" y="17"/>
                  </a:lnTo>
                  <a:lnTo>
                    <a:pt x="48" y="29"/>
                  </a:lnTo>
                  <a:lnTo>
                    <a:pt x="41" y="40"/>
                  </a:lnTo>
                  <a:lnTo>
                    <a:pt x="31" y="47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37" name="Freeform 584"/>
            <p:cNvSpPr>
              <a:spLocks/>
            </p:cNvSpPr>
            <p:nvPr/>
          </p:nvSpPr>
          <p:spPr bwMode="auto">
            <a:xfrm>
              <a:off x="816" y="1477"/>
              <a:ext cx="58" cy="76"/>
            </a:xfrm>
            <a:custGeom>
              <a:avLst/>
              <a:gdLst>
                <a:gd name="T0" fmla="*/ 46 w 58"/>
                <a:gd name="T1" fmla="*/ 74 h 76"/>
                <a:gd name="T2" fmla="*/ 39 w 58"/>
                <a:gd name="T3" fmla="*/ 63 h 76"/>
                <a:gd name="T4" fmla="*/ 31 w 58"/>
                <a:gd name="T5" fmla="*/ 53 h 76"/>
                <a:gd name="T6" fmla="*/ 22 w 58"/>
                <a:gd name="T7" fmla="*/ 44 h 76"/>
                <a:gd name="T8" fmla="*/ 22 w 58"/>
                <a:gd name="T9" fmla="*/ 44 h 76"/>
                <a:gd name="T10" fmla="*/ 14 w 58"/>
                <a:gd name="T11" fmla="*/ 33 h 76"/>
                <a:gd name="T12" fmla="*/ 7 w 58"/>
                <a:gd name="T13" fmla="*/ 21 h 76"/>
                <a:gd name="T14" fmla="*/ 0 w 58"/>
                <a:gd name="T15" fmla="*/ 10 h 76"/>
                <a:gd name="T16" fmla="*/ 0 w 58"/>
                <a:gd name="T17" fmla="*/ 10 h 76"/>
                <a:gd name="T18" fmla="*/ 0 w 58"/>
                <a:gd name="T19" fmla="*/ 6 h 76"/>
                <a:gd name="T20" fmla="*/ 1 w 58"/>
                <a:gd name="T21" fmla="*/ 3 h 76"/>
                <a:gd name="T22" fmla="*/ 3 w 58"/>
                <a:gd name="T23" fmla="*/ 0 h 76"/>
                <a:gd name="T24" fmla="*/ 3 w 58"/>
                <a:gd name="T25" fmla="*/ 0 h 76"/>
                <a:gd name="T26" fmla="*/ 7 w 58"/>
                <a:gd name="T27" fmla="*/ 0 h 76"/>
                <a:gd name="T28" fmla="*/ 10 w 58"/>
                <a:gd name="T29" fmla="*/ 1 h 76"/>
                <a:gd name="T30" fmla="*/ 12 w 58"/>
                <a:gd name="T31" fmla="*/ 3 h 76"/>
                <a:gd name="T32" fmla="*/ 12 w 58"/>
                <a:gd name="T33" fmla="*/ 3 h 76"/>
                <a:gd name="T34" fmla="*/ 22 w 58"/>
                <a:gd name="T35" fmla="*/ 19 h 76"/>
                <a:gd name="T36" fmla="*/ 34 w 58"/>
                <a:gd name="T37" fmla="*/ 35 h 76"/>
                <a:gd name="T38" fmla="*/ 47 w 58"/>
                <a:gd name="T39" fmla="*/ 50 h 76"/>
                <a:gd name="T40" fmla="*/ 47 w 58"/>
                <a:gd name="T41" fmla="*/ 50 h 76"/>
                <a:gd name="T42" fmla="*/ 51 w 58"/>
                <a:gd name="T43" fmla="*/ 54 h 76"/>
                <a:gd name="T44" fmla="*/ 54 w 58"/>
                <a:gd name="T45" fmla="*/ 60 h 76"/>
                <a:gd name="T46" fmla="*/ 57 w 58"/>
                <a:gd name="T47" fmla="*/ 66 h 76"/>
                <a:gd name="T48" fmla="*/ 57 w 58"/>
                <a:gd name="T49" fmla="*/ 66 h 76"/>
                <a:gd name="T50" fmla="*/ 58 w 58"/>
                <a:gd name="T51" fmla="*/ 69 h 76"/>
                <a:gd name="T52" fmla="*/ 58 w 58"/>
                <a:gd name="T53" fmla="*/ 72 h 76"/>
                <a:gd name="T54" fmla="*/ 55 w 58"/>
                <a:gd name="T55" fmla="*/ 75 h 76"/>
                <a:gd name="T56" fmla="*/ 55 w 58"/>
                <a:gd name="T57" fmla="*/ 75 h 76"/>
                <a:gd name="T58" fmla="*/ 52 w 58"/>
                <a:gd name="T59" fmla="*/ 76 h 76"/>
                <a:gd name="T60" fmla="*/ 49 w 58"/>
                <a:gd name="T61" fmla="*/ 76 h 76"/>
                <a:gd name="T62" fmla="*/ 46 w 58"/>
                <a:gd name="T63" fmla="*/ 74 h 76"/>
                <a:gd name="T64" fmla="*/ 46 w 58"/>
                <a:gd name="T65" fmla="*/ 74 h 7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8"/>
                <a:gd name="T100" fmla="*/ 0 h 76"/>
                <a:gd name="T101" fmla="*/ 58 w 58"/>
                <a:gd name="T102" fmla="*/ 76 h 7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8" h="76">
                  <a:moveTo>
                    <a:pt x="46" y="74"/>
                  </a:moveTo>
                  <a:lnTo>
                    <a:pt x="39" y="63"/>
                  </a:lnTo>
                  <a:lnTo>
                    <a:pt x="31" y="53"/>
                  </a:lnTo>
                  <a:lnTo>
                    <a:pt x="22" y="44"/>
                  </a:lnTo>
                  <a:lnTo>
                    <a:pt x="14" y="33"/>
                  </a:lnTo>
                  <a:lnTo>
                    <a:pt x="7" y="21"/>
                  </a:lnTo>
                  <a:lnTo>
                    <a:pt x="0" y="10"/>
                  </a:lnTo>
                  <a:lnTo>
                    <a:pt x="0" y="6"/>
                  </a:lnTo>
                  <a:lnTo>
                    <a:pt x="1" y="3"/>
                  </a:lnTo>
                  <a:lnTo>
                    <a:pt x="3" y="0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2" y="3"/>
                  </a:lnTo>
                  <a:lnTo>
                    <a:pt x="22" y="19"/>
                  </a:lnTo>
                  <a:lnTo>
                    <a:pt x="34" y="35"/>
                  </a:lnTo>
                  <a:lnTo>
                    <a:pt x="47" y="50"/>
                  </a:lnTo>
                  <a:lnTo>
                    <a:pt x="51" y="54"/>
                  </a:lnTo>
                  <a:lnTo>
                    <a:pt x="54" y="60"/>
                  </a:lnTo>
                  <a:lnTo>
                    <a:pt x="57" y="66"/>
                  </a:lnTo>
                  <a:lnTo>
                    <a:pt x="58" y="69"/>
                  </a:lnTo>
                  <a:lnTo>
                    <a:pt x="58" y="72"/>
                  </a:lnTo>
                  <a:lnTo>
                    <a:pt x="55" y="75"/>
                  </a:lnTo>
                  <a:lnTo>
                    <a:pt x="52" y="76"/>
                  </a:lnTo>
                  <a:lnTo>
                    <a:pt x="49" y="76"/>
                  </a:lnTo>
                  <a:lnTo>
                    <a:pt x="46" y="7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38" name="Freeform 585"/>
            <p:cNvSpPr>
              <a:spLocks/>
            </p:cNvSpPr>
            <p:nvPr/>
          </p:nvSpPr>
          <p:spPr bwMode="auto">
            <a:xfrm>
              <a:off x="803" y="1482"/>
              <a:ext cx="50" cy="84"/>
            </a:xfrm>
            <a:custGeom>
              <a:avLst/>
              <a:gdLst>
                <a:gd name="T0" fmla="*/ 13 w 50"/>
                <a:gd name="T1" fmla="*/ 2 h 84"/>
                <a:gd name="T2" fmla="*/ 19 w 50"/>
                <a:gd name="T3" fmla="*/ 10 h 84"/>
                <a:gd name="T4" fmla="*/ 23 w 50"/>
                <a:gd name="T5" fmla="*/ 19 h 84"/>
                <a:gd name="T6" fmla="*/ 24 w 50"/>
                <a:gd name="T7" fmla="*/ 29 h 84"/>
                <a:gd name="T8" fmla="*/ 24 w 50"/>
                <a:gd name="T9" fmla="*/ 29 h 84"/>
                <a:gd name="T10" fmla="*/ 29 w 50"/>
                <a:gd name="T11" fmla="*/ 45 h 84"/>
                <a:gd name="T12" fmla="*/ 38 w 50"/>
                <a:gd name="T13" fmla="*/ 59 h 84"/>
                <a:gd name="T14" fmla="*/ 48 w 50"/>
                <a:gd name="T15" fmla="*/ 73 h 84"/>
                <a:gd name="T16" fmla="*/ 48 w 50"/>
                <a:gd name="T17" fmla="*/ 73 h 84"/>
                <a:gd name="T18" fmla="*/ 50 w 50"/>
                <a:gd name="T19" fmla="*/ 76 h 84"/>
                <a:gd name="T20" fmla="*/ 50 w 50"/>
                <a:gd name="T21" fmla="*/ 79 h 84"/>
                <a:gd name="T22" fmla="*/ 48 w 50"/>
                <a:gd name="T23" fmla="*/ 82 h 84"/>
                <a:gd name="T24" fmla="*/ 48 w 50"/>
                <a:gd name="T25" fmla="*/ 82 h 84"/>
                <a:gd name="T26" fmla="*/ 45 w 50"/>
                <a:gd name="T27" fmla="*/ 84 h 84"/>
                <a:gd name="T28" fmla="*/ 42 w 50"/>
                <a:gd name="T29" fmla="*/ 84 h 84"/>
                <a:gd name="T30" fmla="*/ 38 w 50"/>
                <a:gd name="T31" fmla="*/ 82 h 84"/>
                <a:gd name="T32" fmla="*/ 38 w 50"/>
                <a:gd name="T33" fmla="*/ 82 h 84"/>
                <a:gd name="T34" fmla="*/ 31 w 50"/>
                <a:gd name="T35" fmla="*/ 74 h 84"/>
                <a:gd name="T36" fmla="*/ 25 w 50"/>
                <a:gd name="T37" fmla="*/ 64 h 84"/>
                <a:gd name="T38" fmla="*/ 19 w 50"/>
                <a:gd name="T39" fmla="*/ 54 h 84"/>
                <a:gd name="T40" fmla="*/ 19 w 50"/>
                <a:gd name="T41" fmla="*/ 54 h 84"/>
                <a:gd name="T42" fmla="*/ 13 w 50"/>
                <a:gd name="T43" fmla="*/ 44 h 84"/>
                <a:gd name="T44" fmla="*/ 11 w 50"/>
                <a:gd name="T45" fmla="*/ 34 h 84"/>
                <a:gd name="T46" fmla="*/ 11 w 50"/>
                <a:gd name="T47" fmla="*/ 23 h 84"/>
                <a:gd name="T48" fmla="*/ 11 w 50"/>
                <a:gd name="T49" fmla="*/ 23 h 84"/>
                <a:gd name="T50" fmla="*/ 8 w 50"/>
                <a:gd name="T51" fmla="*/ 18 h 84"/>
                <a:gd name="T52" fmla="*/ 5 w 50"/>
                <a:gd name="T53" fmla="*/ 15 h 84"/>
                <a:gd name="T54" fmla="*/ 2 w 50"/>
                <a:gd name="T55" fmla="*/ 11 h 84"/>
                <a:gd name="T56" fmla="*/ 2 w 50"/>
                <a:gd name="T57" fmla="*/ 11 h 84"/>
                <a:gd name="T58" fmla="*/ 0 w 50"/>
                <a:gd name="T59" fmla="*/ 8 h 84"/>
                <a:gd name="T60" fmla="*/ 0 w 50"/>
                <a:gd name="T61" fmla="*/ 4 h 84"/>
                <a:gd name="T62" fmla="*/ 3 w 50"/>
                <a:gd name="T63" fmla="*/ 1 h 84"/>
                <a:gd name="T64" fmla="*/ 3 w 50"/>
                <a:gd name="T65" fmla="*/ 1 h 84"/>
                <a:gd name="T66" fmla="*/ 6 w 50"/>
                <a:gd name="T67" fmla="*/ 0 h 84"/>
                <a:gd name="T68" fmla="*/ 10 w 50"/>
                <a:gd name="T69" fmla="*/ 0 h 84"/>
                <a:gd name="T70" fmla="*/ 13 w 50"/>
                <a:gd name="T71" fmla="*/ 2 h 84"/>
                <a:gd name="T72" fmla="*/ 13 w 50"/>
                <a:gd name="T73" fmla="*/ 2 h 8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0"/>
                <a:gd name="T112" fmla="*/ 0 h 84"/>
                <a:gd name="T113" fmla="*/ 50 w 50"/>
                <a:gd name="T114" fmla="*/ 84 h 8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0" h="84">
                  <a:moveTo>
                    <a:pt x="13" y="2"/>
                  </a:moveTo>
                  <a:lnTo>
                    <a:pt x="19" y="10"/>
                  </a:lnTo>
                  <a:lnTo>
                    <a:pt x="23" y="19"/>
                  </a:lnTo>
                  <a:lnTo>
                    <a:pt x="24" y="29"/>
                  </a:lnTo>
                  <a:lnTo>
                    <a:pt x="29" y="45"/>
                  </a:lnTo>
                  <a:lnTo>
                    <a:pt x="38" y="59"/>
                  </a:lnTo>
                  <a:lnTo>
                    <a:pt x="48" y="73"/>
                  </a:lnTo>
                  <a:lnTo>
                    <a:pt x="50" y="76"/>
                  </a:lnTo>
                  <a:lnTo>
                    <a:pt x="50" y="79"/>
                  </a:lnTo>
                  <a:lnTo>
                    <a:pt x="48" y="82"/>
                  </a:lnTo>
                  <a:lnTo>
                    <a:pt x="45" y="84"/>
                  </a:lnTo>
                  <a:lnTo>
                    <a:pt x="42" y="84"/>
                  </a:lnTo>
                  <a:lnTo>
                    <a:pt x="38" y="82"/>
                  </a:lnTo>
                  <a:lnTo>
                    <a:pt x="31" y="74"/>
                  </a:lnTo>
                  <a:lnTo>
                    <a:pt x="25" y="64"/>
                  </a:lnTo>
                  <a:lnTo>
                    <a:pt x="19" y="54"/>
                  </a:lnTo>
                  <a:lnTo>
                    <a:pt x="13" y="44"/>
                  </a:lnTo>
                  <a:lnTo>
                    <a:pt x="11" y="34"/>
                  </a:lnTo>
                  <a:lnTo>
                    <a:pt x="11" y="23"/>
                  </a:lnTo>
                  <a:lnTo>
                    <a:pt x="8" y="18"/>
                  </a:lnTo>
                  <a:lnTo>
                    <a:pt x="5" y="15"/>
                  </a:lnTo>
                  <a:lnTo>
                    <a:pt x="2" y="11"/>
                  </a:lnTo>
                  <a:lnTo>
                    <a:pt x="0" y="8"/>
                  </a:lnTo>
                  <a:lnTo>
                    <a:pt x="0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3" y="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39" name="Freeform 586"/>
            <p:cNvSpPr>
              <a:spLocks/>
            </p:cNvSpPr>
            <p:nvPr/>
          </p:nvSpPr>
          <p:spPr bwMode="auto">
            <a:xfrm>
              <a:off x="789" y="1452"/>
              <a:ext cx="48" cy="48"/>
            </a:xfrm>
            <a:custGeom>
              <a:avLst/>
              <a:gdLst>
                <a:gd name="T0" fmla="*/ 36 w 48"/>
                <a:gd name="T1" fmla="*/ 45 h 48"/>
                <a:gd name="T2" fmla="*/ 24 w 48"/>
                <a:gd name="T3" fmla="*/ 48 h 48"/>
                <a:gd name="T4" fmla="*/ 12 w 48"/>
                <a:gd name="T5" fmla="*/ 45 h 48"/>
                <a:gd name="T6" fmla="*/ 3 w 48"/>
                <a:gd name="T7" fmla="*/ 37 h 48"/>
                <a:gd name="T8" fmla="*/ 3 w 48"/>
                <a:gd name="T9" fmla="*/ 37 h 48"/>
                <a:gd name="T10" fmla="*/ 0 w 48"/>
                <a:gd name="T11" fmla="*/ 25 h 48"/>
                <a:gd name="T12" fmla="*/ 3 w 48"/>
                <a:gd name="T13" fmla="*/ 12 h 48"/>
                <a:gd name="T14" fmla="*/ 11 w 48"/>
                <a:gd name="T15" fmla="*/ 3 h 48"/>
                <a:gd name="T16" fmla="*/ 11 w 48"/>
                <a:gd name="T17" fmla="*/ 3 h 48"/>
                <a:gd name="T18" fmla="*/ 24 w 48"/>
                <a:gd name="T19" fmla="*/ 0 h 48"/>
                <a:gd name="T20" fmla="*/ 36 w 48"/>
                <a:gd name="T21" fmla="*/ 3 h 48"/>
                <a:gd name="T22" fmla="*/ 45 w 48"/>
                <a:gd name="T23" fmla="*/ 12 h 48"/>
                <a:gd name="T24" fmla="*/ 45 w 48"/>
                <a:gd name="T25" fmla="*/ 12 h 48"/>
                <a:gd name="T26" fmla="*/ 48 w 48"/>
                <a:gd name="T27" fmla="*/ 24 h 48"/>
                <a:gd name="T28" fmla="*/ 45 w 48"/>
                <a:gd name="T29" fmla="*/ 36 h 48"/>
                <a:gd name="T30" fmla="*/ 36 w 48"/>
                <a:gd name="T31" fmla="*/ 45 h 48"/>
                <a:gd name="T32" fmla="*/ 36 w 48"/>
                <a:gd name="T33" fmla="*/ 45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36" y="45"/>
                  </a:moveTo>
                  <a:lnTo>
                    <a:pt x="24" y="48"/>
                  </a:lnTo>
                  <a:lnTo>
                    <a:pt x="12" y="45"/>
                  </a:lnTo>
                  <a:lnTo>
                    <a:pt x="3" y="37"/>
                  </a:lnTo>
                  <a:lnTo>
                    <a:pt x="0" y="25"/>
                  </a:lnTo>
                  <a:lnTo>
                    <a:pt x="3" y="12"/>
                  </a:lnTo>
                  <a:lnTo>
                    <a:pt x="11" y="3"/>
                  </a:lnTo>
                  <a:lnTo>
                    <a:pt x="24" y="0"/>
                  </a:lnTo>
                  <a:lnTo>
                    <a:pt x="36" y="3"/>
                  </a:lnTo>
                  <a:lnTo>
                    <a:pt x="45" y="12"/>
                  </a:lnTo>
                  <a:lnTo>
                    <a:pt x="48" y="24"/>
                  </a:lnTo>
                  <a:lnTo>
                    <a:pt x="45" y="36"/>
                  </a:lnTo>
                  <a:lnTo>
                    <a:pt x="36" y="45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40" name="Freeform 587"/>
            <p:cNvSpPr>
              <a:spLocks/>
            </p:cNvSpPr>
            <p:nvPr/>
          </p:nvSpPr>
          <p:spPr bwMode="auto">
            <a:xfrm>
              <a:off x="775" y="1503"/>
              <a:ext cx="69" cy="71"/>
            </a:xfrm>
            <a:custGeom>
              <a:avLst/>
              <a:gdLst>
                <a:gd name="T0" fmla="*/ 13 w 69"/>
                <a:gd name="T1" fmla="*/ 4 h 71"/>
                <a:gd name="T2" fmla="*/ 17 w 69"/>
                <a:gd name="T3" fmla="*/ 10 h 71"/>
                <a:gd name="T4" fmla="*/ 21 w 69"/>
                <a:gd name="T5" fmla="*/ 16 h 71"/>
                <a:gd name="T6" fmla="*/ 27 w 69"/>
                <a:gd name="T7" fmla="*/ 22 h 71"/>
                <a:gd name="T8" fmla="*/ 27 w 69"/>
                <a:gd name="T9" fmla="*/ 22 h 71"/>
                <a:gd name="T10" fmla="*/ 42 w 69"/>
                <a:gd name="T11" fmla="*/ 33 h 71"/>
                <a:gd name="T12" fmla="*/ 55 w 69"/>
                <a:gd name="T13" fmla="*/ 46 h 71"/>
                <a:gd name="T14" fmla="*/ 68 w 69"/>
                <a:gd name="T15" fmla="*/ 60 h 71"/>
                <a:gd name="T16" fmla="*/ 68 w 69"/>
                <a:gd name="T17" fmla="*/ 60 h 71"/>
                <a:gd name="T18" fmla="*/ 69 w 69"/>
                <a:gd name="T19" fmla="*/ 64 h 71"/>
                <a:gd name="T20" fmla="*/ 68 w 69"/>
                <a:gd name="T21" fmla="*/ 67 h 71"/>
                <a:gd name="T22" fmla="*/ 65 w 69"/>
                <a:gd name="T23" fmla="*/ 70 h 71"/>
                <a:gd name="T24" fmla="*/ 65 w 69"/>
                <a:gd name="T25" fmla="*/ 70 h 71"/>
                <a:gd name="T26" fmla="*/ 62 w 69"/>
                <a:gd name="T27" fmla="*/ 71 h 71"/>
                <a:gd name="T28" fmla="*/ 58 w 69"/>
                <a:gd name="T29" fmla="*/ 70 h 71"/>
                <a:gd name="T30" fmla="*/ 56 w 69"/>
                <a:gd name="T31" fmla="*/ 68 h 71"/>
                <a:gd name="T32" fmla="*/ 56 w 69"/>
                <a:gd name="T33" fmla="*/ 68 h 71"/>
                <a:gd name="T34" fmla="*/ 44 w 69"/>
                <a:gd name="T35" fmla="*/ 54 h 71"/>
                <a:gd name="T36" fmla="*/ 31 w 69"/>
                <a:gd name="T37" fmla="*/ 42 h 71"/>
                <a:gd name="T38" fmla="*/ 16 w 69"/>
                <a:gd name="T39" fmla="*/ 30 h 71"/>
                <a:gd name="T40" fmla="*/ 16 w 69"/>
                <a:gd name="T41" fmla="*/ 30 h 71"/>
                <a:gd name="T42" fmla="*/ 10 w 69"/>
                <a:gd name="T43" fmla="*/ 24 h 71"/>
                <a:gd name="T44" fmla="*/ 5 w 69"/>
                <a:gd name="T45" fmla="*/ 18 h 71"/>
                <a:gd name="T46" fmla="*/ 1 w 69"/>
                <a:gd name="T47" fmla="*/ 11 h 71"/>
                <a:gd name="T48" fmla="*/ 1 w 69"/>
                <a:gd name="T49" fmla="*/ 11 h 71"/>
                <a:gd name="T50" fmla="*/ 0 w 69"/>
                <a:gd name="T51" fmla="*/ 8 h 71"/>
                <a:gd name="T52" fmla="*/ 1 w 69"/>
                <a:gd name="T53" fmla="*/ 4 h 71"/>
                <a:gd name="T54" fmla="*/ 3 w 69"/>
                <a:gd name="T55" fmla="*/ 2 h 71"/>
                <a:gd name="T56" fmla="*/ 3 w 69"/>
                <a:gd name="T57" fmla="*/ 2 h 71"/>
                <a:gd name="T58" fmla="*/ 7 w 69"/>
                <a:gd name="T59" fmla="*/ 0 h 71"/>
                <a:gd name="T60" fmla="*/ 10 w 69"/>
                <a:gd name="T61" fmla="*/ 1 h 71"/>
                <a:gd name="T62" fmla="*/ 13 w 69"/>
                <a:gd name="T63" fmla="*/ 4 h 71"/>
                <a:gd name="T64" fmla="*/ 13 w 69"/>
                <a:gd name="T65" fmla="*/ 4 h 7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9"/>
                <a:gd name="T100" fmla="*/ 0 h 71"/>
                <a:gd name="T101" fmla="*/ 69 w 69"/>
                <a:gd name="T102" fmla="*/ 71 h 7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9" h="71">
                  <a:moveTo>
                    <a:pt x="13" y="4"/>
                  </a:moveTo>
                  <a:lnTo>
                    <a:pt x="17" y="10"/>
                  </a:lnTo>
                  <a:lnTo>
                    <a:pt x="21" y="16"/>
                  </a:lnTo>
                  <a:lnTo>
                    <a:pt x="27" y="22"/>
                  </a:lnTo>
                  <a:lnTo>
                    <a:pt x="42" y="33"/>
                  </a:lnTo>
                  <a:lnTo>
                    <a:pt x="55" y="46"/>
                  </a:lnTo>
                  <a:lnTo>
                    <a:pt x="68" y="60"/>
                  </a:lnTo>
                  <a:lnTo>
                    <a:pt x="69" y="64"/>
                  </a:lnTo>
                  <a:lnTo>
                    <a:pt x="68" y="67"/>
                  </a:lnTo>
                  <a:lnTo>
                    <a:pt x="65" y="70"/>
                  </a:lnTo>
                  <a:lnTo>
                    <a:pt x="62" y="71"/>
                  </a:lnTo>
                  <a:lnTo>
                    <a:pt x="58" y="70"/>
                  </a:lnTo>
                  <a:lnTo>
                    <a:pt x="56" y="68"/>
                  </a:lnTo>
                  <a:lnTo>
                    <a:pt x="44" y="54"/>
                  </a:lnTo>
                  <a:lnTo>
                    <a:pt x="31" y="42"/>
                  </a:lnTo>
                  <a:lnTo>
                    <a:pt x="16" y="30"/>
                  </a:lnTo>
                  <a:lnTo>
                    <a:pt x="10" y="24"/>
                  </a:lnTo>
                  <a:lnTo>
                    <a:pt x="5" y="18"/>
                  </a:lnTo>
                  <a:lnTo>
                    <a:pt x="1" y="11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2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41" name="Freeform 588"/>
            <p:cNvSpPr>
              <a:spLocks/>
            </p:cNvSpPr>
            <p:nvPr/>
          </p:nvSpPr>
          <p:spPr bwMode="auto">
            <a:xfrm>
              <a:off x="767" y="1509"/>
              <a:ext cx="60" cy="78"/>
            </a:xfrm>
            <a:custGeom>
              <a:avLst/>
              <a:gdLst>
                <a:gd name="T0" fmla="*/ 14 w 60"/>
                <a:gd name="T1" fmla="*/ 5 h 78"/>
                <a:gd name="T2" fmla="*/ 21 w 60"/>
                <a:gd name="T3" fmla="*/ 20 h 78"/>
                <a:gd name="T4" fmla="*/ 29 w 60"/>
                <a:gd name="T5" fmla="*/ 35 h 78"/>
                <a:gd name="T6" fmla="*/ 37 w 60"/>
                <a:gd name="T7" fmla="*/ 50 h 78"/>
                <a:gd name="T8" fmla="*/ 37 w 60"/>
                <a:gd name="T9" fmla="*/ 50 h 78"/>
                <a:gd name="T10" fmla="*/ 43 w 60"/>
                <a:gd name="T11" fmla="*/ 56 h 78"/>
                <a:gd name="T12" fmla="*/ 49 w 60"/>
                <a:gd name="T13" fmla="*/ 61 h 78"/>
                <a:gd name="T14" fmla="*/ 57 w 60"/>
                <a:gd name="T15" fmla="*/ 65 h 78"/>
                <a:gd name="T16" fmla="*/ 57 w 60"/>
                <a:gd name="T17" fmla="*/ 65 h 78"/>
                <a:gd name="T18" fmla="*/ 59 w 60"/>
                <a:gd name="T19" fmla="*/ 67 h 78"/>
                <a:gd name="T20" fmla="*/ 60 w 60"/>
                <a:gd name="T21" fmla="*/ 71 h 78"/>
                <a:gd name="T22" fmla="*/ 59 w 60"/>
                <a:gd name="T23" fmla="*/ 75 h 78"/>
                <a:gd name="T24" fmla="*/ 59 w 60"/>
                <a:gd name="T25" fmla="*/ 75 h 78"/>
                <a:gd name="T26" fmla="*/ 56 w 60"/>
                <a:gd name="T27" fmla="*/ 77 h 78"/>
                <a:gd name="T28" fmla="*/ 53 w 60"/>
                <a:gd name="T29" fmla="*/ 78 h 78"/>
                <a:gd name="T30" fmla="*/ 49 w 60"/>
                <a:gd name="T31" fmla="*/ 77 h 78"/>
                <a:gd name="T32" fmla="*/ 49 w 60"/>
                <a:gd name="T33" fmla="*/ 77 h 78"/>
                <a:gd name="T34" fmla="*/ 40 w 60"/>
                <a:gd name="T35" fmla="*/ 72 h 78"/>
                <a:gd name="T36" fmla="*/ 32 w 60"/>
                <a:gd name="T37" fmla="*/ 65 h 78"/>
                <a:gd name="T38" fmla="*/ 25 w 60"/>
                <a:gd name="T39" fmla="*/ 56 h 78"/>
                <a:gd name="T40" fmla="*/ 25 w 60"/>
                <a:gd name="T41" fmla="*/ 56 h 78"/>
                <a:gd name="T42" fmla="*/ 16 w 60"/>
                <a:gd name="T43" fmla="*/ 41 h 78"/>
                <a:gd name="T44" fmla="*/ 8 w 60"/>
                <a:gd name="T45" fmla="*/ 24 h 78"/>
                <a:gd name="T46" fmla="*/ 0 w 60"/>
                <a:gd name="T47" fmla="*/ 8 h 78"/>
                <a:gd name="T48" fmla="*/ 0 w 60"/>
                <a:gd name="T49" fmla="*/ 8 h 78"/>
                <a:gd name="T50" fmla="*/ 0 w 60"/>
                <a:gd name="T51" fmla="*/ 4 h 78"/>
                <a:gd name="T52" fmla="*/ 3 w 60"/>
                <a:gd name="T53" fmla="*/ 1 h 78"/>
                <a:gd name="T54" fmla="*/ 6 w 60"/>
                <a:gd name="T55" fmla="*/ 0 h 78"/>
                <a:gd name="T56" fmla="*/ 6 w 60"/>
                <a:gd name="T57" fmla="*/ 0 h 78"/>
                <a:gd name="T58" fmla="*/ 10 w 60"/>
                <a:gd name="T59" fmla="*/ 0 h 78"/>
                <a:gd name="T60" fmla="*/ 13 w 60"/>
                <a:gd name="T61" fmla="*/ 2 h 78"/>
                <a:gd name="T62" fmla="*/ 14 w 60"/>
                <a:gd name="T63" fmla="*/ 5 h 78"/>
                <a:gd name="T64" fmla="*/ 14 w 60"/>
                <a:gd name="T65" fmla="*/ 5 h 7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0"/>
                <a:gd name="T100" fmla="*/ 0 h 78"/>
                <a:gd name="T101" fmla="*/ 60 w 60"/>
                <a:gd name="T102" fmla="*/ 78 h 7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0" h="78">
                  <a:moveTo>
                    <a:pt x="14" y="5"/>
                  </a:moveTo>
                  <a:lnTo>
                    <a:pt x="21" y="20"/>
                  </a:lnTo>
                  <a:lnTo>
                    <a:pt x="29" y="35"/>
                  </a:lnTo>
                  <a:lnTo>
                    <a:pt x="37" y="50"/>
                  </a:lnTo>
                  <a:lnTo>
                    <a:pt x="43" y="56"/>
                  </a:lnTo>
                  <a:lnTo>
                    <a:pt x="49" y="61"/>
                  </a:lnTo>
                  <a:lnTo>
                    <a:pt x="57" y="65"/>
                  </a:lnTo>
                  <a:lnTo>
                    <a:pt x="59" y="67"/>
                  </a:lnTo>
                  <a:lnTo>
                    <a:pt x="60" y="71"/>
                  </a:lnTo>
                  <a:lnTo>
                    <a:pt x="59" y="75"/>
                  </a:lnTo>
                  <a:lnTo>
                    <a:pt x="56" y="77"/>
                  </a:lnTo>
                  <a:lnTo>
                    <a:pt x="53" y="78"/>
                  </a:lnTo>
                  <a:lnTo>
                    <a:pt x="49" y="77"/>
                  </a:lnTo>
                  <a:lnTo>
                    <a:pt x="40" y="72"/>
                  </a:lnTo>
                  <a:lnTo>
                    <a:pt x="32" y="65"/>
                  </a:lnTo>
                  <a:lnTo>
                    <a:pt x="25" y="56"/>
                  </a:lnTo>
                  <a:lnTo>
                    <a:pt x="16" y="41"/>
                  </a:lnTo>
                  <a:lnTo>
                    <a:pt x="8" y="24"/>
                  </a:lnTo>
                  <a:lnTo>
                    <a:pt x="0" y="8"/>
                  </a:lnTo>
                  <a:lnTo>
                    <a:pt x="0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3" y="2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42" name="Freeform 589"/>
            <p:cNvSpPr>
              <a:spLocks/>
            </p:cNvSpPr>
            <p:nvPr/>
          </p:nvSpPr>
          <p:spPr bwMode="auto">
            <a:xfrm>
              <a:off x="738" y="1536"/>
              <a:ext cx="73" cy="69"/>
            </a:xfrm>
            <a:custGeom>
              <a:avLst/>
              <a:gdLst>
                <a:gd name="T0" fmla="*/ 12 w 73"/>
                <a:gd name="T1" fmla="*/ 3 h 69"/>
                <a:gd name="T2" fmla="*/ 20 w 73"/>
                <a:gd name="T3" fmla="*/ 9 h 69"/>
                <a:gd name="T4" fmla="*/ 28 w 73"/>
                <a:gd name="T5" fmla="*/ 15 h 69"/>
                <a:gd name="T6" fmla="*/ 36 w 73"/>
                <a:gd name="T7" fmla="*/ 20 h 69"/>
                <a:gd name="T8" fmla="*/ 36 w 73"/>
                <a:gd name="T9" fmla="*/ 20 h 69"/>
                <a:gd name="T10" fmla="*/ 47 w 73"/>
                <a:gd name="T11" fmla="*/ 29 h 69"/>
                <a:gd name="T12" fmla="*/ 56 w 73"/>
                <a:gd name="T13" fmla="*/ 40 h 69"/>
                <a:gd name="T14" fmla="*/ 65 w 73"/>
                <a:gd name="T15" fmla="*/ 52 h 69"/>
                <a:gd name="T16" fmla="*/ 65 w 73"/>
                <a:gd name="T17" fmla="*/ 52 h 69"/>
                <a:gd name="T18" fmla="*/ 66 w 73"/>
                <a:gd name="T19" fmla="*/ 54 h 69"/>
                <a:gd name="T20" fmla="*/ 68 w 73"/>
                <a:gd name="T21" fmla="*/ 55 h 69"/>
                <a:gd name="T22" fmla="*/ 70 w 73"/>
                <a:gd name="T23" fmla="*/ 56 h 69"/>
                <a:gd name="T24" fmla="*/ 70 w 73"/>
                <a:gd name="T25" fmla="*/ 56 h 69"/>
                <a:gd name="T26" fmla="*/ 72 w 73"/>
                <a:gd name="T27" fmla="*/ 58 h 69"/>
                <a:gd name="T28" fmla="*/ 73 w 73"/>
                <a:gd name="T29" fmla="*/ 62 h 69"/>
                <a:gd name="T30" fmla="*/ 72 w 73"/>
                <a:gd name="T31" fmla="*/ 65 h 69"/>
                <a:gd name="T32" fmla="*/ 72 w 73"/>
                <a:gd name="T33" fmla="*/ 65 h 69"/>
                <a:gd name="T34" fmla="*/ 70 w 73"/>
                <a:gd name="T35" fmla="*/ 68 h 69"/>
                <a:gd name="T36" fmla="*/ 66 w 73"/>
                <a:gd name="T37" fmla="*/ 69 h 69"/>
                <a:gd name="T38" fmla="*/ 62 w 73"/>
                <a:gd name="T39" fmla="*/ 68 h 69"/>
                <a:gd name="T40" fmla="*/ 62 w 73"/>
                <a:gd name="T41" fmla="*/ 68 h 69"/>
                <a:gd name="T42" fmla="*/ 61 w 73"/>
                <a:gd name="T43" fmla="*/ 67 h 69"/>
                <a:gd name="T44" fmla="*/ 59 w 73"/>
                <a:gd name="T45" fmla="*/ 66 h 69"/>
                <a:gd name="T46" fmla="*/ 57 w 73"/>
                <a:gd name="T47" fmla="*/ 65 h 69"/>
                <a:gd name="T48" fmla="*/ 57 w 73"/>
                <a:gd name="T49" fmla="*/ 65 h 69"/>
                <a:gd name="T50" fmla="*/ 46 w 73"/>
                <a:gd name="T51" fmla="*/ 50 h 69"/>
                <a:gd name="T52" fmla="*/ 34 w 73"/>
                <a:gd name="T53" fmla="*/ 36 h 69"/>
                <a:gd name="T54" fmla="*/ 18 w 73"/>
                <a:gd name="T55" fmla="*/ 25 h 69"/>
                <a:gd name="T56" fmla="*/ 18 w 73"/>
                <a:gd name="T57" fmla="*/ 25 h 69"/>
                <a:gd name="T58" fmla="*/ 12 w 73"/>
                <a:gd name="T59" fmla="*/ 21 h 69"/>
                <a:gd name="T60" fmla="*/ 6 w 73"/>
                <a:gd name="T61" fmla="*/ 16 h 69"/>
                <a:gd name="T62" fmla="*/ 1 w 73"/>
                <a:gd name="T63" fmla="*/ 11 h 69"/>
                <a:gd name="T64" fmla="*/ 1 w 73"/>
                <a:gd name="T65" fmla="*/ 11 h 69"/>
                <a:gd name="T66" fmla="*/ 0 w 73"/>
                <a:gd name="T67" fmla="*/ 7 h 69"/>
                <a:gd name="T68" fmla="*/ 0 w 73"/>
                <a:gd name="T69" fmla="*/ 3 h 69"/>
                <a:gd name="T70" fmla="*/ 3 w 73"/>
                <a:gd name="T71" fmla="*/ 1 h 69"/>
                <a:gd name="T72" fmla="*/ 3 w 73"/>
                <a:gd name="T73" fmla="*/ 1 h 69"/>
                <a:gd name="T74" fmla="*/ 6 w 73"/>
                <a:gd name="T75" fmla="*/ 0 h 69"/>
                <a:gd name="T76" fmla="*/ 9 w 73"/>
                <a:gd name="T77" fmla="*/ 0 h 69"/>
                <a:gd name="T78" fmla="*/ 12 w 73"/>
                <a:gd name="T79" fmla="*/ 3 h 69"/>
                <a:gd name="T80" fmla="*/ 12 w 73"/>
                <a:gd name="T81" fmla="*/ 3 h 6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3"/>
                <a:gd name="T124" fmla="*/ 0 h 69"/>
                <a:gd name="T125" fmla="*/ 73 w 73"/>
                <a:gd name="T126" fmla="*/ 69 h 6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3" h="69">
                  <a:moveTo>
                    <a:pt x="12" y="3"/>
                  </a:moveTo>
                  <a:lnTo>
                    <a:pt x="20" y="9"/>
                  </a:lnTo>
                  <a:lnTo>
                    <a:pt x="28" y="15"/>
                  </a:lnTo>
                  <a:lnTo>
                    <a:pt x="36" y="20"/>
                  </a:lnTo>
                  <a:lnTo>
                    <a:pt x="47" y="29"/>
                  </a:lnTo>
                  <a:lnTo>
                    <a:pt x="56" y="40"/>
                  </a:lnTo>
                  <a:lnTo>
                    <a:pt x="65" y="52"/>
                  </a:lnTo>
                  <a:lnTo>
                    <a:pt x="66" y="54"/>
                  </a:lnTo>
                  <a:lnTo>
                    <a:pt x="68" y="55"/>
                  </a:lnTo>
                  <a:lnTo>
                    <a:pt x="70" y="56"/>
                  </a:lnTo>
                  <a:lnTo>
                    <a:pt x="72" y="58"/>
                  </a:lnTo>
                  <a:lnTo>
                    <a:pt x="73" y="62"/>
                  </a:lnTo>
                  <a:lnTo>
                    <a:pt x="72" y="65"/>
                  </a:lnTo>
                  <a:lnTo>
                    <a:pt x="70" y="68"/>
                  </a:lnTo>
                  <a:lnTo>
                    <a:pt x="66" y="69"/>
                  </a:lnTo>
                  <a:lnTo>
                    <a:pt x="62" y="68"/>
                  </a:lnTo>
                  <a:lnTo>
                    <a:pt x="61" y="67"/>
                  </a:lnTo>
                  <a:lnTo>
                    <a:pt x="59" y="66"/>
                  </a:lnTo>
                  <a:lnTo>
                    <a:pt x="57" y="65"/>
                  </a:lnTo>
                  <a:lnTo>
                    <a:pt x="46" y="50"/>
                  </a:lnTo>
                  <a:lnTo>
                    <a:pt x="34" y="36"/>
                  </a:lnTo>
                  <a:lnTo>
                    <a:pt x="18" y="25"/>
                  </a:lnTo>
                  <a:lnTo>
                    <a:pt x="12" y="21"/>
                  </a:lnTo>
                  <a:lnTo>
                    <a:pt x="6" y="16"/>
                  </a:lnTo>
                  <a:lnTo>
                    <a:pt x="1" y="11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1"/>
                  </a:lnTo>
                  <a:lnTo>
                    <a:pt x="6" y="0"/>
                  </a:lnTo>
                  <a:lnTo>
                    <a:pt x="9" y="0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43" name="Freeform 590"/>
            <p:cNvSpPr>
              <a:spLocks/>
            </p:cNvSpPr>
            <p:nvPr/>
          </p:nvSpPr>
          <p:spPr bwMode="auto">
            <a:xfrm>
              <a:off x="730" y="1544"/>
              <a:ext cx="62" cy="75"/>
            </a:xfrm>
            <a:custGeom>
              <a:avLst/>
              <a:gdLst>
                <a:gd name="T0" fmla="*/ 14 w 62"/>
                <a:gd name="T1" fmla="*/ 5 h 75"/>
                <a:gd name="T2" fmla="*/ 19 w 62"/>
                <a:gd name="T3" fmla="*/ 15 h 75"/>
                <a:gd name="T4" fmla="*/ 26 w 62"/>
                <a:gd name="T5" fmla="*/ 24 h 75"/>
                <a:gd name="T6" fmla="*/ 34 w 62"/>
                <a:gd name="T7" fmla="*/ 31 h 75"/>
                <a:gd name="T8" fmla="*/ 34 w 62"/>
                <a:gd name="T9" fmla="*/ 31 h 75"/>
                <a:gd name="T10" fmla="*/ 45 w 62"/>
                <a:gd name="T11" fmla="*/ 42 h 75"/>
                <a:gd name="T12" fmla="*/ 54 w 62"/>
                <a:gd name="T13" fmla="*/ 52 h 75"/>
                <a:gd name="T14" fmla="*/ 61 w 62"/>
                <a:gd name="T15" fmla="*/ 64 h 75"/>
                <a:gd name="T16" fmla="*/ 61 w 62"/>
                <a:gd name="T17" fmla="*/ 64 h 75"/>
                <a:gd name="T18" fmla="*/ 62 w 62"/>
                <a:gd name="T19" fmla="*/ 67 h 75"/>
                <a:gd name="T20" fmla="*/ 62 w 62"/>
                <a:gd name="T21" fmla="*/ 71 h 75"/>
                <a:gd name="T22" fmla="*/ 60 w 62"/>
                <a:gd name="T23" fmla="*/ 74 h 75"/>
                <a:gd name="T24" fmla="*/ 60 w 62"/>
                <a:gd name="T25" fmla="*/ 74 h 75"/>
                <a:gd name="T26" fmla="*/ 57 w 62"/>
                <a:gd name="T27" fmla="*/ 75 h 75"/>
                <a:gd name="T28" fmla="*/ 53 w 62"/>
                <a:gd name="T29" fmla="*/ 75 h 75"/>
                <a:gd name="T30" fmla="*/ 50 w 62"/>
                <a:gd name="T31" fmla="*/ 73 h 75"/>
                <a:gd name="T32" fmla="*/ 50 w 62"/>
                <a:gd name="T33" fmla="*/ 73 h 75"/>
                <a:gd name="T34" fmla="*/ 43 w 62"/>
                <a:gd name="T35" fmla="*/ 61 h 75"/>
                <a:gd name="T36" fmla="*/ 34 w 62"/>
                <a:gd name="T37" fmla="*/ 51 h 75"/>
                <a:gd name="T38" fmla="*/ 24 w 62"/>
                <a:gd name="T39" fmla="*/ 41 h 75"/>
                <a:gd name="T40" fmla="*/ 24 w 62"/>
                <a:gd name="T41" fmla="*/ 41 h 75"/>
                <a:gd name="T42" fmla="*/ 15 w 62"/>
                <a:gd name="T43" fmla="*/ 31 h 75"/>
                <a:gd name="T44" fmla="*/ 6 w 62"/>
                <a:gd name="T45" fmla="*/ 20 h 75"/>
                <a:gd name="T46" fmla="*/ 0 w 62"/>
                <a:gd name="T47" fmla="*/ 8 h 75"/>
                <a:gd name="T48" fmla="*/ 0 w 62"/>
                <a:gd name="T49" fmla="*/ 8 h 75"/>
                <a:gd name="T50" fmla="*/ 1 w 62"/>
                <a:gd name="T51" fmla="*/ 4 h 75"/>
                <a:gd name="T52" fmla="*/ 3 w 62"/>
                <a:gd name="T53" fmla="*/ 1 h 75"/>
                <a:gd name="T54" fmla="*/ 6 w 62"/>
                <a:gd name="T55" fmla="*/ 0 h 75"/>
                <a:gd name="T56" fmla="*/ 6 w 62"/>
                <a:gd name="T57" fmla="*/ 0 h 75"/>
                <a:gd name="T58" fmla="*/ 10 w 62"/>
                <a:gd name="T59" fmla="*/ 0 h 75"/>
                <a:gd name="T60" fmla="*/ 13 w 62"/>
                <a:gd name="T61" fmla="*/ 2 h 75"/>
                <a:gd name="T62" fmla="*/ 14 w 62"/>
                <a:gd name="T63" fmla="*/ 5 h 75"/>
                <a:gd name="T64" fmla="*/ 14 w 62"/>
                <a:gd name="T65" fmla="*/ 5 h 7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2"/>
                <a:gd name="T100" fmla="*/ 0 h 75"/>
                <a:gd name="T101" fmla="*/ 62 w 62"/>
                <a:gd name="T102" fmla="*/ 75 h 7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2" h="75">
                  <a:moveTo>
                    <a:pt x="14" y="5"/>
                  </a:moveTo>
                  <a:lnTo>
                    <a:pt x="19" y="15"/>
                  </a:lnTo>
                  <a:lnTo>
                    <a:pt x="26" y="24"/>
                  </a:lnTo>
                  <a:lnTo>
                    <a:pt x="34" y="31"/>
                  </a:lnTo>
                  <a:lnTo>
                    <a:pt x="45" y="42"/>
                  </a:lnTo>
                  <a:lnTo>
                    <a:pt x="54" y="52"/>
                  </a:lnTo>
                  <a:lnTo>
                    <a:pt x="61" y="64"/>
                  </a:lnTo>
                  <a:lnTo>
                    <a:pt x="62" y="67"/>
                  </a:lnTo>
                  <a:lnTo>
                    <a:pt x="62" y="71"/>
                  </a:lnTo>
                  <a:lnTo>
                    <a:pt x="60" y="74"/>
                  </a:lnTo>
                  <a:lnTo>
                    <a:pt x="57" y="75"/>
                  </a:lnTo>
                  <a:lnTo>
                    <a:pt x="53" y="75"/>
                  </a:lnTo>
                  <a:lnTo>
                    <a:pt x="50" y="73"/>
                  </a:lnTo>
                  <a:lnTo>
                    <a:pt x="43" y="61"/>
                  </a:lnTo>
                  <a:lnTo>
                    <a:pt x="34" y="51"/>
                  </a:lnTo>
                  <a:lnTo>
                    <a:pt x="24" y="41"/>
                  </a:lnTo>
                  <a:lnTo>
                    <a:pt x="15" y="31"/>
                  </a:lnTo>
                  <a:lnTo>
                    <a:pt x="6" y="20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3" y="2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44" name="Freeform 591"/>
            <p:cNvSpPr>
              <a:spLocks/>
            </p:cNvSpPr>
            <p:nvPr/>
          </p:nvSpPr>
          <p:spPr bwMode="auto">
            <a:xfrm>
              <a:off x="718" y="1570"/>
              <a:ext cx="58" cy="71"/>
            </a:xfrm>
            <a:custGeom>
              <a:avLst/>
              <a:gdLst>
                <a:gd name="T0" fmla="*/ 13 w 58"/>
                <a:gd name="T1" fmla="*/ 4 h 71"/>
                <a:gd name="T2" fmla="*/ 26 w 58"/>
                <a:gd name="T3" fmla="*/ 25 h 71"/>
                <a:gd name="T4" fmla="*/ 42 w 58"/>
                <a:gd name="T5" fmla="*/ 42 h 71"/>
                <a:gd name="T6" fmla="*/ 57 w 58"/>
                <a:gd name="T7" fmla="*/ 60 h 71"/>
                <a:gd name="T8" fmla="*/ 57 w 58"/>
                <a:gd name="T9" fmla="*/ 60 h 71"/>
                <a:gd name="T10" fmla="*/ 58 w 58"/>
                <a:gd name="T11" fmla="*/ 64 h 71"/>
                <a:gd name="T12" fmla="*/ 58 w 58"/>
                <a:gd name="T13" fmla="*/ 67 h 71"/>
                <a:gd name="T14" fmla="*/ 55 w 58"/>
                <a:gd name="T15" fmla="*/ 70 h 71"/>
                <a:gd name="T16" fmla="*/ 55 w 58"/>
                <a:gd name="T17" fmla="*/ 70 h 71"/>
                <a:gd name="T18" fmla="*/ 52 w 58"/>
                <a:gd name="T19" fmla="*/ 71 h 71"/>
                <a:gd name="T20" fmla="*/ 48 w 58"/>
                <a:gd name="T21" fmla="*/ 71 h 71"/>
                <a:gd name="T22" fmla="*/ 45 w 58"/>
                <a:gd name="T23" fmla="*/ 68 h 71"/>
                <a:gd name="T24" fmla="*/ 45 w 58"/>
                <a:gd name="T25" fmla="*/ 68 h 71"/>
                <a:gd name="T26" fmla="*/ 36 w 58"/>
                <a:gd name="T27" fmla="*/ 56 h 71"/>
                <a:gd name="T28" fmla="*/ 26 w 58"/>
                <a:gd name="T29" fmla="*/ 45 h 71"/>
                <a:gd name="T30" fmla="*/ 15 w 58"/>
                <a:gd name="T31" fmla="*/ 34 h 71"/>
                <a:gd name="T32" fmla="*/ 15 w 58"/>
                <a:gd name="T33" fmla="*/ 34 h 71"/>
                <a:gd name="T34" fmla="*/ 9 w 58"/>
                <a:gd name="T35" fmla="*/ 26 h 71"/>
                <a:gd name="T36" fmla="*/ 4 w 58"/>
                <a:gd name="T37" fmla="*/ 18 h 71"/>
                <a:gd name="T38" fmla="*/ 0 w 58"/>
                <a:gd name="T39" fmla="*/ 9 h 71"/>
                <a:gd name="T40" fmla="*/ 0 w 58"/>
                <a:gd name="T41" fmla="*/ 9 h 71"/>
                <a:gd name="T42" fmla="*/ 0 w 58"/>
                <a:gd name="T43" fmla="*/ 6 h 71"/>
                <a:gd name="T44" fmla="*/ 1 w 58"/>
                <a:gd name="T45" fmla="*/ 3 h 71"/>
                <a:gd name="T46" fmla="*/ 4 w 58"/>
                <a:gd name="T47" fmla="*/ 1 h 71"/>
                <a:gd name="T48" fmla="*/ 4 w 58"/>
                <a:gd name="T49" fmla="*/ 1 h 71"/>
                <a:gd name="T50" fmla="*/ 7 w 58"/>
                <a:gd name="T51" fmla="*/ 0 h 71"/>
                <a:gd name="T52" fmla="*/ 11 w 58"/>
                <a:gd name="T53" fmla="*/ 2 h 71"/>
                <a:gd name="T54" fmla="*/ 13 w 58"/>
                <a:gd name="T55" fmla="*/ 4 h 71"/>
                <a:gd name="T56" fmla="*/ 13 w 58"/>
                <a:gd name="T57" fmla="*/ 4 h 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8"/>
                <a:gd name="T88" fmla="*/ 0 h 71"/>
                <a:gd name="T89" fmla="*/ 58 w 58"/>
                <a:gd name="T90" fmla="*/ 71 h 7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8" h="71">
                  <a:moveTo>
                    <a:pt x="13" y="4"/>
                  </a:moveTo>
                  <a:lnTo>
                    <a:pt x="26" y="25"/>
                  </a:lnTo>
                  <a:lnTo>
                    <a:pt x="42" y="42"/>
                  </a:lnTo>
                  <a:lnTo>
                    <a:pt x="57" y="60"/>
                  </a:lnTo>
                  <a:lnTo>
                    <a:pt x="58" y="64"/>
                  </a:lnTo>
                  <a:lnTo>
                    <a:pt x="58" y="67"/>
                  </a:lnTo>
                  <a:lnTo>
                    <a:pt x="55" y="70"/>
                  </a:lnTo>
                  <a:lnTo>
                    <a:pt x="52" y="71"/>
                  </a:lnTo>
                  <a:lnTo>
                    <a:pt x="48" y="71"/>
                  </a:lnTo>
                  <a:lnTo>
                    <a:pt x="45" y="68"/>
                  </a:lnTo>
                  <a:lnTo>
                    <a:pt x="36" y="56"/>
                  </a:lnTo>
                  <a:lnTo>
                    <a:pt x="26" y="45"/>
                  </a:lnTo>
                  <a:lnTo>
                    <a:pt x="15" y="34"/>
                  </a:lnTo>
                  <a:lnTo>
                    <a:pt x="9" y="26"/>
                  </a:lnTo>
                  <a:lnTo>
                    <a:pt x="4" y="18"/>
                  </a:lnTo>
                  <a:lnTo>
                    <a:pt x="0" y="9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1"/>
                  </a:lnTo>
                  <a:lnTo>
                    <a:pt x="7" y="0"/>
                  </a:lnTo>
                  <a:lnTo>
                    <a:pt x="11" y="2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45" name="Freeform 592"/>
            <p:cNvSpPr>
              <a:spLocks/>
            </p:cNvSpPr>
            <p:nvPr/>
          </p:nvSpPr>
          <p:spPr bwMode="auto">
            <a:xfrm>
              <a:off x="707" y="1588"/>
              <a:ext cx="50" cy="80"/>
            </a:xfrm>
            <a:custGeom>
              <a:avLst/>
              <a:gdLst>
                <a:gd name="T0" fmla="*/ 13 w 50"/>
                <a:gd name="T1" fmla="*/ 4 h 80"/>
                <a:gd name="T2" fmla="*/ 16 w 50"/>
                <a:gd name="T3" fmla="*/ 14 h 80"/>
                <a:gd name="T4" fmla="*/ 20 w 50"/>
                <a:gd name="T5" fmla="*/ 23 h 80"/>
                <a:gd name="T6" fmla="*/ 27 w 50"/>
                <a:gd name="T7" fmla="*/ 32 h 80"/>
                <a:gd name="T8" fmla="*/ 27 w 50"/>
                <a:gd name="T9" fmla="*/ 32 h 80"/>
                <a:gd name="T10" fmla="*/ 28 w 50"/>
                <a:gd name="T11" fmla="*/ 34 h 80"/>
                <a:gd name="T12" fmla="*/ 29 w 50"/>
                <a:gd name="T13" fmla="*/ 36 h 80"/>
                <a:gd name="T14" fmla="*/ 30 w 50"/>
                <a:gd name="T15" fmla="*/ 38 h 80"/>
                <a:gd name="T16" fmla="*/ 30 w 50"/>
                <a:gd name="T17" fmla="*/ 38 h 80"/>
                <a:gd name="T18" fmla="*/ 36 w 50"/>
                <a:gd name="T19" fmla="*/ 46 h 80"/>
                <a:gd name="T20" fmla="*/ 41 w 50"/>
                <a:gd name="T21" fmla="*/ 54 h 80"/>
                <a:gd name="T22" fmla="*/ 46 w 50"/>
                <a:gd name="T23" fmla="*/ 62 h 80"/>
                <a:gd name="T24" fmla="*/ 46 w 50"/>
                <a:gd name="T25" fmla="*/ 62 h 80"/>
                <a:gd name="T26" fmla="*/ 48 w 50"/>
                <a:gd name="T27" fmla="*/ 64 h 80"/>
                <a:gd name="T28" fmla="*/ 49 w 50"/>
                <a:gd name="T29" fmla="*/ 67 h 80"/>
                <a:gd name="T30" fmla="*/ 49 w 50"/>
                <a:gd name="T31" fmla="*/ 70 h 80"/>
                <a:gd name="T32" fmla="*/ 49 w 50"/>
                <a:gd name="T33" fmla="*/ 70 h 80"/>
                <a:gd name="T34" fmla="*/ 49 w 50"/>
                <a:gd name="T35" fmla="*/ 70 h 80"/>
                <a:gd name="T36" fmla="*/ 49 w 50"/>
                <a:gd name="T37" fmla="*/ 69 h 80"/>
                <a:gd name="T38" fmla="*/ 49 w 50"/>
                <a:gd name="T39" fmla="*/ 69 h 80"/>
                <a:gd name="T40" fmla="*/ 49 w 50"/>
                <a:gd name="T41" fmla="*/ 69 h 80"/>
                <a:gd name="T42" fmla="*/ 50 w 50"/>
                <a:gd name="T43" fmla="*/ 72 h 80"/>
                <a:gd name="T44" fmla="*/ 50 w 50"/>
                <a:gd name="T45" fmla="*/ 76 h 80"/>
                <a:gd name="T46" fmla="*/ 48 w 50"/>
                <a:gd name="T47" fmla="*/ 78 h 80"/>
                <a:gd name="T48" fmla="*/ 48 w 50"/>
                <a:gd name="T49" fmla="*/ 78 h 80"/>
                <a:gd name="T50" fmla="*/ 44 w 50"/>
                <a:gd name="T51" fmla="*/ 80 h 80"/>
                <a:gd name="T52" fmla="*/ 41 w 50"/>
                <a:gd name="T53" fmla="*/ 79 h 80"/>
                <a:gd name="T54" fmla="*/ 38 w 50"/>
                <a:gd name="T55" fmla="*/ 77 h 80"/>
                <a:gd name="T56" fmla="*/ 38 w 50"/>
                <a:gd name="T57" fmla="*/ 77 h 80"/>
                <a:gd name="T58" fmla="*/ 37 w 50"/>
                <a:gd name="T59" fmla="*/ 74 h 80"/>
                <a:gd name="T60" fmla="*/ 35 w 50"/>
                <a:gd name="T61" fmla="*/ 71 h 80"/>
                <a:gd name="T62" fmla="*/ 34 w 50"/>
                <a:gd name="T63" fmla="*/ 68 h 80"/>
                <a:gd name="T64" fmla="*/ 34 w 50"/>
                <a:gd name="T65" fmla="*/ 68 h 80"/>
                <a:gd name="T66" fmla="*/ 27 w 50"/>
                <a:gd name="T67" fmla="*/ 58 h 80"/>
                <a:gd name="T68" fmla="*/ 20 w 50"/>
                <a:gd name="T69" fmla="*/ 48 h 80"/>
                <a:gd name="T70" fmla="*/ 15 w 50"/>
                <a:gd name="T71" fmla="*/ 38 h 80"/>
                <a:gd name="T72" fmla="*/ 15 w 50"/>
                <a:gd name="T73" fmla="*/ 38 h 80"/>
                <a:gd name="T74" fmla="*/ 8 w 50"/>
                <a:gd name="T75" fmla="*/ 29 h 80"/>
                <a:gd name="T76" fmla="*/ 3 w 50"/>
                <a:gd name="T77" fmla="*/ 19 h 80"/>
                <a:gd name="T78" fmla="*/ 0 w 50"/>
                <a:gd name="T79" fmla="*/ 8 h 80"/>
                <a:gd name="T80" fmla="*/ 0 w 50"/>
                <a:gd name="T81" fmla="*/ 8 h 80"/>
                <a:gd name="T82" fmla="*/ 0 w 50"/>
                <a:gd name="T83" fmla="*/ 5 h 80"/>
                <a:gd name="T84" fmla="*/ 1 w 50"/>
                <a:gd name="T85" fmla="*/ 2 h 80"/>
                <a:gd name="T86" fmla="*/ 4 w 50"/>
                <a:gd name="T87" fmla="*/ 0 h 80"/>
                <a:gd name="T88" fmla="*/ 4 w 50"/>
                <a:gd name="T89" fmla="*/ 0 h 80"/>
                <a:gd name="T90" fmla="*/ 8 w 50"/>
                <a:gd name="T91" fmla="*/ 0 h 80"/>
                <a:gd name="T92" fmla="*/ 11 w 50"/>
                <a:gd name="T93" fmla="*/ 1 h 80"/>
                <a:gd name="T94" fmla="*/ 13 w 50"/>
                <a:gd name="T95" fmla="*/ 4 h 80"/>
                <a:gd name="T96" fmla="*/ 13 w 50"/>
                <a:gd name="T97" fmla="*/ 4 h 8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0"/>
                <a:gd name="T148" fmla="*/ 0 h 80"/>
                <a:gd name="T149" fmla="*/ 50 w 50"/>
                <a:gd name="T150" fmla="*/ 80 h 8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0" h="80">
                  <a:moveTo>
                    <a:pt x="13" y="4"/>
                  </a:moveTo>
                  <a:lnTo>
                    <a:pt x="16" y="14"/>
                  </a:lnTo>
                  <a:lnTo>
                    <a:pt x="20" y="23"/>
                  </a:lnTo>
                  <a:lnTo>
                    <a:pt x="27" y="32"/>
                  </a:lnTo>
                  <a:lnTo>
                    <a:pt x="28" y="34"/>
                  </a:lnTo>
                  <a:lnTo>
                    <a:pt x="29" y="36"/>
                  </a:lnTo>
                  <a:lnTo>
                    <a:pt x="30" y="38"/>
                  </a:lnTo>
                  <a:lnTo>
                    <a:pt x="36" y="46"/>
                  </a:lnTo>
                  <a:lnTo>
                    <a:pt x="41" y="54"/>
                  </a:lnTo>
                  <a:lnTo>
                    <a:pt x="46" y="62"/>
                  </a:lnTo>
                  <a:lnTo>
                    <a:pt x="48" y="64"/>
                  </a:lnTo>
                  <a:lnTo>
                    <a:pt x="49" y="67"/>
                  </a:lnTo>
                  <a:lnTo>
                    <a:pt x="49" y="70"/>
                  </a:lnTo>
                  <a:lnTo>
                    <a:pt x="49" y="69"/>
                  </a:lnTo>
                  <a:lnTo>
                    <a:pt x="50" y="72"/>
                  </a:lnTo>
                  <a:lnTo>
                    <a:pt x="50" y="76"/>
                  </a:lnTo>
                  <a:lnTo>
                    <a:pt x="48" y="78"/>
                  </a:lnTo>
                  <a:lnTo>
                    <a:pt x="44" y="80"/>
                  </a:lnTo>
                  <a:lnTo>
                    <a:pt x="41" y="79"/>
                  </a:lnTo>
                  <a:lnTo>
                    <a:pt x="38" y="77"/>
                  </a:lnTo>
                  <a:lnTo>
                    <a:pt x="37" y="74"/>
                  </a:lnTo>
                  <a:lnTo>
                    <a:pt x="35" y="71"/>
                  </a:lnTo>
                  <a:lnTo>
                    <a:pt x="34" y="68"/>
                  </a:lnTo>
                  <a:lnTo>
                    <a:pt x="27" y="58"/>
                  </a:lnTo>
                  <a:lnTo>
                    <a:pt x="20" y="48"/>
                  </a:lnTo>
                  <a:lnTo>
                    <a:pt x="15" y="38"/>
                  </a:lnTo>
                  <a:lnTo>
                    <a:pt x="8" y="29"/>
                  </a:lnTo>
                  <a:lnTo>
                    <a:pt x="3" y="19"/>
                  </a:lnTo>
                  <a:lnTo>
                    <a:pt x="0" y="8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1" y="1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46" name="Freeform 593"/>
            <p:cNvSpPr>
              <a:spLocks/>
            </p:cNvSpPr>
            <p:nvPr/>
          </p:nvSpPr>
          <p:spPr bwMode="auto">
            <a:xfrm>
              <a:off x="684" y="1611"/>
              <a:ext cx="50" cy="84"/>
            </a:xfrm>
            <a:custGeom>
              <a:avLst/>
              <a:gdLst>
                <a:gd name="T0" fmla="*/ 13 w 50"/>
                <a:gd name="T1" fmla="*/ 2 h 84"/>
                <a:gd name="T2" fmla="*/ 22 w 50"/>
                <a:gd name="T3" fmla="*/ 14 h 84"/>
                <a:gd name="T4" fmla="*/ 31 w 50"/>
                <a:gd name="T5" fmla="*/ 26 h 84"/>
                <a:gd name="T6" fmla="*/ 38 w 50"/>
                <a:gd name="T7" fmla="*/ 39 h 84"/>
                <a:gd name="T8" fmla="*/ 38 w 50"/>
                <a:gd name="T9" fmla="*/ 39 h 84"/>
                <a:gd name="T10" fmla="*/ 41 w 50"/>
                <a:gd name="T11" fmla="*/ 51 h 84"/>
                <a:gd name="T12" fmla="*/ 45 w 50"/>
                <a:gd name="T13" fmla="*/ 63 h 84"/>
                <a:gd name="T14" fmla="*/ 50 w 50"/>
                <a:gd name="T15" fmla="*/ 75 h 84"/>
                <a:gd name="T16" fmla="*/ 50 w 50"/>
                <a:gd name="T17" fmla="*/ 75 h 84"/>
                <a:gd name="T18" fmla="*/ 50 w 50"/>
                <a:gd name="T19" fmla="*/ 78 h 84"/>
                <a:gd name="T20" fmla="*/ 49 w 50"/>
                <a:gd name="T21" fmla="*/ 81 h 84"/>
                <a:gd name="T22" fmla="*/ 45 w 50"/>
                <a:gd name="T23" fmla="*/ 84 h 84"/>
                <a:gd name="T24" fmla="*/ 45 w 50"/>
                <a:gd name="T25" fmla="*/ 84 h 84"/>
                <a:gd name="T26" fmla="*/ 42 w 50"/>
                <a:gd name="T27" fmla="*/ 84 h 84"/>
                <a:gd name="T28" fmla="*/ 39 w 50"/>
                <a:gd name="T29" fmla="*/ 82 h 84"/>
                <a:gd name="T30" fmla="*/ 37 w 50"/>
                <a:gd name="T31" fmla="*/ 79 h 84"/>
                <a:gd name="T32" fmla="*/ 37 w 50"/>
                <a:gd name="T33" fmla="*/ 79 h 84"/>
                <a:gd name="T34" fmla="*/ 32 w 50"/>
                <a:gd name="T35" fmla="*/ 67 h 84"/>
                <a:gd name="T36" fmla="*/ 28 w 50"/>
                <a:gd name="T37" fmla="*/ 55 h 84"/>
                <a:gd name="T38" fmla="*/ 25 w 50"/>
                <a:gd name="T39" fmla="*/ 42 h 84"/>
                <a:gd name="T40" fmla="*/ 25 w 50"/>
                <a:gd name="T41" fmla="*/ 42 h 84"/>
                <a:gd name="T42" fmla="*/ 18 w 50"/>
                <a:gd name="T43" fmla="*/ 31 h 84"/>
                <a:gd name="T44" fmla="*/ 10 w 50"/>
                <a:gd name="T45" fmla="*/ 21 h 84"/>
                <a:gd name="T46" fmla="*/ 2 w 50"/>
                <a:gd name="T47" fmla="*/ 12 h 84"/>
                <a:gd name="T48" fmla="*/ 2 w 50"/>
                <a:gd name="T49" fmla="*/ 12 h 84"/>
                <a:gd name="T50" fmla="*/ 0 w 50"/>
                <a:gd name="T51" fmla="*/ 9 h 84"/>
                <a:gd name="T52" fmla="*/ 0 w 50"/>
                <a:gd name="T53" fmla="*/ 5 h 84"/>
                <a:gd name="T54" fmla="*/ 2 w 50"/>
                <a:gd name="T55" fmla="*/ 2 h 84"/>
                <a:gd name="T56" fmla="*/ 2 w 50"/>
                <a:gd name="T57" fmla="*/ 2 h 84"/>
                <a:gd name="T58" fmla="*/ 6 w 50"/>
                <a:gd name="T59" fmla="*/ 0 h 84"/>
                <a:gd name="T60" fmla="*/ 9 w 50"/>
                <a:gd name="T61" fmla="*/ 1 h 84"/>
                <a:gd name="T62" fmla="*/ 13 w 50"/>
                <a:gd name="T63" fmla="*/ 2 h 84"/>
                <a:gd name="T64" fmla="*/ 13 w 50"/>
                <a:gd name="T65" fmla="*/ 2 h 8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0"/>
                <a:gd name="T100" fmla="*/ 0 h 84"/>
                <a:gd name="T101" fmla="*/ 50 w 50"/>
                <a:gd name="T102" fmla="*/ 84 h 8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0" h="84">
                  <a:moveTo>
                    <a:pt x="13" y="2"/>
                  </a:moveTo>
                  <a:lnTo>
                    <a:pt x="22" y="14"/>
                  </a:lnTo>
                  <a:lnTo>
                    <a:pt x="31" y="26"/>
                  </a:lnTo>
                  <a:lnTo>
                    <a:pt x="38" y="39"/>
                  </a:lnTo>
                  <a:lnTo>
                    <a:pt x="41" y="51"/>
                  </a:lnTo>
                  <a:lnTo>
                    <a:pt x="45" y="63"/>
                  </a:lnTo>
                  <a:lnTo>
                    <a:pt x="50" y="75"/>
                  </a:lnTo>
                  <a:lnTo>
                    <a:pt x="50" y="78"/>
                  </a:lnTo>
                  <a:lnTo>
                    <a:pt x="49" y="81"/>
                  </a:lnTo>
                  <a:lnTo>
                    <a:pt x="45" y="84"/>
                  </a:lnTo>
                  <a:lnTo>
                    <a:pt x="42" y="84"/>
                  </a:lnTo>
                  <a:lnTo>
                    <a:pt x="39" y="82"/>
                  </a:lnTo>
                  <a:lnTo>
                    <a:pt x="37" y="79"/>
                  </a:lnTo>
                  <a:lnTo>
                    <a:pt x="32" y="67"/>
                  </a:lnTo>
                  <a:lnTo>
                    <a:pt x="28" y="55"/>
                  </a:lnTo>
                  <a:lnTo>
                    <a:pt x="25" y="42"/>
                  </a:lnTo>
                  <a:lnTo>
                    <a:pt x="18" y="31"/>
                  </a:lnTo>
                  <a:lnTo>
                    <a:pt x="10" y="21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5"/>
                  </a:lnTo>
                  <a:lnTo>
                    <a:pt x="2" y="2"/>
                  </a:lnTo>
                  <a:lnTo>
                    <a:pt x="6" y="0"/>
                  </a:lnTo>
                  <a:lnTo>
                    <a:pt x="9" y="1"/>
                  </a:lnTo>
                  <a:lnTo>
                    <a:pt x="13" y="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47" name="Freeform 594"/>
            <p:cNvSpPr>
              <a:spLocks/>
            </p:cNvSpPr>
            <p:nvPr/>
          </p:nvSpPr>
          <p:spPr bwMode="auto">
            <a:xfrm>
              <a:off x="675" y="1627"/>
              <a:ext cx="38" cy="86"/>
            </a:xfrm>
            <a:custGeom>
              <a:avLst/>
              <a:gdLst>
                <a:gd name="T0" fmla="*/ 14 w 38"/>
                <a:gd name="T1" fmla="*/ 4 h 86"/>
                <a:gd name="T2" fmla="*/ 22 w 38"/>
                <a:gd name="T3" fmla="*/ 27 h 86"/>
                <a:gd name="T4" fmla="*/ 31 w 38"/>
                <a:gd name="T5" fmla="*/ 50 h 86"/>
                <a:gd name="T6" fmla="*/ 38 w 38"/>
                <a:gd name="T7" fmla="*/ 74 h 86"/>
                <a:gd name="T8" fmla="*/ 38 w 38"/>
                <a:gd name="T9" fmla="*/ 74 h 86"/>
                <a:gd name="T10" fmla="*/ 38 w 38"/>
                <a:gd name="T11" fmla="*/ 76 h 86"/>
                <a:gd name="T12" fmla="*/ 38 w 38"/>
                <a:gd name="T13" fmla="*/ 78 h 86"/>
                <a:gd name="T14" fmla="*/ 38 w 38"/>
                <a:gd name="T15" fmla="*/ 80 h 86"/>
                <a:gd name="T16" fmla="*/ 38 w 38"/>
                <a:gd name="T17" fmla="*/ 80 h 86"/>
                <a:gd name="T18" fmla="*/ 36 w 38"/>
                <a:gd name="T19" fmla="*/ 83 h 86"/>
                <a:gd name="T20" fmla="*/ 34 w 38"/>
                <a:gd name="T21" fmla="*/ 85 h 86"/>
                <a:gd name="T22" fmla="*/ 30 w 38"/>
                <a:gd name="T23" fmla="*/ 86 h 86"/>
                <a:gd name="T24" fmla="*/ 30 w 38"/>
                <a:gd name="T25" fmla="*/ 86 h 86"/>
                <a:gd name="T26" fmla="*/ 27 w 38"/>
                <a:gd name="T27" fmla="*/ 84 h 86"/>
                <a:gd name="T28" fmla="*/ 25 w 38"/>
                <a:gd name="T29" fmla="*/ 82 h 86"/>
                <a:gd name="T30" fmla="*/ 24 w 38"/>
                <a:gd name="T31" fmla="*/ 78 h 86"/>
                <a:gd name="T32" fmla="*/ 24 w 38"/>
                <a:gd name="T33" fmla="*/ 78 h 86"/>
                <a:gd name="T34" fmla="*/ 25 w 38"/>
                <a:gd name="T35" fmla="*/ 77 h 86"/>
                <a:gd name="T36" fmla="*/ 25 w 38"/>
                <a:gd name="T37" fmla="*/ 75 h 86"/>
                <a:gd name="T38" fmla="*/ 25 w 38"/>
                <a:gd name="T39" fmla="*/ 74 h 86"/>
                <a:gd name="T40" fmla="*/ 25 w 38"/>
                <a:gd name="T41" fmla="*/ 74 h 86"/>
                <a:gd name="T42" fmla="*/ 16 w 38"/>
                <a:gd name="T43" fmla="*/ 52 h 86"/>
                <a:gd name="T44" fmla="*/ 8 w 38"/>
                <a:gd name="T45" fmla="*/ 31 h 86"/>
                <a:gd name="T46" fmla="*/ 1 w 38"/>
                <a:gd name="T47" fmla="*/ 9 h 86"/>
                <a:gd name="T48" fmla="*/ 1 w 38"/>
                <a:gd name="T49" fmla="*/ 9 h 86"/>
                <a:gd name="T50" fmla="*/ 0 w 38"/>
                <a:gd name="T51" fmla="*/ 5 h 86"/>
                <a:gd name="T52" fmla="*/ 2 w 38"/>
                <a:gd name="T53" fmla="*/ 2 h 86"/>
                <a:gd name="T54" fmla="*/ 5 w 38"/>
                <a:gd name="T55" fmla="*/ 0 h 86"/>
                <a:gd name="T56" fmla="*/ 5 w 38"/>
                <a:gd name="T57" fmla="*/ 0 h 86"/>
                <a:gd name="T58" fmla="*/ 8 w 38"/>
                <a:gd name="T59" fmla="*/ 0 h 86"/>
                <a:gd name="T60" fmla="*/ 11 w 38"/>
                <a:gd name="T61" fmla="*/ 1 h 86"/>
                <a:gd name="T62" fmla="*/ 14 w 38"/>
                <a:gd name="T63" fmla="*/ 4 h 86"/>
                <a:gd name="T64" fmla="*/ 14 w 38"/>
                <a:gd name="T65" fmla="*/ 4 h 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8"/>
                <a:gd name="T100" fmla="*/ 0 h 86"/>
                <a:gd name="T101" fmla="*/ 38 w 38"/>
                <a:gd name="T102" fmla="*/ 86 h 8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8" h="86">
                  <a:moveTo>
                    <a:pt x="14" y="4"/>
                  </a:moveTo>
                  <a:lnTo>
                    <a:pt x="22" y="27"/>
                  </a:lnTo>
                  <a:lnTo>
                    <a:pt x="31" y="50"/>
                  </a:lnTo>
                  <a:lnTo>
                    <a:pt x="38" y="74"/>
                  </a:lnTo>
                  <a:lnTo>
                    <a:pt x="38" y="76"/>
                  </a:lnTo>
                  <a:lnTo>
                    <a:pt x="38" y="78"/>
                  </a:lnTo>
                  <a:lnTo>
                    <a:pt x="38" y="80"/>
                  </a:lnTo>
                  <a:lnTo>
                    <a:pt x="36" y="83"/>
                  </a:lnTo>
                  <a:lnTo>
                    <a:pt x="34" y="85"/>
                  </a:lnTo>
                  <a:lnTo>
                    <a:pt x="30" y="86"/>
                  </a:lnTo>
                  <a:lnTo>
                    <a:pt x="27" y="84"/>
                  </a:lnTo>
                  <a:lnTo>
                    <a:pt x="25" y="82"/>
                  </a:lnTo>
                  <a:lnTo>
                    <a:pt x="24" y="78"/>
                  </a:lnTo>
                  <a:lnTo>
                    <a:pt x="25" y="77"/>
                  </a:lnTo>
                  <a:lnTo>
                    <a:pt x="25" y="75"/>
                  </a:lnTo>
                  <a:lnTo>
                    <a:pt x="25" y="74"/>
                  </a:lnTo>
                  <a:lnTo>
                    <a:pt x="16" y="52"/>
                  </a:lnTo>
                  <a:lnTo>
                    <a:pt x="8" y="31"/>
                  </a:lnTo>
                  <a:lnTo>
                    <a:pt x="1" y="9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1" y="1"/>
                  </a:lnTo>
                  <a:lnTo>
                    <a:pt x="14" y="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48" name="Freeform 595"/>
            <p:cNvSpPr>
              <a:spLocks/>
            </p:cNvSpPr>
            <p:nvPr/>
          </p:nvSpPr>
          <p:spPr bwMode="auto">
            <a:xfrm>
              <a:off x="645" y="1647"/>
              <a:ext cx="43" cy="86"/>
            </a:xfrm>
            <a:custGeom>
              <a:avLst/>
              <a:gdLst>
                <a:gd name="T0" fmla="*/ 13 w 43"/>
                <a:gd name="T1" fmla="*/ 4 h 86"/>
                <a:gd name="T2" fmla="*/ 26 w 43"/>
                <a:gd name="T3" fmla="*/ 27 h 86"/>
                <a:gd name="T4" fmla="*/ 36 w 43"/>
                <a:gd name="T5" fmla="*/ 52 h 86"/>
                <a:gd name="T6" fmla="*/ 43 w 43"/>
                <a:gd name="T7" fmla="*/ 78 h 86"/>
                <a:gd name="T8" fmla="*/ 43 w 43"/>
                <a:gd name="T9" fmla="*/ 78 h 86"/>
                <a:gd name="T10" fmla="*/ 43 w 43"/>
                <a:gd name="T11" fmla="*/ 81 h 86"/>
                <a:gd name="T12" fmla="*/ 41 w 43"/>
                <a:gd name="T13" fmla="*/ 84 h 86"/>
                <a:gd name="T14" fmla="*/ 38 w 43"/>
                <a:gd name="T15" fmla="*/ 86 h 86"/>
                <a:gd name="T16" fmla="*/ 38 w 43"/>
                <a:gd name="T17" fmla="*/ 86 h 86"/>
                <a:gd name="T18" fmla="*/ 34 w 43"/>
                <a:gd name="T19" fmla="*/ 86 h 86"/>
                <a:gd name="T20" fmla="*/ 31 w 43"/>
                <a:gd name="T21" fmla="*/ 84 h 86"/>
                <a:gd name="T22" fmla="*/ 30 w 43"/>
                <a:gd name="T23" fmla="*/ 81 h 86"/>
                <a:gd name="T24" fmla="*/ 30 w 43"/>
                <a:gd name="T25" fmla="*/ 81 h 86"/>
                <a:gd name="T26" fmla="*/ 24 w 43"/>
                <a:gd name="T27" fmla="*/ 56 h 86"/>
                <a:gd name="T28" fmla="*/ 14 w 43"/>
                <a:gd name="T29" fmla="*/ 33 h 86"/>
                <a:gd name="T30" fmla="*/ 1 w 43"/>
                <a:gd name="T31" fmla="*/ 11 h 86"/>
                <a:gd name="T32" fmla="*/ 1 w 43"/>
                <a:gd name="T33" fmla="*/ 11 h 86"/>
                <a:gd name="T34" fmla="*/ 0 w 43"/>
                <a:gd name="T35" fmla="*/ 7 h 86"/>
                <a:gd name="T36" fmla="*/ 1 w 43"/>
                <a:gd name="T37" fmla="*/ 4 h 86"/>
                <a:gd name="T38" fmla="*/ 4 w 43"/>
                <a:gd name="T39" fmla="*/ 1 h 86"/>
                <a:gd name="T40" fmla="*/ 4 w 43"/>
                <a:gd name="T41" fmla="*/ 1 h 86"/>
                <a:gd name="T42" fmla="*/ 7 w 43"/>
                <a:gd name="T43" fmla="*/ 0 h 86"/>
                <a:gd name="T44" fmla="*/ 10 w 43"/>
                <a:gd name="T45" fmla="*/ 1 h 86"/>
                <a:gd name="T46" fmla="*/ 13 w 43"/>
                <a:gd name="T47" fmla="*/ 4 h 86"/>
                <a:gd name="T48" fmla="*/ 13 w 43"/>
                <a:gd name="T49" fmla="*/ 4 h 8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3"/>
                <a:gd name="T76" fmla="*/ 0 h 86"/>
                <a:gd name="T77" fmla="*/ 43 w 43"/>
                <a:gd name="T78" fmla="*/ 86 h 8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3" h="86">
                  <a:moveTo>
                    <a:pt x="13" y="4"/>
                  </a:moveTo>
                  <a:lnTo>
                    <a:pt x="26" y="27"/>
                  </a:lnTo>
                  <a:lnTo>
                    <a:pt x="36" y="52"/>
                  </a:lnTo>
                  <a:lnTo>
                    <a:pt x="43" y="78"/>
                  </a:lnTo>
                  <a:lnTo>
                    <a:pt x="43" y="81"/>
                  </a:lnTo>
                  <a:lnTo>
                    <a:pt x="41" y="84"/>
                  </a:lnTo>
                  <a:lnTo>
                    <a:pt x="38" y="86"/>
                  </a:lnTo>
                  <a:lnTo>
                    <a:pt x="34" y="86"/>
                  </a:lnTo>
                  <a:lnTo>
                    <a:pt x="31" y="84"/>
                  </a:lnTo>
                  <a:lnTo>
                    <a:pt x="30" y="81"/>
                  </a:lnTo>
                  <a:lnTo>
                    <a:pt x="24" y="56"/>
                  </a:lnTo>
                  <a:lnTo>
                    <a:pt x="14" y="33"/>
                  </a:lnTo>
                  <a:lnTo>
                    <a:pt x="1" y="11"/>
                  </a:lnTo>
                  <a:lnTo>
                    <a:pt x="0" y="7"/>
                  </a:lnTo>
                  <a:lnTo>
                    <a:pt x="1" y="4"/>
                  </a:lnTo>
                  <a:lnTo>
                    <a:pt x="4" y="1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49" name="Freeform 596"/>
            <p:cNvSpPr>
              <a:spLocks/>
            </p:cNvSpPr>
            <p:nvPr/>
          </p:nvSpPr>
          <p:spPr bwMode="auto">
            <a:xfrm>
              <a:off x="629" y="1657"/>
              <a:ext cx="28" cy="88"/>
            </a:xfrm>
            <a:custGeom>
              <a:avLst/>
              <a:gdLst>
                <a:gd name="T0" fmla="*/ 14 w 28"/>
                <a:gd name="T1" fmla="*/ 8 h 88"/>
                <a:gd name="T2" fmla="*/ 14 w 28"/>
                <a:gd name="T3" fmla="*/ 10 h 88"/>
                <a:gd name="T4" fmla="*/ 14 w 28"/>
                <a:gd name="T5" fmla="*/ 11 h 88"/>
                <a:gd name="T6" fmla="*/ 14 w 28"/>
                <a:gd name="T7" fmla="*/ 12 h 88"/>
                <a:gd name="T8" fmla="*/ 14 w 28"/>
                <a:gd name="T9" fmla="*/ 12 h 88"/>
                <a:gd name="T10" fmla="*/ 17 w 28"/>
                <a:gd name="T11" fmla="*/ 20 h 88"/>
                <a:gd name="T12" fmla="*/ 20 w 28"/>
                <a:gd name="T13" fmla="*/ 27 h 88"/>
                <a:gd name="T14" fmla="*/ 22 w 28"/>
                <a:gd name="T15" fmla="*/ 35 h 88"/>
                <a:gd name="T16" fmla="*/ 22 w 28"/>
                <a:gd name="T17" fmla="*/ 35 h 88"/>
                <a:gd name="T18" fmla="*/ 25 w 28"/>
                <a:gd name="T19" fmla="*/ 43 h 88"/>
                <a:gd name="T20" fmla="*/ 27 w 28"/>
                <a:gd name="T21" fmla="*/ 51 h 88"/>
                <a:gd name="T22" fmla="*/ 28 w 28"/>
                <a:gd name="T23" fmla="*/ 60 h 88"/>
                <a:gd name="T24" fmla="*/ 28 w 28"/>
                <a:gd name="T25" fmla="*/ 60 h 88"/>
                <a:gd name="T26" fmla="*/ 28 w 28"/>
                <a:gd name="T27" fmla="*/ 67 h 88"/>
                <a:gd name="T28" fmla="*/ 27 w 28"/>
                <a:gd name="T29" fmla="*/ 74 h 88"/>
                <a:gd name="T30" fmla="*/ 27 w 28"/>
                <a:gd name="T31" fmla="*/ 82 h 88"/>
                <a:gd name="T32" fmla="*/ 27 w 28"/>
                <a:gd name="T33" fmla="*/ 82 h 88"/>
                <a:gd name="T34" fmla="*/ 25 w 28"/>
                <a:gd name="T35" fmla="*/ 86 h 88"/>
                <a:gd name="T36" fmla="*/ 22 w 28"/>
                <a:gd name="T37" fmla="*/ 88 h 88"/>
                <a:gd name="T38" fmla="*/ 19 w 28"/>
                <a:gd name="T39" fmla="*/ 88 h 88"/>
                <a:gd name="T40" fmla="*/ 19 w 28"/>
                <a:gd name="T41" fmla="*/ 88 h 88"/>
                <a:gd name="T42" fmla="*/ 16 w 28"/>
                <a:gd name="T43" fmla="*/ 87 h 88"/>
                <a:gd name="T44" fmla="*/ 14 w 28"/>
                <a:gd name="T45" fmla="*/ 84 h 88"/>
                <a:gd name="T46" fmla="*/ 13 w 28"/>
                <a:gd name="T47" fmla="*/ 80 h 88"/>
                <a:gd name="T48" fmla="*/ 13 w 28"/>
                <a:gd name="T49" fmla="*/ 80 h 88"/>
                <a:gd name="T50" fmla="*/ 14 w 28"/>
                <a:gd name="T51" fmla="*/ 67 h 88"/>
                <a:gd name="T52" fmla="*/ 13 w 28"/>
                <a:gd name="T53" fmla="*/ 54 h 88"/>
                <a:gd name="T54" fmla="*/ 10 w 28"/>
                <a:gd name="T55" fmla="*/ 42 h 88"/>
                <a:gd name="T56" fmla="*/ 10 w 28"/>
                <a:gd name="T57" fmla="*/ 42 h 88"/>
                <a:gd name="T58" fmla="*/ 7 w 28"/>
                <a:gd name="T59" fmla="*/ 33 h 88"/>
                <a:gd name="T60" fmla="*/ 4 w 28"/>
                <a:gd name="T61" fmla="*/ 25 h 88"/>
                <a:gd name="T62" fmla="*/ 1 w 28"/>
                <a:gd name="T63" fmla="*/ 17 h 88"/>
                <a:gd name="T64" fmla="*/ 1 w 28"/>
                <a:gd name="T65" fmla="*/ 17 h 88"/>
                <a:gd name="T66" fmla="*/ 0 w 28"/>
                <a:gd name="T67" fmla="*/ 13 h 88"/>
                <a:gd name="T68" fmla="*/ 0 w 28"/>
                <a:gd name="T69" fmla="*/ 9 h 88"/>
                <a:gd name="T70" fmla="*/ 1 w 28"/>
                <a:gd name="T71" fmla="*/ 5 h 88"/>
                <a:gd name="T72" fmla="*/ 1 w 28"/>
                <a:gd name="T73" fmla="*/ 5 h 88"/>
                <a:gd name="T74" fmla="*/ 3 w 28"/>
                <a:gd name="T75" fmla="*/ 2 h 88"/>
                <a:gd name="T76" fmla="*/ 6 w 28"/>
                <a:gd name="T77" fmla="*/ 0 h 88"/>
                <a:gd name="T78" fmla="*/ 9 w 28"/>
                <a:gd name="T79" fmla="*/ 0 h 88"/>
                <a:gd name="T80" fmla="*/ 9 w 28"/>
                <a:gd name="T81" fmla="*/ 0 h 88"/>
                <a:gd name="T82" fmla="*/ 12 w 28"/>
                <a:gd name="T83" fmla="*/ 2 h 88"/>
                <a:gd name="T84" fmla="*/ 14 w 28"/>
                <a:gd name="T85" fmla="*/ 5 h 88"/>
                <a:gd name="T86" fmla="*/ 14 w 28"/>
                <a:gd name="T87" fmla="*/ 8 h 88"/>
                <a:gd name="T88" fmla="*/ 14 w 28"/>
                <a:gd name="T89" fmla="*/ 8 h 8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8"/>
                <a:gd name="T136" fmla="*/ 0 h 88"/>
                <a:gd name="T137" fmla="*/ 28 w 28"/>
                <a:gd name="T138" fmla="*/ 88 h 8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8" h="88">
                  <a:moveTo>
                    <a:pt x="14" y="8"/>
                  </a:moveTo>
                  <a:lnTo>
                    <a:pt x="14" y="10"/>
                  </a:lnTo>
                  <a:lnTo>
                    <a:pt x="14" y="11"/>
                  </a:lnTo>
                  <a:lnTo>
                    <a:pt x="14" y="12"/>
                  </a:lnTo>
                  <a:lnTo>
                    <a:pt x="17" y="20"/>
                  </a:lnTo>
                  <a:lnTo>
                    <a:pt x="20" y="27"/>
                  </a:lnTo>
                  <a:lnTo>
                    <a:pt x="22" y="35"/>
                  </a:lnTo>
                  <a:lnTo>
                    <a:pt x="25" y="43"/>
                  </a:lnTo>
                  <a:lnTo>
                    <a:pt x="27" y="51"/>
                  </a:lnTo>
                  <a:lnTo>
                    <a:pt x="28" y="60"/>
                  </a:lnTo>
                  <a:lnTo>
                    <a:pt x="28" y="67"/>
                  </a:lnTo>
                  <a:lnTo>
                    <a:pt x="27" y="74"/>
                  </a:lnTo>
                  <a:lnTo>
                    <a:pt x="27" y="82"/>
                  </a:lnTo>
                  <a:lnTo>
                    <a:pt x="25" y="86"/>
                  </a:lnTo>
                  <a:lnTo>
                    <a:pt x="22" y="88"/>
                  </a:lnTo>
                  <a:lnTo>
                    <a:pt x="19" y="88"/>
                  </a:lnTo>
                  <a:lnTo>
                    <a:pt x="16" y="87"/>
                  </a:lnTo>
                  <a:lnTo>
                    <a:pt x="14" y="84"/>
                  </a:lnTo>
                  <a:lnTo>
                    <a:pt x="13" y="80"/>
                  </a:lnTo>
                  <a:lnTo>
                    <a:pt x="14" y="67"/>
                  </a:lnTo>
                  <a:lnTo>
                    <a:pt x="13" y="54"/>
                  </a:lnTo>
                  <a:lnTo>
                    <a:pt x="10" y="42"/>
                  </a:lnTo>
                  <a:lnTo>
                    <a:pt x="7" y="33"/>
                  </a:lnTo>
                  <a:lnTo>
                    <a:pt x="4" y="25"/>
                  </a:lnTo>
                  <a:lnTo>
                    <a:pt x="1" y="17"/>
                  </a:lnTo>
                  <a:lnTo>
                    <a:pt x="0" y="13"/>
                  </a:lnTo>
                  <a:lnTo>
                    <a:pt x="0" y="9"/>
                  </a:lnTo>
                  <a:lnTo>
                    <a:pt x="1" y="5"/>
                  </a:lnTo>
                  <a:lnTo>
                    <a:pt x="3" y="2"/>
                  </a:lnTo>
                  <a:lnTo>
                    <a:pt x="6" y="0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4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50" name="Freeform 597"/>
            <p:cNvSpPr>
              <a:spLocks/>
            </p:cNvSpPr>
            <p:nvPr/>
          </p:nvSpPr>
          <p:spPr bwMode="auto">
            <a:xfrm>
              <a:off x="582" y="1670"/>
              <a:ext cx="19" cy="88"/>
            </a:xfrm>
            <a:custGeom>
              <a:avLst/>
              <a:gdLst>
                <a:gd name="T0" fmla="*/ 19 w 19"/>
                <a:gd name="T1" fmla="*/ 7 h 88"/>
                <a:gd name="T2" fmla="*/ 18 w 19"/>
                <a:gd name="T3" fmla="*/ 21 h 88"/>
                <a:gd name="T4" fmla="*/ 16 w 19"/>
                <a:gd name="T5" fmla="*/ 36 h 88"/>
                <a:gd name="T6" fmla="*/ 14 w 19"/>
                <a:gd name="T7" fmla="*/ 49 h 88"/>
                <a:gd name="T8" fmla="*/ 14 w 19"/>
                <a:gd name="T9" fmla="*/ 49 h 88"/>
                <a:gd name="T10" fmla="*/ 14 w 19"/>
                <a:gd name="T11" fmla="*/ 60 h 88"/>
                <a:gd name="T12" fmla="*/ 17 w 19"/>
                <a:gd name="T13" fmla="*/ 71 h 88"/>
                <a:gd name="T14" fmla="*/ 19 w 19"/>
                <a:gd name="T15" fmla="*/ 81 h 88"/>
                <a:gd name="T16" fmla="*/ 19 w 19"/>
                <a:gd name="T17" fmla="*/ 81 h 88"/>
                <a:gd name="T18" fmla="*/ 18 w 19"/>
                <a:gd name="T19" fmla="*/ 84 h 88"/>
                <a:gd name="T20" fmla="*/ 15 w 19"/>
                <a:gd name="T21" fmla="*/ 87 h 88"/>
                <a:gd name="T22" fmla="*/ 12 w 19"/>
                <a:gd name="T23" fmla="*/ 88 h 88"/>
                <a:gd name="T24" fmla="*/ 12 w 19"/>
                <a:gd name="T25" fmla="*/ 88 h 88"/>
                <a:gd name="T26" fmla="*/ 8 w 19"/>
                <a:gd name="T27" fmla="*/ 86 h 88"/>
                <a:gd name="T28" fmla="*/ 6 w 19"/>
                <a:gd name="T29" fmla="*/ 84 h 88"/>
                <a:gd name="T30" fmla="*/ 5 w 19"/>
                <a:gd name="T31" fmla="*/ 80 h 88"/>
                <a:gd name="T32" fmla="*/ 5 w 19"/>
                <a:gd name="T33" fmla="*/ 80 h 88"/>
                <a:gd name="T34" fmla="*/ 4 w 19"/>
                <a:gd name="T35" fmla="*/ 74 h 88"/>
                <a:gd name="T36" fmla="*/ 1 w 19"/>
                <a:gd name="T37" fmla="*/ 67 h 88"/>
                <a:gd name="T38" fmla="*/ 0 w 19"/>
                <a:gd name="T39" fmla="*/ 60 h 88"/>
                <a:gd name="T40" fmla="*/ 0 w 19"/>
                <a:gd name="T41" fmla="*/ 60 h 88"/>
                <a:gd name="T42" fmla="*/ 0 w 19"/>
                <a:gd name="T43" fmla="*/ 42 h 88"/>
                <a:gd name="T44" fmla="*/ 4 w 19"/>
                <a:gd name="T45" fmla="*/ 24 h 88"/>
                <a:gd name="T46" fmla="*/ 6 w 19"/>
                <a:gd name="T47" fmla="*/ 6 h 88"/>
                <a:gd name="T48" fmla="*/ 6 w 19"/>
                <a:gd name="T49" fmla="*/ 6 h 88"/>
                <a:gd name="T50" fmla="*/ 7 w 19"/>
                <a:gd name="T51" fmla="*/ 3 h 88"/>
                <a:gd name="T52" fmla="*/ 10 w 19"/>
                <a:gd name="T53" fmla="*/ 1 h 88"/>
                <a:gd name="T54" fmla="*/ 13 w 19"/>
                <a:gd name="T55" fmla="*/ 0 h 88"/>
                <a:gd name="T56" fmla="*/ 13 w 19"/>
                <a:gd name="T57" fmla="*/ 0 h 88"/>
                <a:gd name="T58" fmla="*/ 17 w 19"/>
                <a:gd name="T59" fmla="*/ 1 h 88"/>
                <a:gd name="T60" fmla="*/ 19 w 19"/>
                <a:gd name="T61" fmla="*/ 4 h 88"/>
                <a:gd name="T62" fmla="*/ 19 w 19"/>
                <a:gd name="T63" fmla="*/ 7 h 88"/>
                <a:gd name="T64" fmla="*/ 19 w 19"/>
                <a:gd name="T65" fmla="*/ 7 h 8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"/>
                <a:gd name="T100" fmla="*/ 0 h 88"/>
                <a:gd name="T101" fmla="*/ 19 w 19"/>
                <a:gd name="T102" fmla="*/ 88 h 8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" h="88">
                  <a:moveTo>
                    <a:pt x="19" y="7"/>
                  </a:moveTo>
                  <a:lnTo>
                    <a:pt x="18" y="21"/>
                  </a:lnTo>
                  <a:lnTo>
                    <a:pt x="16" y="36"/>
                  </a:lnTo>
                  <a:lnTo>
                    <a:pt x="14" y="49"/>
                  </a:lnTo>
                  <a:lnTo>
                    <a:pt x="14" y="60"/>
                  </a:lnTo>
                  <a:lnTo>
                    <a:pt x="17" y="71"/>
                  </a:lnTo>
                  <a:lnTo>
                    <a:pt x="19" y="81"/>
                  </a:lnTo>
                  <a:lnTo>
                    <a:pt x="18" y="84"/>
                  </a:lnTo>
                  <a:lnTo>
                    <a:pt x="15" y="87"/>
                  </a:lnTo>
                  <a:lnTo>
                    <a:pt x="12" y="88"/>
                  </a:lnTo>
                  <a:lnTo>
                    <a:pt x="8" y="86"/>
                  </a:lnTo>
                  <a:lnTo>
                    <a:pt x="6" y="84"/>
                  </a:lnTo>
                  <a:lnTo>
                    <a:pt x="5" y="80"/>
                  </a:lnTo>
                  <a:lnTo>
                    <a:pt x="4" y="74"/>
                  </a:lnTo>
                  <a:lnTo>
                    <a:pt x="1" y="67"/>
                  </a:lnTo>
                  <a:lnTo>
                    <a:pt x="0" y="60"/>
                  </a:lnTo>
                  <a:lnTo>
                    <a:pt x="0" y="42"/>
                  </a:lnTo>
                  <a:lnTo>
                    <a:pt x="4" y="24"/>
                  </a:lnTo>
                  <a:lnTo>
                    <a:pt x="6" y="6"/>
                  </a:lnTo>
                  <a:lnTo>
                    <a:pt x="7" y="3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17" y="1"/>
                  </a:lnTo>
                  <a:lnTo>
                    <a:pt x="19" y="4"/>
                  </a:lnTo>
                  <a:lnTo>
                    <a:pt x="19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51" name="Freeform 598"/>
            <p:cNvSpPr>
              <a:spLocks/>
            </p:cNvSpPr>
            <p:nvPr/>
          </p:nvSpPr>
          <p:spPr bwMode="auto">
            <a:xfrm>
              <a:off x="551" y="1676"/>
              <a:ext cx="24" cy="82"/>
            </a:xfrm>
            <a:custGeom>
              <a:avLst/>
              <a:gdLst>
                <a:gd name="T0" fmla="*/ 14 w 24"/>
                <a:gd name="T1" fmla="*/ 5 h 82"/>
                <a:gd name="T2" fmla="*/ 15 w 24"/>
                <a:gd name="T3" fmla="*/ 16 h 82"/>
                <a:gd name="T4" fmla="*/ 17 w 24"/>
                <a:gd name="T5" fmla="*/ 27 h 82"/>
                <a:gd name="T6" fmla="*/ 17 w 24"/>
                <a:gd name="T7" fmla="*/ 38 h 82"/>
                <a:gd name="T8" fmla="*/ 17 w 24"/>
                <a:gd name="T9" fmla="*/ 38 h 82"/>
                <a:gd name="T10" fmla="*/ 17 w 24"/>
                <a:gd name="T11" fmla="*/ 49 h 82"/>
                <a:gd name="T12" fmla="*/ 19 w 24"/>
                <a:gd name="T13" fmla="*/ 59 h 82"/>
                <a:gd name="T14" fmla="*/ 21 w 24"/>
                <a:gd name="T15" fmla="*/ 69 h 82"/>
                <a:gd name="T16" fmla="*/ 21 w 24"/>
                <a:gd name="T17" fmla="*/ 69 h 82"/>
                <a:gd name="T18" fmla="*/ 21 w 24"/>
                <a:gd name="T19" fmla="*/ 70 h 82"/>
                <a:gd name="T20" fmla="*/ 22 w 24"/>
                <a:gd name="T21" fmla="*/ 71 h 82"/>
                <a:gd name="T22" fmla="*/ 22 w 24"/>
                <a:gd name="T23" fmla="*/ 72 h 82"/>
                <a:gd name="T24" fmla="*/ 22 w 24"/>
                <a:gd name="T25" fmla="*/ 72 h 82"/>
                <a:gd name="T26" fmla="*/ 22 w 24"/>
                <a:gd name="T27" fmla="*/ 72 h 82"/>
                <a:gd name="T28" fmla="*/ 22 w 24"/>
                <a:gd name="T29" fmla="*/ 71 h 82"/>
                <a:gd name="T30" fmla="*/ 22 w 24"/>
                <a:gd name="T31" fmla="*/ 71 h 82"/>
                <a:gd name="T32" fmla="*/ 22 w 24"/>
                <a:gd name="T33" fmla="*/ 71 h 82"/>
                <a:gd name="T34" fmla="*/ 24 w 24"/>
                <a:gd name="T35" fmla="*/ 75 h 82"/>
                <a:gd name="T36" fmla="*/ 23 w 24"/>
                <a:gd name="T37" fmla="*/ 78 h 82"/>
                <a:gd name="T38" fmla="*/ 21 w 24"/>
                <a:gd name="T39" fmla="*/ 81 h 82"/>
                <a:gd name="T40" fmla="*/ 21 w 24"/>
                <a:gd name="T41" fmla="*/ 81 h 82"/>
                <a:gd name="T42" fmla="*/ 18 w 24"/>
                <a:gd name="T43" fmla="*/ 82 h 82"/>
                <a:gd name="T44" fmla="*/ 14 w 24"/>
                <a:gd name="T45" fmla="*/ 82 h 82"/>
                <a:gd name="T46" fmla="*/ 11 w 24"/>
                <a:gd name="T47" fmla="*/ 79 h 82"/>
                <a:gd name="T48" fmla="*/ 11 w 24"/>
                <a:gd name="T49" fmla="*/ 79 h 82"/>
                <a:gd name="T50" fmla="*/ 10 w 24"/>
                <a:gd name="T51" fmla="*/ 77 h 82"/>
                <a:gd name="T52" fmla="*/ 8 w 24"/>
                <a:gd name="T53" fmla="*/ 74 h 82"/>
                <a:gd name="T54" fmla="*/ 7 w 24"/>
                <a:gd name="T55" fmla="*/ 71 h 82"/>
                <a:gd name="T56" fmla="*/ 7 w 24"/>
                <a:gd name="T57" fmla="*/ 71 h 82"/>
                <a:gd name="T58" fmla="*/ 4 w 24"/>
                <a:gd name="T59" fmla="*/ 50 h 82"/>
                <a:gd name="T60" fmla="*/ 3 w 24"/>
                <a:gd name="T61" fmla="*/ 29 h 82"/>
                <a:gd name="T62" fmla="*/ 0 w 24"/>
                <a:gd name="T63" fmla="*/ 7 h 82"/>
                <a:gd name="T64" fmla="*/ 0 w 24"/>
                <a:gd name="T65" fmla="*/ 7 h 82"/>
                <a:gd name="T66" fmla="*/ 1 w 24"/>
                <a:gd name="T67" fmla="*/ 4 h 82"/>
                <a:gd name="T68" fmla="*/ 3 w 24"/>
                <a:gd name="T69" fmla="*/ 1 h 82"/>
                <a:gd name="T70" fmla="*/ 6 w 24"/>
                <a:gd name="T71" fmla="*/ 0 h 82"/>
                <a:gd name="T72" fmla="*/ 6 w 24"/>
                <a:gd name="T73" fmla="*/ 0 h 82"/>
                <a:gd name="T74" fmla="*/ 10 w 24"/>
                <a:gd name="T75" fmla="*/ 0 h 82"/>
                <a:gd name="T76" fmla="*/ 13 w 24"/>
                <a:gd name="T77" fmla="*/ 2 h 82"/>
                <a:gd name="T78" fmla="*/ 14 w 24"/>
                <a:gd name="T79" fmla="*/ 5 h 82"/>
                <a:gd name="T80" fmla="*/ 14 w 24"/>
                <a:gd name="T81" fmla="*/ 5 h 8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4"/>
                <a:gd name="T124" fmla="*/ 0 h 82"/>
                <a:gd name="T125" fmla="*/ 24 w 24"/>
                <a:gd name="T126" fmla="*/ 82 h 8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4" h="82">
                  <a:moveTo>
                    <a:pt x="14" y="5"/>
                  </a:moveTo>
                  <a:lnTo>
                    <a:pt x="15" y="16"/>
                  </a:lnTo>
                  <a:lnTo>
                    <a:pt x="17" y="27"/>
                  </a:lnTo>
                  <a:lnTo>
                    <a:pt x="17" y="38"/>
                  </a:lnTo>
                  <a:lnTo>
                    <a:pt x="17" y="49"/>
                  </a:lnTo>
                  <a:lnTo>
                    <a:pt x="19" y="59"/>
                  </a:lnTo>
                  <a:lnTo>
                    <a:pt x="21" y="69"/>
                  </a:lnTo>
                  <a:lnTo>
                    <a:pt x="21" y="70"/>
                  </a:lnTo>
                  <a:lnTo>
                    <a:pt x="22" y="71"/>
                  </a:lnTo>
                  <a:lnTo>
                    <a:pt x="22" y="72"/>
                  </a:lnTo>
                  <a:lnTo>
                    <a:pt x="22" y="71"/>
                  </a:lnTo>
                  <a:lnTo>
                    <a:pt x="24" y="75"/>
                  </a:lnTo>
                  <a:lnTo>
                    <a:pt x="23" y="78"/>
                  </a:lnTo>
                  <a:lnTo>
                    <a:pt x="21" y="81"/>
                  </a:lnTo>
                  <a:lnTo>
                    <a:pt x="18" y="82"/>
                  </a:lnTo>
                  <a:lnTo>
                    <a:pt x="14" y="82"/>
                  </a:lnTo>
                  <a:lnTo>
                    <a:pt x="11" y="79"/>
                  </a:lnTo>
                  <a:lnTo>
                    <a:pt x="10" y="77"/>
                  </a:lnTo>
                  <a:lnTo>
                    <a:pt x="8" y="74"/>
                  </a:lnTo>
                  <a:lnTo>
                    <a:pt x="7" y="71"/>
                  </a:lnTo>
                  <a:lnTo>
                    <a:pt x="4" y="50"/>
                  </a:lnTo>
                  <a:lnTo>
                    <a:pt x="3" y="29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3" y="2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52" name="Freeform 599"/>
            <p:cNvSpPr>
              <a:spLocks/>
            </p:cNvSpPr>
            <p:nvPr/>
          </p:nvSpPr>
          <p:spPr bwMode="auto">
            <a:xfrm>
              <a:off x="529" y="1675"/>
              <a:ext cx="21" cy="86"/>
            </a:xfrm>
            <a:custGeom>
              <a:avLst/>
              <a:gdLst>
                <a:gd name="T0" fmla="*/ 21 w 21"/>
                <a:gd name="T1" fmla="*/ 6 h 86"/>
                <a:gd name="T2" fmla="*/ 21 w 21"/>
                <a:gd name="T3" fmla="*/ 27 h 86"/>
                <a:gd name="T4" fmla="*/ 19 w 21"/>
                <a:gd name="T5" fmla="*/ 46 h 86"/>
                <a:gd name="T6" fmla="*/ 15 w 21"/>
                <a:gd name="T7" fmla="*/ 66 h 86"/>
                <a:gd name="T8" fmla="*/ 15 w 21"/>
                <a:gd name="T9" fmla="*/ 66 h 86"/>
                <a:gd name="T10" fmla="*/ 14 w 21"/>
                <a:gd name="T11" fmla="*/ 70 h 86"/>
                <a:gd name="T12" fmla="*/ 14 w 21"/>
                <a:gd name="T13" fmla="*/ 75 h 86"/>
                <a:gd name="T14" fmla="*/ 14 w 21"/>
                <a:gd name="T15" fmla="*/ 79 h 86"/>
                <a:gd name="T16" fmla="*/ 14 w 21"/>
                <a:gd name="T17" fmla="*/ 79 h 86"/>
                <a:gd name="T18" fmla="*/ 13 w 21"/>
                <a:gd name="T19" fmla="*/ 82 h 86"/>
                <a:gd name="T20" fmla="*/ 11 w 21"/>
                <a:gd name="T21" fmla="*/ 85 h 86"/>
                <a:gd name="T22" fmla="*/ 8 w 21"/>
                <a:gd name="T23" fmla="*/ 86 h 86"/>
                <a:gd name="T24" fmla="*/ 8 w 21"/>
                <a:gd name="T25" fmla="*/ 86 h 86"/>
                <a:gd name="T26" fmla="*/ 4 w 21"/>
                <a:gd name="T27" fmla="*/ 85 h 86"/>
                <a:gd name="T28" fmla="*/ 2 w 21"/>
                <a:gd name="T29" fmla="*/ 83 h 86"/>
                <a:gd name="T30" fmla="*/ 1 w 21"/>
                <a:gd name="T31" fmla="*/ 80 h 86"/>
                <a:gd name="T32" fmla="*/ 1 w 21"/>
                <a:gd name="T33" fmla="*/ 80 h 86"/>
                <a:gd name="T34" fmla="*/ 0 w 21"/>
                <a:gd name="T35" fmla="*/ 69 h 86"/>
                <a:gd name="T36" fmla="*/ 3 w 21"/>
                <a:gd name="T37" fmla="*/ 59 h 86"/>
                <a:gd name="T38" fmla="*/ 5 w 21"/>
                <a:gd name="T39" fmla="*/ 48 h 86"/>
                <a:gd name="T40" fmla="*/ 5 w 21"/>
                <a:gd name="T41" fmla="*/ 48 h 86"/>
                <a:gd name="T42" fmla="*/ 6 w 21"/>
                <a:gd name="T43" fmla="*/ 34 h 86"/>
                <a:gd name="T44" fmla="*/ 7 w 21"/>
                <a:gd name="T45" fmla="*/ 21 h 86"/>
                <a:gd name="T46" fmla="*/ 7 w 21"/>
                <a:gd name="T47" fmla="*/ 7 h 86"/>
                <a:gd name="T48" fmla="*/ 7 w 21"/>
                <a:gd name="T49" fmla="*/ 7 h 86"/>
                <a:gd name="T50" fmla="*/ 7 w 21"/>
                <a:gd name="T51" fmla="*/ 4 h 86"/>
                <a:gd name="T52" fmla="*/ 10 w 21"/>
                <a:gd name="T53" fmla="*/ 1 h 86"/>
                <a:gd name="T54" fmla="*/ 13 w 21"/>
                <a:gd name="T55" fmla="*/ 0 h 86"/>
                <a:gd name="T56" fmla="*/ 13 w 21"/>
                <a:gd name="T57" fmla="*/ 0 h 86"/>
                <a:gd name="T58" fmla="*/ 17 w 21"/>
                <a:gd name="T59" fmla="*/ 1 h 86"/>
                <a:gd name="T60" fmla="*/ 20 w 21"/>
                <a:gd name="T61" fmla="*/ 3 h 86"/>
                <a:gd name="T62" fmla="*/ 21 w 21"/>
                <a:gd name="T63" fmla="*/ 6 h 86"/>
                <a:gd name="T64" fmla="*/ 21 w 21"/>
                <a:gd name="T65" fmla="*/ 6 h 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1"/>
                <a:gd name="T100" fmla="*/ 0 h 86"/>
                <a:gd name="T101" fmla="*/ 21 w 21"/>
                <a:gd name="T102" fmla="*/ 86 h 8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1" h="86">
                  <a:moveTo>
                    <a:pt x="21" y="6"/>
                  </a:moveTo>
                  <a:lnTo>
                    <a:pt x="21" y="27"/>
                  </a:lnTo>
                  <a:lnTo>
                    <a:pt x="19" y="46"/>
                  </a:lnTo>
                  <a:lnTo>
                    <a:pt x="15" y="66"/>
                  </a:lnTo>
                  <a:lnTo>
                    <a:pt x="14" y="70"/>
                  </a:lnTo>
                  <a:lnTo>
                    <a:pt x="14" y="75"/>
                  </a:lnTo>
                  <a:lnTo>
                    <a:pt x="14" y="79"/>
                  </a:lnTo>
                  <a:lnTo>
                    <a:pt x="13" y="82"/>
                  </a:lnTo>
                  <a:lnTo>
                    <a:pt x="11" y="85"/>
                  </a:lnTo>
                  <a:lnTo>
                    <a:pt x="8" y="86"/>
                  </a:lnTo>
                  <a:lnTo>
                    <a:pt x="4" y="85"/>
                  </a:lnTo>
                  <a:lnTo>
                    <a:pt x="2" y="83"/>
                  </a:lnTo>
                  <a:lnTo>
                    <a:pt x="1" y="80"/>
                  </a:lnTo>
                  <a:lnTo>
                    <a:pt x="0" y="69"/>
                  </a:lnTo>
                  <a:lnTo>
                    <a:pt x="3" y="59"/>
                  </a:lnTo>
                  <a:lnTo>
                    <a:pt x="5" y="48"/>
                  </a:lnTo>
                  <a:lnTo>
                    <a:pt x="6" y="34"/>
                  </a:lnTo>
                  <a:lnTo>
                    <a:pt x="7" y="21"/>
                  </a:lnTo>
                  <a:lnTo>
                    <a:pt x="7" y="7"/>
                  </a:lnTo>
                  <a:lnTo>
                    <a:pt x="7" y="4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17" y="1"/>
                  </a:lnTo>
                  <a:lnTo>
                    <a:pt x="20" y="3"/>
                  </a:lnTo>
                  <a:lnTo>
                    <a:pt x="21" y="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53" name="Freeform 600"/>
            <p:cNvSpPr>
              <a:spLocks/>
            </p:cNvSpPr>
            <p:nvPr/>
          </p:nvSpPr>
          <p:spPr bwMode="auto">
            <a:xfrm>
              <a:off x="599" y="1667"/>
              <a:ext cx="32" cy="87"/>
            </a:xfrm>
            <a:custGeom>
              <a:avLst/>
              <a:gdLst>
                <a:gd name="T0" fmla="*/ 11 w 32"/>
                <a:gd name="T1" fmla="*/ 2 h 87"/>
                <a:gd name="T2" fmla="*/ 18 w 32"/>
                <a:gd name="T3" fmla="*/ 12 h 87"/>
                <a:gd name="T4" fmla="*/ 21 w 32"/>
                <a:gd name="T5" fmla="*/ 25 h 87"/>
                <a:gd name="T6" fmla="*/ 22 w 32"/>
                <a:gd name="T7" fmla="*/ 39 h 87"/>
                <a:gd name="T8" fmla="*/ 22 w 32"/>
                <a:gd name="T9" fmla="*/ 39 h 87"/>
                <a:gd name="T10" fmla="*/ 23 w 32"/>
                <a:gd name="T11" fmla="*/ 44 h 87"/>
                <a:gd name="T12" fmla="*/ 24 w 32"/>
                <a:gd name="T13" fmla="*/ 50 h 87"/>
                <a:gd name="T14" fmla="*/ 26 w 32"/>
                <a:gd name="T15" fmla="*/ 55 h 87"/>
                <a:gd name="T16" fmla="*/ 26 w 32"/>
                <a:gd name="T17" fmla="*/ 55 h 87"/>
                <a:gd name="T18" fmla="*/ 28 w 32"/>
                <a:gd name="T19" fmla="*/ 63 h 87"/>
                <a:gd name="T20" fmla="*/ 30 w 32"/>
                <a:gd name="T21" fmla="*/ 71 h 87"/>
                <a:gd name="T22" fmla="*/ 32 w 32"/>
                <a:gd name="T23" fmla="*/ 79 h 87"/>
                <a:gd name="T24" fmla="*/ 32 w 32"/>
                <a:gd name="T25" fmla="*/ 79 h 87"/>
                <a:gd name="T26" fmla="*/ 31 w 32"/>
                <a:gd name="T27" fmla="*/ 83 h 87"/>
                <a:gd name="T28" fmla="*/ 29 w 32"/>
                <a:gd name="T29" fmla="*/ 86 h 87"/>
                <a:gd name="T30" fmla="*/ 26 w 32"/>
                <a:gd name="T31" fmla="*/ 87 h 87"/>
                <a:gd name="T32" fmla="*/ 26 w 32"/>
                <a:gd name="T33" fmla="*/ 87 h 87"/>
                <a:gd name="T34" fmla="*/ 23 w 32"/>
                <a:gd name="T35" fmla="*/ 87 h 87"/>
                <a:gd name="T36" fmla="*/ 19 w 32"/>
                <a:gd name="T37" fmla="*/ 85 h 87"/>
                <a:gd name="T38" fmla="*/ 18 w 32"/>
                <a:gd name="T39" fmla="*/ 82 h 87"/>
                <a:gd name="T40" fmla="*/ 18 w 32"/>
                <a:gd name="T41" fmla="*/ 82 h 87"/>
                <a:gd name="T42" fmla="*/ 16 w 32"/>
                <a:gd name="T43" fmla="*/ 73 h 87"/>
                <a:gd name="T44" fmla="*/ 14 w 32"/>
                <a:gd name="T45" fmla="*/ 65 h 87"/>
                <a:gd name="T46" fmla="*/ 11 w 32"/>
                <a:gd name="T47" fmla="*/ 57 h 87"/>
                <a:gd name="T48" fmla="*/ 11 w 32"/>
                <a:gd name="T49" fmla="*/ 57 h 87"/>
                <a:gd name="T50" fmla="*/ 9 w 32"/>
                <a:gd name="T51" fmla="*/ 48 h 87"/>
                <a:gd name="T52" fmla="*/ 8 w 32"/>
                <a:gd name="T53" fmla="*/ 39 h 87"/>
                <a:gd name="T54" fmla="*/ 8 w 32"/>
                <a:gd name="T55" fmla="*/ 30 h 87"/>
                <a:gd name="T56" fmla="*/ 8 w 32"/>
                <a:gd name="T57" fmla="*/ 30 h 87"/>
                <a:gd name="T58" fmla="*/ 7 w 32"/>
                <a:gd name="T59" fmla="*/ 23 h 87"/>
                <a:gd name="T60" fmla="*/ 6 w 32"/>
                <a:gd name="T61" fmla="*/ 17 h 87"/>
                <a:gd name="T62" fmla="*/ 2 w 32"/>
                <a:gd name="T63" fmla="*/ 12 h 87"/>
                <a:gd name="T64" fmla="*/ 2 w 32"/>
                <a:gd name="T65" fmla="*/ 12 h 87"/>
                <a:gd name="T66" fmla="*/ 0 w 32"/>
                <a:gd name="T67" fmla="*/ 9 h 87"/>
                <a:gd name="T68" fmla="*/ 0 w 32"/>
                <a:gd name="T69" fmla="*/ 5 h 87"/>
                <a:gd name="T70" fmla="*/ 2 w 32"/>
                <a:gd name="T71" fmla="*/ 2 h 87"/>
                <a:gd name="T72" fmla="*/ 2 w 32"/>
                <a:gd name="T73" fmla="*/ 2 h 87"/>
                <a:gd name="T74" fmla="*/ 5 w 32"/>
                <a:gd name="T75" fmla="*/ 0 h 87"/>
                <a:gd name="T76" fmla="*/ 8 w 32"/>
                <a:gd name="T77" fmla="*/ 0 h 87"/>
                <a:gd name="T78" fmla="*/ 11 w 32"/>
                <a:gd name="T79" fmla="*/ 2 h 87"/>
                <a:gd name="T80" fmla="*/ 11 w 32"/>
                <a:gd name="T81" fmla="*/ 2 h 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2"/>
                <a:gd name="T124" fmla="*/ 0 h 87"/>
                <a:gd name="T125" fmla="*/ 32 w 32"/>
                <a:gd name="T126" fmla="*/ 87 h 8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2" h="87">
                  <a:moveTo>
                    <a:pt x="11" y="2"/>
                  </a:moveTo>
                  <a:lnTo>
                    <a:pt x="18" y="12"/>
                  </a:lnTo>
                  <a:lnTo>
                    <a:pt x="21" y="25"/>
                  </a:lnTo>
                  <a:lnTo>
                    <a:pt x="22" y="39"/>
                  </a:lnTo>
                  <a:lnTo>
                    <a:pt x="23" y="44"/>
                  </a:lnTo>
                  <a:lnTo>
                    <a:pt x="24" y="50"/>
                  </a:lnTo>
                  <a:lnTo>
                    <a:pt x="26" y="55"/>
                  </a:lnTo>
                  <a:lnTo>
                    <a:pt x="28" y="63"/>
                  </a:lnTo>
                  <a:lnTo>
                    <a:pt x="30" y="71"/>
                  </a:lnTo>
                  <a:lnTo>
                    <a:pt x="32" y="79"/>
                  </a:lnTo>
                  <a:lnTo>
                    <a:pt x="31" y="83"/>
                  </a:lnTo>
                  <a:lnTo>
                    <a:pt x="29" y="86"/>
                  </a:lnTo>
                  <a:lnTo>
                    <a:pt x="26" y="87"/>
                  </a:lnTo>
                  <a:lnTo>
                    <a:pt x="23" y="87"/>
                  </a:lnTo>
                  <a:lnTo>
                    <a:pt x="19" y="85"/>
                  </a:lnTo>
                  <a:lnTo>
                    <a:pt x="18" y="82"/>
                  </a:lnTo>
                  <a:lnTo>
                    <a:pt x="16" y="73"/>
                  </a:lnTo>
                  <a:lnTo>
                    <a:pt x="14" y="65"/>
                  </a:lnTo>
                  <a:lnTo>
                    <a:pt x="11" y="57"/>
                  </a:lnTo>
                  <a:lnTo>
                    <a:pt x="9" y="48"/>
                  </a:lnTo>
                  <a:lnTo>
                    <a:pt x="8" y="39"/>
                  </a:lnTo>
                  <a:lnTo>
                    <a:pt x="8" y="30"/>
                  </a:lnTo>
                  <a:lnTo>
                    <a:pt x="7" y="23"/>
                  </a:lnTo>
                  <a:lnTo>
                    <a:pt x="6" y="17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1" y="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54" name="Freeform 601"/>
            <p:cNvSpPr>
              <a:spLocks/>
            </p:cNvSpPr>
            <p:nvPr/>
          </p:nvSpPr>
          <p:spPr bwMode="auto">
            <a:xfrm>
              <a:off x="749" y="1479"/>
              <a:ext cx="48" cy="48"/>
            </a:xfrm>
            <a:custGeom>
              <a:avLst/>
              <a:gdLst>
                <a:gd name="T0" fmla="*/ 38 w 48"/>
                <a:gd name="T1" fmla="*/ 44 h 48"/>
                <a:gd name="T2" fmla="*/ 27 w 48"/>
                <a:gd name="T3" fmla="*/ 48 h 48"/>
                <a:gd name="T4" fmla="*/ 14 w 48"/>
                <a:gd name="T5" fmla="*/ 46 h 48"/>
                <a:gd name="T6" fmla="*/ 4 w 48"/>
                <a:gd name="T7" fmla="*/ 39 h 48"/>
                <a:gd name="T8" fmla="*/ 4 w 48"/>
                <a:gd name="T9" fmla="*/ 39 h 48"/>
                <a:gd name="T10" fmla="*/ 0 w 48"/>
                <a:gd name="T11" fmla="*/ 27 h 48"/>
                <a:gd name="T12" fmla="*/ 1 w 48"/>
                <a:gd name="T13" fmla="*/ 15 h 48"/>
                <a:gd name="T14" fmla="*/ 9 w 48"/>
                <a:gd name="T15" fmla="*/ 5 h 48"/>
                <a:gd name="T16" fmla="*/ 9 w 48"/>
                <a:gd name="T17" fmla="*/ 5 h 48"/>
                <a:gd name="T18" fmla="*/ 21 w 48"/>
                <a:gd name="T19" fmla="*/ 0 h 48"/>
                <a:gd name="T20" fmla="*/ 33 w 48"/>
                <a:gd name="T21" fmla="*/ 2 h 48"/>
                <a:gd name="T22" fmla="*/ 43 w 48"/>
                <a:gd name="T23" fmla="*/ 10 h 48"/>
                <a:gd name="T24" fmla="*/ 43 w 48"/>
                <a:gd name="T25" fmla="*/ 10 h 48"/>
                <a:gd name="T26" fmla="*/ 48 w 48"/>
                <a:gd name="T27" fmla="*/ 21 h 48"/>
                <a:gd name="T28" fmla="*/ 46 w 48"/>
                <a:gd name="T29" fmla="*/ 34 h 48"/>
                <a:gd name="T30" fmla="*/ 38 w 48"/>
                <a:gd name="T31" fmla="*/ 44 h 48"/>
                <a:gd name="T32" fmla="*/ 38 w 48"/>
                <a:gd name="T33" fmla="*/ 44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38" y="44"/>
                  </a:moveTo>
                  <a:lnTo>
                    <a:pt x="27" y="48"/>
                  </a:lnTo>
                  <a:lnTo>
                    <a:pt x="14" y="46"/>
                  </a:lnTo>
                  <a:lnTo>
                    <a:pt x="4" y="39"/>
                  </a:lnTo>
                  <a:lnTo>
                    <a:pt x="0" y="27"/>
                  </a:lnTo>
                  <a:lnTo>
                    <a:pt x="1" y="15"/>
                  </a:lnTo>
                  <a:lnTo>
                    <a:pt x="9" y="5"/>
                  </a:lnTo>
                  <a:lnTo>
                    <a:pt x="21" y="0"/>
                  </a:lnTo>
                  <a:lnTo>
                    <a:pt x="33" y="2"/>
                  </a:lnTo>
                  <a:lnTo>
                    <a:pt x="43" y="10"/>
                  </a:lnTo>
                  <a:lnTo>
                    <a:pt x="48" y="21"/>
                  </a:lnTo>
                  <a:lnTo>
                    <a:pt x="46" y="34"/>
                  </a:lnTo>
                  <a:lnTo>
                    <a:pt x="38" y="44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55" name="Freeform 602"/>
            <p:cNvSpPr>
              <a:spLocks/>
            </p:cNvSpPr>
            <p:nvPr/>
          </p:nvSpPr>
          <p:spPr bwMode="auto">
            <a:xfrm>
              <a:off x="714" y="1512"/>
              <a:ext cx="47" cy="48"/>
            </a:xfrm>
            <a:custGeom>
              <a:avLst/>
              <a:gdLst>
                <a:gd name="T0" fmla="*/ 42 w 47"/>
                <a:gd name="T1" fmla="*/ 40 h 48"/>
                <a:gd name="T2" fmla="*/ 31 w 47"/>
                <a:gd name="T3" fmla="*/ 47 h 48"/>
                <a:gd name="T4" fmla="*/ 19 w 47"/>
                <a:gd name="T5" fmla="*/ 48 h 48"/>
                <a:gd name="T6" fmla="*/ 8 w 47"/>
                <a:gd name="T7" fmla="*/ 42 h 48"/>
                <a:gd name="T8" fmla="*/ 8 w 47"/>
                <a:gd name="T9" fmla="*/ 42 h 48"/>
                <a:gd name="T10" fmla="*/ 1 w 47"/>
                <a:gd name="T11" fmla="*/ 32 h 48"/>
                <a:gd name="T12" fmla="*/ 0 w 47"/>
                <a:gd name="T13" fmla="*/ 19 h 48"/>
                <a:gd name="T14" fmla="*/ 5 w 47"/>
                <a:gd name="T15" fmla="*/ 8 h 48"/>
                <a:gd name="T16" fmla="*/ 5 w 47"/>
                <a:gd name="T17" fmla="*/ 8 h 48"/>
                <a:gd name="T18" fmla="*/ 15 w 47"/>
                <a:gd name="T19" fmla="*/ 1 h 48"/>
                <a:gd name="T20" fmla="*/ 28 w 47"/>
                <a:gd name="T21" fmla="*/ 0 h 48"/>
                <a:gd name="T22" fmla="*/ 39 w 47"/>
                <a:gd name="T23" fmla="*/ 6 h 48"/>
                <a:gd name="T24" fmla="*/ 39 w 47"/>
                <a:gd name="T25" fmla="*/ 6 h 48"/>
                <a:gd name="T26" fmla="*/ 46 w 47"/>
                <a:gd name="T27" fmla="*/ 16 h 48"/>
                <a:gd name="T28" fmla="*/ 47 w 47"/>
                <a:gd name="T29" fmla="*/ 28 h 48"/>
                <a:gd name="T30" fmla="*/ 42 w 47"/>
                <a:gd name="T31" fmla="*/ 40 h 48"/>
                <a:gd name="T32" fmla="*/ 42 w 47"/>
                <a:gd name="T33" fmla="*/ 4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8"/>
                <a:gd name="T53" fmla="*/ 47 w 47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8">
                  <a:moveTo>
                    <a:pt x="42" y="40"/>
                  </a:moveTo>
                  <a:lnTo>
                    <a:pt x="31" y="47"/>
                  </a:lnTo>
                  <a:lnTo>
                    <a:pt x="19" y="48"/>
                  </a:lnTo>
                  <a:lnTo>
                    <a:pt x="8" y="42"/>
                  </a:lnTo>
                  <a:lnTo>
                    <a:pt x="1" y="32"/>
                  </a:lnTo>
                  <a:lnTo>
                    <a:pt x="0" y="19"/>
                  </a:lnTo>
                  <a:lnTo>
                    <a:pt x="5" y="8"/>
                  </a:lnTo>
                  <a:lnTo>
                    <a:pt x="15" y="1"/>
                  </a:lnTo>
                  <a:lnTo>
                    <a:pt x="28" y="0"/>
                  </a:lnTo>
                  <a:lnTo>
                    <a:pt x="39" y="6"/>
                  </a:lnTo>
                  <a:lnTo>
                    <a:pt x="46" y="16"/>
                  </a:lnTo>
                  <a:lnTo>
                    <a:pt x="47" y="28"/>
                  </a:lnTo>
                  <a:lnTo>
                    <a:pt x="42" y="4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56" name="Freeform 603"/>
            <p:cNvSpPr>
              <a:spLocks/>
            </p:cNvSpPr>
            <p:nvPr/>
          </p:nvSpPr>
          <p:spPr bwMode="auto">
            <a:xfrm>
              <a:off x="684" y="1550"/>
              <a:ext cx="48" cy="48"/>
            </a:xfrm>
            <a:custGeom>
              <a:avLst/>
              <a:gdLst>
                <a:gd name="T0" fmla="*/ 44 w 48"/>
                <a:gd name="T1" fmla="*/ 38 h 48"/>
                <a:gd name="T2" fmla="*/ 34 w 48"/>
                <a:gd name="T3" fmla="*/ 46 h 48"/>
                <a:gd name="T4" fmla="*/ 23 w 48"/>
                <a:gd name="T5" fmla="*/ 48 h 48"/>
                <a:gd name="T6" fmla="*/ 10 w 48"/>
                <a:gd name="T7" fmla="*/ 44 h 48"/>
                <a:gd name="T8" fmla="*/ 10 w 48"/>
                <a:gd name="T9" fmla="*/ 44 h 48"/>
                <a:gd name="T10" fmla="*/ 2 w 48"/>
                <a:gd name="T11" fmla="*/ 35 h 48"/>
                <a:gd name="T12" fmla="*/ 0 w 48"/>
                <a:gd name="T13" fmla="*/ 22 h 48"/>
                <a:gd name="T14" fmla="*/ 4 w 48"/>
                <a:gd name="T15" fmla="*/ 11 h 48"/>
                <a:gd name="T16" fmla="*/ 4 w 48"/>
                <a:gd name="T17" fmla="*/ 11 h 48"/>
                <a:gd name="T18" fmla="*/ 14 w 48"/>
                <a:gd name="T19" fmla="*/ 3 h 48"/>
                <a:gd name="T20" fmla="*/ 26 w 48"/>
                <a:gd name="T21" fmla="*/ 0 h 48"/>
                <a:gd name="T22" fmla="*/ 38 w 48"/>
                <a:gd name="T23" fmla="*/ 4 h 48"/>
                <a:gd name="T24" fmla="*/ 38 w 48"/>
                <a:gd name="T25" fmla="*/ 4 h 48"/>
                <a:gd name="T26" fmla="*/ 46 w 48"/>
                <a:gd name="T27" fmla="*/ 14 h 48"/>
                <a:gd name="T28" fmla="*/ 48 w 48"/>
                <a:gd name="T29" fmla="*/ 26 h 48"/>
                <a:gd name="T30" fmla="*/ 44 w 48"/>
                <a:gd name="T31" fmla="*/ 38 h 48"/>
                <a:gd name="T32" fmla="*/ 44 w 48"/>
                <a:gd name="T33" fmla="*/ 3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44" y="38"/>
                  </a:moveTo>
                  <a:lnTo>
                    <a:pt x="34" y="46"/>
                  </a:lnTo>
                  <a:lnTo>
                    <a:pt x="23" y="48"/>
                  </a:lnTo>
                  <a:lnTo>
                    <a:pt x="10" y="44"/>
                  </a:lnTo>
                  <a:lnTo>
                    <a:pt x="2" y="35"/>
                  </a:lnTo>
                  <a:lnTo>
                    <a:pt x="0" y="22"/>
                  </a:lnTo>
                  <a:lnTo>
                    <a:pt x="4" y="11"/>
                  </a:lnTo>
                  <a:lnTo>
                    <a:pt x="14" y="3"/>
                  </a:lnTo>
                  <a:lnTo>
                    <a:pt x="26" y="0"/>
                  </a:lnTo>
                  <a:lnTo>
                    <a:pt x="38" y="4"/>
                  </a:lnTo>
                  <a:lnTo>
                    <a:pt x="46" y="14"/>
                  </a:lnTo>
                  <a:lnTo>
                    <a:pt x="48" y="26"/>
                  </a:lnTo>
                  <a:lnTo>
                    <a:pt x="44" y="3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57" name="Freeform 604"/>
            <p:cNvSpPr>
              <a:spLocks/>
            </p:cNvSpPr>
            <p:nvPr/>
          </p:nvSpPr>
          <p:spPr bwMode="auto">
            <a:xfrm>
              <a:off x="654" y="1589"/>
              <a:ext cx="48" cy="47"/>
            </a:xfrm>
            <a:custGeom>
              <a:avLst/>
              <a:gdLst>
                <a:gd name="T0" fmla="*/ 43 w 48"/>
                <a:gd name="T1" fmla="*/ 39 h 47"/>
                <a:gd name="T2" fmla="*/ 32 w 48"/>
                <a:gd name="T3" fmla="*/ 46 h 47"/>
                <a:gd name="T4" fmla="*/ 20 w 48"/>
                <a:gd name="T5" fmla="*/ 47 h 47"/>
                <a:gd name="T6" fmla="*/ 8 w 48"/>
                <a:gd name="T7" fmla="*/ 41 h 47"/>
                <a:gd name="T8" fmla="*/ 8 w 48"/>
                <a:gd name="T9" fmla="*/ 41 h 47"/>
                <a:gd name="T10" fmla="*/ 1 w 48"/>
                <a:gd name="T11" fmla="*/ 31 h 47"/>
                <a:gd name="T12" fmla="*/ 0 w 48"/>
                <a:gd name="T13" fmla="*/ 18 h 47"/>
                <a:gd name="T14" fmla="*/ 7 w 48"/>
                <a:gd name="T15" fmla="*/ 7 h 47"/>
                <a:gd name="T16" fmla="*/ 7 w 48"/>
                <a:gd name="T17" fmla="*/ 7 h 47"/>
                <a:gd name="T18" fmla="*/ 17 w 48"/>
                <a:gd name="T19" fmla="*/ 0 h 47"/>
                <a:gd name="T20" fmla="*/ 29 w 48"/>
                <a:gd name="T21" fmla="*/ 0 h 47"/>
                <a:gd name="T22" fmla="*/ 40 w 48"/>
                <a:gd name="T23" fmla="*/ 5 h 47"/>
                <a:gd name="T24" fmla="*/ 40 w 48"/>
                <a:gd name="T25" fmla="*/ 5 h 47"/>
                <a:gd name="T26" fmla="*/ 48 w 48"/>
                <a:gd name="T27" fmla="*/ 16 h 47"/>
                <a:gd name="T28" fmla="*/ 48 w 48"/>
                <a:gd name="T29" fmla="*/ 28 h 47"/>
                <a:gd name="T30" fmla="*/ 43 w 48"/>
                <a:gd name="T31" fmla="*/ 39 h 47"/>
                <a:gd name="T32" fmla="*/ 43 w 48"/>
                <a:gd name="T33" fmla="*/ 39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7"/>
                <a:gd name="T53" fmla="*/ 48 w 48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7">
                  <a:moveTo>
                    <a:pt x="43" y="39"/>
                  </a:moveTo>
                  <a:lnTo>
                    <a:pt x="32" y="46"/>
                  </a:lnTo>
                  <a:lnTo>
                    <a:pt x="20" y="47"/>
                  </a:lnTo>
                  <a:lnTo>
                    <a:pt x="8" y="41"/>
                  </a:lnTo>
                  <a:lnTo>
                    <a:pt x="1" y="31"/>
                  </a:lnTo>
                  <a:lnTo>
                    <a:pt x="0" y="18"/>
                  </a:lnTo>
                  <a:lnTo>
                    <a:pt x="7" y="7"/>
                  </a:lnTo>
                  <a:lnTo>
                    <a:pt x="17" y="0"/>
                  </a:lnTo>
                  <a:lnTo>
                    <a:pt x="29" y="0"/>
                  </a:lnTo>
                  <a:lnTo>
                    <a:pt x="40" y="5"/>
                  </a:lnTo>
                  <a:lnTo>
                    <a:pt x="48" y="16"/>
                  </a:lnTo>
                  <a:lnTo>
                    <a:pt x="48" y="28"/>
                  </a:lnTo>
                  <a:lnTo>
                    <a:pt x="43" y="39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58" name="Freeform 605"/>
            <p:cNvSpPr>
              <a:spLocks/>
            </p:cNvSpPr>
            <p:nvPr/>
          </p:nvSpPr>
          <p:spPr bwMode="auto">
            <a:xfrm>
              <a:off x="618" y="1620"/>
              <a:ext cx="48" cy="48"/>
            </a:xfrm>
            <a:custGeom>
              <a:avLst/>
              <a:gdLst>
                <a:gd name="T0" fmla="*/ 37 w 48"/>
                <a:gd name="T1" fmla="*/ 44 h 48"/>
                <a:gd name="T2" fmla="*/ 25 w 48"/>
                <a:gd name="T3" fmla="*/ 48 h 48"/>
                <a:gd name="T4" fmla="*/ 13 w 48"/>
                <a:gd name="T5" fmla="*/ 45 h 48"/>
                <a:gd name="T6" fmla="*/ 4 w 48"/>
                <a:gd name="T7" fmla="*/ 37 h 48"/>
                <a:gd name="T8" fmla="*/ 4 w 48"/>
                <a:gd name="T9" fmla="*/ 37 h 48"/>
                <a:gd name="T10" fmla="*/ 0 w 48"/>
                <a:gd name="T11" fmla="*/ 25 h 48"/>
                <a:gd name="T12" fmla="*/ 2 w 48"/>
                <a:gd name="T13" fmla="*/ 13 h 48"/>
                <a:gd name="T14" fmla="*/ 11 w 48"/>
                <a:gd name="T15" fmla="*/ 4 h 48"/>
                <a:gd name="T16" fmla="*/ 11 w 48"/>
                <a:gd name="T17" fmla="*/ 4 h 48"/>
                <a:gd name="T18" fmla="*/ 23 w 48"/>
                <a:gd name="T19" fmla="*/ 0 h 48"/>
                <a:gd name="T20" fmla="*/ 35 w 48"/>
                <a:gd name="T21" fmla="*/ 2 h 48"/>
                <a:gd name="T22" fmla="*/ 44 w 48"/>
                <a:gd name="T23" fmla="*/ 10 h 48"/>
                <a:gd name="T24" fmla="*/ 44 w 48"/>
                <a:gd name="T25" fmla="*/ 10 h 48"/>
                <a:gd name="T26" fmla="*/ 48 w 48"/>
                <a:gd name="T27" fmla="*/ 22 h 48"/>
                <a:gd name="T28" fmla="*/ 46 w 48"/>
                <a:gd name="T29" fmla="*/ 34 h 48"/>
                <a:gd name="T30" fmla="*/ 37 w 48"/>
                <a:gd name="T31" fmla="*/ 44 h 48"/>
                <a:gd name="T32" fmla="*/ 37 w 48"/>
                <a:gd name="T33" fmla="*/ 44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37" y="44"/>
                  </a:moveTo>
                  <a:lnTo>
                    <a:pt x="25" y="48"/>
                  </a:lnTo>
                  <a:lnTo>
                    <a:pt x="13" y="45"/>
                  </a:lnTo>
                  <a:lnTo>
                    <a:pt x="4" y="37"/>
                  </a:lnTo>
                  <a:lnTo>
                    <a:pt x="0" y="25"/>
                  </a:lnTo>
                  <a:lnTo>
                    <a:pt x="2" y="13"/>
                  </a:lnTo>
                  <a:lnTo>
                    <a:pt x="11" y="4"/>
                  </a:lnTo>
                  <a:lnTo>
                    <a:pt x="23" y="0"/>
                  </a:lnTo>
                  <a:lnTo>
                    <a:pt x="35" y="2"/>
                  </a:lnTo>
                  <a:lnTo>
                    <a:pt x="44" y="10"/>
                  </a:lnTo>
                  <a:lnTo>
                    <a:pt x="48" y="22"/>
                  </a:lnTo>
                  <a:lnTo>
                    <a:pt x="46" y="34"/>
                  </a:lnTo>
                  <a:lnTo>
                    <a:pt x="37" y="44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59" name="Freeform 606"/>
            <p:cNvSpPr>
              <a:spLocks/>
            </p:cNvSpPr>
            <p:nvPr/>
          </p:nvSpPr>
          <p:spPr bwMode="auto">
            <a:xfrm>
              <a:off x="574" y="1638"/>
              <a:ext cx="48" cy="47"/>
            </a:xfrm>
            <a:custGeom>
              <a:avLst/>
              <a:gdLst>
                <a:gd name="T0" fmla="*/ 29 w 48"/>
                <a:gd name="T1" fmla="*/ 47 h 47"/>
                <a:gd name="T2" fmla="*/ 16 w 48"/>
                <a:gd name="T3" fmla="*/ 46 h 47"/>
                <a:gd name="T4" fmla="*/ 6 w 48"/>
                <a:gd name="T5" fmla="*/ 40 h 47"/>
                <a:gd name="T6" fmla="*/ 0 w 48"/>
                <a:gd name="T7" fmla="*/ 29 h 47"/>
                <a:gd name="T8" fmla="*/ 0 w 48"/>
                <a:gd name="T9" fmla="*/ 29 h 47"/>
                <a:gd name="T10" fmla="*/ 1 w 48"/>
                <a:gd name="T11" fmla="*/ 16 h 47"/>
                <a:gd name="T12" fmla="*/ 8 w 48"/>
                <a:gd name="T13" fmla="*/ 6 h 47"/>
                <a:gd name="T14" fmla="*/ 19 w 48"/>
                <a:gd name="T15" fmla="*/ 0 h 47"/>
                <a:gd name="T16" fmla="*/ 19 w 48"/>
                <a:gd name="T17" fmla="*/ 0 h 47"/>
                <a:gd name="T18" fmla="*/ 32 w 48"/>
                <a:gd name="T19" fmla="*/ 1 h 47"/>
                <a:gd name="T20" fmla="*/ 42 w 48"/>
                <a:gd name="T21" fmla="*/ 7 h 47"/>
                <a:gd name="T22" fmla="*/ 48 w 48"/>
                <a:gd name="T23" fmla="*/ 19 h 47"/>
                <a:gd name="T24" fmla="*/ 48 w 48"/>
                <a:gd name="T25" fmla="*/ 19 h 47"/>
                <a:gd name="T26" fmla="*/ 47 w 48"/>
                <a:gd name="T27" fmla="*/ 31 h 47"/>
                <a:gd name="T28" fmla="*/ 40 w 48"/>
                <a:gd name="T29" fmla="*/ 42 h 47"/>
                <a:gd name="T30" fmla="*/ 29 w 48"/>
                <a:gd name="T31" fmla="*/ 47 h 47"/>
                <a:gd name="T32" fmla="*/ 29 w 48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7"/>
                <a:gd name="T53" fmla="*/ 48 w 48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7">
                  <a:moveTo>
                    <a:pt x="29" y="47"/>
                  </a:moveTo>
                  <a:lnTo>
                    <a:pt x="16" y="46"/>
                  </a:lnTo>
                  <a:lnTo>
                    <a:pt x="6" y="40"/>
                  </a:lnTo>
                  <a:lnTo>
                    <a:pt x="0" y="29"/>
                  </a:lnTo>
                  <a:lnTo>
                    <a:pt x="1" y="16"/>
                  </a:lnTo>
                  <a:lnTo>
                    <a:pt x="8" y="6"/>
                  </a:lnTo>
                  <a:lnTo>
                    <a:pt x="19" y="0"/>
                  </a:lnTo>
                  <a:lnTo>
                    <a:pt x="32" y="1"/>
                  </a:lnTo>
                  <a:lnTo>
                    <a:pt x="42" y="7"/>
                  </a:lnTo>
                  <a:lnTo>
                    <a:pt x="48" y="19"/>
                  </a:lnTo>
                  <a:lnTo>
                    <a:pt x="47" y="31"/>
                  </a:lnTo>
                  <a:lnTo>
                    <a:pt x="40" y="42"/>
                  </a:lnTo>
                  <a:lnTo>
                    <a:pt x="29" y="47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60" name="Freeform 608"/>
            <p:cNvSpPr>
              <a:spLocks/>
            </p:cNvSpPr>
            <p:nvPr/>
          </p:nvSpPr>
          <p:spPr bwMode="auto">
            <a:xfrm>
              <a:off x="526" y="1640"/>
              <a:ext cx="48" cy="48"/>
            </a:xfrm>
            <a:custGeom>
              <a:avLst/>
              <a:gdLst>
                <a:gd name="T0" fmla="*/ 22 w 48"/>
                <a:gd name="T1" fmla="*/ 48 h 48"/>
                <a:gd name="T2" fmla="*/ 10 w 48"/>
                <a:gd name="T3" fmla="*/ 44 h 48"/>
                <a:gd name="T4" fmla="*/ 2 w 48"/>
                <a:gd name="T5" fmla="*/ 35 h 48"/>
                <a:gd name="T6" fmla="*/ 0 w 48"/>
                <a:gd name="T7" fmla="*/ 23 h 48"/>
                <a:gd name="T8" fmla="*/ 0 w 48"/>
                <a:gd name="T9" fmla="*/ 23 h 48"/>
                <a:gd name="T10" fmla="*/ 4 w 48"/>
                <a:gd name="T11" fmla="*/ 10 h 48"/>
                <a:gd name="T12" fmla="*/ 14 w 48"/>
                <a:gd name="T13" fmla="*/ 3 h 48"/>
                <a:gd name="T14" fmla="*/ 27 w 48"/>
                <a:gd name="T15" fmla="*/ 0 h 48"/>
                <a:gd name="T16" fmla="*/ 27 w 48"/>
                <a:gd name="T17" fmla="*/ 0 h 48"/>
                <a:gd name="T18" fmla="*/ 38 w 48"/>
                <a:gd name="T19" fmla="*/ 5 h 48"/>
                <a:gd name="T20" fmla="*/ 46 w 48"/>
                <a:gd name="T21" fmla="*/ 14 h 48"/>
                <a:gd name="T22" fmla="*/ 48 w 48"/>
                <a:gd name="T23" fmla="*/ 27 h 48"/>
                <a:gd name="T24" fmla="*/ 48 w 48"/>
                <a:gd name="T25" fmla="*/ 27 h 48"/>
                <a:gd name="T26" fmla="*/ 44 w 48"/>
                <a:gd name="T27" fmla="*/ 38 h 48"/>
                <a:gd name="T28" fmla="*/ 35 w 48"/>
                <a:gd name="T29" fmla="*/ 46 h 48"/>
                <a:gd name="T30" fmla="*/ 22 w 48"/>
                <a:gd name="T31" fmla="*/ 48 h 48"/>
                <a:gd name="T32" fmla="*/ 22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2" y="48"/>
                  </a:moveTo>
                  <a:lnTo>
                    <a:pt x="10" y="44"/>
                  </a:lnTo>
                  <a:lnTo>
                    <a:pt x="2" y="35"/>
                  </a:lnTo>
                  <a:lnTo>
                    <a:pt x="0" y="23"/>
                  </a:lnTo>
                  <a:lnTo>
                    <a:pt x="4" y="10"/>
                  </a:lnTo>
                  <a:lnTo>
                    <a:pt x="14" y="3"/>
                  </a:lnTo>
                  <a:lnTo>
                    <a:pt x="27" y="0"/>
                  </a:lnTo>
                  <a:lnTo>
                    <a:pt x="38" y="5"/>
                  </a:lnTo>
                  <a:lnTo>
                    <a:pt x="46" y="14"/>
                  </a:lnTo>
                  <a:lnTo>
                    <a:pt x="48" y="27"/>
                  </a:lnTo>
                  <a:lnTo>
                    <a:pt x="44" y="38"/>
                  </a:lnTo>
                  <a:lnTo>
                    <a:pt x="35" y="46"/>
                  </a:lnTo>
                  <a:lnTo>
                    <a:pt x="22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61" name="Freeform 609"/>
            <p:cNvSpPr>
              <a:spLocks/>
            </p:cNvSpPr>
            <p:nvPr/>
          </p:nvSpPr>
          <p:spPr bwMode="auto">
            <a:xfrm>
              <a:off x="472" y="1647"/>
              <a:ext cx="50" cy="110"/>
            </a:xfrm>
            <a:custGeom>
              <a:avLst/>
              <a:gdLst>
                <a:gd name="T0" fmla="*/ 11 w 50"/>
                <a:gd name="T1" fmla="*/ 69 h 110"/>
                <a:gd name="T2" fmla="*/ 14 w 50"/>
                <a:gd name="T3" fmla="*/ 57 h 110"/>
                <a:gd name="T4" fmla="*/ 15 w 50"/>
                <a:gd name="T5" fmla="*/ 42 h 110"/>
                <a:gd name="T6" fmla="*/ 29 w 50"/>
                <a:gd name="T7" fmla="*/ 4 h 110"/>
                <a:gd name="T8" fmla="*/ 31 w 50"/>
                <a:gd name="T9" fmla="*/ 1 h 110"/>
                <a:gd name="T10" fmla="*/ 36 w 50"/>
                <a:gd name="T11" fmla="*/ 0 h 110"/>
                <a:gd name="T12" fmla="*/ 39 w 50"/>
                <a:gd name="T13" fmla="*/ 0 h 110"/>
                <a:gd name="T14" fmla="*/ 42 w 50"/>
                <a:gd name="T15" fmla="*/ 5 h 110"/>
                <a:gd name="T16" fmla="*/ 47 w 50"/>
                <a:gd name="T17" fmla="*/ 24 h 110"/>
                <a:gd name="T18" fmla="*/ 48 w 50"/>
                <a:gd name="T19" fmla="*/ 67 h 110"/>
                <a:gd name="T20" fmla="*/ 46 w 50"/>
                <a:gd name="T21" fmla="*/ 76 h 110"/>
                <a:gd name="T22" fmla="*/ 46 w 50"/>
                <a:gd name="T23" fmla="*/ 94 h 110"/>
                <a:gd name="T24" fmla="*/ 47 w 50"/>
                <a:gd name="T25" fmla="*/ 97 h 110"/>
                <a:gd name="T26" fmla="*/ 47 w 50"/>
                <a:gd name="T27" fmla="*/ 104 h 110"/>
                <a:gd name="T28" fmla="*/ 45 w 50"/>
                <a:gd name="T29" fmla="*/ 107 h 110"/>
                <a:gd name="T30" fmla="*/ 39 w 50"/>
                <a:gd name="T31" fmla="*/ 110 h 110"/>
                <a:gd name="T32" fmla="*/ 35 w 50"/>
                <a:gd name="T33" fmla="*/ 108 h 110"/>
                <a:gd name="T34" fmla="*/ 33 w 50"/>
                <a:gd name="T35" fmla="*/ 102 h 110"/>
                <a:gd name="T36" fmla="*/ 33 w 50"/>
                <a:gd name="T37" fmla="*/ 100 h 110"/>
                <a:gd name="T38" fmla="*/ 32 w 50"/>
                <a:gd name="T39" fmla="*/ 95 h 110"/>
                <a:gd name="T40" fmla="*/ 32 w 50"/>
                <a:gd name="T41" fmla="*/ 86 h 110"/>
                <a:gd name="T42" fmla="*/ 34 w 50"/>
                <a:gd name="T43" fmla="*/ 63 h 110"/>
                <a:gd name="T44" fmla="*/ 36 w 50"/>
                <a:gd name="T45" fmla="*/ 54 h 110"/>
                <a:gd name="T46" fmla="*/ 34 w 50"/>
                <a:gd name="T47" fmla="*/ 29 h 110"/>
                <a:gd name="T48" fmla="*/ 30 w 50"/>
                <a:gd name="T49" fmla="*/ 39 h 110"/>
                <a:gd name="T50" fmla="*/ 28 w 50"/>
                <a:gd name="T51" fmla="*/ 57 h 110"/>
                <a:gd name="T52" fmla="*/ 27 w 50"/>
                <a:gd name="T53" fmla="*/ 66 h 110"/>
                <a:gd name="T54" fmla="*/ 20 w 50"/>
                <a:gd name="T55" fmla="*/ 82 h 110"/>
                <a:gd name="T56" fmla="*/ 18 w 50"/>
                <a:gd name="T57" fmla="*/ 88 h 110"/>
                <a:gd name="T58" fmla="*/ 14 w 50"/>
                <a:gd name="T59" fmla="*/ 98 h 110"/>
                <a:gd name="T60" fmla="*/ 13 w 50"/>
                <a:gd name="T61" fmla="*/ 101 h 110"/>
                <a:gd name="T62" fmla="*/ 7 w 50"/>
                <a:gd name="T63" fmla="*/ 104 h 110"/>
                <a:gd name="T64" fmla="*/ 3 w 50"/>
                <a:gd name="T65" fmla="*/ 103 h 110"/>
                <a:gd name="T66" fmla="*/ 0 w 50"/>
                <a:gd name="T67" fmla="*/ 97 h 110"/>
                <a:gd name="T68" fmla="*/ 2 w 50"/>
                <a:gd name="T69" fmla="*/ 89 h 110"/>
                <a:gd name="T70" fmla="*/ 8 w 50"/>
                <a:gd name="T71" fmla="*/ 76 h 1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0"/>
                <a:gd name="T109" fmla="*/ 0 h 110"/>
                <a:gd name="T110" fmla="*/ 50 w 50"/>
                <a:gd name="T111" fmla="*/ 110 h 1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0" h="110">
                  <a:moveTo>
                    <a:pt x="8" y="76"/>
                  </a:moveTo>
                  <a:lnTo>
                    <a:pt x="11" y="69"/>
                  </a:lnTo>
                  <a:lnTo>
                    <a:pt x="13" y="63"/>
                  </a:lnTo>
                  <a:lnTo>
                    <a:pt x="14" y="57"/>
                  </a:lnTo>
                  <a:lnTo>
                    <a:pt x="15" y="42"/>
                  </a:lnTo>
                  <a:lnTo>
                    <a:pt x="20" y="25"/>
                  </a:lnTo>
                  <a:lnTo>
                    <a:pt x="29" y="4"/>
                  </a:lnTo>
                  <a:lnTo>
                    <a:pt x="31" y="1"/>
                  </a:lnTo>
                  <a:lnTo>
                    <a:pt x="33" y="0"/>
                  </a:lnTo>
                  <a:lnTo>
                    <a:pt x="36" y="0"/>
                  </a:lnTo>
                  <a:lnTo>
                    <a:pt x="39" y="0"/>
                  </a:lnTo>
                  <a:lnTo>
                    <a:pt x="41" y="2"/>
                  </a:lnTo>
                  <a:lnTo>
                    <a:pt x="42" y="5"/>
                  </a:lnTo>
                  <a:lnTo>
                    <a:pt x="47" y="24"/>
                  </a:lnTo>
                  <a:lnTo>
                    <a:pt x="50" y="46"/>
                  </a:lnTo>
                  <a:lnTo>
                    <a:pt x="48" y="67"/>
                  </a:lnTo>
                  <a:lnTo>
                    <a:pt x="46" y="76"/>
                  </a:lnTo>
                  <a:lnTo>
                    <a:pt x="46" y="86"/>
                  </a:lnTo>
                  <a:lnTo>
                    <a:pt x="46" y="94"/>
                  </a:lnTo>
                  <a:lnTo>
                    <a:pt x="47" y="97"/>
                  </a:lnTo>
                  <a:lnTo>
                    <a:pt x="47" y="101"/>
                  </a:lnTo>
                  <a:lnTo>
                    <a:pt x="47" y="104"/>
                  </a:lnTo>
                  <a:lnTo>
                    <a:pt x="45" y="107"/>
                  </a:lnTo>
                  <a:lnTo>
                    <a:pt x="43" y="109"/>
                  </a:lnTo>
                  <a:lnTo>
                    <a:pt x="39" y="110"/>
                  </a:lnTo>
                  <a:lnTo>
                    <a:pt x="35" y="108"/>
                  </a:lnTo>
                  <a:lnTo>
                    <a:pt x="33" y="106"/>
                  </a:lnTo>
                  <a:lnTo>
                    <a:pt x="33" y="102"/>
                  </a:lnTo>
                  <a:lnTo>
                    <a:pt x="33" y="100"/>
                  </a:lnTo>
                  <a:lnTo>
                    <a:pt x="33" y="98"/>
                  </a:lnTo>
                  <a:lnTo>
                    <a:pt x="32" y="95"/>
                  </a:lnTo>
                  <a:lnTo>
                    <a:pt x="32" y="86"/>
                  </a:lnTo>
                  <a:lnTo>
                    <a:pt x="32" y="75"/>
                  </a:lnTo>
                  <a:lnTo>
                    <a:pt x="34" y="63"/>
                  </a:lnTo>
                  <a:lnTo>
                    <a:pt x="36" y="54"/>
                  </a:lnTo>
                  <a:lnTo>
                    <a:pt x="35" y="42"/>
                  </a:lnTo>
                  <a:lnTo>
                    <a:pt x="34" y="29"/>
                  </a:lnTo>
                  <a:lnTo>
                    <a:pt x="30" y="39"/>
                  </a:lnTo>
                  <a:lnTo>
                    <a:pt x="28" y="49"/>
                  </a:lnTo>
                  <a:lnTo>
                    <a:pt x="28" y="57"/>
                  </a:lnTo>
                  <a:lnTo>
                    <a:pt x="27" y="66"/>
                  </a:lnTo>
                  <a:lnTo>
                    <a:pt x="24" y="74"/>
                  </a:lnTo>
                  <a:lnTo>
                    <a:pt x="20" y="82"/>
                  </a:lnTo>
                  <a:lnTo>
                    <a:pt x="18" y="88"/>
                  </a:lnTo>
                  <a:lnTo>
                    <a:pt x="16" y="93"/>
                  </a:lnTo>
                  <a:lnTo>
                    <a:pt x="14" y="98"/>
                  </a:lnTo>
                  <a:lnTo>
                    <a:pt x="13" y="101"/>
                  </a:lnTo>
                  <a:lnTo>
                    <a:pt x="10" y="104"/>
                  </a:lnTo>
                  <a:lnTo>
                    <a:pt x="7" y="104"/>
                  </a:lnTo>
                  <a:lnTo>
                    <a:pt x="3" y="103"/>
                  </a:lnTo>
                  <a:lnTo>
                    <a:pt x="1" y="100"/>
                  </a:lnTo>
                  <a:lnTo>
                    <a:pt x="0" y="97"/>
                  </a:lnTo>
                  <a:lnTo>
                    <a:pt x="2" y="89"/>
                  </a:lnTo>
                  <a:lnTo>
                    <a:pt x="5" y="82"/>
                  </a:lnTo>
                  <a:lnTo>
                    <a:pt x="8" y="7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62" name="Freeform 610"/>
            <p:cNvSpPr>
              <a:spLocks/>
            </p:cNvSpPr>
            <p:nvPr/>
          </p:nvSpPr>
          <p:spPr bwMode="auto">
            <a:xfrm>
              <a:off x="480" y="1629"/>
              <a:ext cx="48" cy="48"/>
            </a:xfrm>
            <a:custGeom>
              <a:avLst/>
              <a:gdLst>
                <a:gd name="T0" fmla="*/ 14 w 48"/>
                <a:gd name="T1" fmla="*/ 46 h 48"/>
                <a:gd name="T2" fmla="*/ 4 w 48"/>
                <a:gd name="T3" fmla="*/ 38 h 48"/>
                <a:gd name="T4" fmla="*/ 0 w 48"/>
                <a:gd name="T5" fmla="*/ 26 h 48"/>
                <a:gd name="T6" fmla="*/ 2 w 48"/>
                <a:gd name="T7" fmla="*/ 14 h 48"/>
                <a:gd name="T8" fmla="*/ 2 w 48"/>
                <a:gd name="T9" fmla="*/ 14 h 48"/>
                <a:gd name="T10" fmla="*/ 10 w 48"/>
                <a:gd name="T11" fmla="*/ 4 h 48"/>
                <a:gd name="T12" fmla="*/ 21 w 48"/>
                <a:gd name="T13" fmla="*/ 0 h 48"/>
                <a:gd name="T14" fmla="*/ 34 w 48"/>
                <a:gd name="T15" fmla="*/ 2 h 48"/>
                <a:gd name="T16" fmla="*/ 34 w 48"/>
                <a:gd name="T17" fmla="*/ 2 h 48"/>
                <a:gd name="T18" fmla="*/ 44 w 48"/>
                <a:gd name="T19" fmla="*/ 9 h 48"/>
                <a:gd name="T20" fmla="*/ 48 w 48"/>
                <a:gd name="T21" fmla="*/ 21 h 48"/>
                <a:gd name="T22" fmla="*/ 46 w 48"/>
                <a:gd name="T23" fmla="*/ 34 h 48"/>
                <a:gd name="T24" fmla="*/ 46 w 48"/>
                <a:gd name="T25" fmla="*/ 34 h 48"/>
                <a:gd name="T26" fmla="*/ 38 w 48"/>
                <a:gd name="T27" fmla="*/ 43 h 48"/>
                <a:gd name="T28" fmla="*/ 26 w 48"/>
                <a:gd name="T29" fmla="*/ 48 h 48"/>
                <a:gd name="T30" fmla="*/ 14 w 48"/>
                <a:gd name="T31" fmla="*/ 46 h 48"/>
                <a:gd name="T32" fmla="*/ 14 w 48"/>
                <a:gd name="T33" fmla="*/ 46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14" y="46"/>
                  </a:moveTo>
                  <a:lnTo>
                    <a:pt x="4" y="38"/>
                  </a:lnTo>
                  <a:lnTo>
                    <a:pt x="0" y="26"/>
                  </a:lnTo>
                  <a:lnTo>
                    <a:pt x="2" y="14"/>
                  </a:lnTo>
                  <a:lnTo>
                    <a:pt x="10" y="4"/>
                  </a:lnTo>
                  <a:lnTo>
                    <a:pt x="21" y="0"/>
                  </a:lnTo>
                  <a:lnTo>
                    <a:pt x="34" y="2"/>
                  </a:lnTo>
                  <a:lnTo>
                    <a:pt x="44" y="9"/>
                  </a:lnTo>
                  <a:lnTo>
                    <a:pt x="48" y="21"/>
                  </a:lnTo>
                  <a:lnTo>
                    <a:pt x="46" y="34"/>
                  </a:lnTo>
                  <a:lnTo>
                    <a:pt x="38" y="43"/>
                  </a:lnTo>
                  <a:lnTo>
                    <a:pt x="26" y="48"/>
                  </a:lnTo>
                  <a:lnTo>
                    <a:pt x="14" y="4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63" name="Freeform 611"/>
            <p:cNvSpPr>
              <a:spLocks/>
            </p:cNvSpPr>
            <p:nvPr/>
          </p:nvSpPr>
          <p:spPr bwMode="auto">
            <a:xfrm>
              <a:off x="452" y="1645"/>
              <a:ext cx="18" cy="92"/>
            </a:xfrm>
            <a:custGeom>
              <a:avLst/>
              <a:gdLst>
                <a:gd name="T0" fmla="*/ 0 w 18"/>
                <a:gd name="T1" fmla="*/ 84 h 92"/>
                <a:gd name="T2" fmla="*/ 1 w 18"/>
                <a:gd name="T3" fmla="*/ 72 h 92"/>
                <a:gd name="T4" fmla="*/ 1 w 18"/>
                <a:gd name="T5" fmla="*/ 59 h 92"/>
                <a:gd name="T6" fmla="*/ 1 w 18"/>
                <a:gd name="T7" fmla="*/ 46 h 92"/>
                <a:gd name="T8" fmla="*/ 1 w 18"/>
                <a:gd name="T9" fmla="*/ 46 h 92"/>
                <a:gd name="T10" fmla="*/ 1 w 18"/>
                <a:gd name="T11" fmla="*/ 33 h 92"/>
                <a:gd name="T12" fmla="*/ 3 w 18"/>
                <a:gd name="T13" fmla="*/ 20 h 92"/>
                <a:gd name="T14" fmla="*/ 5 w 18"/>
                <a:gd name="T15" fmla="*/ 6 h 92"/>
                <a:gd name="T16" fmla="*/ 5 w 18"/>
                <a:gd name="T17" fmla="*/ 6 h 92"/>
                <a:gd name="T18" fmla="*/ 6 w 18"/>
                <a:gd name="T19" fmla="*/ 3 h 92"/>
                <a:gd name="T20" fmla="*/ 9 w 18"/>
                <a:gd name="T21" fmla="*/ 1 h 92"/>
                <a:gd name="T22" fmla="*/ 13 w 18"/>
                <a:gd name="T23" fmla="*/ 0 h 92"/>
                <a:gd name="T24" fmla="*/ 13 w 18"/>
                <a:gd name="T25" fmla="*/ 0 h 92"/>
                <a:gd name="T26" fmla="*/ 16 w 18"/>
                <a:gd name="T27" fmla="*/ 2 h 92"/>
                <a:gd name="T28" fmla="*/ 18 w 18"/>
                <a:gd name="T29" fmla="*/ 5 h 92"/>
                <a:gd name="T30" fmla="*/ 18 w 18"/>
                <a:gd name="T31" fmla="*/ 8 h 92"/>
                <a:gd name="T32" fmla="*/ 18 w 18"/>
                <a:gd name="T33" fmla="*/ 8 h 92"/>
                <a:gd name="T34" fmla="*/ 15 w 18"/>
                <a:gd name="T35" fmla="*/ 28 h 92"/>
                <a:gd name="T36" fmla="*/ 14 w 18"/>
                <a:gd name="T37" fmla="*/ 47 h 92"/>
                <a:gd name="T38" fmla="*/ 16 w 18"/>
                <a:gd name="T39" fmla="*/ 66 h 92"/>
                <a:gd name="T40" fmla="*/ 16 w 18"/>
                <a:gd name="T41" fmla="*/ 66 h 92"/>
                <a:gd name="T42" fmla="*/ 16 w 18"/>
                <a:gd name="T43" fmla="*/ 72 h 92"/>
                <a:gd name="T44" fmla="*/ 15 w 18"/>
                <a:gd name="T45" fmla="*/ 78 h 92"/>
                <a:gd name="T46" fmla="*/ 14 w 18"/>
                <a:gd name="T47" fmla="*/ 85 h 92"/>
                <a:gd name="T48" fmla="*/ 14 w 18"/>
                <a:gd name="T49" fmla="*/ 85 h 92"/>
                <a:gd name="T50" fmla="*/ 13 w 18"/>
                <a:gd name="T51" fmla="*/ 89 h 92"/>
                <a:gd name="T52" fmla="*/ 10 w 18"/>
                <a:gd name="T53" fmla="*/ 91 h 92"/>
                <a:gd name="T54" fmla="*/ 7 w 18"/>
                <a:gd name="T55" fmla="*/ 92 h 92"/>
                <a:gd name="T56" fmla="*/ 7 w 18"/>
                <a:gd name="T57" fmla="*/ 92 h 92"/>
                <a:gd name="T58" fmla="*/ 3 w 18"/>
                <a:gd name="T59" fmla="*/ 90 h 92"/>
                <a:gd name="T60" fmla="*/ 1 w 18"/>
                <a:gd name="T61" fmla="*/ 88 h 92"/>
                <a:gd name="T62" fmla="*/ 0 w 18"/>
                <a:gd name="T63" fmla="*/ 84 h 92"/>
                <a:gd name="T64" fmla="*/ 0 w 18"/>
                <a:gd name="T65" fmla="*/ 84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8"/>
                <a:gd name="T100" fmla="*/ 0 h 92"/>
                <a:gd name="T101" fmla="*/ 18 w 18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8" h="92">
                  <a:moveTo>
                    <a:pt x="0" y="84"/>
                  </a:moveTo>
                  <a:lnTo>
                    <a:pt x="1" y="72"/>
                  </a:lnTo>
                  <a:lnTo>
                    <a:pt x="1" y="59"/>
                  </a:lnTo>
                  <a:lnTo>
                    <a:pt x="1" y="46"/>
                  </a:lnTo>
                  <a:lnTo>
                    <a:pt x="1" y="33"/>
                  </a:lnTo>
                  <a:lnTo>
                    <a:pt x="3" y="20"/>
                  </a:lnTo>
                  <a:lnTo>
                    <a:pt x="5" y="6"/>
                  </a:lnTo>
                  <a:lnTo>
                    <a:pt x="6" y="3"/>
                  </a:lnTo>
                  <a:lnTo>
                    <a:pt x="9" y="1"/>
                  </a:lnTo>
                  <a:lnTo>
                    <a:pt x="13" y="0"/>
                  </a:lnTo>
                  <a:lnTo>
                    <a:pt x="16" y="2"/>
                  </a:lnTo>
                  <a:lnTo>
                    <a:pt x="18" y="5"/>
                  </a:lnTo>
                  <a:lnTo>
                    <a:pt x="18" y="8"/>
                  </a:lnTo>
                  <a:lnTo>
                    <a:pt x="15" y="28"/>
                  </a:lnTo>
                  <a:lnTo>
                    <a:pt x="14" y="47"/>
                  </a:lnTo>
                  <a:lnTo>
                    <a:pt x="16" y="66"/>
                  </a:lnTo>
                  <a:lnTo>
                    <a:pt x="16" y="72"/>
                  </a:lnTo>
                  <a:lnTo>
                    <a:pt x="15" y="78"/>
                  </a:lnTo>
                  <a:lnTo>
                    <a:pt x="14" y="85"/>
                  </a:lnTo>
                  <a:lnTo>
                    <a:pt x="13" y="89"/>
                  </a:lnTo>
                  <a:lnTo>
                    <a:pt x="10" y="91"/>
                  </a:lnTo>
                  <a:lnTo>
                    <a:pt x="7" y="92"/>
                  </a:lnTo>
                  <a:lnTo>
                    <a:pt x="3" y="90"/>
                  </a:lnTo>
                  <a:lnTo>
                    <a:pt x="1" y="88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64" name="Freeform 612"/>
            <p:cNvSpPr>
              <a:spLocks/>
            </p:cNvSpPr>
            <p:nvPr/>
          </p:nvSpPr>
          <p:spPr bwMode="auto">
            <a:xfrm>
              <a:off x="425" y="1628"/>
              <a:ext cx="34" cy="91"/>
            </a:xfrm>
            <a:custGeom>
              <a:avLst/>
              <a:gdLst>
                <a:gd name="T0" fmla="*/ 34 w 34"/>
                <a:gd name="T1" fmla="*/ 7 h 91"/>
                <a:gd name="T2" fmla="*/ 33 w 34"/>
                <a:gd name="T3" fmla="*/ 17 h 91"/>
                <a:gd name="T4" fmla="*/ 31 w 34"/>
                <a:gd name="T5" fmla="*/ 27 h 91"/>
                <a:gd name="T6" fmla="*/ 24 w 34"/>
                <a:gd name="T7" fmla="*/ 35 h 91"/>
                <a:gd name="T8" fmla="*/ 24 w 34"/>
                <a:gd name="T9" fmla="*/ 35 h 91"/>
                <a:gd name="T10" fmla="*/ 18 w 34"/>
                <a:gd name="T11" fmla="*/ 50 h 91"/>
                <a:gd name="T12" fmla="*/ 16 w 34"/>
                <a:gd name="T13" fmla="*/ 67 h 91"/>
                <a:gd name="T14" fmla="*/ 14 w 34"/>
                <a:gd name="T15" fmla="*/ 83 h 91"/>
                <a:gd name="T16" fmla="*/ 14 w 34"/>
                <a:gd name="T17" fmla="*/ 83 h 91"/>
                <a:gd name="T18" fmla="*/ 14 w 34"/>
                <a:gd name="T19" fmla="*/ 87 h 91"/>
                <a:gd name="T20" fmla="*/ 11 w 34"/>
                <a:gd name="T21" fmla="*/ 89 h 91"/>
                <a:gd name="T22" fmla="*/ 7 w 34"/>
                <a:gd name="T23" fmla="*/ 91 h 91"/>
                <a:gd name="T24" fmla="*/ 7 w 34"/>
                <a:gd name="T25" fmla="*/ 91 h 91"/>
                <a:gd name="T26" fmla="*/ 4 w 34"/>
                <a:gd name="T27" fmla="*/ 90 h 91"/>
                <a:gd name="T28" fmla="*/ 1 w 34"/>
                <a:gd name="T29" fmla="*/ 88 h 91"/>
                <a:gd name="T30" fmla="*/ 0 w 34"/>
                <a:gd name="T31" fmla="*/ 84 h 91"/>
                <a:gd name="T32" fmla="*/ 0 w 34"/>
                <a:gd name="T33" fmla="*/ 84 h 91"/>
                <a:gd name="T34" fmla="*/ 1 w 34"/>
                <a:gd name="T35" fmla="*/ 73 h 91"/>
                <a:gd name="T36" fmla="*/ 2 w 34"/>
                <a:gd name="T37" fmla="*/ 61 h 91"/>
                <a:gd name="T38" fmla="*/ 4 w 34"/>
                <a:gd name="T39" fmla="*/ 50 h 91"/>
                <a:gd name="T40" fmla="*/ 4 w 34"/>
                <a:gd name="T41" fmla="*/ 50 h 91"/>
                <a:gd name="T42" fmla="*/ 6 w 34"/>
                <a:gd name="T43" fmla="*/ 39 h 91"/>
                <a:gd name="T44" fmla="*/ 12 w 34"/>
                <a:gd name="T45" fmla="*/ 30 h 91"/>
                <a:gd name="T46" fmla="*/ 19 w 34"/>
                <a:gd name="T47" fmla="*/ 21 h 91"/>
                <a:gd name="T48" fmla="*/ 19 w 34"/>
                <a:gd name="T49" fmla="*/ 21 h 91"/>
                <a:gd name="T50" fmla="*/ 19 w 34"/>
                <a:gd name="T51" fmla="*/ 16 h 91"/>
                <a:gd name="T52" fmla="*/ 20 w 34"/>
                <a:gd name="T53" fmla="*/ 11 h 91"/>
                <a:gd name="T54" fmla="*/ 20 w 34"/>
                <a:gd name="T55" fmla="*/ 7 h 91"/>
                <a:gd name="T56" fmla="*/ 20 w 34"/>
                <a:gd name="T57" fmla="*/ 7 h 91"/>
                <a:gd name="T58" fmla="*/ 21 w 34"/>
                <a:gd name="T59" fmla="*/ 3 h 91"/>
                <a:gd name="T60" fmla="*/ 24 w 34"/>
                <a:gd name="T61" fmla="*/ 1 h 91"/>
                <a:gd name="T62" fmla="*/ 27 w 34"/>
                <a:gd name="T63" fmla="*/ 0 h 91"/>
                <a:gd name="T64" fmla="*/ 27 w 34"/>
                <a:gd name="T65" fmla="*/ 0 h 91"/>
                <a:gd name="T66" fmla="*/ 31 w 34"/>
                <a:gd name="T67" fmla="*/ 1 h 91"/>
                <a:gd name="T68" fmla="*/ 33 w 34"/>
                <a:gd name="T69" fmla="*/ 4 h 91"/>
                <a:gd name="T70" fmla="*/ 34 w 34"/>
                <a:gd name="T71" fmla="*/ 7 h 91"/>
                <a:gd name="T72" fmla="*/ 34 w 34"/>
                <a:gd name="T73" fmla="*/ 7 h 9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4"/>
                <a:gd name="T112" fmla="*/ 0 h 91"/>
                <a:gd name="T113" fmla="*/ 34 w 34"/>
                <a:gd name="T114" fmla="*/ 91 h 9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4" h="91">
                  <a:moveTo>
                    <a:pt x="34" y="7"/>
                  </a:moveTo>
                  <a:lnTo>
                    <a:pt x="33" y="17"/>
                  </a:lnTo>
                  <a:lnTo>
                    <a:pt x="31" y="27"/>
                  </a:lnTo>
                  <a:lnTo>
                    <a:pt x="24" y="35"/>
                  </a:lnTo>
                  <a:lnTo>
                    <a:pt x="18" y="50"/>
                  </a:lnTo>
                  <a:lnTo>
                    <a:pt x="16" y="67"/>
                  </a:lnTo>
                  <a:lnTo>
                    <a:pt x="14" y="83"/>
                  </a:lnTo>
                  <a:lnTo>
                    <a:pt x="14" y="87"/>
                  </a:lnTo>
                  <a:lnTo>
                    <a:pt x="11" y="89"/>
                  </a:lnTo>
                  <a:lnTo>
                    <a:pt x="7" y="91"/>
                  </a:lnTo>
                  <a:lnTo>
                    <a:pt x="4" y="90"/>
                  </a:lnTo>
                  <a:lnTo>
                    <a:pt x="1" y="88"/>
                  </a:lnTo>
                  <a:lnTo>
                    <a:pt x="0" y="84"/>
                  </a:lnTo>
                  <a:lnTo>
                    <a:pt x="1" y="73"/>
                  </a:lnTo>
                  <a:lnTo>
                    <a:pt x="2" y="61"/>
                  </a:lnTo>
                  <a:lnTo>
                    <a:pt x="4" y="50"/>
                  </a:lnTo>
                  <a:lnTo>
                    <a:pt x="6" y="39"/>
                  </a:lnTo>
                  <a:lnTo>
                    <a:pt x="12" y="30"/>
                  </a:lnTo>
                  <a:lnTo>
                    <a:pt x="19" y="21"/>
                  </a:lnTo>
                  <a:lnTo>
                    <a:pt x="19" y="16"/>
                  </a:lnTo>
                  <a:lnTo>
                    <a:pt x="20" y="11"/>
                  </a:lnTo>
                  <a:lnTo>
                    <a:pt x="20" y="7"/>
                  </a:lnTo>
                  <a:lnTo>
                    <a:pt x="21" y="3"/>
                  </a:lnTo>
                  <a:lnTo>
                    <a:pt x="24" y="1"/>
                  </a:lnTo>
                  <a:lnTo>
                    <a:pt x="27" y="0"/>
                  </a:lnTo>
                  <a:lnTo>
                    <a:pt x="31" y="1"/>
                  </a:lnTo>
                  <a:lnTo>
                    <a:pt x="33" y="4"/>
                  </a:lnTo>
                  <a:lnTo>
                    <a:pt x="34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65" name="Freeform 613"/>
            <p:cNvSpPr>
              <a:spLocks/>
            </p:cNvSpPr>
            <p:nvPr/>
          </p:nvSpPr>
          <p:spPr bwMode="auto">
            <a:xfrm>
              <a:off x="440" y="1603"/>
              <a:ext cx="47" cy="48"/>
            </a:xfrm>
            <a:custGeom>
              <a:avLst/>
              <a:gdLst>
                <a:gd name="T0" fmla="*/ 8 w 47"/>
                <a:gd name="T1" fmla="*/ 42 h 48"/>
                <a:gd name="T2" fmla="*/ 1 w 47"/>
                <a:gd name="T3" fmla="*/ 32 h 48"/>
                <a:gd name="T4" fmla="*/ 0 w 47"/>
                <a:gd name="T5" fmla="*/ 20 h 48"/>
                <a:gd name="T6" fmla="*/ 5 w 47"/>
                <a:gd name="T7" fmla="*/ 8 h 48"/>
                <a:gd name="T8" fmla="*/ 5 w 47"/>
                <a:gd name="T9" fmla="*/ 8 h 48"/>
                <a:gd name="T10" fmla="*/ 15 w 47"/>
                <a:gd name="T11" fmla="*/ 1 h 48"/>
                <a:gd name="T12" fmla="*/ 27 w 47"/>
                <a:gd name="T13" fmla="*/ 0 h 48"/>
                <a:gd name="T14" fmla="*/ 39 w 47"/>
                <a:gd name="T15" fmla="*/ 5 h 48"/>
                <a:gd name="T16" fmla="*/ 39 w 47"/>
                <a:gd name="T17" fmla="*/ 5 h 48"/>
                <a:gd name="T18" fmla="*/ 46 w 47"/>
                <a:gd name="T19" fmla="*/ 16 h 48"/>
                <a:gd name="T20" fmla="*/ 47 w 47"/>
                <a:gd name="T21" fmla="*/ 28 h 48"/>
                <a:gd name="T22" fmla="*/ 42 w 47"/>
                <a:gd name="T23" fmla="*/ 40 h 48"/>
                <a:gd name="T24" fmla="*/ 42 w 47"/>
                <a:gd name="T25" fmla="*/ 40 h 48"/>
                <a:gd name="T26" fmla="*/ 31 w 47"/>
                <a:gd name="T27" fmla="*/ 47 h 48"/>
                <a:gd name="T28" fmla="*/ 19 w 47"/>
                <a:gd name="T29" fmla="*/ 48 h 48"/>
                <a:gd name="T30" fmla="*/ 8 w 47"/>
                <a:gd name="T31" fmla="*/ 42 h 48"/>
                <a:gd name="T32" fmla="*/ 8 w 47"/>
                <a:gd name="T33" fmla="*/ 42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8"/>
                <a:gd name="T53" fmla="*/ 47 w 47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8">
                  <a:moveTo>
                    <a:pt x="8" y="42"/>
                  </a:moveTo>
                  <a:lnTo>
                    <a:pt x="1" y="32"/>
                  </a:lnTo>
                  <a:lnTo>
                    <a:pt x="0" y="20"/>
                  </a:lnTo>
                  <a:lnTo>
                    <a:pt x="5" y="8"/>
                  </a:lnTo>
                  <a:lnTo>
                    <a:pt x="15" y="1"/>
                  </a:lnTo>
                  <a:lnTo>
                    <a:pt x="27" y="0"/>
                  </a:lnTo>
                  <a:lnTo>
                    <a:pt x="39" y="5"/>
                  </a:lnTo>
                  <a:lnTo>
                    <a:pt x="46" y="16"/>
                  </a:lnTo>
                  <a:lnTo>
                    <a:pt x="47" y="28"/>
                  </a:lnTo>
                  <a:lnTo>
                    <a:pt x="42" y="40"/>
                  </a:lnTo>
                  <a:lnTo>
                    <a:pt x="31" y="47"/>
                  </a:lnTo>
                  <a:lnTo>
                    <a:pt x="19" y="48"/>
                  </a:lnTo>
                  <a:lnTo>
                    <a:pt x="8" y="42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66" name="Freeform 614"/>
            <p:cNvSpPr>
              <a:spLocks/>
            </p:cNvSpPr>
            <p:nvPr/>
          </p:nvSpPr>
          <p:spPr bwMode="auto">
            <a:xfrm>
              <a:off x="371" y="1583"/>
              <a:ext cx="67" cy="111"/>
            </a:xfrm>
            <a:custGeom>
              <a:avLst/>
              <a:gdLst>
                <a:gd name="T0" fmla="*/ 18 w 67"/>
                <a:gd name="T1" fmla="*/ 59 h 111"/>
                <a:gd name="T2" fmla="*/ 24 w 67"/>
                <a:gd name="T3" fmla="*/ 48 h 111"/>
                <a:gd name="T4" fmla="*/ 31 w 67"/>
                <a:gd name="T5" fmla="*/ 34 h 111"/>
                <a:gd name="T6" fmla="*/ 55 w 67"/>
                <a:gd name="T7" fmla="*/ 2 h 111"/>
                <a:gd name="T8" fmla="*/ 57 w 67"/>
                <a:gd name="T9" fmla="*/ 0 h 111"/>
                <a:gd name="T10" fmla="*/ 62 w 67"/>
                <a:gd name="T11" fmla="*/ 0 h 111"/>
                <a:gd name="T12" fmla="*/ 65 w 67"/>
                <a:gd name="T13" fmla="*/ 2 h 111"/>
                <a:gd name="T14" fmla="*/ 67 w 67"/>
                <a:gd name="T15" fmla="*/ 7 h 111"/>
                <a:gd name="T16" fmla="*/ 66 w 67"/>
                <a:gd name="T17" fmla="*/ 26 h 111"/>
                <a:gd name="T18" fmla="*/ 54 w 67"/>
                <a:gd name="T19" fmla="*/ 67 h 111"/>
                <a:gd name="T20" fmla="*/ 48 w 67"/>
                <a:gd name="T21" fmla="*/ 78 h 111"/>
                <a:gd name="T22" fmla="*/ 41 w 67"/>
                <a:gd name="T23" fmla="*/ 97 h 111"/>
                <a:gd name="T24" fmla="*/ 40 w 67"/>
                <a:gd name="T25" fmla="*/ 101 h 111"/>
                <a:gd name="T26" fmla="*/ 38 w 67"/>
                <a:gd name="T27" fmla="*/ 107 h 111"/>
                <a:gd name="T28" fmla="*/ 36 w 67"/>
                <a:gd name="T29" fmla="*/ 110 h 111"/>
                <a:gd name="T30" fmla="*/ 29 w 67"/>
                <a:gd name="T31" fmla="*/ 110 h 111"/>
                <a:gd name="T32" fmla="*/ 26 w 67"/>
                <a:gd name="T33" fmla="*/ 108 h 111"/>
                <a:gd name="T34" fmla="*/ 26 w 67"/>
                <a:gd name="T35" fmla="*/ 101 h 111"/>
                <a:gd name="T36" fmla="*/ 26 w 67"/>
                <a:gd name="T37" fmla="*/ 100 h 111"/>
                <a:gd name="T38" fmla="*/ 27 w 67"/>
                <a:gd name="T39" fmla="*/ 94 h 111"/>
                <a:gd name="T40" fmla="*/ 31 w 67"/>
                <a:gd name="T41" fmla="*/ 84 h 111"/>
                <a:gd name="T42" fmla="*/ 43 w 67"/>
                <a:gd name="T43" fmla="*/ 60 h 111"/>
                <a:gd name="T44" fmla="*/ 47 w 67"/>
                <a:gd name="T45" fmla="*/ 52 h 111"/>
                <a:gd name="T46" fmla="*/ 52 w 67"/>
                <a:gd name="T47" fmla="*/ 27 h 111"/>
                <a:gd name="T48" fmla="*/ 45 w 67"/>
                <a:gd name="T49" fmla="*/ 36 h 111"/>
                <a:gd name="T50" fmla="*/ 38 w 67"/>
                <a:gd name="T51" fmla="*/ 52 h 111"/>
                <a:gd name="T52" fmla="*/ 34 w 67"/>
                <a:gd name="T53" fmla="*/ 60 h 111"/>
                <a:gd name="T54" fmla="*/ 23 w 67"/>
                <a:gd name="T55" fmla="*/ 74 h 111"/>
                <a:gd name="T56" fmla="*/ 19 w 67"/>
                <a:gd name="T57" fmla="*/ 78 h 111"/>
                <a:gd name="T58" fmla="*/ 13 w 67"/>
                <a:gd name="T59" fmla="*/ 87 h 111"/>
                <a:gd name="T60" fmla="*/ 10 w 67"/>
                <a:gd name="T61" fmla="*/ 90 h 111"/>
                <a:gd name="T62" fmla="*/ 3 w 67"/>
                <a:gd name="T63" fmla="*/ 91 h 111"/>
                <a:gd name="T64" fmla="*/ 1 w 67"/>
                <a:gd name="T65" fmla="*/ 89 h 111"/>
                <a:gd name="T66" fmla="*/ 0 w 67"/>
                <a:gd name="T67" fmla="*/ 82 h 111"/>
                <a:gd name="T68" fmla="*/ 4 w 67"/>
                <a:gd name="T69" fmla="*/ 76 h 111"/>
                <a:gd name="T70" fmla="*/ 13 w 67"/>
                <a:gd name="T71" fmla="*/ 64 h 11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7"/>
                <a:gd name="T109" fmla="*/ 0 h 111"/>
                <a:gd name="T110" fmla="*/ 67 w 67"/>
                <a:gd name="T111" fmla="*/ 111 h 111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7" h="111">
                  <a:moveTo>
                    <a:pt x="13" y="64"/>
                  </a:moveTo>
                  <a:lnTo>
                    <a:pt x="18" y="59"/>
                  </a:lnTo>
                  <a:lnTo>
                    <a:pt x="22" y="54"/>
                  </a:lnTo>
                  <a:lnTo>
                    <a:pt x="24" y="48"/>
                  </a:lnTo>
                  <a:lnTo>
                    <a:pt x="31" y="34"/>
                  </a:lnTo>
                  <a:lnTo>
                    <a:pt x="40" y="19"/>
                  </a:lnTo>
                  <a:lnTo>
                    <a:pt x="55" y="2"/>
                  </a:lnTo>
                  <a:lnTo>
                    <a:pt x="57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5" y="2"/>
                  </a:lnTo>
                  <a:lnTo>
                    <a:pt x="67" y="4"/>
                  </a:lnTo>
                  <a:lnTo>
                    <a:pt x="67" y="7"/>
                  </a:lnTo>
                  <a:lnTo>
                    <a:pt x="66" y="26"/>
                  </a:lnTo>
                  <a:lnTo>
                    <a:pt x="62" y="48"/>
                  </a:lnTo>
                  <a:lnTo>
                    <a:pt x="54" y="67"/>
                  </a:lnTo>
                  <a:lnTo>
                    <a:pt x="48" y="78"/>
                  </a:lnTo>
                  <a:lnTo>
                    <a:pt x="44" y="88"/>
                  </a:lnTo>
                  <a:lnTo>
                    <a:pt x="41" y="97"/>
                  </a:lnTo>
                  <a:lnTo>
                    <a:pt x="40" y="101"/>
                  </a:lnTo>
                  <a:lnTo>
                    <a:pt x="40" y="104"/>
                  </a:lnTo>
                  <a:lnTo>
                    <a:pt x="38" y="107"/>
                  </a:lnTo>
                  <a:lnTo>
                    <a:pt x="36" y="110"/>
                  </a:lnTo>
                  <a:lnTo>
                    <a:pt x="33" y="111"/>
                  </a:lnTo>
                  <a:lnTo>
                    <a:pt x="29" y="110"/>
                  </a:lnTo>
                  <a:lnTo>
                    <a:pt x="26" y="108"/>
                  </a:lnTo>
                  <a:lnTo>
                    <a:pt x="25" y="105"/>
                  </a:lnTo>
                  <a:lnTo>
                    <a:pt x="26" y="101"/>
                  </a:lnTo>
                  <a:lnTo>
                    <a:pt x="26" y="100"/>
                  </a:lnTo>
                  <a:lnTo>
                    <a:pt x="27" y="97"/>
                  </a:lnTo>
                  <a:lnTo>
                    <a:pt x="27" y="94"/>
                  </a:lnTo>
                  <a:lnTo>
                    <a:pt x="31" y="84"/>
                  </a:lnTo>
                  <a:lnTo>
                    <a:pt x="36" y="72"/>
                  </a:lnTo>
                  <a:lnTo>
                    <a:pt x="43" y="60"/>
                  </a:lnTo>
                  <a:lnTo>
                    <a:pt x="47" y="52"/>
                  </a:lnTo>
                  <a:lnTo>
                    <a:pt x="50" y="41"/>
                  </a:lnTo>
                  <a:lnTo>
                    <a:pt x="52" y="27"/>
                  </a:lnTo>
                  <a:lnTo>
                    <a:pt x="45" y="36"/>
                  </a:lnTo>
                  <a:lnTo>
                    <a:pt x="41" y="45"/>
                  </a:lnTo>
                  <a:lnTo>
                    <a:pt x="38" y="52"/>
                  </a:lnTo>
                  <a:lnTo>
                    <a:pt x="34" y="60"/>
                  </a:lnTo>
                  <a:lnTo>
                    <a:pt x="29" y="67"/>
                  </a:lnTo>
                  <a:lnTo>
                    <a:pt x="23" y="74"/>
                  </a:lnTo>
                  <a:lnTo>
                    <a:pt x="19" y="78"/>
                  </a:lnTo>
                  <a:lnTo>
                    <a:pt x="15" y="83"/>
                  </a:lnTo>
                  <a:lnTo>
                    <a:pt x="13" y="87"/>
                  </a:lnTo>
                  <a:lnTo>
                    <a:pt x="10" y="90"/>
                  </a:lnTo>
                  <a:lnTo>
                    <a:pt x="7" y="91"/>
                  </a:lnTo>
                  <a:lnTo>
                    <a:pt x="3" y="91"/>
                  </a:lnTo>
                  <a:lnTo>
                    <a:pt x="1" y="89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4" y="76"/>
                  </a:lnTo>
                  <a:lnTo>
                    <a:pt x="8" y="69"/>
                  </a:lnTo>
                  <a:lnTo>
                    <a:pt x="13" y="6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67" name="Freeform 615"/>
            <p:cNvSpPr>
              <a:spLocks/>
            </p:cNvSpPr>
            <p:nvPr/>
          </p:nvSpPr>
          <p:spPr bwMode="auto">
            <a:xfrm>
              <a:off x="407" y="1568"/>
              <a:ext cx="48" cy="48"/>
            </a:xfrm>
            <a:custGeom>
              <a:avLst/>
              <a:gdLst>
                <a:gd name="T0" fmla="*/ 4 w 48"/>
                <a:gd name="T1" fmla="*/ 38 h 48"/>
                <a:gd name="T2" fmla="*/ 0 w 48"/>
                <a:gd name="T3" fmla="*/ 27 h 48"/>
                <a:gd name="T4" fmla="*/ 2 w 48"/>
                <a:gd name="T5" fmla="*/ 15 h 48"/>
                <a:gd name="T6" fmla="*/ 9 w 48"/>
                <a:gd name="T7" fmla="*/ 4 h 48"/>
                <a:gd name="T8" fmla="*/ 9 w 48"/>
                <a:gd name="T9" fmla="*/ 4 h 48"/>
                <a:gd name="T10" fmla="*/ 21 w 48"/>
                <a:gd name="T11" fmla="*/ 0 h 48"/>
                <a:gd name="T12" fmla="*/ 33 w 48"/>
                <a:gd name="T13" fmla="*/ 2 h 48"/>
                <a:gd name="T14" fmla="*/ 43 w 48"/>
                <a:gd name="T15" fmla="*/ 9 h 48"/>
                <a:gd name="T16" fmla="*/ 43 w 48"/>
                <a:gd name="T17" fmla="*/ 9 h 48"/>
                <a:gd name="T18" fmla="*/ 48 w 48"/>
                <a:gd name="T19" fmla="*/ 22 h 48"/>
                <a:gd name="T20" fmla="*/ 46 w 48"/>
                <a:gd name="T21" fmla="*/ 34 h 48"/>
                <a:gd name="T22" fmla="*/ 38 w 48"/>
                <a:gd name="T23" fmla="*/ 43 h 48"/>
                <a:gd name="T24" fmla="*/ 38 w 48"/>
                <a:gd name="T25" fmla="*/ 43 h 48"/>
                <a:gd name="T26" fmla="*/ 26 w 48"/>
                <a:gd name="T27" fmla="*/ 48 h 48"/>
                <a:gd name="T28" fmla="*/ 14 w 48"/>
                <a:gd name="T29" fmla="*/ 46 h 48"/>
                <a:gd name="T30" fmla="*/ 4 w 48"/>
                <a:gd name="T31" fmla="*/ 38 h 48"/>
                <a:gd name="T32" fmla="*/ 4 w 48"/>
                <a:gd name="T33" fmla="*/ 3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4" y="38"/>
                  </a:moveTo>
                  <a:lnTo>
                    <a:pt x="0" y="27"/>
                  </a:lnTo>
                  <a:lnTo>
                    <a:pt x="2" y="15"/>
                  </a:lnTo>
                  <a:lnTo>
                    <a:pt x="9" y="4"/>
                  </a:lnTo>
                  <a:lnTo>
                    <a:pt x="21" y="0"/>
                  </a:lnTo>
                  <a:lnTo>
                    <a:pt x="33" y="2"/>
                  </a:lnTo>
                  <a:lnTo>
                    <a:pt x="43" y="9"/>
                  </a:lnTo>
                  <a:lnTo>
                    <a:pt x="48" y="22"/>
                  </a:lnTo>
                  <a:lnTo>
                    <a:pt x="46" y="34"/>
                  </a:lnTo>
                  <a:lnTo>
                    <a:pt x="38" y="43"/>
                  </a:lnTo>
                  <a:lnTo>
                    <a:pt x="26" y="48"/>
                  </a:lnTo>
                  <a:lnTo>
                    <a:pt x="14" y="46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68" name="Freeform 616"/>
            <p:cNvSpPr>
              <a:spLocks/>
            </p:cNvSpPr>
            <p:nvPr/>
          </p:nvSpPr>
          <p:spPr bwMode="auto">
            <a:xfrm>
              <a:off x="356" y="1565"/>
              <a:ext cx="48" cy="84"/>
            </a:xfrm>
            <a:custGeom>
              <a:avLst/>
              <a:gdLst>
                <a:gd name="T0" fmla="*/ 1 w 48"/>
                <a:gd name="T1" fmla="*/ 74 h 84"/>
                <a:gd name="T2" fmla="*/ 7 w 48"/>
                <a:gd name="T3" fmla="*/ 63 h 84"/>
                <a:gd name="T4" fmla="*/ 12 w 48"/>
                <a:gd name="T5" fmla="*/ 51 h 84"/>
                <a:gd name="T6" fmla="*/ 16 w 48"/>
                <a:gd name="T7" fmla="*/ 39 h 84"/>
                <a:gd name="T8" fmla="*/ 16 w 48"/>
                <a:gd name="T9" fmla="*/ 39 h 84"/>
                <a:gd name="T10" fmla="*/ 21 w 48"/>
                <a:gd name="T11" fmla="*/ 27 h 84"/>
                <a:gd name="T12" fmla="*/ 28 w 48"/>
                <a:gd name="T13" fmla="*/ 15 h 84"/>
                <a:gd name="T14" fmla="*/ 35 w 48"/>
                <a:gd name="T15" fmla="*/ 3 h 84"/>
                <a:gd name="T16" fmla="*/ 35 w 48"/>
                <a:gd name="T17" fmla="*/ 3 h 84"/>
                <a:gd name="T18" fmla="*/ 37 w 48"/>
                <a:gd name="T19" fmla="*/ 1 h 84"/>
                <a:gd name="T20" fmla="*/ 41 w 48"/>
                <a:gd name="T21" fmla="*/ 0 h 84"/>
                <a:gd name="T22" fmla="*/ 44 w 48"/>
                <a:gd name="T23" fmla="*/ 1 h 84"/>
                <a:gd name="T24" fmla="*/ 44 w 48"/>
                <a:gd name="T25" fmla="*/ 1 h 84"/>
                <a:gd name="T26" fmla="*/ 47 w 48"/>
                <a:gd name="T27" fmla="*/ 4 h 84"/>
                <a:gd name="T28" fmla="*/ 48 w 48"/>
                <a:gd name="T29" fmla="*/ 7 h 84"/>
                <a:gd name="T30" fmla="*/ 47 w 48"/>
                <a:gd name="T31" fmla="*/ 10 h 84"/>
                <a:gd name="T32" fmla="*/ 47 w 48"/>
                <a:gd name="T33" fmla="*/ 10 h 84"/>
                <a:gd name="T34" fmla="*/ 37 w 48"/>
                <a:gd name="T35" fmla="*/ 27 h 84"/>
                <a:gd name="T36" fmla="*/ 28 w 48"/>
                <a:gd name="T37" fmla="*/ 45 h 84"/>
                <a:gd name="T38" fmla="*/ 22 w 48"/>
                <a:gd name="T39" fmla="*/ 63 h 84"/>
                <a:gd name="T40" fmla="*/ 22 w 48"/>
                <a:gd name="T41" fmla="*/ 63 h 84"/>
                <a:gd name="T42" fmla="*/ 20 w 48"/>
                <a:gd name="T43" fmla="*/ 69 h 84"/>
                <a:gd name="T44" fmla="*/ 17 w 48"/>
                <a:gd name="T45" fmla="*/ 74 h 84"/>
                <a:gd name="T46" fmla="*/ 14 w 48"/>
                <a:gd name="T47" fmla="*/ 80 h 84"/>
                <a:gd name="T48" fmla="*/ 14 w 48"/>
                <a:gd name="T49" fmla="*/ 80 h 84"/>
                <a:gd name="T50" fmla="*/ 12 w 48"/>
                <a:gd name="T51" fmla="*/ 82 h 84"/>
                <a:gd name="T52" fmla="*/ 8 w 48"/>
                <a:gd name="T53" fmla="*/ 84 h 84"/>
                <a:gd name="T54" fmla="*/ 4 w 48"/>
                <a:gd name="T55" fmla="*/ 83 h 84"/>
                <a:gd name="T56" fmla="*/ 4 w 48"/>
                <a:gd name="T57" fmla="*/ 83 h 84"/>
                <a:gd name="T58" fmla="*/ 2 w 48"/>
                <a:gd name="T59" fmla="*/ 81 h 84"/>
                <a:gd name="T60" fmla="*/ 0 w 48"/>
                <a:gd name="T61" fmla="*/ 77 h 84"/>
                <a:gd name="T62" fmla="*/ 1 w 48"/>
                <a:gd name="T63" fmla="*/ 74 h 84"/>
                <a:gd name="T64" fmla="*/ 1 w 48"/>
                <a:gd name="T65" fmla="*/ 74 h 8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8"/>
                <a:gd name="T100" fmla="*/ 0 h 84"/>
                <a:gd name="T101" fmla="*/ 48 w 48"/>
                <a:gd name="T102" fmla="*/ 84 h 8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8" h="84">
                  <a:moveTo>
                    <a:pt x="1" y="74"/>
                  </a:moveTo>
                  <a:lnTo>
                    <a:pt x="7" y="63"/>
                  </a:lnTo>
                  <a:lnTo>
                    <a:pt x="12" y="51"/>
                  </a:lnTo>
                  <a:lnTo>
                    <a:pt x="16" y="39"/>
                  </a:lnTo>
                  <a:lnTo>
                    <a:pt x="21" y="27"/>
                  </a:lnTo>
                  <a:lnTo>
                    <a:pt x="28" y="15"/>
                  </a:lnTo>
                  <a:lnTo>
                    <a:pt x="35" y="3"/>
                  </a:lnTo>
                  <a:lnTo>
                    <a:pt x="37" y="1"/>
                  </a:lnTo>
                  <a:lnTo>
                    <a:pt x="41" y="0"/>
                  </a:lnTo>
                  <a:lnTo>
                    <a:pt x="44" y="1"/>
                  </a:lnTo>
                  <a:lnTo>
                    <a:pt x="47" y="4"/>
                  </a:lnTo>
                  <a:lnTo>
                    <a:pt x="48" y="7"/>
                  </a:lnTo>
                  <a:lnTo>
                    <a:pt x="47" y="10"/>
                  </a:lnTo>
                  <a:lnTo>
                    <a:pt x="37" y="27"/>
                  </a:lnTo>
                  <a:lnTo>
                    <a:pt x="28" y="45"/>
                  </a:lnTo>
                  <a:lnTo>
                    <a:pt x="22" y="63"/>
                  </a:lnTo>
                  <a:lnTo>
                    <a:pt x="20" y="69"/>
                  </a:lnTo>
                  <a:lnTo>
                    <a:pt x="17" y="74"/>
                  </a:lnTo>
                  <a:lnTo>
                    <a:pt x="14" y="80"/>
                  </a:lnTo>
                  <a:lnTo>
                    <a:pt x="12" y="82"/>
                  </a:lnTo>
                  <a:lnTo>
                    <a:pt x="8" y="84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77"/>
                  </a:lnTo>
                  <a:lnTo>
                    <a:pt x="1" y="7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69" name="Freeform 617"/>
            <p:cNvSpPr>
              <a:spLocks/>
            </p:cNvSpPr>
            <p:nvPr/>
          </p:nvSpPr>
          <p:spPr bwMode="auto">
            <a:xfrm>
              <a:off x="340" y="1550"/>
              <a:ext cx="56" cy="80"/>
            </a:xfrm>
            <a:custGeom>
              <a:avLst/>
              <a:gdLst>
                <a:gd name="T0" fmla="*/ 56 w 56"/>
                <a:gd name="T1" fmla="*/ 9 h 80"/>
                <a:gd name="T2" fmla="*/ 52 w 56"/>
                <a:gd name="T3" fmla="*/ 19 h 80"/>
                <a:gd name="T4" fmla="*/ 47 w 56"/>
                <a:gd name="T5" fmla="*/ 27 h 80"/>
                <a:gd name="T6" fmla="*/ 39 w 56"/>
                <a:gd name="T7" fmla="*/ 33 h 80"/>
                <a:gd name="T8" fmla="*/ 39 w 56"/>
                <a:gd name="T9" fmla="*/ 33 h 80"/>
                <a:gd name="T10" fmla="*/ 28 w 56"/>
                <a:gd name="T11" fmla="*/ 45 h 80"/>
                <a:gd name="T12" fmla="*/ 20 w 56"/>
                <a:gd name="T13" fmla="*/ 60 h 80"/>
                <a:gd name="T14" fmla="*/ 13 w 56"/>
                <a:gd name="T15" fmla="*/ 75 h 80"/>
                <a:gd name="T16" fmla="*/ 13 w 56"/>
                <a:gd name="T17" fmla="*/ 75 h 80"/>
                <a:gd name="T18" fmla="*/ 11 w 56"/>
                <a:gd name="T19" fmla="*/ 79 h 80"/>
                <a:gd name="T20" fmla="*/ 9 w 56"/>
                <a:gd name="T21" fmla="*/ 80 h 80"/>
                <a:gd name="T22" fmla="*/ 5 w 56"/>
                <a:gd name="T23" fmla="*/ 80 h 80"/>
                <a:gd name="T24" fmla="*/ 5 w 56"/>
                <a:gd name="T25" fmla="*/ 80 h 80"/>
                <a:gd name="T26" fmla="*/ 2 w 56"/>
                <a:gd name="T27" fmla="*/ 79 h 80"/>
                <a:gd name="T28" fmla="*/ 0 w 56"/>
                <a:gd name="T29" fmla="*/ 76 h 80"/>
                <a:gd name="T30" fmla="*/ 0 w 56"/>
                <a:gd name="T31" fmla="*/ 72 h 80"/>
                <a:gd name="T32" fmla="*/ 0 w 56"/>
                <a:gd name="T33" fmla="*/ 72 h 80"/>
                <a:gd name="T34" fmla="*/ 4 w 56"/>
                <a:gd name="T35" fmla="*/ 61 h 80"/>
                <a:gd name="T36" fmla="*/ 9 w 56"/>
                <a:gd name="T37" fmla="*/ 51 h 80"/>
                <a:gd name="T38" fmla="*/ 14 w 56"/>
                <a:gd name="T39" fmla="*/ 41 h 80"/>
                <a:gd name="T40" fmla="*/ 14 w 56"/>
                <a:gd name="T41" fmla="*/ 41 h 80"/>
                <a:gd name="T42" fmla="*/ 20 w 56"/>
                <a:gd name="T43" fmla="*/ 31 h 80"/>
                <a:gd name="T44" fmla="*/ 28 w 56"/>
                <a:gd name="T45" fmla="*/ 23 h 80"/>
                <a:gd name="T46" fmla="*/ 38 w 56"/>
                <a:gd name="T47" fmla="*/ 18 h 80"/>
                <a:gd name="T48" fmla="*/ 38 w 56"/>
                <a:gd name="T49" fmla="*/ 18 h 80"/>
                <a:gd name="T50" fmla="*/ 40 w 56"/>
                <a:gd name="T51" fmla="*/ 13 h 80"/>
                <a:gd name="T52" fmla="*/ 42 w 56"/>
                <a:gd name="T53" fmla="*/ 9 h 80"/>
                <a:gd name="T54" fmla="*/ 43 w 56"/>
                <a:gd name="T55" fmla="*/ 5 h 80"/>
                <a:gd name="T56" fmla="*/ 43 w 56"/>
                <a:gd name="T57" fmla="*/ 5 h 80"/>
                <a:gd name="T58" fmla="*/ 45 w 56"/>
                <a:gd name="T59" fmla="*/ 2 h 80"/>
                <a:gd name="T60" fmla="*/ 48 w 56"/>
                <a:gd name="T61" fmla="*/ 0 h 80"/>
                <a:gd name="T62" fmla="*/ 52 w 56"/>
                <a:gd name="T63" fmla="*/ 1 h 80"/>
                <a:gd name="T64" fmla="*/ 52 w 56"/>
                <a:gd name="T65" fmla="*/ 1 h 80"/>
                <a:gd name="T66" fmla="*/ 55 w 56"/>
                <a:gd name="T67" fmla="*/ 3 h 80"/>
                <a:gd name="T68" fmla="*/ 56 w 56"/>
                <a:gd name="T69" fmla="*/ 6 h 80"/>
                <a:gd name="T70" fmla="*/ 56 w 56"/>
                <a:gd name="T71" fmla="*/ 9 h 80"/>
                <a:gd name="T72" fmla="*/ 56 w 56"/>
                <a:gd name="T73" fmla="*/ 9 h 8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6"/>
                <a:gd name="T112" fmla="*/ 0 h 80"/>
                <a:gd name="T113" fmla="*/ 56 w 56"/>
                <a:gd name="T114" fmla="*/ 80 h 8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6" h="80">
                  <a:moveTo>
                    <a:pt x="56" y="9"/>
                  </a:moveTo>
                  <a:lnTo>
                    <a:pt x="52" y="19"/>
                  </a:lnTo>
                  <a:lnTo>
                    <a:pt x="47" y="27"/>
                  </a:lnTo>
                  <a:lnTo>
                    <a:pt x="39" y="33"/>
                  </a:lnTo>
                  <a:lnTo>
                    <a:pt x="28" y="45"/>
                  </a:lnTo>
                  <a:lnTo>
                    <a:pt x="20" y="60"/>
                  </a:lnTo>
                  <a:lnTo>
                    <a:pt x="13" y="75"/>
                  </a:lnTo>
                  <a:lnTo>
                    <a:pt x="11" y="79"/>
                  </a:lnTo>
                  <a:lnTo>
                    <a:pt x="9" y="80"/>
                  </a:lnTo>
                  <a:lnTo>
                    <a:pt x="5" y="80"/>
                  </a:lnTo>
                  <a:lnTo>
                    <a:pt x="2" y="79"/>
                  </a:lnTo>
                  <a:lnTo>
                    <a:pt x="0" y="76"/>
                  </a:lnTo>
                  <a:lnTo>
                    <a:pt x="0" y="72"/>
                  </a:lnTo>
                  <a:lnTo>
                    <a:pt x="4" y="61"/>
                  </a:lnTo>
                  <a:lnTo>
                    <a:pt x="9" y="51"/>
                  </a:lnTo>
                  <a:lnTo>
                    <a:pt x="14" y="41"/>
                  </a:lnTo>
                  <a:lnTo>
                    <a:pt x="20" y="31"/>
                  </a:lnTo>
                  <a:lnTo>
                    <a:pt x="28" y="23"/>
                  </a:lnTo>
                  <a:lnTo>
                    <a:pt x="38" y="18"/>
                  </a:lnTo>
                  <a:lnTo>
                    <a:pt x="40" y="13"/>
                  </a:lnTo>
                  <a:lnTo>
                    <a:pt x="42" y="9"/>
                  </a:lnTo>
                  <a:lnTo>
                    <a:pt x="43" y="5"/>
                  </a:lnTo>
                  <a:lnTo>
                    <a:pt x="45" y="2"/>
                  </a:lnTo>
                  <a:lnTo>
                    <a:pt x="48" y="0"/>
                  </a:lnTo>
                  <a:lnTo>
                    <a:pt x="52" y="1"/>
                  </a:lnTo>
                  <a:lnTo>
                    <a:pt x="55" y="3"/>
                  </a:lnTo>
                  <a:lnTo>
                    <a:pt x="56" y="6"/>
                  </a:lnTo>
                  <a:lnTo>
                    <a:pt x="56" y="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70" name="Freeform 618"/>
            <p:cNvSpPr>
              <a:spLocks/>
            </p:cNvSpPr>
            <p:nvPr/>
          </p:nvSpPr>
          <p:spPr bwMode="auto">
            <a:xfrm>
              <a:off x="378" y="1529"/>
              <a:ext cx="48" cy="48"/>
            </a:xfrm>
            <a:custGeom>
              <a:avLst/>
              <a:gdLst>
                <a:gd name="T0" fmla="*/ 4 w 48"/>
                <a:gd name="T1" fmla="*/ 38 h 48"/>
                <a:gd name="T2" fmla="*/ 0 w 48"/>
                <a:gd name="T3" fmla="*/ 27 h 48"/>
                <a:gd name="T4" fmla="*/ 2 w 48"/>
                <a:gd name="T5" fmla="*/ 15 h 48"/>
                <a:gd name="T6" fmla="*/ 9 w 48"/>
                <a:gd name="T7" fmla="*/ 4 h 48"/>
                <a:gd name="T8" fmla="*/ 9 w 48"/>
                <a:gd name="T9" fmla="*/ 4 h 48"/>
                <a:gd name="T10" fmla="*/ 22 w 48"/>
                <a:gd name="T11" fmla="*/ 0 h 48"/>
                <a:gd name="T12" fmla="*/ 34 w 48"/>
                <a:gd name="T13" fmla="*/ 2 h 48"/>
                <a:gd name="T14" fmla="*/ 43 w 48"/>
                <a:gd name="T15" fmla="*/ 10 h 48"/>
                <a:gd name="T16" fmla="*/ 43 w 48"/>
                <a:gd name="T17" fmla="*/ 10 h 48"/>
                <a:gd name="T18" fmla="*/ 48 w 48"/>
                <a:gd name="T19" fmla="*/ 22 h 48"/>
                <a:gd name="T20" fmla="*/ 46 w 48"/>
                <a:gd name="T21" fmla="*/ 34 h 48"/>
                <a:gd name="T22" fmla="*/ 38 w 48"/>
                <a:gd name="T23" fmla="*/ 43 h 48"/>
                <a:gd name="T24" fmla="*/ 38 w 48"/>
                <a:gd name="T25" fmla="*/ 43 h 48"/>
                <a:gd name="T26" fmla="*/ 27 w 48"/>
                <a:gd name="T27" fmla="*/ 48 h 48"/>
                <a:gd name="T28" fmla="*/ 14 w 48"/>
                <a:gd name="T29" fmla="*/ 46 h 48"/>
                <a:gd name="T30" fmla="*/ 4 w 48"/>
                <a:gd name="T31" fmla="*/ 38 h 48"/>
                <a:gd name="T32" fmla="*/ 4 w 48"/>
                <a:gd name="T33" fmla="*/ 3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4" y="38"/>
                  </a:moveTo>
                  <a:lnTo>
                    <a:pt x="0" y="27"/>
                  </a:lnTo>
                  <a:lnTo>
                    <a:pt x="2" y="15"/>
                  </a:lnTo>
                  <a:lnTo>
                    <a:pt x="9" y="4"/>
                  </a:lnTo>
                  <a:lnTo>
                    <a:pt x="22" y="0"/>
                  </a:lnTo>
                  <a:lnTo>
                    <a:pt x="34" y="2"/>
                  </a:lnTo>
                  <a:lnTo>
                    <a:pt x="43" y="10"/>
                  </a:lnTo>
                  <a:lnTo>
                    <a:pt x="48" y="22"/>
                  </a:lnTo>
                  <a:lnTo>
                    <a:pt x="46" y="34"/>
                  </a:lnTo>
                  <a:lnTo>
                    <a:pt x="38" y="43"/>
                  </a:lnTo>
                  <a:lnTo>
                    <a:pt x="27" y="48"/>
                  </a:lnTo>
                  <a:lnTo>
                    <a:pt x="14" y="46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71" name="Freeform 619"/>
            <p:cNvSpPr>
              <a:spLocks/>
            </p:cNvSpPr>
            <p:nvPr/>
          </p:nvSpPr>
          <p:spPr bwMode="auto">
            <a:xfrm>
              <a:off x="323" y="1523"/>
              <a:ext cx="55" cy="81"/>
            </a:xfrm>
            <a:custGeom>
              <a:avLst/>
              <a:gdLst>
                <a:gd name="T0" fmla="*/ 54 w 55"/>
                <a:gd name="T1" fmla="*/ 12 h 81"/>
                <a:gd name="T2" fmla="*/ 48 w 55"/>
                <a:gd name="T3" fmla="*/ 17 h 81"/>
                <a:gd name="T4" fmla="*/ 44 w 55"/>
                <a:gd name="T5" fmla="*/ 24 h 81"/>
                <a:gd name="T6" fmla="*/ 40 w 55"/>
                <a:gd name="T7" fmla="*/ 31 h 81"/>
                <a:gd name="T8" fmla="*/ 40 w 55"/>
                <a:gd name="T9" fmla="*/ 31 h 81"/>
                <a:gd name="T10" fmla="*/ 32 w 55"/>
                <a:gd name="T11" fmla="*/ 48 h 81"/>
                <a:gd name="T12" fmla="*/ 23 w 55"/>
                <a:gd name="T13" fmla="*/ 64 h 81"/>
                <a:gd name="T14" fmla="*/ 12 w 55"/>
                <a:gd name="T15" fmla="*/ 79 h 81"/>
                <a:gd name="T16" fmla="*/ 12 w 55"/>
                <a:gd name="T17" fmla="*/ 79 h 81"/>
                <a:gd name="T18" fmla="*/ 9 w 55"/>
                <a:gd name="T19" fmla="*/ 81 h 81"/>
                <a:gd name="T20" fmla="*/ 6 w 55"/>
                <a:gd name="T21" fmla="*/ 81 h 81"/>
                <a:gd name="T22" fmla="*/ 3 w 55"/>
                <a:gd name="T23" fmla="*/ 79 h 81"/>
                <a:gd name="T24" fmla="*/ 3 w 55"/>
                <a:gd name="T25" fmla="*/ 79 h 81"/>
                <a:gd name="T26" fmla="*/ 0 w 55"/>
                <a:gd name="T27" fmla="*/ 76 h 81"/>
                <a:gd name="T28" fmla="*/ 0 w 55"/>
                <a:gd name="T29" fmla="*/ 73 h 81"/>
                <a:gd name="T30" fmla="*/ 2 w 55"/>
                <a:gd name="T31" fmla="*/ 70 h 81"/>
                <a:gd name="T32" fmla="*/ 2 w 55"/>
                <a:gd name="T33" fmla="*/ 70 h 81"/>
                <a:gd name="T34" fmla="*/ 12 w 55"/>
                <a:gd name="T35" fmla="*/ 54 h 81"/>
                <a:gd name="T36" fmla="*/ 21 w 55"/>
                <a:gd name="T37" fmla="*/ 39 h 81"/>
                <a:gd name="T38" fmla="*/ 29 w 55"/>
                <a:gd name="T39" fmla="*/ 22 h 81"/>
                <a:gd name="T40" fmla="*/ 29 w 55"/>
                <a:gd name="T41" fmla="*/ 22 h 81"/>
                <a:gd name="T42" fmla="*/ 33 w 55"/>
                <a:gd name="T43" fmla="*/ 15 h 81"/>
                <a:gd name="T44" fmla="*/ 38 w 55"/>
                <a:gd name="T45" fmla="*/ 8 h 81"/>
                <a:gd name="T46" fmla="*/ 44 w 55"/>
                <a:gd name="T47" fmla="*/ 2 h 81"/>
                <a:gd name="T48" fmla="*/ 44 w 55"/>
                <a:gd name="T49" fmla="*/ 2 h 81"/>
                <a:gd name="T50" fmla="*/ 47 w 55"/>
                <a:gd name="T51" fmla="*/ 1 h 81"/>
                <a:gd name="T52" fmla="*/ 50 w 55"/>
                <a:gd name="T53" fmla="*/ 0 h 81"/>
                <a:gd name="T54" fmla="*/ 53 w 55"/>
                <a:gd name="T55" fmla="*/ 2 h 81"/>
                <a:gd name="T56" fmla="*/ 53 w 55"/>
                <a:gd name="T57" fmla="*/ 2 h 81"/>
                <a:gd name="T58" fmla="*/ 55 w 55"/>
                <a:gd name="T59" fmla="*/ 5 h 81"/>
                <a:gd name="T60" fmla="*/ 55 w 55"/>
                <a:gd name="T61" fmla="*/ 9 h 81"/>
                <a:gd name="T62" fmla="*/ 54 w 55"/>
                <a:gd name="T63" fmla="*/ 12 h 81"/>
                <a:gd name="T64" fmla="*/ 54 w 55"/>
                <a:gd name="T65" fmla="*/ 12 h 8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5"/>
                <a:gd name="T100" fmla="*/ 0 h 81"/>
                <a:gd name="T101" fmla="*/ 55 w 55"/>
                <a:gd name="T102" fmla="*/ 81 h 8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5" h="81">
                  <a:moveTo>
                    <a:pt x="54" y="12"/>
                  </a:moveTo>
                  <a:lnTo>
                    <a:pt x="48" y="17"/>
                  </a:lnTo>
                  <a:lnTo>
                    <a:pt x="44" y="24"/>
                  </a:lnTo>
                  <a:lnTo>
                    <a:pt x="40" y="31"/>
                  </a:lnTo>
                  <a:lnTo>
                    <a:pt x="32" y="48"/>
                  </a:lnTo>
                  <a:lnTo>
                    <a:pt x="23" y="64"/>
                  </a:lnTo>
                  <a:lnTo>
                    <a:pt x="12" y="79"/>
                  </a:lnTo>
                  <a:lnTo>
                    <a:pt x="9" y="81"/>
                  </a:lnTo>
                  <a:lnTo>
                    <a:pt x="6" y="81"/>
                  </a:lnTo>
                  <a:lnTo>
                    <a:pt x="3" y="79"/>
                  </a:lnTo>
                  <a:lnTo>
                    <a:pt x="0" y="76"/>
                  </a:lnTo>
                  <a:lnTo>
                    <a:pt x="0" y="73"/>
                  </a:lnTo>
                  <a:lnTo>
                    <a:pt x="2" y="70"/>
                  </a:lnTo>
                  <a:lnTo>
                    <a:pt x="12" y="54"/>
                  </a:lnTo>
                  <a:lnTo>
                    <a:pt x="21" y="39"/>
                  </a:lnTo>
                  <a:lnTo>
                    <a:pt x="29" y="22"/>
                  </a:lnTo>
                  <a:lnTo>
                    <a:pt x="33" y="15"/>
                  </a:lnTo>
                  <a:lnTo>
                    <a:pt x="38" y="8"/>
                  </a:lnTo>
                  <a:lnTo>
                    <a:pt x="44" y="2"/>
                  </a:lnTo>
                  <a:lnTo>
                    <a:pt x="47" y="1"/>
                  </a:lnTo>
                  <a:lnTo>
                    <a:pt x="50" y="0"/>
                  </a:lnTo>
                  <a:lnTo>
                    <a:pt x="53" y="2"/>
                  </a:lnTo>
                  <a:lnTo>
                    <a:pt x="55" y="5"/>
                  </a:lnTo>
                  <a:lnTo>
                    <a:pt x="55" y="9"/>
                  </a:lnTo>
                  <a:lnTo>
                    <a:pt x="54" y="1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72" name="Freeform 620"/>
            <p:cNvSpPr>
              <a:spLocks/>
            </p:cNvSpPr>
            <p:nvPr/>
          </p:nvSpPr>
          <p:spPr bwMode="auto">
            <a:xfrm>
              <a:off x="305" y="1515"/>
              <a:ext cx="61" cy="76"/>
            </a:xfrm>
            <a:custGeom>
              <a:avLst/>
              <a:gdLst>
                <a:gd name="T0" fmla="*/ 58 w 61"/>
                <a:gd name="T1" fmla="*/ 13 h 76"/>
                <a:gd name="T2" fmla="*/ 45 w 61"/>
                <a:gd name="T3" fmla="*/ 24 h 76"/>
                <a:gd name="T4" fmla="*/ 33 w 61"/>
                <a:gd name="T5" fmla="*/ 36 h 76"/>
                <a:gd name="T6" fmla="*/ 22 w 61"/>
                <a:gd name="T7" fmla="*/ 48 h 76"/>
                <a:gd name="T8" fmla="*/ 22 w 61"/>
                <a:gd name="T9" fmla="*/ 48 h 76"/>
                <a:gd name="T10" fmla="*/ 17 w 61"/>
                <a:gd name="T11" fmla="*/ 55 h 76"/>
                <a:gd name="T12" fmla="*/ 15 w 61"/>
                <a:gd name="T13" fmla="*/ 63 h 76"/>
                <a:gd name="T14" fmla="*/ 13 w 61"/>
                <a:gd name="T15" fmla="*/ 72 h 76"/>
                <a:gd name="T16" fmla="*/ 13 w 61"/>
                <a:gd name="T17" fmla="*/ 72 h 76"/>
                <a:gd name="T18" fmla="*/ 11 w 61"/>
                <a:gd name="T19" fmla="*/ 75 h 76"/>
                <a:gd name="T20" fmla="*/ 8 w 61"/>
                <a:gd name="T21" fmla="*/ 76 h 76"/>
                <a:gd name="T22" fmla="*/ 5 w 61"/>
                <a:gd name="T23" fmla="*/ 76 h 76"/>
                <a:gd name="T24" fmla="*/ 5 w 61"/>
                <a:gd name="T25" fmla="*/ 76 h 76"/>
                <a:gd name="T26" fmla="*/ 2 w 61"/>
                <a:gd name="T27" fmla="*/ 75 h 76"/>
                <a:gd name="T28" fmla="*/ 0 w 61"/>
                <a:gd name="T29" fmla="*/ 71 h 76"/>
                <a:gd name="T30" fmla="*/ 0 w 61"/>
                <a:gd name="T31" fmla="*/ 68 h 76"/>
                <a:gd name="T32" fmla="*/ 0 w 61"/>
                <a:gd name="T33" fmla="*/ 68 h 76"/>
                <a:gd name="T34" fmla="*/ 2 w 61"/>
                <a:gd name="T35" fmla="*/ 57 h 76"/>
                <a:gd name="T36" fmla="*/ 6 w 61"/>
                <a:gd name="T37" fmla="*/ 48 h 76"/>
                <a:gd name="T38" fmla="*/ 12 w 61"/>
                <a:gd name="T39" fmla="*/ 39 h 76"/>
                <a:gd name="T40" fmla="*/ 12 w 61"/>
                <a:gd name="T41" fmla="*/ 39 h 76"/>
                <a:gd name="T42" fmla="*/ 24 w 61"/>
                <a:gd name="T43" fmla="*/ 25 h 76"/>
                <a:gd name="T44" fmla="*/ 37 w 61"/>
                <a:gd name="T45" fmla="*/ 12 h 76"/>
                <a:gd name="T46" fmla="*/ 51 w 61"/>
                <a:gd name="T47" fmla="*/ 1 h 76"/>
                <a:gd name="T48" fmla="*/ 51 w 61"/>
                <a:gd name="T49" fmla="*/ 1 h 76"/>
                <a:gd name="T50" fmla="*/ 54 w 61"/>
                <a:gd name="T51" fmla="*/ 0 h 76"/>
                <a:gd name="T52" fmla="*/ 58 w 61"/>
                <a:gd name="T53" fmla="*/ 1 h 76"/>
                <a:gd name="T54" fmla="*/ 61 w 61"/>
                <a:gd name="T55" fmla="*/ 3 h 76"/>
                <a:gd name="T56" fmla="*/ 61 w 61"/>
                <a:gd name="T57" fmla="*/ 3 h 76"/>
                <a:gd name="T58" fmla="*/ 61 w 61"/>
                <a:gd name="T59" fmla="*/ 7 h 76"/>
                <a:gd name="T60" fmla="*/ 60 w 61"/>
                <a:gd name="T61" fmla="*/ 10 h 76"/>
                <a:gd name="T62" fmla="*/ 58 w 61"/>
                <a:gd name="T63" fmla="*/ 13 h 76"/>
                <a:gd name="T64" fmla="*/ 58 w 61"/>
                <a:gd name="T65" fmla="*/ 13 h 7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1"/>
                <a:gd name="T100" fmla="*/ 0 h 76"/>
                <a:gd name="T101" fmla="*/ 61 w 61"/>
                <a:gd name="T102" fmla="*/ 76 h 7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1" h="76">
                  <a:moveTo>
                    <a:pt x="58" y="13"/>
                  </a:moveTo>
                  <a:lnTo>
                    <a:pt x="45" y="24"/>
                  </a:lnTo>
                  <a:lnTo>
                    <a:pt x="33" y="36"/>
                  </a:lnTo>
                  <a:lnTo>
                    <a:pt x="22" y="48"/>
                  </a:lnTo>
                  <a:lnTo>
                    <a:pt x="17" y="55"/>
                  </a:lnTo>
                  <a:lnTo>
                    <a:pt x="15" y="63"/>
                  </a:lnTo>
                  <a:lnTo>
                    <a:pt x="13" y="72"/>
                  </a:lnTo>
                  <a:lnTo>
                    <a:pt x="11" y="75"/>
                  </a:lnTo>
                  <a:lnTo>
                    <a:pt x="8" y="76"/>
                  </a:lnTo>
                  <a:lnTo>
                    <a:pt x="5" y="76"/>
                  </a:lnTo>
                  <a:lnTo>
                    <a:pt x="2" y="75"/>
                  </a:lnTo>
                  <a:lnTo>
                    <a:pt x="0" y="71"/>
                  </a:lnTo>
                  <a:lnTo>
                    <a:pt x="0" y="68"/>
                  </a:lnTo>
                  <a:lnTo>
                    <a:pt x="2" y="57"/>
                  </a:lnTo>
                  <a:lnTo>
                    <a:pt x="6" y="48"/>
                  </a:lnTo>
                  <a:lnTo>
                    <a:pt x="12" y="39"/>
                  </a:lnTo>
                  <a:lnTo>
                    <a:pt x="24" y="25"/>
                  </a:lnTo>
                  <a:lnTo>
                    <a:pt x="37" y="12"/>
                  </a:lnTo>
                  <a:lnTo>
                    <a:pt x="51" y="1"/>
                  </a:lnTo>
                  <a:lnTo>
                    <a:pt x="54" y="0"/>
                  </a:lnTo>
                  <a:lnTo>
                    <a:pt x="58" y="1"/>
                  </a:lnTo>
                  <a:lnTo>
                    <a:pt x="61" y="3"/>
                  </a:lnTo>
                  <a:lnTo>
                    <a:pt x="61" y="7"/>
                  </a:lnTo>
                  <a:lnTo>
                    <a:pt x="60" y="10"/>
                  </a:lnTo>
                  <a:lnTo>
                    <a:pt x="58" y="1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73" name="Freeform 621"/>
            <p:cNvSpPr>
              <a:spLocks/>
            </p:cNvSpPr>
            <p:nvPr/>
          </p:nvSpPr>
          <p:spPr bwMode="auto">
            <a:xfrm>
              <a:off x="289" y="1488"/>
              <a:ext cx="51" cy="86"/>
            </a:xfrm>
            <a:custGeom>
              <a:avLst/>
              <a:gdLst>
                <a:gd name="T0" fmla="*/ 49 w 51"/>
                <a:gd name="T1" fmla="*/ 11 h 86"/>
                <a:gd name="T2" fmla="*/ 45 w 51"/>
                <a:gd name="T3" fmla="*/ 20 h 86"/>
                <a:gd name="T4" fmla="*/ 42 w 51"/>
                <a:gd name="T5" fmla="*/ 30 h 86"/>
                <a:gd name="T6" fmla="*/ 39 w 51"/>
                <a:gd name="T7" fmla="*/ 39 h 86"/>
                <a:gd name="T8" fmla="*/ 39 w 51"/>
                <a:gd name="T9" fmla="*/ 39 h 86"/>
                <a:gd name="T10" fmla="*/ 33 w 51"/>
                <a:gd name="T11" fmla="*/ 52 h 86"/>
                <a:gd name="T12" fmla="*/ 25 w 51"/>
                <a:gd name="T13" fmla="*/ 64 h 86"/>
                <a:gd name="T14" fmla="*/ 16 w 51"/>
                <a:gd name="T15" fmla="*/ 75 h 86"/>
                <a:gd name="T16" fmla="*/ 16 w 51"/>
                <a:gd name="T17" fmla="*/ 75 h 86"/>
                <a:gd name="T18" fmla="*/ 15 w 51"/>
                <a:gd name="T19" fmla="*/ 77 h 86"/>
                <a:gd name="T20" fmla="*/ 14 w 51"/>
                <a:gd name="T21" fmla="*/ 79 h 86"/>
                <a:gd name="T22" fmla="*/ 13 w 51"/>
                <a:gd name="T23" fmla="*/ 80 h 86"/>
                <a:gd name="T24" fmla="*/ 13 w 51"/>
                <a:gd name="T25" fmla="*/ 80 h 86"/>
                <a:gd name="T26" fmla="*/ 12 w 51"/>
                <a:gd name="T27" fmla="*/ 84 h 86"/>
                <a:gd name="T28" fmla="*/ 9 w 51"/>
                <a:gd name="T29" fmla="*/ 85 h 86"/>
                <a:gd name="T30" fmla="*/ 5 w 51"/>
                <a:gd name="T31" fmla="*/ 86 h 86"/>
                <a:gd name="T32" fmla="*/ 5 w 51"/>
                <a:gd name="T33" fmla="*/ 86 h 86"/>
                <a:gd name="T34" fmla="*/ 2 w 51"/>
                <a:gd name="T35" fmla="*/ 84 h 86"/>
                <a:gd name="T36" fmla="*/ 0 w 51"/>
                <a:gd name="T37" fmla="*/ 81 h 86"/>
                <a:gd name="T38" fmla="*/ 0 w 51"/>
                <a:gd name="T39" fmla="*/ 77 h 86"/>
                <a:gd name="T40" fmla="*/ 0 w 51"/>
                <a:gd name="T41" fmla="*/ 77 h 86"/>
                <a:gd name="T42" fmla="*/ 1 w 51"/>
                <a:gd name="T43" fmla="*/ 75 h 86"/>
                <a:gd name="T44" fmla="*/ 1 w 51"/>
                <a:gd name="T45" fmla="*/ 73 h 86"/>
                <a:gd name="T46" fmla="*/ 2 w 51"/>
                <a:gd name="T47" fmla="*/ 72 h 86"/>
                <a:gd name="T48" fmla="*/ 2 w 51"/>
                <a:gd name="T49" fmla="*/ 72 h 86"/>
                <a:gd name="T50" fmla="*/ 13 w 51"/>
                <a:gd name="T51" fmla="*/ 56 h 86"/>
                <a:gd name="T52" fmla="*/ 23 w 51"/>
                <a:gd name="T53" fmla="*/ 41 h 86"/>
                <a:gd name="T54" fmla="*/ 30 w 51"/>
                <a:gd name="T55" fmla="*/ 23 h 86"/>
                <a:gd name="T56" fmla="*/ 30 w 51"/>
                <a:gd name="T57" fmla="*/ 23 h 86"/>
                <a:gd name="T58" fmla="*/ 32 w 51"/>
                <a:gd name="T59" fmla="*/ 15 h 86"/>
                <a:gd name="T60" fmla="*/ 35 w 51"/>
                <a:gd name="T61" fmla="*/ 8 h 86"/>
                <a:gd name="T62" fmla="*/ 39 w 51"/>
                <a:gd name="T63" fmla="*/ 2 h 86"/>
                <a:gd name="T64" fmla="*/ 39 w 51"/>
                <a:gd name="T65" fmla="*/ 2 h 86"/>
                <a:gd name="T66" fmla="*/ 42 w 51"/>
                <a:gd name="T67" fmla="*/ 0 h 86"/>
                <a:gd name="T68" fmla="*/ 45 w 51"/>
                <a:gd name="T69" fmla="*/ 0 h 86"/>
                <a:gd name="T70" fmla="*/ 49 w 51"/>
                <a:gd name="T71" fmla="*/ 1 h 86"/>
                <a:gd name="T72" fmla="*/ 49 w 51"/>
                <a:gd name="T73" fmla="*/ 1 h 86"/>
                <a:gd name="T74" fmla="*/ 51 w 51"/>
                <a:gd name="T75" fmla="*/ 4 h 86"/>
                <a:gd name="T76" fmla="*/ 51 w 51"/>
                <a:gd name="T77" fmla="*/ 8 h 86"/>
                <a:gd name="T78" fmla="*/ 49 w 51"/>
                <a:gd name="T79" fmla="*/ 11 h 86"/>
                <a:gd name="T80" fmla="*/ 49 w 51"/>
                <a:gd name="T81" fmla="*/ 11 h 8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1"/>
                <a:gd name="T124" fmla="*/ 0 h 86"/>
                <a:gd name="T125" fmla="*/ 51 w 51"/>
                <a:gd name="T126" fmla="*/ 86 h 8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1" h="86">
                  <a:moveTo>
                    <a:pt x="49" y="11"/>
                  </a:moveTo>
                  <a:lnTo>
                    <a:pt x="45" y="20"/>
                  </a:lnTo>
                  <a:lnTo>
                    <a:pt x="42" y="30"/>
                  </a:lnTo>
                  <a:lnTo>
                    <a:pt x="39" y="39"/>
                  </a:lnTo>
                  <a:lnTo>
                    <a:pt x="33" y="52"/>
                  </a:lnTo>
                  <a:lnTo>
                    <a:pt x="25" y="64"/>
                  </a:lnTo>
                  <a:lnTo>
                    <a:pt x="16" y="75"/>
                  </a:lnTo>
                  <a:lnTo>
                    <a:pt x="15" y="77"/>
                  </a:lnTo>
                  <a:lnTo>
                    <a:pt x="14" y="79"/>
                  </a:lnTo>
                  <a:lnTo>
                    <a:pt x="13" y="80"/>
                  </a:lnTo>
                  <a:lnTo>
                    <a:pt x="12" y="84"/>
                  </a:lnTo>
                  <a:lnTo>
                    <a:pt x="9" y="85"/>
                  </a:lnTo>
                  <a:lnTo>
                    <a:pt x="5" y="86"/>
                  </a:lnTo>
                  <a:lnTo>
                    <a:pt x="2" y="84"/>
                  </a:lnTo>
                  <a:lnTo>
                    <a:pt x="0" y="81"/>
                  </a:lnTo>
                  <a:lnTo>
                    <a:pt x="0" y="77"/>
                  </a:lnTo>
                  <a:lnTo>
                    <a:pt x="1" y="75"/>
                  </a:lnTo>
                  <a:lnTo>
                    <a:pt x="1" y="73"/>
                  </a:lnTo>
                  <a:lnTo>
                    <a:pt x="2" y="72"/>
                  </a:lnTo>
                  <a:lnTo>
                    <a:pt x="13" y="56"/>
                  </a:lnTo>
                  <a:lnTo>
                    <a:pt x="23" y="41"/>
                  </a:lnTo>
                  <a:lnTo>
                    <a:pt x="30" y="23"/>
                  </a:lnTo>
                  <a:lnTo>
                    <a:pt x="32" y="15"/>
                  </a:lnTo>
                  <a:lnTo>
                    <a:pt x="35" y="8"/>
                  </a:lnTo>
                  <a:lnTo>
                    <a:pt x="39" y="2"/>
                  </a:lnTo>
                  <a:lnTo>
                    <a:pt x="42" y="0"/>
                  </a:lnTo>
                  <a:lnTo>
                    <a:pt x="45" y="0"/>
                  </a:lnTo>
                  <a:lnTo>
                    <a:pt x="49" y="1"/>
                  </a:lnTo>
                  <a:lnTo>
                    <a:pt x="51" y="4"/>
                  </a:lnTo>
                  <a:lnTo>
                    <a:pt x="51" y="8"/>
                  </a:lnTo>
                  <a:lnTo>
                    <a:pt x="49" y="1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74" name="Freeform 622"/>
            <p:cNvSpPr>
              <a:spLocks/>
            </p:cNvSpPr>
            <p:nvPr/>
          </p:nvSpPr>
          <p:spPr bwMode="auto">
            <a:xfrm>
              <a:off x="267" y="1485"/>
              <a:ext cx="64" cy="74"/>
            </a:xfrm>
            <a:custGeom>
              <a:avLst/>
              <a:gdLst>
                <a:gd name="T0" fmla="*/ 60 w 64"/>
                <a:gd name="T1" fmla="*/ 13 h 74"/>
                <a:gd name="T2" fmla="*/ 51 w 64"/>
                <a:gd name="T3" fmla="*/ 21 h 74"/>
                <a:gd name="T4" fmla="*/ 44 w 64"/>
                <a:gd name="T5" fmla="*/ 29 h 74"/>
                <a:gd name="T6" fmla="*/ 38 w 64"/>
                <a:gd name="T7" fmla="*/ 39 h 74"/>
                <a:gd name="T8" fmla="*/ 38 w 64"/>
                <a:gd name="T9" fmla="*/ 39 h 74"/>
                <a:gd name="T10" fmla="*/ 31 w 64"/>
                <a:gd name="T11" fmla="*/ 51 h 74"/>
                <a:gd name="T12" fmla="*/ 23 w 64"/>
                <a:gd name="T13" fmla="*/ 62 h 74"/>
                <a:gd name="T14" fmla="*/ 12 w 64"/>
                <a:gd name="T15" fmla="*/ 71 h 74"/>
                <a:gd name="T16" fmla="*/ 12 w 64"/>
                <a:gd name="T17" fmla="*/ 71 h 74"/>
                <a:gd name="T18" fmla="*/ 9 w 64"/>
                <a:gd name="T19" fmla="*/ 74 h 74"/>
                <a:gd name="T20" fmla="*/ 6 w 64"/>
                <a:gd name="T21" fmla="*/ 74 h 74"/>
                <a:gd name="T22" fmla="*/ 3 w 64"/>
                <a:gd name="T23" fmla="*/ 73 h 74"/>
                <a:gd name="T24" fmla="*/ 3 w 64"/>
                <a:gd name="T25" fmla="*/ 73 h 74"/>
                <a:gd name="T26" fmla="*/ 0 w 64"/>
                <a:gd name="T27" fmla="*/ 70 h 74"/>
                <a:gd name="T28" fmla="*/ 0 w 64"/>
                <a:gd name="T29" fmla="*/ 66 h 74"/>
                <a:gd name="T30" fmla="*/ 1 w 64"/>
                <a:gd name="T31" fmla="*/ 63 h 74"/>
                <a:gd name="T32" fmla="*/ 1 w 64"/>
                <a:gd name="T33" fmla="*/ 63 h 74"/>
                <a:gd name="T34" fmla="*/ 11 w 64"/>
                <a:gd name="T35" fmla="*/ 53 h 74"/>
                <a:gd name="T36" fmla="*/ 20 w 64"/>
                <a:gd name="T37" fmla="*/ 42 h 74"/>
                <a:gd name="T38" fmla="*/ 27 w 64"/>
                <a:gd name="T39" fmla="*/ 31 h 74"/>
                <a:gd name="T40" fmla="*/ 27 w 64"/>
                <a:gd name="T41" fmla="*/ 31 h 74"/>
                <a:gd name="T42" fmla="*/ 35 w 64"/>
                <a:gd name="T43" fmla="*/ 19 h 74"/>
                <a:gd name="T44" fmla="*/ 43 w 64"/>
                <a:gd name="T45" fmla="*/ 9 h 74"/>
                <a:gd name="T46" fmla="*/ 54 w 64"/>
                <a:gd name="T47" fmla="*/ 1 h 74"/>
                <a:gd name="T48" fmla="*/ 54 w 64"/>
                <a:gd name="T49" fmla="*/ 1 h 74"/>
                <a:gd name="T50" fmla="*/ 58 w 64"/>
                <a:gd name="T51" fmla="*/ 0 h 74"/>
                <a:gd name="T52" fmla="*/ 61 w 64"/>
                <a:gd name="T53" fmla="*/ 1 h 74"/>
                <a:gd name="T54" fmla="*/ 64 w 64"/>
                <a:gd name="T55" fmla="*/ 4 h 74"/>
                <a:gd name="T56" fmla="*/ 64 w 64"/>
                <a:gd name="T57" fmla="*/ 4 h 74"/>
                <a:gd name="T58" fmla="*/ 64 w 64"/>
                <a:gd name="T59" fmla="*/ 8 h 74"/>
                <a:gd name="T60" fmla="*/ 63 w 64"/>
                <a:gd name="T61" fmla="*/ 11 h 74"/>
                <a:gd name="T62" fmla="*/ 60 w 64"/>
                <a:gd name="T63" fmla="*/ 13 h 74"/>
                <a:gd name="T64" fmla="*/ 60 w 64"/>
                <a:gd name="T65" fmla="*/ 13 h 7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4"/>
                <a:gd name="T100" fmla="*/ 0 h 74"/>
                <a:gd name="T101" fmla="*/ 64 w 64"/>
                <a:gd name="T102" fmla="*/ 74 h 7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4" h="74">
                  <a:moveTo>
                    <a:pt x="60" y="13"/>
                  </a:moveTo>
                  <a:lnTo>
                    <a:pt x="51" y="21"/>
                  </a:lnTo>
                  <a:lnTo>
                    <a:pt x="44" y="29"/>
                  </a:lnTo>
                  <a:lnTo>
                    <a:pt x="38" y="39"/>
                  </a:lnTo>
                  <a:lnTo>
                    <a:pt x="31" y="51"/>
                  </a:lnTo>
                  <a:lnTo>
                    <a:pt x="23" y="62"/>
                  </a:lnTo>
                  <a:lnTo>
                    <a:pt x="12" y="71"/>
                  </a:lnTo>
                  <a:lnTo>
                    <a:pt x="9" y="74"/>
                  </a:lnTo>
                  <a:lnTo>
                    <a:pt x="6" y="74"/>
                  </a:lnTo>
                  <a:lnTo>
                    <a:pt x="3" y="73"/>
                  </a:lnTo>
                  <a:lnTo>
                    <a:pt x="0" y="70"/>
                  </a:lnTo>
                  <a:lnTo>
                    <a:pt x="0" y="66"/>
                  </a:lnTo>
                  <a:lnTo>
                    <a:pt x="1" y="63"/>
                  </a:lnTo>
                  <a:lnTo>
                    <a:pt x="11" y="53"/>
                  </a:lnTo>
                  <a:lnTo>
                    <a:pt x="20" y="42"/>
                  </a:lnTo>
                  <a:lnTo>
                    <a:pt x="27" y="31"/>
                  </a:lnTo>
                  <a:lnTo>
                    <a:pt x="35" y="19"/>
                  </a:lnTo>
                  <a:lnTo>
                    <a:pt x="43" y="9"/>
                  </a:lnTo>
                  <a:lnTo>
                    <a:pt x="54" y="1"/>
                  </a:lnTo>
                  <a:lnTo>
                    <a:pt x="58" y="0"/>
                  </a:lnTo>
                  <a:lnTo>
                    <a:pt x="61" y="1"/>
                  </a:lnTo>
                  <a:lnTo>
                    <a:pt x="64" y="4"/>
                  </a:lnTo>
                  <a:lnTo>
                    <a:pt x="64" y="8"/>
                  </a:lnTo>
                  <a:lnTo>
                    <a:pt x="63" y="11"/>
                  </a:lnTo>
                  <a:lnTo>
                    <a:pt x="60" y="1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75" name="Freeform 623"/>
            <p:cNvSpPr>
              <a:spLocks/>
            </p:cNvSpPr>
            <p:nvPr/>
          </p:nvSpPr>
          <p:spPr bwMode="auto">
            <a:xfrm>
              <a:off x="263" y="1473"/>
              <a:ext cx="33" cy="84"/>
            </a:xfrm>
            <a:custGeom>
              <a:avLst/>
              <a:gdLst>
                <a:gd name="T0" fmla="*/ 32 w 33"/>
                <a:gd name="T1" fmla="*/ 11 h 84"/>
                <a:gd name="T2" fmla="*/ 23 w 33"/>
                <a:gd name="T3" fmla="*/ 33 h 84"/>
                <a:gd name="T4" fmla="*/ 19 w 33"/>
                <a:gd name="T5" fmla="*/ 56 h 84"/>
                <a:gd name="T6" fmla="*/ 13 w 33"/>
                <a:gd name="T7" fmla="*/ 79 h 84"/>
                <a:gd name="T8" fmla="*/ 13 w 33"/>
                <a:gd name="T9" fmla="*/ 79 h 84"/>
                <a:gd name="T10" fmla="*/ 11 w 33"/>
                <a:gd name="T11" fmla="*/ 82 h 84"/>
                <a:gd name="T12" fmla="*/ 8 w 33"/>
                <a:gd name="T13" fmla="*/ 84 h 84"/>
                <a:gd name="T14" fmla="*/ 4 w 33"/>
                <a:gd name="T15" fmla="*/ 84 h 84"/>
                <a:gd name="T16" fmla="*/ 4 w 33"/>
                <a:gd name="T17" fmla="*/ 84 h 84"/>
                <a:gd name="T18" fmla="*/ 1 w 33"/>
                <a:gd name="T19" fmla="*/ 82 h 84"/>
                <a:gd name="T20" fmla="*/ 0 w 33"/>
                <a:gd name="T21" fmla="*/ 79 h 84"/>
                <a:gd name="T22" fmla="*/ 0 w 33"/>
                <a:gd name="T23" fmla="*/ 75 h 84"/>
                <a:gd name="T24" fmla="*/ 0 w 33"/>
                <a:gd name="T25" fmla="*/ 75 h 84"/>
                <a:gd name="T26" fmla="*/ 4 w 33"/>
                <a:gd name="T27" fmla="*/ 60 h 84"/>
                <a:gd name="T28" fmla="*/ 7 w 33"/>
                <a:gd name="T29" fmla="*/ 45 h 84"/>
                <a:gd name="T30" fmla="*/ 9 w 33"/>
                <a:gd name="T31" fmla="*/ 30 h 84"/>
                <a:gd name="T32" fmla="*/ 9 w 33"/>
                <a:gd name="T33" fmla="*/ 30 h 84"/>
                <a:gd name="T34" fmla="*/ 12 w 33"/>
                <a:gd name="T35" fmla="*/ 20 h 84"/>
                <a:gd name="T36" fmla="*/ 15 w 33"/>
                <a:gd name="T37" fmla="*/ 12 h 84"/>
                <a:gd name="T38" fmla="*/ 20 w 33"/>
                <a:gd name="T39" fmla="*/ 3 h 84"/>
                <a:gd name="T40" fmla="*/ 20 w 33"/>
                <a:gd name="T41" fmla="*/ 3 h 84"/>
                <a:gd name="T42" fmla="*/ 22 w 33"/>
                <a:gd name="T43" fmla="*/ 1 h 84"/>
                <a:gd name="T44" fmla="*/ 26 w 33"/>
                <a:gd name="T45" fmla="*/ 0 h 84"/>
                <a:gd name="T46" fmla="*/ 30 w 33"/>
                <a:gd name="T47" fmla="*/ 1 h 84"/>
                <a:gd name="T48" fmla="*/ 30 w 33"/>
                <a:gd name="T49" fmla="*/ 1 h 84"/>
                <a:gd name="T50" fmla="*/ 32 w 33"/>
                <a:gd name="T51" fmla="*/ 4 h 84"/>
                <a:gd name="T52" fmla="*/ 33 w 33"/>
                <a:gd name="T53" fmla="*/ 7 h 84"/>
                <a:gd name="T54" fmla="*/ 32 w 33"/>
                <a:gd name="T55" fmla="*/ 11 h 84"/>
                <a:gd name="T56" fmla="*/ 32 w 33"/>
                <a:gd name="T57" fmla="*/ 11 h 8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3"/>
                <a:gd name="T88" fmla="*/ 0 h 84"/>
                <a:gd name="T89" fmla="*/ 33 w 33"/>
                <a:gd name="T90" fmla="*/ 84 h 8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3" h="84">
                  <a:moveTo>
                    <a:pt x="32" y="11"/>
                  </a:moveTo>
                  <a:lnTo>
                    <a:pt x="23" y="33"/>
                  </a:lnTo>
                  <a:lnTo>
                    <a:pt x="19" y="56"/>
                  </a:lnTo>
                  <a:lnTo>
                    <a:pt x="13" y="79"/>
                  </a:lnTo>
                  <a:lnTo>
                    <a:pt x="11" y="82"/>
                  </a:lnTo>
                  <a:lnTo>
                    <a:pt x="8" y="84"/>
                  </a:lnTo>
                  <a:lnTo>
                    <a:pt x="4" y="84"/>
                  </a:lnTo>
                  <a:lnTo>
                    <a:pt x="1" y="82"/>
                  </a:lnTo>
                  <a:lnTo>
                    <a:pt x="0" y="79"/>
                  </a:lnTo>
                  <a:lnTo>
                    <a:pt x="0" y="75"/>
                  </a:lnTo>
                  <a:lnTo>
                    <a:pt x="4" y="60"/>
                  </a:lnTo>
                  <a:lnTo>
                    <a:pt x="7" y="45"/>
                  </a:lnTo>
                  <a:lnTo>
                    <a:pt x="9" y="30"/>
                  </a:lnTo>
                  <a:lnTo>
                    <a:pt x="12" y="20"/>
                  </a:lnTo>
                  <a:lnTo>
                    <a:pt x="15" y="12"/>
                  </a:lnTo>
                  <a:lnTo>
                    <a:pt x="20" y="3"/>
                  </a:lnTo>
                  <a:lnTo>
                    <a:pt x="22" y="1"/>
                  </a:lnTo>
                  <a:lnTo>
                    <a:pt x="26" y="0"/>
                  </a:lnTo>
                  <a:lnTo>
                    <a:pt x="30" y="1"/>
                  </a:lnTo>
                  <a:lnTo>
                    <a:pt x="32" y="4"/>
                  </a:lnTo>
                  <a:lnTo>
                    <a:pt x="33" y="7"/>
                  </a:lnTo>
                  <a:lnTo>
                    <a:pt x="32" y="1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76" name="Freeform 624"/>
            <p:cNvSpPr>
              <a:spLocks/>
            </p:cNvSpPr>
            <p:nvPr/>
          </p:nvSpPr>
          <p:spPr bwMode="auto">
            <a:xfrm>
              <a:off x="240" y="1464"/>
              <a:ext cx="49" cy="82"/>
            </a:xfrm>
            <a:custGeom>
              <a:avLst/>
              <a:gdLst>
                <a:gd name="T0" fmla="*/ 47 w 49"/>
                <a:gd name="T1" fmla="*/ 12 h 82"/>
                <a:gd name="T2" fmla="*/ 40 w 49"/>
                <a:gd name="T3" fmla="*/ 19 h 82"/>
                <a:gd name="T4" fmla="*/ 35 w 49"/>
                <a:gd name="T5" fmla="*/ 28 h 82"/>
                <a:gd name="T6" fmla="*/ 32 w 49"/>
                <a:gd name="T7" fmla="*/ 38 h 82"/>
                <a:gd name="T8" fmla="*/ 32 w 49"/>
                <a:gd name="T9" fmla="*/ 38 h 82"/>
                <a:gd name="T10" fmla="*/ 31 w 49"/>
                <a:gd name="T11" fmla="*/ 41 h 82"/>
                <a:gd name="T12" fmla="*/ 29 w 49"/>
                <a:gd name="T13" fmla="*/ 43 h 82"/>
                <a:gd name="T14" fmla="*/ 28 w 49"/>
                <a:gd name="T15" fmla="*/ 45 h 82"/>
                <a:gd name="T16" fmla="*/ 28 w 49"/>
                <a:gd name="T17" fmla="*/ 45 h 82"/>
                <a:gd name="T18" fmla="*/ 24 w 49"/>
                <a:gd name="T19" fmla="*/ 53 h 82"/>
                <a:gd name="T20" fmla="*/ 21 w 49"/>
                <a:gd name="T21" fmla="*/ 62 h 82"/>
                <a:gd name="T22" fmla="*/ 17 w 49"/>
                <a:gd name="T23" fmla="*/ 71 h 82"/>
                <a:gd name="T24" fmla="*/ 17 w 49"/>
                <a:gd name="T25" fmla="*/ 71 h 82"/>
                <a:gd name="T26" fmla="*/ 16 w 49"/>
                <a:gd name="T27" fmla="*/ 73 h 82"/>
                <a:gd name="T28" fmla="*/ 14 w 49"/>
                <a:gd name="T29" fmla="*/ 76 h 82"/>
                <a:gd name="T30" fmla="*/ 12 w 49"/>
                <a:gd name="T31" fmla="*/ 78 h 82"/>
                <a:gd name="T32" fmla="*/ 12 w 49"/>
                <a:gd name="T33" fmla="*/ 78 h 82"/>
                <a:gd name="T34" fmla="*/ 13 w 49"/>
                <a:gd name="T35" fmla="*/ 78 h 82"/>
                <a:gd name="T36" fmla="*/ 13 w 49"/>
                <a:gd name="T37" fmla="*/ 77 h 82"/>
                <a:gd name="T38" fmla="*/ 13 w 49"/>
                <a:gd name="T39" fmla="*/ 77 h 82"/>
                <a:gd name="T40" fmla="*/ 13 w 49"/>
                <a:gd name="T41" fmla="*/ 77 h 82"/>
                <a:gd name="T42" fmla="*/ 11 w 49"/>
                <a:gd name="T43" fmla="*/ 81 h 82"/>
                <a:gd name="T44" fmla="*/ 7 w 49"/>
                <a:gd name="T45" fmla="*/ 82 h 82"/>
                <a:gd name="T46" fmla="*/ 4 w 49"/>
                <a:gd name="T47" fmla="*/ 82 h 82"/>
                <a:gd name="T48" fmla="*/ 4 w 49"/>
                <a:gd name="T49" fmla="*/ 82 h 82"/>
                <a:gd name="T50" fmla="*/ 1 w 49"/>
                <a:gd name="T51" fmla="*/ 79 h 82"/>
                <a:gd name="T52" fmla="*/ 0 w 49"/>
                <a:gd name="T53" fmla="*/ 76 h 82"/>
                <a:gd name="T54" fmla="*/ 0 w 49"/>
                <a:gd name="T55" fmla="*/ 72 h 82"/>
                <a:gd name="T56" fmla="*/ 0 w 49"/>
                <a:gd name="T57" fmla="*/ 72 h 82"/>
                <a:gd name="T58" fmla="*/ 2 w 49"/>
                <a:gd name="T59" fmla="*/ 69 h 82"/>
                <a:gd name="T60" fmla="*/ 3 w 49"/>
                <a:gd name="T61" fmla="*/ 67 h 82"/>
                <a:gd name="T62" fmla="*/ 5 w 49"/>
                <a:gd name="T63" fmla="*/ 64 h 82"/>
                <a:gd name="T64" fmla="*/ 5 w 49"/>
                <a:gd name="T65" fmla="*/ 64 h 82"/>
                <a:gd name="T66" fmla="*/ 9 w 49"/>
                <a:gd name="T67" fmla="*/ 53 h 82"/>
                <a:gd name="T68" fmla="*/ 14 w 49"/>
                <a:gd name="T69" fmla="*/ 42 h 82"/>
                <a:gd name="T70" fmla="*/ 20 w 49"/>
                <a:gd name="T71" fmla="*/ 31 h 82"/>
                <a:gd name="T72" fmla="*/ 20 w 49"/>
                <a:gd name="T73" fmla="*/ 31 h 82"/>
                <a:gd name="T74" fmla="*/ 23 w 49"/>
                <a:gd name="T75" fmla="*/ 21 h 82"/>
                <a:gd name="T76" fmla="*/ 29 w 49"/>
                <a:gd name="T77" fmla="*/ 11 h 82"/>
                <a:gd name="T78" fmla="*/ 36 w 49"/>
                <a:gd name="T79" fmla="*/ 3 h 82"/>
                <a:gd name="T80" fmla="*/ 36 w 49"/>
                <a:gd name="T81" fmla="*/ 3 h 82"/>
                <a:gd name="T82" fmla="*/ 39 w 49"/>
                <a:gd name="T83" fmla="*/ 0 h 82"/>
                <a:gd name="T84" fmla="*/ 43 w 49"/>
                <a:gd name="T85" fmla="*/ 0 h 82"/>
                <a:gd name="T86" fmla="*/ 46 w 49"/>
                <a:gd name="T87" fmla="*/ 2 h 82"/>
                <a:gd name="T88" fmla="*/ 46 w 49"/>
                <a:gd name="T89" fmla="*/ 2 h 82"/>
                <a:gd name="T90" fmla="*/ 48 w 49"/>
                <a:gd name="T91" fmla="*/ 5 h 82"/>
                <a:gd name="T92" fmla="*/ 49 w 49"/>
                <a:gd name="T93" fmla="*/ 8 h 82"/>
                <a:gd name="T94" fmla="*/ 47 w 49"/>
                <a:gd name="T95" fmla="*/ 12 h 82"/>
                <a:gd name="T96" fmla="*/ 47 w 49"/>
                <a:gd name="T97" fmla="*/ 12 h 8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9"/>
                <a:gd name="T148" fmla="*/ 0 h 82"/>
                <a:gd name="T149" fmla="*/ 49 w 49"/>
                <a:gd name="T150" fmla="*/ 82 h 8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9" h="82">
                  <a:moveTo>
                    <a:pt x="47" y="12"/>
                  </a:moveTo>
                  <a:lnTo>
                    <a:pt x="40" y="19"/>
                  </a:lnTo>
                  <a:lnTo>
                    <a:pt x="35" y="28"/>
                  </a:lnTo>
                  <a:lnTo>
                    <a:pt x="32" y="38"/>
                  </a:lnTo>
                  <a:lnTo>
                    <a:pt x="31" y="41"/>
                  </a:lnTo>
                  <a:lnTo>
                    <a:pt x="29" y="43"/>
                  </a:lnTo>
                  <a:lnTo>
                    <a:pt x="28" y="45"/>
                  </a:lnTo>
                  <a:lnTo>
                    <a:pt x="24" y="53"/>
                  </a:lnTo>
                  <a:lnTo>
                    <a:pt x="21" y="62"/>
                  </a:lnTo>
                  <a:lnTo>
                    <a:pt x="17" y="71"/>
                  </a:lnTo>
                  <a:lnTo>
                    <a:pt x="16" y="73"/>
                  </a:lnTo>
                  <a:lnTo>
                    <a:pt x="14" y="76"/>
                  </a:lnTo>
                  <a:lnTo>
                    <a:pt x="12" y="78"/>
                  </a:lnTo>
                  <a:lnTo>
                    <a:pt x="13" y="78"/>
                  </a:lnTo>
                  <a:lnTo>
                    <a:pt x="13" y="77"/>
                  </a:lnTo>
                  <a:lnTo>
                    <a:pt x="11" y="81"/>
                  </a:lnTo>
                  <a:lnTo>
                    <a:pt x="7" y="82"/>
                  </a:lnTo>
                  <a:lnTo>
                    <a:pt x="4" y="82"/>
                  </a:lnTo>
                  <a:lnTo>
                    <a:pt x="1" y="79"/>
                  </a:lnTo>
                  <a:lnTo>
                    <a:pt x="0" y="76"/>
                  </a:lnTo>
                  <a:lnTo>
                    <a:pt x="0" y="72"/>
                  </a:lnTo>
                  <a:lnTo>
                    <a:pt x="2" y="69"/>
                  </a:lnTo>
                  <a:lnTo>
                    <a:pt x="3" y="67"/>
                  </a:lnTo>
                  <a:lnTo>
                    <a:pt x="5" y="64"/>
                  </a:lnTo>
                  <a:lnTo>
                    <a:pt x="9" y="53"/>
                  </a:lnTo>
                  <a:lnTo>
                    <a:pt x="14" y="42"/>
                  </a:lnTo>
                  <a:lnTo>
                    <a:pt x="20" y="31"/>
                  </a:lnTo>
                  <a:lnTo>
                    <a:pt x="23" y="21"/>
                  </a:lnTo>
                  <a:lnTo>
                    <a:pt x="29" y="11"/>
                  </a:lnTo>
                  <a:lnTo>
                    <a:pt x="36" y="3"/>
                  </a:lnTo>
                  <a:lnTo>
                    <a:pt x="39" y="0"/>
                  </a:lnTo>
                  <a:lnTo>
                    <a:pt x="43" y="0"/>
                  </a:lnTo>
                  <a:lnTo>
                    <a:pt x="46" y="2"/>
                  </a:lnTo>
                  <a:lnTo>
                    <a:pt x="48" y="5"/>
                  </a:lnTo>
                  <a:lnTo>
                    <a:pt x="49" y="8"/>
                  </a:lnTo>
                  <a:lnTo>
                    <a:pt x="47" y="1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77" name="Freeform 625"/>
            <p:cNvSpPr>
              <a:spLocks/>
            </p:cNvSpPr>
            <p:nvPr/>
          </p:nvSpPr>
          <p:spPr bwMode="auto">
            <a:xfrm>
              <a:off x="232" y="1452"/>
              <a:ext cx="26" cy="92"/>
            </a:xfrm>
            <a:custGeom>
              <a:avLst/>
              <a:gdLst>
                <a:gd name="T0" fmla="*/ 25 w 26"/>
                <a:gd name="T1" fmla="*/ 6 h 92"/>
                <a:gd name="T2" fmla="*/ 26 w 26"/>
                <a:gd name="T3" fmla="*/ 21 h 92"/>
                <a:gd name="T4" fmla="*/ 26 w 26"/>
                <a:gd name="T5" fmla="*/ 36 h 92"/>
                <a:gd name="T6" fmla="*/ 25 w 26"/>
                <a:gd name="T7" fmla="*/ 50 h 92"/>
                <a:gd name="T8" fmla="*/ 25 w 26"/>
                <a:gd name="T9" fmla="*/ 50 h 92"/>
                <a:gd name="T10" fmla="*/ 20 w 26"/>
                <a:gd name="T11" fmla="*/ 62 h 92"/>
                <a:gd name="T12" fmla="*/ 17 w 26"/>
                <a:gd name="T13" fmla="*/ 74 h 92"/>
                <a:gd name="T14" fmla="*/ 13 w 26"/>
                <a:gd name="T15" fmla="*/ 86 h 92"/>
                <a:gd name="T16" fmla="*/ 13 w 26"/>
                <a:gd name="T17" fmla="*/ 86 h 92"/>
                <a:gd name="T18" fmla="*/ 12 w 26"/>
                <a:gd name="T19" fmla="*/ 89 h 92"/>
                <a:gd name="T20" fmla="*/ 9 w 26"/>
                <a:gd name="T21" fmla="*/ 92 h 92"/>
                <a:gd name="T22" fmla="*/ 5 w 26"/>
                <a:gd name="T23" fmla="*/ 92 h 92"/>
                <a:gd name="T24" fmla="*/ 5 w 26"/>
                <a:gd name="T25" fmla="*/ 92 h 92"/>
                <a:gd name="T26" fmla="*/ 2 w 26"/>
                <a:gd name="T27" fmla="*/ 89 h 92"/>
                <a:gd name="T28" fmla="*/ 0 w 26"/>
                <a:gd name="T29" fmla="*/ 86 h 92"/>
                <a:gd name="T30" fmla="*/ 0 w 26"/>
                <a:gd name="T31" fmla="*/ 83 h 92"/>
                <a:gd name="T32" fmla="*/ 0 w 26"/>
                <a:gd name="T33" fmla="*/ 83 h 92"/>
                <a:gd name="T34" fmla="*/ 3 w 26"/>
                <a:gd name="T35" fmla="*/ 70 h 92"/>
                <a:gd name="T36" fmla="*/ 7 w 26"/>
                <a:gd name="T37" fmla="*/ 58 h 92"/>
                <a:gd name="T38" fmla="*/ 12 w 26"/>
                <a:gd name="T39" fmla="*/ 45 h 92"/>
                <a:gd name="T40" fmla="*/ 12 w 26"/>
                <a:gd name="T41" fmla="*/ 45 h 92"/>
                <a:gd name="T42" fmla="*/ 12 w 26"/>
                <a:gd name="T43" fmla="*/ 33 h 92"/>
                <a:gd name="T44" fmla="*/ 12 w 26"/>
                <a:gd name="T45" fmla="*/ 20 h 92"/>
                <a:gd name="T46" fmla="*/ 11 w 26"/>
                <a:gd name="T47" fmla="*/ 7 h 92"/>
                <a:gd name="T48" fmla="*/ 11 w 26"/>
                <a:gd name="T49" fmla="*/ 7 h 92"/>
                <a:gd name="T50" fmla="*/ 11 w 26"/>
                <a:gd name="T51" fmla="*/ 4 h 92"/>
                <a:gd name="T52" fmla="*/ 13 w 26"/>
                <a:gd name="T53" fmla="*/ 1 h 92"/>
                <a:gd name="T54" fmla="*/ 17 w 26"/>
                <a:gd name="T55" fmla="*/ 0 h 92"/>
                <a:gd name="T56" fmla="*/ 17 w 26"/>
                <a:gd name="T57" fmla="*/ 0 h 92"/>
                <a:gd name="T58" fmla="*/ 21 w 26"/>
                <a:gd name="T59" fmla="*/ 0 h 92"/>
                <a:gd name="T60" fmla="*/ 23 w 26"/>
                <a:gd name="T61" fmla="*/ 3 h 92"/>
                <a:gd name="T62" fmla="*/ 25 w 26"/>
                <a:gd name="T63" fmla="*/ 6 h 92"/>
                <a:gd name="T64" fmla="*/ 25 w 26"/>
                <a:gd name="T65" fmla="*/ 6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6"/>
                <a:gd name="T100" fmla="*/ 0 h 92"/>
                <a:gd name="T101" fmla="*/ 26 w 26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6" h="92">
                  <a:moveTo>
                    <a:pt x="25" y="6"/>
                  </a:moveTo>
                  <a:lnTo>
                    <a:pt x="26" y="21"/>
                  </a:lnTo>
                  <a:lnTo>
                    <a:pt x="26" y="36"/>
                  </a:lnTo>
                  <a:lnTo>
                    <a:pt x="25" y="50"/>
                  </a:lnTo>
                  <a:lnTo>
                    <a:pt x="20" y="62"/>
                  </a:lnTo>
                  <a:lnTo>
                    <a:pt x="17" y="74"/>
                  </a:lnTo>
                  <a:lnTo>
                    <a:pt x="13" y="86"/>
                  </a:lnTo>
                  <a:lnTo>
                    <a:pt x="12" y="89"/>
                  </a:lnTo>
                  <a:lnTo>
                    <a:pt x="9" y="92"/>
                  </a:lnTo>
                  <a:lnTo>
                    <a:pt x="5" y="92"/>
                  </a:lnTo>
                  <a:lnTo>
                    <a:pt x="2" y="89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3" y="70"/>
                  </a:lnTo>
                  <a:lnTo>
                    <a:pt x="7" y="58"/>
                  </a:lnTo>
                  <a:lnTo>
                    <a:pt x="12" y="45"/>
                  </a:lnTo>
                  <a:lnTo>
                    <a:pt x="12" y="33"/>
                  </a:lnTo>
                  <a:lnTo>
                    <a:pt x="12" y="20"/>
                  </a:lnTo>
                  <a:lnTo>
                    <a:pt x="11" y="7"/>
                  </a:lnTo>
                  <a:lnTo>
                    <a:pt x="11" y="4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3" y="3"/>
                  </a:lnTo>
                  <a:lnTo>
                    <a:pt x="25" y="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78" name="Freeform 626"/>
            <p:cNvSpPr>
              <a:spLocks/>
            </p:cNvSpPr>
            <p:nvPr/>
          </p:nvSpPr>
          <p:spPr bwMode="auto">
            <a:xfrm>
              <a:off x="207" y="1451"/>
              <a:ext cx="36" cy="86"/>
            </a:xfrm>
            <a:custGeom>
              <a:avLst/>
              <a:gdLst>
                <a:gd name="T0" fmla="*/ 36 w 36"/>
                <a:gd name="T1" fmla="*/ 8 h 86"/>
                <a:gd name="T2" fmla="*/ 29 w 36"/>
                <a:gd name="T3" fmla="*/ 32 h 86"/>
                <a:gd name="T4" fmla="*/ 24 w 36"/>
                <a:gd name="T5" fmla="*/ 56 h 86"/>
                <a:gd name="T6" fmla="*/ 16 w 36"/>
                <a:gd name="T7" fmla="*/ 80 h 86"/>
                <a:gd name="T8" fmla="*/ 16 w 36"/>
                <a:gd name="T9" fmla="*/ 80 h 86"/>
                <a:gd name="T10" fmla="*/ 15 w 36"/>
                <a:gd name="T11" fmla="*/ 81 h 86"/>
                <a:gd name="T12" fmla="*/ 14 w 36"/>
                <a:gd name="T13" fmla="*/ 83 h 86"/>
                <a:gd name="T14" fmla="*/ 13 w 36"/>
                <a:gd name="T15" fmla="*/ 84 h 86"/>
                <a:gd name="T16" fmla="*/ 13 w 36"/>
                <a:gd name="T17" fmla="*/ 84 h 86"/>
                <a:gd name="T18" fmla="*/ 9 w 36"/>
                <a:gd name="T19" fmla="*/ 86 h 86"/>
                <a:gd name="T20" fmla="*/ 6 w 36"/>
                <a:gd name="T21" fmla="*/ 86 h 86"/>
                <a:gd name="T22" fmla="*/ 2 w 36"/>
                <a:gd name="T23" fmla="*/ 84 h 86"/>
                <a:gd name="T24" fmla="*/ 2 w 36"/>
                <a:gd name="T25" fmla="*/ 84 h 86"/>
                <a:gd name="T26" fmla="*/ 0 w 36"/>
                <a:gd name="T27" fmla="*/ 81 h 86"/>
                <a:gd name="T28" fmla="*/ 0 w 36"/>
                <a:gd name="T29" fmla="*/ 78 h 86"/>
                <a:gd name="T30" fmla="*/ 2 w 36"/>
                <a:gd name="T31" fmla="*/ 75 h 86"/>
                <a:gd name="T32" fmla="*/ 2 w 36"/>
                <a:gd name="T33" fmla="*/ 75 h 86"/>
                <a:gd name="T34" fmla="*/ 3 w 36"/>
                <a:gd name="T35" fmla="*/ 74 h 86"/>
                <a:gd name="T36" fmla="*/ 4 w 36"/>
                <a:gd name="T37" fmla="*/ 73 h 86"/>
                <a:gd name="T38" fmla="*/ 5 w 36"/>
                <a:gd name="T39" fmla="*/ 71 h 86"/>
                <a:gd name="T40" fmla="*/ 5 w 36"/>
                <a:gd name="T41" fmla="*/ 71 h 86"/>
                <a:gd name="T42" fmla="*/ 11 w 36"/>
                <a:gd name="T43" fmla="*/ 49 h 86"/>
                <a:gd name="T44" fmla="*/ 17 w 36"/>
                <a:gd name="T45" fmla="*/ 27 h 86"/>
                <a:gd name="T46" fmla="*/ 23 w 36"/>
                <a:gd name="T47" fmla="*/ 5 h 86"/>
                <a:gd name="T48" fmla="*/ 23 w 36"/>
                <a:gd name="T49" fmla="*/ 5 h 86"/>
                <a:gd name="T50" fmla="*/ 25 w 36"/>
                <a:gd name="T51" fmla="*/ 2 h 86"/>
                <a:gd name="T52" fmla="*/ 28 w 36"/>
                <a:gd name="T53" fmla="*/ 0 h 86"/>
                <a:gd name="T54" fmla="*/ 31 w 36"/>
                <a:gd name="T55" fmla="*/ 0 h 86"/>
                <a:gd name="T56" fmla="*/ 31 w 36"/>
                <a:gd name="T57" fmla="*/ 0 h 86"/>
                <a:gd name="T58" fmla="*/ 34 w 36"/>
                <a:gd name="T59" fmla="*/ 2 h 86"/>
                <a:gd name="T60" fmla="*/ 36 w 36"/>
                <a:gd name="T61" fmla="*/ 5 h 86"/>
                <a:gd name="T62" fmla="*/ 36 w 36"/>
                <a:gd name="T63" fmla="*/ 8 h 86"/>
                <a:gd name="T64" fmla="*/ 36 w 36"/>
                <a:gd name="T65" fmla="*/ 8 h 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"/>
                <a:gd name="T100" fmla="*/ 0 h 86"/>
                <a:gd name="T101" fmla="*/ 36 w 36"/>
                <a:gd name="T102" fmla="*/ 86 h 8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" h="86">
                  <a:moveTo>
                    <a:pt x="36" y="8"/>
                  </a:moveTo>
                  <a:lnTo>
                    <a:pt x="29" y="32"/>
                  </a:lnTo>
                  <a:lnTo>
                    <a:pt x="24" y="56"/>
                  </a:lnTo>
                  <a:lnTo>
                    <a:pt x="16" y="80"/>
                  </a:lnTo>
                  <a:lnTo>
                    <a:pt x="15" y="81"/>
                  </a:lnTo>
                  <a:lnTo>
                    <a:pt x="14" y="83"/>
                  </a:lnTo>
                  <a:lnTo>
                    <a:pt x="13" y="84"/>
                  </a:lnTo>
                  <a:lnTo>
                    <a:pt x="9" y="86"/>
                  </a:lnTo>
                  <a:lnTo>
                    <a:pt x="6" y="86"/>
                  </a:lnTo>
                  <a:lnTo>
                    <a:pt x="2" y="84"/>
                  </a:lnTo>
                  <a:lnTo>
                    <a:pt x="0" y="81"/>
                  </a:lnTo>
                  <a:lnTo>
                    <a:pt x="0" y="78"/>
                  </a:lnTo>
                  <a:lnTo>
                    <a:pt x="2" y="75"/>
                  </a:lnTo>
                  <a:lnTo>
                    <a:pt x="3" y="74"/>
                  </a:lnTo>
                  <a:lnTo>
                    <a:pt x="4" y="73"/>
                  </a:lnTo>
                  <a:lnTo>
                    <a:pt x="5" y="71"/>
                  </a:lnTo>
                  <a:lnTo>
                    <a:pt x="11" y="49"/>
                  </a:lnTo>
                  <a:lnTo>
                    <a:pt x="17" y="27"/>
                  </a:lnTo>
                  <a:lnTo>
                    <a:pt x="23" y="5"/>
                  </a:lnTo>
                  <a:lnTo>
                    <a:pt x="25" y="2"/>
                  </a:lnTo>
                  <a:lnTo>
                    <a:pt x="28" y="0"/>
                  </a:lnTo>
                  <a:lnTo>
                    <a:pt x="31" y="0"/>
                  </a:lnTo>
                  <a:lnTo>
                    <a:pt x="34" y="2"/>
                  </a:lnTo>
                  <a:lnTo>
                    <a:pt x="36" y="5"/>
                  </a:lnTo>
                  <a:lnTo>
                    <a:pt x="36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79" name="Freeform 627"/>
            <p:cNvSpPr>
              <a:spLocks/>
            </p:cNvSpPr>
            <p:nvPr/>
          </p:nvSpPr>
          <p:spPr bwMode="auto">
            <a:xfrm>
              <a:off x="193" y="1443"/>
              <a:ext cx="21" cy="91"/>
            </a:xfrm>
            <a:custGeom>
              <a:avLst/>
              <a:gdLst>
                <a:gd name="T0" fmla="*/ 14 w 21"/>
                <a:gd name="T1" fmla="*/ 6 h 91"/>
                <a:gd name="T2" fmla="*/ 19 w 21"/>
                <a:gd name="T3" fmla="*/ 32 h 91"/>
                <a:gd name="T4" fmla="*/ 21 w 21"/>
                <a:gd name="T5" fmla="*/ 58 h 91"/>
                <a:gd name="T6" fmla="*/ 20 w 21"/>
                <a:gd name="T7" fmla="*/ 85 h 91"/>
                <a:gd name="T8" fmla="*/ 20 w 21"/>
                <a:gd name="T9" fmla="*/ 85 h 91"/>
                <a:gd name="T10" fmla="*/ 19 w 21"/>
                <a:gd name="T11" fmla="*/ 89 h 91"/>
                <a:gd name="T12" fmla="*/ 16 w 21"/>
                <a:gd name="T13" fmla="*/ 91 h 91"/>
                <a:gd name="T14" fmla="*/ 13 w 21"/>
                <a:gd name="T15" fmla="*/ 91 h 91"/>
                <a:gd name="T16" fmla="*/ 13 w 21"/>
                <a:gd name="T17" fmla="*/ 91 h 91"/>
                <a:gd name="T18" fmla="*/ 9 w 21"/>
                <a:gd name="T19" fmla="*/ 90 h 91"/>
                <a:gd name="T20" fmla="*/ 7 w 21"/>
                <a:gd name="T21" fmla="*/ 88 h 91"/>
                <a:gd name="T22" fmla="*/ 6 w 21"/>
                <a:gd name="T23" fmla="*/ 84 h 91"/>
                <a:gd name="T24" fmla="*/ 6 w 21"/>
                <a:gd name="T25" fmla="*/ 84 h 91"/>
                <a:gd name="T26" fmla="*/ 8 w 21"/>
                <a:gd name="T27" fmla="*/ 59 h 91"/>
                <a:gd name="T28" fmla="*/ 6 w 21"/>
                <a:gd name="T29" fmla="*/ 34 h 91"/>
                <a:gd name="T30" fmla="*/ 0 w 21"/>
                <a:gd name="T31" fmla="*/ 9 h 91"/>
                <a:gd name="T32" fmla="*/ 0 w 21"/>
                <a:gd name="T33" fmla="*/ 9 h 91"/>
                <a:gd name="T34" fmla="*/ 1 w 21"/>
                <a:gd name="T35" fmla="*/ 5 h 91"/>
                <a:gd name="T36" fmla="*/ 2 w 21"/>
                <a:gd name="T37" fmla="*/ 2 h 91"/>
                <a:gd name="T38" fmla="*/ 6 w 21"/>
                <a:gd name="T39" fmla="*/ 0 h 91"/>
                <a:gd name="T40" fmla="*/ 6 w 21"/>
                <a:gd name="T41" fmla="*/ 0 h 91"/>
                <a:gd name="T42" fmla="*/ 9 w 21"/>
                <a:gd name="T43" fmla="*/ 1 h 91"/>
                <a:gd name="T44" fmla="*/ 12 w 21"/>
                <a:gd name="T45" fmla="*/ 2 h 91"/>
                <a:gd name="T46" fmla="*/ 14 w 21"/>
                <a:gd name="T47" fmla="*/ 6 h 91"/>
                <a:gd name="T48" fmla="*/ 14 w 21"/>
                <a:gd name="T49" fmla="*/ 6 h 9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91"/>
                <a:gd name="T77" fmla="*/ 21 w 21"/>
                <a:gd name="T78" fmla="*/ 91 h 9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91">
                  <a:moveTo>
                    <a:pt x="14" y="6"/>
                  </a:moveTo>
                  <a:lnTo>
                    <a:pt x="19" y="32"/>
                  </a:lnTo>
                  <a:lnTo>
                    <a:pt x="21" y="58"/>
                  </a:lnTo>
                  <a:lnTo>
                    <a:pt x="20" y="85"/>
                  </a:lnTo>
                  <a:lnTo>
                    <a:pt x="19" y="89"/>
                  </a:lnTo>
                  <a:lnTo>
                    <a:pt x="16" y="91"/>
                  </a:lnTo>
                  <a:lnTo>
                    <a:pt x="13" y="91"/>
                  </a:lnTo>
                  <a:lnTo>
                    <a:pt x="9" y="90"/>
                  </a:lnTo>
                  <a:lnTo>
                    <a:pt x="7" y="88"/>
                  </a:lnTo>
                  <a:lnTo>
                    <a:pt x="6" y="84"/>
                  </a:lnTo>
                  <a:lnTo>
                    <a:pt x="8" y="59"/>
                  </a:lnTo>
                  <a:lnTo>
                    <a:pt x="6" y="34"/>
                  </a:lnTo>
                  <a:lnTo>
                    <a:pt x="0" y="9"/>
                  </a:lnTo>
                  <a:lnTo>
                    <a:pt x="1" y="5"/>
                  </a:lnTo>
                  <a:lnTo>
                    <a:pt x="2" y="2"/>
                  </a:lnTo>
                  <a:lnTo>
                    <a:pt x="6" y="0"/>
                  </a:lnTo>
                  <a:lnTo>
                    <a:pt x="9" y="1"/>
                  </a:lnTo>
                  <a:lnTo>
                    <a:pt x="12" y="2"/>
                  </a:lnTo>
                  <a:lnTo>
                    <a:pt x="14" y="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80" name="Freeform 628"/>
            <p:cNvSpPr>
              <a:spLocks/>
            </p:cNvSpPr>
            <p:nvPr/>
          </p:nvSpPr>
          <p:spPr bwMode="auto">
            <a:xfrm>
              <a:off x="174" y="1443"/>
              <a:ext cx="24" cy="89"/>
            </a:xfrm>
            <a:custGeom>
              <a:avLst/>
              <a:gdLst>
                <a:gd name="T0" fmla="*/ 23 w 24"/>
                <a:gd name="T1" fmla="*/ 11 h 89"/>
                <a:gd name="T2" fmla="*/ 22 w 24"/>
                <a:gd name="T3" fmla="*/ 12 h 89"/>
                <a:gd name="T4" fmla="*/ 22 w 24"/>
                <a:gd name="T5" fmla="*/ 13 h 89"/>
                <a:gd name="T6" fmla="*/ 21 w 24"/>
                <a:gd name="T7" fmla="*/ 14 h 89"/>
                <a:gd name="T8" fmla="*/ 21 w 24"/>
                <a:gd name="T9" fmla="*/ 14 h 89"/>
                <a:gd name="T10" fmla="*/ 22 w 24"/>
                <a:gd name="T11" fmla="*/ 22 h 89"/>
                <a:gd name="T12" fmla="*/ 23 w 24"/>
                <a:gd name="T13" fmla="*/ 31 h 89"/>
                <a:gd name="T14" fmla="*/ 23 w 24"/>
                <a:gd name="T15" fmla="*/ 39 h 89"/>
                <a:gd name="T16" fmla="*/ 23 w 24"/>
                <a:gd name="T17" fmla="*/ 39 h 89"/>
                <a:gd name="T18" fmla="*/ 23 w 24"/>
                <a:gd name="T19" fmla="*/ 47 h 89"/>
                <a:gd name="T20" fmla="*/ 22 w 24"/>
                <a:gd name="T21" fmla="*/ 55 h 89"/>
                <a:gd name="T22" fmla="*/ 21 w 24"/>
                <a:gd name="T23" fmla="*/ 64 h 89"/>
                <a:gd name="T24" fmla="*/ 21 w 24"/>
                <a:gd name="T25" fmla="*/ 64 h 89"/>
                <a:gd name="T26" fmla="*/ 19 w 24"/>
                <a:gd name="T27" fmla="*/ 71 h 89"/>
                <a:gd name="T28" fmla="*/ 16 w 24"/>
                <a:gd name="T29" fmla="*/ 78 h 89"/>
                <a:gd name="T30" fmla="*/ 14 w 24"/>
                <a:gd name="T31" fmla="*/ 85 h 89"/>
                <a:gd name="T32" fmla="*/ 14 w 24"/>
                <a:gd name="T33" fmla="*/ 85 h 89"/>
                <a:gd name="T34" fmla="*/ 11 w 24"/>
                <a:gd name="T35" fmla="*/ 88 h 89"/>
                <a:gd name="T36" fmla="*/ 8 w 24"/>
                <a:gd name="T37" fmla="*/ 89 h 89"/>
                <a:gd name="T38" fmla="*/ 5 w 24"/>
                <a:gd name="T39" fmla="*/ 88 h 89"/>
                <a:gd name="T40" fmla="*/ 5 w 24"/>
                <a:gd name="T41" fmla="*/ 88 h 89"/>
                <a:gd name="T42" fmla="*/ 1 w 24"/>
                <a:gd name="T43" fmla="*/ 86 h 89"/>
                <a:gd name="T44" fmla="*/ 0 w 24"/>
                <a:gd name="T45" fmla="*/ 83 h 89"/>
                <a:gd name="T46" fmla="*/ 1 w 24"/>
                <a:gd name="T47" fmla="*/ 79 h 89"/>
                <a:gd name="T48" fmla="*/ 1 w 24"/>
                <a:gd name="T49" fmla="*/ 79 h 89"/>
                <a:gd name="T50" fmla="*/ 6 w 24"/>
                <a:gd name="T51" fmla="*/ 67 h 89"/>
                <a:gd name="T52" fmla="*/ 9 w 24"/>
                <a:gd name="T53" fmla="*/ 54 h 89"/>
                <a:gd name="T54" fmla="*/ 9 w 24"/>
                <a:gd name="T55" fmla="*/ 42 h 89"/>
                <a:gd name="T56" fmla="*/ 9 w 24"/>
                <a:gd name="T57" fmla="*/ 42 h 89"/>
                <a:gd name="T58" fmla="*/ 9 w 24"/>
                <a:gd name="T59" fmla="*/ 33 h 89"/>
                <a:gd name="T60" fmla="*/ 8 w 24"/>
                <a:gd name="T61" fmla="*/ 24 h 89"/>
                <a:gd name="T62" fmla="*/ 8 w 24"/>
                <a:gd name="T63" fmla="*/ 15 h 89"/>
                <a:gd name="T64" fmla="*/ 8 w 24"/>
                <a:gd name="T65" fmla="*/ 15 h 89"/>
                <a:gd name="T66" fmla="*/ 8 w 24"/>
                <a:gd name="T67" fmla="*/ 11 h 89"/>
                <a:gd name="T68" fmla="*/ 9 w 24"/>
                <a:gd name="T69" fmla="*/ 7 h 89"/>
                <a:gd name="T70" fmla="*/ 11 w 24"/>
                <a:gd name="T71" fmla="*/ 4 h 89"/>
                <a:gd name="T72" fmla="*/ 11 w 24"/>
                <a:gd name="T73" fmla="*/ 4 h 89"/>
                <a:gd name="T74" fmla="*/ 14 w 24"/>
                <a:gd name="T75" fmla="*/ 1 h 89"/>
                <a:gd name="T76" fmla="*/ 17 w 24"/>
                <a:gd name="T77" fmla="*/ 0 h 89"/>
                <a:gd name="T78" fmla="*/ 21 w 24"/>
                <a:gd name="T79" fmla="*/ 1 h 89"/>
                <a:gd name="T80" fmla="*/ 21 w 24"/>
                <a:gd name="T81" fmla="*/ 1 h 89"/>
                <a:gd name="T82" fmla="*/ 23 w 24"/>
                <a:gd name="T83" fmla="*/ 4 h 89"/>
                <a:gd name="T84" fmla="*/ 24 w 24"/>
                <a:gd name="T85" fmla="*/ 7 h 89"/>
                <a:gd name="T86" fmla="*/ 23 w 24"/>
                <a:gd name="T87" fmla="*/ 11 h 89"/>
                <a:gd name="T88" fmla="*/ 23 w 24"/>
                <a:gd name="T89" fmla="*/ 11 h 8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4"/>
                <a:gd name="T136" fmla="*/ 0 h 89"/>
                <a:gd name="T137" fmla="*/ 24 w 24"/>
                <a:gd name="T138" fmla="*/ 89 h 8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4" h="89">
                  <a:moveTo>
                    <a:pt x="23" y="11"/>
                  </a:moveTo>
                  <a:lnTo>
                    <a:pt x="22" y="12"/>
                  </a:lnTo>
                  <a:lnTo>
                    <a:pt x="22" y="13"/>
                  </a:lnTo>
                  <a:lnTo>
                    <a:pt x="21" y="14"/>
                  </a:lnTo>
                  <a:lnTo>
                    <a:pt x="22" y="22"/>
                  </a:lnTo>
                  <a:lnTo>
                    <a:pt x="23" y="31"/>
                  </a:lnTo>
                  <a:lnTo>
                    <a:pt x="23" y="39"/>
                  </a:lnTo>
                  <a:lnTo>
                    <a:pt x="23" y="47"/>
                  </a:lnTo>
                  <a:lnTo>
                    <a:pt x="22" y="55"/>
                  </a:lnTo>
                  <a:lnTo>
                    <a:pt x="21" y="64"/>
                  </a:lnTo>
                  <a:lnTo>
                    <a:pt x="19" y="71"/>
                  </a:lnTo>
                  <a:lnTo>
                    <a:pt x="16" y="78"/>
                  </a:lnTo>
                  <a:lnTo>
                    <a:pt x="14" y="85"/>
                  </a:lnTo>
                  <a:lnTo>
                    <a:pt x="11" y="88"/>
                  </a:lnTo>
                  <a:lnTo>
                    <a:pt x="8" y="89"/>
                  </a:lnTo>
                  <a:lnTo>
                    <a:pt x="5" y="88"/>
                  </a:lnTo>
                  <a:lnTo>
                    <a:pt x="1" y="86"/>
                  </a:lnTo>
                  <a:lnTo>
                    <a:pt x="0" y="83"/>
                  </a:lnTo>
                  <a:lnTo>
                    <a:pt x="1" y="79"/>
                  </a:lnTo>
                  <a:lnTo>
                    <a:pt x="6" y="67"/>
                  </a:lnTo>
                  <a:lnTo>
                    <a:pt x="9" y="54"/>
                  </a:lnTo>
                  <a:lnTo>
                    <a:pt x="9" y="42"/>
                  </a:lnTo>
                  <a:lnTo>
                    <a:pt x="9" y="33"/>
                  </a:lnTo>
                  <a:lnTo>
                    <a:pt x="8" y="24"/>
                  </a:lnTo>
                  <a:lnTo>
                    <a:pt x="8" y="15"/>
                  </a:lnTo>
                  <a:lnTo>
                    <a:pt x="8" y="11"/>
                  </a:lnTo>
                  <a:lnTo>
                    <a:pt x="9" y="7"/>
                  </a:lnTo>
                  <a:lnTo>
                    <a:pt x="11" y="4"/>
                  </a:lnTo>
                  <a:lnTo>
                    <a:pt x="14" y="1"/>
                  </a:lnTo>
                  <a:lnTo>
                    <a:pt x="17" y="0"/>
                  </a:lnTo>
                  <a:lnTo>
                    <a:pt x="21" y="1"/>
                  </a:lnTo>
                  <a:lnTo>
                    <a:pt x="23" y="4"/>
                  </a:lnTo>
                  <a:lnTo>
                    <a:pt x="24" y="7"/>
                  </a:lnTo>
                  <a:lnTo>
                    <a:pt x="23" y="1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81" name="Freeform 629"/>
            <p:cNvSpPr>
              <a:spLocks/>
            </p:cNvSpPr>
            <p:nvPr/>
          </p:nvSpPr>
          <p:spPr bwMode="auto">
            <a:xfrm>
              <a:off x="128" y="1445"/>
              <a:ext cx="24" cy="87"/>
            </a:xfrm>
            <a:custGeom>
              <a:avLst/>
              <a:gdLst>
                <a:gd name="T0" fmla="*/ 24 w 24"/>
                <a:gd name="T1" fmla="*/ 8 h 87"/>
                <a:gd name="T2" fmla="*/ 21 w 24"/>
                <a:gd name="T3" fmla="*/ 22 h 87"/>
                <a:gd name="T4" fmla="*/ 17 w 24"/>
                <a:gd name="T5" fmla="*/ 35 h 87"/>
                <a:gd name="T6" fmla="*/ 14 w 24"/>
                <a:gd name="T7" fmla="*/ 49 h 87"/>
                <a:gd name="T8" fmla="*/ 14 w 24"/>
                <a:gd name="T9" fmla="*/ 49 h 87"/>
                <a:gd name="T10" fmla="*/ 14 w 24"/>
                <a:gd name="T11" fmla="*/ 60 h 87"/>
                <a:gd name="T12" fmla="*/ 16 w 24"/>
                <a:gd name="T13" fmla="*/ 70 h 87"/>
                <a:gd name="T14" fmla="*/ 16 w 24"/>
                <a:gd name="T15" fmla="*/ 81 h 87"/>
                <a:gd name="T16" fmla="*/ 16 w 24"/>
                <a:gd name="T17" fmla="*/ 81 h 87"/>
                <a:gd name="T18" fmla="*/ 15 w 24"/>
                <a:gd name="T19" fmla="*/ 84 h 87"/>
                <a:gd name="T20" fmla="*/ 12 w 24"/>
                <a:gd name="T21" fmla="*/ 86 h 87"/>
                <a:gd name="T22" fmla="*/ 8 w 24"/>
                <a:gd name="T23" fmla="*/ 87 h 87"/>
                <a:gd name="T24" fmla="*/ 8 w 24"/>
                <a:gd name="T25" fmla="*/ 87 h 87"/>
                <a:gd name="T26" fmla="*/ 5 w 24"/>
                <a:gd name="T27" fmla="*/ 85 h 87"/>
                <a:gd name="T28" fmla="*/ 3 w 24"/>
                <a:gd name="T29" fmla="*/ 83 h 87"/>
                <a:gd name="T30" fmla="*/ 2 w 24"/>
                <a:gd name="T31" fmla="*/ 79 h 87"/>
                <a:gd name="T32" fmla="*/ 2 w 24"/>
                <a:gd name="T33" fmla="*/ 79 h 87"/>
                <a:gd name="T34" fmla="*/ 2 w 24"/>
                <a:gd name="T35" fmla="*/ 72 h 87"/>
                <a:gd name="T36" fmla="*/ 0 w 24"/>
                <a:gd name="T37" fmla="*/ 66 h 87"/>
                <a:gd name="T38" fmla="*/ 0 w 24"/>
                <a:gd name="T39" fmla="*/ 58 h 87"/>
                <a:gd name="T40" fmla="*/ 0 w 24"/>
                <a:gd name="T41" fmla="*/ 58 h 87"/>
                <a:gd name="T42" fmla="*/ 1 w 24"/>
                <a:gd name="T43" fmla="*/ 40 h 87"/>
                <a:gd name="T44" fmla="*/ 6 w 24"/>
                <a:gd name="T45" fmla="*/ 23 h 87"/>
                <a:gd name="T46" fmla="*/ 10 w 24"/>
                <a:gd name="T47" fmla="*/ 5 h 87"/>
                <a:gd name="T48" fmla="*/ 10 w 24"/>
                <a:gd name="T49" fmla="*/ 5 h 87"/>
                <a:gd name="T50" fmla="*/ 11 w 24"/>
                <a:gd name="T51" fmla="*/ 2 h 87"/>
                <a:gd name="T52" fmla="*/ 15 w 24"/>
                <a:gd name="T53" fmla="*/ 0 h 87"/>
                <a:gd name="T54" fmla="*/ 18 w 24"/>
                <a:gd name="T55" fmla="*/ 0 h 87"/>
                <a:gd name="T56" fmla="*/ 18 w 24"/>
                <a:gd name="T57" fmla="*/ 0 h 87"/>
                <a:gd name="T58" fmla="*/ 21 w 24"/>
                <a:gd name="T59" fmla="*/ 1 h 87"/>
                <a:gd name="T60" fmla="*/ 23 w 24"/>
                <a:gd name="T61" fmla="*/ 4 h 87"/>
                <a:gd name="T62" fmla="*/ 24 w 24"/>
                <a:gd name="T63" fmla="*/ 8 h 87"/>
                <a:gd name="T64" fmla="*/ 24 w 24"/>
                <a:gd name="T65" fmla="*/ 8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"/>
                <a:gd name="T100" fmla="*/ 0 h 87"/>
                <a:gd name="T101" fmla="*/ 24 w 24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" h="87">
                  <a:moveTo>
                    <a:pt x="24" y="8"/>
                  </a:moveTo>
                  <a:lnTo>
                    <a:pt x="21" y="22"/>
                  </a:lnTo>
                  <a:lnTo>
                    <a:pt x="17" y="35"/>
                  </a:lnTo>
                  <a:lnTo>
                    <a:pt x="14" y="49"/>
                  </a:lnTo>
                  <a:lnTo>
                    <a:pt x="14" y="60"/>
                  </a:lnTo>
                  <a:lnTo>
                    <a:pt x="16" y="70"/>
                  </a:lnTo>
                  <a:lnTo>
                    <a:pt x="16" y="81"/>
                  </a:lnTo>
                  <a:lnTo>
                    <a:pt x="15" y="84"/>
                  </a:lnTo>
                  <a:lnTo>
                    <a:pt x="12" y="86"/>
                  </a:lnTo>
                  <a:lnTo>
                    <a:pt x="8" y="87"/>
                  </a:lnTo>
                  <a:lnTo>
                    <a:pt x="5" y="85"/>
                  </a:lnTo>
                  <a:lnTo>
                    <a:pt x="3" y="83"/>
                  </a:lnTo>
                  <a:lnTo>
                    <a:pt x="2" y="79"/>
                  </a:lnTo>
                  <a:lnTo>
                    <a:pt x="2" y="72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1" y="40"/>
                  </a:lnTo>
                  <a:lnTo>
                    <a:pt x="6" y="23"/>
                  </a:lnTo>
                  <a:lnTo>
                    <a:pt x="10" y="5"/>
                  </a:lnTo>
                  <a:lnTo>
                    <a:pt x="11" y="2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21" y="1"/>
                  </a:lnTo>
                  <a:lnTo>
                    <a:pt x="23" y="4"/>
                  </a:lnTo>
                  <a:lnTo>
                    <a:pt x="24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82" name="Freeform 630"/>
            <p:cNvSpPr>
              <a:spLocks/>
            </p:cNvSpPr>
            <p:nvPr/>
          </p:nvSpPr>
          <p:spPr bwMode="auto">
            <a:xfrm>
              <a:off x="111" y="1446"/>
              <a:ext cx="18" cy="83"/>
            </a:xfrm>
            <a:custGeom>
              <a:avLst/>
              <a:gdLst>
                <a:gd name="T0" fmla="*/ 13 w 18"/>
                <a:gd name="T1" fmla="*/ 6 h 83"/>
                <a:gd name="T2" fmla="*/ 14 w 18"/>
                <a:gd name="T3" fmla="*/ 17 h 83"/>
                <a:gd name="T4" fmla="*/ 15 w 18"/>
                <a:gd name="T5" fmla="*/ 28 h 83"/>
                <a:gd name="T6" fmla="*/ 14 w 18"/>
                <a:gd name="T7" fmla="*/ 39 h 83"/>
                <a:gd name="T8" fmla="*/ 14 w 18"/>
                <a:gd name="T9" fmla="*/ 39 h 83"/>
                <a:gd name="T10" fmla="*/ 14 w 18"/>
                <a:gd name="T11" fmla="*/ 50 h 83"/>
                <a:gd name="T12" fmla="*/ 14 w 18"/>
                <a:gd name="T13" fmla="*/ 60 h 83"/>
                <a:gd name="T14" fmla="*/ 15 w 18"/>
                <a:gd name="T15" fmla="*/ 71 h 83"/>
                <a:gd name="T16" fmla="*/ 15 w 18"/>
                <a:gd name="T17" fmla="*/ 71 h 83"/>
                <a:gd name="T18" fmla="*/ 16 w 18"/>
                <a:gd name="T19" fmla="*/ 71 h 83"/>
                <a:gd name="T20" fmla="*/ 16 w 18"/>
                <a:gd name="T21" fmla="*/ 72 h 83"/>
                <a:gd name="T22" fmla="*/ 17 w 18"/>
                <a:gd name="T23" fmla="*/ 73 h 83"/>
                <a:gd name="T24" fmla="*/ 17 w 18"/>
                <a:gd name="T25" fmla="*/ 73 h 83"/>
                <a:gd name="T26" fmla="*/ 17 w 18"/>
                <a:gd name="T27" fmla="*/ 73 h 83"/>
                <a:gd name="T28" fmla="*/ 17 w 18"/>
                <a:gd name="T29" fmla="*/ 73 h 83"/>
                <a:gd name="T30" fmla="*/ 17 w 18"/>
                <a:gd name="T31" fmla="*/ 73 h 83"/>
                <a:gd name="T32" fmla="*/ 17 w 18"/>
                <a:gd name="T33" fmla="*/ 73 h 83"/>
                <a:gd name="T34" fmla="*/ 18 w 18"/>
                <a:gd name="T35" fmla="*/ 76 h 83"/>
                <a:gd name="T36" fmla="*/ 17 w 18"/>
                <a:gd name="T37" fmla="*/ 80 h 83"/>
                <a:gd name="T38" fmla="*/ 15 w 18"/>
                <a:gd name="T39" fmla="*/ 82 h 83"/>
                <a:gd name="T40" fmla="*/ 15 w 18"/>
                <a:gd name="T41" fmla="*/ 82 h 83"/>
                <a:gd name="T42" fmla="*/ 11 w 18"/>
                <a:gd name="T43" fmla="*/ 83 h 83"/>
                <a:gd name="T44" fmla="*/ 8 w 18"/>
                <a:gd name="T45" fmla="*/ 82 h 83"/>
                <a:gd name="T46" fmla="*/ 5 w 18"/>
                <a:gd name="T47" fmla="*/ 80 h 83"/>
                <a:gd name="T48" fmla="*/ 5 w 18"/>
                <a:gd name="T49" fmla="*/ 80 h 83"/>
                <a:gd name="T50" fmla="*/ 4 w 18"/>
                <a:gd name="T51" fmla="*/ 77 h 83"/>
                <a:gd name="T52" fmla="*/ 2 w 18"/>
                <a:gd name="T53" fmla="*/ 75 h 83"/>
                <a:gd name="T54" fmla="*/ 2 w 18"/>
                <a:gd name="T55" fmla="*/ 72 h 83"/>
                <a:gd name="T56" fmla="*/ 2 w 18"/>
                <a:gd name="T57" fmla="*/ 72 h 83"/>
                <a:gd name="T58" fmla="*/ 0 w 18"/>
                <a:gd name="T59" fmla="*/ 50 h 83"/>
                <a:gd name="T60" fmla="*/ 1 w 18"/>
                <a:gd name="T61" fmla="*/ 29 h 83"/>
                <a:gd name="T62" fmla="*/ 0 w 18"/>
                <a:gd name="T63" fmla="*/ 7 h 83"/>
                <a:gd name="T64" fmla="*/ 0 w 18"/>
                <a:gd name="T65" fmla="*/ 7 h 83"/>
                <a:gd name="T66" fmla="*/ 0 w 18"/>
                <a:gd name="T67" fmla="*/ 4 h 83"/>
                <a:gd name="T68" fmla="*/ 3 w 18"/>
                <a:gd name="T69" fmla="*/ 1 h 83"/>
                <a:gd name="T70" fmla="*/ 6 w 18"/>
                <a:gd name="T71" fmla="*/ 0 h 83"/>
                <a:gd name="T72" fmla="*/ 6 w 18"/>
                <a:gd name="T73" fmla="*/ 0 h 83"/>
                <a:gd name="T74" fmla="*/ 10 w 18"/>
                <a:gd name="T75" fmla="*/ 1 h 83"/>
                <a:gd name="T76" fmla="*/ 12 w 18"/>
                <a:gd name="T77" fmla="*/ 3 h 83"/>
                <a:gd name="T78" fmla="*/ 13 w 18"/>
                <a:gd name="T79" fmla="*/ 6 h 83"/>
                <a:gd name="T80" fmla="*/ 13 w 18"/>
                <a:gd name="T81" fmla="*/ 6 h 8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8"/>
                <a:gd name="T124" fmla="*/ 0 h 83"/>
                <a:gd name="T125" fmla="*/ 18 w 18"/>
                <a:gd name="T126" fmla="*/ 83 h 8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8" h="83">
                  <a:moveTo>
                    <a:pt x="13" y="6"/>
                  </a:moveTo>
                  <a:lnTo>
                    <a:pt x="14" y="17"/>
                  </a:lnTo>
                  <a:lnTo>
                    <a:pt x="15" y="28"/>
                  </a:lnTo>
                  <a:lnTo>
                    <a:pt x="14" y="39"/>
                  </a:lnTo>
                  <a:lnTo>
                    <a:pt x="14" y="50"/>
                  </a:lnTo>
                  <a:lnTo>
                    <a:pt x="14" y="60"/>
                  </a:lnTo>
                  <a:lnTo>
                    <a:pt x="15" y="71"/>
                  </a:lnTo>
                  <a:lnTo>
                    <a:pt x="16" y="71"/>
                  </a:lnTo>
                  <a:lnTo>
                    <a:pt x="16" y="72"/>
                  </a:lnTo>
                  <a:lnTo>
                    <a:pt x="17" y="73"/>
                  </a:lnTo>
                  <a:lnTo>
                    <a:pt x="18" y="76"/>
                  </a:lnTo>
                  <a:lnTo>
                    <a:pt x="17" y="80"/>
                  </a:lnTo>
                  <a:lnTo>
                    <a:pt x="15" y="82"/>
                  </a:lnTo>
                  <a:lnTo>
                    <a:pt x="11" y="83"/>
                  </a:lnTo>
                  <a:lnTo>
                    <a:pt x="8" y="82"/>
                  </a:lnTo>
                  <a:lnTo>
                    <a:pt x="5" y="80"/>
                  </a:lnTo>
                  <a:lnTo>
                    <a:pt x="4" y="77"/>
                  </a:lnTo>
                  <a:lnTo>
                    <a:pt x="2" y="75"/>
                  </a:lnTo>
                  <a:lnTo>
                    <a:pt x="2" y="72"/>
                  </a:lnTo>
                  <a:lnTo>
                    <a:pt x="0" y="50"/>
                  </a:lnTo>
                  <a:lnTo>
                    <a:pt x="1" y="29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10" y="1"/>
                  </a:lnTo>
                  <a:lnTo>
                    <a:pt x="12" y="3"/>
                  </a:lnTo>
                  <a:lnTo>
                    <a:pt x="13" y="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83" name="Freeform 631"/>
            <p:cNvSpPr>
              <a:spLocks/>
            </p:cNvSpPr>
            <p:nvPr/>
          </p:nvSpPr>
          <p:spPr bwMode="auto">
            <a:xfrm>
              <a:off x="153" y="1442"/>
              <a:ext cx="17" cy="90"/>
            </a:xfrm>
            <a:custGeom>
              <a:avLst/>
              <a:gdLst>
                <a:gd name="T0" fmla="*/ 12 w 17"/>
                <a:gd name="T1" fmla="*/ 3 h 90"/>
                <a:gd name="T2" fmla="*/ 17 w 17"/>
                <a:gd name="T3" fmla="*/ 15 h 90"/>
                <a:gd name="T4" fmla="*/ 17 w 17"/>
                <a:gd name="T5" fmla="*/ 29 h 90"/>
                <a:gd name="T6" fmla="*/ 15 w 17"/>
                <a:gd name="T7" fmla="*/ 42 h 90"/>
                <a:gd name="T8" fmla="*/ 15 w 17"/>
                <a:gd name="T9" fmla="*/ 42 h 90"/>
                <a:gd name="T10" fmla="*/ 15 w 17"/>
                <a:gd name="T11" fmla="*/ 47 h 90"/>
                <a:gd name="T12" fmla="*/ 14 w 17"/>
                <a:gd name="T13" fmla="*/ 53 h 90"/>
                <a:gd name="T14" fmla="*/ 15 w 17"/>
                <a:gd name="T15" fmla="*/ 58 h 90"/>
                <a:gd name="T16" fmla="*/ 15 w 17"/>
                <a:gd name="T17" fmla="*/ 58 h 90"/>
                <a:gd name="T18" fmla="*/ 16 w 17"/>
                <a:gd name="T19" fmla="*/ 67 h 90"/>
                <a:gd name="T20" fmla="*/ 16 w 17"/>
                <a:gd name="T21" fmla="*/ 75 h 90"/>
                <a:gd name="T22" fmla="*/ 16 w 17"/>
                <a:gd name="T23" fmla="*/ 83 h 90"/>
                <a:gd name="T24" fmla="*/ 16 w 17"/>
                <a:gd name="T25" fmla="*/ 83 h 90"/>
                <a:gd name="T26" fmla="*/ 15 w 17"/>
                <a:gd name="T27" fmla="*/ 87 h 90"/>
                <a:gd name="T28" fmla="*/ 13 w 17"/>
                <a:gd name="T29" fmla="*/ 89 h 90"/>
                <a:gd name="T30" fmla="*/ 9 w 17"/>
                <a:gd name="T31" fmla="*/ 90 h 90"/>
                <a:gd name="T32" fmla="*/ 9 w 17"/>
                <a:gd name="T33" fmla="*/ 90 h 90"/>
                <a:gd name="T34" fmla="*/ 6 w 17"/>
                <a:gd name="T35" fmla="*/ 89 h 90"/>
                <a:gd name="T36" fmla="*/ 3 w 17"/>
                <a:gd name="T37" fmla="*/ 86 h 90"/>
                <a:gd name="T38" fmla="*/ 3 w 17"/>
                <a:gd name="T39" fmla="*/ 83 h 90"/>
                <a:gd name="T40" fmla="*/ 3 w 17"/>
                <a:gd name="T41" fmla="*/ 83 h 90"/>
                <a:gd name="T42" fmla="*/ 3 w 17"/>
                <a:gd name="T43" fmla="*/ 74 h 90"/>
                <a:gd name="T44" fmla="*/ 2 w 17"/>
                <a:gd name="T45" fmla="*/ 66 h 90"/>
                <a:gd name="T46" fmla="*/ 1 w 17"/>
                <a:gd name="T47" fmla="*/ 57 h 90"/>
                <a:gd name="T48" fmla="*/ 1 w 17"/>
                <a:gd name="T49" fmla="*/ 57 h 90"/>
                <a:gd name="T50" fmla="*/ 1 w 17"/>
                <a:gd name="T51" fmla="*/ 48 h 90"/>
                <a:gd name="T52" fmla="*/ 2 w 17"/>
                <a:gd name="T53" fmla="*/ 39 h 90"/>
                <a:gd name="T54" fmla="*/ 3 w 17"/>
                <a:gd name="T55" fmla="*/ 31 h 90"/>
                <a:gd name="T56" fmla="*/ 3 w 17"/>
                <a:gd name="T57" fmla="*/ 31 h 90"/>
                <a:gd name="T58" fmla="*/ 4 w 17"/>
                <a:gd name="T59" fmla="*/ 24 h 90"/>
                <a:gd name="T60" fmla="*/ 4 w 17"/>
                <a:gd name="T61" fmla="*/ 17 h 90"/>
                <a:gd name="T62" fmla="*/ 1 w 17"/>
                <a:gd name="T63" fmla="*/ 11 h 90"/>
                <a:gd name="T64" fmla="*/ 1 w 17"/>
                <a:gd name="T65" fmla="*/ 11 h 90"/>
                <a:gd name="T66" fmla="*/ 0 w 17"/>
                <a:gd name="T67" fmla="*/ 8 h 90"/>
                <a:gd name="T68" fmla="*/ 0 w 17"/>
                <a:gd name="T69" fmla="*/ 4 h 90"/>
                <a:gd name="T70" fmla="*/ 3 w 17"/>
                <a:gd name="T71" fmla="*/ 2 h 90"/>
                <a:gd name="T72" fmla="*/ 3 w 17"/>
                <a:gd name="T73" fmla="*/ 2 h 90"/>
                <a:gd name="T74" fmla="*/ 6 w 17"/>
                <a:gd name="T75" fmla="*/ 0 h 90"/>
                <a:gd name="T76" fmla="*/ 9 w 17"/>
                <a:gd name="T77" fmla="*/ 1 h 90"/>
                <a:gd name="T78" fmla="*/ 12 w 17"/>
                <a:gd name="T79" fmla="*/ 3 h 90"/>
                <a:gd name="T80" fmla="*/ 12 w 17"/>
                <a:gd name="T81" fmla="*/ 3 h 9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7"/>
                <a:gd name="T124" fmla="*/ 0 h 90"/>
                <a:gd name="T125" fmla="*/ 17 w 17"/>
                <a:gd name="T126" fmla="*/ 90 h 9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7" h="90">
                  <a:moveTo>
                    <a:pt x="12" y="3"/>
                  </a:moveTo>
                  <a:lnTo>
                    <a:pt x="17" y="15"/>
                  </a:lnTo>
                  <a:lnTo>
                    <a:pt x="17" y="29"/>
                  </a:lnTo>
                  <a:lnTo>
                    <a:pt x="15" y="42"/>
                  </a:lnTo>
                  <a:lnTo>
                    <a:pt x="15" y="47"/>
                  </a:lnTo>
                  <a:lnTo>
                    <a:pt x="14" y="53"/>
                  </a:lnTo>
                  <a:lnTo>
                    <a:pt x="15" y="58"/>
                  </a:lnTo>
                  <a:lnTo>
                    <a:pt x="16" y="67"/>
                  </a:lnTo>
                  <a:lnTo>
                    <a:pt x="16" y="75"/>
                  </a:lnTo>
                  <a:lnTo>
                    <a:pt x="16" y="83"/>
                  </a:lnTo>
                  <a:lnTo>
                    <a:pt x="15" y="87"/>
                  </a:lnTo>
                  <a:lnTo>
                    <a:pt x="13" y="89"/>
                  </a:lnTo>
                  <a:lnTo>
                    <a:pt x="9" y="90"/>
                  </a:lnTo>
                  <a:lnTo>
                    <a:pt x="6" y="89"/>
                  </a:lnTo>
                  <a:lnTo>
                    <a:pt x="3" y="86"/>
                  </a:lnTo>
                  <a:lnTo>
                    <a:pt x="3" y="83"/>
                  </a:lnTo>
                  <a:lnTo>
                    <a:pt x="3" y="74"/>
                  </a:lnTo>
                  <a:lnTo>
                    <a:pt x="2" y="66"/>
                  </a:lnTo>
                  <a:lnTo>
                    <a:pt x="1" y="57"/>
                  </a:lnTo>
                  <a:lnTo>
                    <a:pt x="1" y="48"/>
                  </a:lnTo>
                  <a:lnTo>
                    <a:pt x="2" y="39"/>
                  </a:lnTo>
                  <a:lnTo>
                    <a:pt x="3" y="31"/>
                  </a:lnTo>
                  <a:lnTo>
                    <a:pt x="4" y="24"/>
                  </a:lnTo>
                  <a:lnTo>
                    <a:pt x="4" y="17"/>
                  </a:lnTo>
                  <a:lnTo>
                    <a:pt x="1" y="11"/>
                  </a:lnTo>
                  <a:lnTo>
                    <a:pt x="0" y="8"/>
                  </a:lnTo>
                  <a:lnTo>
                    <a:pt x="0" y="4"/>
                  </a:lnTo>
                  <a:lnTo>
                    <a:pt x="3" y="2"/>
                  </a:lnTo>
                  <a:lnTo>
                    <a:pt x="6" y="0"/>
                  </a:lnTo>
                  <a:lnTo>
                    <a:pt x="9" y="1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84" name="Freeform 632"/>
            <p:cNvSpPr>
              <a:spLocks/>
            </p:cNvSpPr>
            <p:nvPr/>
          </p:nvSpPr>
          <p:spPr bwMode="auto">
            <a:xfrm>
              <a:off x="347" y="1493"/>
              <a:ext cx="47" cy="47"/>
            </a:xfrm>
            <a:custGeom>
              <a:avLst/>
              <a:gdLst>
                <a:gd name="T0" fmla="*/ 6 w 47"/>
                <a:gd name="T1" fmla="*/ 40 h 47"/>
                <a:gd name="T2" fmla="*/ 0 w 47"/>
                <a:gd name="T3" fmla="*/ 30 h 47"/>
                <a:gd name="T4" fmla="*/ 0 w 47"/>
                <a:gd name="T5" fmla="*/ 18 h 47"/>
                <a:gd name="T6" fmla="*/ 6 w 47"/>
                <a:gd name="T7" fmla="*/ 6 h 47"/>
                <a:gd name="T8" fmla="*/ 6 w 47"/>
                <a:gd name="T9" fmla="*/ 6 h 47"/>
                <a:gd name="T10" fmla="*/ 18 w 47"/>
                <a:gd name="T11" fmla="*/ 0 h 47"/>
                <a:gd name="T12" fmla="*/ 30 w 47"/>
                <a:gd name="T13" fmla="*/ 0 h 47"/>
                <a:gd name="T14" fmla="*/ 40 w 47"/>
                <a:gd name="T15" fmla="*/ 6 h 47"/>
                <a:gd name="T16" fmla="*/ 40 w 47"/>
                <a:gd name="T17" fmla="*/ 6 h 47"/>
                <a:gd name="T18" fmla="*/ 47 w 47"/>
                <a:gd name="T19" fmla="*/ 18 h 47"/>
                <a:gd name="T20" fmla="*/ 47 w 47"/>
                <a:gd name="T21" fmla="*/ 30 h 47"/>
                <a:gd name="T22" fmla="*/ 40 w 47"/>
                <a:gd name="T23" fmla="*/ 40 h 47"/>
                <a:gd name="T24" fmla="*/ 40 w 47"/>
                <a:gd name="T25" fmla="*/ 40 h 47"/>
                <a:gd name="T26" fmla="*/ 30 w 47"/>
                <a:gd name="T27" fmla="*/ 47 h 47"/>
                <a:gd name="T28" fmla="*/ 18 w 47"/>
                <a:gd name="T29" fmla="*/ 47 h 47"/>
                <a:gd name="T30" fmla="*/ 6 w 47"/>
                <a:gd name="T31" fmla="*/ 40 h 47"/>
                <a:gd name="T32" fmla="*/ 6 w 47"/>
                <a:gd name="T33" fmla="*/ 40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6" y="40"/>
                  </a:moveTo>
                  <a:lnTo>
                    <a:pt x="0" y="30"/>
                  </a:lnTo>
                  <a:lnTo>
                    <a:pt x="0" y="18"/>
                  </a:lnTo>
                  <a:lnTo>
                    <a:pt x="6" y="6"/>
                  </a:lnTo>
                  <a:lnTo>
                    <a:pt x="18" y="0"/>
                  </a:lnTo>
                  <a:lnTo>
                    <a:pt x="30" y="0"/>
                  </a:lnTo>
                  <a:lnTo>
                    <a:pt x="40" y="6"/>
                  </a:lnTo>
                  <a:lnTo>
                    <a:pt x="47" y="18"/>
                  </a:lnTo>
                  <a:lnTo>
                    <a:pt x="47" y="30"/>
                  </a:lnTo>
                  <a:lnTo>
                    <a:pt x="40" y="40"/>
                  </a:lnTo>
                  <a:lnTo>
                    <a:pt x="30" y="47"/>
                  </a:lnTo>
                  <a:lnTo>
                    <a:pt x="18" y="47"/>
                  </a:lnTo>
                  <a:lnTo>
                    <a:pt x="6" y="4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85" name="Freeform 633"/>
            <p:cNvSpPr>
              <a:spLocks/>
            </p:cNvSpPr>
            <p:nvPr/>
          </p:nvSpPr>
          <p:spPr bwMode="auto">
            <a:xfrm>
              <a:off x="310" y="1461"/>
              <a:ext cx="48" cy="49"/>
            </a:xfrm>
            <a:custGeom>
              <a:avLst/>
              <a:gdLst>
                <a:gd name="T0" fmla="*/ 9 w 48"/>
                <a:gd name="T1" fmla="*/ 44 h 49"/>
                <a:gd name="T2" fmla="*/ 2 w 48"/>
                <a:gd name="T3" fmla="*/ 34 h 49"/>
                <a:gd name="T4" fmla="*/ 0 w 48"/>
                <a:gd name="T5" fmla="*/ 22 h 49"/>
                <a:gd name="T6" fmla="*/ 4 w 48"/>
                <a:gd name="T7" fmla="*/ 10 h 49"/>
                <a:gd name="T8" fmla="*/ 4 w 48"/>
                <a:gd name="T9" fmla="*/ 10 h 49"/>
                <a:gd name="T10" fmla="*/ 14 w 48"/>
                <a:gd name="T11" fmla="*/ 2 h 49"/>
                <a:gd name="T12" fmla="*/ 26 w 48"/>
                <a:gd name="T13" fmla="*/ 0 h 49"/>
                <a:gd name="T14" fmla="*/ 38 w 48"/>
                <a:gd name="T15" fmla="*/ 4 h 49"/>
                <a:gd name="T16" fmla="*/ 38 w 48"/>
                <a:gd name="T17" fmla="*/ 4 h 49"/>
                <a:gd name="T18" fmla="*/ 46 w 48"/>
                <a:gd name="T19" fmla="*/ 15 h 49"/>
                <a:gd name="T20" fmla="*/ 48 w 48"/>
                <a:gd name="T21" fmla="*/ 27 h 49"/>
                <a:gd name="T22" fmla="*/ 43 w 48"/>
                <a:gd name="T23" fmla="*/ 38 h 49"/>
                <a:gd name="T24" fmla="*/ 43 w 48"/>
                <a:gd name="T25" fmla="*/ 38 h 49"/>
                <a:gd name="T26" fmla="*/ 34 w 48"/>
                <a:gd name="T27" fmla="*/ 47 h 49"/>
                <a:gd name="T28" fmla="*/ 22 w 48"/>
                <a:gd name="T29" fmla="*/ 49 h 49"/>
                <a:gd name="T30" fmla="*/ 9 w 48"/>
                <a:gd name="T31" fmla="*/ 44 h 49"/>
                <a:gd name="T32" fmla="*/ 9 w 48"/>
                <a:gd name="T33" fmla="*/ 44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9" y="44"/>
                  </a:moveTo>
                  <a:lnTo>
                    <a:pt x="2" y="34"/>
                  </a:lnTo>
                  <a:lnTo>
                    <a:pt x="0" y="22"/>
                  </a:lnTo>
                  <a:lnTo>
                    <a:pt x="4" y="10"/>
                  </a:lnTo>
                  <a:lnTo>
                    <a:pt x="14" y="2"/>
                  </a:lnTo>
                  <a:lnTo>
                    <a:pt x="26" y="0"/>
                  </a:lnTo>
                  <a:lnTo>
                    <a:pt x="38" y="4"/>
                  </a:lnTo>
                  <a:lnTo>
                    <a:pt x="46" y="15"/>
                  </a:lnTo>
                  <a:lnTo>
                    <a:pt x="48" y="27"/>
                  </a:lnTo>
                  <a:lnTo>
                    <a:pt x="43" y="38"/>
                  </a:lnTo>
                  <a:lnTo>
                    <a:pt x="34" y="47"/>
                  </a:lnTo>
                  <a:lnTo>
                    <a:pt x="22" y="49"/>
                  </a:lnTo>
                  <a:lnTo>
                    <a:pt x="9" y="44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86" name="Freeform 634"/>
            <p:cNvSpPr>
              <a:spLocks/>
            </p:cNvSpPr>
            <p:nvPr/>
          </p:nvSpPr>
          <p:spPr bwMode="auto">
            <a:xfrm>
              <a:off x="268" y="1439"/>
              <a:ext cx="47" cy="47"/>
            </a:xfrm>
            <a:custGeom>
              <a:avLst/>
              <a:gdLst>
                <a:gd name="T0" fmla="*/ 15 w 47"/>
                <a:gd name="T1" fmla="*/ 46 h 47"/>
                <a:gd name="T2" fmla="*/ 4 w 47"/>
                <a:gd name="T3" fmla="*/ 38 h 47"/>
                <a:gd name="T4" fmla="*/ 0 w 47"/>
                <a:gd name="T5" fmla="*/ 27 h 47"/>
                <a:gd name="T6" fmla="*/ 1 w 47"/>
                <a:gd name="T7" fmla="*/ 14 h 47"/>
                <a:gd name="T8" fmla="*/ 1 w 47"/>
                <a:gd name="T9" fmla="*/ 14 h 47"/>
                <a:gd name="T10" fmla="*/ 8 w 47"/>
                <a:gd name="T11" fmla="*/ 4 h 47"/>
                <a:gd name="T12" fmla="*/ 20 w 47"/>
                <a:gd name="T13" fmla="*/ 0 h 47"/>
                <a:gd name="T14" fmla="*/ 32 w 47"/>
                <a:gd name="T15" fmla="*/ 1 h 47"/>
                <a:gd name="T16" fmla="*/ 32 w 47"/>
                <a:gd name="T17" fmla="*/ 1 h 47"/>
                <a:gd name="T18" fmla="*/ 42 w 47"/>
                <a:gd name="T19" fmla="*/ 8 h 47"/>
                <a:gd name="T20" fmla="*/ 47 w 47"/>
                <a:gd name="T21" fmla="*/ 19 h 47"/>
                <a:gd name="T22" fmla="*/ 46 w 47"/>
                <a:gd name="T23" fmla="*/ 32 h 47"/>
                <a:gd name="T24" fmla="*/ 46 w 47"/>
                <a:gd name="T25" fmla="*/ 32 h 47"/>
                <a:gd name="T26" fmla="*/ 39 w 47"/>
                <a:gd name="T27" fmla="*/ 42 h 47"/>
                <a:gd name="T28" fmla="*/ 27 w 47"/>
                <a:gd name="T29" fmla="*/ 47 h 47"/>
                <a:gd name="T30" fmla="*/ 15 w 47"/>
                <a:gd name="T31" fmla="*/ 46 h 47"/>
                <a:gd name="T32" fmla="*/ 15 w 47"/>
                <a:gd name="T33" fmla="*/ 46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15" y="46"/>
                  </a:moveTo>
                  <a:lnTo>
                    <a:pt x="4" y="38"/>
                  </a:lnTo>
                  <a:lnTo>
                    <a:pt x="0" y="27"/>
                  </a:lnTo>
                  <a:lnTo>
                    <a:pt x="1" y="14"/>
                  </a:lnTo>
                  <a:lnTo>
                    <a:pt x="8" y="4"/>
                  </a:lnTo>
                  <a:lnTo>
                    <a:pt x="20" y="0"/>
                  </a:lnTo>
                  <a:lnTo>
                    <a:pt x="32" y="1"/>
                  </a:lnTo>
                  <a:lnTo>
                    <a:pt x="42" y="8"/>
                  </a:lnTo>
                  <a:lnTo>
                    <a:pt x="47" y="19"/>
                  </a:lnTo>
                  <a:lnTo>
                    <a:pt x="46" y="32"/>
                  </a:lnTo>
                  <a:lnTo>
                    <a:pt x="39" y="42"/>
                  </a:lnTo>
                  <a:lnTo>
                    <a:pt x="27" y="47"/>
                  </a:lnTo>
                  <a:lnTo>
                    <a:pt x="15" y="4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87" name="Freeform 635"/>
            <p:cNvSpPr>
              <a:spLocks/>
            </p:cNvSpPr>
            <p:nvPr/>
          </p:nvSpPr>
          <p:spPr bwMode="auto">
            <a:xfrm>
              <a:off x="222" y="1424"/>
              <a:ext cx="47" cy="47"/>
            </a:xfrm>
            <a:custGeom>
              <a:avLst/>
              <a:gdLst>
                <a:gd name="T0" fmla="*/ 17 w 47"/>
                <a:gd name="T1" fmla="*/ 47 h 47"/>
                <a:gd name="T2" fmla="*/ 6 w 47"/>
                <a:gd name="T3" fmla="*/ 40 h 47"/>
                <a:gd name="T4" fmla="*/ 0 w 47"/>
                <a:gd name="T5" fmla="*/ 30 h 47"/>
                <a:gd name="T6" fmla="*/ 0 w 47"/>
                <a:gd name="T7" fmla="*/ 17 h 47"/>
                <a:gd name="T8" fmla="*/ 0 w 47"/>
                <a:gd name="T9" fmla="*/ 17 h 47"/>
                <a:gd name="T10" fmla="*/ 7 w 47"/>
                <a:gd name="T11" fmla="*/ 6 h 47"/>
                <a:gd name="T12" fmla="*/ 17 w 47"/>
                <a:gd name="T13" fmla="*/ 0 h 47"/>
                <a:gd name="T14" fmla="*/ 30 w 47"/>
                <a:gd name="T15" fmla="*/ 0 h 47"/>
                <a:gd name="T16" fmla="*/ 30 w 47"/>
                <a:gd name="T17" fmla="*/ 0 h 47"/>
                <a:gd name="T18" fmla="*/ 41 w 47"/>
                <a:gd name="T19" fmla="*/ 7 h 47"/>
                <a:gd name="T20" fmla="*/ 47 w 47"/>
                <a:gd name="T21" fmla="*/ 17 h 47"/>
                <a:gd name="T22" fmla="*/ 47 w 47"/>
                <a:gd name="T23" fmla="*/ 29 h 47"/>
                <a:gd name="T24" fmla="*/ 47 w 47"/>
                <a:gd name="T25" fmla="*/ 29 h 47"/>
                <a:gd name="T26" fmla="*/ 41 w 47"/>
                <a:gd name="T27" fmla="*/ 40 h 47"/>
                <a:gd name="T28" fmla="*/ 30 w 47"/>
                <a:gd name="T29" fmla="*/ 47 h 47"/>
                <a:gd name="T30" fmla="*/ 17 w 47"/>
                <a:gd name="T31" fmla="*/ 47 h 47"/>
                <a:gd name="T32" fmla="*/ 17 w 47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17" y="47"/>
                  </a:moveTo>
                  <a:lnTo>
                    <a:pt x="6" y="40"/>
                  </a:lnTo>
                  <a:lnTo>
                    <a:pt x="0" y="30"/>
                  </a:lnTo>
                  <a:lnTo>
                    <a:pt x="0" y="17"/>
                  </a:lnTo>
                  <a:lnTo>
                    <a:pt x="7" y="6"/>
                  </a:lnTo>
                  <a:lnTo>
                    <a:pt x="17" y="0"/>
                  </a:lnTo>
                  <a:lnTo>
                    <a:pt x="30" y="0"/>
                  </a:lnTo>
                  <a:lnTo>
                    <a:pt x="41" y="7"/>
                  </a:lnTo>
                  <a:lnTo>
                    <a:pt x="47" y="17"/>
                  </a:lnTo>
                  <a:lnTo>
                    <a:pt x="47" y="29"/>
                  </a:lnTo>
                  <a:lnTo>
                    <a:pt x="41" y="40"/>
                  </a:lnTo>
                  <a:lnTo>
                    <a:pt x="30" y="47"/>
                  </a:lnTo>
                  <a:lnTo>
                    <a:pt x="17" y="47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88" name="Freeform 636"/>
            <p:cNvSpPr>
              <a:spLocks/>
            </p:cNvSpPr>
            <p:nvPr/>
          </p:nvSpPr>
          <p:spPr bwMode="auto">
            <a:xfrm>
              <a:off x="174" y="1415"/>
              <a:ext cx="48" cy="48"/>
            </a:xfrm>
            <a:custGeom>
              <a:avLst/>
              <a:gdLst>
                <a:gd name="T0" fmla="*/ 22 w 48"/>
                <a:gd name="T1" fmla="*/ 48 h 48"/>
                <a:gd name="T2" fmla="*/ 10 w 48"/>
                <a:gd name="T3" fmla="*/ 44 h 48"/>
                <a:gd name="T4" fmla="*/ 2 w 48"/>
                <a:gd name="T5" fmla="*/ 35 h 48"/>
                <a:gd name="T6" fmla="*/ 0 w 48"/>
                <a:gd name="T7" fmla="*/ 23 h 48"/>
                <a:gd name="T8" fmla="*/ 0 w 48"/>
                <a:gd name="T9" fmla="*/ 23 h 48"/>
                <a:gd name="T10" fmla="*/ 4 w 48"/>
                <a:gd name="T11" fmla="*/ 10 h 48"/>
                <a:gd name="T12" fmla="*/ 14 w 48"/>
                <a:gd name="T13" fmla="*/ 3 h 48"/>
                <a:gd name="T14" fmla="*/ 26 w 48"/>
                <a:gd name="T15" fmla="*/ 0 h 48"/>
                <a:gd name="T16" fmla="*/ 26 w 48"/>
                <a:gd name="T17" fmla="*/ 0 h 48"/>
                <a:gd name="T18" fmla="*/ 38 w 48"/>
                <a:gd name="T19" fmla="*/ 4 h 48"/>
                <a:gd name="T20" fmla="*/ 46 w 48"/>
                <a:gd name="T21" fmla="*/ 14 h 48"/>
                <a:gd name="T22" fmla="*/ 48 w 48"/>
                <a:gd name="T23" fmla="*/ 26 h 48"/>
                <a:gd name="T24" fmla="*/ 48 w 48"/>
                <a:gd name="T25" fmla="*/ 26 h 48"/>
                <a:gd name="T26" fmla="*/ 44 w 48"/>
                <a:gd name="T27" fmla="*/ 38 h 48"/>
                <a:gd name="T28" fmla="*/ 35 w 48"/>
                <a:gd name="T29" fmla="*/ 46 h 48"/>
                <a:gd name="T30" fmla="*/ 22 w 48"/>
                <a:gd name="T31" fmla="*/ 48 h 48"/>
                <a:gd name="T32" fmla="*/ 22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2" y="48"/>
                  </a:moveTo>
                  <a:lnTo>
                    <a:pt x="10" y="44"/>
                  </a:lnTo>
                  <a:lnTo>
                    <a:pt x="2" y="35"/>
                  </a:lnTo>
                  <a:lnTo>
                    <a:pt x="0" y="23"/>
                  </a:lnTo>
                  <a:lnTo>
                    <a:pt x="4" y="10"/>
                  </a:lnTo>
                  <a:lnTo>
                    <a:pt x="14" y="3"/>
                  </a:lnTo>
                  <a:lnTo>
                    <a:pt x="26" y="0"/>
                  </a:lnTo>
                  <a:lnTo>
                    <a:pt x="38" y="4"/>
                  </a:lnTo>
                  <a:lnTo>
                    <a:pt x="46" y="14"/>
                  </a:lnTo>
                  <a:lnTo>
                    <a:pt x="48" y="26"/>
                  </a:lnTo>
                  <a:lnTo>
                    <a:pt x="44" y="38"/>
                  </a:lnTo>
                  <a:lnTo>
                    <a:pt x="35" y="46"/>
                  </a:lnTo>
                  <a:lnTo>
                    <a:pt x="22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89" name="Freeform 637"/>
            <p:cNvSpPr>
              <a:spLocks/>
            </p:cNvSpPr>
            <p:nvPr/>
          </p:nvSpPr>
          <p:spPr bwMode="auto">
            <a:xfrm>
              <a:off x="125" y="1413"/>
              <a:ext cx="49" cy="48"/>
            </a:xfrm>
            <a:custGeom>
              <a:avLst/>
              <a:gdLst>
                <a:gd name="T0" fmla="*/ 24 w 49"/>
                <a:gd name="T1" fmla="*/ 48 h 48"/>
                <a:gd name="T2" fmla="*/ 12 w 49"/>
                <a:gd name="T3" fmla="*/ 44 h 48"/>
                <a:gd name="T4" fmla="*/ 3 w 49"/>
                <a:gd name="T5" fmla="*/ 35 h 48"/>
                <a:gd name="T6" fmla="*/ 0 w 49"/>
                <a:gd name="T7" fmla="*/ 23 h 48"/>
                <a:gd name="T8" fmla="*/ 0 w 49"/>
                <a:gd name="T9" fmla="*/ 23 h 48"/>
                <a:gd name="T10" fmla="*/ 4 w 49"/>
                <a:gd name="T11" fmla="*/ 11 h 48"/>
                <a:gd name="T12" fmla="*/ 13 w 49"/>
                <a:gd name="T13" fmla="*/ 3 h 48"/>
                <a:gd name="T14" fmla="*/ 26 w 49"/>
                <a:gd name="T15" fmla="*/ 0 h 48"/>
                <a:gd name="T16" fmla="*/ 26 w 49"/>
                <a:gd name="T17" fmla="*/ 0 h 48"/>
                <a:gd name="T18" fmla="*/ 38 w 49"/>
                <a:gd name="T19" fmla="*/ 3 h 48"/>
                <a:gd name="T20" fmla="*/ 46 w 49"/>
                <a:gd name="T21" fmla="*/ 12 h 48"/>
                <a:gd name="T22" fmla="*/ 49 w 49"/>
                <a:gd name="T23" fmla="*/ 25 h 48"/>
                <a:gd name="T24" fmla="*/ 49 w 49"/>
                <a:gd name="T25" fmla="*/ 25 h 48"/>
                <a:gd name="T26" fmla="*/ 45 w 49"/>
                <a:gd name="T27" fmla="*/ 37 h 48"/>
                <a:gd name="T28" fmla="*/ 36 w 49"/>
                <a:gd name="T29" fmla="*/ 45 h 48"/>
                <a:gd name="T30" fmla="*/ 24 w 49"/>
                <a:gd name="T31" fmla="*/ 48 h 48"/>
                <a:gd name="T32" fmla="*/ 24 w 49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4" y="48"/>
                  </a:moveTo>
                  <a:lnTo>
                    <a:pt x="12" y="44"/>
                  </a:lnTo>
                  <a:lnTo>
                    <a:pt x="3" y="35"/>
                  </a:lnTo>
                  <a:lnTo>
                    <a:pt x="0" y="23"/>
                  </a:lnTo>
                  <a:lnTo>
                    <a:pt x="4" y="11"/>
                  </a:lnTo>
                  <a:lnTo>
                    <a:pt x="13" y="3"/>
                  </a:lnTo>
                  <a:lnTo>
                    <a:pt x="26" y="0"/>
                  </a:lnTo>
                  <a:lnTo>
                    <a:pt x="38" y="3"/>
                  </a:lnTo>
                  <a:lnTo>
                    <a:pt x="46" y="12"/>
                  </a:lnTo>
                  <a:lnTo>
                    <a:pt x="49" y="25"/>
                  </a:lnTo>
                  <a:lnTo>
                    <a:pt x="45" y="37"/>
                  </a:lnTo>
                  <a:lnTo>
                    <a:pt x="36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90" name="Freeform 638"/>
            <p:cNvSpPr>
              <a:spLocks/>
            </p:cNvSpPr>
            <p:nvPr/>
          </p:nvSpPr>
          <p:spPr bwMode="auto">
            <a:xfrm>
              <a:off x="111" y="1414"/>
              <a:ext cx="14" cy="44"/>
            </a:xfrm>
            <a:custGeom>
              <a:avLst/>
              <a:gdLst>
                <a:gd name="T0" fmla="*/ 0 w 14"/>
                <a:gd name="T1" fmla="*/ 0 h 44"/>
                <a:gd name="T2" fmla="*/ 8 w 14"/>
                <a:gd name="T3" fmla="*/ 5 h 44"/>
                <a:gd name="T4" fmla="*/ 13 w 14"/>
                <a:gd name="T5" fmla="*/ 12 h 44"/>
                <a:gd name="T6" fmla="*/ 14 w 14"/>
                <a:gd name="T7" fmla="*/ 22 h 44"/>
                <a:gd name="T8" fmla="*/ 14 w 14"/>
                <a:gd name="T9" fmla="*/ 22 h 44"/>
                <a:gd name="T10" fmla="*/ 13 w 14"/>
                <a:gd name="T11" fmla="*/ 32 h 44"/>
                <a:gd name="T12" fmla="*/ 7 w 14"/>
                <a:gd name="T13" fmla="*/ 39 h 44"/>
                <a:gd name="T14" fmla="*/ 0 w 14"/>
                <a:gd name="T15" fmla="*/ 44 h 44"/>
                <a:gd name="T16" fmla="*/ 0 w 14"/>
                <a:gd name="T17" fmla="*/ 0 h 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"/>
                <a:gd name="T28" fmla="*/ 0 h 44"/>
                <a:gd name="T29" fmla="*/ 14 w 14"/>
                <a:gd name="T30" fmla="*/ 44 h 4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" h="44">
                  <a:moveTo>
                    <a:pt x="0" y="0"/>
                  </a:moveTo>
                  <a:lnTo>
                    <a:pt x="8" y="5"/>
                  </a:lnTo>
                  <a:lnTo>
                    <a:pt x="13" y="12"/>
                  </a:lnTo>
                  <a:lnTo>
                    <a:pt x="14" y="22"/>
                  </a:lnTo>
                  <a:lnTo>
                    <a:pt x="13" y="32"/>
                  </a:lnTo>
                  <a:lnTo>
                    <a:pt x="7" y="39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91" name="Freeform 639"/>
            <p:cNvSpPr>
              <a:spLocks/>
            </p:cNvSpPr>
            <p:nvPr/>
          </p:nvSpPr>
          <p:spPr bwMode="auto">
            <a:xfrm>
              <a:off x="667" y="1733"/>
              <a:ext cx="74" cy="103"/>
            </a:xfrm>
            <a:custGeom>
              <a:avLst/>
              <a:gdLst>
                <a:gd name="T0" fmla="*/ 50 w 74"/>
                <a:gd name="T1" fmla="*/ 31 h 103"/>
                <a:gd name="T2" fmla="*/ 55 w 74"/>
                <a:gd name="T3" fmla="*/ 43 h 103"/>
                <a:gd name="T4" fmla="*/ 62 w 74"/>
                <a:gd name="T5" fmla="*/ 56 h 103"/>
                <a:gd name="T6" fmla="*/ 74 w 74"/>
                <a:gd name="T7" fmla="*/ 95 h 103"/>
                <a:gd name="T8" fmla="*/ 74 w 74"/>
                <a:gd name="T9" fmla="*/ 98 h 103"/>
                <a:gd name="T10" fmla="*/ 71 w 74"/>
                <a:gd name="T11" fmla="*/ 102 h 103"/>
                <a:gd name="T12" fmla="*/ 68 w 74"/>
                <a:gd name="T13" fmla="*/ 103 h 103"/>
                <a:gd name="T14" fmla="*/ 63 w 74"/>
                <a:gd name="T15" fmla="*/ 102 h 103"/>
                <a:gd name="T16" fmla="*/ 48 w 74"/>
                <a:gd name="T17" fmla="*/ 90 h 103"/>
                <a:gd name="T18" fmla="*/ 22 w 74"/>
                <a:gd name="T19" fmla="*/ 55 h 103"/>
                <a:gd name="T20" fmla="*/ 18 w 74"/>
                <a:gd name="T21" fmla="*/ 46 h 103"/>
                <a:gd name="T22" fmla="*/ 7 w 74"/>
                <a:gd name="T23" fmla="*/ 33 h 103"/>
                <a:gd name="T24" fmla="*/ 5 w 74"/>
                <a:gd name="T25" fmla="*/ 30 h 103"/>
                <a:gd name="T26" fmla="*/ 1 w 74"/>
                <a:gd name="T27" fmla="*/ 25 h 103"/>
                <a:gd name="T28" fmla="*/ 0 w 74"/>
                <a:gd name="T29" fmla="*/ 21 h 103"/>
                <a:gd name="T30" fmla="*/ 4 w 74"/>
                <a:gd name="T31" fmla="*/ 15 h 103"/>
                <a:gd name="T32" fmla="*/ 7 w 74"/>
                <a:gd name="T33" fmla="*/ 14 h 103"/>
                <a:gd name="T34" fmla="*/ 13 w 74"/>
                <a:gd name="T35" fmla="*/ 18 h 103"/>
                <a:gd name="T36" fmla="*/ 14 w 74"/>
                <a:gd name="T37" fmla="*/ 19 h 103"/>
                <a:gd name="T38" fmla="*/ 18 w 74"/>
                <a:gd name="T39" fmla="*/ 24 h 103"/>
                <a:gd name="T40" fmla="*/ 24 w 74"/>
                <a:gd name="T41" fmla="*/ 30 h 103"/>
                <a:gd name="T42" fmla="*/ 35 w 74"/>
                <a:gd name="T43" fmla="*/ 51 h 103"/>
                <a:gd name="T44" fmla="*/ 39 w 74"/>
                <a:gd name="T45" fmla="*/ 59 h 103"/>
                <a:gd name="T46" fmla="*/ 55 w 74"/>
                <a:gd name="T47" fmla="*/ 78 h 103"/>
                <a:gd name="T48" fmla="*/ 52 w 74"/>
                <a:gd name="T49" fmla="*/ 67 h 103"/>
                <a:gd name="T50" fmla="*/ 44 w 74"/>
                <a:gd name="T51" fmla="*/ 51 h 103"/>
                <a:gd name="T52" fmla="*/ 40 w 74"/>
                <a:gd name="T53" fmla="*/ 44 h 103"/>
                <a:gd name="T54" fmla="*/ 36 w 74"/>
                <a:gd name="T55" fmla="*/ 27 h 103"/>
                <a:gd name="T56" fmla="*/ 34 w 74"/>
                <a:gd name="T57" fmla="*/ 21 h 103"/>
                <a:gd name="T58" fmla="*/ 31 w 74"/>
                <a:gd name="T59" fmla="*/ 10 h 103"/>
                <a:gd name="T60" fmla="*/ 30 w 74"/>
                <a:gd name="T61" fmla="*/ 7 h 103"/>
                <a:gd name="T62" fmla="*/ 34 w 74"/>
                <a:gd name="T63" fmla="*/ 1 h 103"/>
                <a:gd name="T64" fmla="*/ 37 w 74"/>
                <a:gd name="T65" fmla="*/ 0 h 103"/>
                <a:gd name="T66" fmla="*/ 43 w 74"/>
                <a:gd name="T67" fmla="*/ 4 h 103"/>
                <a:gd name="T68" fmla="*/ 46 w 74"/>
                <a:gd name="T69" fmla="*/ 10 h 103"/>
                <a:gd name="T70" fmla="*/ 49 w 74"/>
                <a:gd name="T71" fmla="*/ 24 h 10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74"/>
                <a:gd name="T109" fmla="*/ 0 h 103"/>
                <a:gd name="T110" fmla="*/ 74 w 74"/>
                <a:gd name="T111" fmla="*/ 103 h 10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74" h="103">
                  <a:moveTo>
                    <a:pt x="49" y="24"/>
                  </a:moveTo>
                  <a:lnTo>
                    <a:pt x="50" y="31"/>
                  </a:lnTo>
                  <a:lnTo>
                    <a:pt x="52" y="38"/>
                  </a:lnTo>
                  <a:lnTo>
                    <a:pt x="55" y="43"/>
                  </a:lnTo>
                  <a:lnTo>
                    <a:pt x="62" y="56"/>
                  </a:lnTo>
                  <a:lnTo>
                    <a:pt x="69" y="73"/>
                  </a:lnTo>
                  <a:lnTo>
                    <a:pt x="74" y="95"/>
                  </a:lnTo>
                  <a:lnTo>
                    <a:pt x="74" y="98"/>
                  </a:lnTo>
                  <a:lnTo>
                    <a:pt x="73" y="101"/>
                  </a:lnTo>
                  <a:lnTo>
                    <a:pt x="71" y="102"/>
                  </a:lnTo>
                  <a:lnTo>
                    <a:pt x="68" y="103"/>
                  </a:lnTo>
                  <a:lnTo>
                    <a:pt x="66" y="103"/>
                  </a:lnTo>
                  <a:lnTo>
                    <a:pt x="63" y="102"/>
                  </a:lnTo>
                  <a:lnTo>
                    <a:pt x="48" y="90"/>
                  </a:lnTo>
                  <a:lnTo>
                    <a:pt x="33" y="73"/>
                  </a:lnTo>
                  <a:lnTo>
                    <a:pt x="22" y="55"/>
                  </a:lnTo>
                  <a:lnTo>
                    <a:pt x="18" y="46"/>
                  </a:lnTo>
                  <a:lnTo>
                    <a:pt x="13" y="39"/>
                  </a:lnTo>
                  <a:lnTo>
                    <a:pt x="7" y="33"/>
                  </a:lnTo>
                  <a:lnTo>
                    <a:pt x="5" y="30"/>
                  </a:lnTo>
                  <a:lnTo>
                    <a:pt x="3" y="27"/>
                  </a:lnTo>
                  <a:lnTo>
                    <a:pt x="1" y="25"/>
                  </a:lnTo>
                  <a:lnTo>
                    <a:pt x="0" y="21"/>
                  </a:lnTo>
                  <a:lnTo>
                    <a:pt x="1" y="18"/>
                  </a:lnTo>
                  <a:lnTo>
                    <a:pt x="4" y="15"/>
                  </a:lnTo>
                  <a:lnTo>
                    <a:pt x="7" y="14"/>
                  </a:lnTo>
                  <a:lnTo>
                    <a:pt x="11" y="15"/>
                  </a:lnTo>
                  <a:lnTo>
                    <a:pt x="13" y="18"/>
                  </a:lnTo>
                  <a:lnTo>
                    <a:pt x="14" y="19"/>
                  </a:lnTo>
                  <a:lnTo>
                    <a:pt x="16" y="21"/>
                  </a:lnTo>
                  <a:lnTo>
                    <a:pt x="18" y="24"/>
                  </a:lnTo>
                  <a:lnTo>
                    <a:pt x="24" y="30"/>
                  </a:lnTo>
                  <a:lnTo>
                    <a:pt x="30" y="40"/>
                  </a:lnTo>
                  <a:lnTo>
                    <a:pt x="35" y="51"/>
                  </a:lnTo>
                  <a:lnTo>
                    <a:pt x="39" y="59"/>
                  </a:lnTo>
                  <a:lnTo>
                    <a:pt x="46" y="68"/>
                  </a:lnTo>
                  <a:lnTo>
                    <a:pt x="55" y="78"/>
                  </a:lnTo>
                  <a:lnTo>
                    <a:pt x="52" y="67"/>
                  </a:lnTo>
                  <a:lnTo>
                    <a:pt x="48" y="58"/>
                  </a:lnTo>
                  <a:lnTo>
                    <a:pt x="44" y="51"/>
                  </a:lnTo>
                  <a:lnTo>
                    <a:pt x="40" y="44"/>
                  </a:lnTo>
                  <a:lnTo>
                    <a:pt x="37" y="35"/>
                  </a:lnTo>
                  <a:lnTo>
                    <a:pt x="36" y="27"/>
                  </a:lnTo>
                  <a:lnTo>
                    <a:pt x="34" y="21"/>
                  </a:lnTo>
                  <a:lnTo>
                    <a:pt x="33" y="15"/>
                  </a:lnTo>
                  <a:lnTo>
                    <a:pt x="31" y="10"/>
                  </a:lnTo>
                  <a:lnTo>
                    <a:pt x="30" y="7"/>
                  </a:lnTo>
                  <a:lnTo>
                    <a:pt x="31" y="4"/>
                  </a:lnTo>
                  <a:lnTo>
                    <a:pt x="34" y="1"/>
                  </a:lnTo>
                  <a:lnTo>
                    <a:pt x="37" y="0"/>
                  </a:lnTo>
                  <a:lnTo>
                    <a:pt x="40" y="1"/>
                  </a:lnTo>
                  <a:lnTo>
                    <a:pt x="43" y="4"/>
                  </a:lnTo>
                  <a:lnTo>
                    <a:pt x="46" y="10"/>
                  </a:lnTo>
                  <a:lnTo>
                    <a:pt x="48" y="17"/>
                  </a:lnTo>
                  <a:lnTo>
                    <a:pt x="49" y="2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92" name="Freeform 640"/>
            <p:cNvSpPr>
              <a:spLocks/>
            </p:cNvSpPr>
            <p:nvPr/>
          </p:nvSpPr>
          <p:spPr bwMode="auto">
            <a:xfrm>
              <a:off x="705" y="1803"/>
              <a:ext cx="48" cy="48"/>
            </a:xfrm>
            <a:custGeom>
              <a:avLst/>
              <a:gdLst>
                <a:gd name="T0" fmla="*/ 13 w 48"/>
                <a:gd name="T1" fmla="*/ 2 h 48"/>
                <a:gd name="T2" fmla="*/ 25 w 48"/>
                <a:gd name="T3" fmla="*/ 0 h 48"/>
                <a:gd name="T4" fmla="*/ 37 w 48"/>
                <a:gd name="T5" fmla="*/ 3 h 48"/>
                <a:gd name="T6" fmla="*/ 45 w 48"/>
                <a:gd name="T7" fmla="*/ 13 h 48"/>
                <a:gd name="T8" fmla="*/ 45 w 48"/>
                <a:gd name="T9" fmla="*/ 13 h 48"/>
                <a:gd name="T10" fmla="*/ 48 w 48"/>
                <a:gd name="T11" fmla="*/ 25 h 48"/>
                <a:gd name="T12" fmla="*/ 44 w 48"/>
                <a:gd name="T13" fmla="*/ 37 h 48"/>
                <a:gd name="T14" fmla="*/ 35 w 48"/>
                <a:gd name="T15" fmla="*/ 46 h 48"/>
                <a:gd name="T16" fmla="*/ 35 w 48"/>
                <a:gd name="T17" fmla="*/ 46 h 48"/>
                <a:gd name="T18" fmla="*/ 22 w 48"/>
                <a:gd name="T19" fmla="*/ 48 h 48"/>
                <a:gd name="T20" fmla="*/ 11 w 48"/>
                <a:gd name="T21" fmla="*/ 45 h 48"/>
                <a:gd name="T22" fmla="*/ 2 w 48"/>
                <a:gd name="T23" fmla="*/ 35 h 48"/>
                <a:gd name="T24" fmla="*/ 2 w 48"/>
                <a:gd name="T25" fmla="*/ 35 h 48"/>
                <a:gd name="T26" fmla="*/ 0 w 48"/>
                <a:gd name="T27" fmla="*/ 23 h 48"/>
                <a:gd name="T28" fmla="*/ 3 w 48"/>
                <a:gd name="T29" fmla="*/ 11 h 48"/>
                <a:gd name="T30" fmla="*/ 13 w 48"/>
                <a:gd name="T31" fmla="*/ 2 h 48"/>
                <a:gd name="T32" fmla="*/ 13 w 48"/>
                <a:gd name="T33" fmla="*/ 2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13" y="2"/>
                  </a:moveTo>
                  <a:lnTo>
                    <a:pt x="25" y="0"/>
                  </a:lnTo>
                  <a:lnTo>
                    <a:pt x="37" y="3"/>
                  </a:lnTo>
                  <a:lnTo>
                    <a:pt x="45" y="13"/>
                  </a:lnTo>
                  <a:lnTo>
                    <a:pt x="48" y="25"/>
                  </a:lnTo>
                  <a:lnTo>
                    <a:pt x="44" y="37"/>
                  </a:lnTo>
                  <a:lnTo>
                    <a:pt x="35" y="46"/>
                  </a:lnTo>
                  <a:lnTo>
                    <a:pt x="22" y="48"/>
                  </a:lnTo>
                  <a:lnTo>
                    <a:pt x="11" y="45"/>
                  </a:lnTo>
                  <a:lnTo>
                    <a:pt x="2" y="35"/>
                  </a:lnTo>
                  <a:lnTo>
                    <a:pt x="0" y="23"/>
                  </a:lnTo>
                  <a:lnTo>
                    <a:pt x="3" y="11"/>
                  </a:lnTo>
                  <a:lnTo>
                    <a:pt x="13" y="2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93" name="Freeform 641"/>
            <p:cNvSpPr>
              <a:spLocks/>
            </p:cNvSpPr>
            <p:nvPr/>
          </p:nvSpPr>
          <p:spPr bwMode="auto">
            <a:xfrm>
              <a:off x="700" y="1731"/>
              <a:ext cx="66" cy="71"/>
            </a:xfrm>
            <a:custGeom>
              <a:avLst/>
              <a:gdLst>
                <a:gd name="T0" fmla="*/ 12 w 66"/>
                <a:gd name="T1" fmla="*/ 3 h 71"/>
                <a:gd name="T2" fmla="*/ 20 w 66"/>
                <a:gd name="T3" fmla="*/ 12 h 71"/>
                <a:gd name="T4" fmla="*/ 28 w 66"/>
                <a:gd name="T5" fmla="*/ 21 h 71"/>
                <a:gd name="T6" fmla="*/ 39 w 66"/>
                <a:gd name="T7" fmla="*/ 29 h 71"/>
                <a:gd name="T8" fmla="*/ 39 w 66"/>
                <a:gd name="T9" fmla="*/ 29 h 71"/>
                <a:gd name="T10" fmla="*/ 48 w 66"/>
                <a:gd name="T11" fmla="*/ 38 h 71"/>
                <a:gd name="T12" fmla="*/ 56 w 66"/>
                <a:gd name="T13" fmla="*/ 50 h 71"/>
                <a:gd name="T14" fmla="*/ 65 w 66"/>
                <a:gd name="T15" fmla="*/ 60 h 71"/>
                <a:gd name="T16" fmla="*/ 65 w 66"/>
                <a:gd name="T17" fmla="*/ 60 h 71"/>
                <a:gd name="T18" fmla="*/ 66 w 66"/>
                <a:gd name="T19" fmla="*/ 64 h 71"/>
                <a:gd name="T20" fmla="*/ 65 w 66"/>
                <a:gd name="T21" fmla="*/ 67 h 71"/>
                <a:gd name="T22" fmla="*/ 63 w 66"/>
                <a:gd name="T23" fmla="*/ 70 h 71"/>
                <a:gd name="T24" fmla="*/ 63 w 66"/>
                <a:gd name="T25" fmla="*/ 70 h 71"/>
                <a:gd name="T26" fmla="*/ 60 w 66"/>
                <a:gd name="T27" fmla="*/ 71 h 71"/>
                <a:gd name="T28" fmla="*/ 56 w 66"/>
                <a:gd name="T29" fmla="*/ 71 h 71"/>
                <a:gd name="T30" fmla="*/ 53 w 66"/>
                <a:gd name="T31" fmla="*/ 68 h 71"/>
                <a:gd name="T32" fmla="*/ 53 w 66"/>
                <a:gd name="T33" fmla="*/ 68 h 71"/>
                <a:gd name="T34" fmla="*/ 42 w 66"/>
                <a:gd name="T35" fmla="*/ 53 h 71"/>
                <a:gd name="T36" fmla="*/ 28 w 66"/>
                <a:gd name="T37" fmla="*/ 39 h 71"/>
                <a:gd name="T38" fmla="*/ 14 w 66"/>
                <a:gd name="T39" fmla="*/ 26 h 71"/>
                <a:gd name="T40" fmla="*/ 14 w 66"/>
                <a:gd name="T41" fmla="*/ 26 h 71"/>
                <a:gd name="T42" fmla="*/ 9 w 66"/>
                <a:gd name="T43" fmla="*/ 22 h 71"/>
                <a:gd name="T44" fmla="*/ 6 w 66"/>
                <a:gd name="T45" fmla="*/ 17 h 71"/>
                <a:gd name="T46" fmla="*/ 2 w 66"/>
                <a:gd name="T47" fmla="*/ 12 h 71"/>
                <a:gd name="T48" fmla="*/ 2 w 66"/>
                <a:gd name="T49" fmla="*/ 12 h 71"/>
                <a:gd name="T50" fmla="*/ 0 w 66"/>
                <a:gd name="T51" fmla="*/ 9 h 71"/>
                <a:gd name="T52" fmla="*/ 0 w 66"/>
                <a:gd name="T53" fmla="*/ 6 h 71"/>
                <a:gd name="T54" fmla="*/ 2 w 66"/>
                <a:gd name="T55" fmla="*/ 3 h 71"/>
                <a:gd name="T56" fmla="*/ 2 w 66"/>
                <a:gd name="T57" fmla="*/ 3 h 71"/>
                <a:gd name="T58" fmla="*/ 5 w 66"/>
                <a:gd name="T59" fmla="*/ 0 h 71"/>
                <a:gd name="T60" fmla="*/ 9 w 66"/>
                <a:gd name="T61" fmla="*/ 1 h 71"/>
                <a:gd name="T62" fmla="*/ 12 w 66"/>
                <a:gd name="T63" fmla="*/ 3 h 71"/>
                <a:gd name="T64" fmla="*/ 12 w 66"/>
                <a:gd name="T65" fmla="*/ 3 h 7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6"/>
                <a:gd name="T100" fmla="*/ 0 h 71"/>
                <a:gd name="T101" fmla="*/ 66 w 66"/>
                <a:gd name="T102" fmla="*/ 71 h 7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6" h="71">
                  <a:moveTo>
                    <a:pt x="12" y="3"/>
                  </a:moveTo>
                  <a:lnTo>
                    <a:pt x="20" y="12"/>
                  </a:lnTo>
                  <a:lnTo>
                    <a:pt x="28" y="21"/>
                  </a:lnTo>
                  <a:lnTo>
                    <a:pt x="39" y="29"/>
                  </a:lnTo>
                  <a:lnTo>
                    <a:pt x="48" y="38"/>
                  </a:lnTo>
                  <a:lnTo>
                    <a:pt x="56" y="50"/>
                  </a:lnTo>
                  <a:lnTo>
                    <a:pt x="65" y="60"/>
                  </a:lnTo>
                  <a:lnTo>
                    <a:pt x="66" y="64"/>
                  </a:lnTo>
                  <a:lnTo>
                    <a:pt x="65" y="67"/>
                  </a:lnTo>
                  <a:lnTo>
                    <a:pt x="63" y="70"/>
                  </a:lnTo>
                  <a:lnTo>
                    <a:pt x="60" y="71"/>
                  </a:lnTo>
                  <a:lnTo>
                    <a:pt x="56" y="71"/>
                  </a:lnTo>
                  <a:lnTo>
                    <a:pt x="53" y="68"/>
                  </a:lnTo>
                  <a:lnTo>
                    <a:pt x="42" y="53"/>
                  </a:lnTo>
                  <a:lnTo>
                    <a:pt x="28" y="39"/>
                  </a:lnTo>
                  <a:lnTo>
                    <a:pt x="14" y="26"/>
                  </a:lnTo>
                  <a:lnTo>
                    <a:pt x="9" y="22"/>
                  </a:lnTo>
                  <a:lnTo>
                    <a:pt x="6" y="17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6"/>
                  </a:lnTo>
                  <a:lnTo>
                    <a:pt x="2" y="3"/>
                  </a:lnTo>
                  <a:lnTo>
                    <a:pt x="5" y="0"/>
                  </a:lnTo>
                  <a:lnTo>
                    <a:pt x="9" y="1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94" name="Freeform 642"/>
            <p:cNvSpPr>
              <a:spLocks/>
            </p:cNvSpPr>
            <p:nvPr/>
          </p:nvSpPr>
          <p:spPr bwMode="auto">
            <a:xfrm>
              <a:off x="719" y="1716"/>
              <a:ext cx="58" cy="79"/>
            </a:xfrm>
            <a:custGeom>
              <a:avLst/>
              <a:gdLst>
                <a:gd name="T0" fmla="*/ 47 w 58"/>
                <a:gd name="T1" fmla="*/ 77 h 79"/>
                <a:gd name="T2" fmla="*/ 40 w 58"/>
                <a:gd name="T3" fmla="*/ 70 h 79"/>
                <a:gd name="T4" fmla="*/ 34 w 58"/>
                <a:gd name="T5" fmla="*/ 62 h 79"/>
                <a:gd name="T6" fmla="*/ 32 w 58"/>
                <a:gd name="T7" fmla="*/ 52 h 79"/>
                <a:gd name="T8" fmla="*/ 32 w 58"/>
                <a:gd name="T9" fmla="*/ 52 h 79"/>
                <a:gd name="T10" fmla="*/ 25 w 58"/>
                <a:gd name="T11" fmla="*/ 37 h 79"/>
                <a:gd name="T12" fmla="*/ 15 w 58"/>
                <a:gd name="T13" fmla="*/ 25 h 79"/>
                <a:gd name="T14" fmla="*/ 3 w 58"/>
                <a:gd name="T15" fmla="*/ 12 h 79"/>
                <a:gd name="T16" fmla="*/ 3 w 58"/>
                <a:gd name="T17" fmla="*/ 12 h 79"/>
                <a:gd name="T18" fmla="*/ 1 w 58"/>
                <a:gd name="T19" fmla="*/ 9 h 79"/>
                <a:gd name="T20" fmla="*/ 0 w 58"/>
                <a:gd name="T21" fmla="*/ 6 h 79"/>
                <a:gd name="T22" fmla="*/ 1 w 58"/>
                <a:gd name="T23" fmla="*/ 3 h 79"/>
                <a:gd name="T24" fmla="*/ 1 w 58"/>
                <a:gd name="T25" fmla="*/ 3 h 79"/>
                <a:gd name="T26" fmla="*/ 4 w 58"/>
                <a:gd name="T27" fmla="*/ 0 h 79"/>
                <a:gd name="T28" fmla="*/ 8 w 58"/>
                <a:gd name="T29" fmla="*/ 0 h 79"/>
                <a:gd name="T30" fmla="*/ 11 w 58"/>
                <a:gd name="T31" fmla="*/ 1 h 79"/>
                <a:gd name="T32" fmla="*/ 11 w 58"/>
                <a:gd name="T33" fmla="*/ 1 h 79"/>
                <a:gd name="T34" fmla="*/ 20 w 58"/>
                <a:gd name="T35" fmla="*/ 9 h 79"/>
                <a:gd name="T36" fmla="*/ 27 w 58"/>
                <a:gd name="T37" fmla="*/ 18 h 79"/>
                <a:gd name="T38" fmla="*/ 34 w 58"/>
                <a:gd name="T39" fmla="*/ 27 h 79"/>
                <a:gd name="T40" fmla="*/ 34 w 58"/>
                <a:gd name="T41" fmla="*/ 27 h 79"/>
                <a:gd name="T42" fmla="*/ 41 w 58"/>
                <a:gd name="T43" fmla="*/ 36 h 79"/>
                <a:gd name="T44" fmla="*/ 45 w 58"/>
                <a:gd name="T45" fmla="*/ 46 h 79"/>
                <a:gd name="T46" fmla="*/ 46 w 58"/>
                <a:gd name="T47" fmla="*/ 57 h 79"/>
                <a:gd name="T48" fmla="*/ 46 w 58"/>
                <a:gd name="T49" fmla="*/ 57 h 79"/>
                <a:gd name="T50" fmla="*/ 50 w 58"/>
                <a:gd name="T51" fmla="*/ 61 h 79"/>
                <a:gd name="T52" fmla="*/ 53 w 58"/>
                <a:gd name="T53" fmla="*/ 65 h 79"/>
                <a:gd name="T54" fmla="*/ 57 w 58"/>
                <a:gd name="T55" fmla="*/ 68 h 79"/>
                <a:gd name="T56" fmla="*/ 57 w 58"/>
                <a:gd name="T57" fmla="*/ 68 h 79"/>
                <a:gd name="T58" fmla="*/ 58 w 58"/>
                <a:gd name="T59" fmla="*/ 71 h 79"/>
                <a:gd name="T60" fmla="*/ 58 w 58"/>
                <a:gd name="T61" fmla="*/ 74 h 79"/>
                <a:gd name="T62" fmla="*/ 57 w 58"/>
                <a:gd name="T63" fmla="*/ 77 h 79"/>
                <a:gd name="T64" fmla="*/ 57 w 58"/>
                <a:gd name="T65" fmla="*/ 77 h 79"/>
                <a:gd name="T66" fmla="*/ 54 w 58"/>
                <a:gd name="T67" fmla="*/ 79 h 79"/>
                <a:gd name="T68" fmla="*/ 50 w 58"/>
                <a:gd name="T69" fmla="*/ 79 h 79"/>
                <a:gd name="T70" fmla="*/ 47 w 58"/>
                <a:gd name="T71" fmla="*/ 77 h 79"/>
                <a:gd name="T72" fmla="*/ 47 w 58"/>
                <a:gd name="T73" fmla="*/ 77 h 7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8"/>
                <a:gd name="T112" fmla="*/ 0 h 79"/>
                <a:gd name="T113" fmla="*/ 58 w 58"/>
                <a:gd name="T114" fmla="*/ 79 h 7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8" h="79">
                  <a:moveTo>
                    <a:pt x="47" y="77"/>
                  </a:moveTo>
                  <a:lnTo>
                    <a:pt x="40" y="70"/>
                  </a:lnTo>
                  <a:lnTo>
                    <a:pt x="34" y="62"/>
                  </a:lnTo>
                  <a:lnTo>
                    <a:pt x="32" y="52"/>
                  </a:lnTo>
                  <a:lnTo>
                    <a:pt x="25" y="37"/>
                  </a:lnTo>
                  <a:lnTo>
                    <a:pt x="15" y="25"/>
                  </a:lnTo>
                  <a:lnTo>
                    <a:pt x="3" y="12"/>
                  </a:lnTo>
                  <a:lnTo>
                    <a:pt x="1" y="9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11" y="1"/>
                  </a:lnTo>
                  <a:lnTo>
                    <a:pt x="20" y="9"/>
                  </a:lnTo>
                  <a:lnTo>
                    <a:pt x="27" y="18"/>
                  </a:lnTo>
                  <a:lnTo>
                    <a:pt x="34" y="27"/>
                  </a:lnTo>
                  <a:lnTo>
                    <a:pt x="41" y="36"/>
                  </a:lnTo>
                  <a:lnTo>
                    <a:pt x="45" y="46"/>
                  </a:lnTo>
                  <a:lnTo>
                    <a:pt x="46" y="57"/>
                  </a:lnTo>
                  <a:lnTo>
                    <a:pt x="50" y="61"/>
                  </a:lnTo>
                  <a:lnTo>
                    <a:pt x="53" y="65"/>
                  </a:lnTo>
                  <a:lnTo>
                    <a:pt x="57" y="68"/>
                  </a:lnTo>
                  <a:lnTo>
                    <a:pt x="58" y="71"/>
                  </a:lnTo>
                  <a:lnTo>
                    <a:pt x="58" y="74"/>
                  </a:lnTo>
                  <a:lnTo>
                    <a:pt x="57" y="77"/>
                  </a:lnTo>
                  <a:lnTo>
                    <a:pt x="54" y="79"/>
                  </a:lnTo>
                  <a:lnTo>
                    <a:pt x="50" y="79"/>
                  </a:lnTo>
                  <a:lnTo>
                    <a:pt x="47" y="7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95" name="Freeform 643"/>
            <p:cNvSpPr>
              <a:spLocks/>
            </p:cNvSpPr>
            <p:nvPr/>
          </p:nvSpPr>
          <p:spPr bwMode="auto">
            <a:xfrm>
              <a:off x="745" y="1777"/>
              <a:ext cx="48" cy="48"/>
            </a:xfrm>
            <a:custGeom>
              <a:avLst/>
              <a:gdLst>
                <a:gd name="T0" fmla="*/ 9 w 48"/>
                <a:gd name="T1" fmla="*/ 5 h 48"/>
                <a:gd name="T2" fmla="*/ 21 w 48"/>
                <a:gd name="T3" fmla="*/ 0 h 48"/>
                <a:gd name="T4" fmla="*/ 34 w 48"/>
                <a:gd name="T5" fmla="*/ 2 h 48"/>
                <a:gd name="T6" fmla="*/ 43 w 48"/>
                <a:gd name="T7" fmla="*/ 9 h 48"/>
                <a:gd name="T8" fmla="*/ 43 w 48"/>
                <a:gd name="T9" fmla="*/ 9 h 48"/>
                <a:gd name="T10" fmla="*/ 48 w 48"/>
                <a:gd name="T11" fmla="*/ 21 h 48"/>
                <a:gd name="T12" fmla="*/ 47 w 48"/>
                <a:gd name="T13" fmla="*/ 33 h 48"/>
                <a:gd name="T14" fmla="*/ 39 w 48"/>
                <a:gd name="T15" fmla="*/ 43 h 48"/>
                <a:gd name="T16" fmla="*/ 39 w 48"/>
                <a:gd name="T17" fmla="*/ 43 h 48"/>
                <a:gd name="T18" fmla="*/ 28 w 48"/>
                <a:gd name="T19" fmla="*/ 48 h 48"/>
                <a:gd name="T20" fmla="*/ 15 w 48"/>
                <a:gd name="T21" fmla="*/ 47 h 48"/>
                <a:gd name="T22" fmla="*/ 5 w 48"/>
                <a:gd name="T23" fmla="*/ 39 h 48"/>
                <a:gd name="T24" fmla="*/ 5 w 48"/>
                <a:gd name="T25" fmla="*/ 39 h 48"/>
                <a:gd name="T26" fmla="*/ 0 w 48"/>
                <a:gd name="T27" fmla="*/ 27 h 48"/>
                <a:gd name="T28" fmla="*/ 2 w 48"/>
                <a:gd name="T29" fmla="*/ 15 h 48"/>
                <a:gd name="T30" fmla="*/ 9 w 48"/>
                <a:gd name="T31" fmla="*/ 5 h 48"/>
                <a:gd name="T32" fmla="*/ 9 w 48"/>
                <a:gd name="T33" fmla="*/ 5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9" y="5"/>
                  </a:moveTo>
                  <a:lnTo>
                    <a:pt x="21" y="0"/>
                  </a:lnTo>
                  <a:lnTo>
                    <a:pt x="34" y="2"/>
                  </a:lnTo>
                  <a:lnTo>
                    <a:pt x="43" y="9"/>
                  </a:lnTo>
                  <a:lnTo>
                    <a:pt x="48" y="21"/>
                  </a:lnTo>
                  <a:lnTo>
                    <a:pt x="47" y="33"/>
                  </a:lnTo>
                  <a:lnTo>
                    <a:pt x="39" y="43"/>
                  </a:lnTo>
                  <a:lnTo>
                    <a:pt x="28" y="48"/>
                  </a:lnTo>
                  <a:lnTo>
                    <a:pt x="15" y="47"/>
                  </a:lnTo>
                  <a:lnTo>
                    <a:pt x="5" y="39"/>
                  </a:lnTo>
                  <a:lnTo>
                    <a:pt x="0" y="27"/>
                  </a:lnTo>
                  <a:lnTo>
                    <a:pt x="2" y="15"/>
                  </a:lnTo>
                  <a:lnTo>
                    <a:pt x="9" y="5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96" name="Freeform 644"/>
            <p:cNvSpPr>
              <a:spLocks/>
            </p:cNvSpPr>
            <p:nvPr/>
          </p:nvSpPr>
          <p:spPr bwMode="auto">
            <a:xfrm>
              <a:off x="730" y="1705"/>
              <a:ext cx="73" cy="66"/>
            </a:xfrm>
            <a:custGeom>
              <a:avLst/>
              <a:gdLst>
                <a:gd name="T0" fmla="*/ 61 w 73"/>
                <a:gd name="T1" fmla="*/ 63 h 66"/>
                <a:gd name="T2" fmla="*/ 57 w 73"/>
                <a:gd name="T3" fmla="*/ 57 h 66"/>
                <a:gd name="T4" fmla="*/ 51 w 73"/>
                <a:gd name="T5" fmla="*/ 51 h 66"/>
                <a:gd name="T6" fmla="*/ 45 w 73"/>
                <a:gd name="T7" fmla="*/ 47 h 66"/>
                <a:gd name="T8" fmla="*/ 45 w 73"/>
                <a:gd name="T9" fmla="*/ 47 h 66"/>
                <a:gd name="T10" fmla="*/ 29 w 73"/>
                <a:gd name="T11" fmla="*/ 36 h 66"/>
                <a:gd name="T12" fmla="*/ 15 w 73"/>
                <a:gd name="T13" fmla="*/ 24 h 66"/>
                <a:gd name="T14" fmla="*/ 2 w 73"/>
                <a:gd name="T15" fmla="*/ 11 h 66"/>
                <a:gd name="T16" fmla="*/ 2 w 73"/>
                <a:gd name="T17" fmla="*/ 11 h 66"/>
                <a:gd name="T18" fmla="*/ 0 w 73"/>
                <a:gd name="T19" fmla="*/ 8 h 66"/>
                <a:gd name="T20" fmla="*/ 0 w 73"/>
                <a:gd name="T21" fmla="*/ 5 h 66"/>
                <a:gd name="T22" fmla="*/ 3 w 73"/>
                <a:gd name="T23" fmla="*/ 2 h 66"/>
                <a:gd name="T24" fmla="*/ 3 w 73"/>
                <a:gd name="T25" fmla="*/ 2 h 66"/>
                <a:gd name="T26" fmla="*/ 6 w 73"/>
                <a:gd name="T27" fmla="*/ 0 h 66"/>
                <a:gd name="T28" fmla="*/ 10 w 73"/>
                <a:gd name="T29" fmla="*/ 1 h 66"/>
                <a:gd name="T30" fmla="*/ 13 w 73"/>
                <a:gd name="T31" fmla="*/ 3 h 66"/>
                <a:gd name="T32" fmla="*/ 13 w 73"/>
                <a:gd name="T33" fmla="*/ 3 h 66"/>
                <a:gd name="T34" fmla="*/ 26 w 73"/>
                <a:gd name="T35" fmla="*/ 15 h 66"/>
                <a:gd name="T36" fmla="*/ 40 w 73"/>
                <a:gd name="T37" fmla="*/ 26 h 66"/>
                <a:gd name="T38" fmla="*/ 55 w 73"/>
                <a:gd name="T39" fmla="*/ 37 h 66"/>
                <a:gd name="T40" fmla="*/ 55 w 73"/>
                <a:gd name="T41" fmla="*/ 37 h 66"/>
                <a:gd name="T42" fmla="*/ 62 w 73"/>
                <a:gd name="T43" fmla="*/ 42 h 66"/>
                <a:gd name="T44" fmla="*/ 67 w 73"/>
                <a:gd name="T45" fmla="*/ 48 h 66"/>
                <a:gd name="T46" fmla="*/ 72 w 73"/>
                <a:gd name="T47" fmla="*/ 55 h 66"/>
                <a:gd name="T48" fmla="*/ 72 w 73"/>
                <a:gd name="T49" fmla="*/ 55 h 66"/>
                <a:gd name="T50" fmla="*/ 73 w 73"/>
                <a:gd name="T51" fmla="*/ 58 h 66"/>
                <a:gd name="T52" fmla="*/ 73 w 73"/>
                <a:gd name="T53" fmla="*/ 61 h 66"/>
                <a:gd name="T54" fmla="*/ 71 w 73"/>
                <a:gd name="T55" fmla="*/ 64 h 66"/>
                <a:gd name="T56" fmla="*/ 71 w 73"/>
                <a:gd name="T57" fmla="*/ 64 h 66"/>
                <a:gd name="T58" fmla="*/ 68 w 73"/>
                <a:gd name="T59" fmla="*/ 66 h 66"/>
                <a:gd name="T60" fmla="*/ 64 w 73"/>
                <a:gd name="T61" fmla="*/ 66 h 66"/>
                <a:gd name="T62" fmla="*/ 61 w 73"/>
                <a:gd name="T63" fmla="*/ 63 h 66"/>
                <a:gd name="T64" fmla="*/ 61 w 73"/>
                <a:gd name="T65" fmla="*/ 63 h 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3"/>
                <a:gd name="T100" fmla="*/ 0 h 66"/>
                <a:gd name="T101" fmla="*/ 73 w 73"/>
                <a:gd name="T102" fmla="*/ 66 h 6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3" h="66">
                  <a:moveTo>
                    <a:pt x="61" y="63"/>
                  </a:moveTo>
                  <a:lnTo>
                    <a:pt x="57" y="57"/>
                  </a:lnTo>
                  <a:lnTo>
                    <a:pt x="51" y="51"/>
                  </a:lnTo>
                  <a:lnTo>
                    <a:pt x="45" y="47"/>
                  </a:lnTo>
                  <a:lnTo>
                    <a:pt x="29" y="36"/>
                  </a:lnTo>
                  <a:lnTo>
                    <a:pt x="15" y="24"/>
                  </a:lnTo>
                  <a:lnTo>
                    <a:pt x="2" y="11"/>
                  </a:lnTo>
                  <a:lnTo>
                    <a:pt x="0" y="8"/>
                  </a:lnTo>
                  <a:lnTo>
                    <a:pt x="0" y="5"/>
                  </a:lnTo>
                  <a:lnTo>
                    <a:pt x="3" y="2"/>
                  </a:lnTo>
                  <a:lnTo>
                    <a:pt x="6" y="0"/>
                  </a:lnTo>
                  <a:lnTo>
                    <a:pt x="10" y="1"/>
                  </a:lnTo>
                  <a:lnTo>
                    <a:pt x="13" y="3"/>
                  </a:lnTo>
                  <a:lnTo>
                    <a:pt x="26" y="15"/>
                  </a:lnTo>
                  <a:lnTo>
                    <a:pt x="40" y="26"/>
                  </a:lnTo>
                  <a:lnTo>
                    <a:pt x="55" y="37"/>
                  </a:lnTo>
                  <a:lnTo>
                    <a:pt x="62" y="42"/>
                  </a:lnTo>
                  <a:lnTo>
                    <a:pt x="67" y="48"/>
                  </a:lnTo>
                  <a:lnTo>
                    <a:pt x="72" y="55"/>
                  </a:lnTo>
                  <a:lnTo>
                    <a:pt x="73" y="58"/>
                  </a:lnTo>
                  <a:lnTo>
                    <a:pt x="73" y="61"/>
                  </a:lnTo>
                  <a:lnTo>
                    <a:pt x="71" y="64"/>
                  </a:lnTo>
                  <a:lnTo>
                    <a:pt x="68" y="66"/>
                  </a:lnTo>
                  <a:lnTo>
                    <a:pt x="64" y="66"/>
                  </a:lnTo>
                  <a:lnTo>
                    <a:pt x="61" y="6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97" name="Freeform 645"/>
            <p:cNvSpPr>
              <a:spLocks/>
            </p:cNvSpPr>
            <p:nvPr/>
          </p:nvSpPr>
          <p:spPr bwMode="auto">
            <a:xfrm>
              <a:off x="746" y="1691"/>
              <a:ext cx="65" cy="74"/>
            </a:xfrm>
            <a:custGeom>
              <a:avLst/>
              <a:gdLst>
                <a:gd name="T0" fmla="*/ 51 w 65"/>
                <a:gd name="T1" fmla="*/ 69 h 74"/>
                <a:gd name="T2" fmla="*/ 43 w 65"/>
                <a:gd name="T3" fmla="*/ 54 h 74"/>
                <a:gd name="T4" fmla="*/ 34 w 65"/>
                <a:gd name="T5" fmla="*/ 40 h 74"/>
                <a:gd name="T6" fmla="*/ 24 w 65"/>
                <a:gd name="T7" fmla="*/ 27 h 74"/>
                <a:gd name="T8" fmla="*/ 24 w 65"/>
                <a:gd name="T9" fmla="*/ 27 h 74"/>
                <a:gd name="T10" fmla="*/ 18 w 65"/>
                <a:gd name="T11" fmla="*/ 21 h 74"/>
                <a:gd name="T12" fmla="*/ 11 w 65"/>
                <a:gd name="T13" fmla="*/ 17 h 74"/>
                <a:gd name="T14" fmla="*/ 3 w 65"/>
                <a:gd name="T15" fmla="*/ 13 h 74"/>
                <a:gd name="T16" fmla="*/ 3 w 65"/>
                <a:gd name="T17" fmla="*/ 13 h 74"/>
                <a:gd name="T18" fmla="*/ 1 w 65"/>
                <a:gd name="T19" fmla="*/ 11 h 74"/>
                <a:gd name="T20" fmla="*/ 0 w 65"/>
                <a:gd name="T21" fmla="*/ 8 h 74"/>
                <a:gd name="T22" fmla="*/ 1 w 65"/>
                <a:gd name="T23" fmla="*/ 4 h 74"/>
                <a:gd name="T24" fmla="*/ 1 w 65"/>
                <a:gd name="T25" fmla="*/ 4 h 74"/>
                <a:gd name="T26" fmla="*/ 3 w 65"/>
                <a:gd name="T27" fmla="*/ 1 h 74"/>
                <a:gd name="T28" fmla="*/ 7 w 65"/>
                <a:gd name="T29" fmla="*/ 0 h 74"/>
                <a:gd name="T30" fmla="*/ 10 w 65"/>
                <a:gd name="T31" fmla="*/ 1 h 74"/>
                <a:gd name="T32" fmla="*/ 10 w 65"/>
                <a:gd name="T33" fmla="*/ 1 h 74"/>
                <a:gd name="T34" fmla="*/ 20 w 65"/>
                <a:gd name="T35" fmla="*/ 6 h 74"/>
                <a:gd name="T36" fmla="*/ 29 w 65"/>
                <a:gd name="T37" fmla="*/ 11 h 74"/>
                <a:gd name="T38" fmla="*/ 36 w 65"/>
                <a:gd name="T39" fmla="*/ 19 h 74"/>
                <a:gd name="T40" fmla="*/ 36 w 65"/>
                <a:gd name="T41" fmla="*/ 19 h 74"/>
                <a:gd name="T42" fmla="*/ 46 w 65"/>
                <a:gd name="T43" fmla="*/ 34 h 74"/>
                <a:gd name="T44" fmla="*/ 56 w 65"/>
                <a:gd name="T45" fmla="*/ 49 h 74"/>
                <a:gd name="T46" fmla="*/ 65 w 65"/>
                <a:gd name="T47" fmla="*/ 65 h 74"/>
                <a:gd name="T48" fmla="*/ 65 w 65"/>
                <a:gd name="T49" fmla="*/ 65 h 74"/>
                <a:gd name="T50" fmla="*/ 65 w 65"/>
                <a:gd name="T51" fmla="*/ 69 h 74"/>
                <a:gd name="T52" fmla="*/ 63 w 65"/>
                <a:gd name="T53" fmla="*/ 72 h 74"/>
                <a:gd name="T54" fmla="*/ 60 w 65"/>
                <a:gd name="T55" fmla="*/ 74 h 74"/>
                <a:gd name="T56" fmla="*/ 60 w 65"/>
                <a:gd name="T57" fmla="*/ 74 h 74"/>
                <a:gd name="T58" fmla="*/ 56 w 65"/>
                <a:gd name="T59" fmla="*/ 74 h 74"/>
                <a:gd name="T60" fmla="*/ 53 w 65"/>
                <a:gd name="T61" fmla="*/ 72 h 74"/>
                <a:gd name="T62" fmla="*/ 51 w 65"/>
                <a:gd name="T63" fmla="*/ 69 h 74"/>
                <a:gd name="T64" fmla="*/ 51 w 65"/>
                <a:gd name="T65" fmla="*/ 69 h 7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5"/>
                <a:gd name="T100" fmla="*/ 0 h 74"/>
                <a:gd name="T101" fmla="*/ 65 w 65"/>
                <a:gd name="T102" fmla="*/ 74 h 7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5" h="74">
                  <a:moveTo>
                    <a:pt x="51" y="69"/>
                  </a:moveTo>
                  <a:lnTo>
                    <a:pt x="43" y="54"/>
                  </a:lnTo>
                  <a:lnTo>
                    <a:pt x="34" y="40"/>
                  </a:lnTo>
                  <a:lnTo>
                    <a:pt x="24" y="27"/>
                  </a:lnTo>
                  <a:lnTo>
                    <a:pt x="18" y="21"/>
                  </a:lnTo>
                  <a:lnTo>
                    <a:pt x="11" y="17"/>
                  </a:lnTo>
                  <a:lnTo>
                    <a:pt x="3" y="13"/>
                  </a:lnTo>
                  <a:lnTo>
                    <a:pt x="1" y="11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7" y="0"/>
                  </a:lnTo>
                  <a:lnTo>
                    <a:pt x="10" y="1"/>
                  </a:lnTo>
                  <a:lnTo>
                    <a:pt x="20" y="6"/>
                  </a:lnTo>
                  <a:lnTo>
                    <a:pt x="29" y="11"/>
                  </a:lnTo>
                  <a:lnTo>
                    <a:pt x="36" y="19"/>
                  </a:lnTo>
                  <a:lnTo>
                    <a:pt x="46" y="34"/>
                  </a:lnTo>
                  <a:lnTo>
                    <a:pt x="56" y="49"/>
                  </a:lnTo>
                  <a:lnTo>
                    <a:pt x="65" y="65"/>
                  </a:lnTo>
                  <a:lnTo>
                    <a:pt x="65" y="69"/>
                  </a:lnTo>
                  <a:lnTo>
                    <a:pt x="63" y="72"/>
                  </a:lnTo>
                  <a:lnTo>
                    <a:pt x="60" y="74"/>
                  </a:lnTo>
                  <a:lnTo>
                    <a:pt x="56" y="74"/>
                  </a:lnTo>
                  <a:lnTo>
                    <a:pt x="53" y="72"/>
                  </a:lnTo>
                  <a:lnTo>
                    <a:pt x="51" y="6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98" name="Freeform 646"/>
            <p:cNvSpPr>
              <a:spLocks/>
            </p:cNvSpPr>
            <p:nvPr/>
          </p:nvSpPr>
          <p:spPr bwMode="auto">
            <a:xfrm>
              <a:off x="762" y="1672"/>
              <a:ext cx="78" cy="64"/>
            </a:xfrm>
            <a:custGeom>
              <a:avLst/>
              <a:gdLst>
                <a:gd name="T0" fmla="*/ 66 w 78"/>
                <a:gd name="T1" fmla="*/ 61 h 64"/>
                <a:gd name="T2" fmla="*/ 58 w 78"/>
                <a:gd name="T3" fmla="*/ 55 h 64"/>
                <a:gd name="T4" fmla="*/ 49 w 78"/>
                <a:gd name="T5" fmla="*/ 50 h 64"/>
                <a:gd name="T6" fmla="*/ 40 w 78"/>
                <a:gd name="T7" fmla="*/ 46 h 64"/>
                <a:gd name="T8" fmla="*/ 40 w 78"/>
                <a:gd name="T9" fmla="*/ 46 h 64"/>
                <a:gd name="T10" fmla="*/ 29 w 78"/>
                <a:gd name="T11" fmla="*/ 38 h 64"/>
                <a:gd name="T12" fmla="*/ 19 w 78"/>
                <a:gd name="T13" fmla="*/ 27 h 64"/>
                <a:gd name="T14" fmla="*/ 9 w 78"/>
                <a:gd name="T15" fmla="*/ 16 h 64"/>
                <a:gd name="T16" fmla="*/ 9 w 78"/>
                <a:gd name="T17" fmla="*/ 16 h 64"/>
                <a:gd name="T18" fmla="*/ 8 w 78"/>
                <a:gd name="T19" fmla="*/ 15 h 64"/>
                <a:gd name="T20" fmla="*/ 6 w 78"/>
                <a:gd name="T21" fmla="*/ 14 h 64"/>
                <a:gd name="T22" fmla="*/ 4 w 78"/>
                <a:gd name="T23" fmla="*/ 13 h 64"/>
                <a:gd name="T24" fmla="*/ 4 w 78"/>
                <a:gd name="T25" fmla="*/ 13 h 64"/>
                <a:gd name="T26" fmla="*/ 1 w 78"/>
                <a:gd name="T27" fmla="*/ 11 h 64"/>
                <a:gd name="T28" fmla="*/ 0 w 78"/>
                <a:gd name="T29" fmla="*/ 8 h 64"/>
                <a:gd name="T30" fmla="*/ 0 w 78"/>
                <a:gd name="T31" fmla="*/ 4 h 64"/>
                <a:gd name="T32" fmla="*/ 0 w 78"/>
                <a:gd name="T33" fmla="*/ 4 h 64"/>
                <a:gd name="T34" fmla="*/ 3 w 78"/>
                <a:gd name="T35" fmla="*/ 1 h 64"/>
                <a:gd name="T36" fmla="*/ 6 w 78"/>
                <a:gd name="T37" fmla="*/ 0 h 64"/>
                <a:gd name="T38" fmla="*/ 10 w 78"/>
                <a:gd name="T39" fmla="*/ 1 h 64"/>
                <a:gd name="T40" fmla="*/ 10 w 78"/>
                <a:gd name="T41" fmla="*/ 1 h 64"/>
                <a:gd name="T42" fmla="*/ 12 w 78"/>
                <a:gd name="T43" fmla="*/ 1 h 64"/>
                <a:gd name="T44" fmla="*/ 14 w 78"/>
                <a:gd name="T45" fmla="*/ 2 h 64"/>
                <a:gd name="T46" fmla="*/ 15 w 78"/>
                <a:gd name="T47" fmla="*/ 3 h 64"/>
                <a:gd name="T48" fmla="*/ 15 w 78"/>
                <a:gd name="T49" fmla="*/ 3 h 64"/>
                <a:gd name="T50" fmla="*/ 28 w 78"/>
                <a:gd name="T51" fmla="*/ 17 h 64"/>
                <a:gd name="T52" fmla="*/ 41 w 78"/>
                <a:gd name="T53" fmla="*/ 30 h 64"/>
                <a:gd name="T54" fmla="*/ 58 w 78"/>
                <a:gd name="T55" fmla="*/ 40 h 64"/>
                <a:gd name="T56" fmla="*/ 58 w 78"/>
                <a:gd name="T57" fmla="*/ 40 h 64"/>
                <a:gd name="T58" fmla="*/ 65 w 78"/>
                <a:gd name="T59" fmla="*/ 43 h 64"/>
                <a:gd name="T60" fmla="*/ 71 w 78"/>
                <a:gd name="T61" fmla="*/ 47 h 64"/>
                <a:gd name="T62" fmla="*/ 77 w 78"/>
                <a:gd name="T63" fmla="*/ 52 h 64"/>
                <a:gd name="T64" fmla="*/ 77 w 78"/>
                <a:gd name="T65" fmla="*/ 52 h 64"/>
                <a:gd name="T66" fmla="*/ 78 w 78"/>
                <a:gd name="T67" fmla="*/ 55 h 64"/>
                <a:gd name="T68" fmla="*/ 78 w 78"/>
                <a:gd name="T69" fmla="*/ 59 h 64"/>
                <a:gd name="T70" fmla="*/ 76 w 78"/>
                <a:gd name="T71" fmla="*/ 62 h 64"/>
                <a:gd name="T72" fmla="*/ 76 w 78"/>
                <a:gd name="T73" fmla="*/ 62 h 64"/>
                <a:gd name="T74" fmla="*/ 72 w 78"/>
                <a:gd name="T75" fmla="*/ 64 h 64"/>
                <a:gd name="T76" fmla="*/ 69 w 78"/>
                <a:gd name="T77" fmla="*/ 63 h 64"/>
                <a:gd name="T78" fmla="*/ 66 w 78"/>
                <a:gd name="T79" fmla="*/ 61 h 64"/>
                <a:gd name="T80" fmla="*/ 66 w 78"/>
                <a:gd name="T81" fmla="*/ 61 h 6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8"/>
                <a:gd name="T124" fmla="*/ 0 h 64"/>
                <a:gd name="T125" fmla="*/ 78 w 78"/>
                <a:gd name="T126" fmla="*/ 64 h 6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8" h="64">
                  <a:moveTo>
                    <a:pt x="66" y="61"/>
                  </a:moveTo>
                  <a:lnTo>
                    <a:pt x="58" y="55"/>
                  </a:lnTo>
                  <a:lnTo>
                    <a:pt x="49" y="50"/>
                  </a:lnTo>
                  <a:lnTo>
                    <a:pt x="40" y="46"/>
                  </a:lnTo>
                  <a:lnTo>
                    <a:pt x="29" y="38"/>
                  </a:lnTo>
                  <a:lnTo>
                    <a:pt x="19" y="27"/>
                  </a:lnTo>
                  <a:lnTo>
                    <a:pt x="9" y="16"/>
                  </a:lnTo>
                  <a:lnTo>
                    <a:pt x="8" y="15"/>
                  </a:lnTo>
                  <a:lnTo>
                    <a:pt x="6" y="14"/>
                  </a:lnTo>
                  <a:lnTo>
                    <a:pt x="4" y="13"/>
                  </a:lnTo>
                  <a:lnTo>
                    <a:pt x="1" y="11"/>
                  </a:lnTo>
                  <a:lnTo>
                    <a:pt x="0" y="8"/>
                  </a:lnTo>
                  <a:lnTo>
                    <a:pt x="0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4" y="2"/>
                  </a:lnTo>
                  <a:lnTo>
                    <a:pt x="15" y="3"/>
                  </a:lnTo>
                  <a:lnTo>
                    <a:pt x="28" y="17"/>
                  </a:lnTo>
                  <a:lnTo>
                    <a:pt x="41" y="30"/>
                  </a:lnTo>
                  <a:lnTo>
                    <a:pt x="58" y="40"/>
                  </a:lnTo>
                  <a:lnTo>
                    <a:pt x="65" y="43"/>
                  </a:lnTo>
                  <a:lnTo>
                    <a:pt x="71" y="47"/>
                  </a:lnTo>
                  <a:lnTo>
                    <a:pt x="77" y="52"/>
                  </a:lnTo>
                  <a:lnTo>
                    <a:pt x="78" y="55"/>
                  </a:lnTo>
                  <a:lnTo>
                    <a:pt x="78" y="59"/>
                  </a:lnTo>
                  <a:lnTo>
                    <a:pt x="76" y="62"/>
                  </a:lnTo>
                  <a:lnTo>
                    <a:pt x="72" y="64"/>
                  </a:lnTo>
                  <a:lnTo>
                    <a:pt x="69" y="63"/>
                  </a:lnTo>
                  <a:lnTo>
                    <a:pt x="66" y="6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99" name="Freeform 647"/>
            <p:cNvSpPr>
              <a:spLocks/>
            </p:cNvSpPr>
            <p:nvPr/>
          </p:nvSpPr>
          <p:spPr bwMode="auto">
            <a:xfrm>
              <a:off x="784" y="1653"/>
              <a:ext cx="59" cy="78"/>
            </a:xfrm>
            <a:custGeom>
              <a:avLst/>
              <a:gdLst>
                <a:gd name="T0" fmla="*/ 45 w 59"/>
                <a:gd name="T1" fmla="*/ 72 h 78"/>
                <a:gd name="T2" fmla="*/ 40 w 59"/>
                <a:gd name="T3" fmla="*/ 62 h 78"/>
                <a:gd name="T4" fmla="*/ 33 w 59"/>
                <a:gd name="T5" fmla="*/ 53 h 78"/>
                <a:gd name="T6" fmla="*/ 26 w 59"/>
                <a:gd name="T7" fmla="*/ 45 h 78"/>
                <a:gd name="T8" fmla="*/ 26 w 59"/>
                <a:gd name="T9" fmla="*/ 45 h 78"/>
                <a:gd name="T10" fmla="*/ 16 w 59"/>
                <a:gd name="T11" fmla="*/ 34 h 78"/>
                <a:gd name="T12" fmla="*/ 8 w 59"/>
                <a:gd name="T13" fmla="*/ 23 h 78"/>
                <a:gd name="T14" fmla="*/ 1 w 59"/>
                <a:gd name="T15" fmla="*/ 11 h 78"/>
                <a:gd name="T16" fmla="*/ 1 w 59"/>
                <a:gd name="T17" fmla="*/ 11 h 78"/>
                <a:gd name="T18" fmla="*/ 0 w 59"/>
                <a:gd name="T19" fmla="*/ 8 h 78"/>
                <a:gd name="T20" fmla="*/ 0 w 59"/>
                <a:gd name="T21" fmla="*/ 4 h 78"/>
                <a:gd name="T22" fmla="*/ 2 w 59"/>
                <a:gd name="T23" fmla="*/ 1 h 78"/>
                <a:gd name="T24" fmla="*/ 2 w 59"/>
                <a:gd name="T25" fmla="*/ 1 h 78"/>
                <a:gd name="T26" fmla="*/ 6 w 59"/>
                <a:gd name="T27" fmla="*/ 0 h 78"/>
                <a:gd name="T28" fmla="*/ 9 w 59"/>
                <a:gd name="T29" fmla="*/ 0 h 78"/>
                <a:gd name="T30" fmla="*/ 12 w 59"/>
                <a:gd name="T31" fmla="*/ 2 h 78"/>
                <a:gd name="T32" fmla="*/ 12 w 59"/>
                <a:gd name="T33" fmla="*/ 2 h 78"/>
                <a:gd name="T34" fmla="*/ 19 w 59"/>
                <a:gd name="T35" fmla="*/ 15 h 78"/>
                <a:gd name="T36" fmla="*/ 27 w 59"/>
                <a:gd name="T37" fmla="*/ 26 h 78"/>
                <a:gd name="T38" fmla="*/ 36 w 59"/>
                <a:gd name="T39" fmla="*/ 36 h 78"/>
                <a:gd name="T40" fmla="*/ 36 w 59"/>
                <a:gd name="T41" fmla="*/ 36 h 78"/>
                <a:gd name="T42" fmla="*/ 45 w 59"/>
                <a:gd name="T43" fmla="*/ 46 h 78"/>
                <a:gd name="T44" fmla="*/ 53 w 59"/>
                <a:gd name="T45" fmla="*/ 57 h 78"/>
                <a:gd name="T46" fmla="*/ 59 w 59"/>
                <a:gd name="T47" fmla="*/ 70 h 78"/>
                <a:gd name="T48" fmla="*/ 59 w 59"/>
                <a:gd name="T49" fmla="*/ 70 h 78"/>
                <a:gd name="T50" fmla="*/ 58 w 59"/>
                <a:gd name="T51" fmla="*/ 74 h 78"/>
                <a:gd name="T52" fmla="*/ 56 w 59"/>
                <a:gd name="T53" fmla="*/ 76 h 78"/>
                <a:gd name="T54" fmla="*/ 52 w 59"/>
                <a:gd name="T55" fmla="*/ 78 h 78"/>
                <a:gd name="T56" fmla="*/ 52 w 59"/>
                <a:gd name="T57" fmla="*/ 78 h 78"/>
                <a:gd name="T58" fmla="*/ 49 w 59"/>
                <a:gd name="T59" fmla="*/ 77 h 78"/>
                <a:gd name="T60" fmla="*/ 46 w 59"/>
                <a:gd name="T61" fmla="*/ 75 h 78"/>
                <a:gd name="T62" fmla="*/ 45 w 59"/>
                <a:gd name="T63" fmla="*/ 72 h 78"/>
                <a:gd name="T64" fmla="*/ 45 w 59"/>
                <a:gd name="T65" fmla="*/ 72 h 7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9"/>
                <a:gd name="T100" fmla="*/ 0 h 78"/>
                <a:gd name="T101" fmla="*/ 59 w 59"/>
                <a:gd name="T102" fmla="*/ 78 h 7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9" h="78">
                  <a:moveTo>
                    <a:pt x="45" y="72"/>
                  </a:moveTo>
                  <a:lnTo>
                    <a:pt x="40" y="62"/>
                  </a:lnTo>
                  <a:lnTo>
                    <a:pt x="33" y="53"/>
                  </a:lnTo>
                  <a:lnTo>
                    <a:pt x="26" y="45"/>
                  </a:lnTo>
                  <a:lnTo>
                    <a:pt x="16" y="34"/>
                  </a:lnTo>
                  <a:lnTo>
                    <a:pt x="8" y="23"/>
                  </a:lnTo>
                  <a:lnTo>
                    <a:pt x="1" y="11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1"/>
                  </a:lnTo>
                  <a:lnTo>
                    <a:pt x="6" y="0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9" y="15"/>
                  </a:lnTo>
                  <a:lnTo>
                    <a:pt x="27" y="26"/>
                  </a:lnTo>
                  <a:lnTo>
                    <a:pt x="36" y="36"/>
                  </a:lnTo>
                  <a:lnTo>
                    <a:pt x="45" y="46"/>
                  </a:lnTo>
                  <a:lnTo>
                    <a:pt x="53" y="57"/>
                  </a:lnTo>
                  <a:lnTo>
                    <a:pt x="59" y="70"/>
                  </a:lnTo>
                  <a:lnTo>
                    <a:pt x="58" y="74"/>
                  </a:lnTo>
                  <a:lnTo>
                    <a:pt x="56" y="76"/>
                  </a:lnTo>
                  <a:lnTo>
                    <a:pt x="52" y="78"/>
                  </a:lnTo>
                  <a:lnTo>
                    <a:pt x="49" y="77"/>
                  </a:lnTo>
                  <a:lnTo>
                    <a:pt x="46" y="75"/>
                  </a:lnTo>
                  <a:lnTo>
                    <a:pt x="45" y="7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00" name="Freeform 648"/>
            <p:cNvSpPr>
              <a:spLocks/>
            </p:cNvSpPr>
            <p:nvPr/>
          </p:nvSpPr>
          <p:spPr bwMode="auto">
            <a:xfrm>
              <a:off x="795" y="1630"/>
              <a:ext cx="67" cy="63"/>
            </a:xfrm>
            <a:custGeom>
              <a:avLst/>
              <a:gdLst>
                <a:gd name="T0" fmla="*/ 54 w 67"/>
                <a:gd name="T1" fmla="*/ 59 h 63"/>
                <a:gd name="T2" fmla="*/ 38 w 67"/>
                <a:gd name="T3" fmla="*/ 42 h 63"/>
                <a:gd name="T4" fmla="*/ 19 w 67"/>
                <a:gd name="T5" fmla="*/ 28 h 63"/>
                <a:gd name="T6" fmla="*/ 2 w 67"/>
                <a:gd name="T7" fmla="*/ 11 h 63"/>
                <a:gd name="T8" fmla="*/ 2 w 67"/>
                <a:gd name="T9" fmla="*/ 11 h 63"/>
                <a:gd name="T10" fmla="*/ 0 w 67"/>
                <a:gd name="T11" fmla="*/ 8 h 63"/>
                <a:gd name="T12" fmla="*/ 0 w 67"/>
                <a:gd name="T13" fmla="*/ 5 h 63"/>
                <a:gd name="T14" fmla="*/ 2 w 67"/>
                <a:gd name="T15" fmla="*/ 2 h 63"/>
                <a:gd name="T16" fmla="*/ 2 w 67"/>
                <a:gd name="T17" fmla="*/ 2 h 63"/>
                <a:gd name="T18" fmla="*/ 5 w 67"/>
                <a:gd name="T19" fmla="*/ 0 h 63"/>
                <a:gd name="T20" fmla="*/ 8 w 67"/>
                <a:gd name="T21" fmla="*/ 0 h 63"/>
                <a:gd name="T22" fmla="*/ 12 w 67"/>
                <a:gd name="T23" fmla="*/ 2 h 63"/>
                <a:gd name="T24" fmla="*/ 12 w 67"/>
                <a:gd name="T25" fmla="*/ 2 h 63"/>
                <a:gd name="T26" fmla="*/ 23 w 67"/>
                <a:gd name="T27" fmla="*/ 12 h 63"/>
                <a:gd name="T28" fmla="*/ 35 w 67"/>
                <a:gd name="T29" fmla="*/ 21 h 63"/>
                <a:gd name="T30" fmla="*/ 47 w 67"/>
                <a:gd name="T31" fmla="*/ 31 h 63"/>
                <a:gd name="T32" fmla="*/ 47 w 67"/>
                <a:gd name="T33" fmla="*/ 31 h 63"/>
                <a:gd name="T34" fmla="*/ 54 w 67"/>
                <a:gd name="T35" fmla="*/ 38 h 63"/>
                <a:gd name="T36" fmla="*/ 61 w 67"/>
                <a:gd name="T37" fmla="*/ 45 h 63"/>
                <a:gd name="T38" fmla="*/ 66 w 67"/>
                <a:gd name="T39" fmla="*/ 53 h 63"/>
                <a:gd name="T40" fmla="*/ 66 w 67"/>
                <a:gd name="T41" fmla="*/ 53 h 63"/>
                <a:gd name="T42" fmla="*/ 67 w 67"/>
                <a:gd name="T43" fmla="*/ 56 h 63"/>
                <a:gd name="T44" fmla="*/ 66 w 67"/>
                <a:gd name="T45" fmla="*/ 59 h 63"/>
                <a:gd name="T46" fmla="*/ 63 w 67"/>
                <a:gd name="T47" fmla="*/ 62 h 63"/>
                <a:gd name="T48" fmla="*/ 63 w 67"/>
                <a:gd name="T49" fmla="*/ 62 h 63"/>
                <a:gd name="T50" fmla="*/ 60 w 67"/>
                <a:gd name="T51" fmla="*/ 63 h 63"/>
                <a:gd name="T52" fmla="*/ 56 w 67"/>
                <a:gd name="T53" fmla="*/ 62 h 63"/>
                <a:gd name="T54" fmla="*/ 54 w 67"/>
                <a:gd name="T55" fmla="*/ 59 h 63"/>
                <a:gd name="T56" fmla="*/ 54 w 67"/>
                <a:gd name="T57" fmla="*/ 59 h 6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67"/>
                <a:gd name="T88" fmla="*/ 0 h 63"/>
                <a:gd name="T89" fmla="*/ 67 w 67"/>
                <a:gd name="T90" fmla="*/ 63 h 63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67" h="63">
                  <a:moveTo>
                    <a:pt x="54" y="59"/>
                  </a:moveTo>
                  <a:lnTo>
                    <a:pt x="38" y="42"/>
                  </a:lnTo>
                  <a:lnTo>
                    <a:pt x="19" y="28"/>
                  </a:lnTo>
                  <a:lnTo>
                    <a:pt x="2" y="11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2" y="2"/>
                  </a:lnTo>
                  <a:lnTo>
                    <a:pt x="23" y="12"/>
                  </a:lnTo>
                  <a:lnTo>
                    <a:pt x="35" y="21"/>
                  </a:lnTo>
                  <a:lnTo>
                    <a:pt x="47" y="31"/>
                  </a:lnTo>
                  <a:lnTo>
                    <a:pt x="54" y="38"/>
                  </a:lnTo>
                  <a:lnTo>
                    <a:pt x="61" y="45"/>
                  </a:lnTo>
                  <a:lnTo>
                    <a:pt x="66" y="53"/>
                  </a:lnTo>
                  <a:lnTo>
                    <a:pt x="67" y="56"/>
                  </a:lnTo>
                  <a:lnTo>
                    <a:pt x="66" y="59"/>
                  </a:lnTo>
                  <a:lnTo>
                    <a:pt x="63" y="62"/>
                  </a:lnTo>
                  <a:lnTo>
                    <a:pt x="60" y="63"/>
                  </a:lnTo>
                  <a:lnTo>
                    <a:pt x="56" y="62"/>
                  </a:lnTo>
                  <a:lnTo>
                    <a:pt x="54" y="5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01" name="Freeform 649"/>
            <p:cNvSpPr>
              <a:spLocks/>
            </p:cNvSpPr>
            <p:nvPr/>
          </p:nvSpPr>
          <p:spPr bwMode="auto">
            <a:xfrm>
              <a:off x="818" y="1613"/>
              <a:ext cx="55" cy="77"/>
            </a:xfrm>
            <a:custGeom>
              <a:avLst/>
              <a:gdLst>
                <a:gd name="T0" fmla="*/ 42 w 55"/>
                <a:gd name="T1" fmla="*/ 73 h 77"/>
                <a:gd name="T2" fmla="*/ 38 w 55"/>
                <a:gd name="T3" fmla="*/ 64 h 77"/>
                <a:gd name="T4" fmla="*/ 33 w 55"/>
                <a:gd name="T5" fmla="*/ 55 h 77"/>
                <a:gd name="T6" fmla="*/ 26 w 55"/>
                <a:gd name="T7" fmla="*/ 47 h 77"/>
                <a:gd name="T8" fmla="*/ 26 w 55"/>
                <a:gd name="T9" fmla="*/ 47 h 77"/>
                <a:gd name="T10" fmla="*/ 25 w 55"/>
                <a:gd name="T11" fmla="*/ 45 h 77"/>
                <a:gd name="T12" fmla="*/ 23 w 55"/>
                <a:gd name="T13" fmla="*/ 43 h 77"/>
                <a:gd name="T14" fmla="*/ 22 w 55"/>
                <a:gd name="T15" fmla="*/ 41 h 77"/>
                <a:gd name="T16" fmla="*/ 22 w 55"/>
                <a:gd name="T17" fmla="*/ 41 h 77"/>
                <a:gd name="T18" fmla="*/ 16 w 55"/>
                <a:gd name="T19" fmla="*/ 33 h 77"/>
                <a:gd name="T20" fmla="*/ 10 w 55"/>
                <a:gd name="T21" fmla="*/ 26 h 77"/>
                <a:gd name="T22" fmla="*/ 5 w 55"/>
                <a:gd name="T23" fmla="*/ 18 h 77"/>
                <a:gd name="T24" fmla="*/ 5 w 55"/>
                <a:gd name="T25" fmla="*/ 18 h 77"/>
                <a:gd name="T26" fmla="*/ 3 w 55"/>
                <a:gd name="T27" fmla="*/ 16 h 77"/>
                <a:gd name="T28" fmla="*/ 2 w 55"/>
                <a:gd name="T29" fmla="*/ 13 h 77"/>
                <a:gd name="T30" fmla="*/ 1 w 55"/>
                <a:gd name="T31" fmla="*/ 11 h 77"/>
                <a:gd name="T32" fmla="*/ 1 w 55"/>
                <a:gd name="T33" fmla="*/ 11 h 77"/>
                <a:gd name="T34" fmla="*/ 1 w 55"/>
                <a:gd name="T35" fmla="*/ 11 h 77"/>
                <a:gd name="T36" fmla="*/ 1 w 55"/>
                <a:gd name="T37" fmla="*/ 11 h 77"/>
                <a:gd name="T38" fmla="*/ 1 w 55"/>
                <a:gd name="T39" fmla="*/ 12 h 77"/>
                <a:gd name="T40" fmla="*/ 1 w 55"/>
                <a:gd name="T41" fmla="*/ 12 h 77"/>
                <a:gd name="T42" fmla="*/ 0 w 55"/>
                <a:gd name="T43" fmla="*/ 8 h 77"/>
                <a:gd name="T44" fmla="*/ 0 w 55"/>
                <a:gd name="T45" fmla="*/ 5 h 77"/>
                <a:gd name="T46" fmla="*/ 2 w 55"/>
                <a:gd name="T47" fmla="*/ 2 h 77"/>
                <a:gd name="T48" fmla="*/ 2 w 55"/>
                <a:gd name="T49" fmla="*/ 2 h 77"/>
                <a:gd name="T50" fmla="*/ 5 w 55"/>
                <a:gd name="T51" fmla="*/ 0 h 77"/>
                <a:gd name="T52" fmla="*/ 9 w 55"/>
                <a:gd name="T53" fmla="*/ 1 h 77"/>
                <a:gd name="T54" fmla="*/ 12 w 55"/>
                <a:gd name="T55" fmla="*/ 3 h 77"/>
                <a:gd name="T56" fmla="*/ 12 w 55"/>
                <a:gd name="T57" fmla="*/ 3 h 77"/>
                <a:gd name="T58" fmla="*/ 13 w 55"/>
                <a:gd name="T59" fmla="*/ 6 h 77"/>
                <a:gd name="T60" fmla="*/ 15 w 55"/>
                <a:gd name="T61" fmla="*/ 9 h 77"/>
                <a:gd name="T62" fmla="*/ 16 w 55"/>
                <a:gd name="T63" fmla="*/ 11 h 77"/>
                <a:gd name="T64" fmla="*/ 16 w 55"/>
                <a:gd name="T65" fmla="*/ 11 h 77"/>
                <a:gd name="T66" fmla="*/ 24 w 55"/>
                <a:gd name="T67" fmla="*/ 21 h 77"/>
                <a:gd name="T68" fmla="*/ 32 w 55"/>
                <a:gd name="T69" fmla="*/ 30 h 77"/>
                <a:gd name="T70" fmla="*/ 38 w 55"/>
                <a:gd name="T71" fmla="*/ 40 h 77"/>
                <a:gd name="T72" fmla="*/ 38 w 55"/>
                <a:gd name="T73" fmla="*/ 40 h 77"/>
                <a:gd name="T74" fmla="*/ 45 w 55"/>
                <a:gd name="T75" fmla="*/ 48 h 77"/>
                <a:gd name="T76" fmla="*/ 51 w 55"/>
                <a:gd name="T77" fmla="*/ 58 h 77"/>
                <a:gd name="T78" fmla="*/ 55 w 55"/>
                <a:gd name="T79" fmla="*/ 68 h 77"/>
                <a:gd name="T80" fmla="*/ 55 w 55"/>
                <a:gd name="T81" fmla="*/ 68 h 77"/>
                <a:gd name="T82" fmla="*/ 55 w 55"/>
                <a:gd name="T83" fmla="*/ 72 h 77"/>
                <a:gd name="T84" fmla="*/ 54 w 55"/>
                <a:gd name="T85" fmla="*/ 75 h 77"/>
                <a:gd name="T86" fmla="*/ 51 w 55"/>
                <a:gd name="T87" fmla="*/ 77 h 77"/>
                <a:gd name="T88" fmla="*/ 51 w 55"/>
                <a:gd name="T89" fmla="*/ 77 h 77"/>
                <a:gd name="T90" fmla="*/ 47 w 55"/>
                <a:gd name="T91" fmla="*/ 77 h 77"/>
                <a:gd name="T92" fmla="*/ 44 w 55"/>
                <a:gd name="T93" fmla="*/ 76 h 77"/>
                <a:gd name="T94" fmla="*/ 42 w 55"/>
                <a:gd name="T95" fmla="*/ 73 h 77"/>
                <a:gd name="T96" fmla="*/ 42 w 55"/>
                <a:gd name="T97" fmla="*/ 73 h 7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5"/>
                <a:gd name="T148" fmla="*/ 0 h 77"/>
                <a:gd name="T149" fmla="*/ 55 w 55"/>
                <a:gd name="T150" fmla="*/ 77 h 7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5" h="77">
                  <a:moveTo>
                    <a:pt x="42" y="73"/>
                  </a:moveTo>
                  <a:lnTo>
                    <a:pt x="38" y="64"/>
                  </a:lnTo>
                  <a:lnTo>
                    <a:pt x="33" y="55"/>
                  </a:lnTo>
                  <a:lnTo>
                    <a:pt x="26" y="47"/>
                  </a:lnTo>
                  <a:lnTo>
                    <a:pt x="25" y="45"/>
                  </a:lnTo>
                  <a:lnTo>
                    <a:pt x="23" y="43"/>
                  </a:lnTo>
                  <a:lnTo>
                    <a:pt x="22" y="41"/>
                  </a:lnTo>
                  <a:lnTo>
                    <a:pt x="16" y="33"/>
                  </a:lnTo>
                  <a:lnTo>
                    <a:pt x="10" y="26"/>
                  </a:lnTo>
                  <a:lnTo>
                    <a:pt x="5" y="18"/>
                  </a:lnTo>
                  <a:lnTo>
                    <a:pt x="3" y="16"/>
                  </a:lnTo>
                  <a:lnTo>
                    <a:pt x="2" y="13"/>
                  </a:lnTo>
                  <a:lnTo>
                    <a:pt x="1" y="11"/>
                  </a:lnTo>
                  <a:lnTo>
                    <a:pt x="1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9" y="1"/>
                  </a:lnTo>
                  <a:lnTo>
                    <a:pt x="12" y="3"/>
                  </a:lnTo>
                  <a:lnTo>
                    <a:pt x="13" y="6"/>
                  </a:lnTo>
                  <a:lnTo>
                    <a:pt x="15" y="9"/>
                  </a:lnTo>
                  <a:lnTo>
                    <a:pt x="16" y="11"/>
                  </a:lnTo>
                  <a:lnTo>
                    <a:pt x="24" y="21"/>
                  </a:lnTo>
                  <a:lnTo>
                    <a:pt x="32" y="30"/>
                  </a:lnTo>
                  <a:lnTo>
                    <a:pt x="38" y="40"/>
                  </a:lnTo>
                  <a:lnTo>
                    <a:pt x="45" y="48"/>
                  </a:lnTo>
                  <a:lnTo>
                    <a:pt x="51" y="58"/>
                  </a:lnTo>
                  <a:lnTo>
                    <a:pt x="55" y="68"/>
                  </a:lnTo>
                  <a:lnTo>
                    <a:pt x="55" y="72"/>
                  </a:lnTo>
                  <a:lnTo>
                    <a:pt x="54" y="75"/>
                  </a:lnTo>
                  <a:lnTo>
                    <a:pt x="51" y="77"/>
                  </a:lnTo>
                  <a:lnTo>
                    <a:pt x="47" y="77"/>
                  </a:lnTo>
                  <a:lnTo>
                    <a:pt x="44" y="76"/>
                  </a:lnTo>
                  <a:lnTo>
                    <a:pt x="42" y="7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02" name="Freeform 650"/>
            <p:cNvSpPr>
              <a:spLocks/>
            </p:cNvSpPr>
            <p:nvPr/>
          </p:nvSpPr>
          <p:spPr bwMode="auto">
            <a:xfrm>
              <a:off x="837" y="1586"/>
              <a:ext cx="61" cy="77"/>
            </a:xfrm>
            <a:custGeom>
              <a:avLst/>
              <a:gdLst>
                <a:gd name="T0" fmla="*/ 50 w 61"/>
                <a:gd name="T1" fmla="*/ 76 h 77"/>
                <a:gd name="T2" fmla="*/ 38 w 61"/>
                <a:gd name="T3" fmla="*/ 66 h 77"/>
                <a:gd name="T4" fmla="*/ 28 w 61"/>
                <a:gd name="T5" fmla="*/ 55 h 77"/>
                <a:gd name="T6" fmla="*/ 18 w 61"/>
                <a:gd name="T7" fmla="*/ 44 h 77"/>
                <a:gd name="T8" fmla="*/ 18 w 61"/>
                <a:gd name="T9" fmla="*/ 44 h 77"/>
                <a:gd name="T10" fmla="*/ 13 w 61"/>
                <a:gd name="T11" fmla="*/ 33 h 77"/>
                <a:gd name="T12" fmla="*/ 7 w 61"/>
                <a:gd name="T13" fmla="*/ 21 h 77"/>
                <a:gd name="T14" fmla="*/ 1 w 61"/>
                <a:gd name="T15" fmla="*/ 11 h 77"/>
                <a:gd name="T16" fmla="*/ 1 w 61"/>
                <a:gd name="T17" fmla="*/ 11 h 77"/>
                <a:gd name="T18" fmla="*/ 0 w 61"/>
                <a:gd name="T19" fmla="*/ 7 h 77"/>
                <a:gd name="T20" fmla="*/ 1 w 61"/>
                <a:gd name="T21" fmla="*/ 4 h 77"/>
                <a:gd name="T22" fmla="*/ 3 w 61"/>
                <a:gd name="T23" fmla="*/ 1 h 77"/>
                <a:gd name="T24" fmla="*/ 3 w 61"/>
                <a:gd name="T25" fmla="*/ 1 h 77"/>
                <a:gd name="T26" fmla="*/ 7 w 61"/>
                <a:gd name="T27" fmla="*/ 0 h 77"/>
                <a:gd name="T28" fmla="*/ 10 w 61"/>
                <a:gd name="T29" fmla="*/ 1 h 77"/>
                <a:gd name="T30" fmla="*/ 13 w 61"/>
                <a:gd name="T31" fmla="*/ 4 h 77"/>
                <a:gd name="T32" fmla="*/ 13 w 61"/>
                <a:gd name="T33" fmla="*/ 4 h 77"/>
                <a:gd name="T34" fmla="*/ 20 w 61"/>
                <a:gd name="T35" fmla="*/ 15 h 77"/>
                <a:gd name="T36" fmla="*/ 26 w 61"/>
                <a:gd name="T37" fmla="*/ 27 h 77"/>
                <a:gd name="T38" fmla="*/ 31 w 61"/>
                <a:gd name="T39" fmla="*/ 39 h 77"/>
                <a:gd name="T40" fmla="*/ 31 w 61"/>
                <a:gd name="T41" fmla="*/ 39 h 77"/>
                <a:gd name="T42" fmla="*/ 40 w 61"/>
                <a:gd name="T43" fmla="*/ 48 h 77"/>
                <a:gd name="T44" fmla="*/ 49 w 61"/>
                <a:gd name="T45" fmla="*/ 57 h 77"/>
                <a:gd name="T46" fmla="*/ 58 w 61"/>
                <a:gd name="T47" fmla="*/ 65 h 77"/>
                <a:gd name="T48" fmla="*/ 58 w 61"/>
                <a:gd name="T49" fmla="*/ 65 h 77"/>
                <a:gd name="T50" fmla="*/ 61 w 61"/>
                <a:gd name="T51" fmla="*/ 67 h 77"/>
                <a:gd name="T52" fmla="*/ 61 w 61"/>
                <a:gd name="T53" fmla="*/ 71 h 77"/>
                <a:gd name="T54" fmla="*/ 60 w 61"/>
                <a:gd name="T55" fmla="*/ 75 h 77"/>
                <a:gd name="T56" fmla="*/ 60 w 61"/>
                <a:gd name="T57" fmla="*/ 75 h 77"/>
                <a:gd name="T58" fmla="*/ 57 w 61"/>
                <a:gd name="T59" fmla="*/ 77 h 77"/>
                <a:gd name="T60" fmla="*/ 53 w 61"/>
                <a:gd name="T61" fmla="*/ 77 h 77"/>
                <a:gd name="T62" fmla="*/ 50 w 61"/>
                <a:gd name="T63" fmla="*/ 76 h 77"/>
                <a:gd name="T64" fmla="*/ 50 w 61"/>
                <a:gd name="T65" fmla="*/ 76 h 7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1"/>
                <a:gd name="T100" fmla="*/ 0 h 77"/>
                <a:gd name="T101" fmla="*/ 61 w 61"/>
                <a:gd name="T102" fmla="*/ 77 h 7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1" h="77">
                  <a:moveTo>
                    <a:pt x="50" y="76"/>
                  </a:moveTo>
                  <a:lnTo>
                    <a:pt x="38" y="66"/>
                  </a:lnTo>
                  <a:lnTo>
                    <a:pt x="28" y="55"/>
                  </a:lnTo>
                  <a:lnTo>
                    <a:pt x="18" y="44"/>
                  </a:lnTo>
                  <a:lnTo>
                    <a:pt x="13" y="33"/>
                  </a:lnTo>
                  <a:lnTo>
                    <a:pt x="7" y="21"/>
                  </a:lnTo>
                  <a:lnTo>
                    <a:pt x="1" y="11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1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3" y="4"/>
                  </a:lnTo>
                  <a:lnTo>
                    <a:pt x="20" y="15"/>
                  </a:lnTo>
                  <a:lnTo>
                    <a:pt x="26" y="27"/>
                  </a:lnTo>
                  <a:lnTo>
                    <a:pt x="31" y="39"/>
                  </a:lnTo>
                  <a:lnTo>
                    <a:pt x="40" y="48"/>
                  </a:lnTo>
                  <a:lnTo>
                    <a:pt x="49" y="57"/>
                  </a:lnTo>
                  <a:lnTo>
                    <a:pt x="58" y="65"/>
                  </a:lnTo>
                  <a:lnTo>
                    <a:pt x="61" y="67"/>
                  </a:lnTo>
                  <a:lnTo>
                    <a:pt x="61" y="71"/>
                  </a:lnTo>
                  <a:lnTo>
                    <a:pt x="60" y="75"/>
                  </a:lnTo>
                  <a:lnTo>
                    <a:pt x="57" y="77"/>
                  </a:lnTo>
                  <a:lnTo>
                    <a:pt x="53" y="77"/>
                  </a:lnTo>
                  <a:lnTo>
                    <a:pt x="50" y="7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03" name="Freeform 651"/>
            <p:cNvSpPr>
              <a:spLocks/>
            </p:cNvSpPr>
            <p:nvPr/>
          </p:nvSpPr>
          <p:spPr bwMode="auto">
            <a:xfrm>
              <a:off x="865" y="1571"/>
              <a:ext cx="44" cy="83"/>
            </a:xfrm>
            <a:custGeom>
              <a:avLst/>
              <a:gdLst>
                <a:gd name="T0" fmla="*/ 31 w 44"/>
                <a:gd name="T1" fmla="*/ 80 h 83"/>
                <a:gd name="T2" fmla="*/ 21 w 44"/>
                <a:gd name="T3" fmla="*/ 57 h 83"/>
                <a:gd name="T4" fmla="*/ 10 w 44"/>
                <a:gd name="T5" fmla="*/ 35 h 83"/>
                <a:gd name="T6" fmla="*/ 1 w 44"/>
                <a:gd name="T7" fmla="*/ 13 h 83"/>
                <a:gd name="T8" fmla="*/ 1 w 44"/>
                <a:gd name="T9" fmla="*/ 13 h 83"/>
                <a:gd name="T10" fmla="*/ 0 w 44"/>
                <a:gd name="T11" fmla="*/ 11 h 83"/>
                <a:gd name="T12" fmla="*/ 1 w 44"/>
                <a:gd name="T13" fmla="*/ 8 h 83"/>
                <a:gd name="T14" fmla="*/ 1 w 44"/>
                <a:gd name="T15" fmla="*/ 6 h 83"/>
                <a:gd name="T16" fmla="*/ 1 w 44"/>
                <a:gd name="T17" fmla="*/ 6 h 83"/>
                <a:gd name="T18" fmla="*/ 2 w 44"/>
                <a:gd name="T19" fmla="*/ 3 h 83"/>
                <a:gd name="T20" fmla="*/ 4 w 44"/>
                <a:gd name="T21" fmla="*/ 0 h 83"/>
                <a:gd name="T22" fmla="*/ 8 w 44"/>
                <a:gd name="T23" fmla="*/ 0 h 83"/>
                <a:gd name="T24" fmla="*/ 8 w 44"/>
                <a:gd name="T25" fmla="*/ 0 h 83"/>
                <a:gd name="T26" fmla="*/ 11 w 44"/>
                <a:gd name="T27" fmla="*/ 1 h 83"/>
                <a:gd name="T28" fmla="*/ 14 w 44"/>
                <a:gd name="T29" fmla="*/ 3 h 83"/>
                <a:gd name="T30" fmla="*/ 15 w 44"/>
                <a:gd name="T31" fmla="*/ 7 h 83"/>
                <a:gd name="T32" fmla="*/ 15 w 44"/>
                <a:gd name="T33" fmla="*/ 7 h 83"/>
                <a:gd name="T34" fmla="*/ 15 w 44"/>
                <a:gd name="T35" fmla="*/ 8 h 83"/>
                <a:gd name="T36" fmla="*/ 15 w 44"/>
                <a:gd name="T37" fmla="*/ 10 h 83"/>
                <a:gd name="T38" fmla="*/ 15 w 44"/>
                <a:gd name="T39" fmla="*/ 12 h 83"/>
                <a:gd name="T40" fmla="*/ 15 w 44"/>
                <a:gd name="T41" fmla="*/ 12 h 83"/>
                <a:gd name="T42" fmla="*/ 24 w 44"/>
                <a:gd name="T43" fmla="*/ 32 h 83"/>
                <a:gd name="T44" fmla="*/ 34 w 44"/>
                <a:gd name="T45" fmla="*/ 53 h 83"/>
                <a:gd name="T46" fmla="*/ 43 w 44"/>
                <a:gd name="T47" fmla="*/ 74 h 83"/>
                <a:gd name="T48" fmla="*/ 43 w 44"/>
                <a:gd name="T49" fmla="*/ 74 h 83"/>
                <a:gd name="T50" fmla="*/ 44 w 44"/>
                <a:gd name="T51" fmla="*/ 77 h 83"/>
                <a:gd name="T52" fmla="*/ 43 w 44"/>
                <a:gd name="T53" fmla="*/ 81 h 83"/>
                <a:gd name="T54" fmla="*/ 40 w 44"/>
                <a:gd name="T55" fmla="*/ 83 h 83"/>
                <a:gd name="T56" fmla="*/ 40 w 44"/>
                <a:gd name="T57" fmla="*/ 83 h 83"/>
                <a:gd name="T58" fmla="*/ 37 w 44"/>
                <a:gd name="T59" fmla="*/ 83 h 83"/>
                <a:gd name="T60" fmla="*/ 33 w 44"/>
                <a:gd name="T61" fmla="*/ 82 h 83"/>
                <a:gd name="T62" fmla="*/ 31 w 44"/>
                <a:gd name="T63" fmla="*/ 80 h 83"/>
                <a:gd name="T64" fmla="*/ 31 w 44"/>
                <a:gd name="T65" fmla="*/ 80 h 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"/>
                <a:gd name="T100" fmla="*/ 0 h 83"/>
                <a:gd name="T101" fmla="*/ 44 w 44"/>
                <a:gd name="T102" fmla="*/ 83 h 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" h="83">
                  <a:moveTo>
                    <a:pt x="31" y="80"/>
                  </a:moveTo>
                  <a:lnTo>
                    <a:pt x="21" y="57"/>
                  </a:lnTo>
                  <a:lnTo>
                    <a:pt x="10" y="35"/>
                  </a:lnTo>
                  <a:lnTo>
                    <a:pt x="1" y="13"/>
                  </a:lnTo>
                  <a:lnTo>
                    <a:pt x="0" y="11"/>
                  </a:lnTo>
                  <a:lnTo>
                    <a:pt x="1" y="8"/>
                  </a:lnTo>
                  <a:lnTo>
                    <a:pt x="1" y="6"/>
                  </a:lnTo>
                  <a:lnTo>
                    <a:pt x="2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11" y="1"/>
                  </a:lnTo>
                  <a:lnTo>
                    <a:pt x="14" y="3"/>
                  </a:lnTo>
                  <a:lnTo>
                    <a:pt x="15" y="7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5" y="12"/>
                  </a:lnTo>
                  <a:lnTo>
                    <a:pt x="24" y="32"/>
                  </a:lnTo>
                  <a:lnTo>
                    <a:pt x="34" y="53"/>
                  </a:lnTo>
                  <a:lnTo>
                    <a:pt x="43" y="74"/>
                  </a:lnTo>
                  <a:lnTo>
                    <a:pt x="44" y="77"/>
                  </a:lnTo>
                  <a:lnTo>
                    <a:pt x="43" y="81"/>
                  </a:lnTo>
                  <a:lnTo>
                    <a:pt x="40" y="83"/>
                  </a:lnTo>
                  <a:lnTo>
                    <a:pt x="37" y="83"/>
                  </a:lnTo>
                  <a:lnTo>
                    <a:pt x="33" y="82"/>
                  </a:lnTo>
                  <a:lnTo>
                    <a:pt x="31" y="8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04" name="Freeform 652"/>
            <p:cNvSpPr>
              <a:spLocks/>
            </p:cNvSpPr>
            <p:nvPr/>
          </p:nvSpPr>
          <p:spPr bwMode="auto">
            <a:xfrm>
              <a:off x="891" y="1559"/>
              <a:ext cx="53" cy="81"/>
            </a:xfrm>
            <a:custGeom>
              <a:avLst/>
              <a:gdLst>
                <a:gd name="T0" fmla="*/ 41 w 53"/>
                <a:gd name="T1" fmla="*/ 78 h 81"/>
                <a:gd name="T2" fmla="*/ 24 w 53"/>
                <a:gd name="T3" fmla="*/ 57 h 81"/>
                <a:gd name="T4" fmla="*/ 11 w 53"/>
                <a:gd name="T5" fmla="*/ 34 h 81"/>
                <a:gd name="T6" fmla="*/ 0 w 53"/>
                <a:gd name="T7" fmla="*/ 9 h 81"/>
                <a:gd name="T8" fmla="*/ 0 w 53"/>
                <a:gd name="T9" fmla="*/ 9 h 81"/>
                <a:gd name="T10" fmla="*/ 0 w 53"/>
                <a:gd name="T11" fmla="*/ 6 h 81"/>
                <a:gd name="T12" fmla="*/ 1 w 53"/>
                <a:gd name="T13" fmla="*/ 3 h 81"/>
                <a:gd name="T14" fmla="*/ 4 w 53"/>
                <a:gd name="T15" fmla="*/ 0 h 81"/>
                <a:gd name="T16" fmla="*/ 4 w 53"/>
                <a:gd name="T17" fmla="*/ 0 h 81"/>
                <a:gd name="T18" fmla="*/ 8 w 53"/>
                <a:gd name="T19" fmla="*/ 0 h 81"/>
                <a:gd name="T20" fmla="*/ 11 w 53"/>
                <a:gd name="T21" fmla="*/ 1 h 81"/>
                <a:gd name="T22" fmla="*/ 13 w 53"/>
                <a:gd name="T23" fmla="*/ 4 h 81"/>
                <a:gd name="T24" fmla="*/ 13 w 53"/>
                <a:gd name="T25" fmla="*/ 4 h 81"/>
                <a:gd name="T26" fmla="*/ 23 w 53"/>
                <a:gd name="T27" fmla="*/ 28 h 81"/>
                <a:gd name="T28" fmla="*/ 36 w 53"/>
                <a:gd name="T29" fmla="*/ 50 h 81"/>
                <a:gd name="T30" fmla="*/ 51 w 53"/>
                <a:gd name="T31" fmla="*/ 70 h 81"/>
                <a:gd name="T32" fmla="*/ 51 w 53"/>
                <a:gd name="T33" fmla="*/ 70 h 81"/>
                <a:gd name="T34" fmla="*/ 53 w 53"/>
                <a:gd name="T35" fmla="*/ 73 h 81"/>
                <a:gd name="T36" fmla="*/ 52 w 53"/>
                <a:gd name="T37" fmla="*/ 77 h 81"/>
                <a:gd name="T38" fmla="*/ 50 w 53"/>
                <a:gd name="T39" fmla="*/ 79 h 81"/>
                <a:gd name="T40" fmla="*/ 50 w 53"/>
                <a:gd name="T41" fmla="*/ 79 h 81"/>
                <a:gd name="T42" fmla="*/ 47 w 53"/>
                <a:gd name="T43" fmla="*/ 81 h 81"/>
                <a:gd name="T44" fmla="*/ 44 w 53"/>
                <a:gd name="T45" fmla="*/ 80 h 81"/>
                <a:gd name="T46" fmla="*/ 41 w 53"/>
                <a:gd name="T47" fmla="*/ 78 h 81"/>
                <a:gd name="T48" fmla="*/ 41 w 53"/>
                <a:gd name="T49" fmla="*/ 78 h 8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3"/>
                <a:gd name="T76" fmla="*/ 0 h 81"/>
                <a:gd name="T77" fmla="*/ 53 w 53"/>
                <a:gd name="T78" fmla="*/ 81 h 8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3" h="81">
                  <a:moveTo>
                    <a:pt x="41" y="78"/>
                  </a:moveTo>
                  <a:lnTo>
                    <a:pt x="24" y="57"/>
                  </a:lnTo>
                  <a:lnTo>
                    <a:pt x="11" y="34"/>
                  </a:lnTo>
                  <a:lnTo>
                    <a:pt x="0" y="9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11" y="1"/>
                  </a:lnTo>
                  <a:lnTo>
                    <a:pt x="13" y="4"/>
                  </a:lnTo>
                  <a:lnTo>
                    <a:pt x="23" y="28"/>
                  </a:lnTo>
                  <a:lnTo>
                    <a:pt x="36" y="50"/>
                  </a:lnTo>
                  <a:lnTo>
                    <a:pt x="51" y="70"/>
                  </a:lnTo>
                  <a:lnTo>
                    <a:pt x="53" y="73"/>
                  </a:lnTo>
                  <a:lnTo>
                    <a:pt x="52" y="77"/>
                  </a:lnTo>
                  <a:lnTo>
                    <a:pt x="50" y="79"/>
                  </a:lnTo>
                  <a:lnTo>
                    <a:pt x="47" y="81"/>
                  </a:lnTo>
                  <a:lnTo>
                    <a:pt x="44" y="80"/>
                  </a:lnTo>
                  <a:lnTo>
                    <a:pt x="41" y="7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05" name="Freeform 653"/>
            <p:cNvSpPr>
              <a:spLocks/>
            </p:cNvSpPr>
            <p:nvPr/>
          </p:nvSpPr>
          <p:spPr bwMode="auto">
            <a:xfrm>
              <a:off x="927" y="1548"/>
              <a:ext cx="28" cy="88"/>
            </a:xfrm>
            <a:custGeom>
              <a:avLst/>
              <a:gdLst>
                <a:gd name="T0" fmla="*/ 14 w 28"/>
                <a:gd name="T1" fmla="*/ 80 h 88"/>
                <a:gd name="T2" fmla="*/ 14 w 28"/>
                <a:gd name="T3" fmla="*/ 78 h 88"/>
                <a:gd name="T4" fmla="*/ 14 w 28"/>
                <a:gd name="T5" fmla="*/ 77 h 88"/>
                <a:gd name="T6" fmla="*/ 14 w 28"/>
                <a:gd name="T7" fmla="*/ 76 h 88"/>
                <a:gd name="T8" fmla="*/ 14 w 28"/>
                <a:gd name="T9" fmla="*/ 76 h 88"/>
                <a:gd name="T10" fmla="*/ 11 w 28"/>
                <a:gd name="T11" fmla="*/ 68 h 88"/>
                <a:gd name="T12" fmla="*/ 8 w 28"/>
                <a:gd name="T13" fmla="*/ 60 h 88"/>
                <a:gd name="T14" fmla="*/ 6 w 28"/>
                <a:gd name="T15" fmla="*/ 53 h 88"/>
                <a:gd name="T16" fmla="*/ 6 w 28"/>
                <a:gd name="T17" fmla="*/ 53 h 88"/>
                <a:gd name="T18" fmla="*/ 4 w 28"/>
                <a:gd name="T19" fmla="*/ 45 h 88"/>
                <a:gd name="T20" fmla="*/ 2 w 28"/>
                <a:gd name="T21" fmla="*/ 37 h 88"/>
                <a:gd name="T22" fmla="*/ 0 w 28"/>
                <a:gd name="T23" fmla="*/ 28 h 88"/>
                <a:gd name="T24" fmla="*/ 0 w 28"/>
                <a:gd name="T25" fmla="*/ 28 h 88"/>
                <a:gd name="T26" fmla="*/ 0 w 28"/>
                <a:gd name="T27" fmla="*/ 20 h 88"/>
                <a:gd name="T28" fmla="*/ 1 w 28"/>
                <a:gd name="T29" fmla="*/ 13 h 88"/>
                <a:gd name="T30" fmla="*/ 2 w 28"/>
                <a:gd name="T31" fmla="*/ 6 h 88"/>
                <a:gd name="T32" fmla="*/ 2 w 28"/>
                <a:gd name="T33" fmla="*/ 6 h 88"/>
                <a:gd name="T34" fmla="*/ 3 w 28"/>
                <a:gd name="T35" fmla="*/ 2 h 88"/>
                <a:gd name="T36" fmla="*/ 6 w 28"/>
                <a:gd name="T37" fmla="*/ 0 h 88"/>
                <a:gd name="T38" fmla="*/ 10 w 28"/>
                <a:gd name="T39" fmla="*/ 0 h 88"/>
                <a:gd name="T40" fmla="*/ 10 w 28"/>
                <a:gd name="T41" fmla="*/ 0 h 88"/>
                <a:gd name="T42" fmla="*/ 13 w 28"/>
                <a:gd name="T43" fmla="*/ 1 h 88"/>
                <a:gd name="T44" fmla="*/ 15 w 28"/>
                <a:gd name="T45" fmla="*/ 4 h 88"/>
                <a:gd name="T46" fmla="*/ 15 w 28"/>
                <a:gd name="T47" fmla="*/ 8 h 88"/>
                <a:gd name="T48" fmla="*/ 15 w 28"/>
                <a:gd name="T49" fmla="*/ 8 h 88"/>
                <a:gd name="T50" fmla="*/ 14 w 28"/>
                <a:gd name="T51" fmla="*/ 21 h 88"/>
                <a:gd name="T52" fmla="*/ 15 w 28"/>
                <a:gd name="T53" fmla="*/ 34 h 88"/>
                <a:gd name="T54" fmla="*/ 18 w 28"/>
                <a:gd name="T55" fmla="*/ 46 h 88"/>
                <a:gd name="T56" fmla="*/ 18 w 28"/>
                <a:gd name="T57" fmla="*/ 46 h 88"/>
                <a:gd name="T58" fmla="*/ 21 w 28"/>
                <a:gd name="T59" fmla="*/ 54 h 88"/>
                <a:gd name="T60" fmla="*/ 24 w 28"/>
                <a:gd name="T61" fmla="*/ 62 h 88"/>
                <a:gd name="T62" fmla="*/ 27 w 28"/>
                <a:gd name="T63" fmla="*/ 71 h 88"/>
                <a:gd name="T64" fmla="*/ 27 w 28"/>
                <a:gd name="T65" fmla="*/ 71 h 88"/>
                <a:gd name="T66" fmla="*/ 28 w 28"/>
                <a:gd name="T67" fmla="*/ 75 h 88"/>
                <a:gd name="T68" fmla="*/ 28 w 28"/>
                <a:gd name="T69" fmla="*/ 79 h 88"/>
                <a:gd name="T70" fmla="*/ 28 w 28"/>
                <a:gd name="T71" fmla="*/ 83 h 88"/>
                <a:gd name="T72" fmla="*/ 28 w 28"/>
                <a:gd name="T73" fmla="*/ 83 h 88"/>
                <a:gd name="T74" fmla="*/ 25 w 28"/>
                <a:gd name="T75" fmla="*/ 86 h 88"/>
                <a:gd name="T76" fmla="*/ 22 w 28"/>
                <a:gd name="T77" fmla="*/ 88 h 88"/>
                <a:gd name="T78" fmla="*/ 19 w 28"/>
                <a:gd name="T79" fmla="*/ 88 h 88"/>
                <a:gd name="T80" fmla="*/ 19 w 28"/>
                <a:gd name="T81" fmla="*/ 88 h 88"/>
                <a:gd name="T82" fmla="*/ 16 w 28"/>
                <a:gd name="T83" fmla="*/ 86 h 88"/>
                <a:gd name="T84" fmla="*/ 14 w 28"/>
                <a:gd name="T85" fmla="*/ 83 h 88"/>
                <a:gd name="T86" fmla="*/ 14 w 28"/>
                <a:gd name="T87" fmla="*/ 80 h 88"/>
                <a:gd name="T88" fmla="*/ 14 w 28"/>
                <a:gd name="T89" fmla="*/ 80 h 8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8"/>
                <a:gd name="T136" fmla="*/ 0 h 88"/>
                <a:gd name="T137" fmla="*/ 28 w 28"/>
                <a:gd name="T138" fmla="*/ 88 h 8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8" h="88">
                  <a:moveTo>
                    <a:pt x="14" y="80"/>
                  </a:moveTo>
                  <a:lnTo>
                    <a:pt x="14" y="78"/>
                  </a:lnTo>
                  <a:lnTo>
                    <a:pt x="14" y="77"/>
                  </a:lnTo>
                  <a:lnTo>
                    <a:pt x="14" y="76"/>
                  </a:lnTo>
                  <a:lnTo>
                    <a:pt x="11" y="68"/>
                  </a:lnTo>
                  <a:lnTo>
                    <a:pt x="8" y="60"/>
                  </a:lnTo>
                  <a:lnTo>
                    <a:pt x="6" y="53"/>
                  </a:lnTo>
                  <a:lnTo>
                    <a:pt x="4" y="45"/>
                  </a:lnTo>
                  <a:lnTo>
                    <a:pt x="2" y="37"/>
                  </a:lnTo>
                  <a:lnTo>
                    <a:pt x="0" y="28"/>
                  </a:lnTo>
                  <a:lnTo>
                    <a:pt x="0" y="20"/>
                  </a:lnTo>
                  <a:lnTo>
                    <a:pt x="1" y="13"/>
                  </a:lnTo>
                  <a:lnTo>
                    <a:pt x="2" y="6"/>
                  </a:lnTo>
                  <a:lnTo>
                    <a:pt x="3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3" y="1"/>
                  </a:lnTo>
                  <a:lnTo>
                    <a:pt x="15" y="4"/>
                  </a:lnTo>
                  <a:lnTo>
                    <a:pt x="15" y="8"/>
                  </a:lnTo>
                  <a:lnTo>
                    <a:pt x="14" y="21"/>
                  </a:lnTo>
                  <a:lnTo>
                    <a:pt x="15" y="34"/>
                  </a:lnTo>
                  <a:lnTo>
                    <a:pt x="18" y="46"/>
                  </a:lnTo>
                  <a:lnTo>
                    <a:pt x="21" y="54"/>
                  </a:lnTo>
                  <a:lnTo>
                    <a:pt x="24" y="62"/>
                  </a:lnTo>
                  <a:lnTo>
                    <a:pt x="27" y="71"/>
                  </a:lnTo>
                  <a:lnTo>
                    <a:pt x="28" y="75"/>
                  </a:lnTo>
                  <a:lnTo>
                    <a:pt x="28" y="79"/>
                  </a:lnTo>
                  <a:lnTo>
                    <a:pt x="28" y="83"/>
                  </a:lnTo>
                  <a:lnTo>
                    <a:pt x="25" y="86"/>
                  </a:lnTo>
                  <a:lnTo>
                    <a:pt x="22" y="88"/>
                  </a:lnTo>
                  <a:lnTo>
                    <a:pt x="19" y="88"/>
                  </a:lnTo>
                  <a:lnTo>
                    <a:pt x="16" y="86"/>
                  </a:lnTo>
                  <a:lnTo>
                    <a:pt x="14" y="83"/>
                  </a:lnTo>
                  <a:lnTo>
                    <a:pt x="14" y="8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06" name="Freeform 654"/>
            <p:cNvSpPr>
              <a:spLocks/>
            </p:cNvSpPr>
            <p:nvPr/>
          </p:nvSpPr>
          <p:spPr bwMode="auto">
            <a:xfrm>
              <a:off x="984" y="1543"/>
              <a:ext cx="21" cy="87"/>
            </a:xfrm>
            <a:custGeom>
              <a:avLst/>
              <a:gdLst>
                <a:gd name="T0" fmla="*/ 4 w 21"/>
                <a:gd name="T1" fmla="*/ 80 h 87"/>
                <a:gd name="T2" fmla="*/ 4 w 21"/>
                <a:gd name="T3" fmla="*/ 66 h 87"/>
                <a:gd name="T4" fmla="*/ 6 w 21"/>
                <a:gd name="T5" fmla="*/ 52 h 87"/>
                <a:gd name="T6" fmla="*/ 7 w 21"/>
                <a:gd name="T7" fmla="*/ 38 h 87"/>
                <a:gd name="T8" fmla="*/ 7 w 21"/>
                <a:gd name="T9" fmla="*/ 38 h 87"/>
                <a:gd name="T10" fmla="*/ 6 w 21"/>
                <a:gd name="T11" fmla="*/ 27 h 87"/>
                <a:gd name="T12" fmla="*/ 2 w 21"/>
                <a:gd name="T13" fmla="*/ 17 h 87"/>
                <a:gd name="T14" fmla="*/ 0 w 21"/>
                <a:gd name="T15" fmla="*/ 6 h 87"/>
                <a:gd name="T16" fmla="*/ 0 w 21"/>
                <a:gd name="T17" fmla="*/ 6 h 87"/>
                <a:gd name="T18" fmla="*/ 1 w 21"/>
                <a:gd name="T19" fmla="*/ 3 h 87"/>
                <a:gd name="T20" fmla="*/ 3 w 21"/>
                <a:gd name="T21" fmla="*/ 1 h 87"/>
                <a:gd name="T22" fmla="*/ 7 w 21"/>
                <a:gd name="T23" fmla="*/ 0 h 87"/>
                <a:gd name="T24" fmla="*/ 7 w 21"/>
                <a:gd name="T25" fmla="*/ 0 h 87"/>
                <a:gd name="T26" fmla="*/ 11 w 21"/>
                <a:gd name="T27" fmla="*/ 0 h 87"/>
                <a:gd name="T28" fmla="*/ 13 w 21"/>
                <a:gd name="T29" fmla="*/ 3 h 87"/>
                <a:gd name="T30" fmla="*/ 14 w 21"/>
                <a:gd name="T31" fmla="*/ 6 h 87"/>
                <a:gd name="T32" fmla="*/ 14 w 21"/>
                <a:gd name="T33" fmla="*/ 6 h 87"/>
                <a:gd name="T34" fmla="*/ 16 w 21"/>
                <a:gd name="T35" fmla="*/ 13 h 87"/>
                <a:gd name="T36" fmla="*/ 18 w 21"/>
                <a:gd name="T37" fmla="*/ 19 h 87"/>
                <a:gd name="T38" fmla="*/ 20 w 21"/>
                <a:gd name="T39" fmla="*/ 26 h 87"/>
                <a:gd name="T40" fmla="*/ 20 w 21"/>
                <a:gd name="T41" fmla="*/ 26 h 87"/>
                <a:gd name="T42" fmla="*/ 21 w 21"/>
                <a:gd name="T43" fmla="*/ 44 h 87"/>
                <a:gd name="T44" fmla="*/ 19 w 21"/>
                <a:gd name="T45" fmla="*/ 62 h 87"/>
                <a:gd name="T46" fmla="*/ 18 w 21"/>
                <a:gd name="T47" fmla="*/ 81 h 87"/>
                <a:gd name="T48" fmla="*/ 18 w 21"/>
                <a:gd name="T49" fmla="*/ 81 h 87"/>
                <a:gd name="T50" fmla="*/ 17 w 21"/>
                <a:gd name="T51" fmla="*/ 84 h 87"/>
                <a:gd name="T52" fmla="*/ 14 w 21"/>
                <a:gd name="T53" fmla="*/ 86 h 87"/>
                <a:gd name="T54" fmla="*/ 11 w 21"/>
                <a:gd name="T55" fmla="*/ 87 h 87"/>
                <a:gd name="T56" fmla="*/ 11 w 21"/>
                <a:gd name="T57" fmla="*/ 87 h 87"/>
                <a:gd name="T58" fmla="*/ 7 w 21"/>
                <a:gd name="T59" fmla="*/ 86 h 87"/>
                <a:gd name="T60" fmla="*/ 4 w 21"/>
                <a:gd name="T61" fmla="*/ 84 h 87"/>
                <a:gd name="T62" fmla="*/ 4 w 21"/>
                <a:gd name="T63" fmla="*/ 80 h 87"/>
                <a:gd name="T64" fmla="*/ 4 w 21"/>
                <a:gd name="T65" fmla="*/ 80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1"/>
                <a:gd name="T100" fmla="*/ 0 h 87"/>
                <a:gd name="T101" fmla="*/ 21 w 21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1" h="87">
                  <a:moveTo>
                    <a:pt x="4" y="80"/>
                  </a:moveTo>
                  <a:lnTo>
                    <a:pt x="4" y="66"/>
                  </a:lnTo>
                  <a:lnTo>
                    <a:pt x="6" y="52"/>
                  </a:lnTo>
                  <a:lnTo>
                    <a:pt x="7" y="38"/>
                  </a:lnTo>
                  <a:lnTo>
                    <a:pt x="6" y="27"/>
                  </a:lnTo>
                  <a:lnTo>
                    <a:pt x="2" y="17"/>
                  </a:lnTo>
                  <a:lnTo>
                    <a:pt x="0" y="6"/>
                  </a:lnTo>
                  <a:lnTo>
                    <a:pt x="1" y="3"/>
                  </a:lnTo>
                  <a:lnTo>
                    <a:pt x="3" y="1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3" y="3"/>
                  </a:lnTo>
                  <a:lnTo>
                    <a:pt x="14" y="6"/>
                  </a:lnTo>
                  <a:lnTo>
                    <a:pt x="16" y="13"/>
                  </a:lnTo>
                  <a:lnTo>
                    <a:pt x="18" y="19"/>
                  </a:lnTo>
                  <a:lnTo>
                    <a:pt x="20" y="26"/>
                  </a:lnTo>
                  <a:lnTo>
                    <a:pt x="21" y="44"/>
                  </a:lnTo>
                  <a:lnTo>
                    <a:pt x="19" y="62"/>
                  </a:lnTo>
                  <a:lnTo>
                    <a:pt x="18" y="81"/>
                  </a:lnTo>
                  <a:lnTo>
                    <a:pt x="17" y="84"/>
                  </a:lnTo>
                  <a:lnTo>
                    <a:pt x="14" y="86"/>
                  </a:lnTo>
                  <a:lnTo>
                    <a:pt x="11" y="87"/>
                  </a:lnTo>
                  <a:lnTo>
                    <a:pt x="7" y="86"/>
                  </a:lnTo>
                  <a:lnTo>
                    <a:pt x="4" y="84"/>
                  </a:lnTo>
                  <a:lnTo>
                    <a:pt x="4" y="8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07" name="Freeform 655"/>
            <p:cNvSpPr>
              <a:spLocks/>
            </p:cNvSpPr>
            <p:nvPr/>
          </p:nvSpPr>
          <p:spPr bwMode="auto">
            <a:xfrm>
              <a:off x="1007" y="1545"/>
              <a:ext cx="22" cy="83"/>
            </a:xfrm>
            <a:custGeom>
              <a:avLst/>
              <a:gdLst>
                <a:gd name="T0" fmla="*/ 8 w 22"/>
                <a:gd name="T1" fmla="*/ 77 h 83"/>
                <a:gd name="T2" fmla="*/ 6 w 22"/>
                <a:gd name="T3" fmla="*/ 66 h 83"/>
                <a:gd name="T4" fmla="*/ 6 w 22"/>
                <a:gd name="T5" fmla="*/ 55 h 83"/>
                <a:gd name="T6" fmla="*/ 5 w 22"/>
                <a:gd name="T7" fmla="*/ 44 h 83"/>
                <a:gd name="T8" fmla="*/ 5 w 22"/>
                <a:gd name="T9" fmla="*/ 44 h 83"/>
                <a:gd name="T10" fmla="*/ 5 w 22"/>
                <a:gd name="T11" fmla="*/ 33 h 83"/>
                <a:gd name="T12" fmla="*/ 4 w 22"/>
                <a:gd name="T13" fmla="*/ 23 h 83"/>
                <a:gd name="T14" fmla="*/ 3 w 22"/>
                <a:gd name="T15" fmla="*/ 13 h 83"/>
                <a:gd name="T16" fmla="*/ 3 w 22"/>
                <a:gd name="T17" fmla="*/ 13 h 83"/>
                <a:gd name="T18" fmla="*/ 2 w 22"/>
                <a:gd name="T19" fmla="*/ 12 h 83"/>
                <a:gd name="T20" fmla="*/ 2 w 22"/>
                <a:gd name="T21" fmla="*/ 11 h 83"/>
                <a:gd name="T22" fmla="*/ 1 w 22"/>
                <a:gd name="T23" fmla="*/ 11 h 83"/>
                <a:gd name="T24" fmla="*/ 1 w 22"/>
                <a:gd name="T25" fmla="*/ 11 h 83"/>
                <a:gd name="T26" fmla="*/ 1 w 22"/>
                <a:gd name="T27" fmla="*/ 11 h 83"/>
                <a:gd name="T28" fmla="*/ 1 w 22"/>
                <a:gd name="T29" fmla="*/ 11 h 83"/>
                <a:gd name="T30" fmla="*/ 1 w 22"/>
                <a:gd name="T31" fmla="*/ 11 h 83"/>
                <a:gd name="T32" fmla="*/ 1 w 22"/>
                <a:gd name="T33" fmla="*/ 11 h 83"/>
                <a:gd name="T34" fmla="*/ 0 w 22"/>
                <a:gd name="T35" fmla="*/ 8 h 83"/>
                <a:gd name="T36" fmla="*/ 0 w 22"/>
                <a:gd name="T37" fmla="*/ 4 h 83"/>
                <a:gd name="T38" fmla="*/ 3 w 22"/>
                <a:gd name="T39" fmla="*/ 2 h 83"/>
                <a:gd name="T40" fmla="*/ 3 w 22"/>
                <a:gd name="T41" fmla="*/ 2 h 83"/>
                <a:gd name="T42" fmla="*/ 6 w 22"/>
                <a:gd name="T43" fmla="*/ 0 h 83"/>
                <a:gd name="T44" fmla="*/ 9 w 22"/>
                <a:gd name="T45" fmla="*/ 1 h 83"/>
                <a:gd name="T46" fmla="*/ 12 w 22"/>
                <a:gd name="T47" fmla="*/ 3 h 83"/>
                <a:gd name="T48" fmla="*/ 12 w 22"/>
                <a:gd name="T49" fmla="*/ 3 h 83"/>
                <a:gd name="T50" fmla="*/ 14 w 22"/>
                <a:gd name="T51" fmla="*/ 6 h 83"/>
                <a:gd name="T52" fmla="*/ 15 w 22"/>
                <a:gd name="T53" fmla="*/ 9 h 83"/>
                <a:gd name="T54" fmla="*/ 16 w 22"/>
                <a:gd name="T55" fmla="*/ 12 h 83"/>
                <a:gd name="T56" fmla="*/ 16 w 22"/>
                <a:gd name="T57" fmla="*/ 12 h 83"/>
                <a:gd name="T58" fmla="*/ 19 w 22"/>
                <a:gd name="T59" fmla="*/ 33 h 83"/>
                <a:gd name="T60" fmla="*/ 19 w 22"/>
                <a:gd name="T61" fmla="*/ 54 h 83"/>
                <a:gd name="T62" fmla="*/ 22 w 22"/>
                <a:gd name="T63" fmla="*/ 76 h 83"/>
                <a:gd name="T64" fmla="*/ 22 w 22"/>
                <a:gd name="T65" fmla="*/ 76 h 83"/>
                <a:gd name="T66" fmla="*/ 21 w 22"/>
                <a:gd name="T67" fmla="*/ 79 h 83"/>
                <a:gd name="T68" fmla="*/ 19 w 22"/>
                <a:gd name="T69" fmla="*/ 82 h 83"/>
                <a:gd name="T70" fmla="*/ 15 w 22"/>
                <a:gd name="T71" fmla="*/ 83 h 83"/>
                <a:gd name="T72" fmla="*/ 15 w 22"/>
                <a:gd name="T73" fmla="*/ 83 h 83"/>
                <a:gd name="T74" fmla="*/ 12 w 22"/>
                <a:gd name="T75" fmla="*/ 83 h 83"/>
                <a:gd name="T76" fmla="*/ 9 w 22"/>
                <a:gd name="T77" fmla="*/ 81 h 83"/>
                <a:gd name="T78" fmla="*/ 8 w 22"/>
                <a:gd name="T79" fmla="*/ 77 h 83"/>
                <a:gd name="T80" fmla="*/ 8 w 22"/>
                <a:gd name="T81" fmla="*/ 77 h 8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2"/>
                <a:gd name="T124" fmla="*/ 0 h 83"/>
                <a:gd name="T125" fmla="*/ 22 w 22"/>
                <a:gd name="T126" fmla="*/ 83 h 8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2" h="83">
                  <a:moveTo>
                    <a:pt x="8" y="77"/>
                  </a:moveTo>
                  <a:lnTo>
                    <a:pt x="6" y="66"/>
                  </a:lnTo>
                  <a:lnTo>
                    <a:pt x="6" y="55"/>
                  </a:lnTo>
                  <a:lnTo>
                    <a:pt x="5" y="44"/>
                  </a:lnTo>
                  <a:lnTo>
                    <a:pt x="5" y="33"/>
                  </a:lnTo>
                  <a:lnTo>
                    <a:pt x="4" y="23"/>
                  </a:lnTo>
                  <a:lnTo>
                    <a:pt x="3" y="13"/>
                  </a:lnTo>
                  <a:lnTo>
                    <a:pt x="2" y="12"/>
                  </a:lnTo>
                  <a:lnTo>
                    <a:pt x="2" y="11"/>
                  </a:lnTo>
                  <a:lnTo>
                    <a:pt x="1" y="11"/>
                  </a:lnTo>
                  <a:lnTo>
                    <a:pt x="0" y="8"/>
                  </a:lnTo>
                  <a:lnTo>
                    <a:pt x="0" y="4"/>
                  </a:lnTo>
                  <a:lnTo>
                    <a:pt x="3" y="2"/>
                  </a:lnTo>
                  <a:lnTo>
                    <a:pt x="6" y="0"/>
                  </a:lnTo>
                  <a:lnTo>
                    <a:pt x="9" y="1"/>
                  </a:lnTo>
                  <a:lnTo>
                    <a:pt x="12" y="3"/>
                  </a:lnTo>
                  <a:lnTo>
                    <a:pt x="14" y="6"/>
                  </a:lnTo>
                  <a:lnTo>
                    <a:pt x="15" y="9"/>
                  </a:lnTo>
                  <a:lnTo>
                    <a:pt x="16" y="12"/>
                  </a:lnTo>
                  <a:lnTo>
                    <a:pt x="19" y="33"/>
                  </a:lnTo>
                  <a:lnTo>
                    <a:pt x="19" y="54"/>
                  </a:lnTo>
                  <a:lnTo>
                    <a:pt x="22" y="76"/>
                  </a:lnTo>
                  <a:lnTo>
                    <a:pt x="21" y="79"/>
                  </a:lnTo>
                  <a:lnTo>
                    <a:pt x="19" y="82"/>
                  </a:lnTo>
                  <a:lnTo>
                    <a:pt x="15" y="83"/>
                  </a:lnTo>
                  <a:lnTo>
                    <a:pt x="12" y="83"/>
                  </a:lnTo>
                  <a:lnTo>
                    <a:pt x="9" y="81"/>
                  </a:lnTo>
                  <a:lnTo>
                    <a:pt x="8" y="7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08" name="Freeform 656"/>
            <p:cNvSpPr>
              <a:spLocks/>
            </p:cNvSpPr>
            <p:nvPr/>
          </p:nvSpPr>
          <p:spPr bwMode="auto">
            <a:xfrm>
              <a:off x="954" y="1548"/>
              <a:ext cx="34" cy="87"/>
            </a:xfrm>
            <a:custGeom>
              <a:avLst/>
              <a:gdLst>
                <a:gd name="T0" fmla="*/ 23 w 34"/>
                <a:gd name="T1" fmla="*/ 85 h 87"/>
                <a:gd name="T2" fmla="*/ 16 w 34"/>
                <a:gd name="T3" fmla="*/ 75 h 87"/>
                <a:gd name="T4" fmla="*/ 12 w 34"/>
                <a:gd name="T5" fmla="*/ 62 h 87"/>
                <a:gd name="T6" fmla="*/ 11 w 34"/>
                <a:gd name="T7" fmla="*/ 49 h 87"/>
                <a:gd name="T8" fmla="*/ 11 w 34"/>
                <a:gd name="T9" fmla="*/ 49 h 87"/>
                <a:gd name="T10" fmla="*/ 10 w 34"/>
                <a:gd name="T11" fmla="*/ 43 h 87"/>
                <a:gd name="T12" fmla="*/ 9 w 34"/>
                <a:gd name="T13" fmla="*/ 38 h 87"/>
                <a:gd name="T14" fmla="*/ 7 w 34"/>
                <a:gd name="T15" fmla="*/ 32 h 87"/>
                <a:gd name="T16" fmla="*/ 7 w 34"/>
                <a:gd name="T17" fmla="*/ 32 h 87"/>
                <a:gd name="T18" fmla="*/ 4 w 34"/>
                <a:gd name="T19" fmla="*/ 24 h 87"/>
                <a:gd name="T20" fmla="*/ 2 w 34"/>
                <a:gd name="T21" fmla="*/ 16 h 87"/>
                <a:gd name="T22" fmla="*/ 0 w 34"/>
                <a:gd name="T23" fmla="*/ 9 h 87"/>
                <a:gd name="T24" fmla="*/ 0 w 34"/>
                <a:gd name="T25" fmla="*/ 9 h 87"/>
                <a:gd name="T26" fmla="*/ 0 w 34"/>
                <a:gd name="T27" fmla="*/ 5 h 87"/>
                <a:gd name="T28" fmla="*/ 2 w 34"/>
                <a:gd name="T29" fmla="*/ 2 h 87"/>
                <a:gd name="T30" fmla="*/ 5 w 34"/>
                <a:gd name="T31" fmla="*/ 0 h 87"/>
                <a:gd name="T32" fmla="*/ 5 w 34"/>
                <a:gd name="T33" fmla="*/ 0 h 87"/>
                <a:gd name="T34" fmla="*/ 8 w 34"/>
                <a:gd name="T35" fmla="*/ 1 h 87"/>
                <a:gd name="T36" fmla="*/ 11 w 34"/>
                <a:gd name="T37" fmla="*/ 2 h 87"/>
                <a:gd name="T38" fmla="*/ 13 w 34"/>
                <a:gd name="T39" fmla="*/ 6 h 87"/>
                <a:gd name="T40" fmla="*/ 13 w 34"/>
                <a:gd name="T41" fmla="*/ 6 h 87"/>
                <a:gd name="T42" fmla="*/ 15 w 34"/>
                <a:gd name="T43" fmla="*/ 14 h 87"/>
                <a:gd name="T44" fmla="*/ 18 w 34"/>
                <a:gd name="T45" fmla="*/ 22 h 87"/>
                <a:gd name="T46" fmla="*/ 21 w 34"/>
                <a:gd name="T47" fmla="*/ 30 h 87"/>
                <a:gd name="T48" fmla="*/ 21 w 34"/>
                <a:gd name="T49" fmla="*/ 30 h 87"/>
                <a:gd name="T50" fmla="*/ 23 w 34"/>
                <a:gd name="T51" fmla="*/ 39 h 87"/>
                <a:gd name="T52" fmla="*/ 24 w 34"/>
                <a:gd name="T53" fmla="*/ 47 h 87"/>
                <a:gd name="T54" fmla="*/ 26 w 34"/>
                <a:gd name="T55" fmla="*/ 56 h 87"/>
                <a:gd name="T56" fmla="*/ 26 w 34"/>
                <a:gd name="T57" fmla="*/ 56 h 87"/>
                <a:gd name="T58" fmla="*/ 26 w 34"/>
                <a:gd name="T59" fmla="*/ 63 h 87"/>
                <a:gd name="T60" fmla="*/ 28 w 34"/>
                <a:gd name="T61" fmla="*/ 69 h 87"/>
                <a:gd name="T62" fmla="*/ 32 w 34"/>
                <a:gd name="T63" fmla="*/ 75 h 87"/>
                <a:gd name="T64" fmla="*/ 32 w 34"/>
                <a:gd name="T65" fmla="*/ 75 h 87"/>
                <a:gd name="T66" fmla="*/ 34 w 34"/>
                <a:gd name="T67" fmla="*/ 78 h 87"/>
                <a:gd name="T68" fmla="*/ 34 w 34"/>
                <a:gd name="T69" fmla="*/ 81 h 87"/>
                <a:gd name="T70" fmla="*/ 33 w 34"/>
                <a:gd name="T71" fmla="*/ 84 h 87"/>
                <a:gd name="T72" fmla="*/ 33 w 34"/>
                <a:gd name="T73" fmla="*/ 84 h 87"/>
                <a:gd name="T74" fmla="*/ 30 w 34"/>
                <a:gd name="T75" fmla="*/ 86 h 87"/>
                <a:gd name="T76" fmla="*/ 27 w 34"/>
                <a:gd name="T77" fmla="*/ 87 h 87"/>
                <a:gd name="T78" fmla="*/ 23 w 34"/>
                <a:gd name="T79" fmla="*/ 85 h 87"/>
                <a:gd name="T80" fmla="*/ 23 w 34"/>
                <a:gd name="T81" fmla="*/ 85 h 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4"/>
                <a:gd name="T124" fmla="*/ 0 h 87"/>
                <a:gd name="T125" fmla="*/ 34 w 34"/>
                <a:gd name="T126" fmla="*/ 87 h 8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4" h="87">
                  <a:moveTo>
                    <a:pt x="23" y="85"/>
                  </a:moveTo>
                  <a:lnTo>
                    <a:pt x="16" y="75"/>
                  </a:lnTo>
                  <a:lnTo>
                    <a:pt x="12" y="62"/>
                  </a:lnTo>
                  <a:lnTo>
                    <a:pt x="11" y="49"/>
                  </a:lnTo>
                  <a:lnTo>
                    <a:pt x="10" y="43"/>
                  </a:lnTo>
                  <a:lnTo>
                    <a:pt x="9" y="38"/>
                  </a:lnTo>
                  <a:lnTo>
                    <a:pt x="7" y="32"/>
                  </a:lnTo>
                  <a:lnTo>
                    <a:pt x="4" y="24"/>
                  </a:lnTo>
                  <a:lnTo>
                    <a:pt x="2" y="16"/>
                  </a:lnTo>
                  <a:lnTo>
                    <a:pt x="0" y="9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8" y="1"/>
                  </a:lnTo>
                  <a:lnTo>
                    <a:pt x="11" y="2"/>
                  </a:lnTo>
                  <a:lnTo>
                    <a:pt x="13" y="6"/>
                  </a:lnTo>
                  <a:lnTo>
                    <a:pt x="15" y="14"/>
                  </a:lnTo>
                  <a:lnTo>
                    <a:pt x="18" y="22"/>
                  </a:lnTo>
                  <a:lnTo>
                    <a:pt x="21" y="30"/>
                  </a:lnTo>
                  <a:lnTo>
                    <a:pt x="23" y="39"/>
                  </a:lnTo>
                  <a:lnTo>
                    <a:pt x="24" y="47"/>
                  </a:lnTo>
                  <a:lnTo>
                    <a:pt x="26" y="56"/>
                  </a:lnTo>
                  <a:lnTo>
                    <a:pt x="26" y="63"/>
                  </a:lnTo>
                  <a:lnTo>
                    <a:pt x="28" y="69"/>
                  </a:lnTo>
                  <a:lnTo>
                    <a:pt x="32" y="75"/>
                  </a:lnTo>
                  <a:lnTo>
                    <a:pt x="34" y="78"/>
                  </a:lnTo>
                  <a:lnTo>
                    <a:pt x="34" y="81"/>
                  </a:lnTo>
                  <a:lnTo>
                    <a:pt x="33" y="84"/>
                  </a:lnTo>
                  <a:lnTo>
                    <a:pt x="30" y="86"/>
                  </a:lnTo>
                  <a:lnTo>
                    <a:pt x="27" y="87"/>
                  </a:lnTo>
                  <a:lnTo>
                    <a:pt x="23" y="8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09" name="Freeform 657"/>
            <p:cNvSpPr>
              <a:spLocks/>
            </p:cNvSpPr>
            <p:nvPr/>
          </p:nvSpPr>
          <p:spPr bwMode="auto">
            <a:xfrm>
              <a:off x="783" y="1747"/>
              <a:ext cx="47" cy="47"/>
            </a:xfrm>
            <a:custGeom>
              <a:avLst/>
              <a:gdLst>
                <a:gd name="T0" fmla="*/ 7 w 47"/>
                <a:gd name="T1" fmla="*/ 5 h 47"/>
                <a:gd name="T2" fmla="*/ 18 w 47"/>
                <a:gd name="T3" fmla="*/ 0 h 47"/>
                <a:gd name="T4" fmla="*/ 31 w 47"/>
                <a:gd name="T5" fmla="*/ 0 h 47"/>
                <a:gd name="T6" fmla="*/ 42 w 47"/>
                <a:gd name="T7" fmla="*/ 7 h 47"/>
                <a:gd name="T8" fmla="*/ 42 w 47"/>
                <a:gd name="T9" fmla="*/ 7 h 47"/>
                <a:gd name="T10" fmla="*/ 47 w 47"/>
                <a:gd name="T11" fmla="*/ 18 h 47"/>
                <a:gd name="T12" fmla="*/ 47 w 47"/>
                <a:gd name="T13" fmla="*/ 31 h 47"/>
                <a:gd name="T14" fmla="*/ 40 w 47"/>
                <a:gd name="T15" fmla="*/ 41 h 47"/>
                <a:gd name="T16" fmla="*/ 40 w 47"/>
                <a:gd name="T17" fmla="*/ 41 h 47"/>
                <a:gd name="T18" fmla="*/ 29 w 47"/>
                <a:gd name="T19" fmla="*/ 47 h 47"/>
                <a:gd name="T20" fmla="*/ 16 w 47"/>
                <a:gd name="T21" fmla="*/ 46 h 47"/>
                <a:gd name="T22" fmla="*/ 5 w 47"/>
                <a:gd name="T23" fmla="*/ 39 h 47"/>
                <a:gd name="T24" fmla="*/ 5 w 47"/>
                <a:gd name="T25" fmla="*/ 39 h 47"/>
                <a:gd name="T26" fmla="*/ 0 w 47"/>
                <a:gd name="T27" fmla="*/ 28 h 47"/>
                <a:gd name="T28" fmla="*/ 1 w 47"/>
                <a:gd name="T29" fmla="*/ 16 h 47"/>
                <a:gd name="T30" fmla="*/ 7 w 47"/>
                <a:gd name="T31" fmla="*/ 5 h 47"/>
                <a:gd name="T32" fmla="*/ 7 w 47"/>
                <a:gd name="T33" fmla="*/ 5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7" y="5"/>
                  </a:moveTo>
                  <a:lnTo>
                    <a:pt x="18" y="0"/>
                  </a:lnTo>
                  <a:lnTo>
                    <a:pt x="31" y="0"/>
                  </a:lnTo>
                  <a:lnTo>
                    <a:pt x="42" y="7"/>
                  </a:lnTo>
                  <a:lnTo>
                    <a:pt x="47" y="18"/>
                  </a:lnTo>
                  <a:lnTo>
                    <a:pt x="47" y="31"/>
                  </a:lnTo>
                  <a:lnTo>
                    <a:pt x="40" y="41"/>
                  </a:lnTo>
                  <a:lnTo>
                    <a:pt x="29" y="47"/>
                  </a:lnTo>
                  <a:lnTo>
                    <a:pt x="16" y="46"/>
                  </a:lnTo>
                  <a:lnTo>
                    <a:pt x="5" y="39"/>
                  </a:lnTo>
                  <a:lnTo>
                    <a:pt x="0" y="28"/>
                  </a:lnTo>
                  <a:lnTo>
                    <a:pt x="1" y="16"/>
                  </a:lnTo>
                  <a:lnTo>
                    <a:pt x="7" y="5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10" name="Freeform 658"/>
            <p:cNvSpPr>
              <a:spLocks/>
            </p:cNvSpPr>
            <p:nvPr/>
          </p:nvSpPr>
          <p:spPr bwMode="auto">
            <a:xfrm>
              <a:off x="816" y="1711"/>
              <a:ext cx="47" cy="48"/>
            </a:xfrm>
            <a:custGeom>
              <a:avLst/>
              <a:gdLst>
                <a:gd name="T0" fmla="*/ 4 w 47"/>
                <a:gd name="T1" fmla="*/ 9 h 48"/>
                <a:gd name="T2" fmla="*/ 14 w 47"/>
                <a:gd name="T3" fmla="*/ 2 h 48"/>
                <a:gd name="T4" fmla="*/ 27 w 47"/>
                <a:gd name="T5" fmla="*/ 0 h 48"/>
                <a:gd name="T6" fmla="*/ 38 w 47"/>
                <a:gd name="T7" fmla="*/ 5 h 48"/>
                <a:gd name="T8" fmla="*/ 38 w 47"/>
                <a:gd name="T9" fmla="*/ 5 h 48"/>
                <a:gd name="T10" fmla="*/ 46 w 47"/>
                <a:gd name="T11" fmla="*/ 15 h 48"/>
                <a:gd name="T12" fmla="*/ 47 w 47"/>
                <a:gd name="T13" fmla="*/ 27 h 48"/>
                <a:gd name="T14" fmla="*/ 43 w 47"/>
                <a:gd name="T15" fmla="*/ 39 h 48"/>
                <a:gd name="T16" fmla="*/ 43 w 47"/>
                <a:gd name="T17" fmla="*/ 39 h 48"/>
                <a:gd name="T18" fmla="*/ 33 w 47"/>
                <a:gd name="T19" fmla="*/ 46 h 48"/>
                <a:gd name="T20" fmla="*/ 20 w 47"/>
                <a:gd name="T21" fmla="*/ 48 h 48"/>
                <a:gd name="T22" fmla="*/ 9 w 47"/>
                <a:gd name="T23" fmla="*/ 43 h 48"/>
                <a:gd name="T24" fmla="*/ 9 w 47"/>
                <a:gd name="T25" fmla="*/ 43 h 48"/>
                <a:gd name="T26" fmla="*/ 1 w 47"/>
                <a:gd name="T27" fmla="*/ 33 h 48"/>
                <a:gd name="T28" fmla="*/ 0 w 47"/>
                <a:gd name="T29" fmla="*/ 20 h 48"/>
                <a:gd name="T30" fmla="*/ 4 w 47"/>
                <a:gd name="T31" fmla="*/ 9 h 48"/>
                <a:gd name="T32" fmla="*/ 4 w 47"/>
                <a:gd name="T33" fmla="*/ 9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8"/>
                <a:gd name="T53" fmla="*/ 47 w 47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8">
                  <a:moveTo>
                    <a:pt x="4" y="9"/>
                  </a:moveTo>
                  <a:lnTo>
                    <a:pt x="14" y="2"/>
                  </a:lnTo>
                  <a:lnTo>
                    <a:pt x="27" y="0"/>
                  </a:lnTo>
                  <a:lnTo>
                    <a:pt x="38" y="5"/>
                  </a:lnTo>
                  <a:lnTo>
                    <a:pt x="46" y="15"/>
                  </a:lnTo>
                  <a:lnTo>
                    <a:pt x="47" y="27"/>
                  </a:lnTo>
                  <a:lnTo>
                    <a:pt x="43" y="39"/>
                  </a:lnTo>
                  <a:lnTo>
                    <a:pt x="33" y="46"/>
                  </a:lnTo>
                  <a:lnTo>
                    <a:pt x="20" y="48"/>
                  </a:lnTo>
                  <a:lnTo>
                    <a:pt x="9" y="43"/>
                  </a:lnTo>
                  <a:lnTo>
                    <a:pt x="1" y="33"/>
                  </a:lnTo>
                  <a:lnTo>
                    <a:pt x="0" y="20"/>
                  </a:lnTo>
                  <a:lnTo>
                    <a:pt x="4" y="9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11" name="Freeform 659"/>
            <p:cNvSpPr>
              <a:spLocks/>
            </p:cNvSpPr>
            <p:nvPr/>
          </p:nvSpPr>
          <p:spPr bwMode="auto">
            <a:xfrm>
              <a:off x="845" y="1673"/>
              <a:ext cx="48" cy="48"/>
            </a:xfrm>
            <a:custGeom>
              <a:avLst/>
              <a:gdLst>
                <a:gd name="T0" fmla="*/ 5 w 48"/>
                <a:gd name="T1" fmla="*/ 9 h 48"/>
                <a:gd name="T2" fmla="*/ 15 w 48"/>
                <a:gd name="T3" fmla="*/ 1 h 48"/>
                <a:gd name="T4" fmla="*/ 27 w 48"/>
                <a:gd name="T5" fmla="*/ 0 h 48"/>
                <a:gd name="T6" fmla="*/ 39 w 48"/>
                <a:gd name="T7" fmla="*/ 5 h 48"/>
                <a:gd name="T8" fmla="*/ 39 w 48"/>
                <a:gd name="T9" fmla="*/ 5 h 48"/>
                <a:gd name="T10" fmla="*/ 47 w 48"/>
                <a:gd name="T11" fmla="*/ 15 h 48"/>
                <a:gd name="T12" fmla="*/ 48 w 48"/>
                <a:gd name="T13" fmla="*/ 27 h 48"/>
                <a:gd name="T14" fmla="*/ 43 w 48"/>
                <a:gd name="T15" fmla="*/ 39 h 48"/>
                <a:gd name="T16" fmla="*/ 43 w 48"/>
                <a:gd name="T17" fmla="*/ 39 h 48"/>
                <a:gd name="T18" fmla="*/ 33 w 48"/>
                <a:gd name="T19" fmla="*/ 46 h 48"/>
                <a:gd name="T20" fmla="*/ 21 w 48"/>
                <a:gd name="T21" fmla="*/ 48 h 48"/>
                <a:gd name="T22" fmla="*/ 9 w 48"/>
                <a:gd name="T23" fmla="*/ 43 h 48"/>
                <a:gd name="T24" fmla="*/ 9 w 48"/>
                <a:gd name="T25" fmla="*/ 43 h 48"/>
                <a:gd name="T26" fmla="*/ 2 w 48"/>
                <a:gd name="T27" fmla="*/ 33 h 48"/>
                <a:gd name="T28" fmla="*/ 0 w 48"/>
                <a:gd name="T29" fmla="*/ 20 h 48"/>
                <a:gd name="T30" fmla="*/ 5 w 48"/>
                <a:gd name="T31" fmla="*/ 9 h 48"/>
                <a:gd name="T32" fmla="*/ 5 w 48"/>
                <a:gd name="T33" fmla="*/ 9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5" y="9"/>
                  </a:moveTo>
                  <a:lnTo>
                    <a:pt x="15" y="1"/>
                  </a:lnTo>
                  <a:lnTo>
                    <a:pt x="27" y="0"/>
                  </a:lnTo>
                  <a:lnTo>
                    <a:pt x="39" y="5"/>
                  </a:lnTo>
                  <a:lnTo>
                    <a:pt x="47" y="15"/>
                  </a:lnTo>
                  <a:lnTo>
                    <a:pt x="48" y="27"/>
                  </a:lnTo>
                  <a:lnTo>
                    <a:pt x="43" y="39"/>
                  </a:lnTo>
                  <a:lnTo>
                    <a:pt x="33" y="46"/>
                  </a:lnTo>
                  <a:lnTo>
                    <a:pt x="21" y="48"/>
                  </a:lnTo>
                  <a:lnTo>
                    <a:pt x="9" y="43"/>
                  </a:lnTo>
                  <a:lnTo>
                    <a:pt x="2" y="33"/>
                  </a:lnTo>
                  <a:lnTo>
                    <a:pt x="0" y="20"/>
                  </a:lnTo>
                  <a:lnTo>
                    <a:pt x="5" y="9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12" name="Freeform 660"/>
            <p:cNvSpPr>
              <a:spLocks/>
            </p:cNvSpPr>
            <p:nvPr/>
          </p:nvSpPr>
          <p:spPr bwMode="auto">
            <a:xfrm>
              <a:off x="878" y="1638"/>
              <a:ext cx="48" cy="47"/>
            </a:xfrm>
            <a:custGeom>
              <a:avLst/>
              <a:gdLst>
                <a:gd name="T0" fmla="*/ 8 w 48"/>
                <a:gd name="T1" fmla="*/ 6 h 47"/>
                <a:gd name="T2" fmla="*/ 19 w 48"/>
                <a:gd name="T3" fmla="*/ 0 h 47"/>
                <a:gd name="T4" fmla="*/ 31 w 48"/>
                <a:gd name="T5" fmla="*/ 0 h 47"/>
                <a:gd name="T6" fmla="*/ 42 w 48"/>
                <a:gd name="T7" fmla="*/ 7 h 47"/>
                <a:gd name="T8" fmla="*/ 42 w 48"/>
                <a:gd name="T9" fmla="*/ 7 h 47"/>
                <a:gd name="T10" fmla="*/ 48 w 48"/>
                <a:gd name="T11" fmla="*/ 19 h 47"/>
                <a:gd name="T12" fmla="*/ 47 w 48"/>
                <a:gd name="T13" fmla="*/ 31 h 47"/>
                <a:gd name="T14" fmla="*/ 41 w 48"/>
                <a:gd name="T15" fmla="*/ 41 h 47"/>
                <a:gd name="T16" fmla="*/ 41 w 48"/>
                <a:gd name="T17" fmla="*/ 41 h 47"/>
                <a:gd name="T18" fmla="*/ 29 w 48"/>
                <a:gd name="T19" fmla="*/ 47 h 47"/>
                <a:gd name="T20" fmla="*/ 17 w 48"/>
                <a:gd name="T21" fmla="*/ 46 h 47"/>
                <a:gd name="T22" fmla="*/ 6 w 48"/>
                <a:gd name="T23" fmla="*/ 40 h 47"/>
                <a:gd name="T24" fmla="*/ 6 w 48"/>
                <a:gd name="T25" fmla="*/ 40 h 47"/>
                <a:gd name="T26" fmla="*/ 0 w 48"/>
                <a:gd name="T27" fmla="*/ 29 h 47"/>
                <a:gd name="T28" fmla="*/ 1 w 48"/>
                <a:gd name="T29" fmla="*/ 16 h 47"/>
                <a:gd name="T30" fmla="*/ 8 w 48"/>
                <a:gd name="T31" fmla="*/ 6 h 47"/>
                <a:gd name="T32" fmla="*/ 8 w 48"/>
                <a:gd name="T33" fmla="*/ 6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7"/>
                <a:gd name="T53" fmla="*/ 48 w 48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7">
                  <a:moveTo>
                    <a:pt x="8" y="6"/>
                  </a:moveTo>
                  <a:lnTo>
                    <a:pt x="19" y="0"/>
                  </a:lnTo>
                  <a:lnTo>
                    <a:pt x="31" y="0"/>
                  </a:lnTo>
                  <a:lnTo>
                    <a:pt x="42" y="7"/>
                  </a:lnTo>
                  <a:lnTo>
                    <a:pt x="48" y="19"/>
                  </a:lnTo>
                  <a:lnTo>
                    <a:pt x="47" y="31"/>
                  </a:lnTo>
                  <a:lnTo>
                    <a:pt x="41" y="41"/>
                  </a:lnTo>
                  <a:lnTo>
                    <a:pt x="29" y="47"/>
                  </a:lnTo>
                  <a:lnTo>
                    <a:pt x="17" y="46"/>
                  </a:lnTo>
                  <a:lnTo>
                    <a:pt x="6" y="40"/>
                  </a:lnTo>
                  <a:lnTo>
                    <a:pt x="0" y="29"/>
                  </a:lnTo>
                  <a:lnTo>
                    <a:pt x="1" y="16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13" name="Freeform 661"/>
            <p:cNvSpPr>
              <a:spLocks/>
            </p:cNvSpPr>
            <p:nvPr/>
          </p:nvSpPr>
          <p:spPr bwMode="auto">
            <a:xfrm>
              <a:off x="920" y="1618"/>
              <a:ext cx="48" cy="48"/>
            </a:xfrm>
            <a:custGeom>
              <a:avLst/>
              <a:gdLst>
                <a:gd name="T0" fmla="*/ 16 w 48"/>
                <a:gd name="T1" fmla="*/ 1 h 48"/>
                <a:gd name="T2" fmla="*/ 28 w 48"/>
                <a:gd name="T3" fmla="*/ 0 h 48"/>
                <a:gd name="T4" fmla="*/ 40 w 48"/>
                <a:gd name="T5" fmla="*/ 6 h 48"/>
                <a:gd name="T6" fmla="*/ 47 w 48"/>
                <a:gd name="T7" fmla="*/ 16 h 48"/>
                <a:gd name="T8" fmla="*/ 47 w 48"/>
                <a:gd name="T9" fmla="*/ 16 h 48"/>
                <a:gd name="T10" fmla="*/ 48 w 48"/>
                <a:gd name="T11" fmla="*/ 28 h 48"/>
                <a:gd name="T12" fmla="*/ 42 w 48"/>
                <a:gd name="T13" fmla="*/ 40 h 48"/>
                <a:gd name="T14" fmla="*/ 31 w 48"/>
                <a:gd name="T15" fmla="*/ 47 h 48"/>
                <a:gd name="T16" fmla="*/ 31 w 48"/>
                <a:gd name="T17" fmla="*/ 47 h 48"/>
                <a:gd name="T18" fmla="*/ 19 w 48"/>
                <a:gd name="T19" fmla="*/ 48 h 48"/>
                <a:gd name="T20" fmla="*/ 8 w 48"/>
                <a:gd name="T21" fmla="*/ 42 h 48"/>
                <a:gd name="T22" fmla="*/ 1 w 48"/>
                <a:gd name="T23" fmla="*/ 31 h 48"/>
                <a:gd name="T24" fmla="*/ 1 w 48"/>
                <a:gd name="T25" fmla="*/ 31 h 48"/>
                <a:gd name="T26" fmla="*/ 0 w 48"/>
                <a:gd name="T27" fmla="*/ 19 h 48"/>
                <a:gd name="T28" fmla="*/ 6 w 48"/>
                <a:gd name="T29" fmla="*/ 8 h 48"/>
                <a:gd name="T30" fmla="*/ 16 w 48"/>
                <a:gd name="T31" fmla="*/ 1 h 48"/>
                <a:gd name="T32" fmla="*/ 16 w 48"/>
                <a:gd name="T33" fmla="*/ 1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16" y="1"/>
                  </a:moveTo>
                  <a:lnTo>
                    <a:pt x="28" y="0"/>
                  </a:lnTo>
                  <a:lnTo>
                    <a:pt x="40" y="6"/>
                  </a:lnTo>
                  <a:lnTo>
                    <a:pt x="47" y="16"/>
                  </a:lnTo>
                  <a:lnTo>
                    <a:pt x="48" y="28"/>
                  </a:lnTo>
                  <a:lnTo>
                    <a:pt x="42" y="40"/>
                  </a:lnTo>
                  <a:lnTo>
                    <a:pt x="31" y="47"/>
                  </a:lnTo>
                  <a:lnTo>
                    <a:pt x="19" y="48"/>
                  </a:lnTo>
                  <a:lnTo>
                    <a:pt x="8" y="42"/>
                  </a:lnTo>
                  <a:lnTo>
                    <a:pt x="1" y="31"/>
                  </a:lnTo>
                  <a:lnTo>
                    <a:pt x="0" y="19"/>
                  </a:lnTo>
                  <a:lnTo>
                    <a:pt x="6" y="8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14" name="Freeform 662"/>
            <p:cNvSpPr>
              <a:spLocks/>
            </p:cNvSpPr>
            <p:nvPr/>
          </p:nvSpPr>
          <p:spPr bwMode="auto">
            <a:xfrm>
              <a:off x="968" y="1614"/>
              <a:ext cx="48" cy="48"/>
            </a:xfrm>
            <a:custGeom>
              <a:avLst/>
              <a:gdLst>
                <a:gd name="T0" fmla="*/ 20 w 48"/>
                <a:gd name="T1" fmla="*/ 0 h 48"/>
                <a:gd name="T2" fmla="*/ 33 w 48"/>
                <a:gd name="T3" fmla="*/ 2 h 48"/>
                <a:gd name="T4" fmla="*/ 43 w 48"/>
                <a:gd name="T5" fmla="*/ 9 h 48"/>
                <a:gd name="T6" fmla="*/ 48 w 48"/>
                <a:gd name="T7" fmla="*/ 21 h 48"/>
                <a:gd name="T8" fmla="*/ 48 w 48"/>
                <a:gd name="T9" fmla="*/ 21 h 48"/>
                <a:gd name="T10" fmla="*/ 46 w 48"/>
                <a:gd name="T11" fmla="*/ 33 h 48"/>
                <a:gd name="T12" fmla="*/ 39 w 48"/>
                <a:gd name="T13" fmla="*/ 43 h 48"/>
                <a:gd name="T14" fmla="*/ 28 w 48"/>
                <a:gd name="T15" fmla="*/ 48 h 48"/>
                <a:gd name="T16" fmla="*/ 28 w 48"/>
                <a:gd name="T17" fmla="*/ 48 h 48"/>
                <a:gd name="T18" fmla="*/ 15 w 48"/>
                <a:gd name="T19" fmla="*/ 47 h 48"/>
                <a:gd name="T20" fmla="*/ 5 w 48"/>
                <a:gd name="T21" fmla="*/ 39 h 48"/>
                <a:gd name="T22" fmla="*/ 0 w 48"/>
                <a:gd name="T23" fmla="*/ 28 h 48"/>
                <a:gd name="T24" fmla="*/ 0 w 48"/>
                <a:gd name="T25" fmla="*/ 28 h 48"/>
                <a:gd name="T26" fmla="*/ 2 w 48"/>
                <a:gd name="T27" fmla="*/ 15 h 48"/>
                <a:gd name="T28" fmla="*/ 9 w 48"/>
                <a:gd name="T29" fmla="*/ 6 h 48"/>
                <a:gd name="T30" fmla="*/ 20 w 48"/>
                <a:gd name="T31" fmla="*/ 0 h 48"/>
                <a:gd name="T32" fmla="*/ 20 w 48"/>
                <a:gd name="T33" fmla="*/ 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0" y="0"/>
                  </a:moveTo>
                  <a:lnTo>
                    <a:pt x="33" y="2"/>
                  </a:lnTo>
                  <a:lnTo>
                    <a:pt x="43" y="9"/>
                  </a:lnTo>
                  <a:lnTo>
                    <a:pt x="48" y="21"/>
                  </a:lnTo>
                  <a:lnTo>
                    <a:pt x="46" y="33"/>
                  </a:lnTo>
                  <a:lnTo>
                    <a:pt x="39" y="43"/>
                  </a:lnTo>
                  <a:lnTo>
                    <a:pt x="28" y="48"/>
                  </a:lnTo>
                  <a:lnTo>
                    <a:pt x="15" y="47"/>
                  </a:lnTo>
                  <a:lnTo>
                    <a:pt x="5" y="39"/>
                  </a:lnTo>
                  <a:lnTo>
                    <a:pt x="0" y="28"/>
                  </a:lnTo>
                  <a:lnTo>
                    <a:pt x="2" y="15"/>
                  </a:lnTo>
                  <a:lnTo>
                    <a:pt x="9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15" name="Freeform 663"/>
            <p:cNvSpPr>
              <a:spLocks/>
            </p:cNvSpPr>
            <p:nvPr/>
          </p:nvSpPr>
          <p:spPr bwMode="auto">
            <a:xfrm>
              <a:off x="1016" y="1617"/>
              <a:ext cx="12" cy="42"/>
            </a:xfrm>
            <a:custGeom>
              <a:avLst/>
              <a:gdLst>
                <a:gd name="T0" fmla="*/ 12 w 12"/>
                <a:gd name="T1" fmla="*/ 42 h 42"/>
                <a:gd name="T2" fmla="*/ 6 w 12"/>
                <a:gd name="T3" fmla="*/ 37 h 42"/>
                <a:gd name="T4" fmla="*/ 2 w 12"/>
                <a:gd name="T5" fmla="*/ 30 h 42"/>
                <a:gd name="T6" fmla="*/ 0 w 12"/>
                <a:gd name="T7" fmla="*/ 21 h 42"/>
                <a:gd name="T8" fmla="*/ 0 w 12"/>
                <a:gd name="T9" fmla="*/ 21 h 42"/>
                <a:gd name="T10" fmla="*/ 1 w 12"/>
                <a:gd name="T11" fmla="*/ 13 h 42"/>
                <a:gd name="T12" fmla="*/ 5 w 12"/>
                <a:gd name="T13" fmla="*/ 6 h 42"/>
                <a:gd name="T14" fmla="*/ 12 w 12"/>
                <a:gd name="T15" fmla="*/ 0 h 42"/>
                <a:gd name="T16" fmla="*/ 12 w 12"/>
                <a:gd name="T17" fmla="*/ 0 h 42"/>
                <a:gd name="T18" fmla="*/ 12 w 12"/>
                <a:gd name="T19" fmla="*/ 12 h 42"/>
                <a:gd name="T20" fmla="*/ 12 w 12"/>
                <a:gd name="T21" fmla="*/ 31 h 42"/>
                <a:gd name="T22" fmla="*/ 12 w 12"/>
                <a:gd name="T23" fmla="*/ 42 h 42"/>
                <a:gd name="T24" fmla="*/ 12 w 12"/>
                <a:gd name="T25" fmla="*/ 42 h 4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"/>
                <a:gd name="T40" fmla="*/ 0 h 42"/>
                <a:gd name="T41" fmla="*/ 12 w 12"/>
                <a:gd name="T42" fmla="*/ 42 h 4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" h="42">
                  <a:moveTo>
                    <a:pt x="12" y="42"/>
                  </a:moveTo>
                  <a:lnTo>
                    <a:pt x="6" y="37"/>
                  </a:lnTo>
                  <a:lnTo>
                    <a:pt x="2" y="30"/>
                  </a:lnTo>
                  <a:lnTo>
                    <a:pt x="0" y="21"/>
                  </a:lnTo>
                  <a:lnTo>
                    <a:pt x="1" y="13"/>
                  </a:lnTo>
                  <a:lnTo>
                    <a:pt x="5" y="6"/>
                  </a:lnTo>
                  <a:lnTo>
                    <a:pt x="12" y="0"/>
                  </a:lnTo>
                  <a:lnTo>
                    <a:pt x="12" y="12"/>
                  </a:lnTo>
                  <a:lnTo>
                    <a:pt x="12" y="31"/>
                  </a:lnTo>
                  <a:lnTo>
                    <a:pt x="12" y="42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16" name="Freeform 664"/>
            <p:cNvSpPr>
              <a:spLocks/>
            </p:cNvSpPr>
            <p:nvPr/>
          </p:nvSpPr>
          <p:spPr bwMode="auto">
            <a:xfrm>
              <a:off x="436" y="1756"/>
              <a:ext cx="28" cy="94"/>
            </a:xfrm>
            <a:custGeom>
              <a:avLst/>
              <a:gdLst>
                <a:gd name="T0" fmla="*/ 1 w 28"/>
                <a:gd name="T1" fmla="*/ 84 h 94"/>
                <a:gd name="T2" fmla="*/ 2 w 28"/>
                <a:gd name="T3" fmla="*/ 74 h 94"/>
                <a:gd name="T4" fmla="*/ 2 w 28"/>
                <a:gd name="T5" fmla="*/ 65 h 94"/>
                <a:gd name="T6" fmla="*/ 2 w 28"/>
                <a:gd name="T7" fmla="*/ 55 h 94"/>
                <a:gd name="T8" fmla="*/ 2 w 28"/>
                <a:gd name="T9" fmla="*/ 55 h 94"/>
                <a:gd name="T10" fmla="*/ 4 w 28"/>
                <a:gd name="T11" fmla="*/ 40 h 94"/>
                <a:gd name="T12" fmla="*/ 8 w 28"/>
                <a:gd name="T13" fmla="*/ 27 h 94"/>
                <a:gd name="T14" fmla="*/ 13 w 28"/>
                <a:gd name="T15" fmla="*/ 13 h 94"/>
                <a:gd name="T16" fmla="*/ 13 w 28"/>
                <a:gd name="T17" fmla="*/ 13 h 94"/>
                <a:gd name="T18" fmla="*/ 14 w 28"/>
                <a:gd name="T19" fmla="*/ 11 h 94"/>
                <a:gd name="T20" fmla="*/ 14 w 28"/>
                <a:gd name="T21" fmla="*/ 9 h 94"/>
                <a:gd name="T22" fmla="*/ 14 w 28"/>
                <a:gd name="T23" fmla="*/ 7 h 94"/>
                <a:gd name="T24" fmla="*/ 14 w 28"/>
                <a:gd name="T25" fmla="*/ 7 h 94"/>
                <a:gd name="T26" fmla="*/ 14 w 28"/>
                <a:gd name="T27" fmla="*/ 4 h 94"/>
                <a:gd name="T28" fmla="*/ 17 w 28"/>
                <a:gd name="T29" fmla="*/ 1 h 94"/>
                <a:gd name="T30" fmla="*/ 20 w 28"/>
                <a:gd name="T31" fmla="*/ 0 h 94"/>
                <a:gd name="T32" fmla="*/ 20 w 28"/>
                <a:gd name="T33" fmla="*/ 0 h 94"/>
                <a:gd name="T34" fmla="*/ 24 w 28"/>
                <a:gd name="T35" fmla="*/ 1 h 94"/>
                <a:gd name="T36" fmla="*/ 26 w 28"/>
                <a:gd name="T37" fmla="*/ 3 h 94"/>
                <a:gd name="T38" fmla="*/ 27 w 28"/>
                <a:gd name="T39" fmla="*/ 6 h 94"/>
                <a:gd name="T40" fmla="*/ 27 w 28"/>
                <a:gd name="T41" fmla="*/ 6 h 94"/>
                <a:gd name="T42" fmla="*/ 27 w 28"/>
                <a:gd name="T43" fmla="*/ 8 h 94"/>
                <a:gd name="T44" fmla="*/ 28 w 28"/>
                <a:gd name="T45" fmla="*/ 10 h 94"/>
                <a:gd name="T46" fmla="*/ 27 w 28"/>
                <a:gd name="T47" fmla="*/ 12 h 94"/>
                <a:gd name="T48" fmla="*/ 27 w 28"/>
                <a:gd name="T49" fmla="*/ 12 h 94"/>
                <a:gd name="T50" fmla="*/ 21 w 28"/>
                <a:gd name="T51" fmla="*/ 30 h 94"/>
                <a:gd name="T52" fmla="*/ 17 w 28"/>
                <a:gd name="T53" fmla="*/ 48 h 94"/>
                <a:gd name="T54" fmla="*/ 15 w 28"/>
                <a:gd name="T55" fmla="*/ 67 h 94"/>
                <a:gd name="T56" fmla="*/ 15 w 28"/>
                <a:gd name="T57" fmla="*/ 67 h 94"/>
                <a:gd name="T58" fmla="*/ 16 w 28"/>
                <a:gd name="T59" fmla="*/ 75 h 94"/>
                <a:gd name="T60" fmla="*/ 15 w 28"/>
                <a:gd name="T61" fmla="*/ 82 h 94"/>
                <a:gd name="T62" fmla="*/ 13 w 28"/>
                <a:gd name="T63" fmla="*/ 90 h 94"/>
                <a:gd name="T64" fmla="*/ 13 w 28"/>
                <a:gd name="T65" fmla="*/ 90 h 94"/>
                <a:gd name="T66" fmla="*/ 11 w 28"/>
                <a:gd name="T67" fmla="*/ 93 h 94"/>
                <a:gd name="T68" fmla="*/ 8 w 28"/>
                <a:gd name="T69" fmla="*/ 94 h 94"/>
                <a:gd name="T70" fmla="*/ 4 w 28"/>
                <a:gd name="T71" fmla="*/ 94 h 94"/>
                <a:gd name="T72" fmla="*/ 4 w 28"/>
                <a:gd name="T73" fmla="*/ 94 h 94"/>
                <a:gd name="T74" fmla="*/ 1 w 28"/>
                <a:gd name="T75" fmla="*/ 91 h 94"/>
                <a:gd name="T76" fmla="*/ 0 w 28"/>
                <a:gd name="T77" fmla="*/ 88 h 94"/>
                <a:gd name="T78" fmla="*/ 1 w 28"/>
                <a:gd name="T79" fmla="*/ 84 h 94"/>
                <a:gd name="T80" fmla="*/ 1 w 28"/>
                <a:gd name="T81" fmla="*/ 84 h 9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8"/>
                <a:gd name="T124" fmla="*/ 0 h 94"/>
                <a:gd name="T125" fmla="*/ 28 w 28"/>
                <a:gd name="T126" fmla="*/ 94 h 9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8" h="94">
                  <a:moveTo>
                    <a:pt x="1" y="84"/>
                  </a:moveTo>
                  <a:lnTo>
                    <a:pt x="2" y="74"/>
                  </a:lnTo>
                  <a:lnTo>
                    <a:pt x="2" y="65"/>
                  </a:lnTo>
                  <a:lnTo>
                    <a:pt x="2" y="55"/>
                  </a:lnTo>
                  <a:lnTo>
                    <a:pt x="4" y="40"/>
                  </a:lnTo>
                  <a:lnTo>
                    <a:pt x="8" y="27"/>
                  </a:lnTo>
                  <a:lnTo>
                    <a:pt x="13" y="13"/>
                  </a:lnTo>
                  <a:lnTo>
                    <a:pt x="14" y="11"/>
                  </a:lnTo>
                  <a:lnTo>
                    <a:pt x="14" y="9"/>
                  </a:lnTo>
                  <a:lnTo>
                    <a:pt x="14" y="7"/>
                  </a:lnTo>
                  <a:lnTo>
                    <a:pt x="14" y="4"/>
                  </a:lnTo>
                  <a:lnTo>
                    <a:pt x="17" y="1"/>
                  </a:lnTo>
                  <a:lnTo>
                    <a:pt x="20" y="0"/>
                  </a:lnTo>
                  <a:lnTo>
                    <a:pt x="24" y="1"/>
                  </a:lnTo>
                  <a:lnTo>
                    <a:pt x="26" y="3"/>
                  </a:lnTo>
                  <a:lnTo>
                    <a:pt x="27" y="6"/>
                  </a:lnTo>
                  <a:lnTo>
                    <a:pt x="27" y="8"/>
                  </a:lnTo>
                  <a:lnTo>
                    <a:pt x="28" y="10"/>
                  </a:lnTo>
                  <a:lnTo>
                    <a:pt x="27" y="12"/>
                  </a:lnTo>
                  <a:lnTo>
                    <a:pt x="21" y="30"/>
                  </a:lnTo>
                  <a:lnTo>
                    <a:pt x="17" y="48"/>
                  </a:lnTo>
                  <a:lnTo>
                    <a:pt x="15" y="67"/>
                  </a:lnTo>
                  <a:lnTo>
                    <a:pt x="16" y="75"/>
                  </a:lnTo>
                  <a:lnTo>
                    <a:pt x="15" y="82"/>
                  </a:lnTo>
                  <a:lnTo>
                    <a:pt x="13" y="90"/>
                  </a:lnTo>
                  <a:lnTo>
                    <a:pt x="11" y="93"/>
                  </a:lnTo>
                  <a:lnTo>
                    <a:pt x="8" y="94"/>
                  </a:lnTo>
                  <a:lnTo>
                    <a:pt x="4" y="94"/>
                  </a:lnTo>
                  <a:lnTo>
                    <a:pt x="1" y="91"/>
                  </a:lnTo>
                  <a:lnTo>
                    <a:pt x="0" y="88"/>
                  </a:lnTo>
                  <a:lnTo>
                    <a:pt x="1" y="8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17" name="Freeform 665"/>
            <p:cNvSpPr>
              <a:spLocks/>
            </p:cNvSpPr>
            <p:nvPr/>
          </p:nvSpPr>
          <p:spPr bwMode="auto">
            <a:xfrm>
              <a:off x="447" y="1761"/>
              <a:ext cx="48" cy="84"/>
            </a:xfrm>
            <a:custGeom>
              <a:avLst/>
              <a:gdLst>
                <a:gd name="T0" fmla="*/ 3 w 48"/>
                <a:gd name="T1" fmla="*/ 72 h 84"/>
                <a:gd name="T2" fmla="*/ 9 w 48"/>
                <a:gd name="T3" fmla="*/ 63 h 84"/>
                <a:gd name="T4" fmla="*/ 14 w 48"/>
                <a:gd name="T5" fmla="*/ 53 h 84"/>
                <a:gd name="T6" fmla="*/ 17 w 48"/>
                <a:gd name="T7" fmla="*/ 42 h 84"/>
                <a:gd name="T8" fmla="*/ 17 w 48"/>
                <a:gd name="T9" fmla="*/ 42 h 84"/>
                <a:gd name="T10" fmla="*/ 21 w 48"/>
                <a:gd name="T11" fmla="*/ 28 h 84"/>
                <a:gd name="T12" fmla="*/ 27 w 48"/>
                <a:gd name="T13" fmla="*/ 16 h 84"/>
                <a:gd name="T14" fmla="*/ 35 w 48"/>
                <a:gd name="T15" fmla="*/ 4 h 84"/>
                <a:gd name="T16" fmla="*/ 35 w 48"/>
                <a:gd name="T17" fmla="*/ 4 h 84"/>
                <a:gd name="T18" fmla="*/ 37 w 48"/>
                <a:gd name="T19" fmla="*/ 1 h 84"/>
                <a:gd name="T20" fmla="*/ 40 w 48"/>
                <a:gd name="T21" fmla="*/ 0 h 84"/>
                <a:gd name="T22" fmla="*/ 44 w 48"/>
                <a:gd name="T23" fmla="*/ 0 h 84"/>
                <a:gd name="T24" fmla="*/ 44 w 48"/>
                <a:gd name="T25" fmla="*/ 0 h 84"/>
                <a:gd name="T26" fmla="*/ 46 w 48"/>
                <a:gd name="T27" fmla="*/ 2 h 84"/>
                <a:gd name="T28" fmla="*/ 48 w 48"/>
                <a:gd name="T29" fmla="*/ 6 h 84"/>
                <a:gd name="T30" fmla="*/ 47 w 48"/>
                <a:gd name="T31" fmla="*/ 10 h 84"/>
                <a:gd name="T32" fmla="*/ 47 w 48"/>
                <a:gd name="T33" fmla="*/ 10 h 84"/>
                <a:gd name="T34" fmla="*/ 40 w 48"/>
                <a:gd name="T35" fmla="*/ 21 h 84"/>
                <a:gd name="T36" fmla="*/ 35 w 48"/>
                <a:gd name="T37" fmla="*/ 34 h 84"/>
                <a:gd name="T38" fmla="*/ 30 w 48"/>
                <a:gd name="T39" fmla="*/ 47 h 84"/>
                <a:gd name="T40" fmla="*/ 30 w 48"/>
                <a:gd name="T41" fmla="*/ 47 h 84"/>
                <a:gd name="T42" fmla="*/ 26 w 48"/>
                <a:gd name="T43" fmla="*/ 60 h 84"/>
                <a:gd name="T44" fmla="*/ 20 w 48"/>
                <a:gd name="T45" fmla="*/ 72 h 84"/>
                <a:gd name="T46" fmla="*/ 11 w 48"/>
                <a:gd name="T47" fmla="*/ 83 h 84"/>
                <a:gd name="T48" fmla="*/ 11 w 48"/>
                <a:gd name="T49" fmla="*/ 83 h 84"/>
                <a:gd name="T50" fmla="*/ 8 w 48"/>
                <a:gd name="T51" fmla="*/ 84 h 84"/>
                <a:gd name="T52" fmla="*/ 5 w 48"/>
                <a:gd name="T53" fmla="*/ 84 h 84"/>
                <a:gd name="T54" fmla="*/ 2 w 48"/>
                <a:gd name="T55" fmla="*/ 82 h 84"/>
                <a:gd name="T56" fmla="*/ 2 w 48"/>
                <a:gd name="T57" fmla="*/ 82 h 84"/>
                <a:gd name="T58" fmla="*/ 0 w 48"/>
                <a:gd name="T59" fmla="*/ 78 h 84"/>
                <a:gd name="T60" fmla="*/ 1 w 48"/>
                <a:gd name="T61" fmla="*/ 75 h 84"/>
                <a:gd name="T62" fmla="*/ 3 w 48"/>
                <a:gd name="T63" fmla="*/ 72 h 84"/>
                <a:gd name="T64" fmla="*/ 3 w 48"/>
                <a:gd name="T65" fmla="*/ 72 h 8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8"/>
                <a:gd name="T100" fmla="*/ 0 h 84"/>
                <a:gd name="T101" fmla="*/ 48 w 48"/>
                <a:gd name="T102" fmla="*/ 84 h 8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8" h="84">
                  <a:moveTo>
                    <a:pt x="3" y="72"/>
                  </a:moveTo>
                  <a:lnTo>
                    <a:pt x="9" y="63"/>
                  </a:lnTo>
                  <a:lnTo>
                    <a:pt x="14" y="53"/>
                  </a:lnTo>
                  <a:lnTo>
                    <a:pt x="17" y="42"/>
                  </a:lnTo>
                  <a:lnTo>
                    <a:pt x="21" y="28"/>
                  </a:lnTo>
                  <a:lnTo>
                    <a:pt x="27" y="16"/>
                  </a:lnTo>
                  <a:lnTo>
                    <a:pt x="35" y="4"/>
                  </a:lnTo>
                  <a:lnTo>
                    <a:pt x="37" y="1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6" y="2"/>
                  </a:lnTo>
                  <a:lnTo>
                    <a:pt x="48" y="6"/>
                  </a:lnTo>
                  <a:lnTo>
                    <a:pt x="47" y="10"/>
                  </a:lnTo>
                  <a:lnTo>
                    <a:pt x="40" y="21"/>
                  </a:lnTo>
                  <a:lnTo>
                    <a:pt x="35" y="34"/>
                  </a:lnTo>
                  <a:lnTo>
                    <a:pt x="30" y="47"/>
                  </a:lnTo>
                  <a:lnTo>
                    <a:pt x="26" y="60"/>
                  </a:lnTo>
                  <a:lnTo>
                    <a:pt x="20" y="72"/>
                  </a:lnTo>
                  <a:lnTo>
                    <a:pt x="11" y="83"/>
                  </a:lnTo>
                  <a:lnTo>
                    <a:pt x="8" y="84"/>
                  </a:lnTo>
                  <a:lnTo>
                    <a:pt x="5" y="84"/>
                  </a:lnTo>
                  <a:lnTo>
                    <a:pt x="2" y="82"/>
                  </a:lnTo>
                  <a:lnTo>
                    <a:pt x="0" y="78"/>
                  </a:lnTo>
                  <a:lnTo>
                    <a:pt x="1" y="75"/>
                  </a:lnTo>
                  <a:lnTo>
                    <a:pt x="3" y="7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18" name="Freeform 666"/>
            <p:cNvSpPr>
              <a:spLocks/>
            </p:cNvSpPr>
            <p:nvPr/>
          </p:nvSpPr>
          <p:spPr bwMode="auto">
            <a:xfrm>
              <a:off x="483" y="1762"/>
              <a:ext cx="17" cy="87"/>
            </a:xfrm>
            <a:custGeom>
              <a:avLst/>
              <a:gdLst>
                <a:gd name="T0" fmla="*/ 1 w 17"/>
                <a:gd name="T1" fmla="*/ 78 h 87"/>
                <a:gd name="T2" fmla="*/ 3 w 17"/>
                <a:gd name="T3" fmla="*/ 55 h 87"/>
                <a:gd name="T4" fmla="*/ 0 w 17"/>
                <a:gd name="T5" fmla="*/ 31 h 87"/>
                <a:gd name="T6" fmla="*/ 0 w 17"/>
                <a:gd name="T7" fmla="*/ 7 h 87"/>
                <a:gd name="T8" fmla="*/ 0 w 17"/>
                <a:gd name="T9" fmla="*/ 7 h 87"/>
                <a:gd name="T10" fmla="*/ 1 w 17"/>
                <a:gd name="T11" fmla="*/ 4 h 87"/>
                <a:gd name="T12" fmla="*/ 3 w 17"/>
                <a:gd name="T13" fmla="*/ 1 h 87"/>
                <a:gd name="T14" fmla="*/ 7 w 17"/>
                <a:gd name="T15" fmla="*/ 0 h 87"/>
                <a:gd name="T16" fmla="*/ 7 w 17"/>
                <a:gd name="T17" fmla="*/ 0 h 87"/>
                <a:gd name="T18" fmla="*/ 10 w 17"/>
                <a:gd name="T19" fmla="*/ 1 h 87"/>
                <a:gd name="T20" fmla="*/ 13 w 17"/>
                <a:gd name="T21" fmla="*/ 4 h 87"/>
                <a:gd name="T22" fmla="*/ 14 w 17"/>
                <a:gd name="T23" fmla="*/ 7 h 87"/>
                <a:gd name="T24" fmla="*/ 14 w 17"/>
                <a:gd name="T25" fmla="*/ 7 h 87"/>
                <a:gd name="T26" fmla="*/ 14 w 17"/>
                <a:gd name="T27" fmla="*/ 23 h 87"/>
                <a:gd name="T28" fmla="*/ 15 w 17"/>
                <a:gd name="T29" fmla="*/ 38 h 87"/>
                <a:gd name="T30" fmla="*/ 17 w 17"/>
                <a:gd name="T31" fmla="*/ 54 h 87"/>
                <a:gd name="T32" fmla="*/ 17 w 17"/>
                <a:gd name="T33" fmla="*/ 54 h 87"/>
                <a:gd name="T34" fmla="*/ 17 w 17"/>
                <a:gd name="T35" fmla="*/ 63 h 87"/>
                <a:gd name="T36" fmla="*/ 16 w 17"/>
                <a:gd name="T37" fmla="*/ 73 h 87"/>
                <a:gd name="T38" fmla="*/ 14 w 17"/>
                <a:gd name="T39" fmla="*/ 82 h 87"/>
                <a:gd name="T40" fmla="*/ 14 w 17"/>
                <a:gd name="T41" fmla="*/ 82 h 87"/>
                <a:gd name="T42" fmla="*/ 12 w 17"/>
                <a:gd name="T43" fmla="*/ 85 h 87"/>
                <a:gd name="T44" fmla="*/ 9 w 17"/>
                <a:gd name="T45" fmla="*/ 87 h 87"/>
                <a:gd name="T46" fmla="*/ 6 w 17"/>
                <a:gd name="T47" fmla="*/ 87 h 87"/>
                <a:gd name="T48" fmla="*/ 6 w 17"/>
                <a:gd name="T49" fmla="*/ 87 h 87"/>
                <a:gd name="T50" fmla="*/ 3 w 17"/>
                <a:gd name="T51" fmla="*/ 85 h 87"/>
                <a:gd name="T52" fmla="*/ 1 w 17"/>
                <a:gd name="T53" fmla="*/ 82 h 87"/>
                <a:gd name="T54" fmla="*/ 1 w 17"/>
                <a:gd name="T55" fmla="*/ 78 h 87"/>
                <a:gd name="T56" fmla="*/ 1 w 17"/>
                <a:gd name="T57" fmla="*/ 78 h 8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7"/>
                <a:gd name="T88" fmla="*/ 0 h 87"/>
                <a:gd name="T89" fmla="*/ 17 w 17"/>
                <a:gd name="T90" fmla="*/ 87 h 8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7" h="87">
                  <a:moveTo>
                    <a:pt x="1" y="78"/>
                  </a:moveTo>
                  <a:lnTo>
                    <a:pt x="3" y="55"/>
                  </a:lnTo>
                  <a:lnTo>
                    <a:pt x="0" y="31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1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3" y="4"/>
                  </a:lnTo>
                  <a:lnTo>
                    <a:pt x="14" y="7"/>
                  </a:lnTo>
                  <a:lnTo>
                    <a:pt x="14" y="23"/>
                  </a:lnTo>
                  <a:lnTo>
                    <a:pt x="15" y="38"/>
                  </a:lnTo>
                  <a:lnTo>
                    <a:pt x="17" y="54"/>
                  </a:lnTo>
                  <a:lnTo>
                    <a:pt x="17" y="63"/>
                  </a:lnTo>
                  <a:lnTo>
                    <a:pt x="16" y="73"/>
                  </a:lnTo>
                  <a:lnTo>
                    <a:pt x="14" y="82"/>
                  </a:lnTo>
                  <a:lnTo>
                    <a:pt x="12" y="85"/>
                  </a:lnTo>
                  <a:lnTo>
                    <a:pt x="9" y="87"/>
                  </a:lnTo>
                  <a:lnTo>
                    <a:pt x="6" y="87"/>
                  </a:lnTo>
                  <a:lnTo>
                    <a:pt x="3" y="85"/>
                  </a:lnTo>
                  <a:lnTo>
                    <a:pt x="1" y="82"/>
                  </a:lnTo>
                  <a:lnTo>
                    <a:pt x="1" y="7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19" name="Freeform 667"/>
            <p:cNvSpPr>
              <a:spLocks/>
            </p:cNvSpPr>
            <p:nvPr/>
          </p:nvSpPr>
          <p:spPr bwMode="auto">
            <a:xfrm>
              <a:off x="494" y="1769"/>
              <a:ext cx="34" cy="87"/>
            </a:xfrm>
            <a:custGeom>
              <a:avLst/>
              <a:gdLst>
                <a:gd name="T0" fmla="*/ 1 w 34"/>
                <a:gd name="T1" fmla="*/ 77 h 87"/>
                <a:gd name="T2" fmla="*/ 5 w 34"/>
                <a:gd name="T3" fmla="*/ 68 h 87"/>
                <a:gd name="T4" fmla="*/ 8 w 34"/>
                <a:gd name="T5" fmla="*/ 58 h 87"/>
                <a:gd name="T6" fmla="*/ 10 w 34"/>
                <a:gd name="T7" fmla="*/ 48 h 87"/>
                <a:gd name="T8" fmla="*/ 10 w 34"/>
                <a:gd name="T9" fmla="*/ 48 h 87"/>
                <a:gd name="T10" fmla="*/ 10 w 34"/>
                <a:gd name="T11" fmla="*/ 46 h 87"/>
                <a:gd name="T12" fmla="*/ 11 w 34"/>
                <a:gd name="T13" fmla="*/ 43 h 87"/>
                <a:gd name="T14" fmla="*/ 12 w 34"/>
                <a:gd name="T15" fmla="*/ 41 h 87"/>
                <a:gd name="T16" fmla="*/ 12 w 34"/>
                <a:gd name="T17" fmla="*/ 41 h 87"/>
                <a:gd name="T18" fmla="*/ 14 w 34"/>
                <a:gd name="T19" fmla="*/ 31 h 87"/>
                <a:gd name="T20" fmla="*/ 15 w 34"/>
                <a:gd name="T21" fmla="*/ 22 h 87"/>
                <a:gd name="T22" fmla="*/ 17 w 34"/>
                <a:gd name="T23" fmla="*/ 13 h 87"/>
                <a:gd name="T24" fmla="*/ 17 w 34"/>
                <a:gd name="T25" fmla="*/ 13 h 87"/>
                <a:gd name="T26" fmla="*/ 18 w 34"/>
                <a:gd name="T27" fmla="*/ 10 h 87"/>
                <a:gd name="T28" fmla="*/ 20 w 34"/>
                <a:gd name="T29" fmla="*/ 7 h 87"/>
                <a:gd name="T30" fmla="*/ 21 w 34"/>
                <a:gd name="T31" fmla="*/ 5 h 87"/>
                <a:gd name="T32" fmla="*/ 21 w 34"/>
                <a:gd name="T33" fmla="*/ 5 h 87"/>
                <a:gd name="T34" fmla="*/ 21 w 34"/>
                <a:gd name="T35" fmla="*/ 5 h 87"/>
                <a:gd name="T36" fmla="*/ 20 w 34"/>
                <a:gd name="T37" fmla="*/ 5 h 87"/>
                <a:gd name="T38" fmla="*/ 20 w 34"/>
                <a:gd name="T39" fmla="*/ 6 h 87"/>
                <a:gd name="T40" fmla="*/ 20 w 34"/>
                <a:gd name="T41" fmla="*/ 6 h 87"/>
                <a:gd name="T42" fmla="*/ 22 w 34"/>
                <a:gd name="T43" fmla="*/ 2 h 87"/>
                <a:gd name="T44" fmla="*/ 25 w 34"/>
                <a:gd name="T45" fmla="*/ 0 h 87"/>
                <a:gd name="T46" fmla="*/ 28 w 34"/>
                <a:gd name="T47" fmla="*/ 0 h 87"/>
                <a:gd name="T48" fmla="*/ 28 w 34"/>
                <a:gd name="T49" fmla="*/ 0 h 87"/>
                <a:gd name="T50" fmla="*/ 31 w 34"/>
                <a:gd name="T51" fmla="*/ 2 h 87"/>
                <a:gd name="T52" fmla="*/ 33 w 34"/>
                <a:gd name="T53" fmla="*/ 4 h 87"/>
                <a:gd name="T54" fmla="*/ 34 w 34"/>
                <a:gd name="T55" fmla="*/ 8 h 87"/>
                <a:gd name="T56" fmla="*/ 34 w 34"/>
                <a:gd name="T57" fmla="*/ 8 h 87"/>
                <a:gd name="T58" fmla="*/ 33 w 34"/>
                <a:gd name="T59" fmla="*/ 11 h 87"/>
                <a:gd name="T60" fmla="*/ 32 w 34"/>
                <a:gd name="T61" fmla="*/ 14 h 87"/>
                <a:gd name="T62" fmla="*/ 31 w 34"/>
                <a:gd name="T63" fmla="*/ 17 h 87"/>
                <a:gd name="T64" fmla="*/ 31 w 34"/>
                <a:gd name="T65" fmla="*/ 17 h 87"/>
                <a:gd name="T66" fmla="*/ 28 w 34"/>
                <a:gd name="T67" fmla="*/ 29 h 87"/>
                <a:gd name="T68" fmla="*/ 26 w 34"/>
                <a:gd name="T69" fmla="*/ 41 h 87"/>
                <a:gd name="T70" fmla="*/ 23 w 34"/>
                <a:gd name="T71" fmla="*/ 52 h 87"/>
                <a:gd name="T72" fmla="*/ 23 w 34"/>
                <a:gd name="T73" fmla="*/ 52 h 87"/>
                <a:gd name="T74" fmla="*/ 22 w 34"/>
                <a:gd name="T75" fmla="*/ 63 h 87"/>
                <a:gd name="T76" fmla="*/ 18 w 34"/>
                <a:gd name="T77" fmla="*/ 73 h 87"/>
                <a:gd name="T78" fmla="*/ 13 w 34"/>
                <a:gd name="T79" fmla="*/ 84 h 87"/>
                <a:gd name="T80" fmla="*/ 13 w 34"/>
                <a:gd name="T81" fmla="*/ 84 h 87"/>
                <a:gd name="T82" fmla="*/ 10 w 34"/>
                <a:gd name="T83" fmla="*/ 86 h 87"/>
                <a:gd name="T84" fmla="*/ 7 w 34"/>
                <a:gd name="T85" fmla="*/ 87 h 87"/>
                <a:gd name="T86" fmla="*/ 4 w 34"/>
                <a:gd name="T87" fmla="*/ 86 h 87"/>
                <a:gd name="T88" fmla="*/ 4 w 34"/>
                <a:gd name="T89" fmla="*/ 86 h 87"/>
                <a:gd name="T90" fmla="*/ 1 w 34"/>
                <a:gd name="T91" fmla="*/ 84 h 87"/>
                <a:gd name="T92" fmla="*/ 0 w 34"/>
                <a:gd name="T93" fmla="*/ 81 h 87"/>
                <a:gd name="T94" fmla="*/ 1 w 34"/>
                <a:gd name="T95" fmla="*/ 77 h 87"/>
                <a:gd name="T96" fmla="*/ 1 w 34"/>
                <a:gd name="T97" fmla="*/ 77 h 8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4"/>
                <a:gd name="T148" fmla="*/ 0 h 87"/>
                <a:gd name="T149" fmla="*/ 34 w 34"/>
                <a:gd name="T150" fmla="*/ 87 h 8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4" h="87">
                  <a:moveTo>
                    <a:pt x="1" y="77"/>
                  </a:moveTo>
                  <a:lnTo>
                    <a:pt x="5" y="68"/>
                  </a:lnTo>
                  <a:lnTo>
                    <a:pt x="8" y="58"/>
                  </a:lnTo>
                  <a:lnTo>
                    <a:pt x="10" y="48"/>
                  </a:lnTo>
                  <a:lnTo>
                    <a:pt x="10" y="46"/>
                  </a:lnTo>
                  <a:lnTo>
                    <a:pt x="11" y="43"/>
                  </a:lnTo>
                  <a:lnTo>
                    <a:pt x="12" y="41"/>
                  </a:lnTo>
                  <a:lnTo>
                    <a:pt x="14" y="31"/>
                  </a:lnTo>
                  <a:lnTo>
                    <a:pt x="15" y="22"/>
                  </a:lnTo>
                  <a:lnTo>
                    <a:pt x="17" y="13"/>
                  </a:lnTo>
                  <a:lnTo>
                    <a:pt x="18" y="10"/>
                  </a:lnTo>
                  <a:lnTo>
                    <a:pt x="20" y="7"/>
                  </a:lnTo>
                  <a:lnTo>
                    <a:pt x="21" y="5"/>
                  </a:lnTo>
                  <a:lnTo>
                    <a:pt x="20" y="5"/>
                  </a:lnTo>
                  <a:lnTo>
                    <a:pt x="20" y="6"/>
                  </a:lnTo>
                  <a:lnTo>
                    <a:pt x="22" y="2"/>
                  </a:lnTo>
                  <a:lnTo>
                    <a:pt x="25" y="0"/>
                  </a:lnTo>
                  <a:lnTo>
                    <a:pt x="28" y="0"/>
                  </a:lnTo>
                  <a:lnTo>
                    <a:pt x="31" y="2"/>
                  </a:lnTo>
                  <a:lnTo>
                    <a:pt x="33" y="4"/>
                  </a:lnTo>
                  <a:lnTo>
                    <a:pt x="34" y="8"/>
                  </a:lnTo>
                  <a:lnTo>
                    <a:pt x="33" y="11"/>
                  </a:lnTo>
                  <a:lnTo>
                    <a:pt x="32" y="14"/>
                  </a:lnTo>
                  <a:lnTo>
                    <a:pt x="31" y="17"/>
                  </a:lnTo>
                  <a:lnTo>
                    <a:pt x="28" y="29"/>
                  </a:lnTo>
                  <a:lnTo>
                    <a:pt x="26" y="41"/>
                  </a:lnTo>
                  <a:lnTo>
                    <a:pt x="23" y="52"/>
                  </a:lnTo>
                  <a:lnTo>
                    <a:pt x="22" y="63"/>
                  </a:lnTo>
                  <a:lnTo>
                    <a:pt x="18" y="73"/>
                  </a:lnTo>
                  <a:lnTo>
                    <a:pt x="13" y="84"/>
                  </a:lnTo>
                  <a:lnTo>
                    <a:pt x="10" y="86"/>
                  </a:lnTo>
                  <a:lnTo>
                    <a:pt x="7" y="87"/>
                  </a:lnTo>
                  <a:lnTo>
                    <a:pt x="4" y="86"/>
                  </a:lnTo>
                  <a:lnTo>
                    <a:pt x="1" y="84"/>
                  </a:lnTo>
                  <a:lnTo>
                    <a:pt x="0" y="81"/>
                  </a:lnTo>
                  <a:lnTo>
                    <a:pt x="1" y="7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20" name="Freeform 668"/>
            <p:cNvSpPr>
              <a:spLocks/>
            </p:cNvSpPr>
            <p:nvPr/>
          </p:nvSpPr>
          <p:spPr bwMode="auto">
            <a:xfrm>
              <a:off x="517" y="1769"/>
              <a:ext cx="24" cy="92"/>
            </a:xfrm>
            <a:custGeom>
              <a:avLst/>
              <a:gdLst>
                <a:gd name="T0" fmla="*/ 11 w 24"/>
                <a:gd name="T1" fmla="*/ 88 h 92"/>
                <a:gd name="T2" fmla="*/ 6 w 24"/>
                <a:gd name="T3" fmla="*/ 73 h 92"/>
                <a:gd name="T4" fmla="*/ 2 w 24"/>
                <a:gd name="T5" fmla="*/ 59 h 92"/>
                <a:gd name="T6" fmla="*/ 0 w 24"/>
                <a:gd name="T7" fmla="*/ 44 h 92"/>
                <a:gd name="T8" fmla="*/ 0 w 24"/>
                <a:gd name="T9" fmla="*/ 44 h 92"/>
                <a:gd name="T10" fmla="*/ 2 w 24"/>
                <a:gd name="T11" fmla="*/ 32 h 92"/>
                <a:gd name="T12" fmla="*/ 2 w 24"/>
                <a:gd name="T13" fmla="*/ 19 h 92"/>
                <a:gd name="T14" fmla="*/ 2 w 24"/>
                <a:gd name="T15" fmla="*/ 7 h 92"/>
                <a:gd name="T16" fmla="*/ 2 w 24"/>
                <a:gd name="T17" fmla="*/ 7 h 92"/>
                <a:gd name="T18" fmla="*/ 3 w 24"/>
                <a:gd name="T19" fmla="*/ 4 h 92"/>
                <a:gd name="T20" fmla="*/ 6 w 24"/>
                <a:gd name="T21" fmla="*/ 1 h 92"/>
                <a:gd name="T22" fmla="*/ 9 w 24"/>
                <a:gd name="T23" fmla="*/ 0 h 92"/>
                <a:gd name="T24" fmla="*/ 9 w 24"/>
                <a:gd name="T25" fmla="*/ 0 h 92"/>
                <a:gd name="T26" fmla="*/ 13 w 24"/>
                <a:gd name="T27" fmla="*/ 1 h 92"/>
                <a:gd name="T28" fmla="*/ 15 w 24"/>
                <a:gd name="T29" fmla="*/ 4 h 92"/>
                <a:gd name="T30" fmla="*/ 16 w 24"/>
                <a:gd name="T31" fmla="*/ 7 h 92"/>
                <a:gd name="T32" fmla="*/ 16 w 24"/>
                <a:gd name="T33" fmla="*/ 7 h 92"/>
                <a:gd name="T34" fmla="*/ 16 w 24"/>
                <a:gd name="T35" fmla="*/ 20 h 92"/>
                <a:gd name="T36" fmla="*/ 15 w 24"/>
                <a:gd name="T37" fmla="*/ 33 h 92"/>
                <a:gd name="T38" fmla="*/ 14 w 24"/>
                <a:gd name="T39" fmla="*/ 47 h 92"/>
                <a:gd name="T40" fmla="*/ 14 w 24"/>
                <a:gd name="T41" fmla="*/ 47 h 92"/>
                <a:gd name="T42" fmla="*/ 16 w 24"/>
                <a:gd name="T43" fmla="*/ 59 h 92"/>
                <a:gd name="T44" fmla="*/ 20 w 24"/>
                <a:gd name="T45" fmla="*/ 71 h 92"/>
                <a:gd name="T46" fmla="*/ 24 w 24"/>
                <a:gd name="T47" fmla="*/ 83 h 92"/>
                <a:gd name="T48" fmla="*/ 24 w 24"/>
                <a:gd name="T49" fmla="*/ 83 h 92"/>
                <a:gd name="T50" fmla="*/ 24 w 24"/>
                <a:gd name="T51" fmla="*/ 86 h 92"/>
                <a:gd name="T52" fmla="*/ 23 w 24"/>
                <a:gd name="T53" fmla="*/ 90 h 92"/>
                <a:gd name="T54" fmla="*/ 20 w 24"/>
                <a:gd name="T55" fmla="*/ 92 h 92"/>
                <a:gd name="T56" fmla="*/ 20 w 24"/>
                <a:gd name="T57" fmla="*/ 92 h 92"/>
                <a:gd name="T58" fmla="*/ 16 w 24"/>
                <a:gd name="T59" fmla="*/ 92 h 92"/>
                <a:gd name="T60" fmla="*/ 13 w 24"/>
                <a:gd name="T61" fmla="*/ 90 h 92"/>
                <a:gd name="T62" fmla="*/ 11 w 24"/>
                <a:gd name="T63" fmla="*/ 88 h 92"/>
                <a:gd name="T64" fmla="*/ 11 w 24"/>
                <a:gd name="T65" fmla="*/ 88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"/>
                <a:gd name="T100" fmla="*/ 0 h 92"/>
                <a:gd name="T101" fmla="*/ 24 w 24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" h="92">
                  <a:moveTo>
                    <a:pt x="11" y="88"/>
                  </a:moveTo>
                  <a:lnTo>
                    <a:pt x="6" y="73"/>
                  </a:lnTo>
                  <a:lnTo>
                    <a:pt x="2" y="59"/>
                  </a:lnTo>
                  <a:lnTo>
                    <a:pt x="0" y="44"/>
                  </a:lnTo>
                  <a:lnTo>
                    <a:pt x="2" y="32"/>
                  </a:lnTo>
                  <a:lnTo>
                    <a:pt x="2" y="19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1"/>
                  </a:lnTo>
                  <a:lnTo>
                    <a:pt x="9" y="0"/>
                  </a:lnTo>
                  <a:lnTo>
                    <a:pt x="13" y="1"/>
                  </a:lnTo>
                  <a:lnTo>
                    <a:pt x="15" y="4"/>
                  </a:lnTo>
                  <a:lnTo>
                    <a:pt x="16" y="7"/>
                  </a:lnTo>
                  <a:lnTo>
                    <a:pt x="16" y="20"/>
                  </a:lnTo>
                  <a:lnTo>
                    <a:pt x="15" y="33"/>
                  </a:lnTo>
                  <a:lnTo>
                    <a:pt x="14" y="47"/>
                  </a:lnTo>
                  <a:lnTo>
                    <a:pt x="16" y="59"/>
                  </a:lnTo>
                  <a:lnTo>
                    <a:pt x="20" y="71"/>
                  </a:lnTo>
                  <a:lnTo>
                    <a:pt x="24" y="83"/>
                  </a:lnTo>
                  <a:lnTo>
                    <a:pt x="24" y="86"/>
                  </a:lnTo>
                  <a:lnTo>
                    <a:pt x="23" y="90"/>
                  </a:lnTo>
                  <a:lnTo>
                    <a:pt x="20" y="92"/>
                  </a:lnTo>
                  <a:lnTo>
                    <a:pt x="16" y="92"/>
                  </a:lnTo>
                  <a:lnTo>
                    <a:pt x="13" y="90"/>
                  </a:lnTo>
                  <a:lnTo>
                    <a:pt x="11" y="8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21" name="Freeform 669"/>
            <p:cNvSpPr>
              <a:spLocks/>
            </p:cNvSpPr>
            <p:nvPr/>
          </p:nvSpPr>
          <p:spPr bwMode="auto">
            <a:xfrm>
              <a:off x="540" y="1769"/>
              <a:ext cx="18" cy="90"/>
            </a:xfrm>
            <a:custGeom>
              <a:avLst/>
              <a:gdLst>
                <a:gd name="T0" fmla="*/ 0 w 18"/>
                <a:gd name="T1" fmla="*/ 83 h 90"/>
                <a:gd name="T2" fmla="*/ 1 w 18"/>
                <a:gd name="T3" fmla="*/ 58 h 90"/>
                <a:gd name="T4" fmla="*/ 1 w 18"/>
                <a:gd name="T5" fmla="*/ 34 h 90"/>
                <a:gd name="T6" fmla="*/ 2 w 18"/>
                <a:gd name="T7" fmla="*/ 9 h 90"/>
                <a:gd name="T8" fmla="*/ 2 w 18"/>
                <a:gd name="T9" fmla="*/ 9 h 90"/>
                <a:gd name="T10" fmla="*/ 3 w 18"/>
                <a:gd name="T11" fmla="*/ 7 h 90"/>
                <a:gd name="T12" fmla="*/ 4 w 18"/>
                <a:gd name="T13" fmla="*/ 6 h 90"/>
                <a:gd name="T14" fmla="*/ 5 w 18"/>
                <a:gd name="T15" fmla="*/ 4 h 90"/>
                <a:gd name="T16" fmla="*/ 5 w 18"/>
                <a:gd name="T17" fmla="*/ 4 h 90"/>
                <a:gd name="T18" fmla="*/ 8 w 18"/>
                <a:gd name="T19" fmla="*/ 1 h 90"/>
                <a:gd name="T20" fmla="*/ 12 w 18"/>
                <a:gd name="T21" fmla="*/ 0 h 90"/>
                <a:gd name="T22" fmla="*/ 15 w 18"/>
                <a:gd name="T23" fmla="*/ 1 h 90"/>
                <a:gd name="T24" fmla="*/ 15 w 18"/>
                <a:gd name="T25" fmla="*/ 1 h 90"/>
                <a:gd name="T26" fmla="*/ 18 w 18"/>
                <a:gd name="T27" fmla="*/ 4 h 90"/>
                <a:gd name="T28" fmla="*/ 18 w 18"/>
                <a:gd name="T29" fmla="*/ 7 h 90"/>
                <a:gd name="T30" fmla="*/ 18 w 18"/>
                <a:gd name="T31" fmla="*/ 11 h 90"/>
                <a:gd name="T32" fmla="*/ 18 w 18"/>
                <a:gd name="T33" fmla="*/ 11 h 90"/>
                <a:gd name="T34" fmla="*/ 17 w 18"/>
                <a:gd name="T35" fmla="*/ 12 h 90"/>
                <a:gd name="T36" fmla="*/ 16 w 18"/>
                <a:gd name="T37" fmla="*/ 13 h 90"/>
                <a:gd name="T38" fmla="*/ 16 w 18"/>
                <a:gd name="T39" fmla="*/ 14 h 90"/>
                <a:gd name="T40" fmla="*/ 16 w 18"/>
                <a:gd name="T41" fmla="*/ 14 h 90"/>
                <a:gd name="T42" fmla="*/ 15 w 18"/>
                <a:gd name="T43" fmla="*/ 37 h 90"/>
                <a:gd name="T44" fmla="*/ 15 w 18"/>
                <a:gd name="T45" fmla="*/ 60 h 90"/>
                <a:gd name="T46" fmla="*/ 14 w 18"/>
                <a:gd name="T47" fmla="*/ 83 h 90"/>
                <a:gd name="T48" fmla="*/ 14 w 18"/>
                <a:gd name="T49" fmla="*/ 83 h 90"/>
                <a:gd name="T50" fmla="*/ 13 w 18"/>
                <a:gd name="T51" fmla="*/ 87 h 90"/>
                <a:gd name="T52" fmla="*/ 11 w 18"/>
                <a:gd name="T53" fmla="*/ 89 h 90"/>
                <a:gd name="T54" fmla="*/ 7 w 18"/>
                <a:gd name="T55" fmla="*/ 90 h 90"/>
                <a:gd name="T56" fmla="*/ 7 w 18"/>
                <a:gd name="T57" fmla="*/ 90 h 90"/>
                <a:gd name="T58" fmla="*/ 4 w 18"/>
                <a:gd name="T59" fmla="*/ 89 h 90"/>
                <a:gd name="T60" fmla="*/ 1 w 18"/>
                <a:gd name="T61" fmla="*/ 87 h 90"/>
                <a:gd name="T62" fmla="*/ 0 w 18"/>
                <a:gd name="T63" fmla="*/ 83 h 90"/>
                <a:gd name="T64" fmla="*/ 0 w 18"/>
                <a:gd name="T65" fmla="*/ 83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8"/>
                <a:gd name="T100" fmla="*/ 0 h 90"/>
                <a:gd name="T101" fmla="*/ 18 w 18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8" h="90">
                  <a:moveTo>
                    <a:pt x="0" y="83"/>
                  </a:moveTo>
                  <a:lnTo>
                    <a:pt x="1" y="58"/>
                  </a:lnTo>
                  <a:lnTo>
                    <a:pt x="1" y="34"/>
                  </a:lnTo>
                  <a:lnTo>
                    <a:pt x="2" y="9"/>
                  </a:lnTo>
                  <a:lnTo>
                    <a:pt x="3" y="7"/>
                  </a:lnTo>
                  <a:lnTo>
                    <a:pt x="4" y="6"/>
                  </a:lnTo>
                  <a:lnTo>
                    <a:pt x="5" y="4"/>
                  </a:lnTo>
                  <a:lnTo>
                    <a:pt x="8" y="1"/>
                  </a:lnTo>
                  <a:lnTo>
                    <a:pt x="12" y="0"/>
                  </a:lnTo>
                  <a:lnTo>
                    <a:pt x="15" y="1"/>
                  </a:lnTo>
                  <a:lnTo>
                    <a:pt x="18" y="4"/>
                  </a:lnTo>
                  <a:lnTo>
                    <a:pt x="18" y="7"/>
                  </a:lnTo>
                  <a:lnTo>
                    <a:pt x="18" y="11"/>
                  </a:lnTo>
                  <a:lnTo>
                    <a:pt x="17" y="12"/>
                  </a:lnTo>
                  <a:lnTo>
                    <a:pt x="16" y="13"/>
                  </a:lnTo>
                  <a:lnTo>
                    <a:pt x="16" y="14"/>
                  </a:lnTo>
                  <a:lnTo>
                    <a:pt x="15" y="37"/>
                  </a:lnTo>
                  <a:lnTo>
                    <a:pt x="15" y="60"/>
                  </a:lnTo>
                  <a:lnTo>
                    <a:pt x="14" y="83"/>
                  </a:lnTo>
                  <a:lnTo>
                    <a:pt x="13" y="87"/>
                  </a:lnTo>
                  <a:lnTo>
                    <a:pt x="11" y="89"/>
                  </a:lnTo>
                  <a:lnTo>
                    <a:pt x="7" y="90"/>
                  </a:lnTo>
                  <a:lnTo>
                    <a:pt x="4" y="89"/>
                  </a:lnTo>
                  <a:lnTo>
                    <a:pt x="1" y="87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22" name="Freeform 670"/>
            <p:cNvSpPr>
              <a:spLocks/>
            </p:cNvSpPr>
            <p:nvPr/>
          </p:nvSpPr>
          <p:spPr bwMode="auto">
            <a:xfrm>
              <a:off x="563" y="1770"/>
              <a:ext cx="30" cy="90"/>
            </a:xfrm>
            <a:custGeom>
              <a:avLst/>
              <a:gdLst>
                <a:gd name="T0" fmla="*/ 16 w 30"/>
                <a:gd name="T1" fmla="*/ 85 h 90"/>
                <a:gd name="T2" fmla="*/ 7 w 30"/>
                <a:gd name="T3" fmla="*/ 60 h 90"/>
                <a:gd name="T4" fmla="*/ 2 w 30"/>
                <a:gd name="T5" fmla="*/ 34 h 90"/>
                <a:gd name="T6" fmla="*/ 0 w 30"/>
                <a:gd name="T7" fmla="*/ 7 h 90"/>
                <a:gd name="T8" fmla="*/ 0 w 30"/>
                <a:gd name="T9" fmla="*/ 7 h 90"/>
                <a:gd name="T10" fmla="*/ 0 w 30"/>
                <a:gd name="T11" fmla="*/ 4 h 90"/>
                <a:gd name="T12" fmla="*/ 3 w 30"/>
                <a:gd name="T13" fmla="*/ 1 h 90"/>
                <a:gd name="T14" fmla="*/ 6 w 30"/>
                <a:gd name="T15" fmla="*/ 0 h 90"/>
                <a:gd name="T16" fmla="*/ 6 w 30"/>
                <a:gd name="T17" fmla="*/ 0 h 90"/>
                <a:gd name="T18" fmla="*/ 10 w 30"/>
                <a:gd name="T19" fmla="*/ 1 h 90"/>
                <a:gd name="T20" fmla="*/ 12 w 30"/>
                <a:gd name="T21" fmla="*/ 3 h 90"/>
                <a:gd name="T22" fmla="*/ 13 w 30"/>
                <a:gd name="T23" fmla="*/ 7 h 90"/>
                <a:gd name="T24" fmla="*/ 13 w 30"/>
                <a:gd name="T25" fmla="*/ 7 h 90"/>
                <a:gd name="T26" fmla="*/ 15 w 30"/>
                <a:gd name="T27" fmla="*/ 32 h 90"/>
                <a:gd name="T28" fmla="*/ 21 w 30"/>
                <a:gd name="T29" fmla="*/ 56 h 90"/>
                <a:gd name="T30" fmla="*/ 29 w 30"/>
                <a:gd name="T31" fmla="*/ 81 h 90"/>
                <a:gd name="T32" fmla="*/ 29 w 30"/>
                <a:gd name="T33" fmla="*/ 81 h 90"/>
                <a:gd name="T34" fmla="*/ 30 w 30"/>
                <a:gd name="T35" fmla="*/ 84 h 90"/>
                <a:gd name="T36" fmla="*/ 28 w 30"/>
                <a:gd name="T37" fmla="*/ 87 h 90"/>
                <a:gd name="T38" fmla="*/ 25 w 30"/>
                <a:gd name="T39" fmla="*/ 89 h 90"/>
                <a:gd name="T40" fmla="*/ 25 w 30"/>
                <a:gd name="T41" fmla="*/ 89 h 90"/>
                <a:gd name="T42" fmla="*/ 22 w 30"/>
                <a:gd name="T43" fmla="*/ 90 h 90"/>
                <a:gd name="T44" fmla="*/ 18 w 30"/>
                <a:gd name="T45" fmla="*/ 88 h 90"/>
                <a:gd name="T46" fmla="*/ 16 w 30"/>
                <a:gd name="T47" fmla="*/ 85 h 90"/>
                <a:gd name="T48" fmla="*/ 16 w 30"/>
                <a:gd name="T49" fmla="*/ 85 h 9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0"/>
                <a:gd name="T76" fmla="*/ 0 h 90"/>
                <a:gd name="T77" fmla="*/ 30 w 30"/>
                <a:gd name="T78" fmla="*/ 90 h 9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0" h="90">
                  <a:moveTo>
                    <a:pt x="16" y="85"/>
                  </a:moveTo>
                  <a:lnTo>
                    <a:pt x="7" y="60"/>
                  </a:lnTo>
                  <a:lnTo>
                    <a:pt x="2" y="34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10" y="1"/>
                  </a:lnTo>
                  <a:lnTo>
                    <a:pt x="12" y="3"/>
                  </a:lnTo>
                  <a:lnTo>
                    <a:pt x="13" y="7"/>
                  </a:lnTo>
                  <a:lnTo>
                    <a:pt x="15" y="32"/>
                  </a:lnTo>
                  <a:lnTo>
                    <a:pt x="21" y="56"/>
                  </a:lnTo>
                  <a:lnTo>
                    <a:pt x="29" y="81"/>
                  </a:lnTo>
                  <a:lnTo>
                    <a:pt x="30" y="84"/>
                  </a:lnTo>
                  <a:lnTo>
                    <a:pt x="28" y="87"/>
                  </a:lnTo>
                  <a:lnTo>
                    <a:pt x="25" y="89"/>
                  </a:lnTo>
                  <a:lnTo>
                    <a:pt x="22" y="90"/>
                  </a:lnTo>
                  <a:lnTo>
                    <a:pt x="18" y="88"/>
                  </a:lnTo>
                  <a:lnTo>
                    <a:pt x="16" y="8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23" name="Freeform 671"/>
            <p:cNvSpPr>
              <a:spLocks/>
            </p:cNvSpPr>
            <p:nvPr/>
          </p:nvSpPr>
          <p:spPr bwMode="auto">
            <a:xfrm>
              <a:off x="583" y="1769"/>
              <a:ext cx="21" cy="90"/>
            </a:xfrm>
            <a:custGeom>
              <a:avLst/>
              <a:gdLst>
                <a:gd name="T0" fmla="*/ 6 w 21"/>
                <a:gd name="T1" fmla="*/ 80 h 90"/>
                <a:gd name="T2" fmla="*/ 7 w 21"/>
                <a:gd name="T3" fmla="*/ 79 h 90"/>
                <a:gd name="T4" fmla="*/ 7 w 21"/>
                <a:gd name="T5" fmla="*/ 78 h 90"/>
                <a:gd name="T6" fmla="*/ 7 w 21"/>
                <a:gd name="T7" fmla="*/ 76 h 90"/>
                <a:gd name="T8" fmla="*/ 7 w 21"/>
                <a:gd name="T9" fmla="*/ 76 h 90"/>
                <a:gd name="T10" fmla="*/ 5 w 21"/>
                <a:gd name="T11" fmla="*/ 68 h 90"/>
                <a:gd name="T12" fmla="*/ 3 w 21"/>
                <a:gd name="T13" fmla="*/ 60 h 90"/>
                <a:gd name="T14" fmla="*/ 2 w 21"/>
                <a:gd name="T15" fmla="*/ 52 h 90"/>
                <a:gd name="T16" fmla="*/ 2 w 21"/>
                <a:gd name="T17" fmla="*/ 52 h 90"/>
                <a:gd name="T18" fmla="*/ 1 w 21"/>
                <a:gd name="T19" fmla="*/ 44 h 90"/>
                <a:gd name="T20" fmla="*/ 0 w 21"/>
                <a:gd name="T21" fmla="*/ 35 h 90"/>
                <a:gd name="T22" fmla="*/ 0 w 21"/>
                <a:gd name="T23" fmla="*/ 27 h 90"/>
                <a:gd name="T24" fmla="*/ 0 w 21"/>
                <a:gd name="T25" fmla="*/ 27 h 90"/>
                <a:gd name="T26" fmla="*/ 2 w 21"/>
                <a:gd name="T27" fmla="*/ 19 h 90"/>
                <a:gd name="T28" fmla="*/ 4 w 21"/>
                <a:gd name="T29" fmla="*/ 12 h 90"/>
                <a:gd name="T30" fmla="*/ 5 w 21"/>
                <a:gd name="T31" fmla="*/ 5 h 90"/>
                <a:gd name="T32" fmla="*/ 5 w 21"/>
                <a:gd name="T33" fmla="*/ 5 h 90"/>
                <a:gd name="T34" fmla="*/ 7 w 21"/>
                <a:gd name="T35" fmla="*/ 2 h 90"/>
                <a:gd name="T36" fmla="*/ 10 w 21"/>
                <a:gd name="T37" fmla="*/ 0 h 90"/>
                <a:gd name="T38" fmla="*/ 14 w 21"/>
                <a:gd name="T39" fmla="*/ 0 h 90"/>
                <a:gd name="T40" fmla="*/ 14 w 21"/>
                <a:gd name="T41" fmla="*/ 0 h 90"/>
                <a:gd name="T42" fmla="*/ 17 w 21"/>
                <a:gd name="T43" fmla="*/ 3 h 90"/>
                <a:gd name="T44" fmla="*/ 18 w 21"/>
                <a:gd name="T45" fmla="*/ 6 h 90"/>
                <a:gd name="T46" fmla="*/ 18 w 21"/>
                <a:gd name="T47" fmla="*/ 9 h 90"/>
                <a:gd name="T48" fmla="*/ 18 w 21"/>
                <a:gd name="T49" fmla="*/ 9 h 90"/>
                <a:gd name="T50" fmla="*/ 15 w 21"/>
                <a:gd name="T51" fmla="*/ 22 h 90"/>
                <a:gd name="T52" fmla="*/ 14 w 21"/>
                <a:gd name="T53" fmla="*/ 34 h 90"/>
                <a:gd name="T54" fmla="*/ 15 w 21"/>
                <a:gd name="T55" fmla="*/ 48 h 90"/>
                <a:gd name="T56" fmla="*/ 15 w 21"/>
                <a:gd name="T57" fmla="*/ 48 h 90"/>
                <a:gd name="T58" fmla="*/ 17 w 21"/>
                <a:gd name="T59" fmla="*/ 56 h 90"/>
                <a:gd name="T60" fmla="*/ 18 w 21"/>
                <a:gd name="T61" fmla="*/ 64 h 90"/>
                <a:gd name="T62" fmla="*/ 20 w 21"/>
                <a:gd name="T63" fmla="*/ 73 h 90"/>
                <a:gd name="T64" fmla="*/ 20 w 21"/>
                <a:gd name="T65" fmla="*/ 73 h 90"/>
                <a:gd name="T66" fmla="*/ 21 w 21"/>
                <a:gd name="T67" fmla="*/ 77 h 90"/>
                <a:gd name="T68" fmla="*/ 20 w 21"/>
                <a:gd name="T69" fmla="*/ 82 h 90"/>
                <a:gd name="T70" fmla="*/ 18 w 21"/>
                <a:gd name="T71" fmla="*/ 86 h 90"/>
                <a:gd name="T72" fmla="*/ 18 w 21"/>
                <a:gd name="T73" fmla="*/ 86 h 90"/>
                <a:gd name="T74" fmla="*/ 16 w 21"/>
                <a:gd name="T75" fmla="*/ 88 h 90"/>
                <a:gd name="T76" fmla="*/ 13 w 21"/>
                <a:gd name="T77" fmla="*/ 90 h 90"/>
                <a:gd name="T78" fmla="*/ 9 w 21"/>
                <a:gd name="T79" fmla="*/ 89 h 90"/>
                <a:gd name="T80" fmla="*/ 9 w 21"/>
                <a:gd name="T81" fmla="*/ 89 h 90"/>
                <a:gd name="T82" fmla="*/ 7 w 21"/>
                <a:gd name="T83" fmla="*/ 87 h 90"/>
                <a:gd name="T84" fmla="*/ 5 w 21"/>
                <a:gd name="T85" fmla="*/ 84 h 90"/>
                <a:gd name="T86" fmla="*/ 6 w 21"/>
                <a:gd name="T87" fmla="*/ 80 h 90"/>
                <a:gd name="T88" fmla="*/ 6 w 21"/>
                <a:gd name="T89" fmla="*/ 80 h 9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1"/>
                <a:gd name="T136" fmla="*/ 0 h 90"/>
                <a:gd name="T137" fmla="*/ 21 w 21"/>
                <a:gd name="T138" fmla="*/ 90 h 9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1" h="90">
                  <a:moveTo>
                    <a:pt x="6" y="80"/>
                  </a:moveTo>
                  <a:lnTo>
                    <a:pt x="7" y="79"/>
                  </a:lnTo>
                  <a:lnTo>
                    <a:pt x="7" y="78"/>
                  </a:lnTo>
                  <a:lnTo>
                    <a:pt x="7" y="76"/>
                  </a:lnTo>
                  <a:lnTo>
                    <a:pt x="5" y="68"/>
                  </a:lnTo>
                  <a:lnTo>
                    <a:pt x="3" y="60"/>
                  </a:lnTo>
                  <a:lnTo>
                    <a:pt x="2" y="52"/>
                  </a:lnTo>
                  <a:lnTo>
                    <a:pt x="1" y="44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19"/>
                  </a:lnTo>
                  <a:lnTo>
                    <a:pt x="4" y="12"/>
                  </a:lnTo>
                  <a:lnTo>
                    <a:pt x="5" y="5"/>
                  </a:lnTo>
                  <a:lnTo>
                    <a:pt x="7" y="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7" y="3"/>
                  </a:lnTo>
                  <a:lnTo>
                    <a:pt x="18" y="6"/>
                  </a:lnTo>
                  <a:lnTo>
                    <a:pt x="18" y="9"/>
                  </a:lnTo>
                  <a:lnTo>
                    <a:pt x="15" y="22"/>
                  </a:lnTo>
                  <a:lnTo>
                    <a:pt x="14" y="34"/>
                  </a:lnTo>
                  <a:lnTo>
                    <a:pt x="15" y="48"/>
                  </a:lnTo>
                  <a:lnTo>
                    <a:pt x="17" y="56"/>
                  </a:lnTo>
                  <a:lnTo>
                    <a:pt x="18" y="64"/>
                  </a:lnTo>
                  <a:lnTo>
                    <a:pt x="20" y="73"/>
                  </a:lnTo>
                  <a:lnTo>
                    <a:pt x="21" y="77"/>
                  </a:lnTo>
                  <a:lnTo>
                    <a:pt x="20" y="82"/>
                  </a:lnTo>
                  <a:lnTo>
                    <a:pt x="18" y="86"/>
                  </a:lnTo>
                  <a:lnTo>
                    <a:pt x="16" y="88"/>
                  </a:lnTo>
                  <a:lnTo>
                    <a:pt x="13" y="90"/>
                  </a:lnTo>
                  <a:lnTo>
                    <a:pt x="9" y="89"/>
                  </a:lnTo>
                  <a:lnTo>
                    <a:pt x="7" y="87"/>
                  </a:lnTo>
                  <a:lnTo>
                    <a:pt x="5" y="84"/>
                  </a:lnTo>
                  <a:lnTo>
                    <a:pt x="6" y="8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24" name="Freeform 672"/>
            <p:cNvSpPr>
              <a:spLocks/>
            </p:cNvSpPr>
            <p:nvPr/>
          </p:nvSpPr>
          <p:spPr bwMode="auto">
            <a:xfrm>
              <a:off x="625" y="1762"/>
              <a:ext cx="22" cy="87"/>
            </a:xfrm>
            <a:custGeom>
              <a:avLst/>
              <a:gdLst>
                <a:gd name="T0" fmla="*/ 7 w 22"/>
                <a:gd name="T1" fmla="*/ 80 h 87"/>
                <a:gd name="T2" fmla="*/ 7 w 22"/>
                <a:gd name="T3" fmla="*/ 66 h 87"/>
                <a:gd name="T4" fmla="*/ 8 w 22"/>
                <a:gd name="T5" fmla="*/ 52 h 87"/>
                <a:gd name="T6" fmla="*/ 8 w 22"/>
                <a:gd name="T7" fmla="*/ 38 h 87"/>
                <a:gd name="T8" fmla="*/ 8 w 22"/>
                <a:gd name="T9" fmla="*/ 38 h 87"/>
                <a:gd name="T10" fmla="*/ 6 w 22"/>
                <a:gd name="T11" fmla="*/ 27 h 87"/>
                <a:gd name="T12" fmla="*/ 2 w 22"/>
                <a:gd name="T13" fmla="*/ 17 h 87"/>
                <a:gd name="T14" fmla="*/ 0 w 22"/>
                <a:gd name="T15" fmla="*/ 7 h 87"/>
                <a:gd name="T16" fmla="*/ 0 w 22"/>
                <a:gd name="T17" fmla="*/ 7 h 87"/>
                <a:gd name="T18" fmla="*/ 0 w 22"/>
                <a:gd name="T19" fmla="*/ 3 h 87"/>
                <a:gd name="T20" fmla="*/ 2 w 22"/>
                <a:gd name="T21" fmla="*/ 1 h 87"/>
                <a:gd name="T22" fmla="*/ 6 w 22"/>
                <a:gd name="T23" fmla="*/ 0 h 87"/>
                <a:gd name="T24" fmla="*/ 6 w 22"/>
                <a:gd name="T25" fmla="*/ 0 h 87"/>
                <a:gd name="T26" fmla="*/ 9 w 22"/>
                <a:gd name="T27" fmla="*/ 0 h 87"/>
                <a:gd name="T28" fmla="*/ 12 w 22"/>
                <a:gd name="T29" fmla="*/ 3 h 87"/>
                <a:gd name="T30" fmla="*/ 13 w 22"/>
                <a:gd name="T31" fmla="*/ 6 h 87"/>
                <a:gd name="T32" fmla="*/ 13 w 22"/>
                <a:gd name="T33" fmla="*/ 6 h 87"/>
                <a:gd name="T34" fmla="*/ 15 w 22"/>
                <a:gd name="T35" fmla="*/ 13 h 87"/>
                <a:gd name="T36" fmla="*/ 18 w 22"/>
                <a:gd name="T37" fmla="*/ 19 h 87"/>
                <a:gd name="T38" fmla="*/ 20 w 22"/>
                <a:gd name="T39" fmla="*/ 26 h 87"/>
                <a:gd name="T40" fmla="*/ 20 w 22"/>
                <a:gd name="T41" fmla="*/ 26 h 87"/>
                <a:gd name="T42" fmla="*/ 22 w 22"/>
                <a:gd name="T43" fmla="*/ 44 h 87"/>
                <a:gd name="T44" fmla="*/ 21 w 22"/>
                <a:gd name="T45" fmla="*/ 62 h 87"/>
                <a:gd name="T46" fmla="*/ 21 w 22"/>
                <a:gd name="T47" fmla="*/ 80 h 87"/>
                <a:gd name="T48" fmla="*/ 21 w 22"/>
                <a:gd name="T49" fmla="*/ 80 h 87"/>
                <a:gd name="T50" fmla="*/ 20 w 22"/>
                <a:gd name="T51" fmla="*/ 83 h 87"/>
                <a:gd name="T52" fmla="*/ 18 w 22"/>
                <a:gd name="T53" fmla="*/ 86 h 87"/>
                <a:gd name="T54" fmla="*/ 14 w 22"/>
                <a:gd name="T55" fmla="*/ 87 h 87"/>
                <a:gd name="T56" fmla="*/ 14 w 22"/>
                <a:gd name="T57" fmla="*/ 87 h 87"/>
                <a:gd name="T58" fmla="*/ 11 w 22"/>
                <a:gd name="T59" fmla="*/ 86 h 87"/>
                <a:gd name="T60" fmla="*/ 8 w 22"/>
                <a:gd name="T61" fmla="*/ 84 h 87"/>
                <a:gd name="T62" fmla="*/ 7 w 22"/>
                <a:gd name="T63" fmla="*/ 80 h 87"/>
                <a:gd name="T64" fmla="*/ 7 w 22"/>
                <a:gd name="T65" fmla="*/ 80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"/>
                <a:gd name="T100" fmla="*/ 0 h 87"/>
                <a:gd name="T101" fmla="*/ 22 w 22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" h="87">
                  <a:moveTo>
                    <a:pt x="7" y="80"/>
                  </a:moveTo>
                  <a:lnTo>
                    <a:pt x="7" y="66"/>
                  </a:lnTo>
                  <a:lnTo>
                    <a:pt x="8" y="52"/>
                  </a:lnTo>
                  <a:lnTo>
                    <a:pt x="8" y="38"/>
                  </a:lnTo>
                  <a:lnTo>
                    <a:pt x="6" y="27"/>
                  </a:lnTo>
                  <a:lnTo>
                    <a:pt x="2" y="17"/>
                  </a:lnTo>
                  <a:lnTo>
                    <a:pt x="0" y="7"/>
                  </a:lnTo>
                  <a:lnTo>
                    <a:pt x="0" y="3"/>
                  </a:lnTo>
                  <a:lnTo>
                    <a:pt x="2" y="1"/>
                  </a:lnTo>
                  <a:lnTo>
                    <a:pt x="6" y="0"/>
                  </a:lnTo>
                  <a:lnTo>
                    <a:pt x="9" y="0"/>
                  </a:lnTo>
                  <a:lnTo>
                    <a:pt x="12" y="3"/>
                  </a:lnTo>
                  <a:lnTo>
                    <a:pt x="13" y="6"/>
                  </a:lnTo>
                  <a:lnTo>
                    <a:pt x="15" y="13"/>
                  </a:lnTo>
                  <a:lnTo>
                    <a:pt x="18" y="19"/>
                  </a:lnTo>
                  <a:lnTo>
                    <a:pt x="20" y="26"/>
                  </a:lnTo>
                  <a:lnTo>
                    <a:pt x="22" y="44"/>
                  </a:lnTo>
                  <a:lnTo>
                    <a:pt x="21" y="62"/>
                  </a:lnTo>
                  <a:lnTo>
                    <a:pt x="21" y="80"/>
                  </a:lnTo>
                  <a:lnTo>
                    <a:pt x="20" y="83"/>
                  </a:lnTo>
                  <a:lnTo>
                    <a:pt x="18" y="86"/>
                  </a:lnTo>
                  <a:lnTo>
                    <a:pt x="14" y="87"/>
                  </a:lnTo>
                  <a:lnTo>
                    <a:pt x="11" y="86"/>
                  </a:lnTo>
                  <a:lnTo>
                    <a:pt x="8" y="84"/>
                  </a:lnTo>
                  <a:lnTo>
                    <a:pt x="7" y="8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25" name="Freeform 673"/>
            <p:cNvSpPr>
              <a:spLocks/>
            </p:cNvSpPr>
            <p:nvPr/>
          </p:nvSpPr>
          <p:spPr bwMode="auto">
            <a:xfrm>
              <a:off x="638" y="1760"/>
              <a:ext cx="40" cy="78"/>
            </a:xfrm>
            <a:custGeom>
              <a:avLst/>
              <a:gdLst>
                <a:gd name="T0" fmla="*/ 27 w 40"/>
                <a:gd name="T1" fmla="*/ 74 h 78"/>
                <a:gd name="T2" fmla="*/ 23 w 40"/>
                <a:gd name="T3" fmla="*/ 64 h 78"/>
                <a:gd name="T4" fmla="*/ 18 w 40"/>
                <a:gd name="T5" fmla="*/ 54 h 78"/>
                <a:gd name="T6" fmla="*/ 15 w 40"/>
                <a:gd name="T7" fmla="*/ 43 h 78"/>
                <a:gd name="T8" fmla="*/ 15 w 40"/>
                <a:gd name="T9" fmla="*/ 43 h 78"/>
                <a:gd name="T10" fmla="*/ 12 w 40"/>
                <a:gd name="T11" fmla="*/ 33 h 78"/>
                <a:gd name="T12" fmla="*/ 9 w 40"/>
                <a:gd name="T13" fmla="*/ 24 h 78"/>
                <a:gd name="T14" fmla="*/ 5 w 40"/>
                <a:gd name="T15" fmla="*/ 14 h 78"/>
                <a:gd name="T16" fmla="*/ 5 w 40"/>
                <a:gd name="T17" fmla="*/ 14 h 78"/>
                <a:gd name="T18" fmla="*/ 4 w 40"/>
                <a:gd name="T19" fmla="*/ 14 h 78"/>
                <a:gd name="T20" fmla="*/ 3 w 40"/>
                <a:gd name="T21" fmla="*/ 13 h 78"/>
                <a:gd name="T22" fmla="*/ 2 w 40"/>
                <a:gd name="T23" fmla="*/ 12 h 78"/>
                <a:gd name="T24" fmla="*/ 2 w 40"/>
                <a:gd name="T25" fmla="*/ 12 h 78"/>
                <a:gd name="T26" fmla="*/ 2 w 40"/>
                <a:gd name="T27" fmla="*/ 12 h 78"/>
                <a:gd name="T28" fmla="*/ 2 w 40"/>
                <a:gd name="T29" fmla="*/ 13 h 78"/>
                <a:gd name="T30" fmla="*/ 2 w 40"/>
                <a:gd name="T31" fmla="*/ 13 h 78"/>
                <a:gd name="T32" fmla="*/ 2 w 40"/>
                <a:gd name="T33" fmla="*/ 13 h 78"/>
                <a:gd name="T34" fmla="*/ 0 w 40"/>
                <a:gd name="T35" fmla="*/ 9 h 78"/>
                <a:gd name="T36" fmla="*/ 0 w 40"/>
                <a:gd name="T37" fmla="*/ 6 h 78"/>
                <a:gd name="T38" fmla="*/ 1 w 40"/>
                <a:gd name="T39" fmla="*/ 3 h 78"/>
                <a:gd name="T40" fmla="*/ 1 w 40"/>
                <a:gd name="T41" fmla="*/ 3 h 78"/>
                <a:gd name="T42" fmla="*/ 4 w 40"/>
                <a:gd name="T43" fmla="*/ 1 h 78"/>
                <a:gd name="T44" fmla="*/ 8 w 40"/>
                <a:gd name="T45" fmla="*/ 0 h 78"/>
                <a:gd name="T46" fmla="*/ 11 w 40"/>
                <a:gd name="T47" fmla="*/ 2 h 78"/>
                <a:gd name="T48" fmla="*/ 11 w 40"/>
                <a:gd name="T49" fmla="*/ 2 h 78"/>
                <a:gd name="T50" fmla="*/ 14 w 40"/>
                <a:gd name="T51" fmla="*/ 4 h 78"/>
                <a:gd name="T52" fmla="*/ 16 w 40"/>
                <a:gd name="T53" fmla="*/ 6 h 78"/>
                <a:gd name="T54" fmla="*/ 17 w 40"/>
                <a:gd name="T55" fmla="*/ 9 h 78"/>
                <a:gd name="T56" fmla="*/ 17 w 40"/>
                <a:gd name="T57" fmla="*/ 9 h 78"/>
                <a:gd name="T58" fmla="*/ 26 w 40"/>
                <a:gd name="T59" fmla="*/ 29 h 78"/>
                <a:gd name="T60" fmla="*/ 32 w 40"/>
                <a:gd name="T61" fmla="*/ 49 h 78"/>
                <a:gd name="T62" fmla="*/ 39 w 40"/>
                <a:gd name="T63" fmla="*/ 69 h 78"/>
                <a:gd name="T64" fmla="*/ 39 w 40"/>
                <a:gd name="T65" fmla="*/ 69 h 78"/>
                <a:gd name="T66" fmla="*/ 40 w 40"/>
                <a:gd name="T67" fmla="*/ 73 h 78"/>
                <a:gd name="T68" fmla="*/ 38 w 40"/>
                <a:gd name="T69" fmla="*/ 76 h 78"/>
                <a:gd name="T70" fmla="*/ 36 w 40"/>
                <a:gd name="T71" fmla="*/ 78 h 78"/>
                <a:gd name="T72" fmla="*/ 36 w 40"/>
                <a:gd name="T73" fmla="*/ 78 h 78"/>
                <a:gd name="T74" fmla="*/ 32 w 40"/>
                <a:gd name="T75" fmla="*/ 78 h 78"/>
                <a:gd name="T76" fmla="*/ 29 w 40"/>
                <a:gd name="T77" fmla="*/ 77 h 78"/>
                <a:gd name="T78" fmla="*/ 27 w 40"/>
                <a:gd name="T79" fmla="*/ 74 h 78"/>
                <a:gd name="T80" fmla="*/ 27 w 40"/>
                <a:gd name="T81" fmla="*/ 74 h 7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0"/>
                <a:gd name="T124" fmla="*/ 0 h 78"/>
                <a:gd name="T125" fmla="*/ 40 w 40"/>
                <a:gd name="T126" fmla="*/ 78 h 7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0" h="78">
                  <a:moveTo>
                    <a:pt x="27" y="74"/>
                  </a:moveTo>
                  <a:lnTo>
                    <a:pt x="23" y="64"/>
                  </a:lnTo>
                  <a:lnTo>
                    <a:pt x="18" y="54"/>
                  </a:lnTo>
                  <a:lnTo>
                    <a:pt x="15" y="43"/>
                  </a:lnTo>
                  <a:lnTo>
                    <a:pt x="12" y="33"/>
                  </a:lnTo>
                  <a:lnTo>
                    <a:pt x="9" y="24"/>
                  </a:lnTo>
                  <a:lnTo>
                    <a:pt x="5" y="14"/>
                  </a:lnTo>
                  <a:lnTo>
                    <a:pt x="4" y="14"/>
                  </a:lnTo>
                  <a:lnTo>
                    <a:pt x="3" y="13"/>
                  </a:lnTo>
                  <a:lnTo>
                    <a:pt x="2" y="12"/>
                  </a:lnTo>
                  <a:lnTo>
                    <a:pt x="2" y="13"/>
                  </a:lnTo>
                  <a:lnTo>
                    <a:pt x="0" y="9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1"/>
                  </a:lnTo>
                  <a:lnTo>
                    <a:pt x="8" y="0"/>
                  </a:lnTo>
                  <a:lnTo>
                    <a:pt x="11" y="2"/>
                  </a:lnTo>
                  <a:lnTo>
                    <a:pt x="14" y="4"/>
                  </a:lnTo>
                  <a:lnTo>
                    <a:pt x="16" y="6"/>
                  </a:lnTo>
                  <a:lnTo>
                    <a:pt x="17" y="9"/>
                  </a:lnTo>
                  <a:lnTo>
                    <a:pt x="26" y="29"/>
                  </a:lnTo>
                  <a:lnTo>
                    <a:pt x="32" y="49"/>
                  </a:lnTo>
                  <a:lnTo>
                    <a:pt x="39" y="69"/>
                  </a:lnTo>
                  <a:lnTo>
                    <a:pt x="40" y="73"/>
                  </a:lnTo>
                  <a:lnTo>
                    <a:pt x="38" y="76"/>
                  </a:lnTo>
                  <a:lnTo>
                    <a:pt x="36" y="78"/>
                  </a:lnTo>
                  <a:lnTo>
                    <a:pt x="32" y="78"/>
                  </a:lnTo>
                  <a:lnTo>
                    <a:pt x="29" y="77"/>
                  </a:lnTo>
                  <a:lnTo>
                    <a:pt x="27" y="7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26" name="Freeform 674"/>
            <p:cNvSpPr>
              <a:spLocks/>
            </p:cNvSpPr>
            <p:nvPr/>
          </p:nvSpPr>
          <p:spPr bwMode="auto">
            <a:xfrm>
              <a:off x="666" y="1749"/>
              <a:ext cx="27" cy="85"/>
            </a:xfrm>
            <a:custGeom>
              <a:avLst/>
              <a:gdLst>
                <a:gd name="T0" fmla="*/ 14 w 27"/>
                <a:gd name="T1" fmla="*/ 80 h 85"/>
                <a:gd name="T2" fmla="*/ 9 w 27"/>
                <a:gd name="T3" fmla="*/ 61 h 85"/>
                <a:gd name="T4" fmla="*/ 5 w 27"/>
                <a:gd name="T5" fmla="*/ 41 h 85"/>
                <a:gd name="T6" fmla="*/ 4 w 27"/>
                <a:gd name="T7" fmla="*/ 22 h 85"/>
                <a:gd name="T8" fmla="*/ 4 w 27"/>
                <a:gd name="T9" fmla="*/ 22 h 85"/>
                <a:gd name="T10" fmla="*/ 3 w 27"/>
                <a:gd name="T11" fmla="*/ 17 h 85"/>
                <a:gd name="T12" fmla="*/ 2 w 27"/>
                <a:gd name="T13" fmla="*/ 13 h 85"/>
                <a:gd name="T14" fmla="*/ 1 w 27"/>
                <a:gd name="T15" fmla="*/ 8 h 85"/>
                <a:gd name="T16" fmla="*/ 1 w 27"/>
                <a:gd name="T17" fmla="*/ 8 h 85"/>
                <a:gd name="T18" fmla="*/ 0 w 27"/>
                <a:gd name="T19" fmla="*/ 5 h 85"/>
                <a:gd name="T20" fmla="*/ 2 w 27"/>
                <a:gd name="T21" fmla="*/ 2 h 85"/>
                <a:gd name="T22" fmla="*/ 5 w 27"/>
                <a:gd name="T23" fmla="*/ 0 h 85"/>
                <a:gd name="T24" fmla="*/ 5 w 27"/>
                <a:gd name="T25" fmla="*/ 0 h 85"/>
                <a:gd name="T26" fmla="*/ 9 w 27"/>
                <a:gd name="T27" fmla="*/ 0 h 85"/>
                <a:gd name="T28" fmla="*/ 12 w 27"/>
                <a:gd name="T29" fmla="*/ 1 h 85"/>
                <a:gd name="T30" fmla="*/ 14 w 27"/>
                <a:gd name="T31" fmla="*/ 4 h 85"/>
                <a:gd name="T32" fmla="*/ 14 w 27"/>
                <a:gd name="T33" fmla="*/ 4 h 85"/>
                <a:gd name="T34" fmla="*/ 16 w 27"/>
                <a:gd name="T35" fmla="*/ 14 h 85"/>
                <a:gd name="T36" fmla="*/ 17 w 27"/>
                <a:gd name="T37" fmla="*/ 25 h 85"/>
                <a:gd name="T38" fmla="*/ 18 w 27"/>
                <a:gd name="T39" fmla="*/ 36 h 85"/>
                <a:gd name="T40" fmla="*/ 18 w 27"/>
                <a:gd name="T41" fmla="*/ 36 h 85"/>
                <a:gd name="T42" fmla="*/ 20 w 27"/>
                <a:gd name="T43" fmla="*/ 49 h 85"/>
                <a:gd name="T44" fmla="*/ 23 w 27"/>
                <a:gd name="T45" fmla="*/ 63 h 85"/>
                <a:gd name="T46" fmla="*/ 27 w 27"/>
                <a:gd name="T47" fmla="*/ 76 h 85"/>
                <a:gd name="T48" fmla="*/ 27 w 27"/>
                <a:gd name="T49" fmla="*/ 76 h 85"/>
                <a:gd name="T50" fmla="*/ 27 w 27"/>
                <a:gd name="T51" fmla="*/ 79 h 85"/>
                <a:gd name="T52" fmla="*/ 26 w 27"/>
                <a:gd name="T53" fmla="*/ 82 h 85"/>
                <a:gd name="T54" fmla="*/ 23 w 27"/>
                <a:gd name="T55" fmla="*/ 84 h 85"/>
                <a:gd name="T56" fmla="*/ 23 w 27"/>
                <a:gd name="T57" fmla="*/ 84 h 85"/>
                <a:gd name="T58" fmla="*/ 19 w 27"/>
                <a:gd name="T59" fmla="*/ 85 h 85"/>
                <a:gd name="T60" fmla="*/ 16 w 27"/>
                <a:gd name="T61" fmla="*/ 83 h 85"/>
                <a:gd name="T62" fmla="*/ 14 w 27"/>
                <a:gd name="T63" fmla="*/ 80 h 85"/>
                <a:gd name="T64" fmla="*/ 14 w 27"/>
                <a:gd name="T65" fmla="*/ 80 h 8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"/>
                <a:gd name="T100" fmla="*/ 0 h 85"/>
                <a:gd name="T101" fmla="*/ 27 w 27"/>
                <a:gd name="T102" fmla="*/ 85 h 8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" h="85">
                  <a:moveTo>
                    <a:pt x="14" y="80"/>
                  </a:moveTo>
                  <a:lnTo>
                    <a:pt x="9" y="61"/>
                  </a:lnTo>
                  <a:lnTo>
                    <a:pt x="5" y="41"/>
                  </a:lnTo>
                  <a:lnTo>
                    <a:pt x="4" y="22"/>
                  </a:lnTo>
                  <a:lnTo>
                    <a:pt x="3" y="17"/>
                  </a:lnTo>
                  <a:lnTo>
                    <a:pt x="2" y="13"/>
                  </a:lnTo>
                  <a:lnTo>
                    <a:pt x="1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4" y="4"/>
                  </a:lnTo>
                  <a:lnTo>
                    <a:pt x="16" y="14"/>
                  </a:lnTo>
                  <a:lnTo>
                    <a:pt x="17" y="25"/>
                  </a:lnTo>
                  <a:lnTo>
                    <a:pt x="18" y="36"/>
                  </a:lnTo>
                  <a:lnTo>
                    <a:pt x="20" y="49"/>
                  </a:lnTo>
                  <a:lnTo>
                    <a:pt x="23" y="63"/>
                  </a:lnTo>
                  <a:lnTo>
                    <a:pt x="27" y="76"/>
                  </a:lnTo>
                  <a:lnTo>
                    <a:pt x="27" y="79"/>
                  </a:lnTo>
                  <a:lnTo>
                    <a:pt x="26" y="82"/>
                  </a:lnTo>
                  <a:lnTo>
                    <a:pt x="23" y="84"/>
                  </a:lnTo>
                  <a:lnTo>
                    <a:pt x="19" y="85"/>
                  </a:lnTo>
                  <a:lnTo>
                    <a:pt x="16" y="83"/>
                  </a:lnTo>
                  <a:lnTo>
                    <a:pt x="14" y="8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27" name="Freeform 675"/>
            <p:cNvSpPr>
              <a:spLocks/>
            </p:cNvSpPr>
            <p:nvPr/>
          </p:nvSpPr>
          <p:spPr bwMode="auto">
            <a:xfrm>
              <a:off x="600" y="1767"/>
              <a:ext cx="32" cy="87"/>
            </a:xfrm>
            <a:custGeom>
              <a:avLst/>
              <a:gdLst>
                <a:gd name="T0" fmla="*/ 20 w 32"/>
                <a:gd name="T1" fmla="*/ 86 h 87"/>
                <a:gd name="T2" fmla="*/ 13 w 32"/>
                <a:gd name="T3" fmla="*/ 75 h 87"/>
                <a:gd name="T4" fmla="*/ 10 w 32"/>
                <a:gd name="T5" fmla="*/ 62 h 87"/>
                <a:gd name="T6" fmla="*/ 9 w 32"/>
                <a:gd name="T7" fmla="*/ 49 h 87"/>
                <a:gd name="T8" fmla="*/ 9 w 32"/>
                <a:gd name="T9" fmla="*/ 49 h 87"/>
                <a:gd name="T10" fmla="*/ 9 w 32"/>
                <a:gd name="T11" fmla="*/ 43 h 87"/>
                <a:gd name="T12" fmla="*/ 8 w 32"/>
                <a:gd name="T13" fmla="*/ 37 h 87"/>
                <a:gd name="T14" fmla="*/ 6 w 32"/>
                <a:gd name="T15" fmla="*/ 32 h 87"/>
                <a:gd name="T16" fmla="*/ 6 w 32"/>
                <a:gd name="T17" fmla="*/ 32 h 87"/>
                <a:gd name="T18" fmla="*/ 3 w 32"/>
                <a:gd name="T19" fmla="*/ 24 h 87"/>
                <a:gd name="T20" fmla="*/ 1 w 32"/>
                <a:gd name="T21" fmla="*/ 16 h 87"/>
                <a:gd name="T22" fmla="*/ 0 w 32"/>
                <a:gd name="T23" fmla="*/ 8 h 87"/>
                <a:gd name="T24" fmla="*/ 0 w 32"/>
                <a:gd name="T25" fmla="*/ 8 h 87"/>
                <a:gd name="T26" fmla="*/ 0 w 32"/>
                <a:gd name="T27" fmla="*/ 5 h 87"/>
                <a:gd name="T28" fmla="*/ 2 w 32"/>
                <a:gd name="T29" fmla="*/ 1 h 87"/>
                <a:gd name="T30" fmla="*/ 5 w 32"/>
                <a:gd name="T31" fmla="*/ 0 h 87"/>
                <a:gd name="T32" fmla="*/ 5 w 32"/>
                <a:gd name="T33" fmla="*/ 0 h 87"/>
                <a:gd name="T34" fmla="*/ 9 w 32"/>
                <a:gd name="T35" fmla="*/ 0 h 87"/>
                <a:gd name="T36" fmla="*/ 12 w 32"/>
                <a:gd name="T37" fmla="*/ 2 h 87"/>
                <a:gd name="T38" fmla="*/ 13 w 32"/>
                <a:gd name="T39" fmla="*/ 6 h 87"/>
                <a:gd name="T40" fmla="*/ 13 w 32"/>
                <a:gd name="T41" fmla="*/ 6 h 87"/>
                <a:gd name="T42" fmla="*/ 15 w 32"/>
                <a:gd name="T43" fmla="*/ 14 h 87"/>
                <a:gd name="T44" fmla="*/ 17 w 32"/>
                <a:gd name="T45" fmla="*/ 22 h 87"/>
                <a:gd name="T46" fmla="*/ 20 w 32"/>
                <a:gd name="T47" fmla="*/ 30 h 87"/>
                <a:gd name="T48" fmla="*/ 20 w 32"/>
                <a:gd name="T49" fmla="*/ 30 h 87"/>
                <a:gd name="T50" fmla="*/ 22 w 32"/>
                <a:gd name="T51" fmla="*/ 39 h 87"/>
                <a:gd name="T52" fmla="*/ 23 w 32"/>
                <a:gd name="T53" fmla="*/ 48 h 87"/>
                <a:gd name="T54" fmla="*/ 24 w 32"/>
                <a:gd name="T55" fmla="*/ 57 h 87"/>
                <a:gd name="T56" fmla="*/ 24 w 32"/>
                <a:gd name="T57" fmla="*/ 57 h 87"/>
                <a:gd name="T58" fmla="*/ 25 w 32"/>
                <a:gd name="T59" fmla="*/ 63 h 87"/>
                <a:gd name="T60" fmla="*/ 26 w 32"/>
                <a:gd name="T61" fmla="*/ 70 h 87"/>
                <a:gd name="T62" fmla="*/ 30 w 32"/>
                <a:gd name="T63" fmla="*/ 75 h 87"/>
                <a:gd name="T64" fmla="*/ 30 w 32"/>
                <a:gd name="T65" fmla="*/ 75 h 87"/>
                <a:gd name="T66" fmla="*/ 32 w 32"/>
                <a:gd name="T67" fmla="*/ 78 h 87"/>
                <a:gd name="T68" fmla="*/ 32 w 32"/>
                <a:gd name="T69" fmla="*/ 82 h 87"/>
                <a:gd name="T70" fmla="*/ 30 w 32"/>
                <a:gd name="T71" fmla="*/ 85 h 87"/>
                <a:gd name="T72" fmla="*/ 30 w 32"/>
                <a:gd name="T73" fmla="*/ 85 h 87"/>
                <a:gd name="T74" fmla="*/ 27 w 32"/>
                <a:gd name="T75" fmla="*/ 87 h 87"/>
                <a:gd name="T76" fmla="*/ 24 w 32"/>
                <a:gd name="T77" fmla="*/ 87 h 87"/>
                <a:gd name="T78" fmla="*/ 20 w 32"/>
                <a:gd name="T79" fmla="*/ 86 h 87"/>
                <a:gd name="T80" fmla="*/ 20 w 32"/>
                <a:gd name="T81" fmla="*/ 86 h 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2"/>
                <a:gd name="T124" fmla="*/ 0 h 87"/>
                <a:gd name="T125" fmla="*/ 32 w 32"/>
                <a:gd name="T126" fmla="*/ 87 h 8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2" h="87">
                  <a:moveTo>
                    <a:pt x="20" y="86"/>
                  </a:moveTo>
                  <a:lnTo>
                    <a:pt x="13" y="75"/>
                  </a:lnTo>
                  <a:lnTo>
                    <a:pt x="10" y="62"/>
                  </a:lnTo>
                  <a:lnTo>
                    <a:pt x="9" y="49"/>
                  </a:lnTo>
                  <a:lnTo>
                    <a:pt x="9" y="43"/>
                  </a:lnTo>
                  <a:lnTo>
                    <a:pt x="8" y="37"/>
                  </a:lnTo>
                  <a:lnTo>
                    <a:pt x="6" y="32"/>
                  </a:lnTo>
                  <a:lnTo>
                    <a:pt x="3" y="24"/>
                  </a:lnTo>
                  <a:lnTo>
                    <a:pt x="1" y="16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1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3" y="6"/>
                  </a:lnTo>
                  <a:lnTo>
                    <a:pt x="15" y="14"/>
                  </a:lnTo>
                  <a:lnTo>
                    <a:pt x="17" y="22"/>
                  </a:lnTo>
                  <a:lnTo>
                    <a:pt x="20" y="30"/>
                  </a:lnTo>
                  <a:lnTo>
                    <a:pt x="22" y="39"/>
                  </a:lnTo>
                  <a:lnTo>
                    <a:pt x="23" y="48"/>
                  </a:lnTo>
                  <a:lnTo>
                    <a:pt x="24" y="57"/>
                  </a:lnTo>
                  <a:lnTo>
                    <a:pt x="25" y="63"/>
                  </a:lnTo>
                  <a:lnTo>
                    <a:pt x="26" y="70"/>
                  </a:lnTo>
                  <a:lnTo>
                    <a:pt x="30" y="75"/>
                  </a:lnTo>
                  <a:lnTo>
                    <a:pt x="32" y="78"/>
                  </a:lnTo>
                  <a:lnTo>
                    <a:pt x="32" y="82"/>
                  </a:lnTo>
                  <a:lnTo>
                    <a:pt x="30" y="85"/>
                  </a:lnTo>
                  <a:lnTo>
                    <a:pt x="27" y="87"/>
                  </a:lnTo>
                  <a:lnTo>
                    <a:pt x="24" y="87"/>
                  </a:lnTo>
                  <a:lnTo>
                    <a:pt x="20" y="8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28" name="Freeform 676"/>
            <p:cNvSpPr>
              <a:spLocks/>
            </p:cNvSpPr>
            <p:nvPr/>
          </p:nvSpPr>
          <p:spPr bwMode="auto">
            <a:xfrm>
              <a:off x="423" y="1823"/>
              <a:ext cx="47" cy="48"/>
            </a:xfrm>
            <a:custGeom>
              <a:avLst/>
              <a:gdLst>
                <a:gd name="T0" fmla="*/ 32 w 47"/>
                <a:gd name="T1" fmla="*/ 2 h 48"/>
                <a:gd name="T2" fmla="*/ 42 w 47"/>
                <a:gd name="T3" fmla="*/ 9 h 48"/>
                <a:gd name="T4" fmla="*/ 47 w 47"/>
                <a:gd name="T5" fmla="*/ 20 h 48"/>
                <a:gd name="T6" fmla="*/ 46 w 47"/>
                <a:gd name="T7" fmla="*/ 33 h 48"/>
                <a:gd name="T8" fmla="*/ 46 w 47"/>
                <a:gd name="T9" fmla="*/ 33 h 48"/>
                <a:gd name="T10" fmla="*/ 38 w 47"/>
                <a:gd name="T11" fmla="*/ 43 h 48"/>
                <a:gd name="T12" fmla="*/ 27 w 47"/>
                <a:gd name="T13" fmla="*/ 48 h 48"/>
                <a:gd name="T14" fmla="*/ 15 w 47"/>
                <a:gd name="T15" fmla="*/ 46 h 48"/>
                <a:gd name="T16" fmla="*/ 15 w 47"/>
                <a:gd name="T17" fmla="*/ 46 h 48"/>
                <a:gd name="T18" fmla="*/ 4 w 47"/>
                <a:gd name="T19" fmla="*/ 39 h 48"/>
                <a:gd name="T20" fmla="*/ 0 w 47"/>
                <a:gd name="T21" fmla="*/ 28 h 48"/>
                <a:gd name="T22" fmla="*/ 1 w 47"/>
                <a:gd name="T23" fmla="*/ 15 h 48"/>
                <a:gd name="T24" fmla="*/ 1 w 47"/>
                <a:gd name="T25" fmla="*/ 15 h 48"/>
                <a:gd name="T26" fmla="*/ 8 w 47"/>
                <a:gd name="T27" fmla="*/ 5 h 48"/>
                <a:gd name="T28" fmla="*/ 20 w 47"/>
                <a:gd name="T29" fmla="*/ 0 h 48"/>
                <a:gd name="T30" fmla="*/ 32 w 47"/>
                <a:gd name="T31" fmla="*/ 2 h 48"/>
                <a:gd name="T32" fmla="*/ 32 w 47"/>
                <a:gd name="T33" fmla="*/ 2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8"/>
                <a:gd name="T53" fmla="*/ 47 w 47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8">
                  <a:moveTo>
                    <a:pt x="32" y="2"/>
                  </a:moveTo>
                  <a:lnTo>
                    <a:pt x="42" y="9"/>
                  </a:lnTo>
                  <a:lnTo>
                    <a:pt x="47" y="20"/>
                  </a:lnTo>
                  <a:lnTo>
                    <a:pt x="46" y="33"/>
                  </a:lnTo>
                  <a:lnTo>
                    <a:pt x="38" y="43"/>
                  </a:lnTo>
                  <a:lnTo>
                    <a:pt x="27" y="48"/>
                  </a:lnTo>
                  <a:lnTo>
                    <a:pt x="15" y="46"/>
                  </a:lnTo>
                  <a:lnTo>
                    <a:pt x="4" y="39"/>
                  </a:lnTo>
                  <a:lnTo>
                    <a:pt x="0" y="28"/>
                  </a:lnTo>
                  <a:lnTo>
                    <a:pt x="1" y="15"/>
                  </a:lnTo>
                  <a:lnTo>
                    <a:pt x="8" y="5"/>
                  </a:lnTo>
                  <a:lnTo>
                    <a:pt x="20" y="0"/>
                  </a:lnTo>
                  <a:lnTo>
                    <a:pt x="32" y="2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29" name="Freeform 677"/>
            <p:cNvSpPr>
              <a:spLocks/>
            </p:cNvSpPr>
            <p:nvPr/>
          </p:nvSpPr>
          <p:spPr bwMode="auto">
            <a:xfrm>
              <a:off x="469" y="1836"/>
              <a:ext cx="48" cy="48"/>
            </a:xfrm>
            <a:custGeom>
              <a:avLst/>
              <a:gdLst>
                <a:gd name="T0" fmla="*/ 28 w 48"/>
                <a:gd name="T1" fmla="*/ 0 h 48"/>
                <a:gd name="T2" fmla="*/ 39 w 48"/>
                <a:gd name="T3" fmla="*/ 5 h 48"/>
                <a:gd name="T4" fmla="*/ 47 w 48"/>
                <a:gd name="T5" fmla="*/ 15 h 48"/>
                <a:gd name="T6" fmla="*/ 48 w 48"/>
                <a:gd name="T7" fmla="*/ 28 h 48"/>
                <a:gd name="T8" fmla="*/ 48 w 48"/>
                <a:gd name="T9" fmla="*/ 28 h 48"/>
                <a:gd name="T10" fmla="*/ 43 w 48"/>
                <a:gd name="T11" fmla="*/ 39 h 48"/>
                <a:gd name="T12" fmla="*/ 33 w 48"/>
                <a:gd name="T13" fmla="*/ 46 h 48"/>
                <a:gd name="T14" fmla="*/ 20 w 48"/>
                <a:gd name="T15" fmla="*/ 48 h 48"/>
                <a:gd name="T16" fmla="*/ 20 w 48"/>
                <a:gd name="T17" fmla="*/ 48 h 48"/>
                <a:gd name="T18" fmla="*/ 9 w 48"/>
                <a:gd name="T19" fmla="*/ 42 h 48"/>
                <a:gd name="T20" fmla="*/ 1 w 48"/>
                <a:gd name="T21" fmla="*/ 32 h 48"/>
                <a:gd name="T22" fmla="*/ 0 w 48"/>
                <a:gd name="T23" fmla="*/ 20 h 48"/>
                <a:gd name="T24" fmla="*/ 0 w 48"/>
                <a:gd name="T25" fmla="*/ 20 h 48"/>
                <a:gd name="T26" fmla="*/ 6 w 48"/>
                <a:gd name="T27" fmla="*/ 8 h 48"/>
                <a:gd name="T28" fmla="*/ 15 w 48"/>
                <a:gd name="T29" fmla="*/ 1 h 48"/>
                <a:gd name="T30" fmla="*/ 28 w 48"/>
                <a:gd name="T31" fmla="*/ 0 h 48"/>
                <a:gd name="T32" fmla="*/ 28 w 48"/>
                <a:gd name="T33" fmla="*/ 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8" y="0"/>
                  </a:moveTo>
                  <a:lnTo>
                    <a:pt x="39" y="5"/>
                  </a:lnTo>
                  <a:lnTo>
                    <a:pt x="47" y="15"/>
                  </a:lnTo>
                  <a:lnTo>
                    <a:pt x="48" y="28"/>
                  </a:lnTo>
                  <a:lnTo>
                    <a:pt x="43" y="39"/>
                  </a:lnTo>
                  <a:lnTo>
                    <a:pt x="33" y="46"/>
                  </a:lnTo>
                  <a:lnTo>
                    <a:pt x="20" y="48"/>
                  </a:lnTo>
                  <a:lnTo>
                    <a:pt x="9" y="42"/>
                  </a:lnTo>
                  <a:lnTo>
                    <a:pt x="1" y="32"/>
                  </a:lnTo>
                  <a:lnTo>
                    <a:pt x="0" y="20"/>
                  </a:lnTo>
                  <a:lnTo>
                    <a:pt x="6" y="8"/>
                  </a:lnTo>
                  <a:lnTo>
                    <a:pt x="15" y="1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30" name="Freeform 678"/>
            <p:cNvSpPr>
              <a:spLocks/>
            </p:cNvSpPr>
            <p:nvPr/>
          </p:nvSpPr>
          <p:spPr bwMode="auto">
            <a:xfrm>
              <a:off x="517" y="1840"/>
              <a:ext cx="48" cy="48"/>
            </a:xfrm>
            <a:custGeom>
              <a:avLst/>
              <a:gdLst>
                <a:gd name="T0" fmla="*/ 24 w 48"/>
                <a:gd name="T1" fmla="*/ 0 h 48"/>
                <a:gd name="T2" fmla="*/ 37 w 48"/>
                <a:gd name="T3" fmla="*/ 3 h 48"/>
                <a:gd name="T4" fmla="*/ 45 w 48"/>
                <a:gd name="T5" fmla="*/ 13 h 48"/>
                <a:gd name="T6" fmla="*/ 48 w 48"/>
                <a:gd name="T7" fmla="*/ 24 h 48"/>
                <a:gd name="T8" fmla="*/ 48 w 48"/>
                <a:gd name="T9" fmla="*/ 24 h 48"/>
                <a:gd name="T10" fmla="*/ 45 w 48"/>
                <a:gd name="T11" fmla="*/ 36 h 48"/>
                <a:gd name="T12" fmla="*/ 36 w 48"/>
                <a:gd name="T13" fmla="*/ 45 h 48"/>
                <a:gd name="T14" fmla="*/ 23 w 48"/>
                <a:gd name="T15" fmla="*/ 48 h 48"/>
                <a:gd name="T16" fmla="*/ 23 w 48"/>
                <a:gd name="T17" fmla="*/ 48 h 48"/>
                <a:gd name="T18" fmla="*/ 11 w 48"/>
                <a:gd name="T19" fmla="*/ 45 h 48"/>
                <a:gd name="T20" fmla="*/ 3 w 48"/>
                <a:gd name="T21" fmla="*/ 35 h 48"/>
                <a:gd name="T22" fmla="*/ 0 w 48"/>
                <a:gd name="T23" fmla="*/ 24 h 48"/>
                <a:gd name="T24" fmla="*/ 0 w 48"/>
                <a:gd name="T25" fmla="*/ 24 h 48"/>
                <a:gd name="T26" fmla="*/ 3 w 48"/>
                <a:gd name="T27" fmla="*/ 12 h 48"/>
                <a:gd name="T28" fmla="*/ 12 w 48"/>
                <a:gd name="T29" fmla="*/ 3 h 48"/>
                <a:gd name="T30" fmla="*/ 24 w 48"/>
                <a:gd name="T31" fmla="*/ 0 h 48"/>
                <a:gd name="T32" fmla="*/ 24 w 48"/>
                <a:gd name="T33" fmla="*/ 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0"/>
                  </a:moveTo>
                  <a:lnTo>
                    <a:pt x="37" y="3"/>
                  </a:lnTo>
                  <a:lnTo>
                    <a:pt x="45" y="13"/>
                  </a:lnTo>
                  <a:lnTo>
                    <a:pt x="48" y="24"/>
                  </a:lnTo>
                  <a:lnTo>
                    <a:pt x="45" y="36"/>
                  </a:lnTo>
                  <a:lnTo>
                    <a:pt x="36" y="45"/>
                  </a:lnTo>
                  <a:lnTo>
                    <a:pt x="23" y="48"/>
                  </a:lnTo>
                  <a:lnTo>
                    <a:pt x="11" y="45"/>
                  </a:lnTo>
                  <a:lnTo>
                    <a:pt x="3" y="35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31" name="Freeform 679"/>
            <p:cNvSpPr>
              <a:spLocks/>
            </p:cNvSpPr>
            <p:nvPr/>
          </p:nvSpPr>
          <p:spPr bwMode="auto">
            <a:xfrm>
              <a:off x="565" y="1839"/>
              <a:ext cx="48" cy="48"/>
            </a:xfrm>
            <a:custGeom>
              <a:avLst/>
              <a:gdLst>
                <a:gd name="T0" fmla="*/ 23 w 48"/>
                <a:gd name="T1" fmla="*/ 0 h 48"/>
                <a:gd name="T2" fmla="*/ 35 w 48"/>
                <a:gd name="T3" fmla="*/ 2 h 48"/>
                <a:gd name="T4" fmla="*/ 44 w 48"/>
                <a:gd name="T5" fmla="*/ 11 h 48"/>
                <a:gd name="T6" fmla="*/ 48 w 48"/>
                <a:gd name="T7" fmla="*/ 23 h 48"/>
                <a:gd name="T8" fmla="*/ 48 w 48"/>
                <a:gd name="T9" fmla="*/ 23 h 48"/>
                <a:gd name="T10" fmla="*/ 46 w 48"/>
                <a:gd name="T11" fmla="*/ 34 h 48"/>
                <a:gd name="T12" fmla="*/ 38 w 48"/>
                <a:gd name="T13" fmla="*/ 44 h 48"/>
                <a:gd name="T14" fmla="*/ 26 w 48"/>
                <a:gd name="T15" fmla="*/ 48 h 48"/>
                <a:gd name="T16" fmla="*/ 26 w 48"/>
                <a:gd name="T17" fmla="*/ 48 h 48"/>
                <a:gd name="T18" fmla="*/ 13 w 48"/>
                <a:gd name="T19" fmla="*/ 45 h 48"/>
                <a:gd name="T20" fmla="*/ 4 w 48"/>
                <a:gd name="T21" fmla="*/ 37 h 48"/>
                <a:gd name="T22" fmla="*/ 0 w 48"/>
                <a:gd name="T23" fmla="*/ 25 h 48"/>
                <a:gd name="T24" fmla="*/ 0 w 48"/>
                <a:gd name="T25" fmla="*/ 25 h 48"/>
                <a:gd name="T26" fmla="*/ 3 w 48"/>
                <a:gd name="T27" fmla="*/ 13 h 48"/>
                <a:gd name="T28" fmla="*/ 11 w 48"/>
                <a:gd name="T29" fmla="*/ 4 h 48"/>
                <a:gd name="T30" fmla="*/ 23 w 48"/>
                <a:gd name="T31" fmla="*/ 0 h 48"/>
                <a:gd name="T32" fmla="*/ 23 w 48"/>
                <a:gd name="T33" fmla="*/ 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3" y="0"/>
                  </a:moveTo>
                  <a:lnTo>
                    <a:pt x="35" y="2"/>
                  </a:lnTo>
                  <a:lnTo>
                    <a:pt x="44" y="11"/>
                  </a:lnTo>
                  <a:lnTo>
                    <a:pt x="48" y="23"/>
                  </a:lnTo>
                  <a:lnTo>
                    <a:pt x="46" y="34"/>
                  </a:lnTo>
                  <a:lnTo>
                    <a:pt x="38" y="44"/>
                  </a:lnTo>
                  <a:lnTo>
                    <a:pt x="26" y="48"/>
                  </a:lnTo>
                  <a:lnTo>
                    <a:pt x="13" y="45"/>
                  </a:lnTo>
                  <a:lnTo>
                    <a:pt x="4" y="37"/>
                  </a:lnTo>
                  <a:lnTo>
                    <a:pt x="0" y="25"/>
                  </a:lnTo>
                  <a:lnTo>
                    <a:pt x="3" y="13"/>
                  </a:lnTo>
                  <a:lnTo>
                    <a:pt x="11" y="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32" name="Freeform 680"/>
            <p:cNvSpPr>
              <a:spLocks/>
            </p:cNvSpPr>
            <p:nvPr/>
          </p:nvSpPr>
          <p:spPr bwMode="auto">
            <a:xfrm>
              <a:off x="613" y="1834"/>
              <a:ext cx="48" cy="47"/>
            </a:xfrm>
            <a:custGeom>
              <a:avLst/>
              <a:gdLst>
                <a:gd name="T0" fmla="*/ 20 w 48"/>
                <a:gd name="T1" fmla="*/ 0 h 47"/>
                <a:gd name="T2" fmla="*/ 33 w 48"/>
                <a:gd name="T3" fmla="*/ 1 h 47"/>
                <a:gd name="T4" fmla="*/ 43 w 48"/>
                <a:gd name="T5" fmla="*/ 8 h 47"/>
                <a:gd name="T6" fmla="*/ 48 w 48"/>
                <a:gd name="T7" fmla="*/ 19 h 47"/>
                <a:gd name="T8" fmla="*/ 48 w 48"/>
                <a:gd name="T9" fmla="*/ 19 h 47"/>
                <a:gd name="T10" fmla="*/ 47 w 48"/>
                <a:gd name="T11" fmla="*/ 31 h 47"/>
                <a:gd name="T12" fmla="*/ 40 w 48"/>
                <a:gd name="T13" fmla="*/ 41 h 47"/>
                <a:gd name="T14" fmla="*/ 29 w 48"/>
                <a:gd name="T15" fmla="*/ 47 h 47"/>
                <a:gd name="T16" fmla="*/ 29 w 48"/>
                <a:gd name="T17" fmla="*/ 47 h 47"/>
                <a:gd name="T18" fmla="*/ 16 w 48"/>
                <a:gd name="T19" fmla="*/ 45 h 47"/>
                <a:gd name="T20" fmla="*/ 6 w 48"/>
                <a:gd name="T21" fmla="*/ 39 h 47"/>
                <a:gd name="T22" fmla="*/ 0 w 48"/>
                <a:gd name="T23" fmla="*/ 28 h 47"/>
                <a:gd name="T24" fmla="*/ 0 w 48"/>
                <a:gd name="T25" fmla="*/ 28 h 47"/>
                <a:gd name="T26" fmla="*/ 2 w 48"/>
                <a:gd name="T27" fmla="*/ 15 h 47"/>
                <a:gd name="T28" fmla="*/ 9 w 48"/>
                <a:gd name="T29" fmla="*/ 5 h 47"/>
                <a:gd name="T30" fmla="*/ 20 w 48"/>
                <a:gd name="T31" fmla="*/ 0 h 47"/>
                <a:gd name="T32" fmla="*/ 20 w 48"/>
                <a:gd name="T33" fmla="*/ 0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7"/>
                <a:gd name="T53" fmla="*/ 48 w 48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7">
                  <a:moveTo>
                    <a:pt x="20" y="0"/>
                  </a:moveTo>
                  <a:lnTo>
                    <a:pt x="33" y="1"/>
                  </a:lnTo>
                  <a:lnTo>
                    <a:pt x="43" y="8"/>
                  </a:lnTo>
                  <a:lnTo>
                    <a:pt x="48" y="19"/>
                  </a:lnTo>
                  <a:lnTo>
                    <a:pt x="47" y="31"/>
                  </a:lnTo>
                  <a:lnTo>
                    <a:pt x="40" y="41"/>
                  </a:lnTo>
                  <a:lnTo>
                    <a:pt x="29" y="47"/>
                  </a:lnTo>
                  <a:lnTo>
                    <a:pt x="16" y="45"/>
                  </a:lnTo>
                  <a:lnTo>
                    <a:pt x="6" y="39"/>
                  </a:lnTo>
                  <a:lnTo>
                    <a:pt x="0" y="28"/>
                  </a:lnTo>
                  <a:lnTo>
                    <a:pt x="2" y="15"/>
                  </a:lnTo>
                  <a:lnTo>
                    <a:pt x="9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33" name="Freeform 681"/>
            <p:cNvSpPr>
              <a:spLocks/>
            </p:cNvSpPr>
            <p:nvPr/>
          </p:nvSpPr>
          <p:spPr bwMode="auto">
            <a:xfrm>
              <a:off x="661" y="1822"/>
              <a:ext cx="47" cy="47"/>
            </a:xfrm>
            <a:custGeom>
              <a:avLst/>
              <a:gdLst>
                <a:gd name="T0" fmla="*/ 16 w 47"/>
                <a:gd name="T1" fmla="*/ 1 h 47"/>
                <a:gd name="T2" fmla="*/ 28 w 47"/>
                <a:gd name="T3" fmla="*/ 0 h 47"/>
                <a:gd name="T4" fmla="*/ 39 w 47"/>
                <a:gd name="T5" fmla="*/ 5 h 47"/>
                <a:gd name="T6" fmla="*/ 46 w 47"/>
                <a:gd name="T7" fmla="*/ 16 h 47"/>
                <a:gd name="T8" fmla="*/ 46 w 47"/>
                <a:gd name="T9" fmla="*/ 16 h 47"/>
                <a:gd name="T10" fmla="*/ 47 w 47"/>
                <a:gd name="T11" fmla="*/ 29 h 47"/>
                <a:gd name="T12" fmla="*/ 42 w 47"/>
                <a:gd name="T13" fmla="*/ 40 h 47"/>
                <a:gd name="T14" fmla="*/ 31 w 47"/>
                <a:gd name="T15" fmla="*/ 46 h 47"/>
                <a:gd name="T16" fmla="*/ 31 w 47"/>
                <a:gd name="T17" fmla="*/ 46 h 47"/>
                <a:gd name="T18" fmla="*/ 18 w 47"/>
                <a:gd name="T19" fmla="*/ 47 h 47"/>
                <a:gd name="T20" fmla="*/ 7 w 47"/>
                <a:gd name="T21" fmla="*/ 42 h 47"/>
                <a:gd name="T22" fmla="*/ 0 w 47"/>
                <a:gd name="T23" fmla="*/ 31 h 47"/>
                <a:gd name="T24" fmla="*/ 0 w 47"/>
                <a:gd name="T25" fmla="*/ 31 h 47"/>
                <a:gd name="T26" fmla="*/ 0 w 47"/>
                <a:gd name="T27" fmla="*/ 18 h 47"/>
                <a:gd name="T28" fmla="*/ 5 w 47"/>
                <a:gd name="T29" fmla="*/ 8 h 47"/>
                <a:gd name="T30" fmla="*/ 16 w 47"/>
                <a:gd name="T31" fmla="*/ 1 h 47"/>
                <a:gd name="T32" fmla="*/ 16 w 47"/>
                <a:gd name="T33" fmla="*/ 1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16" y="1"/>
                  </a:moveTo>
                  <a:lnTo>
                    <a:pt x="28" y="0"/>
                  </a:lnTo>
                  <a:lnTo>
                    <a:pt x="39" y="5"/>
                  </a:lnTo>
                  <a:lnTo>
                    <a:pt x="46" y="16"/>
                  </a:lnTo>
                  <a:lnTo>
                    <a:pt x="47" y="29"/>
                  </a:lnTo>
                  <a:lnTo>
                    <a:pt x="42" y="40"/>
                  </a:lnTo>
                  <a:lnTo>
                    <a:pt x="31" y="46"/>
                  </a:lnTo>
                  <a:lnTo>
                    <a:pt x="18" y="47"/>
                  </a:lnTo>
                  <a:lnTo>
                    <a:pt x="7" y="42"/>
                  </a:lnTo>
                  <a:lnTo>
                    <a:pt x="0" y="31"/>
                  </a:lnTo>
                  <a:lnTo>
                    <a:pt x="0" y="18"/>
                  </a:lnTo>
                  <a:lnTo>
                    <a:pt x="5" y="8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34" name="Freeform 682"/>
            <p:cNvSpPr>
              <a:spLocks/>
            </p:cNvSpPr>
            <p:nvPr/>
          </p:nvSpPr>
          <p:spPr bwMode="auto">
            <a:xfrm>
              <a:off x="121" y="1542"/>
              <a:ext cx="21" cy="91"/>
            </a:xfrm>
            <a:custGeom>
              <a:avLst/>
              <a:gdLst>
                <a:gd name="T0" fmla="*/ 21 w 21"/>
                <a:gd name="T1" fmla="*/ 8 h 91"/>
                <a:gd name="T2" fmla="*/ 20 w 21"/>
                <a:gd name="T3" fmla="*/ 20 h 91"/>
                <a:gd name="T4" fmla="*/ 19 w 21"/>
                <a:gd name="T5" fmla="*/ 32 h 91"/>
                <a:gd name="T6" fmla="*/ 20 w 21"/>
                <a:gd name="T7" fmla="*/ 45 h 91"/>
                <a:gd name="T8" fmla="*/ 20 w 21"/>
                <a:gd name="T9" fmla="*/ 45 h 91"/>
                <a:gd name="T10" fmla="*/ 19 w 21"/>
                <a:gd name="T11" fmla="*/ 59 h 91"/>
                <a:gd name="T12" fmla="*/ 16 w 21"/>
                <a:gd name="T13" fmla="*/ 72 h 91"/>
                <a:gd name="T14" fmla="*/ 13 w 21"/>
                <a:gd name="T15" fmla="*/ 86 h 91"/>
                <a:gd name="T16" fmla="*/ 13 w 21"/>
                <a:gd name="T17" fmla="*/ 86 h 91"/>
                <a:gd name="T18" fmla="*/ 12 w 21"/>
                <a:gd name="T19" fmla="*/ 89 h 91"/>
                <a:gd name="T20" fmla="*/ 9 w 21"/>
                <a:gd name="T21" fmla="*/ 91 h 91"/>
                <a:gd name="T22" fmla="*/ 5 w 21"/>
                <a:gd name="T23" fmla="*/ 91 h 91"/>
                <a:gd name="T24" fmla="*/ 5 w 21"/>
                <a:gd name="T25" fmla="*/ 91 h 91"/>
                <a:gd name="T26" fmla="*/ 2 w 21"/>
                <a:gd name="T27" fmla="*/ 89 h 91"/>
                <a:gd name="T28" fmla="*/ 0 w 21"/>
                <a:gd name="T29" fmla="*/ 86 h 91"/>
                <a:gd name="T30" fmla="*/ 0 w 21"/>
                <a:gd name="T31" fmla="*/ 83 h 91"/>
                <a:gd name="T32" fmla="*/ 0 w 21"/>
                <a:gd name="T33" fmla="*/ 83 h 91"/>
                <a:gd name="T34" fmla="*/ 3 w 21"/>
                <a:gd name="T35" fmla="*/ 63 h 91"/>
                <a:gd name="T36" fmla="*/ 5 w 21"/>
                <a:gd name="T37" fmla="*/ 44 h 91"/>
                <a:gd name="T38" fmla="*/ 5 w 21"/>
                <a:gd name="T39" fmla="*/ 25 h 91"/>
                <a:gd name="T40" fmla="*/ 5 w 21"/>
                <a:gd name="T41" fmla="*/ 25 h 91"/>
                <a:gd name="T42" fmla="*/ 5 w 21"/>
                <a:gd name="T43" fmla="*/ 19 h 91"/>
                <a:gd name="T44" fmla="*/ 6 w 21"/>
                <a:gd name="T45" fmla="*/ 13 h 91"/>
                <a:gd name="T46" fmla="*/ 7 w 21"/>
                <a:gd name="T47" fmla="*/ 6 h 91"/>
                <a:gd name="T48" fmla="*/ 7 w 21"/>
                <a:gd name="T49" fmla="*/ 6 h 91"/>
                <a:gd name="T50" fmla="*/ 9 w 21"/>
                <a:gd name="T51" fmla="*/ 3 h 91"/>
                <a:gd name="T52" fmla="*/ 11 w 21"/>
                <a:gd name="T53" fmla="*/ 1 h 91"/>
                <a:gd name="T54" fmla="*/ 15 w 21"/>
                <a:gd name="T55" fmla="*/ 0 h 91"/>
                <a:gd name="T56" fmla="*/ 15 w 21"/>
                <a:gd name="T57" fmla="*/ 0 h 91"/>
                <a:gd name="T58" fmla="*/ 19 w 21"/>
                <a:gd name="T59" fmla="*/ 2 h 91"/>
                <a:gd name="T60" fmla="*/ 21 w 21"/>
                <a:gd name="T61" fmla="*/ 4 h 91"/>
                <a:gd name="T62" fmla="*/ 21 w 21"/>
                <a:gd name="T63" fmla="*/ 8 h 91"/>
                <a:gd name="T64" fmla="*/ 21 w 21"/>
                <a:gd name="T65" fmla="*/ 8 h 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1"/>
                <a:gd name="T100" fmla="*/ 0 h 91"/>
                <a:gd name="T101" fmla="*/ 21 w 21"/>
                <a:gd name="T102" fmla="*/ 91 h 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1" h="91">
                  <a:moveTo>
                    <a:pt x="21" y="8"/>
                  </a:moveTo>
                  <a:lnTo>
                    <a:pt x="20" y="20"/>
                  </a:lnTo>
                  <a:lnTo>
                    <a:pt x="19" y="32"/>
                  </a:lnTo>
                  <a:lnTo>
                    <a:pt x="20" y="45"/>
                  </a:lnTo>
                  <a:lnTo>
                    <a:pt x="19" y="59"/>
                  </a:lnTo>
                  <a:lnTo>
                    <a:pt x="16" y="72"/>
                  </a:lnTo>
                  <a:lnTo>
                    <a:pt x="13" y="86"/>
                  </a:lnTo>
                  <a:lnTo>
                    <a:pt x="12" y="89"/>
                  </a:lnTo>
                  <a:lnTo>
                    <a:pt x="9" y="91"/>
                  </a:lnTo>
                  <a:lnTo>
                    <a:pt x="5" y="91"/>
                  </a:lnTo>
                  <a:lnTo>
                    <a:pt x="2" y="89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3" y="63"/>
                  </a:lnTo>
                  <a:lnTo>
                    <a:pt x="5" y="44"/>
                  </a:lnTo>
                  <a:lnTo>
                    <a:pt x="5" y="25"/>
                  </a:lnTo>
                  <a:lnTo>
                    <a:pt x="5" y="19"/>
                  </a:lnTo>
                  <a:lnTo>
                    <a:pt x="6" y="13"/>
                  </a:lnTo>
                  <a:lnTo>
                    <a:pt x="7" y="6"/>
                  </a:lnTo>
                  <a:lnTo>
                    <a:pt x="9" y="3"/>
                  </a:lnTo>
                  <a:lnTo>
                    <a:pt x="11" y="1"/>
                  </a:lnTo>
                  <a:lnTo>
                    <a:pt x="15" y="0"/>
                  </a:lnTo>
                  <a:lnTo>
                    <a:pt x="19" y="2"/>
                  </a:lnTo>
                  <a:lnTo>
                    <a:pt x="21" y="4"/>
                  </a:lnTo>
                  <a:lnTo>
                    <a:pt x="21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35" name="Freeform 685"/>
            <p:cNvSpPr>
              <a:spLocks/>
            </p:cNvSpPr>
            <p:nvPr/>
          </p:nvSpPr>
          <p:spPr bwMode="auto">
            <a:xfrm>
              <a:off x="176" y="1545"/>
              <a:ext cx="30" cy="91"/>
            </a:xfrm>
            <a:custGeom>
              <a:avLst/>
              <a:gdLst>
                <a:gd name="T0" fmla="*/ 1 w 30"/>
                <a:gd name="T1" fmla="*/ 82 h 91"/>
                <a:gd name="T2" fmla="*/ 5 w 30"/>
                <a:gd name="T3" fmla="*/ 75 h 91"/>
                <a:gd name="T4" fmla="*/ 7 w 30"/>
                <a:gd name="T5" fmla="*/ 67 h 91"/>
                <a:gd name="T6" fmla="*/ 8 w 30"/>
                <a:gd name="T7" fmla="*/ 59 h 91"/>
                <a:gd name="T8" fmla="*/ 8 w 30"/>
                <a:gd name="T9" fmla="*/ 59 h 91"/>
                <a:gd name="T10" fmla="*/ 9 w 30"/>
                <a:gd name="T11" fmla="*/ 41 h 91"/>
                <a:gd name="T12" fmla="*/ 12 w 30"/>
                <a:gd name="T13" fmla="*/ 22 h 91"/>
                <a:gd name="T14" fmla="*/ 17 w 30"/>
                <a:gd name="T15" fmla="*/ 4 h 91"/>
                <a:gd name="T16" fmla="*/ 17 w 30"/>
                <a:gd name="T17" fmla="*/ 4 h 91"/>
                <a:gd name="T18" fmla="*/ 19 w 30"/>
                <a:gd name="T19" fmla="*/ 2 h 91"/>
                <a:gd name="T20" fmla="*/ 22 w 30"/>
                <a:gd name="T21" fmla="*/ 0 h 91"/>
                <a:gd name="T22" fmla="*/ 26 w 30"/>
                <a:gd name="T23" fmla="*/ 1 h 91"/>
                <a:gd name="T24" fmla="*/ 26 w 30"/>
                <a:gd name="T25" fmla="*/ 1 h 91"/>
                <a:gd name="T26" fmla="*/ 29 w 30"/>
                <a:gd name="T27" fmla="*/ 3 h 91"/>
                <a:gd name="T28" fmla="*/ 30 w 30"/>
                <a:gd name="T29" fmla="*/ 6 h 91"/>
                <a:gd name="T30" fmla="*/ 30 w 30"/>
                <a:gd name="T31" fmla="*/ 10 h 91"/>
                <a:gd name="T32" fmla="*/ 30 w 30"/>
                <a:gd name="T33" fmla="*/ 10 h 91"/>
                <a:gd name="T34" fmla="*/ 25 w 30"/>
                <a:gd name="T35" fmla="*/ 27 h 91"/>
                <a:gd name="T36" fmla="*/ 22 w 30"/>
                <a:gd name="T37" fmla="*/ 45 h 91"/>
                <a:gd name="T38" fmla="*/ 21 w 30"/>
                <a:gd name="T39" fmla="*/ 63 h 91"/>
                <a:gd name="T40" fmla="*/ 21 w 30"/>
                <a:gd name="T41" fmla="*/ 63 h 91"/>
                <a:gd name="T42" fmla="*/ 20 w 30"/>
                <a:gd name="T43" fmla="*/ 71 h 91"/>
                <a:gd name="T44" fmla="*/ 17 w 30"/>
                <a:gd name="T45" fmla="*/ 80 h 91"/>
                <a:gd name="T46" fmla="*/ 14 w 30"/>
                <a:gd name="T47" fmla="*/ 87 h 91"/>
                <a:gd name="T48" fmla="*/ 14 w 30"/>
                <a:gd name="T49" fmla="*/ 87 h 91"/>
                <a:gd name="T50" fmla="*/ 12 w 30"/>
                <a:gd name="T51" fmla="*/ 90 h 91"/>
                <a:gd name="T52" fmla="*/ 8 w 30"/>
                <a:gd name="T53" fmla="*/ 91 h 91"/>
                <a:gd name="T54" fmla="*/ 5 w 30"/>
                <a:gd name="T55" fmla="*/ 91 h 91"/>
                <a:gd name="T56" fmla="*/ 5 w 30"/>
                <a:gd name="T57" fmla="*/ 91 h 91"/>
                <a:gd name="T58" fmla="*/ 2 w 30"/>
                <a:gd name="T59" fmla="*/ 88 h 91"/>
                <a:gd name="T60" fmla="*/ 0 w 30"/>
                <a:gd name="T61" fmla="*/ 85 h 91"/>
                <a:gd name="T62" fmla="*/ 1 w 30"/>
                <a:gd name="T63" fmla="*/ 82 h 91"/>
                <a:gd name="T64" fmla="*/ 1 w 30"/>
                <a:gd name="T65" fmla="*/ 82 h 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0"/>
                <a:gd name="T100" fmla="*/ 0 h 91"/>
                <a:gd name="T101" fmla="*/ 30 w 30"/>
                <a:gd name="T102" fmla="*/ 91 h 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0" h="91">
                  <a:moveTo>
                    <a:pt x="1" y="82"/>
                  </a:moveTo>
                  <a:lnTo>
                    <a:pt x="5" y="75"/>
                  </a:lnTo>
                  <a:lnTo>
                    <a:pt x="7" y="67"/>
                  </a:lnTo>
                  <a:lnTo>
                    <a:pt x="8" y="59"/>
                  </a:lnTo>
                  <a:lnTo>
                    <a:pt x="9" y="41"/>
                  </a:lnTo>
                  <a:lnTo>
                    <a:pt x="12" y="22"/>
                  </a:lnTo>
                  <a:lnTo>
                    <a:pt x="17" y="4"/>
                  </a:lnTo>
                  <a:lnTo>
                    <a:pt x="19" y="2"/>
                  </a:lnTo>
                  <a:lnTo>
                    <a:pt x="22" y="0"/>
                  </a:lnTo>
                  <a:lnTo>
                    <a:pt x="26" y="1"/>
                  </a:lnTo>
                  <a:lnTo>
                    <a:pt x="29" y="3"/>
                  </a:lnTo>
                  <a:lnTo>
                    <a:pt x="30" y="6"/>
                  </a:lnTo>
                  <a:lnTo>
                    <a:pt x="30" y="10"/>
                  </a:lnTo>
                  <a:lnTo>
                    <a:pt x="25" y="27"/>
                  </a:lnTo>
                  <a:lnTo>
                    <a:pt x="22" y="45"/>
                  </a:lnTo>
                  <a:lnTo>
                    <a:pt x="21" y="63"/>
                  </a:lnTo>
                  <a:lnTo>
                    <a:pt x="20" y="71"/>
                  </a:lnTo>
                  <a:lnTo>
                    <a:pt x="17" y="80"/>
                  </a:lnTo>
                  <a:lnTo>
                    <a:pt x="14" y="87"/>
                  </a:lnTo>
                  <a:lnTo>
                    <a:pt x="12" y="90"/>
                  </a:lnTo>
                  <a:lnTo>
                    <a:pt x="8" y="91"/>
                  </a:lnTo>
                  <a:lnTo>
                    <a:pt x="5" y="91"/>
                  </a:lnTo>
                  <a:lnTo>
                    <a:pt x="2" y="88"/>
                  </a:lnTo>
                  <a:lnTo>
                    <a:pt x="0" y="85"/>
                  </a:lnTo>
                  <a:lnTo>
                    <a:pt x="1" y="8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36" name="Freeform 686"/>
            <p:cNvSpPr>
              <a:spLocks/>
            </p:cNvSpPr>
            <p:nvPr/>
          </p:nvSpPr>
          <p:spPr bwMode="auto">
            <a:xfrm>
              <a:off x="187" y="1553"/>
              <a:ext cx="44" cy="86"/>
            </a:xfrm>
            <a:custGeom>
              <a:avLst/>
              <a:gdLst>
                <a:gd name="T0" fmla="*/ 2 w 44"/>
                <a:gd name="T1" fmla="*/ 75 h 86"/>
                <a:gd name="T2" fmla="*/ 11 w 44"/>
                <a:gd name="T3" fmla="*/ 60 h 86"/>
                <a:gd name="T4" fmla="*/ 19 w 44"/>
                <a:gd name="T5" fmla="*/ 46 h 86"/>
                <a:gd name="T6" fmla="*/ 27 w 44"/>
                <a:gd name="T7" fmla="*/ 31 h 86"/>
                <a:gd name="T8" fmla="*/ 27 w 44"/>
                <a:gd name="T9" fmla="*/ 31 h 86"/>
                <a:gd name="T10" fmla="*/ 30 w 44"/>
                <a:gd name="T11" fmla="*/ 23 h 86"/>
                <a:gd name="T12" fmla="*/ 31 w 44"/>
                <a:gd name="T13" fmla="*/ 15 h 86"/>
                <a:gd name="T14" fmla="*/ 30 w 44"/>
                <a:gd name="T15" fmla="*/ 6 h 86"/>
                <a:gd name="T16" fmla="*/ 30 w 44"/>
                <a:gd name="T17" fmla="*/ 6 h 86"/>
                <a:gd name="T18" fmla="*/ 31 w 44"/>
                <a:gd name="T19" fmla="*/ 3 h 86"/>
                <a:gd name="T20" fmla="*/ 34 w 44"/>
                <a:gd name="T21" fmla="*/ 1 h 86"/>
                <a:gd name="T22" fmla="*/ 37 w 44"/>
                <a:gd name="T23" fmla="*/ 0 h 86"/>
                <a:gd name="T24" fmla="*/ 37 w 44"/>
                <a:gd name="T25" fmla="*/ 0 h 86"/>
                <a:gd name="T26" fmla="*/ 41 w 44"/>
                <a:gd name="T27" fmla="*/ 1 h 86"/>
                <a:gd name="T28" fmla="*/ 43 w 44"/>
                <a:gd name="T29" fmla="*/ 3 h 86"/>
                <a:gd name="T30" fmla="*/ 44 w 44"/>
                <a:gd name="T31" fmla="*/ 7 h 86"/>
                <a:gd name="T32" fmla="*/ 44 w 44"/>
                <a:gd name="T33" fmla="*/ 7 h 86"/>
                <a:gd name="T34" fmla="*/ 44 w 44"/>
                <a:gd name="T35" fmla="*/ 17 h 86"/>
                <a:gd name="T36" fmla="*/ 43 w 44"/>
                <a:gd name="T37" fmla="*/ 28 h 86"/>
                <a:gd name="T38" fmla="*/ 40 w 44"/>
                <a:gd name="T39" fmla="*/ 38 h 86"/>
                <a:gd name="T40" fmla="*/ 40 w 44"/>
                <a:gd name="T41" fmla="*/ 38 h 86"/>
                <a:gd name="T42" fmla="*/ 31 w 44"/>
                <a:gd name="T43" fmla="*/ 54 h 86"/>
                <a:gd name="T44" fmla="*/ 22 w 44"/>
                <a:gd name="T45" fmla="*/ 70 h 86"/>
                <a:gd name="T46" fmla="*/ 12 w 44"/>
                <a:gd name="T47" fmla="*/ 84 h 86"/>
                <a:gd name="T48" fmla="*/ 12 w 44"/>
                <a:gd name="T49" fmla="*/ 84 h 86"/>
                <a:gd name="T50" fmla="*/ 8 w 44"/>
                <a:gd name="T51" fmla="*/ 86 h 86"/>
                <a:gd name="T52" fmla="*/ 5 w 44"/>
                <a:gd name="T53" fmla="*/ 86 h 86"/>
                <a:gd name="T54" fmla="*/ 2 w 44"/>
                <a:gd name="T55" fmla="*/ 84 h 86"/>
                <a:gd name="T56" fmla="*/ 2 w 44"/>
                <a:gd name="T57" fmla="*/ 84 h 86"/>
                <a:gd name="T58" fmla="*/ 0 w 44"/>
                <a:gd name="T59" fmla="*/ 81 h 86"/>
                <a:gd name="T60" fmla="*/ 0 w 44"/>
                <a:gd name="T61" fmla="*/ 78 h 86"/>
                <a:gd name="T62" fmla="*/ 2 w 44"/>
                <a:gd name="T63" fmla="*/ 75 h 86"/>
                <a:gd name="T64" fmla="*/ 2 w 44"/>
                <a:gd name="T65" fmla="*/ 75 h 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"/>
                <a:gd name="T100" fmla="*/ 0 h 86"/>
                <a:gd name="T101" fmla="*/ 44 w 44"/>
                <a:gd name="T102" fmla="*/ 86 h 8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" h="86">
                  <a:moveTo>
                    <a:pt x="2" y="75"/>
                  </a:moveTo>
                  <a:lnTo>
                    <a:pt x="11" y="60"/>
                  </a:lnTo>
                  <a:lnTo>
                    <a:pt x="19" y="46"/>
                  </a:lnTo>
                  <a:lnTo>
                    <a:pt x="27" y="31"/>
                  </a:lnTo>
                  <a:lnTo>
                    <a:pt x="30" y="23"/>
                  </a:lnTo>
                  <a:lnTo>
                    <a:pt x="31" y="15"/>
                  </a:lnTo>
                  <a:lnTo>
                    <a:pt x="30" y="6"/>
                  </a:lnTo>
                  <a:lnTo>
                    <a:pt x="31" y="3"/>
                  </a:lnTo>
                  <a:lnTo>
                    <a:pt x="34" y="1"/>
                  </a:lnTo>
                  <a:lnTo>
                    <a:pt x="37" y="0"/>
                  </a:lnTo>
                  <a:lnTo>
                    <a:pt x="41" y="1"/>
                  </a:lnTo>
                  <a:lnTo>
                    <a:pt x="43" y="3"/>
                  </a:lnTo>
                  <a:lnTo>
                    <a:pt x="44" y="7"/>
                  </a:lnTo>
                  <a:lnTo>
                    <a:pt x="44" y="17"/>
                  </a:lnTo>
                  <a:lnTo>
                    <a:pt x="43" y="28"/>
                  </a:lnTo>
                  <a:lnTo>
                    <a:pt x="40" y="38"/>
                  </a:lnTo>
                  <a:lnTo>
                    <a:pt x="31" y="54"/>
                  </a:lnTo>
                  <a:lnTo>
                    <a:pt x="22" y="70"/>
                  </a:lnTo>
                  <a:lnTo>
                    <a:pt x="12" y="84"/>
                  </a:lnTo>
                  <a:lnTo>
                    <a:pt x="8" y="86"/>
                  </a:lnTo>
                  <a:lnTo>
                    <a:pt x="5" y="86"/>
                  </a:lnTo>
                  <a:lnTo>
                    <a:pt x="2" y="84"/>
                  </a:lnTo>
                  <a:lnTo>
                    <a:pt x="0" y="81"/>
                  </a:lnTo>
                  <a:lnTo>
                    <a:pt x="0" y="78"/>
                  </a:lnTo>
                  <a:lnTo>
                    <a:pt x="2" y="7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37" name="Freeform 687"/>
            <p:cNvSpPr>
              <a:spLocks/>
            </p:cNvSpPr>
            <p:nvPr/>
          </p:nvSpPr>
          <p:spPr bwMode="auto">
            <a:xfrm>
              <a:off x="223" y="1569"/>
              <a:ext cx="36" cy="92"/>
            </a:xfrm>
            <a:custGeom>
              <a:avLst/>
              <a:gdLst>
                <a:gd name="T0" fmla="*/ 1 w 36"/>
                <a:gd name="T1" fmla="*/ 81 h 92"/>
                <a:gd name="T2" fmla="*/ 3 w 36"/>
                <a:gd name="T3" fmla="*/ 72 h 92"/>
                <a:gd name="T4" fmla="*/ 4 w 36"/>
                <a:gd name="T5" fmla="*/ 62 h 92"/>
                <a:gd name="T6" fmla="*/ 5 w 36"/>
                <a:gd name="T7" fmla="*/ 52 h 92"/>
                <a:gd name="T8" fmla="*/ 5 w 36"/>
                <a:gd name="T9" fmla="*/ 52 h 92"/>
                <a:gd name="T10" fmla="*/ 9 w 36"/>
                <a:gd name="T11" fmla="*/ 38 h 92"/>
                <a:gd name="T12" fmla="*/ 15 w 36"/>
                <a:gd name="T13" fmla="*/ 25 h 92"/>
                <a:gd name="T14" fmla="*/ 21 w 36"/>
                <a:gd name="T15" fmla="*/ 12 h 92"/>
                <a:gd name="T16" fmla="*/ 21 w 36"/>
                <a:gd name="T17" fmla="*/ 12 h 92"/>
                <a:gd name="T18" fmla="*/ 22 w 36"/>
                <a:gd name="T19" fmla="*/ 10 h 92"/>
                <a:gd name="T20" fmla="*/ 22 w 36"/>
                <a:gd name="T21" fmla="*/ 8 h 92"/>
                <a:gd name="T22" fmla="*/ 22 w 36"/>
                <a:gd name="T23" fmla="*/ 6 h 92"/>
                <a:gd name="T24" fmla="*/ 22 w 36"/>
                <a:gd name="T25" fmla="*/ 6 h 92"/>
                <a:gd name="T26" fmla="*/ 23 w 36"/>
                <a:gd name="T27" fmla="*/ 3 h 92"/>
                <a:gd name="T28" fmla="*/ 26 w 36"/>
                <a:gd name="T29" fmla="*/ 0 h 92"/>
                <a:gd name="T30" fmla="*/ 30 w 36"/>
                <a:gd name="T31" fmla="*/ 0 h 92"/>
                <a:gd name="T32" fmla="*/ 30 w 36"/>
                <a:gd name="T33" fmla="*/ 0 h 92"/>
                <a:gd name="T34" fmla="*/ 33 w 36"/>
                <a:gd name="T35" fmla="*/ 1 h 92"/>
                <a:gd name="T36" fmla="*/ 36 w 36"/>
                <a:gd name="T37" fmla="*/ 3 h 92"/>
                <a:gd name="T38" fmla="*/ 36 w 36"/>
                <a:gd name="T39" fmla="*/ 7 h 92"/>
                <a:gd name="T40" fmla="*/ 36 w 36"/>
                <a:gd name="T41" fmla="*/ 7 h 92"/>
                <a:gd name="T42" fmla="*/ 36 w 36"/>
                <a:gd name="T43" fmla="*/ 9 h 92"/>
                <a:gd name="T44" fmla="*/ 36 w 36"/>
                <a:gd name="T45" fmla="*/ 11 h 92"/>
                <a:gd name="T46" fmla="*/ 36 w 36"/>
                <a:gd name="T47" fmla="*/ 13 h 92"/>
                <a:gd name="T48" fmla="*/ 36 w 36"/>
                <a:gd name="T49" fmla="*/ 13 h 92"/>
                <a:gd name="T50" fmla="*/ 27 w 36"/>
                <a:gd name="T51" fmla="*/ 30 h 92"/>
                <a:gd name="T52" fmla="*/ 21 w 36"/>
                <a:gd name="T53" fmla="*/ 47 h 92"/>
                <a:gd name="T54" fmla="*/ 17 w 36"/>
                <a:gd name="T55" fmla="*/ 66 h 92"/>
                <a:gd name="T56" fmla="*/ 17 w 36"/>
                <a:gd name="T57" fmla="*/ 66 h 92"/>
                <a:gd name="T58" fmla="*/ 17 w 36"/>
                <a:gd name="T59" fmla="*/ 73 h 92"/>
                <a:gd name="T60" fmla="*/ 15 w 36"/>
                <a:gd name="T61" fmla="*/ 81 h 92"/>
                <a:gd name="T62" fmla="*/ 13 w 36"/>
                <a:gd name="T63" fmla="*/ 88 h 92"/>
                <a:gd name="T64" fmla="*/ 13 w 36"/>
                <a:gd name="T65" fmla="*/ 88 h 92"/>
                <a:gd name="T66" fmla="*/ 10 w 36"/>
                <a:gd name="T67" fmla="*/ 91 h 92"/>
                <a:gd name="T68" fmla="*/ 7 w 36"/>
                <a:gd name="T69" fmla="*/ 92 h 92"/>
                <a:gd name="T70" fmla="*/ 3 w 36"/>
                <a:gd name="T71" fmla="*/ 91 h 92"/>
                <a:gd name="T72" fmla="*/ 3 w 36"/>
                <a:gd name="T73" fmla="*/ 91 h 92"/>
                <a:gd name="T74" fmla="*/ 1 w 36"/>
                <a:gd name="T75" fmla="*/ 88 h 92"/>
                <a:gd name="T76" fmla="*/ 0 w 36"/>
                <a:gd name="T77" fmla="*/ 85 h 92"/>
                <a:gd name="T78" fmla="*/ 1 w 36"/>
                <a:gd name="T79" fmla="*/ 81 h 92"/>
                <a:gd name="T80" fmla="*/ 1 w 36"/>
                <a:gd name="T81" fmla="*/ 81 h 9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6"/>
                <a:gd name="T124" fmla="*/ 0 h 92"/>
                <a:gd name="T125" fmla="*/ 36 w 36"/>
                <a:gd name="T126" fmla="*/ 92 h 9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6" h="92">
                  <a:moveTo>
                    <a:pt x="1" y="81"/>
                  </a:moveTo>
                  <a:lnTo>
                    <a:pt x="3" y="72"/>
                  </a:lnTo>
                  <a:lnTo>
                    <a:pt x="4" y="62"/>
                  </a:lnTo>
                  <a:lnTo>
                    <a:pt x="5" y="52"/>
                  </a:lnTo>
                  <a:lnTo>
                    <a:pt x="9" y="38"/>
                  </a:lnTo>
                  <a:lnTo>
                    <a:pt x="15" y="25"/>
                  </a:lnTo>
                  <a:lnTo>
                    <a:pt x="21" y="12"/>
                  </a:lnTo>
                  <a:lnTo>
                    <a:pt x="22" y="10"/>
                  </a:lnTo>
                  <a:lnTo>
                    <a:pt x="22" y="8"/>
                  </a:lnTo>
                  <a:lnTo>
                    <a:pt x="22" y="6"/>
                  </a:lnTo>
                  <a:lnTo>
                    <a:pt x="23" y="3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3" y="1"/>
                  </a:lnTo>
                  <a:lnTo>
                    <a:pt x="36" y="3"/>
                  </a:lnTo>
                  <a:lnTo>
                    <a:pt x="36" y="7"/>
                  </a:lnTo>
                  <a:lnTo>
                    <a:pt x="36" y="9"/>
                  </a:lnTo>
                  <a:lnTo>
                    <a:pt x="36" y="11"/>
                  </a:lnTo>
                  <a:lnTo>
                    <a:pt x="36" y="13"/>
                  </a:lnTo>
                  <a:lnTo>
                    <a:pt x="27" y="30"/>
                  </a:lnTo>
                  <a:lnTo>
                    <a:pt x="21" y="47"/>
                  </a:lnTo>
                  <a:lnTo>
                    <a:pt x="17" y="66"/>
                  </a:lnTo>
                  <a:lnTo>
                    <a:pt x="17" y="73"/>
                  </a:lnTo>
                  <a:lnTo>
                    <a:pt x="15" y="81"/>
                  </a:lnTo>
                  <a:lnTo>
                    <a:pt x="13" y="88"/>
                  </a:lnTo>
                  <a:lnTo>
                    <a:pt x="10" y="91"/>
                  </a:lnTo>
                  <a:lnTo>
                    <a:pt x="7" y="92"/>
                  </a:lnTo>
                  <a:lnTo>
                    <a:pt x="3" y="91"/>
                  </a:lnTo>
                  <a:lnTo>
                    <a:pt x="1" y="88"/>
                  </a:lnTo>
                  <a:lnTo>
                    <a:pt x="0" y="85"/>
                  </a:lnTo>
                  <a:lnTo>
                    <a:pt x="1" y="8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38" name="Freeform 688"/>
            <p:cNvSpPr>
              <a:spLocks/>
            </p:cNvSpPr>
            <p:nvPr/>
          </p:nvSpPr>
          <p:spPr bwMode="auto">
            <a:xfrm>
              <a:off x="228" y="1585"/>
              <a:ext cx="61" cy="77"/>
            </a:xfrm>
            <a:custGeom>
              <a:avLst/>
              <a:gdLst>
                <a:gd name="T0" fmla="*/ 4 w 61"/>
                <a:gd name="T1" fmla="*/ 63 h 77"/>
                <a:gd name="T2" fmla="*/ 12 w 61"/>
                <a:gd name="T3" fmla="*/ 56 h 77"/>
                <a:gd name="T4" fmla="*/ 18 w 61"/>
                <a:gd name="T5" fmla="*/ 46 h 77"/>
                <a:gd name="T6" fmla="*/ 23 w 61"/>
                <a:gd name="T7" fmla="*/ 37 h 77"/>
                <a:gd name="T8" fmla="*/ 23 w 61"/>
                <a:gd name="T9" fmla="*/ 37 h 77"/>
                <a:gd name="T10" fmla="*/ 31 w 61"/>
                <a:gd name="T11" fmla="*/ 24 h 77"/>
                <a:gd name="T12" fmla="*/ 38 w 61"/>
                <a:gd name="T13" fmla="*/ 13 h 77"/>
                <a:gd name="T14" fmla="*/ 48 w 61"/>
                <a:gd name="T15" fmla="*/ 2 h 77"/>
                <a:gd name="T16" fmla="*/ 48 w 61"/>
                <a:gd name="T17" fmla="*/ 2 h 77"/>
                <a:gd name="T18" fmla="*/ 50 w 61"/>
                <a:gd name="T19" fmla="*/ 0 h 77"/>
                <a:gd name="T20" fmla="*/ 54 w 61"/>
                <a:gd name="T21" fmla="*/ 0 h 77"/>
                <a:gd name="T22" fmla="*/ 57 w 61"/>
                <a:gd name="T23" fmla="*/ 1 h 77"/>
                <a:gd name="T24" fmla="*/ 57 w 61"/>
                <a:gd name="T25" fmla="*/ 1 h 77"/>
                <a:gd name="T26" fmla="*/ 60 w 61"/>
                <a:gd name="T27" fmla="*/ 3 h 77"/>
                <a:gd name="T28" fmla="*/ 61 w 61"/>
                <a:gd name="T29" fmla="*/ 7 h 77"/>
                <a:gd name="T30" fmla="*/ 59 w 61"/>
                <a:gd name="T31" fmla="*/ 10 h 77"/>
                <a:gd name="T32" fmla="*/ 59 w 61"/>
                <a:gd name="T33" fmla="*/ 10 h 77"/>
                <a:gd name="T34" fmla="*/ 50 w 61"/>
                <a:gd name="T35" fmla="*/ 20 h 77"/>
                <a:gd name="T36" fmla="*/ 42 w 61"/>
                <a:gd name="T37" fmla="*/ 31 h 77"/>
                <a:gd name="T38" fmla="*/ 35 w 61"/>
                <a:gd name="T39" fmla="*/ 44 h 77"/>
                <a:gd name="T40" fmla="*/ 35 w 61"/>
                <a:gd name="T41" fmla="*/ 44 h 77"/>
                <a:gd name="T42" fmla="*/ 29 w 61"/>
                <a:gd name="T43" fmla="*/ 56 h 77"/>
                <a:gd name="T44" fmla="*/ 21 w 61"/>
                <a:gd name="T45" fmla="*/ 67 h 77"/>
                <a:gd name="T46" fmla="*/ 10 w 61"/>
                <a:gd name="T47" fmla="*/ 76 h 77"/>
                <a:gd name="T48" fmla="*/ 10 w 61"/>
                <a:gd name="T49" fmla="*/ 76 h 77"/>
                <a:gd name="T50" fmla="*/ 7 w 61"/>
                <a:gd name="T51" fmla="*/ 77 h 77"/>
                <a:gd name="T52" fmla="*/ 3 w 61"/>
                <a:gd name="T53" fmla="*/ 76 h 77"/>
                <a:gd name="T54" fmla="*/ 1 w 61"/>
                <a:gd name="T55" fmla="*/ 73 h 77"/>
                <a:gd name="T56" fmla="*/ 1 w 61"/>
                <a:gd name="T57" fmla="*/ 73 h 77"/>
                <a:gd name="T58" fmla="*/ 0 w 61"/>
                <a:gd name="T59" fmla="*/ 69 h 77"/>
                <a:gd name="T60" fmla="*/ 1 w 61"/>
                <a:gd name="T61" fmla="*/ 66 h 77"/>
                <a:gd name="T62" fmla="*/ 4 w 61"/>
                <a:gd name="T63" fmla="*/ 63 h 77"/>
                <a:gd name="T64" fmla="*/ 4 w 61"/>
                <a:gd name="T65" fmla="*/ 63 h 7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1"/>
                <a:gd name="T100" fmla="*/ 0 h 77"/>
                <a:gd name="T101" fmla="*/ 61 w 61"/>
                <a:gd name="T102" fmla="*/ 77 h 7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1" h="77">
                  <a:moveTo>
                    <a:pt x="4" y="63"/>
                  </a:moveTo>
                  <a:lnTo>
                    <a:pt x="12" y="56"/>
                  </a:lnTo>
                  <a:lnTo>
                    <a:pt x="18" y="46"/>
                  </a:lnTo>
                  <a:lnTo>
                    <a:pt x="23" y="37"/>
                  </a:lnTo>
                  <a:lnTo>
                    <a:pt x="31" y="24"/>
                  </a:lnTo>
                  <a:lnTo>
                    <a:pt x="38" y="13"/>
                  </a:lnTo>
                  <a:lnTo>
                    <a:pt x="48" y="2"/>
                  </a:lnTo>
                  <a:lnTo>
                    <a:pt x="50" y="0"/>
                  </a:lnTo>
                  <a:lnTo>
                    <a:pt x="54" y="0"/>
                  </a:lnTo>
                  <a:lnTo>
                    <a:pt x="57" y="1"/>
                  </a:lnTo>
                  <a:lnTo>
                    <a:pt x="60" y="3"/>
                  </a:lnTo>
                  <a:lnTo>
                    <a:pt x="61" y="7"/>
                  </a:lnTo>
                  <a:lnTo>
                    <a:pt x="59" y="10"/>
                  </a:lnTo>
                  <a:lnTo>
                    <a:pt x="50" y="20"/>
                  </a:lnTo>
                  <a:lnTo>
                    <a:pt x="42" y="31"/>
                  </a:lnTo>
                  <a:lnTo>
                    <a:pt x="35" y="44"/>
                  </a:lnTo>
                  <a:lnTo>
                    <a:pt x="29" y="56"/>
                  </a:lnTo>
                  <a:lnTo>
                    <a:pt x="21" y="67"/>
                  </a:lnTo>
                  <a:lnTo>
                    <a:pt x="10" y="76"/>
                  </a:lnTo>
                  <a:lnTo>
                    <a:pt x="7" y="77"/>
                  </a:lnTo>
                  <a:lnTo>
                    <a:pt x="3" y="76"/>
                  </a:lnTo>
                  <a:lnTo>
                    <a:pt x="1" y="73"/>
                  </a:lnTo>
                  <a:lnTo>
                    <a:pt x="0" y="69"/>
                  </a:lnTo>
                  <a:lnTo>
                    <a:pt x="1" y="66"/>
                  </a:lnTo>
                  <a:lnTo>
                    <a:pt x="4" y="6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39" name="Freeform 689"/>
            <p:cNvSpPr>
              <a:spLocks/>
            </p:cNvSpPr>
            <p:nvPr/>
          </p:nvSpPr>
          <p:spPr bwMode="auto">
            <a:xfrm>
              <a:off x="257" y="1607"/>
              <a:ext cx="45" cy="79"/>
            </a:xfrm>
            <a:custGeom>
              <a:avLst/>
              <a:gdLst>
                <a:gd name="T0" fmla="*/ 2 w 45"/>
                <a:gd name="T1" fmla="*/ 68 h 79"/>
                <a:gd name="T2" fmla="*/ 14 w 45"/>
                <a:gd name="T3" fmla="*/ 48 h 79"/>
                <a:gd name="T4" fmla="*/ 22 w 45"/>
                <a:gd name="T5" fmla="*/ 26 h 79"/>
                <a:gd name="T6" fmla="*/ 32 w 45"/>
                <a:gd name="T7" fmla="*/ 4 h 79"/>
                <a:gd name="T8" fmla="*/ 32 w 45"/>
                <a:gd name="T9" fmla="*/ 4 h 79"/>
                <a:gd name="T10" fmla="*/ 35 w 45"/>
                <a:gd name="T11" fmla="*/ 1 h 79"/>
                <a:gd name="T12" fmla="*/ 38 w 45"/>
                <a:gd name="T13" fmla="*/ 0 h 79"/>
                <a:gd name="T14" fmla="*/ 41 w 45"/>
                <a:gd name="T15" fmla="*/ 1 h 79"/>
                <a:gd name="T16" fmla="*/ 41 w 45"/>
                <a:gd name="T17" fmla="*/ 1 h 79"/>
                <a:gd name="T18" fmla="*/ 44 w 45"/>
                <a:gd name="T19" fmla="*/ 4 h 79"/>
                <a:gd name="T20" fmla="*/ 45 w 45"/>
                <a:gd name="T21" fmla="*/ 7 h 79"/>
                <a:gd name="T22" fmla="*/ 44 w 45"/>
                <a:gd name="T23" fmla="*/ 10 h 79"/>
                <a:gd name="T24" fmla="*/ 44 w 45"/>
                <a:gd name="T25" fmla="*/ 10 h 79"/>
                <a:gd name="T26" fmla="*/ 37 w 45"/>
                <a:gd name="T27" fmla="*/ 24 h 79"/>
                <a:gd name="T28" fmla="*/ 32 w 45"/>
                <a:gd name="T29" fmla="*/ 39 h 79"/>
                <a:gd name="T30" fmla="*/ 26 w 45"/>
                <a:gd name="T31" fmla="*/ 54 h 79"/>
                <a:gd name="T32" fmla="*/ 26 w 45"/>
                <a:gd name="T33" fmla="*/ 54 h 79"/>
                <a:gd name="T34" fmla="*/ 23 w 45"/>
                <a:gd name="T35" fmla="*/ 62 h 79"/>
                <a:gd name="T36" fmla="*/ 18 w 45"/>
                <a:gd name="T37" fmla="*/ 70 h 79"/>
                <a:gd name="T38" fmla="*/ 12 w 45"/>
                <a:gd name="T39" fmla="*/ 77 h 79"/>
                <a:gd name="T40" fmla="*/ 12 w 45"/>
                <a:gd name="T41" fmla="*/ 77 h 79"/>
                <a:gd name="T42" fmla="*/ 9 w 45"/>
                <a:gd name="T43" fmla="*/ 79 h 79"/>
                <a:gd name="T44" fmla="*/ 5 w 45"/>
                <a:gd name="T45" fmla="*/ 79 h 79"/>
                <a:gd name="T46" fmla="*/ 2 w 45"/>
                <a:gd name="T47" fmla="*/ 78 h 79"/>
                <a:gd name="T48" fmla="*/ 2 w 45"/>
                <a:gd name="T49" fmla="*/ 78 h 79"/>
                <a:gd name="T50" fmla="*/ 0 w 45"/>
                <a:gd name="T51" fmla="*/ 75 h 79"/>
                <a:gd name="T52" fmla="*/ 0 w 45"/>
                <a:gd name="T53" fmla="*/ 71 h 79"/>
                <a:gd name="T54" fmla="*/ 2 w 45"/>
                <a:gd name="T55" fmla="*/ 68 h 79"/>
                <a:gd name="T56" fmla="*/ 2 w 45"/>
                <a:gd name="T57" fmla="*/ 68 h 7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5"/>
                <a:gd name="T88" fmla="*/ 0 h 79"/>
                <a:gd name="T89" fmla="*/ 45 w 45"/>
                <a:gd name="T90" fmla="*/ 79 h 7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5" h="79">
                  <a:moveTo>
                    <a:pt x="2" y="68"/>
                  </a:moveTo>
                  <a:lnTo>
                    <a:pt x="14" y="48"/>
                  </a:lnTo>
                  <a:lnTo>
                    <a:pt x="22" y="26"/>
                  </a:lnTo>
                  <a:lnTo>
                    <a:pt x="32" y="4"/>
                  </a:lnTo>
                  <a:lnTo>
                    <a:pt x="35" y="1"/>
                  </a:lnTo>
                  <a:lnTo>
                    <a:pt x="38" y="0"/>
                  </a:lnTo>
                  <a:lnTo>
                    <a:pt x="41" y="1"/>
                  </a:lnTo>
                  <a:lnTo>
                    <a:pt x="44" y="4"/>
                  </a:lnTo>
                  <a:lnTo>
                    <a:pt x="45" y="7"/>
                  </a:lnTo>
                  <a:lnTo>
                    <a:pt x="44" y="10"/>
                  </a:lnTo>
                  <a:lnTo>
                    <a:pt x="37" y="24"/>
                  </a:lnTo>
                  <a:lnTo>
                    <a:pt x="32" y="39"/>
                  </a:lnTo>
                  <a:lnTo>
                    <a:pt x="26" y="54"/>
                  </a:lnTo>
                  <a:lnTo>
                    <a:pt x="23" y="62"/>
                  </a:lnTo>
                  <a:lnTo>
                    <a:pt x="18" y="70"/>
                  </a:lnTo>
                  <a:lnTo>
                    <a:pt x="12" y="77"/>
                  </a:lnTo>
                  <a:lnTo>
                    <a:pt x="9" y="79"/>
                  </a:lnTo>
                  <a:lnTo>
                    <a:pt x="5" y="79"/>
                  </a:lnTo>
                  <a:lnTo>
                    <a:pt x="2" y="78"/>
                  </a:lnTo>
                  <a:lnTo>
                    <a:pt x="0" y="75"/>
                  </a:lnTo>
                  <a:lnTo>
                    <a:pt x="0" y="71"/>
                  </a:lnTo>
                  <a:lnTo>
                    <a:pt x="2" y="6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40" name="Freeform 690"/>
            <p:cNvSpPr>
              <a:spLocks/>
            </p:cNvSpPr>
            <p:nvPr/>
          </p:nvSpPr>
          <p:spPr bwMode="auto">
            <a:xfrm>
              <a:off x="263" y="1626"/>
              <a:ext cx="63" cy="72"/>
            </a:xfrm>
            <a:custGeom>
              <a:avLst/>
              <a:gdLst>
                <a:gd name="T0" fmla="*/ 3 w 63"/>
                <a:gd name="T1" fmla="*/ 59 h 72"/>
                <a:gd name="T2" fmla="*/ 11 w 63"/>
                <a:gd name="T3" fmla="*/ 53 h 72"/>
                <a:gd name="T4" fmla="*/ 18 w 63"/>
                <a:gd name="T5" fmla="*/ 46 h 72"/>
                <a:gd name="T6" fmla="*/ 23 w 63"/>
                <a:gd name="T7" fmla="*/ 37 h 72"/>
                <a:gd name="T8" fmla="*/ 23 w 63"/>
                <a:gd name="T9" fmla="*/ 37 h 72"/>
                <a:gd name="T10" fmla="*/ 25 w 63"/>
                <a:gd name="T11" fmla="*/ 35 h 72"/>
                <a:gd name="T12" fmla="*/ 27 w 63"/>
                <a:gd name="T13" fmla="*/ 33 h 72"/>
                <a:gd name="T14" fmla="*/ 29 w 63"/>
                <a:gd name="T15" fmla="*/ 32 h 72"/>
                <a:gd name="T16" fmla="*/ 29 w 63"/>
                <a:gd name="T17" fmla="*/ 32 h 72"/>
                <a:gd name="T18" fmla="*/ 34 w 63"/>
                <a:gd name="T19" fmla="*/ 24 h 72"/>
                <a:gd name="T20" fmla="*/ 39 w 63"/>
                <a:gd name="T21" fmla="*/ 16 h 72"/>
                <a:gd name="T22" fmla="*/ 45 w 63"/>
                <a:gd name="T23" fmla="*/ 8 h 72"/>
                <a:gd name="T24" fmla="*/ 45 w 63"/>
                <a:gd name="T25" fmla="*/ 8 h 72"/>
                <a:gd name="T26" fmla="*/ 47 w 63"/>
                <a:gd name="T27" fmla="*/ 6 h 72"/>
                <a:gd name="T28" fmla="*/ 49 w 63"/>
                <a:gd name="T29" fmla="*/ 4 h 72"/>
                <a:gd name="T30" fmla="*/ 51 w 63"/>
                <a:gd name="T31" fmla="*/ 2 h 72"/>
                <a:gd name="T32" fmla="*/ 51 w 63"/>
                <a:gd name="T33" fmla="*/ 2 h 72"/>
                <a:gd name="T34" fmla="*/ 51 w 63"/>
                <a:gd name="T35" fmla="*/ 2 h 72"/>
                <a:gd name="T36" fmla="*/ 51 w 63"/>
                <a:gd name="T37" fmla="*/ 3 h 72"/>
                <a:gd name="T38" fmla="*/ 50 w 63"/>
                <a:gd name="T39" fmla="*/ 3 h 72"/>
                <a:gd name="T40" fmla="*/ 50 w 63"/>
                <a:gd name="T41" fmla="*/ 3 h 72"/>
                <a:gd name="T42" fmla="*/ 53 w 63"/>
                <a:gd name="T43" fmla="*/ 0 h 72"/>
                <a:gd name="T44" fmla="*/ 56 w 63"/>
                <a:gd name="T45" fmla="*/ 0 h 72"/>
                <a:gd name="T46" fmla="*/ 60 w 63"/>
                <a:gd name="T47" fmla="*/ 1 h 72"/>
                <a:gd name="T48" fmla="*/ 60 w 63"/>
                <a:gd name="T49" fmla="*/ 1 h 72"/>
                <a:gd name="T50" fmla="*/ 63 w 63"/>
                <a:gd name="T51" fmla="*/ 4 h 72"/>
                <a:gd name="T52" fmla="*/ 63 w 63"/>
                <a:gd name="T53" fmla="*/ 7 h 72"/>
                <a:gd name="T54" fmla="*/ 62 w 63"/>
                <a:gd name="T55" fmla="*/ 10 h 72"/>
                <a:gd name="T56" fmla="*/ 62 w 63"/>
                <a:gd name="T57" fmla="*/ 10 h 72"/>
                <a:gd name="T58" fmla="*/ 60 w 63"/>
                <a:gd name="T59" fmla="*/ 13 h 72"/>
                <a:gd name="T60" fmla="*/ 57 w 63"/>
                <a:gd name="T61" fmla="*/ 15 h 72"/>
                <a:gd name="T62" fmla="*/ 55 w 63"/>
                <a:gd name="T63" fmla="*/ 17 h 72"/>
                <a:gd name="T64" fmla="*/ 55 w 63"/>
                <a:gd name="T65" fmla="*/ 17 h 72"/>
                <a:gd name="T66" fmla="*/ 48 w 63"/>
                <a:gd name="T67" fmla="*/ 27 h 72"/>
                <a:gd name="T68" fmla="*/ 42 w 63"/>
                <a:gd name="T69" fmla="*/ 37 h 72"/>
                <a:gd name="T70" fmla="*/ 34 w 63"/>
                <a:gd name="T71" fmla="*/ 46 h 72"/>
                <a:gd name="T72" fmla="*/ 34 w 63"/>
                <a:gd name="T73" fmla="*/ 46 h 72"/>
                <a:gd name="T74" fmla="*/ 28 w 63"/>
                <a:gd name="T75" fmla="*/ 55 h 72"/>
                <a:gd name="T76" fmla="*/ 20 w 63"/>
                <a:gd name="T77" fmla="*/ 63 h 72"/>
                <a:gd name="T78" fmla="*/ 11 w 63"/>
                <a:gd name="T79" fmla="*/ 71 h 72"/>
                <a:gd name="T80" fmla="*/ 11 w 63"/>
                <a:gd name="T81" fmla="*/ 71 h 72"/>
                <a:gd name="T82" fmla="*/ 8 w 63"/>
                <a:gd name="T83" fmla="*/ 72 h 72"/>
                <a:gd name="T84" fmla="*/ 5 w 63"/>
                <a:gd name="T85" fmla="*/ 72 h 72"/>
                <a:gd name="T86" fmla="*/ 2 w 63"/>
                <a:gd name="T87" fmla="*/ 69 h 72"/>
                <a:gd name="T88" fmla="*/ 2 w 63"/>
                <a:gd name="T89" fmla="*/ 69 h 72"/>
                <a:gd name="T90" fmla="*/ 0 w 63"/>
                <a:gd name="T91" fmla="*/ 66 h 72"/>
                <a:gd name="T92" fmla="*/ 1 w 63"/>
                <a:gd name="T93" fmla="*/ 62 h 72"/>
                <a:gd name="T94" fmla="*/ 3 w 63"/>
                <a:gd name="T95" fmla="*/ 59 h 72"/>
                <a:gd name="T96" fmla="*/ 3 w 63"/>
                <a:gd name="T97" fmla="*/ 59 h 7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3"/>
                <a:gd name="T148" fmla="*/ 0 h 72"/>
                <a:gd name="T149" fmla="*/ 63 w 63"/>
                <a:gd name="T150" fmla="*/ 72 h 7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3" h="72">
                  <a:moveTo>
                    <a:pt x="3" y="59"/>
                  </a:moveTo>
                  <a:lnTo>
                    <a:pt x="11" y="53"/>
                  </a:lnTo>
                  <a:lnTo>
                    <a:pt x="18" y="46"/>
                  </a:lnTo>
                  <a:lnTo>
                    <a:pt x="23" y="37"/>
                  </a:lnTo>
                  <a:lnTo>
                    <a:pt x="25" y="35"/>
                  </a:lnTo>
                  <a:lnTo>
                    <a:pt x="27" y="33"/>
                  </a:lnTo>
                  <a:lnTo>
                    <a:pt x="29" y="32"/>
                  </a:lnTo>
                  <a:lnTo>
                    <a:pt x="34" y="24"/>
                  </a:lnTo>
                  <a:lnTo>
                    <a:pt x="39" y="16"/>
                  </a:lnTo>
                  <a:lnTo>
                    <a:pt x="45" y="8"/>
                  </a:lnTo>
                  <a:lnTo>
                    <a:pt x="47" y="6"/>
                  </a:lnTo>
                  <a:lnTo>
                    <a:pt x="49" y="4"/>
                  </a:lnTo>
                  <a:lnTo>
                    <a:pt x="51" y="2"/>
                  </a:lnTo>
                  <a:lnTo>
                    <a:pt x="51" y="3"/>
                  </a:lnTo>
                  <a:lnTo>
                    <a:pt x="50" y="3"/>
                  </a:lnTo>
                  <a:lnTo>
                    <a:pt x="53" y="0"/>
                  </a:lnTo>
                  <a:lnTo>
                    <a:pt x="56" y="0"/>
                  </a:lnTo>
                  <a:lnTo>
                    <a:pt x="60" y="1"/>
                  </a:lnTo>
                  <a:lnTo>
                    <a:pt x="63" y="4"/>
                  </a:lnTo>
                  <a:lnTo>
                    <a:pt x="63" y="7"/>
                  </a:lnTo>
                  <a:lnTo>
                    <a:pt x="62" y="10"/>
                  </a:lnTo>
                  <a:lnTo>
                    <a:pt x="60" y="13"/>
                  </a:lnTo>
                  <a:lnTo>
                    <a:pt x="57" y="15"/>
                  </a:lnTo>
                  <a:lnTo>
                    <a:pt x="55" y="17"/>
                  </a:lnTo>
                  <a:lnTo>
                    <a:pt x="48" y="27"/>
                  </a:lnTo>
                  <a:lnTo>
                    <a:pt x="42" y="37"/>
                  </a:lnTo>
                  <a:lnTo>
                    <a:pt x="34" y="46"/>
                  </a:lnTo>
                  <a:lnTo>
                    <a:pt x="28" y="55"/>
                  </a:lnTo>
                  <a:lnTo>
                    <a:pt x="20" y="63"/>
                  </a:lnTo>
                  <a:lnTo>
                    <a:pt x="11" y="71"/>
                  </a:lnTo>
                  <a:lnTo>
                    <a:pt x="8" y="72"/>
                  </a:lnTo>
                  <a:lnTo>
                    <a:pt x="5" y="72"/>
                  </a:lnTo>
                  <a:lnTo>
                    <a:pt x="2" y="69"/>
                  </a:lnTo>
                  <a:lnTo>
                    <a:pt x="0" y="66"/>
                  </a:lnTo>
                  <a:lnTo>
                    <a:pt x="1" y="62"/>
                  </a:lnTo>
                  <a:lnTo>
                    <a:pt x="3" y="5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41" name="Freeform 691"/>
            <p:cNvSpPr>
              <a:spLocks/>
            </p:cNvSpPr>
            <p:nvPr/>
          </p:nvSpPr>
          <p:spPr bwMode="auto">
            <a:xfrm>
              <a:off x="284" y="1650"/>
              <a:ext cx="57" cy="79"/>
            </a:xfrm>
            <a:custGeom>
              <a:avLst/>
              <a:gdLst>
                <a:gd name="T0" fmla="*/ 0 w 57"/>
                <a:gd name="T1" fmla="*/ 70 h 79"/>
                <a:gd name="T2" fmla="*/ 5 w 57"/>
                <a:gd name="T3" fmla="*/ 57 h 79"/>
                <a:gd name="T4" fmla="*/ 12 w 57"/>
                <a:gd name="T5" fmla="*/ 43 h 79"/>
                <a:gd name="T6" fmla="*/ 19 w 57"/>
                <a:gd name="T7" fmla="*/ 30 h 79"/>
                <a:gd name="T8" fmla="*/ 19 w 57"/>
                <a:gd name="T9" fmla="*/ 30 h 79"/>
                <a:gd name="T10" fmla="*/ 28 w 57"/>
                <a:gd name="T11" fmla="*/ 22 h 79"/>
                <a:gd name="T12" fmla="*/ 37 w 57"/>
                <a:gd name="T13" fmla="*/ 13 h 79"/>
                <a:gd name="T14" fmla="*/ 45 w 57"/>
                <a:gd name="T15" fmla="*/ 3 h 79"/>
                <a:gd name="T16" fmla="*/ 45 w 57"/>
                <a:gd name="T17" fmla="*/ 3 h 79"/>
                <a:gd name="T18" fmla="*/ 48 w 57"/>
                <a:gd name="T19" fmla="*/ 1 h 79"/>
                <a:gd name="T20" fmla="*/ 51 w 57"/>
                <a:gd name="T21" fmla="*/ 0 h 79"/>
                <a:gd name="T22" fmla="*/ 55 w 57"/>
                <a:gd name="T23" fmla="*/ 2 h 79"/>
                <a:gd name="T24" fmla="*/ 55 w 57"/>
                <a:gd name="T25" fmla="*/ 2 h 79"/>
                <a:gd name="T26" fmla="*/ 57 w 57"/>
                <a:gd name="T27" fmla="*/ 5 h 79"/>
                <a:gd name="T28" fmla="*/ 57 w 57"/>
                <a:gd name="T29" fmla="*/ 9 h 79"/>
                <a:gd name="T30" fmla="*/ 55 w 57"/>
                <a:gd name="T31" fmla="*/ 12 h 79"/>
                <a:gd name="T32" fmla="*/ 55 w 57"/>
                <a:gd name="T33" fmla="*/ 12 h 79"/>
                <a:gd name="T34" fmla="*/ 47 w 57"/>
                <a:gd name="T35" fmla="*/ 22 h 79"/>
                <a:gd name="T36" fmla="*/ 38 w 57"/>
                <a:gd name="T37" fmla="*/ 32 h 79"/>
                <a:gd name="T38" fmla="*/ 28 w 57"/>
                <a:gd name="T39" fmla="*/ 41 h 79"/>
                <a:gd name="T40" fmla="*/ 28 w 57"/>
                <a:gd name="T41" fmla="*/ 41 h 79"/>
                <a:gd name="T42" fmla="*/ 23 w 57"/>
                <a:gd name="T43" fmla="*/ 52 h 79"/>
                <a:gd name="T44" fmla="*/ 17 w 57"/>
                <a:gd name="T45" fmla="*/ 63 h 79"/>
                <a:gd name="T46" fmla="*/ 13 w 57"/>
                <a:gd name="T47" fmla="*/ 75 h 79"/>
                <a:gd name="T48" fmla="*/ 13 w 57"/>
                <a:gd name="T49" fmla="*/ 75 h 79"/>
                <a:gd name="T50" fmla="*/ 11 w 57"/>
                <a:gd name="T51" fmla="*/ 78 h 79"/>
                <a:gd name="T52" fmla="*/ 8 w 57"/>
                <a:gd name="T53" fmla="*/ 79 h 79"/>
                <a:gd name="T54" fmla="*/ 4 w 57"/>
                <a:gd name="T55" fmla="*/ 79 h 79"/>
                <a:gd name="T56" fmla="*/ 4 w 57"/>
                <a:gd name="T57" fmla="*/ 79 h 79"/>
                <a:gd name="T58" fmla="*/ 1 w 57"/>
                <a:gd name="T59" fmla="*/ 77 h 79"/>
                <a:gd name="T60" fmla="*/ 0 w 57"/>
                <a:gd name="T61" fmla="*/ 74 h 79"/>
                <a:gd name="T62" fmla="*/ 0 w 57"/>
                <a:gd name="T63" fmla="*/ 70 h 79"/>
                <a:gd name="T64" fmla="*/ 0 w 57"/>
                <a:gd name="T65" fmla="*/ 70 h 7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7"/>
                <a:gd name="T100" fmla="*/ 0 h 79"/>
                <a:gd name="T101" fmla="*/ 57 w 57"/>
                <a:gd name="T102" fmla="*/ 79 h 7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7" h="79">
                  <a:moveTo>
                    <a:pt x="0" y="70"/>
                  </a:moveTo>
                  <a:lnTo>
                    <a:pt x="5" y="57"/>
                  </a:lnTo>
                  <a:lnTo>
                    <a:pt x="12" y="43"/>
                  </a:lnTo>
                  <a:lnTo>
                    <a:pt x="19" y="30"/>
                  </a:lnTo>
                  <a:lnTo>
                    <a:pt x="28" y="22"/>
                  </a:lnTo>
                  <a:lnTo>
                    <a:pt x="37" y="13"/>
                  </a:lnTo>
                  <a:lnTo>
                    <a:pt x="45" y="3"/>
                  </a:lnTo>
                  <a:lnTo>
                    <a:pt x="48" y="1"/>
                  </a:lnTo>
                  <a:lnTo>
                    <a:pt x="51" y="0"/>
                  </a:lnTo>
                  <a:lnTo>
                    <a:pt x="55" y="2"/>
                  </a:lnTo>
                  <a:lnTo>
                    <a:pt x="57" y="5"/>
                  </a:lnTo>
                  <a:lnTo>
                    <a:pt x="57" y="9"/>
                  </a:lnTo>
                  <a:lnTo>
                    <a:pt x="55" y="12"/>
                  </a:lnTo>
                  <a:lnTo>
                    <a:pt x="47" y="22"/>
                  </a:lnTo>
                  <a:lnTo>
                    <a:pt x="38" y="32"/>
                  </a:lnTo>
                  <a:lnTo>
                    <a:pt x="28" y="41"/>
                  </a:lnTo>
                  <a:lnTo>
                    <a:pt x="23" y="52"/>
                  </a:lnTo>
                  <a:lnTo>
                    <a:pt x="17" y="63"/>
                  </a:lnTo>
                  <a:lnTo>
                    <a:pt x="13" y="75"/>
                  </a:lnTo>
                  <a:lnTo>
                    <a:pt x="11" y="78"/>
                  </a:lnTo>
                  <a:lnTo>
                    <a:pt x="8" y="79"/>
                  </a:lnTo>
                  <a:lnTo>
                    <a:pt x="4" y="79"/>
                  </a:lnTo>
                  <a:lnTo>
                    <a:pt x="1" y="77"/>
                  </a:lnTo>
                  <a:lnTo>
                    <a:pt x="0" y="74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42" name="Freeform 692"/>
            <p:cNvSpPr>
              <a:spLocks/>
            </p:cNvSpPr>
            <p:nvPr/>
          </p:nvSpPr>
          <p:spPr bwMode="auto">
            <a:xfrm>
              <a:off x="295" y="1673"/>
              <a:ext cx="70" cy="64"/>
            </a:xfrm>
            <a:custGeom>
              <a:avLst/>
              <a:gdLst>
                <a:gd name="T0" fmla="*/ 2 w 70"/>
                <a:gd name="T1" fmla="*/ 53 h 64"/>
                <a:gd name="T2" fmla="*/ 20 w 70"/>
                <a:gd name="T3" fmla="*/ 36 h 64"/>
                <a:gd name="T4" fmla="*/ 37 w 70"/>
                <a:gd name="T5" fmla="*/ 18 h 64"/>
                <a:gd name="T6" fmla="*/ 55 w 70"/>
                <a:gd name="T7" fmla="*/ 1 h 64"/>
                <a:gd name="T8" fmla="*/ 55 w 70"/>
                <a:gd name="T9" fmla="*/ 1 h 64"/>
                <a:gd name="T10" fmla="*/ 57 w 70"/>
                <a:gd name="T11" fmla="*/ 1 h 64"/>
                <a:gd name="T12" fmla="*/ 59 w 70"/>
                <a:gd name="T13" fmla="*/ 0 h 64"/>
                <a:gd name="T14" fmla="*/ 61 w 70"/>
                <a:gd name="T15" fmla="*/ 0 h 64"/>
                <a:gd name="T16" fmla="*/ 61 w 70"/>
                <a:gd name="T17" fmla="*/ 0 h 64"/>
                <a:gd name="T18" fmla="*/ 65 w 70"/>
                <a:gd name="T19" fmla="*/ 0 h 64"/>
                <a:gd name="T20" fmla="*/ 68 w 70"/>
                <a:gd name="T21" fmla="*/ 1 h 64"/>
                <a:gd name="T22" fmla="*/ 70 w 70"/>
                <a:gd name="T23" fmla="*/ 4 h 64"/>
                <a:gd name="T24" fmla="*/ 70 w 70"/>
                <a:gd name="T25" fmla="*/ 4 h 64"/>
                <a:gd name="T26" fmla="*/ 70 w 70"/>
                <a:gd name="T27" fmla="*/ 8 h 64"/>
                <a:gd name="T28" fmla="*/ 69 w 70"/>
                <a:gd name="T29" fmla="*/ 11 h 64"/>
                <a:gd name="T30" fmla="*/ 65 w 70"/>
                <a:gd name="T31" fmla="*/ 13 h 64"/>
                <a:gd name="T32" fmla="*/ 65 w 70"/>
                <a:gd name="T33" fmla="*/ 13 h 64"/>
                <a:gd name="T34" fmla="*/ 64 w 70"/>
                <a:gd name="T35" fmla="*/ 13 h 64"/>
                <a:gd name="T36" fmla="*/ 62 w 70"/>
                <a:gd name="T37" fmla="*/ 13 h 64"/>
                <a:gd name="T38" fmla="*/ 61 w 70"/>
                <a:gd name="T39" fmla="*/ 14 h 64"/>
                <a:gd name="T40" fmla="*/ 61 w 70"/>
                <a:gd name="T41" fmla="*/ 14 h 64"/>
                <a:gd name="T42" fmla="*/ 45 w 70"/>
                <a:gd name="T43" fmla="*/ 30 h 64"/>
                <a:gd name="T44" fmla="*/ 28 w 70"/>
                <a:gd name="T45" fmla="*/ 47 h 64"/>
                <a:gd name="T46" fmla="*/ 12 w 70"/>
                <a:gd name="T47" fmla="*/ 63 h 64"/>
                <a:gd name="T48" fmla="*/ 12 w 70"/>
                <a:gd name="T49" fmla="*/ 63 h 64"/>
                <a:gd name="T50" fmla="*/ 9 w 70"/>
                <a:gd name="T51" fmla="*/ 64 h 64"/>
                <a:gd name="T52" fmla="*/ 5 w 70"/>
                <a:gd name="T53" fmla="*/ 64 h 64"/>
                <a:gd name="T54" fmla="*/ 2 w 70"/>
                <a:gd name="T55" fmla="*/ 63 h 64"/>
                <a:gd name="T56" fmla="*/ 2 w 70"/>
                <a:gd name="T57" fmla="*/ 63 h 64"/>
                <a:gd name="T58" fmla="*/ 0 w 70"/>
                <a:gd name="T59" fmla="*/ 60 h 64"/>
                <a:gd name="T60" fmla="*/ 1 w 70"/>
                <a:gd name="T61" fmla="*/ 56 h 64"/>
                <a:gd name="T62" fmla="*/ 2 w 70"/>
                <a:gd name="T63" fmla="*/ 53 h 64"/>
                <a:gd name="T64" fmla="*/ 2 w 70"/>
                <a:gd name="T65" fmla="*/ 53 h 6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0"/>
                <a:gd name="T100" fmla="*/ 0 h 64"/>
                <a:gd name="T101" fmla="*/ 70 w 70"/>
                <a:gd name="T102" fmla="*/ 64 h 6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0" h="64">
                  <a:moveTo>
                    <a:pt x="2" y="53"/>
                  </a:moveTo>
                  <a:lnTo>
                    <a:pt x="20" y="36"/>
                  </a:lnTo>
                  <a:lnTo>
                    <a:pt x="37" y="18"/>
                  </a:lnTo>
                  <a:lnTo>
                    <a:pt x="55" y="1"/>
                  </a:lnTo>
                  <a:lnTo>
                    <a:pt x="57" y="1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5" y="0"/>
                  </a:lnTo>
                  <a:lnTo>
                    <a:pt x="68" y="1"/>
                  </a:lnTo>
                  <a:lnTo>
                    <a:pt x="70" y="4"/>
                  </a:lnTo>
                  <a:lnTo>
                    <a:pt x="70" y="8"/>
                  </a:lnTo>
                  <a:lnTo>
                    <a:pt x="69" y="11"/>
                  </a:lnTo>
                  <a:lnTo>
                    <a:pt x="65" y="13"/>
                  </a:lnTo>
                  <a:lnTo>
                    <a:pt x="64" y="13"/>
                  </a:lnTo>
                  <a:lnTo>
                    <a:pt x="62" y="13"/>
                  </a:lnTo>
                  <a:lnTo>
                    <a:pt x="61" y="14"/>
                  </a:lnTo>
                  <a:lnTo>
                    <a:pt x="45" y="30"/>
                  </a:lnTo>
                  <a:lnTo>
                    <a:pt x="28" y="47"/>
                  </a:lnTo>
                  <a:lnTo>
                    <a:pt x="12" y="63"/>
                  </a:lnTo>
                  <a:lnTo>
                    <a:pt x="9" y="64"/>
                  </a:lnTo>
                  <a:lnTo>
                    <a:pt x="5" y="64"/>
                  </a:lnTo>
                  <a:lnTo>
                    <a:pt x="2" y="63"/>
                  </a:lnTo>
                  <a:lnTo>
                    <a:pt x="0" y="60"/>
                  </a:lnTo>
                  <a:lnTo>
                    <a:pt x="1" y="56"/>
                  </a:lnTo>
                  <a:lnTo>
                    <a:pt x="2" y="5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43" name="Freeform 693"/>
            <p:cNvSpPr>
              <a:spLocks/>
            </p:cNvSpPr>
            <p:nvPr/>
          </p:nvSpPr>
          <p:spPr bwMode="auto">
            <a:xfrm>
              <a:off x="320" y="1690"/>
              <a:ext cx="59" cy="77"/>
            </a:xfrm>
            <a:custGeom>
              <a:avLst/>
              <a:gdLst>
                <a:gd name="T0" fmla="*/ 1 w 59"/>
                <a:gd name="T1" fmla="*/ 67 h 77"/>
                <a:gd name="T2" fmla="*/ 14 w 59"/>
                <a:gd name="T3" fmla="*/ 44 h 77"/>
                <a:gd name="T4" fmla="*/ 29 w 59"/>
                <a:gd name="T5" fmla="*/ 21 h 77"/>
                <a:gd name="T6" fmla="*/ 47 w 59"/>
                <a:gd name="T7" fmla="*/ 1 h 77"/>
                <a:gd name="T8" fmla="*/ 47 w 59"/>
                <a:gd name="T9" fmla="*/ 1 h 77"/>
                <a:gd name="T10" fmla="*/ 50 w 59"/>
                <a:gd name="T11" fmla="*/ 0 h 77"/>
                <a:gd name="T12" fmla="*/ 54 w 59"/>
                <a:gd name="T13" fmla="*/ 0 h 77"/>
                <a:gd name="T14" fmla="*/ 57 w 59"/>
                <a:gd name="T15" fmla="*/ 1 h 77"/>
                <a:gd name="T16" fmla="*/ 57 w 59"/>
                <a:gd name="T17" fmla="*/ 1 h 77"/>
                <a:gd name="T18" fmla="*/ 59 w 59"/>
                <a:gd name="T19" fmla="*/ 5 h 77"/>
                <a:gd name="T20" fmla="*/ 59 w 59"/>
                <a:gd name="T21" fmla="*/ 8 h 77"/>
                <a:gd name="T22" fmla="*/ 57 w 59"/>
                <a:gd name="T23" fmla="*/ 11 h 77"/>
                <a:gd name="T24" fmla="*/ 57 w 59"/>
                <a:gd name="T25" fmla="*/ 11 h 77"/>
                <a:gd name="T26" fmla="*/ 40 w 59"/>
                <a:gd name="T27" fmla="*/ 30 h 77"/>
                <a:gd name="T28" fmla="*/ 25 w 59"/>
                <a:gd name="T29" fmla="*/ 51 h 77"/>
                <a:gd name="T30" fmla="*/ 14 w 59"/>
                <a:gd name="T31" fmla="*/ 73 h 77"/>
                <a:gd name="T32" fmla="*/ 14 w 59"/>
                <a:gd name="T33" fmla="*/ 73 h 77"/>
                <a:gd name="T34" fmla="*/ 11 w 59"/>
                <a:gd name="T35" fmla="*/ 76 h 77"/>
                <a:gd name="T36" fmla="*/ 8 w 59"/>
                <a:gd name="T37" fmla="*/ 77 h 77"/>
                <a:gd name="T38" fmla="*/ 4 w 59"/>
                <a:gd name="T39" fmla="*/ 76 h 77"/>
                <a:gd name="T40" fmla="*/ 4 w 59"/>
                <a:gd name="T41" fmla="*/ 76 h 77"/>
                <a:gd name="T42" fmla="*/ 1 w 59"/>
                <a:gd name="T43" fmla="*/ 74 h 77"/>
                <a:gd name="T44" fmla="*/ 0 w 59"/>
                <a:gd name="T45" fmla="*/ 71 h 77"/>
                <a:gd name="T46" fmla="*/ 1 w 59"/>
                <a:gd name="T47" fmla="*/ 67 h 77"/>
                <a:gd name="T48" fmla="*/ 1 w 59"/>
                <a:gd name="T49" fmla="*/ 67 h 7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9"/>
                <a:gd name="T76" fmla="*/ 0 h 77"/>
                <a:gd name="T77" fmla="*/ 59 w 59"/>
                <a:gd name="T78" fmla="*/ 77 h 7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9" h="77">
                  <a:moveTo>
                    <a:pt x="1" y="67"/>
                  </a:moveTo>
                  <a:lnTo>
                    <a:pt x="14" y="44"/>
                  </a:lnTo>
                  <a:lnTo>
                    <a:pt x="29" y="21"/>
                  </a:lnTo>
                  <a:lnTo>
                    <a:pt x="47" y="1"/>
                  </a:lnTo>
                  <a:lnTo>
                    <a:pt x="50" y="0"/>
                  </a:lnTo>
                  <a:lnTo>
                    <a:pt x="54" y="0"/>
                  </a:lnTo>
                  <a:lnTo>
                    <a:pt x="57" y="1"/>
                  </a:lnTo>
                  <a:lnTo>
                    <a:pt x="59" y="5"/>
                  </a:lnTo>
                  <a:lnTo>
                    <a:pt x="59" y="8"/>
                  </a:lnTo>
                  <a:lnTo>
                    <a:pt x="57" y="11"/>
                  </a:lnTo>
                  <a:lnTo>
                    <a:pt x="40" y="30"/>
                  </a:lnTo>
                  <a:lnTo>
                    <a:pt x="25" y="51"/>
                  </a:lnTo>
                  <a:lnTo>
                    <a:pt x="14" y="73"/>
                  </a:lnTo>
                  <a:lnTo>
                    <a:pt x="11" y="76"/>
                  </a:lnTo>
                  <a:lnTo>
                    <a:pt x="8" y="77"/>
                  </a:lnTo>
                  <a:lnTo>
                    <a:pt x="4" y="76"/>
                  </a:lnTo>
                  <a:lnTo>
                    <a:pt x="1" y="74"/>
                  </a:lnTo>
                  <a:lnTo>
                    <a:pt x="0" y="71"/>
                  </a:lnTo>
                  <a:lnTo>
                    <a:pt x="1" y="6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44" name="Freeform 694"/>
            <p:cNvSpPr>
              <a:spLocks/>
            </p:cNvSpPr>
            <p:nvPr/>
          </p:nvSpPr>
          <p:spPr bwMode="auto">
            <a:xfrm>
              <a:off x="328" y="1707"/>
              <a:ext cx="68" cy="66"/>
            </a:xfrm>
            <a:custGeom>
              <a:avLst/>
              <a:gdLst>
                <a:gd name="T0" fmla="*/ 5 w 68"/>
                <a:gd name="T1" fmla="*/ 53 h 66"/>
                <a:gd name="T2" fmla="*/ 6 w 68"/>
                <a:gd name="T3" fmla="*/ 52 h 66"/>
                <a:gd name="T4" fmla="*/ 7 w 68"/>
                <a:gd name="T5" fmla="*/ 52 h 66"/>
                <a:gd name="T6" fmla="*/ 8 w 68"/>
                <a:gd name="T7" fmla="*/ 51 h 66"/>
                <a:gd name="T8" fmla="*/ 8 w 68"/>
                <a:gd name="T9" fmla="*/ 51 h 66"/>
                <a:gd name="T10" fmla="*/ 13 w 68"/>
                <a:gd name="T11" fmla="*/ 44 h 66"/>
                <a:gd name="T12" fmla="*/ 17 w 68"/>
                <a:gd name="T13" fmla="*/ 38 h 66"/>
                <a:gd name="T14" fmla="*/ 22 w 68"/>
                <a:gd name="T15" fmla="*/ 31 h 66"/>
                <a:gd name="T16" fmla="*/ 22 w 68"/>
                <a:gd name="T17" fmla="*/ 31 h 66"/>
                <a:gd name="T18" fmla="*/ 27 w 68"/>
                <a:gd name="T19" fmla="*/ 24 h 66"/>
                <a:gd name="T20" fmla="*/ 33 w 68"/>
                <a:gd name="T21" fmla="*/ 18 h 66"/>
                <a:gd name="T22" fmla="*/ 40 w 68"/>
                <a:gd name="T23" fmla="*/ 12 h 66"/>
                <a:gd name="T24" fmla="*/ 40 w 68"/>
                <a:gd name="T25" fmla="*/ 12 h 66"/>
                <a:gd name="T26" fmla="*/ 46 w 68"/>
                <a:gd name="T27" fmla="*/ 8 h 66"/>
                <a:gd name="T28" fmla="*/ 52 w 68"/>
                <a:gd name="T29" fmla="*/ 5 h 66"/>
                <a:gd name="T30" fmla="*/ 59 w 68"/>
                <a:gd name="T31" fmla="*/ 1 h 66"/>
                <a:gd name="T32" fmla="*/ 59 w 68"/>
                <a:gd name="T33" fmla="*/ 1 h 66"/>
                <a:gd name="T34" fmla="*/ 62 w 68"/>
                <a:gd name="T35" fmla="*/ 0 h 66"/>
                <a:gd name="T36" fmla="*/ 65 w 68"/>
                <a:gd name="T37" fmla="*/ 1 h 66"/>
                <a:gd name="T38" fmla="*/ 68 w 68"/>
                <a:gd name="T39" fmla="*/ 4 h 66"/>
                <a:gd name="T40" fmla="*/ 68 w 68"/>
                <a:gd name="T41" fmla="*/ 4 h 66"/>
                <a:gd name="T42" fmla="*/ 68 w 68"/>
                <a:gd name="T43" fmla="*/ 8 h 66"/>
                <a:gd name="T44" fmla="*/ 67 w 68"/>
                <a:gd name="T45" fmla="*/ 11 h 66"/>
                <a:gd name="T46" fmla="*/ 64 w 68"/>
                <a:gd name="T47" fmla="*/ 13 h 66"/>
                <a:gd name="T48" fmla="*/ 64 w 68"/>
                <a:gd name="T49" fmla="*/ 13 h 66"/>
                <a:gd name="T50" fmla="*/ 53 w 68"/>
                <a:gd name="T51" fmla="*/ 20 h 66"/>
                <a:gd name="T52" fmla="*/ 43 w 68"/>
                <a:gd name="T53" fmla="*/ 28 h 66"/>
                <a:gd name="T54" fmla="*/ 35 w 68"/>
                <a:gd name="T55" fmla="*/ 37 h 66"/>
                <a:gd name="T56" fmla="*/ 35 w 68"/>
                <a:gd name="T57" fmla="*/ 37 h 66"/>
                <a:gd name="T58" fmla="*/ 29 w 68"/>
                <a:gd name="T59" fmla="*/ 44 h 66"/>
                <a:gd name="T60" fmla="*/ 24 w 68"/>
                <a:gd name="T61" fmla="*/ 51 h 66"/>
                <a:gd name="T62" fmla="*/ 19 w 68"/>
                <a:gd name="T63" fmla="*/ 58 h 66"/>
                <a:gd name="T64" fmla="*/ 19 w 68"/>
                <a:gd name="T65" fmla="*/ 58 h 66"/>
                <a:gd name="T66" fmla="*/ 16 w 68"/>
                <a:gd name="T67" fmla="*/ 61 h 66"/>
                <a:gd name="T68" fmla="*/ 13 w 68"/>
                <a:gd name="T69" fmla="*/ 64 h 66"/>
                <a:gd name="T70" fmla="*/ 9 w 68"/>
                <a:gd name="T71" fmla="*/ 66 h 66"/>
                <a:gd name="T72" fmla="*/ 9 w 68"/>
                <a:gd name="T73" fmla="*/ 66 h 66"/>
                <a:gd name="T74" fmla="*/ 5 w 68"/>
                <a:gd name="T75" fmla="*/ 66 h 66"/>
                <a:gd name="T76" fmla="*/ 2 w 68"/>
                <a:gd name="T77" fmla="*/ 65 h 66"/>
                <a:gd name="T78" fmla="*/ 0 w 68"/>
                <a:gd name="T79" fmla="*/ 61 h 66"/>
                <a:gd name="T80" fmla="*/ 0 w 68"/>
                <a:gd name="T81" fmla="*/ 61 h 66"/>
                <a:gd name="T82" fmla="*/ 0 w 68"/>
                <a:gd name="T83" fmla="*/ 58 h 66"/>
                <a:gd name="T84" fmla="*/ 2 w 68"/>
                <a:gd name="T85" fmla="*/ 55 h 66"/>
                <a:gd name="T86" fmla="*/ 5 w 68"/>
                <a:gd name="T87" fmla="*/ 53 h 66"/>
                <a:gd name="T88" fmla="*/ 5 w 68"/>
                <a:gd name="T89" fmla="*/ 53 h 6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68"/>
                <a:gd name="T136" fmla="*/ 0 h 66"/>
                <a:gd name="T137" fmla="*/ 68 w 68"/>
                <a:gd name="T138" fmla="*/ 66 h 6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68" h="66">
                  <a:moveTo>
                    <a:pt x="5" y="53"/>
                  </a:moveTo>
                  <a:lnTo>
                    <a:pt x="6" y="52"/>
                  </a:lnTo>
                  <a:lnTo>
                    <a:pt x="7" y="52"/>
                  </a:lnTo>
                  <a:lnTo>
                    <a:pt x="8" y="51"/>
                  </a:lnTo>
                  <a:lnTo>
                    <a:pt x="13" y="44"/>
                  </a:lnTo>
                  <a:lnTo>
                    <a:pt x="17" y="38"/>
                  </a:lnTo>
                  <a:lnTo>
                    <a:pt x="22" y="31"/>
                  </a:lnTo>
                  <a:lnTo>
                    <a:pt x="27" y="24"/>
                  </a:lnTo>
                  <a:lnTo>
                    <a:pt x="33" y="18"/>
                  </a:lnTo>
                  <a:lnTo>
                    <a:pt x="40" y="12"/>
                  </a:lnTo>
                  <a:lnTo>
                    <a:pt x="46" y="8"/>
                  </a:lnTo>
                  <a:lnTo>
                    <a:pt x="52" y="5"/>
                  </a:lnTo>
                  <a:lnTo>
                    <a:pt x="59" y="1"/>
                  </a:lnTo>
                  <a:lnTo>
                    <a:pt x="62" y="0"/>
                  </a:lnTo>
                  <a:lnTo>
                    <a:pt x="65" y="1"/>
                  </a:lnTo>
                  <a:lnTo>
                    <a:pt x="68" y="4"/>
                  </a:lnTo>
                  <a:lnTo>
                    <a:pt x="68" y="8"/>
                  </a:lnTo>
                  <a:lnTo>
                    <a:pt x="67" y="11"/>
                  </a:lnTo>
                  <a:lnTo>
                    <a:pt x="64" y="13"/>
                  </a:lnTo>
                  <a:lnTo>
                    <a:pt x="53" y="20"/>
                  </a:lnTo>
                  <a:lnTo>
                    <a:pt x="43" y="28"/>
                  </a:lnTo>
                  <a:lnTo>
                    <a:pt x="35" y="37"/>
                  </a:lnTo>
                  <a:lnTo>
                    <a:pt x="29" y="44"/>
                  </a:lnTo>
                  <a:lnTo>
                    <a:pt x="24" y="51"/>
                  </a:lnTo>
                  <a:lnTo>
                    <a:pt x="19" y="58"/>
                  </a:lnTo>
                  <a:lnTo>
                    <a:pt x="16" y="61"/>
                  </a:lnTo>
                  <a:lnTo>
                    <a:pt x="13" y="64"/>
                  </a:lnTo>
                  <a:lnTo>
                    <a:pt x="9" y="66"/>
                  </a:lnTo>
                  <a:lnTo>
                    <a:pt x="5" y="66"/>
                  </a:lnTo>
                  <a:lnTo>
                    <a:pt x="2" y="65"/>
                  </a:lnTo>
                  <a:lnTo>
                    <a:pt x="0" y="61"/>
                  </a:lnTo>
                  <a:lnTo>
                    <a:pt x="0" y="58"/>
                  </a:lnTo>
                  <a:lnTo>
                    <a:pt x="2" y="55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45" name="Freeform 695"/>
            <p:cNvSpPr>
              <a:spLocks/>
            </p:cNvSpPr>
            <p:nvPr/>
          </p:nvSpPr>
          <p:spPr bwMode="auto">
            <a:xfrm>
              <a:off x="365" y="1728"/>
              <a:ext cx="61" cy="70"/>
            </a:xfrm>
            <a:custGeom>
              <a:avLst/>
              <a:gdLst>
                <a:gd name="T0" fmla="*/ 2 w 61"/>
                <a:gd name="T1" fmla="*/ 59 h 70"/>
                <a:gd name="T2" fmla="*/ 12 w 61"/>
                <a:gd name="T3" fmla="*/ 49 h 70"/>
                <a:gd name="T4" fmla="*/ 23 w 61"/>
                <a:gd name="T5" fmla="*/ 40 h 70"/>
                <a:gd name="T6" fmla="*/ 33 w 61"/>
                <a:gd name="T7" fmla="*/ 30 h 70"/>
                <a:gd name="T8" fmla="*/ 33 w 61"/>
                <a:gd name="T9" fmla="*/ 30 h 70"/>
                <a:gd name="T10" fmla="*/ 40 w 61"/>
                <a:gd name="T11" fmla="*/ 22 h 70"/>
                <a:gd name="T12" fmla="*/ 44 w 61"/>
                <a:gd name="T13" fmla="*/ 12 h 70"/>
                <a:gd name="T14" fmla="*/ 50 w 61"/>
                <a:gd name="T15" fmla="*/ 2 h 70"/>
                <a:gd name="T16" fmla="*/ 50 w 61"/>
                <a:gd name="T17" fmla="*/ 2 h 70"/>
                <a:gd name="T18" fmla="*/ 53 w 61"/>
                <a:gd name="T19" fmla="*/ 1 h 70"/>
                <a:gd name="T20" fmla="*/ 56 w 61"/>
                <a:gd name="T21" fmla="*/ 0 h 70"/>
                <a:gd name="T22" fmla="*/ 59 w 61"/>
                <a:gd name="T23" fmla="*/ 2 h 70"/>
                <a:gd name="T24" fmla="*/ 59 w 61"/>
                <a:gd name="T25" fmla="*/ 2 h 70"/>
                <a:gd name="T26" fmla="*/ 61 w 61"/>
                <a:gd name="T27" fmla="*/ 6 h 70"/>
                <a:gd name="T28" fmla="*/ 61 w 61"/>
                <a:gd name="T29" fmla="*/ 9 h 70"/>
                <a:gd name="T30" fmla="*/ 60 w 61"/>
                <a:gd name="T31" fmla="*/ 12 h 70"/>
                <a:gd name="T32" fmla="*/ 60 w 61"/>
                <a:gd name="T33" fmla="*/ 12 h 70"/>
                <a:gd name="T34" fmla="*/ 57 w 61"/>
                <a:gd name="T35" fmla="*/ 18 h 70"/>
                <a:gd name="T36" fmla="*/ 54 w 61"/>
                <a:gd name="T37" fmla="*/ 24 h 70"/>
                <a:gd name="T38" fmla="*/ 51 w 61"/>
                <a:gd name="T39" fmla="*/ 30 h 70"/>
                <a:gd name="T40" fmla="*/ 51 w 61"/>
                <a:gd name="T41" fmla="*/ 30 h 70"/>
                <a:gd name="T42" fmla="*/ 39 w 61"/>
                <a:gd name="T43" fmla="*/ 45 h 70"/>
                <a:gd name="T44" fmla="*/ 25 w 61"/>
                <a:gd name="T45" fmla="*/ 56 h 70"/>
                <a:gd name="T46" fmla="*/ 12 w 61"/>
                <a:gd name="T47" fmla="*/ 69 h 70"/>
                <a:gd name="T48" fmla="*/ 12 w 61"/>
                <a:gd name="T49" fmla="*/ 69 h 70"/>
                <a:gd name="T50" fmla="*/ 9 w 61"/>
                <a:gd name="T51" fmla="*/ 70 h 70"/>
                <a:gd name="T52" fmla="*/ 5 w 61"/>
                <a:gd name="T53" fmla="*/ 70 h 70"/>
                <a:gd name="T54" fmla="*/ 2 w 61"/>
                <a:gd name="T55" fmla="*/ 69 h 70"/>
                <a:gd name="T56" fmla="*/ 2 w 61"/>
                <a:gd name="T57" fmla="*/ 69 h 70"/>
                <a:gd name="T58" fmla="*/ 0 w 61"/>
                <a:gd name="T59" fmla="*/ 65 h 70"/>
                <a:gd name="T60" fmla="*/ 0 w 61"/>
                <a:gd name="T61" fmla="*/ 62 h 70"/>
                <a:gd name="T62" fmla="*/ 2 w 61"/>
                <a:gd name="T63" fmla="*/ 59 h 70"/>
                <a:gd name="T64" fmla="*/ 2 w 61"/>
                <a:gd name="T65" fmla="*/ 59 h 7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1"/>
                <a:gd name="T100" fmla="*/ 0 h 70"/>
                <a:gd name="T101" fmla="*/ 61 w 61"/>
                <a:gd name="T102" fmla="*/ 70 h 7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1" h="70">
                  <a:moveTo>
                    <a:pt x="2" y="59"/>
                  </a:moveTo>
                  <a:lnTo>
                    <a:pt x="12" y="49"/>
                  </a:lnTo>
                  <a:lnTo>
                    <a:pt x="23" y="40"/>
                  </a:lnTo>
                  <a:lnTo>
                    <a:pt x="33" y="30"/>
                  </a:lnTo>
                  <a:lnTo>
                    <a:pt x="40" y="22"/>
                  </a:lnTo>
                  <a:lnTo>
                    <a:pt x="44" y="12"/>
                  </a:lnTo>
                  <a:lnTo>
                    <a:pt x="50" y="2"/>
                  </a:lnTo>
                  <a:lnTo>
                    <a:pt x="53" y="1"/>
                  </a:lnTo>
                  <a:lnTo>
                    <a:pt x="56" y="0"/>
                  </a:lnTo>
                  <a:lnTo>
                    <a:pt x="59" y="2"/>
                  </a:lnTo>
                  <a:lnTo>
                    <a:pt x="61" y="6"/>
                  </a:lnTo>
                  <a:lnTo>
                    <a:pt x="61" y="9"/>
                  </a:lnTo>
                  <a:lnTo>
                    <a:pt x="60" y="12"/>
                  </a:lnTo>
                  <a:lnTo>
                    <a:pt x="57" y="18"/>
                  </a:lnTo>
                  <a:lnTo>
                    <a:pt x="54" y="24"/>
                  </a:lnTo>
                  <a:lnTo>
                    <a:pt x="51" y="30"/>
                  </a:lnTo>
                  <a:lnTo>
                    <a:pt x="39" y="45"/>
                  </a:lnTo>
                  <a:lnTo>
                    <a:pt x="25" y="56"/>
                  </a:lnTo>
                  <a:lnTo>
                    <a:pt x="12" y="69"/>
                  </a:lnTo>
                  <a:lnTo>
                    <a:pt x="9" y="70"/>
                  </a:lnTo>
                  <a:lnTo>
                    <a:pt x="5" y="70"/>
                  </a:lnTo>
                  <a:lnTo>
                    <a:pt x="2" y="69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2" y="5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46" name="Freeform 696"/>
            <p:cNvSpPr>
              <a:spLocks/>
            </p:cNvSpPr>
            <p:nvPr/>
          </p:nvSpPr>
          <p:spPr bwMode="auto">
            <a:xfrm>
              <a:off x="384" y="1728"/>
              <a:ext cx="43" cy="77"/>
            </a:xfrm>
            <a:custGeom>
              <a:avLst/>
              <a:gdLst>
                <a:gd name="T0" fmla="*/ 0 w 43"/>
                <a:gd name="T1" fmla="*/ 67 h 77"/>
                <a:gd name="T2" fmla="*/ 5 w 43"/>
                <a:gd name="T3" fmla="*/ 57 h 77"/>
                <a:gd name="T4" fmla="*/ 10 w 43"/>
                <a:gd name="T5" fmla="*/ 48 h 77"/>
                <a:gd name="T6" fmla="*/ 16 w 43"/>
                <a:gd name="T7" fmla="*/ 38 h 77"/>
                <a:gd name="T8" fmla="*/ 16 w 43"/>
                <a:gd name="T9" fmla="*/ 38 h 77"/>
                <a:gd name="T10" fmla="*/ 21 w 43"/>
                <a:gd name="T11" fmla="*/ 29 h 77"/>
                <a:gd name="T12" fmla="*/ 25 w 43"/>
                <a:gd name="T13" fmla="*/ 19 h 77"/>
                <a:gd name="T14" fmla="*/ 29 w 43"/>
                <a:gd name="T15" fmla="*/ 10 h 77"/>
                <a:gd name="T16" fmla="*/ 29 w 43"/>
                <a:gd name="T17" fmla="*/ 10 h 77"/>
                <a:gd name="T18" fmla="*/ 29 w 43"/>
                <a:gd name="T19" fmla="*/ 9 h 77"/>
                <a:gd name="T20" fmla="*/ 29 w 43"/>
                <a:gd name="T21" fmla="*/ 8 h 77"/>
                <a:gd name="T22" fmla="*/ 29 w 43"/>
                <a:gd name="T23" fmla="*/ 7 h 77"/>
                <a:gd name="T24" fmla="*/ 29 w 43"/>
                <a:gd name="T25" fmla="*/ 7 h 77"/>
                <a:gd name="T26" fmla="*/ 28 w 43"/>
                <a:gd name="T27" fmla="*/ 7 h 77"/>
                <a:gd name="T28" fmla="*/ 28 w 43"/>
                <a:gd name="T29" fmla="*/ 7 h 77"/>
                <a:gd name="T30" fmla="*/ 28 w 43"/>
                <a:gd name="T31" fmla="*/ 7 h 77"/>
                <a:gd name="T32" fmla="*/ 28 w 43"/>
                <a:gd name="T33" fmla="*/ 7 h 77"/>
                <a:gd name="T34" fmla="*/ 29 w 43"/>
                <a:gd name="T35" fmla="*/ 4 h 77"/>
                <a:gd name="T36" fmla="*/ 31 w 43"/>
                <a:gd name="T37" fmla="*/ 1 h 77"/>
                <a:gd name="T38" fmla="*/ 34 w 43"/>
                <a:gd name="T39" fmla="*/ 0 h 77"/>
                <a:gd name="T40" fmla="*/ 34 w 43"/>
                <a:gd name="T41" fmla="*/ 0 h 77"/>
                <a:gd name="T42" fmla="*/ 38 w 43"/>
                <a:gd name="T43" fmla="*/ 1 h 77"/>
                <a:gd name="T44" fmla="*/ 41 w 43"/>
                <a:gd name="T45" fmla="*/ 3 h 77"/>
                <a:gd name="T46" fmla="*/ 42 w 43"/>
                <a:gd name="T47" fmla="*/ 6 h 77"/>
                <a:gd name="T48" fmla="*/ 42 w 43"/>
                <a:gd name="T49" fmla="*/ 6 h 77"/>
                <a:gd name="T50" fmla="*/ 43 w 43"/>
                <a:gd name="T51" fmla="*/ 9 h 77"/>
                <a:gd name="T52" fmla="*/ 42 w 43"/>
                <a:gd name="T53" fmla="*/ 12 h 77"/>
                <a:gd name="T54" fmla="*/ 41 w 43"/>
                <a:gd name="T55" fmla="*/ 15 h 77"/>
                <a:gd name="T56" fmla="*/ 41 w 43"/>
                <a:gd name="T57" fmla="*/ 15 h 77"/>
                <a:gd name="T58" fmla="*/ 33 w 43"/>
                <a:gd name="T59" fmla="*/ 35 h 77"/>
                <a:gd name="T60" fmla="*/ 22 w 43"/>
                <a:gd name="T61" fmla="*/ 54 h 77"/>
                <a:gd name="T62" fmla="*/ 13 w 43"/>
                <a:gd name="T63" fmla="*/ 73 h 77"/>
                <a:gd name="T64" fmla="*/ 13 w 43"/>
                <a:gd name="T65" fmla="*/ 73 h 77"/>
                <a:gd name="T66" fmla="*/ 11 w 43"/>
                <a:gd name="T67" fmla="*/ 76 h 77"/>
                <a:gd name="T68" fmla="*/ 8 w 43"/>
                <a:gd name="T69" fmla="*/ 77 h 77"/>
                <a:gd name="T70" fmla="*/ 4 w 43"/>
                <a:gd name="T71" fmla="*/ 77 h 77"/>
                <a:gd name="T72" fmla="*/ 4 w 43"/>
                <a:gd name="T73" fmla="*/ 77 h 77"/>
                <a:gd name="T74" fmla="*/ 1 w 43"/>
                <a:gd name="T75" fmla="*/ 75 h 77"/>
                <a:gd name="T76" fmla="*/ 0 w 43"/>
                <a:gd name="T77" fmla="*/ 71 h 77"/>
                <a:gd name="T78" fmla="*/ 0 w 43"/>
                <a:gd name="T79" fmla="*/ 67 h 77"/>
                <a:gd name="T80" fmla="*/ 0 w 43"/>
                <a:gd name="T81" fmla="*/ 67 h 7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3"/>
                <a:gd name="T124" fmla="*/ 0 h 77"/>
                <a:gd name="T125" fmla="*/ 43 w 43"/>
                <a:gd name="T126" fmla="*/ 77 h 7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3" h="77">
                  <a:moveTo>
                    <a:pt x="0" y="67"/>
                  </a:moveTo>
                  <a:lnTo>
                    <a:pt x="5" y="57"/>
                  </a:lnTo>
                  <a:lnTo>
                    <a:pt x="10" y="48"/>
                  </a:lnTo>
                  <a:lnTo>
                    <a:pt x="16" y="38"/>
                  </a:lnTo>
                  <a:lnTo>
                    <a:pt x="21" y="29"/>
                  </a:lnTo>
                  <a:lnTo>
                    <a:pt x="25" y="19"/>
                  </a:lnTo>
                  <a:lnTo>
                    <a:pt x="29" y="10"/>
                  </a:lnTo>
                  <a:lnTo>
                    <a:pt x="29" y="9"/>
                  </a:lnTo>
                  <a:lnTo>
                    <a:pt x="29" y="8"/>
                  </a:lnTo>
                  <a:lnTo>
                    <a:pt x="29" y="7"/>
                  </a:lnTo>
                  <a:lnTo>
                    <a:pt x="28" y="7"/>
                  </a:lnTo>
                  <a:lnTo>
                    <a:pt x="29" y="4"/>
                  </a:lnTo>
                  <a:lnTo>
                    <a:pt x="31" y="1"/>
                  </a:lnTo>
                  <a:lnTo>
                    <a:pt x="34" y="0"/>
                  </a:lnTo>
                  <a:lnTo>
                    <a:pt x="38" y="1"/>
                  </a:lnTo>
                  <a:lnTo>
                    <a:pt x="41" y="3"/>
                  </a:lnTo>
                  <a:lnTo>
                    <a:pt x="42" y="6"/>
                  </a:lnTo>
                  <a:lnTo>
                    <a:pt x="43" y="9"/>
                  </a:lnTo>
                  <a:lnTo>
                    <a:pt x="42" y="12"/>
                  </a:lnTo>
                  <a:lnTo>
                    <a:pt x="41" y="15"/>
                  </a:lnTo>
                  <a:lnTo>
                    <a:pt x="33" y="35"/>
                  </a:lnTo>
                  <a:lnTo>
                    <a:pt x="22" y="54"/>
                  </a:lnTo>
                  <a:lnTo>
                    <a:pt x="13" y="73"/>
                  </a:lnTo>
                  <a:lnTo>
                    <a:pt x="11" y="76"/>
                  </a:lnTo>
                  <a:lnTo>
                    <a:pt x="8" y="77"/>
                  </a:lnTo>
                  <a:lnTo>
                    <a:pt x="4" y="77"/>
                  </a:lnTo>
                  <a:lnTo>
                    <a:pt x="1" y="75"/>
                  </a:lnTo>
                  <a:lnTo>
                    <a:pt x="0" y="71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47" name="Freeform 697"/>
            <p:cNvSpPr>
              <a:spLocks/>
            </p:cNvSpPr>
            <p:nvPr/>
          </p:nvSpPr>
          <p:spPr bwMode="auto">
            <a:xfrm rot="-706696">
              <a:off x="401" y="1747"/>
              <a:ext cx="55" cy="73"/>
            </a:xfrm>
            <a:custGeom>
              <a:avLst/>
              <a:gdLst>
                <a:gd name="T0" fmla="*/ 0 w 55"/>
                <a:gd name="T1" fmla="*/ 63 h 73"/>
                <a:gd name="T2" fmla="*/ 10 w 55"/>
                <a:gd name="T3" fmla="*/ 46 h 73"/>
                <a:gd name="T4" fmla="*/ 21 w 55"/>
                <a:gd name="T5" fmla="*/ 29 h 73"/>
                <a:gd name="T6" fmla="*/ 35 w 55"/>
                <a:gd name="T7" fmla="*/ 15 h 73"/>
                <a:gd name="T8" fmla="*/ 35 w 55"/>
                <a:gd name="T9" fmla="*/ 15 h 73"/>
                <a:gd name="T10" fmla="*/ 38 w 55"/>
                <a:gd name="T11" fmla="*/ 11 h 73"/>
                <a:gd name="T12" fmla="*/ 40 w 55"/>
                <a:gd name="T13" fmla="*/ 7 h 73"/>
                <a:gd name="T14" fmla="*/ 42 w 55"/>
                <a:gd name="T15" fmla="*/ 3 h 73"/>
                <a:gd name="T16" fmla="*/ 42 w 55"/>
                <a:gd name="T17" fmla="*/ 3 h 73"/>
                <a:gd name="T18" fmla="*/ 45 w 55"/>
                <a:gd name="T19" fmla="*/ 1 h 73"/>
                <a:gd name="T20" fmla="*/ 48 w 55"/>
                <a:gd name="T21" fmla="*/ 0 h 73"/>
                <a:gd name="T22" fmla="*/ 51 w 55"/>
                <a:gd name="T23" fmla="*/ 1 h 73"/>
                <a:gd name="T24" fmla="*/ 51 w 55"/>
                <a:gd name="T25" fmla="*/ 1 h 73"/>
                <a:gd name="T26" fmla="*/ 54 w 55"/>
                <a:gd name="T27" fmla="*/ 3 h 73"/>
                <a:gd name="T28" fmla="*/ 55 w 55"/>
                <a:gd name="T29" fmla="*/ 6 h 73"/>
                <a:gd name="T30" fmla="*/ 54 w 55"/>
                <a:gd name="T31" fmla="*/ 10 h 73"/>
                <a:gd name="T32" fmla="*/ 54 w 55"/>
                <a:gd name="T33" fmla="*/ 10 h 73"/>
                <a:gd name="T34" fmla="*/ 49 w 55"/>
                <a:gd name="T35" fmla="*/ 19 h 73"/>
                <a:gd name="T36" fmla="*/ 42 w 55"/>
                <a:gd name="T37" fmla="*/ 27 h 73"/>
                <a:gd name="T38" fmla="*/ 35 w 55"/>
                <a:gd name="T39" fmla="*/ 35 h 73"/>
                <a:gd name="T40" fmla="*/ 35 w 55"/>
                <a:gd name="T41" fmla="*/ 35 h 73"/>
                <a:gd name="T42" fmla="*/ 26 w 55"/>
                <a:gd name="T43" fmla="*/ 46 h 73"/>
                <a:gd name="T44" fmla="*/ 19 w 55"/>
                <a:gd name="T45" fmla="*/ 57 h 73"/>
                <a:gd name="T46" fmla="*/ 13 w 55"/>
                <a:gd name="T47" fmla="*/ 70 h 73"/>
                <a:gd name="T48" fmla="*/ 13 w 55"/>
                <a:gd name="T49" fmla="*/ 70 h 73"/>
                <a:gd name="T50" fmla="*/ 10 w 55"/>
                <a:gd name="T51" fmla="*/ 72 h 73"/>
                <a:gd name="T52" fmla="*/ 7 w 55"/>
                <a:gd name="T53" fmla="*/ 73 h 73"/>
                <a:gd name="T54" fmla="*/ 3 w 55"/>
                <a:gd name="T55" fmla="*/ 72 h 73"/>
                <a:gd name="T56" fmla="*/ 3 w 55"/>
                <a:gd name="T57" fmla="*/ 72 h 73"/>
                <a:gd name="T58" fmla="*/ 1 w 55"/>
                <a:gd name="T59" fmla="*/ 70 h 73"/>
                <a:gd name="T60" fmla="*/ 0 w 55"/>
                <a:gd name="T61" fmla="*/ 67 h 73"/>
                <a:gd name="T62" fmla="*/ 0 w 55"/>
                <a:gd name="T63" fmla="*/ 63 h 73"/>
                <a:gd name="T64" fmla="*/ 0 w 55"/>
                <a:gd name="T65" fmla="*/ 63 h 7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5"/>
                <a:gd name="T100" fmla="*/ 0 h 73"/>
                <a:gd name="T101" fmla="*/ 55 w 55"/>
                <a:gd name="T102" fmla="*/ 73 h 7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5" h="73">
                  <a:moveTo>
                    <a:pt x="0" y="63"/>
                  </a:moveTo>
                  <a:lnTo>
                    <a:pt x="10" y="46"/>
                  </a:lnTo>
                  <a:lnTo>
                    <a:pt x="21" y="29"/>
                  </a:lnTo>
                  <a:lnTo>
                    <a:pt x="35" y="15"/>
                  </a:lnTo>
                  <a:lnTo>
                    <a:pt x="38" y="11"/>
                  </a:lnTo>
                  <a:lnTo>
                    <a:pt x="40" y="7"/>
                  </a:lnTo>
                  <a:lnTo>
                    <a:pt x="42" y="3"/>
                  </a:lnTo>
                  <a:lnTo>
                    <a:pt x="45" y="1"/>
                  </a:lnTo>
                  <a:lnTo>
                    <a:pt x="48" y="0"/>
                  </a:lnTo>
                  <a:lnTo>
                    <a:pt x="51" y="1"/>
                  </a:lnTo>
                  <a:lnTo>
                    <a:pt x="54" y="3"/>
                  </a:lnTo>
                  <a:lnTo>
                    <a:pt x="55" y="6"/>
                  </a:lnTo>
                  <a:lnTo>
                    <a:pt x="54" y="10"/>
                  </a:lnTo>
                  <a:lnTo>
                    <a:pt x="49" y="19"/>
                  </a:lnTo>
                  <a:lnTo>
                    <a:pt x="42" y="27"/>
                  </a:lnTo>
                  <a:lnTo>
                    <a:pt x="35" y="35"/>
                  </a:lnTo>
                  <a:lnTo>
                    <a:pt x="26" y="46"/>
                  </a:lnTo>
                  <a:lnTo>
                    <a:pt x="19" y="57"/>
                  </a:lnTo>
                  <a:lnTo>
                    <a:pt x="13" y="70"/>
                  </a:lnTo>
                  <a:lnTo>
                    <a:pt x="10" y="72"/>
                  </a:lnTo>
                  <a:lnTo>
                    <a:pt x="7" y="73"/>
                  </a:lnTo>
                  <a:lnTo>
                    <a:pt x="3" y="72"/>
                  </a:lnTo>
                  <a:lnTo>
                    <a:pt x="1" y="70"/>
                  </a:lnTo>
                  <a:lnTo>
                    <a:pt x="0" y="6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48" name="Freeform 698"/>
            <p:cNvSpPr>
              <a:spLocks/>
            </p:cNvSpPr>
            <p:nvPr/>
          </p:nvSpPr>
          <p:spPr bwMode="auto">
            <a:xfrm>
              <a:off x="351" y="1714"/>
              <a:ext cx="55" cy="78"/>
            </a:xfrm>
            <a:custGeom>
              <a:avLst/>
              <a:gdLst>
                <a:gd name="T0" fmla="*/ 0 w 55"/>
                <a:gd name="T1" fmla="*/ 71 h 78"/>
                <a:gd name="T2" fmla="*/ 3 w 55"/>
                <a:gd name="T3" fmla="*/ 59 h 78"/>
                <a:gd name="T4" fmla="*/ 10 w 55"/>
                <a:gd name="T5" fmla="*/ 48 h 78"/>
                <a:gd name="T6" fmla="*/ 20 w 55"/>
                <a:gd name="T7" fmla="*/ 38 h 78"/>
                <a:gd name="T8" fmla="*/ 20 w 55"/>
                <a:gd name="T9" fmla="*/ 38 h 78"/>
                <a:gd name="T10" fmla="*/ 23 w 55"/>
                <a:gd name="T11" fmla="*/ 34 h 78"/>
                <a:gd name="T12" fmla="*/ 27 w 55"/>
                <a:gd name="T13" fmla="*/ 29 h 78"/>
                <a:gd name="T14" fmla="*/ 29 w 55"/>
                <a:gd name="T15" fmla="*/ 24 h 78"/>
                <a:gd name="T16" fmla="*/ 29 w 55"/>
                <a:gd name="T17" fmla="*/ 24 h 78"/>
                <a:gd name="T18" fmla="*/ 33 w 55"/>
                <a:gd name="T19" fmla="*/ 16 h 78"/>
                <a:gd name="T20" fmla="*/ 37 w 55"/>
                <a:gd name="T21" fmla="*/ 10 h 78"/>
                <a:gd name="T22" fmla="*/ 42 w 55"/>
                <a:gd name="T23" fmla="*/ 3 h 78"/>
                <a:gd name="T24" fmla="*/ 42 w 55"/>
                <a:gd name="T25" fmla="*/ 3 h 78"/>
                <a:gd name="T26" fmla="*/ 45 w 55"/>
                <a:gd name="T27" fmla="*/ 1 h 78"/>
                <a:gd name="T28" fmla="*/ 49 w 55"/>
                <a:gd name="T29" fmla="*/ 0 h 78"/>
                <a:gd name="T30" fmla="*/ 52 w 55"/>
                <a:gd name="T31" fmla="*/ 2 h 78"/>
                <a:gd name="T32" fmla="*/ 52 w 55"/>
                <a:gd name="T33" fmla="*/ 2 h 78"/>
                <a:gd name="T34" fmla="*/ 54 w 55"/>
                <a:gd name="T35" fmla="*/ 4 h 78"/>
                <a:gd name="T36" fmla="*/ 55 w 55"/>
                <a:gd name="T37" fmla="*/ 8 h 78"/>
                <a:gd name="T38" fmla="*/ 54 w 55"/>
                <a:gd name="T39" fmla="*/ 11 h 78"/>
                <a:gd name="T40" fmla="*/ 54 w 55"/>
                <a:gd name="T41" fmla="*/ 11 h 78"/>
                <a:gd name="T42" fmla="*/ 49 w 55"/>
                <a:gd name="T43" fmla="*/ 18 h 78"/>
                <a:gd name="T44" fmla="*/ 44 w 55"/>
                <a:gd name="T45" fmla="*/ 26 h 78"/>
                <a:gd name="T46" fmla="*/ 40 w 55"/>
                <a:gd name="T47" fmla="*/ 33 h 78"/>
                <a:gd name="T48" fmla="*/ 40 w 55"/>
                <a:gd name="T49" fmla="*/ 33 h 78"/>
                <a:gd name="T50" fmla="*/ 35 w 55"/>
                <a:gd name="T51" fmla="*/ 40 h 78"/>
                <a:gd name="T52" fmla="*/ 30 w 55"/>
                <a:gd name="T53" fmla="*/ 47 h 78"/>
                <a:gd name="T54" fmla="*/ 24 w 55"/>
                <a:gd name="T55" fmla="*/ 54 h 78"/>
                <a:gd name="T56" fmla="*/ 24 w 55"/>
                <a:gd name="T57" fmla="*/ 54 h 78"/>
                <a:gd name="T58" fmla="*/ 19 w 55"/>
                <a:gd name="T59" fmla="*/ 59 h 78"/>
                <a:gd name="T60" fmla="*/ 16 w 55"/>
                <a:gd name="T61" fmla="*/ 65 h 78"/>
                <a:gd name="T62" fmla="*/ 14 w 55"/>
                <a:gd name="T63" fmla="*/ 71 h 78"/>
                <a:gd name="T64" fmla="*/ 14 w 55"/>
                <a:gd name="T65" fmla="*/ 71 h 78"/>
                <a:gd name="T66" fmla="*/ 13 w 55"/>
                <a:gd name="T67" fmla="*/ 75 h 78"/>
                <a:gd name="T68" fmla="*/ 10 w 55"/>
                <a:gd name="T69" fmla="*/ 77 h 78"/>
                <a:gd name="T70" fmla="*/ 7 w 55"/>
                <a:gd name="T71" fmla="*/ 78 h 78"/>
                <a:gd name="T72" fmla="*/ 7 w 55"/>
                <a:gd name="T73" fmla="*/ 78 h 78"/>
                <a:gd name="T74" fmla="*/ 4 w 55"/>
                <a:gd name="T75" fmla="*/ 77 h 78"/>
                <a:gd name="T76" fmla="*/ 1 w 55"/>
                <a:gd name="T77" fmla="*/ 75 h 78"/>
                <a:gd name="T78" fmla="*/ 0 w 55"/>
                <a:gd name="T79" fmla="*/ 71 h 78"/>
                <a:gd name="T80" fmla="*/ 0 w 55"/>
                <a:gd name="T81" fmla="*/ 71 h 7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5"/>
                <a:gd name="T124" fmla="*/ 0 h 78"/>
                <a:gd name="T125" fmla="*/ 55 w 55"/>
                <a:gd name="T126" fmla="*/ 78 h 7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5" h="78">
                  <a:moveTo>
                    <a:pt x="0" y="71"/>
                  </a:moveTo>
                  <a:lnTo>
                    <a:pt x="3" y="59"/>
                  </a:lnTo>
                  <a:lnTo>
                    <a:pt x="10" y="48"/>
                  </a:lnTo>
                  <a:lnTo>
                    <a:pt x="20" y="38"/>
                  </a:lnTo>
                  <a:lnTo>
                    <a:pt x="23" y="34"/>
                  </a:lnTo>
                  <a:lnTo>
                    <a:pt x="27" y="29"/>
                  </a:lnTo>
                  <a:lnTo>
                    <a:pt x="29" y="24"/>
                  </a:lnTo>
                  <a:lnTo>
                    <a:pt x="33" y="16"/>
                  </a:lnTo>
                  <a:lnTo>
                    <a:pt x="37" y="10"/>
                  </a:lnTo>
                  <a:lnTo>
                    <a:pt x="42" y="3"/>
                  </a:lnTo>
                  <a:lnTo>
                    <a:pt x="45" y="1"/>
                  </a:lnTo>
                  <a:lnTo>
                    <a:pt x="49" y="0"/>
                  </a:lnTo>
                  <a:lnTo>
                    <a:pt x="52" y="2"/>
                  </a:lnTo>
                  <a:lnTo>
                    <a:pt x="54" y="4"/>
                  </a:lnTo>
                  <a:lnTo>
                    <a:pt x="55" y="8"/>
                  </a:lnTo>
                  <a:lnTo>
                    <a:pt x="54" y="11"/>
                  </a:lnTo>
                  <a:lnTo>
                    <a:pt x="49" y="18"/>
                  </a:lnTo>
                  <a:lnTo>
                    <a:pt x="44" y="26"/>
                  </a:lnTo>
                  <a:lnTo>
                    <a:pt x="40" y="33"/>
                  </a:lnTo>
                  <a:lnTo>
                    <a:pt x="35" y="40"/>
                  </a:lnTo>
                  <a:lnTo>
                    <a:pt x="30" y="47"/>
                  </a:lnTo>
                  <a:lnTo>
                    <a:pt x="24" y="54"/>
                  </a:lnTo>
                  <a:lnTo>
                    <a:pt x="19" y="59"/>
                  </a:lnTo>
                  <a:lnTo>
                    <a:pt x="16" y="65"/>
                  </a:lnTo>
                  <a:lnTo>
                    <a:pt x="14" y="71"/>
                  </a:lnTo>
                  <a:lnTo>
                    <a:pt x="13" y="75"/>
                  </a:lnTo>
                  <a:lnTo>
                    <a:pt x="10" y="77"/>
                  </a:lnTo>
                  <a:lnTo>
                    <a:pt x="7" y="78"/>
                  </a:lnTo>
                  <a:lnTo>
                    <a:pt x="4" y="77"/>
                  </a:lnTo>
                  <a:lnTo>
                    <a:pt x="1" y="7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49" name="Freeform 699"/>
            <p:cNvSpPr>
              <a:spLocks/>
            </p:cNvSpPr>
            <p:nvPr/>
          </p:nvSpPr>
          <p:spPr bwMode="auto">
            <a:xfrm>
              <a:off x="161" y="1617"/>
              <a:ext cx="47" cy="48"/>
            </a:xfrm>
            <a:custGeom>
              <a:avLst/>
              <a:gdLst>
                <a:gd name="T0" fmla="*/ 28 w 47"/>
                <a:gd name="T1" fmla="*/ 0 h 48"/>
                <a:gd name="T2" fmla="*/ 39 w 47"/>
                <a:gd name="T3" fmla="*/ 6 h 48"/>
                <a:gd name="T4" fmla="*/ 46 w 47"/>
                <a:gd name="T5" fmla="*/ 16 h 48"/>
                <a:gd name="T6" fmla="*/ 47 w 47"/>
                <a:gd name="T7" fmla="*/ 28 h 48"/>
                <a:gd name="T8" fmla="*/ 47 w 47"/>
                <a:gd name="T9" fmla="*/ 28 h 48"/>
                <a:gd name="T10" fmla="*/ 42 w 47"/>
                <a:gd name="T11" fmla="*/ 40 h 48"/>
                <a:gd name="T12" fmla="*/ 32 w 47"/>
                <a:gd name="T13" fmla="*/ 47 h 48"/>
                <a:gd name="T14" fmla="*/ 19 w 47"/>
                <a:gd name="T15" fmla="*/ 48 h 48"/>
                <a:gd name="T16" fmla="*/ 19 w 47"/>
                <a:gd name="T17" fmla="*/ 48 h 48"/>
                <a:gd name="T18" fmla="*/ 8 w 47"/>
                <a:gd name="T19" fmla="*/ 43 h 48"/>
                <a:gd name="T20" fmla="*/ 1 w 47"/>
                <a:gd name="T21" fmla="*/ 32 h 48"/>
                <a:gd name="T22" fmla="*/ 0 w 47"/>
                <a:gd name="T23" fmla="*/ 20 h 48"/>
                <a:gd name="T24" fmla="*/ 0 w 47"/>
                <a:gd name="T25" fmla="*/ 20 h 48"/>
                <a:gd name="T26" fmla="*/ 5 w 47"/>
                <a:gd name="T27" fmla="*/ 9 h 48"/>
                <a:gd name="T28" fmla="*/ 15 w 47"/>
                <a:gd name="T29" fmla="*/ 2 h 48"/>
                <a:gd name="T30" fmla="*/ 28 w 47"/>
                <a:gd name="T31" fmla="*/ 0 h 48"/>
                <a:gd name="T32" fmla="*/ 28 w 47"/>
                <a:gd name="T33" fmla="*/ 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8"/>
                <a:gd name="T53" fmla="*/ 47 w 47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8">
                  <a:moveTo>
                    <a:pt x="28" y="0"/>
                  </a:moveTo>
                  <a:lnTo>
                    <a:pt x="39" y="6"/>
                  </a:lnTo>
                  <a:lnTo>
                    <a:pt x="46" y="16"/>
                  </a:lnTo>
                  <a:lnTo>
                    <a:pt x="47" y="28"/>
                  </a:lnTo>
                  <a:lnTo>
                    <a:pt x="42" y="40"/>
                  </a:lnTo>
                  <a:lnTo>
                    <a:pt x="32" y="47"/>
                  </a:lnTo>
                  <a:lnTo>
                    <a:pt x="19" y="48"/>
                  </a:lnTo>
                  <a:lnTo>
                    <a:pt x="8" y="43"/>
                  </a:lnTo>
                  <a:lnTo>
                    <a:pt x="1" y="32"/>
                  </a:lnTo>
                  <a:lnTo>
                    <a:pt x="0" y="20"/>
                  </a:lnTo>
                  <a:lnTo>
                    <a:pt x="5" y="9"/>
                  </a:lnTo>
                  <a:lnTo>
                    <a:pt x="15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50" name="Freeform 700"/>
            <p:cNvSpPr>
              <a:spLocks/>
            </p:cNvSpPr>
            <p:nvPr/>
          </p:nvSpPr>
          <p:spPr bwMode="auto">
            <a:xfrm>
              <a:off x="202" y="1638"/>
              <a:ext cx="47" cy="47"/>
            </a:xfrm>
            <a:custGeom>
              <a:avLst/>
              <a:gdLst>
                <a:gd name="T0" fmla="*/ 40 w 47"/>
                <a:gd name="T1" fmla="*/ 6 h 47"/>
                <a:gd name="T2" fmla="*/ 47 w 47"/>
                <a:gd name="T3" fmla="*/ 17 h 47"/>
                <a:gd name="T4" fmla="*/ 47 w 47"/>
                <a:gd name="T5" fmla="*/ 29 h 47"/>
                <a:gd name="T6" fmla="*/ 42 w 47"/>
                <a:gd name="T7" fmla="*/ 40 h 47"/>
                <a:gd name="T8" fmla="*/ 42 w 47"/>
                <a:gd name="T9" fmla="*/ 40 h 47"/>
                <a:gd name="T10" fmla="*/ 31 w 47"/>
                <a:gd name="T11" fmla="*/ 47 h 47"/>
                <a:gd name="T12" fmla="*/ 19 w 47"/>
                <a:gd name="T13" fmla="*/ 47 h 47"/>
                <a:gd name="T14" fmla="*/ 7 w 47"/>
                <a:gd name="T15" fmla="*/ 41 h 47"/>
                <a:gd name="T16" fmla="*/ 7 w 47"/>
                <a:gd name="T17" fmla="*/ 41 h 47"/>
                <a:gd name="T18" fmla="*/ 1 w 47"/>
                <a:gd name="T19" fmla="*/ 31 h 47"/>
                <a:gd name="T20" fmla="*/ 0 w 47"/>
                <a:gd name="T21" fmla="*/ 19 h 47"/>
                <a:gd name="T22" fmla="*/ 6 w 47"/>
                <a:gd name="T23" fmla="*/ 7 h 47"/>
                <a:gd name="T24" fmla="*/ 6 w 47"/>
                <a:gd name="T25" fmla="*/ 7 h 47"/>
                <a:gd name="T26" fmla="*/ 17 w 47"/>
                <a:gd name="T27" fmla="*/ 1 h 47"/>
                <a:gd name="T28" fmla="*/ 29 w 47"/>
                <a:gd name="T29" fmla="*/ 0 h 47"/>
                <a:gd name="T30" fmla="*/ 40 w 47"/>
                <a:gd name="T31" fmla="*/ 6 h 47"/>
                <a:gd name="T32" fmla="*/ 40 w 47"/>
                <a:gd name="T33" fmla="*/ 6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40" y="6"/>
                  </a:moveTo>
                  <a:lnTo>
                    <a:pt x="47" y="17"/>
                  </a:lnTo>
                  <a:lnTo>
                    <a:pt x="47" y="29"/>
                  </a:lnTo>
                  <a:lnTo>
                    <a:pt x="42" y="40"/>
                  </a:lnTo>
                  <a:lnTo>
                    <a:pt x="31" y="47"/>
                  </a:lnTo>
                  <a:lnTo>
                    <a:pt x="19" y="47"/>
                  </a:lnTo>
                  <a:lnTo>
                    <a:pt x="7" y="41"/>
                  </a:lnTo>
                  <a:lnTo>
                    <a:pt x="1" y="31"/>
                  </a:lnTo>
                  <a:lnTo>
                    <a:pt x="0" y="19"/>
                  </a:lnTo>
                  <a:lnTo>
                    <a:pt x="6" y="7"/>
                  </a:lnTo>
                  <a:lnTo>
                    <a:pt x="17" y="1"/>
                  </a:lnTo>
                  <a:lnTo>
                    <a:pt x="29" y="0"/>
                  </a:lnTo>
                  <a:lnTo>
                    <a:pt x="40" y="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51" name="Freeform 701"/>
            <p:cNvSpPr>
              <a:spLocks/>
            </p:cNvSpPr>
            <p:nvPr/>
          </p:nvSpPr>
          <p:spPr bwMode="auto">
            <a:xfrm>
              <a:off x="235" y="1673"/>
              <a:ext cx="47" cy="48"/>
            </a:xfrm>
            <a:custGeom>
              <a:avLst/>
              <a:gdLst>
                <a:gd name="T0" fmla="*/ 39 w 47"/>
                <a:gd name="T1" fmla="*/ 6 h 48"/>
                <a:gd name="T2" fmla="*/ 46 w 47"/>
                <a:gd name="T3" fmla="*/ 16 h 48"/>
                <a:gd name="T4" fmla="*/ 47 w 47"/>
                <a:gd name="T5" fmla="*/ 28 h 48"/>
                <a:gd name="T6" fmla="*/ 42 w 47"/>
                <a:gd name="T7" fmla="*/ 40 h 48"/>
                <a:gd name="T8" fmla="*/ 42 w 47"/>
                <a:gd name="T9" fmla="*/ 40 h 48"/>
                <a:gd name="T10" fmla="*/ 32 w 47"/>
                <a:gd name="T11" fmla="*/ 47 h 48"/>
                <a:gd name="T12" fmla="*/ 20 w 47"/>
                <a:gd name="T13" fmla="*/ 48 h 48"/>
                <a:gd name="T14" fmla="*/ 8 w 47"/>
                <a:gd name="T15" fmla="*/ 43 h 48"/>
                <a:gd name="T16" fmla="*/ 8 w 47"/>
                <a:gd name="T17" fmla="*/ 43 h 48"/>
                <a:gd name="T18" fmla="*/ 1 w 47"/>
                <a:gd name="T19" fmla="*/ 33 h 48"/>
                <a:gd name="T20" fmla="*/ 0 w 47"/>
                <a:gd name="T21" fmla="*/ 20 h 48"/>
                <a:gd name="T22" fmla="*/ 5 w 47"/>
                <a:gd name="T23" fmla="*/ 9 h 48"/>
                <a:gd name="T24" fmla="*/ 5 w 47"/>
                <a:gd name="T25" fmla="*/ 9 h 48"/>
                <a:gd name="T26" fmla="*/ 15 w 47"/>
                <a:gd name="T27" fmla="*/ 2 h 48"/>
                <a:gd name="T28" fmla="*/ 28 w 47"/>
                <a:gd name="T29" fmla="*/ 0 h 48"/>
                <a:gd name="T30" fmla="*/ 39 w 47"/>
                <a:gd name="T31" fmla="*/ 6 h 48"/>
                <a:gd name="T32" fmla="*/ 39 w 47"/>
                <a:gd name="T33" fmla="*/ 6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8"/>
                <a:gd name="T53" fmla="*/ 47 w 47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8">
                  <a:moveTo>
                    <a:pt x="39" y="6"/>
                  </a:moveTo>
                  <a:lnTo>
                    <a:pt x="46" y="16"/>
                  </a:lnTo>
                  <a:lnTo>
                    <a:pt x="47" y="28"/>
                  </a:lnTo>
                  <a:lnTo>
                    <a:pt x="42" y="40"/>
                  </a:lnTo>
                  <a:lnTo>
                    <a:pt x="32" y="47"/>
                  </a:lnTo>
                  <a:lnTo>
                    <a:pt x="20" y="48"/>
                  </a:lnTo>
                  <a:lnTo>
                    <a:pt x="8" y="43"/>
                  </a:lnTo>
                  <a:lnTo>
                    <a:pt x="1" y="33"/>
                  </a:lnTo>
                  <a:lnTo>
                    <a:pt x="0" y="20"/>
                  </a:lnTo>
                  <a:lnTo>
                    <a:pt x="5" y="9"/>
                  </a:lnTo>
                  <a:lnTo>
                    <a:pt x="15" y="2"/>
                  </a:lnTo>
                  <a:lnTo>
                    <a:pt x="28" y="0"/>
                  </a:lnTo>
                  <a:lnTo>
                    <a:pt x="39" y="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52" name="Freeform 702"/>
            <p:cNvSpPr>
              <a:spLocks/>
            </p:cNvSpPr>
            <p:nvPr/>
          </p:nvSpPr>
          <p:spPr bwMode="auto">
            <a:xfrm>
              <a:off x="266" y="1711"/>
              <a:ext cx="46" cy="47"/>
            </a:xfrm>
            <a:custGeom>
              <a:avLst/>
              <a:gdLst>
                <a:gd name="T0" fmla="*/ 40 w 46"/>
                <a:gd name="T1" fmla="*/ 7 h 47"/>
                <a:gd name="T2" fmla="*/ 46 w 46"/>
                <a:gd name="T3" fmla="*/ 18 h 47"/>
                <a:gd name="T4" fmla="*/ 46 w 46"/>
                <a:gd name="T5" fmla="*/ 30 h 47"/>
                <a:gd name="T6" fmla="*/ 40 w 46"/>
                <a:gd name="T7" fmla="*/ 41 h 47"/>
                <a:gd name="T8" fmla="*/ 40 w 46"/>
                <a:gd name="T9" fmla="*/ 41 h 47"/>
                <a:gd name="T10" fmla="*/ 29 w 46"/>
                <a:gd name="T11" fmla="*/ 47 h 47"/>
                <a:gd name="T12" fmla="*/ 17 w 46"/>
                <a:gd name="T13" fmla="*/ 47 h 47"/>
                <a:gd name="T14" fmla="*/ 6 w 46"/>
                <a:gd name="T15" fmla="*/ 41 h 47"/>
                <a:gd name="T16" fmla="*/ 6 w 46"/>
                <a:gd name="T17" fmla="*/ 41 h 47"/>
                <a:gd name="T18" fmla="*/ 0 w 46"/>
                <a:gd name="T19" fmla="*/ 30 h 47"/>
                <a:gd name="T20" fmla="*/ 0 w 46"/>
                <a:gd name="T21" fmla="*/ 17 h 47"/>
                <a:gd name="T22" fmla="*/ 6 w 46"/>
                <a:gd name="T23" fmla="*/ 7 h 47"/>
                <a:gd name="T24" fmla="*/ 6 w 46"/>
                <a:gd name="T25" fmla="*/ 7 h 47"/>
                <a:gd name="T26" fmla="*/ 17 w 46"/>
                <a:gd name="T27" fmla="*/ 0 h 47"/>
                <a:gd name="T28" fmla="*/ 30 w 46"/>
                <a:gd name="T29" fmla="*/ 1 h 47"/>
                <a:gd name="T30" fmla="*/ 40 w 46"/>
                <a:gd name="T31" fmla="*/ 7 h 47"/>
                <a:gd name="T32" fmla="*/ 40 w 46"/>
                <a:gd name="T33" fmla="*/ 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"/>
                <a:gd name="T52" fmla="*/ 0 h 47"/>
                <a:gd name="T53" fmla="*/ 46 w 46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" h="47">
                  <a:moveTo>
                    <a:pt x="40" y="7"/>
                  </a:moveTo>
                  <a:lnTo>
                    <a:pt x="46" y="18"/>
                  </a:lnTo>
                  <a:lnTo>
                    <a:pt x="46" y="30"/>
                  </a:lnTo>
                  <a:lnTo>
                    <a:pt x="40" y="41"/>
                  </a:lnTo>
                  <a:lnTo>
                    <a:pt x="29" y="47"/>
                  </a:lnTo>
                  <a:lnTo>
                    <a:pt x="17" y="47"/>
                  </a:lnTo>
                  <a:lnTo>
                    <a:pt x="6" y="41"/>
                  </a:lnTo>
                  <a:lnTo>
                    <a:pt x="0" y="30"/>
                  </a:lnTo>
                  <a:lnTo>
                    <a:pt x="0" y="17"/>
                  </a:lnTo>
                  <a:lnTo>
                    <a:pt x="6" y="7"/>
                  </a:lnTo>
                  <a:lnTo>
                    <a:pt x="17" y="0"/>
                  </a:lnTo>
                  <a:lnTo>
                    <a:pt x="30" y="1"/>
                  </a:lnTo>
                  <a:lnTo>
                    <a:pt x="40" y="7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53" name="Freeform 703"/>
            <p:cNvSpPr>
              <a:spLocks/>
            </p:cNvSpPr>
            <p:nvPr/>
          </p:nvSpPr>
          <p:spPr bwMode="auto">
            <a:xfrm>
              <a:off x="299" y="1746"/>
              <a:ext cx="47" cy="47"/>
            </a:xfrm>
            <a:custGeom>
              <a:avLst/>
              <a:gdLst>
                <a:gd name="T0" fmla="*/ 40 w 47"/>
                <a:gd name="T1" fmla="*/ 6 h 47"/>
                <a:gd name="T2" fmla="*/ 47 w 47"/>
                <a:gd name="T3" fmla="*/ 17 h 47"/>
                <a:gd name="T4" fmla="*/ 47 w 47"/>
                <a:gd name="T5" fmla="*/ 30 h 47"/>
                <a:gd name="T6" fmla="*/ 41 w 47"/>
                <a:gd name="T7" fmla="*/ 41 h 47"/>
                <a:gd name="T8" fmla="*/ 41 w 47"/>
                <a:gd name="T9" fmla="*/ 41 h 47"/>
                <a:gd name="T10" fmla="*/ 30 w 47"/>
                <a:gd name="T11" fmla="*/ 47 h 47"/>
                <a:gd name="T12" fmla="*/ 18 w 47"/>
                <a:gd name="T13" fmla="*/ 47 h 47"/>
                <a:gd name="T14" fmla="*/ 7 w 47"/>
                <a:gd name="T15" fmla="*/ 41 h 47"/>
                <a:gd name="T16" fmla="*/ 7 w 47"/>
                <a:gd name="T17" fmla="*/ 41 h 47"/>
                <a:gd name="T18" fmla="*/ 0 w 47"/>
                <a:gd name="T19" fmla="*/ 31 h 47"/>
                <a:gd name="T20" fmla="*/ 0 w 47"/>
                <a:gd name="T21" fmla="*/ 18 h 47"/>
                <a:gd name="T22" fmla="*/ 6 w 47"/>
                <a:gd name="T23" fmla="*/ 7 h 47"/>
                <a:gd name="T24" fmla="*/ 6 w 47"/>
                <a:gd name="T25" fmla="*/ 7 h 47"/>
                <a:gd name="T26" fmla="*/ 16 w 47"/>
                <a:gd name="T27" fmla="*/ 1 h 47"/>
                <a:gd name="T28" fmla="*/ 29 w 47"/>
                <a:gd name="T29" fmla="*/ 0 h 47"/>
                <a:gd name="T30" fmla="*/ 40 w 47"/>
                <a:gd name="T31" fmla="*/ 6 h 47"/>
                <a:gd name="T32" fmla="*/ 40 w 47"/>
                <a:gd name="T33" fmla="*/ 6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40" y="6"/>
                  </a:moveTo>
                  <a:lnTo>
                    <a:pt x="47" y="17"/>
                  </a:lnTo>
                  <a:lnTo>
                    <a:pt x="47" y="30"/>
                  </a:lnTo>
                  <a:lnTo>
                    <a:pt x="41" y="41"/>
                  </a:lnTo>
                  <a:lnTo>
                    <a:pt x="30" y="47"/>
                  </a:lnTo>
                  <a:lnTo>
                    <a:pt x="18" y="47"/>
                  </a:lnTo>
                  <a:lnTo>
                    <a:pt x="7" y="41"/>
                  </a:lnTo>
                  <a:lnTo>
                    <a:pt x="0" y="31"/>
                  </a:lnTo>
                  <a:lnTo>
                    <a:pt x="0" y="18"/>
                  </a:lnTo>
                  <a:lnTo>
                    <a:pt x="6" y="7"/>
                  </a:lnTo>
                  <a:lnTo>
                    <a:pt x="16" y="1"/>
                  </a:lnTo>
                  <a:lnTo>
                    <a:pt x="29" y="0"/>
                  </a:lnTo>
                  <a:lnTo>
                    <a:pt x="40" y="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54" name="Freeform 704"/>
            <p:cNvSpPr>
              <a:spLocks/>
            </p:cNvSpPr>
            <p:nvPr/>
          </p:nvSpPr>
          <p:spPr bwMode="auto">
            <a:xfrm>
              <a:off x="335" y="1777"/>
              <a:ext cx="48" cy="48"/>
            </a:xfrm>
            <a:custGeom>
              <a:avLst/>
              <a:gdLst>
                <a:gd name="T0" fmla="*/ 39 w 48"/>
                <a:gd name="T1" fmla="*/ 5 h 48"/>
                <a:gd name="T2" fmla="*/ 47 w 48"/>
                <a:gd name="T3" fmla="*/ 14 h 48"/>
                <a:gd name="T4" fmla="*/ 48 w 48"/>
                <a:gd name="T5" fmla="*/ 26 h 48"/>
                <a:gd name="T6" fmla="*/ 44 w 48"/>
                <a:gd name="T7" fmla="*/ 38 h 48"/>
                <a:gd name="T8" fmla="*/ 44 w 48"/>
                <a:gd name="T9" fmla="*/ 38 h 48"/>
                <a:gd name="T10" fmla="*/ 34 w 48"/>
                <a:gd name="T11" fmla="*/ 46 h 48"/>
                <a:gd name="T12" fmla="*/ 22 w 48"/>
                <a:gd name="T13" fmla="*/ 48 h 48"/>
                <a:gd name="T14" fmla="*/ 10 w 48"/>
                <a:gd name="T15" fmla="*/ 43 h 48"/>
                <a:gd name="T16" fmla="*/ 10 w 48"/>
                <a:gd name="T17" fmla="*/ 43 h 48"/>
                <a:gd name="T18" fmla="*/ 2 w 48"/>
                <a:gd name="T19" fmla="*/ 34 h 48"/>
                <a:gd name="T20" fmla="*/ 0 w 48"/>
                <a:gd name="T21" fmla="*/ 21 h 48"/>
                <a:gd name="T22" fmla="*/ 5 w 48"/>
                <a:gd name="T23" fmla="*/ 10 h 48"/>
                <a:gd name="T24" fmla="*/ 5 w 48"/>
                <a:gd name="T25" fmla="*/ 10 h 48"/>
                <a:gd name="T26" fmla="*/ 15 w 48"/>
                <a:gd name="T27" fmla="*/ 2 h 48"/>
                <a:gd name="T28" fmla="*/ 27 w 48"/>
                <a:gd name="T29" fmla="*/ 0 h 48"/>
                <a:gd name="T30" fmla="*/ 39 w 48"/>
                <a:gd name="T31" fmla="*/ 5 h 48"/>
                <a:gd name="T32" fmla="*/ 39 w 48"/>
                <a:gd name="T33" fmla="*/ 5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39" y="5"/>
                  </a:moveTo>
                  <a:lnTo>
                    <a:pt x="47" y="14"/>
                  </a:lnTo>
                  <a:lnTo>
                    <a:pt x="48" y="26"/>
                  </a:lnTo>
                  <a:lnTo>
                    <a:pt x="44" y="38"/>
                  </a:lnTo>
                  <a:lnTo>
                    <a:pt x="34" y="46"/>
                  </a:lnTo>
                  <a:lnTo>
                    <a:pt x="22" y="48"/>
                  </a:lnTo>
                  <a:lnTo>
                    <a:pt x="10" y="43"/>
                  </a:lnTo>
                  <a:lnTo>
                    <a:pt x="2" y="34"/>
                  </a:lnTo>
                  <a:lnTo>
                    <a:pt x="0" y="21"/>
                  </a:lnTo>
                  <a:lnTo>
                    <a:pt x="5" y="10"/>
                  </a:lnTo>
                  <a:lnTo>
                    <a:pt x="15" y="2"/>
                  </a:lnTo>
                  <a:lnTo>
                    <a:pt x="27" y="0"/>
                  </a:lnTo>
                  <a:lnTo>
                    <a:pt x="39" y="5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55" name="Freeform 705"/>
            <p:cNvSpPr>
              <a:spLocks/>
            </p:cNvSpPr>
            <p:nvPr/>
          </p:nvSpPr>
          <p:spPr bwMode="auto">
            <a:xfrm>
              <a:off x="376" y="1802"/>
              <a:ext cx="48" cy="49"/>
            </a:xfrm>
            <a:custGeom>
              <a:avLst/>
              <a:gdLst>
                <a:gd name="T0" fmla="*/ 36 w 48"/>
                <a:gd name="T1" fmla="*/ 3 h 49"/>
                <a:gd name="T2" fmla="*/ 45 w 48"/>
                <a:gd name="T3" fmla="*/ 12 h 49"/>
                <a:gd name="T4" fmla="*/ 48 w 48"/>
                <a:gd name="T5" fmla="*/ 23 h 49"/>
                <a:gd name="T6" fmla="*/ 46 w 48"/>
                <a:gd name="T7" fmla="*/ 35 h 49"/>
                <a:gd name="T8" fmla="*/ 46 w 48"/>
                <a:gd name="T9" fmla="*/ 35 h 49"/>
                <a:gd name="T10" fmla="*/ 37 w 48"/>
                <a:gd name="T11" fmla="*/ 45 h 49"/>
                <a:gd name="T12" fmla="*/ 26 w 48"/>
                <a:gd name="T13" fmla="*/ 49 h 49"/>
                <a:gd name="T14" fmla="*/ 13 w 48"/>
                <a:gd name="T15" fmla="*/ 46 h 49"/>
                <a:gd name="T16" fmla="*/ 13 w 48"/>
                <a:gd name="T17" fmla="*/ 46 h 49"/>
                <a:gd name="T18" fmla="*/ 4 w 48"/>
                <a:gd name="T19" fmla="*/ 37 h 49"/>
                <a:gd name="T20" fmla="*/ 0 w 48"/>
                <a:gd name="T21" fmla="*/ 26 h 49"/>
                <a:gd name="T22" fmla="*/ 3 w 48"/>
                <a:gd name="T23" fmla="*/ 13 h 49"/>
                <a:gd name="T24" fmla="*/ 3 w 48"/>
                <a:gd name="T25" fmla="*/ 13 h 49"/>
                <a:gd name="T26" fmla="*/ 11 w 48"/>
                <a:gd name="T27" fmla="*/ 4 h 49"/>
                <a:gd name="T28" fmla="*/ 23 w 48"/>
                <a:gd name="T29" fmla="*/ 0 h 49"/>
                <a:gd name="T30" fmla="*/ 36 w 48"/>
                <a:gd name="T31" fmla="*/ 3 h 49"/>
                <a:gd name="T32" fmla="*/ 36 w 48"/>
                <a:gd name="T33" fmla="*/ 3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36" y="3"/>
                  </a:moveTo>
                  <a:lnTo>
                    <a:pt x="45" y="12"/>
                  </a:lnTo>
                  <a:lnTo>
                    <a:pt x="48" y="23"/>
                  </a:lnTo>
                  <a:lnTo>
                    <a:pt x="46" y="35"/>
                  </a:lnTo>
                  <a:lnTo>
                    <a:pt x="37" y="45"/>
                  </a:lnTo>
                  <a:lnTo>
                    <a:pt x="26" y="49"/>
                  </a:lnTo>
                  <a:lnTo>
                    <a:pt x="13" y="46"/>
                  </a:lnTo>
                  <a:lnTo>
                    <a:pt x="4" y="37"/>
                  </a:lnTo>
                  <a:lnTo>
                    <a:pt x="0" y="26"/>
                  </a:lnTo>
                  <a:lnTo>
                    <a:pt x="3" y="13"/>
                  </a:lnTo>
                  <a:lnTo>
                    <a:pt x="11" y="4"/>
                  </a:lnTo>
                  <a:lnTo>
                    <a:pt x="23" y="0"/>
                  </a:lnTo>
                  <a:lnTo>
                    <a:pt x="36" y="3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56" name="Freeform 771"/>
            <p:cNvSpPr>
              <a:spLocks/>
            </p:cNvSpPr>
            <p:nvPr/>
          </p:nvSpPr>
          <p:spPr bwMode="auto">
            <a:xfrm>
              <a:off x="144" y="1544"/>
              <a:ext cx="30" cy="91"/>
            </a:xfrm>
            <a:custGeom>
              <a:avLst/>
              <a:gdLst>
                <a:gd name="T0" fmla="*/ 1 w 30"/>
                <a:gd name="T1" fmla="*/ 82 h 91"/>
                <a:gd name="T2" fmla="*/ 5 w 30"/>
                <a:gd name="T3" fmla="*/ 75 h 91"/>
                <a:gd name="T4" fmla="*/ 7 w 30"/>
                <a:gd name="T5" fmla="*/ 67 h 91"/>
                <a:gd name="T6" fmla="*/ 8 w 30"/>
                <a:gd name="T7" fmla="*/ 59 h 91"/>
                <a:gd name="T8" fmla="*/ 8 w 30"/>
                <a:gd name="T9" fmla="*/ 59 h 91"/>
                <a:gd name="T10" fmla="*/ 9 w 30"/>
                <a:gd name="T11" fmla="*/ 41 h 91"/>
                <a:gd name="T12" fmla="*/ 12 w 30"/>
                <a:gd name="T13" fmla="*/ 22 h 91"/>
                <a:gd name="T14" fmla="*/ 17 w 30"/>
                <a:gd name="T15" fmla="*/ 4 h 91"/>
                <a:gd name="T16" fmla="*/ 17 w 30"/>
                <a:gd name="T17" fmla="*/ 4 h 91"/>
                <a:gd name="T18" fmla="*/ 19 w 30"/>
                <a:gd name="T19" fmla="*/ 2 h 91"/>
                <a:gd name="T20" fmla="*/ 22 w 30"/>
                <a:gd name="T21" fmla="*/ 0 h 91"/>
                <a:gd name="T22" fmla="*/ 26 w 30"/>
                <a:gd name="T23" fmla="*/ 1 h 91"/>
                <a:gd name="T24" fmla="*/ 26 w 30"/>
                <a:gd name="T25" fmla="*/ 1 h 91"/>
                <a:gd name="T26" fmla="*/ 29 w 30"/>
                <a:gd name="T27" fmla="*/ 3 h 91"/>
                <a:gd name="T28" fmla="*/ 30 w 30"/>
                <a:gd name="T29" fmla="*/ 6 h 91"/>
                <a:gd name="T30" fmla="*/ 30 w 30"/>
                <a:gd name="T31" fmla="*/ 10 h 91"/>
                <a:gd name="T32" fmla="*/ 30 w 30"/>
                <a:gd name="T33" fmla="*/ 10 h 91"/>
                <a:gd name="T34" fmla="*/ 25 w 30"/>
                <a:gd name="T35" fmla="*/ 27 h 91"/>
                <a:gd name="T36" fmla="*/ 22 w 30"/>
                <a:gd name="T37" fmla="*/ 45 h 91"/>
                <a:gd name="T38" fmla="*/ 21 w 30"/>
                <a:gd name="T39" fmla="*/ 63 h 91"/>
                <a:gd name="T40" fmla="*/ 21 w 30"/>
                <a:gd name="T41" fmla="*/ 63 h 91"/>
                <a:gd name="T42" fmla="*/ 20 w 30"/>
                <a:gd name="T43" fmla="*/ 71 h 91"/>
                <a:gd name="T44" fmla="*/ 17 w 30"/>
                <a:gd name="T45" fmla="*/ 80 h 91"/>
                <a:gd name="T46" fmla="*/ 14 w 30"/>
                <a:gd name="T47" fmla="*/ 87 h 91"/>
                <a:gd name="T48" fmla="*/ 14 w 30"/>
                <a:gd name="T49" fmla="*/ 87 h 91"/>
                <a:gd name="T50" fmla="*/ 12 w 30"/>
                <a:gd name="T51" fmla="*/ 90 h 91"/>
                <a:gd name="T52" fmla="*/ 8 w 30"/>
                <a:gd name="T53" fmla="*/ 91 h 91"/>
                <a:gd name="T54" fmla="*/ 5 w 30"/>
                <a:gd name="T55" fmla="*/ 91 h 91"/>
                <a:gd name="T56" fmla="*/ 5 w 30"/>
                <a:gd name="T57" fmla="*/ 91 h 91"/>
                <a:gd name="T58" fmla="*/ 2 w 30"/>
                <a:gd name="T59" fmla="*/ 88 h 91"/>
                <a:gd name="T60" fmla="*/ 0 w 30"/>
                <a:gd name="T61" fmla="*/ 85 h 91"/>
                <a:gd name="T62" fmla="*/ 1 w 30"/>
                <a:gd name="T63" fmla="*/ 82 h 91"/>
                <a:gd name="T64" fmla="*/ 1 w 30"/>
                <a:gd name="T65" fmla="*/ 82 h 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0"/>
                <a:gd name="T100" fmla="*/ 0 h 91"/>
                <a:gd name="T101" fmla="*/ 30 w 30"/>
                <a:gd name="T102" fmla="*/ 91 h 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0" h="91">
                  <a:moveTo>
                    <a:pt x="1" y="82"/>
                  </a:moveTo>
                  <a:lnTo>
                    <a:pt x="5" y="75"/>
                  </a:lnTo>
                  <a:lnTo>
                    <a:pt x="7" y="67"/>
                  </a:lnTo>
                  <a:lnTo>
                    <a:pt x="8" y="59"/>
                  </a:lnTo>
                  <a:lnTo>
                    <a:pt x="9" y="41"/>
                  </a:lnTo>
                  <a:lnTo>
                    <a:pt x="12" y="22"/>
                  </a:lnTo>
                  <a:lnTo>
                    <a:pt x="17" y="4"/>
                  </a:lnTo>
                  <a:lnTo>
                    <a:pt x="19" y="2"/>
                  </a:lnTo>
                  <a:lnTo>
                    <a:pt x="22" y="0"/>
                  </a:lnTo>
                  <a:lnTo>
                    <a:pt x="26" y="1"/>
                  </a:lnTo>
                  <a:lnTo>
                    <a:pt x="29" y="3"/>
                  </a:lnTo>
                  <a:lnTo>
                    <a:pt x="30" y="6"/>
                  </a:lnTo>
                  <a:lnTo>
                    <a:pt x="30" y="10"/>
                  </a:lnTo>
                  <a:lnTo>
                    <a:pt x="25" y="27"/>
                  </a:lnTo>
                  <a:lnTo>
                    <a:pt x="22" y="45"/>
                  </a:lnTo>
                  <a:lnTo>
                    <a:pt x="21" y="63"/>
                  </a:lnTo>
                  <a:lnTo>
                    <a:pt x="20" y="71"/>
                  </a:lnTo>
                  <a:lnTo>
                    <a:pt x="17" y="80"/>
                  </a:lnTo>
                  <a:lnTo>
                    <a:pt x="14" y="87"/>
                  </a:lnTo>
                  <a:lnTo>
                    <a:pt x="12" y="90"/>
                  </a:lnTo>
                  <a:lnTo>
                    <a:pt x="8" y="91"/>
                  </a:lnTo>
                  <a:lnTo>
                    <a:pt x="5" y="91"/>
                  </a:lnTo>
                  <a:lnTo>
                    <a:pt x="2" y="88"/>
                  </a:lnTo>
                  <a:lnTo>
                    <a:pt x="0" y="85"/>
                  </a:lnTo>
                  <a:lnTo>
                    <a:pt x="1" y="8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057" name="Freeform 684"/>
            <p:cNvSpPr>
              <a:spLocks/>
            </p:cNvSpPr>
            <p:nvPr/>
          </p:nvSpPr>
          <p:spPr bwMode="auto">
            <a:xfrm>
              <a:off x="112" y="1613"/>
              <a:ext cx="49" cy="49"/>
            </a:xfrm>
            <a:custGeom>
              <a:avLst/>
              <a:gdLst>
                <a:gd name="T0" fmla="*/ 24 w 49"/>
                <a:gd name="T1" fmla="*/ 0 h 49"/>
                <a:gd name="T2" fmla="*/ 36 w 49"/>
                <a:gd name="T3" fmla="*/ 3 h 49"/>
                <a:gd name="T4" fmla="*/ 45 w 49"/>
                <a:gd name="T5" fmla="*/ 12 h 49"/>
                <a:gd name="T6" fmla="*/ 49 w 49"/>
                <a:gd name="T7" fmla="*/ 24 h 49"/>
                <a:gd name="T8" fmla="*/ 49 w 49"/>
                <a:gd name="T9" fmla="*/ 24 h 49"/>
                <a:gd name="T10" fmla="*/ 46 w 49"/>
                <a:gd name="T11" fmla="*/ 36 h 49"/>
                <a:gd name="T12" fmla="*/ 37 w 49"/>
                <a:gd name="T13" fmla="*/ 45 h 49"/>
                <a:gd name="T14" fmla="*/ 25 w 49"/>
                <a:gd name="T15" fmla="*/ 49 h 49"/>
                <a:gd name="T16" fmla="*/ 25 w 49"/>
                <a:gd name="T17" fmla="*/ 49 h 49"/>
                <a:gd name="T18" fmla="*/ 13 w 49"/>
                <a:gd name="T19" fmla="*/ 46 h 49"/>
                <a:gd name="T20" fmla="*/ 4 w 49"/>
                <a:gd name="T21" fmla="*/ 37 h 49"/>
                <a:gd name="T22" fmla="*/ 0 w 49"/>
                <a:gd name="T23" fmla="*/ 25 h 49"/>
                <a:gd name="T24" fmla="*/ 0 w 49"/>
                <a:gd name="T25" fmla="*/ 25 h 49"/>
                <a:gd name="T26" fmla="*/ 3 w 49"/>
                <a:gd name="T27" fmla="*/ 13 h 49"/>
                <a:gd name="T28" fmla="*/ 12 w 49"/>
                <a:gd name="T29" fmla="*/ 4 h 49"/>
                <a:gd name="T30" fmla="*/ 24 w 49"/>
                <a:gd name="T31" fmla="*/ 0 h 49"/>
                <a:gd name="T32" fmla="*/ 24 w 49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9"/>
                <a:gd name="T53" fmla="*/ 49 w 49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9">
                  <a:moveTo>
                    <a:pt x="24" y="0"/>
                  </a:moveTo>
                  <a:lnTo>
                    <a:pt x="36" y="3"/>
                  </a:lnTo>
                  <a:lnTo>
                    <a:pt x="45" y="12"/>
                  </a:lnTo>
                  <a:lnTo>
                    <a:pt x="49" y="24"/>
                  </a:lnTo>
                  <a:lnTo>
                    <a:pt x="46" y="36"/>
                  </a:lnTo>
                  <a:lnTo>
                    <a:pt x="37" y="45"/>
                  </a:lnTo>
                  <a:lnTo>
                    <a:pt x="25" y="49"/>
                  </a:lnTo>
                  <a:lnTo>
                    <a:pt x="13" y="46"/>
                  </a:lnTo>
                  <a:lnTo>
                    <a:pt x="4" y="37"/>
                  </a:lnTo>
                  <a:lnTo>
                    <a:pt x="0" y="25"/>
                  </a:lnTo>
                  <a:lnTo>
                    <a:pt x="3" y="13"/>
                  </a:lnTo>
                  <a:lnTo>
                    <a:pt x="12" y="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9163" name="Group 774"/>
          <p:cNvGrpSpPr>
            <a:grpSpLocks/>
          </p:cNvGrpSpPr>
          <p:nvPr/>
        </p:nvGrpSpPr>
        <p:grpSpPr bwMode="auto">
          <a:xfrm>
            <a:off x="458788" y="1801813"/>
            <a:ext cx="1100137" cy="1062037"/>
            <a:chOff x="239" y="1024"/>
            <a:chExt cx="616" cy="595"/>
          </a:xfrm>
        </p:grpSpPr>
        <p:sp>
          <p:nvSpPr>
            <p:cNvPr id="49913" name="Freeform 718"/>
            <p:cNvSpPr>
              <a:spLocks/>
            </p:cNvSpPr>
            <p:nvPr/>
          </p:nvSpPr>
          <p:spPr bwMode="auto">
            <a:xfrm>
              <a:off x="764" y="1155"/>
              <a:ext cx="91" cy="68"/>
            </a:xfrm>
            <a:custGeom>
              <a:avLst/>
              <a:gdLst>
                <a:gd name="T0" fmla="*/ 0 w 91"/>
                <a:gd name="T1" fmla="*/ 52 h 68"/>
                <a:gd name="T2" fmla="*/ 0 w 91"/>
                <a:gd name="T3" fmla="*/ 34 h 68"/>
                <a:gd name="T4" fmla="*/ 13 w 91"/>
                <a:gd name="T5" fmla="*/ 17 h 68"/>
                <a:gd name="T6" fmla="*/ 34 w 91"/>
                <a:gd name="T7" fmla="*/ 4 h 68"/>
                <a:gd name="T8" fmla="*/ 34 w 91"/>
                <a:gd name="T9" fmla="*/ 4 h 68"/>
                <a:gd name="T10" fmla="*/ 59 w 91"/>
                <a:gd name="T11" fmla="*/ 0 h 68"/>
                <a:gd name="T12" fmla="*/ 79 w 91"/>
                <a:gd name="T13" fmla="*/ 4 h 68"/>
                <a:gd name="T14" fmla="*/ 91 w 91"/>
                <a:gd name="T15" fmla="*/ 17 h 68"/>
                <a:gd name="T16" fmla="*/ 91 w 91"/>
                <a:gd name="T17" fmla="*/ 17 h 68"/>
                <a:gd name="T18" fmla="*/ 91 w 91"/>
                <a:gd name="T19" fmla="*/ 34 h 68"/>
                <a:gd name="T20" fmla="*/ 78 w 91"/>
                <a:gd name="T21" fmla="*/ 51 h 68"/>
                <a:gd name="T22" fmla="*/ 57 w 91"/>
                <a:gd name="T23" fmla="*/ 64 h 68"/>
                <a:gd name="T24" fmla="*/ 57 w 91"/>
                <a:gd name="T25" fmla="*/ 64 h 68"/>
                <a:gd name="T26" fmla="*/ 32 w 91"/>
                <a:gd name="T27" fmla="*/ 68 h 68"/>
                <a:gd name="T28" fmla="*/ 12 w 91"/>
                <a:gd name="T29" fmla="*/ 64 h 68"/>
                <a:gd name="T30" fmla="*/ 0 w 91"/>
                <a:gd name="T31" fmla="*/ 52 h 68"/>
                <a:gd name="T32" fmla="*/ 0 w 91"/>
                <a:gd name="T33" fmla="*/ 52 h 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1"/>
                <a:gd name="T52" fmla="*/ 0 h 68"/>
                <a:gd name="T53" fmla="*/ 91 w 91"/>
                <a:gd name="T54" fmla="*/ 68 h 6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1" h="68">
                  <a:moveTo>
                    <a:pt x="0" y="52"/>
                  </a:moveTo>
                  <a:lnTo>
                    <a:pt x="0" y="34"/>
                  </a:lnTo>
                  <a:lnTo>
                    <a:pt x="13" y="17"/>
                  </a:lnTo>
                  <a:lnTo>
                    <a:pt x="34" y="4"/>
                  </a:lnTo>
                  <a:lnTo>
                    <a:pt x="59" y="0"/>
                  </a:lnTo>
                  <a:lnTo>
                    <a:pt x="79" y="4"/>
                  </a:lnTo>
                  <a:lnTo>
                    <a:pt x="91" y="17"/>
                  </a:lnTo>
                  <a:lnTo>
                    <a:pt x="91" y="34"/>
                  </a:lnTo>
                  <a:lnTo>
                    <a:pt x="78" y="51"/>
                  </a:lnTo>
                  <a:lnTo>
                    <a:pt x="57" y="64"/>
                  </a:lnTo>
                  <a:lnTo>
                    <a:pt x="32" y="68"/>
                  </a:lnTo>
                  <a:lnTo>
                    <a:pt x="12" y="64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CC77B8"/>
            </a:solidFill>
            <a:ln w="12700" cmpd="sng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14" name="Freeform 719"/>
            <p:cNvSpPr>
              <a:spLocks/>
            </p:cNvSpPr>
            <p:nvPr/>
          </p:nvSpPr>
          <p:spPr bwMode="auto">
            <a:xfrm>
              <a:off x="378" y="1024"/>
              <a:ext cx="81" cy="84"/>
            </a:xfrm>
            <a:custGeom>
              <a:avLst/>
              <a:gdLst>
                <a:gd name="T0" fmla="*/ 7 w 81"/>
                <a:gd name="T1" fmla="*/ 77 h 84"/>
                <a:gd name="T2" fmla="*/ 0 w 81"/>
                <a:gd name="T3" fmla="*/ 61 h 84"/>
                <a:gd name="T4" fmla="*/ 4 w 81"/>
                <a:gd name="T5" fmla="*/ 41 h 84"/>
                <a:gd name="T6" fmla="*/ 18 w 81"/>
                <a:gd name="T7" fmla="*/ 20 h 84"/>
                <a:gd name="T8" fmla="*/ 18 w 81"/>
                <a:gd name="T9" fmla="*/ 20 h 84"/>
                <a:gd name="T10" fmla="*/ 38 w 81"/>
                <a:gd name="T11" fmla="*/ 5 h 84"/>
                <a:gd name="T12" fmla="*/ 58 w 81"/>
                <a:gd name="T13" fmla="*/ 0 h 84"/>
                <a:gd name="T14" fmla="*/ 74 w 81"/>
                <a:gd name="T15" fmla="*/ 7 h 84"/>
                <a:gd name="T16" fmla="*/ 74 w 81"/>
                <a:gd name="T17" fmla="*/ 7 h 84"/>
                <a:gd name="T18" fmla="*/ 81 w 81"/>
                <a:gd name="T19" fmla="*/ 22 h 84"/>
                <a:gd name="T20" fmla="*/ 78 w 81"/>
                <a:gd name="T21" fmla="*/ 43 h 84"/>
                <a:gd name="T22" fmla="*/ 64 w 81"/>
                <a:gd name="T23" fmla="*/ 64 h 84"/>
                <a:gd name="T24" fmla="*/ 64 w 81"/>
                <a:gd name="T25" fmla="*/ 64 h 84"/>
                <a:gd name="T26" fmla="*/ 44 w 81"/>
                <a:gd name="T27" fmla="*/ 79 h 84"/>
                <a:gd name="T28" fmla="*/ 23 w 81"/>
                <a:gd name="T29" fmla="*/ 84 h 84"/>
                <a:gd name="T30" fmla="*/ 7 w 81"/>
                <a:gd name="T31" fmla="*/ 77 h 84"/>
                <a:gd name="T32" fmla="*/ 7 w 81"/>
                <a:gd name="T33" fmla="*/ 77 h 8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1"/>
                <a:gd name="T52" fmla="*/ 0 h 84"/>
                <a:gd name="T53" fmla="*/ 81 w 81"/>
                <a:gd name="T54" fmla="*/ 84 h 8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1" h="84">
                  <a:moveTo>
                    <a:pt x="7" y="77"/>
                  </a:moveTo>
                  <a:lnTo>
                    <a:pt x="0" y="61"/>
                  </a:lnTo>
                  <a:lnTo>
                    <a:pt x="4" y="41"/>
                  </a:lnTo>
                  <a:lnTo>
                    <a:pt x="18" y="20"/>
                  </a:lnTo>
                  <a:lnTo>
                    <a:pt x="38" y="5"/>
                  </a:lnTo>
                  <a:lnTo>
                    <a:pt x="58" y="0"/>
                  </a:lnTo>
                  <a:lnTo>
                    <a:pt x="74" y="7"/>
                  </a:lnTo>
                  <a:lnTo>
                    <a:pt x="81" y="22"/>
                  </a:lnTo>
                  <a:lnTo>
                    <a:pt x="78" y="43"/>
                  </a:lnTo>
                  <a:lnTo>
                    <a:pt x="64" y="64"/>
                  </a:lnTo>
                  <a:lnTo>
                    <a:pt x="44" y="79"/>
                  </a:lnTo>
                  <a:lnTo>
                    <a:pt x="23" y="84"/>
                  </a:lnTo>
                  <a:lnTo>
                    <a:pt x="7" y="77"/>
                  </a:lnTo>
                  <a:close/>
                </a:path>
              </a:pathLst>
            </a:custGeom>
            <a:solidFill>
              <a:srgbClr val="CC77B8"/>
            </a:solidFill>
            <a:ln w="12700" cmpd="sng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15" name="Freeform 720"/>
            <p:cNvSpPr>
              <a:spLocks/>
            </p:cNvSpPr>
            <p:nvPr/>
          </p:nvSpPr>
          <p:spPr bwMode="auto">
            <a:xfrm>
              <a:off x="533" y="1307"/>
              <a:ext cx="82" cy="82"/>
            </a:xfrm>
            <a:custGeom>
              <a:avLst/>
              <a:gdLst>
                <a:gd name="T0" fmla="*/ 6 w 82"/>
                <a:gd name="T1" fmla="*/ 6 h 82"/>
                <a:gd name="T2" fmla="*/ 23 w 82"/>
                <a:gd name="T3" fmla="*/ 0 h 82"/>
                <a:gd name="T4" fmla="*/ 43 w 82"/>
                <a:gd name="T5" fmla="*/ 4 h 82"/>
                <a:gd name="T6" fmla="*/ 63 w 82"/>
                <a:gd name="T7" fmla="*/ 19 h 82"/>
                <a:gd name="T8" fmla="*/ 63 w 82"/>
                <a:gd name="T9" fmla="*/ 19 h 82"/>
                <a:gd name="T10" fmla="*/ 77 w 82"/>
                <a:gd name="T11" fmla="*/ 40 h 82"/>
                <a:gd name="T12" fmla="*/ 82 w 82"/>
                <a:gd name="T13" fmla="*/ 60 h 82"/>
                <a:gd name="T14" fmla="*/ 75 w 82"/>
                <a:gd name="T15" fmla="*/ 76 h 82"/>
                <a:gd name="T16" fmla="*/ 75 w 82"/>
                <a:gd name="T17" fmla="*/ 76 h 82"/>
                <a:gd name="T18" fmla="*/ 59 w 82"/>
                <a:gd name="T19" fmla="*/ 82 h 82"/>
                <a:gd name="T20" fmla="*/ 38 w 82"/>
                <a:gd name="T21" fmla="*/ 78 h 82"/>
                <a:gd name="T22" fmla="*/ 18 w 82"/>
                <a:gd name="T23" fmla="*/ 64 h 82"/>
                <a:gd name="T24" fmla="*/ 18 w 82"/>
                <a:gd name="T25" fmla="*/ 64 h 82"/>
                <a:gd name="T26" fmla="*/ 4 w 82"/>
                <a:gd name="T27" fmla="*/ 43 h 82"/>
                <a:gd name="T28" fmla="*/ 0 w 82"/>
                <a:gd name="T29" fmla="*/ 23 h 82"/>
                <a:gd name="T30" fmla="*/ 6 w 82"/>
                <a:gd name="T31" fmla="*/ 6 h 82"/>
                <a:gd name="T32" fmla="*/ 6 w 82"/>
                <a:gd name="T33" fmla="*/ 6 h 8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2"/>
                <a:gd name="T52" fmla="*/ 0 h 82"/>
                <a:gd name="T53" fmla="*/ 82 w 82"/>
                <a:gd name="T54" fmla="*/ 82 h 8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2" h="82">
                  <a:moveTo>
                    <a:pt x="6" y="6"/>
                  </a:moveTo>
                  <a:lnTo>
                    <a:pt x="23" y="0"/>
                  </a:lnTo>
                  <a:lnTo>
                    <a:pt x="43" y="4"/>
                  </a:lnTo>
                  <a:lnTo>
                    <a:pt x="63" y="19"/>
                  </a:lnTo>
                  <a:lnTo>
                    <a:pt x="77" y="40"/>
                  </a:lnTo>
                  <a:lnTo>
                    <a:pt x="82" y="60"/>
                  </a:lnTo>
                  <a:lnTo>
                    <a:pt x="75" y="76"/>
                  </a:lnTo>
                  <a:lnTo>
                    <a:pt x="59" y="82"/>
                  </a:lnTo>
                  <a:lnTo>
                    <a:pt x="38" y="78"/>
                  </a:lnTo>
                  <a:lnTo>
                    <a:pt x="18" y="64"/>
                  </a:lnTo>
                  <a:lnTo>
                    <a:pt x="4" y="43"/>
                  </a:lnTo>
                  <a:lnTo>
                    <a:pt x="0" y="23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CC77B8"/>
            </a:solidFill>
            <a:ln w="12700" cmpd="sng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16" name="Freeform 721"/>
            <p:cNvSpPr>
              <a:spLocks/>
            </p:cNvSpPr>
            <p:nvPr/>
          </p:nvSpPr>
          <p:spPr bwMode="auto">
            <a:xfrm>
              <a:off x="254" y="1165"/>
              <a:ext cx="93" cy="66"/>
            </a:xfrm>
            <a:custGeom>
              <a:avLst/>
              <a:gdLst>
                <a:gd name="T0" fmla="*/ 93 w 93"/>
                <a:gd name="T1" fmla="*/ 47 h 66"/>
                <a:gd name="T2" fmla="*/ 82 w 93"/>
                <a:gd name="T3" fmla="*/ 61 h 66"/>
                <a:gd name="T4" fmla="*/ 62 w 93"/>
                <a:gd name="T5" fmla="*/ 66 h 66"/>
                <a:gd name="T6" fmla="*/ 38 w 93"/>
                <a:gd name="T7" fmla="*/ 64 h 66"/>
                <a:gd name="T8" fmla="*/ 38 w 93"/>
                <a:gd name="T9" fmla="*/ 64 h 66"/>
                <a:gd name="T10" fmla="*/ 15 w 93"/>
                <a:gd name="T11" fmla="*/ 52 h 66"/>
                <a:gd name="T12" fmla="*/ 2 w 93"/>
                <a:gd name="T13" fmla="*/ 37 h 66"/>
                <a:gd name="T14" fmla="*/ 0 w 93"/>
                <a:gd name="T15" fmla="*/ 19 h 66"/>
                <a:gd name="T16" fmla="*/ 0 w 93"/>
                <a:gd name="T17" fmla="*/ 19 h 66"/>
                <a:gd name="T18" fmla="*/ 11 w 93"/>
                <a:gd name="T19" fmla="*/ 6 h 66"/>
                <a:gd name="T20" fmla="*/ 31 w 93"/>
                <a:gd name="T21" fmla="*/ 0 h 66"/>
                <a:gd name="T22" fmla="*/ 56 w 93"/>
                <a:gd name="T23" fmla="*/ 3 h 66"/>
                <a:gd name="T24" fmla="*/ 56 w 93"/>
                <a:gd name="T25" fmla="*/ 3 h 66"/>
                <a:gd name="T26" fmla="*/ 78 w 93"/>
                <a:gd name="T27" fmla="*/ 14 h 66"/>
                <a:gd name="T28" fmla="*/ 91 w 93"/>
                <a:gd name="T29" fmla="*/ 30 h 66"/>
                <a:gd name="T30" fmla="*/ 93 w 93"/>
                <a:gd name="T31" fmla="*/ 47 h 66"/>
                <a:gd name="T32" fmla="*/ 93 w 93"/>
                <a:gd name="T33" fmla="*/ 47 h 6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3"/>
                <a:gd name="T52" fmla="*/ 0 h 66"/>
                <a:gd name="T53" fmla="*/ 93 w 93"/>
                <a:gd name="T54" fmla="*/ 66 h 6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3" h="66">
                  <a:moveTo>
                    <a:pt x="93" y="47"/>
                  </a:moveTo>
                  <a:lnTo>
                    <a:pt x="82" y="61"/>
                  </a:lnTo>
                  <a:lnTo>
                    <a:pt x="62" y="66"/>
                  </a:lnTo>
                  <a:lnTo>
                    <a:pt x="38" y="64"/>
                  </a:lnTo>
                  <a:lnTo>
                    <a:pt x="15" y="52"/>
                  </a:lnTo>
                  <a:lnTo>
                    <a:pt x="2" y="37"/>
                  </a:lnTo>
                  <a:lnTo>
                    <a:pt x="0" y="19"/>
                  </a:lnTo>
                  <a:lnTo>
                    <a:pt x="11" y="6"/>
                  </a:lnTo>
                  <a:lnTo>
                    <a:pt x="31" y="0"/>
                  </a:lnTo>
                  <a:lnTo>
                    <a:pt x="56" y="3"/>
                  </a:lnTo>
                  <a:lnTo>
                    <a:pt x="78" y="14"/>
                  </a:lnTo>
                  <a:lnTo>
                    <a:pt x="91" y="30"/>
                  </a:lnTo>
                  <a:lnTo>
                    <a:pt x="93" y="47"/>
                  </a:lnTo>
                  <a:close/>
                </a:path>
              </a:pathLst>
            </a:custGeom>
            <a:solidFill>
              <a:srgbClr val="CC77B8"/>
            </a:solidFill>
            <a:ln w="12700" cmpd="sng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17" name="Freeform 722"/>
            <p:cNvSpPr>
              <a:spLocks/>
            </p:cNvSpPr>
            <p:nvPr/>
          </p:nvSpPr>
          <p:spPr bwMode="auto">
            <a:xfrm>
              <a:off x="475" y="1430"/>
              <a:ext cx="93" cy="67"/>
            </a:xfrm>
            <a:custGeom>
              <a:avLst/>
              <a:gdLst>
                <a:gd name="T0" fmla="*/ 93 w 93"/>
                <a:gd name="T1" fmla="*/ 47 h 67"/>
                <a:gd name="T2" fmla="*/ 83 w 93"/>
                <a:gd name="T3" fmla="*/ 61 h 67"/>
                <a:gd name="T4" fmla="*/ 62 w 93"/>
                <a:gd name="T5" fmla="*/ 67 h 67"/>
                <a:gd name="T6" fmla="*/ 38 w 93"/>
                <a:gd name="T7" fmla="*/ 64 h 67"/>
                <a:gd name="T8" fmla="*/ 38 w 93"/>
                <a:gd name="T9" fmla="*/ 64 h 67"/>
                <a:gd name="T10" fmla="*/ 15 w 93"/>
                <a:gd name="T11" fmla="*/ 53 h 67"/>
                <a:gd name="T12" fmla="*/ 2 w 93"/>
                <a:gd name="T13" fmla="*/ 37 h 67"/>
                <a:gd name="T14" fmla="*/ 0 w 93"/>
                <a:gd name="T15" fmla="*/ 19 h 67"/>
                <a:gd name="T16" fmla="*/ 0 w 93"/>
                <a:gd name="T17" fmla="*/ 19 h 67"/>
                <a:gd name="T18" fmla="*/ 11 w 93"/>
                <a:gd name="T19" fmla="*/ 6 h 67"/>
                <a:gd name="T20" fmla="*/ 31 w 93"/>
                <a:gd name="T21" fmla="*/ 0 h 67"/>
                <a:gd name="T22" fmla="*/ 56 w 93"/>
                <a:gd name="T23" fmla="*/ 3 h 67"/>
                <a:gd name="T24" fmla="*/ 56 w 93"/>
                <a:gd name="T25" fmla="*/ 3 h 67"/>
                <a:gd name="T26" fmla="*/ 78 w 93"/>
                <a:gd name="T27" fmla="*/ 14 h 67"/>
                <a:gd name="T28" fmla="*/ 92 w 93"/>
                <a:gd name="T29" fmla="*/ 30 h 67"/>
                <a:gd name="T30" fmla="*/ 93 w 93"/>
                <a:gd name="T31" fmla="*/ 47 h 67"/>
                <a:gd name="T32" fmla="*/ 93 w 93"/>
                <a:gd name="T33" fmla="*/ 47 h 6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3"/>
                <a:gd name="T52" fmla="*/ 0 h 67"/>
                <a:gd name="T53" fmla="*/ 93 w 93"/>
                <a:gd name="T54" fmla="*/ 67 h 6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3" h="67">
                  <a:moveTo>
                    <a:pt x="93" y="47"/>
                  </a:moveTo>
                  <a:lnTo>
                    <a:pt x="83" y="61"/>
                  </a:lnTo>
                  <a:lnTo>
                    <a:pt x="62" y="67"/>
                  </a:lnTo>
                  <a:lnTo>
                    <a:pt x="38" y="64"/>
                  </a:lnTo>
                  <a:lnTo>
                    <a:pt x="15" y="53"/>
                  </a:lnTo>
                  <a:lnTo>
                    <a:pt x="2" y="37"/>
                  </a:lnTo>
                  <a:lnTo>
                    <a:pt x="0" y="19"/>
                  </a:lnTo>
                  <a:lnTo>
                    <a:pt x="11" y="6"/>
                  </a:lnTo>
                  <a:lnTo>
                    <a:pt x="31" y="0"/>
                  </a:lnTo>
                  <a:lnTo>
                    <a:pt x="56" y="3"/>
                  </a:lnTo>
                  <a:lnTo>
                    <a:pt x="78" y="14"/>
                  </a:lnTo>
                  <a:lnTo>
                    <a:pt x="92" y="30"/>
                  </a:lnTo>
                  <a:lnTo>
                    <a:pt x="93" y="47"/>
                  </a:lnTo>
                  <a:close/>
                </a:path>
              </a:pathLst>
            </a:custGeom>
            <a:solidFill>
              <a:srgbClr val="CC77B8"/>
            </a:solidFill>
            <a:ln w="12700" cmpd="sng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18" name="Freeform 723"/>
            <p:cNvSpPr>
              <a:spLocks/>
            </p:cNvSpPr>
            <p:nvPr/>
          </p:nvSpPr>
          <p:spPr bwMode="auto">
            <a:xfrm>
              <a:off x="350" y="1390"/>
              <a:ext cx="96" cy="64"/>
            </a:xfrm>
            <a:custGeom>
              <a:avLst/>
              <a:gdLst>
                <a:gd name="T0" fmla="*/ 0 w 96"/>
                <a:gd name="T1" fmla="*/ 43 h 64"/>
                <a:gd name="T2" fmla="*/ 3 w 96"/>
                <a:gd name="T3" fmla="*/ 26 h 64"/>
                <a:gd name="T4" fmla="*/ 18 w 96"/>
                <a:gd name="T5" fmla="*/ 11 h 64"/>
                <a:gd name="T6" fmla="*/ 41 w 96"/>
                <a:gd name="T7" fmla="*/ 1 h 64"/>
                <a:gd name="T8" fmla="*/ 41 w 96"/>
                <a:gd name="T9" fmla="*/ 1 h 64"/>
                <a:gd name="T10" fmla="*/ 66 w 96"/>
                <a:gd name="T11" fmla="*/ 0 h 64"/>
                <a:gd name="T12" fmla="*/ 86 w 96"/>
                <a:gd name="T13" fmla="*/ 7 h 64"/>
                <a:gd name="T14" fmla="*/ 96 w 96"/>
                <a:gd name="T15" fmla="*/ 21 h 64"/>
                <a:gd name="T16" fmla="*/ 96 w 96"/>
                <a:gd name="T17" fmla="*/ 21 h 64"/>
                <a:gd name="T18" fmla="*/ 93 w 96"/>
                <a:gd name="T19" fmla="*/ 39 h 64"/>
                <a:gd name="T20" fmla="*/ 78 w 96"/>
                <a:gd name="T21" fmla="*/ 53 h 64"/>
                <a:gd name="T22" fmla="*/ 55 w 96"/>
                <a:gd name="T23" fmla="*/ 63 h 64"/>
                <a:gd name="T24" fmla="*/ 55 w 96"/>
                <a:gd name="T25" fmla="*/ 63 h 64"/>
                <a:gd name="T26" fmla="*/ 30 w 96"/>
                <a:gd name="T27" fmla="*/ 64 h 64"/>
                <a:gd name="T28" fmla="*/ 10 w 96"/>
                <a:gd name="T29" fmla="*/ 57 h 64"/>
                <a:gd name="T30" fmla="*/ 0 w 96"/>
                <a:gd name="T31" fmla="*/ 43 h 64"/>
                <a:gd name="T32" fmla="*/ 0 w 96"/>
                <a:gd name="T33" fmla="*/ 43 h 6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6"/>
                <a:gd name="T52" fmla="*/ 0 h 64"/>
                <a:gd name="T53" fmla="*/ 96 w 96"/>
                <a:gd name="T54" fmla="*/ 64 h 6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6" h="64">
                  <a:moveTo>
                    <a:pt x="0" y="43"/>
                  </a:moveTo>
                  <a:lnTo>
                    <a:pt x="3" y="26"/>
                  </a:lnTo>
                  <a:lnTo>
                    <a:pt x="18" y="11"/>
                  </a:lnTo>
                  <a:lnTo>
                    <a:pt x="41" y="1"/>
                  </a:lnTo>
                  <a:lnTo>
                    <a:pt x="66" y="0"/>
                  </a:lnTo>
                  <a:lnTo>
                    <a:pt x="86" y="7"/>
                  </a:lnTo>
                  <a:lnTo>
                    <a:pt x="96" y="21"/>
                  </a:lnTo>
                  <a:lnTo>
                    <a:pt x="93" y="39"/>
                  </a:lnTo>
                  <a:lnTo>
                    <a:pt x="78" y="53"/>
                  </a:lnTo>
                  <a:lnTo>
                    <a:pt x="55" y="63"/>
                  </a:lnTo>
                  <a:lnTo>
                    <a:pt x="30" y="64"/>
                  </a:lnTo>
                  <a:lnTo>
                    <a:pt x="10" y="57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CC77B8"/>
            </a:solidFill>
            <a:ln w="12700" cmpd="sng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19" name="Freeform 724"/>
            <p:cNvSpPr>
              <a:spLocks/>
            </p:cNvSpPr>
            <p:nvPr/>
          </p:nvSpPr>
          <p:spPr bwMode="auto">
            <a:xfrm>
              <a:off x="449" y="1454"/>
              <a:ext cx="69" cy="91"/>
            </a:xfrm>
            <a:custGeom>
              <a:avLst/>
              <a:gdLst>
                <a:gd name="T0" fmla="*/ 17 w 69"/>
                <a:gd name="T1" fmla="*/ 91 h 91"/>
                <a:gd name="T2" fmla="*/ 5 w 69"/>
                <a:gd name="T3" fmla="*/ 79 h 91"/>
                <a:gd name="T4" fmla="*/ 0 w 69"/>
                <a:gd name="T5" fmla="*/ 59 h 91"/>
                <a:gd name="T6" fmla="*/ 5 w 69"/>
                <a:gd name="T7" fmla="*/ 34 h 91"/>
                <a:gd name="T8" fmla="*/ 5 w 69"/>
                <a:gd name="T9" fmla="*/ 34 h 91"/>
                <a:gd name="T10" fmla="*/ 18 w 69"/>
                <a:gd name="T11" fmla="*/ 13 h 91"/>
                <a:gd name="T12" fmla="*/ 35 w 69"/>
                <a:gd name="T13" fmla="*/ 0 h 91"/>
                <a:gd name="T14" fmla="*/ 52 w 69"/>
                <a:gd name="T15" fmla="*/ 0 h 91"/>
                <a:gd name="T16" fmla="*/ 52 w 69"/>
                <a:gd name="T17" fmla="*/ 0 h 91"/>
                <a:gd name="T18" fmla="*/ 65 w 69"/>
                <a:gd name="T19" fmla="*/ 12 h 91"/>
                <a:gd name="T20" fmla="*/ 69 w 69"/>
                <a:gd name="T21" fmla="*/ 32 h 91"/>
                <a:gd name="T22" fmla="*/ 65 w 69"/>
                <a:gd name="T23" fmla="*/ 57 h 91"/>
                <a:gd name="T24" fmla="*/ 65 w 69"/>
                <a:gd name="T25" fmla="*/ 57 h 91"/>
                <a:gd name="T26" fmla="*/ 51 w 69"/>
                <a:gd name="T27" fmla="*/ 78 h 91"/>
                <a:gd name="T28" fmla="*/ 35 w 69"/>
                <a:gd name="T29" fmla="*/ 91 h 91"/>
                <a:gd name="T30" fmla="*/ 17 w 69"/>
                <a:gd name="T31" fmla="*/ 91 h 91"/>
                <a:gd name="T32" fmla="*/ 17 w 69"/>
                <a:gd name="T33" fmla="*/ 91 h 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9"/>
                <a:gd name="T52" fmla="*/ 0 h 91"/>
                <a:gd name="T53" fmla="*/ 69 w 69"/>
                <a:gd name="T54" fmla="*/ 91 h 9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9" h="91">
                  <a:moveTo>
                    <a:pt x="17" y="91"/>
                  </a:moveTo>
                  <a:lnTo>
                    <a:pt x="5" y="79"/>
                  </a:lnTo>
                  <a:lnTo>
                    <a:pt x="0" y="59"/>
                  </a:lnTo>
                  <a:lnTo>
                    <a:pt x="5" y="34"/>
                  </a:lnTo>
                  <a:lnTo>
                    <a:pt x="18" y="13"/>
                  </a:lnTo>
                  <a:lnTo>
                    <a:pt x="35" y="0"/>
                  </a:lnTo>
                  <a:lnTo>
                    <a:pt x="52" y="0"/>
                  </a:lnTo>
                  <a:lnTo>
                    <a:pt x="65" y="12"/>
                  </a:lnTo>
                  <a:lnTo>
                    <a:pt x="69" y="32"/>
                  </a:lnTo>
                  <a:lnTo>
                    <a:pt x="65" y="57"/>
                  </a:lnTo>
                  <a:lnTo>
                    <a:pt x="51" y="78"/>
                  </a:lnTo>
                  <a:lnTo>
                    <a:pt x="35" y="91"/>
                  </a:lnTo>
                  <a:lnTo>
                    <a:pt x="17" y="91"/>
                  </a:lnTo>
                  <a:close/>
                </a:path>
              </a:pathLst>
            </a:custGeom>
            <a:solidFill>
              <a:srgbClr val="CC77B8"/>
            </a:solidFill>
            <a:ln w="12700" cmpd="sng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20" name="Freeform 725"/>
            <p:cNvSpPr>
              <a:spLocks/>
            </p:cNvSpPr>
            <p:nvPr/>
          </p:nvSpPr>
          <p:spPr bwMode="auto">
            <a:xfrm>
              <a:off x="239" y="1300"/>
              <a:ext cx="90" cy="71"/>
            </a:xfrm>
            <a:custGeom>
              <a:avLst/>
              <a:gdLst>
                <a:gd name="T0" fmla="*/ 1 w 90"/>
                <a:gd name="T1" fmla="*/ 57 h 71"/>
                <a:gd name="T2" fmla="*/ 0 w 90"/>
                <a:gd name="T3" fmla="*/ 39 h 71"/>
                <a:gd name="T4" fmla="*/ 10 w 90"/>
                <a:gd name="T5" fmla="*/ 22 h 71"/>
                <a:gd name="T6" fmla="*/ 31 w 90"/>
                <a:gd name="T7" fmla="*/ 7 h 71"/>
                <a:gd name="T8" fmla="*/ 31 w 90"/>
                <a:gd name="T9" fmla="*/ 7 h 71"/>
                <a:gd name="T10" fmla="*/ 55 w 90"/>
                <a:gd name="T11" fmla="*/ 0 h 71"/>
                <a:gd name="T12" fmla="*/ 75 w 90"/>
                <a:gd name="T13" fmla="*/ 2 h 71"/>
                <a:gd name="T14" fmla="*/ 89 w 90"/>
                <a:gd name="T15" fmla="*/ 14 h 71"/>
                <a:gd name="T16" fmla="*/ 89 w 90"/>
                <a:gd name="T17" fmla="*/ 14 h 71"/>
                <a:gd name="T18" fmla="*/ 90 w 90"/>
                <a:gd name="T19" fmla="*/ 31 h 71"/>
                <a:gd name="T20" fmla="*/ 79 w 90"/>
                <a:gd name="T21" fmla="*/ 49 h 71"/>
                <a:gd name="T22" fmla="*/ 59 w 90"/>
                <a:gd name="T23" fmla="*/ 64 h 71"/>
                <a:gd name="T24" fmla="*/ 59 w 90"/>
                <a:gd name="T25" fmla="*/ 64 h 71"/>
                <a:gd name="T26" fmla="*/ 35 w 90"/>
                <a:gd name="T27" fmla="*/ 71 h 71"/>
                <a:gd name="T28" fmla="*/ 14 w 90"/>
                <a:gd name="T29" fmla="*/ 68 h 71"/>
                <a:gd name="T30" fmla="*/ 1 w 90"/>
                <a:gd name="T31" fmla="*/ 57 h 71"/>
                <a:gd name="T32" fmla="*/ 1 w 90"/>
                <a:gd name="T33" fmla="*/ 57 h 7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0"/>
                <a:gd name="T52" fmla="*/ 0 h 71"/>
                <a:gd name="T53" fmla="*/ 90 w 90"/>
                <a:gd name="T54" fmla="*/ 71 h 7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0" h="71">
                  <a:moveTo>
                    <a:pt x="1" y="57"/>
                  </a:moveTo>
                  <a:lnTo>
                    <a:pt x="0" y="39"/>
                  </a:lnTo>
                  <a:lnTo>
                    <a:pt x="10" y="22"/>
                  </a:lnTo>
                  <a:lnTo>
                    <a:pt x="31" y="7"/>
                  </a:lnTo>
                  <a:lnTo>
                    <a:pt x="55" y="0"/>
                  </a:lnTo>
                  <a:lnTo>
                    <a:pt x="75" y="2"/>
                  </a:lnTo>
                  <a:lnTo>
                    <a:pt x="89" y="14"/>
                  </a:lnTo>
                  <a:lnTo>
                    <a:pt x="90" y="31"/>
                  </a:lnTo>
                  <a:lnTo>
                    <a:pt x="79" y="49"/>
                  </a:lnTo>
                  <a:lnTo>
                    <a:pt x="59" y="64"/>
                  </a:lnTo>
                  <a:lnTo>
                    <a:pt x="35" y="71"/>
                  </a:lnTo>
                  <a:lnTo>
                    <a:pt x="14" y="68"/>
                  </a:lnTo>
                  <a:lnTo>
                    <a:pt x="1" y="57"/>
                  </a:lnTo>
                  <a:close/>
                </a:path>
              </a:pathLst>
            </a:custGeom>
            <a:solidFill>
              <a:srgbClr val="CC77B8"/>
            </a:solidFill>
            <a:ln w="12700" cmpd="sng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21" name="Freeform 726"/>
            <p:cNvSpPr>
              <a:spLocks/>
            </p:cNvSpPr>
            <p:nvPr/>
          </p:nvSpPr>
          <p:spPr bwMode="auto">
            <a:xfrm>
              <a:off x="634" y="1407"/>
              <a:ext cx="94" cy="66"/>
            </a:xfrm>
            <a:custGeom>
              <a:avLst/>
              <a:gdLst>
                <a:gd name="T0" fmla="*/ 0 w 94"/>
                <a:gd name="T1" fmla="*/ 46 h 66"/>
                <a:gd name="T2" fmla="*/ 2 w 94"/>
                <a:gd name="T3" fmla="*/ 29 h 66"/>
                <a:gd name="T4" fmla="*/ 16 w 94"/>
                <a:gd name="T5" fmla="*/ 13 h 66"/>
                <a:gd name="T6" fmla="*/ 39 w 94"/>
                <a:gd name="T7" fmla="*/ 3 h 66"/>
                <a:gd name="T8" fmla="*/ 39 w 94"/>
                <a:gd name="T9" fmla="*/ 3 h 66"/>
                <a:gd name="T10" fmla="*/ 64 w 94"/>
                <a:gd name="T11" fmla="*/ 0 h 66"/>
                <a:gd name="T12" fmla="*/ 83 w 94"/>
                <a:gd name="T13" fmla="*/ 7 h 66"/>
                <a:gd name="T14" fmla="*/ 94 w 94"/>
                <a:gd name="T15" fmla="*/ 20 h 66"/>
                <a:gd name="T16" fmla="*/ 94 w 94"/>
                <a:gd name="T17" fmla="*/ 20 h 66"/>
                <a:gd name="T18" fmla="*/ 92 w 94"/>
                <a:gd name="T19" fmla="*/ 38 h 66"/>
                <a:gd name="T20" fmla="*/ 78 w 94"/>
                <a:gd name="T21" fmla="*/ 53 h 66"/>
                <a:gd name="T22" fmla="*/ 55 w 94"/>
                <a:gd name="T23" fmla="*/ 64 h 66"/>
                <a:gd name="T24" fmla="*/ 55 w 94"/>
                <a:gd name="T25" fmla="*/ 64 h 66"/>
                <a:gd name="T26" fmla="*/ 31 w 94"/>
                <a:gd name="T27" fmla="*/ 66 h 66"/>
                <a:gd name="T28" fmla="*/ 10 w 94"/>
                <a:gd name="T29" fmla="*/ 60 h 66"/>
                <a:gd name="T30" fmla="*/ 0 w 94"/>
                <a:gd name="T31" fmla="*/ 46 h 66"/>
                <a:gd name="T32" fmla="*/ 0 w 94"/>
                <a:gd name="T33" fmla="*/ 46 h 6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4"/>
                <a:gd name="T52" fmla="*/ 0 h 66"/>
                <a:gd name="T53" fmla="*/ 94 w 94"/>
                <a:gd name="T54" fmla="*/ 66 h 6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4" h="66">
                  <a:moveTo>
                    <a:pt x="0" y="46"/>
                  </a:moveTo>
                  <a:lnTo>
                    <a:pt x="2" y="29"/>
                  </a:lnTo>
                  <a:lnTo>
                    <a:pt x="16" y="13"/>
                  </a:lnTo>
                  <a:lnTo>
                    <a:pt x="39" y="3"/>
                  </a:lnTo>
                  <a:lnTo>
                    <a:pt x="64" y="0"/>
                  </a:lnTo>
                  <a:lnTo>
                    <a:pt x="83" y="7"/>
                  </a:lnTo>
                  <a:lnTo>
                    <a:pt x="94" y="20"/>
                  </a:lnTo>
                  <a:lnTo>
                    <a:pt x="92" y="38"/>
                  </a:lnTo>
                  <a:lnTo>
                    <a:pt x="78" y="53"/>
                  </a:lnTo>
                  <a:lnTo>
                    <a:pt x="55" y="64"/>
                  </a:lnTo>
                  <a:lnTo>
                    <a:pt x="31" y="66"/>
                  </a:lnTo>
                  <a:lnTo>
                    <a:pt x="10" y="6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CC77B8"/>
            </a:solidFill>
            <a:ln w="12700" cmpd="sng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22" name="Freeform 727"/>
            <p:cNvSpPr>
              <a:spLocks/>
            </p:cNvSpPr>
            <p:nvPr/>
          </p:nvSpPr>
          <p:spPr bwMode="auto">
            <a:xfrm>
              <a:off x="744" y="1303"/>
              <a:ext cx="63" cy="97"/>
            </a:xfrm>
            <a:custGeom>
              <a:avLst/>
              <a:gdLst>
                <a:gd name="T0" fmla="*/ 23 w 63"/>
                <a:gd name="T1" fmla="*/ 97 h 97"/>
                <a:gd name="T2" fmla="*/ 9 w 63"/>
                <a:gd name="T3" fmla="*/ 88 h 97"/>
                <a:gd name="T4" fmla="*/ 1 w 63"/>
                <a:gd name="T5" fmla="*/ 69 h 97"/>
                <a:gd name="T6" fmla="*/ 0 w 63"/>
                <a:gd name="T7" fmla="*/ 43 h 97"/>
                <a:gd name="T8" fmla="*/ 0 w 63"/>
                <a:gd name="T9" fmla="*/ 43 h 97"/>
                <a:gd name="T10" fmla="*/ 8 w 63"/>
                <a:gd name="T11" fmla="*/ 20 h 97"/>
                <a:gd name="T12" fmla="*/ 22 w 63"/>
                <a:gd name="T13" fmla="*/ 4 h 97"/>
                <a:gd name="T14" fmla="*/ 40 w 63"/>
                <a:gd name="T15" fmla="*/ 0 h 97"/>
                <a:gd name="T16" fmla="*/ 40 w 63"/>
                <a:gd name="T17" fmla="*/ 0 h 97"/>
                <a:gd name="T18" fmla="*/ 54 w 63"/>
                <a:gd name="T19" fmla="*/ 9 h 97"/>
                <a:gd name="T20" fmla="*/ 63 w 63"/>
                <a:gd name="T21" fmla="*/ 29 h 97"/>
                <a:gd name="T22" fmla="*/ 63 w 63"/>
                <a:gd name="T23" fmla="*/ 54 h 97"/>
                <a:gd name="T24" fmla="*/ 63 w 63"/>
                <a:gd name="T25" fmla="*/ 54 h 97"/>
                <a:gd name="T26" fmla="*/ 54 w 63"/>
                <a:gd name="T27" fmla="*/ 77 h 97"/>
                <a:gd name="T28" fmla="*/ 41 w 63"/>
                <a:gd name="T29" fmla="*/ 93 h 97"/>
                <a:gd name="T30" fmla="*/ 23 w 63"/>
                <a:gd name="T31" fmla="*/ 97 h 97"/>
                <a:gd name="T32" fmla="*/ 23 w 63"/>
                <a:gd name="T33" fmla="*/ 97 h 9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3"/>
                <a:gd name="T52" fmla="*/ 0 h 97"/>
                <a:gd name="T53" fmla="*/ 63 w 63"/>
                <a:gd name="T54" fmla="*/ 97 h 9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3" h="97">
                  <a:moveTo>
                    <a:pt x="23" y="97"/>
                  </a:moveTo>
                  <a:lnTo>
                    <a:pt x="9" y="88"/>
                  </a:lnTo>
                  <a:lnTo>
                    <a:pt x="1" y="69"/>
                  </a:lnTo>
                  <a:lnTo>
                    <a:pt x="0" y="43"/>
                  </a:lnTo>
                  <a:lnTo>
                    <a:pt x="8" y="20"/>
                  </a:lnTo>
                  <a:lnTo>
                    <a:pt x="22" y="4"/>
                  </a:lnTo>
                  <a:lnTo>
                    <a:pt x="40" y="0"/>
                  </a:lnTo>
                  <a:lnTo>
                    <a:pt x="54" y="9"/>
                  </a:lnTo>
                  <a:lnTo>
                    <a:pt x="63" y="29"/>
                  </a:lnTo>
                  <a:lnTo>
                    <a:pt x="63" y="54"/>
                  </a:lnTo>
                  <a:lnTo>
                    <a:pt x="54" y="77"/>
                  </a:lnTo>
                  <a:lnTo>
                    <a:pt x="41" y="93"/>
                  </a:lnTo>
                  <a:lnTo>
                    <a:pt x="23" y="97"/>
                  </a:lnTo>
                  <a:close/>
                </a:path>
              </a:pathLst>
            </a:custGeom>
            <a:solidFill>
              <a:srgbClr val="CC77B8"/>
            </a:solidFill>
            <a:ln w="12700" cmpd="sng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23" name="Freeform 728"/>
            <p:cNvSpPr>
              <a:spLocks/>
            </p:cNvSpPr>
            <p:nvPr/>
          </p:nvSpPr>
          <p:spPr bwMode="auto">
            <a:xfrm>
              <a:off x="577" y="1486"/>
              <a:ext cx="87" cy="77"/>
            </a:xfrm>
            <a:custGeom>
              <a:avLst/>
              <a:gdLst>
                <a:gd name="T0" fmla="*/ 83 w 87"/>
                <a:gd name="T1" fmla="*/ 69 h 77"/>
                <a:gd name="T2" fmla="*/ 67 w 87"/>
                <a:gd name="T3" fmla="*/ 77 h 77"/>
                <a:gd name="T4" fmla="*/ 47 w 87"/>
                <a:gd name="T5" fmla="*/ 76 h 77"/>
                <a:gd name="T6" fmla="*/ 24 w 87"/>
                <a:gd name="T7" fmla="*/ 64 h 77"/>
                <a:gd name="T8" fmla="*/ 24 w 87"/>
                <a:gd name="T9" fmla="*/ 64 h 77"/>
                <a:gd name="T10" fmla="*/ 8 w 87"/>
                <a:gd name="T11" fmla="*/ 45 h 77"/>
                <a:gd name="T12" fmla="*/ 0 w 87"/>
                <a:gd name="T13" fmla="*/ 26 h 77"/>
                <a:gd name="T14" fmla="*/ 5 w 87"/>
                <a:gd name="T15" fmla="*/ 9 h 77"/>
                <a:gd name="T16" fmla="*/ 5 w 87"/>
                <a:gd name="T17" fmla="*/ 9 h 77"/>
                <a:gd name="T18" fmla="*/ 20 w 87"/>
                <a:gd name="T19" fmla="*/ 0 h 77"/>
                <a:gd name="T20" fmla="*/ 41 w 87"/>
                <a:gd name="T21" fmla="*/ 2 h 77"/>
                <a:gd name="T22" fmla="*/ 63 w 87"/>
                <a:gd name="T23" fmla="*/ 14 h 77"/>
                <a:gd name="T24" fmla="*/ 63 w 87"/>
                <a:gd name="T25" fmla="*/ 14 h 77"/>
                <a:gd name="T26" fmla="*/ 80 w 87"/>
                <a:gd name="T27" fmla="*/ 32 h 77"/>
                <a:gd name="T28" fmla="*/ 87 w 87"/>
                <a:gd name="T29" fmla="*/ 52 h 77"/>
                <a:gd name="T30" fmla="*/ 83 w 87"/>
                <a:gd name="T31" fmla="*/ 69 h 77"/>
                <a:gd name="T32" fmla="*/ 83 w 87"/>
                <a:gd name="T33" fmla="*/ 69 h 7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7"/>
                <a:gd name="T52" fmla="*/ 0 h 77"/>
                <a:gd name="T53" fmla="*/ 87 w 87"/>
                <a:gd name="T54" fmla="*/ 77 h 7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7" h="77">
                  <a:moveTo>
                    <a:pt x="83" y="69"/>
                  </a:moveTo>
                  <a:lnTo>
                    <a:pt x="67" y="77"/>
                  </a:lnTo>
                  <a:lnTo>
                    <a:pt x="47" y="76"/>
                  </a:lnTo>
                  <a:lnTo>
                    <a:pt x="24" y="64"/>
                  </a:lnTo>
                  <a:lnTo>
                    <a:pt x="8" y="45"/>
                  </a:lnTo>
                  <a:lnTo>
                    <a:pt x="0" y="26"/>
                  </a:lnTo>
                  <a:lnTo>
                    <a:pt x="5" y="9"/>
                  </a:lnTo>
                  <a:lnTo>
                    <a:pt x="20" y="0"/>
                  </a:lnTo>
                  <a:lnTo>
                    <a:pt x="41" y="2"/>
                  </a:lnTo>
                  <a:lnTo>
                    <a:pt x="63" y="14"/>
                  </a:lnTo>
                  <a:lnTo>
                    <a:pt x="80" y="32"/>
                  </a:lnTo>
                  <a:lnTo>
                    <a:pt x="87" y="52"/>
                  </a:lnTo>
                  <a:lnTo>
                    <a:pt x="83" y="69"/>
                  </a:lnTo>
                  <a:close/>
                </a:path>
              </a:pathLst>
            </a:custGeom>
            <a:solidFill>
              <a:srgbClr val="CC77B8"/>
            </a:solidFill>
            <a:ln w="12700" cmpd="sng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24" name="Freeform 729"/>
            <p:cNvSpPr>
              <a:spLocks/>
            </p:cNvSpPr>
            <p:nvPr/>
          </p:nvSpPr>
          <p:spPr bwMode="auto">
            <a:xfrm>
              <a:off x="508" y="1555"/>
              <a:ext cx="96" cy="64"/>
            </a:xfrm>
            <a:custGeom>
              <a:avLst/>
              <a:gdLst>
                <a:gd name="T0" fmla="*/ 96 w 96"/>
                <a:gd name="T1" fmla="*/ 43 h 64"/>
                <a:gd name="T2" fmla="*/ 86 w 96"/>
                <a:gd name="T3" fmla="*/ 57 h 64"/>
                <a:gd name="T4" fmla="*/ 66 w 96"/>
                <a:gd name="T5" fmla="*/ 64 h 64"/>
                <a:gd name="T6" fmla="*/ 41 w 96"/>
                <a:gd name="T7" fmla="*/ 63 h 64"/>
                <a:gd name="T8" fmla="*/ 41 w 96"/>
                <a:gd name="T9" fmla="*/ 63 h 64"/>
                <a:gd name="T10" fmla="*/ 18 w 96"/>
                <a:gd name="T11" fmla="*/ 54 h 64"/>
                <a:gd name="T12" fmla="*/ 3 w 96"/>
                <a:gd name="T13" fmla="*/ 39 h 64"/>
                <a:gd name="T14" fmla="*/ 0 w 96"/>
                <a:gd name="T15" fmla="*/ 22 h 64"/>
                <a:gd name="T16" fmla="*/ 0 w 96"/>
                <a:gd name="T17" fmla="*/ 22 h 64"/>
                <a:gd name="T18" fmla="*/ 10 w 96"/>
                <a:gd name="T19" fmla="*/ 8 h 64"/>
                <a:gd name="T20" fmla="*/ 29 w 96"/>
                <a:gd name="T21" fmla="*/ 0 h 64"/>
                <a:gd name="T22" fmla="*/ 55 w 96"/>
                <a:gd name="T23" fmla="*/ 1 h 64"/>
                <a:gd name="T24" fmla="*/ 55 w 96"/>
                <a:gd name="T25" fmla="*/ 1 h 64"/>
                <a:gd name="T26" fmla="*/ 78 w 96"/>
                <a:gd name="T27" fmla="*/ 11 h 64"/>
                <a:gd name="T28" fmla="*/ 92 w 96"/>
                <a:gd name="T29" fmla="*/ 26 h 64"/>
                <a:gd name="T30" fmla="*/ 96 w 96"/>
                <a:gd name="T31" fmla="*/ 43 h 64"/>
                <a:gd name="T32" fmla="*/ 96 w 96"/>
                <a:gd name="T33" fmla="*/ 43 h 6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6"/>
                <a:gd name="T52" fmla="*/ 0 h 64"/>
                <a:gd name="T53" fmla="*/ 96 w 96"/>
                <a:gd name="T54" fmla="*/ 64 h 6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6" h="64">
                  <a:moveTo>
                    <a:pt x="96" y="43"/>
                  </a:moveTo>
                  <a:lnTo>
                    <a:pt x="86" y="57"/>
                  </a:lnTo>
                  <a:lnTo>
                    <a:pt x="66" y="64"/>
                  </a:lnTo>
                  <a:lnTo>
                    <a:pt x="41" y="63"/>
                  </a:lnTo>
                  <a:lnTo>
                    <a:pt x="18" y="54"/>
                  </a:lnTo>
                  <a:lnTo>
                    <a:pt x="3" y="39"/>
                  </a:lnTo>
                  <a:lnTo>
                    <a:pt x="0" y="22"/>
                  </a:lnTo>
                  <a:lnTo>
                    <a:pt x="10" y="8"/>
                  </a:lnTo>
                  <a:lnTo>
                    <a:pt x="29" y="0"/>
                  </a:lnTo>
                  <a:lnTo>
                    <a:pt x="55" y="1"/>
                  </a:lnTo>
                  <a:lnTo>
                    <a:pt x="78" y="11"/>
                  </a:lnTo>
                  <a:lnTo>
                    <a:pt x="92" y="26"/>
                  </a:lnTo>
                  <a:lnTo>
                    <a:pt x="96" y="43"/>
                  </a:lnTo>
                  <a:close/>
                </a:path>
              </a:pathLst>
            </a:custGeom>
            <a:solidFill>
              <a:srgbClr val="CC77B8"/>
            </a:solidFill>
            <a:ln w="12700" cmpd="sng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9164" name="Rectangle 730"/>
          <p:cNvSpPr>
            <a:spLocks noChangeArrowheads="1"/>
          </p:cNvSpPr>
          <p:nvPr/>
        </p:nvSpPr>
        <p:spPr bwMode="auto">
          <a:xfrm>
            <a:off x="1414463" y="4452938"/>
            <a:ext cx="363537" cy="361950"/>
          </a:xfrm>
          <a:prstGeom prst="rect">
            <a:avLst/>
          </a:prstGeom>
          <a:solidFill>
            <a:srgbClr val="656565"/>
          </a:solidFill>
          <a:ln w="9525">
            <a:noFill/>
            <a:miter lim="800000"/>
            <a:headEnd/>
            <a:tailEnd/>
          </a:ln>
        </p:spPr>
        <p:txBody>
          <a:bodyPr lIns="102833" tIns="51417" rIns="102833" bIns="51417"/>
          <a:lstStyle/>
          <a:p>
            <a:r>
              <a:rPr lang="en-US" altLang="en-US" sz="2000" b="1">
                <a:solidFill>
                  <a:schemeClr val="bg1"/>
                </a:solidFill>
              </a:rPr>
              <a:t>1</a:t>
            </a:r>
            <a:endParaRPr lang="en-US" altLang="en-US" sz="2000" b="1"/>
          </a:p>
        </p:txBody>
      </p:sp>
      <p:grpSp>
        <p:nvGrpSpPr>
          <p:cNvPr id="49165" name="Group 775"/>
          <p:cNvGrpSpPr>
            <a:grpSpLocks/>
          </p:cNvGrpSpPr>
          <p:nvPr/>
        </p:nvGrpSpPr>
        <p:grpSpPr bwMode="auto">
          <a:xfrm>
            <a:off x="746125" y="2028825"/>
            <a:ext cx="474663" cy="355600"/>
            <a:chOff x="400" y="1152"/>
            <a:chExt cx="266" cy="199"/>
          </a:xfrm>
        </p:grpSpPr>
        <p:sp>
          <p:nvSpPr>
            <p:cNvPr id="49910" name="Freeform 736"/>
            <p:cNvSpPr>
              <a:spLocks/>
            </p:cNvSpPr>
            <p:nvPr/>
          </p:nvSpPr>
          <p:spPr bwMode="auto">
            <a:xfrm>
              <a:off x="619" y="1152"/>
              <a:ext cx="47" cy="167"/>
            </a:xfrm>
            <a:custGeom>
              <a:avLst/>
              <a:gdLst>
                <a:gd name="T0" fmla="*/ 0 w 31"/>
                <a:gd name="T1" fmla="*/ 0 h 126"/>
                <a:gd name="T2" fmla="*/ 74 w 31"/>
                <a:gd name="T3" fmla="*/ 74 h 126"/>
                <a:gd name="T4" fmla="*/ 135 w 31"/>
                <a:gd name="T5" fmla="*/ 150 h 126"/>
                <a:gd name="T6" fmla="*/ 174 w 31"/>
                <a:gd name="T7" fmla="*/ 236 h 126"/>
                <a:gd name="T8" fmla="*/ 217 w 31"/>
                <a:gd name="T9" fmla="*/ 319 h 126"/>
                <a:gd name="T10" fmla="*/ 237 w 31"/>
                <a:gd name="T11" fmla="*/ 415 h 126"/>
                <a:gd name="T12" fmla="*/ 249 w 31"/>
                <a:gd name="T13" fmla="*/ 514 h 1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"/>
                <a:gd name="T22" fmla="*/ 0 h 126"/>
                <a:gd name="T23" fmla="*/ 31 w 31"/>
                <a:gd name="T24" fmla="*/ 126 h 1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" h="126">
                  <a:moveTo>
                    <a:pt x="0" y="0"/>
                  </a:moveTo>
                  <a:lnTo>
                    <a:pt x="9" y="18"/>
                  </a:lnTo>
                  <a:lnTo>
                    <a:pt x="17" y="36"/>
                  </a:lnTo>
                  <a:lnTo>
                    <a:pt x="22" y="57"/>
                  </a:lnTo>
                  <a:lnTo>
                    <a:pt x="27" y="78"/>
                  </a:lnTo>
                  <a:lnTo>
                    <a:pt x="30" y="101"/>
                  </a:lnTo>
                  <a:lnTo>
                    <a:pt x="31" y="126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prstDash val="solid"/>
              <a:round/>
              <a:headEnd type="none" w="med" len="med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11" name="Freeform 737"/>
            <p:cNvSpPr>
              <a:spLocks/>
            </p:cNvSpPr>
            <p:nvPr/>
          </p:nvSpPr>
          <p:spPr bwMode="auto">
            <a:xfrm>
              <a:off x="400" y="1152"/>
              <a:ext cx="128" cy="61"/>
            </a:xfrm>
            <a:custGeom>
              <a:avLst/>
              <a:gdLst>
                <a:gd name="T0" fmla="*/ 0 w 81"/>
                <a:gd name="T1" fmla="*/ 247 h 43"/>
                <a:gd name="T2" fmla="*/ 150 w 81"/>
                <a:gd name="T3" fmla="*/ 155 h 43"/>
                <a:gd name="T4" fmla="*/ 335 w 81"/>
                <a:gd name="T5" fmla="*/ 87 h 43"/>
                <a:gd name="T6" fmla="*/ 550 w 81"/>
                <a:gd name="T7" fmla="*/ 37 h 43"/>
                <a:gd name="T8" fmla="*/ 796 w 81"/>
                <a:gd name="T9" fmla="*/ 0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1"/>
                <a:gd name="T16" fmla="*/ 0 h 43"/>
                <a:gd name="T17" fmla="*/ 81 w 81"/>
                <a:gd name="T18" fmla="*/ 43 h 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1" h="43">
                  <a:moveTo>
                    <a:pt x="0" y="43"/>
                  </a:moveTo>
                  <a:lnTo>
                    <a:pt x="15" y="27"/>
                  </a:lnTo>
                  <a:lnTo>
                    <a:pt x="34" y="15"/>
                  </a:lnTo>
                  <a:lnTo>
                    <a:pt x="56" y="6"/>
                  </a:lnTo>
                  <a:lnTo>
                    <a:pt x="81" y="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12" name="Freeform 738"/>
            <p:cNvSpPr>
              <a:spLocks/>
            </p:cNvSpPr>
            <p:nvPr/>
          </p:nvSpPr>
          <p:spPr bwMode="auto">
            <a:xfrm>
              <a:off x="461" y="1200"/>
              <a:ext cx="67" cy="151"/>
            </a:xfrm>
            <a:custGeom>
              <a:avLst/>
              <a:gdLst>
                <a:gd name="T0" fmla="*/ 0 w 19"/>
                <a:gd name="T1" fmla="*/ 343 h 123"/>
                <a:gd name="T2" fmla="*/ 0 w 19"/>
                <a:gd name="T3" fmla="*/ 284 h 123"/>
                <a:gd name="T4" fmla="*/ 610 w 19"/>
                <a:gd name="T5" fmla="*/ 221 h 123"/>
                <a:gd name="T6" fmla="*/ 1717 w 19"/>
                <a:gd name="T7" fmla="*/ 163 h 123"/>
                <a:gd name="T8" fmla="*/ 3244 w 19"/>
                <a:gd name="T9" fmla="*/ 107 h 123"/>
                <a:gd name="T10" fmla="*/ 6055 w 19"/>
                <a:gd name="T11" fmla="*/ 52 h 123"/>
                <a:gd name="T12" fmla="*/ 10346 w 19"/>
                <a:gd name="T13" fmla="*/ 0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123"/>
                <a:gd name="T23" fmla="*/ 19 w 19"/>
                <a:gd name="T24" fmla="*/ 123 h 12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123">
                  <a:moveTo>
                    <a:pt x="0" y="123"/>
                  </a:moveTo>
                  <a:lnTo>
                    <a:pt x="0" y="102"/>
                  </a:lnTo>
                  <a:lnTo>
                    <a:pt x="1" y="80"/>
                  </a:lnTo>
                  <a:lnTo>
                    <a:pt x="3" y="59"/>
                  </a:lnTo>
                  <a:lnTo>
                    <a:pt x="6" y="38"/>
                  </a:lnTo>
                  <a:lnTo>
                    <a:pt x="11" y="19"/>
                  </a:lnTo>
                  <a:lnTo>
                    <a:pt x="19" y="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9166" name="Text Box 766"/>
          <p:cNvSpPr txBox="1">
            <a:spLocks noChangeArrowheads="1"/>
          </p:cNvSpPr>
          <p:nvPr/>
        </p:nvSpPr>
        <p:spPr bwMode="auto">
          <a:xfrm>
            <a:off x="188913" y="3571875"/>
            <a:ext cx="1736725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2833" tIns="51417" rIns="102833" bIns="51417">
            <a:spAutoFit/>
          </a:bodyPr>
          <a:lstStyle/>
          <a:p>
            <a:r>
              <a:rPr lang="en-US" altLang="en-US" sz="2000" b="1"/>
              <a:t>Endocytosis</a:t>
            </a:r>
          </a:p>
        </p:txBody>
      </p:sp>
      <p:sp>
        <p:nvSpPr>
          <p:cNvPr id="49167" name="Freeform 777"/>
          <p:cNvSpPr>
            <a:spLocks/>
          </p:cNvSpPr>
          <p:nvPr/>
        </p:nvSpPr>
        <p:spPr bwMode="auto">
          <a:xfrm>
            <a:off x="7359650" y="2898775"/>
            <a:ext cx="1638300" cy="1984375"/>
          </a:xfrm>
          <a:custGeom>
            <a:avLst/>
            <a:gdLst>
              <a:gd name="T0" fmla="*/ 2147483647 w 917"/>
              <a:gd name="T1" fmla="*/ 2147483647 h 1112"/>
              <a:gd name="T2" fmla="*/ 2147483647 w 917"/>
              <a:gd name="T3" fmla="*/ 2147483647 h 1112"/>
              <a:gd name="T4" fmla="*/ 2147483647 w 917"/>
              <a:gd name="T5" fmla="*/ 2147483647 h 1112"/>
              <a:gd name="T6" fmla="*/ 2147483647 w 917"/>
              <a:gd name="T7" fmla="*/ 2147483647 h 1112"/>
              <a:gd name="T8" fmla="*/ 2147483647 w 917"/>
              <a:gd name="T9" fmla="*/ 2147483647 h 1112"/>
              <a:gd name="T10" fmla="*/ 2147483647 w 917"/>
              <a:gd name="T11" fmla="*/ 2147483647 h 1112"/>
              <a:gd name="T12" fmla="*/ 2147483647 w 917"/>
              <a:gd name="T13" fmla="*/ 2147483647 h 1112"/>
              <a:gd name="T14" fmla="*/ 2147483647 w 917"/>
              <a:gd name="T15" fmla="*/ 2147483647 h 1112"/>
              <a:gd name="T16" fmla="*/ 2147483647 w 917"/>
              <a:gd name="T17" fmla="*/ 2147483647 h 1112"/>
              <a:gd name="T18" fmla="*/ 2147483647 w 917"/>
              <a:gd name="T19" fmla="*/ 2147483647 h 1112"/>
              <a:gd name="T20" fmla="*/ 2147483647 w 917"/>
              <a:gd name="T21" fmla="*/ 2147483647 h 1112"/>
              <a:gd name="T22" fmla="*/ 2147483647 w 917"/>
              <a:gd name="T23" fmla="*/ 2147483647 h 1112"/>
              <a:gd name="T24" fmla="*/ 2147483647 w 917"/>
              <a:gd name="T25" fmla="*/ 2147483647 h 1112"/>
              <a:gd name="T26" fmla="*/ 2147483647 w 917"/>
              <a:gd name="T27" fmla="*/ 2147483647 h 1112"/>
              <a:gd name="T28" fmla="*/ 2147483647 w 917"/>
              <a:gd name="T29" fmla="*/ 2147483647 h 1112"/>
              <a:gd name="T30" fmla="*/ 2147483647 w 917"/>
              <a:gd name="T31" fmla="*/ 2147483647 h 1112"/>
              <a:gd name="T32" fmla="*/ 2147483647 w 917"/>
              <a:gd name="T33" fmla="*/ 2147483647 h 1112"/>
              <a:gd name="T34" fmla="*/ 2147483647 w 917"/>
              <a:gd name="T35" fmla="*/ 2147483647 h 1112"/>
              <a:gd name="T36" fmla="*/ 2147483647 w 917"/>
              <a:gd name="T37" fmla="*/ 2147483647 h 1112"/>
              <a:gd name="T38" fmla="*/ 2147483647 w 917"/>
              <a:gd name="T39" fmla="*/ 2147483647 h 1112"/>
              <a:gd name="T40" fmla="*/ 2147483647 w 917"/>
              <a:gd name="T41" fmla="*/ 2147483647 h 1112"/>
              <a:gd name="T42" fmla="*/ 2147483647 w 917"/>
              <a:gd name="T43" fmla="*/ 2147483647 h 1112"/>
              <a:gd name="T44" fmla="*/ 2147483647 w 917"/>
              <a:gd name="T45" fmla="*/ 2147483647 h 1112"/>
              <a:gd name="T46" fmla="*/ 2147483647 w 917"/>
              <a:gd name="T47" fmla="*/ 2147483647 h 1112"/>
              <a:gd name="T48" fmla="*/ 2147483647 w 917"/>
              <a:gd name="T49" fmla="*/ 2147483647 h 1112"/>
              <a:gd name="T50" fmla="*/ 2147483647 w 917"/>
              <a:gd name="T51" fmla="*/ 2147483647 h 1112"/>
              <a:gd name="T52" fmla="*/ 2147483647 w 917"/>
              <a:gd name="T53" fmla="*/ 0 h 1112"/>
              <a:gd name="T54" fmla="*/ 2147483647 w 917"/>
              <a:gd name="T55" fmla="*/ 0 h 1112"/>
              <a:gd name="T56" fmla="*/ 0 w 917"/>
              <a:gd name="T57" fmla="*/ 0 h 1112"/>
              <a:gd name="T58" fmla="*/ 0 w 917"/>
              <a:gd name="T59" fmla="*/ 2147483647 h 1112"/>
              <a:gd name="T60" fmla="*/ 2147483647 w 917"/>
              <a:gd name="T61" fmla="*/ 0 h 1112"/>
              <a:gd name="T62" fmla="*/ 2147483647 w 917"/>
              <a:gd name="T63" fmla="*/ 0 h 1112"/>
              <a:gd name="T64" fmla="*/ 2147483647 w 917"/>
              <a:gd name="T65" fmla="*/ 0 h 1112"/>
              <a:gd name="T66" fmla="*/ 2147483647 w 917"/>
              <a:gd name="T67" fmla="*/ 2147483647 h 1112"/>
              <a:gd name="T68" fmla="*/ 2147483647 w 917"/>
              <a:gd name="T69" fmla="*/ 2147483647 h 1112"/>
              <a:gd name="T70" fmla="*/ 2147483647 w 917"/>
              <a:gd name="T71" fmla="*/ 2147483647 h 1112"/>
              <a:gd name="T72" fmla="*/ 2147483647 w 917"/>
              <a:gd name="T73" fmla="*/ 2147483647 h 111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917"/>
              <a:gd name="T112" fmla="*/ 0 h 1112"/>
              <a:gd name="T113" fmla="*/ 917 w 917"/>
              <a:gd name="T114" fmla="*/ 1112 h 111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917" h="1112">
                <a:moveTo>
                  <a:pt x="772" y="40"/>
                </a:moveTo>
                <a:lnTo>
                  <a:pt x="766" y="49"/>
                </a:lnTo>
                <a:lnTo>
                  <a:pt x="759" y="59"/>
                </a:lnTo>
                <a:lnTo>
                  <a:pt x="752" y="68"/>
                </a:lnTo>
                <a:lnTo>
                  <a:pt x="744" y="79"/>
                </a:lnTo>
                <a:lnTo>
                  <a:pt x="736" y="89"/>
                </a:lnTo>
                <a:lnTo>
                  <a:pt x="726" y="101"/>
                </a:lnTo>
                <a:lnTo>
                  <a:pt x="716" y="112"/>
                </a:lnTo>
                <a:lnTo>
                  <a:pt x="705" y="123"/>
                </a:lnTo>
                <a:lnTo>
                  <a:pt x="693" y="135"/>
                </a:lnTo>
                <a:lnTo>
                  <a:pt x="681" y="146"/>
                </a:lnTo>
                <a:lnTo>
                  <a:pt x="668" y="156"/>
                </a:lnTo>
                <a:lnTo>
                  <a:pt x="653" y="167"/>
                </a:lnTo>
                <a:lnTo>
                  <a:pt x="638" y="177"/>
                </a:lnTo>
                <a:lnTo>
                  <a:pt x="622" y="186"/>
                </a:lnTo>
                <a:lnTo>
                  <a:pt x="605" y="195"/>
                </a:lnTo>
                <a:lnTo>
                  <a:pt x="587" y="203"/>
                </a:lnTo>
                <a:lnTo>
                  <a:pt x="567" y="210"/>
                </a:lnTo>
                <a:lnTo>
                  <a:pt x="547" y="216"/>
                </a:lnTo>
                <a:lnTo>
                  <a:pt x="525" y="221"/>
                </a:lnTo>
                <a:lnTo>
                  <a:pt x="503" y="224"/>
                </a:lnTo>
                <a:lnTo>
                  <a:pt x="479" y="226"/>
                </a:lnTo>
                <a:lnTo>
                  <a:pt x="454" y="227"/>
                </a:lnTo>
                <a:lnTo>
                  <a:pt x="429" y="226"/>
                </a:lnTo>
                <a:lnTo>
                  <a:pt x="405" y="224"/>
                </a:lnTo>
                <a:lnTo>
                  <a:pt x="382" y="221"/>
                </a:lnTo>
                <a:lnTo>
                  <a:pt x="361" y="216"/>
                </a:lnTo>
                <a:lnTo>
                  <a:pt x="341" y="210"/>
                </a:lnTo>
                <a:lnTo>
                  <a:pt x="321" y="203"/>
                </a:lnTo>
                <a:lnTo>
                  <a:pt x="303" y="195"/>
                </a:lnTo>
                <a:lnTo>
                  <a:pt x="286" y="186"/>
                </a:lnTo>
                <a:lnTo>
                  <a:pt x="270" y="177"/>
                </a:lnTo>
                <a:lnTo>
                  <a:pt x="255" y="167"/>
                </a:lnTo>
                <a:lnTo>
                  <a:pt x="240" y="156"/>
                </a:lnTo>
                <a:lnTo>
                  <a:pt x="227" y="146"/>
                </a:lnTo>
                <a:lnTo>
                  <a:pt x="214" y="135"/>
                </a:lnTo>
                <a:lnTo>
                  <a:pt x="202" y="123"/>
                </a:lnTo>
                <a:lnTo>
                  <a:pt x="192" y="112"/>
                </a:lnTo>
                <a:lnTo>
                  <a:pt x="182" y="101"/>
                </a:lnTo>
                <a:lnTo>
                  <a:pt x="172" y="89"/>
                </a:lnTo>
                <a:lnTo>
                  <a:pt x="163" y="79"/>
                </a:lnTo>
                <a:lnTo>
                  <a:pt x="155" y="68"/>
                </a:lnTo>
                <a:lnTo>
                  <a:pt x="148" y="59"/>
                </a:lnTo>
                <a:lnTo>
                  <a:pt x="142" y="49"/>
                </a:lnTo>
                <a:lnTo>
                  <a:pt x="135" y="40"/>
                </a:lnTo>
                <a:lnTo>
                  <a:pt x="128" y="31"/>
                </a:lnTo>
                <a:lnTo>
                  <a:pt x="122" y="21"/>
                </a:lnTo>
                <a:lnTo>
                  <a:pt x="117" y="15"/>
                </a:lnTo>
                <a:lnTo>
                  <a:pt x="107" y="9"/>
                </a:lnTo>
                <a:lnTo>
                  <a:pt x="89" y="4"/>
                </a:lnTo>
                <a:lnTo>
                  <a:pt x="63" y="0"/>
                </a:lnTo>
                <a:lnTo>
                  <a:pt x="47" y="0"/>
                </a:lnTo>
                <a:lnTo>
                  <a:pt x="16" y="0"/>
                </a:lnTo>
                <a:lnTo>
                  <a:pt x="0" y="0"/>
                </a:lnTo>
                <a:lnTo>
                  <a:pt x="0" y="1112"/>
                </a:lnTo>
                <a:lnTo>
                  <a:pt x="917" y="1112"/>
                </a:lnTo>
                <a:lnTo>
                  <a:pt x="917" y="0"/>
                </a:lnTo>
                <a:lnTo>
                  <a:pt x="902" y="0"/>
                </a:lnTo>
                <a:lnTo>
                  <a:pt x="873" y="0"/>
                </a:lnTo>
                <a:lnTo>
                  <a:pt x="858" y="0"/>
                </a:lnTo>
                <a:lnTo>
                  <a:pt x="826" y="3"/>
                </a:lnTo>
                <a:lnTo>
                  <a:pt x="803" y="8"/>
                </a:lnTo>
                <a:lnTo>
                  <a:pt x="791" y="15"/>
                </a:lnTo>
                <a:lnTo>
                  <a:pt x="786" y="21"/>
                </a:lnTo>
                <a:lnTo>
                  <a:pt x="779" y="31"/>
                </a:lnTo>
                <a:lnTo>
                  <a:pt x="772" y="40"/>
                </a:lnTo>
                <a:close/>
              </a:path>
            </a:pathLst>
          </a:custGeom>
          <a:solidFill>
            <a:srgbClr val="FDEFCA"/>
          </a:solidFill>
          <a:ln w="9525">
            <a:noFill/>
            <a:round/>
            <a:headEnd/>
            <a:tailEnd/>
          </a:ln>
        </p:spPr>
        <p:txBody>
          <a:bodyPr lIns="102833" tIns="51417" rIns="102833" bIns="51417"/>
          <a:lstStyle/>
          <a:p>
            <a:endParaRPr lang="en-US"/>
          </a:p>
        </p:txBody>
      </p:sp>
      <p:sp>
        <p:nvSpPr>
          <p:cNvPr id="49168" name="Freeform 778"/>
          <p:cNvSpPr>
            <a:spLocks/>
          </p:cNvSpPr>
          <p:nvPr/>
        </p:nvSpPr>
        <p:spPr bwMode="auto">
          <a:xfrm>
            <a:off x="7358063" y="1717675"/>
            <a:ext cx="1639887" cy="1228725"/>
          </a:xfrm>
          <a:custGeom>
            <a:avLst/>
            <a:gdLst>
              <a:gd name="T0" fmla="*/ 0 w 918"/>
              <a:gd name="T1" fmla="*/ 2147483647 h 689"/>
              <a:gd name="T2" fmla="*/ 2147483647 w 918"/>
              <a:gd name="T3" fmla="*/ 2147483647 h 689"/>
              <a:gd name="T4" fmla="*/ 2147483647 w 918"/>
              <a:gd name="T5" fmla="*/ 2147483647 h 689"/>
              <a:gd name="T6" fmla="*/ 2147483647 w 918"/>
              <a:gd name="T7" fmla="*/ 2147483647 h 689"/>
              <a:gd name="T8" fmla="*/ 2147483647 w 918"/>
              <a:gd name="T9" fmla="*/ 2147483647 h 689"/>
              <a:gd name="T10" fmla="*/ 2147483647 w 918"/>
              <a:gd name="T11" fmla="*/ 2147483647 h 689"/>
              <a:gd name="T12" fmla="*/ 2147483647 w 918"/>
              <a:gd name="T13" fmla="*/ 2147483647 h 689"/>
              <a:gd name="T14" fmla="*/ 2147483647 w 918"/>
              <a:gd name="T15" fmla="*/ 2147483647 h 689"/>
              <a:gd name="T16" fmla="*/ 2147483647 w 918"/>
              <a:gd name="T17" fmla="*/ 2147483647 h 689"/>
              <a:gd name="T18" fmla="*/ 2147483647 w 918"/>
              <a:gd name="T19" fmla="*/ 2147483647 h 689"/>
              <a:gd name="T20" fmla="*/ 2147483647 w 918"/>
              <a:gd name="T21" fmla="*/ 2147483647 h 689"/>
              <a:gd name="T22" fmla="*/ 2147483647 w 918"/>
              <a:gd name="T23" fmla="*/ 2147483647 h 689"/>
              <a:gd name="T24" fmla="*/ 2147483647 w 918"/>
              <a:gd name="T25" fmla="*/ 2147483647 h 689"/>
              <a:gd name="T26" fmla="*/ 2147483647 w 918"/>
              <a:gd name="T27" fmla="*/ 2147483647 h 689"/>
              <a:gd name="T28" fmla="*/ 2147483647 w 918"/>
              <a:gd name="T29" fmla="*/ 2147483647 h 689"/>
              <a:gd name="T30" fmla="*/ 2147483647 w 918"/>
              <a:gd name="T31" fmla="*/ 2147483647 h 689"/>
              <a:gd name="T32" fmla="*/ 2147483647 w 918"/>
              <a:gd name="T33" fmla="*/ 2147483647 h 689"/>
              <a:gd name="T34" fmla="*/ 2147483647 w 918"/>
              <a:gd name="T35" fmla="*/ 2147483647 h 689"/>
              <a:gd name="T36" fmla="*/ 2147483647 w 918"/>
              <a:gd name="T37" fmla="*/ 2147483647 h 689"/>
              <a:gd name="T38" fmla="*/ 2147483647 w 918"/>
              <a:gd name="T39" fmla="*/ 2147483647 h 689"/>
              <a:gd name="T40" fmla="*/ 2147483647 w 918"/>
              <a:gd name="T41" fmla="*/ 2147483647 h 689"/>
              <a:gd name="T42" fmla="*/ 2147483647 w 918"/>
              <a:gd name="T43" fmla="*/ 2147483647 h 689"/>
              <a:gd name="T44" fmla="*/ 2147483647 w 918"/>
              <a:gd name="T45" fmla="*/ 2147483647 h 689"/>
              <a:gd name="T46" fmla="*/ 2147483647 w 918"/>
              <a:gd name="T47" fmla="*/ 2147483647 h 689"/>
              <a:gd name="T48" fmla="*/ 2147483647 w 918"/>
              <a:gd name="T49" fmla="*/ 2147483647 h 689"/>
              <a:gd name="T50" fmla="*/ 2147483647 w 918"/>
              <a:gd name="T51" fmla="*/ 2147483647 h 689"/>
              <a:gd name="T52" fmla="*/ 2147483647 w 918"/>
              <a:gd name="T53" fmla="*/ 2147483647 h 689"/>
              <a:gd name="T54" fmla="*/ 2147483647 w 918"/>
              <a:gd name="T55" fmla="*/ 2147483647 h 689"/>
              <a:gd name="T56" fmla="*/ 2147483647 w 918"/>
              <a:gd name="T57" fmla="*/ 2147483647 h 689"/>
              <a:gd name="T58" fmla="*/ 2147483647 w 918"/>
              <a:gd name="T59" fmla="*/ 2147483647 h 689"/>
              <a:gd name="T60" fmla="*/ 2147483647 w 918"/>
              <a:gd name="T61" fmla="*/ 2147483647 h 689"/>
              <a:gd name="T62" fmla="*/ 2147483647 w 918"/>
              <a:gd name="T63" fmla="*/ 2147483647 h 689"/>
              <a:gd name="T64" fmla="*/ 2147483647 w 918"/>
              <a:gd name="T65" fmla="*/ 2147483647 h 689"/>
              <a:gd name="T66" fmla="*/ 2147483647 w 918"/>
              <a:gd name="T67" fmla="*/ 2147483647 h 689"/>
              <a:gd name="T68" fmla="*/ 2147483647 w 918"/>
              <a:gd name="T69" fmla="*/ 0 h 68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918"/>
              <a:gd name="T106" fmla="*/ 0 h 689"/>
              <a:gd name="T107" fmla="*/ 918 w 918"/>
              <a:gd name="T108" fmla="*/ 689 h 689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918" h="689">
                <a:moveTo>
                  <a:pt x="0" y="0"/>
                </a:moveTo>
                <a:lnTo>
                  <a:pt x="0" y="462"/>
                </a:lnTo>
                <a:lnTo>
                  <a:pt x="1" y="462"/>
                </a:lnTo>
                <a:lnTo>
                  <a:pt x="13" y="462"/>
                </a:lnTo>
                <a:lnTo>
                  <a:pt x="38" y="462"/>
                </a:lnTo>
                <a:lnTo>
                  <a:pt x="50" y="462"/>
                </a:lnTo>
                <a:lnTo>
                  <a:pt x="64" y="462"/>
                </a:lnTo>
                <a:lnTo>
                  <a:pt x="79" y="463"/>
                </a:lnTo>
                <a:lnTo>
                  <a:pt x="95" y="464"/>
                </a:lnTo>
                <a:lnTo>
                  <a:pt x="113" y="466"/>
                </a:lnTo>
                <a:lnTo>
                  <a:pt x="131" y="470"/>
                </a:lnTo>
                <a:lnTo>
                  <a:pt x="150" y="474"/>
                </a:lnTo>
                <a:lnTo>
                  <a:pt x="169" y="480"/>
                </a:lnTo>
                <a:lnTo>
                  <a:pt x="188" y="487"/>
                </a:lnTo>
                <a:lnTo>
                  <a:pt x="207" y="497"/>
                </a:lnTo>
                <a:lnTo>
                  <a:pt x="225" y="508"/>
                </a:lnTo>
                <a:lnTo>
                  <a:pt x="243" y="520"/>
                </a:lnTo>
                <a:lnTo>
                  <a:pt x="260" y="535"/>
                </a:lnTo>
                <a:lnTo>
                  <a:pt x="274" y="551"/>
                </a:lnTo>
                <a:lnTo>
                  <a:pt x="288" y="569"/>
                </a:lnTo>
                <a:lnTo>
                  <a:pt x="301" y="588"/>
                </a:lnTo>
                <a:lnTo>
                  <a:pt x="313" y="606"/>
                </a:lnTo>
                <a:lnTo>
                  <a:pt x="326" y="622"/>
                </a:lnTo>
                <a:lnTo>
                  <a:pt x="338" y="636"/>
                </a:lnTo>
                <a:lnTo>
                  <a:pt x="351" y="650"/>
                </a:lnTo>
                <a:lnTo>
                  <a:pt x="365" y="661"/>
                </a:lnTo>
                <a:lnTo>
                  <a:pt x="380" y="671"/>
                </a:lnTo>
                <a:lnTo>
                  <a:pt x="395" y="678"/>
                </a:lnTo>
                <a:lnTo>
                  <a:pt x="413" y="684"/>
                </a:lnTo>
                <a:lnTo>
                  <a:pt x="433" y="688"/>
                </a:lnTo>
                <a:lnTo>
                  <a:pt x="455" y="689"/>
                </a:lnTo>
                <a:lnTo>
                  <a:pt x="477" y="688"/>
                </a:lnTo>
                <a:lnTo>
                  <a:pt x="496" y="684"/>
                </a:lnTo>
                <a:lnTo>
                  <a:pt x="514" y="678"/>
                </a:lnTo>
                <a:lnTo>
                  <a:pt x="530" y="671"/>
                </a:lnTo>
                <a:lnTo>
                  <a:pt x="545" y="661"/>
                </a:lnTo>
                <a:lnTo>
                  <a:pt x="559" y="650"/>
                </a:lnTo>
                <a:lnTo>
                  <a:pt x="571" y="636"/>
                </a:lnTo>
                <a:lnTo>
                  <a:pt x="584" y="622"/>
                </a:lnTo>
                <a:lnTo>
                  <a:pt x="596" y="606"/>
                </a:lnTo>
                <a:lnTo>
                  <a:pt x="609" y="588"/>
                </a:lnTo>
                <a:lnTo>
                  <a:pt x="622" y="569"/>
                </a:lnTo>
                <a:lnTo>
                  <a:pt x="636" y="551"/>
                </a:lnTo>
                <a:lnTo>
                  <a:pt x="650" y="535"/>
                </a:lnTo>
                <a:lnTo>
                  <a:pt x="667" y="520"/>
                </a:lnTo>
                <a:lnTo>
                  <a:pt x="684" y="508"/>
                </a:lnTo>
                <a:lnTo>
                  <a:pt x="703" y="497"/>
                </a:lnTo>
                <a:lnTo>
                  <a:pt x="722" y="487"/>
                </a:lnTo>
                <a:lnTo>
                  <a:pt x="741" y="480"/>
                </a:lnTo>
                <a:lnTo>
                  <a:pt x="760" y="474"/>
                </a:lnTo>
                <a:lnTo>
                  <a:pt x="779" y="470"/>
                </a:lnTo>
                <a:lnTo>
                  <a:pt x="797" y="466"/>
                </a:lnTo>
                <a:lnTo>
                  <a:pt x="815" y="464"/>
                </a:lnTo>
                <a:lnTo>
                  <a:pt x="831" y="463"/>
                </a:lnTo>
                <a:lnTo>
                  <a:pt x="846" y="462"/>
                </a:lnTo>
                <a:lnTo>
                  <a:pt x="859" y="462"/>
                </a:lnTo>
                <a:lnTo>
                  <a:pt x="874" y="462"/>
                </a:lnTo>
                <a:lnTo>
                  <a:pt x="903" y="462"/>
                </a:lnTo>
                <a:lnTo>
                  <a:pt x="918" y="462"/>
                </a:lnTo>
                <a:lnTo>
                  <a:pt x="918" y="0"/>
                </a:lnTo>
                <a:lnTo>
                  <a:pt x="0" y="0"/>
                </a:lnTo>
                <a:close/>
              </a:path>
            </a:pathLst>
          </a:custGeom>
          <a:solidFill>
            <a:srgbClr val="E5F5EC"/>
          </a:solidFill>
          <a:ln w="9525">
            <a:noFill/>
            <a:round/>
            <a:headEnd/>
            <a:tailEnd/>
          </a:ln>
        </p:spPr>
        <p:txBody>
          <a:bodyPr lIns="102833" tIns="51417" rIns="102833" bIns="51417"/>
          <a:lstStyle/>
          <a:p>
            <a:endParaRPr lang="en-US"/>
          </a:p>
        </p:txBody>
      </p:sp>
      <p:grpSp>
        <p:nvGrpSpPr>
          <p:cNvPr id="49169" name="Group 779"/>
          <p:cNvGrpSpPr>
            <a:grpSpLocks/>
          </p:cNvGrpSpPr>
          <p:nvPr/>
        </p:nvGrpSpPr>
        <p:grpSpPr bwMode="auto">
          <a:xfrm>
            <a:off x="7359650" y="2495550"/>
            <a:ext cx="1639888" cy="847725"/>
            <a:chOff x="111" y="1413"/>
            <a:chExt cx="918" cy="475"/>
          </a:xfrm>
        </p:grpSpPr>
        <p:sp>
          <p:nvSpPr>
            <p:cNvPr id="49777" name="Freeform 780"/>
            <p:cNvSpPr>
              <a:spLocks/>
            </p:cNvSpPr>
            <p:nvPr/>
          </p:nvSpPr>
          <p:spPr bwMode="auto">
            <a:xfrm>
              <a:off x="111" y="1440"/>
              <a:ext cx="917" cy="427"/>
            </a:xfrm>
            <a:custGeom>
              <a:avLst/>
              <a:gdLst>
                <a:gd name="T0" fmla="*/ 621 w 917"/>
                <a:gd name="T1" fmla="*/ 107 h 427"/>
                <a:gd name="T2" fmla="*/ 595 w 917"/>
                <a:gd name="T3" fmla="*/ 144 h 427"/>
                <a:gd name="T4" fmla="*/ 558 w 917"/>
                <a:gd name="T5" fmla="*/ 188 h 427"/>
                <a:gd name="T6" fmla="*/ 513 w 917"/>
                <a:gd name="T7" fmla="*/ 216 h 427"/>
                <a:gd name="T8" fmla="*/ 454 w 917"/>
                <a:gd name="T9" fmla="*/ 227 h 427"/>
                <a:gd name="T10" fmla="*/ 412 w 917"/>
                <a:gd name="T11" fmla="*/ 222 h 427"/>
                <a:gd name="T12" fmla="*/ 364 w 917"/>
                <a:gd name="T13" fmla="*/ 199 h 427"/>
                <a:gd name="T14" fmla="*/ 325 w 917"/>
                <a:gd name="T15" fmla="*/ 160 h 427"/>
                <a:gd name="T16" fmla="*/ 300 w 917"/>
                <a:gd name="T17" fmla="*/ 126 h 427"/>
                <a:gd name="T18" fmla="*/ 259 w 917"/>
                <a:gd name="T19" fmla="*/ 73 h 427"/>
                <a:gd name="T20" fmla="*/ 224 w 917"/>
                <a:gd name="T21" fmla="*/ 46 h 427"/>
                <a:gd name="T22" fmla="*/ 168 w 917"/>
                <a:gd name="T23" fmla="*/ 18 h 427"/>
                <a:gd name="T24" fmla="*/ 112 w 917"/>
                <a:gd name="T25" fmla="*/ 4 h 427"/>
                <a:gd name="T26" fmla="*/ 63 w 917"/>
                <a:gd name="T27" fmla="*/ 0 h 427"/>
                <a:gd name="T28" fmla="*/ 37 w 917"/>
                <a:gd name="T29" fmla="*/ 0 h 427"/>
                <a:gd name="T30" fmla="*/ 0 w 917"/>
                <a:gd name="T31" fmla="*/ 0 h 427"/>
                <a:gd name="T32" fmla="*/ 0 w 917"/>
                <a:gd name="T33" fmla="*/ 200 h 427"/>
                <a:gd name="T34" fmla="*/ 49 w 917"/>
                <a:gd name="T35" fmla="*/ 200 h 427"/>
                <a:gd name="T36" fmla="*/ 59 w 917"/>
                <a:gd name="T37" fmla="*/ 200 h 427"/>
                <a:gd name="T38" fmla="*/ 89 w 917"/>
                <a:gd name="T39" fmla="*/ 204 h 427"/>
                <a:gd name="T40" fmla="*/ 117 w 917"/>
                <a:gd name="T41" fmla="*/ 215 h 427"/>
                <a:gd name="T42" fmla="*/ 135 w 917"/>
                <a:gd name="T43" fmla="*/ 240 h 427"/>
                <a:gd name="T44" fmla="*/ 148 w 917"/>
                <a:gd name="T45" fmla="*/ 259 h 427"/>
                <a:gd name="T46" fmla="*/ 172 w 917"/>
                <a:gd name="T47" fmla="*/ 289 h 427"/>
                <a:gd name="T48" fmla="*/ 202 w 917"/>
                <a:gd name="T49" fmla="*/ 323 h 427"/>
                <a:gd name="T50" fmla="*/ 240 w 917"/>
                <a:gd name="T51" fmla="*/ 356 h 427"/>
                <a:gd name="T52" fmla="*/ 286 w 917"/>
                <a:gd name="T53" fmla="*/ 386 h 427"/>
                <a:gd name="T54" fmla="*/ 341 w 917"/>
                <a:gd name="T55" fmla="*/ 410 h 427"/>
                <a:gd name="T56" fmla="*/ 405 w 917"/>
                <a:gd name="T57" fmla="*/ 424 h 427"/>
                <a:gd name="T58" fmla="*/ 454 w 917"/>
                <a:gd name="T59" fmla="*/ 427 h 427"/>
                <a:gd name="T60" fmla="*/ 525 w 917"/>
                <a:gd name="T61" fmla="*/ 421 h 427"/>
                <a:gd name="T62" fmla="*/ 587 w 917"/>
                <a:gd name="T63" fmla="*/ 403 h 427"/>
                <a:gd name="T64" fmla="*/ 638 w 917"/>
                <a:gd name="T65" fmla="*/ 377 h 427"/>
                <a:gd name="T66" fmla="*/ 681 w 917"/>
                <a:gd name="T67" fmla="*/ 346 h 427"/>
                <a:gd name="T68" fmla="*/ 716 w 917"/>
                <a:gd name="T69" fmla="*/ 312 h 427"/>
                <a:gd name="T70" fmla="*/ 744 w 917"/>
                <a:gd name="T71" fmla="*/ 279 h 427"/>
                <a:gd name="T72" fmla="*/ 766 w 917"/>
                <a:gd name="T73" fmla="*/ 249 h 427"/>
                <a:gd name="T74" fmla="*/ 779 w 917"/>
                <a:gd name="T75" fmla="*/ 231 h 427"/>
                <a:gd name="T76" fmla="*/ 791 w 917"/>
                <a:gd name="T77" fmla="*/ 215 h 427"/>
                <a:gd name="T78" fmla="*/ 858 w 917"/>
                <a:gd name="T79" fmla="*/ 200 h 427"/>
                <a:gd name="T80" fmla="*/ 858 w 917"/>
                <a:gd name="T81" fmla="*/ 200 h 427"/>
                <a:gd name="T82" fmla="*/ 873 w 917"/>
                <a:gd name="T83" fmla="*/ 200 h 427"/>
                <a:gd name="T84" fmla="*/ 917 w 917"/>
                <a:gd name="T85" fmla="*/ 200 h 427"/>
                <a:gd name="T86" fmla="*/ 917 w 917"/>
                <a:gd name="T87" fmla="*/ 0 h 427"/>
                <a:gd name="T88" fmla="*/ 858 w 917"/>
                <a:gd name="T89" fmla="*/ 0 h 427"/>
                <a:gd name="T90" fmla="*/ 830 w 917"/>
                <a:gd name="T91" fmla="*/ 1 h 427"/>
                <a:gd name="T92" fmla="*/ 778 w 917"/>
                <a:gd name="T93" fmla="*/ 8 h 427"/>
                <a:gd name="T94" fmla="*/ 721 w 917"/>
                <a:gd name="T95" fmla="*/ 25 h 427"/>
                <a:gd name="T96" fmla="*/ 666 w 917"/>
                <a:gd name="T97" fmla="*/ 58 h 42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917"/>
                <a:gd name="T148" fmla="*/ 0 h 427"/>
                <a:gd name="T149" fmla="*/ 917 w 917"/>
                <a:gd name="T150" fmla="*/ 427 h 42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917" h="427">
                  <a:moveTo>
                    <a:pt x="649" y="73"/>
                  </a:moveTo>
                  <a:lnTo>
                    <a:pt x="635" y="89"/>
                  </a:lnTo>
                  <a:lnTo>
                    <a:pt x="621" y="107"/>
                  </a:lnTo>
                  <a:lnTo>
                    <a:pt x="608" y="126"/>
                  </a:lnTo>
                  <a:lnTo>
                    <a:pt x="595" y="144"/>
                  </a:lnTo>
                  <a:lnTo>
                    <a:pt x="583" y="160"/>
                  </a:lnTo>
                  <a:lnTo>
                    <a:pt x="570" y="174"/>
                  </a:lnTo>
                  <a:lnTo>
                    <a:pt x="558" y="188"/>
                  </a:lnTo>
                  <a:lnTo>
                    <a:pt x="544" y="199"/>
                  </a:lnTo>
                  <a:lnTo>
                    <a:pt x="529" y="209"/>
                  </a:lnTo>
                  <a:lnTo>
                    <a:pt x="513" y="216"/>
                  </a:lnTo>
                  <a:lnTo>
                    <a:pt x="495" y="222"/>
                  </a:lnTo>
                  <a:lnTo>
                    <a:pt x="476" y="226"/>
                  </a:lnTo>
                  <a:lnTo>
                    <a:pt x="454" y="227"/>
                  </a:lnTo>
                  <a:lnTo>
                    <a:pt x="432" y="226"/>
                  </a:lnTo>
                  <a:lnTo>
                    <a:pt x="412" y="222"/>
                  </a:lnTo>
                  <a:lnTo>
                    <a:pt x="394" y="216"/>
                  </a:lnTo>
                  <a:lnTo>
                    <a:pt x="379" y="209"/>
                  </a:lnTo>
                  <a:lnTo>
                    <a:pt x="364" y="199"/>
                  </a:lnTo>
                  <a:lnTo>
                    <a:pt x="350" y="188"/>
                  </a:lnTo>
                  <a:lnTo>
                    <a:pt x="337" y="174"/>
                  </a:lnTo>
                  <a:lnTo>
                    <a:pt x="325" y="160"/>
                  </a:lnTo>
                  <a:lnTo>
                    <a:pt x="312" y="144"/>
                  </a:lnTo>
                  <a:lnTo>
                    <a:pt x="300" y="126"/>
                  </a:lnTo>
                  <a:lnTo>
                    <a:pt x="287" y="107"/>
                  </a:lnTo>
                  <a:lnTo>
                    <a:pt x="273" y="89"/>
                  </a:lnTo>
                  <a:lnTo>
                    <a:pt x="259" y="73"/>
                  </a:lnTo>
                  <a:lnTo>
                    <a:pt x="242" y="58"/>
                  </a:lnTo>
                  <a:lnTo>
                    <a:pt x="224" y="46"/>
                  </a:lnTo>
                  <a:lnTo>
                    <a:pt x="206" y="35"/>
                  </a:lnTo>
                  <a:lnTo>
                    <a:pt x="187" y="25"/>
                  </a:lnTo>
                  <a:lnTo>
                    <a:pt x="168" y="18"/>
                  </a:lnTo>
                  <a:lnTo>
                    <a:pt x="149" y="12"/>
                  </a:lnTo>
                  <a:lnTo>
                    <a:pt x="130" y="8"/>
                  </a:lnTo>
                  <a:lnTo>
                    <a:pt x="112" y="4"/>
                  </a:lnTo>
                  <a:lnTo>
                    <a:pt x="94" y="2"/>
                  </a:lnTo>
                  <a:lnTo>
                    <a:pt x="78" y="1"/>
                  </a:lnTo>
                  <a:lnTo>
                    <a:pt x="63" y="0"/>
                  </a:lnTo>
                  <a:lnTo>
                    <a:pt x="49" y="0"/>
                  </a:lnTo>
                  <a:lnTo>
                    <a:pt x="37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200"/>
                  </a:lnTo>
                  <a:lnTo>
                    <a:pt x="12" y="200"/>
                  </a:lnTo>
                  <a:lnTo>
                    <a:pt x="37" y="200"/>
                  </a:lnTo>
                  <a:lnTo>
                    <a:pt x="49" y="200"/>
                  </a:lnTo>
                  <a:lnTo>
                    <a:pt x="54" y="200"/>
                  </a:lnTo>
                  <a:lnTo>
                    <a:pt x="59" y="200"/>
                  </a:lnTo>
                  <a:lnTo>
                    <a:pt x="63" y="200"/>
                  </a:lnTo>
                  <a:lnTo>
                    <a:pt x="89" y="204"/>
                  </a:lnTo>
                  <a:lnTo>
                    <a:pt x="107" y="209"/>
                  </a:lnTo>
                  <a:lnTo>
                    <a:pt x="117" y="215"/>
                  </a:lnTo>
                  <a:lnTo>
                    <a:pt x="122" y="221"/>
                  </a:lnTo>
                  <a:lnTo>
                    <a:pt x="128" y="231"/>
                  </a:lnTo>
                  <a:lnTo>
                    <a:pt x="135" y="240"/>
                  </a:lnTo>
                  <a:lnTo>
                    <a:pt x="142" y="249"/>
                  </a:lnTo>
                  <a:lnTo>
                    <a:pt x="148" y="259"/>
                  </a:lnTo>
                  <a:lnTo>
                    <a:pt x="155" y="268"/>
                  </a:lnTo>
                  <a:lnTo>
                    <a:pt x="163" y="279"/>
                  </a:lnTo>
                  <a:lnTo>
                    <a:pt x="172" y="289"/>
                  </a:lnTo>
                  <a:lnTo>
                    <a:pt x="182" y="301"/>
                  </a:lnTo>
                  <a:lnTo>
                    <a:pt x="192" y="312"/>
                  </a:lnTo>
                  <a:lnTo>
                    <a:pt x="202" y="323"/>
                  </a:lnTo>
                  <a:lnTo>
                    <a:pt x="214" y="335"/>
                  </a:lnTo>
                  <a:lnTo>
                    <a:pt x="227" y="346"/>
                  </a:lnTo>
                  <a:lnTo>
                    <a:pt x="240" y="356"/>
                  </a:lnTo>
                  <a:lnTo>
                    <a:pt x="255" y="367"/>
                  </a:lnTo>
                  <a:lnTo>
                    <a:pt x="270" y="377"/>
                  </a:lnTo>
                  <a:lnTo>
                    <a:pt x="286" y="386"/>
                  </a:lnTo>
                  <a:lnTo>
                    <a:pt x="303" y="395"/>
                  </a:lnTo>
                  <a:lnTo>
                    <a:pt x="321" y="403"/>
                  </a:lnTo>
                  <a:lnTo>
                    <a:pt x="341" y="410"/>
                  </a:lnTo>
                  <a:lnTo>
                    <a:pt x="361" y="416"/>
                  </a:lnTo>
                  <a:lnTo>
                    <a:pt x="382" y="421"/>
                  </a:lnTo>
                  <a:lnTo>
                    <a:pt x="405" y="424"/>
                  </a:lnTo>
                  <a:lnTo>
                    <a:pt x="429" y="426"/>
                  </a:lnTo>
                  <a:lnTo>
                    <a:pt x="454" y="427"/>
                  </a:lnTo>
                  <a:lnTo>
                    <a:pt x="479" y="426"/>
                  </a:lnTo>
                  <a:lnTo>
                    <a:pt x="503" y="424"/>
                  </a:lnTo>
                  <a:lnTo>
                    <a:pt x="525" y="421"/>
                  </a:lnTo>
                  <a:lnTo>
                    <a:pt x="547" y="416"/>
                  </a:lnTo>
                  <a:lnTo>
                    <a:pt x="567" y="410"/>
                  </a:lnTo>
                  <a:lnTo>
                    <a:pt x="587" y="403"/>
                  </a:lnTo>
                  <a:lnTo>
                    <a:pt x="605" y="395"/>
                  </a:lnTo>
                  <a:lnTo>
                    <a:pt x="622" y="386"/>
                  </a:lnTo>
                  <a:lnTo>
                    <a:pt x="638" y="377"/>
                  </a:lnTo>
                  <a:lnTo>
                    <a:pt x="653" y="367"/>
                  </a:lnTo>
                  <a:lnTo>
                    <a:pt x="668" y="356"/>
                  </a:lnTo>
                  <a:lnTo>
                    <a:pt x="681" y="346"/>
                  </a:lnTo>
                  <a:lnTo>
                    <a:pt x="693" y="335"/>
                  </a:lnTo>
                  <a:lnTo>
                    <a:pt x="705" y="323"/>
                  </a:lnTo>
                  <a:lnTo>
                    <a:pt x="716" y="312"/>
                  </a:lnTo>
                  <a:lnTo>
                    <a:pt x="726" y="301"/>
                  </a:lnTo>
                  <a:lnTo>
                    <a:pt x="736" y="289"/>
                  </a:lnTo>
                  <a:lnTo>
                    <a:pt x="744" y="279"/>
                  </a:lnTo>
                  <a:lnTo>
                    <a:pt x="752" y="268"/>
                  </a:lnTo>
                  <a:lnTo>
                    <a:pt x="759" y="259"/>
                  </a:lnTo>
                  <a:lnTo>
                    <a:pt x="766" y="249"/>
                  </a:lnTo>
                  <a:lnTo>
                    <a:pt x="772" y="240"/>
                  </a:lnTo>
                  <a:lnTo>
                    <a:pt x="779" y="231"/>
                  </a:lnTo>
                  <a:lnTo>
                    <a:pt x="786" y="221"/>
                  </a:lnTo>
                  <a:lnTo>
                    <a:pt x="791" y="215"/>
                  </a:lnTo>
                  <a:lnTo>
                    <a:pt x="803" y="208"/>
                  </a:lnTo>
                  <a:lnTo>
                    <a:pt x="826" y="203"/>
                  </a:lnTo>
                  <a:lnTo>
                    <a:pt x="858" y="200"/>
                  </a:lnTo>
                  <a:lnTo>
                    <a:pt x="873" y="200"/>
                  </a:lnTo>
                  <a:lnTo>
                    <a:pt x="902" y="200"/>
                  </a:lnTo>
                  <a:lnTo>
                    <a:pt x="917" y="200"/>
                  </a:lnTo>
                  <a:lnTo>
                    <a:pt x="917" y="0"/>
                  </a:lnTo>
                  <a:lnTo>
                    <a:pt x="902" y="0"/>
                  </a:lnTo>
                  <a:lnTo>
                    <a:pt x="873" y="0"/>
                  </a:lnTo>
                  <a:lnTo>
                    <a:pt x="858" y="0"/>
                  </a:lnTo>
                  <a:lnTo>
                    <a:pt x="845" y="0"/>
                  </a:lnTo>
                  <a:lnTo>
                    <a:pt x="830" y="1"/>
                  </a:lnTo>
                  <a:lnTo>
                    <a:pt x="814" y="2"/>
                  </a:lnTo>
                  <a:lnTo>
                    <a:pt x="796" y="4"/>
                  </a:lnTo>
                  <a:lnTo>
                    <a:pt x="778" y="8"/>
                  </a:lnTo>
                  <a:lnTo>
                    <a:pt x="759" y="12"/>
                  </a:lnTo>
                  <a:lnTo>
                    <a:pt x="740" y="18"/>
                  </a:lnTo>
                  <a:lnTo>
                    <a:pt x="721" y="25"/>
                  </a:lnTo>
                  <a:lnTo>
                    <a:pt x="702" y="35"/>
                  </a:lnTo>
                  <a:lnTo>
                    <a:pt x="683" y="46"/>
                  </a:lnTo>
                  <a:lnTo>
                    <a:pt x="666" y="58"/>
                  </a:lnTo>
                  <a:lnTo>
                    <a:pt x="649" y="73"/>
                  </a:lnTo>
                  <a:close/>
                </a:path>
              </a:pathLst>
            </a:custGeom>
            <a:solidFill>
              <a:srgbClr val="FFEF9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78" name="Freeform 781"/>
            <p:cNvSpPr>
              <a:spLocks/>
            </p:cNvSpPr>
            <p:nvPr/>
          </p:nvSpPr>
          <p:spPr bwMode="auto">
            <a:xfrm>
              <a:off x="999" y="1443"/>
              <a:ext cx="23" cy="90"/>
            </a:xfrm>
            <a:custGeom>
              <a:avLst/>
              <a:gdLst>
                <a:gd name="T0" fmla="*/ 13 w 23"/>
                <a:gd name="T1" fmla="*/ 4 h 90"/>
                <a:gd name="T2" fmla="*/ 20 w 23"/>
                <a:gd name="T3" fmla="*/ 31 h 90"/>
                <a:gd name="T4" fmla="*/ 23 w 23"/>
                <a:gd name="T5" fmla="*/ 57 h 90"/>
                <a:gd name="T6" fmla="*/ 23 w 23"/>
                <a:gd name="T7" fmla="*/ 84 h 90"/>
                <a:gd name="T8" fmla="*/ 23 w 23"/>
                <a:gd name="T9" fmla="*/ 84 h 90"/>
                <a:gd name="T10" fmla="*/ 21 w 23"/>
                <a:gd name="T11" fmla="*/ 87 h 90"/>
                <a:gd name="T12" fmla="*/ 19 w 23"/>
                <a:gd name="T13" fmla="*/ 89 h 90"/>
                <a:gd name="T14" fmla="*/ 15 w 23"/>
                <a:gd name="T15" fmla="*/ 90 h 90"/>
                <a:gd name="T16" fmla="*/ 15 w 23"/>
                <a:gd name="T17" fmla="*/ 90 h 90"/>
                <a:gd name="T18" fmla="*/ 12 w 23"/>
                <a:gd name="T19" fmla="*/ 89 h 90"/>
                <a:gd name="T20" fmla="*/ 10 w 23"/>
                <a:gd name="T21" fmla="*/ 87 h 90"/>
                <a:gd name="T22" fmla="*/ 9 w 23"/>
                <a:gd name="T23" fmla="*/ 83 h 90"/>
                <a:gd name="T24" fmla="*/ 9 w 23"/>
                <a:gd name="T25" fmla="*/ 83 h 90"/>
                <a:gd name="T26" fmla="*/ 9 w 23"/>
                <a:gd name="T27" fmla="*/ 58 h 90"/>
                <a:gd name="T28" fmla="*/ 6 w 23"/>
                <a:gd name="T29" fmla="*/ 33 h 90"/>
                <a:gd name="T30" fmla="*/ 0 w 23"/>
                <a:gd name="T31" fmla="*/ 8 h 90"/>
                <a:gd name="T32" fmla="*/ 0 w 23"/>
                <a:gd name="T33" fmla="*/ 8 h 90"/>
                <a:gd name="T34" fmla="*/ 0 w 23"/>
                <a:gd name="T35" fmla="*/ 4 h 90"/>
                <a:gd name="T36" fmla="*/ 2 w 23"/>
                <a:gd name="T37" fmla="*/ 1 h 90"/>
                <a:gd name="T38" fmla="*/ 5 w 23"/>
                <a:gd name="T39" fmla="*/ 0 h 90"/>
                <a:gd name="T40" fmla="*/ 5 w 23"/>
                <a:gd name="T41" fmla="*/ 0 h 90"/>
                <a:gd name="T42" fmla="*/ 9 w 23"/>
                <a:gd name="T43" fmla="*/ 0 h 90"/>
                <a:gd name="T44" fmla="*/ 12 w 23"/>
                <a:gd name="T45" fmla="*/ 1 h 90"/>
                <a:gd name="T46" fmla="*/ 13 w 23"/>
                <a:gd name="T47" fmla="*/ 4 h 90"/>
                <a:gd name="T48" fmla="*/ 13 w 23"/>
                <a:gd name="T49" fmla="*/ 4 h 9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3"/>
                <a:gd name="T76" fmla="*/ 0 h 90"/>
                <a:gd name="T77" fmla="*/ 23 w 23"/>
                <a:gd name="T78" fmla="*/ 90 h 9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3" h="90">
                  <a:moveTo>
                    <a:pt x="13" y="4"/>
                  </a:moveTo>
                  <a:lnTo>
                    <a:pt x="20" y="31"/>
                  </a:lnTo>
                  <a:lnTo>
                    <a:pt x="23" y="57"/>
                  </a:lnTo>
                  <a:lnTo>
                    <a:pt x="23" y="84"/>
                  </a:lnTo>
                  <a:lnTo>
                    <a:pt x="21" y="87"/>
                  </a:lnTo>
                  <a:lnTo>
                    <a:pt x="19" y="89"/>
                  </a:lnTo>
                  <a:lnTo>
                    <a:pt x="15" y="90"/>
                  </a:lnTo>
                  <a:lnTo>
                    <a:pt x="12" y="89"/>
                  </a:lnTo>
                  <a:lnTo>
                    <a:pt x="10" y="87"/>
                  </a:lnTo>
                  <a:lnTo>
                    <a:pt x="9" y="83"/>
                  </a:lnTo>
                  <a:lnTo>
                    <a:pt x="9" y="58"/>
                  </a:lnTo>
                  <a:lnTo>
                    <a:pt x="6" y="33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1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79" name="Freeform 782"/>
            <p:cNvSpPr>
              <a:spLocks/>
            </p:cNvSpPr>
            <p:nvPr/>
          </p:nvSpPr>
          <p:spPr bwMode="auto">
            <a:xfrm>
              <a:off x="981" y="1443"/>
              <a:ext cx="20" cy="89"/>
            </a:xfrm>
            <a:custGeom>
              <a:avLst/>
              <a:gdLst>
                <a:gd name="T0" fmla="*/ 15 w 20"/>
                <a:gd name="T1" fmla="*/ 10 h 89"/>
                <a:gd name="T2" fmla="*/ 14 w 20"/>
                <a:gd name="T3" fmla="*/ 11 h 89"/>
                <a:gd name="T4" fmla="*/ 14 w 20"/>
                <a:gd name="T5" fmla="*/ 12 h 89"/>
                <a:gd name="T6" fmla="*/ 14 w 20"/>
                <a:gd name="T7" fmla="*/ 13 h 89"/>
                <a:gd name="T8" fmla="*/ 14 w 20"/>
                <a:gd name="T9" fmla="*/ 13 h 89"/>
                <a:gd name="T10" fmla="*/ 15 w 20"/>
                <a:gd name="T11" fmla="*/ 21 h 89"/>
                <a:gd name="T12" fmla="*/ 17 w 20"/>
                <a:gd name="T13" fmla="*/ 30 h 89"/>
                <a:gd name="T14" fmla="*/ 18 w 20"/>
                <a:gd name="T15" fmla="*/ 38 h 89"/>
                <a:gd name="T16" fmla="*/ 18 w 20"/>
                <a:gd name="T17" fmla="*/ 38 h 89"/>
                <a:gd name="T18" fmla="*/ 19 w 20"/>
                <a:gd name="T19" fmla="*/ 46 h 89"/>
                <a:gd name="T20" fmla="*/ 20 w 20"/>
                <a:gd name="T21" fmla="*/ 54 h 89"/>
                <a:gd name="T22" fmla="*/ 20 w 20"/>
                <a:gd name="T23" fmla="*/ 63 h 89"/>
                <a:gd name="T24" fmla="*/ 20 w 20"/>
                <a:gd name="T25" fmla="*/ 63 h 89"/>
                <a:gd name="T26" fmla="*/ 19 w 20"/>
                <a:gd name="T27" fmla="*/ 70 h 89"/>
                <a:gd name="T28" fmla="*/ 17 w 20"/>
                <a:gd name="T29" fmla="*/ 78 h 89"/>
                <a:gd name="T30" fmla="*/ 15 w 20"/>
                <a:gd name="T31" fmla="*/ 85 h 89"/>
                <a:gd name="T32" fmla="*/ 15 w 20"/>
                <a:gd name="T33" fmla="*/ 85 h 89"/>
                <a:gd name="T34" fmla="*/ 13 w 20"/>
                <a:gd name="T35" fmla="*/ 88 h 89"/>
                <a:gd name="T36" fmla="*/ 10 w 20"/>
                <a:gd name="T37" fmla="*/ 89 h 89"/>
                <a:gd name="T38" fmla="*/ 6 w 20"/>
                <a:gd name="T39" fmla="*/ 89 h 89"/>
                <a:gd name="T40" fmla="*/ 6 w 20"/>
                <a:gd name="T41" fmla="*/ 89 h 89"/>
                <a:gd name="T42" fmla="*/ 3 w 20"/>
                <a:gd name="T43" fmla="*/ 87 h 89"/>
                <a:gd name="T44" fmla="*/ 1 w 20"/>
                <a:gd name="T45" fmla="*/ 84 h 89"/>
                <a:gd name="T46" fmla="*/ 2 w 20"/>
                <a:gd name="T47" fmla="*/ 81 h 89"/>
                <a:gd name="T48" fmla="*/ 2 w 20"/>
                <a:gd name="T49" fmla="*/ 81 h 89"/>
                <a:gd name="T50" fmla="*/ 4 w 20"/>
                <a:gd name="T51" fmla="*/ 68 h 89"/>
                <a:gd name="T52" fmla="*/ 6 w 20"/>
                <a:gd name="T53" fmla="*/ 55 h 89"/>
                <a:gd name="T54" fmla="*/ 5 w 20"/>
                <a:gd name="T55" fmla="*/ 42 h 89"/>
                <a:gd name="T56" fmla="*/ 5 w 20"/>
                <a:gd name="T57" fmla="*/ 42 h 89"/>
                <a:gd name="T58" fmla="*/ 3 w 20"/>
                <a:gd name="T59" fmla="*/ 34 h 89"/>
                <a:gd name="T60" fmla="*/ 2 w 20"/>
                <a:gd name="T61" fmla="*/ 25 h 89"/>
                <a:gd name="T62" fmla="*/ 0 w 20"/>
                <a:gd name="T63" fmla="*/ 16 h 89"/>
                <a:gd name="T64" fmla="*/ 0 w 20"/>
                <a:gd name="T65" fmla="*/ 16 h 89"/>
                <a:gd name="T66" fmla="*/ 0 w 20"/>
                <a:gd name="T67" fmla="*/ 12 h 89"/>
                <a:gd name="T68" fmla="*/ 0 w 20"/>
                <a:gd name="T69" fmla="*/ 8 h 89"/>
                <a:gd name="T70" fmla="*/ 2 w 20"/>
                <a:gd name="T71" fmla="*/ 4 h 89"/>
                <a:gd name="T72" fmla="*/ 2 w 20"/>
                <a:gd name="T73" fmla="*/ 4 h 89"/>
                <a:gd name="T74" fmla="*/ 4 w 20"/>
                <a:gd name="T75" fmla="*/ 1 h 89"/>
                <a:gd name="T76" fmla="*/ 7 w 20"/>
                <a:gd name="T77" fmla="*/ 0 h 89"/>
                <a:gd name="T78" fmla="*/ 11 w 20"/>
                <a:gd name="T79" fmla="*/ 1 h 89"/>
                <a:gd name="T80" fmla="*/ 11 w 20"/>
                <a:gd name="T81" fmla="*/ 1 h 89"/>
                <a:gd name="T82" fmla="*/ 14 w 20"/>
                <a:gd name="T83" fmla="*/ 3 h 89"/>
                <a:gd name="T84" fmla="*/ 15 w 20"/>
                <a:gd name="T85" fmla="*/ 6 h 89"/>
                <a:gd name="T86" fmla="*/ 15 w 20"/>
                <a:gd name="T87" fmla="*/ 10 h 89"/>
                <a:gd name="T88" fmla="*/ 15 w 20"/>
                <a:gd name="T89" fmla="*/ 10 h 8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0"/>
                <a:gd name="T136" fmla="*/ 0 h 89"/>
                <a:gd name="T137" fmla="*/ 20 w 20"/>
                <a:gd name="T138" fmla="*/ 89 h 8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0" h="89">
                  <a:moveTo>
                    <a:pt x="15" y="10"/>
                  </a:moveTo>
                  <a:lnTo>
                    <a:pt x="14" y="11"/>
                  </a:lnTo>
                  <a:lnTo>
                    <a:pt x="14" y="12"/>
                  </a:lnTo>
                  <a:lnTo>
                    <a:pt x="14" y="13"/>
                  </a:lnTo>
                  <a:lnTo>
                    <a:pt x="15" y="21"/>
                  </a:lnTo>
                  <a:lnTo>
                    <a:pt x="17" y="30"/>
                  </a:lnTo>
                  <a:lnTo>
                    <a:pt x="18" y="38"/>
                  </a:lnTo>
                  <a:lnTo>
                    <a:pt x="19" y="46"/>
                  </a:lnTo>
                  <a:lnTo>
                    <a:pt x="20" y="54"/>
                  </a:lnTo>
                  <a:lnTo>
                    <a:pt x="20" y="63"/>
                  </a:lnTo>
                  <a:lnTo>
                    <a:pt x="19" y="70"/>
                  </a:lnTo>
                  <a:lnTo>
                    <a:pt x="17" y="78"/>
                  </a:lnTo>
                  <a:lnTo>
                    <a:pt x="15" y="85"/>
                  </a:lnTo>
                  <a:lnTo>
                    <a:pt x="13" y="88"/>
                  </a:lnTo>
                  <a:lnTo>
                    <a:pt x="10" y="89"/>
                  </a:lnTo>
                  <a:lnTo>
                    <a:pt x="6" y="89"/>
                  </a:lnTo>
                  <a:lnTo>
                    <a:pt x="3" y="87"/>
                  </a:lnTo>
                  <a:lnTo>
                    <a:pt x="1" y="84"/>
                  </a:lnTo>
                  <a:lnTo>
                    <a:pt x="2" y="81"/>
                  </a:lnTo>
                  <a:lnTo>
                    <a:pt x="4" y="68"/>
                  </a:lnTo>
                  <a:lnTo>
                    <a:pt x="6" y="55"/>
                  </a:lnTo>
                  <a:lnTo>
                    <a:pt x="5" y="42"/>
                  </a:lnTo>
                  <a:lnTo>
                    <a:pt x="3" y="34"/>
                  </a:lnTo>
                  <a:lnTo>
                    <a:pt x="2" y="25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1"/>
                  </a:lnTo>
                  <a:lnTo>
                    <a:pt x="7" y="0"/>
                  </a:lnTo>
                  <a:lnTo>
                    <a:pt x="11" y="1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80" name="Freeform 783"/>
            <p:cNvSpPr>
              <a:spLocks/>
            </p:cNvSpPr>
            <p:nvPr/>
          </p:nvSpPr>
          <p:spPr bwMode="auto">
            <a:xfrm>
              <a:off x="932" y="1447"/>
              <a:ext cx="22" cy="87"/>
            </a:xfrm>
            <a:custGeom>
              <a:avLst/>
              <a:gdLst>
                <a:gd name="T0" fmla="*/ 22 w 22"/>
                <a:gd name="T1" fmla="*/ 8 h 87"/>
                <a:gd name="T2" fmla="*/ 19 w 22"/>
                <a:gd name="T3" fmla="*/ 22 h 87"/>
                <a:gd name="T4" fmla="*/ 16 w 22"/>
                <a:gd name="T5" fmla="*/ 36 h 87"/>
                <a:gd name="T6" fmla="*/ 13 w 22"/>
                <a:gd name="T7" fmla="*/ 49 h 87"/>
                <a:gd name="T8" fmla="*/ 13 w 22"/>
                <a:gd name="T9" fmla="*/ 49 h 87"/>
                <a:gd name="T10" fmla="*/ 13 w 22"/>
                <a:gd name="T11" fmla="*/ 60 h 87"/>
                <a:gd name="T12" fmla="*/ 15 w 22"/>
                <a:gd name="T13" fmla="*/ 71 h 87"/>
                <a:gd name="T14" fmla="*/ 17 w 22"/>
                <a:gd name="T15" fmla="*/ 81 h 87"/>
                <a:gd name="T16" fmla="*/ 17 w 22"/>
                <a:gd name="T17" fmla="*/ 81 h 87"/>
                <a:gd name="T18" fmla="*/ 15 w 22"/>
                <a:gd name="T19" fmla="*/ 85 h 87"/>
                <a:gd name="T20" fmla="*/ 13 w 22"/>
                <a:gd name="T21" fmla="*/ 87 h 87"/>
                <a:gd name="T22" fmla="*/ 9 w 22"/>
                <a:gd name="T23" fmla="*/ 87 h 87"/>
                <a:gd name="T24" fmla="*/ 9 w 22"/>
                <a:gd name="T25" fmla="*/ 87 h 87"/>
                <a:gd name="T26" fmla="*/ 6 w 22"/>
                <a:gd name="T27" fmla="*/ 86 h 87"/>
                <a:gd name="T28" fmla="*/ 3 w 22"/>
                <a:gd name="T29" fmla="*/ 83 h 87"/>
                <a:gd name="T30" fmla="*/ 3 w 22"/>
                <a:gd name="T31" fmla="*/ 80 h 87"/>
                <a:gd name="T32" fmla="*/ 3 w 22"/>
                <a:gd name="T33" fmla="*/ 80 h 87"/>
                <a:gd name="T34" fmla="*/ 2 w 22"/>
                <a:gd name="T35" fmla="*/ 73 h 87"/>
                <a:gd name="T36" fmla="*/ 1 w 22"/>
                <a:gd name="T37" fmla="*/ 67 h 87"/>
                <a:gd name="T38" fmla="*/ 0 w 22"/>
                <a:gd name="T39" fmla="*/ 60 h 87"/>
                <a:gd name="T40" fmla="*/ 0 w 22"/>
                <a:gd name="T41" fmla="*/ 60 h 87"/>
                <a:gd name="T42" fmla="*/ 1 w 22"/>
                <a:gd name="T43" fmla="*/ 41 h 87"/>
                <a:gd name="T44" fmla="*/ 5 w 22"/>
                <a:gd name="T45" fmla="*/ 24 h 87"/>
                <a:gd name="T46" fmla="*/ 8 w 22"/>
                <a:gd name="T47" fmla="*/ 6 h 87"/>
                <a:gd name="T48" fmla="*/ 8 w 22"/>
                <a:gd name="T49" fmla="*/ 6 h 87"/>
                <a:gd name="T50" fmla="*/ 9 w 22"/>
                <a:gd name="T51" fmla="*/ 2 h 87"/>
                <a:gd name="T52" fmla="*/ 12 w 22"/>
                <a:gd name="T53" fmla="*/ 0 h 87"/>
                <a:gd name="T54" fmla="*/ 16 w 22"/>
                <a:gd name="T55" fmla="*/ 0 h 87"/>
                <a:gd name="T56" fmla="*/ 16 w 22"/>
                <a:gd name="T57" fmla="*/ 0 h 87"/>
                <a:gd name="T58" fmla="*/ 19 w 22"/>
                <a:gd name="T59" fmla="*/ 1 h 87"/>
                <a:gd name="T60" fmla="*/ 22 w 22"/>
                <a:gd name="T61" fmla="*/ 4 h 87"/>
                <a:gd name="T62" fmla="*/ 22 w 22"/>
                <a:gd name="T63" fmla="*/ 8 h 87"/>
                <a:gd name="T64" fmla="*/ 22 w 22"/>
                <a:gd name="T65" fmla="*/ 8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"/>
                <a:gd name="T100" fmla="*/ 0 h 87"/>
                <a:gd name="T101" fmla="*/ 22 w 22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" h="87">
                  <a:moveTo>
                    <a:pt x="22" y="8"/>
                  </a:moveTo>
                  <a:lnTo>
                    <a:pt x="19" y="22"/>
                  </a:lnTo>
                  <a:lnTo>
                    <a:pt x="16" y="36"/>
                  </a:lnTo>
                  <a:lnTo>
                    <a:pt x="13" y="49"/>
                  </a:lnTo>
                  <a:lnTo>
                    <a:pt x="13" y="60"/>
                  </a:lnTo>
                  <a:lnTo>
                    <a:pt x="15" y="71"/>
                  </a:lnTo>
                  <a:lnTo>
                    <a:pt x="17" y="81"/>
                  </a:lnTo>
                  <a:lnTo>
                    <a:pt x="15" y="85"/>
                  </a:lnTo>
                  <a:lnTo>
                    <a:pt x="13" y="87"/>
                  </a:lnTo>
                  <a:lnTo>
                    <a:pt x="9" y="87"/>
                  </a:lnTo>
                  <a:lnTo>
                    <a:pt x="6" y="86"/>
                  </a:lnTo>
                  <a:lnTo>
                    <a:pt x="3" y="83"/>
                  </a:lnTo>
                  <a:lnTo>
                    <a:pt x="3" y="80"/>
                  </a:lnTo>
                  <a:lnTo>
                    <a:pt x="2" y="73"/>
                  </a:lnTo>
                  <a:lnTo>
                    <a:pt x="1" y="67"/>
                  </a:lnTo>
                  <a:lnTo>
                    <a:pt x="0" y="60"/>
                  </a:lnTo>
                  <a:lnTo>
                    <a:pt x="1" y="41"/>
                  </a:lnTo>
                  <a:lnTo>
                    <a:pt x="5" y="24"/>
                  </a:lnTo>
                  <a:lnTo>
                    <a:pt x="8" y="6"/>
                  </a:lnTo>
                  <a:lnTo>
                    <a:pt x="9" y="2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9" y="1"/>
                  </a:lnTo>
                  <a:lnTo>
                    <a:pt x="22" y="4"/>
                  </a:lnTo>
                  <a:lnTo>
                    <a:pt x="22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81" name="Freeform 784"/>
            <p:cNvSpPr>
              <a:spLocks/>
            </p:cNvSpPr>
            <p:nvPr/>
          </p:nvSpPr>
          <p:spPr bwMode="auto">
            <a:xfrm>
              <a:off x="909" y="1453"/>
              <a:ext cx="35" cy="80"/>
            </a:xfrm>
            <a:custGeom>
              <a:avLst/>
              <a:gdLst>
                <a:gd name="T0" fmla="*/ 14 w 35"/>
                <a:gd name="T1" fmla="*/ 4 h 80"/>
                <a:gd name="T2" fmla="*/ 17 w 35"/>
                <a:gd name="T3" fmla="*/ 15 h 80"/>
                <a:gd name="T4" fmla="*/ 20 w 35"/>
                <a:gd name="T5" fmla="*/ 26 h 80"/>
                <a:gd name="T6" fmla="*/ 22 w 35"/>
                <a:gd name="T7" fmla="*/ 36 h 80"/>
                <a:gd name="T8" fmla="*/ 22 w 35"/>
                <a:gd name="T9" fmla="*/ 36 h 80"/>
                <a:gd name="T10" fmla="*/ 24 w 35"/>
                <a:gd name="T11" fmla="*/ 47 h 80"/>
                <a:gd name="T12" fmla="*/ 27 w 35"/>
                <a:gd name="T13" fmla="*/ 57 h 80"/>
                <a:gd name="T14" fmla="*/ 31 w 35"/>
                <a:gd name="T15" fmla="*/ 66 h 80"/>
                <a:gd name="T16" fmla="*/ 31 w 35"/>
                <a:gd name="T17" fmla="*/ 66 h 80"/>
                <a:gd name="T18" fmla="*/ 31 w 35"/>
                <a:gd name="T19" fmla="*/ 67 h 80"/>
                <a:gd name="T20" fmla="*/ 32 w 35"/>
                <a:gd name="T21" fmla="*/ 68 h 80"/>
                <a:gd name="T22" fmla="*/ 33 w 35"/>
                <a:gd name="T23" fmla="*/ 69 h 80"/>
                <a:gd name="T24" fmla="*/ 33 w 35"/>
                <a:gd name="T25" fmla="*/ 69 h 80"/>
                <a:gd name="T26" fmla="*/ 33 w 35"/>
                <a:gd name="T27" fmla="*/ 68 h 80"/>
                <a:gd name="T28" fmla="*/ 33 w 35"/>
                <a:gd name="T29" fmla="*/ 68 h 80"/>
                <a:gd name="T30" fmla="*/ 33 w 35"/>
                <a:gd name="T31" fmla="*/ 68 h 80"/>
                <a:gd name="T32" fmla="*/ 33 w 35"/>
                <a:gd name="T33" fmla="*/ 68 h 80"/>
                <a:gd name="T34" fmla="*/ 35 w 35"/>
                <a:gd name="T35" fmla="*/ 71 h 80"/>
                <a:gd name="T36" fmla="*/ 35 w 35"/>
                <a:gd name="T37" fmla="*/ 75 h 80"/>
                <a:gd name="T38" fmla="*/ 33 w 35"/>
                <a:gd name="T39" fmla="*/ 78 h 80"/>
                <a:gd name="T40" fmla="*/ 33 w 35"/>
                <a:gd name="T41" fmla="*/ 78 h 80"/>
                <a:gd name="T42" fmla="*/ 30 w 35"/>
                <a:gd name="T43" fmla="*/ 80 h 80"/>
                <a:gd name="T44" fmla="*/ 27 w 35"/>
                <a:gd name="T45" fmla="*/ 80 h 80"/>
                <a:gd name="T46" fmla="*/ 23 w 35"/>
                <a:gd name="T47" fmla="*/ 78 h 80"/>
                <a:gd name="T48" fmla="*/ 23 w 35"/>
                <a:gd name="T49" fmla="*/ 78 h 80"/>
                <a:gd name="T50" fmla="*/ 21 w 35"/>
                <a:gd name="T51" fmla="*/ 76 h 80"/>
                <a:gd name="T52" fmla="*/ 19 w 35"/>
                <a:gd name="T53" fmla="*/ 73 h 80"/>
                <a:gd name="T54" fmla="*/ 18 w 35"/>
                <a:gd name="T55" fmla="*/ 71 h 80"/>
                <a:gd name="T56" fmla="*/ 18 w 35"/>
                <a:gd name="T57" fmla="*/ 71 h 80"/>
                <a:gd name="T58" fmla="*/ 11 w 35"/>
                <a:gd name="T59" fmla="*/ 50 h 80"/>
                <a:gd name="T60" fmla="*/ 6 w 35"/>
                <a:gd name="T61" fmla="*/ 29 h 80"/>
                <a:gd name="T62" fmla="*/ 0 w 35"/>
                <a:gd name="T63" fmla="*/ 9 h 80"/>
                <a:gd name="T64" fmla="*/ 0 w 35"/>
                <a:gd name="T65" fmla="*/ 9 h 80"/>
                <a:gd name="T66" fmla="*/ 0 w 35"/>
                <a:gd name="T67" fmla="*/ 5 h 80"/>
                <a:gd name="T68" fmla="*/ 2 w 35"/>
                <a:gd name="T69" fmla="*/ 2 h 80"/>
                <a:gd name="T70" fmla="*/ 5 w 35"/>
                <a:gd name="T71" fmla="*/ 0 h 80"/>
                <a:gd name="T72" fmla="*/ 5 w 35"/>
                <a:gd name="T73" fmla="*/ 0 h 80"/>
                <a:gd name="T74" fmla="*/ 9 w 35"/>
                <a:gd name="T75" fmla="*/ 0 h 80"/>
                <a:gd name="T76" fmla="*/ 12 w 35"/>
                <a:gd name="T77" fmla="*/ 1 h 80"/>
                <a:gd name="T78" fmla="*/ 14 w 35"/>
                <a:gd name="T79" fmla="*/ 4 h 80"/>
                <a:gd name="T80" fmla="*/ 14 w 35"/>
                <a:gd name="T81" fmla="*/ 4 h 8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5"/>
                <a:gd name="T124" fmla="*/ 0 h 80"/>
                <a:gd name="T125" fmla="*/ 35 w 35"/>
                <a:gd name="T126" fmla="*/ 80 h 8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5" h="80">
                  <a:moveTo>
                    <a:pt x="14" y="4"/>
                  </a:moveTo>
                  <a:lnTo>
                    <a:pt x="17" y="15"/>
                  </a:lnTo>
                  <a:lnTo>
                    <a:pt x="20" y="26"/>
                  </a:lnTo>
                  <a:lnTo>
                    <a:pt x="22" y="36"/>
                  </a:lnTo>
                  <a:lnTo>
                    <a:pt x="24" y="47"/>
                  </a:lnTo>
                  <a:lnTo>
                    <a:pt x="27" y="57"/>
                  </a:lnTo>
                  <a:lnTo>
                    <a:pt x="31" y="66"/>
                  </a:lnTo>
                  <a:lnTo>
                    <a:pt x="31" y="67"/>
                  </a:lnTo>
                  <a:lnTo>
                    <a:pt x="32" y="68"/>
                  </a:lnTo>
                  <a:lnTo>
                    <a:pt x="33" y="69"/>
                  </a:lnTo>
                  <a:lnTo>
                    <a:pt x="33" y="68"/>
                  </a:lnTo>
                  <a:lnTo>
                    <a:pt x="35" y="71"/>
                  </a:lnTo>
                  <a:lnTo>
                    <a:pt x="35" y="75"/>
                  </a:lnTo>
                  <a:lnTo>
                    <a:pt x="33" y="78"/>
                  </a:lnTo>
                  <a:lnTo>
                    <a:pt x="30" y="80"/>
                  </a:lnTo>
                  <a:lnTo>
                    <a:pt x="27" y="80"/>
                  </a:lnTo>
                  <a:lnTo>
                    <a:pt x="23" y="78"/>
                  </a:lnTo>
                  <a:lnTo>
                    <a:pt x="21" y="76"/>
                  </a:lnTo>
                  <a:lnTo>
                    <a:pt x="19" y="73"/>
                  </a:lnTo>
                  <a:lnTo>
                    <a:pt x="18" y="71"/>
                  </a:lnTo>
                  <a:lnTo>
                    <a:pt x="11" y="50"/>
                  </a:lnTo>
                  <a:lnTo>
                    <a:pt x="6" y="29"/>
                  </a:lnTo>
                  <a:lnTo>
                    <a:pt x="0" y="9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4" y="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82" name="Freeform 785"/>
            <p:cNvSpPr>
              <a:spLocks/>
            </p:cNvSpPr>
            <p:nvPr/>
          </p:nvSpPr>
          <p:spPr bwMode="auto">
            <a:xfrm>
              <a:off x="893" y="1457"/>
              <a:ext cx="22" cy="86"/>
            </a:xfrm>
            <a:custGeom>
              <a:avLst/>
              <a:gdLst>
                <a:gd name="T0" fmla="*/ 13 w 22"/>
                <a:gd name="T1" fmla="*/ 4 h 86"/>
                <a:gd name="T2" fmla="*/ 17 w 22"/>
                <a:gd name="T3" fmla="*/ 24 h 86"/>
                <a:gd name="T4" fmla="*/ 20 w 22"/>
                <a:gd name="T5" fmla="*/ 44 h 86"/>
                <a:gd name="T6" fmla="*/ 19 w 22"/>
                <a:gd name="T7" fmla="*/ 64 h 86"/>
                <a:gd name="T8" fmla="*/ 19 w 22"/>
                <a:gd name="T9" fmla="*/ 64 h 86"/>
                <a:gd name="T10" fmla="*/ 19 w 22"/>
                <a:gd name="T11" fmla="*/ 68 h 86"/>
                <a:gd name="T12" fmla="*/ 20 w 22"/>
                <a:gd name="T13" fmla="*/ 73 h 86"/>
                <a:gd name="T14" fmla="*/ 22 w 22"/>
                <a:gd name="T15" fmla="*/ 77 h 86"/>
                <a:gd name="T16" fmla="*/ 22 w 22"/>
                <a:gd name="T17" fmla="*/ 77 h 86"/>
                <a:gd name="T18" fmla="*/ 22 w 22"/>
                <a:gd name="T19" fmla="*/ 80 h 86"/>
                <a:gd name="T20" fmla="*/ 20 w 22"/>
                <a:gd name="T21" fmla="*/ 83 h 86"/>
                <a:gd name="T22" fmla="*/ 17 w 22"/>
                <a:gd name="T23" fmla="*/ 86 h 86"/>
                <a:gd name="T24" fmla="*/ 17 w 22"/>
                <a:gd name="T25" fmla="*/ 86 h 86"/>
                <a:gd name="T26" fmla="*/ 13 w 22"/>
                <a:gd name="T27" fmla="*/ 86 h 86"/>
                <a:gd name="T28" fmla="*/ 10 w 22"/>
                <a:gd name="T29" fmla="*/ 83 h 86"/>
                <a:gd name="T30" fmla="*/ 8 w 22"/>
                <a:gd name="T31" fmla="*/ 80 h 86"/>
                <a:gd name="T32" fmla="*/ 8 w 22"/>
                <a:gd name="T33" fmla="*/ 80 h 86"/>
                <a:gd name="T34" fmla="*/ 6 w 22"/>
                <a:gd name="T35" fmla="*/ 70 h 86"/>
                <a:gd name="T36" fmla="*/ 6 w 22"/>
                <a:gd name="T37" fmla="*/ 60 h 86"/>
                <a:gd name="T38" fmla="*/ 6 w 22"/>
                <a:gd name="T39" fmla="*/ 49 h 86"/>
                <a:gd name="T40" fmla="*/ 6 w 22"/>
                <a:gd name="T41" fmla="*/ 49 h 86"/>
                <a:gd name="T42" fmla="*/ 5 w 22"/>
                <a:gd name="T43" fmla="*/ 35 h 86"/>
                <a:gd name="T44" fmla="*/ 3 w 22"/>
                <a:gd name="T45" fmla="*/ 21 h 86"/>
                <a:gd name="T46" fmla="*/ 0 w 22"/>
                <a:gd name="T47" fmla="*/ 8 h 86"/>
                <a:gd name="T48" fmla="*/ 0 w 22"/>
                <a:gd name="T49" fmla="*/ 8 h 86"/>
                <a:gd name="T50" fmla="*/ 0 w 22"/>
                <a:gd name="T51" fmla="*/ 4 h 86"/>
                <a:gd name="T52" fmla="*/ 2 w 22"/>
                <a:gd name="T53" fmla="*/ 1 h 86"/>
                <a:gd name="T54" fmla="*/ 5 w 22"/>
                <a:gd name="T55" fmla="*/ 0 h 86"/>
                <a:gd name="T56" fmla="*/ 5 w 22"/>
                <a:gd name="T57" fmla="*/ 0 h 86"/>
                <a:gd name="T58" fmla="*/ 9 w 22"/>
                <a:gd name="T59" fmla="*/ 0 h 86"/>
                <a:gd name="T60" fmla="*/ 12 w 22"/>
                <a:gd name="T61" fmla="*/ 1 h 86"/>
                <a:gd name="T62" fmla="*/ 13 w 22"/>
                <a:gd name="T63" fmla="*/ 4 h 86"/>
                <a:gd name="T64" fmla="*/ 13 w 22"/>
                <a:gd name="T65" fmla="*/ 4 h 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"/>
                <a:gd name="T100" fmla="*/ 0 h 86"/>
                <a:gd name="T101" fmla="*/ 22 w 22"/>
                <a:gd name="T102" fmla="*/ 86 h 8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" h="86">
                  <a:moveTo>
                    <a:pt x="13" y="4"/>
                  </a:moveTo>
                  <a:lnTo>
                    <a:pt x="17" y="24"/>
                  </a:lnTo>
                  <a:lnTo>
                    <a:pt x="20" y="44"/>
                  </a:lnTo>
                  <a:lnTo>
                    <a:pt x="19" y="64"/>
                  </a:lnTo>
                  <a:lnTo>
                    <a:pt x="19" y="68"/>
                  </a:lnTo>
                  <a:lnTo>
                    <a:pt x="20" y="73"/>
                  </a:lnTo>
                  <a:lnTo>
                    <a:pt x="22" y="77"/>
                  </a:lnTo>
                  <a:lnTo>
                    <a:pt x="22" y="80"/>
                  </a:lnTo>
                  <a:lnTo>
                    <a:pt x="20" y="83"/>
                  </a:lnTo>
                  <a:lnTo>
                    <a:pt x="17" y="86"/>
                  </a:lnTo>
                  <a:lnTo>
                    <a:pt x="13" y="86"/>
                  </a:lnTo>
                  <a:lnTo>
                    <a:pt x="10" y="83"/>
                  </a:lnTo>
                  <a:lnTo>
                    <a:pt x="8" y="80"/>
                  </a:lnTo>
                  <a:lnTo>
                    <a:pt x="6" y="70"/>
                  </a:lnTo>
                  <a:lnTo>
                    <a:pt x="6" y="60"/>
                  </a:lnTo>
                  <a:lnTo>
                    <a:pt x="6" y="49"/>
                  </a:lnTo>
                  <a:lnTo>
                    <a:pt x="5" y="35"/>
                  </a:lnTo>
                  <a:lnTo>
                    <a:pt x="3" y="21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1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83" name="Freeform 786"/>
            <p:cNvSpPr>
              <a:spLocks/>
            </p:cNvSpPr>
            <p:nvPr/>
          </p:nvSpPr>
          <p:spPr bwMode="auto">
            <a:xfrm>
              <a:off x="955" y="1444"/>
              <a:ext cx="19" cy="90"/>
            </a:xfrm>
            <a:custGeom>
              <a:avLst/>
              <a:gdLst>
                <a:gd name="T0" fmla="*/ 12 w 19"/>
                <a:gd name="T1" fmla="*/ 3 h 90"/>
                <a:gd name="T2" fmla="*/ 17 w 19"/>
                <a:gd name="T3" fmla="*/ 14 h 90"/>
                <a:gd name="T4" fmla="*/ 18 w 19"/>
                <a:gd name="T5" fmla="*/ 28 h 90"/>
                <a:gd name="T6" fmla="*/ 17 w 19"/>
                <a:gd name="T7" fmla="*/ 41 h 90"/>
                <a:gd name="T8" fmla="*/ 17 w 19"/>
                <a:gd name="T9" fmla="*/ 41 h 90"/>
                <a:gd name="T10" fmla="*/ 16 w 19"/>
                <a:gd name="T11" fmla="*/ 47 h 90"/>
                <a:gd name="T12" fmla="*/ 16 w 19"/>
                <a:gd name="T13" fmla="*/ 52 h 90"/>
                <a:gd name="T14" fmla="*/ 17 w 19"/>
                <a:gd name="T15" fmla="*/ 58 h 90"/>
                <a:gd name="T16" fmla="*/ 17 w 19"/>
                <a:gd name="T17" fmla="*/ 58 h 90"/>
                <a:gd name="T18" fmla="*/ 18 w 19"/>
                <a:gd name="T19" fmla="*/ 67 h 90"/>
                <a:gd name="T20" fmla="*/ 19 w 19"/>
                <a:gd name="T21" fmla="*/ 75 h 90"/>
                <a:gd name="T22" fmla="*/ 19 w 19"/>
                <a:gd name="T23" fmla="*/ 83 h 90"/>
                <a:gd name="T24" fmla="*/ 19 w 19"/>
                <a:gd name="T25" fmla="*/ 83 h 90"/>
                <a:gd name="T26" fmla="*/ 18 w 19"/>
                <a:gd name="T27" fmla="*/ 86 h 90"/>
                <a:gd name="T28" fmla="*/ 16 w 19"/>
                <a:gd name="T29" fmla="*/ 89 h 90"/>
                <a:gd name="T30" fmla="*/ 12 w 19"/>
                <a:gd name="T31" fmla="*/ 90 h 90"/>
                <a:gd name="T32" fmla="*/ 12 w 19"/>
                <a:gd name="T33" fmla="*/ 90 h 90"/>
                <a:gd name="T34" fmla="*/ 9 w 19"/>
                <a:gd name="T35" fmla="*/ 89 h 90"/>
                <a:gd name="T36" fmla="*/ 6 w 19"/>
                <a:gd name="T37" fmla="*/ 86 h 90"/>
                <a:gd name="T38" fmla="*/ 5 w 19"/>
                <a:gd name="T39" fmla="*/ 83 h 90"/>
                <a:gd name="T40" fmla="*/ 5 w 19"/>
                <a:gd name="T41" fmla="*/ 83 h 90"/>
                <a:gd name="T42" fmla="*/ 5 w 19"/>
                <a:gd name="T43" fmla="*/ 74 h 90"/>
                <a:gd name="T44" fmla="*/ 4 w 19"/>
                <a:gd name="T45" fmla="*/ 66 h 90"/>
                <a:gd name="T46" fmla="*/ 3 w 19"/>
                <a:gd name="T47" fmla="*/ 57 h 90"/>
                <a:gd name="T48" fmla="*/ 3 w 19"/>
                <a:gd name="T49" fmla="*/ 57 h 90"/>
                <a:gd name="T50" fmla="*/ 3 w 19"/>
                <a:gd name="T51" fmla="*/ 48 h 90"/>
                <a:gd name="T52" fmla="*/ 3 w 19"/>
                <a:gd name="T53" fmla="*/ 39 h 90"/>
                <a:gd name="T54" fmla="*/ 4 w 19"/>
                <a:gd name="T55" fmla="*/ 31 h 90"/>
                <a:gd name="T56" fmla="*/ 4 w 19"/>
                <a:gd name="T57" fmla="*/ 31 h 90"/>
                <a:gd name="T58" fmla="*/ 5 w 19"/>
                <a:gd name="T59" fmla="*/ 24 h 90"/>
                <a:gd name="T60" fmla="*/ 4 w 19"/>
                <a:gd name="T61" fmla="*/ 17 h 90"/>
                <a:gd name="T62" fmla="*/ 2 w 19"/>
                <a:gd name="T63" fmla="*/ 11 h 90"/>
                <a:gd name="T64" fmla="*/ 2 w 19"/>
                <a:gd name="T65" fmla="*/ 11 h 90"/>
                <a:gd name="T66" fmla="*/ 0 w 19"/>
                <a:gd name="T67" fmla="*/ 8 h 90"/>
                <a:gd name="T68" fmla="*/ 1 w 19"/>
                <a:gd name="T69" fmla="*/ 4 h 90"/>
                <a:gd name="T70" fmla="*/ 3 w 19"/>
                <a:gd name="T71" fmla="*/ 2 h 90"/>
                <a:gd name="T72" fmla="*/ 3 w 19"/>
                <a:gd name="T73" fmla="*/ 2 h 90"/>
                <a:gd name="T74" fmla="*/ 6 w 19"/>
                <a:gd name="T75" fmla="*/ 0 h 90"/>
                <a:gd name="T76" fmla="*/ 9 w 19"/>
                <a:gd name="T77" fmla="*/ 1 h 90"/>
                <a:gd name="T78" fmla="*/ 12 w 19"/>
                <a:gd name="T79" fmla="*/ 3 h 90"/>
                <a:gd name="T80" fmla="*/ 12 w 19"/>
                <a:gd name="T81" fmla="*/ 3 h 9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9"/>
                <a:gd name="T124" fmla="*/ 0 h 90"/>
                <a:gd name="T125" fmla="*/ 19 w 19"/>
                <a:gd name="T126" fmla="*/ 90 h 9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9" h="90">
                  <a:moveTo>
                    <a:pt x="12" y="3"/>
                  </a:moveTo>
                  <a:lnTo>
                    <a:pt x="17" y="14"/>
                  </a:lnTo>
                  <a:lnTo>
                    <a:pt x="18" y="28"/>
                  </a:lnTo>
                  <a:lnTo>
                    <a:pt x="17" y="41"/>
                  </a:lnTo>
                  <a:lnTo>
                    <a:pt x="16" y="47"/>
                  </a:lnTo>
                  <a:lnTo>
                    <a:pt x="16" y="52"/>
                  </a:lnTo>
                  <a:lnTo>
                    <a:pt x="17" y="58"/>
                  </a:lnTo>
                  <a:lnTo>
                    <a:pt x="18" y="67"/>
                  </a:lnTo>
                  <a:lnTo>
                    <a:pt x="19" y="75"/>
                  </a:lnTo>
                  <a:lnTo>
                    <a:pt x="19" y="83"/>
                  </a:lnTo>
                  <a:lnTo>
                    <a:pt x="18" y="86"/>
                  </a:lnTo>
                  <a:lnTo>
                    <a:pt x="16" y="89"/>
                  </a:lnTo>
                  <a:lnTo>
                    <a:pt x="12" y="90"/>
                  </a:lnTo>
                  <a:lnTo>
                    <a:pt x="9" y="89"/>
                  </a:lnTo>
                  <a:lnTo>
                    <a:pt x="6" y="86"/>
                  </a:lnTo>
                  <a:lnTo>
                    <a:pt x="5" y="83"/>
                  </a:lnTo>
                  <a:lnTo>
                    <a:pt x="5" y="74"/>
                  </a:lnTo>
                  <a:lnTo>
                    <a:pt x="4" y="66"/>
                  </a:lnTo>
                  <a:lnTo>
                    <a:pt x="3" y="57"/>
                  </a:lnTo>
                  <a:lnTo>
                    <a:pt x="3" y="48"/>
                  </a:lnTo>
                  <a:lnTo>
                    <a:pt x="3" y="39"/>
                  </a:lnTo>
                  <a:lnTo>
                    <a:pt x="4" y="31"/>
                  </a:lnTo>
                  <a:lnTo>
                    <a:pt x="5" y="24"/>
                  </a:lnTo>
                  <a:lnTo>
                    <a:pt x="4" y="17"/>
                  </a:lnTo>
                  <a:lnTo>
                    <a:pt x="2" y="11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2"/>
                  </a:lnTo>
                  <a:lnTo>
                    <a:pt x="6" y="0"/>
                  </a:lnTo>
                  <a:lnTo>
                    <a:pt x="9" y="1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84" name="Freeform 787"/>
            <p:cNvSpPr>
              <a:spLocks/>
            </p:cNvSpPr>
            <p:nvPr/>
          </p:nvSpPr>
          <p:spPr bwMode="auto">
            <a:xfrm>
              <a:off x="976" y="1415"/>
              <a:ext cx="48" cy="48"/>
            </a:xfrm>
            <a:custGeom>
              <a:avLst/>
              <a:gdLst>
                <a:gd name="T0" fmla="*/ 24 w 48"/>
                <a:gd name="T1" fmla="*/ 48 h 48"/>
                <a:gd name="T2" fmla="*/ 11 w 48"/>
                <a:gd name="T3" fmla="*/ 45 h 48"/>
                <a:gd name="T4" fmla="*/ 3 w 48"/>
                <a:gd name="T5" fmla="*/ 36 h 48"/>
                <a:gd name="T6" fmla="*/ 0 w 48"/>
                <a:gd name="T7" fmla="*/ 24 h 48"/>
                <a:gd name="T8" fmla="*/ 0 w 48"/>
                <a:gd name="T9" fmla="*/ 24 h 48"/>
                <a:gd name="T10" fmla="*/ 3 w 48"/>
                <a:gd name="T11" fmla="*/ 12 h 48"/>
                <a:gd name="T12" fmla="*/ 11 w 48"/>
                <a:gd name="T13" fmla="*/ 3 h 48"/>
                <a:gd name="T14" fmla="*/ 24 w 48"/>
                <a:gd name="T15" fmla="*/ 0 h 48"/>
                <a:gd name="T16" fmla="*/ 24 w 48"/>
                <a:gd name="T17" fmla="*/ 0 h 48"/>
                <a:gd name="T18" fmla="*/ 36 w 48"/>
                <a:gd name="T19" fmla="*/ 3 h 48"/>
                <a:gd name="T20" fmla="*/ 45 w 48"/>
                <a:gd name="T21" fmla="*/ 12 h 48"/>
                <a:gd name="T22" fmla="*/ 48 w 48"/>
                <a:gd name="T23" fmla="*/ 24 h 48"/>
                <a:gd name="T24" fmla="*/ 48 w 48"/>
                <a:gd name="T25" fmla="*/ 24 h 48"/>
                <a:gd name="T26" fmla="*/ 45 w 48"/>
                <a:gd name="T27" fmla="*/ 36 h 48"/>
                <a:gd name="T28" fmla="*/ 36 w 48"/>
                <a:gd name="T29" fmla="*/ 45 h 48"/>
                <a:gd name="T30" fmla="*/ 24 w 48"/>
                <a:gd name="T31" fmla="*/ 48 h 48"/>
                <a:gd name="T32" fmla="*/ 24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48"/>
                  </a:moveTo>
                  <a:lnTo>
                    <a:pt x="11" y="45"/>
                  </a:lnTo>
                  <a:lnTo>
                    <a:pt x="3" y="36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1" y="3"/>
                  </a:lnTo>
                  <a:lnTo>
                    <a:pt x="24" y="0"/>
                  </a:lnTo>
                  <a:lnTo>
                    <a:pt x="36" y="3"/>
                  </a:lnTo>
                  <a:lnTo>
                    <a:pt x="45" y="12"/>
                  </a:lnTo>
                  <a:lnTo>
                    <a:pt x="48" y="24"/>
                  </a:lnTo>
                  <a:lnTo>
                    <a:pt x="45" y="36"/>
                  </a:lnTo>
                  <a:lnTo>
                    <a:pt x="36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85" name="Freeform 788"/>
            <p:cNvSpPr>
              <a:spLocks/>
            </p:cNvSpPr>
            <p:nvPr/>
          </p:nvSpPr>
          <p:spPr bwMode="auto">
            <a:xfrm>
              <a:off x="927" y="1415"/>
              <a:ext cx="49" cy="48"/>
            </a:xfrm>
            <a:custGeom>
              <a:avLst/>
              <a:gdLst>
                <a:gd name="T0" fmla="*/ 24 w 49"/>
                <a:gd name="T1" fmla="*/ 48 h 48"/>
                <a:gd name="T2" fmla="*/ 12 w 49"/>
                <a:gd name="T3" fmla="*/ 45 h 48"/>
                <a:gd name="T4" fmla="*/ 4 w 49"/>
                <a:gd name="T5" fmla="*/ 36 h 48"/>
                <a:gd name="T6" fmla="*/ 0 w 49"/>
                <a:gd name="T7" fmla="*/ 24 h 48"/>
                <a:gd name="T8" fmla="*/ 0 w 49"/>
                <a:gd name="T9" fmla="*/ 24 h 48"/>
                <a:gd name="T10" fmla="*/ 4 w 49"/>
                <a:gd name="T11" fmla="*/ 12 h 48"/>
                <a:gd name="T12" fmla="*/ 12 w 49"/>
                <a:gd name="T13" fmla="*/ 3 h 48"/>
                <a:gd name="T14" fmla="*/ 24 w 49"/>
                <a:gd name="T15" fmla="*/ 0 h 48"/>
                <a:gd name="T16" fmla="*/ 24 w 49"/>
                <a:gd name="T17" fmla="*/ 0 h 48"/>
                <a:gd name="T18" fmla="*/ 37 w 49"/>
                <a:gd name="T19" fmla="*/ 3 h 48"/>
                <a:gd name="T20" fmla="*/ 45 w 49"/>
                <a:gd name="T21" fmla="*/ 12 h 48"/>
                <a:gd name="T22" fmla="*/ 49 w 49"/>
                <a:gd name="T23" fmla="*/ 24 h 48"/>
                <a:gd name="T24" fmla="*/ 49 w 49"/>
                <a:gd name="T25" fmla="*/ 24 h 48"/>
                <a:gd name="T26" fmla="*/ 45 w 49"/>
                <a:gd name="T27" fmla="*/ 36 h 48"/>
                <a:gd name="T28" fmla="*/ 37 w 49"/>
                <a:gd name="T29" fmla="*/ 45 h 48"/>
                <a:gd name="T30" fmla="*/ 24 w 49"/>
                <a:gd name="T31" fmla="*/ 48 h 48"/>
                <a:gd name="T32" fmla="*/ 24 w 49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4" y="48"/>
                  </a:moveTo>
                  <a:lnTo>
                    <a:pt x="12" y="45"/>
                  </a:lnTo>
                  <a:lnTo>
                    <a:pt x="4" y="36"/>
                  </a:lnTo>
                  <a:lnTo>
                    <a:pt x="0" y="24"/>
                  </a:lnTo>
                  <a:lnTo>
                    <a:pt x="4" y="12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7" y="3"/>
                  </a:lnTo>
                  <a:lnTo>
                    <a:pt x="45" y="12"/>
                  </a:lnTo>
                  <a:lnTo>
                    <a:pt x="49" y="24"/>
                  </a:lnTo>
                  <a:lnTo>
                    <a:pt x="45" y="36"/>
                  </a:lnTo>
                  <a:lnTo>
                    <a:pt x="37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86" name="Freeform 789"/>
            <p:cNvSpPr>
              <a:spLocks/>
            </p:cNvSpPr>
            <p:nvPr/>
          </p:nvSpPr>
          <p:spPr bwMode="auto">
            <a:xfrm>
              <a:off x="881" y="1421"/>
              <a:ext cx="46" cy="48"/>
            </a:xfrm>
            <a:custGeom>
              <a:avLst/>
              <a:gdLst>
                <a:gd name="T0" fmla="*/ 28 w 46"/>
                <a:gd name="T1" fmla="*/ 48 h 48"/>
                <a:gd name="T2" fmla="*/ 16 w 46"/>
                <a:gd name="T3" fmla="*/ 47 h 48"/>
                <a:gd name="T4" fmla="*/ 6 w 46"/>
                <a:gd name="T5" fmla="*/ 41 h 48"/>
                <a:gd name="T6" fmla="*/ 0 w 46"/>
                <a:gd name="T7" fmla="*/ 30 h 48"/>
                <a:gd name="T8" fmla="*/ 0 w 46"/>
                <a:gd name="T9" fmla="*/ 30 h 48"/>
                <a:gd name="T10" fmla="*/ 0 w 46"/>
                <a:gd name="T11" fmla="*/ 17 h 48"/>
                <a:gd name="T12" fmla="*/ 6 w 46"/>
                <a:gd name="T13" fmla="*/ 6 h 48"/>
                <a:gd name="T14" fmla="*/ 17 w 46"/>
                <a:gd name="T15" fmla="*/ 0 h 48"/>
                <a:gd name="T16" fmla="*/ 17 w 46"/>
                <a:gd name="T17" fmla="*/ 0 h 48"/>
                <a:gd name="T18" fmla="*/ 29 w 46"/>
                <a:gd name="T19" fmla="*/ 1 h 48"/>
                <a:gd name="T20" fmla="*/ 40 w 46"/>
                <a:gd name="T21" fmla="*/ 7 h 48"/>
                <a:gd name="T22" fmla="*/ 46 w 46"/>
                <a:gd name="T23" fmla="*/ 18 h 48"/>
                <a:gd name="T24" fmla="*/ 46 w 46"/>
                <a:gd name="T25" fmla="*/ 18 h 48"/>
                <a:gd name="T26" fmla="*/ 46 w 46"/>
                <a:gd name="T27" fmla="*/ 31 h 48"/>
                <a:gd name="T28" fmla="*/ 40 w 46"/>
                <a:gd name="T29" fmla="*/ 41 h 48"/>
                <a:gd name="T30" fmla="*/ 28 w 46"/>
                <a:gd name="T31" fmla="*/ 48 h 48"/>
                <a:gd name="T32" fmla="*/ 28 w 46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"/>
                <a:gd name="T52" fmla="*/ 0 h 48"/>
                <a:gd name="T53" fmla="*/ 46 w 46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" h="48">
                  <a:moveTo>
                    <a:pt x="28" y="48"/>
                  </a:moveTo>
                  <a:lnTo>
                    <a:pt x="16" y="47"/>
                  </a:lnTo>
                  <a:lnTo>
                    <a:pt x="6" y="41"/>
                  </a:lnTo>
                  <a:lnTo>
                    <a:pt x="0" y="30"/>
                  </a:lnTo>
                  <a:lnTo>
                    <a:pt x="0" y="17"/>
                  </a:lnTo>
                  <a:lnTo>
                    <a:pt x="6" y="6"/>
                  </a:lnTo>
                  <a:lnTo>
                    <a:pt x="17" y="0"/>
                  </a:lnTo>
                  <a:lnTo>
                    <a:pt x="29" y="1"/>
                  </a:lnTo>
                  <a:lnTo>
                    <a:pt x="40" y="7"/>
                  </a:lnTo>
                  <a:lnTo>
                    <a:pt x="46" y="18"/>
                  </a:lnTo>
                  <a:lnTo>
                    <a:pt x="46" y="31"/>
                  </a:lnTo>
                  <a:lnTo>
                    <a:pt x="40" y="41"/>
                  </a:lnTo>
                  <a:lnTo>
                    <a:pt x="28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87" name="Freeform 790"/>
            <p:cNvSpPr>
              <a:spLocks/>
            </p:cNvSpPr>
            <p:nvPr/>
          </p:nvSpPr>
          <p:spPr bwMode="auto">
            <a:xfrm>
              <a:off x="846" y="1447"/>
              <a:ext cx="57" cy="108"/>
            </a:xfrm>
            <a:custGeom>
              <a:avLst/>
              <a:gdLst>
                <a:gd name="T0" fmla="*/ 10 w 57"/>
                <a:gd name="T1" fmla="*/ 74 h 108"/>
                <a:gd name="T2" fmla="*/ 8 w 57"/>
                <a:gd name="T3" fmla="*/ 62 h 108"/>
                <a:gd name="T4" fmla="*/ 3 w 57"/>
                <a:gd name="T5" fmla="*/ 47 h 108"/>
                <a:gd name="T6" fmla="*/ 0 w 57"/>
                <a:gd name="T7" fmla="*/ 7 h 108"/>
                <a:gd name="T8" fmla="*/ 0 w 57"/>
                <a:gd name="T9" fmla="*/ 4 h 108"/>
                <a:gd name="T10" fmla="*/ 4 w 57"/>
                <a:gd name="T11" fmla="*/ 0 h 108"/>
                <a:gd name="T12" fmla="*/ 7 w 57"/>
                <a:gd name="T13" fmla="*/ 0 h 108"/>
                <a:gd name="T14" fmla="*/ 11 w 57"/>
                <a:gd name="T15" fmla="*/ 2 h 108"/>
                <a:gd name="T16" fmla="*/ 23 w 57"/>
                <a:gd name="T17" fmla="*/ 17 h 108"/>
                <a:gd name="T18" fmla="*/ 43 w 57"/>
                <a:gd name="T19" fmla="*/ 56 h 108"/>
                <a:gd name="T20" fmla="*/ 45 w 57"/>
                <a:gd name="T21" fmla="*/ 66 h 108"/>
                <a:gd name="T22" fmla="*/ 52 w 57"/>
                <a:gd name="T23" fmla="*/ 81 h 108"/>
                <a:gd name="T24" fmla="*/ 54 w 57"/>
                <a:gd name="T25" fmla="*/ 84 h 108"/>
                <a:gd name="T26" fmla="*/ 57 w 57"/>
                <a:gd name="T27" fmla="*/ 90 h 108"/>
                <a:gd name="T28" fmla="*/ 57 w 57"/>
                <a:gd name="T29" fmla="*/ 94 h 108"/>
                <a:gd name="T30" fmla="*/ 52 w 57"/>
                <a:gd name="T31" fmla="*/ 99 h 108"/>
                <a:gd name="T32" fmla="*/ 49 w 57"/>
                <a:gd name="T33" fmla="*/ 99 h 108"/>
                <a:gd name="T34" fmla="*/ 44 w 57"/>
                <a:gd name="T35" fmla="*/ 94 h 108"/>
                <a:gd name="T36" fmla="*/ 43 w 57"/>
                <a:gd name="T37" fmla="*/ 92 h 108"/>
                <a:gd name="T38" fmla="*/ 40 w 57"/>
                <a:gd name="T39" fmla="*/ 88 h 108"/>
                <a:gd name="T40" fmla="*/ 36 w 57"/>
                <a:gd name="T41" fmla="*/ 80 h 108"/>
                <a:gd name="T42" fmla="*/ 29 w 57"/>
                <a:gd name="T43" fmla="*/ 58 h 108"/>
                <a:gd name="T44" fmla="*/ 26 w 57"/>
                <a:gd name="T45" fmla="*/ 49 h 108"/>
                <a:gd name="T46" fmla="*/ 14 w 57"/>
                <a:gd name="T47" fmla="*/ 28 h 108"/>
                <a:gd name="T48" fmla="*/ 15 w 57"/>
                <a:gd name="T49" fmla="*/ 39 h 108"/>
                <a:gd name="T50" fmla="*/ 20 w 57"/>
                <a:gd name="T51" fmla="*/ 55 h 108"/>
                <a:gd name="T52" fmla="*/ 23 w 57"/>
                <a:gd name="T53" fmla="*/ 64 h 108"/>
                <a:gd name="T54" fmla="*/ 24 w 57"/>
                <a:gd name="T55" fmla="*/ 81 h 108"/>
                <a:gd name="T56" fmla="*/ 24 w 57"/>
                <a:gd name="T57" fmla="*/ 87 h 108"/>
                <a:gd name="T58" fmla="*/ 25 w 57"/>
                <a:gd name="T59" fmla="*/ 99 h 108"/>
                <a:gd name="T60" fmla="*/ 25 w 57"/>
                <a:gd name="T61" fmla="*/ 102 h 108"/>
                <a:gd name="T62" fmla="*/ 21 w 57"/>
                <a:gd name="T63" fmla="*/ 107 h 108"/>
                <a:gd name="T64" fmla="*/ 17 w 57"/>
                <a:gd name="T65" fmla="*/ 108 h 108"/>
                <a:gd name="T66" fmla="*/ 12 w 57"/>
                <a:gd name="T67" fmla="*/ 103 h 108"/>
                <a:gd name="T68" fmla="*/ 10 w 57"/>
                <a:gd name="T69" fmla="*/ 96 h 108"/>
                <a:gd name="T70" fmla="*/ 10 w 57"/>
                <a:gd name="T71" fmla="*/ 81 h 10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7"/>
                <a:gd name="T109" fmla="*/ 0 h 108"/>
                <a:gd name="T110" fmla="*/ 57 w 57"/>
                <a:gd name="T111" fmla="*/ 108 h 10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7" h="108">
                  <a:moveTo>
                    <a:pt x="10" y="81"/>
                  </a:moveTo>
                  <a:lnTo>
                    <a:pt x="10" y="74"/>
                  </a:lnTo>
                  <a:lnTo>
                    <a:pt x="9" y="67"/>
                  </a:lnTo>
                  <a:lnTo>
                    <a:pt x="8" y="62"/>
                  </a:lnTo>
                  <a:lnTo>
                    <a:pt x="3" y="47"/>
                  </a:lnTo>
                  <a:lnTo>
                    <a:pt x="0" y="29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2"/>
                  </a:lnTo>
                  <a:lnTo>
                    <a:pt x="23" y="17"/>
                  </a:lnTo>
                  <a:lnTo>
                    <a:pt x="36" y="36"/>
                  </a:lnTo>
                  <a:lnTo>
                    <a:pt x="43" y="56"/>
                  </a:lnTo>
                  <a:lnTo>
                    <a:pt x="45" y="66"/>
                  </a:lnTo>
                  <a:lnTo>
                    <a:pt x="48" y="74"/>
                  </a:lnTo>
                  <a:lnTo>
                    <a:pt x="52" y="81"/>
                  </a:lnTo>
                  <a:lnTo>
                    <a:pt x="54" y="84"/>
                  </a:lnTo>
                  <a:lnTo>
                    <a:pt x="56" y="87"/>
                  </a:lnTo>
                  <a:lnTo>
                    <a:pt x="57" y="90"/>
                  </a:lnTo>
                  <a:lnTo>
                    <a:pt x="57" y="94"/>
                  </a:lnTo>
                  <a:lnTo>
                    <a:pt x="55" y="97"/>
                  </a:lnTo>
                  <a:lnTo>
                    <a:pt x="52" y="99"/>
                  </a:lnTo>
                  <a:lnTo>
                    <a:pt x="49" y="99"/>
                  </a:lnTo>
                  <a:lnTo>
                    <a:pt x="46" y="98"/>
                  </a:lnTo>
                  <a:lnTo>
                    <a:pt x="44" y="94"/>
                  </a:lnTo>
                  <a:lnTo>
                    <a:pt x="43" y="92"/>
                  </a:lnTo>
                  <a:lnTo>
                    <a:pt x="42" y="90"/>
                  </a:lnTo>
                  <a:lnTo>
                    <a:pt x="40" y="88"/>
                  </a:lnTo>
                  <a:lnTo>
                    <a:pt x="36" y="80"/>
                  </a:lnTo>
                  <a:lnTo>
                    <a:pt x="31" y="70"/>
                  </a:lnTo>
                  <a:lnTo>
                    <a:pt x="29" y="58"/>
                  </a:lnTo>
                  <a:lnTo>
                    <a:pt x="26" y="49"/>
                  </a:lnTo>
                  <a:lnTo>
                    <a:pt x="21" y="39"/>
                  </a:lnTo>
                  <a:lnTo>
                    <a:pt x="14" y="28"/>
                  </a:lnTo>
                  <a:lnTo>
                    <a:pt x="15" y="39"/>
                  </a:lnTo>
                  <a:lnTo>
                    <a:pt x="17" y="48"/>
                  </a:lnTo>
                  <a:lnTo>
                    <a:pt x="20" y="55"/>
                  </a:lnTo>
                  <a:lnTo>
                    <a:pt x="23" y="64"/>
                  </a:lnTo>
                  <a:lnTo>
                    <a:pt x="24" y="73"/>
                  </a:lnTo>
                  <a:lnTo>
                    <a:pt x="24" y="81"/>
                  </a:lnTo>
                  <a:lnTo>
                    <a:pt x="24" y="87"/>
                  </a:lnTo>
                  <a:lnTo>
                    <a:pt x="24" y="93"/>
                  </a:lnTo>
                  <a:lnTo>
                    <a:pt x="25" y="99"/>
                  </a:lnTo>
                  <a:lnTo>
                    <a:pt x="25" y="102"/>
                  </a:lnTo>
                  <a:lnTo>
                    <a:pt x="24" y="105"/>
                  </a:lnTo>
                  <a:lnTo>
                    <a:pt x="21" y="107"/>
                  </a:lnTo>
                  <a:lnTo>
                    <a:pt x="17" y="108"/>
                  </a:lnTo>
                  <a:lnTo>
                    <a:pt x="14" y="106"/>
                  </a:lnTo>
                  <a:lnTo>
                    <a:pt x="12" y="103"/>
                  </a:lnTo>
                  <a:lnTo>
                    <a:pt x="10" y="96"/>
                  </a:lnTo>
                  <a:lnTo>
                    <a:pt x="10" y="88"/>
                  </a:lnTo>
                  <a:lnTo>
                    <a:pt x="10" y="8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88" name="Freeform 791"/>
            <p:cNvSpPr>
              <a:spLocks/>
            </p:cNvSpPr>
            <p:nvPr/>
          </p:nvSpPr>
          <p:spPr bwMode="auto">
            <a:xfrm>
              <a:off x="833" y="1434"/>
              <a:ext cx="48" cy="47"/>
            </a:xfrm>
            <a:custGeom>
              <a:avLst/>
              <a:gdLst>
                <a:gd name="T0" fmla="*/ 31 w 48"/>
                <a:gd name="T1" fmla="*/ 47 h 47"/>
                <a:gd name="T2" fmla="*/ 18 w 48"/>
                <a:gd name="T3" fmla="*/ 47 h 47"/>
                <a:gd name="T4" fmla="*/ 7 w 48"/>
                <a:gd name="T5" fmla="*/ 41 h 47"/>
                <a:gd name="T6" fmla="*/ 1 w 48"/>
                <a:gd name="T7" fmla="*/ 30 h 47"/>
                <a:gd name="T8" fmla="*/ 1 w 48"/>
                <a:gd name="T9" fmla="*/ 30 h 47"/>
                <a:gd name="T10" fmla="*/ 0 w 48"/>
                <a:gd name="T11" fmla="*/ 17 h 47"/>
                <a:gd name="T12" fmla="*/ 6 w 48"/>
                <a:gd name="T13" fmla="*/ 7 h 47"/>
                <a:gd name="T14" fmla="*/ 18 w 48"/>
                <a:gd name="T15" fmla="*/ 0 h 47"/>
                <a:gd name="T16" fmla="*/ 18 w 48"/>
                <a:gd name="T17" fmla="*/ 0 h 47"/>
                <a:gd name="T18" fmla="*/ 30 w 48"/>
                <a:gd name="T19" fmla="*/ 0 h 47"/>
                <a:gd name="T20" fmla="*/ 41 w 48"/>
                <a:gd name="T21" fmla="*/ 6 h 47"/>
                <a:gd name="T22" fmla="*/ 48 w 48"/>
                <a:gd name="T23" fmla="*/ 17 h 47"/>
                <a:gd name="T24" fmla="*/ 48 w 48"/>
                <a:gd name="T25" fmla="*/ 17 h 47"/>
                <a:gd name="T26" fmla="*/ 48 w 48"/>
                <a:gd name="T27" fmla="*/ 29 h 47"/>
                <a:gd name="T28" fmla="*/ 41 w 48"/>
                <a:gd name="T29" fmla="*/ 40 h 47"/>
                <a:gd name="T30" fmla="*/ 31 w 48"/>
                <a:gd name="T31" fmla="*/ 47 h 47"/>
                <a:gd name="T32" fmla="*/ 31 w 48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7"/>
                <a:gd name="T53" fmla="*/ 48 w 48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7">
                  <a:moveTo>
                    <a:pt x="31" y="47"/>
                  </a:moveTo>
                  <a:lnTo>
                    <a:pt x="18" y="47"/>
                  </a:lnTo>
                  <a:lnTo>
                    <a:pt x="7" y="41"/>
                  </a:lnTo>
                  <a:lnTo>
                    <a:pt x="1" y="30"/>
                  </a:lnTo>
                  <a:lnTo>
                    <a:pt x="0" y="17"/>
                  </a:lnTo>
                  <a:lnTo>
                    <a:pt x="6" y="7"/>
                  </a:lnTo>
                  <a:lnTo>
                    <a:pt x="18" y="0"/>
                  </a:lnTo>
                  <a:lnTo>
                    <a:pt x="30" y="0"/>
                  </a:lnTo>
                  <a:lnTo>
                    <a:pt x="41" y="6"/>
                  </a:lnTo>
                  <a:lnTo>
                    <a:pt x="48" y="17"/>
                  </a:lnTo>
                  <a:lnTo>
                    <a:pt x="48" y="29"/>
                  </a:lnTo>
                  <a:lnTo>
                    <a:pt x="41" y="40"/>
                  </a:lnTo>
                  <a:lnTo>
                    <a:pt x="31" y="47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89" name="Freeform 792"/>
            <p:cNvSpPr>
              <a:spLocks/>
            </p:cNvSpPr>
            <p:nvPr/>
          </p:nvSpPr>
          <p:spPr bwMode="auto">
            <a:xfrm>
              <a:off x="816" y="1477"/>
              <a:ext cx="58" cy="76"/>
            </a:xfrm>
            <a:custGeom>
              <a:avLst/>
              <a:gdLst>
                <a:gd name="T0" fmla="*/ 46 w 58"/>
                <a:gd name="T1" fmla="*/ 74 h 76"/>
                <a:gd name="T2" fmla="*/ 39 w 58"/>
                <a:gd name="T3" fmla="*/ 63 h 76"/>
                <a:gd name="T4" fmla="*/ 31 w 58"/>
                <a:gd name="T5" fmla="*/ 53 h 76"/>
                <a:gd name="T6" fmla="*/ 22 w 58"/>
                <a:gd name="T7" fmla="*/ 44 h 76"/>
                <a:gd name="T8" fmla="*/ 22 w 58"/>
                <a:gd name="T9" fmla="*/ 44 h 76"/>
                <a:gd name="T10" fmla="*/ 14 w 58"/>
                <a:gd name="T11" fmla="*/ 33 h 76"/>
                <a:gd name="T12" fmla="*/ 7 w 58"/>
                <a:gd name="T13" fmla="*/ 21 h 76"/>
                <a:gd name="T14" fmla="*/ 0 w 58"/>
                <a:gd name="T15" fmla="*/ 10 h 76"/>
                <a:gd name="T16" fmla="*/ 0 w 58"/>
                <a:gd name="T17" fmla="*/ 10 h 76"/>
                <a:gd name="T18" fmla="*/ 0 w 58"/>
                <a:gd name="T19" fmla="*/ 6 h 76"/>
                <a:gd name="T20" fmla="*/ 1 w 58"/>
                <a:gd name="T21" fmla="*/ 3 h 76"/>
                <a:gd name="T22" fmla="*/ 3 w 58"/>
                <a:gd name="T23" fmla="*/ 0 h 76"/>
                <a:gd name="T24" fmla="*/ 3 w 58"/>
                <a:gd name="T25" fmla="*/ 0 h 76"/>
                <a:gd name="T26" fmla="*/ 7 w 58"/>
                <a:gd name="T27" fmla="*/ 0 h 76"/>
                <a:gd name="T28" fmla="*/ 10 w 58"/>
                <a:gd name="T29" fmla="*/ 1 h 76"/>
                <a:gd name="T30" fmla="*/ 12 w 58"/>
                <a:gd name="T31" fmla="*/ 3 h 76"/>
                <a:gd name="T32" fmla="*/ 12 w 58"/>
                <a:gd name="T33" fmla="*/ 3 h 76"/>
                <a:gd name="T34" fmla="*/ 22 w 58"/>
                <a:gd name="T35" fmla="*/ 19 h 76"/>
                <a:gd name="T36" fmla="*/ 34 w 58"/>
                <a:gd name="T37" fmla="*/ 35 h 76"/>
                <a:gd name="T38" fmla="*/ 47 w 58"/>
                <a:gd name="T39" fmla="*/ 50 h 76"/>
                <a:gd name="T40" fmla="*/ 47 w 58"/>
                <a:gd name="T41" fmla="*/ 50 h 76"/>
                <a:gd name="T42" fmla="*/ 51 w 58"/>
                <a:gd name="T43" fmla="*/ 54 h 76"/>
                <a:gd name="T44" fmla="*/ 54 w 58"/>
                <a:gd name="T45" fmla="*/ 60 h 76"/>
                <a:gd name="T46" fmla="*/ 57 w 58"/>
                <a:gd name="T47" fmla="*/ 66 h 76"/>
                <a:gd name="T48" fmla="*/ 57 w 58"/>
                <a:gd name="T49" fmla="*/ 66 h 76"/>
                <a:gd name="T50" fmla="*/ 58 w 58"/>
                <a:gd name="T51" fmla="*/ 69 h 76"/>
                <a:gd name="T52" fmla="*/ 58 w 58"/>
                <a:gd name="T53" fmla="*/ 72 h 76"/>
                <a:gd name="T54" fmla="*/ 55 w 58"/>
                <a:gd name="T55" fmla="*/ 75 h 76"/>
                <a:gd name="T56" fmla="*/ 55 w 58"/>
                <a:gd name="T57" fmla="*/ 75 h 76"/>
                <a:gd name="T58" fmla="*/ 52 w 58"/>
                <a:gd name="T59" fmla="*/ 76 h 76"/>
                <a:gd name="T60" fmla="*/ 49 w 58"/>
                <a:gd name="T61" fmla="*/ 76 h 76"/>
                <a:gd name="T62" fmla="*/ 46 w 58"/>
                <a:gd name="T63" fmla="*/ 74 h 76"/>
                <a:gd name="T64" fmla="*/ 46 w 58"/>
                <a:gd name="T65" fmla="*/ 74 h 7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8"/>
                <a:gd name="T100" fmla="*/ 0 h 76"/>
                <a:gd name="T101" fmla="*/ 58 w 58"/>
                <a:gd name="T102" fmla="*/ 76 h 7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8" h="76">
                  <a:moveTo>
                    <a:pt x="46" y="74"/>
                  </a:moveTo>
                  <a:lnTo>
                    <a:pt x="39" y="63"/>
                  </a:lnTo>
                  <a:lnTo>
                    <a:pt x="31" y="53"/>
                  </a:lnTo>
                  <a:lnTo>
                    <a:pt x="22" y="44"/>
                  </a:lnTo>
                  <a:lnTo>
                    <a:pt x="14" y="33"/>
                  </a:lnTo>
                  <a:lnTo>
                    <a:pt x="7" y="21"/>
                  </a:lnTo>
                  <a:lnTo>
                    <a:pt x="0" y="10"/>
                  </a:lnTo>
                  <a:lnTo>
                    <a:pt x="0" y="6"/>
                  </a:lnTo>
                  <a:lnTo>
                    <a:pt x="1" y="3"/>
                  </a:lnTo>
                  <a:lnTo>
                    <a:pt x="3" y="0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2" y="3"/>
                  </a:lnTo>
                  <a:lnTo>
                    <a:pt x="22" y="19"/>
                  </a:lnTo>
                  <a:lnTo>
                    <a:pt x="34" y="35"/>
                  </a:lnTo>
                  <a:lnTo>
                    <a:pt x="47" y="50"/>
                  </a:lnTo>
                  <a:lnTo>
                    <a:pt x="51" y="54"/>
                  </a:lnTo>
                  <a:lnTo>
                    <a:pt x="54" y="60"/>
                  </a:lnTo>
                  <a:lnTo>
                    <a:pt x="57" y="66"/>
                  </a:lnTo>
                  <a:lnTo>
                    <a:pt x="58" y="69"/>
                  </a:lnTo>
                  <a:lnTo>
                    <a:pt x="58" y="72"/>
                  </a:lnTo>
                  <a:lnTo>
                    <a:pt x="55" y="75"/>
                  </a:lnTo>
                  <a:lnTo>
                    <a:pt x="52" y="76"/>
                  </a:lnTo>
                  <a:lnTo>
                    <a:pt x="49" y="76"/>
                  </a:lnTo>
                  <a:lnTo>
                    <a:pt x="46" y="7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90" name="Freeform 793"/>
            <p:cNvSpPr>
              <a:spLocks/>
            </p:cNvSpPr>
            <p:nvPr/>
          </p:nvSpPr>
          <p:spPr bwMode="auto">
            <a:xfrm>
              <a:off x="803" y="1482"/>
              <a:ext cx="50" cy="84"/>
            </a:xfrm>
            <a:custGeom>
              <a:avLst/>
              <a:gdLst>
                <a:gd name="T0" fmla="*/ 13 w 50"/>
                <a:gd name="T1" fmla="*/ 2 h 84"/>
                <a:gd name="T2" fmla="*/ 19 w 50"/>
                <a:gd name="T3" fmla="*/ 10 h 84"/>
                <a:gd name="T4" fmla="*/ 23 w 50"/>
                <a:gd name="T5" fmla="*/ 19 h 84"/>
                <a:gd name="T6" fmla="*/ 24 w 50"/>
                <a:gd name="T7" fmla="*/ 29 h 84"/>
                <a:gd name="T8" fmla="*/ 24 w 50"/>
                <a:gd name="T9" fmla="*/ 29 h 84"/>
                <a:gd name="T10" fmla="*/ 29 w 50"/>
                <a:gd name="T11" fmla="*/ 45 h 84"/>
                <a:gd name="T12" fmla="*/ 38 w 50"/>
                <a:gd name="T13" fmla="*/ 59 h 84"/>
                <a:gd name="T14" fmla="*/ 48 w 50"/>
                <a:gd name="T15" fmla="*/ 73 h 84"/>
                <a:gd name="T16" fmla="*/ 48 w 50"/>
                <a:gd name="T17" fmla="*/ 73 h 84"/>
                <a:gd name="T18" fmla="*/ 50 w 50"/>
                <a:gd name="T19" fmla="*/ 76 h 84"/>
                <a:gd name="T20" fmla="*/ 50 w 50"/>
                <a:gd name="T21" fmla="*/ 79 h 84"/>
                <a:gd name="T22" fmla="*/ 48 w 50"/>
                <a:gd name="T23" fmla="*/ 82 h 84"/>
                <a:gd name="T24" fmla="*/ 48 w 50"/>
                <a:gd name="T25" fmla="*/ 82 h 84"/>
                <a:gd name="T26" fmla="*/ 45 w 50"/>
                <a:gd name="T27" fmla="*/ 84 h 84"/>
                <a:gd name="T28" fmla="*/ 42 w 50"/>
                <a:gd name="T29" fmla="*/ 84 h 84"/>
                <a:gd name="T30" fmla="*/ 38 w 50"/>
                <a:gd name="T31" fmla="*/ 82 h 84"/>
                <a:gd name="T32" fmla="*/ 38 w 50"/>
                <a:gd name="T33" fmla="*/ 82 h 84"/>
                <a:gd name="T34" fmla="*/ 31 w 50"/>
                <a:gd name="T35" fmla="*/ 74 h 84"/>
                <a:gd name="T36" fmla="*/ 25 w 50"/>
                <a:gd name="T37" fmla="*/ 64 h 84"/>
                <a:gd name="T38" fmla="*/ 19 w 50"/>
                <a:gd name="T39" fmla="*/ 54 h 84"/>
                <a:gd name="T40" fmla="*/ 19 w 50"/>
                <a:gd name="T41" fmla="*/ 54 h 84"/>
                <a:gd name="T42" fmla="*/ 13 w 50"/>
                <a:gd name="T43" fmla="*/ 44 h 84"/>
                <a:gd name="T44" fmla="*/ 11 w 50"/>
                <a:gd name="T45" fmla="*/ 34 h 84"/>
                <a:gd name="T46" fmla="*/ 11 w 50"/>
                <a:gd name="T47" fmla="*/ 23 h 84"/>
                <a:gd name="T48" fmla="*/ 11 w 50"/>
                <a:gd name="T49" fmla="*/ 23 h 84"/>
                <a:gd name="T50" fmla="*/ 8 w 50"/>
                <a:gd name="T51" fmla="*/ 18 h 84"/>
                <a:gd name="T52" fmla="*/ 5 w 50"/>
                <a:gd name="T53" fmla="*/ 15 h 84"/>
                <a:gd name="T54" fmla="*/ 2 w 50"/>
                <a:gd name="T55" fmla="*/ 11 h 84"/>
                <a:gd name="T56" fmla="*/ 2 w 50"/>
                <a:gd name="T57" fmla="*/ 11 h 84"/>
                <a:gd name="T58" fmla="*/ 0 w 50"/>
                <a:gd name="T59" fmla="*/ 8 h 84"/>
                <a:gd name="T60" fmla="*/ 0 w 50"/>
                <a:gd name="T61" fmla="*/ 4 h 84"/>
                <a:gd name="T62" fmla="*/ 3 w 50"/>
                <a:gd name="T63" fmla="*/ 1 h 84"/>
                <a:gd name="T64" fmla="*/ 3 w 50"/>
                <a:gd name="T65" fmla="*/ 1 h 84"/>
                <a:gd name="T66" fmla="*/ 6 w 50"/>
                <a:gd name="T67" fmla="*/ 0 h 84"/>
                <a:gd name="T68" fmla="*/ 10 w 50"/>
                <a:gd name="T69" fmla="*/ 0 h 84"/>
                <a:gd name="T70" fmla="*/ 13 w 50"/>
                <a:gd name="T71" fmla="*/ 2 h 84"/>
                <a:gd name="T72" fmla="*/ 13 w 50"/>
                <a:gd name="T73" fmla="*/ 2 h 8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0"/>
                <a:gd name="T112" fmla="*/ 0 h 84"/>
                <a:gd name="T113" fmla="*/ 50 w 50"/>
                <a:gd name="T114" fmla="*/ 84 h 8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0" h="84">
                  <a:moveTo>
                    <a:pt x="13" y="2"/>
                  </a:moveTo>
                  <a:lnTo>
                    <a:pt x="19" y="10"/>
                  </a:lnTo>
                  <a:lnTo>
                    <a:pt x="23" y="19"/>
                  </a:lnTo>
                  <a:lnTo>
                    <a:pt x="24" y="29"/>
                  </a:lnTo>
                  <a:lnTo>
                    <a:pt x="29" y="45"/>
                  </a:lnTo>
                  <a:lnTo>
                    <a:pt x="38" y="59"/>
                  </a:lnTo>
                  <a:lnTo>
                    <a:pt x="48" y="73"/>
                  </a:lnTo>
                  <a:lnTo>
                    <a:pt x="50" y="76"/>
                  </a:lnTo>
                  <a:lnTo>
                    <a:pt x="50" y="79"/>
                  </a:lnTo>
                  <a:lnTo>
                    <a:pt x="48" y="82"/>
                  </a:lnTo>
                  <a:lnTo>
                    <a:pt x="45" y="84"/>
                  </a:lnTo>
                  <a:lnTo>
                    <a:pt x="42" y="84"/>
                  </a:lnTo>
                  <a:lnTo>
                    <a:pt x="38" y="82"/>
                  </a:lnTo>
                  <a:lnTo>
                    <a:pt x="31" y="74"/>
                  </a:lnTo>
                  <a:lnTo>
                    <a:pt x="25" y="64"/>
                  </a:lnTo>
                  <a:lnTo>
                    <a:pt x="19" y="54"/>
                  </a:lnTo>
                  <a:lnTo>
                    <a:pt x="13" y="44"/>
                  </a:lnTo>
                  <a:lnTo>
                    <a:pt x="11" y="34"/>
                  </a:lnTo>
                  <a:lnTo>
                    <a:pt x="11" y="23"/>
                  </a:lnTo>
                  <a:lnTo>
                    <a:pt x="8" y="18"/>
                  </a:lnTo>
                  <a:lnTo>
                    <a:pt x="5" y="15"/>
                  </a:lnTo>
                  <a:lnTo>
                    <a:pt x="2" y="11"/>
                  </a:lnTo>
                  <a:lnTo>
                    <a:pt x="0" y="8"/>
                  </a:lnTo>
                  <a:lnTo>
                    <a:pt x="0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3" y="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91" name="Freeform 794"/>
            <p:cNvSpPr>
              <a:spLocks/>
            </p:cNvSpPr>
            <p:nvPr/>
          </p:nvSpPr>
          <p:spPr bwMode="auto">
            <a:xfrm>
              <a:off x="789" y="1452"/>
              <a:ext cx="48" cy="48"/>
            </a:xfrm>
            <a:custGeom>
              <a:avLst/>
              <a:gdLst>
                <a:gd name="T0" fmla="*/ 36 w 48"/>
                <a:gd name="T1" fmla="*/ 45 h 48"/>
                <a:gd name="T2" fmla="*/ 24 w 48"/>
                <a:gd name="T3" fmla="*/ 48 h 48"/>
                <a:gd name="T4" fmla="*/ 12 w 48"/>
                <a:gd name="T5" fmla="*/ 45 h 48"/>
                <a:gd name="T6" fmla="*/ 3 w 48"/>
                <a:gd name="T7" fmla="*/ 37 h 48"/>
                <a:gd name="T8" fmla="*/ 3 w 48"/>
                <a:gd name="T9" fmla="*/ 37 h 48"/>
                <a:gd name="T10" fmla="*/ 0 w 48"/>
                <a:gd name="T11" fmla="*/ 25 h 48"/>
                <a:gd name="T12" fmla="*/ 3 w 48"/>
                <a:gd name="T13" fmla="*/ 12 h 48"/>
                <a:gd name="T14" fmla="*/ 11 w 48"/>
                <a:gd name="T15" fmla="*/ 3 h 48"/>
                <a:gd name="T16" fmla="*/ 11 w 48"/>
                <a:gd name="T17" fmla="*/ 3 h 48"/>
                <a:gd name="T18" fmla="*/ 24 w 48"/>
                <a:gd name="T19" fmla="*/ 0 h 48"/>
                <a:gd name="T20" fmla="*/ 36 w 48"/>
                <a:gd name="T21" fmla="*/ 3 h 48"/>
                <a:gd name="T22" fmla="*/ 45 w 48"/>
                <a:gd name="T23" fmla="*/ 12 h 48"/>
                <a:gd name="T24" fmla="*/ 45 w 48"/>
                <a:gd name="T25" fmla="*/ 12 h 48"/>
                <a:gd name="T26" fmla="*/ 48 w 48"/>
                <a:gd name="T27" fmla="*/ 24 h 48"/>
                <a:gd name="T28" fmla="*/ 45 w 48"/>
                <a:gd name="T29" fmla="*/ 36 h 48"/>
                <a:gd name="T30" fmla="*/ 36 w 48"/>
                <a:gd name="T31" fmla="*/ 45 h 48"/>
                <a:gd name="T32" fmla="*/ 36 w 48"/>
                <a:gd name="T33" fmla="*/ 45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36" y="45"/>
                  </a:moveTo>
                  <a:lnTo>
                    <a:pt x="24" y="48"/>
                  </a:lnTo>
                  <a:lnTo>
                    <a:pt x="12" y="45"/>
                  </a:lnTo>
                  <a:lnTo>
                    <a:pt x="3" y="37"/>
                  </a:lnTo>
                  <a:lnTo>
                    <a:pt x="0" y="25"/>
                  </a:lnTo>
                  <a:lnTo>
                    <a:pt x="3" y="12"/>
                  </a:lnTo>
                  <a:lnTo>
                    <a:pt x="11" y="3"/>
                  </a:lnTo>
                  <a:lnTo>
                    <a:pt x="24" y="0"/>
                  </a:lnTo>
                  <a:lnTo>
                    <a:pt x="36" y="3"/>
                  </a:lnTo>
                  <a:lnTo>
                    <a:pt x="45" y="12"/>
                  </a:lnTo>
                  <a:lnTo>
                    <a:pt x="48" y="24"/>
                  </a:lnTo>
                  <a:lnTo>
                    <a:pt x="45" y="36"/>
                  </a:lnTo>
                  <a:lnTo>
                    <a:pt x="36" y="45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92" name="Freeform 795"/>
            <p:cNvSpPr>
              <a:spLocks/>
            </p:cNvSpPr>
            <p:nvPr/>
          </p:nvSpPr>
          <p:spPr bwMode="auto">
            <a:xfrm>
              <a:off x="775" y="1503"/>
              <a:ext cx="69" cy="71"/>
            </a:xfrm>
            <a:custGeom>
              <a:avLst/>
              <a:gdLst>
                <a:gd name="T0" fmla="*/ 13 w 69"/>
                <a:gd name="T1" fmla="*/ 4 h 71"/>
                <a:gd name="T2" fmla="*/ 17 w 69"/>
                <a:gd name="T3" fmla="*/ 10 h 71"/>
                <a:gd name="T4" fmla="*/ 21 w 69"/>
                <a:gd name="T5" fmla="*/ 16 h 71"/>
                <a:gd name="T6" fmla="*/ 27 w 69"/>
                <a:gd name="T7" fmla="*/ 22 h 71"/>
                <a:gd name="T8" fmla="*/ 27 w 69"/>
                <a:gd name="T9" fmla="*/ 22 h 71"/>
                <a:gd name="T10" fmla="*/ 42 w 69"/>
                <a:gd name="T11" fmla="*/ 33 h 71"/>
                <a:gd name="T12" fmla="*/ 55 w 69"/>
                <a:gd name="T13" fmla="*/ 46 h 71"/>
                <a:gd name="T14" fmla="*/ 68 w 69"/>
                <a:gd name="T15" fmla="*/ 60 h 71"/>
                <a:gd name="T16" fmla="*/ 68 w 69"/>
                <a:gd name="T17" fmla="*/ 60 h 71"/>
                <a:gd name="T18" fmla="*/ 69 w 69"/>
                <a:gd name="T19" fmla="*/ 64 h 71"/>
                <a:gd name="T20" fmla="*/ 68 w 69"/>
                <a:gd name="T21" fmla="*/ 67 h 71"/>
                <a:gd name="T22" fmla="*/ 65 w 69"/>
                <a:gd name="T23" fmla="*/ 70 h 71"/>
                <a:gd name="T24" fmla="*/ 65 w 69"/>
                <a:gd name="T25" fmla="*/ 70 h 71"/>
                <a:gd name="T26" fmla="*/ 62 w 69"/>
                <a:gd name="T27" fmla="*/ 71 h 71"/>
                <a:gd name="T28" fmla="*/ 58 w 69"/>
                <a:gd name="T29" fmla="*/ 70 h 71"/>
                <a:gd name="T30" fmla="*/ 56 w 69"/>
                <a:gd name="T31" fmla="*/ 68 h 71"/>
                <a:gd name="T32" fmla="*/ 56 w 69"/>
                <a:gd name="T33" fmla="*/ 68 h 71"/>
                <a:gd name="T34" fmla="*/ 44 w 69"/>
                <a:gd name="T35" fmla="*/ 54 h 71"/>
                <a:gd name="T36" fmla="*/ 31 w 69"/>
                <a:gd name="T37" fmla="*/ 42 h 71"/>
                <a:gd name="T38" fmla="*/ 16 w 69"/>
                <a:gd name="T39" fmla="*/ 30 h 71"/>
                <a:gd name="T40" fmla="*/ 16 w 69"/>
                <a:gd name="T41" fmla="*/ 30 h 71"/>
                <a:gd name="T42" fmla="*/ 10 w 69"/>
                <a:gd name="T43" fmla="*/ 24 h 71"/>
                <a:gd name="T44" fmla="*/ 5 w 69"/>
                <a:gd name="T45" fmla="*/ 18 h 71"/>
                <a:gd name="T46" fmla="*/ 1 w 69"/>
                <a:gd name="T47" fmla="*/ 11 h 71"/>
                <a:gd name="T48" fmla="*/ 1 w 69"/>
                <a:gd name="T49" fmla="*/ 11 h 71"/>
                <a:gd name="T50" fmla="*/ 0 w 69"/>
                <a:gd name="T51" fmla="*/ 8 h 71"/>
                <a:gd name="T52" fmla="*/ 1 w 69"/>
                <a:gd name="T53" fmla="*/ 4 h 71"/>
                <a:gd name="T54" fmla="*/ 3 w 69"/>
                <a:gd name="T55" fmla="*/ 2 h 71"/>
                <a:gd name="T56" fmla="*/ 3 w 69"/>
                <a:gd name="T57" fmla="*/ 2 h 71"/>
                <a:gd name="T58" fmla="*/ 7 w 69"/>
                <a:gd name="T59" fmla="*/ 0 h 71"/>
                <a:gd name="T60" fmla="*/ 10 w 69"/>
                <a:gd name="T61" fmla="*/ 1 h 71"/>
                <a:gd name="T62" fmla="*/ 13 w 69"/>
                <a:gd name="T63" fmla="*/ 4 h 71"/>
                <a:gd name="T64" fmla="*/ 13 w 69"/>
                <a:gd name="T65" fmla="*/ 4 h 7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9"/>
                <a:gd name="T100" fmla="*/ 0 h 71"/>
                <a:gd name="T101" fmla="*/ 69 w 69"/>
                <a:gd name="T102" fmla="*/ 71 h 7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9" h="71">
                  <a:moveTo>
                    <a:pt x="13" y="4"/>
                  </a:moveTo>
                  <a:lnTo>
                    <a:pt x="17" y="10"/>
                  </a:lnTo>
                  <a:lnTo>
                    <a:pt x="21" y="16"/>
                  </a:lnTo>
                  <a:lnTo>
                    <a:pt x="27" y="22"/>
                  </a:lnTo>
                  <a:lnTo>
                    <a:pt x="42" y="33"/>
                  </a:lnTo>
                  <a:lnTo>
                    <a:pt x="55" y="46"/>
                  </a:lnTo>
                  <a:lnTo>
                    <a:pt x="68" y="60"/>
                  </a:lnTo>
                  <a:lnTo>
                    <a:pt x="69" y="64"/>
                  </a:lnTo>
                  <a:lnTo>
                    <a:pt x="68" y="67"/>
                  </a:lnTo>
                  <a:lnTo>
                    <a:pt x="65" y="70"/>
                  </a:lnTo>
                  <a:lnTo>
                    <a:pt x="62" y="71"/>
                  </a:lnTo>
                  <a:lnTo>
                    <a:pt x="58" y="70"/>
                  </a:lnTo>
                  <a:lnTo>
                    <a:pt x="56" y="68"/>
                  </a:lnTo>
                  <a:lnTo>
                    <a:pt x="44" y="54"/>
                  </a:lnTo>
                  <a:lnTo>
                    <a:pt x="31" y="42"/>
                  </a:lnTo>
                  <a:lnTo>
                    <a:pt x="16" y="30"/>
                  </a:lnTo>
                  <a:lnTo>
                    <a:pt x="10" y="24"/>
                  </a:lnTo>
                  <a:lnTo>
                    <a:pt x="5" y="18"/>
                  </a:lnTo>
                  <a:lnTo>
                    <a:pt x="1" y="11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2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93" name="Freeform 796"/>
            <p:cNvSpPr>
              <a:spLocks/>
            </p:cNvSpPr>
            <p:nvPr/>
          </p:nvSpPr>
          <p:spPr bwMode="auto">
            <a:xfrm>
              <a:off x="767" y="1509"/>
              <a:ext cx="60" cy="78"/>
            </a:xfrm>
            <a:custGeom>
              <a:avLst/>
              <a:gdLst>
                <a:gd name="T0" fmla="*/ 14 w 60"/>
                <a:gd name="T1" fmla="*/ 5 h 78"/>
                <a:gd name="T2" fmla="*/ 21 w 60"/>
                <a:gd name="T3" fmla="*/ 20 h 78"/>
                <a:gd name="T4" fmla="*/ 29 w 60"/>
                <a:gd name="T5" fmla="*/ 35 h 78"/>
                <a:gd name="T6" fmla="*/ 37 w 60"/>
                <a:gd name="T7" fmla="*/ 50 h 78"/>
                <a:gd name="T8" fmla="*/ 37 w 60"/>
                <a:gd name="T9" fmla="*/ 50 h 78"/>
                <a:gd name="T10" fmla="*/ 43 w 60"/>
                <a:gd name="T11" fmla="*/ 56 h 78"/>
                <a:gd name="T12" fmla="*/ 49 w 60"/>
                <a:gd name="T13" fmla="*/ 61 h 78"/>
                <a:gd name="T14" fmla="*/ 57 w 60"/>
                <a:gd name="T15" fmla="*/ 65 h 78"/>
                <a:gd name="T16" fmla="*/ 57 w 60"/>
                <a:gd name="T17" fmla="*/ 65 h 78"/>
                <a:gd name="T18" fmla="*/ 59 w 60"/>
                <a:gd name="T19" fmla="*/ 67 h 78"/>
                <a:gd name="T20" fmla="*/ 60 w 60"/>
                <a:gd name="T21" fmla="*/ 71 h 78"/>
                <a:gd name="T22" fmla="*/ 59 w 60"/>
                <a:gd name="T23" fmla="*/ 75 h 78"/>
                <a:gd name="T24" fmla="*/ 59 w 60"/>
                <a:gd name="T25" fmla="*/ 75 h 78"/>
                <a:gd name="T26" fmla="*/ 56 w 60"/>
                <a:gd name="T27" fmla="*/ 77 h 78"/>
                <a:gd name="T28" fmla="*/ 53 w 60"/>
                <a:gd name="T29" fmla="*/ 78 h 78"/>
                <a:gd name="T30" fmla="*/ 49 w 60"/>
                <a:gd name="T31" fmla="*/ 77 h 78"/>
                <a:gd name="T32" fmla="*/ 49 w 60"/>
                <a:gd name="T33" fmla="*/ 77 h 78"/>
                <a:gd name="T34" fmla="*/ 40 w 60"/>
                <a:gd name="T35" fmla="*/ 72 h 78"/>
                <a:gd name="T36" fmla="*/ 32 w 60"/>
                <a:gd name="T37" fmla="*/ 65 h 78"/>
                <a:gd name="T38" fmla="*/ 25 w 60"/>
                <a:gd name="T39" fmla="*/ 56 h 78"/>
                <a:gd name="T40" fmla="*/ 25 w 60"/>
                <a:gd name="T41" fmla="*/ 56 h 78"/>
                <a:gd name="T42" fmla="*/ 16 w 60"/>
                <a:gd name="T43" fmla="*/ 41 h 78"/>
                <a:gd name="T44" fmla="*/ 8 w 60"/>
                <a:gd name="T45" fmla="*/ 24 h 78"/>
                <a:gd name="T46" fmla="*/ 0 w 60"/>
                <a:gd name="T47" fmla="*/ 8 h 78"/>
                <a:gd name="T48" fmla="*/ 0 w 60"/>
                <a:gd name="T49" fmla="*/ 8 h 78"/>
                <a:gd name="T50" fmla="*/ 0 w 60"/>
                <a:gd name="T51" fmla="*/ 4 h 78"/>
                <a:gd name="T52" fmla="*/ 3 w 60"/>
                <a:gd name="T53" fmla="*/ 1 h 78"/>
                <a:gd name="T54" fmla="*/ 6 w 60"/>
                <a:gd name="T55" fmla="*/ 0 h 78"/>
                <a:gd name="T56" fmla="*/ 6 w 60"/>
                <a:gd name="T57" fmla="*/ 0 h 78"/>
                <a:gd name="T58" fmla="*/ 10 w 60"/>
                <a:gd name="T59" fmla="*/ 0 h 78"/>
                <a:gd name="T60" fmla="*/ 13 w 60"/>
                <a:gd name="T61" fmla="*/ 2 h 78"/>
                <a:gd name="T62" fmla="*/ 14 w 60"/>
                <a:gd name="T63" fmla="*/ 5 h 78"/>
                <a:gd name="T64" fmla="*/ 14 w 60"/>
                <a:gd name="T65" fmla="*/ 5 h 7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0"/>
                <a:gd name="T100" fmla="*/ 0 h 78"/>
                <a:gd name="T101" fmla="*/ 60 w 60"/>
                <a:gd name="T102" fmla="*/ 78 h 7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0" h="78">
                  <a:moveTo>
                    <a:pt x="14" y="5"/>
                  </a:moveTo>
                  <a:lnTo>
                    <a:pt x="21" y="20"/>
                  </a:lnTo>
                  <a:lnTo>
                    <a:pt x="29" y="35"/>
                  </a:lnTo>
                  <a:lnTo>
                    <a:pt x="37" y="50"/>
                  </a:lnTo>
                  <a:lnTo>
                    <a:pt x="43" y="56"/>
                  </a:lnTo>
                  <a:lnTo>
                    <a:pt x="49" y="61"/>
                  </a:lnTo>
                  <a:lnTo>
                    <a:pt x="57" y="65"/>
                  </a:lnTo>
                  <a:lnTo>
                    <a:pt x="59" y="67"/>
                  </a:lnTo>
                  <a:lnTo>
                    <a:pt x="60" y="71"/>
                  </a:lnTo>
                  <a:lnTo>
                    <a:pt x="59" y="75"/>
                  </a:lnTo>
                  <a:lnTo>
                    <a:pt x="56" y="77"/>
                  </a:lnTo>
                  <a:lnTo>
                    <a:pt x="53" y="78"/>
                  </a:lnTo>
                  <a:lnTo>
                    <a:pt x="49" y="77"/>
                  </a:lnTo>
                  <a:lnTo>
                    <a:pt x="40" y="72"/>
                  </a:lnTo>
                  <a:lnTo>
                    <a:pt x="32" y="65"/>
                  </a:lnTo>
                  <a:lnTo>
                    <a:pt x="25" y="56"/>
                  </a:lnTo>
                  <a:lnTo>
                    <a:pt x="16" y="41"/>
                  </a:lnTo>
                  <a:lnTo>
                    <a:pt x="8" y="24"/>
                  </a:lnTo>
                  <a:lnTo>
                    <a:pt x="0" y="8"/>
                  </a:lnTo>
                  <a:lnTo>
                    <a:pt x="0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3" y="2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94" name="Freeform 797"/>
            <p:cNvSpPr>
              <a:spLocks/>
            </p:cNvSpPr>
            <p:nvPr/>
          </p:nvSpPr>
          <p:spPr bwMode="auto">
            <a:xfrm>
              <a:off x="738" y="1536"/>
              <a:ext cx="73" cy="69"/>
            </a:xfrm>
            <a:custGeom>
              <a:avLst/>
              <a:gdLst>
                <a:gd name="T0" fmla="*/ 12 w 73"/>
                <a:gd name="T1" fmla="*/ 3 h 69"/>
                <a:gd name="T2" fmla="*/ 20 w 73"/>
                <a:gd name="T3" fmla="*/ 9 h 69"/>
                <a:gd name="T4" fmla="*/ 28 w 73"/>
                <a:gd name="T5" fmla="*/ 15 h 69"/>
                <a:gd name="T6" fmla="*/ 36 w 73"/>
                <a:gd name="T7" fmla="*/ 20 h 69"/>
                <a:gd name="T8" fmla="*/ 36 w 73"/>
                <a:gd name="T9" fmla="*/ 20 h 69"/>
                <a:gd name="T10" fmla="*/ 47 w 73"/>
                <a:gd name="T11" fmla="*/ 29 h 69"/>
                <a:gd name="T12" fmla="*/ 56 w 73"/>
                <a:gd name="T13" fmla="*/ 40 h 69"/>
                <a:gd name="T14" fmla="*/ 65 w 73"/>
                <a:gd name="T15" fmla="*/ 52 h 69"/>
                <a:gd name="T16" fmla="*/ 65 w 73"/>
                <a:gd name="T17" fmla="*/ 52 h 69"/>
                <a:gd name="T18" fmla="*/ 66 w 73"/>
                <a:gd name="T19" fmla="*/ 54 h 69"/>
                <a:gd name="T20" fmla="*/ 68 w 73"/>
                <a:gd name="T21" fmla="*/ 55 h 69"/>
                <a:gd name="T22" fmla="*/ 70 w 73"/>
                <a:gd name="T23" fmla="*/ 56 h 69"/>
                <a:gd name="T24" fmla="*/ 70 w 73"/>
                <a:gd name="T25" fmla="*/ 56 h 69"/>
                <a:gd name="T26" fmla="*/ 72 w 73"/>
                <a:gd name="T27" fmla="*/ 58 h 69"/>
                <a:gd name="T28" fmla="*/ 73 w 73"/>
                <a:gd name="T29" fmla="*/ 62 h 69"/>
                <a:gd name="T30" fmla="*/ 72 w 73"/>
                <a:gd name="T31" fmla="*/ 65 h 69"/>
                <a:gd name="T32" fmla="*/ 72 w 73"/>
                <a:gd name="T33" fmla="*/ 65 h 69"/>
                <a:gd name="T34" fmla="*/ 70 w 73"/>
                <a:gd name="T35" fmla="*/ 68 h 69"/>
                <a:gd name="T36" fmla="*/ 66 w 73"/>
                <a:gd name="T37" fmla="*/ 69 h 69"/>
                <a:gd name="T38" fmla="*/ 62 w 73"/>
                <a:gd name="T39" fmla="*/ 68 h 69"/>
                <a:gd name="T40" fmla="*/ 62 w 73"/>
                <a:gd name="T41" fmla="*/ 68 h 69"/>
                <a:gd name="T42" fmla="*/ 61 w 73"/>
                <a:gd name="T43" fmla="*/ 67 h 69"/>
                <a:gd name="T44" fmla="*/ 59 w 73"/>
                <a:gd name="T45" fmla="*/ 66 h 69"/>
                <a:gd name="T46" fmla="*/ 57 w 73"/>
                <a:gd name="T47" fmla="*/ 65 h 69"/>
                <a:gd name="T48" fmla="*/ 57 w 73"/>
                <a:gd name="T49" fmla="*/ 65 h 69"/>
                <a:gd name="T50" fmla="*/ 46 w 73"/>
                <a:gd name="T51" fmla="*/ 50 h 69"/>
                <a:gd name="T52" fmla="*/ 34 w 73"/>
                <a:gd name="T53" fmla="*/ 36 h 69"/>
                <a:gd name="T54" fmla="*/ 18 w 73"/>
                <a:gd name="T55" fmla="*/ 25 h 69"/>
                <a:gd name="T56" fmla="*/ 18 w 73"/>
                <a:gd name="T57" fmla="*/ 25 h 69"/>
                <a:gd name="T58" fmla="*/ 12 w 73"/>
                <a:gd name="T59" fmla="*/ 21 h 69"/>
                <a:gd name="T60" fmla="*/ 6 w 73"/>
                <a:gd name="T61" fmla="*/ 16 h 69"/>
                <a:gd name="T62" fmla="*/ 1 w 73"/>
                <a:gd name="T63" fmla="*/ 11 h 69"/>
                <a:gd name="T64" fmla="*/ 1 w 73"/>
                <a:gd name="T65" fmla="*/ 11 h 69"/>
                <a:gd name="T66" fmla="*/ 0 w 73"/>
                <a:gd name="T67" fmla="*/ 7 h 69"/>
                <a:gd name="T68" fmla="*/ 0 w 73"/>
                <a:gd name="T69" fmla="*/ 3 h 69"/>
                <a:gd name="T70" fmla="*/ 3 w 73"/>
                <a:gd name="T71" fmla="*/ 1 h 69"/>
                <a:gd name="T72" fmla="*/ 3 w 73"/>
                <a:gd name="T73" fmla="*/ 1 h 69"/>
                <a:gd name="T74" fmla="*/ 6 w 73"/>
                <a:gd name="T75" fmla="*/ 0 h 69"/>
                <a:gd name="T76" fmla="*/ 9 w 73"/>
                <a:gd name="T77" fmla="*/ 0 h 69"/>
                <a:gd name="T78" fmla="*/ 12 w 73"/>
                <a:gd name="T79" fmla="*/ 3 h 69"/>
                <a:gd name="T80" fmla="*/ 12 w 73"/>
                <a:gd name="T81" fmla="*/ 3 h 6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3"/>
                <a:gd name="T124" fmla="*/ 0 h 69"/>
                <a:gd name="T125" fmla="*/ 73 w 73"/>
                <a:gd name="T126" fmla="*/ 69 h 6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3" h="69">
                  <a:moveTo>
                    <a:pt x="12" y="3"/>
                  </a:moveTo>
                  <a:lnTo>
                    <a:pt x="20" y="9"/>
                  </a:lnTo>
                  <a:lnTo>
                    <a:pt x="28" y="15"/>
                  </a:lnTo>
                  <a:lnTo>
                    <a:pt x="36" y="20"/>
                  </a:lnTo>
                  <a:lnTo>
                    <a:pt x="47" y="29"/>
                  </a:lnTo>
                  <a:lnTo>
                    <a:pt x="56" y="40"/>
                  </a:lnTo>
                  <a:lnTo>
                    <a:pt x="65" y="52"/>
                  </a:lnTo>
                  <a:lnTo>
                    <a:pt x="66" y="54"/>
                  </a:lnTo>
                  <a:lnTo>
                    <a:pt x="68" y="55"/>
                  </a:lnTo>
                  <a:lnTo>
                    <a:pt x="70" y="56"/>
                  </a:lnTo>
                  <a:lnTo>
                    <a:pt x="72" y="58"/>
                  </a:lnTo>
                  <a:lnTo>
                    <a:pt x="73" y="62"/>
                  </a:lnTo>
                  <a:lnTo>
                    <a:pt x="72" y="65"/>
                  </a:lnTo>
                  <a:lnTo>
                    <a:pt x="70" y="68"/>
                  </a:lnTo>
                  <a:lnTo>
                    <a:pt x="66" y="69"/>
                  </a:lnTo>
                  <a:lnTo>
                    <a:pt x="62" y="68"/>
                  </a:lnTo>
                  <a:lnTo>
                    <a:pt x="61" y="67"/>
                  </a:lnTo>
                  <a:lnTo>
                    <a:pt x="59" y="66"/>
                  </a:lnTo>
                  <a:lnTo>
                    <a:pt x="57" y="65"/>
                  </a:lnTo>
                  <a:lnTo>
                    <a:pt x="46" y="50"/>
                  </a:lnTo>
                  <a:lnTo>
                    <a:pt x="34" y="36"/>
                  </a:lnTo>
                  <a:lnTo>
                    <a:pt x="18" y="25"/>
                  </a:lnTo>
                  <a:lnTo>
                    <a:pt x="12" y="21"/>
                  </a:lnTo>
                  <a:lnTo>
                    <a:pt x="6" y="16"/>
                  </a:lnTo>
                  <a:lnTo>
                    <a:pt x="1" y="11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1"/>
                  </a:lnTo>
                  <a:lnTo>
                    <a:pt x="6" y="0"/>
                  </a:lnTo>
                  <a:lnTo>
                    <a:pt x="9" y="0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95" name="Freeform 798"/>
            <p:cNvSpPr>
              <a:spLocks/>
            </p:cNvSpPr>
            <p:nvPr/>
          </p:nvSpPr>
          <p:spPr bwMode="auto">
            <a:xfrm>
              <a:off x="730" y="1544"/>
              <a:ext cx="62" cy="75"/>
            </a:xfrm>
            <a:custGeom>
              <a:avLst/>
              <a:gdLst>
                <a:gd name="T0" fmla="*/ 14 w 62"/>
                <a:gd name="T1" fmla="*/ 5 h 75"/>
                <a:gd name="T2" fmla="*/ 19 w 62"/>
                <a:gd name="T3" fmla="*/ 15 h 75"/>
                <a:gd name="T4" fmla="*/ 26 w 62"/>
                <a:gd name="T5" fmla="*/ 24 h 75"/>
                <a:gd name="T6" fmla="*/ 34 w 62"/>
                <a:gd name="T7" fmla="*/ 31 h 75"/>
                <a:gd name="T8" fmla="*/ 34 w 62"/>
                <a:gd name="T9" fmla="*/ 31 h 75"/>
                <a:gd name="T10" fmla="*/ 45 w 62"/>
                <a:gd name="T11" fmla="*/ 42 h 75"/>
                <a:gd name="T12" fmla="*/ 54 w 62"/>
                <a:gd name="T13" fmla="*/ 52 h 75"/>
                <a:gd name="T14" fmla="*/ 61 w 62"/>
                <a:gd name="T15" fmla="*/ 64 h 75"/>
                <a:gd name="T16" fmla="*/ 61 w 62"/>
                <a:gd name="T17" fmla="*/ 64 h 75"/>
                <a:gd name="T18" fmla="*/ 62 w 62"/>
                <a:gd name="T19" fmla="*/ 67 h 75"/>
                <a:gd name="T20" fmla="*/ 62 w 62"/>
                <a:gd name="T21" fmla="*/ 71 h 75"/>
                <a:gd name="T22" fmla="*/ 60 w 62"/>
                <a:gd name="T23" fmla="*/ 74 h 75"/>
                <a:gd name="T24" fmla="*/ 60 w 62"/>
                <a:gd name="T25" fmla="*/ 74 h 75"/>
                <a:gd name="T26" fmla="*/ 57 w 62"/>
                <a:gd name="T27" fmla="*/ 75 h 75"/>
                <a:gd name="T28" fmla="*/ 53 w 62"/>
                <a:gd name="T29" fmla="*/ 75 h 75"/>
                <a:gd name="T30" fmla="*/ 50 w 62"/>
                <a:gd name="T31" fmla="*/ 73 h 75"/>
                <a:gd name="T32" fmla="*/ 50 w 62"/>
                <a:gd name="T33" fmla="*/ 73 h 75"/>
                <a:gd name="T34" fmla="*/ 43 w 62"/>
                <a:gd name="T35" fmla="*/ 61 h 75"/>
                <a:gd name="T36" fmla="*/ 34 w 62"/>
                <a:gd name="T37" fmla="*/ 51 h 75"/>
                <a:gd name="T38" fmla="*/ 24 w 62"/>
                <a:gd name="T39" fmla="*/ 41 h 75"/>
                <a:gd name="T40" fmla="*/ 24 w 62"/>
                <a:gd name="T41" fmla="*/ 41 h 75"/>
                <a:gd name="T42" fmla="*/ 15 w 62"/>
                <a:gd name="T43" fmla="*/ 31 h 75"/>
                <a:gd name="T44" fmla="*/ 6 w 62"/>
                <a:gd name="T45" fmla="*/ 20 h 75"/>
                <a:gd name="T46" fmla="*/ 0 w 62"/>
                <a:gd name="T47" fmla="*/ 8 h 75"/>
                <a:gd name="T48" fmla="*/ 0 w 62"/>
                <a:gd name="T49" fmla="*/ 8 h 75"/>
                <a:gd name="T50" fmla="*/ 1 w 62"/>
                <a:gd name="T51" fmla="*/ 4 h 75"/>
                <a:gd name="T52" fmla="*/ 3 w 62"/>
                <a:gd name="T53" fmla="*/ 1 h 75"/>
                <a:gd name="T54" fmla="*/ 6 w 62"/>
                <a:gd name="T55" fmla="*/ 0 h 75"/>
                <a:gd name="T56" fmla="*/ 6 w 62"/>
                <a:gd name="T57" fmla="*/ 0 h 75"/>
                <a:gd name="T58" fmla="*/ 10 w 62"/>
                <a:gd name="T59" fmla="*/ 0 h 75"/>
                <a:gd name="T60" fmla="*/ 13 w 62"/>
                <a:gd name="T61" fmla="*/ 2 h 75"/>
                <a:gd name="T62" fmla="*/ 14 w 62"/>
                <a:gd name="T63" fmla="*/ 5 h 75"/>
                <a:gd name="T64" fmla="*/ 14 w 62"/>
                <a:gd name="T65" fmla="*/ 5 h 7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2"/>
                <a:gd name="T100" fmla="*/ 0 h 75"/>
                <a:gd name="T101" fmla="*/ 62 w 62"/>
                <a:gd name="T102" fmla="*/ 75 h 7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2" h="75">
                  <a:moveTo>
                    <a:pt x="14" y="5"/>
                  </a:moveTo>
                  <a:lnTo>
                    <a:pt x="19" y="15"/>
                  </a:lnTo>
                  <a:lnTo>
                    <a:pt x="26" y="24"/>
                  </a:lnTo>
                  <a:lnTo>
                    <a:pt x="34" y="31"/>
                  </a:lnTo>
                  <a:lnTo>
                    <a:pt x="45" y="42"/>
                  </a:lnTo>
                  <a:lnTo>
                    <a:pt x="54" y="52"/>
                  </a:lnTo>
                  <a:lnTo>
                    <a:pt x="61" y="64"/>
                  </a:lnTo>
                  <a:lnTo>
                    <a:pt x="62" y="67"/>
                  </a:lnTo>
                  <a:lnTo>
                    <a:pt x="62" y="71"/>
                  </a:lnTo>
                  <a:lnTo>
                    <a:pt x="60" y="74"/>
                  </a:lnTo>
                  <a:lnTo>
                    <a:pt x="57" y="75"/>
                  </a:lnTo>
                  <a:lnTo>
                    <a:pt x="53" y="75"/>
                  </a:lnTo>
                  <a:lnTo>
                    <a:pt x="50" y="73"/>
                  </a:lnTo>
                  <a:lnTo>
                    <a:pt x="43" y="61"/>
                  </a:lnTo>
                  <a:lnTo>
                    <a:pt x="34" y="51"/>
                  </a:lnTo>
                  <a:lnTo>
                    <a:pt x="24" y="41"/>
                  </a:lnTo>
                  <a:lnTo>
                    <a:pt x="15" y="31"/>
                  </a:lnTo>
                  <a:lnTo>
                    <a:pt x="6" y="20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3" y="2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96" name="Freeform 799"/>
            <p:cNvSpPr>
              <a:spLocks/>
            </p:cNvSpPr>
            <p:nvPr/>
          </p:nvSpPr>
          <p:spPr bwMode="auto">
            <a:xfrm>
              <a:off x="718" y="1570"/>
              <a:ext cx="58" cy="71"/>
            </a:xfrm>
            <a:custGeom>
              <a:avLst/>
              <a:gdLst>
                <a:gd name="T0" fmla="*/ 13 w 58"/>
                <a:gd name="T1" fmla="*/ 4 h 71"/>
                <a:gd name="T2" fmla="*/ 26 w 58"/>
                <a:gd name="T3" fmla="*/ 25 h 71"/>
                <a:gd name="T4" fmla="*/ 42 w 58"/>
                <a:gd name="T5" fmla="*/ 42 h 71"/>
                <a:gd name="T6" fmla="*/ 57 w 58"/>
                <a:gd name="T7" fmla="*/ 60 h 71"/>
                <a:gd name="T8" fmla="*/ 57 w 58"/>
                <a:gd name="T9" fmla="*/ 60 h 71"/>
                <a:gd name="T10" fmla="*/ 58 w 58"/>
                <a:gd name="T11" fmla="*/ 64 h 71"/>
                <a:gd name="T12" fmla="*/ 58 w 58"/>
                <a:gd name="T13" fmla="*/ 67 h 71"/>
                <a:gd name="T14" fmla="*/ 55 w 58"/>
                <a:gd name="T15" fmla="*/ 70 h 71"/>
                <a:gd name="T16" fmla="*/ 55 w 58"/>
                <a:gd name="T17" fmla="*/ 70 h 71"/>
                <a:gd name="T18" fmla="*/ 52 w 58"/>
                <a:gd name="T19" fmla="*/ 71 h 71"/>
                <a:gd name="T20" fmla="*/ 48 w 58"/>
                <a:gd name="T21" fmla="*/ 71 h 71"/>
                <a:gd name="T22" fmla="*/ 45 w 58"/>
                <a:gd name="T23" fmla="*/ 68 h 71"/>
                <a:gd name="T24" fmla="*/ 45 w 58"/>
                <a:gd name="T25" fmla="*/ 68 h 71"/>
                <a:gd name="T26" fmla="*/ 36 w 58"/>
                <a:gd name="T27" fmla="*/ 56 h 71"/>
                <a:gd name="T28" fmla="*/ 26 w 58"/>
                <a:gd name="T29" fmla="*/ 45 h 71"/>
                <a:gd name="T30" fmla="*/ 15 w 58"/>
                <a:gd name="T31" fmla="*/ 34 h 71"/>
                <a:gd name="T32" fmla="*/ 15 w 58"/>
                <a:gd name="T33" fmla="*/ 34 h 71"/>
                <a:gd name="T34" fmla="*/ 9 w 58"/>
                <a:gd name="T35" fmla="*/ 26 h 71"/>
                <a:gd name="T36" fmla="*/ 4 w 58"/>
                <a:gd name="T37" fmla="*/ 18 h 71"/>
                <a:gd name="T38" fmla="*/ 0 w 58"/>
                <a:gd name="T39" fmla="*/ 9 h 71"/>
                <a:gd name="T40" fmla="*/ 0 w 58"/>
                <a:gd name="T41" fmla="*/ 9 h 71"/>
                <a:gd name="T42" fmla="*/ 0 w 58"/>
                <a:gd name="T43" fmla="*/ 6 h 71"/>
                <a:gd name="T44" fmla="*/ 1 w 58"/>
                <a:gd name="T45" fmla="*/ 3 h 71"/>
                <a:gd name="T46" fmla="*/ 4 w 58"/>
                <a:gd name="T47" fmla="*/ 1 h 71"/>
                <a:gd name="T48" fmla="*/ 4 w 58"/>
                <a:gd name="T49" fmla="*/ 1 h 71"/>
                <a:gd name="T50" fmla="*/ 7 w 58"/>
                <a:gd name="T51" fmla="*/ 0 h 71"/>
                <a:gd name="T52" fmla="*/ 11 w 58"/>
                <a:gd name="T53" fmla="*/ 2 h 71"/>
                <a:gd name="T54" fmla="*/ 13 w 58"/>
                <a:gd name="T55" fmla="*/ 4 h 71"/>
                <a:gd name="T56" fmla="*/ 13 w 58"/>
                <a:gd name="T57" fmla="*/ 4 h 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8"/>
                <a:gd name="T88" fmla="*/ 0 h 71"/>
                <a:gd name="T89" fmla="*/ 58 w 58"/>
                <a:gd name="T90" fmla="*/ 71 h 7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8" h="71">
                  <a:moveTo>
                    <a:pt x="13" y="4"/>
                  </a:moveTo>
                  <a:lnTo>
                    <a:pt x="26" y="25"/>
                  </a:lnTo>
                  <a:lnTo>
                    <a:pt x="42" y="42"/>
                  </a:lnTo>
                  <a:lnTo>
                    <a:pt x="57" y="60"/>
                  </a:lnTo>
                  <a:lnTo>
                    <a:pt x="58" y="64"/>
                  </a:lnTo>
                  <a:lnTo>
                    <a:pt x="58" y="67"/>
                  </a:lnTo>
                  <a:lnTo>
                    <a:pt x="55" y="70"/>
                  </a:lnTo>
                  <a:lnTo>
                    <a:pt x="52" y="71"/>
                  </a:lnTo>
                  <a:lnTo>
                    <a:pt x="48" y="71"/>
                  </a:lnTo>
                  <a:lnTo>
                    <a:pt x="45" y="68"/>
                  </a:lnTo>
                  <a:lnTo>
                    <a:pt x="36" y="56"/>
                  </a:lnTo>
                  <a:lnTo>
                    <a:pt x="26" y="45"/>
                  </a:lnTo>
                  <a:lnTo>
                    <a:pt x="15" y="34"/>
                  </a:lnTo>
                  <a:lnTo>
                    <a:pt x="9" y="26"/>
                  </a:lnTo>
                  <a:lnTo>
                    <a:pt x="4" y="18"/>
                  </a:lnTo>
                  <a:lnTo>
                    <a:pt x="0" y="9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1"/>
                  </a:lnTo>
                  <a:lnTo>
                    <a:pt x="7" y="0"/>
                  </a:lnTo>
                  <a:lnTo>
                    <a:pt x="11" y="2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97" name="Freeform 800"/>
            <p:cNvSpPr>
              <a:spLocks/>
            </p:cNvSpPr>
            <p:nvPr/>
          </p:nvSpPr>
          <p:spPr bwMode="auto">
            <a:xfrm>
              <a:off x="707" y="1588"/>
              <a:ext cx="50" cy="80"/>
            </a:xfrm>
            <a:custGeom>
              <a:avLst/>
              <a:gdLst>
                <a:gd name="T0" fmla="*/ 13 w 50"/>
                <a:gd name="T1" fmla="*/ 4 h 80"/>
                <a:gd name="T2" fmla="*/ 16 w 50"/>
                <a:gd name="T3" fmla="*/ 14 h 80"/>
                <a:gd name="T4" fmla="*/ 20 w 50"/>
                <a:gd name="T5" fmla="*/ 23 h 80"/>
                <a:gd name="T6" fmla="*/ 27 w 50"/>
                <a:gd name="T7" fmla="*/ 32 h 80"/>
                <a:gd name="T8" fmla="*/ 27 w 50"/>
                <a:gd name="T9" fmla="*/ 32 h 80"/>
                <a:gd name="T10" fmla="*/ 28 w 50"/>
                <a:gd name="T11" fmla="*/ 34 h 80"/>
                <a:gd name="T12" fmla="*/ 29 w 50"/>
                <a:gd name="T13" fmla="*/ 36 h 80"/>
                <a:gd name="T14" fmla="*/ 30 w 50"/>
                <a:gd name="T15" fmla="*/ 38 h 80"/>
                <a:gd name="T16" fmla="*/ 30 w 50"/>
                <a:gd name="T17" fmla="*/ 38 h 80"/>
                <a:gd name="T18" fmla="*/ 36 w 50"/>
                <a:gd name="T19" fmla="*/ 46 h 80"/>
                <a:gd name="T20" fmla="*/ 41 w 50"/>
                <a:gd name="T21" fmla="*/ 54 h 80"/>
                <a:gd name="T22" fmla="*/ 46 w 50"/>
                <a:gd name="T23" fmla="*/ 62 h 80"/>
                <a:gd name="T24" fmla="*/ 46 w 50"/>
                <a:gd name="T25" fmla="*/ 62 h 80"/>
                <a:gd name="T26" fmla="*/ 48 w 50"/>
                <a:gd name="T27" fmla="*/ 64 h 80"/>
                <a:gd name="T28" fmla="*/ 49 w 50"/>
                <a:gd name="T29" fmla="*/ 67 h 80"/>
                <a:gd name="T30" fmla="*/ 49 w 50"/>
                <a:gd name="T31" fmla="*/ 70 h 80"/>
                <a:gd name="T32" fmla="*/ 49 w 50"/>
                <a:gd name="T33" fmla="*/ 70 h 80"/>
                <a:gd name="T34" fmla="*/ 49 w 50"/>
                <a:gd name="T35" fmla="*/ 70 h 80"/>
                <a:gd name="T36" fmla="*/ 49 w 50"/>
                <a:gd name="T37" fmla="*/ 69 h 80"/>
                <a:gd name="T38" fmla="*/ 49 w 50"/>
                <a:gd name="T39" fmla="*/ 69 h 80"/>
                <a:gd name="T40" fmla="*/ 49 w 50"/>
                <a:gd name="T41" fmla="*/ 69 h 80"/>
                <a:gd name="T42" fmla="*/ 50 w 50"/>
                <a:gd name="T43" fmla="*/ 72 h 80"/>
                <a:gd name="T44" fmla="*/ 50 w 50"/>
                <a:gd name="T45" fmla="*/ 76 h 80"/>
                <a:gd name="T46" fmla="*/ 48 w 50"/>
                <a:gd name="T47" fmla="*/ 78 h 80"/>
                <a:gd name="T48" fmla="*/ 48 w 50"/>
                <a:gd name="T49" fmla="*/ 78 h 80"/>
                <a:gd name="T50" fmla="*/ 44 w 50"/>
                <a:gd name="T51" fmla="*/ 80 h 80"/>
                <a:gd name="T52" fmla="*/ 41 w 50"/>
                <a:gd name="T53" fmla="*/ 79 h 80"/>
                <a:gd name="T54" fmla="*/ 38 w 50"/>
                <a:gd name="T55" fmla="*/ 77 h 80"/>
                <a:gd name="T56" fmla="*/ 38 w 50"/>
                <a:gd name="T57" fmla="*/ 77 h 80"/>
                <a:gd name="T58" fmla="*/ 37 w 50"/>
                <a:gd name="T59" fmla="*/ 74 h 80"/>
                <a:gd name="T60" fmla="*/ 35 w 50"/>
                <a:gd name="T61" fmla="*/ 71 h 80"/>
                <a:gd name="T62" fmla="*/ 34 w 50"/>
                <a:gd name="T63" fmla="*/ 68 h 80"/>
                <a:gd name="T64" fmla="*/ 34 w 50"/>
                <a:gd name="T65" fmla="*/ 68 h 80"/>
                <a:gd name="T66" fmla="*/ 27 w 50"/>
                <a:gd name="T67" fmla="*/ 58 h 80"/>
                <a:gd name="T68" fmla="*/ 20 w 50"/>
                <a:gd name="T69" fmla="*/ 48 h 80"/>
                <a:gd name="T70" fmla="*/ 15 w 50"/>
                <a:gd name="T71" fmla="*/ 38 h 80"/>
                <a:gd name="T72" fmla="*/ 15 w 50"/>
                <a:gd name="T73" fmla="*/ 38 h 80"/>
                <a:gd name="T74" fmla="*/ 8 w 50"/>
                <a:gd name="T75" fmla="*/ 29 h 80"/>
                <a:gd name="T76" fmla="*/ 3 w 50"/>
                <a:gd name="T77" fmla="*/ 19 h 80"/>
                <a:gd name="T78" fmla="*/ 0 w 50"/>
                <a:gd name="T79" fmla="*/ 8 h 80"/>
                <a:gd name="T80" fmla="*/ 0 w 50"/>
                <a:gd name="T81" fmla="*/ 8 h 80"/>
                <a:gd name="T82" fmla="*/ 0 w 50"/>
                <a:gd name="T83" fmla="*/ 5 h 80"/>
                <a:gd name="T84" fmla="*/ 1 w 50"/>
                <a:gd name="T85" fmla="*/ 2 h 80"/>
                <a:gd name="T86" fmla="*/ 4 w 50"/>
                <a:gd name="T87" fmla="*/ 0 h 80"/>
                <a:gd name="T88" fmla="*/ 4 w 50"/>
                <a:gd name="T89" fmla="*/ 0 h 80"/>
                <a:gd name="T90" fmla="*/ 8 w 50"/>
                <a:gd name="T91" fmla="*/ 0 h 80"/>
                <a:gd name="T92" fmla="*/ 11 w 50"/>
                <a:gd name="T93" fmla="*/ 1 h 80"/>
                <a:gd name="T94" fmla="*/ 13 w 50"/>
                <a:gd name="T95" fmla="*/ 4 h 80"/>
                <a:gd name="T96" fmla="*/ 13 w 50"/>
                <a:gd name="T97" fmla="*/ 4 h 8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0"/>
                <a:gd name="T148" fmla="*/ 0 h 80"/>
                <a:gd name="T149" fmla="*/ 50 w 50"/>
                <a:gd name="T150" fmla="*/ 80 h 8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0" h="80">
                  <a:moveTo>
                    <a:pt x="13" y="4"/>
                  </a:moveTo>
                  <a:lnTo>
                    <a:pt x="16" y="14"/>
                  </a:lnTo>
                  <a:lnTo>
                    <a:pt x="20" y="23"/>
                  </a:lnTo>
                  <a:lnTo>
                    <a:pt x="27" y="32"/>
                  </a:lnTo>
                  <a:lnTo>
                    <a:pt x="28" y="34"/>
                  </a:lnTo>
                  <a:lnTo>
                    <a:pt x="29" y="36"/>
                  </a:lnTo>
                  <a:lnTo>
                    <a:pt x="30" y="38"/>
                  </a:lnTo>
                  <a:lnTo>
                    <a:pt x="36" y="46"/>
                  </a:lnTo>
                  <a:lnTo>
                    <a:pt x="41" y="54"/>
                  </a:lnTo>
                  <a:lnTo>
                    <a:pt x="46" y="62"/>
                  </a:lnTo>
                  <a:lnTo>
                    <a:pt x="48" y="64"/>
                  </a:lnTo>
                  <a:lnTo>
                    <a:pt x="49" y="67"/>
                  </a:lnTo>
                  <a:lnTo>
                    <a:pt x="49" y="70"/>
                  </a:lnTo>
                  <a:lnTo>
                    <a:pt x="49" y="69"/>
                  </a:lnTo>
                  <a:lnTo>
                    <a:pt x="50" y="72"/>
                  </a:lnTo>
                  <a:lnTo>
                    <a:pt x="50" y="76"/>
                  </a:lnTo>
                  <a:lnTo>
                    <a:pt x="48" y="78"/>
                  </a:lnTo>
                  <a:lnTo>
                    <a:pt x="44" y="80"/>
                  </a:lnTo>
                  <a:lnTo>
                    <a:pt x="41" y="79"/>
                  </a:lnTo>
                  <a:lnTo>
                    <a:pt x="38" y="77"/>
                  </a:lnTo>
                  <a:lnTo>
                    <a:pt x="37" y="74"/>
                  </a:lnTo>
                  <a:lnTo>
                    <a:pt x="35" y="71"/>
                  </a:lnTo>
                  <a:lnTo>
                    <a:pt x="34" y="68"/>
                  </a:lnTo>
                  <a:lnTo>
                    <a:pt x="27" y="58"/>
                  </a:lnTo>
                  <a:lnTo>
                    <a:pt x="20" y="48"/>
                  </a:lnTo>
                  <a:lnTo>
                    <a:pt x="15" y="38"/>
                  </a:lnTo>
                  <a:lnTo>
                    <a:pt x="8" y="29"/>
                  </a:lnTo>
                  <a:lnTo>
                    <a:pt x="3" y="19"/>
                  </a:lnTo>
                  <a:lnTo>
                    <a:pt x="0" y="8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1" y="1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98" name="Freeform 801"/>
            <p:cNvSpPr>
              <a:spLocks/>
            </p:cNvSpPr>
            <p:nvPr/>
          </p:nvSpPr>
          <p:spPr bwMode="auto">
            <a:xfrm>
              <a:off x="684" y="1611"/>
              <a:ext cx="50" cy="84"/>
            </a:xfrm>
            <a:custGeom>
              <a:avLst/>
              <a:gdLst>
                <a:gd name="T0" fmla="*/ 13 w 50"/>
                <a:gd name="T1" fmla="*/ 2 h 84"/>
                <a:gd name="T2" fmla="*/ 22 w 50"/>
                <a:gd name="T3" fmla="*/ 14 h 84"/>
                <a:gd name="T4" fmla="*/ 31 w 50"/>
                <a:gd name="T5" fmla="*/ 26 h 84"/>
                <a:gd name="T6" fmla="*/ 38 w 50"/>
                <a:gd name="T7" fmla="*/ 39 h 84"/>
                <a:gd name="T8" fmla="*/ 38 w 50"/>
                <a:gd name="T9" fmla="*/ 39 h 84"/>
                <a:gd name="T10" fmla="*/ 41 w 50"/>
                <a:gd name="T11" fmla="*/ 51 h 84"/>
                <a:gd name="T12" fmla="*/ 45 w 50"/>
                <a:gd name="T13" fmla="*/ 63 h 84"/>
                <a:gd name="T14" fmla="*/ 50 w 50"/>
                <a:gd name="T15" fmla="*/ 75 h 84"/>
                <a:gd name="T16" fmla="*/ 50 w 50"/>
                <a:gd name="T17" fmla="*/ 75 h 84"/>
                <a:gd name="T18" fmla="*/ 50 w 50"/>
                <a:gd name="T19" fmla="*/ 78 h 84"/>
                <a:gd name="T20" fmla="*/ 49 w 50"/>
                <a:gd name="T21" fmla="*/ 81 h 84"/>
                <a:gd name="T22" fmla="*/ 45 w 50"/>
                <a:gd name="T23" fmla="*/ 84 h 84"/>
                <a:gd name="T24" fmla="*/ 45 w 50"/>
                <a:gd name="T25" fmla="*/ 84 h 84"/>
                <a:gd name="T26" fmla="*/ 42 w 50"/>
                <a:gd name="T27" fmla="*/ 84 h 84"/>
                <a:gd name="T28" fmla="*/ 39 w 50"/>
                <a:gd name="T29" fmla="*/ 82 h 84"/>
                <a:gd name="T30" fmla="*/ 37 w 50"/>
                <a:gd name="T31" fmla="*/ 79 h 84"/>
                <a:gd name="T32" fmla="*/ 37 w 50"/>
                <a:gd name="T33" fmla="*/ 79 h 84"/>
                <a:gd name="T34" fmla="*/ 32 w 50"/>
                <a:gd name="T35" fmla="*/ 67 h 84"/>
                <a:gd name="T36" fmla="*/ 28 w 50"/>
                <a:gd name="T37" fmla="*/ 55 h 84"/>
                <a:gd name="T38" fmla="*/ 25 w 50"/>
                <a:gd name="T39" fmla="*/ 42 h 84"/>
                <a:gd name="T40" fmla="*/ 25 w 50"/>
                <a:gd name="T41" fmla="*/ 42 h 84"/>
                <a:gd name="T42" fmla="*/ 18 w 50"/>
                <a:gd name="T43" fmla="*/ 31 h 84"/>
                <a:gd name="T44" fmla="*/ 10 w 50"/>
                <a:gd name="T45" fmla="*/ 21 h 84"/>
                <a:gd name="T46" fmla="*/ 2 w 50"/>
                <a:gd name="T47" fmla="*/ 12 h 84"/>
                <a:gd name="T48" fmla="*/ 2 w 50"/>
                <a:gd name="T49" fmla="*/ 12 h 84"/>
                <a:gd name="T50" fmla="*/ 0 w 50"/>
                <a:gd name="T51" fmla="*/ 9 h 84"/>
                <a:gd name="T52" fmla="*/ 0 w 50"/>
                <a:gd name="T53" fmla="*/ 5 h 84"/>
                <a:gd name="T54" fmla="*/ 2 w 50"/>
                <a:gd name="T55" fmla="*/ 2 h 84"/>
                <a:gd name="T56" fmla="*/ 2 w 50"/>
                <a:gd name="T57" fmla="*/ 2 h 84"/>
                <a:gd name="T58" fmla="*/ 6 w 50"/>
                <a:gd name="T59" fmla="*/ 0 h 84"/>
                <a:gd name="T60" fmla="*/ 9 w 50"/>
                <a:gd name="T61" fmla="*/ 1 h 84"/>
                <a:gd name="T62" fmla="*/ 13 w 50"/>
                <a:gd name="T63" fmla="*/ 2 h 84"/>
                <a:gd name="T64" fmla="*/ 13 w 50"/>
                <a:gd name="T65" fmla="*/ 2 h 8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0"/>
                <a:gd name="T100" fmla="*/ 0 h 84"/>
                <a:gd name="T101" fmla="*/ 50 w 50"/>
                <a:gd name="T102" fmla="*/ 84 h 8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0" h="84">
                  <a:moveTo>
                    <a:pt x="13" y="2"/>
                  </a:moveTo>
                  <a:lnTo>
                    <a:pt x="22" y="14"/>
                  </a:lnTo>
                  <a:lnTo>
                    <a:pt x="31" y="26"/>
                  </a:lnTo>
                  <a:lnTo>
                    <a:pt x="38" y="39"/>
                  </a:lnTo>
                  <a:lnTo>
                    <a:pt x="41" y="51"/>
                  </a:lnTo>
                  <a:lnTo>
                    <a:pt x="45" y="63"/>
                  </a:lnTo>
                  <a:lnTo>
                    <a:pt x="50" y="75"/>
                  </a:lnTo>
                  <a:lnTo>
                    <a:pt x="50" y="78"/>
                  </a:lnTo>
                  <a:lnTo>
                    <a:pt x="49" y="81"/>
                  </a:lnTo>
                  <a:lnTo>
                    <a:pt x="45" y="84"/>
                  </a:lnTo>
                  <a:lnTo>
                    <a:pt x="42" y="84"/>
                  </a:lnTo>
                  <a:lnTo>
                    <a:pt x="39" y="82"/>
                  </a:lnTo>
                  <a:lnTo>
                    <a:pt x="37" y="79"/>
                  </a:lnTo>
                  <a:lnTo>
                    <a:pt x="32" y="67"/>
                  </a:lnTo>
                  <a:lnTo>
                    <a:pt x="28" y="55"/>
                  </a:lnTo>
                  <a:lnTo>
                    <a:pt x="25" y="42"/>
                  </a:lnTo>
                  <a:lnTo>
                    <a:pt x="18" y="31"/>
                  </a:lnTo>
                  <a:lnTo>
                    <a:pt x="10" y="21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5"/>
                  </a:lnTo>
                  <a:lnTo>
                    <a:pt x="2" y="2"/>
                  </a:lnTo>
                  <a:lnTo>
                    <a:pt x="6" y="0"/>
                  </a:lnTo>
                  <a:lnTo>
                    <a:pt x="9" y="1"/>
                  </a:lnTo>
                  <a:lnTo>
                    <a:pt x="13" y="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99" name="Freeform 802"/>
            <p:cNvSpPr>
              <a:spLocks/>
            </p:cNvSpPr>
            <p:nvPr/>
          </p:nvSpPr>
          <p:spPr bwMode="auto">
            <a:xfrm>
              <a:off x="675" y="1627"/>
              <a:ext cx="38" cy="86"/>
            </a:xfrm>
            <a:custGeom>
              <a:avLst/>
              <a:gdLst>
                <a:gd name="T0" fmla="*/ 14 w 38"/>
                <a:gd name="T1" fmla="*/ 4 h 86"/>
                <a:gd name="T2" fmla="*/ 22 w 38"/>
                <a:gd name="T3" fmla="*/ 27 h 86"/>
                <a:gd name="T4" fmla="*/ 31 w 38"/>
                <a:gd name="T5" fmla="*/ 50 h 86"/>
                <a:gd name="T6" fmla="*/ 38 w 38"/>
                <a:gd name="T7" fmla="*/ 74 h 86"/>
                <a:gd name="T8" fmla="*/ 38 w 38"/>
                <a:gd name="T9" fmla="*/ 74 h 86"/>
                <a:gd name="T10" fmla="*/ 38 w 38"/>
                <a:gd name="T11" fmla="*/ 76 h 86"/>
                <a:gd name="T12" fmla="*/ 38 w 38"/>
                <a:gd name="T13" fmla="*/ 78 h 86"/>
                <a:gd name="T14" fmla="*/ 38 w 38"/>
                <a:gd name="T15" fmla="*/ 80 h 86"/>
                <a:gd name="T16" fmla="*/ 38 w 38"/>
                <a:gd name="T17" fmla="*/ 80 h 86"/>
                <a:gd name="T18" fmla="*/ 36 w 38"/>
                <a:gd name="T19" fmla="*/ 83 h 86"/>
                <a:gd name="T20" fmla="*/ 34 w 38"/>
                <a:gd name="T21" fmla="*/ 85 h 86"/>
                <a:gd name="T22" fmla="*/ 30 w 38"/>
                <a:gd name="T23" fmla="*/ 86 h 86"/>
                <a:gd name="T24" fmla="*/ 30 w 38"/>
                <a:gd name="T25" fmla="*/ 86 h 86"/>
                <a:gd name="T26" fmla="*/ 27 w 38"/>
                <a:gd name="T27" fmla="*/ 84 h 86"/>
                <a:gd name="T28" fmla="*/ 25 w 38"/>
                <a:gd name="T29" fmla="*/ 82 h 86"/>
                <a:gd name="T30" fmla="*/ 24 w 38"/>
                <a:gd name="T31" fmla="*/ 78 h 86"/>
                <a:gd name="T32" fmla="*/ 24 w 38"/>
                <a:gd name="T33" fmla="*/ 78 h 86"/>
                <a:gd name="T34" fmla="*/ 25 w 38"/>
                <a:gd name="T35" fmla="*/ 77 h 86"/>
                <a:gd name="T36" fmla="*/ 25 w 38"/>
                <a:gd name="T37" fmla="*/ 75 h 86"/>
                <a:gd name="T38" fmla="*/ 25 w 38"/>
                <a:gd name="T39" fmla="*/ 74 h 86"/>
                <a:gd name="T40" fmla="*/ 25 w 38"/>
                <a:gd name="T41" fmla="*/ 74 h 86"/>
                <a:gd name="T42" fmla="*/ 16 w 38"/>
                <a:gd name="T43" fmla="*/ 52 h 86"/>
                <a:gd name="T44" fmla="*/ 8 w 38"/>
                <a:gd name="T45" fmla="*/ 31 h 86"/>
                <a:gd name="T46" fmla="*/ 1 w 38"/>
                <a:gd name="T47" fmla="*/ 9 h 86"/>
                <a:gd name="T48" fmla="*/ 1 w 38"/>
                <a:gd name="T49" fmla="*/ 9 h 86"/>
                <a:gd name="T50" fmla="*/ 0 w 38"/>
                <a:gd name="T51" fmla="*/ 5 h 86"/>
                <a:gd name="T52" fmla="*/ 2 w 38"/>
                <a:gd name="T53" fmla="*/ 2 h 86"/>
                <a:gd name="T54" fmla="*/ 5 w 38"/>
                <a:gd name="T55" fmla="*/ 0 h 86"/>
                <a:gd name="T56" fmla="*/ 5 w 38"/>
                <a:gd name="T57" fmla="*/ 0 h 86"/>
                <a:gd name="T58" fmla="*/ 8 w 38"/>
                <a:gd name="T59" fmla="*/ 0 h 86"/>
                <a:gd name="T60" fmla="*/ 11 w 38"/>
                <a:gd name="T61" fmla="*/ 1 h 86"/>
                <a:gd name="T62" fmla="*/ 14 w 38"/>
                <a:gd name="T63" fmla="*/ 4 h 86"/>
                <a:gd name="T64" fmla="*/ 14 w 38"/>
                <a:gd name="T65" fmla="*/ 4 h 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8"/>
                <a:gd name="T100" fmla="*/ 0 h 86"/>
                <a:gd name="T101" fmla="*/ 38 w 38"/>
                <a:gd name="T102" fmla="*/ 86 h 8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8" h="86">
                  <a:moveTo>
                    <a:pt x="14" y="4"/>
                  </a:moveTo>
                  <a:lnTo>
                    <a:pt x="22" y="27"/>
                  </a:lnTo>
                  <a:lnTo>
                    <a:pt x="31" y="50"/>
                  </a:lnTo>
                  <a:lnTo>
                    <a:pt x="38" y="74"/>
                  </a:lnTo>
                  <a:lnTo>
                    <a:pt x="38" y="76"/>
                  </a:lnTo>
                  <a:lnTo>
                    <a:pt x="38" y="78"/>
                  </a:lnTo>
                  <a:lnTo>
                    <a:pt x="38" y="80"/>
                  </a:lnTo>
                  <a:lnTo>
                    <a:pt x="36" y="83"/>
                  </a:lnTo>
                  <a:lnTo>
                    <a:pt x="34" y="85"/>
                  </a:lnTo>
                  <a:lnTo>
                    <a:pt x="30" y="86"/>
                  </a:lnTo>
                  <a:lnTo>
                    <a:pt x="27" y="84"/>
                  </a:lnTo>
                  <a:lnTo>
                    <a:pt x="25" y="82"/>
                  </a:lnTo>
                  <a:lnTo>
                    <a:pt x="24" y="78"/>
                  </a:lnTo>
                  <a:lnTo>
                    <a:pt x="25" y="77"/>
                  </a:lnTo>
                  <a:lnTo>
                    <a:pt x="25" y="75"/>
                  </a:lnTo>
                  <a:lnTo>
                    <a:pt x="25" y="74"/>
                  </a:lnTo>
                  <a:lnTo>
                    <a:pt x="16" y="52"/>
                  </a:lnTo>
                  <a:lnTo>
                    <a:pt x="8" y="31"/>
                  </a:lnTo>
                  <a:lnTo>
                    <a:pt x="1" y="9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1" y="1"/>
                  </a:lnTo>
                  <a:lnTo>
                    <a:pt x="14" y="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00" name="Freeform 803"/>
            <p:cNvSpPr>
              <a:spLocks/>
            </p:cNvSpPr>
            <p:nvPr/>
          </p:nvSpPr>
          <p:spPr bwMode="auto">
            <a:xfrm>
              <a:off x="645" y="1647"/>
              <a:ext cx="43" cy="86"/>
            </a:xfrm>
            <a:custGeom>
              <a:avLst/>
              <a:gdLst>
                <a:gd name="T0" fmla="*/ 13 w 43"/>
                <a:gd name="T1" fmla="*/ 4 h 86"/>
                <a:gd name="T2" fmla="*/ 26 w 43"/>
                <a:gd name="T3" fmla="*/ 27 h 86"/>
                <a:gd name="T4" fmla="*/ 36 w 43"/>
                <a:gd name="T5" fmla="*/ 52 h 86"/>
                <a:gd name="T6" fmla="*/ 43 w 43"/>
                <a:gd name="T7" fmla="*/ 78 h 86"/>
                <a:gd name="T8" fmla="*/ 43 w 43"/>
                <a:gd name="T9" fmla="*/ 78 h 86"/>
                <a:gd name="T10" fmla="*/ 43 w 43"/>
                <a:gd name="T11" fmla="*/ 81 h 86"/>
                <a:gd name="T12" fmla="*/ 41 w 43"/>
                <a:gd name="T13" fmla="*/ 84 h 86"/>
                <a:gd name="T14" fmla="*/ 38 w 43"/>
                <a:gd name="T15" fmla="*/ 86 h 86"/>
                <a:gd name="T16" fmla="*/ 38 w 43"/>
                <a:gd name="T17" fmla="*/ 86 h 86"/>
                <a:gd name="T18" fmla="*/ 34 w 43"/>
                <a:gd name="T19" fmla="*/ 86 h 86"/>
                <a:gd name="T20" fmla="*/ 31 w 43"/>
                <a:gd name="T21" fmla="*/ 84 h 86"/>
                <a:gd name="T22" fmla="*/ 30 w 43"/>
                <a:gd name="T23" fmla="*/ 81 h 86"/>
                <a:gd name="T24" fmla="*/ 30 w 43"/>
                <a:gd name="T25" fmla="*/ 81 h 86"/>
                <a:gd name="T26" fmla="*/ 24 w 43"/>
                <a:gd name="T27" fmla="*/ 56 h 86"/>
                <a:gd name="T28" fmla="*/ 14 w 43"/>
                <a:gd name="T29" fmla="*/ 33 h 86"/>
                <a:gd name="T30" fmla="*/ 1 w 43"/>
                <a:gd name="T31" fmla="*/ 11 h 86"/>
                <a:gd name="T32" fmla="*/ 1 w 43"/>
                <a:gd name="T33" fmla="*/ 11 h 86"/>
                <a:gd name="T34" fmla="*/ 0 w 43"/>
                <a:gd name="T35" fmla="*/ 7 h 86"/>
                <a:gd name="T36" fmla="*/ 1 w 43"/>
                <a:gd name="T37" fmla="*/ 4 h 86"/>
                <a:gd name="T38" fmla="*/ 4 w 43"/>
                <a:gd name="T39" fmla="*/ 1 h 86"/>
                <a:gd name="T40" fmla="*/ 4 w 43"/>
                <a:gd name="T41" fmla="*/ 1 h 86"/>
                <a:gd name="T42" fmla="*/ 7 w 43"/>
                <a:gd name="T43" fmla="*/ 0 h 86"/>
                <a:gd name="T44" fmla="*/ 10 w 43"/>
                <a:gd name="T45" fmla="*/ 1 h 86"/>
                <a:gd name="T46" fmla="*/ 13 w 43"/>
                <a:gd name="T47" fmla="*/ 4 h 86"/>
                <a:gd name="T48" fmla="*/ 13 w 43"/>
                <a:gd name="T49" fmla="*/ 4 h 8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3"/>
                <a:gd name="T76" fmla="*/ 0 h 86"/>
                <a:gd name="T77" fmla="*/ 43 w 43"/>
                <a:gd name="T78" fmla="*/ 86 h 8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3" h="86">
                  <a:moveTo>
                    <a:pt x="13" y="4"/>
                  </a:moveTo>
                  <a:lnTo>
                    <a:pt x="26" y="27"/>
                  </a:lnTo>
                  <a:lnTo>
                    <a:pt x="36" y="52"/>
                  </a:lnTo>
                  <a:lnTo>
                    <a:pt x="43" y="78"/>
                  </a:lnTo>
                  <a:lnTo>
                    <a:pt x="43" y="81"/>
                  </a:lnTo>
                  <a:lnTo>
                    <a:pt x="41" y="84"/>
                  </a:lnTo>
                  <a:lnTo>
                    <a:pt x="38" y="86"/>
                  </a:lnTo>
                  <a:lnTo>
                    <a:pt x="34" y="86"/>
                  </a:lnTo>
                  <a:lnTo>
                    <a:pt x="31" y="84"/>
                  </a:lnTo>
                  <a:lnTo>
                    <a:pt x="30" y="81"/>
                  </a:lnTo>
                  <a:lnTo>
                    <a:pt x="24" y="56"/>
                  </a:lnTo>
                  <a:lnTo>
                    <a:pt x="14" y="33"/>
                  </a:lnTo>
                  <a:lnTo>
                    <a:pt x="1" y="11"/>
                  </a:lnTo>
                  <a:lnTo>
                    <a:pt x="0" y="7"/>
                  </a:lnTo>
                  <a:lnTo>
                    <a:pt x="1" y="4"/>
                  </a:lnTo>
                  <a:lnTo>
                    <a:pt x="4" y="1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01" name="Freeform 804"/>
            <p:cNvSpPr>
              <a:spLocks/>
            </p:cNvSpPr>
            <p:nvPr/>
          </p:nvSpPr>
          <p:spPr bwMode="auto">
            <a:xfrm>
              <a:off x="629" y="1657"/>
              <a:ext cx="28" cy="88"/>
            </a:xfrm>
            <a:custGeom>
              <a:avLst/>
              <a:gdLst>
                <a:gd name="T0" fmla="*/ 14 w 28"/>
                <a:gd name="T1" fmla="*/ 8 h 88"/>
                <a:gd name="T2" fmla="*/ 14 w 28"/>
                <a:gd name="T3" fmla="*/ 10 h 88"/>
                <a:gd name="T4" fmla="*/ 14 w 28"/>
                <a:gd name="T5" fmla="*/ 11 h 88"/>
                <a:gd name="T6" fmla="*/ 14 w 28"/>
                <a:gd name="T7" fmla="*/ 12 h 88"/>
                <a:gd name="T8" fmla="*/ 14 w 28"/>
                <a:gd name="T9" fmla="*/ 12 h 88"/>
                <a:gd name="T10" fmla="*/ 17 w 28"/>
                <a:gd name="T11" fmla="*/ 20 h 88"/>
                <a:gd name="T12" fmla="*/ 20 w 28"/>
                <a:gd name="T13" fmla="*/ 27 h 88"/>
                <a:gd name="T14" fmla="*/ 22 w 28"/>
                <a:gd name="T15" fmla="*/ 35 h 88"/>
                <a:gd name="T16" fmla="*/ 22 w 28"/>
                <a:gd name="T17" fmla="*/ 35 h 88"/>
                <a:gd name="T18" fmla="*/ 25 w 28"/>
                <a:gd name="T19" fmla="*/ 43 h 88"/>
                <a:gd name="T20" fmla="*/ 27 w 28"/>
                <a:gd name="T21" fmla="*/ 51 h 88"/>
                <a:gd name="T22" fmla="*/ 28 w 28"/>
                <a:gd name="T23" fmla="*/ 60 h 88"/>
                <a:gd name="T24" fmla="*/ 28 w 28"/>
                <a:gd name="T25" fmla="*/ 60 h 88"/>
                <a:gd name="T26" fmla="*/ 28 w 28"/>
                <a:gd name="T27" fmla="*/ 67 h 88"/>
                <a:gd name="T28" fmla="*/ 27 w 28"/>
                <a:gd name="T29" fmla="*/ 74 h 88"/>
                <a:gd name="T30" fmla="*/ 27 w 28"/>
                <a:gd name="T31" fmla="*/ 82 h 88"/>
                <a:gd name="T32" fmla="*/ 27 w 28"/>
                <a:gd name="T33" fmla="*/ 82 h 88"/>
                <a:gd name="T34" fmla="*/ 25 w 28"/>
                <a:gd name="T35" fmla="*/ 86 h 88"/>
                <a:gd name="T36" fmla="*/ 22 w 28"/>
                <a:gd name="T37" fmla="*/ 88 h 88"/>
                <a:gd name="T38" fmla="*/ 19 w 28"/>
                <a:gd name="T39" fmla="*/ 88 h 88"/>
                <a:gd name="T40" fmla="*/ 19 w 28"/>
                <a:gd name="T41" fmla="*/ 88 h 88"/>
                <a:gd name="T42" fmla="*/ 16 w 28"/>
                <a:gd name="T43" fmla="*/ 87 h 88"/>
                <a:gd name="T44" fmla="*/ 14 w 28"/>
                <a:gd name="T45" fmla="*/ 84 h 88"/>
                <a:gd name="T46" fmla="*/ 13 w 28"/>
                <a:gd name="T47" fmla="*/ 80 h 88"/>
                <a:gd name="T48" fmla="*/ 13 w 28"/>
                <a:gd name="T49" fmla="*/ 80 h 88"/>
                <a:gd name="T50" fmla="*/ 14 w 28"/>
                <a:gd name="T51" fmla="*/ 67 h 88"/>
                <a:gd name="T52" fmla="*/ 13 w 28"/>
                <a:gd name="T53" fmla="*/ 54 h 88"/>
                <a:gd name="T54" fmla="*/ 10 w 28"/>
                <a:gd name="T55" fmla="*/ 42 h 88"/>
                <a:gd name="T56" fmla="*/ 10 w 28"/>
                <a:gd name="T57" fmla="*/ 42 h 88"/>
                <a:gd name="T58" fmla="*/ 7 w 28"/>
                <a:gd name="T59" fmla="*/ 33 h 88"/>
                <a:gd name="T60" fmla="*/ 4 w 28"/>
                <a:gd name="T61" fmla="*/ 25 h 88"/>
                <a:gd name="T62" fmla="*/ 1 w 28"/>
                <a:gd name="T63" fmla="*/ 17 h 88"/>
                <a:gd name="T64" fmla="*/ 1 w 28"/>
                <a:gd name="T65" fmla="*/ 17 h 88"/>
                <a:gd name="T66" fmla="*/ 0 w 28"/>
                <a:gd name="T67" fmla="*/ 13 h 88"/>
                <a:gd name="T68" fmla="*/ 0 w 28"/>
                <a:gd name="T69" fmla="*/ 9 h 88"/>
                <a:gd name="T70" fmla="*/ 1 w 28"/>
                <a:gd name="T71" fmla="*/ 5 h 88"/>
                <a:gd name="T72" fmla="*/ 1 w 28"/>
                <a:gd name="T73" fmla="*/ 5 h 88"/>
                <a:gd name="T74" fmla="*/ 3 w 28"/>
                <a:gd name="T75" fmla="*/ 2 h 88"/>
                <a:gd name="T76" fmla="*/ 6 w 28"/>
                <a:gd name="T77" fmla="*/ 0 h 88"/>
                <a:gd name="T78" fmla="*/ 9 w 28"/>
                <a:gd name="T79" fmla="*/ 0 h 88"/>
                <a:gd name="T80" fmla="*/ 9 w 28"/>
                <a:gd name="T81" fmla="*/ 0 h 88"/>
                <a:gd name="T82" fmla="*/ 12 w 28"/>
                <a:gd name="T83" fmla="*/ 2 h 88"/>
                <a:gd name="T84" fmla="*/ 14 w 28"/>
                <a:gd name="T85" fmla="*/ 5 h 88"/>
                <a:gd name="T86" fmla="*/ 14 w 28"/>
                <a:gd name="T87" fmla="*/ 8 h 88"/>
                <a:gd name="T88" fmla="*/ 14 w 28"/>
                <a:gd name="T89" fmla="*/ 8 h 8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8"/>
                <a:gd name="T136" fmla="*/ 0 h 88"/>
                <a:gd name="T137" fmla="*/ 28 w 28"/>
                <a:gd name="T138" fmla="*/ 88 h 8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8" h="88">
                  <a:moveTo>
                    <a:pt x="14" y="8"/>
                  </a:moveTo>
                  <a:lnTo>
                    <a:pt x="14" y="10"/>
                  </a:lnTo>
                  <a:lnTo>
                    <a:pt x="14" y="11"/>
                  </a:lnTo>
                  <a:lnTo>
                    <a:pt x="14" y="12"/>
                  </a:lnTo>
                  <a:lnTo>
                    <a:pt x="17" y="20"/>
                  </a:lnTo>
                  <a:lnTo>
                    <a:pt x="20" y="27"/>
                  </a:lnTo>
                  <a:lnTo>
                    <a:pt x="22" y="35"/>
                  </a:lnTo>
                  <a:lnTo>
                    <a:pt x="25" y="43"/>
                  </a:lnTo>
                  <a:lnTo>
                    <a:pt x="27" y="51"/>
                  </a:lnTo>
                  <a:lnTo>
                    <a:pt x="28" y="60"/>
                  </a:lnTo>
                  <a:lnTo>
                    <a:pt x="28" y="67"/>
                  </a:lnTo>
                  <a:lnTo>
                    <a:pt x="27" y="74"/>
                  </a:lnTo>
                  <a:lnTo>
                    <a:pt x="27" y="82"/>
                  </a:lnTo>
                  <a:lnTo>
                    <a:pt x="25" y="86"/>
                  </a:lnTo>
                  <a:lnTo>
                    <a:pt x="22" y="88"/>
                  </a:lnTo>
                  <a:lnTo>
                    <a:pt x="19" y="88"/>
                  </a:lnTo>
                  <a:lnTo>
                    <a:pt x="16" y="87"/>
                  </a:lnTo>
                  <a:lnTo>
                    <a:pt x="14" y="84"/>
                  </a:lnTo>
                  <a:lnTo>
                    <a:pt x="13" y="80"/>
                  </a:lnTo>
                  <a:lnTo>
                    <a:pt x="14" y="67"/>
                  </a:lnTo>
                  <a:lnTo>
                    <a:pt x="13" y="54"/>
                  </a:lnTo>
                  <a:lnTo>
                    <a:pt x="10" y="42"/>
                  </a:lnTo>
                  <a:lnTo>
                    <a:pt x="7" y="33"/>
                  </a:lnTo>
                  <a:lnTo>
                    <a:pt x="4" y="25"/>
                  </a:lnTo>
                  <a:lnTo>
                    <a:pt x="1" y="17"/>
                  </a:lnTo>
                  <a:lnTo>
                    <a:pt x="0" y="13"/>
                  </a:lnTo>
                  <a:lnTo>
                    <a:pt x="0" y="9"/>
                  </a:lnTo>
                  <a:lnTo>
                    <a:pt x="1" y="5"/>
                  </a:lnTo>
                  <a:lnTo>
                    <a:pt x="3" y="2"/>
                  </a:lnTo>
                  <a:lnTo>
                    <a:pt x="6" y="0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4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02" name="Freeform 805"/>
            <p:cNvSpPr>
              <a:spLocks/>
            </p:cNvSpPr>
            <p:nvPr/>
          </p:nvSpPr>
          <p:spPr bwMode="auto">
            <a:xfrm>
              <a:off x="582" y="1670"/>
              <a:ext cx="19" cy="88"/>
            </a:xfrm>
            <a:custGeom>
              <a:avLst/>
              <a:gdLst>
                <a:gd name="T0" fmla="*/ 19 w 19"/>
                <a:gd name="T1" fmla="*/ 7 h 88"/>
                <a:gd name="T2" fmla="*/ 18 w 19"/>
                <a:gd name="T3" fmla="*/ 21 h 88"/>
                <a:gd name="T4" fmla="*/ 16 w 19"/>
                <a:gd name="T5" fmla="*/ 36 h 88"/>
                <a:gd name="T6" fmla="*/ 14 w 19"/>
                <a:gd name="T7" fmla="*/ 49 h 88"/>
                <a:gd name="T8" fmla="*/ 14 w 19"/>
                <a:gd name="T9" fmla="*/ 49 h 88"/>
                <a:gd name="T10" fmla="*/ 14 w 19"/>
                <a:gd name="T11" fmla="*/ 60 h 88"/>
                <a:gd name="T12" fmla="*/ 17 w 19"/>
                <a:gd name="T13" fmla="*/ 71 h 88"/>
                <a:gd name="T14" fmla="*/ 19 w 19"/>
                <a:gd name="T15" fmla="*/ 81 h 88"/>
                <a:gd name="T16" fmla="*/ 19 w 19"/>
                <a:gd name="T17" fmla="*/ 81 h 88"/>
                <a:gd name="T18" fmla="*/ 18 w 19"/>
                <a:gd name="T19" fmla="*/ 84 h 88"/>
                <a:gd name="T20" fmla="*/ 15 w 19"/>
                <a:gd name="T21" fmla="*/ 87 h 88"/>
                <a:gd name="T22" fmla="*/ 12 w 19"/>
                <a:gd name="T23" fmla="*/ 88 h 88"/>
                <a:gd name="T24" fmla="*/ 12 w 19"/>
                <a:gd name="T25" fmla="*/ 88 h 88"/>
                <a:gd name="T26" fmla="*/ 8 w 19"/>
                <a:gd name="T27" fmla="*/ 86 h 88"/>
                <a:gd name="T28" fmla="*/ 6 w 19"/>
                <a:gd name="T29" fmla="*/ 84 h 88"/>
                <a:gd name="T30" fmla="*/ 5 w 19"/>
                <a:gd name="T31" fmla="*/ 80 h 88"/>
                <a:gd name="T32" fmla="*/ 5 w 19"/>
                <a:gd name="T33" fmla="*/ 80 h 88"/>
                <a:gd name="T34" fmla="*/ 4 w 19"/>
                <a:gd name="T35" fmla="*/ 74 h 88"/>
                <a:gd name="T36" fmla="*/ 1 w 19"/>
                <a:gd name="T37" fmla="*/ 67 h 88"/>
                <a:gd name="T38" fmla="*/ 0 w 19"/>
                <a:gd name="T39" fmla="*/ 60 h 88"/>
                <a:gd name="T40" fmla="*/ 0 w 19"/>
                <a:gd name="T41" fmla="*/ 60 h 88"/>
                <a:gd name="T42" fmla="*/ 0 w 19"/>
                <a:gd name="T43" fmla="*/ 42 h 88"/>
                <a:gd name="T44" fmla="*/ 4 w 19"/>
                <a:gd name="T45" fmla="*/ 24 h 88"/>
                <a:gd name="T46" fmla="*/ 6 w 19"/>
                <a:gd name="T47" fmla="*/ 6 h 88"/>
                <a:gd name="T48" fmla="*/ 6 w 19"/>
                <a:gd name="T49" fmla="*/ 6 h 88"/>
                <a:gd name="T50" fmla="*/ 7 w 19"/>
                <a:gd name="T51" fmla="*/ 3 h 88"/>
                <a:gd name="T52" fmla="*/ 10 w 19"/>
                <a:gd name="T53" fmla="*/ 1 h 88"/>
                <a:gd name="T54" fmla="*/ 13 w 19"/>
                <a:gd name="T55" fmla="*/ 0 h 88"/>
                <a:gd name="T56" fmla="*/ 13 w 19"/>
                <a:gd name="T57" fmla="*/ 0 h 88"/>
                <a:gd name="T58" fmla="*/ 17 w 19"/>
                <a:gd name="T59" fmla="*/ 1 h 88"/>
                <a:gd name="T60" fmla="*/ 19 w 19"/>
                <a:gd name="T61" fmla="*/ 4 h 88"/>
                <a:gd name="T62" fmla="*/ 19 w 19"/>
                <a:gd name="T63" fmla="*/ 7 h 88"/>
                <a:gd name="T64" fmla="*/ 19 w 19"/>
                <a:gd name="T65" fmla="*/ 7 h 8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"/>
                <a:gd name="T100" fmla="*/ 0 h 88"/>
                <a:gd name="T101" fmla="*/ 19 w 19"/>
                <a:gd name="T102" fmla="*/ 88 h 8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" h="88">
                  <a:moveTo>
                    <a:pt x="19" y="7"/>
                  </a:moveTo>
                  <a:lnTo>
                    <a:pt x="18" y="21"/>
                  </a:lnTo>
                  <a:lnTo>
                    <a:pt x="16" y="36"/>
                  </a:lnTo>
                  <a:lnTo>
                    <a:pt x="14" y="49"/>
                  </a:lnTo>
                  <a:lnTo>
                    <a:pt x="14" y="60"/>
                  </a:lnTo>
                  <a:lnTo>
                    <a:pt x="17" y="71"/>
                  </a:lnTo>
                  <a:lnTo>
                    <a:pt x="19" y="81"/>
                  </a:lnTo>
                  <a:lnTo>
                    <a:pt x="18" y="84"/>
                  </a:lnTo>
                  <a:lnTo>
                    <a:pt x="15" y="87"/>
                  </a:lnTo>
                  <a:lnTo>
                    <a:pt x="12" y="88"/>
                  </a:lnTo>
                  <a:lnTo>
                    <a:pt x="8" y="86"/>
                  </a:lnTo>
                  <a:lnTo>
                    <a:pt x="6" y="84"/>
                  </a:lnTo>
                  <a:lnTo>
                    <a:pt x="5" y="80"/>
                  </a:lnTo>
                  <a:lnTo>
                    <a:pt x="4" y="74"/>
                  </a:lnTo>
                  <a:lnTo>
                    <a:pt x="1" y="67"/>
                  </a:lnTo>
                  <a:lnTo>
                    <a:pt x="0" y="60"/>
                  </a:lnTo>
                  <a:lnTo>
                    <a:pt x="0" y="42"/>
                  </a:lnTo>
                  <a:lnTo>
                    <a:pt x="4" y="24"/>
                  </a:lnTo>
                  <a:lnTo>
                    <a:pt x="6" y="6"/>
                  </a:lnTo>
                  <a:lnTo>
                    <a:pt x="7" y="3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17" y="1"/>
                  </a:lnTo>
                  <a:lnTo>
                    <a:pt x="19" y="4"/>
                  </a:lnTo>
                  <a:lnTo>
                    <a:pt x="19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03" name="Freeform 806"/>
            <p:cNvSpPr>
              <a:spLocks/>
            </p:cNvSpPr>
            <p:nvPr/>
          </p:nvSpPr>
          <p:spPr bwMode="auto">
            <a:xfrm>
              <a:off x="551" y="1676"/>
              <a:ext cx="24" cy="82"/>
            </a:xfrm>
            <a:custGeom>
              <a:avLst/>
              <a:gdLst>
                <a:gd name="T0" fmla="*/ 14 w 24"/>
                <a:gd name="T1" fmla="*/ 5 h 82"/>
                <a:gd name="T2" fmla="*/ 15 w 24"/>
                <a:gd name="T3" fmla="*/ 16 h 82"/>
                <a:gd name="T4" fmla="*/ 17 w 24"/>
                <a:gd name="T5" fmla="*/ 27 h 82"/>
                <a:gd name="T6" fmla="*/ 17 w 24"/>
                <a:gd name="T7" fmla="*/ 38 h 82"/>
                <a:gd name="T8" fmla="*/ 17 w 24"/>
                <a:gd name="T9" fmla="*/ 38 h 82"/>
                <a:gd name="T10" fmla="*/ 17 w 24"/>
                <a:gd name="T11" fmla="*/ 49 h 82"/>
                <a:gd name="T12" fmla="*/ 19 w 24"/>
                <a:gd name="T13" fmla="*/ 59 h 82"/>
                <a:gd name="T14" fmla="*/ 21 w 24"/>
                <a:gd name="T15" fmla="*/ 69 h 82"/>
                <a:gd name="T16" fmla="*/ 21 w 24"/>
                <a:gd name="T17" fmla="*/ 69 h 82"/>
                <a:gd name="T18" fmla="*/ 21 w 24"/>
                <a:gd name="T19" fmla="*/ 70 h 82"/>
                <a:gd name="T20" fmla="*/ 22 w 24"/>
                <a:gd name="T21" fmla="*/ 71 h 82"/>
                <a:gd name="T22" fmla="*/ 22 w 24"/>
                <a:gd name="T23" fmla="*/ 72 h 82"/>
                <a:gd name="T24" fmla="*/ 22 w 24"/>
                <a:gd name="T25" fmla="*/ 72 h 82"/>
                <a:gd name="T26" fmla="*/ 22 w 24"/>
                <a:gd name="T27" fmla="*/ 72 h 82"/>
                <a:gd name="T28" fmla="*/ 22 w 24"/>
                <a:gd name="T29" fmla="*/ 71 h 82"/>
                <a:gd name="T30" fmla="*/ 22 w 24"/>
                <a:gd name="T31" fmla="*/ 71 h 82"/>
                <a:gd name="T32" fmla="*/ 22 w 24"/>
                <a:gd name="T33" fmla="*/ 71 h 82"/>
                <a:gd name="T34" fmla="*/ 24 w 24"/>
                <a:gd name="T35" fmla="*/ 75 h 82"/>
                <a:gd name="T36" fmla="*/ 23 w 24"/>
                <a:gd name="T37" fmla="*/ 78 h 82"/>
                <a:gd name="T38" fmla="*/ 21 w 24"/>
                <a:gd name="T39" fmla="*/ 81 h 82"/>
                <a:gd name="T40" fmla="*/ 21 w 24"/>
                <a:gd name="T41" fmla="*/ 81 h 82"/>
                <a:gd name="T42" fmla="*/ 18 w 24"/>
                <a:gd name="T43" fmla="*/ 82 h 82"/>
                <a:gd name="T44" fmla="*/ 14 w 24"/>
                <a:gd name="T45" fmla="*/ 82 h 82"/>
                <a:gd name="T46" fmla="*/ 11 w 24"/>
                <a:gd name="T47" fmla="*/ 79 h 82"/>
                <a:gd name="T48" fmla="*/ 11 w 24"/>
                <a:gd name="T49" fmla="*/ 79 h 82"/>
                <a:gd name="T50" fmla="*/ 10 w 24"/>
                <a:gd name="T51" fmla="*/ 77 h 82"/>
                <a:gd name="T52" fmla="*/ 8 w 24"/>
                <a:gd name="T53" fmla="*/ 74 h 82"/>
                <a:gd name="T54" fmla="*/ 7 w 24"/>
                <a:gd name="T55" fmla="*/ 71 h 82"/>
                <a:gd name="T56" fmla="*/ 7 w 24"/>
                <a:gd name="T57" fmla="*/ 71 h 82"/>
                <a:gd name="T58" fmla="*/ 4 w 24"/>
                <a:gd name="T59" fmla="*/ 50 h 82"/>
                <a:gd name="T60" fmla="*/ 3 w 24"/>
                <a:gd name="T61" fmla="*/ 29 h 82"/>
                <a:gd name="T62" fmla="*/ 0 w 24"/>
                <a:gd name="T63" fmla="*/ 7 h 82"/>
                <a:gd name="T64" fmla="*/ 0 w 24"/>
                <a:gd name="T65" fmla="*/ 7 h 82"/>
                <a:gd name="T66" fmla="*/ 1 w 24"/>
                <a:gd name="T67" fmla="*/ 4 h 82"/>
                <a:gd name="T68" fmla="*/ 3 w 24"/>
                <a:gd name="T69" fmla="*/ 1 h 82"/>
                <a:gd name="T70" fmla="*/ 6 w 24"/>
                <a:gd name="T71" fmla="*/ 0 h 82"/>
                <a:gd name="T72" fmla="*/ 6 w 24"/>
                <a:gd name="T73" fmla="*/ 0 h 82"/>
                <a:gd name="T74" fmla="*/ 10 w 24"/>
                <a:gd name="T75" fmla="*/ 0 h 82"/>
                <a:gd name="T76" fmla="*/ 13 w 24"/>
                <a:gd name="T77" fmla="*/ 2 h 82"/>
                <a:gd name="T78" fmla="*/ 14 w 24"/>
                <a:gd name="T79" fmla="*/ 5 h 82"/>
                <a:gd name="T80" fmla="*/ 14 w 24"/>
                <a:gd name="T81" fmla="*/ 5 h 8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4"/>
                <a:gd name="T124" fmla="*/ 0 h 82"/>
                <a:gd name="T125" fmla="*/ 24 w 24"/>
                <a:gd name="T126" fmla="*/ 82 h 8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4" h="82">
                  <a:moveTo>
                    <a:pt x="14" y="5"/>
                  </a:moveTo>
                  <a:lnTo>
                    <a:pt x="15" y="16"/>
                  </a:lnTo>
                  <a:lnTo>
                    <a:pt x="17" y="27"/>
                  </a:lnTo>
                  <a:lnTo>
                    <a:pt x="17" y="38"/>
                  </a:lnTo>
                  <a:lnTo>
                    <a:pt x="17" y="49"/>
                  </a:lnTo>
                  <a:lnTo>
                    <a:pt x="19" y="59"/>
                  </a:lnTo>
                  <a:lnTo>
                    <a:pt x="21" y="69"/>
                  </a:lnTo>
                  <a:lnTo>
                    <a:pt x="21" y="70"/>
                  </a:lnTo>
                  <a:lnTo>
                    <a:pt x="22" y="71"/>
                  </a:lnTo>
                  <a:lnTo>
                    <a:pt x="22" y="72"/>
                  </a:lnTo>
                  <a:lnTo>
                    <a:pt x="22" y="71"/>
                  </a:lnTo>
                  <a:lnTo>
                    <a:pt x="24" y="75"/>
                  </a:lnTo>
                  <a:lnTo>
                    <a:pt x="23" y="78"/>
                  </a:lnTo>
                  <a:lnTo>
                    <a:pt x="21" y="81"/>
                  </a:lnTo>
                  <a:lnTo>
                    <a:pt x="18" y="82"/>
                  </a:lnTo>
                  <a:lnTo>
                    <a:pt x="14" y="82"/>
                  </a:lnTo>
                  <a:lnTo>
                    <a:pt x="11" y="79"/>
                  </a:lnTo>
                  <a:lnTo>
                    <a:pt x="10" y="77"/>
                  </a:lnTo>
                  <a:lnTo>
                    <a:pt x="8" y="74"/>
                  </a:lnTo>
                  <a:lnTo>
                    <a:pt x="7" y="71"/>
                  </a:lnTo>
                  <a:lnTo>
                    <a:pt x="4" y="50"/>
                  </a:lnTo>
                  <a:lnTo>
                    <a:pt x="3" y="29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3" y="2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04" name="Freeform 807"/>
            <p:cNvSpPr>
              <a:spLocks/>
            </p:cNvSpPr>
            <p:nvPr/>
          </p:nvSpPr>
          <p:spPr bwMode="auto">
            <a:xfrm>
              <a:off x="529" y="1675"/>
              <a:ext cx="21" cy="86"/>
            </a:xfrm>
            <a:custGeom>
              <a:avLst/>
              <a:gdLst>
                <a:gd name="T0" fmla="*/ 21 w 21"/>
                <a:gd name="T1" fmla="*/ 6 h 86"/>
                <a:gd name="T2" fmla="*/ 21 w 21"/>
                <a:gd name="T3" fmla="*/ 27 h 86"/>
                <a:gd name="T4" fmla="*/ 19 w 21"/>
                <a:gd name="T5" fmla="*/ 46 h 86"/>
                <a:gd name="T6" fmla="*/ 15 w 21"/>
                <a:gd name="T7" fmla="*/ 66 h 86"/>
                <a:gd name="T8" fmla="*/ 15 w 21"/>
                <a:gd name="T9" fmla="*/ 66 h 86"/>
                <a:gd name="T10" fmla="*/ 14 w 21"/>
                <a:gd name="T11" fmla="*/ 70 h 86"/>
                <a:gd name="T12" fmla="*/ 14 w 21"/>
                <a:gd name="T13" fmla="*/ 75 h 86"/>
                <a:gd name="T14" fmla="*/ 14 w 21"/>
                <a:gd name="T15" fmla="*/ 79 h 86"/>
                <a:gd name="T16" fmla="*/ 14 w 21"/>
                <a:gd name="T17" fmla="*/ 79 h 86"/>
                <a:gd name="T18" fmla="*/ 13 w 21"/>
                <a:gd name="T19" fmla="*/ 82 h 86"/>
                <a:gd name="T20" fmla="*/ 11 w 21"/>
                <a:gd name="T21" fmla="*/ 85 h 86"/>
                <a:gd name="T22" fmla="*/ 8 w 21"/>
                <a:gd name="T23" fmla="*/ 86 h 86"/>
                <a:gd name="T24" fmla="*/ 8 w 21"/>
                <a:gd name="T25" fmla="*/ 86 h 86"/>
                <a:gd name="T26" fmla="*/ 4 w 21"/>
                <a:gd name="T27" fmla="*/ 85 h 86"/>
                <a:gd name="T28" fmla="*/ 2 w 21"/>
                <a:gd name="T29" fmla="*/ 83 h 86"/>
                <a:gd name="T30" fmla="*/ 1 w 21"/>
                <a:gd name="T31" fmla="*/ 80 h 86"/>
                <a:gd name="T32" fmla="*/ 1 w 21"/>
                <a:gd name="T33" fmla="*/ 80 h 86"/>
                <a:gd name="T34" fmla="*/ 0 w 21"/>
                <a:gd name="T35" fmla="*/ 69 h 86"/>
                <a:gd name="T36" fmla="*/ 3 w 21"/>
                <a:gd name="T37" fmla="*/ 59 h 86"/>
                <a:gd name="T38" fmla="*/ 5 w 21"/>
                <a:gd name="T39" fmla="*/ 48 h 86"/>
                <a:gd name="T40" fmla="*/ 5 w 21"/>
                <a:gd name="T41" fmla="*/ 48 h 86"/>
                <a:gd name="T42" fmla="*/ 6 w 21"/>
                <a:gd name="T43" fmla="*/ 34 h 86"/>
                <a:gd name="T44" fmla="*/ 7 w 21"/>
                <a:gd name="T45" fmla="*/ 21 h 86"/>
                <a:gd name="T46" fmla="*/ 7 w 21"/>
                <a:gd name="T47" fmla="*/ 7 h 86"/>
                <a:gd name="T48" fmla="*/ 7 w 21"/>
                <a:gd name="T49" fmla="*/ 7 h 86"/>
                <a:gd name="T50" fmla="*/ 7 w 21"/>
                <a:gd name="T51" fmla="*/ 4 h 86"/>
                <a:gd name="T52" fmla="*/ 10 w 21"/>
                <a:gd name="T53" fmla="*/ 1 h 86"/>
                <a:gd name="T54" fmla="*/ 13 w 21"/>
                <a:gd name="T55" fmla="*/ 0 h 86"/>
                <a:gd name="T56" fmla="*/ 13 w 21"/>
                <a:gd name="T57" fmla="*/ 0 h 86"/>
                <a:gd name="T58" fmla="*/ 17 w 21"/>
                <a:gd name="T59" fmla="*/ 1 h 86"/>
                <a:gd name="T60" fmla="*/ 20 w 21"/>
                <a:gd name="T61" fmla="*/ 3 h 86"/>
                <a:gd name="T62" fmla="*/ 21 w 21"/>
                <a:gd name="T63" fmla="*/ 6 h 86"/>
                <a:gd name="T64" fmla="*/ 21 w 21"/>
                <a:gd name="T65" fmla="*/ 6 h 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1"/>
                <a:gd name="T100" fmla="*/ 0 h 86"/>
                <a:gd name="T101" fmla="*/ 21 w 21"/>
                <a:gd name="T102" fmla="*/ 86 h 8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1" h="86">
                  <a:moveTo>
                    <a:pt x="21" y="6"/>
                  </a:moveTo>
                  <a:lnTo>
                    <a:pt x="21" y="27"/>
                  </a:lnTo>
                  <a:lnTo>
                    <a:pt x="19" y="46"/>
                  </a:lnTo>
                  <a:lnTo>
                    <a:pt x="15" y="66"/>
                  </a:lnTo>
                  <a:lnTo>
                    <a:pt x="14" y="70"/>
                  </a:lnTo>
                  <a:lnTo>
                    <a:pt x="14" y="75"/>
                  </a:lnTo>
                  <a:lnTo>
                    <a:pt x="14" y="79"/>
                  </a:lnTo>
                  <a:lnTo>
                    <a:pt x="13" y="82"/>
                  </a:lnTo>
                  <a:lnTo>
                    <a:pt x="11" y="85"/>
                  </a:lnTo>
                  <a:lnTo>
                    <a:pt x="8" y="86"/>
                  </a:lnTo>
                  <a:lnTo>
                    <a:pt x="4" y="85"/>
                  </a:lnTo>
                  <a:lnTo>
                    <a:pt x="2" y="83"/>
                  </a:lnTo>
                  <a:lnTo>
                    <a:pt x="1" y="80"/>
                  </a:lnTo>
                  <a:lnTo>
                    <a:pt x="0" y="69"/>
                  </a:lnTo>
                  <a:lnTo>
                    <a:pt x="3" y="59"/>
                  </a:lnTo>
                  <a:lnTo>
                    <a:pt x="5" y="48"/>
                  </a:lnTo>
                  <a:lnTo>
                    <a:pt x="6" y="34"/>
                  </a:lnTo>
                  <a:lnTo>
                    <a:pt x="7" y="21"/>
                  </a:lnTo>
                  <a:lnTo>
                    <a:pt x="7" y="7"/>
                  </a:lnTo>
                  <a:lnTo>
                    <a:pt x="7" y="4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17" y="1"/>
                  </a:lnTo>
                  <a:lnTo>
                    <a:pt x="20" y="3"/>
                  </a:lnTo>
                  <a:lnTo>
                    <a:pt x="21" y="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05" name="Freeform 808"/>
            <p:cNvSpPr>
              <a:spLocks/>
            </p:cNvSpPr>
            <p:nvPr/>
          </p:nvSpPr>
          <p:spPr bwMode="auto">
            <a:xfrm>
              <a:off x="599" y="1667"/>
              <a:ext cx="32" cy="87"/>
            </a:xfrm>
            <a:custGeom>
              <a:avLst/>
              <a:gdLst>
                <a:gd name="T0" fmla="*/ 11 w 32"/>
                <a:gd name="T1" fmla="*/ 2 h 87"/>
                <a:gd name="T2" fmla="*/ 18 w 32"/>
                <a:gd name="T3" fmla="*/ 12 h 87"/>
                <a:gd name="T4" fmla="*/ 21 w 32"/>
                <a:gd name="T5" fmla="*/ 25 h 87"/>
                <a:gd name="T6" fmla="*/ 22 w 32"/>
                <a:gd name="T7" fmla="*/ 39 h 87"/>
                <a:gd name="T8" fmla="*/ 22 w 32"/>
                <a:gd name="T9" fmla="*/ 39 h 87"/>
                <a:gd name="T10" fmla="*/ 23 w 32"/>
                <a:gd name="T11" fmla="*/ 44 h 87"/>
                <a:gd name="T12" fmla="*/ 24 w 32"/>
                <a:gd name="T13" fmla="*/ 50 h 87"/>
                <a:gd name="T14" fmla="*/ 26 w 32"/>
                <a:gd name="T15" fmla="*/ 55 h 87"/>
                <a:gd name="T16" fmla="*/ 26 w 32"/>
                <a:gd name="T17" fmla="*/ 55 h 87"/>
                <a:gd name="T18" fmla="*/ 28 w 32"/>
                <a:gd name="T19" fmla="*/ 63 h 87"/>
                <a:gd name="T20" fmla="*/ 30 w 32"/>
                <a:gd name="T21" fmla="*/ 71 h 87"/>
                <a:gd name="T22" fmla="*/ 32 w 32"/>
                <a:gd name="T23" fmla="*/ 79 h 87"/>
                <a:gd name="T24" fmla="*/ 32 w 32"/>
                <a:gd name="T25" fmla="*/ 79 h 87"/>
                <a:gd name="T26" fmla="*/ 31 w 32"/>
                <a:gd name="T27" fmla="*/ 83 h 87"/>
                <a:gd name="T28" fmla="*/ 29 w 32"/>
                <a:gd name="T29" fmla="*/ 86 h 87"/>
                <a:gd name="T30" fmla="*/ 26 w 32"/>
                <a:gd name="T31" fmla="*/ 87 h 87"/>
                <a:gd name="T32" fmla="*/ 26 w 32"/>
                <a:gd name="T33" fmla="*/ 87 h 87"/>
                <a:gd name="T34" fmla="*/ 23 w 32"/>
                <a:gd name="T35" fmla="*/ 87 h 87"/>
                <a:gd name="T36" fmla="*/ 19 w 32"/>
                <a:gd name="T37" fmla="*/ 85 h 87"/>
                <a:gd name="T38" fmla="*/ 18 w 32"/>
                <a:gd name="T39" fmla="*/ 82 h 87"/>
                <a:gd name="T40" fmla="*/ 18 w 32"/>
                <a:gd name="T41" fmla="*/ 82 h 87"/>
                <a:gd name="T42" fmla="*/ 16 w 32"/>
                <a:gd name="T43" fmla="*/ 73 h 87"/>
                <a:gd name="T44" fmla="*/ 14 w 32"/>
                <a:gd name="T45" fmla="*/ 65 h 87"/>
                <a:gd name="T46" fmla="*/ 11 w 32"/>
                <a:gd name="T47" fmla="*/ 57 h 87"/>
                <a:gd name="T48" fmla="*/ 11 w 32"/>
                <a:gd name="T49" fmla="*/ 57 h 87"/>
                <a:gd name="T50" fmla="*/ 9 w 32"/>
                <a:gd name="T51" fmla="*/ 48 h 87"/>
                <a:gd name="T52" fmla="*/ 8 w 32"/>
                <a:gd name="T53" fmla="*/ 39 h 87"/>
                <a:gd name="T54" fmla="*/ 8 w 32"/>
                <a:gd name="T55" fmla="*/ 30 h 87"/>
                <a:gd name="T56" fmla="*/ 8 w 32"/>
                <a:gd name="T57" fmla="*/ 30 h 87"/>
                <a:gd name="T58" fmla="*/ 7 w 32"/>
                <a:gd name="T59" fmla="*/ 23 h 87"/>
                <a:gd name="T60" fmla="*/ 6 w 32"/>
                <a:gd name="T61" fmla="*/ 17 h 87"/>
                <a:gd name="T62" fmla="*/ 2 w 32"/>
                <a:gd name="T63" fmla="*/ 12 h 87"/>
                <a:gd name="T64" fmla="*/ 2 w 32"/>
                <a:gd name="T65" fmla="*/ 12 h 87"/>
                <a:gd name="T66" fmla="*/ 0 w 32"/>
                <a:gd name="T67" fmla="*/ 9 h 87"/>
                <a:gd name="T68" fmla="*/ 0 w 32"/>
                <a:gd name="T69" fmla="*/ 5 h 87"/>
                <a:gd name="T70" fmla="*/ 2 w 32"/>
                <a:gd name="T71" fmla="*/ 2 h 87"/>
                <a:gd name="T72" fmla="*/ 2 w 32"/>
                <a:gd name="T73" fmla="*/ 2 h 87"/>
                <a:gd name="T74" fmla="*/ 5 w 32"/>
                <a:gd name="T75" fmla="*/ 0 h 87"/>
                <a:gd name="T76" fmla="*/ 8 w 32"/>
                <a:gd name="T77" fmla="*/ 0 h 87"/>
                <a:gd name="T78" fmla="*/ 11 w 32"/>
                <a:gd name="T79" fmla="*/ 2 h 87"/>
                <a:gd name="T80" fmla="*/ 11 w 32"/>
                <a:gd name="T81" fmla="*/ 2 h 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2"/>
                <a:gd name="T124" fmla="*/ 0 h 87"/>
                <a:gd name="T125" fmla="*/ 32 w 32"/>
                <a:gd name="T126" fmla="*/ 87 h 8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2" h="87">
                  <a:moveTo>
                    <a:pt x="11" y="2"/>
                  </a:moveTo>
                  <a:lnTo>
                    <a:pt x="18" y="12"/>
                  </a:lnTo>
                  <a:lnTo>
                    <a:pt x="21" y="25"/>
                  </a:lnTo>
                  <a:lnTo>
                    <a:pt x="22" y="39"/>
                  </a:lnTo>
                  <a:lnTo>
                    <a:pt x="23" y="44"/>
                  </a:lnTo>
                  <a:lnTo>
                    <a:pt x="24" y="50"/>
                  </a:lnTo>
                  <a:lnTo>
                    <a:pt x="26" y="55"/>
                  </a:lnTo>
                  <a:lnTo>
                    <a:pt x="28" y="63"/>
                  </a:lnTo>
                  <a:lnTo>
                    <a:pt x="30" y="71"/>
                  </a:lnTo>
                  <a:lnTo>
                    <a:pt x="32" y="79"/>
                  </a:lnTo>
                  <a:lnTo>
                    <a:pt x="31" y="83"/>
                  </a:lnTo>
                  <a:lnTo>
                    <a:pt x="29" y="86"/>
                  </a:lnTo>
                  <a:lnTo>
                    <a:pt x="26" y="87"/>
                  </a:lnTo>
                  <a:lnTo>
                    <a:pt x="23" y="87"/>
                  </a:lnTo>
                  <a:lnTo>
                    <a:pt x="19" y="85"/>
                  </a:lnTo>
                  <a:lnTo>
                    <a:pt x="18" y="82"/>
                  </a:lnTo>
                  <a:lnTo>
                    <a:pt x="16" y="73"/>
                  </a:lnTo>
                  <a:lnTo>
                    <a:pt x="14" y="65"/>
                  </a:lnTo>
                  <a:lnTo>
                    <a:pt x="11" y="57"/>
                  </a:lnTo>
                  <a:lnTo>
                    <a:pt x="9" y="48"/>
                  </a:lnTo>
                  <a:lnTo>
                    <a:pt x="8" y="39"/>
                  </a:lnTo>
                  <a:lnTo>
                    <a:pt x="8" y="30"/>
                  </a:lnTo>
                  <a:lnTo>
                    <a:pt x="7" y="23"/>
                  </a:lnTo>
                  <a:lnTo>
                    <a:pt x="6" y="17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1" y="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06" name="Freeform 809"/>
            <p:cNvSpPr>
              <a:spLocks/>
            </p:cNvSpPr>
            <p:nvPr/>
          </p:nvSpPr>
          <p:spPr bwMode="auto">
            <a:xfrm>
              <a:off x="749" y="1479"/>
              <a:ext cx="48" cy="48"/>
            </a:xfrm>
            <a:custGeom>
              <a:avLst/>
              <a:gdLst>
                <a:gd name="T0" fmla="*/ 38 w 48"/>
                <a:gd name="T1" fmla="*/ 44 h 48"/>
                <a:gd name="T2" fmla="*/ 27 w 48"/>
                <a:gd name="T3" fmla="*/ 48 h 48"/>
                <a:gd name="T4" fmla="*/ 14 w 48"/>
                <a:gd name="T5" fmla="*/ 46 h 48"/>
                <a:gd name="T6" fmla="*/ 4 w 48"/>
                <a:gd name="T7" fmla="*/ 39 h 48"/>
                <a:gd name="T8" fmla="*/ 4 w 48"/>
                <a:gd name="T9" fmla="*/ 39 h 48"/>
                <a:gd name="T10" fmla="*/ 0 w 48"/>
                <a:gd name="T11" fmla="*/ 27 h 48"/>
                <a:gd name="T12" fmla="*/ 1 w 48"/>
                <a:gd name="T13" fmla="*/ 15 h 48"/>
                <a:gd name="T14" fmla="*/ 9 w 48"/>
                <a:gd name="T15" fmla="*/ 5 h 48"/>
                <a:gd name="T16" fmla="*/ 9 w 48"/>
                <a:gd name="T17" fmla="*/ 5 h 48"/>
                <a:gd name="T18" fmla="*/ 21 w 48"/>
                <a:gd name="T19" fmla="*/ 0 h 48"/>
                <a:gd name="T20" fmla="*/ 33 w 48"/>
                <a:gd name="T21" fmla="*/ 2 h 48"/>
                <a:gd name="T22" fmla="*/ 43 w 48"/>
                <a:gd name="T23" fmla="*/ 10 h 48"/>
                <a:gd name="T24" fmla="*/ 43 w 48"/>
                <a:gd name="T25" fmla="*/ 10 h 48"/>
                <a:gd name="T26" fmla="*/ 48 w 48"/>
                <a:gd name="T27" fmla="*/ 21 h 48"/>
                <a:gd name="T28" fmla="*/ 46 w 48"/>
                <a:gd name="T29" fmla="*/ 34 h 48"/>
                <a:gd name="T30" fmla="*/ 38 w 48"/>
                <a:gd name="T31" fmla="*/ 44 h 48"/>
                <a:gd name="T32" fmla="*/ 38 w 48"/>
                <a:gd name="T33" fmla="*/ 44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38" y="44"/>
                  </a:moveTo>
                  <a:lnTo>
                    <a:pt x="27" y="48"/>
                  </a:lnTo>
                  <a:lnTo>
                    <a:pt x="14" y="46"/>
                  </a:lnTo>
                  <a:lnTo>
                    <a:pt x="4" y="39"/>
                  </a:lnTo>
                  <a:lnTo>
                    <a:pt x="0" y="27"/>
                  </a:lnTo>
                  <a:lnTo>
                    <a:pt x="1" y="15"/>
                  </a:lnTo>
                  <a:lnTo>
                    <a:pt x="9" y="5"/>
                  </a:lnTo>
                  <a:lnTo>
                    <a:pt x="21" y="0"/>
                  </a:lnTo>
                  <a:lnTo>
                    <a:pt x="33" y="2"/>
                  </a:lnTo>
                  <a:lnTo>
                    <a:pt x="43" y="10"/>
                  </a:lnTo>
                  <a:lnTo>
                    <a:pt x="48" y="21"/>
                  </a:lnTo>
                  <a:lnTo>
                    <a:pt x="46" y="34"/>
                  </a:lnTo>
                  <a:lnTo>
                    <a:pt x="38" y="44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07" name="Freeform 810"/>
            <p:cNvSpPr>
              <a:spLocks/>
            </p:cNvSpPr>
            <p:nvPr/>
          </p:nvSpPr>
          <p:spPr bwMode="auto">
            <a:xfrm>
              <a:off x="714" y="1512"/>
              <a:ext cx="47" cy="48"/>
            </a:xfrm>
            <a:custGeom>
              <a:avLst/>
              <a:gdLst>
                <a:gd name="T0" fmla="*/ 42 w 47"/>
                <a:gd name="T1" fmla="*/ 40 h 48"/>
                <a:gd name="T2" fmla="*/ 31 w 47"/>
                <a:gd name="T3" fmla="*/ 47 h 48"/>
                <a:gd name="T4" fmla="*/ 19 w 47"/>
                <a:gd name="T5" fmla="*/ 48 h 48"/>
                <a:gd name="T6" fmla="*/ 8 w 47"/>
                <a:gd name="T7" fmla="*/ 42 h 48"/>
                <a:gd name="T8" fmla="*/ 8 w 47"/>
                <a:gd name="T9" fmla="*/ 42 h 48"/>
                <a:gd name="T10" fmla="*/ 1 w 47"/>
                <a:gd name="T11" fmla="*/ 32 h 48"/>
                <a:gd name="T12" fmla="*/ 0 w 47"/>
                <a:gd name="T13" fmla="*/ 19 h 48"/>
                <a:gd name="T14" fmla="*/ 5 w 47"/>
                <a:gd name="T15" fmla="*/ 8 h 48"/>
                <a:gd name="T16" fmla="*/ 5 w 47"/>
                <a:gd name="T17" fmla="*/ 8 h 48"/>
                <a:gd name="T18" fmla="*/ 15 w 47"/>
                <a:gd name="T19" fmla="*/ 1 h 48"/>
                <a:gd name="T20" fmla="*/ 28 w 47"/>
                <a:gd name="T21" fmla="*/ 0 h 48"/>
                <a:gd name="T22" fmla="*/ 39 w 47"/>
                <a:gd name="T23" fmla="*/ 6 h 48"/>
                <a:gd name="T24" fmla="*/ 39 w 47"/>
                <a:gd name="T25" fmla="*/ 6 h 48"/>
                <a:gd name="T26" fmla="*/ 46 w 47"/>
                <a:gd name="T27" fmla="*/ 16 h 48"/>
                <a:gd name="T28" fmla="*/ 47 w 47"/>
                <a:gd name="T29" fmla="*/ 28 h 48"/>
                <a:gd name="T30" fmla="*/ 42 w 47"/>
                <a:gd name="T31" fmla="*/ 40 h 48"/>
                <a:gd name="T32" fmla="*/ 42 w 47"/>
                <a:gd name="T33" fmla="*/ 4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8"/>
                <a:gd name="T53" fmla="*/ 47 w 47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8">
                  <a:moveTo>
                    <a:pt x="42" y="40"/>
                  </a:moveTo>
                  <a:lnTo>
                    <a:pt x="31" y="47"/>
                  </a:lnTo>
                  <a:lnTo>
                    <a:pt x="19" y="48"/>
                  </a:lnTo>
                  <a:lnTo>
                    <a:pt x="8" y="42"/>
                  </a:lnTo>
                  <a:lnTo>
                    <a:pt x="1" y="32"/>
                  </a:lnTo>
                  <a:lnTo>
                    <a:pt x="0" y="19"/>
                  </a:lnTo>
                  <a:lnTo>
                    <a:pt x="5" y="8"/>
                  </a:lnTo>
                  <a:lnTo>
                    <a:pt x="15" y="1"/>
                  </a:lnTo>
                  <a:lnTo>
                    <a:pt x="28" y="0"/>
                  </a:lnTo>
                  <a:lnTo>
                    <a:pt x="39" y="6"/>
                  </a:lnTo>
                  <a:lnTo>
                    <a:pt x="46" y="16"/>
                  </a:lnTo>
                  <a:lnTo>
                    <a:pt x="47" y="28"/>
                  </a:lnTo>
                  <a:lnTo>
                    <a:pt x="42" y="4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08" name="Freeform 811"/>
            <p:cNvSpPr>
              <a:spLocks/>
            </p:cNvSpPr>
            <p:nvPr/>
          </p:nvSpPr>
          <p:spPr bwMode="auto">
            <a:xfrm>
              <a:off x="684" y="1550"/>
              <a:ext cx="48" cy="48"/>
            </a:xfrm>
            <a:custGeom>
              <a:avLst/>
              <a:gdLst>
                <a:gd name="T0" fmla="*/ 44 w 48"/>
                <a:gd name="T1" fmla="*/ 38 h 48"/>
                <a:gd name="T2" fmla="*/ 34 w 48"/>
                <a:gd name="T3" fmla="*/ 46 h 48"/>
                <a:gd name="T4" fmla="*/ 23 w 48"/>
                <a:gd name="T5" fmla="*/ 48 h 48"/>
                <a:gd name="T6" fmla="*/ 10 w 48"/>
                <a:gd name="T7" fmla="*/ 44 h 48"/>
                <a:gd name="T8" fmla="*/ 10 w 48"/>
                <a:gd name="T9" fmla="*/ 44 h 48"/>
                <a:gd name="T10" fmla="*/ 2 w 48"/>
                <a:gd name="T11" fmla="*/ 35 h 48"/>
                <a:gd name="T12" fmla="*/ 0 w 48"/>
                <a:gd name="T13" fmla="*/ 22 h 48"/>
                <a:gd name="T14" fmla="*/ 4 w 48"/>
                <a:gd name="T15" fmla="*/ 11 h 48"/>
                <a:gd name="T16" fmla="*/ 4 w 48"/>
                <a:gd name="T17" fmla="*/ 11 h 48"/>
                <a:gd name="T18" fmla="*/ 14 w 48"/>
                <a:gd name="T19" fmla="*/ 3 h 48"/>
                <a:gd name="T20" fmla="*/ 26 w 48"/>
                <a:gd name="T21" fmla="*/ 0 h 48"/>
                <a:gd name="T22" fmla="*/ 38 w 48"/>
                <a:gd name="T23" fmla="*/ 4 h 48"/>
                <a:gd name="T24" fmla="*/ 38 w 48"/>
                <a:gd name="T25" fmla="*/ 4 h 48"/>
                <a:gd name="T26" fmla="*/ 46 w 48"/>
                <a:gd name="T27" fmla="*/ 14 h 48"/>
                <a:gd name="T28" fmla="*/ 48 w 48"/>
                <a:gd name="T29" fmla="*/ 26 h 48"/>
                <a:gd name="T30" fmla="*/ 44 w 48"/>
                <a:gd name="T31" fmla="*/ 38 h 48"/>
                <a:gd name="T32" fmla="*/ 44 w 48"/>
                <a:gd name="T33" fmla="*/ 3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44" y="38"/>
                  </a:moveTo>
                  <a:lnTo>
                    <a:pt x="34" y="46"/>
                  </a:lnTo>
                  <a:lnTo>
                    <a:pt x="23" y="48"/>
                  </a:lnTo>
                  <a:lnTo>
                    <a:pt x="10" y="44"/>
                  </a:lnTo>
                  <a:lnTo>
                    <a:pt x="2" y="35"/>
                  </a:lnTo>
                  <a:lnTo>
                    <a:pt x="0" y="22"/>
                  </a:lnTo>
                  <a:lnTo>
                    <a:pt x="4" y="11"/>
                  </a:lnTo>
                  <a:lnTo>
                    <a:pt x="14" y="3"/>
                  </a:lnTo>
                  <a:lnTo>
                    <a:pt x="26" y="0"/>
                  </a:lnTo>
                  <a:lnTo>
                    <a:pt x="38" y="4"/>
                  </a:lnTo>
                  <a:lnTo>
                    <a:pt x="46" y="14"/>
                  </a:lnTo>
                  <a:lnTo>
                    <a:pt x="48" y="26"/>
                  </a:lnTo>
                  <a:lnTo>
                    <a:pt x="44" y="3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09" name="Freeform 812"/>
            <p:cNvSpPr>
              <a:spLocks/>
            </p:cNvSpPr>
            <p:nvPr/>
          </p:nvSpPr>
          <p:spPr bwMode="auto">
            <a:xfrm>
              <a:off x="654" y="1589"/>
              <a:ext cx="48" cy="47"/>
            </a:xfrm>
            <a:custGeom>
              <a:avLst/>
              <a:gdLst>
                <a:gd name="T0" fmla="*/ 43 w 48"/>
                <a:gd name="T1" fmla="*/ 39 h 47"/>
                <a:gd name="T2" fmla="*/ 32 w 48"/>
                <a:gd name="T3" fmla="*/ 46 h 47"/>
                <a:gd name="T4" fmla="*/ 20 w 48"/>
                <a:gd name="T5" fmla="*/ 47 h 47"/>
                <a:gd name="T6" fmla="*/ 8 w 48"/>
                <a:gd name="T7" fmla="*/ 41 h 47"/>
                <a:gd name="T8" fmla="*/ 8 w 48"/>
                <a:gd name="T9" fmla="*/ 41 h 47"/>
                <a:gd name="T10" fmla="*/ 1 w 48"/>
                <a:gd name="T11" fmla="*/ 31 h 47"/>
                <a:gd name="T12" fmla="*/ 0 w 48"/>
                <a:gd name="T13" fmla="*/ 18 h 47"/>
                <a:gd name="T14" fmla="*/ 7 w 48"/>
                <a:gd name="T15" fmla="*/ 7 h 47"/>
                <a:gd name="T16" fmla="*/ 7 w 48"/>
                <a:gd name="T17" fmla="*/ 7 h 47"/>
                <a:gd name="T18" fmla="*/ 17 w 48"/>
                <a:gd name="T19" fmla="*/ 0 h 47"/>
                <a:gd name="T20" fmla="*/ 29 w 48"/>
                <a:gd name="T21" fmla="*/ 0 h 47"/>
                <a:gd name="T22" fmla="*/ 40 w 48"/>
                <a:gd name="T23" fmla="*/ 5 h 47"/>
                <a:gd name="T24" fmla="*/ 40 w 48"/>
                <a:gd name="T25" fmla="*/ 5 h 47"/>
                <a:gd name="T26" fmla="*/ 48 w 48"/>
                <a:gd name="T27" fmla="*/ 16 h 47"/>
                <a:gd name="T28" fmla="*/ 48 w 48"/>
                <a:gd name="T29" fmla="*/ 28 h 47"/>
                <a:gd name="T30" fmla="*/ 43 w 48"/>
                <a:gd name="T31" fmla="*/ 39 h 47"/>
                <a:gd name="T32" fmla="*/ 43 w 48"/>
                <a:gd name="T33" fmla="*/ 39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7"/>
                <a:gd name="T53" fmla="*/ 48 w 48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7">
                  <a:moveTo>
                    <a:pt x="43" y="39"/>
                  </a:moveTo>
                  <a:lnTo>
                    <a:pt x="32" y="46"/>
                  </a:lnTo>
                  <a:lnTo>
                    <a:pt x="20" y="47"/>
                  </a:lnTo>
                  <a:lnTo>
                    <a:pt x="8" y="41"/>
                  </a:lnTo>
                  <a:lnTo>
                    <a:pt x="1" y="31"/>
                  </a:lnTo>
                  <a:lnTo>
                    <a:pt x="0" y="18"/>
                  </a:lnTo>
                  <a:lnTo>
                    <a:pt x="7" y="7"/>
                  </a:lnTo>
                  <a:lnTo>
                    <a:pt x="17" y="0"/>
                  </a:lnTo>
                  <a:lnTo>
                    <a:pt x="29" y="0"/>
                  </a:lnTo>
                  <a:lnTo>
                    <a:pt x="40" y="5"/>
                  </a:lnTo>
                  <a:lnTo>
                    <a:pt x="48" y="16"/>
                  </a:lnTo>
                  <a:lnTo>
                    <a:pt x="48" y="28"/>
                  </a:lnTo>
                  <a:lnTo>
                    <a:pt x="43" y="39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10" name="Freeform 813"/>
            <p:cNvSpPr>
              <a:spLocks/>
            </p:cNvSpPr>
            <p:nvPr/>
          </p:nvSpPr>
          <p:spPr bwMode="auto">
            <a:xfrm>
              <a:off x="618" y="1620"/>
              <a:ext cx="48" cy="48"/>
            </a:xfrm>
            <a:custGeom>
              <a:avLst/>
              <a:gdLst>
                <a:gd name="T0" fmla="*/ 37 w 48"/>
                <a:gd name="T1" fmla="*/ 44 h 48"/>
                <a:gd name="T2" fmla="*/ 25 w 48"/>
                <a:gd name="T3" fmla="*/ 48 h 48"/>
                <a:gd name="T4" fmla="*/ 13 w 48"/>
                <a:gd name="T5" fmla="*/ 45 h 48"/>
                <a:gd name="T6" fmla="*/ 4 w 48"/>
                <a:gd name="T7" fmla="*/ 37 h 48"/>
                <a:gd name="T8" fmla="*/ 4 w 48"/>
                <a:gd name="T9" fmla="*/ 37 h 48"/>
                <a:gd name="T10" fmla="*/ 0 w 48"/>
                <a:gd name="T11" fmla="*/ 25 h 48"/>
                <a:gd name="T12" fmla="*/ 2 w 48"/>
                <a:gd name="T13" fmla="*/ 13 h 48"/>
                <a:gd name="T14" fmla="*/ 11 w 48"/>
                <a:gd name="T15" fmla="*/ 4 h 48"/>
                <a:gd name="T16" fmla="*/ 11 w 48"/>
                <a:gd name="T17" fmla="*/ 4 h 48"/>
                <a:gd name="T18" fmla="*/ 23 w 48"/>
                <a:gd name="T19" fmla="*/ 0 h 48"/>
                <a:gd name="T20" fmla="*/ 35 w 48"/>
                <a:gd name="T21" fmla="*/ 2 h 48"/>
                <a:gd name="T22" fmla="*/ 44 w 48"/>
                <a:gd name="T23" fmla="*/ 10 h 48"/>
                <a:gd name="T24" fmla="*/ 44 w 48"/>
                <a:gd name="T25" fmla="*/ 10 h 48"/>
                <a:gd name="T26" fmla="*/ 48 w 48"/>
                <a:gd name="T27" fmla="*/ 22 h 48"/>
                <a:gd name="T28" fmla="*/ 46 w 48"/>
                <a:gd name="T29" fmla="*/ 34 h 48"/>
                <a:gd name="T30" fmla="*/ 37 w 48"/>
                <a:gd name="T31" fmla="*/ 44 h 48"/>
                <a:gd name="T32" fmla="*/ 37 w 48"/>
                <a:gd name="T33" fmla="*/ 44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37" y="44"/>
                  </a:moveTo>
                  <a:lnTo>
                    <a:pt x="25" y="48"/>
                  </a:lnTo>
                  <a:lnTo>
                    <a:pt x="13" y="45"/>
                  </a:lnTo>
                  <a:lnTo>
                    <a:pt x="4" y="37"/>
                  </a:lnTo>
                  <a:lnTo>
                    <a:pt x="0" y="25"/>
                  </a:lnTo>
                  <a:lnTo>
                    <a:pt x="2" y="13"/>
                  </a:lnTo>
                  <a:lnTo>
                    <a:pt x="11" y="4"/>
                  </a:lnTo>
                  <a:lnTo>
                    <a:pt x="23" y="0"/>
                  </a:lnTo>
                  <a:lnTo>
                    <a:pt x="35" y="2"/>
                  </a:lnTo>
                  <a:lnTo>
                    <a:pt x="44" y="10"/>
                  </a:lnTo>
                  <a:lnTo>
                    <a:pt x="48" y="22"/>
                  </a:lnTo>
                  <a:lnTo>
                    <a:pt x="46" y="34"/>
                  </a:lnTo>
                  <a:lnTo>
                    <a:pt x="37" y="44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11" name="Freeform 814"/>
            <p:cNvSpPr>
              <a:spLocks/>
            </p:cNvSpPr>
            <p:nvPr/>
          </p:nvSpPr>
          <p:spPr bwMode="auto">
            <a:xfrm>
              <a:off x="574" y="1638"/>
              <a:ext cx="48" cy="47"/>
            </a:xfrm>
            <a:custGeom>
              <a:avLst/>
              <a:gdLst>
                <a:gd name="T0" fmla="*/ 29 w 48"/>
                <a:gd name="T1" fmla="*/ 47 h 47"/>
                <a:gd name="T2" fmla="*/ 16 w 48"/>
                <a:gd name="T3" fmla="*/ 46 h 47"/>
                <a:gd name="T4" fmla="*/ 6 w 48"/>
                <a:gd name="T5" fmla="*/ 40 h 47"/>
                <a:gd name="T6" fmla="*/ 0 w 48"/>
                <a:gd name="T7" fmla="*/ 29 h 47"/>
                <a:gd name="T8" fmla="*/ 0 w 48"/>
                <a:gd name="T9" fmla="*/ 29 h 47"/>
                <a:gd name="T10" fmla="*/ 1 w 48"/>
                <a:gd name="T11" fmla="*/ 16 h 47"/>
                <a:gd name="T12" fmla="*/ 8 w 48"/>
                <a:gd name="T13" fmla="*/ 6 h 47"/>
                <a:gd name="T14" fmla="*/ 19 w 48"/>
                <a:gd name="T15" fmla="*/ 0 h 47"/>
                <a:gd name="T16" fmla="*/ 19 w 48"/>
                <a:gd name="T17" fmla="*/ 0 h 47"/>
                <a:gd name="T18" fmla="*/ 32 w 48"/>
                <a:gd name="T19" fmla="*/ 1 h 47"/>
                <a:gd name="T20" fmla="*/ 42 w 48"/>
                <a:gd name="T21" fmla="*/ 7 h 47"/>
                <a:gd name="T22" fmla="*/ 48 w 48"/>
                <a:gd name="T23" fmla="*/ 19 h 47"/>
                <a:gd name="T24" fmla="*/ 48 w 48"/>
                <a:gd name="T25" fmla="*/ 19 h 47"/>
                <a:gd name="T26" fmla="*/ 47 w 48"/>
                <a:gd name="T27" fmla="*/ 31 h 47"/>
                <a:gd name="T28" fmla="*/ 40 w 48"/>
                <a:gd name="T29" fmla="*/ 42 h 47"/>
                <a:gd name="T30" fmla="*/ 29 w 48"/>
                <a:gd name="T31" fmla="*/ 47 h 47"/>
                <a:gd name="T32" fmla="*/ 29 w 48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7"/>
                <a:gd name="T53" fmla="*/ 48 w 48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7">
                  <a:moveTo>
                    <a:pt x="29" y="47"/>
                  </a:moveTo>
                  <a:lnTo>
                    <a:pt x="16" y="46"/>
                  </a:lnTo>
                  <a:lnTo>
                    <a:pt x="6" y="40"/>
                  </a:lnTo>
                  <a:lnTo>
                    <a:pt x="0" y="29"/>
                  </a:lnTo>
                  <a:lnTo>
                    <a:pt x="1" y="16"/>
                  </a:lnTo>
                  <a:lnTo>
                    <a:pt x="8" y="6"/>
                  </a:lnTo>
                  <a:lnTo>
                    <a:pt x="19" y="0"/>
                  </a:lnTo>
                  <a:lnTo>
                    <a:pt x="32" y="1"/>
                  </a:lnTo>
                  <a:lnTo>
                    <a:pt x="42" y="7"/>
                  </a:lnTo>
                  <a:lnTo>
                    <a:pt x="48" y="19"/>
                  </a:lnTo>
                  <a:lnTo>
                    <a:pt x="47" y="31"/>
                  </a:lnTo>
                  <a:lnTo>
                    <a:pt x="40" y="42"/>
                  </a:lnTo>
                  <a:lnTo>
                    <a:pt x="29" y="47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12" name="Freeform 815"/>
            <p:cNvSpPr>
              <a:spLocks/>
            </p:cNvSpPr>
            <p:nvPr/>
          </p:nvSpPr>
          <p:spPr bwMode="auto">
            <a:xfrm>
              <a:off x="526" y="1640"/>
              <a:ext cx="48" cy="48"/>
            </a:xfrm>
            <a:custGeom>
              <a:avLst/>
              <a:gdLst>
                <a:gd name="T0" fmla="*/ 22 w 48"/>
                <a:gd name="T1" fmla="*/ 48 h 48"/>
                <a:gd name="T2" fmla="*/ 10 w 48"/>
                <a:gd name="T3" fmla="*/ 44 h 48"/>
                <a:gd name="T4" fmla="*/ 2 w 48"/>
                <a:gd name="T5" fmla="*/ 35 h 48"/>
                <a:gd name="T6" fmla="*/ 0 w 48"/>
                <a:gd name="T7" fmla="*/ 23 h 48"/>
                <a:gd name="T8" fmla="*/ 0 w 48"/>
                <a:gd name="T9" fmla="*/ 23 h 48"/>
                <a:gd name="T10" fmla="*/ 4 w 48"/>
                <a:gd name="T11" fmla="*/ 10 h 48"/>
                <a:gd name="T12" fmla="*/ 14 w 48"/>
                <a:gd name="T13" fmla="*/ 3 h 48"/>
                <a:gd name="T14" fmla="*/ 27 w 48"/>
                <a:gd name="T15" fmla="*/ 0 h 48"/>
                <a:gd name="T16" fmla="*/ 27 w 48"/>
                <a:gd name="T17" fmla="*/ 0 h 48"/>
                <a:gd name="T18" fmla="*/ 38 w 48"/>
                <a:gd name="T19" fmla="*/ 5 h 48"/>
                <a:gd name="T20" fmla="*/ 46 w 48"/>
                <a:gd name="T21" fmla="*/ 14 h 48"/>
                <a:gd name="T22" fmla="*/ 48 w 48"/>
                <a:gd name="T23" fmla="*/ 27 h 48"/>
                <a:gd name="T24" fmla="*/ 48 w 48"/>
                <a:gd name="T25" fmla="*/ 27 h 48"/>
                <a:gd name="T26" fmla="*/ 44 w 48"/>
                <a:gd name="T27" fmla="*/ 38 h 48"/>
                <a:gd name="T28" fmla="*/ 35 w 48"/>
                <a:gd name="T29" fmla="*/ 46 h 48"/>
                <a:gd name="T30" fmla="*/ 22 w 48"/>
                <a:gd name="T31" fmla="*/ 48 h 48"/>
                <a:gd name="T32" fmla="*/ 22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2" y="48"/>
                  </a:moveTo>
                  <a:lnTo>
                    <a:pt x="10" y="44"/>
                  </a:lnTo>
                  <a:lnTo>
                    <a:pt x="2" y="35"/>
                  </a:lnTo>
                  <a:lnTo>
                    <a:pt x="0" y="23"/>
                  </a:lnTo>
                  <a:lnTo>
                    <a:pt x="4" y="10"/>
                  </a:lnTo>
                  <a:lnTo>
                    <a:pt x="14" y="3"/>
                  </a:lnTo>
                  <a:lnTo>
                    <a:pt x="27" y="0"/>
                  </a:lnTo>
                  <a:lnTo>
                    <a:pt x="38" y="5"/>
                  </a:lnTo>
                  <a:lnTo>
                    <a:pt x="46" y="14"/>
                  </a:lnTo>
                  <a:lnTo>
                    <a:pt x="48" y="27"/>
                  </a:lnTo>
                  <a:lnTo>
                    <a:pt x="44" y="38"/>
                  </a:lnTo>
                  <a:lnTo>
                    <a:pt x="35" y="46"/>
                  </a:lnTo>
                  <a:lnTo>
                    <a:pt x="22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13" name="Freeform 816"/>
            <p:cNvSpPr>
              <a:spLocks/>
            </p:cNvSpPr>
            <p:nvPr/>
          </p:nvSpPr>
          <p:spPr bwMode="auto">
            <a:xfrm>
              <a:off x="472" y="1647"/>
              <a:ext cx="50" cy="110"/>
            </a:xfrm>
            <a:custGeom>
              <a:avLst/>
              <a:gdLst>
                <a:gd name="T0" fmla="*/ 11 w 50"/>
                <a:gd name="T1" fmla="*/ 69 h 110"/>
                <a:gd name="T2" fmla="*/ 14 w 50"/>
                <a:gd name="T3" fmla="*/ 57 h 110"/>
                <a:gd name="T4" fmla="*/ 15 w 50"/>
                <a:gd name="T5" fmla="*/ 42 h 110"/>
                <a:gd name="T6" fmla="*/ 29 w 50"/>
                <a:gd name="T7" fmla="*/ 4 h 110"/>
                <a:gd name="T8" fmla="*/ 31 w 50"/>
                <a:gd name="T9" fmla="*/ 1 h 110"/>
                <a:gd name="T10" fmla="*/ 36 w 50"/>
                <a:gd name="T11" fmla="*/ 0 h 110"/>
                <a:gd name="T12" fmla="*/ 39 w 50"/>
                <a:gd name="T13" fmla="*/ 0 h 110"/>
                <a:gd name="T14" fmla="*/ 42 w 50"/>
                <a:gd name="T15" fmla="*/ 5 h 110"/>
                <a:gd name="T16" fmla="*/ 47 w 50"/>
                <a:gd name="T17" fmla="*/ 24 h 110"/>
                <a:gd name="T18" fmla="*/ 48 w 50"/>
                <a:gd name="T19" fmla="*/ 67 h 110"/>
                <a:gd name="T20" fmla="*/ 46 w 50"/>
                <a:gd name="T21" fmla="*/ 76 h 110"/>
                <a:gd name="T22" fmla="*/ 46 w 50"/>
                <a:gd name="T23" fmla="*/ 94 h 110"/>
                <a:gd name="T24" fmla="*/ 47 w 50"/>
                <a:gd name="T25" fmla="*/ 97 h 110"/>
                <a:gd name="T26" fmla="*/ 47 w 50"/>
                <a:gd name="T27" fmla="*/ 104 h 110"/>
                <a:gd name="T28" fmla="*/ 45 w 50"/>
                <a:gd name="T29" fmla="*/ 107 h 110"/>
                <a:gd name="T30" fmla="*/ 39 w 50"/>
                <a:gd name="T31" fmla="*/ 110 h 110"/>
                <a:gd name="T32" fmla="*/ 35 w 50"/>
                <a:gd name="T33" fmla="*/ 108 h 110"/>
                <a:gd name="T34" fmla="*/ 33 w 50"/>
                <a:gd name="T35" fmla="*/ 102 h 110"/>
                <a:gd name="T36" fmla="*/ 33 w 50"/>
                <a:gd name="T37" fmla="*/ 100 h 110"/>
                <a:gd name="T38" fmla="*/ 32 w 50"/>
                <a:gd name="T39" fmla="*/ 95 h 110"/>
                <a:gd name="T40" fmla="*/ 32 w 50"/>
                <a:gd name="T41" fmla="*/ 86 h 110"/>
                <a:gd name="T42" fmla="*/ 34 w 50"/>
                <a:gd name="T43" fmla="*/ 63 h 110"/>
                <a:gd name="T44" fmla="*/ 36 w 50"/>
                <a:gd name="T45" fmla="*/ 54 h 110"/>
                <a:gd name="T46" fmla="*/ 34 w 50"/>
                <a:gd name="T47" fmla="*/ 29 h 110"/>
                <a:gd name="T48" fmla="*/ 30 w 50"/>
                <a:gd name="T49" fmla="*/ 39 h 110"/>
                <a:gd name="T50" fmla="*/ 28 w 50"/>
                <a:gd name="T51" fmla="*/ 57 h 110"/>
                <a:gd name="T52" fmla="*/ 27 w 50"/>
                <a:gd name="T53" fmla="*/ 66 h 110"/>
                <a:gd name="T54" fmla="*/ 20 w 50"/>
                <a:gd name="T55" fmla="*/ 82 h 110"/>
                <a:gd name="T56" fmla="*/ 18 w 50"/>
                <a:gd name="T57" fmla="*/ 88 h 110"/>
                <a:gd name="T58" fmla="*/ 14 w 50"/>
                <a:gd name="T59" fmla="*/ 98 h 110"/>
                <a:gd name="T60" fmla="*/ 13 w 50"/>
                <a:gd name="T61" fmla="*/ 101 h 110"/>
                <a:gd name="T62" fmla="*/ 7 w 50"/>
                <a:gd name="T63" fmla="*/ 104 h 110"/>
                <a:gd name="T64" fmla="*/ 3 w 50"/>
                <a:gd name="T65" fmla="*/ 103 h 110"/>
                <a:gd name="T66" fmla="*/ 0 w 50"/>
                <a:gd name="T67" fmla="*/ 97 h 110"/>
                <a:gd name="T68" fmla="*/ 2 w 50"/>
                <a:gd name="T69" fmla="*/ 89 h 110"/>
                <a:gd name="T70" fmla="*/ 8 w 50"/>
                <a:gd name="T71" fmla="*/ 76 h 1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0"/>
                <a:gd name="T109" fmla="*/ 0 h 110"/>
                <a:gd name="T110" fmla="*/ 50 w 50"/>
                <a:gd name="T111" fmla="*/ 110 h 1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0" h="110">
                  <a:moveTo>
                    <a:pt x="8" y="76"/>
                  </a:moveTo>
                  <a:lnTo>
                    <a:pt x="11" y="69"/>
                  </a:lnTo>
                  <a:lnTo>
                    <a:pt x="13" y="63"/>
                  </a:lnTo>
                  <a:lnTo>
                    <a:pt x="14" y="57"/>
                  </a:lnTo>
                  <a:lnTo>
                    <a:pt x="15" y="42"/>
                  </a:lnTo>
                  <a:lnTo>
                    <a:pt x="20" y="25"/>
                  </a:lnTo>
                  <a:lnTo>
                    <a:pt x="29" y="4"/>
                  </a:lnTo>
                  <a:lnTo>
                    <a:pt x="31" y="1"/>
                  </a:lnTo>
                  <a:lnTo>
                    <a:pt x="33" y="0"/>
                  </a:lnTo>
                  <a:lnTo>
                    <a:pt x="36" y="0"/>
                  </a:lnTo>
                  <a:lnTo>
                    <a:pt x="39" y="0"/>
                  </a:lnTo>
                  <a:lnTo>
                    <a:pt x="41" y="2"/>
                  </a:lnTo>
                  <a:lnTo>
                    <a:pt x="42" y="5"/>
                  </a:lnTo>
                  <a:lnTo>
                    <a:pt x="47" y="24"/>
                  </a:lnTo>
                  <a:lnTo>
                    <a:pt x="50" y="46"/>
                  </a:lnTo>
                  <a:lnTo>
                    <a:pt x="48" y="67"/>
                  </a:lnTo>
                  <a:lnTo>
                    <a:pt x="46" y="76"/>
                  </a:lnTo>
                  <a:lnTo>
                    <a:pt x="46" y="86"/>
                  </a:lnTo>
                  <a:lnTo>
                    <a:pt x="46" y="94"/>
                  </a:lnTo>
                  <a:lnTo>
                    <a:pt x="47" y="97"/>
                  </a:lnTo>
                  <a:lnTo>
                    <a:pt x="47" y="101"/>
                  </a:lnTo>
                  <a:lnTo>
                    <a:pt x="47" y="104"/>
                  </a:lnTo>
                  <a:lnTo>
                    <a:pt x="45" y="107"/>
                  </a:lnTo>
                  <a:lnTo>
                    <a:pt x="43" y="109"/>
                  </a:lnTo>
                  <a:lnTo>
                    <a:pt x="39" y="110"/>
                  </a:lnTo>
                  <a:lnTo>
                    <a:pt x="35" y="108"/>
                  </a:lnTo>
                  <a:lnTo>
                    <a:pt x="33" y="106"/>
                  </a:lnTo>
                  <a:lnTo>
                    <a:pt x="33" y="102"/>
                  </a:lnTo>
                  <a:lnTo>
                    <a:pt x="33" y="100"/>
                  </a:lnTo>
                  <a:lnTo>
                    <a:pt x="33" y="98"/>
                  </a:lnTo>
                  <a:lnTo>
                    <a:pt x="32" y="95"/>
                  </a:lnTo>
                  <a:lnTo>
                    <a:pt x="32" y="86"/>
                  </a:lnTo>
                  <a:lnTo>
                    <a:pt x="32" y="75"/>
                  </a:lnTo>
                  <a:lnTo>
                    <a:pt x="34" y="63"/>
                  </a:lnTo>
                  <a:lnTo>
                    <a:pt x="36" y="54"/>
                  </a:lnTo>
                  <a:lnTo>
                    <a:pt x="35" y="42"/>
                  </a:lnTo>
                  <a:lnTo>
                    <a:pt x="34" y="29"/>
                  </a:lnTo>
                  <a:lnTo>
                    <a:pt x="30" y="39"/>
                  </a:lnTo>
                  <a:lnTo>
                    <a:pt x="28" y="49"/>
                  </a:lnTo>
                  <a:lnTo>
                    <a:pt x="28" y="57"/>
                  </a:lnTo>
                  <a:lnTo>
                    <a:pt x="27" y="66"/>
                  </a:lnTo>
                  <a:lnTo>
                    <a:pt x="24" y="74"/>
                  </a:lnTo>
                  <a:lnTo>
                    <a:pt x="20" y="82"/>
                  </a:lnTo>
                  <a:lnTo>
                    <a:pt x="18" y="88"/>
                  </a:lnTo>
                  <a:lnTo>
                    <a:pt x="16" y="93"/>
                  </a:lnTo>
                  <a:lnTo>
                    <a:pt x="14" y="98"/>
                  </a:lnTo>
                  <a:lnTo>
                    <a:pt x="13" y="101"/>
                  </a:lnTo>
                  <a:lnTo>
                    <a:pt x="10" y="104"/>
                  </a:lnTo>
                  <a:lnTo>
                    <a:pt x="7" y="104"/>
                  </a:lnTo>
                  <a:lnTo>
                    <a:pt x="3" y="103"/>
                  </a:lnTo>
                  <a:lnTo>
                    <a:pt x="1" y="100"/>
                  </a:lnTo>
                  <a:lnTo>
                    <a:pt x="0" y="97"/>
                  </a:lnTo>
                  <a:lnTo>
                    <a:pt x="2" y="89"/>
                  </a:lnTo>
                  <a:lnTo>
                    <a:pt x="5" y="82"/>
                  </a:lnTo>
                  <a:lnTo>
                    <a:pt x="8" y="7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14" name="Freeform 817"/>
            <p:cNvSpPr>
              <a:spLocks/>
            </p:cNvSpPr>
            <p:nvPr/>
          </p:nvSpPr>
          <p:spPr bwMode="auto">
            <a:xfrm>
              <a:off x="480" y="1629"/>
              <a:ext cx="48" cy="48"/>
            </a:xfrm>
            <a:custGeom>
              <a:avLst/>
              <a:gdLst>
                <a:gd name="T0" fmla="*/ 14 w 48"/>
                <a:gd name="T1" fmla="*/ 46 h 48"/>
                <a:gd name="T2" fmla="*/ 4 w 48"/>
                <a:gd name="T3" fmla="*/ 38 h 48"/>
                <a:gd name="T4" fmla="*/ 0 w 48"/>
                <a:gd name="T5" fmla="*/ 26 h 48"/>
                <a:gd name="T6" fmla="*/ 2 w 48"/>
                <a:gd name="T7" fmla="*/ 14 h 48"/>
                <a:gd name="T8" fmla="*/ 2 w 48"/>
                <a:gd name="T9" fmla="*/ 14 h 48"/>
                <a:gd name="T10" fmla="*/ 10 w 48"/>
                <a:gd name="T11" fmla="*/ 4 h 48"/>
                <a:gd name="T12" fmla="*/ 21 w 48"/>
                <a:gd name="T13" fmla="*/ 0 h 48"/>
                <a:gd name="T14" fmla="*/ 34 w 48"/>
                <a:gd name="T15" fmla="*/ 2 h 48"/>
                <a:gd name="T16" fmla="*/ 34 w 48"/>
                <a:gd name="T17" fmla="*/ 2 h 48"/>
                <a:gd name="T18" fmla="*/ 44 w 48"/>
                <a:gd name="T19" fmla="*/ 9 h 48"/>
                <a:gd name="T20" fmla="*/ 48 w 48"/>
                <a:gd name="T21" fmla="*/ 21 h 48"/>
                <a:gd name="T22" fmla="*/ 46 w 48"/>
                <a:gd name="T23" fmla="*/ 34 h 48"/>
                <a:gd name="T24" fmla="*/ 46 w 48"/>
                <a:gd name="T25" fmla="*/ 34 h 48"/>
                <a:gd name="T26" fmla="*/ 38 w 48"/>
                <a:gd name="T27" fmla="*/ 43 h 48"/>
                <a:gd name="T28" fmla="*/ 26 w 48"/>
                <a:gd name="T29" fmla="*/ 48 h 48"/>
                <a:gd name="T30" fmla="*/ 14 w 48"/>
                <a:gd name="T31" fmla="*/ 46 h 48"/>
                <a:gd name="T32" fmla="*/ 14 w 48"/>
                <a:gd name="T33" fmla="*/ 46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14" y="46"/>
                  </a:moveTo>
                  <a:lnTo>
                    <a:pt x="4" y="38"/>
                  </a:lnTo>
                  <a:lnTo>
                    <a:pt x="0" y="26"/>
                  </a:lnTo>
                  <a:lnTo>
                    <a:pt x="2" y="14"/>
                  </a:lnTo>
                  <a:lnTo>
                    <a:pt x="10" y="4"/>
                  </a:lnTo>
                  <a:lnTo>
                    <a:pt x="21" y="0"/>
                  </a:lnTo>
                  <a:lnTo>
                    <a:pt x="34" y="2"/>
                  </a:lnTo>
                  <a:lnTo>
                    <a:pt x="44" y="9"/>
                  </a:lnTo>
                  <a:lnTo>
                    <a:pt x="48" y="21"/>
                  </a:lnTo>
                  <a:lnTo>
                    <a:pt x="46" y="34"/>
                  </a:lnTo>
                  <a:lnTo>
                    <a:pt x="38" y="43"/>
                  </a:lnTo>
                  <a:lnTo>
                    <a:pt x="26" y="48"/>
                  </a:lnTo>
                  <a:lnTo>
                    <a:pt x="14" y="4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15" name="Freeform 818"/>
            <p:cNvSpPr>
              <a:spLocks/>
            </p:cNvSpPr>
            <p:nvPr/>
          </p:nvSpPr>
          <p:spPr bwMode="auto">
            <a:xfrm>
              <a:off x="452" y="1645"/>
              <a:ext cx="18" cy="92"/>
            </a:xfrm>
            <a:custGeom>
              <a:avLst/>
              <a:gdLst>
                <a:gd name="T0" fmla="*/ 0 w 18"/>
                <a:gd name="T1" fmla="*/ 84 h 92"/>
                <a:gd name="T2" fmla="*/ 1 w 18"/>
                <a:gd name="T3" fmla="*/ 72 h 92"/>
                <a:gd name="T4" fmla="*/ 1 w 18"/>
                <a:gd name="T5" fmla="*/ 59 h 92"/>
                <a:gd name="T6" fmla="*/ 1 w 18"/>
                <a:gd name="T7" fmla="*/ 46 h 92"/>
                <a:gd name="T8" fmla="*/ 1 w 18"/>
                <a:gd name="T9" fmla="*/ 46 h 92"/>
                <a:gd name="T10" fmla="*/ 1 w 18"/>
                <a:gd name="T11" fmla="*/ 33 h 92"/>
                <a:gd name="T12" fmla="*/ 3 w 18"/>
                <a:gd name="T13" fmla="*/ 20 h 92"/>
                <a:gd name="T14" fmla="*/ 5 w 18"/>
                <a:gd name="T15" fmla="*/ 6 h 92"/>
                <a:gd name="T16" fmla="*/ 5 w 18"/>
                <a:gd name="T17" fmla="*/ 6 h 92"/>
                <a:gd name="T18" fmla="*/ 6 w 18"/>
                <a:gd name="T19" fmla="*/ 3 h 92"/>
                <a:gd name="T20" fmla="*/ 9 w 18"/>
                <a:gd name="T21" fmla="*/ 1 h 92"/>
                <a:gd name="T22" fmla="*/ 13 w 18"/>
                <a:gd name="T23" fmla="*/ 0 h 92"/>
                <a:gd name="T24" fmla="*/ 13 w 18"/>
                <a:gd name="T25" fmla="*/ 0 h 92"/>
                <a:gd name="T26" fmla="*/ 16 w 18"/>
                <a:gd name="T27" fmla="*/ 2 h 92"/>
                <a:gd name="T28" fmla="*/ 18 w 18"/>
                <a:gd name="T29" fmla="*/ 5 h 92"/>
                <a:gd name="T30" fmla="*/ 18 w 18"/>
                <a:gd name="T31" fmla="*/ 8 h 92"/>
                <a:gd name="T32" fmla="*/ 18 w 18"/>
                <a:gd name="T33" fmla="*/ 8 h 92"/>
                <a:gd name="T34" fmla="*/ 15 w 18"/>
                <a:gd name="T35" fmla="*/ 28 h 92"/>
                <a:gd name="T36" fmla="*/ 14 w 18"/>
                <a:gd name="T37" fmla="*/ 47 h 92"/>
                <a:gd name="T38" fmla="*/ 16 w 18"/>
                <a:gd name="T39" fmla="*/ 66 h 92"/>
                <a:gd name="T40" fmla="*/ 16 w 18"/>
                <a:gd name="T41" fmla="*/ 66 h 92"/>
                <a:gd name="T42" fmla="*/ 16 w 18"/>
                <a:gd name="T43" fmla="*/ 72 h 92"/>
                <a:gd name="T44" fmla="*/ 15 w 18"/>
                <a:gd name="T45" fmla="*/ 78 h 92"/>
                <a:gd name="T46" fmla="*/ 14 w 18"/>
                <a:gd name="T47" fmla="*/ 85 h 92"/>
                <a:gd name="T48" fmla="*/ 14 w 18"/>
                <a:gd name="T49" fmla="*/ 85 h 92"/>
                <a:gd name="T50" fmla="*/ 13 w 18"/>
                <a:gd name="T51" fmla="*/ 89 h 92"/>
                <a:gd name="T52" fmla="*/ 10 w 18"/>
                <a:gd name="T53" fmla="*/ 91 h 92"/>
                <a:gd name="T54" fmla="*/ 7 w 18"/>
                <a:gd name="T55" fmla="*/ 92 h 92"/>
                <a:gd name="T56" fmla="*/ 7 w 18"/>
                <a:gd name="T57" fmla="*/ 92 h 92"/>
                <a:gd name="T58" fmla="*/ 3 w 18"/>
                <a:gd name="T59" fmla="*/ 90 h 92"/>
                <a:gd name="T60" fmla="*/ 1 w 18"/>
                <a:gd name="T61" fmla="*/ 88 h 92"/>
                <a:gd name="T62" fmla="*/ 0 w 18"/>
                <a:gd name="T63" fmla="*/ 84 h 92"/>
                <a:gd name="T64" fmla="*/ 0 w 18"/>
                <a:gd name="T65" fmla="*/ 84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8"/>
                <a:gd name="T100" fmla="*/ 0 h 92"/>
                <a:gd name="T101" fmla="*/ 18 w 18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8" h="92">
                  <a:moveTo>
                    <a:pt x="0" y="84"/>
                  </a:moveTo>
                  <a:lnTo>
                    <a:pt x="1" y="72"/>
                  </a:lnTo>
                  <a:lnTo>
                    <a:pt x="1" y="59"/>
                  </a:lnTo>
                  <a:lnTo>
                    <a:pt x="1" y="46"/>
                  </a:lnTo>
                  <a:lnTo>
                    <a:pt x="1" y="33"/>
                  </a:lnTo>
                  <a:lnTo>
                    <a:pt x="3" y="20"/>
                  </a:lnTo>
                  <a:lnTo>
                    <a:pt x="5" y="6"/>
                  </a:lnTo>
                  <a:lnTo>
                    <a:pt x="6" y="3"/>
                  </a:lnTo>
                  <a:lnTo>
                    <a:pt x="9" y="1"/>
                  </a:lnTo>
                  <a:lnTo>
                    <a:pt x="13" y="0"/>
                  </a:lnTo>
                  <a:lnTo>
                    <a:pt x="16" y="2"/>
                  </a:lnTo>
                  <a:lnTo>
                    <a:pt x="18" y="5"/>
                  </a:lnTo>
                  <a:lnTo>
                    <a:pt x="18" y="8"/>
                  </a:lnTo>
                  <a:lnTo>
                    <a:pt x="15" y="28"/>
                  </a:lnTo>
                  <a:lnTo>
                    <a:pt x="14" y="47"/>
                  </a:lnTo>
                  <a:lnTo>
                    <a:pt x="16" y="66"/>
                  </a:lnTo>
                  <a:lnTo>
                    <a:pt x="16" y="72"/>
                  </a:lnTo>
                  <a:lnTo>
                    <a:pt x="15" y="78"/>
                  </a:lnTo>
                  <a:lnTo>
                    <a:pt x="14" y="85"/>
                  </a:lnTo>
                  <a:lnTo>
                    <a:pt x="13" y="89"/>
                  </a:lnTo>
                  <a:lnTo>
                    <a:pt x="10" y="91"/>
                  </a:lnTo>
                  <a:lnTo>
                    <a:pt x="7" y="92"/>
                  </a:lnTo>
                  <a:lnTo>
                    <a:pt x="3" y="90"/>
                  </a:lnTo>
                  <a:lnTo>
                    <a:pt x="1" y="88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16" name="Freeform 819"/>
            <p:cNvSpPr>
              <a:spLocks/>
            </p:cNvSpPr>
            <p:nvPr/>
          </p:nvSpPr>
          <p:spPr bwMode="auto">
            <a:xfrm>
              <a:off x="425" y="1628"/>
              <a:ext cx="34" cy="91"/>
            </a:xfrm>
            <a:custGeom>
              <a:avLst/>
              <a:gdLst>
                <a:gd name="T0" fmla="*/ 34 w 34"/>
                <a:gd name="T1" fmla="*/ 7 h 91"/>
                <a:gd name="T2" fmla="*/ 33 w 34"/>
                <a:gd name="T3" fmla="*/ 17 h 91"/>
                <a:gd name="T4" fmla="*/ 31 w 34"/>
                <a:gd name="T5" fmla="*/ 27 h 91"/>
                <a:gd name="T6" fmla="*/ 24 w 34"/>
                <a:gd name="T7" fmla="*/ 35 h 91"/>
                <a:gd name="T8" fmla="*/ 24 w 34"/>
                <a:gd name="T9" fmla="*/ 35 h 91"/>
                <a:gd name="T10" fmla="*/ 18 w 34"/>
                <a:gd name="T11" fmla="*/ 50 h 91"/>
                <a:gd name="T12" fmla="*/ 16 w 34"/>
                <a:gd name="T13" fmla="*/ 67 h 91"/>
                <a:gd name="T14" fmla="*/ 14 w 34"/>
                <a:gd name="T15" fmla="*/ 83 h 91"/>
                <a:gd name="T16" fmla="*/ 14 w 34"/>
                <a:gd name="T17" fmla="*/ 83 h 91"/>
                <a:gd name="T18" fmla="*/ 14 w 34"/>
                <a:gd name="T19" fmla="*/ 87 h 91"/>
                <a:gd name="T20" fmla="*/ 11 w 34"/>
                <a:gd name="T21" fmla="*/ 89 h 91"/>
                <a:gd name="T22" fmla="*/ 7 w 34"/>
                <a:gd name="T23" fmla="*/ 91 h 91"/>
                <a:gd name="T24" fmla="*/ 7 w 34"/>
                <a:gd name="T25" fmla="*/ 91 h 91"/>
                <a:gd name="T26" fmla="*/ 4 w 34"/>
                <a:gd name="T27" fmla="*/ 90 h 91"/>
                <a:gd name="T28" fmla="*/ 1 w 34"/>
                <a:gd name="T29" fmla="*/ 88 h 91"/>
                <a:gd name="T30" fmla="*/ 0 w 34"/>
                <a:gd name="T31" fmla="*/ 84 h 91"/>
                <a:gd name="T32" fmla="*/ 0 w 34"/>
                <a:gd name="T33" fmla="*/ 84 h 91"/>
                <a:gd name="T34" fmla="*/ 1 w 34"/>
                <a:gd name="T35" fmla="*/ 73 h 91"/>
                <a:gd name="T36" fmla="*/ 2 w 34"/>
                <a:gd name="T37" fmla="*/ 61 h 91"/>
                <a:gd name="T38" fmla="*/ 4 w 34"/>
                <a:gd name="T39" fmla="*/ 50 h 91"/>
                <a:gd name="T40" fmla="*/ 4 w 34"/>
                <a:gd name="T41" fmla="*/ 50 h 91"/>
                <a:gd name="T42" fmla="*/ 6 w 34"/>
                <a:gd name="T43" fmla="*/ 39 h 91"/>
                <a:gd name="T44" fmla="*/ 12 w 34"/>
                <a:gd name="T45" fmla="*/ 30 h 91"/>
                <a:gd name="T46" fmla="*/ 19 w 34"/>
                <a:gd name="T47" fmla="*/ 21 h 91"/>
                <a:gd name="T48" fmla="*/ 19 w 34"/>
                <a:gd name="T49" fmla="*/ 21 h 91"/>
                <a:gd name="T50" fmla="*/ 19 w 34"/>
                <a:gd name="T51" fmla="*/ 16 h 91"/>
                <a:gd name="T52" fmla="*/ 20 w 34"/>
                <a:gd name="T53" fmla="*/ 11 h 91"/>
                <a:gd name="T54" fmla="*/ 20 w 34"/>
                <a:gd name="T55" fmla="*/ 7 h 91"/>
                <a:gd name="T56" fmla="*/ 20 w 34"/>
                <a:gd name="T57" fmla="*/ 7 h 91"/>
                <a:gd name="T58" fmla="*/ 21 w 34"/>
                <a:gd name="T59" fmla="*/ 3 h 91"/>
                <a:gd name="T60" fmla="*/ 24 w 34"/>
                <a:gd name="T61" fmla="*/ 1 h 91"/>
                <a:gd name="T62" fmla="*/ 27 w 34"/>
                <a:gd name="T63" fmla="*/ 0 h 91"/>
                <a:gd name="T64" fmla="*/ 27 w 34"/>
                <a:gd name="T65" fmla="*/ 0 h 91"/>
                <a:gd name="T66" fmla="*/ 31 w 34"/>
                <a:gd name="T67" fmla="*/ 1 h 91"/>
                <a:gd name="T68" fmla="*/ 33 w 34"/>
                <a:gd name="T69" fmla="*/ 4 h 91"/>
                <a:gd name="T70" fmla="*/ 34 w 34"/>
                <a:gd name="T71" fmla="*/ 7 h 91"/>
                <a:gd name="T72" fmla="*/ 34 w 34"/>
                <a:gd name="T73" fmla="*/ 7 h 9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4"/>
                <a:gd name="T112" fmla="*/ 0 h 91"/>
                <a:gd name="T113" fmla="*/ 34 w 34"/>
                <a:gd name="T114" fmla="*/ 91 h 9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4" h="91">
                  <a:moveTo>
                    <a:pt x="34" y="7"/>
                  </a:moveTo>
                  <a:lnTo>
                    <a:pt x="33" y="17"/>
                  </a:lnTo>
                  <a:lnTo>
                    <a:pt x="31" y="27"/>
                  </a:lnTo>
                  <a:lnTo>
                    <a:pt x="24" y="35"/>
                  </a:lnTo>
                  <a:lnTo>
                    <a:pt x="18" y="50"/>
                  </a:lnTo>
                  <a:lnTo>
                    <a:pt x="16" y="67"/>
                  </a:lnTo>
                  <a:lnTo>
                    <a:pt x="14" y="83"/>
                  </a:lnTo>
                  <a:lnTo>
                    <a:pt x="14" y="87"/>
                  </a:lnTo>
                  <a:lnTo>
                    <a:pt x="11" y="89"/>
                  </a:lnTo>
                  <a:lnTo>
                    <a:pt x="7" y="91"/>
                  </a:lnTo>
                  <a:lnTo>
                    <a:pt x="4" y="90"/>
                  </a:lnTo>
                  <a:lnTo>
                    <a:pt x="1" y="88"/>
                  </a:lnTo>
                  <a:lnTo>
                    <a:pt x="0" y="84"/>
                  </a:lnTo>
                  <a:lnTo>
                    <a:pt x="1" y="73"/>
                  </a:lnTo>
                  <a:lnTo>
                    <a:pt x="2" y="61"/>
                  </a:lnTo>
                  <a:lnTo>
                    <a:pt x="4" y="50"/>
                  </a:lnTo>
                  <a:lnTo>
                    <a:pt x="6" y="39"/>
                  </a:lnTo>
                  <a:lnTo>
                    <a:pt x="12" y="30"/>
                  </a:lnTo>
                  <a:lnTo>
                    <a:pt x="19" y="21"/>
                  </a:lnTo>
                  <a:lnTo>
                    <a:pt x="19" y="16"/>
                  </a:lnTo>
                  <a:lnTo>
                    <a:pt x="20" y="11"/>
                  </a:lnTo>
                  <a:lnTo>
                    <a:pt x="20" y="7"/>
                  </a:lnTo>
                  <a:lnTo>
                    <a:pt x="21" y="3"/>
                  </a:lnTo>
                  <a:lnTo>
                    <a:pt x="24" y="1"/>
                  </a:lnTo>
                  <a:lnTo>
                    <a:pt x="27" y="0"/>
                  </a:lnTo>
                  <a:lnTo>
                    <a:pt x="31" y="1"/>
                  </a:lnTo>
                  <a:lnTo>
                    <a:pt x="33" y="4"/>
                  </a:lnTo>
                  <a:lnTo>
                    <a:pt x="34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17" name="Freeform 820"/>
            <p:cNvSpPr>
              <a:spLocks/>
            </p:cNvSpPr>
            <p:nvPr/>
          </p:nvSpPr>
          <p:spPr bwMode="auto">
            <a:xfrm>
              <a:off x="440" y="1603"/>
              <a:ext cx="47" cy="48"/>
            </a:xfrm>
            <a:custGeom>
              <a:avLst/>
              <a:gdLst>
                <a:gd name="T0" fmla="*/ 8 w 47"/>
                <a:gd name="T1" fmla="*/ 42 h 48"/>
                <a:gd name="T2" fmla="*/ 1 w 47"/>
                <a:gd name="T3" fmla="*/ 32 h 48"/>
                <a:gd name="T4" fmla="*/ 0 w 47"/>
                <a:gd name="T5" fmla="*/ 20 h 48"/>
                <a:gd name="T6" fmla="*/ 5 w 47"/>
                <a:gd name="T7" fmla="*/ 8 h 48"/>
                <a:gd name="T8" fmla="*/ 5 w 47"/>
                <a:gd name="T9" fmla="*/ 8 h 48"/>
                <a:gd name="T10" fmla="*/ 15 w 47"/>
                <a:gd name="T11" fmla="*/ 1 h 48"/>
                <a:gd name="T12" fmla="*/ 27 w 47"/>
                <a:gd name="T13" fmla="*/ 0 h 48"/>
                <a:gd name="T14" fmla="*/ 39 w 47"/>
                <a:gd name="T15" fmla="*/ 5 h 48"/>
                <a:gd name="T16" fmla="*/ 39 w 47"/>
                <a:gd name="T17" fmla="*/ 5 h 48"/>
                <a:gd name="T18" fmla="*/ 46 w 47"/>
                <a:gd name="T19" fmla="*/ 16 h 48"/>
                <a:gd name="T20" fmla="*/ 47 w 47"/>
                <a:gd name="T21" fmla="*/ 28 h 48"/>
                <a:gd name="T22" fmla="*/ 42 w 47"/>
                <a:gd name="T23" fmla="*/ 40 h 48"/>
                <a:gd name="T24" fmla="*/ 42 w 47"/>
                <a:gd name="T25" fmla="*/ 40 h 48"/>
                <a:gd name="T26" fmla="*/ 31 w 47"/>
                <a:gd name="T27" fmla="*/ 47 h 48"/>
                <a:gd name="T28" fmla="*/ 19 w 47"/>
                <a:gd name="T29" fmla="*/ 48 h 48"/>
                <a:gd name="T30" fmla="*/ 8 w 47"/>
                <a:gd name="T31" fmla="*/ 42 h 48"/>
                <a:gd name="T32" fmla="*/ 8 w 47"/>
                <a:gd name="T33" fmla="*/ 42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8"/>
                <a:gd name="T53" fmla="*/ 47 w 47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8">
                  <a:moveTo>
                    <a:pt x="8" y="42"/>
                  </a:moveTo>
                  <a:lnTo>
                    <a:pt x="1" y="32"/>
                  </a:lnTo>
                  <a:lnTo>
                    <a:pt x="0" y="20"/>
                  </a:lnTo>
                  <a:lnTo>
                    <a:pt x="5" y="8"/>
                  </a:lnTo>
                  <a:lnTo>
                    <a:pt x="15" y="1"/>
                  </a:lnTo>
                  <a:lnTo>
                    <a:pt x="27" y="0"/>
                  </a:lnTo>
                  <a:lnTo>
                    <a:pt x="39" y="5"/>
                  </a:lnTo>
                  <a:lnTo>
                    <a:pt x="46" y="16"/>
                  </a:lnTo>
                  <a:lnTo>
                    <a:pt x="47" y="28"/>
                  </a:lnTo>
                  <a:lnTo>
                    <a:pt x="42" y="40"/>
                  </a:lnTo>
                  <a:lnTo>
                    <a:pt x="31" y="47"/>
                  </a:lnTo>
                  <a:lnTo>
                    <a:pt x="19" y="48"/>
                  </a:lnTo>
                  <a:lnTo>
                    <a:pt x="8" y="42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18" name="Freeform 821"/>
            <p:cNvSpPr>
              <a:spLocks/>
            </p:cNvSpPr>
            <p:nvPr/>
          </p:nvSpPr>
          <p:spPr bwMode="auto">
            <a:xfrm>
              <a:off x="371" y="1583"/>
              <a:ext cx="67" cy="111"/>
            </a:xfrm>
            <a:custGeom>
              <a:avLst/>
              <a:gdLst>
                <a:gd name="T0" fmla="*/ 18 w 67"/>
                <a:gd name="T1" fmla="*/ 59 h 111"/>
                <a:gd name="T2" fmla="*/ 24 w 67"/>
                <a:gd name="T3" fmla="*/ 48 h 111"/>
                <a:gd name="T4" fmla="*/ 31 w 67"/>
                <a:gd name="T5" fmla="*/ 34 h 111"/>
                <a:gd name="T6" fmla="*/ 55 w 67"/>
                <a:gd name="T7" fmla="*/ 2 h 111"/>
                <a:gd name="T8" fmla="*/ 57 w 67"/>
                <a:gd name="T9" fmla="*/ 0 h 111"/>
                <a:gd name="T10" fmla="*/ 62 w 67"/>
                <a:gd name="T11" fmla="*/ 0 h 111"/>
                <a:gd name="T12" fmla="*/ 65 w 67"/>
                <a:gd name="T13" fmla="*/ 2 h 111"/>
                <a:gd name="T14" fmla="*/ 67 w 67"/>
                <a:gd name="T15" fmla="*/ 7 h 111"/>
                <a:gd name="T16" fmla="*/ 66 w 67"/>
                <a:gd name="T17" fmla="*/ 26 h 111"/>
                <a:gd name="T18" fmla="*/ 54 w 67"/>
                <a:gd name="T19" fmla="*/ 67 h 111"/>
                <a:gd name="T20" fmla="*/ 48 w 67"/>
                <a:gd name="T21" fmla="*/ 78 h 111"/>
                <a:gd name="T22" fmla="*/ 41 w 67"/>
                <a:gd name="T23" fmla="*/ 97 h 111"/>
                <a:gd name="T24" fmla="*/ 40 w 67"/>
                <a:gd name="T25" fmla="*/ 101 h 111"/>
                <a:gd name="T26" fmla="*/ 38 w 67"/>
                <a:gd name="T27" fmla="*/ 107 h 111"/>
                <a:gd name="T28" fmla="*/ 36 w 67"/>
                <a:gd name="T29" fmla="*/ 110 h 111"/>
                <a:gd name="T30" fmla="*/ 29 w 67"/>
                <a:gd name="T31" fmla="*/ 110 h 111"/>
                <a:gd name="T32" fmla="*/ 26 w 67"/>
                <a:gd name="T33" fmla="*/ 108 h 111"/>
                <a:gd name="T34" fmla="*/ 26 w 67"/>
                <a:gd name="T35" fmla="*/ 101 h 111"/>
                <a:gd name="T36" fmla="*/ 26 w 67"/>
                <a:gd name="T37" fmla="*/ 100 h 111"/>
                <a:gd name="T38" fmla="*/ 27 w 67"/>
                <a:gd name="T39" fmla="*/ 94 h 111"/>
                <a:gd name="T40" fmla="*/ 31 w 67"/>
                <a:gd name="T41" fmla="*/ 84 h 111"/>
                <a:gd name="T42" fmla="*/ 43 w 67"/>
                <a:gd name="T43" fmla="*/ 60 h 111"/>
                <a:gd name="T44" fmla="*/ 47 w 67"/>
                <a:gd name="T45" fmla="*/ 52 h 111"/>
                <a:gd name="T46" fmla="*/ 52 w 67"/>
                <a:gd name="T47" fmla="*/ 27 h 111"/>
                <a:gd name="T48" fmla="*/ 45 w 67"/>
                <a:gd name="T49" fmla="*/ 36 h 111"/>
                <a:gd name="T50" fmla="*/ 38 w 67"/>
                <a:gd name="T51" fmla="*/ 52 h 111"/>
                <a:gd name="T52" fmla="*/ 34 w 67"/>
                <a:gd name="T53" fmla="*/ 60 h 111"/>
                <a:gd name="T54" fmla="*/ 23 w 67"/>
                <a:gd name="T55" fmla="*/ 74 h 111"/>
                <a:gd name="T56" fmla="*/ 19 w 67"/>
                <a:gd name="T57" fmla="*/ 78 h 111"/>
                <a:gd name="T58" fmla="*/ 13 w 67"/>
                <a:gd name="T59" fmla="*/ 87 h 111"/>
                <a:gd name="T60" fmla="*/ 10 w 67"/>
                <a:gd name="T61" fmla="*/ 90 h 111"/>
                <a:gd name="T62" fmla="*/ 3 w 67"/>
                <a:gd name="T63" fmla="*/ 91 h 111"/>
                <a:gd name="T64" fmla="*/ 1 w 67"/>
                <a:gd name="T65" fmla="*/ 89 h 111"/>
                <a:gd name="T66" fmla="*/ 0 w 67"/>
                <a:gd name="T67" fmla="*/ 82 h 111"/>
                <a:gd name="T68" fmla="*/ 4 w 67"/>
                <a:gd name="T69" fmla="*/ 76 h 111"/>
                <a:gd name="T70" fmla="*/ 13 w 67"/>
                <a:gd name="T71" fmla="*/ 64 h 11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7"/>
                <a:gd name="T109" fmla="*/ 0 h 111"/>
                <a:gd name="T110" fmla="*/ 67 w 67"/>
                <a:gd name="T111" fmla="*/ 111 h 111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7" h="111">
                  <a:moveTo>
                    <a:pt x="13" y="64"/>
                  </a:moveTo>
                  <a:lnTo>
                    <a:pt x="18" y="59"/>
                  </a:lnTo>
                  <a:lnTo>
                    <a:pt x="22" y="54"/>
                  </a:lnTo>
                  <a:lnTo>
                    <a:pt x="24" y="48"/>
                  </a:lnTo>
                  <a:lnTo>
                    <a:pt x="31" y="34"/>
                  </a:lnTo>
                  <a:lnTo>
                    <a:pt x="40" y="19"/>
                  </a:lnTo>
                  <a:lnTo>
                    <a:pt x="55" y="2"/>
                  </a:lnTo>
                  <a:lnTo>
                    <a:pt x="57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5" y="2"/>
                  </a:lnTo>
                  <a:lnTo>
                    <a:pt x="67" y="4"/>
                  </a:lnTo>
                  <a:lnTo>
                    <a:pt x="67" y="7"/>
                  </a:lnTo>
                  <a:lnTo>
                    <a:pt x="66" y="26"/>
                  </a:lnTo>
                  <a:lnTo>
                    <a:pt x="62" y="48"/>
                  </a:lnTo>
                  <a:lnTo>
                    <a:pt x="54" y="67"/>
                  </a:lnTo>
                  <a:lnTo>
                    <a:pt x="48" y="78"/>
                  </a:lnTo>
                  <a:lnTo>
                    <a:pt x="44" y="88"/>
                  </a:lnTo>
                  <a:lnTo>
                    <a:pt x="41" y="97"/>
                  </a:lnTo>
                  <a:lnTo>
                    <a:pt x="40" y="101"/>
                  </a:lnTo>
                  <a:lnTo>
                    <a:pt x="40" y="104"/>
                  </a:lnTo>
                  <a:lnTo>
                    <a:pt x="38" y="107"/>
                  </a:lnTo>
                  <a:lnTo>
                    <a:pt x="36" y="110"/>
                  </a:lnTo>
                  <a:lnTo>
                    <a:pt x="33" y="111"/>
                  </a:lnTo>
                  <a:lnTo>
                    <a:pt x="29" y="110"/>
                  </a:lnTo>
                  <a:lnTo>
                    <a:pt x="26" y="108"/>
                  </a:lnTo>
                  <a:lnTo>
                    <a:pt x="25" y="105"/>
                  </a:lnTo>
                  <a:lnTo>
                    <a:pt x="26" y="101"/>
                  </a:lnTo>
                  <a:lnTo>
                    <a:pt x="26" y="100"/>
                  </a:lnTo>
                  <a:lnTo>
                    <a:pt x="27" y="97"/>
                  </a:lnTo>
                  <a:lnTo>
                    <a:pt x="27" y="94"/>
                  </a:lnTo>
                  <a:lnTo>
                    <a:pt x="31" y="84"/>
                  </a:lnTo>
                  <a:lnTo>
                    <a:pt x="36" y="72"/>
                  </a:lnTo>
                  <a:lnTo>
                    <a:pt x="43" y="60"/>
                  </a:lnTo>
                  <a:lnTo>
                    <a:pt x="47" y="52"/>
                  </a:lnTo>
                  <a:lnTo>
                    <a:pt x="50" y="41"/>
                  </a:lnTo>
                  <a:lnTo>
                    <a:pt x="52" y="27"/>
                  </a:lnTo>
                  <a:lnTo>
                    <a:pt x="45" y="36"/>
                  </a:lnTo>
                  <a:lnTo>
                    <a:pt x="41" y="45"/>
                  </a:lnTo>
                  <a:lnTo>
                    <a:pt x="38" y="52"/>
                  </a:lnTo>
                  <a:lnTo>
                    <a:pt x="34" y="60"/>
                  </a:lnTo>
                  <a:lnTo>
                    <a:pt x="29" y="67"/>
                  </a:lnTo>
                  <a:lnTo>
                    <a:pt x="23" y="74"/>
                  </a:lnTo>
                  <a:lnTo>
                    <a:pt x="19" y="78"/>
                  </a:lnTo>
                  <a:lnTo>
                    <a:pt x="15" y="83"/>
                  </a:lnTo>
                  <a:lnTo>
                    <a:pt x="13" y="87"/>
                  </a:lnTo>
                  <a:lnTo>
                    <a:pt x="10" y="90"/>
                  </a:lnTo>
                  <a:lnTo>
                    <a:pt x="7" y="91"/>
                  </a:lnTo>
                  <a:lnTo>
                    <a:pt x="3" y="91"/>
                  </a:lnTo>
                  <a:lnTo>
                    <a:pt x="1" y="89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4" y="76"/>
                  </a:lnTo>
                  <a:lnTo>
                    <a:pt x="8" y="69"/>
                  </a:lnTo>
                  <a:lnTo>
                    <a:pt x="13" y="6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19" name="Freeform 822"/>
            <p:cNvSpPr>
              <a:spLocks/>
            </p:cNvSpPr>
            <p:nvPr/>
          </p:nvSpPr>
          <p:spPr bwMode="auto">
            <a:xfrm>
              <a:off x="407" y="1568"/>
              <a:ext cx="48" cy="48"/>
            </a:xfrm>
            <a:custGeom>
              <a:avLst/>
              <a:gdLst>
                <a:gd name="T0" fmla="*/ 4 w 48"/>
                <a:gd name="T1" fmla="*/ 38 h 48"/>
                <a:gd name="T2" fmla="*/ 0 w 48"/>
                <a:gd name="T3" fmla="*/ 27 h 48"/>
                <a:gd name="T4" fmla="*/ 2 w 48"/>
                <a:gd name="T5" fmla="*/ 15 h 48"/>
                <a:gd name="T6" fmla="*/ 9 w 48"/>
                <a:gd name="T7" fmla="*/ 4 h 48"/>
                <a:gd name="T8" fmla="*/ 9 w 48"/>
                <a:gd name="T9" fmla="*/ 4 h 48"/>
                <a:gd name="T10" fmla="*/ 21 w 48"/>
                <a:gd name="T11" fmla="*/ 0 h 48"/>
                <a:gd name="T12" fmla="*/ 33 w 48"/>
                <a:gd name="T13" fmla="*/ 2 h 48"/>
                <a:gd name="T14" fmla="*/ 43 w 48"/>
                <a:gd name="T15" fmla="*/ 9 h 48"/>
                <a:gd name="T16" fmla="*/ 43 w 48"/>
                <a:gd name="T17" fmla="*/ 9 h 48"/>
                <a:gd name="T18" fmla="*/ 48 w 48"/>
                <a:gd name="T19" fmla="*/ 22 h 48"/>
                <a:gd name="T20" fmla="*/ 46 w 48"/>
                <a:gd name="T21" fmla="*/ 34 h 48"/>
                <a:gd name="T22" fmla="*/ 38 w 48"/>
                <a:gd name="T23" fmla="*/ 43 h 48"/>
                <a:gd name="T24" fmla="*/ 38 w 48"/>
                <a:gd name="T25" fmla="*/ 43 h 48"/>
                <a:gd name="T26" fmla="*/ 26 w 48"/>
                <a:gd name="T27" fmla="*/ 48 h 48"/>
                <a:gd name="T28" fmla="*/ 14 w 48"/>
                <a:gd name="T29" fmla="*/ 46 h 48"/>
                <a:gd name="T30" fmla="*/ 4 w 48"/>
                <a:gd name="T31" fmla="*/ 38 h 48"/>
                <a:gd name="T32" fmla="*/ 4 w 48"/>
                <a:gd name="T33" fmla="*/ 3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4" y="38"/>
                  </a:moveTo>
                  <a:lnTo>
                    <a:pt x="0" y="27"/>
                  </a:lnTo>
                  <a:lnTo>
                    <a:pt x="2" y="15"/>
                  </a:lnTo>
                  <a:lnTo>
                    <a:pt x="9" y="4"/>
                  </a:lnTo>
                  <a:lnTo>
                    <a:pt x="21" y="0"/>
                  </a:lnTo>
                  <a:lnTo>
                    <a:pt x="33" y="2"/>
                  </a:lnTo>
                  <a:lnTo>
                    <a:pt x="43" y="9"/>
                  </a:lnTo>
                  <a:lnTo>
                    <a:pt x="48" y="22"/>
                  </a:lnTo>
                  <a:lnTo>
                    <a:pt x="46" y="34"/>
                  </a:lnTo>
                  <a:lnTo>
                    <a:pt x="38" y="43"/>
                  </a:lnTo>
                  <a:lnTo>
                    <a:pt x="26" y="48"/>
                  </a:lnTo>
                  <a:lnTo>
                    <a:pt x="14" y="46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20" name="Freeform 823"/>
            <p:cNvSpPr>
              <a:spLocks/>
            </p:cNvSpPr>
            <p:nvPr/>
          </p:nvSpPr>
          <p:spPr bwMode="auto">
            <a:xfrm>
              <a:off x="356" y="1565"/>
              <a:ext cx="48" cy="84"/>
            </a:xfrm>
            <a:custGeom>
              <a:avLst/>
              <a:gdLst>
                <a:gd name="T0" fmla="*/ 1 w 48"/>
                <a:gd name="T1" fmla="*/ 74 h 84"/>
                <a:gd name="T2" fmla="*/ 7 w 48"/>
                <a:gd name="T3" fmla="*/ 63 h 84"/>
                <a:gd name="T4" fmla="*/ 12 w 48"/>
                <a:gd name="T5" fmla="*/ 51 h 84"/>
                <a:gd name="T6" fmla="*/ 16 w 48"/>
                <a:gd name="T7" fmla="*/ 39 h 84"/>
                <a:gd name="T8" fmla="*/ 16 w 48"/>
                <a:gd name="T9" fmla="*/ 39 h 84"/>
                <a:gd name="T10" fmla="*/ 21 w 48"/>
                <a:gd name="T11" fmla="*/ 27 h 84"/>
                <a:gd name="T12" fmla="*/ 28 w 48"/>
                <a:gd name="T13" fmla="*/ 15 h 84"/>
                <a:gd name="T14" fmla="*/ 35 w 48"/>
                <a:gd name="T15" fmla="*/ 3 h 84"/>
                <a:gd name="T16" fmla="*/ 35 w 48"/>
                <a:gd name="T17" fmla="*/ 3 h 84"/>
                <a:gd name="T18" fmla="*/ 37 w 48"/>
                <a:gd name="T19" fmla="*/ 1 h 84"/>
                <a:gd name="T20" fmla="*/ 41 w 48"/>
                <a:gd name="T21" fmla="*/ 0 h 84"/>
                <a:gd name="T22" fmla="*/ 44 w 48"/>
                <a:gd name="T23" fmla="*/ 1 h 84"/>
                <a:gd name="T24" fmla="*/ 44 w 48"/>
                <a:gd name="T25" fmla="*/ 1 h 84"/>
                <a:gd name="T26" fmla="*/ 47 w 48"/>
                <a:gd name="T27" fmla="*/ 4 h 84"/>
                <a:gd name="T28" fmla="*/ 48 w 48"/>
                <a:gd name="T29" fmla="*/ 7 h 84"/>
                <a:gd name="T30" fmla="*/ 47 w 48"/>
                <a:gd name="T31" fmla="*/ 10 h 84"/>
                <a:gd name="T32" fmla="*/ 47 w 48"/>
                <a:gd name="T33" fmla="*/ 10 h 84"/>
                <a:gd name="T34" fmla="*/ 37 w 48"/>
                <a:gd name="T35" fmla="*/ 27 h 84"/>
                <a:gd name="T36" fmla="*/ 28 w 48"/>
                <a:gd name="T37" fmla="*/ 45 h 84"/>
                <a:gd name="T38" fmla="*/ 22 w 48"/>
                <a:gd name="T39" fmla="*/ 63 h 84"/>
                <a:gd name="T40" fmla="*/ 22 w 48"/>
                <a:gd name="T41" fmla="*/ 63 h 84"/>
                <a:gd name="T42" fmla="*/ 20 w 48"/>
                <a:gd name="T43" fmla="*/ 69 h 84"/>
                <a:gd name="T44" fmla="*/ 17 w 48"/>
                <a:gd name="T45" fmla="*/ 74 h 84"/>
                <a:gd name="T46" fmla="*/ 14 w 48"/>
                <a:gd name="T47" fmla="*/ 80 h 84"/>
                <a:gd name="T48" fmla="*/ 14 w 48"/>
                <a:gd name="T49" fmla="*/ 80 h 84"/>
                <a:gd name="T50" fmla="*/ 12 w 48"/>
                <a:gd name="T51" fmla="*/ 82 h 84"/>
                <a:gd name="T52" fmla="*/ 8 w 48"/>
                <a:gd name="T53" fmla="*/ 84 h 84"/>
                <a:gd name="T54" fmla="*/ 4 w 48"/>
                <a:gd name="T55" fmla="*/ 83 h 84"/>
                <a:gd name="T56" fmla="*/ 4 w 48"/>
                <a:gd name="T57" fmla="*/ 83 h 84"/>
                <a:gd name="T58" fmla="*/ 2 w 48"/>
                <a:gd name="T59" fmla="*/ 81 h 84"/>
                <a:gd name="T60" fmla="*/ 0 w 48"/>
                <a:gd name="T61" fmla="*/ 77 h 84"/>
                <a:gd name="T62" fmla="*/ 1 w 48"/>
                <a:gd name="T63" fmla="*/ 74 h 84"/>
                <a:gd name="T64" fmla="*/ 1 w 48"/>
                <a:gd name="T65" fmla="*/ 74 h 8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8"/>
                <a:gd name="T100" fmla="*/ 0 h 84"/>
                <a:gd name="T101" fmla="*/ 48 w 48"/>
                <a:gd name="T102" fmla="*/ 84 h 8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8" h="84">
                  <a:moveTo>
                    <a:pt x="1" y="74"/>
                  </a:moveTo>
                  <a:lnTo>
                    <a:pt x="7" y="63"/>
                  </a:lnTo>
                  <a:lnTo>
                    <a:pt x="12" y="51"/>
                  </a:lnTo>
                  <a:lnTo>
                    <a:pt x="16" y="39"/>
                  </a:lnTo>
                  <a:lnTo>
                    <a:pt x="21" y="27"/>
                  </a:lnTo>
                  <a:lnTo>
                    <a:pt x="28" y="15"/>
                  </a:lnTo>
                  <a:lnTo>
                    <a:pt x="35" y="3"/>
                  </a:lnTo>
                  <a:lnTo>
                    <a:pt x="37" y="1"/>
                  </a:lnTo>
                  <a:lnTo>
                    <a:pt x="41" y="0"/>
                  </a:lnTo>
                  <a:lnTo>
                    <a:pt x="44" y="1"/>
                  </a:lnTo>
                  <a:lnTo>
                    <a:pt x="47" y="4"/>
                  </a:lnTo>
                  <a:lnTo>
                    <a:pt x="48" y="7"/>
                  </a:lnTo>
                  <a:lnTo>
                    <a:pt x="47" y="10"/>
                  </a:lnTo>
                  <a:lnTo>
                    <a:pt x="37" y="27"/>
                  </a:lnTo>
                  <a:lnTo>
                    <a:pt x="28" y="45"/>
                  </a:lnTo>
                  <a:lnTo>
                    <a:pt x="22" y="63"/>
                  </a:lnTo>
                  <a:lnTo>
                    <a:pt x="20" y="69"/>
                  </a:lnTo>
                  <a:lnTo>
                    <a:pt x="17" y="74"/>
                  </a:lnTo>
                  <a:lnTo>
                    <a:pt x="14" y="80"/>
                  </a:lnTo>
                  <a:lnTo>
                    <a:pt x="12" y="82"/>
                  </a:lnTo>
                  <a:lnTo>
                    <a:pt x="8" y="84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77"/>
                  </a:lnTo>
                  <a:lnTo>
                    <a:pt x="1" y="7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21" name="Freeform 824"/>
            <p:cNvSpPr>
              <a:spLocks/>
            </p:cNvSpPr>
            <p:nvPr/>
          </p:nvSpPr>
          <p:spPr bwMode="auto">
            <a:xfrm>
              <a:off x="340" y="1550"/>
              <a:ext cx="56" cy="80"/>
            </a:xfrm>
            <a:custGeom>
              <a:avLst/>
              <a:gdLst>
                <a:gd name="T0" fmla="*/ 56 w 56"/>
                <a:gd name="T1" fmla="*/ 9 h 80"/>
                <a:gd name="T2" fmla="*/ 52 w 56"/>
                <a:gd name="T3" fmla="*/ 19 h 80"/>
                <a:gd name="T4" fmla="*/ 47 w 56"/>
                <a:gd name="T5" fmla="*/ 27 h 80"/>
                <a:gd name="T6" fmla="*/ 39 w 56"/>
                <a:gd name="T7" fmla="*/ 33 h 80"/>
                <a:gd name="T8" fmla="*/ 39 w 56"/>
                <a:gd name="T9" fmla="*/ 33 h 80"/>
                <a:gd name="T10" fmla="*/ 28 w 56"/>
                <a:gd name="T11" fmla="*/ 45 h 80"/>
                <a:gd name="T12" fmla="*/ 20 w 56"/>
                <a:gd name="T13" fmla="*/ 60 h 80"/>
                <a:gd name="T14" fmla="*/ 13 w 56"/>
                <a:gd name="T15" fmla="*/ 75 h 80"/>
                <a:gd name="T16" fmla="*/ 13 w 56"/>
                <a:gd name="T17" fmla="*/ 75 h 80"/>
                <a:gd name="T18" fmla="*/ 11 w 56"/>
                <a:gd name="T19" fmla="*/ 79 h 80"/>
                <a:gd name="T20" fmla="*/ 9 w 56"/>
                <a:gd name="T21" fmla="*/ 80 h 80"/>
                <a:gd name="T22" fmla="*/ 5 w 56"/>
                <a:gd name="T23" fmla="*/ 80 h 80"/>
                <a:gd name="T24" fmla="*/ 5 w 56"/>
                <a:gd name="T25" fmla="*/ 80 h 80"/>
                <a:gd name="T26" fmla="*/ 2 w 56"/>
                <a:gd name="T27" fmla="*/ 79 h 80"/>
                <a:gd name="T28" fmla="*/ 0 w 56"/>
                <a:gd name="T29" fmla="*/ 76 h 80"/>
                <a:gd name="T30" fmla="*/ 0 w 56"/>
                <a:gd name="T31" fmla="*/ 72 h 80"/>
                <a:gd name="T32" fmla="*/ 0 w 56"/>
                <a:gd name="T33" fmla="*/ 72 h 80"/>
                <a:gd name="T34" fmla="*/ 4 w 56"/>
                <a:gd name="T35" fmla="*/ 61 h 80"/>
                <a:gd name="T36" fmla="*/ 9 w 56"/>
                <a:gd name="T37" fmla="*/ 51 h 80"/>
                <a:gd name="T38" fmla="*/ 14 w 56"/>
                <a:gd name="T39" fmla="*/ 41 h 80"/>
                <a:gd name="T40" fmla="*/ 14 w 56"/>
                <a:gd name="T41" fmla="*/ 41 h 80"/>
                <a:gd name="T42" fmla="*/ 20 w 56"/>
                <a:gd name="T43" fmla="*/ 31 h 80"/>
                <a:gd name="T44" fmla="*/ 28 w 56"/>
                <a:gd name="T45" fmla="*/ 23 h 80"/>
                <a:gd name="T46" fmla="*/ 38 w 56"/>
                <a:gd name="T47" fmla="*/ 18 h 80"/>
                <a:gd name="T48" fmla="*/ 38 w 56"/>
                <a:gd name="T49" fmla="*/ 18 h 80"/>
                <a:gd name="T50" fmla="*/ 40 w 56"/>
                <a:gd name="T51" fmla="*/ 13 h 80"/>
                <a:gd name="T52" fmla="*/ 42 w 56"/>
                <a:gd name="T53" fmla="*/ 9 h 80"/>
                <a:gd name="T54" fmla="*/ 43 w 56"/>
                <a:gd name="T55" fmla="*/ 5 h 80"/>
                <a:gd name="T56" fmla="*/ 43 w 56"/>
                <a:gd name="T57" fmla="*/ 5 h 80"/>
                <a:gd name="T58" fmla="*/ 45 w 56"/>
                <a:gd name="T59" fmla="*/ 2 h 80"/>
                <a:gd name="T60" fmla="*/ 48 w 56"/>
                <a:gd name="T61" fmla="*/ 0 h 80"/>
                <a:gd name="T62" fmla="*/ 52 w 56"/>
                <a:gd name="T63" fmla="*/ 1 h 80"/>
                <a:gd name="T64" fmla="*/ 52 w 56"/>
                <a:gd name="T65" fmla="*/ 1 h 80"/>
                <a:gd name="T66" fmla="*/ 55 w 56"/>
                <a:gd name="T67" fmla="*/ 3 h 80"/>
                <a:gd name="T68" fmla="*/ 56 w 56"/>
                <a:gd name="T69" fmla="*/ 6 h 80"/>
                <a:gd name="T70" fmla="*/ 56 w 56"/>
                <a:gd name="T71" fmla="*/ 9 h 80"/>
                <a:gd name="T72" fmla="*/ 56 w 56"/>
                <a:gd name="T73" fmla="*/ 9 h 8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6"/>
                <a:gd name="T112" fmla="*/ 0 h 80"/>
                <a:gd name="T113" fmla="*/ 56 w 56"/>
                <a:gd name="T114" fmla="*/ 80 h 8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6" h="80">
                  <a:moveTo>
                    <a:pt x="56" y="9"/>
                  </a:moveTo>
                  <a:lnTo>
                    <a:pt x="52" y="19"/>
                  </a:lnTo>
                  <a:lnTo>
                    <a:pt x="47" y="27"/>
                  </a:lnTo>
                  <a:lnTo>
                    <a:pt x="39" y="33"/>
                  </a:lnTo>
                  <a:lnTo>
                    <a:pt x="28" y="45"/>
                  </a:lnTo>
                  <a:lnTo>
                    <a:pt x="20" y="60"/>
                  </a:lnTo>
                  <a:lnTo>
                    <a:pt x="13" y="75"/>
                  </a:lnTo>
                  <a:lnTo>
                    <a:pt x="11" y="79"/>
                  </a:lnTo>
                  <a:lnTo>
                    <a:pt x="9" y="80"/>
                  </a:lnTo>
                  <a:lnTo>
                    <a:pt x="5" y="80"/>
                  </a:lnTo>
                  <a:lnTo>
                    <a:pt x="2" y="79"/>
                  </a:lnTo>
                  <a:lnTo>
                    <a:pt x="0" y="76"/>
                  </a:lnTo>
                  <a:lnTo>
                    <a:pt x="0" y="72"/>
                  </a:lnTo>
                  <a:lnTo>
                    <a:pt x="4" y="61"/>
                  </a:lnTo>
                  <a:lnTo>
                    <a:pt x="9" y="51"/>
                  </a:lnTo>
                  <a:lnTo>
                    <a:pt x="14" y="41"/>
                  </a:lnTo>
                  <a:lnTo>
                    <a:pt x="20" y="31"/>
                  </a:lnTo>
                  <a:lnTo>
                    <a:pt x="28" y="23"/>
                  </a:lnTo>
                  <a:lnTo>
                    <a:pt x="38" y="18"/>
                  </a:lnTo>
                  <a:lnTo>
                    <a:pt x="40" y="13"/>
                  </a:lnTo>
                  <a:lnTo>
                    <a:pt x="42" y="9"/>
                  </a:lnTo>
                  <a:lnTo>
                    <a:pt x="43" y="5"/>
                  </a:lnTo>
                  <a:lnTo>
                    <a:pt x="45" y="2"/>
                  </a:lnTo>
                  <a:lnTo>
                    <a:pt x="48" y="0"/>
                  </a:lnTo>
                  <a:lnTo>
                    <a:pt x="52" y="1"/>
                  </a:lnTo>
                  <a:lnTo>
                    <a:pt x="55" y="3"/>
                  </a:lnTo>
                  <a:lnTo>
                    <a:pt x="56" y="6"/>
                  </a:lnTo>
                  <a:lnTo>
                    <a:pt x="56" y="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22" name="Freeform 825"/>
            <p:cNvSpPr>
              <a:spLocks/>
            </p:cNvSpPr>
            <p:nvPr/>
          </p:nvSpPr>
          <p:spPr bwMode="auto">
            <a:xfrm>
              <a:off x="378" y="1529"/>
              <a:ext cx="48" cy="48"/>
            </a:xfrm>
            <a:custGeom>
              <a:avLst/>
              <a:gdLst>
                <a:gd name="T0" fmla="*/ 4 w 48"/>
                <a:gd name="T1" fmla="*/ 38 h 48"/>
                <a:gd name="T2" fmla="*/ 0 w 48"/>
                <a:gd name="T3" fmla="*/ 27 h 48"/>
                <a:gd name="T4" fmla="*/ 2 w 48"/>
                <a:gd name="T5" fmla="*/ 15 h 48"/>
                <a:gd name="T6" fmla="*/ 9 w 48"/>
                <a:gd name="T7" fmla="*/ 4 h 48"/>
                <a:gd name="T8" fmla="*/ 9 w 48"/>
                <a:gd name="T9" fmla="*/ 4 h 48"/>
                <a:gd name="T10" fmla="*/ 22 w 48"/>
                <a:gd name="T11" fmla="*/ 0 h 48"/>
                <a:gd name="T12" fmla="*/ 34 w 48"/>
                <a:gd name="T13" fmla="*/ 2 h 48"/>
                <a:gd name="T14" fmla="*/ 43 w 48"/>
                <a:gd name="T15" fmla="*/ 10 h 48"/>
                <a:gd name="T16" fmla="*/ 43 w 48"/>
                <a:gd name="T17" fmla="*/ 10 h 48"/>
                <a:gd name="T18" fmla="*/ 48 w 48"/>
                <a:gd name="T19" fmla="*/ 22 h 48"/>
                <a:gd name="T20" fmla="*/ 46 w 48"/>
                <a:gd name="T21" fmla="*/ 34 h 48"/>
                <a:gd name="T22" fmla="*/ 38 w 48"/>
                <a:gd name="T23" fmla="*/ 43 h 48"/>
                <a:gd name="T24" fmla="*/ 38 w 48"/>
                <a:gd name="T25" fmla="*/ 43 h 48"/>
                <a:gd name="T26" fmla="*/ 27 w 48"/>
                <a:gd name="T27" fmla="*/ 48 h 48"/>
                <a:gd name="T28" fmla="*/ 14 w 48"/>
                <a:gd name="T29" fmla="*/ 46 h 48"/>
                <a:gd name="T30" fmla="*/ 4 w 48"/>
                <a:gd name="T31" fmla="*/ 38 h 48"/>
                <a:gd name="T32" fmla="*/ 4 w 48"/>
                <a:gd name="T33" fmla="*/ 3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4" y="38"/>
                  </a:moveTo>
                  <a:lnTo>
                    <a:pt x="0" y="27"/>
                  </a:lnTo>
                  <a:lnTo>
                    <a:pt x="2" y="15"/>
                  </a:lnTo>
                  <a:lnTo>
                    <a:pt x="9" y="4"/>
                  </a:lnTo>
                  <a:lnTo>
                    <a:pt x="22" y="0"/>
                  </a:lnTo>
                  <a:lnTo>
                    <a:pt x="34" y="2"/>
                  </a:lnTo>
                  <a:lnTo>
                    <a:pt x="43" y="10"/>
                  </a:lnTo>
                  <a:lnTo>
                    <a:pt x="48" y="22"/>
                  </a:lnTo>
                  <a:lnTo>
                    <a:pt x="46" y="34"/>
                  </a:lnTo>
                  <a:lnTo>
                    <a:pt x="38" y="43"/>
                  </a:lnTo>
                  <a:lnTo>
                    <a:pt x="27" y="48"/>
                  </a:lnTo>
                  <a:lnTo>
                    <a:pt x="14" y="46"/>
                  </a:lnTo>
                  <a:lnTo>
                    <a:pt x="4" y="3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23" name="Freeform 826"/>
            <p:cNvSpPr>
              <a:spLocks/>
            </p:cNvSpPr>
            <p:nvPr/>
          </p:nvSpPr>
          <p:spPr bwMode="auto">
            <a:xfrm>
              <a:off x="323" y="1523"/>
              <a:ext cx="55" cy="81"/>
            </a:xfrm>
            <a:custGeom>
              <a:avLst/>
              <a:gdLst>
                <a:gd name="T0" fmla="*/ 54 w 55"/>
                <a:gd name="T1" fmla="*/ 12 h 81"/>
                <a:gd name="T2" fmla="*/ 48 w 55"/>
                <a:gd name="T3" fmla="*/ 17 h 81"/>
                <a:gd name="T4" fmla="*/ 44 w 55"/>
                <a:gd name="T5" fmla="*/ 24 h 81"/>
                <a:gd name="T6" fmla="*/ 40 w 55"/>
                <a:gd name="T7" fmla="*/ 31 h 81"/>
                <a:gd name="T8" fmla="*/ 40 w 55"/>
                <a:gd name="T9" fmla="*/ 31 h 81"/>
                <a:gd name="T10" fmla="*/ 32 w 55"/>
                <a:gd name="T11" fmla="*/ 48 h 81"/>
                <a:gd name="T12" fmla="*/ 23 w 55"/>
                <a:gd name="T13" fmla="*/ 64 h 81"/>
                <a:gd name="T14" fmla="*/ 12 w 55"/>
                <a:gd name="T15" fmla="*/ 79 h 81"/>
                <a:gd name="T16" fmla="*/ 12 w 55"/>
                <a:gd name="T17" fmla="*/ 79 h 81"/>
                <a:gd name="T18" fmla="*/ 9 w 55"/>
                <a:gd name="T19" fmla="*/ 81 h 81"/>
                <a:gd name="T20" fmla="*/ 6 w 55"/>
                <a:gd name="T21" fmla="*/ 81 h 81"/>
                <a:gd name="T22" fmla="*/ 3 w 55"/>
                <a:gd name="T23" fmla="*/ 79 h 81"/>
                <a:gd name="T24" fmla="*/ 3 w 55"/>
                <a:gd name="T25" fmla="*/ 79 h 81"/>
                <a:gd name="T26" fmla="*/ 0 w 55"/>
                <a:gd name="T27" fmla="*/ 76 h 81"/>
                <a:gd name="T28" fmla="*/ 0 w 55"/>
                <a:gd name="T29" fmla="*/ 73 h 81"/>
                <a:gd name="T30" fmla="*/ 2 w 55"/>
                <a:gd name="T31" fmla="*/ 70 h 81"/>
                <a:gd name="T32" fmla="*/ 2 w 55"/>
                <a:gd name="T33" fmla="*/ 70 h 81"/>
                <a:gd name="T34" fmla="*/ 12 w 55"/>
                <a:gd name="T35" fmla="*/ 54 h 81"/>
                <a:gd name="T36" fmla="*/ 21 w 55"/>
                <a:gd name="T37" fmla="*/ 39 h 81"/>
                <a:gd name="T38" fmla="*/ 29 w 55"/>
                <a:gd name="T39" fmla="*/ 22 h 81"/>
                <a:gd name="T40" fmla="*/ 29 w 55"/>
                <a:gd name="T41" fmla="*/ 22 h 81"/>
                <a:gd name="T42" fmla="*/ 33 w 55"/>
                <a:gd name="T43" fmla="*/ 15 h 81"/>
                <a:gd name="T44" fmla="*/ 38 w 55"/>
                <a:gd name="T45" fmla="*/ 8 h 81"/>
                <a:gd name="T46" fmla="*/ 44 w 55"/>
                <a:gd name="T47" fmla="*/ 2 h 81"/>
                <a:gd name="T48" fmla="*/ 44 w 55"/>
                <a:gd name="T49" fmla="*/ 2 h 81"/>
                <a:gd name="T50" fmla="*/ 47 w 55"/>
                <a:gd name="T51" fmla="*/ 1 h 81"/>
                <a:gd name="T52" fmla="*/ 50 w 55"/>
                <a:gd name="T53" fmla="*/ 0 h 81"/>
                <a:gd name="T54" fmla="*/ 53 w 55"/>
                <a:gd name="T55" fmla="*/ 2 h 81"/>
                <a:gd name="T56" fmla="*/ 53 w 55"/>
                <a:gd name="T57" fmla="*/ 2 h 81"/>
                <a:gd name="T58" fmla="*/ 55 w 55"/>
                <a:gd name="T59" fmla="*/ 5 h 81"/>
                <a:gd name="T60" fmla="*/ 55 w 55"/>
                <a:gd name="T61" fmla="*/ 9 h 81"/>
                <a:gd name="T62" fmla="*/ 54 w 55"/>
                <a:gd name="T63" fmla="*/ 12 h 81"/>
                <a:gd name="T64" fmla="*/ 54 w 55"/>
                <a:gd name="T65" fmla="*/ 12 h 8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5"/>
                <a:gd name="T100" fmla="*/ 0 h 81"/>
                <a:gd name="T101" fmla="*/ 55 w 55"/>
                <a:gd name="T102" fmla="*/ 81 h 8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5" h="81">
                  <a:moveTo>
                    <a:pt x="54" y="12"/>
                  </a:moveTo>
                  <a:lnTo>
                    <a:pt x="48" y="17"/>
                  </a:lnTo>
                  <a:lnTo>
                    <a:pt x="44" y="24"/>
                  </a:lnTo>
                  <a:lnTo>
                    <a:pt x="40" y="31"/>
                  </a:lnTo>
                  <a:lnTo>
                    <a:pt x="32" y="48"/>
                  </a:lnTo>
                  <a:lnTo>
                    <a:pt x="23" y="64"/>
                  </a:lnTo>
                  <a:lnTo>
                    <a:pt x="12" y="79"/>
                  </a:lnTo>
                  <a:lnTo>
                    <a:pt x="9" y="81"/>
                  </a:lnTo>
                  <a:lnTo>
                    <a:pt x="6" y="81"/>
                  </a:lnTo>
                  <a:lnTo>
                    <a:pt x="3" y="79"/>
                  </a:lnTo>
                  <a:lnTo>
                    <a:pt x="0" y="76"/>
                  </a:lnTo>
                  <a:lnTo>
                    <a:pt x="0" y="73"/>
                  </a:lnTo>
                  <a:lnTo>
                    <a:pt x="2" y="70"/>
                  </a:lnTo>
                  <a:lnTo>
                    <a:pt x="12" y="54"/>
                  </a:lnTo>
                  <a:lnTo>
                    <a:pt x="21" y="39"/>
                  </a:lnTo>
                  <a:lnTo>
                    <a:pt x="29" y="22"/>
                  </a:lnTo>
                  <a:lnTo>
                    <a:pt x="33" y="15"/>
                  </a:lnTo>
                  <a:lnTo>
                    <a:pt x="38" y="8"/>
                  </a:lnTo>
                  <a:lnTo>
                    <a:pt x="44" y="2"/>
                  </a:lnTo>
                  <a:lnTo>
                    <a:pt x="47" y="1"/>
                  </a:lnTo>
                  <a:lnTo>
                    <a:pt x="50" y="0"/>
                  </a:lnTo>
                  <a:lnTo>
                    <a:pt x="53" y="2"/>
                  </a:lnTo>
                  <a:lnTo>
                    <a:pt x="55" y="5"/>
                  </a:lnTo>
                  <a:lnTo>
                    <a:pt x="55" y="9"/>
                  </a:lnTo>
                  <a:lnTo>
                    <a:pt x="54" y="1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24" name="Freeform 827"/>
            <p:cNvSpPr>
              <a:spLocks/>
            </p:cNvSpPr>
            <p:nvPr/>
          </p:nvSpPr>
          <p:spPr bwMode="auto">
            <a:xfrm>
              <a:off x="305" y="1515"/>
              <a:ext cx="61" cy="76"/>
            </a:xfrm>
            <a:custGeom>
              <a:avLst/>
              <a:gdLst>
                <a:gd name="T0" fmla="*/ 58 w 61"/>
                <a:gd name="T1" fmla="*/ 13 h 76"/>
                <a:gd name="T2" fmla="*/ 45 w 61"/>
                <a:gd name="T3" fmla="*/ 24 h 76"/>
                <a:gd name="T4" fmla="*/ 33 w 61"/>
                <a:gd name="T5" fmla="*/ 36 h 76"/>
                <a:gd name="T6" fmla="*/ 22 w 61"/>
                <a:gd name="T7" fmla="*/ 48 h 76"/>
                <a:gd name="T8" fmla="*/ 22 w 61"/>
                <a:gd name="T9" fmla="*/ 48 h 76"/>
                <a:gd name="T10" fmla="*/ 17 w 61"/>
                <a:gd name="T11" fmla="*/ 55 h 76"/>
                <a:gd name="T12" fmla="*/ 15 w 61"/>
                <a:gd name="T13" fmla="*/ 63 h 76"/>
                <a:gd name="T14" fmla="*/ 13 w 61"/>
                <a:gd name="T15" fmla="*/ 72 h 76"/>
                <a:gd name="T16" fmla="*/ 13 w 61"/>
                <a:gd name="T17" fmla="*/ 72 h 76"/>
                <a:gd name="T18" fmla="*/ 11 w 61"/>
                <a:gd name="T19" fmla="*/ 75 h 76"/>
                <a:gd name="T20" fmla="*/ 8 w 61"/>
                <a:gd name="T21" fmla="*/ 76 h 76"/>
                <a:gd name="T22" fmla="*/ 5 w 61"/>
                <a:gd name="T23" fmla="*/ 76 h 76"/>
                <a:gd name="T24" fmla="*/ 5 w 61"/>
                <a:gd name="T25" fmla="*/ 76 h 76"/>
                <a:gd name="T26" fmla="*/ 2 w 61"/>
                <a:gd name="T27" fmla="*/ 75 h 76"/>
                <a:gd name="T28" fmla="*/ 0 w 61"/>
                <a:gd name="T29" fmla="*/ 71 h 76"/>
                <a:gd name="T30" fmla="*/ 0 w 61"/>
                <a:gd name="T31" fmla="*/ 68 h 76"/>
                <a:gd name="T32" fmla="*/ 0 w 61"/>
                <a:gd name="T33" fmla="*/ 68 h 76"/>
                <a:gd name="T34" fmla="*/ 2 w 61"/>
                <a:gd name="T35" fmla="*/ 57 h 76"/>
                <a:gd name="T36" fmla="*/ 6 w 61"/>
                <a:gd name="T37" fmla="*/ 48 h 76"/>
                <a:gd name="T38" fmla="*/ 12 w 61"/>
                <a:gd name="T39" fmla="*/ 39 h 76"/>
                <a:gd name="T40" fmla="*/ 12 w 61"/>
                <a:gd name="T41" fmla="*/ 39 h 76"/>
                <a:gd name="T42" fmla="*/ 24 w 61"/>
                <a:gd name="T43" fmla="*/ 25 h 76"/>
                <a:gd name="T44" fmla="*/ 37 w 61"/>
                <a:gd name="T45" fmla="*/ 12 h 76"/>
                <a:gd name="T46" fmla="*/ 51 w 61"/>
                <a:gd name="T47" fmla="*/ 1 h 76"/>
                <a:gd name="T48" fmla="*/ 51 w 61"/>
                <a:gd name="T49" fmla="*/ 1 h 76"/>
                <a:gd name="T50" fmla="*/ 54 w 61"/>
                <a:gd name="T51" fmla="*/ 0 h 76"/>
                <a:gd name="T52" fmla="*/ 58 w 61"/>
                <a:gd name="T53" fmla="*/ 1 h 76"/>
                <a:gd name="T54" fmla="*/ 61 w 61"/>
                <a:gd name="T55" fmla="*/ 3 h 76"/>
                <a:gd name="T56" fmla="*/ 61 w 61"/>
                <a:gd name="T57" fmla="*/ 3 h 76"/>
                <a:gd name="T58" fmla="*/ 61 w 61"/>
                <a:gd name="T59" fmla="*/ 7 h 76"/>
                <a:gd name="T60" fmla="*/ 60 w 61"/>
                <a:gd name="T61" fmla="*/ 10 h 76"/>
                <a:gd name="T62" fmla="*/ 58 w 61"/>
                <a:gd name="T63" fmla="*/ 13 h 76"/>
                <a:gd name="T64" fmla="*/ 58 w 61"/>
                <a:gd name="T65" fmla="*/ 13 h 7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1"/>
                <a:gd name="T100" fmla="*/ 0 h 76"/>
                <a:gd name="T101" fmla="*/ 61 w 61"/>
                <a:gd name="T102" fmla="*/ 76 h 7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1" h="76">
                  <a:moveTo>
                    <a:pt x="58" y="13"/>
                  </a:moveTo>
                  <a:lnTo>
                    <a:pt x="45" y="24"/>
                  </a:lnTo>
                  <a:lnTo>
                    <a:pt x="33" y="36"/>
                  </a:lnTo>
                  <a:lnTo>
                    <a:pt x="22" y="48"/>
                  </a:lnTo>
                  <a:lnTo>
                    <a:pt x="17" y="55"/>
                  </a:lnTo>
                  <a:lnTo>
                    <a:pt x="15" y="63"/>
                  </a:lnTo>
                  <a:lnTo>
                    <a:pt x="13" y="72"/>
                  </a:lnTo>
                  <a:lnTo>
                    <a:pt x="11" y="75"/>
                  </a:lnTo>
                  <a:lnTo>
                    <a:pt x="8" y="76"/>
                  </a:lnTo>
                  <a:lnTo>
                    <a:pt x="5" y="76"/>
                  </a:lnTo>
                  <a:lnTo>
                    <a:pt x="2" y="75"/>
                  </a:lnTo>
                  <a:lnTo>
                    <a:pt x="0" y="71"/>
                  </a:lnTo>
                  <a:lnTo>
                    <a:pt x="0" y="68"/>
                  </a:lnTo>
                  <a:lnTo>
                    <a:pt x="2" y="57"/>
                  </a:lnTo>
                  <a:lnTo>
                    <a:pt x="6" y="48"/>
                  </a:lnTo>
                  <a:lnTo>
                    <a:pt x="12" y="39"/>
                  </a:lnTo>
                  <a:lnTo>
                    <a:pt x="24" y="25"/>
                  </a:lnTo>
                  <a:lnTo>
                    <a:pt x="37" y="12"/>
                  </a:lnTo>
                  <a:lnTo>
                    <a:pt x="51" y="1"/>
                  </a:lnTo>
                  <a:lnTo>
                    <a:pt x="54" y="0"/>
                  </a:lnTo>
                  <a:lnTo>
                    <a:pt x="58" y="1"/>
                  </a:lnTo>
                  <a:lnTo>
                    <a:pt x="61" y="3"/>
                  </a:lnTo>
                  <a:lnTo>
                    <a:pt x="61" y="7"/>
                  </a:lnTo>
                  <a:lnTo>
                    <a:pt x="60" y="10"/>
                  </a:lnTo>
                  <a:lnTo>
                    <a:pt x="58" y="1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25" name="Freeform 828"/>
            <p:cNvSpPr>
              <a:spLocks/>
            </p:cNvSpPr>
            <p:nvPr/>
          </p:nvSpPr>
          <p:spPr bwMode="auto">
            <a:xfrm>
              <a:off x="289" y="1488"/>
              <a:ext cx="51" cy="86"/>
            </a:xfrm>
            <a:custGeom>
              <a:avLst/>
              <a:gdLst>
                <a:gd name="T0" fmla="*/ 49 w 51"/>
                <a:gd name="T1" fmla="*/ 11 h 86"/>
                <a:gd name="T2" fmla="*/ 45 w 51"/>
                <a:gd name="T3" fmla="*/ 20 h 86"/>
                <a:gd name="T4" fmla="*/ 42 w 51"/>
                <a:gd name="T5" fmla="*/ 30 h 86"/>
                <a:gd name="T6" fmla="*/ 39 w 51"/>
                <a:gd name="T7" fmla="*/ 39 h 86"/>
                <a:gd name="T8" fmla="*/ 39 w 51"/>
                <a:gd name="T9" fmla="*/ 39 h 86"/>
                <a:gd name="T10" fmla="*/ 33 w 51"/>
                <a:gd name="T11" fmla="*/ 52 h 86"/>
                <a:gd name="T12" fmla="*/ 25 w 51"/>
                <a:gd name="T13" fmla="*/ 64 h 86"/>
                <a:gd name="T14" fmla="*/ 16 w 51"/>
                <a:gd name="T15" fmla="*/ 75 h 86"/>
                <a:gd name="T16" fmla="*/ 16 w 51"/>
                <a:gd name="T17" fmla="*/ 75 h 86"/>
                <a:gd name="T18" fmla="*/ 15 w 51"/>
                <a:gd name="T19" fmla="*/ 77 h 86"/>
                <a:gd name="T20" fmla="*/ 14 w 51"/>
                <a:gd name="T21" fmla="*/ 79 h 86"/>
                <a:gd name="T22" fmla="*/ 13 w 51"/>
                <a:gd name="T23" fmla="*/ 80 h 86"/>
                <a:gd name="T24" fmla="*/ 13 w 51"/>
                <a:gd name="T25" fmla="*/ 80 h 86"/>
                <a:gd name="T26" fmla="*/ 12 w 51"/>
                <a:gd name="T27" fmla="*/ 84 h 86"/>
                <a:gd name="T28" fmla="*/ 9 w 51"/>
                <a:gd name="T29" fmla="*/ 85 h 86"/>
                <a:gd name="T30" fmla="*/ 5 w 51"/>
                <a:gd name="T31" fmla="*/ 86 h 86"/>
                <a:gd name="T32" fmla="*/ 5 w 51"/>
                <a:gd name="T33" fmla="*/ 86 h 86"/>
                <a:gd name="T34" fmla="*/ 2 w 51"/>
                <a:gd name="T35" fmla="*/ 84 h 86"/>
                <a:gd name="T36" fmla="*/ 0 w 51"/>
                <a:gd name="T37" fmla="*/ 81 h 86"/>
                <a:gd name="T38" fmla="*/ 0 w 51"/>
                <a:gd name="T39" fmla="*/ 77 h 86"/>
                <a:gd name="T40" fmla="*/ 0 w 51"/>
                <a:gd name="T41" fmla="*/ 77 h 86"/>
                <a:gd name="T42" fmla="*/ 1 w 51"/>
                <a:gd name="T43" fmla="*/ 75 h 86"/>
                <a:gd name="T44" fmla="*/ 1 w 51"/>
                <a:gd name="T45" fmla="*/ 73 h 86"/>
                <a:gd name="T46" fmla="*/ 2 w 51"/>
                <a:gd name="T47" fmla="*/ 72 h 86"/>
                <a:gd name="T48" fmla="*/ 2 w 51"/>
                <a:gd name="T49" fmla="*/ 72 h 86"/>
                <a:gd name="T50" fmla="*/ 13 w 51"/>
                <a:gd name="T51" fmla="*/ 56 h 86"/>
                <a:gd name="T52" fmla="*/ 23 w 51"/>
                <a:gd name="T53" fmla="*/ 41 h 86"/>
                <a:gd name="T54" fmla="*/ 30 w 51"/>
                <a:gd name="T55" fmla="*/ 23 h 86"/>
                <a:gd name="T56" fmla="*/ 30 w 51"/>
                <a:gd name="T57" fmla="*/ 23 h 86"/>
                <a:gd name="T58" fmla="*/ 32 w 51"/>
                <a:gd name="T59" fmla="*/ 15 h 86"/>
                <a:gd name="T60" fmla="*/ 35 w 51"/>
                <a:gd name="T61" fmla="*/ 8 h 86"/>
                <a:gd name="T62" fmla="*/ 39 w 51"/>
                <a:gd name="T63" fmla="*/ 2 h 86"/>
                <a:gd name="T64" fmla="*/ 39 w 51"/>
                <a:gd name="T65" fmla="*/ 2 h 86"/>
                <a:gd name="T66" fmla="*/ 42 w 51"/>
                <a:gd name="T67" fmla="*/ 0 h 86"/>
                <a:gd name="T68" fmla="*/ 45 w 51"/>
                <a:gd name="T69" fmla="*/ 0 h 86"/>
                <a:gd name="T70" fmla="*/ 49 w 51"/>
                <a:gd name="T71" fmla="*/ 1 h 86"/>
                <a:gd name="T72" fmla="*/ 49 w 51"/>
                <a:gd name="T73" fmla="*/ 1 h 86"/>
                <a:gd name="T74" fmla="*/ 51 w 51"/>
                <a:gd name="T75" fmla="*/ 4 h 86"/>
                <a:gd name="T76" fmla="*/ 51 w 51"/>
                <a:gd name="T77" fmla="*/ 8 h 86"/>
                <a:gd name="T78" fmla="*/ 49 w 51"/>
                <a:gd name="T79" fmla="*/ 11 h 86"/>
                <a:gd name="T80" fmla="*/ 49 w 51"/>
                <a:gd name="T81" fmla="*/ 11 h 8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1"/>
                <a:gd name="T124" fmla="*/ 0 h 86"/>
                <a:gd name="T125" fmla="*/ 51 w 51"/>
                <a:gd name="T126" fmla="*/ 86 h 8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1" h="86">
                  <a:moveTo>
                    <a:pt x="49" y="11"/>
                  </a:moveTo>
                  <a:lnTo>
                    <a:pt x="45" y="20"/>
                  </a:lnTo>
                  <a:lnTo>
                    <a:pt x="42" y="30"/>
                  </a:lnTo>
                  <a:lnTo>
                    <a:pt x="39" y="39"/>
                  </a:lnTo>
                  <a:lnTo>
                    <a:pt x="33" y="52"/>
                  </a:lnTo>
                  <a:lnTo>
                    <a:pt x="25" y="64"/>
                  </a:lnTo>
                  <a:lnTo>
                    <a:pt x="16" y="75"/>
                  </a:lnTo>
                  <a:lnTo>
                    <a:pt x="15" y="77"/>
                  </a:lnTo>
                  <a:lnTo>
                    <a:pt x="14" y="79"/>
                  </a:lnTo>
                  <a:lnTo>
                    <a:pt x="13" y="80"/>
                  </a:lnTo>
                  <a:lnTo>
                    <a:pt x="12" y="84"/>
                  </a:lnTo>
                  <a:lnTo>
                    <a:pt x="9" y="85"/>
                  </a:lnTo>
                  <a:lnTo>
                    <a:pt x="5" y="86"/>
                  </a:lnTo>
                  <a:lnTo>
                    <a:pt x="2" y="84"/>
                  </a:lnTo>
                  <a:lnTo>
                    <a:pt x="0" y="81"/>
                  </a:lnTo>
                  <a:lnTo>
                    <a:pt x="0" y="77"/>
                  </a:lnTo>
                  <a:lnTo>
                    <a:pt x="1" y="75"/>
                  </a:lnTo>
                  <a:lnTo>
                    <a:pt x="1" y="73"/>
                  </a:lnTo>
                  <a:lnTo>
                    <a:pt x="2" y="72"/>
                  </a:lnTo>
                  <a:lnTo>
                    <a:pt x="13" y="56"/>
                  </a:lnTo>
                  <a:lnTo>
                    <a:pt x="23" y="41"/>
                  </a:lnTo>
                  <a:lnTo>
                    <a:pt x="30" y="23"/>
                  </a:lnTo>
                  <a:lnTo>
                    <a:pt x="32" y="15"/>
                  </a:lnTo>
                  <a:lnTo>
                    <a:pt x="35" y="8"/>
                  </a:lnTo>
                  <a:lnTo>
                    <a:pt x="39" y="2"/>
                  </a:lnTo>
                  <a:lnTo>
                    <a:pt x="42" y="0"/>
                  </a:lnTo>
                  <a:lnTo>
                    <a:pt x="45" y="0"/>
                  </a:lnTo>
                  <a:lnTo>
                    <a:pt x="49" y="1"/>
                  </a:lnTo>
                  <a:lnTo>
                    <a:pt x="51" y="4"/>
                  </a:lnTo>
                  <a:lnTo>
                    <a:pt x="51" y="8"/>
                  </a:lnTo>
                  <a:lnTo>
                    <a:pt x="49" y="1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26" name="Freeform 829"/>
            <p:cNvSpPr>
              <a:spLocks/>
            </p:cNvSpPr>
            <p:nvPr/>
          </p:nvSpPr>
          <p:spPr bwMode="auto">
            <a:xfrm>
              <a:off x="267" y="1485"/>
              <a:ext cx="64" cy="74"/>
            </a:xfrm>
            <a:custGeom>
              <a:avLst/>
              <a:gdLst>
                <a:gd name="T0" fmla="*/ 60 w 64"/>
                <a:gd name="T1" fmla="*/ 13 h 74"/>
                <a:gd name="T2" fmla="*/ 51 w 64"/>
                <a:gd name="T3" fmla="*/ 21 h 74"/>
                <a:gd name="T4" fmla="*/ 44 w 64"/>
                <a:gd name="T5" fmla="*/ 29 h 74"/>
                <a:gd name="T6" fmla="*/ 38 w 64"/>
                <a:gd name="T7" fmla="*/ 39 h 74"/>
                <a:gd name="T8" fmla="*/ 38 w 64"/>
                <a:gd name="T9" fmla="*/ 39 h 74"/>
                <a:gd name="T10" fmla="*/ 31 w 64"/>
                <a:gd name="T11" fmla="*/ 51 h 74"/>
                <a:gd name="T12" fmla="*/ 23 w 64"/>
                <a:gd name="T13" fmla="*/ 62 h 74"/>
                <a:gd name="T14" fmla="*/ 12 w 64"/>
                <a:gd name="T15" fmla="*/ 71 h 74"/>
                <a:gd name="T16" fmla="*/ 12 w 64"/>
                <a:gd name="T17" fmla="*/ 71 h 74"/>
                <a:gd name="T18" fmla="*/ 9 w 64"/>
                <a:gd name="T19" fmla="*/ 74 h 74"/>
                <a:gd name="T20" fmla="*/ 6 w 64"/>
                <a:gd name="T21" fmla="*/ 74 h 74"/>
                <a:gd name="T22" fmla="*/ 3 w 64"/>
                <a:gd name="T23" fmla="*/ 73 h 74"/>
                <a:gd name="T24" fmla="*/ 3 w 64"/>
                <a:gd name="T25" fmla="*/ 73 h 74"/>
                <a:gd name="T26" fmla="*/ 0 w 64"/>
                <a:gd name="T27" fmla="*/ 70 h 74"/>
                <a:gd name="T28" fmla="*/ 0 w 64"/>
                <a:gd name="T29" fmla="*/ 66 h 74"/>
                <a:gd name="T30" fmla="*/ 1 w 64"/>
                <a:gd name="T31" fmla="*/ 63 h 74"/>
                <a:gd name="T32" fmla="*/ 1 w 64"/>
                <a:gd name="T33" fmla="*/ 63 h 74"/>
                <a:gd name="T34" fmla="*/ 11 w 64"/>
                <a:gd name="T35" fmla="*/ 53 h 74"/>
                <a:gd name="T36" fmla="*/ 20 w 64"/>
                <a:gd name="T37" fmla="*/ 42 h 74"/>
                <a:gd name="T38" fmla="*/ 27 w 64"/>
                <a:gd name="T39" fmla="*/ 31 h 74"/>
                <a:gd name="T40" fmla="*/ 27 w 64"/>
                <a:gd name="T41" fmla="*/ 31 h 74"/>
                <a:gd name="T42" fmla="*/ 35 w 64"/>
                <a:gd name="T43" fmla="*/ 19 h 74"/>
                <a:gd name="T44" fmla="*/ 43 w 64"/>
                <a:gd name="T45" fmla="*/ 9 h 74"/>
                <a:gd name="T46" fmla="*/ 54 w 64"/>
                <a:gd name="T47" fmla="*/ 1 h 74"/>
                <a:gd name="T48" fmla="*/ 54 w 64"/>
                <a:gd name="T49" fmla="*/ 1 h 74"/>
                <a:gd name="T50" fmla="*/ 58 w 64"/>
                <a:gd name="T51" fmla="*/ 0 h 74"/>
                <a:gd name="T52" fmla="*/ 61 w 64"/>
                <a:gd name="T53" fmla="*/ 1 h 74"/>
                <a:gd name="T54" fmla="*/ 64 w 64"/>
                <a:gd name="T55" fmla="*/ 4 h 74"/>
                <a:gd name="T56" fmla="*/ 64 w 64"/>
                <a:gd name="T57" fmla="*/ 4 h 74"/>
                <a:gd name="T58" fmla="*/ 64 w 64"/>
                <a:gd name="T59" fmla="*/ 8 h 74"/>
                <a:gd name="T60" fmla="*/ 63 w 64"/>
                <a:gd name="T61" fmla="*/ 11 h 74"/>
                <a:gd name="T62" fmla="*/ 60 w 64"/>
                <a:gd name="T63" fmla="*/ 13 h 74"/>
                <a:gd name="T64" fmla="*/ 60 w 64"/>
                <a:gd name="T65" fmla="*/ 13 h 7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4"/>
                <a:gd name="T100" fmla="*/ 0 h 74"/>
                <a:gd name="T101" fmla="*/ 64 w 64"/>
                <a:gd name="T102" fmla="*/ 74 h 7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4" h="74">
                  <a:moveTo>
                    <a:pt x="60" y="13"/>
                  </a:moveTo>
                  <a:lnTo>
                    <a:pt x="51" y="21"/>
                  </a:lnTo>
                  <a:lnTo>
                    <a:pt x="44" y="29"/>
                  </a:lnTo>
                  <a:lnTo>
                    <a:pt x="38" y="39"/>
                  </a:lnTo>
                  <a:lnTo>
                    <a:pt x="31" y="51"/>
                  </a:lnTo>
                  <a:lnTo>
                    <a:pt x="23" y="62"/>
                  </a:lnTo>
                  <a:lnTo>
                    <a:pt x="12" y="71"/>
                  </a:lnTo>
                  <a:lnTo>
                    <a:pt x="9" y="74"/>
                  </a:lnTo>
                  <a:lnTo>
                    <a:pt x="6" y="74"/>
                  </a:lnTo>
                  <a:lnTo>
                    <a:pt x="3" y="73"/>
                  </a:lnTo>
                  <a:lnTo>
                    <a:pt x="0" y="70"/>
                  </a:lnTo>
                  <a:lnTo>
                    <a:pt x="0" y="66"/>
                  </a:lnTo>
                  <a:lnTo>
                    <a:pt x="1" y="63"/>
                  </a:lnTo>
                  <a:lnTo>
                    <a:pt x="11" y="53"/>
                  </a:lnTo>
                  <a:lnTo>
                    <a:pt x="20" y="42"/>
                  </a:lnTo>
                  <a:lnTo>
                    <a:pt x="27" y="31"/>
                  </a:lnTo>
                  <a:lnTo>
                    <a:pt x="35" y="19"/>
                  </a:lnTo>
                  <a:lnTo>
                    <a:pt x="43" y="9"/>
                  </a:lnTo>
                  <a:lnTo>
                    <a:pt x="54" y="1"/>
                  </a:lnTo>
                  <a:lnTo>
                    <a:pt x="58" y="0"/>
                  </a:lnTo>
                  <a:lnTo>
                    <a:pt x="61" y="1"/>
                  </a:lnTo>
                  <a:lnTo>
                    <a:pt x="64" y="4"/>
                  </a:lnTo>
                  <a:lnTo>
                    <a:pt x="64" y="8"/>
                  </a:lnTo>
                  <a:lnTo>
                    <a:pt x="63" y="11"/>
                  </a:lnTo>
                  <a:lnTo>
                    <a:pt x="60" y="1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27" name="Freeform 830"/>
            <p:cNvSpPr>
              <a:spLocks/>
            </p:cNvSpPr>
            <p:nvPr/>
          </p:nvSpPr>
          <p:spPr bwMode="auto">
            <a:xfrm>
              <a:off x="263" y="1473"/>
              <a:ext cx="33" cy="84"/>
            </a:xfrm>
            <a:custGeom>
              <a:avLst/>
              <a:gdLst>
                <a:gd name="T0" fmla="*/ 32 w 33"/>
                <a:gd name="T1" fmla="*/ 11 h 84"/>
                <a:gd name="T2" fmla="*/ 23 w 33"/>
                <a:gd name="T3" fmla="*/ 33 h 84"/>
                <a:gd name="T4" fmla="*/ 19 w 33"/>
                <a:gd name="T5" fmla="*/ 56 h 84"/>
                <a:gd name="T6" fmla="*/ 13 w 33"/>
                <a:gd name="T7" fmla="*/ 79 h 84"/>
                <a:gd name="T8" fmla="*/ 13 w 33"/>
                <a:gd name="T9" fmla="*/ 79 h 84"/>
                <a:gd name="T10" fmla="*/ 11 w 33"/>
                <a:gd name="T11" fmla="*/ 82 h 84"/>
                <a:gd name="T12" fmla="*/ 8 w 33"/>
                <a:gd name="T13" fmla="*/ 84 h 84"/>
                <a:gd name="T14" fmla="*/ 4 w 33"/>
                <a:gd name="T15" fmla="*/ 84 h 84"/>
                <a:gd name="T16" fmla="*/ 4 w 33"/>
                <a:gd name="T17" fmla="*/ 84 h 84"/>
                <a:gd name="T18" fmla="*/ 1 w 33"/>
                <a:gd name="T19" fmla="*/ 82 h 84"/>
                <a:gd name="T20" fmla="*/ 0 w 33"/>
                <a:gd name="T21" fmla="*/ 79 h 84"/>
                <a:gd name="T22" fmla="*/ 0 w 33"/>
                <a:gd name="T23" fmla="*/ 75 h 84"/>
                <a:gd name="T24" fmla="*/ 0 w 33"/>
                <a:gd name="T25" fmla="*/ 75 h 84"/>
                <a:gd name="T26" fmla="*/ 4 w 33"/>
                <a:gd name="T27" fmla="*/ 60 h 84"/>
                <a:gd name="T28" fmla="*/ 7 w 33"/>
                <a:gd name="T29" fmla="*/ 45 h 84"/>
                <a:gd name="T30" fmla="*/ 9 w 33"/>
                <a:gd name="T31" fmla="*/ 30 h 84"/>
                <a:gd name="T32" fmla="*/ 9 w 33"/>
                <a:gd name="T33" fmla="*/ 30 h 84"/>
                <a:gd name="T34" fmla="*/ 12 w 33"/>
                <a:gd name="T35" fmla="*/ 20 h 84"/>
                <a:gd name="T36" fmla="*/ 15 w 33"/>
                <a:gd name="T37" fmla="*/ 12 h 84"/>
                <a:gd name="T38" fmla="*/ 20 w 33"/>
                <a:gd name="T39" fmla="*/ 3 h 84"/>
                <a:gd name="T40" fmla="*/ 20 w 33"/>
                <a:gd name="T41" fmla="*/ 3 h 84"/>
                <a:gd name="T42" fmla="*/ 22 w 33"/>
                <a:gd name="T43" fmla="*/ 1 h 84"/>
                <a:gd name="T44" fmla="*/ 26 w 33"/>
                <a:gd name="T45" fmla="*/ 0 h 84"/>
                <a:gd name="T46" fmla="*/ 30 w 33"/>
                <a:gd name="T47" fmla="*/ 1 h 84"/>
                <a:gd name="T48" fmla="*/ 30 w 33"/>
                <a:gd name="T49" fmla="*/ 1 h 84"/>
                <a:gd name="T50" fmla="*/ 32 w 33"/>
                <a:gd name="T51" fmla="*/ 4 h 84"/>
                <a:gd name="T52" fmla="*/ 33 w 33"/>
                <a:gd name="T53" fmla="*/ 7 h 84"/>
                <a:gd name="T54" fmla="*/ 32 w 33"/>
                <a:gd name="T55" fmla="*/ 11 h 84"/>
                <a:gd name="T56" fmla="*/ 32 w 33"/>
                <a:gd name="T57" fmla="*/ 11 h 8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3"/>
                <a:gd name="T88" fmla="*/ 0 h 84"/>
                <a:gd name="T89" fmla="*/ 33 w 33"/>
                <a:gd name="T90" fmla="*/ 84 h 8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3" h="84">
                  <a:moveTo>
                    <a:pt x="32" y="11"/>
                  </a:moveTo>
                  <a:lnTo>
                    <a:pt x="23" y="33"/>
                  </a:lnTo>
                  <a:lnTo>
                    <a:pt x="19" y="56"/>
                  </a:lnTo>
                  <a:lnTo>
                    <a:pt x="13" y="79"/>
                  </a:lnTo>
                  <a:lnTo>
                    <a:pt x="11" y="82"/>
                  </a:lnTo>
                  <a:lnTo>
                    <a:pt x="8" y="84"/>
                  </a:lnTo>
                  <a:lnTo>
                    <a:pt x="4" y="84"/>
                  </a:lnTo>
                  <a:lnTo>
                    <a:pt x="1" y="82"/>
                  </a:lnTo>
                  <a:lnTo>
                    <a:pt x="0" y="79"/>
                  </a:lnTo>
                  <a:lnTo>
                    <a:pt x="0" y="75"/>
                  </a:lnTo>
                  <a:lnTo>
                    <a:pt x="4" y="60"/>
                  </a:lnTo>
                  <a:lnTo>
                    <a:pt x="7" y="45"/>
                  </a:lnTo>
                  <a:lnTo>
                    <a:pt x="9" y="30"/>
                  </a:lnTo>
                  <a:lnTo>
                    <a:pt x="12" y="20"/>
                  </a:lnTo>
                  <a:lnTo>
                    <a:pt x="15" y="12"/>
                  </a:lnTo>
                  <a:lnTo>
                    <a:pt x="20" y="3"/>
                  </a:lnTo>
                  <a:lnTo>
                    <a:pt x="22" y="1"/>
                  </a:lnTo>
                  <a:lnTo>
                    <a:pt x="26" y="0"/>
                  </a:lnTo>
                  <a:lnTo>
                    <a:pt x="30" y="1"/>
                  </a:lnTo>
                  <a:lnTo>
                    <a:pt x="32" y="4"/>
                  </a:lnTo>
                  <a:lnTo>
                    <a:pt x="33" y="7"/>
                  </a:lnTo>
                  <a:lnTo>
                    <a:pt x="32" y="1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28" name="Freeform 831"/>
            <p:cNvSpPr>
              <a:spLocks/>
            </p:cNvSpPr>
            <p:nvPr/>
          </p:nvSpPr>
          <p:spPr bwMode="auto">
            <a:xfrm>
              <a:off x="240" y="1464"/>
              <a:ext cx="49" cy="82"/>
            </a:xfrm>
            <a:custGeom>
              <a:avLst/>
              <a:gdLst>
                <a:gd name="T0" fmla="*/ 47 w 49"/>
                <a:gd name="T1" fmla="*/ 12 h 82"/>
                <a:gd name="T2" fmla="*/ 40 w 49"/>
                <a:gd name="T3" fmla="*/ 19 h 82"/>
                <a:gd name="T4" fmla="*/ 35 w 49"/>
                <a:gd name="T5" fmla="*/ 28 h 82"/>
                <a:gd name="T6" fmla="*/ 32 w 49"/>
                <a:gd name="T7" fmla="*/ 38 h 82"/>
                <a:gd name="T8" fmla="*/ 32 w 49"/>
                <a:gd name="T9" fmla="*/ 38 h 82"/>
                <a:gd name="T10" fmla="*/ 31 w 49"/>
                <a:gd name="T11" fmla="*/ 41 h 82"/>
                <a:gd name="T12" fmla="*/ 29 w 49"/>
                <a:gd name="T13" fmla="*/ 43 h 82"/>
                <a:gd name="T14" fmla="*/ 28 w 49"/>
                <a:gd name="T15" fmla="*/ 45 h 82"/>
                <a:gd name="T16" fmla="*/ 28 w 49"/>
                <a:gd name="T17" fmla="*/ 45 h 82"/>
                <a:gd name="T18" fmla="*/ 24 w 49"/>
                <a:gd name="T19" fmla="*/ 53 h 82"/>
                <a:gd name="T20" fmla="*/ 21 w 49"/>
                <a:gd name="T21" fmla="*/ 62 h 82"/>
                <a:gd name="T22" fmla="*/ 17 w 49"/>
                <a:gd name="T23" fmla="*/ 71 h 82"/>
                <a:gd name="T24" fmla="*/ 17 w 49"/>
                <a:gd name="T25" fmla="*/ 71 h 82"/>
                <a:gd name="T26" fmla="*/ 16 w 49"/>
                <a:gd name="T27" fmla="*/ 73 h 82"/>
                <a:gd name="T28" fmla="*/ 14 w 49"/>
                <a:gd name="T29" fmla="*/ 76 h 82"/>
                <a:gd name="T30" fmla="*/ 12 w 49"/>
                <a:gd name="T31" fmla="*/ 78 h 82"/>
                <a:gd name="T32" fmla="*/ 12 w 49"/>
                <a:gd name="T33" fmla="*/ 78 h 82"/>
                <a:gd name="T34" fmla="*/ 13 w 49"/>
                <a:gd name="T35" fmla="*/ 78 h 82"/>
                <a:gd name="T36" fmla="*/ 13 w 49"/>
                <a:gd name="T37" fmla="*/ 77 h 82"/>
                <a:gd name="T38" fmla="*/ 13 w 49"/>
                <a:gd name="T39" fmla="*/ 77 h 82"/>
                <a:gd name="T40" fmla="*/ 13 w 49"/>
                <a:gd name="T41" fmla="*/ 77 h 82"/>
                <a:gd name="T42" fmla="*/ 11 w 49"/>
                <a:gd name="T43" fmla="*/ 81 h 82"/>
                <a:gd name="T44" fmla="*/ 7 w 49"/>
                <a:gd name="T45" fmla="*/ 82 h 82"/>
                <a:gd name="T46" fmla="*/ 4 w 49"/>
                <a:gd name="T47" fmla="*/ 82 h 82"/>
                <a:gd name="T48" fmla="*/ 4 w 49"/>
                <a:gd name="T49" fmla="*/ 82 h 82"/>
                <a:gd name="T50" fmla="*/ 1 w 49"/>
                <a:gd name="T51" fmla="*/ 79 h 82"/>
                <a:gd name="T52" fmla="*/ 0 w 49"/>
                <a:gd name="T53" fmla="*/ 76 h 82"/>
                <a:gd name="T54" fmla="*/ 0 w 49"/>
                <a:gd name="T55" fmla="*/ 72 h 82"/>
                <a:gd name="T56" fmla="*/ 0 w 49"/>
                <a:gd name="T57" fmla="*/ 72 h 82"/>
                <a:gd name="T58" fmla="*/ 2 w 49"/>
                <a:gd name="T59" fmla="*/ 69 h 82"/>
                <a:gd name="T60" fmla="*/ 3 w 49"/>
                <a:gd name="T61" fmla="*/ 67 h 82"/>
                <a:gd name="T62" fmla="*/ 5 w 49"/>
                <a:gd name="T63" fmla="*/ 64 h 82"/>
                <a:gd name="T64" fmla="*/ 5 w 49"/>
                <a:gd name="T65" fmla="*/ 64 h 82"/>
                <a:gd name="T66" fmla="*/ 9 w 49"/>
                <a:gd name="T67" fmla="*/ 53 h 82"/>
                <a:gd name="T68" fmla="*/ 14 w 49"/>
                <a:gd name="T69" fmla="*/ 42 h 82"/>
                <a:gd name="T70" fmla="*/ 20 w 49"/>
                <a:gd name="T71" fmla="*/ 31 h 82"/>
                <a:gd name="T72" fmla="*/ 20 w 49"/>
                <a:gd name="T73" fmla="*/ 31 h 82"/>
                <a:gd name="T74" fmla="*/ 23 w 49"/>
                <a:gd name="T75" fmla="*/ 21 h 82"/>
                <a:gd name="T76" fmla="*/ 29 w 49"/>
                <a:gd name="T77" fmla="*/ 11 h 82"/>
                <a:gd name="T78" fmla="*/ 36 w 49"/>
                <a:gd name="T79" fmla="*/ 3 h 82"/>
                <a:gd name="T80" fmla="*/ 36 w 49"/>
                <a:gd name="T81" fmla="*/ 3 h 82"/>
                <a:gd name="T82" fmla="*/ 39 w 49"/>
                <a:gd name="T83" fmla="*/ 0 h 82"/>
                <a:gd name="T84" fmla="*/ 43 w 49"/>
                <a:gd name="T85" fmla="*/ 0 h 82"/>
                <a:gd name="T86" fmla="*/ 46 w 49"/>
                <a:gd name="T87" fmla="*/ 2 h 82"/>
                <a:gd name="T88" fmla="*/ 46 w 49"/>
                <a:gd name="T89" fmla="*/ 2 h 82"/>
                <a:gd name="T90" fmla="*/ 48 w 49"/>
                <a:gd name="T91" fmla="*/ 5 h 82"/>
                <a:gd name="T92" fmla="*/ 49 w 49"/>
                <a:gd name="T93" fmla="*/ 8 h 82"/>
                <a:gd name="T94" fmla="*/ 47 w 49"/>
                <a:gd name="T95" fmla="*/ 12 h 82"/>
                <a:gd name="T96" fmla="*/ 47 w 49"/>
                <a:gd name="T97" fmla="*/ 12 h 8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9"/>
                <a:gd name="T148" fmla="*/ 0 h 82"/>
                <a:gd name="T149" fmla="*/ 49 w 49"/>
                <a:gd name="T150" fmla="*/ 82 h 8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9" h="82">
                  <a:moveTo>
                    <a:pt x="47" y="12"/>
                  </a:moveTo>
                  <a:lnTo>
                    <a:pt x="40" y="19"/>
                  </a:lnTo>
                  <a:lnTo>
                    <a:pt x="35" y="28"/>
                  </a:lnTo>
                  <a:lnTo>
                    <a:pt x="32" y="38"/>
                  </a:lnTo>
                  <a:lnTo>
                    <a:pt x="31" y="41"/>
                  </a:lnTo>
                  <a:lnTo>
                    <a:pt x="29" y="43"/>
                  </a:lnTo>
                  <a:lnTo>
                    <a:pt x="28" y="45"/>
                  </a:lnTo>
                  <a:lnTo>
                    <a:pt x="24" y="53"/>
                  </a:lnTo>
                  <a:lnTo>
                    <a:pt x="21" y="62"/>
                  </a:lnTo>
                  <a:lnTo>
                    <a:pt x="17" y="71"/>
                  </a:lnTo>
                  <a:lnTo>
                    <a:pt x="16" y="73"/>
                  </a:lnTo>
                  <a:lnTo>
                    <a:pt x="14" y="76"/>
                  </a:lnTo>
                  <a:lnTo>
                    <a:pt x="12" y="78"/>
                  </a:lnTo>
                  <a:lnTo>
                    <a:pt x="13" y="78"/>
                  </a:lnTo>
                  <a:lnTo>
                    <a:pt x="13" y="77"/>
                  </a:lnTo>
                  <a:lnTo>
                    <a:pt x="11" y="81"/>
                  </a:lnTo>
                  <a:lnTo>
                    <a:pt x="7" y="82"/>
                  </a:lnTo>
                  <a:lnTo>
                    <a:pt x="4" y="82"/>
                  </a:lnTo>
                  <a:lnTo>
                    <a:pt x="1" y="79"/>
                  </a:lnTo>
                  <a:lnTo>
                    <a:pt x="0" y="76"/>
                  </a:lnTo>
                  <a:lnTo>
                    <a:pt x="0" y="72"/>
                  </a:lnTo>
                  <a:lnTo>
                    <a:pt x="2" y="69"/>
                  </a:lnTo>
                  <a:lnTo>
                    <a:pt x="3" y="67"/>
                  </a:lnTo>
                  <a:lnTo>
                    <a:pt x="5" y="64"/>
                  </a:lnTo>
                  <a:lnTo>
                    <a:pt x="9" y="53"/>
                  </a:lnTo>
                  <a:lnTo>
                    <a:pt x="14" y="42"/>
                  </a:lnTo>
                  <a:lnTo>
                    <a:pt x="20" y="31"/>
                  </a:lnTo>
                  <a:lnTo>
                    <a:pt x="23" y="21"/>
                  </a:lnTo>
                  <a:lnTo>
                    <a:pt x="29" y="11"/>
                  </a:lnTo>
                  <a:lnTo>
                    <a:pt x="36" y="3"/>
                  </a:lnTo>
                  <a:lnTo>
                    <a:pt x="39" y="0"/>
                  </a:lnTo>
                  <a:lnTo>
                    <a:pt x="43" y="0"/>
                  </a:lnTo>
                  <a:lnTo>
                    <a:pt x="46" y="2"/>
                  </a:lnTo>
                  <a:lnTo>
                    <a:pt x="48" y="5"/>
                  </a:lnTo>
                  <a:lnTo>
                    <a:pt x="49" y="8"/>
                  </a:lnTo>
                  <a:lnTo>
                    <a:pt x="47" y="1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29" name="Freeform 832"/>
            <p:cNvSpPr>
              <a:spLocks/>
            </p:cNvSpPr>
            <p:nvPr/>
          </p:nvSpPr>
          <p:spPr bwMode="auto">
            <a:xfrm>
              <a:off x="232" y="1452"/>
              <a:ext cx="26" cy="92"/>
            </a:xfrm>
            <a:custGeom>
              <a:avLst/>
              <a:gdLst>
                <a:gd name="T0" fmla="*/ 25 w 26"/>
                <a:gd name="T1" fmla="*/ 6 h 92"/>
                <a:gd name="T2" fmla="*/ 26 w 26"/>
                <a:gd name="T3" fmla="*/ 21 h 92"/>
                <a:gd name="T4" fmla="*/ 26 w 26"/>
                <a:gd name="T5" fmla="*/ 36 h 92"/>
                <a:gd name="T6" fmla="*/ 25 w 26"/>
                <a:gd name="T7" fmla="*/ 50 h 92"/>
                <a:gd name="T8" fmla="*/ 25 w 26"/>
                <a:gd name="T9" fmla="*/ 50 h 92"/>
                <a:gd name="T10" fmla="*/ 20 w 26"/>
                <a:gd name="T11" fmla="*/ 62 h 92"/>
                <a:gd name="T12" fmla="*/ 17 w 26"/>
                <a:gd name="T13" fmla="*/ 74 h 92"/>
                <a:gd name="T14" fmla="*/ 13 w 26"/>
                <a:gd name="T15" fmla="*/ 86 h 92"/>
                <a:gd name="T16" fmla="*/ 13 w 26"/>
                <a:gd name="T17" fmla="*/ 86 h 92"/>
                <a:gd name="T18" fmla="*/ 12 w 26"/>
                <a:gd name="T19" fmla="*/ 89 h 92"/>
                <a:gd name="T20" fmla="*/ 9 w 26"/>
                <a:gd name="T21" fmla="*/ 92 h 92"/>
                <a:gd name="T22" fmla="*/ 5 w 26"/>
                <a:gd name="T23" fmla="*/ 92 h 92"/>
                <a:gd name="T24" fmla="*/ 5 w 26"/>
                <a:gd name="T25" fmla="*/ 92 h 92"/>
                <a:gd name="T26" fmla="*/ 2 w 26"/>
                <a:gd name="T27" fmla="*/ 89 h 92"/>
                <a:gd name="T28" fmla="*/ 0 w 26"/>
                <a:gd name="T29" fmla="*/ 86 h 92"/>
                <a:gd name="T30" fmla="*/ 0 w 26"/>
                <a:gd name="T31" fmla="*/ 83 h 92"/>
                <a:gd name="T32" fmla="*/ 0 w 26"/>
                <a:gd name="T33" fmla="*/ 83 h 92"/>
                <a:gd name="T34" fmla="*/ 3 w 26"/>
                <a:gd name="T35" fmla="*/ 70 h 92"/>
                <a:gd name="T36" fmla="*/ 7 w 26"/>
                <a:gd name="T37" fmla="*/ 58 h 92"/>
                <a:gd name="T38" fmla="*/ 12 w 26"/>
                <a:gd name="T39" fmla="*/ 45 h 92"/>
                <a:gd name="T40" fmla="*/ 12 w 26"/>
                <a:gd name="T41" fmla="*/ 45 h 92"/>
                <a:gd name="T42" fmla="*/ 12 w 26"/>
                <a:gd name="T43" fmla="*/ 33 h 92"/>
                <a:gd name="T44" fmla="*/ 12 w 26"/>
                <a:gd name="T45" fmla="*/ 20 h 92"/>
                <a:gd name="T46" fmla="*/ 11 w 26"/>
                <a:gd name="T47" fmla="*/ 7 h 92"/>
                <a:gd name="T48" fmla="*/ 11 w 26"/>
                <a:gd name="T49" fmla="*/ 7 h 92"/>
                <a:gd name="T50" fmla="*/ 11 w 26"/>
                <a:gd name="T51" fmla="*/ 4 h 92"/>
                <a:gd name="T52" fmla="*/ 13 w 26"/>
                <a:gd name="T53" fmla="*/ 1 h 92"/>
                <a:gd name="T54" fmla="*/ 17 w 26"/>
                <a:gd name="T55" fmla="*/ 0 h 92"/>
                <a:gd name="T56" fmla="*/ 17 w 26"/>
                <a:gd name="T57" fmla="*/ 0 h 92"/>
                <a:gd name="T58" fmla="*/ 21 w 26"/>
                <a:gd name="T59" fmla="*/ 0 h 92"/>
                <a:gd name="T60" fmla="*/ 23 w 26"/>
                <a:gd name="T61" fmla="*/ 3 h 92"/>
                <a:gd name="T62" fmla="*/ 25 w 26"/>
                <a:gd name="T63" fmla="*/ 6 h 92"/>
                <a:gd name="T64" fmla="*/ 25 w 26"/>
                <a:gd name="T65" fmla="*/ 6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6"/>
                <a:gd name="T100" fmla="*/ 0 h 92"/>
                <a:gd name="T101" fmla="*/ 26 w 26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6" h="92">
                  <a:moveTo>
                    <a:pt x="25" y="6"/>
                  </a:moveTo>
                  <a:lnTo>
                    <a:pt x="26" y="21"/>
                  </a:lnTo>
                  <a:lnTo>
                    <a:pt x="26" y="36"/>
                  </a:lnTo>
                  <a:lnTo>
                    <a:pt x="25" y="50"/>
                  </a:lnTo>
                  <a:lnTo>
                    <a:pt x="20" y="62"/>
                  </a:lnTo>
                  <a:lnTo>
                    <a:pt x="17" y="74"/>
                  </a:lnTo>
                  <a:lnTo>
                    <a:pt x="13" y="86"/>
                  </a:lnTo>
                  <a:lnTo>
                    <a:pt x="12" y="89"/>
                  </a:lnTo>
                  <a:lnTo>
                    <a:pt x="9" y="92"/>
                  </a:lnTo>
                  <a:lnTo>
                    <a:pt x="5" y="92"/>
                  </a:lnTo>
                  <a:lnTo>
                    <a:pt x="2" y="89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3" y="70"/>
                  </a:lnTo>
                  <a:lnTo>
                    <a:pt x="7" y="58"/>
                  </a:lnTo>
                  <a:lnTo>
                    <a:pt x="12" y="45"/>
                  </a:lnTo>
                  <a:lnTo>
                    <a:pt x="12" y="33"/>
                  </a:lnTo>
                  <a:lnTo>
                    <a:pt x="12" y="20"/>
                  </a:lnTo>
                  <a:lnTo>
                    <a:pt x="11" y="7"/>
                  </a:lnTo>
                  <a:lnTo>
                    <a:pt x="11" y="4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3" y="3"/>
                  </a:lnTo>
                  <a:lnTo>
                    <a:pt x="25" y="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30" name="Freeform 833"/>
            <p:cNvSpPr>
              <a:spLocks/>
            </p:cNvSpPr>
            <p:nvPr/>
          </p:nvSpPr>
          <p:spPr bwMode="auto">
            <a:xfrm>
              <a:off x="207" y="1451"/>
              <a:ext cx="36" cy="86"/>
            </a:xfrm>
            <a:custGeom>
              <a:avLst/>
              <a:gdLst>
                <a:gd name="T0" fmla="*/ 36 w 36"/>
                <a:gd name="T1" fmla="*/ 8 h 86"/>
                <a:gd name="T2" fmla="*/ 29 w 36"/>
                <a:gd name="T3" fmla="*/ 32 h 86"/>
                <a:gd name="T4" fmla="*/ 24 w 36"/>
                <a:gd name="T5" fmla="*/ 56 h 86"/>
                <a:gd name="T6" fmla="*/ 16 w 36"/>
                <a:gd name="T7" fmla="*/ 80 h 86"/>
                <a:gd name="T8" fmla="*/ 16 w 36"/>
                <a:gd name="T9" fmla="*/ 80 h 86"/>
                <a:gd name="T10" fmla="*/ 15 w 36"/>
                <a:gd name="T11" fmla="*/ 81 h 86"/>
                <a:gd name="T12" fmla="*/ 14 w 36"/>
                <a:gd name="T13" fmla="*/ 83 h 86"/>
                <a:gd name="T14" fmla="*/ 13 w 36"/>
                <a:gd name="T15" fmla="*/ 84 h 86"/>
                <a:gd name="T16" fmla="*/ 13 w 36"/>
                <a:gd name="T17" fmla="*/ 84 h 86"/>
                <a:gd name="T18" fmla="*/ 9 w 36"/>
                <a:gd name="T19" fmla="*/ 86 h 86"/>
                <a:gd name="T20" fmla="*/ 6 w 36"/>
                <a:gd name="T21" fmla="*/ 86 h 86"/>
                <a:gd name="T22" fmla="*/ 2 w 36"/>
                <a:gd name="T23" fmla="*/ 84 h 86"/>
                <a:gd name="T24" fmla="*/ 2 w 36"/>
                <a:gd name="T25" fmla="*/ 84 h 86"/>
                <a:gd name="T26" fmla="*/ 0 w 36"/>
                <a:gd name="T27" fmla="*/ 81 h 86"/>
                <a:gd name="T28" fmla="*/ 0 w 36"/>
                <a:gd name="T29" fmla="*/ 78 h 86"/>
                <a:gd name="T30" fmla="*/ 2 w 36"/>
                <a:gd name="T31" fmla="*/ 75 h 86"/>
                <a:gd name="T32" fmla="*/ 2 w 36"/>
                <a:gd name="T33" fmla="*/ 75 h 86"/>
                <a:gd name="T34" fmla="*/ 3 w 36"/>
                <a:gd name="T35" fmla="*/ 74 h 86"/>
                <a:gd name="T36" fmla="*/ 4 w 36"/>
                <a:gd name="T37" fmla="*/ 73 h 86"/>
                <a:gd name="T38" fmla="*/ 5 w 36"/>
                <a:gd name="T39" fmla="*/ 71 h 86"/>
                <a:gd name="T40" fmla="*/ 5 w 36"/>
                <a:gd name="T41" fmla="*/ 71 h 86"/>
                <a:gd name="T42" fmla="*/ 11 w 36"/>
                <a:gd name="T43" fmla="*/ 49 h 86"/>
                <a:gd name="T44" fmla="*/ 17 w 36"/>
                <a:gd name="T45" fmla="*/ 27 h 86"/>
                <a:gd name="T46" fmla="*/ 23 w 36"/>
                <a:gd name="T47" fmla="*/ 5 h 86"/>
                <a:gd name="T48" fmla="*/ 23 w 36"/>
                <a:gd name="T49" fmla="*/ 5 h 86"/>
                <a:gd name="T50" fmla="*/ 25 w 36"/>
                <a:gd name="T51" fmla="*/ 2 h 86"/>
                <a:gd name="T52" fmla="*/ 28 w 36"/>
                <a:gd name="T53" fmla="*/ 0 h 86"/>
                <a:gd name="T54" fmla="*/ 31 w 36"/>
                <a:gd name="T55" fmla="*/ 0 h 86"/>
                <a:gd name="T56" fmla="*/ 31 w 36"/>
                <a:gd name="T57" fmla="*/ 0 h 86"/>
                <a:gd name="T58" fmla="*/ 34 w 36"/>
                <a:gd name="T59" fmla="*/ 2 h 86"/>
                <a:gd name="T60" fmla="*/ 36 w 36"/>
                <a:gd name="T61" fmla="*/ 5 h 86"/>
                <a:gd name="T62" fmla="*/ 36 w 36"/>
                <a:gd name="T63" fmla="*/ 8 h 86"/>
                <a:gd name="T64" fmla="*/ 36 w 36"/>
                <a:gd name="T65" fmla="*/ 8 h 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"/>
                <a:gd name="T100" fmla="*/ 0 h 86"/>
                <a:gd name="T101" fmla="*/ 36 w 36"/>
                <a:gd name="T102" fmla="*/ 86 h 8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" h="86">
                  <a:moveTo>
                    <a:pt x="36" y="8"/>
                  </a:moveTo>
                  <a:lnTo>
                    <a:pt x="29" y="32"/>
                  </a:lnTo>
                  <a:lnTo>
                    <a:pt x="24" y="56"/>
                  </a:lnTo>
                  <a:lnTo>
                    <a:pt x="16" y="80"/>
                  </a:lnTo>
                  <a:lnTo>
                    <a:pt x="15" y="81"/>
                  </a:lnTo>
                  <a:lnTo>
                    <a:pt x="14" y="83"/>
                  </a:lnTo>
                  <a:lnTo>
                    <a:pt x="13" y="84"/>
                  </a:lnTo>
                  <a:lnTo>
                    <a:pt x="9" y="86"/>
                  </a:lnTo>
                  <a:lnTo>
                    <a:pt x="6" y="86"/>
                  </a:lnTo>
                  <a:lnTo>
                    <a:pt x="2" y="84"/>
                  </a:lnTo>
                  <a:lnTo>
                    <a:pt x="0" y="81"/>
                  </a:lnTo>
                  <a:lnTo>
                    <a:pt x="0" y="78"/>
                  </a:lnTo>
                  <a:lnTo>
                    <a:pt x="2" y="75"/>
                  </a:lnTo>
                  <a:lnTo>
                    <a:pt x="3" y="74"/>
                  </a:lnTo>
                  <a:lnTo>
                    <a:pt x="4" y="73"/>
                  </a:lnTo>
                  <a:lnTo>
                    <a:pt x="5" y="71"/>
                  </a:lnTo>
                  <a:lnTo>
                    <a:pt x="11" y="49"/>
                  </a:lnTo>
                  <a:lnTo>
                    <a:pt x="17" y="27"/>
                  </a:lnTo>
                  <a:lnTo>
                    <a:pt x="23" y="5"/>
                  </a:lnTo>
                  <a:lnTo>
                    <a:pt x="25" y="2"/>
                  </a:lnTo>
                  <a:lnTo>
                    <a:pt x="28" y="0"/>
                  </a:lnTo>
                  <a:lnTo>
                    <a:pt x="31" y="0"/>
                  </a:lnTo>
                  <a:lnTo>
                    <a:pt x="34" y="2"/>
                  </a:lnTo>
                  <a:lnTo>
                    <a:pt x="36" y="5"/>
                  </a:lnTo>
                  <a:lnTo>
                    <a:pt x="36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31" name="Freeform 834"/>
            <p:cNvSpPr>
              <a:spLocks/>
            </p:cNvSpPr>
            <p:nvPr/>
          </p:nvSpPr>
          <p:spPr bwMode="auto">
            <a:xfrm>
              <a:off x="193" y="1443"/>
              <a:ext cx="21" cy="91"/>
            </a:xfrm>
            <a:custGeom>
              <a:avLst/>
              <a:gdLst>
                <a:gd name="T0" fmla="*/ 14 w 21"/>
                <a:gd name="T1" fmla="*/ 6 h 91"/>
                <a:gd name="T2" fmla="*/ 19 w 21"/>
                <a:gd name="T3" fmla="*/ 32 h 91"/>
                <a:gd name="T4" fmla="*/ 21 w 21"/>
                <a:gd name="T5" fmla="*/ 58 h 91"/>
                <a:gd name="T6" fmla="*/ 20 w 21"/>
                <a:gd name="T7" fmla="*/ 85 h 91"/>
                <a:gd name="T8" fmla="*/ 20 w 21"/>
                <a:gd name="T9" fmla="*/ 85 h 91"/>
                <a:gd name="T10" fmla="*/ 19 w 21"/>
                <a:gd name="T11" fmla="*/ 89 h 91"/>
                <a:gd name="T12" fmla="*/ 16 w 21"/>
                <a:gd name="T13" fmla="*/ 91 h 91"/>
                <a:gd name="T14" fmla="*/ 13 w 21"/>
                <a:gd name="T15" fmla="*/ 91 h 91"/>
                <a:gd name="T16" fmla="*/ 13 w 21"/>
                <a:gd name="T17" fmla="*/ 91 h 91"/>
                <a:gd name="T18" fmla="*/ 9 w 21"/>
                <a:gd name="T19" fmla="*/ 90 h 91"/>
                <a:gd name="T20" fmla="*/ 7 w 21"/>
                <a:gd name="T21" fmla="*/ 88 h 91"/>
                <a:gd name="T22" fmla="*/ 6 w 21"/>
                <a:gd name="T23" fmla="*/ 84 h 91"/>
                <a:gd name="T24" fmla="*/ 6 w 21"/>
                <a:gd name="T25" fmla="*/ 84 h 91"/>
                <a:gd name="T26" fmla="*/ 8 w 21"/>
                <a:gd name="T27" fmla="*/ 59 h 91"/>
                <a:gd name="T28" fmla="*/ 6 w 21"/>
                <a:gd name="T29" fmla="*/ 34 h 91"/>
                <a:gd name="T30" fmla="*/ 0 w 21"/>
                <a:gd name="T31" fmla="*/ 9 h 91"/>
                <a:gd name="T32" fmla="*/ 0 w 21"/>
                <a:gd name="T33" fmla="*/ 9 h 91"/>
                <a:gd name="T34" fmla="*/ 1 w 21"/>
                <a:gd name="T35" fmla="*/ 5 h 91"/>
                <a:gd name="T36" fmla="*/ 2 w 21"/>
                <a:gd name="T37" fmla="*/ 2 h 91"/>
                <a:gd name="T38" fmla="*/ 6 w 21"/>
                <a:gd name="T39" fmla="*/ 0 h 91"/>
                <a:gd name="T40" fmla="*/ 6 w 21"/>
                <a:gd name="T41" fmla="*/ 0 h 91"/>
                <a:gd name="T42" fmla="*/ 9 w 21"/>
                <a:gd name="T43" fmla="*/ 1 h 91"/>
                <a:gd name="T44" fmla="*/ 12 w 21"/>
                <a:gd name="T45" fmla="*/ 2 h 91"/>
                <a:gd name="T46" fmla="*/ 14 w 21"/>
                <a:gd name="T47" fmla="*/ 6 h 91"/>
                <a:gd name="T48" fmla="*/ 14 w 21"/>
                <a:gd name="T49" fmla="*/ 6 h 9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91"/>
                <a:gd name="T77" fmla="*/ 21 w 21"/>
                <a:gd name="T78" fmla="*/ 91 h 9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91">
                  <a:moveTo>
                    <a:pt x="14" y="6"/>
                  </a:moveTo>
                  <a:lnTo>
                    <a:pt x="19" y="32"/>
                  </a:lnTo>
                  <a:lnTo>
                    <a:pt x="21" y="58"/>
                  </a:lnTo>
                  <a:lnTo>
                    <a:pt x="20" y="85"/>
                  </a:lnTo>
                  <a:lnTo>
                    <a:pt x="19" y="89"/>
                  </a:lnTo>
                  <a:lnTo>
                    <a:pt x="16" y="91"/>
                  </a:lnTo>
                  <a:lnTo>
                    <a:pt x="13" y="91"/>
                  </a:lnTo>
                  <a:lnTo>
                    <a:pt x="9" y="90"/>
                  </a:lnTo>
                  <a:lnTo>
                    <a:pt x="7" y="88"/>
                  </a:lnTo>
                  <a:lnTo>
                    <a:pt x="6" y="84"/>
                  </a:lnTo>
                  <a:lnTo>
                    <a:pt x="8" y="59"/>
                  </a:lnTo>
                  <a:lnTo>
                    <a:pt x="6" y="34"/>
                  </a:lnTo>
                  <a:lnTo>
                    <a:pt x="0" y="9"/>
                  </a:lnTo>
                  <a:lnTo>
                    <a:pt x="1" y="5"/>
                  </a:lnTo>
                  <a:lnTo>
                    <a:pt x="2" y="2"/>
                  </a:lnTo>
                  <a:lnTo>
                    <a:pt x="6" y="0"/>
                  </a:lnTo>
                  <a:lnTo>
                    <a:pt x="9" y="1"/>
                  </a:lnTo>
                  <a:lnTo>
                    <a:pt x="12" y="2"/>
                  </a:lnTo>
                  <a:lnTo>
                    <a:pt x="14" y="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32" name="Freeform 835"/>
            <p:cNvSpPr>
              <a:spLocks/>
            </p:cNvSpPr>
            <p:nvPr/>
          </p:nvSpPr>
          <p:spPr bwMode="auto">
            <a:xfrm>
              <a:off x="174" y="1443"/>
              <a:ext cx="24" cy="89"/>
            </a:xfrm>
            <a:custGeom>
              <a:avLst/>
              <a:gdLst>
                <a:gd name="T0" fmla="*/ 23 w 24"/>
                <a:gd name="T1" fmla="*/ 11 h 89"/>
                <a:gd name="T2" fmla="*/ 22 w 24"/>
                <a:gd name="T3" fmla="*/ 12 h 89"/>
                <a:gd name="T4" fmla="*/ 22 w 24"/>
                <a:gd name="T5" fmla="*/ 13 h 89"/>
                <a:gd name="T6" fmla="*/ 21 w 24"/>
                <a:gd name="T7" fmla="*/ 14 h 89"/>
                <a:gd name="T8" fmla="*/ 21 w 24"/>
                <a:gd name="T9" fmla="*/ 14 h 89"/>
                <a:gd name="T10" fmla="*/ 22 w 24"/>
                <a:gd name="T11" fmla="*/ 22 h 89"/>
                <a:gd name="T12" fmla="*/ 23 w 24"/>
                <a:gd name="T13" fmla="*/ 31 h 89"/>
                <a:gd name="T14" fmla="*/ 23 w 24"/>
                <a:gd name="T15" fmla="*/ 39 h 89"/>
                <a:gd name="T16" fmla="*/ 23 w 24"/>
                <a:gd name="T17" fmla="*/ 39 h 89"/>
                <a:gd name="T18" fmla="*/ 23 w 24"/>
                <a:gd name="T19" fmla="*/ 47 h 89"/>
                <a:gd name="T20" fmla="*/ 22 w 24"/>
                <a:gd name="T21" fmla="*/ 55 h 89"/>
                <a:gd name="T22" fmla="*/ 21 w 24"/>
                <a:gd name="T23" fmla="*/ 64 h 89"/>
                <a:gd name="T24" fmla="*/ 21 w 24"/>
                <a:gd name="T25" fmla="*/ 64 h 89"/>
                <a:gd name="T26" fmla="*/ 19 w 24"/>
                <a:gd name="T27" fmla="*/ 71 h 89"/>
                <a:gd name="T28" fmla="*/ 16 w 24"/>
                <a:gd name="T29" fmla="*/ 78 h 89"/>
                <a:gd name="T30" fmla="*/ 14 w 24"/>
                <a:gd name="T31" fmla="*/ 85 h 89"/>
                <a:gd name="T32" fmla="*/ 14 w 24"/>
                <a:gd name="T33" fmla="*/ 85 h 89"/>
                <a:gd name="T34" fmla="*/ 11 w 24"/>
                <a:gd name="T35" fmla="*/ 88 h 89"/>
                <a:gd name="T36" fmla="*/ 8 w 24"/>
                <a:gd name="T37" fmla="*/ 89 h 89"/>
                <a:gd name="T38" fmla="*/ 5 w 24"/>
                <a:gd name="T39" fmla="*/ 88 h 89"/>
                <a:gd name="T40" fmla="*/ 5 w 24"/>
                <a:gd name="T41" fmla="*/ 88 h 89"/>
                <a:gd name="T42" fmla="*/ 1 w 24"/>
                <a:gd name="T43" fmla="*/ 86 h 89"/>
                <a:gd name="T44" fmla="*/ 0 w 24"/>
                <a:gd name="T45" fmla="*/ 83 h 89"/>
                <a:gd name="T46" fmla="*/ 1 w 24"/>
                <a:gd name="T47" fmla="*/ 79 h 89"/>
                <a:gd name="T48" fmla="*/ 1 w 24"/>
                <a:gd name="T49" fmla="*/ 79 h 89"/>
                <a:gd name="T50" fmla="*/ 6 w 24"/>
                <a:gd name="T51" fmla="*/ 67 h 89"/>
                <a:gd name="T52" fmla="*/ 9 w 24"/>
                <a:gd name="T53" fmla="*/ 54 h 89"/>
                <a:gd name="T54" fmla="*/ 9 w 24"/>
                <a:gd name="T55" fmla="*/ 42 h 89"/>
                <a:gd name="T56" fmla="*/ 9 w 24"/>
                <a:gd name="T57" fmla="*/ 42 h 89"/>
                <a:gd name="T58" fmla="*/ 9 w 24"/>
                <a:gd name="T59" fmla="*/ 33 h 89"/>
                <a:gd name="T60" fmla="*/ 8 w 24"/>
                <a:gd name="T61" fmla="*/ 24 h 89"/>
                <a:gd name="T62" fmla="*/ 8 w 24"/>
                <a:gd name="T63" fmla="*/ 15 h 89"/>
                <a:gd name="T64" fmla="*/ 8 w 24"/>
                <a:gd name="T65" fmla="*/ 15 h 89"/>
                <a:gd name="T66" fmla="*/ 8 w 24"/>
                <a:gd name="T67" fmla="*/ 11 h 89"/>
                <a:gd name="T68" fmla="*/ 9 w 24"/>
                <a:gd name="T69" fmla="*/ 7 h 89"/>
                <a:gd name="T70" fmla="*/ 11 w 24"/>
                <a:gd name="T71" fmla="*/ 4 h 89"/>
                <a:gd name="T72" fmla="*/ 11 w 24"/>
                <a:gd name="T73" fmla="*/ 4 h 89"/>
                <a:gd name="T74" fmla="*/ 14 w 24"/>
                <a:gd name="T75" fmla="*/ 1 h 89"/>
                <a:gd name="T76" fmla="*/ 17 w 24"/>
                <a:gd name="T77" fmla="*/ 0 h 89"/>
                <a:gd name="T78" fmla="*/ 21 w 24"/>
                <a:gd name="T79" fmla="*/ 1 h 89"/>
                <a:gd name="T80" fmla="*/ 21 w 24"/>
                <a:gd name="T81" fmla="*/ 1 h 89"/>
                <a:gd name="T82" fmla="*/ 23 w 24"/>
                <a:gd name="T83" fmla="*/ 4 h 89"/>
                <a:gd name="T84" fmla="*/ 24 w 24"/>
                <a:gd name="T85" fmla="*/ 7 h 89"/>
                <a:gd name="T86" fmla="*/ 23 w 24"/>
                <a:gd name="T87" fmla="*/ 11 h 89"/>
                <a:gd name="T88" fmla="*/ 23 w 24"/>
                <a:gd name="T89" fmla="*/ 11 h 8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4"/>
                <a:gd name="T136" fmla="*/ 0 h 89"/>
                <a:gd name="T137" fmla="*/ 24 w 24"/>
                <a:gd name="T138" fmla="*/ 89 h 8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4" h="89">
                  <a:moveTo>
                    <a:pt x="23" y="11"/>
                  </a:moveTo>
                  <a:lnTo>
                    <a:pt x="22" y="12"/>
                  </a:lnTo>
                  <a:lnTo>
                    <a:pt x="22" y="13"/>
                  </a:lnTo>
                  <a:lnTo>
                    <a:pt x="21" y="14"/>
                  </a:lnTo>
                  <a:lnTo>
                    <a:pt x="22" y="22"/>
                  </a:lnTo>
                  <a:lnTo>
                    <a:pt x="23" y="31"/>
                  </a:lnTo>
                  <a:lnTo>
                    <a:pt x="23" y="39"/>
                  </a:lnTo>
                  <a:lnTo>
                    <a:pt x="23" y="47"/>
                  </a:lnTo>
                  <a:lnTo>
                    <a:pt x="22" y="55"/>
                  </a:lnTo>
                  <a:lnTo>
                    <a:pt x="21" y="64"/>
                  </a:lnTo>
                  <a:lnTo>
                    <a:pt x="19" y="71"/>
                  </a:lnTo>
                  <a:lnTo>
                    <a:pt x="16" y="78"/>
                  </a:lnTo>
                  <a:lnTo>
                    <a:pt x="14" y="85"/>
                  </a:lnTo>
                  <a:lnTo>
                    <a:pt x="11" y="88"/>
                  </a:lnTo>
                  <a:lnTo>
                    <a:pt x="8" y="89"/>
                  </a:lnTo>
                  <a:lnTo>
                    <a:pt x="5" y="88"/>
                  </a:lnTo>
                  <a:lnTo>
                    <a:pt x="1" y="86"/>
                  </a:lnTo>
                  <a:lnTo>
                    <a:pt x="0" y="83"/>
                  </a:lnTo>
                  <a:lnTo>
                    <a:pt x="1" y="79"/>
                  </a:lnTo>
                  <a:lnTo>
                    <a:pt x="6" y="67"/>
                  </a:lnTo>
                  <a:lnTo>
                    <a:pt x="9" y="54"/>
                  </a:lnTo>
                  <a:lnTo>
                    <a:pt x="9" y="42"/>
                  </a:lnTo>
                  <a:lnTo>
                    <a:pt x="9" y="33"/>
                  </a:lnTo>
                  <a:lnTo>
                    <a:pt x="8" y="24"/>
                  </a:lnTo>
                  <a:lnTo>
                    <a:pt x="8" y="15"/>
                  </a:lnTo>
                  <a:lnTo>
                    <a:pt x="8" y="11"/>
                  </a:lnTo>
                  <a:lnTo>
                    <a:pt x="9" y="7"/>
                  </a:lnTo>
                  <a:lnTo>
                    <a:pt x="11" y="4"/>
                  </a:lnTo>
                  <a:lnTo>
                    <a:pt x="14" y="1"/>
                  </a:lnTo>
                  <a:lnTo>
                    <a:pt x="17" y="0"/>
                  </a:lnTo>
                  <a:lnTo>
                    <a:pt x="21" y="1"/>
                  </a:lnTo>
                  <a:lnTo>
                    <a:pt x="23" y="4"/>
                  </a:lnTo>
                  <a:lnTo>
                    <a:pt x="24" y="7"/>
                  </a:lnTo>
                  <a:lnTo>
                    <a:pt x="23" y="1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33" name="Freeform 836"/>
            <p:cNvSpPr>
              <a:spLocks/>
            </p:cNvSpPr>
            <p:nvPr/>
          </p:nvSpPr>
          <p:spPr bwMode="auto">
            <a:xfrm>
              <a:off x="128" y="1445"/>
              <a:ext cx="24" cy="87"/>
            </a:xfrm>
            <a:custGeom>
              <a:avLst/>
              <a:gdLst>
                <a:gd name="T0" fmla="*/ 24 w 24"/>
                <a:gd name="T1" fmla="*/ 8 h 87"/>
                <a:gd name="T2" fmla="*/ 21 w 24"/>
                <a:gd name="T3" fmla="*/ 22 h 87"/>
                <a:gd name="T4" fmla="*/ 17 w 24"/>
                <a:gd name="T5" fmla="*/ 35 h 87"/>
                <a:gd name="T6" fmla="*/ 14 w 24"/>
                <a:gd name="T7" fmla="*/ 49 h 87"/>
                <a:gd name="T8" fmla="*/ 14 w 24"/>
                <a:gd name="T9" fmla="*/ 49 h 87"/>
                <a:gd name="T10" fmla="*/ 14 w 24"/>
                <a:gd name="T11" fmla="*/ 60 h 87"/>
                <a:gd name="T12" fmla="*/ 16 w 24"/>
                <a:gd name="T13" fmla="*/ 70 h 87"/>
                <a:gd name="T14" fmla="*/ 16 w 24"/>
                <a:gd name="T15" fmla="*/ 81 h 87"/>
                <a:gd name="T16" fmla="*/ 16 w 24"/>
                <a:gd name="T17" fmla="*/ 81 h 87"/>
                <a:gd name="T18" fmla="*/ 15 w 24"/>
                <a:gd name="T19" fmla="*/ 84 h 87"/>
                <a:gd name="T20" fmla="*/ 12 w 24"/>
                <a:gd name="T21" fmla="*/ 86 h 87"/>
                <a:gd name="T22" fmla="*/ 8 w 24"/>
                <a:gd name="T23" fmla="*/ 87 h 87"/>
                <a:gd name="T24" fmla="*/ 8 w 24"/>
                <a:gd name="T25" fmla="*/ 87 h 87"/>
                <a:gd name="T26" fmla="*/ 5 w 24"/>
                <a:gd name="T27" fmla="*/ 85 h 87"/>
                <a:gd name="T28" fmla="*/ 3 w 24"/>
                <a:gd name="T29" fmla="*/ 83 h 87"/>
                <a:gd name="T30" fmla="*/ 2 w 24"/>
                <a:gd name="T31" fmla="*/ 79 h 87"/>
                <a:gd name="T32" fmla="*/ 2 w 24"/>
                <a:gd name="T33" fmla="*/ 79 h 87"/>
                <a:gd name="T34" fmla="*/ 2 w 24"/>
                <a:gd name="T35" fmla="*/ 72 h 87"/>
                <a:gd name="T36" fmla="*/ 0 w 24"/>
                <a:gd name="T37" fmla="*/ 66 h 87"/>
                <a:gd name="T38" fmla="*/ 0 w 24"/>
                <a:gd name="T39" fmla="*/ 58 h 87"/>
                <a:gd name="T40" fmla="*/ 0 w 24"/>
                <a:gd name="T41" fmla="*/ 58 h 87"/>
                <a:gd name="T42" fmla="*/ 1 w 24"/>
                <a:gd name="T43" fmla="*/ 40 h 87"/>
                <a:gd name="T44" fmla="*/ 6 w 24"/>
                <a:gd name="T45" fmla="*/ 23 h 87"/>
                <a:gd name="T46" fmla="*/ 10 w 24"/>
                <a:gd name="T47" fmla="*/ 5 h 87"/>
                <a:gd name="T48" fmla="*/ 10 w 24"/>
                <a:gd name="T49" fmla="*/ 5 h 87"/>
                <a:gd name="T50" fmla="*/ 11 w 24"/>
                <a:gd name="T51" fmla="*/ 2 h 87"/>
                <a:gd name="T52" fmla="*/ 15 w 24"/>
                <a:gd name="T53" fmla="*/ 0 h 87"/>
                <a:gd name="T54" fmla="*/ 18 w 24"/>
                <a:gd name="T55" fmla="*/ 0 h 87"/>
                <a:gd name="T56" fmla="*/ 18 w 24"/>
                <a:gd name="T57" fmla="*/ 0 h 87"/>
                <a:gd name="T58" fmla="*/ 21 w 24"/>
                <a:gd name="T59" fmla="*/ 1 h 87"/>
                <a:gd name="T60" fmla="*/ 23 w 24"/>
                <a:gd name="T61" fmla="*/ 4 h 87"/>
                <a:gd name="T62" fmla="*/ 24 w 24"/>
                <a:gd name="T63" fmla="*/ 8 h 87"/>
                <a:gd name="T64" fmla="*/ 24 w 24"/>
                <a:gd name="T65" fmla="*/ 8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"/>
                <a:gd name="T100" fmla="*/ 0 h 87"/>
                <a:gd name="T101" fmla="*/ 24 w 24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" h="87">
                  <a:moveTo>
                    <a:pt x="24" y="8"/>
                  </a:moveTo>
                  <a:lnTo>
                    <a:pt x="21" y="22"/>
                  </a:lnTo>
                  <a:lnTo>
                    <a:pt x="17" y="35"/>
                  </a:lnTo>
                  <a:lnTo>
                    <a:pt x="14" y="49"/>
                  </a:lnTo>
                  <a:lnTo>
                    <a:pt x="14" y="60"/>
                  </a:lnTo>
                  <a:lnTo>
                    <a:pt x="16" y="70"/>
                  </a:lnTo>
                  <a:lnTo>
                    <a:pt x="16" y="81"/>
                  </a:lnTo>
                  <a:lnTo>
                    <a:pt x="15" y="84"/>
                  </a:lnTo>
                  <a:lnTo>
                    <a:pt x="12" y="86"/>
                  </a:lnTo>
                  <a:lnTo>
                    <a:pt x="8" y="87"/>
                  </a:lnTo>
                  <a:lnTo>
                    <a:pt x="5" y="85"/>
                  </a:lnTo>
                  <a:lnTo>
                    <a:pt x="3" y="83"/>
                  </a:lnTo>
                  <a:lnTo>
                    <a:pt x="2" y="79"/>
                  </a:lnTo>
                  <a:lnTo>
                    <a:pt x="2" y="72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1" y="40"/>
                  </a:lnTo>
                  <a:lnTo>
                    <a:pt x="6" y="23"/>
                  </a:lnTo>
                  <a:lnTo>
                    <a:pt x="10" y="5"/>
                  </a:lnTo>
                  <a:lnTo>
                    <a:pt x="11" y="2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21" y="1"/>
                  </a:lnTo>
                  <a:lnTo>
                    <a:pt x="23" y="4"/>
                  </a:lnTo>
                  <a:lnTo>
                    <a:pt x="24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34" name="Freeform 837"/>
            <p:cNvSpPr>
              <a:spLocks/>
            </p:cNvSpPr>
            <p:nvPr/>
          </p:nvSpPr>
          <p:spPr bwMode="auto">
            <a:xfrm>
              <a:off x="111" y="1446"/>
              <a:ext cx="18" cy="83"/>
            </a:xfrm>
            <a:custGeom>
              <a:avLst/>
              <a:gdLst>
                <a:gd name="T0" fmla="*/ 13 w 18"/>
                <a:gd name="T1" fmla="*/ 6 h 83"/>
                <a:gd name="T2" fmla="*/ 14 w 18"/>
                <a:gd name="T3" fmla="*/ 17 h 83"/>
                <a:gd name="T4" fmla="*/ 15 w 18"/>
                <a:gd name="T5" fmla="*/ 28 h 83"/>
                <a:gd name="T6" fmla="*/ 14 w 18"/>
                <a:gd name="T7" fmla="*/ 39 h 83"/>
                <a:gd name="T8" fmla="*/ 14 w 18"/>
                <a:gd name="T9" fmla="*/ 39 h 83"/>
                <a:gd name="T10" fmla="*/ 14 w 18"/>
                <a:gd name="T11" fmla="*/ 50 h 83"/>
                <a:gd name="T12" fmla="*/ 14 w 18"/>
                <a:gd name="T13" fmla="*/ 60 h 83"/>
                <a:gd name="T14" fmla="*/ 15 w 18"/>
                <a:gd name="T15" fmla="*/ 71 h 83"/>
                <a:gd name="T16" fmla="*/ 15 w 18"/>
                <a:gd name="T17" fmla="*/ 71 h 83"/>
                <a:gd name="T18" fmla="*/ 16 w 18"/>
                <a:gd name="T19" fmla="*/ 71 h 83"/>
                <a:gd name="T20" fmla="*/ 16 w 18"/>
                <a:gd name="T21" fmla="*/ 72 h 83"/>
                <a:gd name="T22" fmla="*/ 17 w 18"/>
                <a:gd name="T23" fmla="*/ 73 h 83"/>
                <a:gd name="T24" fmla="*/ 17 w 18"/>
                <a:gd name="T25" fmla="*/ 73 h 83"/>
                <a:gd name="T26" fmla="*/ 17 w 18"/>
                <a:gd name="T27" fmla="*/ 73 h 83"/>
                <a:gd name="T28" fmla="*/ 17 w 18"/>
                <a:gd name="T29" fmla="*/ 73 h 83"/>
                <a:gd name="T30" fmla="*/ 17 w 18"/>
                <a:gd name="T31" fmla="*/ 73 h 83"/>
                <a:gd name="T32" fmla="*/ 17 w 18"/>
                <a:gd name="T33" fmla="*/ 73 h 83"/>
                <a:gd name="T34" fmla="*/ 18 w 18"/>
                <a:gd name="T35" fmla="*/ 76 h 83"/>
                <a:gd name="T36" fmla="*/ 17 w 18"/>
                <a:gd name="T37" fmla="*/ 80 h 83"/>
                <a:gd name="T38" fmla="*/ 15 w 18"/>
                <a:gd name="T39" fmla="*/ 82 h 83"/>
                <a:gd name="T40" fmla="*/ 15 w 18"/>
                <a:gd name="T41" fmla="*/ 82 h 83"/>
                <a:gd name="T42" fmla="*/ 11 w 18"/>
                <a:gd name="T43" fmla="*/ 83 h 83"/>
                <a:gd name="T44" fmla="*/ 8 w 18"/>
                <a:gd name="T45" fmla="*/ 82 h 83"/>
                <a:gd name="T46" fmla="*/ 5 w 18"/>
                <a:gd name="T47" fmla="*/ 80 h 83"/>
                <a:gd name="T48" fmla="*/ 5 w 18"/>
                <a:gd name="T49" fmla="*/ 80 h 83"/>
                <a:gd name="T50" fmla="*/ 4 w 18"/>
                <a:gd name="T51" fmla="*/ 77 h 83"/>
                <a:gd name="T52" fmla="*/ 2 w 18"/>
                <a:gd name="T53" fmla="*/ 75 h 83"/>
                <a:gd name="T54" fmla="*/ 2 w 18"/>
                <a:gd name="T55" fmla="*/ 72 h 83"/>
                <a:gd name="T56" fmla="*/ 2 w 18"/>
                <a:gd name="T57" fmla="*/ 72 h 83"/>
                <a:gd name="T58" fmla="*/ 0 w 18"/>
                <a:gd name="T59" fmla="*/ 50 h 83"/>
                <a:gd name="T60" fmla="*/ 1 w 18"/>
                <a:gd name="T61" fmla="*/ 29 h 83"/>
                <a:gd name="T62" fmla="*/ 0 w 18"/>
                <a:gd name="T63" fmla="*/ 7 h 83"/>
                <a:gd name="T64" fmla="*/ 0 w 18"/>
                <a:gd name="T65" fmla="*/ 7 h 83"/>
                <a:gd name="T66" fmla="*/ 0 w 18"/>
                <a:gd name="T67" fmla="*/ 4 h 83"/>
                <a:gd name="T68" fmla="*/ 3 w 18"/>
                <a:gd name="T69" fmla="*/ 1 h 83"/>
                <a:gd name="T70" fmla="*/ 6 w 18"/>
                <a:gd name="T71" fmla="*/ 0 h 83"/>
                <a:gd name="T72" fmla="*/ 6 w 18"/>
                <a:gd name="T73" fmla="*/ 0 h 83"/>
                <a:gd name="T74" fmla="*/ 10 w 18"/>
                <a:gd name="T75" fmla="*/ 1 h 83"/>
                <a:gd name="T76" fmla="*/ 12 w 18"/>
                <a:gd name="T77" fmla="*/ 3 h 83"/>
                <a:gd name="T78" fmla="*/ 13 w 18"/>
                <a:gd name="T79" fmla="*/ 6 h 83"/>
                <a:gd name="T80" fmla="*/ 13 w 18"/>
                <a:gd name="T81" fmla="*/ 6 h 8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8"/>
                <a:gd name="T124" fmla="*/ 0 h 83"/>
                <a:gd name="T125" fmla="*/ 18 w 18"/>
                <a:gd name="T126" fmla="*/ 83 h 8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8" h="83">
                  <a:moveTo>
                    <a:pt x="13" y="6"/>
                  </a:moveTo>
                  <a:lnTo>
                    <a:pt x="14" y="17"/>
                  </a:lnTo>
                  <a:lnTo>
                    <a:pt x="15" y="28"/>
                  </a:lnTo>
                  <a:lnTo>
                    <a:pt x="14" y="39"/>
                  </a:lnTo>
                  <a:lnTo>
                    <a:pt x="14" y="50"/>
                  </a:lnTo>
                  <a:lnTo>
                    <a:pt x="14" y="60"/>
                  </a:lnTo>
                  <a:lnTo>
                    <a:pt x="15" y="71"/>
                  </a:lnTo>
                  <a:lnTo>
                    <a:pt x="16" y="71"/>
                  </a:lnTo>
                  <a:lnTo>
                    <a:pt x="16" y="72"/>
                  </a:lnTo>
                  <a:lnTo>
                    <a:pt x="17" y="73"/>
                  </a:lnTo>
                  <a:lnTo>
                    <a:pt x="18" y="76"/>
                  </a:lnTo>
                  <a:lnTo>
                    <a:pt x="17" y="80"/>
                  </a:lnTo>
                  <a:lnTo>
                    <a:pt x="15" y="82"/>
                  </a:lnTo>
                  <a:lnTo>
                    <a:pt x="11" y="83"/>
                  </a:lnTo>
                  <a:lnTo>
                    <a:pt x="8" y="82"/>
                  </a:lnTo>
                  <a:lnTo>
                    <a:pt x="5" y="80"/>
                  </a:lnTo>
                  <a:lnTo>
                    <a:pt x="4" y="77"/>
                  </a:lnTo>
                  <a:lnTo>
                    <a:pt x="2" y="75"/>
                  </a:lnTo>
                  <a:lnTo>
                    <a:pt x="2" y="72"/>
                  </a:lnTo>
                  <a:lnTo>
                    <a:pt x="0" y="50"/>
                  </a:lnTo>
                  <a:lnTo>
                    <a:pt x="1" y="29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10" y="1"/>
                  </a:lnTo>
                  <a:lnTo>
                    <a:pt x="12" y="3"/>
                  </a:lnTo>
                  <a:lnTo>
                    <a:pt x="13" y="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35" name="Freeform 838"/>
            <p:cNvSpPr>
              <a:spLocks/>
            </p:cNvSpPr>
            <p:nvPr/>
          </p:nvSpPr>
          <p:spPr bwMode="auto">
            <a:xfrm>
              <a:off x="153" y="1442"/>
              <a:ext cx="17" cy="90"/>
            </a:xfrm>
            <a:custGeom>
              <a:avLst/>
              <a:gdLst>
                <a:gd name="T0" fmla="*/ 12 w 17"/>
                <a:gd name="T1" fmla="*/ 3 h 90"/>
                <a:gd name="T2" fmla="*/ 17 w 17"/>
                <a:gd name="T3" fmla="*/ 15 h 90"/>
                <a:gd name="T4" fmla="*/ 17 w 17"/>
                <a:gd name="T5" fmla="*/ 29 h 90"/>
                <a:gd name="T6" fmla="*/ 15 w 17"/>
                <a:gd name="T7" fmla="*/ 42 h 90"/>
                <a:gd name="T8" fmla="*/ 15 w 17"/>
                <a:gd name="T9" fmla="*/ 42 h 90"/>
                <a:gd name="T10" fmla="*/ 15 w 17"/>
                <a:gd name="T11" fmla="*/ 47 h 90"/>
                <a:gd name="T12" fmla="*/ 14 w 17"/>
                <a:gd name="T13" fmla="*/ 53 h 90"/>
                <a:gd name="T14" fmla="*/ 15 w 17"/>
                <a:gd name="T15" fmla="*/ 58 h 90"/>
                <a:gd name="T16" fmla="*/ 15 w 17"/>
                <a:gd name="T17" fmla="*/ 58 h 90"/>
                <a:gd name="T18" fmla="*/ 16 w 17"/>
                <a:gd name="T19" fmla="*/ 67 h 90"/>
                <a:gd name="T20" fmla="*/ 16 w 17"/>
                <a:gd name="T21" fmla="*/ 75 h 90"/>
                <a:gd name="T22" fmla="*/ 16 w 17"/>
                <a:gd name="T23" fmla="*/ 83 h 90"/>
                <a:gd name="T24" fmla="*/ 16 w 17"/>
                <a:gd name="T25" fmla="*/ 83 h 90"/>
                <a:gd name="T26" fmla="*/ 15 w 17"/>
                <a:gd name="T27" fmla="*/ 87 h 90"/>
                <a:gd name="T28" fmla="*/ 13 w 17"/>
                <a:gd name="T29" fmla="*/ 89 h 90"/>
                <a:gd name="T30" fmla="*/ 9 w 17"/>
                <a:gd name="T31" fmla="*/ 90 h 90"/>
                <a:gd name="T32" fmla="*/ 9 w 17"/>
                <a:gd name="T33" fmla="*/ 90 h 90"/>
                <a:gd name="T34" fmla="*/ 6 w 17"/>
                <a:gd name="T35" fmla="*/ 89 h 90"/>
                <a:gd name="T36" fmla="*/ 3 w 17"/>
                <a:gd name="T37" fmla="*/ 86 h 90"/>
                <a:gd name="T38" fmla="*/ 3 w 17"/>
                <a:gd name="T39" fmla="*/ 83 h 90"/>
                <a:gd name="T40" fmla="*/ 3 w 17"/>
                <a:gd name="T41" fmla="*/ 83 h 90"/>
                <a:gd name="T42" fmla="*/ 3 w 17"/>
                <a:gd name="T43" fmla="*/ 74 h 90"/>
                <a:gd name="T44" fmla="*/ 2 w 17"/>
                <a:gd name="T45" fmla="*/ 66 h 90"/>
                <a:gd name="T46" fmla="*/ 1 w 17"/>
                <a:gd name="T47" fmla="*/ 57 h 90"/>
                <a:gd name="T48" fmla="*/ 1 w 17"/>
                <a:gd name="T49" fmla="*/ 57 h 90"/>
                <a:gd name="T50" fmla="*/ 1 w 17"/>
                <a:gd name="T51" fmla="*/ 48 h 90"/>
                <a:gd name="T52" fmla="*/ 2 w 17"/>
                <a:gd name="T53" fmla="*/ 39 h 90"/>
                <a:gd name="T54" fmla="*/ 3 w 17"/>
                <a:gd name="T55" fmla="*/ 31 h 90"/>
                <a:gd name="T56" fmla="*/ 3 w 17"/>
                <a:gd name="T57" fmla="*/ 31 h 90"/>
                <a:gd name="T58" fmla="*/ 4 w 17"/>
                <a:gd name="T59" fmla="*/ 24 h 90"/>
                <a:gd name="T60" fmla="*/ 4 w 17"/>
                <a:gd name="T61" fmla="*/ 17 h 90"/>
                <a:gd name="T62" fmla="*/ 1 w 17"/>
                <a:gd name="T63" fmla="*/ 11 h 90"/>
                <a:gd name="T64" fmla="*/ 1 w 17"/>
                <a:gd name="T65" fmla="*/ 11 h 90"/>
                <a:gd name="T66" fmla="*/ 0 w 17"/>
                <a:gd name="T67" fmla="*/ 8 h 90"/>
                <a:gd name="T68" fmla="*/ 0 w 17"/>
                <a:gd name="T69" fmla="*/ 4 h 90"/>
                <a:gd name="T70" fmla="*/ 3 w 17"/>
                <a:gd name="T71" fmla="*/ 2 h 90"/>
                <a:gd name="T72" fmla="*/ 3 w 17"/>
                <a:gd name="T73" fmla="*/ 2 h 90"/>
                <a:gd name="T74" fmla="*/ 6 w 17"/>
                <a:gd name="T75" fmla="*/ 0 h 90"/>
                <a:gd name="T76" fmla="*/ 9 w 17"/>
                <a:gd name="T77" fmla="*/ 1 h 90"/>
                <a:gd name="T78" fmla="*/ 12 w 17"/>
                <a:gd name="T79" fmla="*/ 3 h 90"/>
                <a:gd name="T80" fmla="*/ 12 w 17"/>
                <a:gd name="T81" fmla="*/ 3 h 9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7"/>
                <a:gd name="T124" fmla="*/ 0 h 90"/>
                <a:gd name="T125" fmla="*/ 17 w 17"/>
                <a:gd name="T126" fmla="*/ 90 h 9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7" h="90">
                  <a:moveTo>
                    <a:pt x="12" y="3"/>
                  </a:moveTo>
                  <a:lnTo>
                    <a:pt x="17" y="15"/>
                  </a:lnTo>
                  <a:lnTo>
                    <a:pt x="17" y="29"/>
                  </a:lnTo>
                  <a:lnTo>
                    <a:pt x="15" y="42"/>
                  </a:lnTo>
                  <a:lnTo>
                    <a:pt x="15" y="47"/>
                  </a:lnTo>
                  <a:lnTo>
                    <a:pt x="14" y="53"/>
                  </a:lnTo>
                  <a:lnTo>
                    <a:pt x="15" y="58"/>
                  </a:lnTo>
                  <a:lnTo>
                    <a:pt x="16" y="67"/>
                  </a:lnTo>
                  <a:lnTo>
                    <a:pt x="16" y="75"/>
                  </a:lnTo>
                  <a:lnTo>
                    <a:pt x="16" y="83"/>
                  </a:lnTo>
                  <a:lnTo>
                    <a:pt x="15" y="87"/>
                  </a:lnTo>
                  <a:lnTo>
                    <a:pt x="13" y="89"/>
                  </a:lnTo>
                  <a:lnTo>
                    <a:pt x="9" y="90"/>
                  </a:lnTo>
                  <a:lnTo>
                    <a:pt x="6" y="89"/>
                  </a:lnTo>
                  <a:lnTo>
                    <a:pt x="3" y="86"/>
                  </a:lnTo>
                  <a:lnTo>
                    <a:pt x="3" y="83"/>
                  </a:lnTo>
                  <a:lnTo>
                    <a:pt x="3" y="74"/>
                  </a:lnTo>
                  <a:lnTo>
                    <a:pt x="2" y="66"/>
                  </a:lnTo>
                  <a:lnTo>
                    <a:pt x="1" y="57"/>
                  </a:lnTo>
                  <a:lnTo>
                    <a:pt x="1" y="48"/>
                  </a:lnTo>
                  <a:lnTo>
                    <a:pt x="2" y="39"/>
                  </a:lnTo>
                  <a:lnTo>
                    <a:pt x="3" y="31"/>
                  </a:lnTo>
                  <a:lnTo>
                    <a:pt x="4" y="24"/>
                  </a:lnTo>
                  <a:lnTo>
                    <a:pt x="4" y="17"/>
                  </a:lnTo>
                  <a:lnTo>
                    <a:pt x="1" y="11"/>
                  </a:lnTo>
                  <a:lnTo>
                    <a:pt x="0" y="8"/>
                  </a:lnTo>
                  <a:lnTo>
                    <a:pt x="0" y="4"/>
                  </a:lnTo>
                  <a:lnTo>
                    <a:pt x="3" y="2"/>
                  </a:lnTo>
                  <a:lnTo>
                    <a:pt x="6" y="0"/>
                  </a:lnTo>
                  <a:lnTo>
                    <a:pt x="9" y="1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36" name="Freeform 839"/>
            <p:cNvSpPr>
              <a:spLocks/>
            </p:cNvSpPr>
            <p:nvPr/>
          </p:nvSpPr>
          <p:spPr bwMode="auto">
            <a:xfrm>
              <a:off x="347" y="1493"/>
              <a:ext cx="47" cy="47"/>
            </a:xfrm>
            <a:custGeom>
              <a:avLst/>
              <a:gdLst>
                <a:gd name="T0" fmla="*/ 6 w 47"/>
                <a:gd name="T1" fmla="*/ 40 h 47"/>
                <a:gd name="T2" fmla="*/ 0 w 47"/>
                <a:gd name="T3" fmla="*/ 30 h 47"/>
                <a:gd name="T4" fmla="*/ 0 w 47"/>
                <a:gd name="T5" fmla="*/ 18 h 47"/>
                <a:gd name="T6" fmla="*/ 6 w 47"/>
                <a:gd name="T7" fmla="*/ 6 h 47"/>
                <a:gd name="T8" fmla="*/ 6 w 47"/>
                <a:gd name="T9" fmla="*/ 6 h 47"/>
                <a:gd name="T10" fmla="*/ 18 w 47"/>
                <a:gd name="T11" fmla="*/ 0 h 47"/>
                <a:gd name="T12" fmla="*/ 30 w 47"/>
                <a:gd name="T13" fmla="*/ 0 h 47"/>
                <a:gd name="T14" fmla="*/ 40 w 47"/>
                <a:gd name="T15" fmla="*/ 6 h 47"/>
                <a:gd name="T16" fmla="*/ 40 w 47"/>
                <a:gd name="T17" fmla="*/ 6 h 47"/>
                <a:gd name="T18" fmla="*/ 47 w 47"/>
                <a:gd name="T19" fmla="*/ 18 h 47"/>
                <a:gd name="T20" fmla="*/ 47 w 47"/>
                <a:gd name="T21" fmla="*/ 30 h 47"/>
                <a:gd name="T22" fmla="*/ 40 w 47"/>
                <a:gd name="T23" fmla="*/ 40 h 47"/>
                <a:gd name="T24" fmla="*/ 40 w 47"/>
                <a:gd name="T25" fmla="*/ 40 h 47"/>
                <a:gd name="T26" fmla="*/ 30 w 47"/>
                <a:gd name="T27" fmla="*/ 47 h 47"/>
                <a:gd name="T28" fmla="*/ 18 w 47"/>
                <a:gd name="T29" fmla="*/ 47 h 47"/>
                <a:gd name="T30" fmla="*/ 6 w 47"/>
                <a:gd name="T31" fmla="*/ 40 h 47"/>
                <a:gd name="T32" fmla="*/ 6 w 47"/>
                <a:gd name="T33" fmla="*/ 40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6" y="40"/>
                  </a:moveTo>
                  <a:lnTo>
                    <a:pt x="0" y="30"/>
                  </a:lnTo>
                  <a:lnTo>
                    <a:pt x="0" y="18"/>
                  </a:lnTo>
                  <a:lnTo>
                    <a:pt x="6" y="6"/>
                  </a:lnTo>
                  <a:lnTo>
                    <a:pt x="18" y="0"/>
                  </a:lnTo>
                  <a:lnTo>
                    <a:pt x="30" y="0"/>
                  </a:lnTo>
                  <a:lnTo>
                    <a:pt x="40" y="6"/>
                  </a:lnTo>
                  <a:lnTo>
                    <a:pt x="47" y="18"/>
                  </a:lnTo>
                  <a:lnTo>
                    <a:pt x="47" y="30"/>
                  </a:lnTo>
                  <a:lnTo>
                    <a:pt x="40" y="40"/>
                  </a:lnTo>
                  <a:lnTo>
                    <a:pt x="30" y="47"/>
                  </a:lnTo>
                  <a:lnTo>
                    <a:pt x="18" y="47"/>
                  </a:lnTo>
                  <a:lnTo>
                    <a:pt x="6" y="4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37" name="Freeform 840"/>
            <p:cNvSpPr>
              <a:spLocks/>
            </p:cNvSpPr>
            <p:nvPr/>
          </p:nvSpPr>
          <p:spPr bwMode="auto">
            <a:xfrm>
              <a:off x="310" y="1461"/>
              <a:ext cx="48" cy="49"/>
            </a:xfrm>
            <a:custGeom>
              <a:avLst/>
              <a:gdLst>
                <a:gd name="T0" fmla="*/ 9 w 48"/>
                <a:gd name="T1" fmla="*/ 44 h 49"/>
                <a:gd name="T2" fmla="*/ 2 w 48"/>
                <a:gd name="T3" fmla="*/ 34 h 49"/>
                <a:gd name="T4" fmla="*/ 0 w 48"/>
                <a:gd name="T5" fmla="*/ 22 h 49"/>
                <a:gd name="T6" fmla="*/ 4 w 48"/>
                <a:gd name="T7" fmla="*/ 10 h 49"/>
                <a:gd name="T8" fmla="*/ 4 w 48"/>
                <a:gd name="T9" fmla="*/ 10 h 49"/>
                <a:gd name="T10" fmla="*/ 14 w 48"/>
                <a:gd name="T11" fmla="*/ 2 h 49"/>
                <a:gd name="T12" fmla="*/ 26 w 48"/>
                <a:gd name="T13" fmla="*/ 0 h 49"/>
                <a:gd name="T14" fmla="*/ 38 w 48"/>
                <a:gd name="T15" fmla="*/ 4 h 49"/>
                <a:gd name="T16" fmla="*/ 38 w 48"/>
                <a:gd name="T17" fmla="*/ 4 h 49"/>
                <a:gd name="T18" fmla="*/ 46 w 48"/>
                <a:gd name="T19" fmla="*/ 15 h 49"/>
                <a:gd name="T20" fmla="*/ 48 w 48"/>
                <a:gd name="T21" fmla="*/ 27 h 49"/>
                <a:gd name="T22" fmla="*/ 43 w 48"/>
                <a:gd name="T23" fmla="*/ 38 h 49"/>
                <a:gd name="T24" fmla="*/ 43 w 48"/>
                <a:gd name="T25" fmla="*/ 38 h 49"/>
                <a:gd name="T26" fmla="*/ 34 w 48"/>
                <a:gd name="T27" fmla="*/ 47 h 49"/>
                <a:gd name="T28" fmla="*/ 22 w 48"/>
                <a:gd name="T29" fmla="*/ 49 h 49"/>
                <a:gd name="T30" fmla="*/ 9 w 48"/>
                <a:gd name="T31" fmla="*/ 44 h 49"/>
                <a:gd name="T32" fmla="*/ 9 w 48"/>
                <a:gd name="T33" fmla="*/ 44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9" y="44"/>
                  </a:moveTo>
                  <a:lnTo>
                    <a:pt x="2" y="34"/>
                  </a:lnTo>
                  <a:lnTo>
                    <a:pt x="0" y="22"/>
                  </a:lnTo>
                  <a:lnTo>
                    <a:pt x="4" y="10"/>
                  </a:lnTo>
                  <a:lnTo>
                    <a:pt x="14" y="2"/>
                  </a:lnTo>
                  <a:lnTo>
                    <a:pt x="26" y="0"/>
                  </a:lnTo>
                  <a:lnTo>
                    <a:pt x="38" y="4"/>
                  </a:lnTo>
                  <a:lnTo>
                    <a:pt x="46" y="15"/>
                  </a:lnTo>
                  <a:lnTo>
                    <a:pt x="48" y="27"/>
                  </a:lnTo>
                  <a:lnTo>
                    <a:pt x="43" y="38"/>
                  </a:lnTo>
                  <a:lnTo>
                    <a:pt x="34" y="47"/>
                  </a:lnTo>
                  <a:lnTo>
                    <a:pt x="22" y="49"/>
                  </a:lnTo>
                  <a:lnTo>
                    <a:pt x="9" y="44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38" name="Freeform 841"/>
            <p:cNvSpPr>
              <a:spLocks/>
            </p:cNvSpPr>
            <p:nvPr/>
          </p:nvSpPr>
          <p:spPr bwMode="auto">
            <a:xfrm>
              <a:off x="268" y="1439"/>
              <a:ext cx="47" cy="47"/>
            </a:xfrm>
            <a:custGeom>
              <a:avLst/>
              <a:gdLst>
                <a:gd name="T0" fmla="*/ 15 w 47"/>
                <a:gd name="T1" fmla="*/ 46 h 47"/>
                <a:gd name="T2" fmla="*/ 4 w 47"/>
                <a:gd name="T3" fmla="*/ 38 h 47"/>
                <a:gd name="T4" fmla="*/ 0 w 47"/>
                <a:gd name="T5" fmla="*/ 27 h 47"/>
                <a:gd name="T6" fmla="*/ 1 w 47"/>
                <a:gd name="T7" fmla="*/ 14 h 47"/>
                <a:gd name="T8" fmla="*/ 1 w 47"/>
                <a:gd name="T9" fmla="*/ 14 h 47"/>
                <a:gd name="T10" fmla="*/ 8 w 47"/>
                <a:gd name="T11" fmla="*/ 4 h 47"/>
                <a:gd name="T12" fmla="*/ 20 w 47"/>
                <a:gd name="T13" fmla="*/ 0 h 47"/>
                <a:gd name="T14" fmla="*/ 32 w 47"/>
                <a:gd name="T15" fmla="*/ 1 h 47"/>
                <a:gd name="T16" fmla="*/ 32 w 47"/>
                <a:gd name="T17" fmla="*/ 1 h 47"/>
                <a:gd name="T18" fmla="*/ 42 w 47"/>
                <a:gd name="T19" fmla="*/ 8 h 47"/>
                <a:gd name="T20" fmla="*/ 47 w 47"/>
                <a:gd name="T21" fmla="*/ 19 h 47"/>
                <a:gd name="T22" fmla="*/ 46 w 47"/>
                <a:gd name="T23" fmla="*/ 32 h 47"/>
                <a:gd name="T24" fmla="*/ 46 w 47"/>
                <a:gd name="T25" fmla="*/ 32 h 47"/>
                <a:gd name="T26" fmla="*/ 39 w 47"/>
                <a:gd name="T27" fmla="*/ 42 h 47"/>
                <a:gd name="T28" fmla="*/ 27 w 47"/>
                <a:gd name="T29" fmla="*/ 47 h 47"/>
                <a:gd name="T30" fmla="*/ 15 w 47"/>
                <a:gd name="T31" fmla="*/ 46 h 47"/>
                <a:gd name="T32" fmla="*/ 15 w 47"/>
                <a:gd name="T33" fmla="*/ 46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15" y="46"/>
                  </a:moveTo>
                  <a:lnTo>
                    <a:pt x="4" y="38"/>
                  </a:lnTo>
                  <a:lnTo>
                    <a:pt x="0" y="27"/>
                  </a:lnTo>
                  <a:lnTo>
                    <a:pt x="1" y="14"/>
                  </a:lnTo>
                  <a:lnTo>
                    <a:pt x="8" y="4"/>
                  </a:lnTo>
                  <a:lnTo>
                    <a:pt x="20" y="0"/>
                  </a:lnTo>
                  <a:lnTo>
                    <a:pt x="32" y="1"/>
                  </a:lnTo>
                  <a:lnTo>
                    <a:pt x="42" y="8"/>
                  </a:lnTo>
                  <a:lnTo>
                    <a:pt x="47" y="19"/>
                  </a:lnTo>
                  <a:lnTo>
                    <a:pt x="46" y="32"/>
                  </a:lnTo>
                  <a:lnTo>
                    <a:pt x="39" y="42"/>
                  </a:lnTo>
                  <a:lnTo>
                    <a:pt x="27" y="47"/>
                  </a:lnTo>
                  <a:lnTo>
                    <a:pt x="15" y="4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39" name="Freeform 842"/>
            <p:cNvSpPr>
              <a:spLocks/>
            </p:cNvSpPr>
            <p:nvPr/>
          </p:nvSpPr>
          <p:spPr bwMode="auto">
            <a:xfrm>
              <a:off x="222" y="1424"/>
              <a:ext cx="47" cy="47"/>
            </a:xfrm>
            <a:custGeom>
              <a:avLst/>
              <a:gdLst>
                <a:gd name="T0" fmla="*/ 17 w 47"/>
                <a:gd name="T1" fmla="*/ 47 h 47"/>
                <a:gd name="T2" fmla="*/ 6 w 47"/>
                <a:gd name="T3" fmla="*/ 40 h 47"/>
                <a:gd name="T4" fmla="*/ 0 w 47"/>
                <a:gd name="T5" fmla="*/ 30 h 47"/>
                <a:gd name="T6" fmla="*/ 0 w 47"/>
                <a:gd name="T7" fmla="*/ 17 h 47"/>
                <a:gd name="T8" fmla="*/ 0 w 47"/>
                <a:gd name="T9" fmla="*/ 17 h 47"/>
                <a:gd name="T10" fmla="*/ 7 w 47"/>
                <a:gd name="T11" fmla="*/ 6 h 47"/>
                <a:gd name="T12" fmla="*/ 17 w 47"/>
                <a:gd name="T13" fmla="*/ 0 h 47"/>
                <a:gd name="T14" fmla="*/ 30 w 47"/>
                <a:gd name="T15" fmla="*/ 0 h 47"/>
                <a:gd name="T16" fmla="*/ 30 w 47"/>
                <a:gd name="T17" fmla="*/ 0 h 47"/>
                <a:gd name="T18" fmla="*/ 41 w 47"/>
                <a:gd name="T19" fmla="*/ 7 h 47"/>
                <a:gd name="T20" fmla="*/ 47 w 47"/>
                <a:gd name="T21" fmla="*/ 17 h 47"/>
                <a:gd name="T22" fmla="*/ 47 w 47"/>
                <a:gd name="T23" fmla="*/ 29 h 47"/>
                <a:gd name="T24" fmla="*/ 47 w 47"/>
                <a:gd name="T25" fmla="*/ 29 h 47"/>
                <a:gd name="T26" fmla="*/ 41 w 47"/>
                <a:gd name="T27" fmla="*/ 40 h 47"/>
                <a:gd name="T28" fmla="*/ 30 w 47"/>
                <a:gd name="T29" fmla="*/ 47 h 47"/>
                <a:gd name="T30" fmla="*/ 17 w 47"/>
                <a:gd name="T31" fmla="*/ 47 h 47"/>
                <a:gd name="T32" fmla="*/ 17 w 47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17" y="47"/>
                  </a:moveTo>
                  <a:lnTo>
                    <a:pt x="6" y="40"/>
                  </a:lnTo>
                  <a:lnTo>
                    <a:pt x="0" y="30"/>
                  </a:lnTo>
                  <a:lnTo>
                    <a:pt x="0" y="17"/>
                  </a:lnTo>
                  <a:lnTo>
                    <a:pt x="7" y="6"/>
                  </a:lnTo>
                  <a:lnTo>
                    <a:pt x="17" y="0"/>
                  </a:lnTo>
                  <a:lnTo>
                    <a:pt x="30" y="0"/>
                  </a:lnTo>
                  <a:lnTo>
                    <a:pt x="41" y="7"/>
                  </a:lnTo>
                  <a:lnTo>
                    <a:pt x="47" y="17"/>
                  </a:lnTo>
                  <a:lnTo>
                    <a:pt x="47" y="29"/>
                  </a:lnTo>
                  <a:lnTo>
                    <a:pt x="41" y="40"/>
                  </a:lnTo>
                  <a:lnTo>
                    <a:pt x="30" y="47"/>
                  </a:lnTo>
                  <a:lnTo>
                    <a:pt x="17" y="47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40" name="Freeform 843"/>
            <p:cNvSpPr>
              <a:spLocks/>
            </p:cNvSpPr>
            <p:nvPr/>
          </p:nvSpPr>
          <p:spPr bwMode="auto">
            <a:xfrm>
              <a:off x="174" y="1415"/>
              <a:ext cx="48" cy="48"/>
            </a:xfrm>
            <a:custGeom>
              <a:avLst/>
              <a:gdLst>
                <a:gd name="T0" fmla="*/ 22 w 48"/>
                <a:gd name="T1" fmla="*/ 48 h 48"/>
                <a:gd name="T2" fmla="*/ 10 w 48"/>
                <a:gd name="T3" fmla="*/ 44 h 48"/>
                <a:gd name="T4" fmla="*/ 2 w 48"/>
                <a:gd name="T5" fmla="*/ 35 h 48"/>
                <a:gd name="T6" fmla="*/ 0 w 48"/>
                <a:gd name="T7" fmla="*/ 23 h 48"/>
                <a:gd name="T8" fmla="*/ 0 w 48"/>
                <a:gd name="T9" fmla="*/ 23 h 48"/>
                <a:gd name="T10" fmla="*/ 4 w 48"/>
                <a:gd name="T11" fmla="*/ 10 h 48"/>
                <a:gd name="T12" fmla="*/ 14 w 48"/>
                <a:gd name="T13" fmla="*/ 3 h 48"/>
                <a:gd name="T14" fmla="*/ 26 w 48"/>
                <a:gd name="T15" fmla="*/ 0 h 48"/>
                <a:gd name="T16" fmla="*/ 26 w 48"/>
                <a:gd name="T17" fmla="*/ 0 h 48"/>
                <a:gd name="T18" fmla="*/ 38 w 48"/>
                <a:gd name="T19" fmla="*/ 4 h 48"/>
                <a:gd name="T20" fmla="*/ 46 w 48"/>
                <a:gd name="T21" fmla="*/ 14 h 48"/>
                <a:gd name="T22" fmla="*/ 48 w 48"/>
                <a:gd name="T23" fmla="*/ 26 h 48"/>
                <a:gd name="T24" fmla="*/ 48 w 48"/>
                <a:gd name="T25" fmla="*/ 26 h 48"/>
                <a:gd name="T26" fmla="*/ 44 w 48"/>
                <a:gd name="T27" fmla="*/ 38 h 48"/>
                <a:gd name="T28" fmla="*/ 35 w 48"/>
                <a:gd name="T29" fmla="*/ 46 h 48"/>
                <a:gd name="T30" fmla="*/ 22 w 48"/>
                <a:gd name="T31" fmla="*/ 48 h 48"/>
                <a:gd name="T32" fmla="*/ 22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2" y="48"/>
                  </a:moveTo>
                  <a:lnTo>
                    <a:pt x="10" y="44"/>
                  </a:lnTo>
                  <a:lnTo>
                    <a:pt x="2" y="35"/>
                  </a:lnTo>
                  <a:lnTo>
                    <a:pt x="0" y="23"/>
                  </a:lnTo>
                  <a:lnTo>
                    <a:pt x="4" y="10"/>
                  </a:lnTo>
                  <a:lnTo>
                    <a:pt x="14" y="3"/>
                  </a:lnTo>
                  <a:lnTo>
                    <a:pt x="26" y="0"/>
                  </a:lnTo>
                  <a:lnTo>
                    <a:pt x="38" y="4"/>
                  </a:lnTo>
                  <a:lnTo>
                    <a:pt x="46" y="14"/>
                  </a:lnTo>
                  <a:lnTo>
                    <a:pt x="48" y="26"/>
                  </a:lnTo>
                  <a:lnTo>
                    <a:pt x="44" y="38"/>
                  </a:lnTo>
                  <a:lnTo>
                    <a:pt x="35" y="46"/>
                  </a:lnTo>
                  <a:lnTo>
                    <a:pt x="22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41" name="Freeform 844"/>
            <p:cNvSpPr>
              <a:spLocks/>
            </p:cNvSpPr>
            <p:nvPr/>
          </p:nvSpPr>
          <p:spPr bwMode="auto">
            <a:xfrm>
              <a:off x="125" y="1413"/>
              <a:ext cx="49" cy="48"/>
            </a:xfrm>
            <a:custGeom>
              <a:avLst/>
              <a:gdLst>
                <a:gd name="T0" fmla="*/ 24 w 49"/>
                <a:gd name="T1" fmla="*/ 48 h 48"/>
                <a:gd name="T2" fmla="*/ 12 w 49"/>
                <a:gd name="T3" fmla="*/ 44 h 48"/>
                <a:gd name="T4" fmla="*/ 3 w 49"/>
                <a:gd name="T5" fmla="*/ 35 h 48"/>
                <a:gd name="T6" fmla="*/ 0 w 49"/>
                <a:gd name="T7" fmla="*/ 23 h 48"/>
                <a:gd name="T8" fmla="*/ 0 w 49"/>
                <a:gd name="T9" fmla="*/ 23 h 48"/>
                <a:gd name="T10" fmla="*/ 4 w 49"/>
                <a:gd name="T11" fmla="*/ 11 h 48"/>
                <a:gd name="T12" fmla="*/ 13 w 49"/>
                <a:gd name="T13" fmla="*/ 3 h 48"/>
                <a:gd name="T14" fmla="*/ 26 w 49"/>
                <a:gd name="T15" fmla="*/ 0 h 48"/>
                <a:gd name="T16" fmla="*/ 26 w 49"/>
                <a:gd name="T17" fmla="*/ 0 h 48"/>
                <a:gd name="T18" fmla="*/ 38 w 49"/>
                <a:gd name="T19" fmla="*/ 3 h 48"/>
                <a:gd name="T20" fmla="*/ 46 w 49"/>
                <a:gd name="T21" fmla="*/ 12 h 48"/>
                <a:gd name="T22" fmla="*/ 49 w 49"/>
                <a:gd name="T23" fmla="*/ 25 h 48"/>
                <a:gd name="T24" fmla="*/ 49 w 49"/>
                <a:gd name="T25" fmla="*/ 25 h 48"/>
                <a:gd name="T26" fmla="*/ 45 w 49"/>
                <a:gd name="T27" fmla="*/ 37 h 48"/>
                <a:gd name="T28" fmla="*/ 36 w 49"/>
                <a:gd name="T29" fmla="*/ 45 h 48"/>
                <a:gd name="T30" fmla="*/ 24 w 49"/>
                <a:gd name="T31" fmla="*/ 48 h 48"/>
                <a:gd name="T32" fmla="*/ 24 w 49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4" y="48"/>
                  </a:moveTo>
                  <a:lnTo>
                    <a:pt x="12" y="44"/>
                  </a:lnTo>
                  <a:lnTo>
                    <a:pt x="3" y="35"/>
                  </a:lnTo>
                  <a:lnTo>
                    <a:pt x="0" y="23"/>
                  </a:lnTo>
                  <a:lnTo>
                    <a:pt x="4" y="11"/>
                  </a:lnTo>
                  <a:lnTo>
                    <a:pt x="13" y="3"/>
                  </a:lnTo>
                  <a:lnTo>
                    <a:pt x="26" y="0"/>
                  </a:lnTo>
                  <a:lnTo>
                    <a:pt x="38" y="3"/>
                  </a:lnTo>
                  <a:lnTo>
                    <a:pt x="46" y="12"/>
                  </a:lnTo>
                  <a:lnTo>
                    <a:pt x="49" y="25"/>
                  </a:lnTo>
                  <a:lnTo>
                    <a:pt x="45" y="37"/>
                  </a:lnTo>
                  <a:lnTo>
                    <a:pt x="36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42" name="Freeform 845"/>
            <p:cNvSpPr>
              <a:spLocks/>
            </p:cNvSpPr>
            <p:nvPr/>
          </p:nvSpPr>
          <p:spPr bwMode="auto">
            <a:xfrm>
              <a:off x="111" y="1414"/>
              <a:ext cx="14" cy="44"/>
            </a:xfrm>
            <a:custGeom>
              <a:avLst/>
              <a:gdLst>
                <a:gd name="T0" fmla="*/ 0 w 14"/>
                <a:gd name="T1" fmla="*/ 0 h 44"/>
                <a:gd name="T2" fmla="*/ 8 w 14"/>
                <a:gd name="T3" fmla="*/ 5 h 44"/>
                <a:gd name="T4" fmla="*/ 13 w 14"/>
                <a:gd name="T5" fmla="*/ 12 h 44"/>
                <a:gd name="T6" fmla="*/ 14 w 14"/>
                <a:gd name="T7" fmla="*/ 22 h 44"/>
                <a:gd name="T8" fmla="*/ 14 w 14"/>
                <a:gd name="T9" fmla="*/ 22 h 44"/>
                <a:gd name="T10" fmla="*/ 13 w 14"/>
                <a:gd name="T11" fmla="*/ 32 h 44"/>
                <a:gd name="T12" fmla="*/ 7 w 14"/>
                <a:gd name="T13" fmla="*/ 39 h 44"/>
                <a:gd name="T14" fmla="*/ 0 w 14"/>
                <a:gd name="T15" fmla="*/ 44 h 44"/>
                <a:gd name="T16" fmla="*/ 0 w 14"/>
                <a:gd name="T17" fmla="*/ 0 h 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"/>
                <a:gd name="T28" fmla="*/ 0 h 44"/>
                <a:gd name="T29" fmla="*/ 14 w 14"/>
                <a:gd name="T30" fmla="*/ 44 h 4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" h="44">
                  <a:moveTo>
                    <a:pt x="0" y="0"/>
                  </a:moveTo>
                  <a:lnTo>
                    <a:pt x="8" y="5"/>
                  </a:lnTo>
                  <a:lnTo>
                    <a:pt x="13" y="12"/>
                  </a:lnTo>
                  <a:lnTo>
                    <a:pt x="14" y="22"/>
                  </a:lnTo>
                  <a:lnTo>
                    <a:pt x="13" y="32"/>
                  </a:lnTo>
                  <a:lnTo>
                    <a:pt x="7" y="39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43" name="Freeform 846"/>
            <p:cNvSpPr>
              <a:spLocks/>
            </p:cNvSpPr>
            <p:nvPr/>
          </p:nvSpPr>
          <p:spPr bwMode="auto">
            <a:xfrm>
              <a:off x="667" y="1733"/>
              <a:ext cx="74" cy="103"/>
            </a:xfrm>
            <a:custGeom>
              <a:avLst/>
              <a:gdLst>
                <a:gd name="T0" fmla="*/ 50 w 74"/>
                <a:gd name="T1" fmla="*/ 31 h 103"/>
                <a:gd name="T2" fmla="*/ 55 w 74"/>
                <a:gd name="T3" fmla="*/ 43 h 103"/>
                <a:gd name="T4" fmla="*/ 62 w 74"/>
                <a:gd name="T5" fmla="*/ 56 h 103"/>
                <a:gd name="T6" fmla="*/ 74 w 74"/>
                <a:gd name="T7" fmla="*/ 95 h 103"/>
                <a:gd name="T8" fmla="*/ 74 w 74"/>
                <a:gd name="T9" fmla="*/ 98 h 103"/>
                <a:gd name="T10" fmla="*/ 71 w 74"/>
                <a:gd name="T11" fmla="*/ 102 h 103"/>
                <a:gd name="T12" fmla="*/ 68 w 74"/>
                <a:gd name="T13" fmla="*/ 103 h 103"/>
                <a:gd name="T14" fmla="*/ 63 w 74"/>
                <a:gd name="T15" fmla="*/ 102 h 103"/>
                <a:gd name="T16" fmla="*/ 48 w 74"/>
                <a:gd name="T17" fmla="*/ 90 h 103"/>
                <a:gd name="T18" fmla="*/ 22 w 74"/>
                <a:gd name="T19" fmla="*/ 55 h 103"/>
                <a:gd name="T20" fmla="*/ 18 w 74"/>
                <a:gd name="T21" fmla="*/ 46 h 103"/>
                <a:gd name="T22" fmla="*/ 7 w 74"/>
                <a:gd name="T23" fmla="*/ 33 h 103"/>
                <a:gd name="T24" fmla="*/ 5 w 74"/>
                <a:gd name="T25" fmla="*/ 30 h 103"/>
                <a:gd name="T26" fmla="*/ 1 w 74"/>
                <a:gd name="T27" fmla="*/ 25 h 103"/>
                <a:gd name="T28" fmla="*/ 0 w 74"/>
                <a:gd name="T29" fmla="*/ 21 h 103"/>
                <a:gd name="T30" fmla="*/ 4 w 74"/>
                <a:gd name="T31" fmla="*/ 15 h 103"/>
                <a:gd name="T32" fmla="*/ 7 w 74"/>
                <a:gd name="T33" fmla="*/ 14 h 103"/>
                <a:gd name="T34" fmla="*/ 13 w 74"/>
                <a:gd name="T35" fmla="*/ 18 h 103"/>
                <a:gd name="T36" fmla="*/ 14 w 74"/>
                <a:gd name="T37" fmla="*/ 19 h 103"/>
                <a:gd name="T38" fmla="*/ 18 w 74"/>
                <a:gd name="T39" fmla="*/ 24 h 103"/>
                <a:gd name="T40" fmla="*/ 24 w 74"/>
                <a:gd name="T41" fmla="*/ 30 h 103"/>
                <a:gd name="T42" fmla="*/ 35 w 74"/>
                <a:gd name="T43" fmla="*/ 51 h 103"/>
                <a:gd name="T44" fmla="*/ 39 w 74"/>
                <a:gd name="T45" fmla="*/ 59 h 103"/>
                <a:gd name="T46" fmla="*/ 55 w 74"/>
                <a:gd name="T47" fmla="*/ 78 h 103"/>
                <a:gd name="T48" fmla="*/ 52 w 74"/>
                <a:gd name="T49" fmla="*/ 67 h 103"/>
                <a:gd name="T50" fmla="*/ 44 w 74"/>
                <a:gd name="T51" fmla="*/ 51 h 103"/>
                <a:gd name="T52" fmla="*/ 40 w 74"/>
                <a:gd name="T53" fmla="*/ 44 h 103"/>
                <a:gd name="T54" fmla="*/ 36 w 74"/>
                <a:gd name="T55" fmla="*/ 27 h 103"/>
                <a:gd name="T56" fmla="*/ 34 w 74"/>
                <a:gd name="T57" fmla="*/ 21 h 103"/>
                <a:gd name="T58" fmla="*/ 31 w 74"/>
                <a:gd name="T59" fmla="*/ 10 h 103"/>
                <a:gd name="T60" fmla="*/ 30 w 74"/>
                <a:gd name="T61" fmla="*/ 7 h 103"/>
                <a:gd name="T62" fmla="*/ 34 w 74"/>
                <a:gd name="T63" fmla="*/ 1 h 103"/>
                <a:gd name="T64" fmla="*/ 37 w 74"/>
                <a:gd name="T65" fmla="*/ 0 h 103"/>
                <a:gd name="T66" fmla="*/ 43 w 74"/>
                <a:gd name="T67" fmla="*/ 4 h 103"/>
                <a:gd name="T68" fmla="*/ 46 w 74"/>
                <a:gd name="T69" fmla="*/ 10 h 103"/>
                <a:gd name="T70" fmla="*/ 49 w 74"/>
                <a:gd name="T71" fmla="*/ 24 h 10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74"/>
                <a:gd name="T109" fmla="*/ 0 h 103"/>
                <a:gd name="T110" fmla="*/ 74 w 74"/>
                <a:gd name="T111" fmla="*/ 103 h 10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74" h="103">
                  <a:moveTo>
                    <a:pt x="49" y="24"/>
                  </a:moveTo>
                  <a:lnTo>
                    <a:pt x="50" y="31"/>
                  </a:lnTo>
                  <a:lnTo>
                    <a:pt x="52" y="38"/>
                  </a:lnTo>
                  <a:lnTo>
                    <a:pt x="55" y="43"/>
                  </a:lnTo>
                  <a:lnTo>
                    <a:pt x="62" y="56"/>
                  </a:lnTo>
                  <a:lnTo>
                    <a:pt x="69" y="73"/>
                  </a:lnTo>
                  <a:lnTo>
                    <a:pt x="74" y="95"/>
                  </a:lnTo>
                  <a:lnTo>
                    <a:pt x="74" y="98"/>
                  </a:lnTo>
                  <a:lnTo>
                    <a:pt x="73" y="101"/>
                  </a:lnTo>
                  <a:lnTo>
                    <a:pt x="71" y="102"/>
                  </a:lnTo>
                  <a:lnTo>
                    <a:pt x="68" y="103"/>
                  </a:lnTo>
                  <a:lnTo>
                    <a:pt x="66" y="103"/>
                  </a:lnTo>
                  <a:lnTo>
                    <a:pt x="63" y="102"/>
                  </a:lnTo>
                  <a:lnTo>
                    <a:pt x="48" y="90"/>
                  </a:lnTo>
                  <a:lnTo>
                    <a:pt x="33" y="73"/>
                  </a:lnTo>
                  <a:lnTo>
                    <a:pt x="22" y="55"/>
                  </a:lnTo>
                  <a:lnTo>
                    <a:pt x="18" y="46"/>
                  </a:lnTo>
                  <a:lnTo>
                    <a:pt x="13" y="39"/>
                  </a:lnTo>
                  <a:lnTo>
                    <a:pt x="7" y="33"/>
                  </a:lnTo>
                  <a:lnTo>
                    <a:pt x="5" y="30"/>
                  </a:lnTo>
                  <a:lnTo>
                    <a:pt x="3" y="27"/>
                  </a:lnTo>
                  <a:lnTo>
                    <a:pt x="1" y="25"/>
                  </a:lnTo>
                  <a:lnTo>
                    <a:pt x="0" y="21"/>
                  </a:lnTo>
                  <a:lnTo>
                    <a:pt x="1" y="18"/>
                  </a:lnTo>
                  <a:lnTo>
                    <a:pt x="4" y="15"/>
                  </a:lnTo>
                  <a:lnTo>
                    <a:pt x="7" y="14"/>
                  </a:lnTo>
                  <a:lnTo>
                    <a:pt x="11" y="15"/>
                  </a:lnTo>
                  <a:lnTo>
                    <a:pt x="13" y="18"/>
                  </a:lnTo>
                  <a:lnTo>
                    <a:pt x="14" y="19"/>
                  </a:lnTo>
                  <a:lnTo>
                    <a:pt x="16" y="21"/>
                  </a:lnTo>
                  <a:lnTo>
                    <a:pt x="18" y="24"/>
                  </a:lnTo>
                  <a:lnTo>
                    <a:pt x="24" y="30"/>
                  </a:lnTo>
                  <a:lnTo>
                    <a:pt x="30" y="40"/>
                  </a:lnTo>
                  <a:lnTo>
                    <a:pt x="35" y="51"/>
                  </a:lnTo>
                  <a:lnTo>
                    <a:pt x="39" y="59"/>
                  </a:lnTo>
                  <a:lnTo>
                    <a:pt x="46" y="68"/>
                  </a:lnTo>
                  <a:lnTo>
                    <a:pt x="55" y="78"/>
                  </a:lnTo>
                  <a:lnTo>
                    <a:pt x="52" y="67"/>
                  </a:lnTo>
                  <a:lnTo>
                    <a:pt x="48" y="58"/>
                  </a:lnTo>
                  <a:lnTo>
                    <a:pt x="44" y="51"/>
                  </a:lnTo>
                  <a:lnTo>
                    <a:pt x="40" y="44"/>
                  </a:lnTo>
                  <a:lnTo>
                    <a:pt x="37" y="35"/>
                  </a:lnTo>
                  <a:lnTo>
                    <a:pt x="36" y="27"/>
                  </a:lnTo>
                  <a:lnTo>
                    <a:pt x="34" y="21"/>
                  </a:lnTo>
                  <a:lnTo>
                    <a:pt x="33" y="15"/>
                  </a:lnTo>
                  <a:lnTo>
                    <a:pt x="31" y="10"/>
                  </a:lnTo>
                  <a:lnTo>
                    <a:pt x="30" y="7"/>
                  </a:lnTo>
                  <a:lnTo>
                    <a:pt x="31" y="4"/>
                  </a:lnTo>
                  <a:lnTo>
                    <a:pt x="34" y="1"/>
                  </a:lnTo>
                  <a:lnTo>
                    <a:pt x="37" y="0"/>
                  </a:lnTo>
                  <a:lnTo>
                    <a:pt x="40" y="1"/>
                  </a:lnTo>
                  <a:lnTo>
                    <a:pt x="43" y="4"/>
                  </a:lnTo>
                  <a:lnTo>
                    <a:pt x="46" y="10"/>
                  </a:lnTo>
                  <a:lnTo>
                    <a:pt x="48" y="17"/>
                  </a:lnTo>
                  <a:lnTo>
                    <a:pt x="49" y="2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44" name="Freeform 847"/>
            <p:cNvSpPr>
              <a:spLocks/>
            </p:cNvSpPr>
            <p:nvPr/>
          </p:nvSpPr>
          <p:spPr bwMode="auto">
            <a:xfrm>
              <a:off x="705" y="1803"/>
              <a:ext cx="48" cy="48"/>
            </a:xfrm>
            <a:custGeom>
              <a:avLst/>
              <a:gdLst>
                <a:gd name="T0" fmla="*/ 13 w 48"/>
                <a:gd name="T1" fmla="*/ 2 h 48"/>
                <a:gd name="T2" fmla="*/ 25 w 48"/>
                <a:gd name="T3" fmla="*/ 0 h 48"/>
                <a:gd name="T4" fmla="*/ 37 w 48"/>
                <a:gd name="T5" fmla="*/ 3 h 48"/>
                <a:gd name="T6" fmla="*/ 45 w 48"/>
                <a:gd name="T7" fmla="*/ 13 h 48"/>
                <a:gd name="T8" fmla="*/ 45 w 48"/>
                <a:gd name="T9" fmla="*/ 13 h 48"/>
                <a:gd name="T10" fmla="*/ 48 w 48"/>
                <a:gd name="T11" fmla="*/ 25 h 48"/>
                <a:gd name="T12" fmla="*/ 44 w 48"/>
                <a:gd name="T13" fmla="*/ 37 h 48"/>
                <a:gd name="T14" fmla="*/ 35 w 48"/>
                <a:gd name="T15" fmla="*/ 46 h 48"/>
                <a:gd name="T16" fmla="*/ 35 w 48"/>
                <a:gd name="T17" fmla="*/ 46 h 48"/>
                <a:gd name="T18" fmla="*/ 22 w 48"/>
                <a:gd name="T19" fmla="*/ 48 h 48"/>
                <a:gd name="T20" fmla="*/ 11 w 48"/>
                <a:gd name="T21" fmla="*/ 45 h 48"/>
                <a:gd name="T22" fmla="*/ 2 w 48"/>
                <a:gd name="T23" fmla="*/ 35 h 48"/>
                <a:gd name="T24" fmla="*/ 2 w 48"/>
                <a:gd name="T25" fmla="*/ 35 h 48"/>
                <a:gd name="T26" fmla="*/ 0 w 48"/>
                <a:gd name="T27" fmla="*/ 23 h 48"/>
                <a:gd name="T28" fmla="*/ 3 w 48"/>
                <a:gd name="T29" fmla="*/ 11 h 48"/>
                <a:gd name="T30" fmla="*/ 13 w 48"/>
                <a:gd name="T31" fmla="*/ 2 h 48"/>
                <a:gd name="T32" fmla="*/ 13 w 48"/>
                <a:gd name="T33" fmla="*/ 2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13" y="2"/>
                  </a:moveTo>
                  <a:lnTo>
                    <a:pt x="25" y="0"/>
                  </a:lnTo>
                  <a:lnTo>
                    <a:pt x="37" y="3"/>
                  </a:lnTo>
                  <a:lnTo>
                    <a:pt x="45" y="13"/>
                  </a:lnTo>
                  <a:lnTo>
                    <a:pt x="48" y="25"/>
                  </a:lnTo>
                  <a:lnTo>
                    <a:pt x="44" y="37"/>
                  </a:lnTo>
                  <a:lnTo>
                    <a:pt x="35" y="46"/>
                  </a:lnTo>
                  <a:lnTo>
                    <a:pt x="22" y="48"/>
                  </a:lnTo>
                  <a:lnTo>
                    <a:pt x="11" y="45"/>
                  </a:lnTo>
                  <a:lnTo>
                    <a:pt x="2" y="35"/>
                  </a:lnTo>
                  <a:lnTo>
                    <a:pt x="0" y="23"/>
                  </a:lnTo>
                  <a:lnTo>
                    <a:pt x="3" y="11"/>
                  </a:lnTo>
                  <a:lnTo>
                    <a:pt x="13" y="2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45" name="Freeform 848"/>
            <p:cNvSpPr>
              <a:spLocks/>
            </p:cNvSpPr>
            <p:nvPr/>
          </p:nvSpPr>
          <p:spPr bwMode="auto">
            <a:xfrm>
              <a:off x="700" y="1731"/>
              <a:ext cx="66" cy="71"/>
            </a:xfrm>
            <a:custGeom>
              <a:avLst/>
              <a:gdLst>
                <a:gd name="T0" fmla="*/ 12 w 66"/>
                <a:gd name="T1" fmla="*/ 3 h 71"/>
                <a:gd name="T2" fmla="*/ 20 w 66"/>
                <a:gd name="T3" fmla="*/ 12 h 71"/>
                <a:gd name="T4" fmla="*/ 28 w 66"/>
                <a:gd name="T5" fmla="*/ 21 h 71"/>
                <a:gd name="T6" fmla="*/ 39 w 66"/>
                <a:gd name="T7" fmla="*/ 29 h 71"/>
                <a:gd name="T8" fmla="*/ 39 w 66"/>
                <a:gd name="T9" fmla="*/ 29 h 71"/>
                <a:gd name="T10" fmla="*/ 48 w 66"/>
                <a:gd name="T11" fmla="*/ 38 h 71"/>
                <a:gd name="T12" fmla="*/ 56 w 66"/>
                <a:gd name="T13" fmla="*/ 50 h 71"/>
                <a:gd name="T14" fmla="*/ 65 w 66"/>
                <a:gd name="T15" fmla="*/ 60 h 71"/>
                <a:gd name="T16" fmla="*/ 65 w 66"/>
                <a:gd name="T17" fmla="*/ 60 h 71"/>
                <a:gd name="T18" fmla="*/ 66 w 66"/>
                <a:gd name="T19" fmla="*/ 64 h 71"/>
                <a:gd name="T20" fmla="*/ 65 w 66"/>
                <a:gd name="T21" fmla="*/ 67 h 71"/>
                <a:gd name="T22" fmla="*/ 63 w 66"/>
                <a:gd name="T23" fmla="*/ 70 h 71"/>
                <a:gd name="T24" fmla="*/ 63 w 66"/>
                <a:gd name="T25" fmla="*/ 70 h 71"/>
                <a:gd name="T26" fmla="*/ 60 w 66"/>
                <a:gd name="T27" fmla="*/ 71 h 71"/>
                <a:gd name="T28" fmla="*/ 56 w 66"/>
                <a:gd name="T29" fmla="*/ 71 h 71"/>
                <a:gd name="T30" fmla="*/ 53 w 66"/>
                <a:gd name="T31" fmla="*/ 68 h 71"/>
                <a:gd name="T32" fmla="*/ 53 w 66"/>
                <a:gd name="T33" fmla="*/ 68 h 71"/>
                <a:gd name="T34" fmla="*/ 42 w 66"/>
                <a:gd name="T35" fmla="*/ 53 h 71"/>
                <a:gd name="T36" fmla="*/ 28 w 66"/>
                <a:gd name="T37" fmla="*/ 39 h 71"/>
                <a:gd name="T38" fmla="*/ 14 w 66"/>
                <a:gd name="T39" fmla="*/ 26 h 71"/>
                <a:gd name="T40" fmla="*/ 14 w 66"/>
                <a:gd name="T41" fmla="*/ 26 h 71"/>
                <a:gd name="T42" fmla="*/ 9 w 66"/>
                <a:gd name="T43" fmla="*/ 22 h 71"/>
                <a:gd name="T44" fmla="*/ 6 w 66"/>
                <a:gd name="T45" fmla="*/ 17 h 71"/>
                <a:gd name="T46" fmla="*/ 2 w 66"/>
                <a:gd name="T47" fmla="*/ 12 h 71"/>
                <a:gd name="T48" fmla="*/ 2 w 66"/>
                <a:gd name="T49" fmla="*/ 12 h 71"/>
                <a:gd name="T50" fmla="*/ 0 w 66"/>
                <a:gd name="T51" fmla="*/ 9 h 71"/>
                <a:gd name="T52" fmla="*/ 0 w 66"/>
                <a:gd name="T53" fmla="*/ 6 h 71"/>
                <a:gd name="T54" fmla="*/ 2 w 66"/>
                <a:gd name="T55" fmla="*/ 3 h 71"/>
                <a:gd name="T56" fmla="*/ 2 w 66"/>
                <a:gd name="T57" fmla="*/ 3 h 71"/>
                <a:gd name="T58" fmla="*/ 5 w 66"/>
                <a:gd name="T59" fmla="*/ 0 h 71"/>
                <a:gd name="T60" fmla="*/ 9 w 66"/>
                <a:gd name="T61" fmla="*/ 1 h 71"/>
                <a:gd name="T62" fmla="*/ 12 w 66"/>
                <a:gd name="T63" fmla="*/ 3 h 71"/>
                <a:gd name="T64" fmla="*/ 12 w 66"/>
                <a:gd name="T65" fmla="*/ 3 h 7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6"/>
                <a:gd name="T100" fmla="*/ 0 h 71"/>
                <a:gd name="T101" fmla="*/ 66 w 66"/>
                <a:gd name="T102" fmla="*/ 71 h 7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6" h="71">
                  <a:moveTo>
                    <a:pt x="12" y="3"/>
                  </a:moveTo>
                  <a:lnTo>
                    <a:pt x="20" y="12"/>
                  </a:lnTo>
                  <a:lnTo>
                    <a:pt x="28" y="21"/>
                  </a:lnTo>
                  <a:lnTo>
                    <a:pt x="39" y="29"/>
                  </a:lnTo>
                  <a:lnTo>
                    <a:pt x="48" y="38"/>
                  </a:lnTo>
                  <a:lnTo>
                    <a:pt x="56" y="50"/>
                  </a:lnTo>
                  <a:lnTo>
                    <a:pt x="65" y="60"/>
                  </a:lnTo>
                  <a:lnTo>
                    <a:pt x="66" y="64"/>
                  </a:lnTo>
                  <a:lnTo>
                    <a:pt x="65" y="67"/>
                  </a:lnTo>
                  <a:lnTo>
                    <a:pt x="63" y="70"/>
                  </a:lnTo>
                  <a:lnTo>
                    <a:pt x="60" y="71"/>
                  </a:lnTo>
                  <a:lnTo>
                    <a:pt x="56" y="71"/>
                  </a:lnTo>
                  <a:lnTo>
                    <a:pt x="53" y="68"/>
                  </a:lnTo>
                  <a:lnTo>
                    <a:pt x="42" y="53"/>
                  </a:lnTo>
                  <a:lnTo>
                    <a:pt x="28" y="39"/>
                  </a:lnTo>
                  <a:lnTo>
                    <a:pt x="14" y="26"/>
                  </a:lnTo>
                  <a:lnTo>
                    <a:pt x="9" y="22"/>
                  </a:lnTo>
                  <a:lnTo>
                    <a:pt x="6" y="17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6"/>
                  </a:lnTo>
                  <a:lnTo>
                    <a:pt x="2" y="3"/>
                  </a:lnTo>
                  <a:lnTo>
                    <a:pt x="5" y="0"/>
                  </a:lnTo>
                  <a:lnTo>
                    <a:pt x="9" y="1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46" name="Freeform 849"/>
            <p:cNvSpPr>
              <a:spLocks/>
            </p:cNvSpPr>
            <p:nvPr/>
          </p:nvSpPr>
          <p:spPr bwMode="auto">
            <a:xfrm>
              <a:off x="719" y="1716"/>
              <a:ext cx="58" cy="79"/>
            </a:xfrm>
            <a:custGeom>
              <a:avLst/>
              <a:gdLst>
                <a:gd name="T0" fmla="*/ 47 w 58"/>
                <a:gd name="T1" fmla="*/ 77 h 79"/>
                <a:gd name="T2" fmla="*/ 40 w 58"/>
                <a:gd name="T3" fmla="*/ 70 h 79"/>
                <a:gd name="T4" fmla="*/ 34 w 58"/>
                <a:gd name="T5" fmla="*/ 62 h 79"/>
                <a:gd name="T6" fmla="*/ 32 w 58"/>
                <a:gd name="T7" fmla="*/ 52 h 79"/>
                <a:gd name="T8" fmla="*/ 32 w 58"/>
                <a:gd name="T9" fmla="*/ 52 h 79"/>
                <a:gd name="T10" fmla="*/ 25 w 58"/>
                <a:gd name="T11" fmla="*/ 37 h 79"/>
                <a:gd name="T12" fmla="*/ 15 w 58"/>
                <a:gd name="T13" fmla="*/ 25 h 79"/>
                <a:gd name="T14" fmla="*/ 3 w 58"/>
                <a:gd name="T15" fmla="*/ 12 h 79"/>
                <a:gd name="T16" fmla="*/ 3 w 58"/>
                <a:gd name="T17" fmla="*/ 12 h 79"/>
                <a:gd name="T18" fmla="*/ 1 w 58"/>
                <a:gd name="T19" fmla="*/ 9 h 79"/>
                <a:gd name="T20" fmla="*/ 0 w 58"/>
                <a:gd name="T21" fmla="*/ 6 h 79"/>
                <a:gd name="T22" fmla="*/ 1 w 58"/>
                <a:gd name="T23" fmla="*/ 3 h 79"/>
                <a:gd name="T24" fmla="*/ 1 w 58"/>
                <a:gd name="T25" fmla="*/ 3 h 79"/>
                <a:gd name="T26" fmla="*/ 4 w 58"/>
                <a:gd name="T27" fmla="*/ 0 h 79"/>
                <a:gd name="T28" fmla="*/ 8 w 58"/>
                <a:gd name="T29" fmla="*/ 0 h 79"/>
                <a:gd name="T30" fmla="*/ 11 w 58"/>
                <a:gd name="T31" fmla="*/ 1 h 79"/>
                <a:gd name="T32" fmla="*/ 11 w 58"/>
                <a:gd name="T33" fmla="*/ 1 h 79"/>
                <a:gd name="T34" fmla="*/ 20 w 58"/>
                <a:gd name="T35" fmla="*/ 9 h 79"/>
                <a:gd name="T36" fmla="*/ 27 w 58"/>
                <a:gd name="T37" fmla="*/ 18 h 79"/>
                <a:gd name="T38" fmla="*/ 34 w 58"/>
                <a:gd name="T39" fmla="*/ 27 h 79"/>
                <a:gd name="T40" fmla="*/ 34 w 58"/>
                <a:gd name="T41" fmla="*/ 27 h 79"/>
                <a:gd name="T42" fmla="*/ 41 w 58"/>
                <a:gd name="T43" fmla="*/ 36 h 79"/>
                <a:gd name="T44" fmla="*/ 45 w 58"/>
                <a:gd name="T45" fmla="*/ 46 h 79"/>
                <a:gd name="T46" fmla="*/ 46 w 58"/>
                <a:gd name="T47" fmla="*/ 57 h 79"/>
                <a:gd name="T48" fmla="*/ 46 w 58"/>
                <a:gd name="T49" fmla="*/ 57 h 79"/>
                <a:gd name="T50" fmla="*/ 50 w 58"/>
                <a:gd name="T51" fmla="*/ 61 h 79"/>
                <a:gd name="T52" fmla="*/ 53 w 58"/>
                <a:gd name="T53" fmla="*/ 65 h 79"/>
                <a:gd name="T54" fmla="*/ 57 w 58"/>
                <a:gd name="T55" fmla="*/ 68 h 79"/>
                <a:gd name="T56" fmla="*/ 57 w 58"/>
                <a:gd name="T57" fmla="*/ 68 h 79"/>
                <a:gd name="T58" fmla="*/ 58 w 58"/>
                <a:gd name="T59" fmla="*/ 71 h 79"/>
                <a:gd name="T60" fmla="*/ 58 w 58"/>
                <a:gd name="T61" fmla="*/ 74 h 79"/>
                <a:gd name="T62" fmla="*/ 57 w 58"/>
                <a:gd name="T63" fmla="*/ 77 h 79"/>
                <a:gd name="T64" fmla="*/ 57 w 58"/>
                <a:gd name="T65" fmla="*/ 77 h 79"/>
                <a:gd name="T66" fmla="*/ 54 w 58"/>
                <a:gd name="T67" fmla="*/ 79 h 79"/>
                <a:gd name="T68" fmla="*/ 50 w 58"/>
                <a:gd name="T69" fmla="*/ 79 h 79"/>
                <a:gd name="T70" fmla="*/ 47 w 58"/>
                <a:gd name="T71" fmla="*/ 77 h 79"/>
                <a:gd name="T72" fmla="*/ 47 w 58"/>
                <a:gd name="T73" fmla="*/ 77 h 7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8"/>
                <a:gd name="T112" fmla="*/ 0 h 79"/>
                <a:gd name="T113" fmla="*/ 58 w 58"/>
                <a:gd name="T114" fmla="*/ 79 h 7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8" h="79">
                  <a:moveTo>
                    <a:pt x="47" y="77"/>
                  </a:moveTo>
                  <a:lnTo>
                    <a:pt x="40" y="70"/>
                  </a:lnTo>
                  <a:lnTo>
                    <a:pt x="34" y="62"/>
                  </a:lnTo>
                  <a:lnTo>
                    <a:pt x="32" y="52"/>
                  </a:lnTo>
                  <a:lnTo>
                    <a:pt x="25" y="37"/>
                  </a:lnTo>
                  <a:lnTo>
                    <a:pt x="15" y="25"/>
                  </a:lnTo>
                  <a:lnTo>
                    <a:pt x="3" y="12"/>
                  </a:lnTo>
                  <a:lnTo>
                    <a:pt x="1" y="9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11" y="1"/>
                  </a:lnTo>
                  <a:lnTo>
                    <a:pt x="20" y="9"/>
                  </a:lnTo>
                  <a:lnTo>
                    <a:pt x="27" y="18"/>
                  </a:lnTo>
                  <a:lnTo>
                    <a:pt x="34" y="27"/>
                  </a:lnTo>
                  <a:lnTo>
                    <a:pt x="41" y="36"/>
                  </a:lnTo>
                  <a:lnTo>
                    <a:pt x="45" y="46"/>
                  </a:lnTo>
                  <a:lnTo>
                    <a:pt x="46" y="57"/>
                  </a:lnTo>
                  <a:lnTo>
                    <a:pt x="50" y="61"/>
                  </a:lnTo>
                  <a:lnTo>
                    <a:pt x="53" y="65"/>
                  </a:lnTo>
                  <a:lnTo>
                    <a:pt x="57" y="68"/>
                  </a:lnTo>
                  <a:lnTo>
                    <a:pt x="58" y="71"/>
                  </a:lnTo>
                  <a:lnTo>
                    <a:pt x="58" y="74"/>
                  </a:lnTo>
                  <a:lnTo>
                    <a:pt x="57" y="77"/>
                  </a:lnTo>
                  <a:lnTo>
                    <a:pt x="54" y="79"/>
                  </a:lnTo>
                  <a:lnTo>
                    <a:pt x="50" y="79"/>
                  </a:lnTo>
                  <a:lnTo>
                    <a:pt x="47" y="7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47" name="Freeform 850"/>
            <p:cNvSpPr>
              <a:spLocks/>
            </p:cNvSpPr>
            <p:nvPr/>
          </p:nvSpPr>
          <p:spPr bwMode="auto">
            <a:xfrm>
              <a:off x="745" y="1777"/>
              <a:ext cx="48" cy="48"/>
            </a:xfrm>
            <a:custGeom>
              <a:avLst/>
              <a:gdLst>
                <a:gd name="T0" fmla="*/ 9 w 48"/>
                <a:gd name="T1" fmla="*/ 5 h 48"/>
                <a:gd name="T2" fmla="*/ 21 w 48"/>
                <a:gd name="T3" fmla="*/ 0 h 48"/>
                <a:gd name="T4" fmla="*/ 34 w 48"/>
                <a:gd name="T5" fmla="*/ 2 h 48"/>
                <a:gd name="T6" fmla="*/ 43 w 48"/>
                <a:gd name="T7" fmla="*/ 9 h 48"/>
                <a:gd name="T8" fmla="*/ 43 w 48"/>
                <a:gd name="T9" fmla="*/ 9 h 48"/>
                <a:gd name="T10" fmla="*/ 48 w 48"/>
                <a:gd name="T11" fmla="*/ 21 h 48"/>
                <a:gd name="T12" fmla="*/ 47 w 48"/>
                <a:gd name="T13" fmla="*/ 33 h 48"/>
                <a:gd name="T14" fmla="*/ 39 w 48"/>
                <a:gd name="T15" fmla="*/ 43 h 48"/>
                <a:gd name="T16" fmla="*/ 39 w 48"/>
                <a:gd name="T17" fmla="*/ 43 h 48"/>
                <a:gd name="T18" fmla="*/ 28 w 48"/>
                <a:gd name="T19" fmla="*/ 48 h 48"/>
                <a:gd name="T20" fmla="*/ 15 w 48"/>
                <a:gd name="T21" fmla="*/ 47 h 48"/>
                <a:gd name="T22" fmla="*/ 5 w 48"/>
                <a:gd name="T23" fmla="*/ 39 h 48"/>
                <a:gd name="T24" fmla="*/ 5 w 48"/>
                <a:gd name="T25" fmla="*/ 39 h 48"/>
                <a:gd name="T26" fmla="*/ 0 w 48"/>
                <a:gd name="T27" fmla="*/ 27 h 48"/>
                <a:gd name="T28" fmla="*/ 2 w 48"/>
                <a:gd name="T29" fmla="*/ 15 h 48"/>
                <a:gd name="T30" fmla="*/ 9 w 48"/>
                <a:gd name="T31" fmla="*/ 5 h 48"/>
                <a:gd name="T32" fmla="*/ 9 w 48"/>
                <a:gd name="T33" fmla="*/ 5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9" y="5"/>
                  </a:moveTo>
                  <a:lnTo>
                    <a:pt x="21" y="0"/>
                  </a:lnTo>
                  <a:lnTo>
                    <a:pt x="34" y="2"/>
                  </a:lnTo>
                  <a:lnTo>
                    <a:pt x="43" y="9"/>
                  </a:lnTo>
                  <a:lnTo>
                    <a:pt x="48" y="21"/>
                  </a:lnTo>
                  <a:lnTo>
                    <a:pt x="47" y="33"/>
                  </a:lnTo>
                  <a:lnTo>
                    <a:pt x="39" y="43"/>
                  </a:lnTo>
                  <a:lnTo>
                    <a:pt x="28" y="48"/>
                  </a:lnTo>
                  <a:lnTo>
                    <a:pt x="15" y="47"/>
                  </a:lnTo>
                  <a:lnTo>
                    <a:pt x="5" y="39"/>
                  </a:lnTo>
                  <a:lnTo>
                    <a:pt x="0" y="27"/>
                  </a:lnTo>
                  <a:lnTo>
                    <a:pt x="2" y="15"/>
                  </a:lnTo>
                  <a:lnTo>
                    <a:pt x="9" y="5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48" name="Freeform 851"/>
            <p:cNvSpPr>
              <a:spLocks/>
            </p:cNvSpPr>
            <p:nvPr/>
          </p:nvSpPr>
          <p:spPr bwMode="auto">
            <a:xfrm>
              <a:off x="730" y="1705"/>
              <a:ext cx="73" cy="66"/>
            </a:xfrm>
            <a:custGeom>
              <a:avLst/>
              <a:gdLst>
                <a:gd name="T0" fmla="*/ 61 w 73"/>
                <a:gd name="T1" fmla="*/ 63 h 66"/>
                <a:gd name="T2" fmla="*/ 57 w 73"/>
                <a:gd name="T3" fmla="*/ 57 h 66"/>
                <a:gd name="T4" fmla="*/ 51 w 73"/>
                <a:gd name="T5" fmla="*/ 51 h 66"/>
                <a:gd name="T6" fmla="*/ 45 w 73"/>
                <a:gd name="T7" fmla="*/ 47 h 66"/>
                <a:gd name="T8" fmla="*/ 45 w 73"/>
                <a:gd name="T9" fmla="*/ 47 h 66"/>
                <a:gd name="T10" fmla="*/ 29 w 73"/>
                <a:gd name="T11" fmla="*/ 36 h 66"/>
                <a:gd name="T12" fmla="*/ 15 w 73"/>
                <a:gd name="T13" fmla="*/ 24 h 66"/>
                <a:gd name="T14" fmla="*/ 2 w 73"/>
                <a:gd name="T15" fmla="*/ 11 h 66"/>
                <a:gd name="T16" fmla="*/ 2 w 73"/>
                <a:gd name="T17" fmla="*/ 11 h 66"/>
                <a:gd name="T18" fmla="*/ 0 w 73"/>
                <a:gd name="T19" fmla="*/ 8 h 66"/>
                <a:gd name="T20" fmla="*/ 0 w 73"/>
                <a:gd name="T21" fmla="*/ 5 h 66"/>
                <a:gd name="T22" fmla="*/ 3 w 73"/>
                <a:gd name="T23" fmla="*/ 2 h 66"/>
                <a:gd name="T24" fmla="*/ 3 w 73"/>
                <a:gd name="T25" fmla="*/ 2 h 66"/>
                <a:gd name="T26" fmla="*/ 6 w 73"/>
                <a:gd name="T27" fmla="*/ 0 h 66"/>
                <a:gd name="T28" fmla="*/ 10 w 73"/>
                <a:gd name="T29" fmla="*/ 1 h 66"/>
                <a:gd name="T30" fmla="*/ 13 w 73"/>
                <a:gd name="T31" fmla="*/ 3 h 66"/>
                <a:gd name="T32" fmla="*/ 13 w 73"/>
                <a:gd name="T33" fmla="*/ 3 h 66"/>
                <a:gd name="T34" fmla="*/ 26 w 73"/>
                <a:gd name="T35" fmla="*/ 15 h 66"/>
                <a:gd name="T36" fmla="*/ 40 w 73"/>
                <a:gd name="T37" fmla="*/ 26 h 66"/>
                <a:gd name="T38" fmla="*/ 55 w 73"/>
                <a:gd name="T39" fmla="*/ 37 h 66"/>
                <a:gd name="T40" fmla="*/ 55 w 73"/>
                <a:gd name="T41" fmla="*/ 37 h 66"/>
                <a:gd name="T42" fmla="*/ 62 w 73"/>
                <a:gd name="T43" fmla="*/ 42 h 66"/>
                <a:gd name="T44" fmla="*/ 67 w 73"/>
                <a:gd name="T45" fmla="*/ 48 h 66"/>
                <a:gd name="T46" fmla="*/ 72 w 73"/>
                <a:gd name="T47" fmla="*/ 55 h 66"/>
                <a:gd name="T48" fmla="*/ 72 w 73"/>
                <a:gd name="T49" fmla="*/ 55 h 66"/>
                <a:gd name="T50" fmla="*/ 73 w 73"/>
                <a:gd name="T51" fmla="*/ 58 h 66"/>
                <a:gd name="T52" fmla="*/ 73 w 73"/>
                <a:gd name="T53" fmla="*/ 61 h 66"/>
                <a:gd name="T54" fmla="*/ 71 w 73"/>
                <a:gd name="T55" fmla="*/ 64 h 66"/>
                <a:gd name="T56" fmla="*/ 71 w 73"/>
                <a:gd name="T57" fmla="*/ 64 h 66"/>
                <a:gd name="T58" fmla="*/ 68 w 73"/>
                <a:gd name="T59" fmla="*/ 66 h 66"/>
                <a:gd name="T60" fmla="*/ 64 w 73"/>
                <a:gd name="T61" fmla="*/ 66 h 66"/>
                <a:gd name="T62" fmla="*/ 61 w 73"/>
                <a:gd name="T63" fmla="*/ 63 h 66"/>
                <a:gd name="T64" fmla="*/ 61 w 73"/>
                <a:gd name="T65" fmla="*/ 63 h 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3"/>
                <a:gd name="T100" fmla="*/ 0 h 66"/>
                <a:gd name="T101" fmla="*/ 73 w 73"/>
                <a:gd name="T102" fmla="*/ 66 h 6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3" h="66">
                  <a:moveTo>
                    <a:pt x="61" y="63"/>
                  </a:moveTo>
                  <a:lnTo>
                    <a:pt x="57" y="57"/>
                  </a:lnTo>
                  <a:lnTo>
                    <a:pt x="51" y="51"/>
                  </a:lnTo>
                  <a:lnTo>
                    <a:pt x="45" y="47"/>
                  </a:lnTo>
                  <a:lnTo>
                    <a:pt x="29" y="36"/>
                  </a:lnTo>
                  <a:lnTo>
                    <a:pt x="15" y="24"/>
                  </a:lnTo>
                  <a:lnTo>
                    <a:pt x="2" y="11"/>
                  </a:lnTo>
                  <a:lnTo>
                    <a:pt x="0" y="8"/>
                  </a:lnTo>
                  <a:lnTo>
                    <a:pt x="0" y="5"/>
                  </a:lnTo>
                  <a:lnTo>
                    <a:pt x="3" y="2"/>
                  </a:lnTo>
                  <a:lnTo>
                    <a:pt x="6" y="0"/>
                  </a:lnTo>
                  <a:lnTo>
                    <a:pt x="10" y="1"/>
                  </a:lnTo>
                  <a:lnTo>
                    <a:pt x="13" y="3"/>
                  </a:lnTo>
                  <a:lnTo>
                    <a:pt x="26" y="15"/>
                  </a:lnTo>
                  <a:lnTo>
                    <a:pt x="40" y="26"/>
                  </a:lnTo>
                  <a:lnTo>
                    <a:pt x="55" y="37"/>
                  </a:lnTo>
                  <a:lnTo>
                    <a:pt x="62" y="42"/>
                  </a:lnTo>
                  <a:lnTo>
                    <a:pt x="67" y="48"/>
                  </a:lnTo>
                  <a:lnTo>
                    <a:pt x="72" y="55"/>
                  </a:lnTo>
                  <a:lnTo>
                    <a:pt x="73" y="58"/>
                  </a:lnTo>
                  <a:lnTo>
                    <a:pt x="73" y="61"/>
                  </a:lnTo>
                  <a:lnTo>
                    <a:pt x="71" y="64"/>
                  </a:lnTo>
                  <a:lnTo>
                    <a:pt x="68" y="66"/>
                  </a:lnTo>
                  <a:lnTo>
                    <a:pt x="64" y="66"/>
                  </a:lnTo>
                  <a:lnTo>
                    <a:pt x="61" y="6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49" name="Freeform 852"/>
            <p:cNvSpPr>
              <a:spLocks/>
            </p:cNvSpPr>
            <p:nvPr/>
          </p:nvSpPr>
          <p:spPr bwMode="auto">
            <a:xfrm>
              <a:off x="746" y="1691"/>
              <a:ext cx="65" cy="74"/>
            </a:xfrm>
            <a:custGeom>
              <a:avLst/>
              <a:gdLst>
                <a:gd name="T0" fmla="*/ 51 w 65"/>
                <a:gd name="T1" fmla="*/ 69 h 74"/>
                <a:gd name="T2" fmla="*/ 43 w 65"/>
                <a:gd name="T3" fmla="*/ 54 h 74"/>
                <a:gd name="T4" fmla="*/ 34 w 65"/>
                <a:gd name="T5" fmla="*/ 40 h 74"/>
                <a:gd name="T6" fmla="*/ 24 w 65"/>
                <a:gd name="T7" fmla="*/ 27 h 74"/>
                <a:gd name="T8" fmla="*/ 24 w 65"/>
                <a:gd name="T9" fmla="*/ 27 h 74"/>
                <a:gd name="T10" fmla="*/ 18 w 65"/>
                <a:gd name="T11" fmla="*/ 21 h 74"/>
                <a:gd name="T12" fmla="*/ 11 w 65"/>
                <a:gd name="T13" fmla="*/ 17 h 74"/>
                <a:gd name="T14" fmla="*/ 3 w 65"/>
                <a:gd name="T15" fmla="*/ 13 h 74"/>
                <a:gd name="T16" fmla="*/ 3 w 65"/>
                <a:gd name="T17" fmla="*/ 13 h 74"/>
                <a:gd name="T18" fmla="*/ 1 w 65"/>
                <a:gd name="T19" fmla="*/ 11 h 74"/>
                <a:gd name="T20" fmla="*/ 0 w 65"/>
                <a:gd name="T21" fmla="*/ 8 h 74"/>
                <a:gd name="T22" fmla="*/ 1 w 65"/>
                <a:gd name="T23" fmla="*/ 4 h 74"/>
                <a:gd name="T24" fmla="*/ 1 w 65"/>
                <a:gd name="T25" fmla="*/ 4 h 74"/>
                <a:gd name="T26" fmla="*/ 3 w 65"/>
                <a:gd name="T27" fmla="*/ 1 h 74"/>
                <a:gd name="T28" fmla="*/ 7 w 65"/>
                <a:gd name="T29" fmla="*/ 0 h 74"/>
                <a:gd name="T30" fmla="*/ 10 w 65"/>
                <a:gd name="T31" fmla="*/ 1 h 74"/>
                <a:gd name="T32" fmla="*/ 10 w 65"/>
                <a:gd name="T33" fmla="*/ 1 h 74"/>
                <a:gd name="T34" fmla="*/ 20 w 65"/>
                <a:gd name="T35" fmla="*/ 6 h 74"/>
                <a:gd name="T36" fmla="*/ 29 w 65"/>
                <a:gd name="T37" fmla="*/ 11 h 74"/>
                <a:gd name="T38" fmla="*/ 36 w 65"/>
                <a:gd name="T39" fmla="*/ 19 h 74"/>
                <a:gd name="T40" fmla="*/ 36 w 65"/>
                <a:gd name="T41" fmla="*/ 19 h 74"/>
                <a:gd name="T42" fmla="*/ 46 w 65"/>
                <a:gd name="T43" fmla="*/ 34 h 74"/>
                <a:gd name="T44" fmla="*/ 56 w 65"/>
                <a:gd name="T45" fmla="*/ 49 h 74"/>
                <a:gd name="T46" fmla="*/ 65 w 65"/>
                <a:gd name="T47" fmla="*/ 65 h 74"/>
                <a:gd name="T48" fmla="*/ 65 w 65"/>
                <a:gd name="T49" fmla="*/ 65 h 74"/>
                <a:gd name="T50" fmla="*/ 65 w 65"/>
                <a:gd name="T51" fmla="*/ 69 h 74"/>
                <a:gd name="T52" fmla="*/ 63 w 65"/>
                <a:gd name="T53" fmla="*/ 72 h 74"/>
                <a:gd name="T54" fmla="*/ 60 w 65"/>
                <a:gd name="T55" fmla="*/ 74 h 74"/>
                <a:gd name="T56" fmla="*/ 60 w 65"/>
                <a:gd name="T57" fmla="*/ 74 h 74"/>
                <a:gd name="T58" fmla="*/ 56 w 65"/>
                <a:gd name="T59" fmla="*/ 74 h 74"/>
                <a:gd name="T60" fmla="*/ 53 w 65"/>
                <a:gd name="T61" fmla="*/ 72 h 74"/>
                <a:gd name="T62" fmla="*/ 51 w 65"/>
                <a:gd name="T63" fmla="*/ 69 h 74"/>
                <a:gd name="T64" fmla="*/ 51 w 65"/>
                <a:gd name="T65" fmla="*/ 69 h 7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5"/>
                <a:gd name="T100" fmla="*/ 0 h 74"/>
                <a:gd name="T101" fmla="*/ 65 w 65"/>
                <a:gd name="T102" fmla="*/ 74 h 7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5" h="74">
                  <a:moveTo>
                    <a:pt x="51" y="69"/>
                  </a:moveTo>
                  <a:lnTo>
                    <a:pt x="43" y="54"/>
                  </a:lnTo>
                  <a:lnTo>
                    <a:pt x="34" y="40"/>
                  </a:lnTo>
                  <a:lnTo>
                    <a:pt x="24" y="27"/>
                  </a:lnTo>
                  <a:lnTo>
                    <a:pt x="18" y="21"/>
                  </a:lnTo>
                  <a:lnTo>
                    <a:pt x="11" y="17"/>
                  </a:lnTo>
                  <a:lnTo>
                    <a:pt x="3" y="13"/>
                  </a:lnTo>
                  <a:lnTo>
                    <a:pt x="1" y="11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7" y="0"/>
                  </a:lnTo>
                  <a:lnTo>
                    <a:pt x="10" y="1"/>
                  </a:lnTo>
                  <a:lnTo>
                    <a:pt x="20" y="6"/>
                  </a:lnTo>
                  <a:lnTo>
                    <a:pt x="29" y="11"/>
                  </a:lnTo>
                  <a:lnTo>
                    <a:pt x="36" y="19"/>
                  </a:lnTo>
                  <a:lnTo>
                    <a:pt x="46" y="34"/>
                  </a:lnTo>
                  <a:lnTo>
                    <a:pt x="56" y="49"/>
                  </a:lnTo>
                  <a:lnTo>
                    <a:pt x="65" y="65"/>
                  </a:lnTo>
                  <a:lnTo>
                    <a:pt x="65" y="69"/>
                  </a:lnTo>
                  <a:lnTo>
                    <a:pt x="63" y="72"/>
                  </a:lnTo>
                  <a:lnTo>
                    <a:pt x="60" y="74"/>
                  </a:lnTo>
                  <a:lnTo>
                    <a:pt x="56" y="74"/>
                  </a:lnTo>
                  <a:lnTo>
                    <a:pt x="53" y="72"/>
                  </a:lnTo>
                  <a:lnTo>
                    <a:pt x="51" y="6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50" name="Freeform 853"/>
            <p:cNvSpPr>
              <a:spLocks/>
            </p:cNvSpPr>
            <p:nvPr/>
          </p:nvSpPr>
          <p:spPr bwMode="auto">
            <a:xfrm>
              <a:off x="762" y="1672"/>
              <a:ext cx="78" cy="64"/>
            </a:xfrm>
            <a:custGeom>
              <a:avLst/>
              <a:gdLst>
                <a:gd name="T0" fmla="*/ 66 w 78"/>
                <a:gd name="T1" fmla="*/ 61 h 64"/>
                <a:gd name="T2" fmla="*/ 58 w 78"/>
                <a:gd name="T3" fmla="*/ 55 h 64"/>
                <a:gd name="T4" fmla="*/ 49 w 78"/>
                <a:gd name="T5" fmla="*/ 50 h 64"/>
                <a:gd name="T6" fmla="*/ 40 w 78"/>
                <a:gd name="T7" fmla="*/ 46 h 64"/>
                <a:gd name="T8" fmla="*/ 40 w 78"/>
                <a:gd name="T9" fmla="*/ 46 h 64"/>
                <a:gd name="T10" fmla="*/ 29 w 78"/>
                <a:gd name="T11" fmla="*/ 38 h 64"/>
                <a:gd name="T12" fmla="*/ 19 w 78"/>
                <a:gd name="T13" fmla="*/ 27 h 64"/>
                <a:gd name="T14" fmla="*/ 9 w 78"/>
                <a:gd name="T15" fmla="*/ 16 h 64"/>
                <a:gd name="T16" fmla="*/ 9 w 78"/>
                <a:gd name="T17" fmla="*/ 16 h 64"/>
                <a:gd name="T18" fmla="*/ 8 w 78"/>
                <a:gd name="T19" fmla="*/ 15 h 64"/>
                <a:gd name="T20" fmla="*/ 6 w 78"/>
                <a:gd name="T21" fmla="*/ 14 h 64"/>
                <a:gd name="T22" fmla="*/ 4 w 78"/>
                <a:gd name="T23" fmla="*/ 13 h 64"/>
                <a:gd name="T24" fmla="*/ 4 w 78"/>
                <a:gd name="T25" fmla="*/ 13 h 64"/>
                <a:gd name="T26" fmla="*/ 1 w 78"/>
                <a:gd name="T27" fmla="*/ 11 h 64"/>
                <a:gd name="T28" fmla="*/ 0 w 78"/>
                <a:gd name="T29" fmla="*/ 8 h 64"/>
                <a:gd name="T30" fmla="*/ 0 w 78"/>
                <a:gd name="T31" fmla="*/ 4 h 64"/>
                <a:gd name="T32" fmla="*/ 0 w 78"/>
                <a:gd name="T33" fmla="*/ 4 h 64"/>
                <a:gd name="T34" fmla="*/ 3 w 78"/>
                <a:gd name="T35" fmla="*/ 1 h 64"/>
                <a:gd name="T36" fmla="*/ 6 w 78"/>
                <a:gd name="T37" fmla="*/ 0 h 64"/>
                <a:gd name="T38" fmla="*/ 10 w 78"/>
                <a:gd name="T39" fmla="*/ 1 h 64"/>
                <a:gd name="T40" fmla="*/ 10 w 78"/>
                <a:gd name="T41" fmla="*/ 1 h 64"/>
                <a:gd name="T42" fmla="*/ 12 w 78"/>
                <a:gd name="T43" fmla="*/ 1 h 64"/>
                <a:gd name="T44" fmla="*/ 14 w 78"/>
                <a:gd name="T45" fmla="*/ 2 h 64"/>
                <a:gd name="T46" fmla="*/ 15 w 78"/>
                <a:gd name="T47" fmla="*/ 3 h 64"/>
                <a:gd name="T48" fmla="*/ 15 w 78"/>
                <a:gd name="T49" fmla="*/ 3 h 64"/>
                <a:gd name="T50" fmla="*/ 28 w 78"/>
                <a:gd name="T51" fmla="*/ 17 h 64"/>
                <a:gd name="T52" fmla="*/ 41 w 78"/>
                <a:gd name="T53" fmla="*/ 30 h 64"/>
                <a:gd name="T54" fmla="*/ 58 w 78"/>
                <a:gd name="T55" fmla="*/ 40 h 64"/>
                <a:gd name="T56" fmla="*/ 58 w 78"/>
                <a:gd name="T57" fmla="*/ 40 h 64"/>
                <a:gd name="T58" fmla="*/ 65 w 78"/>
                <a:gd name="T59" fmla="*/ 43 h 64"/>
                <a:gd name="T60" fmla="*/ 71 w 78"/>
                <a:gd name="T61" fmla="*/ 47 h 64"/>
                <a:gd name="T62" fmla="*/ 77 w 78"/>
                <a:gd name="T63" fmla="*/ 52 h 64"/>
                <a:gd name="T64" fmla="*/ 77 w 78"/>
                <a:gd name="T65" fmla="*/ 52 h 64"/>
                <a:gd name="T66" fmla="*/ 78 w 78"/>
                <a:gd name="T67" fmla="*/ 55 h 64"/>
                <a:gd name="T68" fmla="*/ 78 w 78"/>
                <a:gd name="T69" fmla="*/ 59 h 64"/>
                <a:gd name="T70" fmla="*/ 76 w 78"/>
                <a:gd name="T71" fmla="*/ 62 h 64"/>
                <a:gd name="T72" fmla="*/ 76 w 78"/>
                <a:gd name="T73" fmla="*/ 62 h 64"/>
                <a:gd name="T74" fmla="*/ 72 w 78"/>
                <a:gd name="T75" fmla="*/ 64 h 64"/>
                <a:gd name="T76" fmla="*/ 69 w 78"/>
                <a:gd name="T77" fmla="*/ 63 h 64"/>
                <a:gd name="T78" fmla="*/ 66 w 78"/>
                <a:gd name="T79" fmla="*/ 61 h 64"/>
                <a:gd name="T80" fmla="*/ 66 w 78"/>
                <a:gd name="T81" fmla="*/ 61 h 6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8"/>
                <a:gd name="T124" fmla="*/ 0 h 64"/>
                <a:gd name="T125" fmla="*/ 78 w 78"/>
                <a:gd name="T126" fmla="*/ 64 h 6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8" h="64">
                  <a:moveTo>
                    <a:pt x="66" y="61"/>
                  </a:moveTo>
                  <a:lnTo>
                    <a:pt x="58" y="55"/>
                  </a:lnTo>
                  <a:lnTo>
                    <a:pt x="49" y="50"/>
                  </a:lnTo>
                  <a:lnTo>
                    <a:pt x="40" y="46"/>
                  </a:lnTo>
                  <a:lnTo>
                    <a:pt x="29" y="38"/>
                  </a:lnTo>
                  <a:lnTo>
                    <a:pt x="19" y="27"/>
                  </a:lnTo>
                  <a:lnTo>
                    <a:pt x="9" y="16"/>
                  </a:lnTo>
                  <a:lnTo>
                    <a:pt x="8" y="15"/>
                  </a:lnTo>
                  <a:lnTo>
                    <a:pt x="6" y="14"/>
                  </a:lnTo>
                  <a:lnTo>
                    <a:pt x="4" y="13"/>
                  </a:lnTo>
                  <a:lnTo>
                    <a:pt x="1" y="11"/>
                  </a:lnTo>
                  <a:lnTo>
                    <a:pt x="0" y="8"/>
                  </a:lnTo>
                  <a:lnTo>
                    <a:pt x="0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4" y="2"/>
                  </a:lnTo>
                  <a:lnTo>
                    <a:pt x="15" y="3"/>
                  </a:lnTo>
                  <a:lnTo>
                    <a:pt x="28" y="17"/>
                  </a:lnTo>
                  <a:lnTo>
                    <a:pt x="41" y="30"/>
                  </a:lnTo>
                  <a:lnTo>
                    <a:pt x="58" y="40"/>
                  </a:lnTo>
                  <a:lnTo>
                    <a:pt x="65" y="43"/>
                  </a:lnTo>
                  <a:lnTo>
                    <a:pt x="71" y="47"/>
                  </a:lnTo>
                  <a:lnTo>
                    <a:pt x="77" y="52"/>
                  </a:lnTo>
                  <a:lnTo>
                    <a:pt x="78" y="55"/>
                  </a:lnTo>
                  <a:lnTo>
                    <a:pt x="78" y="59"/>
                  </a:lnTo>
                  <a:lnTo>
                    <a:pt x="76" y="62"/>
                  </a:lnTo>
                  <a:lnTo>
                    <a:pt x="72" y="64"/>
                  </a:lnTo>
                  <a:lnTo>
                    <a:pt x="69" y="63"/>
                  </a:lnTo>
                  <a:lnTo>
                    <a:pt x="66" y="6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51" name="Freeform 854"/>
            <p:cNvSpPr>
              <a:spLocks/>
            </p:cNvSpPr>
            <p:nvPr/>
          </p:nvSpPr>
          <p:spPr bwMode="auto">
            <a:xfrm>
              <a:off x="784" y="1653"/>
              <a:ext cx="59" cy="78"/>
            </a:xfrm>
            <a:custGeom>
              <a:avLst/>
              <a:gdLst>
                <a:gd name="T0" fmla="*/ 45 w 59"/>
                <a:gd name="T1" fmla="*/ 72 h 78"/>
                <a:gd name="T2" fmla="*/ 40 w 59"/>
                <a:gd name="T3" fmla="*/ 62 h 78"/>
                <a:gd name="T4" fmla="*/ 33 w 59"/>
                <a:gd name="T5" fmla="*/ 53 h 78"/>
                <a:gd name="T6" fmla="*/ 26 w 59"/>
                <a:gd name="T7" fmla="*/ 45 h 78"/>
                <a:gd name="T8" fmla="*/ 26 w 59"/>
                <a:gd name="T9" fmla="*/ 45 h 78"/>
                <a:gd name="T10" fmla="*/ 16 w 59"/>
                <a:gd name="T11" fmla="*/ 34 h 78"/>
                <a:gd name="T12" fmla="*/ 8 w 59"/>
                <a:gd name="T13" fmla="*/ 23 h 78"/>
                <a:gd name="T14" fmla="*/ 1 w 59"/>
                <a:gd name="T15" fmla="*/ 11 h 78"/>
                <a:gd name="T16" fmla="*/ 1 w 59"/>
                <a:gd name="T17" fmla="*/ 11 h 78"/>
                <a:gd name="T18" fmla="*/ 0 w 59"/>
                <a:gd name="T19" fmla="*/ 8 h 78"/>
                <a:gd name="T20" fmla="*/ 0 w 59"/>
                <a:gd name="T21" fmla="*/ 4 h 78"/>
                <a:gd name="T22" fmla="*/ 2 w 59"/>
                <a:gd name="T23" fmla="*/ 1 h 78"/>
                <a:gd name="T24" fmla="*/ 2 w 59"/>
                <a:gd name="T25" fmla="*/ 1 h 78"/>
                <a:gd name="T26" fmla="*/ 6 w 59"/>
                <a:gd name="T27" fmla="*/ 0 h 78"/>
                <a:gd name="T28" fmla="*/ 9 w 59"/>
                <a:gd name="T29" fmla="*/ 0 h 78"/>
                <a:gd name="T30" fmla="*/ 12 w 59"/>
                <a:gd name="T31" fmla="*/ 2 h 78"/>
                <a:gd name="T32" fmla="*/ 12 w 59"/>
                <a:gd name="T33" fmla="*/ 2 h 78"/>
                <a:gd name="T34" fmla="*/ 19 w 59"/>
                <a:gd name="T35" fmla="*/ 15 h 78"/>
                <a:gd name="T36" fmla="*/ 27 w 59"/>
                <a:gd name="T37" fmla="*/ 26 h 78"/>
                <a:gd name="T38" fmla="*/ 36 w 59"/>
                <a:gd name="T39" fmla="*/ 36 h 78"/>
                <a:gd name="T40" fmla="*/ 36 w 59"/>
                <a:gd name="T41" fmla="*/ 36 h 78"/>
                <a:gd name="T42" fmla="*/ 45 w 59"/>
                <a:gd name="T43" fmla="*/ 46 h 78"/>
                <a:gd name="T44" fmla="*/ 53 w 59"/>
                <a:gd name="T45" fmla="*/ 57 h 78"/>
                <a:gd name="T46" fmla="*/ 59 w 59"/>
                <a:gd name="T47" fmla="*/ 70 h 78"/>
                <a:gd name="T48" fmla="*/ 59 w 59"/>
                <a:gd name="T49" fmla="*/ 70 h 78"/>
                <a:gd name="T50" fmla="*/ 58 w 59"/>
                <a:gd name="T51" fmla="*/ 74 h 78"/>
                <a:gd name="T52" fmla="*/ 56 w 59"/>
                <a:gd name="T53" fmla="*/ 76 h 78"/>
                <a:gd name="T54" fmla="*/ 52 w 59"/>
                <a:gd name="T55" fmla="*/ 78 h 78"/>
                <a:gd name="T56" fmla="*/ 52 w 59"/>
                <a:gd name="T57" fmla="*/ 78 h 78"/>
                <a:gd name="T58" fmla="*/ 49 w 59"/>
                <a:gd name="T59" fmla="*/ 77 h 78"/>
                <a:gd name="T60" fmla="*/ 46 w 59"/>
                <a:gd name="T61" fmla="*/ 75 h 78"/>
                <a:gd name="T62" fmla="*/ 45 w 59"/>
                <a:gd name="T63" fmla="*/ 72 h 78"/>
                <a:gd name="T64" fmla="*/ 45 w 59"/>
                <a:gd name="T65" fmla="*/ 72 h 7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9"/>
                <a:gd name="T100" fmla="*/ 0 h 78"/>
                <a:gd name="T101" fmla="*/ 59 w 59"/>
                <a:gd name="T102" fmla="*/ 78 h 7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9" h="78">
                  <a:moveTo>
                    <a:pt x="45" y="72"/>
                  </a:moveTo>
                  <a:lnTo>
                    <a:pt x="40" y="62"/>
                  </a:lnTo>
                  <a:lnTo>
                    <a:pt x="33" y="53"/>
                  </a:lnTo>
                  <a:lnTo>
                    <a:pt x="26" y="45"/>
                  </a:lnTo>
                  <a:lnTo>
                    <a:pt x="16" y="34"/>
                  </a:lnTo>
                  <a:lnTo>
                    <a:pt x="8" y="23"/>
                  </a:lnTo>
                  <a:lnTo>
                    <a:pt x="1" y="11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1"/>
                  </a:lnTo>
                  <a:lnTo>
                    <a:pt x="6" y="0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9" y="15"/>
                  </a:lnTo>
                  <a:lnTo>
                    <a:pt x="27" y="26"/>
                  </a:lnTo>
                  <a:lnTo>
                    <a:pt x="36" y="36"/>
                  </a:lnTo>
                  <a:lnTo>
                    <a:pt x="45" y="46"/>
                  </a:lnTo>
                  <a:lnTo>
                    <a:pt x="53" y="57"/>
                  </a:lnTo>
                  <a:lnTo>
                    <a:pt x="59" y="70"/>
                  </a:lnTo>
                  <a:lnTo>
                    <a:pt x="58" y="74"/>
                  </a:lnTo>
                  <a:lnTo>
                    <a:pt x="56" y="76"/>
                  </a:lnTo>
                  <a:lnTo>
                    <a:pt x="52" y="78"/>
                  </a:lnTo>
                  <a:lnTo>
                    <a:pt x="49" y="77"/>
                  </a:lnTo>
                  <a:lnTo>
                    <a:pt x="46" y="75"/>
                  </a:lnTo>
                  <a:lnTo>
                    <a:pt x="45" y="7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52" name="Freeform 855"/>
            <p:cNvSpPr>
              <a:spLocks/>
            </p:cNvSpPr>
            <p:nvPr/>
          </p:nvSpPr>
          <p:spPr bwMode="auto">
            <a:xfrm>
              <a:off x="795" y="1630"/>
              <a:ext cx="67" cy="63"/>
            </a:xfrm>
            <a:custGeom>
              <a:avLst/>
              <a:gdLst>
                <a:gd name="T0" fmla="*/ 54 w 67"/>
                <a:gd name="T1" fmla="*/ 59 h 63"/>
                <a:gd name="T2" fmla="*/ 38 w 67"/>
                <a:gd name="T3" fmla="*/ 42 h 63"/>
                <a:gd name="T4" fmla="*/ 19 w 67"/>
                <a:gd name="T5" fmla="*/ 28 h 63"/>
                <a:gd name="T6" fmla="*/ 2 w 67"/>
                <a:gd name="T7" fmla="*/ 11 h 63"/>
                <a:gd name="T8" fmla="*/ 2 w 67"/>
                <a:gd name="T9" fmla="*/ 11 h 63"/>
                <a:gd name="T10" fmla="*/ 0 w 67"/>
                <a:gd name="T11" fmla="*/ 8 h 63"/>
                <a:gd name="T12" fmla="*/ 0 w 67"/>
                <a:gd name="T13" fmla="*/ 5 h 63"/>
                <a:gd name="T14" fmla="*/ 2 w 67"/>
                <a:gd name="T15" fmla="*/ 2 h 63"/>
                <a:gd name="T16" fmla="*/ 2 w 67"/>
                <a:gd name="T17" fmla="*/ 2 h 63"/>
                <a:gd name="T18" fmla="*/ 5 w 67"/>
                <a:gd name="T19" fmla="*/ 0 h 63"/>
                <a:gd name="T20" fmla="*/ 8 w 67"/>
                <a:gd name="T21" fmla="*/ 0 h 63"/>
                <a:gd name="T22" fmla="*/ 12 w 67"/>
                <a:gd name="T23" fmla="*/ 2 h 63"/>
                <a:gd name="T24" fmla="*/ 12 w 67"/>
                <a:gd name="T25" fmla="*/ 2 h 63"/>
                <a:gd name="T26" fmla="*/ 23 w 67"/>
                <a:gd name="T27" fmla="*/ 12 h 63"/>
                <a:gd name="T28" fmla="*/ 35 w 67"/>
                <a:gd name="T29" fmla="*/ 21 h 63"/>
                <a:gd name="T30" fmla="*/ 47 w 67"/>
                <a:gd name="T31" fmla="*/ 31 h 63"/>
                <a:gd name="T32" fmla="*/ 47 w 67"/>
                <a:gd name="T33" fmla="*/ 31 h 63"/>
                <a:gd name="T34" fmla="*/ 54 w 67"/>
                <a:gd name="T35" fmla="*/ 38 h 63"/>
                <a:gd name="T36" fmla="*/ 61 w 67"/>
                <a:gd name="T37" fmla="*/ 45 h 63"/>
                <a:gd name="T38" fmla="*/ 66 w 67"/>
                <a:gd name="T39" fmla="*/ 53 h 63"/>
                <a:gd name="T40" fmla="*/ 66 w 67"/>
                <a:gd name="T41" fmla="*/ 53 h 63"/>
                <a:gd name="T42" fmla="*/ 67 w 67"/>
                <a:gd name="T43" fmla="*/ 56 h 63"/>
                <a:gd name="T44" fmla="*/ 66 w 67"/>
                <a:gd name="T45" fmla="*/ 59 h 63"/>
                <a:gd name="T46" fmla="*/ 63 w 67"/>
                <a:gd name="T47" fmla="*/ 62 h 63"/>
                <a:gd name="T48" fmla="*/ 63 w 67"/>
                <a:gd name="T49" fmla="*/ 62 h 63"/>
                <a:gd name="T50" fmla="*/ 60 w 67"/>
                <a:gd name="T51" fmla="*/ 63 h 63"/>
                <a:gd name="T52" fmla="*/ 56 w 67"/>
                <a:gd name="T53" fmla="*/ 62 h 63"/>
                <a:gd name="T54" fmla="*/ 54 w 67"/>
                <a:gd name="T55" fmla="*/ 59 h 63"/>
                <a:gd name="T56" fmla="*/ 54 w 67"/>
                <a:gd name="T57" fmla="*/ 59 h 6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67"/>
                <a:gd name="T88" fmla="*/ 0 h 63"/>
                <a:gd name="T89" fmla="*/ 67 w 67"/>
                <a:gd name="T90" fmla="*/ 63 h 63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67" h="63">
                  <a:moveTo>
                    <a:pt x="54" y="59"/>
                  </a:moveTo>
                  <a:lnTo>
                    <a:pt x="38" y="42"/>
                  </a:lnTo>
                  <a:lnTo>
                    <a:pt x="19" y="28"/>
                  </a:lnTo>
                  <a:lnTo>
                    <a:pt x="2" y="11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2" y="2"/>
                  </a:lnTo>
                  <a:lnTo>
                    <a:pt x="23" y="12"/>
                  </a:lnTo>
                  <a:lnTo>
                    <a:pt x="35" y="21"/>
                  </a:lnTo>
                  <a:lnTo>
                    <a:pt x="47" y="31"/>
                  </a:lnTo>
                  <a:lnTo>
                    <a:pt x="54" y="38"/>
                  </a:lnTo>
                  <a:lnTo>
                    <a:pt x="61" y="45"/>
                  </a:lnTo>
                  <a:lnTo>
                    <a:pt x="66" y="53"/>
                  </a:lnTo>
                  <a:lnTo>
                    <a:pt x="67" y="56"/>
                  </a:lnTo>
                  <a:lnTo>
                    <a:pt x="66" y="59"/>
                  </a:lnTo>
                  <a:lnTo>
                    <a:pt x="63" y="62"/>
                  </a:lnTo>
                  <a:lnTo>
                    <a:pt x="60" y="63"/>
                  </a:lnTo>
                  <a:lnTo>
                    <a:pt x="56" y="62"/>
                  </a:lnTo>
                  <a:lnTo>
                    <a:pt x="54" y="5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53" name="Freeform 856"/>
            <p:cNvSpPr>
              <a:spLocks/>
            </p:cNvSpPr>
            <p:nvPr/>
          </p:nvSpPr>
          <p:spPr bwMode="auto">
            <a:xfrm>
              <a:off x="818" y="1613"/>
              <a:ext cx="55" cy="77"/>
            </a:xfrm>
            <a:custGeom>
              <a:avLst/>
              <a:gdLst>
                <a:gd name="T0" fmla="*/ 42 w 55"/>
                <a:gd name="T1" fmla="*/ 73 h 77"/>
                <a:gd name="T2" fmla="*/ 38 w 55"/>
                <a:gd name="T3" fmla="*/ 64 h 77"/>
                <a:gd name="T4" fmla="*/ 33 w 55"/>
                <a:gd name="T5" fmla="*/ 55 h 77"/>
                <a:gd name="T6" fmla="*/ 26 w 55"/>
                <a:gd name="T7" fmla="*/ 47 h 77"/>
                <a:gd name="T8" fmla="*/ 26 w 55"/>
                <a:gd name="T9" fmla="*/ 47 h 77"/>
                <a:gd name="T10" fmla="*/ 25 w 55"/>
                <a:gd name="T11" fmla="*/ 45 h 77"/>
                <a:gd name="T12" fmla="*/ 23 w 55"/>
                <a:gd name="T13" fmla="*/ 43 h 77"/>
                <a:gd name="T14" fmla="*/ 22 w 55"/>
                <a:gd name="T15" fmla="*/ 41 h 77"/>
                <a:gd name="T16" fmla="*/ 22 w 55"/>
                <a:gd name="T17" fmla="*/ 41 h 77"/>
                <a:gd name="T18" fmla="*/ 16 w 55"/>
                <a:gd name="T19" fmla="*/ 33 h 77"/>
                <a:gd name="T20" fmla="*/ 10 w 55"/>
                <a:gd name="T21" fmla="*/ 26 h 77"/>
                <a:gd name="T22" fmla="*/ 5 w 55"/>
                <a:gd name="T23" fmla="*/ 18 h 77"/>
                <a:gd name="T24" fmla="*/ 5 w 55"/>
                <a:gd name="T25" fmla="*/ 18 h 77"/>
                <a:gd name="T26" fmla="*/ 3 w 55"/>
                <a:gd name="T27" fmla="*/ 16 h 77"/>
                <a:gd name="T28" fmla="*/ 2 w 55"/>
                <a:gd name="T29" fmla="*/ 13 h 77"/>
                <a:gd name="T30" fmla="*/ 1 w 55"/>
                <a:gd name="T31" fmla="*/ 11 h 77"/>
                <a:gd name="T32" fmla="*/ 1 w 55"/>
                <a:gd name="T33" fmla="*/ 11 h 77"/>
                <a:gd name="T34" fmla="*/ 1 w 55"/>
                <a:gd name="T35" fmla="*/ 11 h 77"/>
                <a:gd name="T36" fmla="*/ 1 w 55"/>
                <a:gd name="T37" fmla="*/ 11 h 77"/>
                <a:gd name="T38" fmla="*/ 1 w 55"/>
                <a:gd name="T39" fmla="*/ 12 h 77"/>
                <a:gd name="T40" fmla="*/ 1 w 55"/>
                <a:gd name="T41" fmla="*/ 12 h 77"/>
                <a:gd name="T42" fmla="*/ 0 w 55"/>
                <a:gd name="T43" fmla="*/ 8 h 77"/>
                <a:gd name="T44" fmla="*/ 0 w 55"/>
                <a:gd name="T45" fmla="*/ 5 h 77"/>
                <a:gd name="T46" fmla="*/ 2 w 55"/>
                <a:gd name="T47" fmla="*/ 2 h 77"/>
                <a:gd name="T48" fmla="*/ 2 w 55"/>
                <a:gd name="T49" fmla="*/ 2 h 77"/>
                <a:gd name="T50" fmla="*/ 5 w 55"/>
                <a:gd name="T51" fmla="*/ 0 h 77"/>
                <a:gd name="T52" fmla="*/ 9 w 55"/>
                <a:gd name="T53" fmla="*/ 1 h 77"/>
                <a:gd name="T54" fmla="*/ 12 w 55"/>
                <a:gd name="T55" fmla="*/ 3 h 77"/>
                <a:gd name="T56" fmla="*/ 12 w 55"/>
                <a:gd name="T57" fmla="*/ 3 h 77"/>
                <a:gd name="T58" fmla="*/ 13 w 55"/>
                <a:gd name="T59" fmla="*/ 6 h 77"/>
                <a:gd name="T60" fmla="*/ 15 w 55"/>
                <a:gd name="T61" fmla="*/ 9 h 77"/>
                <a:gd name="T62" fmla="*/ 16 w 55"/>
                <a:gd name="T63" fmla="*/ 11 h 77"/>
                <a:gd name="T64" fmla="*/ 16 w 55"/>
                <a:gd name="T65" fmla="*/ 11 h 77"/>
                <a:gd name="T66" fmla="*/ 24 w 55"/>
                <a:gd name="T67" fmla="*/ 21 h 77"/>
                <a:gd name="T68" fmla="*/ 32 w 55"/>
                <a:gd name="T69" fmla="*/ 30 h 77"/>
                <a:gd name="T70" fmla="*/ 38 w 55"/>
                <a:gd name="T71" fmla="*/ 40 h 77"/>
                <a:gd name="T72" fmla="*/ 38 w 55"/>
                <a:gd name="T73" fmla="*/ 40 h 77"/>
                <a:gd name="T74" fmla="*/ 45 w 55"/>
                <a:gd name="T75" fmla="*/ 48 h 77"/>
                <a:gd name="T76" fmla="*/ 51 w 55"/>
                <a:gd name="T77" fmla="*/ 58 h 77"/>
                <a:gd name="T78" fmla="*/ 55 w 55"/>
                <a:gd name="T79" fmla="*/ 68 h 77"/>
                <a:gd name="T80" fmla="*/ 55 w 55"/>
                <a:gd name="T81" fmla="*/ 68 h 77"/>
                <a:gd name="T82" fmla="*/ 55 w 55"/>
                <a:gd name="T83" fmla="*/ 72 h 77"/>
                <a:gd name="T84" fmla="*/ 54 w 55"/>
                <a:gd name="T85" fmla="*/ 75 h 77"/>
                <a:gd name="T86" fmla="*/ 51 w 55"/>
                <a:gd name="T87" fmla="*/ 77 h 77"/>
                <a:gd name="T88" fmla="*/ 51 w 55"/>
                <a:gd name="T89" fmla="*/ 77 h 77"/>
                <a:gd name="T90" fmla="*/ 47 w 55"/>
                <a:gd name="T91" fmla="*/ 77 h 77"/>
                <a:gd name="T92" fmla="*/ 44 w 55"/>
                <a:gd name="T93" fmla="*/ 76 h 77"/>
                <a:gd name="T94" fmla="*/ 42 w 55"/>
                <a:gd name="T95" fmla="*/ 73 h 77"/>
                <a:gd name="T96" fmla="*/ 42 w 55"/>
                <a:gd name="T97" fmla="*/ 73 h 7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5"/>
                <a:gd name="T148" fmla="*/ 0 h 77"/>
                <a:gd name="T149" fmla="*/ 55 w 55"/>
                <a:gd name="T150" fmla="*/ 77 h 7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5" h="77">
                  <a:moveTo>
                    <a:pt x="42" y="73"/>
                  </a:moveTo>
                  <a:lnTo>
                    <a:pt x="38" y="64"/>
                  </a:lnTo>
                  <a:lnTo>
                    <a:pt x="33" y="55"/>
                  </a:lnTo>
                  <a:lnTo>
                    <a:pt x="26" y="47"/>
                  </a:lnTo>
                  <a:lnTo>
                    <a:pt x="25" y="45"/>
                  </a:lnTo>
                  <a:lnTo>
                    <a:pt x="23" y="43"/>
                  </a:lnTo>
                  <a:lnTo>
                    <a:pt x="22" y="41"/>
                  </a:lnTo>
                  <a:lnTo>
                    <a:pt x="16" y="33"/>
                  </a:lnTo>
                  <a:lnTo>
                    <a:pt x="10" y="26"/>
                  </a:lnTo>
                  <a:lnTo>
                    <a:pt x="5" y="18"/>
                  </a:lnTo>
                  <a:lnTo>
                    <a:pt x="3" y="16"/>
                  </a:lnTo>
                  <a:lnTo>
                    <a:pt x="2" y="13"/>
                  </a:lnTo>
                  <a:lnTo>
                    <a:pt x="1" y="11"/>
                  </a:lnTo>
                  <a:lnTo>
                    <a:pt x="1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9" y="1"/>
                  </a:lnTo>
                  <a:lnTo>
                    <a:pt x="12" y="3"/>
                  </a:lnTo>
                  <a:lnTo>
                    <a:pt x="13" y="6"/>
                  </a:lnTo>
                  <a:lnTo>
                    <a:pt x="15" y="9"/>
                  </a:lnTo>
                  <a:lnTo>
                    <a:pt x="16" y="11"/>
                  </a:lnTo>
                  <a:lnTo>
                    <a:pt x="24" y="21"/>
                  </a:lnTo>
                  <a:lnTo>
                    <a:pt x="32" y="30"/>
                  </a:lnTo>
                  <a:lnTo>
                    <a:pt x="38" y="40"/>
                  </a:lnTo>
                  <a:lnTo>
                    <a:pt x="45" y="48"/>
                  </a:lnTo>
                  <a:lnTo>
                    <a:pt x="51" y="58"/>
                  </a:lnTo>
                  <a:lnTo>
                    <a:pt x="55" y="68"/>
                  </a:lnTo>
                  <a:lnTo>
                    <a:pt x="55" y="72"/>
                  </a:lnTo>
                  <a:lnTo>
                    <a:pt x="54" y="75"/>
                  </a:lnTo>
                  <a:lnTo>
                    <a:pt x="51" y="77"/>
                  </a:lnTo>
                  <a:lnTo>
                    <a:pt x="47" y="77"/>
                  </a:lnTo>
                  <a:lnTo>
                    <a:pt x="44" y="76"/>
                  </a:lnTo>
                  <a:lnTo>
                    <a:pt x="42" y="7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54" name="Freeform 857"/>
            <p:cNvSpPr>
              <a:spLocks/>
            </p:cNvSpPr>
            <p:nvPr/>
          </p:nvSpPr>
          <p:spPr bwMode="auto">
            <a:xfrm>
              <a:off x="837" y="1586"/>
              <a:ext cx="61" cy="77"/>
            </a:xfrm>
            <a:custGeom>
              <a:avLst/>
              <a:gdLst>
                <a:gd name="T0" fmla="*/ 50 w 61"/>
                <a:gd name="T1" fmla="*/ 76 h 77"/>
                <a:gd name="T2" fmla="*/ 38 w 61"/>
                <a:gd name="T3" fmla="*/ 66 h 77"/>
                <a:gd name="T4" fmla="*/ 28 w 61"/>
                <a:gd name="T5" fmla="*/ 55 h 77"/>
                <a:gd name="T6" fmla="*/ 18 w 61"/>
                <a:gd name="T7" fmla="*/ 44 h 77"/>
                <a:gd name="T8" fmla="*/ 18 w 61"/>
                <a:gd name="T9" fmla="*/ 44 h 77"/>
                <a:gd name="T10" fmla="*/ 13 w 61"/>
                <a:gd name="T11" fmla="*/ 33 h 77"/>
                <a:gd name="T12" fmla="*/ 7 w 61"/>
                <a:gd name="T13" fmla="*/ 21 h 77"/>
                <a:gd name="T14" fmla="*/ 1 w 61"/>
                <a:gd name="T15" fmla="*/ 11 h 77"/>
                <a:gd name="T16" fmla="*/ 1 w 61"/>
                <a:gd name="T17" fmla="*/ 11 h 77"/>
                <a:gd name="T18" fmla="*/ 0 w 61"/>
                <a:gd name="T19" fmla="*/ 7 h 77"/>
                <a:gd name="T20" fmla="*/ 1 w 61"/>
                <a:gd name="T21" fmla="*/ 4 h 77"/>
                <a:gd name="T22" fmla="*/ 3 w 61"/>
                <a:gd name="T23" fmla="*/ 1 h 77"/>
                <a:gd name="T24" fmla="*/ 3 w 61"/>
                <a:gd name="T25" fmla="*/ 1 h 77"/>
                <a:gd name="T26" fmla="*/ 7 w 61"/>
                <a:gd name="T27" fmla="*/ 0 h 77"/>
                <a:gd name="T28" fmla="*/ 10 w 61"/>
                <a:gd name="T29" fmla="*/ 1 h 77"/>
                <a:gd name="T30" fmla="*/ 13 w 61"/>
                <a:gd name="T31" fmla="*/ 4 h 77"/>
                <a:gd name="T32" fmla="*/ 13 w 61"/>
                <a:gd name="T33" fmla="*/ 4 h 77"/>
                <a:gd name="T34" fmla="*/ 20 w 61"/>
                <a:gd name="T35" fmla="*/ 15 h 77"/>
                <a:gd name="T36" fmla="*/ 26 w 61"/>
                <a:gd name="T37" fmla="*/ 27 h 77"/>
                <a:gd name="T38" fmla="*/ 31 w 61"/>
                <a:gd name="T39" fmla="*/ 39 h 77"/>
                <a:gd name="T40" fmla="*/ 31 w 61"/>
                <a:gd name="T41" fmla="*/ 39 h 77"/>
                <a:gd name="T42" fmla="*/ 40 w 61"/>
                <a:gd name="T43" fmla="*/ 48 h 77"/>
                <a:gd name="T44" fmla="*/ 49 w 61"/>
                <a:gd name="T45" fmla="*/ 57 h 77"/>
                <a:gd name="T46" fmla="*/ 58 w 61"/>
                <a:gd name="T47" fmla="*/ 65 h 77"/>
                <a:gd name="T48" fmla="*/ 58 w 61"/>
                <a:gd name="T49" fmla="*/ 65 h 77"/>
                <a:gd name="T50" fmla="*/ 61 w 61"/>
                <a:gd name="T51" fmla="*/ 67 h 77"/>
                <a:gd name="T52" fmla="*/ 61 w 61"/>
                <a:gd name="T53" fmla="*/ 71 h 77"/>
                <a:gd name="T54" fmla="*/ 60 w 61"/>
                <a:gd name="T55" fmla="*/ 75 h 77"/>
                <a:gd name="T56" fmla="*/ 60 w 61"/>
                <a:gd name="T57" fmla="*/ 75 h 77"/>
                <a:gd name="T58" fmla="*/ 57 w 61"/>
                <a:gd name="T59" fmla="*/ 77 h 77"/>
                <a:gd name="T60" fmla="*/ 53 w 61"/>
                <a:gd name="T61" fmla="*/ 77 h 77"/>
                <a:gd name="T62" fmla="*/ 50 w 61"/>
                <a:gd name="T63" fmla="*/ 76 h 77"/>
                <a:gd name="T64" fmla="*/ 50 w 61"/>
                <a:gd name="T65" fmla="*/ 76 h 7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1"/>
                <a:gd name="T100" fmla="*/ 0 h 77"/>
                <a:gd name="T101" fmla="*/ 61 w 61"/>
                <a:gd name="T102" fmla="*/ 77 h 7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1" h="77">
                  <a:moveTo>
                    <a:pt x="50" y="76"/>
                  </a:moveTo>
                  <a:lnTo>
                    <a:pt x="38" y="66"/>
                  </a:lnTo>
                  <a:lnTo>
                    <a:pt x="28" y="55"/>
                  </a:lnTo>
                  <a:lnTo>
                    <a:pt x="18" y="44"/>
                  </a:lnTo>
                  <a:lnTo>
                    <a:pt x="13" y="33"/>
                  </a:lnTo>
                  <a:lnTo>
                    <a:pt x="7" y="21"/>
                  </a:lnTo>
                  <a:lnTo>
                    <a:pt x="1" y="11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1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3" y="4"/>
                  </a:lnTo>
                  <a:lnTo>
                    <a:pt x="20" y="15"/>
                  </a:lnTo>
                  <a:lnTo>
                    <a:pt x="26" y="27"/>
                  </a:lnTo>
                  <a:lnTo>
                    <a:pt x="31" y="39"/>
                  </a:lnTo>
                  <a:lnTo>
                    <a:pt x="40" y="48"/>
                  </a:lnTo>
                  <a:lnTo>
                    <a:pt x="49" y="57"/>
                  </a:lnTo>
                  <a:lnTo>
                    <a:pt x="58" y="65"/>
                  </a:lnTo>
                  <a:lnTo>
                    <a:pt x="61" y="67"/>
                  </a:lnTo>
                  <a:lnTo>
                    <a:pt x="61" y="71"/>
                  </a:lnTo>
                  <a:lnTo>
                    <a:pt x="60" y="75"/>
                  </a:lnTo>
                  <a:lnTo>
                    <a:pt x="57" y="77"/>
                  </a:lnTo>
                  <a:lnTo>
                    <a:pt x="53" y="77"/>
                  </a:lnTo>
                  <a:lnTo>
                    <a:pt x="50" y="7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55" name="Freeform 858"/>
            <p:cNvSpPr>
              <a:spLocks/>
            </p:cNvSpPr>
            <p:nvPr/>
          </p:nvSpPr>
          <p:spPr bwMode="auto">
            <a:xfrm>
              <a:off x="865" y="1571"/>
              <a:ext cx="44" cy="83"/>
            </a:xfrm>
            <a:custGeom>
              <a:avLst/>
              <a:gdLst>
                <a:gd name="T0" fmla="*/ 31 w 44"/>
                <a:gd name="T1" fmla="*/ 80 h 83"/>
                <a:gd name="T2" fmla="*/ 21 w 44"/>
                <a:gd name="T3" fmla="*/ 57 h 83"/>
                <a:gd name="T4" fmla="*/ 10 w 44"/>
                <a:gd name="T5" fmla="*/ 35 h 83"/>
                <a:gd name="T6" fmla="*/ 1 w 44"/>
                <a:gd name="T7" fmla="*/ 13 h 83"/>
                <a:gd name="T8" fmla="*/ 1 w 44"/>
                <a:gd name="T9" fmla="*/ 13 h 83"/>
                <a:gd name="T10" fmla="*/ 0 w 44"/>
                <a:gd name="T11" fmla="*/ 11 h 83"/>
                <a:gd name="T12" fmla="*/ 1 w 44"/>
                <a:gd name="T13" fmla="*/ 8 h 83"/>
                <a:gd name="T14" fmla="*/ 1 w 44"/>
                <a:gd name="T15" fmla="*/ 6 h 83"/>
                <a:gd name="T16" fmla="*/ 1 w 44"/>
                <a:gd name="T17" fmla="*/ 6 h 83"/>
                <a:gd name="T18" fmla="*/ 2 w 44"/>
                <a:gd name="T19" fmla="*/ 3 h 83"/>
                <a:gd name="T20" fmla="*/ 4 w 44"/>
                <a:gd name="T21" fmla="*/ 0 h 83"/>
                <a:gd name="T22" fmla="*/ 8 w 44"/>
                <a:gd name="T23" fmla="*/ 0 h 83"/>
                <a:gd name="T24" fmla="*/ 8 w 44"/>
                <a:gd name="T25" fmla="*/ 0 h 83"/>
                <a:gd name="T26" fmla="*/ 11 w 44"/>
                <a:gd name="T27" fmla="*/ 1 h 83"/>
                <a:gd name="T28" fmla="*/ 14 w 44"/>
                <a:gd name="T29" fmla="*/ 3 h 83"/>
                <a:gd name="T30" fmla="*/ 15 w 44"/>
                <a:gd name="T31" fmla="*/ 7 h 83"/>
                <a:gd name="T32" fmla="*/ 15 w 44"/>
                <a:gd name="T33" fmla="*/ 7 h 83"/>
                <a:gd name="T34" fmla="*/ 15 w 44"/>
                <a:gd name="T35" fmla="*/ 8 h 83"/>
                <a:gd name="T36" fmla="*/ 15 w 44"/>
                <a:gd name="T37" fmla="*/ 10 h 83"/>
                <a:gd name="T38" fmla="*/ 15 w 44"/>
                <a:gd name="T39" fmla="*/ 12 h 83"/>
                <a:gd name="T40" fmla="*/ 15 w 44"/>
                <a:gd name="T41" fmla="*/ 12 h 83"/>
                <a:gd name="T42" fmla="*/ 24 w 44"/>
                <a:gd name="T43" fmla="*/ 32 h 83"/>
                <a:gd name="T44" fmla="*/ 34 w 44"/>
                <a:gd name="T45" fmla="*/ 53 h 83"/>
                <a:gd name="T46" fmla="*/ 43 w 44"/>
                <a:gd name="T47" fmla="*/ 74 h 83"/>
                <a:gd name="T48" fmla="*/ 43 w 44"/>
                <a:gd name="T49" fmla="*/ 74 h 83"/>
                <a:gd name="T50" fmla="*/ 44 w 44"/>
                <a:gd name="T51" fmla="*/ 77 h 83"/>
                <a:gd name="T52" fmla="*/ 43 w 44"/>
                <a:gd name="T53" fmla="*/ 81 h 83"/>
                <a:gd name="T54" fmla="*/ 40 w 44"/>
                <a:gd name="T55" fmla="*/ 83 h 83"/>
                <a:gd name="T56" fmla="*/ 40 w 44"/>
                <a:gd name="T57" fmla="*/ 83 h 83"/>
                <a:gd name="T58" fmla="*/ 37 w 44"/>
                <a:gd name="T59" fmla="*/ 83 h 83"/>
                <a:gd name="T60" fmla="*/ 33 w 44"/>
                <a:gd name="T61" fmla="*/ 82 h 83"/>
                <a:gd name="T62" fmla="*/ 31 w 44"/>
                <a:gd name="T63" fmla="*/ 80 h 83"/>
                <a:gd name="T64" fmla="*/ 31 w 44"/>
                <a:gd name="T65" fmla="*/ 80 h 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"/>
                <a:gd name="T100" fmla="*/ 0 h 83"/>
                <a:gd name="T101" fmla="*/ 44 w 44"/>
                <a:gd name="T102" fmla="*/ 83 h 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" h="83">
                  <a:moveTo>
                    <a:pt x="31" y="80"/>
                  </a:moveTo>
                  <a:lnTo>
                    <a:pt x="21" y="57"/>
                  </a:lnTo>
                  <a:lnTo>
                    <a:pt x="10" y="35"/>
                  </a:lnTo>
                  <a:lnTo>
                    <a:pt x="1" y="13"/>
                  </a:lnTo>
                  <a:lnTo>
                    <a:pt x="0" y="11"/>
                  </a:lnTo>
                  <a:lnTo>
                    <a:pt x="1" y="8"/>
                  </a:lnTo>
                  <a:lnTo>
                    <a:pt x="1" y="6"/>
                  </a:lnTo>
                  <a:lnTo>
                    <a:pt x="2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11" y="1"/>
                  </a:lnTo>
                  <a:lnTo>
                    <a:pt x="14" y="3"/>
                  </a:lnTo>
                  <a:lnTo>
                    <a:pt x="15" y="7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5" y="12"/>
                  </a:lnTo>
                  <a:lnTo>
                    <a:pt x="24" y="32"/>
                  </a:lnTo>
                  <a:lnTo>
                    <a:pt x="34" y="53"/>
                  </a:lnTo>
                  <a:lnTo>
                    <a:pt x="43" y="74"/>
                  </a:lnTo>
                  <a:lnTo>
                    <a:pt x="44" y="77"/>
                  </a:lnTo>
                  <a:lnTo>
                    <a:pt x="43" y="81"/>
                  </a:lnTo>
                  <a:lnTo>
                    <a:pt x="40" y="83"/>
                  </a:lnTo>
                  <a:lnTo>
                    <a:pt x="37" y="83"/>
                  </a:lnTo>
                  <a:lnTo>
                    <a:pt x="33" y="82"/>
                  </a:lnTo>
                  <a:lnTo>
                    <a:pt x="31" y="8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56" name="Freeform 859"/>
            <p:cNvSpPr>
              <a:spLocks/>
            </p:cNvSpPr>
            <p:nvPr/>
          </p:nvSpPr>
          <p:spPr bwMode="auto">
            <a:xfrm>
              <a:off x="891" y="1559"/>
              <a:ext cx="53" cy="81"/>
            </a:xfrm>
            <a:custGeom>
              <a:avLst/>
              <a:gdLst>
                <a:gd name="T0" fmla="*/ 41 w 53"/>
                <a:gd name="T1" fmla="*/ 78 h 81"/>
                <a:gd name="T2" fmla="*/ 24 w 53"/>
                <a:gd name="T3" fmla="*/ 57 h 81"/>
                <a:gd name="T4" fmla="*/ 11 w 53"/>
                <a:gd name="T5" fmla="*/ 34 h 81"/>
                <a:gd name="T6" fmla="*/ 0 w 53"/>
                <a:gd name="T7" fmla="*/ 9 h 81"/>
                <a:gd name="T8" fmla="*/ 0 w 53"/>
                <a:gd name="T9" fmla="*/ 9 h 81"/>
                <a:gd name="T10" fmla="*/ 0 w 53"/>
                <a:gd name="T11" fmla="*/ 6 h 81"/>
                <a:gd name="T12" fmla="*/ 1 w 53"/>
                <a:gd name="T13" fmla="*/ 3 h 81"/>
                <a:gd name="T14" fmla="*/ 4 w 53"/>
                <a:gd name="T15" fmla="*/ 0 h 81"/>
                <a:gd name="T16" fmla="*/ 4 w 53"/>
                <a:gd name="T17" fmla="*/ 0 h 81"/>
                <a:gd name="T18" fmla="*/ 8 w 53"/>
                <a:gd name="T19" fmla="*/ 0 h 81"/>
                <a:gd name="T20" fmla="*/ 11 w 53"/>
                <a:gd name="T21" fmla="*/ 1 h 81"/>
                <a:gd name="T22" fmla="*/ 13 w 53"/>
                <a:gd name="T23" fmla="*/ 4 h 81"/>
                <a:gd name="T24" fmla="*/ 13 w 53"/>
                <a:gd name="T25" fmla="*/ 4 h 81"/>
                <a:gd name="T26" fmla="*/ 23 w 53"/>
                <a:gd name="T27" fmla="*/ 28 h 81"/>
                <a:gd name="T28" fmla="*/ 36 w 53"/>
                <a:gd name="T29" fmla="*/ 50 h 81"/>
                <a:gd name="T30" fmla="*/ 51 w 53"/>
                <a:gd name="T31" fmla="*/ 70 h 81"/>
                <a:gd name="T32" fmla="*/ 51 w 53"/>
                <a:gd name="T33" fmla="*/ 70 h 81"/>
                <a:gd name="T34" fmla="*/ 53 w 53"/>
                <a:gd name="T35" fmla="*/ 73 h 81"/>
                <a:gd name="T36" fmla="*/ 52 w 53"/>
                <a:gd name="T37" fmla="*/ 77 h 81"/>
                <a:gd name="T38" fmla="*/ 50 w 53"/>
                <a:gd name="T39" fmla="*/ 79 h 81"/>
                <a:gd name="T40" fmla="*/ 50 w 53"/>
                <a:gd name="T41" fmla="*/ 79 h 81"/>
                <a:gd name="T42" fmla="*/ 47 w 53"/>
                <a:gd name="T43" fmla="*/ 81 h 81"/>
                <a:gd name="T44" fmla="*/ 44 w 53"/>
                <a:gd name="T45" fmla="*/ 80 h 81"/>
                <a:gd name="T46" fmla="*/ 41 w 53"/>
                <a:gd name="T47" fmla="*/ 78 h 81"/>
                <a:gd name="T48" fmla="*/ 41 w 53"/>
                <a:gd name="T49" fmla="*/ 78 h 8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3"/>
                <a:gd name="T76" fmla="*/ 0 h 81"/>
                <a:gd name="T77" fmla="*/ 53 w 53"/>
                <a:gd name="T78" fmla="*/ 81 h 8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3" h="81">
                  <a:moveTo>
                    <a:pt x="41" y="78"/>
                  </a:moveTo>
                  <a:lnTo>
                    <a:pt x="24" y="57"/>
                  </a:lnTo>
                  <a:lnTo>
                    <a:pt x="11" y="34"/>
                  </a:lnTo>
                  <a:lnTo>
                    <a:pt x="0" y="9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11" y="1"/>
                  </a:lnTo>
                  <a:lnTo>
                    <a:pt x="13" y="4"/>
                  </a:lnTo>
                  <a:lnTo>
                    <a:pt x="23" y="28"/>
                  </a:lnTo>
                  <a:lnTo>
                    <a:pt x="36" y="50"/>
                  </a:lnTo>
                  <a:lnTo>
                    <a:pt x="51" y="70"/>
                  </a:lnTo>
                  <a:lnTo>
                    <a:pt x="53" y="73"/>
                  </a:lnTo>
                  <a:lnTo>
                    <a:pt x="52" y="77"/>
                  </a:lnTo>
                  <a:lnTo>
                    <a:pt x="50" y="79"/>
                  </a:lnTo>
                  <a:lnTo>
                    <a:pt x="47" y="81"/>
                  </a:lnTo>
                  <a:lnTo>
                    <a:pt x="44" y="80"/>
                  </a:lnTo>
                  <a:lnTo>
                    <a:pt x="41" y="7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57" name="Freeform 860"/>
            <p:cNvSpPr>
              <a:spLocks/>
            </p:cNvSpPr>
            <p:nvPr/>
          </p:nvSpPr>
          <p:spPr bwMode="auto">
            <a:xfrm>
              <a:off x="927" y="1548"/>
              <a:ext cx="28" cy="88"/>
            </a:xfrm>
            <a:custGeom>
              <a:avLst/>
              <a:gdLst>
                <a:gd name="T0" fmla="*/ 14 w 28"/>
                <a:gd name="T1" fmla="*/ 80 h 88"/>
                <a:gd name="T2" fmla="*/ 14 w 28"/>
                <a:gd name="T3" fmla="*/ 78 h 88"/>
                <a:gd name="T4" fmla="*/ 14 w 28"/>
                <a:gd name="T5" fmla="*/ 77 h 88"/>
                <a:gd name="T6" fmla="*/ 14 w 28"/>
                <a:gd name="T7" fmla="*/ 76 h 88"/>
                <a:gd name="T8" fmla="*/ 14 w 28"/>
                <a:gd name="T9" fmla="*/ 76 h 88"/>
                <a:gd name="T10" fmla="*/ 11 w 28"/>
                <a:gd name="T11" fmla="*/ 68 h 88"/>
                <a:gd name="T12" fmla="*/ 8 w 28"/>
                <a:gd name="T13" fmla="*/ 60 h 88"/>
                <a:gd name="T14" fmla="*/ 6 w 28"/>
                <a:gd name="T15" fmla="*/ 53 h 88"/>
                <a:gd name="T16" fmla="*/ 6 w 28"/>
                <a:gd name="T17" fmla="*/ 53 h 88"/>
                <a:gd name="T18" fmla="*/ 4 w 28"/>
                <a:gd name="T19" fmla="*/ 45 h 88"/>
                <a:gd name="T20" fmla="*/ 2 w 28"/>
                <a:gd name="T21" fmla="*/ 37 h 88"/>
                <a:gd name="T22" fmla="*/ 0 w 28"/>
                <a:gd name="T23" fmla="*/ 28 h 88"/>
                <a:gd name="T24" fmla="*/ 0 w 28"/>
                <a:gd name="T25" fmla="*/ 28 h 88"/>
                <a:gd name="T26" fmla="*/ 0 w 28"/>
                <a:gd name="T27" fmla="*/ 20 h 88"/>
                <a:gd name="T28" fmla="*/ 1 w 28"/>
                <a:gd name="T29" fmla="*/ 13 h 88"/>
                <a:gd name="T30" fmla="*/ 2 w 28"/>
                <a:gd name="T31" fmla="*/ 6 h 88"/>
                <a:gd name="T32" fmla="*/ 2 w 28"/>
                <a:gd name="T33" fmla="*/ 6 h 88"/>
                <a:gd name="T34" fmla="*/ 3 w 28"/>
                <a:gd name="T35" fmla="*/ 2 h 88"/>
                <a:gd name="T36" fmla="*/ 6 w 28"/>
                <a:gd name="T37" fmla="*/ 0 h 88"/>
                <a:gd name="T38" fmla="*/ 10 w 28"/>
                <a:gd name="T39" fmla="*/ 0 h 88"/>
                <a:gd name="T40" fmla="*/ 10 w 28"/>
                <a:gd name="T41" fmla="*/ 0 h 88"/>
                <a:gd name="T42" fmla="*/ 13 w 28"/>
                <a:gd name="T43" fmla="*/ 1 h 88"/>
                <a:gd name="T44" fmla="*/ 15 w 28"/>
                <a:gd name="T45" fmla="*/ 4 h 88"/>
                <a:gd name="T46" fmla="*/ 15 w 28"/>
                <a:gd name="T47" fmla="*/ 8 h 88"/>
                <a:gd name="T48" fmla="*/ 15 w 28"/>
                <a:gd name="T49" fmla="*/ 8 h 88"/>
                <a:gd name="T50" fmla="*/ 14 w 28"/>
                <a:gd name="T51" fmla="*/ 21 h 88"/>
                <a:gd name="T52" fmla="*/ 15 w 28"/>
                <a:gd name="T53" fmla="*/ 34 h 88"/>
                <a:gd name="T54" fmla="*/ 18 w 28"/>
                <a:gd name="T55" fmla="*/ 46 h 88"/>
                <a:gd name="T56" fmla="*/ 18 w 28"/>
                <a:gd name="T57" fmla="*/ 46 h 88"/>
                <a:gd name="T58" fmla="*/ 21 w 28"/>
                <a:gd name="T59" fmla="*/ 54 h 88"/>
                <a:gd name="T60" fmla="*/ 24 w 28"/>
                <a:gd name="T61" fmla="*/ 62 h 88"/>
                <a:gd name="T62" fmla="*/ 27 w 28"/>
                <a:gd name="T63" fmla="*/ 71 h 88"/>
                <a:gd name="T64" fmla="*/ 27 w 28"/>
                <a:gd name="T65" fmla="*/ 71 h 88"/>
                <a:gd name="T66" fmla="*/ 28 w 28"/>
                <a:gd name="T67" fmla="*/ 75 h 88"/>
                <a:gd name="T68" fmla="*/ 28 w 28"/>
                <a:gd name="T69" fmla="*/ 79 h 88"/>
                <a:gd name="T70" fmla="*/ 28 w 28"/>
                <a:gd name="T71" fmla="*/ 83 h 88"/>
                <a:gd name="T72" fmla="*/ 28 w 28"/>
                <a:gd name="T73" fmla="*/ 83 h 88"/>
                <a:gd name="T74" fmla="*/ 25 w 28"/>
                <a:gd name="T75" fmla="*/ 86 h 88"/>
                <a:gd name="T76" fmla="*/ 22 w 28"/>
                <a:gd name="T77" fmla="*/ 88 h 88"/>
                <a:gd name="T78" fmla="*/ 19 w 28"/>
                <a:gd name="T79" fmla="*/ 88 h 88"/>
                <a:gd name="T80" fmla="*/ 19 w 28"/>
                <a:gd name="T81" fmla="*/ 88 h 88"/>
                <a:gd name="T82" fmla="*/ 16 w 28"/>
                <a:gd name="T83" fmla="*/ 86 h 88"/>
                <a:gd name="T84" fmla="*/ 14 w 28"/>
                <a:gd name="T85" fmla="*/ 83 h 88"/>
                <a:gd name="T86" fmla="*/ 14 w 28"/>
                <a:gd name="T87" fmla="*/ 80 h 88"/>
                <a:gd name="T88" fmla="*/ 14 w 28"/>
                <a:gd name="T89" fmla="*/ 80 h 8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8"/>
                <a:gd name="T136" fmla="*/ 0 h 88"/>
                <a:gd name="T137" fmla="*/ 28 w 28"/>
                <a:gd name="T138" fmla="*/ 88 h 8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8" h="88">
                  <a:moveTo>
                    <a:pt x="14" y="80"/>
                  </a:moveTo>
                  <a:lnTo>
                    <a:pt x="14" y="78"/>
                  </a:lnTo>
                  <a:lnTo>
                    <a:pt x="14" y="77"/>
                  </a:lnTo>
                  <a:lnTo>
                    <a:pt x="14" y="76"/>
                  </a:lnTo>
                  <a:lnTo>
                    <a:pt x="11" y="68"/>
                  </a:lnTo>
                  <a:lnTo>
                    <a:pt x="8" y="60"/>
                  </a:lnTo>
                  <a:lnTo>
                    <a:pt x="6" y="53"/>
                  </a:lnTo>
                  <a:lnTo>
                    <a:pt x="4" y="45"/>
                  </a:lnTo>
                  <a:lnTo>
                    <a:pt x="2" y="37"/>
                  </a:lnTo>
                  <a:lnTo>
                    <a:pt x="0" y="28"/>
                  </a:lnTo>
                  <a:lnTo>
                    <a:pt x="0" y="20"/>
                  </a:lnTo>
                  <a:lnTo>
                    <a:pt x="1" y="13"/>
                  </a:lnTo>
                  <a:lnTo>
                    <a:pt x="2" y="6"/>
                  </a:lnTo>
                  <a:lnTo>
                    <a:pt x="3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3" y="1"/>
                  </a:lnTo>
                  <a:lnTo>
                    <a:pt x="15" y="4"/>
                  </a:lnTo>
                  <a:lnTo>
                    <a:pt x="15" y="8"/>
                  </a:lnTo>
                  <a:lnTo>
                    <a:pt x="14" y="21"/>
                  </a:lnTo>
                  <a:lnTo>
                    <a:pt x="15" y="34"/>
                  </a:lnTo>
                  <a:lnTo>
                    <a:pt x="18" y="46"/>
                  </a:lnTo>
                  <a:lnTo>
                    <a:pt x="21" y="54"/>
                  </a:lnTo>
                  <a:lnTo>
                    <a:pt x="24" y="62"/>
                  </a:lnTo>
                  <a:lnTo>
                    <a:pt x="27" y="71"/>
                  </a:lnTo>
                  <a:lnTo>
                    <a:pt x="28" y="75"/>
                  </a:lnTo>
                  <a:lnTo>
                    <a:pt x="28" y="79"/>
                  </a:lnTo>
                  <a:lnTo>
                    <a:pt x="28" y="83"/>
                  </a:lnTo>
                  <a:lnTo>
                    <a:pt x="25" y="86"/>
                  </a:lnTo>
                  <a:lnTo>
                    <a:pt x="22" y="88"/>
                  </a:lnTo>
                  <a:lnTo>
                    <a:pt x="19" y="88"/>
                  </a:lnTo>
                  <a:lnTo>
                    <a:pt x="16" y="86"/>
                  </a:lnTo>
                  <a:lnTo>
                    <a:pt x="14" y="83"/>
                  </a:lnTo>
                  <a:lnTo>
                    <a:pt x="14" y="8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58" name="Freeform 861"/>
            <p:cNvSpPr>
              <a:spLocks/>
            </p:cNvSpPr>
            <p:nvPr/>
          </p:nvSpPr>
          <p:spPr bwMode="auto">
            <a:xfrm>
              <a:off x="984" y="1543"/>
              <a:ext cx="21" cy="87"/>
            </a:xfrm>
            <a:custGeom>
              <a:avLst/>
              <a:gdLst>
                <a:gd name="T0" fmla="*/ 4 w 21"/>
                <a:gd name="T1" fmla="*/ 80 h 87"/>
                <a:gd name="T2" fmla="*/ 4 w 21"/>
                <a:gd name="T3" fmla="*/ 66 h 87"/>
                <a:gd name="T4" fmla="*/ 6 w 21"/>
                <a:gd name="T5" fmla="*/ 52 h 87"/>
                <a:gd name="T6" fmla="*/ 7 w 21"/>
                <a:gd name="T7" fmla="*/ 38 h 87"/>
                <a:gd name="T8" fmla="*/ 7 w 21"/>
                <a:gd name="T9" fmla="*/ 38 h 87"/>
                <a:gd name="T10" fmla="*/ 6 w 21"/>
                <a:gd name="T11" fmla="*/ 27 h 87"/>
                <a:gd name="T12" fmla="*/ 2 w 21"/>
                <a:gd name="T13" fmla="*/ 17 h 87"/>
                <a:gd name="T14" fmla="*/ 0 w 21"/>
                <a:gd name="T15" fmla="*/ 6 h 87"/>
                <a:gd name="T16" fmla="*/ 0 w 21"/>
                <a:gd name="T17" fmla="*/ 6 h 87"/>
                <a:gd name="T18" fmla="*/ 1 w 21"/>
                <a:gd name="T19" fmla="*/ 3 h 87"/>
                <a:gd name="T20" fmla="*/ 3 w 21"/>
                <a:gd name="T21" fmla="*/ 1 h 87"/>
                <a:gd name="T22" fmla="*/ 7 w 21"/>
                <a:gd name="T23" fmla="*/ 0 h 87"/>
                <a:gd name="T24" fmla="*/ 7 w 21"/>
                <a:gd name="T25" fmla="*/ 0 h 87"/>
                <a:gd name="T26" fmla="*/ 11 w 21"/>
                <a:gd name="T27" fmla="*/ 0 h 87"/>
                <a:gd name="T28" fmla="*/ 13 w 21"/>
                <a:gd name="T29" fmla="*/ 3 h 87"/>
                <a:gd name="T30" fmla="*/ 14 w 21"/>
                <a:gd name="T31" fmla="*/ 6 h 87"/>
                <a:gd name="T32" fmla="*/ 14 w 21"/>
                <a:gd name="T33" fmla="*/ 6 h 87"/>
                <a:gd name="T34" fmla="*/ 16 w 21"/>
                <a:gd name="T35" fmla="*/ 13 h 87"/>
                <a:gd name="T36" fmla="*/ 18 w 21"/>
                <a:gd name="T37" fmla="*/ 19 h 87"/>
                <a:gd name="T38" fmla="*/ 20 w 21"/>
                <a:gd name="T39" fmla="*/ 26 h 87"/>
                <a:gd name="T40" fmla="*/ 20 w 21"/>
                <a:gd name="T41" fmla="*/ 26 h 87"/>
                <a:gd name="T42" fmla="*/ 21 w 21"/>
                <a:gd name="T43" fmla="*/ 44 h 87"/>
                <a:gd name="T44" fmla="*/ 19 w 21"/>
                <a:gd name="T45" fmla="*/ 62 h 87"/>
                <a:gd name="T46" fmla="*/ 18 w 21"/>
                <a:gd name="T47" fmla="*/ 81 h 87"/>
                <a:gd name="T48" fmla="*/ 18 w 21"/>
                <a:gd name="T49" fmla="*/ 81 h 87"/>
                <a:gd name="T50" fmla="*/ 17 w 21"/>
                <a:gd name="T51" fmla="*/ 84 h 87"/>
                <a:gd name="T52" fmla="*/ 14 w 21"/>
                <a:gd name="T53" fmla="*/ 86 h 87"/>
                <a:gd name="T54" fmla="*/ 11 w 21"/>
                <a:gd name="T55" fmla="*/ 87 h 87"/>
                <a:gd name="T56" fmla="*/ 11 w 21"/>
                <a:gd name="T57" fmla="*/ 87 h 87"/>
                <a:gd name="T58" fmla="*/ 7 w 21"/>
                <a:gd name="T59" fmla="*/ 86 h 87"/>
                <a:gd name="T60" fmla="*/ 4 w 21"/>
                <a:gd name="T61" fmla="*/ 84 h 87"/>
                <a:gd name="T62" fmla="*/ 4 w 21"/>
                <a:gd name="T63" fmla="*/ 80 h 87"/>
                <a:gd name="T64" fmla="*/ 4 w 21"/>
                <a:gd name="T65" fmla="*/ 80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1"/>
                <a:gd name="T100" fmla="*/ 0 h 87"/>
                <a:gd name="T101" fmla="*/ 21 w 21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1" h="87">
                  <a:moveTo>
                    <a:pt x="4" y="80"/>
                  </a:moveTo>
                  <a:lnTo>
                    <a:pt x="4" y="66"/>
                  </a:lnTo>
                  <a:lnTo>
                    <a:pt x="6" y="52"/>
                  </a:lnTo>
                  <a:lnTo>
                    <a:pt x="7" y="38"/>
                  </a:lnTo>
                  <a:lnTo>
                    <a:pt x="6" y="27"/>
                  </a:lnTo>
                  <a:lnTo>
                    <a:pt x="2" y="17"/>
                  </a:lnTo>
                  <a:lnTo>
                    <a:pt x="0" y="6"/>
                  </a:lnTo>
                  <a:lnTo>
                    <a:pt x="1" y="3"/>
                  </a:lnTo>
                  <a:lnTo>
                    <a:pt x="3" y="1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3" y="3"/>
                  </a:lnTo>
                  <a:lnTo>
                    <a:pt x="14" y="6"/>
                  </a:lnTo>
                  <a:lnTo>
                    <a:pt x="16" y="13"/>
                  </a:lnTo>
                  <a:lnTo>
                    <a:pt x="18" y="19"/>
                  </a:lnTo>
                  <a:lnTo>
                    <a:pt x="20" y="26"/>
                  </a:lnTo>
                  <a:lnTo>
                    <a:pt x="21" y="44"/>
                  </a:lnTo>
                  <a:lnTo>
                    <a:pt x="19" y="62"/>
                  </a:lnTo>
                  <a:lnTo>
                    <a:pt x="18" y="81"/>
                  </a:lnTo>
                  <a:lnTo>
                    <a:pt x="17" y="84"/>
                  </a:lnTo>
                  <a:lnTo>
                    <a:pt x="14" y="86"/>
                  </a:lnTo>
                  <a:lnTo>
                    <a:pt x="11" y="87"/>
                  </a:lnTo>
                  <a:lnTo>
                    <a:pt x="7" y="86"/>
                  </a:lnTo>
                  <a:lnTo>
                    <a:pt x="4" y="84"/>
                  </a:lnTo>
                  <a:lnTo>
                    <a:pt x="4" y="8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59" name="Freeform 862"/>
            <p:cNvSpPr>
              <a:spLocks/>
            </p:cNvSpPr>
            <p:nvPr/>
          </p:nvSpPr>
          <p:spPr bwMode="auto">
            <a:xfrm>
              <a:off x="1007" y="1545"/>
              <a:ext cx="22" cy="83"/>
            </a:xfrm>
            <a:custGeom>
              <a:avLst/>
              <a:gdLst>
                <a:gd name="T0" fmla="*/ 8 w 22"/>
                <a:gd name="T1" fmla="*/ 77 h 83"/>
                <a:gd name="T2" fmla="*/ 6 w 22"/>
                <a:gd name="T3" fmla="*/ 66 h 83"/>
                <a:gd name="T4" fmla="*/ 6 w 22"/>
                <a:gd name="T5" fmla="*/ 55 h 83"/>
                <a:gd name="T6" fmla="*/ 5 w 22"/>
                <a:gd name="T7" fmla="*/ 44 h 83"/>
                <a:gd name="T8" fmla="*/ 5 w 22"/>
                <a:gd name="T9" fmla="*/ 44 h 83"/>
                <a:gd name="T10" fmla="*/ 5 w 22"/>
                <a:gd name="T11" fmla="*/ 33 h 83"/>
                <a:gd name="T12" fmla="*/ 4 w 22"/>
                <a:gd name="T13" fmla="*/ 23 h 83"/>
                <a:gd name="T14" fmla="*/ 3 w 22"/>
                <a:gd name="T15" fmla="*/ 13 h 83"/>
                <a:gd name="T16" fmla="*/ 3 w 22"/>
                <a:gd name="T17" fmla="*/ 13 h 83"/>
                <a:gd name="T18" fmla="*/ 2 w 22"/>
                <a:gd name="T19" fmla="*/ 12 h 83"/>
                <a:gd name="T20" fmla="*/ 2 w 22"/>
                <a:gd name="T21" fmla="*/ 11 h 83"/>
                <a:gd name="T22" fmla="*/ 1 w 22"/>
                <a:gd name="T23" fmla="*/ 11 h 83"/>
                <a:gd name="T24" fmla="*/ 1 w 22"/>
                <a:gd name="T25" fmla="*/ 11 h 83"/>
                <a:gd name="T26" fmla="*/ 1 w 22"/>
                <a:gd name="T27" fmla="*/ 11 h 83"/>
                <a:gd name="T28" fmla="*/ 1 w 22"/>
                <a:gd name="T29" fmla="*/ 11 h 83"/>
                <a:gd name="T30" fmla="*/ 1 w 22"/>
                <a:gd name="T31" fmla="*/ 11 h 83"/>
                <a:gd name="T32" fmla="*/ 1 w 22"/>
                <a:gd name="T33" fmla="*/ 11 h 83"/>
                <a:gd name="T34" fmla="*/ 0 w 22"/>
                <a:gd name="T35" fmla="*/ 8 h 83"/>
                <a:gd name="T36" fmla="*/ 0 w 22"/>
                <a:gd name="T37" fmla="*/ 4 h 83"/>
                <a:gd name="T38" fmla="*/ 3 w 22"/>
                <a:gd name="T39" fmla="*/ 2 h 83"/>
                <a:gd name="T40" fmla="*/ 3 w 22"/>
                <a:gd name="T41" fmla="*/ 2 h 83"/>
                <a:gd name="T42" fmla="*/ 6 w 22"/>
                <a:gd name="T43" fmla="*/ 0 h 83"/>
                <a:gd name="T44" fmla="*/ 9 w 22"/>
                <a:gd name="T45" fmla="*/ 1 h 83"/>
                <a:gd name="T46" fmla="*/ 12 w 22"/>
                <a:gd name="T47" fmla="*/ 3 h 83"/>
                <a:gd name="T48" fmla="*/ 12 w 22"/>
                <a:gd name="T49" fmla="*/ 3 h 83"/>
                <a:gd name="T50" fmla="*/ 14 w 22"/>
                <a:gd name="T51" fmla="*/ 6 h 83"/>
                <a:gd name="T52" fmla="*/ 15 w 22"/>
                <a:gd name="T53" fmla="*/ 9 h 83"/>
                <a:gd name="T54" fmla="*/ 16 w 22"/>
                <a:gd name="T55" fmla="*/ 12 h 83"/>
                <a:gd name="T56" fmla="*/ 16 w 22"/>
                <a:gd name="T57" fmla="*/ 12 h 83"/>
                <a:gd name="T58" fmla="*/ 19 w 22"/>
                <a:gd name="T59" fmla="*/ 33 h 83"/>
                <a:gd name="T60" fmla="*/ 19 w 22"/>
                <a:gd name="T61" fmla="*/ 54 h 83"/>
                <a:gd name="T62" fmla="*/ 22 w 22"/>
                <a:gd name="T63" fmla="*/ 76 h 83"/>
                <a:gd name="T64" fmla="*/ 22 w 22"/>
                <a:gd name="T65" fmla="*/ 76 h 83"/>
                <a:gd name="T66" fmla="*/ 21 w 22"/>
                <a:gd name="T67" fmla="*/ 79 h 83"/>
                <a:gd name="T68" fmla="*/ 19 w 22"/>
                <a:gd name="T69" fmla="*/ 82 h 83"/>
                <a:gd name="T70" fmla="*/ 15 w 22"/>
                <a:gd name="T71" fmla="*/ 83 h 83"/>
                <a:gd name="T72" fmla="*/ 15 w 22"/>
                <a:gd name="T73" fmla="*/ 83 h 83"/>
                <a:gd name="T74" fmla="*/ 12 w 22"/>
                <a:gd name="T75" fmla="*/ 83 h 83"/>
                <a:gd name="T76" fmla="*/ 9 w 22"/>
                <a:gd name="T77" fmla="*/ 81 h 83"/>
                <a:gd name="T78" fmla="*/ 8 w 22"/>
                <a:gd name="T79" fmla="*/ 77 h 83"/>
                <a:gd name="T80" fmla="*/ 8 w 22"/>
                <a:gd name="T81" fmla="*/ 77 h 8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2"/>
                <a:gd name="T124" fmla="*/ 0 h 83"/>
                <a:gd name="T125" fmla="*/ 22 w 22"/>
                <a:gd name="T126" fmla="*/ 83 h 8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2" h="83">
                  <a:moveTo>
                    <a:pt x="8" y="77"/>
                  </a:moveTo>
                  <a:lnTo>
                    <a:pt x="6" y="66"/>
                  </a:lnTo>
                  <a:lnTo>
                    <a:pt x="6" y="55"/>
                  </a:lnTo>
                  <a:lnTo>
                    <a:pt x="5" y="44"/>
                  </a:lnTo>
                  <a:lnTo>
                    <a:pt x="5" y="33"/>
                  </a:lnTo>
                  <a:lnTo>
                    <a:pt x="4" y="23"/>
                  </a:lnTo>
                  <a:lnTo>
                    <a:pt x="3" y="13"/>
                  </a:lnTo>
                  <a:lnTo>
                    <a:pt x="2" y="12"/>
                  </a:lnTo>
                  <a:lnTo>
                    <a:pt x="2" y="11"/>
                  </a:lnTo>
                  <a:lnTo>
                    <a:pt x="1" y="11"/>
                  </a:lnTo>
                  <a:lnTo>
                    <a:pt x="0" y="8"/>
                  </a:lnTo>
                  <a:lnTo>
                    <a:pt x="0" y="4"/>
                  </a:lnTo>
                  <a:lnTo>
                    <a:pt x="3" y="2"/>
                  </a:lnTo>
                  <a:lnTo>
                    <a:pt x="6" y="0"/>
                  </a:lnTo>
                  <a:lnTo>
                    <a:pt x="9" y="1"/>
                  </a:lnTo>
                  <a:lnTo>
                    <a:pt x="12" y="3"/>
                  </a:lnTo>
                  <a:lnTo>
                    <a:pt x="14" y="6"/>
                  </a:lnTo>
                  <a:lnTo>
                    <a:pt x="15" y="9"/>
                  </a:lnTo>
                  <a:lnTo>
                    <a:pt x="16" y="12"/>
                  </a:lnTo>
                  <a:lnTo>
                    <a:pt x="19" y="33"/>
                  </a:lnTo>
                  <a:lnTo>
                    <a:pt x="19" y="54"/>
                  </a:lnTo>
                  <a:lnTo>
                    <a:pt x="22" y="76"/>
                  </a:lnTo>
                  <a:lnTo>
                    <a:pt x="21" y="79"/>
                  </a:lnTo>
                  <a:lnTo>
                    <a:pt x="19" y="82"/>
                  </a:lnTo>
                  <a:lnTo>
                    <a:pt x="15" y="83"/>
                  </a:lnTo>
                  <a:lnTo>
                    <a:pt x="12" y="83"/>
                  </a:lnTo>
                  <a:lnTo>
                    <a:pt x="9" y="81"/>
                  </a:lnTo>
                  <a:lnTo>
                    <a:pt x="8" y="7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60" name="Freeform 863"/>
            <p:cNvSpPr>
              <a:spLocks/>
            </p:cNvSpPr>
            <p:nvPr/>
          </p:nvSpPr>
          <p:spPr bwMode="auto">
            <a:xfrm>
              <a:off x="954" y="1548"/>
              <a:ext cx="34" cy="87"/>
            </a:xfrm>
            <a:custGeom>
              <a:avLst/>
              <a:gdLst>
                <a:gd name="T0" fmla="*/ 23 w 34"/>
                <a:gd name="T1" fmla="*/ 85 h 87"/>
                <a:gd name="T2" fmla="*/ 16 w 34"/>
                <a:gd name="T3" fmla="*/ 75 h 87"/>
                <a:gd name="T4" fmla="*/ 12 w 34"/>
                <a:gd name="T5" fmla="*/ 62 h 87"/>
                <a:gd name="T6" fmla="*/ 11 w 34"/>
                <a:gd name="T7" fmla="*/ 49 h 87"/>
                <a:gd name="T8" fmla="*/ 11 w 34"/>
                <a:gd name="T9" fmla="*/ 49 h 87"/>
                <a:gd name="T10" fmla="*/ 10 w 34"/>
                <a:gd name="T11" fmla="*/ 43 h 87"/>
                <a:gd name="T12" fmla="*/ 9 w 34"/>
                <a:gd name="T13" fmla="*/ 38 h 87"/>
                <a:gd name="T14" fmla="*/ 7 w 34"/>
                <a:gd name="T15" fmla="*/ 32 h 87"/>
                <a:gd name="T16" fmla="*/ 7 w 34"/>
                <a:gd name="T17" fmla="*/ 32 h 87"/>
                <a:gd name="T18" fmla="*/ 4 w 34"/>
                <a:gd name="T19" fmla="*/ 24 h 87"/>
                <a:gd name="T20" fmla="*/ 2 w 34"/>
                <a:gd name="T21" fmla="*/ 16 h 87"/>
                <a:gd name="T22" fmla="*/ 0 w 34"/>
                <a:gd name="T23" fmla="*/ 9 h 87"/>
                <a:gd name="T24" fmla="*/ 0 w 34"/>
                <a:gd name="T25" fmla="*/ 9 h 87"/>
                <a:gd name="T26" fmla="*/ 0 w 34"/>
                <a:gd name="T27" fmla="*/ 5 h 87"/>
                <a:gd name="T28" fmla="*/ 2 w 34"/>
                <a:gd name="T29" fmla="*/ 2 h 87"/>
                <a:gd name="T30" fmla="*/ 5 w 34"/>
                <a:gd name="T31" fmla="*/ 0 h 87"/>
                <a:gd name="T32" fmla="*/ 5 w 34"/>
                <a:gd name="T33" fmla="*/ 0 h 87"/>
                <a:gd name="T34" fmla="*/ 8 w 34"/>
                <a:gd name="T35" fmla="*/ 1 h 87"/>
                <a:gd name="T36" fmla="*/ 11 w 34"/>
                <a:gd name="T37" fmla="*/ 2 h 87"/>
                <a:gd name="T38" fmla="*/ 13 w 34"/>
                <a:gd name="T39" fmla="*/ 6 h 87"/>
                <a:gd name="T40" fmla="*/ 13 w 34"/>
                <a:gd name="T41" fmla="*/ 6 h 87"/>
                <a:gd name="T42" fmla="*/ 15 w 34"/>
                <a:gd name="T43" fmla="*/ 14 h 87"/>
                <a:gd name="T44" fmla="*/ 18 w 34"/>
                <a:gd name="T45" fmla="*/ 22 h 87"/>
                <a:gd name="T46" fmla="*/ 21 w 34"/>
                <a:gd name="T47" fmla="*/ 30 h 87"/>
                <a:gd name="T48" fmla="*/ 21 w 34"/>
                <a:gd name="T49" fmla="*/ 30 h 87"/>
                <a:gd name="T50" fmla="*/ 23 w 34"/>
                <a:gd name="T51" fmla="*/ 39 h 87"/>
                <a:gd name="T52" fmla="*/ 24 w 34"/>
                <a:gd name="T53" fmla="*/ 47 h 87"/>
                <a:gd name="T54" fmla="*/ 26 w 34"/>
                <a:gd name="T55" fmla="*/ 56 h 87"/>
                <a:gd name="T56" fmla="*/ 26 w 34"/>
                <a:gd name="T57" fmla="*/ 56 h 87"/>
                <a:gd name="T58" fmla="*/ 26 w 34"/>
                <a:gd name="T59" fmla="*/ 63 h 87"/>
                <a:gd name="T60" fmla="*/ 28 w 34"/>
                <a:gd name="T61" fmla="*/ 69 h 87"/>
                <a:gd name="T62" fmla="*/ 32 w 34"/>
                <a:gd name="T63" fmla="*/ 75 h 87"/>
                <a:gd name="T64" fmla="*/ 32 w 34"/>
                <a:gd name="T65" fmla="*/ 75 h 87"/>
                <a:gd name="T66" fmla="*/ 34 w 34"/>
                <a:gd name="T67" fmla="*/ 78 h 87"/>
                <a:gd name="T68" fmla="*/ 34 w 34"/>
                <a:gd name="T69" fmla="*/ 81 h 87"/>
                <a:gd name="T70" fmla="*/ 33 w 34"/>
                <a:gd name="T71" fmla="*/ 84 h 87"/>
                <a:gd name="T72" fmla="*/ 33 w 34"/>
                <a:gd name="T73" fmla="*/ 84 h 87"/>
                <a:gd name="T74" fmla="*/ 30 w 34"/>
                <a:gd name="T75" fmla="*/ 86 h 87"/>
                <a:gd name="T76" fmla="*/ 27 w 34"/>
                <a:gd name="T77" fmla="*/ 87 h 87"/>
                <a:gd name="T78" fmla="*/ 23 w 34"/>
                <a:gd name="T79" fmla="*/ 85 h 87"/>
                <a:gd name="T80" fmla="*/ 23 w 34"/>
                <a:gd name="T81" fmla="*/ 85 h 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4"/>
                <a:gd name="T124" fmla="*/ 0 h 87"/>
                <a:gd name="T125" fmla="*/ 34 w 34"/>
                <a:gd name="T126" fmla="*/ 87 h 8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4" h="87">
                  <a:moveTo>
                    <a:pt x="23" y="85"/>
                  </a:moveTo>
                  <a:lnTo>
                    <a:pt x="16" y="75"/>
                  </a:lnTo>
                  <a:lnTo>
                    <a:pt x="12" y="62"/>
                  </a:lnTo>
                  <a:lnTo>
                    <a:pt x="11" y="49"/>
                  </a:lnTo>
                  <a:lnTo>
                    <a:pt x="10" y="43"/>
                  </a:lnTo>
                  <a:lnTo>
                    <a:pt x="9" y="38"/>
                  </a:lnTo>
                  <a:lnTo>
                    <a:pt x="7" y="32"/>
                  </a:lnTo>
                  <a:lnTo>
                    <a:pt x="4" y="24"/>
                  </a:lnTo>
                  <a:lnTo>
                    <a:pt x="2" y="16"/>
                  </a:lnTo>
                  <a:lnTo>
                    <a:pt x="0" y="9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8" y="1"/>
                  </a:lnTo>
                  <a:lnTo>
                    <a:pt x="11" y="2"/>
                  </a:lnTo>
                  <a:lnTo>
                    <a:pt x="13" y="6"/>
                  </a:lnTo>
                  <a:lnTo>
                    <a:pt x="15" y="14"/>
                  </a:lnTo>
                  <a:lnTo>
                    <a:pt x="18" y="22"/>
                  </a:lnTo>
                  <a:lnTo>
                    <a:pt x="21" y="30"/>
                  </a:lnTo>
                  <a:lnTo>
                    <a:pt x="23" y="39"/>
                  </a:lnTo>
                  <a:lnTo>
                    <a:pt x="24" y="47"/>
                  </a:lnTo>
                  <a:lnTo>
                    <a:pt x="26" y="56"/>
                  </a:lnTo>
                  <a:lnTo>
                    <a:pt x="26" y="63"/>
                  </a:lnTo>
                  <a:lnTo>
                    <a:pt x="28" y="69"/>
                  </a:lnTo>
                  <a:lnTo>
                    <a:pt x="32" y="75"/>
                  </a:lnTo>
                  <a:lnTo>
                    <a:pt x="34" y="78"/>
                  </a:lnTo>
                  <a:lnTo>
                    <a:pt x="34" y="81"/>
                  </a:lnTo>
                  <a:lnTo>
                    <a:pt x="33" y="84"/>
                  </a:lnTo>
                  <a:lnTo>
                    <a:pt x="30" y="86"/>
                  </a:lnTo>
                  <a:lnTo>
                    <a:pt x="27" y="87"/>
                  </a:lnTo>
                  <a:lnTo>
                    <a:pt x="23" y="8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61" name="Freeform 864"/>
            <p:cNvSpPr>
              <a:spLocks/>
            </p:cNvSpPr>
            <p:nvPr/>
          </p:nvSpPr>
          <p:spPr bwMode="auto">
            <a:xfrm>
              <a:off x="783" y="1747"/>
              <a:ext cx="47" cy="47"/>
            </a:xfrm>
            <a:custGeom>
              <a:avLst/>
              <a:gdLst>
                <a:gd name="T0" fmla="*/ 7 w 47"/>
                <a:gd name="T1" fmla="*/ 5 h 47"/>
                <a:gd name="T2" fmla="*/ 18 w 47"/>
                <a:gd name="T3" fmla="*/ 0 h 47"/>
                <a:gd name="T4" fmla="*/ 31 w 47"/>
                <a:gd name="T5" fmla="*/ 0 h 47"/>
                <a:gd name="T6" fmla="*/ 42 w 47"/>
                <a:gd name="T7" fmla="*/ 7 h 47"/>
                <a:gd name="T8" fmla="*/ 42 w 47"/>
                <a:gd name="T9" fmla="*/ 7 h 47"/>
                <a:gd name="T10" fmla="*/ 47 w 47"/>
                <a:gd name="T11" fmla="*/ 18 h 47"/>
                <a:gd name="T12" fmla="*/ 47 w 47"/>
                <a:gd name="T13" fmla="*/ 31 h 47"/>
                <a:gd name="T14" fmla="*/ 40 w 47"/>
                <a:gd name="T15" fmla="*/ 41 h 47"/>
                <a:gd name="T16" fmla="*/ 40 w 47"/>
                <a:gd name="T17" fmla="*/ 41 h 47"/>
                <a:gd name="T18" fmla="*/ 29 w 47"/>
                <a:gd name="T19" fmla="*/ 47 h 47"/>
                <a:gd name="T20" fmla="*/ 16 w 47"/>
                <a:gd name="T21" fmla="*/ 46 h 47"/>
                <a:gd name="T22" fmla="*/ 5 w 47"/>
                <a:gd name="T23" fmla="*/ 39 h 47"/>
                <a:gd name="T24" fmla="*/ 5 w 47"/>
                <a:gd name="T25" fmla="*/ 39 h 47"/>
                <a:gd name="T26" fmla="*/ 0 w 47"/>
                <a:gd name="T27" fmla="*/ 28 h 47"/>
                <a:gd name="T28" fmla="*/ 1 w 47"/>
                <a:gd name="T29" fmla="*/ 16 h 47"/>
                <a:gd name="T30" fmla="*/ 7 w 47"/>
                <a:gd name="T31" fmla="*/ 5 h 47"/>
                <a:gd name="T32" fmla="*/ 7 w 47"/>
                <a:gd name="T33" fmla="*/ 5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7" y="5"/>
                  </a:moveTo>
                  <a:lnTo>
                    <a:pt x="18" y="0"/>
                  </a:lnTo>
                  <a:lnTo>
                    <a:pt x="31" y="0"/>
                  </a:lnTo>
                  <a:lnTo>
                    <a:pt x="42" y="7"/>
                  </a:lnTo>
                  <a:lnTo>
                    <a:pt x="47" y="18"/>
                  </a:lnTo>
                  <a:lnTo>
                    <a:pt x="47" y="31"/>
                  </a:lnTo>
                  <a:lnTo>
                    <a:pt x="40" y="41"/>
                  </a:lnTo>
                  <a:lnTo>
                    <a:pt x="29" y="47"/>
                  </a:lnTo>
                  <a:lnTo>
                    <a:pt x="16" y="46"/>
                  </a:lnTo>
                  <a:lnTo>
                    <a:pt x="5" y="39"/>
                  </a:lnTo>
                  <a:lnTo>
                    <a:pt x="0" y="28"/>
                  </a:lnTo>
                  <a:lnTo>
                    <a:pt x="1" y="16"/>
                  </a:lnTo>
                  <a:lnTo>
                    <a:pt x="7" y="5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62" name="Freeform 865"/>
            <p:cNvSpPr>
              <a:spLocks/>
            </p:cNvSpPr>
            <p:nvPr/>
          </p:nvSpPr>
          <p:spPr bwMode="auto">
            <a:xfrm>
              <a:off x="816" y="1711"/>
              <a:ext cx="47" cy="48"/>
            </a:xfrm>
            <a:custGeom>
              <a:avLst/>
              <a:gdLst>
                <a:gd name="T0" fmla="*/ 4 w 47"/>
                <a:gd name="T1" fmla="*/ 9 h 48"/>
                <a:gd name="T2" fmla="*/ 14 w 47"/>
                <a:gd name="T3" fmla="*/ 2 h 48"/>
                <a:gd name="T4" fmla="*/ 27 w 47"/>
                <a:gd name="T5" fmla="*/ 0 h 48"/>
                <a:gd name="T6" fmla="*/ 38 w 47"/>
                <a:gd name="T7" fmla="*/ 5 h 48"/>
                <a:gd name="T8" fmla="*/ 38 w 47"/>
                <a:gd name="T9" fmla="*/ 5 h 48"/>
                <a:gd name="T10" fmla="*/ 46 w 47"/>
                <a:gd name="T11" fmla="*/ 15 h 48"/>
                <a:gd name="T12" fmla="*/ 47 w 47"/>
                <a:gd name="T13" fmla="*/ 27 h 48"/>
                <a:gd name="T14" fmla="*/ 43 w 47"/>
                <a:gd name="T15" fmla="*/ 39 h 48"/>
                <a:gd name="T16" fmla="*/ 43 w 47"/>
                <a:gd name="T17" fmla="*/ 39 h 48"/>
                <a:gd name="T18" fmla="*/ 33 w 47"/>
                <a:gd name="T19" fmla="*/ 46 h 48"/>
                <a:gd name="T20" fmla="*/ 20 w 47"/>
                <a:gd name="T21" fmla="*/ 48 h 48"/>
                <a:gd name="T22" fmla="*/ 9 w 47"/>
                <a:gd name="T23" fmla="*/ 43 h 48"/>
                <a:gd name="T24" fmla="*/ 9 w 47"/>
                <a:gd name="T25" fmla="*/ 43 h 48"/>
                <a:gd name="T26" fmla="*/ 1 w 47"/>
                <a:gd name="T27" fmla="*/ 33 h 48"/>
                <a:gd name="T28" fmla="*/ 0 w 47"/>
                <a:gd name="T29" fmla="*/ 20 h 48"/>
                <a:gd name="T30" fmla="*/ 4 w 47"/>
                <a:gd name="T31" fmla="*/ 9 h 48"/>
                <a:gd name="T32" fmla="*/ 4 w 47"/>
                <a:gd name="T33" fmla="*/ 9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8"/>
                <a:gd name="T53" fmla="*/ 47 w 47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8">
                  <a:moveTo>
                    <a:pt x="4" y="9"/>
                  </a:moveTo>
                  <a:lnTo>
                    <a:pt x="14" y="2"/>
                  </a:lnTo>
                  <a:lnTo>
                    <a:pt x="27" y="0"/>
                  </a:lnTo>
                  <a:lnTo>
                    <a:pt x="38" y="5"/>
                  </a:lnTo>
                  <a:lnTo>
                    <a:pt x="46" y="15"/>
                  </a:lnTo>
                  <a:lnTo>
                    <a:pt x="47" y="27"/>
                  </a:lnTo>
                  <a:lnTo>
                    <a:pt x="43" y="39"/>
                  </a:lnTo>
                  <a:lnTo>
                    <a:pt x="33" y="46"/>
                  </a:lnTo>
                  <a:lnTo>
                    <a:pt x="20" y="48"/>
                  </a:lnTo>
                  <a:lnTo>
                    <a:pt x="9" y="43"/>
                  </a:lnTo>
                  <a:lnTo>
                    <a:pt x="1" y="33"/>
                  </a:lnTo>
                  <a:lnTo>
                    <a:pt x="0" y="20"/>
                  </a:lnTo>
                  <a:lnTo>
                    <a:pt x="4" y="9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63" name="Freeform 866"/>
            <p:cNvSpPr>
              <a:spLocks/>
            </p:cNvSpPr>
            <p:nvPr/>
          </p:nvSpPr>
          <p:spPr bwMode="auto">
            <a:xfrm>
              <a:off x="845" y="1673"/>
              <a:ext cx="48" cy="48"/>
            </a:xfrm>
            <a:custGeom>
              <a:avLst/>
              <a:gdLst>
                <a:gd name="T0" fmla="*/ 5 w 48"/>
                <a:gd name="T1" fmla="*/ 9 h 48"/>
                <a:gd name="T2" fmla="*/ 15 w 48"/>
                <a:gd name="T3" fmla="*/ 1 h 48"/>
                <a:gd name="T4" fmla="*/ 27 w 48"/>
                <a:gd name="T5" fmla="*/ 0 h 48"/>
                <a:gd name="T6" fmla="*/ 39 w 48"/>
                <a:gd name="T7" fmla="*/ 5 h 48"/>
                <a:gd name="T8" fmla="*/ 39 w 48"/>
                <a:gd name="T9" fmla="*/ 5 h 48"/>
                <a:gd name="T10" fmla="*/ 47 w 48"/>
                <a:gd name="T11" fmla="*/ 15 h 48"/>
                <a:gd name="T12" fmla="*/ 48 w 48"/>
                <a:gd name="T13" fmla="*/ 27 h 48"/>
                <a:gd name="T14" fmla="*/ 43 w 48"/>
                <a:gd name="T15" fmla="*/ 39 h 48"/>
                <a:gd name="T16" fmla="*/ 43 w 48"/>
                <a:gd name="T17" fmla="*/ 39 h 48"/>
                <a:gd name="T18" fmla="*/ 33 w 48"/>
                <a:gd name="T19" fmla="*/ 46 h 48"/>
                <a:gd name="T20" fmla="*/ 21 w 48"/>
                <a:gd name="T21" fmla="*/ 48 h 48"/>
                <a:gd name="T22" fmla="*/ 9 w 48"/>
                <a:gd name="T23" fmla="*/ 43 h 48"/>
                <a:gd name="T24" fmla="*/ 9 w 48"/>
                <a:gd name="T25" fmla="*/ 43 h 48"/>
                <a:gd name="T26" fmla="*/ 2 w 48"/>
                <a:gd name="T27" fmla="*/ 33 h 48"/>
                <a:gd name="T28" fmla="*/ 0 w 48"/>
                <a:gd name="T29" fmla="*/ 20 h 48"/>
                <a:gd name="T30" fmla="*/ 5 w 48"/>
                <a:gd name="T31" fmla="*/ 9 h 48"/>
                <a:gd name="T32" fmla="*/ 5 w 48"/>
                <a:gd name="T33" fmla="*/ 9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5" y="9"/>
                  </a:moveTo>
                  <a:lnTo>
                    <a:pt x="15" y="1"/>
                  </a:lnTo>
                  <a:lnTo>
                    <a:pt x="27" y="0"/>
                  </a:lnTo>
                  <a:lnTo>
                    <a:pt x="39" y="5"/>
                  </a:lnTo>
                  <a:lnTo>
                    <a:pt x="47" y="15"/>
                  </a:lnTo>
                  <a:lnTo>
                    <a:pt x="48" y="27"/>
                  </a:lnTo>
                  <a:lnTo>
                    <a:pt x="43" y="39"/>
                  </a:lnTo>
                  <a:lnTo>
                    <a:pt x="33" y="46"/>
                  </a:lnTo>
                  <a:lnTo>
                    <a:pt x="21" y="48"/>
                  </a:lnTo>
                  <a:lnTo>
                    <a:pt x="9" y="43"/>
                  </a:lnTo>
                  <a:lnTo>
                    <a:pt x="2" y="33"/>
                  </a:lnTo>
                  <a:lnTo>
                    <a:pt x="0" y="20"/>
                  </a:lnTo>
                  <a:lnTo>
                    <a:pt x="5" y="9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64" name="Freeform 867"/>
            <p:cNvSpPr>
              <a:spLocks/>
            </p:cNvSpPr>
            <p:nvPr/>
          </p:nvSpPr>
          <p:spPr bwMode="auto">
            <a:xfrm>
              <a:off x="878" y="1638"/>
              <a:ext cx="48" cy="47"/>
            </a:xfrm>
            <a:custGeom>
              <a:avLst/>
              <a:gdLst>
                <a:gd name="T0" fmla="*/ 8 w 48"/>
                <a:gd name="T1" fmla="*/ 6 h 47"/>
                <a:gd name="T2" fmla="*/ 19 w 48"/>
                <a:gd name="T3" fmla="*/ 0 h 47"/>
                <a:gd name="T4" fmla="*/ 31 w 48"/>
                <a:gd name="T5" fmla="*/ 0 h 47"/>
                <a:gd name="T6" fmla="*/ 42 w 48"/>
                <a:gd name="T7" fmla="*/ 7 h 47"/>
                <a:gd name="T8" fmla="*/ 42 w 48"/>
                <a:gd name="T9" fmla="*/ 7 h 47"/>
                <a:gd name="T10" fmla="*/ 48 w 48"/>
                <a:gd name="T11" fmla="*/ 19 h 47"/>
                <a:gd name="T12" fmla="*/ 47 w 48"/>
                <a:gd name="T13" fmla="*/ 31 h 47"/>
                <a:gd name="T14" fmla="*/ 41 w 48"/>
                <a:gd name="T15" fmla="*/ 41 h 47"/>
                <a:gd name="T16" fmla="*/ 41 w 48"/>
                <a:gd name="T17" fmla="*/ 41 h 47"/>
                <a:gd name="T18" fmla="*/ 29 w 48"/>
                <a:gd name="T19" fmla="*/ 47 h 47"/>
                <a:gd name="T20" fmla="*/ 17 w 48"/>
                <a:gd name="T21" fmla="*/ 46 h 47"/>
                <a:gd name="T22" fmla="*/ 6 w 48"/>
                <a:gd name="T23" fmla="*/ 40 h 47"/>
                <a:gd name="T24" fmla="*/ 6 w 48"/>
                <a:gd name="T25" fmla="*/ 40 h 47"/>
                <a:gd name="T26" fmla="*/ 0 w 48"/>
                <a:gd name="T27" fmla="*/ 29 h 47"/>
                <a:gd name="T28" fmla="*/ 1 w 48"/>
                <a:gd name="T29" fmla="*/ 16 h 47"/>
                <a:gd name="T30" fmla="*/ 8 w 48"/>
                <a:gd name="T31" fmla="*/ 6 h 47"/>
                <a:gd name="T32" fmla="*/ 8 w 48"/>
                <a:gd name="T33" fmla="*/ 6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7"/>
                <a:gd name="T53" fmla="*/ 48 w 48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7">
                  <a:moveTo>
                    <a:pt x="8" y="6"/>
                  </a:moveTo>
                  <a:lnTo>
                    <a:pt x="19" y="0"/>
                  </a:lnTo>
                  <a:lnTo>
                    <a:pt x="31" y="0"/>
                  </a:lnTo>
                  <a:lnTo>
                    <a:pt x="42" y="7"/>
                  </a:lnTo>
                  <a:lnTo>
                    <a:pt x="48" y="19"/>
                  </a:lnTo>
                  <a:lnTo>
                    <a:pt x="47" y="31"/>
                  </a:lnTo>
                  <a:lnTo>
                    <a:pt x="41" y="41"/>
                  </a:lnTo>
                  <a:lnTo>
                    <a:pt x="29" y="47"/>
                  </a:lnTo>
                  <a:lnTo>
                    <a:pt x="17" y="46"/>
                  </a:lnTo>
                  <a:lnTo>
                    <a:pt x="6" y="40"/>
                  </a:lnTo>
                  <a:lnTo>
                    <a:pt x="0" y="29"/>
                  </a:lnTo>
                  <a:lnTo>
                    <a:pt x="1" y="16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65" name="Freeform 868"/>
            <p:cNvSpPr>
              <a:spLocks/>
            </p:cNvSpPr>
            <p:nvPr/>
          </p:nvSpPr>
          <p:spPr bwMode="auto">
            <a:xfrm>
              <a:off x="920" y="1618"/>
              <a:ext cx="48" cy="48"/>
            </a:xfrm>
            <a:custGeom>
              <a:avLst/>
              <a:gdLst>
                <a:gd name="T0" fmla="*/ 16 w 48"/>
                <a:gd name="T1" fmla="*/ 1 h 48"/>
                <a:gd name="T2" fmla="*/ 28 w 48"/>
                <a:gd name="T3" fmla="*/ 0 h 48"/>
                <a:gd name="T4" fmla="*/ 40 w 48"/>
                <a:gd name="T5" fmla="*/ 6 h 48"/>
                <a:gd name="T6" fmla="*/ 47 w 48"/>
                <a:gd name="T7" fmla="*/ 16 h 48"/>
                <a:gd name="T8" fmla="*/ 47 w 48"/>
                <a:gd name="T9" fmla="*/ 16 h 48"/>
                <a:gd name="T10" fmla="*/ 48 w 48"/>
                <a:gd name="T11" fmla="*/ 28 h 48"/>
                <a:gd name="T12" fmla="*/ 42 w 48"/>
                <a:gd name="T13" fmla="*/ 40 h 48"/>
                <a:gd name="T14" fmla="*/ 31 w 48"/>
                <a:gd name="T15" fmla="*/ 47 h 48"/>
                <a:gd name="T16" fmla="*/ 31 w 48"/>
                <a:gd name="T17" fmla="*/ 47 h 48"/>
                <a:gd name="T18" fmla="*/ 19 w 48"/>
                <a:gd name="T19" fmla="*/ 48 h 48"/>
                <a:gd name="T20" fmla="*/ 8 w 48"/>
                <a:gd name="T21" fmla="*/ 42 h 48"/>
                <a:gd name="T22" fmla="*/ 1 w 48"/>
                <a:gd name="T23" fmla="*/ 31 h 48"/>
                <a:gd name="T24" fmla="*/ 1 w 48"/>
                <a:gd name="T25" fmla="*/ 31 h 48"/>
                <a:gd name="T26" fmla="*/ 0 w 48"/>
                <a:gd name="T27" fmla="*/ 19 h 48"/>
                <a:gd name="T28" fmla="*/ 6 w 48"/>
                <a:gd name="T29" fmla="*/ 8 h 48"/>
                <a:gd name="T30" fmla="*/ 16 w 48"/>
                <a:gd name="T31" fmla="*/ 1 h 48"/>
                <a:gd name="T32" fmla="*/ 16 w 48"/>
                <a:gd name="T33" fmla="*/ 1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16" y="1"/>
                  </a:moveTo>
                  <a:lnTo>
                    <a:pt x="28" y="0"/>
                  </a:lnTo>
                  <a:lnTo>
                    <a:pt x="40" y="6"/>
                  </a:lnTo>
                  <a:lnTo>
                    <a:pt x="47" y="16"/>
                  </a:lnTo>
                  <a:lnTo>
                    <a:pt x="48" y="28"/>
                  </a:lnTo>
                  <a:lnTo>
                    <a:pt x="42" y="40"/>
                  </a:lnTo>
                  <a:lnTo>
                    <a:pt x="31" y="47"/>
                  </a:lnTo>
                  <a:lnTo>
                    <a:pt x="19" y="48"/>
                  </a:lnTo>
                  <a:lnTo>
                    <a:pt x="8" y="42"/>
                  </a:lnTo>
                  <a:lnTo>
                    <a:pt x="1" y="31"/>
                  </a:lnTo>
                  <a:lnTo>
                    <a:pt x="0" y="19"/>
                  </a:lnTo>
                  <a:lnTo>
                    <a:pt x="6" y="8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66" name="Freeform 869"/>
            <p:cNvSpPr>
              <a:spLocks/>
            </p:cNvSpPr>
            <p:nvPr/>
          </p:nvSpPr>
          <p:spPr bwMode="auto">
            <a:xfrm>
              <a:off x="968" y="1614"/>
              <a:ext cx="48" cy="48"/>
            </a:xfrm>
            <a:custGeom>
              <a:avLst/>
              <a:gdLst>
                <a:gd name="T0" fmla="*/ 20 w 48"/>
                <a:gd name="T1" fmla="*/ 0 h 48"/>
                <a:gd name="T2" fmla="*/ 33 w 48"/>
                <a:gd name="T3" fmla="*/ 2 h 48"/>
                <a:gd name="T4" fmla="*/ 43 w 48"/>
                <a:gd name="T5" fmla="*/ 9 h 48"/>
                <a:gd name="T6" fmla="*/ 48 w 48"/>
                <a:gd name="T7" fmla="*/ 21 h 48"/>
                <a:gd name="T8" fmla="*/ 48 w 48"/>
                <a:gd name="T9" fmla="*/ 21 h 48"/>
                <a:gd name="T10" fmla="*/ 46 w 48"/>
                <a:gd name="T11" fmla="*/ 33 h 48"/>
                <a:gd name="T12" fmla="*/ 39 w 48"/>
                <a:gd name="T13" fmla="*/ 43 h 48"/>
                <a:gd name="T14" fmla="*/ 28 w 48"/>
                <a:gd name="T15" fmla="*/ 48 h 48"/>
                <a:gd name="T16" fmla="*/ 28 w 48"/>
                <a:gd name="T17" fmla="*/ 48 h 48"/>
                <a:gd name="T18" fmla="*/ 15 w 48"/>
                <a:gd name="T19" fmla="*/ 47 h 48"/>
                <a:gd name="T20" fmla="*/ 5 w 48"/>
                <a:gd name="T21" fmla="*/ 39 h 48"/>
                <a:gd name="T22" fmla="*/ 0 w 48"/>
                <a:gd name="T23" fmla="*/ 28 h 48"/>
                <a:gd name="T24" fmla="*/ 0 w 48"/>
                <a:gd name="T25" fmla="*/ 28 h 48"/>
                <a:gd name="T26" fmla="*/ 2 w 48"/>
                <a:gd name="T27" fmla="*/ 15 h 48"/>
                <a:gd name="T28" fmla="*/ 9 w 48"/>
                <a:gd name="T29" fmla="*/ 6 h 48"/>
                <a:gd name="T30" fmla="*/ 20 w 48"/>
                <a:gd name="T31" fmla="*/ 0 h 48"/>
                <a:gd name="T32" fmla="*/ 20 w 48"/>
                <a:gd name="T33" fmla="*/ 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0" y="0"/>
                  </a:moveTo>
                  <a:lnTo>
                    <a:pt x="33" y="2"/>
                  </a:lnTo>
                  <a:lnTo>
                    <a:pt x="43" y="9"/>
                  </a:lnTo>
                  <a:lnTo>
                    <a:pt x="48" y="21"/>
                  </a:lnTo>
                  <a:lnTo>
                    <a:pt x="46" y="33"/>
                  </a:lnTo>
                  <a:lnTo>
                    <a:pt x="39" y="43"/>
                  </a:lnTo>
                  <a:lnTo>
                    <a:pt x="28" y="48"/>
                  </a:lnTo>
                  <a:lnTo>
                    <a:pt x="15" y="47"/>
                  </a:lnTo>
                  <a:lnTo>
                    <a:pt x="5" y="39"/>
                  </a:lnTo>
                  <a:lnTo>
                    <a:pt x="0" y="28"/>
                  </a:lnTo>
                  <a:lnTo>
                    <a:pt x="2" y="15"/>
                  </a:lnTo>
                  <a:lnTo>
                    <a:pt x="9" y="6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67" name="Freeform 870"/>
            <p:cNvSpPr>
              <a:spLocks/>
            </p:cNvSpPr>
            <p:nvPr/>
          </p:nvSpPr>
          <p:spPr bwMode="auto">
            <a:xfrm>
              <a:off x="1016" y="1617"/>
              <a:ext cx="12" cy="42"/>
            </a:xfrm>
            <a:custGeom>
              <a:avLst/>
              <a:gdLst>
                <a:gd name="T0" fmla="*/ 12 w 12"/>
                <a:gd name="T1" fmla="*/ 42 h 42"/>
                <a:gd name="T2" fmla="*/ 6 w 12"/>
                <a:gd name="T3" fmla="*/ 37 h 42"/>
                <a:gd name="T4" fmla="*/ 2 w 12"/>
                <a:gd name="T5" fmla="*/ 30 h 42"/>
                <a:gd name="T6" fmla="*/ 0 w 12"/>
                <a:gd name="T7" fmla="*/ 21 h 42"/>
                <a:gd name="T8" fmla="*/ 0 w 12"/>
                <a:gd name="T9" fmla="*/ 21 h 42"/>
                <a:gd name="T10" fmla="*/ 1 w 12"/>
                <a:gd name="T11" fmla="*/ 13 h 42"/>
                <a:gd name="T12" fmla="*/ 5 w 12"/>
                <a:gd name="T13" fmla="*/ 6 h 42"/>
                <a:gd name="T14" fmla="*/ 12 w 12"/>
                <a:gd name="T15" fmla="*/ 0 h 42"/>
                <a:gd name="T16" fmla="*/ 12 w 12"/>
                <a:gd name="T17" fmla="*/ 0 h 42"/>
                <a:gd name="T18" fmla="*/ 12 w 12"/>
                <a:gd name="T19" fmla="*/ 12 h 42"/>
                <a:gd name="T20" fmla="*/ 12 w 12"/>
                <a:gd name="T21" fmla="*/ 31 h 42"/>
                <a:gd name="T22" fmla="*/ 12 w 12"/>
                <a:gd name="T23" fmla="*/ 42 h 42"/>
                <a:gd name="T24" fmla="*/ 12 w 12"/>
                <a:gd name="T25" fmla="*/ 42 h 4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"/>
                <a:gd name="T40" fmla="*/ 0 h 42"/>
                <a:gd name="T41" fmla="*/ 12 w 12"/>
                <a:gd name="T42" fmla="*/ 42 h 4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" h="42">
                  <a:moveTo>
                    <a:pt x="12" y="42"/>
                  </a:moveTo>
                  <a:lnTo>
                    <a:pt x="6" y="37"/>
                  </a:lnTo>
                  <a:lnTo>
                    <a:pt x="2" y="30"/>
                  </a:lnTo>
                  <a:lnTo>
                    <a:pt x="0" y="21"/>
                  </a:lnTo>
                  <a:lnTo>
                    <a:pt x="1" y="13"/>
                  </a:lnTo>
                  <a:lnTo>
                    <a:pt x="5" y="6"/>
                  </a:lnTo>
                  <a:lnTo>
                    <a:pt x="12" y="0"/>
                  </a:lnTo>
                  <a:lnTo>
                    <a:pt x="12" y="12"/>
                  </a:lnTo>
                  <a:lnTo>
                    <a:pt x="12" y="31"/>
                  </a:lnTo>
                  <a:lnTo>
                    <a:pt x="12" y="42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68" name="Freeform 871"/>
            <p:cNvSpPr>
              <a:spLocks/>
            </p:cNvSpPr>
            <p:nvPr/>
          </p:nvSpPr>
          <p:spPr bwMode="auto">
            <a:xfrm>
              <a:off x="436" y="1756"/>
              <a:ext cx="28" cy="94"/>
            </a:xfrm>
            <a:custGeom>
              <a:avLst/>
              <a:gdLst>
                <a:gd name="T0" fmla="*/ 1 w 28"/>
                <a:gd name="T1" fmla="*/ 84 h 94"/>
                <a:gd name="T2" fmla="*/ 2 w 28"/>
                <a:gd name="T3" fmla="*/ 74 h 94"/>
                <a:gd name="T4" fmla="*/ 2 w 28"/>
                <a:gd name="T5" fmla="*/ 65 h 94"/>
                <a:gd name="T6" fmla="*/ 2 w 28"/>
                <a:gd name="T7" fmla="*/ 55 h 94"/>
                <a:gd name="T8" fmla="*/ 2 w 28"/>
                <a:gd name="T9" fmla="*/ 55 h 94"/>
                <a:gd name="T10" fmla="*/ 4 w 28"/>
                <a:gd name="T11" fmla="*/ 40 h 94"/>
                <a:gd name="T12" fmla="*/ 8 w 28"/>
                <a:gd name="T13" fmla="*/ 27 h 94"/>
                <a:gd name="T14" fmla="*/ 13 w 28"/>
                <a:gd name="T15" fmla="*/ 13 h 94"/>
                <a:gd name="T16" fmla="*/ 13 w 28"/>
                <a:gd name="T17" fmla="*/ 13 h 94"/>
                <a:gd name="T18" fmla="*/ 14 w 28"/>
                <a:gd name="T19" fmla="*/ 11 h 94"/>
                <a:gd name="T20" fmla="*/ 14 w 28"/>
                <a:gd name="T21" fmla="*/ 9 h 94"/>
                <a:gd name="T22" fmla="*/ 14 w 28"/>
                <a:gd name="T23" fmla="*/ 7 h 94"/>
                <a:gd name="T24" fmla="*/ 14 w 28"/>
                <a:gd name="T25" fmla="*/ 7 h 94"/>
                <a:gd name="T26" fmla="*/ 14 w 28"/>
                <a:gd name="T27" fmla="*/ 4 h 94"/>
                <a:gd name="T28" fmla="*/ 17 w 28"/>
                <a:gd name="T29" fmla="*/ 1 h 94"/>
                <a:gd name="T30" fmla="*/ 20 w 28"/>
                <a:gd name="T31" fmla="*/ 0 h 94"/>
                <a:gd name="T32" fmla="*/ 20 w 28"/>
                <a:gd name="T33" fmla="*/ 0 h 94"/>
                <a:gd name="T34" fmla="*/ 24 w 28"/>
                <a:gd name="T35" fmla="*/ 1 h 94"/>
                <a:gd name="T36" fmla="*/ 26 w 28"/>
                <a:gd name="T37" fmla="*/ 3 h 94"/>
                <a:gd name="T38" fmla="*/ 27 w 28"/>
                <a:gd name="T39" fmla="*/ 6 h 94"/>
                <a:gd name="T40" fmla="*/ 27 w 28"/>
                <a:gd name="T41" fmla="*/ 6 h 94"/>
                <a:gd name="T42" fmla="*/ 27 w 28"/>
                <a:gd name="T43" fmla="*/ 8 h 94"/>
                <a:gd name="T44" fmla="*/ 28 w 28"/>
                <a:gd name="T45" fmla="*/ 10 h 94"/>
                <a:gd name="T46" fmla="*/ 27 w 28"/>
                <a:gd name="T47" fmla="*/ 12 h 94"/>
                <a:gd name="T48" fmla="*/ 27 w 28"/>
                <a:gd name="T49" fmla="*/ 12 h 94"/>
                <a:gd name="T50" fmla="*/ 21 w 28"/>
                <a:gd name="T51" fmla="*/ 30 h 94"/>
                <a:gd name="T52" fmla="*/ 17 w 28"/>
                <a:gd name="T53" fmla="*/ 48 h 94"/>
                <a:gd name="T54" fmla="*/ 15 w 28"/>
                <a:gd name="T55" fmla="*/ 67 h 94"/>
                <a:gd name="T56" fmla="*/ 15 w 28"/>
                <a:gd name="T57" fmla="*/ 67 h 94"/>
                <a:gd name="T58" fmla="*/ 16 w 28"/>
                <a:gd name="T59" fmla="*/ 75 h 94"/>
                <a:gd name="T60" fmla="*/ 15 w 28"/>
                <a:gd name="T61" fmla="*/ 82 h 94"/>
                <a:gd name="T62" fmla="*/ 13 w 28"/>
                <a:gd name="T63" fmla="*/ 90 h 94"/>
                <a:gd name="T64" fmla="*/ 13 w 28"/>
                <a:gd name="T65" fmla="*/ 90 h 94"/>
                <a:gd name="T66" fmla="*/ 11 w 28"/>
                <a:gd name="T67" fmla="*/ 93 h 94"/>
                <a:gd name="T68" fmla="*/ 8 w 28"/>
                <a:gd name="T69" fmla="*/ 94 h 94"/>
                <a:gd name="T70" fmla="*/ 4 w 28"/>
                <a:gd name="T71" fmla="*/ 94 h 94"/>
                <a:gd name="T72" fmla="*/ 4 w 28"/>
                <a:gd name="T73" fmla="*/ 94 h 94"/>
                <a:gd name="T74" fmla="*/ 1 w 28"/>
                <a:gd name="T75" fmla="*/ 91 h 94"/>
                <a:gd name="T76" fmla="*/ 0 w 28"/>
                <a:gd name="T77" fmla="*/ 88 h 94"/>
                <a:gd name="T78" fmla="*/ 1 w 28"/>
                <a:gd name="T79" fmla="*/ 84 h 94"/>
                <a:gd name="T80" fmla="*/ 1 w 28"/>
                <a:gd name="T81" fmla="*/ 84 h 9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8"/>
                <a:gd name="T124" fmla="*/ 0 h 94"/>
                <a:gd name="T125" fmla="*/ 28 w 28"/>
                <a:gd name="T126" fmla="*/ 94 h 9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8" h="94">
                  <a:moveTo>
                    <a:pt x="1" y="84"/>
                  </a:moveTo>
                  <a:lnTo>
                    <a:pt x="2" y="74"/>
                  </a:lnTo>
                  <a:lnTo>
                    <a:pt x="2" y="65"/>
                  </a:lnTo>
                  <a:lnTo>
                    <a:pt x="2" y="55"/>
                  </a:lnTo>
                  <a:lnTo>
                    <a:pt x="4" y="40"/>
                  </a:lnTo>
                  <a:lnTo>
                    <a:pt x="8" y="27"/>
                  </a:lnTo>
                  <a:lnTo>
                    <a:pt x="13" y="13"/>
                  </a:lnTo>
                  <a:lnTo>
                    <a:pt x="14" y="11"/>
                  </a:lnTo>
                  <a:lnTo>
                    <a:pt x="14" y="9"/>
                  </a:lnTo>
                  <a:lnTo>
                    <a:pt x="14" y="7"/>
                  </a:lnTo>
                  <a:lnTo>
                    <a:pt x="14" y="4"/>
                  </a:lnTo>
                  <a:lnTo>
                    <a:pt x="17" y="1"/>
                  </a:lnTo>
                  <a:lnTo>
                    <a:pt x="20" y="0"/>
                  </a:lnTo>
                  <a:lnTo>
                    <a:pt x="24" y="1"/>
                  </a:lnTo>
                  <a:lnTo>
                    <a:pt x="26" y="3"/>
                  </a:lnTo>
                  <a:lnTo>
                    <a:pt x="27" y="6"/>
                  </a:lnTo>
                  <a:lnTo>
                    <a:pt x="27" y="8"/>
                  </a:lnTo>
                  <a:lnTo>
                    <a:pt x="28" y="10"/>
                  </a:lnTo>
                  <a:lnTo>
                    <a:pt x="27" y="12"/>
                  </a:lnTo>
                  <a:lnTo>
                    <a:pt x="21" y="30"/>
                  </a:lnTo>
                  <a:lnTo>
                    <a:pt x="17" y="48"/>
                  </a:lnTo>
                  <a:lnTo>
                    <a:pt x="15" y="67"/>
                  </a:lnTo>
                  <a:lnTo>
                    <a:pt x="16" y="75"/>
                  </a:lnTo>
                  <a:lnTo>
                    <a:pt x="15" y="82"/>
                  </a:lnTo>
                  <a:lnTo>
                    <a:pt x="13" y="90"/>
                  </a:lnTo>
                  <a:lnTo>
                    <a:pt x="11" y="93"/>
                  </a:lnTo>
                  <a:lnTo>
                    <a:pt x="8" y="94"/>
                  </a:lnTo>
                  <a:lnTo>
                    <a:pt x="4" y="94"/>
                  </a:lnTo>
                  <a:lnTo>
                    <a:pt x="1" y="91"/>
                  </a:lnTo>
                  <a:lnTo>
                    <a:pt x="0" y="88"/>
                  </a:lnTo>
                  <a:lnTo>
                    <a:pt x="1" y="8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69" name="Freeform 872"/>
            <p:cNvSpPr>
              <a:spLocks/>
            </p:cNvSpPr>
            <p:nvPr/>
          </p:nvSpPr>
          <p:spPr bwMode="auto">
            <a:xfrm>
              <a:off x="447" y="1761"/>
              <a:ext cx="48" cy="84"/>
            </a:xfrm>
            <a:custGeom>
              <a:avLst/>
              <a:gdLst>
                <a:gd name="T0" fmla="*/ 3 w 48"/>
                <a:gd name="T1" fmla="*/ 72 h 84"/>
                <a:gd name="T2" fmla="*/ 9 w 48"/>
                <a:gd name="T3" fmla="*/ 63 h 84"/>
                <a:gd name="T4" fmla="*/ 14 w 48"/>
                <a:gd name="T5" fmla="*/ 53 h 84"/>
                <a:gd name="T6" fmla="*/ 17 w 48"/>
                <a:gd name="T7" fmla="*/ 42 h 84"/>
                <a:gd name="T8" fmla="*/ 17 w 48"/>
                <a:gd name="T9" fmla="*/ 42 h 84"/>
                <a:gd name="T10" fmla="*/ 21 w 48"/>
                <a:gd name="T11" fmla="*/ 28 h 84"/>
                <a:gd name="T12" fmla="*/ 27 w 48"/>
                <a:gd name="T13" fmla="*/ 16 h 84"/>
                <a:gd name="T14" fmla="*/ 35 w 48"/>
                <a:gd name="T15" fmla="*/ 4 h 84"/>
                <a:gd name="T16" fmla="*/ 35 w 48"/>
                <a:gd name="T17" fmla="*/ 4 h 84"/>
                <a:gd name="T18" fmla="*/ 37 w 48"/>
                <a:gd name="T19" fmla="*/ 1 h 84"/>
                <a:gd name="T20" fmla="*/ 40 w 48"/>
                <a:gd name="T21" fmla="*/ 0 h 84"/>
                <a:gd name="T22" fmla="*/ 44 w 48"/>
                <a:gd name="T23" fmla="*/ 0 h 84"/>
                <a:gd name="T24" fmla="*/ 44 w 48"/>
                <a:gd name="T25" fmla="*/ 0 h 84"/>
                <a:gd name="T26" fmla="*/ 46 w 48"/>
                <a:gd name="T27" fmla="*/ 2 h 84"/>
                <a:gd name="T28" fmla="*/ 48 w 48"/>
                <a:gd name="T29" fmla="*/ 6 h 84"/>
                <a:gd name="T30" fmla="*/ 47 w 48"/>
                <a:gd name="T31" fmla="*/ 10 h 84"/>
                <a:gd name="T32" fmla="*/ 47 w 48"/>
                <a:gd name="T33" fmla="*/ 10 h 84"/>
                <a:gd name="T34" fmla="*/ 40 w 48"/>
                <a:gd name="T35" fmla="*/ 21 h 84"/>
                <a:gd name="T36" fmla="*/ 35 w 48"/>
                <a:gd name="T37" fmla="*/ 34 h 84"/>
                <a:gd name="T38" fmla="*/ 30 w 48"/>
                <a:gd name="T39" fmla="*/ 47 h 84"/>
                <a:gd name="T40" fmla="*/ 30 w 48"/>
                <a:gd name="T41" fmla="*/ 47 h 84"/>
                <a:gd name="T42" fmla="*/ 26 w 48"/>
                <a:gd name="T43" fmla="*/ 60 h 84"/>
                <a:gd name="T44" fmla="*/ 20 w 48"/>
                <a:gd name="T45" fmla="*/ 72 h 84"/>
                <a:gd name="T46" fmla="*/ 11 w 48"/>
                <a:gd name="T47" fmla="*/ 83 h 84"/>
                <a:gd name="T48" fmla="*/ 11 w 48"/>
                <a:gd name="T49" fmla="*/ 83 h 84"/>
                <a:gd name="T50" fmla="*/ 8 w 48"/>
                <a:gd name="T51" fmla="*/ 84 h 84"/>
                <a:gd name="T52" fmla="*/ 5 w 48"/>
                <a:gd name="T53" fmla="*/ 84 h 84"/>
                <a:gd name="T54" fmla="*/ 2 w 48"/>
                <a:gd name="T55" fmla="*/ 82 h 84"/>
                <a:gd name="T56" fmla="*/ 2 w 48"/>
                <a:gd name="T57" fmla="*/ 82 h 84"/>
                <a:gd name="T58" fmla="*/ 0 w 48"/>
                <a:gd name="T59" fmla="*/ 78 h 84"/>
                <a:gd name="T60" fmla="*/ 1 w 48"/>
                <a:gd name="T61" fmla="*/ 75 h 84"/>
                <a:gd name="T62" fmla="*/ 3 w 48"/>
                <a:gd name="T63" fmla="*/ 72 h 84"/>
                <a:gd name="T64" fmla="*/ 3 w 48"/>
                <a:gd name="T65" fmla="*/ 72 h 8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8"/>
                <a:gd name="T100" fmla="*/ 0 h 84"/>
                <a:gd name="T101" fmla="*/ 48 w 48"/>
                <a:gd name="T102" fmla="*/ 84 h 8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8" h="84">
                  <a:moveTo>
                    <a:pt x="3" y="72"/>
                  </a:moveTo>
                  <a:lnTo>
                    <a:pt x="9" y="63"/>
                  </a:lnTo>
                  <a:lnTo>
                    <a:pt x="14" y="53"/>
                  </a:lnTo>
                  <a:lnTo>
                    <a:pt x="17" y="42"/>
                  </a:lnTo>
                  <a:lnTo>
                    <a:pt x="21" y="28"/>
                  </a:lnTo>
                  <a:lnTo>
                    <a:pt x="27" y="16"/>
                  </a:lnTo>
                  <a:lnTo>
                    <a:pt x="35" y="4"/>
                  </a:lnTo>
                  <a:lnTo>
                    <a:pt x="37" y="1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6" y="2"/>
                  </a:lnTo>
                  <a:lnTo>
                    <a:pt x="48" y="6"/>
                  </a:lnTo>
                  <a:lnTo>
                    <a:pt x="47" y="10"/>
                  </a:lnTo>
                  <a:lnTo>
                    <a:pt x="40" y="21"/>
                  </a:lnTo>
                  <a:lnTo>
                    <a:pt x="35" y="34"/>
                  </a:lnTo>
                  <a:lnTo>
                    <a:pt x="30" y="47"/>
                  </a:lnTo>
                  <a:lnTo>
                    <a:pt x="26" y="60"/>
                  </a:lnTo>
                  <a:lnTo>
                    <a:pt x="20" y="72"/>
                  </a:lnTo>
                  <a:lnTo>
                    <a:pt x="11" y="83"/>
                  </a:lnTo>
                  <a:lnTo>
                    <a:pt x="8" y="84"/>
                  </a:lnTo>
                  <a:lnTo>
                    <a:pt x="5" y="84"/>
                  </a:lnTo>
                  <a:lnTo>
                    <a:pt x="2" y="82"/>
                  </a:lnTo>
                  <a:lnTo>
                    <a:pt x="0" y="78"/>
                  </a:lnTo>
                  <a:lnTo>
                    <a:pt x="1" y="75"/>
                  </a:lnTo>
                  <a:lnTo>
                    <a:pt x="3" y="7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70" name="Freeform 873"/>
            <p:cNvSpPr>
              <a:spLocks/>
            </p:cNvSpPr>
            <p:nvPr/>
          </p:nvSpPr>
          <p:spPr bwMode="auto">
            <a:xfrm>
              <a:off x="483" y="1762"/>
              <a:ext cx="17" cy="87"/>
            </a:xfrm>
            <a:custGeom>
              <a:avLst/>
              <a:gdLst>
                <a:gd name="T0" fmla="*/ 1 w 17"/>
                <a:gd name="T1" fmla="*/ 78 h 87"/>
                <a:gd name="T2" fmla="*/ 3 w 17"/>
                <a:gd name="T3" fmla="*/ 55 h 87"/>
                <a:gd name="T4" fmla="*/ 0 w 17"/>
                <a:gd name="T5" fmla="*/ 31 h 87"/>
                <a:gd name="T6" fmla="*/ 0 w 17"/>
                <a:gd name="T7" fmla="*/ 7 h 87"/>
                <a:gd name="T8" fmla="*/ 0 w 17"/>
                <a:gd name="T9" fmla="*/ 7 h 87"/>
                <a:gd name="T10" fmla="*/ 1 w 17"/>
                <a:gd name="T11" fmla="*/ 4 h 87"/>
                <a:gd name="T12" fmla="*/ 3 w 17"/>
                <a:gd name="T13" fmla="*/ 1 h 87"/>
                <a:gd name="T14" fmla="*/ 7 w 17"/>
                <a:gd name="T15" fmla="*/ 0 h 87"/>
                <a:gd name="T16" fmla="*/ 7 w 17"/>
                <a:gd name="T17" fmla="*/ 0 h 87"/>
                <a:gd name="T18" fmla="*/ 10 w 17"/>
                <a:gd name="T19" fmla="*/ 1 h 87"/>
                <a:gd name="T20" fmla="*/ 13 w 17"/>
                <a:gd name="T21" fmla="*/ 4 h 87"/>
                <a:gd name="T22" fmla="*/ 14 w 17"/>
                <a:gd name="T23" fmla="*/ 7 h 87"/>
                <a:gd name="T24" fmla="*/ 14 w 17"/>
                <a:gd name="T25" fmla="*/ 7 h 87"/>
                <a:gd name="T26" fmla="*/ 14 w 17"/>
                <a:gd name="T27" fmla="*/ 23 h 87"/>
                <a:gd name="T28" fmla="*/ 15 w 17"/>
                <a:gd name="T29" fmla="*/ 38 h 87"/>
                <a:gd name="T30" fmla="*/ 17 w 17"/>
                <a:gd name="T31" fmla="*/ 54 h 87"/>
                <a:gd name="T32" fmla="*/ 17 w 17"/>
                <a:gd name="T33" fmla="*/ 54 h 87"/>
                <a:gd name="T34" fmla="*/ 17 w 17"/>
                <a:gd name="T35" fmla="*/ 63 h 87"/>
                <a:gd name="T36" fmla="*/ 16 w 17"/>
                <a:gd name="T37" fmla="*/ 73 h 87"/>
                <a:gd name="T38" fmla="*/ 14 w 17"/>
                <a:gd name="T39" fmla="*/ 82 h 87"/>
                <a:gd name="T40" fmla="*/ 14 w 17"/>
                <a:gd name="T41" fmla="*/ 82 h 87"/>
                <a:gd name="T42" fmla="*/ 12 w 17"/>
                <a:gd name="T43" fmla="*/ 85 h 87"/>
                <a:gd name="T44" fmla="*/ 9 w 17"/>
                <a:gd name="T45" fmla="*/ 87 h 87"/>
                <a:gd name="T46" fmla="*/ 6 w 17"/>
                <a:gd name="T47" fmla="*/ 87 h 87"/>
                <a:gd name="T48" fmla="*/ 6 w 17"/>
                <a:gd name="T49" fmla="*/ 87 h 87"/>
                <a:gd name="T50" fmla="*/ 3 w 17"/>
                <a:gd name="T51" fmla="*/ 85 h 87"/>
                <a:gd name="T52" fmla="*/ 1 w 17"/>
                <a:gd name="T53" fmla="*/ 82 h 87"/>
                <a:gd name="T54" fmla="*/ 1 w 17"/>
                <a:gd name="T55" fmla="*/ 78 h 87"/>
                <a:gd name="T56" fmla="*/ 1 w 17"/>
                <a:gd name="T57" fmla="*/ 78 h 8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7"/>
                <a:gd name="T88" fmla="*/ 0 h 87"/>
                <a:gd name="T89" fmla="*/ 17 w 17"/>
                <a:gd name="T90" fmla="*/ 87 h 8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7" h="87">
                  <a:moveTo>
                    <a:pt x="1" y="78"/>
                  </a:moveTo>
                  <a:lnTo>
                    <a:pt x="3" y="55"/>
                  </a:lnTo>
                  <a:lnTo>
                    <a:pt x="0" y="31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1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3" y="4"/>
                  </a:lnTo>
                  <a:lnTo>
                    <a:pt x="14" y="7"/>
                  </a:lnTo>
                  <a:lnTo>
                    <a:pt x="14" y="23"/>
                  </a:lnTo>
                  <a:lnTo>
                    <a:pt x="15" y="38"/>
                  </a:lnTo>
                  <a:lnTo>
                    <a:pt x="17" y="54"/>
                  </a:lnTo>
                  <a:lnTo>
                    <a:pt x="17" y="63"/>
                  </a:lnTo>
                  <a:lnTo>
                    <a:pt x="16" y="73"/>
                  </a:lnTo>
                  <a:lnTo>
                    <a:pt x="14" y="82"/>
                  </a:lnTo>
                  <a:lnTo>
                    <a:pt x="12" y="85"/>
                  </a:lnTo>
                  <a:lnTo>
                    <a:pt x="9" y="87"/>
                  </a:lnTo>
                  <a:lnTo>
                    <a:pt x="6" y="87"/>
                  </a:lnTo>
                  <a:lnTo>
                    <a:pt x="3" y="85"/>
                  </a:lnTo>
                  <a:lnTo>
                    <a:pt x="1" y="82"/>
                  </a:lnTo>
                  <a:lnTo>
                    <a:pt x="1" y="7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71" name="Freeform 874"/>
            <p:cNvSpPr>
              <a:spLocks/>
            </p:cNvSpPr>
            <p:nvPr/>
          </p:nvSpPr>
          <p:spPr bwMode="auto">
            <a:xfrm>
              <a:off x="494" y="1769"/>
              <a:ext cx="34" cy="87"/>
            </a:xfrm>
            <a:custGeom>
              <a:avLst/>
              <a:gdLst>
                <a:gd name="T0" fmla="*/ 1 w 34"/>
                <a:gd name="T1" fmla="*/ 77 h 87"/>
                <a:gd name="T2" fmla="*/ 5 w 34"/>
                <a:gd name="T3" fmla="*/ 68 h 87"/>
                <a:gd name="T4" fmla="*/ 8 w 34"/>
                <a:gd name="T5" fmla="*/ 58 h 87"/>
                <a:gd name="T6" fmla="*/ 10 w 34"/>
                <a:gd name="T7" fmla="*/ 48 h 87"/>
                <a:gd name="T8" fmla="*/ 10 w 34"/>
                <a:gd name="T9" fmla="*/ 48 h 87"/>
                <a:gd name="T10" fmla="*/ 10 w 34"/>
                <a:gd name="T11" fmla="*/ 46 h 87"/>
                <a:gd name="T12" fmla="*/ 11 w 34"/>
                <a:gd name="T13" fmla="*/ 43 h 87"/>
                <a:gd name="T14" fmla="*/ 12 w 34"/>
                <a:gd name="T15" fmla="*/ 41 h 87"/>
                <a:gd name="T16" fmla="*/ 12 w 34"/>
                <a:gd name="T17" fmla="*/ 41 h 87"/>
                <a:gd name="T18" fmla="*/ 14 w 34"/>
                <a:gd name="T19" fmla="*/ 31 h 87"/>
                <a:gd name="T20" fmla="*/ 15 w 34"/>
                <a:gd name="T21" fmla="*/ 22 h 87"/>
                <a:gd name="T22" fmla="*/ 17 w 34"/>
                <a:gd name="T23" fmla="*/ 13 h 87"/>
                <a:gd name="T24" fmla="*/ 17 w 34"/>
                <a:gd name="T25" fmla="*/ 13 h 87"/>
                <a:gd name="T26" fmla="*/ 18 w 34"/>
                <a:gd name="T27" fmla="*/ 10 h 87"/>
                <a:gd name="T28" fmla="*/ 20 w 34"/>
                <a:gd name="T29" fmla="*/ 7 h 87"/>
                <a:gd name="T30" fmla="*/ 21 w 34"/>
                <a:gd name="T31" fmla="*/ 5 h 87"/>
                <a:gd name="T32" fmla="*/ 21 w 34"/>
                <a:gd name="T33" fmla="*/ 5 h 87"/>
                <a:gd name="T34" fmla="*/ 21 w 34"/>
                <a:gd name="T35" fmla="*/ 5 h 87"/>
                <a:gd name="T36" fmla="*/ 20 w 34"/>
                <a:gd name="T37" fmla="*/ 5 h 87"/>
                <a:gd name="T38" fmla="*/ 20 w 34"/>
                <a:gd name="T39" fmla="*/ 6 h 87"/>
                <a:gd name="T40" fmla="*/ 20 w 34"/>
                <a:gd name="T41" fmla="*/ 6 h 87"/>
                <a:gd name="T42" fmla="*/ 22 w 34"/>
                <a:gd name="T43" fmla="*/ 2 h 87"/>
                <a:gd name="T44" fmla="*/ 25 w 34"/>
                <a:gd name="T45" fmla="*/ 0 h 87"/>
                <a:gd name="T46" fmla="*/ 28 w 34"/>
                <a:gd name="T47" fmla="*/ 0 h 87"/>
                <a:gd name="T48" fmla="*/ 28 w 34"/>
                <a:gd name="T49" fmla="*/ 0 h 87"/>
                <a:gd name="T50" fmla="*/ 31 w 34"/>
                <a:gd name="T51" fmla="*/ 2 h 87"/>
                <a:gd name="T52" fmla="*/ 33 w 34"/>
                <a:gd name="T53" fmla="*/ 4 h 87"/>
                <a:gd name="T54" fmla="*/ 34 w 34"/>
                <a:gd name="T55" fmla="*/ 8 h 87"/>
                <a:gd name="T56" fmla="*/ 34 w 34"/>
                <a:gd name="T57" fmla="*/ 8 h 87"/>
                <a:gd name="T58" fmla="*/ 33 w 34"/>
                <a:gd name="T59" fmla="*/ 11 h 87"/>
                <a:gd name="T60" fmla="*/ 32 w 34"/>
                <a:gd name="T61" fmla="*/ 14 h 87"/>
                <a:gd name="T62" fmla="*/ 31 w 34"/>
                <a:gd name="T63" fmla="*/ 17 h 87"/>
                <a:gd name="T64" fmla="*/ 31 w 34"/>
                <a:gd name="T65" fmla="*/ 17 h 87"/>
                <a:gd name="T66" fmla="*/ 28 w 34"/>
                <a:gd name="T67" fmla="*/ 29 h 87"/>
                <a:gd name="T68" fmla="*/ 26 w 34"/>
                <a:gd name="T69" fmla="*/ 41 h 87"/>
                <a:gd name="T70" fmla="*/ 23 w 34"/>
                <a:gd name="T71" fmla="*/ 52 h 87"/>
                <a:gd name="T72" fmla="*/ 23 w 34"/>
                <a:gd name="T73" fmla="*/ 52 h 87"/>
                <a:gd name="T74" fmla="*/ 22 w 34"/>
                <a:gd name="T75" fmla="*/ 63 h 87"/>
                <a:gd name="T76" fmla="*/ 18 w 34"/>
                <a:gd name="T77" fmla="*/ 73 h 87"/>
                <a:gd name="T78" fmla="*/ 13 w 34"/>
                <a:gd name="T79" fmla="*/ 84 h 87"/>
                <a:gd name="T80" fmla="*/ 13 w 34"/>
                <a:gd name="T81" fmla="*/ 84 h 87"/>
                <a:gd name="T82" fmla="*/ 10 w 34"/>
                <a:gd name="T83" fmla="*/ 86 h 87"/>
                <a:gd name="T84" fmla="*/ 7 w 34"/>
                <a:gd name="T85" fmla="*/ 87 h 87"/>
                <a:gd name="T86" fmla="*/ 4 w 34"/>
                <a:gd name="T87" fmla="*/ 86 h 87"/>
                <a:gd name="T88" fmla="*/ 4 w 34"/>
                <a:gd name="T89" fmla="*/ 86 h 87"/>
                <a:gd name="T90" fmla="*/ 1 w 34"/>
                <a:gd name="T91" fmla="*/ 84 h 87"/>
                <a:gd name="T92" fmla="*/ 0 w 34"/>
                <a:gd name="T93" fmla="*/ 81 h 87"/>
                <a:gd name="T94" fmla="*/ 1 w 34"/>
                <a:gd name="T95" fmla="*/ 77 h 87"/>
                <a:gd name="T96" fmla="*/ 1 w 34"/>
                <a:gd name="T97" fmla="*/ 77 h 8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4"/>
                <a:gd name="T148" fmla="*/ 0 h 87"/>
                <a:gd name="T149" fmla="*/ 34 w 34"/>
                <a:gd name="T150" fmla="*/ 87 h 8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4" h="87">
                  <a:moveTo>
                    <a:pt x="1" y="77"/>
                  </a:moveTo>
                  <a:lnTo>
                    <a:pt x="5" y="68"/>
                  </a:lnTo>
                  <a:lnTo>
                    <a:pt x="8" y="58"/>
                  </a:lnTo>
                  <a:lnTo>
                    <a:pt x="10" y="48"/>
                  </a:lnTo>
                  <a:lnTo>
                    <a:pt x="10" y="46"/>
                  </a:lnTo>
                  <a:lnTo>
                    <a:pt x="11" y="43"/>
                  </a:lnTo>
                  <a:lnTo>
                    <a:pt x="12" y="41"/>
                  </a:lnTo>
                  <a:lnTo>
                    <a:pt x="14" y="31"/>
                  </a:lnTo>
                  <a:lnTo>
                    <a:pt x="15" y="22"/>
                  </a:lnTo>
                  <a:lnTo>
                    <a:pt x="17" y="13"/>
                  </a:lnTo>
                  <a:lnTo>
                    <a:pt x="18" y="10"/>
                  </a:lnTo>
                  <a:lnTo>
                    <a:pt x="20" y="7"/>
                  </a:lnTo>
                  <a:lnTo>
                    <a:pt x="21" y="5"/>
                  </a:lnTo>
                  <a:lnTo>
                    <a:pt x="20" y="5"/>
                  </a:lnTo>
                  <a:lnTo>
                    <a:pt x="20" y="6"/>
                  </a:lnTo>
                  <a:lnTo>
                    <a:pt x="22" y="2"/>
                  </a:lnTo>
                  <a:lnTo>
                    <a:pt x="25" y="0"/>
                  </a:lnTo>
                  <a:lnTo>
                    <a:pt x="28" y="0"/>
                  </a:lnTo>
                  <a:lnTo>
                    <a:pt x="31" y="2"/>
                  </a:lnTo>
                  <a:lnTo>
                    <a:pt x="33" y="4"/>
                  </a:lnTo>
                  <a:lnTo>
                    <a:pt x="34" y="8"/>
                  </a:lnTo>
                  <a:lnTo>
                    <a:pt x="33" y="11"/>
                  </a:lnTo>
                  <a:lnTo>
                    <a:pt x="32" y="14"/>
                  </a:lnTo>
                  <a:lnTo>
                    <a:pt x="31" y="17"/>
                  </a:lnTo>
                  <a:lnTo>
                    <a:pt x="28" y="29"/>
                  </a:lnTo>
                  <a:lnTo>
                    <a:pt x="26" y="41"/>
                  </a:lnTo>
                  <a:lnTo>
                    <a:pt x="23" y="52"/>
                  </a:lnTo>
                  <a:lnTo>
                    <a:pt x="22" y="63"/>
                  </a:lnTo>
                  <a:lnTo>
                    <a:pt x="18" y="73"/>
                  </a:lnTo>
                  <a:lnTo>
                    <a:pt x="13" y="84"/>
                  </a:lnTo>
                  <a:lnTo>
                    <a:pt x="10" y="86"/>
                  </a:lnTo>
                  <a:lnTo>
                    <a:pt x="7" y="87"/>
                  </a:lnTo>
                  <a:lnTo>
                    <a:pt x="4" y="86"/>
                  </a:lnTo>
                  <a:lnTo>
                    <a:pt x="1" y="84"/>
                  </a:lnTo>
                  <a:lnTo>
                    <a:pt x="0" y="81"/>
                  </a:lnTo>
                  <a:lnTo>
                    <a:pt x="1" y="7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72" name="Freeform 875"/>
            <p:cNvSpPr>
              <a:spLocks/>
            </p:cNvSpPr>
            <p:nvPr/>
          </p:nvSpPr>
          <p:spPr bwMode="auto">
            <a:xfrm>
              <a:off x="517" y="1769"/>
              <a:ext cx="24" cy="92"/>
            </a:xfrm>
            <a:custGeom>
              <a:avLst/>
              <a:gdLst>
                <a:gd name="T0" fmla="*/ 11 w 24"/>
                <a:gd name="T1" fmla="*/ 88 h 92"/>
                <a:gd name="T2" fmla="*/ 6 w 24"/>
                <a:gd name="T3" fmla="*/ 73 h 92"/>
                <a:gd name="T4" fmla="*/ 2 w 24"/>
                <a:gd name="T5" fmla="*/ 59 h 92"/>
                <a:gd name="T6" fmla="*/ 0 w 24"/>
                <a:gd name="T7" fmla="*/ 44 h 92"/>
                <a:gd name="T8" fmla="*/ 0 w 24"/>
                <a:gd name="T9" fmla="*/ 44 h 92"/>
                <a:gd name="T10" fmla="*/ 2 w 24"/>
                <a:gd name="T11" fmla="*/ 32 h 92"/>
                <a:gd name="T12" fmla="*/ 2 w 24"/>
                <a:gd name="T13" fmla="*/ 19 h 92"/>
                <a:gd name="T14" fmla="*/ 2 w 24"/>
                <a:gd name="T15" fmla="*/ 7 h 92"/>
                <a:gd name="T16" fmla="*/ 2 w 24"/>
                <a:gd name="T17" fmla="*/ 7 h 92"/>
                <a:gd name="T18" fmla="*/ 3 w 24"/>
                <a:gd name="T19" fmla="*/ 4 h 92"/>
                <a:gd name="T20" fmla="*/ 6 w 24"/>
                <a:gd name="T21" fmla="*/ 1 h 92"/>
                <a:gd name="T22" fmla="*/ 9 w 24"/>
                <a:gd name="T23" fmla="*/ 0 h 92"/>
                <a:gd name="T24" fmla="*/ 9 w 24"/>
                <a:gd name="T25" fmla="*/ 0 h 92"/>
                <a:gd name="T26" fmla="*/ 13 w 24"/>
                <a:gd name="T27" fmla="*/ 1 h 92"/>
                <a:gd name="T28" fmla="*/ 15 w 24"/>
                <a:gd name="T29" fmla="*/ 4 h 92"/>
                <a:gd name="T30" fmla="*/ 16 w 24"/>
                <a:gd name="T31" fmla="*/ 7 h 92"/>
                <a:gd name="T32" fmla="*/ 16 w 24"/>
                <a:gd name="T33" fmla="*/ 7 h 92"/>
                <a:gd name="T34" fmla="*/ 16 w 24"/>
                <a:gd name="T35" fmla="*/ 20 h 92"/>
                <a:gd name="T36" fmla="*/ 15 w 24"/>
                <a:gd name="T37" fmla="*/ 33 h 92"/>
                <a:gd name="T38" fmla="*/ 14 w 24"/>
                <a:gd name="T39" fmla="*/ 47 h 92"/>
                <a:gd name="T40" fmla="*/ 14 w 24"/>
                <a:gd name="T41" fmla="*/ 47 h 92"/>
                <a:gd name="T42" fmla="*/ 16 w 24"/>
                <a:gd name="T43" fmla="*/ 59 h 92"/>
                <a:gd name="T44" fmla="*/ 20 w 24"/>
                <a:gd name="T45" fmla="*/ 71 h 92"/>
                <a:gd name="T46" fmla="*/ 24 w 24"/>
                <a:gd name="T47" fmla="*/ 83 h 92"/>
                <a:gd name="T48" fmla="*/ 24 w 24"/>
                <a:gd name="T49" fmla="*/ 83 h 92"/>
                <a:gd name="T50" fmla="*/ 24 w 24"/>
                <a:gd name="T51" fmla="*/ 86 h 92"/>
                <a:gd name="T52" fmla="*/ 23 w 24"/>
                <a:gd name="T53" fmla="*/ 90 h 92"/>
                <a:gd name="T54" fmla="*/ 20 w 24"/>
                <a:gd name="T55" fmla="*/ 92 h 92"/>
                <a:gd name="T56" fmla="*/ 20 w 24"/>
                <a:gd name="T57" fmla="*/ 92 h 92"/>
                <a:gd name="T58" fmla="*/ 16 w 24"/>
                <a:gd name="T59" fmla="*/ 92 h 92"/>
                <a:gd name="T60" fmla="*/ 13 w 24"/>
                <a:gd name="T61" fmla="*/ 90 h 92"/>
                <a:gd name="T62" fmla="*/ 11 w 24"/>
                <a:gd name="T63" fmla="*/ 88 h 92"/>
                <a:gd name="T64" fmla="*/ 11 w 24"/>
                <a:gd name="T65" fmla="*/ 88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"/>
                <a:gd name="T100" fmla="*/ 0 h 92"/>
                <a:gd name="T101" fmla="*/ 24 w 24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" h="92">
                  <a:moveTo>
                    <a:pt x="11" y="88"/>
                  </a:moveTo>
                  <a:lnTo>
                    <a:pt x="6" y="73"/>
                  </a:lnTo>
                  <a:lnTo>
                    <a:pt x="2" y="59"/>
                  </a:lnTo>
                  <a:lnTo>
                    <a:pt x="0" y="44"/>
                  </a:lnTo>
                  <a:lnTo>
                    <a:pt x="2" y="32"/>
                  </a:lnTo>
                  <a:lnTo>
                    <a:pt x="2" y="19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1"/>
                  </a:lnTo>
                  <a:lnTo>
                    <a:pt x="9" y="0"/>
                  </a:lnTo>
                  <a:lnTo>
                    <a:pt x="13" y="1"/>
                  </a:lnTo>
                  <a:lnTo>
                    <a:pt x="15" y="4"/>
                  </a:lnTo>
                  <a:lnTo>
                    <a:pt x="16" y="7"/>
                  </a:lnTo>
                  <a:lnTo>
                    <a:pt x="16" y="20"/>
                  </a:lnTo>
                  <a:lnTo>
                    <a:pt x="15" y="33"/>
                  </a:lnTo>
                  <a:lnTo>
                    <a:pt x="14" y="47"/>
                  </a:lnTo>
                  <a:lnTo>
                    <a:pt x="16" y="59"/>
                  </a:lnTo>
                  <a:lnTo>
                    <a:pt x="20" y="71"/>
                  </a:lnTo>
                  <a:lnTo>
                    <a:pt x="24" y="83"/>
                  </a:lnTo>
                  <a:lnTo>
                    <a:pt x="24" y="86"/>
                  </a:lnTo>
                  <a:lnTo>
                    <a:pt x="23" y="90"/>
                  </a:lnTo>
                  <a:lnTo>
                    <a:pt x="20" y="92"/>
                  </a:lnTo>
                  <a:lnTo>
                    <a:pt x="16" y="92"/>
                  </a:lnTo>
                  <a:lnTo>
                    <a:pt x="13" y="90"/>
                  </a:lnTo>
                  <a:lnTo>
                    <a:pt x="11" y="8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73" name="Freeform 876"/>
            <p:cNvSpPr>
              <a:spLocks/>
            </p:cNvSpPr>
            <p:nvPr/>
          </p:nvSpPr>
          <p:spPr bwMode="auto">
            <a:xfrm>
              <a:off x="540" y="1769"/>
              <a:ext cx="18" cy="90"/>
            </a:xfrm>
            <a:custGeom>
              <a:avLst/>
              <a:gdLst>
                <a:gd name="T0" fmla="*/ 0 w 18"/>
                <a:gd name="T1" fmla="*/ 83 h 90"/>
                <a:gd name="T2" fmla="*/ 1 w 18"/>
                <a:gd name="T3" fmla="*/ 58 h 90"/>
                <a:gd name="T4" fmla="*/ 1 w 18"/>
                <a:gd name="T5" fmla="*/ 34 h 90"/>
                <a:gd name="T6" fmla="*/ 2 w 18"/>
                <a:gd name="T7" fmla="*/ 9 h 90"/>
                <a:gd name="T8" fmla="*/ 2 w 18"/>
                <a:gd name="T9" fmla="*/ 9 h 90"/>
                <a:gd name="T10" fmla="*/ 3 w 18"/>
                <a:gd name="T11" fmla="*/ 7 h 90"/>
                <a:gd name="T12" fmla="*/ 4 w 18"/>
                <a:gd name="T13" fmla="*/ 6 h 90"/>
                <a:gd name="T14" fmla="*/ 5 w 18"/>
                <a:gd name="T15" fmla="*/ 4 h 90"/>
                <a:gd name="T16" fmla="*/ 5 w 18"/>
                <a:gd name="T17" fmla="*/ 4 h 90"/>
                <a:gd name="T18" fmla="*/ 8 w 18"/>
                <a:gd name="T19" fmla="*/ 1 h 90"/>
                <a:gd name="T20" fmla="*/ 12 w 18"/>
                <a:gd name="T21" fmla="*/ 0 h 90"/>
                <a:gd name="T22" fmla="*/ 15 w 18"/>
                <a:gd name="T23" fmla="*/ 1 h 90"/>
                <a:gd name="T24" fmla="*/ 15 w 18"/>
                <a:gd name="T25" fmla="*/ 1 h 90"/>
                <a:gd name="T26" fmla="*/ 18 w 18"/>
                <a:gd name="T27" fmla="*/ 4 h 90"/>
                <a:gd name="T28" fmla="*/ 18 w 18"/>
                <a:gd name="T29" fmla="*/ 7 h 90"/>
                <a:gd name="T30" fmla="*/ 18 w 18"/>
                <a:gd name="T31" fmla="*/ 11 h 90"/>
                <a:gd name="T32" fmla="*/ 18 w 18"/>
                <a:gd name="T33" fmla="*/ 11 h 90"/>
                <a:gd name="T34" fmla="*/ 17 w 18"/>
                <a:gd name="T35" fmla="*/ 12 h 90"/>
                <a:gd name="T36" fmla="*/ 16 w 18"/>
                <a:gd name="T37" fmla="*/ 13 h 90"/>
                <a:gd name="T38" fmla="*/ 16 w 18"/>
                <a:gd name="T39" fmla="*/ 14 h 90"/>
                <a:gd name="T40" fmla="*/ 16 w 18"/>
                <a:gd name="T41" fmla="*/ 14 h 90"/>
                <a:gd name="T42" fmla="*/ 15 w 18"/>
                <a:gd name="T43" fmla="*/ 37 h 90"/>
                <a:gd name="T44" fmla="*/ 15 w 18"/>
                <a:gd name="T45" fmla="*/ 60 h 90"/>
                <a:gd name="T46" fmla="*/ 14 w 18"/>
                <a:gd name="T47" fmla="*/ 83 h 90"/>
                <a:gd name="T48" fmla="*/ 14 w 18"/>
                <a:gd name="T49" fmla="*/ 83 h 90"/>
                <a:gd name="T50" fmla="*/ 13 w 18"/>
                <a:gd name="T51" fmla="*/ 87 h 90"/>
                <a:gd name="T52" fmla="*/ 11 w 18"/>
                <a:gd name="T53" fmla="*/ 89 h 90"/>
                <a:gd name="T54" fmla="*/ 7 w 18"/>
                <a:gd name="T55" fmla="*/ 90 h 90"/>
                <a:gd name="T56" fmla="*/ 7 w 18"/>
                <a:gd name="T57" fmla="*/ 90 h 90"/>
                <a:gd name="T58" fmla="*/ 4 w 18"/>
                <a:gd name="T59" fmla="*/ 89 h 90"/>
                <a:gd name="T60" fmla="*/ 1 w 18"/>
                <a:gd name="T61" fmla="*/ 87 h 90"/>
                <a:gd name="T62" fmla="*/ 0 w 18"/>
                <a:gd name="T63" fmla="*/ 83 h 90"/>
                <a:gd name="T64" fmla="*/ 0 w 18"/>
                <a:gd name="T65" fmla="*/ 83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8"/>
                <a:gd name="T100" fmla="*/ 0 h 90"/>
                <a:gd name="T101" fmla="*/ 18 w 18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8" h="90">
                  <a:moveTo>
                    <a:pt x="0" y="83"/>
                  </a:moveTo>
                  <a:lnTo>
                    <a:pt x="1" y="58"/>
                  </a:lnTo>
                  <a:lnTo>
                    <a:pt x="1" y="34"/>
                  </a:lnTo>
                  <a:lnTo>
                    <a:pt x="2" y="9"/>
                  </a:lnTo>
                  <a:lnTo>
                    <a:pt x="3" y="7"/>
                  </a:lnTo>
                  <a:lnTo>
                    <a:pt x="4" y="6"/>
                  </a:lnTo>
                  <a:lnTo>
                    <a:pt x="5" y="4"/>
                  </a:lnTo>
                  <a:lnTo>
                    <a:pt x="8" y="1"/>
                  </a:lnTo>
                  <a:lnTo>
                    <a:pt x="12" y="0"/>
                  </a:lnTo>
                  <a:lnTo>
                    <a:pt x="15" y="1"/>
                  </a:lnTo>
                  <a:lnTo>
                    <a:pt x="18" y="4"/>
                  </a:lnTo>
                  <a:lnTo>
                    <a:pt x="18" y="7"/>
                  </a:lnTo>
                  <a:lnTo>
                    <a:pt x="18" y="11"/>
                  </a:lnTo>
                  <a:lnTo>
                    <a:pt x="17" y="12"/>
                  </a:lnTo>
                  <a:lnTo>
                    <a:pt x="16" y="13"/>
                  </a:lnTo>
                  <a:lnTo>
                    <a:pt x="16" y="14"/>
                  </a:lnTo>
                  <a:lnTo>
                    <a:pt x="15" y="37"/>
                  </a:lnTo>
                  <a:lnTo>
                    <a:pt x="15" y="60"/>
                  </a:lnTo>
                  <a:lnTo>
                    <a:pt x="14" y="83"/>
                  </a:lnTo>
                  <a:lnTo>
                    <a:pt x="13" y="87"/>
                  </a:lnTo>
                  <a:lnTo>
                    <a:pt x="11" y="89"/>
                  </a:lnTo>
                  <a:lnTo>
                    <a:pt x="7" y="90"/>
                  </a:lnTo>
                  <a:lnTo>
                    <a:pt x="4" y="89"/>
                  </a:lnTo>
                  <a:lnTo>
                    <a:pt x="1" y="87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74" name="Freeform 877"/>
            <p:cNvSpPr>
              <a:spLocks/>
            </p:cNvSpPr>
            <p:nvPr/>
          </p:nvSpPr>
          <p:spPr bwMode="auto">
            <a:xfrm>
              <a:off x="563" y="1770"/>
              <a:ext cx="30" cy="90"/>
            </a:xfrm>
            <a:custGeom>
              <a:avLst/>
              <a:gdLst>
                <a:gd name="T0" fmla="*/ 16 w 30"/>
                <a:gd name="T1" fmla="*/ 85 h 90"/>
                <a:gd name="T2" fmla="*/ 7 w 30"/>
                <a:gd name="T3" fmla="*/ 60 h 90"/>
                <a:gd name="T4" fmla="*/ 2 w 30"/>
                <a:gd name="T5" fmla="*/ 34 h 90"/>
                <a:gd name="T6" fmla="*/ 0 w 30"/>
                <a:gd name="T7" fmla="*/ 7 h 90"/>
                <a:gd name="T8" fmla="*/ 0 w 30"/>
                <a:gd name="T9" fmla="*/ 7 h 90"/>
                <a:gd name="T10" fmla="*/ 0 w 30"/>
                <a:gd name="T11" fmla="*/ 4 h 90"/>
                <a:gd name="T12" fmla="*/ 3 w 30"/>
                <a:gd name="T13" fmla="*/ 1 h 90"/>
                <a:gd name="T14" fmla="*/ 6 w 30"/>
                <a:gd name="T15" fmla="*/ 0 h 90"/>
                <a:gd name="T16" fmla="*/ 6 w 30"/>
                <a:gd name="T17" fmla="*/ 0 h 90"/>
                <a:gd name="T18" fmla="*/ 10 w 30"/>
                <a:gd name="T19" fmla="*/ 1 h 90"/>
                <a:gd name="T20" fmla="*/ 12 w 30"/>
                <a:gd name="T21" fmla="*/ 3 h 90"/>
                <a:gd name="T22" fmla="*/ 13 w 30"/>
                <a:gd name="T23" fmla="*/ 7 h 90"/>
                <a:gd name="T24" fmla="*/ 13 w 30"/>
                <a:gd name="T25" fmla="*/ 7 h 90"/>
                <a:gd name="T26" fmla="*/ 15 w 30"/>
                <a:gd name="T27" fmla="*/ 32 h 90"/>
                <a:gd name="T28" fmla="*/ 21 w 30"/>
                <a:gd name="T29" fmla="*/ 56 h 90"/>
                <a:gd name="T30" fmla="*/ 29 w 30"/>
                <a:gd name="T31" fmla="*/ 81 h 90"/>
                <a:gd name="T32" fmla="*/ 29 w 30"/>
                <a:gd name="T33" fmla="*/ 81 h 90"/>
                <a:gd name="T34" fmla="*/ 30 w 30"/>
                <a:gd name="T35" fmla="*/ 84 h 90"/>
                <a:gd name="T36" fmla="*/ 28 w 30"/>
                <a:gd name="T37" fmla="*/ 87 h 90"/>
                <a:gd name="T38" fmla="*/ 25 w 30"/>
                <a:gd name="T39" fmla="*/ 89 h 90"/>
                <a:gd name="T40" fmla="*/ 25 w 30"/>
                <a:gd name="T41" fmla="*/ 89 h 90"/>
                <a:gd name="T42" fmla="*/ 22 w 30"/>
                <a:gd name="T43" fmla="*/ 90 h 90"/>
                <a:gd name="T44" fmla="*/ 18 w 30"/>
                <a:gd name="T45" fmla="*/ 88 h 90"/>
                <a:gd name="T46" fmla="*/ 16 w 30"/>
                <a:gd name="T47" fmla="*/ 85 h 90"/>
                <a:gd name="T48" fmla="*/ 16 w 30"/>
                <a:gd name="T49" fmla="*/ 85 h 9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0"/>
                <a:gd name="T76" fmla="*/ 0 h 90"/>
                <a:gd name="T77" fmla="*/ 30 w 30"/>
                <a:gd name="T78" fmla="*/ 90 h 9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0" h="90">
                  <a:moveTo>
                    <a:pt x="16" y="85"/>
                  </a:moveTo>
                  <a:lnTo>
                    <a:pt x="7" y="60"/>
                  </a:lnTo>
                  <a:lnTo>
                    <a:pt x="2" y="34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10" y="1"/>
                  </a:lnTo>
                  <a:lnTo>
                    <a:pt x="12" y="3"/>
                  </a:lnTo>
                  <a:lnTo>
                    <a:pt x="13" y="7"/>
                  </a:lnTo>
                  <a:lnTo>
                    <a:pt x="15" y="32"/>
                  </a:lnTo>
                  <a:lnTo>
                    <a:pt x="21" y="56"/>
                  </a:lnTo>
                  <a:lnTo>
                    <a:pt x="29" y="81"/>
                  </a:lnTo>
                  <a:lnTo>
                    <a:pt x="30" y="84"/>
                  </a:lnTo>
                  <a:lnTo>
                    <a:pt x="28" y="87"/>
                  </a:lnTo>
                  <a:lnTo>
                    <a:pt x="25" y="89"/>
                  </a:lnTo>
                  <a:lnTo>
                    <a:pt x="22" y="90"/>
                  </a:lnTo>
                  <a:lnTo>
                    <a:pt x="18" y="88"/>
                  </a:lnTo>
                  <a:lnTo>
                    <a:pt x="16" y="8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75" name="Freeform 878"/>
            <p:cNvSpPr>
              <a:spLocks/>
            </p:cNvSpPr>
            <p:nvPr/>
          </p:nvSpPr>
          <p:spPr bwMode="auto">
            <a:xfrm>
              <a:off x="583" y="1769"/>
              <a:ext cx="21" cy="90"/>
            </a:xfrm>
            <a:custGeom>
              <a:avLst/>
              <a:gdLst>
                <a:gd name="T0" fmla="*/ 6 w 21"/>
                <a:gd name="T1" fmla="*/ 80 h 90"/>
                <a:gd name="T2" fmla="*/ 7 w 21"/>
                <a:gd name="T3" fmla="*/ 79 h 90"/>
                <a:gd name="T4" fmla="*/ 7 w 21"/>
                <a:gd name="T5" fmla="*/ 78 h 90"/>
                <a:gd name="T6" fmla="*/ 7 w 21"/>
                <a:gd name="T7" fmla="*/ 76 h 90"/>
                <a:gd name="T8" fmla="*/ 7 w 21"/>
                <a:gd name="T9" fmla="*/ 76 h 90"/>
                <a:gd name="T10" fmla="*/ 5 w 21"/>
                <a:gd name="T11" fmla="*/ 68 h 90"/>
                <a:gd name="T12" fmla="*/ 3 w 21"/>
                <a:gd name="T13" fmla="*/ 60 h 90"/>
                <a:gd name="T14" fmla="*/ 2 w 21"/>
                <a:gd name="T15" fmla="*/ 52 h 90"/>
                <a:gd name="T16" fmla="*/ 2 w 21"/>
                <a:gd name="T17" fmla="*/ 52 h 90"/>
                <a:gd name="T18" fmla="*/ 1 w 21"/>
                <a:gd name="T19" fmla="*/ 44 h 90"/>
                <a:gd name="T20" fmla="*/ 0 w 21"/>
                <a:gd name="T21" fmla="*/ 35 h 90"/>
                <a:gd name="T22" fmla="*/ 0 w 21"/>
                <a:gd name="T23" fmla="*/ 27 h 90"/>
                <a:gd name="T24" fmla="*/ 0 w 21"/>
                <a:gd name="T25" fmla="*/ 27 h 90"/>
                <a:gd name="T26" fmla="*/ 2 w 21"/>
                <a:gd name="T27" fmla="*/ 19 h 90"/>
                <a:gd name="T28" fmla="*/ 4 w 21"/>
                <a:gd name="T29" fmla="*/ 12 h 90"/>
                <a:gd name="T30" fmla="*/ 5 w 21"/>
                <a:gd name="T31" fmla="*/ 5 h 90"/>
                <a:gd name="T32" fmla="*/ 5 w 21"/>
                <a:gd name="T33" fmla="*/ 5 h 90"/>
                <a:gd name="T34" fmla="*/ 7 w 21"/>
                <a:gd name="T35" fmla="*/ 2 h 90"/>
                <a:gd name="T36" fmla="*/ 10 w 21"/>
                <a:gd name="T37" fmla="*/ 0 h 90"/>
                <a:gd name="T38" fmla="*/ 14 w 21"/>
                <a:gd name="T39" fmla="*/ 0 h 90"/>
                <a:gd name="T40" fmla="*/ 14 w 21"/>
                <a:gd name="T41" fmla="*/ 0 h 90"/>
                <a:gd name="T42" fmla="*/ 17 w 21"/>
                <a:gd name="T43" fmla="*/ 3 h 90"/>
                <a:gd name="T44" fmla="*/ 18 w 21"/>
                <a:gd name="T45" fmla="*/ 6 h 90"/>
                <a:gd name="T46" fmla="*/ 18 w 21"/>
                <a:gd name="T47" fmla="*/ 9 h 90"/>
                <a:gd name="T48" fmla="*/ 18 w 21"/>
                <a:gd name="T49" fmla="*/ 9 h 90"/>
                <a:gd name="T50" fmla="*/ 15 w 21"/>
                <a:gd name="T51" fmla="*/ 22 h 90"/>
                <a:gd name="T52" fmla="*/ 14 w 21"/>
                <a:gd name="T53" fmla="*/ 34 h 90"/>
                <a:gd name="T54" fmla="*/ 15 w 21"/>
                <a:gd name="T55" fmla="*/ 48 h 90"/>
                <a:gd name="T56" fmla="*/ 15 w 21"/>
                <a:gd name="T57" fmla="*/ 48 h 90"/>
                <a:gd name="T58" fmla="*/ 17 w 21"/>
                <a:gd name="T59" fmla="*/ 56 h 90"/>
                <a:gd name="T60" fmla="*/ 18 w 21"/>
                <a:gd name="T61" fmla="*/ 64 h 90"/>
                <a:gd name="T62" fmla="*/ 20 w 21"/>
                <a:gd name="T63" fmla="*/ 73 h 90"/>
                <a:gd name="T64" fmla="*/ 20 w 21"/>
                <a:gd name="T65" fmla="*/ 73 h 90"/>
                <a:gd name="T66" fmla="*/ 21 w 21"/>
                <a:gd name="T67" fmla="*/ 77 h 90"/>
                <a:gd name="T68" fmla="*/ 20 w 21"/>
                <a:gd name="T69" fmla="*/ 82 h 90"/>
                <a:gd name="T70" fmla="*/ 18 w 21"/>
                <a:gd name="T71" fmla="*/ 86 h 90"/>
                <a:gd name="T72" fmla="*/ 18 w 21"/>
                <a:gd name="T73" fmla="*/ 86 h 90"/>
                <a:gd name="T74" fmla="*/ 16 w 21"/>
                <a:gd name="T75" fmla="*/ 88 h 90"/>
                <a:gd name="T76" fmla="*/ 13 w 21"/>
                <a:gd name="T77" fmla="*/ 90 h 90"/>
                <a:gd name="T78" fmla="*/ 9 w 21"/>
                <a:gd name="T79" fmla="*/ 89 h 90"/>
                <a:gd name="T80" fmla="*/ 9 w 21"/>
                <a:gd name="T81" fmla="*/ 89 h 90"/>
                <a:gd name="T82" fmla="*/ 7 w 21"/>
                <a:gd name="T83" fmla="*/ 87 h 90"/>
                <a:gd name="T84" fmla="*/ 5 w 21"/>
                <a:gd name="T85" fmla="*/ 84 h 90"/>
                <a:gd name="T86" fmla="*/ 6 w 21"/>
                <a:gd name="T87" fmla="*/ 80 h 90"/>
                <a:gd name="T88" fmla="*/ 6 w 21"/>
                <a:gd name="T89" fmla="*/ 80 h 9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1"/>
                <a:gd name="T136" fmla="*/ 0 h 90"/>
                <a:gd name="T137" fmla="*/ 21 w 21"/>
                <a:gd name="T138" fmla="*/ 90 h 9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1" h="90">
                  <a:moveTo>
                    <a:pt x="6" y="80"/>
                  </a:moveTo>
                  <a:lnTo>
                    <a:pt x="7" y="79"/>
                  </a:lnTo>
                  <a:lnTo>
                    <a:pt x="7" y="78"/>
                  </a:lnTo>
                  <a:lnTo>
                    <a:pt x="7" y="76"/>
                  </a:lnTo>
                  <a:lnTo>
                    <a:pt x="5" y="68"/>
                  </a:lnTo>
                  <a:lnTo>
                    <a:pt x="3" y="60"/>
                  </a:lnTo>
                  <a:lnTo>
                    <a:pt x="2" y="52"/>
                  </a:lnTo>
                  <a:lnTo>
                    <a:pt x="1" y="44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2" y="19"/>
                  </a:lnTo>
                  <a:lnTo>
                    <a:pt x="4" y="12"/>
                  </a:lnTo>
                  <a:lnTo>
                    <a:pt x="5" y="5"/>
                  </a:lnTo>
                  <a:lnTo>
                    <a:pt x="7" y="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7" y="3"/>
                  </a:lnTo>
                  <a:lnTo>
                    <a:pt x="18" y="6"/>
                  </a:lnTo>
                  <a:lnTo>
                    <a:pt x="18" y="9"/>
                  </a:lnTo>
                  <a:lnTo>
                    <a:pt x="15" y="22"/>
                  </a:lnTo>
                  <a:lnTo>
                    <a:pt x="14" y="34"/>
                  </a:lnTo>
                  <a:lnTo>
                    <a:pt x="15" y="48"/>
                  </a:lnTo>
                  <a:lnTo>
                    <a:pt x="17" y="56"/>
                  </a:lnTo>
                  <a:lnTo>
                    <a:pt x="18" y="64"/>
                  </a:lnTo>
                  <a:lnTo>
                    <a:pt x="20" y="73"/>
                  </a:lnTo>
                  <a:lnTo>
                    <a:pt x="21" y="77"/>
                  </a:lnTo>
                  <a:lnTo>
                    <a:pt x="20" y="82"/>
                  </a:lnTo>
                  <a:lnTo>
                    <a:pt x="18" y="86"/>
                  </a:lnTo>
                  <a:lnTo>
                    <a:pt x="16" y="88"/>
                  </a:lnTo>
                  <a:lnTo>
                    <a:pt x="13" y="90"/>
                  </a:lnTo>
                  <a:lnTo>
                    <a:pt x="9" y="89"/>
                  </a:lnTo>
                  <a:lnTo>
                    <a:pt x="7" y="87"/>
                  </a:lnTo>
                  <a:lnTo>
                    <a:pt x="5" y="84"/>
                  </a:lnTo>
                  <a:lnTo>
                    <a:pt x="6" y="8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76" name="Freeform 879"/>
            <p:cNvSpPr>
              <a:spLocks/>
            </p:cNvSpPr>
            <p:nvPr/>
          </p:nvSpPr>
          <p:spPr bwMode="auto">
            <a:xfrm>
              <a:off x="625" y="1762"/>
              <a:ext cx="22" cy="87"/>
            </a:xfrm>
            <a:custGeom>
              <a:avLst/>
              <a:gdLst>
                <a:gd name="T0" fmla="*/ 7 w 22"/>
                <a:gd name="T1" fmla="*/ 80 h 87"/>
                <a:gd name="T2" fmla="*/ 7 w 22"/>
                <a:gd name="T3" fmla="*/ 66 h 87"/>
                <a:gd name="T4" fmla="*/ 8 w 22"/>
                <a:gd name="T5" fmla="*/ 52 h 87"/>
                <a:gd name="T6" fmla="*/ 8 w 22"/>
                <a:gd name="T7" fmla="*/ 38 h 87"/>
                <a:gd name="T8" fmla="*/ 8 w 22"/>
                <a:gd name="T9" fmla="*/ 38 h 87"/>
                <a:gd name="T10" fmla="*/ 6 w 22"/>
                <a:gd name="T11" fmla="*/ 27 h 87"/>
                <a:gd name="T12" fmla="*/ 2 w 22"/>
                <a:gd name="T13" fmla="*/ 17 h 87"/>
                <a:gd name="T14" fmla="*/ 0 w 22"/>
                <a:gd name="T15" fmla="*/ 7 h 87"/>
                <a:gd name="T16" fmla="*/ 0 w 22"/>
                <a:gd name="T17" fmla="*/ 7 h 87"/>
                <a:gd name="T18" fmla="*/ 0 w 22"/>
                <a:gd name="T19" fmla="*/ 3 h 87"/>
                <a:gd name="T20" fmla="*/ 2 w 22"/>
                <a:gd name="T21" fmla="*/ 1 h 87"/>
                <a:gd name="T22" fmla="*/ 6 w 22"/>
                <a:gd name="T23" fmla="*/ 0 h 87"/>
                <a:gd name="T24" fmla="*/ 6 w 22"/>
                <a:gd name="T25" fmla="*/ 0 h 87"/>
                <a:gd name="T26" fmla="*/ 9 w 22"/>
                <a:gd name="T27" fmla="*/ 0 h 87"/>
                <a:gd name="T28" fmla="*/ 12 w 22"/>
                <a:gd name="T29" fmla="*/ 3 h 87"/>
                <a:gd name="T30" fmla="*/ 13 w 22"/>
                <a:gd name="T31" fmla="*/ 6 h 87"/>
                <a:gd name="T32" fmla="*/ 13 w 22"/>
                <a:gd name="T33" fmla="*/ 6 h 87"/>
                <a:gd name="T34" fmla="*/ 15 w 22"/>
                <a:gd name="T35" fmla="*/ 13 h 87"/>
                <a:gd name="T36" fmla="*/ 18 w 22"/>
                <a:gd name="T37" fmla="*/ 19 h 87"/>
                <a:gd name="T38" fmla="*/ 20 w 22"/>
                <a:gd name="T39" fmla="*/ 26 h 87"/>
                <a:gd name="T40" fmla="*/ 20 w 22"/>
                <a:gd name="T41" fmla="*/ 26 h 87"/>
                <a:gd name="T42" fmla="*/ 22 w 22"/>
                <a:gd name="T43" fmla="*/ 44 h 87"/>
                <a:gd name="T44" fmla="*/ 21 w 22"/>
                <a:gd name="T45" fmla="*/ 62 h 87"/>
                <a:gd name="T46" fmla="*/ 21 w 22"/>
                <a:gd name="T47" fmla="*/ 80 h 87"/>
                <a:gd name="T48" fmla="*/ 21 w 22"/>
                <a:gd name="T49" fmla="*/ 80 h 87"/>
                <a:gd name="T50" fmla="*/ 20 w 22"/>
                <a:gd name="T51" fmla="*/ 83 h 87"/>
                <a:gd name="T52" fmla="*/ 18 w 22"/>
                <a:gd name="T53" fmla="*/ 86 h 87"/>
                <a:gd name="T54" fmla="*/ 14 w 22"/>
                <a:gd name="T55" fmla="*/ 87 h 87"/>
                <a:gd name="T56" fmla="*/ 14 w 22"/>
                <a:gd name="T57" fmla="*/ 87 h 87"/>
                <a:gd name="T58" fmla="*/ 11 w 22"/>
                <a:gd name="T59" fmla="*/ 86 h 87"/>
                <a:gd name="T60" fmla="*/ 8 w 22"/>
                <a:gd name="T61" fmla="*/ 84 h 87"/>
                <a:gd name="T62" fmla="*/ 7 w 22"/>
                <a:gd name="T63" fmla="*/ 80 h 87"/>
                <a:gd name="T64" fmla="*/ 7 w 22"/>
                <a:gd name="T65" fmla="*/ 80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"/>
                <a:gd name="T100" fmla="*/ 0 h 87"/>
                <a:gd name="T101" fmla="*/ 22 w 22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" h="87">
                  <a:moveTo>
                    <a:pt x="7" y="80"/>
                  </a:moveTo>
                  <a:lnTo>
                    <a:pt x="7" y="66"/>
                  </a:lnTo>
                  <a:lnTo>
                    <a:pt x="8" y="52"/>
                  </a:lnTo>
                  <a:lnTo>
                    <a:pt x="8" y="38"/>
                  </a:lnTo>
                  <a:lnTo>
                    <a:pt x="6" y="27"/>
                  </a:lnTo>
                  <a:lnTo>
                    <a:pt x="2" y="17"/>
                  </a:lnTo>
                  <a:lnTo>
                    <a:pt x="0" y="7"/>
                  </a:lnTo>
                  <a:lnTo>
                    <a:pt x="0" y="3"/>
                  </a:lnTo>
                  <a:lnTo>
                    <a:pt x="2" y="1"/>
                  </a:lnTo>
                  <a:lnTo>
                    <a:pt x="6" y="0"/>
                  </a:lnTo>
                  <a:lnTo>
                    <a:pt x="9" y="0"/>
                  </a:lnTo>
                  <a:lnTo>
                    <a:pt x="12" y="3"/>
                  </a:lnTo>
                  <a:lnTo>
                    <a:pt x="13" y="6"/>
                  </a:lnTo>
                  <a:lnTo>
                    <a:pt x="15" y="13"/>
                  </a:lnTo>
                  <a:lnTo>
                    <a:pt x="18" y="19"/>
                  </a:lnTo>
                  <a:lnTo>
                    <a:pt x="20" y="26"/>
                  </a:lnTo>
                  <a:lnTo>
                    <a:pt x="22" y="44"/>
                  </a:lnTo>
                  <a:lnTo>
                    <a:pt x="21" y="62"/>
                  </a:lnTo>
                  <a:lnTo>
                    <a:pt x="21" y="80"/>
                  </a:lnTo>
                  <a:lnTo>
                    <a:pt x="20" y="83"/>
                  </a:lnTo>
                  <a:lnTo>
                    <a:pt x="18" y="86"/>
                  </a:lnTo>
                  <a:lnTo>
                    <a:pt x="14" y="87"/>
                  </a:lnTo>
                  <a:lnTo>
                    <a:pt x="11" y="86"/>
                  </a:lnTo>
                  <a:lnTo>
                    <a:pt x="8" y="84"/>
                  </a:lnTo>
                  <a:lnTo>
                    <a:pt x="7" y="8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77" name="Freeform 880"/>
            <p:cNvSpPr>
              <a:spLocks/>
            </p:cNvSpPr>
            <p:nvPr/>
          </p:nvSpPr>
          <p:spPr bwMode="auto">
            <a:xfrm>
              <a:off x="638" y="1760"/>
              <a:ext cx="40" cy="78"/>
            </a:xfrm>
            <a:custGeom>
              <a:avLst/>
              <a:gdLst>
                <a:gd name="T0" fmla="*/ 27 w 40"/>
                <a:gd name="T1" fmla="*/ 74 h 78"/>
                <a:gd name="T2" fmla="*/ 23 w 40"/>
                <a:gd name="T3" fmla="*/ 64 h 78"/>
                <a:gd name="T4" fmla="*/ 18 w 40"/>
                <a:gd name="T5" fmla="*/ 54 h 78"/>
                <a:gd name="T6" fmla="*/ 15 w 40"/>
                <a:gd name="T7" fmla="*/ 43 h 78"/>
                <a:gd name="T8" fmla="*/ 15 w 40"/>
                <a:gd name="T9" fmla="*/ 43 h 78"/>
                <a:gd name="T10" fmla="*/ 12 w 40"/>
                <a:gd name="T11" fmla="*/ 33 h 78"/>
                <a:gd name="T12" fmla="*/ 9 w 40"/>
                <a:gd name="T13" fmla="*/ 24 h 78"/>
                <a:gd name="T14" fmla="*/ 5 w 40"/>
                <a:gd name="T15" fmla="*/ 14 h 78"/>
                <a:gd name="T16" fmla="*/ 5 w 40"/>
                <a:gd name="T17" fmla="*/ 14 h 78"/>
                <a:gd name="T18" fmla="*/ 4 w 40"/>
                <a:gd name="T19" fmla="*/ 14 h 78"/>
                <a:gd name="T20" fmla="*/ 3 w 40"/>
                <a:gd name="T21" fmla="*/ 13 h 78"/>
                <a:gd name="T22" fmla="*/ 2 w 40"/>
                <a:gd name="T23" fmla="*/ 12 h 78"/>
                <a:gd name="T24" fmla="*/ 2 w 40"/>
                <a:gd name="T25" fmla="*/ 12 h 78"/>
                <a:gd name="T26" fmla="*/ 2 w 40"/>
                <a:gd name="T27" fmla="*/ 12 h 78"/>
                <a:gd name="T28" fmla="*/ 2 w 40"/>
                <a:gd name="T29" fmla="*/ 13 h 78"/>
                <a:gd name="T30" fmla="*/ 2 w 40"/>
                <a:gd name="T31" fmla="*/ 13 h 78"/>
                <a:gd name="T32" fmla="*/ 2 w 40"/>
                <a:gd name="T33" fmla="*/ 13 h 78"/>
                <a:gd name="T34" fmla="*/ 0 w 40"/>
                <a:gd name="T35" fmla="*/ 9 h 78"/>
                <a:gd name="T36" fmla="*/ 0 w 40"/>
                <a:gd name="T37" fmla="*/ 6 h 78"/>
                <a:gd name="T38" fmla="*/ 1 w 40"/>
                <a:gd name="T39" fmla="*/ 3 h 78"/>
                <a:gd name="T40" fmla="*/ 1 w 40"/>
                <a:gd name="T41" fmla="*/ 3 h 78"/>
                <a:gd name="T42" fmla="*/ 4 w 40"/>
                <a:gd name="T43" fmla="*/ 1 h 78"/>
                <a:gd name="T44" fmla="*/ 8 w 40"/>
                <a:gd name="T45" fmla="*/ 0 h 78"/>
                <a:gd name="T46" fmla="*/ 11 w 40"/>
                <a:gd name="T47" fmla="*/ 2 h 78"/>
                <a:gd name="T48" fmla="*/ 11 w 40"/>
                <a:gd name="T49" fmla="*/ 2 h 78"/>
                <a:gd name="T50" fmla="*/ 14 w 40"/>
                <a:gd name="T51" fmla="*/ 4 h 78"/>
                <a:gd name="T52" fmla="*/ 16 w 40"/>
                <a:gd name="T53" fmla="*/ 6 h 78"/>
                <a:gd name="T54" fmla="*/ 17 w 40"/>
                <a:gd name="T55" fmla="*/ 9 h 78"/>
                <a:gd name="T56" fmla="*/ 17 w 40"/>
                <a:gd name="T57" fmla="*/ 9 h 78"/>
                <a:gd name="T58" fmla="*/ 26 w 40"/>
                <a:gd name="T59" fmla="*/ 29 h 78"/>
                <a:gd name="T60" fmla="*/ 32 w 40"/>
                <a:gd name="T61" fmla="*/ 49 h 78"/>
                <a:gd name="T62" fmla="*/ 39 w 40"/>
                <a:gd name="T63" fmla="*/ 69 h 78"/>
                <a:gd name="T64" fmla="*/ 39 w 40"/>
                <a:gd name="T65" fmla="*/ 69 h 78"/>
                <a:gd name="T66" fmla="*/ 40 w 40"/>
                <a:gd name="T67" fmla="*/ 73 h 78"/>
                <a:gd name="T68" fmla="*/ 38 w 40"/>
                <a:gd name="T69" fmla="*/ 76 h 78"/>
                <a:gd name="T70" fmla="*/ 36 w 40"/>
                <a:gd name="T71" fmla="*/ 78 h 78"/>
                <a:gd name="T72" fmla="*/ 36 w 40"/>
                <a:gd name="T73" fmla="*/ 78 h 78"/>
                <a:gd name="T74" fmla="*/ 32 w 40"/>
                <a:gd name="T75" fmla="*/ 78 h 78"/>
                <a:gd name="T76" fmla="*/ 29 w 40"/>
                <a:gd name="T77" fmla="*/ 77 h 78"/>
                <a:gd name="T78" fmla="*/ 27 w 40"/>
                <a:gd name="T79" fmla="*/ 74 h 78"/>
                <a:gd name="T80" fmla="*/ 27 w 40"/>
                <a:gd name="T81" fmla="*/ 74 h 7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0"/>
                <a:gd name="T124" fmla="*/ 0 h 78"/>
                <a:gd name="T125" fmla="*/ 40 w 40"/>
                <a:gd name="T126" fmla="*/ 78 h 7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0" h="78">
                  <a:moveTo>
                    <a:pt x="27" y="74"/>
                  </a:moveTo>
                  <a:lnTo>
                    <a:pt x="23" y="64"/>
                  </a:lnTo>
                  <a:lnTo>
                    <a:pt x="18" y="54"/>
                  </a:lnTo>
                  <a:lnTo>
                    <a:pt x="15" y="43"/>
                  </a:lnTo>
                  <a:lnTo>
                    <a:pt x="12" y="33"/>
                  </a:lnTo>
                  <a:lnTo>
                    <a:pt x="9" y="24"/>
                  </a:lnTo>
                  <a:lnTo>
                    <a:pt x="5" y="14"/>
                  </a:lnTo>
                  <a:lnTo>
                    <a:pt x="4" y="14"/>
                  </a:lnTo>
                  <a:lnTo>
                    <a:pt x="3" y="13"/>
                  </a:lnTo>
                  <a:lnTo>
                    <a:pt x="2" y="12"/>
                  </a:lnTo>
                  <a:lnTo>
                    <a:pt x="2" y="13"/>
                  </a:lnTo>
                  <a:lnTo>
                    <a:pt x="0" y="9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1"/>
                  </a:lnTo>
                  <a:lnTo>
                    <a:pt x="8" y="0"/>
                  </a:lnTo>
                  <a:lnTo>
                    <a:pt x="11" y="2"/>
                  </a:lnTo>
                  <a:lnTo>
                    <a:pt x="14" y="4"/>
                  </a:lnTo>
                  <a:lnTo>
                    <a:pt x="16" y="6"/>
                  </a:lnTo>
                  <a:lnTo>
                    <a:pt x="17" y="9"/>
                  </a:lnTo>
                  <a:lnTo>
                    <a:pt x="26" y="29"/>
                  </a:lnTo>
                  <a:lnTo>
                    <a:pt x="32" y="49"/>
                  </a:lnTo>
                  <a:lnTo>
                    <a:pt x="39" y="69"/>
                  </a:lnTo>
                  <a:lnTo>
                    <a:pt x="40" y="73"/>
                  </a:lnTo>
                  <a:lnTo>
                    <a:pt x="38" y="76"/>
                  </a:lnTo>
                  <a:lnTo>
                    <a:pt x="36" y="78"/>
                  </a:lnTo>
                  <a:lnTo>
                    <a:pt x="32" y="78"/>
                  </a:lnTo>
                  <a:lnTo>
                    <a:pt x="29" y="77"/>
                  </a:lnTo>
                  <a:lnTo>
                    <a:pt x="27" y="7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78" name="Freeform 881"/>
            <p:cNvSpPr>
              <a:spLocks/>
            </p:cNvSpPr>
            <p:nvPr/>
          </p:nvSpPr>
          <p:spPr bwMode="auto">
            <a:xfrm>
              <a:off x="666" y="1749"/>
              <a:ext cx="27" cy="85"/>
            </a:xfrm>
            <a:custGeom>
              <a:avLst/>
              <a:gdLst>
                <a:gd name="T0" fmla="*/ 14 w 27"/>
                <a:gd name="T1" fmla="*/ 80 h 85"/>
                <a:gd name="T2" fmla="*/ 9 w 27"/>
                <a:gd name="T3" fmla="*/ 61 h 85"/>
                <a:gd name="T4" fmla="*/ 5 w 27"/>
                <a:gd name="T5" fmla="*/ 41 h 85"/>
                <a:gd name="T6" fmla="*/ 4 w 27"/>
                <a:gd name="T7" fmla="*/ 22 h 85"/>
                <a:gd name="T8" fmla="*/ 4 w 27"/>
                <a:gd name="T9" fmla="*/ 22 h 85"/>
                <a:gd name="T10" fmla="*/ 3 w 27"/>
                <a:gd name="T11" fmla="*/ 17 h 85"/>
                <a:gd name="T12" fmla="*/ 2 w 27"/>
                <a:gd name="T13" fmla="*/ 13 h 85"/>
                <a:gd name="T14" fmla="*/ 1 w 27"/>
                <a:gd name="T15" fmla="*/ 8 h 85"/>
                <a:gd name="T16" fmla="*/ 1 w 27"/>
                <a:gd name="T17" fmla="*/ 8 h 85"/>
                <a:gd name="T18" fmla="*/ 0 w 27"/>
                <a:gd name="T19" fmla="*/ 5 h 85"/>
                <a:gd name="T20" fmla="*/ 2 w 27"/>
                <a:gd name="T21" fmla="*/ 2 h 85"/>
                <a:gd name="T22" fmla="*/ 5 w 27"/>
                <a:gd name="T23" fmla="*/ 0 h 85"/>
                <a:gd name="T24" fmla="*/ 5 w 27"/>
                <a:gd name="T25" fmla="*/ 0 h 85"/>
                <a:gd name="T26" fmla="*/ 9 w 27"/>
                <a:gd name="T27" fmla="*/ 0 h 85"/>
                <a:gd name="T28" fmla="*/ 12 w 27"/>
                <a:gd name="T29" fmla="*/ 1 h 85"/>
                <a:gd name="T30" fmla="*/ 14 w 27"/>
                <a:gd name="T31" fmla="*/ 4 h 85"/>
                <a:gd name="T32" fmla="*/ 14 w 27"/>
                <a:gd name="T33" fmla="*/ 4 h 85"/>
                <a:gd name="T34" fmla="*/ 16 w 27"/>
                <a:gd name="T35" fmla="*/ 14 h 85"/>
                <a:gd name="T36" fmla="*/ 17 w 27"/>
                <a:gd name="T37" fmla="*/ 25 h 85"/>
                <a:gd name="T38" fmla="*/ 18 w 27"/>
                <a:gd name="T39" fmla="*/ 36 h 85"/>
                <a:gd name="T40" fmla="*/ 18 w 27"/>
                <a:gd name="T41" fmla="*/ 36 h 85"/>
                <a:gd name="T42" fmla="*/ 20 w 27"/>
                <a:gd name="T43" fmla="*/ 49 h 85"/>
                <a:gd name="T44" fmla="*/ 23 w 27"/>
                <a:gd name="T45" fmla="*/ 63 h 85"/>
                <a:gd name="T46" fmla="*/ 27 w 27"/>
                <a:gd name="T47" fmla="*/ 76 h 85"/>
                <a:gd name="T48" fmla="*/ 27 w 27"/>
                <a:gd name="T49" fmla="*/ 76 h 85"/>
                <a:gd name="T50" fmla="*/ 27 w 27"/>
                <a:gd name="T51" fmla="*/ 79 h 85"/>
                <a:gd name="T52" fmla="*/ 26 w 27"/>
                <a:gd name="T53" fmla="*/ 82 h 85"/>
                <a:gd name="T54" fmla="*/ 23 w 27"/>
                <a:gd name="T55" fmla="*/ 84 h 85"/>
                <a:gd name="T56" fmla="*/ 23 w 27"/>
                <a:gd name="T57" fmla="*/ 84 h 85"/>
                <a:gd name="T58" fmla="*/ 19 w 27"/>
                <a:gd name="T59" fmla="*/ 85 h 85"/>
                <a:gd name="T60" fmla="*/ 16 w 27"/>
                <a:gd name="T61" fmla="*/ 83 h 85"/>
                <a:gd name="T62" fmla="*/ 14 w 27"/>
                <a:gd name="T63" fmla="*/ 80 h 85"/>
                <a:gd name="T64" fmla="*/ 14 w 27"/>
                <a:gd name="T65" fmla="*/ 80 h 8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"/>
                <a:gd name="T100" fmla="*/ 0 h 85"/>
                <a:gd name="T101" fmla="*/ 27 w 27"/>
                <a:gd name="T102" fmla="*/ 85 h 8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" h="85">
                  <a:moveTo>
                    <a:pt x="14" y="80"/>
                  </a:moveTo>
                  <a:lnTo>
                    <a:pt x="9" y="61"/>
                  </a:lnTo>
                  <a:lnTo>
                    <a:pt x="5" y="41"/>
                  </a:lnTo>
                  <a:lnTo>
                    <a:pt x="4" y="22"/>
                  </a:lnTo>
                  <a:lnTo>
                    <a:pt x="3" y="17"/>
                  </a:lnTo>
                  <a:lnTo>
                    <a:pt x="2" y="13"/>
                  </a:lnTo>
                  <a:lnTo>
                    <a:pt x="1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4" y="4"/>
                  </a:lnTo>
                  <a:lnTo>
                    <a:pt x="16" y="14"/>
                  </a:lnTo>
                  <a:lnTo>
                    <a:pt x="17" y="25"/>
                  </a:lnTo>
                  <a:lnTo>
                    <a:pt x="18" y="36"/>
                  </a:lnTo>
                  <a:lnTo>
                    <a:pt x="20" y="49"/>
                  </a:lnTo>
                  <a:lnTo>
                    <a:pt x="23" y="63"/>
                  </a:lnTo>
                  <a:lnTo>
                    <a:pt x="27" y="76"/>
                  </a:lnTo>
                  <a:lnTo>
                    <a:pt x="27" y="79"/>
                  </a:lnTo>
                  <a:lnTo>
                    <a:pt x="26" y="82"/>
                  </a:lnTo>
                  <a:lnTo>
                    <a:pt x="23" y="84"/>
                  </a:lnTo>
                  <a:lnTo>
                    <a:pt x="19" y="85"/>
                  </a:lnTo>
                  <a:lnTo>
                    <a:pt x="16" y="83"/>
                  </a:lnTo>
                  <a:lnTo>
                    <a:pt x="14" y="8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79" name="Freeform 882"/>
            <p:cNvSpPr>
              <a:spLocks/>
            </p:cNvSpPr>
            <p:nvPr/>
          </p:nvSpPr>
          <p:spPr bwMode="auto">
            <a:xfrm>
              <a:off x="600" y="1767"/>
              <a:ext cx="32" cy="87"/>
            </a:xfrm>
            <a:custGeom>
              <a:avLst/>
              <a:gdLst>
                <a:gd name="T0" fmla="*/ 20 w 32"/>
                <a:gd name="T1" fmla="*/ 86 h 87"/>
                <a:gd name="T2" fmla="*/ 13 w 32"/>
                <a:gd name="T3" fmla="*/ 75 h 87"/>
                <a:gd name="T4" fmla="*/ 10 w 32"/>
                <a:gd name="T5" fmla="*/ 62 h 87"/>
                <a:gd name="T6" fmla="*/ 9 w 32"/>
                <a:gd name="T7" fmla="*/ 49 h 87"/>
                <a:gd name="T8" fmla="*/ 9 w 32"/>
                <a:gd name="T9" fmla="*/ 49 h 87"/>
                <a:gd name="T10" fmla="*/ 9 w 32"/>
                <a:gd name="T11" fmla="*/ 43 h 87"/>
                <a:gd name="T12" fmla="*/ 8 w 32"/>
                <a:gd name="T13" fmla="*/ 37 h 87"/>
                <a:gd name="T14" fmla="*/ 6 w 32"/>
                <a:gd name="T15" fmla="*/ 32 h 87"/>
                <a:gd name="T16" fmla="*/ 6 w 32"/>
                <a:gd name="T17" fmla="*/ 32 h 87"/>
                <a:gd name="T18" fmla="*/ 3 w 32"/>
                <a:gd name="T19" fmla="*/ 24 h 87"/>
                <a:gd name="T20" fmla="*/ 1 w 32"/>
                <a:gd name="T21" fmla="*/ 16 h 87"/>
                <a:gd name="T22" fmla="*/ 0 w 32"/>
                <a:gd name="T23" fmla="*/ 8 h 87"/>
                <a:gd name="T24" fmla="*/ 0 w 32"/>
                <a:gd name="T25" fmla="*/ 8 h 87"/>
                <a:gd name="T26" fmla="*/ 0 w 32"/>
                <a:gd name="T27" fmla="*/ 5 h 87"/>
                <a:gd name="T28" fmla="*/ 2 w 32"/>
                <a:gd name="T29" fmla="*/ 1 h 87"/>
                <a:gd name="T30" fmla="*/ 5 w 32"/>
                <a:gd name="T31" fmla="*/ 0 h 87"/>
                <a:gd name="T32" fmla="*/ 5 w 32"/>
                <a:gd name="T33" fmla="*/ 0 h 87"/>
                <a:gd name="T34" fmla="*/ 9 w 32"/>
                <a:gd name="T35" fmla="*/ 0 h 87"/>
                <a:gd name="T36" fmla="*/ 12 w 32"/>
                <a:gd name="T37" fmla="*/ 2 h 87"/>
                <a:gd name="T38" fmla="*/ 13 w 32"/>
                <a:gd name="T39" fmla="*/ 6 h 87"/>
                <a:gd name="T40" fmla="*/ 13 w 32"/>
                <a:gd name="T41" fmla="*/ 6 h 87"/>
                <a:gd name="T42" fmla="*/ 15 w 32"/>
                <a:gd name="T43" fmla="*/ 14 h 87"/>
                <a:gd name="T44" fmla="*/ 17 w 32"/>
                <a:gd name="T45" fmla="*/ 22 h 87"/>
                <a:gd name="T46" fmla="*/ 20 w 32"/>
                <a:gd name="T47" fmla="*/ 30 h 87"/>
                <a:gd name="T48" fmla="*/ 20 w 32"/>
                <a:gd name="T49" fmla="*/ 30 h 87"/>
                <a:gd name="T50" fmla="*/ 22 w 32"/>
                <a:gd name="T51" fmla="*/ 39 h 87"/>
                <a:gd name="T52" fmla="*/ 23 w 32"/>
                <a:gd name="T53" fmla="*/ 48 h 87"/>
                <a:gd name="T54" fmla="*/ 24 w 32"/>
                <a:gd name="T55" fmla="*/ 57 h 87"/>
                <a:gd name="T56" fmla="*/ 24 w 32"/>
                <a:gd name="T57" fmla="*/ 57 h 87"/>
                <a:gd name="T58" fmla="*/ 25 w 32"/>
                <a:gd name="T59" fmla="*/ 63 h 87"/>
                <a:gd name="T60" fmla="*/ 26 w 32"/>
                <a:gd name="T61" fmla="*/ 70 h 87"/>
                <a:gd name="T62" fmla="*/ 30 w 32"/>
                <a:gd name="T63" fmla="*/ 75 h 87"/>
                <a:gd name="T64" fmla="*/ 30 w 32"/>
                <a:gd name="T65" fmla="*/ 75 h 87"/>
                <a:gd name="T66" fmla="*/ 32 w 32"/>
                <a:gd name="T67" fmla="*/ 78 h 87"/>
                <a:gd name="T68" fmla="*/ 32 w 32"/>
                <a:gd name="T69" fmla="*/ 82 h 87"/>
                <a:gd name="T70" fmla="*/ 30 w 32"/>
                <a:gd name="T71" fmla="*/ 85 h 87"/>
                <a:gd name="T72" fmla="*/ 30 w 32"/>
                <a:gd name="T73" fmla="*/ 85 h 87"/>
                <a:gd name="T74" fmla="*/ 27 w 32"/>
                <a:gd name="T75" fmla="*/ 87 h 87"/>
                <a:gd name="T76" fmla="*/ 24 w 32"/>
                <a:gd name="T77" fmla="*/ 87 h 87"/>
                <a:gd name="T78" fmla="*/ 20 w 32"/>
                <a:gd name="T79" fmla="*/ 86 h 87"/>
                <a:gd name="T80" fmla="*/ 20 w 32"/>
                <a:gd name="T81" fmla="*/ 86 h 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2"/>
                <a:gd name="T124" fmla="*/ 0 h 87"/>
                <a:gd name="T125" fmla="*/ 32 w 32"/>
                <a:gd name="T126" fmla="*/ 87 h 8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2" h="87">
                  <a:moveTo>
                    <a:pt x="20" y="86"/>
                  </a:moveTo>
                  <a:lnTo>
                    <a:pt x="13" y="75"/>
                  </a:lnTo>
                  <a:lnTo>
                    <a:pt x="10" y="62"/>
                  </a:lnTo>
                  <a:lnTo>
                    <a:pt x="9" y="49"/>
                  </a:lnTo>
                  <a:lnTo>
                    <a:pt x="9" y="43"/>
                  </a:lnTo>
                  <a:lnTo>
                    <a:pt x="8" y="37"/>
                  </a:lnTo>
                  <a:lnTo>
                    <a:pt x="6" y="32"/>
                  </a:lnTo>
                  <a:lnTo>
                    <a:pt x="3" y="24"/>
                  </a:lnTo>
                  <a:lnTo>
                    <a:pt x="1" y="16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1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3" y="6"/>
                  </a:lnTo>
                  <a:lnTo>
                    <a:pt x="15" y="14"/>
                  </a:lnTo>
                  <a:lnTo>
                    <a:pt x="17" y="22"/>
                  </a:lnTo>
                  <a:lnTo>
                    <a:pt x="20" y="30"/>
                  </a:lnTo>
                  <a:lnTo>
                    <a:pt x="22" y="39"/>
                  </a:lnTo>
                  <a:lnTo>
                    <a:pt x="23" y="48"/>
                  </a:lnTo>
                  <a:lnTo>
                    <a:pt x="24" y="57"/>
                  </a:lnTo>
                  <a:lnTo>
                    <a:pt x="25" y="63"/>
                  </a:lnTo>
                  <a:lnTo>
                    <a:pt x="26" y="70"/>
                  </a:lnTo>
                  <a:lnTo>
                    <a:pt x="30" y="75"/>
                  </a:lnTo>
                  <a:lnTo>
                    <a:pt x="32" y="78"/>
                  </a:lnTo>
                  <a:lnTo>
                    <a:pt x="32" y="82"/>
                  </a:lnTo>
                  <a:lnTo>
                    <a:pt x="30" y="85"/>
                  </a:lnTo>
                  <a:lnTo>
                    <a:pt x="27" y="87"/>
                  </a:lnTo>
                  <a:lnTo>
                    <a:pt x="24" y="87"/>
                  </a:lnTo>
                  <a:lnTo>
                    <a:pt x="20" y="8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80" name="Freeform 883"/>
            <p:cNvSpPr>
              <a:spLocks/>
            </p:cNvSpPr>
            <p:nvPr/>
          </p:nvSpPr>
          <p:spPr bwMode="auto">
            <a:xfrm>
              <a:off x="423" y="1823"/>
              <a:ext cx="47" cy="48"/>
            </a:xfrm>
            <a:custGeom>
              <a:avLst/>
              <a:gdLst>
                <a:gd name="T0" fmla="*/ 32 w 47"/>
                <a:gd name="T1" fmla="*/ 2 h 48"/>
                <a:gd name="T2" fmla="*/ 42 w 47"/>
                <a:gd name="T3" fmla="*/ 9 h 48"/>
                <a:gd name="T4" fmla="*/ 47 w 47"/>
                <a:gd name="T5" fmla="*/ 20 h 48"/>
                <a:gd name="T6" fmla="*/ 46 w 47"/>
                <a:gd name="T7" fmla="*/ 33 h 48"/>
                <a:gd name="T8" fmla="*/ 46 w 47"/>
                <a:gd name="T9" fmla="*/ 33 h 48"/>
                <a:gd name="T10" fmla="*/ 38 w 47"/>
                <a:gd name="T11" fmla="*/ 43 h 48"/>
                <a:gd name="T12" fmla="*/ 27 w 47"/>
                <a:gd name="T13" fmla="*/ 48 h 48"/>
                <a:gd name="T14" fmla="*/ 15 w 47"/>
                <a:gd name="T15" fmla="*/ 46 h 48"/>
                <a:gd name="T16" fmla="*/ 15 w 47"/>
                <a:gd name="T17" fmla="*/ 46 h 48"/>
                <a:gd name="T18" fmla="*/ 4 w 47"/>
                <a:gd name="T19" fmla="*/ 39 h 48"/>
                <a:gd name="T20" fmla="*/ 0 w 47"/>
                <a:gd name="T21" fmla="*/ 28 h 48"/>
                <a:gd name="T22" fmla="*/ 1 w 47"/>
                <a:gd name="T23" fmla="*/ 15 h 48"/>
                <a:gd name="T24" fmla="*/ 1 w 47"/>
                <a:gd name="T25" fmla="*/ 15 h 48"/>
                <a:gd name="T26" fmla="*/ 8 w 47"/>
                <a:gd name="T27" fmla="*/ 5 h 48"/>
                <a:gd name="T28" fmla="*/ 20 w 47"/>
                <a:gd name="T29" fmla="*/ 0 h 48"/>
                <a:gd name="T30" fmla="*/ 32 w 47"/>
                <a:gd name="T31" fmla="*/ 2 h 48"/>
                <a:gd name="T32" fmla="*/ 32 w 47"/>
                <a:gd name="T33" fmla="*/ 2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8"/>
                <a:gd name="T53" fmla="*/ 47 w 47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8">
                  <a:moveTo>
                    <a:pt x="32" y="2"/>
                  </a:moveTo>
                  <a:lnTo>
                    <a:pt x="42" y="9"/>
                  </a:lnTo>
                  <a:lnTo>
                    <a:pt x="47" y="20"/>
                  </a:lnTo>
                  <a:lnTo>
                    <a:pt x="46" y="33"/>
                  </a:lnTo>
                  <a:lnTo>
                    <a:pt x="38" y="43"/>
                  </a:lnTo>
                  <a:lnTo>
                    <a:pt x="27" y="48"/>
                  </a:lnTo>
                  <a:lnTo>
                    <a:pt x="15" y="46"/>
                  </a:lnTo>
                  <a:lnTo>
                    <a:pt x="4" y="39"/>
                  </a:lnTo>
                  <a:lnTo>
                    <a:pt x="0" y="28"/>
                  </a:lnTo>
                  <a:lnTo>
                    <a:pt x="1" y="15"/>
                  </a:lnTo>
                  <a:lnTo>
                    <a:pt x="8" y="5"/>
                  </a:lnTo>
                  <a:lnTo>
                    <a:pt x="20" y="0"/>
                  </a:lnTo>
                  <a:lnTo>
                    <a:pt x="32" y="2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81" name="Freeform 884"/>
            <p:cNvSpPr>
              <a:spLocks/>
            </p:cNvSpPr>
            <p:nvPr/>
          </p:nvSpPr>
          <p:spPr bwMode="auto">
            <a:xfrm>
              <a:off x="469" y="1836"/>
              <a:ext cx="48" cy="48"/>
            </a:xfrm>
            <a:custGeom>
              <a:avLst/>
              <a:gdLst>
                <a:gd name="T0" fmla="*/ 28 w 48"/>
                <a:gd name="T1" fmla="*/ 0 h 48"/>
                <a:gd name="T2" fmla="*/ 39 w 48"/>
                <a:gd name="T3" fmla="*/ 5 h 48"/>
                <a:gd name="T4" fmla="*/ 47 w 48"/>
                <a:gd name="T5" fmla="*/ 15 h 48"/>
                <a:gd name="T6" fmla="*/ 48 w 48"/>
                <a:gd name="T7" fmla="*/ 28 h 48"/>
                <a:gd name="T8" fmla="*/ 48 w 48"/>
                <a:gd name="T9" fmla="*/ 28 h 48"/>
                <a:gd name="T10" fmla="*/ 43 w 48"/>
                <a:gd name="T11" fmla="*/ 39 h 48"/>
                <a:gd name="T12" fmla="*/ 33 w 48"/>
                <a:gd name="T13" fmla="*/ 46 h 48"/>
                <a:gd name="T14" fmla="*/ 20 w 48"/>
                <a:gd name="T15" fmla="*/ 48 h 48"/>
                <a:gd name="T16" fmla="*/ 20 w 48"/>
                <a:gd name="T17" fmla="*/ 48 h 48"/>
                <a:gd name="T18" fmla="*/ 9 w 48"/>
                <a:gd name="T19" fmla="*/ 42 h 48"/>
                <a:gd name="T20" fmla="*/ 1 w 48"/>
                <a:gd name="T21" fmla="*/ 32 h 48"/>
                <a:gd name="T22" fmla="*/ 0 w 48"/>
                <a:gd name="T23" fmla="*/ 20 h 48"/>
                <a:gd name="T24" fmla="*/ 0 w 48"/>
                <a:gd name="T25" fmla="*/ 20 h 48"/>
                <a:gd name="T26" fmla="*/ 6 w 48"/>
                <a:gd name="T27" fmla="*/ 8 h 48"/>
                <a:gd name="T28" fmla="*/ 15 w 48"/>
                <a:gd name="T29" fmla="*/ 1 h 48"/>
                <a:gd name="T30" fmla="*/ 28 w 48"/>
                <a:gd name="T31" fmla="*/ 0 h 48"/>
                <a:gd name="T32" fmla="*/ 28 w 48"/>
                <a:gd name="T33" fmla="*/ 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8" y="0"/>
                  </a:moveTo>
                  <a:lnTo>
                    <a:pt x="39" y="5"/>
                  </a:lnTo>
                  <a:lnTo>
                    <a:pt x="47" y="15"/>
                  </a:lnTo>
                  <a:lnTo>
                    <a:pt x="48" y="28"/>
                  </a:lnTo>
                  <a:lnTo>
                    <a:pt x="43" y="39"/>
                  </a:lnTo>
                  <a:lnTo>
                    <a:pt x="33" y="46"/>
                  </a:lnTo>
                  <a:lnTo>
                    <a:pt x="20" y="48"/>
                  </a:lnTo>
                  <a:lnTo>
                    <a:pt x="9" y="42"/>
                  </a:lnTo>
                  <a:lnTo>
                    <a:pt x="1" y="32"/>
                  </a:lnTo>
                  <a:lnTo>
                    <a:pt x="0" y="20"/>
                  </a:lnTo>
                  <a:lnTo>
                    <a:pt x="6" y="8"/>
                  </a:lnTo>
                  <a:lnTo>
                    <a:pt x="15" y="1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82" name="Freeform 885"/>
            <p:cNvSpPr>
              <a:spLocks/>
            </p:cNvSpPr>
            <p:nvPr/>
          </p:nvSpPr>
          <p:spPr bwMode="auto">
            <a:xfrm>
              <a:off x="517" y="1840"/>
              <a:ext cx="48" cy="48"/>
            </a:xfrm>
            <a:custGeom>
              <a:avLst/>
              <a:gdLst>
                <a:gd name="T0" fmla="*/ 24 w 48"/>
                <a:gd name="T1" fmla="*/ 0 h 48"/>
                <a:gd name="T2" fmla="*/ 37 w 48"/>
                <a:gd name="T3" fmla="*/ 3 h 48"/>
                <a:gd name="T4" fmla="*/ 45 w 48"/>
                <a:gd name="T5" fmla="*/ 13 h 48"/>
                <a:gd name="T6" fmla="*/ 48 w 48"/>
                <a:gd name="T7" fmla="*/ 24 h 48"/>
                <a:gd name="T8" fmla="*/ 48 w 48"/>
                <a:gd name="T9" fmla="*/ 24 h 48"/>
                <a:gd name="T10" fmla="*/ 45 w 48"/>
                <a:gd name="T11" fmla="*/ 36 h 48"/>
                <a:gd name="T12" fmla="*/ 36 w 48"/>
                <a:gd name="T13" fmla="*/ 45 h 48"/>
                <a:gd name="T14" fmla="*/ 23 w 48"/>
                <a:gd name="T15" fmla="*/ 48 h 48"/>
                <a:gd name="T16" fmla="*/ 23 w 48"/>
                <a:gd name="T17" fmla="*/ 48 h 48"/>
                <a:gd name="T18" fmla="*/ 11 w 48"/>
                <a:gd name="T19" fmla="*/ 45 h 48"/>
                <a:gd name="T20" fmla="*/ 3 w 48"/>
                <a:gd name="T21" fmla="*/ 35 h 48"/>
                <a:gd name="T22" fmla="*/ 0 w 48"/>
                <a:gd name="T23" fmla="*/ 24 h 48"/>
                <a:gd name="T24" fmla="*/ 0 w 48"/>
                <a:gd name="T25" fmla="*/ 24 h 48"/>
                <a:gd name="T26" fmla="*/ 3 w 48"/>
                <a:gd name="T27" fmla="*/ 12 h 48"/>
                <a:gd name="T28" fmla="*/ 12 w 48"/>
                <a:gd name="T29" fmla="*/ 3 h 48"/>
                <a:gd name="T30" fmla="*/ 24 w 48"/>
                <a:gd name="T31" fmla="*/ 0 h 48"/>
                <a:gd name="T32" fmla="*/ 24 w 48"/>
                <a:gd name="T33" fmla="*/ 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0"/>
                  </a:moveTo>
                  <a:lnTo>
                    <a:pt x="37" y="3"/>
                  </a:lnTo>
                  <a:lnTo>
                    <a:pt x="45" y="13"/>
                  </a:lnTo>
                  <a:lnTo>
                    <a:pt x="48" y="24"/>
                  </a:lnTo>
                  <a:lnTo>
                    <a:pt x="45" y="36"/>
                  </a:lnTo>
                  <a:lnTo>
                    <a:pt x="36" y="45"/>
                  </a:lnTo>
                  <a:lnTo>
                    <a:pt x="23" y="48"/>
                  </a:lnTo>
                  <a:lnTo>
                    <a:pt x="11" y="45"/>
                  </a:lnTo>
                  <a:lnTo>
                    <a:pt x="3" y="35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83" name="Freeform 886"/>
            <p:cNvSpPr>
              <a:spLocks/>
            </p:cNvSpPr>
            <p:nvPr/>
          </p:nvSpPr>
          <p:spPr bwMode="auto">
            <a:xfrm>
              <a:off x="565" y="1839"/>
              <a:ext cx="48" cy="48"/>
            </a:xfrm>
            <a:custGeom>
              <a:avLst/>
              <a:gdLst>
                <a:gd name="T0" fmla="*/ 23 w 48"/>
                <a:gd name="T1" fmla="*/ 0 h 48"/>
                <a:gd name="T2" fmla="*/ 35 w 48"/>
                <a:gd name="T3" fmla="*/ 2 h 48"/>
                <a:gd name="T4" fmla="*/ 44 w 48"/>
                <a:gd name="T5" fmla="*/ 11 h 48"/>
                <a:gd name="T6" fmla="*/ 48 w 48"/>
                <a:gd name="T7" fmla="*/ 23 h 48"/>
                <a:gd name="T8" fmla="*/ 48 w 48"/>
                <a:gd name="T9" fmla="*/ 23 h 48"/>
                <a:gd name="T10" fmla="*/ 46 w 48"/>
                <a:gd name="T11" fmla="*/ 34 h 48"/>
                <a:gd name="T12" fmla="*/ 38 w 48"/>
                <a:gd name="T13" fmla="*/ 44 h 48"/>
                <a:gd name="T14" fmla="*/ 26 w 48"/>
                <a:gd name="T15" fmla="*/ 48 h 48"/>
                <a:gd name="T16" fmla="*/ 26 w 48"/>
                <a:gd name="T17" fmla="*/ 48 h 48"/>
                <a:gd name="T18" fmla="*/ 13 w 48"/>
                <a:gd name="T19" fmla="*/ 45 h 48"/>
                <a:gd name="T20" fmla="*/ 4 w 48"/>
                <a:gd name="T21" fmla="*/ 37 h 48"/>
                <a:gd name="T22" fmla="*/ 0 w 48"/>
                <a:gd name="T23" fmla="*/ 25 h 48"/>
                <a:gd name="T24" fmla="*/ 0 w 48"/>
                <a:gd name="T25" fmla="*/ 25 h 48"/>
                <a:gd name="T26" fmla="*/ 3 w 48"/>
                <a:gd name="T27" fmla="*/ 13 h 48"/>
                <a:gd name="T28" fmla="*/ 11 w 48"/>
                <a:gd name="T29" fmla="*/ 4 h 48"/>
                <a:gd name="T30" fmla="*/ 23 w 48"/>
                <a:gd name="T31" fmla="*/ 0 h 48"/>
                <a:gd name="T32" fmla="*/ 23 w 48"/>
                <a:gd name="T33" fmla="*/ 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3" y="0"/>
                  </a:moveTo>
                  <a:lnTo>
                    <a:pt x="35" y="2"/>
                  </a:lnTo>
                  <a:lnTo>
                    <a:pt x="44" y="11"/>
                  </a:lnTo>
                  <a:lnTo>
                    <a:pt x="48" y="23"/>
                  </a:lnTo>
                  <a:lnTo>
                    <a:pt x="46" y="34"/>
                  </a:lnTo>
                  <a:lnTo>
                    <a:pt x="38" y="44"/>
                  </a:lnTo>
                  <a:lnTo>
                    <a:pt x="26" y="48"/>
                  </a:lnTo>
                  <a:lnTo>
                    <a:pt x="13" y="45"/>
                  </a:lnTo>
                  <a:lnTo>
                    <a:pt x="4" y="37"/>
                  </a:lnTo>
                  <a:lnTo>
                    <a:pt x="0" y="25"/>
                  </a:lnTo>
                  <a:lnTo>
                    <a:pt x="3" y="13"/>
                  </a:lnTo>
                  <a:lnTo>
                    <a:pt x="11" y="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84" name="Freeform 887"/>
            <p:cNvSpPr>
              <a:spLocks/>
            </p:cNvSpPr>
            <p:nvPr/>
          </p:nvSpPr>
          <p:spPr bwMode="auto">
            <a:xfrm>
              <a:off x="613" y="1834"/>
              <a:ext cx="48" cy="47"/>
            </a:xfrm>
            <a:custGeom>
              <a:avLst/>
              <a:gdLst>
                <a:gd name="T0" fmla="*/ 20 w 48"/>
                <a:gd name="T1" fmla="*/ 0 h 47"/>
                <a:gd name="T2" fmla="*/ 33 w 48"/>
                <a:gd name="T3" fmla="*/ 1 h 47"/>
                <a:gd name="T4" fmla="*/ 43 w 48"/>
                <a:gd name="T5" fmla="*/ 8 h 47"/>
                <a:gd name="T6" fmla="*/ 48 w 48"/>
                <a:gd name="T7" fmla="*/ 19 h 47"/>
                <a:gd name="T8" fmla="*/ 48 w 48"/>
                <a:gd name="T9" fmla="*/ 19 h 47"/>
                <a:gd name="T10" fmla="*/ 47 w 48"/>
                <a:gd name="T11" fmla="*/ 31 h 47"/>
                <a:gd name="T12" fmla="*/ 40 w 48"/>
                <a:gd name="T13" fmla="*/ 41 h 47"/>
                <a:gd name="T14" fmla="*/ 29 w 48"/>
                <a:gd name="T15" fmla="*/ 47 h 47"/>
                <a:gd name="T16" fmla="*/ 29 w 48"/>
                <a:gd name="T17" fmla="*/ 47 h 47"/>
                <a:gd name="T18" fmla="*/ 16 w 48"/>
                <a:gd name="T19" fmla="*/ 45 h 47"/>
                <a:gd name="T20" fmla="*/ 6 w 48"/>
                <a:gd name="T21" fmla="*/ 39 h 47"/>
                <a:gd name="T22" fmla="*/ 0 w 48"/>
                <a:gd name="T23" fmla="*/ 28 h 47"/>
                <a:gd name="T24" fmla="*/ 0 w 48"/>
                <a:gd name="T25" fmla="*/ 28 h 47"/>
                <a:gd name="T26" fmla="*/ 2 w 48"/>
                <a:gd name="T27" fmla="*/ 15 h 47"/>
                <a:gd name="T28" fmla="*/ 9 w 48"/>
                <a:gd name="T29" fmla="*/ 5 h 47"/>
                <a:gd name="T30" fmla="*/ 20 w 48"/>
                <a:gd name="T31" fmla="*/ 0 h 47"/>
                <a:gd name="T32" fmla="*/ 20 w 48"/>
                <a:gd name="T33" fmla="*/ 0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7"/>
                <a:gd name="T53" fmla="*/ 48 w 48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7">
                  <a:moveTo>
                    <a:pt x="20" y="0"/>
                  </a:moveTo>
                  <a:lnTo>
                    <a:pt x="33" y="1"/>
                  </a:lnTo>
                  <a:lnTo>
                    <a:pt x="43" y="8"/>
                  </a:lnTo>
                  <a:lnTo>
                    <a:pt x="48" y="19"/>
                  </a:lnTo>
                  <a:lnTo>
                    <a:pt x="47" y="31"/>
                  </a:lnTo>
                  <a:lnTo>
                    <a:pt x="40" y="41"/>
                  </a:lnTo>
                  <a:lnTo>
                    <a:pt x="29" y="47"/>
                  </a:lnTo>
                  <a:lnTo>
                    <a:pt x="16" y="45"/>
                  </a:lnTo>
                  <a:lnTo>
                    <a:pt x="6" y="39"/>
                  </a:lnTo>
                  <a:lnTo>
                    <a:pt x="0" y="28"/>
                  </a:lnTo>
                  <a:lnTo>
                    <a:pt x="2" y="15"/>
                  </a:lnTo>
                  <a:lnTo>
                    <a:pt x="9" y="5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85" name="Freeform 888"/>
            <p:cNvSpPr>
              <a:spLocks/>
            </p:cNvSpPr>
            <p:nvPr/>
          </p:nvSpPr>
          <p:spPr bwMode="auto">
            <a:xfrm>
              <a:off x="661" y="1822"/>
              <a:ext cx="47" cy="47"/>
            </a:xfrm>
            <a:custGeom>
              <a:avLst/>
              <a:gdLst>
                <a:gd name="T0" fmla="*/ 16 w 47"/>
                <a:gd name="T1" fmla="*/ 1 h 47"/>
                <a:gd name="T2" fmla="*/ 28 w 47"/>
                <a:gd name="T3" fmla="*/ 0 h 47"/>
                <a:gd name="T4" fmla="*/ 39 w 47"/>
                <a:gd name="T5" fmla="*/ 5 h 47"/>
                <a:gd name="T6" fmla="*/ 46 w 47"/>
                <a:gd name="T7" fmla="*/ 16 h 47"/>
                <a:gd name="T8" fmla="*/ 46 w 47"/>
                <a:gd name="T9" fmla="*/ 16 h 47"/>
                <a:gd name="T10" fmla="*/ 47 w 47"/>
                <a:gd name="T11" fmla="*/ 29 h 47"/>
                <a:gd name="T12" fmla="*/ 42 w 47"/>
                <a:gd name="T13" fmla="*/ 40 h 47"/>
                <a:gd name="T14" fmla="*/ 31 w 47"/>
                <a:gd name="T15" fmla="*/ 46 h 47"/>
                <a:gd name="T16" fmla="*/ 31 w 47"/>
                <a:gd name="T17" fmla="*/ 46 h 47"/>
                <a:gd name="T18" fmla="*/ 18 w 47"/>
                <a:gd name="T19" fmla="*/ 47 h 47"/>
                <a:gd name="T20" fmla="*/ 7 w 47"/>
                <a:gd name="T21" fmla="*/ 42 h 47"/>
                <a:gd name="T22" fmla="*/ 0 w 47"/>
                <a:gd name="T23" fmla="*/ 31 h 47"/>
                <a:gd name="T24" fmla="*/ 0 w 47"/>
                <a:gd name="T25" fmla="*/ 31 h 47"/>
                <a:gd name="T26" fmla="*/ 0 w 47"/>
                <a:gd name="T27" fmla="*/ 18 h 47"/>
                <a:gd name="T28" fmla="*/ 5 w 47"/>
                <a:gd name="T29" fmla="*/ 8 h 47"/>
                <a:gd name="T30" fmla="*/ 16 w 47"/>
                <a:gd name="T31" fmla="*/ 1 h 47"/>
                <a:gd name="T32" fmla="*/ 16 w 47"/>
                <a:gd name="T33" fmla="*/ 1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16" y="1"/>
                  </a:moveTo>
                  <a:lnTo>
                    <a:pt x="28" y="0"/>
                  </a:lnTo>
                  <a:lnTo>
                    <a:pt x="39" y="5"/>
                  </a:lnTo>
                  <a:lnTo>
                    <a:pt x="46" y="16"/>
                  </a:lnTo>
                  <a:lnTo>
                    <a:pt x="47" y="29"/>
                  </a:lnTo>
                  <a:lnTo>
                    <a:pt x="42" y="40"/>
                  </a:lnTo>
                  <a:lnTo>
                    <a:pt x="31" y="46"/>
                  </a:lnTo>
                  <a:lnTo>
                    <a:pt x="18" y="47"/>
                  </a:lnTo>
                  <a:lnTo>
                    <a:pt x="7" y="42"/>
                  </a:lnTo>
                  <a:lnTo>
                    <a:pt x="0" y="31"/>
                  </a:lnTo>
                  <a:lnTo>
                    <a:pt x="0" y="18"/>
                  </a:lnTo>
                  <a:lnTo>
                    <a:pt x="5" y="8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86" name="Freeform 889"/>
            <p:cNvSpPr>
              <a:spLocks/>
            </p:cNvSpPr>
            <p:nvPr/>
          </p:nvSpPr>
          <p:spPr bwMode="auto">
            <a:xfrm>
              <a:off x="121" y="1542"/>
              <a:ext cx="21" cy="91"/>
            </a:xfrm>
            <a:custGeom>
              <a:avLst/>
              <a:gdLst>
                <a:gd name="T0" fmla="*/ 21 w 21"/>
                <a:gd name="T1" fmla="*/ 8 h 91"/>
                <a:gd name="T2" fmla="*/ 20 w 21"/>
                <a:gd name="T3" fmla="*/ 20 h 91"/>
                <a:gd name="T4" fmla="*/ 19 w 21"/>
                <a:gd name="T5" fmla="*/ 32 h 91"/>
                <a:gd name="T6" fmla="*/ 20 w 21"/>
                <a:gd name="T7" fmla="*/ 45 h 91"/>
                <a:gd name="T8" fmla="*/ 20 w 21"/>
                <a:gd name="T9" fmla="*/ 45 h 91"/>
                <a:gd name="T10" fmla="*/ 19 w 21"/>
                <a:gd name="T11" fmla="*/ 59 h 91"/>
                <a:gd name="T12" fmla="*/ 16 w 21"/>
                <a:gd name="T13" fmla="*/ 72 h 91"/>
                <a:gd name="T14" fmla="*/ 13 w 21"/>
                <a:gd name="T15" fmla="*/ 86 h 91"/>
                <a:gd name="T16" fmla="*/ 13 w 21"/>
                <a:gd name="T17" fmla="*/ 86 h 91"/>
                <a:gd name="T18" fmla="*/ 12 w 21"/>
                <a:gd name="T19" fmla="*/ 89 h 91"/>
                <a:gd name="T20" fmla="*/ 9 w 21"/>
                <a:gd name="T21" fmla="*/ 91 h 91"/>
                <a:gd name="T22" fmla="*/ 5 w 21"/>
                <a:gd name="T23" fmla="*/ 91 h 91"/>
                <a:gd name="T24" fmla="*/ 5 w 21"/>
                <a:gd name="T25" fmla="*/ 91 h 91"/>
                <a:gd name="T26" fmla="*/ 2 w 21"/>
                <a:gd name="T27" fmla="*/ 89 h 91"/>
                <a:gd name="T28" fmla="*/ 0 w 21"/>
                <a:gd name="T29" fmla="*/ 86 h 91"/>
                <a:gd name="T30" fmla="*/ 0 w 21"/>
                <a:gd name="T31" fmla="*/ 83 h 91"/>
                <a:gd name="T32" fmla="*/ 0 w 21"/>
                <a:gd name="T33" fmla="*/ 83 h 91"/>
                <a:gd name="T34" fmla="*/ 3 w 21"/>
                <a:gd name="T35" fmla="*/ 63 h 91"/>
                <a:gd name="T36" fmla="*/ 5 w 21"/>
                <a:gd name="T37" fmla="*/ 44 h 91"/>
                <a:gd name="T38" fmla="*/ 5 w 21"/>
                <a:gd name="T39" fmla="*/ 25 h 91"/>
                <a:gd name="T40" fmla="*/ 5 w 21"/>
                <a:gd name="T41" fmla="*/ 25 h 91"/>
                <a:gd name="T42" fmla="*/ 5 w 21"/>
                <a:gd name="T43" fmla="*/ 19 h 91"/>
                <a:gd name="T44" fmla="*/ 6 w 21"/>
                <a:gd name="T45" fmla="*/ 13 h 91"/>
                <a:gd name="T46" fmla="*/ 7 w 21"/>
                <a:gd name="T47" fmla="*/ 6 h 91"/>
                <a:gd name="T48" fmla="*/ 7 w 21"/>
                <a:gd name="T49" fmla="*/ 6 h 91"/>
                <a:gd name="T50" fmla="*/ 9 w 21"/>
                <a:gd name="T51" fmla="*/ 3 h 91"/>
                <a:gd name="T52" fmla="*/ 11 w 21"/>
                <a:gd name="T53" fmla="*/ 1 h 91"/>
                <a:gd name="T54" fmla="*/ 15 w 21"/>
                <a:gd name="T55" fmla="*/ 0 h 91"/>
                <a:gd name="T56" fmla="*/ 15 w 21"/>
                <a:gd name="T57" fmla="*/ 0 h 91"/>
                <a:gd name="T58" fmla="*/ 19 w 21"/>
                <a:gd name="T59" fmla="*/ 2 h 91"/>
                <a:gd name="T60" fmla="*/ 21 w 21"/>
                <a:gd name="T61" fmla="*/ 4 h 91"/>
                <a:gd name="T62" fmla="*/ 21 w 21"/>
                <a:gd name="T63" fmla="*/ 8 h 91"/>
                <a:gd name="T64" fmla="*/ 21 w 21"/>
                <a:gd name="T65" fmla="*/ 8 h 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1"/>
                <a:gd name="T100" fmla="*/ 0 h 91"/>
                <a:gd name="T101" fmla="*/ 21 w 21"/>
                <a:gd name="T102" fmla="*/ 91 h 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1" h="91">
                  <a:moveTo>
                    <a:pt x="21" y="8"/>
                  </a:moveTo>
                  <a:lnTo>
                    <a:pt x="20" y="20"/>
                  </a:lnTo>
                  <a:lnTo>
                    <a:pt x="19" y="32"/>
                  </a:lnTo>
                  <a:lnTo>
                    <a:pt x="20" y="45"/>
                  </a:lnTo>
                  <a:lnTo>
                    <a:pt x="19" y="59"/>
                  </a:lnTo>
                  <a:lnTo>
                    <a:pt x="16" y="72"/>
                  </a:lnTo>
                  <a:lnTo>
                    <a:pt x="13" y="86"/>
                  </a:lnTo>
                  <a:lnTo>
                    <a:pt x="12" y="89"/>
                  </a:lnTo>
                  <a:lnTo>
                    <a:pt x="9" y="91"/>
                  </a:lnTo>
                  <a:lnTo>
                    <a:pt x="5" y="91"/>
                  </a:lnTo>
                  <a:lnTo>
                    <a:pt x="2" y="89"/>
                  </a:lnTo>
                  <a:lnTo>
                    <a:pt x="0" y="86"/>
                  </a:lnTo>
                  <a:lnTo>
                    <a:pt x="0" y="83"/>
                  </a:lnTo>
                  <a:lnTo>
                    <a:pt x="3" y="63"/>
                  </a:lnTo>
                  <a:lnTo>
                    <a:pt x="5" y="44"/>
                  </a:lnTo>
                  <a:lnTo>
                    <a:pt x="5" y="25"/>
                  </a:lnTo>
                  <a:lnTo>
                    <a:pt x="5" y="19"/>
                  </a:lnTo>
                  <a:lnTo>
                    <a:pt x="6" y="13"/>
                  </a:lnTo>
                  <a:lnTo>
                    <a:pt x="7" y="6"/>
                  </a:lnTo>
                  <a:lnTo>
                    <a:pt x="9" y="3"/>
                  </a:lnTo>
                  <a:lnTo>
                    <a:pt x="11" y="1"/>
                  </a:lnTo>
                  <a:lnTo>
                    <a:pt x="15" y="0"/>
                  </a:lnTo>
                  <a:lnTo>
                    <a:pt x="19" y="2"/>
                  </a:lnTo>
                  <a:lnTo>
                    <a:pt x="21" y="4"/>
                  </a:lnTo>
                  <a:lnTo>
                    <a:pt x="21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87" name="Freeform 890"/>
            <p:cNvSpPr>
              <a:spLocks/>
            </p:cNvSpPr>
            <p:nvPr/>
          </p:nvSpPr>
          <p:spPr bwMode="auto">
            <a:xfrm>
              <a:off x="176" y="1545"/>
              <a:ext cx="30" cy="91"/>
            </a:xfrm>
            <a:custGeom>
              <a:avLst/>
              <a:gdLst>
                <a:gd name="T0" fmla="*/ 1 w 30"/>
                <a:gd name="T1" fmla="*/ 82 h 91"/>
                <a:gd name="T2" fmla="*/ 5 w 30"/>
                <a:gd name="T3" fmla="*/ 75 h 91"/>
                <a:gd name="T4" fmla="*/ 7 w 30"/>
                <a:gd name="T5" fmla="*/ 67 h 91"/>
                <a:gd name="T6" fmla="*/ 8 w 30"/>
                <a:gd name="T7" fmla="*/ 59 h 91"/>
                <a:gd name="T8" fmla="*/ 8 w 30"/>
                <a:gd name="T9" fmla="*/ 59 h 91"/>
                <a:gd name="T10" fmla="*/ 9 w 30"/>
                <a:gd name="T11" fmla="*/ 41 h 91"/>
                <a:gd name="T12" fmla="*/ 12 w 30"/>
                <a:gd name="T13" fmla="*/ 22 h 91"/>
                <a:gd name="T14" fmla="*/ 17 w 30"/>
                <a:gd name="T15" fmla="*/ 4 h 91"/>
                <a:gd name="T16" fmla="*/ 17 w 30"/>
                <a:gd name="T17" fmla="*/ 4 h 91"/>
                <a:gd name="T18" fmla="*/ 19 w 30"/>
                <a:gd name="T19" fmla="*/ 2 h 91"/>
                <a:gd name="T20" fmla="*/ 22 w 30"/>
                <a:gd name="T21" fmla="*/ 0 h 91"/>
                <a:gd name="T22" fmla="*/ 26 w 30"/>
                <a:gd name="T23" fmla="*/ 1 h 91"/>
                <a:gd name="T24" fmla="*/ 26 w 30"/>
                <a:gd name="T25" fmla="*/ 1 h 91"/>
                <a:gd name="T26" fmla="*/ 29 w 30"/>
                <a:gd name="T27" fmla="*/ 3 h 91"/>
                <a:gd name="T28" fmla="*/ 30 w 30"/>
                <a:gd name="T29" fmla="*/ 6 h 91"/>
                <a:gd name="T30" fmla="*/ 30 w 30"/>
                <a:gd name="T31" fmla="*/ 10 h 91"/>
                <a:gd name="T32" fmla="*/ 30 w 30"/>
                <a:gd name="T33" fmla="*/ 10 h 91"/>
                <a:gd name="T34" fmla="*/ 25 w 30"/>
                <a:gd name="T35" fmla="*/ 27 h 91"/>
                <a:gd name="T36" fmla="*/ 22 w 30"/>
                <a:gd name="T37" fmla="*/ 45 h 91"/>
                <a:gd name="T38" fmla="*/ 21 w 30"/>
                <a:gd name="T39" fmla="*/ 63 h 91"/>
                <a:gd name="T40" fmla="*/ 21 w 30"/>
                <a:gd name="T41" fmla="*/ 63 h 91"/>
                <a:gd name="T42" fmla="*/ 20 w 30"/>
                <a:gd name="T43" fmla="*/ 71 h 91"/>
                <a:gd name="T44" fmla="*/ 17 w 30"/>
                <a:gd name="T45" fmla="*/ 80 h 91"/>
                <a:gd name="T46" fmla="*/ 14 w 30"/>
                <a:gd name="T47" fmla="*/ 87 h 91"/>
                <a:gd name="T48" fmla="*/ 14 w 30"/>
                <a:gd name="T49" fmla="*/ 87 h 91"/>
                <a:gd name="T50" fmla="*/ 12 w 30"/>
                <a:gd name="T51" fmla="*/ 90 h 91"/>
                <a:gd name="T52" fmla="*/ 8 w 30"/>
                <a:gd name="T53" fmla="*/ 91 h 91"/>
                <a:gd name="T54" fmla="*/ 5 w 30"/>
                <a:gd name="T55" fmla="*/ 91 h 91"/>
                <a:gd name="T56" fmla="*/ 5 w 30"/>
                <a:gd name="T57" fmla="*/ 91 h 91"/>
                <a:gd name="T58" fmla="*/ 2 w 30"/>
                <a:gd name="T59" fmla="*/ 88 h 91"/>
                <a:gd name="T60" fmla="*/ 0 w 30"/>
                <a:gd name="T61" fmla="*/ 85 h 91"/>
                <a:gd name="T62" fmla="*/ 1 w 30"/>
                <a:gd name="T63" fmla="*/ 82 h 91"/>
                <a:gd name="T64" fmla="*/ 1 w 30"/>
                <a:gd name="T65" fmla="*/ 82 h 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0"/>
                <a:gd name="T100" fmla="*/ 0 h 91"/>
                <a:gd name="T101" fmla="*/ 30 w 30"/>
                <a:gd name="T102" fmla="*/ 91 h 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0" h="91">
                  <a:moveTo>
                    <a:pt x="1" y="82"/>
                  </a:moveTo>
                  <a:lnTo>
                    <a:pt x="5" y="75"/>
                  </a:lnTo>
                  <a:lnTo>
                    <a:pt x="7" y="67"/>
                  </a:lnTo>
                  <a:lnTo>
                    <a:pt x="8" y="59"/>
                  </a:lnTo>
                  <a:lnTo>
                    <a:pt x="9" y="41"/>
                  </a:lnTo>
                  <a:lnTo>
                    <a:pt x="12" y="22"/>
                  </a:lnTo>
                  <a:lnTo>
                    <a:pt x="17" y="4"/>
                  </a:lnTo>
                  <a:lnTo>
                    <a:pt x="19" y="2"/>
                  </a:lnTo>
                  <a:lnTo>
                    <a:pt x="22" y="0"/>
                  </a:lnTo>
                  <a:lnTo>
                    <a:pt x="26" y="1"/>
                  </a:lnTo>
                  <a:lnTo>
                    <a:pt x="29" y="3"/>
                  </a:lnTo>
                  <a:lnTo>
                    <a:pt x="30" y="6"/>
                  </a:lnTo>
                  <a:lnTo>
                    <a:pt x="30" y="10"/>
                  </a:lnTo>
                  <a:lnTo>
                    <a:pt x="25" y="27"/>
                  </a:lnTo>
                  <a:lnTo>
                    <a:pt x="22" y="45"/>
                  </a:lnTo>
                  <a:lnTo>
                    <a:pt x="21" y="63"/>
                  </a:lnTo>
                  <a:lnTo>
                    <a:pt x="20" y="71"/>
                  </a:lnTo>
                  <a:lnTo>
                    <a:pt x="17" y="80"/>
                  </a:lnTo>
                  <a:lnTo>
                    <a:pt x="14" y="87"/>
                  </a:lnTo>
                  <a:lnTo>
                    <a:pt x="12" y="90"/>
                  </a:lnTo>
                  <a:lnTo>
                    <a:pt x="8" y="91"/>
                  </a:lnTo>
                  <a:lnTo>
                    <a:pt x="5" y="91"/>
                  </a:lnTo>
                  <a:lnTo>
                    <a:pt x="2" y="88"/>
                  </a:lnTo>
                  <a:lnTo>
                    <a:pt x="0" y="85"/>
                  </a:lnTo>
                  <a:lnTo>
                    <a:pt x="1" y="8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88" name="Freeform 891"/>
            <p:cNvSpPr>
              <a:spLocks/>
            </p:cNvSpPr>
            <p:nvPr/>
          </p:nvSpPr>
          <p:spPr bwMode="auto">
            <a:xfrm>
              <a:off x="187" y="1553"/>
              <a:ext cx="44" cy="86"/>
            </a:xfrm>
            <a:custGeom>
              <a:avLst/>
              <a:gdLst>
                <a:gd name="T0" fmla="*/ 2 w 44"/>
                <a:gd name="T1" fmla="*/ 75 h 86"/>
                <a:gd name="T2" fmla="*/ 11 w 44"/>
                <a:gd name="T3" fmla="*/ 60 h 86"/>
                <a:gd name="T4" fmla="*/ 19 w 44"/>
                <a:gd name="T5" fmla="*/ 46 h 86"/>
                <a:gd name="T6" fmla="*/ 27 w 44"/>
                <a:gd name="T7" fmla="*/ 31 h 86"/>
                <a:gd name="T8" fmla="*/ 27 w 44"/>
                <a:gd name="T9" fmla="*/ 31 h 86"/>
                <a:gd name="T10" fmla="*/ 30 w 44"/>
                <a:gd name="T11" fmla="*/ 23 h 86"/>
                <a:gd name="T12" fmla="*/ 31 w 44"/>
                <a:gd name="T13" fmla="*/ 15 h 86"/>
                <a:gd name="T14" fmla="*/ 30 w 44"/>
                <a:gd name="T15" fmla="*/ 6 h 86"/>
                <a:gd name="T16" fmla="*/ 30 w 44"/>
                <a:gd name="T17" fmla="*/ 6 h 86"/>
                <a:gd name="T18" fmla="*/ 31 w 44"/>
                <a:gd name="T19" fmla="*/ 3 h 86"/>
                <a:gd name="T20" fmla="*/ 34 w 44"/>
                <a:gd name="T21" fmla="*/ 1 h 86"/>
                <a:gd name="T22" fmla="*/ 37 w 44"/>
                <a:gd name="T23" fmla="*/ 0 h 86"/>
                <a:gd name="T24" fmla="*/ 37 w 44"/>
                <a:gd name="T25" fmla="*/ 0 h 86"/>
                <a:gd name="T26" fmla="*/ 41 w 44"/>
                <a:gd name="T27" fmla="*/ 1 h 86"/>
                <a:gd name="T28" fmla="*/ 43 w 44"/>
                <a:gd name="T29" fmla="*/ 3 h 86"/>
                <a:gd name="T30" fmla="*/ 44 w 44"/>
                <a:gd name="T31" fmla="*/ 7 h 86"/>
                <a:gd name="T32" fmla="*/ 44 w 44"/>
                <a:gd name="T33" fmla="*/ 7 h 86"/>
                <a:gd name="T34" fmla="*/ 44 w 44"/>
                <a:gd name="T35" fmla="*/ 17 h 86"/>
                <a:gd name="T36" fmla="*/ 43 w 44"/>
                <a:gd name="T37" fmla="*/ 28 h 86"/>
                <a:gd name="T38" fmla="*/ 40 w 44"/>
                <a:gd name="T39" fmla="*/ 38 h 86"/>
                <a:gd name="T40" fmla="*/ 40 w 44"/>
                <a:gd name="T41" fmla="*/ 38 h 86"/>
                <a:gd name="T42" fmla="*/ 31 w 44"/>
                <a:gd name="T43" fmla="*/ 54 h 86"/>
                <a:gd name="T44" fmla="*/ 22 w 44"/>
                <a:gd name="T45" fmla="*/ 70 h 86"/>
                <a:gd name="T46" fmla="*/ 12 w 44"/>
                <a:gd name="T47" fmla="*/ 84 h 86"/>
                <a:gd name="T48" fmla="*/ 12 w 44"/>
                <a:gd name="T49" fmla="*/ 84 h 86"/>
                <a:gd name="T50" fmla="*/ 8 w 44"/>
                <a:gd name="T51" fmla="*/ 86 h 86"/>
                <a:gd name="T52" fmla="*/ 5 w 44"/>
                <a:gd name="T53" fmla="*/ 86 h 86"/>
                <a:gd name="T54" fmla="*/ 2 w 44"/>
                <a:gd name="T55" fmla="*/ 84 h 86"/>
                <a:gd name="T56" fmla="*/ 2 w 44"/>
                <a:gd name="T57" fmla="*/ 84 h 86"/>
                <a:gd name="T58" fmla="*/ 0 w 44"/>
                <a:gd name="T59" fmla="*/ 81 h 86"/>
                <a:gd name="T60" fmla="*/ 0 w 44"/>
                <a:gd name="T61" fmla="*/ 78 h 86"/>
                <a:gd name="T62" fmla="*/ 2 w 44"/>
                <a:gd name="T63" fmla="*/ 75 h 86"/>
                <a:gd name="T64" fmla="*/ 2 w 44"/>
                <a:gd name="T65" fmla="*/ 75 h 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"/>
                <a:gd name="T100" fmla="*/ 0 h 86"/>
                <a:gd name="T101" fmla="*/ 44 w 44"/>
                <a:gd name="T102" fmla="*/ 86 h 8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" h="86">
                  <a:moveTo>
                    <a:pt x="2" y="75"/>
                  </a:moveTo>
                  <a:lnTo>
                    <a:pt x="11" y="60"/>
                  </a:lnTo>
                  <a:lnTo>
                    <a:pt x="19" y="46"/>
                  </a:lnTo>
                  <a:lnTo>
                    <a:pt x="27" y="31"/>
                  </a:lnTo>
                  <a:lnTo>
                    <a:pt x="30" y="23"/>
                  </a:lnTo>
                  <a:lnTo>
                    <a:pt x="31" y="15"/>
                  </a:lnTo>
                  <a:lnTo>
                    <a:pt x="30" y="6"/>
                  </a:lnTo>
                  <a:lnTo>
                    <a:pt x="31" y="3"/>
                  </a:lnTo>
                  <a:lnTo>
                    <a:pt x="34" y="1"/>
                  </a:lnTo>
                  <a:lnTo>
                    <a:pt x="37" y="0"/>
                  </a:lnTo>
                  <a:lnTo>
                    <a:pt x="41" y="1"/>
                  </a:lnTo>
                  <a:lnTo>
                    <a:pt x="43" y="3"/>
                  </a:lnTo>
                  <a:lnTo>
                    <a:pt x="44" y="7"/>
                  </a:lnTo>
                  <a:lnTo>
                    <a:pt x="44" y="17"/>
                  </a:lnTo>
                  <a:lnTo>
                    <a:pt x="43" y="28"/>
                  </a:lnTo>
                  <a:lnTo>
                    <a:pt x="40" y="38"/>
                  </a:lnTo>
                  <a:lnTo>
                    <a:pt x="31" y="54"/>
                  </a:lnTo>
                  <a:lnTo>
                    <a:pt x="22" y="70"/>
                  </a:lnTo>
                  <a:lnTo>
                    <a:pt x="12" y="84"/>
                  </a:lnTo>
                  <a:lnTo>
                    <a:pt x="8" y="86"/>
                  </a:lnTo>
                  <a:lnTo>
                    <a:pt x="5" y="86"/>
                  </a:lnTo>
                  <a:lnTo>
                    <a:pt x="2" y="84"/>
                  </a:lnTo>
                  <a:lnTo>
                    <a:pt x="0" y="81"/>
                  </a:lnTo>
                  <a:lnTo>
                    <a:pt x="0" y="78"/>
                  </a:lnTo>
                  <a:lnTo>
                    <a:pt x="2" y="7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89" name="Freeform 892"/>
            <p:cNvSpPr>
              <a:spLocks/>
            </p:cNvSpPr>
            <p:nvPr/>
          </p:nvSpPr>
          <p:spPr bwMode="auto">
            <a:xfrm>
              <a:off x="223" y="1569"/>
              <a:ext cx="36" cy="92"/>
            </a:xfrm>
            <a:custGeom>
              <a:avLst/>
              <a:gdLst>
                <a:gd name="T0" fmla="*/ 1 w 36"/>
                <a:gd name="T1" fmla="*/ 81 h 92"/>
                <a:gd name="T2" fmla="*/ 3 w 36"/>
                <a:gd name="T3" fmla="*/ 72 h 92"/>
                <a:gd name="T4" fmla="*/ 4 w 36"/>
                <a:gd name="T5" fmla="*/ 62 h 92"/>
                <a:gd name="T6" fmla="*/ 5 w 36"/>
                <a:gd name="T7" fmla="*/ 52 h 92"/>
                <a:gd name="T8" fmla="*/ 5 w 36"/>
                <a:gd name="T9" fmla="*/ 52 h 92"/>
                <a:gd name="T10" fmla="*/ 9 w 36"/>
                <a:gd name="T11" fmla="*/ 38 h 92"/>
                <a:gd name="T12" fmla="*/ 15 w 36"/>
                <a:gd name="T13" fmla="*/ 25 h 92"/>
                <a:gd name="T14" fmla="*/ 21 w 36"/>
                <a:gd name="T15" fmla="*/ 12 h 92"/>
                <a:gd name="T16" fmla="*/ 21 w 36"/>
                <a:gd name="T17" fmla="*/ 12 h 92"/>
                <a:gd name="T18" fmla="*/ 22 w 36"/>
                <a:gd name="T19" fmla="*/ 10 h 92"/>
                <a:gd name="T20" fmla="*/ 22 w 36"/>
                <a:gd name="T21" fmla="*/ 8 h 92"/>
                <a:gd name="T22" fmla="*/ 22 w 36"/>
                <a:gd name="T23" fmla="*/ 6 h 92"/>
                <a:gd name="T24" fmla="*/ 22 w 36"/>
                <a:gd name="T25" fmla="*/ 6 h 92"/>
                <a:gd name="T26" fmla="*/ 23 w 36"/>
                <a:gd name="T27" fmla="*/ 3 h 92"/>
                <a:gd name="T28" fmla="*/ 26 w 36"/>
                <a:gd name="T29" fmla="*/ 0 h 92"/>
                <a:gd name="T30" fmla="*/ 30 w 36"/>
                <a:gd name="T31" fmla="*/ 0 h 92"/>
                <a:gd name="T32" fmla="*/ 30 w 36"/>
                <a:gd name="T33" fmla="*/ 0 h 92"/>
                <a:gd name="T34" fmla="*/ 33 w 36"/>
                <a:gd name="T35" fmla="*/ 1 h 92"/>
                <a:gd name="T36" fmla="*/ 36 w 36"/>
                <a:gd name="T37" fmla="*/ 3 h 92"/>
                <a:gd name="T38" fmla="*/ 36 w 36"/>
                <a:gd name="T39" fmla="*/ 7 h 92"/>
                <a:gd name="T40" fmla="*/ 36 w 36"/>
                <a:gd name="T41" fmla="*/ 7 h 92"/>
                <a:gd name="T42" fmla="*/ 36 w 36"/>
                <a:gd name="T43" fmla="*/ 9 h 92"/>
                <a:gd name="T44" fmla="*/ 36 w 36"/>
                <a:gd name="T45" fmla="*/ 11 h 92"/>
                <a:gd name="T46" fmla="*/ 36 w 36"/>
                <a:gd name="T47" fmla="*/ 13 h 92"/>
                <a:gd name="T48" fmla="*/ 36 w 36"/>
                <a:gd name="T49" fmla="*/ 13 h 92"/>
                <a:gd name="T50" fmla="*/ 27 w 36"/>
                <a:gd name="T51" fmla="*/ 30 h 92"/>
                <a:gd name="T52" fmla="*/ 21 w 36"/>
                <a:gd name="T53" fmla="*/ 47 h 92"/>
                <a:gd name="T54" fmla="*/ 17 w 36"/>
                <a:gd name="T55" fmla="*/ 66 h 92"/>
                <a:gd name="T56" fmla="*/ 17 w 36"/>
                <a:gd name="T57" fmla="*/ 66 h 92"/>
                <a:gd name="T58" fmla="*/ 17 w 36"/>
                <a:gd name="T59" fmla="*/ 73 h 92"/>
                <a:gd name="T60" fmla="*/ 15 w 36"/>
                <a:gd name="T61" fmla="*/ 81 h 92"/>
                <a:gd name="T62" fmla="*/ 13 w 36"/>
                <a:gd name="T63" fmla="*/ 88 h 92"/>
                <a:gd name="T64" fmla="*/ 13 w 36"/>
                <a:gd name="T65" fmla="*/ 88 h 92"/>
                <a:gd name="T66" fmla="*/ 10 w 36"/>
                <a:gd name="T67" fmla="*/ 91 h 92"/>
                <a:gd name="T68" fmla="*/ 7 w 36"/>
                <a:gd name="T69" fmla="*/ 92 h 92"/>
                <a:gd name="T70" fmla="*/ 3 w 36"/>
                <a:gd name="T71" fmla="*/ 91 h 92"/>
                <a:gd name="T72" fmla="*/ 3 w 36"/>
                <a:gd name="T73" fmla="*/ 91 h 92"/>
                <a:gd name="T74" fmla="*/ 1 w 36"/>
                <a:gd name="T75" fmla="*/ 88 h 92"/>
                <a:gd name="T76" fmla="*/ 0 w 36"/>
                <a:gd name="T77" fmla="*/ 85 h 92"/>
                <a:gd name="T78" fmla="*/ 1 w 36"/>
                <a:gd name="T79" fmla="*/ 81 h 92"/>
                <a:gd name="T80" fmla="*/ 1 w 36"/>
                <a:gd name="T81" fmla="*/ 81 h 9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6"/>
                <a:gd name="T124" fmla="*/ 0 h 92"/>
                <a:gd name="T125" fmla="*/ 36 w 36"/>
                <a:gd name="T126" fmla="*/ 92 h 9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6" h="92">
                  <a:moveTo>
                    <a:pt x="1" y="81"/>
                  </a:moveTo>
                  <a:lnTo>
                    <a:pt x="3" y="72"/>
                  </a:lnTo>
                  <a:lnTo>
                    <a:pt x="4" y="62"/>
                  </a:lnTo>
                  <a:lnTo>
                    <a:pt x="5" y="52"/>
                  </a:lnTo>
                  <a:lnTo>
                    <a:pt x="9" y="38"/>
                  </a:lnTo>
                  <a:lnTo>
                    <a:pt x="15" y="25"/>
                  </a:lnTo>
                  <a:lnTo>
                    <a:pt x="21" y="12"/>
                  </a:lnTo>
                  <a:lnTo>
                    <a:pt x="22" y="10"/>
                  </a:lnTo>
                  <a:lnTo>
                    <a:pt x="22" y="8"/>
                  </a:lnTo>
                  <a:lnTo>
                    <a:pt x="22" y="6"/>
                  </a:lnTo>
                  <a:lnTo>
                    <a:pt x="23" y="3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3" y="1"/>
                  </a:lnTo>
                  <a:lnTo>
                    <a:pt x="36" y="3"/>
                  </a:lnTo>
                  <a:lnTo>
                    <a:pt x="36" y="7"/>
                  </a:lnTo>
                  <a:lnTo>
                    <a:pt x="36" y="9"/>
                  </a:lnTo>
                  <a:lnTo>
                    <a:pt x="36" y="11"/>
                  </a:lnTo>
                  <a:lnTo>
                    <a:pt x="36" y="13"/>
                  </a:lnTo>
                  <a:lnTo>
                    <a:pt x="27" y="30"/>
                  </a:lnTo>
                  <a:lnTo>
                    <a:pt x="21" y="47"/>
                  </a:lnTo>
                  <a:lnTo>
                    <a:pt x="17" y="66"/>
                  </a:lnTo>
                  <a:lnTo>
                    <a:pt x="17" y="73"/>
                  </a:lnTo>
                  <a:lnTo>
                    <a:pt x="15" y="81"/>
                  </a:lnTo>
                  <a:lnTo>
                    <a:pt x="13" y="88"/>
                  </a:lnTo>
                  <a:lnTo>
                    <a:pt x="10" y="91"/>
                  </a:lnTo>
                  <a:lnTo>
                    <a:pt x="7" y="92"/>
                  </a:lnTo>
                  <a:lnTo>
                    <a:pt x="3" y="91"/>
                  </a:lnTo>
                  <a:lnTo>
                    <a:pt x="1" y="88"/>
                  </a:lnTo>
                  <a:lnTo>
                    <a:pt x="0" y="85"/>
                  </a:lnTo>
                  <a:lnTo>
                    <a:pt x="1" y="8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90" name="Freeform 893"/>
            <p:cNvSpPr>
              <a:spLocks/>
            </p:cNvSpPr>
            <p:nvPr/>
          </p:nvSpPr>
          <p:spPr bwMode="auto">
            <a:xfrm>
              <a:off x="228" y="1585"/>
              <a:ext cx="61" cy="77"/>
            </a:xfrm>
            <a:custGeom>
              <a:avLst/>
              <a:gdLst>
                <a:gd name="T0" fmla="*/ 4 w 61"/>
                <a:gd name="T1" fmla="*/ 63 h 77"/>
                <a:gd name="T2" fmla="*/ 12 w 61"/>
                <a:gd name="T3" fmla="*/ 56 h 77"/>
                <a:gd name="T4" fmla="*/ 18 w 61"/>
                <a:gd name="T5" fmla="*/ 46 h 77"/>
                <a:gd name="T6" fmla="*/ 23 w 61"/>
                <a:gd name="T7" fmla="*/ 37 h 77"/>
                <a:gd name="T8" fmla="*/ 23 w 61"/>
                <a:gd name="T9" fmla="*/ 37 h 77"/>
                <a:gd name="T10" fmla="*/ 31 w 61"/>
                <a:gd name="T11" fmla="*/ 24 h 77"/>
                <a:gd name="T12" fmla="*/ 38 w 61"/>
                <a:gd name="T13" fmla="*/ 13 h 77"/>
                <a:gd name="T14" fmla="*/ 48 w 61"/>
                <a:gd name="T15" fmla="*/ 2 h 77"/>
                <a:gd name="T16" fmla="*/ 48 w 61"/>
                <a:gd name="T17" fmla="*/ 2 h 77"/>
                <a:gd name="T18" fmla="*/ 50 w 61"/>
                <a:gd name="T19" fmla="*/ 0 h 77"/>
                <a:gd name="T20" fmla="*/ 54 w 61"/>
                <a:gd name="T21" fmla="*/ 0 h 77"/>
                <a:gd name="T22" fmla="*/ 57 w 61"/>
                <a:gd name="T23" fmla="*/ 1 h 77"/>
                <a:gd name="T24" fmla="*/ 57 w 61"/>
                <a:gd name="T25" fmla="*/ 1 h 77"/>
                <a:gd name="T26" fmla="*/ 60 w 61"/>
                <a:gd name="T27" fmla="*/ 3 h 77"/>
                <a:gd name="T28" fmla="*/ 61 w 61"/>
                <a:gd name="T29" fmla="*/ 7 h 77"/>
                <a:gd name="T30" fmla="*/ 59 w 61"/>
                <a:gd name="T31" fmla="*/ 10 h 77"/>
                <a:gd name="T32" fmla="*/ 59 w 61"/>
                <a:gd name="T33" fmla="*/ 10 h 77"/>
                <a:gd name="T34" fmla="*/ 50 w 61"/>
                <a:gd name="T35" fmla="*/ 20 h 77"/>
                <a:gd name="T36" fmla="*/ 42 w 61"/>
                <a:gd name="T37" fmla="*/ 31 h 77"/>
                <a:gd name="T38" fmla="*/ 35 w 61"/>
                <a:gd name="T39" fmla="*/ 44 h 77"/>
                <a:gd name="T40" fmla="*/ 35 w 61"/>
                <a:gd name="T41" fmla="*/ 44 h 77"/>
                <a:gd name="T42" fmla="*/ 29 w 61"/>
                <a:gd name="T43" fmla="*/ 56 h 77"/>
                <a:gd name="T44" fmla="*/ 21 w 61"/>
                <a:gd name="T45" fmla="*/ 67 h 77"/>
                <a:gd name="T46" fmla="*/ 10 w 61"/>
                <a:gd name="T47" fmla="*/ 76 h 77"/>
                <a:gd name="T48" fmla="*/ 10 w 61"/>
                <a:gd name="T49" fmla="*/ 76 h 77"/>
                <a:gd name="T50" fmla="*/ 7 w 61"/>
                <a:gd name="T51" fmla="*/ 77 h 77"/>
                <a:gd name="T52" fmla="*/ 3 w 61"/>
                <a:gd name="T53" fmla="*/ 76 h 77"/>
                <a:gd name="T54" fmla="*/ 1 w 61"/>
                <a:gd name="T55" fmla="*/ 73 h 77"/>
                <a:gd name="T56" fmla="*/ 1 w 61"/>
                <a:gd name="T57" fmla="*/ 73 h 77"/>
                <a:gd name="T58" fmla="*/ 0 w 61"/>
                <a:gd name="T59" fmla="*/ 69 h 77"/>
                <a:gd name="T60" fmla="*/ 1 w 61"/>
                <a:gd name="T61" fmla="*/ 66 h 77"/>
                <a:gd name="T62" fmla="*/ 4 w 61"/>
                <a:gd name="T63" fmla="*/ 63 h 77"/>
                <a:gd name="T64" fmla="*/ 4 w 61"/>
                <a:gd name="T65" fmla="*/ 63 h 7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1"/>
                <a:gd name="T100" fmla="*/ 0 h 77"/>
                <a:gd name="T101" fmla="*/ 61 w 61"/>
                <a:gd name="T102" fmla="*/ 77 h 7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1" h="77">
                  <a:moveTo>
                    <a:pt x="4" y="63"/>
                  </a:moveTo>
                  <a:lnTo>
                    <a:pt x="12" y="56"/>
                  </a:lnTo>
                  <a:lnTo>
                    <a:pt x="18" y="46"/>
                  </a:lnTo>
                  <a:lnTo>
                    <a:pt x="23" y="37"/>
                  </a:lnTo>
                  <a:lnTo>
                    <a:pt x="31" y="24"/>
                  </a:lnTo>
                  <a:lnTo>
                    <a:pt x="38" y="13"/>
                  </a:lnTo>
                  <a:lnTo>
                    <a:pt x="48" y="2"/>
                  </a:lnTo>
                  <a:lnTo>
                    <a:pt x="50" y="0"/>
                  </a:lnTo>
                  <a:lnTo>
                    <a:pt x="54" y="0"/>
                  </a:lnTo>
                  <a:lnTo>
                    <a:pt x="57" y="1"/>
                  </a:lnTo>
                  <a:lnTo>
                    <a:pt x="60" y="3"/>
                  </a:lnTo>
                  <a:lnTo>
                    <a:pt x="61" y="7"/>
                  </a:lnTo>
                  <a:lnTo>
                    <a:pt x="59" y="10"/>
                  </a:lnTo>
                  <a:lnTo>
                    <a:pt x="50" y="20"/>
                  </a:lnTo>
                  <a:lnTo>
                    <a:pt x="42" y="31"/>
                  </a:lnTo>
                  <a:lnTo>
                    <a:pt x="35" y="44"/>
                  </a:lnTo>
                  <a:lnTo>
                    <a:pt x="29" y="56"/>
                  </a:lnTo>
                  <a:lnTo>
                    <a:pt x="21" y="67"/>
                  </a:lnTo>
                  <a:lnTo>
                    <a:pt x="10" y="76"/>
                  </a:lnTo>
                  <a:lnTo>
                    <a:pt x="7" y="77"/>
                  </a:lnTo>
                  <a:lnTo>
                    <a:pt x="3" y="76"/>
                  </a:lnTo>
                  <a:lnTo>
                    <a:pt x="1" y="73"/>
                  </a:lnTo>
                  <a:lnTo>
                    <a:pt x="0" y="69"/>
                  </a:lnTo>
                  <a:lnTo>
                    <a:pt x="1" y="66"/>
                  </a:lnTo>
                  <a:lnTo>
                    <a:pt x="4" y="6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91" name="Freeform 894"/>
            <p:cNvSpPr>
              <a:spLocks/>
            </p:cNvSpPr>
            <p:nvPr/>
          </p:nvSpPr>
          <p:spPr bwMode="auto">
            <a:xfrm>
              <a:off x="257" y="1607"/>
              <a:ext cx="45" cy="79"/>
            </a:xfrm>
            <a:custGeom>
              <a:avLst/>
              <a:gdLst>
                <a:gd name="T0" fmla="*/ 2 w 45"/>
                <a:gd name="T1" fmla="*/ 68 h 79"/>
                <a:gd name="T2" fmla="*/ 14 w 45"/>
                <a:gd name="T3" fmla="*/ 48 h 79"/>
                <a:gd name="T4" fmla="*/ 22 w 45"/>
                <a:gd name="T5" fmla="*/ 26 h 79"/>
                <a:gd name="T6" fmla="*/ 32 w 45"/>
                <a:gd name="T7" fmla="*/ 4 h 79"/>
                <a:gd name="T8" fmla="*/ 32 w 45"/>
                <a:gd name="T9" fmla="*/ 4 h 79"/>
                <a:gd name="T10" fmla="*/ 35 w 45"/>
                <a:gd name="T11" fmla="*/ 1 h 79"/>
                <a:gd name="T12" fmla="*/ 38 w 45"/>
                <a:gd name="T13" fmla="*/ 0 h 79"/>
                <a:gd name="T14" fmla="*/ 41 w 45"/>
                <a:gd name="T15" fmla="*/ 1 h 79"/>
                <a:gd name="T16" fmla="*/ 41 w 45"/>
                <a:gd name="T17" fmla="*/ 1 h 79"/>
                <a:gd name="T18" fmla="*/ 44 w 45"/>
                <a:gd name="T19" fmla="*/ 4 h 79"/>
                <a:gd name="T20" fmla="*/ 45 w 45"/>
                <a:gd name="T21" fmla="*/ 7 h 79"/>
                <a:gd name="T22" fmla="*/ 44 w 45"/>
                <a:gd name="T23" fmla="*/ 10 h 79"/>
                <a:gd name="T24" fmla="*/ 44 w 45"/>
                <a:gd name="T25" fmla="*/ 10 h 79"/>
                <a:gd name="T26" fmla="*/ 37 w 45"/>
                <a:gd name="T27" fmla="*/ 24 h 79"/>
                <a:gd name="T28" fmla="*/ 32 w 45"/>
                <a:gd name="T29" fmla="*/ 39 h 79"/>
                <a:gd name="T30" fmla="*/ 26 w 45"/>
                <a:gd name="T31" fmla="*/ 54 h 79"/>
                <a:gd name="T32" fmla="*/ 26 w 45"/>
                <a:gd name="T33" fmla="*/ 54 h 79"/>
                <a:gd name="T34" fmla="*/ 23 w 45"/>
                <a:gd name="T35" fmla="*/ 62 h 79"/>
                <a:gd name="T36" fmla="*/ 18 w 45"/>
                <a:gd name="T37" fmla="*/ 70 h 79"/>
                <a:gd name="T38" fmla="*/ 12 w 45"/>
                <a:gd name="T39" fmla="*/ 77 h 79"/>
                <a:gd name="T40" fmla="*/ 12 w 45"/>
                <a:gd name="T41" fmla="*/ 77 h 79"/>
                <a:gd name="T42" fmla="*/ 9 w 45"/>
                <a:gd name="T43" fmla="*/ 79 h 79"/>
                <a:gd name="T44" fmla="*/ 5 w 45"/>
                <a:gd name="T45" fmla="*/ 79 h 79"/>
                <a:gd name="T46" fmla="*/ 2 w 45"/>
                <a:gd name="T47" fmla="*/ 78 h 79"/>
                <a:gd name="T48" fmla="*/ 2 w 45"/>
                <a:gd name="T49" fmla="*/ 78 h 79"/>
                <a:gd name="T50" fmla="*/ 0 w 45"/>
                <a:gd name="T51" fmla="*/ 75 h 79"/>
                <a:gd name="T52" fmla="*/ 0 w 45"/>
                <a:gd name="T53" fmla="*/ 71 h 79"/>
                <a:gd name="T54" fmla="*/ 2 w 45"/>
                <a:gd name="T55" fmla="*/ 68 h 79"/>
                <a:gd name="T56" fmla="*/ 2 w 45"/>
                <a:gd name="T57" fmla="*/ 68 h 7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5"/>
                <a:gd name="T88" fmla="*/ 0 h 79"/>
                <a:gd name="T89" fmla="*/ 45 w 45"/>
                <a:gd name="T90" fmla="*/ 79 h 7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5" h="79">
                  <a:moveTo>
                    <a:pt x="2" y="68"/>
                  </a:moveTo>
                  <a:lnTo>
                    <a:pt x="14" y="48"/>
                  </a:lnTo>
                  <a:lnTo>
                    <a:pt x="22" y="26"/>
                  </a:lnTo>
                  <a:lnTo>
                    <a:pt x="32" y="4"/>
                  </a:lnTo>
                  <a:lnTo>
                    <a:pt x="35" y="1"/>
                  </a:lnTo>
                  <a:lnTo>
                    <a:pt x="38" y="0"/>
                  </a:lnTo>
                  <a:lnTo>
                    <a:pt x="41" y="1"/>
                  </a:lnTo>
                  <a:lnTo>
                    <a:pt x="44" y="4"/>
                  </a:lnTo>
                  <a:lnTo>
                    <a:pt x="45" y="7"/>
                  </a:lnTo>
                  <a:lnTo>
                    <a:pt x="44" y="10"/>
                  </a:lnTo>
                  <a:lnTo>
                    <a:pt x="37" y="24"/>
                  </a:lnTo>
                  <a:lnTo>
                    <a:pt x="32" y="39"/>
                  </a:lnTo>
                  <a:lnTo>
                    <a:pt x="26" y="54"/>
                  </a:lnTo>
                  <a:lnTo>
                    <a:pt x="23" y="62"/>
                  </a:lnTo>
                  <a:lnTo>
                    <a:pt x="18" y="70"/>
                  </a:lnTo>
                  <a:lnTo>
                    <a:pt x="12" y="77"/>
                  </a:lnTo>
                  <a:lnTo>
                    <a:pt x="9" y="79"/>
                  </a:lnTo>
                  <a:lnTo>
                    <a:pt x="5" y="79"/>
                  </a:lnTo>
                  <a:lnTo>
                    <a:pt x="2" y="78"/>
                  </a:lnTo>
                  <a:lnTo>
                    <a:pt x="0" y="75"/>
                  </a:lnTo>
                  <a:lnTo>
                    <a:pt x="0" y="71"/>
                  </a:lnTo>
                  <a:lnTo>
                    <a:pt x="2" y="6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92" name="Freeform 895"/>
            <p:cNvSpPr>
              <a:spLocks/>
            </p:cNvSpPr>
            <p:nvPr/>
          </p:nvSpPr>
          <p:spPr bwMode="auto">
            <a:xfrm>
              <a:off x="263" y="1626"/>
              <a:ext cx="63" cy="72"/>
            </a:xfrm>
            <a:custGeom>
              <a:avLst/>
              <a:gdLst>
                <a:gd name="T0" fmla="*/ 3 w 63"/>
                <a:gd name="T1" fmla="*/ 59 h 72"/>
                <a:gd name="T2" fmla="*/ 11 w 63"/>
                <a:gd name="T3" fmla="*/ 53 h 72"/>
                <a:gd name="T4" fmla="*/ 18 w 63"/>
                <a:gd name="T5" fmla="*/ 46 h 72"/>
                <a:gd name="T6" fmla="*/ 23 w 63"/>
                <a:gd name="T7" fmla="*/ 37 h 72"/>
                <a:gd name="T8" fmla="*/ 23 w 63"/>
                <a:gd name="T9" fmla="*/ 37 h 72"/>
                <a:gd name="T10" fmla="*/ 25 w 63"/>
                <a:gd name="T11" fmla="*/ 35 h 72"/>
                <a:gd name="T12" fmla="*/ 27 w 63"/>
                <a:gd name="T13" fmla="*/ 33 h 72"/>
                <a:gd name="T14" fmla="*/ 29 w 63"/>
                <a:gd name="T15" fmla="*/ 32 h 72"/>
                <a:gd name="T16" fmla="*/ 29 w 63"/>
                <a:gd name="T17" fmla="*/ 32 h 72"/>
                <a:gd name="T18" fmla="*/ 34 w 63"/>
                <a:gd name="T19" fmla="*/ 24 h 72"/>
                <a:gd name="T20" fmla="*/ 39 w 63"/>
                <a:gd name="T21" fmla="*/ 16 h 72"/>
                <a:gd name="T22" fmla="*/ 45 w 63"/>
                <a:gd name="T23" fmla="*/ 8 h 72"/>
                <a:gd name="T24" fmla="*/ 45 w 63"/>
                <a:gd name="T25" fmla="*/ 8 h 72"/>
                <a:gd name="T26" fmla="*/ 47 w 63"/>
                <a:gd name="T27" fmla="*/ 6 h 72"/>
                <a:gd name="T28" fmla="*/ 49 w 63"/>
                <a:gd name="T29" fmla="*/ 4 h 72"/>
                <a:gd name="T30" fmla="*/ 51 w 63"/>
                <a:gd name="T31" fmla="*/ 2 h 72"/>
                <a:gd name="T32" fmla="*/ 51 w 63"/>
                <a:gd name="T33" fmla="*/ 2 h 72"/>
                <a:gd name="T34" fmla="*/ 51 w 63"/>
                <a:gd name="T35" fmla="*/ 2 h 72"/>
                <a:gd name="T36" fmla="*/ 51 w 63"/>
                <a:gd name="T37" fmla="*/ 3 h 72"/>
                <a:gd name="T38" fmla="*/ 50 w 63"/>
                <a:gd name="T39" fmla="*/ 3 h 72"/>
                <a:gd name="T40" fmla="*/ 50 w 63"/>
                <a:gd name="T41" fmla="*/ 3 h 72"/>
                <a:gd name="T42" fmla="*/ 53 w 63"/>
                <a:gd name="T43" fmla="*/ 0 h 72"/>
                <a:gd name="T44" fmla="*/ 56 w 63"/>
                <a:gd name="T45" fmla="*/ 0 h 72"/>
                <a:gd name="T46" fmla="*/ 60 w 63"/>
                <a:gd name="T47" fmla="*/ 1 h 72"/>
                <a:gd name="T48" fmla="*/ 60 w 63"/>
                <a:gd name="T49" fmla="*/ 1 h 72"/>
                <a:gd name="T50" fmla="*/ 63 w 63"/>
                <a:gd name="T51" fmla="*/ 4 h 72"/>
                <a:gd name="T52" fmla="*/ 63 w 63"/>
                <a:gd name="T53" fmla="*/ 7 h 72"/>
                <a:gd name="T54" fmla="*/ 62 w 63"/>
                <a:gd name="T55" fmla="*/ 10 h 72"/>
                <a:gd name="T56" fmla="*/ 62 w 63"/>
                <a:gd name="T57" fmla="*/ 10 h 72"/>
                <a:gd name="T58" fmla="*/ 60 w 63"/>
                <a:gd name="T59" fmla="*/ 13 h 72"/>
                <a:gd name="T60" fmla="*/ 57 w 63"/>
                <a:gd name="T61" fmla="*/ 15 h 72"/>
                <a:gd name="T62" fmla="*/ 55 w 63"/>
                <a:gd name="T63" fmla="*/ 17 h 72"/>
                <a:gd name="T64" fmla="*/ 55 w 63"/>
                <a:gd name="T65" fmla="*/ 17 h 72"/>
                <a:gd name="T66" fmla="*/ 48 w 63"/>
                <a:gd name="T67" fmla="*/ 27 h 72"/>
                <a:gd name="T68" fmla="*/ 42 w 63"/>
                <a:gd name="T69" fmla="*/ 37 h 72"/>
                <a:gd name="T70" fmla="*/ 34 w 63"/>
                <a:gd name="T71" fmla="*/ 46 h 72"/>
                <a:gd name="T72" fmla="*/ 34 w 63"/>
                <a:gd name="T73" fmla="*/ 46 h 72"/>
                <a:gd name="T74" fmla="*/ 28 w 63"/>
                <a:gd name="T75" fmla="*/ 55 h 72"/>
                <a:gd name="T76" fmla="*/ 20 w 63"/>
                <a:gd name="T77" fmla="*/ 63 h 72"/>
                <a:gd name="T78" fmla="*/ 11 w 63"/>
                <a:gd name="T79" fmla="*/ 71 h 72"/>
                <a:gd name="T80" fmla="*/ 11 w 63"/>
                <a:gd name="T81" fmla="*/ 71 h 72"/>
                <a:gd name="T82" fmla="*/ 8 w 63"/>
                <a:gd name="T83" fmla="*/ 72 h 72"/>
                <a:gd name="T84" fmla="*/ 5 w 63"/>
                <a:gd name="T85" fmla="*/ 72 h 72"/>
                <a:gd name="T86" fmla="*/ 2 w 63"/>
                <a:gd name="T87" fmla="*/ 69 h 72"/>
                <a:gd name="T88" fmla="*/ 2 w 63"/>
                <a:gd name="T89" fmla="*/ 69 h 72"/>
                <a:gd name="T90" fmla="*/ 0 w 63"/>
                <a:gd name="T91" fmla="*/ 66 h 72"/>
                <a:gd name="T92" fmla="*/ 1 w 63"/>
                <a:gd name="T93" fmla="*/ 62 h 72"/>
                <a:gd name="T94" fmla="*/ 3 w 63"/>
                <a:gd name="T95" fmla="*/ 59 h 72"/>
                <a:gd name="T96" fmla="*/ 3 w 63"/>
                <a:gd name="T97" fmla="*/ 59 h 7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3"/>
                <a:gd name="T148" fmla="*/ 0 h 72"/>
                <a:gd name="T149" fmla="*/ 63 w 63"/>
                <a:gd name="T150" fmla="*/ 72 h 7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3" h="72">
                  <a:moveTo>
                    <a:pt x="3" y="59"/>
                  </a:moveTo>
                  <a:lnTo>
                    <a:pt x="11" y="53"/>
                  </a:lnTo>
                  <a:lnTo>
                    <a:pt x="18" y="46"/>
                  </a:lnTo>
                  <a:lnTo>
                    <a:pt x="23" y="37"/>
                  </a:lnTo>
                  <a:lnTo>
                    <a:pt x="25" y="35"/>
                  </a:lnTo>
                  <a:lnTo>
                    <a:pt x="27" y="33"/>
                  </a:lnTo>
                  <a:lnTo>
                    <a:pt x="29" y="32"/>
                  </a:lnTo>
                  <a:lnTo>
                    <a:pt x="34" y="24"/>
                  </a:lnTo>
                  <a:lnTo>
                    <a:pt x="39" y="16"/>
                  </a:lnTo>
                  <a:lnTo>
                    <a:pt x="45" y="8"/>
                  </a:lnTo>
                  <a:lnTo>
                    <a:pt x="47" y="6"/>
                  </a:lnTo>
                  <a:lnTo>
                    <a:pt x="49" y="4"/>
                  </a:lnTo>
                  <a:lnTo>
                    <a:pt x="51" y="2"/>
                  </a:lnTo>
                  <a:lnTo>
                    <a:pt x="51" y="3"/>
                  </a:lnTo>
                  <a:lnTo>
                    <a:pt x="50" y="3"/>
                  </a:lnTo>
                  <a:lnTo>
                    <a:pt x="53" y="0"/>
                  </a:lnTo>
                  <a:lnTo>
                    <a:pt x="56" y="0"/>
                  </a:lnTo>
                  <a:lnTo>
                    <a:pt x="60" y="1"/>
                  </a:lnTo>
                  <a:lnTo>
                    <a:pt x="63" y="4"/>
                  </a:lnTo>
                  <a:lnTo>
                    <a:pt x="63" y="7"/>
                  </a:lnTo>
                  <a:lnTo>
                    <a:pt x="62" y="10"/>
                  </a:lnTo>
                  <a:lnTo>
                    <a:pt x="60" y="13"/>
                  </a:lnTo>
                  <a:lnTo>
                    <a:pt x="57" y="15"/>
                  </a:lnTo>
                  <a:lnTo>
                    <a:pt x="55" y="17"/>
                  </a:lnTo>
                  <a:lnTo>
                    <a:pt x="48" y="27"/>
                  </a:lnTo>
                  <a:lnTo>
                    <a:pt x="42" y="37"/>
                  </a:lnTo>
                  <a:lnTo>
                    <a:pt x="34" y="46"/>
                  </a:lnTo>
                  <a:lnTo>
                    <a:pt x="28" y="55"/>
                  </a:lnTo>
                  <a:lnTo>
                    <a:pt x="20" y="63"/>
                  </a:lnTo>
                  <a:lnTo>
                    <a:pt x="11" y="71"/>
                  </a:lnTo>
                  <a:lnTo>
                    <a:pt x="8" y="72"/>
                  </a:lnTo>
                  <a:lnTo>
                    <a:pt x="5" y="72"/>
                  </a:lnTo>
                  <a:lnTo>
                    <a:pt x="2" y="69"/>
                  </a:lnTo>
                  <a:lnTo>
                    <a:pt x="0" y="66"/>
                  </a:lnTo>
                  <a:lnTo>
                    <a:pt x="1" y="62"/>
                  </a:lnTo>
                  <a:lnTo>
                    <a:pt x="3" y="5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93" name="Freeform 896"/>
            <p:cNvSpPr>
              <a:spLocks/>
            </p:cNvSpPr>
            <p:nvPr/>
          </p:nvSpPr>
          <p:spPr bwMode="auto">
            <a:xfrm>
              <a:off x="284" y="1650"/>
              <a:ext cx="57" cy="79"/>
            </a:xfrm>
            <a:custGeom>
              <a:avLst/>
              <a:gdLst>
                <a:gd name="T0" fmla="*/ 0 w 57"/>
                <a:gd name="T1" fmla="*/ 70 h 79"/>
                <a:gd name="T2" fmla="*/ 5 w 57"/>
                <a:gd name="T3" fmla="*/ 57 h 79"/>
                <a:gd name="T4" fmla="*/ 12 w 57"/>
                <a:gd name="T5" fmla="*/ 43 h 79"/>
                <a:gd name="T6" fmla="*/ 19 w 57"/>
                <a:gd name="T7" fmla="*/ 30 h 79"/>
                <a:gd name="T8" fmla="*/ 19 w 57"/>
                <a:gd name="T9" fmla="*/ 30 h 79"/>
                <a:gd name="T10" fmla="*/ 28 w 57"/>
                <a:gd name="T11" fmla="*/ 22 h 79"/>
                <a:gd name="T12" fmla="*/ 37 w 57"/>
                <a:gd name="T13" fmla="*/ 13 h 79"/>
                <a:gd name="T14" fmla="*/ 45 w 57"/>
                <a:gd name="T15" fmla="*/ 3 h 79"/>
                <a:gd name="T16" fmla="*/ 45 w 57"/>
                <a:gd name="T17" fmla="*/ 3 h 79"/>
                <a:gd name="T18" fmla="*/ 48 w 57"/>
                <a:gd name="T19" fmla="*/ 1 h 79"/>
                <a:gd name="T20" fmla="*/ 51 w 57"/>
                <a:gd name="T21" fmla="*/ 0 h 79"/>
                <a:gd name="T22" fmla="*/ 55 w 57"/>
                <a:gd name="T23" fmla="*/ 2 h 79"/>
                <a:gd name="T24" fmla="*/ 55 w 57"/>
                <a:gd name="T25" fmla="*/ 2 h 79"/>
                <a:gd name="T26" fmla="*/ 57 w 57"/>
                <a:gd name="T27" fmla="*/ 5 h 79"/>
                <a:gd name="T28" fmla="*/ 57 w 57"/>
                <a:gd name="T29" fmla="*/ 9 h 79"/>
                <a:gd name="T30" fmla="*/ 55 w 57"/>
                <a:gd name="T31" fmla="*/ 12 h 79"/>
                <a:gd name="T32" fmla="*/ 55 w 57"/>
                <a:gd name="T33" fmla="*/ 12 h 79"/>
                <a:gd name="T34" fmla="*/ 47 w 57"/>
                <a:gd name="T35" fmla="*/ 22 h 79"/>
                <a:gd name="T36" fmla="*/ 38 w 57"/>
                <a:gd name="T37" fmla="*/ 32 h 79"/>
                <a:gd name="T38" fmla="*/ 28 w 57"/>
                <a:gd name="T39" fmla="*/ 41 h 79"/>
                <a:gd name="T40" fmla="*/ 28 w 57"/>
                <a:gd name="T41" fmla="*/ 41 h 79"/>
                <a:gd name="T42" fmla="*/ 23 w 57"/>
                <a:gd name="T43" fmla="*/ 52 h 79"/>
                <a:gd name="T44" fmla="*/ 17 w 57"/>
                <a:gd name="T45" fmla="*/ 63 h 79"/>
                <a:gd name="T46" fmla="*/ 13 w 57"/>
                <a:gd name="T47" fmla="*/ 75 h 79"/>
                <a:gd name="T48" fmla="*/ 13 w 57"/>
                <a:gd name="T49" fmla="*/ 75 h 79"/>
                <a:gd name="T50" fmla="*/ 11 w 57"/>
                <a:gd name="T51" fmla="*/ 78 h 79"/>
                <a:gd name="T52" fmla="*/ 8 w 57"/>
                <a:gd name="T53" fmla="*/ 79 h 79"/>
                <a:gd name="T54" fmla="*/ 4 w 57"/>
                <a:gd name="T55" fmla="*/ 79 h 79"/>
                <a:gd name="T56" fmla="*/ 4 w 57"/>
                <a:gd name="T57" fmla="*/ 79 h 79"/>
                <a:gd name="T58" fmla="*/ 1 w 57"/>
                <a:gd name="T59" fmla="*/ 77 h 79"/>
                <a:gd name="T60" fmla="*/ 0 w 57"/>
                <a:gd name="T61" fmla="*/ 74 h 79"/>
                <a:gd name="T62" fmla="*/ 0 w 57"/>
                <a:gd name="T63" fmla="*/ 70 h 79"/>
                <a:gd name="T64" fmla="*/ 0 w 57"/>
                <a:gd name="T65" fmla="*/ 70 h 7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7"/>
                <a:gd name="T100" fmla="*/ 0 h 79"/>
                <a:gd name="T101" fmla="*/ 57 w 57"/>
                <a:gd name="T102" fmla="*/ 79 h 7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7" h="79">
                  <a:moveTo>
                    <a:pt x="0" y="70"/>
                  </a:moveTo>
                  <a:lnTo>
                    <a:pt x="5" y="57"/>
                  </a:lnTo>
                  <a:lnTo>
                    <a:pt x="12" y="43"/>
                  </a:lnTo>
                  <a:lnTo>
                    <a:pt x="19" y="30"/>
                  </a:lnTo>
                  <a:lnTo>
                    <a:pt x="28" y="22"/>
                  </a:lnTo>
                  <a:lnTo>
                    <a:pt x="37" y="13"/>
                  </a:lnTo>
                  <a:lnTo>
                    <a:pt x="45" y="3"/>
                  </a:lnTo>
                  <a:lnTo>
                    <a:pt x="48" y="1"/>
                  </a:lnTo>
                  <a:lnTo>
                    <a:pt x="51" y="0"/>
                  </a:lnTo>
                  <a:lnTo>
                    <a:pt x="55" y="2"/>
                  </a:lnTo>
                  <a:lnTo>
                    <a:pt x="57" y="5"/>
                  </a:lnTo>
                  <a:lnTo>
                    <a:pt x="57" y="9"/>
                  </a:lnTo>
                  <a:lnTo>
                    <a:pt x="55" y="12"/>
                  </a:lnTo>
                  <a:lnTo>
                    <a:pt x="47" y="22"/>
                  </a:lnTo>
                  <a:lnTo>
                    <a:pt x="38" y="32"/>
                  </a:lnTo>
                  <a:lnTo>
                    <a:pt x="28" y="41"/>
                  </a:lnTo>
                  <a:lnTo>
                    <a:pt x="23" y="52"/>
                  </a:lnTo>
                  <a:lnTo>
                    <a:pt x="17" y="63"/>
                  </a:lnTo>
                  <a:lnTo>
                    <a:pt x="13" y="75"/>
                  </a:lnTo>
                  <a:lnTo>
                    <a:pt x="11" y="78"/>
                  </a:lnTo>
                  <a:lnTo>
                    <a:pt x="8" y="79"/>
                  </a:lnTo>
                  <a:lnTo>
                    <a:pt x="4" y="79"/>
                  </a:lnTo>
                  <a:lnTo>
                    <a:pt x="1" y="77"/>
                  </a:lnTo>
                  <a:lnTo>
                    <a:pt x="0" y="74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94" name="Freeform 897"/>
            <p:cNvSpPr>
              <a:spLocks/>
            </p:cNvSpPr>
            <p:nvPr/>
          </p:nvSpPr>
          <p:spPr bwMode="auto">
            <a:xfrm>
              <a:off x="295" y="1673"/>
              <a:ext cx="70" cy="64"/>
            </a:xfrm>
            <a:custGeom>
              <a:avLst/>
              <a:gdLst>
                <a:gd name="T0" fmla="*/ 2 w 70"/>
                <a:gd name="T1" fmla="*/ 53 h 64"/>
                <a:gd name="T2" fmla="*/ 20 w 70"/>
                <a:gd name="T3" fmla="*/ 36 h 64"/>
                <a:gd name="T4" fmla="*/ 37 w 70"/>
                <a:gd name="T5" fmla="*/ 18 h 64"/>
                <a:gd name="T6" fmla="*/ 55 w 70"/>
                <a:gd name="T7" fmla="*/ 1 h 64"/>
                <a:gd name="T8" fmla="*/ 55 w 70"/>
                <a:gd name="T9" fmla="*/ 1 h 64"/>
                <a:gd name="T10" fmla="*/ 57 w 70"/>
                <a:gd name="T11" fmla="*/ 1 h 64"/>
                <a:gd name="T12" fmla="*/ 59 w 70"/>
                <a:gd name="T13" fmla="*/ 0 h 64"/>
                <a:gd name="T14" fmla="*/ 61 w 70"/>
                <a:gd name="T15" fmla="*/ 0 h 64"/>
                <a:gd name="T16" fmla="*/ 61 w 70"/>
                <a:gd name="T17" fmla="*/ 0 h 64"/>
                <a:gd name="T18" fmla="*/ 65 w 70"/>
                <a:gd name="T19" fmla="*/ 0 h 64"/>
                <a:gd name="T20" fmla="*/ 68 w 70"/>
                <a:gd name="T21" fmla="*/ 1 h 64"/>
                <a:gd name="T22" fmla="*/ 70 w 70"/>
                <a:gd name="T23" fmla="*/ 4 h 64"/>
                <a:gd name="T24" fmla="*/ 70 w 70"/>
                <a:gd name="T25" fmla="*/ 4 h 64"/>
                <a:gd name="T26" fmla="*/ 70 w 70"/>
                <a:gd name="T27" fmla="*/ 8 h 64"/>
                <a:gd name="T28" fmla="*/ 69 w 70"/>
                <a:gd name="T29" fmla="*/ 11 h 64"/>
                <a:gd name="T30" fmla="*/ 65 w 70"/>
                <a:gd name="T31" fmla="*/ 13 h 64"/>
                <a:gd name="T32" fmla="*/ 65 w 70"/>
                <a:gd name="T33" fmla="*/ 13 h 64"/>
                <a:gd name="T34" fmla="*/ 64 w 70"/>
                <a:gd name="T35" fmla="*/ 13 h 64"/>
                <a:gd name="T36" fmla="*/ 62 w 70"/>
                <a:gd name="T37" fmla="*/ 13 h 64"/>
                <a:gd name="T38" fmla="*/ 61 w 70"/>
                <a:gd name="T39" fmla="*/ 14 h 64"/>
                <a:gd name="T40" fmla="*/ 61 w 70"/>
                <a:gd name="T41" fmla="*/ 14 h 64"/>
                <a:gd name="T42" fmla="*/ 45 w 70"/>
                <a:gd name="T43" fmla="*/ 30 h 64"/>
                <a:gd name="T44" fmla="*/ 28 w 70"/>
                <a:gd name="T45" fmla="*/ 47 h 64"/>
                <a:gd name="T46" fmla="*/ 12 w 70"/>
                <a:gd name="T47" fmla="*/ 63 h 64"/>
                <a:gd name="T48" fmla="*/ 12 w 70"/>
                <a:gd name="T49" fmla="*/ 63 h 64"/>
                <a:gd name="T50" fmla="*/ 9 w 70"/>
                <a:gd name="T51" fmla="*/ 64 h 64"/>
                <a:gd name="T52" fmla="*/ 5 w 70"/>
                <a:gd name="T53" fmla="*/ 64 h 64"/>
                <a:gd name="T54" fmla="*/ 2 w 70"/>
                <a:gd name="T55" fmla="*/ 63 h 64"/>
                <a:gd name="T56" fmla="*/ 2 w 70"/>
                <a:gd name="T57" fmla="*/ 63 h 64"/>
                <a:gd name="T58" fmla="*/ 0 w 70"/>
                <a:gd name="T59" fmla="*/ 60 h 64"/>
                <a:gd name="T60" fmla="*/ 1 w 70"/>
                <a:gd name="T61" fmla="*/ 56 h 64"/>
                <a:gd name="T62" fmla="*/ 2 w 70"/>
                <a:gd name="T63" fmla="*/ 53 h 64"/>
                <a:gd name="T64" fmla="*/ 2 w 70"/>
                <a:gd name="T65" fmla="*/ 53 h 6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0"/>
                <a:gd name="T100" fmla="*/ 0 h 64"/>
                <a:gd name="T101" fmla="*/ 70 w 70"/>
                <a:gd name="T102" fmla="*/ 64 h 6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0" h="64">
                  <a:moveTo>
                    <a:pt x="2" y="53"/>
                  </a:moveTo>
                  <a:lnTo>
                    <a:pt x="20" y="36"/>
                  </a:lnTo>
                  <a:lnTo>
                    <a:pt x="37" y="18"/>
                  </a:lnTo>
                  <a:lnTo>
                    <a:pt x="55" y="1"/>
                  </a:lnTo>
                  <a:lnTo>
                    <a:pt x="57" y="1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5" y="0"/>
                  </a:lnTo>
                  <a:lnTo>
                    <a:pt x="68" y="1"/>
                  </a:lnTo>
                  <a:lnTo>
                    <a:pt x="70" y="4"/>
                  </a:lnTo>
                  <a:lnTo>
                    <a:pt x="70" y="8"/>
                  </a:lnTo>
                  <a:lnTo>
                    <a:pt x="69" y="11"/>
                  </a:lnTo>
                  <a:lnTo>
                    <a:pt x="65" y="13"/>
                  </a:lnTo>
                  <a:lnTo>
                    <a:pt x="64" y="13"/>
                  </a:lnTo>
                  <a:lnTo>
                    <a:pt x="62" y="13"/>
                  </a:lnTo>
                  <a:lnTo>
                    <a:pt x="61" y="14"/>
                  </a:lnTo>
                  <a:lnTo>
                    <a:pt x="45" y="30"/>
                  </a:lnTo>
                  <a:lnTo>
                    <a:pt x="28" y="47"/>
                  </a:lnTo>
                  <a:lnTo>
                    <a:pt x="12" y="63"/>
                  </a:lnTo>
                  <a:lnTo>
                    <a:pt x="9" y="64"/>
                  </a:lnTo>
                  <a:lnTo>
                    <a:pt x="5" y="64"/>
                  </a:lnTo>
                  <a:lnTo>
                    <a:pt x="2" y="63"/>
                  </a:lnTo>
                  <a:lnTo>
                    <a:pt x="0" y="60"/>
                  </a:lnTo>
                  <a:lnTo>
                    <a:pt x="1" y="56"/>
                  </a:lnTo>
                  <a:lnTo>
                    <a:pt x="2" y="5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95" name="Freeform 898"/>
            <p:cNvSpPr>
              <a:spLocks/>
            </p:cNvSpPr>
            <p:nvPr/>
          </p:nvSpPr>
          <p:spPr bwMode="auto">
            <a:xfrm>
              <a:off x="320" y="1690"/>
              <a:ext cx="59" cy="77"/>
            </a:xfrm>
            <a:custGeom>
              <a:avLst/>
              <a:gdLst>
                <a:gd name="T0" fmla="*/ 1 w 59"/>
                <a:gd name="T1" fmla="*/ 67 h 77"/>
                <a:gd name="T2" fmla="*/ 14 w 59"/>
                <a:gd name="T3" fmla="*/ 44 h 77"/>
                <a:gd name="T4" fmla="*/ 29 w 59"/>
                <a:gd name="T5" fmla="*/ 21 h 77"/>
                <a:gd name="T6" fmla="*/ 47 w 59"/>
                <a:gd name="T7" fmla="*/ 1 h 77"/>
                <a:gd name="T8" fmla="*/ 47 w 59"/>
                <a:gd name="T9" fmla="*/ 1 h 77"/>
                <a:gd name="T10" fmla="*/ 50 w 59"/>
                <a:gd name="T11" fmla="*/ 0 h 77"/>
                <a:gd name="T12" fmla="*/ 54 w 59"/>
                <a:gd name="T13" fmla="*/ 0 h 77"/>
                <a:gd name="T14" fmla="*/ 57 w 59"/>
                <a:gd name="T15" fmla="*/ 1 h 77"/>
                <a:gd name="T16" fmla="*/ 57 w 59"/>
                <a:gd name="T17" fmla="*/ 1 h 77"/>
                <a:gd name="T18" fmla="*/ 59 w 59"/>
                <a:gd name="T19" fmla="*/ 5 h 77"/>
                <a:gd name="T20" fmla="*/ 59 w 59"/>
                <a:gd name="T21" fmla="*/ 8 h 77"/>
                <a:gd name="T22" fmla="*/ 57 w 59"/>
                <a:gd name="T23" fmla="*/ 11 h 77"/>
                <a:gd name="T24" fmla="*/ 57 w 59"/>
                <a:gd name="T25" fmla="*/ 11 h 77"/>
                <a:gd name="T26" fmla="*/ 40 w 59"/>
                <a:gd name="T27" fmla="*/ 30 h 77"/>
                <a:gd name="T28" fmla="*/ 25 w 59"/>
                <a:gd name="T29" fmla="*/ 51 h 77"/>
                <a:gd name="T30" fmla="*/ 14 w 59"/>
                <a:gd name="T31" fmla="*/ 73 h 77"/>
                <a:gd name="T32" fmla="*/ 14 w 59"/>
                <a:gd name="T33" fmla="*/ 73 h 77"/>
                <a:gd name="T34" fmla="*/ 11 w 59"/>
                <a:gd name="T35" fmla="*/ 76 h 77"/>
                <a:gd name="T36" fmla="*/ 8 w 59"/>
                <a:gd name="T37" fmla="*/ 77 h 77"/>
                <a:gd name="T38" fmla="*/ 4 w 59"/>
                <a:gd name="T39" fmla="*/ 76 h 77"/>
                <a:gd name="T40" fmla="*/ 4 w 59"/>
                <a:gd name="T41" fmla="*/ 76 h 77"/>
                <a:gd name="T42" fmla="*/ 1 w 59"/>
                <a:gd name="T43" fmla="*/ 74 h 77"/>
                <a:gd name="T44" fmla="*/ 0 w 59"/>
                <a:gd name="T45" fmla="*/ 71 h 77"/>
                <a:gd name="T46" fmla="*/ 1 w 59"/>
                <a:gd name="T47" fmla="*/ 67 h 77"/>
                <a:gd name="T48" fmla="*/ 1 w 59"/>
                <a:gd name="T49" fmla="*/ 67 h 7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9"/>
                <a:gd name="T76" fmla="*/ 0 h 77"/>
                <a:gd name="T77" fmla="*/ 59 w 59"/>
                <a:gd name="T78" fmla="*/ 77 h 7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9" h="77">
                  <a:moveTo>
                    <a:pt x="1" y="67"/>
                  </a:moveTo>
                  <a:lnTo>
                    <a:pt x="14" y="44"/>
                  </a:lnTo>
                  <a:lnTo>
                    <a:pt x="29" y="21"/>
                  </a:lnTo>
                  <a:lnTo>
                    <a:pt x="47" y="1"/>
                  </a:lnTo>
                  <a:lnTo>
                    <a:pt x="50" y="0"/>
                  </a:lnTo>
                  <a:lnTo>
                    <a:pt x="54" y="0"/>
                  </a:lnTo>
                  <a:lnTo>
                    <a:pt x="57" y="1"/>
                  </a:lnTo>
                  <a:lnTo>
                    <a:pt x="59" y="5"/>
                  </a:lnTo>
                  <a:lnTo>
                    <a:pt x="59" y="8"/>
                  </a:lnTo>
                  <a:lnTo>
                    <a:pt x="57" y="11"/>
                  </a:lnTo>
                  <a:lnTo>
                    <a:pt x="40" y="30"/>
                  </a:lnTo>
                  <a:lnTo>
                    <a:pt x="25" y="51"/>
                  </a:lnTo>
                  <a:lnTo>
                    <a:pt x="14" y="73"/>
                  </a:lnTo>
                  <a:lnTo>
                    <a:pt x="11" y="76"/>
                  </a:lnTo>
                  <a:lnTo>
                    <a:pt x="8" y="77"/>
                  </a:lnTo>
                  <a:lnTo>
                    <a:pt x="4" y="76"/>
                  </a:lnTo>
                  <a:lnTo>
                    <a:pt x="1" y="74"/>
                  </a:lnTo>
                  <a:lnTo>
                    <a:pt x="0" y="71"/>
                  </a:lnTo>
                  <a:lnTo>
                    <a:pt x="1" y="6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96" name="Freeform 899"/>
            <p:cNvSpPr>
              <a:spLocks/>
            </p:cNvSpPr>
            <p:nvPr/>
          </p:nvSpPr>
          <p:spPr bwMode="auto">
            <a:xfrm>
              <a:off x="328" y="1707"/>
              <a:ext cx="68" cy="66"/>
            </a:xfrm>
            <a:custGeom>
              <a:avLst/>
              <a:gdLst>
                <a:gd name="T0" fmla="*/ 5 w 68"/>
                <a:gd name="T1" fmla="*/ 53 h 66"/>
                <a:gd name="T2" fmla="*/ 6 w 68"/>
                <a:gd name="T3" fmla="*/ 52 h 66"/>
                <a:gd name="T4" fmla="*/ 7 w 68"/>
                <a:gd name="T5" fmla="*/ 52 h 66"/>
                <a:gd name="T6" fmla="*/ 8 w 68"/>
                <a:gd name="T7" fmla="*/ 51 h 66"/>
                <a:gd name="T8" fmla="*/ 8 w 68"/>
                <a:gd name="T9" fmla="*/ 51 h 66"/>
                <a:gd name="T10" fmla="*/ 13 w 68"/>
                <a:gd name="T11" fmla="*/ 44 h 66"/>
                <a:gd name="T12" fmla="*/ 17 w 68"/>
                <a:gd name="T13" fmla="*/ 38 h 66"/>
                <a:gd name="T14" fmla="*/ 22 w 68"/>
                <a:gd name="T15" fmla="*/ 31 h 66"/>
                <a:gd name="T16" fmla="*/ 22 w 68"/>
                <a:gd name="T17" fmla="*/ 31 h 66"/>
                <a:gd name="T18" fmla="*/ 27 w 68"/>
                <a:gd name="T19" fmla="*/ 24 h 66"/>
                <a:gd name="T20" fmla="*/ 33 w 68"/>
                <a:gd name="T21" fmla="*/ 18 h 66"/>
                <a:gd name="T22" fmla="*/ 40 w 68"/>
                <a:gd name="T23" fmla="*/ 12 h 66"/>
                <a:gd name="T24" fmla="*/ 40 w 68"/>
                <a:gd name="T25" fmla="*/ 12 h 66"/>
                <a:gd name="T26" fmla="*/ 46 w 68"/>
                <a:gd name="T27" fmla="*/ 8 h 66"/>
                <a:gd name="T28" fmla="*/ 52 w 68"/>
                <a:gd name="T29" fmla="*/ 5 h 66"/>
                <a:gd name="T30" fmla="*/ 59 w 68"/>
                <a:gd name="T31" fmla="*/ 1 h 66"/>
                <a:gd name="T32" fmla="*/ 59 w 68"/>
                <a:gd name="T33" fmla="*/ 1 h 66"/>
                <a:gd name="T34" fmla="*/ 62 w 68"/>
                <a:gd name="T35" fmla="*/ 0 h 66"/>
                <a:gd name="T36" fmla="*/ 65 w 68"/>
                <a:gd name="T37" fmla="*/ 1 h 66"/>
                <a:gd name="T38" fmla="*/ 68 w 68"/>
                <a:gd name="T39" fmla="*/ 4 h 66"/>
                <a:gd name="T40" fmla="*/ 68 w 68"/>
                <a:gd name="T41" fmla="*/ 4 h 66"/>
                <a:gd name="T42" fmla="*/ 68 w 68"/>
                <a:gd name="T43" fmla="*/ 8 h 66"/>
                <a:gd name="T44" fmla="*/ 67 w 68"/>
                <a:gd name="T45" fmla="*/ 11 h 66"/>
                <a:gd name="T46" fmla="*/ 64 w 68"/>
                <a:gd name="T47" fmla="*/ 13 h 66"/>
                <a:gd name="T48" fmla="*/ 64 w 68"/>
                <a:gd name="T49" fmla="*/ 13 h 66"/>
                <a:gd name="T50" fmla="*/ 53 w 68"/>
                <a:gd name="T51" fmla="*/ 20 h 66"/>
                <a:gd name="T52" fmla="*/ 43 w 68"/>
                <a:gd name="T53" fmla="*/ 28 h 66"/>
                <a:gd name="T54" fmla="*/ 35 w 68"/>
                <a:gd name="T55" fmla="*/ 37 h 66"/>
                <a:gd name="T56" fmla="*/ 35 w 68"/>
                <a:gd name="T57" fmla="*/ 37 h 66"/>
                <a:gd name="T58" fmla="*/ 29 w 68"/>
                <a:gd name="T59" fmla="*/ 44 h 66"/>
                <a:gd name="T60" fmla="*/ 24 w 68"/>
                <a:gd name="T61" fmla="*/ 51 h 66"/>
                <a:gd name="T62" fmla="*/ 19 w 68"/>
                <a:gd name="T63" fmla="*/ 58 h 66"/>
                <a:gd name="T64" fmla="*/ 19 w 68"/>
                <a:gd name="T65" fmla="*/ 58 h 66"/>
                <a:gd name="T66" fmla="*/ 16 w 68"/>
                <a:gd name="T67" fmla="*/ 61 h 66"/>
                <a:gd name="T68" fmla="*/ 13 w 68"/>
                <a:gd name="T69" fmla="*/ 64 h 66"/>
                <a:gd name="T70" fmla="*/ 9 w 68"/>
                <a:gd name="T71" fmla="*/ 66 h 66"/>
                <a:gd name="T72" fmla="*/ 9 w 68"/>
                <a:gd name="T73" fmla="*/ 66 h 66"/>
                <a:gd name="T74" fmla="*/ 5 w 68"/>
                <a:gd name="T75" fmla="*/ 66 h 66"/>
                <a:gd name="T76" fmla="*/ 2 w 68"/>
                <a:gd name="T77" fmla="*/ 65 h 66"/>
                <a:gd name="T78" fmla="*/ 0 w 68"/>
                <a:gd name="T79" fmla="*/ 61 h 66"/>
                <a:gd name="T80" fmla="*/ 0 w 68"/>
                <a:gd name="T81" fmla="*/ 61 h 66"/>
                <a:gd name="T82" fmla="*/ 0 w 68"/>
                <a:gd name="T83" fmla="*/ 58 h 66"/>
                <a:gd name="T84" fmla="*/ 2 w 68"/>
                <a:gd name="T85" fmla="*/ 55 h 66"/>
                <a:gd name="T86" fmla="*/ 5 w 68"/>
                <a:gd name="T87" fmla="*/ 53 h 66"/>
                <a:gd name="T88" fmla="*/ 5 w 68"/>
                <a:gd name="T89" fmla="*/ 53 h 6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68"/>
                <a:gd name="T136" fmla="*/ 0 h 66"/>
                <a:gd name="T137" fmla="*/ 68 w 68"/>
                <a:gd name="T138" fmla="*/ 66 h 6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68" h="66">
                  <a:moveTo>
                    <a:pt x="5" y="53"/>
                  </a:moveTo>
                  <a:lnTo>
                    <a:pt x="6" y="52"/>
                  </a:lnTo>
                  <a:lnTo>
                    <a:pt x="7" y="52"/>
                  </a:lnTo>
                  <a:lnTo>
                    <a:pt x="8" y="51"/>
                  </a:lnTo>
                  <a:lnTo>
                    <a:pt x="13" y="44"/>
                  </a:lnTo>
                  <a:lnTo>
                    <a:pt x="17" y="38"/>
                  </a:lnTo>
                  <a:lnTo>
                    <a:pt x="22" y="31"/>
                  </a:lnTo>
                  <a:lnTo>
                    <a:pt x="27" y="24"/>
                  </a:lnTo>
                  <a:lnTo>
                    <a:pt x="33" y="18"/>
                  </a:lnTo>
                  <a:lnTo>
                    <a:pt x="40" y="12"/>
                  </a:lnTo>
                  <a:lnTo>
                    <a:pt x="46" y="8"/>
                  </a:lnTo>
                  <a:lnTo>
                    <a:pt x="52" y="5"/>
                  </a:lnTo>
                  <a:lnTo>
                    <a:pt x="59" y="1"/>
                  </a:lnTo>
                  <a:lnTo>
                    <a:pt x="62" y="0"/>
                  </a:lnTo>
                  <a:lnTo>
                    <a:pt x="65" y="1"/>
                  </a:lnTo>
                  <a:lnTo>
                    <a:pt x="68" y="4"/>
                  </a:lnTo>
                  <a:lnTo>
                    <a:pt x="68" y="8"/>
                  </a:lnTo>
                  <a:lnTo>
                    <a:pt x="67" y="11"/>
                  </a:lnTo>
                  <a:lnTo>
                    <a:pt x="64" y="13"/>
                  </a:lnTo>
                  <a:lnTo>
                    <a:pt x="53" y="20"/>
                  </a:lnTo>
                  <a:lnTo>
                    <a:pt x="43" y="28"/>
                  </a:lnTo>
                  <a:lnTo>
                    <a:pt x="35" y="37"/>
                  </a:lnTo>
                  <a:lnTo>
                    <a:pt x="29" y="44"/>
                  </a:lnTo>
                  <a:lnTo>
                    <a:pt x="24" y="51"/>
                  </a:lnTo>
                  <a:lnTo>
                    <a:pt x="19" y="58"/>
                  </a:lnTo>
                  <a:lnTo>
                    <a:pt x="16" y="61"/>
                  </a:lnTo>
                  <a:lnTo>
                    <a:pt x="13" y="64"/>
                  </a:lnTo>
                  <a:lnTo>
                    <a:pt x="9" y="66"/>
                  </a:lnTo>
                  <a:lnTo>
                    <a:pt x="5" y="66"/>
                  </a:lnTo>
                  <a:lnTo>
                    <a:pt x="2" y="65"/>
                  </a:lnTo>
                  <a:lnTo>
                    <a:pt x="0" y="61"/>
                  </a:lnTo>
                  <a:lnTo>
                    <a:pt x="0" y="58"/>
                  </a:lnTo>
                  <a:lnTo>
                    <a:pt x="2" y="55"/>
                  </a:lnTo>
                  <a:lnTo>
                    <a:pt x="5" y="5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97" name="Freeform 900"/>
            <p:cNvSpPr>
              <a:spLocks/>
            </p:cNvSpPr>
            <p:nvPr/>
          </p:nvSpPr>
          <p:spPr bwMode="auto">
            <a:xfrm>
              <a:off x="365" y="1728"/>
              <a:ext cx="61" cy="70"/>
            </a:xfrm>
            <a:custGeom>
              <a:avLst/>
              <a:gdLst>
                <a:gd name="T0" fmla="*/ 2 w 61"/>
                <a:gd name="T1" fmla="*/ 59 h 70"/>
                <a:gd name="T2" fmla="*/ 12 w 61"/>
                <a:gd name="T3" fmla="*/ 49 h 70"/>
                <a:gd name="T4" fmla="*/ 23 w 61"/>
                <a:gd name="T5" fmla="*/ 40 h 70"/>
                <a:gd name="T6" fmla="*/ 33 w 61"/>
                <a:gd name="T7" fmla="*/ 30 h 70"/>
                <a:gd name="T8" fmla="*/ 33 w 61"/>
                <a:gd name="T9" fmla="*/ 30 h 70"/>
                <a:gd name="T10" fmla="*/ 40 w 61"/>
                <a:gd name="T11" fmla="*/ 22 h 70"/>
                <a:gd name="T12" fmla="*/ 44 w 61"/>
                <a:gd name="T13" fmla="*/ 12 h 70"/>
                <a:gd name="T14" fmla="*/ 50 w 61"/>
                <a:gd name="T15" fmla="*/ 2 h 70"/>
                <a:gd name="T16" fmla="*/ 50 w 61"/>
                <a:gd name="T17" fmla="*/ 2 h 70"/>
                <a:gd name="T18" fmla="*/ 53 w 61"/>
                <a:gd name="T19" fmla="*/ 1 h 70"/>
                <a:gd name="T20" fmla="*/ 56 w 61"/>
                <a:gd name="T21" fmla="*/ 0 h 70"/>
                <a:gd name="T22" fmla="*/ 59 w 61"/>
                <a:gd name="T23" fmla="*/ 2 h 70"/>
                <a:gd name="T24" fmla="*/ 59 w 61"/>
                <a:gd name="T25" fmla="*/ 2 h 70"/>
                <a:gd name="T26" fmla="*/ 61 w 61"/>
                <a:gd name="T27" fmla="*/ 6 h 70"/>
                <a:gd name="T28" fmla="*/ 61 w 61"/>
                <a:gd name="T29" fmla="*/ 9 h 70"/>
                <a:gd name="T30" fmla="*/ 60 w 61"/>
                <a:gd name="T31" fmla="*/ 12 h 70"/>
                <a:gd name="T32" fmla="*/ 60 w 61"/>
                <a:gd name="T33" fmla="*/ 12 h 70"/>
                <a:gd name="T34" fmla="*/ 57 w 61"/>
                <a:gd name="T35" fmla="*/ 18 h 70"/>
                <a:gd name="T36" fmla="*/ 54 w 61"/>
                <a:gd name="T37" fmla="*/ 24 h 70"/>
                <a:gd name="T38" fmla="*/ 51 w 61"/>
                <a:gd name="T39" fmla="*/ 30 h 70"/>
                <a:gd name="T40" fmla="*/ 51 w 61"/>
                <a:gd name="T41" fmla="*/ 30 h 70"/>
                <a:gd name="T42" fmla="*/ 39 w 61"/>
                <a:gd name="T43" fmla="*/ 45 h 70"/>
                <a:gd name="T44" fmla="*/ 25 w 61"/>
                <a:gd name="T45" fmla="*/ 56 h 70"/>
                <a:gd name="T46" fmla="*/ 12 w 61"/>
                <a:gd name="T47" fmla="*/ 69 h 70"/>
                <a:gd name="T48" fmla="*/ 12 w 61"/>
                <a:gd name="T49" fmla="*/ 69 h 70"/>
                <a:gd name="T50" fmla="*/ 9 w 61"/>
                <a:gd name="T51" fmla="*/ 70 h 70"/>
                <a:gd name="T52" fmla="*/ 5 w 61"/>
                <a:gd name="T53" fmla="*/ 70 h 70"/>
                <a:gd name="T54" fmla="*/ 2 w 61"/>
                <a:gd name="T55" fmla="*/ 69 h 70"/>
                <a:gd name="T56" fmla="*/ 2 w 61"/>
                <a:gd name="T57" fmla="*/ 69 h 70"/>
                <a:gd name="T58" fmla="*/ 0 w 61"/>
                <a:gd name="T59" fmla="*/ 65 h 70"/>
                <a:gd name="T60" fmla="*/ 0 w 61"/>
                <a:gd name="T61" fmla="*/ 62 h 70"/>
                <a:gd name="T62" fmla="*/ 2 w 61"/>
                <a:gd name="T63" fmla="*/ 59 h 70"/>
                <a:gd name="T64" fmla="*/ 2 w 61"/>
                <a:gd name="T65" fmla="*/ 59 h 7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1"/>
                <a:gd name="T100" fmla="*/ 0 h 70"/>
                <a:gd name="T101" fmla="*/ 61 w 61"/>
                <a:gd name="T102" fmla="*/ 70 h 7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1" h="70">
                  <a:moveTo>
                    <a:pt x="2" y="59"/>
                  </a:moveTo>
                  <a:lnTo>
                    <a:pt x="12" y="49"/>
                  </a:lnTo>
                  <a:lnTo>
                    <a:pt x="23" y="40"/>
                  </a:lnTo>
                  <a:lnTo>
                    <a:pt x="33" y="30"/>
                  </a:lnTo>
                  <a:lnTo>
                    <a:pt x="40" y="22"/>
                  </a:lnTo>
                  <a:lnTo>
                    <a:pt x="44" y="12"/>
                  </a:lnTo>
                  <a:lnTo>
                    <a:pt x="50" y="2"/>
                  </a:lnTo>
                  <a:lnTo>
                    <a:pt x="53" y="1"/>
                  </a:lnTo>
                  <a:lnTo>
                    <a:pt x="56" y="0"/>
                  </a:lnTo>
                  <a:lnTo>
                    <a:pt x="59" y="2"/>
                  </a:lnTo>
                  <a:lnTo>
                    <a:pt x="61" y="6"/>
                  </a:lnTo>
                  <a:lnTo>
                    <a:pt x="61" y="9"/>
                  </a:lnTo>
                  <a:lnTo>
                    <a:pt x="60" y="12"/>
                  </a:lnTo>
                  <a:lnTo>
                    <a:pt x="57" y="18"/>
                  </a:lnTo>
                  <a:lnTo>
                    <a:pt x="54" y="24"/>
                  </a:lnTo>
                  <a:lnTo>
                    <a:pt x="51" y="30"/>
                  </a:lnTo>
                  <a:lnTo>
                    <a:pt x="39" y="45"/>
                  </a:lnTo>
                  <a:lnTo>
                    <a:pt x="25" y="56"/>
                  </a:lnTo>
                  <a:lnTo>
                    <a:pt x="12" y="69"/>
                  </a:lnTo>
                  <a:lnTo>
                    <a:pt x="9" y="70"/>
                  </a:lnTo>
                  <a:lnTo>
                    <a:pt x="5" y="70"/>
                  </a:lnTo>
                  <a:lnTo>
                    <a:pt x="2" y="69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2" y="5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98" name="Freeform 901"/>
            <p:cNvSpPr>
              <a:spLocks/>
            </p:cNvSpPr>
            <p:nvPr/>
          </p:nvSpPr>
          <p:spPr bwMode="auto">
            <a:xfrm>
              <a:off x="384" y="1728"/>
              <a:ext cx="43" cy="77"/>
            </a:xfrm>
            <a:custGeom>
              <a:avLst/>
              <a:gdLst>
                <a:gd name="T0" fmla="*/ 0 w 43"/>
                <a:gd name="T1" fmla="*/ 67 h 77"/>
                <a:gd name="T2" fmla="*/ 5 w 43"/>
                <a:gd name="T3" fmla="*/ 57 h 77"/>
                <a:gd name="T4" fmla="*/ 10 w 43"/>
                <a:gd name="T5" fmla="*/ 48 h 77"/>
                <a:gd name="T6" fmla="*/ 16 w 43"/>
                <a:gd name="T7" fmla="*/ 38 h 77"/>
                <a:gd name="T8" fmla="*/ 16 w 43"/>
                <a:gd name="T9" fmla="*/ 38 h 77"/>
                <a:gd name="T10" fmla="*/ 21 w 43"/>
                <a:gd name="T11" fmla="*/ 29 h 77"/>
                <a:gd name="T12" fmla="*/ 25 w 43"/>
                <a:gd name="T13" fmla="*/ 19 h 77"/>
                <a:gd name="T14" fmla="*/ 29 w 43"/>
                <a:gd name="T15" fmla="*/ 10 h 77"/>
                <a:gd name="T16" fmla="*/ 29 w 43"/>
                <a:gd name="T17" fmla="*/ 10 h 77"/>
                <a:gd name="T18" fmla="*/ 29 w 43"/>
                <a:gd name="T19" fmla="*/ 9 h 77"/>
                <a:gd name="T20" fmla="*/ 29 w 43"/>
                <a:gd name="T21" fmla="*/ 8 h 77"/>
                <a:gd name="T22" fmla="*/ 29 w 43"/>
                <a:gd name="T23" fmla="*/ 7 h 77"/>
                <a:gd name="T24" fmla="*/ 29 w 43"/>
                <a:gd name="T25" fmla="*/ 7 h 77"/>
                <a:gd name="T26" fmla="*/ 28 w 43"/>
                <a:gd name="T27" fmla="*/ 7 h 77"/>
                <a:gd name="T28" fmla="*/ 28 w 43"/>
                <a:gd name="T29" fmla="*/ 7 h 77"/>
                <a:gd name="T30" fmla="*/ 28 w 43"/>
                <a:gd name="T31" fmla="*/ 7 h 77"/>
                <a:gd name="T32" fmla="*/ 28 w 43"/>
                <a:gd name="T33" fmla="*/ 7 h 77"/>
                <a:gd name="T34" fmla="*/ 29 w 43"/>
                <a:gd name="T35" fmla="*/ 4 h 77"/>
                <a:gd name="T36" fmla="*/ 31 w 43"/>
                <a:gd name="T37" fmla="*/ 1 h 77"/>
                <a:gd name="T38" fmla="*/ 34 w 43"/>
                <a:gd name="T39" fmla="*/ 0 h 77"/>
                <a:gd name="T40" fmla="*/ 34 w 43"/>
                <a:gd name="T41" fmla="*/ 0 h 77"/>
                <a:gd name="T42" fmla="*/ 38 w 43"/>
                <a:gd name="T43" fmla="*/ 1 h 77"/>
                <a:gd name="T44" fmla="*/ 41 w 43"/>
                <a:gd name="T45" fmla="*/ 3 h 77"/>
                <a:gd name="T46" fmla="*/ 42 w 43"/>
                <a:gd name="T47" fmla="*/ 6 h 77"/>
                <a:gd name="T48" fmla="*/ 42 w 43"/>
                <a:gd name="T49" fmla="*/ 6 h 77"/>
                <a:gd name="T50" fmla="*/ 43 w 43"/>
                <a:gd name="T51" fmla="*/ 9 h 77"/>
                <a:gd name="T52" fmla="*/ 42 w 43"/>
                <a:gd name="T53" fmla="*/ 12 h 77"/>
                <a:gd name="T54" fmla="*/ 41 w 43"/>
                <a:gd name="T55" fmla="*/ 15 h 77"/>
                <a:gd name="T56" fmla="*/ 41 w 43"/>
                <a:gd name="T57" fmla="*/ 15 h 77"/>
                <a:gd name="T58" fmla="*/ 33 w 43"/>
                <a:gd name="T59" fmla="*/ 35 h 77"/>
                <a:gd name="T60" fmla="*/ 22 w 43"/>
                <a:gd name="T61" fmla="*/ 54 h 77"/>
                <a:gd name="T62" fmla="*/ 13 w 43"/>
                <a:gd name="T63" fmla="*/ 73 h 77"/>
                <a:gd name="T64" fmla="*/ 13 w 43"/>
                <a:gd name="T65" fmla="*/ 73 h 77"/>
                <a:gd name="T66" fmla="*/ 11 w 43"/>
                <a:gd name="T67" fmla="*/ 76 h 77"/>
                <a:gd name="T68" fmla="*/ 8 w 43"/>
                <a:gd name="T69" fmla="*/ 77 h 77"/>
                <a:gd name="T70" fmla="*/ 4 w 43"/>
                <a:gd name="T71" fmla="*/ 77 h 77"/>
                <a:gd name="T72" fmla="*/ 4 w 43"/>
                <a:gd name="T73" fmla="*/ 77 h 77"/>
                <a:gd name="T74" fmla="*/ 1 w 43"/>
                <a:gd name="T75" fmla="*/ 75 h 77"/>
                <a:gd name="T76" fmla="*/ 0 w 43"/>
                <a:gd name="T77" fmla="*/ 71 h 77"/>
                <a:gd name="T78" fmla="*/ 0 w 43"/>
                <a:gd name="T79" fmla="*/ 67 h 77"/>
                <a:gd name="T80" fmla="*/ 0 w 43"/>
                <a:gd name="T81" fmla="*/ 67 h 7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3"/>
                <a:gd name="T124" fmla="*/ 0 h 77"/>
                <a:gd name="T125" fmla="*/ 43 w 43"/>
                <a:gd name="T126" fmla="*/ 77 h 7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3" h="77">
                  <a:moveTo>
                    <a:pt x="0" y="67"/>
                  </a:moveTo>
                  <a:lnTo>
                    <a:pt x="5" y="57"/>
                  </a:lnTo>
                  <a:lnTo>
                    <a:pt x="10" y="48"/>
                  </a:lnTo>
                  <a:lnTo>
                    <a:pt x="16" y="38"/>
                  </a:lnTo>
                  <a:lnTo>
                    <a:pt x="21" y="29"/>
                  </a:lnTo>
                  <a:lnTo>
                    <a:pt x="25" y="19"/>
                  </a:lnTo>
                  <a:lnTo>
                    <a:pt x="29" y="10"/>
                  </a:lnTo>
                  <a:lnTo>
                    <a:pt x="29" y="9"/>
                  </a:lnTo>
                  <a:lnTo>
                    <a:pt x="29" y="8"/>
                  </a:lnTo>
                  <a:lnTo>
                    <a:pt x="29" y="7"/>
                  </a:lnTo>
                  <a:lnTo>
                    <a:pt x="28" y="7"/>
                  </a:lnTo>
                  <a:lnTo>
                    <a:pt x="29" y="4"/>
                  </a:lnTo>
                  <a:lnTo>
                    <a:pt x="31" y="1"/>
                  </a:lnTo>
                  <a:lnTo>
                    <a:pt x="34" y="0"/>
                  </a:lnTo>
                  <a:lnTo>
                    <a:pt x="38" y="1"/>
                  </a:lnTo>
                  <a:lnTo>
                    <a:pt x="41" y="3"/>
                  </a:lnTo>
                  <a:lnTo>
                    <a:pt x="42" y="6"/>
                  </a:lnTo>
                  <a:lnTo>
                    <a:pt x="43" y="9"/>
                  </a:lnTo>
                  <a:lnTo>
                    <a:pt x="42" y="12"/>
                  </a:lnTo>
                  <a:lnTo>
                    <a:pt x="41" y="15"/>
                  </a:lnTo>
                  <a:lnTo>
                    <a:pt x="33" y="35"/>
                  </a:lnTo>
                  <a:lnTo>
                    <a:pt x="22" y="54"/>
                  </a:lnTo>
                  <a:lnTo>
                    <a:pt x="13" y="73"/>
                  </a:lnTo>
                  <a:lnTo>
                    <a:pt x="11" y="76"/>
                  </a:lnTo>
                  <a:lnTo>
                    <a:pt x="8" y="77"/>
                  </a:lnTo>
                  <a:lnTo>
                    <a:pt x="4" y="77"/>
                  </a:lnTo>
                  <a:lnTo>
                    <a:pt x="1" y="75"/>
                  </a:lnTo>
                  <a:lnTo>
                    <a:pt x="0" y="71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899" name="Freeform 902"/>
            <p:cNvSpPr>
              <a:spLocks/>
            </p:cNvSpPr>
            <p:nvPr/>
          </p:nvSpPr>
          <p:spPr bwMode="auto">
            <a:xfrm rot="-706696">
              <a:off x="401" y="1747"/>
              <a:ext cx="55" cy="73"/>
            </a:xfrm>
            <a:custGeom>
              <a:avLst/>
              <a:gdLst>
                <a:gd name="T0" fmla="*/ 0 w 55"/>
                <a:gd name="T1" fmla="*/ 63 h 73"/>
                <a:gd name="T2" fmla="*/ 10 w 55"/>
                <a:gd name="T3" fmla="*/ 46 h 73"/>
                <a:gd name="T4" fmla="*/ 21 w 55"/>
                <a:gd name="T5" fmla="*/ 29 h 73"/>
                <a:gd name="T6" fmla="*/ 35 w 55"/>
                <a:gd name="T7" fmla="*/ 15 h 73"/>
                <a:gd name="T8" fmla="*/ 35 w 55"/>
                <a:gd name="T9" fmla="*/ 15 h 73"/>
                <a:gd name="T10" fmla="*/ 38 w 55"/>
                <a:gd name="T11" fmla="*/ 11 h 73"/>
                <a:gd name="T12" fmla="*/ 40 w 55"/>
                <a:gd name="T13" fmla="*/ 7 h 73"/>
                <a:gd name="T14" fmla="*/ 42 w 55"/>
                <a:gd name="T15" fmla="*/ 3 h 73"/>
                <a:gd name="T16" fmla="*/ 42 w 55"/>
                <a:gd name="T17" fmla="*/ 3 h 73"/>
                <a:gd name="T18" fmla="*/ 45 w 55"/>
                <a:gd name="T19" fmla="*/ 1 h 73"/>
                <a:gd name="T20" fmla="*/ 48 w 55"/>
                <a:gd name="T21" fmla="*/ 0 h 73"/>
                <a:gd name="T22" fmla="*/ 51 w 55"/>
                <a:gd name="T23" fmla="*/ 1 h 73"/>
                <a:gd name="T24" fmla="*/ 51 w 55"/>
                <a:gd name="T25" fmla="*/ 1 h 73"/>
                <a:gd name="T26" fmla="*/ 54 w 55"/>
                <a:gd name="T27" fmla="*/ 3 h 73"/>
                <a:gd name="T28" fmla="*/ 55 w 55"/>
                <a:gd name="T29" fmla="*/ 6 h 73"/>
                <a:gd name="T30" fmla="*/ 54 w 55"/>
                <a:gd name="T31" fmla="*/ 10 h 73"/>
                <a:gd name="T32" fmla="*/ 54 w 55"/>
                <a:gd name="T33" fmla="*/ 10 h 73"/>
                <a:gd name="T34" fmla="*/ 49 w 55"/>
                <a:gd name="T35" fmla="*/ 19 h 73"/>
                <a:gd name="T36" fmla="*/ 42 w 55"/>
                <a:gd name="T37" fmla="*/ 27 h 73"/>
                <a:gd name="T38" fmla="*/ 35 w 55"/>
                <a:gd name="T39" fmla="*/ 35 h 73"/>
                <a:gd name="T40" fmla="*/ 35 w 55"/>
                <a:gd name="T41" fmla="*/ 35 h 73"/>
                <a:gd name="T42" fmla="*/ 26 w 55"/>
                <a:gd name="T43" fmla="*/ 46 h 73"/>
                <a:gd name="T44" fmla="*/ 19 w 55"/>
                <a:gd name="T45" fmla="*/ 57 h 73"/>
                <a:gd name="T46" fmla="*/ 13 w 55"/>
                <a:gd name="T47" fmla="*/ 70 h 73"/>
                <a:gd name="T48" fmla="*/ 13 w 55"/>
                <a:gd name="T49" fmla="*/ 70 h 73"/>
                <a:gd name="T50" fmla="*/ 10 w 55"/>
                <a:gd name="T51" fmla="*/ 72 h 73"/>
                <a:gd name="T52" fmla="*/ 7 w 55"/>
                <a:gd name="T53" fmla="*/ 73 h 73"/>
                <a:gd name="T54" fmla="*/ 3 w 55"/>
                <a:gd name="T55" fmla="*/ 72 h 73"/>
                <a:gd name="T56" fmla="*/ 3 w 55"/>
                <a:gd name="T57" fmla="*/ 72 h 73"/>
                <a:gd name="T58" fmla="*/ 1 w 55"/>
                <a:gd name="T59" fmla="*/ 70 h 73"/>
                <a:gd name="T60" fmla="*/ 0 w 55"/>
                <a:gd name="T61" fmla="*/ 67 h 73"/>
                <a:gd name="T62" fmla="*/ 0 w 55"/>
                <a:gd name="T63" fmla="*/ 63 h 73"/>
                <a:gd name="T64" fmla="*/ 0 w 55"/>
                <a:gd name="T65" fmla="*/ 63 h 7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5"/>
                <a:gd name="T100" fmla="*/ 0 h 73"/>
                <a:gd name="T101" fmla="*/ 55 w 55"/>
                <a:gd name="T102" fmla="*/ 73 h 7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5" h="73">
                  <a:moveTo>
                    <a:pt x="0" y="63"/>
                  </a:moveTo>
                  <a:lnTo>
                    <a:pt x="10" y="46"/>
                  </a:lnTo>
                  <a:lnTo>
                    <a:pt x="21" y="29"/>
                  </a:lnTo>
                  <a:lnTo>
                    <a:pt x="35" y="15"/>
                  </a:lnTo>
                  <a:lnTo>
                    <a:pt x="38" y="11"/>
                  </a:lnTo>
                  <a:lnTo>
                    <a:pt x="40" y="7"/>
                  </a:lnTo>
                  <a:lnTo>
                    <a:pt x="42" y="3"/>
                  </a:lnTo>
                  <a:lnTo>
                    <a:pt x="45" y="1"/>
                  </a:lnTo>
                  <a:lnTo>
                    <a:pt x="48" y="0"/>
                  </a:lnTo>
                  <a:lnTo>
                    <a:pt x="51" y="1"/>
                  </a:lnTo>
                  <a:lnTo>
                    <a:pt x="54" y="3"/>
                  </a:lnTo>
                  <a:lnTo>
                    <a:pt x="55" y="6"/>
                  </a:lnTo>
                  <a:lnTo>
                    <a:pt x="54" y="10"/>
                  </a:lnTo>
                  <a:lnTo>
                    <a:pt x="49" y="19"/>
                  </a:lnTo>
                  <a:lnTo>
                    <a:pt x="42" y="27"/>
                  </a:lnTo>
                  <a:lnTo>
                    <a:pt x="35" y="35"/>
                  </a:lnTo>
                  <a:lnTo>
                    <a:pt x="26" y="46"/>
                  </a:lnTo>
                  <a:lnTo>
                    <a:pt x="19" y="57"/>
                  </a:lnTo>
                  <a:lnTo>
                    <a:pt x="13" y="70"/>
                  </a:lnTo>
                  <a:lnTo>
                    <a:pt x="10" y="72"/>
                  </a:lnTo>
                  <a:lnTo>
                    <a:pt x="7" y="73"/>
                  </a:lnTo>
                  <a:lnTo>
                    <a:pt x="3" y="72"/>
                  </a:lnTo>
                  <a:lnTo>
                    <a:pt x="1" y="70"/>
                  </a:lnTo>
                  <a:lnTo>
                    <a:pt x="0" y="67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00" name="Freeform 903"/>
            <p:cNvSpPr>
              <a:spLocks/>
            </p:cNvSpPr>
            <p:nvPr/>
          </p:nvSpPr>
          <p:spPr bwMode="auto">
            <a:xfrm>
              <a:off x="351" y="1714"/>
              <a:ext cx="55" cy="78"/>
            </a:xfrm>
            <a:custGeom>
              <a:avLst/>
              <a:gdLst>
                <a:gd name="T0" fmla="*/ 0 w 55"/>
                <a:gd name="T1" fmla="*/ 71 h 78"/>
                <a:gd name="T2" fmla="*/ 3 w 55"/>
                <a:gd name="T3" fmla="*/ 59 h 78"/>
                <a:gd name="T4" fmla="*/ 10 w 55"/>
                <a:gd name="T5" fmla="*/ 48 h 78"/>
                <a:gd name="T6" fmla="*/ 20 w 55"/>
                <a:gd name="T7" fmla="*/ 38 h 78"/>
                <a:gd name="T8" fmla="*/ 20 w 55"/>
                <a:gd name="T9" fmla="*/ 38 h 78"/>
                <a:gd name="T10" fmla="*/ 23 w 55"/>
                <a:gd name="T11" fmla="*/ 34 h 78"/>
                <a:gd name="T12" fmla="*/ 27 w 55"/>
                <a:gd name="T13" fmla="*/ 29 h 78"/>
                <a:gd name="T14" fmla="*/ 29 w 55"/>
                <a:gd name="T15" fmla="*/ 24 h 78"/>
                <a:gd name="T16" fmla="*/ 29 w 55"/>
                <a:gd name="T17" fmla="*/ 24 h 78"/>
                <a:gd name="T18" fmla="*/ 33 w 55"/>
                <a:gd name="T19" fmla="*/ 16 h 78"/>
                <a:gd name="T20" fmla="*/ 37 w 55"/>
                <a:gd name="T21" fmla="*/ 10 h 78"/>
                <a:gd name="T22" fmla="*/ 42 w 55"/>
                <a:gd name="T23" fmla="*/ 3 h 78"/>
                <a:gd name="T24" fmla="*/ 42 w 55"/>
                <a:gd name="T25" fmla="*/ 3 h 78"/>
                <a:gd name="T26" fmla="*/ 45 w 55"/>
                <a:gd name="T27" fmla="*/ 1 h 78"/>
                <a:gd name="T28" fmla="*/ 49 w 55"/>
                <a:gd name="T29" fmla="*/ 0 h 78"/>
                <a:gd name="T30" fmla="*/ 52 w 55"/>
                <a:gd name="T31" fmla="*/ 2 h 78"/>
                <a:gd name="T32" fmla="*/ 52 w 55"/>
                <a:gd name="T33" fmla="*/ 2 h 78"/>
                <a:gd name="T34" fmla="*/ 54 w 55"/>
                <a:gd name="T35" fmla="*/ 4 h 78"/>
                <a:gd name="T36" fmla="*/ 55 w 55"/>
                <a:gd name="T37" fmla="*/ 8 h 78"/>
                <a:gd name="T38" fmla="*/ 54 w 55"/>
                <a:gd name="T39" fmla="*/ 11 h 78"/>
                <a:gd name="T40" fmla="*/ 54 w 55"/>
                <a:gd name="T41" fmla="*/ 11 h 78"/>
                <a:gd name="T42" fmla="*/ 49 w 55"/>
                <a:gd name="T43" fmla="*/ 18 h 78"/>
                <a:gd name="T44" fmla="*/ 44 w 55"/>
                <a:gd name="T45" fmla="*/ 26 h 78"/>
                <a:gd name="T46" fmla="*/ 40 w 55"/>
                <a:gd name="T47" fmla="*/ 33 h 78"/>
                <a:gd name="T48" fmla="*/ 40 w 55"/>
                <a:gd name="T49" fmla="*/ 33 h 78"/>
                <a:gd name="T50" fmla="*/ 35 w 55"/>
                <a:gd name="T51" fmla="*/ 40 h 78"/>
                <a:gd name="T52" fmla="*/ 30 w 55"/>
                <a:gd name="T53" fmla="*/ 47 h 78"/>
                <a:gd name="T54" fmla="*/ 24 w 55"/>
                <a:gd name="T55" fmla="*/ 54 h 78"/>
                <a:gd name="T56" fmla="*/ 24 w 55"/>
                <a:gd name="T57" fmla="*/ 54 h 78"/>
                <a:gd name="T58" fmla="*/ 19 w 55"/>
                <a:gd name="T59" fmla="*/ 59 h 78"/>
                <a:gd name="T60" fmla="*/ 16 w 55"/>
                <a:gd name="T61" fmla="*/ 65 h 78"/>
                <a:gd name="T62" fmla="*/ 14 w 55"/>
                <a:gd name="T63" fmla="*/ 71 h 78"/>
                <a:gd name="T64" fmla="*/ 14 w 55"/>
                <a:gd name="T65" fmla="*/ 71 h 78"/>
                <a:gd name="T66" fmla="*/ 13 w 55"/>
                <a:gd name="T67" fmla="*/ 75 h 78"/>
                <a:gd name="T68" fmla="*/ 10 w 55"/>
                <a:gd name="T69" fmla="*/ 77 h 78"/>
                <a:gd name="T70" fmla="*/ 7 w 55"/>
                <a:gd name="T71" fmla="*/ 78 h 78"/>
                <a:gd name="T72" fmla="*/ 7 w 55"/>
                <a:gd name="T73" fmla="*/ 78 h 78"/>
                <a:gd name="T74" fmla="*/ 4 w 55"/>
                <a:gd name="T75" fmla="*/ 77 h 78"/>
                <a:gd name="T76" fmla="*/ 1 w 55"/>
                <a:gd name="T77" fmla="*/ 75 h 78"/>
                <a:gd name="T78" fmla="*/ 0 w 55"/>
                <a:gd name="T79" fmla="*/ 71 h 78"/>
                <a:gd name="T80" fmla="*/ 0 w 55"/>
                <a:gd name="T81" fmla="*/ 71 h 7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5"/>
                <a:gd name="T124" fmla="*/ 0 h 78"/>
                <a:gd name="T125" fmla="*/ 55 w 55"/>
                <a:gd name="T126" fmla="*/ 78 h 7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5" h="78">
                  <a:moveTo>
                    <a:pt x="0" y="71"/>
                  </a:moveTo>
                  <a:lnTo>
                    <a:pt x="3" y="59"/>
                  </a:lnTo>
                  <a:lnTo>
                    <a:pt x="10" y="48"/>
                  </a:lnTo>
                  <a:lnTo>
                    <a:pt x="20" y="38"/>
                  </a:lnTo>
                  <a:lnTo>
                    <a:pt x="23" y="34"/>
                  </a:lnTo>
                  <a:lnTo>
                    <a:pt x="27" y="29"/>
                  </a:lnTo>
                  <a:lnTo>
                    <a:pt x="29" y="24"/>
                  </a:lnTo>
                  <a:lnTo>
                    <a:pt x="33" y="16"/>
                  </a:lnTo>
                  <a:lnTo>
                    <a:pt x="37" y="10"/>
                  </a:lnTo>
                  <a:lnTo>
                    <a:pt x="42" y="3"/>
                  </a:lnTo>
                  <a:lnTo>
                    <a:pt x="45" y="1"/>
                  </a:lnTo>
                  <a:lnTo>
                    <a:pt x="49" y="0"/>
                  </a:lnTo>
                  <a:lnTo>
                    <a:pt x="52" y="2"/>
                  </a:lnTo>
                  <a:lnTo>
                    <a:pt x="54" y="4"/>
                  </a:lnTo>
                  <a:lnTo>
                    <a:pt x="55" y="8"/>
                  </a:lnTo>
                  <a:lnTo>
                    <a:pt x="54" y="11"/>
                  </a:lnTo>
                  <a:lnTo>
                    <a:pt x="49" y="18"/>
                  </a:lnTo>
                  <a:lnTo>
                    <a:pt x="44" y="26"/>
                  </a:lnTo>
                  <a:lnTo>
                    <a:pt x="40" y="33"/>
                  </a:lnTo>
                  <a:lnTo>
                    <a:pt x="35" y="40"/>
                  </a:lnTo>
                  <a:lnTo>
                    <a:pt x="30" y="47"/>
                  </a:lnTo>
                  <a:lnTo>
                    <a:pt x="24" y="54"/>
                  </a:lnTo>
                  <a:lnTo>
                    <a:pt x="19" y="59"/>
                  </a:lnTo>
                  <a:lnTo>
                    <a:pt x="16" y="65"/>
                  </a:lnTo>
                  <a:lnTo>
                    <a:pt x="14" y="71"/>
                  </a:lnTo>
                  <a:lnTo>
                    <a:pt x="13" y="75"/>
                  </a:lnTo>
                  <a:lnTo>
                    <a:pt x="10" y="77"/>
                  </a:lnTo>
                  <a:lnTo>
                    <a:pt x="7" y="78"/>
                  </a:lnTo>
                  <a:lnTo>
                    <a:pt x="4" y="77"/>
                  </a:lnTo>
                  <a:lnTo>
                    <a:pt x="1" y="7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01" name="Freeform 904"/>
            <p:cNvSpPr>
              <a:spLocks/>
            </p:cNvSpPr>
            <p:nvPr/>
          </p:nvSpPr>
          <p:spPr bwMode="auto">
            <a:xfrm>
              <a:off x="161" y="1617"/>
              <a:ext cx="47" cy="48"/>
            </a:xfrm>
            <a:custGeom>
              <a:avLst/>
              <a:gdLst>
                <a:gd name="T0" fmla="*/ 28 w 47"/>
                <a:gd name="T1" fmla="*/ 0 h 48"/>
                <a:gd name="T2" fmla="*/ 39 w 47"/>
                <a:gd name="T3" fmla="*/ 6 h 48"/>
                <a:gd name="T4" fmla="*/ 46 w 47"/>
                <a:gd name="T5" fmla="*/ 16 h 48"/>
                <a:gd name="T6" fmla="*/ 47 w 47"/>
                <a:gd name="T7" fmla="*/ 28 h 48"/>
                <a:gd name="T8" fmla="*/ 47 w 47"/>
                <a:gd name="T9" fmla="*/ 28 h 48"/>
                <a:gd name="T10" fmla="*/ 42 w 47"/>
                <a:gd name="T11" fmla="*/ 40 h 48"/>
                <a:gd name="T12" fmla="*/ 32 w 47"/>
                <a:gd name="T13" fmla="*/ 47 h 48"/>
                <a:gd name="T14" fmla="*/ 19 w 47"/>
                <a:gd name="T15" fmla="*/ 48 h 48"/>
                <a:gd name="T16" fmla="*/ 19 w 47"/>
                <a:gd name="T17" fmla="*/ 48 h 48"/>
                <a:gd name="T18" fmla="*/ 8 w 47"/>
                <a:gd name="T19" fmla="*/ 43 h 48"/>
                <a:gd name="T20" fmla="*/ 1 w 47"/>
                <a:gd name="T21" fmla="*/ 32 h 48"/>
                <a:gd name="T22" fmla="*/ 0 w 47"/>
                <a:gd name="T23" fmla="*/ 20 h 48"/>
                <a:gd name="T24" fmla="*/ 0 w 47"/>
                <a:gd name="T25" fmla="*/ 20 h 48"/>
                <a:gd name="T26" fmla="*/ 5 w 47"/>
                <a:gd name="T27" fmla="*/ 9 h 48"/>
                <a:gd name="T28" fmla="*/ 15 w 47"/>
                <a:gd name="T29" fmla="*/ 2 h 48"/>
                <a:gd name="T30" fmla="*/ 28 w 47"/>
                <a:gd name="T31" fmla="*/ 0 h 48"/>
                <a:gd name="T32" fmla="*/ 28 w 47"/>
                <a:gd name="T33" fmla="*/ 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8"/>
                <a:gd name="T53" fmla="*/ 47 w 47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8">
                  <a:moveTo>
                    <a:pt x="28" y="0"/>
                  </a:moveTo>
                  <a:lnTo>
                    <a:pt x="39" y="6"/>
                  </a:lnTo>
                  <a:lnTo>
                    <a:pt x="46" y="16"/>
                  </a:lnTo>
                  <a:lnTo>
                    <a:pt x="47" y="28"/>
                  </a:lnTo>
                  <a:lnTo>
                    <a:pt x="42" y="40"/>
                  </a:lnTo>
                  <a:lnTo>
                    <a:pt x="32" y="47"/>
                  </a:lnTo>
                  <a:lnTo>
                    <a:pt x="19" y="48"/>
                  </a:lnTo>
                  <a:lnTo>
                    <a:pt x="8" y="43"/>
                  </a:lnTo>
                  <a:lnTo>
                    <a:pt x="1" y="32"/>
                  </a:lnTo>
                  <a:lnTo>
                    <a:pt x="0" y="20"/>
                  </a:lnTo>
                  <a:lnTo>
                    <a:pt x="5" y="9"/>
                  </a:lnTo>
                  <a:lnTo>
                    <a:pt x="15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02" name="Freeform 905"/>
            <p:cNvSpPr>
              <a:spLocks/>
            </p:cNvSpPr>
            <p:nvPr/>
          </p:nvSpPr>
          <p:spPr bwMode="auto">
            <a:xfrm>
              <a:off x="202" y="1638"/>
              <a:ext cx="47" cy="47"/>
            </a:xfrm>
            <a:custGeom>
              <a:avLst/>
              <a:gdLst>
                <a:gd name="T0" fmla="*/ 40 w 47"/>
                <a:gd name="T1" fmla="*/ 6 h 47"/>
                <a:gd name="T2" fmla="*/ 47 w 47"/>
                <a:gd name="T3" fmla="*/ 17 h 47"/>
                <a:gd name="T4" fmla="*/ 47 w 47"/>
                <a:gd name="T5" fmla="*/ 29 h 47"/>
                <a:gd name="T6" fmla="*/ 42 w 47"/>
                <a:gd name="T7" fmla="*/ 40 h 47"/>
                <a:gd name="T8" fmla="*/ 42 w 47"/>
                <a:gd name="T9" fmla="*/ 40 h 47"/>
                <a:gd name="T10" fmla="*/ 31 w 47"/>
                <a:gd name="T11" fmla="*/ 47 h 47"/>
                <a:gd name="T12" fmla="*/ 19 w 47"/>
                <a:gd name="T13" fmla="*/ 47 h 47"/>
                <a:gd name="T14" fmla="*/ 7 w 47"/>
                <a:gd name="T15" fmla="*/ 41 h 47"/>
                <a:gd name="T16" fmla="*/ 7 w 47"/>
                <a:gd name="T17" fmla="*/ 41 h 47"/>
                <a:gd name="T18" fmla="*/ 1 w 47"/>
                <a:gd name="T19" fmla="*/ 31 h 47"/>
                <a:gd name="T20" fmla="*/ 0 w 47"/>
                <a:gd name="T21" fmla="*/ 19 h 47"/>
                <a:gd name="T22" fmla="*/ 6 w 47"/>
                <a:gd name="T23" fmla="*/ 7 h 47"/>
                <a:gd name="T24" fmla="*/ 6 w 47"/>
                <a:gd name="T25" fmla="*/ 7 h 47"/>
                <a:gd name="T26" fmla="*/ 17 w 47"/>
                <a:gd name="T27" fmla="*/ 1 h 47"/>
                <a:gd name="T28" fmla="*/ 29 w 47"/>
                <a:gd name="T29" fmla="*/ 0 h 47"/>
                <a:gd name="T30" fmla="*/ 40 w 47"/>
                <a:gd name="T31" fmla="*/ 6 h 47"/>
                <a:gd name="T32" fmla="*/ 40 w 47"/>
                <a:gd name="T33" fmla="*/ 6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40" y="6"/>
                  </a:moveTo>
                  <a:lnTo>
                    <a:pt x="47" y="17"/>
                  </a:lnTo>
                  <a:lnTo>
                    <a:pt x="47" y="29"/>
                  </a:lnTo>
                  <a:lnTo>
                    <a:pt x="42" y="40"/>
                  </a:lnTo>
                  <a:lnTo>
                    <a:pt x="31" y="47"/>
                  </a:lnTo>
                  <a:lnTo>
                    <a:pt x="19" y="47"/>
                  </a:lnTo>
                  <a:lnTo>
                    <a:pt x="7" y="41"/>
                  </a:lnTo>
                  <a:lnTo>
                    <a:pt x="1" y="31"/>
                  </a:lnTo>
                  <a:lnTo>
                    <a:pt x="0" y="19"/>
                  </a:lnTo>
                  <a:lnTo>
                    <a:pt x="6" y="7"/>
                  </a:lnTo>
                  <a:lnTo>
                    <a:pt x="17" y="1"/>
                  </a:lnTo>
                  <a:lnTo>
                    <a:pt x="29" y="0"/>
                  </a:lnTo>
                  <a:lnTo>
                    <a:pt x="40" y="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03" name="Freeform 906"/>
            <p:cNvSpPr>
              <a:spLocks/>
            </p:cNvSpPr>
            <p:nvPr/>
          </p:nvSpPr>
          <p:spPr bwMode="auto">
            <a:xfrm>
              <a:off x="235" y="1673"/>
              <a:ext cx="47" cy="48"/>
            </a:xfrm>
            <a:custGeom>
              <a:avLst/>
              <a:gdLst>
                <a:gd name="T0" fmla="*/ 39 w 47"/>
                <a:gd name="T1" fmla="*/ 6 h 48"/>
                <a:gd name="T2" fmla="*/ 46 w 47"/>
                <a:gd name="T3" fmla="*/ 16 h 48"/>
                <a:gd name="T4" fmla="*/ 47 w 47"/>
                <a:gd name="T5" fmla="*/ 28 h 48"/>
                <a:gd name="T6" fmla="*/ 42 w 47"/>
                <a:gd name="T7" fmla="*/ 40 h 48"/>
                <a:gd name="T8" fmla="*/ 42 w 47"/>
                <a:gd name="T9" fmla="*/ 40 h 48"/>
                <a:gd name="T10" fmla="*/ 32 w 47"/>
                <a:gd name="T11" fmla="*/ 47 h 48"/>
                <a:gd name="T12" fmla="*/ 20 w 47"/>
                <a:gd name="T13" fmla="*/ 48 h 48"/>
                <a:gd name="T14" fmla="*/ 8 w 47"/>
                <a:gd name="T15" fmla="*/ 43 h 48"/>
                <a:gd name="T16" fmla="*/ 8 w 47"/>
                <a:gd name="T17" fmla="*/ 43 h 48"/>
                <a:gd name="T18" fmla="*/ 1 w 47"/>
                <a:gd name="T19" fmla="*/ 33 h 48"/>
                <a:gd name="T20" fmla="*/ 0 w 47"/>
                <a:gd name="T21" fmla="*/ 20 h 48"/>
                <a:gd name="T22" fmla="*/ 5 w 47"/>
                <a:gd name="T23" fmla="*/ 9 h 48"/>
                <a:gd name="T24" fmla="*/ 5 w 47"/>
                <a:gd name="T25" fmla="*/ 9 h 48"/>
                <a:gd name="T26" fmla="*/ 15 w 47"/>
                <a:gd name="T27" fmla="*/ 2 h 48"/>
                <a:gd name="T28" fmla="*/ 28 w 47"/>
                <a:gd name="T29" fmla="*/ 0 h 48"/>
                <a:gd name="T30" fmla="*/ 39 w 47"/>
                <a:gd name="T31" fmla="*/ 6 h 48"/>
                <a:gd name="T32" fmla="*/ 39 w 47"/>
                <a:gd name="T33" fmla="*/ 6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8"/>
                <a:gd name="T53" fmla="*/ 47 w 47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8">
                  <a:moveTo>
                    <a:pt x="39" y="6"/>
                  </a:moveTo>
                  <a:lnTo>
                    <a:pt x="46" y="16"/>
                  </a:lnTo>
                  <a:lnTo>
                    <a:pt x="47" y="28"/>
                  </a:lnTo>
                  <a:lnTo>
                    <a:pt x="42" y="40"/>
                  </a:lnTo>
                  <a:lnTo>
                    <a:pt x="32" y="47"/>
                  </a:lnTo>
                  <a:lnTo>
                    <a:pt x="20" y="48"/>
                  </a:lnTo>
                  <a:lnTo>
                    <a:pt x="8" y="43"/>
                  </a:lnTo>
                  <a:lnTo>
                    <a:pt x="1" y="33"/>
                  </a:lnTo>
                  <a:lnTo>
                    <a:pt x="0" y="20"/>
                  </a:lnTo>
                  <a:lnTo>
                    <a:pt x="5" y="9"/>
                  </a:lnTo>
                  <a:lnTo>
                    <a:pt x="15" y="2"/>
                  </a:lnTo>
                  <a:lnTo>
                    <a:pt x="28" y="0"/>
                  </a:lnTo>
                  <a:lnTo>
                    <a:pt x="39" y="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04" name="Freeform 907"/>
            <p:cNvSpPr>
              <a:spLocks/>
            </p:cNvSpPr>
            <p:nvPr/>
          </p:nvSpPr>
          <p:spPr bwMode="auto">
            <a:xfrm>
              <a:off x="266" y="1711"/>
              <a:ext cx="46" cy="47"/>
            </a:xfrm>
            <a:custGeom>
              <a:avLst/>
              <a:gdLst>
                <a:gd name="T0" fmla="*/ 40 w 46"/>
                <a:gd name="T1" fmla="*/ 7 h 47"/>
                <a:gd name="T2" fmla="*/ 46 w 46"/>
                <a:gd name="T3" fmla="*/ 18 h 47"/>
                <a:gd name="T4" fmla="*/ 46 w 46"/>
                <a:gd name="T5" fmla="*/ 30 h 47"/>
                <a:gd name="T6" fmla="*/ 40 w 46"/>
                <a:gd name="T7" fmla="*/ 41 h 47"/>
                <a:gd name="T8" fmla="*/ 40 w 46"/>
                <a:gd name="T9" fmla="*/ 41 h 47"/>
                <a:gd name="T10" fmla="*/ 29 w 46"/>
                <a:gd name="T11" fmla="*/ 47 h 47"/>
                <a:gd name="T12" fmla="*/ 17 w 46"/>
                <a:gd name="T13" fmla="*/ 47 h 47"/>
                <a:gd name="T14" fmla="*/ 6 w 46"/>
                <a:gd name="T15" fmla="*/ 41 h 47"/>
                <a:gd name="T16" fmla="*/ 6 w 46"/>
                <a:gd name="T17" fmla="*/ 41 h 47"/>
                <a:gd name="T18" fmla="*/ 0 w 46"/>
                <a:gd name="T19" fmla="*/ 30 h 47"/>
                <a:gd name="T20" fmla="*/ 0 w 46"/>
                <a:gd name="T21" fmla="*/ 17 h 47"/>
                <a:gd name="T22" fmla="*/ 6 w 46"/>
                <a:gd name="T23" fmla="*/ 7 h 47"/>
                <a:gd name="T24" fmla="*/ 6 w 46"/>
                <a:gd name="T25" fmla="*/ 7 h 47"/>
                <a:gd name="T26" fmla="*/ 17 w 46"/>
                <a:gd name="T27" fmla="*/ 0 h 47"/>
                <a:gd name="T28" fmla="*/ 30 w 46"/>
                <a:gd name="T29" fmla="*/ 1 h 47"/>
                <a:gd name="T30" fmla="*/ 40 w 46"/>
                <a:gd name="T31" fmla="*/ 7 h 47"/>
                <a:gd name="T32" fmla="*/ 40 w 46"/>
                <a:gd name="T33" fmla="*/ 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"/>
                <a:gd name="T52" fmla="*/ 0 h 47"/>
                <a:gd name="T53" fmla="*/ 46 w 46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" h="47">
                  <a:moveTo>
                    <a:pt x="40" y="7"/>
                  </a:moveTo>
                  <a:lnTo>
                    <a:pt x="46" y="18"/>
                  </a:lnTo>
                  <a:lnTo>
                    <a:pt x="46" y="30"/>
                  </a:lnTo>
                  <a:lnTo>
                    <a:pt x="40" y="41"/>
                  </a:lnTo>
                  <a:lnTo>
                    <a:pt x="29" y="47"/>
                  </a:lnTo>
                  <a:lnTo>
                    <a:pt x="17" y="47"/>
                  </a:lnTo>
                  <a:lnTo>
                    <a:pt x="6" y="41"/>
                  </a:lnTo>
                  <a:lnTo>
                    <a:pt x="0" y="30"/>
                  </a:lnTo>
                  <a:lnTo>
                    <a:pt x="0" y="17"/>
                  </a:lnTo>
                  <a:lnTo>
                    <a:pt x="6" y="7"/>
                  </a:lnTo>
                  <a:lnTo>
                    <a:pt x="17" y="0"/>
                  </a:lnTo>
                  <a:lnTo>
                    <a:pt x="30" y="1"/>
                  </a:lnTo>
                  <a:lnTo>
                    <a:pt x="40" y="7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05" name="Freeform 908"/>
            <p:cNvSpPr>
              <a:spLocks/>
            </p:cNvSpPr>
            <p:nvPr/>
          </p:nvSpPr>
          <p:spPr bwMode="auto">
            <a:xfrm>
              <a:off x="299" y="1746"/>
              <a:ext cx="47" cy="47"/>
            </a:xfrm>
            <a:custGeom>
              <a:avLst/>
              <a:gdLst>
                <a:gd name="T0" fmla="*/ 40 w 47"/>
                <a:gd name="T1" fmla="*/ 6 h 47"/>
                <a:gd name="T2" fmla="*/ 47 w 47"/>
                <a:gd name="T3" fmla="*/ 17 h 47"/>
                <a:gd name="T4" fmla="*/ 47 w 47"/>
                <a:gd name="T5" fmla="*/ 30 h 47"/>
                <a:gd name="T6" fmla="*/ 41 w 47"/>
                <a:gd name="T7" fmla="*/ 41 h 47"/>
                <a:gd name="T8" fmla="*/ 41 w 47"/>
                <a:gd name="T9" fmla="*/ 41 h 47"/>
                <a:gd name="T10" fmla="*/ 30 w 47"/>
                <a:gd name="T11" fmla="*/ 47 h 47"/>
                <a:gd name="T12" fmla="*/ 18 w 47"/>
                <a:gd name="T13" fmla="*/ 47 h 47"/>
                <a:gd name="T14" fmla="*/ 7 w 47"/>
                <a:gd name="T15" fmla="*/ 41 h 47"/>
                <a:gd name="T16" fmla="*/ 7 w 47"/>
                <a:gd name="T17" fmla="*/ 41 h 47"/>
                <a:gd name="T18" fmla="*/ 0 w 47"/>
                <a:gd name="T19" fmla="*/ 31 h 47"/>
                <a:gd name="T20" fmla="*/ 0 w 47"/>
                <a:gd name="T21" fmla="*/ 18 h 47"/>
                <a:gd name="T22" fmla="*/ 6 w 47"/>
                <a:gd name="T23" fmla="*/ 7 h 47"/>
                <a:gd name="T24" fmla="*/ 6 w 47"/>
                <a:gd name="T25" fmla="*/ 7 h 47"/>
                <a:gd name="T26" fmla="*/ 16 w 47"/>
                <a:gd name="T27" fmla="*/ 1 h 47"/>
                <a:gd name="T28" fmla="*/ 29 w 47"/>
                <a:gd name="T29" fmla="*/ 0 h 47"/>
                <a:gd name="T30" fmla="*/ 40 w 47"/>
                <a:gd name="T31" fmla="*/ 6 h 47"/>
                <a:gd name="T32" fmla="*/ 40 w 47"/>
                <a:gd name="T33" fmla="*/ 6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40" y="6"/>
                  </a:moveTo>
                  <a:lnTo>
                    <a:pt x="47" y="17"/>
                  </a:lnTo>
                  <a:lnTo>
                    <a:pt x="47" y="30"/>
                  </a:lnTo>
                  <a:lnTo>
                    <a:pt x="41" y="41"/>
                  </a:lnTo>
                  <a:lnTo>
                    <a:pt x="30" y="47"/>
                  </a:lnTo>
                  <a:lnTo>
                    <a:pt x="18" y="47"/>
                  </a:lnTo>
                  <a:lnTo>
                    <a:pt x="7" y="41"/>
                  </a:lnTo>
                  <a:lnTo>
                    <a:pt x="0" y="31"/>
                  </a:lnTo>
                  <a:lnTo>
                    <a:pt x="0" y="18"/>
                  </a:lnTo>
                  <a:lnTo>
                    <a:pt x="6" y="7"/>
                  </a:lnTo>
                  <a:lnTo>
                    <a:pt x="16" y="1"/>
                  </a:lnTo>
                  <a:lnTo>
                    <a:pt x="29" y="0"/>
                  </a:lnTo>
                  <a:lnTo>
                    <a:pt x="40" y="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06" name="Freeform 909"/>
            <p:cNvSpPr>
              <a:spLocks/>
            </p:cNvSpPr>
            <p:nvPr/>
          </p:nvSpPr>
          <p:spPr bwMode="auto">
            <a:xfrm>
              <a:off x="335" y="1777"/>
              <a:ext cx="48" cy="48"/>
            </a:xfrm>
            <a:custGeom>
              <a:avLst/>
              <a:gdLst>
                <a:gd name="T0" fmla="*/ 39 w 48"/>
                <a:gd name="T1" fmla="*/ 5 h 48"/>
                <a:gd name="T2" fmla="*/ 47 w 48"/>
                <a:gd name="T3" fmla="*/ 14 h 48"/>
                <a:gd name="T4" fmla="*/ 48 w 48"/>
                <a:gd name="T5" fmla="*/ 26 h 48"/>
                <a:gd name="T6" fmla="*/ 44 w 48"/>
                <a:gd name="T7" fmla="*/ 38 h 48"/>
                <a:gd name="T8" fmla="*/ 44 w 48"/>
                <a:gd name="T9" fmla="*/ 38 h 48"/>
                <a:gd name="T10" fmla="*/ 34 w 48"/>
                <a:gd name="T11" fmla="*/ 46 h 48"/>
                <a:gd name="T12" fmla="*/ 22 w 48"/>
                <a:gd name="T13" fmla="*/ 48 h 48"/>
                <a:gd name="T14" fmla="*/ 10 w 48"/>
                <a:gd name="T15" fmla="*/ 43 h 48"/>
                <a:gd name="T16" fmla="*/ 10 w 48"/>
                <a:gd name="T17" fmla="*/ 43 h 48"/>
                <a:gd name="T18" fmla="*/ 2 w 48"/>
                <a:gd name="T19" fmla="*/ 34 h 48"/>
                <a:gd name="T20" fmla="*/ 0 w 48"/>
                <a:gd name="T21" fmla="*/ 21 h 48"/>
                <a:gd name="T22" fmla="*/ 5 w 48"/>
                <a:gd name="T23" fmla="*/ 10 h 48"/>
                <a:gd name="T24" fmla="*/ 5 w 48"/>
                <a:gd name="T25" fmla="*/ 10 h 48"/>
                <a:gd name="T26" fmla="*/ 15 w 48"/>
                <a:gd name="T27" fmla="*/ 2 h 48"/>
                <a:gd name="T28" fmla="*/ 27 w 48"/>
                <a:gd name="T29" fmla="*/ 0 h 48"/>
                <a:gd name="T30" fmla="*/ 39 w 48"/>
                <a:gd name="T31" fmla="*/ 5 h 48"/>
                <a:gd name="T32" fmla="*/ 39 w 48"/>
                <a:gd name="T33" fmla="*/ 5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39" y="5"/>
                  </a:moveTo>
                  <a:lnTo>
                    <a:pt x="47" y="14"/>
                  </a:lnTo>
                  <a:lnTo>
                    <a:pt x="48" y="26"/>
                  </a:lnTo>
                  <a:lnTo>
                    <a:pt x="44" y="38"/>
                  </a:lnTo>
                  <a:lnTo>
                    <a:pt x="34" y="46"/>
                  </a:lnTo>
                  <a:lnTo>
                    <a:pt x="22" y="48"/>
                  </a:lnTo>
                  <a:lnTo>
                    <a:pt x="10" y="43"/>
                  </a:lnTo>
                  <a:lnTo>
                    <a:pt x="2" y="34"/>
                  </a:lnTo>
                  <a:lnTo>
                    <a:pt x="0" y="21"/>
                  </a:lnTo>
                  <a:lnTo>
                    <a:pt x="5" y="10"/>
                  </a:lnTo>
                  <a:lnTo>
                    <a:pt x="15" y="2"/>
                  </a:lnTo>
                  <a:lnTo>
                    <a:pt x="27" y="0"/>
                  </a:lnTo>
                  <a:lnTo>
                    <a:pt x="39" y="5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07" name="Freeform 910"/>
            <p:cNvSpPr>
              <a:spLocks/>
            </p:cNvSpPr>
            <p:nvPr/>
          </p:nvSpPr>
          <p:spPr bwMode="auto">
            <a:xfrm>
              <a:off x="376" y="1802"/>
              <a:ext cx="48" cy="49"/>
            </a:xfrm>
            <a:custGeom>
              <a:avLst/>
              <a:gdLst>
                <a:gd name="T0" fmla="*/ 36 w 48"/>
                <a:gd name="T1" fmla="*/ 3 h 49"/>
                <a:gd name="T2" fmla="*/ 45 w 48"/>
                <a:gd name="T3" fmla="*/ 12 h 49"/>
                <a:gd name="T4" fmla="*/ 48 w 48"/>
                <a:gd name="T5" fmla="*/ 23 h 49"/>
                <a:gd name="T6" fmla="*/ 46 w 48"/>
                <a:gd name="T7" fmla="*/ 35 h 49"/>
                <a:gd name="T8" fmla="*/ 46 w 48"/>
                <a:gd name="T9" fmla="*/ 35 h 49"/>
                <a:gd name="T10" fmla="*/ 37 w 48"/>
                <a:gd name="T11" fmla="*/ 45 h 49"/>
                <a:gd name="T12" fmla="*/ 26 w 48"/>
                <a:gd name="T13" fmla="*/ 49 h 49"/>
                <a:gd name="T14" fmla="*/ 13 w 48"/>
                <a:gd name="T15" fmla="*/ 46 h 49"/>
                <a:gd name="T16" fmla="*/ 13 w 48"/>
                <a:gd name="T17" fmla="*/ 46 h 49"/>
                <a:gd name="T18" fmla="*/ 4 w 48"/>
                <a:gd name="T19" fmla="*/ 37 h 49"/>
                <a:gd name="T20" fmla="*/ 0 w 48"/>
                <a:gd name="T21" fmla="*/ 26 h 49"/>
                <a:gd name="T22" fmla="*/ 3 w 48"/>
                <a:gd name="T23" fmla="*/ 13 h 49"/>
                <a:gd name="T24" fmla="*/ 3 w 48"/>
                <a:gd name="T25" fmla="*/ 13 h 49"/>
                <a:gd name="T26" fmla="*/ 11 w 48"/>
                <a:gd name="T27" fmla="*/ 4 h 49"/>
                <a:gd name="T28" fmla="*/ 23 w 48"/>
                <a:gd name="T29" fmla="*/ 0 h 49"/>
                <a:gd name="T30" fmla="*/ 36 w 48"/>
                <a:gd name="T31" fmla="*/ 3 h 49"/>
                <a:gd name="T32" fmla="*/ 36 w 48"/>
                <a:gd name="T33" fmla="*/ 3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36" y="3"/>
                  </a:moveTo>
                  <a:lnTo>
                    <a:pt x="45" y="12"/>
                  </a:lnTo>
                  <a:lnTo>
                    <a:pt x="48" y="23"/>
                  </a:lnTo>
                  <a:lnTo>
                    <a:pt x="46" y="35"/>
                  </a:lnTo>
                  <a:lnTo>
                    <a:pt x="37" y="45"/>
                  </a:lnTo>
                  <a:lnTo>
                    <a:pt x="26" y="49"/>
                  </a:lnTo>
                  <a:lnTo>
                    <a:pt x="13" y="46"/>
                  </a:lnTo>
                  <a:lnTo>
                    <a:pt x="4" y="37"/>
                  </a:lnTo>
                  <a:lnTo>
                    <a:pt x="0" y="26"/>
                  </a:lnTo>
                  <a:lnTo>
                    <a:pt x="3" y="13"/>
                  </a:lnTo>
                  <a:lnTo>
                    <a:pt x="11" y="4"/>
                  </a:lnTo>
                  <a:lnTo>
                    <a:pt x="23" y="0"/>
                  </a:lnTo>
                  <a:lnTo>
                    <a:pt x="36" y="3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08" name="Freeform 911"/>
            <p:cNvSpPr>
              <a:spLocks/>
            </p:cNvSpPr>
            <p:nvPr/>
          </p:nvSpPr>
          <p:spPr bwMode="auto">
            <a:xfrm>
              <a:off x="144" y="1544"/>
              <a:ext cx="30" cy="91"/>
            </a:xfrm>
            <a:custGeom>
              <a:avLst/>
              <a:gdLst>
                <a:gd name="T0" fmla="*/ 1 w 30"/>
                <a:gd name="T1" fmla="*/ 82 h 91"/>
                <a:gd name="T2" fmla="*/ 5 w 30"/>
                <a:gd name="T3" fmla="*/ 75 h 91"/>
                <a:gd name="T4" fmla="*/ 7 w 30"/>
                <a:gd name="T5" fmla="*/ 67 h 91"/>
                <a:gd name="T6" fmla="*/ 8 w 30"/>
                <a:gd name="T7" fmla="*/ 59 h 91"/>
                <a:gd name="T8" fmla="*/ 8 w 30"/>
                <a:gd name="T9" fmla="*/ 59 h 91"/>
                <a:gd name="T10" fmla="*/ 9 w 30"/>
                <a:gd name="T11" fmla="*/ 41 h 91"/>
                <a:gd name="T12" fmla="*/ 12 w 30"/>
                <a:gd name="T13" fmla="*/ 22 h 91"/>
                <a:gd name="T14" fmla="*/ 17 w 30"/>
                <a:gd name="T15" fmla="*/ 4 h 91"/>
                <a:gd name="T16" fmla="*/ 17 w 30"/>
                <a:gd name="T17" fmla="*/ 4 h 91"/>
                <a:gd name="T18" fmla="*/ 19 w 30"/>
                <a:gd name="T19" fmla="*/ 2 h 91"/>
                <a:gd name="T20" fmla="*/ 22 w 30"/>
                <a:gd name="T21" fmla="*/ 0 h 91"/>
                <a:gd name="T22" fmla="*/ 26 w 30"/>
                <a:gd name="T23" fmla="*/ 1 h 91"/>
                <a:gd name="T24" fmla="*/ 26 w 30"/>
                <a:gd name="T25" fmla="*/ 1 h 91"/>
                <a:gd name="T26" fmla="*/ 29 w 30"/>
                <a:gd name="T27" fmla="*/ 3 h 91"/>
                <a:gd name="T28" fmla="*/ 30 w 30"/>
                <a:gd name="T29" fmla="*/ 6 h 91"/>
                <a:gd name="T30" fmla="*/ 30 w 30"/>
                <a:gd name="T31" fmla="*/ 10 h 91"/>
                <a:gd name="T32" fmla="*/ 30 w 30"/>
                <a:gd name="T33" fmla="*/ 10 h 91"/>
                <a:gd name="T34" fmla="*/ 25 w 30"/>
                <a:gd name="T35" fmla="*/ 27 h 91"/>
                <a:gd name="T36" fmla="*/ 22 w 30"/>
                <a:gd name="T37" fmla="*/ 45 h 91"/>
                <a:gd name="T38" fmla="*/ 21 w 30"/>
                <a:gd name="T39" fmla="*/ 63 h 91"/>
                <a:gd name="T40" fmla="*/ 21 w 30"/>
                <a:gd name="T41" fmla="*/ 63 h 91"/>
                <a:gd name="T42" fmla="*/ 20 w 30"/>
                <a:gd name="T43" fmla="*/ 71 h 91"/>
                <a:gd name="T44" fmla="*/ 17 w 30"/>
                <a:gd name="T45" fmla="*/ 80 h 91"/>
                <a:gd name="T46" fmla="*/ 14 w 30"/>
                <a:gd name="T47" fmla="*/ 87 h 91"/>
                <a:gd name="T48" fmla="*/ 14 w 30"/>
                <a:gd name="T49" fmla="*/ 87 h 91"/>
                <a:gd name="T50" fmla="*/ 12 w 30"/>
                <a:gd name="T51" fmla="*/ 90 h 91"/>
                <a:gd name="T52" fmla="*/ 8 w 30"/>
                <a:gd name="T53" fmla="*/ 91 h 91"/>
                <a:gd name="T54" fmla="*/ 5 w 30"/>
                <a:gd name="T55" fmla="*/ 91 h 91"/>
                <a:gd name="T56" fmla="*/ 5 w 30"/>
                <a:gd name="T57" fmla="*/ 91 h 91"/>
                <a:gd name="T58" fmla="*/ 2 w 30"/>
                <a:gd name="T59" fmla="*/ 88 h 91"/>
                <a:gd name="T60" fmla="*/ 0 w 30"/>
                <a:gd name="T61" fmla="*/ 85 h 91"/>
                <a:gd name="T62" fmla="*/ 1 w 30"/>
                <a:gd name="T63" fmla="*/ 82 h 91"/>
                <a:gd name="T64" fmla="*/ 1 w 30"/>
                <a:gd name="T65" fmla="*/ 82 h 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0"/>
                <a:gd name="T100" fmla="*/ 0 h 91"/>
                <a:gd name="T101" fmla="*/ 30 w 30"/>
                <a:gd name="T102" fmla="*/ 91 h 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0" h="91">
                  <a:moveTo>
                    <a:pt x="1" y="82"/>
                  </a:moveTo>
                  <a:lnTo>
                    <a:pt x="5" y="75"/>
                  </a:lnTo>
                  <a:lnTo>
                    <a:pt x="7" y="67"/>
                  </a:lnTo>
                  <a:lnTo>
                    <a:pt x="8" y="59"/>
                  </a:lnTo>
                  <a:lnTo>
                    <a:pt x="9" y="41"/>
                  </a:lnTo>
                  <a:lnTo>
                    <a:pt x="12" y="22"/>
                  </a:lnTo>
                  <a:lnTo>
                    <a:pt x="17" y="4"/>
                  </a:lnTo>
                  <a:lnTo>
                    <a:pt x="19" y="2"/>
                  </a:lnTo>
                  <a:lnTo>
                    <a:pt x="22" y="0"/>
                  </a:lnTo>
                  <a:lnTo>
                    <a:pt x="26" y="1"/>
                  </a:lnTo>
                  <a:lnTo>
                    <a:pt x="29" y="3"/>
                  </a:lnTo>
                  <a:lnTo>
                    <a:pt x="30" y="6"/>
                  </a:lnTo>
                  <a:lnTo>
                    <a:pt x="30" y="10"/>
                  </a:lnTo>
                  <a:lnTo>
                    <a:pt x="25" y="27"/>
                  </a:lnTo>
                  <a:lnTo>
                    <a:pt x="22" y="45"/>
                  </a:lnTo>
                  <a:lnTo>
                    <a:pt x="21" y="63"/>
                  </a:lnTo>
                  <a:lnTo>
                    <a:pt x="20" y="71"/>
                  </a:lnTo>
                  <a:lnTo>
                    <a:pt x="17" y="80"/>
                  </a:lnTo>
                  <a:lnTo>
                    <a:pt x="14" y="87"/>
                  </a:lnTo>
                  <a:lnTo>
                    <a:pt x="12" y="90"/>
                  </a:lnTo>
                  <a:lnTo>
                    <a:pt x="8" y="91"/>
                  </a:lnTo>
                  <a:lnTo>
                    <a:pt x="5" y="91"/>
                  </a:lnTo>
                  <a:lnTo>
                    <a:pt x="2" y="88"/>
                  </a:lnTo>
                  <a:lnTo>
                    <a:pt x="0" y="85"/>
                  </a:lnTo>
                  <a:lnTo>
                    <a:pt x="1" y="8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909" name="Freeform 912"/>
            <p:cNvSpPr>
              <a:spLocks/>
            </p:cNvSpPr>
            <p:nvPr/>
          </p:nvSpPr>
          <p:spPr bwMode="auto">
            <a:xfrm>
              <a:off x="112" y="1613"/>
              <a:ext cx="49" cy="49"/>
            </a:xfrm>
            <a:custGeom>
              <a:avLst/>
              <a:gdLst>
                <a:gd name="T0" fmla="*/ 24 w 49"/>
                <a:gd name="T1" fmla="*/ 0 h 49"/>
                <a:gd name="T2" fmla="*/ 36 w 49"/>
                <a:gd name="T3" fmla="*/ 3 h 49"/>
                <a:gd name="T4" fmla="*/ 45 w 49"/>
                <a:gd name="T5" fmla="*/ 12 h 49"/>
                <a:gd name="T6" fmla="*/ 49 w 49"/>
                <a:gd name="T7" fmla="*/ 24 h 49"/>
                <a:gd name="T8" fmla="*/ 49 w 49"/>
                <a:gd name="T9" fmla="*/ 24 h 49"/>
                <a:gd name="T10" fmla="*/ 46 w 49"/>
                <a:gd name="T11" fmla="*/ 36 h 49"/>
                <a:gd name="T12" fmla="*/ 37 w 49"/>
                <a:gd name="T13" fmla="*/ 45 h 49"/>
                <a:gd name="T14" fmla="*/ 25 w 49"/>
                <a:gd name="T15" fmla="*/ 49 h 49"/>
                <a:gd name="T16" fmla="*/ 25 w 49"/>
                <a:gd name="T17" fmla="*/ 49 h 49"/>
                <a:gd name="T18" fmla="*/ 13 w 49"/>
                <a:gd name="T19" fmla="*/ 46 h 49"/>
                <a:gd name="T20" fmla="*/ 4 w 49"/>
                <a:gd name="T21" fmla="*/ 37 h 49"/>
                <a:gd name="T22" fmla="*/ 0 w 49"/>
                <a:gd name="T23" fmla="*/ 25 h 49"/>
                <a:gd name="T24" fmla="*/ 0 w 49"/>
                <a:gd name="T25" fmla="*/ 25 h 49"/>
                <a:gd name="T26" fmla="*/ 3 w 49"/>
                <a:gd name="T27" fmla="*/ 13 h 49"/>
                <a:gd name="T28" fmla="*/ 12 w 49"/>
                <a:gd name="T29" fmla="*/ 4 h 49"/>
                <a:gd name="T30" fmla="*/ 24 w 49"/>
                <a:gd name="T31" fmla="*/ 0 h 49"/>
                <a:gd name="T32" fmla="*/ 24 w 49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9"/>
                <a:gd name="T53" fmla="*/ 49 w 49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9">
                  <a:moveTo>
                    <a:pt x="24" y="0"/>
                  </a:moveTo>
                  <a:lnTo>
                    <a:pt x="36" y="3"/>
                  </a:lnTo>
                  <a:lnTo>
                    <a:pt x="45" y="12"/>
                  </a:lnTo>
                  <a:lnTo>
                    <a:pt x="49" y="24"/>
                  </a:lnTo>
                  <a:lnTo>
                    <a:pt x="46" y="36"/>
                  </a:lnTo>
                  <a:lnTo>
                    <a:pt x="37" y="45"/>
                  </a:lnTo>
                  <a:lnTo>
                    <a:pt x="25" y="49"/>
                  </a:lnTo>
                  <a:lnTo>
                    <a:pt x="13" y="46"/>
                  </a:lnTo>
                  <a:lnTo>
                    <a:pt x="4" y="37"/>
                  </a:lnTo>
                  <a:lnTo>
                    <a:pt x="0" y="25"/>
                  </a:lnTo>
                  <a:lnTo>
                    <a:pt x="3" y="13"/>
                  </a:lnTo>
                  <a:lnTo>
                    <a:pt x="12" y="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9170" name="Rectangle 913"/>
          <p:cNvSpPr>
            <a:spLocks noChangeArrowheads="1"/>
          </p:cNvSpPr>
          <p:nvPr/>
        </p:nvSpPr>
        <p:spPr bwMode="auto">
          <a:xfrm>
            <a:off x="8543925" y="4452938"/>
            <a:ext cx="365125" cy="361950"/>
          </a:xfrm>
          <a:prstGeom prst="rect">
            <a:avLst/>
          </a:prstGeom>
          <a:solidFill>
            <a:srgbClr val="656565"/>
          </a:solidFill>
          <a:ln w="9525">
            <a:noFill/>
            <a:miter lim="800000"/>
            <a:headEnd/>
            <a:tailEnd/>
          </a:ln>
        </p:spPr>
        <p:txBody>
          <a:bodyPr lIns="102833" tIns="51417" rIns="102833" bIns="51417"/>
          <a:lstStyle/>
          <a:p>
            <a:r>
              <a:rPr lang="en-US" altLang="en-US" sz="2000" b="1">
                <a:solidFill>
                  <a:schemeClr val="bg1"/>
                </a:solidFill>
              </a:rPr>
              <a:t>5</a:t>
            </a:r>
            <a:endParaRPr lang="en-US" altLang="en-US" sz="2000" b="1"/>
          </a:p>
        </p:txBody>
      </p:sp>
      <p:grpSp>
        <p:nvGrpSpPr>
          <p:cNvPr id="49171" name="Group 915"/>
          <p:cNvGrpSpPr>
            <a:grpSpLocks/>
          </p:cNvGrpSpPr>
          <p:nvPr/>
        </p:nvGrpSpPr>
        <p:grpSpPr bwMode="auto">
          <a:xfrm>
            <a:off x="7627938" y="1801813"/>
            <a:ext cx="1100137" cy="1062037"/>
            <a:chOff x="4272" y="1024"/>
            <a:chExt cx="616" cy="595"/>
          </a:xfrm>
        </p:grpSpPr>
        <p:sp>
          <p:nvSpPr>
            <p:cNvPr id="49765" name="Freeform 706"/>
            <p:cNvSpPr>
              <a:spLocks/>
            </p:cNvSpPr>
            <p:nvPr/>
          </p:nvSpPr>
          <p:spPr bwMode="auto">
            <a:xfrm>
              <a:off x="4272" y="1155"/>
              <a:ext cx="91" cy="68"/>
            </a:xfrm>
            <a:custGeom>
              <a:avLst/>
              <a:gdLst>
                <a:gd name="T0" fmla="*/ 91 w 91"/>
                <a:gd name="T1" fmla="*/ 52 h 68"/>
                <a:gd name="T2" fmla="*/ 91 w 91"/>
                <a:gd name="T3" fmla="*/ 34 h 68"/>
                <a:gd name="T4" fmla="*/ 79 w 91"/>
                <a:gd name="T5" fmla="*/ 17 h 68"/>
                <a:gd name="T6" fmla="*/ 57 w 91"/>
                <a:gd name="T7" fmla="*/ 4 h 68"/>
                <a:gd name="T8" fmla="*/ 57 w 91"/>
                <a:gd name="T9" fmla="*/ 4 h 68"/>
                <a:gd name="T10" fmla="*/ 33 w 91"/>
                <a:gd name="T11" fmla="*/ 0 h 68"/>
                <a:gd name="T12" fmla="*/ 12 w 91"/>
                <a:gd name="T13" fmla="*/ 4 h 68"/>
                <a:gd name="T14" fmla="*/ 0 w 91"/>
                <a:gd name="T15" fmla="*/ 17 h 68"/>
                <a:gd name="T16" fmla="*/ 0 w 91"/>
                <a:gd name="T17" fmla="*/ 17 h 68"/>
                <a:gd name="T18" fmla="*/ 1 w 91"/>
                <a:gd name="T19" fmla="*/ 34 h 68"/>
                <a:gd name="T20" fmla="*/ 13 w 91"/>
                <a:gd name="T21" fmla="*/ 51 h 68"/>
                <a:gd name="T22" fmla="*/ 35 w 91"/>
                <a:gd name="T23" fmla="*/ 64 h 68"/>
                <a:gd name="T24" fmla="*/ 35 w 91"/>
                <a:gd name="T25" fmla="*/ 64 h 68"/>
                <a:gd name="T26" fmla="*/ 59 w 91"/>
                <a:gd name="T27" fmla="*/ 68 h 68"/>
                <a:gd name="T28" fmla="*/ 80 w 91"/>
                <a:gd name="T29" fmla="*/ 64 h 68"/>
                <a:gd name="T30" fmla="*/ 91 w 91"/>
                <a:gd name="T31" fmla="*/ 52 h 68"/>
                <a:gd name="T32" fmla="*/ 91 w 91"/>
                <a:gd name="T33" fmla="*/ 52 h 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1"/>
                <a:gd name="T52" fmla="*/ 0 h 68"/>
                <a:gd name="T53" fmla="*/ 91 w 91"/>
                <a:gd name="T54" fmla="*/ 68 h 6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1" h="68">
                  <a:moveTo>
                    <a:pt x="91" y="52"/>
                  </a:moveTo>
                  <a:lnTo>
                    <a:pt x="91" y="34"/>
                  </a:lnTo>
                  <a:lnTo>
                    <a:pt x="79" y="17"/>
                  </a:lnTo>
                  <a:lnTo>
                    <a:pt x="57" y="4"/>
                  </a:lnTo>
                  <a:lnTo>
                    <a:pt x="33" y="0"/>
                  </a:lnTo>
                  <a:lnTo>
                    <a:pt x="12" y="4"/>
                  </a:lnTo>
                  <a:lnTo>
                    <a:pt x="0" y="17"/>
                  </a:lnTo>
                  <a:lnTo>
                    <a:pt x="1" y="34"/>
                  </a:lnTo>
                  <a:lnTo>
                    <a:pt x="13" y="51"/>
                  </a:lnTo>
                  <a:lnTo>
                    <a:pt x="35" y="64"/>
                  </a:lnTo>
                  <a:lnTo>
                    <a:pt x="59" y="68"/>
                  </a:lnTo>
                  <a:lnTo>
                    <a:pt x="80" y="64"/>
                  </a:lnTo>
                  <a:lnTo>
                    <a:pt x="91" y="52"/>
                  </a:lnTo>
                  <a:close/>
                </a:path>
              </a:pathLst>
            </a:custGeom>
            <a:solidFill>
              <a:srgbClr val="CC77B8"/>
            </a:solidFill>
            <a:ln w="9525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66" name="Freeform 707"/>
            <p:cNvSpPr>
              <a:spLocks/>
            </p:cNvSpPr>
            <p:nvPr/>
          </p:nvSpPr>
          <p:spPr bwMode="auto">
            <a:xfrm>
              <a:off x="4668" y="1024"/>
              <a:ext cx="81" cy="84"/>
            </a:xfrm>
            <a:custGeom>
              <a:avLst/>
              <a:gdLst>
                <a:gd name="T0" fmla="*/ 74 w 81"/>
                <a:gd name="T1" fmla="*/ 77 h 84"/>
                <a:gd name="T2" fmla="*/ 81 w 81"/>
                <a:gd name="T3" fmla="*/ 61 h 84"/>
                <a:gd name="T4" fmla="*/ 77 w 81"/>
                <a:gd name="T5" fmla="*/ 41 h 84"/>
                <a:gd name="T6" fmla="*/ 63 w 81"/>
                <a:gd name="T7" fmla="*/ 20 h 84"/>
                <a:gd name="T8" fmla="*/ 63 w 81"/>
                <a:gd name="T9" fmla="*/ 20 h 84"/>
                <a:gd name="T10" fmla="*/ 44 w 81"/>
                <a:gd name="T11" fmla="*/ 5 h 84"/>
                <a:gd name="T12" fmla="*/ 23 w 81"/>
                <a:gd name="T13" fmla="*/ 0 h 84"/>
                <a:gd name="T14" fmla="*/ 7 w 81"/>
                <a:gd name="T15" fmla="*/ 7 h 84"/>
                <a:gd name="T16" fmla="*/ 7 w 81"/>
                <a:gd name="T17" fmla="*/ 7 h 84"/>
                <a:gd name="T18" fmla="*/ 0 w 81"/>
                <a:gd name="T19" fmla="*/ 22 h 84"/>
                <a:gd name="T20" fmla="*/ 3 w 81"/>
                <a:gd name="T21" fmla="*/ 43 h 84"/>
                <a:gd name="T22" fmla="*/ 18 w 81"/>
                <a:gd name="T23" fmla="*/ 64 h 84"/>
                <a:gd name="T24" fmla="*/ 18 w 81"/>
                <a:gd name="T25" fmla="*/ 64 h 84"/>
                <a:gd name="T26" fmla="*/ 37 w 81"/>
                <a:gd name="T27" fmla="*/ 79 h 84"/>
                <a:gd name="T28" fmla="*/ 58 w 81"/>
                <a:gd name="T29" fmla="*/ 84 h 84"/>
                <a:gd name="T30" fmla="*/ 74 w 81"/>
                <a:gd name="T31" fmla="*/ 77 h 84"/>
                <a:gd name="T32" fmla="*/ 74 w 81"/>
                <a:gd name="T33" fmla="*/ 77 h 8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1"/>
                <a:gd name="T52" fmla="*/ 0 h 84"/>
                <a:gd name="T53" fmla="*/ 81 w 81"/>
                <a:gd name="T54" fmla="*/ 84 h 8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1" h="84">
                  <a:moveTo>
                    <a:pt x="74" y="77"/>
                  </a:moveTo>
                  <a:lnTo>
                    <a:pt x="81" y="61"/>
                  </a:lnTo>
                  <a:lnTo>
                    <a:pt x="77" y="41"/>
                  </a:lnTo>
                  <a:lnTo>
                    <a:pt x="63" y="20"/>
                  </a:lnTo>
                  <a:lnTo>
                    <a:pt x="44" y="5"/>
                  </a:lnTo>
                  <a:lnTo>
                    <a:pt x="23" y="0"/>
                  </a:lnTo>
                  <a:lnTo>
                    <a:pt x="7" y="7"/>
                  </a:lnTo>
                  <a:lnTo>
                    <a:pt x="0" y="22"/>
                  </a:lnTo>
                  <a:lnTo>
                    <a:pt x="3" y="43"/>
                  </a:lnTo>
                  <a:lnTo>
                    <a:pt x="18" y="64"/>
                  </a:lnTo>
                  <a:lnTo>
                    <a:pt x="37" y="79"/>
                  </a:lnTo>
                  <a:lnTo>
                    <a:pt x="58" y="84"/>
                  </a:lnTo>
                  <a:lnTo>
                    <a:pt x="74" y="77"/>
                  </a:lnTo>
                  <a:close/>
                </a:path>
              </a:pathLst>
            </a:custGeom>
            <a:solidFill>
              <a:srgbClr val="CC77B8"/>
            </a:solidFill>
            <a:ln w="9525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67" name="Freeform 708"/>
            <p:cNvSpPr>
              <a:spLocks/>
            </p:cNvSpPr>
            <p:nvPr/>
          </p:nvSpPr>
          <p:spPr bwMode="auto">
            <a:xfrm>
              <a:off x="4512" y="1307"/>
              <a:ext cx="82" cy="82"/>
            </a:xfrm>
            <a:custGeom>
              <a:avLst/>
              <a:gdLst>
                <a:gd name="T0" fmla="*/ 76 w 82"/>
                <a:gd name="T1" fmla="*/ 6 h 82"/>
                <a:gd name="T2" fmla="*/ 60 w 82"/>
                <a:gd name="T3" fmla="*/ 0 h 82"/>
                <a:gd name="T4" fmla="*/ 39 w 82"/>
                <a:gd name="T5" fmla="*/ 4 h 82"/>
                <a:gd name="T6" fmla="*/ 19 w 82"/>
                <a:gd name="T7" fmla="*/ 19 h 82"/>
                <a:gd name="T8" fmla="*/ 19 w 82"/>
                <a:gd name="T9" fmla="*/ 19 h 82"/>
                <a:gd name="T10" fmla="*/ 5 w 82"/>
                <a:gd name="T11" fmla="*/ 40 h 82"/>
                <a:gd name="T12" fmla="*/ 0 w 82"/>
                <a:gd name="T13" fmla="*/ 60 h 82"/>
                <a:gd name="T14" fmla="*/ 7 w 82"/>
                <a:gd name="T15" fmla="*/ 76 h 82"/>
                <a:gd name="T16" fmla="*/ 7 w 82"/>
                <a:gd name="T17" fmla="*/ 76 h 82"/>
                <a:gd name="T18" fmla="*/ 23 w 82"/>
                <a:gd name="T19" fmla="*/ 82 h 82"/>
                <a:gd name="T20" fmla="*/ 44 w 82"/>
                <a:gd name="T21" fmla="*/ 78 h 82"/>
                <a:gd name="T22" fmla="*/ 64 w 82"/>
                <a:gd name="T23" fmla="*/ 64 h 82"/>
                <a:gd name="T24" fmla="*/ 64 w 82"/>
                <a:gd name="T25" fmla="*/ 64 h 82"/>
                <a:gd name="T26" fmla="*/ 78 w 82"/>
                <a:gd name="T27" fmla="*/ 43 h 82"/>
                <a:gd name="T28" fmla="*/ 82 w 82"/>
                <a:gd name="T29" fmla="*/ 23 h 82"/>
                <a:gd name="T30" fmla="*/ 76 w 82"/>
                <a:gd name="T31" fmla="*/ 6 h 82"/>
                <a:gd name="T32" fmla="*/ 76 w 82"/>
                <a:gd name="T33" fmla="*/ 6 h 8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2"/>
                <a:gd name="T52" fmla="*/ 0 h 82"/>
                <a:gd name="T53" fmla="*/ 82 w 82"/>
                <a:gd name="T54" fmla="*/ 82 h 8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2" h="82">
                  <a:moveTo>
                    <a:pt x="76" y="6"/>
                  </a:moveTo>
                  <a:lnTo>
                    <a:pt x="60" y="0"/>
                  </a:lnTo>
                  <a:lnTo>
                    <a:pt x="39" y="4"/>
                  </a:lnTo>
                  <a:lnTo>
                    <a:pt x="19" y="19"/>
                  </a:lnTo>
                  <a:lnTo>
                    <a:pt x="5" y="40"/>
                  </a:lnTo>
                  <a:lnTo>
                    <a:pt x="0" y="60"/>
                  </a:lnTo>
                  <a:lnTo>
                    <a:pt x="7" y="76"/>
                  </a:lnTo>
                  <a:lnTo>
                    <a:pt x="23" y="82"/>
                  </a:lnTo>
                  <a:lnTo>
                    <a:pt x="44" y="78"/>
                  </a:lnTo>
                  <a:lnTo>
                    <a:pt x="64" y="64"/>
                  </a:lnTo>
                  <a:lnTo>
                    <a:pt x="78" y="43"/>
                  </a:lnTo>
                  <a:lnTo>
                    <a:pt x="82" y="23"/>
                  </a:lnTo>
                  <a:lnTo>
                    <a:pt x="76" y="6"/>
                  </a:lnTo>
                  <a:close/>
                </a:path>
              </a:pathLst>
            </a:custGeom>
            <a:solidFill>
              <a:srgbClr val="CC77B8"/>
            </a:solidFill>
            <a:ln w="9525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68" name="Freeform 709"/>
            <p:cNvSpPr>
              <a:spLocks/>
            </p:cNvSpPr>
            <p:nvPr/>
          </p:nvSpPr>
          <p:spPr bwMode="auto">
            <a:xfrm>
              <a:off x="4780" y="1165"/>
              <a:ext cx="94" cy="66"/>
            </a:xfrm>
            <a:custGeom>
              <a:avLst/>
              <a:gdLst>
                <a:gd name="T0" fmla="*/ 0 w 94"/>
                <a:gd name="T1" fmla="*/ 47 h 66"/>
                <a:gd name="T2" fmla="*/ 11 w 94"/>
                <a:gd name="T3" fmla="*/ 61 h 66"/>
                <a:gd name="T4" fmla="*/ 31 w 94"/>
                <a:gd name="T5" fmla="*/ 66 h 66"/>
                <a:gd name="T6" fmla="*/ 56 w 94"/>
                <a:gd name="T7" fmla="*/ 64 h 66"/>
                <a:gd name="T8" fmla="*/ 56 w 94"/>
                <a:gd name="T9" fmla="*/ 64 h 66"/>
                <a:gd name="T10" fmla="*/ 79 w 94"/>
                <a:gd name="T11" fmla="*/ 52 h 66"/>
                <a:gd name="T12" fmla="*/ 92 w 94"/>
                <a:gd name="T13" fmla="*/ 37 h 66"/>
                <a:gd name="T14" fmla="*/ 94 w 94"/>
                <a:gd name="T15" fmla="*/ 19 h 66"/>
                <a:gd name="T16" fmla="*/ 94 w 94"/>
                <a:gd name="T17" fmla="*/ 19 h 66"/>
                <a:gd name="T18" fmla="*/ 83 w 94"/>
                <a:gd name="T19" fmla="*/ 6 h 66"/>
                <a:gd name="T20" fmla="*/ 62 w 94"/>
                <a:gd name="T21" fmla="*/ 0 h 66"/>
                <a:gd name="T22" fmla="*/ 37 w 94"/>
                <a:gd name="T23" fmla="*/ 3 h 66"/>
                <a:gd name="T24" fmla="*/ 37 w 94"/>
                <a:gd name="T25" fmla="*/ 3 h 66"/>
                <a:gd name="T26" fmla="*/ 15 w 94"/>
                <a:gd name="T27" fmla="*/ 14 h 66"/>
                <a:gd name="T28" fmla="*/ 1 w 94"/>
                <a:gd name="T29" fmla="*/ 30 h 66"/>
                <a:gd name="T30" fmla="*/ 0 w 94"/>
                <a:gd name="T31" fmla="*/ 47 h 66"/>
                <a:gd name="T32" fmla="*/ 0 w 94"/>
                <a:gd name="T33" fmla="*/ 47 h 6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4"/>
                <a:gd name="T52" fmla="*/ 0 h 66"/>
                <a:gd name="T53" fmla="*/ 94 w 94"/>
                <a:gd name="T54" fmla="*/ 66 h 6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4" h="66">
                  <a:moveTo>
                    <a:pt x="0" y="47"/>
                  </a:moveTo>
                  <a:lnTo>
                    <a:pt x="11" y="61"/>
                  </a:lnTo>
                  <a:lnTo>
                    <a:pt x="31" y="66"/>
                  </a:lnTo>
                  <a:lnTo>
                    <a:pt x="56" y="64"/>
                  </a:lnTo>
                  <a:lnTo>
                    <a:pt x="79" y="52"/>
                  </a:lnTo>
                  <a:lnTo>
                    <a:pt x="92" y="37"/>
                  </a:lnTo>
                  <a:lnTo>
                    <a:pt x="94" y="19"/>
                  </a:lnTo>
                  <a:lnTo>
                    <a:pt x="83" y="6"/>
                  </a:lnTo>
                  <a:lnTo>
                    <a:pt x="62" y="0"/>
                  </a:lnTo>
                  <a:lnTo>
                    <a:pt x="37" y="3"/>
                  </a:lnTo>
                  <a:lnTo>
                    <a:pt x="15" y="14"/>
                  </a:lnTo>
                  <a:lnTo>
                    <a:pt x="1" y="30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CC77B8"/>
            </a:solidFill>
            <a:ln w="9525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69" name="Freeform 710"/>
            <p:cNvSpPr>
              <a:spLocks/>
            </p:cNvSpPr>
            <p:nvPr/>
          </p:nvSpPr>
          <p:spPr bwMode="auto">
            <a:xfrm>
              <a:off x="4559" y="1430"/>
              <a:ext cx="94" cy="67"/>
            </a:xfrm>
            <a:custGeom>
              <a:avLst/>
              <a:gdLst>
                <a:gd name="T0" fmla="*/ 0 w 94"/>
                <a:gd name="T1" fmla="*/ 47 h 67"/>
                <a:gd name="T2" fmla="*/ 11 w 94"/>
                <a:gd name="T3" fmla="*/ 61 h 67"/>
                <a:gd name="T4" fmla="*/ 31 w 94"/>
                <a:gd name="T5" fmla="*/ 67 h 67"/>
                <a:gd name="T6" fmla="*/ 56 w 94"/>
                <a:gd name="T7" fmla="*/ 64 h 67"/>
                <a:gd name="T8" fmla="*/ 56 w 94"/>
                <a:gd name="T9" fmla="*/ 64 h 67"/>
                <a:gd name="T10" fmla="*/ 78 w 94"/>
                <a:gd name="T11" fmla="*/ 53 h 67"/>
                <a:gd name="T12" fmla="*/ 92 w 94"/>
                <a:gd name="T13" fmla="*/ 37 h 67"/>
                <a:gd name="T14" fmla="*/ 94 w 94"/>
                <a:gd name="T15" fmla="*/ 19 h 67"/>
                <a:gd name="T16" fmla="*/ 94 w 94"/>
                <a:gd name="T17" fmla="*/ 19 h 67"/>
                <a:gd name="T18" fmla="*/ 83 w 94"/>
                <a:gd name="T19" fmla="*/ 6 h 67"/>
                <a:gd name="T20" fmla="*/ 62 w 94"/>
                <a:gd name="T21" fmla="*/ 0 h 67"/>
                <a:gd name="T22" fmla="*/ 37 w 94"/>
                <a:gd name="T23" fmla="*/ 3 h 67"/>
                <a:gd name="T24" fmla="*/ 37 w 94"/>
                <a:gd name="T25" fmla="*/ 3 h 67"/>
                <a:gd name="T26" fmla="*/ 15 w 94"/>
                <a:gd name="T27" fmla="*/ 14 h 67"/>
                <a:gd name="T28" fmla="*/ 1 w 94"/>
                <a:gd name="T29" fmla="*/ 30 h 67"/>
                <a:gd name="T30" fmla="*/ 0 w 94"/>
                <a:gd name="T31" fmla="*/ 47 h 67"/>
                <a:gd name="T32" fmla="*/ 0 w 94"/>
                <a:gd name="T33" fmla="*/ 47 h 6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4"/>
                <a:gd name="T52" fmla="*/ 0 h 67"/>
                <a:gd name="T53" fmla="*/ 94 w 94"/>
                <a:gd name="T54" fmla="*/ 67 h 6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4" h="67">
                  <a:moveTo>
                    <a:pt x="0" y="47"/>
                  </a:moveTo>
                  <a:lnTo>
                    <a:pt x="11" y="61"/>
                  </a:lnTo>
                  <a:lnTo>
                    <a:pt x="31" y="67"/>
                  </a:lnTo>
                  <a:lnTo>
                    <a:pt x="56" y="64"/>
                  </a:lnTo>
                  <a:lnTo>
                    <a:pt x="78" y="53"/>
                  </a:lnTo>
                  <a:lnTo>
                    <a:pt x="92" y="37"/>
                  </a:lnTo>
                  <a:lnTo>
                    <a:pt x="94" y="19"/>
                  </a:lnTo>
                  <a:lnTo>
                    <a:pt x="83" y="6"/>
                  </a:lnTo>
                  <a:lnTo>
                    <a:pt x="62" y="0"/>
                  </a:lnTo>
                  <a:lnTo>
                    <a:pt x="37" y="3"/>
                  </a:lnTo>
                  <a:lnTo>
                    <a:pt x="15" y="14"/>
                  </a:lnTo>
                  <a:lnTo>
                    <a:pt x="1" y="30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CC77B8"/>
            </a:solidFill>
            <a:ln w="9525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70" name="Freeform 711"/>
            <p:cNvSpPr>
              <a:spLocks/>
            </p:cNvSpPr>
            <p:nvPr/>
          </p:nvSpPr>
          <p:spPr bwMode="auto">
            <a:xfrm>
              <a:off x="4681" y="1390"/>
              <a:ext cx="96" cy="64"/>
            </a:xfrm>
            <a:custGeom>
              <a:avLst/>
              <a:gdLst>
                <a:gd name="T0" fmla="*/ 96 w 96"/>
                <a:gd name="T1" fmla="*/ 43 h 64"/>
                <a:gd name="T2" fmla="*/ 93 w 96"/>
                <a:gd name="T3" fmla="*/ 26 h 64"/>
                <a:gd name="T4" fmla="*/ 78 w 96"/>
                <a:gd name="T5" fmla="*/ 11 h 64"/>
                <a:gd name="T6" fmla="*/ 55 w 96"/>
                <a:gd name="T7" fmla="*/ 1 h 64"/>
                <a:gd name="T8" fmla="*/ 55 w 96"/>
                <a:gd name="T9" fmla="*/ 1 h 64"/>
                <a:gd name="T10" fmla="*/ 30 w 96"/>
                <a:gd name="T11" fmla="*/ 0 h 64"/>
                <a:gd name="T12" fmla="*/ 10 w 96"/>
                <a:gd name="T13" fmla="*/ 7 h 64"/>
                <a:gd name="T14" fmla="*/ 0 w 96"/>
                <a:gd name="T15" fmla="*/ 21 h 64"/>
                <a:gd name="T16" fmla="*/ 0 w 96"/>
                <a:gd name="T17" fmla="*/ 21 h 64"/>
                <a:gd name="T18" fmla="*/ 3 w 96"/>
                <a:gd name="T19" fmla="*/ 39 h 64"/>
                <a:gd name="T20" fmla="*/ 18 w 96"/>
                <a:gd name="T21" fmla="*/ 53 h 64"/>
                <a:gd name="T22" fmla="*/ 41 w 96"/>
                <a:gd name="T23" fmla="*/ 63 h 64"/>
                <a:gd name="T24" fmla="*/ 41 w 96"/>
                <a:gd name="T25" fmla="*/ 63 h 64"/>
                <a:gd name="T26" fmla="*/ 66 w 96"/>
                <a:gd name="T27" fmla="*/ 64 h 64"/>
                <a:gd name="T28" fmla="*/ 86 w 96"/>
                <a:gd name="T29" fmla="*/ 57 h 64"/>
                <a:gd name="T30" fmla="*/ 96 w 96"/>
                <a:gd name="T31" fmla="*/ 43 h 64"/>
                <a:gd name="T32" fmla="*/ 96 w 96"/>
                <a:gd name="T33" fmla="*/ 43 h 6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6"/>
                <a:gd name="T52" fmla="*/ 0 h 64"/>
                <a:gd name="T53" fmla="*/ 96 w 96"/>
                <a:gd name="T54" fmla="*/ 64 h 6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6" h="64">
                  <a:moveTo>
                    <a:pt x="96" y="43"/>
                  </a:moveTo>
                  <a:lnTo>
                    <a:pt x="93" y="26"/>
                  </a:lnTo>
                  <a:lnTo>
                    <a:pt x="78" y="11"/>
                  </a:lnTo>
                  <a:lnTo>
                    <a:pt x="55" y="1"/>
                  </a:lnTo>
                  <a:lnTo>
                    <a:pt x="30" y="0"/>
                  </a:lnTo>
                  <a:lnTo>
                    <a:pt x="10" y="7"/>
                  </a:lnTo>
                  <a:lnTo>
                    <a:pt x="0" y="21"/>
                  </a:lnTo>
                  <a:lnTo>
                    <a:pt x="3" y="39"/>
                  </a:lnTo>
                  <a:lnTo>
                    <a:pt x="18" y="53"/>
                  </a:lnTo>
                  <a:lnTo>
                    <a:pt x="41" y="63"/>
                  </a:lnTo>
                  <a:lnTo>
                    <a:pt x="66" y="64"/>
                  </a:lnTo>
                  <a:lnTo>
                    <a:pt x="86" y="57"/>
                  </a:lnTo>
                  <a:lnTo>
                    <a:pt x="96" y="43"/>
                  </a:lnTo>
                  <a:close/>
                </a:path>
              </a:pathLst>
            </a:custGeom>
            <a:solidFill>
              <a:srgbClr val="CC77B8"/>
            </a:solidFill>
            <a:ln w="9525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71" name="Freeform 712"/>
            <p:cNvSpPr>
              <a:spLocks/>
            </p:cNvSpPr>
            <p:nvPr/>
          </p:nvSpPr>
          <p:spPr bwMode="auto">
            <a:xfrm>
              <a:off x="4609" y="1454"/>
              <a:ext cx="69" cy="91"/>
            </a:xfrm>
            <a:custGeom>
              <a:avLst/>
              <a:gdLst>
                <a:gd name="T0" fmla="*/ 52 w 69"/>
                <a:gd name="T1" fmla="*/ 91 h 91"/>
                <a:gd name="T2" fmla="*/ 65 w 69"/>
                <a:gd name="T3" fmla="*/ 79 h 91"/>
                <a:gd name="T4" fmla="*/ 69 w 69"/>
                <a:gd name="T5" fmla="*/ 59 h 91"/>
                <a:gd name="T6" fmla="*/ 64 w 69"/>
                <a:gd name="T7" fmla="*/ 34 h 91"/>
                <a:gd name="T8" fmla="*/ 64 w 69"/>
                <a:gd name="T9" fmla="*/ 34 h 91"/>
                <a:gd name="T10" fmla="*/ 51 w 69"/>
                <a:gd name="T11" fmla="*/ 13 h 91"/>
                <a:gd name="T12" fmla="*/ 34 w 69"/>
                <a:gd name="T13" fmla="*/ 0 h 91"/>
                <a:gd name="T14" fmla="*/ 17 w 69"/>
                <a:gd name="T15" fmla="*/ 0 h 91"/>
                <a:gd name="T16" fmla="*/ 17 w 69"/>
                <a:gd name="T17" fmla="*/ 0 h 91"/>
                <a:gd name="T18" fmla="*/ 4 w 69"/>
                <a:gd name="T19" fmla="*/ 12 h 91"/>
                <a:gd name="T20" fmla="*/ 0 w 69"/>
                <a:gd name="T21" fmla="*/ 32 h 91"/>
                <a:gd name="T22" fmla="*/ 5 w 69"/>
                <a:gd name="T23" fmla="*/ 57 h 91"/>
                <a:gd name="T24" fmla="*/ 5 w 69"/>
                <a:gd name="T25" fmla="*/ 57 h 91"/>
                <a:gd name="T26" fmla="*/ 18 w 69"/>
                <a:gd name="T27" fmla="*/ 78 h 91"/>
                <a:gd name="T28" fmla="*/ 35 w 69"/>
                <a:gd name="T29" fmla="*/ 91 h 91"/>
                <a:gd name="T30" fmla="*/ 52 w 69"/>
                <a:gd name="T31" fmla="*/ 91 h 91"/>
                <a:gd name="T32" fmla="*/ 52 w 69"/>
                <a:gd name="T33" fmla="*/ 91 h 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9"/>
                <a:gd name="T52" fmla="*/ 0 h 91"/>
                <a:gd name="T53" fmla="*/ 69 w 69"/>
                <a:gd name="T54" fmla="*/ 91 h 9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9" h="91">
                  <a:moveTo>
                    <a:pt x="52" y="91"/>
                  </a:moveTo>
                  <a:lnTo>
                    <a:pt x="65" y="79"/>
                  </a:lnTo>
                  <a:lnTo>
                    <a:pt x="69" y="59"/>
                  </a:lnTo>
                  <a:lnTo>
                    <a:pt x="64" y="34"/>
                  </a:lnTo>
                  <a:lnTo>
                    <a:pt x="51" y="13"/>
                  </a:lnTo>
                  <a:lnTo>
                    <a:pt x="34" y="0"/>
                  </a:lnTo>
                  <a:lnTo>
                    <a:pt x="17" y="0"/>
                  </a:lnTo>
                  <a:lnTo>
                    <a:pt x="4" y="12"/>
                  </a:lnTo>
                  <a:lnTo>
                    <a:pt x="0" y="32"/>
                  </a:lnTo>
                  <a:lnTo>
                    <a:pt x="5" y="57"/>
                  </a:lnTo>
                  <a:lnTo>
                    <a:pt x="18" y="78"/>
                  </a:lnTo>
                  <a:lnTo>
                    <a:pt x="35" y="91"/>
                  </a:lnTo>
                  <a:lnTo>
                    <a:pt x="52" y="91"/>
                  </a:lnTo>
                  <a:close/>
                </a:path>
              </a:pathLst>
            </a:custGeom>
            <a:solidFill>
              <a:srgbClr val="CC77B8"/>
            </a:solidFill>
            <a:ln w="9525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72" name="Freeform 713"/>
            <p:cNvSpPr>
              <a:spLocks/>
            </p:cNvSpPr>
            <p:nvPr/>
          </p:nvSpPr>
          <p:spPr bwMode="auto">
            <a:xfrm>
              <a:off x="4799" y="1300"/>
              <a:ext cx="89" cy="71"/>
            </a:xfrm>
            <a:custGeom>
              <a:avLst/>
              <a:gdLst>
                <a:gd name="T0" fmla="*/ 88 w 89"/>
                <a:gd name="T1" fmla="*/ 57 h 71"/>
                <a:gd name="T2" fmla="*/ 89 w 89"/>
                <a:gd name="T3" fmla="*/ 39 h 71"/>
                <a:gd name="T4" fmla="*/ 79 w 89"/>
                <a:gd name="T5" fmla="*/ 22 h 71"/>
                <a:gd name="T6" fmla="*/ 59 w 89"/>
                <a:gd name="T7" fmla="*/ 7 h 71"/>
                <a:gd name="T8" fmla="*/ 59 w 89"/>
                <a:gd name="T9" fmla="*/ 7 h 71"/>
                <a:gd name="T10" fmla="*/ 34 w 89"/>
                <a:gd name="T11" fmla="*/ 0 h 71"/>
                <a:gd name="T12" fmla="*/ 13 w 89"/>
                <a:gd name="T13" fmla="*/ 2 h 71"/>
                <a:gd name="T14" fmla="*/ 1 w 89"/>
                <a:gd name="T15" fmla="*/ 14 h 71"/>
                <a:gd name="T16" fmla="*/ 1 w 89"/>
                <a:gd name="T17" fmla="*/ 14 h 71"/>
                <a:gd name="T18" fmla="*/ 0 w 89"/>
                <a:gd name="T19" fmla="*/ 31 h 71"/>
                <a:gd name="T20" fmla="*/ 10 w 89"/>
                <a:gd name="T21" fmla="*/ 49 h 71"/>
                <a:gd name="T22" fmla="*/ 31 w 89"/>
                <a:gd name="T23" fmla="*/ 64 h 71"/>
                <a:gd name="T24" fmla="*/ 31 w 89"/>
                <a:gd name="T25" fmla="*/ 64 h 71"/>
                <a:gd name="T26" fmla="*/ 54 w 89"/>
                <a:gd name="T27" fmla="*/ 71 h 71"/>
                <a:gd name="T28" fmla="*/ 75 w 89"/>
                <a:gd name="T29" fmla="*/ 68 h 71"/>
                <a:gd name="T30" fmla="*/ 88 w 89"/>
                <a:gd name="T31" fmla="*/ 57 h 71"/>
                <a:gd name="T32" fmla="*/ 88 w 89"/>
                <a:gd name="T33" fmla="*/ 57 h 7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9"/>
                <a:gd name="T52" fmla="*/ 0 h 71"/>
                <a:gd name="T53" fmla="*/ 89 w 89"/>
                <a:gd name="T54" fmla="*/ 71 h 7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9" h="71">
                  <a:moveTo>
                    <a:pt x="88" y="57"/>
                  </a:moveTo>
                  <a:lnTo>
                    <a:pt x="89" y="39"/>
                  </a:lnTo>
                  <a:lnTo>
                    <a:pt x="79" y="22"/>
                  </a:lnTo>
                  <a:lnTo>
                    <a:pt x="59" y="7"/>
                  </a:lnTo>
                  <a:lnTo>
                    <a:pt x="34" y="0"/>
                  </a:lnTo>
                  <a:lnTo>
                    <a:pt x="13" y="2"/>
                  </a:lnTo>
                  <a:lnTo>
                    <a:pt x="1" y="14"/>
                  </a:lnTo>
                  <a:lnTo>
                    <a:pt x="0" y="31"/>
                  </a:lnTo>
                  <a:lnTo>
                    <a:pt x="10" y="49"/>
                  </a:lnTo>
                  <a:lnTo>
                    <a:pt x="31" y="64"/>
                  </a:lnTo>
                  <a:lnTo>
                    <a:pt x="54" y="71"/>
                  </a:lnTo>
                  <a:lnTo>
                    <a:pt x="75" y="68"/>
                  </a:lnTo>
                  <a:lnTo>
                    <a:pt x="88" y="57"/>
                  </a:lnTo>
                  <a:close/>
                </a:path>
              </a:pathLst>
            </a:custGeom>
            <a:solidFill>
              <a:srgbClr val="CC77B8"/>
            </a:solidFill>
            <a:ln w="9525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73" name="Freeform 714"/>
            <p:cNvSpPr>
              <a:spLocks/>
            </p:cNvSpPr>
            <p:nvPr/>
          </p:nvSpPr>
          <p:spPr bwMode="auto">
            <a:xfrm>
              <a:off x="4399" y="1407"/>
              <a:ext cx="95" cy="66"/>
            </a:xfrm>
            <a:custGeom>
              <a:avLst/>
              <a:gdLst>
                <a:gd name="T0" fmla="*/ 95 w 95"/>
                <a:gd name="T1" fmla="*/ 46 h 66"/>
                <a:gd name="T2" fmla="*/ 92 w 95"/>
                <a:gd name="T3" fmla="*/ 29 h 66"/>
                <a:gd name="T4" fmla="*/ 78 w 95"/>
                <a:gd name="T5" fmla="*/ 13 h 66"/>
                <a:gd name="T6" fmla="*/ 56 w 95"/>
                <a:gd name="T7" fmla="*/ 3 h 66"/>
                <a:gd name="T8" fmla="*/ 56 w 95"/>
                <a:gd name="T9" fmla="*/ 3 h 66"/>
                <a:gd name="T10" fmla="*/ 31 w 95"/>
                <a:gd name="T11" fmla="*/ 0 h 66"/>
                <a:gd name="T12" fmla="*/ 11 w 95"/>
                <a:gd name="T13" fmla="*/ 7 h 66"/>
                <a:gd name="T14" fmla="*/ 0 w 95"/>
                <a:gd name="T15" fmla="*/ 20 h 66"/>
                <a:gd name="T16" fmla="*/ 0 w 95"/>
                <a:gd name="T17" fmla="*/ 20 h 66"/>
                <a:gd name="T18" fmla="*/ 2 w 95"/>
                <a:gd name="T19" fmla="*/ 38 h 66"/>
                <a:gd name="T20" fmla="*/ 16 w 95"/>
                <a:gd name="T21" fmla="*/ 53 h 66"/>
                <a:gd name="T22" fmla="*/ 39 w 95"/>
                <a:gd name="T23" fmla="*/ 64 h 66"/>
                <a:gd name="T24" fmla="*/ 39 w 95"/>
                <a:gd name="T25" fmla="*/ 64 h 66"/>
                <a:gd name="T26" fmla="*/ 64 w 95"/>
                <a:gd name="T27" fmla="*/ 66 h 66"/>
                <a:gd name="T28" fmla="*/ 84 w 95"/>
                <a:gd name="T29" fmla="*/ 60 h 66"/>
                <a:gd name="T30" fmla="*/ 95 w 95"/>
                <a:gd name="T31" fmla="*/ 46 h 66"/>
                <a:gd name="T32" fmla="*/ 95 w 95"/>
                <a:gd name="T33" fmla="*/ 46 h 6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5"/>
                <a:gd name="T52" fmla="*/ 0 h 66"/>
                <a:gd name="T53" fmla="*/ 95 w 95"/>
                <a:gd name="T54" fmla="*/ 66 h 6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5" h="66">
                  <a:moveTo>
                    <a:pt x="95" y="46"/>
                  </a:moveTo>
                  <a:lnTo>
                    <a:pt x="92" y="29"/>
                  </a:lnTo>
                  <a:lnTo>
                    <a:pt x="78" y="13"/>
                  </a:lnTo>
                  <a:lnTo>
                    <a:pt x="56" y="3"/>
                  </a:lnTo>
                  <a:lnTo>
                    <a:pt x="31" y="0"/>
                  </a:lnTo>
                  <a:lnTo>
                    <a:pt x="11" y="7"/>
                  </a:lnTo>
                  <a:lnTo>
                    <a:pt x="0" y="20"/>
                  </a:lnTo>
                  <a:lnTo>
                    <a:pt x="2" y="38"/>
                  </a:lnTo>
                  <a:lnTo>
                    <a:pt x="16" y="53"/>
                  </a:lnTo>
                  <a:lnTo>
                    <a:pt x="39" y="64"/>
                  </a:lnTo>
                  <a:lnTo>
                    <a:pt x="64" y="66"/>
                  </a:lnTo>
                  <a:lnTo>
                    <a:pt x="84" y="60"/>
                  </a:lnTo>
                  <a:lnTo>
                    <a:pt x="95" y="46"/>
                  </a:lnTo>
                  <a:close/>
                </a:path>
              </a:pathLst>
            </a:custGeom>
            <a:solidFill>
              <a:srgbClr val="CC77B8"/>
            </a:solidFill>
            <a:ln w="9525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74" name="Freeform 715"/>
            <p:cNvSpPr>
              <a:spLocks/>
            </p:cNvSpPr>
            <p:nvPr/>
          </p:nvSpPr>
          <p:spPr bwMode="auto">
            <a:xfrm>
              <a:off x="4320" y="1303"/>
              <a:ext cx="63" cy="97"/>
            </a:xfrm>
            <a:custGeom>
              <a:avLst/>
              <a:gdLst>
                <a:gd name="T0" fmla="*/ 40 w 63"/>
                <a:gd name="T1" fmla="*/ 97 h 97"/>
                <a:gd name="T2" fmla="*/ 54 w 63"/>
                <a:gd name="T3" fmla="*/ 88 h 97"/>
                <a:gd name="T4" fmla="*/ 63 w 63"/>
                <a:gd name="T5" fmla="*/ 69 h 97"/>
                <a:gd name="T6" fmla="*/ 63 w 63"/>
                <a:gd name="T7" fmla="*/ 43 h 97"/>
                <a:gd name="T8" fmla="*/ 63 w 63"/>
                <a:gd name="T9" fmla="*/ 43 h 97"/>
                <a:gd name="T10" fmla="*/ 55 w 63"/>
                <a:gd name="T11" fmla="*/ 20 h 97"/>
                <a:gd name="T12" fmla="*/ 41 w 63"/>
                <a:gd name="T13" fmla="*/ 4 h 97"/>
                <a:gd name="T14" fmla="*/ 24 w 63"/>
                <a:gd name="T15" fmla="*/ 0 h 97"/>
                <a:gd name="T16" fmla="*/ 24 w 63"/>
                <a:gd name="T17" fmla="*/ 0 h 97"/>
                <a:gd name="T18" fmla="*/ 9 w 63"/>
                <a:gd name="T19" fmla="*/ 9 h 97"/>
                <a:gd name="T20" fmla="*/ 1 w 63"/>
                <a:gd name="T21" fmla="*/ 29 h 97"/>
                <a:gd name="T22" fmla="*/ 0 w 63"/>
                <a:gd name="T23" fmla="*/ 54 h 97"/>
                <a:gd name="T24" fmla="*/ 0 w 63"/>
                <a:gd name="T25" fmla="*/ 54 h 97"/>
                <a:gd name="T26" fmla="*/ 9 w 63"/>
                <a:gd name="T27" fmla="*/ 77 h 97"/>
                <a:gd name="T28" fmla="*/ 23 w 63"/>
                <a:gd name="T29" fmla="*/ 93 h 97"/>
                <a:gd name="T30" fmla="*/ 40 w 63"/>
                <a:gd name="T31" fmla="*/ 97 h 97"/>
                <a:gd name="T32" fmla="*/ 40 w 63"/>
                <a:gd name="T33" fmla="*/ 97 h 9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3"/>
                <a:gd name="T52" fmla="*/ 0 h 97"/>
                <a:gd name="T53" fmla="*/ 63 w 63"/>
                <a:gd name="T54" fmla="*/ 97 h 9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3" h="97">
                  <a:moveTo>
                    <a:pt x="40" y="97"/>
                  </a:moveTo>
                  <a:lnTo>
                    <a:pt x="54" y="88"/>
                  </a:lnTo>
                  <a:lnTo>
                    <a:pt x="63" y="69"/>
                  </a:lnTo>
                  <a:lnTo>
                    <a:pt x="63" y="43"/>
                  </a:lnTo>
                  <a:lnTo>
                    <a:pt x="55" y="20"/>
                  </a:lnTo>
                  <a:lnTo>
                    <a:pt x="41" y="4"/>
                  </a:lnTo>
                  <a:lnTo>
                    <a:pt x="24" y="0"/>
                  </a:lnTo>
                  <a:lnTo>
                    <a:pt x="9" y="9"/>
                  </a:lnTo>
                  <a:lnTo>
                    <a:pt x="1" y="29"/>
                  </a:lnTo>
                  <a:lnTo>
                    <a:pt x="0" y="54"/>
                  </a:lnTo>
                  <a:lnTo>
                    <a:pt x="9" y="77"/>
                  </a:lnTo>
                  <a:lnTo>
                    <a:pt x="23" y="93"/>
                  </a:lnTo>
                  <a:lnTo>
                    <a:pt x="40" y="97"/>
                  </a:lnTo>
                  <a:close/>
                </a:path>
              </a:pathLst>
            </a:custGeom>
            <a:solidFill>
              <a:srgbClr val="CC77B8"/>
            </a:solidFill>
            <a:ln w="9525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75" name="Freeform 716"/>
            <p:cNvSpPr>
              <a:spLocks/>
            </p:cNvSpPr>
            <p:nvPr/>
          </p:nvSpPr>
          <p:spPr bwMode="auto">
            <a:xfrm>
              <a:off x="4463" y="1486"/>
              <a:ext cx="87" cy="77"/>
            </a:xfrm>
            <a:custGeom>
              <a:avLst/>
              <a:gdLst>
                <a:gd name="T0" fmla="*/ 5 w 87"/>
                <a:gd name="T1" fmla="*/ 69 h 77"/>
                <a:gd name="T2" fmla="*/ 20 w 87"/>
                <a:gd name="T3" fmla="*/ 77 h 77"/>
                <a:gd name="T4" fmla="*/ 41 w 87"/>
                <a:gd name="T5" fmla="*/ 76 h 77"/>
                <a:gd name="T6" fmla="*/ 63 w 87"/>
                <a:gd name="T7" fmla="*/ 64 h 77"/>
                <a:gd name="T8" fmla="*/ 63 w 87"/>
                <a:gd name="T9" fmla="*/ 64 h 77"/>
                <a:gd name="T10" fmla="*/ 80 w 87"/>
                <a:gd name="T11" fmla="*/ 45 h 77"/>
                <a:gd name="T12" fmla="*/ 87 w 87"/>
                <a:gd name="T13" fmla="*/ 26 h 77"/>
                <a:gd name="T14" fmla="*/ 82 w 87"/>
                <a:gd name="T15" fmla="*/ 9 h 77"/>
                <a:gd name="T16" fmla="*/ 82 w 87"/>
                <a:gd name="T17" fmla="*/ 9 h 77"/>
                <a:gd name="T18" fmla="*/ 67 w 87"/>
                <a:gd name="T19" fmla="*/ 0 h 77"/>
                <a:gd name="T20" fmla="*/ 46 w 87"/>
                <a:gd name="T21" fmla="*/ 2 h 77"/>
                <a:gd name="T22" fmla="*/ 24 w 87"/>
                <a:gd name="T23" fmla="*/ 14 h 77"/>
                <a:gd name="T24" fmla="*/ 24 w 87"/>
                <a:gd name="T25" fmla="*/ 14 h 77"/>
                <a:gd name="T26" fmla="*/ 7 w 87"/>
                <a:gd name="T27" fmla="*/ 32 h 77"/>
                <a:gd name="T28" fmla="*/ 0 w 87"/>
                <a:gd name="T29" fmla="*/ 52 h 77"/>
                <a:gd name="T30" fmla="*/ 5 w 87"/>
                <a:gd name="T31" fmla="*/ 69 h 77"/>
                <a:gd name="T32" fmla="*/ 5 w 87"/>
                <a:gd name="T33" fmla="*/ 69 h 7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7"/>
                <a:gd name="T52" fmla="*/ 0 h 77"/>
                <a:gd name="T53" fmla="*/ 87 w 87"/>
                <a:gd name="T54" fmla="*/ 77 h 7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7" h="77">
                  <a:moveTo>
                    <a:pt x="5" y="69"/>
                  </a:moveTo>
                  <a:lnTo>
                    <a:pt x="20" y="77"/>
                  </a:lnTo>
                  <a:lnTo>
                    <a:pt x="41" y="76"/>
                  </a:lnTo>
                  <a:lnTo>
                    <a:pt x="63" y="64"/>
                  </a:lnTo>
                  <a:lnTo>
                    <a:pt x="80" y="45"/>
                  </a:lnTo>
                  <a:lnTo>
                    <a:pt x="87" y="26"/>
                  </a:lnTo>
                  <a:lnTo>
                    <a:pt x="82" y="9"/>
                  </a:lnTo>
                  <a:lnTo>
                    <a:pt x="67" y="0"/>
                  </a:lnTo>
                  <a:lnTo>
                    <a:pt x="46" y="2"/>
                  </a:lnTo>
                  <a:lnTo>
                    <a:pt x="24" y="14"/>
                  </a:lnTo>
                  <a:lnTo>
                    <a:pt x="7" y="32"/>
                  </a:lnTo>
                  <a:lnTo>
                    <a:pt x="0" y="52"/>
                  </a:lnTo>
                  <a:lnTo>
                    <a:pt x="5" y="69"/>
                  </a:lnTo>
                  <a:close/>
                </a:path>
              </a:pathLst>
            </a:custGeom>
            <a:solidFill>
              <a:srgbClr val="CC77B8"/>
            </a:solidFill>
            <a:ln w="9525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76" name="Freeform 717"/>
            <p:cNvSpPr>
              <a:spLocks/>
            </p:cNvSpPr>
            <p:nvPr/>
          </p:nvSpPr>
          <p:spPr bwMode="auto">
            <a:xfrm>
              <a:off x="4523" y="1555"/>
              <a:ext cx="96" cy="64"/>
            </a:xfrm>
            <a:custGeom>
              <a:avLst/>
              <a:gdLst>
                <a:gd name="T0" fmla="*/ 0 w 96"/>
                <a:gd name="T1" fmla="*/ 43 h 64"/>
                <a:gd name="T2" fmla="*/ 11 w 96"/>
                <a:gd name="T3" fmla="*/ 57 h 64"/>
                <a:gd name="T4" fmla="*/ 30 w 96"/>
                <a:gd name="T5" fmla="*/ 64 h 64"/>
                <a:gd name="T6" fmla="*/ 55 w 96"/>
                <a:gd name="T7" fmla="*/ 63 h 64"/>
                <a:gd name="T8" fmla="*/ 55 w 96"/>
                <a:gd name="T9" fmla="*/ 63 h 64"/>
                <a:gd name="T10" fmla="*/ 79 w 96"/>
                <a:gd name="T11" fmla="*/ 54 h 64"/>
                <a:gd name="T12" fmla="*/ 93 w 96"/>
                <a:gd name="T13" fmla="*/ 39 h 64"/>
                <a:gd name="T14" fmla="*/ 96 w 96"/>
                <a:gd name="T15" fmla="*/ 22 h 64"/>
                <a:gd name="T16" fmla="*/ 96 w 96"/>
                <a:gd name="T17" fmla="*/ 22 h 64"/>
                <a:gd name="T18" fmla="*/ 86 w 96"/>
                <a:gd name="T19" fmla="*/ 8 h 64"/>
                <a:gd name="T20" fmla="*/ 67 w 96"/>
                <a:gd name="T21" fmla="*/ 0 h 64"/>
                <a:gd name="T22" fmla="*/ 42 w 96"/>
                <a:gd name="T23" fmla="*/ 1 h 64"/>
                <a:gd name="T24" fmla="*/ 42 w 96"/>
                <a:gd name="T25" fmla="*/ 1 h 64"/>
                <a:gd name="T26" fmla="*/ 19 w 96"/>
                <a:gd name="T27" fmla="*/ 11 h 64"/>
                <a:gd name="T28" fmla="*/ 4 w 96"/>
                <a:gd name="T29" fmla="*/ 26 h 64"/>
                <a:gd name="T30" fmla="*/ 0 w 96"/>
                <a:gd name="T31" fmla="*/ 43 h 64"/>
                <a:gd name="T32" fmla="*/ 0 w 96"/>
                <a:gd name="T33" fmla="*/ 43 h 6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6"/>
                <a:gd name="T52" fmla="*/ 0 h 64"/>
                <a:gd name="T53" fmla="*/ 96 w 96"/>
                <a:gd name="T54" fmla="*/ 64 h 6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6" h="64">
                  <a:moveTo>
                    <a:pt x="0" y="43"/>
                  </a:moveTo>
                  <a:lnTo>
                    <a:pt x="11" y="57"/>
                  </a:lnTo>
                  <a:lnTo>
                    <a:pt x="30" y="64"/>
                  </a:lnTo>
                  <a:lnTo>
                    <a:pt x="55" y="63"/>
                  </a:lnTo>
                  <a:lnTo>
                    <a:pt x="79" y="54"/>
                  </a:lnTo>
                  <a:lnTo>
                    <a:pt x="93" y="39"/>
                  </a:lnTo>
                  <a:lnTo>
                    <a:pt x="96" y="22"/>
                  </a:lnTo>
                  <a:lnTo>
                    <a:pt x="86" y="8"/>
                  </a:lnTo>
                  <a:lnTo>
                    <a:pt x="67" y="0"/>
                  </a:lnTo>
                  <a:lnTo>
                    <a:pt x="42" y="1"/>
                  </a:lnTo>
                  <a:lnTo>
                    <a:pt x="19" y="11"/>
                  </a:lnTo>
                  <a:lnTo>
                    <a:pt x="4" y="26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CC77B8"/>
            </a:solidFill>
            <a:ln w="9525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9172" name="Group 914"/>
          <p:cNvGrpSpPr>
            <a:grpSpLocks/>
          </p:cNvGrpSpPr>
          <p:nvPr/>
        </p:nvGrpSpPr>
        <p:grpSpPr bwMode="auto">
          <a:xfrm>
            <a:off x="7885113" y="1943100"/>
            <a:ext cx="657225" cy="463550"/>
            <a:chOff x="4416" y="1104"/>
            <a:chExt cx="368" cy="259"/>
          </a:xfrm>
        </p:grpSpPr>
        <p:sp>
          <p:nvSpPr>
            <p:cNvPr id="49762" name="Freeform 733"/>
            <p:cNvSpPr>
              <a:spLocks/>
            </p:cNvSpPr>
            <p:nvPr/>
          </p:nvSpPr>
          <p:spPr bwMode="auto">
            <a:xfrm>
              <a:off x="4416" y="1152"/>
              <a:ext cx="67" cy="163"/>
            </a:xfrm>
            <a:custGeom>
              <a:avLst/>
              <a:gdLst>
                <a:gd name="T0" fmla="*/ 111 w 59"/>
                <a:gd name="T1" fmla="*/ 635 h 116"/>
                <a:gd name="T2" fmla="*/ 102 w 59"/>
                <a:gd name="T3" fmla="*/ 527 h 116"/>
                <a:gd name="T4" fmla="*/ 90 w 59"/>
                <a:gd name="T5" fmla="*/ 423 h 116"/>
                <a:gd name="T6" fmla="*/ 74 w 59"/>
                <a:gd name="T7" fmla="*/ 320 h 116"/>
                <a:gd name="T8" fmla="*/ 53 w 59"/>
                <a:gd name="T9" fmla="*/ 219 h 116"/>
                <a:gd name="T10" fmla="*/ 28 w 59"/>
                <a:gd name="T11" fmla="*/ 108 h 116"/>
                <a:gd name="T12" fmla="*/ 0 w 59"/>
                <a:gd name="T13" fmla="*/ 0 h 1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"/>
                <a:gd name="T22" fmla="*/ 0 h 116"/>
                <a:gd name="T23" fmla="*/ 59 w 59"/>
                <a:gd name="T24" fmla="*/ 116 h 1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" h="116">
                  <a:moveTo>
                    <a:pt x="59" y="116"/>
                  </a:moveTo>
                  <a:lnTo>
                    <a:pt x="55" y="96"/>
                  </a:lnTo>
                  <a:lnTo>
                    <a:pt x="48" y="77"/>
                  </a:lnTo>
                  <a:lnTo>
                    <a:pt x="39" y="58"/>
                  </a:lnTo>
                  <a:lnTo>
                    <a:pt x="28" y="40"/>
                  </a:lnTo>
                  <a:lnTo>
                    <a:pt x="15" y="20"/>
                  </a:ln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prstDash val="solid"/>
              <a:round/>
              <a:headEnd type="none" w="med" len="med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63" name="Freeform 734"/>
            <p:cNvSpPr>
              <a:spLocks/>
            </p:cNvSpPr>
            <p:nvPr/>
          </p:nvSpPr>
          <p:spPr bwMode="auto">
            <a:xfrm>
              <a:off x="4620" y="1276"/>
              <a:ext cx="164" cy="87"/>
            </a:xfrm>
            <a:custGeom>
              <a:avLst/>
              <a:gdLst>
                <a:gd name="T0" fmla="*/ 7065 w 64"/>
                <a:gd name="T1" fmla="*/ 0 h 66"/>
                <a:gd name="T2" fmla="*/ 4879 w 64"/>
                <a:gd name="T3" fmla="*/ 38 h 66"/>
                <a:gd name="T4" fmla="*/ 2980 w 64"/>
                <a:gd name="T5" fmla="*/ 100 h 66"/>
                <a:gd name="T6" fmla="*/ 1327 w 64"/>
                <a:gd name="T7" fmla="*/ 174 h 66"/>
                <a:gd name="T8" fmla="*/ 0 w 64"/>
                <a:gd name="T9" fmla="*/ 264 h 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66"/>
                <a:gd name="T17" fmla="*/ 64 w 64"/>
                <a:gd name="T18" fmla="*/ 66 h 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66">
                  <a:moveTo>
                    <a:pt x="64" y="0"/>
                  </a:moveTo>
                  <a:lnTo>
                    <a:pt x="44" y="10"/>
                  </a:lnTo>
                  <a:lnTo>
                    <a:pt x="27" y="25"/>
                  </a:lnTo>
                  <a:lnTo>
                    <a:pt x="12" y="44"/>
                  </a:lnTo>
                  <a:lnTo>
                    <a:pt x="0" y="66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64" name="Freeform 735"/>
            <p:cNvSpPr>
              <a:spLocks/>
            </p:cNvSpPr>
            <p:nvPr/>
          </p:nvSpPr>
          <p:spPr bwMode="auto">
            <a:xfrm>
              <a:off x="4592" y="1104"/>
              <a:ext cx="64" cy="163"/>
            </a:xfrm>
            <a:custGeom>
              <a:avLst/>
              <a:gdLst>
                <a:gd name="T0" fmla="*/ 2752 w 25"/>
                <a:gd name="T1" fmla="*/ 0 h 123"/>
                <a:gd name="T2" fmla="*/ 1979 w 25"/>
                <a:gd name="T3" fmla="*/ 86 h 123"/>
                <a:gd name="T4" fmla="*/ 1324 w 25"/>
                <a:gd name="T5" fmla="*/ 167 h 123"/>
                <a:gd name="T6" fmla="*/ 635 w 25"/>
                <a:gd name="T7" fmla="*/ 253 h 123"/>
                <a:gd name="T8" fmla="*/ 215 w 25"/>
                <a:gd name="T9" fmla="*/ 335 h 123"/>
                <a:gd name="T10" fmla="*/ 0 w 25"/>
                <a:gd name="T11" fmla="*/ 420 h 123"/>
                <a:gd name="T12" fmla="*/ 131 w 25"/>
                <a:gd name="T13" fmla="*/ 502 h 1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5"/>
                <a:gd name="T22" fmla="*/ 0 h 123"/>
                <a:gd name="T23" fmla="*/ 25 w 25"/>
                <a:gd name="T24" fmla="*/ 123 h 12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5" h="123">
                  <a:moveTo>
                    <a:pt x="25" y="0"/>
                  </a:moveTo>
                  <a:lnTo>
                    <a:pt x="18" y="21"/>
                  </a:lnTo>
                  <a:lnTo>
                    <a:pt x="12" y="41"/>
                  </a:lnTo>
                  <a:lnTo>
                    <a:pt x="6" y="62"/>
                  </a:lnTo>
                  <a:lnTo>
                    <a:pt x="2" y="82"/>
                  </a:lnTo>
                  <a:lnTo>
                    <a:pt x="0" y="103"/>
                  </a:lnTo>
                  <a:lnTo>
                    <a:pt x="1" y="123"/>
                  </a:lnTo>
                </a:path>
              </a:pathLst>
            </a:custGeom>
            <a:noFill/>
            <a:ln w="19050" cmpd="sng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9173" name="Text Box 767"/>
          <p:cNvSpPr txBox="1">
            <a:spLocks noChangeArrowheads="1"/>
          </p:cNvSpPr>
          <p:nvPr/>
        </p:nvSpPr>
        <p:spPr bwMode="auto">
          <a:xfrm>
            <a:off x="7418388" y="3571875"/>
            <a:ext cx="1565275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2833" tIns="51417" rIns="102833" bIns="51417">
            <a:spAutoFit/>
          </a:bodyPr>
          <a:lstStyle/>
          <a:p>
            <a:r>
              <a:rPr lang="en-US" altLang="en-US" sz="2000" b="1"/>
              <a:t>Exocytosis</a:t>
            </a:r>
          </a:p>
        </p:txBody>
      </p:sp>
      <p:sp>
        <p:nvSpPr>
          <p:cNvPr id="49174" name="Rectangle 5"/>
          <p:cNvSpPr>
            <a:spLocks noChangeArrowheads="1"/>
          </p:cNvSpPr>
          <p:nvPr/>
        </p:nvSpPr>
        <p:spPr bwMode="auto">
          <a:xfrm>
            <a:off x="2032000" y="1717675"/>
            <a:ext cx="1635125" cy="823913"/>
          </a:xfrm>
          <a:prstGeom prst="rect">
            <a:avLst/>
          </a:prstGeom>
          <a:solidFill>
            <a:srgbClr val="E5F5EC"/>
          </a:solidFill>
          <a:ln w="9525">
            <a:noFill/>
            <a:miter lim="800000"/>
            <a:headEnd/>
            <a:tailEnd/>
          </a:ln>
        </p:spPr>
        <p:txBody>
          <a:bodyPr lIns="102833" tIns="51417" rIns="102833" bIns="51417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49175" name="Freeform 6"/>
          <p:cNvSpPr>
            <a:spLocks/>
          </p:cNvSpPr>
          <p:nvPr/>
        </p:nvSpPr>
        <p:spPr bwMode="auto">
          <a:xfrm>
            <a:off x="2030413" y="2898775"/>
            <a:ext cx="1636712" cy="1984375"/>
          </a:xfrm>
          <a:custGeom>
            <a:avLst/>
            <a:gdLst>
              <a:gd name="T0" fmla="*/ 2147483647 w 917"/>
              <a:gd name="T1" fmla="*/ 2147483647 h 1112"/>
              <a:gd name="T2" fmla="*/ 2147483647 w 917"/>
              <a:gd name="T3" fmla="*/ 2147483647 h 1112"/>
              <a:gd name="T4" fmla="*/ 2147483647 w 917"/>
              <a:gd name="T5" fmla="*/ 2147483647 h 1112"/>
              <a:gd name="T6" fmla="*/ 2147483647 w 917"/>
              <a:gd name="T7" fmla="*/ 2147483647 h 1112"/>
              <a:gd name="T8" fmla="*/ 2147483647 w 917"/>
              <a:gd name="T9" fmla="*/ 2147483647 h 1112"/>
              <a:gd name="T10" fmla="*/ 2147483647 w 917"/>
              <a:gd name="T11" fmla="*/ 2147483647 h 1112"/>
              <a:gd name="T12" fmla="*/ 2147483647 w 917"/>
              <a:gd name="T13" fmla="*/ 2147483647 h 1112"/>
              <a:gd name="T14" fmla="*/ 2147483647 w 917"/>
              <a:gd name="T15" fmla="*/ 2147483647 h 1112"/>
              <a:gd name="T16" fmla="*/ 2147483647 w 917"/>
              <a:gd name="T17" fmla="*/ 2147483647 h 1112"/>
              <a:gd name="T18" fmla="*/ 2147483647 w 917"/>
              <a:gd name="T19" fmla="*/ 2147483647 h 1112"/>
              <a:gd name="T20" fmla="*/ 2147483647 w 917"/>
              <a:gd name="T21" fmla="*/ 2147483647 h 1112"/>
              <a:gd name="T22" fmla="*/ 2147483647 w 917"/>
              <a:gd name="T23" fmla="*/ 2147483647 h 1112"/>
              <a:gd name="T24" fmla="*/ 2147483647 w 917"/>
              <a:gd name="T25" fmla="*/ 2147483647 h 1112"/>
              <a:gd name="T26" fmla="*/ 2147483647 w 917"/>
              <a:gd name="T27" fmla="*/ 2147483647 h 1112"/>
              <a:gd name="T28" fmla="*/ 2147483647 w 917"/>
              <a:gd name="T29" fmla="*/ 2147483647 h 1112"/>
              <a:gd name="T30" fmla="*/ 2147483647 w 917"/>
              <a:gd name="T31" fmla="*/ 2147483647 h 1112"/>
              <a:gd name="T32" fmla="*/ 2147483647 w 917"/>
              <a:gd name="T33" fmla="*/ 2147483647 h 1112"/>
              <a:gd name="T34" fmla="*/ 2147483647 w 917"/>
              <a:gd name="T35" fmla="*/ 2147483647 h 1112"/>
              <a:gd name="T36" fmla="*/ 2147483647 w 917"/>
              <a:gd name="T37" fmla="*/ 2147483647 h 1112"/>
              <a:gd name="T38" fmla="*/ 2147483647 w 917"/>
              <a:gd name="T39" fmla="*/ 2147483647 h 1112"/>
              <a:gd name="T40" fmla="*/ 2147483647 w 917"/>
              <a:gd name="T41" fmla="*/ 2147483647 h 1112"/>
              <a:gd name="T42" fmla="*/ 2147483647 w 917"/>
              <a:gd name="T43" fmla="*/ 2147483647 h 1112"/>
              <a:gd name="T44" fmla="*/ 2147483647 w 917"/>
              <a:gd name="T45" fmla="*/ 2147483647 h 1112"/>
              <a:gd name="T46" fmla="*/ 2147483647 w 917"/>
              <a:gd name="T47" fmla="*/ 2147483647 h 1112"/>
              <a:gd name="T48" fmla="*/ 2147483647 w 917"/>
              <a:gd name="T49" fmla="*/ 2147483647 h 1112"/>
              <a:gd name="T50" fmla="*/ 2147483647 w 917"/>
              <a:gd name="T51" fmla="*/ 2147483647 h 1112"/>
              <a:gd name="T52" fmla="*/ 2147483647 w 917"/>
              <a:gd name="T53" fmla="*/ 2147483647 h 1112"/>
              <a:gd name="T54" fmla="*/ 2147483647 w 917"/>
              <a:gd name="T55" fmla="*/ 2147483647 h 1112"/>
              <a:gd name="T56" fmla="*/ 2147483647 w 917"/>
              <a:gd name="T57" fmla="*/ 2147483647 h 1112"/>
              <a:gd name="T58" fmla="*/ 2147483647 w 917"/>
              <a:gd name="T59" fmla="*/ 2147483647 h 1112"/>
              <a:gd name="T60" fmla="*/ 2147483647 w 917"/>
              <a:gd name="T61" fmla="*/ 2147483647 h 1112"/>
              <a:gd name="T62" fmla="*/ 2147483647 w 917"/>
              <a:gd name="T63" fmla="*/ 2147483647 h 1112"/>
              <a:gd name="T64" fmla="*/ 2147483647 w 917"/>
              <a:gd name="T65" fmla="*/ 2147483647 h 1112"/>
              <a:gd name="T66" fmla="*/ 2147483647 w 917"/>
              <a:gd name="T67" fmla="*/ 2147483647 h 1112"/>
              <a:gd name="T68" fmla="*/ 2147483647 w 917"/>
              <a:gd name="T69" fmla="*/ 2147483647 h 1112"/>
              <a:gd name="T70" fmla="*/ 2147483647 w 917"/>
              <a:gd name="T71" fmla="*/ 2147483647 h 1112"/>
              <a:gd name="T72" fmla="*/ 2147483647 w 917"/>
              <a:gd name="T73" fmla="*/ 2147483647 h 1112"/>
              <a:gd name="T74" fmla="*/ 2147483647 w 917"/>
              <a:gd name="T75" fmla="*/ 0 h 1112"/>
              <a:gd name="T76" fmla="*/ 2147483647 w 917"/>
              <a:gd name="T77" fmla="*/ 0 h 1112"/>
              <a:gd name="T78" fmla="*/ 2147483647 w 917"/>
              <a:gd name="T79" fmla="*/ 0 h 1112"/>
              <a:gd name="T80" fmla="*/ 2147483647 w 917"/>
              <a:gd name="T81" fmla="*/ 0 h 1112"/>
              <a:gd name="T82" fmla="*/ 0 w 917"/>
              <a:gd name="T83" fmla="*/ 2147483647 h 1112"/>
              <a:gd name="T84" fmla="*/ 2147483647 w 917"/>
              <a:gd name="T85" fmla="*/ 0 h 1112"/>
              <a:gd name="T86" fmla="*/ 2147483647 w 917"/>
              <a:gd name="T87" fmla="*/ 0 h 1112"/>
              <a:gd name="T88" fmla="*/ 2147483647 w 917"/>
              <a:gd name="T89" fmla="*/ 0 h 1112"/>
              <a:gd name="T90" fmla="*/ 2147483647 w 917"/>
              <a:gd name="T91" fmla="*/ 0 h 1112"/>
              <a:gd name="T92" fmla="*/ 2147483647 w 917"/>
              <a:gd name="T93" fmla="*/ 0 h 1112"/>
              <a:gd name="T94" fmla="*/ 2147483647 w 917"/>
              <a:gd name="T95" fmla="*/ 2147483647 h 1112"/>
              <a:gd name="T96" fmla="*/ 2147483647 w 917"/>
              <a:gd name="T97" fmla="*/ 2147483647 h 1112"/>
              <a:gd name="T98" fmla="*/ 2147483647 w 917"/>
              <a:gd name="T99" fmla="*/ 2147483647 h 1112"/>
              <a:gd name="T100" fmla="*/ 2147483647 w 917"/>
              <a:gd name="T101" fmla="*/ 2147483647 h 111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917"/>
              <a:gd name="T154" fmla="*/ 0 h 1112"/>
              <a:gd name="T155" fmla="*/ 917 w 917"/>
              <a:gd name="T156" fmla="*/ 1112 h 1112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917" h="1112">
                <a:moveTo>
                  <a:pt x="803" y="146"/>
                </a:moveTo>
                <a:lnTo>
                  <a:pt x="802" y="164"/>
                </a:lnTo>
                <a:lnTo>
                  <a:pt x="801" y="182"/>
                </a:lnTo>
                <a:lnTo>
                  <a:pt x="799" y="200"/>
                </a:lnTo>
                <a:lnTo>
                  <a:pt x="796" y="217"/>
                </a:lnTo>
                <a:lnTo>
                  <a:pt x="792" y="234"/>
                </a:lnTo>
                <a:lnTo>
                  <a:pt x="787" y="251"/>
                </a:lnTo>
                <a:lnTo>
                  <a:pt x="782" y="267"/>
                </a:lnTo>
                <a:lnTo>
                  <a:pt x="775" y="283"/>
                </a:lnTo>
                <a:lnTo>
                  <a:pt x="768" y="298"/>
                </a:lnTo>
                <a:lnTo>
                  <a:pt x="760" y="313"/>
                </a:lnTo>
                <a:lnTo>
                  <a:pt x="752" y="328"/>
                </a:lnTo>
                <a:lnTo>
                  <a:pt x="743" y="342"/>
                </a:lnTo>
                <a:lnTo>
                  <a:pt x="733" y="356"/>
                </a:lnTo>
                <a:lnTo>
                  <a:pt x="722" y="370"/>
                </a:lnTo>
                <a:lnTo>
                  <a:pt x="711" y="382"/>
                </a:lnTo>
                <a:lnTo>
                  <a:pt x="699" y="394"/>
                </a:lnTo>
                <a:lnTo>
                  <a:pt x="687" y="406"/>
                </a:lnTo>
                <a:lnTo>
                  <a:pt x="675" y="417"/>
                </a:lnTo>
                <a:lnTo>
                  <a:pt x="661" y="428"/>
                </a:lnTo>
                <a:lnTo>
                  <a:pt x="647" y="438"/>
                </a:lnTo>
                <a:lnTo>
                  <a:pt x="633" y="447"/>
                </a:lnTo>
                <a:lnTo>
                  <a:pt x="618" y="455"/>
                </a:lnTo>
                <a:lnTo>
                  <a:pt x="603" y="463"/>
                </a:lnTo>
                <a:lnTo>
                  <a:pt x="587" y="470"/>
                </a:lnTo>
                <a:lnTo>
                  <a:pt x="572" y="476"/>
                </a:lnTo>
                <a:lnTo>
                  <a:pt x="555" y="482"/>
                </a:lnTo>
                <a:lnTo>
                  <a:pt x="539" y="487"/>
                </a:lnTo>
                <a:lnTo>
                  <a:pt x="522" y="490"/>
                </a:lnTo>
                <a:lnTo>
                  <a:pt x="504" y="494"/>
                </a:lnTo>
                <a:lnTo>
                  <a:pt x="487" y="496"/>
                </a:lnTo>
                <a:lnTo>
                  <a:pt x="469" y="497"/>
                </a:lnTo>
                <a:lnTo>
                  <a:pt x="451" y="498"/>
                </a:lnTo>
                <a:lnTo>
                  <a:pt x="432" y="497"/>
                </a:lnTo>
                <a:lnTo>
                  <a:pt x="415" y="496"/>
                </a:lnTo>
                <a:lnTo>
                  <a:pt x="397" y="494"/>
                </a:lnTo>
                <a:lnTo>
                  <a:pt x="380" y="490"/>
                </a:lnTo>
                <a:lnTo>
                  <a:pt x="362" y="487"/>
                </a:lnTo>
                <a:lnTo>
                  <a:pt x="346" y="482"/>
                </a:lnTo>
                <a:lnTo>
                  <a:pt x="329" y="476"/>
                </a:lnTo>
                <a:lnTo>
                  <a:pt x="313" y="470"/>
                </a:lnTo>
                <a:lnTo>
                  <a:pt x="298" y="463"/>
                </a:lnTo>
                <a:lnTo>
                  <a:pt x="283" y="455"/>
                </a:lnTo>
                <a:lnTo>
                  <a:pt x="268" y="447"/>
                </a:lnTo>
                <a:lnTo>
                  <a:pt x="253" y="438"/>
                </a:lnTo>
                <a:lnTo>
                  <a:pt x="240" y="428"/>
                </a:lnTo>
                <a:lnTo>
                  <a:pt x="227" y="417"/>
                </a:lnTo>
                <a:lnTo>
                  <a:pt x="214" y="406"/>
                </a:lnTo>
                <a:lnTo>
                  <a:pt x="201" y="394"/>
                </a:lnTo>
                <a:lnTo>
                  <a:pt x="190" y="382"/>
                </a:lnTo>
                <a:lnTo>
                  <a:pt x="179" y="370"/>
                </a:lnTo>
                <a:lnTo>
                  <a:pt x="168" y="356"/>
                </a:lnTo>
                <a:lnTo>
                  <a:pt x="159" y="342"/>
                </a:lnTo>
                <a:lnTo>
                  <a:pt x="149" y="328"/>
                </a:lnTo>
                <a:lnTo>
                  <a:pt x="141" y="313"/>
                </a:lnTo>
                <a:lnTo>
                  <a:pt x="133" y="298"/>
                </a:lnTo>
                <a:lnTo>
                  <a:pt x="126" y="283"/>
                </a:lnTo>
                <a:lnTo>
                  <a:pt x="120" y="267"/>
                </a:lnTo>
                <a:lnTo>
                  <a:pt x="114" y="251"/>
                </a:lnTo>
                <a:lnTo>
                  <a:pt x="109" y="234"/>
                </a:lnTo>
                <a:lnTo>
                  <a:pt x="105" y="217"/>
                </a:lnTo>
                <a:lnTo>
                  <a:pt x="102" y="200"/>
                </a:lnTo>
                <a:lnTo>
                  <a:pt x="100" y="182"/>
                </a:lnTo>
                <a:lnTo>
                  <a:pt x="99" y="164"/>
                </a:lnTo>
                <a:lnTo>
                  <a:pt x="98" y="146"/>
                </a:lnTo>
                <a:lnTo>
                  <a:pt x="99" y="121"/>
                </a:lnTo>
                <a:lnTo>
                  <a:pt x="102" y="97"/>
                </a:lnTo>
                <a:lnTo>
                  <a:pt x="106" y="72"/>
                </a:lnTo>
                <a:lnTo>
                  <a:pt x="112" y="48"/>
                </a:lnTo>
                <a:lnTo>
                  <a:pt x="120" y="26"/>
                </a:lnTo>
                <a:lnTo>
                  <a:pt x="121" y="18"/>
                </a:lnTo>
                <a:lnTo>
                  <a:pt x="120" y="9"/>
                </a:lnTo>
                <a:lnTo>
                  <a:pt x="118" y="0"/>
                </a:lnTo>
                <a:lnTo>
                  <a:pt x="106" y="0"/>
                </a:lnTo>
                <a:lnTo>
                  <a:pt x="77" y="0"/>
                </a:lnTo>
                <a:lnTo>
                  <a:pt x="42" y="0"/>
                </a:lnTo>
                <a:lnTo>
                  <a:pt x="13" y="0"/>
                </a:lnTo>
                <a:lnTo>
                  <a:pt x="1" y="0"/>
                </a:lnTo>
                <a:lnTo>
                  <a:pt x="0" y="1112"/>
                </a:lnTo>
                <a:lnTo>
                  <a:pt x="917" y="1112"/>
                </a:lnTo>
                <a:lnTo>
                  <a:pt x="917" y="0"/>
                </a:lnTo>
                <a:lnTo>
                  <a:pt x="909" y="0"/>
                </a:lnTo>
                <a:lnTo>
                  <a:pt x="889" y="0"/>
                </a:lnTo>
                <a:lnTo>
                  <a:pt x="860" y="0"/>
                </a:lnTo>
                <a:lnTo>
                  <a:pt x="829" y="0"/>
                </a:lnTo>
                <a:lnTo>
                  <a:pt x="800" y="0"/>
                </a:lnTo>
                <a:lnTo>
                  <a:pt x="779" y="0"/>
                </a:lnTo>
                <a:lnTo>
                  <a:pt x="771" y="0"/>
                </a:lnTo>
                <a:lnTo>
                  <a:pt x="779" y="20"/>
                </a:lnTo>
                <a:lnTo>
                  <a:pt x="786" y="40"/>
                </a:lnTo>
                <a:lnTo>
                  <a:pt x="792" y="60"/>
                </a:lnTo>
                <a:lnTo>
                  <a:pt x="797" y="81"/>
                </a:lnTo>
                <a:lnTo>
                  <a:pt x="800" y="103"/>
                </a:lnTo>
                <a:lnTo>
                  <a:pt x="802" y="124"/>
                </a:lnTo>
                <a:lnTo>
                  <a:pt x="803" y="146"/>
                </a:lnTo>
                <a:close/>
              </a:path>
            </a:pathLst>
          </a:custGeom>
          <a:solidFill>
            <a:srgbClr val="FDEFCA"/>
          </a:solidFill>
          <a:ln w="9525">
            <a:noFill/>
            <a:round/>
            <a:headEnd/>
            <a:tailEnd/>
          </a:ln>
        </p:spPr>
        <p:txBody>
          <a:bodyPr lIns="102833" tIns="51417" rIns="102833" bIns="51417"/>
          <a:lstStyle/>
          <a:p>
            <a:endParaRPr lang="en-US"/>
          </a:p>
        </p:txBody>
      </p:sp>
      <p:grpSp>
        <p:nvGrpSpPr>
          <p:cNvPr id="49176" name="Group 917"/>
          <p:cNvGrpSpPr>
            <a:grpSpLocks/>
          </p:cNvGrpSpPr>
          <p:nvPr/>
        </p:nvGrpSpPr>
        <p:grpSpPr bwMode="auto">
          <a:xfrm>
            <a:off x="2030413" y="2497138"/>
            <a:ext cx="1638300" cy="1331912"/>
            <a:chOff x="1138" y="1414"/>
            <a:chExt cx="918" cy="746"/>
          </a:xfrm>
        </p:grpSpPr>
        <p:sp>
          <p:nvSpPr>
            <p:cNvPr id="49527" name="Freeform 7"/>
            <p:cNvSpPr>
              <a:spLocks/>
            </p:cNvSpPr>
            <p:nvPr/>
          </p:nvSpPr>
          <p:spPr bwMode="auto">
            <a:xfrm>
              <a:off x="1139" y="1439"/>
              <a:ext cx="916" cy="698"/>
            </a:xfrm>
            <a:custGeom>
              <a:avLst/>
              <a:gdLst>
                <a:gd name="T0" fmla="*/ 0 w 916"/>
                <a:gd name="T1" fmla="*/ 0 h 698"/>
                <a:gd name="T2" fmla="*/ 0 w 916"/>
                <a:gd name="T3" fmla="*/ 200 h 698"/>
                <a:gd name="T4" fmla="*/ 41 w 916"/>
                <a:gd name="T5" fmla="*/ 200 h 698"/>
                <a:gd name="T6" fmla="*/ 105 w 916"/>
                <a:gd name="T7" fmla="*/ 200 h 698"/>
                <a:gd name="T8" fmla="*/ 117 w 916"/>
                <a:gd name="T9" fmla="*/ 200 h 698"/>
                <a:gd name="T10" fmla="*/ 120 w 916"/>
                <a:gd name="T11" fmla="*/ 218 h 698"/>
                <a:gd name="T12" fmla="*/ 119 w 916"/>
                <a:gd name="T13" fmla="*/ 226 h 698"/>
                <a:gd name="T14" fmla="*/ 105 w 916"/>
                <a:gd name="T15" fmla="*/ 272 h 698"/>
                <a:gd name="T16" fmla="*/ 98 w 916"/>
                <a:gd name="T17" fmla="*/ 321 h 698"/>
                <a:gd name="T18" fmla="*/ 97 w 916"/>
                <a:gd name="T19" fmla="*/ 346 h 698"/>
                <a:gd name="T20" fmla="*/ 99 w 916"/>
                <a:gd name="T21" fmla="*/ 382 h 698"/>
                <a:gd name="T22" fmla="*/ 104 w 916"/>
                <a:gd name="T23" fmla="*/ 417 h 698"/>
                <a:gd name="T24" fmla="*/ 113 w 916"/>
                <a:gd name="T25" fmla="*/ 451 h 698"/>
                <a:gd name="T26" fmla="*/ 125 w 916"/>
                <a:gd name="T27" fmla="*/ 483 h 698"/>
                <a:gd name="T28" fmla="*/ 140 w 916"/>
                <a:gd name="T29" fmla="*/ 513 h 698"/>
                <a:gd name="T30" fmla="*/ 158 w 916"/>
                <a:gd name="T31" fmla="*/ 542 h 698"/>
                <a:gd name="T32" fmla="*/ 178 w 916"/>
                <a:gd name="T33" fmla="*/ 570 h 698"/>
                <a:gd name="T34" fmla="*/ 200 w 916"/>
                <a:gd name="T35" fmla="*/ 594 h 698"/>
                <a:gd name="T36" fmla="*/ 226 w 916"/>
                <a:gd name="T37" fmla="*/ 617 h 698"/>
                <a:gd name="T38" fmla="*/ 252 w 916"/>
                <a:gd name="T39" fmla="*/ 638 h 698"/>
                <a:gd name="T40" fmla="*/ 282 w 916"/>
                <a:gd name="T41" fmla="*/ 655 h 698"/>
                <a:gd name="T42" fmla="*/ 312 w 916"/>
                <a:gd name="T43" fmla="*/ 670 h 698"/>
                <a:gd name="T44" fmla="*/ 345 w 916"/>
                <a:gd name="T45" fmla="*/ 682 h 698"/>
                <a:gd name="T46" fmla="*/ 379 w 916"/>
                <a:gd name="T47" fmla="*/ 690 h 698"/>
                <a:gd name="T48" fmla="*/ 414 w 916"/>
                <a:gd name="T49" fmla="*/ 696 h 698"/>
                <a:gd name="T50" fmla="*/ 450 w 916"/>
                <a:gd name="T51" fmla="*/ 698 h 698"/>
                <a:gd name="T52" fmla="*/ 468 w 916"/>
                <a:gd name="T53" fmla="*/ 697 h 698"/>
                <a:gd name="T54" fmla="*/ 503 w 916"/>
                <a:gd name="T55" fmla="*/ 694 h 698"/>
                <a:gd name="T56" fmla="*/ 538 w 916"/>
                <a:gd name="T57" fmla="*/ 687 h 698"/>
                <a:gd name="T58" fmla="*/ 571 w 916"/>
                <a:gd name="T59" fmla="*/ 676 h 698"/>
                <a:gd name="T60" fmla="*/ 602 w 916"/>
                <a:gd name="T61" fmla="*/ 663 h 698"/>
                <a:gd name="T62" fmla="*/ 632 w 916"/>
                <a:gd name="T63" fmla="*/ 647 h 698"/>
                <a:gd name="T64" fmla="*/ 660 w 916"/>
                <a:gd name="T65" fmla="*/ 628 h 698"/>
                <a:gd name="T66" fmla="*/ 686 w 916"/>
                <a:gd name="T67" fmla="*/ 606 h 698"/>
                <a:gd name="T68" fmla="*/ 710 w 916"/>
                <a:gd name="T69" fmla="*/ 582 h 698"/>
                <a:gd name="T70" fmla="*/ 732 w 916"/>
                <a:gd name="T71" fmla="*/ 556 h 698"/>
                <a:gd name="T72" fmla="*/ 751 w 916"/>
                <a:gd name="T73" fmla="*/ 528 h 698"/>
                <a:gd name="T74" fmla="*/ 767 w 916"/>
                <a:gd name="T75" fmla="*/ 498 h 698"/>
                <a:gd name="T76" fmla="*/ 781 w 916"/>
                <a:gd name="T77" fmla="*/ 467 h 698"/>
                <a:gd name="T78" fmla="*/ 791 w 916"/>
                <a:gd name="T79" fmla="*/ 434 h 698"/>
                <a:gd name="T80" fmla="*/ 798 w 916"/>
                <a:gd name="T81" fmla="*/ 400 h 698"/>
                <a:gd name="T82" fmla="*/ 801 w 916"/>
                <a:gd name="T83" fmla="*/ 364 h 698"/>
                <a:gd name="T84" fmla="*/ 802 w 916"/>
                <a:gd name="T85" fmla="*/ 346 h 698"/>
                <a:gd name="T86" fmla="*/ 799 w 916"/>
                <a:gd name="T87" fmla="*/ 303 h 698"/>
                <a:gd name="T88" fmla="*/ 791 w 916"/>
                <a:gd name="T89" fmla="*/ 260 h 698"/>
                <a:gd name="T90" fmla="*/ 778 w 916"/>
                <a:gd name="T91" fmla="*/ 220 h 698"/>
                <a:gd name="T92" fmla="*/ 770 w 916"/>
                <a:gd name="T93" fmla="*/ 200 h 698"/>
                <a:gd name="T94" fmla="*/ 799 w 916"/>
                <a:gd name="T95" fmla="*/ 200 h 698"/>
                <a:gd name="T96" fmla="*/ 859 w 916"/>
                <a:gd name="T97" fmla="*/ 200 h 698"/>
                <a:gd name="T98" fmla="*/ 908 w 916"/>
                <a:gd name="T99" fmla="*/ 200 h 698"/>
                <a:gd name="T100" fmla="*/ 916 w 916"/>
                <a:gd name="T101" fmla="*/ 200 h 69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916"/>
                <a:gd name="T154" fmla="*/ 0 h 698"/>
                <a:gd name="T155" fmla="*/ 916 w 916"/>
                <a:gd name="T156" fmla="*/ 698 h 69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916" h="698">
                  <a:moveTo>
                    <a:pt x="916" y="0"/>
                  </a:moveTo>
                  <a:lnTo>
                    <a:pt x="0" y="0"/>
                  </a:lnTo>
                  <a:lnTo>
                    <a:pt x="0" y="200"/>
                  </a:lnTo>
                  <a:lnTo>
                    <a:pt x="12" y="200"/>
                  </a:lnTo>
                  <a:lnTo>
                    <a:pt x="41" y="200"/>
                  </a:lnTo>
                  <a:lnTo>
                    <a:pt x="76" y="200"/>
                  </a:lnTo>
                  <a:lnTo>
                    <a:pt x="105" y="200"/>
                  </a:lnTo>
                  <a:lnTo>
                    <a:pt x="117" y="200"/>
                  </a:lnTo>
                  <a:lnTo>
                    <a:pt x="119" y="209"/>
                  </a:lnTo>
                  <a:lnTo>
                    <a:pt x="120" y="218"/>
                  </a:lnTo>
                  <a:lnTo>
                    <a:pt x="119" y="226"/>
                  </a:lnTo>
                  <a:lnTo>
                    <a:pt x="111" y="248"/>
                  </a:lnTo>
                  <a:lnTo>
                    <a:pt x="105" y="272"/>
                  </a:lnTo>
                  <a:lnTo>
                    <a:pt x="101" y="297"/>
                  </a:lnTo>
                  <a:lnTo>
                    <a:pt x="98" y="321"/>
                  </a:lnTo>
                  <a:lnTo>
                    <a:pt x="97" y="346"/>
                  </a:lnTo>
                  <a:lnTo>
                    <a:pt x="98" y="364"/>
                  </a:lnTo>
                  <a:lnTo>
                    <a:pt x="99" y="382"/>
                  </a:lnTo>
                  <a:lnTo>
                    <a:pt x="101" y="400"/>
                  </a:lnTo>
                  <a:lnTo>
                    <a:pt x="104" y="417"/>
                  </a:lnTo>
                  <a:lnTo>
                    <a:pt x="108" y="434"/>
                  </a:lnTo>
                  <a:lnTo>
                    <a:pt x="113" y="451"/>
                  </a:lnTo>
                  <a:lnTo>
                    <a:pt x="119" y="467"/>
                  </a:lnTo>
                  <a:lnTo>
                    <a:pt x="125" y="483"/>
                  </a:lnTo>
                  <a:lnTo>
                    <a:pt x="132" y="498"/>
                  </a:lnTo>
                  <a:lnTo>
                    <a:pt x="140" y="513"/>
                  </a:lnTo>
                  <a:lnTo>
                    <a:pt x="148" y="528"/>
                  </a:lnTo>
                  <a:lnTo>
                    <a:pt x="158" y="542"/>
                  </a:lnTo>
                  <a:lnTo>
                    <a:pt x="167" y="556"/>
                  </a:lnTo>
                  <a:lnTo>
                    <a:pt x="178" y="570"/>
                  </a:lnTo>
                  <a:lnTo>
                    <a:pt x="189" y="582"/>
                  </a:lnTo>
                  <a:lnTo>
                    <a:pt x="200" y="594"/>
                  </a:lnTo>
                  <a:lnTo>
                    <a:pt x="213" y="606"/>
                  </a:lnTo>
                  <a:lnTo>
                    <a:pt x="226" y="617"/>
                  </a:lnTo>
                  <a:lnTo>
                    <a:pt x="239" y="628"/>
                  </a:lnTo>
                  <a:lnTo>
                    <a:pt x="252" y="638"/>
                  </a:lnTo>
                  <a:lnTo>
                    <a:pt x="267" y="647"/>
                  </a:lnTo>
                  <a:lnTo>
                    <a:pt x="282" y="655"/>
                  </a:lnTo>
                  <a:lnTo>
                    <a:pt x="297" y="663"/>
                  </a:lnTo>
                  <a:lnTo>
                    <a:pt x="312" y="670"/>
                  </a:lnTo>
                  <a:lnTo>
                    <a:pt x="328" y="676"/>
                  </a:lnTo>
                  <a:lnTo>
                    <a:pt x="345" y="682"/>
                  </a:lnTo>
                  <a:lnTo>
                    <a:pt x="361" y="687"/>
                  </a:lnTo>
                  <a:lnTo>
                    <a:pt x="379" y="690"/>
                  </a:lnTo>
                  <a:lnTo>
                    <a:pt x="396" y="694"/>
                  </a:lnTo>
                  <a:lnTo>
                    <a:pt x="414" y="696"/>
                  </a:lnTo>
                  <a:lnTo>
                    <a:pt x="431" y="697"/>
                  </a:lnTo>
                  <a:lnTo>
                    <a:pt x="450" y="698"/>
                  </a:lnTo>
                  <a:lnTo>
                    <a:pt x="468" y="697"/>
                  </a:lnTo>
                  <a:lnTo>
                    <a:pt x="486" y="696"/>
                  </a:lnTo>
                  <a:lnTo>
                    <a:pt x="503" y="694"/>
                  </a:lnTo>
                  <a:lnTo>
                    <a:pt x="521" y="690"/>
                  </a:lnTo>
                  <a:lnTo>
                    <a:pt x="538" y="687"/>
                  </a:lnTo>
                  <a:lnTo>
                    <a:pt x="554" y="682"/>
                  </a:lnTo>
                  <a:lnTo>
                    <a:pt x="571" y="676"/>
                  </a:lnTo>
                  <a:lnTo>
                    <a:pt x="586" y="670"/>
                  </a:lnTo>
                  <a:lnTo>
                    <a:pt x="602" y="663"/>
                  </a:lnTo>
                  <a:lnTo>
                    <a:pt x="617" y="655"/>
                  </a:lnTo>
                  <a:lnTo>
                    <a:pt x="632" y="647"/>
                  </a:lnTo>
                  <a:lnTo>
                    <a:pt x="646" y="638"/>
                  </a:lnTo>
                  <a:lnTo>
                    <a:pt x="660" y="628"/>
                  </a:lnTo>
                  <a:lnTo>
                    <a:pt x="674" y="617"/>
                  </a:lnTo>
                  <a:lnTo>
                    <a:pt x="686" y="606"/>
                  </a:lnTo>
                  <a:lnTo>
                    <a:pt x="698" y="594"/>
                  </a:lnTo>
                  <a:lnTo>
                    <a:pt x="710" y="582"/>
                  </a:lnTo>
                  <a:lnTo>
                    <a:pt x="721" y="570"/>
                  </a:lnTo>
                  <a:lnTo>
                    <a:pt x="732" y="556"/>
                  </a:lnTo>
                  <a:lnTo>
                    <a:pt x="742" y="542"/>
                  </a:lnTo>
                  <a:lnTo>
                    <a:pt x="751" y="528"/>
                  </a:lnTo>
                  <a:lnTo>
                    <a:pt x="759" y="513"/>
                  </a:lnTo>
                  <a:lnTo>
                    <a:pt x="767" y="498"/>
                  </a:lnTo>
                  <a:lnTo>
                    <a:pt x="774" y="483"/>
                  </a:lnTo>
                  <a:lnTo>
                    <a:pt x="781" y="467"/>
                  </a:lnTo>
                  <a:lnTo>
                    <a:pt x="786" y="451"/>
                  </a:lnTo>
                  <a:lnTo>
                    <a:pt x="791" y="434"/>
                  </a:lnTo>
                  <a:lnTo>
                    <a:pt x="795" y="417"/>
                  </a:lnTo>
                  <a:lnTo>
                    <a:pt x="798" y="400"/>
                  </a:lnTo>
                  <a:lnTo>
                    <a:pt x="800" y="382"/>
                  </a:lnTo>
                  <a:lnTo>
                    <a:pt x="801" y="364"/>
                  </a:lnTo>
                  <a:lnTo>
                    <a:pt x="802" y="346"/>
                  </a:lnTo>
                  <a:lnTo>
                    <a:pt x="801" y="324"/>
                  </a:lnTo>
                  <a:lnTo>
                    <a:pt x="799" y="303"/>
                  </a:lnTo>
                  <a:lnTo>
                    <a:pt x="796" y="281"/>
                  </a:lnTo>
                  <a:lnTo>
                    <a:pt x="791" y="260"/>
                  </a:lnTo>
                  <a:lnTo>
                    <a:pt x="785" y="240"/>
                  </a:lnTo>
                  <a:lnTo>
                    <a:pt x="778" y="220"/>
                  </a:lnTo>
                  <a:lnTo>
                    <a:pt x="770" y="200"/>
                  </a:lnTo>
                  <a:lnTo>
                    <a:pt x="778" y="200"/>
                  </a:lnTo>
                  <a:lnTo>
                    <a:pt x="799" y="200"/>
                  </a:lnTo>
                  <a:lnTo>
                    <a:pt x="828" y="200"/>
                  </a:lnTo>
                  <a:lnTo>
                    <a:pt x="859" y="200"/>
                  </a:lnTo>
                  <a:lnTo>
                    <a:pt x="888" y="200"/>
                  </a:lnTo>
                  <a:lnTo>
                    <a:pt x="908" y="200"/>
                  </a:lnTo>
                  <a:lnTo>
                    <a:pt x="916" y="200"/>
                  </a:lnTo>
                  <a:lnTo>
                    <a:pt x="916" y="0"/>
                  </a:lnTo>
                  <a:close/>
                </a:path>
              </a:pathLst>
            </a:custGeom>
            <a:solidFill>
              <a:srgbClr val="FFEF9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28" name="Freeform 335"/>
            <p:cNvSpPr>
              <a:spLocks/>
            </p:cNvSpPr>
            <p:nvPr/>
          </p:nvSpPr>
          <p:spPr bwMode="auto">
            <a:xfrm>
              <a:off x="1969" y="1543"/>
              <a:ext cx="58" cy="77"/>
            </a:xfrm>
            <a:custGeom>
              <a:avLst/>
              <a:gdLst>
                <a:gd name="T0" fmla="*/ 46 w 58"/>
                <a:gd name="T1" fmla="*/ 75 h 77"/>
                <a:gd name="T2" fmla="*/ 28 w 58"/>
                <a:gd name="T3" fmla="*/ 55 h 77"/>
                <a:gd name="T4" fmla="*/ 13 w 58"/>
                <a:gd name="T5" fmla="*/ 33 h 77"/>
                <a:gd name="T6" fmla="*/ 1 w 58"/>
                <a:gd name="T7" fmla="*/ 9 h 77"/>
                <a:gd name="T8" fmla="*/ 1 w 58"/>
                <a:gd name="T9" fmla="*/ 9 h 77"/>
                <a:gd name="T10" fmla="*/ 0 w 58"/>
                <a:gd name="T11" fmla="*/ 6 h 77"/>
                <a:gd name="T12" fmla="*/ 1 w 58"/>
                <a:gd name="T13" fmla="*/ 3 h 77"/>
                <a:gd name="T14" fmla="*/ 4 w 58"/>
                <a:gd name="T15" fmla="*/ 0 h 77"/>
                <a:gd name="T16" fmla="*/ 4 w 58"/>
                <a:gd name="T17" fmla="*/ 0 h 77"/>
                <a:gd name="T18" fmla="*/ 8 w 58"/>
                <a:gd name="T19" fmla="*/ 0 h 77"/>
                <a:gd name="T20" fmla="*/ 11 w 58"/>
                <a:gd name="T21" fmla="*/ 1 h 77"/>
                <a:gd name="T22" fmla="*/ 13 w 58"/>
                <a:gd name="T23" fmla="*/ 3 h 77"/>
                <a:gd name="T24" fmla="*/ 13 w 58"/>
                <a:gd name="T25" fmla="*/ 3 h 77"/>
                <a:gd name="T26" fmla="*/ 25 w 58"/>
                <a:gd name="T27" fmla="*/ 26 h 77"/>
                <a:gd name="T28" fmla="*/ 39 w 58"/>
                <a:gd name="T29" fmla="*/ 47 h 77"/>
                <a:gd name="T30" fmla="*/ 57 w 58"/>
                <a:gd name="T31" fmla="*/ 66 h 77"/>
                <a:gd name="T32" fmla="*/ 57 w 58"/>
                <a:gd name="T33" fmla="*/ 66 h 77"/>
                <a:gd name="T34" fmla="*/ 58 w 58"/>
                <a:gd name="T35" fmla="*/ 69 h 77"/>
                <a:gd name="T36" fmla="*/ 58 w 58"/>
                <a:gd name="T37" fmla="*/ 72 h 77"/>
                <a:gd name="T38" fmla="*/ 56 w 58"/>
                <a:gd name="T39" fmla="*/ 76 h 77"/>
                <a:gd name="T40" fmla="*/ 56 w 58"/>
                <a:gd name="T41" fmla="*/ 76 h 77"/>
                <a:gd name="T42" fmla="*/ 53 w 58"/>
                <a:gd name="T43" fmla="*/ 77 h 77"/>
                <a:gd name="T44" fmla="*/ 49 w 58"/>
                <a:gd name="T45" fmla="*/ 77 h 77"/>
                <a:gd name="T46" fmla="*/ 46 w 58"/>
                <a:gd name="T47" fmla="*/ 75 h 77"/>
                <a:gd name="T48" fmla="*/ 46 w 58"/>
                <a:gd name="T49" fmla="*/ 75 h 7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8"/>
                <a:gd name="T76" fmla="*/ 0 h 77"/>
                <a:gd name="T77" fmla="*/ 58 w 58"/>
                <a:gd name="T78" fmla="*/ 77 h 7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8" h="77">
                  <a:moveTo>
                    <a:pt x="46" y="75"/>
                  </a:moveTo>
                  <a:lnTo>
                    <a:pt x="28" y="55"/>
                  </a:lnTo>
                  <a:lnTo>
                    <a:pt x="13" y="33"/>
                  </a:lnTo>
                  <a:lnTo>
                    <a:pt x="1" y="9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11" y="1"/>
                  </a:lnTo>
                  <a:lnTo>
                    <a:pt x="13" y="3"/>
                  </a:lnTo>
                  <a:lnTo>
                    <a:pt x="25" y="26"/>
                  </a:lnTo>
                  <a:lnTo>
                    <a:pt x="39" y="47"/>
                  </a:lnTo>
                  <a:lnTo>
                    <a:pt x="57" y="66"/>
                  </a:lnTo>
                  <a:lnTo>
                    <a:pt x="58" y="69"/>
                  </a:lnTo>
                  <a:lnTo>
                    <a:pt x="58" y="72"/>
                  </a:lnTo>
                  <a:lnTo>
                    <a:pt x="56" y="76"/>
                  </a:lnTo>
                  <a:lnTo>
                    <a:pt x="53" y="77"/>
                  </a:lnTo>
                  <a:lnTo>
                    <a:pt x="49" y="77"/>
                  </a:lnTo>
                  <a:lnTo>
                    <a:pt x="46" y="7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29" name="Freeform 336"/>
            <p:cNvSpPr>
              <a:spLocks/>
            </p:cNvSpPr>
            <p:nvPr/>
          </p:nvSpPr>
          <p:spPr bwMode="auto">
            <a:xfrm>
              <a:off x="2012" y="1542"/>
              <a:ext cx="38" cy="86"/>
            </a:xfrm>
            <a:custGeom>
              <a:avLst/>
              <a:gdLst>
                <a:gd name="T0" fmla="*/ 24 w 38"/>
                <a:gd name="T1" fmla="*/ 78 h 86"/>
                <a:gd name="T2" fmla="*/ 24 w 38"/>
                <a:gd name="T3" fmla="*/ 77 h 86"/>
                <a:gd name="T4" fmla="*/ 24 w 38"/>
                <a:gd name="T5" fmla="*/ 75 h 86"/>
                <a:gd name="T6" fmla="*/ 24 w 38"/>
                <a:gd name="T7" fmla="*/ 74 h 86"/>
                <a:gd name="T8" fmla="*/ 24 w 38"/>
                <a:gd name="T9" fmla="*/ 74 h 86"/>
                <a:gd name="T10" fmla="*/ 20 w 38"/>
                <a:gd name="T11" fmla="*/ 67 h 86"/>
                <a:gd name="T12" fmla="*/ 15 w 38"/>
                <a:gd name="T13" fmla="*/ 60 h 86"/>
                <a:gd name="T14" fmla="*/ 11 w 38"/>
                <a:gd name="T15" fmla="*/ 53 h 86"/>
                <a:gd name="T16" fmla="*/ 11 w 38"/>
                <a:gd name="T17" fmla="*/ 53 h 86"/>
                <a:gd name="T18" fmla="*/ 8 w 38"/>
                <a:gd name="T19" fmla="*/ 45 h 86"/>
                <a:gd name="T20" fmla="*/ 4 w 38"/>
                <a:gd name="T21" fmla="*/ 37 h 86"/>
                <a:gd name="T22" fmla="*/ 2 w 38"/>
                <a:gd name="T23" fmla="*/ 29 h 86"/>
                <a:gd name="T24" fmla="*/ 2 w 38"/>
                <a:gd name="T25" fmla="*/ 29 h 86"/>
                <a:gd name="T26" fmla="*/ 1 w 38"/>
                <a:gd name="T27" fmla="*/ 22 h 86"/>
                <a:gd name="T28" fmla="*/ 0 w 38"/>
                <a:gd name="T29" fmla="*/ 14 h 86"/>
                <a:gd name="T30" fmla="*/ 0 w 38"/>
                <a:gd name="T31" fmla="*/ 7 h 86"/>
                <a:gd name="T32" fmla="*/ 0 w 38"/>
                <a:gd name="T33" fmla="*/ 7 h 86"/>
                <a:gd name="T34" fmla="*/ 1 w 38"/>
                <a:gd name="T35" fmla="*/ 4 h 86"/>
                <a:gd name="T36" fmla="*/ 3 w 38"/>
                <a:gd name="T37" fmla="*/ 1 h 86"/>
                <a:gd name="T38" fmla="*/ 6 w 38"/>
                <a:gd name="T39" fmla="*/ 0 h 86"/>
                <a:gd name="T40" fmla="*/ 6 w 38"/>
                <a:gd name="T41" fmla="*/ 0 h 86"/>
                <a:gd name="T42" fmla="*/ 10 w 38"/>
                <a:gd name="T43" fmla="*/ 1 h 86"/>
                <a:gd name="T44" fmla="*/ 13 w 38"/>
                <a:gd name="T45" fmla="*/ 4 h 86"/>
                <a:gd name="T46" fmla="*/ 14 w 38"/>
                <a:gd name="T47" fmla="*/ 7 h 86"/>
                <a:gd name="T48" fmla="*/ 14 w 38"/>
                <a:gd name="T49" fmla="*/ 7 h 86"/>
                <a:gd name="T50" fmla="*/ 15 w 38"/>
                <a:gd name="T51" fmla="*/ 20 h 86"/>
                <a:gd name="T52" fmla="*/ 18 w 38"/>
                <a:gd name="T53" fmla="*/ 32 h 86"/>
                <a:gd name="T54" fmla="*/ 23 w 38"/>
                <a:gd name="T55" fmla="*/ 45 h 86"/>
                <a:gd name="T56" fmla="*/ 23 w 38"/>
                <a:gd name="T57" fmla="*/ 45 h 86"/>
                <a:gd name="T58" fmla="*/ 27 w 38"/>
                <a:gd name="T59" fmla="*/ 52 h 86"/>
                <a:gd name="T60" fmla="*/ 31 w 38"/>
                <a:gd name="T61" fmla="*/ 59 h 86"/>
                <a:gd name="T62" fmla="*/ 35 w 38"/>
                <a:gd name="T63" fmla="*/ 67 h 86"/>
                <a:gd name="T64" fmla="*/ 35 w 38"/>
                <a:gd name="T65" fmla="*/ 67 h 86"/>
                <a:gd name="T66" fmla="*/ 37 w 38"/>
                <a:gd name="T67" fmla="*/ 71 h 86"/>
                <a:gd name="T68" fmla="*/ 38 w 38"/>
                <a:gd name="T69" fmla="*/ 75 h 86"/>
                <a:gd name="T70" fmla="*/ 37 w 38"/>
                <a:gd name="T71" fmla="*/ 80 h 86"/>
                <a:gd name="T72" fmla="*/ 37 w 38"/>
                <a:gd name="T73" fmla="*/ 80 h 86"/>
                <a:gd name="T74" fmla="*/ 36 w 38"/>
                <a:gd name="T75" fmla="*/ 83 h 86"/>
                <a:gd name="T76" fmla="*/ 33 w 38"/>
                <a:gd name="T77" fmla="*/ 85 h 86"/>
                <a:gd name="T78" fmla="*/ 30 w 38"/>
                <a:gd name="T79" fmla="*/ 86 h 86"/>
                <a:gd name="T80" fmla="*/ 30 w 38"/>
                <a:gd name="T81" fmla="*/ 86 h 86"/>
                <a:gd name="T82" fmla="*/ 27 w 38"/>
                <a:gd name="T83" fmla="*/ 84 h 86"/>
                <a:gd name="T84" fmla="*/ 24 w 38"/>
                <a:gd name="T85" fmla="*/ 82 h 86"/>
                <a:gd name="T86" fmla="*/ 24 w 38"/>
                <a:gd name="T87" fmla="*/ 78 h 86"/>
                <a:gd name="T88" fmla="*/ 24 w 38"/>
                <a:gd name="T89" fmla="*/ 78 h 8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8"/>
                <a:gd name="T136" fmla="*/ 0 h 86"/>
                <a:gd name="T137" fmla="*/ 38 w 38"/>
                <a:gd name="T138" fmla="*/ 86 h 8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8" h="86">
                  <a:moveTo>
                    <a:pt x="24" y="78"/>
                  </a:moveTo>
                  <a:lnTo>
                    <a:pt x="24" y="77"/>
                  </a:lnTo>
                  <a:lnTo>
                    <a:pt x="24" y="75"/>
                  </a:lnTo>
                  <a:lnTo>
                    <a:pt x="24" y="74"/>
                  </a:lnTo>
                  <a:lnTo>
                    <a:pt x="20" y="67"/>
                  </a:lnTo>
                  <a:lnTo>
                    <a:pt x="15" y="60"/>
                  </a:lnTo>
                  <a:lnTo>
                    <a:pt x="11" y="53"/>
                  </a:lnTo>
                  <a:lnTo>
                    <a:pt x="8" y="45"/>
                  </a:lnTo>
                  <a:lnTo>
                    <a:pt x="4" y="37"/>
                  </a:lnTo>
                  <a:lnTo>
                    <a:pt x="2" y="29"/>
                  </a:lnTo>
                  <a:lnTo>
                    <a:pt x="1" y="22"/>
                  </a:lnTo>
                  <a:lnTo>
                    <a:pt x="0" y="14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10" y="1"/>
                  </a:lnTo>
                  <a:lnTo>
                    <a:pt x="13" y="4"/>
                  </a:lnTo>
                  <a:lnTo>
                    <a:pt x="14" y="7"/>
                  </a:lnTo>
                  <a:lnTo>
                    <a:pt x="15" y="20"/>
                  </a:lnTo>
                  <a:lnTo>
                    <a:pt x="18" y="32"/>
                  </a:lnTo>
                  <a:lnTo>
                    <a:pt x="23" y="45"/>
                  </a:lnTo>
                  <a:lnTo>
                    <a:pt x="27" y="52"/>
                  </a:lnTo>
                  <a:lnTo>
                    <a:pt x="31" y="59"/>
                  </a:lnTo>
                  <a:lnTo>
                    <a:pt x="35" y="67"/>
                  </a:lnTo>
                  <a:lnTo>
                    <a:pt x="37" y="71"/>
                  </a:lnTo>
                  <a:lnTo>
                    <a:pt x="38" y="75"/>
                  </a:lnTo>
                  <a:lnTo>
                    <a:pt x="37" y="80"/>
                  </a:lnTo>
                  <a:lnTo>
                    <a:pt x="36" y="83"/>
                  </a:lnTo>
                  <a:lnTo>
                    <a:pt x="33" y="85"/>
                  </a:lnTo>
                  <a:lnTo>
                    <a:pt x="30" y="86"/>
                  </a:lnTo>
                  <a:lnTo>
                    <a:pt x="27" y="84"/>
                  </a:lnTo>
                  <a:lnTo>
                    <a:pt x="24" y="82"/>
                  </a:lnTo>
                  <a:lnTo>
                    <a:pt x="24" y="7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30" name="Freeform 337"/>
            <p:cNvSpPr>
              <a:spLocks/>
            </p:cNvSpPr>
            <p:nvPr/>
          </p:nvSpPr>
          <p:spPr bwMode="auto">
            <a:xfrm>
              <a:off x="2039" y="1547"/>
              <a:ext cx="16" cy="79"/>
            </a:xfrm>
            <a:custGeom>
              <a:avLst/>
              <a:gdLst>
                <a:gd name="T0" fmla="*/ 16 w 16"/>
                <a:gd name="T1" fmla="*/ 79 h 79"/>
                <a:gd name="T2" fmla="*/ 12 w 16"/>
                <a:gd name="T3" fmla="*/ 69 h 79"/>
                <a:gd name="T4" fmla="*/ 11 w 16"/>
                <a:gd name="T5" fmla="*/ 59 h 79"/>
                <a:gd name="T6" fmla="*/ 10 w 16"/>
                <a:gd name="T7" fmla="*/ 49 h 79"/>
                <a:gd name="T8" fmla="*/ 10 w 16"/>
                <a:gd name="T9" fmla="*/ 49 h 79"/>
                <a:gd name="T10" fmla="*/ 10 w 16"/>
                <a:gd name="T11" fmla="*/ 43 h 79"/>
                <a:gd name="T12" fmla="*/ 9 w 16"/>
                <a:gd name="T13" fmla="*/ 38 h 79"/>
                <a:gd name="T14" fmla="*/ 7 w 16"/>
                <a:gd name="T15" fmla="*/ 32 h 79"/>
                <a:gd name="T16" fmla="*/ 7 w 16"/>
                <a:gd name="T17" fmla="*/ 32 h 79"/>
                <a:gd name="T18" fmla="*/ 4 w 16"/>
                <a:gd name="T19" fmla="*/ 24 h 79"/>
                <a:gd name="T20" fmla="*/ 2 w 16"/>
                <a:gd name="T21" fmla="*/ 16 h 79"/>
                <a:gd name="T22" fmla="*/ 0 w 16"/>
                <a:gd name="T23" fmla="*/ 8 h 79"/>
                <a:gd name="T24" fmla="*/ 0 w 16"/>
                <a:gd name="T25" fmla="*/ 8 h 79"/>
                <a:gd name="T26" fmla="*/ 1 w 16"/>
                <a:gd name="T27" fmla="*/ 5 h 79"/>
                <a:gd name="T28" fmla="*/ 3 w 16"/>
                <a:gd name="T29" fmla="*/ 2 h 79"/>
                <a:gd name="T30" fmla="*/ 6 w 16"/>
                <a:gd name="T31" fmla="*/ 0 h 79"/>
                <a:gd name="T32" fmla="*/ 6 w 16"/>
                <a:gd name="T33" fmla="*/ 0 h 79"/>
                <a:gd name="T34" fmla="*/ 9 w 16"/>
                <a:gd name="T35" fmla="*/ 1 h 79"/>
                <a:gd name="T36" fmla="*/ 12 w 16"/>
                <a:gd name="T37" fmla="*/ 3 h 79"/>
                <a:gd name="T38" fmla="*/ 14 w 16"/>
                <a:gd name="T39" fmla="*/ 6 h 79"/>
                <a:gd name="T40" fmla="*/ 14 w 16"/>
                <a:gd name="T41" fmla="*/ 6 h 79"/>
                <a:gd name="T42" fmla="*/ 14 w 16"/>
                <a:gd name="T43" fmla="*/ 9 h 79"/>
                <a:gd name="T44" fmla="*/ 15 w 16"/>
                <a:gd name="T45" fmla="*/ 13 h 79"/>
                <a:gd name="T46" fmla="*/ 16 w 16"/>
                <a:gd name="T47" fmla="*/ 16 h 79"/>
                <a:gd name="T48" fmla="*/ 16 w 16"/>
                <a:gd name="T49" fmla="*/ 16 h 79"/>
                <a:gd name="T50" fmla="*/ 16 w 16"/>
                <a:gd name="T51" fmla="*/ 32 h 79"/>
                <a:gd name="T52" fmla="*/ 16 w 16"/>
                <a:gd name="T53" fmla="*/ 62 h 79"/>
                <a:gd name="T54" fmla="*/ 16 w 16"/>
                <a:gd name="T55" fmla="*/ 79 h 79"/>
                <a:gd name="T56" fmla="*/ 16 w 16"/>
                <a:gd name="T57" fmla="*/ 79 h 7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6"/>
                <a:gd name="T88" fmla="*/ 0 h 79"/>
                <a:gd name="T89" fmla="*/ 16 w 16"/>
                <a:gd name="T90" fmla="*/ 79 h 7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6" h="79">
                  <a:moveTo>
                    <a:pt x="16" y="79"/>
                  </a:moveTo>
                  <a:lnTo>
                    <a:pt x="12" y="69"/>
                  </a:lnTo>
                  <a:lnTo>
                    <a:pt x="11" y="59"/>
                  </a:lnTo>
                  <a:lnTo>
                    <a:pt x="10" y="49"/>
                  </a:lnTo>
                  <a:lnTo>
                    <a:pt x="10" y="43"/>
                  </a:lnTo>
                  <a:lnTo>
                    <a:pt x="9" y="38"/>
                  </a:lnTo>
                  <a:lnTo>
                    <a:pt x="7" y="32"/>
                  </a:lnTo>
                  <a:lnTo>
                    <a:pt x="4" y="24"/>
                  </a:lnTo>
                  <a:lnTo>
                    <a:pt x="2" y="16"/>
                  </a:lnTo>
                  <a:lnTo>
                    <a:pt x="0" y="8"/>
                  </a:lnTo>
                  <a:lnTo>
                    <a:pt x="1" y="5"/>
                  </a:lnTo>
                  <a:lnTo>
                    <a:pt x="3" y="2"/>
                  </a:lnTo>
                  <a:lnTo>
                    <a:pt x="6" y="0"/>
                  </a:lnTo>
                  <a:lnTo>
                    <a:pt x="9" y="1"/>
                  </a:lnTo>
                  <a:lnTo>
                    <a:pt x="12" y="3"/>
                  </a:lnTo>
                  <a:lnTo>
                    <a:pt x="14" y="6"/>
                  </a:lnTo>
                  <a:lnTo>
                    <a:pt x="14" y="9"/>
                  </a:lnTo>
                  <a:lnTo>
                    <a:pt x="15" y="13"/>
                  </a:lnTo>
                  <a:lnTo>
                    <a:pt x="16" y="16"/>
                  </a:lnTo>
                  <a:lnTo>
                    <a:pt x="16" y="32"/>
                  </a:lnTo>
                  <a:lnTo>
                    <a:pt x="16" y="62"/>
                  </a:lnTo>
                  <a:lnTo>
                    <a:pt x="16" y="7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31" name="Freeform 338"/>
            <p:cNvSpPr>
              <a:spLocks/>
            </p:cNvSpPr>
            <p:nvPr/>
          </p:nvSpPr>
          <p:spPr bwMode="auto">
            <a:xfrm>
              <a:off x="2013" y="1608"/>
              <a:ext cx="42" cy="48"/>
            </a:xfrm>
            <a:custGeom>
              <a:avLst/>
              <a:gdLst>
                <a:gd name="T0" fmla="*/ 42 w 42"/>
                <a:gd name="T1" fmla="*/ 41 h 48"/>
                <a:gd name="T2" fmla="*/ 38 w 42"/>
                <a:gd name="T3" fmla="*/ 44 h 48"/>
                <a:gd name="T4" fmla="*/ 34 w 42"/>
                <a:gd name="T5" fmla="*/ 46 h 48"/>
                <a:gd name="T6" fmla="*/ 29 w 42"/>
                <a:gd name="T7" fmla="*/ 48 h 48"/>
                <a:gd name="T8" fmla="*/ 29 w 42"/>
                <a:gd name="T9" fmla="*/ 48 h 48"/>
                <a:gd name="T10" fmla="*/ 17 w 42"/>
                <a:gd name="T11" fmla="*/ 47 h 48"/>
                <a:gd name="T12" fmla="*/ 6 w 42"/>
                <a:gd name="T13" fmla="*/ 40 h 48"/>
                <a:gd name="T14" fmla="*/ 0 w 42"/>
                <a:gd name="T15" fmla="*/ 29 h 48"/>
                <a:gd name="T16" fmla="*/ 0 w 42"/>
                <a:gd name="T17" fmla="*/ 29 h 48"/>
                <a:gd name="T18" fmla="*/ 1 w 42"/>
                <a:gd name="T19" fmla="*/ 17 h 48"/>
                <a:gd name="T20" fmla="*/ 8 w 42"/>
                <a:gd name="T21" fmla="*/ 6 h 48"/>
                <a:gd name="T22" fmla="*/ 20 w 42"/>
                <a:gd name="T23" fmla="*/ 1 h 48"/>
                <a:gd name="T24" fmla="*/ 20 w 42"/>
                <a:gd name="T25" fmla="*/ 1 h 48"/>
                <a:gd name="T26" fmla="*/ 28 w 42"/>
                <a:gd name="T27" fmla="*/ 0 h 48"/>
                <a:gd name="T28" fmla="*/ 36 w 42"/>
                <a:gd name="T29" fmla="*/ 3 h 48"/>
                <a:gd name="T30" fmla="*/ 42 w 42"/>
                <a:gd name="T31" fmla="*/ 8 h 48"/>
                <a:gd name="T32" fmla="*/ 42 w 42"/>
                <a:gd name="T33" fmla="*/ 8 h 48"/>
                <a:gd name="T34" fmla="*/ 42 w 42"/>
                <a:gd name="T35" fmla="*/ 17 h 48"/>
                <a:gd name="T36" fmla="*/ 42 w 42"/>
                <a:gd name="T37" fmla="*/ 32 h 48"/>
                <a:gd name="T38" fmla="*/ 42 w 42"/>
                <a:gd name="T39" fmla="*/ 41 h 48"/>
                <a:gd name="T40" fmla="*/ 42 w 42"/>
                <a:gd name="T41" fmla="*/ 41 h 4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2"/>
                <a:gd name="T64" fmla="*/ 0 h 48"/>
                <a:gd name="T65" fmla="*/ 42 w 42"/>
                <a:gd name="T66" fmla="*/ 48 h 4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2" h="48">
                  <a:moveTo>
                    <a:pt x="42" y="41"/>
                  </a:moveTo>
                  <a:lnTo>
                    <a:pt x="38" y="44"/>
                  </a:lnTo>
                  <a:lnTo>
                    <a:pt x="34" y="46"/>
                  </a:lnTo>
                  <a:lnTo>
                    <a:pt x="29" y="48"/>
                  </a:lnTo>
                  <a:lnTo>
                    <a:pt x="17" y="47"/>
                  </a:lnTo>
                  <a:lnTo>
                    <a:pt x="6" y="40"/>
                  </a:lnTo>
                  <a:lnTo>
                    <a:pt x="0" y="29"/>
                  </a:lnTo>
                  <a:lnTo>
                    <a:pt x="1" y="17"/>
                  </a:lnTo>
                  <a:lnTo>
                    <a:pt x="8" y="6"/>
                  </a:lnTo>
                  <a:lnTo>
                    <a:pt x="20" y="1"/>
                  </a:lnTo>
                  <a:lnTo>
                    <a:pt x="28" y="0"/>
                  </a:lnTo>
                  <a:lnTo>
                    <a:pt x="36" y="3"/>
                  </a:lnTo>
                  <a:lnTo>
                    <a:pt x="42" y="8"/>
                  </a:lnTo>
                  <a:lnTo>
                    <a:pt x="42" y="17"/>
                  </a:lnTo>
                  <a:lnTo>
                    <a:pt x="42" y="32"/>
                  </a:lnTo>
                  <a:lnTo>
                    <a:pt x="42" y="41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32" name="Freeform 339"/>
            <p:cNvSpPr>
              <a:spLocks/>
            </p:cNvSpPr>
            <p:nvPr/>
          </p:nvSpPr>
          <p:spPr bwMode="auto">
            <a:xfrm>
              <a:off x="2035" y="1443"/>
              <a:ext cx="21" cy="90"/>
            </a:xfrm>
            <a:custGeom>
              <a:avLst/>
              <a:gdLst>
                <a:gd name="T0" fmla="*/ 20 w 21"/>
                <a:gd name="T1" fmla="*/ 90 h 90"/>
                <a:gd name="T2" fmla="*/ 19 w 21"/>
                <a:gd name="T3" fmla="*/ 90 h 90"/>
                <a:gd name="T4" fmla="*/ 19 w 21"/>
                <a:gd name="T5" fmla="*/ 90 h 90"/>
                <a:gd name="T6" fmla="*/ 18 w 21"/>
                <a:gd name="T7" fmla="*/ 90 h 90"/>
                <a:gd name="T8" fmla="*/ 18 w 21"/>
                <a:gd name="T9" fmla="*/ 90 h 90"/>
                <a:gd name="T10" fmla="*/ 15 w 21"/>
                <a:gd name="T11" fmla="*/ 89 h 90"/>
                <a:gd name="T12" fmla="*/ 12 w 21"/>
                <a:gd name="T13" fmla="*/ 87 h 90"/>
                <a:gd name="T14" fmla="*/ 11 w 21"/>
                <a:gd name="T15" fmla="*/ 83 h 90"/>
                <a:gd name="T16" fmla="*/ 11 w 21"/>
                <a:gd name="T17" fmla="*/ 83 h 90"/>
                <a:gd name="T18" fmla="*/ 11 w 21"/>
                <a:gd name="T19" fmla="*/ 58 h 90"/>
                <a:gd name="T20" fmla="*/ 7 w 21"/>
                <a:gd name="T21" fmla="*/ 33 h 90"/>
                <a:gd name="T22" fmla="*/ 0 w 21"/>
                <a:gd name="T23" fmla="*/ 9 h 90"/>
                <a:gd name="T24" fmla="*/ 0 w 21"/>
                <a:gd name="T25" fmla="*/ 9 h 90"/>
                <a:gd name="T26" fmla="*/ 0 w 21"/>
                <a:gd name="T27" fmla="*/ 5 h 90"/>
                <a:gd name="T28" fmla="*/ 2 w 21"/>
                <a:gd name="T29" fmla="*/ 2 h 90"/>
                <a:gd name="T30" fmla="*/ 5 w 21"/>
                <a:gd name="T31" fmla="*/ 0 h 90"/>
                <a:gd name="T32" fmla="*/ 5 w 21"/>
                <a:gd name="T33" fmla="*/ 0 h 90"/>
                <a:gd name="T34" fmla="*/ 8 w 21"/>
                <a:gd name="T35" fmla="*/ 0 h 90"/>
                <a:gd name="T36" fmla="*/ 11 w 21"/>
                <a:gd name="T37" fmla="*/ 2 h 90"/>
                <a:gd name="T38" fmla="*/ 13 w 21"/>
                <a:gd name="T39" fmla="*/ 5 h 90"/>
                <a:gd name="T40" fmla="*/ 13 w 21"/>
                <a:gd name="T41" fmla="*/ 5 h 90"/>
                <a:gd name="T42" fmla="*/ 16 w 21"/>
                <a:gd name="T43" fmla="*/ 12 h 90"/>
                <a:gd name="T44" fmla="*/ 16 w 21"/>
                <a:gd name="T45" fmla="*/ 14 h 90"/>
                <a:gd name="T46" fmla="*/ 13 w 21"/>
                <a:gd name="T47" fmla="*/ 5 h 90"/>
                <a:gd name="T48" fmla="*/ 13 w 21"/>
                <a:gd name="T49" fmla="*/ 5 h 90"/>
                <a:gd name="T50" fmla="*/ 16 w 21"/>
                <a:gd name="T51" fmla="*/ 13 h 90"/>
                <a:gd name="T52" fmla="*/ 19 w 21"/>
                <a:gd name="T53" fmla="*/ 22 h 90"/>
                <a:gd name="T54" fmla="*/ 21 w 21"/>
                <a:gd name="T55" fmla="*/ 31 h 90"/>
                <a:gd name="T56" fmla="*/ 20 w 21"/>
                <a:gd name="T57" fmla="*/ 90 h 9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1"/>
                <a:gd name="T88" fmla="*/ 0 h 90"/>
                <a:gd name="T89" fmla="*/ 21 w 21"/>
                <a:gd name="T90" fmla="*/ 90 h 9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1" h="90">
                  <a:moveTo>
                    <a:pt x="20" y="90"/>
                  </a:moveTo>
                  <a:lnTo>
                    <a:pt x="19" y="90"/>
                  </a:lnTo>
                  <a:lnTo>
                    <a:pt x="18" y="90"/>
                  </a:lnTo>
                  <a:lnTo>
                    <a:pt x="15" y="89"/>
                  </a:lnTo>
                  <a:lnTo>
                    <a:pt x="12" y="87"/>
                  </a:lnTo>
                  <a:lnTo>
                    <a:pt x="11" y="83"/>
                  </a:lnTo>
                  <a:lnTo>
                    <a:pt x="11" y="58"/>
                  </a:lnTo>
                  <a:lnTo>
                    <a:pt x="7" y="33"/>
                  </a:lnTo>
                  <a:lnTo>
                    <a:pt x="0" y="9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1" y="2"/>
                  </a:lnTo>
                  <a:lnTo>
                    <a:pt x="13" y="5"/>
                  </a:lnTo>
                  <a:lnTo>
                    <a:pt x="16" y="12"/>
                  </a:lnTo>
                  <a:lnTo>
                    <a:pt x="16" y="14"/>
                  </a:lnTo>
                  <a:lnTo>
                    <a:pt x="13" y="5"/>
                  </a:lnTo>
                  <a:lnTo>
                    <a:pt x="16" y="13"/>
                  </a:lnTo>
                  <a:lnTo>
                    <a:pt x="19" y="22"/>
                  </a:lnTo>
                  <a:lnTo>
                    <a:pt x="21" y="31"/>
                  </a:lnTo>
                  <a:lnTo>
                    <a:pt x="20" y="9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33" name="Freeform 340"/>
            <p:cNvSpPr>
              <a:spLocks/>
            </p:cNvSpPr>
            <p:nvPr/>
          </p:nvSpPr>
          <p:spPr bwMode="auto">
            <a:xfrm>
              <a:off x="2021" y="1443"/>
              <a:ext cx="20" cy="90"/>
            </a:xfrm>
            <a:custGeom>
              <a:avLst/>
              <a:gdLst>
                <a:gd name="T0" fmla="*/ 17 w 20"/>
                <a:gd name="T1" fmla="*/ 10 h 90"/>
                <a:gd name="T2" fmla="*/ 17 w 20"/>
                <a:gd name="T3" fmla="*/ 12 h 90"/>
                <a:gd name="T4" fmla="*/ 16 w 20"/>
                <a:gd name="T5" fmla="*/ 13 h 90"/>
                <a:gd name="T6" fmla="*/ 16 w 20"/>
                <a:gd name="T7" fmla="*/ 14 h 90"/>
                <a:gd name="T8" fmla="*/ 16 w 20"/>
                <a:gd name="T9" fmla="*/ 14 h 90"/>
                <a:gd name="T10" fmla="*/ 18 w 20"/>
                <a:gd name="T11" fmla="*/ 22 h 90"/>
                <a:gd name="T12" fmla="*/ 19 w 20"/>
                <a:gd name="T13" fmla="*/ 30 h 90"/>
                <a:gd name="T14" fmla="*/ 20 w 20"/>
                <a:gd name="T15" fmla="*/ 38 h 90"/>
                <a:gd name="T16" fmla="*/ 20 w 20"/>
                <a:gd name="T17" fmla="*/ 38 h 90"/>
                <a:gd name="T18" fmla="*/ 20 w 20"/>
                <a:gd name="T19" fmla="*/ 47 h 90"/>
                <a:gd name="T20" fmla="*/ 20 w 20"/>
                <a:gd name="T21" fmla="*/ 55 h 90"/>
                <a:gd name="T22" fmla="*/ 20 w 20"/>
                <a:gd name="T23" fmla="*/ 64 h 90"/>
                <a:gd name="T24" fmla="*/ 20 w 20"/>
                <a:gd name="T25" fmla="*/ 64 h 90"/>
                <a:gd name="T26" fmla="*/ 18 w 20"/>
                <a:gd name="T27" fmla="*/ 71 h 90"/>
                <a:gd name="T28" fmla="*/ 16 w 20"/>
                <a:gd name="T29" fmla="*/ 78 h 90"/>
                <a:gd name="T30" fmla="*/ 14 w 20"/>
                <a:gd name="T31" fmla="*/ 85 h 90"/>
                <a:gd name="T32" fmla="*/ 14 w 20"/>
                <a:gd name="T33" fmla="*/ 85 h 90"/>
                <a:gd name="T34" fmla="*/ 12 w 20"/>
                <a:gd name="T35" fmla="*/ 88 h 90"/>
                <a:gd name="T36" fmla="*/ 9 w 20"/>
                <a:gd name="T37" fmla="*/ 90 h 90"/>
                <a:gd name="T38" fmla="*/ 5 w 20"/>
                <a:gd name="T39" fmla="*/ 89 h 90"/>
                <a:gd name="T40" fmla="*/ 5 w 20"/>
                <a:gd name="T41" fmla="*/ 89 h 90"/>
                <a:gd name="T42" fmla="*/ 2 w 20"/>
                <a:gd name="T43" fmla="*/ 87 h 90"/>
                <a:gd name="T44" fmla="*/ 0 w 20"/>
                <a:gd name="T45" fmla="*/ 84 h 90"/>
                <a:gd name="T46" fmla="*/ 1 w 20"/>
                <a:gd name="T47" fmla="*/ 80 h 90"/>
                <a:gd name="T48" fmla="*/ 1 w 20"/>
                <a:gd name="T49" fmla="*/ 80 h 90"/>
                <a:gd name="T50" fmla="*/ 5 w 20"/>
                <a:gd name="T51" fmla="*/ 68 h 90"/>
                <a:gd name="T52" fmla="*/ 7 w 20"/>
                <a:gd name="T53" fmla="*/ 55 h 90"/>
                <a:gd name="T54" fmla="*/ 7 w 20"/>
                <a:gd name="T55" fmla="*/ 42 h 90"/>
                <a:gd name="T56" fmla="*/ 7 w 20"/>
                <a:gd name="T57" fmla="*/ 42 h 90"/>
                <a:gd name="T58" fmla="*/ 5 w 20"/>
                <a:gd name="T59" fmla="*/ 34 h 90"/>
                <a:gd name="T60" fmla="*/ 4 w 20"/>
                <a:gd name="T61" fmla="*/ 25 h 90"/>
                <a:gd name="T62" fmla="*/ 2 w 20"/>
                <a:gd name="T63" fmla="*/ 16 h 90"/>
                <a:gd name="T64" fmla="*/ 2 w 20"/>
                <a:gd name="T65" fmla="*/ 16 h 90"/>
                <a:gd name="T66" fmla="*/ 2 w 20"/>
                <a:gd name="T67" fmla="*/ 12 h 90"/>
                <a:gd name="T68" fmla="*/ 4 w 20"/>
                <a:gd name="T69" fmla="*/ 8 h 90"/>
                <a:gd name="T70" fmla="*/ 5 w 20"/>
                <a:gd name="T71" fmla="*/ 4 h 90"/>
                <a:gd name="T72" fmla="*/ 5 w 20"/>
                <a:gd name="T73" fmla="*/ 4 h 90"/>
                <a:gd name="T74" fmla="*/ 8 w 20"/>
                <a:gd name="T75" fmla="*/ 1 h 90"/>
                <a:gd name="T76" fmla="*/ 11 w 20"/>
                <a:gd name="T77" fmla="*/ 0 h 90"/>
                <a:gd name="T78" fmla="*/ 15 w 20"/>
                <a:gd name="T79" fmla="*/ 1 h 90"/>
                <a:gd name="T80" fmla="*/ 15 w 20"/>
                <a:gd name="T81" fmla="*/ 1 h 90"/>
                <a:gd name="T82" fmla="*/ 17 w 20"/>
                <a:gd name="T83" fmla="*/ 4 h 90"/>
                <a:gd name="T84" fmla="*/ 18 w 20"/>
                <a:gd name="T85" fmla="*/ 7 h 90"/>
                <a:gd name="T86" fmla="*/ 17 w 20"/>
                <a:gd name="T87" fmla="*/ 10 h 90"/>
                <a:gd name="T88" fmla="*/ 17 w 20"/>
                <a:gd name="T89" fmla="*/ 10 h 9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0"/>
                <a:gd name="T136" fmla="*/ 0 h 90"/>
                <a:gd name="T137" fmla="*/ 20 w 20"/>
                <a:gd name="T138" fmla="*/ 90 h 9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0" h="90">
                  <a:moveTo>
                    <a:pt x="17" y="10"/>
                  </a:moveTo>
                  <a:lnTo>
                    <a:pt x="17" y="12"/>
                  </a:lnTo>
                  <a:lnTo>
                    <a:pt x="16" y="13"/>
                  </a:lnTo>
                  <a:lnTo>
                    <a:pt x="16" y="14"/>
                  </a:lnTo>
                  <a:lnTo>
                    <a:pt x="18" y="22"/>
                  </a:lnTo>
                  <a:lnTo>
                    <a:pt x="19" y="30"/>
                  </a:lnTo>
                  <a:lnTo>
                    <a:pt x="20" y="38"/>
                  </a:lnTo>
                  <a:lnTo>
                    <a:pt x="20" y="47"/>
                  </a:lnTo>
                  <a:lnTo>
                    <a:pt x="20" y="55"/>
                  </a:lnTo>
                  <a:lnTo>
                    <a:pt x="20" y="64"/>
                  </a:lnTo>
                  <a:lnTo>
                    <a:pt x="18" y="71"/>
                  </a:lnTo>
                  <a:lnTo>
                    <a:pt x="16" y="78"/>
                  </a:lnTo>
                  <a:lnTo>
                    <a:pt x="14" y="85"/>
                  </a:lnTo>
                  <a:lnTo>
                    <a:pt x="12" y="88"/>
                  </a:lnTo>
                  <a:lnTo>
                    <a:pt x="9" y="90"/>
                  </a:lnTo>
                  <a:lnTo>
                    <a:pt x="5" y="89"/>
                  </a:lnTo>
                  <a:lnTo>
                    <a:pt x="2" y="87"/>
                  </a:lnTo>
                  <a:lnTo>
                    <a:pt x="0" y="84"/>
                  </a:lnTo>
                  <a:lnTo>
                    <a:pt x="1" y="80"/>
                  </a:lnTo>
                  <a:lnTo>
                    <a:pt x="5" y="68"/>
                  </a:lnTo>
                  <a:lnTo>
                    <a:pt x="7" y="55"/>
                  </a:lnTo>
                  <a:lnTo>
                    <a:pt x="7" y="42"/>
                  </a:lnTo>
                  <a:lnTo>
                    <a:pt x="5" y="34"/>
                  </a:lnTo>
                  <a:lnTo>
                    <a:pt x="4" y="25"/>
                  </a:lnTo>
                  <a:lnTo>
                    <a:pt x="2" y="16"/>
                  </a:lnTo>
                  <a:lnTo>
                    <a:pt x="2" y="12"/>
                  </a:lnTo>
                  <a:lnTo>
                    <a:pt x="4" y="8"/>
                  </a:lnTo>
                  <a:lnTo>
                    <a:pt x="5" y="4"/>
                  </a:lnTo>
                  <a:lnTo>
                    <a:pt x="8" y="1"/>
                  </a:lnTo>
                  <a:lnTo>
                    <a:pt x="11" y="0"/>
                  </a:lnTo>
                  <a:lnTo>
                    <a:pt x="15" y="1"/>
                  </a:lnTo>
                  <a:lnTo>
                    <a:pt x="17" y="4"/>
                  </a:lnTo>
                  <a:lnTo>
                    <a:pt x="18" y="7"/>
                  </a:lnTo>
                  <a:lnTo>
                    <a:pt x="17" y="1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34" name="Freeform 341"/>
            <p:cNvSpPr>
              <a:spLocks/>
            </p:cNvSpPr>
            <p:nvPr/>
          </p:nvSpPr>
          <p:spPr bwMode="auto">
            <a:xfrm>
              <a:off x="1970" y="1447"/>
              <a:ext cx="23" cy="87"/>
            </a:xfrm>
            <a:custGeom>
              <a:avLst/>
              <a:gdLst>
                <a:gd name="T0" fmla="*/ 23 w 23"/>
                <a:gd name="T1" fmla="*/ 8 h 87"/>
                <a:gd name="T2" fmla="*/ 20 w 23"/>
                <a:gd name="T3" fmla="*/ 22 h 87"/>
                <a:gd name="T4" fmla="*/ 17 w 23"/>
                <a:gd name="T5" fmla="*/ 36 h 87"/>
                <a:gd name="T6" fmla="*/ 14 w 23"/>
                <a:gd name="T7" fmla="*/ 49 h 87"/>
                <a:gd name="T8" fmla="*/ 14 w 23"/>
                <a:gd name="T9" fmla="*/ 49 h 87"/>
                <a:gd name="T10" fmla="*/ 14 w 23"/>
                <a:gd name="T11" fmla="*/ 60 h 87"/>
                <a:gd name="T12" fmla="*/ 16 w 23"/>
                <a:gd name="T13" fmla="*/ 71 h 87"/>
                <a:gd name="T14" fmla="*/ 18 w 23"/>
                <a:gd name="T15" fmla="*/ 81 h 87"/>
                <a:gd name="T16" fmla="*/ 18 w 23"/>
                <a:gd name="T17" fmla="*/ 81 h 87"/>
                <a:gd name="T18" fmla="*/ 16 w 23"/>
                <a:gd name="T19" fmla="*/ 85 h 87"/>
                <a:gd name="T20" fmla="*/ 13 w 23"/>
                <a:gd name="T21" fmla="*/ 87 h 87"/>
                <a:gd name="T22" fmla="*/ 10 w 23"/>
                <a:gd name="T23" fmla="*/ 87 h 87"/>
                <a:gd name="T24" fmla="*/ 10 w 23"/>
                <a:gd name="T25" fmla="*/ 87 h 87"/>
                <a:gd name="T26" fmla="*/ 6 w 23"/>
                <a:gd name="T27" fmla="*/ 86 h 87"/>
                <a:gd name="T28" fmla="*/ 4 w 23"/>
                <a:gd name="T29" fmla="*/ 83 h 87"/>
                <a:gd name="T30" fmla="*/ 4 w 23"/>
                <a:gd name="T31" fmla="*/ 80 h 87"/>
                <a:gd name="T32" fmla="*/ 4 w 23"/>
                <a:gd name="T33" fmla="*/ 80 h 87"/>
                <a:gd name="T34" fmla="*/ 3 w 23"/>
                <a:gd name="T35" fmla="*/ 73 h 87"/>
                <a:gd name="T36" fmla="*/ 1 w 23"/>
                <a:gd name="T37" fmla="*/ 67 h 87"/>
                <a:gd name="T38" fmla="*/ 0 w 23"/>
                <a:gd name="T39" fmla="*/ 60 h 87"/>
                <a:gd name="T40" fmla="*/ 0 w 23"/>
                <a:gd name="T41" fmla="*/ 60 h 87"/>
                <a:gd name="T42" fmla="*/ 2 w 23"/>
                <a:gd name="T43" fmla="*/ 41 h 87"/>
                <a:gd name="T44" fmla="*/ 5 w 23"/>
                <a:gd name="T45" fmla="*/ 24 h 87"/>
                <a:gd name="T46" fmla="*/ 9 w 23"/>
                <a:gd name="T47" fmla="*/ 6 h 87"/>
                <a:gd name="T48" fmla="*/ 9 w 23"/>
                <a:gd name="T49" fmla="*/ 6 h 87"/>
                <a:gd name="T50" fmla="*/ 10 w 23"/>
                <a:gd name="T51" fmla="*/ 2 h 87"/>
                <a:gd name="T52" fmla="*/ 13 w 23"/>
                <a:gd name="T53" fmla="*/ 0 h 87"/>
                <a:gd name="T54" fmla="*/ 17 w 23"/>
                <a:gd name="T55" fmla="*/ 0 h 87"/>
                <a:gd name="T56" fmla="*/ 17 w 23"/>
                <a:gd name="T57" fmla="*/ 0 h 87"/>
                <a:gd name="T58" fmla="*/ 20 w 23"/>
                <a:gd name="T59" fmla="*/ 1 h 87"/>
                <a:gd name="T60" fmla="*/ 22 w 23"/>
                <a:gd name="T61" fmla="*/ 4 h 87"/>
                <a:gd name="T62" fmla="*/ 23 w 23"/>
                <a:gd name="T63" fmla="*/ 8 h 87"/>
                <a:gd name="T64" fmla="*/ 23 w 23"/>
                <a:gd name="T65" fmla="*/ 8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"/>
                <a:gd name="T100" fmla="*/ 0 h 87"/>
                <a:gd name="T101" fmla="*/ 23 w 23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" h="87">
                  <a:moveTo>
                    <a:pt x="23" y="8"/>
                  </a:moveTo>
                  <a:lnTo>
                    <a:pt x="20" y="22"/>
                  </a:lnTo>
                  <a:lnTo>
                    <a:pt x="17" y="36"/>
                  </a:lnTo>
                  <a:lnTo>
                    <a:pt x="14" y="49"/>
                  </a:lnTo>
                  <a:lnTo>
                    <a:pt x="14" y="60"/>
                  </a:lnTo>
                  <a:lnTo>
                    <a:pt x="16" y="71"/>
                  </a:lnTo>
                  <a:lnTo>
                    <a:pt x="18" y="81"/>
                  </a:lnTo>
                  <a:lnTo>
                    <a:pt x="16" y="85"/>
                  </a:lnTo>
                  <a:lnTo>
                    <a:pt x="13" y="87"/>
                  </a:lnTo>
                  <a:lnTo>
                    <a:pt x="10" y="87"/>
                  </a:lnTo>
                  <a:lnTo>
                    <a:pt x="6" y="86"/>
                  </a:lnTo>
                  <a:lnTo>
                    <a:pt x="4" y="83"/>
                  </a:lnTo>
                  <a:lnTo>
                    <a:pt x="4" y="80"/>
                  </a:lnTo>
                  <a:lnTo>
                    <a:pt x="3" y="73"/>
                  </a:lnTo>
                  <a:lnTo>
                    <a:pt x="1" y="67"/>
                  </a:lnTo>
                  <a:lnTo>
                    <a:pt x="0" y="60"/>
                  </a:lnTo>
                  <a:lnTo>
                    <a:pt x="2" y="41"/>
                  </a:lnTo>
                  <a:lnTo>
                    <a:pt x="5" y="24"/>
                  </a:lnTo>
                  <a:lnTo>
                    <a:pt x="9" y="6"/>
                  </a:lnTo>
                  <a:lnTo>
                    <a:pt x="10" y="2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0" y="1"/>
                  </a:lnTo>
                  <a:lnTo>
                    <a:pt x="22" y="4"/>
                  </a:lnTo>
                  <a:lnTo>
                    <a:pt x="23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35" name="Freeform 342"/>
            <p:cNvSpPr>
              <a:spLocks/>
            </p:cNvSpPr>
            <p:nvPr/>
          </p:nvSpPr>
          <p:spPr bwMode="auto">
            <a:xfrm>
              <a:off x="1943" y="1449"/>
              <a:ext cx="19" cy="84"/>
            </a:xfrm>
            <a:custGeom>
              <a:avLst/>
              <a:gdLst>
                <a:gd name="T0" fmla="*/ 14 w 19"/>
                <a:gd name="T1" fmla="*/ 7 h 84"/>
                <a:gd name="T2" fmla="*/ 15 w 19"/>
                <a:gd name="T3" fmla="*/ 18 h 84"/>
                <a:gd name="T4" fmla="*/ 15 w 19"/>
                <a:gd name="T5" fmla="*/ 29 h 84"/>
                <a:gd name="T6" fmla="*/ 15 w 19"/>
                <a:gd name="T7" fmla="*/ 40 h 84"/>
                <a:gd name="T8" fmla="*/ 15 w 19"/>
                <a:gd name="T9" fmla="*/ 40 h 84"/>
                <a:gd name="T10" fmla="*/ 14 w 19"/>
                <a:gd name="T11" fmla="*/ 50 h 84"/>
                <a:gd name="T12" fmla="*/ 15 w 19"/>
                <a:gd name="T13" fmla="*/ 61 h 84"/>
                <a:gd name="T14" fmla="*/ 16 w 19"/>
                <a:gd name="T15" fmla="*/ 71 h 84"/>
                <a:gd name="T16" fmla="*/ 16 w 19"/>
                <a:gd name="T17" fmla="*/ 71 h 84"/>
                <a:gd name="T18" fmla="*/ 16 w 19"/>
                <a:gd name="T19" fmla="*/ 72 h 84"/>
                <a:gd name="T20" fmla="*/ 17 w 19"/>
                <a:gd name="T21" fmla="*/ 73 h 84"/>
                <a:gd name="T22" fmla="*/ 17 w 19"/>
                <a:gd name="T23" fmla="*/ 74 h 84"/>
                <a:gd name="T24" fmla="*/ 17 w 19"/>
                <a:gd name="T25" fmla="*/ 74 h 84"/>
                <a:gd name="T26" fmla="*/ 17 w 19"/>
                <a:gd name="T27" fmla="*/ 74 h 84"/>
                <a:gd name="T28" fmla="*/ 18 w 19"/>
                <a:gd name="T29" fmla="*/ 73 h 84"/>
                <a:gd name="T30" fmla="*/ 18 w 19"/>
                <a:gd name="T31" fmla="*/ 73 h 84"/>
                <a:gd name="T32" fmla="*/ 18 w 19"/>
                <a:gd name="T33" fmla="*/ 73 h 84"/>
                <a:gd name="T34" fmla="*/ 19 w 19"/>
                <a:gd name="T35" fmla="*/ 77 h 84"/>
                <a:gd name="T36" fmla="*/ 18 w 19"/>
                <a:gd name="T37" fmla="*/ 80 h 84"/>
                <a:gd name="T38" fmla="*/ 15 w 19"/>
                <a:gd name="T39" fmla="*/ 83 h 84"/>
                <a:gd name="T40" fmla="*/ 15 w 19"/>
                <a:gd name="T41" fmla="*/ 83 h 84"/>
                <a:gd name="T42" fmla="*/ 12 w 19"/>
                <a:gd name="T43" fmla="*/ 84 h 84"/>
                <a:gd name="T44" fmla="*/ 9 w 19"/>
                <a:gd name="T45" fmla="*/ 83 h 84"/>
                <a:gd name="T46" fmla="*/ 6 w 19"/>
                <a:gd name="T47" fmla="*/ 80 h 84"/>
                <a:gd name="T48" fmla="*/ 6 w 19"/>
                <a:gd name="T49" fmla="*/ 80 h 84"/>
                <a:gd name="T50" fmla="*/ 4 w 19"/>
                <a:gd name="T51" fmla="*/ 78 h 84"/>
                <a:gd name="T52" fmla="*/ 2 w 19"/>
                <a:gd name="T53" fmla="*/ 75 h 84"/>
                <a:gd name="T54" fmla="*/ 2 w 19"/>
                <a:gd name="T55" fmla="*/ 72 h 84"/>
                <a:gd name="T56" fmla="*/ 2 w 19"/>
                <a:gd name="T57" fmla="*/ 72 h 84"/>
                <a:gd name="T58" fmla="*/ 0 w 19"/>
                <a:gd name="T59" fmla="*/ 50 h 84"/>
                <a:gd name="T60" fmla="*/ 1 w 19"/>
                <a:gd name="T61" fmla="*/ 29 h 84"/>
                <a:gd name="T62" fmla="*/ 0 w 19"/>
                <a:gd name="T63" fmla="*/ 8 h 84"/>
                <a:gd name="T64" fmla="*/ 0 w 19"/>
                <a:gd name="T65" fmla="*/ 8 h 84"/>
                <a:gd name="T66" fmla="*/ 1 w 19"/>
                <a:gd name="T67" fmla="*/ 4 h 84"/>
                <a:gd name="T68" fmla="*/ 3 w 19"/>
                <a:gd name="T69" fmla="*/ 2 h 84"/>
                <a:gd name="T70" fmla="*/ 6 w 19"/>
                <a:gd name="T71" fmla="*/ 0 h 84"/>
                <a:gd name="T72" fmla="*/ 6 w 19"/>
                <a:gd name="T73" fmla="*/ 0 h 84"/>
                <a:gd name="T74" fmla="*/ 10 w 19"/>
                <a:gd name="T75" fmla="*/ 1 h 84"/>
                <a:gd name="T76" fmla="*/ 13 w 19"/>
                <a:gd name="T77" fmla="*/ 3 h 84"/>
                <a:gd name="T78" fmla="*/ 14 w 19"/>
                <a:gd name="T79" fmla="*/ 7 h 84"/>
                <a:gd name="T80" fmla="*/ 14 w 19"/>
                <a:gd name="T81" fmla="*/ 7 h 8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9"/>
                <a:gd name="T124" fmla="*/ 0 h 84"/>
                <a:gd name="T125" fmla="*/ 19 w 19"/>
                <a:gd name="T126" fmla="*/ 84 h 8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9" h="84">
                  <a:moveTo>
                    <a:pt x="14" y="7"/>
                  </a:moveTo>
                  <a:lnTo>
                    <a:pt x="15" y="18"/>
                  </a:lnTo>
                  <a:lnTo>
                    <a:pt x="15" y="29"/>
                  </a:lnTo>
                  <a:lnTo>
                    <a:pt x="15" y="40"/>
                  </a:lnTo>
                  <a:lnTo>
                    <a:pt x="14" y="50"/>
                  </a:lnTo>
                  <a:lnTo>
                    <a:pt x="15" y="61"/>
                  </a:lnTo>
                  <a:lnTo>
                    <a:pt x="16" y="71"/>
                  </a:lnTo>
                  <a:lnTo>
                    <a:pt x="16" y="72"/>
                  </a:lnTo>
                  <a:lnTo>
                    <a:pt x="17" y="73"/>
                  </a:lnTo>
                  <a:lnTo>
                    <a:pt x="17" y="74"/>
                  </a:lnTo>
                  <a:lnTo>
                    <a:pt x="18" y="73"/>
                  </a:lnTo>
                  <a:lnTo>
                    <a:pt x="19" y="77"/>
                  </a:lnTo>
                  <a:lnTo>
                    <a:pt x="18" y="80"/>
                  </a:lnTo>
                  <a:lnTo>
                    <a:pt x="15" y="83"/>
                  </a:lnTo>
                  <a:lnTo>
                    <a:pt x="12" y="84"/>
                  </a:lnTo>
                  <a:lnTo>
                    <a:pt x="9" y="83"/>
                  </a:lnTo>
                  <a:lnTo>
                    <a:pt x="6" y="80"/>
                  </a:lnTo>
                  <a:lnTo>
                    <a:pt x="4" y="78"/>
                  </a:lnTo>
                  <a:lnTo>
                    <a:pt x="2" y="75"/>
                  </a:lnTo>
                  <a:lnTo>
                    <a:pt x="2" y="72"/>
                  </a:lnTo>
                  <a:lnTo>
                    <a:pt x="0" y="50"/>
                  </a:lnTo>
                  <a:lnTo>
                    <a:pt x="1" y="29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2"/>
                  </a:lnTo>
                  <a:lnTo>
                    <a:pt x="6" y="0"/>
                  </a:lnTo>
                  <a:lnTo>
                    <a:pt x="10" y="1"/>
                  </a:lnTo>
                  <a:lnTo>
                    <a:pt x="13" y="3"/>
                  </a:lnTo>
                  <a:lnTo>
                    <a:pt x="14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36" name="Freeform 343"/>
            <p:cNvSpPr>
              <a:spLocks/>
            </p:cNvSpPr>
            <p:nvPr/>
          </p:nvSpPr>
          <p:spPr bwMode="auto">
            <a:xfrm>
              <a:off x="1917" y="1449"/>
              <a:ext cx="23" cy="86"/>
            </a:xfrm>
            <a:custGeom>
              <a:avLst/>
              <a:gdLst>
                <a:gd name="T0" fmla="*/ 23 w 23"/>
                <a:gd name="T1" fmla="*/ 7 h 86"/>
                <a:gd name="T2" fmla="*/ 23 w 23"/>
                <a:gd name="T3" fmla="*/ 27 h 86"/>
                <a:gd name="T4" fmla="*/ 20 w 23"/>
                <a:gd name="T5" fmla="*/ 47 h 86"/>
                <a:gd name="T6" fmla="*/ 15 w 23"/>
                <a:gd name="T7" fmla="*/ 66 h 86"/>
                <a:gd name="T8" fmla="*/ 15 w 23"/>
                <a:gd name="T9" fmla="*/ 66 h 86"/>
                <a:gd name="T10" fmla="*/ 14 w 23"/>
                <a:gd name="T11" fmla="*/ 70 h 86"/>
                <a:gd name="T12" fmla="*/ 14 w 23"/>
                <a:gd name="T13" fmla="*/ 75 h 86"/>
                <a:gd name="T14" fmla="*/ 14 w 23"/>
                <a:gd name="T15" fmla="*/ 79 h 86"/>
                <a:gd name="T16" fmla="*/ 14 w 23"/>
                <a:gd name="T17" fmla="*/ 79 h 86"/>
                <a:gd name="T18" fmla="*/ 13 w 23"/>
                <a:gd name="T19" fmla="*/ 83 h 86"/>
                <a:gd name="T20" fmla="*/ 11 w 23"/>
                <a:gd name="T21" fmla="*/ 85 h 86"/>
                <a:gd name="T22" fmla="*/ 7 w 23"/>
                <a:gd name="T23" fmla="*/ 86 h 86"/>
                <a:gd name="T24" fmla="*/ 7 w 23"/>
                <a:gd name="T25" fmla="*/ 86 h 86"/>
                <a:gd name="T26" fmla="*/ 4 w 23"/>
                <a:gd name="T27" fmla="*/ 85 h 86"/>
                <a:gd name="T28" fmla="*/ 1 w 23"/>
                <a:gd name="T29" fmla="*/ 83 h 86"/>
                <a:gd name="T30" fmla="*/ 0 w 23"/>
                <a:gd name="T31" fmla="*/ 79 h 86"/>
                <a:gd name="T32" fmla="*/ 0 w 23"/>
                <a:gd name="T33" fmla="*/ 79 h 86"/>
                <a:gd name="T34" fmla="*/ 1 w 23"/>
                <a:gd name="T35" fmla="*/ 69 h 86"/>
                <a:gd name="T36" fmla="*/ 3 w 23"/>
                <a:gd name="T37" fmla="*/ 59 h 86"/>
                <a:gd name="T38" fmla="*/ 6 w 23"/>
                <a:gd name="T39" fmla="*/ 48 h 86"/>
                <a:gd name="T40" fmla="*/ 6 w 23"/>
                <a:gd name="T41" fmla="*/ 48 h 86"/>
                <a:gd name="T42" fmla="*/ 8 w 23"/>
                <a:gd name="T43" fmla="*/ 34 h 86"/>
                <a:gd name="T44" fmla="*/ 10 w 23"/>
                <a:gd name="T45" fmla="*/ 21 h 86"/>
                <a:gd name="T46" fmla="*/ 10 w 23"/>
                <a:gd name="T47" fmla="*/ 7 h 86"/>
                <a:gd name="T48" fmla="*/ 10 w 23"/>
                <a:gd name="T49" fmla="*/ 7 h 86"/>
                <a:gd name="T50" fmla="*/ 11 w 23"/>
                <a:gd name="T51" fmla="*/ 3 h 86"/>
                <a:gd name="T52" fmla="*/ 13 w 23"/>
                <a:gd name="T53" fmla="*/ 1 h 86"/>
                <a:gd name="T54" fmla="*/ 16 w 23"/>
                <a:gd name="T55" fmla="*/ 0 h 86"/>
                <a:gd name="T56" fmla="*/ 16 w 23"/>
                <a:gd name="T57" fmla="*/ 0 h 86"/>
                <a:gd name="T58" fmla="*/ 20 w 23"/>
                <a:gd name="T59" fmla="*/ 1 h 86"/>
                <a:gd name="T60" fmla="*/ 22 w 23"/>
                <a:gd name="T61" fmla="*/ 3 h 86"/>
                <a:gd name="T62" fmla="*/ 23 w 23"/>
                <a:gd name="T63" fmla="*/ 7 h 86"/>
                <a:gd name="T64" fmla="*/ 23 w 23"/>
                <a:gd name="T65" fmla="*/ 7 h 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"/>
                <a:gd name="T100" fmla="*/ 0 h 86"/>
                <a:gd name="T101" fmla="*/ 23 w 23"/>
                <a:gd name="T102" fmla="*/ 86 h 8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" h="86">
                  <a:moveTo>
                    <a:pt x="23" y="7"/>
                  </a:moveTo>
                  <a:lnTo>
                    <a:pt x="23" y="27"/>
                  </a:lnTo>
                  <a:lnTo>
                    <a:pt x="20" y="47"/>
                  </a:lnTo>
                  <a:lnTo>
                    <a:pt x="15" y="66"/>
                  </a:lnTo>
                  <a:lnTo>
                    <a:pt x="14" y="70"/>
                  </a:lnTo>
                  <a:lnTo>
                    <a:pt x="14" y="75"/>
                  </a:lnTo>
                  <a:lnTo>
                    <a:pt x="14" y="79"/>
                  </a:lnTo>
                  <a:lnTo>
                    <a:pt x="13" y="83"/>
                  </a:lnTo>
                  <a:lnTo>
                    <a:pt x="11" y="85"/>
                  </a:lnTo>
                  <a:lnTo>
                    <a:pt x="7" y="86"/>
                  </a:lnTo>
                  <a:lnTo>
                    <a:pt x="4" y="85"/>
                  </a:lnTo>
                  <a:lnTo>
                    <a:pt x="1" y="83"/>
                  </a:lnTo>
                  <a:lnTo>
                    <a:pt x="0" y="79"/>
                  </a:lnTo>
                  <a:lnTo>
                    <a:pt x="1" y="69"/>
                  </a:lnTo>
                  <a:lnTo>
                    <a:pt x="3" y="59"/>
                  </a:lnTo>
                  <a:lnTo>
                    <a:pt x="6" y="48"/>
                  </a:lnTo>
                  <a:lnTo>
                    <a:pt x="8" y="34"/>
                  </a:lnTo>
                  <a:lnTo>
                    <a:pt x="10" y="21"/>
                  </a:lnTo>
                  <a:lnTo>
                    <a:pt x="10" y="7"/>
                  </a:lnTo>
                  <a:lnTo>
                    <a:pt x="11" y="3"/>
                  </a:lnTo>
                  <a:lnTo>
                    <a:pt x="13" y="1"/>
                  </a:lnTo>
                  <a:lnTo>
                    <a:pt x="16" y="0"/>
                  </a:lnTo>
                  <a:lnTo>
                    <a:pt x="20" y="1"/>
                  </a:lnTo>
                  <a:lnTo>
                    <a:pt x="22" y="3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37" name="Freeform 344"/>
            <p:cNvSpPr>
              <a:spLocks/>
            </p:cNvSpPr>
            <p:nvPr/>
          </p:nvSpPr>
          <p:spPr bwMode="auto">
            <a:xfrm>
              <a:off x="1994" y="1444"/>
              <a:ext cx="19" cy="90"/>
            </a:xfrm>
            <a:custGeom>
              <a:avLst/>
              <a:gdLst>
                <a:gd name="T0" fmla="*/ 12 w 19"/>
                <a:gd name="T1" fmla="*/ 3 h 90"/>
                <a:gd name="T2" fmla="*/ 17 w 19"/>
                <a:gd name="T3" fmla="*/ 14 h 90"/>
                <a:gd name="T4" fmla="*/ 18 w 19"/>
                <a:gd name="T5" fmla="*/ 28 h 90"/>
                <a:gd name="T6" fmla="*/ 16 w 19"/>
                <a:gd name="T7" fmla="*/ 41 h 90"/>
                <a:gd name="T8" fmla="*/ 16 w 19"/>
                <a:gd name="T9" fmla="*/ 41 h 90"/>
                <a:gd name="T10" fmla="*/ 16 w 19"/>
                <a:gd name="T11" fmla="*/ 47 h 90"/>
                <a:gd name="T12" fmla="*/ 16 w 19"/>
                <a:gd name="T13" fmla="*/ 52 h 90"/>
                <a:gd name="T14" fmla="*/ 17 w 19"/>
                <a:gd name="T15" fmla="*/ 58 h 90"/>
                <a:gd name="T16" fmla="*/ 17 w 19"/>
                <a:gd name="T17" fmla="*/ 58 h 90"/>
                <a:gd name="T18" fmla="*/ 18 w 19"/>
                <a:gd name="T19" fmla="*/ 67 h 90"/>
                <a:gd name="T20" fmla="*/ 19 w 19"/>
                <a:gd name="T21" fmla="*/ 75 h 90"/>
                <a:gd name="T22" fmla="*/ 19 w 19"/>
                <a:gd name="T23" fmla="*/ 83 h 90"/>
                <a:gd name="T24" fmla="*/ 19 w 19"/>
                <a:gd name="T25" fmla="*/ 83 h 90"/>
                <a:gd name="T26" fmla="*/ 18 w 19"/>
                <a:gd name="T27" fmla="*/ 86 h 90"/>
                <a:gd name="T28" fmla="*/ 15 w 19"/>
                <a:gd name="T29" fmla="*/ 89 h 90"/>
                <a:gd name="T30" fmla="*/ 12 w 19"/>
                <a:gd name="T31" fmla="*/ 90 h 90"/>
                <a:gd name="T32" fmla="*/ 12 w 19"/>
                <a:gd name="T33" fmla="*/ 90 h 90"/>
                <a:gd name="T34" fmla="*/ 8 w 19"/>
                <a:gd name="T35" fmla="*/ 89 h 90"/>
                <a:gd name="T36" fmla="*/ 6 w 19"/>
                <a:gd name="T37" fmla="*/ 86 h 90"/>
                <a:gd name="T38" fmla="*/ 5 w 19"/>
                <a:gd name="T39" fmla="*/ 83 h 90"/>
                <a:gd name="T40" fmla="*/ 5 w 19"/>
                <a:gd name="T41" fmla="*/ 83 h 90"/>
                <a:gd name="T42" fmla="*/ 5 w 19"/>
                <a:gd name="T43" fmla="*/ 74 h 90"/>
                <a:gd name="T44" fmla="*/ 4 w 19"/>
                <a:gd name="T45" fmla="*/ 66 h 90"/>
                <a:gd name="T46" fmla="*/ 3 w 19"/>
                <a:gd name="T47" fmla="*/ 57 h 90"/>
                <a:gd name="T48" fmla="*/ 3 w 19"/>
                <a:gd name="T49" fmla="*/ 57 h 90"/>
                <a:gd name="T50" fmla="*/ 2 w 19"/>
                <a:gd name="T51" fmla="*/ 48 h 90"/>
                <a:gd name="T52" fmla="*/ 3 w 19"/>
                <a:gd name="T53" fmla="*/ 39 h 90"/>
                <a:gd name="T54" fmla="*/ 4 w 19"/>
                <a:gd name="T55" fmla="*/ 31 h 90"/>
                <a:gd name="T56" fmla="*/ 4 w 19"/>
                <a:gd name="T57" fmla="*/ 31 h 90"/>
                <a:gd name="T58" fmla="*/ 4 w 19"/>
                <a:gd name="T59" fmla="*/ 24 h 90"/>
                <a:gd name="T60" fmla="*/ 4 w 19"/>
                <a:gd name="T61" fmla="*/ 17 h 90"/>
                <a:gd name="T62" fmla="*/ 1 w 19"/>
                <a:gd name="T63" fmla="*/ 11 h 90"/>
                <a:gd name="T64" fmla="*/ 1 w 19"/>
                <a:gd name="T65" fmla="*/ 11 h 90"/>
                <a:gd name="T66" fmla="*/ 0 w 19"/>
                <a:gd name="T67" fmla="*/ 8 h 90"/>
                <a:gd name="T68" fmla="*/ 0 w 19"/>
                <a:gd name="T69" fmla="*/ 4 h 90"/>
                <a:gd name="T70" fmla="*/ 2 w 19"/>
                <a:gd name="T71" fmla="*/ 2 h 90"/>
                <a:gd name="T72" fmla="*/ 2 w 19"/>
                <a:gd name="T73" fmla="*/ 2 h 90"/>
                <a:gd name="T74" fmla="*/ 6 w 19"/>
                <a:gd name="T75" fmla="*/ 0 h 90"/>
                <a:gd name="T76" fmla="*/ 9 w 19"/>
                <a:gd name="T77" fmla="*/ 1 h 90"/>
                <a:gd name="T78" fmla="*/ 12 w 19"/>
                <a:gd name="T79" fmla="*/ 3 h 90"/>
                <a:gd name="T80" fmla="*/ 12 w 19"/>
                <a:gd name="T81" fmla="*/ 3 h 9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9"/>
                <a:gd name="T124" fmla="*/ 0 h 90"/>
                <a:gd name="T125" fmla="*/ 19 w 19"/>
                <a:gd name="T126" fmla="*/ 90 h 9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9" h="90">
                  <a:moveTo>
                    <a:pt x="12" y="3"/>
                  </a:moveTo>
                  <a:lnTo>
                    <a:pt x="17" y="14"/>
                  </a:lnTo>
                  <a:lnTo>
                    <a:pt x="18" y="28"/>
                  </a:lnTo>
                  <a:lnTo>
                    <a:pt x="16" y="41"/>
                  </a:lnTo>
                  <a:lnTo>
                    <a:pt x="16" y="47"/>
                  </a:lnTo>
                  <a:lnTo>
                    <a:pt x="16" y="52"/>
                  </a:lnTo>
                  <a:lnTo>
                    <a:pt x="17" y="58"/>
                  </a:lnTo>
                  <a:lnTo>
                    <a:pt x="18" y="67"/>
                  </a:lnTo>
                  <a:lnTo>
                    <a:pt x="19" y="75"/>
                  </a:lnTo>
                  <a:lnTo>
                    <a:pt x="19" y="83"/>
                  </a:lnTo>
                  <a:lnTo>
                    <a:pt x="18" y="86"/>
                  </a:lnTo>
                  <a:lnTo>
                    <a:pt x="15" y="89"/>
                  </a:lnTo>
                  <a:lnTo>
                    <a:pt x="12" y="90"/>
                  </a:lnTo>
                  <a:lnTo>
                    <a:pt x="8" y="89"/>
                  </a:lnTo>
                  <a:lnTo>
                    <a:pt x="6" y="86"/>
                  </a:lnTo>
                  <a:lnTo>
                    <a:pt x="5" y="83"/>
                  </a:lnTo>
                  <a:lnTo>
                    <a:pt x="5" y="74"/>
                  </a:lnTo>
                  <a:lnTo>
                    <a:pt x="4" y="66"/>
                  </a:lnTo>
                  <a:lnTo>
                    <a:pt x="3" y="57"/>
                  </a:lnTo>
                  <a:lnTo>
                    <a:pt x="2" y="48"/>
                  </a:lnTo>
                  <a:lnTo>
                    <a:pt x="3" y="39"/>
                  </a:lnTo>
                  <a:lnTo>
                    <a:pt x="4" y="31"/>
                  </a:lnTo>
                  <a:lnTo>
                    <a:pt x="4" y="24"/>
                  </a:lnTo>
                  <a:lnTo>
                    <a:pt x="4" y="17"/>
                  </a:lnTo>
                  <a:lnTo>
                    <a:pt x="1" y="11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6" y="0"/>
                  </a:lnTo>
                  <a:lnTo>
                    <a:pt x="9" y="1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38" name="Freeform 345"/>
            <p:cNvSpPr>
              <a:spLocks/>
            </p:cNvSpPr>
            <p:nvPr/>
          </p:nvSpPr>
          <p:spPr bwMode="auto">
            <a:xfrm>
              <a:off x="1789" y="1448"/>
              <a:ext cx="27" cy="99"/>
            </a:xfrm>
            <a:custGeom>
              <a:avLst/>
              <a:gdLst>
                <a:gd name="T0" fmla="*/ 14 w 27"/>
                <a:gd name="T1" fmla="*/ 7 h 99"/>
                <a:gd name="T2" fmla="*/ 16 w 27"/>
                <a:gd name="T3" fmla="*/ 35 h 99"/>
                <a:gd name="T4" fmla="*/ 22 w 27"/>
                <a:gd name="T5" fmla="*/ 64 h 99"/>
                <a:gd name="T6" fmla="*/ 27 w 27"/>
                <a:gd name="T7" fmla="*/ 91 h 99"/>
                <a:gd name="T8" fmla="*/ 27 w 27"/>
                <a:gd name="T9" fmla="*/ 91 h 99"/>
                <a:gd name="T10" fmla="*/ 26 w 27"/>
                <a:gd name="T11" fmla="*/ 95 h 99"/>
                <a:gd name="T12" fmla="*/ 24 w 27"/>
                <a:gd name="T13" fmla="*/ 98 h 99"/>
                <a:gd name="T14" fmla="*/ 21 w 27"/>
                <a:gd name="T15" fmla="*/ 99 h 99"/>
                <a:gd name="T16" fmla="*/ 21 w 27"/>
                <a:gd name="T17" fmla="*/ 99 h 99"/>
                <a:gd name="T18" fmla="*/ 17 w 27"/>
                <a:gd name="T19" fmla="*/ 99 h 99"/>
                <a:gd name="T20" fmla="*/ 15 w 27"/>
                <a:gd name="T21" fmla="*/ 96 h 99"/>
                <a:gd name="T22" fmla="*/ 13 w 27"/>
                <a:gd name="T23" fmla="*/ 93 h 99"/>
                <a:gd name="T24" fmla="*/ 13 w 27"/>
                <a:gd name="T25" fmla="*/ 93 h 99"/>
                <a:gd name="T26" fmla="*/ 10 w 27"/>
                <a:gd name="T27" fmla="*/ 78 h 99"/>
                <a:gd name="T28" fmla="*/ 6 w 27"/>
                <a:gd name="T29" fmla="*/ 63 h 99"/>
                <a:gd name="T30" fmla="*/ 2 w 27"/>
                <a:gd name="T31" fmla="*/ 48 h 99"/>
                <a:gd name="T32" fmla="*/ 2 w 27"/>
                <a:gd name="T33" fmla="*/ 48 h 99"/>
                <a:gd name="T34" fmla="*/ 0 w 27"/>
                <a:gd name="T35" fmla="*/ 35 h 99"/>
                <a:gd name="T36" fmla="*/ 0 w 27"/>
                <a:gd name="T37" fmla="*/ 19 h 99"/>
                <a:gd name="T38" fmla="*/ 0 w 27"/>
                <a:gd name="T39" fmla="*/ 6 h 99"/>
                <a:gd name="T40" fmla="*/ 0 w 27"/>
                <a:gd name="T41" fmla="*/ 6 h 99"/>
                <a:gd name="T42" fmla="*/ 2 w 27"/>
                <a:gd name="T43" fmla="*/ 2 h 99"/>
                <a:gd name="T44" fmla="*/ 4 w 27"/>
                <a:gd name="T45" fmla="*/ 0 h 99"/>
                <a:gd name="T46" fmla="*/ 8 w 27"/>
                <a:gd name="T47" fmla="*/ 0 h 99"/>
                <a:gd name="T48" fmla="*/ 8 w 27"/>
                <a:gd name="T49" fmla="*/ 0 h 99"/>
                <a:gd name="T50" fmla="*/ 11 w 27"/>
                <a:gd name="T51" fmla="*/ 1 h 99"/>
                <a:gd name="T52" fmla="*/ 14 w 27"/>
                <a:gd name="T53" fmla="*/ 4 h 99"/>
                <a:gd name="T54" fmla="*/ 14 w 27"/>
                <a:gd name="T55" fmla="*/ 7 h 99"/>
                <a:gd name="T56" fmla="*/ 14 w 27"/>
                <a:gd name="T57" fmla="*/ 7 h 9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7"/>
                <a:gd name="T88" fmla="*/ 0 h 99"/>
                <a:gd name="T89" fmla="*/ 27 w 27"/>
                <a:gd name="T90" fmla="*/ 99 h 9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7" h="99">
                  <a:moveTo>
                    <a:pt x="14" y="7"/>
                  </a:moveTo>
                  <a:lnTo>
                    <a:pt x="16" y="35"/>
                  </a:lnTo>
                  <a:lnTo>
                    <a:pt x="22" y="64"/>
                  </a:lnTo>
                  <a:lnTo>
                    <a:pt x="27" y="91"/>
                  </a:lnTo>
                  <a:lnTo>
                    <a:pt x="26" y="95"/>
                  </a:lnTo>
                  <a:lnTo>
                    <a:pt x="24" y="98"/>
                  </a:lnTo>
                  <a:lnTo>
                    <a:pt x="21" y="99"/>
                  </a:lnTo>
                  <a:lnTo>
                    <a:pt x="17" y="99"/>
                  </a:lnTo>
                  <a:lnTo>
                    <a:pt x="15" y="96"/>
                  </a:lnTo>
                  <a:lnTo>
                    <a:pt x="13" y="93"/>
                  </a:lnTo>
                  <a:lnTo>
                    <a:pt x="10" y="78"/>
                  </a:lnTo>
                  <a:lnTo>
                    <a:pt x="6" y="63"/>
                  </a:lnTo>
                  <a:lnTo>
                    <a:pt x="2" y="48"/>
                  </a:lnTo>
                  <a:lnTo>
                    <a:pt x="0" y="35"/>
                  </a:lnTo>
                  <a:lnTo>
                    <a:pt x="0" y="19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1" y="1"/>
                  </a:lnTo>
                  <a:lnTo>
                    <a:pt x="14" y="4"/>
                  </a:lnTo>
                  <a:lnTo>
                    <a:pt x="14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39" name="Freeform 346"/>
            <p:cNvSpPr>
              <a:spLocks/>
            </p:cNvSpPr>
            <p:nvPr/>
          </p:nvSpPr>
          <p:spPr bwMode="auto">
            <a:xfrm>
              <a:off x="1770" y="1445"/>
              <a:ext cx="21" cy="104"/>
            </a:xfrm>
            <a:custGeom>
              <a:avLst/>
              <a:gdLst>
                <a:gd name="T0" fmla="*/ 21 w 21"/>
                <a:gd name="T1" fmla="*/ 9 h 104"/>
                <a:gd name="T2" fmla="*/ 18 w 21"/>
                <a:gd name="T3" fmla="*/ 23 h 104"/>
                <a:gd name="T4" fmla="*/ 17 w 21"/>
                <a:gd name="T5" fmla="*/ 39 h 104"/>
                <a:gd name="T6" fmla="*/ 17 w 21"/>
                <a:gd name="T7" fmla="*/ 53 h 104"/>
                <a:gd name="T8" fmla="*/ 17 w 21"/>
                <a:gd name="T9" fmla="*/ 53 h 104"/>
                <a:gd name="T10" fmla="*/ 17 w 21"/>
                <a:gd name="T11" fmla="*/ 55 h 104"/>
                <a:gd name="T12" fmla="*/ 16 w 21"/>
                <a:gd name="T13" fmla="*/ 58 h 104"/>
                <a:gd name="T14" fmla="*/ 16 w 21"/>
                <a:gd name="T15" fmla="*/ 61 h 104"/>
                <a:gd name="T16" fmla="*/ 16 w 21"/>
                <a:gd name="T17" fmla="*/ 61 h 104"/>
                <a:gd name="T18" fmla="*/ 16 w 21"/>
                <a:gd name="T19" fmla="*/ 70 h 104"/>
                <a:gd name="T20" fmla="*/ 16 w 21"/>
                <a:gd name="T21" fmla="*/ 80 h 104"/>
                <a:gd name="T22" fmla="*/ 15 w 21"/>
                <a:gd name="T23" fmla="*/ 89 h 104"/>
                <a:gd name="T24" fmla="*/ 15 w 21"/>
                <a:gd name="T25" fmla="*/ 89 h 104"/>
                <a:gd name="T26" fmla="*/ 15 w 21"/>
                <a:gd name="T27" fmla="*/ 92 h 104"/>
                <a:gd name="T28" fmla="*/ 14 w 21"/>
                <a:gd name="T29" fmla="*/ 95 h 104"/>
                <a:gd name="T30" fmla="*/ 13 w 21"/>
                <a:gd name="T31" fmla="*/ 98 h 104"/>
                <a:gd name="T32" fmla="*/ 13 w 21"/>
                <a:gd name="T33" fmla="*/ 98 h 104"/>
                <a:gd name="T34" fmla="*/ 13 w 21"/>
                <a:gd name="T35" fmla="*/ 97 h 104"/>
                <a:gd name="T36" fmla="*/ 14 w 21"/>
                <a:gd name="T37" fmla="*/ 97 h 104"/>
                <a:gd name="T38" fmla="*/ 14 w 21"/>
                <a:gd name="T39" fmla="*/ 96 h 104"/>
                <a:gd name="T40" fmla="*/ 14 w 21"/>
                <a:gd name="T41" fmla="*/ 96 h 104"/>
                <a:gd name="T42" fmla="*/ 13 w 21"/>
                <a:gd name="T43" fmla="*/ 100 h 104"/>
                <a:gd name="T44" fmla="*/ 10 w 21"/>
                <a:gd name="T45" fmla="*/ 103 h 104"/>
                <a:gd name="T46" fmla="*/ 7 w 21"/>
                <a:gd name="T47" fmla="*/ 104 h 104"/>
                <a:gd name="T48" fmla="*/ 7 w 21"/>
                <a:gd name="T49" fmla="*/ 104 h 104"/>
                <a:gd name="T50" fmla="*/ 4 w 21"/>
                <a:gd name="T51" fmla="*/ 103 h 104"/>
                <a:gd name="T52" fmla="*/ 1 w 21"/>
                <a:gd name="T53" fmla="*/ 100 h 104"/>
                <a:gd name="T54" fmla="*/ 0 w 21"/>
                <a:gd name="T55" fmla="*/ 96 h 104"/>
                <a:gd name="T56" fmla="*/ 0 w 21"/>
                <a:gd name="T57" fmla="*/ 96 h 104"/>
                <a:gd name="T58" fmla="*/ 1 w 21"/>
                <a:gd name="T59" fmla="*/ 93 h 104"/>
                <a:gd name="T60" fmla="*/ 1 w 21"/>
                <a:gd name="T61" fmla="*/ 90 h 104"/>
                <a:gd name="T62" fmla="*/ 2 w 21"/>
                <a:gd name="T63" fmla="*/ 87 h 104"/>
                <a:gd name="T64" fmla="*/ 2 w 21"/>
                <a:gd name="T65" fmla="*/ 87 h 104"/>
                <a:gd name="T66" fmla="*/ 2 w 21"/>
                <a:gd name="T67" fmla="*/ 75 h 104"/>
                <a:gd name="T68" fmla="*/ 2 w 21"/>
                <a:gd name="T69" fmla="*/ 63 h 104"/>
                <a:gd name="T70" fmla="*/ 3 w 21"/>
                <a:gd name="T71" fmla="*/ 51 h 104"/>
                <a:gd name="T72" fmla="*/ 3 w 21"/>
                <a:gd name="T73" fmla="*/ 51 h 104"/>
                <a:gd name="T74" fmla="*/ 3 w 21"/>
                <a:gd name="T75" fmla="*/ 37 h 104"/>
                <a:gd name="T76" fmla="*/ 5 w 21"/>
                <a:gd name="T77" fmla="*/ 19 h 104"/>
                <a:gd name="T78" fmla="*/ 8 w 21"/>
                <a:gd name="T79" fmla="*/ 5 h 104"/>
                <a:gd name="T80" fmla="*/ 8 w 21"/>
                <a:gd name="T81" fmla="*/ 5 h 104"/>
                <a:gd name="T82" fmla="*/ 10 w 21"/>
                <a:gd name="T83" fmla="*/ 2 h 104"/>
                <a:gd name="T84" fmla="*/ 13 w 21"/>
                <a:gd name="T85" fmla="*/ 0 h 104"/>
                <a:gd name="T86" fmla="*/ 17 w 21"/>
                <a:gd name="T87" fmla="*/ 0 h 104"/>
                <a:gd name="T88" fmla="*/ 17 w 21"/>
                <a:gd name="T89" fmla="*/ 0 h 104"/>
                <a:gd name="T90" fmla="*/ 20 w 21"/>
                <a:gd name="T91" fmla="*/ 2 h 104"/>
                <a:gd name="T92" fmla="*/ 21 w 21"/>
                <a:gd name="T93" fmla="*/ 6 h 104"/>
                <a:gd name="T94" fmla="*/ 21 w 21"/>
                <a:gd name="T95" fmla="*/ 9 h 104"/>
                <a:gd name="T96" fmla="*/ 21 w 21"/>
                <a:gd name="T97" fmla="*/ 9 h 10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1"/>
                <a:gd name="T148" fmla="*/ 0 h 104"/>
                <a:gd name="T149" fmla="*/ 21 w 21"/>
                <a:gd name="T150" fmla="*/ 104 h 10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1" h="104">
                  <a:moveTo>
                    <a:pt x="21" y="9"/>
                  </a:moveTo>
                  <a:lnTo>
                    <a:pt x="18" y="23"/>
                  </a:lnTo>
                  <a:lnTo>
                    <a:pt x="17" y="39"/>
                  </a:lnTo>
                  <a:lnTo>
                    <a:pt x="17" y="53"/>
                  </a:lnTo>
                  <a:lnTo>
                    <a:pt x="17" y="55"/>
                  </a:lnTo>
                  <a:lnTo>
                    <a:pt x="16" y="58"/>
                  </a:lnTo>
                  <a:lnTo>
                    <a:pt x="16" y="61"/>
                  </a:lnTo>
                  <a:lnTo>
                    <a:pt x="16" y="70"/>
                  </a:lnTo>
                  <a:lnTo>
                    <a:pt x="16" y="80"/>
                  </a:lnTo>
                  <a:lnTo>
                    <a:pt x="15" y="89"/>
                  </a:lnTo>
                  <a:lnTo>
                    <a:pt x="15" y="92"/>
                  </a:lnTo>
                  <a:lnTo>
                    <a:pt x="14" y="95"/>
                  </a:lnTo>
                  <a:lnTo>
                    <a:pt x="13" y="98"/>
                  </a:lnTo>
                  <a:lnTo>
                    <a:pt x="13" y="97"/>
                  </a:lnTo>
                  <a:lnTo>
                    <a:pt x="14" y="97"/>
                  </a:lnTo>
                  <a:lnTo>
                    <a:pt x="14" y="96"/>
                  </a:lnTo>
                  <a:lnTo>
                    <a:pt x="13" y="100"/>
                  </a:lnTo>
                  <a:lnTo>
                    <a:pt x="10" y="103"/>
                  </a:lnTo>
                  <a:lnTo>
                    <a:pt x="7" y="104"/>
                  </a:lnTo>
                  <a:lnTo>
                    <a:pt x="4" y="103"/>
                  </a:lnTo>
                  <a:lnTo>
                    <a:pt x="1" y="100"/>
                  </a:lnTo>
                  <a:lnTo>
                    <a:pt x="0" y="96"/>
                  </a:lnTo>
                  <a:lnTo>
                    <a:pt x="1" y="93"/>
                  </a:lnTo>
                  <a:lnTo>
                    <a:pt x="1" y="90"/>
                  </a:lnTo>
                  <a:lnTo>
                    <a:pt x="2" y="87"/>
                  </a:lnTo>
                  <a:lnTo>
                    <a:pt x="2" y="75"/>
                  </a:lnTo>
                  <a:lnTo>
                    <a:pt x="2" y="63"/>
                  </a:lnTo>
                  <a:lnTo>
                    <a:pt x="3" y="51"/>
                  </a:lnTo>
                  <a:lnTo>
                    <a:pt x="3" y="37"/>
                  </a:lnTo>
                  <a:lnTo>
                    <a:pt x="5" y="19"/>
                  </a:lnTo>
                  <a:lnTo>
                    <a:pt x="8" y="5"/>
                  </a:lnTo>
                  <a:lnTo>
                    <a:pt x="10" y="2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0" y="2"/>
                  </a:lnTo>
                  <a:lnTo>
                    <a:pt x="21" y="6"/>
                  </a:lnTo>
                  <a:lnTo>
                    <a:pt x="21" y="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40" name="Freeform 347"/>
            <p:cNvSpPr>
              <a:spLocks/>
            </p:cNvSpPr>
            <p:nvPr/>
          </p:nvSpPr>
          <p:spPr bwMode="auto">
            <a:xfrm>
              <a:off x="1768" y="1415"/>
              <a:ext cx="49" cy="48"/>
            </a:xfrm>
            <a:custGeom>
              <a:avLst/>
              <a:gdLst>
                <a:gd name="T0" fmla="*/ 24 w 49"/>
                <a:gd name="T1" fmla="*/ 48 h 48"/>
                <a:gd name="T2" fmla="*/ 12 w 49"/>
                <a:gd name="T3" fmla="*/ 45 h 48"/>
                <a:gd name="T4" fmla="*/ 4 w 49"/>
                <a:gd name="T5" fmla="*/ 36 h 48"/>
                <a:gd name="T6" fmla="*/ 0 w 49"/>
                <a:gd name="T7" fmla="*/ 24 h 48"/>
                <a:gd name="T8" fmla="*/ 0 w 49"/>
                <a:gd name="T9" fmla="*/ 24 h 48"/>
                <a:gd name="T10" fmla="*/ 4 w 49"/>
                <a:gd name="T11" fmla="*/ 12 h 48"/>
                <a:gd name="T12" fmla="*/ 12 w 49"/>
                <a:gd name="T13" fmla="*/ 3 h 48"/>
                <a:gd name="T14" fmla="*/ 24 w 49"/>
                <a:gd name="T15" fmla="*/ 0 h 48"/>
                <a:gd name="T16" fmla="*/ 24 w 49"/>
                <a:gd name="T17" fmla="*/ 0 h 48"/>
                <a:gd name="T18" fmla="*/ 37 w 49"/>
                <a:gd name="T19" fmla="*/ 3 h 48"/>
                <a:gd name="T20" fmla="*/ 45 w 49"/>
                <a:gd name="T21" fmla="*/ 12 h 48"/>
                <a:gd name="T22" fmla="*/ 49 w 49"/>
                <a:gd name="T23" fmla="*/ 24 h 48"/>
                <a:gd name="T24" fmla="*/ 49 w 49"/>
                <a:gd name="T25" fmla="*/ 24 h 48"/>
                <a:gd name="T26" fmla="*/ 45 w 49"/>
                <a:gd name="T27" fmla="*/ 36 h 48"/>
                <a:gd name="T28" fmla="*/ 37 w 49"/>
                <a:gd name="T29" fmla="*/ 45 h 48"/>
                <a:gd name="T30" fmla="*/ 24 w 49"/>
                <a:gd name="T31" fmla="*/ 48 h 48"/>
                <a:gd name="T32" fmla="*/ 24 w 49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4" y="48"/>
                  </a:moveTo>
                  <a:lnTo>
                    <a:pt x="12" y="45"/>
                  </a:lnTo>
                  <a:lnTo>
                    <a:pt x="4" y="36"/>
                  </a:lnTo>
                  <a:lnTo>
                    <a:pt x="0" y="24"/>
                  </a:lnTo>
                  <a:lnTo>
                    <a:pt x="4" y="12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7" y="3"/>
                  </a:lnTo>
                  <a:lnTo>
                    <a:pt x="45" y="12"/>
                  </a:lnTo>
                  <a:lnTo>
                    <a:pt x="49" y="24"/>
                  </a:lnTo>
                  <a:lnTo>
                    <a:pt x="45" y="36"/>
                  </a:lnTo>
                  <a:lnTo>
                    <a:pt x="37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41" name="Freeform 348"/>
            <p:cNvSpPr>
              <a:spLocks/>
            </p:cNvSpPr>
            <p:nvPr/>
          </p:nvSpPr>
          <p:spPr bwMode="auto">
            <a:xfrm>
              <a:off x="2014" y="1415"/>
              <a:ext cx="42" cy="48"/>
            </a:xfrm>
            <a:custGeom>
              <a:avLst/>
              <a:gdLst>
                <a:gd name="T0" fmla="*/ 42 w 42"/>
                <a:gd name="T1" fmla="*/ 41 h 48"/>
                <a:gd name="T2" fmla="*/ 37 w 42"/>
                <a:gd name="T3" fmla="*/ 45 h 48"/>
                <a:gd name="T4" fmla="*/ 31 w 42"/>
                <a:gd name="T5" fmla="*/ 47 h 48"/>
                <a:gd name="T6" fmla="*/ 25 w 42"/>
                <a:gd name="T7" fmla="*/ 48 h 48"/>
                <a:gd name="T8" fmla="*/ 25 w 42"/>
                <a:gd name="T9" fmla="*/ 48 h 48"/>
                <a:gd name="T10" fmla="*/ 13 w 42"/>
                <a:gd name="T11" fmla="*/ 45 h 48"/>
                <a:gd name="T12" fmla="*/ 4 w 42"/>
                <a:gd name="T13" fmla="*/ 36 h 48"/>
                <a:gd name="T14" fmla="*/ 0 w 42"/>
                <a:gd name="T15" fmla="*/ 24 h 48"/>
                <a:gd name="T16" fmla="*/ 0 w 42"/>
                <a:gd name="T17" fmla="*/ 24 h 48"/>
                <a:gd name="T18" fmla="*/ 4 w 42"/>
                <a:gd name="T19" fmla="*/ 12 h 48"/>
                <a:gd name="T20" fmla="*/ 13 w 42"/>
                <a:gd name="T21" fmla="*/ 3 h 48"/>
                <a:gd name="T22" fmla="*/ 25 w 42"/>
                <a:gd name="T23" fmla="*/ 0 h 48"/>
                <a:gd name="T24" fmla="*/ 25 w 42"/>
                <a:gd name="T25" fmla="*/ 0 h 48"/>
                <a:gd name="T26" fmla="*/ 31 w 42"/>
                <a:gd name="T27" fmla="*/ 1 h 48"/>
                <a:gd name="T28" fmla="*/ 37 w 42"/>
                <a:gd name="T29" fmla="*/ 3 h 48"/>
                <a:gd name="T30" fmla="*/ 41 w 42"/>
                <a:gd name="T31" fmla="*/ 7 h 48"/>
                <a:gd name="T32" fmla="*/ 41 w 42"/>
                <a:gd name="T33" fmla="*/ 7 h 48"/>
                <a:gd name="T34" fmla="*/ 42 w 42"/>
                <a:gd name="T35" fmla="*/ 16 h 48"/>
                <a:gd name="T36" fmla="*/ 42 w 42"/>
                <a:gd name="T37" fmla="*/ 32 h 48"/>
                <a:gd name="T38" fmla="*/ 42 w 42"/>
                <a:gd name="T39" fmla="*/ 41 h 48"/>
                <a:gd name="T40" fmla="*/ 42 w 42"/>
                <a:gd name="T41" fmla="*/ 41 h 4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2"/>
                <a:gd name="T64" fmla="*/ 0 h 48"/>
                <a:gd name="T65" fmla="*/ 42 w 42"/>
                <a:gd name="T66" fmla="*/ 48 h 4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2" h="48">
                  <a:moveTo>
                    <a:pt x="42" y="41"/>
                  </a:moveTo>
                  <a:lnTo>
                    <a:pt x="37" y="45"/>
                  </a:lnTo>
                  <a:lnTo>
                    <a:pt x="31" y="47"/>
                  </a:lnTo>
                  <a:lnTo>
                    <a:pt x="25" y="48"/>
                  </a:lnTo>
                  <a:lnTo>
                    <a:pt x="13" y="45"/>
                  </a:lnTo>
                  <a:lnTo>
                    <a:pt x="4" y="36"/>
                  </a:lnTo>
                  <a:lnTo>
                    <a:pt x="0" y="24"/>
                  </a:lnTo>
                  <a:lnTo>
                    <a:pt x="4" y="12"/>
                  </a:lnTo>
                  <a:lnTo>
                    <a:pt x="13" y="3"/>
                  </a:lnTo>
                  <a:lnTo>
                    <a:pt x="25" y="0"/>
                  </a:lnTo>
                  <a:lnTo>
                    <a:pt x="31" y="1"/>
                  </a:lnTo>
                  <a:lnTo>
                    <a:pt x="37" y="3"/>
                  </a:lnTo>
                  <a:lnTo>
                    <a:pt x="41" y="7"/>
                  </a:lnTo>
                  <a:lnTo>
                    <a:pt x="42" y="16"/>
                  </a:lnTo>
                  <a:lnTo>
                    <a:pt x="42" y="32"/>
                  </a:lnTo>
                  <a:lnTo>
                    <a:pt x="42" y="41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42" name="Freeform 349"/>
            <p:cNvSpPr>
              <a:spLocks/>
            </p:cNvSpPr>
            <p:nvPr/>
          </p:nvSpPr>
          <p:spPr bwMode="auto">
            <a:xfrm>
              <a:off x="1966" y="1415"/>
              <a:ext cx="48" cy="48"/>
            </a:xfrm>
            <a:custGeom>
              <a:avLst/>
              <a:gdLst>
                <a:gd name="T0" fmla="*/ 24 w 48"/>
                <a:gd name="T1" fmla="*/ 48 h 48"/>
                <a:gd name="T2" fmla="*/ 12 w 48"/>
                <a:gd name="T3" fmla="*/ 45 h 48"/>
                <a:gd name="T4" fmla="*/ 3 w 48"/>
                <a:gd name="T5" fmla="*/ 36 h 48"/>
                <a:gd name="T6" fmla="*/ 0 w 48"/>
                <a:gd name="T7" fmla="*/ 24 h 48"/>
                <a:gd name="T8" fmla="*/ 0 w 48"/>
                <a:gd name="T9" fmla="*/ 24 h 48"/>
                <a:gd name="T10" fmla="*/ 3 w 48"/>
                <a:gd name="T11" fmla="*/ 12 h 48"/>
                <a:gd name="T12" fmla="*/ 12 w 48"/>
                <a:gd name="T13" fmla="*/ 3 h 48"/>
                <a:gd name="T14" fmla="*/ 24 w 48"/>
                <a:gd name="T15" fmla="*/ 0 h 48"/>
                <a:gd name="T16" fmla="*/ 24 w 48"/>
                <a:gd name="T17" fmla="*/ 0 h 48"/>
                <a:gd name="T18" fmla="*/ 37 w 48"/>
                <a:gd name="T19" fmla="*/ 3 h 48"/>
                <a:gd name="T20" fmla="*/ 45 w 48"/>
                <a:gd name="T21" fmla="*/ 12 h 48"/>
                <a:gd name="T22" fmla="*/ 48 w 48"/>
                <a:gd name="T23" fmla="*/ 24 h 48"/>
                <a:gd name="T24" fmla="*/ 48 w 48"/>
                <a:gd name="T25" fmla="*/ 24 h 48"/>
                <a:gd name="T26" fmla="*/ 45 w 48"/>
                <a:gd name="T27" fmla="*/ 36 h 48"/>
                <a:gd name="T28" fmla="*/ 37 w 48"/>
                <a:gd name="T29" fmla="*/ 45 h 48"/>
                <a:gd name="T30" fmla="*/ 24 w 48"/>
                <a:gd name="T31" fmla="*/ 48 h 48"/>
                <a:gd name="T32" fmla="*/ 24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48"/>
                  </a:moveTo>
                  <a:lnTo>
                    <a:pt x="12" y="45"/>
                  </a:lnTo>
                  <a:lnTo>
                    <a:pt x="3" y="36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7" y="3"/>
                  </a:lnTo>
                  <a:lnTo>
                    <a:pt x="45" y="12"/>
                  </a:lnTo>
                  <a:lnTo>
                    <a:pt x="48" y="24"/>
                  </a:lnTo>
                  <a:lnTo>
                    <a:pt x="45" y="36"/>
                  </a:lnTo>
                  <a:lnTo>
                    <a:pt x="37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43" name="Freeform 350"/>
            <p:cNvSpPr>
              <a:spLocks/>
            </p:cNvSpPr>
            <p:nvPr/>
          </p:nvSpPr>
          <p:spPr bwMode="auto">
            <a:xfrm>
              <a:off x="1912" y="1548"/>
              <a:ext cx="61" cy="69"/>
            </a:xfrm>
            <a:custGeom>
              <a:avLst/>
              <a:gdLst>
                <a:gd name="T0" fmla="*/ 59 w 61"/>
                <a:gd name="T1" fmla="*/ 58 h 69"/>
                <a:gd name="T2" fmla="*/ 49 w 61"/>
                <a:gd name="T3" fmla="*/ 48 h 69"/>
                <a:gd name="T4" fmla="*/ 39 w 61"/>
                <a:gd name="T5" fmla="*/ 39 h 69"/>
                <a:gd name="T6" fmla="*/ 28 w 61"/>
                <a:gd name="T7" fmla="*/ 29 h 69"/>
                <a:gd name="T8" fmla="*/ 28 w 61"/>
                <a:gd name="T9" fmla="*/ 29 h 69"/>
                <a:gd name="T10" fmla="*/ 22 w 61"/>
                <a:gd name="T11" fmla="*/ 20 h 69"/>
                <a:gd name="T12" fmla="*/ 17 w 61"/>
                <a:gd name="T13" fmla="*/ 11 h 69"/>
                <a:gd name="T14" fmla="*/ 12 w 61"/>
                <a:gd name="T15" fmla="*/ 2 h 69"/>
                <a:gd name="T16" fmla="*/ 12 w 61"/>
                <a:gd name="T17" fmla="*/ 2 h 69"/>
                <a:gd name="T18" fmla="*/ 9 w 61"/>
                <a:gd name="T19" fmla="*/ 0 h 69"/>
                <a:gd name="T20" fmla="*/ 5 w 61"/>
                <a:gd name="T21" fmla="*/ 0 h 69"/>
                <a:gd name="T22" fmla="*/ 2 w 61"/>
                <a:gd name="T23" fmla="*/ 1 h 69"/>
                <a:gd name="T24" fmla="*/ 2 w 61"/>
                <a:gd name="T25" fmla="*/ 1 h 69"/>
                <a:gd name="T26" fmla="*/ 0 w 61"/>
                <a:gd name="T27" fmla="*/ 4 h 69"/>
                <a:gd name="T28" fmla="*/ 0 w 61"/>
                <a:gd name="T29" fmla="*/ 8 h 69"/>
                <a:gd name="T30" fmla="*/ 2 w 61"/>
                <a:gd name="T31" fmla="*/ 11 h 69"/>
                <a:gd name="T32" fmla="*/ 2 w 61"/>
                <a:gd name="T33" fmla="*/ 11 h 69"/>
                <a:gd name="T34" fmla="*/ 5 w 61"/>
                <a:gd name="T35" fmla="*/ 17 h 69"/>
                <a:gd name="T36" fmla="*/ 8 w 61"/>
                <a:gd name="T37" fmla="*/ 23 h 69"/>
                <a:gd name="T38" fmla="*/ 11 w 61"/>
                <a:gd name="T39" fmla="*/ 29 h 69"/>
                <a:gd name="T40" fmla="*/ 11 w 61"/>
                <a:gd name="T41" fmla="*/ 29 h 69"/>
                <a:gd name="T42" fmla="*/ 23 w 61"/>
                <a:gd name="T43" fmla="*/ 43 h 69"/>
                <a:gd name="T44" fmla="*/ 36 w 61"/>
                <a:gd name="T45" fmla="*/ 55 h 69"/>
                <a:gd name="T46" fmla="*/ 50 w 61"/>
                <a:gd name="T47" fmla="*/ 67 h 69"/>
                <a:gd name="T48" fmla="*/ 50 w 61"/>
                <a:gd name="T49" fmla="*/ 67 h 69"/>
                <a:gd name="T50" fmla="*/ 53 w 61"/>
                <a:gd name="T51" fmla="*/ 69 h 69"/>
                <a:gd name="T52" fmla="*/ 56 w 61"/>
                <a:gd name="T53" fmla="*/ 69 h 69"/>
                <a:gd name="T54" fmla="*/ 59 w 61"/>
                <a:gd name="T55" fmla="*/ 67 h 69"/>
                <a:gd name="T56" fmla="*/ 59 w 61"/>
                <a:gd name="T57" fmla="*/ 67 h 69"/>
                <a:gd name="T58" fmla="*/ 61 w 61"/>
                <a:gd name="T59" fmla="*/ 64 h 69"/>
                <a:gd name="T60" fmla="*/ 61 w 61"/>
                <a:gd name="T61" fmla="*/ 61 h 69"/>
                <a:gd name="T62" fmla="*/ 59 w 61"/>
                <a:gd name="T63" fmla="*/ 58 h 69"/>
                <a:gd name="T64" fmla="*/ 59 w 61"/>
                <a:gd name="T65" fmla="*/ 58 h 6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1"/>
                <a:gd name="T100" fmla="*/ 0 h 69"/>
                <a:gd name="T101" fmla="*/ 61 w 61"/>
                <a:gd name="T102" fmla="*/ 69 h 6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1" h="69">
                  <a:moveTo>
                    <a:pt x="59" y="58"/>
                  </a:moveTo>
                  <a:lnTo>
                    <a:pt x="49" y="48"/>
                  </a:lnTo>
                  <a:lnTo>
                    <a:pt x="39" y="39"/>
                  </a:lnTo>
                  <a:lnTo>
                    <a:pt x="28" y="29"/>
                  </a:lnTo>
                  <a:lnTo>
                    <a:pt x="22" y="20"/>
                  </a:lnTo>
                  <a:lnTo>
                    <a:pt x="17" y="11"/>
                  </a:lnTo>
                  <a:lnTo>
                    <a:pt x="12" y="2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4"/>
                  </a:lnTo>
                  <a:lnTo>
                    <a:pt x="0" y="8"/>
                  </a:lnTo>
                  <a:lnTo>
                    <a:pt x="2" y="11"/>
                  </a:lnTo>
                  <a:lnTo>
                    <a:pt x="5" y="17"/>
                  </a:lnTo>
                  <a:lnTo>
                    <a:pt x="8" y="23"/>
                  </a:lnTo>
                  <a:lnTo>
                    <a:pt x="11" y="29"/>
                  </a:lnTo>
                  <a:lnTo>
                    <a:pt x="23" y="43"/>
                  </a:lnTo>
                  <a:lnTo>
                    <a:pt x="36" y="55"/>
                  </a:lnTo>
                  <a:lnTo>
                    <a:pt x="50" y="67"/>
                  </a:lnTo>
                  <a:lnTo>
                    <a:pt x="53" y="69"/>
                  </a:lnTo>
                  <a:lnTo>
                    <a:pt x="56" y="69"/>
                  </a:lnTo>
                  <a:lnTo>
                    <a:pt x="59" y="67"/>
                  </a:lnTo>
                  <a:lnTo>
                    <a:pt x="61" y="64"/>
                  </a:lnTo>
                  <a:lnTo>
                    <a:pt x="61" y="61"/>
                  </a:lnTo>
                  <a:lnTo>
                    <a:pt x="59" y="5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44" name="Freeform 351"/>
            <p:cNvSpPr>
              <a:spLocks/>
            </p:cNvSpPr>
            <p:nvPr/>
          </p:nvSpPr>
          <p:spPr bwMode="auto">
            <a:xfrm>
              <a:off x="1940" y="1541"/>
              <a:ext cx="54" cy="78"/>
            </a:xfrm>
            <a:custGeom>
              <a:avLst/>
              <a:gdLst>
                <a:gd name="T0" fmla="*/ 54 w 54"/>
                <a:gd name="T1" fmla="*/ 71 h 78"/>
                <a:gd name="T2" fmla="*/ 52 w 54"/>
                <a:gd name="T3" fmla="*/ 59 h 78"/>
                <a:gd name="T4" fmla="*/ 44 w 54"/>
                <a:gd name="T5" fmla="*/ 48 h 78"/>
                <a:gd name="T6" fmla="*/ 35 w 54"/>
                <a:gd name="T7" fmla="*/ 38 h 78"/>
                <a:gd name="T8" fmla="*/ 35 w 54"/>
                <a:gd name="T9" fmla="*/ 38 h 78"/>
                <a:gd name="T10" fmla="*/ 31 w 54"/>
                <a:gd name="T11" fmla="*/ 33 h 78"/>
                <a:gd name="T12" fmla="*/ 28 w 54"/>
                <a:gd name="T13" fmla="*/ 29 h 78"/>
                <a:gd name="T14" fmla="*/ 25 w 54"/>
                <a:gd name="T15" fmla="*/ 24 h 78"/>
                <a:gd name="T16" fmla="*/ 25 w 54"/>
                <a:gd name="T17" fmla="*/ 24 h 78"/>
                <a:gd name="T18" fmla="*/ 22 w 54"/>
                <a:gd name="T19" fmla="*/ 17 h 78"/>
                <a:gd name="T20" fmla="*/ 17 w 54"/>
                <a:gd name="T21" fmla="*/ 10 h 78"/>
                <a:gd name="T22" fmla="*/ 13 w 54"/>
                <a:gd name="T23" fmla="*/ 3 h 78"/>
                <a:gd name="T24" fmla="*/ 13 w 54"/>
                <a:gd name="T25" fmla="*/ 3 h 78"/>
                <a:gd name="T26" fmla="*/ 9 w 54"/>
                <a:gd name="T27" fmla="*/ 0 h 78"/>
                <a:gd name="T28" fmla="*/ 6 w 54"/>
                <a:gd name="T29" fmla="*/ 0 h 78"/>
                <a:gd name="T30" fmla="*/ 3 w 54"/>
                <a:gd name="T31" fmla="*/ 2 h 78"/>
                <a:gd name="T32" fmla="*/ 3 w 54"/>
                <a:gd name="T33" fmla="*/ 2 h 78"/>
                <a:gd name="T34" fmla="*/ 0 w 54"/>
                <a:gd name="T35" fmla="*/ 4 h 78"/>
                <a:gd name="T36" fmla="*/ 0 w 54"/>
                <a:gd name="T37" fmla="*/ 8 h 78"/>
                <a:gd name="T38" fmla="*/ 1 w 54"/>
                <a:gd name="T39" fmla="*/ 11 h 78"/>
                <a:gd name="T40" fmla="*/ 1 w 54"/>
                <a:gd name="T41" fmla="*/ 11 h 78"/>
                <a:gd name="T42" fmla="*/ 6 w 54"/>
                <a:gd name="T43" fmla="*/ 18 h 78"/>
                <a:gd name="T44" fmla="*/ 11 w 54"/>
                <a:gd name="T45" fmla="*/ 25 h 78"/>
                <a:gd name="T46" fmla="*/ 15 w 54"/>
                <a:gd name="T47" fmla="*/ 33 h 78"/>
                <a:gd name="T48" fmla="*/ 15 w 54"/>
                <a:gd name="T49" fmla="*/ 33 h 78"/>
                <a:gd name="T50" fmla="*/ 19 w 54"/>
                <a:gd name="T51" fmla="*/ 41 h 78"/>
                <a:gd name="T52" fmla="*/ 25 w 54"/>
                <a:gd name="T53" fmla="*/ 47 h 78"/>
                <a:gd name="T54" fmla="*/ 31 w 54"/>
                <a:gd name="T55" fmla="*/ 54 h 78"/>
                <a:gd name="T56" fmla="*/ 31 w 54"/>
                <a:gd name="T57" fmla="*/ 54 h 78"/>
                <a:gd name="T58" fmla="*/ 35 w 54"/>
                <a:gd name="T59" fmla="*/ 59 h 78"/>
                <a:gd name="T60" fmla="*/ 39 w 54"/>
                <a:gd name="T61" fmla="*/ 64 h 78"/>
                <a:gd name="T62" fmla="*/ 40 w 54"/>
                <a:gd name="T63" fmla="*/ 71 h 78"/>
                <a:gd name="T64" fmla="*/ 40 w 54"/>
                <a:gd name="T65" fmla="*/ 71 h 78"/>
                <a:gd name="T66" fmla="*/ 41 w 54"/>
                <a:gd name="T67" fmla="*/ 74 h 78"/>
                <a:gd name="T68" fmla="*/ 44 w 54"/>
                <a:gd name="T69" fmla="*/ 77 h 78"/>
                <a:gd name="T70" fmla="*/ 47 w 54"/>
                <a:gd name="T71" fmla="*/ 78 h 78"/>
                <a:gd name="T72" fmla="*/ 47 w 54"/>
                <a:gd name="T73" fmla="*/ 78 h 78"/>
                <a:gd name="T74" fmla="*/ 51 w 54"/>
                <a:gd name="T75" fmla="*/ 78 h 78"/>
                <a:gd name="T76" fmla="*/ 53 w 54"/>
                <a:gd name="T77" fmla="*/ 75 h 78"/>
                <a:gd name="T78" fmla="*/ 54 w 54"/>
                <a:gd name="T79" fmla="*/ 71 h 78"/>
                <a:gd name="T80" fmla="*/ 54 w 54"/>
                <a:gd name="T81" fmla="*/ 71 h 7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4"/>
                <a:gd name="T124" fmla="*/ 0 h 78"/>
                <a:gd name="T125" fmla="*/ 54 w 54"/>
                <a:gd name="T126" fmla="*/ 78 h 7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4" h="78">
                  <a:moveTo>
                    <a:pt x="54" y="71"/>
                  </a:moveTo>
                  <a:lnTo>
                    <a:pt x="52" y="59"/>
                  </a:lnTo>
                  <a:lnTo>
                    <a:pt x="44" y="48"/>
                  </a:lnTo>
                  <a:lnTo>
                    <a:pt x="35" y="38"/>
                  </a:lnTo>
                  <a:lnTo>
                    <a:pt x="31" y="33"/>
                  </a:lnTo>
                  <a:lnTo>
                    <a:pt x="28" y="29"/>
                  </a:lnTo>
                  <a:lnTo>
                    <a:pt x="25" y="24"/>
                  </a:lnTo>
                  <a:lnTo>
                    <a:pt x="22" y="17"/>
                  </a:lnTo>
                  <a:lnTo>
                    <a:pt x="17" y="10"/>
                  </a:lnTo>
                  <a:lnTo>
                    <a:pt x="13" y="3"/>
                  </a:lnTo>
                  <a:lnTo>
                    <a:pt x="9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1" y="11"/>
                  </a:lnTo>
                  <a:lnTo>
                    <a:pt x="6" y="18"/>
                  </a:lnTo>
                  <a:lnTo>
                    <a:pt x="11" y="25"/>
                  </a:lnTo>
                  <a:lnTo>
                    <a:pt x="15" y="33"/>
                  </a:lnTo>
                  <a:lnTo>
                    <a:pt x="19" y="41"/>
                  </a:lnTo>
                  <a:lnTo>
                    <a:pt x="25" y="47"/>
                  </a:lnTo>
                  <a:lnTo>
                    <a:pt x="31" y="54"/>
                  </a:lnTo>
                  <a:lnTo>
                    <a:pt x="35" y="59"/>
                  </a:lnTo>
                  <a:lnTo>
                    <a:pt x="39" y="64"/>
                  </a:lnTo>
                  <a:lnTo>
                    <a:pt x="40" y="71"/>
                  </a:lnTo>
                  <a:lnTo>
                    <a:pt x="41" y="74"/>
                  </a:lnTo>
                  <a:lnTo>
                    <a:pt x="44" y="77"/>
                  </a:lnTo>
                  <a:lnTo>
                    <a:pt x="47" y="78"/>
                  </a:lnTo>
                  <a:lnTo>
                    <a:pt x="51" y="78"/>
                  </a:lnTo>
                  <a:lnTo>
                    <a:pt x="53" y="75"/>
                  </a:lnTo>
                  <a:lnTo>
                    <a:pt x="54" y="7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45" name="Freeform 352"/>
            <p:cNvSpPr>
              <a:spLocks/>
            </p:cNvSpPr>
            <p:nvPr/>
          </p:nvSpPr>
          <p:spPr bwMode="auto">
            <a:xfrm>
              <a:off x="1962" y="1604"/>
              <a:ext cx="48" cy="48"/>
            </a:xfrm>
            <a:custGeom>
              <a:avLst/>
              <a:gdLst>
                <a:gd name="T0" fmla="*/ 10 w 48"/>
                <a:gd name="T1" fmla="*/ 4 h 48"/>
                <a:gd name="T2" fmla="*/ 2 w 48"/>
                <a:gd name="T3" fmla="*/ 15 h 48"/>
                <a:gd name="T4" fmla="*/ 0 w 48"/>
                <a:gd name="T5" fmla="*/ 27 h 48"/>
                <a:gd name="T6" fmla="*/ 5 w 48"/>
                <a:gd name="T7" fmla="*/ 38 h 48"/>
                <a:gd name="T8" fmla="*/ 5 w 48"/>
                <a:gd name="T9" fmla="*/ 38 h 48"/>
                <a:gd name="T10" fmla="*/ 14 w 48"/>
                <a:gd name="T11" fmla="*/ 46 h 48"/>
                <a:gd name="T12" fmla="*/ 27 w 48"/>
                <a:gd name="T13" fmla="*/ 48 h 48"/>
                <a:gd name="T14" fmla="*/ 38 w 48"/>
                <a:gd name="T15" fmla="*/ 43 h 48"/>
                <a:gd name="T16" fmla="*/ 38 w 48"/>
                <a:gd name="T17" fmla="*/ 43 h 48"/>
                <a:gd name="T18" fmla="*/ 46 w 48"/>
                <a:gd name="T19" fmla="*/ 34 h 48"/>
                <a:gd name="T20" fmla="*/ 48 w 48"/>
                <a:gd name="T21" fmla="*/ 22 h 48"/>
                <a:gd name="T22" fmla="*/ 44 w 48"/>
                <a:gd name="T23" fmla="*/ 9 h 48"/>
                <a:gd name="T24" fmla="*/ 44 w 48"/>
                <a:gd name="T25" fmla="*/ 9 h 48"/>
                <a:gd name="T26" fmla="*/ 34 w 48"/>
                <a:gd name="T27" fmla="*/ 2 h 48"/>
                <a:gd name="T28" fmla="*/ 21 w 48"/>
                <a:gd name="T29" fmla="*/ 0 h 48"/>
                <a:gd name="T30" fmla="*/ 10 w 48"/>
                <a:gd name="T31" fmla="*/ 4 h 48"/>
                <a:gd name="T32" fmla="*/ 10 w 48"/>
                <a:gd name="T33" fmla="*/ 4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10" y="4"/>
                  </a:moveTo>
                  <a:lnTo>
                    <a:pt x="2" y="15"/>
                  </a:lnTo>
                  <a:lnTo>
                    <a:pt x="0" y="27"/>
                  </a:lnTo>
                  <a:lnTo>
                    <a:pt x="5" y="38"/>
                  </a:lnTo>
                  <a:lnTo>
                    <a:pt x="14" y="46"/>
                  </a:lnTo>
                  <a:lnTo>
                    <a:pt x="27" y="48"/>
                  </a:lnTo>
                  <a:lnTo>
                    <a:pt x="38" y="43"/>
                  </a:lnTo>
                  <a:lnTo>
                    <a:pt x="46" y="34"/>
                  </a:lnTo>
                  <a:lnTo>
                    <a:pt x="48" y="22"/>
                  </a:lnTo>
                  <a:lnTo>
                    <a:pt x="44" y="9"/>
                  </a:lnTo>
                  <a:lnTo>
                    <a:pt x="34" y="2"/>
                  </a:lnTo>
                  <a:lnTo>
                    <a:pt x="21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46" name="Freeform 353"/>
            <p:cNvSpPr>
              <a:spLocks/>
            </p:cNvSpPr>
            <p:nvPr/>
          </p:nvSpPr>
          <p:spPr bwMode="auto">
            <a:xfrm>
              <a:off x="1918" y="1415"/>
              <a:ext cx="48" cy="48"/>
            </a:xfrm>
            <a:custGeom>
              <a:avLst/>
              <a:gdLst>
                <a:gd name="T0" fmla="*/ 24 w 48"/>
                <a:gd name="T1" fmla="*/ 48 h 48"/>
                <a:gd name="T2" fmla="*/ 12 w 48"/>
                <a:gd name="T3" fmla="*/ 45 h 48"/>
                <a:gd name="T4" fmla="*/ 3 w 48"/>
                <a:gd name="T5" fmla="*/ 36 h 48"/>
                <a:gd name="T6" fmla="*/ 0 w 48"/>
                <a:gd name="T7" fmla="*/ 24 h 48"/>
                <a:gd name="T8" fmla="*/ 0 w 48"/>
                <a:gd name="T9" fmla="*/ 24 h 48"/>
                <a:gd name="T10" fmla="*/ 3 w 48"/>
                <a:gd name="T11" fmla="*/ 12 h 48"/>
                <a:gd name="T12" fmla="*/ 12 w 48"/>
                <a:gd name="T13" fmla="*/ 3 h 48"/>
                <a:gd name="T14" fmla="*/ 24 w 48"/>
                <a:gd name="T15" fmla="*/ 0 h 48"/>
                <a:gd name="T16" fmla="*/ 24 w 48"/>
                <a:gd name="T17" fmla="*/ 0 h 48"/>
                <a:gd name="T18" fmla="*/ 36 w 48"/>
                <a:gd name="T19" fmla="*/ 3 h 48"/>
                <a:gd name="T20" fmla="*/ 45 w 48"/>
                <a:gd name="T21" fmla="*/ 12 h 48"/>
                <a:gd name="T22" fmla="*/ 48 w 48"/>
                <a:gd name="T23" fmla="*/ 24 h 48"/>
                <a:gd name="T24" fmla="*/ 48 w 48"/>
                <a:gd name="T25" fmla="*/ 24 h 48"/>
                <a:gd name="T26" fmla="*/ 45 w 48"/>
                <a:gd name="T27" fmla="*/ 36 h 48"/>
                <a:gd name="T28" fmla="*/ 36 w 48"/>
                <a:gd name="T29" fmla="*/ 45 h 48"/>
                <a:gd name="T30" fmla="*/ 24 w 48"/>
                <a:gd name="T31" fmla="*/ 48 h 48"/>
                <a:gd name="T32" fmla="*/ 24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48"/>
                  </a:moveTo>
                  <a:lnTo>
                    <a:pt x="12" y="45"/>
                  </a:lnTo>
                  <a:lnTo>
                    <a:pt x="3" y="36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6" y="3"/>
                  </a:lnTo>
                  <a:lnTo>
                    <a:pt x="45" y="12"/>
                  </a:lnTo>
                  <a:lnTo>
                    <a:pt x="48" y="24"/>
                  </a:lnTo>
                  <a:lnTo>
                    <a:pt x="45" y="36"/>
                  </a:lnTo>
                  <a:lnTo>
                    <a:pt x="36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47" name="Freeform 354"/>
            <p:cNvSpPr>
              <a:spLocks/>
            </p:cNvSpPr>
            <p:nvPr/>
          </p:nvSpPr>
          <p:spPr bwMode="auto">
            <a:xfrm>
              <a:off x="1866" y="1437"/>
              <a:ext cx="47" cy="109"/>
            </a:xfrm>
            <a:custGeom>
              <a:avLst/>
              <a:gdLst>
                <a:gd name="T0" fmla="*/ 8 w 47"/>
                <a:gd name="T1" fmla="*/ 72 h 109"/>
                <a:gd name="T2" fmla="*/ 10 w 47"/>
                <a:gd name="T3" fmla="*/ 59 h 109"/>
                <a:gd name="T4" fmla="*/ 10 w 47"/>
                <a:gd name="T5" fmla="*/ 44 h 109"/>
                <a:gd name="T6" fmla="*/ 20 w 47"/>
                <a:gd name="T7" fmla="*/ 5 h 109"/>
                <a:gd name="T8" fmla="*/ 22 w 47"/>
                <a:gd name="T9" fmla="*/ 2 h 109"/>
                <a:gd name="T10" fmla="*/ 27 w 47"/>
                <a:gd name="T11" fmla="*/ 0 h 109"/>
                <a:gd name="T12" fmla="*/ 29 w 47"/>
                <a:gd name="T13" fmla="*/ 1 h 109"/>
                <a:gd name="T14" fmla="*/ 33 w 47"/>
                <a:gd name="T15" fmla="*/ 4 h 109"/>
                <a:gd name="T16" fmla="*/ 40 w 47"/>
                <a:gd name="T17" fmla="*/ 22 h 109"/>
                <a:gd name="T18" fmla="*/ 44 w 47"/>
                <a:gd name="T19" fmla="*/ 65 h 109"/>
                <a:gd name="T20" fmla="*/ 43 w 47"/>
                <a:gd name="T21" fmla="*/ 76 h 109"/>
                <a:gd name="T22" fmla="*/ 45 w 47"/>
                <a:gd name="T23" fmla="*/ 92 h 109"/>
                <a:gd name="T24" fmla="*/ 46 w 47"/>
                <a:gd name="T25" fmla="*/ 96 h 109"/>
                <a:gd name="T26" fmla="*/ 47 w 47"/>
                <a:gd name="T27" fmla="*/ 102 h 109"/>
                <a:gd name="T28" fmla="*/ 46 w 47"/>
                <a:gd name="T29" fmla="*/ 106 h 109"/>
                <a:gd name="T30" fmla="*/ 40 w 47"/>
                <a:gd name="T31" fmla="*/ 109 h 109"/>
                <a:gd name="T32" fmla="*/ 36 w 47"/>
                <a:gd name="T33" fmla="*/ 108 h 109"/>
                <a:gd name="T34" fmla="*/ 33 w 47"/>
                <a:gd name="T35" fmla="*/ 102 h 109"/>
                <a:gd name="T36" fmla="*/ 33 w 47"/>
                <a:gd name="T37" fmla="*/ 100 h 109"/>
                <a:gd name="T38" fmla="*/ 32 w 47"/>
                <a:gd name="T39" fmla="*/ 95 h 109"/>
                <a:gd name="T40" fmla="*/ 31 w 47"/>
                <a:gd name="T41" fmla="*/ 86 h 109"/>
                <a:gd name="T42" fmla="*/ 31 w 47"/>
                <a:gd name="T43" fmla="*/ 63 h 109"/>
                <a:gd name="T44" fmla="*/ 32 w 47"/>
                <a:gd name="T45" fmla="*/ 54 h 109"/>
                <a:gd name="T46" fmla="*/ 27 w 47"/>
                <a:gd name="T47" fmla="*/ 30 h 109"/>
                <a:gd name="T48" fmla="*/ 25 w 47"/>
                <a:gd name="T49" fmla="*/ 40 h 109"/>
                <a:gd name="T50" fmla="*/ 24 w 47"/>
                <a:gd name="T51" fmla="*/ 58 h 109"/>
                <a:gd name="T52" fmla="*/ 24 w 47"/>
                <a:gd name="T53" fmla="*/ 66 h 109"/>
                <a:gd name="T54" fmla="*/ 19 w 47"/>
                <a:gd name="T55" fmla="*/ 83 h 109"/>
                <a:gd name="T56" fmla="*/ 17 w 47"/>
                <a:gd name="T57" fmla="*/ 89 h 109"/>
                <a:gd name="T58" fmla="*/ 14 w 47"/>
                <a:gd name="T59" fmla="*/ 100 h 109"/>
                <a:gd name="T60" fmla="*/ 13 w 47"/>
                <a:gd name="T61" fmla="*/ 103 h 109"/>
                <a:gd name="T62" fmla="*/ 7 w 47"/>
                <a:gd name="T63" fmla="*/ 107 h 109"/>
                <a:gd name="T64" fmla="*/ 3 w 47"/>
                <a:gd name="T65" fmla="*/ 106 h 109"/>
                <a:gd name="T66" fmla="*/ 0 w 47"/>
                <a:gd name="T67" fmla="*/ 99 h 109"/>
                <a:gd name="T68" fmla="*/ 1 w 47"/>
                <a:gd name="T69" fmla="*/ 92 h 109"/>
                <a:gd name="T70" fmla="*/ 5 w 47"/>
                <a:gd name="T71" fmla="*/ 78 h 10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7"/>
                <a:gd name="T109" fmla="*/ 0 h 109"/>
                <a:gd name="T110" fmla="*/ 47 w 47"/>
                <a:gd name="T111" fmla="*/ 109 h 10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7" h="109">
                  <a:moveTo>
                    <a:pt x="5" y="78"/>
                  </a:moveTo>
                  <a:lnTo>
                    <a:pt x="8" y="72"/>
                  </a:lnTo>
                  <a:lnTo>
                    <a:pt x="9" y="65"/>
                  </a:lnTo>
                  <a:lnTo>
                    <a:pt x="10" y="59"/>
                  </a:lnTo>
                  <a:lnTo>
                    <a:pt x="10" y="44"/>
                  </a:lnTo>
                  <a:lnTo>
                    <a:pt x="14" y="26"/>
                  </a:lnTo>
                  <a:lnTo>
                    <a:pt x="20" y="5"/>
                  </a:lnTo>
                  <a:lnTo>
                    <a:pt x="22" y="2"/>
                  </a:lnTo>
                  <a:lnTo>
                    <a:pt x="24" y="1"/>
                  </a:lnTo>
                  <a:lnTo>
                    <a:pt x="27" y="0"/>
                  </a:lnTo>
                  <a:lnTo>
                    <a:pt x="29" y="1"/>
                  </a:lnTo>
                  <a:lnTo>
                    <a:pt x="32" y="2"/>
                  </a:lnTo>
                  <a:lnTo>
                    <a:pt x="33" y="4"/>
                  </a:lnTo>
                  <a:lnTo>
                    <a:pt x="40" y="22"/>
                  </a:lnTo>
                  <a:lnTo>
                    <a:pt x="45" y="45"/>
                  </a:lnTo>
                  <a:lnTo>
                    <a:pt x="44" y="65"/>
                  </a:lnTo>
                  <a:lnTo>
                    <a:pt x="43" y="76"/>
                  </a:lnTo>
                  <a:lnTo>
                    <a:pt x="44" y="84"/>
                  </a:lnTo>
                  <a:lnTo>
                    <a:pt x="45" y="92"/>
                  </a:lnTo>
                  <a:lnTo>
                    <a:pt x="46" y="96"/>
                  </a:lnTo>
                  <a:lnTo>
                    <a:pt x="47" y="99"/>
                  </a:lnTo>
                  <a:lnTo>
                    <a:pt x="47" y="102"/>
                  </a:lnTo>
                  <a:lnTo>
                    <a:pt x="46" y="106"/>
                  </a:lnTo>
                  <a:lnTo>
                    <a:pt x="43" y="109"/>
                  </a:lnTo>
                  <a:lnTo>
                    <a:pt x="40" y="109"/>
                  </a:lnTo>
                  <a:lnTo>
                    <a:pt x="36" y="108"/>
                  </a:lnTo>
                  <a:lnTo>
                    <a:pt x="34" y="106"/>
                  </a:lnTo>
                  <a:lnTo>
                    <a:pt x="33" y="102"/>
                  </a:lnTo>
                  <a:lnTo>
                    <a:pt x="33" y="100"/>
                  </a:lnTo>
                  <a:lnTo>
                    <a:pt x="33" y="98"/>
                  </a:lnTo>
                  <a:lnTo>
                    <a:pt x="32" y="95"/>
                  </a:lnTo>
                  <a:lnTo>
                    <a:pt x="31" y="86"/>
                  </a:lnTo>
                  <a:lnTo>
                    <a:pt x="30" y="75"/>
                  </a:lnTo>
                  <a:lnTo>
                    <a:pt x="31" y="63"/>
                  </a:lnTo>
                  <a:lnTo>
                    <a:pt x="32" y="54"/>
                  </a:lnTo>
                  <a:lnTo>
                    <a:pt x="30" y="43"/>
                  </a:lnTo>
                  <a:lnTo>
                    <a:pt x="27" y="30"/>
                  </a:lnTo>
                  <a:lnTo>
                    <a:pt x="25" y="40"/>
                  </a:lnTo>
                  <a:lnTo>
                    <a:pt x="24" y="49"/>
                  </a:lnTo>
                  <a:lnTo>
                    <a:pt x="24" y="58"/>
                  </a:lnTo>
                  <a:lnTo>
                    <a:pt x="24" y="66"/>
                  </a:lnTo>
                  <a:lnTo>
                    <a:pt x="22" y="75"/>
                  </a:lnTo>
                  <a:lnTo>
                    <a:pt x="19" y="83"/>
                  </a:lnTo>
                  <a:lnTo>
                    <a:pt x="17" y="89"/>
                  </a:lnTo>
                  <a:lnTo>
                    <a:pt x="15" y="94"/>
                  </a:lnTo>
                  <a:lnTo>
                    <a:pt x="14" y="100"/>
                  </a:lnTo>
                  <a:lnTo>
                    <a:pt x="13" y="103"/>
                  </a:lnTo>
                  <a:lnTo>
                    <a:pt x="11" y="106"/>
                  </a:lnTo>
                  <a:lnTo>
                    <a:pt x="7" y="107"/>
                  </a:lnTo>
                  <a:lnTo>
                    <a:pt x="3" y="106"/>
                  </a:lnTo>
                  <a:lnTo>
                    <a:pt x="1" y="103"/>
                  </a:lnTo>
                  <a:lnTo>
                    <a:pt x="0" y="99"/>
                  </a:lnTo>
                  <a:lnTo>
                    <a:pt x="1" y="92"/>
                  </a:lnTo>
                  <a:lnTo>
                    <a:pt x="3" y="85"/>
                  </a:lnTo>
                  <a:lnTo>
                    <a:pt x="5" y="7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48" name="Freeform 355"/>
            <p:cNvSpPr>
              <a:spLocks/>
            </p:cNvSpPr>
            <p:nvPr/>
          </p:nvSpPr>
          <p:spPr bwMode="auto">
            <a:xfrm>
              <a:off x="1869" y="1415"/>
              <a:ext cx="49" cy="48"/>
            </a:xfrm>
            <a:custGeom>
              <a:avLst/>
              <a:gdLst>
                <a:gd name="T0" fmla="*/ 24 w 49"/>
                <a:gd name="T1" fmla="*/ 48 h 48"/>
                <a:gd name="T2" fmla="*/ 12 w 49"/>
                <a:gd name="T3" fmla="*/ 45 h 48"/>
                <a:gd name="T4" fmla="*/ 3 w 49"/>
                <a:gd name="T5" fmla="*/ 36 h 48"/>
                <a:gd name="T6" fmla="*/ 0 w 49"/>
                <a:gd name="T7" fmla="*/ 24 h 48"/>
                <a:gd name="T8" fmla="*/ 0 w 49"/>
                <a:gd name="T9" fmla="*/ 24 h 48"/>
                <a:gd name="T10" fmla="*/ 3 w 49"/>
                <a:gd name="T11" fmla="*/ 12 h 48"/>
                <a:gd name="T12" fmla="*/ 12 w 49"/>
                <a:gd name="T13" fmla="*/ 3 h 48"/>
                <a:gd name="T14" fmla="*/ 24 w 49"/>
                <a:gd name="T15" fmla="*/ 0 h 48"/>
                <a:gd name="T16" fmla="*/ 24 w 49"/>
                <a:gd name="T17" fmla="*/ 0 h 48"/>
                <a:gd name="T18" fmla="*/ 36 w 49"/>
                <a:gd name="T19" fmla="*/ 3 h 48"/>
                <a:gd name="T20" fmla="*/ 46 w 49"/>
                <a:gd name="T21" fmla="*/ 12 h 48"/>
                <a:gd name="T22" fmla="*/ 49 w 49"/>
                <a:gd name="T23" fmla="*/ 24 h 48"/>
                <a:gd name="T24" fmla="*/ 49 w 49"/>
                <a:gd name="T25" fmla="*/ 24 h 48"/>
                <a:gd name="T26" fmla="*/ 46 w 49"/>
                <a:gd name="T27" fmla="*/ 36 h 48"/>
                <a:gd name="T28" fmla="*/ 36 w 49"/>
                <a:gd name="T29" fmla="*/ 45 h 48"/>
                <a:gd name="T30" fmla="*/ 24 w 49"/>
                <a:gd name="T31" fmla="*/ 48 h 48"/>
                <a:gd name="T32" fmla="*/ 24 w 49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4" y="48"/>
                  </a:moveTo>
                  <a:lnTo>
                    <a:pt x="12" y="45"/>
                  </a:lnTo>
                  <a:lnTo>
                    <a:pt x="3" y="36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6" y="3"/>
                  </a:lnTo>
                  <a:lnTo>
                    <a:pt x="46" y="12"/>
                  </a:lnTo>
                  <a:lnTo>
                    <a:pt x="49" y="24"/>
                  </a:lnTo>
                  <a:lnTo>
                    <a:pt x="46" y="36"/>
                  </a:lnTo>
                  <a:lnTo>
                    <a:pt x="36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49" name="Freeform 356"/>
            <p:cNvSpPr>
              <a:spLocks/>
            </p:cNvSpPr>
            <p:nvPr/>
          </p:nvSpPr>
          <p:spPr bwMode="auto">
            <a:xfrm>
              <a:off x="1844" y="1455"/>
              <a:ext cx="20" cy="91"/>
            </a:xfrm>
            <a:custGeom>
              <a:avLst/>
              <a:gdLst>
                <a:gd name="T0" fmla="*/ 6 w 20"/>
                <a:gd name="T1" fmla="*/ 84 h 91"/>
                <a:gd name="T2" fmla="*/ 6 w 20"/>
                <a:gd name="T3" fmla="*/ 72 h 91"/>
                <a:gd name="T4" fmla="*/ 4 w 20"/>
                <a:gd name="T5" fmla="*/ 60 h 91"/>
                <a:gd name="T6" fmla="*/ 1 w 20"/>
                <a:gd name="T7" fmla="*/ 47 h 91"/>
                <a:gd name="T8" fmla="*/ 1 w 20"/>
                <a:gd name="T9" fmla="*/ 47 h 91"/>
                <a:gd name="T10" fmla="*/ 0 w 20"/>
                <a:gd name="T11" fmla="*/ 34 h 91"/>
                <a:gd name="T12" fmla="*/ 0 w 20"/>
                <a:gd name="T13" fmla="*/ 20 h 91"/>
                <a:gd name="T14" fmla="*/ 0 w 20"/>
                <a:gd name="T15" fmla="*/ 6 h 91"/>
                <a:gd name="T16" fmla="*/ 0 w 20"/>
                <a:gd name="T17" fmla="*/ 6 h 91"/>
                <a:gd name="T18" fmla="*/ 1 w 20"/>
                <a:gd name="T19" fmla="*/ 3 h 91"/>
                <a:gd name="T20" fmla="*/ 4 w 20"/>
                <a:gd name="T21" fmla="*/ 1 h 91"/>
                <a:gd name="T22" fmla="*/ 7 w 20"/>
                <a:gd name="T23" fmla="*/ 0 h 91"/>
                <a:gd name="T24" fmla="*/ 7 w 20"/>
                <a:gd name="T25" fmla="*/ 0 h 91"/>
                <a:gd name="T26" fmla="*/ 10 w 20"/>
                <a:gd name="T27" fmla="*/ 1 h 91"/>
                <a:gd name="T28" fmla="*/ 13 w 20"/>
                <a:gd name="T29" fmla="*/ 3 h 91"/>
                <a:gd name="T30" fmla="*/ 14 w 20"/>
                <a:gd name="T31" fmla="*/ 7 h 91"/>
                <a:gd name="T32" fmla="*/ 14 w 20"/>
                <a:gd name="T33" fmla="*/ 7 h 91"/>
                <a:gd name="T34" fmla="*/ 14 w 20"/>
                <a:gd name="T35" fmla="*/ 26 h 91"/>
                <a:gd name="T36" fmla="*/ 15 w 20"/>
                <a:gd name="T37" fmla="*/ 45 h 91"/>
                <a:gd name="T38" fmla="*/ 19 w 20"/>
                <a:gd name="T39" fmla="*/ 65 h 91"/>
                <a:gd name="T40" fmla="*/ 19 w 20"/>
                <a:gd name="T41" fmla="*/ 65 h 91"/>
                <a:gd name="T42" fmla="*/ 20 w 20"/>
                <a:gd name="T43" fmla="*/ 71 h 91"/>
                <a:gd name="T44" fmla="*/ 20 w 20"/>
                <a:gd name="T45" fmla="*/ 77 h 91"/>
                <a:gd name="T46" fmla="*/ 20 w 20"/>
                <a:gd name="T47" fmla="*/ 83 h 91"/>
                <a:gd name="T48" fmla="*/ 20 w 20"/>
                <a:gd name="T49" fmla="*/ 83 h 91"/>
                <a:gd name="T50" fmla="*/ 19 w 20"/>
                <a:gd name="T51" fmla="*/ 87 h 91"/>
                <a:gd name="T52" fmla="*/ 17 w 20"/>
                <a:gd name="T53" fmla="*/ 90 h 91"/>
                <a:gd name="T54" fmla="*/ 14 w 20"/>
                <a:gd name="T55" fmla="*/ 91 h 91"/>
                <a:gd name="T56" fmla="*/ 14 w 20"/>
                <a:gd name="T57" fmla="*/ 91 h 91"/>
                <a:gd name="T58" fmla="*/ 10 w 20"/>
                <a:gd name="T59" fmla="*/ 90 h 91"/>
                <a:gd name="T60" fmla="*/ 8 w 20"/>
                <a:gd name="T61" fmla="*/ 88 h 91"/>
                <a:gd name="T62" fmla="*/ 6 w 20"/>
                <a:gd name="T63" fmla="*/ 84 h 91"/>
                <a:gd name="T64" fmla="*/ 6 w 20"/>
                <a:gd name="T65" fmla="*/ 84 h 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0"/>
                <a:gd name="T100" fmla="*/ 0 h 91"/>
                <a:gd name="T101" fmla="*/ 20 w 20"/>
                <a:gd name="T102" fmla="*/ 91 h 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0" h="91">
                  <a:moveTo>
                    <a:pt x="6" y="84"/>
                  </a:moveTo>
                  <a:lnTo>
                    <a:pt x="6" y="72"/>
                  </a:lnTo>
                  <a:lnTo>
                    <a:pt x="4" y="60"/>
                  </a:lnTo>
                  <a:lnTo>
                    <a:pt x="1" y="47"/>
                  </a:lnTo>
                  <a:lnTo>
                    <a:pt x="0" y="34"/>
                  </a:lnTo>
                  <a:lnTo>
                    <a:pt x="0" y="20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1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3" y="3"/>
                  </a:lnTo>
                  <a:lnTo>
                    <a:pt x="14" y="7"/>
                  </a:lnTo>
                  <a:lnTo>
                    <a:pt x="14" y="26"/>
                  </a:lnTo>
                  <a:lnTo>
                    <a:pt x="15" y="45"/>
                  </a:lnTo>
                  <a:lnTo>
                    <a:pt x="19" y="65"/>
                  </a:lnTo>
                  <a:lnTo>
                    <a:pt x="20" y="71"/>
                  </a:lnTo>
                  <a:lnTo>
                    <a:pt x="20" y="77"/>
                  </a:lnTo>
                  <a:lnTo>
                    <a:pt x="20" y="83"/>
                  </a:lnTo>
                  <a:lnTo>
                    <a:pt x="19" y="87"/>
                  </a:lnTo>
                  <a:lnTo>
                    <a:pt x="17" y="90"/>
                  </a:lnTo>
                  <a:lnTo>
                    <a:pt x="14" y="91"/>
                  </a:lnTo>
                  <a:lnTo>
                    <a:pt x="10" y="90"/>
                  </a:lnTo>
                  <a:lnTo>
                    <a:pt x="8" y="88"/>
                  </a:lnTo>
                  <a:lnTo>
                    <a:pt x="6" y="8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50" name="Freeform 357"/>
            <p:cNvSpPr>
              <a:spLocks/>
            </p:cNvSpPr>
            <p:nvPr/>
          </p:nvSpPr>
          <p:spPr bwMode="auto">
            <a:xfrm>
              <a:off x="1820" y="1454"/>
              <a:ext cx="23" cy="93"/>
            </a:xfrm>
            <a:custGeom>
              <a:avLst/>
              <a:gdLst>
                <a:gd name="T0" fmla="*/ 22 w 23"/>
                <a:gd name="T1" fmla="*/ 5 h 93"/>
                <a:gd name="T2" fmla="*/ 23 w 23"/>
                <a:gd name="T3" fmla="*/ 16 h 93"/>
                <a:gd name="T4" fmla="*/ 22 w 23"/>
                <a:gd name="T5" fmla="*/ 25 h 93"/>
                <a:gd name="T6" fmla="*/ 17 w 23"/>
                <a:gd name="T7" fmla="*/ 34 h 93"/>
                <a:gd name="T8" fmla="*/ 17 w 23"/>
                <a:gd name="T9" fmla="*/ 34 h 93"/>
                <a:gd name="T10" fmla="*/ 14 w 23"/>
                <a:gd name="T11" fmla="*/ 51 h 93"/>
                <a:gd name="T12" fmla="*/ 14 w 23"/>
                <a:gd name="T13" fmla="*/ 67 h 93"/>
                <a:gd name="T14" fmla="*/ 16 w 23"/>
                <a:gd name="T15" fmla="*/ 84 h 93"/>
                <a:gd name="T16" fmla="*/ 16 w 23"/>
                <a:gd name="T17" fmla="*/ 84 h 93"/>
                <a:gd name="T18" fmla="*/ 16 w 23"/>
                <a:gd name="T19" fmla="*/ 87 h 93"/>
                <a:gd name="T20" fmla="*/ 14 w 23"/>
                <a:gd name="T21" fmla="*/ 91 h 93"/>
                <a:gd name="T22" fmla="*/ 11 w 23"/>
                <a:gd name="T23" fmla="*/ 93 h 93"/>
                <a:gd name="T24" fmla="*/ 11 w 23"/>
                <a:gd name="T25" fmla="*/ 93 h 93"/>
                <a:gd name="T26" fmla="*/ 8 w 23"/>
                <a:gd name="T27" fmla="*/ 93 h 93"/>
                <a:gd name="T28" fmla="*/ 4 w 23"/>
                <a:gd name="T29" fmla="*/ 91 h 93"/>
                <a:gd name="T30" fmla="*/ 3 w 23"/>
                <a:gd name="T31" fmla="*/ 87 h 93"/>
                <a:gd name="T32" fmla="*/ 3 w 23"/>
                <a:gd name="T33" fmla="*/ 87 h 93"/>
                <a:gd name="T34" fmla="*/ 1 w 23"/>
                <a:gd name="T35" fmla="*/ 76 h 93"/>
                <a:gd name="T36" fmla="*/ 1 w 23"/>
                <a:gd name="T37" fmla="*/ 65 h 93"/>
                <a:gd name="T38" fmla="*/ 0 w 23"/>
                <a:gd name="T39" fmla="*/ 53 h 93"/>
                <a:gd name="T40" fmla="*/ 0 w 23"/>
                <a:gd name="T41" fmla="*/ 53 h 93"/>
                <a:gd name="T42" fmla="*/ 1 w 23"/>
                <a:gd name="T43" fmla="*/ 42 h 93"/>
                <a:gd name="T44" fmla="*/ 4 w 23"/>
                <a:gd name="T45" fmla="*/ 31 h 93"/>
                <a:gd name="T46" fmla="*/ 9 w 23"/>
                <a:gd name="T47" fmla="*/ 22 h 93"/>
                <a:gd name="T48" fmla="*/ 9 w 23"/>
                <a:gd name="T49" fmla="*/ 22 h 93"/>
                <a:gd name="T50" fmla="*/ 9 w 23"/>
                <a:gd name="T51" fmla="*/ 17 h 93"/>
                <a:gd name="T52" fmla="*/ 9 w 23"/>
                <a:gd name="T53" fmla="*/ 12 h 93"/>
                <a:gd name="T54" fmla="*/ 8 w 23"/>
                <a:gd name="T55" fmla="*/ 7 h 93"/>
                <a:gd name="T56" fmla="*/ 8 w 23"/>
                <a:gd name="T57" fmla="*/ 7 h 93"/>
                <a:gd name="T58" fmla="*/ 8 w 23"/>
                <a:gd name="T59" fmla="*/ 4 h 93"/>
                <a:gd name="T60" fmla="*/ 10 w 23"/>
                <a:gd name="T61" fmla="*/ 1 h 93"/>
                <a:gd name="T62" fmla="*/ 13 w 23"/>
                <a:gd name="T63" fmla="*/ 0 h 93"/>
                <a:gd name="T64" fmla="*/ 13 w 23"/>
                <a:gd name="T65" fmla="*/ 0 h 93"/>
                <a:gd name="T66" fmla="*/ 17 w 23"/>
                <a:gd name="T67" fmla="*/ 0 h 93"/>
                <a:gd name="T68" fmla="*/ 20 w 23"/>
                <a:gd name="T69" fmla="*/ 2 h 93"/>
                <a:gd name="T70" fmla="*/ 22 w 23"/>
                <a:gd name="T71" fmla="*/ 5 h 93"/>
                <a:gd name="T72" fmla="*/ 22 w 23"/>
                <a:gd name="T73" fmla="*/ 5 h 9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3"/>
                <a:gd name="T112" fmla="*/ 0 h 93"/>
                <a:gd name="T113" fmla="*/ 23 w 23"/>
                <a:gd name="T114" fmla="*/ 93 h 9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3" h="93">
                  <a:moveTo>
                    <a:pt x="22" y="5"/>
                  </a:moveTo>
                  <a:lnTo>
                    <a:pt x="23" y="16"/>
                  </a:lnTo>
                  <a:lnTo>
                    <a:pt x="22" y="25"/>
                  </a:lnTo>
                  <a:lnTo>
                    <a:pt x="17" y="34"/>
                  </a:lnTo>
                  <a:lnTo>
                    <a:pt x="14" y="51"/>
                  </a:lnTo>
                  <a:lnTo>
                    <a:pt x="14" y="67"/>
                  </a:lnTo>
                  <a:lnTo>
                    <a:pt x="16" y="84"/>
                  </a:lnTo>
                  <a:lnTo>
                    <a:pt x="16" y="87"/>
                  </a:lnTo>
                  <a:lnTo>
                    <a:pt x="14" y="91"/>
                  </a:lnTo>
                  <a:lnTo>
                    <a:pt x="11" y="93"/>
                  </a:lnTo>
                  <a:lnTo>
                    <a:pt x="8" y="93"/>
                  </a:lnTo>
                  <a:lnTo>
                    <a:pt x="4" y="91"/>
                  </a:lnTo>
                  <a:lnTo>
                    <a:pt x="3" y="87"/>
                  </a:lnTo>
                  <a:lnTo>
                    <a:pt x="1" y="76"/>
                  </a:lnTo>
                  <a:lnTo>
                    <a:pt x="1" y="65"/>
                  </a:lnTo>
                  <a:lnTo>
                    <a:pt x="0" y="53"/>
                  </a:lnTo>
                  <a:lnTo>
                    <a:pt x="1" y="42"/>
                  </a:lnTo>
                  <a:lnTo>
                    <a:pt x="4" y="31"/>
                  </a:lnTo>
                  <a:lnTo>
                    <a:pt x="9" y="22"/>
                  </a:lnTo>
                  <a:lnTo>
                    <a:pt x="9" y="17"/>
                  </a:lnTo>
                  <a:lnTo>
                    <a:pt x="9" y="12"/>
                  </a:lnTo>
                  <a:lnTo>
                    <a:pt x="8" y="7"/>
                  </a:lnTo>
                  <a:lnTo>
                    <a:pt x="8" y="4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0" y="2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51" name="Freeform 358"/>
            <p:cNvSpPr>
              <a:spLocks/>
            </p:cNvSpPr>
            <p:nvPr/>
          </p:nvSpPr>
          <p:spPr bwMode="auto">
            <a:xfrm>
              <a:off x="1821" y="1415"/>
              <a:ext cx="48" cy="48"/>
            </a:xfrm>
            <a:custGeom>
              <a:avLst/>
              <a:gdLst>
                <a:gd name="T0" fmla="*/ 24 w 48"/>
                <a:gd name="T1" fmla="*/ 48 h 48"/>
                <a:gd name="T2" fmla="*/ 12 w 48"/>
                <a:gd name="T3" fmla="*/ 45 h 48"/>
                <a:gd name="T4" fmla="*/ 3 w 48"/>
                <a:gd name="T5" fmla="*/ 36 h 48"/>
                <a:gd name="T6" fmla="*/ 0 w 48"/>
                <a:gd name="T7" fmla="*/ 24 h 48"/>
                <a:gd name="T8" fmla="*/ 0 w 48"/>
                <a:gd name="T9" fmla="*/ 24 h 48"/>
                <a:gd name="T10" fmla="*/ 3 w 48"/>
                <a:gd name="T11" fmla="*/ 12 h 48"/>
                <a:gd name="T12" fmla="*/ 12 w 48"/>
                <a:gd name="T13" fmla="*/ 3 h 48"/>
                <a:gd name="T14" fmla="*/ 24 w 48"/>
                <a:gd name="T15" fmla="*/ 0 h 48"/>
                <a:gd name="T16" fmla="*/ 24 w 48"/>
                <a:gd name="T17" fmla="*/ 0 h 48"/>
                <a:gd name="T18" fmla="*/ 36 w 48"/>
                <a:gd name="T19" fmla="*/ 3 h 48"/>
                <a:gd name="T20" fmla="*/ 45 w 48"/>
                <a:gd name="T21" fmla="*/ 12 h 48"/>
                <a:gd name="T22" fmla="*/ 48 w 48"/>
                <a:gd name="T23" fmla="*/ 24 h 48"/>
                <a:gd name="T24" fmla="*/ 48 w 48"/>
                <a:gd name="T25" fmla="*/ 24 h 48"/>
                <a:gd name="T26" fmla="*/ 45 w 48"/>
                <a:gd name="T27" fmla="*/ 36 h 48"/>
                <a:gd name="T28" fmla="*/ 36 w 48"/>
                <a:gd name="T29" fmla="*/ 45 h 48"/>
                <a:gd name="T30" fmla="*/ 24 w 48"/>
                <a:gd name="T31" fmla="*/ 48 h 48"/>
                <a:gd name="T32" fmla="*/ 24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48"/>
                  </a:moveTo>
                  <a:lnTo>
                    <a:pt x="12" y="45"/>
                  </a:lnTo>
                  <a:lnTo>
                    <a:pt x="3" y="36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6" y="3"/>
                  </a:lnTo>
                  <a:lnTo>
                    <a:pt x="45" y="12"/>
                  </a:lnTo>
                  <a:lnTo>
                    <a:pt x="48" y="24"/>
                  </a:lnTo>
                  <a:lnTo>
                    <a:pt x="45" y="36"/>
                  </a:lnTo>
                  <a:lnTo>
                    <a:pt x="36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52" name="Freeform 359"/>
            <p:cNvSpPr>
              <a:spLocks/>
            </p:cNvSpPr>
            <p:nvPr/>
          </p:nvSpPr>
          <p:spPr bwMode="auto">
            <a:xfrm>
              <a:off x="1711" y="1442"/>
              <a:ext cx="47" cy="109"/>
            </a:xfrm>
            <a:custGeom>
              <a:avLst/>
              <a:gdLst>
                <a:gd name="T0" fmla="*/ 9 w 47"/>
                <a:gd name="T1" fmla="*/ 71 h 109"/>
                <a:gd name="T2" fmla="*/ 11 w 47"/>
                <a:gd name="T3" fmla="*/ 58 h 109"/>
                <a:gd name="T4" fmla="*/ 11 w 47"/>
                <a:gd name="T5" fmla="*/ 43 h 109"/>
                <a:gd name="T6" fmla="*/ 22 w 47"/>
                <a:gd name="T7" fmla="*/ 4 h 109"/>
                <a:gd name="T8" fmla="*/ 24 w 47"/>
                <a:gd name="T9" fmla="*/ 2 h 109"/>
                <a:gd name="T10" fmla="*/ 29 w 47"/>
                <a:gd name="T11" fmla="*/ 0 h 109"/>
                <a:gd name="T12" fmla="*/ 31 w 47"/>
                <a:gd name="T13" fmla="*/ 0 h 109"/>
                <a:gd name="T14" fmla="*/ 35 w 47"/>
                <a:gd name="T15" fmla="*/ 4 h 109"/>
                <a:gd name="T16" fmla="*/ 41 w 47"/>
                <a:gd name="T17" fmla="*/ 22 h 109"/>
                <a:gd name="T18" fmla="*/ 45 w 47"/>
                <a:gd name="T19" fmla="*/ 65 h 109"/>
                <a:gd name="T20" fmla="*/ 44 w 47"/>
                <a:gd name="T21" fmla="*/ 75 h 109"/>
                <a:gd name="T22" fmla="*/ 46 w 47"/>
                <a:gd name="T23" fmla="*/ 92 h 109"/>
                <a:gd name="T24" fmla="*/ 46 w 47"/>
                <a:gd name="T25" fmla="*/ 96 h 109"/>
                <a:gd name="T26" fmla="*/ 47 w 47"/>
                <a:gd name="T27" fmla="*/ 102 h 109"/>
                <a:gd name="T28" fmla="*/ 46 w 47"/>
                <a:gd name="T29" fmla="*/ 106 h 109"/>
                <a:gd name="T30" fmla="*/ 40 w 47"/>
                <a:gd name="T31" fmla="*/ 109 h 109"/>
                <a:gd name="T32" fmla="*/ 36 w 47"/>
                <a:gd name="T33" fmla="*/ 108 h 109"/>
                <a:gd name="T34" fmla="*/ 33 w 47"/>
                <a:gd name="T35" fmla="*/ 102 h 109"/>
                <a:gd name="T36" fmla="*/ 33 w 47"/>
                <a:gd name="T37" fmla="*/ 100 h 109"/>
                <a:gd name="T38" fmla="*/ 32 w 47"/>
                <a:gd name="T39" fmla="*/ 94 h 109"/>
                <a:gd name="T40" fmla="*/ 31 w 47"/>
                <a:gd name="T41" fmla="*/ 85 h 109"/>
                <a:gd name="T42" fmla="*/ 32 w 47"/>
                <a:gd name="T43" fmla="*/ 63 h 109"/>
                <a:gd name="T44" fmla="*/ 33 w 47"/>
                <a:gd name="T45" fmla="*/ 53 h 109"/>
                <a:gd name="T46" fmla="*/ 29 w 47"/>
                <a:gd name="T47" fmla="*/ 29 h 109"/>
                <a:gd name="T48" fmla="*/ 26 w 47"/>
                <a:gd name="T49" fmla="*/ 39 h 109"/>
                <a:gd name="T50" fmla="*/ 25 w 47"/>
                <a:gd name="T51" fmla="*/ 57 h 109"/>
                <a:gd name="T52" fmla="*/ 24 w 47"/>
                <a:gd name="T53" fmla="*/ 66 h 109"/>
                <a:gd name="T54" fmla="*/ 19 w 47"/>
                <a:gd name="T55" fmla="*/ 82 h 109"/>
                <a:gd name="T56" fmla="*/ 17 w 47"/>
                <a:gd name="T57" fmla="*/ 88 h 109"/>
                <a:gd name="T58" fmla="*/ 14 w 47"/>
                <a:gd name="T59" fmla="*/ 99 h 109"/>
                <a:gd name="T60" fmla="*/ 13 w 47"/>
                <a:gd name="T61" fmla="*/ 103 h 109"/>
                <a:gd name="T62" fmla="*/ 7 w 47"/>
                <a:gd name="T63" fmla="*/ 106 h 109"/>
                <a:gd name="T64" fmla="*/ 4 w 47"/>
                <a:gd name="T65" fmla="*/ 105 h 109"/>
                <a:gd name="T66" fmla="*/ 0 w 47"/>
                <a:gd name="T67" fmla="*/ 98 h 109"/>
                <a:gd name="T68" fmla="*/ 1 w 47"/>
                <a:gd name="T69" fmla="*/ 91 h 109"/>
                <a:gd name="T70" fmla="*/ 6 w 47"/>
                <a:gd name="T71" fmla="*/ 77 h 10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7"/>
                <a:gd name="T109" fmla="*/ 0 h 109"/>
                <a:gd name="T110" fmla="*/ 47 w 47"/>
                <a:gd name="T111" fmla="*/ 109 h 10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7" h="109">
                  <a:moveTo>
                    <a:pt x="6" y="77"/>
                  </a:moveTo>
                  <a:lnTo>
                    <a:pt x="9" y="71"/>
                  </a:lnTo>
                  <a:lnTo>
                    <a:pt x="10" y="65"/>
                  </a:lnTo>
                  <a:lnTo>
                    <a:pt x="11" y="58"/>
                  </a:lnTo>
                  <a:lnTo>
                    <a:pt x="11" y="43"/>
                  </a:lnTo>
                  <a:lnTo>
                    <a:pt x="15" y="26"/>
                  </a:lnTo>
                  <a:lnTo>
                    <a:pt x="22" y="4"/>
                  </a:lnTo>
                  <a:lnTo>
                    <a:pt x="24" y="2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1" y="0"/>
                  </a:lnTo>
                  <a:lnTo>
                    <a:pt x="34" y="2"/>
                  </a:lnTo>
                  <a:lnTo>
                    <a:pt x="35" y="4"/>
                  </a:lnTo>
                  <a:lnTo>
                    <a:pt x="41" y="22"/>
                  </a:lnTo>
                  <a:lnTo>
                    <a:pt x="46" y="44"/>
                  </a:lnTo>
                  <a:lnTo>
                    <a:pt x="45" y="65"/>
                  </a:lnTo>
                  <a:lnTo>
                    <a:pt x="44" y="75"/>
                  </a:lnTo>
                  <a:lnTo>
                    <a:pt x="45" y="84"/>
                  </a:lnTo>
                  <a:lnTo>
                    <a:pt x="46" y="92"/>
                  </a:lnTo>
                  <a:lnTo>
                    <a:pt x="46" y="96"/>
                  </a:lnTo>
                  <a:lnTo>
                    <a:pt x="47" y="99"/>
                  </a:lnTo>
                  <a:lnTo>
                    <a:pt x="47" y="102"/>
                  </a:lnTo>
                  <a:lnTo>
                    <a:pt x="46" y="106"/>
                  </a:lnTo>
                  <a:lnTo>
                    <a:pt x="43" y="108"/>
                  </a:lnTo>
                  <a:lnTo>
                    <a:pt x="40" y="109"/>
                  </a:lnTo>
                  <a:lnTo>
                    <a:pt x="36" y="108"/>
                  </a:lnTo>
                  <a:lnTo>
                    <a:pt x="34" y="105"/>
                  </a:lnTo>
                  <a:lnTo>
                    <a:pt x="33" y="102"/>
                  </a:lnTo>
                  <a:lnTo>
                    <a:pt x="33" y="100"/>
                  </a:lnTo>
                  <a:lnTo>
                    <a:pt x="33" y="97"/>
                  </a:lnTo>
                  <a:lnTo>
                    <a:pt x="32" y="94"/>
                  </a:lnTo>
                  <a:lnTo>
                    <a:pt x="31" y="85"/>
                  </a:lnTo>
                  <a:lnTo>
                    <a:pt x="30" y="75"/>
                  </a:lnTo>
                  <a:lnTo>
                    <a:pt x="32" y="63"/>
                  </a:lnTo>
                  <a:lnTo>
                    <a:pt x="33" y="53"/>
                  </a:lnTo>
                  <a:lnTo>
                    <a:pt x="31" y="42"/>
                  </a:lnTo>
                  <a:lnTo>
                    <a:pt x="29" y="29"/>
                  </a:lnTo>
                  <a:lnTo>
                    <a:pt x="26" y="39"/>
                  </a:lnTo>
                  <a:lnTo>
                    <a:pt x="25" y="49"/>
                  </a:lnTo>
                  <a:lnTo>
                    <a:pt x="25" y="57"/>
                  </a:lnTo>
                  <a:lnTo>
                    <a:pt x="24" y="66"/>
                  </a:lnTo>
                  <a:lnTo>
                    <a:pt x="22" y="74"/>
                  </a:lnTo>
                  <a:lnTo>
                    <a:pt x="19" y="82"/>
                  </a:lnTo>
                  <a:lnTo>
                    <a:pt x="17" y="88"/>
                  </a:lnTo>
                  <a:lnTo>
                    <a:pt x="15" y="94"/>
                  </a:lnTo>
                  <a:lnTo>
                    <a:pt x="14" y="99"/>
                  </a:lnTo>
                  <a:lnTo>
                    <a:pt x="13" y="103"/>
                  </a:lnTo>
                  <a:lnTo>
                    <a:pt x="10" y="105"/>
                  </a:lnTo>
                  <a:lnTo>
                    <a:pt x="7" y="106"/>
                  </a:lnTo>
                  <a:lnTo>
                    <a:pt x="4" y="105"/>
                  </a:lnTo>
                  <a:lnTo>
                    <a:pt x="1" y="102"/>
                  </a:lnTo>
                  <a:lnTo>
                    <a:pt x="0" y="98"/>
                  </a:lnTo>
                  <a:lnTo>
                    <a:pt x="1" y="91"/>
                  </a:lnTo>
                  <a:lnTo>
                    <a:pt x="4" y="84"/>
                  </a:lnTo>
                  <a:lnTo>
                    <a:pt x="6" y="7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53" name="Freeform 360"/>
            <p:cNvSpPr>
              <a:spLocks/>
            </p:cNvSpPr>
            <p:nvPr/>
          </p:nvSpPr>
          <p:spPr bwMode="auto">
            <a:xfrm>
              <a:off x="1716" y="1415"/>
              <a:ext cx="49" cy="48"/>
            </a:xfrm>
            <a:custGeom>
              <a:avLst/>
              <a:gdLst>
                <a:gd name="T0" fmla="*/ 25 w 49"/>
                <a:gd name="T1" fmla="*/ 48 h 48"/>
                <a:gd name="T2" fmla="*/ 13 w 49"/>
                <a:gd name="T3" fmla="*/ 45 h 48"/>
                <a:gd name="T4" fmla="*/ 4 w 49"/>
                <a:gd name="T5" fmla="*/ 36 h 48"/>
                <a:gd name="T6" fmla="*/ 0 w 49"/>
                <a:gd name="T7" fmla="*/ 24 h 48"/>
                <a:gd name="T8" fmla="*/ 0 w 49"/>
                <a:gd name="T9" fmla="*/ 24 h 48"/>
                <a:gd name="T10" fmla="*/ 4 w 49"/>
                <a:gd name="T11" fmla="*/ 12 h 48"/>
                <a:gd name="T12" fmla="*/ 13 w 49"/>
                <a:gd name="T13" fmla="*/ 3 h 48"/>
                <a:gd name="T14" fmla="*/ 25 w 49"/>
                <a:gd name="T15" fmla="*/ 0 h 48"/>
                <a:gd name="T16" fmla="*/ 25 w 49"/>
                <a:gd name="T17" fmla="*/ 0 h 48"/>
                <a:gd name="T18" fmla="*/ 37 w 49"/>
                <a:gd name="T19" fmla="*/ 3 h 48"/>
                <a:gd name="T20" fmla="*/ 45 w 49"/>
                <a:gd name="T21" fmla="*/ 12 h 48"/>
                <a:gd name="T22" fmla="*/ 49 w 49"/>
                <a:gd name="T23" fmla="*/ 24 h 48"/>
                <a:gd name="T24" fmla="*/ 49 w 49"/>
                <a:gd name="T25" fmla="*/ 24 h 48"/>
                <a:gd name="T26" fmla="*/ 45 w 49"/>
                <a:gd name="T27" fmla="*/ 36 h 48"/>
                <a:gd name="T28" fmla="*/ 37 w 49"/>
                <a:gd name="T29" fmla="*/ 45 h 48"/>
                <a:gd name="T30" fmla="*/ 25 w 49"/>
                <a:gd name="T31" fmla="*/ 48 h 48"/>
                <a:gd name="T32" fmla="*/ 25 w 49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5" y="48"/>
                  </a:moveTo>
                  <a:lnTo>
                    <a:pt x="13" y="45"/>
                  </a:lnTo>
                  <a:lnTo>
                    <a:pt x="4" y="36"/>
                  </a:lnTo>
                  <a:lnTo>
                    <a:pt x="0" y="24"/>
                  </a:lnTo>
                  <a:lnTo>
                    <a:pt x="4" y="12"/>
                  </a:lnTo>
                  <a:lnTo>
                    <a:pt x="13" y="3"/>
                  </a:lnTo>
                  <a:lnTo>
                    <a:pt x="25" y="0"/>
                  </a:lnTo>
                  <a:lnTo>
                    <a:pt x="37" y="3"/>
                  </a:lnTo>
                  <a:lnTo>
                    <a:pt x="45" y="12"/>
                  </a:lnTo>
                  <a:lnTo>
                    <a:pt x="49" y="24"/>
                  </a:lnTo>
                  <a:lnTo>
                    <a:pt x="45" y="36"/>
                  </a:lnTo>
                  <a:lnTo>
                    <a:pt x="37" y="45"/>
                  </a:lnTo>
                  <a:lnTo>
                    <a:pt x="25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54" name="Freeform 361"/>
            <p:cNvSpPr>
              <a:spLocks/>
            </p:cNvSpPr>
            <p:nvPr/>
          </p:nvSpPr>
          <p:spPr bwMode="auto">
            <a:xfrm>
              <a:off x="1689" y="1455"/>
              <a:ext cx="17" cy="91"/>
            </a:xfrm>
            <a:custGeom>
              <a:avLst/>
              <a:gdLst>
                <a:gd name="T0" fmla="*/ 1 w 17"/>
                <a:gd name="T1" fmla="*/ 84 h 91"/>
                <a:gd name="T2" fmla="*/ 3 w 17"/>
                <a:gd name="T3" fmla="*/ 71 h 91"/>
                <a:gd name="T4" fmla="*/ 2 w 17"/>
                <a:gd name="T5" fmla="*/ 59 h 91"/>
                <a:gd name="T6" fmla="*/ 0 w 17"/>
                <a:gd name="T7" fmla="*/ 46 h 91"/>
                <a:gd name="T8" fmla="*/ 0 w 17"/>
                <a:gd name="T9" fmla="*/ 46 h 91"/>
                <a:gd name="T10" fmla="*/ 0 w 17"/>
                <a:gd name="T11" fmla="*/ 33 h 91"/>
                <a:gd name="T12" fmla="*/ 2 w 17"/>
                <a:gd name="T13" fmla="*/ 19 h 91"/>
                <a:gd name="T14" fmla="*/ 4 w 17"/>
                <a:gd name="T15" fmla="*/ 5 h 91"/>
                <a:gd name="T16" fmla="*/ 4 w 17"/>
                <a:gd name="T17" fmla="*/ 5 h 91"/>
                <a:gd name="T18" fmla="*/ 5 w 17"/>
                <a:gd name="T19" fmla="*/ 2 h 91"/>
                <a:gd name="T20" fmla="*/ 8 w 17"/>
                <a:gd name="T21" fmla="*/ 0 h 91"/>
                <a:gd name="T22" fmla="*/ 12 w 17"/>
                <a:gd name="T23" fmla="*/ 0 h 91"/>
                <a:gd name="T24" fmla="*/ 12 w 17"/>
                <a:gd name="T25" fmla="*/ 0 h 91"/>
                <a:gd name="T26" fmla="*/ 15 w 17"/>
                <a:gd name="T27" fmla="*/ 1 h 91"/>
                <a:gd name="T28" fmla="*/ 17 w 17"/>
                <a:gd name="T29" fmla="*/ 4 h 91"/>
                <a:gd name="T30" fmla="*/ 17 w 17"/>
                <a:gd name="T31" fmla="*/ 7 h 91"/>
                <a:gd name="T32" fmla="*/ 17 w 17"/>
                <a:gd name="T33" fmla="*/ 7 h 91"/>
                <a:gd name="T34" fmla="*/ 15 w 17"/>
                <a:gd name="T35" fmla="*/ 27 h 91"/>
                <a:gd name="T36" fmla="*/ 15 w 17"/>
                <a:gd name="T37" fmla="*/ 46 h 91"/>
                <a:gd name="T38" fmla="*/ 17 w 17"/>
                <a:gd name="T39" fmla="*/ 65 h 91"/>
                <a:gd name="T40" fmla="*/ 17 w 17"/>
                <a:gd name="T41" fmla="*/ 65 h 91"/>
                <a:gd name="T42" fmla="*/ 17 w 17"/>
                <a:gd name="T43" fmla="*/ 72 h 91"/>
                <a:gd name="T44" fmla="*/ 16 w 17"/>
                <a:gd name="T45" fmla="*/ 78 h 91"/>
                <a:gd name="T46" fmla="*/ 15 w 17"/>
                <a:gd name="T47" fmla="*/ 84 h 91"/>
                <a:gd name="T48" fmla="*/ 15 w 17"/>
                <a:gd name="T49" fmla="*/ 84 h 91"/>
                <a:gd name="T50" fmla="*/ 14 w 17"/>
                <a:gd name="T51" fmla="*/ 88 h 91"/>
                <a:gd name="T52" fmla="*/ 12 w 17"/>
                <a:gd name="T53" fmla="*/ 90 h 91"/>
                <a:gd name="T54" fmla="*/ 8 w 17"/>
                <a:gd name="T55" fmla="*/ 91 h 91"/>
                <a:gd name="T56" fmla="*/ 8 w 17"/>
                <a:gd name="T57" fmla="*/ 91 h 91"/>
                <a:gd name="T58" fmla="*/ 5 w 17"/>
                <a:gd name="T59" fmla="*/ 90 h 91"/>
                <a:gd name="T60" fmla="*/ 3 w 17"/>
                <a:gd name="T61" fmla="*/ 88 h 91"/>
                <a:gd name="T62" fmla="*/ 1 w 17"/>
                <a:gd name="T63" fmla="*/ 84 h 91"/>
                <a:gd name="T64" fmla="*/ 1 w 17"/>
                <a:gd name="T65" fmla="*/ 84 h 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7"/>
                <a:gd name="T100" fmla="*/ 0 h 91"/>
                <a:gd name="T101" fmla="*/ 17 w 17"/>
                <a:gd name="T102" fmla="*/ 91 h 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7" h="91">
                  <a:moveTo>
                    <a:pt x="1" y="84"/>
                  </a:moveTo>
                  <a:lnTo>
                    <a:pt x="3" y="71"/>
                  </a:lnTo>
                  <a:lnTo>
                    <a:pt x="2" y="59"/>
                  </a:lnTo>
                  <a:lnTo>
                    <a:pt x="0" y="46"/>
                  </a:lnTo>
                  <a:lnTo>
                    <a:pt x="0" y="33"/>
                  </a:lnTo>
                  <a:lnTo>
                    <a:pt x="2" y="19"/>
                  </a:lnTo>
                  <a:lnTo>
                    <a:pt x="4" y="5"/>
                  </a:lnTo>
                  <a:lnTo>
                    <a:pt x="5" y="2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5" y="1"/>
                  </a:lnTo>
                  <a:lnTo>
                    <a:pt x="17" y="4"/>
                  </a:lnTo>
                  <a:lnTo>
                    <a:pt x="17" y="7"/>
                  </a:lnTo>
                  <a:lnTo>
                    <a:pt x="15" y="27"/>
                  </a:lnTo>
                  <a:lnTo>
                    <a:pt x="15" y="46"/>
                  </a:lnTo>
                  <a:lnTo>
                    <a:pt x="17" y="65"/>
                  </a:lnTo>
                  <a:lnTo>
                    <a:pt x="17" y="72"/>
                  </a:lnTo>
                  <a:lnTo>
                    <a:pt x="16" y="78"/>
                  </a:lnTo>
                  <a:lnTo>
                    <a:pt x="15" y="84"/>
                  </a:lnTo>
                  <a:lnTo>
                    <a:pt x="14" y="88"/>
                  </a:lnTo>
                  <a:lnTo>
                    <a:pt x="12" y="90"/>
                  </a:lnTo>
                  <a:lnTo>
                    <a:pt x="8" y="91"/>
                  </a:lnTo>
                  <a:lnTo>
                    <a:pt x="5" y="90"/>
                  </a:lnTo>
                  <a:lnTo>
                    <a:pt x="3" y="88"/>
                  </a:lnTo>
                  <a:lnTo>
                    <a:pt x="1" y="8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55" name="Freeform 362"/>
            <p:cNvSpPr>
              <a:spLocks/>
            </p:cNvSpPr>
            <p:nvPr/>
          </p:nvSpPr>
          <p:spPr bwMode="auto">
            <a:xfrm>
              <a:off x="1669" y="1443"/>
              <a:ext cx="23" cy="93"/>
            </a:xfrm>
            <a:custGeom>
              <a:avLst/>
              <a:gdLst>
                <a:gd name="T0" fmla="*/ 21 w 23"/>
                <a:gd name="T1" fmla="*/ 6 h 93"/>
                <a:gd name="T2" fmla="*/ 23 w 23"/>
                <a:gd name="T3" fmla="*/ 16 h 93"/>
                <a:gd name="T4" fmla="*/ 22 w 23"/>
                <a:gd name="T5" fmla="*/ 26 h 93"/>
                <a:gd name="T6" fmla="*/ 17 w 23"/>
                <a:gd name="T7" fmla="*/ 35 h 93"/>
                <a:gd name="T8" fmla="*/ 17 w 23"/>
                <a:gd name="T9" fmla="*/ 35 h 93"/>
                <a:gd name="T10" fmla="*/ 14 w 23"/>
                <a:gd name="T11" fmla="*/ 51 h 93"/>
                <a:gd name="T12" fmla="*/ 14 w 23"/>
                <a:gd name="T13" fmla="*/ 68 h 93"/>
                <a:gd name="T14" fmla="*/ 16 w 23"/>
                <a:gd name="T15" fmla="*/ 84 h 93"/>
                <a:gd name="T16" fmla="*/ 16 w 23"/>
                <a:gd name="T17" fmla="*/ 84 h 93"/>
                <a:gd name="T18" fmla="*/ 16 w 23"/>
                <a:gd name="T19" fmla="*/ 88 h 93"/>
                <a:gd name="T20" fmla="*/ 14 w 23"/>
                <a:gd name="T21" fmla="*/ 91 h 93"/>
                <a:gd name="T22" fmla="*/ 11 w 23"/>
                <a:gd name="T23" fmla="*/ 93 h 93"/>
                <a:gd name="T24" fmla="*/ 11 w 23"/>
                <a:gd name="T25" fmla="*/ 93 h 93"/>
                <a:gd name="T26" fmla="*/ 7 w 23"/>
                <a:gd name="T27" fmla="*/ 93 h 93"/>
                <a:gd name="T28" fmla="*/ 4 w 23"/>
                <a:gd name="T29" fmla="*/ 91 h 93"/>
                <a:gd name="T30" fmla="*/ 3 w 23"/>
                <a:gd name="T31" fmla="*/ 88 h 93"/>
                <a:gd name="T32" fmla="*/ 3 w 23"/>
                <a:gd name="T33" fmla="*/ 88 h 93"/>
                <a:gd name="T34" fmla="*/ 1 w 23"/>
                <a:gd name="T35" fmla="*/ 77 h 93"/>
                <a:gd name="T36" fmla="*/ 1 w 23"/>
                <a:gd name="T37" fmla="*/ 66 h 93"/>
                <a:gd name="T38" fmla="*/ 0 w 23"/>
                <a:gd name="T39" fmla="*/ 53 h 93"/>
                <a:gd name="T40" fmla="*/ 0 w 23"/>
                <a:gd name="T41" fmla="*/ 53 h 93"/>
                <a:gd name="T42" fmla="*/ 1 w 23"/>
                <a:gd name="T43" fmla="*/ 42 h 93"/>
                <a:gd name="T44" fmla="*/ 4 w 23"/>
                <a:gd name="T45" fmla="*/ 32 h 93"/>
                <a:gd name="T46" fmla="*/ 9 w 23"/>
                <a:gd name="T47" fmla="*/ 22 h 93"/>
                <a:gd name="T48" fmla="*/ 9 w 23"/>
                <a:gd name="T49" fmla="*/ 22 h 93"/>
                <a:gd name="T50" fmla="*/ 9 w 23"/>
                <a:gd name="T51" fmla="*/ 17 h 93"/>
                <a:gd name="T52" fmla="*/ 8 w 23"/>
                <a:gd name="T53" fmla="*/ 13 h 93"/>
                <a:gd name="T54" fmla="*/ 8 w 23"/>
                <a:gd name="T55" fmla="*/ 8 h 93"/>
                <a:gd name="T56" fmla="*/ 8 w 23"/>
                <a:gd name="T57" fmla="*/ 8 h 93"/>
                <a:gd name="T58" fmla="*/ 8 w 23"/>
                <a:gd name="T59" fmla="*/ 5 h 93"/>
                <a:gd name="T60" fmla="*/ 10 w 23"/>
                <a:gd name="T61" fmla="*/ 2 h 93"/>
                <a:gd name="T62" fmla="*/ 13 w 23"/>
                <a:gd name="T63" fmla="*/ 0 h 93"/>
                <a:gd name="T64" fmla="*/ 13 w 23"/>
                <a:gd name="T65" fmla="*/ 0 h 93"/>
                <a:gd name="T66" fmla="*/ 17 w 23"/>
                <a:gd name="T67" fmla="*/ 1 h 93"/>
                <a:gd name="T68" fmla="*/ 20 w 23"/>
                <a:gd name="T69" fmla="*/ 3 h 93"/>
                <a:gd name="T70" fmla="*/ 21 w 23"/>
                <a:gd name="T71" fmla="*/ 6 h 93"/>
                <a:gd name="T72" fmla="*/ 21 w 23"/>
                <a:gd name="T73" fmla="*/ 6 h 9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3"/>
                <a:gd name="T112" fmla="*/ 0 h 93"/>
                <a:gd name="T113" fmla="*/ 23 w 23"/>
                <a:gd name="T114" fmla="*/ 93 h 9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3" h="93">
                  <a:moveTo>
                    <a:pt x="21" y="6"/>
                  </a:moveTo>
                  <a:lnTo>
                    <a:pt x="23" y="16"/>
                  </a:lnTo>
                  <a:lnTo>
                    <a:pt x="22" y="26"/>
                  </a:lnTo>
                  <a:lnTo>
                    <a:pt x="17" y="35"/>
                  </a:lnTo>
                  <a:lnTo>
                    <a:pt x="14" y="51"/>
                  </a:lnTo>
                  <a:lnTo>
                    <a:pt x="14" y="68"/>
                  </a:lnTo>
                  <a:lnTo>
                    <a:pt x="16" y="84"/>
                  </a:lnTo>
                  <a:lnTo>
                    <a:pt x="16" y="88"/>
                  </a:lnTo>
                  <a:lnTo>
                    <a:pt x="14" y="91"/>
                  </a:lnTo>
                  <a:lnTo>
                    <a:pt x="11" y="93"/>
                  </a:lnTo>
                  <a:lnTo>
                    <a:pt x="7" y="93"/>
                  </a:lnTo>
                  <a:lnTo>
                    <a:pt x="4" y="91"/>
                  </a:lnTo>
                  <a:lnTo>
                    <a:pt x="3" y="88"/>
                  </a:lnTo>
                  <a:lnTo>
                    <a:pt x="1" y="77"/>
                  </a:lnTo>
                  <a:lnTo>
                    <a:pt x="1" y="66"/>
                  </a:lnTo>
                  <a:lnTo>
                    <a:pt x="0" y="53"/>
                  </a:lnTo>
                  <a:lnTo>
                    <a:pt x="1" y="42"/>
                  </a:lnTo>
                  <a:lnTo>
                    <a:pt x="4" y="32"/>
                  </a:lnTo>
                  <a:lnTo>
                    <a:pt x="9" y="22"/>
                  </a:lnTo>
                  <a:lnTo>
                    <a:pt x="9" y="17"/>
                  </a:lnTo>
                  <a:lnTo>
                    <a:pt x="8" y="13"/>
                  </a:lnTo>
                  <a:lnTo>
                    <a:pt x="8" y="8"/>
                  </a:lnTo>
                  <a:lnTo>
                    <a:pt x="8" y="5"/>
                  </a:lnTo>
                  <a:lnTo>
                    <a:pt x="10" y="2"/>
                  </a:lnTo>
                  <a:lnTo>
                    <a:pt x="13" y="0"/>
                  </a:lnTo>
                  <a:lnTo>
                    <a:pt x="17" y="1"/>
                  </a:lnTo>
                  <a:lnTo>
                    <a:pt x="20" y="3"/>
                  </a:lnTo>
                  <a:lnTo>
                    <a:pt x="21" y="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56" name="Freeform 363"/>
            <p:cNvSpPr>
              <a:spLocks/>
            </p:cNvSpPr>
            <p:nvPr/>
          </p:nvSpPr>
          <p:spPr bwMode="auto">
            <a:xfrm>
              <a:off x="1668" y="1415"/>
              <a:ext cx="48" cy="48"/>
            </a:xfrm>
            <a:custGeom>
              <a:avLst/>
              <a:gdLst>
                <a:gd name="T0" fmla="*/ 24 w 48"/>
                <a:gd name="T1" fmla="*/ 48 h 48"/>
                <a:gd name="T2" fmla="*/ 12 w 48"/>
                <a:gd name="T3" fmla="*/ 45 h 48"/>
                <a:gd name="T4" fmla="*/ 3 w 48"/>
                <a:gd name="T5" fmla="*/ 36 h 48"/>
                <a:gd name="T6" fmla="*/ 0 w 48"/>
                <a:gd name="T7" fmla="*/ 24 h 48"/>
                <a:gd name="T8" fmla="*/ 0 w 48"/>
                <a:gd name="T9" fmla="*/ 24 h 48"/>
                <a:gd name="T10" fmla="*/ 3 w 48"/>
                <a:gd name="T11" fmla="*/ 12 h 48"/>
                <a:gd name="T12" fmla="*/ 12 w 48"/>
                <a:gd name="T13" fmla="*/ 3 h 48"/>
                <a:gd name="T14" fmla="*/ 24 w 48"/>
                <a:gd name="T15" fmla="*/ 0 h 48"/>
                <a:gd name="T16" fmla="*/ 24 w 48"/>
                <a:gd name="T17" fmla="*/ 0 h 48"/>
                <a:gd name="T18" fmla="*/ 36 w 48"/>
                <a:gd name="T19" fmla="*/ 3 h 48"/>
                <a:gd name="T20" fmla="*/ 45 w 48"/>
                <a:gd name="T21" fmla="*/ 12 h 48"/>
                <a:gd name="T22" fmla="*/ 48 w 48"/>
                <a:gd name="T23" fmla="*/ 24 h 48"/>
                <a:gd name="T24" fmla="*/ 48 w 48"/>
                <a:gd name="T25" fmla="*/ 24 h 48"/>
                <a:gd name="T26" fmla="*/ 45 w 48"/>
                <a:gd name="T27" fmla="*/ 36 h 48"/>
                <a:gd name="T28" fmla="*/ 36 w 48"/>
                <a:gd name="T29" fmla="*/ 45 h 48"/>
                <a:gd name="T30" fmla="*/ 24 w 48"/>
                <a:gd name="T31" fmla="*/ 48 h 48"/>
                <a:gd name="T32" fmla="*/ 24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48"/>
                  </a:moveTo>
                  <a:lnTo>
                    <a:pt x="12" y="45"/>
                  </a:lnTo>
                  <a:lnTo>
                    <a:pt x="3" y="36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6" y="3"/>
                  </a:lnTo>
                  <a:lnTo>
                    <a:pt x="45" y="12"/>
                  </a:lnTo>
                  <a:lnTo>
                    <a:pt x="48" y="24"/>
                  </a:lnTo>
                  <a:lnTo>
                    <a:pt x="45" y="36"/>
                  </a:lnTo>
                  <a:lnTo>
                    <a:pt x="36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57" name="Freeform 364"/>
            <p:cNvSpPr>
              <a:spLocks/>
            </p:cNvSpPr>
            <p:nvPr/>
          </p:nvSpPr>
          <p:spPr bwMode="auto">
            <a:xfrm>
              <a:off x="1639" y="1445"/>
              <a:ext cx="25" cy="92"/>
            </a:xfrm>
            <a:custGeom>
              <a:avLst/>
              <a:gdLst>
                <a:gd name="T0" fmla="*/ 14 w 25"/>
                <a:gd name="T1" fmla="*/ 7 h 92"/>
                <a:gd name="T2" fmla="*/ 14 w 25"/>
                <a:gd name="T3" fmla="*/ 15 h 92"/>
                <a:gd name="T4" fmla="*/ 14 w 25"/>
                <a:gd name="T5" fmla="*/ 23 h 92"/>
                <a:gd name="T6" fmla="*/ 16 w 25"/>
                <a:gd name="T7" fmla="*/ 31 h 92"/>
                <a:gd name="T8" fmla="*/ 16 w 25"/>
                <a:gd name="T9" fmla="*/ 31 h 92"/>
                <a:gd name="T10" fmla="*/ 21 w 25"/>
                <a:gd name="T11" fmla="*/ 49 h 92"/>
                <a:gd name="T12" fmla="*/ 23 w 25"/>
                <a:gd name="T13" fmla="*/ 67 h 92"/>
                <a:gd name="T14" fmla="*/ 25 w 25"/>
                <a:gd name="T15" fmla="*/ 86 h 92"/>
                <a:gd name="T16" fmla="*/ 25 w 25"/>
                <a:gd name="T17" fmla="*/ 86 h 92"/>
                <a:gd name="T18" fmla="*/ 24 w 25"/>
                <a:gd name="T19" fmla="*/ 89 h 92"/>
                <a:gd name="T20" fmla="*/ 21 w 25"/>
                <a:gd name="T21" fmla="*/ 91 h 92"/>
                <a:gd name="T22" fmla="*/ 17 w 25"/>
                <a:gd name="T23" fmla="*/ 92 h 92"/>
                <a:gd name="T24" fmla="*/ 17 w 25"/>
                <a:gd name="T25" fmla="*/ 92 h 92"/>
                <a:gd name="T26" fmla="*/ 14 w 25"/>
                <a:gd name="T27" fmla="*/ 91 h 92"/>
                <a:gd name="T28" fmla="*/ 11 w 25"/>
                <a:gd name="T29" fmla="*/ 88 h 92"/>
                <a:gd name="T30" fmla="*/ 11 w 25"/>
                <a:gd name="T31" fmla="*/ 85 h 92"/>
                <a:gd name="T32" fmla="*/ 11 w 25"/>
                <a:gd name="T33" fmla="*/ 85 h 92"/>
                <a:gd name="T34" fmla="*/ 9 w 25"/>
                <a:gd name="T35" fmla="*/ 67 h 92"/>
                <a:gd name="T36" fmla="*/ 6 w 25"/>
                <a:gd name="T37" fmla="*/ 49 h 92"/>
                <a:gd name="T38" fmla="*/ 2 w 25"/>
                <a:gd name="T39" fmla="*/ 31 h 92"/>
                <a:gd name="T40" fmla="*/ 2 w 25"/>
                <a:gd name="T41" fmla="*/ 31 h 92"/>
                <a:gd name="T42" fmla="*/ 0 w 25"/>
                <a:gd name="T43" fmla="*/ 23 h 92"/>
                <a:gd name="T44" fmla="*/ 0 w 25"/>
                <a:gd name="T45" fmla="*/ 15 h 92"/>
                <a:gd name="T46" fmla="*/ 1 w 25"/>
                <a:gd name="T47" fmla="*/ 6 h 92"/>
                <a:gd name="T48" fmla="*/ 1 w 25"/>
                <a:gd name="T49" fmla="*/ 6 h 92"/>
                <a:gd name="T50" fmla="*/ 2 w 25"/>
                <a:gd name="T51" fmla="*/ 3 h 92"/>
                <a:gd name="T52" fmla="*/ 5 w 25"/>
                <a:gd name="T53" fmla="*/ 1 h 92"/>
                <a:gd name="T54" fmla="*/ 8 w 25"/>
                <a:gd name="T55" fmla="*/ 0 h 92"/>
                <a:gd name="T56" fmla="*/ 8 w 25"/>
                <a:gd name="T57" fmla="*/ 0 h 92"/>
                <a:gd name="T58" fmla="*/ 12 w 25"/>
                <a:gd name="T59" fmla="*/ 1 h 92"/>
                <a:gd name="T60" fmla="*/ 14 w 25"/>
                <a:gd name="T61" fmla="*/ 4 h 92"/>
                <a:gd name="T62" fmla="*/ 14 w 25"/>
                <a:gd name="T63" fmla="*/ 7 h 92"/>
                <a:gd name="T64" fmla="*/ 14 w 25"/>
                <a:gd name="T65" fmla="*/ 7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"/>
                <a:gd name="T100" fmla="*/ 0 h 92"/>
                <a:gd name="T101" fmla="*/ 25 w 25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" h="92">
                  <a:moveTo>
                    <a:pt x="14" y="7"/>
                  </a:moveTo>
                  <a:lnTo>
                    <a:pt x="14" y="15"/>
                  </a:lnTo>
                  <a:lnTo>
                    <a:pt x="14" y="23"/>
                  </a:lnTo>
                  <a:lnTo>
                    <a:pt x="16" y="31"/>
                  </a:lnTo>
                  <a:lnTo>
                    <a:pt x="21" y="49"/>
                  </a:lnTo>
                  <a:lnTo>
                    <a:pt x="23" y="67"/>
                  </a:lnTo>
                  <a:lnTo>
                    <a:pt x="25" y="86"/>
                  </a:lnTo>
                  <a:lnTo>
                    <a:pt x="24" y="89"/>
                  </a:lnTo>
                  <a:lnTo>
                    <a:pt x="21" y="91"/>
                  </a:lnTo>
                  <a:lnTo>
                    <a:pt x="17" y="92"/>
                  </a:lnTo>
                  <a:lnTo>
                    <a:pt x="14" y="91"/>
                  </a:lnTo>
                  <a:lnTo>
                    <a:pt x="11" y="88"/>
                  </a:lnTo>
                  <a:lnTo>
                    <a:pt x="11" y="85"/>
                  </a:lnTo>
                  <a:lnTo>
                    <a:pt x="9" y="67"/>
                  </a:lnTo>
                  <a:lnTo>
                    <a:pt x="6" y="49"/>
                  </a:lnTo>
                  <a:lnTo>
                    <a:pt x="2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1" y="6"/>
                  </a:lnTo>
                  <a:lnTo>
                    <a:pt x="2" y="3"/>
                  </a:lnTo>
                  <a:lnTo>
                    <a:pt x="5" y="1"/>
                  </a:lnTo>
                  <a:lnTo>
                    <a:pt x="8" y="0"/>
                  </a:lnTo>
                  <a:lnTo>
                    <a:pt x="12" y="1"/>
                  </a:lnTo>
                  <a:lnTo>
                    <a:pt x="14" y="4"/>
                  </a:lnTo>
                  <a:lnTo>
                    <a:pt x="14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58" name="Freeform 365"/>
            <p:cNvSpPr>
              <a:spLocks/>
            </p:cNvSpPr>
            <p:nvPr/>
          </p:nvSpPr>
          <p:spPr bwMode="auto">
            <a:xfrm>
              <a:off x="1622" y="1445"/>
              <a:ext cx="22" cy="92"/>
            </a:xfrm>
            <a:custGeom>
              <a:avLst/>
              <a:gdLst>
                <a:gd name="T0" fmla="*/ 22 w 22"/>
                <a:gd name="T1" fmla="*/ 9 h 92"/>
                <a:gd name="T2" fmla="*/ 18 w 22"/>
                <a:gd name="T3" fmla="*/ 26 h 92"/>
                <a:gd name="T4" fmla="*/ 16 w 22"/>
                <a:gd name="T5" fmla="*/ 43 h 92"/>
                <a:gd name="T6" fmla="*/ 14 w 22"/>
                <a:gd name="T7" fmla="*/ 59 h 92"/>
                <a:gd name="T8" fmla="*/ 14 w 22"/>
                <a:gd name="T9" fmla="*/ 59 h 92"/>
                <a:gd name="T10" fmla="*/ 14 w 22"/>
                <a:gd name="T11" fmla="*/ 68 h 92"/>
                <a:gd name="T12" fmla="*/ 17 w 22"/>
                <a:gd name="T13" fmla="*/ 76 h 92"/>
                <a:gd name="T14" fmla="*/ 20 w 22"/>
                <a:gd name="T15" fmla="*/ 83 h 92"/>
                <a:gd name="T16" fmla="*/ 20 w 22"/>
                <a:gd name="T17" fmla="*/ 83 h 92"/>
                <a:gd name="T18" fmla="*/ 20 w 22"/>
                <a:gd name="T19" fmla="*/ 87 h 92"/>
                <a:gd name="T20" fmla="*/ 19 w 22"/>
                <a:gd name="T21" fmla="*/ 90 h 92"/>
                <a:gd name="T22" fmla="*/ 16 w 22"/>
                <a:gd name="T23" fmla="*/ 92 h 92"/>
                <a:gd name="T24" fmla="*/ 16 w 22"/>
                <a:gd name="T25" fmla="*/ 92 h 92"/>
                <a:gd name="T26" fmla="*/ 12 w 22"/>
                <a:gd name="T27" fmla="*/ 92 h 92"/>
                <a:gd name="T28" fmla="*/ 9 w 22"/>
                <a:gd name="T29" fmla="*/ 90 h 92"/>
                <a:gd name="T30" fmla="*/ 7 w 22"/>
                <a:gd name="T31" fmla="*/ 88 h 92"/>
                <a:gd name="T32" fmla="*/ 7 w 22"/>
                <a:gd name="T33" fmla="*/ 88 h 92"/>
                <a:gd name="T34" fmla="*/ 3 w 22"/>
                <a:gd name="T35" fmla="*/ 78 h 92"/>
                <a:gd name="T36" fmla="*/ 0 w 22"/>
                <a:gd name="T37" fmla="*/ 68 h 92"/>
                <a:gd name="T38" fmla="*/ 0 w 22"/>
                <a:gd name="T39" fmla="*/ 57 h 92"/>
                <a:gd name="T40" fmla="*/ 0 w 22"/>
                <a:gd name="T41" fmla="*/ 57 h 92"/>
                <a:gd name="T42" fmla="*/ 2 w 22"/>
                <a:gd name="T43" fmla="*/ 39 h 92"/>
                <a:gd name="T44" fmla="*/ 5 w 22"/>
                <a:gd name="T45" fmla="*/ 21 h 92"/>
                <a:gd name="T46" fmla="*/ 9 w 22"/>
                <a:gd name="T47" fmla="*/ 3 h 92"/>
                <a:gd name="T48" fmla="*/ 9 w 22"/>
                <a:gd name="T49" fmla="*/ 3 h 92"/>
                <a:gd name="T50" fmla="*/ 12 w 22"/>
                <a:gd name="T51" fmla="*/ 1 h 92"/>
                <a:gd name="T52" fmla="*/ 15 w 22"/>
                <a:gd name="T53" fmla="*/ 0 h 92"/>
                <a:gd name="T54" fmla="*/ 19 w 22"/>
                <a:gd name="T55" fmla="*/ 0 h 92"/>
                <a:gd name="T56" fmla="*/ 19 w 22"/>
                <a:gd name="T57" fmla="*/ 0 h 92"/>
                <a:gd name="T58" fmla="*/ 21 w 22"/>
                <a:gd name="T59" fmla="*/ 3 h 92"/>
                <a:gd name="T60" fmla="*/ 22 w 22"/>
                <a:gd name="T61" fmla="*/ 6 h 92"/>
                <a:gd name="T62" fmla="*/ 22 w 22"/>
                <a:gd name="T63" fmla="*/ 9 h 92"/>
                <a:gd name="T64" fmla="*/ 22 w 22"/>
                <a:gd name="T65" fmla="*/ 9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"/>
                <a:gd name="T100" fmla="*/ 0 h 92"/>
                <a:gd name="T101" fmla="*/ 22 w 22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" h="92">
                  <a:moveTo>
                    <a:pt x="22" y="9"/>
                  </a:moveTo>
                  <a:lnTo>
                    <a:pt x="18" y="26"/>
                  </a:lnTo>
                  <a:lnTo>
                    <a:pt x="16" y="43"/>
                  </a:lnTo>
                  <a:lnTo>
                    <a:pt x="14" y="59"/>
                  </a:lnTo>
                  <a:lnTo>
                    <a:pt x="14" y="68"/>
                  </a:lnTo>
                  <a:lnTo>
                    <a:pt x="17" y="76"/>
                  </a:lnTo>
                  <a:lnTo>
                    <a:pt x="20" y="83"/>
                  </a:lnTo>
                  <a:lnTo>
                    <a:pt x="20" y="87"/>
                  </a:lnTo>
                  <a:lnTo>
                    <a:pt x="19" y="90"/>
                  </a:lnTo>
                  <a:lnTo>
                    <a:pt x="16" y="92"/>
                  </a:lnTo>
                  <a:lnTo>
                    <a:pt x="12" y="92"/>
                  </a:lnTo>
                  <a:lnTo>
                    <a:pt x="9" y="90"/>
                  </a:lnTo>
                  <a:lnTo>
                    <a:pt x="7" y="88"/>
                  </a:lnTo>
                  <a:lnTo>
                    <a:pt x="3" y="78"/>
                  </a:lnTo>
                  <a:lnTo>
                    <a:pt x="0" y="68"/>
                  </a:lnTo>
                  <a:lnTo>
                    <a:pt x="0" y="57"/>
                  </a:lnTo>
                  <a:lnTo>
                    <a:pt x="2" y="39"/>
                  </a:lnTo>
                  <a:lnTo>
                    <a:pt x="5" y="21"/>
                  </a:lnTo>
                  <a:lnTo>
                    <a:pt x="9" y="3"/>
                  </a:lnTo>
                  <a:lnTo>
                    <a:pt x="12" y="1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1" y="3"/>
                  </a:lnTo>
                  <a:lnTo>
                    <a:pt x="22" y="6"/>
                  </a:lnTo>
                  <a:lnTo>
                    <a:pt x="22" y="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59" name="Freeform 366"/>
            <p:cNvSpPr>
              <a:spLocks/>
            </p:cNvSpPr>
            <p:nvPr/>
          </p:nvSpPr>
          <p:spPr bwMode="auto">
            <a:xfrm>
              <a:off x="1589" y="1437"/>
              <a:ext cx="30" cy="93"/>
            </a:xfrm>
            <a:custGeom>
              <a:avLst/>
              <a:gdLst>
                <a:gd name="T0" fmla="*/ 14 w 30"/>
                <a:gd name="T1" fmla="*/ 7 h 93"/>
                <a:gd name="T2" fmla="*/ 16 w 30"/>
                <a:gd name="T3" fmla="*/ 17 h 93"/>
                <a:gd name="T4" fmla="*/ 19 w 30"/>
                <a:gd name="T5" fmla="*/ 26 h 93"/>
                <a:gd name="T6" fmla="*/ 23 w 30"/>
                <a:gd name="T7" fmla="*/ 35 h 93"/>
                <a:gd name="T8" fmla="*/ 23 w 30"/>
                <a:gd name="T9" fmla="*/ 35 h 93"/>
                <a:gd name="T10" fmla="*/ 26 w 30"/>
                <a:gd name="T11" fmla="*/ 49 h 93"/>
                <a:gd name="T12" fmla="*/ 27 w 30"/>
                <a:gd name="T13" fmla="*/ 63 h 93"/>
                <a:gd name="T14" fmla="*/ 28 w 30"/>
                <a:gd name="T15" fmla="*/ 78 h 93"/>
                <a:gd name="T16" fmla="*/ 28 w 30"/>
                <a:gd name="T17" fmla="*/ 78 h 93"/>
                <a:gd name="T18" fmla="*/ 28 w 30"/>
                <a:gd name="T19" fmla="*/ 80 h 93"/>
                <a:gd name="T20" fmla="*/ 28 w 30"/>
                <a:gd name="T21" fmla="*/ 82 h 93"/>
                <a:gd name="T22" fmla="*/ 29 w 30"/>
                <a:gd name="T23" fmla="*/ 84 h 93"/>
                <a:gd name="T24" fmla="*/ 29 w 30"/>
                <a:gd name="T25" fmla="*/ 84 h 93"/>
                <a:gd name="T26" fmla="*/ 30 w 30"/>
                <a:gd name="T27" fmla="*/ 87 h 93"/>
                <a:gd name="T28" fmla="*/ 28 w 30"/>
                <a:gd name="T29" fmla="*/ 90 h 93"/>
                <a:gd name="T30" fmla="*/ 26 w 30"/>
                <a:gd name="T31" fmla="*/ 93 h 93"/>
                <a:gd name="T32" fmla="*/ 26 w 30"/>
                <a:gd name="T33" fmla="*/ 93 h 93"/>
                <a:gd name="T34" fmla="*/ 22 w 30"/>
                <a:gd name="T35" fmla="*/ 93 h 93"/>
                <a:gd name="T36" fmla="*/ 19 w 30"/>
                <a:gd name="T37" fmla="*/ 92 h 93"/>
                <a:gd name="T38" fmla="*/ 17 w 30"/>
                <a:gd name="T39" fmla="*/ 89 h 93"/>
                <a:gd name="T40" fmla="*/ 17 w 30"/>
                <a:gd name="T41" fmla="*/ 89 h 93"/>
                <a:gd name="T42" fmla="*/ 16 w 30"/>
                <a:gd name="T43" fmla="*/ 88 h 93"/>
                <a:gd name="T44" fmla="*/ 15 w 30"/>
                <a:gd name="T45" fmla="*/ 86 h 93"/>
                <a:gd name="T46" fmla="*/ 14 w 30"/>
                <a:gd name="T47" fmla="*/ 84 h 93"/>
                <a:gd name="T48" fmla="*/ 14 w 30"/>
                <a:gd name="T49" fmla="*/ 84 h 93"/>
                <a:gd name="T50" fmla="*/ 13 w 30"/>
                <a:gd name="T51" fmla="*/ 65 h 93"/>
                <a:gd name="T52" fmla="*/ 12 w 30"/>
                <a:gd name="T53" fmla="*/ 47 h 93"/>
                <a:gd name="T54" fmla="*/ 6 w 30"/>
                <a:gd name="T55" fmla="*/ 28 h 93"/>
                <a:gd name="T56" fmla="*/ 6 w 30"/>
                <a:gd name="T57" fmla="*/ 28 h 93"/>
                <a:gd name="T58" fmla="*/ 3 w 30"/>
                <a:gd name="T59" fmla="*/ 21 h 93"/>
                <a:gd name="T60" fmla="*/ 1 w 30"/>
                <a:gd name="T61" fmla="*/ 14 h 93"/>
                <a:gd name="T62" fmla="*/ 0 w 30"/>
                <a:gd name="T63" fmla="*/ 7 h 93"/>
                <a:gd name="T64" fmla="*/ 0 w 30"/>
                <a:gd name="T65" fmla="*/ 7 h 93"/>
                <a:gd name="T66" fmla="*/ 1 w 30"/>
                <a:gd name="T67" fmla="*/ 3 h 93"/>
                <a:gd name="T68" fmla="*/ 4 w 30"/>
                <a:gd name="T69" fmla="*/ 1 h 93"/>
                <a:gd name="T70" fmla="*/ 7 w 30"/>
                <a:gd name="T71" fmla="*/ 0 h 93"/>
                <a:gd name="T72" fmla="*/ 7 w 30"/>
                <a:gd name="T73" fmla="*/ 0 h 93"/>
                <a:gd name="T74" fmla="*/ 10 w 30"/>
                <a:gd name="T75" fmla="*/ 1 h 93"/>
                <a:gd name="T76" fmla="*/ 13 w 30"/>
                <a:gd name="T77" fmla="*/ 4 h 93"/>
                <a:gd name="T78" fmla="*/ 14 w 30"/>
                <a:gd name="T79" fmla="*/ 7 h 93"/>
                <a:gd name="T80" fmla="*/ 14 w 30"/>
                <a:gd name="T81" fmla="*/ 7 h 9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0"/>
                <a:gd name="T124" fmla="*/ 0 h 93"/>
                <a:gd name="T125" fmla="*/ 30 w 30"/>
                <a:gd name="T126" fmla="*/ 93 h 9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0" h="93">
                  <a:moveTo>
                    <a:pt x="14" y="7"/>
                  </a:moveTo>
                  <a:lnTo>
                    <a:pt x="16" y="17"/>
                  </a:lnTo>
                  <a:lnTo>
                    <a:pt x="19" y="26"/>
                  </a:lnTo>
                  <a:lnTo>
                    <a:pt x="23" y="35"/>
                  </a:lnTo>
                  <a:lnTo>
                    <a:pt x="26" y="49"/>
                  </a:lnTo>
                  <a:lnTo>
                    <a:pt x="27" y="63"/>
                  </a:lnTo>
                  <a:lnTo>
                    <a:pt x="28" y="78"/>
                  </a:lnTo>
                  <a:lnTo>
                    <a:pt x="28" y="80"/>
                  </a:lnTo>
                  <a:lnTo>
                    <a:pt x="28" y="82"/>
                  </a:lnTo>
                  <a:lnTo>
                    <a:pt x="29" y="84"/>
                  </a:lnTo>
                  <a:lnTo>
                    <a:pt x="30" y="87"/>
                  </a:lnTo>
                  <a:lnTo>
                    <a:pt x="28" y="90"/>
                  </a:lnTo>
                  <a:lnTo>
                    <a:pt x="26" y="93"/>
                  </a:lnTo>
                  <a:lnTo>
                    <a:pt x="22" y="93"/>
                  </a:lnTo>
                  <a:lnTo>
                    <a:pt x="19" y="92"/>
                  </a:lnTo>
                  <a:lnTo>
                    <a:pt x="17" y="89"/>
                  </a:lnTo>
                  <a:lnTo>
                    <a:pt x="16" y="88"/>
                  </a:lnTo>
                  <a:lnTo>
                    <a:pt x="15" y="86"/>
                  </a:lnTo>
                  <a:lnTo>
                    <a:pt x="14" y="84"/>
                  </a:lnTo>
                  <a:lnTo>
                    <a:pt x="13" y="65"/>
                  </a:lnTo>
                  <a:lnTo>
                    <a:pt x="12" y="47"/>
                  </a:lnTo>
                  <a:lnTo>
                    <a:pt x="6" y="28"/>
                  </a:lnTo>
                  <a:lnTo>
                    <a:pt x="3" y="21"/>
                  </a:lnTo>
                  <a:lnTo>
                    <a:pt x="1" y="14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3" y="4"/>
                  </a:lnTo>
                  <a:lnTo>
                    <a:pt x="14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60" name="Freeform 367"/>
            <p:cNvSpPr>
              <a:spLocks/>
            </p:cNvSpPr>
            <p:nvPr/>
          </p:nvSpPr>
          <p:spPr bwMode="auto">
            <a:xfrm>
              <a:off x="1579" y="1439"/>
              <a:ext cx="19" cy="92"/>
            </a:xfrm>
            <a:custGeom>
              <a:avLst/>
              <a:gdLst>
                <a:gd name="T0" fmla="*/ 18 w 19"/>
                <a:gd name="T1" fmla="*/ 10 h 92"/>
                <a:gd name="T2" fmla="*/ 16 w 19"/>
                <a:gd name="T3" fmla="*/ 21 h 92"/>
                <a:gd name="T4" fmla="*/ 15 w 19"/>
                <a:gd name="T5" fmla="*/ 33 h 92"/>
                <a:gd name="T6" fmla="*/ 16 w 19"/>
                <a:gd name="T7" fmla="*/ 44 h 92"/>
                <a:gd name="T8" fmla="*/ 16 w 19"/>
                <a:gd name="T9" fmla="*/ 44 h 92"/>
                <a:gd name="T10" fmla="*/ 17 w 19"/>
                <a:gd name="T11" fmla="*/ 58 h 92"/>
                <a:gd name="T12" fmla="*/ 16 w 19"/>
                <a:gd name="T13" fmla="*/ 72 h 92"/>
                <a:gd name="T14" fmla="*/ 14 w 19"/>
                <a:gd name="T15" fmla="*/ 85 h 92"/>
                <a:gd name="T16" fmla="*/ 14 w 19"/>
                <a:gd name="T17" fmla="*/ 85 h 92"/>
                <a:gd name="T18" fmla="*/ 13 w 19"/>
                <a:gd name="T19" fmla="*/ 89 h 92"/>
                <a:gd name="T20" fmla="*/ 10 w 19"/>
                <a:gd name="T21" fmla="*/ 91 h 92"/>
                <a:gd name="T22" fmla="*/ 7 w 19"/>
                <a:gd name="T23" fmla="*/ 92 h 92"/>
                <a:gd name="T24" fmla="*/ 7 w 19"/>
                <a:gd name="T25" fmla="*/ 92 h 92"/>
                <a:gd name="T26" fmla="*/ 3 w 19"/>
                <a:gd name="T27" fmla="*/ 91 h 92"/>
                <a:gd name="T28" fmla="*/ 0 w 19"/>
                <a:gd name="T29" fmla="*/ 88 h 92"/>
                <a:gd name="T30" fmla="*/ 0 w 19"/>
                <a:gd name="T31" fmla="*/ 85 h 92"/>
                <a:gd name="T32" fmla="*/ 0 w 19"/>
                <a:gd name="T33" fmla="*/ 85 h 92"/>
                <a:gd name="T34" fmla="*/ 2 w 19"/>
                <a:gd name="T35" fmla="*/ 72 h 92"/>
                <a:gd name="T36" fmla="*/ 3 w 19"/>
                <a:gd name="T37" fmla="*/ 57 h 92"/>
                <a:gd name="T38" fmla="*/ 2 w 19"/>
                <a:gd name="T39" fmla="*/ 44 h 92"/>
                <a:gd name="T40" fmla="*/ 2 w 19"/>
                <a:gd name="T41" fmla="*/ 44 h 92"/>
                <a:gd name="T42" fmla="*/ 1 w 19"/>
                <a:gd name="T43" fmla="*/ 30 h 92"/>
                <a:gd name="T44" fmla="*/ 3 w 19"/>
                <a:gd name="T45" fmla="*/ 16 h 92"/>
                <a:gd name="T46" fmla="*/ 7 w 19"/>
                <a:gd name="T47" fmla="*/ 3 h 92"/>
                <a:gd name="T48" fmla="*/ 7 w 19"/>
                <a:gd name="T49" fmla="*/ 3 h 92"/>
                <a:gd name="T50" fmla="*/ 9 w 19"/>
                <a:gd name="T51" fmla="*/ 1 h 92"/>
                <a:gd name="T52" fmla="*/ 13 w 19"/>
                <a:gd name="T53" fmla="*/ 0 h 92"/>
                <a:gd name="T54" fmla="*/ 16 w 19"/>
                <a:gd name="T55" fmla="*/ 1 h 92"/>
                <a:gd name="T56" fmla="*/ 16 w 19"/>
                <a:gd name="T57" fmla="*/ 1 h 92"/>
                <a:gd name="T58" fmla="*/ 19 w 19"/>
                <a:gd name="T59" fmla="*/ 4 h 92"/>
                <a:gd name="T60" fmla="*/ 19 w 19"/>
                <a:gd name="T61" fmla="*/ 7 h 92"/>
                <a:gd name="T62" fmla="*/ 18 w 19"/>
                <a:gd name="T63" fmla="*/ 10 h 92"/>
                <a:gd name="T64" fmla="*/ 18 w 19"/>
                <a:gd name="T65" fmla="*/ 10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"/>
                <a:gd name="T100" fmla="*/ 0 h 92"/>
                <a:gd name="T101" fmla="*/ 19 w 19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" h="92">
                  <a:moveTo>
                    <a:pt x="18" y="10"/>
                  </a:moveTo>
                  <a:lnTo>
                    <a:pt x="16" y="21"/>
                  </a:lnTo>
                  <a:lnTo>
                    <a:pt x="15" y="33"/>
                  </a:lnTo>
                  <a:lnTo>
                    <a:pt x="16" y="44"/>
                  </a:lnTo>
                  <a:lnTo>
                    <a:pt x="17" y="58"/>
                  </a:lnTo>
                  <a:lnTo>
                    <a:pt x="16" y="72"/>
                  </a:lnTo>
                  <a:lnTo>
                    <a:pt x="14" y="85"/>
                  </a:lnTo>
                  <a:lnTo>
                    <a:pt x="13" y="89"/>
                  </a:lnTo>
                  <a:lnTo>
                    <a:pt x="10" y="91"/>
                  </a:lnTo>
                  <a:lnTo>
                    <a:pt x="7" y="92"/>
                  </a:lnTo>
                  <a:lnTo>
                    <a:pt x="3" y="91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2" y="72"/>
                  </a:lnTo>
                  <a:lnTo>
                    <a:pt x="3" y="57"/>
                  </a:lnTo>
                  <a:lnTo>
                    <a:pt x="2" y="44"/>
                  </a:lnTo>
                  <a:lnTo>
                    <a:pt x="1" y="30"/>
                  </a:lnTo>
                  <a:lnTo>
                    <a:pt x="3" y="16"/>
                  </a:lnTo>
                  <a:lnTo>
                    <a:pt x="7" y="3"/>
                  </a:lnTo>
                  <a:lnTo>
                    <a:pt x="9" y="1"/>
                  </a:lnTo>
                  <a:lnTo>
                    <a:pt x="13" y="0"/>
                  </a:lnTo>
                  <a:lnTo>
                    <a:pt x="16" y="1"/>
                  </a:lnTo>
                  <a:lnTo>
                    <a:pt x="19" y="4"/>
                  </a:lnTo>
                  <a:lnTo>
                    <a:pt x="19" y="7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61" name="Freeform 368"/>
            <p:cNvSpPr>
              <a:spLocks/>
            </p:cNvSpPr>
            <p:nvPr/>
          </p:nvSpPr>
          <p:spPr bwMode="auto">
            <a:xfrm>
              <a:off x="1545" y="1445"/>
              <a:ext cx="26" cy="85"/>
            </a:xfrm>
            <a:custGeom>
              <a:avLst/>
              <a:gdLst>
                <a:gd name="T0" fmla="*/ 14 w 26"/>
                <a:gd name="T1" fmla="*/ 8 h 85"/>
                <a:gd name="T2" fmla="*/ 16 w 26"/>
                <a:gd name="T3" fmla="*/ 32 h 85"/>
                <a:gd name="T4" fmla="*/ 22 w 26"/>
                <a:gd name="T5" fmla="*/ 54 h 85"/>
                <a:gd name="T6" fmla="*/ 26 w 26"/>
                <a:gd name="T7" fmla="*/ 78 h 85"/>
                <a:gd name="T8" fmla="*/ 26 w 26"/>
                <a:gd name="T9" fmla="*/ 78 h 85"/>
                <a:gd name="T10" fmla="*/ 26 w 26"/>
                <a:gd name="T11" fmla="*/ 81 h 85"/>
                <a:gd name="T12" fmla="*/ 24 w 26"/>
                <a:gd name="T13" fmla="*/ 84 h 85"/>
                <a:gd name="T14" fmla="*/ 21 w 26"/>
                <a:gd name="T15" fmla="*/ 85 h 85"/>
                <a:gd name="T16" fmla="*/ 21 w 26"/>
                <a:gd name="T17" fmla="*/ 85 h 85"/>
                <a:gd name="T18" fmla="*/ 17 w 26"/>
                <a:gd name="T19" fmla="*/ 85 h 85"/>
                <a:gd name="T20" fmla="*/ 14 w 26"/>
                <a:gd name="T21" fmla="*/ 83 h 85"/>
                <a:gd name="T22" fmla="*/ 13 w 26"/>
                <a:gd name="T23" fmla="*/ 80 h 85"/>
                <a:gd name="T24" fmla="*/ 13 w 26"/>
                <a:gd name="T25" fmla="*/ 80 h 85"/>
                <a:gd name="T26" fmla="*/ 10 w 26"/>
                <a:gd name="T27" fmla="*/ 65 h 85"/>
                <a:gd name="T28" fmla="*/ 6 w 26"/>
                <a:gd name="T29" fmla="*/ 50 h 85"/>
                <a:gd name="T30" fmla="*/ 2 w 26"/>
                <a:gd name="T31" fmla="*/ 35 h 85"/>
                <a:gd name="T32" fmla="*/ 2 w 26"/>
                <a:gd name="T33" fmla="*/ 35 h 85"/>
                <a:gd name="T34" fmla="*/ 1 w 26"/>
                <a:gd name="T35" fmla="*/ 26 h 85"/>
                <a:gd name="T36" fmla="*/ 0 w 26"/>
                <a:gd name="T37" fmla="*/ 16 h 85"/>
                <a:gd name="T38" fmla="*/ 0 w 26"/>
                <a:gd name="T39" fmla="*/ 6 h 85"/>
                <a:gd name="T40" fmla="*/ 0 w 26"/>
                <a:gd name="T41" fmla="*/ 6 h 85"/>
                <a:gd name="T42" fmla="*/ 2 w 26"/>
                <a:gd name="T43" fmla="*/ 3 h 85"/>
                <a:gd name="T44" fmla="*/ 4 w 26"/>
                <a:gd name="T45" fmla="*/ 1 h 85"/>
                <a:gd name="T46" fmla="*/ 8 w 26"/>
                <a:gd name="T47" fmla="*/ 0 h 85"/>
                <a:gd name="T48" fmla="*/ 8 w 26"/>
                <a:gd name="T49" fmla="*/ 0 h 85"/>
                <a:gd name="T50" fmla="*/ 11 w 26"/>
                <a:gd name="T51" fmla="*/ 2 h 85"/>
                <a:gd name="T52" fmla="*/ 13 w 26"/>
                <a:gd name="T53" fmla="*/ 4 h 85"/>
                <a:gd name="T54" fmla="*/ 14 w 26"/>
                <a:gd name="T55" fmla="*/ 8 h 85"/>
                <a:gd name="T56" fmla="*/ 14 w 26"/>
                <a:gd name="T57" fmla="*/ 8 h 8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6"/>
                <a:gd name="T88" fmla="*/ 0 h 85"/>
                <a:gd name="T89" fmla="*/ 26 w 26"/>
                <a:gd name="T90" fmla="*/ 85 h 8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6" h="85">
                  <a:moveTo>
                    <a:pt x="14" y="8"/>
                  </a:moveTo>
                  <a:lnTo>
                    <a:pt x="16" y="32"/>
                  </a:lnTo>
                  <a:lnTo>
                    <a:pt x="22" y="54"/>
                  </a:lnTo>
                  <a:lnTo>
                    <a:pt x="26" y="78"/>
                  </a:lnTo>
                  <a:lnTo>
                    <a:pt x="26" y="81"/>
                  </a:lnTo>
                  <a:lnTo>
                    <a:pt x="24" y="84"/>
                  </a:lnTo>
                  <a:lnTo>
                    <a:pt x="21" y="85"/>
                  </a:lnTo>
                  <a:lnTo>
                    <a:pt x="17" y="85"/>
                  </a:lnTo>
                  <a:lnTo>
                    <a:pt x="14" y="83"/>
                  </a:lnTo>
                  <a:lnTo>
                    <a:pt x="13" y="80"/>
                  </a:lnTo>
                  <a:lnTo>
                    <a:pt x="10" y="65"/>
                  </a:lnTo>
                  <a:lnTo>
                    <a:pt x="6" y="50"/>
                  </a:lnTo>
                  <a:lnTo>
                    <a:pt x="2" y="35"/>
                  </a:lnTo>
                  <a:lnTo>
                    <a:pt x="1" y="26"/>
                  </a:lnTo>
                  <a:lnTo>
                    <a:pt x="0" y="16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1"/>
                  </a:lnTo>
                  <a:lnTo>
                    <a:pt x="8" y="0"/>
                  </a:lnTo>
                  <a:lnTo>
                    <a:pt x="11" y="2"/>
                  </a:lnTo>
                  <a:lnTo>
                    <a:pt x="13" y="4"/>
                  </a:lnTo>
                  <a:lnTo>
                    <a:pt x="14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62" name="Freeform 369"/>
            <p:cNvSpPr>
              <a:spLocks/>
            </p:cNvSpPr>
            <p:nvPr/>
          </p:nvSpPr>
          <p:spPr bwMode="auto">
            <a:xfrm>
              <a:off x="1526" y="1445"/>
              <a:ext cx="22" cy="90"/>
            </a:xfrm>
            <a:custGeom>
              <a:avLst/>
              <a:gdLst>
                <a:gd name="T0" fmla="*/ 22 w 22"/>
                <a:gd name="T1" fmla="*/ 9 h 90"/>
                <a:gd name="T2" fmla="*/ 18 w 22"/>
                <a:gd name="T3" fmla="*/ 19 h 90"/>
                <a:gd name="T4" fmla="*/ 17 w 22"/>
                <a:gd name="T5" fmla="*/ 29 h 90"/>
                <a:gd name="T6" fmla="*/ 17 w 22"/>
                <a:gd name="T7" fmla="*/ 40 h 90"/>
                <a:gd name="T8" fmla="*/ 17 w 22"/>
                <a:gd name="T9" fmla="*/ 40 h 90"/>
                <a:gd name="T10" fmla="*/ 17 w 22"/>
                <a:gd name="T11" fmla="*/ 42 h 90"/>
                <a:gd name="T12" fmla="*/ 16 w 22"/>
                <a:gd name="T13" fmla="*/ 44 h 90"/>
                <a:gd name="T14" fmla="*/ 16 w 22"/>
                <a:gd name="T15" fmla="*/ 47 h 90"/>
                <a:gd name="T16" fmla="*/ 16 w 22"/>
                <a:gd name="T17" fmla="*/ 47 h 90"/>
                <a:gd name="T18" fmla="*/ 15 w 22"/>
                <a:gd name="T19" fmla="*/ 56 h 90"/>
                <a:gd name="T20" fmla="*/ 16 w 22"/>
                <a:gd name="T21" fmla="*/ 66 h 90"/>
                <a:gd name="T22" fmla="*/ 15 w 22"/>
                <a:gd name="T23" fmla="*/ 76 h 90"/>
                <a:gd name="T24" fmla="*/ 15 w 22"/>
                <a:gd name="T25" fmla="*/ 76 h 90"/>
                <a:gd name="T26" fmla="*/ 15 w 22"/>
                <a:gd name="T27" fmla="*/ 78 h 90"/>
                <a:gd name="T28" fmla="*/ 14 w 22"/>
                <a:gd name="T29" fmla="*/ 81 h 90"/>
                <a:gd name="T30" fmla="*/ 13 w 22"/>
                <a:gd name="T31" fmla="*/ 84 h 90"/>
                <a:gd name="T32" fmla="*/ 13 w 22"/>
                <a:gd name="T33" fmla="*/ 84 h 90"/>
                <a:gd name="T34" fmla="*/ 13 w 22"/>
                <a:gd name="T35" fmla="*/ 84 h 90"/>
                <a:gd name="T36" fmla="*/ 14 w 22"/>
                <a:gd name="T37" fmla="*/ 83 h 90"/>
                <a:gd name="T38" fmla="*/ 14 w 22"/>
                <a:gd name="T39" fmla="*/ 83 h 90"/>
                <a:gd name="T40" fmla="*/ 14 w 22"/>
                <a:gd name="T41" fmla="*/ 83 h 90"/>
                <a:gd name="T42" fmla="*/ 13 w 22"/>
                <a:gd name="T43" fmla="*/ 86 h 90"/>
                <a:gd name="T44" fmla="*/ 10 w 22"/>
                <a:gd name="T45" fmla="*/ 89 h 90"/>
                <a:gd name="T46" fmla="*/ 7 w 22"/>
                <a:gd name="T47" fmla="*/ 90 h 90"/>
                <a:gd name="T48" fmla="*/ 7 w 22"/>
                <a:gd name="T49" fmla="*/ 90 h 90"/>
                <a:gd name="T50" fmla="*/ 3 w 22"/>
                <a:gd name="T51" fmla="*/ 89 h 90"/>
                <a:gd name="T52" fmla="*/ 1 w 22"/>
                <a:gd name="T53" fmla="*/ 86 h 90"/>
                <a:gd name="T54" fmla="*/ 0 w 22"/>
                <a:gd name="T55" fmla="*/ 83 h 90"/>
                <a:gd name="T56" fmla="*/ 0 w 22"/>
                <a:gd name="T57" fmla="*/ 83 h 90"/>
                <a:gd name="T58" fmla="*/ 0 w 22"/>
                <a:gd name="T59" fmla="*/ 80 h 90"/>
                <a:gd name="T60" fmla="*/ 1 w 22"/>
                <a:gd name="T61" fmla="*/ 77 h 90"/>
                <a:gd name="T62" fmla="*/ 2 w 22"/>
                <a:gd name="T63" fmla="*/ 74 h 90"/>
                <a:gd name="T64" fmla="*/ 2 w 22"/>
                <a:gd name="T65" fmla="*/ 74 h 90"/>
                <a:gd name="T66" fmla="*/ 2 w 22"/>
                <a:gd name="T67" fmla="*/ 62 h 90"/>
                <a:gd name="T68" fmla="*/ 2 w 22"/>
                <a:gd name="T69" fmla="*/ 50 h 90"/>
                <a:gd name="T70" fmla="*/ 3 w 22"/>
                <a:gd name="T71" fmla="*/ 38 h 90"/>
                <a:gd name="T72" fmla="*/ 3 w 22"/>
                <a:gd name="T73" fmla="*/ 38 h 90"/>
                <a:gd name="T74" fmla="*/ 3 w 22"/>
                <a:gd name="T75" fmla="*/ 27 h 90"/>
                <a:gd name="T76" fmla="*/ 5 w 22"/>
                <a:gd name="T77" fmla="*/ 15 h 90"/>
                <a:gd name="T78" fmla="*/ 8 w 22"/>
                <a:gd name="T79" fmla="*/ 5 h 90"/>
                <a:gd name="T80" fmla="*/ 8 w 22"/>
                <a:gd name="T81" fmla="*/ 5 h 90"/>
                <a:gd name="T82" fmla="*/ 10 w 22"/>
                <a:gd name="T83" fmla="*/ 2 h 90"/>
                <a:gd name="T84" fmla="*/ 13 w 22"/>
                <a:gd name="T85" fmla="*/ 0 h 90"/>
                <a:gd name="T86" fmla="*/ 17 w 22"/>
                <a:gd name="T87" fmla="*/ 1 h 90"/>
                <a:gd name="T88" fmla="*/ 17 w 22"/>
                <a:gd name="T89" fmla="*/ 1 h 90"/>
                <a:gd name="T90" fmla="*/ 20 w 22"/>
                <a:gd name="T91" fmla="*/ 3 h 90"/>
                <a:gd name="T92" fmla="*/ 22 w 22"/>
                <a:gd name="T93" fmla="*/ 6 h 90"/>
                <a:gd name="T94" fmla="*/ 22 w 22"/>
                <a:gd name="T95" fmla="*/ 9 h 90"/>
                <a:gd name="T96" fmla="*/ 22 w 22"/>
                <a:gd name="T97" fmla="*/ 9 h 9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2"/>
                <a:gd name="T148" fmla="*/ 0 h 90"/>
                <a:gd name="T149" fmla="*/ 22 w 22"/>
                <a:gd name="T150" fmla="*/ 90 h 9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2" h="90">
                  <a:moveTo>
                    <a:pt x="22" y="9"/>
                  </a:moveTo>
                  <a:lnTo>
                    <a:pt x="18" y="19"/>
                  </a:lnTo>
                  <a:lnTo>
                    <a:pt x="17" y="29"/>
                  </a:lnTo>
                  <a:lnTo>
                    <a:pt x="17" y="40"/>
                  </a:lnTo>
                  <a:lnTo>
                    <a:pt x="17" y="42"/>
                  </a:lnTo>
                  <a:lnTo>
                    <a:pt x="16" y="44"/>
                  </a:lnTo>
                  <a:lnTo>
                    <a:pt x="16" y="47"/>
                  </a:lnTo>
                  <a:lnTo>
                    <a:pt x="15" y="56"/>
                  </a:lnTo>
                  <a:lnTo>
                    <a:pt x="16" y="66"/>
                  </a:lnTo>
                  <a:lnTo>
                    <a:pt x="15" y="76"/>
                  </a:lnTo>
                  <a:lnTo>
                    <a:pt x="15" y="78"/>
                  </a:lnTo>
                  <a:lnTo>
                    <a:pt x="14" y="81"/>
                  </a:lnTo>
                  <a:lnTo>
                    <a:pt x="13" y="84"/>
                  </a:lnTo>
                  <a:lnTo>
                    <a:pt x="14" y="83"/>
                  </a:lnTo>
                  <a:lnTo>
                    <a:pt x="13" y="86"/>
                  </a:lnTo>
                  <a:lnTo>
                    <a:pt x="10" y="89"/>
                  </a:lnTo>
                  <a:lnTo>
                    <a:pt x="7" y="90"/>
                  </a:lnTo>
                  <a:lnTo>
                    <a:pt x="3" y="89"/>
                  </a:lnTo>
                  <a:lnTo>
                    <a:pt x="1" y="86"/>
                  </a:lnTo>
                  <a:lnTo>
                    <a:pt x="0" y="83"/>
                  </a:lnTo>
                  <a:lnTo>
                    <a:pt x="0" y="80"/>
                  </a:lnTo>
                  <a:lnTo>
                    <a:pt x="1" y="77"/>
                  </a:lnTo>
                  <a:lnTo>
                    <a:pt x="2" y="74"/>
                  </a:lnTo>
                  <a:lnTo>
                    <a:pt x="2" y="62"/>
                  </a:lnTo>
                  <a:lnTo>
                    <a:pt x="2" y="50"/>
                  </a:lnTo>
                  <a:lnTo>
                    <a:pt x="3" y="38"/>
                  </a:lnTo>
                  <a:lnTo>
                    <a:pt x="3" y="27"/>
                  </a:lnTo>
                  <a:lnTo>
                    <a:pt x="5" y="15"/>
                  </a:lnTo>
                  <a:lnTo>
                    <a:pt x="8" y="5"/>
                  </a:lnTo>
                  <a:lnTo>
                    <a:pt x="10" y="2"/>
                  </a:lnTo>
                  <a:lnTo>
                    <a:pt x="13" y="0"/>
                  </a:lnTo>
                  <a:lnTo>
                    <a:pt x="17" y="1"/>
                  </a:lnTo>
                  <a:lnTo>
                    <a:pt x="20" y="3"/>
                  </a:lnTo>
                  <a:lnTo>
                    <a:pt x="22" y="6"/>
                  </a:lnTo>
                  <a:lnTo>
                    <a:pt x="22" y="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63" name="Freeform 370"/>
            <p:cNvSpPr>
              <a:spLocks/>
            </p:cNvSpPr>
            <p:nvPr/>
          </p:nvSpPr>
          <p:spPr bwMode="auto">
            <a:xfrm>
              <a:off x="1498" y="1444"/>
              <a:ext cx="25" cy="91"/>
            </a:xfrm>
            <a:custGeom>
              <a:avLst/>
              <a:gdLst>
                <a:gd name="T0" fmla="*/ 14 w 25"/>
                <a:gd name="T1" fmla="*/ 4 h 91"/>
                <a:gd name="T2" fmla="*/ 19 w 25"/>
                <a:gd name="T3" fmla="*/ 18 h 91"/>
                <a:gd name="T4" fmla="*/ 23 w 25"/>
                <a:gd name="T5" fmla="*/ 32 h 91"/>
                <a:gd name="T6" fmla="*/ 25 w 25"/>
                <a:gd name="T7" fmla="*/ 47 h 91"/>
                <a:gd name="T8" fmla="*/ 25 w 25"/>
                <a:gd name="T9" fmla="*/ 47 h 91"/>
                <a:gd name="T10" fmla="*/ 24 w 25"/>
                <a:gd name="T11" fmla="*/ 59 h 91"/>
                <a:gd name="T12" fmla="*/ 24 w 25"/>
                <a:gd name="T13" fmla="*/ 72 h 91"/>
                <a:gd name="T14" fmla="*/ 24 w 25"/>
                <a:gd name="T15" fmla="*/ 84 h 91"/>
                <a:gd name="T16" fmla="*/ 24 w 25"/>
                <a:gd name="T17" fmla="*/ 84 h 91"/>
                <a:gd name="T18" fmla="*/ 23 w 25"/>
                <a:gd name="T19" fmla="*/ 88 h 91"/>
                <a:gd name="T20" fmla="*/ 20 w 25"/>
                <a:gd name="T21" fmla="*/ 90 h 91"/>
                <a:gd name="T22" fmla="*/ 17 w 25"/>
                <a:gd name="T23" fmla="*/ 91 h 91"/>
                <a:gd name="T24" fmla="*/ 17 w 25"/>
                <a:gd name="T25" fmla="*/ 91 h 91"/>
                <a:gd name="T26" fmla="*/ 14 w 25"/>
                <a:gd name="T27" fmla="*/ 90 h 91"/>
                <a:gd name="T28" fmla="*/ 11 w 25"/>
                <a:gd name="T29" fmla="*/ 88 h 91"/>
                <a:gd name="T30" fmla="*/ 10 w 25"/>
                <a:gd name="T31" fmla="*/ 84 h 91"/>
                <a:gd name="T32" fmla="*/ 10 w 25"/>
                <a:gd name="T33" fmla="*/ 84 h 91"/>
                <a:gd name="T34" fmla="*/ 10 w 25"/>
                <a:gd name="T35" fmla="*/ 71 h 91"/>
                <a:gd name="T36" fmla="*/ 10 w 25"/>
                <a:gd name="T37" fmla="*/ 58 h 91"/>
                <a:gd name="T38" fmla="*/ 12 w 25"/>
                <a:gd name="T39" fmla="*/ 45 h 91"/>
                <a:gd name="T40" fmla="*/ 12 w 25"/>
                <a:gd name="T41" fmla="*/ 45 h 91"/>
                <a:gd name="T42" fmla="*/ 8 w 25"/>
                <a:gd name="T43" fmla="*/ 33 h 91"/>
                <a:gd name="T44" fmla="*/ 5 w 25"/>
                <a:gd name="T45" fmla="*/ 20 h 91"/>
                <a:gd name="T46" fmla="*/ 1 w 25"/>
                <a:gd name="T47" fmla="*/ 9 h 91"/>
                <a:gd name="T48" fmla="*/ 1 w 25"/>
                <a:gd name="T49" fmla="*/ 9 h 91"/>
                <a:gd name="T50" fmla="*/ 0 w 25"/>
                <a:gd name="T51" fmla="*/ 5 h 91"/>
                <a:gd name="T52" fmla="*/ 2 w 25"/>
                <a:gd name="T53" fmla="*/ 2 h 91"/>
                <a:gd name="T54" fmla="*/ 4 w 25"/>
                <a:gd name="T55" fmla="*/ 0 h 91"/>
                <a:gd name="T56" fmla="*/ 4 w 25"/>
                <a:gd name="T57" fmla="*/ 0 h 91"/>
                <a:gd name="T58" fmla="*/ 8 w 25"/>
                <a:gd name="T59" fmla="*/ 0 h 91"/>
                <a:gd name="T60" fmla="*/ 12 w 25"/>
                <a:gd name="T61" fmla="*/ 1 h 91"/>
                <a:gd name="T62" fmla="*/ 14 w 25"/>
                <a:gd name="T63" fmla="*/ 4 h 91"/>
                <a:gd name="T64" fmla="*/ 14 w 25"/>
                <a:gd name="T65" fmla="*/ 4 h 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"/>
                <a:gd name="T100" fmla="*/ 0 h 91"/>
                <a:gd name="T101" fmla="*/ 25 w 25"/>
                <a:gd name="T102" fmla="*/ 91 h 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" h="91">
                  <a:moveTo>
                    <a:pt x="14" y="4"/>
                  </a:moveTo>
                  <a:lnTo>
                    <a:pt x="19" y="18"/>
                  </a:lnTo>
                  <a:lnTo>
                    <a:pt x="23" y="32"/>
                  </a:lnTo>
                  <a:lnTo>
                    <a:pt x="25" y="47"/>
                  </a:lnTo>
                  <a:lnTo>
                    <a:pt x="24" y="59"/>
                  </a:lnTo>
                  <a:lnTo>
                    <a:pt x="24" y="72"/>
                  </a:lnTo>
                  <a:lnTo>
                    <a:pt x="24" y="84"/>
                  </a:lnTo>
                  <a:lnTo>
                    <a:pt x="23" y="88"/>
                  </a:lnTo>
                  <a:lnTo>
                    <a:pt x="20" y="90"/>
                  </a:lnTo>
                  <a:lnTo>
                    <a:pt x="17" y="91"/>
                  </a:lnTo>
                  <a:lnTo>
                    <a:pt x="14" y="90"/>
                  </a:lnTo>
                  <a:lnTo>
                    <a:pt x="11" y="88"/>
                  </a:lnTo>
                  <a:lnTo>
                    <a:pt x="10" y="84"/>
                  </a:lnTo>
                  <a:lnTo>
                    <a:pt x="10" y="71"/>
                  </a:lnTo>
                  <a:lnTo>
                    <a:pt x="10" y="58"/>
                  </a:lnTo>
                  <a:lnTo>
                    <a:pt x="12" y="45"/>
                  </a:lnTo>
                  <a:lnTo>
                    <a:pt x="8" y="33"/>
                  </a:lnTo>
                  <a:lnTo>
                    <a:pt x="5" y="20"/>
                  </a:lnTo>
                  <a:lnTo>
                    <a:pt x="1" y="9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1"/>
                  </a:lnTo>
                  <a:lnTo>
                    <a:pt x="14" y="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64" name="Freeform 371"/>
            <p:cNvSpPr>
              <a:spLocks/>
            </p:cNvSpPr>
            <p:nvPr/>
          </p:nvSpPr>
          <p:spPr bwMode="auto">
            <a:xfrm>
              <a:off x="1483" y="1451"/>
              <a:ext cx="16" cy="90"/>
            </a:xfrm>
            <a:custGeom>
              <a:avLst/>
              <a:gdLst>
                <a:gd name="T0" fmla="*/ 16 w 16"/>
                <a:gd name="T1" fmla="*/ 7 h 90"/>
                <a:gd name="T2" fmla="*/ 16 w 16"/>
                <a:gd name="T3" fmla="*/ 32 h 90"/>
                <a:gd name="T4" fmla="*/ 16 w 16"/>
                <a:gd name="T5" fmla="*/ 56 h 90"/>
                <a:gd name="T6" fmla="*/ 15 w 16"/>
                <a:gd name="T7" fmla="*/ 81 h 90"/>
                <a:gd name="T8" fmla="*/ 15 w 16"/>
                <a:gd name="T9" fmla="*/ 81 h 90"/>
                <a:gd name="T10" fmla="*/ 15 w 16"/>
                <a:gd name="T11" fmla="*/ 83 h 90"/>
                <a:gd name="T12" fmla="*/ 13 w 16"/>
                <a:gd name="T13" fmla="*/ 84 h 90"/>
                <a:gd name="T14" fmla="*/ 13 w 16"/>
                <a:gd name="T15" fmla="*/ 86 h 90"/>
                <a:gd name="T16" fmla="*/ 13 w 16"/>
                <a:gd name="T17" fmla="*/ 86 h 90"/>
                <a:gd name="T18" fmla="*/ 10 w 16"/>
                <a:gd name="T19" fmla="*/ 89 h 90"/>
                <a:gd name="T20" fmla="*/ 7 w 16"/>
                <a:gd name="T21" fmla="*/ 90 h 90"/>
                <a:gd name="T22" fmla="*/ 3 w 16"/>
                <a:gd name="T23" fmla="*/ 89 h 90"/>
                <a:gd name="T24" fmla="*/ 3 w 16"/>
                <a:gd name="T25" fmla="*/ 89 h 90"/>
                <a:gd name="T26" fmla="*/ 1 w 16"/>
                <a:gd name="T27" fmla="*/ 87 h 90"/>
                <a:gd name="T28" fmla="*/ 0 w 16"/>
                <a:gd name="T29" fmla="*/ 83 h 90"/>
                <a:gd name="T30" fmla="*/ 0 w 16"/>
                <a:gd name="T31" fmla="*/ 80 h 90"/>
                <a:gd name="T32" fmla="*/ 0 w 16"/>
                <a:gd name="T33" fmla="*/ 80 h 90"/>
                <a:gd name="T34" fmla="*/ 1 w 16"/>
                <a:gd name="T35" fmla="*/ 78 h 90"/>
                <a:gd name="T36" fmla="*/ 2 w 16"/>
                <a:gd name="T37" fmla="*/ 77 h 90"/>
                <a:gd name="T38" fmla="*/ 2 w 16"/>
                <a:gd name="T39" fmla="*/ 76 h 90"/>
                <a:gd name="T40" fmla="*/ 2 w 16"/>
                <a:gd name="T41" fmla="*/ 76 h 90"/>
                <a:gd name="T42" fmla="*/ 2 w 16"/>
                <a:gd name="T43" fmla="*/ 53 h 90"/>
                <a:gd name="T44" fmla="*/ 2 w 16"/>
                <a:gd name="T45" fmla="*/ 30 h 90"/>
                <a:gd name="T46" fmla="*/ 3 w 16"/>
                <a:gd name="T47" fmla="*/ 7 h 90"/>
                <a:gd name="T48" fmla="*/ 3 w 16"/>
                <a:gd name="T49" fmla="*/ 7 h 90"/>
                <a:gd name="T50" fmla="*/ 3 w 16"/>
                <a:gd name="T51" fmla="*/ 3 h 90"/>
                <a:gd name="T52" fmla="*/ 6 w 16"/>
                <a:gd name="T53" fmla="*/ 1 h 90"/>
                <a:gd name="T54" fmla="*/ 9 w 16"/>
                <a:gd name="T55" fmla="*/ 0 h 90"/>
                <a:gd name="T56" fmla="*/ 9 w 16"/>
                <a:gd name="T57" fmla="*/ 0 h 90"/>
                <a:gd name="T58" fmla="*/ 13 w 16"/>
                <a:gd name="T59" fmla="*/ 1 h 90"/>
                <a:gd name="T60" fmla="*/ 15 w 16"/>
                <a:gd name="T61" fmla="*/ 3 h 90"/>
                <a:gd name="T62" fmla="*/ 16 w 16"/>
                <a:gd name="T63" fmla="*/ 7 h 90"/>
                <a:gd name="T64" fmla="*/ 16 w 16"/>
                <a:gd name="T65" fmla="*/ 7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6"/>
                <a:gd name="T100" fmla="*/ 0 h 90"/>
                <a:gd name="T101" fmla="*/ 16 w 16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6" h="90">
                  <a:moveTo>
                    <a:pt x="16" y="7"/>
                  </a:moveTo>
                  <a:lnTo>
                    <a:pt x="16" y="32"/>
                  </a:lnTo>
                  <a:lnTo>
                    <a:pt x="16" y="56"/>
                  </a:lnTo>
                  <a:lnTo>
                    <a:pt x="15" y="81"/>
                  </a:lnTo>
                  <a:lnTo>
                    <a:pt x="15" y="83"/>
                  </a:lnTo>
                  <a:lnTo>
                    <a:pt x="13" y="84"/>
                  </a:lnTo>
                  <a:lnTo>
                    <a:pt x="13" y="86"/>
                  </a:lnTo>
                  <a:lnTo>
                    <a:pt x="10" y="89"/>
                  </a:lnTo>
                  <a:lnTo>
                    <a:pt x="7" y="90"/>
                  </a:lnTo>
                  <a:lnTo>
                    <a:pt x="3" y="89"/>
                  </a:lnTo>
                  <a:lnTo>
                    <a:pt x="1" y="87"/>
                  </a:lnTo>
                  <a:lnTo>
                    <a:pt x="0" y="83"/>
                  </a:lnTo>
                  <a:lnTo>
                    <a:pt x="0" y="80"/>
                  </a:lnTo>
                  <a:lnTo>
                    <a:pt x="1" y="78"/>
                  </a:lnTo>
                  <a:lnTo>
                    <a:pt x="2" y="77"/>
                  </a:lnTo>
                  <a:lnTo>
                    <a:pt x="2" y="76"/>
                  </a:lnTo>
                  <a:lnTo>
                    <a:pt x="2" y="53"/>
                  </a:lnTo>
                  <a:lnTo>
                    <a:pt x="2" y="30"/>
                  </a:lnTo>
                  <a:lnTo>
                    <a:pt x="3" y="7"/>
                  </a:lnTo>
                  <a:lnTo>
                    <a:pt x="3" y="3"/>
                  </a:lnTo>
                  <a:lnTo>
                    <a:pt x="6" y="1"/>
                  </a:lnTo>
                  <a:lnTo>
                    <a:pt x="9" y="0"/>
                  </a:lnTo>
                  <a:lnTo>
                    <a:pt x="13" y="1"/>
                  </a:lnTo>
                  <a:lnTo>
                    <a:pt x="15" y="3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65" name="Freeform 372"/>
            <p:cNvSpPr>
              <a:spLocks/>
            </p:cNvSpPr>
            <p:nvPr/>
          </p:nvSpPr>
          <p:spPr bwMode="auto">
            <a:xfrm>
              <a:off x="1446" y="1443"/>
              <a:ext cx="26" cy="91"/>
            </a:xfrm>
            <a:custGeom>
              <a:avLst/>
              <a:gdLst>
                <a:gd name="T0" fmla="*/ 14 w 26"/>
                <a:gd name="T1" fmla="*/ 5 h 91"/>
                <a:gd name="T2" fmla="*/ 21 w 26"/>
                <a:gd name="T3" fmla="*/ 31 h 91"/>
                <a:gd name="T4" fmla="*/ 25 w 26"/>
                <a:gd name="T5" fmla="*/ 57 h 91"/>
                <a:gd name="T6" fmla="*/ 26 w 26"/>
                <a:gd name="T7" fmla="*/ 84 h 91"/>
                <a:gd name="T8" fmla="*/ 26 w 26"/>
                <a:gd name="T9" fmla="*/ 84 h 91"/>
                <a:gd name="T10" fmla="*/ 25 w 26"/>
                <a:gd name="T11" fmla="*/ 87 h 91"/>
                <a:gd name="T12" fmla="*/ 22 w 26"/>
                <a:gd name="T13" fmla="*/ 90 h 91"/>
                <a:gd name="T14" fmla="*/ 19 w 26"/>
                <a:gd name="T15" fmla="*/ 91 h 91"/>
                <a:gd name="T16" fmla="*/ 19 w 26"/>
                <a:gd name="T17" fmla="*/ 91 h 91"/>
                <a:gd name="T18" fmla="*/ 15 w 26"/>
                <a:gd name="T19" fmla="*/ 90 h 91"/>
                <a:gd name="T20" fmla="*/ 13 w 26"/>
                <a:gd name="T21" fmla="*/ 87 h 91"/>
                <a:gd name="T22" fmla="*/ 12 w 26"/>
                <a:gd name="T23" fmla="*/ 84 h 91"/>
                <a:gd name="T24" fmla="*/ 12 w 26"/>
                <a:gd name="T25" fmla="*/ 84 h 91"/>
                <a:gd name="T26" fmla="*/ 11 w 26"/>
                <a:gd name="T27" fmla="*/ 58 h 91"/>
                <a:gd name="T28" fmla="*/ 7 w 26"/>
                <a:gd name="T29" fmla="*/ 34 h 91"/>
                <a:gd name="T30" fmla="*/ 0 w 26"/>
                <a:gd name="T31" fmla="*/ 9 h 91"/>
                <a:gd name="T32" fmla="*/ 0 w 26"/>
                <a:gd name="T33" fmla="*/ 9 h 91"/>
                <a:gd name="T34" fmla="*/ 0 w 26"/>
                <a:gd name="T35" fmla="*/ 5 h 91"/>
                <a:gd name="T36" fmla="*/ 2 w 26"/>
                <a:gd name="T37" fmla="*/ 2 h 91"/>
                <a:gd name="T38" fmla="*/ 5 w 26"/>
                <a:gd name="T39" fmla="*/ 0 h 91"/>
                <a:gd name="T40" fmla="*/ 5 w 26"/>
                <a:gd name="T41" fmla="*/ 0 h 91"/>
                <a:gd name="T42" fmla="*/ 9 w 26"/>
                <a:gd name="T43" fmla="*/ 0 h 91"/>
                <a:gd name="T44" fmla="*/ 12 w 26"/>
                <a:gd name="T45" fmla="*/ 2 h 91"/>
                <a:gd name="T46" fmla="*/ 14 w 26"/>
                <a:gd name="T47" fmla="*/ 5 h 91"/>
                <a:gd name="T48" fmla="*/ 14 w 26"/>
                <a:gd name="T49" fmla="*/ 5 h 9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6"/>
                <a:gd name="T76" fmla="*/ 0 h 91"/>
                <a:gd name="T77" fmla="*/ 26 w 26"/>
                <a:gd name="T78" fmla="*/ 91 h 9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6" h="91">
                  <a:moveTo>
                    <a:pt x="14" y="5"/>
                  </a:moveTo>
                  <a:lnTo>
                    <a:pt x="21" y="31"/>
                  </a:lnTo>
                  <a:lnTo>
                    <a:pt x="25" y="57"/>
                  </a:lnTo>
                  <a:lnTo>
                    <a:pt x="26" y="84"/>
                  </a:lnTo>
                  <a:lnTo>
                    <a:pt x="25" y="87"/>
                  </a:lnTo>
                  <a:lnTo>
                    <a:pt x="22" y="90"/>
                  </a:lnTo>
                  <a:lnTo>
                    <a:pt x="19" y="91"/>
                  </a:lnTo>
                  <a:lnTo>
                    <a:pt x="15" y="90"/>
                  </a:lnTo>
                  <a:lnTo>
                    <a:pt x="13" y="87"/>
                  </a:lnTo>
                  <a:lnTo>
                    <a:pt x="12" y="84"/>
                  </a:lnTo>
                  <a:lnTo>
                    <a:pt x="11" y="58"/>
                  </a:lnTo>
                  <a:lnTo>
                    <a:pt x="7" y="34"/>
                  </a:lnTo>
                  <a:lnTo>
                    <a:pt x="0" y="9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66" name="Freeform 373"/>
            <p:cNvSpPr>
              <a:spLocks/>
            </p:cNvSpPr>
            <p:nvPr/>
          </p:nvSpPr>
          <p:spPr bwMode="auto">
            <a:xfrm>
              <a:off x="1433" y="1444"/>
              <a:ext cx="20" cy="89"/>
            </a:xfrm>
            <a:custGeom>
              <a:avLst/>
              <a:gdLst>
                <a:gd name="T0" fmla="*/ 17 w 20"/>
                <a:gd name="T1" fmla="*/ 10 h 89"/>
                <a:gd name="T2" fmla="*/ 16 w 20"/>
                <a:gd name="T3" fmla="*/ 11 h 89"/>
                <a:gd name="T4" fmla="*/ 16 w 20"/>
                <a:gd name="T5" fmla="*/ 12 h 89"/>
                <a:gd name="T6" fmla="*/ 16 w 20"/>
                <a:gd name="T7" fmla="*/ 13 h 89"/>
                <a:gd name="T8" fmla="*/ 16 w 20"/>
                <a:gd name="T9" fmla="*/ 13 h 89"/>
                <a:gd name="T10" fmla="*/ 17 w 20"/>
                <a:gd name="T11" fmla="*/ 21 h 89"/>
                <a:gd name="T12" fmla="*/ 18 w 20"/>
                <a:gd name="T13" fmla="*/ 30 h 89"/>
                <a:gd name="T14" fmla="*/ 19 w 20"/>
                <a:gd name="T15" fmla="*/ 38 h 89"/>
                <a:gd name="T16" fmla="*/ 19 w 20"/>
                <a:gd name="T17" fmla="*/ 38 h 89"/>
                <a:gd name="T18" fmla="*/ 20 w 20"/>
                <a:gd name="T19" fmla="*/ 46 h 89"/>
                <a:gd name="T20" fmla="*/ 20 w 20"/>
                <a:gd name="T21" fmla="*/ 54 h 89"/>
                <a:gd name="T22" fmla="*/ 19 w 20"/>
                <a:gd name="T23" fmla="*/ 63 h 89"/>
                <a:gd name="T24" fmla="*/ 19 w 20"/>
                <a:gd name="T25" fmla="*/ 63 h 89"/>
                <a:gd name="T26" fmla="*/ 18 w 20"/>
                <a:gd name="T27" fmla="*/ 71 h 89"/>
                <a:gd name="T28" fmla="*/ 15 w 20"/>
                <a:gd name="T29" fmla="*/ 78 h 89"/>
                <a:gd name="T30" fmla="*/ 13 w 20"/>
                <a:gd name="T31" fmla="*/ 85 h 89"/>
                <a:gd name="T32" fmla="*/ 13 w 20"/>
                <a:gd name="T33" fmla="*/ 85 h 89"/>
                <a:gd name="T34" fmla="*/ 11 w 20"/>
                <a:gd name="T35" fmla="*/ 88 h 89"/>
                <a:gd name="T36" fmla="*/ 8 w 20"/>
                <a:gd name="T37" fmla="*/ 89 h 89"/>
                <a:gd name="T38" fmla="*/ 5 w 20"/>
                <a:gd name="T39" fmla="*/ 89 h 89"/>
                <a:gd name="T40" fmla="*/ 5 w 20"/>
                <a:gd name="T41" fmla="*/ 89 h 89"/>
                <a:gd name="T42" fmla="*/ 2 w 20"/>
                <a:gd name="T43" fmla="*/ 86 h 89"/>
                <a:gd name="T44" fmla="*/ 0 w 20"/>
                <a:gd name="T45" fmla="*/ 83 h 89"/>
                <a:gd name="T46" fmla="*/ 1 w 20"/>
                <a:gd name="T47" fmla="*/ 80 h 89"/>
                <a:gd name="T48" fmla="*/ 1 w 20"/>
                <a:gd name="T49" fmla="*/ 80 h 89"/>
                <a:gd name="T50" fmla="*/ 4 w 20"/>
                <a:gd name="T51" fmla="*/ 67 h 89"/>
                <a:gd name="T52" fmla="*/ 6 w 20"/>
                <a:gd name="T53" fmla="*/ 54 h 89"/>
                <a:gd name="T54" fmla="*/ 6 w 20"/>
                <a:gd name="T55" fmla="*/ 42 h 89"/>
                <a:gd name="T56" fmla="*/ 6 w 20"/>
                <a:gd name="T57" fmla="*/ 42 h 89"/>
                <a:gd name="T58" fmla="*/ 5 w 20"/>
                <a:gd name="T59" fmla="*/ 33 h 89"/>
                <a:gd name="T60" fmla="*/ 3 w 20"/>
                <a:gd name="T61" fmla="*/ 25 h 89"/>
                <a:gd name="T62" fmla="*/ 2 w 20"/>
                <a:gd name="T63" fmla="*/ 16 h 89"/>
                <a:gd name="T64" fmla="*/ 2 w 20"/>
                <a:gd name="T65" fmla="*/ 16 h 89"/>
                <a:gd name="T66" fmla="*/ 2 w 20"/>
                <a:gd name="T67" fmla="*/ 11 h 89"/>
                <a:gd name="T68" fmla="*/ 3 w 20"/>
                <a:gd name="T69" fmla="*/ 7 h 89"/>
                <a:gd name="T70" fmla="*/ 5 w 20"/>
                <a:gd name="T71" fmla="*/ 3 h 89"/>
                <a:gd name="T72" fmla="*/ 5 w 20"/>
                <a:gd name="T73" fmla="*/ 3 h 89"/>
                <a:gd name="T74" fmla="*/ 7 w 20"/>
                <a:gd name="T75" fmla="*/ 1 h 89"/>
                <a:gd name="T76" fmla="*/ 10 w 20"/>
                <a:gd name="T77" fmla="*/ 0 h 89"/>
                <a:gd name="T78" fmla="*/ 14 w 20"/>
                <a:gd name="T79" fmla="*/ 1 h 89"/>
                <a:gd name="T80" fmla="*/ 14 w 20"/>
                <a:gd name="T81" fmla="*/ 1 h 89"/>
                <a:gd name="T82" fmla="*/ 17 w 20"/>
                <a:gd name="T83" fmla="*/ 3 h 89"/>
                <a:gd name="T84" fmla="*/ 18 w 20"/>
                <a:gd name="T85" fmla="*/ 6 h 89"/>
                <a:gd name="T86" fmla="*/ 17 w 20"/>
                <a:gd name="T87" fmla="*/ 10 h 89"/>
                <a:gd name="T88" fmla="*/ 17 w 20"/>
                <a:gd name="T89" fmla="*/ 10 h 8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0"/>
                <a:gd name="T136" fmla="*/ 0 h 89"/>
                <a:gd name="T137" fmla="*/ 20 w 20"/>
                <a:gd name="T138" fmla="*/ 89 h 8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0" h="89">
                  <a:moveTo>
                    <a:pt x="17" y="10"/>
                  </a:moveTo>
                  <a:lnTo>
                    <a:pt x="16" y="11"/>
                  </a:lnTo>
                  <a:lnTo>
                    <a:pt x="16" y="12"/>
                  </a:lnTo>
                  <a:lnTo>
                    <a:pt x="16" y="13"/>
                  </a:lnTo>
                  <a:lnTo>
                    <a:pt x="17" y="21"/>
                  </a:lnTo>
                  <a:lnTo>
                    <a:pt x="18" y="30"/>
                  </a:lnTo>
                  <a:lnTo>
                    <a:pt x="19" y="38"/>
                  </a:lnTo>
                  <a:lnTo>
                    <a:pt x="20" y="46"/>
                  </a:lnTo>
                  <a:lnTo>
                    <a:pt x="20" y="54"/>
                  </a:lnTo>
                  <a:lnTo>
                    <a:pt x="19" y="63"/>
                  </a:lnTo>
                  <a:lnTo>
                    <a:pt x="18" y="71"/>
                  </a:lnTo>
                  <a:lnTo>
                    <a:pt x="15" y="78"/>
                  </a:lnTo>
                  <a:lnTo>
                    <a:pt x="13" y="85"/>
                  </a:lnTo>
                  <a:lnTo>
                    <a:pt x="11" y="88"/>
                  </a:lnTo>
                  <a:lnTo>
                    <a:pt x="8" y="89"/>
                  </a:lnTo>
                  <a:lnTo>
                    <a:pt x="5" y="89"/>
                  </a:lnTo>
                  <a:lnTo>
                    <a:pt x="2" y="86"/>
                  </a:lnTo>
                  <a:lnTo>
                    <a:pt x="0" y="83"/>
                  </a:lnTo>
                  <a:lnTo>
                    <a:pt x="1" y="80"/>
                  </a:lnTo>
                  <a:lnTo>
                    <a:pt x="4" y="67"/>
                  </a:lnTo>
                  <a:lnTo>
                    <a:pt x="6" y="54"/>
                  </a:lnTo>
                  <a:lnTo>
                    <a:pt x="6" y="42"/>
                  </a:lnTo>
                  <a:lnTo>
                    <a:pt x="5" y="33"/>
                  </a:lnTo>
                  <a:lnTo>
                    <a:pt x="3" y="25"/>
                  </a:lnTo>
                  <a:lnTo>
                    <a:pt x="2" y="16"/>
                  </a:lnTo>
                  <a:lnTo>
                    <a:pt x="2" y="11"/>
                  </a:lnTo>
                  <a:lnTo>
                    <a:pt x="3" y="7"/>
                  </a:lnTo>
                  <a:lnTo>
                    <a:pt x="5" y="3"/>
                  </a:lnTo>
                  <a:lnTo>
                    <a:pt x="7" y="1"/>
                  </a:lnTo>
                  <a:lnTo>
                    <a:pt x="10" y="0"/>
                  </a:lnTo>
                  <a:lnTo>
                    <a:pt x="14" y="1"/>
                  </a:lnTo>
                  <a:lnTo>
                    <a:pt x="17" y="3"/>
                  </a:lnTo>
                  <a:lnTo>
                    <a:pt x="18" y="6"/>
                  </a:lnTo>
                  <a:lnTo>
                    <a:pt x="17" y="1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67" name="Freeform 374"/>
            <p:cNvSpPr>
              <a:spLocks/>
            </p:cNvSpPr>
            <p:nvPr/>
          </p:nvSpPr>
          <p:spPr bwMode="auto">
            <a:xfrm>
              <a:off x="1382" y="1447"/>
              <a:ext cx="22" cy="87"/>
            </a:xfrm>
            <a:custGeom>
              <a:avLst/>
              <a:gdLst>
                <a:gd name="T0" fmla="*/ 22 w 22"/>
                <a:gd name="T1" fmla="*/ 8 h 87"/>
                <a:gd name="T2" fmla="*/ 20 w 22"/>
                <a:gd name="T3" fmla="*/ 22 h 87"/>
                <a:gd name="T4" fmla="*/ 17 w 22"/>
                <a:gd name="T5" fmla="*/ 36 h 87"/>
                <a:gd name="T6" fmla="*/ 13 w 22"/>
                <a:gd name="T7" fmla="*/ 49 h 87"/>
                <a:gd name="T8" fmla="*/ 13 w 22"/>
                <a:gd name="T9" fmla="*/ 49 h 87"/>
                <a:gd name="T10" fmla="*/ 14 w 22"/>
                <a:gd name="T11" fmla="*/ 60 h 87"/>
                <a:gd name="T12" fmla="*/ 16 w 22"/>
                <a:gd name="T13" fmla="*/ 71 h 87"/>
                <a:gd name="T14" fmla="*/ 17 w 22"/>
                <a:gd name="T15" fmla="*/ 81 h 87"/>
                <a:gd name="T16" fmla="*/ 17 w 22"/>
                <a:gd name="T17" fmla="*/ 81 h 87"/>
                <a:gd name="T18" fmla="*/ 16 w 22"/>
                <a:gd name="T19" fmla="*/ 84 h 87"/>
                <a:gd name="T20" fmla="*/ 13 w 22"/>
                <a:gd name="T21" fmla="*/ 87 h 87"/>
                <a:gd name="T22" fmla="*/ 9 w 22"/>
                <a:gd name="T23" fmla="*/ 87 h 87"/>
                <a:gd name="T24" fmla="*/ 9 w 22"/>
                <a:gd name="T25" fmla="*/ 87 h 87"/>
                <a:gd name="T26" fmla="*/ 6 w 22"/>
                <a:gd name="T27" fmla="*/ 86 h 87"/>
                <a:gd name="T28" fmla="*/ 4 w 22"/>
                <a:gd name="T29" fmla="*/ 83 h 87"/>
                <a:gd name="T30" fmla="*/ 3 w 22"/>
                <a:gd name="T31" fmla="*/ 80 h 87"/>
                <a:gd name="T32" fmla="*/ 3 w 22"/>
                <a:gd name="T33" fmla="*/ 80 h 87"/>
                <a:gd name="T34" fmla="*/ 2 w 22"/>
                <a:gd name="T35" fmla="*/ 73 h 87"/>
                <a:gd name="T36" fmla="*/ 1 w 22"/>
                <a:gd name="T37" fmla="*/ 66 h 87"/>
                <a:gd name="T38" fmla="*/ 0 w 22"/>
                <a:gd name="T39" fmla="*/ 60 h 87"/>
                <a:gd name="T40" fmla="*/ 0 w 22"/>
                <a:gd name="T41" fmla="*/ 60 h 87"/>
                <a:gd name="T42" fmla="*/ 1 w 22"/>
                <a:gd name="T43" fmla="*/ 41 h 87"/>
                <a:gd name="T44" fmla="*/ 5 w 22"/>
                <a:gd name="T45" fmla="*/ 24 h 87"/>
                <a:gd name="T46" fmla="*/ 8 w 22"/>
                <a:gd name="T47" fmla="*/ 6 h 87"/>
                <a:gd name="T48" fmla="*/ 8 w 22"/>
                <a:gd name="T49" fmla="*/ 6 h 87"/>
                <a:gd name="T50" fmla="*/ 10 w 22"/>
                <a:gd name="T51" fmla="*/ 2 h 87"/>
                <a:gd name="T52" fmla="*/ 12 w 22"/>
                <a:gd name="T53" fmla="*/ 0 h 87"/>
                <a:gd name="T54" fmla="*/ 16 w 22"/>
                <a:gd name="T55" fmla="*/ 0 h 87"/>
                <a:gd name="T56" fmla="*/ 16 w 22"/>
                <a:gd name="T57" fmla="*/ 0 h 87"/>
                <a:gd name="T58" fmla="*/ 20 w 22"/>
                <a:gd name="T59" fmla="*/ 1 h 87"/>
                <a:gd name="T60" fmla="*/ 22 w 22"/>
                <a:gd name="T61" fmla="*/ 4 h 87"/>
                <a:gd name="T62" fmla="*/ 22 w 22"/>
                <a:gd name="T63" fmla="*/ 8 h 87"/>
                <a:gd name="T64" fmla="*/ 22 w 22"/>
                <a:gd name="T65" fmla="*/ 8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"/>
                <a:gd name="T100" fmla="*/ 0 h 87"/>
                <a:gd name="T101" fmla="*/ 22 w 22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" h="87">
                  <a:moveTo>
                    <a:pt x="22" y="8"/>
                  </a:moveTo>
                  <a:lnTo>
                    <a:pt x="20" y="22"/>
                  </a:lnTo>
                  <a:lnTo>
                    <a:pt x="17" y="36"/>
                  </a:lnTo>
                  <a:lnTo>
                    <a:pt x="13" y="49"/>
                  </a:lnTo>
                  <a:lnTo>
                    <a:pt x="14" y="60"/>
                  </a:lnTo>
                  <a:lnTo>
                    <a:pt x="16" y="71"/>
                  </a:lnTo>
                  <a:lnTo>
                    <a:pt x="17" y="81"/>
                  </a:lnTo>
                  <a:lnTo>
                    <a:pt x="16" y="84"/>
                  </a:lnTo>
                  <a:lnTo>
                    <a:pt x="13" y="87"/>
                  </a:lnTo>
                  <a:lnTo>
                    <a:pt x="9" y="87"/>
                  </a:lnTo>
                  <a:lnTo>
                    <a:pt x="6" y="86"/>
                  </a:lnTo>
                  <a:lnTo>
                    <a:pt x="4" y="83"/>
                  </a:lnTo>
                  <a:lnTo>
                    <a:pt x="3" y="80"/>
                  </a:lnTo>
                  <a:lnTo>
                    <a:pt x="2" y="73"/>
                  </a:lnTo>
                  <a:lnTo>
                    <a:pt x="1" y="66"/>
                  </a:lnTo>
                  <a:lnTo>
                    <a:pt x="0" y="60"/>
                  </a:lnTo>
                  <a:lnTo>
                    <a:pt x="1" y="41"/>
                  </a:lnTo>
                  <a:lnTo>
                    <a:pt x="5" y="24"/>
                  </a:lnTo>
                  <a:lnTo>
                    <a:pt x="8" y="6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1"/>
                  </a:lnTo>
                  <a:lnTo>
                    <a:pt x="22" y="4"/>
                  </a:lnTo>
                  <a:lnTo>
                    <a:pt x="22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68" name="Freeform 375"/>
            <p:cNvSpPr>
              <a:spLocks/>
            </p:cNvSpPr>
            <p:nvPr/>
          </p:nvSpPr>
          <p:spPr bwMode="auto">
            <a:xfrm>
              <a:off x="1354" y="1459"/>
              <a:ext cx="19" cy="84"/>
            </a:xfrm>
            <a:custGeom>
              <a:avLst/>
              <a:gdLst>
                <a:gd name="T0" fmla="*/ 14 w 19"/>
                <a:gd name="T1" fmla="*/ 6 h 84"/>
                <a:gd name="T2" fmla="*/ 15 w 19"/>
                <a:gd name="T3" fmla="*/ 18 h 84"/>
                <a:gd name="T4" fmla="*/ 16 w 19"/>
                <a:gd name="T5" fmla="*/ 29 h 84"/>
                <a:gd name="T6" fmla="*/ 15 w 19"/>
                <a:gd name="T7" fmla="*/ 40 h 84"/>
                <a:gd name="T8" fmla="*/ 15 w 19"/>
                <a:gd name="T9" fmla="*/ 40 h 84"/>
                <a:gd name="T10" fmla="*/ 15 w 19"/>
                <a:gd name="T11" fmla="*/ 50 h 84"/>
                <a:gd name="T12" fmla="*/ 15 w 19"/>
                <a:gd name="T13" fmla="*/ 61 h 84"/>
                <a:gd name="T14" fmla="*/ 16 w 19"/>
                <a:gd name="T15" fmla="*/ 71 h 84"/>
                <a:gd name="T16" fmla="*/ 16 w 19"/>
                <a:gd name="T17" fmla="*/ 71 h 84"/>
                <a:gd name="T18" fmla="*/ 17 w 19"/>
                <a:gd name="T19" fmla="*/ 72 h 84"/>
                <a:gd name="T20" fmla="*/ 17 w 19"/>
                <a:gd name="T21" fmla="*/ 72 h 84"/>
                <a:gd name="T22" fmla="*/ 18 w 19"/>
                <a:gd name="T23" fmla="*/ 73 h 84"/>
                <a:gd name="T24" fmla="*/ 18 w 19"/>
                <a:gd name="T25" fmla="*/ 73 h 84"/>
                <a:gd name="T26" fmla="*/ 18 w 19"/>
                <a:gd name="T27" fmla="*/ 73 h 84"/>
                <a:gd name="T28" fmla="*/ 18 w 19"/>
                <a:gd name="T29" fmla="*/ 73 h 84"/>
                <a:gd name="T30" fmla="*/ 18 w 19"/>
                <a:gd name="T31" fmla="*/ 73 h 84"/>
                <a:gd name="T32" fmla="*/ 18 w 19"/>
                <a:gd name="T33" fmla="*/ 73 h 84"/>
                <a:gd name="T34" fmla="*/ 19 w 19"/>
                <a:gd name="T35" fmla="*/ 76 h 84"/>
                <a:gd name="T36" fmla="*/ 18 w 19"/>
                <a:gd name="T37" fmla="*/ 80 h 84"/>
                <a:gd name="T38" fmla="*/ 16 w 19"/>
                <a:gd name="T39" fmla="*/ 82 h 84"/>
                <a:gd name="T40" fmla="*/ 16 w 19"/>
                <a:gd name="T41" fmla="*/ 82 h 84"/>
                <a:gd name="T42" fmla="*/ 12 w 19"/>
                <a:gd name="T43" fmla="*/ 84 h 84"/>
                <a:gd name="T44" fmla="*/ 9 w 19"/>
                <a:gd name="T45" fmla="*/ 83 h 84"/>
                <a:gd name="T46" fmla="*/ 6 w 19"/>
                <a:gd name="T47" fmla="*/ 80 h 84"/>
                <a:gd name="T48" fmla="*/ 6 w 19"/>
                <a:gd name="T49" fmla="*/ 80 h 84"/>
                <a:gd name="T50" fmla="*/ 4 w 19"/>
                <a:gd name="T51" fmla="*/ 77 h 84"/>
                <a:gd name="T52" fmla="*/ 3 w 19"/>
                <a:gd name="T53" fmla="*/ 75 h 84"/>
                <a:gd name="T54" fmla="*/ 2 w 19"/>
                <a:gd name="T55" fmla="*/ 72 h 84"/>
                <a:gd name="T56" fmla="*/ 2 w 19"/>
                <a:gd name="T57" fmla="*/ 72 h 84"/>
                <a:gd name="T58" fmla="*/ 1 w 19"/>
                <a:gd name="T59" fmla="*/ 50 h 84"/>
                <a:gd name="T60" fmla="*/ 1 w 19"/>
                <a:gd name="T61" fmla="*/ 29 h 84"/>
                <a:gd name="T62" fmla="*/ 0 w 19"/>
                <a:gd name="T63" fmla="*/ 8 h 84"/>
                <a:gd name="T64" fmla="*/ 0 w 19"/>
                <a:gd name="T65" fmla="*/ 8 h 84"/>
                <a:gd name="T66" fmla="*/ 1 w 19"/>
                <a:gd name="T67" fmla="*/ 4 h 84"/>
                <a:gd name="T68" fmla="*/ 3 w 19"/>
                <a:gd name="T69" fmla="*/ 1 h 84"/>
                <a:gd name="T70" fmla="*/ 7 w 19"/>
                <a:gd name="T71" fmla="*/ 0 h 84"/>
                <a:gd name="T72" fmla="*/ 7 w 19"/>
                <a:gd name="T73" fmla="*/ 0 h 84"/>
                <a:gd name="T74" fmla="*/ 11 w 19"/>
                <a:gd name="T75" fmla="*/ 1 h 84"/>
                <a:gd name="T76" fmla="*/ 13 w 19"/>
                <a:gd name="T77" fmla="*/ 3 h 84"/>
                <a:gd name="T78" fmla="*/ 14 w 19"/>
                <a:gd name="T79" fmla="*/ 6 h 84"/>
                <a:gd name="T80" fmla="*/ 14 w 19"/>
                <a:gd name="T81" fmla="*/ 6 h 8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9"/>
                <a:gd name="T124" fmla="*/ 0 h 84"/>
                <a:gd name="T125" fmla="*/ 19 w 19"/>
                <a:gd name="T126" fmla="*/ 84 h 8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9" h="84">
                  <a:moveTo>
                    <a:pt x="14" y="6"/>
                  </a:moveTo>
                  <a:lnTo>
                    <a:pt x="15" y="18"/>
                  </a:lnTo>
                  <a:lnTo>
                    <a:pt x="16" y="29"/>
                  </a:lnTo>
                  <a:lnTo>
                    <a:pt x="15" y="40"/>
                  </a:lnTo>
                  <a:lnTo>
                    <a:pt x="15" y="50"/>
                  </a:lnTo>
                  <a:lnTo>
                    <a:pt x="15" y="61"/>
                  </a:lnTo>
                  <a:lnTo>
                    <a:pt x="16" y="71"/>
                  </a:lnTo>
                  <a:lnTo>
                    <a:pt x="17" y="72"/>
                  </a:lnTo>
                  <a:lnTo>
                    <a:pt x="18" y="73"/>
                  </a:lnTo>
                  <a:lnTo>
                    <a:pt x="19" y="76"/>
                  </a:lnTo>
                  <a:lnTo>
                    <a:pt x="18" y="80"/>
                  </a:lnTo>
                  <a:lnTo>
                    <a:pt x="16" y="82"/>
                  </a:lnTo>
                  <a:lnTo>
                    <a:pt x="12" y="84"/>
                  </a:lnTo>
                  <a:lnTo>
                    <a:pt x="9" y="83"/>
                  </a:lnTo>
                  <a:lnTo>
                    <a:pt x="6" y="80"/>
                  </a:lnTo>
                  <a:lnTo>
                    <a:pt x="4" y="77"/>
                  </a:lnTo>
                  <a:lnTo>
                    <a:pt x="3" y="75"/>
                  </a:lnTo>
                  <a:lnTo>
                    <a:pt x="2" y="72"/>
                  </a:lnTo>
                  <a:lnTo>
                    <a:pt x="1" y="50"/>
                  </a:lnTo>
                  <a:lnTo>
                    <a:pt x="1" y="29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7" y="0"/>
                  </a:lnTo>
                  <a:lnTo>
                    <a:pt x="11" y="1"/>
                  </a:lnTo>
                  <a:lnTo>
                    <a:pt x="13" y="3"/>
                  </a:lnTo>
                  <a:lnTo>
                    <a:pt x="14" y="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69" name="Freeform 376"/>
            <p:cNvSpPr>
              <a:spLocks/>
            </p:cNvSpPr>
            <p:nvPr/>
          </p:nvSpPr>
          <p:spPr bwMode="auto">
            <a:xfrm>
              <a:off x="1329" y="1448"/>
              <a:ext cx="23" cy="86"/>
            </a:xfrm>
            <a:custGeom>
              <a:avLst/>
              <a:gdLst>
                <a:gd name="T0" fmla="*/ 23 w 23"/>
                <a:gd name="T1" fmla="*/ 7 h 86"/>
                <a:gd name="T2" fmla="*/ 22 w 23"/>
                <a:gd name="T3" fmla="*/ 27 h 86"/>
                <a:gd name="T4" fmla="*/ 20 w 23"/>
                <a:gd name="T5" fmla="*/ 47 h 86"/>
                <a:gd name="T6" fmla="*/ 14 w 23"/>
                <a:gd name="T7" fmla="*/ 66 h 86"/>
                <a:gd name="T8" fmla="*/ 14 w 23"/>
                <a:gd name="T9" fmla="*/ 66 h 86"/>
                <a:gd name="T10" fmla="*/ 13 w 23"/>
                <a:gd name="T11" fmla="*/ 70 h 86"/>
                <a:gd name="T12" fmla="*/ 13 w 23"/>
                <a:gd name="T13" fmla="*/ 75 h 86"/>
                <a:gd name="T14" fmla="*/ 13 w 23"/>
                <a:gd name="T15" fmla="*/ 79 h 86"/>
                <a:gd name="T16" fmla="*/ 13 w 23"/>
                <a:gd name="T17" fmla="*/ 79 h 86"/>
                <a:gd name="T18" fmla="*/ 12 w 23"/>
                <a:gd name="T19" fmla="*/ 83 h 86"/>
                <a:gd name="T20" fmla="*/ 10 w 23"/>
                <a:gd name="T21" fmla="*/ 85 h 86"/>
                <a:gd name="T22" fmla="*/ 6 w 23"/>
                <a:gd name="T23" fmla="*/ 86 h 86"/>
                <a:gd name="T24" fmla="*/ 6 w 23"/>
                <a:gd name="T25" fmla="*/ 86 h 86"/>
                <a:gd name="T26" fmla="*/ 3 w 23"/>
                <a:gd name="T27" fmla="*/ 85 h 86"/>
                <a:gd name="T28" fmla="*/ 1 w 23"/>
                <a:gd name="T29" fmla="*/ 83 h 86"/>
                <a:gd name="T30" fmla="*/ 0 w 23"/>
                <a:gd name="T31" fmla="*/ 79 h 86"/>
                <a:gd name="T32" fmla="*/ 0 w 23"/>
                <a:gd name="T33" fmla="*/ 79 h 86"/>
                <a:gd name="T34" fmla="*/ 0 w 23"/>
                <a:gd name="T35" fmla="*/ 69 h 86"/>
                <a:gd name="T36" fmla="*/ 3 w 23"/>
                <a:gd name="T37" fmla="*/ 59 h 86"/>
                <a:gd name="T38" fmla="*/ 5 w 23"/>
                <a:gd name="T39" fmla="*/ 48 h 86"/>
                <a:gd name="T40" fmla="*/ 5 w 23"/>
                <a:gd name="T41" fmla="*/ 48 h 86"/>
                <a:gd name="T42" fmla="*/ 8 w 23"/>
                <a:gd name="T43" fmla="*/ 34 h 86"/>
                <a:gd name="T44" fmla="*/ 9 w 23"/>
                <a:gd name="T45" fmla="*/ 21 h 86"/>
                <a:gd name="T46" fmla="*/ 9 w 23"/>
                <a:gd name="T47" fmla="*/ 7 h 86"/>
                <a:gd name="T48" fmla="*/ 9 w 23"/>
                <a:gd name="T49" fmla="*/ 7 h 86"/>
                <a:gd name="T50" fmla="*/ 10 w 23"/>
                <a:gd name="T51" fmla="*/ 3 h 86"/>
                <a:gd name="T52" fmla="*/ 12 w 23"/>
                <a:gd name="T53" fmla="*/ 1 h 86"/>
                <a:gd name="T54" fmla="*/ 16 w 23"/>
                <a:gd name="T55" fmla="*/ 0 h 86"/>
                <a:gd name="T56" fmla="*/ 16 w 23"/>
                <a:gd name="T57" fmla="*/ 0 h 86"/>
                <a:gd name="T58" fmla="*/ 19 w 23"/>
                <a:gd name="T59" fmla="*/ 1 h 86"/>
                <a:gd name="T60" fmla="*/ 22 w 23"/>
                <a:gd name="T61" fmla="*/ 3 h 86"/>
                <a:gd name="T62" fmla="*/ 23 w 23"/>
                <a:gd name="T63" fmla="*/ 7 h 86"/>
                <a:gd name="T64" fmla="*/ 23 w 23"/>
                <a:gd name="T65" fmla="*/ 7 h 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"/>
                <a:gd name="T100" fmla="*/ 0 h 86"/>
                <a:gd name="T101" fmla="*/ 23 w 23"/>
                <a:gd name="T102" fmla="*/ 86 h 8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" h="86">
                  <a:moveTo>
                    <a:pt x="23" y="7"/>
                  </a:moveTo>
                  <a:lnTo>
                    <a:pt x="22" y="27"/>
                  </a:lnTo>
                  <a:lnTo>
                    <a:pt x="20" y="47"/>
                  </a:lnTo>
                  <a:lnTo>
                    <a:pt x="14" y="66"/>
                  </a:lnTo>
                  <a:lnTo>
                    <a:pt x="13" y="70"/>
                  </a:lnTo>
                  <a:lnTo>
                    <a:pt x="13" y="75"/>
                  </a:lnTo>
                  <a:lnTo>
                    <a:pt x="13" y="79"/>
                  </a:lnTo>
                  <a:lnTo>
                    <a:pt x="12" y="83"/>
                  </a:lnTo>
                  <a:lnTo>
                    <a:pt x="10" y="85"/>
                  </a:lnTo>
                  <a:lnTo>
                    <a:pt x="6" y="86"/>
                  </a:lnTo>
                  <a:lnTo>
                    <a:pt x="3" y="85"/>
                  </a:lnTo>
                  <a:lnTo>
                    <a:pt x="1" y="83"/>
                  </a:lnTo>
                  <a:lnTo>
                    <a:pt x="0" y="79"/>
                  </a:lnTo>
                  <a:lnTo>
                    <a:pt x="0" y="69"/>
                  </a:lnTo>
                  <a:lnTo>
                    <a:pt x="3" y="59"/>
                  </a:lnTo>
                  <a:lnTo>
                    <a:pt x="5" y="48"/>
                  </a:lnTo>
                  <a:lnTo>
                    <a:pt x="8" y="34"/>
                  </a:lnTo>
                  <a:lnTo>
                    <a:pt x="9" y="21"/>
                  </a:lnTo>
                  <a:lnTo>
                    <a:pt x="9" y="7"/>
                  </a:lnTo>
                  <a:lnTo>
                    <a:pt x="10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19" y="1"/>
                  </a:lnTo>
                  <a:lnTo>
                    <a:pt x="22" y="3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70" name="Freeform 377"/>
            <p:cNvSpPr>
              <a:spLocks/>
            </p:cNvSpPr>
            <p:nvPr/>
          </p:nvSpPr>
          <p:spPr bwMode="auto">
            <a:xfrm>
              <a:off x="1404" y="1455"/>
              <a:ext cx="22" cy="90"/>
            </a:xfrm>
            <a:custGeom>
              <a:avLst/>
              <a:gdLst>
                <a:gd name="T0" fmla="*/ 11 w 22"/>
                <a:gd name="T1" fmla="*/ 2 h 90"/>
                <a:gd name="T2" fmla="*/ 17 w 22"/>
                <a:gd name="T3" fmla="*/ 14 h 90"/>
                <a:gd name="T4" fmla="*/ 18 w 22"/>
                <a:gd name="T5" fmla="*/ 27 h 90"/>
                <a:gd name="T6" fmla="*/ 17 w 22"/>
                <a:gd name="T7" fmla="*/ 40 h 90"/>
                <a:gd name="T8" fmla="*/ 17 w 22"/>
                <a:gd name="T9" fmla="*/ 40 h 90"/>
                <a:gd name="T10" fmla="*/ 17 w 22"/>
                <a:gd name="T11" fmla="*/ 46 h 90"/>
                <a:gd name="T12" fmla="*/ 17 w 22"/>
                <a:gd name="T13" fmla="*/ 52 h 90"/>
                <a:gd name="T14" fmla="*/ 19 w 22"/>
                <a:gd name="T15" fmla="*/ 58 h 90"/>
                <a:gd name="T16" fmla="*/ 19 w 22"/>
                <a:gd name="T17" fmla="*/ 58 h 90"/>
                <a:gd name="T18" fmla="*/ 20 w 22"/>
                <a:gd name="T19" fmla="*/ 66 h 90"/>
                <a:gd name="T20" fmla="*/ 21 w 22"/>
                <a:gd name="T21" fmla="*/ 74 h 90"/>
                <a:gd name="T22" fmla="*/ 22 w 22"/>
                <a:gd name="T23" fmla="*/ 82 h 90"/>
                <a:gd name="T24" fmla="*/ 22 w 22"/>
                <a:gd name="T25" fmla="*/ 82 h 90"/>
                <a:gd name="T26" fmla="*/ 21 w 22"/>
                <a:gd name="T27" fmla="*/ 85 h 90"/>
                <a:gd name="T28" fmla="*/ 19 w 22"/>
                <a:gd name="T29" fmla="*/ 89 h 90"/>
                <a:gd name="T30" fmla="*/ 15 w 22"/>
                <a:gd name="T31" fmla="*/ 90 h 90"/>
                <a:gd name="T32" fmla="*/ 15 w 22"/>
                <a:gd name="T33" fmla="*/ 90 h 90"/>
                <a:gd name="T34" fmla="*/ 12 w 22"/>
                <a:gd name="T35" fmla="*/ 89 h 90"/>
                <a:gd name="T36" fmla="*/ 9 w 22"/>
                <a:gd name="T37" fmla="*/ 86 h 90"/>
                <a:gd name="T38" fmla="*/ 8 w 22"/>
                <a:gd name="T39" fmla="*/ 83 h 90"/>
                <a:gd name="T40" fmla="*/ 8 w 22"/>
                <a:gd name="T41" fmla="*/ 83 h 90"/>
                <a:gd name="T42" fmla="*/ 8 w 22"/>
                <a:gd name="T43" fmla="*/ 74 h 90"/>
                <a:gd name="T44" fmla="*/ 6 w 22"/>
                <a:gd name="T45" fmla="*/ 66 h 90"/>
                <a:gd name="T46" fmla="*/ 5 w 22"/>
                <a:gd name="T47" fmla="*/ 58 h 90"/>
                <a:gd name="T48" fmla="*/ 5 w 22"/>
                <a:gd name="T49" fmla="*/ 58 h 90"/>
                <a:gd name="T50" fmla="*/ 4 w 22"/>
                <a:gd name="T51" fmla="*/ 48 h 90"/>
                <a:gd name="T52" fmla="*/ 4 w 22"/>
                <a:gd name="T53" fmla="*/ 40 h 90"/>
                <a:gd name="T54" fmla="*/ 4 w 22"/>
                <a:gd name="T55" fmla="*/ 31 h 90"/>
                <a:gd name="T56" fmla="*/ 4 w 22"/>
                <a:gd name="T57" fmla="*/ 31 h 90"/>
                <a:gd name="T58" fmla="*/ 5 w 22"/>
                <a:gd name="T59" fmla="*/ 24 h 90"/>
                <a:gd name="T60" fmla="*/ 4 w 22"/>
                <a:gd name="T61" fmla="*/ 18 h 90"/>
                <a:gd name="T62" fmla="*/ 1 w 22"/>
                <a:gd name="T63" fmla="*/ 12 h 90"/>
                <a:gd name="T64" fmla="*/ 1 w 22"/>
                <a:gd name="T65" fmla="*/ 12 h 90"/>
                <a:gd name="T66" fmla="*/ 0 w 22"/>
                <a:gd name="T67" fmla="*/ 8 h 90"/>
                <a:gd name="T68" fmla="*/ 0 w 22"/>
                <a:gd name="T69" fmla="*/ 5 h 90"/>
                <a:gd name="T70" fmla="*/ 2 w 22"/>
                <a:gd name="T71" fmla="*/ 2 h 90"/>
                <a:gd name="T72" fmla="*/ 2 w 22"/>
                <a:gd name="T73" fmla="*/ 2 h 90"/>
                <a:gd name="T74" fmla="*/ 5 w 22"/>
                <a:gd name="T75" fmla="*/ 0 h 90"/>
                <a:gd name="T76" fmla="*/ 8 w 22"/>
                <a:gd name="T77" fmla="*/ 0 h 90"/>
                <a:gd name="T78" fmla="*/ 11 w 22"/>
                <a:gd name="T79" fmla="*/ 2 h 90"/>
                <a:gd name="T80" fmla="*/ 11 w 22"/>
                <a:gd name="T81" fmla="*/ 2 h 9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2"/>
                <a:gd name="T124" fmla="*/ 0 h 90"/>
                <a:gd name="T125" fmla="*/ 22 w 22"/>
                <a:gd name="T126" fmla="*/ 90 h 9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2" h="90">
                  <a:moveTo>
                    <a:pt x="11" y="2"/>
                  </a:moveTo>
                  <a:lnTo>
                    <a:pt x="17" y="14"/>
                  </a:lnTo>
                  <a:lnTo>
                    <a:pt x="18" y="27"/>
                  </a:lnTo>
                  <a:lnTo>
                    <a:pt x="17" y="40"/>
                  </a:lnTo>
                  <a:lnTo>
                    <a:pt x="17" y="46"/>
                  </a:lnTo>
                  <a:lnTo>
                    <a:pt x="17" y="52"/>
                  </a:lnTo>
                  <a:lnTo>
                    <a:pt x="19" y="58"/>
                  </a:lnTo>
                  <a:lnTo>
                    <a:pt x="20" y="66"/>
                  </a:lnTo>
                  <a:lnTo>
                    <a:pt x="21" y="74"/>
                  </a:lnTo>
                  <a:lnTo>
                    <a:pt x="22" y="82"/>
                  </a:lnTo>
                  <a:lnTo>
                    <a:pt x="21" y="85"/>
                  </a:lnTo>
                  <a:lnTo>
                    <a:pt x="19" y="89"/>
                  </a:lnTo>
                  <a:lnTo>
                    <a:pt x="15" y="90"/>
                  </a:lnTo>
                  <a:lnTo>
                    <a:pt x="12" y="89"/>
                  </a:lnTo>
                  <a:lnTo>
                    <a:pt x="9" y="86"/>
                  </a:lnTo>
                  <a:lnTo>
                    <a:pt x="8" y="83"/>
                  </a:lnTo>
                  <a:lnTo>
                    <a:pt x="8" y="74"/>
                  </a:lnTo>
                  <a:lnTo>
                    <a:pt x="6" y="66"/>
                  </a:lnTo>
                  <a:lnTo>
                    <a:pt x="5" y="58"/>
                  </a:lnTo>
                  <a:lnTo>
                    <a:pt x="4" y="48"/>
                  </a:lnTo>
                  <a:lnTo>
                    <a:pt x="4" y="40"/>
                  </a:lnTo>
                  <a:lnTo>
                    <a:pt x="4" y="31"/>
                  </a:lnTo>
                  <a:lnTo>
                    <a:pt x="5" y="24"/>
                  </a:lnTo>
                  <a:lnTo>
                    <a:pt x="4" y="18"/>
                  </a:lnTo>
                  <a:lnTo>
                    <a:pt x="1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1" y="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71" name="Freeform 378"/>
            <p:cNvSpPr>
              <a:spLocks/>
            </p:cNvSpPr>
            <p:nvPr/>
          </p:nvSpPr>
          <p:spPr bwMode="auto">
            <a:xfrm>
              <a:off x="1620" y="1417"/>
              <a:ext cx="48" cy="48"/>
            </a:xfrm>
            <a:custGeom>
              <a:avLst/>
              <a:gdLst>
                <a:gd name="T0" fmla="*/ 24 w 48"/>
                <a:gd name="T1" fmla="*/ 48 h 48"/>
                <a:gd name="T2" fmla="*/ 12 w 48"/>
                <a:gd name="T3" fmla="*/ 45 h 48"/>
                <a:gd name="T4" fmla="*/ 3 w 48"/>
                <a:gd name="T5" fmla="*/ 36 h 48"/>
                <a:gd name="T6" fmla="*/ 0 w 48"/>
                <a:gd name="T7" fmla="*/ 24 h 48"/>
                <a:gd name="T8" fmla="*/ 0 w 48"/>
                <a:gd name="T9" fmla="*/ 24 h 48"/>
                <a:gd name="T10" fmla="*/ 3 w 48"/>
                <a:gd name="T11" fmla="*/ 12 h 48"/>
                <a:gd name="T12" fmla="*/ 12 w 48"/>
                <a:gd name="T13" fmla="*/ 3 h 48"/>
                <a:gd name="T14" fmla="*/ 24 w 48"/>
                <a:gd name="T15" fmla="*/ 0 h 48"/>
                <a:gd name="T16" fmla="*/ 24 w 48"/>
                <a:gd name="T17" fmla="*/ 0 h 48"/>
                <a:gd name="T18" fmla="*/ 36 w 48"/>
                <a:gd name="T19" fmla="*/ 3 h 48"/>
                <a:gd name="T20" fmla="*/ 45 w 48"/>
                <a:gd name="T21" fmla="*/ 12 h 48"/>
                <a:gd name="T22" fmla="*/ 48 w 48"/>
                <a:gd name="T23" fmla="*/ 24 h 48"/>
                <a:gd name="T24" fmla="*/ 48 w 48"/>
                <a:gd name="T25" fmla="*/ 24 h 48"/>
                <a:gd name="T26" fmla="*/ 45 w 48"/>
                <a:gd name="T27" fmla="*/ 36 h 48"/>
                <a:gd name="T28" fmla="*/ 36 w 48"/>
                <a:gd name="T29" fmla="*/ 45 h 48"/>
                <a:gd name="T30" fmla="*/ 24 w 48"/>
                <a:gd name="T31" fmla="*/ 48 h 48"/>
                <a:gd name="T32" fmla="*/ 24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48"/>
                  </a:moveTo>
                  <a:lnTo>
                    <a:pt x="12" y="45"/>
                  </a:lnTo>
                  <a:lnTo>
                    <a:pt x="3" y="36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6" y="3"/>
                  </a:lnTo>
                  <a:lnTo>
                    <a:pt x="45" y="12"/>
                  </a:lnTo>
                  <a:lnTo>
                    <a:pt x="48" y="24"/>
                  </a:lnTo>
                  <a:lnTo>
                    <a:pt x="45" y="36"/>
                  </a:lnTo>
                  <a:lnTo>
                    <a:pt x="36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72" name="Freeform 379"/>
            <p:cNvSpPr>
              <a:spLocks/>
            </p:cNvSpPr>
            <p:nvPr/>
          </p:nvSpPr>
          <p:spPr bwMode="auto">
            <a:xfrm>
              <a:off x="1571" y="1415"/>
              <a:ext cx="49" cy="48"/>
            </a:xfrm>
            <a:custGeom>
              <a:avLst/>
              <a:gdLst>
                <a:gd name="T0" fmla="*/ 24 w 49"/>
                <a:gd name="T1" fmla="*/ 48 h 48"/>
                <a:gd name="T2" fmla="*/ 12 w 49"/>
                <a:gd name="T3" fmla="*/ 45 h 48"/>
                <a:gd name="T4" fmla="*/ 3 w 49"/>
                <a:gd name="T5" fmla="*/ 36 h 48"/>
                <a:gd name="T6" fmla="*/ 0 w 49"/>
                <a:gd name="T7" fmla="*/ 24 h 48"/>
                <a:gd name="T8" fmla="*/ 0 w 49"/>
                <a:gd name="T9" fmla="*/ 24 h 48"/>
                <a:gd name="T10" fmla="*/ 3 w 49"/>
                <a:gd name="T11" fmla="*/ 12 h 48"/>
                <a:gd name="T12" fmla="*/ 12 w 49"/>
                <a:gd name="T13" fmla="*/ 3 h 48"/>
                <a:gd name="T14" fmla="*/ 24 w 49"/>
                <a:gd name="T15" fmla="*/ 0 h 48"/>
                <a:gd name="T16" fmla="*/ 24 w 49"/>
                <a:gd name="T17" fmla="*/ 0 h 48"/>
                <a:gd name="T18" fmla="*/ 36 w 49"/>
                <a:gd name="T19" fmla="*/ 3 h 48"/>
                <a:gd name="T20" fmla="*/ 45 w 49"/>
                <a:gd name="T21" fmla="*/ 12 h 48"/>
                <a:gd name="T22" fmla="*/ 49 w 49"/>
                <a:gd name="T23" fmla="*/ 24 h 48"/>
                <a:gd name="T24" fmla="*/ 49 w 49"/>
                <a:gd name="T25" fmla="*/ 24 h 48"/>
                <a:gd name="T26" fmla="*/ 45 w 49"/>
                <a:gd name="T27" fmla="*/ 36 h 48"/>
                <a:gd name="T28" fmla="*/ 36 w 49"/>
                <a:gd name="T29" fmla="*/ 45 h 48"/>
                <a:gd name="T30" fmla="*/ 24 w 49"/>
                <a:gd name="T31" fmla="*/ 48 h 48"/>
                <a:gd name="T32" fmla="*/ 24 w 49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4" y="48"/>
                  </a:moveTo>
                  <a:lnTo>
                    <a:pt x="12" y="45"/>
                  </a:lnTo>
                  <a:lnTo>
                    <a:pt x="3" y="36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6" y="3"/>
                  </a:lnTo>
                  <a:lnTo>
                    <a:pt x="45" y="12"/>
                  </a:lnTo>
                  <a:lnTo>
                    <a:pt x="49" y="24"/>
                  </a:lnTo>
                  <a:lnTo>
                    <a:pt x="45" y="36"/>
                  </a:lnTo>
                  <a:lnTo>
                    <a:pt x="36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73" name="Freeform 380"/>
            <p:cNvSpPr>
              <a:spLocks/>
            </p:cNvSpPr>
            <p:nvPr/>
          </p:nvSpPr>
          <p:spPr bwMode="auto">
            <a:xfrm>
              <a:off x="1523" y="1415"/>
              <a:ext cx="48" cy="48"/>
            </a:xfrm>
            <a:custGeom>
              <a:avLst/>
              <a:gdLst>
                <a:gd name="T0" fmla="*/ 24 w 48"/>
                <a:gd name="T1" fmla="*/ 48 h 48"/>
                <a:gd name="T2" fmla="*/ 12 w 48"/>
                <a:gd name="T3" fmla="*/ 45 h 48"/>
                <a:gd name="T4" fmla="*/ 3 w 48"/>
                <a:gd name="T5" fmla="*/ 36 h 48"/>
                <a:gd name="T6" fmla="*/ 0 w 48"/>
                <a:gd name="T7" fmla="*/ 24 h 48"/>
                <a:gd name="T8" fmla="*/ 0 w 48"/>
                <a:gd name="T9" fmla="*/ 24 h 48"/>
                <a:gd name="T10" fmla="*/ 3 w 48"/>
                <a:gd name="T11" fmla="*/ 12 h 48"/>
                <a:gd name="T12" fmla="*/ 12 w 48"/>
                <a:gd name="T13" fmla="*/ 3 h 48"/>
                <a:gd name="T14" fmla="*/ 24 w 48"/>
                <a:gd name="T15" fmla="*/ 0 h 48"/>
                <a:gd name="T16" fmla="*/ 24 w 48"/>
                <a:gd name="T17" fmla="*/ 0 h 48"/>
                <a:gd name="T18" fmla="*/ 36 w 48"/>
                <a:gd name="T19" fmla="*/ 3 h 48"/>
                <a:gd name="T20" fmla="*/ 45 w 48"/>
                <a:gd name="T21" fmla="*/ 12 h 48"/>
                <a:gd name="T22" fmla="*/ 48 w 48"/>
                <a:gd name="T23" fmla="*/ 24 h 48"/>
                <a:gd name="T24" fmla="*/ 48 w 48"/>
                <a:gd name="T25" fmla="*/ 24 h 48"/>
                <a:gd name="T26" fmla="*/ 45 w 48"/>
                <a:gd name="T27" fmla="*/ 36 h 48"/>
                <a:gd name="T28" fmla="*/ 36 w 48"/>
                <a:gd name="T29" fmla="*/ 45 h 48"/>
                <a:gd name="T30" fmla="*/ 24 w 48"/>
                <a:gd name="T31" fmla="*/ 48 h 48"/>
                <a:gd name="T32" fmla="*/ 24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48"/>
                  </a:moveTo>
                  <a:lnTo>
                    <a:pt x="12" y="45"/>
                  </a:lnTo>
                  <a:lnTo>
                    <a:pt x="3" y="36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6" y="3"/>
                  </a:lnTo>
                  <a:lnTo>
                    <a:pt x="45" y="12"/>
                  </a:lnTo>
                  <a:lnTo>
                    <a:pt x="48" y="24"/>
                  </a:lnTo>
                  <a:lnTo>
                    <a:pt x="45" y="36"/>
                  </a:lnTo>
                  <a:lnTo>
                    <a:pt x="36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74" name="Freeform 381"/>
            <p:cNvSpPr>
              <a:spLocks/>
            </p:cNvSpPr>
            <p:nvPr/>
          </p:nvSpPr>
          <p:spPr bwMode="auto">
            <a:xfrm>
              <a:off x="1474" y="1416"/>
              <a:ext cx="49" cy="48"/>
            </a:xfrm>
            <a:custGeom>
              <a:avLst/>
              <a:gdLst>
                <a:gd name="T0" fmla="*/ 24 w 49"/>
                <a:gd name="T1" fmla="*/ 48 h 48"/>
                <a:gd name="T2" fmla="*/ 12 w 49"/>
                <a:gd name="T3" fmla="*/ 45 h 48"/>
                <a:gd name="T4" fmla="*/ 4 w 49"/>
                <a:gd name="T5" fmla="*/ 37 h 48"/>
                <a:gd name="T6" fmla="*/ 0 w 49"/>
                <a:gd name="T7" fmla="*/ 24 h 48"/>
                <a:gd name="T8" fmla="*/ 0 w 49"/>
                <a:gd name="T9" fmla="*/ 24 h 48"/>
                <a:gd name="T10" fmla="*/ 4 w 49"/>
                <a:gd name="T11" fmla="*/ 12 h 48"/>
                <a:gd name="T12" fmla="*/ 12 w 49"/>
                <a:gd name="T13" fmla="*/ 3 h 48"/>
                <a:gd name="T14" fmla="*/ 24 w 49"/>
                <a:gd name="T15" fmla="*/ 0 h 48"/>
                <a:gd name="T16" fmla="*/ 24 w 49"/>
                <a:gd name="T17" fmla="*/ 0 h 48"/>
                <a:gd name="T18" fmla="*/ 37 w 49"/>
                <a:gd name="T19" fmla="*/ 3 h 48"/>
                <a:gd name="T20" fmla="*/ 45 w 49"/>
                <a:gd name="T21" fmla="*/ 12 h 48"/>
                <a:gd name="T22" fmla="*/ 49 w 49"/>
                <a:gd name="T23" fmla="*/ 24 h 48"/>
                <a:gd name="T24" fmla="*/ 49 w 49"/>
                <a:gd name="T25" fmla="*/ 24 h 48"/>
                <a:gd name="T26" fmla="*/ 45 w 49"/>
                <a:gd name="T27" fmla="*/ 37 h 48"/>
                <a:gd name="T28" fmla="*/ 37 w 49"/>
                <a:gd name="T29" fmla="*/ 45 h 48"/>
                <a:gd name="T30" fmla="*/ 24 w 49"/>
                <a:gd name="T31" fmla="*/ 48 h 48"/>
                <a:gd name="T32" fmla="*/ 24 w 49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4" y="48"/>
                  </a:moveTo>
                  <a:lnTo>
                    <a:pt x="12" y="45"/>
                  </a:lnTo>
                  <a:lnTo>
                    <a:pt x="4" y="37"/>
                  </a:lnTo>
                  <a:lnTo>
                    <a:pt x="0" y="24"/>
                  </a:lnTo>
                  <a:lnTo>
                    <a:pt x="4" y="12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7" y="3"/>
                  </a:lnTo>
                  <a:lnTo>
                    <a:pt x="45" y="12"/>
                  </a:lnTo>
                  <a:lnTo>
                    <a:pt x="49" y="24"/>
                  </a:lnTo>
                  <a:lnTo>
                    <a:pt x="45" y="37"/>
                  </a:lnTo>
                  <a:lnTo>
                    <a:pt x="37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75" name="Freeform 382"/>
            <p:cNvSpPr>
              <a:spLocks/>
            </p:cNvSpPr>
            <p:nvPr/>
          </p:nvSpPr>
          <p:spPr bwMode="auto">
            <a:xfrm>
              <a:off x="1426" y="1415"/>
              <a:ext cx="48" cy="48"/>
            </a:xfrm>
            <a:custGeom>
              <a:avLst/>
              <a:gdLst>
                <a:gd name="T0" fmla="*/ 24 w 48"/>
                <a:gd name="T1" fmla="*/ 48 h 48"/>
                <a:gd name="T2" fmla="*/ 12 w 48"/>
                <a:gd name="T3" fmla="*/ 45 h 48"/>
                <a:gd name="T4" fmla="*/ 3 w 48"/>
                <a:gd name="T5" fmla="*/ 37 h 48"/>
                <a:gd name="T6" fmla="*/ 0 w 48"/>
                <a:gd name="T7" fmla="*/ 25 h 48"/>
                <a:gd name="T8" fmla="*/ 0 w 48"/>
                <a:gd name="T9" fmla="*/ 25 h 48"/>
                <a:gd name="T10" fmla="*/ 3 w 48"/>
                <a:gd name="T11" fmla="*/ 12 h 48"/>
                <a:gd name="T12" fmla="*/ 12 w 48"/>
                <a:gd name="T13" fmla="*/ 3 h 48"/>
                <a:gd name="T14" fmla="*/ 24 w 48"/>
                <a:gd name="T15" fmla="*/ 0 h 48"/>
                <a:gd name="T16" fmla="*/ 24 w 48"/>
                <a:gd name="T17" fmla="*/ 0 h 48"/>
                <a:gd name="T18" fmla="*/ 36 w 48"/>
                <a:gd name="T19" fmla="*/ 3 h 48"/>
                <a:gd name="T20" fmla="*/ 45 w 48"/>
                <a:gd name="T21" fmla="*/ 12 h 48"/>
                <a:gd name="T22" fmla="*/ 48 w 48"/>
                <a:gd name="T23" fmla="*/ 25 h 48"/>
                <a:gd name="T24" fmla="*/ 48 w 48"/>
                <a:gd name="T25" fmla="*/ 25 h 48"/>
                <a:gd name="T26" fmla="*/ 45 w 48"/>
                <a:gd name="T27" fmla="*/ 37 h 48"/>
                <a:gd name="T28" fmla="*/ 36 w 48"/>
                <a:gd name="T29" fmla="*/ 45 h 48"/>
                <a:gd name="T30" fmla="*/ 24 w 48"/>
                <a:gd name="T31" fmla="*/ 48 h 48"/>
                <a:gd name="T32" fmla="*/ 24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48"/>
                  </a:moveTo>
                  <a:lnTo>
                    <a:pt x="12" y="45"/>
                  </a:lnTo>
                  <a:lnTo>
                    <a:pt x="3" y="37"/>
                  </a:lnTo>
                  <a:lnTo>
                    <a:pt x="0" y="25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6" y="3"/>
                  </a:lnTo>
                  <a:lnTo>
                    <a:pt x="45" y="12"/>
                  </a:lnTo>
                  <a:lnTo>
                    <a:pt x="48" y="25"/>
                  </a:lnTo>
                  <a:lnTo>
                    <a:pt x="45" y="37"/>
                  </a:lnTo>
                  <a:lnTo>
                    <a:pt x="36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76" name="Freeform 383"/>
            <p:cNvSpPr>
              <a:spLocks/>
            </p:cNvSpPr>
            <p:nvPr/>
          </p:nvSpPr>
          <p:spPr bwMode="auto">
            <a:xfrm>
              <a:off x="1377" y="1415"/>
              <a:ext cx="49" cy="48"/>
            </a:xfrm>
            <a:custGeom>
              <a:avLst/>
              <a:gdLst>
                <a:gd name="T0" fmla="*/ 25 w 49"/>
                <a:gd name="T1" fmla="*/ 48 h 48"/>
                <a:gd name="T2" fmla="*/ 12 w 49"/>
                <a:gd name="T3" fmla="*/ 45 h 48"/>
                <a:gd name="T4" fmla="*/ 4 w 49"/>
                <a:gd name="T5" fmla="*/ 36 h 48"/>
                <a:gd name="T6" fmla="*/ 0 w 49"/>
                <a:gd name="T7" fmla="*/ 24 h 48"/>
                <a:gd name="T8" fmla="*/ 0 w 49"/>
                <a:gd name="T9" fmla="*/ 24 h 48"/>
                <a:gd name="T10" fmla="*/ 4 w 49"/>
                <a:gd name="T11" fmla="*/ 11 h 48"/>
                <a:gd name="T12" fmla="*/ 12 w 49"/>
                <a:gd name="T13" fmla="*/ 3 h 48"/>
                <a:gd name="T14" fmla="*/ 25 w 49"/>
                <a:gd name="T15" fmla="*/ 0 h 48"/>
                <a:gd name="T16" fmla="*/ 25 w 49"/>
                <a:gd name="T17" fmla="*/ 0 h 48"/>
                <a:gd name="T18" fmla="*/ 37 w 49"/>
                <a:gd name="T19" fmla="*/ 3 h 48"/>
                <a:gd name="T20" fmla="*/ 45 w 49"/>
                <a:gd name="T21" fmla="*/ 11 h 48"/>
                <a:gd name="T22" fmla="*/ 49 w 49"/>
                <a:gd name="T23" fmla="*/ 24 h 48"/>
                <a:gd name="T24" fmla="*/ 49 w 49"/>
                <a:gd name="T25" fmla="*/ 24 h 48"/>
                <a:gd name="T26" fmla="*/ 45 w 49"/>
                <a:gd name="T27" fmla="*/ 36 h 48"/>
                <a:gd name="T28" fmla="*/ 37 w 49"/>
                <a:gd name="T29" fmla="*/ 45 h 48"/>
                <a:gd name="T30" fmla="*/ 25 w 49"/>
                <a:gd name="T31" fmla="*/ 48 h 48"/>
                <a:gd name="T32" fmla="*/ 25 w 49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5" y="48"/>
                  </a:moveTo>
                  <a:lnTo>
                    <a:pt x="12" y="45"/>
                  </a:lnTo>
                  <a:lnTo>
                    <a:pt x="4" y="36"/>
                  </a:lnTo>
                  <a:lnTo>
                    <a:pt x="0" y="24"/>
                  </a:lnTo>
                  <a:lnTo>
                    <a:pt x="4" y="11"/>
                  </a:lnTo>
                  <a:lnTo>
                    <a:pt x="12" y="3"/>
                  </a:lnTo>
                  <a:lnTo>
                    <a:pt x="25" y="0"/>
                  </a:lnTo>
                  <a:lnTo>
                    <a:pt x="37" y="3"/>
                  </a:lnTo>
                  <a:lnTo>
                    <a:pt x="45" y="11"/>
                  </a:lnTo>
                  <a:lnTo>
                    <a:pt x="49" y="24"/>
                  </a:lnTo>
                  <a:lnTo>
                    <a:pt x="45" y="36"/>
                  </a:lnTo>
                  <a:lnTo>
                    <a:pt x="37" y="45"/>
                  </a:lnTo>
                  <a:lnTo>
                    <a:pt x="25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77" name="Freeform 384"/>
            <p:cNvSpPr>
              <a:spLocks/>
            </p:cNvSpPr>
            <p:nvPr/>
          </p:nvSpPr>
          <p:spPr bwMode="auto">
            <a:xfrm>
              <a:off x="1329" y="1414"/>
              <a:ext cx="48" cy="48"/>
            </a:xfrm>
            <a:custGeom>
              <a:avLst/>
              <a:gdLst>
                <a:gd name="T0" fmla="*/ 24 w 48"/>
                <a:gd name="T1" fmla="*/ 48 h 48"/>
                <a:gd name="T2" fmla="*/ 12 w 48"/>
                <a:gd name="T3" fmla="*/ 45 h 48"/>
                <a:gd name="T4" fmla="*/ 3 w 48"/>
                <a:gd name="T5" fmla="*/ 36 h 48"/>
                <a:gd name="T6" fmla="*/ 0 w 48"/>
                <a:gd name="T7" fmla="*/ 24 h 48"/>
                <a:gd name="T8" fmla="*/ 0 w 48"/>
                <a:gd name="T9" fmla="*/ 24 h 48"/>
                <a:gd name="T10" fmla="*/ 3 w 48"/>
                <a:gd name="T11" fmla="*/ 12 h 48"/>
                <a:gd name="T12" fmla="*/ 12 w 48"/>
                <a:gd name="T13" fmla="*/ 3 h 48"/>
                <a:gd name="T14" fmla="*/ 24 w 48"/>
                <a:gd name="T15" fmla="*/ 0 h 48"/>
                <a:gd name="T16" fmla="*/ 24 w 48"/>
                <a:gd name="T17" fmla="*/ 0 h 48"/>
                <a:gd name="T18" fmla="*/ 37 w 48"/>
                <a:gd name="T19" fmla="*/ 3 h 48"/>
                <a:gd name="T20" fmla="*/ 45 w 48"/>
                <a:gd name="T21" fmla="*/ 12 h 48"/>
                <a:gd name="T22" fmla="*/ 48 w 48"/>
                <a:gd name="T23" fmla="*/ 24 h 48"/>
                <a:gd name="T24" fmla="*/ 48 w 48"/>
                <a:gd name="T25" fmla="*/ 24 h 48"/>
                <a:gd name="T26" fmla="*/ 45 w 48"/>
                <a:gd name="T27" fmla="*/ 36 h 48"/>
                <a:gd name="T28" fmla="*/ 37 w 48"/>
                <a:gd name="T29" fmla="*/ 45 h 48"/>
                <a:gd name="T30" fmla="*/ 24 w 48"/>
                <a:gd name="T31" fmla="*/ 48 h 48"/>
                <a:gd name="T32" fmla="*/ 24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48"/>
                  </a:moveTo>
                  <a:lnTo>
                    <a:pt x="12" y="45"/>
                  </a:lnTo>
                  <a:lnTo>
                    <a:pt x="3" y="36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7" y="3"/>
                  </a:lnTo>
                  <a:lnTo>
                    <a:pt x="45" y="12"/>
                  </a:lnTo>
                  <a:lnTo>
                    <a:pt x="48" y="24"/>
                  </a:lnTo>
                  <a:lnTo>
                    <a:pt x="45" y="36"/>
                  </a:lnTo>
                  <a:lnTo>
                    <a:pt x="37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78" name="Freeform 385"/>
            <p:cNvSpPr>
              <a:spLocks/>
            </p:cNvSpPr>
            <p:nvPr/>
          </p:nvSpPr>
          <p:spPr bwMode="auto">
            <a:xfrm>
              <a:off x="1140" y="1544"/>
              <a:ext cx="26" cy="102"/>
            </a:xfrm>
            <a:custGeom>
              <a:avLst/>
              <a:gdLst>
                <a:gd name="T0" fmla="*/ 0 w 26"/>
                <a:gd name="T1" fmla="*/ 78 h 102"/>
                <a:gd name="T2" fmla="*/ 2 w 26"/>
                <a:gd name="T3" fmla="*/ 67 h 102"/>
                <a:gd name="T4" fmla="*/ 3 w 26"/>
                <a:gd name="T5" fmla="*/ 57 h 102"/>
                <a:gd name="T6" fmla="*/ 3 w 26"/>
                <a:gd name="T7" fmla="*/ 49 h 102"/>
                <a:gd name="T8" fmla="*/ 3 w 26"/>
                <a:gd name="T9" fmla="*/ 49 h 102"/>
                <a:gd name="T10" fmla="*/ 3 w 26"/>
                <a:gd name="T11" fmla="*/ 40 h 102"/>
                <a:gd name="T12" fmla="*/ 5 w 26"/>
                <a:gd name="T13" fmla="*/ 32 h 102"/>
                <a:gd name="T14" fmla="*/ 8 w 26"/>
                <a:gd name="T15" fmla="*/ 24 h 102"/>
                <a:gd name="T16" fmla="*/ 8 w 26"/>
                <a:gd name="T17" fmla="*/ 24 h 102"/>
                <a:gd name="T18" fmla="*/ 10 w 26"/>
                <a:gd name="T19" fmla="*/ 18 h 102"/>
                <a:gd name="T20" fmla="*/ 12 w 26"/>
                <a:gd name="T21" fmla="*/ 12 h 102"/>
                <a:gd name="T22" fmla="*/ 12 w 26"/>
                <a:gd name="T23" fmla="*/ 7 h 102"/>
                <a:gd name="T24" fmla="*/ 12 w 26"/>
                <a:gd name="T25" fmla="*/ 7 h 102"/>
                <a:gd name="T26" fmla="*/ 13 w 26"/>
                <a:gd name="T27" fmla="*/ 4 h 102"/>
                <a:gd name="T28" fmla="*/ 16 w 26"/>
                <a:gd name="T29" fmla="*/ 1 h 102"/>
                <a:gd name="T30" fmla="*/ 19 w 26"/>
                <a:gd name="T31" fmla="*/ 0 h 102"/>
                <a:gd name="T32" fmla="*/ 19 w 26"/>
                <a:gd name="T33" fmla="*/ 0 h 102"/>
                <a:gd name="T34" fmla="*/ 23 w 26"/>
                <a:gd name="T35" fmla="*/ 1 h 102"/>
                <a:gd name="T36" fmla="*/ 25 w 26"/>
                <a:gd name="T37" fmla="*/ 4 h 102"/>
                <a:gd name="T38" fmla="*/ 26 w 26"/>
                <a:gd name="T39" fmla="*/ 7 h 102"/>
                <a:gd name="T40" fmla="*/ 26 w 26"/>
                <a:gd name="T41" fmla="*/ 7 h 102"/>
                <a:gd name="T42" fmla="*/ 25 w 26"/>
                <a:gd name="T43" fmla="*/ 15 h 102"/>
                <a:gd name="T44" fmla="*/ 23 w 26"/>
                <a:gd name="T45" fmla="*/ 22 h 102"/>
                <a:gd name="T46" fmla="*/ 21 w 26"/>
                <a:gd name="T47" fmla="*/ 28 h 102"/>
                <a:gd name="T48" fmla="*/ 21 w 26"/>
                <a:gd name="T49" fmla="*/ 28 h 102"/>
                <a:gd name="T50" fmla="*/ 19 w 26"/>
                <a:gd name="T51" fmla="*/ 35 h 102"/>
                <a:gd name="T52" fmla="*/ 17 w 26"/>
                <a:gd name="T53" fmla="*/ 42 h 102"/>
                <a:gd name="T54" fmla="*/ 17 w 26"/>
                <a:gd name="T55" fmla="*/ 48 h 102"/>
                <a:gd name="T56" fmla="*/ 17 w 26"/>
                <a:gd name="T57" fmla="*/ 48 h 102"/>
                <a:gd name="T58" fmla="*/ 17 w 26"/>
                <a:gd name="T59" fmla="*/ 63 h 102"/>
                <a:gd name="T60" fmla="*/ 14 w 26"/>
                <a:gd name="T61" fmla="*/ 81 h 102"/>
                <a:gd name="T62" fmla="*/ 7 w 26"/>
                <a:gd name="T63" fmla="*/ 102 h 102"/>
                <a:gd name="T64" fmla="*/ 7 w 26"/>
                <a:gd name="T65" fmla="*/ 102 h 102"/>
                <a:gd name="T66" fmla="*/ 5 w 26"/>
                <a:gd name="T67" fmla="*/ 96 h 102"/>
                <a:gd name="T68" fmla="*/ 2 w 26"/>
                <a:gd name="T69" fmla="*/ 84 h 102"/>
                <a:gd name="T70" fmla="*/ 0 w 26"/>
                <a:gd name="T71" fmla="*/ 78 h 102"/>
                <a:gd name="T72" fmla="*/ 0 w 26"/>
                <a:gd name="T73" fmla="*/ 78 h 10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6"/>
                <a:gd name="T112" fmla="*/ 0 h 102"/>
                <a:gd name="T113" fmla="*/ 26 w 26"/>
                <a:gd name="T114" fmla="*/ 102 h 10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6" h="102">
                  <a:moveTo>
                    <a:pt x="0" y="78"/>
                  </a:moveTo>
                  <a:lnTo>
                    <a:pt x="2" y="67"/>
                  </a:lnTo>
                  <a:lnTo>
                    <a:pt x="3" y="57"/>
                  </a:lnTo>
                  <a:lnTo>
                    <a:pt x="3" y="49"/>
                  </a:lnTo>
                  <a:lnTo>
                    <a:pt x="3" y="40"/>
                  </a:lnTo>
                  <a:lnTo>
                    <a:pt x="5" y="32"/>
                  </a:lnTo>
                  <a:lnTo>
                    <a:pt x="8" y="24"/>
                  </a:lnTo>
                  <a:lnTo>
                    <a:pt x="10" y="18"/>
                  </a:lnTo>
                  <a:lnTo>
                    <a:pt x="12" y="12"/>
                  </a:lnTo>
                  <a:lnTo>
                    <a:pt x="12" y="7"/>
                  </a:lnTo>
                  <a:lnTo>
                    <a:pt x="13" y="4"/>
                  </a:lnTo>
                  <a:lnTo>
                    <a:pt x="16" y="1"/>
                  </a:lnTo>
                  <a:lnTo>
                    <a:pt x="19" y="0"/>
                  </a:lnTo>
                  <a:lnTo>
                    <a:pt x="23" y="1"/>
                  </a:lnTo>
                  <a:lnTo>
                    <a:pt x="25" y="4"/>
                  </a:lnTo>
                  <a:lnTo>
                    <a:pt x="26" y="7"/>
                  </a:lnTo>
                  <a:lnTo>
                    <a:pt x="25" y="15"/>
                  </a:lnTo>
                  <a:lnTo>
                    <a:pt x="23" y="22"/>
                  </a:lnTo>
                  <a:lnTo>
                    <a:pt x="21" y="28"/>
                  </a:lnTo>
                  <a:lnTo>
                    <a:pt x="19" y="35"/>
                  </a:lnTo>
                  <a:lnTo>
                    <a:pt x="17" y="42"/>
                  </a:lnTo>
                  <a:lnTo>
                    <a:pt x="17" y="48"/>
                  </a:lnTo>
                  <a:lnTo>
                    <a:pt x="17" y="63"/>
                  </a:lnTo>
                  <a:lnTo>
                    <a:pt x="14" y="81"/>
                  </a:lnTo>
                  <a:lnTo>
                    <a:pt x="7" y="102"/>
                  </a:lnTo>
                  <a:lnTo>
                    <a:pt x="5" y="96"/>
                  </a:lnTo>
                  <a:lnTo>
                    <a:pt x="2" y="84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79" name="Freeform 386"/>
            <p:cNvSpPr>
              <a:spLocks/>
            </p:cNvSpPr>
            <p:nvPr/>
          </p:nvSpPr>
          <p:spPr bwMode="auto">
            <a:xfrm>
              <a:off x="1138" y="1616"/>
              <a:ext cx="17" cy="46"/>
            </a:xfrm>
            <a:custGeom>
              <a:avLst/>
              <a:gdLst>
                <a:gd name="T0" fmla="*/ 1 w 17"/>
                <a:gd name="T1" fmla="*/ 0 h 46"/>
                <a:gd name="T2" fmla="*/ 9 w 17"/>
                <a:gd name="T3" fmla="*/ 6 h 46"/>
                <a:gd name="T4" fmla="*/ 15 w 17"/>
                <a:gd name="T5" fmla="*/ 14 h 46"/>
                <a:gd name="T6" fmla="*/ 17 w 17"/>
                <a:gd name="T7" fmla="*/ 23 h 46"/>
                <a:gd name="T8" fmla="*/ 17 w 17"/>
                <a:gd name="T9" fmla="*/ 23 h 46"/>
                <a:gd name="T10" fmla="*/ 15 w 17"/>
                <a:gd name="T11" fmla="*/ 33 h 46"/>
                <a:gd name="T12" fmla="*/ 9 w 17"/>
                <a:gd name="T13" fmla="*/ 42 h 46"/>
                <a:gd name="T14" fmla="*/ 0 w 17"/>
                <a:gd name="T15" fmla="*/ 46 h 46"/>
                <a:gd name="T16" fmla="*/ 0 w 17"/>
                <a:gd name="T17" fmla="*/ 46 h 46"/>
                <a:gd name="T18" fmla="*/ 1 w 17"/>
                <a:gd name="T19" fmla="*/ 34 h 46"/>
                <a:gd name="T20" fmla="*/ 1 w 17"/>
                <a:gd name="T21" fmla="*/ 13 h 46"/>
                <a:gd name="T22" fmla="*/ 1 w 17"/>
                <a:gd name="T23" fmla="*/ 0 h 46"/>
                <a:gd name="T24" fmla="*/ 1 w 17"/>
                <a:gd name="T25" fmla="*/ 0 h 4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"/>
                <a:gd name="T40" fmla="*/ 0 h 46"/>
                <a:gd name="T41" fmla="*/ 17 w 17"/>
                <a:gd name="T42" fmla="*/ 46 h 4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" h="46">
                  <a:moveTo>
                    <a:pt x="1" y="0"/>
                  </a:moveTo>
                  <a:lnTo>
                    <a:pt x="9" y="6"/>
                  </a:lnTo>
                  <a:lnTo>
                    <a:pt x="15" y="14"/>
                  </a:lnTo>
                  <a:lnTo>
                    <a:pt x="17" y="23"/>
                  </a:lnTo>
                  <a:lnTo>
                    <a:pt x="15" y="33"/>
                  </a:lnTo>
                  <a:lnTo>
                    <a:pt x="9" y="42"/>
                  </a:lnTo>
                  <a:lnTo>
                    <a:pt x="0" y="46"/>
                  </a:lnTo>
                  <a:lnTo>
                    <a:pt x="1" y="34"/>
                  </a:lnTo>
                  <a:lnTo>
                    <a:pt x="1" y="1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80" name="Freeform 387"/>
            <p:cNvSpPr>
              <a:spLocks/>
            </p:cNvSpPr>
            <p:nvPr/>
          </p:nvSpPr>
          <p:spPr bwMode="auto">
            <a:xfrm>
              <a:off x="1162" y="1541"/>
              <a:ext cx="32" cy="89"/>
            </a:xfrm>
            <a:custGeom>
              <a:avLst/>
              <a:gdLst>
                <a:gd name="T0" fmla="*/ 32 w 32"/>
                <a:gd name="T1" fmla="*/ 9 h 89"/>
                <a:gd name="T2" fmla="*/ 28 w 32"/>
                <a:gd name="T3" fmla="*/ 21 h 89"/>
                <a:gd name="T4" fmla="*/ 26 w 32"/>
                <a:gd name="T5" fmla="*/ 33 h 89"/>
                <a:gd name="T6" fmla="*/ 25 w 32"/>
                <a:gd name="T7" fmla="*/ 46 h 89"/>
                <a:gd name="T8" fmla="*/ 25 w 32"/>
                <a:gd name="T9" fmla="*/ 46 h 89"/>
                <a:gd name="T10" fmla="*/ 22 w 32"/>
                <a:gd name="T11" fmla="*/ 59 h 89"/>
                <a:gd name="T12" fmla="*/ 18 w 32"/>
                <a:gd name="T13" fmla="*/ 72 h 89"/>
                <a:gd name="T14" fmla="*/ 14 w 32"/>
                <a:gd name="T15" fmla="*/ 85 h 89"/>
                <a:gd name="T16" fmla="*/ 14 w 32"/>
                <a:gd name="T17" fmla="*/ 85 h 89"/>
                <a:gd name="T18" fmla="*/ 11 w 32"/>
                <a:gd name="T19" fmla="*/ 88 h 89"/>
                <a:gd name="T20" fmla="*/ 8 w 32"/>
                <a:gd name="T21" fmla="*/ 89 h 89"/>
                <a:gd name="T22" fmla="*/ 4 w 32"/>
                <a:gd name="T23" fmla="*/ 89 h 89"/>
                <a:gd name="T24" fmla="*/ 4 w 32"/>
                <a:gd name="T25" fmla="*/ 89 h 89"/>
                <a:gd name="T26" fmla="*/ 1 w 32"/>
                <a:gd name="T27" fmla="*/ 87 h 89"/>
                <a:gd name="T28" fmla="*/ 0 w 32"/>
                <a:gd name="T29" fmla="*/ 84 h 89"/>
                <a:gd name="T30" fmla="*/ 0 w 32"/>
                <a:gd name="T31" fmla="*/ 80 h 89"/>
                <a:gd name="T32" fmla="*/ 0 w 32"/>
                <a:gd name="T33" fmla="*/ 80 h 89"/>
                <a:gd name="T34" fmla="*/ 6 w 32"/>
                <a:gd name="T35" fmla="*/ 62 h 89"/>
                <a:gd name="T36" fmla="*/ 11 w 32"/>
                <a:gd name="T37" fmla="*/ 43 h 89"/>
                <a:gd name="T38" fmla="*/ 13 w 32"/>
                <a:gd name="T39" fmla="*/ 24 h 89"/>
                <a:gd name="T40" fmla="*/ 13 w 32"/>
                <a:gd name="T41" fmla="*/ 24 h 89"/>
                <a:gd name="T42" fmla="*/ 14 w 32"/>
                <a:gd name="T43" fmla="*/ 18 h 89"/>
                <a:gd name="T44" fmla="*/ 16 w 32"/>
                <a:gd name="T45" fmla="*/ 12 h 89"/>
                <a:gd name="T46" fmla="*/ 18 w 32"/>
                <a:gd name="T47" fmla="*/ 6 h 89"/>
                <a:gd name="T48" fmla="*/ 18 w 32"/>
                <a:gd name="T49" fmla="*/ 6 h 89"/>
                <a:gd name="T50" fmla="*/ 20 w 32"/>
                <a:gd name="T51" fmla="*/ 3 h 89"/>
                <a:gd name="T52" fmla="*/ 23 w 32"/>
                <a:gd name="T53" fmla="*/ 1 h 89"/>
                <a:gd name="T54" fmla="*/ 27 w 32"/>
                <a:gd name="T55" fmla="*/ 0 h 89"/>
                <a:gd name="T56" fmla="*/ 27 w 32"/>
                <a:gd name="T57" fmla="*/ 0 h 89"/>
                <a:gd name="T58" fmla="*/ 30 w 32"/>
                <a:gd name="T59" fmla="*/ 3 h 89"/>
                <a:gd name="T60" fmla="*/ 31 w 32"/>
                <a:gd name="T61" fmla="*/ 6 h 89"/>
                <a:gd name="T62" fmla="*/ 32 w 32"/>
                <a:gd name="T63" fmla="*/ 9 h 89"/>
                <a:gd name="T64" fmla="*/ 32 w 32"/>
                <a:gd name="T65" fmla="*/ 9 h 8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2"/>
                <a:gd name="T100" fmla="*/ 0 h 89"/>
                <a:gd name="T101" fmla="*/ 32 w 32"/>
                <a:gd name="T102" fmla="*/ 89 h 8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2" h="89">
                  <a:moveTo>
                    <a:pt x="32" y="9"/>
                  </a:moveTo>
                  <a:lnTo>
                    <a:pt x="28" y="21"/>
                  </a:lnTo>
                  <a:lnTo>
                    <a:pt x="26" y="33"/>
                  </a:lnTo>
                  <a:lnTo>
                    <a:pt x="25" y="46"/>
                  </a:lnTo>
                  <a:lnTo>
                    <a:pt x="22" y="59"/>
                  </a:lnTo>
                  <a:lnTo>
                    <a:pt x="18" y="72"/>
                  </a:lnTo>
                  <a:lnTo>
                    <a:pt x="14" y="85"/>
                  </a:lnTo>
                  <a:lnTo>
                    <a:pt x="11" y="88"/>
                  </a:lnTo>
                  <a:lnTo>
                    <a:pt x="8" y="89"/>
                  </a:lnTo>
                  <a:lnTo>
                    <a:pt x="4" y="89"/>
                  </a:lnTo>
                  <a:lnTo>
                    <a:pt x="1" y="87"/>
                  </a:lnTo>
                  <a:lnTo>
                    <a:pt x="0" y="84"/>
                  </a:lnTo>
                  <a:lnTo>
                    <a:pt x="0" y="80"/>
                  </a:lnTo>
                  <a:lnTo>
                    <a:pt x="6" y="62"/>
                  </a:lnTo>
                  <a:lnTo>
                    <a:pt x="11" y="43"/>
                  </a:lnTo>
                  <a:lnTo>
                    <a:pt x="13" y="24"/>
                  </a:lnTo>
                  <a:lnTo>
                    <a:pt x="14" y="18"/>
                  </a:lnTo>
                  <a:lnTo>
                    <a:pt x="16" y="12"/>
                  </a:lnTo>
                  <a:lnTo>
                    <a:pt x="18" y="6"/>
                  </a:lnTo>
                  <a:lnTo>
                    <a:pt x="20" y="3"/>
                  </a:lnTo>
                  <a:lnTo>
                    <a:pt x="23" y="1"/>
                  </a:lnTo>
                  <a:lnTo>
                    <a:pt x="27" y="0"/>
                  </a:lnTo>
                  <a:lnTo>
                    <a:pt x="30" y="3"/>
                  </a:lnTo>
                  <a:lnTo>
                    <a:pt x="31" y="6"/>
                  </a:lnTo>
                  <a:lnTo>
                    <a:pt x="32" y="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81" name="Freeform 388"/>
            <p:cNvSpPr>
              <a:spLocks/>
            </p:cNvSpPr>
            <p:nvPr/>
          </p:nvSpPr>
          <p:spPr bwMode="auto">
            <a:xfrm>
              <a:off x="1173" y="1546"/>
              <a:ext cx="53" cy="82"/>
            </a:xfrm>
            <a:custGeom>
              <a:avLst/>
              <a:gdLst>
                <a:gd name="T0" fmla="*/ 0 w 53"/>
                <a:gd name="T1" fmla="*/ 74 h 82"/>
                <a:gd name="T2" fmla="*/ 4 w 53"/>
                <a:gd name="T3" fmla="*/ 64 h 82"/>
                <a:gd name="T4" fmla="*/ 9 w 53"/>
                <a:gd name="T5" fmla="*/ 55 h 82"/>
                <a:gd name="T6" fmla="*/ 17 w 53"/>
                <a:gd name="T7" fmla="*/ 50 h 82"/>
                <a:gd name="T8" fmla="*/ 17 w 53"/>
                <a:gd name="T9" fmla="*/ 50 h 82"/>
                <a:gd name="T10" fmla="*/ 27 w 53"/>
                <a:gd name="T11" fmla="*/ 36 h 82"/>
                <a:gd name="T12" fmla="*/ 34 w 53"/>
                <a:gd name="T13" fmla="*/ 21 h 82"/>
                <a:gd name="T14" fmla="*/ 40 w 53"/>
                <a:gd name="T15" fmla="*/ 5 h 82"/>
                <a:gd name="T16" fmla="*/ 40 w 53"/>
                <a:gd name="T17" fmla="*/ 5 h 82"/>
                <a:gd name="T18" fmla="*/ 41 w 53"/>
                <a:gd name="T19" fmla="*/ 2 h 82"/>
                <a:gd name="T20" fmla="*/ 44 w 53"/>
                <a:gd name="T21" fmla="*/ 0 h 82"/>
                <a:gd name="T22" fmla="*/ 48 w 53"/>
                <a:gd name="T23" fmla="*/ 0 h 82"/>
                <a:gd name="T24" fmla="*/ 48 w 53"/>
                <a:gd name="T25" fmla="*/ 0 h 82"/>
                <a:gd name="T26" fmla="*/ 51 w 53"/>
                <a:gd name="T27" fmla="*/ 2 h 82"/>
                <a:gd name="T28" fmla="*/ 53 w 53"/>
                <a:gd name="T29" fmla="*/ 4 h 82"/>
                <a:gd name="T30" fmla="*/ 53 w 53"/>
                <a:gd name="T31" fmla="*/ 8 h 82"/>
                <a:gd name="T32" fmla="*/ 53 w 53"/>
                <a:gd name="T33" fmla="*/ 8 h 82"/>
                <a:gd name="T34" fmla="*/ 50 w 53"/>
                <a:gd name="T35" fmla="*/ 19 h 82"/>
                <a:gd name="T36" fmla="*/ 45 w 53"/>
                <a:gd name="T37" fmla="*/ 29 h 82"/>
                <a:gd name="T38" fmla="*/ 41 w 53"/>
                <a:gd name="T39" fmla="*/ 40 h 82"/>
                <a:gd name="T40" fmla="*/ 41 w 53"/>
                <a:gd name="T41" fmla="*/ 40 h 82"/>
                <a:gd name="T42" fmla="*/ 35 w 53"/>
                <a:gd name="T43" fmla="*/ 50 h 82"/>
                <a:gd name="T44" fmla="*/ 28 w 53"/>
                <a:gd name="T45" fmla="*/ 58 h 82"/>
                <a:gd name="T46" fmla="*/ 19 w 53"/>
                <a:gd name="T47" fmla="*/ 64 h 82"/>
                <a:gd name="T48" fmla="*/ 19 w 53"/>
                <a:gd name="T49" fmla="*/ 64 h 82"/>
                <a:gd name="T50" fmla="*/ 17 w 53"/>
                <a:gd name="T51" fmla="*/ 68 h 82"/>
                <a:gd name="T52" fmla="*/ 15 w 53"/>
                <a:gd name="T53" fmla="*/ 73 h 82"/>
                <a:gd name="T54" fmla="*/ 14 w 53"/>
                <a:gd name="T55" fmla="*/ 78 h 82"/>
                <a:gd name="T56" fmla="*/ 14 w 53"/>
                <a:gd name="T57" fmla="*/ 78 h 82"/>
                <a:gd name="T58" fmla="*/ 12 w 53"/>
                <a:gd name="T59" fmla="*/ 81 h 82"/>
                <a:gd name="T60" fmla="*/ 9 w 53"/>
                <a:gd name="T61" fmla="*/ 82 h 82"/>
                <a:gd name="T62" fmla="*/ 5 w 53"/>
                <a:gd name="T63" fmla="*/ 82 h 82"/>
                <a:gd name="T64" fmla="*/ 5 w 53"/>
                <a:gd name="T65" fmla="*/ 82 h 82"/>
                <a:gd name="T66" fmla="*/ 2 w 53"/>
                <a:gd name="T67" fmla="*/ 80 h 82"/>
                <a:gd name="T68" fmla="*/ 0 w 53"/>
                <a:gd name="T69" fmla="*/ 77 h 82"/>
                <a:gd name="T70" fmla="*/ 0 w 53"/>
                <a:gd name="T71" fmla="*/ 74 h 82"/>
                <a:gd name="T72" fmla="*/ 0 w 53"/>
                <a:gd name="T73" fmla="*/ 74 h 8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3"/>
                <a:gd name="T112" fmla="*/ 0 h 82"/>
                <a:gd name="T113" fmla="*/ 53 w 53"/>
                <a:gd name="T114" fmla="*/ 82 h 8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3" h="82">
                  <a:moveTo>
                    <a:pt x="0" y="74"/>
                  </a:moveTo>
                  <a:lnTo>
                    <a:pt x="4" y="64"/>
                  </a:lnTo>
                  <a:lnTo>
                    <a:pt x="9" y="55"/>
                  </a:lnTo>
                  <a:lnTo>
                    <a:pt x="17" y="50"/>
                  </a:lnTo>
                  <a:lnTo>
                    <a:pt x="27" y="36"/>
                  </a:lnTo>
                  <a:lnTo>
                    <a:pt x="34" y="21"/>
                  </a:lnTo>
                  <a:lnTo>
                    <a:pt x="40" y="5"/>
                  </a:lnTo>
                  <a:lnTo>
                    <a:pt x="41" y="2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1" y="2"/>
                  </a:lnTo>
                  <a:lnTo>
                    <a:pt x="53" y="4"/>
                  </a:lnTo>
                  <a:lnTo>
                    <a:pt x="53" y="8"/>
                  </a:lnTo>
                  <a:lnTo>
                    <a:pt x="50" y="19"/>
                  </a:lnTo>
                  <a:lnTo>
                    <a:pt x="45" y="29"/>
                  </a:lnTo>
                  <a:lnTo>
                    <a:pt x="41" y="40"/>
                  </a:lnTo>
                  <a:lnTo>
                    <a:pt x="35" y="50"/>
                  </a:lnTo>
                  <a:lnTo>
                    <a:pt x="28" y="58"/>
                  </a:lnTo>
                  <a:lnTo>
                    <a:pt x="19" y="64"/>
                  </a:lnTo>
                  <a:lnTo>
                    <a:pt x="17" y="68"/>
                  </a:lnTo>
                  <a:lnTo>
                    <a:pt x="15" y="73"/>
                  </a:lnTo>
                  <a:lnTo>
                    <a:pt x="14" y="78"/>
                  </a:lnTo>
                  <a:lnTo>
                    <a:pt x="12" y="81"/>
                  </a:lnTo>
                  <a:lnTo>
                    <a:pt x="9" y="82"/>
                  </a:lnTo>
                  <a:lnTo>
                    <a:pt x="5" y="82"/>
                  </a:lnTo>
                  <a:lnTo>
                    <a:pt x="2" y="80"/>
                  </a:lnTo>
                  <a:lnTo>
                    <a:pt x="0" y="77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82" name="Freeform 389"/>
            <p:cNvSpPr>
              <a:spLocks/>
            </p:cNvSpPr>
            <p:nvPr/>
          </p:nvSpPr>
          <p:spPr bwMode="auto">
            <a:xfrm>
              <a:off x="1154" y="1607"/>
              <a:ext cx="49" cy="48"/>
            </a:xfrm>
            <a:custGeom>
              <a:avLst/>
              <a:gdLst>
                <a:gd name="T0" fmla="*/ 25 w 49"/>
                <a:gd name="T1" fmla="*/ 0 h 48"/>
                <a:gd name="T2" fmla="*/ 37 w 49"/>
                <a:gd name="T3" fmla="*/ 3 h 48"/>
                <a:gd name="T4" fmla="*/ 45 w 49"/>
                <a:gd name="T5" fmla="*/ 12 h 48"/>
                <a:gd name="T6" fmla="*/ 49 w 49"/>
                <a:gd name="T7" fmla="*/ 24 h 48"/>
                <a:gd name="T8" fmla="*/ 49 w 49"/>
                <a:gd name="T9" fmla="*/ 24 h 48"/>
                <a:gd name="T10" fmla="*/ 45 w 49"/>
                <a:gd name="T11" fmla="*/ 37 h 48"/>
                <a:gd name="T12" fmla="*/ 37 w 49"/>
                <a:gd name="T13" fmla="*/ 45 h 48"/>
                <a:gd name="T14" fmla="*/ 25 w 49"/>
                <a:gd name="T15" fmla="*/ 48 h 48"/>
                <a:gd name="T16" fmla="*/ 25 w 49"/>
                <a:gd name="T17" fmla="*/ 48 h 48"/>
                <a:gd name="T18" fmla="*/ 12 w 49"/>
                <a:gd name="T19" fmla="*/ 45 h 48"/>
                <a:gd name="T20" fmla="*/ 4 w 49"/>
                <a:gd name="T21" fmla="*/ 37 h 48"/>
                <a:gd name="T22" fmla="*/ 0 w 49"/>
                <a:gd name="T23" fmla="*/ 24 h 48"/>
                <a:gd name="T24" fmla="*/ 0 w 49"/>
                <a:gd name="T25" fmla="*/ 24 h 48"/>
                <a:gd name="T26" fmla="*/ 4 w 49"/>
                <a:gd name="T27" fmla="*/ 12 h 48"/>
                <a:gd name="T28" fmla="*/ 12 w 49"/>
                <a:gd name="T29" fmla="*/ 3 h 48"/>
                <a:gd name="T30" fmla="*/ 25 w 49"/>
                <a:gd name="T31" fmla="*/ 0 h 48"/>
                <a:gd name="T32" fmla="*/ 25 w 49"/>
                <a:gd name="T33" fmla="*/ 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5" y="0"/>
                  </a:moveTo>
                  <a:lnTo>
                    <a:pt x="37" y="3"/>
                  </a:lnTo>
                  <a:lnTo>
                    <a:pt x="45" y="12"/>
                  </a:lnTo>
                  <a:lnTo>
                    <a:pt x="49" y="24"/>
                  </a:lnTo>
                  <a:lnTo>
                    <a:pt x="45" y="37"/>
                  </a:lnTo>
                  <a:lnTo>
                    <a:pt x="37" y="45"/>
                  </a:lnTo>
                  <a:lnTo>
                    <a:pt x="25" y="48"/>
                  </a:lnTo>
                  <a:lnTo>
                    <a:pt x="12" y="45"/>
                  </a:lnTo>
                  <a:lnTo>
                    <a:pt x="4" y="37"/>
                  </a:lnTo>
                  <a:lnTo>
                    <a:pt x="0" y="24"/>
                  </a:lnTo>
                  <a:lnTo>
                    <a:pt x="4" y="12"/>
                  </a:lnTo>
                  <a:lnTo>
                    <a:pt x="12" y="3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83" name="Freeform 390"/>
            <p:cNvSpPr>
              <a:spLocks/>
            </p:cNvSpPr>
            <p:nvPr/>
          </p:nvSpPr>
          <p:spPr bwMode="auto">
            <a:xfrm>
              <a:off x="1435" y="1634"/>
              <a:ext cx="303" cy="302"/>
            </a:xfrm>
            <a:custGeom>
              <a:avLst/>
              <a:gdLst>
                <a:gd name="T0" fmla="*/ 303 w 303"/>
                <a:gd name="T1" fmla="*/ 151 h 302"/>
                <a:gd name="T2" fmla="*/ 301 w 303"/>
                <a:gd name="T3" fmla="*/ 127 h 302"/>
                <a:gd name="T4" fmla="*/ 296 w 303"/>
                <a:gd name="T5" fmla="*/ 105 h 302"/>
                <a:gd name="T6" fmla="*/ 286 w 303"/>
                <a:gd name="T7" fmla="*/ 83 h 302"/>
                <a:gd name="T8" fmla="*/ 274 w 303"/>
                <a:gd name="T9" fmla="*/ 63 h 302"/>
                <a:gd name="T10" fmla="*/ 259 w 303"/>
                <a:gd name="T11" fmla="*/ 44 h 302"/>
                <a:gd name="T12" fmla="*/ 259 w 303"/>
                <a:gd name="T13" fmla="*/ 44 h 302"/>
                <a:gd name="T14" fmla="*/ 240 w 303"/>
                <a:gd name="T15" fmla="*/ 29 h 302"/>
                <a:gd name="T16" fmla="*/ 220 w 303"/>
                <a:gd name="T17" fmla="*/ 16 h 302"/>
                <a:gd name="T18" fmla="*/ 198 w 303"/>
                <a:gd name="T19" fmla="*/ 7 h 302"/>
                <a:gd name="T20" fmla="*/ 175 w 303"/>
                <a:gd name="T21" fmla="*/ 2 h 302"/>
                <a:gd name="T22" fmla="*/ 151 w 303"/>
                <a:gd name="T23" fmla="*/ 0 h 302"/>
                <a:gd name="T24" fmla="*/ 151 w 303"/>
                <a:gd name="T25" fmla="*/ 0 h 302"/>
                <a:gd name="T26" fmla="*/ 127 w 303"/>
                <a:gd name="T27" fmla="*/ 2 h 302"/>
                <a:gd name="T28" fmla="*/ 104 w 303"/>
                <a:gd name="T29" fmla="*/ 7 h 302"/>
                <a:gd name="T30" fmla="*/ 82 w 303"/>
                <a:gd name="T31" fmla="*/ 16 h 302"/>
                <a:gd name="T32" fmla="*/ 62 w 303"/>
                <a:gd name="T33" fmla="*/ 29 h 302"/>
                <a:gd name="T34" fmla="*/ 44 w 303"/>
                <a:gd name="T35" fmla="*/ 44 h 302"/>
                <a:gd name="T36" fmla="*/ 44 w 303"/>
                <a:gd name="T37" fmla="*/ 44 h 302"/>
                <a:gd name="T38" fmla="*/ 28 w 303"/>
                <a:gd name="T39" fmla="*/ 63 h 302"/>
                <a:gd name="T40" fmla="*/ 16 w 303"/>
                <a:gd name="T41" fmla="*/ 83 h 302"/>
                <a:gd name="T42" fmla="*/ 7 w 303"/>
                <a:gd name="T43" fmla="*/ 105 h 302"/>
                <a:gd name="T44" fmla="*/ 1 w 303"/>
                <a:gd name="T45" fmla="*/ 127 h 302"/>
                <a:gd name="T46" fmla="*/ 0 w 303"/>
                <a:gd name="T47" fmla="*/ 151 h 302"/>
                <a:gd name="T48" fmla="*/ 0 w 303"/>
                <a:gd name="T49" fmla="*/ 151 h 302"/>
                <a:gd name="T50" fmla="*/ 1 w 303"/>
                <a:gd name="T51" fmla="*/ 170 h 302"/>
                <a:gd name="T52" fmla="*/ 4 w 303"/>
                <a:gd name="T53" fmla="*/ 189 h 302"/>
                <a:gd name="T54" fmla="*/ 10 w 303"/>
                <a:gd name="T55" fmla="*/ 206 h 302"/>
                <a:gd name="T56" fmla="*/ 17 w 303"/>
                <a:gd name="T57" fmla="*/ 223 h 302"/>
                <a:gd name="T58" fmla="*/ 26 w 303"/>
                <a:gd name="T59" fmla="*/ 237 h 302"/>
                <a:gd name="T60" fmla="*/ 38 w 303"/>
                <a:gd name="T61" fmla="*/ 252 h 302"/>
                <a:gd name="T62" fmla="*/ 50 w 303"/>
                <a:gd name="T63" fmla="*/ 264 h 302"/>
                <a:gd name="T64" fmla="*/ 64 w 303"/>
                <a:gd name="T65" fmla="*/ 275 h 302"/>
                <a:gd name="T66" fmla="*/ 80 w 303"/>
                <a:gd name="T67" fmla="*/ 284 h 302"/>
                <a:gd name="T68" fmla="*/ 96 w 303"/>
                <a:gd name="T69" fmla="*/ 292 h 302"/>
                <a:gd name="T70" fmla="*/ 114 w 303"/>
                <a:gd name="T71" fmla="*/ 298 h 302"/>
                <a:gd name="T72" fmla="*/ 132 w 303"/>
                <a:gd name="T73" fmla="*/ 301 h 302"/>
                <a:gd name="T74" fmla="*/ 151 w 303"/>
                <a:gd name="T75" fmla="*/ 302 h 302"/>
                <a:gd name="T76" fmla="*/ 151 w 303"/>
                <a:gd name="T77" fmla="*/ 302 h 302"/>
                <a:gd name="T78" fmla="*/ 175 w 303"/>
                <a:gd name="T79" fmla="*/ 301 h 302"/>
                <a:gd name="T80" fmla="*/ 198 w 303"/>
                <a:gd name="T81" fmla="*/ 295 h 302"/>
                <a:gd name="T82" fmla="*/ 220 w 303"/>
                <a:gd name="T83" fmla="*/ 286 h 302"/>
                <a:gd name="T84" fmla="*/ 240 w 303"/>
                <a:gd name="T85" fmla="*/ 274 h 302"/>
                <a:gd name="T86" fmla="*/ 259 w 303"/>
                <a:gd name="T87" fmla="*/ 258 h 302"/>
                <a:gd name="T88" fmla="*/ 259 w 303"/>
                <a:gd name="T89" fmla="*/ 258 h 302"/>
                <a:gd name="T90" fmla="*/ 274 w 303"/>
                <a:gd name="T91" fmla="*/ 240 h 302"/>
                <a:gd name="T92" fmla="*/ 286 w 303"/>
                <a:gd name="T93" fmla="*/ 220 h 302"/>
                <a:gd name="T94" fmla="*/ 296 w 303"/>
                <a:gd name="T95" fmla="*/ 198 h 302"/>
                <a:gd name="T96" fmla="*/ 301 w 303"/>
                <a:gd name="T97" fmla="*/ 176 h 302"/>
                <a:gd name="T98" fmla="*/ 303 w 303"/>
                <a:gd name="T99" fmla="*/ 151 h 302"/>
                <a:gd name="T100" fmla="*/ 303 w 303"/>
                <a:gd name="T101" fmla="*/ 151 h 3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03"/>
                <a:gd name="T154" fmla="*/ 0 h 302"/>
                <a:gd name="T155" fmla="*/ 303 w 303"/>
                <a:gd name="T156" fmla="*/ 302 h 30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03" h="302">
                  <a:moveTo>
                    <a:pt x="303" y="151"/>
                  </a:moveTo>
                  <a:lnTo>
                    <a:pt x="301" y="127"/>
                  </a:lnTo>
                  <a:lnTo>
                    <a:pt x="296" y="105"/>
                  </a:lnTo>
                  <a:lnTo>
                    <a:pt x="286" y="83"/>
                  </a:lnTo>
                  <a:lnTo>
                    <a:pt x="274" y="63"/>
                  </a:lnTo>
                  <a:lnTo>
                    <a:pt x="259" y="44"/>
                  </a:lnTo>
                  <a:lnTo>
                    <a:pt x="240" y="29"/>
                  </a:lnTo>
                  <a:lnTo>
                    <a:pt x="220" y="16"/>
                  </a:lnTo>
                  <a:lnTo>
                    <a:pt x="198" y="7"/>
                  </a:lnTo>
                  <a:lnTo>
                    <a:pt x="175" y="2"/>
                  </a:lnTo>
                  <a:lnTo>
                    <a:pt x="151" y="0"/>
                  </a:lnTo>
                  <a:lnTo>
                    <a:pt x="127" y="2"/>
                  </a:lnTo>
                  <a:lnTo>
                    <a:pt x="104" y="7"/>
                  </a:lnTo>
                  <a:lnTo>
                    <a:pt x="82" y="16"/>
                  </a:lnTo>
                  <a:lnTo>
                    <a:pt x="62" y="29"/>
                  </a:lnTo>
                  <a:lnTo>
                    <a:pt x="44" y="44"/>
                  </a:lnTo>
                  <a:lnTo>
                    <a:pt x="28" y="63"/>
                  </a:lnTo>
                  <a:lnTo>
                    <a:pt x="16" y="83"/>
                  </a:lnTo>
                  <a:lnTo>
                    <a:pt x="7" y="105"/>
                  </a:lnTo>
                  <a:lnTo>
                    <a:pt x="1" y="127"/>
                  </a:lnTo>
                  <a:lnTo>
                    <a:pt x="0" y="151"/>
                  </a:lnTo>
                  <a:lnTo>
                    <a:pt x="1" y="170"/>
                  </a:lnTo>
                  <a:lnTo>
                    <a:pt x="4" y="189"/>
                  </a:lnTo>
                  <a:lnTo>
                    <a:pt x="10" y="206"/>
                  </a:lnTo>
                  <a:lnTo>
                    <a:pt x="17" y="223"/>
                  </a:lnTo>
                  <a:lnTo>
                    <a:pt x="26" y="237"/>
                  </a:lnTo>
                  <a:lnTo>
                    <a:pt x="38" y="252"/>
                  </a:lnTo>
                  <a:lnTo>
                    <a:pt x="50" y="264"/>
                  </a:lnTo>
                  <a:lnTo>
                    <a:pt x="64" y="275"/>
                  </a:lnTo>
                  <a:lnTo>
                    <a:pt x="80" y="284"/>
                  </a:lnTo>
                  <a:lnTo>
                    <a:pt x="96" y="292"/>
                  </a:lnTo>
                  <a:lnTo>
                    <a:pt x="114" y="298"/>
                  </a:lnTo>
                  <a:lnTo>
                    <a:pt x="132" y="301"/>
                  </a:lnTo>
                  <a:lnTo>
                    <a:pt x="151" y="302"/>
                  </a:lnTo>
                  <a:lnTo>
                    <a:pt x="175" y="301"/>
                  </a:lnTo>
                  <a:lnTo>
                    <a:pt x="198" y="295"/>
                  </a:lnTo>
                  <a:lnTo>
                    <a:pt x="220" y="286"/>
                  </a:lnTo>
                  <a:lnTo>
                    <a:pt x="240" y="274"/>
                  </a:lnTo>
                  <a:lnTo>
                    <a:pt x="259" y="258"/>
                  </a:lnTo>
                  <a:lnTo>
                    <a:pt x="274" y="240"/>
                  </a:lnTo>
                  <a:lnTo>
                    <a:pt x="286" y="220"/>
                  </a:lnTo>
                  <a:lnTo>
                    <a:pt x="296" y="198"/>
                  </a:lnTo>
                  <a:lnTo>
                    <a:pt x="301" y="176"/>
                  </a:lnTo>
                  <a:lnTo>
                    <a:pt x="303" y="151"/>
                  </a:lnTo>
                  <a:close/>
                </a:path>
              </a:pathLst>
            </a:custGeom>
            <a:solidFill>
              <a:srgbClr val="FDEFCA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84" name="Freeform 391"/>
            <p:cNvSpPr>
              <a:spLocks/>
            </p:cNvSpPr>
            <p:nvPr/>
          </p:nvSpPr>
          <p:spPr bwMode="auto">
            <a:xfrm>
              <a:off x="1587" y="1922"/>
              <a:ext cx="47" cy="108"/>
            </a:xfrm>
            <a:custGeom>
              <a:avLst/>
              <a:gdLst>
                <a:gd name="T0" fmla="*/ 4 w 47"/>
                <a:gd name="T1" fmla="*/ 74 h 108"/>
                <a:gd name="T2" fmla="*/ 3 w 47"/>
                <a:gd name="T3" fmla="*/ 61 h 108"/>
                <a:gd name="T4" fmla="*/ 1 w 47"/>
                <a:gd name="T5" fmla="*/ 46 h 108"/>
                <a:gd name="T6" fmla="*/ 5 w 47"/>
                <a:gd name="T7" fmla="*/ 6 h 108"/>
                <a:gd name="T8" fmla="*/ 6 w 47"/>
                <a:gd name="T9" fmla="*/ 3 h 108"/>
                <a:gd name="T10" fmla="*/ 10 w 47"/>
                <a:gd name="T11" fmla="*/ 0 h 108"/>
                <a:gd name="T12" fmla="*/ 13 w 47"/>
                <a:gd name="T13" fmla="*/ 0 h 108"/>
                <a:gd name="T14" fmla="*/ 17 w 47"/>
                <a:gd name="T15" fmla="*/ 4 h 108"/>
                <a:gd name="T16" fmla="*/ 26 w 47"/>
                <a:gd name="T17" fmla="*/ 20 h 108"/>
                <a:gd name="T18" fmla="*/ 39 w 47"/>
                <a:gd name="T19" fmla="*/ 62 h 108"/>
                <a:gd name="T20" fmla="*/ 39 w 47"/>
                <a:gd name="T21" fmla="*/ 72 h 108"/>
                <a:gd name="T22" fmla="*/ 44 w 47"/>
                <a:gd name="T23" fmla="*/ 88 h 108"/>
                <a:gd name="T24" fmla="*/ 45 w 47"/>
                <a:gd name="T25" fmla="*/ 92 h 108"/>
                <a:gd name="T26" fmla="*/ 47 w 47"/>
                <a:gd name="T27" fmla="*/ 98 h 108"/>
                <a:gd name="T28" fmla="*/ 46 w 47"/>
                <a:gd name="T29" fmla="*/ 101 h 108"/>
                <a:gd name="T30" fmla="*/ 41 w 47"/>
                <a:gd name="T31" fmla="*/ 106 h 108"/>
                <a:gd name="T32" fmla="*/ 37 w 47"/>
                <a:gd name="T33" fmla="*/ 105 h 108"/>
                <a:gd name="T34" fmla="*/ 33 w 47"/>
                <a:gd name="T35" fmla="*/ 100 h 108"/>
                <a:gd name="T36" fmla="*/ 33 w 47"/>
                <a:gd name="T37" fmla="*/ 98 h 108"/>
                <a:gd name="T38" fmla="*/ 31 w 47"/>
                <a:gd name="T39" fmla="*/ 93 h 108"/>
                <a:gd name="T40" fmla="*/ 28 w 47"/>
                <a:gd name="T41" fmla="*/ 84 h 108"/>
                <a:gd name="T42" fmla="*/ 25 w 47"/>
                <a:gd name="T43" fmla="*/ 61 h 108"/>
                <a:gd name="T44" fmla="*/ 24 w 47"/>
                <a:gd name="T45" fmla="*/ 52 h 108"/>
                <a:gd name="T46" fmla="*/ 15 w 47"/>
                <a:gd name="T47" fmla="*/ 29 h 108"/>
                <a:gd name="T48" fmla="*/ 15 w 47"/>
                <a:gd name="T49" fmla="*/ 40 h 108"/>
                <a:gd name="T50" fmla="*/ 17 w 47"/>
                <a:gd name="T51" fmla="*/ 58 h 108"/>
                <a:gd name="T52" fmla="*/ 18 w 47"/>
                <a:gd name="T53" fmla="*/ 66 h 108"/>
                <a:gd name="T54" fmla="*/ 16 w 47"/>
                <a:gd name="T55" fmla="*/ 84 h 108"/>
                <a:gd name="T56" fmla="*/ 15 w 47"/>
                <a:gd name="T57" fmla="*/ 90 h 108"/>
                <a:gd name="T58" fmla="*/ 14 w 47"/>
                <a:gd name="T59" fmla="*/ 101 h 108"/>
                <a:gd name="T60" fmla="*/ 14 w 47"/>
                <a:gd name="T61" fmla="*/ 104 h 108"/>
                <a:gd name="T62" fmla="*/ 8 w 47"/>
                <a:gd name="T63" fmla="*/ 108 h 108"/>
                <a:gd name="T64" fmla="*/ 5 w 47"/>
                <a:gd name="T65" fmla="*/ 108 h 108"/>
                <a:gd name="T66" fmla="*/ 1 w 47"/>
                <a:gd name="T67" fmla="*/ 103 h 108"/>
                <a:gd name="T68" fmla="*/ 0 w 47"/>
                <a:gd name="T69" fmla="*/ 95 h 108"/>
                <a:gd name="T70" fmla="*/ 2 w 47"/>
                <a:gd name="T71" fmla="*/ 81 h 10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7"/>
                <a:gd name="T109" fmla="*/ 0 h 108"/>
                <a:gd name="T110" fmla="*/ 47 w 47"/>
                <a:gd name="T111" fmla="*/ 108 h 10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7" h="108">
                  <a:moveTo>
                    <a:pt x="2" y="81"/>
                  </a:moveTo>
                  <a:lnTo>
                    <a:pt x="4" y="74"/>
                  </a:lnTo>
                  <a:lnTo>
                    <a:pt x="4" y="67"/>
                  </a:lnTo>
                  <a:lnTo>
                    <a:pt x="3" y="61"/>
                  </a:lnTo>
                  <a:lnTo>
                    <a:pt x="1" y="46"/>
                  </a:lnTo>
                  <a:lnTo>
                    <a:pt x="1" y="28"/>
                  </a:lnTo>
                  <a:lnTo>
                    <a:pt x="5" y="6"/>
                  </a:lnTo>
                  <a:lnTo>
                    <a:pt x="6" y="3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5" y="2"/>
                  </a:lnTo>
                  <a:lnTo>
                    <a:pt x="17" y="4"/>
                  </a:lnTo>
                  <a:lnTo>
                    <a:pt x="26" y="20"/>
                  </a:lnTo>
                  <a:lnTo>
                    <a:pt x="35" y="41"/>
                  </a:lnTo>
                  <a:lnTo>
                    <a:pt x="39" y="62"/>
                  </a:lnTo>
                  <a:lnTo>
                    <a:pt x="39" y="72"/>
                  </a:lnTo>
                  <a:lnTo>
                    <a:pt x="41" y="81"/>
                  </a:lnTo>
                  <a:lnTo>
                    <a:pt x="44" y="88"/>
                  </a:lnTo>
                  <a:lnTo>
                    <a:pt x="45" y="92"/>
                  </a:lnTo>
                  <a:lnTo>
                    <a:pt x="46" y="95"/>
                  </a:lnTo>
                  <a:lnTo>
                    <a:pt x="47" y="98"/>
                  </a:lnTo>
                  <a:lnTo>
                    <a:pt x="46" y="101"/>
                  </a:lnTo>
                  <a:lnTo>
                    <a:pt x="44" y="104"/>
                  </a:lnTo>
                  <a:lnTo>
                    <a:pt x="41" y="106"/>
                  </a:lnTo>
                  <a:lnTo>
                    <a:pt x="37" y="105"/>
                  </a:lnTo>
                  <a:lnTo>
                    <a:pt x="35" y="103"/>
                  </a:lnTo>
                  <a:lnTo>
                    <a:pt x="33" y="100"/>
                  </a:lnTo>
                  <a:lnTo>
                    <a:pt x="33" y="98"/>
                  </a:lnTo>
                  <a:lnTo>
                    <a:pt x="32" y="96"/>
                  </a:lnTo>
                  <a:lnTo>
                    <a:pt x="31" y="93"/>
                  </a:lnTo>
                  <a:lnTo>
                    <a:pt x="28" y="84"/>
                  </a:lnTo>
                  <a:lnTo>
                    <a:pt x="25" y="73"/>
                  </a:lnTo>
                  <a:lnTo>
                    <a:pt x="25" y="61"/>
                  </a:lnTo>
                  <a:lnTo>
                    <a:pt x="24" y="52"/>
                  </a:lnTo>
                  <a:lnTo>
                    <a:pt x="20" y="42"/>
                  </a:lnTo>
                  <a:lnTo>
                    <a:pt x="15" y="29"/>
                  </a:lnTo>
                  <a:lnTo>
                    <a:pt x="15" y="40"/>
                  </a:lnTo>
                  <a:lnTo>
                    <a:pt x="15" y="49"/>
                  </a:lnTo>
                  <a:lnTo>
                    <a:pt x="17" y="58"/>
                  </a:lnTo>
                  <a:lnTo>
                    <a:pt x="18" y="66"/>
                  </a:lnTo>
                  <a:lnTo>
                    <a:pt x="17" y="75"/>
                  </a:lnTo>
                  <a:lnTo>
                    <a:pt x="16" y="84"/>
                  </a:lnTo>
                  <a:lnTo>
                    <a:pt x="15" y="90"/>
                  </a:lnTo>
                  <a:lnTo>
                    <a:pt x="14" y="95"/>
                  </a:lnTo>
                  <a:lnTo>
                    <a:pt x="14" y="101"/>
                  </a:lnTo>
                  <a:lnTo>
                    <a:pt x="14" y="104"/>
                  </a:lnTo>
                  <a:lnTo>
                    <a:pt x="11" y="107"/>
                  </a:lnTo>
                  <a:lnTo>
                    <a:pt x="8" y="108"/>
                  </a:lnTo>
                  <a:lnTo>
                    <a:pt x="5" y="108"/>
                  </a:lnTo>
                  <a:lnTo>
                    <a:pt x="2" y="106"/>
                  </a:lnTo>
                  <a:lnTo>
                    <a:pt x="1" y="103"/>
                  </a:lnTo>
                  <a:lnTo>
                    <a:pt x="0" y="95"/>
                  </a:lnTo>
                  <a:lnTo>
                    <a:pt x="1" y="88"/>
                  </a:lnTo>
                  <a:lnTo>
                    <a:pt x="2" y="8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85" name="Freeform 392"/>
            <p:cNvSpPr>
              <a:spLocks/>
            </p:cNvSpPr>
            <p:nvPr/>
          </p:nvSpPr>
          <p:spPr bwMode="auto">
            <a:xfrm>
              <a:off x="1513" y="1930"/>
              <a:ext cx="26" cy="92"/>
            </a:xfrm>
            <a:custGeom>
              <a:avLst/>
              <a:gdLst>
                <a:gd name="T0" fmla="*/ 25 w 26"/>
                <a:gd name="T1" fmla="*/ 6 h 92"/>
                <a:gd name="T2" fmla="*/ 26 w 26"/>
                <a:gd name="T3" fmla="*/ 16 h 92"/>
                <a:gd name="T4" fmla="*/ 24 w 26"/>
                <a:gd name="T5" fmla="*/ 26 h 92"/>
                <a:gd name="T6" fmla="*/ 19 w 26"/>
                <a:gd name="T7" fmla="*/ 35 h 92"/>
                <a:gd name="T8" fmla="*/ 19 w 26"/>
                <a:gd name="T9" fmla="*/ 35 h 92"/>
                <a:gd name="T10" fmla="*/ 15 w 26"/>
                <a:gd name="T11" fmla="*/ 51 h 92"/>
                <a:gd name="T12" fmla="*/ 14 w 26"/>
                <a:gd name="T13" fmla="*/ 68 h 92"/>
                <a:gd name="T14" fmla="*/ 14 w 26"/>
                <a:gd name="T15" fmla="*/ 84 h 92"/>
                <a:gd name="T16" fmla="*/ 14 w 26"/>
                <a:gd name="T17" fmla="*/ 84 h 92"/>
                <a:gd name="T18" fmla="*/ 14 w 26"/>
                <a:gd name="T19" fmla="*/ 88 h 92"/>
                <a:gd name="T20" fmla="*/ 12 w 26"/>
                <a:gd name="T21" fmla="*/ 91 h 92"/>
                <a:gd name="T22" fmla="*/ 9 w 26"/>
                <a:gd name="T23" fmla="*/ 92 h 92"/>
                <a:gd name="T24" fmla="*/ 9 w 26"/>
                <a:gd name="T25" fmla="*/ 92 h 92"/>
                <a:gd name="T26" fmla="*/ 5 w 26"/>
                <a:gd name="T27" fmla="*/ 92 h 92"/>
                <a:gd name="T28" fmla="*/ 2 w 26"/>
                <a:gd name="T29" fmla="*/ 90 h 92"/>
                <a:gd name="T30" fmla="*/ 1 w 26"/>
                <a:gd name="T31" fmla="*/ 87 h 92"/>
                <a:gd name="T32" fmla="*/ 1 w 26"/>
                <a:gd name="T33" fmla="*/ 87 h 92"/>
                <a:gd name="T34" fmla="*/ 0 w 26"/>
                <a:gd name="T35" fmla="*/ 76 h 92"/>
                <a:gd name="T36" fmla="*/ 0 w 26"/>
                <a:gd name="T37" fmla="*/ 64 h 92"/>
                <a:gd name="T38" fmla="*/ 1 w 26"/>
                <a:gd name="T39" fmla="*/ 52 h 92"/>
                <a:gd name="T40" fmla="*/ 1 w 26"/>
                <a:gd name="T41" fmla="*/ 52 h 92"/>
                <a:gd name="T42" fmla="*/ 2 w 26"/>
                <a:gd name="T43" fmla="*/ 41 h 92"/>
                <a:gd name="T44" fmla="*/ 6 w 26"/>
                <a:gd name="T45" fmla="*/ 31 h 92"/>
                <a:gd name="T46" fmla="*/ 12 w 26"/>
                <a:gd name="T47" fmla="*/ 22 h 92"/>
                <a:gd name="T48" fmla="*/ 12 w 26"/>
                <a:gd name="T49" fmla="*/ 22 h 92"/>
                <a:gd name="T50" fmla="*/ 12 w 26"/>
                <a:gd name="T51" fmla="*/ 17 h 92"/>
                <a:gd name="T52" fmla="*/ 12 w 26"/>
                <a:gd name="T53" fmla="*/ 12 h 92"/>
                <a:gd name="T54" fmla="*/ 12 w 26"/>
                <a:gd name="T55" fmla="*/ 7 h 92"/>
                <a:gd name="T56" fmla="*/ 12 w 26"/>
                <a:gd name="T57" fmla="*/ 7 h 92"/>
                <a:gd name="T58" fmla="*/ 12 w 26"/>
                <a:gd name="T59" fmla="*/ 4 h 92"/>
                <a:gd name="T60" fmla="*/ 15 w 26"/>
                <a:gd name="T61" fmla="*/ 1 h 92"/>
                <a:gd name="T62" fmla="*/ 18 w 26"/>
                <a:gd name="T63" fmla="*/ 0 h 92"/>
                <a:gd name="T64" fmla="*/ 18 w 26"/>
                <a:gd name="T65" fmla="*/ 0 h 92"/>
                <a:gd name="T66" fmla="*/ 22 w 26"/>
                <a:gd name="T67" fmla="*/ 1 h 92"/>
                <a:gd name="T68" fmla="*/ 24 w 26"/>
                <a:gd name="T69" fmla="*/ 3 h 92"/>
                <a:gd name="T70" fmla="*/ 25 w 26"/>
                <a:gd name="T71" fmla="*/ 6 h 92"/>
                <a:gd name="T72" fmla="*/ 25 w 26"/>
                <a:gd name="T73" fmla="*/ 6 h 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6"/>
                <a:gd name="T112" fmla="*/ 0 h 92"/>
                <a:gd name="T113" fmla="*/ 26 w 26"/>
                <a:gd name="T114" fmla="*/ 92 h 9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6" h="92">
                  <a:moveTo>
                    <a:pt x="25" y="6"/>
                  </a:moveTo>
                  <a:lnTo>
                    <a:pt x="26" y="16"/>
                  </a:lnTo>
                  <a:lnTo>
                    <a:pt x="24" y="26"/>
                  </a:lnTo>
                  <a:lnTo>
                    <a:pt x="19" y="35"/>
                  </a:lnTo>
                  <a:lnTo>
                    <a:pt x="15" y="51"/>
                  </a:lnTo>
                  <a:lnTo>
                    <a:pt x="14" y="68"/>
                  </a:lnTo>
                  <a:lnTo>
                    <a:pt x="14" y="84"/>
                  </a:lnTo>
                  <a:lnTo>
                    <a:pt x="14" y="88"/>
                  </a:lnTo>
                  <a:lnTo>
                    <a:pt x="12" y="91"/>
                  </a:lnTo>
                  <a:lnTo>
                    <a:pt x="9" y="92"/>
                  </a:lnTo>
                  <a:lnTo>
                    <a:pt x="5" y="92"/>
                  </a:lnTo>
                  <a:lnTo>
                    <a:pt x="2" y="90"/>
                  </a:lnTo>
                  <a:lnTo>
                    <a:pt x="1" y="87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" y="52"/>
                  </a:lnTo>
                  <a:lnTo>
                    <a:pt x="2" y="41"/>
                  </a:lnTo>
                  <a:lnTo>
                    <a:pt x="6" y="31"/>
                  </a:lnTo>
                  <a:lnTo>
                    <a:pt x="12" y="22"/>
                  </a:lnTo>
                  <a:lnTo>
                    <a:pt x="12" y="17"/>
                  </a:lnTo>
                  <a:lnTo>
                    <a:pt x="12" y="12"/>
                  </a:lnTo>
                  <a:lnTo>
                    <a:pt x="12" y="7"/>
                  </a:lnTo>
                  <a:lnTo>
                    <a:pt x="12" y="4"/>
                  </a:lnTo>
                  <a:lnTo>
                    <a:pt x="15" y="1"/>
                  </a:lnTo>
                  <a:lnTo>
                    <a:pt x="18" y="0"/>
                  </a:lnTo>
                  <a:lnTo>
                    <a:pt x="22" y="1"/>
                  </a:lnTo>
                  <a:lnTo>
                    <a:pt x="24" y="3"/>
                  </a:lnTo>
                  <a:lnTo>
                    <a:pt x="25" y="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86" name="Freeform 393"/>
            <p:cNvSpPr>
              <a:spLocks/>
            </p:cNvSpPr>
            <p:nvPr/>
          </p:nvSpPr>
          <p:spPr bwMode="auto">
            <a:xfrm>
              <a:off x="1455" y="1912"/>
              <a:ext cx="51" cy="83"/>
            </a:xfrm>
            <a:custGeom>
              <a:avLst/>
              <a:gdLst>
                <a:gd name="T0" fmla="*/ 48 w 51"/>
                <a:gd name="T1" fmla="*/ 12 h 83"/>
                <a:gd name="T2" fmla="*/ 37 w 51"/>
                <a:gd name="T3" fmla="*/ 25 h 83"/>
                <a:gd name="T4" fmla="*/ 28 w 51"/>
                <a:gd name="T5" fmla="*/ 39 h 83"/>
                <a:gd name="T6" fmla="*/ 19 w 51"/>
                <a:gd name="T7" fmla="*/ 53 h 83"/>
                <a:gd name="T8" fmla="*/ 19 w 51"/>
                <a:gd name="T9" fmla="*/ 53 h 83"/>
                <a:gd name="T10" fmla="*/ 15 w 51"/>
                <a:gd name="T11" fmla="*/ 60 h 83"/>
                <a:gd name="T12" fmla="*/ 13 w 51"/>
                <a:gd name="T13" fmla="*/ 69 h 83"/>
                <a:gd name="T14" fmla="*/ 13 w 51"/>
                <a:gd name="T15" fmla="*/ 77 h 83"/>
                <a:gd name="T16" fmla="*/ 13 w 51"/>
                <a:gd name="T17" fmla="*/ 77 h 83"/>
                <a:gd name="T18" fmla="*/ 12 w 51"/>
                <a:gd name="T19" fmla="*/ 80 h 83"/>
                <a:gd name="T20" fmla="*/ 9 w 51"/>
                <a:gd name="T21" fmla="*/ 82 h 83"/>
                <a:gd name="T22" fmla="*/ 5 w 51"/>
                <a:gd name="T23" fmla="*/ 83 h 83"/>
                <a:gd name="T24" fmla="*/ 5 w 51"/>
                <a:gd name="T25" fmla="*/ 83 h 83"/>
                <a:gd name="T26" fmla="*/ 2 w 51"/>
                <a:gd name="T27" fmla="*/ 81 h 83"/>
                <a:gd name="T28" fmla="*/ 0 w 51"/>
                <a:gd name="T29" fmla="*/ 79 h 83"/>
                <a:gd name="T30" fmla="*/ 0 w 51"/>
                <a:gd name="T31" fmla="*/ 75 h 83"/>
                <a:gd name="T32" fmla="*/ 0 w 51"/>
                <a:gd name="T33" fmla="*/ 75 h 83"/>
                <a:gd name="T34" fmla="*/ 0 w 51"/>
                <a:gd name="T35" fmla="*/ 65 h 83"/>
                <a:gd name="T36" fmla="*/ 2 w 51"/>
                <a:gd name="T37" fmla="*/ 55 h 83"/>
                <a:gd name="T38" fmla="*/ 7 w 51"/>
                <a:gd name="T39" fmla="*/ 45 h 83"/>
                <a:gd name="T40" fmla="*/ 7 w 51"/>
                <a:gd name="T41" fmla="*/ 45 h 83"/>
                <a:gd name="T42" fmla="*/ 17 w 51"/>
                <a:gd name="T43" fmla="*/ 30 h 83"/>
                <a:gd name="T44" fmla="*/ 28 w 51"/>
                <a:gd name="T45" fmla="*/ 15 h 83"/>
                <a:gd name="T46" fmla="*/ 40 w 51"/>
                <a:gd name="T47" fmla="*/ 1 h 83"/>
                <a:gd name="T48" fmla="*/ 40 w 51"/>
                <a:gd name="T49" fmla="*/ 1 h 83"/>
                <a:gd name="T50" fmla="*/ 43 w 51"/>
                <a:gd name="T51" fmla="*/ 0 h 83"/>
                <a:gd name="T52" fmla="*/ 47 w 51"/>
                <a:gd name="T53" fmla="*/ 0 h 83"/>
                <a:gd name="T54" fmla="*/ 49 w 51"/>
                <a:gd name="T55" fmla="*/ 2 h 83"/>
                <a:gd name="T56" fmla="*/ 49 w 51"/>
                <a:gd name="T57" fmla="*/ 2 h 83"/>
                <a:gd name="T58" fmla="*/ 51 w 51"/>
                <a:gd name="T59" fmla="*/ 6 h 83"/>
                <a:gd name="T60" fmla="*/ 50 w 51"/>
                <a:gd name="T61" fmla="*/ 10 h 83"/>
                <a:gd name="T62" fmla="*/ 48 w 51"/>
                <a:gd name="T63" fmla="*/ 12 h 83"/>
                <a:gd name="T64" fmla="*/ 48 w 51"/>
                <a:gd name="T65" fmla="*/ 12 h 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1"/>
                <a:gd name="T100" fmla="*/ 0 h 83"/>
                <a:gd name="T101" fmla="*/ 51 w 51"/>
                <a:gd name="T102" fmla="*/ 83 h 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1" h="83">
                  <a:moveTo>
                    <a:pt x="48" y="12"/>
                  </a:moveTo>
                  <a:lnTo>
                    <a:pt x="37" y="25"/>
                  </a:lnTo>
                  <a:lnTo>
                    <a:pt x="28" y="39"/>
                  </a:lnTo>
                  <a:lnTo>
                    <a:pt x="19" y="53"/>
                  </a:lnTo>
                  <a:lnTo>
                    <a:pt x="15" y="60"/>
                  </a:lnTo>
                  <a:lnTo>
                    <a:pt x="13" y="69"/>
                  </a:lnTo>
                  <a:lnTo>
                    <a:pt x="13" y="77"/>
                  </a:lnTo>
                  <a:lnTo>
                    <a:pt x="12" y="80"/>
                  </a:lnTo>
                  <a:lnTo>
                    <a:pt x="9" y="82"/>
                  </a:lnTo>
                  <a:lnTo>
                    <a:pt x="5" y="83"/>
                  </a:lnTo>
                  <a:lnTo>
                    <a:pt x="2" y="81"/>
                  </a:lnTo>
                  <a:lnTo>
                    <a:pt x="0" y="79"/>
                  </a:lnTo>
                  <a:lnTo>
                    <a:pt x="0" y="75"/>
                  </a:lnTo>
                  <a:lnTo>
                    <a:pt x="0" y="65"/>
                  </a:lnTo>
                  <a:lnTo>
                    <a:pt x="2" y="55"/>
                  </a:lnTo>
                  <a:lnTo>
                    <a:pt x="7" y="45"/>
                  </a:lnTo>
                  <a:lnTo>
                    <a:pt x="17" y="30"/>
                  </a:lnTo>
                  <a:lnTo>
                    <a:pt x="28" y="15"/>
                  </a:lnTo>
                  <a:lnTo>
                    <a:pt x="40" y="1"/>
                  </a:lnTo>
                  <a:lnTo>
                    <a:pt x="43" y="0"/>
                  </a:lnTo>
                  <a:lnTo>
                    <a:pt x="47" y="0"/>
                  </a:lnTo>
                  <a:lnTo>
                    <a:pt x="49" y="2"/>
                  </a:lnTo>
                  <a:lnTo>
                    <a:pt x="51" y="6"/>
                  </a:lnTo>
                  <a:lnTo>
                    <a:pt x="50" y="10"/>
                  </a:lnTo>
                  <a:lnTo>
                    <a:pt x="48" y="1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87" name="Freeform 394"/>
            <p:cNvSpPr>
              <a:spLocks/>
            </p:cNvSpPr>
            <p:nvPr/>
          </p:nvSpPr>
          <p:spPr bwMode="auto">
            <a:xfrm>
              <a:off x="1404" y="1881"/>
              <a:ext cx="71" cy="72"/>
            </a:xfrm>
            <a:custGeom>
              <a:avLst/>
              <a:gdLst>
                <a:gd name="T0" fmla="*/ 67 w 71"/>
                <a:gd name="T1" fmla="*/ 14 h 72"/>
                <a:gd name="T2" fmla="*/ 61 w 71"/>
                <a:gd name="T3" fmla="*/ 21 h 72"/>
                <a:gd name="T4" fmla="*/ 55 w 71"/>
                <a:gd name="T5" fmla="*/ 29 h 72"/>
                <a:gd name="T6" fmla="*/ 49 w 71"/>
                <a:gd name="T7" fmla="*/ 37 h 72"/>
                <a:gd name="T8" fmla="*/ 49 w 71"/>
                <a:gd name="T9" fmla="*/ 37 h 72"/>
                <a:gd name="T10" fmla="*/ 40 w 71"/>
                <a:gd name="T11" fmla="*/ 48 h 72"/>
                <a:gd name="T12" fmla="*/ 28 w 71"/>
                <a:gd name="T13" fmla="*/ 56 h 72"/>
                <a:gd name="T14" fmla="*/ 16 w 71"/>
                <a:gd name="T15" fmla="*/ 65 h 72"/>
                <a:gd name="T16" fmla="*/ 16 w 71"/>
                <a:gd name="T17" fmla="*/ 65 h 72"/>
                <a:gd name="T18" fmla="*/ 15 w 71"/>
                <a:gd name="T19" fmla="*/ 66 h 72"/>
                <a:gd name="T20" fmla="*/ 13 w 71"/>
                <a:gd name="T21" fmla="*/ 67 h 72"/>
                <a:gd name="T22" fmla="*/ 12 w 71"/>
                <a:gd name="T23" fmla="*/ 69 h 72"/>
                <a:gd name="T24" fmla="*/ 12 w 71"/>
                <a:gd name="T25" fmla="*/ 69 h 72"/>
                <a:gd name="T26" fmla="*/ 10 w 71"/>
                <a:gd name="T27" fmla="*/ 71 h 72"/>
                <a:gd name="T28" fmla="*/ 6 w 71"/>
                <a:gd name="T29" fmla="*/ 72 h 72"/>
                <a:gd name="T30" fmla="*/ 3 w 71"/>
                <a:gd name="T31" fmla="*/ 71 h 72"/>
                <a:gd name="T32" fmla="*/ 3 w 71"/>
                <a:gd name="T33" fmla="*/ 71 h 72"/>
                <a:gd name="T34" fmla="*/ 1 w 71"/>
                <a:gd name="T35" fmla="*/ 69 h 72"/>
                <a:gd name="T36" fmla="*/ 0 w 71"/>
                <a:gd name="T37" fmla="*/ 65 h 72"/>
                <a:gd name="T38" fmla="*/ 1 w 71"/>
                <a:gd name="T39" fmla="*/ 62 h 72"/>
                <a:gd name="T40" fmla="*/ 1 w 71"/>
                <a:gd name="T41" fmla="*/ 62 h 72"/>
                <a:gd name="T42" fmla="*/ 2 w 71"/>
                <a:gd name="T43" fmla="*/ 60 h 72"/>
                <a:gd name="T44" fmla="*/ 3 w 71"/>
                <a:gd name="T45" fmla="*/ 58 h 72"/>
                <a:gd name="T46" fmla="*/ 4 w 71"/>
                <a:gd name="T47" fmla="*/ 57 h 72"/>
                <a:gd name="T48" fmla="*/ 4 w 71"/>
                <a:gd name="T49" fmla="*/ 57 h 72"/>
                <a:gd name="T50" fmla="*/ 19 w 71"/>
                <a:gd name="T51" fmla="*/ 46 h 72"/>
                <a:gd name="T52" fmla="*/ 34 w 71"/>
                <a:gd name="T53" fmla="*/ 34 h 72"/>
                <a:gd name="T54" fmla="*/ 45 w 71"/>
                <a:gd name="T55" fmla="*/ 19 h 72"/>
                <a:gd name="T56" fmla="*/ 45 w 71"/>
                <a:gd name="T57" fmla="*/ 19 h 72"/>
                <a:gd name="T58" fmla="*/ 49 w 71"/>
                <a:gd name="T59" fmla="*/ 13 h 72"/>
                <a:gd name="T60" fmla="*/ 54 w 71"/>
                <a:gd name="T61" fmla="*/ 7 h 72"/>
                <a:gd name="T62" fmla="*/ 60 w 71"/>
                <a:gd name="T63" fmla="*/ 1 h 72"/>
                <a:gd name="T64" fmla="*/ 60 w 71"/>
                <a:gd name="T65" fmla="*/ 1 h 72"/>
                <a:gd name="T66" fmla="*/ 63 w 71"/>
                <a:gd name="T67" fmla="*/ 0 h 72"/>
                <a:gd name="T68" fmla="*/ 67 w 71"/>
                <a:gd name="T69" fmla="*/ 1 h 72"/>
                <a:gd name="T70" fmla="*/ 70 w 71"/>
                <a:gd name="T71" fmla="*/ 4 h 72"/>
                <a:gd name="T72" fmla="*/ 70 w 71"/>
                <a:gd name="T73" fmla="*/ 4 h 72"/>
                <a:gd name="T74" fmla="*/ 71 w 71"/>
                <a:gd name="T75" fmla="*/ 8 h 72"/>
                <a:gd name="T76" fmla="*/ 70 w 71"/>
                <a:gd name="T77" fmla="*/ 11 h 72"/>
                <a:gd name="T78" fmla="*/ 67 w 71"/>
                <a:gd name="T79" fmla="*/ 14 h 72"/>
                <a:gd name="T80" fmla="*/ 67 w 71"/>
                <a:gd name="T81" fmla="*/ 14 h 7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1"/>
                <a:gd name="T124" fmla="*/ 0 h 72"/>
                <a:gd name="T125" fmla="*/ 71 w 71"/>
                <a:gd name="T126" fmla="*/ 72 h 7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1" h="72">
                  <a:moveTo>
                    <a:pt x="67" y="14"/>
                  </a:moveTo>
                  <a:lnTo>
                    <a:pt x="61" y="21"/>
                  </a:lnTo>
                  <a:lnTo>
                    <a:pt x="55" y="29"/>
                  </a:lnTo>
                  <a:lnTo>
                    <a:pt x="49" y="37"/>
                  </a:lnTo>
                  <a:lnTo>
                    <a:pt x="40" y="48"/>
                  </a:lnTo>
                  <a:lnTo>
                    <a:pt x="28" y="56"/>
                  </a:lnTo>
                  <a:lnTo>
                    <a:pt x="16" y="65"/>
                  </a:lnTo>
                  <a:lnTo>
                    <a:pt x="15" y="66"/>
                  </a:lnTo>
                  <a:lnTo>
                    <a:pt x="13" y="67"/>
                  </a:lnTo>
                  <a:lnTo>
                    <a:pt x="12" y="69"/>
                  </a:lnTo>
                  <a:lnTo>
                    <a:pt x="10" y="71"/>
                  </a:lnTo>
                  <a:lnTo>
                    <a:pt x="6" y="72"/>
                  </a:lnTo>
                  <a:lnTo>
                    <a:pt x="3" y="71"/>
                  </a:lnTo>
                  <a:lnTo>
                    <a:pt x="1" y="69"/>
                  </a:lnTo>
                  <a:lnTo>
                    <a:pt x="0" y="65"/>
                  </a:lnTo>
                  <a:lnTo>
                    <a:pt x="1" y="62"/>
                  </a:lnTo>
                  <a:lnTo>
                    <a:pt x="2" y="60"/>
                  </a:lnTo>
                  <a:lnTo>
                    <a:pt x="3" y="58"/>
                  </a:lnTo>
                  <a:lnTo>
                    <a:pt x="4" y="57"/>
                  </a:lnTo>
                  <a:lnTo>
                    <a:pt x="19" y="46"/>
                  </a:lnTo>
                  <a:lnTo>
                    <a:pt x="34" y="34"/>
                  </a:lnTo>
                  <a:lnTo>
                    <a:pt x="45" y="19"/>
                  </a:lnTo>
                  <a:lnTo>
                    <a:pt x="49" y="13"/>
                  </a:lnTo>
                  <a:lnTo>
                    <a:pt x="54" y="7"/>
                  </a:lnTo>
                  <a:lnTo>
                    <a:pt x="60" y="1"/>
                  </a:lnTo>
                  <a:lnTo>
                    <a:pt x="63" y="0"/>
                  </a:lnTo>
                  <a:lnTo>
                    <a:pt x="67" y="1"/>
                  </a:lnTo>
                  <a:lnTo>
                    <a:pt x="70" y="4"/>
                  </a:lnTo>
                  <a:lnTo>
                    <a:pt x="71" y="8"/>
                  </a:lnTo>
                  <a:lnTo>
                    <a:pt x="70" y="11"/>
                  </a:lnTo>
                  <a:lnTo>
                    <a:pt x="67" y="1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88" name="Freeform 395"/>
            <p:cNvSpPr>
              <a:spLocks/>
            </p:cNvSpPr>
            <p:nvPr/>
          </p:nvSpPr>
          <p:spPr bwMode="auto">
            <a:xfrm>
              <a:off x="1356" y="1843"/>
              <a:ext cx="87" cy="35"/>
            </a:xfrm>
            <a:custGeom>
              <a:avLst/>
              <a:gdLst>
                <a:gd name="T0" fmla="*/ 81 w 87"/>
                <a:gd name="T1" fmla="*/ 14 h 35"/>
                <a:gd name="T2" fmla="*/ 70 w 87"/>
                <a:gd name="T3" fmla="*/ 14 h 35"/>
                <a:gd name="T4" fmla="*/ 61 w 87"/>
                <a:gd name="T5" fmla="*/ 17 h 35"/>
                <a:gd name="T6" fmla="*/ 51 w 87"/>
                <a:gd name="T7" fmla="*/ 21 h 35"/>
                <a:gd name="T8" fmla="*/ 51 w 87"/>
                <a:gd name="T9" fmla="*/ 21 h 35"/>
                <a:gd name="T10" fmla="*/ 49 w 87"/>
                <a:gd name="T11" fmla="*/ 21 h 35"/>
                <a:gd name="T12" fmla="*/ 47 w 87"/>
                <a:gd name="T13" fmla="*/ 22 h 35"/>
                <a:gd name="T14" fmla="*/ 44 w 87"/>
                <a:gd name="T15" fmla="*/ 22 h 35"/>
                <a:gd name="T16" fmla="*/ 44 w 87"/>
                <a:gd name="T17" fmla="*/ 22 h 35"/>
                <a:gd name="T18" fmla="*/ 35 w 87"/>
                <a:gd name="T19" fmla="*/ 26 h 35"/>
                <a:gd name="T20" fmla="*/ 26 w 87"/>
                <a:gd name="T21" fmla="*/ 29 h 35"/>
                <a:gd name="T22" fmla="*/ 17 w 87"/>
                <a:gd name="T23" fmla="*/ 33 h 35"/>
                <a:gd name="T24" fmla="*/ 17 w 87"/>
                <a:gd name="T25" fmla="*/ 33 h 35"/>
                <a:gd name="T26" fmla="*/ 15 w 87"/>
                <a:gd name="T27" fmla="*/ 34 h 35"/>
                <a:gd name="T28" fmla="*/ 12 w 87"/>
                <a:gd name="T29" fmla="*/ 34 h 35"/>
                <a:gd name="T30" fmla="*/ 9 w 87"/>
                <a:gd name="T31" fmla="*/ 34 h 35"/>
                <a:gd name="T32" fmla="*/ 9 w 87"/>
                <a:gd name="T33" fmla="*/ 34 h 35"/>
                <a:gd name="T34" fmla="*/ 9 w 87"/>
                <a:gd name="T35" fmla="*/ 34 h 35"/>
                <a:gd name="T36" fmla="*/ 10 w 87"/>
                <a:gd name="T37" fmla="*/ 34 h 35"/>
                <a:gd name="T38" fmla="*/ 10 w 87"/>
                <a:gd name="T39" fmla="*/ 34 h 35"/>
                <a:gd name="T40" fmla="*/ 10 w 87"/>
                <a:gd name="T41" fmla="*/ 34 h 35"/>
                <a:gd name="T42" fmla="*/ 6 w 87"/>
                <a:gd name="T43" fmla="*/ 35 h 35"/>
                <a:gd name="T44" fmla="*/ 3 w 87"/>
                <a:gd name="T45" fmla="*/ 33 h 35"/>
                <a:gd name="T46" fmla="*/ 1 w 87"/>
                <a:gd name="T47" fmla="*/ 30 h 35"/>
                <a:gd name="T48" fmla="*/ 1 w 87"/>
                <a:gd name="T49" fmla="*/ 30 h 35"/>
                <a:gd name="T50" fmla="*/ 0 w 87"/>
                <a:gd name="T51" fmla="*/ 27 h 35"/>
                <a:gd name="T52" fmla="*/ 2 w 87"/>
                <a:gd name="T53" fmla="*/ 24 h 35"/>
                <a:gd name="T54" fmla="*/ 5 w 87"/>
                <a:gd name="T55" fmla="*/ 22 h 35"/>
                <a:gd name="T56" fmla="*/ 5 w 87"/>
                <a:gd name="T57" fmla="*/ 22 h 35"/>
                <a:gd name="T58" fmla="*/ 8 w 87"/>
                <a:gd name="T59" fmla="*/ 21 h 35"/>
                <a:gd name="T60" fmla="*/ 11 w 87"/>
                <a:gd name="T61" fmla="*/ 21 h 35"/>
                <a:gd name="T62" fmla="*/ 14 w 87"/>
                <a:gd name="T63" fmla="*/ 20 h 35"/>
                <a:gd name="T64" fmla="*/ 14 w 87"/>
                <a:gd name="T65" fmla="*/ 20 h 35"/>
                <a:gd name="T66" fmla="*/ 25 w 87"/>
                <a:gd name="T67" fmla="*/ 16 h 35"/>
                <a:gd name="T68" fmla="*/ 36 w 87"/>
                <a:gd name="T69" fmla="*/ 11 h 35"/>
                <a:gd name="T70" fmla="*/ 48 w 87"/>
                <a:gd name="T71" fmla="*/ 8 h 35"/>
                <a:gd name="T72" fmla="*/ 48 w 87"/>
                <a:gd name="T73" fmla="*/ 8 h 35"/>
                <a:gd name="T74" fmla="*/ 58 w 87"/>
                <a:gd name="T75" fmla="*/ 3 h 35"/>
                <a:gd name="T76" fmla="*/ 69 w 87"/>
                <a:gd name="T77" fmla="*/ 0 h 35"/>
                <a:gd name="T78" fmla="*/ 80 w 87"/>
                <a:gd name="T79" fmla="*/ 0 h 35"/>
                <a:gd name="T80" fmla="*/ 80 w 87"/>
                <a:gd name="T81" fmla="*/ 0 h 35"/>
                <a:gd name="T82" fmla="*/ 84 w 87"/>
                <a:gd name="T83" fmla="*/ 0 h 35"/>
                <a:gd name="T84" fmla="*/ 86 w 87"/>
                <a:gd name="T85" fmla="*/ 3 h 35"/>
                <a:gd name="T86" fmla="*/ 87 w 87"/>
                <a:gd name="T87" fmla="*/ 6 h 35"/>
                <a:gd name="T88" fmla="*/ 87 w 87"/>
                <a:gd name="T89" fmla="*/ 6 h 35"/>
                <a:gd name="T90" fmla="*/ 87 w 87"/>
                <a:gd name="T91" fmla="*/ 10 h 35"/>
                <a:gd name="T92" fmla="*/ 84 w 87"/>
                <a:gd name="T93" fmla="*/ 13 h 35"/>
                <a:gd name="T94" fmla="*/ 81 w 87"/>
                <a:gd name="T95" fmla="*/ 14 h 35"/>
                <a:gd name="T96" fmla="*/ 81 w 87"/>
                <a:gd name="T97" fmla="*/ 14 h 3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7"/>
                <a:gd name="T148" fmla="*/ 0 h 35"/>
                <a:gd name="T149" fmla="*/ 87 w 87"/>
                <a:gd name="T150" fmla="*/ 35 h 3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7" h="35">
                  <a:moveTo>
                    <a:pt x="81" y="14"/>
                  </a:moveTo>
                  <a:lnTo>
                    <a:pt x="70" y="14"/>
                  </a:lnTo>
                  <a:lnTo>
                    <a:pt x="61" y="17"/>
                  </a:lnTo>
                  <a:lnTo>
                    <a:pt x="51" y="21"/>
                  </a:lnTo>
                  <a:lnTo>
                    <a:pt x="49" y="21"/>
                  </a:lnTo>
                  <a:lnTo>
                    <a:pt x="47" y="22"/>
                  </a:lnTo>
                  <a:lnTo>
                    <a:pt x="44" y="22"/>
                  </a:lnTo>
                  <a:lnTo>
                    <a:pt x="35" y="26"/>
                  </a:lnTo>
                  <a:lnTo>
                    <a:pt x="26" y="29"/>
                  </a:lnTo>
                  <a:lnTo>
                    <a:pt x="17" y="33"/>
                  </a:lnTo>
                  <a:lnTo>
                    <a:pt x="15" y="34"/>
                  </a:lnTo>
                  <a:lnTo>
                    <a:pt x="12" y="34"/>
                  </a:lnTo>
                  <a:lnTo>
                    <a:pt x="9" y="34"/>
                  </a:lnTo>
                  <a:lnTo>
                    <a:pt x="10" y="34"/>
                  </a:lnTo>
                  <a:lnTo>
                    <a:pt x="6" y="35"/>
                  </a:lnTo>
                  <a:lnTo>
                    <a:pt x="3" y="33"/>
                  </a:lnTo>
                  <a:lnTo>
                    <a:pt x="1" y="30"/>
                  </a:lnTo>
                  <a:lnTo>
                    <a:pt x="0" y="27"/>
                  </a:lnTo>
                  <a:lnTo>
                    <a:pt x="2" y="24"/>
                  </a:lnTo>
                  <a:lnTo>
                    <a:pt x="5" y="22"/>
                  </a:lnTo>
                  <a:lnTo>
                    <a:pt x="8" y="21"/>
                  </a:lnTo>
                  <a:lnTo>
                    <a:pt x="11" y="21"/>
                  </a:lnTo>
                  <a:lnTo>
                    <a:pt x="14" y="20"/>
                  </a:lnTo>
                  <a:lnTo>
                    <a:pt x="25" y="16"/>
                  </a:lnTo>
                  <a:lnTo>
                    <a:pt x="36" y="11"/>
                  </a:lnTo>
                  <a:lnTo>
                    <a:pt x="48" y="8"/>
                  </a:lnTo>
                  <a:lnTo>
                    <a:pt x="58" y="3"/>
                  </a:lnTo>
                  <a:lnTo>
                    <a:pt x="69" y="0"/>
                  </a:lnTo>
                  <a:lnTo>
                    <a:pt x="80" y="0"/>
                  </a:lnTo>
                  <a:lnTo>
                    <a:pt x="84" y="0"/>
                  </a:lnTo>
                  <a:lnTo>
                    <a:pt x="86" y="3"/>
                  </a:lnTo>
                  <a:lnTo>
                    <a:pt x="87" y="6"/>
                  </a:lnTo>
                  <a:lnTo>
                    <a:pt x="87" y="10"/>
                  </a:lnTo>
                  <a:lnTo>
                    <a:pt x="84" y="13"/>
                  </a:lnTo>
                  <a:lnTo>
                    <a:pt x="81" y="1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89" name="Freeform 396"/>
            <p:cNvSpPr>
              <a:spLocks/>
            </p:cNvSpPr>
            <p:nvPr/>
          </p:nvSpPr>
          <p:spPr bwMode="auto">
            <a:xfrm>
              <a:off x="1341" y="1785"/>
              <a:ext cx="90" cy="18"/>
            </a:xfrm>
            <a:custGeom>
              <a:avLst/>
              <a:gdLst>
                <a:gd name="T0" fmla="*/ 83 w 90"/>
                <a:gd name="T1" fmla="*/ 13 h 18"/>
                <a:gd name="T2" fmla="*/ 59 w 90"/>
                <a:gd name="T3" fmla="*/ 14 h 18"/>
                <a:gd name="T4" fmla="*/ 35 w 90"/>
                <a:gd name="T5" fmla="*/ 17 h 18"/>
                <a:gd name="T6" fmla="*/ 10 w 90"/>
                <a:gd name="T7" fmla="*/ 18 h 18"/>
                <a:gd name="T8" fmla="*/ 10 w 90"/>
                <a:gd name="T9" fmla="*/ 18 h 18"/>
                <a:gd name="T10" fmla="*/ 8 w 90"/>
                <a:gd name="T11" fmla="*/ 17 h 18"/>
                <a:gd name="T12" fmla="*/ 6 w 90"/>
                <a:gd name="T13" fmla="*/ 16 h 18"/>
                <a:gd name="T14" fmla="*/ 4 w 90"/>
                <a:gd name="T15" fmla="*/ 16 h 18"/>
                <a:gd name="T16" fmla="*/ 4 w 90"/>
                <a:gd name="T17" fmla="*/ 16 h 18"/>
                <a:gd name="T18" fmla="*/ 1 w 90"/>
                <a:gd name="T19" fmla="*/ 13 h 18"/>
                <a:gd name="T20" fmla="*/ 0 w 90"/>
                <a:gd name="T21" fmla="*/ 10 h 18"/>
                <a:gd name="T22" fmla="*/ 1 w 90"/>
                <a:gd name="T23" fmla="*/ 7 h 18"/>
                <a:gd name="T24" fmla="*/ 1 w 90"/>
                <a:gd name="T25" fmla="*/ 7 h 18"/>
                <a:gd name="T26" fmla="*/ 3 w 90"/>
                <a:gd name="T27" fmla="*/ 4 h 18"/>
                <a:gd name="T28" fmla="*/ 6 w 90"/>
                <a:gd name="T29" fmla="*/ 3 h 18"/>
                <a:gd name="T30" fmla="*/ 10 w 90"/>
                <a:gd name="T31" fmla="*/ 3 h 18"/>
                <a:gd name="T32" fmla="*/ 10 w 90"/>
                <a:gd name="T33" fmla="*/ 3 h 18"/>
                <a:gd name="T34" fmla="*/ 11 w 90"/>
                <a:gd name="T35" fmla="*/ 4 h 18"/>
                <a:gd name="T36" fmla="*/ 12 w 90"/>
                <a:gd name="T37" fmla="*/ 4 h 18"/>
                <a:gd name="T38" fmla="*/ 14 w 90"/>
                <a:gd name="T39" fmla="*/ 5 h 18"/>
                <a:gd name="T40" fmla="*/ 14 w 90"/>
                <a:gd name="T41" fmla="*/ 5 h 18"/>
                <a:gd name="T42" fmla="*/ 37 w 90"/>
                <a:gd name="T43" fmla="*/ 3 h 18"/>
                <a:gd name="T44" fmla="*/ 60 w 90"/>
                <a:gd name="T45" fmla="*/ 1 h 18"/>
                <a:gd name="T46" fmla="*/ 82 w 90"/>
                <a:gd name="T47" fmla="*/ 0 h 18"/>
                <a:gd name="T48" fmla="*/ 82 w 90"/>
                <a:gd name="T49" fmla="*/ 0 h 18"/>
                <a:gd name="T50" fmla="*/ 86 w 90"/>
                <a:gd name="T51" fmla="*/ 0 h 18"/>
                <a:gd name="T52" fmla="*/ 89 w 90"/>
                <a:gd name="T53" fmla="*/ 3 h 18"/>
                <a:gd name="T54" fmla="*/ 90 w 90"/>
                <a:gd name="T55" fmla="*/ 6 h 18"/>
                <a:gd name="T56" fmla="*/ 90 w 90"/>
                <a:gd name="T57" fmla="*/ 6 h 18"/>
                <a:gd name="T58" fmla="*/ 89 w 90"/>
                <a:gd name="T59" fmla="*/ 9 h 18"/>
                <a:gd name="T60" fmla="*/ 87 w 90"/>
                <a:gd name="T61" fmla="*/ 12 h 18"/>
                <a:gd name="T62" fmla="*/ 83 w 90"/>
                <a:gd name="T63" fmla="*/ 13 h 18"/>
                <a:gd name="T64" fmla="*/ 83 w 90"/>
                <a:gd name="T65" fmla="*/ 13 h 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0"/>
                <a:gd name="T100" fmla="*/ 0 h 18"/>
                <a:gd name="T101" fmla="*/ 90 w 90"/>
                <a:gd name="T102" fmla="*/ 18 h 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0" h="18">
                  <a:moveTo>
                    <a:pt x="83" y="13"/>
                  </a:moveTo>
                  <a:lnTo>
                    <a:pt x="59" y="14"/>
                  </a:lnTo>
                  <a:lnTo>
                    <a:pt x="35" y="17"/>
                  </a:lnTo>
                  <a:lnTo>
                    <a:pt x="10" y="18"/>
                  </a:lnTo>
                  <a:lnTo>
                    <a:pt x="8" y="17"/>
                  </a:lnTo>
                  <a:lnTo>
                    <a:pt x="6" y="16"/>
                  </a:lnTo>
                  <a:lnTo>
                    <a:pt x="4" y="16"/>
                  </a:lnTo>
                  <a:lnTo>
                    <a:pt x="1" y="13"/>
                  </a:lnTo>
                  <a:lnTo>
                    <a:pt x="0" y="10"/>
                  </a:lnTo>
                  <a:lnTo>
                    <a:pt x="1" y="7"/>
                  </a:lnTo>
                  <a:lnTo>
                    <a:pt x="3" y="4"/>
                  </a:lnTo>
                  <a:lnTo>
                    <a:pt x="6" y="3"/>
                  </a:lnTo>
                  <a:lnTo>
                    <a:pt x="10" y="3"/>
                  </a:lnTo>
                  <a:lnTo>
                    <a:pt x="11" y="4"/>
                  </a:lnTo>
                  <a:lnTo>
                    <a:pt x="12" y="4"/>
                  </a:lnTo>
                  <a:lnTo>
                    <a:pt x="14" y="5"/>
                  </a:lnTo>
                  <a:lnTo>
                    <a:pt x="37" y="3"/>
                  </a:lnTo>
                  <a:lnTo>
                    <a:pt x="60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9" y="3"/>
                  </a:lnTo>
                  <a:lnTo>
                    <a:pt x="90" y="6"/>
                  </a:lnTo>
                  <a:lnTo>
                    <a:pt x="89" y="9"/>
                  </a:lnTo>
                  <a:lnTo>
                    <a:pt x="87" y="12"/>
                  </a:lnTo>
                  <a:lnTo>
                    <a:pt x="83" y="1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90" name="Freeform 397"/>
            <p:cNvSpPr>
              <a:spLocks/>
            </p:cNvSpPr>
            <p:nvPr/>
          </p:nvSpPr>
          <p:spPr bwMode="auto">
            <a:xfrm>
              <a:off x="1351" y="1717"/>
              <a:ext cx="88" cy="30"/>
            </a:xfrm>
            <a:custGeom>
              <a:avLst/>
              <a:gdLst>
                <a:gd name="T0" fmla="*/ 77 w 88"/>
                <a:gd name="T1" fmla="*/ 28 h 30"/>
                <a:gd name="T2" fmla="*/ 75 w 88"/>
                <a:gd name="T3" fmla="*/ 28 h 30"/>
                <a:gd name="T4" fmla="*/ 74 w 88"/>
                <a:gd name="T5" fmla="*/ 27 h 30"/>
                <a:gd name="T6" fmla="*/ 73 w 88"/>
                <a:gd name="T7" fmla="*/ 27 h 30"/>
                <a:gd name="T8" fmla="*/ 73 w 88"/>
                <a:gd name="T9" fmla="*/ 27 h 30"/>
                <a:gd name="T10" fmla="*/ 65 w 88"/>
                <a:gd name="T11" fmla="*/ 27 h 30"/>
                <a:gd name="T12" fmla="*/ 57 w 88"/>
                <a:gd name="T13" fmla="*/ 27 h 30"/>
                <a:gd name="T14" fmla="*/ 49 w 88"/>
                <a:gd name="T15" fmla="*/ 26 h 30"/>
                <a:gd name="T16" fmla="*/ 49 w 88"/>
                <a:gd name="T17" fmla="*/ 26 h 30"/>
                <a:gd name="T18" fmla="*/ 40 w 88"/>
                <a:gd name="T19" fmla="*/ 26 h 30"/>
                <a:gd name="T20" fmla="*/ 32 w 88"/>
                <a:gd name="T21" fmla="*/ 24 h 30"/>
                <a:gd name="T22" fmla="*/ 24 w 88"/>
                <a:gd name="T23" fmla="*/ 23 h 30"/>
                <a:gd name="T24" fmla="*/ 24 w 88"/>
                <a:gd name="T25" fmla="*/ 23 h 30"/>
                <a:gd name="T26" fmla="*/ 17 w 88"/>
                <a:gd name="T27" fmla="*/ 20 h 30"/>
                <a:gd name="T28" fmla="*/ 10 w 88"/>
                <a:gd name="T29" fmla="*/ 16 h 30"/>
                <a:gd name="T30" fmla="*/ 3 w 88"/>
                <a:gd name="T31" fmla="*/ 13 h 30"/>
                <a:gd name="T32" fmla="*/ 3 w 88"/>
                <a:gd name="T33" fmla="*/ 13 h 30"/>
                <a:gd name="T34" fmla="*/ 0 w 88"/>
                <a:gd name="T35" fmla="*/ 10 h 30"/>
                <a:gd name="T36" fmla="*/ 0 w 88"/>
                <a:gd name="T37" fmla="*/ 7 h 30"/>
                <a:gd name="T38" fmla="*/ 0 w 88"/>
                <a:gd name="T39" fmla="*/ 4 h 30"/>
                <a:gd name="T40" fmla="*/ 0 w 88"/>
                <a:gd name="T41" fmla="*/ 4 h 30"/>
                <a:gd name="T42" fmla="*/ 3 w 88"/>
                <a:gd name="T43" fmla="*/ 1 h 30"/>
                <a:gd name="T44" fmla="*/ 6 w 88"/>
                <a:gd name="T45" fmla="*/ 0 h 30"/>
                <a:gd name="T46" fmla="*/ 10 w 88"/>
                <a:gd name="T47" fmla="*/ 1 h 30"/>
                <a:gd name="T48" fmla="*/ 10 w 88"/>
                <a:gd name="T49" fmla="*/ 1 h 30"/>
                <a:gd name="T50" fmla="*/ 22 w 88"/>
                <a:gd name="T51" fmla="*/ 6 h 30"/>
                <a:gd name="T52" fmla="*/ 34 w 88"/>
                <a:gd name="T53" fmla="*/ 10 h 30"/>
                <a:gd name="T54" fmla="*/ 47 w 88"/>
                <a:gd name="T55" fmla="*/ 12 h 30"/>
                <a:gd name="T56" fmla="*/ 47 w 88"/>
                <a:gd name="T57" fmla="*/ 12 h 30"/>
                <a:gd name="T58" fmla="*/ 56 w 88"/>
                <a:gd name="T59" fmla="*/ 12 h 30"/>
                <a:gd name="T60" fmla="*/ 64 w 88"/>
                <a:gd name="T61" fmla="*/ 12 h 30"/>
                <a:gd name="T62" fmla="*/ 73 w 88"/>
                <a:gd name="T63" fmla="*/ 13 h 30"/>
                <a:gd name="T64" fmla="*/ 73 w 88"/>
                <a:gd name="T65" fmla="*/ 13 h 30"/>
                <a:gd name="T66" fmla="*/ 77 w 88"/>
                <a:gd name="T67" fmla="*/ 13 h 30"/>
                <a:gd name="T68" fmla="*/ 81 w 88"/>
                <a:gd name="T69" fmla="*/ 15 h 30"/>
                <a:gd name="T70" fmla="*/ 85 w 88"/>
                <a:gd name="T71" fmla="*/ 17 h 30"/>
                <a:gd name="T72" fmla="*/ 85 w 88"/>
                <a:gd name="T73" fmla="*/ 17 h 30"/>
                <a:gd name="T74" fmla="*/ 87 w 88"/>
                <a:gd name="T75" fmla="*/ 20 h 30"/>
                <a:gd name="T76" fmla="*/ 88 w 88"/>
                <a:gd name="T77" fmla="*/ 24 h 30"/>
                <a:gd name="T78" fmla="*/ 87 w 88"/>
                <a:gd name="T79" fmla="*/ 27 h 30"/>
                <a:gd name="T80" fmla="*/ 87 w 88"/>
                <a:gd name="T81" fmla="*/ 27 h 30"/>
                <a:gd name="T82" fmla="*/ 84 w 88"/>
                <a:gd name="T83" fmla="*/ 29 h 30"/>
                <a:gd name="T84" fmla="*/ 80 w 88"/>
                <a:gd name="T85" fmla="*/ 30 h 30"/>
                <a:gd name="T86" fmla="*/ 77 w 88"/>
                <a:gd name="T87" fmla="*/ 28 h 30"/>
                <a:gd name="T88" fmla="*/ 77 w 88"/>
                <a:gd name="T89" fmla="*/ 28 h 3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88"/>
                <a:gd name="T136" fmla="*/ 0 h 30"/>
                <a:gd name="T137" fmla="*/ 88 w 88"/>
                <a:gd name="T138" fmla="*/ 30 h 3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88" h="30">
                  <a:moveTo>
                    <a:pt x="77" y="28"/>
                  </a:moveTo>
                  <a:lnTo>
                    <a:pt x="75" y="28"/>
                  </a:lnTo>
                  <a:lnTo>
                    <a:pt x="74" y="27"/>
                  </a:lnTo>
                  <a:lnTo>
                    <a:pt x="73" y="27"/>
                  </a:lnTo>
                  <a:lnTo>
                    <a:pt x="65" y="27"/>
                  </a:lnTo>
                  <a:lnTo>
                    <a:pt x="57" y="27"/>
                  </a:lnTo>
                  <a:lnTo>
                    <a:pt x="49" y="26"/>
                  </a:lnTo>
                  <a:lnTo>
                    <a:pt x="40" y="26"/>
                  </a:lnTo>
                  <a:lnTo>
                    <a:pt x="32" y="24"/>
                  </a:lnTo>
                  <a:lnTo>
                    <a:pt x="24" y="23"/>
                  </a:lnTo>
                  <a:lnTo>
                    <a:pt x="17" y="20"/>
                  </a:lnTo>
                  <a:lnTo>
                    <a:pt x="10" y="16"/>
                  </a:lnTo>
                  <a:lnTo>
                    <a:pt x="3" y="13"/>
                  </a:lnTo>
                  <a:lnTo>
                    <a:pt x="0" y="10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10" y="1"/>
                  </a:lnTo>
                  <a:lnTo>
                    <a:pt x="22" y="6"/>
                  </a:lnTo>
                  <a:lnTo>
                    <a:pt x="34" y="10"/>
                  </a:lnTo>
                  <a:lnTo>
                    <a:pt x="47" y="12"/>
                  </a:lnTo>
                  <a:lnTo>
                    <a:pt x="56" y="12"/>
                  </a:lnTo>
                  <a:lnTo>
                    <a:pt x="64" y="12"/>
                  </a:lnTo>
                  <a:lnTo>
                    <a:pt x="73" y="13"/>
                  </a:lnTo>
                  <a:lnTo>
                    <a:pt x="77" y="13"/>
                  </a:lnTo>
                  <a:lnTo>
                    <a:pt x="81" y="15"/>
                  </a:lnTo>
                  <a:lnTo>
                    <a:pt x="85" y="17"/>
                  </a:lnTo>
                  <a:lnTo>
                    <a:pt x="87" y="20"/>
                  </a:lnTo>
                  <a:lnTo>
                    <a:pt x="88" y="24"/>
                  </a:lnTo>
                  <a:lnTo>
                    <a:pt x="87" y="27"/>
                  </a:lnTo>
                  <a:lnTo>
                    <a:pt x="84" y="29"/>
                  </a:lnTo>
                  <a:lnTo>
                    <a:pt x="80" y="30"/>
                  </a:lnTo>
                  <a:lnTo>
                    <a:pt x="77" y="2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91" name="Freeform 398"/>
            <p:cNvSpPr>
              <a:spLocks/>
            </p:cNvSpPr>
            <p:nvPr/>
          </p:nvSpPr>
          <p:spPr bwMode="auto">
            <a:xfrm>
              <a:off x="1379" y="1647"/>
              <a:ext cx="75" cy="55"/>
            </a:xfrm>
            <a:custGeom>
              <a:avLst/>
              <a:gdLst>
                <a:gd name="T0" fmla="*/ 64 w 75"/>
                <a:gd name="T1" fmla="*/ 54 h 55"/>
                <a:gd name="T2" fmla="*/ 53 w 75"/>
                <a:gd name="T3" fmla="*/ 44 h 55"/>
                <a:gd name="T4" fmla="*/ 43 w 75"/>
                <a:gd name="T5" fmla="*/ 35 h 55"/>
                <a:gd name="T6" fmla="*/ 32 w 75"/>
                <a:gd name="T7" fmla="*/ 25 h 55"/>
                <a:gd name="T8" fmla="*/ 32 w 75"/>
                <a:gd name="T9" fmla="*/ 25 h 55"/>
                <a:gd name="T10" fmla="*/ 23 w 75"/>
                <a:gd name="T11" fmla="*/ 20 h 55"/>
                <a:gd name="T12" fmla="*/ 13 w 75"/>
                <a:gd name="T13" fmla="*/ 17 h 55"/>
                <a:gd name="T14" fmla="*/ 3 w 75"/>
                <a:gd name="T15" fmla="*/ 12 h 55"/>
                <a:gd name="T16" fmla="*/ 3 w 75"/>
                <a:gd name="T17" fmla="*/ 12 h 55"/>
                <a:gd name="T18" fmla="*/ 1 w 75"/>
                <a:gd name="T19" fmla="*/ 10 h 55"/>
                <a:gd name="T20" fmla="*/ 0 w 75"/>
                <a:gd name="T21" fmla="*/ 6 h 55"/>
                <a:gd name="T22" fmla="*/ 2 w 75"/>
                <a:gd name="T23" fmla="*/ 2 h 55"/>
                <a:gd name="T24" fmla="*/ 2 w 75"/>
                <a:gd name="T25" fmla="*/ 2 h 55"/>
                <a:gd name="T26" fmla="*/ 4 w 75"/>
                <a:gd name="T27" fmla="*/ 0 h 55"/>
                <a:gd name="T28" fmla="*/ 8 w 75"/>
                <a:gd name="T29" fmla="*/ 0 h 55"/>
                <a:gd name="T30" fmla="*/ 11 w 75"/>
                <a:gd name="T31" fmla="*/ 1 h 55"/>
                <a:gd name="T32" fmla="*/ 11 w 75"/>
                <a:gd name="T33" fmla="*/ 1 h 55"/>
                <a:gd name="T34" fmla="*/ 18 w 75"/>
                <a:gd name="T35" fmla="*/ 3 h 55"/>
                <a:gd name="T36" fmla="*/ 24 w 75"/>
                <a:gd name="T37" fmla="*/ 6 h 55"/>
                <a:gd name="T38" fmla="*/ 31 w 75"/>
                <a:gd name="T39" fmla="*/ 8 h 55"/>
                <a:gd name="T40" fmla="*/ 31 w 75"/>
                <a:gd name="T41" fmla="*/ 8 h 55"/>
                <a:gd name="T42" fmla="*/ 46 w 75"/>
                <a:gd name="T43" fmla="*/ 19 h 55"/>
                <a:gd name="T44" fmla="*/ 59 w 75"/>
                <a:gd name="T45" fmla="*/ 31 h 55"/>
                <a:gd name="T46" fmla="*/ 73 w 75"/>
                <a:gd name="T47" fmla="*/ 43 h 55"/>
                <a:gd name="T48" fmla="*/ 73 w 75"/>
                <a:gd name="T49" fmla="*/ 43 h 55"/>
                <a:gd name="T50" fmla="*/ 75 w 75"/>
                <a:gd name="T51" fmla="*/ 46 h 55"/>
                <a:gd name="T52" fmla="*/ 75 w 75"/>
                <a:gd name="T53" fmla="*/ 50 h 55"/>
                <a:gd name="T54" fmla="*/ 74 w 75"/>
                <a:gd name="T55" fmla="*/ 53 h 55"/>
                <a:gd name="T56" fmla="*/ 74 w 75"/>
                <a:gd name="T57" fmla="*/ 53 h 55"/>
                <a:gd name="T58" fmla="*/ 71 w 75"/>
                <a:gd name="T59" fmla="*/ 55 h 55"/>
                <a:gd name="T60" fmla="*/ 67 w 75"/>
                <a:gd name="T61" fmla="*/ 55 h 55"/>
                <a:gd name="T62" fmla="*/ 64 w 75"/>
                <a:gd name="T63" fmla="*/ 54 h 55"/>
                <a:gd name="T64" fmla="*/ 64 w 75"/>
                <a:gd name="T65" fmla="*/ 54 h 5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5"/>
                <a:gd name="T100" fmla="*/ 0 h 55"/>
                <a:gd name="T101" fmla="*/ 75 w 75"/>
                <a:gd name="T102" fmla="*/ 55 h 5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5" h="55">
                  <a:moveTo>
                    <a:pt x="64" y="54"/>
                  </a:moveTo>
                  <a:lnTo>
                    <a:pt x="53" y="44"/>
                  </a:lnTo>
                  <a:lnTo>
                    <a:pt x="43" y="35"/>
                  </a:lnTo>
                  <a:lnTo>
                    <a:pt x="32" y="25"/>
                  </a:lnTo>
                  <a:lnTo>
                    <a:pt x="23" y="20"/>
                  </a:lnTo>
                  <a:lnTo>
                    <a:pt x="13" y="17"/>
                  </a:lnTo>
                  <a:lnTo>
                    <a:pt x="3" y="12"/>
                  </a:lnTo>
                  <a:lnTo>
                    <a:pt x="1" y="10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1" y="1"/>
                  </a:lnTo>
                  <a:lnTo>
                    <a:pt x="18" y="3"/>
                  </a:lnTo>
                  <a:lnTo>
                    <a:pt x="24" y="6"/>
                  </a:lnTo>
                  <a:lnTo>
                    <a:pt x="31" y="8"/>
                  </a:lnTo>
                  <a:lnTo>
                    <a:pt x="46" y="19"/>
                  </a:lnTo>
                  <a:lnTo>
                    <a:pt x="59" y="31"/>
                  </a:lnTo>
                  <a:lnTo>
                    <a:pt x="73" y="43"/>
                  </a:lnTo>
                  <a:lnTo>
                    <a:pt x="75" y="46"/>
                  </a:lnTo>
                  <a:lnTo>
                    <a:pt x="75" y="50"/>
                  </a:lnTo>
                  <a:lnTo>
                    <a:pt x="74" y="53"/>
                  </a:lnTo>
                  <a:lnTo>
                    <a:pt x="71" y="55"/>
                  </a:lnTo>
                  <a:lnTo>
                    <a:pt x="67" y="55"/>
                  </a:lnTo>
                  <a:lnTo>
                    <a:pt x="64" y="5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92" name="Freeform 399"/>
            <p:cNvSpPr>
              <a:spLocks/>
            </p:cNvSpPr>
            <p:nvPr/>
          </p:nvSpPr>
          <p:spPr bwMode="auto">
            <a:xfrm>
              <a:off x="1412" y="1589"/>
              <a:ext cx="63" cy="81"/>
            </a:xfrm>
            <a:custGeom>
              <a:avLst/>
              <a:gdLst>
                <a:gd name="T0" fmla="*/ 50 w 63"/>
                <a:gd name="T1" fmla="*/ 78 h 81"/>
                <a:gd name="T2" fmla="*/ 42 w 63"/>
                <a:gd name="T3" fmla="*/ 66 h 81"/>
                <a:gd name="T4" fmla="*/ 32 w 63"/>
                <a:gd name="T5" fmla="*/ 51 h 81"/>
                <a:gd name="T6" fmla="*/ 25 w 63"/>
                <a:gd name="T7" fmla="*/ 39 h 81"/>
                <a:gd name="T8" fmla="*/ 25 w 63"/>
                <a:gd name="T9" fmla="*/ 39 h 81"/>
                <a:gd name="T10" fmla="*/ 19 w 63"/>
                <a:gd name="T11" fmla="*/ 30 h 81"/>
                <a:gd name="T12" fmla="*/ 13 w 63"/>
                <a:gd name="T13" fmla="*/ 21 h 81"/>
                <a:gd name="T14" fmla="*/ 6 w 63"/>
                <a:gd name="T15" fmla="*/ 13 h 81"/>
                <a:gd name="T16" fmla="*/ 6 w 63"/>
                <a:gd name="T17" fmla="*/ 13 h 81"/>
                <a:gd name="T18" fmla="*/ 6 w 63"/>
                <a:gd name="T19" fmla="*/ 13 h 81"/>
                <a:gd name="T20" fmla="*/ 5 w 63"/>
                <a:gd name="T21" fmla="*/ 12 h 81"/>
                <a:gd name="T22" fmla="*/ 4 w 63"/>
                <a:gd name="T23" fmla="*/ 12 h 81"/>
                <a:gd name="T24" fmla="*/ 4 w 63"/>
                <a:gd name="T25" fmla="*/ 12 h 81"/>
                <a:gd name="T26" fmla="*/ 4 w 63"/>
                <a:gd name="T27" fmla="*/ 12 h 81"/>
                <a:gd name="T28" fmla="*/ 4 w 63"/>
                <a:gd name="T29" fmla="*/ 12 h 81"/>
                <a:gd name="T30" fmla="*/ 4 w 63"/>
                <a:gd name="T31" fmla="*/ 13 h 81"/>
                <a:gd name="T32" fmla="*/ 4 w 63"/>
                <a:gd name="T33" fmla="*/ 13 h 81"/>
                <a:gd name="T34" fmla="*/ 1 w 63"/>
                <a:gd name="T35" fmla="*/ 10 h 81"/>
                <a:gd name="T36" fmla="*/ 0 w 63"/>
                <a:gd name="T37" fmla="*/ 7 h 81"/>
                <a:gd name="T38" fmla="*/ 0 w 63"/>
                <a:gd name="T39" fmla="*/ 4 h 81"/>
                <a:gd name="T40" fmla="*/ 0 w 63"/>
                <a:gd name="T41" fmla="*/ 4 h 81"/>
                <a:gd name="T42" fmla="*/ 3 w 63"/>
                <a:gd name="T43" fmla="*/ 1 h 81"/>
                <a:gd name="T44" fmla="*/ 6 w 63"/>
                <a:gd name="T45" fmla="*/ 0 h 81"/>
                <a:gd name="T46" fmla="*/ 9 w 63"/>
                <a:gd name="T47" fmla="*/ 0 h 81"/>
                <a:gd name="T48" fmla="*/ 9 w 63"/>
                <a:gd name="T49" fmla="*/ 0 h 81"/>
                <a:gd name="T50" fmla="*/ 12 w 63"/>
                <a:gd name="T51" fmla="*/ 1 h 81"/>
                <a:gd name="T52" fmla="*/ 15 w 63"/>
                <a:gd name="T53" fmla="*/ 3 h 81"/>
                <a:gd name="T54" fmla="*/ 17 w 63"/>
                <a:gd name="T55" fmla="*/ 5 h 81"/>
                <a:gd name="T56" fmla="*/ 17 w 63"/>
                <a:gd name="T57" fmla="*/ 5 h 81"/>
                <a:gd name="T58" fmla="*/ 32 w 63"/>
                <a:gd name="T59" fmla="*/ 25 h 81"/>
                <a:gd name="T60" fmla="*/ 47 w 63"/>
                <a:gd name="T61" fmla="*/ 49 h 81"/>
                <a:gd name="T62" fmla="*/ 61 w 63"/>
                <a:gd name="T63" fmla="*/ 70 h 81"/>
                <a:gd name="T64" fmla="*/ 61 w 63"/>
                <a:gd name="T65" fmla="*/ 70 h 81"/>
                <a:gd name="T66" fmla="*/ 63 w 63"/>
                <a:gd name="T67" fmla="*/ 73 h 81"/>
                <a:gd name="T68" fmla="*/ 62 w 63"/>
                <a:gd name="T69" fmla="*/ 76 h 81"/>
                <a:gd name="T70" fmla="*/ 60 w 63"/>
                <a:gd name="T71" fmla="*/ 79 h 81"/>
                <a:gd name="T72" fmla="*/ 60 w 63"/>
                <a:gd name="T73" fmla="*/ 79 h 81"/>
                <a:gd name="T74" fmla="*/ 56 w 63"/>
                <a:gd name="T75" fmla="*/ 81 h 81"/>
                <a:gd name="T76" fmla="*/ 53 w 63"/>
                <a:gd name="T77" fmla="*/ 80 h 81"/>
                <a:gd name="T78" fmla="*/ 50 w 63"/>
                <a:gd name="T79" fmla="*/ 78 h 81"/>
                <a:gd name="T80" fmla="*/ 50 w 63"/>
                <a:gd name="T81" fmla="*/ 78 h 8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3"/>
                <a:gd name="T124" fmla="*/ 0 h 81"/>
                <a:gd name="T125" fmla="*/ 63 w 63"/>
                <a:gd name="T126" fmla="*/ 81 h 8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3" h="81">
                  <a:moveTo>
                    <a:pt x="50" y="78"/>
                  </a:moveTo>
                  <a:lnTo>
                    <a:pt x="42" y="66"/>
                  </a:lnTo>
                  <a:lnTo>
                    <a:pt x="32" y="51"/>
                  </a:lnTo>
                  <a:lnTo>
                    <a:pt x="25" y="39"/>
                  </a:lnTo>
                  <a:lnTo>
                    <a:pt x="19" y="30"/>
                  </a:lnTo>
                  <a:lnTo>
                    <a:pt x="13" y="21"/>
                  </a:lnTo>
                  <a:lnTo>
                    <a:pt x="6" y="13"/>
                  </a:lnTo>
                  <a:lnTo>
                    <a:pt x="5" y="12"/>
                  </a:lnTo>
                  <a:lnTo>
                    <a:pt x="4" y="12"/>
                  </a:lnTo>
                  <a:lnTo>
                    <a:pt x="4" y="13"/>
                  </a:lnTo>
                  <a:lnTo>
                    <a:pt x="1" y="10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32" y="25"/>
                  </a:lnTo>
                  <a:lnTo>
                    <a:pt x="47" y="49"/>
                  </a:lnTo>
                  <a:lnTo>
                    <a:pt x="61" y="70"/>
                  </a:lnTo>
                  <a:lnTo>
                    <a:pt x="63" y="73"/>
                  </a:lnTo>
                  <a:lnTo>
                    <a:pt x="62" y="76"/>
                  </a:lnTo>
                  <a:lnTo>
                    <a:pt x="60" y="79"/>
                  </a:lnTo>
                  <a:lnTo>
                    <a:pt x="56" y="81"/>
                  </a:lnTo>
                  <a:lnTo>
                    <a:pt x="53" y="80"/>
                  </a:lnTo>
                  <a:lnTo>
                    <a:pt x="50" y="7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93" name="Freeform 400"/>
            <p:cNvSpPr>
              <a:spLocks/>
            </p:cNvSpPr>
            <p:nvPr/>
          </p:nvSpPr>
          <p:spPr bwMode="auto">
            <a:xfrm>
              <a:off x="1438" y="1586"/>
              <a:ext cx="60" cy="69"/>
            </a:xfrm>
            <a:custGeom>
              <a:avLst/>
              <a:gdLst>
                <a:gd name="T0" fmla="*/ 48 w 60"/>
                <a:gd name="T1" fmla="*/ 68 h 69"/>
                <a:gd name="T2" fmla="*/ 35 w 60"/>
                <a:gd name="T3" fmla="*/ 54 h 69"/>
                <a:gd name="T4" fmla="*/ 21 w 60"/>
                <a:gd name="T5" fmla="*/ 39 h 69"/>
                <a:gd name="T6" fmla="*/ 11 w 60"/>
                <a:gd name="T7" fmla="*/ 21 h 69"/>
                <a:gd name="T8" fmla="*/ 11 w 60"/>
                <a:gd name="T9" fmla="*/ 21 h 69"/>
                <a:gd name="T10" fmla="*/ 9 w 60"/>
                <a:gd name="T11" fmla="*/ 18 h 69"/>
                <a:gd name="T12" fmla="*/ 6 w 60"/>
                <a:gd name="T13" fmla="*/ 15 h 69"/>
                <a:gd name="T14" fmla="*/ 2 w 60"/>
                <a:gd name="T15" fmla="*/ 12 h 69"/>
                <a:gd name="T16" fmla="*/ 2 w 60"/>
                <a:gd name="T17" fmla="*/ 12 h 69"/>
                <a:gd name="T18" fmla="*/ 0 w 60"/>
                <a:gd name="T19" fmla="*/ 9 h 69"/>
                <a:gd name="T20" fmla="*/ 0 w 60"/>
                <a:gd name="T21" fmla="*/ 5 h 69"/>
                <a:gd name="T22" fmla="*/ 2 w 60"/>
                <a:gd name="T23" fmla="*/ 2 h 69"/>
                <a:gd name="T24" fmla="*/ 2 w 60"/>
                <a:gd name="T25" fmla="*/ 2 h 69"/>
                <a:gd name="T26" fmla="*/ 5 w 60"/>
                <a:gd name="T27" fmla="*/ 0 h 69"/>
                <a:gd name="T28" fmla="*/ 8 w 60"/>
                <a:gd name="T29" fmla="*/ 0 h 69"/>
                <a:gd name="T30" fmla="*/ 12 w 60"/>
                <a:gd name="T31" fmla="*/ 2 h 69"/>
                <a:gd name="T32" fmla="*/ 12 w 60"/>
                <a:gd name="T33" fmla="*/ 2 h 69"/>
                <a:gd name="T34" fmla="*/ 19 w 60"/>
                <a:gd name="T35" fmla="*/ 9 h 69"/>
                <a:gd name="T36" fmla="*/ 25 w 60"/>
                <a:gd name="T37" fmla="*/ 18 h 69"/>
                <a:gd name="T38" fmla="*/ 30 w 60"/>
                <a:gd name="T39" fmla="*/ 27 h 69"/>
                <a:gd name="T40" fmla="*/ 30 w 60"/>
                <a:gd name="T41" fmla="*/ 27 h 69"/>
                <a:gd name="T42" fmla="*/ 39 w 60"/>
                <a:gd name="T43" fmla="*/ 38 h 69"/>
                <a:gd name="T44" fmla="*/ 48 w 60"/>
                <a:gd name="T45" fmla="*/ 48 h 69"/>
                <a:gd name="T46" fmla="*/ 58 w 60"/>
                <a:gd name="T47" fmla="*/ 58 h 69"/>
                <a:gd name="T48" fmla="*/ 58 w 60"/>
                <a:gd name="T49" fmla="*/ 58 h 69"/>
                <a:gd name="T50" fmla="*/ 60 w 60"/>
                <a:gd name="T51" fmla="*/ 61 h 69"/>
                <a:gd name="T52" fmla="*/ 60 w 60"/>
                <a:gd name="T53" fmla="*/ 64 h 69"/>
                <a:gd name="T54" fmla="*/ 58 w 60"/>
                <a:gd name="T55" fmla="*/ 67 h 69"/>
                <a:gd name="T56" fmla="*/ 58 w 60"/>
                <a:gd name="T57" fmla="*/ 67 h 69"/>
                <a:gd name="T58" fmla="*/ 55 w 60"/>
                <a:gd name="T59" fmla="*/ 69 h 69"/>
                <a:gd name="T60" fmla="*/ 52 w 60"/>
                <a:gd name="T61" fmla="*/ 69 h 69"/>
                <a:gd name="T62" fmla="*/ 48 w 60"/>
                <a:gd name="T63" fmla="*/ 68 h 69"/>
                <a:gd name="T64" fmla="*/ 48 w 60"/>
                <a:gd name="T65" fmla="*/ 68 h 6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0"/>
                <a:gd name="T100" fmla="*/ 0 h 69"/>
                <a:gd name="T101" fmla="*/ 60 w 60"/>
                <a:gd name="T102" fmla="*/ 69 h 6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0" h="69">
                  <a:moveTo>
                    <a:pt x="48" y="68"/>
                  </a:moveTo>
                  <a:lnTo>
                    <a:pt x="35" y="54"/>
                  </a:lnTo>
                  <a:lnTo>
                    <a:pt x="21" y="39"/>
                  </a:lnTo>
                  <a:lnTo>
                    <a:pt x="11" y="21"/>
                  </a:lnTo>
                  <a:lnTo>
                    <a:pt x="9" y="18"/>
                  </a:lnTo>
                  <a:lnTo>
                    <a:pt x="6" y="15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9" y="9"/>
                  </a:lnTo>
                  <a:lnTo>
                    <a:pt x="25" y="18"/>
                  </a:lnTo>
                  <a:lnTo>
                    <a:pt x="30" y="27"/>
                  </a:lnTo>
                  <a:lnTo>
                    <a:pt x="39" y="38"/>
                  </a:lnTo>
                  <a:lnTo>
                    <a:pt x="48" y="48"/>
                  </a:lnTo>
                  <a:lnTo>
                    <a:pt x="58" y="58"/>
                  </a:lnTo>
                  <a:lnTo>
                    <a:pt x="60" y="61"/>
                  </a:lnTo>
                  <a:lnTo>
                    <a:pt x="60" y="64"/>
                  </a:lnTo>
                  <a:lnTo>
                    <a:pt x="58" y="67"/>
                  </a:lnTo>
                  <a:lnTo>
                    <a:pt x="55" y="69"/>
                  </a:lnTo>
                  <a:lnTo>
                    <a:pt x="52" y="69"/>
                  </a:lnTo>
                  <a:lnTo>
                    <a:pt x="48" y="6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94" name="Freeform 401"/>
            <p:cNvSpPr>
              <a:spLocks/>
            </p:cNvSpPr>
            <p:nvPr/>
          </p:nvSpPr>
          <p:spPr bwMode="auto">
            <a:xfrm>
              <a:off x="1479" y="1550"/>
              <a:ext cx="66" cy="105"/>
            </a:xfrm>
            <a:custGeom>
              <a:avLst/>
              <a:gdLst>
                <a:gd name="T0" fmla="*/ 49 w 66"/>
                <a:gd name="T1" fmla="*/ 32 h 105"/>
                <a:gd name="T2" fmla="*/ 52 w 66"/>
                <a:gd name="T3" fmla="*/ 44 h 105"/>
                <a:gd name="T4" fmla="*/ 59 w 66"/>
                <a:gd name="T5" fmla="*/ 58 h 105"/>
                <a:gd name="T6" fmla="*/ 66 w 66"/>
                <a:gd name="T7" fmla="*/ 98 h 105"/>
                <a:gd name="T8" fmla="*/ 66 w 66"/>
                <a:gd name="T9" fmla="*/ 101 h 105"/>
                <a:gd name="T10" fmla="*/ 62 w 66"/>
                <a:gd name="T11" fmla="*/ 105 h 105"/>
                <a:gd name="T12" fmla="*/ 59 w 66"/>
                <a:gd name="T13" fmla="*/ 105 h 105"/>
                <a:gd name="T14" fmla="*/ 54 w 66"/>
                <a:gd name="T15" fmla="*/ 104 h 105"/>
                <a:gd name="T16" fmla="*/ 41 w 66"/>
                <a:gd name="T17" fmla="*/ 90 h 105"/>
                <a:gd name="T18" fmla="*/ 18 w 66"/>
                <a:gd name="T19" fmla="*/ 53 h 105"/>
                <a:gd name="T20" fmla="*/ 15 w 66"/>
                <a:gd name="T21" fmla="*/ 44 h 105"/>
                <a:gd name="T22" fmla="*/ 6 w 66"/>
                <a:gd name="T23" fmla="*/ 29 h 105"/>
                <a:gd name="T24" fmla="*/ 4 w 66"/>
                <a:gd name="T25" fmla="*/ 26 h 105"/>
                <a:gd name="T26" fmla="*/ 1 w 66"/>
                <a:gd name="T27" fmla="*/ 20 h 105"/>
                <a:gd name="T28" fmla="*/ 0 w 66"/>
                <a:gd name="T29" fmla="*/ 17 h 105"/>
                <a:gd name="T30" fmla="*/ 5 w 66"/>
                <a:gd name="T31" fmla="*/ 11 h 105"/>
                <a:gd name="T32" fmla="*/ 8 w 66"/>
                <a:gd name="T33" fmla="*/ 11 h 105"/>
                <a:gd name="T34" fmla="*/ 14 w 66"/>
                <a:gd name="T35" fmla="*/ 15 h 105"/>
                <a:gd name="T36" fmla="*/ 14 w 66"/>
                <a:gd name="T37" fmla="*/ 17 h 105"/>
                <a:gd name="T38" fmla="*/ 17 w 66"/>
                <a:gd name="T39" fmla="*/ 21 h 105"/>
                <a:gd name="T40" fmla="*/ 23 w 66"/>
                <a:gd name="T41" fmla="*/ 28 h 105"/>
                <a:gd name="T42" fmla="*/ 32 w 66"/>
                <a:gd name="T43" fmla="*/ 50 h 105"/>
                <a:gd name="T44" fmla="*/ 35 w 66"/>
                <a:gd name="T45" fmla="*/ 58 h 105"/>
                <a:gd name="T46" fmla="*/ 50 w 66"/>
                <a:gd name="T47" fmla="*/ 79 h 105"/>
                <a:gd name="T48" fmla="*/ 47 w 66"/>
                <a:gd name="T49" fmla="*/ 68 h 105"/>
                <a:gd name="T50" fmla="*/ 41 w 66"/>
                <a:gd name="T51" fmla="*/ 51 h 105"/>
                <a:gd name="T52" fmla="*/ 37 w 66"/>
                <a:gd name="T53" fmla="*/ 43 h 105"/>
                <a:gd name="T54" fmla="*/ 35 w 66"/>
                <a:gd name="T55" fmla="*/ 26 h 105"/>
                <a:gd name="T56" fmla="*/ 34 w 66"/>
                <a:gd name="T57" fmla="*/ 20 h 105"/>
                <a:gd name="T58" fmla="*/ 32 w 66"/>
                <a:gd name="T59" fmla="*/ 9 h 105"/>
                <a:gd name="T60" fmla="*/ 31 w 66"/>
                <a:gd name="T61" fmla="*/ 6 h 105"/>
                <a:gd name="T62" fmla="*/ 35 w 66"/>
                <a:gd name="T63" fmla="*/ 0 h 105"/>
                <a:gd name="T64" fmla="*/ 39 w 66"/>
                <a:gd name="T65" fmla="*/ 0 h 105"/>
                <a:gd name="T66" fmla="*/ 44 w 66"/>
                <a:gd name="T67" fmla="*/ 4 h 105"/>
                <a:gd name="T68" fmla="*/ 47 w 66"/>
                <a:gd name="T69" fmla="*/ 11 h 105"/>
                <a:gd name="T70" fmla="*/ 48 w 66"/>
                <a:gd name="T71" fmla="*/ 25 h 10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6"/>
                <a:gd name="T109" fmla="*/ 0 h 105"/>
                <a:gd name="T110" fmla="*/ 66 w 66"/>
                <a:gd name="T111" fmla="*/ 105 h 10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6" h="105">
                  <a:moveTo>
                    <a:pt x="48" y="25"/>
                  </a:moveTo>
                  <a:lnTo>
                    <a:pt x="49" y="32"/>
                  </a:lnTo>
                  <a:lnTo>
                    <a:pt x="50" y="39"/>
                  </a:lnTo>
                  <a:lnTo>
                    <a:pt x="52" y="44"/>
                  </a:lnTo>
                  <a:lnTo>
                    <a:pt x="59" y="58"/>
                  </a:lnTo>
                  <a:lnTo>
                    <a:pt x="63" y="76"/>
                  </a:lnTo>
                  <a:lnTo>
                    <a:pt x="66" y="98"/>
                  </a:lnTo>
                  <a:lnTo>
                    <a:pt x="66" y="101"/>
                  </a:lnTo>
                  <a:lnTo>
                    <a:pt x="64" y="103"/>
                  </a:lnTo>
                  <a:lnTo>
                    <a:pt x="62" y="105"/>
                  </a:lnTo>
                  <a:lnTo>
                    <a:pt x="59" y="105"/>
                  </a:lnTo>
                  <a:lnTo>
                    <a:pt x="57" y="105"/>
                  </a:lnTo>
                  <a:lnTo>
                    <a:pt x="54" y="104"/>
                  </a:lnTo>
                  <a:lnTo>
                    <a:pt x="41" y="90"/>
                  </a:lnTo>
                  <a:lnTo>
                    <a:pt x="27" y="72"/>
                  </a:lnTo>
                  <a:lnTo>
                    <a:pt x="18" y="53"/>
                  </a:lnTo>
                  <a:lnTo>
                    <a:pt x="15" y="44"/>
                  </a:lnTo>
                  <a:lnTo>
                    <a:pt x="11" y="36"/>
                  </a:lnTo>
                  <a:lnTo>
                    <a:pt x="6" y="29"/>
                  </a:lnTo>
                  <a:lnTo>
                    <a:pt x="4" y="26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17"/>
                  </a:lnTo>
                  <a:lnTo>
                    <a:pt x="2" y="14"/>
                  </a:lnTo>
                  <a:lnTo>
                    <a:pt x="5" y="11"/>
                  </a:lnTo>
                  <a:lnTo>
                    <a:pt x="8" y="11"/>
                  </a:lnTo>
                  <a:lnTo>
                    <a:pt x="11" y="12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16" y="19"/>
                  </a:lnTo>
                  <a:lnTo>
                    <a:pt x="17" y="21"/>
                  </a:lnTo>
                  <a:lnTo>
                    <a:pt x="23" y="28"/>
                  </a:lnTo>
                  <a:lnTo>
                    <a:pt x="28" y="38"/>
                  </a:lnTo>
                  <a:lnTo>
                    <a:pt x="32" y="50"/>
                  </a:lnTo>
                  <a:lnTo>
                    <a:pt x="35" y="58"/>
                  </a:lnTo>
                  <a:lnTo>
                    <a:pt x="41" y="68"/>
                  </a:lnTo>
                  <a:lnTo>
                    <a:pt x="50" y="79"/>
                  </a:lnTo>
                  <a:lnTo>
                    <a:pt x="47" y="68"/>
                  </a:lnTo>
                  <a:lnTo>
                    <a:pt x="44" y="59"/>
                  </a:lnTo>
                  <a:lnTo>
                    <a:pt x="41" y="51"/>
                  </a:lnTo>
                  <a:lnTo>
                    <a:pt x="37" y="43"/>
                  </a:lnTo>
                  <a:lnTo>
                    <a:pt x="36" y="35"/>
                  </a:lnTo>
                  <a:lnTo>
                    <a:pt x="35" y="26"/>
                  </a:lnTo>
                  <a:lnTo>
                    <a:pt x="34" y="20"/>
                  </a:lnTo>
                  <a:lnTo>
                    <a:pt x="33" y="14"/>
                  </a:lnTo>
                  <a:lnTo>
                    <a:pt x="32" y="9"/>
                  </a:lnTo>
                  <a:lnTo>
                    <a:pt x="31" y="6"/>
                  </a:lnTo>
                  <a:lnTo>
                    <a:pt x="33" y="2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42" y="1"/>
                  </a:lnTo>
                  <a:lnTo>
                    <a:pt x="44" y="4"/>
                  </a:lnTo>
                  <a:lnTo>
                    <a:pt x="47" y="11"/>
                  </a:lnTo>
                  <a:lnTo>
                    <a:pt x="48" y="18"/>
                  </a:lnTo>
                  <a:lnTo>
                    <a:pt x="48" y="2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95" name="Freeform 402"/>
            <p:cNvSpPr>
              <a:spLocks/>
            </p:cNvSpPr>
            <p:nvPr/>
          </p:nvSpPr>
          <p:spPr bwMode="auto">
            <a:xfrm>
              <a:off x="1562" y="1541"/>
              <a:ext cx="16" cy="91"/>
            </a:xfrm>
            <a:custGeom>
              <a:avLst/>
              <a:gdLst>
                <a:gd name="T0" fmla="*/ 15 w 16"/>
                <a:gd name="T1" fmla="*/ 7 h 91"/>
                <a:gd name="T2" fmla="*/ 14 w 16"/>
                <a:gd name="T3" fmla="*/ 20 h 91"/>
                <a:gd name="T4" fmla="*/ 15 w 16"/>
                <a:gd name="T5" fmla="*/ 32 h 91"/>
                <a:gd name="T6" fmla="*/ 16 w 16"/>
                <a:gd name="T7" fmla="*/ 45 h 91"/>
                <a:gd name="T8" fmla="*/ 16 w 16"/>
                <a:gd name="T9" fmla="*/ 45 h 91"/>
                <a:gd name="T10" fmla="*/ 16 w 16"/>
                <a:gd name="T11" fmla="*/ 58 h 91"/>
                <a:gd name="T12" fmla="*/ 15 w 16"/>
                <a:gd name="T13" fmla="*/ 71 h 91"/>
                <a:gd name="T14" fmla="*/ 13 w 16"/>
                <a:gd name="T15" fmla="*/ 85 h 91"/>
                <a:gd name="T16" fmla="*/ 13 w 16"/>
                <a:gd name="T17" fmla="*/ 85 h 91"/>
                <a:gd name="T18" fmla="*/ 12 w 16"/>
                <a:gd name="T19" fmla="*/ 89 h 91"/>
                <a:gd name="T20" fmla="*/ 9 w 16"/>
                <a:gd name="T21" fmla="*/ 91 h 91"/>
                <a:gd name="T22" fmla="*/ 5 w 16"/>
                <a:gd name="T23" fmla="*/ 91 h 91"/>
                <a:gd name="T24" fmla="*/ 5 w 16"/>
                <a:gd name="T25" fmla="*/ 91 h 91"/>
                <a:gd name="T26" fmla="*/ 2 w 16"/>
                <a:gd name="T27" fmla="*/ 90 h 91"/>
                <a:gd name="T28" fmla="*/ 0 w 16"/>
                <a:gd name="T29" fmla="*/ 87 h 91"/>
                <a:gd name="T30" fmla="*/ 0 w 16"/>
                <a:gd name="T31" fmla="*/ 83 h 91"/>
                <a:gd name="T32" fmla="*/ 0 w 16"/>
                <a:gd name="T33" fmla="*/ 83 h 91"/>
                <a:gd name="T34" fmla="*/ 2 w 16"/>
                <a:gd name="T35" fmla="*/ 64 h 91"/>
                <a:gd name="T36" fmla="*/ 2 w 16"/>
                <a:gd name="T37" fmla="*/ 45 h 91"/>
                <a:gd name="T38" fmla="*/ 0 w 16"/>
                <a:gd name="T39" fmla="*/ 25 h 91"/>
                <a:gd name="T40" fmla="*/ 0 w 16"/>
                <a:gd name="T41" fmla="*/ 25 h 91"/>
                <a:gd name="T42" fmla="*/ 0 w 16"/>
                <a:gd name="T43" fmla="*/ 19 h 91"/>
                <a:gd name="T44" fmla="*/ 1 w 16"/>
                <a:gd name="T45" fmla="*/ 13 h 91"/>
                <a:gd name="T46" fmla="*/ 2 w 16"/>
                <a:gd name="T47" fmla="*/ 7 h 91"/>
                <a:gd name="T48" fmla="*/ 2 w 16"/>
                <a:gd name="T49" fmla="*/ 7 h 91"/>
                <a:gd name="T50" fmla="*/ 3 w 16"/>
                <a:gd name="T51" fmla="*/ 3 h 91"/>
                <a:gd name="T52" fmla="*/ 5 w 16"/>
                <a:gd name="T53" fmla="*/ 1 h 91"/>
                <a:gd name="T54" fmla="*/ 9 w 16"/>
                <a:gd name="T55" fmla="*/ 0 h 91"/>
                <a:gd name="T56" fmla="*/ 9 w 16"/>
                <a:gd name="T57" fmla="*/ 0 h 91"/>
                <a:gd name="T58" fmla="*/ 12 w 16"/>
                <a:gd name="T59" fmla="*/ 1 h 91"/>
                <a:gd name="T60" fmla="*/ 14 w 16"/>
                <a:gd name="T61" fmla="*/ 4 h 91"/>
                <a:gd name="T62" fmla="*/ 15 w 16"/>
                <a:gd name="T63" fmla="*/ 7 h 91"/>
                <a:gd name="T64" fmla="*/ 15 w 16"/>
                <a:gd name="T65" fmla="*/ 7 h 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6"/>
                <a:gd name="T100" fmla="*/ 0 h 91"/>
                <a:gd name="T101" fmla="*/ 16 w 16"/>
                <a:gd name="T102" fmla="*/ 91 h 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6" h="91">
                  <a:moveTo>
                    <a:pt x="15" y="7"/>
                  </a:moveTo>
                  <a:lnTo>
                    <a:pt x="14" y="20"/>
                  </a:lnTo>
                  <a:lnTo>
                    <a:pt x="15" y="32"/>
                  </a:lnTo>
                  <a:lnTo>
                    <a:pt x="16" y="45"/>
                  </a:lnTo>
                  <a:lnTo>
                    <a:pt x="16" y="58"/>
                  </a:lnTo>
                  <a:lnTo>
                    <a:pt x="15" y="71"/>
                  </a:lnTo>
                  <a:lnTo>
                    <a:pt x="13" y="85"/>
                  </a:lnTo>
                  <a:lnTo>
                    <a:pt x="12" y="89"/>
                  </a:lnTo>
                  <a:lnTo>
                    <a:pt x="9" y="91"/>
                  </a:lnTo>
                  <a:lnTo>
                    <a:pt x="5" y="91"/>
                  </a:lnTo>
                  <a:lnTo>
                    <a:pt x="2" y="90"/>
                  </a:lnTo>
                  <a:lnTo>
                    <a:pt x="0" y="87"/>
                  </a:lnTo>
                  <a:lnTo>
                    <a:pt x="0" y="83"/>
                  </a:lnTo>
                  <a:lnTo>
                    <a:pt x="2" y="64"/>
                  </a:lnTo>
                  <a:lnTo>
                    <a:pt x="2" y="45"/>
                  </a:lnTo>
                  <a:lnTo>
                    <a:pt x="0" y="25"/>
                  </a:lnTo>
                  <a:lnTo>
                    <a:pt x="0" y="19"/>
                  </a:lnTo>
                  <a:lnTo>
                    <a:pt x="1" y="13"/>
                  </a:lnTo>
                  <a:lnTo>
                    <a:pt x="2" y="7"/>
                  </a:lnTo>
                  <a:lnTo>
                    <a:pt x="3" y="3"/>
                  </a:lnTo>
                  <a:lnTo>
                    <a:pt x="5" y="1"/>
                  </a:lnTo>
                  <a:lnTo>
                    <a:pt x="9" y="0"/>
                  </a:lnTo>
                  <a:lnTo>
                    <a:pt x="12" y="1"/>
                  </a:lnTo>
                  <a:lnTo>
                    <a:pt x="14" y="4"/>
                  </a:lnTo>
                  <a:lnTo>
                    <a:pt x="15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96" name="Freeform 403"/>
            <p:cNvSpPr>
              <a:spLocks/>
            </p:cNvSpPr>
            <p:nvPr/>
          </p:nvSpPr>
          <p:spPr bwMode="auto">
            <a:xfrm>
              <a:off x="1641" y="1550"/>
              <a:ext cx="25" cy="92"/>
            </a:xfrm>
            <a:custGeom>
              <a:avLst/>
              <a:gdLst>
                <a:gd name="T0" fmla="*/ 15 w 25"/>
                <a:gd name="T1" fmla="*/ 83 h 92"/>
                <a:gd name="T2" fmla="*/ 14 w 25"/>
                <a:gd name="T3" fmla="*/ 66 h 92"/>
                <a:gd name="T4" fmla="*/ 14 w 25"/>
                <a:gd name="T5" fmla="*/ 49 h 92"/>
                <a:gd name="T6" fmla="*/ 14 w 25"/>
                <a:gd name="T7" fmla="*/ 33 h 92"/>
                <a:gd name="T8" fmla="*/ 14 w 25"/>
                <a:gd name="T9" fmla="*/ 33 h 92"/>
                <a:gd name="T10" fmla="*/ 16 w 25"/>
                <a:gd name="T11" fmla="*/ 24 h 92"/>
                <a:gd name="T12" fmla="*/ 20 w 25"/>
                <a:gd name="T13" fmla="*/ 17 h 92"/>
                <a:gd name="T14" fmla="*/ 24 w 25"/>
                <a:gd name="T15" fmla="*/ 10 h 92"/>
                <a:gd name="T16" fmla="*/ 24 w 25"/>
                <a:gd name="T17" fmla="*/ 10 h 92"/>
                <a:gd name="T18" fmla="*/ 25 w 25"/>
                <a:gd name="T19" fmla="*/ 7 h 92"/>
                <a:gd name="T20" fmla="*/ 24 w 25"/>
                <a:gd name="T21" fmla="*/ 3 h 92"/>
                <a:gd name="T22" fmla="*/ 22 w 25"/>
                <a:gd name="T23" fmla="*/ 1 h 92"/>
                <a:gd name="T24" fmla="*/ 22 w 25"/>
                <a:gd name="T25" fmla="*/ 1 h 92"/>
                <a:gd name="T26" fmla="*/ 18 w 25"/>
                <a:gd name="T27" fmla="*/ 0 h 92"/>
                <a:gd name="T28" fmla="*/ 15 w 25"/>
                <a:gd name="T29" fmla="*/ 1 h 92"/>
                <a:gd name="T30" fmla="*/ 12 w 25"/>
                <a:gd name="T31" fmla="*/ 4 h 92"/>
                <a:gd name="T32" fmla="*/ 12 w 25"/>
                <a:gd name="T33" fmla="*/ 4 h 92"/>
                <a:gd name="T34" fmla="*/ 6 w 25"/>
                <a:gd name="T35" fmla="*/ 12 h 92"/>
                <a:gd name="T36" fmla="*/ 2 w 25"/>
                <a:gd name="T37" fmla="*/ 22 h 92"/>
                <a:gd name="T38" fmla="*/ 0 w 25"/>
                <a:gd name="T39" fmla="*/ 32 h 92"/>
                <a:gd name="T40" fmla="*/ 0 w 25"/>
                <a:gd name="T41" fmla="*/ 32 h 92"/>
                <a:gd name="T42" fmla="*/ 0 w 25"/>
                <a:gd name="T43" fmla="*/ 50 h 92"/>
                <a:gd name="T44" fmla="*/ 0 w 25"/>
                <a:gd name="T45" fmla="*/ 69 h 92"/>
                <a:gd name="T46" fmla="*/ 1 w 25"/>
                <a:gd name="T47" fmla="*/ 87 h 92"/>
                <a:gd name="T48" fmla="*/ 1 w 25"/>
                <a:gd name="T49" fmla="*/ 87 h 92"/>
                <a:gd name="T50" fmla="*/ 3 w 25"/>
                <a:gd name="T51" fmla="*/ 90 h 92"/>
                <a:gd name="T52" fmla="*/ 6 w 25"/>
                <a:gd name="T53" fmla="*/ 92 h 92"/>
                <a:gd name="T54" fmla="*/ 10 w 25"/>
                <a:gd name="T55" fmla="*/ 91 h 92"/>
                <a:gd name="T56" fmla="*/ 10 w 25"/>
                <a:gd name="T57" fmla="*/ 91 h 92"/>
                <a:gd name="T58" fmla="*/ 14 w 25"/>
                <a:gd name="T59" fmla="*/ 90 h 92"/>
                <a:gd name="T60" fmla="*/ 15 w 25"/>
                <a:gd name="T61" fmla="*/ 87 h 92"/>
                <a:gd name="T62" fmla="*/ 15 w 25"/>
                <a:gd name="T63" fmla="*/ 83 h 92"/>
                <a:gd name="T64" fmla="*/ 15 w 25"/>
                <a:gd name="T65" fmla="*/ 83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"/>
                <a:gd name="T100" fmla="*/ 0 h 92"/>
                <a:gd name="T101" fmla="*/ 25 w 25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" h="92">
                  <a:moveTo>
                    <a:pt x="15" y="83"/>
                  </a:moveTo>
                  <a:lnTo>
                    <a:pt x="14" y="66"/>
                  </a:lnTo>
                  <a:lnTo>
                    <a:pt x="14" y="49"/>
                  </a:lnTo>
                  <a:lnTo>
                    <a:pt x="14" y="33"/>
                  </a:lnTo>
                  <a:lnTo>
                    <a:pt x="16" y="24"/>
                  </a:lnTo>
                  <a:lnTo>
                    <a:pt x="20" y="17"/>
                  </a:lnTo>
                  <a:lnTo>
                    <a:pt x="24" y="10"/>
                  </a:lnTo>
                  <a:lnTo>
                    <a:pt x="25" y="7"/>
                  </a:lnTo>
                  <a:lnTo>
                    <a:pt x="24" y="3"/>
                  </a:lnTo>
                  <a:lnTo>
                    <a:pt x="22" y="1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6" y="12"/>
                  </a:lnTo>
                  <a:lnTo>
                    <a:pt x="2" y="22"/>
                  </a:lnTo>
                  <a:lnTo>
                    <a:pt x="0" y="32"/>
                  </a:lnTo>
                  <a:lnTo>
                    <a:pt x="0" y="50"/>
                  </a:lnTo>
                  <a:lnTo>
                    <a:pt x="0" y="69"/>
                  </a:lnTo>
                  <a:lnTo>
                    <a:pt x="1" y="87"/>
                  </a:lnTo>
                  <a:lnTo>
                    <a:pt x="3" y="90"/>
                  </a:lnTo>
                  <a:lnTo>
                    <a:pt x="6" y="92"/>
                  </a:lnTo>
                  <a:lnTo>
                    <a:pt x="10" y="91"/>
                  </a:lnTo>
                  <a:lnTo>
                    <a:pt x="14" y="90"/>
                  </a:lnTo>
                  <a:lnTo>
                    <a:pt x="15" y="87"/>
                  </a:lnTo>
                  <a:lnTo>
                    <a:pt x="15" y="8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97" name="Freeform 404"/>
            <p:cNvSpPr>
              <a:spLocks/>
            </p:cNvSpPr>
            <p:nvPr/>
          </p:nvSpPr>
          <p:spPr bwMode="auto">
            <a:xfrm>
              <a:off x="1678" y="1569"/>
              <a:ext cx="51" cy="94"/>
            </a:xfrm>
            <a:custGeom>
              <a:avLst/>
              <a:gdLst>
                <a:gd name="T0" fmla="*/ 2 w 51"/>
                <a:gd name="T1" fmla="*/ 81 h 94"/>
                <a:gd name="T2" fmla="*/ 9 w 51"/>
                <a:gd name="T3" fmla="*/ 72 h 94"/>
                <a:gd name="T4" fmla="*/ 14 w 51"/>
                <a:gd name="T5" fmla="*/ 62 h 94"/>
                <a:gd name="T6" fmla="*/ 18 w 51"/>
                <a:gd name="T7" fmla="*/ 52 h 94"/>
                <a:gd name="T8" fmla="*/ 18 w 51"/>
                <a:gd name="T9" fmla="*/ 52 h 94"/>
                <a:gd name="T10" fmla="*/ 23 w 51"/>
                <a:gd name="T11" fmla="*/ 36 h 94"/>
                <a:gd name="T12" fmla="*/ 29 w 51"/>
                <a:gd name="T13" fmla="*/ 19 h 94"/>
                <a:gd name="T14" fmla="*/ 37 w 51"/>
                <a:gd name="T15" fmla="*/ 4 h 94"/>
                <a:gd name="T16" fmla="*/ 37 w 51"/>
                <a:gd name="T17" fmla="*/ 4 h 94"/>
                <a:gd name="T18" fmla="*/ 40 w 51"/>
                <a:gd name="T19" fmla="*/ 2 h 94"/>
                <a:gd name="T20" fmla="*/ 43 w 51"/>
                <a:gd name="T21" fmla="*/ 0 h 94"/>
                <a:gd name="T22" fmla="*/ 46 w 51"/>
                <a:gd name="T23" fmla="*/ 1 h 94"/>
                <a:gd name="T24" fmla="*/ 46 w 51"/>
                <a:gd name="T25" fmla="*/ 1 h 94"/>
                <a:gd name="T26" fmla="*/ 49 w 51"/>
                <a:gd name="T27" fmla="*/ 3 h 94"/>
                <a:gd name="T28" fmla="*/ 51 w 51"/>
                <a:gd name="T29" fmla="*/ 7 h 94"/>
                <a:gd name="T30" fmla="*/ 50 w 51"/>
                <a:gd name="T31" fmla="*/ 10 h 94"/>
                <a:gd name="T32" fmla="*/ 50 w 51"/>
                <a:gd name="T33" fmla="*/ 10 h 94"/>
                <a:gd name="T34" fmla="*/ 42 w 51"/>
                <a:gd name="T35" fmla="*/ 24 h 94"/>
                <a:gd name="T36" fmla="*/ 35 w 51"/>
                <a:gd name="T37" fmla="*/ 41 h 94"/>
                <a:gd name="T38" fmla="*/ 30 w 51"/>
                <a:gd name="T39" fmla="*/ 57 h 94"/>
                <a:gd name="T40" fmla="*/ 30 w 51"/>
                <a:gd name="T41" fmla="*/ 57 h 94"/>
                <a:gd name="T42" fmla="*/ 26 w 51"/>
                <a:gd name="T43" fmla="*/ 70 h 94"/>
                <a:gd name="T44" fmla="*/ 20 w 51"/>
                <a:gd name="T45" fmla="*/ 82 h 94"/>
                <a:gd name="T46" fmla="*/ 10 w 51"/>
                <a:gd name="T47" fmla="*/ 93 h 94"/>
                <a:gd name="T48" fmla="*/ 10 w 51"/>
                <a:gd name="T49" fmla="*/ 93 h 94"/>
                <a:gd name="T50" fmla="*/ 7 w 51"/>
                <a:gd name="T51" fmla="*/ 94 h 94"/>
                <a:gd name="T52" fmla="*/ 4 w 51"/>
                <a:gd name="T53" fmla="*/ 93 h 94"/>
                <a:gd name="T54" fmla="*/ 1 w 51"/>
                <a:gd name="T55" fmla="*/ 91 h 94"/>
                <a:gd name="T56" fmla="*/ 1 w 51"/>
                <a:gd name="T57" fmla="*/ 91 h 94"/>
                <a:gd name="T58" fmla="*/ 0 w 51"/>
                <a:gd name="T59" fmla="*/ 88 h 94"/>
                <a:gd name="T60" fmla="*/ 0 w 51"/>
                <a:gd name="T61" fmla="*/ 84 h 94"/>
                <a:gd name="T62" fmla="*/ 2 w 51"/>
                <a:gd name="T63" fmla="*/ 81 h 94"/>
                <a:gd name="T64" fmla="*/ 2 w 51"/>
                <a:gd name="T65" fmla="*/ 81 h 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1"/>
                <a:gd name="T100" fmla="*/ 0 h 94"/>
                <a:gd name="T101" fmla="*/ 51 w 51"/>
                <a:gd name="T102" fmla="*/ 94 h 9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1" h="94">
                  <a:moveTo>
                    <a:pt x="2" y="81"/>
                  </a:moveTo>
                  <a:lnTo>
                    <a:pt x="9" y="72"/>
                  </a:lnTo>
                  <a:lnTo>
                    <a:pt x="14" y="62"/>
                  </a:lnTo>
                  <a:lnTo>
                    <a:pt x="18" y="52"/>
                  </a:lnTo>
                  <a:lnTo>
                    <a:pt x="23" y="36"/>
                  </a:lnTo>
                  <a:lnTo>
                    <a:pt x="29" y="19"/>
                  </a:lnTo>
                  <a:lnTo>
                    <a:pt x="37" y="4"/>
                  </a:lnTo>
                  <a:lnTo>
                    <a:pt x="40" y="2"/>
                  </a:lnTo>
                  <a:lnTo>
                    <a:pt x="43" y="0"/>
                  </a:lnTo>
                  <a:lnTo>
                    <a:pt x="46" y="1"/>
                  </a:lnTo>
                  <a:lnTo>
                    <a:pt x="49" y="3"/>
                  </a:lnTo>
                  <a:lnTo>
                    <a:pt x="51" y="7"/>
                  </a:lnTo>
                  <a:lnTo>
                    <a:pt x="50" y="10"/>
                  </a:lnTo>
                  <a:lnTo>
                    <a:pt x="42" y="24"/>
                  </a:lnTo>
                  <a:lnTo>
                    <a:pt x="35" y="41"/>
                  </a:lnTo>
                  <a:lnTo>
                    <a:pt x="30" y="57"/>
                  </a:lnTo>
                  <a:lnTo>
                    <a:pt x="26" y="70"/>
                  </a:lnTo>
                  <a:lnTo>
                    <a:pt x="20" y="82"/>
                  </a:lnTo>
                  <a:lnTo>
                    <a:pt x="10" y="93"/>
                  </a:lnTo>
                  <a:lnTo>
                    <a:pt x="7" y="94"/>
                  </a:lnTo>
                  <a:lnTo>
                    <a:pt x="4" y="93"/>
                  </a:lnTo>
                  <a:lnTo>
                    <a:pt x="1" y="91"/>
                  </a:lnTo>
                  <a:lnTo>
                    <a:pt x="0" y="88"/>
                  </a:lnTo>
                  <a:lnTo>
                    <a:pt x="0" y="84"/>
                  </a:lnTo>
                  <a:lnTo>
                    <a:pt x="2" y="8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98" name="Freeform 405"/>
            <p:cNvSpPr>
              <a:spLocks/>
            </p:cNvSpPr>
            <p:nvPr/>
          </p:nvSpPr>
          <p:spPr bwMode="auto">
            <a:xfrm>
              <a:off x="1712" y="1631"/>
              <a:ext cx="71" cy="65"/>
            </a:xfrm>
            <a:custGeom>
              <a:avLst/>
              <a:gdLst>
                <a:gd name="T0" fmla="*/ 3 w 71"/>
                <a:gd name="T1" fmla="*/ 52 h 65"/>
                <a:gd name="T2" fmla="*/ 12 w 71"/>
                <a:gd name="T3" fmla="*/ 47 h 65"/>
                <a:gd name="T4" fmla="*/ 20 w 71"/>
                <a:gd name="T5" fmla="*/ 40 h 65"/>
                <a:gd name="T6" fmla="*/ 27 w 71"/>
                <a:gd name="T7" fmla="*/ 32 h 65"/>
                <a:gd name="T8" fmla="*/ 27 w 71"/>
                <a:gd name="T9" fmla="*/ 32 h 65"/>
                <a:gd name="T10" fmla="*/ 29 w 71"/>
                <a:gd name="T11" fmla="*/ 31 h 65"/>
                <a:gd name="T12" fmla="*/ 31 w 71"/>
                <a:gd name="T13" fmla="*/ 29 h 65"/>
                <a:gd name="T14" fmla="*/ 33 w 71"/>
                <a:gd name="T15" fmla="*/ 28 h 65"/>
                <a:gd name="T16" fmla="*/ 33 w 71"/>
                <a:gd name="T17" fmla="*/ 28 h 65"/>
                <a:gd name="T18" fmla="*/ 39 w 71"/>
                <a:gd name="T19" fmla="*/ 21 h 65"/>
                <a:gd name="T20" fmla="*/ 46 w 71"/>
                <a:gd name="T21" fmla="*/ 14 h 65"/>
                <a:gd name="T22" fmla="*/ 52 w 71"/>
                <a:gd name="T23" fmla="*/ 7 h 65"/>
                <a:gd name="T24" fmla="*/ 52 w 71"/>
                <a:gd name="T25" fmla="*/ 7 h 65"/>
                <a:gd name="T26" fmla="*/ 55 w 71"/>
                <a:gd name="T27" fmla="*/ 5 h 65"/>
                <a:gd name="T28" fmla="*/ 57 w 71"/>
                <a:gd name="T29" fmla="*/ 3 h 65"/>
                <a:gd name="T30" fmla="*/ 60 w 71"/>
                <a:gd name="T31" fmla="*/ 2 h 65"/>
                <a:gd name="T32" fmla="*/ 60 w 71"/>
                <a:gd name="T33" fmla="*/ 2 h 65"/>
                <a:gd name="T34" fmla="*/ 60 w 71"/>
                <a:gd name="T35" fmla="*/ 2 h 65"/>
                <a:gd name="T36" fmla="*/ 59 w 71"/>
                <a:gd name="T37" fmla="*/ 2 h 65"/>
                <a:gd name="T38" fmla="*/ 59 w 71"/>
                <a:gd name="T39" fmla="*/ 2 h 65"/>
                <a:gd name="T40" fmla="*/ 59 w 71"/>
                <a:gd name="T41" fmla="*/ 2 h 65"/>
                <a:gd name="T42" fmla="*/ 62 w 71"/>
                <a:gd name="T43" fmla="*/ 0 h 65"/>
                <a:gd name="T44" fmla="*/ 65 w 71"/>
                <a:gd name="T45" fmla="*/ 0 h 65"/>
                <a:gd name="T46" fmla="*/ 68 w 71"/>
                <a:gd name="T47" fmla="*/ 2 h 65"/>
                <a:gd name="T48" fmla="*/ 68 w 71"/>
                <a:gd name="T49" fmla="*/ 2 h 65"/>
                <a:gd name="T50" fmla="*/ 70 w 71"/>
                <a:gd name="T51" fmla="*/ 5 h 65"/>
                <a:gd name="T52" fmla="*/ 71 w 71"/>
                <a:gd name="T53" fmla="*/ 8 h 65"/>
                <a:gd name="T54" fmla="*/ 69 w 71"/>
                <a:gd name="T55" fmla="*/ 12 h 65"/>
                <a:gd name="T56" fmla="*/ 69 w 71"/>
                <a:gd name="T57" fmla="*/ 12 h 65"/>
                <a:gd name="T58" fmla="*/ 66 w 71"/>
                <a:gd name="T59" fmla="*/ 14 h 65"/>
                <a:gd name="T60" fmla="*/ 64 w 71"/>
                <a:gd name="T61" fmla="*/ 16 h 65"/>
                <a:gd name="T62" fmla="*/ 61 w 71"/>
                <a:gd name="T63" fmla="*/ 17 h 65"/>
                <a:gd name="T64" fmla="*/ 61 w 71"/>
                <a:gd name="T65" fmla="*/ 17 h 65"/>
                <a:gd name="T66" fmla="*/ 53 w 71"/>
                <a:gd name="T67" fmla="*/ 27 h 65"/>
                <a:gd name="T68" fmla="*/ 45 w 71"/>
                <a:gd name="T69" fmla="*/ 35 h 65"/>
                <a:gd name="T70" fmla="*/ 36 w 71"/>
                <a:gd name="T71" fmla="*/ 43 h 65"/>
                <a:gd name="T72" fmla="*/ 36 w 71"/>
                <a:gd name="T73" fmla="*/ 43 h 65"/>
                <a:gd name="T74" fmla="*/ 29 w 71"/>
                <a:gd name="T75" fmla="*/ 51 h 65"/>
                <a:gd name="T76" fmla="*/ 20 w 71"/>
                <a:gd name="T77" fmla="*/ 58 h 65"/>
                <a:gd name="T78" fmla="*/ 10 w 71"/>
                <a:gd name="T79" fmla="*/ 64 h 65"/>
                <a:gd name="T80" fmla="*/ 10 w 71"/>
                <a:gd name="T81" fmla="*/ 64 h 65"/>
                <a:gd name="T82" fmla="*/ 7 w 71"/>
                <a:gd name="T83" fmla="*/ 65 h 65"/>
                <a:gd name="T84" fmla="*/ 3 w 71"/>
                <a:gd name="T85" fmla="*/ 64 h 65"/>
                <a:gd name="T86" fmla="*/ 1 w 71"/>
                <a:gd name="T87" fmla="*/ 61 h 65"/>
                <a:gd name="T88" fmla="*/ 1 w 71"/>
                <a:gd name="T89" fmla="*/ 61 h 65"/>
                <a:gd name="T90" fmla="*/ 0 w 71"/>
                <a:gd name="T91" fmla="*/ 57 h 65"/>
                <a:gd name="T92" fmla="*/ 1 w 71"/>
                <a:gd name="T93" fmla="*/ 54 h 65"/>
                <a:gd name="T94" fmla="*/ 3 w 71"/>
                <a:gd name="T95" fmla="*/ 52 h 65"/>
                <a:gd name="T96" fmla="*/ 3 w 71"/>
                <a:gd name="T97" fmla="*/ 52 h 6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71"/>
                <a:gd name="T148" fmla="*/ 0 h 65"/>
                <a:gd name="T149" fmla="*/ 71 w 71"/>
                <a:gd name="T150" fmla="*/ 65 h 6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71" h="65">
                  <a:moveTo>
                    <a:pt x="3" y="52"/>
                  </a:moveTo>
                  <a:lnTo>
                    <a:pt x="12" y="47"/>
                  </a:lnTo>
                  <a:lnTo>
                    <a:pt x="20" y="40"/>
                  </a:lnTo>
                  <a:lnTo>
                    <a:pt x="27" y="32"/>
                  </a:lnTo>
                  <a:lnTo>
                    <a:pt x="29" y="31"/>
                  </a:lnTo>
                  <a:lnTo>
                    <a:pt x="31" y="29"/>
                  </a:lnTo>
                  <a:lnTo>
                    <a:pt x="33" y="28"/>
                  </a:lnTo>
                  <a:lnTo>
                    <a:pt x="39" y="21"/>
                  </a:lnTo>
                  <a:lnTo>
                    <a:pt x="46" y="14"/>
                  </a:lnTo>
                  <a:lnTo>
                    <a:pt x="52" y="7"/>
                  </a:lnTo>
                  <a:lnTo>
                    <a:pt x="55" y="5"/>
                  </a:lnTo>
                  <a:lnTo>
                    <a:pt x="57" y="3"/>
                  </a:lnTo>
                  <a:lnTo>
                    <a:pt x="60" y="2"/>
                  </a:lnTo>
                  <a:lnTo>
                    <a:pt x="59" y="2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8" y="2"/>
                  </a:lnTo>
                  <a:lnTo>
                    <a:pt x="70" y="5"/>
                  </a:lnTo>
                  <a:lnTo>
                    <a:pt x="71" y="8"/>
                  </a:lnTo>
                  <a:lnTo>
                    <a:pt x="69" y="12"/>
                  </a:lnTo>
                  <a:lnTo>
                    <a:pt x="66" y="14"/>
                  </a:lnTo>
                  <a:lnTo>
                    <a:pt x="64" y="16"/>
                  </a:lnTo>
                  <a:lnTo>
                    <a:pt x="61" y="17"/>
                  </a:lnTo>
                  <a:lnTo>
                    <a:pt x="53" y="27"/>
                  </a:lnTo>
                  <a:lnTo>
                    <a:pt x="45" y="35"/>
                  </a:lnTo>
                  <a:lnTo>
                    <a:pt x="36" y="43"/>
                  </a:lnTo>
                  <a:lnTo>
                    <a:pt x="29" y="51"/>
                  </a:lnTo>
                  <a:lnTo>
                    <a:pt x="20" y="58"/>
                  </a:lnTo>
                  <a:lnTo>
                    <a:pt x="10" y="64"/>
                  </a:lnTo>
                  <a:lnTo>
                    <a:pt x="7" y="65"/>
                  </a:lnTo>
                  <a:lnTo>
                    <a:pt x="3" y="64"/>
                  </a:lnTo>
                  <a:lnTo>
                    <a:pt x="1" y="61"/>
                  </a:lnTo>
                  <a:lnTo>
                    <a:pt x="0" y="57"/>
                  </a:lnTo>
                  <a:lnTo>
                    <a:pt x="1" y="54"/>
                  </a:lnTo>
                  <a:lnTo>
                    <a:pt x="3" y="5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99" name="Freeform 407"/>
            <p:cNvSpPr>
              <a:spLocks/>
            </p:cNvSpPr>
            <p:nvPr/>
          </p:nvSpPr>
          <p:spPr bwMode="auto">
            <a:xfrm>
              <a:off x="1736" y="1705"/>
              <a:ext cx="86" cy="38"/>
            </a:xfrm>
            <a:custGeom>
              <a:avLst/>
              <a:gdLst>
                <a:gd name="T0" fmla="*/ 5 w 86"/>
                <a:gd name="T1" fmla="*/ 24 h 38"/>
                <a:gd name="T2" fmla="*/ 28 w 86"/>
                <a:gd name="T3" fmla="*/ 16 h 38"/>
                <a:gd name="T4" fmla="*/ 51 w 86"/>
                <a:gd name="T5" fmla="*/ 7 h 38"/>
                <a:gd name="T6" fmla="*/ 75 w 86"/>
                <a:gd name="T7" fmla="*/ 0 h 38"/>
                <a:gd name="T8" fmla="*/ 75 w 86"/>
                <a:gd name="T9" fmla="*/ 0 h 38"/>
                <a:gd name="T10" fmla="*/ 77 w 86"/>
                <a:gd name="T11" fmla="*/ 0 h 38"/>
                <a:gd name="T12" fmla="*/ 79 w 86"/>
                <a:gd name="T13" fmla="*/ 1 h 38"/>
                <a:gd name="T14" fmla="*/ 81 w 86"/>
                <a:gd name="T15" fmla="*/ 1 h 38"/>
                <a:gd name="T16" fmla="*/ 81 w 86"/>
                <a:gd name="T17" fmla="*/ 1 h 38"/>
                <a:gd name="T18" fmla="*/ 84 w 86"/>
                <a:gd name="T19" fmla="*/ 2 h 38"/>
                <a:gd name="T20" fmla="*/ 86 w 86"/>
                <a:gd name="T21" fmla="*/ 5 h 38"/>
                <a:gd name="T22" fmla="*/ 86 w 86"/>
                <a:gd name="T23" fmla="*/ 9 h 38"/>
                <a:gd name="T24" fmla="*/ 86 w 86"/>
                <a:gd name="T25" fmla="*/ 9 h 38"/>
                <a:gd name="T26" fmla="*/ 85 w 86"/>
                <a:gd name="T27" fmla="*/ 12 h 38"/>
                <a:gd name="T28" fmla="*/ 82 w 86"/>
                <a:gd name="T29" fmla="*/ 14 h 38"/>
                <a:gd name="T30" fmla="*/ 79 w 86"/>
                <a:gd name="T31" fmla="*/ 14 h 38"/>
                <a:gd name="T32" fmla="*/ 79 w 86"/>
                <a:gd name="T33" fmla="*/ 14 h 38"/>
                <a:gd name="T34" fmla="*/ 77 w 86"/>
                <a:gd name="T35" fmla="*/ 14 h 38"/>
                <a:gd name="T36" fmla="*/ 76 w 86"/>
                <a:gd name="T37" fmla="*/ 14 h 38"/>
                <a:gd name="T38" fmla="*/ 74 w 86"/>
                <a:gd name="T39" fmla="*/ 14 h 38"/>
                <a:gd name="T40" fmla="*/ 74 w 86"/>
                <a:gd name="T41" fmla="*/ 14 h 38"/>
                <a:gd name="T42" fmla="*/ 52 w 86"/>
                <a:gd name="T43" fmla="*/ 22 h 38"/>
                <a:gd name="T44" fmla="*/ 31 w 86"/>
                <a:gd name="T45" fmla="*/ 30 h 38"/>
                <a:gd name="T46" fmla="*/ 9 w 86"/>
                <a:gd name="T47" fmla="*/ 37 h 38"/>
                <a:gd name="T48" fmla="*/ 9 w 86"/>
                <a:gd name="T49" fmla="*/ 37 h 38"/>
                <a:gd name="T50" fmla="*/ 6 w 86"/>
                <a:gd name="T51" fmla="*/ 38 h 38"/>
                <a:gd name="T52" fmla="*/ 3 w 86"/>
                <a:gd name="T53" fmla="*/ 36 h 38"/>
                <a:gd name="T54" fmla="*/ 0 w 86"/>
                <a:gd name="T55" fmla="*/ 33 h 38"/>
                <a:gd name="T56" fmla="*/ 0 w 86"/>
                <a:gd name="T57" fmla="*/ 33 h 38"/>
                <a:gd name="T58" fmla="*/ 0 w 86"/>
                <a:gd name="T59" fmla="*/ 30 h 38"/>
                <a:gd name="T60" fmla="*/ 2 w 86"/>
                <a:gd name="T61" fmla="*/ 26 h 38"/>
                <a:gd name="T62" fmla="*/ 5 w 86"/>
                <a:gd name="T63" fmla="*/ 24 h 38"/>
                <a:gd name="T64" fmla="*/ 5 w 86"/>
                <a:gd name="T65" fmla="*/ 24 h 3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6"/>
                <a:gd name="T100" fmla="*/ 0 h 38"/>
                <a:gd name="T101" fmla="*/ 86 w 86"/>
                <a:gd name="T102" fmla="*/ 38 h 3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6" h="38">
                  <a:moveTo>
                    <a:pt x="5" y="24"/>
                  </a:moveTo>
                  <a:lnTo>
                    <a:pt x="28" y="16"/>
                  </a:lnTo>
                  <a:lnTo>
                    <a:pt x="51" y="7"/>
                  </a:lnTo>
                  <a:lnTo>
                    <a:pt x="75" y="0"/>
                  </a:lnTo>
                  <a:lnTo>
                    <a:pt x="77" y="0"/>
                  </a:lnTo>
                  <a:lnTo>
                    <a:pt x="79" y="1"/>
                  </a:lnTo>
                  <a:lnTo>
                    <a:pt x="81" y="1"/>
                  </a:lnTo>
                  <a:lnTo>
                    <a:pt x="84" y="2"/>
                  </a:lnTo>
                  <a:lnTo>
                    <a:pt x="86" y="5"/>
                  </a:lnTo>
                  <a:lnTo>
                    <a:pt x="86" y="9"/>
                  </a:lnTo>
                  <a:lnTo>
                    <a:pt x="85" y="12"/>
                  </a:lnTo>
                  <a:lnTo>
                    <a:pt x="82" y="14"/>
                  </a:lnTo>
                  <a:lnTo>
                    <a:pt x="79" y="14"/>
                  </a:lnTo>
                  <a:lnTo>
                    <a:pt x="77" y="14"/>
                  </a:lnTo>
                  <a:lnTo>
                    <a:pt x="76" y="14"/>
                  </a:lnTo>
                  <a:lnTo>
                    <a:pt x="74" y="14"/>
                  </a:lnTo>
                  <a:lnTo>
                    <a:pt x="52" y="22"/>
                  </a:lnTo>
                  <a:lnTo>
                    <a:pt x="31" y="30"/>
                  </a:lnTo>
                  <a:lnTo>
                    <a:pt x="9" y="37"/>
                  </a:lnTo>
                  <a:lnTo>
                    <a:pt x="6" y="38"/>
                  </a:lnTo>
                  <a:lnTo>
                    <a:pt x="3" y="36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2" y="26"/>
                  </a:lnTo>
                  <a:lnTo>
                    <a:pt x="5" y="2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00" name="Freeform 408"/>
            <p:cNvSpPr>
              <a:spLocks/>
            </p:cNvSpPr>
            <p:nvPr/>
          </p:nvSpPr>
          <p:spPr bwMode="auto">
            <a:xfrm>
              <a:off x="1742" y="1772"/>
              <a:ext cx="89" cy="22"/>
            </a:xfrm>
            <a:custGeom>
              <a:avLst/>
              <a:gdLst>
                <a:gd name="T0" fmla="*/ 9 w 89"/>
                <a:gd name="T1" fmla="*/ 8 h 22"/>
                <a:gd name="T2" fmla="*/ 11 w 89"/>
                <a:gd name="T3" fmla="*/ 9 h 22"/>
                <a:gd name="T4" fmla="*/ 12 w 89"/>
                <a:gd name="T5" fmla="*/ 9 h 22"/>
                <a:gd name="T6" fmla="*/ 13 w 89"/>
                <a:gd name="T7" fmla="*/ 9 h 22"/>
                <a:gd name="T8" fmla="*/ 13 w 89"/>
                <a:gd name="T9" fmla="*/ 9 h 22"/>
                <a:gd name="T10" fmla="*/ 21 w 89"/>
                <a:gd name="T11" fmla="*/ 7 h 22"/>
                <a:gd name="T12" fmla="*/ 29 w 89"/>
                <a:gd name="T13" fmla="*/ 5 h 22"/>
                <a:gd name="T14" fmla="*/ 37 w 89"/>
                <a:gd name="T15" fmla="*/ 3 h 22"/>
                <a:gd name="T16" fmla="*/ 37 w 89"/>
                <a:gd name="T17" fmla="*/ 3 h 22"/>
                <a:gd name="T18" fmla="*/ 45 w 89"/>
                <a:gd name="T19" fmla="*/ 1 h 22"/>
                <a:gd name="T20" fmla="*/ 53 w 89"/>
                <a:gd name="T21" fmla="*/ 0 h 22"/>
                <a:gd name="T22" fmla="*/ 62 w 89"/>
                <a:gd name="T23" fmla="*/ 0 h 22"/>
                <a:gd name="T24" fmla="*/ 62 w 89"/>
                <a:gd name="T25" fmla="*/ 0 h 22"/>
                <a:gd name="T26" fmla="*/ 70 w 89"/>
                <a:gd name="T27" fmla="*/ 1 h 22"/>
                <a:gd name="T28" fmla="*/ 77 w 89"/>
                <a:gd name="T29" fmla="*/ 3 h 22"/>
                <a:gd name="T30" fmla="*/ 84 w 89"/>
                <a:gd name="T31" fmla="*/ 4 h 22"/>
                <a:gd name="T32" fmla="*/ 84 w 89"/>
                <a:gd name="T33" fmla="*/ 4 h 22"/>
                <a:gd name="T34" fmla="*/ 87 w 89"/>
                <a:gd name="T35" fmla="*/ 6 h 22"/>
                <a:gd name="T36" fmla="*/ 89 w 89"/>
                <a:gd name="T37" fmla="*/ 9 h 22"/>
                <a:gd name="T38" fmla="*/ 89 w 89"/>
                <a:gd name="T39" fmla="*/ 12 h 22"/>
                <a:gd name="T40" fmla="*/ 89 w 89"/>
                <a:gd name="T41" fmla="*/ 12 h 22"/>
                <a:gd name="T42" fmla="*/ 87 w 89"/>
                <a:gd name="T43" fmla="*/ 15 h 22"/>
                <a:gd name="T44" fmla="*/ 84 w 89"/>
                <a:gd name="T45" fmla="*/ 17 h 22"/>
                <a:gd name="T46" fmla="*/ 81 w 89"/>
                <a:gd name="T47" fmla="*/ 17 h 22"/>
                <a:gd name="T48" fmla="*/ 81 w 89"/>
                <a:gd name="T49" fmla="*/ 17 h 22"/>
                <a:gd name="T50" fmla="*/ 68 w 89"/>
                <a:gd name="T51" fmla="*/ 15 h 22"/>
                <a:gd name="T52" fmla="*/ 55 w 89"/>
                <a:gd name="T53" fmla="*/ 14 h 22"/>
                <a:gd name="T54" fmla="*/ 42 w 89"/>
                <a:gd name="T55" fmla="*/ 16 h 22"/>
                <a:gd name="T56" fmla="*/ 42 w 89"/>
                <a:gd name="T57" fmla="*/ 16 h 22"/>
                <a:gd name="T58" fmla="*/ 34 w 89"/>
                <a:gd name="T59" fmla="*/ 18 h 22"/>
                <a:gd name="T60" fmla="*/ 26 w 89"/>
                <a:gd name="T61" fmla="*/ 20 h 22"/>
                <a:gd name="T62" fmla="*/ 17 w 89"/>
                <a:gd name="T63" fmla="*/ 22 h 22"/>
                <a:gd name="T64" fmla="*/ 17 w 89"/>
                <a:gd name="T65" fmla="*/ 22 h 22"/>
                <a:gd name="T66" fmla="*/ 13 w 89"/>
                <a:gd name="T67" fmla="*/ 22 h 22"/>
                <a:gd name="T68" fmla="*/ 8 w 89"/>
                <a:gd name="T69" fmla="*/ 22 h 22"/>
                <a:gd name="T70" fmla="*/ 4 w 89"/>
                <a:gd name="T71" fmla="*/ 21 h 22"/>
                <a:gd name="T72" fmla="*/ 4 w 89"/>
                <a:gd name="T73" fmla="*/ 21 h 22"/>
                <a:gd name="T74" fmla="*/ 1 w 89"/>
                <a:gd name="T75" fmla="*/ 19 h 22"/>
                <a:gd name="T76" fmla="*/ 0 w 89"/>
                <a:gd name="T77" fmla="*/ 15 h 22"/>
                <a:gd name="T78" fmla="*/ 0 w 89"/>
                <a:gd name="T79" fmla="*/ 12 h 22"/>
                <a:gd name="T80" fmla="*/ 0 w 89"/>
                <a:gd name="T81" fmla="*/ 12 h 22"/>
                <a:gd name="T82" fmla="*/ 3 w 89"/>
                <a:gd name="T83" fmla="*/ 9 h 22"/>
                <a:gd name="T84" fmla="*/ 6 w 89"/>
                <a:gd name="T85" fmla="*/ 8 h 22"/>
                <a:gd name="T86" fmla="*/ 9 w 89"/>
                <a:gd name="T87" fmla="*/ 8 h 22"/>
                <a:gd name="T88" fmla="*/ 9 w 89"/>
                <a:gd name="T89" fmla="*/ 8 h 2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89"/>
                <a:gd name="T136" fmla="*/ 0 h 22"/>
                <a:gd name="T137" fmla="*/ 89 w 89"/>
                <a:gd name="T138" fmla="*/ 22 h 2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89" h="22">
                  <a:moveTo>
                    <a:pt x="9" y="8"/>
                  </a:moveTo>
                  <a:lnTo>
                    <a:pt x="11" y="9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21" y="7"/>
                  </a:lnTo>
                  <a:lnTo>
                    <a:pt x="29" y="5"/>
                  </a:lnTo>
                  <a:lnTo>
                    <a:pt x="37" y="3"/>
                  </a:lnTo>
                  <a:lnTo>
                    <a:pt x="45" y="1"/>
                  </a:lnTo>
                  <a:lnTo>
                    <a:pt x="53" y="0"/>
                  </a:lnTo>
                  <a:lnTo>
                    <a:pt x="62" y="0"/>
                  </a:lnTo>
                  <a:lnTo>
                    <a:pt x="70" y="1"/>
                  </a:lnTo>
                  <a:lnTo>
                    <a:pt x="77" y="3"/>
                  </a:lnTo>
                  <a:lnTo>
                    <a:pt x="84" y="4"/>
                  </a:lnTo>
                  <a:lnTo>
                    <a:pt x="87" y="6"/>
                  </a:lnTo>
                  <a:lnTo>
                    <a:pt x="89" y="9"/>
                  </a:lnTo>
                  <a:lnTo>
                    <a:pt x="89" y="12"/>
                  </a:lnTo>
                  <a:lnTo>
                    <a:pt x="87" y="15"/>
                  </a:lnTo>
                  <a:lnTo>
                    <a:pt x="84" y="17"/>
                  </a:lnTo>
                  <a:lnTo>
                    <a:pt x="81" y="17"/>
                  </a:lnTo>
                  <a:lnTo>
                    <a:pt x="68" y="15"/>
                  </a:lnTo>
                  <a:lnTo>
                    <a:pt x="55" y="14"/>
                  </a:lnTo>
                  <a:lnTo>
                    <a:pt x="42" y="16"/>
                  </a:lnTo>
                  <a:lnTo>
                    <a:pt x="34" y="18"/>
                  </a:lnTo>
                  <a:lnTo>
                    <a:pt x="26" y="20"/>
                  </a:lnTo>
                  <a:lnTo>
                    <a:pt x="17" y="22"/>
                  </a:lnTo>
                  <a:lnTo>
                    <a:pt x="13" y="22"/>
                  </a:lnTo>
                  <a:lnTo>
                    <a:pt x="8" y="22"/>
                  </a:lnTo>
                  <a:lnTo>
                    <a:pt x="4" y="21"/>
                  </a:lnTo>
                  <a:lnTo>
                    <a:pt x="1" y="19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3" y="9"/>
                  </a:lnTo>
                  <a:lnTo>
                    <a:pt x="6" y="8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01" name="Freeform 409"/>
            <p:cNvSpPr>
              <a:spLocks/>
            </p:cNvSpPr>
            <p:nvPr/>
          </p:nvSpPr>
          <p:spPr bwMode="auto">
            <a:xfrm>
              <a:off x="1737" y="1830"/>
              <a:ext cx="82" cy="41"/>
            </a:xfrm>
            <a:custGeom>
              <a:avLst/>
              <a:gdLst>
                <a:gd name="T0" fmla="*/ 10 w 82"/>
                <a:gd name="T1" fmla="*/ 1 h 41"/>
                <a:gd name="T2" fmla="*/ 22 w 82"/>
                <a:gd name="T3" fmla="*/ 7 h 41"/>
                <a:gd name="T4" fmla="*/ 35 w 82"/>
                <a:gd name="T5" fmla="*/ 15 h 41"/>
                <a:gd name="T6" fmla="*/ 47 w 82"/>
                <a:gd name="T7" fmla="*/ 22 h 41"/>
                <a:gd name="T8" fmla="*/ 47 w 82"/>
                <a:gd name="T9" fmla="*/ 22 h 41"/>
                <a:gd name="T10" fmla="*/ 57 w 82"/>
                <a:gd name="T11" fmla="*/ 25 h 41"/>
                <a:gd name="T12" fmla="*/ 68 w 82"/>
                <a:gd name="T13" fmla="*/ 27 h 41"/>
                <a:gd name="T14" fmla="*/ 78 w 82"/>
                <a:gd name="T15" fmla="*/ 29 h 41"/>
                <a:gd name="T16" fmla="*/ 78 w 82"/>
                <a:gd name="T17" fmla="*/ 29 h 41"/>
                <a:gd name="T18" fmla="*/ 81 w 82"/>
                <a:gd name="T19" fmla="*/ 31 h 41"/>
                <a:gd name="T20" fmla="*/ 82 w 82"/>
                <a:gd name="T21" fmla="*/ 34 h 41"/>
                <a:gd name="T22" fmla="*/ 82 w 82"/>
                <a:gd name="T23" fmla="*/ 37 h 41"/>
                <a:gd name="T24" fmla="*/ 82 w 82"/>
                <a:gd name="T25" fmla="*/ 37 h 41"/>
                <a:gd name="T26" fmla="*/ 79 w 82"/>
                <a:gd name="T27" fmla="*/ 40 h 41"/>
                <a:gd name="T28" fmla="*/ 76 w 82"/>
                <a:gd name="T29" fmla="*/ 41 h 41"/>
                <a:gd name="T30" fmla="*/ 73 w 82"/>
                <a:gd name="T31" fmla="*/ 41 h 41"/>
                <a:gd name="T32" fmla="*/ 73 w 82"/>
                <a:gd name="T33" fmla="*/ 41 h 41"/>
                <a:gd name="T34" fmla="*/ 66 w 82"/>
                <a:gd name="T35" fmla="*/ 40 h 41"/>
                <a:gd name="T36" fmla="*/ 59 w 82"/>
                <a:gd name="T37" fmla="*/ 39 h 41"/>
                <a:gd name="T38" fmla="*/ 52 w 82"/>
                <a:gd name="T39" fmla="*/ 38 h 41"/>
                <a:gd name="T40" fmla="*/ 52 w 82"/>
                <a:gd name="T41" fmla="*/ 38 h 41"/>
                <a:gd name="T42" fmla="*/ 35 w 82"/>
                <a:gd name="T43" fmla="*/ 31 h 41"/>
                <a:gd name="T44" fmla="*/ 19 w 82"/>
                <a:gd name="T45" fmla="*/ 22 h 41"/>
                <a:gd name="T46" fmla="*/ 4 w 82"/>
                <a:gd name="T47" fmla="*/ 13 h 41"/>
                <a:gd name="T48" fmla="*/ 4 w 82"/>
                <a:gd name="T49" fmla="*/ 13 h 41"/>
                <a:gd name="T50" fmla="*/ 1 w 82"/>
                <a:gd name="T51" fmla="*/ 11 h 41"/>
                <a:gd name="T52" fmla="*/ 0 w 82"/>
                <a:gd name="T53" fmla="*/ 7 h 41"/>
                <a:gd name="T54" fmla="*/ 1 w 82"/>
                <a:gd name="T55" fmla="*/ 4 h 41"/>
                <a:gd name="T56" fmla="*/ 1 w 82"/>
                <a:gd name="T57" fmla="*/ 4 h 41"/>
                <a:gd name="T58" fmla="*/ 3 w 82"/>
                <a:gd name="T59" fmla="*/ 1 h 41"/>
                <a:gd name="T60" fmla="*/ 6 w 82"/>
                <a:gd name="T61" fmla="*/ 0 h 41"/>
                <a:gd name="T62" fmla="*/ 10 w 82"/>
                <a:gd name="T63" fmla="*/ 1 h 41"/>
                <a:gd name="T64" fmla="*/ 10 w 82"/>
                <a:gd name="T65" fmla="*/ 1 h 4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2"/>
                <a:gd name="T100" fmla="*/ 0 h 41"/>
                <a:gd name="T101" fmla="*/ 82 w 82"/>
                <a:gd name="T102" fmla="*/ 41 h 4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2" h="41">
                  <a:moveTo>
                    <a:pt x="10" y="1"/>
                  </a:moveTo>
                  <a:lnTo>
                    <a:pt x="22" y="7"/>
                  </a:lnTo>
                  <a:lnTo>
                    <a:pt x="35" y="15"/>
                  </a:lnTo>
                  <a:lnTo>
                    <a:pt x="47" y="22"/>
                  </a:lnTo>
                  <a:lnTo>
                    <a:pt x="57" y="25"/>
                  </a:lnTo>
                  <a:lnTo>
                    <a:pt x="68" y="27"/>
                  </a:lnTo>
                  <a:lnTo>
                    <a:pt x="78" y="29"/>
                  </a:lnTo>
                  <a:lnTo>
                    <a:pt x="81" y="31"/>
                  </a:lnTo>
                  <a:lnTo>
                    <a:pt x="82" y="34"/>
                  </a:lnTo>
                  <a:lnTo>
                    <a:pt x="82" y="37"/>
                  </a:lnTo>
                  <a:lnTo>
                    <a:pt x="79" y="40"/>
                  </a:lnTo>
                  <a:lnTo>
                    <a:pt x="76" y="41"/>
                  </a:lnTo>
                  <a:lnTo>
                    <a:pt x="73" y="41"/>
                  </a:lnTo>
                  <a:lnTo>
                    <a:pt x="66" y="40"/>
                  </a:lnTo>
                  <a:lnTo>
                    <a:pt x="59" y="39"/>
                  </a:lnTo>
                  <a:lnTo>
                    <a:pt x="52" y="38"/>
                  </a:lnTo>
                  <a:lnTo>
                    <a:pt x="35" y="31"/>
                  </a:lnTo>
                  <a:lnTo>
                    <a:pt x="19" y="22"/>
                  </a:lnTo>
                  <a:lnTo>
                    <a:pt x="4" y="13"/>
                  </a:lnTo>
                  <a:lnTo>
                    <a:pt x="1" y="11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10" y="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02" name="Freeform 410"/>
            <p:cNvSpPr>
              <a:spLocks/>
            </p:cNvSpPr>
            <p:nvPr/>
          </p:nvSpPr>
          <p:spPr bwMode="auto">
            <a:xfrm>
              <a:off x="1721" y="1867"/>
              <a:ext cx="74" cy="49"/>
            </a:xfrm>
            <a:custGeom>
              <a:avLst/>
              <a:gdLst>
                <a:gd name="T0" fmla="*/ 11 w 74"/>
                <a:gd name="T1" fmla="*/ 1 h 49"/>
                <a:gd name="T2" fmla="*/ 21 w 74"/>
                <a:gd name="T3" fmla="*/ 6 h 49"/>
                <a:gd name="T4" fmla="*/ 30 w 74"/>
                <a:gd name="T5" fmla="*/ 12 h 49"/>
                <a:gd name="T6" fmla="*/ 39 w 74"/>
                <a:gd name="T7" fmla="*/ 19 h 49"/>
                <a:gd name="T8" fmla="*/ 39 w 74"/>
                <a:gd name="T9" fmla="*/ 19 h 49"/>
                <a:gd name="T10" fmla="*/ 47 w 74"/>
                <a:gd name="T11" fmla="*/ 26 h 49"/>
                <a:gd name="T12" fmla="*/ 56 w 74"/>
                <a:gd name="T13" fmla="*/ 31 h 49"/>
                <a:gd name="T14" fmla="*/ 65 w 74"/>
                <a:gd name="T15" fmla="*/ 36 h 49"/>
                <a:gd name="T16" fmla="*/ 65 w 74"/>
                <a:gd name="T17" fmla="*/ 36 h 49"/>
                <a:gd name="T18" fmla="*/ 66 w 74"/>
                <a:gd name="T19" fmla="*/ 36 h 49"/>
                <a:gd name="T20" fmla="*/ 67 w 74"/>
                <a:gd name="T21" fmla="*/ 36 h 49"/>
                <a:gd name="T22" fmla="*/ 68 w 74"/>
                <a:gd name="T23" fmla="*/ 36 h 49"/>
                <a:gd name="T24" fmla="*/ 68 w 74"/>
                <a:gd name="T25" fmla="*/ 36 h 49"/>
                <a:gd name="T26" fmla="*/ 68 w 74"/>
                <a:gd name="T27" fmla="*/ 36 h 49"/>
                <a:gd name="T28" fmla="*/ 68 w 74"/>
                <a:gd name="T29" fmla="*/ 36 h 49"/>
                <a:gd name="T30" fmla="*/ 68 w 74"/>
                <a:gd name="T31" fmla="*/ 36 h 49"/>
                <a:gd name="T32" fmla="*/ 68 w 74"/>
                <a:gd name="T33" fmla="*/ 36 h 49"/>
                <a:gd name="T34" fmla="*/ 71 w 74"/>
                <a:gd name="T35" fmla="*/ 37 h 49"/>
                <a:gd name="T36" fmla="*/ 73 w 74"/>
                <a:gd name="T37" fmla="*/ 39 h 49"/>
                <a:gd name="T38" fmla="*/ 74 w 74"/>
                <a:gd name="T39" fmla="*/ 43 h 49"/>
                <a:gd name="T40" fmla="*/ 74 w 74"/>
                <a:gd name="T41" fmla="*/ 43 h 49"/>
                <a:gd name="T42" fmla="*/ 73 w 74"/>
                <a:gd name="T43" fmla="*/ 46 h 49"/>
                <a:gd name="T44" fmla="*/ 70 w 74"/>
                <a:gd name="T45" fmla="*/ 49 h 49"/>
                <a:gd name="T46" fmla="*/ 67 w 74"/>
                <a:gd name="T47" fmla="*/ 49 h 49"/>
                <a:gd name="T48" fmla="*/ 67 w 74"/>
                <a:gd name="T49" fmla="*/ 49 h 49"/>
                <a:gd name="T50" fmla="*/ 64 w 74"/>
                <a:gd name="T51" fmla="*/ 49 h 49"/>
                <a:gd name="T52" fmla="*/ 61 w 74"/>
                <a:gd name="T53" fmla="*/ 49 h 49"/>
                <a:gd name="T54" fmla="*/ 58 w 74"/>
                <a:gd name="T55" fmla="*/ 48 h 49"/>
                <a:gd name="T56" fmla="*/ 58 w 74"/>
                <a:gd name="T57" fmla="*/ 48 h 49"/>
                <a:gd name="T58" fmla="*/ 39 w 74"/>
                <a:gd name="T59" fmla="*/ 37 h 49"/>
                <a:gd name="T60" fmla="*/ 22 w 74"/>
                <a:gd name="T61" fmla="*/ 24 h 49"/>
                <a:gd name="T62" fmla="*/ 4 w 74"/>
                <a:gd name="T63" fmla="*/ 12 h 49"/>
                <a:gd name="T64" fmla="*/ 4 w 74"/>
                <a:gd name="T65" fmla="*/ 12 h 49"/>
                <a:gd name="T66" fmla="*/ 1 w 74"/>
                <a:gd name="T67" fmla="*/ 10 h 49"/>
                <a:gd name="T68" fmla="*/ 0 w 74"/>
                <a:gd name="T69" fmla="*/ 6 h 49"/>
                <a:gd name="T70" fmla="*/ 1 w 74"/>
                <a:gd name="T71" fmla="*/ 3 h 49"/>
                <a:gd name="T72" fmla="*/ 1 w 74"/>
                <a:gd name="T73" fmla="*/ 3 h 49"/>
                <a:gd name="T74" fmla="*/ 4 w 74"/>
                <a:gd name="T75" fmla="*/ 0 h 49"/>
                <a:gd name="T76" fmla="*/ 8 w 74"/>
                <a:gd name="T77" fmla="*/ 0 h 49"/>
                <a:gd name="T78" fmla="*/ 11 w 74"/>
                <a:gd name="T79" fmla="*/ 1 h 49"/>
                <a:gd name="T80" fmla="*/ 11 w 74"/>
                <a:gd name="T81" fmla="*/ 1 h 4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4"/>
                <a:gd name="T124" fmla="*/ 0 h 49"/>
                <a:gd name="T125" fmla="*/ 74 w 74"/>
                <a:gd name="T126" fmla="*/ 49 h 4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4" h="49">
                  <a:moveTo>
                    <a:pt x="11" y="1"/>
                  </a:moveTo>
                  <a:lnTo>
                    <a:pt x="21" y="6"/>
                  </a:lnTo>
                  <a:lnTo>
                    <a:pt x="30" y="12"/>
                  </a:lnTo>
                  <a:lnTo>
                    <a:pt x="39" y="19"/>
                  </a:lnTo>
                  <a:lnTo>
                    <a:pt x="47" y="26"/>
                  </a:lnTo>
                  <a:lnTo>
                    <a:pt x="56" y="31"/>
                  </a:lnTo>
                  <a:lnTo>
                    <a:pt x="65" y="36"/>
                  </a:lnTo>
                  <a:lnTo>
                    <a:pt x="66" y="36"/>
                  </a:lnTo>
                  <a:lnTo>
                    <a:pt x="67" y="36"/>
                  </a:lnTo>
                  <a:lnTo>
                    <a:pt x="68" y="36"/>
                  </a:lnTo>
                  <a:lnTo>
                    <a:pt x="71" y="37"/>
                  </a:lnTo>
                  <a:lnTo>
                    <a:pt x="73" y="39"/>
                  </a:lnTo>
                  <a:lnTo>
                    <a:pt x="74" y="43"/>
                  </a:lnTo>
                  <a:lnTo>
                    <a:pt x="73" y="46"/>
                  </a:lnTo>
                  <a:lnTo>
                    <a:pt x="70" y="49"/>
                  </a:lnTo>
                  <a:lnTo>
                    <a:pt x="67" y="49"/>
                  </a:lnTo>
                  <a:lnTo>
                    <a:pt x="64" y="49"/>
                  </a:lnTo>
                  <a:lnTo>
                    <a:pt x="61" y="49"/>
                  </a:lnTo>
                  <a:lnTo>
                    <a:pt x="58" y="48"/>
                  </a:lnTo>
                  <a:lnTo>
                    <a:pt x="39" y="37"/>
                  </a:lnTo>
                  <a:lnTo>
                    <a:pt x="22" y="24"/>
                  </a:lnTo>
                  <a:lnTo>
                    <a:pt x="4" y="12"/>
                  </a:lnTo>
                  <a:lnTo>
                    <a:pt x="1" y="10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11" y="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03" name="Freeform 411"/>
            <p:cNvSpPr>
              <a:spLocks/>
            </p:cNvSpPr>
            <p:nvPr/>
          </p:nvSpPr>
          <p:spPr bwMode="auto">
            <a:xfrm>
              <a:off x="1680" y="1913"/>
              <a:ext cx="62" cy="68"/>
            </a:xfrm>
            <a:custGeom>
              <a:avLst/>
              <a:gdLst>
                <a:gd name="T0" fmla="*/ 13 w 62"/>
                <a:gd name="T1" fmla="*/ 4 h 68"/>
                <a:gd name="T2" fmla="*/ 27 w 62"/>
                <a:gd name="T3" fmla="*/ 23 h 68"/>
                <a:gd name="T4" fmla="*/ 44 w 62"/>
                <a:gd name="T5" fmla="*/ 39 h 68"/>
                <a:gd name="T6" fmla="*/ 61 w 62"/>
                <a:gd name="T7" fmla="*/ 57 h 68"/>
                <a:gd name="T8" fmla="*/ 61 w 62"/>
                <a:gd name="T9" fmla="*/ 57 h 68"/>
                <a:gd name="T10" fmla="*/ 62 w 62"/>
                <a:gd name="T11" fmla="*/ 60 h 68"/>
                <a:gd name="T12" fmla="*/ 62 w 62"/>
                <a:gd name="T13" fmla="*/ 63 h 68"/>
                <a:gd name="T14" fmla="*/ 60 w 62"/>
                <a:gd name="T15" fmla="*/ 66 h 68"/>
                <a:gd name="T16" fmla="*/ 60 w 62"/>
                <a:gd name="T17" fmla="*/ 66 h 68"/>
                <a:gd name="T18" fmla="*/ 57 w 62"/>
                <a:gd name="T19" fmla="*/ 68 h 68"/>
                <a:gd name="T20" fmla="*/ 53 w 62"/>
                <a:gd name="T21" fmla="*/ 67 h 68"/>
                <a:gd name="T22" fmla="*/ 50 w 62"/>
                <a:gd name="T23" fmla="*/ 65 h 68"/>
                <a:gd name="T24" fmla="*/ 50 w 62"/>
                <a:gd name="T25" fmla="*/ 65 h 68"/>
                <a:gd name="T26" fmla="*/ 40 w 62"/>
                <a:gd name="T27" fmla="*/ 54 h 68"/>
                <a:gd name="T28" fmla="*/ 28 w 62"/>
                <a:gd name="T29" fmla="*/ 43 h 68"/>
                <a:gd name="T30" fmla="*/ 17 w 62"/>
                <a:gd name="T31" fmla="*/ 33 h 68"/>
                <a:gd name="T32" fmla="*/ 17 w 62"/>
                <a:gd name="T33" fmla="*/ 33 h 68"/>
                <a:gd name="T34" fmla="*/ 10 w 62"/>
                <a:gd name="T35" fmla="*/ 26 h 68"/>
                <a:gd name="T36" fmla="*/ 5 w 62"/>
                <a:gd name="T37" fmla="*/ 18 h 68"/>
                <a:gd name="T38" fmla="*/ 0 w 62"/>
                <a:gd name="T39" fmla="*/ 10 h 68"/>
                <a:gd name="T40" fmla="*/ 0 w 62"/>
                <a:gd name="T41" fmla="*/ 10 h 68"/>
                <a:gd name="T42" fmla="*/ 0 w 62"/>
                <a:gd name="T43" fmla="*/ 6 h 68"/>
                <a:gd name="T44" fmla="*/ 1 w 62"/>
                <a:gd name="T45" fmla="*/ 3 h 68"/>
                <a:gd name="T46" fmla="*/ 3 w 62"/>
                <a:gd name="T47" fmla="*/ 1 h 68"/>
                <a:gd name="T48" fmla="*/ 3 w 62"/>
                <a:gd name="T49" fmla="*/ 1 h 68"/>
                <a:gd name="T50" fmla="*/ 7 w 62"/>
                <a:gd name="T51" fmla="*/ 0 h 68"/>
                <a:gd name="T52" fmla="*/ 10 w 62"/>
                <a:gd name="T53" fmla="*/ 1 h 68"/>
                <a:gd name="T54" fmla="*/ 13 w 62"/>
                <a:gd name="T55" fmla="*/ 4 h 68"/>
                <a:gd name="T56" fmla="*/ 13 w 62"/>
                <a:gd name="T57" fmla="*/ 4 h 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62"/>
                <a:gd name="T88" fmla="*/ 0 h 68"/>
                <a:gd name="T89" fmla="*/ 62 w 62"/>
                <a:gd name="T90" fmla="*/ 68 h 6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62" h="68">
                  <a:moveTo>
                    <a:pt x="13" y="4"/>
                  </a:moveTo>
                  <a:lnTo>
                    <a:pt x="27" y="23"/>
                  </a:lnTo>
                  <a:lnTo>
                    <a:pt x="44" y="39"/>
                  </a:lnTo>
                  <a:lnTo>
                    <a:pt x="61" y="57"/>
                  </a:lnTo>
                  <a:lnTo>
                    <a:pt x="62" y="60"/>
                  </a:lnTo>
                  <a:lnTo>
                    <a:pt x="62" y="63"/>
                  </a:lnTo>
                  <a:lnTo>
                    <a:pt x="60" y="66"/>
                  </a:lnTo>
                  <a:lnTo>
                    <a:pt x="57" y="68"/>
                  </a:lnTo>
                  <a:lnTo>
                    <a:pt x="53" y="67"/>
                  </a:lnTo>
                  <a:lnTo>
                    <a:pt x="50" y="65"/>
                  </a:lnTo>
                  <a:lnTo>
                    <a:pt x="40" y="54"/>
                  </a:lnTo>
                  <a:lnTo>
                    <a:pt x="28" y="43"/>
                  </a:lnTo>
                  <a:lnTo>
                    <a:pt x="17" y="33"/>
                  </a:lnTo>
                  <a:lnTo>
                    <a:pt x="10" y="26"/>
                  </a:lnTo>
                  <a:lnTo>
                    <a:pt x="5" y="18"/>
                  </a:lnTo>
                  <a:lnTo>
                    <a:pt x="0" y="10"/>
                  </a:lnTo>
                  <a:lnTo>
                    <a:pt x="0" y="6"/>
                  </a:lnTo>
                  <a:lnTo>
                    <a:pt x="1" y="3"/>
                  </a:lnTo>
                  <a:lnTo>
                    <a:pt x="3" y="1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04" name="Freeform 412"/>
            <p:cNvSpPr>
              <a:spLocks/>
            </p:cNvSpPr>
            <p:nvPr/>
          </p:nvSpPr>
          <p:spPr bwMode="auto">
            <a:xfrm>
              <a:off x="1640" y="1928"/>
              <a:ext cx="43" cy="83"/>
            </a:xfrm>
            <a:custGeom>
              <a:avLst/>
              <a:gdLst>
                <a:gd name="T0" fmla="*/ 11 w 43"/>
                <a:gd name="T1" fmla="*/ 1 h 83"/>
                <a:gd name="T2" fmla="*/ 20 w 43"/>
                <a:gd name="T3" fmla="*/ 10 h 83"/>
                <a:gd name="T4" fmla="*/ 25 w 43"/>
                <a:gd name="T5" fmla="*/ 23 h 83"/>
                <a:gd name="T6" fmla="*/ 27 w 43"/>
                <a:gd name="T7" fmla="*/ 36 h 83"/>
                <a:gd name="T8" fmla="*/ 27 w 43"/>
                <a:gd name="T9" fmla="*/ 36 h 83"/>
                <a:gd name="T10" fmla="*/ 29 w 43"/>
                <a:gd name="T11" fmla="*/ 41 h 83"/>
                <a:gd name="T12" fmla="*/ 30 w 43"/>
                <a:gd name="T13" fmla="*/ 47 h 83"/>
                <a:gd name="T14" fmla="*/ 33 w 43"/>
                <a:gd name="T15" fmla="*/ 52 h 83"/>
                <a:gd name="T16" fmla="*/ 33 w 43"/>
                <a:gd name="T17" fmla="*/ 52 h 83"/>
                <a:gd name="T18" fmla="*/ 37 w 43"/>
                <a:gd name="T19" fmla="*/ 59 h 83"/>
                <a:gd name="T20" fmla="*/ 40 w 43"/>
                <a:gd name="T21" fmla="*/ 66 h 83"/>
                <a:gd name="T22" fmla="*/ 43 w 43"/>
                <a:gd name="T23" fmla="*/ 75 h 83"/>
                <a:gd name="T24" fmla="*/ 43 w 43"/>
                <a:gd name="T25" fmla="*/ 75 h 83"/>
                <a:gd name="T26" fmla="*/ 43 w 43"/>
                <a:gd name="T27" fmla="*/ 78 h 83"/>
                <a:gd name="T28" fmla="*/ 41 w 43"/>
                <a:gd name="T29" fmla="*/ 81 h 83"/>
                <a:gd name="T30" fmla="*/ 38 w 43"/>
                <a:gd name="T31" fmla="*/ 83 h 83"/>
                <a:gd name="T32" fmla="*/ 38 w 43"/>
                <a:gd name="T33" fmla="*/ 83 h 83"/>
                <a:gd name="T34" fmla="*/ 35 w 43"/>
                <a:gd name="T35" fmla="*/ 83 h 83"/>
                <a:gd name="T36" fmla="*/ 32 w 43"/>
                <a:gd name="T37" fmla="*/ 82 h 83"/>
                <a:gd name="T38" fmla="*/ 30 w 43"/>
                <a:gd name="T39" fmla="*/ 79 h 83"/>
                <a:gd name="T40" fmla="*/ 30 w 43"/>
                <a:gd name="T41" fmla="*/ 79 h 83"/>
                <a:gd name="T42" fmla="*/ 27 w 43"/>
                <a:gd name="T43" fmla="*/ 71 h 83"/>
                <a:gd name="T44" fmla="*/ 23 w 43"/>
                <a:gd name="T45" fmla="*/ 63 h 83"/>
                <a:gd name="T46" fmla="*/ 20 w 43"/>
                <a:gd name="T47" fmla="*/ 55 h 83"/>
                <a:gd name="T48" fmla="*/ 20 w 43"/>
                <a:gd name="T49" fmla="*/ 55 h 83"/>
                <a:gd name="T50" fmla="*/ 16 w 43"/>
                <a:gd name="T51" fmla="*/ 47 h 83"/>
                <a:gd name="T52" fmla="*/ 14 w 43"/>
                <a:gd name="T53" fmla="*/ 39 h 83"/>
                <a:gd name="T54" fmla="*/ 12 w 43"/>
                <a:gd name="T55" fmla="*/ 29 h 83"/>
                <a:gd name="T56" fmla="*/ 12 w 43"/>
                <a:gd name="T57" fmla="*/ 29 h 83"/>
                <a:gd name="T58" fmla="*/ 10 w 43"/>
                <a:gd name="T59" fmla="*/ 23 h 83"/>
                <a:gd name="T60" fmla="*/ 8 w 43"/>
                <a:gd name="T61" fmla="*/ 17 h 83"/>
                <a:gd name="T62" fmla="*/ 3 w 43"/>
                <a:gd name="T63" fmla="*/ 12 h 83"/>
                <a:gd name="T64" fmla="*/ 3 w 43"/>
                <a:gd name="T65" fmla="*/ 12 h 83"/>
                <a:gd name="T66" fmla="*/ 1 w 43"/>
                <a:gd name="T67" fmla="*/ 9 h 83"/>
                <a:gd name="T68" fmla="*/ 0 w 43"/>
                <a:gd name="T69" fmla="*/ 6 h 83"/>
                <a:gd name="T70" fmla="*/ 1 w 43"/>
                <a:gd name="T71" fmla="*/ 3 h 83"/>
                <a:gd name="T72" fmla="*/ 1 w 43"/>
                <a:gd name="T73" fmla="*/ 3 h 83"/>
                <a:gd name="T74" fmla="*/ 4 w 43"/>
                <a:gd name="T75" fmla="*/ 0 h 83"/>
                <a:gd name="T76" fmla="*/ 8 w 43"/>
                <a:gd name="T77" fmla="*/ 0 h 83"/>
                <a:gd name="T78" fmla="*/ 11 w 43"/>
                <a:gd name="T79" fmla="*/ 1 h 83"/>
                <a:gd name="T80" fmla="*/ 11 w 43"/>
                <a:gd name="T81" fmla="*/ 1 h 8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3"/>
                <a:gd name="T124" fmla="*/ 0 h 83"/>
                <a:gd name="T125" fmla="*/ 43 w 43"/>
                <a:gd name="T126" fmla="*/ 83 h 8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3" h="83">
                  <a:moveTo>
                    <a:pt x="11" y="1"/>
                  </a:moveTo>
                  <a:lnTo>
                    <a:pt x="20" y="10"/>
                  </a:lnTo>
                  <a:lnTo>
                    <a:pt x="25" y="23"/>
                  </a:lnTo>
                  <a:lnTo>
                    <a:pt x="27" y="36"/>
                  </a:lnTo>
                  <a:lnTo>
                    <a:pt x="29" y="41"/>
                  </a:lnTo>
                  <a:lnTo>
                    <a:pt x="30" y="47"/>
                  </a:lnTo>
                  <a:lnTo>
                    <a:pt x="33" y="52"/>
                  </a:lnTo>
                  <a:lnTo>
                    <a:pt x="37" y="59"/>
                  </a:lnTo>
                  <a:lnTo>
                    <a:pt x="40" y="66"/>
                  </a:lnTo>
                  <a:lnTo>
                    <a:pt x="43" y="75"/>
                  </a:lnTo>
                  <a:lnTo>
                    <a:pt x="43" y="78"/>
                  </a:lnTo>
                  <a:lnTo>
                    <a:pt x="41" y="81"/>
                  </a:lnTo>
                  <a:lnTo>
                    <a:pt x="38" y="83"/>
                  </a:lnTo>
                  <a:lnTo>
                    <a:pt x="35" y="83"/>
                  </a:lnTo>
                  <a:lnTo>
                    <a:pt x="32" y="82"/>
                  </a:lnTo>
                  <a:lnTo>
                    <a:pt x="30" y="79"/>
                  </a:lnTo>
                  <a:lnTo>
                    <a:pt x="27" y="71"/>
                  </a:lnTo>
                  <a:lnTo>
                    <a:pt x="23" y="63"/>
                  </a:lnTo>
                  <a:lnTo>
                    <a:pt x="20" y="55"/>
                  </a:lnTo>
                  <a:lnTo>
                    <a:pt x="16" y="47"/>
                  </a:lnTo>
                  <a:lnTo>
                    <a:pt x="14" y="39"/>
                  </a:lnTo>
                  <a:lnTo>
                    <a:pt x="12" y="29"/>
                  </a:lnTo>
                  <a:lnTo>
                    <a:pt x="10" y="23"/>
                  </a:lnTo>
                  <a:lnTo>
                    <a:pt x="8" y="17"/>
                  </a:lnTo>
                  <a:lnTo>
                    <a:pt x="3" y="12"/>
                  </a:lnTo>
                  <a:lnTo>
                    <a:pt x="1" y="9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11" y="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05" name="Freeform 413"/>
            <p:cNvSpPr>
              <a:spLocks/>
            </p:cNvSpPr>
            <p:nvPr/>
          </p:nvSpPr>
          <p:spPr bwMode="auto">
            <a:xfrm>
              <a:off x="1345" y="1808"/>
              <a:ext cx="108" cy="55"/>
            </a:xfrm>
            <a:custGeom>
              <a:avLst/>
              <a:gdLst>
                <a:gd name="T0" fmla="*/ 34 w 108"/>
                <a:gd name="T1" fmla="*/ 8 h 55"/>
                <a:gd name="T2" fmla="*/ 46 w 108"/>
                <a:gd name="T3" fmla="*/ 7 h 55"/>
                <a:gd name="T4" fmla="*/ 61 w 108"/>
                <a:gd name="T5" fmla="*/ 2 h 55"/>
                <a:gd name="T6" fmla="*/ 101 w 108"/>
                <a:gd name="T7" fmla="*/ 0 h 55"/>
                <a:gd name="T8" fmla="*/ 104 w 108"/>
                <a:gd name="T9" fmla="*/ 1 h 55"/>
                <a:gd name="T10" fmla="*/ 108 w 108"/>
                <a:gd name="T11" fmla="*/ 5 h 55"/>
                <a:gd name="T12" fmla="*/ 108 w 108"/>
                <a:gd name="T13" fmla="*/ 8 h 55"/>
                <a:gd name="T14" fmla="*/ 105 w 108"/>
                <a:gd name="T15" fmla="*/ 12 h 55"/>
                <a:gd name="T16" fmla="*/ 90 w 108"/>
                <a:gd name="T17" fmla="*/ 24 h 55"/>
                <a:gd name="T18" fmla="*/ 50 w 108"/>
                <a:gd name="T19" fmla="*/ 42 h 55"/>
                <a:gd name="T20" fmla="*/ 40 w 108"/>
                <a:gd name="T21" fmla="*/ 44 h 55"/>
                <a:gd name="T22" fmla="*/ 25 w 108"/>
                <a:gd name="T23" fmla="*/ 50 h 55"/>
                <a:gd name="T24" fmla="*/ 22 w 108"/>
                <a:gd name="T25" fmla="*/ 52 h 55"/>
                <a:gd name="T26" fmla="*/ 16 w 108"/>
                <a:gd name="T27" fmla="*/ 55 h 55"/>
                <a:gd name="T28" fmla="*/ 12 w 108"/>
                <a:gd name="T29" fmla="*/ 55 h 55"/>
                <a:gd name="T30" fmla="*/ 7 w 108"/>
                <a:gd name="T31" fmla="*/ 50 h 55"/>
                <a:gd name="T32" fmla="*/ 7 w 108"/>
                <a:gd name="T33" fmla="*/ 46 h 55"/>
                <a:gd name="T34" fmla="*/ 12 w 108"/>
                <a:gd name="T35" fmla="*/ 41 h 55"/>
                <a:gd name="T36" fmla="*/ 13 w 108"/>
                <a:gd name="T37" fmla="*/ 41 h 55"/>
                <a:gd name="T38" fmla="*/ 19 w 108"/>
                <a:gd name="T39" fmla="*/ 38 h 55"/>
                <a:gd name="T40" fmla="*/ 27 w 108"/>
                <a:gd name="T41" fmla="*/ 34 h 55"/>
                <a:gd name="T42" fmla="*/ 49 w 108"/>
                <a:gd name="T43" fmla="*/ 28 h 55"/>
                <a:gd name="T44" fmla="*/ 58 w 108"/>
                <a:gd name="T45" fmla="*/ 25 h 55"/>
                <a:gd name="T46" fmla="*/ 80 w 108"/>
                <a:gd name="T47" fmla="*/ 14 h 55"/>
                <a:gd name="T48" fmla="*/ 69 w 108"/>
                <a:gd name="T49" fmla="*/ 15 h 55"/>
                <a:gd name="T50" fmla="*/ 52 w 108"/>
                <a:gd name="T51" fmla="*/ 19 h 55"/>
                <a:gd name="T52" fmla="*/ 43 w 108"/>
                <a:gd name="T53" fmla="*/ 21 h 55"/>
                <a:gd name="T54" fmla="*/ 26 w 108"/>
                <a:gd name="T55" fmla="*/ 22 h 55"/>
                <a:gd name="T56" fmla="*/ 20 w 108"/>
                <a:gd name="T57" fmla="*/ 21 h 55"/>
                <a:gd name="T58" fmla="*/ 8 w 108"/>
                <a:gd name="T59" fmla="*/ 22 h 55"/>
                <a:gd name="T60" fmla="*/ 5 w 108"/>
                <a:gd name="T61" fmla="*/ 23 h 55"/>
                <a:gd name="T62" fmla="*/ 0 w 108"/>
                <a:gd name="T63" fmla="*/ 18 h 55"/>
                <a:gd name="T64" fmla="*/ 0 w 108"/>
                <a:gd name="T65" fmla="*/ 14 h 55"/>
                <a:gd name="T66" fmla="*/ 4 w 108"/>
                <a:gd name="T67" fmla="*/ 9 h 55"/>
                <a:gd name="T68" fmla="*/ 12 w 108"/>
                <a:gd name="T69" fmla="*/ 8 h 55"/>
                <a:gd name="T70" fmla="*/ 27 w 108"/>
                <a:gd name="T71" fmla="*/ 8 h 5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08"/>
                <a:gd name="T109" fmla="*/ 0 h 55"/>
                <a:gd name="T110" fmla="*/ 108 w 108"/>
                <a:gd name="T111" fmla="*/ 55 h 5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08" h="55">
                  <a:moveTo>
                    <a:pt x="27" y="8"/>
                  </a:moveTo>
                  <a:lnTo>
                    <a:pt x="34" y="8"/>
                  </a:lnTo>
                  <a:lnTo>
                    <a:pt x="40" y="8"/>
                  </a:lnTo>
                  <a:lnTo>
                    <a:pt x="46" y="7"/>
                  </a:lnTo>
                  <a:lnTo>
                    <a:pt x="61" y="2"/>
                  </a:lnTo>
                  <a:lnTo>
                    <a:pt x="78" y="0"/>
                  </a:lnTo>
                  <a:lnTo>
                    <a:pt x="101" y="0"/>
                  </a:lnTo>
                  <a:lnTo>
                    <a:pt x="104" y="1"/>
                  </a:lnTo>
                  <a:lnTo>
                    <a:pt x="106" y="3"/>
                  </a:lnTo>
                  <a:lnTo>
                    <a:pt x="108" y="5"/>
                  </a:lnTo>
                  <a:lnTo>
                    <a:pt x="108" y="8"/>
                  </a:lnTo>
                  <a:lnTo>
                    <a:pt x="107" y="10"/>
                  </a:lnTo>
                  <a:lnTo>
                    <a:pt x="105" y="12"/>
                  </a:lnTo>
                  <a:lnTo>
                    <a:pt x="90" y="24"/>
                  </a:lnTo>
                  <a:lnTo>
                    <a:pt x="70" y="35"/>
                  </a:lnTo>
                  <a:lnTo>
                    <a:pt x="50" y="42"/>
                  </a:lnTo>
                  <a:lnTo>
                    <a:pt x="40" y="44"/>
                  </a:lnTo>
                  <a:lnTo>
                    <a:pt x="32" y="47"/>
                  </a:lnTo>
                  <a:lnTo>
                    <a:pt x="25" y="50"/>
                  </a:lnTo>
                  <a:lnTo>
                    <a:pt x="22" y="52"/>
                  </a:lnTo>
                  <a:lnTo>
                    <a:pt x="19" y="54"/>
                  </a:lnTo>
                  <a:lnTo>
                    <a:pt x="16" y="55"/>
                  </a:lnTo>
                  <a:lnTo>
                    <a:pt x="12" y="55"/>
                  </a:lnTo>
                  <a:lnTo>
                    <a:pt x="9" y="53"/>
                  </a:lnTo>
                  <a:lnTo>
                    <a:pt x="7" y="50"/>
                  </a:lnTo>
                  <a:lnTo>
                    <a:pt x="7" y="46"/>
                  </a:lnTo>
                  <a:lnTo>
                    <a:pt x="9" y="43"/>
                  </a:lnTo>
                  <a:lnTo>
                    <a:pt x="12" y="41"/>
                  </a:lnTo>
                  <a:lnTo>
                    <a:pt x="13" y="41"/>
                  </a:lnTo>
                  <a:lnTo>
                    <a:pt x="16" y="40"/>
                  </a:lnTo>
                  <a:lnTo>
                    <a:pt x="19" y="38"/>
                  </a:lnTo>
                  <a:lnTo>
                    <a:pt x="27" y="34"/>
                  </a:lnTo>
                  <a:lnTo>
                    <a:pt x="37" y="30"/>
                  </a:lnTo>
                  <a:lnTo>
                    <a:pt x="49" y="28"/>
                  </a:lnTo>
                  <a:lnTo>
                    <a:pt x="58" y="25"/>
                  </a:lnTo>
                  <a:lnTo>
                    <a:pt x="68" y="21"/>
                  </a:lnTo>
                  <a:lnTo>
                    <a:pt x="80" y="14"/>
                  </a:lnTo>
                  <a:lnTo>
                    <a:pt x="69" y="15"/>
                  </a:lnTo>
                  <a:lnTo>
                    <a:pt x="60" y="17"/>
                  </a:lnTo>
                  <a:lnTo>
                    <a:pt x="52" y="19"/>
                  </a:lnTo>
                  <a:lnTo>
                    <a:pt x="43" y="21"/>
                  </a:lnTo>
                  <a:lnTo>
                    <a:pt x="34" y="22"/>
                  </a:lnTo>
                  <a:lnTo>
                    <a:pt x="26" y="22"/>
                  </a:lnTo>
                  <a:lnTo>
                    <a:pt x="20" y="21"/>
                  </a:lnTo>
                  <a:lnTo>
                    <a:pt x="13" y="22"/>
                  </a:lnTo>
                  <a:lnTo>
                    <a:pt x="8" y="22"/>
                  </a:lnTo>
                  <a:lnTo>
                    <a:pt x="5" y="23"/>
                  </a:lnTo>
                  <a:lnTo>
                    <a:pt x="2" y="21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1" y="11"/>
                  </a:lnTo>
                  <a:lnTo>
                    <a:pt x="4" y="9"/>
                  </a:lnTo>
                  <a:lnTo>
                    <a:pt x="12" y="8"/>
                  </a:lnTo>
                  <a:lnTo>
                    <a:pt x="19" y="8"/>
                  </a:lnTo>
                  <a:lnTo>
                    <a:pt x="27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06" name="Freeform 414"/>
            <p:cNvSpPr>
              <a:spLocks/>
            </p:cNvSpPr>
            <p:nvPr/>
          </p:nvSpPr>
          <p:spPr bwMode="auto">
            <a:xfrm>
              <a:off x="1419" y="1796"/>
              <a:ext cx="46" cy="47"/>
            </a:xfrm>
            <a:custGeom>
              <a:avLst/>
              <a:gdLst>
                <a:gd name="T0" fmla="*/ 0 w 46"/>
                <a:gd name="T1" fmla="*/ 29 h 47"/>
                <a:gd name="T2" fmla="*/ 0 w 46"/>
                <a:gd name="T3" fmla="*/ 17 h 47"/>
                <a:gd name="T4" fmla="*/ 6 w 46"/>
                <a:gd name="T5" fmla="*/ 6 h 47"/>
                <a:gd name="T6" fmla="*/ 18 w 46"/>
                <a:gd name="T7" fmla="*/ 0 h 47"/>
                <a:gd name="T8" fmla="*/ 18 w 46"/>
                <a:gd name="T9" fmla="*/ 0 h 47"/>
                <a:gd name="T10" fmla="*/ 30 w 46"/>
                <a:gd name="T11" fmla="*/ 0 h 47"/>
                <a:gd name="T12" fmla="*/ 40 w 46"/>
                <a:gd name="T13" fmla="*/ 7 h 47"/>
                <a:gd name="T14" fmla="*/ 46 w 46"/>
                <a:gd name="T15" fmla="*/ 18 h 47"/>
                <a:gd name="T16" fmla="*/ 46 w 46"/>
                <a:gd name="T17" fmla="*/ 18 h 47"/>
                <a:gd name="T18" fmla="*/ 46 w 46"/>
                <a:gd name="T19" fmla="*/ 30 h 47"/>
                <a:gd name="T20" fmla="*/ 40 w 46"/>
                <a:gd name="T21" fmla="*/ 41 h 47"/>
                <a:gd name="T22" fmla="*/ 29 w 46"/>
                <a:gd name="T23" fmla="*/ 47 h 47"/>
                <a:gd name="T24" fmla="*/ 29 w 46"/>
                <a:gd name="T25" fmla="*/ 47 h 47"/>
                <a:gd name="T26" fmla="*/ 16 w 46"/>
                <a:gd name="T27" fmla="*/ 47 h 47"/>
                <a:gd name="T28" fmla="*/ 6 w 46"/>
                <a:gd name="T29" fmla="*/ 40 h 47"/>
                <a:gd name="T30" fmla="*/ 0 w 46"/>
                <a:gd name="T31" fmla="*/ 29 h 47"/>
                <a:gd name="T32" fmla="*/ 0 w 46"/>
                <a:gd name="T33" fmla="*/ 29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"/>
                <a:gd name="T52" fmla="*/ 0 h 47"/>
                <a:gd name="T53" fmla="*/ 46 w 46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" h="47">
                  <a:moveTo>
                    <a:pt x="0" y="29"/>
                  </a:moveTo>
                  <a:lnTo>
                    <a:pt x="0" y="17"/>
                  </a:lnTo>
                  <a:lnTo>
                    <a:pt x="6" y="6"/>
                  </a:lnTo>
                  <a:lnTo>
                    <a:pt x="18" y="0"/>
                  </a:lnTo>
                  <a:lnTo>
                    <a:pt x="30" y="0"/>
                  </a:lnTo>
                  <a:lnTo>
                    <a:pt x="40" y="7"/>
                  </a:lnTo>
                  <a:lnTo>
                    <a:pt x="46" y="18"/>
                  </a:lnTo>
                  <a:lnTo>
                    <a:pt x="46" y="30"/>
                  </a:lnTo>
                  <a:lnTo>
                    <a:pt x="40" y="41"/>
                  </a:lnTo>
                  <a:lnTo>
                    <a:pt x="29" y="47"/>
                  </a:lnTo>
                  <a:lnTo>
                    <a:pt x="16" y="47"/>
                  </a:lnTo>
                  <a:lnTo>
                    <a:pt x="6" y="4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07" name="Freeform 415"/>
            <p:cNvSpPr>
              <a:spLocks/>
            </p:cNvSpPr>
            <p:nvPr/>
          </p:nvSpPr>
          <p:spPr bwMode="auto">
            <a:xfrm>
              <a:off x="1343" y="1766"/>
              <a:ext cx="91" cy="18"/>
            </a:xfrm>
            <a:custGeom>
              <a:avLst/>
              <a:gdLst>
                <a:gd name="T0" fmla="*/ 6 w 91"/>
                <a:gd name="T1" fmla="*/ 3 h 18"/>
                <a:gd name="T2" fmla="*/ 19 w 91"/>
                <a:gd name="T3" fmla="*/ 3 h 18"/>
                <a:gd name="T4" fmla="*/ 31 w 91"/>
                <a:gd name="T5" fmla="*/ 3 h 18"/>
                <a:gd name="T6" fmla="*/ 44 w 91"/>
                <a:gd name="T7" fmla="*/ 1 h 18"/>
                <a:gd name="T8" fmla="*/ 44 w 91"/>
                <a:gd name="T9" fmla="*/ 1 h 18"/>
                <a:gd name="T10" fmla="*/ 58 w 91"/>
                <a:gd name="T11" fmla="*/ 0 h 18"/>
                <a:gd name="T12" fmla="*/ 71 w 91"/>
                <a:gd name="T13" fmla="*/ 1 h 18"/>
                <a:gd name="T14" fmla="*/ 85 w 91"/>
                <a:gd name="T15" fmla="*/ 3 h 18"/>
                <a:gd name="T16" fmla="*/ 85 w 91"/>
                <a:gd name="T17" fmla="*/ 3 h 18"/>
                <a:gd name="T18" fmla="*/ 88 w 91"/>
                <a:gd name="T19" fmla="*/ 4 h 18"/>
                <a:gd name="T20" fmla="*/ 91 w 91"/>
                <a:gd name="T21" fmla="*/ 7 h 18"/>
                <a:gd name="T22" fmla="*/ 91 w 91"/>
                <a:gd name="T23" fmla="*/ 11 h 18"/>
                <a:gd name="T24" fmla="*/ 91 w 91"/>
                <a:gd name="T25" fmla="*/ 11 h 18"/>
                <a:gd name="T26" fmla="*/ 89 w 91"/>
                <a:gd name="T27" fmla="*/ 14 h 18"/>
                <a:gd name="T28" fmla="*/ 87 w 91"/>
                <a:gd name="T29" fmla="*/ 16 h 18"/>
                <a:gd name="T30" fmla="*/ 83 w 91"/>
                <a:gd name="T31" fmla="*/ 17 h 18"/>
                <a:gd name="T32" fmla="*/ 83 w 91"/>
                <a:gd name="T33" fmla="*/ 17 h 18"/>
                <a:gd name="T34" fmla="*/ 64 w 91"/>
                <a:gd name="T35" fmla="*/ 15 h 18"/>
                <a:gd name="T36" fmla="*/ 45 w 91"/>
                <a:gd name="T37" fmla="*/ 15 h 18"/>
                <a:gd name="T38" fmla="*/ 25 w 91"/>
                <a:gd name="T39" fmla="*/ 18 h 18"/>
                <a:gd name="T40" fmla="*/ 25 w 91"/>
                <a:gd name="T41" fmla="*/ 18 h 18"/>
                <a:gd name="T42" fmla="*/ 19 w 91"/>
                <a:gd name="T43" fmla="*/ 18 h 18"/>
                <a:gd name="T44" fmla="*/ 13 w 91"/>
                <a:gd name="T45" fmla="*/ 17 h 18"/>
                <a:gd name="T46" fmla="*/ 7 w 91"/>
                <a:gd name="T47" fmla="*/ 17 h 18"/>
                <a:gd name="T48" fmla="*/ 7 w 91"/>
                <a:gd name="T49" fmla="*/ 17 h 18"/>
                <a:gd name="T50" fmla="*/ 3 w 91"/>
                <a:gd name="T51" fmla="*/ 16 h 18"/>
                <a:gd name="T52" fmla="*/ 1 w 91"/>
                <a:gd name="T53" fmla="*/ 14 h 18"/>
                <a:gd name="T54" fmla="*/ 0 w 91"/>
                <a:gd name="T55" fmla="*/ 10 h 18"/>
                <a:gd name="T56" fmla="*/ 0 w 91"/>
                <a:gd name="T57" fmla="*/ 10 h 18"/>
                <a:gd name="T58" fmla="*/ 1 w 91"/>
                <a:gd name="T59" fmla="*/ 7 h 18"/>
                <a:gd name="T60" fmla="*/ 3 w 91"/>
                <a:gd name="T61" fmla="*/ 4 h 18"/>
                <a:gd name="T62" fmla="*/ 6 w 91"/>
                <a:gd name="T63" fmla="*/ 3 h 18"/>
                <a:gd name="T64" fmla="*/ 6 w 91"/>
                <a:gd name="T65" fmla="*/ 3 h 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1"/>
                <a:gd name="T100" fmla="*/ 0 h 18"/>
                <a:gd name="T101" fmla="*/ 91 w 91"/>
                <a:gd name="T102" fmla="*/ 18 h 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1" h="18">
                  <a:moveTo>
                    <a:pt x="6" y="3"/>
                  </a:moveTo>
                  <a:lnTo>
                    <a:pt x="19" y="3"/>
                  </a:lnTo>
                  <a:lnTo>
                    <a:pt x="31" y="3"/>
                  </a:lnTo>
                  <a:lnTo>
                    <a:pt x="44" y="1"/>
                  </a:lnTo>
                  <a:lnTo>
                    <a:pt x="58" y="0"/>
                  </a:lnTo>
                  <a:lnTo>
                    <a:pt x="71" y="1"/>
                  </a:lnTo>
                  <a:lnTo>
                    <a:pt x="85" y="3"/>
                  </a:lnTo>
                  <a:lnTo>
                    <a:pt x="88" y="4"/>
                  </a:lnTo>
                  <a:lnTo>
                    <a:pt x="91" y="7"/>
                  </a:lnTo>
                  <a:lnTo>
                    <a:pt x="91" y="11"/>
                  </a:lnTo>
                  <a:lnTo>
                    <a:pt x="89" y="14"/>
                  </a:lnTo>
                  <a:lnTo>
                    <a:pt x="87" y="16"/>
                  </a:lnTo>
                  <a:lnTo>
                    <a:pt x="83" y="17"/>
                  </a:lnTo>
                  <a:lnTo>
                    <a:pt x="64" y="15"/>
                  </a:lnTo>
                  <a:lnTo>
                    <a:pt x="45" y="15"/>
                  </a:lnTo>
                  <a:lnTo>
                    <a:pt x="25" y="18"/>
                  </a:lnTo>
                  <a:lnTo>
                    <a:pt x="19" y="18"/>
                  </a:lnTo>
                  <a:lnTo>
                    <a:pt x="13" y="17"/>
                  </a:lnTo>
                  <a:lnTo>
                    <a:pt x="7" y="17"/>
                  </a:lnTo>
                  <a:lnTo>
                    <a:pt x="3" y="16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1" y="7"/>
                  </a:lnTo>
                  <a:lnTo>
                    <a:pt x="3" y="4"/>
                  </a:lnTo>
                  <a:lnTo>
                    <a:pt x="6" y="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08" name="Freeform 416"/>
            <p:cNvSpPr>
              <a:spLocks/>
            </p:cNvSpPr>
            <p:nvPr/>
          </p:nvSpPr>
          <p:spPr bwMode="auto">
            <a:xfrm>
              <a:off x="1344" y="1744"/>
              <a:ext cx="93" cy="26"/>
            </a:xfrm>
            <a:custGeom>
              <a:avLst/>
              <a:gdLst>
                <a:gd name="T0" fmla="*/ 86 w 93"/>
                <a:gd name="T1" fmla="*/ 25 h 26"/>
                <a:gd name="T2" fmla="*/ 76 w 93"/>
                <a:gd name="T3" fmla="*/ 26 h 26"/>
                <a:gd name="T4" fmla="*/ 66 w 93"/>
                <a:gd name="T5" fmla="*/ 24 h 26"/>
                <a:gd name="T6" fmla="*/ 58 w 93"/>
                <a:gd name="T7" fmla="*/ 19 h 26"/>
                <a:gd name="T8" fmla="*/ 58 w 93"/>
                <a:gd name="T9" fmla="*/ 19 h 26"/>
                <a:gd name="T10" fmla="*/ 42 w 93"/>
                <a:gd name="T11" fmla="*/ 14 h 26"/>
                <a:gd name="T12" fmla="*/ 25 w 93"/>
                <a:gd name="T13" fmla="*/ 14 h 26"/>
                <a:gd name="T14" fmla="*/ 8 w 93"/>
                <a:gd name="T15" fmla="*/ 14 h 26"/>
                <a:gd name="T16" fmla="*/ 8 w 93"/>
                <a:gd name="T17" fmla="*/ 14 h 26"/>
                <a:gd name="T18" fmla="*/ 5 w 93"/>
                <a:gd name="T19" fmla="*/ 14 h 26"/>
                <a:gd name="T20" fmla="*/ 2 w 93"/>
                <a:gd name="T21" fmla="*/ 12 h 26"/>
                <a:gd name="T22" fmla="*/ 0 w 93"/>
                <a:gd name="T23" fmla="*/ 8 h 26"/>
                <a:gd name="T24" fmla="*/ 0 w 93"/>
                <a:gd name="T25" fmla="*/ 8 h 26"/>
                <a:gd name="T26" fmla="*/ 0 w 93"/>
                <a:gd name="T27" fmla="*/ 5 h 26"/>
                <a:gd name="T28" fmla="*/ 2 w 93"/>
                <a:gd name="T29" fmla="*/ 2 h 26"/>
                <a:gd name="T30" fmla="*/ 6 w 93"/>
                <a:gd name="T31" fmla="*/ 0 h 26"/>
                <a:gd name="T32" fmla="*/ 6 w 93"/>
                <a:gd name="T33" fmla="*/ 0 h 26"/>
                <a:gd name="T34" fmla="*/ 17 w 93"/>
                <a:gd name="T35" fmla="*/ 0 h 26"/>
                <a:gd name="T36" fmla="*/ 29 w 93"/>
                <a:gd name="T37" fmla="*/ 0 h 26"/>
                <a:gd name="T38" fmla="*/ 40 w 93"/>
                <a:gd name="T39" fmla="*/ 1 h 26"/>
                <a:gd name="T40" fmla="*/ 40 w 93"/>
                <a:gd name="T41" fmla="*/ 1 h 26"/>
                <a:gd name="T42" fmla="*/ 51 w 93"/>
                <a:gd name="T43" fmla="*/ 2 h 26"/>
                <a:gd name="T44" fmla="*/ 62 w 93"/>
                <a:gd name="T45" fmla="*/ 6 h 26"/>
                <a:gd name="T46" fmla="*/ 71 w 93"/>
                <a:gd name="T47" fmla="*/ 12 h 26"/>
                <a:gd name="T48" fmla="*/ 71 w 93"/>
                <a:gd name="T49" fmla="*/ 12 h 26"/>
                <a:gd name="T50" fmla="*/ 76 w 93"/>
                <a:gd name="T51" fmla="*/ 12 h 26"/>
                <a:gd name="T52" fmla="*/ 80 w 93"/>
                <a:gd name="T53" fmla="*/ 12 h 26"/>
                <a:gd name="T54" fmla="*/ 85 w 93"/>
                <a:gd name="T55" fmla="*/ 12 h 26"/>
                <a:gd name="T56" fmla="*/ 85 w 93"/>
                <a:gd name="T57" fmla="*/ 12 h 26"/>
                <a:gd name="T58" fmla="*/ 88 w 93"/>
                <a:gd name="T59" fmla="*/ 12 h 26"/>
                <a:gd name="T60" fmla="*/ 92 w 93"/>
                <a:gd name="T61" fmla="*/ 15 h 26"/>
                <a:gd name="T62" fmla="*/ 93 w 93"/>
                <a:gd name="T63" fmla="*/ 18 h 26"/>
                <a:gd name="T64" fmla="*/ 93 w 93"/>
                <a:gd name="T65" fmla="*/ 18 h 26"/>
                <a:gd name="T66" fmla="*/ 92 w 93"/>
                <a:gd name="T67" fmla="*/ 21 h 26"/>
                <a:gd name="T68" fmla="*/ 90 w 93"/>
                <a:gd name="T69" fmla="*/ 24 h 26"/>
                <a:gd name="T70" fmla="*/ 86 w 93"/>
                <a:gd name="T71" fmla="*/ 25 h 26"/>
                <a:gd name="T72" fmla="*/ 86 w 93"/>
                <a:gd name="T73" fmla="*/ 25 h 2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93"/>
                <a:gd name="T112" fmla="*/ 0 h 26"/>
                <a:gd name="T113" fmla="*/ 93 w 93"/>
                <a:gd name="T114" fmla="*/ 26 h 2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93" h="26">
                  <a:moveTo>
                    <a:pt x="86" y="25"/>
                  </a:moveTo>
                  <a:lnTo>
                    <a:pt x="76" y="26"/>
                  </a:lnTo>
                  <a:lnTo>
                    <a:pt x="66" y="24"/>
                  </a:lnTo>
                  <a:lnTo>
                    <a:pt x="58" y="19"/>
                  </a:lnTo>
                  <a:lnTo>
                    <a:pt x="42" y="14"/>
                  </a:lnTo>
                  <a:lnTo>
                    <a:pt x="25" y="14"/>
                  </a:lnTo>
                  <a:lnTo>
                    <a:pt x="8" y="14"/>
                  </a:lnTo>
                  <a:lnTo>
                    <a:pt x="5" y="14"/>
                  </a:lnTo>
                  <a:lnTo>
                    <a:pt x="2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6" y="0"/>
                  </a:lnTo>
                  <a:lnTo>
                    <a:pt x="17" y="0"/>
                  </a:lnTo>
                  <a:lnTo>
                    <a:pt x="29" y="0"/>
                  </a:lnTo>
                  <a:lnTo>
                    <a:pt x="40" y="1"/>
                  </a:lnTo>
                  <a:lnTo>
                    <a:pt x="51" y="2"/>
                  </a:lnTo>
                  <a:lnTo>
                    <a:pt x="62" y="6"/>
                  </a:lnTo>
                  <a:lnTo>
                    <a:pt x="71" y="12"/>
                  </a:lnTo>
                  <a:lnTo>
                    <a:pt x="76" y="12"/>
                  </a:lnTo>
                  <a:lnTo>
                    <a:pt x="80" y="12"/>
                  </a:lnTo>
                  <a:lnTo>
                    <a:pt x="85" y="12"/>
                  </a:lnTo>
                  <a:lnTo>
                    <a:pt x="88" y="12"/>
                  </a:lnTo>
                  <a:lnTo>
                    <a:pt x="92" y="15"/>
                  </a:lnTo>
                  <a:lnTo>
                    <a:pt x="93" y="18"/>
                  </a:lnTo>
                  <a:lnTo>
                    <a:pt x="92" y="21"/>
                  </a:lnTo>
                  <a:lnTo>
                    <a:pt x="90" y="24"/>
                  </a:lnTo>
                  <a:lnTo>
                    <a:pt x="86" y="2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09" name="Freeform 417"/>
            <p:cNvSpPr>
              <a:spLocks/>
            </p:cNvSpPr>
            <p:nvPr/>
          </p:nvSpPr>
          <p:spPr bwMode="auto">
            <a:xfrm>
              <a:off x="1414" y="1748"/>
              <a:ext cx="48" cy="48"/>
            </a:xfrm>
            <a:custGeom>
              <a:avLst/>
              <a:gdLst>
                <a:gd name="T0" fmla="*/ 0 w 48"/>
                <a:gd name="T1" fmla="*/ 22 h 48"/>
                <a:gd name="T2" fmla="*/ 4 w 48"/>
                <a:gd name="T3" fmla="*/ 10 h 48"/>
                <a:gd name="T4" fmla="*/ 14 w 48"/>
                <a:gd name="T5" fmla="*/ 2 h 48"/>
                <a:gd name="T6" fmla="*/ 26 w 48"/>
                <a:gd name="T7" fmla="*/ 0 h 48"/>
                <a:gd name="T8" fmla="*/ 26 w 48"/>
                <a:gd name="T9" fmla="*/ 0 h 48"/>
                <a:gd name="T10" fmla="*/ 38 w 48"/>
                <a:gd name="T11" fmla="*/ 4 h 48"/>
                <a:gd name="T12" fmla="*/ 46 w 48"/>
                <a:gd name="T13" fmla="*/ 13 h 48"/>
                <a:gd name="T14" fmla="*/ 48 w 48"/>
                <a:gd name="T15" fmla="*/ 26 h 48"/>
                <a:gd name="T16" fmla="*/ 48 w 48"/>
                <a:gd name="T17" fmla="*/ 26 h 48"/>
                <a:gd name="T18" fmla="*/ 44 w 48"/>
                <a:gd name="T19" fmla="*/ 38 h 48"/>
                <a:gd name="T20" fmla="*/ 35 w 48"/>
                <a:gd name="T21" fmla="*/ 46 h 48"/>
                <a:gd name="T22" fmla="*/ 23 w 48"/>
                <a:gd name="T23" fmla="*/ 48 h 48"/>
                <a:gd name="T24" fmla="*/ 23 w 48"/>
                <a:gd name="T25" fmla="*/ 48 h 48"/>
                <a:gd name="T26" fmla="*/ 10 w 48"/>
                <a:gd name="T27" fmla="*/ 44 h 48"/>
                <a:gd name="T28" fmla="*/ 2 w 48"/>
                <a:gd name="T29" fmla="*/ 35 h 48"/>
                <a:gd name="T30" fmla="*/ 0 w 48"/>
                <a:gd name="T31" fmla="*/ 22 h 48"/>
                <a:gd name="T32" fmla="*/ 0 w 48"/>
                <a:gd name="T33" fmla="*/ 22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0" y="22"/>
                  </a:moveTo>
                  <a:lnTo>
                    <a:pt x="4" y="10"/>
                  </a:lnTo>
                  <a:lnTo>
                    <a:pt x="14" y="2"/>
                  </a:lnTo>
                  <a:lnTo>
                    <a:pt x="26" y="0"/>
                  </a:lnTo>
                  <a:lnTo>
                    <a:pt x="38" y="4"/>
                  </a:lnTo>
                  <a:lnTo>
                    <a:pt x="46" y="13"/>
                  </a:lnTo>
                  <a:lnTo>
                    <a:pt x="48" y="26"/>
                  </a:lnTo>
                  <a:lnTo>
                    <a:pt x="44" y="38"/>
                  </a:lnTo>
                  <a:lnTo>
                    <a:pt x="35" y="46"/>
                  </a:lnTo>
                  <a:lnTo>
                    <a:pt x="23" y="48"/>
                  </a:lnTo>
                  <a:lnTo>
                    <a:pt x="10" y="44"/>
                  </a:lnTo>
                  <a:lnTo>
                    <a:pt x="2" y="35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10" name="Freeform 418"/>
            <p:cNvSpPr>
              <a:spLocks/>
            </p:cNvSpPr>
            <p:nvPr/>
          </p:nvSpPr>
          <p:spPr bwMode="auto">
            <a:xfrm>
              <a:off x="1355" y="1696"/>
              <a:ext cx="90" cy="35"/>
            </a:xfrm>
            <a:custGeom>
              <a:avLst/>
              <a:gdLst>
                <a:gd name="T0" fmla="*/ 80 w 90"/>
                <a:gd name="T1" fmla="*/ 34 h 35"/>
                <a:gd name="T2" fmla="*/ 73 w 90"/>
                <a:gd name="T3" fmla="*/ 30 h 35"/>
                <a:gd name="T4" fmla="*/ 66 w 90"/>
                <a:gd name="T5" fmla="*/ 28 h 35"/>
                <a:gd name="T6" fmla="*/ 58 w 90"/>
                <a:gd name="T7" fmla="*/ 26 h 35"/>
                <a:gd name="T8" fmla="*/ 58 w 90"/>
                <a:gd name="T9" fmla="*/ 26 h 35"/>
                <a:gd name="T10" fmla="*/ 39 w 90"/>
                <a:gd name="T11" fmla="*/ 24 h 35"/>
                <a:gd name="T12" fmla="*/ 21 w 90"/>
                <a:gd name="T13" fmla="*/ 19 h 35"/>
                <a:gd name="T14" fmla="*/ 4 w 90"/>
                <a:gd name="T15" fmla="*/ 13 h 35"/>
                <a:gd name="T16" fmla="*/ 4 w 90"/>
                <a:gd name="T17" fmla="*/ 13 h 35"/>
                <a:gd name="T18" fmla="*/ 1 w 90"/>
                <a:gd name="T19" fmla="*/ 11 h 35"/>
                <a:gd name="T20" fmla="*/ 0 w 90"/>
                <a:gd name="T21" fmla="*/ 8 h 35"/>
                <a:gd name="T22" fmla="*/ 0 w 90"/>
                <a:gd name="T23" fmla="*/ 4 h 35"/>
                <a:gd name="T24" fmla="*/ 0 w 90"/>
                <a:gd name="T25" fmla="*/ 4 h 35"/>
                <a:gd name="T26" fmla="*/ 3 w 90"/>
                <a:gd name="T27" fmla="*/ 2 h 35"/>
                <a:gd name="T28" fmla="*/ 7 w 90"/>
                <a:gd name="T29" fmla="*/ 0 h 35"/>
                <a:gd name="T30" fmla="*/ 10 w 90"/>
                <a:gd name="T31" fmla="*/ 1 h 35"/>
                <a:gd name="T32" fmla="*/ 10 w 90"/>
                <a:gd name="T33" fmla="*/ 1 h 35"/>
                <a:gd name="T34" fmla="*/ 27 w 90"/>
                <a:gd name="T35" fmla="*/ 7 h 35"/>
                <a:gd name="T36" fmla="*/ 45 w 90"/>
                <a:gd name="T37" fmla="*/ 11 h 35"/>
                <a:gd name="T38" fmla="*/ 63 w 90"/>
                <a:gd name="T39" fmla="*/ 13 h 35"/>
                <a:gd name="T40" fmla="*/ 63 w 90"/>
                <a:gd name="T41" fmla="*/ 13 h 35"/>
                <a:gd name="T42" fmla="*/ 71 w 90"/>
                <a:gd name="T43" fmla="*/ 15 h 35"/>
                <a:gd name="T44" fmla="*/ 79 w 90"/>
                <a:gd name="T45" fmla="*/ 18 h 35"/>
                <a:gd name="T46" fmla="*/ 86 w 90"/>
                <a:gd name="T47" fmla="*/ 22 h 35"/>
                <a:gd name="T48" fmla="*/ 86 w 90"/>
                <a:gd name="T49" fmla="*/ 22 h 35"/>
                <a:gd name="T50" fmla="*/ 89 w 90"/>
                <a:gd name="T51" fmla="*/ 24 h 35"/>
                <a:gd name="T52" fmla="*/ 90 w 90"/>
                <a:gd name="T53" fmla="*/ 28 h 35"/>
                <a:gd name="T54" fmla="*/ 89 w 90"/>
                <a:gd name="T55" fmla="*/ 31 h 35"/>
                <a:gd name="T56" fmla="*/ 89 w 90"/>
                <a:gd name="T57" fmla="*/ 31 h 35"/>
                <a:gd name="T58" fmla="*/ 87 w 90"/>
                <a:gd name="T59" fmla="*/ 34 h 35"/>
                <a:gd name="T60" fmla="*/ 84 w 90"/>
                <a:gd name="T61" fmla="*/ 35 h 35"/>
                <a:gd name="T62" fmla="*/ 80 w 90"/>
                <a:gd name="T63" fmla="*/ 34 h 35"/>
                <a:gd name="T64" fmla="*/ 80 w 90"/>
                <a:gd name="T65" fmla="*/ 34 h 3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0"/>
                <a:gd name="T100" fmla="*/ 0 h 35"/>
                <a:gd name="T101" fmla="*/ 90 w 90"/>
                <a:gd name="T102" fmla="*/ 35 h 3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0" h="35">
                  <a:moveTo>
                    <a:pt x="80" y="34"/>
                  </a:moveTo>
                  <a:lnTo>
                    <a:pt x="73" y="30"/>
                  </a:lnTo>
                  <a:lnTo>
                    <a:pt x="66" y="28"/>
                  </a:lnTo>
                  <a:lnTo>
                    <a:pt x="58" y="26"/>
                  </a:lnTo>
                  <a:lnTo>
                    <a:pt x="39" y="24"/>
                  </a:lnTo>
                  <a:lnTo>
                    <a:pt x="21" y="19"/>
                  </a:lnTo>
                  <a:lnTo>
                    <a:pt x="4" y="13"/>
                  </a:lnTo>
                  <a:lnTo>
                    <a:pt x="1" y="11"/>
                  </a:lnTo>
                  <a:lnTo>
                    <a:pt x="0" y="8"/>
                  </a:lnTo>
                  <a:lnTo>
                    <a:pt x="0" y="4"/>
                  </a:lnTo>
                  <a:lnTo>
                    <a:pt x="3" y="2"/>
                  </a:lnTo>
                  <a:lnTo>
                    <a:pt x="7" y="0"/>
                  </a:lnTo>
                  <a:lnTo>
                    <a:pt x="10" y="1"/>
                  </a:lnTo>
                  <a:lnTo>
                    <a:pt x="27" y="7"/>
                  </a:lnTo>
                  <a:lnTo>
                    <a:pt x="45" y="11"/>
                  </a:lnTo>
                  <a:lnTo>
                    <a:pt x="63" y="13"/>
                  </a:lnTo>
                  <a:lnTo>
                    <a:pt x="71" y="15"/>
                  </a:lnTo>
                  <a:lnTo>
                    <a:pt x="79" y="18"/>
                  </a:lnTo>
                  <a:lnTo>
                    <a:pt x="86" y="22"/>
                  </a:lnTo>
                  <a:lnTo>
                    <a:pt x="89" y="24"/>
                  </a:lnTo>
                  <a:lnTo>
                    <a:pt x="90" y="28"/>
                  </a:lnTo>
                  <a:lnTo>
                    <a:pt x="89" y="31"/>
                  </a:lnTo>
                  <a:lnTo>
                    <a:pt x="87" y="34"/>
                  </a:lnTo>
                  <a:lnTo>
                    <a:pt x="84" y="35"/>
                  </a:lnTo>
                  <a:lnTo>
                    <a:pt x="80" y="3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11" name="Freeform 419"/>
            <p:cNvSpPr>
              <a:spLocks/>
            </p:cNvSpPr>
            <p:nvPr/>
          </p:nvSpPr>
          <p:spPr bwMode="auto">
            <a:xfrm>
              <a:off x="1365" y="1672"/>
              <a:ext cx="84" cy="51"/>
            </a:xfrm>
            <a:custGeom>
              <a:avLst/>
              <a:gdLst>
                <a:gd name="T0" fmla="*/ 72 w 84"/>
                <a:gd name="T1" fmla="*/ 48 h 51"/>
                <a:gd name="T2" fmla="*/ 58 w 84"/>
                <a:gd name="T3" fmla="*/ 38 h 51"/>
                <a:gd name="T4" fmla="*/ 45 w 84"/>
                <a:gd name="T5" fmla="*/ 28 h 51"/>
                <a:gd name="T6" fmla="*/ 30 w 84"/>
                <a:gd name="T7" fmla="*/ 18 h 51"/>
                <a:gd name="T8" fmla="*/ 30 w 84"/>
                <a:gd name="T9" fmla="*/ 18 h 51"/>
                <a:gd name="T10" fmla="*/ 23 w 84"/>
                <a:gd name="T11" fmla="*/ 15 h 51"/>
                <a:gd name="T12" fmla="*/ 15 w 84"/>
                <a:gd name="T13" fmla="*/ 14 h 51"/>
                <a:gd name="T14" fmla="*/ 6 w 84"/>
                <a:gd name="T15" fmla="*/ 14 h 51"/>
                <a:gd name="T16" fmla="*/ 6 w 84"/>
                <a:gd name="T17" fmla="*/ 14 h 51"/>
                <a:gd name="T18" fmla="*/ 3 w 84"/>
                <a:gd name="T19" fmla="*/ 12 h 51"/>
                <a:gd name="T20" fmla="*/ 1 w 84"/>
                <a:gd name="T21" fmla="*/ 9 h 51"/>
                <a:gd name="T22" fmla="*/ 0 w 84"/>
                <a:gd name="T23" fmla="*/ 6 h 51"/>
                <a:gd name="T24" fmla="*/ 0 w 84"/>
                <a:gd name="T25" fmla="*/ 6 h 51"/>
                <a:gd name="T26" fmla="*/ 2 w 84"/>
                <a:gd name="T27" fmla="*/ 3 h 51"/>
                <a:gd name="T28" fmla="*/ 5 w 84"/>
                <a:gd name="T29" fmla="*/ 1 h 51"/>
                <a:gd name="T30" fmla="*/ 8 w 84"/>
                <a:gd name="T31" fmla="*/ 0 h 51"/>
                <a:gd name="T32" fmla="*/ 8 w 84"/>
                <a:gd name="T33" fmla="*/ 0 h 51"/>
                <a:gd name="T34" fmla="*/ 19 w 84"/>
                <a:gd name="T35" fmla="*/ 1 h 51"/>
                <a:gd name="T36" fmla="*/ 29 w 84"/>
                <a:gd name="T37" fmla="*/ 3 h 51"/>
                <a:gd name="T38" fmla="*/ 38 w 84"/>
                <a:gd name="T39" fmla="*/ 7 h 51"/>
                <a:gd name="T40" fmla="*/ 38 w 84"/>
                <a:gd name="T41" fmla="*/ 7 h 51"/>
                <a:gd name="T42" fmla="*/ 53 w 84"/>
                <a:gd name="T43" fmla="*/ 17 h 51"/>
                <a:gd name="T44" fmla="*/ 69 w 84"/>
                <a:gd name="T45" fmla="*/ 28 h 51"/>
                <a:gd name="T46" fmla="*/ 82 w 84"/>
                <a:gd name="T47" fmla="*/ 40 h 51"/>
                <a:gd name="T48" fmla="*/ 82 w 84"/>
                <a:gd name="T49" fmla="*/ 40 h 51"/>
                <a:gd name="T50" fmla="*/ 84 w 84"/>
                <a:gd name="T51" fmla="*/ 43 h 51"/>
                <a:gd name="T52" fmla="*/ 83 w 84"/>
                <a:gd name="T53" fmla="*/ 47 h 51"/>
                <a:gd name="T54" fmla="*/ 81 w 84"/>
                <a:gd name="T55" fmla="*/ 49 h 51"/>
                <a:gd name="T56" fmla="*/ 81 w 84"/>
                <a:gd name="T57" fmla="*/ 49 h 51"/>
                <a:gd name="T58" fmla="*/ 78 w 84"/>
                <a:gd name="T59" fmla="*/ 51 h 51"/>
                <a:gd name="T60" fmla="*/ 74 w 84"/>
                <a:gd name="T61" fmla="*/ 50 h 51"/>
                <a:gd name="T62" fmla="*/ 72 w 84"/>
                <a:gd name="T63" fmla="*/ 48 h 51"/>
                <a:gd name="T64" fmla="*/ 72 w 84"/>
                <a:gd name="T65" fmla="*/ 48 h 5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4"/>
                <a:gd name="T100" fmla="*/ 0 h 51"/>
                <a:gd name="T101" fmla="*/ 84 w 84"/>
                <a:gd name="T102" fmla="*/ 51 h 5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4" h="51">
                  <a:moveTo>
                    <a:pt x="72" y="48"/>
                  </a:moveTo>
                  <a:lnTo>
                    <a:pt x="58" y="38"/>
                  </a:lnTo>
                  <a:lnTo>
                    <a:pt x="45" y="28"/>
                  </a:lnTo>
                  <a:lnTo>
                    <a:pt x="30" y="18"/>
                  </a:lnTo>
                  <a:lnTo>
                    <a:pt x="23" y="15"/>
                  </a:lnTo>
                  <a:lnTo>
                    <a:pt x="15" y="14"/>
                  </a:lnTo>
                  <a:lnTo>
                    <a:pt x="6" y="14"/>
                  </a:lnTo>
                  <a:lnTo>
                    <a:pt x="3" y="12"/>
                  </a:lnTo>
                  <a:lnTo>
                    <a:pt x="1" y="9"/>
                  </a:lnTo>
                  <a:lnTo>
                    <a:pt x="0" y="6"/>
                  </a:lnTo>
                  <a:lnTo>
                    <a:pt x="2" y="3"/>
                  </a:lnTo>
                  <a:lnTo>
                    <a:pt x="5" y="1"/>
                  </a:lnTo>
                  <a:lnTo>
                    <a:pt x="8" y="0"/>
                  </a:lnTo>
                  <a:lnTo>
                    <a:pt x="19" y="1"/>
                  </a:lnTo>
                  <a:lnTo>
                    <a:pt x="29" y="3"/>
                  </a:lnTo>
                  <a:lnTo>
                    <a:pt x="38" y="7"/>
                  </a:lnTo>
                  <a:lnTo>
                    <a:pt x="53" y="17"/>
                  </a:lnTo>
                  <a:lnTo>
                    <a:pt x="69" y="28"/>
                  </a:lnTo>
                  <a:lnTo>
                    <a:pt x="82" y="40"/>
                  </a:lnTo>
                  <a:lnTo>
                    <a:pt x="84" y="43"/>
                  </a:lnTo>
                  <a:lnTo>
                    <a:pt x="83" y="47"/>
                  </a:lnTo>
                  <a:lnTo>
                    <a:pt x="81" y="49"/>
                  </a:lnTo>
                  <a:lnTo>
                    <a:pt x="78" y="51"/>
                  </a:lnTo>
                  <a:lnTo>
                    <a:pt x="74" y="50"/>
                  </a:lnTo>
                  <a:lnTo>
                    <a:pt x="72" y="4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12" name="Freeform 420"/>
            <p:cNvSpPr>
              <a:spLocks/>
            </p:cNvSpPr>
            <p:nvPr/>
          </p:nvSpPr>
          <p:spPr bwMode="auto">
            <a:xfrm>
              <a:off x="1389" y="1633"/>
              <a:ext cx="85" cy="53"/>
            </a:xfrm>
            <a:custGeom>
              <a:avLst/>
              <a:gdLst>
                <a:gd name="T0" fmla="*/ 74 w 85"/>
                <a:gd name="T1" fmla="*/ 51 h 53"/>
                <a:gd name="T2" fmla="*/ 65 w 85"/>
                <a:gd name="T3" fmla="*/ 47 h 53"/>
                <a:gd name="T4" fmla="*/ 56 w 85"/>
                <a:gd name="T5" fmla="*/ 44 h 53"/>
                <a:gd name="T6" fmla="*/ 47 w 85"/>
                <a:gd name="T7" fmla="*/ 41 h 53"/>
                <a:gd name="T8" fmla="*/ 47 w 85"/>
                <a:gd name="T9" fmla="*/ 41 h 53"/>
                <a:gd name="T10" fmla="*/ 33 w 85"/>
                <a:gd name="T11" fmla="*/ 34 h 53"/>
                <a:gd name="T12" fmla="*/ 22 w 85"/>
                <a:gd name="T13" fmla="*/ 26 h 53"/>
                <a:gd name="T14" fmla="*/ 11 w 85"/>
                <a:gd name="T15" fmla="*/ 16 h 53"/>
                <a:gd name="T16" fmla="*/ 11 w 85"/>
                <a:gd name="T17" fmla="*/ 16 h 53"/>
                <a:gd name="T18" fmla="*/ 9 w 85"/>
                <a:gd name="T19" fmla="*/ 15 h 53"/>
                <a:gd name="T20" fmla="*/ 8 w 85"/>
                <a:gd name="T21" fmla="*/ 14 h 53"/>
                <a:gd name="T22" fmla="*/ 5 w 85"/>
                <a:gd name="T23" fmla="*/ 14 h 53"/>
                <a:gd name="T24" fmla="*/ 5 w 85"/>
                <a:gd name="T25" fmla="*/ 14 h 53"/>
                <a:gd name="T26" fmla="*/ 2 w 85"/>
                <a:gd name="T27" fmla="*/ 12 h 53"/>
                <a:gd name="T28" fmla="*/ 0 w 85"/>
                <a:gd name="T29" fmla="*/ 9 h 53"/>
                <a:gd name="T30" fmla="*/ 0 w 85"/>
                <a:gd name="T31" fmla="*/ 5 h 53"/>
                <a:gd name="T32" fmla="*/ 0 w 85"/>
                <a:gd name="T33" fmla="*/ 5 h 53"/>
                <a:gd name="T34" fmla="*/ 2 w 85"/>
                <a:gd name="T35" fmla="*/ 2 h 53"/>
                <a:gd name="T36" fmla="*/ 5 w 85"/>
                <a:gd name="T37" fmla="*/ 0 h 53"/>
                <a:gd name="T38" fmla="*/ 9 w 85"/>
                <a:gd name="T39" fmla="*/ 0 h 53"/>
                <a:gd name="T40" fmla="*/ 9 w 85"/>
                <a:gd name="T41" fmla="*/ 0 h 53"/>
                <a:gd name="T42" fmla="*/ 11 w 85"/>
                <a:gd name="T43" fmla="*/ 1 h 53"/>
                <a:gd name="T44" fmla="*/ 13 w 85"/>
                <a:gd name="T45" fmla="*/ 2 h 53"/>
                <a:gd name="T46" fmla="*/ 15 w 85"/>
                <a:gd name="T47" fmla="*/ 3 h 53"/>
                <a:gd name="T48" fmla="*/ 15 w 85"/>
                <a:gd name="T49" fmla="*/ 3 h 53"/>
                <a:gd name="T50" fmla="*/ 30 w 85"/>
                <a:gd name="T51" fmla="*/ 14 h 53"/>
                <a:gd name="T52" fmla="*/ 45 w 85"/>
                <a:gd name="T53" fmla="*/ 25 h 53"/>
                <a:gd name="T54" fmla="*/ 63 w 85"/>
                <a:gd name="T55" fmla="*/ 32 h 53"/>
                <a:gd name="T56" fmla="*/ 63 w 85"/>
                <a:gd name="T57" fmla="*/ 32 h 53"/>
                <a:gd name="T58" fmla="*/ 70 w 85"/>
                <a:gd name="T59" fmla="*/ 34 h 53"/>
                <a:gd name="T60" fmla="*/ 77 w 85"/>
                <a:gd name="T61" fmla="*/ 37 h 53"/>
                <a:gd name="T62" fmla="*/ 83 w 85"/>
                <a:gd name="T63" fmla="*/ 41 h 53"/>
                <a:gd name="T64" fmla="*/ 83 w 85"/>
                <a:gd name="T65" fmla="*/ 41 h 53"/>
                <a:gd name="T66" fmla="*/ 85 w 85"/>
                <a:gd name="T67" fmla="*/ 44 h 53"/>
                <a:gd name="T68" fmla="*/ 85 w 85"/>
                <a:gd name="T69" fmla="*/ 48 h 53"/>
                <a:gd name="T70" fmla="*/ 84 w 85"/>
                <a:gd name="T71" fmla="*/ 51 h 53"/>
                <a:gd name="T72" fmla="*/ 84 w 85"/>
                <a:gd name="T73" fmla="*/ 51 h 53"/>
                <a:gd name="T74" fmla="*/ 80 w 85"/>
                <a:gd name="T75" fmla="*/ 53 h 53"/>
                <a:gd name="T76" fmla="*/ 77 w 85"/>
                <a:gd name="T77" fmla="*/ 53 h 53"/>
                <a:gd name="T78" fmla="*/ 74 w 85"/>
                <a:gd name="T79" fmla="*/ 51 h 53"/>
                <a:gd name="T80" fmla="*/ 74 w 85"/>
                <a:gd name="T81" fmla="*/ 51 h 5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5"/>
                <a:gd name="T124" fmla="*/ 0 h 53"/>
                <a:gd name="T125" fmla="*/ 85 w 85"/>
                <a:gd name="T126" fmla="*/ 53 h 5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5" h="53">
                  <a:moveTo>
                    <a:pt x="74" y="51"/>
                  </a:moveTo>
                  <a:lnTo>
                    <a:pt x="65" y="47"/>
                  </a:lnTo>
                  <a:lnTo>
                    <a:pt x="56" y="44"/>
                  </a:lnTo>
                  <a:lnTo>
                    <a:pt x="47" y="41"/>
                  </a:lnTo>
                  <a:lnTo>
                    <a:pt x="33" y="34"/>
                  </a:lnTo>
                  <a:lnTo>
                    <a:pt x="22" y="26"/>
                  </a:lnTo>
                  <a:lnTo>
                    <a:pt x="11" y="16"/>
                  </a:lnTo>
                  <a:lnTo>
                    <a:pt x="9" y="15"/>
                  </a:lnTo>
                  <a:lnTo>
                    <a:pt x="8" y="14"/>
                  </a:lnTo>
                  <a:lnTo>
                    <a:pt x="5" y="14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9" y="0"/>
                  </a:lnTo>
                  <a:lnTo>
                    <a:pt x="11" y="1"/>
                  </a:lnTo>
                  <a:lnTo>
                    <a:pt x="13" y="2"/>
                  </a:lnTo>
                  <a:lnTo>
                    <a:pt x="15" y="3"/>
                  </a:lnTo>
                  <a:lnTo>
                    <a:pt x="30" y="14"/>
                  </a:lnTo>
                  <a:lnTo>
                    <a:pt x="45" y="25"/>
                  </a:lnTo>
                  <a:lnTo>
                    <a:pt x="63" y="32"/>
                  </a:lnTo>
                  <a:lnTo>
                    <a:pt x="70" y="34"/>
                  </a:lnTo>
                  <a:lnTo>
                    <a:pt x="77" y="37"/>
                  </a:lnTo>
                  <a:lnTo>
                    <a:pt x="83" y="41"/>
                  </a:lnTo>
                  <a:lnTo>
                    <a:pt x="85" y="44"/>
                  </a:lnTo>
                  <a:lnTo>
                    <a:pt x="85" y="48"/>
                  </a:lnTo>
                  <a:lnTo>
                    <a:pt x="84" y="51"/>
                  </a:lnTo>
                  <a:lnTo>
                    <a:pt x="80" y="53"/>
                  </a:lnTo>
                  <a:lnTo>
                    <a:pt x="77" y="53"/>
                  </a:lnTo>
                  <a:lnTo>
                    <a:pt x="74" y="5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13" name="Freeform 421"/>
            <p:cNvSpPr>
              <a:spLocks/>
            </p:cNvSpPr>
            <p:nvPr/>
          </p:nvSpPr>
          <p:spPr bwMode="auto">
            <a:xfrm>
              <a:off x="1406" y="1613"/>
              <a:ext cx="70" cy="69"/>
            </a:xfrm>
            <a:custGeom>
              <a:avLst/>
              <a:gdLst>
                <a:gd name="T0" fmla="*/ 56 w 70"/>
                <a:gd name="T1" fmla="*/ 64 h 69"/>
                <a:gd name="T2" fmla="*/ 49 w 70"/>
                <a:gd name="T3" fmla="*/ 55 h 69"/>
                <a:gd name="T4" fmla="*/ 41 w 70"/>
                <a:gd name="T5" fmla="*/ 48 h 69"/>
                <a:gd name="T6" fmla="*/ 33 w 70"/>
                <a:gd name="T7" fmla="*/ 40 h 69"/>
                <a:gd name="T8" fmla="*/ 33 w 70"/>
                <a:gd name="T9" fmla="*/ 40 h 69"/>
                <a:gd name="T10" fmla="*/ 21 w 70"/>
                <a:gd name="T11" fmla="*/ 32 h 69"/>
                <a:gd name="T12" fmla="*/ 11 w 70"/>
                <a:gd name="T13" fmla="*/ 23 h 69"/>
                <a:gd name="T14" fmla="*/ 2 w 70"/>
                <a:gd name="T15" fmla="*/ 12 h 69"/>
                <a:gd name="T16" fmla="*/ 2 w 70"/>
                <a:gd name="T17" fmla="*/ 12 h 69"/>
                <a:gd name="T18" fmla="*/ 0 w 70"/>
                <a:gd name="T19" fmla="*/ 9 h 69"/>
                <a:gd name="T20" fmla="*/ 0 w 70"/>
                <a:gd name="T21" fmla="*/ 6 h 69"/>
                <a:gd name="T22" fmla="*/ 2 w 70"/>
                <a:gd name="T23" fmla="*/ 2 h 69"/>
                <a:gd name="T24" fmla="*/ 2 w 70"/>
                <a:gd name="T25" fmla="*/ 2 h 69"/>
                <a:gd name="T26" fmla="*/ 5 w 70"/>
                <a:gd name="T27" fmla="*/ 0 h 69"/>
                <a:gd name="T28" fmla="*/ 8 w 70"/>
                <a:gd name="T29" fmla="*/ 0 h 69"/>
                <a:gd name="T30" fmla="*/ 11 w 70"/>
                <a:gd name="T31" fmla="*/ 2 h 69"/>
                <a:gd name="T32" fmla="*/ 11 w 70"/>
                <a:gd name="T33" fmla="*/ 2 h 69"/>
                <a:gd name="T34" fmla="*/ 20 w 70"/>
                <a:gd name="T35" fmla="*/ 12 h 69"/>
                <a:gd name="T36" fmla="*/ 30 w 70"/>
                <a:gd name="T37" fmla="*/ 22 h 69"/>
                <a:gd name="T38" fmla="*/ 41 w 70"/>
                <a:gd name="T39" fmla="*/ 30 h 69"/>
                <a:gd name="T40" fmla="*/ 41 w 70"/>
                <a:gd name="T41" fmla="*/ 30 h 69"/>
                <a:gd name="T42" fmla="*/ 52 w 70"/>
                <a:gd name="T43" fmla="*/ 38 h 69"/>
                <a:gd name="T44" fmla="*/ 62 w 70"/>
                <a:gd name="T45" fmla="*/ 48 h 69"/>
                <a:gd name="T46" fmla="*/ 69 w 70"/>
                <a:gd name="T47" fmla="*/ 60 h 69"/>
                <a:gd name="T48" fmla="*/ 69 w 70"/>
                <a:gd name="T49" fmla="*/ 60 h 69"/>
                <a:gd name="T50" fmla="*/ 70 w 70"/>
                <a:gd name="T51" fmla="*/ 63 h 69"/>
                <a:gd name="T52" fmla="*/ 68 w 70"/>
                <a:gd name="T53" fmla="*/ 66 h 69"/>
                <a:gd name="T54" fmla="*/ 65 w 70"/>
                <a:gd name="T55" fmla="*/ 68 h 69"/>
                <a:gd name="T56" fmla="*/ 65 w 70"/>
                <a:gd name="T57" fmla="*/ 68 h 69"/>
                <a:gd name="T58" fmla="*/ 61 w 70"/>
                <a:gd name="T59" fmla="*/ 69 h 69"/>
                <a:gd name="T60" fmla="*/ 58 w 70"/>
                <a:gd name="T61" fmla="*/ 67 h 69"/>
                <a:gd name="T62" fmla="*/ 56 w 70"/>
                <a:gd name="T63" fmla="*/ 64 h 69"/>
                <a:gd name="T64" fmla="*/ 56 w 70"/>
                <a:gd name="T65" fmla="*/ 64 h 6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0"/>
                <a:gd name="T100" fmla="*/ 0 h 69"/>
                <a:gd name="T101" fmla="*/ 70 w 70"/>
                <a:gd name="T102" fmla="*/ 69 h 6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0" h="69">
                  <a:moveTo>
                    <a:pt x="56" y="64"/>
                  </a:moveTo>
                  <a:lnTo>
                    <a:pt x="49" y="55"/>
                  </a:lnTo>
                  <a:lnTo>
                    <a:pt x="41" y="48"/>
                  </a:lnTo>
                  <a:lnTo>
                    <a:pt x="33" y="40"/>
                  </a:lnTo>
                  <a:lnTo>
                    <a:pt x="21" y="32"/>
                  </a:lnTo>
                  <a:lnTo>
                    <a:pt x="11" y="23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6"/>
                  </a:lnTo>
                  <a:lnTo>
                    <a:pt x="2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1" y="2"/>
                  </a:lnTo>
                  <a:lnTo>
                    <a:pt x="20" y="12"/>
                  </a:lnTo>
                  <a:lnTo>
                    <a:pt x="30" y="22"/>
                  </a:lnTo>
                  <a:lnTo>
                    <a:pt x="41" y="30"/>
                  </a:lnTo>
                  <a:lnTo>
                    <a:pt x="52" y="38"/>
                  </a:lnTo>
                  <a:lnTo>
                    <a:pt x="62" y="48"/>
                  </a:lnTo>
                  <a:lnTo>
                    <a:pt x="69" y="60"/>
                  </a:lnTo>
                  <a:lnTo>
                    <a:pt x="70" y="63"/>
                  </a:lnTo>
                  <a:lnTo>
                    <a:pt x="68" y="66"/>
                  </a:lnTo>
                  <a:lnTo>
                    <a:pt x="65" y="68"/>
                  </a:lnTo>
                  <a:lnTo>
                    <a:pt x="61" y="69"/>
                  </a:lnTo>
                  <a:lnTo>
                    <a:pt x="58" y="67"/>
                  </a:lnTo>
                  <a:lnTo>
                    <a:pt x="56" y="6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14" name="Freeform 422"/>
            <p:cNvSpPr>
              <a:spLocks/>
            </p:cNvSpPr>
            <p:nvPr/>
          </p:nvSpPr>
          <p:spPr bwMode="auto">
            <a:xfrm>
              <a:off x="1454" y="1571"/>
              <a:ext cx="51" cy="75"/>
            </a:xfrm>
            <a:custGeom>
              <a:avLst/>
              <a:gdLst>
                <a:gd name="T0" fmla="*/ 38 w 51"/>
                <a:gd name="T1" fmla="*/ 70 h 75"/>
                <a:gd name="T2" fmla="*/ 28 w 51"/>
                <a:gd name="T3" fmla="*/ 49 h 75"/>
                <a:gd name="T4" fmla="*/ 13 w 51"/>
                <a:gd name="T5" fmla="*/ 30 h 75"/>
                <a:gd name="T6" fmla="*/ 0 w 51"/>
                <a:gd name="T7" fmla="*/ 10 h 75"/>
                <a:gd name="T8" fmla="*/ 0 w 51"/>
                <a:gd name="T9" fmla="*/ 10 h 75"/>
                <a:gd name="T10" fmla="*/ 0 w 51"/>
                <a:gd name="T11" fmla="*/ 6 h 75"/>
                <a:gd name="T12" fmla="*/ 1 w 51"/>
                <a:gd name="T13" fmla="*/ 3 h 75"/>
                <a:gd name="T14" fmla="*/ 3 w 51"/>
                <a:gd name="T15" fmla="*/ 1 h 75"/>
                <a:gd name="T16" fmla="*/ 3 w 51"/>
                <a:gd name="T17" fmla="*/ 1 h 75"/>
                <a:gd name="T18" fmla="*/ 7 w 51"/>
                <a:gd name="T19" fmla="*/ 0 h 75"/>
                <a:gd name="T20" fmla="*/ 10 w 51"/>
                <a:gd name="T21" fmla="*/ 1 h 75"/>
                <a:gd name="T22" fmla="*/ 12 w 51"/>
                <a:gd name="T23" fmla="*/ 3 h 75"/>
                <a:gd name="T24" fmla="*/ 12 w 51"/>
                <a:gd name="T25" fmla="*/ 3 h 75"/>
                <a:gd name="T26" fmla="*/ 21 w 51"/>
                <a:gd name="T27" fmla="*/ 17 h 75"/>
                <a:gd name="T28" fmla="*/ 30 w 51"/>
                <a:gd name="T29" fmla="*/ 29 h 75"/>
                <a:gd name="T30" fmla="*/ 39 w 51"/>
                <a:gd name="T31" fmla="*/ 41 h 75"/>
                <a:gd name="T32" fmla="*/ 39 w 51"/>
                <a:gd name="T33" fmla="*/ 41 h 75"/>
                <a:gd name="T34" fmla="*/ 44 w 51"/>
                <a:gd name="T35" fmla="*/ 50 h 75"/>
                <a:gd name="T36" fmla="*/ 48 w 51"/>
                <a:gd name="T37" fmla="*/ 58 h 75"/>
                <a:gd name="T38" fmla="*/ 51 w 51"/>
                <a:gd name="T39" fmla="*/ 67 h 75"/>
                <a:gd name="T40" fmla="*/ 51 w 51"/>
                <a:gd name="T41" fmla="*/ 67 h 75"/>
                <a:gd name="T42" fmla="*/ 51 w 51"/>
                <a:gd name="T43" fmla="*/ 71 h 75"/>
                <a:gd name="T44" fmla="*/ 49 w 51"/>
                <a:gd name="T45" fmla="*/ 74 h 75"/>
                <a:gd name="T46" fmla="*/ 46 w 51"/>
                <a:gd name="T47" fmla="*/ 75 h 75"/>
                <a:gd name="T48" fmla="*/ 46 w 51"/>
                <a:gd name="T49" fmla="*/ 75 h 75"/>
                <a:gd name="T50" fmla="*/ 42 w 51"/>
                <a:gd name="T51" fmla="*/ 75 h 75"/>
                <a:gd name="T52" fmla="*/ 39 w 51"/>
                <a:gd name="T53" fmla="*/ 73 h 75"/>
                <a:gd name="T54" fmla="*/ 38 w 51"/>
                <a:gd name="T55" fmla="*/ 70 h 75"/>
                <a:gd name="T56" fmla="*/ 38 w 51"/>
                <a:gd name="T57" fmla="*/ 70 h 7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1"/>
                <a:gd name="T88" fmla="*/ 0 h 75"/>
                <a:gd name="T89" fmla="*/ 51 w 51"/>
                <a:gd name="T90" fmla="*/ 75 h 7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1" h="75">
                  <a:moveTo>
                    <a:pt x="38" y="70"/>
                  </a:moveTo>
                  <a:lnTo>
                    <a:pt x="28" y="49"/>
                  </a:lnTo>
                  <a:lnTo>
                    <a:pt x="13" y="3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1" y="3"/>
                  </a:lnTo>
                  <a:lnTo>
                    <a:pt x="3" y="1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2" y="3"/>
                  </a:lnTo>
                  <a:lnTo>
                    <a:pt x="21" y="17"/>
                  </a:lnTo>
                  <a:lnTo>
                    <a:pt x="30" y="29"/>
                  </a:lnTo>
                  <a:lnTo>
                    <a:pt x="39" y="41"/>
                  </a:lnTo>
                  <a:lnTo>
                    <a:pt x="44" y="50"/>
                  </a:lnTo>
                  <a:lnTo>
                    <a:pt x="48" y="58"/>
                  </a:lnTo>
                  <a:lnTo>
                    <a:pt x="51" y="67"/>
                  </a:lnTo>
                  <a:lnTo>
                    <a:pt x="51" y="71"/>
                  </a:lnTo>
                  <a:lnTo>
                    <a:pt x="49" y="74"/>
                  </a:lnTo>
                  <a:lnTo>
                    <a:pt x="46" y="75"/>
                  </a:lnTo>
                  <a:lnTo>
                    <a:pt x="42" y="75"/>
                  </a:lnTo>
                  <a:lnTo>
                    <a:pt x="39" y="73"/>
                  </a:lnTo>
                  <a:lnTo>
                    <a:pt x="38" y="7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15" name="Freeform 423"/>
            <p:cNvSpPr>
              <a:spLocks/>
            </p:cNvSpPr>
            <p:nvPr/>
          </p:nvSpPr>
          <p:spPr bwMode="auto">
            <a:xfrm>
              <a:off x="1537" y="1542"/>
              <a:ext cx="29" cy="88"/>
            </a:xfrm>
            <a:custGeom>
              <a:avLst/>
              <a:gdLst>
                <a:gd name="T0" fmla="*/ 15 w 29"/>
                <a:gd name="T1" fmla="*/ 83 h 88"/>
                <a:gd name="T2" fmla="*/ 11 w 29"/>
                <a:gd name="T3" fmla="*/ 59 h 88"/>
                <a:gd name="T4" fmla="*/ 4 w 29"/>
                <a:gd name="T5" fmla="*/ 35 h 88"/>
                <a:gd name="T6" fmla="*/ 0 w 29"/>
                <a:gd name="T7" fmla="*/ 11 h 88"/>
                <a:gd name="T8" fmla="*/ 0 w 29"/>
                <a:gd name="T9" fmla="*/ 11 h 88"/>
                <a:gd name="T10" fmla="*/ 0 w 29"/>
                <a:gd name="T11" fmla="*/ 9 h 88"/>
                <a:gd name="T12" fmla="*/ 1 w 29"/>
                <a:gd name="T13" fmla="*/ 7 h 88"/>
                <a:gd name="T14" fmla="*/ 2 w 29"/>
                <a:gd name="T15" fmla="*/ 5 h 88"/>
                <a:gd name="T16" fmla="*/ 2 w 29"/>
                <a:gd name="T17" fmla="*/ 5 h 88"/>
                <a:gd name="T18" fmla="*/ 3 w 29"/>
                <a:gd name="T19" fmla="*/ 2 h 88"/>
                <a:gd name="T20" fmla="*/ 6 w 29"/>
                <a:gd name="T21" fmla="*/ 0 h 88"/>
                <a:gd name="T22" fmla="*/ 11 w 29"/>
                <a:gd name="T23" fmla="*/ 0 h 88"/>
                <a:gd name="T24" fmla="*/ 11 w 29"/>
                <a:gd name="T25" fmla="*/ 0 h 88"/>
                <a:gd name="T26" fmla="*/ 14 w 29"/>
                <a:gd name="T27" fmla="*/ 2 h 88"/>
                <a:gd name="T28" fmla="*/ 15 w 29"/>
                <a:gd name="T29" fmla="*/ 5 h 88"/>
                <a:gd name="T30" fmla="*/ 15 w 29"/>
                <a:gd name="T31" fmla="*/ 9 h 88"/>
                <a:gd name="T32" fmla="*/ 15 w 29"/>
                <a:gd name="T33" fmla="*/ 9 h 88"/>
                <a:gd name="T34" fmla="*/ 15 w 29"/>
                <a:gd name="T35" fmla="*/ 10 h 88"/>
                <a:gd name="T36" fmla="*/ 14 w 29"/>
                <a:gd name="T37" fmla="*/ 12 h 88"/>
                <a:gd name="T38" fmla="*/ 14 w 29"/>
                <a:gd name="T39" fmla="*/ 13 h 88"/>
                <a:gd name="T40" fmla="*/ 14 w 29"/>
                <a:gd name="T41" fmla="*/ 13 h 88"/>
                <a:gd name="T42" fmla="*/ 19 w 29"/>
                <a:gd name="T43" fmla="*/ 35 h 88"/>
                <a:gd name="T44" fmla="*/ 24 w 29"/>
                <a:gd name="T45" fmla="*/ 58 h 88"/>
                <a:gd name="T46" fmla="*/ 29 w 29"/>
                <a:gd name="T47" fmla="*/ 80 h 88"/>
                <a:gd name="T48" fmla="*/ 29 w 29"/>
                <a:gd name="T49" fmla="*/ 80 h 88"/>
                <a:gd name="T50" fmla="*/ 28 w 29"/>
                <a:gd name="T51" fmla="*/ 84 h 88"/>
                <a:gd name="T52" fmla="*/ 27 w 29"/>
                <a:gd name="T53" fmla="*/ 87 h 88"/>
                <a:gd name="T54" fmla="*/ 23 w 29"/>
                <a:gd name="T55" fmla="*/ 88 h 88"/>
                <a:gd name="T56" fmla="*/ 23 w 29"/>
                <a:gd name="T57" fmla="*/ 88 h 88"/>
                <a:gd name="T58" fmla="*/ 20 w 29"/>
                <a:gd name="T59" fmla="*/ 88 h 88"/>
                <a:gd name="T60" fmla="*/ 17 w 29"/>
                <a:gd name="T61" fmla="*/ 86 h 88"/>
                <a:gd name="T62" fmla="*/ 15 w 29"/>
                <a:gd name="T63" fmla="*/ 83 h 88"/>
                <a:gd name="T64" fmla="*/ 15 w 29"/>
                <a:gd name="T65" fmla="*/ 83 h 8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9"/>
                <a:gd name="T100" fmla="*/ 0 h 88"/>
                <a:gd name="T101" fmla="*/ 29 w 29"/>
                <a:gd name="T102" fmla="*/ 88 h 8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9" h="88">
                  <a:moveTo>
                    <a:pt x="15" y="83"/>
                  </a:moveTo>
                  <a:lnTo>
                    <a:pt x="11" y="59"/>
                  </a:lnTo>
                  <a:lnTo>
                    <a:pt x="4" y="35"/>
                  </a:lnTo>
                  <a:lnTo>
                    <a:pt x="0" y="11"/>
                  </a:lnTo>
                  <a:lnTo>
                    <a:pt x="0" y="9"/>
                  </a:lnTo>
                  <a:lnTo>
                    <a:pt x="1" y="7"/>
                  </a:lnTo>
                  <a:lnTo>
                    <a:pt x="2" y="5"/>
                  </a:lnTo>
                  <a:lnTo>
                    <a:pt x="3" y="2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4" y="2"/>
                  </a:lnTo>
                  <a:lnTo>
                    <a:pt x="15" y="5"/>
                  </a:lnTo>
                  <a:lnTo>
                    <a:pt x="15" y="9"/>
                  </a:lnTo>
                  <a:lnTo>
                    <a:pt x="15" y="10"/>
                  </a:lnTo>
                  <a:lnTo>
                    <a:pt x="14" y="12"/>
                  </a:lnTo>
                  <a:lnTo>
                    <a:pt x="14" y="13"/>
                  </a:lnTo>
                  <a:lnTo>
                    <a:pt x="19" y="35"/>
                  </a:lnTo>
                  <a:lnTo>
                    <a:pt x="24" y="58"/>
                  </a:lnTo>
                  <a:lnTo>
                    <a:pt x="29" y="80"/>
                  </a:lnTo>
                  <a:lnTo>
                    <a:pt x="28" y="84"/>
                  </a:lnTo>
                  <a:lnTo>
                    <a:pt x="27" y="87"/>
                  </a:lnTo>
                  <a:lnTo>
                    <a:pt x="23" y="88"/>
                  </a:lnTo>
                  <a:lnTo>
                    <a:pt x="20" y="88"/>
                  </a:lnTo>
                  <a:lnTo>
                    <a:pt x="17" y="86"/>
                  </a:lnTo>
                  <a:lnTo>
                    <a:pt x="15" y="8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16" name="Freeform 424"/>
            <p:cNvSpPr>
              <a:spLocks/>
            </p:cNvSpPr>
            <p:nvPr/>
          </p:nvSpPr>
          <p:spPr bwMode="auto">
            <a:xfrm>
              <a:off x="1589" y="1539"/>
              <a:ext cx="19" cy="91"/>
            </a:xfrm>
            <a:custGeom>
              <a:avLst/>
              <a:gdLst>
                <a:gd name="T0" fmla="*/ 6 w 19"/>
                <a:gd name="T1" fmla="*/ 86 h 91"/>
                <a:gd name="T2" fmla="*/ 1 w 19"/>
                <a:gd name="T3" fmla="*/ 59 h 91"/>
                <a:gd name="T4" fmla="*/ 0 w 19"/>
                <a:gd name="T5" fmla="*/ 33 h 91"/>
                <a:gd name="T6" fmla="*/ 2 w 19"/>
                <a:gd name="T7" fmla="*/ 6 h 91"/>
                <a:gd name="T8" fmla="*/ 2 w 19"/>
                <a:gd name="T9" fmla="*/ 6 h 91"/>
                <a:gd name="T10" fmla="*/ 4 w 19"/>
                <a:gd name="T11" fmla="*/ 2 h 91"/>
                <a:gd name="T12" fmla="*/ 6 w 19"/>
                <a:gd name="T13" fmla="*/ 0 h 91"/>
                <a:gd name="T14" fmla="*/ 10 w 19"/>
                <a:gd name="T15" fmla="*/ 0 h 91"/>
                <a:gd name="T16" fmla="*/ 10 w 19"/>
                <a:gd name="T17" fmla="*/ 0 h 91"/>
                <a:gd name="T18" fmla="*/ 13 w 19"/>
                <a:gd name="T19" fmla="*/ 1 h 91"/>
                <a:gd name="T20" fmla="*/ 15 w 19"/>
                <a:gd name="T21" fmla="*/ 4 h 91"/>
                <a:gd name="T22" fmla="*/ 16 w 19"/>
                <a:gd name="T23" fmla="*/ 8 h 91"/>
                <a:gd name="T24" fmla="*/ 16 w 19"/>
                <a:gd name="T25" fmla="*/ 8 h 91"/>
                <a:gd name="T26" fmla="*/ 14 w 19"/>
                <a:gd name="T27" fmla="*/ 33 h 91"/>
                <a:gd name="T28" fmla="*/ 15 w 19"/>
                <a:gd name="T29" fmla="*/ 58 h 91"/>
                <a:gd name="T30" fmla="*/ 19 w 19"/>
                <a:gd name="T31" fmla="*/ 83 h 91"/>
                <a:gd name="T32" fmla="*/ 19 w 19"/>
                <a:gd name="T33" fmla="*/ 83 h 91"/>
                <a:gd name="T34" fmla="*/ 19 w 19"/>
                <a:gd name="T35" fmla="*/ 87 h 91"/>
                <a:gd name="T36" fmla="*/ 17 w 19"/>
                <a:gd name="T37" fmla="*/ 90 h 91"/>
                <a:gd name="T38" fmla="*/ 14 w 19"/>
                <a:gd name="T39" fmla="*/ 91 h 91"/>
                <a:gd name="T40" fmla="*/ 14 w 19"/>
                <a:gd name="T41" fmla="*/ 91 h 91"/>
                <a:gd name="T42" fmla="*/ 10 w 19"/>
                <a:gd name="T43" fmla="*/ 91 h 91"/>
                <a:gd name="T44" fmla="*/ 7 w 19"/>
                <a:gd name="T45" fmla="*/ 89 h 91"/>
                <a:gd name="T46" fmla="*/ 6 w 19"/>
                <a:gd name="T47" fmla="*/ 86 h 91"/>
                <a:gd name="T48" fmla="*/ 6 w 19"/>
                <a:gd name="T49" fmla="*/ 86 h 9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9"/>
                <a:gd name="T76" fmla="*/ 0 h 91"/>
                <a:gd name="T77" fmla="*/ 19 w 19"/>
                <a:gd name="T78" fmla="*/ 91 h 9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9" h="91">
                  <a:moveTo>
                    <a:pt x="6" y="86"/>
                  </a:moveTo>
                  <a:lnTo>
                    <a:pt x="1" y="59"/>
                  </a:lnTo>
                  <a:lnTo>
                    <a:pt x="0" y="33"/>
                  </a:lnTo>
                  <a:lnTo>
                    <a:pt x="2" y="6"/>
                  </a:lnTo>
                  <a:lnTo>
                    <a:pt x="4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3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4" y="33"/>
                  </a:lnTo>
                  <a:lnTo>
                    <a:pt x="15" y="58"/>
                  </a:lnTo>
                  <a:lnTo>
                    <a:pt x="19" y="83"/>
                  </a:lnTo>
                  <a:lnTo>
                    <a:pt x="19" y="87"/>
                  </a:lnTo>
                  <a:lnTo>
                    <a:pt x="17" y="90"/>
                  </a:lnTo>
                  <a:lnTo>
                    <a:pt x="14" y="91"/>
                  </a:lnTo>
                  <a:lnTo>
                    <a:pt x="10" y="91"/>
                  </a:lnTo>
                  <a:lnTo>
                    <a:pt x="7" y="89"/>
                  </a:lnTo>
                  <a:lnTo>
                    <a:pt x="6" y="8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17" name="Freeform 425"/>
            <p:cNvSpPr>
              <a:spLocks/>
            </p:cNvSpPr>
            <p:nvPr/>
          </p:nvSpPr>
          <p:spPr bwMode="auto">
            <a:xfrm>
              <a:off x="1604" y="1544"/>
              <a:ext cx="32" cy="87"/>
            </a:xfrm>
            <a:custGeom>
              <a:avLst/>
              <a:gdLst>
                <a:gd name="T0" fmla="*/ 1 w 32"/>
                <a:gd name="T1" fmla="*/ 76 h 87"/>
                <a:gd name="T2" fmla="*/ 2 w 32"/>
                <a:gd name="T3" fmla="*/ 75 h 87"/>
                <a:gd name="T4" fmla="*/ 2 w 32"/>
                <a:gd name="T5" fmla="*/ 73 h 87"/>
                <a:gd name="T6" fmla="*/ 3 w 32"/>
                <a:gd name="T7" fmla="*/ 72 h 87"/>
                <a:gd name="T8" fmla="*/ 3 w 32"/>
                <a:gd name="T9" fmla="*/ 72 h 87"/>
                <a:gd name="T10" fmla="*/ 3 w 32"/>
                <a:gd name="T11" fmla="*/ 64 h 87"/>
                <a:gd name="T12" fmla="*/ 3 w 32"/>
                <a:gd name="T13" fmla="*/ 56 h 87"/>
                <a:gd name="T14" fmla="*/ 4 w 32"/>
                <a:gd name="T15" fmla="*/ 48 h 87"/>
                <a:gd name="T16" fmla="*/ 4 w 32"/>
                <a:gd name="T17" fmla="*/ 48 h 87"/>
                <a:gd name="T18" fmla="*/ 5 w 32"/>
                <a:gd name="T19" fmla="*/ 40 h 87"/>
                <a:gd name="T20" fmla="*/ 7 w 32"/>
                <a:gd name="T21" fmla="*/ 31 h 87"/>
                <a:gd name="T22" fmla="*/ 9 w 32"/>
                <a:gd name="T23" fmla="*/ 23 h 87"/>
                <a:gd name="T24" fmla="*/ 9 w 32"/>
                <a:gd name="T25" fmla="*/ 23 h 87"/>
                <a:gd name="T26" fmla="*/ 12 w 32"/>
                <a:gd name="T27" fmla="*/ 16 h 87"/>
                <a:gd name="T28" fmla="*/ 16 w 32"/>
                <a:gd name="T29" fmla="*/ 10 h 87"/>
                <a:gd name="T30" fmla="*/ 20 w 32"/>
                <a:gd name="T31" fmla="*/ 3 h 87"/>
                <a:gd name="T32" fmla="*/ 20 w 32"/>
                <a:gd name="T33" fmla="*/ 3 h 87"/>
                <a:gd name="T34" fmla="*/ 22 w 32"/>
                <a:gd name="T35" fmla="*/ 1 h 87"/>
                <a:gd name="T36" fmla="*/ 26 w 32"/>
                <a:gd name="T37" fmla="*/ 0 h 87"/>
                <a:gd name="T38" fmla="*/ 29 w 32"/>
                <a:gd name="T39" fmla="*/ 1 h 87"/>
                <a:gd name="T40" fmla="*/ 29 w 32"/>
                <a:gd name="T41" fmla="*/ 1 h 87"/>
                <a:gd name="T42" fmla="*/ 31 w 32"/>
                <a:gd name="T43" fmla="*/ 3 h 87"/>
                <a:gd name="T44" fmla="*/ 32 w 32"/>
                <a:gd name="T45" fmla="*/ 7 h 87"/>
                <a:gd name="T46" fmla="*/ 31 w 32"/>
                <a:gd name="T47" fmla="*/ 10 h 87"/>
                <a:gd name="T48" fmla="*/ 31 w 32"/>
                <a:gd name="T49" fmla="*/ 10 h 87"/>
                <a:gd name="T50" fmla="*/ 25 w 32"/>
                <a:gd name="T51" fmla="*/ 22 h 87"/>
                <a:gd name="T52" fmla="*/ 21 w 32"/>
                <a:gd name="T53" fmla="*/ 33 h 87"/>
                <a:gd name="T54" fmla="*/ 18 w 32"/>
                <a:gd name="T55" fmla="*/ 47 h 87"/>
                <a:gd name="T56" fmla="*/ 18 w 32"/>
                <a:gd name="T57" fmla="*/ 47 h 87"/>
                <a:gd name="T58" fmla="*/ 18 w 32"/>
                <a:gd name="T59" fmla="*/ 55 h 87"/>
                <a:gd name="T60" fmla="*/ 17 w 32"/>
                <a:gd name="T61" fmla="*/ 64 h 87"/>
                <a:gd name="T62" fmla="*/ 17 w 32"/>
                <a:gd name="T63" fmla="*/ 72 h 87"/>
                <a:gd name="T64" fmla="*/ 17 w 32"/>
                <a:gd name="T65" fmla="*/ 72 h 87"/>
                <a:gd name="T66" fmla="*/ 16 w 32"/>
                <a:gd name="T67" fmla="*/ 77 h 87"/>
                <a:gd name="T68" fmla="*/ 15 w 32"/>
                <a:gd name="T69" fmla="*/ 81 h 87"/>
                <a:gd name="T70" fmla="*/ 12 w 32"/>
                <a:gd name="T71" fmla="*/ 84 h 87"/>
                <a:gd name="T72" fmla="*/ 12 w 32"/>
                <a:gd name="T73" fmla="*/ 84 h 87"/>
                <a:gd name="T74" fmla="*/ 9 w 32"/>
                <a:gd name="T75" fmla="*/ 86 h 87"/>
                <a:gd name="T76" fmla="*/ 5 w 32"/>
                <a:gd name="T77" fmla="*/ 87 h 87"/>
                <a:gd name="T78" fmla="*/ 2 w 32"/>
                <a:gd name="T79" fmla="*/ 85 h 87"/>
                <a:gd name="T80" fmla="*/ 2 w 32"/>
                <a:gd name="T81" fmla="*/ 85 h 87"/>
                <a:gd name="T82" fmla="*/ 0 w 32"/>
                <a:gd name="T83" fmla="*/ 82 h 87"/>
                <a:gd name="T84" fmla="*/ 0 w 32"/>
                <a:gd name="T85" fmla="*/ 79 h 87"/>
                <a:gd name="T86" fmla="*/ 1 w 32"/>
                <a:gd name="T87" fmla="*/ 76 h 87"/>
                <a:gd name="T88" fmla="*/ 1 w 32"/>
                <a:gd name="T89" fmla="*/ 76 h 8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2"/>
                <a:gd name="T136" fmla="*/ 0 h 87"/>
                <a:gd name="T137" fmla="*/ 32 w 32"/>
                <a:gd name="T138" fmla="*/ 87 h 87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2" h="87">
                  <a:moveTo>
                    <a:pt x="1" y="76"/>
                  </a:moveTo>
                  <a:lnTo>
                    <a:pt x="2" y="75"/>
                  </a:lnTo>
                  <a:lnTo>
                    <a:pt x="2" y="73"/>
                  </a:lnTo>
                  <a:lnTo>
                    <a:pt x="3" y="72"/>
                  </a:lnTo>
                  <a:lnTo>
                    <a:pt x="3" y="64"/>
                  </a:lnTo>
                  <a:lnTo>
                    <a:pt x="3" y="56"/>
                  </a:lnTo>
                  <a:lnTo>
                    <a:pt x="4" y="48"/>
                  </a:lnTo>
                  <a:lnTo>
                    <a:pt x="5" y="40"/>
                  </a:lnTo>
                  <a:lnTo>
                    <a:pt x="7" y="31"/>
                  </a:lnTo>
                  <a:lnTo>
                    <a:pt x="9" y="23"/>
                  </a:lnTo>
                  <a:lnTo>
                    <a:pt x="12" y="16"/>
                  </a:lnTo>
                  <a:lnTo>
                    <a:pt x="16" y="10"/>
                  </a:lnTo>
                  <a:lnTo>
                    <a:pt x="20" y="3"/>
                  </a:lnTo>
                  <a:lnTo>
                    <a:pt x="22" y="1"/>
                  </a:lnTo>
                  <a:lnTo>
                    <a:pt x="26" y="0"/>
                  </a:lnTo>
                  <a:lnTo>
                    <a:pt x="29" y="1"/>
                  </a:lnTo>
                  <a:lnTo>
                    <a:pt x="31" y="3"/>
                  </a:lnTo>
                  <a:lnTo>
                    <a:pt x="32" y="7"/>
                  </a:lnTo>
                  <a:lnTo>
                    <a:pt x="31" y="10"/>
                  </a:lnTo>
                  <a:lnTo>
                    <a:pt x="25" y="22"/>
                  </a:lnTo>
                  <a:lnTo>
                    <a:pt x="21" y="33"/>
                  </a:lnTo>
                  <a:lnTo>
                    <a:pt x="18" y="47"/>
                  </a:lnTo>
                  <a:lnTo>
                    <a:pt x="18" y="55"/>
                  </a:lnTo>
                  <a:lnTo>
                    <a:pt x="17" y="64"/>
                  </a:lnTo>
                  <a:lnTo>
                    <a:pt x="17" y="72"/>
                  </a:lnTo>
                  <a:lnTo>
                    <a:pt x="16" y="77"/>
                  </a:lnTo>
                  <a:lnTo>
                    <a:pt x="15" y="81"/>
                  </a:lnTo>
                  <a:lnTo>
                    <a:pt x="12" y="84"/>
                  </a:lnTo>
                  <a:lnTo>
                    <a:pt x="9" y="86"/>
                  </a:lnTo>
                  <a:lnTo>
                    <a:pt x="5" y="87"/>
                  </a:lnTo>
                  <a:lnTo>
                    <a:pt x="2" y="85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1" y="7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18" name="Freeform 426"/>
            <p:cNvSpPr>
              <a:spLocks/>
            </p:cNvSpPr>
            <p:nvPr/>
          </p:nvSpPr>
          <p:spPr bwMode="auto">
            <a:xfrm>
              <a:off x="1653" y="1556"/>
              <a:ext cx="34" cy="85"/>
            </a:xfrm>
            <a:custGeom>
              <a:avLst/>
              <a:gdLst>
                <a:gd name="T0" fmla="*/ 1 w 34"/>
                <a:gd name="T1" fmla="*/ 76 h 85"/>
                <a:gd name="T2" fmla="*/ 6 w 34"/>
                <a:gd name="T3" fmla="*/ 63 h 85"/>
                <a:gd name="T4" fmla="*/ 12 w 34"/>
                <a:gd name="T5" fmla="*/ 50 h 85"/>
                <a:gd name="T6" fmla="*/ 17 w 34"/>
                <a:gd name="T7" fmla="*/ 37 h 85"/>
                <a:gd name="T8" fmla="*/ 17 w 34"/>
                <a:gd name="T9" fmla="*/ 37 h 85"/>
                <a:gd name="T10" fmla="*/ 19 w 34"/>
                <a:gd name="T11" fmla="*/ 26 h 85"/>
                <a:gd name="T12" fmla="*/ 19 w 34"/>
                <a:gd name="T13" fmla="*/ 15 h 85"/>
                <a:gd name="T14" fmla="*/ 20 w 34"/>
                <a:gd name="T15" fmla="*/ 5 h 85"/>
                <a:gd name="T16" fmla="*/ 20 w 34"/>
                <a:gd name="T17" fmla="*/ 5 h 85"/>
                <a:gd name="T18" fmla="*/ 22 w 34"/>
                <a:gd name="T19" fmla="*/ 2 h 85"/>
                <a:gd name="T20" fmla="*/ 25 w 34"/>
                <a:gd name="T21" fmla="*/ 0 h 85"/>
                <a:gd name="T22" fmla="*/ 29 w 34"/>
                <a:gd name="T23" fmla="*/ 0 h 85"/>
                <a:gd name="T24" fmla="*/ 29 w 34"/>
                <a:gd name="T25" fmla="*/ 0 h 85"/>
                <a:gd name="T26" fmla="*/ 32 w 34"/>
                <a:gd name="T27" fmla="*/ 2 h 85"/>
                <a:gd name="T28" fmla="*/ 34 w 34"/>
                <a:gd name="T29" fmla="*/ 5 h 85"/>
                <a:gd name="T30" fmla="*/ 33 w 34"/>
                <a:gd name="T31" fmla="*/ 9 h 85"/>
                <a:gd name="T32" fmla="*/ 33 w 34"/>
                <a:gd name="T33" fmla="*/ 9 h 85"/>
                <a:gd name="T34" fmla="*/ 33 w 34"/>
                <a:gd name="T35" fmla="*/ 16 h 85"/>
                <a:gd name="T36" fmla="*/ 33 w 34"/>
                <a:gd name="T37" fmla="*/ 22 h 85"/>
                <a:gd name="T38" fmla="*/ 33 w 34"/>
                <a:gd name="T39" fmla="*/ 30 h 85"/>
                <a:gd name="T40" fmla="*/ 33 w 34"/>
                <a:gd name="T41" fmla="*/ 30 h 85"/>
                <a:gd name="T42" fmla="*/ 28 w 34"/>
                <a:gd name="T43" fmla="*/ 47 h 85"/>
                <a:gd name="T44" fmla="*/ 21 w 34"/>
                <a:gd name="T45" fmla="*/ 64 h 85"/>
                <a:gd name="T46" fmla="*/ 14 w 34"/>
                <a:gd name="T47" fmla="*/ 81 h 85"/>
                <a:gd name="T48" fmla="*/ 14 w 34"/>
                <a:gd name="T49" fmla="*/ 81 h 85"/>
                <a:gd name="T50" fmla="*/ 12 w 34"/>
                <a:gd name="T51" fmla="*/ 83 h 85"/>
                <a:gd name="T52" fmla="*/ 9 w 34"/>
                <a:gd name="T53" fmla="*/ 85 h 85"/>
                <a:gd name="T54" fmla="*/ 5 w 34"/>
                <a:gd name="T55" fmla="*/ 85 h 85"/>
                <a:gd name="T56" fmla="*/ 5 w 34"/>
                <a:gd name="T57" fmla="*/ 85 h 85"/>
                <a:gd name="T58" fmla="*/ 2 w 34"/>
                <a:gd name="T59" fmla="*/ 83 h 85"/>
                <a:gd name="T60" fmla="*/ 0 w 34"/>
                <a:gd name="T61" fmla="*/ 79 h 85"/>
                <a:gd name="T62" fmla="*/ 1 w 34"/>
                <a:gd name="T63" fmla="*/ 76 h 85"/>
                <a:gd name="T64" fmla="*/ 1 w 34"/>
                <a:gd name="T65" fmla="*/ 76 h 8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4"/>
                <a:gd name="T100" fmla="*/ 0 h 85"/>
                <a:gd name="T101" fmla="*/ 34 w 34"/>
                <a:gd name="T102" fmla="*/ 85 h 8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4" h="85">
                  <a:moveTo>
                    <a:pt x="1" y="76"/>
                  </a:moveTo>
                  <a:lnTo>
                    <a:pt x="6" y="63"/>
                  </a:lnTo>
                  <a:lnTo>
                    <a:pt x="12" y="50"/>
                  </a:lnTo>
                  <a:lnTo>
                    <a:pt x="17" y="37"/>
                  </a:lnTo>
                  <a:lnTo>
                    <a:pt x="19" y="26"/>
                  </a:lnTo>
                  <a:lnTo>
                    <a:pt x="19" y="15"/>
                  </a:lnTo>
                  <a:lnTo>
                    <a:pt x="20" y="5"/>
                  </a:lnTo>
                  <a:lnTo>
                    <a:pt x="22" y="2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2" y="2"/>
                  </a:lnTo>
                  <a:lnTo>
                    <a:pt x="34" y="5"/>
                  </a:lnTo>
                  <a:lnTo>
                    <a:pt x="33" y="9"/>
                  </a:lnTo>
                  <a:lnTo>
                    <a:pt x="33" y="16"/>
                  </a:lnTo>
                  <a:lnTo>
                    <a:pt x="33" y="22"/>
                  </a:lnTo>
                  <a:lnTo>
                    <a:pt x="33" y="30"/>
                  </a:lnTo>
                  <a:lnTo>
                    <a:pt x="28" y="47"/>
                  </a:lnTo>
                  <a:lnTo>
                    <a:pt x="21" y="64"/>
                  </a:lnTo>
                  <a:lnTo>
                    <a:pt x="14" y="81"/>
                  </a:lnTo>
                  <a:lnTo>
                    <a:pt x="12" y="83"/>
                  </a:lnTo>
                  <a:lnTo>
                    <a:pt x="9" y="85"/>
                  </a:lnTo>
                  <a:lnTo>
                    <a:pt x="5" y="85"/>
                  </a:lnTo>
                  <a:lnTo>
                    <a:pt x="2" y="83"/>
                  </a:lnTo>
                  <a:lnTo>
                    <a:pt x="0" y="79"/>
                  </a:lnTo>
                  <a:lnTo>
                    <a:pt x="1" y="7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19" name="Freeform 427"/>
            <p:cNvSpPr>
              <a:spLocks/>
            </p:cNvSpPr>
            <p:nvPr/>
          </p:nvSpPr>
          <p:spPr bwMode="auto">
            <a:xfrm>
              <a:off x="1692" y="1585"/>
              <a:ext cx="67" cy="78"/>
            </a:xfrm>
            <a:custGeom>
              <a:avLst/>
              <a:gdLst>
                <a:gd name="T0" fmla="*/ 2 w 67"/>
                <a:gd name="T1" fmla="*/ 66 h 78"/>
                <a:gd name="T2" fmla="*/ 9 w 67"/>
                <a:gd name="T3" fmla="*/ 58 h 78"/>
                <a:gd name="T4" fmla="*/ 16 w 67"/>
                <a:gd name="T5" fmla="*/ 49 h 78"/>
                <a:gd name="T6" fmla="*/ 23 w 67"/>
                <a:gd name="T7" fmla="*/ 42 h 78"/>
                <a:gd name="T8" fmla="*/ 23 w 67"/>
                <a:gd name="T9" fmla="*/ 42 h 78"/>
                <a:gd name="T10" fmla="*/ 33 w 67"/>
                <a:gd name="T11" fmla="*/ 31 h 78"/>
                <a:gd name="T12" fmla="*/ 45 w 67"/>
                <a:gd name="T13" fmla="*/ 19 h 78"/>
                <a:gd name="T14" fmla="*/ 53 w 67"/>
                <a:gd name="T15" fmla="*/ 8 h 78"/>
                <a:gd name="T16" fmla="*/ 53 w 67"/>
                <a:gd name="T17" fmla="*/ 8 h 78"/>
                <a:gd name="T18" fmla="*/ 54 w 67"/>
                <a:gd name="T19" fmla="*/ 7 h 78"/>
                <a:gd name="T20" fmla="*/ 54 w 67"/>
                <a:gd name="T21" fmla="*/ 6 h 78"/>
                <a:gd name="T22" fmla="*/ 54 w 67"/>
                <a:gd name="T23" fmla="*/ 5 h 78"/>
                <a:gd name="T24" fmla="*/ 54 w 67"/>
                <a:gd name="T25" fmla="*/ 5 h 78"/>
                <a:gd name="T26" fmla="*/ 54 w 67"/>
                <a:gd name="T27" fmla="*/ 5 h 78"/>
                <a:gd name="T28" fmla="*/ 54 w 67"/>
                <a:gd name="T29" fmla="*/ 5 h 78"/>
                <a:gd name="T30" fmla="*/ 54 w 67"/>
                <a:gd name="T31" fmla="*/ 5 h 78"/>
                <a:gd name="T32" fmla="*/ 54 w 67"/>
                <a:gd name="T33" fmla="*/ 5 h 78"/>
                <a:gd name="T34" fmla="*/ 55 w 67"/>
                <a:gd name="T35" fmla="*/ 2 h 78"/>
                <a:gd name="T36" fmla="*/ 58 w 67"/>
                <a:gd name="T37" fmla="*/ 0 h 78"/>
                <a:gd name="T38" fmla="*/ 61 w 67"/>
                <a:gd name="T39" fmla="*/ 0 h 78"/>
                <a:gd name="T40" fmla="*/ 61 w 67"/>
                <a:gd name="T41" fmla="*/ 0 h 78"/>
                <a:gd name="T42" fmla="*/ 65 w 67"/>
                <a:gd name="T43" fmla="*/ 1 h 78"/>
                <a:gd name="T44" fmla="*/ 67 w 67"/>
                <a:gd name="T45" fmla="*/ 4 h 78"/>
                <a:gd name="T46" fmla="*/ 67 w 67"/>
                <a:gd name="T47" fmla="*/ 8 h 78"/>
                <a:gd name="T48" fmla="*/ 67 w 67"/>
                <a:gd name="T49" fmla="*/ 8 h 78"/>
                <a:gd name="T50" fmla="*/ 66 w 67"/>
                <a:gd name="T51" fmla="*/ 11 h 78"/>
                <a:gd name="T52" fmla="*/ 66 w 67"/>
                <a:gd name="T53" fmla="*/ 14 h 78"/>
                <a:gd name="T54" fmla="*/ 64 w 67"/>
                <a:gd name="T55" fmla="*/ 17 h 78"/>
                <a:gd name="T56" fmla="*/ 64 w 67"/>
                <a:gd name="T57" fmla="*/ 17 h 78"/>
                <a:gd name="T58" fmla="*/ 48 w 67"/>
                <a:gd name="T59" fmla="*/ 36 h 78"/>
                <a:gd name="T60" fmla="*/ 29 w 67"/>
                <a:gd name="T61" fmla="*/ 56 h 78"/>
                <a:gd name="T62" fmla="*/ 12 w 67"/>
                <a:gd name="T63" fmla="*/ 75 h 78"/>
                <a:gd name="T64" fmla="*/ 12 w 67"/>
                <a:gd name="T65" fmla="*/ 75 h 78"/>
                <a:gd name="T66" fmla="*/ 10 w 67"/>
                <a:gd name="T67" fmla="*/ 77 h 78"/>
                <a:gd name="T68" fmla="*/ 6 w 67"/>
                <a:gd name="T69" fmla="*/ 78 h 78"/>
                <a:gd name="T70" fmla="*/ 3 w 67"/>
                <a:gd name="T71" fmla="*/ 76 h 78"/>
                <a:gd name="T72" fmla="*/ 3 w 67"/>
                <a:gd name="T73" fmla="*/ 76 h 78"/>
                <a:gd name="T74" fmla="*/ 1 w 67"/>
                <a:gd name="T75" fmla="*/ 73 h 78"/>
                <a:gd name="T76" fmla="*/ 0 w 67"/>
                <a:gd name="T77" fmla="*/ 69 h 78"/>
                <a:gd name="T78" fmla="*/ 2 w 67"/>
                <a:gd name="T79" fmla="*/ 66 h 78"/>
                <a:gd name="T80" fmla="*/ 2 w 67"/>
                <a:gd name="T81" fmla="*/ 66 h 7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7"/>
                <a:gd name="T124" fmla="*/ 0 h 78"/>
                <a:gd name="T125" fmla="*/ 67 w 67"/>
                <a:gd name="T126" fmla="*/ 78 h 7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7" h="78">
                  <a:moveTo>
                    <a:pt x="2" y="66"/>
                  </a:moveTo>
                  <a:lnTo>
                    <a:pt x="9" y="58"/>
                  </a:lnTo>
                  <a:lnTo>
                    <a:pt x="16" y="49"/>
                  </a:lnTo>
                  <a:lnTo>
                    <a:pt x="23" y="42"/>
                  </a:lnTo>
                  <a:lnTo>
                    <a:pt x="33" y="31"/>
                  </a:lnTo>
                  <a:lnTo>
                    <a:pt x="45" y="19"/>
                  </a:lnTo>
                  <a:lnTo>
                    <a:pt x="53" y="8"/>
                  </a:lnTo>
                  <a:lnTo>
                    <a:pt x="54" y="7"/>
                  </a:lnTo>
                  <a:lnTo>
                    <a:pt x="54" y="6"/>
                  </a:lnTo>
                  <a:lnTo>
                    <a:pt x="54" y="5"/>
                  </a:lnTo>
                  <a:lnTo>
                    <a:pt x="55" y="2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5" y="1"/>
                  </a:lnTo>
                  <a:lnTo>
                    <a:pt x="67" y="4"/>
                  </a:lnTo>
                  <a:lnTo>
                    <a:pt x="67" y="8"/>
                  </a:lnTo>
                  <a:lnTo>
                    <a:pt x="66" y="11"/>
                  </a:lnTo>
                  <a:lnTo>
                    <a:pt x="66" y="14"/>
                  </a:lnTo>
                  <a:lnTo>
                    <a:pt x="64" y="17"/>
                  </a:lnTo>
                  <a:lnTo>
                    <a:pt x="48" y="36"/>
                  </a:lnTo>
                  <a:lnTo>
                    <a:pt x="29" y="56"/>
                  </a:lnTo>
                  <a:lnTo>
                    <a:pt x="12" y="75"/>
                  </a:lnTo>
                  <a:lnTo>
                    <a:pt x="10" y="77"/>
                  </a:lnTo>
                  <a:lnTo>
                    <a:pt x="6" y="78"/>
                  </a:lnTo>
                  <a:lnTo>
                    <a:pt x="3" y="76"/>
                  </a:lnTo>
                  <a:lnTo>
                    <a:pt x="1" y="73"/>
                  </a:lnTo>
                  <a:lnTo>
                    <a:pt x="0" y="69"/>
                  </a:lnTo>
                  <a:lnTo>
                    <a:pt x="2" y="6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20" name="Freeform 428"/>
            <p:cNvSpPr>
              <a:spLocks/>
            </p:cNvSpPr>
            <p:nvPr/>
          </p:nvSpPr>
          <p:spPr bwMode="auto">
            <a:xfrm>
              <a:off x="1700" y="1604"/>
              <a:ext cx="73" cy="70"/>
            </a:xfrm>
            <a:custGeom>
              <a:avLst/>
              <a:gdLst>
                <a:gd name="T0" fmla="*/ 1 w 73"/>
                <a:gd name="T1" fmla="*/ 59 h 70"/>
                <a:gd name="T2" fmla="*/ 15 w 73"/>
                <a:gd name="T3" fmla="*/ 44 h 70"/>
                <a:gd name="T4" fmla="*/ 31 w 73"/>
                <a:gd name="T5" fmla="*/ 31 h 70"/>
                <a:gd name="T6" fmla="*/ 47 w 73"/>
                <a:gd name="T7" fmla="*/ 21 h 70"/>
                <a:gd name="T8" fmla="*/ 47 w 73"/>
                <a:gd name="T9" fmla="*/ 21 h 70"/>
                <a:gd name="T10" fmla="*/ 52 w 73"/>
                <a:gd name="T11" fmla="*/ 16 h 70"/>
                <a:gd name="T12" fmla="*/ 57 w 73"/>
                <a:gd name="T13" fmla="*/ 8 h 70"/>
                <a:gd name="T14" fmla="*/ 61 w 73"/>
                <a:gd name="T15" fmla="*/ 2 h 70"/>
                <a:gd name="T16" fmla="*/ 61 w 73"/>
                <a:gd name="T17" fmla="*/ 2 h 70"/>
                <a:gd name="T18" fmla="*/ 64 w 73"/>
                <a:gd name="T19" fmla="*/ 0 h 70"/>
                <a:gd name="T20" fmla="*/ 68 w 73"/>
                <a:gd name="T21" fmla="*/ 0 h 70"/>
                <a:gd name="T22" fmla="*/ 71 w 73"/>
                <a:gd name="T23" fmla="*/ 1 h 70"/>
                <a:gd name="T24" fmla="*/ 71 w 73"/>
                <a:gd name="T25" fmla="*/ 1 h 70"/>
                <a:gd name="T26" fmla="*/ 73 w 73"/>
                <a:gd name="T27" fmla="*/ 4 h 70"/>
                <a:gd name="T28" fmla="*/ 73 w 73"/>
                <a:gd name="T29" fmla="*/ 8 h 70"/>
                <a:gd name="T30" fmla="*/ 71 w 73"/>
                <a:gd name="T31" fmla="*/ 11 h 70"/>
                <a:gd name="T32" fmla="*/ 71 w 73"/>
                <a:gd name="T33" fmla="*/ 11 h 70"/>
                <a:gd name="T34" fmla="*/ 63 w 73"/>
                <a:gd name="T35" fmla="*/ 21 h 70"/>
                <a:gd name="T36" fmla="*/ 52 w 73"/>
                <a:gd name="T37" fmla="*/ 32 h 70"/>
                <a:gd name="T38" fmla="*/ 42 w 73"/>
                <a:gd name="T39" fmla="*/ 40 h 70"/>
                <a:gd name="T40" fmla="*/ 42 w 73"/>
                <a:gd name="T41" fmla="*/ 40 h 70"/>
                <a:gd name="T42" fmla="*/ 31 w 73"/>
                <a:gd name="T43" fmla="*/ 48 h 70"/>
                <a:gd name="T44" fmla="*/ 21 w 73"/>
                <a:gd name="T45" fmla="*/ 58 h 70"/>
                <a:gd name="T46" fmla="*/ 12 w 73"/>
                <a:gd name="T47" fmla="*/ 68 h 70"/>
                <a:gd name="T48" fmla="*/ 12 w 73"/>
                <a:gd name="T49" fmla="*/ 68 h 70"/>
                <a:gd name="T50" fmla="*/ 9 w 73"/>
                <a:gd name="T51" fmla="*/ 70 h 70"/>
                <a:gd name="T52" fmla="*/ 5 w 73"/>
                <a:gd name="T53" fmla="*/ 70 h 70"/>
                <a:gd name="T54" fmla="*/ 2 w 73"/>
                <a:gd name="T55" fmla="*/ 68 h 70"/>
                <a:gd name="T56" fmla="*/ 2 w 73"/>
                <a:gd name="T57" fmla="*/ 68 h 70"/>
                <a:gd name="T58" fmla="*/ 0 w 73"/>
                <a:gd name="T59" fmla="*/ 65 h 70"/>
                <a:gd name="T60" fmla="*/ 0 w 73"/>
                <a:gd name="T61" fmla="*/ 62 h 70"/>
                <a:gd name="T62" fmla="*/ 1 w 73"/>
                <a:gd name="T63" fmla="*/ 59 h 70"/>
                <a:gd name="T64" fmla="*/ 1 w 73"/>
                <a:gd name="T65" fmla="*/ 59 h 7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3"/>
                <a:gd name="T100" fmla="*/ 0 h 70"/>
                <a:gd name="T101" fmla="*/ 73 w 73"/>
                <a:gd name="T102" fmla="*/ 70 h 7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3" h="70">
                  <a:moveTo>
                    <a:pt x="1" y="59"/>
                  </a:moveTo>
                  <a:lnTo>
                    <a:pt x="15" y="44"/>
                  </a:lnTo>
                  <a:lnTo>
                    <a:pt x="31" y="31"/>
                  </a:lnTo>
                  <a:lnTo>
                    <a:pt x="47" y="21"/>
                  </a:lnTo>
                  <a:lnTo>
                    <a:pt x="52" y="16"/>
                  </a:lnTo>
                  <a:lnTo>
                    <a:pt x="57" y="8"/>
                  </a:lnTo>
                  <a:lnTo>
                    <a:pt x="61" y="2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1" y="1"/>
                  </a:lnTo>
                  <a:lnTo>
                    <a:pt x="73" y="4"/>
                  </a:lnTo>
                  <a:lnTo>
                    <a:pt x="73" y="8"/>
                  </a:lnTo>
                  <a:lnTo>
                    <a:pt x="71" y="11"/>
                  </a:lnTo>
                  <a:lnTo>
                    <a:pt x="63" y="21"/>
                  </a:lnTo>
                  <a:lnTo>
                    <a:pt x="52" y="32"/>
                  </a:lnTo>
                  <a:lnTo>
                    <a:pt x="42" y="40"/>
                  </a:lnTo>
                  <a:lnTo>
                    <a:pt x="31" y="48"/>
                  </a:lnTo>
                  <a:lnTo>
                    <a:pt x="21" y="58"/>
                  </a:lnTo>
                  <a:lnTo>
                    <a:pt x="12" y="68"/>
                  </a:lnTo>
                  <a:lnTo>
                    <a:pt x="9" y="70"/>
                  </a:lnTo>
                  <a:lnTo>
                    <a:pt x="5" y="70"/>
                  </a:lnTo>
                  <a:lnTo>
                    <a:pt x="2" y="68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1" y="5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21" name="Freeform 429"/>
            <p:cNvSpPr>
              <a:spLocks/>
            </p:cNvSpPr>
            <p:nvPr/>
          </p:nvSpPr>
          <p:spPr bwMode="auto">
            <a:xfrm>
              <a:off x="1425" y="1702"/>
              <a:ext cx="49" cy="48"/>
            </a:xfrm>
            <a:custGeom>
              <a:avLst/>
              <a:gdLst>
                <a:gd name="T0" fmla="*/ 2 w 49"/>
                <a:gd name="T1" fmla="*/ 14 h 48"/>
                <a:gd name="T2" fmla="*/ 10 w 49"/>
                <a:gd name="T3" fmla="*/ 4 h 48"/>
                <a:gd name="T4" fmla="*/ 21 w 49"/>
                <a:gd name="T5" fmla="*/ 0 h 48"/>
                <a:gd name="T6" fmla="*/ 34 w 49"/>
                <a:gd name="T7" fmla="*/ 1 h 48"/>
                <a:gd name="T8" fmla="*/ 34 w 49"/>
                <a:gd name="T9" fmla="*/ 1 h 48"/>
                <a:gd name="T10" fmla="*/ 44 w 49"/>
                <a:gd name="T11" fmla="*/ 9 h 48"/>
                <a:gd name="T12" fmla="*/ 49 w 49"/>
                <a:gd name="T13" fmla="*/ 20 h 48"/>
                <a:gd name="T14" fmla="*/ 47 w 49"/>
                <a:gd name="T15" fmla="*/ 33 h 48"/>
                <a:gd name="T16" fmla="*/ 47 w 49"/>
                <a:gd name="T17" fmla="*/ 33 h 48"/>
                <a:gd name="T18" fmla="*/ 39 w 49"/>
                <a:gd name="T19" fmla="*/ 43 h 48"/>
                <a:gd name="T20" fmla="*/ 28 w 49"/>
                <a:gd name="T21" fmla="*/ 48 h 48"/>
                <a:gd name="T22" fmla="*/ 15 w 49"/>
                <a:gd name="T23" fmla="*/ 46 h 48"/>
                <a:gd name="T24" fmla="*/ 15 w 49"/>
                <a:gd name="T25" fmla="*/ 46 h 48"/>
                <a:gd name="T26" fmla="*/ 5 w 49"/>
                <a:gd name="T27" fmla="*/ 38 h 48"/>
                <a:gd name="T28" fmla="*/ 0 w 49"/>
                <a:gd name="T29" fmla="*/ 27 h 48"/>
                <a:gd name="T30" fmla="*/ 2 w 49"/>
                <a:gd name="T31" fmla="*/ 14 h 48"/>
                <a:gd name="T32" fmla="*/ 2 w 49"/>
                <a:gd name="T33" fmla="*/ 14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" y="14"/>
                  </a:moveTo>
                  <a:lnTo>
                    <a:pt x="10" y="4"/>
                  </a:lnTo>
                  <a:lnTo>
                    <a:pt x="21" y="0"/>
                  </a:lnTo>
                  <a:lnTo>
                    <a:pt x="34" y="1"/>
                  </a:lnTo>
                  <a:lnTo>
                    <a:pt x="44" y="9"/>
                  </a:lnTo>
                  <a:lnTo>
                    <a:pt x="49" y="20"/>
                  </a:lnTo>
                  <a:lnTo>
                    <a:pt x="47" y="33"/>
                  </a:lnTo>
                  <a:lnTo>
                    <a:pt x="39" y="43"/>
                  </a:lnTo>
                  <a:lnTo>
                    <a:pt x="28" y="48"/>
                  </a:lnTo>
                  <a:lnTo>
                    <a:pt x="15" y="46"/>
                  </a:lnTo>
                  <a:lnTo>
                    <a:pt x="5" y="38"/>
                  </a:lnTo>
                  <a:lnTo>
                    <a:pt x="0" y="27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22" name="Freeform 430"/>
            <p:cNvSpPr>
              <a:spLocks/>
            </p:cNvSpPr>
            <p:nvPr/>
          </p:nvSpPr>
          <p:spPr bwMode="auto">
            <a:xfrm>
              <a:off x="1451" y="1661"/>
              <a:ext cx="47" cy="48"/>
            </a:xfrm>
            <a:custGeom>
              <a:avLst/>
              <a:gdLst>
                <a:gd name="T0" fmla="*/ 5 w 47"/>
                <a:gd name="T1" fmla="*/ 8 h 48"/>
                <a:gd name="T2" fmla="*/ 15 w 47"/>
                <a:gd name="T3" fmla="*/ 1 h 48"/>
                <a:gd name="T4" fmla="*/ 28 w 47"/>
                <a:gd name="T5" fmla="*/ 0 h 48"/>
                <a:gd name="T6" fmla="*/ 39 w 47"/>
                <a:gd name="T7" fmla="*/ 6 h 48"/>
                <a:gd name="T8" fmla="*/ 39 w 47"/>
                <a:gd name="T9" fmla="*/ 6 h 48"/>
                <a:gd name="T10" fmla="*/ 46 w 47"/>
                <a:gd name="T11" fmla="*/ 16 h 48"/>
                <a:gd name="T12" fmla="*/ 47 w 47"/>
                <a:gd name="T13" fmla="*/ 28 h 48"/>
                <a:gd name="T14" fmla="*/ 42 w 47"/>
                <a:gd name="T15" fmla="*/ 40 h 48"/>
                <a:gd name="T16" fmla="*/ 42 w 47"/>
                <a:gd name="T17" fmla="*/ 40 h 48"/>
                <a:gd name="T18" fmla="*/ 32 w 47"/>
                <a:gd name="T19" fmla="*/ 47 h 48"/>
                <a:gd name="T20" fmla="*/ 19 w 47"/>
                <a:gd name="T21" fmla="*/ 48 h 48"/>
                <a:gd name="T22" fmla="*/ 8 w 47"/>
                <a:gd name="T23" fmla="*/ 42 h 48"/>
                <a:gd name="T24" fmla="*/ 8 w 47"/>
                <a:gd name="T25" fmla="*/ 42 h 48"/>
                <a:gd name="T26" fmla="*/ 1 w 47"/>
                <a:gd name="T27" fmla="*/ 32 h 48"/>
                <a:gd name="T28" fmla="*/ 0 w 47"/>
                <a:gd name="T29" fmla="*/ 20 h 48"/>
                <a:gd name="T30" fmla="*/ 5 w 47"/>
                <a:gd name="T31" fmla="*/ 8 h 48"/>
                <a:gd name="T32" fmla="*/ 5 w 47"/>
                <a:gd name="T33" fmla="*/ 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8"/>
                <a:gd name="T53" fmla="*/ 47 w 47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8">
                  <a:moveTo>
                    <a:pt x="5" y="8"/>
                  </a:moveTo>
                  <a:lnTo>
                    <a:pt x="15" y="1"/>
                  </a:lnTo>
                  <a:lnTo>
                    <a:pt x="28" y="0"/>
                  </a:lnTo>
                  <a:lnTo>
                    <a:pt x="39" y="6"/>
                  </a:lnTo>
                  <a:lnTo>
                    <a:pt x="46" y="16"/>
                  </a:lnTo>
                  <a:lnTo>
                    <a:pt x="47" y="28"/>
                  </a:lnTo>
                  <a:lnTo>
                    <a:pt x="42" y="40"/>
                  </a:lnTo>
                  <a:lnTo>
                    <a:pt x="32" y="47"/>
                  </a:lnTo>
                  <a:lnTo>
                    <a:pt x="19" y="48"/>
                  </a:lnTo>
                  <a:lnTo>
                    <a:pt x="8" y="42"/>
                  </a:lnTo>
                  <a:lnTo>
                    <a:pt x="1" y="32"/>
                  </a:lnTo>
                  <a:lnTo>
                    <a:pt x="0" y="20"/>
                  </a:lnTo>
                  <a:lnTo>
                    <a:pt x="5" y="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23" name="Freeform 431"/>
            <p:cNvSpPr>
              <a:spLocks/>
            </p:cNvSpPr>
            <p:nvPr/>
          </p:nvSpPr>
          <p:spPr bwMode="auto">
            <a:xfrm>
              <a:off x="1487" y="1630"/>
              <a:ext cx="48" cy="48"/>
            </a:xfrm>
            <a:custGeom>
              <a:avLst/>
              <a:gdLst>
                <a:gd name="T0" fmla="*/ 12 w 48"/>
                <a:gd name="T1" fmla="*/ 3 h 48"/>
                <a:gd name="T2" fmla="*/ 24 w 48"/>
                <a:gd name="T3" fmla="*/ 0 h 48"/>
                <a:gd name="T4" fmla="*/ 36 w 48"/>
                <a:gd name="T5" fmla="*/ 3 h 48"/>
                <a:gd name="T6" fmla="*/ 45 w 48"/>
                <a:gd name="T7" fmla="*/ 12 h 48"/>
                <a:gd name="T8" fmla="*/ 45 w 48"/>
                <a:gd name="T9" fmla="*/ 12 h 48"/>
                <a:gd name="T10" fmla="*/ 48 w 48"/>
                <a:gd name="T11" fmla="*/ 24 h 48"/>
                <a:gd name="T12" fmla="*/ 45 w 48"/>
                <a:gd name="T13" fmla="*/ 36 h 48"/>
                <a:gd name="T14" fmla="*/ 36 w 48"/>
                <a:gd name="T15" fmla="*/ 45 h 48"/>
                <a:gd name="T16" fmla="*/ 36 w 48"/>
                <a:gd name="T17" fmla="*/ 45 h 48"/>
                <a:gd name="T18" fmla="*/ 24 w 48"/>
                <a:gd name="T19" fmla="*/ 48 h 48"/>
                <a:gd name="T20" fmla="*/ 12 w 48"/>
                <a:gd name="T21" fmla="*/ 45 h 48"/>
                <a:gd name="T22" fmla="*/ 3 w 48"/>
                <a:gd name="T23" fmla="*/ 37 h 48"/>
                <a:gd name="T24" fmla="*/ 3 w 48"/>
                <a:gd name="T25" fmla="*/ 37 h 48"/>
                <a:gd name="T26" fmla="*/ 0 w 48"/>
                <a:gd name="T27" fmla="*/ 24 h 48"/>
                <a:gd name="T28" fmla="*/ 3 w 48"/>
                <a:gd name="T29" fmla="*/ 12 h 48"/>
                <a:gd name="T30" fmla="*/ 12 w 48"/>
                <a:gd name="T31" fmla="*/ 3 h 48"/>
                <a:gd name="T32" fmla="*/ 12 w 48"/>
                <a:gd name="T33" fmla="*/ 3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12" y="3"/>
                  </a:moveTo>
                  <a:lnTo>
                    <a:pt x="24" y="0"/>
                  </a:lnTo>
                  <a:lnTo>
                    <a:pt x="36" y="3"/>
                  </a:lnTo>
                  <a:lnTo>
                    <a:pt x="45" y="12"/>
                  </a:lnTo>
                  <a:lnTo>
                    <a:pt x="48" y="24"/>
                  </a:lnTo>
                  <a:lnTo>
                    <a:pt x="45" y="36"/>
                  </a:lnTo>
                  <a:lnTo>
                    <a:pt x="36" y="45"/>
                  </a:lnTo>
                  <a:lnTo>
                    <a:pt x="24" y="48"/>
                  </a:lnTo>
                  <a:lnTo>
                    <a:pt x="12" y="45"/>
                  </a:lnTo>
                  <a:lnTo>
                    <a:pt x="3" y="37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24" name="Freeform 432"/>
            <p:cNvSpPr>
              <a:spLocks/>
            </p:cNvSpPr>
            <p:nvPr/>
          </p:nvSpPr>
          <p:spPr bwMode="auto">
            <a:xfrm>
              <a:off x="1532" y="1613"/>
              <a:ext cx="47" cy="48"/>
            </a:xfrm>
            <a:custGeom>
              <a:avLst/>
              <a:gdLst>
                <a:gd name="T0" fmla="*/ 19 w 47"/>
                <a:gd name="T1" fmla="*/ 0 h 48"/>
                <a:gd name="T2" fmla="*/ 31 w 47"/>
                <a:gd name="T3" fmla="*/ 1 h 48"/>
                <a:gd name="T4" fmla="*/ 41 w 47"/>
                <a:gd name="T5" fmla="*/ 8 h 48"/>
                <a:gd name="T6" fmla="*/ 47 w 47"/>
                <a:gd name="T7" fmla="*/ 19 h 48"/>
                <a:gd name="T8" fmla="*/ 47 w 47"/>
                <a:gd name="T9" fmla="*/ 19 h 48"/>
                <a:gd name="T10" fmla="*/ 46 w 47"/>
                <a:gd name="T11" fmla="*/ 31 h 48"/>
                <a:gd name="T12" fmla="*/ 40 w 47"/>
                <a:gd name="T13" fmla="*/ 41 h 48"/>
                <a:gd name="T14" fmla="*/ 29 w 47"/>
                <a:gd name="T15" fmla="*/ 48 h 48"/>
                <a:gd name="T16" fmla="*/ 29 w 47"/>
                <a:gd name="T17" fmla="*/ 48 h 48"/>
                <a:gd name="T18" fmla="*/ 16 w 47"/>
                <a:gd name="T19" fmla="*/ 47 h 48"/>
                <a:gd name="T20" fmla="*/ 6 w 47"/>
                <a:gd name="T21" fmla="*/ 40 h 48"/>
                <a:gd name="T22" fmla="*/ 0 w 47"/>
                <a:gd name="T23" fmla="*/ 29 h 48"/>
                <a:gd name="T24" fmla="*/ 0 w 47"/>
                <a:gd name="T25" fmla="*/ 29 h 48"/>
                <a:gd name="T26" fmla="*/ 0 w 47"/>
                <a:gd name="T27" fmla="*/ 17 h 48"/>
                <a:gd name="T28" fmla="*/ 7 w 47"/>
                <a:gd name="T29" fmla="*/ 6 h 48"/>
                <a:gd name="T30" fmla="*/ 19 w 47"/>
                <a:gd name="T31" fmla="*/ 0 h 48"/>
                <a:gd name="T32" fmla="*/ 19 w 47"/>
                <a:gd name="T33" fmla="*/ 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8"/>
                <a:gd name="T53" fmla="*/ 47 w 47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8">
                  <a:moveTo>
                    <a:pt x="19" y="0"/>
                  </a:moveTo>
                  <a:lnTo>
                    <a:pt x="31" y="1"/>
                  </a:lnTo>
                  <a:lnTo>
                    <a:pt x="41" y="8"/>
                  </a:lnTo>
                  <a:lnTo>
                    <a:pt x="47" y="19"/>
                  </a:lnTo>
                  <a:lnTo>
                    <a:pt x="46" y="31"/>
                  </a:lnTo>
                  <a:lnTo>
                    <a:pt x="40" y="41"/>
                  </a:lnTo>
                  <a:lnTo>
                    <a:pt x="29" y="48"/>
                  </a:lnTo>
                  <a:lnTo>
                    <a:pt x="16" y="47"/>
                  </a:lnTo>
                  <a:lnTo>
                    <a:pt x="6" y="40"/>
                  </a:lnTo>
                  <a:lnTo>
                    <a:pt x="0" y="29"/>
                  </a:lnTo>
                  <a:lnTo>
                    <a:pt x="0" y="17"/>
                  </a:lnTo>
                  <a:lnTo>
                    <a:pt x="7" y="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25" name="Freeform 433"/>
            <p:cNvSpPr>
              <a:spLocks/>
            </p:cNvSpPr>
            <p:nvPr/>
          </p:nvSpPr>
          <p:spPr bwMode="auto">
            <a:xfrm>
              <a:off x="1579" y="1610"/>
              <a:ext cx="48" cy="49"/>
            </a:xfrm>
            <a:custGeom>
              <a:avLst/>
              <a:gdLst>
                <a:gd name="T0" fmla="*/ 27 w 48"/>
                <a:gd name="T1" fmla="*/ 0 h 49"/>
                <a:gd name="T2" fmla="*/ 38 w 48"/>
                <a:gd name="T3" fmla="*/ 5 h 49"/>
                <a:gd name="T4" fmla="*/ 47 w 48"/>
                <a:gd name="T5" fmla="*/ 15 h 49"/>
                <a:gd name="T6" fmla="*/ 48 w 48"/>
                <a:gd name="T7" fmla="*/ 27 h 49"/>
                <a:gd name="T8" fmla="*/ 48 w 48"/>
                <a:gd name="T9" fmla="*/ 27 h 49"/>
                <a:gd name="T10" fmla="*/ 44 w 48"/>
                <a:gd name="T11" fmla="*/ 38 h 49"/>
                <a:gd name="T12" fmla="*/ 34 w 48"/>
                <a:gd name="T13" fmla="*/ 47 h 49"/>
                <a:gd name="T14" fmla="*/ 22 w 48"/>
                <a:gd name="T15" fmla="*/ 49 h 49"/>
                <a:gd name="T16" fmla="*/ 22 w 48"/>
                <a:gd name="T17" fmla="*/ 49 h 49"/>
                <a:gd name="T18" fmla="*/ 10 w 48"/>
                <a:gd name="T19" fmla="*/ 44 h 49"/>
                <a:gd name="T20" fmla="*/ 2 w 48"/>
                <a:gd name="T21" fmla="*/ 34 h 49"/>
                <a:gd name="T22" fmla="*/ 0 w 48"/>
                <a:gd name="T23" fmla="*/ 22 h 49"/>
                <a:gd name="T24" fmla="*/ 0 w 48"/>
                <a:gd name="T25" fmla="*/ 22 h 49"/>
                <a:gd name="T26" fmla="*/ 5 w 48"/>
                <a:gd name="T27" fmla="*/ 10 h 49"/>
                <a:gd name="T28" fmla="*/ 14 w 48"/>
                <a:gd name="T29" fmla="*/ 2 h 49"/>
                <a:gd name="T30" fmla="*/ 27 w 48"/>
                <a:gd name="T31" fmla="*/ 0 h 49"/>
                <a:gd name="T32" fmla="*/ 27 w 48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27" y="0"/>
                  </a:moveTo>
                  <a:lnTo>
                    <a:pt x="38" y="5"/>
                  </a:lnTo>
                  <a:lnTo>
                    <a:pt x="47" y="15"/>
                  </a:lnTo>
                  <a:lnTo>
                    <a:pt x="48" y="27"/>
                  </a:lnTo>
                  <a:lnTo>
                    <a:pt x="44" y="38"/>
                  </a:lnTo>
                  <a:lnTo>
                    <a:pt x="34" y="47"/>
                  </a:lnTo>
                  <a:lnTo>
                    <a:pt x="22" y="49"/>
                  </a:lnTo>
                  <a:lnTo>
                    <a:pt x="10" y="44"/>
                  </a:lnTo>
                  <a:lnTo>
                    <a:pt x="2" y="34"/>
                  </a:lnTo>
                  <a:lnTo>
                    <a:pt x="0" y="22"/>
                  </a:lnTo>
                  <a:lnTo>
                    <a:pt x="5" y="10"/>
                  </a:lnTo>
                  <a:lnTo>
                    <a:pt x="14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26" name="Freeform 434"/>
            <p:cNvSpPr>
              <a:spLocks/>
            </p:cNvSpPr>
            <p:nvPr/>
          </p:nvSpPr>
          <p:spPr bwMode="auto">
            <a:xfrm>
              <a:off x="1625" y="1623"/>
              <a:ext cx="48" cy="48"/>
            </a:xfrm>
            <a:custGeom>
              <a:avLst/>
              <a:gdLst>
                <a:gd name="T0" fmla="*/ 35 w 48"/>
                <a:gd name="T1" fmla="*/ 3 h 48"/>
                <a:gd name="T2" fmla="*/ 44 w 48"/>
                <a:gd name="T3" fmla="*/ 11 h 48"/>
                <a:gd name="T4" fmla="*/ 48 w 48"/>
                <a:gd name="T5" fmla="*/ 22 h 48"/>
                <a:gd name="T6" fmla="*/ 46 w 48"/>
                <a:gd name="T7" fmla="*/ 35 h 48"/>
                <a:gd name="T8" fmla="*/ 46 w 48"/>
                <a:gd name="T9" fmla="*/ 35 h 48"/>
                <a:gd name="T10" fmla="*/ 38 w 48"/>
                <a:gd name="T11" fmla="*/ 44 h 48"/>
                <a:gd name="T12" fmla="*/ 26 w 48"/>
                <a:gd name="T13" fmla="*/ 48 h 48"/>
                <a:gd name="T14" fmla="*/ 14 w 48"/>
                <a:gd name="T15" fmla="*/ 46 h 48"/>
                <a:gd name="T16" fmla="*/ 14 w 48"/>
                <a:gd name="T17" fmla="*/ 46 h 48"/>
                <a:gd name="T18" fmla="*/ 4 w 48"/>
                <a:gd name="T19" fmla="*/ 38 h 48"/>
                <a:gd name="T20" fmla="*/ 0 w 48"/>
                <a:gd name="T21" fmla="*/ 26 h 48"/>
                <a:gd name="T22" fmla="*/ 2 w 48"/>
                <a:gd name="T23" fmla="*/ 14 h 48"/>
                <a:gd name="T24" fmla="*/ 2 w 48"/>
                <a:gd name="T25" fmla="*/ 14 h 48"/>
                <a:gd name="T26" fmla="*/ 11 w 48"/>
                <a:gd name="T27" fmla="*/ 4 h 48"/>
                <a:gd name="T28" fmla="*/ 22 w 48"/>
                <a:gd name="T29" fmla="*/ 0 h 48"/>
                <a:gd name="T30" fmla="*/ 35 w 48"/>
                <a:gd name="T31" fmla="*/ 3 h 48"/>
                <a:gd name="T32" fmla="*/ 35 w 48"/>
                <a:gd name="T33" fmla="*/ 3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35" y="3"/>
                  </a:moveTo>
                  <a:lnTo>
                    <a:pt x="44" y="11"/>
                  </a:lnTo>
                  <a:lnTo>
                    <a:pt x="48" y="22"/>
                  </a:lnTo>
                  <a:lnTo>
                    <a:pt x="46" y="35"/>
                  </a:lnTo>
                  <a:lnTo>
                    <a:pt x="38" y="44"/>
                  </a:lnTo>
                  <a:lnTo>
                    <a:pt x="26" y="48"/>
                  </a:lnTo>
                  <a:lnTo>
                    <a:pt x="14" y="46"/>
                  </a:lnTo>
                  <a:lnTo>
                    <a:pt x="4" y="38"/>
                  </a:lnTo>
                  <a:lnTo>
                    <a:pt x="0" y="26"/>
                  </a:lnTo>
                  <a:lnTo>
                    <a:pt x="2" y="14"/>
                  </a:lnTo>
                  <a:lnTo>
                    <a:pt x="11" y="4"/>
                  </a:lnTo>
                  <a:lnTo>
                    <a:pt x="22" y="0"/>
                  </a:lnTo>
                  <a:lnTo>
                    <a:pt x="35" y="3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27" name="Freeform 435"/>
            <p:cNvSpPr>
              <a:spLocks/>
            </p:cNvSpPr>
            <p:nvPr/>
          </p:nvSpPr>
          <p:spPr bwMode="auto">
            <a:xfrm>
              <a:off x="1665" y="1650"/>
              <a:ext cx="48" cy="48"/>
            </a:xfrm>
            <a:custGeom>
              <a:avLst/>
              <a:gdLst>
                <a:gd name="T0" fmla="*/ 40 w 48"/>
                <a:gd name="T1" fmla="*/ 6 h 48"/>
                <a:gd name="T2" fmla="*/ 47 w 48"/>
                <a:gd name="T3" fmla="*/ 17 h 48"/>
                <a:gd name="T4" fmla="*/ 48 w 48"/>
                <a:gd name="T5" fmla="*/ 29 h 48"/>
                <a:gd name="T6" fmla="*/ 42 w 48"/>
                <a:gd name="T7" fmla="*/ 40 h 48"/>
                <a:gd name="T8" fmla="*/ 42 w 48"/>
                <a:gd name="T9" fmla="*/ 40 h 48"/>
                <a:gd name="T10" fmla="*/ 31 w 48"/>
                <a:gd name="T11" fmla="*/ 47 h 48"/>
                <a:gd name="T12" fmla="*/ 19 w 48"/>
                <a:gd name="T13" fmla="*/ 48 h 48"/>
                <a:gd name="T14" fmla="*/ 8 w 48"/>
                <a:gd name="T15" fmla="*/ 42 h 48"/>
                <a:gd name="T16" fmla="*/ 8 w 48"/>
                <a:gd name="T17" fmla="*/ 42 h 48"/>
                <a:gd name="T18" fmla="*/ 1 w 48"/>
                <a:gd name="T19" fmla="*/ 31 h 48"/>
                <a:gd name="T20" fmla="*/ 0 w 48"/>
                <a:gd name="T21" fmla="*/ 19 h 48"/>
                <a:gd name="T22" fmla="*/ 6 w 48"/>
                <a:gd name="T23" fmla="*/ 8 h 48"/>
                <a:gd name="T24" fmla="*/ 6 w 48"/>
                <a:gd name="T25" fmla="*/ 8 h 48"/>
                <a:gd name="T26" fmla="*/ 17 w 48"/>
                <a:gd name="T27" fmla="*/ 1 h 48"/>
                <a:gd name="T28" fmla="*/ 29 w 48"/>
                <a:gd name="T29" fmla="*/ 0 h 48"/>
                <a:gd name="T30" fmla="*/ 40 w 48"/>
                <a:gd name="T31" fmla="*/ 6 h 48"/>
                <a:gd name="T32" fmla="*/ 40 w 48"/>
                <a:gd name="T33" fmla="*/ 6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40" y="6"/>
                  </a:moveTo>
                  <a:lnTo>
                    <a:pt x="47" y="17"/>
                  </a:lnTo>
                  <a:lnTo>
                    <a:pt x="48" y="29"/>
                  </a:lnTo>
                  <a:lnTo>
                    <a:pt x="42" y="40"/>
                  </a:lnTo>
                  <a:lnTo>
                    <a:pt x="31" y="47"/>
                  </a:lnTo>
                  <a:lnTo>
                    <a:pt x="19" y="48"/>
                  </a:lnTo>
                  <a:lnTo>
                    <a:pt x="8" y="42"/>
                  </a:lnTo>
                  <a:lnTo>
                    <a:pt x="1" y="31"/>
                  </a:lnTo>
                  <a:lnTo>
                    <a:pt x="0" y="19"/>
                  </a:lnTo>
                  <a:lnTo>
                    <a:pt x="6" y="8"/>
                  </a:lnTo>
                  <a:lnTo>
                    <a:pt x="17" y="1"/>
                  </a:lnTo>
                  <a:lnTo>
                    <a:pt x="29" y="0"/>
                  </a:lnTo>
                  <a:lnTo>
                    <a:pt x="40" y="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28" name="Freeform 436"/>
            <p:cNvSpPr>
              <a:spLocks/>
            </p:cNvSpPr>
            <p:nvPr/>
          </p:nvSpPr>
          <p:spPr bwMode="auto">
            <a:xfrm>
              <a:off x="1712" y="1650"/>
              <a:ext cx="103" cy="76"/>
            </a:xfrm>
            <a:custGeom>
              <a:avLst/>
              <a:gdLst>
                <a:gd name="T0" fmla="*/ 72 w 103"/>
                <a:gd name="T1" fmla="*/ 50 h 76"/>
                <a:gd name="T2" fmla="*/ 60 w 103"/>
                <a:gd name="T3" fmla="*/ 55 h 76"/>
                <a:gd name="T4" fmla="*/ 47 w 103"/>
                <a:gd name="T5" fmla="*/ 63 h 76"/>
                <a:gd name="T6" fmla="*/ 8 w 103"/>
                <a:gd name="T7" fmla="*/ 76 h 76"/>
                <a:gd name="T8" fmla="*/ 6 w 103"/>
                <a:gd name="T9" fmla="*/ 76 h 76"/>
                <a:gd name="T10" fmla="*/ 1 w 103"/>
                <a:gd name="T11" fmla="*/ 73 h 76"/>
                <a:gd name="T12" fmla="*/ 0 w 103"/>
                <a:gd name="T13" fmla="*/ 71 h 76"/>
                <a:gd name="T14" fmla="*/ 1 w 103"/>
                <a:gd name="T15" fmla="*/ 65 h 76"/>
                <a:gd name="T16" fmla="*/ 13 w 103"/>
                <a:gd name="T17" fmla="*/ 50 h 76"/>
                <a:gd name="T18" fmla="*/ 47 w 103"/>
                <a:gd name="T19" fmla="*/ 23 h 76"/>
                <a:gd name="T20" fmla="*/ 56 w 103"/>
                <a:gd name="T21" fmla="*/ 18 h 76"/>
                <a:gd name="T22" fmla="*/ 69 w 103"/>
                <a:gd name="T23" fmla="*/ 8 h 76"/>
                <a:gd name="T24" fmla="*/ 71 w 103"/>
                <a:gd name="T25" fmla="*/ 5 h 76"/>
                <a:gd name="T26" fmla="*/ 76 w 103"/>
                <a:gd name="T27" fmla="*/ 1 h 76"/>
                <a:gd name="T28" fmla="*/ 80 w 103"/>
                <a:gd name="T29" fmla="*/ 0 h 76"/>
                <a:gd name="T30" fmla="*/ 86 w 103"/>
                <a:gd name="T31" fmla="*/ 3 h 76"/>
                <a:gd name="T32" fmla="*/ 87 w 103"/>
                <a:gd name="T33" fmla="*/ 7 h 76"/>
                <a:gd name="T34" fmla="*/ 84 w 103"/>
                <a:gd name="T35" fmla="*/ 13 h 76"/>
                <a:gd name="T36" fmla="*/ 82 w 103"/>
                <a:gd name="T37" fmla="*/ 14 h 76"/>
                <a:gd name="T38" fmla="*/ 78 w 103"/>
                <a:gd name="T39" fmla="*/ 18 h 76"/>
                <a:gd name="T40" fmla="*/ 71 w 103"/>
                <a:gd name="T41" fmla="*/ 24 h 76"/>
                <a:gd name="T42" fmla="*/ 52 w 103"/>
                <a:gd name="T43" fmla="*/ 35 h 76"/>
                <a:gd name="T44" fmla="*/ 44 w 103"/>
                <a:gd name="T45" fmla="*/ 40 h 76"/>
                <a:gd name="T46" fmla="*/ 26 w 103"/>
                <a:gd name="T47" fmla="*/ 57 h 76"/>
                <a:gd name="T48" fmla="*/ 36 w 103"/>
                <a:gd name="T49" fmla="*/ 53 h 76"/>
                <a:gd name="T50" fmla="*/ 51 w 103"/>
                <a:gd name="T51" fmla="*/ 45 h 76"/>
                <a:gd name="T52" fmla="*/ 59 w 103"/>
                <a:gd name="T53" fmla="*/ 40 h 76"/>
                <a:gd name="T54" fmla="*/ 76 w 103"/>
                <a:gd name="T55" fmla="*/ 35 h 76"/>
                <a:gd name="T56" fmla="*/ 82 w 103"/>
                <a:gd name="T57" fmla="*/ 34 h 76"/>
                <a:gd name="T58" fmla="*/ 92 w 103"/>
                <a:gd name="T59" fmla="*/ 30 h 76"/>
                <a:gd name="T60" fmla="*/ 96 w 103"/>
                <a:gd name="T61" fmla="*/ 29 h 76"/>
                <a:gd name="T62" fmla="*/ 102 w 103"/>
                <a:gd name="T63" fmla="*/ 32 h 76"/>
                <a:gd name="T64" fmla="*/ 103 w 103"/>
                <a:gd name="T65" fmla="*/ 35 h 76"/>
                <a:gd name="T66" fmla="*/ 100 w 103"/>
                <a:gd name="T67" fmla="*/ 41 h 76"/>
                <a:gd name="T68" fmla="*/ 93 w 103"/>
                <a:gd name="T69" fmla="*/ 45 h 76"/>
                <a:gd name="T70" fmla="*/ 79 w 103"/>
                <a:gd name="T71" fmla="*/ 49 h 7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03"/>
                <a:gd name="T109" fmla="*/ 0 h 76"/>
                <a:gd name="T110" fmla="*/ 103 w 103"/>
                <a:gd name="T111" fmla="*/ 76 h 7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03" h="76">
                  <a:moveTo>
                    <a:pt x="79" y="49"/>
                  </a:moveTo>
                  <a:lnTo>
                    <a:pt x="72" y="50"/>
                  </a:lnTo>
                  <a:lnTo>
                    <a:pt x="66" y="52"/>
                  </a:lnTo>
                  <a:lnTo>
                    <a:pt x="60" y="55"/>
                  </a:lnTo>
                  <a:lnTo>
                    <a:pt x="47" y="63"/>
                  </a:lnTo>
                  <a:lnTo>
                    <a:pt x="31" y="70"/>
                  </a:lnTo>
                  <a:lnTo>
                    <a:pt x="8" y="76"/>
                  </a:lnTo>
                  <a:lnTo>
                    <a:pt x="6" y="76"/>
                  </a:lnTo>
                  <a:lnTo>
                    <a:pt x="3" y="75"/>
                  </a:lnTo>
                  <a:lnTo>
                    <a:pt x="1" y="73"/>
                  </a:lnTo>
                  <a:lnTo>
                    <a:pt x="0" y="71"/>
                  </a:lnTo>
                  <a:lnTo>
                    <a:pt x="0" y="68"/>
                  </a:lnTo>
                  <a:lnTo>
                    <a:pt x="1" y="65"/>
                  </a:lnTo>
                  <a:lnTo>
                    <a:pt x="13" y="50"/>
                  </a:lnTo>
                  <a:lnTo>
                    <a:pt x="29" y="34"/>
                  </a:lnTo>
                  <a:lnTo>
                    <a:pt x="47" y="23"/>
                  </a:lnTo>
                  <a:lnTo>
                    <a:pt x="56" y="18"/>
                  </a:lnTo>
                  <a:lnTo>
                    <a:pt x="63" y="13"/>
                  </a:lnTo>
                  <a:lnTo>
                    <a:pt x="69" y="8"/>
                  </a:lnTo>
                  <a:lnTo>
                    <a:pt x="71" y="5"/>
                  </a:lnTo>
                  <a:lnTo>
                    <a:pt x="74" y="2"/>
                  </a:lnTo>
                  <a:lnTo>
                    <a:pt x="76" y="1"/>
                  </a:lnTo>
                  <a:lnTo>
                    <a:pt x="80" y="0"/>
                  </a:lnTo>
                  <a:lnTo>
                    <a:pt x="83" y="0"/>
                  </a:lnTo>
                  <a:lnTo>
                    <a:pt x="86" y="3"/>
                  </a:lnTo>
                  <a:lnTo>
                    <a:pt x="87" y="7"/>
                  </a:lnTo>
                  <a:lnTo>
                    <a:pt x="86" y="10"/>
                  </a:lnTo>
                  <a:lnTo>
                    <a:pt x="84" y="13"/>
                  </a:lnTo>
                  <a:lnTo>
                    <a:pt x="82" y="14"/>
                  </a:lnTo>
                  <a:lnTo>
                    <a:pt x="80" y="16"/>
                  </a:lnTo>
                  <a:lnTo>
                    <a:pt x="78" y="18"/>
                  </a:lnTo>
                  <a:lnTo>
                    <a:pt x="71" y="24"/>
                  </a:lnTo>
                  <a:lnTo>
                    <a:pt x="63" y="30"/>
                  </a:lnTo>
                  <a:lnTo>
                    <a:pt x="52" y="35"/>
                  </a:lnTo>
                  <a:lnTo>
                    <a:pt x="44" y="40"/>
                  </a:lnTo>
                  <a:lnTo>
                    <a:pt x="35" y="48"/>
                  </a:lnTo>
                  <a:lnTo>
                    <a:pt x="26" y="57"/>
                  </a:lnTo>
                  <a:lnTo>
                    <a:pt x="36" y="53"/>
                  </a:lnTo>
                  <a:lnTo>
                    <a:pt x="44" y="49"/>
                  </a:lnTo>
                  <a:lnTo>
                    <a:pt x="51" y="45"/>
                  </a:lnTo>
                  <a:lnTo>
                    <a:pt x="59" y="40"/>
                  </a:lnTo>
                  <a:lnTo>
                    <a:pt x="67" y="37"/>
                  </a:lnTo>
                  <a:lnTo>
                    <a:pt x="76" y="35"/>
                  </a:lnTo>
                  <a:lnTo>
                    <a:pt x="82" y="34"/>
                  </a:lnTo>
                  <a:lnTo>
                    <a:pt x="87" y="32"/>
                  </a:lnTo>
                  <a:lnTo>
                    <a:pt x="92" y="30"/>
                  </a:lnTo>
                  <a:lnTo>
                    <a:pt x="96" y="29"/>
                  </a:lnTo>
                  <a:lnTo>
                    <a:pt x="99" y="30"/>
                  </a:lnTo>
                  <a:lnTo>
                    <a:pt x="102" y="32"/>
                  </a:lnTo>
                  <a:lnTo>
                    <a:pt x="103" y="35"/>
                  </a:lnTo>
                  <a:lnTo>
                    <a:pt x="102" y="39"/>
                  </a:lnTo>
                  <a:lnTo>
                    <a:pt x="100" y="41"/>
                  </a:lnTo>
                  <a:lnTo>
                    <a:pt x="93" y="45"/>
                  </a:lnTo>
                  <a:lnTo>
                    <a:pt x="86" y="47"/>
                  </a:lnTo>
                  <a:lnTo>
                    <a:pt x="79" y="4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29" name="Freeform 437"/>
            <p:cNvSpPr>
              <a:spLocks/>
            </p:cNvSpPr>
            <p:nvPr/>
          </p:nvSpPr>
          <p:spPr bwMode="auto">
            <a:xfrm>
              <a:off x="1695" y="1687"/>
              <a:ext cx="49" cy="48"/>
            </a:xfrm>
            <a:custGeom>
              <a:avLst/>
              <a:gdLst>
                <a:gd name="T0" fmla="*/ 45 w 49"/>
                <a:gd name="T1" fmla="*/ 12 h 48"/>
                <a:gd name="T2" fmla="*/ 49 w 49"/>
                <a:gd name="T3" fmla="*/ 24 h 48"/>
                <a:gd name="T4" fmla="*/ 46 w 49"/>
                <a:gd name="T5" fmla="*/ 36 h 48"/>
                <a:gd name="T6" fmla="*/ 37 w 49"/>
                <a:gd name="T7" fmla="*/ 45 h 48"/>
                <a:gd name="T8" fmla="*/ 37 w 49"/>
                <a:gd name="T9" fmla="*/ 45 h 48"/>
                <a:gd name="T10" fmla="*/ 24 w 49"/>
                <a:gd name="T11" fmla="*/ 48 h 48"/>
                <a:gd name="T12" fmla="*/ 13 w 49"/>
                <a:gd name="T13" fmla="*/ 45 h 48"/>
                <a:gd name="T14" fmla="*/ 4 w 49"/>
                <a:gd name="T15" fmla="*/ 36 h 48"/>
                <a:gd name="T16" fmla="*/ 4 w 49"/>
                <a:gd name="T17" fmla="*/ 36 h 48"/>
                <a:gd name="T18" fmla="*/ 0 w 49"/>
                <a:gd name="T19" fmla="*/ 24 h 48"/>
                <a:gd name="T20" fmla="*/ 3 w 49"/>
                <a:gd name="T21" fmla="*/ 13 h 48"/>
                <a:gd name="T22" fmla="*/ 12 w 49"/>
                <a:gd name="T23" fmla="*/ 3 h 48"/>
                <a:gd name="T24" fmla="*/ 12 w 49"/>
                <a:gd name="T25" fmla="*/ 3 h 48"/>
                <a:gd name="T26" fmla="*/ 24 w 49"/>
                <a:gd name="T27" fmla="*/ 0 h 48"/>
                <a:gd name="T28" fmla="*/ 36 w 49"/>
                <a:gd name="T29" fmla="*/ 3 h 48"/>
                <a:gd name="T30" fmla="*/ 45 w 49"/>
                <a:gd name="T31" fmla="*/ 12 h 48"/>
                <a:gd name="T32" fmla="*/ 45 w 49"/>
                <a:gd name="T33" fmla="*/ 12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45" y="12"/>
                  </a:moveTo>
                  <a:lnTo>
                    <a:pt x="49" y="24"/>
                  </a:lnTo>
                  <a:lnTo>
                    <a:pt x="46" y="36"/>
                  </a:lnTo>
                  <a:lnTo>
                    <a:pt x="37" y="45"/>
                  </a:lnTo>
                  <a:lnTo>
                    <a:pt x="24" y="48"/>
                  </a:lnTo>
                  <a:lnTo>
                    <a:pt x="13" y="45"/>
                  </a:lnTo>
                  <a:lnTo>
                    <a:pt x="4" y="36"/>
                  </a:lnTo>
                  <a:lnTo>
                    <a:pt x="0" y="24"/>
                  </a:lnTo>
                  <a:lnTo>
                    <a:pt x="3" y="13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6" y="3"/>
                  </a:lnTo>
                  <a:lnTo>
                    <a:pt x="45" y="12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30" name="Freeform 438"/>
            <p:cNvSpPr>
              <a:spLocks/>
            </p:cNvSpPr>
            <p:nvPr/>
          </p:nvSpPr>
          <p:spPr bwMode="auto">
            <a:xfrm>
              <a:off x="1740" y="1719"/>
              <a:ext cx="87" cy="36"/>
            </a:xfrm>
            <a:custGeom>
              <a:avLst/>
              <a:gdLst>
                <a:gd name="T0" fmla="*/ 83 w 87"/>
                <a:gd name="T1" fmla="*/ 14 h 36"/>
                <a:gd name="T2" fmla="*/ 71 w 87"/>
                <a:gd name="T3" fmla="*/ 17 h 36"/>
                <a:gd name="T4" fmla="*/ 59 w 87"/>
                <a:gd name="T5" fmla="*/ 21 h 36"/>
                <a:gd name="T6" fmla="*/ 47 w 87"/>
                <a:gd name="T7" fmla="*/ 26 h 36"/>
                <a:gd name="T8" fmla="*/ 47 w 87"/>
                <a:gd name="T9" fmla="*/ 26 h 36"/>
                <a:gd name="T10" fmla="*/ 35 w 87"/>
                <a:gd name="T11" fmla="*/ 31 h 36"/>
                <a:gd name="T12" fmla="*/ 21 w 87"/>
                <a:gd name="T13" fmla="*/ 34 h 36"/>
                <a:gd name="T14" fmla="*/ 8 w 87"/>
                <a:gd name="T15" fmla="*/ 36 h 36"/>
                <a:gd name="T16" fmla="*/ 8 w 87"/>
                <a:gd name="T17" fmla="*/ 36 h 36"/>
                <a:gd name="T18" fmla="*/ 4 w 87"/>
                <a:gd name="T19" fmla="*/ 36 h 36"/>
                <a:gd name="T20" fmla="*/ 1 w 87"/>
                <a:gd name="T21" fmla="*/ 34 h 36"/>
                <a:gd name="T22" fmla="*/ 0 w 87"/>
                <a:gd name="T23" fmla="*/ 31 h 36"/>
                <a:gd name="T24" fmla="*/ 0 w 87"/>
                <a:gd name="T25" fmla="*/ 31 h 36"/>
                <a:gd name="T26" fmla="*/ 0 w 87"/>
                <a:gd name="T27" fmla="*/ 27 h 36"/>
                <a:gd name="T28" fmla="*/ 2 w 87"/>
                <a:gd name="T29" fmla="*/ 24 h 36"/>
                <a:gd name="T30" fmla="*/ 5 w 87"/>
                <a:gd name="T31" fmla="*/ 23 h 36"/>
                <a:gd name="T32" fmla="*/ 5 w 87"/>
                <a:gd name="T33" fmla="*/ 23 h 36"/>
                <a:gd name="T34" fmla="*/ 24 w 87"/>
                <a:gd name="T35" fmla="*/ 19 h 36"/>
                <a:gd name="T36" fmla="*/ 43 w 87"/>
                <a:gd name="T37" fmla="*/ 13 h 36"/>
                <a:gd name="T38" fmla="*/ 60 w 87"/>
                <a:gd name="T39" fmla="*/ 5 h 36"/>
                <a:gd name="T40" fmla="*/ 60 w 87"/>
                <a:gd name="T41" fmla="*/ 5 h 36"/>
                <a:gd name="T42" fmla="*/ 66 w 87"/>
                <a:gd name="T43" fmla="*/ 3 h 36"/>
                <a:gd name="T44" fmla="*/ 72 w 87"/>
                <a:gd name="T45" fmla="*/ 1 h 36"/>
                <a:gd name="T46" fmla="*/ 78 w 87"/>
                <a:gd name="T47" fmla="*/ 0 h 36"/>
                <a:gd name="T48" fmla="*/ 78 w 87"/>
                <a:gd name="T49" fmla="*/ 0 h 36"/>
                <a:gd name="T50" fmla="*/ 82 w 87"/>
                <a:gd name="T51" fmla="*/ 0 h 36"/>
                <a:gd name="T52" fmla="*/ 85 w 87"/>
                <a:gd name="T53" fmla="*/ 1 h 36"/>
                <a:gd name="T54" fmla="*/ 87 w 87"/>
                <a:gd name="T55" fmla="*/ 4 h 36"/>
                <a:gd name="T56" fmla="*/ 87 w 87"/>
                <a:gd name="T57" fmla="*/ 4 h 36"/>
                <a:gd name="T58" fmla="*/ 87 w 87"/>
                <a:gd name="T59" fmla="*/ 8 h 36"/>
                <a:gd name="T60" fmla="*/ 86 w 87"/>
                <a:gd name="T61" fmla="*/ 11 h 36"/>
                <a:gd name="T62" fmla="*/ 83 w 87"/>
                <a:gd name="T63" fmla="*/ 14 h 36"/>
                <a:gd name="T64" fmla="*/ 83 w 87"/>
                <a:gd name="T65" fmla="*/ 14 h 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7"/>
                <a:gd name="T100" fmla="*/ 0 h 36"/>
                <a:gd name="T101" fmla="*/ 87 w 87"/>
                <a:gd name="T102" fmla="*/ 36 h 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7" h="36">
                  <a:moveTo>
                    <a:pt x="83" y="14"/>
                  </a:moveTo>
                  <a:lnTo>
                    <a:pt x="71" y="17"/>
                  </a:lnTo>
                  <a:lnTo>
                    <a:pt x="59" y="21"/>
                  </a:lnTo>
                  <a:lnTo>
                    <a:pt x="47" y="26"/>
                  </a:lnTo>
                  <a:lnTo>
                    <a:pt x="35" y="31"/>
                  </a:lnTo>
                  <a:lnTo>
                    <a:pt x="21" y="34"/>
                  </a:lnTo>
                  <a:lnTo>
                    <a:pt x="8" y="36"/>
                  </a:lnTo>
                  <a:lnTo>
                    <a:pt x="4" y="36"/>
                  </a:lnTo>
                  <a:lnTo>
                    <a:pt x="1" y="34"/>
                  </a:lnTo>
                  <a:lnTo>
                    <a:pt x="0" y="31"/>
                  </a:lnTo>
                  <a:lnTo>
                    <a:pt x="0" y="27"/>
                  </a:lnTo>
                  <a:lnTo>
                    <a:pt x="2" y="24"/>
                  </a:lnTo>
                  <a:lnTo>
                    <a:pt x="5" y="23"/>
                  </a:lnTo>
                  <a:lnTo>
                    <a:pt x="24" y="19"/>
                  </a:lnTo>
                  <a:lnTo>
                    <a:pt x="43" y="13"/>
                  </a:lnTo>
                  <a:lnTo>
                    <a:pt x="60" y="5"/>
                  </a:lnTo>
                  <a:lnTo>
                    <a:pt x="66" y="3"/>
                  </a:lnTo>
                  <a:lnTo>
                    <a:pt x="72" y="1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85" y="1"/>
                  </a:lnTo>
                  <a:lnTo>
                    <a:pt x="87" y="4"/>
                  </a:lnTo>
                  <a:lnTo>
                    <a:pt x="87" y="8"/>
                  </a:lnTo>
                  <a:lnTo>
                    <a:pt x="86" y="11"/>
                  </a:lnTo>
                  <a:lnTo>
                    <a:pt x="83" y="1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31" name="Freeform 439"/>
            <p:cNvSpPr>
              <a:spLocks/>
            </p:cNvSpPr>
            <p:nvPr/>
          </p:nvSpPr>
          <p:spPr bwMode="auto">
            <a:xfrm>
              <a:off x="1741" y="1743"/>
              <a:ext cx="92" cy="25"/>
            </a:xfrm>
            <a:custGeom>
              <a:avLst/>
              <a:gdLst>
                <a:gd name="T0" fmla="*/ 4 w 92"/>
                <a:gd name="T1" fmla="*/ 12 h 25"/>
                <a:gd name="T2" fmla="*/ 14 w 92"/>
                <a:gd name="T3" fmla="*/ 9 h 25"/>
                <a:gd name="T4" fmla="*/ 23 w 92"/>
                <a:gd name="T5" fmla="*/ 8 h 25"/>
                <a:gd name="T6" fmla="*/ 33 w 92"/>
                <a:gd name="T7" fmla="*/ 10 h 25"/>
                <a:gd name="T8" fmla="*/ 33 w 92"/>
                <a:gd name="T9" fmla="*/ 10 h 25"/>
                <a:gd name="T10" fmla="*/ 50 w 92"/>
                <a:gd name="T11" fmla="*/ 10 h 25"/>
                <a:gd name="T12" fmla="*/ 66 w 92"/>
                <a:gd name="T13" fmla="*/ 6 h 25"/>
                <a:gd name="T14" fmla="*/ 82 w 92"/>
                <a:gd name="T15" fmla="*/ 1 h 25"/>
                <a:gd name="T16" fmla="*/ 82 w 92"/>
                <a:gd name="T17" fmla="*/ 1 h 25"/>
                <a:gd name="T18" fmla="*/ 86 w 92"/>
                <a:gd name="T19" fmla="*/ 0 h 25"/>
                <a:gd name="T20" fmla="*/ 89 w 92"/>
                <a:gd name="T21" fmla="*/ 1 h 25"/>
                <a:gd name="T22" fmla="*/ 91 w 92"/>
                <a:gd name="T23" fmla="*/ 4 h 25"/>
                <a:gd name="T24" fmla="*/ 91 w 92"/>
                <a:gd name="T25" fmla="*/ 4 h 25"/>
                <a:gd name="T26" fmla="*/ 92 w 92"/>
                <a:gd name="T27" fmla="*/ 7 h 25"/>
                <a:gd name="T28" fmla="*/ 91 w 92"/>
                <a:gd name="T29" fmla="*/ 11 h 25"/>
                <a:gd name="T30" fmla="*/ 89 w 92"/>
                <a:gd name="T31" fmla="*/ 13 h 25"/>
                <a:gd name="T32" fmla="*/ 89 w 92"/>
                <a:gd name="T33" fmla="*/ 13 h 25"/>
                <a:gd name="T34" fmla="*/ 78 w 92"/>
                <a:gd name="T35" fmla="*/ 17 h 25"/>
                <a:gd name="T36" fmla="*/ 67 w 92"/>
                <a:gd name="T37" fmla="*/ 20 h 25"/>
                <a:gd name="T38" fmla="*/ 55 w 92"/>
                <a:gd name="T39" fmla="*/ 23 h 25"/>
                <a:gd name="T40" fmla="*/ 55 w 92"/>
                <a:gd name="T41" fmla="*/ 23 h 25"/>
                <a:gd name="T42" fmla="*/ 44 w 92"/>
                <a:gd name="T43" fmla="*/ 25 h 25"/>
                <a:gd name="T44" fmla="*/ 34 w 92"/>
                <a:gd name="T45" fmla="*/ 24 h 25"/>
                <a:gd name="T46" fmla="*/ 23 w 92"/>
                <a:gd name="T47" fmla="*/ 21 h 25"/>
                <a:gd name="T48" fmla="*/ 23 w 92"/>
                <a:gd name="T49" fmla="*/ 21 h 25"/>
                <a:gd name="T50" fmla="*/ 18 w 92"/>
                <a:gd name="T51" fmla="*/ 22 h 25"/>
                <a:gd name="T52" fmla="*/ 14 w 92"/>
                <a:gd name="T53" fmla="*/ 23 h 25"/>
                <a:gd name="T54" fmla="*/ 9 w 92"/>
                <a:gd name="T55" fmla="*/ 25 h 25"/>
                <a:gd name="T56" fmla="*/ 9 w 92"/>
                <a:gd name="T57" fmla="*/ 25 h 25"/>
                <a:gd name="T58" fmla="*/ 6 w 92"/>
                <a:gd name="T59" fmla="*/ 25 h 25"/>
                <a:gd name="T60" fmla="*/ 3 w 92"/>
                <a:gd name="T61" fmla="*/ 24 h 25"/>
                <a:gd name="T62" fmla="*/ 0 w 92"/>
                <a:gd name="T63" fmla="*/ 21 h 25"/>
                <a:gd name="T64" fmla="*/ 0 w 92"/>
                <a:gd name="T65" fmla="*/ 21 h 25"/>
                <a:gd name="T66" fmla="*/ 0 w 92"/>
                <a:gd name="T67" fmla="*/ 18 h 25"/>
                <a:gd name="T68" fmla="*/ 1 w 92"/>
                <a:gd name="T69" fmla="*/ 14 h 25"/>
                <a:gd name="T70" fmla="*/ 4 w 92"/>
                <a:gd name="T71" fmla="*/ 12 h 25"/>
                <a:gd name="T72" fmla="*/ 4 w 92"/>
                <a:gd name="T73" fmla="*/ 12 h 2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92"/>
                <a:gd name="T112" fmla="*/ 0 h 25"/>
                <a:gd name="T113" fmla="*/ 92 w 92"/>
                <a:gd name="T114" fmla="*/ 25 h 2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92" h="25">
                  <a:moveTo>
                    <a:pt x="4" y="12"/>
                  </a:moveTo>
                  <a:lnTo>
                    <a:pt x="14" y="9"/>
                  </a:lnTo>
                  <a:lnTo>
                    <a:pt x="23" y="8"/>
                  </a:lnTo>
                  <a:lnTo>
                    <a:pt x="33" y="10"/>
                  </a:lnTo>
                  <a:lnTo>
                    <a:pt x="50" y="10"/>
                  </a:lnTo>
                  <a:lnTo>
                    <a:pt x="66" y="6"/>
                  </a:lnTo>
                  <a:lnTo>
                    <a:pt x="82" y="1"/>
                  </a:lnTo>
                  <a:lnTo>
                    <a:pt x="86" y="0"/>
                  </a:lnTo>
                  <a:lnTo>
                    <a:pt x="89" y="1"/>
                  </a:lnTo>
                  <a:lnTo>
                    <a:pt x="91" y="4"/>
                  </a:lnTo>
                  <a:lnTo>
                    <a:pt x="92" y="7"/>
                  </a:lnTo>
                  <a:lnTo>
                    <a:pt x="91" y="11"/>
                  </a:lnTo>
                  <a:lnTo>
                    <a:pt x="89" y="13"/>
                  </a:lnTo>
                  <a:lnTo>
                    <a:pt x="78" y="17"/>
                  </a:lnTo>
                  <a:lnTo>
                    <a:pt x="67" y="20"/>
                  </a:lnTo>
                  <a:lnTo>
                    <a:pt x="55" y="23"/>
                  </a:lnTo>
                  <a:lnTo>
                    <a:pt x="44" y="25"/>
                  </a:lnTo>
                  <a:lnTo>
                    <a:pt x="34" y="24"/>
                  </a:lnTo>
                  <a:lnTo>
                    <a:pt x="23" y="21"/>
                  </a:lnTo>
                  <a:lnTo>
                    <a:pt x="18" y="22"/>
                  </a:lnTo>
                  <a:lnTo>
                    <a:pt x="14" y="23"/>
                  </a:lnTo>
                  <a:lnTo>
                    <a:pt x="9" y="25"/>
                  </a:lnTo>
                  <a:lnTo>
                    <a:pt x="6" y="25"/>
                  </a:lnTo>
                  <a:lnTo>
                    <a:pt x="3" y="24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1" y="14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32" name="Freeform 440"/>
            <p:cNvSpPr>
              <a:spLocks/>
            </p:cNvSpPr>
            <p:nvPr/>
          </p:nvSpPr>
          <p:spPr bwMode="auto">
            <a:xfrm>
              <a:off x="1713" y="1732"/>
              <a:ext cx="47" cy="47"/>
            </a:xfrm>
            <a:custGeom>
              <a:avLst/>
              <a:gdLst>
                <a:gd name="T0" fmla="*/ 47 w 47"/>
                <a:gd name="T1" fmla="*/ 18 h 47"/>
                <a:gd name="T2" fmla="*/ 47 w 47"/>
                <a:gd name="T3" fmla="*/ 31 h 47"/>
                <a:gd name="T4" fmla="*/ 40 w 47"/>
                <a:gd name="T5" fmla="*/ 41 h 47"/>
                <a:gd name="T6" fmla="*/ 29 w 47"/>
                <a:gd name="T7" fmla="*/ 47 h 47"/>
                <a:gd name="T8" fmla="*/ 29 w 47"/>
                <a:gd name="T9" fmla="*/ 47 h 47"/>
                <a:gd name="T10" fmla="*/ 17 w 47"/>
                <a:gd name="T11" fmla="*/ 47 h 47"/>
                <a:gd name="T12" fmla="*/ 6 w 47"/>
                <a:gd name="T13" fmla="*/ 40 h 47"/>
                <a:gd name="T14" fmla="*/ 0 w 47"/>
                <a:gd name="T15" fmla="*/ 28 h 47"/>
                <a:gd name="T16" fmla="*/ 0 w 47"/>
                <a:gd name="T17" fmla="*/ 28 h 47"/>
                <a:gd name="T18" fmla="*/ 1 w 47"/>
                <a:gd name="T19" fmla="*/ 16 h 47"/>
                <a:gd name="T20" fmla="*/ 7 w 47"/>
                <a:gd name="T21" fmla="*/ 6 h 47"/>
                <a:gd name="T22" fmla="*/ 19 w 47"/>
                <a:gd name="T23" fmla="*/ 0 h 47"/>
                <a:gd name="T24" fmla="*/ 19 w 47"/>
                <a:gd name="T25" fmla="*/ 0 h 47"/>
                <a:gd name="T26" fmla="*/ 31 w 47"/>
                <a:gd name="T27" fmla="*/ 1 h 47"/>
                <a:gd name="T28" fmla="*/ 42 w 47"/>
                <a:gd name="T29" fmla="*/ 7 h 47"/>
                <a:gd name="T30" fmla="*/ 47 w 47"/>
                <a:gd name="T31" fmla="*/ 18 h 47"/>
                <a:gd name="T32" fmla="*/ 47 w 47"/>
                <a:gd name="T33" fmla="*/ 18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47" y="18"/>
                  </a:moveTo>
                  <a:lnTo>
                    <a:pt x="47" y="31"/>
                  </a:lnTo>
                  <a:lnTo>
                    <a:pt x="40" y="41"/>
                  </a:lnTo>
                  <a:lnTo>
                    <a:pt x="29" y="47"/>
                  </a:lnTo>
                  <a:lnTo>
                    <a:pt x="17" y="47"/>
                  </a:lnTo>
                  <a:lnTo>
                    <a:pt x="6" y="40"/>
                  </a:lnTo>
                  <a:lnTo>
                    <a:pt x="0" y="28"/>
                  </a:lnTo>
                  <a:lnTo>
                    <a:pt x="1" y="16"/>
                  </a:lnTo>
                  <a:lnTo>
                    <a:pt x="7" y="6"/>
                  </a:lnTo>
                  <a:lnTo>
                    <a:pt x="19" y="0"/>
                  </a:lnTo>
                  <a:lnTo>
                    <a:pt x="31" y="1"/>
                  </a:lnTo>
                  <a:lnTo>
                    <a:pt x="42" y="7"/>
                  </a:lnTo>
                  <a:lnTo>
                    <a:pt x="47" y="1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33" name="Freeform 441"/>
            <p:cNvSpPr>
              <a:spLocks/>
            </p:cNvSpPr>
            <p:nvPr/>
          </p:nvSpPr>
          <p:spPr bwMode="auto">
            <a:xfrm>
              <a:off x="1745" y="1795"/>
              <a:ext cx="92" cy="19"/>
            </a:xfrm>
            <a:custGeom>
              <a:avLst/>
              <a:gdLst>
                <a:gd name="T0" fmla="*/ 8 w 92"/>
                <a:gd name="T1" fmla="*/ 0 h 19"/>
                <a:gd name="T2" fmla="*/ 15 w 92"/>
                <a:gd name="T3" fmla="*/ 3 h 19"/>
                <a:gd name="T4" fmla="*/ 23 w 92"/>
                <a:gd name="T5" fmla="*/ 4 h 19"/>
                <a:gd name="T6" fmla="*/ 31 w 92"/>
                <a:gd name="T7" fmla="*/ 4 h 19"/>
                <a:gd name="T8" fmla="*/ 31 w 92"/>
                <a:gd name="T9" fmla="*/ 4 h 19"/>
                <a:gd name="T10" fmla="*/ 50 w 92"/>
                <a:gd name="T11" fmla="*/ 2 h 19"/>
                <a:gd name="T12" fmla="*/ 68 w 92"/>
                <a:gd name="T13" fmla="*/ 3 h 19"/>
                <a:gd name="T14" fmla="*/ 87 w 92"/>
                <a:gd name="T15" fmla="*/ 5 h 19"/>
                <a:gd name="T16" fmla="*/ 87 w 92"/>
                <a:gd name="T17" fmla="*/ 5 h 19"/>
                <a:gd name="T18" fmla="*/ 90 w 92"/>
                <a:gd name="T19" fmla="*/ 7 h 19"/>
                <a:gd name="T20" fmla="*/ 92 w 92"/>
                <a:gd name="T21" fmla="*/ 10 h 19"/>
                <a:gd name="T22" fmla="*/ 92 w 92"/>
                <a:gd name="T23" fmla="*/ 14 h 19"/>
                <a:gd name="T24" fmla="*/ 92 w 92"/>
                <a:gd name="T25" fmla="*/ 14 h 19"/>
                <a:gd name="T26" fmla="*/ 90 w 92"/>
                <a:gd name="T27" fmla="*/ 17 h 19"/>
                <a:gd name="T28" fmla="*/ 87 w 92"/>
                <a:gd name="T29" fmla="*/ 19 h 19"/>
                <a:gd name="T30" fmla="*/ 83 w 92"/>
                <a:gd name="T31" fmla="*/ 19 h 19"/>
                <a:gd name="T32" fmla="*/ 83 w 92"/>
                <a:gd name="T33" fmla="*/ 19 h 19"/>
                <a:gd name="T34" fmla="*/ 65 w 92"/>
                <a:gd name="T35" fmla="*/ 17 h 19"/>
                <a:gd name="T36" fmla="*/ 47 w 92"/>
                <a:gd name="T37" fmla="*/ 17 h 19"/>
                <a:gd name="T38" fmla="*/ 29 w 92"/>
                <a:gd name="T39" fmla="*/ 18 h 19"/>
                <a:gd name="T40" fmla="*/ 29 w 92"/>
                <a:gd name="T41" fmla="*/ 18 h 19"/>
                <a:gd name="T42" fmla="*/ 21 w 92"/>
                <a:gd name="T43" fmla="*/ 18 h 19"/>
                <a:gd name="T44" fmla="*/ 12 w 92"/>
                <a:gd name="T45" fmla="*/ 16 h 19"/>
                <a:gd name="T46" fmla="*/ 4 w 92"/>
                <a:gd name="T47" fmla="*/ 14 h 19"/>
                <a:gd name="T48" fmla="*/ 4 w 92"/>
                <a:gd name="T49" fmla="*/ 14 h 19"/>
                <a:gd name="T50" fmla="*/ 1 w 92"/>
                <a:gd name="T51" fmla="*/ 12 h 19"/>
                <a:gd name="T52" fmla="*/ 0 w 92"/>
                <a:gd name="T53" fmla="*/ 9 h 19"/>
                <a:gd name="T54" fmla="*/ 0 w 92"/>
                <a:gd name="T55" fmla="*/ 5 h 19"/>
                <a:gd name="T56" fmla="*/ 0 w 92"/>
                <a:gd name="T57" fmla="*/ 5 h 19"/>
                <a:gd name="T58" fmla="*/ 1 w 92"/>
                <a:gd name="T59" fmla="*/ 2 h 19"/>
                <a:gd name="T60" fmla="*/ 4 w 92"/>
                <a:gd name="T61" fmla="*/ 0 h 19"/>
                <a:gd name="T62" fmla="*/ 8 w 92"/>
                <a:gd name="T63" fmla="*/ 0 h 19"/>
                <a:gd name="T64" fmla="*/ 8 w 92"/>
                <a:gd name="T65" fmla="*/ 0 h 1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2"/>
                <a:gd name="T100" fmla="*/ 0 h 19"/>
                <a:gd name="T101" fmla="*/ 92 w 92"/>
                <a:gd name="T102" fmla="*/ 19 h 1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2" h="19">
                  <a:moveTo>
                    <a:pt x="8" y="0"/>
                  </a:moveTo>
                  <a:lnTo>
                    <a:pt x="15" y="3"/>
                  </a:lnTo>
                  <a:lnTo>
                    <a:pt x="23" y="4"/>
                  </a:lnTo>
                  <a:lnTo>
                    <a:pt x="31" y="4"/>
                  </a:lnTo>
                  <a:lnTo>
                    <a:pt x="50" y="2"/>
                  </a:lnTo>
                  <a:lnTo>
                    <a:pt x="68" y="3"/>
                  </a:lnTo>
                  <a:lnTo>
                    <a:pt x="87" y="5"/>
                  </a:lnTo>
                  <a:lnTo>
                    <a:pt x="90" y="7"/>
                  </a:lnTo>
                  <a:lnTo>
                    <a:pt x="92" y="10"/>
                  </a:lnTo>
                  <a:lnTo>
                    <a:pt x="92" y="14"/>
                  </a:lnTo>
                  <a:lnTo>
                    <a:pt x="90" y="17"/>
                  </a:lnTo>
                  <a:lnTo>
                    <a:pt x="87" y="19"/>
                  </a:lnTo>
                  <a:lnTo>
                    <a:pt x="83" y="19"/>
                  </a:lnTo>
                  <a:lnTo>
                    <a:pt x="65" y="17"/>
                  </a:lnTo>
                  <a:lnTo>
                    <a:pt x="47" y="17"/>
                  </a:lnTo>
                  <a:lnTo>
                    <a:pt x="29" y="18"/>
                  </a:lnTo>
                  <a:lnTo>
                    <a:pt x="21" y="18"/>
                  </a:lnTo>
                  <a:lnTo>
                    <a:pt x="12" y="16"/>
                  </a:lnTo>
                  <a:lnTo>
                    <a:pt x="4" y="14"/>
                  </a:lnTo>
                  <a:lnTo>
                    <a:pt x="1" y="12"/>
                  </a:lnTo>
                  <a:lnTo>
                    <a:pt x="0" y="9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34" name="Freeform 442"/>
            <p:cNvSpPr>
              <a:spLocks/>
            </p:cNvSpPr>
            <p:nvPr/>
          </p:nvSpPr>
          <p:spPr bwMode="auto">
            <a:xfrm>
              <a:off x="1742" y="1804"/>
              <a:ext cx="91" cy="34"/>
            </a:xfrm>
            <a:custGeom>
              <a:avLst/>
              <a:gdLst>
                <a:gd name="T0" fmla="*/ 11 w 91"/>
                <a:gd name="T1" fmla="*/ 1 h 34"/>
                <a:gd name="T2" fmla="*/ 27 w 91"/>
                <a:gd name="T3" fmla="*/ 9 h 34"/>
                <a:gd name="T4" fmla="*/ 42 w 91"/>
                <a:gd name="T5" fmla="*/ 14 h 34"/>
                <a:gd name="T6" fmla="*/ 58 w 91"/>
                <a:gd name="T7" fmla="*/ 19 h 34"/>
                <a:gd name="T8" fmla="*/ 58 w 91"/>
                <a:gd name="T9" fmla="*/ 19 h 34"/>
                <a:gd name="T10" fmla="*/ 67 w 91"/>
                <a:gd name="T11" fmla="*/ 20 h 34"/>
                <a:gd name="T12" fmla="*/ 75 w 91"/>
                <a:gd name="T13" fmla="*/ 19 h 34"/>
                <a:gd name="T14" fmla="*/ 83 w 91"/>
                <a:gd name="T15" fmla="*/ 17 h 34"/>
                <a:gd name="T16" fmla="*/ 83 w 91"/>
                <a:gd name="T17" fmla="*/ 17 h 34"/>
                <a:gd name="T18" fmla="*/ 87 w 91"/>
                <a:gd name="T19" fmla="*/ 18 h 34"/>
                <a:gd name="T20" fmla="*/ 89 w 91"/>
                <a:gd name="T21" fmla="*/ 20 h 34"/>
                <a:gd name="T22" fmla="*/ 91 w 91"/>
                <a:gd name="T23" fmla="*/ 23 h 34"/>
                <a:gd name="T24" fmla="*/ 91 w 91"/>
                <a:gd name="T25" fmla="*/ 23 h 34"/>
                <a:gd name="T26" fmla="*/ 90 w 91"/>
                <a:gd name="T27" fmla="*/ 27 h 34"/>
                <a:gd name="T28" fmla="*/ 88 w 91"/>
                <a:gd name="T29" fmla="*/ 29 h 34"/>
                <a:gd name="T30" fmla="*/ 85 w 91"/>
                <a:gd name="T31" fmla="*/ 31 h 34"/>
                <a:gd name="T32" fmla="*/ 85 w 91"/>
                <a:gd name="T33" fmla="*/ 31 h 34"/>
                <a:gd name="T34" fmla="*/ 75 w 91"/>
                <a:gd name="T35" fmla="*/ 33 h 34"/>
                <a:gd name="T36" fmla="*/ 65 w 91"/>
                <a:gd name="T37" fmla="*/ 34 h 34"/>
                <a:gd name="T38" fmla="*/ 54 w 91"/>
                <a:gd name="T39" fmla="*/ 32 h 34"/>
                <a:gd name="T40" fmla="*/ 54 w 91"/>
                <a:gd name="T41" fmla="*/ 32 h 34"/>
                <a:gd name="T42" fmla="*/ 37 w 91"/>
                <a:gd name="T43" fmla="*/ 27 h 34"/>
                <a:gd name="T44" fmla="*/ 19 w 91"/>
                <a:gd name="T45" fmla="*/ 21 h 34"/>
                <a:gd name="T46" fmla="*/ 3 w 91"/>
                <a:gd name="T47" fmla="*/ 13 h 34"/>
                <a:gd name="T48" fmla="*/ 3 w 91"/>
                <a:gd name="T49" fmla="*/ 13 h 34"/>
                <a:gd name="T50" fmla="*/ 1 w 91"/>
                <a:gd name="T51" fmla="*/ 10 h 34"/>
                <a:gd name="T52" fmla="*/ 0 w 91"/>
                <a:gd name="T53" fmla="*/ 6 h 34"/>
                <a:gd name="T54" fmla="*/ 2 w 91"/>
                <a:gd name="T55" fmla="*/ 3 h 34"/>
                <a:gd name="T56" fmla="*/ 2 w 91"/>
                <a:gd name="T57" fmla="*/ 3 h 34"/>
                <a:gd name="T58" fmla="*/ 4 w 91"/>
                <a:gd name="T59" fmla="*/ 0 h 34"/>
                <a:gd name="T60" fmla="*/ 8 w 91"/>
                <a:gd name="T61" fmla="*/ 0 h 34"/>
                <a:gd name="T62" fmla="*/ 11 w 91"/>
                <a:gd name="T63" fmla="*/ 1 h 34"/>
                <a:gd name="T64" fmla="*/ 11 w 91"/>
                <a:gd name="T65" fmla="*/ 1 h 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1"/>
                <a:gd name="T100" fmla="*/ 0 h 34"/>
                <a:gd name="T101" fmla="*/ 91 w 91"/>
                <a:gd name="T102" fmla="*/ 34 h 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1" h="34">
                  <a:moveTo>
                    <a:pt x="11" y="1"/>
                  </a:moveTo>
                  <a:lnTo>
                    <a:pt x="27" y="9"/>
                  </a:lnTo>
                  <a:lnTo>
                    <a:pt x="42" y="14"/>
                  </a:lnTo>
                  <a:lnTo>
                    <a:pt x="58" y="19"/>
                  </a:lnTo>
                  <a:lnTo>
                    <a:pt x="67" y="20"/>
                  </a:lnTo>
                  <a:lnTo>
                    <a:pt x="75" y="19"/>
                  </a:lnTo>
                  <a:lnTo>
                    <a:pt x="83" y="17"/>
                  </a:lnTo>
                  <a:lnTo>
                    <a:pt x="87" y="18"/>
                  </a:lnTo>
                  <a:lnTo>
                    <a:pt x="89" y="20"/>
                  </a:lnTo>
                  <a:lnTo>
                    <a:pt x="91" y="23"/>
                  </a:lnTo>
                  <a:lnTo>
                    <a:pt x="90" y="27"/>
                  </a:lnTo>
                  <a:lnTo>
                    <a:pt x="88" y="29"/>
                  </a:lnTo>
                  <a:lnTo>
                    <a:pt x="85" y="31"/>
                  </a:lnTo>
                  <a:lnTo>
                    <a:pt x="75" y="33"/>
                  </a:lnTo>
                  <a:lnTo>
                    <a:pt x="65" y="34"/>
                  </a:lnTo>
                  <a:lnTo>
                    <a:pt x="54" y="32"/>
                  </a:lnTo>
                  <a:lnTo>
                    <a:pt x="37" y="27"/>
                  </a:lnTo>
                  <a:lnTo>
                    <a:pt x="19" y="21"/>
                  </a:lnTo>
                  <a:lnTo>
                    <a:pt x="3" y="13"/>
                  </a:lnTo>
                  <a:lnTo>
                    <a:pt x="1" y="10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11" y="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35" name="Freeform 443"/>
            <p:cNvSpPr>
              <a:spLocks/>
            </p:cNvSpPr>
            <p:nvPr/>
          </p:nvSpPr>
          <p:spPr bwMode="auto">
            <a:xfrm>
              <a:off x="1730" y="1850"/>
              <a:ext cx="83" cy="50"/>
            </a:xfrm>
            <a:custGeom>
              <a:avLst/>
              <a:gdLst>
                <a:gd name="T0" fmla="*/ 12 w 83"/>
                <a:gd name="T1" fmla="*/ 3 h 50"/>
                <a:gd name="T2" fmla="*/ 21 w 83"/>
                <a:gd name="T3" fmla="*/ 10 h 50"/>
                <a:gd name="T4" fmla="*/ 31 w 83"/>
                <a:gd name="T5" fmla="*/ 14 h 50"/>
                <a:gd name="T6" fmla="*/ 42 w 83"/>
                <a:gd name="T7" fmla="*/ 18 h 50"/>
                <a:gd name="T8" fmla="*/ 42 w 83"/>
                <a:gd name="T9" fmla="*/ 18 h 50"/>
                <a:gd name="T10" fmla="*/ 55 w 83"/>
                <a:gd name="T11" fmla="*/ 23 h 50"/>
                <a:gd name="T12" fmla="*/ 67 w 83"/>
                <a:gd name="T13" fmla="*/ 29 h 50"/>
                <a:gd name="T14" fmla="*/ 79 w 83"/>
                <a:gd name="T15" fmla="*/ 37 h 50"/>
                <a:gd name="T16" fmla="*/ 79 w 83"/>
                <a:gd name="T17" fmla="*/ 37 h 50"/>
                <a:gd name="T18" fmla="*/ 82 w 83"/>
                <a:gd name="T19" fmla="*/ 39 h 50"/>
                <a:gd name="T20" fmla="*/ 83 w 83"/>
                <a:gd name="T21" fmla="*/ 43 h 50"/>
                <a:gd name="T22" fmla="*/ 82 w 83"/>
                <a:gd name="T23" fmla="*/ 46 h 50"/>
                <a:gd name="T24" fmla="*/ 82 w 83"/>
                <a:gd name="T25" fmla="*/ 46 h 50"/>
                <a:gd name="T26" fmla="*/ 80 w 83"/>
                <a:gd name="T27" fmla="*/ 49 h 50"/>
                <a:gd name="T28" fmla="*/ 77 w 83"/>
                <a:gd name="T29" fmla="*/ 50 h 50"/>
                <a:gd name="T30" fmla="*/ 73 w 83"/>
                <a:gd name="T31" fmla="*/ 49 h 50"/>
                <a:gd name="T32" fmla="*/ 73 w 83"/>
                <a:gd name="T33" fmla="*/ 49 h 50"/>
                <a:gd name="T34" fmla="*/ 61 w 83"/>
                <a:gd name="T35" fmla="*/ 42 h 50"/>
                <a:gd name="T36" fmla="*/ 49 w 83"/>
                <a:gd name="T37" fmla="*/ 36 h 50"/>
                <a:gd name="T38" fmla="*/ 36 w 83"/>
                <a:gd name="T39" fmla="*/ 31 h 50"/>
                <a:gd name="T40" fmla="*/ 36 w 83"/>
                <a:gd name="T41" fmla="*/ 31 h 50"/>
                <a:gd name="T42" fmla="*/ 23 w 83"/>
                <a:gd name="T43" fmla="*/ 26 h 50"/>
                <a:gd name="T44" fmla="*/ 11 w 83"/>
                <a:gd name="T45" fmla="*/ 20 h 50"/>
                <a:gd name="T46" fmla="*/ 1 w 83"/>
                <a:gd name="T47" fmla="*/ 11 h 50"/>
                <a:gd name="T48" fmla="*/ 1 w 83"/>
                <a:gd name="T49" fmla="*/ 11 h 50"/>
                <a:gd name="T50" fmla="*/ 0 w 83"/>
                <a:gd name="T51" fmla="*/ 8 h 50"/>
                <a:gd name="T52" fmla="*/ 0 w 83"/>
                <a:gd name="T53" fmla="*/ 5 h 50"/>
                <a:gd name="T54" fmla="*/ 2 w 83"/>
                <a:gd name="T55" fmla="*/ 2 h 50"/>
                <a:gd name="T56" fmla="*/ 2 w 83"/>
                <a:gd name="T57" fmla="*/ 2 h 50"/>
                <a:gd name="T58" fmla="*/ 6 w 83"/>
                <a:gd name="T59" fmla="*/ 0 h 50"/>
                <a:gd name="T60" fmla="*/ 9 w 83"/>
                <a:gd name="T61" fmla="*/ 1 h 50"/>
                <a:gd name="T62" fmla="*/ 12 w 83"/>
                <a:gd name="T63" fmla="*/ 3 h 50"/>
                <a:gd name="T64" fmla="*/ 12 w 83"/>
                <a:gd name="T65" fmla="*/ 3 h 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3"/>
                <a:gd name="T100" fmla="*/ 0 h 50"/>
                <a:gd name="T101" fmla="*/ 83 w 83"/>
                <a:gd name="T102" fmla="*/ 50 h 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3" h="50">
                  <a:moveTo>
                    <a:pt x="12" y="3"/>
                  </a:moveTo>
                  <a:lnTo>
                    <a:pt x="21" y="10"/>
                  </a:lnTo>
                  <a:lnTo>
                    <a:pt x="31" y="14"/>
                  </a:lnTo>
                  <a:lnTo>
                    <a:pt x="42" y="18"/>
                  </a:lnTo>
                  <a:lnTo>
                    <a:pt x="55" y="23"/>
                  </a:lnTo>
                  <a:lnTo>
                    <a:pt x="67" y="29"/>
                  </a:lnTo>
                  <a:lnTo>
                    <a:pt x="79" y="37"/>
                  </a:lnTo>
                  <a:lnTo>
                    <a:pt x="82" y="39"/>
                  </a:lnTo>
                  <a:lnTo>
                    <a:pt x="83" y="43"/>
                  </a:lnTo>
                  <a:lnTo>
                    <a:pt x="82" y="46"/>
                  </a:lnTo>
                  <a:lnTo>
                    <a:pt x="80" y="49"/>
                  </a:lnTo>
                  <a:lnTo>
                    <a:pt x="77" y="50"/>
                  </a:lnTo>
                  <a:lnTo>
                    <a:pt x="73" y="49"/>
                  </a:lnTo>
                  <a:lnTo>
                    <a:pt x="61" y="42"/>
                  </a:lnTo>
                  <a:lnTo>
                    <a:pt x="49" y="36"/>
                  </a:lnTo>
                  <a:lnTo>
                    <a:pt x="36" y="31"/>
                  </a:lnTo>
                  <a:lnTo>
                    <a:pt x="23" y="26"/>
                  </a:lnTo>
                  <a:lnTo>
                    <a:pt x="11" y="20"/>
                  </a:lnTo>
                  <a:lnTo>
                    <a:pt x="1" y="11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6" y="0"/>
                  </a:lnTo>
                  <a:lnTo>
                    <a:pt x="9" y="1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36" name="Freeform 444"/>
            <p:cNvSpPr>
              <a:spLocks/>
            </p:cNvSpPr>
            <p:nvPr/>
          </p:nvSpPr>
          <p:spPr bwMode="auto">
            <a:xfrm>
              <a:off x="1711" y="1890"/>
              <a:ext cx="75" cy="53"/>
            </a:xfrm>
            <a:custGeom>
              <a:avLst/>
              <a:gdLst>
                <a:gd name="T0" fmla="*/ 12 w 75"/>
                <a:gd name="T1" fmla="*/ 2 h 53"/>
                <a:gd name="T2" fmla="*/ 31 w 75"/>
                <a:gd name="T3" fmla="*/ 17 h 53"/>
                <a:gd name="T4" fmla="*/ 52 w 75"/>
                <a:gd name="T5" fmla="*/ 27 h 53"/>
                <a:gd name="T6" fmla="*/ 72 w 75"/>
                <a:gd name="T7" fmla="*/ 40 h 53"/>
                <a:gd name="T8" fmla="*/ 72 w 75"/>
                <a:gd name="T9" fmla="*/ 40 h 53"/>
                <a:gd name="T10" fmla="*/ 74 w 75"/>
                <a:gd name="T11" fmla="*/ 43 h 53"/>
                <a:gd name="T12" fmla="*/ 75 w 75"/>
                <a:gd name="T13" fmla="*/ 46 h 53"/>
                <a:gd name="T14" fmla="*/ 74 w 75"/>
                <a:gd name="T15" fmla="*/ 50 h 53"/>
                <a:gd name="T16" fmla="*/ 74 w 75"/>
                <a:gd name="T17" fmla="*/ 50 h 53"/>
                <a:gd name="T18" fmla="*/ 71 w 75"/>
                <a:gd name="T19" fmla="*/ 52 h 53"/>
                <a:gd name="T20" fmla="*/ 68 w 75"/>
                <a:gd name="T21" fmla="*/ 53 h 53"/>
                <a:gd name="T22" fmla="*/ 64 w 75"/>
                <a:gd name="T23" fmla="*/ 51 h 53"/>
                <a:gd name="T24" fmla="*/ 64 w 75"/>
                <a:gd name="T25" fmla="*/ 51 h 53"/>
                <a:gd name="T26" fmla="*/ 51 w 75"/>
                <a:gd name="T27" fmla="*/ 43 h 53"/>
                <a:gd name="T28" fmla="*/ 38 w 75"/>
                <a:gd name="T29" fmla="*/ 36 h 53"/>
                <a:gd name="T30" fmla="*/ 24 w 75"/>
                <a:gd name="T31" fmla="*/ 29 h 53"/>
                <a:gd name="T32" fmla="*/ 24 w 75"/>
                <a:gd name="T33" fmla="*/ 29 h 53"/>
                <a:gd name="T34" fmla="*/ 15 w 75"/>
                <a:gd name="T35" fmla="*/ 24 h 53"/>
                <a:gd name="T36" fmla="*/ 8 w 75"/>
                <a:gd name="T37" fmla="*/ 18 h 53"/>
                <a:gd name="T38" fmla="*/ 2 w 75"/>
                <a:gd name="T39" fmla="*/ 11 h 53"/>
                <a:gd name="T40" fmla="*/ 2 w 75"/>
                <a:gd name="T41" fmla="*/ 11 h 53"/>
                <a:gd name="T42" fmla="*/ 0 w 75"/>
                <a:gd name="T43" fmla="*/ 8 h 53"/>
                <a:gd name="T44" fmla="*/ 0 w 75"/>
                <a:gd name="T45" fmla="*/ 4 h 53"/>
                <a:gd name="T46" fmla="*/ 2 w 75"/>
                <a:gd name="T47" fmla="*/ 2 h 53"/>
                <a:gd name="T48" fmla="*/ 2 w 75"/>
                <a:gd name="T49" fmla="*/ 2 h 53"/>
                <a:gd name="T50" fmla="*/ 6 w 75"/>
                <a:gd name="T51" fmla="*/ 0 h 53"/>
                <a:gd name="T52" fmla="*/ 9 w 75"/>
                <a:gd name="T53" fmla="*/ 0 h 53"/>
                <a:gd name="T54" fmla="*/ 12 w 75"/>
                <a:gd name="T55" fmla="*/ 2 h 53"/>
                <a:gd name="T56" fmla="*/ 12 w 75"/>
                <a:gd name="T57" fmla="*/ 2 h 5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5"/>
                <a:gd name="T88" fmla="*/ 0 h 53"/>
                <a:gd name="T89" fmla="*/ 75 w 75"/>
                <a:gd name="T90" fmla="*/ 53 h 53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5" h="53">
                  <a:moveTo>
                    <a:pt x="12" y="2"/>
                  </a:moveTo>
                  <a:lnTo>
                    <a:pt x="31" y="17"/>
                  </a:lnTo>
                  <a:lnTo>
                    <a:pt x="52" y="27"/>
                  </a:lnTo>
                  <a:lnTo>
                    <a:pt x="72" y="40"/>
                  </a:lnTo>
                  <a:lnTo>
                    <a:pt x="74" y="43"/>
                  </a:lnTo>
                  <a:lnTo>
                    <a:pt x="75" y="46"/>
                  </a:lnTo>
                  <a:lnTo>
                    <a:pt x="74" y="50"/>
                  </a:lnTo>
                  <a:lnTo>
                    <a:pt x="71" y="52"/>
                  </a:lnTo>
                  <a:lnTo>
                    <a:pt x="68" y="53"/>
                  </a:lnTo>
                  <a:lnTo>
                    <a:pt x="64" y="51"/>
                  </a:lnTo>
                  <a:lnTo>
                    <a:pt x="51" y="43"/>
                  </a:lnTo>
                  <a:lnTo>
                    <a:pt x="38" y="36"/>
                  </a:lnTo>
                  <a:lnTo>
                    <a:pt x="24" y="29"/>
                  </a:lnTo>
                  <a:lnTo>
                    <a:pt x="15" y="24"/>
                  </a:lnTo>
                  <a:lnTo>
                    <a:pt x="8" y="18"/>
                  </a:lnTo>
                  <a:lnTo>
                    <a:pt x="2" y="11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6" y="0"/>
                  </a:lnTo>
                  <a:lnTo>
                    <a:pt x="9" y="0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37" name="Freeform 445"/>
            <p:cNvSpPr>
              <a:spLocks/>
            </p:cNvSpPr>
            <p:nvPr/>
          </p:nvSpPr>
          <p:spPr bwMode="auto">
            <a:xfrm>
              <a:off x="1700" y="1894"/>
              <a:ext cx="63" cy="71"/>
            </a:xfrm>
            <a:custGeom>
              <a:avLst/>
              <a:gdLst>
                <a:gd name="T0" fmla="*/ 12 w 63"/>
                <a:gd name="T1" fmla="*/ 4 h 71"/>
                <a:gd name="T2" fmla="*/ 17 w 63"/>
                <a:gd name="T3" fmla="*/ 13 h 71"/>
                <a:gd name="T4" fmla="*/ 24 w 63"/>
                <a:gd name="T5" fmla="*/ 21 h 71"/>
                <a:gd name="T6" fmla="*/ 32 w 63"/>
                <a:gd name="T7" fmla="*/ 28 h 71"/>
                <a:gd name="T8" fmla="*/ 32 w 63"/>
                <a:gd name="T9" fmla="*/ 28 h 71"/>
                <a:gd name="T10" fmla="*/ 34 w 63"/>
                <a:gd name="T11" fmla="*/ 29 h 71"/>
                <a:gd name="T12" fmla="*/ 35 w 63"/>
                <a:gd name="T13" fmla="*/ 31 h 71"/>
                <a:gd name="T14" fmla="*/ 36 w 63"/>
                <a:gd name="T15" fmla="*/ 33 h 71"/>
                <a:gd name="T16" fmla="*/ 36 w 63"/>
                <a:gd name="T17" fmla="*/ 33 h 71"/>
                <a:gd name="T18" fmla="*/ 43 w 63"/>
                <a:gd name="T19" fmla="*/ 40 h 71"/>
                <a:gd name="T20" fmla="*/ 50 w 63"/>
                <a:gd name="T21" fmla="*/ 46 h 71"/>
                <a:gd name="T22" fmla="*/ 57 w 63"/>
                <a:gd name="T23" fmla="*/ 53 h 71"/>
                <a:gd name="T24" fmla="*/ 57 w 63"/>
                <a:gd name="T25" fmla="*/ 53 h 71"/>
                <a:gd name="T26" fmla="*/ 59 w 63"/>
                <a:gd name="T27" fmla="*/ 55 h 71"/>
                <a:gd name="T28" fmla="*/ 60 w 63"/>
                <a:gd name="T29" fmla="*/ 58 h 71"/>
                <a:gd name="T30" fmla="*/ 62 w 63"/>
                <a:gd name="T31" fmla="*/ 60 h 71"/>
                <a:gd name="T32" fmla="*/ 62 w 63"/>
                <a:gd name="T33" fmla="*/ 60 h 71"/>
                <a:gd name="T34" fmla="*/ 62 w 63"/>
                <a:gd name="T35" fmla="*/ 60 h 71"/>
                <a:gd name="T36" fmla="*/ 61 w 63"/>
                <a:gd name="T37" fmla="*/ 59 h 71"/>
                <a:gd name="T38" fmla="*/ 61 w 63"/>
                <a:gd name="T39" fmla="*/ 59 h 71"/>
                <a:gd name="T40" fmla="*/ 61 w 63"/>
                <a:gd name="T41" fmla="*/ 59 h 71"/>
                <a:gd name="T42" fmla="*/ 63 w 63"/>
                <a:gd name="T43" fmla="*/ 62 h 71"/>
                <a:gd name="T44" fmla="*/ 63 w 63"/>
                <a:gd name="T45" fmla="*/ 66 h 71"/>
                <a:gd name="T46" fmla="*/ 62 w 63"/>
                <a:gd name="T47" fmla="*/ 69 h 71"/>
                <a:gd name="T48" fmla="*/ 62 w 63"/>
                <a:gd name="T49" fmla="*/ 69 h 71"/>
                <a:gd name="T50" fmla="*/ 59 w 63"/>
                <a:gd name="T51" fmla="*/ 71 h 71"/>
                <a:gd name="T52" fmla="*/ 55 w 63"/>
                <a:gd name="T53" fmla="*/ 71 h 71"/>
                <a:gd name="T54" fmla="*/ 52 w 63"/>
                <a:gd name="T55" fmla="*/ 70 h 71"/>
                <a:gd name="T56" fmla="*/ 52 w 63"/>
                <a:gd name="T57" fmla="*/ 70 h 71"/>
                <a:gd name="T58" fmla="*/ 50 w 63"/>
                <a:gd name="T59" fmla="*/ 67 h 71"/>
                <a:gd name="T60" fmla="*/ 48 w 63"/>
                <a:gd name="T61" fmla="*/ 64 h 71"/>
                <a:gd name="T62" fmla="*/ 46 w 63"/>
                <a:gd name="T63" fmla="*/ 61 h 71"/>
                <a:gd name="T64" fmla="*/ 46 w 63"/>
                <a:gd name="T65" fmla="*/ 61 h 71"/>
                <a:gd name="T66" fmla="*/ 38 w 63"/>
                <a:gd name="T67" fmla="*/ 53 h 71"/>
                <a:gd name="T68" fmla="*/ 29 w 63"/>
                <a:gd name="T69" fmla="*/ 45 h 71"/>
                <a:gd name="T70" fmla="*/ 21 w 63"/>
                <a:gd name="T71" fmla="*/ 36 h 71"/>
                <a:gd name="T72" fmla="*/ 21 w 63"/>
                <a:gd name="T73" fmla="*/ 36 h 71"/>
                <a:gd name="T74" fmla="*/ 13 w 63"/>
                <a:gd name="T75" fmla="*/ 29 h 71"/>
                <a:gd name="T76" fmla="*/ 6 w 63"/>
                <a:gd name="T77" fmla="*/ 20 h 71"/>
                <a:gd name="T78" fmla="*/ 0 w 63"/>
                <a:gd name="T79" fmla="*/ 10 h 71"/>
                <a:gd name="T80" fmla="*/ 0 w 63"/>
                <a:gd name="T81" fmla="*/ 10 h 71"/>
                <a:gd name="T82" fmla="*/ 0 w 63"/>
                <a:gd name="T83" fmla="*/ 7 h 71"/>
                <a:gd name="T84" fmla="*/ 0 w 63"/>
                <a:gd name="T85" fmla="*/ 4 h 71"/>
                <a:gd name="T86" fmla="*/ 3 w 63"/>
                <a:gd name="T87" fmla="*/ 1 h 71"/>
                <a:gd name="T88" fmla="*/ 3 w 63"/>
                <a:gd name="T89" fmla="*/ 1 h 71"/>
                <a:gd name="T90" fmla="*/ 7 w 63"/>
                <a:gd name="T91" fmla="*/ 0 h 71"/>
                <a:gd name="T92" fmla="*/ 10 w 63"/>
                <a:gd name="T93" fmla="*/ 1 h 71"/>
                <a:gd name="T94" fmla="*/ 12 w 63"/>
                <a:gd name="T95" fmla="*/ 4 h 71"/>
                <a:gd name="T96" fmla="*/ 12 w 63"/>
                <a:gd name="T97" fmla="*/ 4 h 7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3"/>
                <a:gd name="T148" fmla="*/ 0 h 71"/>
                <a:gd name="T149" fmla="*/ 63 w 63"/>
                <a:gd name="T150" fmla="*/ 71 h 7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3" h="71">
                  <a:moveTo>
                    <a:pt x="12" y="4"/>
                  </a:moveTo>
                  <a:lnTo>
                    <a:pt x="17" y="13"/>
                  </a:lnTo>
                  <a:lnTo>
                    <a:pt x="24" y="21"/>
                  </a:lnTo>
                  <a:lnTo>
                    <a:pt x="32" y="28"/>
                  </a:lnTo>
                  <a:lnTo>
                    <a:pt x="34" y="29"/>
                  </a:lnTo>
                  <a:lnTo>
                    <a:pt x="35" y="31"/>
                  </a:lnTo>
                  <a:lnTo>
                    <a:pt x="36" y="33"/>
                  </a:lnTo>
                  <a:lnTo>
                    <a:pt x="43" y="40"/>
                  </a:lnTo>
                  <a:lnTo>
                    <a:pt x="50" y="46"/>
                  </a:lnTo>
                  <a:lnTo>
                    <a:pt x="57" y="53"/>
                  </a:lnTo>
                  <a:lnTo>
                    <a:pt x="59" y="55"/>
                  </a:lnTo>
                  <a:lnTo>
                    <a:pt x="60" y="58"/>
                  </a:lnTo>
                  <a:lnTo>
                    <a:pt x="62" y="60"/>
                  </a:lnTo>
                  <a:lnTo>
                    <a:pt x="61" y="59"/>
                  </a:lnTo>
                  <a:lnTo>
                    <a:pt x="63" y="62"/>
                  </a:lnTo>
                  <a:lnTo>
                    <a:pt x="63" y="66"/>
                  </a:lnTo>
                  <a:lnTo>
                    <a:pt x="62" y="69"/>
                  </a:lnTo>
                  <a:lnTo>
                    <a:pt x="59" y="71"/>
                  </a:lnTo>
                  <a:lnTo>
                    <a:pt x="55" y="71"/>
                  </a:lnTo>
                  <a:lnTo>
                    <a:pt x="52" y="70"/>
                  </a:lnTo>
                  <a:lnTo>
                    <a:pt x="50" y="67"/>
                  </a:lnTo>
                  <a:lnTo>
                    <a:pt x="48" y="64"/>
                  </a:lnTo>
                  <a:lnTo>
                    <a:pt x="46" y="61"/>
                  </a:lnTo>
                  <a:lnTo>
                    <a:pt x="38" y="53"/>
                  </a:lnTo>
                  <a:lnTo>
                    <a:pt x="29" y="45"/>
                  </a:lnTo>
                  <a:lnTo>
                    <a:pt x="21" y="36"/>
                  </a:lnTo>
                  <a:lnTo>
                    <a:pt x="13" y="29"/>
                  </a:lnTo>
                  <a:lnTo>
                    <a:pt x="6" y="2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1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38" name="Freeform 446"/>
            <p:cNvSpPr>
              <a:spLocks/>
            </p:cNvSpPr>
            <p:nvPr/>
          </p:nvSpPr>
          <p:spPr bwMode="auto">
            <a:xfrm>
              <a:off x="1663" y="1923"/>
              <a:ext cx="50" cy="81"/>
            </a:xfrm>
            <a:custGeom>
              <a:avLst/>
              <a:gdLst>
                <a:gd name="T0" fmla="*/ 13 w 50"/>
                <a:gd name="T1" fmla="*/ 4 h 81"/>
                <a:gd name="T2" fmla="*/ 24 w 50"/>
                <a:gd name="T3" fmla="*/ 25 h 81"/>
                <a:gd name="T4" fmla="*/ 38 w 50"/>
                <a:gd name="T5" fmla="*/ 46 h 81"/>
                <a:gd name="T6" fmla="*/ 49 w 50"/>
                <a:gd name="T7" fmla="*/ 67 h 81"/>
                <a:gd name="T8" fmla="*/ 49 w 50"/>
                <a:gd name="T9" fmla="*/ 67 h 81"/>
                <a:gd name="T10" fmla="*/ 50 w 50"/>
                <a:gd name="T11" fmla="*/ 69 h 81"/>
                <a:gd name="T12" fmla="*/ 50 w 50"/>
                <a:gd name="T13" fmla="*/ 71 h 81"/>
                <a:gd name="T14" fmla="*/ 50 w 50"/>
                <a:gd name="T15" fmla="*/ 73 h 81"/>
                <a:gd name="T16" fmla="*/ 50 w 50"/>
                <a:gd name="T17" fmla="*/ 73 h 81"/>
                <a:gd name="T18" fmla="*/ 49 w 50"/>
                <a:gd name="T19" fmla="*/ 77 h 81"/>
                <a:gd name="T20" fmla="*/ 47 w 50"/>
                <a:gd name="T21" fmla="*/ 80 h 81"/>
                <a:gd name="T22" fmla="*/ 43 w 50"/>
                <a:gd name="T23" fmla="*/ 81 h 81"/>
                <a:gd name="T24" fmla="*/ 43 w 50"/>
                <a:gd name="T25" fmla="*/ 81 h 81"/>
                <a:gd name="T26" fmla="*/ 40 w 50"/>
                <a:gd name="T27" fmla="*/ 80 h 81"/>
                <a:gd name="T28" fmla="*/ 37 w 50"/>
                <a:gd name="T29" fmla="*/ 78 h 81"/>
                <a:gd name="T30" fmla="*/ 36 w 50"/>
                <a:gd name="T31" fmla="*/ 74 h 81"/>
                <a:gd name="T32" fmla="*/ 36 w 50"/>
                <a:gd name="T33" fmla="*/ 74 h 81"/>
                <a:gd name="T34" fmla="*/ 36 w 50"/>
                <a:gd name="T35" fmla="*/ 72 h 81"/>
                <a:gd name="T36" fmla="*/ 36 w 50"/>
                <a:gd name="T37" fmla="*/ 71 h 81"/>
                <a:gd name="T38" fmla="*/ 36 w 50"/>
                <a:gd name="T39" fmla="*/ 70 h 81"/>
                <a:gd name="T40" fmla="*/ 36 w 50"/>
                <a:gd name="T41" fmla="*/ 70 h 81"/>
                <a:gd name="T42" fmla="*/ 24 w 50"/>
                <a:gd name="T43" fmla="*/ 50 h 81"/>
                <a:gd name="T44" fmla="*/ 12 w 50"/>
                <a:gd name="T45" fmla="*/ 30 h 81"/>
                <a:gd name="T46" fmla="*/ 1 w 50"/>
                <a:gd name="T47" fmla="*/ 11 h 81"/>
                <a:gd name="T48" fmla="*/ 1 w 50"/>
                <a:gd name="T49" fmla="*/ 11 h 81"/>
                <a:gd name="T50" fmla="*/ 0 w 50"/>
                <a:gd name="T51" fmla="*/ 7 h 81"/>
                <a:gd name="T52" fmla="*/ 1 w 50"/>
                <a:gd name="T53" fmla="*/ 4 h 81"/>
                <a:gd name="T54" fmla="*/ 3 w 50"/>
                <a:gd name="T55" fmla="*/ 1 h 81"/>
                <a:gd name="T56" fmla="*/ 3 w 50"/>
                <a:gd name="T57" fmla="*/ 1 h 81"/>
                <a:gd name="T58" fmla="*/ 7 w 50"/>
                <a:gd name="T59" fmla="*/ 0 h 81"/>
                <a:gd name="T60" fmla="*/ 10 w 50"/>
                <a:gd name="T61" fmla="*/ 1 h 81"/>
                <a:gd name="T62" fmla="*/ 13 w 50"/>
                <a:gd name="T63" fmla="*/ 4 h 81"/>
                <a:gd name="T64" fmla="*/ 13 w 50"/>
                <a:gd name="T65" fmla="*/ 4 h 8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0"/>
                <a:gd name="T100" fmla="*/ 0 h 81"/>
                <a:gd name="T101" fmla="*/ 50 w 50"/>
                <a:gd name="T102" fmla="*/ 81 h 8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0" h="81">
                  <a:moveTo>
                    <a:pt x="13" y="4"/>
                  </a:moveTo>
                  <a:lnTo>
                    <a:pt x="24" y="25"/>
                  </a:lnTo>
                  <a:lnTo>
                    <a:pt x="38" y="46"/>
                  </a:lnTo>
                  <a:lnTo>
                    <a:pt x="49" y="67"/>
                  </a:lnTo>
                  <a:lnTo>
                    <a:pt x="50" y="69"/>
                  </a:lnTo>
                  <a:lnTo>
                    <a:pt x="50" y="71"/>
                  </a:lnTo>
                  <a:lnTo>
                    <a:pt x="50" y="73"/>
                  </a:lnTo>
                  <a:lnTo>
                    <a:pt x="49" y="77"/>
                  </a:lnTo>
                  <a:lnTo>
                    <a:pt x="47" y="80"/>
                  </a:lnTo>
                  <a:lnTo>
                    <a:pt x="43" y="81"/>
                  </a:lnTo>
                  <a:lnTo>
                    <a:pt x="40" y="80"/>
                  </a:lnTo>
                  <a:lnTo>
                    <a:pt x="37" y="78"/>
                  </a:lnTo>
                  <a:lnTo>
                    <a:pt x="36" y="74"/>
                  </a:lnTo>
                  <a:lnTo>
                    <a:pt x="36" y="72"/>
                  </a:lnTo>
                  <a:lnTo>
                    <a:pt x="36" y="71"/>
                  </a:lnTo>
                  <a:lnTo>
                    <a:pt x="36" y="70"/>
                  </a:lnTo>
                  <a:lnTo>
                    <a:pt x="24" y="50"/>
                  </a:lnTo>
                  <a:lnTo>
                    <a:pt x="12" y="30"/>
                  </a:lnTo>
                  <a:lnTo>
                    <a:pt x="1" y="11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1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3" y="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39" name="Freeform 447"/>
            <p:cNvSpPr>
              <a:spLocks/>
            </p:cNvSpPr>
            <p:nvPr/>
          </p:nvSpPr>
          <p:spPr bwMode="auto">
            <a:xfrm>
              <a:off x="1617" y="1938"/>
              <a:ext cx="40" cy="87"/>
            </a:xfrm>
            <a:custGeom>
              <a:avLst/>
              <a:gdLst>
                <a:gd name="T0" fmla="*/ 13 w 40"/>
                <a:gd name="T1" fmla="*/ 3 h 87"/>
                <a:gd name="T2" fmla="*/ 25 w 40"/>
                <a:gd name="T3" fmla="*/ 27 h 87"/>
                <a:gd name="T4" fmla="*/ 34 w 40"/>
                <a:gd name="T5" fmla="*/ 52 h 87"/>
                <a:gd name="T6" fmla="*/ 40 w 40"/>
                <a:gd name="T7" fmla="*/ 79 h 87"/>
                <a:gd name="T8" fmla="*/ 40 w 40"/>
                <a:gd name="T9" fmla="*/ 79 h 87"/>
                <a:gd name="T10" fmla="*/ 40 w 40"/>
                <a:gd name="T11" fmla="*/ 82 h 87"/>
                <a:gd name="T12" fmla="*/ 38 w 40"/>
                <a:gd name="T13" fmla="*/ 85 h 87"/>
                <a:gd name="T14" fmla="*/ 34 w 40"/>
                <a:gd name="T15" fmla="*/ 87 h 87"/>
                <a:gd name="T16" fmla="*/ 34 w 40"/>
                <a:gd name="T17" fmla="*/ 87 h 87"/>
                <a:gd name="T18" fmla="*/ 31 w 40"/>
                <a:gd name="T19" fmla="*/ 86 h 87"/>
                <a:gd name="T20" fmla="*/ 28 w 40"/>
                <a:gd name="T21" fmla="*/ 84 h 87"/>
                <a:gd name="T22" fmla="*/ 26 w 40"/>
                <a:gd name="T23" fmla="*/ 81 h 87"/>
                <a:gd name="T24" fmla="*/ 26 w 40"/>
                <a:gd name="T25" fmla="*/ 81 h 87"/>
                <a:gd name="T26" fmla="*/ 21 w 40"/>
                <a:gd name="T27" fmla="*/ 56 h 87"/>
                <a:gd name="T28" fmla="*/ 13 w 40"/>
                <a:gd name="T29" fmla="*/ 33 h 87"/>
                <a:gd name="T30" fmla="*/ 1 w 40"/>
                <a:gd name="T31" fmla="*/ 10 h 87"/>
                <a:gd name="T32" fmla="*/ 1 w 40"/>
                <a:gd name="T33" fmla="*/ 10 h 87"/>
                <a:gd name="T34" fmla="*/ 0 w 40"/>
                <a:gd name="T35" fmla="*/ 6 h 87"/>
                <a:gd name="T36" fmla="*/ 2 w 40"/>
                <a:gd name="T37" fmla="*/ 3 h 87"/>
                <a:gd name="T38" fmla="*/ 4 w 40"/>
                <a:gd name="T39" fmla="*/ 1 h 87"/>
                <a:gd name="T40" fmla="*/ 4 w 40"/>
                <a:gd name="T41" fmla="*/ 1 h 87"/>
                <a:gd name="T42" fmla="*/ 8 w 40"/>
                <a:gd name="T43" fmla="*/ 0 h 87"/>
                <a:gd name="T44" fmla="*/ 11 w 40"/>
                <a:gd name="T45" fmla="*/ 1 h 87"/>
                <a:gd name="T46" fmla="*/ 13 w 40"/>
                <a:gd name="T47" fmla="*/ 3 h 87"/>
                <a:gd name="T48" fmla="*/ 13 w 40"/>
                <a:gd name="T49" fmla="*/ 3 h 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0"/>
                <a:gd name="T76" fmla="*/ 0 h 87"/>
                <a:gd name="T77" fmla="*/ 40 w 40"/>
                <a:gd name="T78" fmla="*/ 87 h 8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0" h="87">
                  <a:moveTo>
                    <a:pt x="13" y="3"/>
                  </a:moveTo>
                  <a:lnTo>
                    <a:pt x="25" y="27"/>
                  </a:lnTo>
                  <a:lnTo>
                    <a:pt x="34" y="52"/>
                  </a:lnTo>
                  <a:lnTo>
                    <a:pt x="40" y="79"/>
                  </a:lnTo>
                  <a:lnTo>
                    <a:pt x="40" y="82"/>
                  </a:lnTo>
                  <a:lnTo>
                    <a:pt x="38" y="85"/>
                  </a:lnTo>
                  <a:lnTo>
                    <a:pt x="34" y="87"/>
                  </a:lnTo>
                  <a:lnTo>
                    <a:pt x="31" y="86"/>
                  </a:lnTo>
                  <a:lnTo>
                    <a:pt x="28" y="84"/>
                  </a:lnTo>
                  <a:lnTo>
                    <a:pt x="26" y="81"/>
                  </a:lnTo>
                  <a:lnTo>
                    <a:pt x="21" y="56"/>
                  </a:lnTo>
                  <a:lnTo>
                    <a:pt x="13" y="33"/>
                  </a:lnTo>
                  <a:lnTo>
                    <a:pt x="1" y="10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1"/>
                  </a:lnTo>
                  <a:lnTo>
                    <a:pt x="8" y="0"/>
                  </a:lnTo>
                  <a:lnTo>
                    <a:pt x="11" y="1"/>
                  </a:lnTo>
                  <a:lnTo>
                    <a:pt x="13" y="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40" name="Freeform 448"/>
            <p:cNvSpPr>
              <a:spLocks/>
            </p:cNvSpPr>
            <p:nvPr/>
          </p:nvSpPr>
          <p:spPr bwMode="auto">
            <a:xfrm>
              <a:off x="1541" y="1943"/>
              <a:ext cx="31" cy="85"/>
            </a:xfrm>
            <a:custGeom>
              <a:avLst/>
              <a:gdLst>
                <a:gd name="T0" fmla="*/ 30 w 31"/>
                <a:gd name="T1" fmla="*/ 9 h 85"/>
                <a:gd name="T2" fmla="*/ 26 w 31"/>
                <a:gd name="T3" fmla="*/ 22 h 85"/>
                <a:gd name="T4" fmla="*/ 21 w 31"/>
                <a:gd name="T5" fmla="*/ 35 h 85"/>
                <a:gd name="T6" fmla="*/ 16 w 31"/>
                <a:gd name="T7" fmla="*/ 49 h 85"/>
                <a:gd name="T8" fmla="*/ 16 w 31"/>
                <a:gd name="T9" fmla="*/ 49 h 85"/>
                <a:gd name="T10" fmla="*/ 15 w 31"/>
                <a:gd name="T11" fmla="*/ 59 h 85"/>
                <a:gd name="T12" fmla="*/ 15 w 31"/>
                <a:gd name="T13" fmla="*/ 70 h 85"/>
                <a:gd name="T14" fmla="*/ 15 w 31"/>
                <a:gd name="T15" fmla="*/ 80 h 85"/>
                <a:gd name="T16" fmla="*/ 15 w 31"/>
                <a:gd name="T17" fmla="*/ 80 h 85"/>
                <a:gd name="T18" fmla="*/ 13 w 31"/>
                <a:gd name="T19" fmla="*/ 84 h 85"/>
                <a:gd name="T20" fmla="*/ 10 w 31"/>
                <a:gd name="T21" fmla="*/ 85 h 85"/>
                <a:gd name="T22" fmla="*/ 6 w 31"/>
                <a:gd name="T23" fmla="*/ 85 h 85"/>
                <a:gd name="T24" fmla="*/ 6 w 31"/>
                <a:gd name="T25" fmla="*/ 85 h 85"/>
                <a:gd name="T26" fmla="*/ 3 w 31"/>
                <a:gd name="T27" fmla="*/ 84 h 85"/>
                <a:gd name="T28" fmla="*/ 1 w 31"/>
                <a:gd name="T29" fmla="*/ 81 h 85"/>
                <a:gd name="T30" fmla="*/ 1 w 31"/>
                <a:gd name="T31" fmla="*/ 77 h 85"/>
                <a:gd name="T32" fmla="*/ 1 w 31"/>
                <a:gd name="T33" fmla="*/ 77 h 85"/>
                <a:gd name="T34" fmla="*/ 1 w 31"/>
                <a:gd name="T35" fmla="*/ 70 h 85"/>
                <a:gd name="T36" fmla="*/ 0 w 31"/>
                <a:gd name="T37" fmla="*/ 64 h 85"/>
                <a:gd name="T38" fmla="*/ 1 w 31"/>
                <a:gd name="T39" fmla="*/ 57 h 85"/>
                <a:gd name="T40" fmla="*/ 1 w 31"/>
                <a:gd name="T41" fmla="*/ 57 h 85"/>
                <a:gd name="T42" fmla="*/ 5 w 31"/>
                <a:gd name="T43" fmla="*/ 38 h 85"/>
                <a:gd name="T44" fmla="*/ 11 w 31"/>
                <a:gd name="T45" fmla="*/ 22 h 85"/>
                <a:gd name="T46" fmla="*/ 17 w 31"/>
                <a:gd name="T47" fmla="*/ 4 h 85"/>
                <a:gd name="T48" fmla="*/ 17 w 31"/>
                <a:gd name="T49" fmla="*/ 4 h 85"/>
                <a:gd name="T50" fmla="*/ 19 w 31"/>
                <a:gd name="T51" fmla="*/ 1 h 85"/>
                <a:gd name="T52" fmla="*/ 22 w 31"/>
                <a:gd name="T53" fmla="*/ 0 h 85"/>
                <a:gd name="T54" fmla="*/ 26 w 31"/>
                <a:gd name="T55" fmla="*/ 0 h 85"/>
                <a:gd name="T56" fmla="*/ 26 w 31"/>
                <a:gd name="T57" fmla="*/ 0 h 85"/>
                <a:gd name="T58" fmla="*/ 29 w 31"/>
                <a:gd name="T59" fmla="*/ 2 h 85"/>
                <a:gd name="T60" fmla="*/ 31 w 31"/>
                <a:gd name="T61" fmla="*/ 5 h 85"/>
                <a:gd name="T62" fmla="*/ 30 w 31"/>
                <a:gd name="T63" fmla="*/ 9 h 85"/>
                <a:gd name="T64" fmla="*/ 30 w 31"/>
                <a:gd name="T65" fmla="*/ 9 h 8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1"/>
                <a:gd name="T100" fmla="*/ 0 h 85"/>
                <a:gd name="T101" fmla="*/ 31 w 31"/>
                <a:gd name="T102" fmla="*/ 85 h 8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1" h="85">
                  <a:moveTo>
                    <a:pt x="30" y="9"/>
                  </a:moveTo>
                  <a:lnTo>
                    <a:pt x="26" y="22"/>
                  </a:lnTo>
                  <a:lnTo>
                    <a:pt x="21" y="35"/>
                  </a:lnTo>
                  <a:lnTo>
                    <a:pt x="16" y="49"/>
                  </a:lnTo>
                  <a:lnTo>
                    <a:pt x="15" y="59"/>
                  </a:lnTo>
                  <a:lnTo>
                    <a:pt x="15" y="70"/>
                  </a:lnTo>
                  <a:lnTo>
                    <a:pt x="15" y="80"/>
                  </a:lnTo>
                  <a:lnTo>
                    <a:pt x="13" y="84"/>
                  </a:lnTo>
                  <a:lnTo>
                    <a:pt x="10" y="85"/>
                  </a:lnTo>
                  <a:lnTo>
                    <a:pt x="6" y="85"/>
                  </a:lnTo>
                  <a:lnTo>
                    <a:pt x="3" y="84"/>
                  </a:lnTo>
                  <a:lnTo>
                    <a:pt x="1" y="81"/>
                  </a:lnTo>
                  <a:lnTo>
                    <a:pt x="1" y="77"/>
                  </a:lnTo>
                  <a:lnTo>
                    <a:pt x="1" y="70"/>
                  </a:lnTo>
                  <a:lnTo>
                    <a:pt x="0" y="64"/>
                  </a:lnTo>
                  <a:lnTo>
                    <a:pt x="1" y="57"/>
                  </a:lnTo>
                  <a:lnTo>
                    <a:pt x="5" y="38"/>
                  </a:lnTo>
                  <a:lnTo>
                    <a:pt x="11" y="22"/>
                  </a:lnTo>
                  <a:lnTo>
                    <a:pt x="17" y="4"/>
                  </a:lnTo>
                  <a:lnTo>
                    <a:pt x="19" y="1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29" y="2"/>
                  </a:lnTo>
                  <a:lnTo>
                    <a:pt x="31" y="5"/>
                  </a:lnTo>
                  <a:lnTo>
                    <a:pt x="30" y="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41" name="Freeform 449"/>
            <p:cNvSpPr>
              <a:spLocks/>
            </p:cNvSpPr>
            <p:nvPr/>
          </p:nvSpPr>
          <p:spPr bwMode="auto">
            <a:xfrm>
              <a:off x="1475" y="1929"/>
              <a:ext cx="46" cy="79"/>
            </a:xfrm>
            <a:custGeom>
              <a:avLst/>
              <a:gdLst>
                <a:gd name="T0" fmla="*/ 46 w 46"/>
                <a:gd name="T1" fmla="*/ 9 h 79"/>
                <a:gd name="T2" fmla="*/ 39 w 46"/>
                <a:gd name="T3" fmla="*/ 27 h 79"/>
                <a:gd name="T4" fmla="*/ 29 w 46"/>
                <a:gd name="T5" fmla="*/ 45 h 79"/>
                <a:gd name="T6" fmla="*/ 18 w 46"/>
                <a:gd name="T7" fmla="*/ 62 h 79"/>
                <a:gd name="T8" fmla="*/ 18 w 46"/>
                <a:gd name="T9" fmla="*/ 62 h 79"/>
                <a:gd name="T10" fmla="*/ 16 w 46"/>
                <a:gd name="T11" fmla="*/ 65 h 79"/>
                <a:gd name="T12" fmla="*/ 15 w 46"/>
                <a:gd name="T13" fmla="*/ 70 h 79"/>
                <a:gd name="T14" fmla="*/ 13 w 46"/>
                <a:gd name="T15" fmla="*/ 74 h 79"/>
                <a:gd name="T16" fmla="*/ 13 w 46"/>
                <a:gd name="T17" fmla="*/ 74 h 79"/>
                <a:gd name="T18" fmla="*/ 11 w 46"/>
                <a:gd name="T19" fmla="*/ 77 h 79"/>
                <a:gd name="T20" fmla="*/ 8 w 46"/>
                <a:gd name="T21" fmla="*/ 79 h 79"/>
                <a:gd name="T22" fmla="*/ 5 w 46"/>
                <a:gd name="T23" fmla="*/ 79 h 79"/>
                <a:gd name="T24" fmla="*/ 5 w 46"/>
                <a:gd name="T25" fmla="*/ 79 h 79"/>
                <a:gd name="T26" fmla="*/ 2 w 46"/>
                <a:gd name="T27" fmla="*/ 77 h 79"/>
                <a:gd name="T28" fmla="*/ 0 w 46"/>
                <a:gd name="T29" fmla="*/ 73 h 79"/>
                <a:gd name="T30" fmla="*/ 0 w 46"/>
                <a:gd name="T31" fmla="*/ 70 h 79"/>
                <a:gd name="T32" fmla="*/ 0 w 46"/>
                <a:gd name="T33" fmla="*/ 70 h 79"/>
                <a:gd name="T34" fmla="*/ 4 w 46"/>
                <a:gd name="T35" fmla="*/ 60 h 79"/>
                <a:gd name="T36" fmla="*/ 10 w 46"/>
                <a:gd name="T37" fmla="*/ 51 h 79"/>
                <a:gd name="T38" fmla="*/ 16 w 46"/>
                <a:gd name="T39" fmla="*/ 42 h 79"/>
                <a:gd name="T40" fmla="*/ 16 w 46"/>
                <a:gd name="T41" fmla="*/ 42 h 79"/>
                <a:gd name="T42" fmla="*/ 22 w 46"/>
                <a:gd name="T43" fmla="*/ 29 h 79"/>
                <a:gd name="T44" fmla="*/ 28 w 46"/>
                <a:gd name="T45" fmla="*/ 17 h 79"/>
                <a:gd name="T46" fmla="*/ 33 w 46"/>
                <a:gd name="T47" fmla="*/ 4 h 79"/>
                <a:gd name="T48" fmla="*/ 33 w 46"/>
                <a:gd name="T49" fmla="*/ 4 h 79"/>
                <a:gd name="T50" fmla="*/ 35 w 46"/>
                <a:gd name="T51" fmla="*/ 2 h 79"/>
                <a:gd name="T52" fmla="*/ 38 w 46"/>
                <a:gd name="T53" fmla="*/ 0 h 79"/>
                <a:gd name="T54" fmla="*/ 41 w 46"/>
                <a:gd name="T55" fmla="*/ 0 h 79"/>
                <a:gd name="T56" fmla="*/ 41 w 46"/>
                <a:gd name="T57" fmla="*/ 0 h 79"/>
                <a:gd name="T58" fmla="*/ 44 w 46"/>
                <a:gd name="T59" fmla="*/ 2 h 79"/>
                <a:gd name="T60" fmla="*/ 46 w 46"/>
                <a:gd name="T61" fmla="*/ 5 h 79"/>
                <a:gd name="T62" fmla="*/ 46 w 46"/>
                <a:gd name="T63" fmla="*/ 9 h 79"/>
                <a:gd name="T64" fmla="*/ 46 w 46"/>
                <a:gd name="T65" fmla="*/ 9 h 7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6"/>
                <a:gd name="T100" fmla="*/ 0 h 79"/>
                <a:gd name="T101" fmla="*/ 46 w 46"/>
                <a:gd name="T102" fmla="*/ 79 h 7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6" h="79">
                  <a:moveTo>
                    <a:pt x="46" y="9"/>
                  </a:moveTo>
                  <a:lnTo>
                    <a:pt x="39" y="27"/>
                  </a:lnTo>
                  <a:lnTo>
                    <a:pt x="29" y="45"/>
                  </a:lnTo>
                  <a:lnTo>
                    <a:pt x="18" y="62"/>
                  </a:lnTo>
                  <a:lnTo>
                    <a:pt x="16" y="65"/>
                  </a:lnTo>
                  <a:lnTo>
                    <a:pt x="15" y="70"/>
                  </a:lnTo>
                  <a:lnTo>
                    <a:pt x="13" y="74"/>
                  </a:lnTo>
                  <a:lnTo>
                    <a:pt x="11" y="77"/>
                  </a:lnTo>
                  <a:lnTo>
                    <a:pt x="8" y="79"/>
                  </a:lnTo>
                  <a:lnTo>
                    <a:pt x="5" y="79"/>
                  </a:lnTo>
                  <a:lnTo>
                    <a:pt x="2" y="77"/>
                  </a:lnTo>
                  <a:lnTo>
                    <a:pt x="0" y="73"/>
                  </a:lnTo>
                  <a:lnTo>
                    <a:pt x="0" y="70"/>
                  </a:lnTo>
                  <a:lnTo>
                    <a:pt x="4" y="60"/>
                  </a:lnTo>
                  <a:lnTo>
                    <a:pt x="10" y="51"/>
                  </a:lnTo>
                  <a:lnTo>
                    <a:pt x="16" y="42"/>
                  </a:lnTo>
                  <a:lnTo>
                    <a:pt x="22" y="29"/>
                  </a:lnTo>
                  <a:lnTo>
                    <a:pt x="28" y="17"/>
                  </a:lnTo>
                  <a:lnTo>
                    <a:pt x="33" y="4"/>
                  </a:lnTo>
                  <a:lnTo>
                    <a:pt x="35" y="2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4" y="2"/>
                  </a:lnTo>
                  <a:lnTo>
                    <a:pt x="46" y="5"/>
                  </a:lnTo>
                  <a:lnTo>
                    <a:pt x="46" y="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42" name="Freeform 450"/>
            <p:cNvSpPr>
              <a:spLocks/>
            </p:cNvSpPr>
            <p:nvPr/>
          </p:nvSpPr>
          <p:spPr bwMode="auto">
            <a:xfrm>
              <a:off x="1567" y="1942"/>
              <a:ext cx="23" cy="89"/>
            </a:xfrm>
            <a:custGeom>
              <a:avLst/>
              <a:gdLst>
                <a:gd name="T0" fmla="*/ 19 w 23"/>
                <a:gd name="T1" fmla="*/ 4 h 89"/>
                <a:gd name="T2" fmla="*/ 23 w 23"/>
                <a:gd name="T3" fmla="*/ 16 h 89"/>
                <a:gd name="T4" fmla="*/ 21 w 23"/>
                <a:gd name="T5" fmla="*/ 29 h 89"/>
                <a:gd name="T6" fmla="*/ 18 w 23"/>
                <a:gd name="T7" fmla="*/ 42 h 89"/>
                <a:gd name="T8" fmla="*/ 18 w 23"/>
                <a:gd name="T9" fmla="*/ 42 h 89"/>
                <a:gd name="T10" fmla="*/ 16 w 23"/>
                <a:gd name="T11" fmla="*/ 48 h 89"/>
                <a:gd name="T12" fmla="*/ 15 w 23"/>
                <a:gd name="T13" fmla="*/ 53 h 89"/>
                <a:gd name="T14" fmla="*/ 16 w 23"/>
                <a:gd name="T15" fmla="*/ 59 h 89"/>
                <a:gd name="T16" fmla="*/ 16 w 23"/>
                <a:gd name="T17" fmla="*/ 59 h 89"/>
                <a:gd name="T18" fmla="*/ 16 w 23"/>
                <a:gd name="T19" fmla="*/ 68 h 89"/>
                <a:gd name="T20" fmla="*/ 15 w 23"/>
                <a:gd name="T21" fmla="*/ 76 h 89"/>
                <a:gd name="T22" fmla="*/ 13 w 23"/>
                <a:gd name="T23" fmla="*/ 84 h 89"/>
                <a:gd name="T24" fmla="*/ 13 w 23"/>
                <a:gd name="T25" fmla="*/ 84 h 89"/>
                <a:gd name="T26" fmla="*/ 12 w 23"/>
                <a:gd name="T27" fmla="*/ 87 h 89"/>
                <a:gd name="T28" fmla="*/ 9 w 23"/>
                <a:gd name="T29" fmla="*/ 89 h 89"/>
                <a:gd name="T30" fmla="*/ 6 w 23"/>
                <a:gd name="T31" fmla="*/ 89 h 89"/>
                <a:gd name="T32" fmla="*/ 6 w 23"/>
                <a:gd name="T33" fmla="*/ 89 h 89"/>
                <a:gd name="T34" fmla="*/ 2 w 23"/>
                <a:gd name="T35" fmla="*/ 88 h 89"/>
                <a:gd name="T36" fmla="*/ 0 w 23"/>
                <a:gd name="T37" fmla="*/ 85 h 89"/>
                <a:gd name="T38" fmla="*/ 0 w 23"/>
                <a:gd name="T39" fmla="*/ 82 h 89"/>
                <a:gd name="T40" fmla="*/ 0 w 23"/>
                <a:gd name="T41" fmla="*/ 82 h 89"/>
                <a:gd name="T42" fmla="*/ 1 w 23"/>
                <a:gd name="T43" fmla="*/ 73 h 89"/>
                <a:gd name="T44" fmla="*/ 1 w 23"/>
                <a:gd name="T45" fmla="*/ 65 h 89"/>
                <a:gd name="T46" fmla="*/ 1 w 23"/>
                <a:gd name="T47" fmla="*/ 57 h 89"/>
                <a:gd name="T48" fmla="*/ 1 w 23"/>
                <a:gd name="T49" fmla="*/ 57 h 89"/>
                <a:gd name="T50" fmla="*/ 2 w 23"/>
                <a:gd name="T51" fmla="*/ 47 h 89"/>
                <a:gd name="T52" fmla="*/ 4 w 23"/>
                <a:gd name="T53" fmla="*/ 39 h 89"/>
                <a:gd name="T54" fmla="*/ 6 w 23"/>
                <a:gd name="T55" fmla="*/ 30 h 89"/>
                <a:gd name="T56" fmla="*/ 6 w 23"/>
                <a:gd name="T57" fmla="*/ 30 h 89"/>
                <a:gd name="T58" fmla="*/ 8 w 23"/>
                <a:gd name="T59" fmla="*/ 24 h 89"/>
                <a:gd name="T60" fmla="*/ 9 w 23"/>
                <a:gd name="T61" fmla="*/ 17 h 89"/>
                <a:gd name="T62" fmla="*/ 7 w 23"/>
                <a:gd name="T63" fmla="*/ 10 h 89"/>
                <a:gd name="T64" fmla="*/ 7 w 23"/>
                <a:gd name="T65" fmla="*/ 10 h 89"/>
                <a:gd name="T66" fmla="*/ 6 w 23"/>
                <a:gd name="T67" fmla="*/ 7 h 89"/>
                <a:gd name="T68" fmla="*/ 7 w 23"/>
                <a:gd name="T69" fmla="*/ 4 h 89"/>
                <a:gd name="T70" fmla="*/ 9 w 23"/>
                <a:gd name="T71" fmla="*/ 1 h 89"/>
                <a:gd name="T72" fmla="*/ 9 w 23"/>
                <a:gd name="T73" fmla="*/ 1 h 89"/>
                <a:gd name="T74" fmla="*/ 13 w 23"/>
                <a:gd name="T75" fmla="*/ 0 h 89"/>
                <a:gd name="T76" fmla="*/ 17 w 23"/>
                <a:gd name="T77" fmla="*/ 1 h 89"/>
                <a:gd name="T78" fmla="*/ 19 w 23"/>
                <a:gd name="T79" fmla="*/ 4 h 89"/>
                <a:gd name="T80" fmla="*/ 19 w 23"/>
                <a:gd name="T81" fmla="*/ 4 h 8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3"/>
                <a:gd name="T124" fmla="*/ 0 h 89"/>
                <a:gd name="T125" fmla="*/ 23 w 23"/>
                <a:gd name="T126" fmla="*/ 89 h 8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3" h="89">
                  <a:moveTo>
                    <a:pt x="19" y="4"/>
                  </a:moveTo>
                  <a:lnTo>
                    <a:pt x="23" y="16"/>
                  </a:lnTo>
                  <a:lnTo>
                    <a:pt x="21" y="29"/>
                  </a:lnTo>
                  <a:lnTo>
                    <a:pt x="18" y="42"/>
                  </a:lnTo>
                  <a:lnTo>
                    <a:pt x="16" y="48"/>
                  </a:lnTo>
                  <a:lnTo>
                    <a:pt x="15" y="53"/>
                  </a:lnTo>
                  <a:lnTo>
                    <a:pt x="16" y="59"/>
                  </a:lnTo>
                  <a:lnTo>
                    <a:pt x="16" y="68"/>
                  </a:lnTo>
                  <a:lnTo>
                    <a:pt x="15" y="76"/>
                  </a:lnTo>
                  <a:lnTo>
                    <a:pt x="13" y="84"/>
                  </a:lnTo>
                  <a:lnTo>
                    <a:pt x="12" y="87"/>
                  </a:lnTo>
                  <a:lnTo>
                    <a:pt x="9" y="89"/>
                  </a:lnTo>
                  <a:lnTo>
                    <a:pt x="6" y="89"/>
                  </a:lnTo>
                  <a:lnTo>
                    <a:pt x="2" y="88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1" y="73"/>
                  </a:lnTo>
                  <a:lnTo>
                    <a:pt x="1" y="65"/>
                  </a:lnTo>
                  <a:lnTo>
                    <a:pt x="1" y="57"/>
                  </a:lnTo>
                  <a:lnTo>
                    <a:pt x="2" y="47"/>
                  </a:lnTo>
                  <a:lnTo>
                    <a:pt x="4" y="39"/>
                  </a:lnTo>
                  <a:lnTo>
                    <a:pt x="6" y="30"/>
                  </a:lnTo>
                  <a:lnTo>
                    <a:pt x="8" y="24"/>
                  </a:lnTo>
                  <a:lnTo>
                    <a:pt x="9" y="17"/>
                  </a:lnTo>
                  <a:lnTo>
                    <a:pt x="7" y="10"/>
                  </a:lnTo>
                  <a:lnTo>
                    <a:pt x="6" y="7"/>
                  </a:lnTo>
                  <a:lnTo>
                    <a:pt x="7" y="4"/>
                  </a:lnTo>
                  <a:lnTo>
                    <a:pt x="9" y="1"/>
                  </a:lnTo>
                  <a:lnTo>
                    <a:pt x="13" y="0"/>
                  </a:lnTo>
                  <a:lnTo>
                    <a:pt x="17" y="1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43" name="Freeform 451"/>
            <p:cNvSpPr>
              <a:spLocks/>
            </p:cNvSpPr>
            <p:nvPr/>
          </p:nvSpPr>
          <p:spPr bwMode="auto">
            <a:xfrm>
              <a:off x="1716" y="1779"/>
              <a:ext cx="48" cy="48"/>
            </a:xfrm>
            <a:custGeom>
              <a:avLst/>
              <a:gdLst>
                <a:gd name="T0" fmla="*/ 48 w 48"/>
                <a:gd name="T1" fmla="*/ 26 h 48"/>
                <a:gd name="T2" fmla="*/ 43 w 48"/>
                <a:gd name="T3" fmla="*/ 38 h 48"/>
                <a:gd name="T4" fmla="*/ 34 w 48"/>
                <a:gd name="T5" fmla="*/ 46 h 48"/>
                <a:gd name="T6" fmla="*/ 21 w 48"/>
                <a:gd name="T7" fmla="*/ 48 h 48"/>
                <a:gd name="T8" fmla="*/ 21 w 48"/>
                <a:gd name="T9" fmla="*/ 48 h 48"/>
                <a:gd name="T10" fmla="*/ 9 w 48"/>
                <a:gd name="T11" fmla="*/ 44 h 48"/>
                <a:gd name="T12" fmla="*/ 2 w 48"/>
                <a:gd name="T13" fmla="*/ 34 h 48"/>
                <a:gd name="T14" fmla="*/ 0 w 48"/>
                <a:gd name="T15" fmla="*/ 22 h 48"/>
                <a:gd name="T16" fmla="*/ 0 w 48"/>
                <a:gd name="T17" fmla="*/ 22 h 48"/>
                <a:gd name="T18" fmla="*/ 4 w 48"/>
                <a:gd name="T19" fmla="*/ 10 h 48"/>
                <a:gd name="T20" fmla="*/ 14 w 48"/>
                <a:gd name="T21" fmla="*/ 2 h 48"/>
                <a:gd name="T22" fmla="*/ 26 w 48"/>
                <a:gd name="T23" fmla="*/ 0 h 48"/>
                <a:gd name="T24" fmla="*/ 26 w 48"/>
                <a:gd name="T25" fmla="*/ 0 h 48"/>
                <a:gd name="T26" fmla="*/ 38 w 48"/>
                <a:gd name="T27" fmla="*/ 5 h 48"/>
                <a:gd name="T28" fmla="*/ 46 w 48"/>
                <a:gd name="T29" fmla="*/ 14 h 48"/>
                <a:gd name="T30" fmla="*/ 48 w 48"/>
                <a:gd name="T31" fmla="*/ 26 h 48"/>
                <a:gd name="T32" fmla="*/ 48 w 48"/>
                <a:gd name="T33" fmla="*/ 26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48" y="26"/>
                  </a:moveTo>
                  <a:lnTo>
                    <a:pt x="43" y="38"/>
                  </a:lnTo>
                  <a:lnTo>
                    <a:pt x="34" y="46"/>
                  </a:lnTo>
                  <a:lnTo>
                    <a:pt x="21" y="48"/>
                  </a:lnTo>
                  <a:lnTo>
                    <a:pt x="9" y="44"/>
                  </a:lnTo>
                  <a:lnTo>
                    <a:pt x="2" y="34"/>
                  </a:lnTo>
                  <a:lnTo>
                    <a:pt x="0" y="22"/>
                  </a:lnTo>
                  <a:lnTo>
                    <a:pt x="4" y="10"/>
                  </a:lnTo>
                  <a:lnTo>
                    <a:pt x="14" y="2"/>
                  </a:lnTo>
                  <a:lnTo>
                    <a:pt x="26" y="0"/>
                  </a:lnTo>
                  <a:lnTo>
                    <a:pt x="38" y="5"/>
                  </a:lnTo>
                  <a:lnTo>
                    <a:pt x="46" y="14"/>
                  </a:lnTo>
                  <a:lnTo>
                    <a:pt x="48" y="2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44" name="Freeform 452"/>
            <p:cNvSpPr>
              <a:spLocks/>
            </p:cNvSpPr>
            <p:nvPr/>
          </p:nvSpPr>
          <p:spPr bwMode="auto">
            <a:xfrm>
              <a:off x="1704" y="1825"/>
              <a:ext cx="48" cy="48"/>
            </a:xfrm>
            <a:custGeom>
              <a:avLst/>
              <a:gdLst>
                <a:gd name="T0" fmla="*/ 46 w 48"/>
                <a:gd name="T1" fmla="*/ 34 h 48"/>
                <a:gd name="T2" fmla="*/ 38 w 48"/>
                <a:gd name="T3" fmla="*/ 43 h 48"/>
                <a:gd name="T4" fmla="*/ 27 w 48"/>
                <a:gd name="T5" fmla="*/ 48 h 48"/>
                <a:gd name="T6" fmla="*/ 14 w 48"/>
                <a:gd name="T7" fmla="*/ 46 h 48"/>
                <a:gd name="T8" fmla="*/ 14 w 48"/>
                <a:gd name="T9" fmla="*/ 46 h 48"/>
                <a:gd name="T10" fmla="*/ 4 w 48"/>
                <a:gd name="T11" fmla="*/ 39 h 48"/>
                <a:gd name="T12" fmla="*/ 0 w 48"/>
                <a:gd name="T13" fmla="*/ 27 h 48"/>
                <a:gd name="T14" fmla="*/ 2 w 48"/>
                <a:gd name="T15" fmla="*/ 15 h 48"/>
                <a:gd name="T16" fmla="*/ 2 w 48"/>
                <a:gd name="T17" fmla="*/ 15 h 48"/>
                <a:gd name="T18" fmla="*/ 9 w 48"/>
                <a:gd name="T19" fmla="*/ 5 h 48"/>
                <a:gd name="T20" fmla="*/ 21 w 48"/>
                <a:gd name="T21" fmla="*/ 0 h 48"/>
                <a:gd name="T22" fmla="*/ 33 w 48"/>
                <a:gd name="T23" fmla="*/ 2 h 48"/>
                <a:gd name="T24" fmla="*/ 33 w 48"/>
                <a:gd name="T25" fmla="*/ 2 h 48"/>
                <a:gd name="T26" fmla="*/ 43 w 48"/>
                <a:gd name="T27" fmla="*/ 10 h 48"/>
                <a:gd name="T28" fmla="*/ 48 w 48"/>
                <a:gd name="T29" fmla="*/ 22 h 48"/>
                <a:gd name="T30" fmla="*/ 46 w 48"/>
                <a:gd name="T31" fmla="*/ 34 h 48"/>
                <a:gd name="T32" fmla="*/ 46 w 48"/>
                <a:gd name="T33" fmla="*/ 34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46" y="34"/>
                  </a:moveTo>
                  <a:lnTo>
                    <a:pt x="38" y="43"/>
                  </a:lnTo>
                  <a:lnTo>
                    <a:pt x="27" y="48"/>
                  </a:lnTo>
                  <a:lnTo>
                    <a:pt x="14" y="46"/>
                  </a:lnTo>
                  <a:lnTo>
                    <a:pt x="4" y="39"/>
                  </a:lnTo>
                  <a:lnTo>
                    <a:pt x="0" y="27"/>
                  </a:lnTo>
                  <a:lnTo>
                    <a:pt x="2" y="15"/>
                  </a:lnTo>
                  <a:lnTo>
                    <a:pt x="9" y="5"/>
                  </a:lnTo>
                  <a:lnTo>
                    <a:pt x="21" y="0"/>
                  </a:lnTo>
                  <a:lnTo>
                    <a:pt x="33" y="2"/>
                  </a:lnTo>
                  <a:lnTo>
                    <a:pt x="43" y="10"/>
                  </a:lnTo>
                  <a:lnTo>
                    <a:pt x="48" y="22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45" name="Freeform 453"/>
            <p:cNvSpPr>
              <a:spLocks/>
            </p:cNvSpPr>
            <p:nvPr/>
          </p:nvSpPr>
          <p:spPr bwMode="auto">
            <a:xfrm>
              <a:off x="1678" y="1865"/>
              <a:ext cx="47" cy="47"/>
            </a:xfrm>
            <a:custGeom>
              <a:avLst/>
              <a:gdLst>
                <a:gd name="T0" fmla="*/ 41 w 47"/>
                <a:gd name="T1" fmla="*/ 40 h 47"/>
                <a:gd name="T2" fmla="*/ 31 w 47"/>
                <a:gd name="T3" fmla="*/ 47 h 47"/>
                <a:gd name="T4" fmla="*/ 19 w 47"/>
                <a:gd name="T5" fmla="*/ 47 h 47"/>
                <a:gd name="T6" fmla="*/ 7 w 47"/>
                <a:gd name="T7" fmla="*/ 41 h 47"/>
                <a:gd name="T8" fmla="*/ 7 w 47"/>
                <a:gd name="T9" fmla="*/ 41 h 47"/>
                <a:gd name="T10" fmla="*/ 0 w 47"/>
                <a:gd name="T11" fmla="*/ 31 h 47"/>
                <a:gd name="T12" fmla="*/ 0 w 47"/>
                <a:gd name="T13" fmla="*/ 19 h 47"/>
                <a:gd name="T14" fmla="*/ 6 w 47"/>
                <a:gd name="T15" fmla="*/ 7 h 47"/>
                <a:gd name="T16" fmla="*/ 6 w 47"/>
                <a:gd name="T17" fmla="*/ 7 h 47"/>
                <a:gd name="T18" fmla="*/ 17 w 47"/>
                <a:gd name="T19" fmla="*/ 1 h 47"/>
                <a:gd name="T20" fmla="*/ 29 w 47"/>
                <a:gd name="T21" fmla="*/ 0 h 47"/>
                <a:gd name="T22" fmla="*/ 40 w 47"/>
                <a:gd name="T23" fmla="*/ 6 h 47"/>
                <a:gd name="T24" fmla="*/ 40 w 47"/>
                <a:gd name="T25" fmla="*/ 6 h 47"/>
                <a:gd name="T26" fmla="*/ 47 w 47"/>
                <a:gd name="T27" fmla="*/ 16 h 47"/>
                <a:gd name="T28" fmla="*/ 47 w 47"/>
                <a:gd name="T29" fmla="*/ 29 h 47"/>
                <a:gd name="T30" fmla="*/ 41 w 47"/>
                <a:gd name="T31" fmla="*/ 40 h 47"/>
                <a:gd name="T32" fmla="*/ 41 w 47"/>
                <a:gd name="T33" fmla="*/ 40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41" y="40"/>
                  </a:moveTo>
                  <a:lnTo>
                    <a:pt x="31" y="47"/>
                  </a:lnTo>
                  <a:lnTo>
                    <a:pt x="19" y="47"/>
                  </a:lnTo>
                  <a:lnTo>
                    <a:pt x="7" y="41"/>
                  </a:lnTo>
                  <a:lnTo>
                    <a:pt x="0" y="31"/>
                  </a:lnTo>
                  <a:lnTo>
                    <a:pt x="0" y="19"/>
                  </a:lnTo>
                  <a:lnTo>
                    <a:pt x="6" y="7"/>
                  </a:lnTo>
                  <a:lnTo>
                    <a:pt x="17" y="1"/>
                  </a:lnTo>
                  <a:lnTo>
                    <a:pt x="29" y="0"/>
                  </a:lnTo>
                  <a:lnTo>
                    <a:pt x="40" y="6"/>
                  </a:lnTo>
                  <a:lnTo>
                    <a:pt x="47" y="16"/>
                  </a:lnTo>
                  <a:lnTo>
                    <a:pt x="47" y="29"/>
                  </a:lnTo>
                  <a:lnTo>
                    <a:pt x="41" y="4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46" name="Freeform 454"/>
            <p:cNvSpPr>
              <a:spLocks/>
            </p:cNvSpPr>
            <p:nvPr/>
          </p:nvSpPr>
          <p:spPr bwMode="auto">
            <a:xfrm>
              <a:off x="1640" y="1894"/>
              <a:ext cx="48" cy="49"/>
            </a:xfrm>
            <a:custGeom>
              <a:avLst/>
              <a:gdLst>
                <a:gd name="T0" fmla="*/ 36 w 48"/>
                <a:gd name="T1" fmla="*/ 45 h 49"/>
                <a:gd name="T2" fmla="*/ 24 w 48"/>
                <a:gd name="T3" fmla="*/ 49 h 49"/>
                <a:gd name="T4" fmla="*/ 12 w 48"/>
                <a:gd name="T5" fmla="*/ 45 h 49"/>
                <a:gd name="T6" fmla="*/ 3 w 48"/>
                <a:gd name="T7" fmla="*/ 36 h 49"/>
                <a:gd name="T8" fmla="*/ 3 w 48"/>
                <a:gd name="T9" fmla="*/ 36 h 49"/>
                <a:gd name="T10" fmla="*/ 0 w 48"/>
                <a:gd name="T11" fmla="*/ 24 h 49"/>
                <a:gd name="T12" fmla="*/ 3 w 48"/>
                <a:gd name="T13" fmla="*/ 12 h 49"/>
                <a:gd name="T14" fmla="*/ 12 w 48"/>
                <a:gd name="T15" fmla="*/ 3 h 49"/>
                <a:gd name="T16" fmla="*/ 12 w 48"/>
                <a:gd name="T17" fmla="*/ 3 h 49"/>
                <a:gd name="T18" fmla="*/ 25 w 48"/>
                <a:gd name="T19" fmla="*/ 0 h 49"/>
                <a:gd name="T20" fmla="*/ 36 w 48"/>
                <a:gd name="T21" fmla="*/ 4 h 49"/>
                <a:gd name="T22" fmla="*/ 45 w 48"/>
                <a:gd name="T23" fmla="*/ 12 h 49"/>
                <a:gd name="T24" fmla="*/ 45 w 48"/>
                <a:gd name="T25" fmla="*/ 12 h 49"/>
                <a:gd name="T26" fmla="*/ 48 w 48"/>
                <a:gd name="T27" fmla="*/ 25 h 49"/>
                <a:gd name="T28" fmla="*/ 45 w 48"/>
                <a:gd name="T29" fmla="*/ 37 h 49"/>
                <a:gd name="T30" fmla="*/ 36 w 48"/>
                <a:gd name="T31" fmla="*/ 45 h 49"/>
                <a:gd name="T32" fmla="*/ 36 w 48"/>
                <a:gd name="T33" fmla="*/ 45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36" y="45"/>
                  </a:moveTo>
                  <a:lnTo>
                    <a:pt x="24" y="49"/>
                  </a:lnTo>
                  <a:lnTo>
                    <a:pt x="12" y="45"/>
                  </a:lnTo>
                  <a:lnTo>
                    <a:pt x="3" y="36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5" y="0"/>
                  </a:lnTo>
                  <a:lnTo>
                    <a:pt x="36" y="4"/>
                  </a:lnTo>
                  <a:lnTo>
                    <a:pt x="45" y="12"/>
                  </a:lnTo>
                  <a:lnTo>
                    <a:pt x="48" y="25"/>
                  </a:lnTo>
                  <a:lnTo>
                    <a:pt x="45" y="37"/>
                  </a:lnTo>
                  <a:lnTo>
                    <a:pt x="36" y="45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47" name="Freeform 455"/>
            <p:cNvSpPr>
              <a:spLocks/>
            </p:cNvSpPr>
            <p:nvPr/>
          </p:nvSpPr>
          <p:spPr bwMode="auto">
            <a:xfrm>
              <a:off x="1596" y="1911"/>
              <a:ext cx="47" cy="47"/>
            </a:xfrm>
            <a:custGeom>
              <a:avLst/>
              <a:gdLst>
                <a:gd name="T0" fmla="*/ 28 w 47"/>
                <a:gd name="T1" fmla="*/ 47 h 47"/>
                <a:gd name="T2" fmla="*/ 15 w 47"/>
                <a:gd name="T3" fmla="*/ 46 h 47"/>
                <a:gd name="T4" fmla="*/ 5 w 47"/>
                <a:gd name="T5" fmla="*/ 40 h 47"/>
                <a:gd name="T6" fmla="*/ 0 w 47"/>
                <a:gd name="T7" fmla="*/ 28 h 47"/>
                <a:gd name="T8" fmla="*/ 0 w 47"/>
                <a:gd name="T9" fmla="*/ 28 h 47"/>
                <a:gd name="T10" fmla="*/ 1 w 47"/>
                <a:gd name="T11" fmla="*/ 16 h 47"/>
                <a:gd name="T12" fmla="*/ 7 w 47"/>
                <a:gd name="T13" fmla="*/ 5 h 47"/>
                <a:gd name="T14" fmla="*/ 19 w 47"/>
                <a:gd name="T15" fmla="*/ 0 h 47"/>
                <a:gd name="T16" fmla="*/ 19 w 47"/>
                <a:gd name="T17" fmla="*/ 0 h 47"/>
                <a:gd name="T18" fmla="*/ 31 w 47"/>
                <a:gd name="T19" fmla="*/ 1 h 47"/>
                <a:gd name="T20" fmla="*/ 42 w 47"/>
                <a:gd name="T21" fmla="*/ 8 h 47"/>
                <a:gd name="T22" fmla="*/ 47 w 47"/>
                <a:gd name="T23" fmla="*/ 19 h 47"/>
                <a:gd name="T24" fmla="*/ 47 w 47"/>
                <a:gd name="T25" fmla="*/ 19 h 47"/>
                <a:gd name="T26" fmla="*/ 46 w 47"/>
                <a:gd name="T27" fmla="*/ 32 h 47"/>
                <a:gd name="T28" fmla="*/ 39 w 47"/>
                <a:gd name="T29" fmla="*/ 42 h 47"/>
                <a:gd name="T30" fmla="*/ 28 w 47"/>
                <a:gd name="T31" fmla="*/ 47 h 47"/>
                <a:gd name="T32" fmla="*/ 28 w 47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28" y="47"/>
                  </a:moveTo>
                  <a:lnTo>
                    <a:pt x="15" y="46"/>
                  </a:lnTo>
                  <a:lnTo>
                    <a:pt x="5" y="40"/>
                  </a:lnTo>
                  <a:lnTo>
                    <a:pt x="0" y="28"/>
                  </a:lnTo>
                  <a:lnTo>
                    <a:pt x="1" y="16"/>
                  </a:lnTo>
                  <a:lnTo>
                    <a:pt x="7" y="5"/>
                  </a:lnTo>
                  <a:lnTo>
                    <a:pt x="19" y="0"/>
                  </a:lnTo>
                  <a:lnTo>
                    <a:pt x="31" y="1"/>
                  </a:lnTo>
                  <a:lnTo>
                    <a:pt x="42" y="8"/>
                  </a:lnTo>
                  <a:lnTo>
                    <a:pt x="47" y="19"/>
                  </a:lnTo>
                  <a:lnTo>
                    <a:pt x="46" y="32"/>
                  </a:lnTo>
                  <a:lnTo>
                    <a:pt x="39" y="42"/>
                  </a:lnTo>
                  <a:lnTo>
                    <a:pt x="28" y="47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48" name="Freeform 456"/>
            <p:cNvSpPr>
              <a:spLocks/>
            </p:cNvSpPr>
            <p:nvPr/>
          </p:nvSpPr>
          <p:spPr bwMode="auto">
            <a:xfrm>
              <a:off x="1548" y="1912"/>
              <a:ext cx="48" cy="48"/>
            </a:xfrm>
            <a:custGeom>
              <a:avLst/>
              <a:gdLst>
                <a:gd name="T0" fmla="*/ 20 w 48"/>
                <a:gd name="T1" fmla="*/ 48 h 48"/>
                <a:gd name="T2" fmla="*/ 8 w 48"/>
                <a:gd name="T3" fmla="*/ 42 h 48"/>
                <a:gd name="T4" fmla="*/ 1 w 48"/>
                <a:gd name="T5" fmla="*/ 33 h 48"/>
                <a:gd name="T6" fmla="*/ 0 w 48"/>
                <a:gd name="T7" fmla="*/ 20 h 48"/>
                <a:gd name="T8" fmla="*/ 0 w 48"/>
                <a:gd name="T9" fmla="*/ 20 h 48"/>
                <a:gd name="T10" fmla="*/ 5 w 48"/>
                <a:gd name="T11" fmla="*/ 8 h 48"/>
                <a:gd name="T12" fmla="*/ 15 w 48"/>
                <a:gd name="T13" fmla="*/ 1 h 48"/>
                <a:gd name="T14" fmla="*/ 27 w 48"/>
                <a:gd name="T15" fmla="*/ 0 h 48"/>
                <a:gd name="T16" fmla="*/ 27 w 48"/>
                <a:gd name="T17" fmla="*/ 0 h 48"/>
                <a:gd name="T18" fmla="*/ 39 w 48"/>
                <a:gd name="T19" fmla="*/ 5 h 48"/>
                <a:gd name="T20" fmla="*/ 46 w 48"/>
                <a:gd name="T21" fmla="*/ 15 h 48"/>
                <a:gd name="T22" fmla="*/ 48 w 48"/>
                <a:gd name="T23" fmla="*/ 27 h 48"/>
                <a:gd name="T24" fmla="*/ 48 w 48"/>
                <a:gd name="T25" fmla="*/ 27 h 48"/>
                <a:gd name="T26" fmla="*/ 43 w 48"/>
                <a:gd name="T27" fmla="*/ 39 h 48"/>
                <a:gd name="T28" fmla="*/ 32 w 48"/>
                <a:gd name="T29" fmla="*/ 46 h 48"/>
                <a:gd name="T30" fmla="*/ 20 w 48"/>
                <a:gd name="T31" fmla="*/ 48 h 48"/>
                <a:gd name="T32" fmla="*/ 20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0" y="48"/>
                  </a:moveTo>
                  <a:lnTo>
                    <a:pt x="8" y="42"/>
                  </a:lnTo>
                  <a:lnTo>
                    <a:pt x="1" y="33"/>
                  </a:lnTo>
                  <a:lnTo>
                    <a:pt x="0" y="20"/>
                  </a:lnTo>
                  <a:lnTo>
                    <a:pt x="5" y="8"/>
                  </a:lnTo>
                  <a:lnTo>
                    <a:pt x="15" y="1"/>
                  </a:lnTo>
                  <a:lnTo>
                    <a:pt x="27" y="0"/>
                  </a:lnTo>
                  <a:lnTo>
                    <a:pt x="39" y="5"/>
                  </a:lnTo>
                  <a:lnTo>
                    <a:pt x="46" y="15"/>
                  </a:lnTo>
                  <a:lnTo>
                    <a:pt x="48" y="27"/>
                  </a:lnTo>
                  <a:lnTo>
                    <a:pt x="43" y="39"/>
                  </a:lnTo>
                  <a:lnTo>
                    <a:pt x="32" y="46"/>
                  </a:lnTo>
                  <a:lnTo>
                    <a:pt x="20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49" name="Freeform 457"/>
            <p:cNvSpPr>
              <a:spLocks/>
            </p:cNvSpPr>
            <p:nvPr/>
          </p:nvSpPr>
          <p:spPr bwMode="auto">
            <a:xfrm>
              <a:off x="1502" y="1898"/>
              <a:ext cx="48" cy="48"/>
            </a:xfrm>
            <a:custGeom>
              <a:avLst/>
              <a:gdLst>
                <a:gd name="T0" fmla="*/ 14 w 48"/>
                <a:gd name="T1" fmla="*/ 46 h 48"/>
                <a:gd name="T2" fmla="*/ 4 w 48"/>
                <a:gd name="T3" fmla="*/ 37 h 48"/>
                <a:gd name="T4" fmla="*/ 0 w 48"/>
                <a:gd name="T5" fmla="*/ 26 h 48"/>
                <a:gd name="T6" fmla="*/ 2 w 48"/>
                <a:gd name="T7" fmla="*/ 13 h 48"/>
                <a:gd name="T8" fmla="*/ 2 w 48"/>
                <a:gd name="T9" fmla="*/ 13 h 48"/>
                <a:gd name="T10" fmla="*/ 10 w 48"/>
                <a:gd name="T11" fmla="*/ 4 h 48"/>
                <a:gd name="T12" fmla="*/ 22 w 48"/>
                <a:gd name="T13" fmla="*/ 0 h 48"/>
                <a:gd name="T14" fmla="*/ 34 w 48"/>
                <a:gd name="T15" fmla="*/ 2 h 48"/>
                <a:gd name="T16" fmla="*/ 34 w 48"/>
                <a:gd name="T17" fmla="*/ 2 h 48"/>
                <a:gd name="T18" fmla="*/ 44 w 48"/>
                <a:gd name="T19" fmla="*/ 10 h 48"/>
                <a:gd name="T20" fmla="*/ 48 w 48"/>
                <a:gd name="T21" fmla="*/ 21 h 48"/>
                <a:gd name="T22" fmla="*/ 46 w 48"/>
                <a:gd name="T23" fmla="*/ 34 h 48"/>
                <a:gd name="T24" fmla="*/ 46 w 48"/>
                <a:gd name="T25" fmla="*/ 34 h 48"/>
                <a:gd name="T26" fmla="*/ 37 w 48"/>
                <a:gd name="T27" fmla="*/ 44 h 48"/>
                <a:gd name="T28" fmla="*/ 26 w 48"/>
                <a:gd name="T29" fmla="*/ 48 h 48"/>
                <a:gd name="T30" fmla="*/ 14 w 48"/>
                <a:gd name="T31" fmla="*/ 46 h 48"/>
                <a:gd name="T32" fmla="*/ 14 w 48"/>
                <a:gd name="T33" fmla="*/ 46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14" y="46"/>
                  </a:moveTo>
                  <a:lnTo>
                    <a:pt x="4" y="37"/>
                  </a:lnTo>
                  <a:lnTo>
                    <a:pt x="0" y="26"/>
                  </a:lnTo>
                  <a:lnTo>
                    <a:pt x="2" y="13"/>
                  </a:lnTo>
                  <a:lnTo>
                    <a:pt x="10" y="4"/>
                  </a:lnTo>
                  <a:lnTo>
                    <a:pt x="22" y="0"/>
                  </a:lnTo>
                  <a:lnTo>
                    <a:pt x="34" y="2"/>
                  </a:lnTo>
                  <a:lnTo>
                    <a:pt x="44" y="10"/>
                  </a:lnTo>
                  <a:lnTo>
                    <a:pt x="48" y="21"/>
                  </a:lnTo>
                  <a:lnTo>
                    <a:pt x="46" y="34"/>
                  </a:lnTo>
                  <a:lnTo>
                    <a:pt x="37" y="44"/>
                  </a:lnTo>
                  <a:lnTo>
                    <a:pt x="26" y="48"/>
                  </a:lnTo>
                  <a:lnTo>
                    <a:pt x="14" y="4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50" name="Freeform 458"/>
            <p:cNvSpPr>
              <a:spLocks/>
            </p:cNvSpPr>
            <p:nvPr/>
          </p:nvSpPr>
          <p:spPr bwMode="auto">
            <a:xfrm>
              <a:off x="1430" y="1905"/>
              <a:ext cx="54" cy="74"/>
            </a:xfrm>
            <a:custGeom>
              <a:avLst/>
              <a:gdLst>
                <a:gd name="T0" fmla="*/ 52 w 54"/>
                <a:gd name="T1" fmla="*/ 12 h 74"/>
                <a:gd name="T2" fmla="*/ 36 w 54"/>
                <a:gd name="T3" fmla="*/ 31 h 74"/>
                <a:gd name="T4" fmla="*/ 25 w 54"/>
                <a:gd name="T5" fmla="*/ 52 h 74"/>
                <a:gd name="T6" fmla="*/ 13 w 54"/>
                <a:gd name="T7" fmla="*/ 72 h 74"/>
                <a:gd name="T8" fmla="*/ 13 w 54"/>
                <a:gd name="T9" fmla="*/ 72 h 74"/>
                <a:gd name="T10" fmla="*/ 10 w 54"/>
                <a:gd name="T11" fmla="*/ 74 h 74"/>
                <a:gd name="T12" fmla="*/ 6 w 54"/>
                <a:gd name="T13" fmla="*/ 74 h 74"/>
                <a:gd name="T14" fmla="*/ 3 w 54"/>
                <a:gd name="T15" fmla="*/ 73 h 74"/>
                <a:gd name="T16" fmla="*/ 3 w 54"/>
                <a:gd name="T17" fmla="*/ 73 h 74"/>
                <a:gd name="T18" fmla="*/ 0 w 54"/>
                <a:gd name="T19" fmla="*/ 70 h 74"/>
                <a:gd name="T20" fmla="*/ 0 w 54"/>
                <a:gd name="T21" fmla="*/ 67 h 74"/>
                <a:gd name="T22" fmla="*/ 1 w 54"/>
                <a:gd name="T23" fmla="*/ 64 h 74"/>
                <a:gd name="T24" fmla="*/ 1 w 54"/>
                <a:gd name="T25" fmla="*/ 64 h 74"/>
                <a:gd name="T26" fmla="*/ 10 w 54"/>
                <a:gd name="T27" fmla="*/ 51 h 74"/>
                <a:gd name="T28" fmla="*/ 17 w 54"/>
                <a:gd name="T29" fmla="*/ 37 h 74"/>
                <a:gd name="T30" fmla="*/ 25 w 54"/>
                <a:gd name="T31" fmla="*/ 24 h 74"/>
                <a:gd name="T32" fmla="*/ 25 w 54"/>
                <a:gd name="T33" fmla="*/ 24 h 74"/>
                <a:gd name="T34" fmla="*/ 30 w 54"/>
                <a:gd name="T35" fmla="*/ 15 h 74"/>
                <a:gd name="T36" fmla="*/ 36 w 54"/>
                <a:gd name="T37" fmla="*/ 8 h 74"/>
                <a:gd name="T38" fmla="*/ 43 w 54"/>
                <a:gd name="T39" fmla="*/ 2 h 74"/>
                <a:gd name="T40" fmla="*/ 43 w 54"/>
                <a:gd name="T41" fmla="*/ 2 h 74"/>
                <a:gd name="T42" fmla="*/ 46 w 54"/>
                <a:gd name="T43" fmla="*/ 0 h 74"/>
                <a:gd name="T44" fmla="*/ 50 w 54"/>
                <a:gd name="T45" fmla="*/ 1 h 74"/>
                <a:gd name="T46" fmla="*/ 53 w 54"/>
                <a:gd name="T47" fmla="*/ 3 h 74"/>
                <a:gd name="T48" fmla="*/ 53 w 54"/>
                <a:gd name="T49" fmla="*/ 3 h 74"/>
                <a:gd name="T50" fmla="*/ 54 w 54"/>
                <a:gd name="T51" fmla="*/ 6 h 74"/>
                <a:gd name="T52" fmla="*/ 54 w 54"/>
                <a:gd name="T53" fmla="*/ 10 h 74"/>
                <a:gd name="T54" fmla="*/ 52 w 54"/>
                <a:gd name="T55" fmla="*/ 12 h 74"/>
                <a:gd name="T56" fmla="*/ 52 w 54"/>
                <a:gd name="T57" fmla="*/ 12 h 7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4"/>
                <a:gd name="T88" fmla="*/ 0 h 74"/>
                <a:gd name="T89" fmla="*/ 54 w 54"/>
                <a:gd name="T90" fmla="*/ 74 h 7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4" h="74">
                  <a:moveTo>
                    <a:pt x="52" y="12"/>
                  </a:moveTo>
                  <a:lnTo>
                    <a:pt x="36" y="31"/>
                  </a:lnTo>
                  <a:lnTo>
                    <a:pt x="25" y="52"/>
                  </a:lnTo>
                  <a:lnTo>
                    <a:pt x="13" y="72"/>
                  </a:lnTo>
                  <a:lnTo>
                    <a:pt x="10" y="74"/>
                  </a:lnTo>
                  <a:lnTo>
                    <a:pt x="6" y="74"/>
                  </a:lnTo>
                  <a:lnTo>
                    <a:pt x="3" y="73"/>
                  </a:lnTo>
                  <a:lnTo>
                    <a:pt x="0" y="70"/>
                  </a:lnTo>
                  <a:lnTo>
                    <a:pt x="0" y="67"/>
                  </a:lnTo>
                  <a:lnTo>
                    <a:pt x="1" y="64"/>
                  </a:lnTo>
                  <a:lnTo>
                    <a:pt x="10" y="51"/>
                  </a:lnTo>
                  <a:lnTo>
                    <a:pt x="17" y="37"/>
                  </a:lnTo>
                  <a:lnTo>
                    <a:pt x="25" y="24"/>
                  </a:lnTo>
                  <a:lnTo>
                    <a:pt x="30" y="15"/>
                  </a:lnTo>
                  <a:lnTo>
                    <a:pt x="36" y="8"/>
                  </a:lnTo>
                  <a:lnTo>
                    <a:pt x="43" y="2"/>
                  </a:lnTo>
                  <a:lnTo>
                    <a:pt x="46" y="0"/>
                  </a:lnTo>
                  <a:lnTo>
                    <a:pt x="50" y="1"/>
                  </a:lnTo>
                  <a:lnTo>
                    <a:pt x="53" y="3"/>
                  </a:lnTo>
                  <a:lnTo>
                    <a:pt x="54" y="6"/>
                  </a:lnTo>
                  <a:lnTo>
                    <a:pt x="54" y="10"/>
                  </a:lnTo>
                  <a:lnTo>
                    <a:pt x="52" y="1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51" name="Freeform 459"/>
            <p:cNvSpPr>
              <a:spLocks/>
            </p:cNvSpPr>
            <p:nvPr/>
          </p:nvSpPr>
          <p:spPr bwMode="auto">
            <a:xfrm>
              <a:off x="1461" y="1872"/>
              <a:ext cx="48" cy="48"/>
            </a:xfrm>
            <a:custGeom>
              <a:avLst/>
              <a:gdLst>
                <a:gd name="T0" fmla="*/ 9 w 48"/>
                <a:gd name="T1" fmla="*/ 43 h 48"/>
                <a:gd name="T2" fmla="*/ 1 w 48"/>
                <a:gd name="T3" fmla="*/ 32 h 48"/>
                <a:gd name="T4" fmla="*/ 0 w 48"/>
                <a:gd name="T5" fmla="*/ 20 h 48"/>
                <a:gd name="T6" fmla="*/ 5 w 48"/>
                <a:gd name="T7" fmla="*/ 9 h 48"/>
                <a:gd name="T8" fmla="*/ 5 w 48"/>
                <a:gd name="T9" fmla="*/ 9 h 48"/>
                <a:gd name="T10" fmla="*/ 16 w 48"/>
                <a:gd name="T11" fmla="*/ 1 h 48"/>
                <a:gd name="T12" fmla="*/ 28 w 48"/>
                <a:gd name="T13" fmla="*/ 0 h 48"/>
                <a:gd name="T14" fmla="*/ 39 w 48"/>
                <a:gd name="T15" fmla="*/ 5 h 48"/>
                <a:gd name="T16" fmla="*/ 39 w 48"/>
                <a:gd name="T17" fmla="*/ 5 h 48"/>
                <a:gd name="T18" fmla="*/ 47 w 48"/>
                <a:gd name="T19" fmla="*/ 16 h 48"/>
                <a:gd name="T20" fmla="*/ 48 w 48"/>
                <a:gd name="T21" fmla="*/ 28 h 48"/>
                <a:gd name="T22" fmla="*/ 43 w 48"/>
                <a:gd name="T23" fmla="*/ 39 h 48"/>
                <a:gd name="T24" fmla="*/ 43 w 48"/>
                <a:gd name="T25" fmla="*/ 39 h 48"/>
                <a:gd name="T26" fmla="*/ 33 w 48"/>
                <a:gd name="T27" fmla="*/ 47 h 48"/>
                <a:gd name="T28" fmla="*/ 20 w 48"/>
                <a:gd name="T29" fmla="*/ 48 h 48"/>
                <a:gd name="T30" fmla="*/ 9 w 48"/>
                <a:gd name="T31" fmla="*/ 43 h 48"/>
                <a:gd name="T32" fmla="*/ 9 w 48"/>
                <a:gd name="T33" fmla="*/ 43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9" y="43"/>
                  </a:moveTo>
                  <a:lnTo>
                    <a:pt x="1" y="32"/>
                  </a:lnTo>
                  <a:lnTo>
                    <a:pt x="0" y="20"/>
                  </a:lnTo>
                  <a:lnTo>
                    <a:pt x="5" y="9"/>
                  </a:lnTo>
                  <a:lnTo>
                    <a:pt x="16" y="1"/>
                  </a:lnTo>
                  <a:lnTo>
                    <a:pt x="28" y="0"/>
                  </a:lnTo>
                  <a:lnTo>
                    <a:pt x="39" y="5"/>
                  </a:lnTo>
                  <a:lnTo>
                    <a:pt x="47" y="16"/>
                  </a:lnTo>
                  <a:lnTo>
                    <a:pt x="48" y="28"/>
                  </a:lnTo>
                  <a:lnTo>
                    <a:pt x="43" y="39"/>
                  </a:lnTo>
                  <a:lnTo>
                    <a:pt x="33" y="47"/>
                  </a:lnTo>
                  <a:lnTo>
                    <a:pt x="20" y="48"/>
                  </a:lnTo>
                  <a:lnTo>
                    <a:pt x="9" y="43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52" name="Freeform 460"/>
            <p:cNvSpPr>
              <a:spLocks/>
            </p:cNvSpPr>
            <p:nvPr/>
          </p:nvSpPr>
          <p:spPr bwMode="auto">
            <a:xfrm>
              <a:off x="1367" y="1859"/>
              <a:ext cx="78" cy="49"/>
            </a:xfrm>
            <a:custGeom>
              <a:avLst/>
              <a:gdLst>
                <a:gd name="T0" fmla="*/ 74 w 78"/>
                <a:gd name="T1" fmla="*/ 12 h 49"/>
                <a:gd name="T2" fmla="*/ 61 w 78"/>
                <a:gd name="T3" fmla="*/ 18 h 49"/>
                <a:gd name="T4" fmla="*/ 48 w 78"/>
                <a:gd name="T5" fmla="*/ 22 h 49"/>
                <a:gd name="T6" fmla="*/ 35 w 78"/>
                <a:gd name="T7" fmla="*/ 28 h 49"/>
                <a:gd name="T8" fmla="*/ 35 w 78"/>
                <a:gd name="T9" fmla="*/ 28 h 49"/>
                <a:gd name="T10" fmla="*/ 26 w 78"/>
                <a:gd name="T11" fmla="*/ 34 h 49"/>
                <a:gd name="T12" fmla="*/ 18 w 78"/>
                <a:gd name="T13" fmla="*/ 41 h 49"/>
                <a:gd name="T14" fmla="*/ 10 w 78"/>
                <a:gd name="T15" fmla="*/ 48 h 49"/>
                <a:gd name="T16" fmla="*/ 10 w 78"/>
                <a:gd name="T17" fmla="*/ 48 h 49"/>
                <a:gd name="T18" fmla="*/ 6 w 78"/>
                <a:gd name="T19" fmla="*/ 49 h 49"/>
                <a:gd name="T20" fmla="*/ 3 w 78"/>
                <a:gd name="T21" fmla="*/ 48 h 49"/>
                <a:gd name="T22" fmla="*/ 1 w 78"/>
                <a:gd name="T23" fmla="*/ 45 h 49"/>
                <a:gd name="T24" fmla="*/ 1 w 78"/>
                <a:gd name="T25" fmla="*/ 45 h 49"/>
                <a:gd name="T26" fmla="*/ 0 w 78"/>
                <a:gd name="T27" fmla="*/ 41 h 49"/>
                <a:gd name="T28" fmla="*/ 1 w 78"/>
                <a:gd name="T29" fmla="*/ 38 h 49"/>
                <a:gd name="T30" fmla="*/ 4 w 78"/>
                <a:gd name="T31" fmla="*/ 36 h 49"/>
                <a:gd name="T32" fmla="*/ 4 w 78"/>
                <a:gd name="T33" fmla="*/ 36 h 49"/>
                <a:gd name="T34" fmla="*/ 9 w 78"/>
                <a:gd name="T35" fmla="*/ 31 h 49"/>
                <a:gd name="T36" fmla="*/ 13 w 78"/>
                <a:gd name="T37" fmla="*/ 27 h 49"/>
                <a:gd name="T38" fmla="*/ 19 w 78"/>
                <a:gd name="T39" fmla="*/ 22 h 49"/>
                <a:gd name="T40" fmla="*/ 19 w 78"/>
                <a:gd name="T41" fmla="*/ 22 h 49"/>
                <a:gd name="T42" fmla="*/ 35 w 78"/>
                <a:gd name="T43" fmla="*/ 13 h 49"/>
                <a:gd name="T44" fmla="*/ 52 w 78"/>
                <a:gd name="T45" fmla="*/ 6 h 49"/>
                <a:gd name="T46" fmla="*/ 69 w 78"/>
                <a:gd name="T47" fmla="*/ 0 h 49"/>
                <a:gd name="T48" fmla="*/ 69 w 78"/>
                <a:gd name="T49" fmla="*/ 0 h 49"/>
                <a:gd name="T50" fmla="*/ 72 w 78"/>
                <a:gd name="T51" fmla="*/ 0 h 49"/>
                <a:gd name="T52" fmla="*/ 76 w 78"/>
                <a:gd name="T53" fmla="*/ 1 h 49"/>
                <a:gd name="T54" fmla="*/ 78 w 78"/>
                <a:gd name="T55" fmla="*/ 4 h 49"/>
                <a:gd name="T56" fmla="*/ 78 w 78"/>
                <a:gd name="T57" fmla="*/ 4 h 49"/>
                <a:gd name="T58" fmla="*/ 78 w 78"/>
                <a:gd name="T59" fmla="*/ 7 h 49"/>
                <a:gd name="T60" fmla="*/ 77 w 78"/>
                <a:gd name="T61" fmla="*/ 10 h 49"/>
                <a:gd name="T62" fmla="*/ 74 w 78"/>
                <a:gd name="T63" fmla="*/ 12 h 49"/>
                <a:gd name="T64" fmla="*/ 74 w 78"/>
                <a:gd name="T65" fmla="*/ 12 h 4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8"/>
                <a:gd name="T100" fmla="*/ 0 h 49"/>
                <a:gd name="T101" fmla="*/ 78 w 78"/>
                <a:gd name="T102" fmla="*/ 49 h 4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8" h="49">
                  <a:moveTo>
                    <a:pt x="74" y="12"/>
                  </a:moveTo>
                  <a:lnTo>
                    <a:pt x="61" y="18"/>
                  </a:lnTo>
                  <a:lnTo>
                    <a:pt x="48" y="22"/>
                  </a:lnTo>
                  <a:lnTo>
                    <a:pt x="35" y="28"/>
                  </a:lnTo>
                  <a:lnTo>
                    <a:pt x="26" y="34"/>
                  </a:lnTo>
                  <a:lnTo>
                    <a:pt x="18" y="41"/>
                  </a:lnTo>
                  <a:lnTo>
                    <a:pt x="10" y="48"/>
                  </a:lnTo>
                  <a:lnTo>
                    <a:pt x="6" y="49"/>
                  </a:lnTo>
                  <a:lnTo>
                    <a:pt x="3" y="48"/>
                  </a:lnTo>
                  <a:lnTo>
                    <a:pt x="1" y="45"/>
                  </a:lnTo>
                  <a:lnTo>
                    <a:pt x="0" y="41"/>
                  </a:lnTo>
                  <a:lnTo>
                    <a:pt x="1" y="38"/>
                  </a:lnTo>
                  <a:lnTo>
                    <a:pt x="4" y="36"/>
                  </a:lnTo>
                  <a:lnTo>
                    <a:pt x="9" y="31"/>
                  </a:lnTo>
                  <a:lnTo>
                    <a:pt x="13" y="27"/>
                  </a:lnTo>
                  <a:lnTo>
                    <a:pt x="19" y="22"/>
                  </a:lnTo>
                  <a:lnTo>
                    <a:pt x="35" y="13"/>
                  </a:lnTo>
                  <a:lnTo>
                    <a:pt x="52" y="6"/>
                  </a:lnTo>
                  <a:lnTo>
                    <a:pt x="69" y="0"/>
                  </a:lnTo>
                  <a:lnTo>
                    <a:pt x="72" y="0"/>
                  </a:lnTo>
                  <a:lnTo>
                    <a:pt x="76" y="1"/>
                  </a:lnTo>
                  <a:lnTo>
                    <a:pt x="78" y="4"/>
                  </a:lnTo>
                  <a:lnTo>
                    <a:pt x="78" y="7"/>
                  </a:lnTo>
                  <a:lnTo>
                    <a:pt x="77" y="10"/>
                  </a:lnTo>
                  <a:lnTo>
                    <a:pt x="74" y="1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53" name="Freeform 461"/>
            <p:cNvSpPr>
              <a:spLocks/>
            </p:cNvSpPr>
            <p:nvPr/>
          </p:nvSpPr>
          <p:spPr bwMode="auto">
            <a:xfrm>
              <a:off x="1381" y="1871"/>
              <a:ext cx="77" cy="57"/>
            </a:xfrm>
            <a:custGeom>
              <a:avLst/>
              <a:gdLst>
                <a:gd name="T0" fmla="*/ 76 w 77"/>
                <a:gd name="T1" fmla="*/ 10 h 57"/>
                <a:gd name="T2" fmla="*/ 69 w 77"/>
                <a:gd name="T3" fmla="*/ 21 h 57"/>
                <a:gd name="T4" fmla="*/ 58 w 77"/>
                <a:gd name="T5" fmla="*/ 28 h 57"/>
                <a:gd name="T6" fmla="*/ 45 w 77"/>
                <a:gd name="T7" fmla="*/ 33 h 57"/>
                <a:gd name="T8" fmla="*/ 45 w 77"/>
                <a:gd name="T9" fmla="*/ 33 h 57"/>
                <a:gd name="T10" fmla="*/ 40 w 77"/>
                <a:gd name="T11" fmla="*/ 35 h 57"/>
                <a:gd name="T12" fmla="*/ 35 w 77"/>
                <a:gd name="T13" fmla="*/ 38 h 57"/>
                <a:gd name="T14" fmla="*/ 31 w 77"/>
                <a:gd name="T15" fmla="*/ 42 h 57"/>
                <a:gd name="T16" fmla="*/ 31 w 77"/>
                <a:gd name="T17" fmla="*/ 42 h 57"/>
                <a:gd name="T18" fmla="*/ 24 w 77"/>
                <a:gd name="T19" fmla="*/ 47 h 57"/>
                <a:gd name="T20" fmla="*/ 18 w 77"/>
                <a:gd name="T21" fmla="*/ 52 h 57"/>
                <a:gd name="T22" fmla="*/ 10 w 77"/>
                <a:gd name="T23" fmla="*/ 56 h 57"/>
                <a:gd name="T24" fmla="*/ 10 w 77"/>
                <a:gd name="T25" fmla="*/ 56 h 57"/>
                <a:gd name="T26" fmla="*/ 7 w 77"/>
                <a:gd name="T27" fmla="*/ 57 h 57"/>
                <a:gd name="T28" fmla="*/ 3 w 77"/>
                <a:gd name="T29" fmla="*/ 56 h 57"/>
                <a:gd name="T30" fmla="*/ 1 w 77"/>
                <a:gd name="T31" fmla="*/ 54 h 57"/>
                <a:gd name="T32" fmla="*/ 1 w 77"/>
                <a:gd name="T33" fmla="*/ 54 h 57"/>
                <a:gd name="T34" fmla="*/ 0 w 77"/>
                <a:gd name="T35" fmla="*/ 51 h 57"/>
                <a:gd name="T36" fmla="*/ 1 w 77"/>
                <a:gd name="T37" fmla="*/ 47 h 57"/>
                <a:gd name="T38" fmla="*/ 3 w 77"/>
                <a:gd name="T39" fmla="*/ 44 h 57"/>
                <a:gd name="T40" fmla="*/ 3 w 77"/>
                <a:gd name="T41" fmla="*/ 44 h 57"/>
                <a:gd name="T42" fmla="*/ 11 w 77"/>
                <a:gd name="T43" fmla="*/ 40 h 57"/>
                <a:gd name="T44" fmla="*/ 18 w 77"/>
                <a:gd name="T45" fmla="*/ 35 h 57"/>
                <a:gd name="T46" fmla="*/ 24 w 77"/>
                <a:gd name="T47" fmla="*/ 30 h 57"/>
                <a:gd name="T48" fmla="*/ 24 w 77"/>
                <a:gd name="T49" fmla="*/ 30 h 57"/>
                <a:gd name="T50" fmla="*/ 32 w 77"/>
                <a:gd name="T51" fmla="*/ 25 h 57"/>
                <a:gd name="T52" fmla="*/ 40 w 77"/>
                <a:gd name="T53" fmla="*/ 21 h 57"/>
                <a:gd name="T54" fmla="*/ 48 w 77"/>
                <a:gd name="T55" fmla="*/ 17 h 57"/>
                <a:gd name="T56" fmla="*/ 48 w 77"/>
                <a:gd name="T57" fmla="*/ 17 h 57"/>
                <a:gd name="T58" fmla="*/ 54 w 77"/>
                <a:gd name="T59" fmla="*/ 14 h 57"/>
                <a:gd name="T60" fmla="*/ 60 w 77"/>
                <a:gd name="T61" fmla="*/ 10 h 57"/>
                <a:gd name="T62" fmla="*/ 63 w 77"/>
                <a:gd name="T63" fmla="*/ 5 h 57"/>
                <a:gd name="T64" fmla="*/ 63 w 77"/>
                <a:gd name="T65" fmla="*/ 5 h 57"/>
                <a:gd name="T66" fmla="*/ 66 w 77"/>
                <a:gd name="T67" fmla="*/ 2 h 57"/>
                <a:gd name="T68" fmla="*/ 69 w 77"/>
                <a:gd name="T69" fmla="*/ 0 h 57"/>
                <a:gd name="T70" fmla="*/ 72 w 77"/>
                <a:gd name="T71" fmla="*/ 1 h 57"/>
                <a:gd name="T72" fmla="*/ 72 w 77"/>
                <a:gd name="T73" fmla="*/ 1 h 57"/>
                <a:gd name="T74" fmla="*/ 75 w 77"/>
                <a:gd name="T75" fmla="*/ 3 h 57"/>
                <a:gd name="T76" fmla="*/ 77 w 77"/>
                <a:gd name="T77" fmla="*/ 6 h 57"/>
                <a:gd name="T78" fmla="*/ 76 w 77"/>
                <a:gd name="T79" fmla="*/ 10 h 57"/>
                <a:gd name="T80" fmla="*/ 76 w 77"/>
                <a:gd name="T81" fmla="*/ 10 h 5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7"/>
                <a:gd name="T124" fmla="*/ 0 h 57"/>
                <a:gd name="T125" fmla="*/ 77 w 77"/>
                <a:gd name="T126" fmla="*/ 57 h 5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7" h="57">
                  <a:moveTo>
                    <a:pt x="76" y="10"/>
                  </a:moveTo>
                  <a:lnTo>
                    <a:pt x="69" y="21"/>
                  </a:lnTo>
                  <a:lnTo>
                    <a:pt x="58" y="28"/>
                  </a:lnTo>
                  <a:lnTo>
                    <a:pt x="45" y="33"/>
                  </a:lnTo>
                  <a:lnTo>
                    <a:pt x="40" y="35"/>
                  </a:lnTo>
                  <a:lnTo>
                    <a:pt x="35" y="38"/>
                  </a:lnTo>
                  <a:lnTo>
                    <a:pt x="31" y="42"/>
                  </a:lnTo>
                  <a:lnTo>
                    <a:pt x="24" y="47"/>
                  </a:lnTo>
                  <a:lnTo>
                    <a:pt x="18" y="52"/>
                  </a:lnTo>
                  <a:lnTo>
                    <a:pt x="10" y="56"/>
                  </a:lnTo>
                  <a:lnTo>
                    <a:pt x="7" y="57"/>
                  </a:lnTo>
                  <a:lnTo>
                    <a:pt x="3" y="56"/>
                  </a:lnTo>
                  <a:lnTo>
                    <a:pt x="1" y="54"/>
                  </a:lnTo>
                  <a:lnTo>
                    <a:pt x="0" y="51"/>
                  </a:lnTo>
                  <a:lnTo>
                    <a:pt x="1" y="47"/>
                  </a:lnTo>
                  <a:lnTo>
                    <a:pt x="3" y="44"/>
                  </a:lnTo>
                  <a:lnTo>
                    <a:pt x="11" y="40"/>
                  </a:lnTo>
                  <a:lnTo>
                    <a:pt x="18" y="35"/>
                  </a:lnTo>
                  <a:lnTo>
                    <a:pt x="24" y="30"/>
                  </a:lnTo>
                  <a:lnTo>
                    <a:pt x="32" y="25"/>
                  </a:lnTo>
                  <a:lnTo>
                    <a:pt x="40" y="21"/>
                  </a:lnTo>
                  <a:lnTo>
                    <a:pt x="48" y="17"/>
                  </a:lnTo>
                  <a:lnTo>
                    <a:pt x="54" y="14"/>
                  </a:lnTo>
                  <a:lnTo>
                    <a:pt x="60" y="10"/>
                  </a:lnTo>
                  <a:lnTo>
                    <a:pt x="63" y="5"/>
                  </a:lnTo>
                  <a:lnTo>
                    <a:pt x="66" y="2"/>
                  </a:lnTo>
                  <a:lnTo>
                    <a:pt x="69" y="0"/>
                  </a:lnTo>
                  <a:lnTo>
                    <a:pt x="72" y="1"/>
                  </a:lnTo>
                  <a:lnTo>
                    <a:pt x="75" y="3"/>
                  </a:lnTo>
                  <a:lnTo>
                    <a:pt x="77" y="6"/>
                  </a:lnTo>
                  <a:lnTo>
                    <a:pt x="76" y="1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54" name="Freeform 462"/>
            <p:cNvSpPr>
              <a:spLocks/>
            </p:cNvSpPr>
            <p:nvPr/>
          </p:nvSpPr>
          <p:spPr bwMode="auto">
            <a:xfrm>
              <a:off x="1429" y="1837"/>
              <a:ext cx="49" cy="48"/>
            </a:xfrm>
            <a:custGeom>
              <a:avLst/>
              <a:gdLst>
                <a:gd name="T0" fmla="*/ 4 w 49"/>
                <a:gd name="T1" fmla="*/ 37 h 48"/>
                <a:gd name="T2" fmla="*/ 0 w 49"/>
                <a:gd name="T3" fmla="*/ 25 h 48"/>
                <a:gd name="T4" fmla="*/ 2 w 49"/>
                <a:gd name="T5" fmla="*/ 13 h 48"/>
                <a:gd name="T6" fmla="*/ 11 w 49"/>
                <a:gd name="T7" fmla="*/ 4 h 48"/>
                <a:gd name="T8" fmla="*/ 11 w 49"/>
                <a:gd name="T9" fmla="*/ 4 h 48"/>
                <a:gd name="T10" fmla="*/ 23 w 49"/>
                <a:gd name="T11" fmla="*/ 0 h 48"/>
                <a:gd name="T12" fmla="*/ 35 w 49"/>
                <a:gd name="T13" fmla="*/ 2 h 48"/>
                <a:gd name="T14" fmla="*/ 45 w 49"/>
                <a:gd name="T15" fmla="*/ 11 h 48"/>
                <a:gd name="T16" fmla="*/ 45 w 49"/>
                <a:gd name="T17" fmla="*/ 11 h 48"/>
                <a:gd name="T18" fmla="*/ 49 w 49"/>
                <a:gd name="T19" fmla="*/ 23 h 48"/>
                <a:gd name="T20" fmla="*/ 46 w 49"/>
                <a:gd name="T21" fmla="*/ 34 h 48"/>
                <a:gd name="T22" fmla="*/ 37 w 49"/>
                <a:gd name="T23" fmla="*/ 44 h 48"/>
                <a:gd name="T24" fmla="*/ 37 w 49"/>
                <a:gd name="T25" fmla="*/ 44 h 48"/>
                <a:gd name="T26" fmla="*/ 25 w 49"/>
                <a:gd name="T27" fmla="*/ 48 h 48"/>
                <a:gd name="T28" fmla="*/ 14 w 49"/>
                <a:gd name="T29" fmla="*/ 45 h 48"/>
                <a:gd name="T30" fmla="*/ 4 w 49"/>
                <a:gd name="T31" fmla="*/ 37 h 48"/>
                <a:gd name="T32" fmla="*/ 4 w 49"/>
                <a:gd name="T33" fmla="*/ 37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4" y="37"/>
                  </a:moveTo>
                  <a:lnTo>
                    <a:pt x="0" y="25"/>
                  </a:lnTo>
                  <a:lnTo>
                    <a:pt x="2" y="13"/>
                  </a:lnTo>
                  <a:lnTo>
                    <a:pt x="11" y="4"/>
                  </a:lnTo>
                  <a:lnTo>
                    <a:pt x="23" y="0"/>
                  </a:lnTo>
                  <a:lnTo>
                    <a:pt x="35" y="2"/>
                  </a:lnTo>
                  <a:lnTo>
                    <a:pt x="45" y="11"/>
                  </a:lnTo>
                  <a:lnTo>
                    <a:pt x="49" y="23"/>
                  </a:lnTo>
                  <a:lnTo>
                    <a:pt x="46" y="34"/>
                  </a:lnTo>
                  <a:lnTo>
                    <a:pt x="37" y="44"/>
                  </a:lnTo>
                  <a:lnTo>
                    <a:pt x="25" y="48"/>
                  </a:lnTo>
                  <a:lnTo>
                    <a:pt x="14" y="45"/>
                  </a:lnTo>
                  <a:lnTo>
                    <a:pt x="4" y="37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55" name="Freeform 463"/>
            <p:cNvSpPr>
              <a:spLocks/>
            </p:cNvSpPr>
            <p:nvPr/>
          </p:nvSpPr>
          <p:spPr bwMode="auto">
            <a:xfrm>
              <a:off x="1280" y="1549"/>
              <a:ext cx="68" cy="57"/>
            </a:xfrm>
            <a:custGeom>
              <a:avLst/>
              <a:gdLst>
                <a:gd name="T0" fmla="*/ 2 w 68"/>
                <a:gd name="T1" fmla="*/ 45 h 57"/>
                <a:gd name="T2" fmla="*/ 11 w 68"/>
                <a:gd name="T3" fmla="*/ 38 h 57"/>
                <a:gd name="T4" fmla="*/ 20 w 68"/>
                <a:gd name="T5" fmla="*/ 31 h 57"/>
                <a:gd name="T6" fmla="*/ 29 w 68"/>
                <a:gd name="T7" fmla="*/ 25 h 57"/>
                <a:gd name="T8" fmla="*/ 29 w 68"/>
                <a:gd name="T9" fmla="*/ 25 h 57"/>
                <a:gd name="T10" fmla="*/ 38 w 68"/>
                <a:gd name="T11" fmla="*/ 19 h 57"/>
                <a:gd name="T12" fmla="*/ 46 w 68"/>
                <a:gd name="T13" fmla="*/ 13 h 57"/>
                <a:gd name="T14" fmla="*/ 54 w 68"/>
                <a:gd name="T15" fmla="*/ 6 h 57"/>
                <a:gd name="T16" fmla="*/ 54 w 68"/>
                <a:gd name="T17" fmla="*/ 6 h 57"/>
                <a:gd name="T18" fmla="*/ 56 w 68"/>
                <a:gd name="T19" fmla="*/ 4 h 57"/>
                <a:gd name="T20" fmla="*/ 60 w 68"/>
                <a:gd name="T21" fmla="*/ 1 h 57"/>
                <a:gd name="T22" fmla="*/ 64 w 68"/>
                <a:gd name="T23" fmla="*/ 0 h 57"/>
                <a:gd name="T24" fmla="*/ 64 w 68"/>
                <a:gd name="T25" fmla="*/ 0 h 57"/>
                <a:gd name="T26" fmla="*/ 66 w 68"/>
                <a:gd name="T27" fmla="*/ 2 h 57"/>
                <a:gd name="T28" fmla="*/ 68 w 68"/>
                <a:gd name="T29" fmla="*/ 5 h 57"/>
                <a:gd name="T30" fmla="*/ 67 w 68"/>
                <a:gd name="T31" fmla="*/ 9 h 57"/>
                <a:gd name="T32" fmla="*/ 67 w 68"/>
                <a:gd name="T33" fmla="*/ 9 h 57"/>
                <a:gd name="T34" fmla="*/ 66 w 68"/>
                <a:gd name="T35" fmla="*/ 12 h 57"/>
                <a:gd name="T36" fmla="*/ 64 w 68"/>
                <a:gd name="T37" fmla="*/ 15 h 57"/>
                <a:gd name="T38" fmla="*/ 62 w 68"/>
                <a:gd name="T39" fmla="*/ 17 h 57"/>
                <a:gd name="T40" fmla="*/ 62 w 68"/>
                <a:gd name="T41" fmla="*/ 17 h 57"/>
                <a:gd name="T42" fmla="*/ 46 w 68"/>
                <a:gd name="T43" fmla="*/ 30 h 57"/>
                <a:gd name="T44" fmla="*/ 28 w 68"/>
                <a:gd name="T45" fmla="*/ 43 h 57"/>
                <a:gd name="T46" fmla="*/ 11 w 68"/>
                <a:gd name="T47" fmla="*/ 55 h 57"/>
                <a:gd name="T48" fmla="*/ 11 w 68"/>
                <a:gd name="T49" fmla="*/ 55 h 57"/>
                <a:gd name="T50" fmla="*/ 8 w 68"/>
                <a:gd name="T51" fmla="*/ 57 h 57"/>
                <a:gd name="T52" fmla="*/ 4 w 68"/>
                <a:gd name="T53" fmla="*/ 56 h 57"/>
                <a:gd name="T54" fmla="*/ 1 w 68"/>
                <a:gd name="T55" fmla="*/ 54 h 57"/>
                <a:gd name="T56" fmla="*/ 1 w 68"/>
                <a:gd name="T57" fmla="*/ 54 h 57"/>
                <a:gd name="T58" fmla="*/ 0 w 68"/>
                <a:gd name="T59" fmla="*/ 51 h 57"/>
                <a:gd name="T60" fmla="*/ 0 w 68"/>
                <a:gd name="T61" fmla="*/ 48 h 57"/>
                <a:gd name="T62" fmla="*/ 2 w 68"/>
                <a:gd name="T63" fmla="*/ 45 h 57"/>
                <a:gd name="T64" fmla="*/ 2 w 68"/>
                <a:gd name="T65" fmla="*/ 45 h 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8"/>
                <a:gd name="T100" fmla="*/ 0 h 57"/>
                <a:gd name="T101" fmla="*/ 68 w 68"/>
                <a:gd name="T102" fmla="*/ 57 h 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8" h="57">
                  <a:moveTo>
                    <a:pt x="2" y="45"/>
                  </a:moveTo>
                  <a:lnTo>
                    <a:pt x="11" y="38"/>
                  </a:lnTo>
                  <a:lnTo>
                    <a:pt x="20" y="31"/>
                  </a:lnTo>
                  <a:lnTo>
                    <a:pt x="29" y="25"/>
                  </a:lnTo>
                  <a:lnTo>
                    <a:pt x="38" y="19"/>
                  </a:lnTo>
                  <a:lnTo>
                    <a:pt x="46" y="13"/>
                  </a:lnTo>
                  <a:lnTo>
                    <a:pt x="54" y="6"/>
                  </a:lnTo>
                  <a:lnTo>
                    <a:pt x="56" y="4"/>
                  </a:lnTo>
                  <a:lnTo>
                    <a:pt x="60" y="1"/>
                  </a:lnTo>
                  <a:lnTo>
                    <a:pt x="64" y="0"/>
                  </a:lnTo>
                  <a:lnTo>
                    <a:pt x="66" y="2"/>
                  </a:lnTo>
                  <a:lnTo>
                    <a:pt x="68" y="5"/>
                  </a:lnTo>
                  <a:lnTo>
                    <a:pt x="67" y="9"/>
                  </a:lnTo>
                  <a:lnTo>
                    <a:pt x="66" y="12"/>
                  </a:lnTo>
                  <a:lnTo>
                    <a:pt x="64" y="15"/>
                  </a:lnTo>
                  <a:lnTo>
                    <a:pt x="62" y="17"/>
                  </a:lnTo>
                  <a:lnTo>
                    <a:pt x="46" y="30"/>
                  </a:lnTo>
                  <a:lnTo>
                    <a:pt x="28" y="43"/>
                  </a:lnTo>
                  <a:lnTo>
                    <a:pt x="11" y="55"/>
                  </a:lnTo>
                  <a:lnTo>
                    <a:pt x="8" y="57"/>
                  </a:lnTo>
                  <a:lnTo>
                    <a:pt x="4" y="56"/>
                  </a:lnTo>
                  <a:lnTo>
                    <a:pt x="1" y="54"/>
                  </a:lnTo>
                  <a:lnTo>
                    <a:pt x="0" y="51"/>
                  </a:lnTo>
                  <a:lnTo>
                    <a:pt x="0" y="48"/>
                  </a:lnTo>
                  <a:lnTo>
                    <a:pt x="2" y="4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56" name="Freeform 464"/>
            <p:cNvSpPr>
              <a:spLocks/>
            </p:cNvSpPr>
            <p:nvPr/>
          </p:nvSpPr>
          <p:spPr bwMode="auto">
            <a:xfrm>
              <a:off x="1293" y="1567"/>
              <a:ext cx="89" cy="54"/>
            </a:xfrm>
            <a:custGeom>
              <a:avLst/>
              <a:gdLst>
                <a:gd name="T0" fmla="*/ 3 w 89"/>
                <a:gd name="T1" fmla="*/ 41 h 54"/>
                <a:gd name="T2" fmla="*/ 19 w 89"/>
                <a:gd name="T3" fmla="*/ 31 h 54"/>
                <a:gd name="T4" fmla="*/ 37 w 89"/>
                <a:gd name="T5" fmla="*/ 21 h 54"/>
                <a:gd name="T6" fmla="*/ 56 w 89"/>
                <a:gd name="T7" fmla="*/ 15 h 54"/>
                <a:gd name="T8" fmla="*/ 56 w 89"/>
                <a:gd name="T9" fmla="*/ 15 h 54"/>
                <a:gd name="T10" fmla="*/ 63 w 89"/>
                <a:gd name="T11" fmla="*/ 11 h 54"/>
                <a:gd name="T12" fmla="*/ 72 w 89"/>
                <a:gd name="T13" fmla="*/ 5 h 54"/>
                <a:gd name="T14" fmla="*/ 78 w 89"/>
                <a:gd name="T15" fmla="*/ 1 h 54"/>
                <a:gd name="T16" fmla="*/ 78 w 89"/>
                <a:gd name="T17" fmla="*/ 1 h 54"/>
                <a:gd name="T18" fmla="*/ 82 w 89"/>
                <a:gd name="T19" fmla="*/ 0 h 54"/>
                <a:gd name="T20" fmla="*/ 85 w 89"/>
                <a:gd name="T21" fmla="*/ 1 h 54"/>
                <a:gd name="T22" fmla="*/ 88 w 89"/>
                <a:gd name="T23" fmla="*/ 3 h 54"/>
                <a:gd name="T24" fmla="*/ 88 w 89"/>
                <a:gd name="T25" fmla="*/ 3 h 54"/>
                <a:gd name="T26" fmla="*/ 89 w 89"/>
                <a:gd name="T27" fmla="*/ 6 h 54"/>
                <a:gd name="T28" fmla="*/ 88 w 89"/>
                <a:gd name="T29" fmla="*/ 10 h 54"/>
                <a:gd name="T30" fmla="*/ 86 w 89"/>
                <a:gd name="T31" fmla="*/ 12 h 54"/>
                <a:gd name="T32" fmla="*/ 86 w 89"/>
                <a:gd name="T33" fmla="*/ 12 h 54"/>
                <a:gd name="T34" fmla="*/ 75 w 89"/>
                <a:gd name="T35" fmla="*/ 20 h 54"/>
                <a:gd name="T36" fmla="*/ 59 w 89"/>
                <a:gd name="T37" fmla="*/ 27 h 54"/>
                <a:gd name="T38" fmla="*/ 46 w 89"/>
                <a:gd name="T39" fmla="*/ 32 h 54"/>
                <a:gd name="T40" fmla="*/ 46 w 89"/>
                <a:gd name="T41" fmla="*/ 32 h 54"/>
                <a:gd name="T42" fmla="*/ 34 w 89"/>
                <a:gd name="T43" fmla="*/ 38 h 54"/>
                <a:gd name="T44" fmla="*/ 22 w 89"/>
                <a:gd name="T45" fmla="*/ 45 h 54"/>
                <a:gd name="T46" fmla="*/ 11 w 89"/>
                <a:gd name="T47" fmla="*/ 53 h 54"/>
                <a:gd name="T48" fmla="*/ 11 w 89"/>
                <a:gd name="T49" fmla="*/ 53 h 54"/>
                <a:gd name="T50" fmla="*/ 7 w 89"/>
                <a:gd name="T51" fmla="*/ 54 h 54"/>
                <a:gd name="T52" fmla="*/ 4 w 89"/>
                <a:gd name="T53" fmla="*/ 53 h 54"/>
                <a:gd name="T54" fmla="*/ 1 w 89"/>
                <a:gd name="T55" fmla="*/ 51 h 54"/>
                <a:gd name="T56" fmla="*/ 1 w 89"/>
                <a:gd name="T57" fmla="*/ 51 h 54"/>
                <a:gd name="T58" fmla="*/ 0 w 89"/>
                <a:gd name="T59" fmla="*/ 47 h 54"/>
                <a:gd name="T60" fmla="*/ 1 w 89"/>
                <a:gd name="T61" fmla="*/ 44 h 54"/>
                <a:gd name="T62" fmla="*/ 3 w 89"/>
                <a:gd name="T63" fmla="*/ 41 h 54"/>
                <a:gd name="T64" fmla="*/ 3 w 89"/>
                <a:gd name="T65" fmla="*/ 41 h 5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9"/>
                <a:gd name="T100" fmla="*/ 0 h 54"/>
                <a:gd name="T101" fmla="*/ 89 w 89"/>
                <a:gd name="T102" fmla="*/ 54 h 5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9" h="54">
                  <a:moveTo>
                    <a:pt x="3" y="41"/>
                  </a:moveTo>
                  <a:lnTo>
                    <a:pt x="19" y="31"/>
                  </a:lnTo>
                  <a:lnTo>
                    <a:pt x="37" y="21"/>
                  </a:lnTo>
                  <a:lnTo>
                    <a:pt x="56" y="15"/>
                  </a:lnTo>
                  <a:lnTo>
                    <a:pt x="63" y="11"/>
                  </a:lnTo>
                  <a:lnTo>
                    <a:pt x="72" y="5"/>
                  </a:lnTo>
                  <a:lnTo>
                    <a:pt x="78" y="1"/>
                  </a:lnTo>
                  <a:lnTo>
                    <a:pt x="82" y="0"/>
                  </a:lnTo>
                  <a:lnTo>
                    <a:pt x="85" y="1"/>
                  </a:lnTo>
                  <a:lnTo>
                    <a:pt x="88" y="3"/>
                  </a:lnTo>
                  <a:lnTo>
                    <a:pt x="89" y="6"/>
                  </a:lnTo>
                  <a:lnTo>
                    <a:pt x="88" y="10"/>
                  </a:lnTo>
                  <a:lnTo>
                    <a:pt x="86" y="12"/>
                  </a:lnTo>
                  <a:lnTo>
                    <a:pt x="75" y="20"/>
                  </a:lnTo>
                  <a:lnTo>
                    <a:pt x="59" y="27"/>
                  </a:lnTo>
                  <a:lnTo>
                    <a:pt x="46" y="32"/>
                  </a:lnTo>
                  <a:lnTo>
                    <a:pt x="34" y="38"/>
                  </a:lnTo>
                  <a:lnTo>
                    <a:pt x="22" y="45"/>
                  </a:lnTo>
                  <a:lnTo>
                    <a:pt x="11" y="53"/>
                  </a:lnTo>
                  <a:lnTo>
                    <a:pt x="7" y="54"/>
                  </a:lnTo>
                  <a:lnTo>
                    <a:pt x="4" y="53"/>
                  </a:lnTo>
                  <a:lnTo>
                    <a:pt x="1" y="51"/>
                  </a:lnTo>
                  <a:lnTo>
                    <a:pt x="0" y="47"/>
                  </a:lnTo>
                  <a:lnTo>
                    <a:pt x="1" y="44"/>
                  </a:lnTo>
                  <a:lnTo>
                    <a:pt x="3" y="4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57" name="Freeform 465"/>
            <p:cNvSpPr>
              <a:spLocks/>
            </p:cNvSpPr>
            <p:nvPr/>
          </p:nvSpPr>
          <p:spPr bwMode="auto">
            <a:xfrm>
              <a:off x="1254" y="1591"/>
              <a:ext cx="48" cy="47"/>
            </a:xfrm>
            <a:custGeom>
              <a:avLst/>
              <a:gdLst>
                <a:gd name="T0" fmla="*/ 42 w 48"/>
                <a:gd name="T1" fmla="*/ 8 h 47"/>
                <a:gd name="T2" fmla="*/ 48 w 48"/>
                <a:gd name="T3" fmla="*/ 19 h 47"/>
                <a:gd name="T4" fmla="*/ 47 w 48"/>
                <a:gd name="T5" fmla="*/ 31 h 47"/>
                <a:gd name="T6" fmla="*/ 40 w 48"/>
                <a:gd name="T7" fmla="*/ 42 h 47"/>
                <a:gd name="T8" fmla="*/ 40 w 48"/>
                <a:gd name="T9" fmla="*/ 42 h 47"/>
                <a:gd name="T10" fmla="*/ 28 w 48"/>
                <a:gd name="T11" fmla="*/ 47 h 47"/>
                <a:gd name="T12" fmla="*/ 16 w 48"/>
                <a:gd name="T13" fmla="*/ 46 h 47"/>
                <a:gd name="T14" fmla="*/ 5 w 48"/>
                <a:gd name="T15" fmla="*/ 39 h 47"/>
                <a:gd name="T16" fmla="*/ 5 w 48"/>
                <a:gd name="T17" fmla="*/ 39 h 47"/>
                <a:gd name="T18" fmla="*/ 0 w 48"/>
                <a:gd name="T19" fmla="*/ 28 h 47"/>
                <a:gd name="T20" fmla="*/ 1 w 48"/>
                <a:gd name="T21" fmla="*/ 15 h 47"/>
                <a:gd name="T22" fmla="*/ 8 w 48"/>
                <a:gd name="T23" fmla="*/ 5 h 47"/>
                <a:gd name="T24" fmla="*/ 8 w 48"/>
                <a:gd name="T25" fmla="*/ 5 h 47"/>
                <a:gd name="T26" fmla="*/ 19 w 48"/>
                <a:gd name="T27" fmla="*/ 0 h 47"/>
                <a:gd name="T28" fmla="*/ 32 w 48"/>
                <a:gd name="T29" fmla="*/ 1 h 47"/>
                <a:gd name="T30" fmla="*/ 42 w 48"/>
                <a:gd name="T31" fmla="*/ 8 h 47"/>
                <a:gd name="T32" fmla="*/ 42 w 48"/>
                <a:gd name="T33" fmla="*/ 8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7"/>
                <a:gd name="T53" fmla="*/ 48 w 48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7">
                  <a:moveTo>
                    <a:pt x="42" y="8"/>
                  </a:moveTo>
                  <a:lnTo>
                    <a:pt x="48" y="19"/>
                  </a:lnTo>
                  <a:lnTo>
                    <a:pt x="47" y="31"/>
                  </a:lnTo>
                  <a:lnTo>
                    <a:pt x="40" y="42"/>
                  </a:lnTo>
                  <a:lnTo>
                    <a:pt x="28" y="47"/>
                  </a:lnTo>
                  <a:lnTo>
                    <a:pt x="16" y="46"/>
                  </a:lnTo>
                  <a:lnTo>
                    <a:pt x="5" y="39"/>
                  </a:lnTo>
                  <a:lnTo>
                    <a:pt x="0" y="28"/>
                  </a:lnTo>
                  <a:lnTo>
                    <a:pt x="1" y="15"/>
                  </a:lnTo>
                  <a:lnTo>
                    <a:pt x="8" y="5"/>
                  </a:lnTo>
                  <a:lnTo>
                    <a:pt x="19" y="0"/>
                  </a:lnTo>
                  <a:lnTo>
                    <a:pt x="32" y="1"/>
                  </a:lnTo>
                  <a:lnTo>
                    <a:pt x="42" y="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58" name="Freeform 466"/>
            <p:cNvSpPr>
              <a:spLocks/>
            </p:cNvSpPr>
            <p:nvPr/>
          </p:nvSpPr>
          <p:spPr bwMode="auto">
            <a:xfrm>
              <a:off x="1392" y="1991"/>
              <a:ext cx="80" cy="102"/>
            </a:xfrm>
            <a:custGeom>
              <a:avLst/>
              <a:gdLst>
                <a:gd name="T0" fmla="*/ 58 w 80"/>
                <a:gd name="T1" fmla="*/ 50 h 102"/>
                <a:gd name="T2" fmla="*/ 49 w 80"/>
                <a:gd name="T3" fmla="*/ 60 h 102"/>
                <a:gd name="T4" fmla="*/ 41 w 80"/>
                <a:gd name="T5" fmla="*/ 72 h 102"/>
                <a:gd name="T6" fmla="*/ 12 w 80"/>
                <a:gd name="T7" fmla="*/ 100 h 102"/>
                <a:gd name="T8" fmla="*/ 9 w 80"/>
                <a:gd name="T9" fmla="*/ 102 h 102"/>
                <a:gd name="T10" fmla="*/ 3 w 80"/>
                <a:gd name="T11" fmla="*/ 101 h 102"/>
                <a:gd name="T12" fmla="*/ 1 w 80"/>
                <a:gd name="T13" fmla="*/ 99 h 102"/>
                <a:gd name="T14" fmla="*/ 0 w 80"/>
                <a:gd name="T15" fmla="*/ 94 h 102"/>
                <a:gd name="T16" fmla="*/ 5 w 80"/>
                <a:gd name="T17" fmla="*/ 75 h 102"/>
                <a:gd name="T18" fmla="*/ 23 w 80"/>
                <a:gd name="T19" fmla="*/ 36 h 102"/>
                <a:gd name="T20" fmla="*/ 29 w 80"/>
                <a:gd name="T21" fmla="*/ 28 h 102"/>
                <a:gd name="T22" fmla="*/ 37 w 80"/>
                <a:gd name="T23" fmla="*/ 13 h 102"/>
                <a:gd name="T24" fmla="*/ 38 w 80"/>
                <a:gd name="T25" fmla="*/ 9 h 102"/>
                <a:gd name="T26" fmla="*/ 41 w 80"/>
                <a:gd name="T27" fmla="*/ 3 h 102"/>
                <a:gd name="T28" fmla="*/ 44 w 80"/>
                <a:gd name="T29" fmla="*/ 1 h 102"/>
                <a:gd name="T30" fmla="*/ 51 w 80"/>
                <a:gd name="T31" fmla="*/ 1 h 102"/>
                <a:gd name="T32" fmla="*/ 53 w 80"/>
                <a:gd name="T33" fmla="*/ 4 h 102"/>
                <a:gd name="T34" fmla="*/ 53 w 80"/>
                <a:gd name="T35" fmla="*/ 11 h 102"/>
                <a:gd name="T36" fmla="*/ 52 w 80"/>
                <a:gd name="T37" fmla="*/ 13 h 102"/>
                <a:gd name="T38" fmla="*/ 50 w 80"/>
                <a:gd name="T39" fmla="*/ 18 h 102"/>
                <a:gd name="T40" fmla="*/ 46 w 80"/>
                <a:gd name="T41" fmla="*/ 26 h 102"/>
                <a:gd name="T42" fmla="*/ 33 w 80"/>
                <a:gd name="T43" fmla="*/ 46 h 102"/>
                <a:gd name="T44" fmla="*/ 28 w 80"/>
                <a:gd name="T45" fmla="*/ 53 h 102"/>
                <a:gd name="T46" fmla="*/ 19 w 80"/>
                <a:gd name="T47" fmla="*/ 76 h 102"/>
                <a:gd name="T48" fmla="*/ 26 w 80"/>
                <a:gd name="T49" fmla="*/ 68 h 102"/>
                <a:gd name="T50" fmla="*/ 37 w 80"/>
                <a:gd name="T51" fmla="*/ 54 h 102"/>
                <a:gd name="T52" fmla="*/ 42 w 80"/>
                <a:gd name="T53" fmla="*/ 47 h 102"/>
                <a:gd name="T54" fmla="*/ 55 w 80"/>
                <a:gd name="T55" fmla="*/ 35 h 102"/>
                <a:gd name="T56" fmla="*/ 60 w 80"/>
                <a:gd name="T57" fmla="*/ 31 h 102"/>
                <a:gd name="T58" fmla="*/ 67 w 80"/>
                <a:gd name="T59" fmla="*/ 23 h 102"/>
                <a:gd name="T60" fmla="*/ 70 w 80"/>
                <a:gd name="T61" fmla="*/ 21 h 102"/>
                <a:gd name="T62" fmla="*/ 77 w 80"/>
                <a:gd name="T63" fmla="*/ 21 h 102"/>
                <a:gd name="T64" fmla="*/ 80 w 80"/>
                <a:gd name="T65" fmla="*/ 24 h 102"/>
                <a:gd name="T66" fmla="*/ 79 w 80"/>
                <a:gd name="T67" fmla="*/ 31 h 102"/>
                <a:gd name="T68" fmla="*/ 74 w 80"/>
                <a:gd name="T69" fmla="*/ 36 h 102"/>
                <a:gd name="T70" fmla="*/ 63 w 80"/>
                <a:gd name="T71" fmla="*/ 46 h 1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80"/>
                <a:gd name="T109" fmla="*/ 0 h 102"/>
                <a:gd name="T110" fmla="*/ 80 w 80"/>
                <a:gd name="T111" fmla="*/ 102 h 10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80" h="102">
                  <a:moveTo>
                    <a:pt x="63" y="46"/>
                  </a:moveTo>
                  <a:lnTo>
                    <a:pt x="58" y="50"/>
                  </a:lnTo>
                  <a:lnTo>
                    <a:pt x="53" y="55"/>
                  </a:lnTo>
                  <a:lnTo>
                    <a:pt x="49" y="60"/>
                  </a:lnTo>
                  <a:lnTo>
                    <a:pt x="41" y="72"/>
                  </a:lnTo>
                  <a:lnTo>
                    <a:pt x="29" y="86"/>
                  </a:lnTo>
                  <a:lnTo>
                    <a:pt x="12" y="100"/>
                  </a:lnTo>
                  <a:lnTo>
                    <a:pt x="9" y="102"/>
                  </a:lnTo>
                  <a:lnTo>
                    <a:pt x="6" y="102"/>
                  </a:lnTo>
                  <a:lnTo>
                    <a:pt x="3" y="101"/>
                  </a:lnTo>
                  <a:lnTo>
                    <a:pt x="1" y="99"/>
                  </a:lnTo>
                  <a:lnTo>
                    <a:pt x="0" y="97"/>
                  </a:lnTo>
                  <a:lnTo>
                    <a:pt x="0" y="94"/>
                  </a:lnTo>
                  <a:lnTo>
                    <a:pt x="5" y="75"/>
                  </a:lnTo>
                  <a:lnTo>
                    <a:pt x="12" y="54"/>
                  </a:lnTo>
                  <a:lnTo>
                    <a:pt x="23" y="36"/>
                  </a:lnTo>
                  <a:lnTo>
                    <a:pt x="29" y="28"/>
                  </a:lnTo>
                  <a:lnTo>
                    <a:pt x="34" y="20"/>
                  </a:lnTo>
                  <a:lnTo>
                    <a:pt x="37" y="13"/>
                  </a:lnTo>
                  <a:lnTo>
                    <a:pt x="38" y="9"/>
                  </a:lnTo>
                  <a:lnTo>
                    <a:pt x="39" y="6"/>
                  </a:lnTo>
                  <a:lnTo>
                    <a:pt x="41" y="3"/>
                  </a:lnTo>
                  <a:lnTo>
                    <a:pt x="44" y="1"/>
                  </a:lnTo>
                  <a:lnTo>
                    <a:pt x="47" y="0"/>
                  </a:lnTo>
                  <a:lnTo>
                    <a:pt x="51" y="1"/>
                  </a:lnTo>
                  <a:lnTo>
                    <a:pt x="53" y="4"/>
                  </a:lnTo>
                  <a:lnTo>
                    <a:pt x="54" y="8"/>
                  </a:lnTo>
                  <a:lnTo>
                    <a:pt x="53" y="11"/>
                  </a:lnTo>
                  <a:lnTo>
                    <a:pt x="52" y="13"/>
                  </a:lnTo>
                  <a:lnTo>
                    <a:pt x="51" y="15"/>
                  </a:lnTo>
                  <a:lnTo>
                    <a:pt x="50" y="18"/>
                  </a:lnTo>
                  <a:lnTo>
                    <a:pt x="46" y="26"/>
                  </a:lnTo>
                  <a:lnTo>
                    <a:pt x="41" y="36"/>
                  </a:lnTo>
                  <a:lnTo>
                    <a:pt x="33" y="46"/>
                  </a:lnTo>
                  <a:lnTo>
                    <a:pt x="28" y="53"/>
                  </a:lnTo>
                  <a:lnTo>
                    <a:pt x="23" y="63"/>
                  </a:lnTo>
                  <a:lnTo>
                    <a:pt x="19" y="76"/>
                  </a:lnTo>
                  <a:lnTo>
                    <a:pt x="26" y="68"/>
                  </a:lnTo>
                  <a:lnTo>
                    <a:pt x="32" y="61"/>
                  </a:lnTo>
                  <a:lnTo>
                    <a:pt x="37" y="54"/>
                  </a:lnTo>
                  <a:lnTo>
                    <a:pt x="42" y="47"/>
                  </a:lnTo>
                  <a:lnTo>
                    <a:pt x="48" y="40"/>
                  </a:lnTo>
                  <a:lnTo>
                    <a:pt x="55" y="35"/>
                  </a:lnTo>
                  <a:lnTo>
                    <a:pt x="60" y="31"/>
                  </a:lnTo>
                  <a:lnTo>
                    <a:pt x="64" y="27"/>
                  </a:lnTo>
                  <a:lnTo>
                    <a:pt x="67" y="23"/>
                  </a:lnTo>
                  <a:lnTo>
                    <a:pt x="70" y="21"/>
                  </a:lnTo>
                  <a:lnTo>
                    <a:pt x="73" y="20"/>
                  </a:lnTo>
                  <a:lnTo>
                    <a:pt x="77" y="21"/>
                  </a:lnTo>
                  <a:lnTo>
                    <a:pt x="80" y="24"/>
                  </a:lnTo>
                  <a:lnTo>
                    <a:pt x="80" y="27"/>
                  </a:lnTo>
                  <a:lnTo>
                    <a:pt x="79" y="31"/>
                  </a:lnTo>
                  <a:lnTo>
                    <a:pt x="74" y="36"/>
                  </a:lnTo>
                  <a:lnTo>
                    <a:pt x="69" y="41"/>
                  </a:lnTo>
                  <a:lnTo>
                    <a:pt x="63" y="4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59" name="Freeform 467"/>
            <p:cNvSpPr>
              <a:spLocks/>
            </p:cNvSpPr>
            <p:nvPr/>
          </p:nvSpPr>
          <p:spPr bwMode="auto">
            <a:xfrm>
              <a:off x="1375" y="2056"/>
              <a:ext cx="48" cy="48"/>
            </a:xfrm>
            <a:custGeom>
              <a:avLst/>
              <a:gdLst>
                <a:gd name="T0" fmla="*/ 38 w 48"/>
                <a:gd name="T1" fmla="*/ 4 h 48"/>
                <a:gd name="T2" fmla="*/ 46 w 48"/>
                <a:gd name="T3" fmla="*/ 14 h 48"/>
                <a:gd name="T4" fmla="*/ 48 w 48"/>
                <a:gd name="T5" fmla="*/ 26 h 48"/>
                <a:gd name="T6" fmla="*/ 44 w 48"/>
                <a:gd name="T7" fmla="*/ 38 h 48"/>
                <a:gd name="T8" fmla="*/ 44 w 48"/>
                <a:gd name="T9" fmla="*/ 38 h 48"/>
                <a:gd name="T10" fmla="*/ 34 w 48"/>
                <a:gd name="T11" fmla="*/ 46 h 48"/>
                <a:gd name="T12" fmla="*/ 22 w 48"/>
                <a:gd name="T13" fmla="*/ 48 h 48"/>
                <a:gd name="T14" fmla="*/ 10 w 48"/>
                <a:gd name="T15" fmla="*/ 44 h 48"/>
                <a:gd name="T16" fmla="*/ 10 w 48"/>
                <a:gd name="T17" fmla="*/ 44 h 48"/>
                <a:gd name="T18" fmla="*/ 2 w 48"/>
                <a:gd name="T19" fmla="*/ 34 h 48"/>
                <a:gd name="T20" fmla="*/ 0 w 48"/>
                <a:gd name="T21" fmla="*/ 22 h 48"/>
                <a:gd name="T22" fmla="*/ 4 w 48"/>
                <a:gd name="T23" fmla="*/ 10 h 48"/>
                <a:gd name="T24" fmla="*/ 4 w 48"/>
                <a:gd name="T25" fmla="*/ 10 h 48"/>
                <a:gd name="T26" fmla="*/ 14 w 48"/>
                <a:gd name="T27" fmla="*/ 2 h 48"/>
                <a:gd name="T28" fmla="*/ 27 w 48"/>
                <a:gd name="T29" fmla="*/ 0 h 48"/>
                <a:gd name="T30" fmla="*/ 38 w 48"/>
                <a:gd name="T31" fmla="*/ 4 h 48"/>
                <a:gd name="T32" fmla="*/ 38 w 48"/>
                <a:gd name="T33" fmla="*/ 4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38" y="4"/>
                  </a:moveTo>
                  <a:lnTo>
                    <a:pt x="46" y="14"/>
                  </a:lnTo>
                  <a:lnTo>
                    <a:pt x="48" y="26"/>
                  </a:lnTo>
                  <a:lnTo>
                    <a:pt x="44" y="38"/>
                  </a:lnTo>
                  <a:lnTo>
                    <a:pt x="34" y="46"/>
                  </a:lnTo>
                  <a:lnTo>
                    <a:pt x="22" y="48"/>
                  </a:lnTo>
                  <a:lnTo>
                    <a:pt x="10" y="44"/>
                  </a:lnTo>
                  <a:lnTo>
                    <a:pt x="2" y="34"/>
                  </a:lnTo>
                  <a:lnTo>
                    <a:pt x="0" y="22"/>
                  </a:lnTo>
                  <a:lnTo>
                    <a:pt x="4" y="10"/>
                  </a:lnTo>
                  <a:lnTo>
                    <a:pt x="14" y="2"/>
                  </a:lnTo>
                  <a:lnTo>
                    <a:pt x="27" y="0"/>
                  </a:lnTo>
                  <a:lnTo>
                    <a:pt x="38" y="4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60" name="Freeform 468"/>
            <p:cNvSpPr>
              <a:spLocks/>
            </p:cNvSpPr>
            <p:nvPr/>
          </p:nvSpPr>
          <p:spPr bwMode="auto">
            <a:xfrm>
              <a:off x="1434" y="2010"/>
              <a:ext cx="34" cy="87"/>
            </a:xfrm>
            <a:custGeom>
              <a:avLst/>
              <a:gdLst>
                <a:gd name="T0" fmla="*/ 34 w 34"/>
                <a:gd name="T1" fmla="*/ 8 h 87"/>
                <a:gd name="T2" fmla="*/ 30 w 34"/>
                <a:gd name="T3" fmla="*/ 20 h 87"/>
                <a:gd name="T4" fmla="*/ 28 w 34"/>
                <a:gd name="T5" fmla="*/ 32 h 87"/>
                <a:gd name="T6" fmla="*/ 26 w 34"/>
                <a:gd name="T7" fmla="*/ 45 h 87"/>
                <a:gd name="T8" fmla="*/ 26 w 34"/>
                <a:gd name="T9" fmla="*/ 45 h 87"/>
                <a:gd name="T10" fmla="*/ 23 w 34"/>
                <a:gd name="T11" fmla="*/ 58 h 87"/>
                <a:gd name="T12" fmla="*/ 18 w 34"/>
                <a:gd name="T13" fmla="*/ 71 h 87"/>
                <a:gd name="T14" fmla="*/ 13 w 34"/>
                <a:gd name="T15" fmla="*/ 83 h 87"/>
                <a:gd name="T16" fmla="*/ 13 w 34"/>
                <a:gd name="T17" fmla="*/ 83 h 87"/>
                <a:gd name="T18" fmla="*/ 11 w 34"/>
                <a:gd name="T19" fmla="*/ 86 h 87"/>
                <a:gd name="T20" fmla="*/ 8 w 34"/>
                <a:gd name="T21" fmla="*/ 87 h 87"/>
                <a:gd name="T22" fmla="*/ 4 w 34"/>
                <a:gd name="T23" fmla="*/ 87 h 87"/>
                <a:gd name="T24" fmla="*/ 4 w 34"/>
                <a:gd name="T25" fmla="*/ 87 h 87"/>
                <a:gd name="T26" fmla="*/ 2 w 34"/>
                <a:gd name="T27" fmla="*/ 85 h 87"/>
                <a:gd name="T28" fmla="*/ 0 w 34"/>
                <a:gd name="T29" fmla="*/ 82 h 87"/>
                <a:gd name="T30" fmla="*/ 1 w 34"/>
                <a:gd name="T31" fmla="*/ 78 h 87"/>
                <a:gd name="T32" fmla="*/ 1 w 34"/>
                <a:gd name="T33" fmla="*/ 78 h 87"/>
                <a:gd name="T34" fmla="*/ 7 w 34"/>
                <a:gd name="T35" fmla="*/ 60 h 87"/>
                <a:gd name="T36" fmla="*/ 12 w 34"/>
                <a:gd name="T37" fmla="*/ 41 h 87"/>
                <a:gd name="T38" fmla="*/ 15 w 34"/>
                <a:gd name="T39" fmla="*/ 22 h 87"/>
                <a:gd name="T40" fmla="*/ 15 w 34"/>
                <a:gd name="T41" fmla="*/ 22 h 87"/>
                <a:gd name="T42" fmla="*/ 17 w 34"/>
                <a:gd name="T43" fmla="*/ 16 h 87"/>
                <a:gd name="T44" fmla="*/ 19 w 34"/>
                <a:gd name="T45" fmla="*/ 10 h 87"/>
                <a:gd name="T46" fmla="*/ 21 w 34"/>
                <a:gd name="T47" fmla="*/ 4 h 87"/>
                <a:gd name="T48" fmla="*/ 21 w 34"/>
                <a:gd name="T49" fmla="*/ 4 h 87"/>
                <a:gd name="T50" fmla="*/ 23 w 34"/>
                <a:gd name="T51" fmla="*/ 1 h 87"/>
                <a:gd name="T52" fmla="*/ 26 w 34"/>
                <a:gd name="T53" fmla="*/ 0 h 87"/>
                <a:gd name="T54" fmla="*/ 29 w 34"/>
                <a:gd name="T55" fmla="*/ 0 h 87"/>
                <a:gd name="T56" fmla="*/ 29 w 34"/>
                <a:gd name="T57" fmla="*/ 0 h 87"/>
                <a:gd name="T58" fmla="*/ 32 w 34"/>
                <a:gd name="T59" fmla="*/ 1 h 87"/>
                <a:gd name="T60" fmla="*/ 34 w 34"/>
                <a:gd name="T61" fmla="*/ 4 h 87"/>
                <a:gd name="T62" fmla="*/ 34 w 34"/>
                <a:gd name="T63" fmla="*/ 8 h 87"/>
                <a:gd name="T64" fmla="*/ 34 w 34"/>
                <a:gd name="T65" fmla="*/ 8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4"/>
                <a:gd name="T100" fmla="*/ 0 h 87"/>
                <a:gd name="T101" fmla="*/ 34 w 34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4" h="87">
                  <a:moveTo>
                    <a:pt x="34" y="8"/>
                  </a:moveTo>
                  <a:lnTo>
                    <a:pt x="30" y="20"/>
                  </a:lnTo>
                  <a:lnTo>
                    <a:pt x="28" y="32"/>
                  </a:lnTo>
                  <a:lnTo>
                    <a:pt x="26" y="45"/>
                  </a:lnTo>
                  <a:lnTo>
                    <a:pt x="23" y="58"/>
                  </a:lnTo>
                  <a:lnTo>
                    <a:pt x="18" y="71"/>
                  </a:lnTo>
                  <a:lnTo>
                    <a:pt x="13" y="83"/>
                  </a:lnTo>
                  <a:lnTo>
                    <a:pt x="11" y="86"/>
                  </a:lnTo>
                  <a:lnTo>
                    <a:pt x="8" y="87"/>
                  </a:lnTo>
                  <a:lnTo>
                    <a:pt x="4" y="87"/>
                  </a:lnTo>
                  <a:lnTo>
                    <a:pt x="2" y="85"/>
                  </a:lnTo>
                  <a:lnTo>
                    <a:pt x="0" y="82"/>
                  </a:lnTo>
                  <a:lnTo>
                    <a:pt x="1" y="78"/>
                  </a:lnTo>
                  <a:lnTo>
                    <a:pt x="7" y="60"/>
                  </a:lnTo>
                  <a:lnTo>
                    <a:pt x="12" y="41"/>
                  </a:lnTo>
                  <a:lnTo>
                    <a:pt x="15" y="22"/>
                  </a:lnTo>
                  <a:lnTo>
                    <a:pt x="17" y="16"/>
                  </a:lnTo>
                  <a:lnTo>
                    <a:pt x="19" y="10"/>
                  </a:lnTo>
                  <a:lnTo>
                    <a:pt x="21" y="4"/>
                  </a:lnTo>
                  <a:lnTo>
                    <a:pt x="23" y="1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2" y="1"/>
                  </a:lnTo>
                  <a:lnTo>
                    <a:pt x="34" y="4"/>
                  </a:lnTo>
                  <a:lnTo>
                    <a:pt x="34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61" name="Freeform 469"/>
            <p:cNvSpPr>
              <a:spLocks/>
            </p:cNvSpPr>
            <p:nvPr/>
          </p:nvSpPr>
          <p:spPr bwMode="auto">
            <a:xfrm>
              <a:off x="1446" y="2017"/>
              <a:ext cx="46" cy="86"/>
            </a:xfrm>
            <a:custGeom>
              <a:avLst/>
              <a:gdLst>
                <a:gd name="T0" fmla="*/ 0 w 46"/>
                <a:gd name="T1" fmla="*/ 78 h 86"/>
                <a:gd name="T2" fmla="*/ 2 w 46"/>
                <a:gd name="T3" fmla="*/ 69 h 86"/>
                <a:gd name="T4" fmla="*/ 6 w 46"/>
                <a:gd name="T5" fmla="*/ 60 h 86"/>
                <a:gd name="T6" fmla="*/ 14 w 46"/>
                <a:gd name="T7" fmla="*/ 53 h 86"/>
                <a:gd name="T8" fmla="*/ 14 w 46"/>
                <a:gd name="T9" fmla="*/ 53 h 86"/>
                <a:gd name="T10" fmla="*/ 22 w 46"/>
                <a:gd name="T11" fmla="*/ 39 h 86"/>
                <a:gd name="T12" fmla="*/ 28 w 46"/>
                <a:gd name="T13" fmla="*/ 23 h 86"/>
                <a:gd name="T14" fmla="*/ 33 w 46"/>
                <a:gd name="T15" fmla="*/ 7 h 86"/>
                <a:gd name="T16" fmla="*/ 33 w 46"/>
                <a:gd name="T17" fmla="*/ 7 h 86"/>
                <a:gd name="T18" fmla="*/ 34 w 46"/>
                <a:gd name="T19" fmla="*/ 3 h 86"/>
                <a:gd name="T20" fmla="*/ 36 w 46"/>
                <a:gd name="T21" fmla="*/ 1 h 86"/>
                <a:gd name="T22" fmla="*/ 40 w 46"/>
                <a:gd name="T23" fmla="*/ 0 h 86"/>
                <a:gd name="T24" fmla="*/ 40 w 46"/>
                <a:gd name="T25" fmla="*/ 0 h 86"/>
                <a:gd name="T26" fmla="*/ 43 w 46"/>
                <a:gd name="T27" fmla="*/ 2 h 86"/>
                <a:gd name="T28" fmla="*/ 45 w 46"/>
                <a:gd name="T29" fmla="*/ 4 h 86"/>
                <a:gd name="T30" fmla="*/ 46 w 46"/>
                <a:gd name="T31" fmla="*/ 8 h 86"/>
                <a:gd name="T32" fmla="*/ 46 w 46"/>
                <a:gd name="T33" fmla="*/ 8 h 86"/>
                <a:gd name="T34" fmla="*/ 44 w 46"/>
                <a:gd name="T35" fmla="*/ 19 h 86"/>
                <a:gd name="T36" fmla="*/ 40 w 46"/>
                <a:gd name="T37" fmla="*/ 30 h 86"/>
                <a:gd name="T38" fmla="*/ 37 w 46"/>
                <a:gd name="T39" fmla="*/ 41 h 86"/>
                <a:gd name="T40" fmla="*/ 37 w 46"/>
                <a:gd name="T41" fmla="*/ 41 h 86"/>
                <a:gd name="T42" fmla="*/ 32 w 46"/>
                <a:gd name="T43" fmla="*/ 51 h 86"/>
                <a:gd name="T44" fmla="*/ 26 w 46"/>
                <a:gd name="T45" fmla="*/ 60 h 86"/>
                <a:gd name="T46" fmla="*/ 17 w 46"/>
                <a:gd name="T47" fmla="*/ 67 h 86"/>
                <a:gd name="T48" fmla="*/ 17 w 46"/>
                <a:gd name="T49" fmla="*/ 67 h 86"/>
                <a:gd name="T50" fmla="*/ 16 w 46"/>
                <a:gd name="T51" fmla="*/ 72 h 86"/>
                <a:gd name="T52" fmla="*/ 14 w 46"/>
                <a:gd name="T53" fmla="*/ 76 h 86"/>
                <a:gd name="T54" fmla="*/ 13 w 46"/>
                <a:gd name="T55" fmla="*/ 81 h 86"/>
                <a:gd name="T56" fmla="*/ 13 w 46"/>
                <a:gd name="T57" fmla="*/ 81 h 86"/>
                <a:gd name="T58" fmla="*/ 12 w 46"/>
                <a:gd name="T59" fmla="*/ 84 h 86"/>
                <a:gd name="T60" fmla="*/ 9 w 46"/>
                <a:gd name="T61" fmla="*/ 86 h 86"/>
                <a:gd name="T62" fmla="*/ 5 w 46"/>
                <a:gd name="T63" fmla="*/ 86 h 86"/>
                <a:gd name="T64" fmla="*/ 5 w 46"/>
                <a:gd name="T65" fmla="*/ 86 h 86"/>
                <a:gd name="T66" fmla="*/ 2 w 46"/>
                <a:gd name="T67" fmla="*/ 85 h 86"/>
                <a:gd name="T68" fmla="*/ 0 w 46"/>
                <a:gd name="T69" fmla="*/ 82 h 86"/>
                <a:gd name="T70" fmla="*/ 0 w 46"/>
                <a:gd name="T71" fmla="*/ 78 h 86"/>
                <a:gd name="T72" fmla="*/ 0 w 46"/>
                <a:gd name="T73" fmla="*/ 78 h 8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6"/>
                <a:gd name="T112" fmla="*/ 0 h 86"/>
                <a:gd name="T113" fmla="*/ 46 w 46"/>
                <a:gd name="T114" fmla="*/ 86 h 8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6" h="86">
                  <a:moveTo>
                    <a:pt x="0" y="78"/>
                  </a:moveTo>
                  <a:lnTo>
                    <a:pt x="2" y="69"/>
                  </a:lnTo>
                  <a:lnTo>
                    <a:pt x="6" y="60"/>
                  </a:lnTo>
                  <a:lnTo>
                    <a:pt x="14" y="53"/>
                  </a:lnTo>
                  <a:lnTo>
                    <a:pt x="22" y="39"/>
                  </a:lnTo>
                  <a:lnTo>
                    <a:pt x="28" y="23"/>
                  </a:lnTo>
                  <a:lnTo>
                    <a:pt x="33" y="7"/>
                  </a:lnTo>
                  <a:lnTo>
                    <a:pt x="34" y="3"/>
                  </a:lnTo>
                  <a:lnTo>
                    <a:pt x="36" y="1"/>
                  </a:lnTo>
                  <a:lnTo>
                    <a:pt x="40" y="0"/>
                  </a:lnTo>
                  <a:lnTo>
                    <a:pt x="43" y="2"/>
                  </a:lnTo>
                  <a:lnTo>
                    <a:pt x="45" y="4"/>
                  </a:lnTo>
                  <a:lnTo>
                    <a:pt x="46" y="8"/>
                  </a:lnTo>
                  <a:lnTo>
                    <a:pt x="44" y="19"/>
                  </a:lnTo>
                  <a:lnTo>
                    <a:pt x="40" y="30"/>
                  </a:lnTo>
                  <a:lnTo>
                    <a:pt x="37" y="41"/>
                  </a:lnTo>
                  <a:lnTo>
                    <a:pt x="32" y="51"/>
                  </a:lnTo>
                  <a:lnTo>
                    <a:pt x="26" y="60"/>
                  </a:lnTo>
                  <a:lnTo>
                    <a:pt x="17" y="67"/>
                  </a:lnTo>
                  <a:lnTo>
                    <a:pt x="16" y="72"/>
                  </a:lnTo>
                  <a:lnTo>
                    <a:pt x="14" y="76"/>
                  </a:lnTo>
                  <a:lnTo>
                    <a:pt x="13" y="81"/>
                  </a:lnTo>
                  <a:lnTo>
                    <a:pt x="12" y="84"/>
                  </a:lnTo>
                  <a:lnTo>
                    <a:pt x="9" y="86"/>
                  </a:lnTo>
                  <a:lnTo>
                    <a:pt x="5" y="86"/>
                  </a:lnTo>
                  <a:lnTo>
                    <a:pt x="2" y="85"/>
                  </a:lnTo>
                  <a:lnTo>
                    <a:pt x="0" y="82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62" name="Freeform 470"/>
            <p:cNvSpPr>
              <a:spLocks/>
            </p:cNvSpPr>
            <p:nvPr/>
          </p:nvSpPr>
          <p:spPr bwMode="auto">
            <a:xfrm>
              <a:off x="1418" y="2079"/>
              <a:ext cx="47" cy="47"/>
            </a:xfrm>
            <a:custGeom>
              <a:avLst/>
              <a:gdLst>
                <a:gd name="T0" fmla="*/ 32 w 47"/>
                <a:gd name="T1" fmla="*/ 1 h 47"/>
                <a:gd name="T2" fmla="*/ 42 w 47"/>
                <a:gd name="T3" fmla="*/ 8 h 47"/>
                <a:gd name="T4" fmla="*/ 47 w 47"/>
                <a:gd name="T5" fmla="*/ 19 h 47"/>
                <a:gd name="T6" fmla="*/ 46 w 47"/>
                <a:gd name="T7" fmla="*/ 32 h 47"/>
                <a:gd name="T8" fmla="*/ 46 w 47"/>
                <a:gd name="T9" fmla="*/ 32 h 47"/>
                <a:gd name="T10" fmla="*/ 39 w 47"/>
                <a:gd name="T11" fmla="*/ 42 h 47"/>
                <a:gd name="T12" fmla="*/ 28 w 47"/>
                <a:gd name="T13" fmla="*/ 47 h 47"/>
                <a:gd name="T14" fmla="*/ 15 w 47"/>
                <a:gd name="T15" fmla="*/ 46 h 47"/>
                <a:gd name="T16" fmla="*/ 15 w 47"/>
                <a:gd name="T17" fmla="*/ 46 h 47"/>
                <a:gd name="T18" fmla="*/ 5 w 47"/>
                <a:gd name="T19" fmla="*/ 39 h 47"/>
                <a:gd name="T20" fmla="*/ 0 w 47"/>
                <a:gd name="T21" fmla="*/ 27 h 47"/>
                <a:gd name="T22" fmla="*/ 1 w 47"/>
                <a:gd name="T23" fmla="*/ 15 h 47"/>
                <a:gd name="T24" fmla="*/ 1 w 47"/>
                <a:gd name="T25" fmla="*/ 15 h 47"/>
                <a:gd name="T26" fmla="*/ 8 w 47"/>
                <a:gd name="T27" fmla="*/ 5 h 47"/>
                <a:gd name="T28" fmla="*/ 19 w 47"/>
                <a:gd name="T29" fmla="*/ 0 h 47"/>
                <a:gd name="T30" fmla="*/ 32 w 47"/>
                <a:gd name="T31" fmla="*/ 1 h 47"/>
                <a:gd name="T32" fmla="*/ 32 w 47"/>
                <a:gd name="T33" fmla="*/ 1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32" y="1"/>
                  </a:moveTo>
                  <a:lnTo>
                    <a:pt x="42" y="8"/>
                  </a:lnTo>
                  <a:lnTo>
                    <a:pt x="47" y="19"/>
                  </a:lnTo>
                  <a:lnTo>
                    <a:pt x="46" y="32"/>
                  </a:lnTo>
                  <a:lnTo>
                    <a:pt x="39" y="42"/>
                  </a:lnTo>
                  <a:lnTo>
                    <a:pt x="28" y="47"/>
                  </a:lnTo>
                  <a:lnTo>
                    <a:pt x="15" y="46"/>
                  </a:lnTo>
                  <a:lnTo>
                    <a:pt x="5" y="39"/>
                  </a:lnTo>
                  <a:lnTo>
                    <a:pt x="0" y="27"/>
                  </a:lnTo>
                  <a:lnTo>
                    <a:pt x="1" y="15"/>
                  </a:lnTo>
                  <a:lnTo>
                    <a:pt x="8" y="5"/>
                  </a:lnTo>
                  <a:lnTo>
                    <a:pt x="19" y="0"/>
                  </a:lnTo>
                  <a:lnTo>
                    <a:pt x="32" y="1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63" name="Freeform 471"/>
            <p:cNvSpPr>
              <a:spLocks/>
            </p:cNvSpPr>
            <p:nvPr/>
          </p:nvSpPr>
          <p:spPr bwMode="auto">
            <a:xfrm>
              <a:off x="1481" y="2024"/>
              <a:ext cx="32" cy="91"/>
            </a:xfrm>
            <a:custGeom>
              <a:avLst/>
              <a:gdLst>
                <a:gd name="T0" fmla="*/ 1 w 32"/>
                <a:gd name="T1" fmla="*/ 81 h 91"/>
                <a:gd name="T2" fmla="*/ 4 w 32"/>
                <a:gd name="T3" fmla="*/ 74 h 91"/>
                <a:gd name="T4" fmla="*/ 6 w 32"/>
                <a:gd name="T5" fmla="*/ 67 h 91"/>
                <a:gd name="T6" fmla="*/ 8 w 32"/>
                <a:gd name="T7" fmla="*/ 59 h 91"/>
                <a:gd name="T8" fmla="*/ 8 w 32"/>
                <a:gd name="T9" fmla="*/ 59 h 91"/>
                <a:gd name="T10" fmla="*/ 10 w 32"/>
                <a:gd name="T11" fmla="*/ 40 h 91"/>
                <a:gd name="T12" fmla="*/ 13 w 32"/>
                <a:gd name="T13" fmla="*/ 22 h 91"/>
                <a:gd name="T14" fmla="*/ 18 w 32"/>
                <a:gd name="T15" fmla="*/ 4 h 91"/>
                <a:gd name="T16" fmla="*/ 18 w 32"/>
                <a:gd name="T17" fmla="*/ 4 h 91"/>
                <a:gd name="T18" fmla="*/ 21 w 32"/>
                <a:gd name="T19" fmla="*/ 1 h 91"/>
                <a:gd name="T20" fmla="*/ 24 w 32"/>
                <a:gd name="T21" fmla="*/ 0 h 91"/>
                <a:gd name="T22" fmla="*/ 28 w 32"/>
                <a:gd name="T23" fmla="*/ 1 h 91"/>
                <a:gd name="T24" fmla="*/ 28 w 32"/>
                <a:gd name="T25" fmla="*/ 1 h 91"/>
                <a:gd name="T26" fmla="*/ 31 w 32"/>
                <a:gd name="T27" fmla="*/ 3 h 91"/>
                <a:gd name="T28" fmla="*/ 32 w 32"/>
                <a:gd name="T29" fmla="*/ 6 h 91"/>
                <a:gd name="T30" fmla="*/ 31 w 32"/>
                <a:gd name="T31" fmla="*/ 10 h 91"/>
                <a:gd name="T32" fmla="*/ 31 w 32"/>
                <a:gd name="T33" fmla="*/ 10 h 91"/>
                <a:gd name="T34" fmla="*/ 26 w 32"/>
                <a:gd name="T35" fmla="*/ 27 h 91"/>
                <a:gd name="T36" fmla="*/ 23 w 32"/>
                <a:gd name="T37" fmla="*/ 45 h 91"/>
                <a:gd name="T38" fmla="*/ 21 w 32"/>
                <a:gd name="T39" fmla="*/ 63 h 91"/>
                <a:gd name="T40" fmla="*/ 21 w 32"/>
                <a:gd name="T41" fmla="*/ 63 h 91"/>
                <a:gd name="T42" fmla="*/ 19 w 32"/>
                <a:gd name="T43" fmla="*/ 71 h 91"/>
                <a:gd name="T44" fmla="*/ 17 w 32"/>
                <a:gd name="T45" fmla="*/ 79 h 91"/>
                <a:gd name="T46" fmla="*/ 13 w 32"/>
                <a:gd name="T47" fmla="*/ 86 h 91"/>
                <a:gd name="T48" fmla="*/ 13 w 32"/>
                <a:gd name="T49" fmla="*/ 86 h 91"/>
                <a:gd name="T50" fmla="*/ 11 w 32"/>
                <a:gd name="T51" fmla="*/ 90 h 91"/>
                <a:gd name="T52" fmla="*/ 8 w 32"/>
                <a:gd name="T53" fmla="*/ 91 h 91"/>
                <a:gd name="T54" fmla="*/ 4 w 32"/>
                <a:gd name="T55" fmla="*/ 90 h 91"/>
                <a:gd name="T56" fmla="*/ 4 w 32"/>
                <a:gd name="T57" fmla="*/ 90 h 91"/>
                <a:gd name="T58" fmla="*/ 1 w 32"/>
                <a:gd name="T59" fmla="*/ 88 h 91"/>
                <a:gd name="T60" fmla="*/ 0 w 32"/>
                <a:gd name="T61" fmla="*/ 84 h 91"/>
                <a:gd name="T62" fmla="*/ 1 w 32"/>
                <a:gd name="T63" fmla="*/ 81 h 91"/>
                <a:gd name="T64" fmla="*/ 1 w 32"/>
                <a:gd name="T65" fmla="*/ 81 h 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2"/>
                <a:gd name="T100" fmla="*/ 0 h 91"/>
                <a:gd name="T101" fmla="*/ 32 w 32"/>
                <a:gd name="T102" fmla="*/ 91 h 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2" h="91">
                  <a:moveTo>
                    <a:pt x="1" y="81"/>
                  </a:moveTo>
                  <a:lnTo>
                    <a:pt x="4" y="74"/>
                  </a:lnTo>
                  <a:lnTo>
                    <a:pt x="6" y="67"/>
                  </a:lnTo>
                  <a:lnTo>
                    <a:pt x="8" y="59"/>
                  </a:lnTo>
                  <a:lnTo>
                    <a:pt x="10" y="40"/>
                  </a:lnTo>
                  <a:lnTo>
                    <a:pt x="13" y="22"/>
                  </a:lnTo>
                  <a:lnTo>
                    <a:pt x="18" y="4"/>
                  </a:lnTo>
                  <a:lnTo>
                    <a:pt x="21" y="1"/>
                  </a:lnTo>
                  <a:lnTo>
                    <a:pt x="24" y="0"/>
                  </a:lnTo>
                  <a:lnTo>
                    <a:pt x="28" y="1"/>
                  </a:lnTo>
                  <a:lnTo>
                    <a:pt x="31" y="3"/>
                  </a:lnTo>
                  <a:lnTo>
                    <a:pt x="32" y="6"/>
                  </a:lnTo>
                  <a:lnTo>
                    <a:pt x="31" y="10"/>
                  </a:lnTo>
                  <a:lnTo>
                    <a:pt x="26" y="27"/>
                  </a:lnTo>
                  <a:lnTo>
                    <a:pt x="23" y="45"/>
                  </a:lnTo>
                  <a:lnTo>
                    <a:pt x="21" y="63"/>
                  </a:lnTo>
                  <a:lnTo>
                    <a:pt x="19" y="71"/>
                  </a:lnTo>
                  <a:lnTo>
                    <a:pt x="17" y="79"/>
                  </a:lnTo>
                  <a:lnTo>
                    <a:pt x="13" y="86"/>
                  </a:lnTo>
                  <a:lnTo>
                    <a:pt x="11" y="90"/>
                  </a:lnTo>
                  <a:lnTo>
                    <a:pt x="8" y="91"/>
                  </a:lnTo>
                  <a:lnTo>
                    <a:pt x="4" y="90"/>
                  </a:lnTo>
                  <a:lnTo>
                    <a:pt x="1" y="88"/>
                  </a:lnTo>
                  <a:lnTo>
                    <a:pt x="0" y="84"/>
                  </a:lnTo>
                  <a:lnTo>
                    <a:pt x="1" y="8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64" name="Freeform 472"/>
            <p:cNvSpPr>
              <a:spLocks/>
            </p:cNvSpPr>
            <p:nvPr/>
          </p:nvSpPr>
          <p:spPr bwMode="auto">
            <a:xfrm>
              <a:off x="1489" y="2031"/>
              <a:ext cx="44" cy="87"/>
            </a:xfrm>
            <a:custGeom>
              <a:avLst/>
              <a:gdLst>
                <a:gd name="T0" fmla="*/ 2 w 44"/>
                <a:gd name="T1" fmla="*/ 75 h 87"/>
                <a:gd name="T2" fmla="*/ 12 w 44"/>
                <a:gd name="T3" fmla="*/ 61 h 87"/>
                <a:gd name="T4" fmla="*/ 20 w 44"/>
                <a:gd name="T5" fmla="*/ 47 h 87"/>
                <a:gd name="T6" fmla="*/ 28 w 44"/>
                <a:gd name="T7" fmla="*/ 32 h 87"/>
                <a:gd name="T8" fmla="*/ 28 w 44"/>
                <a:gd name="T9" fmla="*/ 32 h 87"/>
                <a:gd name="T10" fmla="*/ 30 w 44"/>
                <a:gd name="T11" fmla="*/ 24 h 87"/>
                <a:gd name="T12" fmla="*/ 30 w 44"/>
                <a:gd name="T13" fmla="*/ 15 h 87"/>
                <a:gd name="T14" fmla="*/ 30 w 44"/>
                <a:gd name="T15" fmla="*/ 7 h 87"/>
                <a:gd name="T16" fmla="*/ 30 w 44"/>
                <a:gd name="T17" fmla="*/ 7 h 87"/>
                <a:gd name="T18" fmla="*/ 31 w 44"/>
                <a:gd name="T19" fmla="*/ 3 h 87"/>
                <a:gd name="T20" fmla="*/ 33 w 44"/>
                <a:gd name="T21" fmla="*/ 1 h 87"/>
                <a:gd name="T22" fmla="*/ 37 w 44"/>
                <a:gd name="T23" fmla="*/ 0 h 87"/>
                <a:gd name="T24" fmla="*/ 37 w 44"/>
                <a:gd name="T25" fmla="*/ 0 h 87"/>
                <a:gd name="T26" fmla="*/ 40 w 44"/>
                <a:gd name="T27" fmla="*/ 1 h 87"/>
                <a:gd name="T28" fmla="*/ 42 w 44"/>
                <a:gd name="T29" fmla="*/ 3 h 87"/>
                <a:gd name="T30" fmla="*/ 43 w 44"/>
                <a:gd name="T31" fmla="*/ 7 h 87"/>
                <a:gd name="T32" fmla="*/ 43 w 44"/>
                <a:gd name="T33" fmla="*/ 7 h 87"/>
                <a:gd name="T34" fmla="*/ 44 w 44"/>
                <a:gd name="T35" fmla="*/ 18 h 87"/>
                <a:gd name="T36" fmla="*/ 43 w 44"/>
                <a:gd name="T37" fmla="*/ 28 h 87"/>
                <a:gd name="T38" fmla="*/ 40 w 44"/>
                <a:gd name="T39" fmla="*/ 38 h 87"/>
                <a:gd name="T40" fmla="*/ 40 w 44"/>
                <a:gd name="T41" fmla="*/ 38 h 87"/>
                <a:gd name="T42" fmla="*/ 31 w 44"/>
                <a:gd name="T43" fmla="*/ 54 h 87"/>
                <a:gd name="T44" fmla="*/ 23 w 44"/>
                <a:gd name="T45" fmla="*/ 70 h 87"/>
                <a:gd name="T46" fmla="*/ 12 w 44"/>
                <a:gd name="T47" fmla="*/ 86 h 87"/>
                <a:gd name="T48" fmla="*/ 12 w 44"/>
                <a:gd name="T49" fmla="*/ 86 h 87"/>
                <a:gd name="T50" fmla="*/ 9 w 44"/>
                <a:gd name="T51" fmla="*/ 87 h 87"/>
                <a:gd name="T52" fmla="*/ 5 w 44"/>
                <a:gd name="T53" fmla="*/ 87 h 87"/>
                <a:gd name="T54" fmla="*/ 2 w 44"/>
                <a:gd name="T55" fmla="*/ 85 h 87"/>
                <a:gd name="T56" fmla="*/ 2 w 44"/>
                <a:gd name="T57" fmla="*/ 85 h 87"/>
                <a:gd name="T58" fmla="*/ 0 w 44"/>
                <a:gd name="T59" fmla="*/ 82 h 87"/>
                <a:gd name="T60" fmla="*/ 1 w 44"/>
                <a:gd name="T61" fmla="*/ 78 h 87"/>
                <a:gd name="T62" fmla="*/ 2 w 44"/>
                <a:gd name="T63" fmla="*/ 75 h 87"/>
                <a:gd name="T64" fmla="*/ 2 w 44"/>
                <a:gd name="T65" fmla="*/ 75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"/>
                <a:gd name="T100" fmla="*/ 0 h 87"/>
                <a:gd name="T101" fmla="*/ 44 w 44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" h="87">
                  <a:moveTo>
                    <a:pt x="2" y="75"/>
                  </a:moveTo>
                  <a:lnTo>
                    <a:pt x="12" y="61"/>
                  </a:lnTo>
                  <a:lnTo>
                    <a:pt x="20" y="47"/>
                  </a:lnTo>
                  <a:lnTo>
                    <a:pt x="28" y="32"/>
                  </a:lnTo>
                  <a:lnTo>
                    <a:pt x="30" y="24"/>
                  </a:lnTo>
                  <a:lnTo>
                    <a:pt x="30" y="15"/>
                  </a:lnTo>
                  <a:lnTo>
                    <a:pt x="30" y="7"/>
                  </a:lnTo>
                  <a:lnTo>
                    <a:pt x="31" y="3"/>
                  </a:lnTo>
                  <a:lnTo>
                    <a:pt x="33" y="1"/>
                  </a:lnTo>
                  <a:lnTo>
                    <a:pt x="37" y="0"/>
                  </a:lnTo>
                  <a:lnTo>
                    <a:pt x="40" y="1"/>
                  </a:lnTo>
                  <a:lnTo>
                    <a:pt x="42" y="3"/>
                  </a:lnTo>
                  <a:lnTo>
                    <a:pt x="43" y="7"/>
                  </a:lnTo>
                  <a:lnTo>
                    <a:pt x="44" y="18"/>
                  </a:lnTo>
                  <a:lnTo>
                    <a:pt x="43" y="28"/>
                  </a:lnTo>
                  <a:lnTo>
                    <a:pt x="40" y="38"/>
                  </a:lnTo>
                  <a:lnTo>
                    <a:pt x="31" y="54"/>
                  </a:lnTo>
                  <a:lnTo>
                    <a:pt x="23" y="70"/>
                  </a:lnTo>
                  <a:lnTo>
                    <a:pt x="12" y="86"/>
                  </a:lnTo>
                  <a:lnTo>
                    <a:pt x="9" y="87"/>
                  </a:lnTo>
                  <a:lnTo>
                    <a:pt x="5" y="87"/>
                  </a:lnTo>
                  <a:lnTo>
                    <a:pt x="2" y="85"/>
                  </a:lnTo>
                  <a:lnTo>
                    <a:pt x="0" y="82"/>
                  </a:lnTo>
                  <a:lnTo>
                    <a:pt x="1" y="78"/>
                  </a:lnTo>
                  <a:lnTo>
                    <a:pt x="2" y="7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65" name="Freeform 473"/>
            <p:cNvSpPr>
              <a:spLocks/>
            </p:cNvSpPr>
            <p:nvPr/>
          </p:nvSpPr>
          <p:spPr bwMode="auto">
            <a:xfrm>
              <a:off x="1522" y="2034"/>
              <a:ext cx="19" cy="95"/>
            </a:xfrm>
            <a:custGeom>
              <a:avLst/>
              <a:gdLst>
                <a:gd name="T0" fmla="*/ 6 w 19"/>
                <a:gd name="T1" fmla="*/ 87 h 95"/>
                <a:gd name="T2" fmla="*/ 5 w 19"/>
                <a:gd name="T3" fmla="*/ 78 h 95"/>
                <a:gd name="T4" fmla="*/ 3 w 19"/>
                <a:gd name="T5" fmla="*/ 68 h 95"/>
                <a:gd name="T6" fmla="*/ 1 w 19"/>
                <a:gd name="T7" fmla="*/ 58 h 95"/>
                <a:gd name="T8" fmla="*/ 1 w 19"/>
                <a:gd name="T9" fmla="*/ 58 h 95"/>
                <a:gd name="T10" fmla="*/ 0 w 19"/>
                <a:gd name="T11" fmla="*/ 44 h 95"/>
                <a:gd name="T12" fmla="*/ 1 w 19"/>
                <a:gd name="T13" fmla="*/ 29 h 95"/>
                <a:gd name="T14" fmla="*/ 3 w 19"/>
                <a:gd name="T15" fmla="*/ 15 h 95"/>
                <a:gd name="T16" fmla="*/ 3 w 19"/>
                <a:gd name="T17" fmla="*/ 15 h 95"/>
                <a:gd name="T18" fmla="*/ 3 w 19"/>
                <a:gd name="T19" fmla="*/ 13 h 95"/>
                <a:gd name="T20" fmla="*/ 3 w 19"/>
                <a:gd name="T21" fmla="*/ 11 h 95"/>
                <a:gd name="T22" fmla="*/ 2 w 19"/>
                <a:gd name="T23" fmla="*/ 9 h 95"/>
                <a:gd name="T24" fmla="*/ 2 w 19"/>
                <a:gd name="T25" fmla="*/ 9 h 95"/>
                <a:gd name="T26" fmla="*/ 2 w 19"/>
                <a:gd name="T27" fmla="*/ 6 h 95"/>
                <a:gd name="T28" fmla="*/ 4 w 19"/>
                <a:gd name="T29" fmla="*/ 3 h 95"/>
                <a:gd name="T30" fmla="*/ 7 w 19"/>
                <a:gd name="T31" fmla="*/ 0 h 95"/>
                <a:gd name="T32" fmla="*/ 7 w 19"/>
                <a:gd name="T33" fmla="*/ 0 h 95"/>
                <a:gd name="T34" fmla="*/ 11 w 19"/>
                <a:gd name="T35" fmla="*/ 0 h 95"/>
                <a:gd name="T36" fmla="*/ 14 w 19"/>
                <a:gd name="T37" fmla="*/ 3 h 95"/>
                <a:gd name="T38" fmla="*/ 15 w 19"/>
                <a:gd name="T39" fmla="*/ 6 h 95"/>
                <a:gd name="T40" fmla="*/ 15 w 19"/>
                <a:gd name="T41" fmla="*/ 6 h 95"/>
                <a:gd name="T42" fmla="*/ 16 w 19"/>
                <a:gd name="T43" fmla="*/ 8 h 95"/>
                <a:gd name="T44" fmla="*/ 16 w 19"/>
                <a:gd name="T45" fmla="*/ 10 h 95"/>
                <a:gd name="T46" fmla="*/ 17 w 19"/>
                <a:gd name="T47" fmla="*/ 12 h 95"/>
                <a:gd name="T48" fmla="*/ 17 w 19"/>
                <a:gd name="T49" fmla="*/ 12 h 95"/>
                <a:gd name="T50" fmla="*/ 15 w 19"/>
                <a:gd name="T51" fmla="*/ 30 h 95"/>
                <a:gd name="T52" fmla="*/ 14 w 19"/>
                <a:gd name="T53" fmla="*/ 49 h 95"/>
                <a:gd name="T54" fmla="*/ 16 w 19"/>
                <a:gd name="T55" fmla="*/ 67 h 95"/>
                <a:gd name="T56" fmla="*/ 16 w 19"/>
                <a:gd name="T57" fmla="*/ 67 h 95"/>
                <a:gd name="T58" fmla="*/ 18 w 19"/>
                <a:gd name="T59" fmla="*/ 75 h 95"/>
                <a:gd name="T60" fmla="*/ 19 w 19"/>
                <a:gd name="T61" fmla="*/ 83 h 95"/>
                <a:gd name="T62" fmla="*/ 19 w 19"/>
                <a:gd name="T63" fmla="*/ 90 h 95"/>
                <a:gd name="T64" fmla="*/ 19 w 19"/>
                <a:gd name="T65" fmla="*/ 90 h 95"/>
                <a:gd name="T66" fmla="*/ 17 w 19"/>
                <a:gd name="T67" fmla="*/ 93 h 95"/>
                <a:gd name="T68" fmla="*/ 15 w 19"/>
                <a:gd name="T69" fmla="*/ 95 h 95"/>
                <a:gd name="T70" fmla="*/ 11 w 19"/>
                <a:gd name="T71" fmla="*/ 95 h 95"/>
                <a:gd name="T72" fmla="*/ 11 w 19"/>
                <a:gd name="T73" fmla="*/ 95 h 95"/>
                <a:gd name="T74" fmla="*/ 8 w 19"/>
                <a:gd name="T75" fmla="*/ 94 h 95"/>
                <a:gd name="T76" fmla="*/ 6 w 19"/>
                <a:gd name="T77" fmla="*/ 91 h 95"/>
                <a:gd name="T78" fmla="*/ 6 w 19"/>
                <a:gd name="T79" fmla="*/ 87 h 95"/>
                <a:gd name="T80" fmla="*/ 6 w 19"/>
                <a:gd name="T81" fmla="*/ 87 h 9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9"/>
                <a:gd name="T124" fmla="*/ 0 h 95"/>
                <a:gd name="T125" fmla="*/ 19 w 19"/>
                <a:gd name="T126" fmla="*/ 95 h 9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9" h="95">
                  <a:moveTo>
                    <a:pt x="6" y="87"/>
                  </a:moveTo>
                  <a:lnTo>
                    <a:pt x="5" y="78"/>
                  </a:lnTo>
                  <a:lnTo>
                    <a:pt x="3" y="68"/>
                  </a:lnTo>
                  <a:lnTo>
                    <a:pt x="1" y="58"/>
                  </a:lnTo>
                  <a:lnTo>
                    <a:pt x="0" y="44"/>
                  </a:lnTo>
                  <a:lnTo>
                    <a:pt x="1" y="29"/>
                  </a:lnTo>
                  <a:lnTo>
                    <a:pt x="3" y="15"/>
                  </a:lnTo>
                  <a:lnTo>
                    <a:pt x="3" y="13"/>
                  </a:lnTo>
                  <a:lnTo>
                    <a:pt x="3" y="11"/>
                  </a:lnTo>
                  <a:lnTo>
                    <a:pt x="2" y="9"/>
                  </a:lnTo>
                  <a:lnTo>
                    <a:pt x="2" y="6"/>
                  </a:lnTo>
                  <a:lnTo>
                    <a:pt x="4" y="3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6" y="8"/>
                  </a:lnTo>
                  <a:lnTo>
                    <a:pt x="16" y="10"/>
                  </a:lnTo>
                  <a:lnTo>
                    <a:pt x="17" y="12"/>
                  </a:lnTo>
                  <a:lnTo>
                    <a:pt x="15" y="30"/>
                  </a:lnTo>
                  <a:lnTo>
                    <a:pt x="14" y="49"/>
                  </a:lnTo>
                  <a:lnTo>
                    <a:pt x="16" y="67"/>
                  </a:lnTo>
                  <a:lnTo>
                    <a:pt x="18" y="75"/>
                  </a:lnTo>
                  <a:lnTo>
                    <a:pt x="19" y="83"/>
                  </a:lnTo>
                  <a:lnTo>
                    <a:pt x="19" y="90"/>
                  </a:lnTo>
                  <a:lnTo>
                    <a:pt x="17" y="93"/>
                  </a:lnTo>
                  <a:lnTo>
                    <a:pt x="15" y="95"/>
                  </a:lnTo>
                  <a:lnTo>
                    <a:pt x="11" y="95"/>
                  </a:lnTo>
                  <a:lnTo>
                    <a:pt x="8" y="94"/>
                  </a:lnTo>
                  <a:lnTo>
                    <a:pt x="6" y="91"/>
                  </a:lnTo>
                  <a:lnTo>
                    <a:pt x="6" y="8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66" name="Freeform 474"/>
            <p:cNvSpPr>
              <a:spLocks/>
            </p:cNvSpPr>
            <p:nvPr/>
          </p:nvSpPr>
          <p:spPr bwMode="auto">
            <a:xfrm>
              <a:off x="1532" y="2038"/>
              <a:ext cx="32" cy="90"/>
            </a:xfrm>
            <a:custGeom>
              <a:avLst/>
              <a:gdLst>
                <a:gd name="T0" fmla="*/ 1 w 32"/>
                <a:gd name="T1" fmla="*/ 79 h 90"/>
                <a:gd name="T2" fmla="*/ 6 w 32"/>
                <a:gd name="T3" fmla="*/ 68 h 90"/>
                <a:gd name="T4" fmla="*/ 8 w 32"/>
                <a:gd name="T5" fmla="*/ 57 h 90"/>
                <a:gd name="T6" fmla="*/ 9 w 32"/>
                <a:gd name="T7" fmla="*/ 46 h 90"/>
                <a:gd name="T8" fmla="*/ 9 w 32"/>
                <a:gd name="T9" fmla="*/ 46 h 90"/>
                <a:gd name="T10" fmla="*/ 10 w 32"/>
                <a:gd name="T11" fmla="*/ 32 h 90"/>
                <a:gd name="T12" fmla="*/ 14 w 32"/>
                <a:gd name="T13" fmla="*/ 19 h 90"/>
                <a:gd name="T14" fmla="*/ 18 w 32"/>
                <a:gd name="T15" fmla="*/ 6 h 90"/>
                <a:gd name="T16" fmla="*/ 18 w 32"/>
                <a:gd name="T17" fmla="*/ 6 h 90"/>
                <a:gd name="T18" fmla="*/ 20 w 32"/>
                <a:gd name="T19" fmla="*/ 2 h 90"/>
                <a:gd name="T20" fmla="*/ 23 w 32"/>
                <a:gd name="T21" fmla="*/ 0 h 90"/>
                <a:gd name="T22" fmla="*/ 26 w 32"/>
                <a:gd name="T23" fmla="*/ 0 h 90"/>
                <a:gd name="T24" fmla="*/ 26 w 32"/>
                <a:gd name="T25" fmla="*/ 0 h 90"/>
                <a:gd name="T26" fmla="*/ 29 w 32"/>
                <a:gd name="T27" fmla="*/ 2 h 90"/>
                <a:gd name="T28" fmla="*/ 31 w 32"/>
                <a:gd name="T29" fmla="*/ 5 h 90"/>
                <a:gd name="T30" fmla="*/ 32 w 32"/>
                <a:gd name="T31" fmla="*/ 8 h 90"/>
                <a:gd name="T32" fmla="*/ 32 w 32"/>
                <a:gd name="T33" fmla="*/ 8 h 90"/>
                <a:gd name="T34" fmla="*/ 27 w 32"/>
                <a:gd name="T35" fmla="*/ 21 h 90"/>
                <a:gd name="T36" fmla="*/ 24 w 32"/>
                <a:gd name="T37" fmla="*/ 34 h 90"/>
                <a:gd name="T38" fmla="*/ 23 w 32"/>
                <a:gd name="T39" fmla="*/ 49 h 90"/>
                <a:gd name="T40" fmla="*/ 23 w 32"/>
                <a:gd name="T41" fmla="*/ 49 h 90"/>
                <a:gd name="T42" fmla="*/ 22 w 32"/>
                <a:gd name="T43" fmla="*/ 62 h 90"/>
                <a:gd name="T44" fmla="*/ 19 w 32"/>
                <a:gd name="T45" fmla="*/ 76 h 90"/>
                <a:gd name="T46" fmla="*/ 13 w 32"/>
                <a:gd name="T47" fmla="*/ 88 h 90"/>
                <a:gd name="T48" fmla="*/ 13 w 32"/>
                <a:gd name="T49" fmla="*/ 88 h 90"/>
                <a:gd name="T50" fmla="*/ 9 w 32"/>
                <a:gd name="T51" fmla="*/ 90 h 90"/>
                <a:gd name="T52" fmla="*/ 6 w 32"/>
                <a:gd name="T53" fmla="*/ 90 h 90"/>
                <a:gd name="T54" fmla="*/ 2 w 32"/>
                <a:gd name="T55" fmla="*/ 89 h 90"/>
                <a:gd name="T56" fmla="*/ 2 w 32"/>
                <a:gd name="T57" fmla="*/ 89 h 90"/>
                <a:gd name="T58" fmla="*/ 0 w 32"/>
                <a:gd name="T59" fmla="*/ 86 h 90"/>
                <a:gd name="T60" fmla="*/ 0 w 32"/>
                <a:gd name="T61" fmla="*/ 82 h 90"/>
                <a:gd name="T62" fmla="*/ 1 w 32"/>
                <a:gd name="T63" fmla="*/ 79 h 90"/>
                <a:gd name="T64" fmla="*/ 1 w 32"/>
                <a:gd name="T65" fmla="*/ 79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2"/>
                <a:gd name="T100" fmla="*/ 0 h 90"/>
                <a:gd name="T101" fmla="*/ 32 w 32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2" h="90">
                  <a:moveTo>
                    <a:pt x="1" y="79"/>
                  </a:moveTo>
                  <a:lnTo>
                    <a:pt x="6" y="68"/>
                  </a:lnTo>
                  <a:lnTo>
                    <a:pt x="8" y="57"/>
                  </a:lnTo>
                  <a:lnTo>
                    <a:pt x="9" y="46"/>
                  </a:lnTo>
                  <a:lnTo>
                    <a:pt x="10" y="32"/>
                  </a:lnTo>
                  <a:lnTo>
                    <a:pt x="14" y="19"/>
                  </a:lnTo>
                  <a:lnTo>
                    <a:pt x="18" y="6"/>
                  </a:lnTo>
                  <a:lnTo>
                    <a:pt x="20" y="2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9" y="2"/>
                  </a:lnTo>
                  <a:lnTo>
                    <a:pt x="31" y="5"/>
                  </a:lnTo>
                  <a:lnTo>
                    <a:pt x="32" y="8"/>
                  </a:lnTo>
                  <a:lnTo>
                    <a:pt x="27" y="21"/>
                  </a:lnTo>
                  <a:lnTo>
                    <a:pt x="24" y="34"/>
                  </a:lnTo>
                  <a:lnTo>
                    <a:pt x="23" y="49"/>
                  </a:lnTo>
                  <a:lnTo>
                    <a:pt x="22" y="62"/>
                  </a:lnTo>
                  <a:lnTo>
                    <a:pt x="19" y="76"/>
                  </a:lnTo>
                  <a:lnTo>
                    <a:pt x="13" y="88"/>
                  </a:lnTo>
                  <a:lnTo>
                    <a:pt x="9" y="90"/>
                  </a:lnTo>
                  <a:lnTo>
                    <a:pt x="6" y="90"/>
                  </a:lnTo>
                  <a:lnTo>
                    <a:pt x="2" y="89"/>
                  </a:lnTo>
                  <a:lnTo>
                    <a:pt x="0" y="86"/>
                  </a:lnTo>
                  <a:lnTo>
                    <a:pt x="0" y="82"/>
                  </a:lnTo>
                  <a:lnTo>
                    <a:pt x="1" y="7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67" name="Freeform 475"/>
            <p:cNvSpPr>
              <a:spLocks/>
            </p:cNvSpPr>
            <p:nvPr/>
          </p:nvSpPr>
          <p:spPr bwMode="auto">
            <a:xfrm>
              <a:off x="1559" y="2040"/>
              <a:ext cx="26" cy="85"/>
            </a:xfrm>
            <a:custGeom>
              <a:avLst/>
              <a:gdLst>
                <a:gd name="T0" fmla="*/ 11 w 26"/>
                <a:gd name="T1" fmla="*/ 78 h 85"/>
                <a:gd name="T2" fmla="*/ 10 w 26"/>
                <a:gd name="T3" fmla="*/ 54 h 85"/>
                <a:gd name="T4" fmla="*/ 4 w 26"/>
                <a:gd name="T5" fmla="*/ 31 h 85"/>
                <a:gd name="T6" fmla="*/ 0 w 26"/>
                <a:gd name="T7" fmla="*/ 8 h 85"/>
                <a:gd name="T8" fmla="*/ 0 w 26"/>
                <a:gd name="T9" fmla="*/ 8 h 85"/>
                <a:gd name="T10" fmla="*/ 0 w 26"/>
                <a:gd name="T11" fmla="*/ 4 h 85"/>
                <a:gd name="T12" fmla="*/ 3 w 26"/>
                <a:gd name="T13" fmla="*/ 1 h 85"/>
                <a:gd name="T14" fmla="*/ 6 w 26"/>
                <a:gd name="T15" fmla="*/ 0 h 85"/>
                <a:gd name="T16" fmla="*/ 6 w 26"/>
                <a:gd name="T17" fmla="*/ 0 h 85"/>
                <a:gd name="T18" fmla="*/ 9 w 26"/>
                <a:gd name="T19" fmla="*/ 1 h 85"/>
                <a:gd name="T20" fmla="*/ 12 w 26"/>
                <a:gd name="T21" fmla="*/ 3 h 85"/>
                <a:gd name="T22" fmla="*/ 13 w 26"/>
                <a:gd name="T23" fmla="*/ 6 h 85"/>
                <a:gd name="T24" fmla="*/ 13 w 26"/>
                <a:gd name="T25" fmla="*/ 6 h 85"/>
                <a:gd name="T26" fmla="*/ 16 w 26"/>
                <a:gd name="T27" fmla="*/ 21 h 85"/>
                <a:gd name="T28" fmla="*/ 19 w 26"/>
                <a:gd name="T29" fmla="*/ 36 h 85"/>
                <a:gd name="T30" fmla="*/ 24 w 26"/>
                <a:gd name="T31" fmla="*/ 51 h 85"/>
                <a:gd name="T32" fmla="*/ 24 w 26"/>
                <a:gd name="T33" fmla="*/ 51 h 85"/>
                <a:gd name="T34" fmla="*/ 25 w 26"/>
                <a:gd name="T35" fmla="*/ 60 h 85"/>
                <a:gd name="T36" fmla="*/ 26 w 26"/>
                <a:gd name="T37" fmla="*/ 70 h 85"/>
                <a:gd name="T38" fmla="*/ 25 w 26"/>
                <a:gd name="T39" fmla="*/ 80 h 85"/>
                <a:gd name="T40" fmla="*/ 25 w 26"/>
                <a:gd name="T41" fmla="*/ 80 h 85"/>
                <a:gd name="T42" fmla="*/ 23 w 26"/>
                <a:gd name="T43" fmla="*/ 83 h 85"/>
                <a:gd name="T44" fmla="*/ 20 w 26"/>
                <a:gd name="T45" fmla="*/ 85 h 85"/>
                <a:gd name="T46" fmla="*/ 17 w 26"/>
                <a:gd name="T47" fmla="*/ 85 h 85"/>
                <a:gd name="T48" fmla="*/ 17 w 26"/>
                <a:gd name="T49" fmla="*/ 85 h 85"/>
                <a:gd name="T50" fmla="*/ 13 w 26"/>
                <a:gd name="T51" fmla="*/ 84 h 85"/>
                <a:gd name="T52" fmla="*/ 11 w 26"/>
                <a:gd name="T53" fmla="*/ 81 h 85"/>
                <a:gd name="T54" fmla="*/ 11 w 26"/>
                <a:gd name="T55" fmla="*/ 78 h 85"/>
                <a:gd name="T56" fmla="*/ 11 w 26"/>
                <a:gd name="T57" fmla="*/ 78 h 8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6"/>
                <a:gd name="T88" fmla="*/ 0 h 85"/>
                <a:gd name="T89" fmla="*/ 26 w 26"/>
                <a:gd name="T90" fmla="*/ 85 h 8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6" h="85">
                  <a:moveTo>
                    <a:pt x="11" y="78"/>
                  </a:moveTo>
                  <a:lnTo>
                    <a:pt x="10" y="54"/>
                  </a:lnTo>
                  <a:lnTo>
                    <a:pt x="4" y="31"/>
                  </a:lnTo>
                  <a:lnTo>
                    <a:pt x="0" y="8"/>
                  </a:lnTo>
                  <a:lnTo>
                    <a:pt x="0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9" y="1"/>
                  </a:lnTo>
                  <a:lnTo>
                    <a:pt x="12" y="3"/>
                  </a:lnTo>
                  <a:lnTo>
                    <a:pt x="13" y="6"/>
                  </a:lnTo>
                  <a:lnTo>
                    <a:pt x="16" y="21"/>
                  </a:lnTo>
                  <a:lnTo>
                    <a:pt x="19" y="36"/>
                  </a:lnTo>
                  <a:lnTo>
                    <a:pt x="24" y="51"/>
                  </a:lnTo>
                  <a:lnTo>
                    <a:pt x="25" y="60"/>
                  </a:lnTo>
                  <a:lnTo>
                    <a:pt x="26" y="70"/>
                  </a:lnTo>
                  <a:lnTo>
                    <a:pt x="25" y="80"/>
                  </a:lnTo>
                  <a:lnTo>
                    <a:pt x="23" y="83"/>
                  </a:lnTo>
                  <a:lnTo>
                    <a:pt x="20" y="85"/>
                  </a:lnTo>
                  <a:lnTo>
                    <a:pt x="17" y="85"/>
                  </a:lnTo>
                  <a:lnTo>
                    <a:pt x="13" y="84"/>
                  </a:lnTo>
                  <a:lnTo>
                    <a:pt x="11" y="81"/>
                  </a:lnTo>
                  <a:lnTo>
                    <a:pt x="11" y="7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68" name="Freeform 476"/>
            <p:cNvSpPr>
              <a:spLocks/>
            </p:cNvSpPr>
            <p:nvPr/>
          </p:nvSpPr>
          <p:spPr bwMode="auto">
            <a:xfrm>
              <a:off x="1581" y="2042"/>
              <a:ext cx="23" cy="89"/>
            </a:xfrm>
            <a:custGeom>
              <a:avLst/>
              <a:gdLst>
                <a:gd name="T0" fmla="*/ 1 w 23"/>
                <a:gd name="T1" fmla="*/ 80 h 89"/>
                <a:gd name="T2" fmla="*/ 4 w 23"/>
                <a:gd name="T3" fmla="*/ 70 h 89"/>
                <a:gd name="T4" fmla="*/ 6 w 23"/>
                <a:gd name="T5" fmla="*/ 60 h 89"/>
                <a:gd name="T6" fmla="*/ 6 w 23"/>
                <a:gd name="T7" fmla="*/ 50 h 89"/>
                <a:gd name="T8" fmla="*/ 6 w 23"/>
                <a:gd name="T9" fmla="*/ 50 h 89"/>
                <a:gd name="T10" fmla="*/ 6 w 23"/>
                <a:gd name="T11" fmla="*/ 47 h 89"/>
                <a:gd name="T12" fmla="*/ 6 w 23"/>
                <a:gd name="T13" fmla="*/ 45 h 89"/>
                <a:gd name="T14" fmla="*/ 7 w 23"/>
                <a:gd name="T15" fmla="*/ 43 h 89"/>
                <a:gd name="T16" fmla="*/ 7 w 23"/>
                <a:gd name="T17" fmla="*/ 43 h 89"/>
                <a:gd name="T18" fmla="*/ 7 w 23"/>
                <a:gd name="T19" fmla="*/ 33 h 89"/>
                <a:gd name="T20" fmla="*/ 7 w 23"/>
                <a:gd name="T21" fmla="*/ 23 h 89"/>
                <a:gd name="T22" fmla="*/ 8 w 23"/>
                <a:gd name="T23" fmla="*/ 14 h 89"/>
                <a:gd name="T24" fmla="*/ 8 w 23"/>
                <a:gd name="T25" fmla="*/ 14 h 89"/>
                <a:gd name="T26" fmla="*/ 8 w 23"/>
                <a:gd name="T27" fmla="*/ 11 h 89"/>
                <a:gd name="T28" fmla="*/ 9 w 23"/>
                <a:gd name="T29" fmla="*/ 8 h 89"/>
                <a:gd name="T30" fmla="*/ 10 w 23"/>
                <a:gd name="T31" fmla="*/ 6 h 89"/>
                <a:gd name="T32" fmla="*/ 10 w 23"/>
                <a:gd name="T33" fmla="*/ 6 h 89"/>
                <a:gd name="T34" fmla="*/ 10 w 23"/>
                <a:gd name="T35" fmla="*/ 6 h 89"/>
                <a:gd name="T36" fmla="*/ 10 w 23"/>
                <a:gd name="T37" fmla="*/ 6 h 89"/>
                <a:gd name="T38" fmla="*/ 10 w 23"/>
                <a:gd name="T39" fmla="*/ 6 h 89"/>
                <a:gd name="T40" fmla="*/ 10 w 23"/>
                <a:gd name="T41" fmla="*/ 6 h 89"/>
                <a:gd name="T42" fmla="*/ 11 w 23"/>
                <a:gd name="T43" fmla="*/ 3 h 89"/>
                <a:gd name="T44" fmla="*/ 13 w 23"/>
                <a:gd name="T45" fmla="*/ 1 h 89"/>
                <a:gd name="T46" fmla="*/ 17 w 23"/>
                <a:gd name="T47" fmla="*/ 0 h 89"/>
                <a:gd name="T48" fmla="*/ 17 w 23"/>
                <a:gd name="T49" fmla="*/ 0 h 89"/>
                <a:gd name="T50" fmla="*/ 20 w 23"/>
                <a:gd name="T51" fmla="*/ 1 h 89"/>
                <a:gd name="T52" fmla="*/ 22 w 23"/>
                <a:gd name="T53" fmla="*/ 3 h 89"/>
                <a:gd name="T54" fmla="*/ 23 w 23"/>
                <a:gd name="T55" fmla="*/ 7 h 89"/>
                <a:gd name="T56" fmla="*/ 23 w 23"/>
                <a:gd name="T57" fmla="*/ 7 h 89"/>
                <a:gd name="T58" fmla="*/ 23 w 23"/>
                <a:gd name="T59" fmla="*/ 10 h 89"/>
                <a:gd name="T60" fmla="*/ 22 w 23"/>
                <a:gd name="T61" fmla="*/ 13 h 89"/>
                <a:gd name="T62" fmla="*/ 21 w 23"/>
                <a:gd name="T63" fmla="*/ 16 h 89"/>
                <a:gd name="T64" fmla="*/ 21 w 23"/>
                <a:gd name="T65" fmla="*/ 16 h 89"/>
                <a:gd name="T66" fmla="*/ 21 w 23"/>
                <a:gd name="T67" fmla="*/ 28 h 89"/>
                <a:gd name="T68" fmla="*/ 21 w 23"/>
                <a:gd name="T69" fmla="*/ 40 h 89"/>
                <a:gd name="T70" fmla="*/ 19 w 23"/>
                <a:gd name="T71" fmla="*/ 52 h 89"/>
                <a:gd name="T72" fmla="*/ 19 w 23"/>
                <a:gd name="T73" fmla="*/ 52 h 89"/>
                <a:gd name="T74" fmla="*/ 19 w 23"/>
                <a:gd name="T75" fmla="*/ 63 h 89"/>
                <a:gd name="T76" fmla="*/ 17 w 23"/>
                <a:gd name="T77" fmla="*/ 74 h 89"/>
                <a:gd name="T78" fmla="*/ 13 w 23"/>
                <a:gd name="T79" fmla="*/ 85 h 89"/>
                <a:gd name="T80" fmla="*/ 13 w 23"/>
                <a:gd name="T81" fmla="*/ 85 h 89"/>
                <a:gd name="T82" fmla="*/ 11 w 23"/>
                <a:gd name="T83" fmla="*/ 87 h 89"/>
                <a:gd name="T84" fmla="*/ 8 w 23"/>
                <a:gd name="T85" fmla="*/ 89 h 89"/>
                <a:gd name="T86" fmla="*/ 5 w 23"/>
                <a:gd name="T87" fmla="*/ 89 h 89"/>
                <a:gd name="T88" fmla="*/ 5 w 23"/>
                <a:gd name="T89" fmla="*/ 89 h 89"/>
                <a:gd name="T90" fmla="*/ 2 w 23"/>
                <a:gd name="T91" fmla="*/ 87 h 89"/>
                <a:gd name="T92" fmla="*/ 0 w 23"/>
                <a:gd name="T93" fmla="*/ 83 h 89"/>
                <a:gd name="T94" fmla="*/ 1 w 23"/>
                <a:gd name="T95" fmla="*/ 80 h 89"/>
                <a:gd name="T96" fmla="*/ 1 w 23"/>
                <a:gd name="T97" fmla="*/ 80 h 8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3"/>
                <a:gd name="T148" fmla="*/ 0 h 89"/>
                <a:gd name="T149" fmla="*/ 23 w 23"/>
                <a:gd name="T150" fmla="*/ 89 h 8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3" h="89">
                  <a:moveTo>
                    <a:pt x="1" y="80"/>
                  </a:moveTo>
                  <a:lnTo>
                    <a:pt x="4" y="70"/>
                  </a:lnTo>
                  <a:lnTo>
                    <a:pt x="6" y="60"/>
                  </a:lnTo>
                  <a:lnTo>
                    <a:pt x="6" y="50"/>
                  </a:lnTo>
                  <a:lnTo>
                    <a:pt x="6" y="47"/>
                  </a:lnTo>
                  <a:lnTo>
                    <a:pt x="6" y="45"/>
                  </a:lnTo>
                  <a:lnTo>
                    <a:pt x="7" y="43"/>
                  </a:lnTo>
                  <a:lnTo>
                    <a:pt x="7" y="33"/>
                  </a:lnTo>
                  <a:lnTo>
                    <a:pt x="7" y="23"/>
                  </a:lnTo>
                  <a:lnTo>
                    <a:pt x="8" y="14"/>
                  </a:lnTo>
                  <a:lnTo>
                    <a:pt x="8" y="11"/>
                  </a:lnTo>
                  <a:lnTo>
                    <a:pt x="9" y="8"/>
                  </a:lnTo>
                  <a:lnTo>
                    <a:pt x="10" y="6"/>
                  </a:lnTo>
                  <a:lnTo>
                    <a:pt x="11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0" y="1"/>
                  </a:lnTo>
                  <a:lnTo>
                    <a:pt x="22" y="3"/>
                  </a:lnTo>
                  <a:lnTo>
                    <a:pt x="23" y="7"/>
                  </a:lnTo>
                  <a:lnTo>
                    <a:pt x="23" y="10"/>
                  </a:lnTo>
                  <a:lnTo>
                    <a:pt x="22" y="13"/>
                  </a:lnTo>
                  <a:lnTo>
                    <a:pt x="21" y="16"/>
                  </a:lnTo>
                  <a:lnTo>
                    <a:pt x="21" y="28"/>
                  </a:lnTo>
                  <a:lnTo>
                    <a:pt x="21" y="40"/>
                  </a:lnTo>
                  <a:lnTo>
                    <a:pt x="19" y="52"/>
                  </a:lnTo>
                  <a:lnTo>
                    <a:pt x="19" y="63"/>
                  </a:lnTo>
                  <a:lnTo>
                    <a:pt x="17" y="74"/>
                  </a:lnTo>
                  <a:lnTo>
                    <a:pt x="13" y="85"/>
                  </a:lnTo>
                  <a:lnTo>
                    <a:pt x="11" y="87"/>
                  </a:lnTo>
                  <a:lnTo>
                    <a:pt x="8" y="89"/>
                  </a:lnTo>
                  <a:lnTo>
                    <a:pt x="5" y="89"/>
                  </a:lnTo>
                  <a:lnTo>
                    <a:pt x="2" y="87"/>
                  </a:lnTo>
                  <a:lnTo>
                    <a:pt x="0" y="83"/>
                  </a:lnTo>
                  <a:lnTo>
                    <a:pt x="1" y="8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69" name="Freeform 477"/>
            <p:cNvSpPr>
              <a:spLocks/>
            </p:cNvSpPr>
            <p:nvPr/>
          </p:nvSpPr>
          <p:spPr bwMode="auto">
            <a:xfrm>
              <a:off x="1596" y="2041"/>
              <a:ext cx="33" cy="90"/>
            </a:xfrm>
            <a:custGeom>
              <a:avLst/>
              <a:gdLst>
                <a:gd name="T0" fmla="*/ 20 w 33"/>
                <a:gd name="T1" fmla="*/ 87 h 90"/>
                <a:gd name="T2" fmla="*/ 13 w 33"/>
                <a:gd name="T3" fmla="*/ 73 h 90"/>
                <a:gd name="T4" fmla="*/ 7 w 33"/>
                <a:gd name="T5" fmla="*/ 59 h 90"/>
                <a:gd name="T6" fmla="*/ 3 w 33"/>
                <a:gd name="T7" fmla="*/ 45 h 90"/>
                <a:gd name="T8" fmla="*/ 3 w 33"/>
                <a:gd name="T9" fmla="*/ 45 h 90"/>
                <a:gd name="T10" fmla="*/ 3 w 33"/>
                <a:gd name="T11" fmla="*/ 33 h 90"/>
                <a:gd name="T12" fmla="*/ 2 w 33"/>
                <a:gd name="T13" fmla="*/ 20 h 90"/>
                <a:gd name="T14" fmla="*/ 0 w 33"/>
                <a:gd name="T15" fmla="*/ 8 h 90"/>
                <a:gd name="T16" fmla="*/ 0 w 33"/>
                <a:gd name="T17" fmla="*/ 8 h 90"/>
                <a:gd name="T18" fmla="*/ 1 w 33"/>
                <a:gd name="T19" fmla="*/ 4 h 90"/>
                <a:gd name="T20" fmla="*/ 3 w 33"/>
                <a:gd name="T21" fmla="*/ 2 h 90"/>
                <a:gd name="T22" fmla="*/ 6 w 33"/>
                <a:gd name="T23" fmla="*/ 0 h 90"/>
                <a:gd name="T24" fmla="*/ 6 w 33"/>
                <a:gd name="T25" fmla="*/ 0 h 90"/>
                <a:gd name="T26" fmla="*/ 10 w 33"/>
                <a:gd name="T27" fmla="*/ 1 h 90"/>
                <a:gd name="T28" fmla="*/ 13 w 33"/>
                <a:gd name="T29" fmla="*/ 3 h 90"/>
                <a:gd name="T30" fmla="*/ 14 w 33"/>
                <a:gd name="T31" fmla="*/ 6 h 90"/>
                <a:gd name="T32" fmla="*/ 14 w 33"/>
                <a:gd name="T33" fmla="*/ 6 h 90"/>
                <a:gd name="T34" fmla="*/ 15 w 33"/>
                <a:gd name="T35" fmla="*/ 19 h 90"/>
                <a:gd name="T36" fmla="*/ 17 w 33"/>
                <a:gd name="T37" fmla="*/ 33 h 90"/>
                <a:gd name="T38" fmla="*/ 17 w 33"/>
                <a:gd name="T39" fmla="*/ 46 h 90"/>
                <a:gd name="T40" fmla="*/ 17 w 33"/>
                <a:gd name="T41" fmla="*/ 46 h 90"/>
                <a:gd name="T42" fmla="*/ 21 w 33"/>
                <a:gd name="T43" fmla="*/ 57 h 90"/>
                <a:gd name="T44" fmla="*/ 26 w 33"/>
                <a:gd name="T45" fmla="*/ 69 h 90"/>
                <a:gd name="T46" fmla="*/ 32 w 33"/>
                <a:gd name="T47" fmla="*/ 80 h 90"/>
                <a:gd name="T48" fmla="*/ 32 w 33"/>
                <a:gd name="T49" fmla="*/ 80 h 90"/>
                <a:gd name="T50" fmla="*/ 33 w 33"/>
                <a:gd name="T51" fmla="*/ 84 h 90"/>
                <a:gd name="T52" fmla="*/ 32 w 33"/>
                <a:gd name="T53" fmla="*/ 87 h 90"/>
                <a:gd name="T54" fmla="*/ 29 w 33"/>
                <a:gd name="T55" fmla="*/ 89 h 90"/>
                <a:gd name="T56" fmla="*/ 29 w 33"/>
                <a:gd name="T57" fmla="*/ 89 h 90"/>
                <a:gd name="T58" fmla="*/ 26 w 33"/>
                <a:gd name="T59" fmla="*/ 90 h 90"/>
                <a:gd name="T60" fmla="*/ 23 w 33"/>
                <a:gd name="T61" fmla="*/ 89 h 90"/>
                <a:gd name="T62" fmla="*/ 20 w 33"/>
                <a:gd name="T63" fmla="*/ 87 h 90"/>
                <a:gd name="T64" fmla="*/ 20 w 33"/>
                <a:gd name="T65" fmla="*/ 87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"/>
                <a:gd name="T100" fmla="*/ 0 h 90"/>
                <a:gd name="T101" fmla="*/ 33 w 33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" h="90">
                  <a:moveTo>
                    <a:pt x="20" y="87"/>
                  </a:moveTo>
                  <a:lnTo>
                    <a:pt x="13" y="73"/>
                  </a:lnTo>
                  <a:lnTo>
                    <a:pt x="7" y="59"/>
                  </a:lnTo>
                  <a:lnTo>
                    <a:pt x="3" y="45"/>
                  </a:lnTo>
                  <a:lnTo>
                    <a:pt x="3" y="33"/>
                  </a:lnTo>
                  <a:lnTo>
                    <a:pt x="2" y="20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2"/>
                  </a:lnTo>
                  <a:lnTo>
                    <a:pt x="6" y="0"/>
                  </a:lnTo>
                  <a:lnTo>
                    <a:pt x="10" y="1"/>
                  </a:lnTo>
                  <a:lnTo>
                    <a:pt x="13" y="3"/>
                  </a:lnTo>
                  <a:lnTo>
                    <a:pt x="14" y="6"/>
                  </a:lnTo>
                  <a:lnTo>
                    <a:pt x="15" y="19"/>
                  </a:lnTo>
                  <a:lnTo>
                    <a:pt x="17" y="33"/>
                  </a:lnTo>
                  <a:lnTo>
                    <a:pt x="17" y="46"/>
                  </a:lnTo>
                  <a:lnTo>
                    <a:pt x="21" y="57"/>
                  </a:lnTo>
                  <a:lnTo>
                    <a:pt x="26" y="69"/>
                  </a:lnTo>
                  <a:lnTo>
                    <a:pt x="32" y="80"/>
                  </a:lnTo>
                  <a:lnTo>
                    <a:pt x="33" y="84"/>
                  </a:lnTo>
                  <a:lnTo>
                    <a:pt x="32" y="87"/>
                  </a:lnTo>
                  <a:lnTo>
                    <a:pt x="29" y="89"/>
                  </a:lnTo>
                  <a:lnTo>
                    <a:pt x="26" y="90"/>
                  </a:lnTo>
                  <a:lnTo>
                    <a:pt x="23" y="89"/>
                  </a:lnTo>
                  <a:lnTo>
                    <a:pt x="20" y="8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70" name="Freeform 478"/>
            <p:cNvSpPr>
              <a:spLocks/>
            </p:cNvSpPr>
            <p:nvPr/>
          </p:nvSpPr>
          <p:spPr bwMode="auto">
            <a:xfrm>
              <a:off x="1620" y="2038"/>
              <a:ext cx="21" cy="90"/>
            </a:xfrm>
            <a:custGeom>
              <a:avLst/>
              <a:gdLst>
                <a:gd name="T0" fmla="*/ 8 w 21"/>
                <a:gd name="T1" fmla="*/ 84 h 90"/>
                <a:gd name="T2" fmla="*/ 5 w 21"/>
                <a:gd name="T3" fmla="*/ 59 h 90"/>
                <a:gd name="T4" fmla="*/ 2 w 21"/>
                <a:gd name="T5" fmla="*/ 34 h 90"/>
                <a:gd name="T6" fmla="*/ 0 w 21"/>
                <a:gd name="T7" fmla="*/ 10 h 90"/>
                <a:gd name="T8" fmla="*/ 0 w 21"/>
                <a:gd name="T9" fmla="*/ 10 h 90"/>
                <a:gd name="T10" fmla="*/ 0 w 21"/>
                <a:gd name="T11" fmla="*/ 8 h 90"/>
                <a:gd name="T12" fmla="*/ 1 w 21"/>
                <a:gd name="T13" fmla="*/ 6 h 90"/>
                <a:gd name="T14" fmla="*/ 2 w 21"/>
                <a:gd name="T15" fmla="*/ 4 h 90"/>
                <a:gd name="T16" fmla="*/ 2 w 21"/>
                <a:gd name="T17" fmla="*/ 4 h 90"/>
                <a:gd name="T18" fmla="*/ 4 w 21"/>
                <a:gd name="T19" fmla="*/ 1 h 90"/>
                <a:gd name="T20" fmla="*/ 7 w 21"/>
                <a:gd name="T21" fmla="*/ 0 h 90"/>
                <a:gd name="T22" fmla="*/ 11 w 21"/>
                <a:gd name="T23" fmla="*/ 1 h 90"/>
                <a:gd name="T24" fmla="*/ 11 w 21"/>
                <a:gd name="T25" fmla="*/ 1 h 90"/>
                <a:gd name="T26" fmla="*/ 14 w 21"/>
                <a:gd name="T27" fmla="*/ 3 h 90"/>
                <a:gd name="T28" fmla="*/ 15 w 21"/>
                <a:gd name="T29" fmla="*/ 6 h 90"/>
                <a:gd name="T30" fmla="*/ 15 w 21"/>
                <a:gd name="T31" fmla="*/ 9 h 90"/>
                <a:gd name="T32" fmla="*/ 15 w 21"/>
                <a:gd name="T33" fmla="*/ 9 h 90"/>
                <a:gd name="T34" fmla="*/ 14 w 21"/>
                <a:gd name="T35" fmla="*/ 11 h 90"/>
                <a:gd name="T36" fmla="*/ 14 w 21"/>
                <a:gd name="T37" fmla="*/ 12 h 90"/>
                <a:gd name="T38" fmla="*/ 13 w 21"/>
                <a:gd name="T39" fmla="*/ 14 h 90"/>
                <a:gd name="T40" fmla="*/ 13 w 21"/>
                <a:gd name="T41" fmla="*/ 14 h 90"/>
                <a:gd name="T42" fmla="*/ 16 w 21"/>
                <a:gd name="T43" fmla="*/ 37 h 90"/>
                <a:gd name="T44" fmla="*/ 19 w 21"/>
                <a:gd name="T45" fmla="*/ 59 h 90"/>
                <a:gd name="T46" fmla="*/ 21 w 21"/>
                <a:gd name="T47" fmla="*/ 82 h 90"/>
                <a:gd name="T48" fmla="*/ 21 w 21"/>
                <a:gd name="T49" fmla="*/ 82 h 90"/>
                <a:gd name="T50" fmla="*/ 21 w 21"/>
                <a:gd name="T51" fmla="*/ 85 h 90"/>
                <a:gd name="T52" fmla="*/ 19 w 21"/>
                <a:gd name="T53" fmla="*/ 88 h 90"/>
                <a:gd name="T54" fmla="*/ 15 w 21"/>
                <a:gd name="T55" fmla="*/ 90 h 90"/>
                <a:gd name="T56" fmla="*/ 15 w 21"/>
                <a:gd name="T57" fmla="*/ 90 h 90"/>
                <a:gd name="T58" fmla="*/ 12 w 21"/>
                <a:gd name="T59" fmla="*/ 89 h 90"/>
                <a:gd name="T60" fmla="*/ 9 w 21"/>
                <a:gd name="T61" fmla="*/ 87 h 90"/>
                <a:gd name="T62" fmla="*/ 8 w 21"/>
                <a:gd name="T63" fmla="*/ 84 h 90"/>
                <a:gd name="T64" fmla="*/ 8 w 21"/>
                <a:gd name="T65" fmla="*/ 84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1"/>
                <a:gd name="T100" fmla="*/ 0 h 90"/>
                <a:gd name="T101" fmla="*/ 21 w 21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1" h="90">
                  <a:moveTo>
                    <a:pt x="8" y="84"/>
                  </a:moveTo>
                  <a:lnTo>
                    <a:pt x="5" y="59"/>
                  </a:lnTo>
                  <a:lnTo>
                    <a:pt x="2" y="34"/>
                  </a:lnTo>
                  <a:lnTo>
                    <a:pt x="0" y="10"/>
                  </a:lnTo>
                  <a:lnTo>
                    <a:pt x="0" y="8"/>
                  </a:lnTo>
                  <a:lnTo>
                    <a:pt x="1" y="6"/>
                  </a:lnTo>
                  <a:lnTo>
                    <a:pt x="2" y="4"/>
                  </a:lnTo>
                  <a:lnTo>
                    <a:pt x="4" y="1"/>
                  </a:lnTo>
                  <a:lnTo>
                    <a:pt x="7" y="0"/>
                  </a:lnTo>
                  <a:lnTo>
                    <a:pt x="11" y="1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5" y="9"/>
                  </a:lnTo>
                  <a:lnTo>
                    <a:pt x="14" y="11"/>
                  </a:lnTo>
                  <a:lnTo>
                    <a:pt x="14" y="12"/>
                  </a:lnTo>
                  <a:lnTo>
                    <a:pt x="13" y="14"/>
                  </a:lnTo>
                  <a:lnTo>
                    <a:pt x="16" y="37"/>
                  </a:lnTo>
                  <a:lnTo>
                    <a:pt x="19" y="59"/>
                  </a:lnTo>
                  <a:lnTo>
                    <a:pt x="21" y="82"/>
                  </a:lnTo>
                  <a:lnTo>
                    <a:pt x="21" y="85"/>
                  </a:lnTo>
                  <a:lnTo>
                    <a:pt x="19" y="88"/>
                  </a:lnTo>
                  <a:lnTo>
                    <a:pt x="15" y="90"/>
                  </a:lnTo>
                  <a:lnTo>
                    <a:pt x="12" y="89"/>
                  </a:lnTo>
                  <a:lnTo>
                    <a:pt x="9" y="87"/>
                  </a:lnTo>
                  <a:lnTo>
                    <a:pt x="8" y="8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71" name="Freeform 479"/>
            <p:cNvSpPr>
              <a:spLocks/>
            </p:cNvSpPr>
            <p:nvPr/>
          </p:nvSpPr>
          <p:spPr bwMode="auto">
            <a:xfrm>
              <a:off x="1634" y="2037"/>
              <a:ext cx="45" cy="85"/>
            </a:xfrm>
            <a:custGeom>
              <a:avLst/>
              <a:gdLst>
                <a:gd name="T0" fmla="*/ 32 w 45"/>
                <a:gd name="T1" fmla="*/ 82 h 85"/>
                <a:gd name="T2" fmla="*/ 18 w 45"/>
                <a:gd name="T3" fmla="*/ 59 h 85"/>
                <a:gd name="T4" fmla="*/ 7 w 45"/>
                <a:gd name="T5" fmla="*/ 34 h 85"/>
                <a:gd name="T6" fmla="*/ 0 w 45"/>
                <a:gd name="T7" fmla="*/ 8 h 85"/>
                <a:gd name="T8" fmla="*/ 0 w 45"/>
                <a:gd name="T9" fmla="*/ 8 h 85"/>
                <a:gd name="T10" fmla="*/ 0 w 45"/>
                <a:gd name="T11" fmla="*/ 5 h 85"/>
                <a:gd name="T12" fmla="*/ 2 w 45"/>
                <a:gd name="T13" fmla="*/ 2 h 85"/>
                <a:gd name="T14" fmla="*/ 5 w 45"/>
                <a:gd name="T15" fmla="*/ 0 h 85"/>
                <a:gd name="T16" fmla="*/ 5 w 45"/>
                <a:gd name="T17" fmla="*/ 0 h 85"/>
                <a:gd name="T18" fmla="*/ 9 w 45"/>
                <a:gd name="T19" fmla="*/ 0 h 85"/>
                <a:gd name="T20" fmla="*/ 12 w 45"/>
                <a:gd name="T21" fmla="*/ 2 h 85"/>
                <a:gd name="T22" fmla="*/ 13 w 45"/>
                <a:gd name="T23" fmla="*/ 5 h 85"/>
                <a:gd name="T24" fmla="*/ 13 w 45"/>
                <a:gd name="T25" fmla="*/ 5 h 85"/>
                <a:gd name="T26" fmla="*/ 21 w 45"/>
                <a:gd name="T27" fmla="*/ 29 h 85"/>
                <a:gd name="T28" fmla="*/ 31 w 45"/>
                <a:gd name="T29" fmla="*/ 53 h 85"/>
                <a:gd name="T30" fmla="*/ 44 w 45"/>
                <a:gd name="T31" fmla="*/ 75 h 85"/>
                <a:gd name="T32" fmla="*/ 44 w 45"/>
                <a:gd name="T33" fmla="*/ 75 h 85"/>
                <a:gd name="T34" fmla="*/ 45 w 45"/>
                <a:gd name="T35" fmla="*/ 78 h 85"/>
                <a:gd name="T36" fmla="*/ 44 w 45"/>
                <a:gd name="T37" fmla="*/ 82 h 85"/>
                <a:gd name="T38" fmla="*/ 41 w 45"/>
                <a:gd name="T39" fmla="*/ 84 h 85"/>
                <a:gd name="T40" fmla="*/ 41 w 45"/>
                <a:gd name="T41" fmla="*/ 84 h 85"/>
                <a:gd name="T42" fmla="*/ 38 w 45"/>
                <a:gd name="T43" fmla="*/ 85 h 85"/>
                <a:gd name="T44" fmla="*/ 35 w 45"/>
                <a:gd name="T45" fmla="*/ 84 h 85"/>
                <a:gd name="T46" fmla="*/ 32 w 45"/>
                <a:gd name="T47" fmla="*/ 82 h 85"/>
                <a:gd name="T48" fmla="*/ 32 w 45"/>
                <a:gd name="T49" fmla="*/ 82 h 8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5"/>
                <a:gd name="T76" fmla="*/ 0 h 85"/>
                <a:gd name="T77" fmla="*/ 45 w 45"/>
                <a:gd name="T78" fmla="*/ 85 h 8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5" h="85">
                  <a:moveTo>
                    <a:pt x="32" y="82"/>
                  </a:moveTo>
                  <a:lnTo>
                    <a:pt x="18" y="59"/>
                  </a:lnTo>
                  <a:lnTo>
                    <a:pt x="7" y="34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3" y="5"/>
                  </a:lnTo>
                  <a:lnTo>
                    <a:pt x="21" y="29"/>
                  </a:lnTo>
                  <a:lnTo>
                    <a:pt x="31" y="53"/>
                  </a:lnTo>
                  <a:lnTo>
                    <a:pt x="44" y="75"/>
                  </a:lnTo>
                  <a:lnTo>
                    <a:pt x="45" y="78"/>
                  </a:lnTo>
                  <a:lnTo>
                    <a:pt x="44" y="82"/>
                  </a:lnTo>
                  <a:lnTo>
                    <a:pt x="41" y="84"/>
                  </a:lnTo>
                  <a:lnTo>
                    <a:pt x="38" y="85"/>
                  </a:lnTo>
                  <a:lnTo>
                    <a:pt x="35" y="84"/>
                  </a:lnTo>
                  <a:lnTo>
                    <a:pt x="32" y="8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72" name="Freeform 480"/>
            <p:cNvSpPr>
              <a:spLocks/>
            </p:cNvSpPr>
            <p:nvPr/>
          </p:nvSpPr>
          <p:spPr bwMode="auto">
            <a:xfrm>
              <a:off x="1658" y="2031"/>
              <a:ext cx="30" cy="88"/>
            </a:xfrm>
            <a:custGeom>
              <a:avLst/>
              <a:gdLst>
                <a:gd name="T0" fmla="*/ 16 w 30"/>
                <a:gd name="T1" fmla="*/ 79 h 88"/>
                <a:gd name="T2" fmla="*/ 16 w 30"/>
                <a:gd name="T3" fmla="*/ 78 h 88"/>
                <a:gd name="T4" fmla="*/ 16 w 30"/>
                <a:gd name="T5" fmla="*/ 77 h 88"/>
                <a:gd name="T6" fmla="*/ 16 w 30"/>
                <a:gd name="T7" fmla="*/ 76 h 88"/>
                <a:gd name="T8" fmla="*/ 16 w 30"/>
                <a:gd name="T9" fmla="*/ 76 h 88"/>
                <a:gd name="T10" fmla="*/ 13 w 30"/>
                <a:gd name="T11" fmla="*/ 68 h 88"/>
                <a:gd name="T12" fmla="*/ 10 w 30"/>
                <a:gd name="T13" fmla="*/ 61 h 88"/>
                <a:gd name="T14" fmla="*/ 7 w 30"/>
                <a:gd name="T15" fmla="*/ 53 h 88"/>
                <a:gd name="T16" fmla="*/ 7 w 30"/>
                <a:gd name="T17" fmla="*/ 53 h 88"/>
                <a:gd name="T18" fmla="*/ 4 w 30"/>
                <a:gd name="T19" fmla="*/ 45 h 88"/>
                <a:gd name="T20" fmla="*/ 2 w 30"/>
                <a:gd name="T21" fmla="*/ 37 h 88"/>
                <a:gd name="T22" fmla="*/ 0 w 30"/>
                <a:gd name="T23" fmla="*/ 29 h 88"/>
                <a:gd name="T24" fmla="*/ 0 w 30"/>
                <a:gd name="T25" fmla="*/ 29 h 88"/>
                <a:gd name="T26" fmla="*/ 0 w 30"/>
                <a:gd name="T27" fmla="*/ 21 h 88"/>
                <a:gd name="T28" fmla="*/ 0 w 30"/>
                <a:gd name="T29" fmla="*/ 14 h 88"/>
                <a:gd name="T30" fmla="*/ 1 w 30"/>
                <a:gd name="T31" fmla="*/ 6 h 88"/>
                <a:gd name="T32" fmla="*/ 1 w 30"/>
                <a:gd name="T33" fmla="*/ 6 h 88"/>
                <a:gd name="T34" fmla="*/ 2 w 30"/>
                <a:gd name="T35" fmla="*/ 3 h 88"/>
                <a:gd name="T36" fmla="*/ 5 w 30"/>
                <a:gd name="T37" fmla="*/ 0 h 88"/>
                <a:gd name="T38" fmla="*/ 8 w 30"/>
                <a:gd name="T39" fmla="*/ 0 h 88"/>
                <a:gd name="T40" fmla="*/ 8 w 30"/>
                <a:gd name="T41" fmla="*/ 0 h 88"/>
                <a:gd name="T42" fmla="*/ 11 w 30"/>
                <a:gd name="T43" fmla="*/ 1 h 88"/>
                <a:gd name="T44" fmla="*/ 14 w 30"/>
                <a:gd name="T45" fmla="*/ 4 h 88"/>
                <a:gd name="T46" fmla="*/ 14 w 30"/>
                <a:gd name="T47" fmla="*/ 8 h 88"/>
                <a:gd name="T48" fmla="*/ 14 w 30"/>
                <a:gd name="T49" fmla="*/ 8 h 88"/>
                <a:gd name="T50" fmla="*/ 14 w 30"/>
                <a:gd name="T51" fmla="*/ 21 h 88"/>
                <a:gd name="T52" fmla="*/ 15 w 30"/>
                <a:gd name="T53" fmla="*/ 33 h 88"/>
                <a:gd name="T54" fmla="*/ 18 w 30"/>
                <a:gd name="T55" fmla="*/ 46 h 88"/>
                <a:gd name="T56" fmla="*/ 18 w 30"/>
                <a:gd name="T57" fmla="*/ 46 h 88"/>
                <a:gd name="T58" fmla="*/ 22 w 30"/>
                <a:gd name="T59" fmla="*/ 54 h 88"/>
                <a:gd name="T60" fmla="*/ 25 w 30"/>
                <a:gd name="T61" fmla="*/ 62 h 88"/>
                <a:gd name="T62" fmla="*/ 28 w 30"/>
                <a:gd name="T63" fmla="*/ 70 h 88"/>
                <a:gd name="T64" fmla="*/ 28 w 30"/>
                <a:gd name="T65" fmla="*/ 70 h 88"/>
                <a:gd name="T66" fmla="*/ 30 w 30"/>
                <a:gd name="T67" fmla="*/ 74 h 88"/>
                <a:gd name="T68" fmla="*/ 30 w 30"/>
                <a:gd name="T69" fmla="*/ 78 h 88"/>
                <a:gd name="T70" fmla="*/ 29 w 30"/>
                <a:gd name="T71" fmla="*/ 83 h 88"/>
                <a:gd name="T72" fmla="*/ 29 w 30"/>
                <a:gd name="T73" fmla="*/ 83 h 88"/>
                <a:gd name="T74" fmla="*/ 27 w 30"/>
                <a:gd name="T75" fmla="*/ 86 h 88"/>
                <a:gd name="T76" fmla="*/ 25 w 30"/>
                <a:gd name="T77" fmla="*/ 88 h 88"/>
                <a:gd name="T78" fmla="*/ 21 w 30"/>
                <a:gd name="T79" fmla="*/ 88 h 88"/>
                <a:gd name="T80" fmla="*/ 21 w 30"/>
                <a:gd name="T81" fmla="*/ 88 h 88"/>
                <a:gd name="T82" fmla="*/ 18 w 30"/>
                <a:gd name="T83" fmla="*/ 86 h 88"/>
                <a:gd name="T84" fmla="*/ 16 w 30"/>
                <a:gd name="T85" fmla="*/ 83 h 88"/>
                <a:gd name="T86" fmla="*/ 16 w 30"/>
                <a:gd name="T87" fmla="*/ 79 h 88"/>
                <a:gd name="T88" fmla="*/ 16 w 30"/>
                <a:gd name="T89" fmla="*/ 79 h 8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0"/>
                <a:gd name="T136" fmla="*/ 0 h 88"/>
                <a:gd name="T137" fmla="*/ 30 w 30"/>
                <a:gd name="T138" fmla="*/ 88 h 8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0" h="88">
                  <a:moveTo>
                    <a:pt x="16" y="79"/>
                  </a:moveTo>
                  <a:lnTo>
                    <a:pt x="16" y="78"/>
                  </a:lnTo>
                  <a:lnTo>
                    <a:pt x="16" y="77"/>
                  </a:lnTo>
                  <a:lnTo>
                    <a:pt x="16" y="76"/>
                  </a:lnTo>
                  <a:lnTo>
                    <a:pt x="13" y="68"/>
                  </a:lnTo>
                  <a:lnTo>
                    <a:pt x="10" y="61"/>
                  </a:lnTo>
                  <a:lnTo>
                    <a:pt x="7" y="53"/>
                  </a:lnTo>
                  <a:lnTo>
                    <a:pt x="4" y="45"/>
                  </a:lnTo>
                  <a:lnTo>
                    <a:pt x="2" y="37"/>
                  </a:lnTo>
                  <a:lnTo>
                    <a:pt x="0" y="29"/>
                  </a:lnTo>
                  <a:lnTo>
                    <a:pt x="0" y="21"/>
                  </a:lnTo>
                  <a:lnTo>
                    <a:pt x="0" y="14"/>
                  </a:lnTo>
                  <a:lnTo>
                    <a:pt x="1" y="6"/>
                  </a:lnTo>
                  <a:lnTo>
                    <a:pt x="2" y="3"/>
                  </a:lnTo>
                  <a:lnTo>
                    <a:pt x="5" y="0"/>
                  </a:lnTo>
                  <a:lnTo>
                    <a:pt x="8" y="0"/>
                  </a:lnTo>
                  <a:lnTo>
                    <a:pt x="11" y="1"/>
                  </a:lnTo>
                  <a:lnTo>
                    <a:pt x="14" y="4"/>
                  </a:lnTo>
                  <a:lnTo>
                    <a:pt x="14" y="8"/>
                  </a:lnTo>
                  <a:lnTo>
                    <a:pt x="14" y="21"/>
                  </a:lnTo>
                  <a:lnTo>
                    <a:pt x="15" y="33"/>
                  </a:lnTo>
                  <a:lnTo>
                    <a:pt x="18" y="46"/>
                  </a:lnTo>
                  <a:lnTo>
                    <a:pt x="22" y="54"/>
                  </a:lnTo>
                  <a:lnTo>
                    <a:pt x="25" y="62"/>
                  </a:lnTo>
                  <a:lnTo>
                    <a:pt x="28" y="70"/>
                  </a:lnTo>
                  <a:lnTo>
                    <a:pt x="30" y="74"/>
                  </a:lnTo>
                  <a:lnTo>
                    <a:pt x="30" y="78"/>
                  </a:lnTo>
                  <a:lnTo>
                    <a:pt x="29" y="83"/>
                  </a:lnTo>
                  <a:lnTo>
                    <a:pt x="27" y="86"/>
                  </a:lnTo>
                  <a:lnTo>
                    <a:pt x="25" y="88"/>
                  </a:lnTo>
                  <a:lnTo>
                    <a:pt x="21" y="88"/>
                  </a:lnTo>
                  <a:lnTo>
                    <a:pt x="18" y="86"/>
                  </a:lnTo>
                  <a:lnTo>
                    <a:pt x="16" y="83"/>
                  </a:lnTo>
                  <a:lnTo>
                    <a:pt x="16" y="7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73" name="Freeform 481"/>
            <p:cNvSpPr>
              <a:spLocks/>
            </p:cNvSpPr>
            <p:nvPr/>
          </p:nvSpPr>
          <p:spPr bwMode="auto">
            <a:xfrm>
              <a:off x="1691" y="2017"/>
              <a:ext cx="37" cy="83"/>
            </a:xfrm>
            <a:custGeom>
              <a:avLst/>
              <a:gdLst>
                <a:gd name="T0" fmla="*/ 24 w 37"/>
                <a:gd name="T1" fmla="*/ 78 h 83"/>
                <a:gd name="T2" fmla="*/ 21 w 37"/>
                <a:gd name="T3" fmla="*/ 65 h 83"/>
                <a:gd name="T4" fmla="*/ 18 w 37"/>
                <a:gd name="T5" fmla="*/ 50 h 83"/>
                <a:gd name="T6" fmla="*/ 15 w 37"/>
                <a:gd name="T7" fmla="*/ 37 h 83"/>
                <a:gd name="T8" fmla="*/ 15 w 37"/>
                <a:gd name="T9" fmla="*/ 37 h 83"/>
                <a:gd name="T10" fmla="*/ 11 w 37"/>
                <a:gd name="T11" fmla="*/ 27 h 83"/>
                <a:gd name="T12" fmla="*/ 6 w 37"/>
                <a:gd name="T13" fmla="*/ 18 h 83"/>
                <a:gd name="T14" fmla="*/ 0 w 37"/>
                <a:gd name="T15" fmla="*/ 9 h 83"/>
                <a:gd name="T16" fmla="*/ 0 w 37"/>
                <a:gd name="T17" fmla="*/ 9 h 83"/>
                <a:gd name="T18" fmla="*/ 0 w 37"/>
                <a:gd name="T19" fmla="*/ 5 h 83"/>
                <a:gd name="T20" fmla="*/ 2 w 37"/>
                <a:gd name="T21" fmla="*/ 2 h 83"/>
                <a:gd name="T22" fmla="*/ 5 w 37"/>
                <a:gd name="T23" fmla="*/ 0 h 83"/>
                <a:gd name="T24" fmla="*/ 5 w 37"/>
                <a:gd name="T25" fmla="*/ 0 h 83"/>
                <a:gd name="T26" fmla="*/ 9 w 37"/>
                <a:gd name="T27" fmla="*/ 0 h 83"/>
                <a:gd name="T28" fmla="*/ 12 w 37"/>
                <a:gd name="T29" fmla="*/ 2 h 83"/>
                <a:gd name="T30" fmla="*/ 14 w 37"/>
                <a:gd name="T31" fmla="*/ 5 h 83"/>
                <a:gd name="T32" fmla="*/ 14 w 37"/>
                <a:gd name="T33" fmla="*/ 5 h 83"/>
                <a:gd name="T34" fmla="*/ 17 w 37"/>
                <a:gd name="T35" fmla="*/ 10 h 83"/>
                <a:gd name="T36" fmla="*/ 21 w 37"/>
                <a:gd name="T37" fmla="*/ 16 h 83"/>
                <a:gd name="T38" fmla="*/ 24 w 37"/>
                <a:gd name="T39" fmla="*/ 22 h 83"/>
                <a:gd name="T40" fmla="*/ 24 w 37"/>
                <a:gd name="T41" fmla="*/ 22 h 83"/>
                <a:gd name="T42" fmla="*/ 30 w 37"/>
                <a:gd name="T43" fmla="*/ 40 h 83"/>
                <a:gd name="T44" fmla="*/ 33 w 37"/>
                <a:gd name="T45" fmla="*/ 58 h 83"/>
                <a:gd name="T46" fmla="*/ 37 w 37"/>
                <a:gd name="T47" fmla="*/ 75 h 83"/>
                <a:gd name="T48" fmla="*/ 37 w 37"/>
                <a:gd name="T49" fmla="*/ 75 h 83"/>
                <a:gd name="T50" fmla="*/ 37 w 37"/>
                <a:gd name="T51" fmla="*/ 79 h 83"/>
                <a:gd name="T52" fmla="*/ 35 w 37"/>
                <a:gd name="T53" fmla="*/ 82 h 83"/>
                <a:gd name="T54" fmla="*/ 32 w 37"/>
                <a:gd name="T55" fmla="*/ 83 h 83"/>
                <a:gd name="T56" fmla="*/ 32 w 37"/>
                <a:gd name="T57" fmla="*/ 83 h 83"/>
                <a:gd name="T58" fmla="*/ 28 w 37"/>
                <a:gd name="T59" fmla="*/ 83 h 83"/>
                <a:gd name="T60" fmla="*/ 25 w 37"/>
                <a:gd name="T61" fmla="*/ 82 h 83"/>
                <a:gd name="T62" fmla="*/ 24 w 37"/>
                <a:gd name="T63" fmla="*/ 78 h 83"/>
                <a:gd name="T64" fmla="*/ 24 w 37"/>
                <a:gd name="T65" fmla="*/ 78 h 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7"/>
                <a:gd name="T100" fmla="*/ 0 h 83"/>
                <a:gd name="T101" fmla="*/ 37 w 37"/>
                <a:gd name="T102" fmla="*/ 83 h 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7" h="83">
                  <a:moveTo>
                    <a:pt x="24" y="78"/>
                  </a:moveTo>
                  <a:lnTo>
                    <a:pt x="21" y="65"/>
                  </a:lnTo>
                  <a:lnTo>
                    <a:pt x="18" y="50"/>
                  </a:lnTo>
                  <a:lnTo>
                    <a:pt x="15" y="37"/>
                  </a:lnTo>
                  <a:lnTo>
                    <a:pt x="11" y="27"/>
                  </a:lnTo>
                  <a:lnTo>
                    <a:pt x="6" y="18"/>
                  </a:lnTo>
                  <a:lnTo>
                    <a:pt x="0" y="9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4" y="5"/>
                  </a:lnTo>
                  <a:lnTo>
                    <a:pt x="17" y="10"/>
                  </a:lnTo>
                  <a:lnTo>
                    <a:pt x="21" y="16"/>
                  </a:lnTo>
                  <a:lnTo>
                    <a:pt x="24" y="22"/>
                  </a:lnTo>
                  <a:lnTo>
                    <a:pt x="30" y="40"/>
                  </a:lnTo>
                  <a:lnTo>
                    <a:pt x="33" y="58"/>
                  </a:lnTo>
                  <a:lnTo>
                    <a:pt x="37" y="75"/>
                  </a:lnTo>
                  <a:lnTo>
                    <a:pt x="37" y="79"/>
                  </a:lnTo>
                  <a:lnTo>
                    <a:pt x="35" y="82"/>
                  </a:lnTo>
                  <a:lnTo>
                    <a:pt x="32" y="83"/>
                  </a:lnTo>
                  <a:lnTo>
                    <a:pt x="28" y="83"/>
                  </a:lnTo>
                  <a:lnTo>
                    <a:pt x="25" y="82"/>
                  </a:lnTo>
                  <a:lnTo>
                    <a:pt x="24" y="7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74" name="Freeform 482"/>
            <p:cNvSpPr>
              <a:spLocks/>
            </p:cNvSpPr>
            <p:nvPr/>
          </p:nvSpPr>
          <p:spPr bwMode="auto">
            <a:xfrm>
              <a:off x="1704" y="2012"/>
              <a:ext cx="53" cy="72"/>
            </a:xfrm>
            <a:custGeom>
              <a:avLst/>
              <a:gdLst>
                <a:gd name="T0" fmla="*/ 41 w 53"/>
                <a:gd name="T1" fmla="*/ 69 h 72"/>
                <a:gd name="T2" fmla="*/ 35 w 53"/>
                <a:gd name="T3" fmla="*/ 59 h 72"/>
                <a:gd name="T4" fmla="*/ 29 w 53"/>
                <a:gd name="T5" fmla="*/ 50 h 72"/>
                <a:gd name="T6" fmla="*/ 23 w 53"/>
                <a:gd name="T7" fmla="*/ 41 h 72"/>
                <a:gd name="T8" fmla="*/ 23 w 53"/>
                <a:gd name="T9" fmla="*/ 41 h 72"/>
                <a:gd name="T10" fmla="*/ 18 w 53"/>
                <a:gd name="T11" fmla="*/ 31 h 72"/>
                <a:gd name="T12" fmla="*/ 13 w 53"/>
                <a:gd name="T13" fmla="*/ 22 h 72"/>
                <a:gd name="T14" fmla="*/ 7 w 53"/>
                <a:gd name="T15" fmla="*/ 14 h 72"/>
                <a:gd name="T16" fmla="*/ 7 w 53"/>
                <a:gd name="T17" fmla="*/ 14 h 72"/>
                <a:gd name="T18" fmla="*/ 6 w 53"/>
                <a:gd name="T19" fmla="*/ 14 h 72"/>
                <a:gd name="T20" fmla="*/ 5 w 53"/>
                <a:gd name="T21" fmla="*/ 13 h 72"/>
                <a:gd name="T22" fmla="*/ 4 w 53"/>
                <a:gd name="T23" fmla="*/ 13 h 72"/>
                <a:gd name="T24" fmla="*/ 4 w 53"/>
                <a:gd name="T25" fmla="*/ 13 h 72"/>
                <a:gd name="T26" fmla="*/ 4 w 53"/>
                <a:gd name="T27" fmla="*/ 13 h 72"/>
                <a:gd name="T28" fmla="*/ 4 w 53"/>
                <a:gd name="T29" fmla="*/ 13 h 72"/>
                <a:gd name="T30" fmla="*/ 4 w 53"/>
                <a:gd name="T31" fmla="*/ 13 h 72"/>
                <a:gd name="T32" fmla="*/ 4 w 53"/>
                <a:gd name="T33" fmla="*/ 13 h 72"/>
                <a:gd name="T34" fmla="*/ 1 w 53"/>
                <a:gd name="T35" fmla="*/ 11 h 72"/>
                <a:gd name="T36" fmla="*/ 0 w 53"/>
                <a:gd name="T37" fmla="*/ 7 h 72"/>
                <a:gd name="T38" fmla="*/ 1 w 53"/>
                <a:gd name="T39" fmla="*/ 4 h 72"/>
                <a:gd name="T40" fmla="*/ 1 w 53"/>
                <a:gd name="T41" fmla="*/ 4 h 72"/>
                <a:gd name="T42" fmla="*/ 4 w 53"/>
                <a:gd name="T43" fmla="*/ 1 h 72"/>
                <a:gd name="T44" fmla="*/ 7 w 53"/>
                <a:gd name="T45" fmla="*/ 0 h 72"/>
                <a:gd name="T46" fmla="*/ 10 w 53"/>
                <a:gd name="T47" fmla="*/ 1 h 72"/>
                <a:gd name="T48" fmla="*/ 10 w 53"/>
                <a:gd name="T49" fmla="*/ 1 h 72"/>
                <a:gd name="T50" fmla="*/ 13 w 53"/>
                <a:gd name="T51" fmla="*/ 2 h 72"/>
                <a:gd name="T52" fmla="*/ 16 w 53"/>
                <a:gd name="T53" fmla="*/ 4 h 72"/>
                <a:gd name="T54" fmla="*/ 18 w 53"/>
                <a:gd name="T55" fmla="*/ 7 h 72"/>
                <a:gd name="T56" fmla="*/ 18 w 53"/>
                <a:gd name="T57" fmla="*/ 7 h 72"/>
                <a:gd name="T58" fmla="*/ 30 w 53"/>
                <a:gd name="T59" fmla="*/ 25 h 72"/>
                <a:gd name="T60" fmla="*/ 41 w 53"/>
                <a:gd name="T61" fmla="*/ 43 h 72"/>
                <a:gd name="T62" fmla="*/ 52 w 53"/>
                <a:gd name="T63" fmla="*/ 61 h 72"/>
                <a:gd name="T64" fmla="*/ 52 w 53"/>
                <a:gd name="T65" fmla="*/ 61 h 72"/>
                <a:gd name="T66" fmla="*/ 53 w 53"/>
                <a:gd name="T67" fmla="*/ 65 h 72"/>
                <a:gd name="T68" fmla="*/ 53 w 53"/>
                <a:gd name="T69" fmla="*/ 68 h 72"/>
                <a:gd name="T70" fmla="*/ 50 w 53"/>
                <a:gd name="T71" fmla="*/ 71 h 72"/>
                <a:gd name="T72" fmla="*/ 50 w 53"/>
                <a:gd name="T73" fmla="*/ 71 h 72"/>
                <a:gd name="T74" fmla="*/ 47 w 53"/>
                <a:gd name="T75" fmla="*/ 72 h 72"/>
                <a:gd name="T76" fmla="*/ 43 w 53"/>
                <a:gd name="T77" fmla="*/ 71 h 72"/>
                <a:gd name="T78" fmla="*/ 41 w 53"/>
                <a:gd name="T79" fmla="*/ 69 h 72"/>
                <a:gd name="T80" fmla="*/ 41 w 53"/>
                <a:gd name="T81" fmla="*/ 69 h 7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3"/>
                <a:gd name="T124" fmla="*/ 0 h 72"/>
                <a:gd name="T125" fmla="*/ 53 w 53"/>
                <a:gd name="T126" fmla="*/ 72 h 7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3" h="72">
                  <a:moveTo>
                    <a:pt x="41" y="69"/>
                  </a:moveTo>
                  <a:lnTo>
                    <a:pt x="35" y="59"/>
                  </a:lnTo>
                  <a:lnTo>
                    <a:pt x="29" y="50"/>
                  </a:lnTo>
                  <a:lnTo>
                    <a:pt x="23" y="41"/>
                  </a:lnTo>
                  <a:lnTo>
                    <a:pt x="18" y="31"/>
                  </a:lnTo>
                  <a:lnTo>
                    <a:pt x="13" y="22"/>
                  </a:lnTo>
                  <a:lnTo>
                    <a:pt x="7" y="14"/>
                  </a:lnTo>
                  <a:lnTo>
                    <a:pt x="6" y="14"/>
                  </a:lnTo>
                  <a:lnTo>
                    <a:pt x="5" y="13"/>
                  </a:lnTo>
                  <a:lnTo>
                    <a:pt x="4" y="13"/>
                  </a:lnTo>
                  <a:lnTo>
                    <a:pt x="1" y="11"/>
                  </a:lnTo>
                  <a:lnTo>
                    <a:pt x="0" y="7"/>
                  </a:lnTo>
                  <a:lnTo>
                    <a:pt x="1" y="4"/>
                  </a:lnTo>
                  <a:lnTo>
                    <a:pt x="4" y="1"/>
                  </a:lnTo>
                  <a:lnTo>
                    <a:pt x="7" y="0"/>
                  </a:lnTo>
                  <a:lnTo>
                    <a:pt x="10" y="1"/>
                  </a:lnTo>
                  <a:lnTo>
                    <a:pt x="13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30" y="25"/>
                  </a:lnTo>
                  <a:lnTo>
                    <a:pt x="41" y="43"/>
                  </a:lnTo>
                  <a:lnTo>
                    <a:pt x="52" y="61"/>
                  </a:lnTo>
                  <a:lnTo>
                    <a:pt x="53" y="65"/>
                  </a:lnTo>
                  <a:lnTo>
                    <a:pt x="53" y="68"/>
                  </a:lnTo>
                  <a:lnTo>
                    <a:pt x="50" y="71"/>
                  </a:lnTo>
                  <a:lnTo>
                    <a:pt x="47" y="72"/>
                  </a:lnTo>
                  <a:lnTo>
                    <a:pt x="43" y="71"/>
                  </a:lnTo>
                  <a:lnTo>
                    <a:pt x="41" y="6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75" name="Freeform 483"/>
            <p:cNvSpPr>
              <a:spLocks/>
            </p:cNvSpPr>
            <p:nvPr/>
          </p:nvSpPr>
          <p:spPr bwMode="auto">
            <a:xfrm>
              <a:off x="1730" y="1995"/>
              <a:ext cx="42" cy="81"/>
            </a:xfrm>
            <a:custGeom>
              <a:avLst/>
              <a:gdLst>
                <a:gd name="T0" fmla="*/ 29 w 42"/>
                <a:gd name="T1" fmla="*/ 77 h 81"/>
                <a:gd name="T2" fmla="*/ 19 w 42"/>
                <a:gd name="T3" fmla="*/ 60 h 81"/>
                <a:gd name="T4" fmla="*/ 12 w 42"/>
                <a:gd name="T5" fmla="*/ 42 h 81"/>
                <a:gd name="T6" fmla="*/ 7 w 42"/>
                <a:gd name="T7" fmla="*/ 22 h 81"/>
                <a:gd name="T8" fmla="*/ 7 w 42"/>
                <a:gd name="T9" fmla="*/ 22 h 81"/>
                <a:gd name="T10" fmla="*/ 5 w 42"/>
                <a:gd name="T11" fmla="*/ 18 h 81"/>
                <a:gd name="T12" fmla="*/ 3 w 42"/>
                <a:gd name="T13" fmla="*/ 14 h 81"/>
                <a:gd name="T14" fmla="*/ 1 w 42"/>
                <a:gd name="T15" fmla="*/ 10 h 81"/>
                <a:gd name="T16" fmla="*/ 1 w 42"/>
                <a:gd name="T17" fmla="*/ 10 h 81"/>
                <a:gd name="T18" fmla="*/ 0 w 42"/>
                <a:gd name="T19" fmla="*/ 7 h 81"/>
                <a:gd name="T20" fmla="*/ 1 w 42"/>
                <a:gd name="T21" fmla="*/ 4 h 81"/>
                <a:gd name="T22" fmla="*/ 3 w 42"/>
                <a:gd name="T23" fmla="*/ 1 h 81"/>
                <a:gd name="T24" fmla="*/ 3 w 42"/>
                <a:gd name="T25" fmla="*/ 1 h 81"/>
                <a:gd name="T26" fmla="*/ 7 w 42"/>
                <a:gd name="T27" fmla="*/ 0 h 81"/>
                <a:gd name="T28" fmla="*/ 10 w 42"/>
                <a:gd name="T29" fmla="*/ 0 h 81"/>
                <a:gd name="T30" fmla="*/ 13 w 42"/>
                <a:gd name="T31" fmla="*/ 3 h 81"/>
                <a:gd name="T32" fmla="*/ 13 w 42"/>
                <a:gd name="T33" fmla="*/ 3 h 81"/>
                <a:gd name="T34" fmla="*/ 17 w 42"/>
                <a:gd name="T35" fmla="*/ 13 h 81"/>
                <a:gd name="T36" fmla="*/ 20 w 42"/>
                <a:gd name="T37" fmla="*/ 23 h 81"/>
                <a:gd name="T38" fmla="*/ 23 w 42"/>
                <a:gd name="T39" fmla="*/ 33 h 81"/>
                <a:gd name="T40" fmla="*/ 23 w 42"/>
                <a:gd name="T41" fmla="*/ 33 h 81"/>
                <a:gd name="T42" fmla="*/ 28 w 42"/>
                <a:gd name="T43" fmla="*/ 46 h 81"/>
                <a:gd name="T44" fmla="*/ 34 w 42"/>
                <a:gd name="T45" fmla="*/ 59 h 81"/>
                <a:gd name="T46" fmla="*/ 41 w 42"/>
                <a:gd name="T47" fmla="*/ 70 h 81"/>
                <a:gd name="T48" fmla="*/ 41 w 42"/>
                <a:gd name="T49" fmla="*/ 70 h 81"/>
                <a:gd name="T50" fmla="*/ 42 w 42"/>
                <a:gd name="T51" fmla="*/ 74 h 81"/>
                <a:gd name="T52" fmla="*/ 41 w 42"/>
                <a:gd name="T53" fmla="*/ 77 h 81"/>
                <a:gd name="T54" fmla="*/ 39 w 42"/>
                <a:gd name="T55" fmla="*/ 80 h 81"/>
                <a:gd name="T56" fmla="*/ 39 w 42"/>
                <a:gd name="T57" fmla="*/ 80 h 81"/>
                <a:gd name="T58" fmla="*/ 35 w 42"/>
                <a:gd name="T59" fmla="*/ 81 h 81"/>
                <a:gd name="T60" fmla="*/ 31 w 42"/>
                <a:gd name="T61" fmla="*/ 80 h 81"/>
                <a:gd name="T62" fmla="*/ 29 w 42"/>
                <a:gd name="T63" fmla="*/ 77 h 81"/>
                <a:gd name="T64" fmla="*/ 29 w 42"/>
                <a:gd name="T65" fmla="*/ 77 h 8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2"/>
                <a:gd name="T100" fmla="*/ 0 h 81"/>
                <a:gd name="T101" fmla="*/ 42 w 42"/>
                <a:gd name="T102" fmla="*/ 81 h 8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2" h="81">
                  <a:moveTo>
                    <a:pt x="29" y="77"/>
                  </a:moveTo>
                  <a:lnTo>
                    <a:pt x="19" y="60"/>
                  </a:lnTo>
                  <a:lnTo>
                    <a:pt x="12" y="42"/>
                  </a:lnTo>
                  <a:lnTo>
                    <a:pt x="7" y="22"/>
                  </a:lnTo>
                  <a:lnTo>
                    <a:pt x="5" y="18"/>
                  </a:lnTo>
                  <a:lnTo>
                    <a:pt x="3" y="14"/>
                  </a:lnTo>
                  <a:lnTo>
                    <a:pt x="1" y="10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1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3" y="3"/>
                  </a:lnTo>
                  <a:lnTo>
                    <a:pt x="17" y="13"/>
                  </a:lnTo>
                  <a:lnTo>
                    <a:pt x="20" y="23"/>
                  </a:lnTo>
                  <a:lnTo>
                    <a:pt x="23" y="33"/>
                  </a:lnTo>
                  <a:lnTo>
                    <a:pt x="28" y="46"/>
                  </a:lnTo>
                  <a:lnTo>
                    <a:pt x="34" y="59"/>
                  </a:lnTo>
                  <a:lnTo>
                    <a:pt x="41" y="70"/>
                  </a:lnTo>
                  <a:lnTo>
                    <a:pt x="42" y="74"/>
                  </a:lnTo>
                  <a:lnTo>
                    <a:pt x="41" y="77"/>
                  </a:lnTo>
                  <a:lnTo>
                    <a:pt x="39" y="80"/>
                  </a:lnTo>
                  <a:lnTo>
                    <a:pt x="35" y="81"/>
                  </a:lnTo>
                  <a:lnTo>
                    <a:pt x="31" y="80"/>
                  </a:lnTo>
                  <a:lnTo>
                    <a:pt x="29" y="7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76" name="Freeform 484"/>
            <p:cNvSpPr>
              <a:spLocks/>
            </p:cNvSpPr>
            <p:nvPr/>
          </p:nvSpPr>
          <p:spPr bwMode="auto">
            <a:xfrm>
              <a:off x="1668" y="2027"/>
              <a:ext cx="48" cy="82"/>
            </a:xfrm>
            <a:custGeom>
              <a:avLst/>
              <a:gdLst>
                <a:gd name="T0" fmla="*/ 38 w 48"/>
                <a:gd name="T1" fmla="*/ 81 h 82"/>
                <a:gd name="T2" fmla="*/ 28 w 48"/>
                <a:gd name="T3" fmla="*/ 72 h 82"/>
                <a:gd name="T4" fmla="*/ 22 w 48"/>
                <a:gd name="T5" fmla="*/ 60 h 82"/>
                <a:gd name="T6" fmla="*/ 19 w 48"/>
                <a:gd name="T7" fmla="*/ 48 h 82"/>
                <a:gd name="T8" fmla="*/ 19 w 48"/>
                <a:gd name="T9" fmla="*/ 48 h 82"/>
                <a:gd name="T10" fmla="*/ 17 w 48"/>
                <a:gd name="T11" fmla="*/ 42 h 82"/>
                <a:gd name="T12" fmla="*/ 15 w 48"/>
                <a:gd name="T13" fmla="*/ 36 h 82"/>
                <a:gd name="T14" fmla="*/ 12 w 48"/>
                <a:gd name="T15" fmla="*/ 32 h 82"/>
                <a:gd name="T16" fmla="*/ 12 w 48"/>
                <a:gd name="T17" fmla="*/ 32 h 82"/>
                <a:gd name="T18" fmla="*/ 7 w 48"/>
                <a:gd name="T19" fmla="*/ 25 h 82"/>
                <a:gd name="T20" fmla="*/ 4 w 48"/>
                <a:gd name="T21" fmla="*/ 17 h 82"/>
                <a:gd name="T22" fmla="*/ 1 w 48"/>
                <a:gd name="T23" fmla="*/ 10 h 82"/>
                <a:gd name="T24" fmla="*/ 1 w 48"/>
                <a:gd name="T25" fmla="*/ 10 h 82"/>
                <a:gd name="T26" fmla="*/ 0 w 48"/>
                <a:gd name="T27" fmla="*/ 6 h 82"/>
                <a:gd name="T28" fmla="*/ 1 w 48"/>
                <a:gd name="T29" fmla="*/ 3 h 82"/>
                <a:gd name="T30" fmla="*/ 4 w 48"/>
                <a:gd name="T31" fmla="*/ 1 h 82"/>
                <a:gd name="T32" fmla="*/ 4 w 48"/>
                <a:gd name="T33" fmla="*/ 1 h 82"/>
                <a:gd name="T34" fmla="*/ 8 w 48"/>
                <a:gd name="T35" fmla="*/ 0 h 82"/>
                <a:gd name="T36" fmla="*/ 11 w 48"/>
                <a:gd name="T37" fmla="*/ 1 h 82"/>
                <a:gd name="T38" fmla="*/ 13 w 48"/>
                <a:gd name="T39" fmla="*/ 4 h 82"/>
                <a:gd name="T40" fmla="*/ 13 w 48"/>
                <a:gd name="T41" fmla="*/ 4 h 82"/>
                <a:gd name="T42" fmla="*/ 16 w 48"/>
                <a:gd name="T43" fmla="*/ 12 h 82"/>
                <a:gd name="T44" fmla="*/ 20 w 48"/>
                <a:gd name="T45" fmla="*/ 20 h 82"/>
                <a:gd name="T46" fmla="*/ 25 w 48"/>
                <a:gd name="T47" fmla="*/ 27 h 82"/>
                <a:gd name="T48" fmla="*/ 25 w 48"/>
                <a:gd name="T49" fmla="*/ 27 h 82"/>
                <a:gd name="T50" fmla="*/ 29 w 48"/>
                <a:gd name="T51" fmla="*/ 35 h 82"/>
                <a:gd name="T52" fmla="*/ 32 w 48"/>
                <a:gd name="T53" fmla="*/ 43 h 82"/>
                <a:gd name="T54" fmla="*/ 35 w 48"/>
                <a:gd name="T55" fmla="*/ 53 h 82"/>
                <a:gd name="T56" fmla="*/ 35 w 48"/>
                <a:gd name="T57" fmla="*/ 53 h 82"/>
                <a:gd name="T58" fmla="*/ 37 w 48"/>
                <a:gd name="T59" fmla="*/ 59 h 82"/>
                <a:gd name="T60" fmla="*/ 39 w 48"/>
                <a:gd name="T61" fmla="*/ 65 h 82"/>
                <a:gd name="T62" fmla="*/ 44 w 48"/>
                <a:gd name="T63" fmla="*/ 69 h 82"/>
                <a:gd name="T64" fmla="*/ 44 w 48"/>
                <a:gd name="T65" fmla="*/ 69 h 82"/>
                <a:gd name="T66" fmla="*/ 47 w 48"/>
                <a:gd name="T67" fmla="*/ 72 h 82"/>
                <a:gd name="T68" fmla="*/ 48 w 48"/>
                <a:gd name="T69" fmla="*/ 75 h 82"/>
                <a:gd name="T70" fmla="*/ 47 w 48"/>
                <a:gd name="T71" fmla="*/ 78 h 82"/>
                <a:gd name="T72" fmla="*/ 47 w 48"/>
                <a:gd name="T73" fmla="*/ 78 h 82"/>
                <a:gd name="T74" fmla="*/ 44 w 48"/>
                <a:gd name="T75" fmla="*/ 81 h 82"/>
                <a:gd name="T76" fmla="*/ 41 w 48"/>
                <a:gd name="T77" fmla="*/ 82 h 82"/>
                <a:gd name="T78" fmla="*/ 38 w 48"/>
                <a:gd name="T79" fmla="*/ 81 h 82"/>
                <a:gd name="T80" fmla="*/ 38 w 48"/>
                <a:gd name="T81" fmla="*/ 81 h 8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8"/>
                <a:gd name="T124" fmla="*/ 0 h 82"/>
                <a:gd name="T125" fmla="*/ 48 w 48"/>
                <a:gd name="T126" fmla="*/ 82 h 8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8" h="82">
                  <a:moveTo>
                    <a:pt x="38" y="81"/>
                  </a:moveTo>
                  <a:lnTo>
                    <a:pt x="28" y="72"/>
                  </a:lnTo>
                  <a:lnTo>
                    <a:pt x="22" y="60"/>
                  </a:lnTo>
                  <a:lnTo>
                    <a:pt x="19" y="48"/>
                  </a:lnTo>
                  <a:lnTo>
                    <a:pt x="17" y="42"/>
                  </a:lnTo>
                  <a:lnTo>
                    <a:pt x="15" y="36"/>
                  </a:lnTo>
                  <a:lnTo>
                    <a:pt x="12" y="32"/>
                  </a:lnTo>
                  <a:lnTo>
                    <a:pt x="7" y="25"/>
                  </a:lnTo>
                  <a:lnTo>
                    <a:pt x="4" y="17"/>
                  </a:lnTo>
                  <a:lnTo>
                    <a:pt x="1" y="10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1"/>
                  </a:lnTo>
                  <a:lnTo>
                    <a:pt x="8" y="0"/>
                  </a:lnTo>
                  <a:lnTo>
                    <a:pt x="11" y="1"/>
                  </a:lnTo>
                  <a:lnTo>
                    <a:pt x="13" y="4"/>
                  </a:lnTo>
                  <a:lnTo>
                    <a:pt x="16" y="12"/>
                  </a:lnTo>
                  <a:lnTo>
                    <a:pt x="20" y="20"/>
                  </a:lnTo>
                  <a:lnTo>
                    <a:pt x="25" y="27"/>
                  </a:lnTo>
                  <a:lnTo>
                    <a:pt x="29" y="35"/>
                  </a:lnTo>
                  <a:lnTo>
                    <a:pt x="32" y="43"/>
                  </a:lnTo>
                  <a:lnTo>
                    <a:pt x="35" y="53"/>
                  </a:lnTo>
                  <a:lnTo>
                    <a:pt x="37" y="59"/>
                  </a:lnTo>
                  <a:lnTo>
                    <a:pt x="39" y="65"/>
                  </a:lnTo>
                  <a:lnTo>
                    <a:pt x="44" y="69"/>
                  </a:lnTo>
                  <a:lnTo>
                    <a:pt x="47" y="72"/>
                  </a:lnTo>
                  <a:lnTo>
                    <a:pt x="48" y="75"/>
                  </a:lnTo>
                  <a:lnTo>
                    <a:pt x="47" y="78"/>
                  </a:lnTo>
                  <a:lnTo>
                    <a:pt x="44" y="81"/>
                  </a:lnTo>
                  <a:lnTo>
                    <a:pt x="41" y="82"/>
                  </a:lnTo>
                  <a:lnTo>
                    <a:pt x="38" y="8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77" name="Freeform 485"/>
            <p:cNvSpPr>
              <a:spLocks/>
            </p:cNvSpPr>
            <p:nvPr/>
          </p:nvSpPr>
          <p:spPr bwMode="auto">
            <a:xfrm>
              <a:off x="1463" y="2095"/>
              <a:ext cx="48" cy="48"/>
            </a:xfrm>
            <a:custGeom>
              <a:avLst/>
              <a:gdLst>
                <a:gd name="T0" fmla="*/ 32 w 48"/>
                <a:gd name="T1" fmla="*/ 2 h 48"/>
                <a:gd name="T2" fmla="*/ 42 w 48"/>
                <a:gd name="T3" fmla="*/ 9 h 48"/>
                <a:gd name="T4" fmla="*/ 48 w 48"/>
                <a:gd name="T5" fmla="*/ 20 h 48"/>
                <a:gd name="T6" fmla="*/ 47 w 48"/>
                <a:gd name="T7" fmla="*/ 33 h 48"/>
                <a:gd name="T8" fmla="*/ 47 w 48"/>
                <a:gd name="T9" fmla="*/ 33 h 48"/>
                <a:gd name="T10" fmla="*/ 39 w 48"/>
                <a:gd name="T11" fmla="*/ 43 h 48"/>
                <a:gd name="T12" fmla="*/ 28 w 48"/>
                <a:gd name="T13" fmla="*/ 48 h 48"/>
                <a:gd name="T14" fmla="*/ 16 w 48"/>
                <a:gd name="T15" fmla="*/ 47 h 48"/>
                <a:gd name="T16" fmla="*/ 16 w 48"/>
                <a:gd name="T17" fmla="*/ 47 h 48"/>
                <a:gd name="T18" fmla="*/ 5 w 48"/>
                <a:gd name="T19" fmla="*/ 40 h 48"/>
                <a:gd name="T20" fmla="*/ 0 w 48"/>
                <a:gd name="T21" fmla="*/ 29 h 48"/>
                <a:gd name="T22" fmla="*/ 1 w 48"/>
                <a:gd name="T23" fmla="*/ 16 h 48"/>
                <a:gd name="T24" fmla="*/ 1 w 48"/>
                <a:gd name="T25" fmla="*/ 16 h 48"/>
                <a:gd name="T26" fmla="*/ 9 w 48"/>
                <a:gd name="T27" fmla="*/ 5 h 48"/>
                <a:gd name="T28" fmla="*/ 20 w 48"/>
                <a:gd name="T29" fmla="*/ 0 h 48"/>
                <a:gd name="T30" fmla="*/ 32 w 48"/>
                <a:gd name="T31" fmla="*/ 2 h 48"/>
                <a:gd name="T32" fmla="*/ 32 w 48"/>
                <a:gd name="T33" fmla="*/ 2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32" y="2"/>
                  </a:moveTo>
                  <a:lnTo>
                    <a:pt x="42" y="9"/>
                  </a:lnTo>
                  <a:lnTo>
                    <a:pt x="48" y="20"/>
                  </a:lnTo>
                  <a:lnTo>
                    <a:pt x="47" y="33"/>
                  </a:lnTo>
                  <a:lnTo>
                    <a:pt x="39" y="43"/>
                  </a:lnTo>
                  <a:lnTo>
                    <a:pt x="28" y="48"/>
                  </a:lnTo>
                  <a:lnTo>
                    <a:pt x="16" y="47"/>
                  </a:lnTo>
                  <a:lnTo>
                    <a:pt x="5" y="40"/>
                  </a:lnTo>
                  <a:lnTo>
                    <a:pt x="0" y="29"/>
                  </a:lnTo>
                  <a:lnTo>
                    <a:pt x="1" y="16"/>
                  </a:lnTo>
                  <a:lnTo>
                    <a:pt x="9" y="5"/>
                  </a:lnTo>
                  <a:lnTo>
                    <a:pt x="20" y="0"/>
                  </a:lnTo>
                  <a:lnTo>
                    <a:pt x="32" y="2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78" name="Freeform 486"/>
            <p:cNvSpPr>
              <a:spLocks/>
            </p:cNvSpPr>
            <p:nvPr/>
          </p:nvSpPr>
          <p:spPr bwMode="auto">
            <a:xfrm>
              <a:off x="1510" y="2107"/>
              <a:ext cx="47" cy="48"/>
            </a:xfrm>
            <a:custGeom>
              <a:avLst/>
              <a:gdLst>
                <a:gd name="T0" fmla="*/ 27 w 47"/>
                <a:gd name="T1" fmla="*/ 0 h 48"/>
                <a:gd name="T2" fmla="*/ 39 w 47"/>
                <a:gd name="T3" fmla="*/ 6 h 48"/>
                <a:gd name="T4" fmla="*/ 46 w 47"/>
                <a:gd name="T5" fmla="*/ 16 h 48"/>
                <a:gd name="T6" fmla="*/ 47 w 47"/>
                <a:gd name="T7" fmla="*/ 28 h 48"/>
                <a:gd name="T8" fmla="*/ 47 w 47"/>
                <a:gd name="T9" fmla="*/ 28 h 48"/>
                <a:gd name="T10" fmla="*/ 42 w 47"/>
                <a:gd name="T11" fmla="*/ 40 h 48"/>
                <a:gd name="T12" fmla="*/ 32 w 47"/>
                <a:gd name="T13" fmla="*/ 47 h 48"/>
                <a:gd name="T14" fmla="*/ 20 w 47"/>
                <a:gd name="T15" fmla="*/ 48 h 48"/>
                <a:gd name="T16" fmla="*/ 20 w 47"/>
                <a:gd name="T17" fmla="*/ 48 h 48"/>
                <a:gd name="T18" fmla="*/ 8 w 47"/>
                <a:gd name="T19" fmla="*/ 43 h 48"/>
                <a:gd name="T20" fmla="*/ 1 w 47"/>
                <a:gd name="T21" fmla="*/ 33 h 48"/>
                <a:gd name="T22" fmla="*/ 0 w 47"/>
                <a:gd name="T23" fmla="*/ 21 h 48"/>
                <a:gd name="T24" fmla="*/ 0 w 47"/>
                <a:gd name="T25" fmla="*/ 21 h 48"/>
                <a:gd name="T26" fmla="*/ 5 w 47"/>
                <a:gd name="T27" fmla="*/ 9 h 48"/>
                <a:gd name="T28" fmla="*/ 15 w 47"/>
                <a:gd name="T29" fmla="*/ 2 h 48"/>
                <a:gd name="T30" fmla="*/ 27 w 47"/>
                <a:gd name="T31" fmla="*/ 0 h 48"/>
                <a:gd name="T32" fmla="*/ 27 w 47"/>
                <a:gd name="T33" fmla="*/ 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8"/>
                <a:gd name="T53" fmla="*/ 47 w 47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8">
                  <a:moveTo>
                    <a:pt x="27" y="0"/>
                  </a:moveTo>
                  <a:lnTo>
                    <a:pt x="39" y="6"/>
                  </a:lnTo>
                  <a:lnTo>
                    <a:pt x="46" y="16"/>
                  </a:lnTo>
                  <a:lnTo>
                    <a:pt x="47" y="28"/>
                  </a:lnTo>
                  <a:lnTo>
                    <a:pt x="42" y="40"/>
                  </a:lnTo>
                  <a:lnTo>
                    <a:pt x="32" y="47"/>
                  </a:lnTo>
                  <a:lnTo>
                    <a:pt x="20" y="48"/>
                  </a:lnTo>
                  <a:lnTo>
                    <a:pt x="8" y="43"/>
                  </a:lnTo>
                  <a:lnTo>
                    <a:pt x="1" y="33"/>
                  </a:lnTo>
                  <a:lnTo>
                    <a:pt x="0" y="21"/>
                  </a:lnTo>
                  <a:lnTo>
                    <a:pt x="5" y="9"/>
                  </a:lnTo>
                  <a:lnTo>
                    <a:pt x="15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79" name="Freeform 487"/>
            <p:cNvSpPr>
              <a:spLocks/>
            </p:cNvSpPr>
            <p:nvPr/>
          </p:nvSpPr>
          <p:spPr bwMode="auto">
            <a:xfrm>
              <a:off x="1557" y="2112"/>
              <a:ext cx="49" cy="48"/>
            </a:xfrm>
            <a:custGeom>
              <a:avLst/>
              <a:gdLst>
                <a:gd name="T0" fmla="*/ 25 w 49"/>
                <a:gd name="T1" fmla="*/ 0 h 48"/>
                <a:gd name="T2" fmla="*/ 37 w 49"/>
                <a:gd name="T3" fmla="*/ 3 h 48"/>
                <a:gd name="T4" fmla="*/ 46 w 49"/>
                <a:gd name="T5" fmla="*/ 12 h 48"/>
                <a:gd name="T6" fmla="*/ 49 w 49"/>
                <a:gd name="T7" fmla="*/ 24 h 48"/>
                <a:gd name="T8" fmla="*/ 49 w 49"/>
                <a:gd name="T9" fmla="*/ 24 h 48"/>
                <a:gd name="T10" fmla="*/ 45 w 49"/>
                <a:gd name="T11" fmla="*/ 36 h 48"/>
                <a:gd name="T12" fmla="*/ 36 w 49"/>
                <a:gd name="T13" fmla="*/ 45 h 48"/>
                <a:gd name="T14" fmla="*/ 24 w 49"/>
                <a:gd name="T15" fmla="*/ 48 h 48"/>
                <a:gd name="T16" fmla="*/ 24 w 49"/>
                <a:gd name="T17" fmla="*/ 48 h 48"/>
                <a:gd name="T18" fmla="*/ 12 w 49"/>
                <a:gd name="T19" fmla="*/ 45 h 48"/>
                <a:gd name="T20" fmla="*/ 3 w 49"/>
                <a:gd name="T21" fmla="*/ 35 h 48"/>
                <a:gd name="T22" fmla="*/ 0 w 49"/>
                <a:gd name="T23" fmla="*/ 23 h 48"/>
                <a:gd name="T24" fmla="*/ 0 w 49"/>
                <a:gd name="T25" fmla="*/ 23 h 48"/>
                <a:gd name="T26" fmla="*/ 4 w 49"/>
                <a:gd name="T27" fmla="*/ 11 h 48"/>
                <a:gd name="T28" fmla="*/ 13 w 49"/>
                <a:gd name="T29" fmla="*/ 3 h 48"/>
                <a:gd name="T30" fmla="*/ 25 w 49"/>
                <a:gd name="T31" fmla="*/ 0 h 48"/>
                <a:gd name="T32" fmla="*/ 25 w 49"/>
                <a:gd name="T33" fmla="*/ 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5" y="0"/>
                  </a:moveTo>
                  <a:lnTo>
                    <a:pt x="37" y="3"/>
                  </a:lnTo>
                  <a:lnTo>
                    <a:pt x="46" y="12"/>
                  </a:lnTo>
                  <a:lnTo>
                    <a:pt x="49" y="24"/>
                  </a:lnTo>
                  <a:lnTo>
                    <a:pt x="45" y="36"/>
                  </a:lnTo>
                  <a:lnTo>
                    <a:pt x="36" y="45"/>
                  </a:lnTo>
                  <a:lnTo>
                    <a:pt x="24" y="48"/>
                  </a:lnTo>
                  <a:lnTo>
                    <a:pt x="12" y="45"/>
                  </a:lnTo>
                  <a:lnTo>
                    <a:pt x="3" y="35"/>
                  </a:lnTo>
                  <a:lnTo>
                    <a:pt x="0" y="23"/>
                  </a:lnTo>
                  <a:lnTo>
                    <a:pt x="4" y="11"/>
                  </a:lnTo>
                  <a:lnTo>
                    <a:pt x="13" y="3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80" name="Freeform 488"/>
            <p:cNvSpPr>
              <a:spLocks/>
            </p:cNvSpPr>
            <p:nvPr/>
          </p:nvSpPr>
          <p:spPr bwMode="auto">
            <a:xfrm>
              <a:off x="1606" y="2109"/>
              <a:ext cx="48" cy="49"/>
            </a:xfrm>
            <a:custGeom>
              <a:avLst/>
              <a:gdLst>
                <a:gd name="T0" fmla="*/ 21 w 48"/>
                <a:gd name="T1" fmla="*/ 0 h 49"/>
                <a:gd name="T2" fmla="*/ 33 w 48"/>
                <a:gd name="T3" fmla="*/ 3 h 49"/>
                <a:gd name="T4" fmla="*/ 43 w 48"/>
                <a:gd name="T5" fmla="*/ 10 h 49"/>
                <a:gd name="T6" fmla="*/ 48 w 48"/>
                <a:gd name="T7" fmla="*/ 22 h 49"/>
                <a:gd name="T8" fmla="*/ 48 w 48"/>
                <a:gd name="T9" fmla="*/ 22 h 49"/>
                <a:gd name="T10" fmla="*/ 46 w 48"/>
                <a:gd name="T11" fmla="*/ 34 h 49"/>
                <a:gd name="T12" fmla="*/ 38 w 48"/>
                <a:gd name="T13" fmla="*/ 44 h 49"/>
                <a:gd name="T14" fmla="*/ 27 w 48"/>
                <a:gd name="T15" fmla="*/ 49 h 49"/>
                <a:gd name="T16" fmla="*/ 27 w 48"/>
                <a:gd name="T17" fmla="*/ 49 h 49"/>
                <a:gd name="T18" fmla="*/ 14 w 48"/>
                <a:gd name="T19" fmla="*/ 47 h 49"/>
                <a:gd name="T20" fmla="*/ 4 w 48"/>
                <a:gd name="T21" fmla="*/ 39 h 49"/>
                <a:gd name="T22" fmla="*/ 0 w 48"/>
                <a:gd name="T23" fmla="*/ 27 h 49"/>
                <a:gd name="T24" fmla="*/ 0 w 48"/>
                <a:gd name="T25" fmla="*/ 27 h 49"/>
                <a:gd name="T26" fmla="*/ 1 w 48"/>
                <a:gd name="T27" fmla="*/ 15 h 49"/>
                <a:gd name="T28" fmla="*/ 9 w 48"/>
                <a:gd name="T29" fmla="*/ 5 h 49"/>
                <a:gd name="T30" fmla="*/ 21 w 48"/>
                <a:gd name="T31" fmla="*/ 0 h 49"/>
                <a:gd name="T32" fmla="*/ 21 w 48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21" y="0"/>
                  </a:moveTo>
                  <a:lnTo>
                    <a:pt x="33" y="3"/>
                  </a:lnTo>
                  <a:lnTo>
                    <a:pt x="43" y="10"/>
                  </a:lnTo>
                  <a:lnTo>
                    <a:pt x="48" y="22"/>
                  </a:lnTo>
                  <a:lnTo>
                    <a:pt x="46" y="34"/>
                  </a:lnTo>
                  <a:lnTo>
                    <a:pt x="38" y="44"/>
                  </a:lnTo>
                  <a:lnTo>
                    <a:pt x="27" y="49"/>
                  </a:lnTo>
                  <a:lnTo>
                    <a:pt x="14" y="47"/>
                  </a:lnTo>
                  <a:lnTo>
                    <a:pt x="4" y="39"/>
                  </a:lnTo>
                  <a:lnTo>
                    <a:pt x="0" y="27"/>
                  </a:lnTo>
                  <a:lnTo>
                    <a:pt x="1" y="15"/>
                  </a:lnTo>
                  <a:lnTo>
                    <a:pt x="9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81" name="Freeform 489"/>
            <p:cNvSpPr>
              <a:spLocks/>
            </p:cNvSpPr>
            <p:nvPr/>
          </p:nvSpPr>
          <p:spPr bwMode="auto">
            <a:xfrm>
              <a:off x="1654" y="2101"/>
              <a:ext cx="47" cy="47"/>
            </a:xfrm>
            <a:custGeom>
              <a:avLst/>
              <a:gdLst>
                <a:gd name="T0" fmla="*/ 17 w 47"/>
                <a:gd name="T1" fmla="*/ 0 h 47"/>
                <a:gd name="T2" fmla="*/ 30 w 47"/>
                <a:gd name="T3" fmla="*/ 0 h 47"/>
                <a:gd name="T4" fmla="*/ 41 w 47"/>
                <a:gd name="T5" fmla="*/ 6 h 47"/>
                <a:gd name="T6" fmla="*/ 47 w 47"/>
                <a:gd name="T7" fmla="*/ 18 h 47"/>
                <a:gd name="T8" fmla="*/ 47 w 47"/>
                <a:gd name="T9" fmla="*/ 18 h 47"/>
                <a:gd name="T10" fmla="*/ 47 w 47"/>
                <a:gd name="T11" fmla="*/ 30 h 47"/>
                <a:gd name="T12" fmla="*/ 41 w 47"/>
                <a:gd name="T13" fmla="*/ 41 h 47"/>
                <a:gd name="T14" fmla="*/ 29 w 47"/>
                <a:gd name="T15" fmla="*/ 47 h 47"/>
                <a:gd name="T16" fmla="*/ 29 w 47"/>
                <a:gd name="T17" fmla="*/ 47 h 47"/>
                <a:gd name="T18" fmla="*/ 17 w 47"/>
                <a:gd name="T19" fmla="*/ 47 h 47"/>
                <a:gd name="T20" fmla="*/ 6 w 47"/>
                <a:gd name="T21" fmla="*/ 40 h 47"/>
                <a:gd name="T22" fmla="*/ 0 w 47"/>
                <a:gd name="T23" fmla="*/ 30 h 47"/>
                <a:gd name="T24" fmla="*/ 0 w 47"/>
                <a:gd name="T25" fmla="*/ 30 h 47"/>
                <a:gd name="T26" fmla="*/ 0 w 47"/>
                <a:gd name="T27" fmla="*/ 17 h 47"/>
                <a:gd name="T28" fmla="*/ 6 w 47"/>
                <a:gd name="T29" fmla="*/ 6 h 47"/>
                <a:gd name="T30" fmla="*/ 17 w 47"/>
                <a:gd name="T31" fmla="*/ 0 h 47"/>
                <a:gd name="T32" fmla="*/ 17 w 47"/>
                <a:gd name="T33" fmla="*/ 0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17" y="0"/>
                  </a:moveTo>
                  <a:lnTo>
                    <a:pt x="30" y="0"/>
                  </a:lnTo>
                  <a:lnTo>
                    <a:pt x="41" y="6"/>
                  </a:lnTo>
                  <a:lnTo>
                    <a:pt x="47" y="18"/>
                  </a:lnTo>
                  <a:lnTo>
                    <a:pt x="47" y="30"/>
                  </a:lnTo>
                  <a:lnTo>
                    <a:pt x="41" y="41"/>
                  </a:lnTo>
                  <a:lnTo>
                    <a:pt x="29" y="47"/>
                  </a:lnTo>
                  <a:lnTo>
                    <a:pt x="17" y="47"/>
                  </a:lnTo>
                  <a:lnTo>
                    <a:pt x="6" y="40"/>
                  </a:lnTo>
                  <a:lnTo>
                    <a:pt x="0" y="30"/>
                  </a:lnTo>
                  <a:lnTo>
                    <a:pt x="0" y="17"/>
                  </a:lnTo>
                  <a:lnTo>
                    <a:pt x="6" y="6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82" name="Freeform 490"/>
            <p:cNvSpPr>
              <a:spLocks/>
            </p:cNvSpPr>
            <p:nvPr/>
          </p:nvSpPr>
          <p:spPr bwMode="auto">
            <a:xfrm>
              <a:off x="1699" y="2085"/>
              <a:ext cx="48" cy="48"/>
            </a:xfrm>
            <a:custGeom>
              <a:avLst/>
              <a:gdLst>
                <a:gd name="T0" fmla="*/ 15 w 48"/>
                <a:gd name="T1" fmla="*/ 2 h 48"/>
                <a:gd name="T2" fmla="*/ 27 w 48"/>
                <a:gd name="T3" fmla="*/ 0 h 48"/>
                <a:gd name="T4" fmla="*/ 39 w 48"/>
                <a:gd name="T5" fmla="*/ 5 h 48"/>
                <a:gd name="T6" fmla="*/ 46 w 48"/>
                <a:gd name="T7" fmla="*/ 15 h 48"/>
                <a:gd name="T8" fmla="*/ 46 w 48"/>
                <a:gd name="T9" fmla="*/ 15 h 48"/>
                <a:gd name="T10" fmla="*/ 48 w 48"/>
                <a:gd name="T11" fmla="*/ 28 h 48"/>
                <a:gd name="T12" fmla="*/ 43 w 48"/>
                <a:gd name="T13" fmla="*/ 39 h 48"/>
                <a:gd name="T14" fmla="*/ 34 w 48"/>
                <a:gd name="T15" fmla="*/ 46 h 48"/>
                <a:gd name="T16" fmla="*/ 34 w 48"/>
                <a:gd name="T17" fmla="*/ 46 h 48"/>
                <a:gd name="T18" fmla="*/ 21 w 48"/>
                <a:gd name="T19" fmla="*/ 48 h 48"/>
                <a:gd name="T20" fmla="*/ 9 w 48"/>
                <a:gd name="T21" fmla="*/ 43 h 48"/>
                <a:gd name="T22" fmla="*/ 2 w 48"/>
                <a:gd name="T23" fmla="*/ 34 h 48"/>
                <a:gd name="T24" fmla="*/ 2 w 48"/>
                <a:gd name="T25" fmla="*/ 34 h 48"/>
                <a:gd name="T26" fmla="*/ 0 w 48"/>
                <a:gd name="T27" fmla="*/ 21 h 48"/>
                <a:gd name="T28" fmla="*/ 5 w 48"/>
                <a:gd name="T29" fmla="*/ 10 h 48"/>
                <a:gd name="T30" fmla="*/ 15 w 48"/>
                <a:gd name="T31" fmla="*/ 2 h 48"/>
                <a:gd name="T32" fmla="*/ 15 w 48"/>
                <a:gd name="T33" fmla="*/ 2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15" y="2"/>
                  </a:moveTo>
                  <a:lnTo>
                    <a:pt x="27" y="0"/>
                  </a:lnTo>
                  <a:lnTo>
                    <a:pt x="39" y="5"/>
                  </a:lnTo>
                  <a:lnTo>
                    <a:pt x="46" y="15"/>
                  </a:lnTo>
                  <a:lnTo>
                    <a:pt x="48" y="28"/>
                  </a:lnTo>
                  <a:lnTo>
                    <a:pt x="43" y="39"/>
                  </a:lnTo>
                  <a:lnTo>
                    <a:pt x="34" y="46"/>
                  </a:lnTo>
                  <a:lnTo>
                    <a:pt x="21" y="48"/>
                  </a:lnTo>
                  <a:lnTo>
                    <a:pt x="9" y="43"/>
                  </a:lnTo>
                  <a:lnTo>
                    <a:pt x="2" y="34"/>
                  </a:lnTo>
                  <a:lnTo>
                    <a:pt x="0" y="21"/>
                  </a:lnTo>
                  <a:lnTo>
                    <a:pt x="5" y="10"/>
                  </a:lnTo>
                  <a:lnTo>
                    <a:pt x="15" y="2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83" name="Freeform 491"/>
            <p:cNvSpPr>
              <a:spLocks/>
            </p:cNvSpPr>
            <p:nvPr/>
          </p:nvSpPr>
          <p:spPr bwMode="auto">
            <a:xfrm>
              <a:off x="1742" y="2063"/>
              <a:ext cx="48" cy="49"/>
            </a:xfrm>
            <a:custGeom>
              <a:avLst/>
              <a:gdLst>
                <a:gd name="T0" fmla="*/ 12 w 48"/>
                <a:gd name="T1" fmla="*/ 4 h 49"/>
                <a:gd name="T2" fmla="*/ 24 w 48"/>
                <a:gd name="T3" fmla="*/ 0 h 49"/>
                <a:gd name="T4" fmla="*/ 36 w 48"/>
                <a:gd name="T5" fmla="*/ 3 h 49"/>
                <a:gd name="T6" fmla="*/ 45 w 48"/>
                <a:gd name="T7" fmla="*/ 13 h 49"/>
                <a:gd name="T8" fmla="*/ 45 w 48"/>
                <a:gd name="T9" fmla="*/ 13 h 49"/>
                <a:gd name="T10" fmla="*/ 48 w 48"/>
                <a:gd name="T11" fmla="*/ 25 h 49"/>
                <a:gd name="T12" fmla="*/ 45 w 48"/>
                <a:gd name="T13" fmla="*/ 36 h 49"/>
                <a:gd name="T14" fmla="*/ 37 w 48"/>
                <a:gd name="T15" fmla="*/ 45 h 49"/>
                <a:gd name="T16" fmla="*/ 37 w 48"/>
                <a:gd name="T17" fmla="*/ 45 h 49"/>
                <a:gd name="T18" fmla="*/ 25 w 48"/>
                <a:gd name="T19" fmla="*/ 49 h 49"/>
                <a:gd name="T20" fmla="*/ 12 w 48"/>
                <a:gd name="T21" fmla="*/ 46 h 49"/>
                <a:gd name="T22" fmla="*/ 3 w 48"/>
                <a:gd name="T23" fmla="*/ 37 h 49"/>
                <a:gd name="T24" fmla="*/ 3 w 48"/>
                <a:gd name="T25" fmla="*/ 37 h 49"/>
                <a:gd name="T26" fmla="*/ 0 w 48"/>
                <a:gd name="T27" fmla="*/ 25 h 49"/>
                <a:gd name="T28" fmla="*/ 3 w 48"/>
                <a:gd name="T29" fmla="*/ 13 h 49"/>
                <a:gd name="T30" fmla="*/ 12 w 48"/>
                <a:gd name="T31" fmla="*/ 4 h 49"/>
                <a:gd name="T32" fmla="*/ 12 w 48"/>
                <a:gd name="T33" fmla="*/ 4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12" y="4"/>
                  </a:moveTo>
                  <a:lnTo>
                    <a:pt x="24" y="0"/>
                  </a:lnTo>
                  <a:lnTo>
                    <a:pt x="36" y="3"/>
                  </a:lnTo>
                  <a:lnTo>
                    <a:pt x="45" y="13"/>
                  </a:lnTo>
                  <a:lnTo>
                    <a:pt x="48" y="25"/>
                  </a:lnTo>
                  <a:lnTo>
                    <a:pt x="45" y="36"/>
                  </a:lnTo>
                  <a:lnTo>
                    <a:pt x="37" y="45"/>
                  </a:lnTo>
                  <a:lnTo>
                    <a:pt x="25" y="49"/>
                  </a:lnTo>
                  <a:lnTo>
                    <a:pt x="12" y="46"/>
                  </a:lnTo>
                  <a:lnTo>
                    <a:pt x="3" y="37"/>
                  </a:lnTo>
                  <a:lnTo>
                    <a:pt x="0" y="25"/>
                  </a:lnTo>
                  <a:lnTo>
                    <a:pt x="3" y="13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84" name="Freeform 492"/>
            <p:cNvSpPr>
              <a:spLocks/>
            </p:cNvSpPr>
            <p:nvPr/>
          </p:nvSpPr>
          <p:spPr bwMode="auto">
            <a:xfrm>
              <a:off x="1842" y="1542"/>
              <a:ext cx="103" cy="89"/>
            </a:xfrm>
            <a:custGeom>
              <a:avLst/>
              <a:gdLst>
                <a:gd name="T0" fmla="*/ 59 w 103"/>
                <a:gd name="T1" fmla="*/ 26 h 89"/>
                <a:gd name="T2" fmla="*/ 67 w 103"/>
                <a:gd name="T3" fmla="*/ 35 h 89"/>
                <a:gd name="T4" fmla="*/ 79 w 103"/>
                <a:gd name="T5" fmla="*/ 45 h 89"/>
                <a:gd name="T6" fmla="*/ 102 w 103"/>
                <a:gd name="T7" fmla="*/ 79 h 89"/>
                <a:gd name="T8" fmla="*/ 103 w 103"/>
                <a:gd name="T9" fmla="*/ 81 h 89"/>
                <a:gd name="T10" fmla="*/ 101 w 103"/>
                <a:gd name="T11" fmla="*/ 86 h 89"/>
                <a:gd name="T12" fmla="*/ 99 w 103"/>
                <a:gd name="T13" fmla="*/ 88 h 89"/>
                <a:gd name="T14" fmla="*/ 94 w 103"/>
                <a:gd name="T15" fmla="*/ 89 h 89"/>
                <a:gd name="T16" fmla="*/ 76 w 103"/>
                <a:gd name="T17" fmla="*/ 82 h 89"/>
                <a:gd name="T18" fmla="*/ 40 w 103"/>
                <a:gd name="T19" fmla="*/ 57 h 89"/>
                <a:gd name="T20" fmla="*/ 31 w 103"/>
                <a:gd name="T21" fmla="*/ 49 h 89"/>
                <a:gd name="T22" fmla="*/ 11 w 103"/>
                <a:gd name="T23" fmla="*/ 35 h 89"/>
                <a:gd name="T24" fmla="*/ 7 w 103"/>
                <a:gd name="T25" fmla="*/ 33 h 89"/>
                <a:gd name="T26" fmla="*/ 2 w 103"/>
                <a:gd name="T27" fmla="*/ 30 h 89"/>
                <a:gd name="T28" fmla="*/ 0 w 103"/>
                <a:gd name="T29" fmla="*/ 27 h 89"/>
                <a:gd name="T30" fmla="*/ 2 w 103"/>
                <a:gd name="T31" fmla="*/ 20 h 89"/>
                <a:gd name="T32" fmla="*/ 5 w 103"/>
                <a:gd name="T33" fmla="*/ 18 h 89"/>
                <a:gd name="T34" fmla="*/ 11 w 103"/>
                <a:gd name="T35" fmla="*/ 19 h 89"/>
                <a:gd name="T36" fmla="*/ 13 w 103"/>
                <a:gd name="T37" fmla="*/ 20 h 89"/>
                <a:gd name="T38" fmla="*/ 17 w 103"/>
                <a:gd name="T39" fmla="*/ 23 h 89"/>
                <a:gd name="T40" fmla="*/ 27 w 103"/>
                <a:gd name="T41" fmla="*/ 29 h 89"/>
                <a:gd name="T42" fmla="*/ 51 w 103"/>
                <a:gd name="T43" fmla="*/ 49 h 89"/>
                <a:gd name="T44" fmla="*/ 57 w 103"/>
                <a:gd name="T45" fmla="*/ 55 h 89"/>
                <a:gd name="T46" fmla="*/ 79 w 103"/>
                <a:gd name="T47" fmla="*/ 68 h 89"/>
                <a:gd name="T48" fmla="*/ 73 w 103"/>
                <a:gd name="T49" fmla="*/ 59 h 89"/>
                <a:gd name="T50" fmla="*/ 59 w 103"/>
                <a:gd name="T51" fmla="*/ 47 h 89"/>
                <a:gd name="T52" fmla="*/ 53 w 103"/>
                <a:gd name="T53" fmla="*/ 41 h 89"/>
                <a:gd name="T54" fmla="*/ 44 w 103"/>
                <a:gd name="T55" fmla="*/ 26 h 89"/>
                <a:gd name="T56" fmla="*/ 41 w 103"/>
                <a:gd name="T57" fmla="*/ 21 h 89"/>
                <a:gd name="T58" fmla="*/ 33 w 103"/>
                <a:gd name="T59" fmla="*/ 12 h 89"/>
                <a:gd name="T60" fmla="*/ 32 w 103"/>
                <a:gd name="T61" fmla="*/ 9 h 89"/>
                <a:gd name="T62" fmla="*/ 33 w 103"/>
                <a:gd name="T63" fmla="*/ 2 h 89"/>
                <a:gd name="T64" fmla="*/ 36 w 103"/>
                <a:gd name="T65" fmla="*/ 1 h 89"/>
                <a:gd name="T66" fmla="*/ 43 w 103"/>
                <a:gd name="T67" fmla="*/ 2 h 89"/>
                <a:gd name="T68" fmla="*/ 48 w 103"/>
                <a:gd name="T69" fmla="*/ 7 h 89"/>
                <a:gd name="T70" fmla="*/ 56 w 103"/>
                <a:gd name="T71" fmla="*/ 20 h 8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03"/>
                <a:gd name="T109" fmla="*/ 0 h 89"/>
                <a:gd name="T110" fmla="*/ 103 w 103"/>
                <a:gd name="T111" fmla="*/ 89 h 8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03" h="89">
                  <a:moveTo>
                    <a:pt x="56" y="20"/>
                  </a:moveTo>
                  <a:lnTo>
                    <a:pt x="59" y="26"/>
                  </a:lnTo>
                  <a:lnTo>
                    <a:pt x="63" y="31"/>
                  </a:lnTo>
                  <a:lnTo>
                    <a:pt x="67" y="35"/>
                  </a:lnTo>
                  <a:lnTo>
                    <a:pt x="79" y="45"/>
                  </a:lnTo>
                  <a:lnTo>
                    <a:pt x="90" y="59"/>
                  </a:lnTo>
                  <a:lnTo>
                    <a:pt x="102" y="79"/>
                  </a:lnTo>
                  <a:lnTo>
                    <a:pt x="103" y="81"/>
                  </a:lnTo>
                  <a:lnTo>
                    <a:pt x="103" y="84"/>
                  </a:lnTo>
                  <a:lnTo>
                    <a:pt x="101" y="86"/>
                  </a:lnTo>
                  <a:lnTo>
                    <a:pt x="99" y="88"/>
                  </a:lnTo>
                  <a:lnTo>
                    <a:pt x="97" y="89"/>
                  </a:lnTo>
                  <a:lnTo>
                    <a:pt x="94" y="89"/>
                  </a:lnTo>
                  <a:lnTo>
                    <a:pt x="76" y="82"/>
                  </a:lnTo>
                  <a:lnTo>
                    <a:pt x="56" y="71"/>
                  </a:lnTo>
                  <a:lnTo>
                    <a:pt x="40" y="57"/>
                  </a:lnTo>
                  <a:lnTo>
                    <a:pt x="31" y="49"/>
                  </a:lnTo>
                  <a:lnTo>
                    <a:pt x="20" y="41"/>
                  </a:lnTo>
                  <a:lnTo>
                    <a:pt x="11" y="35"/>
                  </a:lnTo>
                  <a:lnTo>
                    <a:pt x="7" y="33"/>
                  </a:lnTo>
                  <a:lnTo>
                    <a:pt x="5" y="31"/>
                  </a:lnTo>
                  <a:lnTo>
                    <a:pt x="2" y="30"/>
                  </a:lnTo>
                  <a:lnTo>
                    <a:pt x="0" y="27"/>
                  </a:lnTo>
                  <a:lnTo>
                    <a:pt x="0" y="23"/>
                  </a:lnTo>
                  <a:lnTo>
                    <a:pt x="2" y="20"/>
                  </a:lnTo>
                  <a:lnTo>
                    <a:pt x="5" y="18"/>
                  </a:lnTo>
                  <a:lnTo>
                    <a:pt x="8" y="18"/>
                  </a:lnTo>
                  <a:lnTo>
                    <a:pt x="11" y="19"/>
                  </a:lnTo>
                  <a:lnTo>
                    <a:pt x="13" y="20"/>
                  </a:lnTo>
                  <a:lnTo>
                    <a:pt x="15" y="22"/>
                  </a:lnTo>
                  <a:lnTo>
                    <a:pt x="17" y="23"/>
                  </a:lnTo>
                  <a:lnTo>
                    <a:pt x="27" y="29"/>
                  </a:lnTo>
                  <a:lnTo>
                    <a:pt x="40" y="39"/>
                  </a:lnTo>
                  <a:lnTo>
                    <a:pt x="51" y="49"/>
                  </a:lnTo>
                  <a:lnTo>
                    <a:pt x="57" y="55"/>
                  </a:lnTo>
                  <a:lnTo>
                    <a:pt x="67" y="61"/>
                  </a:lnTo>
                  <a:lnTo>
                    <a:pt x="79" y="68"/>
                  </a:lnTo>
                  <a:lnTo>
                    <a:pt x="73" y="59"/>
                  </a:lnTo>
                  <a:lnTo>
                    <a:pt x="66" y="52"/>
                  </a:lnTo>
                  <a:lnTo>
                    <a:pt x="59" y="47"/>
                  </a:lnTo>
                  <a:lnTo>
                    <a:pt x="53" y="41"/>
                  </a:lnTo>
                  <a:lnTo>
                    <a:pt x="48" y="33"/>
                  </a:lnTo>
                  <a:lnTo>
                    <a:pt x="44" y="26"/>
                  </a:lnTo>
                  <a:lnTo>
                    <a:pt x="41" y="21"/>
                  </a:lnTo>
                  <a:lnTo>
                    <a:pt x="38" y="16"/>
                  </a:lnTo>
                  <a:lnTo>
                    <a:pt x="33" y="12"/>
                  </a:lnTo>
                  <a:lnTo>
                    <a:pt x="32" y="9"/>
                  </a:lnTo>
                  <a:lnTo>
                    <a:pt x="31" y="6"/>
                  </a:lnTo>
                  <a:lnTo>
                    <a:pt x="33" y="2"/>
                  </a:lnTo>
                  <a:lnTo>
                    <a:pt x="36" y="1"/>
                  </a:lnTo>
                  <a:lnTo>
                    <a:pt x="40" y="0"/>
                  </a:lnTo>
                  <a:lnTo>
                    <a:pt x="43" y="2"/>
                  </a:lnTo>
                  <a:lnTo>
                    <a:pt x="48" y="7"/>
                  </a:lnTo>
                  <a:lnTo>
                    <a:pt x="52" y="13"/>
                  </a:lnTo>
                  <a:lnTo>
                    <a:pt x="56" y="2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85" name="Freeform 493"/>
            <p:cNvSpPr>
              <a:spLocks/>
            </p:cNvSpPr>
            <p:nvPr/>
          </p:nvSpPr>
          <p:spPr bwMode="auto">
            <a:xfrm>
              <a:off x="1279" y="1598"/>
              <a:ext cx="110" cy="63"/>
            </a:xfrm>
            <a:custGeom>
              <a:avLst/>
              <a:gdLst>
                <a:gd name="T0" fmla="*/ 106 w 110"/>
                <a:gd name="T1" fmla="*/ 13 h 63"/>
                <a:gd name="T2" fmla="*/ 88 w 110"/>
                <a:gd name="T3" fmla="*/ 20 h 63"/>
                <a:gd name="T4" fmla="*/ 65 w 110"/>
                <a:gd name="T5" fmla="*/ 30 h 63"/>
                <a:gd name="T6" fmla="*/ 49 w 110"/>
                <a:gd name="T7" fmla="*/ 39 h 63"/>
                <a:gd name="T8" fmla="*/ 49 w 110"/>
                <a:gd name="T9" fmla="*/ 39 h 63"/>
                <a:gd name="T10" fmla="*/ 35 w 110"/>
                <a:gd name="T11" fmla="*/ 47 h 63"/>
                <a:gd name="T12" fmla="*/ 22 w 110"/>
                <a:gd name="T13" fmla="*/ 56 h 63"/>
                <a:gd name="T14" fmla="*/ 9 w 110"/>
                <a:gd name="T15" fmla="*/ 63 h 63"/>
                <a:gd name="T16" fmla="*/ 9 w 110"/>
                <a:gd name="T17" fmla="*/ 63 h 63"/>
                <a:gd name="T18" fmla="*/ 5 w 110"/>
                <a:gd name="T19" fmla="*/ 63 h 63"/>
                <a:gd name="T20" fmla="*/ 2 w 110"/>
                <a:gd name="T21" fmla="*/ 61 h 63"/>
                <a:gd name="T22" fmla="*/ 0 w 110"/>
                <a:gd name="T23" fmla="*/ 57 h 63"/>
                <a:gd name="T24" fmla="*/ 0 w 110"/>
                <a:gd name="T25" fmla="*/ 57 h 63"/>
                <a:gd name="T26" fmla="*/ 0 w 110"/>
                <a:gd name="T27" fmla="*/ 54 h 63"/>
                <a:gd name="T28" fmla="*/ 1 w 110"/>
                <a:gd name="T29" fmla="*/ 51 h 63"/>
                <a:gd name="T30" fmla="*/ 5 w 110"/>
                <a:gd name="T31" fmla="*/ 49 h 63"/>
                <a:gd name="T32" fmla="*/ 5 w 110"/>
                <a:gd name="T33" fmla="*/ 49 h 63"/>
                <a:gd name="T34" fmla="*/ 24 w 110"/>
                <a:gd name="T35" fmla="*/ 41 h 63"/>
                <a:gd name="T36" fmla="*/ 42 w 110"/>
                <a:gd name="T37" fmla="*/ 29 h 63"/>
                <a:gd name="T38" fmla="*/ 60 w 110"/>
                <a:gd name="T39" fmla="*/ 16 h 63"/>
                <a:gd name="T40" fmla="*/ 60 w 110"/>
                <a:gd name="T41" fmla="*/ 16 h 63"/>
                <a:gd name="T42" fmla="*/ 71 w 110"/>
                <a:gd name="T43" fmla="*/ 11 h 63"/>
                <a:gd name="T44" fmla="*/ 89 w 110"/>
                <a:gd name="T45" fmla="*/ 5 h 63"/>
                <a:gd name="T46" fmla="*/ 101 w 110"/>
                <a:gd name="T47" fmla="*/ 1 h 63"/>
                <a:gd name="T48" fmla="*/ 101 w 110"/>
                <a:gd name="T49" fmla="*/ 1 h 63"/>
                <a:gd name="T50" fmla="*/ 104 w 110"/>
                <a:gd name="T51" fmla="*/ 0 h 63"/>
                <a:gd name="T52" fmla="*/ 107 w 110"/>
                <a:gd name="T53" fmla="*/ 2 h 63"/>
                <a:gd name="T54" fmla="*/ 110 w 110"/>
                <a:gd name="T55" fmla="*/ 4 h 63"/>
                <a:gd name="T56" fmla="*/ 110 w 110"/>
                <a:gd name="T57" fmla="*/ 4 h 63"/>
                <a:gd name="T58" fmla="*/ 110 w 110"/>
                <a:gd name="T59" fmla="*/ 8 h 63"/>
                <a:gd name="T60" fmla="*/ 109 w 110"/>
                <a:gd name="T61" fmla="*/ 11 h 63"/>
                <a:gd name="T62" fmla="*/ 106 w 110"/>
                <a:gd name="T63" fmla="*/ 13 h 63"/>
                <a:gd name="T64" fmla="*/ 106 w 110"/>
                <a:gd name="T65" fmla="*/ 13 h 6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10"/>
                <a:gd name="T100" fmla="*/ 0 h 63"/>
                <a:gd name="T101" fmla="*/ 110 w 110"/>
                <a:gd name="T102" fmla="*/ 63 h 6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10" h="63">
                  <a:moveTo>
                    <a:pt x="106" y="13"/>
                  </a:moveTo>
                  <a:lnTo>
                    <a:pt x="88" y="20"/>
                  </a:lnTo>
                  <a:lnTo>
                    <a:pt x="65" y="30"/>
                  </a:lnTo>
                  <a:lnTo>
                    <a:pt x="49" y="39"/>
                  </a:lnTo>
                  <a:lnTo>
                    <a:pt x="35" y="47"/>
                  </a:lnTo>
                  <a:lnTo>
                    <a:pt x="22" y="56"/>
                  </a:lnTo>
                  <a:lnTo>
                    <a:pt x="9" y="63"/>
                  </a:lnTo>
                  <a:lnTo>
                    <a:pt x="5" y="63"/>
                  </a:lnTo>
                  <a:lnTo>
                    <a:pt x="2" y="61"/>
                  </a:lnTo>
                  <a:lnTo>
                    <a:pt x="0" y="57"/>
                  </a:lnTo>
                  <a:lnTo>
                    <a:pt x="0" y="54"/>
                  </a:lnTo>
                  <a:lnTo>
                    <a:pt x="1" y="51"/>
                  </a:lnTo>
                  <a:lnTo>
                    <a:pt x="5" y="49"/>
                  </a:lnTo>
                  <a:lnTo>
                    <a:pt x="24" y="41"/>
                  </a:lnTo>
                  <a:lnTo>
                    <a:pt x="42" y="29"/>
                  </a:lnTo>
                  <a:lnTo>
                    <a:pt x="60" y="16"/>
                  </a:lnTo>
                  <a:lnTo>
                    <a:pt x="71" y="11"/>
                  </a:lnTo>
                  <a:lnTo>
                    <a:pt x="89" y="5"/>
                  </a:lnTo>
                  <a:lnTo>
                    <a:pt x="101" y="1"/>
                  </a:lnTo>
                  <a:lnTo>
                    <a:pt x="104" y="0"/>
                  </a:lnTo>
                  <a:lnTo>
                    <a:pt x="107" y="2"/>
                  </a:lnTo>
                  <a:lnTo>
                    <a:pt x="110" y="4"/>
                  </a:lnTo>
                  <a:lnTo>
                    <a:pt x="110" y="8"/>
                  </a:lnTo>
                  <a:lnTo>
                    <a:pt x="109" y="11"/>
                  </a:lnTo>
                  <a:lnTo>
                    <a:pt x="106" y="1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86" name="Freeform 494"/>
            <p:cNvSpPr>
              <a:spLocks/>
            </p:cNvSpPr>
            <p:nvPr/>
          </p:nvSpPr>
          <p:spPr bwMode="auto">
            <a:xfrm>
              <a:off x="1287" y="1631"/>
              <a:ext cx="89" cy="39"/>
            </a:xfrm>
            <a:custGeom>
              <a:avLst/>
              <a:gdLst>
                <a:gd name="T0" fmla="*/ 4 w 89"/>
                <a:gd name="T1" fmla="*/ 26 h 39"/>
                <a:gd name="T2" fmla="*/ 12 w 89"/>
                <a:gd name="T3" fmla="*/ 21 h 39"/>
                <a:gd name="T4" fmla="*/ 22 w 89"/>
                <a:gd name="T5" fmla="*/ 18 h 39"/>
                <a:gd name="T6" fmla="*/ 31 w 89"/>
                <a:gd name="T7" fmla="*/ 19 h 39"/>
                <a:gd name="T8" fmla="*/ 31 w 89"/>
                <a:gd name="T9" fmla="*/ 19 h 39"/>
                <a:gd name="T10" fmla="*/ 48 w 89"/>
                <a:gd name="T11" fmla="*/ 15 h 39"/>
                <a:gd name="T12" fmla="*/ 63 w 89"/>
                <a:gd name="T13" fmla="*/ 9 h 39"/>
                <a:gd name="T14" fmla="*/ 78 w 89"/>
                <a:gd name="T15" fmla="*/ 1 h 39"/>
                <a:gd name="T16" fmla="*/ 78 w 89"/>
                <a:gd name="T17" fmla="*/ 1 h 39"/>
                <a:gd name="T18" fmla="*/ 81 w 89"/>
                <a:gd name="T19" fmla="*/ 0 h 39"/>
                <a:gd name="T20" fmla="*/ 85 w 89"/>
                <a:gd name="T21" fmla="*/ 0 h 39"/>
                <a:gd name="T22" fmla="*/ 88 w 89"/>
                <a:gd name="T23" fmla="*/ 2 h 39"/>
                <a:gd name="T24" fmla="*/ 88 w 89"/>
                <a:gd name="T25" fmla="*/ 2 h 39"/>
                <a:gd name="T26" fmla="*/ 89 w 89"/>
                <a:gd name="T27" fmla="*/ 5 h 39"/>
                <a:gd name="T28" fmla="*/ 89 w 89"/>
                <a:gd name="T29" fmla="*/ 9 h 39"/>
                <a:gd name="T30" fmla="*/ 87 w 89"/>
                <a:gd name="T31" fmla="*/ 12 h 39"/>
                <a:gd name="T32" fmla="*/ 87 w 89"/>
                <a:gd name="T33" fmla="*/ 12 h 39"/>
                <a:gd name="T34" fmla="*/ 77 w 89"/>
                <a:gd name="T35" fmla="*/ 18 h 39"/>
                <a:gd name="T36" fmla="*/ 66 w 89"/>
                <a:gd name="T37" fmla="*/ 22 h 39"/>
                <a:gd name="T38" fmla="*/ 56 w 89"/>
                <a:gd name="T39" fmla="*/ 28 h 39"/>
                <a:gd name="T40" fmla="*/ 56 w 89"/>
                <a:gd name="T41" fmla="*/ 28 h 39"/>
                <a:gd name="T42" fmla="*/ 45 w 89"/>
                <a:gd name="T43" fmla="*/ 31 h 39"/>
                <a:gd name="T44" fmla="*/ 34 w 89"/>
                <a:gd name="T45" fmla="*/ 33 h 39"/>
                <a:gd name="T46" fmla="*/ 23 w 89"/>
                <a:gd name="T47" fmla="*/ 31 h 39"/>
                <a:gd name="T48" fmla="*/ 23 w 89"/>
                <a:gd name="T49" fmla="*/ 31 h 39"/>
                <a:gd name="T50" fmla="*/ 19 w 89"/>
                <a:gd name="T51" fmla="*/ 33 h 39"/>
                <a:gd name="T52" fmla="*/ 15 w 89"/>
                <a:gd name="T53" fmla="*/ 35 h 39"/>
                <a:gd name="T54" fmla="*/ 11 w 89"/>
                <a:gd name="T55" fmla="*/ 38 h 39"/>
                <a:gd name="T56" fmla="*/ 11 w 89"/>
                <a:gd name="T57" fmla="*/ 38 h 39"/>
                <a:gd name="T58" fmla="*/ 7 w 89"/>
                <a:gd name="T59" fmla="*/ 39 h 39"/>
                <a:gd name="T60" fmla="*/ 4 w 89"/>
                <a:gd name="T61" fmla="*/ 38 h 39"/>
                <a:gd name="T62" fmla="*/ 1 w 89"/>
                <a:gd name="T63" fmla="*/ 36 h 39"/>
                <a:gd name="T64" fmla="*/ 1 w 89"/>
                <a:gd name="T65" fmla="*/ 36 h 39"/>
                <a:gd name="T66" fmla="*/ 0 w 89"/>
                <a:gd name="T67" fmla="*/ 32 h 39"/>
                <a:gd name="T68" fmla="*/ 1 w 89"/>
                <a:gd name="T69" fmla="*/ 29 h 39"/>
                <a:gd name="T70" fmla="*/ 4 w 89"/>
                <a:gd name="T71" fmla="*/ 26 h 39"/>
                <a:gd name="T72" fmla="*/ 4 w 89"/>
                <a:gd name="T73" fmla="*/ 26 h 3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89"/>
                <a:gd name="T112" fmla="*/ 0 h 39"/>
                <a:gd name="T113" fmla="*/ 89 w 89"/>
                <a:gd name="T114" fmla="*/ 39 h 3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89" h="39">
                  <a:moveTo>
                    <a:pt x="4" y="26"/>
                  </a:moveTo>
                  <a:lnTo>
                    <a:pt x="12" y="21"/>
                  </a:lnTo>
                  <a:lnTo>
                    <a:pt x="22" y="18"/>
                  </a:lnTo>
                  <a:lnTo>
                    <a:pt x="31" y="19"/>
                  </a:lnTo>
                  <a:lnTo>
                    <a:pt x="48" y="15"/>
                  </a:lnTo>
                  <a:lnTo>
                    <a:pt x="63" y="9"/>
                  </a:lnTo>
                  <a:lnTo>
                    <a:pt x="78" y="1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8" y="2"/>
                  </a:lnTo>
                  <a:lnTo>
                    <a:pt x="89" y="5"/>
                  </a:lnTo>
                  <a:lnTo>
                    <a:pt x="89" y="9"/>
                  </a:lnTo>
                  <a:lnTo>
                    <a:pt x="87" y="12"/>
                  </a:lnTo>
                  <a:lnTo>
                    <a:pt x="77" y="18"/>
                  </a:lnTo>
                  <a:lnTo>
                    <a:pt x="66" y="22"/>
                  </a:lnTo>
                  <a:lnTo>
                    <a:pt x="56" y="28"/>
                  </a:lnTo>
                  <a:lnTo>
                    <a:pt x="45" y="31"/>
                  </a:lnTo>
                  <a:lnTo>
                    <a:pt x="34" y="33"/>
                  </a:lnTo>
                  <a:lnTo>
                    <a:pt x="23" y="31"/>
                  </a:lnTo>
                  <a:lnTo>
                    <a:pt x="19" y="33"/>
                  </a:lnTo>
                  <a:lnTo>
                    <a:pt x="15" y="35"/>
                  </a:lnTo>
                  <a:lnTo>
                    <a:pt x="11" y="38"/>
                  </a:lnTo>
                  <a:lnTo>
                    <a:pt x="7" y="39"/>
                  </a:lnTo>
                  <a:lnTo>
                    <a:pt x="4" y="38"/>
                  </a:lnTo>
                  <a:lnTo>
                    <a:pt x="1" y="36"/>
                  </a:lnTo>
                  <a:lnTo>
                    <a:pt x="0" y="32"/>
                  </a:lnTo>
                  <a:lnTo>
                    <a:pt x="1" y="29"/>
                  </a:lnTo>
                  <a:lnTo>
                    <a:pt x="4" y="2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87" name="Freeform 495"/>
            <p:cNvSpPr>
              <a:spLocks/>
            </p:cNvSpPr>
            <p:nvPr/>
          </p:nvSpPr>
          <p:spPr bwMode="auto">
            <a:xfrm>
              <a:off x="1250" y="1637"/>
              <a:ext cx="47" cy="47"/>
            </a:xfrm>
            <a:custGeom>
              <a:avLst/>
              <a:gdLst>
                <a:gd name="T0" fmla="*/ 47 w 47"/>
                <a:gd name="T1" fmla="*/ 18 h 47"/>
                <a:gd name="T2" fmla="*/ 46 w 47"/>
                <a:gd name="T3" fmla="*/ 31 h 47"/>
                <a:gd name="T4" fmla="*/ 40 w 47"/>
                <a:gd name="T5" fmla="*/ 41 h 47"/>
                <a:gd name="T6" fmla="*/ 28 w 47"/>
                <a:gd name="T7" fmla="*/ 47 h 47"/>
                <a:gd name="T8" fmla="*/ 28 w 47"/>
                <a:gd name="T9" fmla="*/ 47 h 47"/>
                <a:gd name="T10" fmla="*/ 16 w 47"/>
                <a:gd name="T11" fmla="*/ 47 h 47"/>
                <a:gd name="T12" fmla="*/ 6 w 47"/>
                <a:gd name="T13" fmla="*/ 40 h 47"/>
                <a:gd name="T14" fmla="*/ 0 w 47"/>
                <a:gd name="T15" fmla="*/ 29 h 47"/>
                <a:gd name="T16" fmla="*/ 0 w 47"/>
                <a:gd name="T17" fmla="*/ 29 h 47"/>
                <a:gd name="T18" fmla="*/ 0 w 47"/>
                <a:gd name="T19" fmla="*/ 16 h 47"/>
                <a:gd name="T20" fmla="*/ 7 w 47"/>
                <a:gd name="T21" fmla="*/ 6 h 47"/>
                <a:gd name="T22" fmla="*/ 18 w 47"/>
                <a:gd name="T23" fmla="*/ 0 h 47"/>
                <a:gd name="T24" fmla="*/ 18 w 47"/>
                <a:gd name="T25" fmla="*/ 0 h 47"/>
                <a:gd name="T26" fmla="*/ 30 w 47"/>
                <a:gd name="T27" fmla="*/ 1 h 47"/>
                <a:gd name="T28" fmla="*/ 41 w 47"/>
                <a:gd name="T29" fmla="*/ 7 h 47"/>
                <a:gd name="T30" fmla="*/ 47 w 47"/>
                <a:gd name="T31" fmla="*/ 18 h 47"/>
                <a:gd name="T32" fmla="*/ 47 w 47"/>
                <a:gd name="T33" fmla="*/ 18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47" y="18"/>
                  </a:moveTo>
                  <a:lnTo>
                    <a:pt x="46" y="31"/>
                  </a:lnTo>
                  <a:lnTo>
                    <a:pt x="40" y="41"/>
                  </a:lnTo>
                  <a:lnTo>
                    <a:pt x="28" y="47"/>
                  </a:lnTo>
                  <a:lnTo>
                    <a:pt x="16" y="47"/>
                  </a:lnTo>
                  <a:lnTo>
                    <a:pt x="6" y="40"/>
                  </a:lnTo>
                  <a:lnTo>
                    <a:pt x="0" y="29"/>
                  </a:lnTo>
                  <a:lnTo>
                    <a:pt x="0" y="16"/>
                  </a:lnTo>
                  <a:lnTo>
                    <a:pt x="7" y="6"/>
                  </a:lnTo>
                  <a:lnTo>
                    <a:pt x="18" y="0"/>
                  </a:lnTo>
                  <a:lnTo>
                    <a:pt x="30" y="1"/>
                  </a:lnTo>
                  <a:lnTo>
                    <a:pt x="41" y="7"/>
                  </a:lnTo>
                  <a:lnTo>
                    <a:pt x="47" y="1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88" name="Freeform 496"/>
            <p:cNvSpPr>
              <a:spLocks/>
            </p:cNvSpPr>
            <p:nvPr/>
          </p:nvSpPr>
          <p:spPr bwMode="auto">
            <a:xfrm>
              <a:off x="1786" y="1608"/>
              <a:ext cx="89" cy="37"/>
            </a:xfrm>
            <a:custGeom>
              <a:avLst/>
              <a:gdLst>
                <a:gd name="T0" fmla="*/ 79 w 89"/>
                <a:gd name="T1" fmla="*/ 36 h 37"/>
                <a:gd name="T2" fmla="*/ 72 w 89"/>
                <a:gd name="T3" fmla="*/ 32 h 37"/>
                <a:gd name="T4" fmla="*/ 65 w 89"/>
                <a:gd name="T5" fmla="*/ 29 h 37"/>
                <a:gd name="T6" fmla="*/ 58 w 89"/>
                <a:gd name="T7" fmla="*/ 27 h 37"/>
                <a:gd name="T8" fmla="*/ 58 w 89"/>
                <a:gd name="T9" fmla="*/ 27 h 37"/>
                <a:gd name="T10" fmla="*/ 39 w 89"/>
                <a:gd name="T11" fmla="*/ 24 h 37"/>
                <a:gd name="T12" fmla="*/ 21 w 89"/>
                <a:gd name="T13" fmla="*/ 20 h 37"/>
                <a:gd name="T14" fmla="*/ 4 w 89"/>
                <a:gd name="T15" fmla="*/ 13 h 37"/>
                <a:gd name="T16" fmla="*/ 4 w 89"/>
                <a:gd name="T17" fmla="*/ 13 h 37"/>
                <a:gd name="T18" fmla="*/ 1 w 89"/>
                <a:gd name="T19" fmla="*/ 11 h 37"/>
                <a:gd name="T20" fmla="*/ 0 w 89"/>
                <a:gd name="T21" fmla="*/ 7 h 37"/>
                <a:gd name="T22" fmla="*/ 1 w 89"/>
                <a:gd name="T23" fmla="*/ 3 h 37"/>
                <a:gd name="T24" fmla="*/ 1 w 89"/>
                <a:gd name="T25" fmla="*/ 3 h 37"/>
                <a:gd name="T26" fmla="*/ 3 w 89"/>
                <a:gd name="T27" fmla="*/ 1 h 37"/>
                <a:gd name="T28" fmla="*/ 7 w 89"/>
                <a:gd name="T29" fmla="*/ 0 h 37"/>
                <a:gd name="T30" fmla="*/ 10 w 89"/>
                <a:gd name="T31" fmla="*/ 1 h 37"/>
                <a:gd name="T32" fmla="*/ 10 w 89"/>
                <a:gd name="T33" fmla="*/ 1 h 37"/>
                <a:gd name="T34" fmla="*/ 27 w 89"/>
                <a:gd name="T35" fmla="*/ 7 h 37"/>
                <a:gd name="T36" fmla="*/ 45 w 89"/>
                <a:gd name="T37" fmla="*/ 12 h 37"/>
                <a:gd name="T38" fmla="*/ 63 w 89"/>
                <a:gd name="T39" fmla="*/ 15 h 37"/>
                <a:gd name="T40" fmla="*/ 63 w 89"/>
                <a:gd name="T41" fmla="*/ 15 h 37"/>
                <a:gd name="T42" fmla="*/ 71 w 89"/>
                <a:gd name="T43" fmla="*/ 17 h 37"/>
                <a:gd name="T44" fmla="*/ 78 w 89"/>
                <a:gd name="T45" fmla="*/ 20 h 37"/>
                <a:gd name="T46" fmla="*/ 86 w 89"/>
                <a:gd name="T47" fmla="*/ 24 h 37"/>
                <a:gd name="T48" fmla="*/ 86 w 89"/>
                <a:gd name="T49" fmla="*/ 24 h 37"/>
                <a:gd name="T50" fmla="*/ 88 w 89"/>
                <a:gd name="T51" fmla="*/ 26 h 37"/>
                <a:gd name="T52" fmla="*/ 89 w 89"/>
                <a:gd name="T53" fmla="*/ 30 h 37"/>
                <a:gd name="T54" fmla="*/ 88 w 89"/>
                <a:gd name="T55" fmla="*/ 33 h 37"/>
                <a:gd name="T56" fmla="*/ 88 w 89"/>
                <a:gd name="T57" fmla="*/ 33 h 37"/>
                <a:gd name="T58" fmla="*/ 86 w 89"/>
                <a:gd name="T59" fmla="*/ 36 h 37"/>
                <a:gd name="T60" fmla="*/ 83 w 89"/>
                <a:gd name="T61" fmla="*/ 37 h 37"/>
                <a:gd name="T62" fmla="*/ 79 w 89"/>
                <a:gd name="T63" fmla="*/ 36 h 37"/>
                <a:gd name="T64" fmla="*/ 79 w 89"/>
                <a:gd name="T65" fmla="*/ 36 h 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9"/>
                <a:gd name="T100" fmla="*/ 0 h 37"/>
                <a:gd name="T101" fmla="*/ 89 w 89"/>
                <a:gd name="T102" fmla="*/ 37 h 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9" h="37">
                  <a:moveTo>
                    <a:pt x="79" y="36"/>
                  </a:moveTo>
                  <a:lnTo>
                    <a:pt x="72" y="32"/>
                  </a:lnTo>
                  <a:lnTo>
                    <a:pt x="65" y="29"/>
                  </a:lnTo>
                  <a:lnTo>
                    <a:pt x="58" y="27"/>
                  </a:lnTo>
                  <a:lnTo>
                    <a:pt x="39" y="24"/>
                  </a:lnTo>
                  <a:lnTo>
                    <a:pt x="21" y="20"/>
                  </a:lnTo>
                  <a:lnTo>
                    <a:pt x="4" y="13"/>
                  </a:lnTo>
                  <a:lnTo>
                    <a:pt x="1" y="11"/>
                  </a:lnTo>
                  <a:lnTo>
                    <a:pt x="0" y="7"/>
                  </a:lnTo>
                  <a:lnTo>
                    <a:pt x="1" y="3"/>
                  </a:lnTo>
                  <a:lnTo>
                    <a:pt x="3" y="1"/>
                  </a:lnTo>
                  <a:lnTo>
                    <a:pt x="7" y="0"/>
                  </a:lnTo>
                  <a:lnTo>
                    <a:pt x="10" y="1"/>
                  </a:lnTo>
                  <a:lnTo>
                    <a:pt x="27" y="7"/>
                  </a:lnTo>
                  <a:lnTo>
                    <a:pt x="45" y="12"/>
                  </a:lnTo>
                  <a:lnTo>
                    <a:pt x="63" y="15"/>
                  </a:lnTo>
                  <a:lnTo>
                    <a:pt x="71" y="17"/>
                  </a:lnTo>
                  <a:lnTo>
                    <a:pt x="78" y="20"/>
                  </a:lnTo>
                  <a:lnTo>
                    <a:pt x="86" y="24"/>
                  </a:lnTo>
                  <a:lnTo>
                    <a:pt x="88" y="26"/>
                  </a:lnTo>
                  <a:lnTo>
                    <a:pt x="89" y="30"/>
                  </a:lnTo>
                  <a:lnTo>
                    <a:pt x="88" y="33"/>
                  </a:lnTo>
                  <a:lnTo>
                    <a:pt x="86" y="36"/>
                  </a:lnTo>
                  <a:lnTo>
                    <a:pt x="83" y="37"/>
                  </a:lnTo>
                  <a:lnTo>
                    <a:pt x="79" y="3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89" name="Freeform 497"/>
            <p:cNvSpPr>
              <a:spLocks/>
            </p:cNvSpPr>
            <p:nvPr/>
          </p:nvSpPr>
          <p:spPr bwMode="auto">
            <a:xfrm>
              <a:off x="1803" y="1581"/>
              <a:ext cx="83" cy="51"/>
            </a:xfrm>
            <a:custGeom>
              <a:avLst/>
              <a:gdLst>
                <a:gd name="T0" fmla="*/ 70 w 83"/>
                <a:gd name="T1" fmla="*/ 49 h 51"/>
                <a:gd name="T2" fmla="*/ 57 w 83"/>
                <a:gd name="T3" fmla="*/ 38 h 51"/>
                <a:gd name="T4" fmla="*/ 44 w 83"/>
                <a:gd name="T5" fmla="*/ 28 h 51"/>
                <a:gd name="T6" fmla="*/ 30 w 83"/>
                <a:gd name="T7" fmla="*/ 19 h 51"/>
                <a:gd name="T8" fmla="*/ 30 w 83"/>
                <a:gd name="T9" fmla="*/ 19 h 51"/>
                <a:gd name="T10" fmla="*/ 22 w 83"/>
                <a:gd name="T11" fmla="*/ 15 h 51"/>
                <a:gd name="T12" fmla="*/ 14 w 83"/>
                <a:gd name="T13" fmla="*/ 14 h 51"/>
                <a:gd name="T14" fmla="*/ 6 w 83"/>
                <a:gd name="T15" fmla="*/ 14 h 51"/>
                <a:gd name="T16" fmla="*/ 6 w 83"/>
                <a:gd name="T17" fmla="*/ 14 h 51"/>
                <a:gd name="T18" fmla="*/ 2 w 83"/>
                <a:gd name="T19" fmla="*/ 12 h 51"/>
                <a:gd name="T20" fmla="*/ 0 w 83"/>
                <a:gd name="T21" fmla="*/ 10 h 51"/>
                <a:gd name="T22" fmla="*/ 0 w 83"/>
                <a:gd name="T23" fmla="*/ 6 h 51"/>
                <a:gd name="T24" fmla="*/ 0 w 83"/>
                <a:gd name="T25" fmla="*/ 6 h 51"/>
                <a:gd name="T26" fmla="*/ 1 w 83"/>
                <a:gd name="T27" fmla="*/ 3 h 51"/>
                <a:gd name="T28" fmla="*/ 4 w 83"/>
                <a:gd name="T29" fmla="*/ 1 h 51"/>
                <a:gd name="T30" fmla="*/ 8 w 83"/>
                <a:gd name="T31" fmla="*/ 0 h 51"/>
                <a:gd name="T32" fmla="*/ 8 w 83"/>
                <a:gd name="T33" fmla="*/ 0 h 51"/>
                <a:gd name="T34" fmla="*/ 18 w 83"/>
                <a:gd name="T35" fmla="*/ 1 h 51"/>
                <a:gd name="T36" fmla="*/ 28 w 83"/>
                <a:gd name="T37" fmla="*/ 3 h 51"/>
                <a:gd name="T38" fmla="*/ 38 w 83"/>
                <a:gd name="T39" fmla="*/ 8 h 51"/>
                <a:gd name="T40" fmla="*/ 38 w 83"/>
                <a:gd name="T41" fmla="*/ 8 h 51"/>
                <a:gd name="T42" fmla="*/ 53 w 83"/>
                <a:gd name="T43" fmla="*/ 18 h 51"/>
                <a:gd name="T44" fmla="*/ 68 w 83"/>
                <a:gd name="T45" fmla="*/ 28 h 51"/>
                <a:gd name="T46" fmla="*/ 82 w 83"/>
                <a:gd name="T47" fmla="*/ 40 h 51"/>
                <a:gd name="T48" fmla="*/ 82 w 83"/>
                <a:gd name="T49" fmla="*/ 40 h 51"/>
                <a:gd name="T50" fmla="*/ 83 w 83"/>
                <a:gd name="T51" fmla="*/ 44 h 51"/>
                <a:gd name="T52" fmla="*/ 82 w 83"/>
                <a:gd name="T53" fmla="*/ 47 h 51"/>
                <a:gd name="T54" fmla="*/ 80 w 83"/>
                <a:gd name="T55" fmla="*/ 50 h 51"/>
                <a:gd name="T56" fmla="*/ 80 w 83"/>
                <a:gd name="T57" fmla="*/ 50 h 51"/>
                <a:gd name="T58" fmla="*/ 77 w 83"/>
                <a:gd name="T59" fmla="*/ 51 h 51"/>
                <a:gd name="T60" fmla="*/ 74 w 83"/>
                <a:gd name="T61" fmla="*/ 51 h 51"/>
                <a:gd name="T62" fmla="*/ 70 w 83"/>
                <a:gd name="T63" fmla="*/ 49 h 51"/>
                <a:gd name="T64" fmla="*/ 70 w 83"/>
                <a:gd name="T65" fmla="*/ 49 h 5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3"/>
                <a:gd name="T100" fmla="*/ 0 h 51"/>
                <a:gd name="T101" fmla="*/ 83 w 83"/>
                <a:gd name="T102" fmla="*/ 51 h 5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3" h="51">
                  <a:moveTo>
                    <a:pt x="70" y="49"/>
                  </a:moveTo>
                  <a:lnTo>
                    <a:pt x="57" y="38"/>
                  </a:lnTo>
                  <a:lnTo>
                    <a:pt x="44" y="28"/>
                  </a:lnTo>
                  <a:lnTo>
                    <a:pt x="30" y="19"/>
                  </a:lnTo>
                  <a:lnTo>
                    <a:pt x="22" y="15"/>
                  </a:lnTo>
                  <a:lnTo>
                    <a:pt x="14" y="14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1"/>
                  </a:lnTo>
                  <a:lnTo>
                    <a:pt x="8" y="0"/>
                  </a:lnTo>
                  <a:lnTo>
                    <a:pt x="18" y="1"/>
                  </a:lnTo>
                  <a:lnTo>
                    <a:pt x="28" y="3"/>
                  </a:lnTo>
                  <a:lnTo>
                    <a:pt x="38" y="8"/>
                  </a:lnTo>
                  <a:lnTo>
                    <a:pt x="53" y="18"/>
                  </a:lnTo>
                  <a:lnTo>
                    <a:pt x="68" y="28"/>
                  </a:lnTo>
                  <a:lnTo>
                    <a:pt x="82" y="40"/>
                  </a:lnTo>
                  <a:lnTo>
                    <a:pt x="83" y="44"/>
                  </a:lnTo>
                  <a:lnTo>
                    <a:pt x="82" y="47"/>
                  </a:lnTo>
                  <a:lnTo>
                    <a:pt x="80" y="50"/>
                  </a:lnTo>
                  <a:lnTo>
                    <a:pt x="77" y="51"/>
                  </a:lnTo>
                  <a:lnTo>
                    <a:pt x="74" y="51"/>
                  </a:lnTo>
                  <a:lnTo>
                    <a:pt x="70" y="4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90" name="Freeform 498"/>
            <p:cNvSpPr>
              <a:spLocks/>
            </p:cNvSpPr>
            <p:nvPr/>
          </p:nvSpPr>
          <p:spPr bwMode="auto">
            <a:xfrm>
              <a:off x="1867" y="1618"/>
              <a:ext cx="47" cy="47"/>
            </a:xfrm>
            <a:custGeom>
              <a:avLst/>
              <a:gdLst>
                <a:gd name="T0" fmla="*/ 0 w 47"/>
                <a:gd name="T1" fmla="*/ 19 h 47"/>
                <a:gd name="T2" fmla="*/ 6 w 47"/>
                <a:gd name="T3" fmla="*/ 7 h 47"/>
                <a:gd name="T4" fmla="*/ 16 w 47"/>
                <a:gd name="T5" fmla="*/ 1 h 47"/>
                <a:gd name="T6" fmla="*/ 29 w 47"/>
                <a:gd name="T7" fmla="*/ 0 h 47"/>
                <a:gd name="T8" fmla="*/ 29 w 47"/>
                <a:gd name="T9" fmla="*/ 0 h 47"/>
                <a:gd name="T10" fmla="*/ 40 w 47"/>
                <a:gd name="T11" fmla="*/ 6 h 47"/>
                <a:gd name="T12" fmla="*/ 47 w 47"/>
                <a:gd name="T13" fmla="*/ 16 h 47"/>
                <a:gd name="T14" fmla="*/ 47 w 47"/>
                <a:gd name="T15" fmla="*/ 29 h 47"/>
                <a:gd name="T16" fmla="*/ 47 w 47"/>
                <a:gd name="T17" fmla="*/ 29 h 47"/>
                <a:gd name="T18" fmla="*/ 41 w 47"/>
                <a:gd name="T19" fmla="*/ 40 h 47"/>
                <a:gd name="T20" fmla="*/ 31 w 47"/>
                <a:gd name="T21" fmla="*/ 47 h 47"/>
                <a:gd name="T22" fmla="*/ 18 w 47"/>
                <a:gd name="T23" fmla="*/ 47 h 47"/>
                <a:gd name="T24" fmla="*/ 18 w 47"/>
                <a:gd name="T25" fmla="*/ 47 h 47"/>
                <a:gd name="T26" fmla="*/ 7 w 47"/>
                <a:gd name="T27" fmla="*/ 42 h 47"/>
                <a:gd name="T28" fmla="*/ 0 w 47"/>
                <a:gd name="T29" fmla="*/ 31 h 47"/>
                <a:gd name="T30" fmla="*/ 0 w 47"/>
                <a:gd name="T31" fmla="*/ 19 h 47"/>
                <a:gd name="T32" fmla="*/ 0 w 47"/>
                <a:gd name="T33" fmla="*/ 19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0" y="19"/>
                  </a:moveTo>
                  <a:lnTo>
                    <a:pt x="6" y="7"/>
                  </a:lnTo>
                  <a:lnTo>
                    <a:pt x="16" y="1"/>
                  </a:lnTo>
                  <a:lnTo>
                    <a:pt x="29" y="0"/>
                  </a:lnTo>
                  <a:lnTo>
                    <a:pt x="40" y="6"/>
                  </a:lnTo>
                  <a:lnTo>
                    <a:pt x="47" y="16"/>
                  </a:lnTo>
                  <a:lnTo>
                    <a:pt x="47" y="29"/>
                  </a:lnTo>
                  <a:lnTo>
                    <a:pt x="41" y="40"/>
                  </a:lnTo>
                  <a:lnTo>
                    <a:pt x="31" y="47"/>
                  </a:lnTo>
                  <a:lnTo>
                    <a:pt x="18" y="47"/>
                  </a:lnTo>
                  <a:lnTo>
                    <a:pt x="7" y="42"/>
                  </a:lnTo>
                  <a:lnTo>
                    <a:pt x="0" y="31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91" name="Freeform 499"/>
            <p:cNvSpPr>
              <a:spLocks/>
            </p:cNvSpPr>
            <p:nvPr/>
          </p:nvSpPr>
          <p:spPr bwMode="auto">
            <a:xfrm>
              <a:off x="1909" y="1598"/>
              <a:ext cx="47" cy="47"/>
            </a:xfrm>
            <a:custGeom>
              <a:avLst/>
              <a:gdLst>
                <a:gd name="T0" fmla="*/ 7 w 47"/>
                <a:gd name="T1" fmla="*/ 7 h 47"/>
                <a:gd name="T2" fmla="*/ 18 w 47"/>
                <a:gd name="T3" fmla="*/ 0 h 47"/>
                <a:gd name="T4" fmla="*/ 30 w 47"/>
                <a:gd name="T5" fmla="*/ 0 h 47"/>
                <a:gd name="T6" fmla="*/ 41 w 47"/>
                <a:gd name="T7" fmla="*/ 7 h 47"/>
                <a:gd name="T8" fmla="*/ 41 w 47"/>
                <a:gd name="T9" fmla="*/ 7 h 47"/>
                <a:gd name="T10" fmla="*/ 47 w 47"/>
                <a:gd name="T11" fmla="*/ 18 h 47"/>
                <a:gd name="T12" fmla="*/ 47 w 47"/>
                <a:gd name="T13" fmla="*/ 30 h 47"/>
                <a:gd name="T14" fmla="*/ 41 w 47"/>
                <a:gd name="T15" fmla="*/ 41 h 47"/>
                <a:gd name="T16" fmla="*/ 41 w 47"/>
                <a:gd name="T17" fmla="*/ 41 h 47"/>
                <a:gd name="T18" fmla="*/ 30 w 47"/>
                <a:gd name="T19" fmla="*/ 47 h 47"/>
                <a:gd name="T20" fmla="*/ 18 w 47"/>
                <a:gd name="T21" fmla="*/ 47 h 47"/>
                <a:gd name="T22" fmla="*/ 7 w 47"/>
                <a:gd name="T23" fmla="*/ 41 h 47"/>
                <a:gd name="T24" fmla="*/ 7 w 47"/>
                <a:gd name="T25" fmla="*/ 41 h 47"/>
                <a:gd name="T26" fmla="*/ 0 w 47"/>
                <a:gd name="T27" fmla="*/ 30 h 47"/>
                <a:gd name="T28" fmla="*/ 0 w 47"/>
                <a:gd name="T29" fmla="*/ 17 h 47"/>
                <a:gd name="T30" fmla="*/ 7 w 47"/>
                <a:gd name="T31" fmla="*/ 7 h 47"/>
                <a:gd name="T32" fmla="*/ 7 w 47"/>
                <a:gd name="T33" fmla="*/ 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7" y="7"/>
                  </a:moveTo>
                  <a:lnTo>
                    <a:pt x="18" y="0"/>
                  </a:lnTo>
                  <a:lnTo>
                    <a:pt x="30" y="0"/>
                  </a:lnTo>
                  <a:lnTo>
                    <a:pt x="41" y="7"/>
                  </a:lnTo>
                  <a:lnTo>
                    <a:pt x="47" y="18"/>
                  </a:lnTo>
                  <a:lnTo>
                    <a:pt x="47" y="30"/>
                  </a:lnTo>
                  <a:lnTo>
                    <a:pt x="41" y="41"/>
                  </a:lnTo>
                  <a:lnTo>
                    <a:pt x="30" y="47"/>
                  </a:lnTo>
                  <a:lnTo>
                    <a:pt x="18" y="47"/>
                  </a:lnTo>
                  <a:lnTo>
                    <a:pt x="7" y="41"/>
                  </a:lnTo>
                  <a:lnTo>
                    <a:pt x="0" y="30"/>
                  </a:lnTo>
                  <a:lnTo>
                    <a:pt x="0" y="17"/>
                  </a:lnTo>
                  <a:lnTo>
                    <a:pt x="7" y="7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92" name="Freeform 500"/>
            <p:cNvSpPr>
              <a:spLocks/>
            </p:cNvSpPr>
            <p:nvPr/>
          </p:nvSpPr>
          <p:spPr bwMode="auto">
            <a:xfrm>
              <a:off x="1758" y="1953"/>
              <a:ext cx="90" cy="93"/>
            </a:xfrm>
            <a:custGeom>
              <a:avLst/>
              <a:gdLst>
                <a:gd name="T0" fmla="*/ 51 w 90"/>
                <a:gd name="T1" fmla="*/ 27 h 93"/>
                <a:gd name="T2" fmla="*/ 58 w 90"/>
                <a:gd name="T3" fmla="*/ 37 h 93"/>
                <a:gd name="T4" fmla="*/ 69 w 90"/>
                <a:gd name="T5" fmla="*/ 48 h 93"/>
                <a:gd name="T6" fmla="*/ 90 w 90"/>
                <a:gd name="T7" fmla="*/ 83 h 93"/>
                <a:gd name="T8" fmla="*/ 90 w 90"/>
                <a:gd name="T9" fmla="*/ 86 h 93"/>
                <a:gd name="T10" fmla="*/ 88 w 90"/>
                <a:gd name="T11" fmla="*/ 91 h 93"/>
                <a:gd name="T12" fmla="*/ 86 w 90"/>
                <a:gd name="T13" fmla="*/ 93 h 93"/>
                <a:gd name="T14" fmla="*/ 80 w 90"/>
                <a:gd name="T15" fmla="*/ 93 h 93"/>
                <a:gd name="T16" fmla="*/ 63 w 90"/>
                <a:gd name="T17" fmla="*/ 84 h 93"/>
                <a:gd name="T18" fmla="*/ 29 w 90"/>
                <a:gd name="T19" fmla="*/ 57 h 93"/>
                <a:gd name="T20" fmla="*/ 23 w 90"/>
                <a:gd name="T21" fmla="*/ 50 h 93"/>
                <a:gd name="T22" fmla="*/ 10 w 90"/>
                <a:gd name="T23" fmla="*/ 39 h 93"/>
                <a:gd name="T24" fmla="*/ 6 w 90"/>
                <a:gd name="T25" fmla="*/ 37 h 93"/>
                <a:gd name="T26" fmla="*/ 1 w 90"/>
                <a:gd name="T27" fmla="*/ 33 h 93"/>
                <a:gd name="T28" fmla="*/ 0 w 90"/>
                <a:gd name="T29" fmla="*/ 29 h 93"/>
                <a:gd name="T30" fmla="*/ 1 w 90"/>
                <a:gd name="T31" fmla="*/ 23 h 93"/>
                <a:gd name="T32" fmla="*/ 5 w 90"/>
                <a:gd name="T33" fmla="*/ 21 h 93"/>
                <a:gd name="T34" fmla="*/ 12 w 90"/>
                <a:gd name="T35" fmla="*/ 23 h 93"/>
                <a:gd name="T36" fmla="*/ 13 w 90"/>
                <a:gd name="T37" fmla="*/ 24 h 93"/>
                <a:gd name="T38" fmla="*/ 17 w 90"/>
                <a:gd name="T39" fmla="*/ 28 h 93"/>
                <a:gd name="T40" fmla="*/ 25 w 90"/>
                <a:gd name="T41" fmla="*/ 33 h 93"/>
                <a:gd name="T42" fmla="*/ 40 w 90"/>
                <a:gd name="T43" fmla="*/ 50 h 93"/>
                <a:gd name="T44" fmla="*/ 47 w 90"/>
                <a:gd name="T45" fmla="*/ 56 h 93"/>
                <a:gd name="T46" fmla="*/ 67 w 90"/>
                <a:gd name="T47" fmla="*/ 70 h 93"/>
                <a:gd name="T48" fmla="*/ 61 w 90"/>
                <a:gd name="T49" fmla="*/ 61 h 93"/>
                <a:gd name="T50" fmla="*/ 50 w 90"/>
                <a:gd name="T51" fmla="*/ 48 h 93"/>
                <a:gd name="T52" fmla="*/ 43 w 90"/>
                <a:gd name="T53" fmla="*/ 41 h 93"/>
                <a:gd name="T54" fmla="*/ 35 w 90"/>
                <a:gd name="T55" fmla="*/ 26 h 93"/>
                <a:gd name="T56" fmla="*/ 32 w 90"/>
                <a:gd name="T57" fmla="*/ 21 h 93"/>
                <a:gd name="T58" fmla="*/ 26 w 90"/>
                <a:gd name="T59" fmla="*/ 12 h 93"/>
                <a:gd name="T60" fmla="*/ 25 w 90"/>
                <a:gd name="T61" fmla="*/ 8 h 93"/>
                <a:gd name="T62" fmla="*/ 27 w 90"/>
                <a:gd name="T63" fmla="*/ 1 h 93"/>
                <a:gd name="T64" fmla="*/ 30 w 90"/>
                <a:gd name="T65" fmla="*/ 0 h 93"/>
                <a:gd name="T66" fmla="*/ 36 w 90"/>
                <a:gd name="T67" fmla="*/ 2 h 93"/>
                <a:gd name="T68" fmla="*/ 41 w 90"/>
                <a:gd name="T69" fmla="*/ 8 h 93"/>
                <a:gd name="T70" fmla="*/ 48 w 90"/>
                <a:gd name="T71" fmla="*/ 21 h 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"/>
                <a:gd name="T109" fmla="*/ 0 h 93"/>
                <a:gd name="T110" fmla="*/ 90 w 90"/>
                <a:gd name="T111" fmla="*/ 93 h 9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" h="93">
                  <a:moveTo>
                    <a:pt x="48" y="21"/>
                  </a:moveTo>
                  <a:lnTo>
                    <a:pt x="51" y="27"/>
                  </a:lnTo>
                  <a:lnTo>
                    <a:pt x="54" y="33"/>
                  </a:lnTo>
                  <a:lnTo>
                    <a:pt x="58" y="37"/>
                  </a:lnTo>
                  <a:lnTo>
                    <a:pt x="69" y="48"/>
                  </a:lnTo>
                  <a:lnTo>
                    <a:pt x="79" y="63"/>
                  </a:lnTo>
                  <a:lnTo>
                    <a:pt x="90" y="83"/>
                  </a:lnTo>
                  <a:lnTo>
                    <a:pt x="90" y="86"/>
                  </a:lnTo>
                  <a:lnTo>
                    <a:pt x="90" y="89"/>
                  </a:lnTo>
                  <a:lnTo>
                    <a:pt x="88" y="91"/>
                  </a:lnTo>
                  <a:lnTo>
                    <a:pt x="86" y="93"/>
                  </a:lnTo>
                  <a:lnTo>
                    <a:pt x="83" y="93"/>
                  </a:lnTo>
                  <a:lnTo>
                    <a:pt x="80" y="93"/>
                  </a:lnTo>
                  <a:lnTo>
                    <a:pt x="63" y="84"/>
                  </a:lnTo>
                  <a:lnTo>
                    <a:pt x="44" y="72"/>
                  </a:lnTo>
                  <a:lnTo>
                    <a:pt x="29" y="57"/>
                  </a:lnTo>
                  <a:lnTo>
                    <a:pt x="23" y="50"/>
                  </a:lnTo>
                  <a:lnTo>
                    <a:pt x="16" y="43"/>
                  </a:lnTo>
                  <a:lnTo>
                    <a:pt x="10" y="39"/>
                  </a:lnTo>
                  <a:lnTo>
                    <a:pt x="6" y="37"/>
                  </a:lnTo>
                  <a:lnTo>
                    <a:pt x="3" y="35"/>
                  </a:lnTo>
                  <a:lnTo>
                    <a:pt x="1" y="33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5" y="21"/>
                  </a:lnTo>
                  <a:lnTo>
                    <a:pt x="9" y="21"/>
                  </a:lnTo>
                  <a:lnTo>
                    <a:pt x="12" y="23"/>
                  </a:lnTo>
                  <a:lnTo>
                    <a:pt x="13" y="24"/>
                  </a:lnTo>
                  <a:lnTo>
                    <a:pt x="15" y="26"/>
                  </a:lnTo>
                  <a:lnTo>
                    <a:pt x="17" y="28"/>
                  </a:lnTo>
                  <a:lnTo>
                    <a:pt x="25" y="33"/>
                  </a:lnTo>
                  <a:lnTo>
                    <a:pt x="33" y="40"/>
                  </a:lnTo>
                  <a:lnTo>
                    <a:pt x="40" y="50"/>
                  </a:lnTo>
                  <a:lnTo>
                    <a:pt x="47" y="56"/>
                  </a:lnTo>
                  <a:lnTo>
                    <a:pt x="56" y="63"/>
                  </a:lnTo>
                  <a:lnTo>
                    <a:pt x="67" y="70"/>
                  </a:lnTo>
                  <a:lnTo>
                    <a:pt x="61" y="61"/>
                  </a:lnTo>
                  <a:lnTo>
                    <a:pt x="55" y="54"/>
                  </a:lnTo>
                  <a:lnTo>
                    <a:pt x="50" y="48"/>
                  </a:lnTo>
                  <a:lnTo>
                    <a:pt x="43" y="41"/>
                  </a:lnTo>
                  <a:lnTo>
                    <a:pt x="39" y="34"/>
                  </a:lnTo>
                  <a:lnTo>
                    <a:pt x="35" y="26"/>
                  </a:lnTo>
                  <a:lnTo>
                    <a:pt x="32" y="21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5" y="8"/>
                  </a:lnTo>
                  <a:lnTo>
                    <a:pt x="25" y="4"/>
                  </a:lnTo>
                  <a:lnTo>
                    <a:pt x="27" y="1"/>
                  </a:lnTo>
                  <a:lnTo>
                    <a:pt x="30" y="0"/>
                  </a:lnTo>
                  <a:lnTo>
                    <a:pt x="33" y="0"/>
                  </a:lnTo>
                  <a:lnTo>
                    <a:pt x="36" y="2"/>
                  </a:lnTo>
                  <a:lnTo>
                    <a:pt x="41" y="8"/>
                  </a:lnTo>
                  <a:lnTo>
                    <a:pt x="45" y="14"/>
                  </a:lnTo>
                  <a:lnTo>
                    <a:pt x="48" y="2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93" name="Freeform 501"/>
            <p:cNvSpPr>
              <a:spLocks/>
            </p:cNvSpPr>
            <p:nvPr/>
          </p:nvSpPr>
          <p:spPr bwMode="auto">
            <a:xfrm>
              <a:off x="1812" y="2014"/>
              <a:ext cx="47" cy="47"/>
            </a:xfrm>
            <a:custGeom>
              <a:avLst/>
              <a:gdLst>
                <a:gd name="T0" fmla="*/ 7 w 47"/>
                <a:gd name="T1" fmla="*/ 6 h 47"/>
                <a:gd name="T2" fmla="*/ 18 w 47"/>
                <a:gd name="T3" fmla="*/ 0 h 47"/>
                <a:gd name="T4" fmla="*/ 31 w 47"/>
                <a:gd name="T5" fmla="*/ 1 h 47"/>
                <a:gd name="T6" fmla="*/ 41 w 47"/>
                <a:gd name="T7" fmla="*/ 8 h 47"/>
                <a:gd name="T8" fmla="*/ 41 w 47"/>
                <a:gd name="T9" fmla="*/ 8 h 47"/>
                <a:gd name="T10" fmla="*/ 47 w 47"/>
                <a:gd name="T11" fmla="*/ 19 h 47"/>
                <a:gd name="T12" fmla="*/ 46 w 47"/>
                <a:gd name="T13" fmla="*/ 32 h 47"/>
                <a:gd name="T14" fmla="*/ 39 w 47"/>
                <a:gd name="T15" fmla="*/ 42 h 47"/>
                <a:gd name="T16" fmla="*/ 39 w 47"/>
                <a:gd name="T17" fmla="*/ 42 h 47"/>
                <a:gd name="T18" fmla="*/ 28 w 47"/>
                <a:gd name="T19" fmla="*/ 47 h 47"/>
                <a:gd name="T20" fmla="*/ 16 w 47"/>
                <a:gd name="T21" fmla="*/ 47 h 47"/>
                <a:gd name="T22" fmla="*/ 5 w 47"/>
                <a:gd name="T23" fmla="*/ 40 h 47"/>
                <a:gd name="T24" fmla="*/ 5 w 47"/>
                <a:gd name="T25" fmla="*/ 40 h 47"/>
                <a:gd name="T26" fmla="*/ 0 w 47"/>
                <a:gd name="T27" fmla="*/ 29 h 47"/>
                <a:gd name="T28" fmla="*/ 0 w 47"/>
                <a:gd name="T29" fmla="*/ 16 h 47"/>
                <a:gd name="T30" fmla="*/ 7 w 47"/>
                <a:gd name="T31" fmla="*/ 6 h 47"/>
                <a:gd name="T32" fmla="*/ 7 w 47"/>
                <a:gd name="T33" fmla="*/ 6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7" y="6"/>
                  </a:moveTo>
                  <a:lnTo>
                    <a:pt x="18" y="0"/>
                  </a:lnTo>
                  <a:lnTo>
                    <a:pt x="31" y="1"/>
                  </a:lnTo>
                  <a:lnTo>
                    <a:pt x="41" y="8"/>
                  </a:lnTo>
                  <a:lnTo>
                    <a:pt x="47" y="19"/>
                  </a:lnTo>
                  <a:lnTo>
                    <a:pt x="46" y="32"/>
                  </a:lnTo>
                  <a:lnTo>
                    <a:pt x="39" y="42"/>
                  </a:lnTo>
                  <a:lnTo>
                    <a:pt x="28" y="47"/>
                  </a:lnTo>
                  <a:lnTo>
                    <a:pt x="16" y="47"/>
                  </a:lnTo>
                  <a:lnTo>
                    <a:pt x="5" y="40"/>
                  </a:lnTo>
                  <a:lnTo>
                    <a:pt x="0" y="29"/>
                  </a:lnTo>
                  <a:lnTo>
                    <a:pt x="0" y="16"/>
                  </a:lnTo>
                  <a:lnTo>
                    <a:pt x="7" y="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94" name="Freeform 502"/>
            <p:cNvSpPr>
              <a:spLocks/>
            </p:cNvSpPr>
            <p:nvPr/>
          </p:nvSpPr>
          <p:spPr bwMode="auto">
            <a:xfrm>
              <a:off x="1780" y="1956"/>
              <a:ext cx="82" cy="51"/>
            </a:xfrm>
            <a:custGeom>
              <a:avLst/>
              <a:gdLst>
                <a:gd name="T0" fmla="*/ 10 w 82"/>
                <a:gd name="T1" fmla="*/ 0 h 51"/>
                <a:gd name="T2" fmla="*/ 21 w 82"/>
                <a:gd name="T3" fmla="*/ 7 h 51"/>
                <a:gd name="T4" fmla="*/ 32 w 82"/>
                <a:gd name="T5" fmla="*/ 12 h 51"/>
                <a:gd name="T6" fmla="*/ 44 w 82"/>
                <a:gd name="T7" fmla="*/ 17 h 51"/>
                <a:gd name="T8" fmla="*/ 44 w 82"/>
                <a:gd name="T9" fmla="*/ 17 h 51"/>
                <a:gd name="T10" fmla="*/ 56 w 82"/>
                <a:gd name="T11" fmla="*/ 23 h 51"/>
                <a:gd name="T12" fmla="*/ 68 w 82"/>
                <a:gd name="T13" fmla="*/ 30 h 51"/>
                <a:gd name="T14" fmla="*/ 79 w 82"/>
                <a:gd name="T15" fmla="*/ 38 h 51"/>
                <a:gd name="T16" fmla="*/ 79 w 82"/>
                <a:gd name="T17" fmla="*/ 38 h 51"/>
                <a:gd name="T18" fmla="*/ 81 w 82"/>
                <a:gd name="T19" fmla="*/ 40 h 51"/>
                <a:gd name="T20" fmla="*/ 82 w 82"/>
                <a:gd name="T21" fmla="*/ 44 h 51"/>
                <a:gd name="T22" fmla="*/ 81 w 82"/>
                <a:gd name="T23" fmla="*/ 48 h 51"/>
                <a:gd name="T24" fmla="*/ 81 w 82"/>
                <a:gd name="T25" fmla="*/ 48 h 51"/>
                <a:gd name="T26" fmla="*/ 78 w 82"/>
                <a:gd name="T27" fmla="*/ 50 h 51"/>
                <a:gd name="T28" fmla="*/ 74 w 82"/>
                <a:gd name="T29" fmla="*/ 51 h 51"/>
                <a:gd name="T30" fmla="*/ 71 w 82"/>
                <a:gd name="T31" fmla="*/ 49 h 51"/>
                <a:gd name="T32" fmla="*/ 71 w 82"/>
                <a:gd name="T33" fmla="*/ 49 h 51"/>
                <a:gd name="T34" fmla="*/ 55 w 82"/>
                <a:gd name="T35" fmla="*/ 38 h 51"/>
                <a:gd name="T36" fmla="*/ 38 w 82"/>
                <a:gd name="T37" fmla="*/ 29 h 51"/>
                <a:gd name="T38" fmla="*/ 19 w 82"/>
                <a:gd name="T39" fmla="*/ 22 h 51"/>
                <a:gd name="T40" fmla="*/ 19 w 82"/>
                <a:gd name="T41" fmla="*/ 22 h 51"/>
                <a:gd name="T42" fmla="*/ 14 w 82"/>
                <a:gd name="T43" fmla="*/ 20 h 51"/>
                <a:gd name="T44" fmla="*/ 9 w 82"/>
                <a:gd name="T45" fmla="*/ 16 h 51"/>
                <a:gd name="T46" fmla="*/ 4 w 82"/>
                <a:gd name="T47" fmla="*/ 13 h 51"/>
                <a:gd name="T48" fmla="*/ 4 w 82"/>
                <a:gd name="T49" fmla="*/ 13 h 51"/>
                <a:gd name="T50" fmla="*/ 1 w 82"/>
                <a:gd name="T51" fmla="*/ 10 h 51"/>
                <a:gd name="T52" fmla="*/ 0 w 82"/>
                <a:gd name="T53" fmla="*/ 7 h 51"/>
                <a:gd name="T54" fmla="*/ 1 w 82"/>
                <a:gd name="T55" fmla="*/ 4 h 51"/>
                <a:gd name="T56" fmla="*/ 1 w 82"/>
                <a:gd name="T57" fmla="*/ 4 h 51"/>
                <a:gd name="T58" fmla="*/ 3 w 82"/>
                <a:gd name="T59" fmla="*/ 1 h 51"/>
                <a:gd name="T60" fmla="*/ 7 w 82"/>
                <a:gd name="T61" fmla="*/ 0 h 51"/>
                <a:gd name="T62" fmla="*/ 10 w 82"/>
                <a:gd name="T63" fmla="*/ 0 h 51"/>
                <a:gd name="T64" fmla="*/ 10 w 82"/>
                <a:gd name="T65" fmla="*/ 0 h 5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2"/>
                <a:gd name="T100" fmla="*/ 0 h 51"/>
                <a:gd name="T101" fmla="*/ 82 w 82"/>
                <a:gd name="T102" fmla="*/ 51 h 5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2" h="51">
                  <a:moveTo>
                    <a:pt x="10" y="0"/>
                  </a:moveTo>
                  <a:lnTo>
                    <a:pt x="21" y="7"/>
                  </a:lnTo>
                  <a:lnTo>
                    <a:pt x="32" y="12"/>
                  </a:lnTo>
                  <a:lnTo>
                    <a:pt x="44" y="17"/>
                  </a:lnTo>
                  <a:lnTo>
                    <a:pt x="56" y="23"/>
                  </a:lnTo>
                  <a:lnTo>
                    <a:pt x="68" y="30"/>
                  </a:lnTo>
                  <a:lnTo>
                    <a:pt x="79" y="38"/>
                  </a:lnTo>
                  <a:lnTo>
                    <a:pt x="81" y="40"/>
                  </a:lnTo>
                  <a:lnTo>
                    <a:pt x="82" y="44"/>
                  </a:lnTo>
                  <a:lnTo>
                    <a:pt x="81" y="48"/>
                  </a:lnTo>
                  <a:lnTo>
                    <a:pt x="78" y="50"/>
                  </a:lnTo>
                  <a:lnTo>
                    <a:pt x="74" y="51"/>
                  </a:lnTo>
                  <a:lnTo>
                    <a:pt x="71" y="49"/>
                  </a:lnTo>
                  <a:lnTo>
                    <a:pt x="55" y="38"/>
                  </a:lnTo>
                  <a:lnTo>
                    <a:pt x="38" y="29"/>
                  </a:lnTo>
                  <a:lnTo>
                    <a:pt x="19" y="22"/>
                  </a:lnTo>
                  <a:lnTo>
                    <a:pt x="14" y="20"/>
                  </a:lnTo>
                  <a:lnTo>
                    <a:pt x="9" y="16"/>
                  </a:lnTo>
                  <a:lnTo>
                    <a:pt x="4" y="13"/>
                  </a:lnTo>
                  <a:lnTo>
                    <a:pt x="1" y="10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1"/>
                  </a:lnTo>
                  <a:lnTo>
                    <a:pt x="7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95" name="Freeform 503"/>
            <p:cNvSpPr>
              <a:spLocks/>
            </p:cNvSpPr>
            <p:nvPr/>
          </p:nvSpPr>
          <p:spPr bwMode="auto">
            <a:xfrm>
              <a:off x="1793" y="1935"/>
              <a:ext cx="77" cy="61"/>
            </a:xfrm>
            <a:custGeom>
              <a:avLst/>
              <a:gdLst>
                <a:gd name="T0" fmla="*/ 68 w 77"/>
                <a:gd name="T1" fmla="*/ 60 h 61"/>
                <a:gd name="T2" fmla="*/ 59 w 77"/>
                <a:gd name="T3" fmla="*/ 56 h 61"/>
                <a:gd name="T4" fmla="*/ 51 w 77"/>
                <a:gd name="T5" fmla="*/ 50 h 61"/>
                <a:gd name="T6" fmla="*/ 46 w 77"/>
                <a:gd name="T7" fmla="*/ 41 h 61"/>
                <a:gd name="T8" fmla="*/ 46 w 77"/>
                <a:gd name="T9" fmla="*/ 41 h 61"/>
                <a:gd name="T10" fmla="*/ 34 w 77"/>
                <a:gd name="T11" fmla="*/ 30 h 61"/>
                <a:gd name="T12" fmla="*/ 20 w 77"/>
                <a:gd name="T13" fmla="*/ 21 h 61"/>
                <a:gd name="T14" fmla="*/ 5 w 77"/>
                <a:gd name="T15" fmla="*/ 13 h 61"/>
                <a:gd name="T16" fmla="*/ 5 w 77"/>
                <a:gd name="T17" fmla="*/ 13 h 61"/>
                <a:gd name="T18" fmla="*/ 2 w 77"/>
                <a:gd name="T19" fmla="*/ 11 h 61"/>
                <a:gd name="T20" fmla="*/ 0 w 77"/>
                <a:gd name="T21" fmla="*/ 8 h 61"/>
                <a:gd name="T22" fmla="*/ 0 w 77"/>
                <a:gd name="T23" fmla="*/ 4 h 61"/>
                <a:gd name="T24" fmla="*/ 0 w 77"/>
                <a:gd name="T25" fmla="*/ 4 h 61"/>
                <a:gd name="T26" fmla="*/ 2 w 77"/>
                <a:gd name="T27" fmla="*/ 1 h 61"/>
                <a:gd name="T28" fmla="*/ 5 w 77"/>
                <a:gd name="T29" fmla="*/ 0 h 61"/>
                <a:gd name="T30" fmla="*/ 9 w 77"/>
                <a:gd name="T31" fmla="*/ 0 h 61"/>
                <a:gd name="T32" fmla="*/ 9 w 77"/>
                <a:gd name="T33" fmla="*/ 0 h 61"/>
                <a:gd name="T34" fmla="*/ 20 w 77"/>
                <a:gd name="T35" fmla="*/ 5 h 61"/>
                <a:gd name="T36" fmla="*/ 29 w 77"/>
                <a:gd name="T37" fmla="*/ 11 h 61"/>
                <a:gd name="T38" fmla="*/ 39 w 77"/>
                <a:gd name="T39" fmla="*/ 17 h 61"/>
                <a:gd name="T40" fmla="*/ 39 w 77"/>
                <a:gd name="T41" fmla="*/ 17 h 61"/>
                <a:gd name="T42" fmla="*/ 49 w 77"/>
                <a:gd name="T43" fmla="*/ 23 h 61"/>
                <a:gd name="T44" fmla="*/ 56 w 77"/>
                <a:gd name="T45" fmla="*/ 32 h 61"/>
                <a:gd name="T46" fmla="*/ 61 w 77"/>
                <a:gd name="T47" fmla="*/ 41 h 61"/>
                <a:gd name="T48" fmla="*/ 61 w 77"/>
                <a:gd name="T49" fmla="*/ 41 h 61"/>
                <a:gd name="T50" fmla="*/ 65 w 77"/>
                <a:gd name="T51" fmla="*/ 44 h 61"/>
                <a:gd name="T52" fmla="*/ 69 w 77"/>
                <a:gd name="T53" fmla="*/ 46 h 61"/>
                <a:gd name="T54" fmla="*/ 73 w 77"/>
                <a:gd name="T55" fmla="*/ 48 h 61"/>
                <a:gd name="T56" fmla="*/ 73 w 77"/>
                <a:gd name="T57" fmla="*/ 48 h 61"/>
                <a:gd name="T58" fmla="*/ 76 w 77"/>
                <a:gd name="T59" fmla="*/ 50 h 61"/>
                <a:gd name="T60" fmla="*/ 77 w 77"/>
                <a:gd name="T61" fmla="*/ 53 h 61"/>
                <a:gd name="T62" fmla="*/ 77 w 77"/>
                <a:gd name="T63" fmla="*/ 57 h 61"/>
                <a:gd name="T64" fmla="*/ 77 w 77"/>
                <a:gd name="T65" fmla="*/ 57 h 61"/>
                <a:gd name="T66" fmla="*/ 74 w 77"/>
                <a:gd name="T67" fmla="*/ 60 h 61"/>
                <a:gd name="T68" fmla="*/ 71 w 77"/>
                <a:gd name="T69" fmla="*/ 61 h 61"/>
                <a:gd name="T70" fmla="*/ 68 w 77"/>
                <a:gd name="T71" fmla="*/ 60 h 61"/>
                <a:gd name="T72" fmla="*/ 68 w 77"/>
                <a:gd name="T73" fmla="*/ 60 h 6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7"/>
                <a:gd name="T112" fmla="*/ 0 h 61"/>
                <a:gd name="T113" fmla="*/ 77 w 77"/>
                <a:gd name="T114" fmla="*/ 61 h 6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7" h="61">
                  <a:moveTo>
                    <a:pt x="68" y="60"/>
                  </a:moveTo>
                  <a:lnTo>
                    <a:pt x="59" y="56"/>
                  </a:lnTo>
                  <a:lnTo>
                    <a:pt x="51" y="50"/>
                  </a:lnTo>
                  <a:lnTo>
                    <a:pt x="46" y="41"/>
                  </a:lnTo>
                  <a:lnTo>
                    <a:pt x="34" y="30"/>
                  </a:lnTo>
                  <a:lnTo>
                    <a:pt x="20" y="21"/>
                  </a:lnTo>
                  <a:lnTo>
                    <a:pt x="5" y="13"/>
                  </a:lnTo>
                  <a:lnTo>
                    <a:pt x="2" y="11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1"/>
                  </a:lnTo>
                  <a:lnTo>
                    <a:pt x="5" y="0"/>
                  </a:lnTo>
                  <a:lnTo>
                    <a:pt x="9" y="0"/>
                  </a:lnTo>
                  <a:lnTo>
                    <a:pt x="20" y="5"/>
                  </a:lnTo>
                  <a:lnTo>
                    <a:pt x="29" y="11"/>
                  </a:lnTo>
                  <a:lnTo>
                    <a:pt x="39" y="17"/>
                  </a:lnTo>
                  <a:lnTo>
                    <a:pt x="49" y="23"/>
                  </a:lnTo>
                  <a:lnTo>
                    <a:pt x="56" y="32"/>
                  </a:lnTo>
                  <a:lnTo>
                    <a:pt x="61" y="41"/>
                  </a:lnTo>
                  <a:lnTo>
                    <a:pt x="65" y="44"/>
                  </a:lnTo>
                  <a:lnTo>
                    <a:pt x="69" y="46"/>
                  </a:lnTo>
                  <a:lnTo>
                    <a:pt x="73" y="48"/>
                  </a:lnTo>
                  <a:lnTo>
                    <a:pt x="76" y="50"/>
                  </a:lnTo>
                  <a:lnTo>
                    <a:pt x="77" y="53"/>
                  </a:lnTo>
                  <a:lnTo>
                    <a:pt x="77" y="57"/>
                  </a:lnTo>
                  <a:lnTo>
                    <a:pt x="74" y="60"/>
                  </a:lnTo>
                  <a:lnTo>
                    <a:pt x="71" y="61"/>
                  </a:lnTo>
                  <a:lnTo>
                    <a:pt x="68" y="6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96" name="Freeform 504"/>
            <p:cNvSpPr>
              <a:spLocks/>
            </p:cNvSpPr>
            <p:nvPr/>
          </p:nvSpPr>
          <p:spPr bwMode="auto">
            <a:xfrm>
              <a:off x="1843" y="1977"/>
              <a:ext cx="48" cy="49"/>
            </a:xfrm>
            <a:custGeom>
              <a:avLst/>
              <a:gdLst>
                <a:gd name="T0" fmla="*/ 3 w 48"/>
                <a:gd name="T1" fmla="*/ 11 h 49"/>
                <a:gd name="T2" fmla="*/ 13 w 48"/>
                <a:gd name="T3" fmla="*/ 3 h 49"/>
                <a:gd name="T4" fmla="*/ 25 w 48"/>
                <a:gd name="T5" fmla="*/ 0 h 49"/>
                <a:gd name="T6" fmla="*/ 37 w 48"/>
                <a:gd name="T7" fmla="*/ 4 h 49"/>
                <a:gd name="T8" fmla="*/ 37 w 48"/>
                <a:gd name="T9" fmla="*/ 4 h 49"/>
                <a:gd name="T10" fmla="*/ 45 w 48"/>
                <a:gd name="T11" fmla="*/ 14 h 49"/>
                <a:gd name="T12" fmla="*/ 48 w 48"/>
                <a:gd name="T13" fmla="*/ 26 h 49"/>
                <a:gd name="T14" fmla="*/ 44 w 48"/>
                <a:gd name="T15" fmla="*/ 38 h 49"/>
                <a:gd name="T16" fmla="*/ 44 w 48"/>
                <a:gd name="T17" fmla="*/ 38 h 49"/>
                <a:gd name="T18" fmla="*/ 35 w 48"/>
                <a:gd name="T19" fmla="*/ 46 h 49"/>
                <a:gd name="T20" fmla="*/ 22 w 48"/>
                <a:gd name="T21" fmla="*/ 49 h 49"/>
                <a:gd name="T22" fmla="*/ 10 w 48"/>
                <a:gd name="T23" fmla="*/ 45 h 49"/>
                <a:gd name="T24" fmla="*/ 10 w 48"/>
                <a:gd name="T25" fmla="*/ 45 h 49"/>
                <a:gd name="T26" fmla="*/ 2 w 48"/>
                <a:gd name="T27" fmla="*/ 35 h 49"/>
                <a:gd name="T28" fmla="*/ 0 w 48"/>
                <a:gd name="T29" fmla="*/ 24 h 49"/>
                <a:gd name="T30" fmla="*/ 3 w 48"/>
                <a:gd name="T31" fmla="*/ 11 h 49"/>
                <a:gd name="T32" fmla="*/ 3 w 48"/>
                <a:gd name="T33" fmla="*/ 11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3" y="11"/>
                  </a:moveTo>
                  <a:lnTo>
                    <a:pt x="13" y="3"/>
                  </a:lnTo>
                  <a:lnTo>
                    <a:pt x="25" y="0"/>
                  </a:lnTo>
                  <a:lnTo>
                    <a:pt x="37" y="4"/>
                  </a:lnTo>
                  <a:lnTo>
                    <a:pt x="45" y="14"/>
                  </a:lnTo>
                  <a:lnTo>
                    <a:pt x="48" y="26"/>
                  </a:lnTo>
                  <a:lnTo>
                    <a:pt x="44" y="38"/>
                  </a:lnTo>
                  <a:lnTo>
                    <a:pt x="35" y="46"/>
                  </a:lnTo>
                  <a:lnTo>
                    <a:pt x="22" y="49"/>
                  </a:lnTo>
                  <a:lnTo>
                    <a:pt x="10" y="45"/>
                  </a:lnTo>
                  <a:lnTo>
                    <a:pt x="2" y="35"/>
                  </a:lnTo>
                  <a:lnTo>
                    <a:pt x="0" y="24"/>
                  </a:lnTo>
                  <a:lnTo>
                    <a:pt x="3" y="11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97" name="Freeform 505"/>
            <p:cNvSpPr>
              <a:spLocks/>
            </p:cNvSpPr>
            <p:nvPr/>
          </p:nvSpPr>
          <p:spPr bwMode="auto">
            <a:xfrm>
              <a:off x="1804" y="1916"/>
              <a:ext cx="85" cy="49"/>
            </a:xfrm>
            <a:custGeom>
              <a:avLst/>
              <a:gdLst>
                <a:gd name="T0" fmla="*/ 74 w 85"/>
                <a:gd name="T1" fmla="*/ 47 h 49"/>
                <a:gd name="T2" fmla="*/ 68 w 85"/>
                <a:gd name="T3" fmla="*/ 42 h 49"/>
                <a:gd name="T4" fmla="*/ 61 w 85"/>
                <a:gd name="T5" fmla="*/ 38 h 49"/>
                <a:gd name="T6" fmla="*/ 54 w 85"/>
                <a:gd name="T7" fmla="*/ 35 h 49"/>
                <a:gd name="T8" fmla="*/ 54 w 85"/>
                <a:gd name="T9" fmla="*/ 35 h 49"/>
                <a:gd name="T10" fmla="*/ 36 w 85"/>
                <a:gd name="T11" fmla="*/ 29 h 49"/>
                <a:gd name="T12" fmla="*/ 19 w 85"/>
                <a:gd name="T13" fmla="*/ 22 h 49"/>
                <a:gd name="T14" fmla="*/ 3 w 85"/>
                <a:gd name="T15" fmla="*/ 13 h 49"/>
                <a:gd name="T16" fmla="*/ 3 w 85"/>
                <a:gd name="T17" fmla="*/ 13 h 49"/>
                <a:gd name="T18" fmla="*/ 1 w 85"/>
                <a:gd name="T19" fmla="*/ 10 h 49"/>
                <a:gd name="T20" fmla="*/ 0 w 85"/>
                <a:gd name="T21" fmla="*/ 6 h 49"/>
                <a:gd name="T22" fmla="*/ 2 w 85"/>
                <a:gd name="T23" fmla="*/ 3 h 49"/>
                <a:gd name="T24" fmla="*/ 2 w 85"/>
                <a:gd name="T25" fmla="*/ 3 h 49"/>
                <a:gd name="T26" fmla="*/ 5 w 85"/>
                <a:gd name="T27" fmla="*/ 0 h 49"/>
                <a:gd name="T28" fmla="*/ 8 w 85"/>
                <a:gd name="T29" fmla="*/ 0 h 49"/>
                <a:gd name="T30" fmla="*/ 11 w 85"/>
                <a:gd name="T31" fmla="*/ 1 h 49"/>
                <a:gd name="T32" fmla="*/ 11 w 85"/>
                <a:gd name="T33" fmla="*/ 1 h 49"/>
                <a:gd name="T34" fmla="*/ 27 w 85"/>
                <a:gd name="T35" fmla="*/ 10 h 49"/>
                <a:gd name="T36" fmla="*/ 44 w 85"/>
                <a:gd name="T37" fmla="*/ 17 h 49"/>
                <a:gd name="T38" fmla="*/ 61 w 85"/>
                <a:gd name="T39" fmla="*/ 23 h 49"/>
                <a:gd name="T40" fmla="*/ 61 w 85"/>
                <a:gd name="T41" fmla="*/ 23 h 49"/>
                <a:gd name="T42" fmla="*/ 69 w 85"/>
                <a:gd name="T43" fmla="*/ 27 h 49"/>
                <a:gd name="T44" fmla="*/ 76 w 85"/>
                <a:gd name="T45" fmla="*/ 31 h 49"/>
                <a:gd name="T46" fmla="*/ 82 w 85"/>
                <a:gd name="T47" fmla="*/ 36 h 49"/>
                <a:gd name="T48" fmla="*/ 82 w 85"/>
                <a:gd name="T49" fmla="*/ 36 h 49"/>
                <a:gd name="T50" fmla="*/ 85 w 85"/>
                <a:gd name="T51" fmla="*/ 39 h 49"/>
                <a:gd name="T52" fmla="*/ 85 w 85"/>
                <a:gd name="T53" fmla="*/ 42 h 49"/>
                <a:gd name="T54" fmla="*/ 84 w 85"/>
                <a:gd name="T55" fmla="*/ 46 h 49"/>
                <a:gd name="T56" fmla="*/ 84 w 85"/>
                <a:gd name="T57" fmla="*/ 46 h 49"/>
                <a:gd name="T58" fmla="*/ 81 w 85"/>
                <a:gd name="T59" fmla="*/ 48 h 49"/>
                <a:gd name="T60" fmla="*/ 77 w 85"/>
                <a:gd name="T61" fmla="*/ 49 h 49"/>
                <a:gd name="T62" fmla="*/ 74 w 85"/>
                <a:gd name="T63" fmla="*/ 47 h 49"/>
                <a:gd name="T64" fmla="*/ 74 w 85"/>
                <a:gd name="T65" fmla="*/ 47 h 4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5"/>
                <a:gd name="T100" fmla="*/ 0 h 49"/>
                <a:gd name="T101" fmla="*/ 85 w 85"/>
                <a:gd name="T102" fmla="*/ 49 h 4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5" h="49">
                  <a:moveTo>
                    <a:pt x="74" y="47"/>
                  </a:moveTo>
                  <a:lnTo>
                    <a:pt x="68" y="42"/>
                  </a:lnTo>
                  <a:lnTo>
                    <a:pt x="61" y="38"/>
                  </a:lnTo>
                  <a:lnTo>
                    <a:pt x="54" y="35"/>
                  </a:lnTo>
                  <a:lnTo>
                    <a:pt x="36" y="29"/>
                  </a:lnTo>
                  <a:lnTo>
                    <a:pt x="19" y="22"/>
                  </a:lnTo>
                  <a:lnTo>
                    <a:pt x="3" y="13"/>
                  </a:lnTo>
                  <a:lnTo>
                    <a:pt x="1" y="10"/>
                  </a:lnTo>
                  <a:lnTo>
                    <a:pt x="0" y="6"/>
                  </a:lnTo>
                  <a:lnTo>
                    <a:pt x="2" y="3"/>
                  </a:lnTo>
                  <a:lnTo>
                    <a:pt x="5" y="0"/>
                  </a:lnTo>
                  <a:lnTo>
                    <a:pt x="8" y="0"/>
                  </a:lnTo>
                  <a:lnTo>
                    <a:pt x="11" y="1"/>
                  </a:lnTo>
                  <a:lnTo>
                    <a:pt x="27" y="10"/>
                  </a:lnTo>
                  <a:lnTo>
                    <a:pt x="44" y="17"/>
                  </a:lnTo>
                  <a:lnTo>
                    <a:pt x="61" y="23"/>
                  </a:lnTo>
                  <a:lnTo>
                    <a:pt x="69" y="27"/>
                  </a:lnTo>
                  <a:lnTo>
                    <a:pt x="76" y="31"/>
                  </a:lnTo>
                  <a:lnTo>
                    <a:pt x="82" y="36"/>
                  </a:lnTo>
                  <a:lnTo>
                    <a:pt x="85" y="39"/>
                  </a:lnTo>
                  <a:lnTo>
                    <a:pt x="85" y="42"/>
                  </a:lnTo>
                  <a:lnTo>
                    <a:pt x="84" y="46"/>
                  </a:lnTo>
                  <a:lnTo>
                    <a:pt x="81" y="48"/>
                  </a:lnTo>
                  <a:lnTo>
                    <a:pt x="77" y="49"/>
                  </a:lnTo>
                  <a:lnTo>
                    <a:pt x="74" y="4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98" name="Freeform 506"/>
            <p:cNvSpPr>
              <a:spLocks/>
            </p:cNvSpPr>
            <p:nvPr/>
          </p:nvSpPr>
          <p:spPr bwMode="auto">
            <a:xfrm>
              <a:off x="1816" y="1899"/>
              <a:ext cx="78" cy="58"/>
            </a:xfrm>
            <a:custGeom>
              <a:avLst/>
              <a:gdLst>
                <a:gd name="T0" fmla="*/ 66 w 78"/>
                <a:gd name="T1" fmla="*/ 55 h 58"/>
                <a:gd name="T2" fmla="*/ 54 w 78"/>
                <a:gd name="T3" fmla="*/ 43 h 58"/>
                <a:gd name="T4" fmla="*/ 41 w 78"/>
                <a:gd name="T5" fmla="*/ 32 h 58"/>
                <a:gd name="T6" fmla="*/ 29 w 78"/>
                <a:gd name="T7" fmla="*/ 21 h 58"/>
                <a:gd name="T8" fmla="*/ 29 w 78"/>
                <a:gd name="T9" fmla="*/ 21 h 58"/>
                <a:gd name="T10" fmla="*/ 21 w 78"/>
                <a:gd name="T11" fmla="*/ 16 h 58"/>
                <a:gd name="T12" fmla="*/ 13 w 78"/>
                <a:gd name="T13" fmla="*/ 14 h 58"/>
                <a:gd name="T14" fmla="*/ 5 w 78"/>
                <a:gd name="T15" fmla="*/ 13 h 58"/>
                <a:gd name="T16" fmla="*/ 5 w 78"/>
                <a:gd name="T17" fmla="*/ 13 h 58"/>
                <a:gd name="T18" fmla="*/ 2 w 78"/>
                <a:gd name="T19" fmla="*/ 11 h 58"/>
                <a:gd name="T20" fmla="*/ 0 w 78"/>
                <a:gd name="T21" fmla="*/ 8 h 58"/>
                <a:gd name="T22" fmla="*/ 0 w 78"/>
                <a:gd name="T23" fmla="*/ 5 h 58"/>
                <a:gd name="T24" fmla="*/ 0 w 78"/>
                <a:gd name="T25" fmla="*/ 5 h 58"/>
                <a:gd name="T26" fmla="*/ 2 w 78"/>
                <a:gd name="T27" fmla="*/ 2 h 58"/>
                <a:gd name="T28" fmla="*/ 5 w 78"/>
                <a:gd name="T29" fmla="*/ 0 h 58"/>
                <a:gd name="T30" fmla="*/ 8 w 78"/>
                <a:gd name="T31" fmla="*/ 0 h 58"/>
                <a:gd name="T32" fmla="*/ 8 w 78"/>
                <a:gd name="T33" fmla="*/ 0 h 58"/>
                <a:gd name="T34" fmla="*/ 18 w 78"/>
                <a:gd name="T35" fmla="*/ 1 h 58"/>
                <a:gd name="T36" fmla="*/ 29 w 78"/>
                <a:gd name="T37" fmla="*/ 5 h 58"/>
                <a:gd name="T38" fmla="*/ 37 w 78"/>
                <a:gd name="T39" fmla="*/ 10 h 58"/>
                <a:gd name="T40" fmla="*/ 37 w 78"/>
                <a:gd name="T41" fmla="*/ 10 h 58"/>
                <a:gd name="T42" fmla="*/ 51 w 78"/>
                <a:gd name="T43" fmla="*/ 22 h 58"/>
                <a:gd name="T44" fmla="*/ 65 w 78"/>
                <a:gd name="T45" fmla="*/ 34 h 58"/>
                <a:gd name="T46" fmla="*/ 77 w 78"/>
                <a:gd name="T47" fmla="*/ 48 h 58"/>
                <a:gd name="T48" fmla="*/ 77 w 78"/>
                <a:gd name="T49" fmla="*/ 48 h 58"/>
                <a:gd name="T50" fmla="*/ 78 w 78"/>
                <a:gd name="T51" fmla="*/ 51 h 58"/>
                <a:gd name="T52" fmla="*/ 78 w 78"/>
                <a:gd name="T53" fmla="*/ 54 h 58"/>
                <a:gd name="T54" fmla="*/ 75 w 78"/>
                <a:gd name="T55" fmla="*/ 57 h 58"/>
                <a:gd name="T56" fmla="*/ 75 w 78"/>
                <a:gd name="T57" fmla="*/ 57 h 58"/>
                <a:gd name="T58" fmla="*/ 72 w 78"/>
                <a:gd name="T59" fmla="*/ 58 h 58"/>
                <a:gd name="T60" fmla="*/ 68 w 78"/>
                <a:gd name="T61" fmla="*/ 57 h 58"/>
                <a:gd name="T62" fmla="*/ 66 w 78"/>
                <a:gd name="T63" fmla="*/ 55 h 58"/>
                <a:gd name="T64" fmla="*/ 66 w 78"/>
                <a:gd name="T65" fmla="*/ 55 h 5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8"/>
                <a:gd name="T100" fmla="*/ 0 h 58"/>
                <a:gd name="T101" fmla="*/ 78 w 78"/>
                <a:gd name="T102" fmla="*/ 58 h 5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8" h="58">
                  <a:moveTo>
                    <a:pt x="66" y="55"/>
                  </a:moveTo>
                  <a:lnTo>
                    <a:pt x="54" y="43"/>
                  </a:lnTo>
                  <a:lnTo>
                    <a:pt x="41" y="32"/>
                  </a:lnTo>
                  <a:lnTo>
                    <a:pt x="29" y="21"/>
                  </a:lnTo>
                  <a:lnTo>
                    <a:pt x="21" y="16"/>
                  </a:lnTo>
                  <a:lnTo>
                    <a:pt x="13" y="14"/>
                  </a:lnTo>
                  <a:lnTo>
                    <a:pt x="5" y="13"/>
                  </a:lnTo>
                  <a:lnTo>
                    <a:pt x="2" y="11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8" y="1"/>
                  </a:lnTo>
                  <a:lnTo>
                    <a:pt x="29" y="5"/>
                  </a:lnTo>
                  <a:lnTo>
                    <a:pt x="37" y="10"/>
                  </a:lnTo>
                  <a:lnTo>
                    <a:pt x="51" y="22"/>
                  </a:lnTo>
                  <a:lnTo>
                    <a:pt x="65" y="34"/>
                  </a:lnTo>
                  <a:lnTo>
                    <a:pt x="77" y="48"/>
                  </a:lnTo>
                  <a:lnTo>
                    <a:pt x="78" y="51"/>
                  </a:lnTo>
                  <a:lnTo>
                    <a:pt x="78" y="54"/>
                  </a:lnTo>
                  <a:lnTo>
                    <a:pt x="75" y="57"/>
                  </a:lnTo>
                  <a:lnTo>
                    <a:pt x="72" y="58"/>
                  </a:lnTo>
                  <a:lnTo>
                    <a:pt x="68" y="57"/>
                  </a:lnTo>
                  <a:lnTo>
                    <a:pt x="66" y="5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699" name="Freeform 507"/>
            <p:cNvSpPr>
              <a:spLocks/>
            </p:cNvSpPr>
            <p:nvPr/>
          </p:nvSpPr>
          <p:spPr bwMode="auto">
            <a:xfrm>
              <a:off x="1820" y="1894"/>
              <a:ext cx="94" cy="29"/>
            </a:xfrm>
            <a:custGeom>
              <a:avLst/>
              <a:gdLst>
                <a:gd name="T0" fmla="*/ 84 w 94"/>
                <a:gd name="T1" fmla="*/ 28 h 29"/>
                <a:gd name="T2" fmla="*/ 74 w 94"/>
                <a:gd name="T3" fmla="*/ 26 h 29"/>
                <a:gd name="T4" fmla="*/ 65 w 94"/>
                <a:gd name="T5" fmla="*/ 26 h 29"/>
                <a:gd name="T6" fmla="*/ 54 w 94"/>
                <a:gd name="T7" fmla="*/ 26 h 29"/>
                <a:gd name="T8" fmla="*/ 54 w 94"/>
                <a:gd name="T9" fmla="*/ 26 h 29"/>
                <a:gd name="T10" fmla="*/ 40 w 94"/>
                <a:gd name="T11" fmla="*/ 24 h 29"/>
                <a:gd name="T12" fmla="*/ 27 w 94"/>
                <a:gd name="T13" fmla="*/ 19 h 29"/>
                <a:gd name="T14" fmla="*/ 13 w 94"/>
                <a:gd name="T15" fmla="*/ 14 h 29"/>
                <a:gd name="T16" fmla="*/ 13 w 94"/>
                <a:gd name="T17" fmla="*/ 14 h 29"/>
                <a:gd name="T18" fmla="*/ 11 w 94"/>
                <a:gd name="T19" fmla="*/ 14 h 29"/>
                <a:gd name="T20" fmla="*/ 9 w 94"/>
                <a:gd name="T21" fmla="*/ 13 h 29"/>
                <a:gd name="T22" fmla="*/ 7 w 94"/>
                <a:gd name="T23" fmla="*/ 14 h 29"/>
                <a:gd name="T24" fmla="*/ 7 w 94"/>
                <a:gd name="T25" fmla="*/ 14 h 29"/>
                <a:gd name="T26" fmla="*/ 4 w 94"/>
                <a:gd name="T27" fmla="*/ 13 h 29"/>
                <a:gd name="T28" fmla="*/ 1 w 94"/>
                <a:gd name="T29" fmla="*/ 11 h 29"/>
                <a:gd name="T30" fmla="*/ 0 w 94"/>
                <a:gd name="T31" fmla="*/ 7 h 29"/>
                <a:gd name="T32" fmla="*/ 0 w 94"/>
                <a:gd name="T33" fmla="*/ 7 h 29"/>
                <a:gd name="T34" fmla="*/ 1 w 94"/>
                <a:gd name="T35" fmla="*/ 4 h 29"/>
                <a:gd name="T36" fmla="*/ 3 w 94"/>
                <a:gd name="T37" fmla="*/ 1 h 29"/>
                <a:gd name="T38" fmla="*/ 6 w 94"/>
                <a:gd name="T39" fmla="*/ 0 h 29"/>
                <a:gd name="T40" fmla="*/ 6 w 94"/>
                <a:gd name="T41" fmla="*/ 0 h 29"/>
                <a:gd name="T42" fmla="*/ 8 w 94"/>
                <a:gd name="T43" fmla="*/ 0 h 29"/>
                <a:gd name="T44" fmla="*/ 10 w 94"/>
                <a:gd name="T45" fmla="*/ 0 h 29"/>
                <a:gd name="T46" fmla="*/ 12 w 94"/>
                <a:gd name="T47" fmla="*/ 0 h 29"/>
                <a:gd name="T48" fmla="*/ 12 w 94"/>
                <a:gd name="T49" fmla="*/ 0 h 29"/>
                <a:gd name="T50" fmla="*/ 31 w 94"/>
                <a:gd name="T51" fmla="*/ 6 h 29"/>
                <a:gd name="T52" fmla="*/ 48 w 94"/>
                <a:gd name="T53" fmla="*/ 11 h 29"/>
                <a:gd name="T54" fmla="*/ 67 w 94"/>
                <a:gd name="T55" fmla="*/ 13 h 29"/>
                <a:gd name="T56" fmla="*/ 67 w 94"/>
                <a:gd name="T57" fmla="*/ 13 h 29"/>
                <a:gd name="T58" fmla="*/ 75 w 94"/>
                <a:gd name="T59" fmla="*/ 12 h 29"/>
                <a:gd name="T60" fmla="*/ 82 w 94"/>
                <a:gd name="T61" fmla="*/ 13 h 29"/>
                <a:gd name="T62" fmla="*/ 90 w 94"/>
                <a:gd name="T63" fmla="*/ 15 h 29"/>
                <a:gd name="T64" fmla="*/ 90 w 94"/>
                <a:gd name="T65" fmla="*/ 15 h 29"/>
                <a:gd name="T66" fmla="*/ 92 w 94"/>
                <a:gd name="T67" fmla="*/ 17 h 29"/>
                <a:gd name="T68" fmla="*/ 94 w 94"/>
                <a:gd name="T69" fmla="*/ 21 h 29"/>
                <a:gd name="T70" fmla="*/ 94 w 94"/>
                <a:gd name="T71" fmla="*/ 24 h 29"/>
                <a:gd name="T72" fmla="*/ 94 w 94"/>
                <a:gd name="T73" fmla="*/ 24 h 29"/>
                <a:gd name="T74" fmla="*/ 91 w 94"/>
                <a:gd name="T75" fmla="*/ 27 h 29"/>
                <a:gd name="T76" fmla="*/ 87 w 94"/>
                <a:gd name="T77" fmla="*/ 29 h 29"/>
                <a:gd name="T78" fmla="*/ 84 w 94"/>
                <a:gd name="T79" fmla="*/ 28 h 29"/>
                <a:gd name="T80" fmla="*/ 84 w 94"/>
                <a:gd name="T81" fmla="*/ 28 h 2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4"/>
                <a:gd name="T124" fmla="*/ 0 h 29"/>
                <a:gd name="T125" fmla="*/ 94 w 94"/>
                <a:gd name="T126" fmla="*/ 29 h 2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4" h="29">
                  <a:moveTo>
                    <a:pt x="84" y="28"/>
                  </a:moveTo>
                  <a:lnTo>
                    <a:pt x="74" y="26"/>
                  </a:lnTo>
                  <a:lnTo>
                    <a:pt x="65" y="26"/>
                  </a:lnTo>
                  <a:lnTo>
                    <a:pt x="54" y="26"/>
                  </a:lnTo>
                  <a:lnTo>
                    <a:pt x="40" y="24"/>
                  </a:lnTo>
                  <a:lnTo>
                    <a:pt x="27" y="19"/>
                  </a:lnTo>
                  <a:lnTo>
                    <a:pt x="13" y="14"/>
                  </a:lnTo>
                  <a:lnTo>
                    <a:pt x="11" y="14"/>
                  </a:lnTo>
                  <a:lnTo>
                    <a:pt x="9" y="13"/>
                  </a:lnTo>
                  <a:lnTo>
                    <a:pt x="7" y="14"/>
                  </a:lnTo>
                  <a:lnTo>
                    <a:pt x="4" y="13"/>
                  </a:lnTo>
                  <a:lnTo>
                    <a:pt x="1" y="11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31" y="6"/>
                  </a:lnTo>
                  <a:lnTo>
                    <a:pt x="48" y="11"/>
                  </a:lnTo>
                  <a:lnTo>
                    <a:pt x="67" y="13"/>
                  </a:lnTo>
                  <a:lnTo>
                    <a:pt x="75" y="12"/>
                  </a:lnTo>
                  <a:lnTo>
                    <a:pt x="82" y="13"/>
                  </a:lnTo>
                  <a:lnTo>
                    <a:pt x="90" y="15"/>
                  </a:lnTo>
                  <a:lnTo>
                    <a:pt x="92" y="17"/>
                  </a:lnTo>
                  <a:lnTo>
                    <a:pt x="94" y="21"/>
                  </a:lnTo>
                  <a:lnTo>
                    <a:pt x="94" y="24"/>
                  </a:lnTo>
                  <a:lnTo>
                    <a:pt x="91" y="27"/>
                  </a:lnTo>
                  <a:lnTo>
                    <a:pt x="87" y="29"/>
                  </a:lnTo>
                  <a:lnTo>
                    <a:pt x="84" y="2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00" name="Freeform 508"/>
            <p:cNvSpPr>
              <a:spLocks/>
            </p:cNvSpPr>
            <p:nvPr/>
          </p:nvSpPr>
          <p:spPr bwMode="auto">
            <a:xfrm>
              <a:off x="1829" y="1869"/>
              <a:ext cx="85" cy="48"/>
            </a:xfrm>
            <a:custGeom>
              <a:avLst/>
              <a:gdLst>
                <a:gd name="T0" fmla="*/ 72 w 85"/>
                <a:gd name="T1" fmla="*/ 46 h 48"/>
                <a:gd name="T2" fmla="*/ 63 w 85"/>
                <a:gd name="T3" fmla="*/ 39 h 48"/>
                <a:gd name="T4" fmla="*/ 53 w 85"/>
                <a:gd name="T5" fmla="*/ 35 h 48"/>
                <a:gd name="T6" fmla="*/ 42 w 85"/>
                <a:gd name="T7" fmla="*/ 31 h 48"/>
                <a:gd name="T8" fmla="*/ 42 w 85"/>
                <a:gd name="T9" fmla="*/ 31 h 48"/>
                <a:gd name="T10" fmla="*/ 29 w 85"/>
                <a:gd name="T11" fmla="*/ 27 h 48"/>
                <a:gd name="T12" fmla="*/ 16 w 85"/>
                <a:gd name="T13" fmla="*/ 21 h 48"/>
                <a:gd name="T14" fmla="*/ 4 w 85"/>
                <a:gd name="T15" fmla="*/ 13 h 48"/>
                <a:gd name="T16" fmla="*/ 4 w 85"/>
                <a:gd name="T17" fmla="*/ 13 h 48"/>
                <a:gd name="T18" fmla="*/ 1 w 85"/>
                <a:gd name="T19" fmla="*/ 11 h 48"/>
                <a:gd name="T20" fmla="*/ 0 w 85"/>
                <a:gd name="T21" fmla="*/ 8 h 48"/>
                <a:gd name="T22" fmla="*/ 1 w 85"/>
                <a:gd name="T23" fmla="*/ 4 h 48"/>
                <a:gd name="T24" fmla="*/ 1 w 85"/>
                <a:gd name="T25" fmla="*/ 4 h 48"/>
                <a:gd name="T26" fmla="*/ 3 w 85"/>
                <a:gd name="T27" fmla="*/ 2 h 48"/>
                <a:gd name="T28" fmla="*/ 6 w 85"/>
                <a:gd name="T29" fmla="*/ 0 h 48"/>
                <a:gd name="T30" fmla="*/ 10 w 85"/>
                <a:gd name="T31" fmla="*/ 1 h 48"/>
                <a:gd name="T32" fmla="*/ 10 w 85"/>
                <a:gd name="T33" fmla="*/ 1 h 48"/>
                <a:gd name="T34" fmla="*/ 22 w 85"/>
                <a:gd name="T35" fmla="*/ 8 h 48"/>
                <a:gd name="T36" fmla="*/ 34 w 85"/>
                <a:gd name="T37" fmla="*/ 14 h 48"/>
                <a:gd name="T38" fmla="*/ 48 w 85"/>
                <a:gd name="T39" fmla="*/ 19 h 48"/>
                <a:gd name="T40" fmla="*/ 48 w 85"/>
                <a:gd name="T41" fmla="*/ 19 h 48"/>
                <a:gd name="T42" fmla="*/ 60 w 85"/>
                <a:gd name="T43" fmla="*/ 23 h 48"/>
                <a:gd name="T44" fmla="*/ 72 w 85"/>
                <a:gd name="T45" fmla="*/ 29 h 48"/>
                <a:gd name="T46" fmla="*/ 83 w 85"/>
                <a:gd name="T47" fmla="*/ 38 h 48"/>
                <a:gd name="T48" fmla="*/ 83 w 85"/>
                <a:gd name="T49" fmla="*/ 38 h 48"/>
                <a:gd name="T50" fmla="*/ 85 w 85"/>
                <a:gd name="T51" fmla="*/ 41 h 48"/>
                <a:gd name="T52" fmla="*/ 84 w 85"/>
                <a:gd name="T53" fmla="*/ 44 h 48"/>
                <a:gd name="T54" fmla="*/ 82 w 85"/>
                <a:gd name="T55" fmla="*/ 47 h 48"/>
                <a:gd name="T56" fmla="*/ 82 w 85"/>
                <a:gd name="T57" fmla="*/ 47 h 48"/>
                <a:gd name="T58" fmla="*/ 78 w 85"/>
                <a:gd name="T59" fmla="*/ 48 h 48"/>
                <a:gd name="T60" fmla="*/ 75 w 85"/>
                <a:gd name="T61" fmla="*/ 48 h 48"/>
                <a:gd name="T62" fmla="*/ 72 w 85"/>
                <a:gd name="T63" fmla="*/ 46 h 48"/>
                <a:gd name="T64" fmla="*/ 72 w 85"/>
                <a:gd name="T65" fmla="*/ 46 h 4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5"/>
                <a:gd name="T100" fmla="*/ 0 h 48"/>
                <a:gd name="T101" fmla="*/ 85 w 85"/>
                <a:gd name="T102" fmla="*/ 48 h 4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5" h="48">
                  <a:moveTo>
                    <a:pt x="72" y="46"/>
                  </a:moveTo>
                  <a:lnTo>
                    <a:pt x="63" y="39"/>
                  </a:lnTo>
                  <a:lnTo>
                    <a:pt x="53" y="35"/>
                  </a:lnTo>
                  <a:lnTo>
                    <a:pt x="42" y="31"/>
                  </a:lnTo>
                  <a:lnTo>
                    <a:pt x="29" y="27"/>
                  </a:lnTo>
                  <a:lnTo>
                    <a:pt x="16" y="21"/>
                  </a:lnTo>
                  <a:lnTo>
                    <a:pt x="4" y="13"/>
                  </a:lnTo>
                  <a:lnTo>
                    <a:pt x="1" y="11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2"/>
                  </a:lnTo>
                  <a:lnTo>
                    <a:pt x="6" y="0"/>
                  </a:lnTo>
                  <a:lnTo>
                    <a:pt x="10" y="1"/>
                  </a:lnTo>
                  <a:lnTo>
                    <a:pt x="22" y="8"/>
                  </a:lnTo>
                  <a:lnTo>
                    <a:pt x="34" y="14"/>
                  </a:lnTo>
                  <a:lnTo>
                    <a:pt x="48" y="19"/>
                  </a:lnTo>
                  <a:lnTo>
                    <a:pt x="60" y="23"/>
                  </a:lnTo>
                  <a:lnTo>
                    <a:pt x="72" y="29"/>
                  </a:lnTo>
                  <a:lnTo>
                    <a:pt x="83" y="38"/>
                  </a:lnTo>
                  <a:lnTo>
                    <a:pt x="85" y="41"/>
                  </a:lnTo>
                  <a:lnTo>
                    <a:pt x="84" y="44"/>
                  </a:lnTo>
                  <a:lnTo>
                    <a:pt x="82" y="47"/>
                  </a:lnTo>
                  <a:lnTo>
                    <a:pt x="78" y="48"/>
                  </a:lnTo>
                  <a:lnTo>
                    <a:pt x="75" y="48"/>
                  </a:lnTo>
                  <a:lnTo>
                    <a:pt x="72" y="4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01" name="Freeform 509"/>
            <p:cNvSpPr>
              <a:spLocks/>
            </p:cNvSpPr>
            <p:nvPr/>
          </p:nvSpPr>
          <p:spPr bwMode="auto">
            <a:xfrm>
              <a:off x="1833" y="1862"/>
              <a:ext cx="86" cy="18"/>
            </a:xfrm>
            <a:custGeom>
              <a:avLst/>
              <a:gdLst>
                <a:gd name="T0" fmla="*/ 77 w 86"/>
                <a:gd name="T1" fmla="*/ 18 h 18"/>
                <a:gd name="T2" fmla="*/ 54 w 86"/>
                <a:gd name="T3" fmla="*/ 14 h 18"/>
                <a:gd name="T4" fmla="*/ 30 w 86"/>
                <a:gd name="T5" fmla="*/ 14 h 18"/>
                <a:gd name="T6" fmla="*/ 6 w 86"/>
                <a:gd name="T7" fmla="*/ 13 h 18"/>
                <a:gd name="T8" fmla="*/ 6 w 86"/>
                <a:gd name="T9" fmla="*/ 13 h 18"/>
                <a:gd name="T10" fmla="*/ 2 w 86"/>
                <a:gd name="T11" fmla="*/ 12 h 18"/>
                <a:gd name="T12" fmla="*/ 0 w 86"/>
                <a:gd name="T13" fmla="*/ 9 h 18"/>
                <a:gd name="T14" fmla="*/ 0 w 86"/>
                <a:gd name="T15" fmla="*/ 5 h 18"/>
                <a:gd name="T16" fmla="*/ 0 w 86"/>
                <a:gd name="T17" fmla="*/ 5 h 18"/>
                <a:gd name="T18" fmla="*/ 1 w 86"/>
                <a:gd name="T19" fmla="*/ 2 h 18"/>
                <a:gd name="T20" fmla="*/ 4 w 86"/>
                <a:gd name="T21" fmla="*/ 0 h 18"/>
                <a:gd name="T22" fmla="*/ 8 w 86"/>
                <a:gd name="T23" fmla="*/ 0 h 18"/>
                <a:gd name="T24" fmla="*/ 8 w 86"/>
                <a:gd name="T25" fmla="*/ 0 h 18"/>
                <a:gd name="T26" fmla="*/ 23 w 86"/>
                <a:gd name="T27" fmla="*/ 1 h 18"/>
                <a:gd name="T28" fmla="*/ 38 w 86"/>
                <a:gd name="T29" fmla="*/ 1 h 18"/>
                <a:gd name="T30" fmla="*/ 54 w 86"/>
                <a:gd name="T31" fmla="*/ 0 h 18"/>
                <a:gd name="T32" fmla="*/ 54 w 86"/>
                <a:gd name="T33" fmla="*/ 0 h 18"/>
                <a:gd name="T34" fmla="*/ 63 w 86"/>
                <a:gd name="T35" fmla="*/ 1 h 18"/>
                <a:gd name="T36" fmla="*/ 73 w 86"/>
                <a:gd name="T37" fmla="*/ 2 h 18"/>
                <a:gd name="T38" fmla="*/ 82 w 86"/>
                <a:gd name="T39" fmla="*/ 5 h 18"/>
                <a:gd name="T40" fmla="*/ 82 w 86"/>
                <a:gd name="T41" fmla="*/ 5 h 18"/>
                <a:gd name="T42" fmla="*/ 85 w 86"/>
                <a:gd name="T43" fmla="*/ 7 h 18"/>
                <a:gd name="T44" fmla="*/ 86 w 86"/>
                <a:gd name="T45" fmla="*/ 10 h 18"/>
                <a:gd name="T46" fmla="*/ 86 w 86"/>
                <a:gd name="T47" fmla="*/ 14 h 18"/>
                <a:gd name="T48" fmla="*/ 86 w 86"/>
                <a:gd name="T49" fmla="*/ 14 h 18"/>
                <a:gd name="T50" fmla="*/ 84 w 86"/>
                <a:gd name="T51" fmla="*/ 17 h 18"/>
                <a:gd name="T52" fmla="*/ 81 w 86"/>
                <a:gd name="T53" fmla="*/ 18 h 18"/>
                <a:gd name="T54" fmla="*/ 77 w 86"/>
                <a:gd name="T55" fmla="*/ 18 h 18"/>
                <a:gd name="T56" fmla="*/ 77 w 86"/>
                <a:gd name="T57" fmla="*/ 18 h 1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86"/>
                <a:gd name="T88" fmla="*/ 0 h 18"/>
                <a:gd name="T89" fmla="*/ 86 w 86"/>
                <a:gd name="T90" fmla="*/ 18 h 1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86" h="18">
                  <a:moveTo>
                    <a:pt x="77" y="18"/>
                  </a:moveTo>
                  <a:lnTo>
                    <a:pt x="54" y="14"/>
                  </a:lnTo>
                  <a:lnTo>
                    <a:pt x="30" y="14"/>
                  </a:lnTo>
                  <a:lnTo>
                    <a:pt x="6" y="13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23" y="1"/>
                  </a:lnTo>
                  <a:lnTo>
                    <a:pt x="38" y="1"/>
                  </a:lnTo>
                  <a:lnTo>
                    <a:pt x="54" y="0"/>
                  </a:lnTo>
                  <a:lnTo>
                    <a:pt x="63" y="1"/>
                  </a:lnTo>
                  <a:lnTo>
                    <a:pt x="73" y="2"/>
                  </a:lnTo>
                  <a:lnTo>
                    <a:pt x="82" y="5"/>
                  </a:lnTo>
                  <a:lnTo>
                    <a:pt x="85" y="7"/>
                  </a:lnTo>
                  <a:lnTo>
                    <a:pt x="86" y="10"/>
                  </a:lnTo>
                  <a:lnTo>
                    <a:pt x="86" y="14"/>
                  </a:lnTo>
                  <a:lnTo>
                    <a:pt x="84" y="17"/>
                  </a:lnTo>
                  <a:lnTo>
                    <a:pt x="81" y="18"/>
                  </a:lnTo>
                  <a:lnTo>
                    <a:pt x="77" y="1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02" name="Freeform 510"/>
            <p:cNvSpPr>
              <a:spLocks/>
            </p:cNvSpPr>
            <p:nvPr/>
          </p:nvSpPr>
          <p:spPr bwMode="auto">
            <a:xfrm>
              <a:off x="1842" y="1831"/>
              <a:ext cx="85" cy="40"/>
            </a:xfrm>
            <a:custGeom>
              <a:avLst/>
              <a:gdLst>
                <a:gd name="T0" fmla="*/ 75 w 85"/>
                <a:gd name="T1" fmla="*/ 39 h 40"/>
                <a:gd name="T2" fmla="*/ 66 w 85"/>
                <a:gd name="T3" fmla="*/ 33 h 40"/>
                <a:gd name="T4" fmla="*/ 56 w 85"/>
                <a:gd name="T5" fmla="*/ 30 h 40"/>
                <a:gd name="T6" fmla="*/ 46 w 85"/>
                <a:gd name="T7" fmla="*/ 28 h 40"/>
                <a:gd name="T8" fmla="*/ 46 w 85"/>
                <a:gd name="T9" fmla="*/ 28 h 40"/>
                <a:gd name="T10" fmla="*/ 44 w 85"/>
                <a:gd name="T11" fmla="*/ 27 h 40"/>
                <a:gd name="T12" fmla="*/ 42 w 85"/>
                <a:gd name="T13" fmla="*/ 26 h 40"/>
                <a:gd name="T14" fmla="*/ 40 w 85"/>
                <a:gd name="T15" fmla="*/ 25 h 40"/>
                <a:gd name="T16" fmla="*/ 40 w 85"/>
                <a:gd name="T17" fmla="*/ 25 h 40"/>
                <a:gd name="T18" fmla="*/ 30 w 85"/>
                <a:gd name="T19" fmla="*/ 22 h 40"/>
                <a:gd name="T20" fmla="*/ 21 w 85"/>
                <a:gd name="T21" fmla="*/ 20 h 40"/>
                <a:gd name="T22" fmla="*/ 12 w 85"/>
                <a:gd name="T23" fmla="*/ 17 h 40"/>
                <a:gd name="T24" fmla="*/ 12 w 85"/>
                <a:gd name="T25" fmla="*/ 17 h 40"/>
                <a:gd name="T26" fmla="*/ 9 w 85"/>
                <a:gd name="T27" fmla="*/ 16 h 40"/>
                <a:gd name="T28" fmla="*/ 7 w 85"/>
                <a:gd name="T29" fmla="*/ 14 h 40"/>
                <a:gd name="T30" fmla="*/ 4 w 85"/>
                <a:gd name="T31" fmla="*/ 13 h 40"/>
                <a:gd name="T32" fmla="*/ 4 w 85"/>
                <a:gd name="T33" fmla="*/ 13 h 40"/>
                <a:gd name="T34" fmla="*/ 5 w 85"/>
                <a:gd name="T35" fmla="*/ 13 h 40"/>
                <a:gd name="T36" fmla="*/ 5 w 85"/>
                <a:gd name="T37" fmla="*/ 13 h 40"/>
                <a:gd name="T38" fmla="*/ 5 w 85"/>
                <a:gd name="T39" fmla="*/ 14 h 40"/>
                <a:gd name="T40" fmla="*/ 5 w 85"/>
                <a:gd name="T41" fmla="*/ 14 h 40"/>
                <a:gd name="T42" fmla="*/ 2 w 85"/>
                <a:gd name="T43" fmla="*/ 12 h 40"/>
                <a:gd name="T44" fmla="*/ 0 w 85"/>
                <a:gd name="T45" fmla="*/ 9 h 40"/>
                <a:gd name="T46" fmla="*/ 0 w 85"/>
                <a:gd name="T47" fmla="*/ 5 h 40"/>
                <a:gd name="T48" fmla="*/ 0 w 85"/>
                <a:gd name="T49" fmla="*/ 5 h 40"/>
                <a:gd name="T50" fmla="*/ 2 w 85"/>
                <a:gd name="T51" fmla="*/ 2 h 40"/>
                <a:gd name="T52" fmla="*/ 5 w 85"/>
                <a:gd name="T53" fmla="*/ 1 h 40"/>
                <a:gd name="T54" fmla="*/ 8 w 85"/>
                <a:gd name="T55" fmla="*/ 0 h 40"/>
                <a:gd name="T56" fmla="*/ 8 w 85"/>
                <a:gd name="T57" fmla="*/ 0 h 40"/>
                <a:gd name="T58" fmla="*/ 11 w 85"/>
                <a:gd name="T59" fmla="*/ 2 h 40"/>
                <a:gd name="T60" fmla="*/ 14 w 85"/>
                <a:gd name="T61" fmla="*/ 3 h 40"/>
                <a:gd name="T62" fmla="*/ 17 w 85"/>
                <a:gd name="T63" fmla="*/ 4 h 40"/>
                <a:gd name="T64" fmla="*/ 17 w 85"/>
                <a:gd name="T65" fmla="*/ 4 h 40"/>
                <a:gd name="T66" fmla="*/ 29 w 85"/>
                <a:gd name="T67" fmla="*/ 7 h 40"/>
                <a:gd name="T68" fmla="*/ 40 w 85"/>
                <a:gd name="T69" fmla="*/ 10 h 40"/>
                <a:gd name="T70" fmla="*/ 51 w 85"/>
                <a:gd name="T71" fmla="*/ 15 h 40"/>
                <a:gd name="T72" fmla="*/ 51 w 85"/>
                <a:gd name="T73" fmla="*/ 15 h 40"/>
                <a:gd name="T74" fmla="*/ 62 w 85"/>
                <a:gd name="T75" fmla="*/ 17 h 40"/>
                <a:gd name="T76" fmla="*/ 73 w 85"/>
                <a:gd name="T77" fmla="*/ 22 h 40"/>
                <a:gd name="T78" fmla="*/ 82 w 85"/>
                <a:gd name="T79" fmla="*/ 28 h 40"/>
                <a:gd name="T80" fmla="*/ 82 w 85"/>
                <a:gd name="T81" fmla="*/ 28 h 40"/>
                <a:gd name="T82" fmla="*/ 85 w 85"/>
                <a:gd name="T83" fmla="*/ 30 h 40"/>
                <a:gd name="T84" fmla="*/ 85 w 85"/>
                <a:gd name="T85" fmla="*/ 33 h 40"/>
                <a:gd name="T86" fmla="*/ 84 w 85"/>
                <a:gd name="T87" fmla="*/ 37 h 40"/>
                <a:gd name="T88" fmla="*/ 84 w 85"/>
                <a:gd name="T89" fmla="*/ 37 h 40"/>
                <a:gd name="T90" fmla="*/ 82 w 85"/>
                <a:gd name="T91" fmla="*/ 39 h 40"/>
                <a:gd name="T92" fmla="*/ 78 w 85"/>
                <a:gd name="T93" fmla="*/ 40 h 40"/>
                <a:gd name="T94" fmla="*/ 75 w 85"/>
                <a:gd name="T95" fmla="*/ 39 h 40"/>
                <a:gd name="T96" fmla="*/ 75 w 85"/>
                <a:gd name="T97" fmla="*/ 39 h 4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5"/>
                <a:gd name="T148" fmla="*/ 0 h 40"/>
                <a:gd name="T149" fmla="*/ 85 w 85"/>
                <a:gd name="T150" fmla="*/ 40 h 4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5" h="40">
                  <a:moveTo>
                    <a:pt x="75" y="39"/>
                  </a:moveTo>
                  <a:lnTo>
                    <a:pt x="66" y="33"/>
                  </a:lnTo>
                  <a:lnTo>
                    <a:pt x="56" y="30"/>
                  </a:lnTo>
                  <a:lnTo>
                    <a:pt x="46" y="28"/>
                  </a:lnTo>
                  <a:lnTo>
                    <a:pt x="44" y="27"/>
                  </a:lnTo>
                  <a:lnTo>
                    <a:pt x="42" y="26"/>
                  </a:lnTo>
                  <a:lnTo>
                    <a:pt x="40" y="25"/>
                  </a:lnTo>
                  <a:lnTo>
                    <a:pt x="30" y="22"/>
                  </a:lnTo>
                  <a:lnTo>
                    <a:pt x="21" y="20"/>
                  </a:lnTo>
                  <a:lnTo>
                    <a:pt x="12" y="17"/>
                  </a:lnTo>
                  <a:lnTo>
                    <a:pt x="9" y="16"/>
                  </a:lnTo>
                  <a:lnTo>
                    <a:pt x="7" y="14"/>
                  </a:lnTo>
                  <a:lnTo>
                    <a:pt x="4" y="13"/>
                  </a:lnTo>
                  <a:lnTo>
                    <a:pt x="5" y="13"/>
                  </a:lnTo>
                  <a:lnTo>
                    <a:pt x="5" y="14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1"/>
                  </a:lnTo>
                  <a:lnTo>
                    <a:pt x="8" y="0"/>
                  </a:lnTo>
                  <a:lnTo>
                    <a:pt x="11" y="2"/>
                  </a:lnTo>
                  <a:lnTo>
                    <a:pt x="14" y="3"/>
                  </a:lnTo>
                  <a:lnTo>
                    <a:pt x="17" y="4"/>
                  </a:lnTo>
                  <a:lnTo>
                    <a:pt x="29" y="7"/>
                  </a:lnTo>
                  <a:lnTo>
                    <a:pt x="40" y="10"/>
                  </a:lnTo>
                  <a:lnTo>
                    <a:pt x="51" y="15"/>
                  </a:lnTo>
                  <a:lnTo>
                    <a:pt x="62" y="17"/>
                  </a:lnTo>
                  <a:lnTo>
                    <a:pt x="73" y="22"/>
                  </a:lnTo>
                  <a:lnTo>
                    <a:pt x="82" y="28"/>
                  </a:lnTo>
                  <a:lnTo>
                    <a:pt x="85" y="30"/>
                  </a:lnTo>
                  <a:lnTo>
                    <a:pt x="85" y="33"/>
                  </a:lnTo>
                  <a:lnTo>
                    <a:pt x="84" y="37"/>
                  </a:lnTo>
                  <a:lnTo>
                    <a:pt x="82" y="39"/>
                  </a:lnTo>
                  <a:lnTo>
                    <a:pt x="78" y="40"/>
                  </a:lnTo>
                  <a:lnTo>
                    <a:pt x="75" y="3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03" name="Freeform 511"/>
            <p:cNvSpPr>
              <a:spLocks/>
            </p:cNvSpPr>
            <p:nvPr/>
          </p:nvSpPr>
          <p:spPr bwMode="auto">
            <a:xfrm>
              <a:off x="1843" y="1825"/>
              <a:ext cx="92" cy="20"/>
            </a:xfrm>
            <a:custGeom>
              <a:avLst/>
              <a:gdLst>
                <a:gd name="T0" fmla="*/ 87 w 92"/>
                <a:gd name="T1" fmla="*/ 13 h 20"/>
                <a:gd name="T2" fmla="*/ 73 w 92"/>
                <a:gd name="T3" fmla="*/ 16 h 20"/>
                <a:gd name="T4" fmla="*/ 58 w 92"/>
                <a:gd name="T5" fmla="*/ 19 h 20"/>
                <a:gd name="T6" fmla="*/ 43 w 92"/>
                <a:gd name="T7" fmla="*/ 20 h 20"/>
                <a:gd name="T8" fmla="*/ 43 w 92"/>
                <a:gd name="T9" fmla="*/ 20 h 20"/>
                <a:gd name="T10" fmla="*/ 30 w 92"/>
                <a:gd name="T11" fmla="*/ 17 h 20"/>
                <a:gd name="T12" fmla="*/ 18 w 92"/>
                <a:gd name="T13" fmla="*/ 16 h 20"/>
                <a:gd name="T14" fmla="*/ 6 w 92"/>
                <a:gd name="T15" fmla="*/ 14 h 20"/>
                <a:gd name="T16" fmla="*/ 6 w 92"/>
                <a:gd name="T17" fmla="*/ 14 h 20"/>
                <a:gd name="T18" fmla="*/ 2 w 92"/>
                <a:gd name="T19" fmla="*/ 13 h 20"/>
                <a:gd name="T20" fmla="*/ 0 w 92"/>
                <a:gd name="T21" fmla="*/ 10 h 20"/>
                <a:gd name="T22" fmla="*/ 0 w 92"/>
                <a:gd name="T23" fmla="*/ 7 h 20"/>
                <a:gd name="T24" fmla="*/ 0 w 92"/>
                <a:gd name="T25" fmla="*/ 7 h 20"/>
                <a:gd name="T26" fmla="*/ 1 w 92"/>
                <a:gd name="T27" fmla="*/ 3 h 20"/>
                <a:gd name="T28" fmla="*/ 4 w 92"/>
                <a:gd name="T29" fmla="*/ 1 h 20"/>
                <a:gd name="T30" fmla="*/ 7 w 92"/>
                <a:gd name="T31" fmla="*/ 1 h 20"/>
                <a:gd name="T32" fmla="*/ 7 w 92"/>
                <a:gd name="T33" fmla="*/ 1 h 20"/>
                <a:gd name="T34" fmla="*/ 20 w 92"/>
                <a:gd name="T35" fmla="*/ 2 h 20"/>
                <a:gd name="T36" fmla="*/ 34 w 92"/>
                <a:gd name="T37" fmla="*/ 4 h 20"/>
                <a:gd name="T38" fmla="*/ 46 w 92"/>
                <a:gd name="T39" fmla="*/ 6 h 20"/>
                <a:gd name="T40" fmla="*/ 46 w 92"/>
                <a:gd name="T41" fmla="*/ 6 h 20"/>
                <a:gd name="T42" fmla="*/ 59 w 92"/>
                <a:gd name="T43" fmla="*/ 5 h 20"/>
                <a:gd name="T44" fmla="*/ 71 w 92"/>
                <a:gd name="T45" fmla="*/ 3 h 20"/>
                <a:gd name="T46" fmla="*/ 83 w 92"/>
                <a:gd name="T47" fmla="*/ 0 h 20"/>
                <a:gd name="T48" fmla="*/ 83 w 92"/>
                <a:gd name="T49" fmla="*/ 0 h 20"/>
                <a:gd name="T50" fmla="*/ 87 w 92"/>
                <a:gd name="T51" fmla="*/ 0 h 20"/>
                <a:gd name="T52" fmla="*/ 90 w 92"/>
                <a:gd name="T53" fmla="*/ 1 h 20"/>
                <a:gd name="T54" fmla="*/ 92 w 92"/>
                <a:gd name="T55" fmla="*/ 4 h 20"/>
                <a:gd name="T56" fmla="*/ 92 w 92"/>
                <a:gd name="T57" fmla="*/ 4 h 20"/>
                <a:gd name="T58" fmla="*/ 92 w 92"/>
                <a:gd name="T59" fmla="*/ 8 h 20"/>
                <a:gd name="T60" fmla="*/ 90 w 92"/>
                <a:gd name="T61" fmla="*/ 11 h 20"/>
                <a:gd name="T62" fmla="*/ 87 w 92"/>
                <a:gd name="T63" fmla="*/ 13 h 20"/>
                <a:gd name="T64" fmla="*/ 87 w 92"/>
                <a:gd name="T65" fmla="*/ 13 h 2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2"/>
                <a:gd name="T100" fmla="*/ 0 h 20"/>
                <a:gd name="T101" fmla="*/ 92 w 92"/>
                <a:gd name="T102" fmla="*/ 20 h 2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2" h="20">
                  <a:moveTo>
                    <a:pt x="87" y="13"/>
                  </a:moveTo>
                  <a:lnTo>
                    <a:pt x="73" y="16"/>
                  </a:lnTo>
                  <a:lnTo>
                    <a:pt x="58" y="19"/>
                  </a:lnTo>
                  <a:lnTo>
                    <a:pt x="43" y="20"/>
                  </a:lnTo>
                  <a:lnTo>
                    <a:pt x="30" y="17"/>
                  </a:lnTo>
                  <a:lnTo>
                    <a:pt x="18" y="16"/>
                  </a:lnTo>
                  <a:lnTo>
                    <a:pt x="6" y="14"/>
                  </a:lnTo>
                  <a:lnTo>
                    <a:pt x="2" y="13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7" y="1"/>
                  </a:lnTo>
                  <a:lnTo>
                    <a:pt x="20" y="2"/>
                  </a:lnTo>
                  <a:lnTo>
                    <a:pt x="34" y="4"/>
                  </a:lnTo>
                  <a:lnTo>
                    <a:pt x="46" y="6"/>
                  </a:lnTo>
                  <a:lnTo>
                    <a:pt x="59" y="5"/>
                  </a:lnTo>
                  <a:lnTo>
                    <a:pt x="71" y="3"/>
                  </a:lnTo>
                  <a:lnTo>
                    <a:pt x="83" y="0"/>
                  </a:lnTo>
                  <a:lnTo>
                    <a:pt x="87" y="0"/>
                  </a:lnTo>
                  <a:lnTo>
                    <a:pt x="90" y="1"/>
                  </a:lnTo>
                  <a:lnTo>
                    <a:pt x="92" y="4"/>
                  </a:lnTo>
                  <a:lnTo>
                    <a:pt x="92" y="8"/>
                  </a:lnTo>
                  <a:lnTo>
                    <a:pt x="90" y="11"/>
                  </a:lnTo>
                  <a:lnTo>
                    <a:pt x="87" y="1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04" name="Freeform 512"/>
            <p:cNvSpPr>
              <a:spLocks/>
            </p:cNvSpPr>
            <p:nvPr/>
          </p:nvSpPr>
          <p:spPr bwMode="auto">
            <a:xfrm>
              <a:off x="1845" y="1800"/>
              <a:ext cx="89" cy="25"/>
            </a:xfrm>
            <a:custGeom>
              <a:avLst/>
              <a:gdLst>
                <a:gd name="T0" fmla="*/ 82 w 89"/>
                <a:gd name="T1" fmla="*/ 25 h 25"/>
                <a:gd name="T2" fmla="*/ 57 w 89"/>
                <a:gd name="T3" fmla="*/ 22 h 25"/>
                <a:gd name="T4" fmla="*/ 33 w 89"/>
                <a:gd name="T5" fmla="*/ 20 h 25"/>
                <a:gd name="T6" fmla="*/ 8 w 89"/>
                <a:gd name="T7" fmla="*/ 16 h 25"/>
                <a:gd name="T8" fmla="*/ 8 w 89"/>
                <a:gd name="T9" fmla="*/ 16 h 25"/>
                <a:gd name="T10" fmla="*/ 6 w 89"/>
                <a:gd name="T11" fmla="*/ 16 h 25"/>
                <a:gd name="T12" fmla="*/ 5 w 89"/>
                <a:gd name="T13" fmla="*/ 14 h 25"/>
                <a:gd name="T14" fmla="*/ 3 w 89"/>
                <a:gd name="T15" fmla="*/ 13 h 25"/>
                <a:gd name="T16" fmla="*/ 3 w 89"/>
                <a:gd name="T17" fmla="*/ 13 h 25"/>
                <a:gd name="T18" fmla="*/ 1 w 89"/>
                <a:gd name="T19" fmla="*/ 10 h 25"/>
                <a:gd name="T20" fmla="*/ 0 w 89"/>
                <a:gd name="T21" fmla="*/ 7 h 25"/>
                <a:gd name="T22" fmla="*/ 1 w 89"/>
                <a:gd name="T23" fmla="*/ 3 h 25"/>
                <a:gd name="T24" fmla="*/ 1 w 89"/>
                <a:gd name="T25" fmla="*/ 3 h 25"/>
                <a:gd name="T26" fmla="*/ 4 w 89"/>
                <a:gd name="T27" fmla="*/ 1 h 25"/>
                <a:gd name="T28" fmla="*/ 7 w 89"/>
                <a:gd name="T29" fmla="*/ 0 h 25"/>
                <a:gd name="T30" fmla="*/ 11 w 89"/>
                <a:gd name="T31" fmla="*/ 1 h 25"/>
                <a:gd name="T32" fmla="*/ 11 w 89"/>
                <a:gd name="T33" fmla="*/ 1 h 25"/>
                <a:gd name="T34" fmla="*/ 12 w 89"/>
                <a:gd name="T35" fmla="*/ 2 h 25"/>
                <a:gd name="T36" fmla="*/ 13 w 89"/>
                <a:gd name="T37" fmla="*/ 3 h 25"/>
                <a:gd name="T38" fmla="*/ 14 w 89"/>
                <a:gd name="T39" fmla="*/ 4 h 25"/>
                <a:gd name="T40" fmla="*/ 14 w 89"/>
                <a:gd name="T41" fmla="*/ 4 h 25"/>
                <a:gd name="T42" fmla="*/ 38 w 89"/>
                <a:gd name="T43" fmla="*/ 6 h 25"/>
                <a:gd name="T44" fmla="*/ 60 w 89"/>
                <a:gd name="T45" fmla="*/ 9 h 25"/>
                <a:gd name="T46" fmla="*/ 83 w 89"/>
                <a:gd name="T47" fmla="*/ 12 h 25"/>
                <a:gd name="T48" fmla="*/ 83 w 89"/>
                <a:gd name="T49" fmla="*/ 12 h 25"/>
                <a:gd name="T50" fmla="*/ 86 w 89"/>
                <a:gd name="T51" fmla="*/ 13 h 25"/>
                <a:gd name="T52" fmla="*/ 89 w 89"/>
                <a:gd name="T53" fmla="*/ 16 h 25"/>
                <a:gd name="T54" fmla="*/ 89 w 89"/>
                <a:gd name="T55" fmla="*/ 19 h 25"/>
                <a:gd name="T56" fmla="*/ 89 w 89"/>
                <a:gd name="T57" fmla="*/ 19 h 25"/>
                <a:gd name="T58" fmla="*/ 88 w 89"/>
                <a:gd name="T59" fmla="*/ 22 h 25"/>
                <a:gd name="T60" fmla="*/ 85 w 89"/>
                <a:gd name="T61" fmla="*/ 25 h 25"/>
                <a:gd name="T62" fmla="*/ 82 w 89"/>
                <a:gd name="T63" fmla="*/ 25 h 25"/>
                <a:gd name="T64" fmla="*/ 82 w 89"/>
                <a:gd name="T65" fmla="*/ 25 h 2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9"/>
                <a:gd name="T100" fmla="*/ 0 h 25"/>
                <a:gd name="T101" fmla="*/ 89 w 89"/>
                <a:gd name="T102" fmla="*/ 25 h 2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9" h="25">
                  <a:moveTo>
                    <a:pt x="82" y="25"/>
                  </a:moveTo>
                  <a:lnTo>
                    <a:pt x="57" y="22"/>
                  </a:lnTo>
                  <a:lnTo>
                    <a:pt x="33" y="20"/>
                  </a:lnTo>
                  <a:lnTo>
                    <a:pt x="8" y="16"/>
                  </a:lnTo>
                  <a:lnTo>
                    <a:pt x="6" y="16"/>
                  </a:lnTo>
                  <a:lnTo>
                    <a:pt x="5" y="14"/>
                  </a:lnTo>
                  <a:lnTo>
                    <a:pt x="3" y="13"/>
                  </a:lnTo>
                  <a:lnTo>
                    <a:pt x="1" y="10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7" y="0"/>
                  </a:lnTo>
                  <a:lnTo>
                    <a:pt x="11" y="1"/>
                  </a:lnTo>
                  <a:lnTo>
                    <a:pt x="12" y="2"/>
                  </a:lnTo>
                  <a:lnTo>
                    <a:pt x="13" y="3"/>
                  </a:lnTo>
                  <a:lnTo>
                    <a:pt x="14" y="4"/>
                  </a:lnTo>
                  <a:lnTo>
                    <a:pt x="38" y="6"/>
                  </a:lnTo>
                  <a:lnTo>
                    <a:pt x="60" y="9"/>
                  </a:lnTo>
                  <a:lnTo>
                    <a:pt x="83" y="12"/>
                  </a:lnTo>
                  <a:lnTo>
                    <a:pt x="86" y="13"/>
                  </a:lnTo>
                  <a:lnTo>
                    <a:pt x="89" y="16"/>
                  </a:lnTo>
                  <a:lnTo>
                    <a:pt x="89" y="19"/>
                  </a:lnTo>
                  <a:lnTo>
                    <a:pt x="88" y="22"/>
                  </a:lnTo>
                  <a:lnTo>
                    <a:pt x="85" y="25"/>
                  </a:lnTo>
                  <a:lnTo>
                    <a:pt x="82" y="2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05" name="Freeform 513"/>
            <p:cNvSpPr>
              <a:spLocks/>
            </p:cNvSpPr>
            <p:nvPr/>
          </p:nvSpPr>
          <p:spPr bwMode="auto">
            <a:xfrm>
              <a:off x="1847" y="1774"/>
              <a:ext cx="90" cy="28"/>
            </a:xfrm>
            <a:custGeom>
              <a:avLst/>
              <a:gdLst>
                <a:gd name="T0" fmla="*/ 85 w 90"/>
                <a:gd name="T1" fmla="*/ 13 h 28"/>
                <a:gd name="T2" fmla="*/ 60 w 90"/>
                <a:gd name="T3" fmla="*/ 21 h 28"/>
                <a:gd name="T4" fmla="*/ 34 w 90"/>
                <a:gd name="T5" fmla="*/ 26 h 28"/>
                <a:gd name="T6" fmla="*/ 7 w 90"/>
                <a:gd name="T7" fmla="*/ 28 h 28"/>
                <a:gd name="T8" fmla="*/ 7 w 90"/>
                <a:gd name="T9" fmla="*/ 28 h 28"/>
                <a:gd name="T10" fmla="*/ 3 w 90"/>
                <a:gd name="T11" fmla="*/ 27 h 28"/>
                <a:gd name="T12" fmla="*/ 1 w 90"/>
                <a:gd name="T13" fmla="*/ 24 h 28"/>
                <a:gd name="T14" fmla="*/ 0 w 90"/>
                <a:gd name="T15" fmla="*/ 21 h 28"/>
                <a:gd name="T16" fmla="*/ 0 w 90"/>
                <a:gd name="T17" fmla="*/ 21 h 28"/>
                <a:gd name="T18" fmla="*/ 1 w 90"/>
                <a:gd name="T19" fmla="*/ 17 h 28"/>
                <a:gd name="T20" fmla="*/ 3 w 90"/>
                <a:gd name="T21" fmla="*/ 15 h 28"/>
                <a:gd name="T22" fmla="*/ 6 w 90"/>
                <a:gd name="T23" fmla="*/ 14 h 28"/>
                <a:gd name="T24" fmla="*/ 6 w 90"/>
                <a:gd name="T25" fmla="*/ 14 h 28"/>
                <a:gd name="T26" fmla="*/ 32 w 90"/>
                <a:gd name="T27" fmla="*/ 13 h 28"/>
                <a:gd name="T28" fmla="*/ 57 w 90"/>
                <a:gd name="T29" fmla="*/ 8 h 28"/>
                <a:gd name="T30" fmla="*/ 81 w 90"/>
                <a:gd name="T31" fmla="*/ 0 h 28"/>
                <a:gd name="T32" fmla="*/ 81 w 90"/>
                <a:gd name="T33" fmla="*/ 0 h 28"/>
                <a:gd name="T34" fmla="*/ 85 w 90"/>
                <a:gd name="T35" fmla="*/ 0 h 28"/>
                <a:gd name="T36" fmla="*/ 88 w 90"/>
                <a:gd name="T37" fmla="*/ 2 h 28"/>
                <a:gd name="T38" fmla="*/ 90 w 90"/>
                <a:gd name="T39" fmla="*/ 5 h 28"/>
                <a:gd name="T40" fmla="*/ 90 w 90"/>
                <a:gd name="T41" fmla="*/ 5 h 28"/>
                <a:gd name="T42" fmla="*/ 90 w 90"/>
                <a:gd name="T43" fmla="*/ 8 h 28"/>
                <a:gd name="T44" fmla="*/ 88 w 90"/>
                <a:gd name="T45" fmla="*/ 11 h 28"/>
                <a:gd name="T46" fmla="*/ 85 w 90"/>
                <a:gd name="T47" fmla="*/ 13 h 28"/>
                <a:gd name="T48" fmla="*/ 85 w 90"/>
                <a:gd name="T49" fmla="*/ 13 h 2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0"/>
                <a:gd name="T76" fmla="*/ 0 h 28"/>
                <a:gd name="T77" fmla="*/ 90 w 90"/>
                <a:gd name="T78" fmla="*/ 28 h 2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0" h="28">
                  <a:moveTo>
                    <a:pt x="85" y="13"/>
                  </a:moveTo>
                  <a:lnTo>
                    <a:pt x="60" y="21"/>
                  </a:lnTo>
                  <a:lnTo>
                    <a:pt x="34" y="26"/>
                  </a:lnTo>
                  <a:lnTo>
                    <a:pt x="7" y="28"/>
                  </a:lnTo>
                  <a:lnTo>
                    <a:pt x="3" y="27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1" y="17"/>
                  </a:lnTo>
                  <a:lnTo>
                    <a:pt x="3" y="15"/>
                  </a:lnTo>
                  <a:lnTo>
                    <a:pt x="6" y="14"/>
                  </a:lnTo>
                  <a:lnTo>
                    <a:pt x="32" y="13"/>
                  </a:lnTo>
                  <a:lnTo>
                    <a:pt x="57" y="8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88" y="2"/>
                  </a:lnTo>
                  <a:lnTo>
                    <a:pt x="90" y="5"/>
                  </a:lnTo>
                  <a:lnTo>
                    <a:pt x="90" y="8"/>
                  </a:lnTo>
                  <a:lnTo>
                    <a:pt x="88" y="11"/>
                  </a:lnTo>
                  <a:lnTo>
                    <a:pt x="85" y="1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06" name="Freeform 514"/>
            <p:cNvSpPr>
              <a:spLocks/>
            </p:cNvSpPr>
            <p:nvPr/>
          </p:nvSpPr>
          <p:spPr bwMode="auto">
            <a:xfrm>
              <a:off x="1847" y="1758"/>
              <a:ext cx="89" cy="21"/>
            </a:xfrm>
            <a:custGeom>
              <a:avLst/>
              <a:gdLst>
                <a:gd name="T0" fmla="*/ 79 w 89"/>
                <a:gd name="T1" fmla="*/ 19 h 21"/>
                <a:gd name="T2" fmla="*/ 78 w 89"/>
                <a:gd name="T3" fmla="*/ 18 h 21"/>
                <a:gd name="T4" fmla="*/ 77 w 89"/>
                <a:gd name="T5" fmla="*/ 18 h 21"/>
                <a:gd name="T6" fmla="*/ 76 w 89"/>
                <a:gd name="T7" fmla="*/ 18 h 21"/>
                <a:gd name="T8" fmla="*/ 76 w 89"/>
                <a:gd name="T9" fmla="*/ 18 h 21"/>
                <a:gd name="T10" fmla="*/ 68 w 89"/>
                <a:gd name="T11" fmla="*/ 19 h 21"/>
                <a:gd name="T12" fmla="*/ 59 w 89"/>
                <a:gd name="T13" fmla="*/ 20 h 21"/>
                <a:gd name="T14" fmla="*/ 51 w 89"/>
                <a:gd name="T15" fmla="*/ 20 h 21"/>
                <a:gd name="T16" fmla="*/ 51 w 89"/>
                <a:gd name="T17" fmla="*/ 20 h 21"/>
                <a:gd name="T18" fmla="*/ 43 w 89"/>
                <a:gd name="T19" fmla="*/ 21 h 21"/>
                <a:gd name="T20" fmla="*/ 34 w 89"/>
                <a:gd name="T21" fmla="*/ 21 h 21"/>
                <a:gd name="T22" fmla="*/ 26 w 89"/>
                <a:gd name="T23" fmla="*/ 20 h 21"/>
                <a:gd name="T24" fmla="*/ 26 w 89"/>
                <a:gd name="T25" fmla="*/ 20 h 21"/>
                <a:gd name="T26" fmla="*/ 18 w 89"/>
                <a:gd name="T27" fmla="*/ 18 h 21"/>
                <a:gd name="T28" fmla="*/ 11 w 89"/>
                <a:gd name="T29" fmla="*/ 16 h 21"/>
                <a:gd name="T30" fmla="*/ 4 w 89"/>
                <a:gd name="T31" fmla="*/ 13 h 21"/>
                <a:gd name="T32" fmla="*/ 4 w 89"/>
                <a:gd name="T33" fmla="*/ 13 h 21"/>
                <a:gd name="T34" fmla="*/ 2 w 89"/>
                <a:gd name="T35" fmla="*/ 11 h 21"/>
                <a:gd name="T36" fmla="*/ 0 w 89"/>
                <a:gd name="T37" fmla="*/ 7 h 21"/>
                <a:gd name="T38" fmla="*/ 1 w 89"/>
                <a:gd name="T39" fmla="*/ 4 h 21"/>
                <a:gd name="T40" fmla="*/ 1 w 89"/>
                <a:gd name="T41" fmla="*/ 4 h 21"/>
                <a:gd name="T42" fmla="*/ 3 w 89"/>
                <a:gd name="T43" fmla="*/ 1 h 21"/>
                <a:gd name="T44" fmla="*/ 6 w 89"/>
                <a:gd name="T45" fmla="*/ 0 h 21"/>
                <a:gd name="T46" fmla="*/ 10 w 89"/>
                <a:gd name="T47" fmla="*/ 0 h 21"/>
                <a:gd name="T48" fmla="*/ 10 w 89"/>
                <a:gd name="T49" fmla="*/ 0 h 21"/>
                <a:gd name="T50" fmla="*/ 22 w 89"/>
                <a:gd name="T51" fmla="*/ 4 h 21"/>
                <a:gd name="T52" fmla="*/ 35 w 89"/>
                <a:gd name="T53" fmla="*/ 6 h 21"/>
                <a:gd name="T54" fmla="*/ 48 w 89"/>
                <a:gd name="T55" fmla="*/ 7 h 21"/>
                <a:gd name="T56" fmla="*/ 48 w 89"/>
                <a:gd name="T57" fmla="*/ 7 h 21"/>
                <a:gd name="T58" fmla="*/ 56 w 89"/>
                <a:gd name="T59" fmla="*/ 6 h 21"/>
                <a:gd name="T60" fmla="*/ 65 w 89"/>
                <a:gd name="T61" fmla="*/ 5 h 21"/>
                <a:gd name="T62" fmla="*/ 74 w 89"/>
                <a:gd name="T63" fmla="*/ 4 h 21"/>
                <a:gd name="T64" fmla="*/ 74 w 89"/>
                <a:gd name="T65" fmla="*/ 4 h 21"/>
                <a:gd name="T66" fmla="*/ 78 w 89"/>
                <a:gd name="T67" fmla="*/ 4 h 21"/>
                <a:gd name="T68" fmla="*/ 82 w 89"/>
                <a:gd name="T69" fmla="*/ 5 h 21"/>
                <a:gd name="T70" fmla="*/ 86 w 89"/>
                <a:gd name="T71" fmla="*/ 6 h 21"/>
                <a:gd name="T72" fmla="*/ 86 w 89"/>
                <a:gd name="T73" fmla="*/ 6 h 21"/>
                <a:gd name="T74" fmla="*/ 88 w 89"/>
                <a:gd name="T75" fmla="*/ 9 h 21"/>
                <a:gd name="T76" fmla="*/ 89 w 89"/>
                <a:gd name="T77" fmla="*/ 13 h 21"/>
                <a:gd name="T78" fmla="*/ 89 w 89"/>
                <a:gd name="T79" fmla="*/ 16 h 21"/>
                <a:gd name="T80" fmla="*/ 89 w 89"/>
                <a:gd name="T81" fmla="*/ 16 h 21"/>
                <a:gd name="T82" fmla="*/ 86 w 89"/>
                <a:gd name="T83" fmla="*/ 19 h 21"/>
                <a:gd name="T84" fmla="*/ 83 w 89"/>
                <a:gd name="T85" fmla="*/ 20 h 21"/>
                <a:gd name="T86" fmla="*/ 79 w 89"/>
                <a:gd name="T87" fmla="*/ 19 h 21"/>
                <a:gd name="T88" fmla="*/ 79 w 89"/>
                <a:gd name="T89" fmla="*/ 19 h 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89"/>
                <a:gd name="T136" fmla="*/ 0 h 21"/>
                <a:gd name="T137" fmla="*/ 89 w 89"/>
                <a:gd name="T138" fmla="*/ 21 h 2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89" h="21">
                  <a:moveTo>
                    <a:pt x="79" y="19"/>
                  </a:moveTo>
                  <a:lnTo>
                    <a:pt x="78" y="18"/>
                  </a:lnTo>
                  <a:lnTo>
                    <a:pt x="77" y="18"/>
                  </a:lnTo>
                  <a:lnTo>
                    <a:pt x="76" y="18"/>
                  </a:lnTo>
                  <a:lnTo>
                    <a:pt x="68" y="19"/>
                  </a:lnTo>
                  <a:lnTo>
                    <a:pt x="59" y="20"/>
                  </a:lnTo>
                  <a:lnTo>
                    <a:pt x="51" y="20"/>
                  </a:lnTo>
                  <a:lnTo>
                    <a:pt x="43" y="21"/>
                  </a:lnTo>
                  <a:lnTo>
                    <a:pt x="34" y="21"/>
                  </a:lnTo>
                  <a:lnTo>
                    <a:pt x="26" y="20"/>
                  </a:lnTo>
                  <a:lnTo>
                    <a:pt x="18" y="18"/>
                  </a:lnTo>
                  <a:lnTo>
                    <a:pt x="11" y="16"/>
                  </a:lnTo>
                  <a:lnTo>
                    <a:pt x="4" y="13"/>
                  </a:lnTo>
                  <a:lnTo>
                    <a:pt x="2" y="11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10" y="0"/>
                  </a:lnTo>
                  <a:lnTo>
                    <a:pt x="22" y="4"/>
                  </a:lnTo>
                  <a:lnTo>
                    <a:pt x="35" y="6"/>
                  </a:lnTo>
                  <a:lnTo>
                    <a:pt x="48" y="7"/>
                  </a:lnTo>
                  <a:lnTo>
                    <a:pt x="56" y="6"/>
                  </a:lnTo>
                  <a:lnTo>
                    <a:pt x="65" y="5"/>
                  </a:lnTo>
                  <a:lnTo>
                    <a:pt x="74" y="4"/>
                  </a:lnTo>
                  <a:lnTo>
                    <a:pt x="78" y="4"/>
                  </a:lnTo>
                  <a:lnTo>
                    <a:pt x="82" y="5"/>
                  </a:lnTo>
                  <a:lnTo>
                    <a:pt x="86" y="6"/>
                  </a:lnTo>
                  <a:lnTo>
                    <a:pt x="88" y="9"/>
                  </a:lnTo>
                  <a:lnTo>
                    <a:pt x="89" y="13"/>
                  </a:lnTo>
                  <a:lnTo>
                    <a:pt x="89" y="16"/>
                  </a:lnTo>
                  <a:lnTo>
                    <a:pt x="86" y="19"/>
                  </a:lnTo>
                  <a:lnTo>
                    <a:pt x="83" y="20"/>
                  </a:lnTo>
                  <a:lnTo>
                    <a:pt x="79" y="1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07" name="Freeform 515"/>
            <p:cNvSpPr>
              <a:spLocks/>
            </p:cNvSpPr>
            <p:nvPr/>
          </p:nvSpPr>
          <p:spPr bwMode="auto">
            <a:xfrm>
              <a:off x="1841" y="1707"/>
              <a:ext cx="87" cy="24"/>
            </a:xfrm>
            <a:custGeom>
              <a:avLst/>
              <a:gdLst>
                <a:gd name="T0" fmla="*/ 79 w 87"/>
                <a:gd name="T1" fmla="*/ 24 h 24"/>
                <a:gd name="T2" fmla="*/ 65 w 87"/>
                <a:gd name="T3" fmla="*/ 21 h 24"/>
                <a:gd name="T4" fmla="*/ 51 w 87"/>
                <a:gd name="T5" fmla="*/ 17 h 24"/>
                <a:gd name="T6" fmla="*/ 38 w 87"/>
                <a:gd name="T7" fmla="*/ 14 h 24"/>
                <a:gd name="T8" fmla="*/ 38 w 87"/>
                <a:gd name="T9" fmla="*/ 14 h 24"/>
                <a:gd name="T10" fmla="*/ 27 w 87"/>
                <a:gd name="T11" fmla="*/ 14 h 24"/>
                <a:gd name="T12" fmla="*/ 16 w 87"/>
                <a:gd name="T13" fmla="*/ 16 h 24"/>
                <a:gd name="T14" fmla="*/ 6 w 87"/>
                <a:gd name="T15" fmla="*/ 16 h 24"/>
                <a:gd name="T16" fmla="*/ 6 w 87"/>
                <a:gd name="T17" fmla="*/ 16 h 24"/>
                <a:gd name="T18" fmla="*/ 2 w 87"/>
                <a:gd name="T19" fmla="*/ 15 h 24"/>
                <a:gd name="T20" fmla="*/ 0 w 87"/>
                <a:gd name="T21" fmla="*/ 12 h 24"/>
                <a:gd name="T22" fmla="*/ 0 w 87"/>
                <a:gd name="T23" fmla="*/ 9 h 24"/>
                <a:gd name="T24" fmla="*/ 0 w 87"/>
                <a:gd name="T25" fmla="*/ 9 h 24"/>
                <a:gd name="T26" fmla="*/ 1 w 87"/>
                <a:gd name="T27" fmla="*/ 5 h 24"/>
                <a:gd name="T28" fmla="*/ 4 w 87"/>
                <a:gd name="T29" fmla="*/ 3 h 24"/>
                <a:gd name="T30" fmla="*/ 8 w 87"/>
                <a:gd name="T31" fmla="*/ 3 h 24"/>
                <a:gd name="T32" fmla="*/ 8 w 87"/>
                <a:gd name="T33" fmla="*/ 3 h 24"/>
                <a:gd name="T34" fmla="*/ 14 w 87"/>
                <a:gd name="T35" fmla="*/ 2 h 24"/>
                <a:gd name="T36" fmla="*/ 21 w 87"/>
                <a:gd name="T37" fmla="*/ 1 h 24"/>
                <a:gd name="T38" fmla="*/ 28 w 87"/>
                <a:gd name="T39" fmla="*/ 0 h 24"/>
                <a:gd name="T40" fmla="*/ 28 w 87"/>
                <a:gd name="T41" fmla="*/ 0 h 24"/>
                <a:gd name="T42" fmla="*/ 46 w 87"/>
                <a:gd name="T43" fmla="*/ 2 h 24"/>
                <a:gd name="T44" fmla="*/ 64 w 87"/>
                <a:gd name="T45" fmla="*/ 7 h 24"/>
                <a:gd name="T46" fmla="*/ 82 w 87"/>
                <a:gd name="T47" fmla="*/ 11 h 24"/>
                <a:gd name="T48" fmla="*/ 82 w 87"/>
                <a:gd name="T49" fmla="*/ 11 h 24"/>
                <a:gd name="T50" fmla="*/ 85 w 87"/>
                <a:gd name="T51" fmla="*/ 12 h 24"/>
                <a:gd name="T52" fmla="*/ 87 w 87"/>
                <a:gd name="T53" fmla="*/ 15 h 24"/>
                <a:gd name="T54" fmla="*/ 87 w 87"/>
                <a:gd name="T55" fmla="*/ 19 h 24"/>
                <a:gd name="T56" fmla="*/ 87 w 87"/>
                <a:gd name="T57" fmla="*/ 19 h 24"/>
                <a:gd name="T58" fmla="*/ 85 w 87"/>
                <a:gd name="T59" fmla="*/ 22 h 24"/>
                <a:gd name="T60" fmla="*/ 83 w 87"/>
                <a:gd name="T61" fmla="*/ 24 h 24"/>
                <a:gd name="T62" fmla="*/ 79 w 87"/>
                <a:gd name="T63" fmla="*/ 24 h 24"/>
                <a:gd name="T64" fmla="*/ 79 w 87"/>
                <a:gd name="T65" fmla="*/ 24 h 2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7"/>
                <a:gd name="T100" fmla="*/ 0 h 24"/>
                <a:gd name="T101" fmla="*/ 87 w 87"/>
                <a:gd name="T102" fmla="*/ 24 h 2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7" h="24">
                  <a:moveTo>
                    <a:pt x="79" y="24"/>
                  </a:moveTo>
                  <a:lnTo>
                    <a:pt x="65" y="21"/>
                  </a:lnTo>
                  <a:lnTo>
                    <a:pt x="51" y="17"/>
                  </a:lnTo>
                  <a:lnTo>
                    <a:pt x="38" y="14"/>
                  </a:lnTo>
                  <a:lnTo>
                    <a:pt x="27" y="14"/>
                  </a:lnTo>
                  <a:lnTo>
                    <a:pt x="16" y="16"/>
                  </a:lnTo>
                  <a:lnTo>
                    <a:pt x="6" y="16"/>
                  </a:lnTo>
                  <a:lnTo>
                    <a:pt x="2" y="15"/>
                  </a:lnTo>
                  <a:lnTo>
                    <a:pt x="0" y="12"/>
                  </a:lnTo>
                  <a:lnTo>
                    <a:pt x="0" y="9"/>
                  </a:lnTo>
                  <a:lnTo>
                    <a:pt x="1" y="5"/>
                  </a:lnTo>
                  <a:lnTo>
                    <a:pt x="4" y="3"/>
                  </a:lnTo>
                  <a:lnTo>
                    <a:pt x="8" y="3"/>
                  </a:lnTo>
                  <a:lnTo>
                    <a:pt x="14" y="2"/>
                  </a:lnTo>
                  <a:lnTo>
                    <a:pt x="21" y="1"/>
                  </a:lnTo>
                  <a:lnTo>
                    <a:pt x="28" y="0"/>
                  </a:lnTo>
                  <a:lnTo>
                    <a:pt x="46" y="2"/>
                  </a:lnTo>
                  <a:lnTo>
                    <a:pt x="64" y="7"/>
                  </a:lnTo>
                  <a:lnTo>
                    <a:pt x="82" y="11"/>
                  </a:lnTo>
                  <a:lnTo>
                    <a:pt x="85" y="12"/>
                  </a:lnTo>
                  <a:lnTo>
                    <a:pt x="87" y="15"/>
                  </a:lnTo>
                  <a:lnTo>
                    <a:pt x="87" y="19"/>
                  </a:lnTo>
                  <a:lnTo>
                    <a:pt x="85" y="22"/>
                  </a:lnTo>
                  <a:lnTo>
                    <a:pt x="83" y="24"/>
                  </a:lnTo>
                  <a:lnTo>
                    <a:pt x="79" y="2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08" name="Freeform 516"/>
            <p:cNvSpPr>
              <a:spLocks/>
            </p:cNvSpPr>
            <p:nvPr/>
          </p:nvSpPr>
          <p:spPr bwMode="auto">
            <a:xfrm>
              <a:off x="1824" y="1675"/>
              <a:ext cx="83" cy="26"/>
            </a:xfrm>
            <a:custGeom>
              <a:avLst/>
              <a:gdLst>
                <a:gd name="T0" fmla="*/ 75 w 83"/>
                <a:gd name="T1" fmla="*/ 26 h 26"/>
                <a:gd name="T2" fmla="*/ 64 w 83"/>
                <a:gd name="T3" fmla="*/ 24 h 26"/>
                <a:gd name="T4" fmla="*/ 53 w 83"/>
                <a:gd name="T5" fmla="*/ 22 h 26"/>
                <a:gd name="T6" fmla="*/ 42 w 83"/>
                <a:gd name="T7" fmla="*/ 19 h 26"/>
                <a:gd name="T8" fmla="*/ 42 w 83"/>
                <a:gd name="T9" fmla="*/ 19 h 26"/>
                <a:gd name="T10" fmla="*/ 32 w 83"/>
                <a:gd name="T11" fmla="*/ 16 h 26"/>
                <a:gd name="T12" fmla="*/ 22 w 83"/>
                <a:gd name="T13" fmla="*/ 14 h 26"/>
                <a:gd name="T14" fmla="*/ 11 w 83"/>
                <a:gd name="T15" fmla="*/ 13 h 26"/>
                <a:gd name="T16" fmla="*/ 11 w 83"/>
                <a:gd name="T17" fmla="*/ 13 h 26"/>
                <a:gd name="T18" fmla="*/ 11 w 83"/>
                <a:gd name="T19" fmla="*/ 13 h 26"/>
                <a:gd name="T20" fmla="*/ 10 w 83"/>
                <a:gd name="T21" fmla="*/ 14 h 26"/>
                <a:gd name="T22" fmla="*/ 9 w 83"/>
                <a:gd name="T23" fmla="*/ 14 h 26"/>
                <a:gd name="T24" fmla="*/ 9 w 83"/>
                <a:gd name="T25" fmla="*/ 14 h 26"/>
                <a:gd name="T26" fmla="*/ 9 w 83"/>
                <a:gd name="T27" fmla="*/ 14 h 26"/>
                <a:gd name="T28" fmla="*/ 9 w 83"/>
                <a:gd name="T29" fmla="*/ 14 h 26"/>
                <a:gd name="T30" fmla="*/ 9 w 83"/>
                <a:gd name="T31" fmla="*/ 14 h 26"/>
                <a:gd name="T32" fmla="*/ 9 w 83"/>
                <a:gd name="T33" fmla="*/ 14 h 26"/>
                <a:gd name="T34" fmla="*/ 5 w 83"/>
                <a:gd name="T35" fmla="*/ 15 h 26"/>
                <a:gd name="T36" fmla="*/ 2 w 83"/>
                <a:gd name="T37" fmla="*/ 13 h 26"/>
                <a:gd name="T38" fmla="*/ 0 w 83"/>
                <a:gd name="T39" fmla="*/ 10 h 26"/>
                <a:gd name="T40" fmla="*/ 0 w 83"/>
                <a:gd name="T41" fmla="*/ 10 h 26"/>
                <a:gd name="T42" fmla="*/ 0 w 83"/>
                <a:gd name="T43" fmla="*/ 7 h 26"/>
                <a:gd name="T44" fmla="*/ 2 w 83"/>
                <a:gd name="T45" fmla="*/ 4 h 26"/>
                <a:gd name="T46" fmla="*/ 4 w 83"/>
                <a:gd name="T47" fmla="*/ 2 h 26"/>
                <a:gd name="T48" fmla="*/ 4 w 83"/>
                <a:gd name="T49" fmla="*/ 2 h 26"/>
                <a:gd name="T50" fmla="*/ 7 w 83"/>
                <a:gd name="T51" fmla="*/ 0 h 26"/>
                <a:gd name="T52" fmla="*/ 10 w 83"/>
                <a:gd name="T53" fmla="*/ 0 h 26"/>
                <a:gd name="T54" fmla="*/ 14 w 83"/>
                <a:gd name="T55" fmla="*/ 0 h 26"/>
                <a:gd name="T56" fmla="*/ 14 w 83"/>
                <a:gd name="T57" fmla="*/ 0 h 26"/>
                <a:gd name="T58" fmla="*/ 35 w 83"/>
                <a:gd name="T59" fmla="*/ 3 h 26"/>
                <a:gd name="T60" fmla="*/ 56 w 83"/>
                <a:gd name="T61" fmla="*/ 8 h 26"/>
                <a:gd name="T62" fmla="*/ 77 w 83"/>
                <a:gd name="T63" fmla="*/ 12 h 26"/>
                <a:gd name="T64" fmla="*/ 77 w 83"/>
                <a:gd name="T65" fmla="*/ 12 h 26"/>
                <a:gd name="T66" fmla="*/ 80 w 83"/>
                <a:gd name="T67" fmla="*/ 13 h 26"/>
                <a:gd name="T68" fmla="*/ 82 w 83"/>
                <a:gd name="T69" fmla="*/ 16 h 26"/>
                <a:gd name="T70" fmla="*/ 83 w 83"/>
                <a:gd name="T71" fmla="*/ 20 h 26"/>
                <a:gd name="T72" fmla="*/ 83 w 83"/>
                <a:gd name="T73" fmla="*/ 20 h 26"/>
                <a:gd name="T74" fmla="*/ 81 w 83"/>
                <a:gd name="T75" fmla="*/ 23 h 26"/>
                <a:gd name="T76" fmla="*/ 78 w 83"/>
                <a:gd name="T77" fmla="*/ 25 h 26"/>
                <a:gd name="T78" fmla="*/ 75 w 83"/>
                <a:gd name="T79" fmla="*/ 26 h 26"/>
                <a:gd name="T80" fmla="*/ 75 w 83"/>
                <a:gd name="T81" fmla="*/ 26 h 2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3"/>
                <a:gd name="T124" fmla="*/ 0 h 26"/>
                <a:gd name="T125" fmla="*/ 83 w 83"/>
                <a:gd name="T126" fmla="*/ 26 h 2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3" h="26">
                  <a:moveTo>
                    <a:pt x="75" y="26"/>
                  </a:moveTo>
                  <a:lnTo>
                    <a:pt x="64" y="24"/>
                  </a:lnTo>
                  <a:lnTo>
                    <a:pt x="53" y="22"/>
                  </a:lnTo>
                  <a:lnTo>
                    <a:pt x="42" y="19"/>
                  </a:lnTo>
                  <a:lnTo>
                    <a:pt x="32" y="16"/>
                  </a:lnTo>
                  <a:lnTo>
                    <a:pt x="22" y="14"/>
                  </a:lnTo>
                  <a:lnTo>
                    <a:pt x="11" y="13"/>
                  </a:lnTo>
                  <a:lnTo>
                    <a:pt x="10" y="14"/>
                  </a:lnTo>
                  <a:lnTo>
                    <a:pt x="9" y="14"/>
                  </a:lnTo>
                  <a:lnTo>
                    <a:pt x="5" y="15"/>
                  </a:lnTo>
                  <a:lnTo>
                    <a:pt x="2" y="13"/>
                  </a:lnTo>
                  <a:lnTo>
                    <a:pt x="0" y="10"/>
                  </a:lnTo>
                  <a:lnTo>
                    <a:pt x="0" y="7"/>
                  </a:lnTo>
                  <a:lnTo>
                    <a:pt x="2" y="4"/>
                  </a:lnTo>
                  <a:lnTo>
                    <a:pt x="4" y="2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35" y="3"/>
                  </a:lnTo>
                  <a:lnTo>
                    <a:pt x="56" y="8"/>
                  </a:lnTo>
                  <a:lnTo>
                    <a:pt x="77" y="12"/>
                  </a:lnTo>
                  <a:lnTo>
                    <a:pt x="80" y="13"/>
                  </a:lnTo>
                  <a:lnTo>
                    <a:pt x="82" y="16"/>
                  </a:lnTo>
                  <a:lnTo>
                    <a:pt x="83" y="20"/>
                  </a:lnTo>
                  <a:lnTo>
                    <a:pt x="81" y="23"/>
                  </a:lnTo>
                  <a:lnTo>
                    <a:pt x="78" y="25"/>
                  </a:lnTo>
                  <a:lnTo>
                    <a:pt x="75" y="2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09" name="Freeform 517"/>
            <p:cNvSpPr>
              <a:spLocks/>
            </p:cNvSpPr>
            <p:nvPr/>
          </p:nvSpPr>
          <p:spPr bwMode="auto">
            <a:xfrm>
              <a:off x="1811" y="1643"/>
              <a:ext cx="81" cy="39"/>
            </a:xfrm>
            <a:custGeom>
              <a:avLst/>
              <a:gdLst>
                <a:gd name="T0" fmla="*/ 73 w 81"/>
                <a:gd name="T1" fmla="*/ 39 h 39"/>
                <a:gd name="T2" fmla="*/ 54 w 81"/>
                <a:gd name="T3" fmla="*/ 34 h 39"/>
                <a:gd name="T4" fmla="*/ 35 w 81"/>
                <a:gd name="T5" fmla="*/ 27 h 39"/>
                <a:gd name="T6" fmla="*/ 17 w 81"/>
                <a:gd name="T7" fmla="*/ 18 h 39"/>
                <a:gd name="T8" fmla="*/ 17 w 81"/>
                <a:gd name="T9" fmla="*/ 18 h 39"/>
                <a:gd name="T10" fmla="*/ 13 w 81"/>
                <a:gd name="T11" fmla="*/ 16 h 39"/>
                <a:gd name="T12" fmla="*/ 9 w 81"/>
                <a:gd name="T13" fmla="*/ 15 h 39"/>
                <a:gd name="T14" fmla="*/ 5 w 81"/>
                <a:gd name="T15" fmla="*/ 14 h 39"/>
                <a:gd name="T16" fmla="*/ 5 w 81"/>
                <a:gd name="T17" fmla="*/ 14 h 39"/>
                <a:gd name="T18" fmla="*/ 2 w 81"/>
                <a:gd name="T19" fmla="*/ 12 h 39"/>
                <a:gd name="T20" fmla="*/ 0 w 81"/>
                <a:gd name="T21" fmla="*/ 9 h 39"/>
                <a:gd name="T22" fmla="*/ 0 w 81"/>
                <a:gd name="T23" fmla="*/ 5 h 39"/>
                <a:gd name="T24" fmla="*/ 0 w 81"/>
                <a:gd name="T25" fmla="*/ 5 h 39"/>
                <a:gd name="T26" fmla="*/ 1 w 81"/>
                <a:gd name="T27" fmla="*/ 2 h 39"/>
                <a:gd name="T28" fmla="*/ 4 w 81"/>
                <a:gd name="T29" fmla="*/ 0 h 39"/>
                <a:gd name="T30" fmla="*/ 8 w 81"/>
                <a:gd name="T31" fmla="*/ 0 h 39"/>
                <a:gd name="T32" fmla="*/ 8 w 81"/>
                <a:gd name="T33" fmla="*/ 0 h 39"/>
                <a:gd name="T34" fmla="*/ 18 w 81"/>
                <a:gd name="T35" fmla="*/ 3 h 39"/>
                <a:gd name="T36" fmla="*/ 27 w 81"/>
                <a:gd name="T37" fmla="*/ 7 h 39"/>
                <a:gd name="T38" fmla="*/ 37 w 81"/>
                <a:gd name="T39" fmla="*/ 12 h 39"/>
                <a:gd name="T40" fmla="*/ 37 w 81"/>
                <a:gd name="T41" fmla="*/ 12 h 39"/>
                <a:gd name="T42" fmla="*/ 50 w 81"/>
                <a:gd name="T43" fmla="*/ 18 h 39"/>
                <a:gd name="T44" fmla="*/ 63 w 81"/>
                <a:gd name="T45" fmla="*/ 22 h 39"/>
                <a:gd name="T46" fmla="*/ 76 w 81"/>
                <a:gd name="T47" fmla="*/ 26 h 39"/>
                <a:gd name="T48" fmla="*/ 76 w 81"/>
                <a:gd name="T49" fmla="*/ 26 h 39"/>
                <a:gd name="T50" fmla="*/ 79 w 81"/>
                <a:gd name="T51" fmla="*/ 27 h 39"/>
                <a:gd name="T52" fmla="*/ 81 w 81"/>
                <a:gd name="T53" fmla="*/ 30 h 39"/>
                <a:gd name="T54" fmla="*/ 81 w 81"/>
                <a:gd name="T55" fmla="*/ 34 h 39"/>
                <a:gd name="T56" fmla="*/ 81 w 81"/>
                <a:gd name="T57" fmla="*/ 34 h 39"/>
                <a:gd name="T58" fmla="*/ 80 w 81"/>
                <a:gd name="T59" fmla="*/ 37 h 39"/>
                <a:gd name="T60" fmla="*/ 77 w 81"/>
                <a:gd name="T61" fmla="*/ 39 h 39"/>
                <a:gd name="T62" fmla="*/ 73 w 81"/>
                <a:gd name="T63" fmla="*/ 39 h 39"/>
                <a:gd name="T64" fmla="*/ 73 w 81"/>
                <a:gd name="T65" fmla="*/ 39 h 3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1"/>
                <a:gd name="T100" fmla="*/ 0 h 39"/>
                <a:gd name="T101" fmla="*/ 81 w 81"/>
                <a:gd name="T102" fmla="*/ 39 h 3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1" h="39">
                  <a:moveTo>
                    <a:pt x="73" y="39"/>
                  </a:moveTo>
                  <a:lnTo>
                    <a:pt x="54" y="34"/>
                  </a:lnTo>
                  <a:lnTo>
                    <a:pt x="35" y="27"/>
                  </a:lnTo>
                  <a:lnTo>
                    <a:pt x="17" y="18"/>
                  </a:lnTo>
                  <a:lnTo>
                    <a:pt x="13" y="16"/>
                  </a:lnTo>
                  <a:lnTo>
                    <a:pt x="9" y="15"/>
                  </a:lnTo>
                  <a:lnTo>
                    <a:pt x="5" y="14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8" y="3"/>
                  </a:lnTo>
                  <a:lnTo>
                    <a:pt x="27" y="7"/>
                  </a:lnTo>
                  <a:lnTo>
                    <a:pt x="37" y="12"/>
                  </a:lnTo>
                  <a:lnTo>
                    <a:pt x="50" y="18"/>
                  </a:lnTo>
                  <a:lnTo>
                    <a:pt x="63" y="22"/>
                  </a:lnTo>
                  <a:lnTo>
                    <a:pt x="76" y="26"/>
                  </a:lnTo>
                  <a:lnTo>
                    <a:pt x="79" y="27"/>
                  </a:lnTo>
                  <a:lnTo>
                    <a:pt x="81" y="30"/>
                  </a:lnTo>
                  <a:lnTo>
                    <a:pt x="81" y="34"/>
                  </a:lnTo>
                  <a:lnTo>
                    <a:pt x="80" y="37"/>
                  </a:lnTo>
                  <a:lnTo>
                    <a:pt x="77" y="39"/>
                  </a:lnTo>
                  <a:lnTo>
                    <a:pt x="73" y="3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10" name="Freeform 518"/>
            <p:cNvSpPr>
              <a:spLocks/>
            </p:cNvSpPr>
            <p:nvPr/>
          </p:nvSpPr>
          <p:spPr bwMode="auto">
            <a:xfrm>
              <a:off x="1841" y="1733"/>
              <a:ext cx="89" cy="17"/>
            </a:xfrm>
            <a:custGeom>
              <a:avLst/>
              <a:gdLst>
                <a:gd name="T0" fmla="*/ 87 w 89"/>
                <a:gd name="T1" fmla="*/ 12 h 17"/>
                <a:gd name="T2" fmla="*/ 75 w 89"/>
                <a:gd name="T3" fmla="*/ 17 h 17"/>
                <a:gd name="T4" fmla="*/ 61 w 89"/>
                <a:gd name="T5" fmla="*/ 17 h 17"/>
                <a:gd name="T6" fmla="*/ 48 w 89"/>
                <a:gd name="T7" fmla="*/ 15 h 17"/>
                <a:gd name="T8" fmla="*/ 48 w 89"/>
                <a:gd name="T9" fmla="*/ 15 h 17"/>
                <a:gd name="T10" fmla="*/ 42 w 89"/>
                <a:gd name="T11" fmla="*/ 14 h 17"/>
                <a:gd name="T12" fmla="*/ 37 w 89"/>
                <a:gd name="T13" fmla="*/ 14 h 17"/>
                <a:gd name="T14" fmla="*/ 31 w 89"/>
                <a:gd name="T15" fmla="*/ 15 h 17"/>
                <a:gd name="T16" fmla="*/ 31 w 89"/>
                <a:gd name="T17" fmla="*/ 15 h 17"/>
                <a:gd name="T18" fmla="*/ 23 w 89"/>
                <a:gd name="T19" fmla="*/ 16 h 17"/>
                <a:gd name="T20" fmla="*/ 14 w 89"/>
                <a:gd name="T21" fmla="*/ 16 h 17"/>
                <a:gd name="T22" fmla="*/ 6 w 89"/>
                <a:gd name="T23" fmla="*/ 16 h 17"/>
                <a:gd name="T24" fmla="*/ 6 w 89"/>
                <a:gd name="T25" fmla="*/ 16 h 17"/>
                <a:gd name="T26" fmla="*/ 3 w 89"/>
                <a:gd name="T27" fmla="*/ 15 h 17"/>
                <a:gd name="T28" fmla="*/ 1 w 89"/>
                <a:gd name="T29" fmla="*/ 12 h 17"/>
                <a:gd name="T30" fmla="*/ 0 w 89"/>
                <a:gd name="T31" fmla="*/ 9 h 17"/>
                <a:gd name="T32" fmla="*/ 0 w 89"/>
                <a:gd name="T33" fmla="*/ 9 h 17"/>
                <a:gd name="T34" fmla="*/ 1 w 89"/>
                <a:gd name="T35" fmla="*/ 5 h 17"/>
                <a:gd name="T36" fmla="*/ 3 w 89"/>
                <a:gd name="T37" fmla="*/ 3 h 17"/>
                <a:gd name="T38" fmla="*/ 7 w 89"/>
                <a:gd name="T39" fmla="*/ 2 h 17"/>
                <a:gd name="T40" fmla="*/ 7 w 89"/>
                <a:gd name="T41" fmla="*/ 2 h 17"/>
                <a:gd name="T42" fmla="*/ 15 w 89"/>
                <a:gd name="T43" fmla="*/ 3 h 17"/>
                <a:gd name="T44" fmla="*/ 23 w 89"/>
                <a:gd name="T45" fmla="*/ 2 h 17"/>
                <a:gd name="T46" fmla="*/ 32 w 89"/>
                <a:gd name="T47" fmla="*/ 1 h 17"/>
                <a:gd name="T48" fmla="*/ 32 w 89"/>
                <a:gd name="T49" fmla="*/ 1 h 17"/>
                <a:gd name="T50" fmla="*/ 41 w 89"/>
                <a:gd name="T51" fmla="*/ 1 h 17"/>
                <a:gd name="T52" fmla="*/ 50 w 89"/>
                <a:gd name="T53" fmla="*/ 2 h 17"/>
                <a:gd name="T54" fmla="*/ 59 w 89"/>
                <a:gd name="T55" fmla="*/ 3 h 17"/>
                <a:gd name="T56" fmla="*/ 59 w 89"/>
                <a:gd name="T57" fmla="*/ 3 h 17"/>
                <a:gd name="T58" fmla="*/ 65 w 89"/>
                <a:gd name="T59" fmla="*/ 4 h 17"/>
                <a:gd name="T60" fmla="*/ 73 w 89"/>
                <a:gd name="T61" fmla="*/ 4 h 17"/>
                <a:gd name="T62" fmla="*/ 79 w 89"/>
                <a:gd name="T63" fmla="*/ 1 h 17"/>
                <a:gd name="T64" fmla="*/ 79 w 89"/>
                <a:gd name="T65" fmla="*/ 1 h 17"/>
                <a:gd name="T66" fmla="*/ 82 w 89"/>
                <a:gd name="T67" fmla="*/ 0 h 17"/>
                <a:gd name="T68" fmla="*/ 85 w 89"/>
                <a:gd name="T69" fmla="*/ 0 h 17"/>
                <a:gd name="T70" fmla="*/ 88 w 89"/>
                <a:gd name="T71" fmla="*/ 2 h 17"/>
                <a:gd name="T72" fmla="*/ 88 w 89"/>
                <a:gd name="T73" fmla="*/ 2 h 17"/>
                <a:gd name="T74" fmla="*/ 89 w 89"/>
                <a:gd name="T75" fmla="*/ 6 h 17"/>
                <a:gd name="T76" fmla="*/ 89 w 89"/>
                <a:gd name="T77" fmla="*/ 9 h 17"/>
                <a:gd name="T78" fmla="*/ 87 w 89"/>
                <a:gd name="T79" fmla="*/ 12 h 17"/>
                <a:gd name="T80" fmla="*/ 87 w 89"/>
                <a:gd name="T81" fmla="*/ 12 h 1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9"/>
                <a:gd name="T124" fmla="*/ 0 h 17"/>
                <a:gd name="T125" fmla="*/ 89 w 89"/>
                <a:gd name="T126" fmla="*/ 17 h 1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9" h="17">
                  <a:moveTo>
                    <a:pt x="87" y="12"/>
                  </a:moveTo>
                  <a:lnTo>
                    <a:pt x="75" y="17"/>
                  </a:lnTo>
                  <a:lnTo>
                    <a:pt x="61" y="17"/>
                  </a:lnTo>
                  <a:lnTo>
                    <a:pt x="48" y="15"/>
                  </a:lnTo>
                  <a:lnTo>
                    <a:pt x="42" y="14"/>
                  </a:lnTo>
                  <a:lnTo>
                    <a:pt x="37" y="14"/>
                  </a:lnTo>
                  <a:lnTo>
                    <a:pt x="31" y="15"/>
                  </a:lnTo>
                  <a:lnTo>
                    <a:pt x="23" y="16"/>
                  </a:lnTo>
                  <a:lnTo>
                    <a:pt x="14" y="16"/>
                  </a:lnTo>
                  <a:lnTo>
                    <a:pt x="6" y="16"/>
                  </a:lnTo>
                  <a:lnTo>
                    <a:pt x="3" y="15"/>
                  </a:lnTo>
                  <a:lnTo>
                    <a:pt x="1" y="12"/>
                  </a:lnTo>
                  <a:lnTo>
                    <a:pt x="0" y="9"/>
                  </a:lnTo>
                  <a:lnTo>
                    <a:pt x="1" y="5"/>
                  </a:lnTo>
                  <a:lnTo>
                    <a:pt x="3" y="3"/>
                  </a:lnTo>
                  <a:lnTo>
                    <a:pt x="7" y="2"/>
                  </a:lnTo>
                  <a:lnTo>
                    <a:pt x="15" y="3"/>
                  </a:lnTo>
                  <a:lnTo>
                    <a:pt x="23" y="2"/>
                  </a:lnTo>
                  <a:lnTo>
                    <a:pt x="32" y="1"/>
                  </a:lnTo>
                  <a:lnTo>
                    <a:pt x="41" y="1"/>
                  </a:lnTo>
                  <a:lnTo>
                    <a:pt x="50" y="2"/>
                  </a:lnTo>
                  <a:lnTo>
                    <a:pt x="59" y="3"/>
                  </a:lnTo>
                  <a:lnTo>
                    <a:pt x="65" y="4"/>
                  </a:lnTo>
                  <a:lnTo>
                    <a:pt x="73" y="4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88" y="2"/>
                  </a:lnTo>
                  <a:lnTo>
                    <a:pt x="89" y="6"/>
                  </a:lnTo>
                  <a:lnTo>
                    <a:pt x="89" y="9"/>
                  </a:lnTo>
                  <a:lnTo>
                    <a:pt x="87" y="1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11" name="Freeform 519"/>
            <p:cNvSpPr>
              <a:spLocks/>
            </p:cNvSpPr>
            <p:nvPr/>
          </p:nvSpPr>
          <p:spPr bwMode="auto">
            <a:xfrm>
              <a:off x="1869" y="1937"/>
              <a:ext cx="48" cy="48"/>
            </a:xfrm>
            <a:custGeom>
              <a:avLst/>
              <a:gdLst>
                <a:gd name="T0" fmla="*/ 4 w 48"/>
                <a:gd name="T1" fmla="*/ 11 h 48"/>
                <a:gd name="T2" fmla="*/ 13 w 48"/>
                <a:gd name="T3" fmla="*/ 2 h 48"/>
                <a:gd name="T4" fmla="*/ 25 w 48"/>
                <a:gd name="T5" fmla="*/ 0 h 48"/>
                <a:gd name="T6" fmla="*/ 37 w 48"/>
                <a:gd name="T7" fmla="*/ 4 h 48"/>
                <a:gd name="T8" fmla="*/ 37 w 48"/>
                <a:gd name="T9" fmla="*/ 4 h 48"/>
                <a:gd name="T10" fmla="*/ 46 w 48"/>
                <a:gd name="T11" fmla="*/ 13 h 48"/>
                <a:gd name="T12" fmla="*/ 48 w 48"/>
                <a:gd name="T13" fmla="*/ 26 h 48"/>
                <a:gd name="T14" fmla="*/ 45 w 48"/>
                <a:gd name="T15" fmla="*/ 37 h 48"/>
                <a:gd name="T16" fmla="*/ 45 w 48"/>
                <a:gd name="T17" fmla="*/ 37 h 48"/>
                <a:gd name="T18" fmla="*/ 35 w 48"/>
                <a:gd name="T19" fmla="*/ 46 h 48"/>
                <a:gd name="T20" fmla="*/ 23 w 48"/>
                <a:gd name="T21" fmla="*/ 48 h 48"/>
                <a:gd name="T22" fmla="*/ 11 w 48"/>
                <a:gd name="T23" fmla="*/ 44 h 48"/>
                <a:gd name="T24" fmla="*/ 11 w 48"/>
                <a:gd name="T25" fmla="*/ 44 h 48"/>
                <a:gd name="T26" fmla="*/ 2 w 48"/>
                <a:gd name="T27" fmla="*/ 35 h 48"/>
                <a:gd name="T28" fmla="*/ 0 w 48"/>
                <a:gd name="T29" fmla="*/ 23 h 48"/>
                <a:gd name="T30" fmla="*/ 4 w 48"/>
                <a:gd name="T31" fmla="*/ 11 h 48"/>
                <a:gd name="T32" fmla="*/ 4 w 48"/>
                <a:gd name="T33" fmla="*/ 11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4" y="11"/>
                  </a:moveTo>
                  <a:lnTo>
                    <a:pt x="13" y="2"/>
                  </a:lnTo>
                  <a:lnTo>
                    <a:pt x="25" y="0"/>
                  </a:lnTo>
                  <a:lnTo>
                    <a:pt x="37" y="4"/>
                  </a:lnTo>
                  <a:lnTo>
                    <a:pt x="46" y="13"/>
                  </a:lnTo>
                  <a:lnTo>
                    <a:pt x="48" y="26"/>
                  </a:lnTo>
                  <a:lnTo>
                    <a:pt x="45" y="37"/>
                  </a:lnTo>
                  <a:lnTo>
                    <a:pt x="35" y="46"/>
                  </a:lnTo>
                  <a:lnTo>
                    <a:pt x="23" y="48"/>
                  </a:lnTo>
                  <a:lnTo>
                    <a:pt x="11" y="44"/>
                  </a:lnTo>
                  <a:lnTo>
                    <a:pt x="2" y="35"/>
                  </a:lnTo>
                  <a:lnTo>
                    <a:pt x="0" y="23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12" name="Freeform 520"/>
            <p:cNvSpPr>
              <a:spLocks/>
            </p:cNvSpPr>
            <p:nvPr/>
          </p:nvSpPr>
          <p:spPr bwMode="auto">
            <a:xfrm>
              <a:off x="1891" y="1895"/>
              <a:ext cx="48" cy="47"/>
            </a:xfrm>
            <a:custGeom>
              <a:avLst/>
              <a:gdLst>
                <a:gd name="T0" fmla="*/ 2 w 48"/>
                <a:gd name="T1" fmla="*/ 14 h 47"/>
                <a:gd name="T2" fmla="*/ 9 w 48"/>
                <a:gd name="T3" fmla="*/ 4 h 47"/>
                <a:gd name="T4" fmla="*/ 21 w 48"/>
                <a:gd name="T5" fmla="*/ 0 h 47"/>
                <a:gd name="T6" fmla="*/ 33 w 48"/>
                <a:gd name="T7" fmla="*/ 1 h 47"/>
                <a:gd name="T8" fmla="*/ 33 w 48"/>
                <a:gd name="T9" fmla="*/ 1 h 47"/>
                <a:gd name="T10" fmla="*/ 43 w 48"/>
                <a:gd name="T11" fmla="*/ 9 h 47"/>
                <a:gd name="T12" fmla="*/ 48 w 48"/>
                <a:gd name="T13" fmla="*/ 20 h 47"/>
                <a:gd name="T14" fmla="*/ 47 w 48"/>
                <a:gd name="T15" fmla="*/ 33 h 47"/>
                <a:gd name="T16" fmla="*/ 47 w 48"/>
                <a:gd name="T17" fmla="*/ 33 h 47"/>
                <a:gd name="T18" fmla="*/ 39 w 48"/>
                <a:gd name="T19" fmla="*/ 43 h 47"/>
                <a:gd name="T20" fmla="*/ 28 w 48"/>
                <a:gd name="T21" fmla="*/ 47 h 47"/>
                <a:gd name="T22" fmla="*/ 15 w 48"/>
                <a:gd name="T23" fmla="*/ 46 h 47"/>
                <a:gd name="T24" fmla="*/ 15 w 48"/>
                <a:gd name="T25" fmla="*/ 46 h 47"/>
                <a:gd name="T26" fmla="*/ 5 w 48"/>
                <a:gd name="T27" fmla="*/ 38 h 47"/>
                <a:gd name="T28" fmla="*/ 0 w 48"/>
                <a:gd name="T29" fmla="*/ 27 h 47"/>
                <a:gd name="T30" fmla="*/ 2 w 48"/>
                <a:gd name="T31" fmla="*/ 14 h 47"/>
                <a:gd name="T32" fmla="*/ 2 w 48"/>
                <a:gd name="T33" fmla="*/ 14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7"/>
                <a:gd name="T53" fmla="*/ 48 w 48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7">
                  <a:moveTo>
                    <a:pt x="2" y="14"/>
                  </a:moveTo>
                  <a:lnTo>
                    <a:pt x="9" y="4"/>
                  </a:lnTo>
                  <a:lnTo>
                    <a:pt x="21" y="0"/>
                  </a:lnTo>
                  <a:lnTo>
                    <a:pt x="33" y="1"/>
                  </a:lnTo>
                  <a:lnTo>
                    <a:pt x="43" y="9"/>
                  </a:lnTo>
                  <a:lnTo>
                    <a:pt x="48" y="20"/>
                  </a:lnTo>
                  <a:lnTo>
                    <a:pt x="47" y="33"/>
                  </a:lnTo>
                  <a:lnTo>
                    <a:pt x="39" y="43"/>
                  </a:lnTo>
                  <a:lnTo>
                    <a:pt x="28" y="47"/>
                  </a:lnTo>
                  <a:lnTo>
                    <a:pt x="15" y="46"/>
                  </a:lnTo>
                  <a:lnTo>
                    <a:pt x="5" y="38"/>
                  </a:lnTo>
                  <a:lnTo>
                    <a:pt x="0" y="27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13" name="Freeform 521"/>
            <p:cNvSpPr>
              <a:spLocks/>
            </p:cNvSpPr>
            <p:nvPr/>
          </p:nvSpPr>
          <p:spPr bwMode="auto">
            <a:xfrm>
              <a:off x="1907" y="1850"/>
              <a:ext cx="47" cy="46"/>
            </a:xfrm>
            <a:custGeom>
              <a:avLst/>
              <a:gdLst>
                <a:gd name="T0" fmla="*/ 0 w 47"/>
                <a:gd name="T1" fmla="*/ 17 h 46"/>
                <a:gd name="T2" fmla="*/ 6 w 47"/>
                <a:gd name="T3" fmla="*/ 6 h 46"/>
                <a:gd name="T4" fmla="*/ 17 w 47"/>
                <a:gd name="T5" fmla="*/ 0 h 46"/>
                <a:gd name="T6" fmla="*/ 29 w 47"/>
                <a:gd name="T7" fmla="*/ 0 h 46"/>
                <a:gd name="T8" fmla="*/ 29 w 47"/>
                <a:gd name="T9" fmla="*/ 0 h 46"/>
                <a:gd name="T10" fmla="*/ 40 w 47"/>
                <a:gd name="T11" fmla="*/ 6 h 46"/>
                <a:gd name="T12" fmla="*/ 47 w 47"/>
                <a:gd name="T13" fmla="*/ 16 h 46"/>
                <a:gd name="T14" fmla="*/ 47 w 47"/>
                <a:gd name="T15" fmla="*/ 28 h 46"/>
                <a:gd name="T16" fmla="*/ 47 w 47"/>
                <a:gd name="T17" fmla="*/ 28 h 46"/>
                <a:gd name="T18" fmla="*/ 40 w 47"/>
                <a:gd name="T19" fmla="*/ 40 h 46"/>
                <a:gd name="T20" fmla="*/ 30 w 47"/>
                <a:gd name="T21" fmla="*/ 46 h 46"/>
                <a:gd name="T22" fmla="*/ 17 w 47"/>
                <a:gd name="T23" fmla="*/ 46 h 46"/>
                <a:gd name="T24" fmla="*/ 17 w 47"/>
                <a:gd name="T25" fmla="*/ 46 h 46"/>
                <a:gd name="T26" fmla="*/ 7 w 47"/>
                <a:gd name="T27" fmla="*/ 40 h 46"/>
                <a:gd name="T28" fmla="*/ 0 w 47"/>
                <a:gd name="T29" fmla="*/ 29 h 46"/>
                <a:gd name="T30" fmla="*/ 0 w 47"/>
                <a:gd name="T31" fmla="*/ 17 h 46"/>
                <a:gd name="T32" fmla="*/ 0 w 47"/>
                <a:gd name="T33" fmla="*/ 17 h 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6"/>
                <a:gd name="T53" fmla="*/ 47 w 47"/>
                <a:gd name="T54" fmla="*/ 46 h 4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6">
                  <a:moveTo>
                    <a:pt x="0" y="17"/>
                  </a:moveTo>
                  <a:lnTo>
                    <a:pt x="6" y="6"/>
                  </a:lnTo>
                  <a:lnTo>
                    <a:pt x="17" y="0"/>
                  </a:lnTo>
                  <a:lnTo>
                    <a:pt x="29" y="0"/>
                  </a:lnTo>
                  <a:lnTo>
                    <a:pt x="40" y="6"/>
                  </a:lnTo>
                  <a:lnTo>
                    <a:pt x="47" y="16"/>
                  </a:lnTo>
                  <a:lnTo>
                    <a:pt x="47" y="28"/>
                  </a:lnTo>
                  <a:lnTo>
                    <a:pt x="40" y="40"/>
                  </a:lnTo>
                  <a:lnTo>
                    <a:pt x="30" y="46"/>
                  </a:lnTo>
                  <a:lnTo>
                    <a:pt x="17" y="46"/>
                  </a:lnTo>
                  <a:lnTo>
                    <a:pt x="7" y="40"/>
                  </a:lnTo>
                  <a:lnTo>
                    <a:pt x="0" y="29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14" name="Freeform 522"/>
            <p:cNvSpPr>
              <a:spLocks/>
            </p:cNvSpPr>
            <p:nvPr/>
          </p:nvSpPr>
          <p:spPr bwMode="auto">
            <a:xfrm>
              <a:off x="1729" y="1996"/>
              <a:ext cx="65" cy="65"/>
            </a:xfrm>
            <a:custGeom>
              <a:avLst/>
              <a:gdLst>
                <a:gd name="T0" fmla="*/ 52 w 65"/>
                <a:gd name="T1" fmla="*/ 61 h 65"/>
                <a:gd name="T2" fmla="*/ 38 w 65"/>
                <a:gd name="T3" fmla="*/ 43 h 65"/>
                <a:gd name="T4" fmla="*/ 19 w 65"/>
                <a:gd name="T5" fmla="*/ 28 h 65"/>
                <a:gd name="T6" fmla="*/ 2 w 65"/>
                <a:gd name="T7" fmla="*/ 12 h 65"/>
                <a:gd name="T8" fmla="*/ 2 w 65"/>
                <a:gd name="T9" fmla="*/ 12 h 65"/>
                <a:gd name="T10" fmla="*/ 0 w 65"/>
                <a:gd name="T11" fmla="*/ 8 h 65"/>
                <a:gd name="T12" fmla="*/ 1 w 65"/>
                <a:gd name="T13" fmla="*/ 5 h 65"/>
                <a:gd name="T14" fmla="*/ 2 w 65"/>
                <a:gd name="T15" fmla="*/ 2 h 65"/>
                <a:gd name="T16" fmla="*/ 2 w 65"/>
                <a:gd name="T17" fmla="*/ 2 h 65"/>
                <a:gd name="T18" fmla="*/ 6 w 65"/>
                <a:gd name="T19" fmla="*/ 0 h 65"/>
                <a:gd name="T20" fmla="*/ 9 w 65"/>
                <a:gd name="T21" fmla="*/ 0 h 65"/>
                <a:gd name="T22" fmla="*/ 12 w 65"/>
                <a:gd name="T23" fmla="*/ 2 h 65"/>
                <a:gd name="T24" fmla="*/ 12 w 65"/>
                <a:gd name="T25" fmla="*/ 2 h 65"/>
                <a:gd name="T26" fmla="*/ 23 w 65"/>
                <a:gd name="T27" fmla="*/ 13 h 65"/>
                <a:gd name="T28" fmla="*/ 34 w 65"/>
                <a:gd name="T29" fmla="*/ 23 h 65"/>
                <a:gd name="T30" fmla="*/ 47 w 65"/>
                <a:gd name="T31" fmla="*/ 32 h 65"/>
                <a:gd name="T32" fmla="*/ 47 w 65"/>
                <a:gd name="T33" fmla="*/ 32 h 65"/>
                <a:gd name="T34" fmla="*/ 54 w 65"/>
                <a:gd name="T35" fmla="*/ 39 h 65"/>
                <a:gd name="T36" fmla="*/ 60 w 65"/>
                <a:gd name="T37" fmla="*/ 47 h 65"/>
                <a:gd name="T38" fmla="*/ 64 w 65"/>
                <a:gd name="T39" fmla="*/ 55 h 65"/>
                <a:gd name="T40" fmla="*/ 64 w 65"/>
                <a:gd name="T41" fmla="*/ 55 h 65"/>
                <a:gd name="T42" fmla="*/ 65 w 65"/>
                <a:gd name="T43" fmla="*/ 58 h 65"/>
                <a:gd name="T44" fmla="*/ 64 w 65"/>
                <a:gd name="T45" fmla="*/ 62 h 65"/>
                <a:gd name="T46" fmla="*/ 62 w 65"/>
                <a:gd name="T47" fmla="*/ 64 h 65"/>
                <a:gd name="T48" fmla="*/ 62 w 65"/>
                <a:gd name="T49" fmla="*/ 64 h 65"/>
                <a:gd name="T50" fmla="*/ 58 w 65"/>
                <a:gd name="T51" fmla="*/ 65 h 65"/>
                <a:gd name="T52" fmla="*/ 55 w 65"/>
                <a:gd name="T53" fmla="*/ 64 h 65"/>
                <a:gd name="T54" fmla="*/ 52 w 65"/>
                <a:gd name="T55" fmla="*/ 61 h 65"/>
                <a:gd name="T56" fmla="*/ 52 w 65"/>
                <a:gd name="T57" fmla="*/ 61 h 6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65"/>
                <a:gd name="T88" fmla="*/ 0 h 65"/>
                <a:gd name="T89" fmla="*/ 65 w 65"/>
                <a:gd name="T90" fmla="*/ 65 h 6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65" h="65">
                  <a:moveTo>
                    <a:pt x="52" y="61"/>
                  </a:moveTo>
                  <a:lnTo>
                    <a:pt x="38" y="43"/>
                  </a:lnTo>
                  <a:lnTo>
                    <a:pt x="19" y="28"/>
                  </a:lnTo>
                  <a:lnTo>
                    <a:pt x="2" y="12"/>
                  </a:lnTo>
                  <a:lnTo>
                    <a:pt x="0" y="8"/>
                  </a:lnTo>
                  <a:lnTo>
                    <a:pt x="1" y="5"/>
                  </a:lnTo>
                  <a:lnTo>
                    <a:pt x="2" y="2"/>
                  </a:lnTo>
                  <a:lnTo>
                    <a:pt x="6" y="0"/>
                  </a:lnTo>
                  <a:lnTo>
                    <a:pt x="9" y="0"/>
                  </a:lnTo>
                  <a:lnTo>
                    <a:pt x="12" y="2"/>
                  </a:lnTo>
                  <a:lnTo>
                    <a:pt x="23" y="13"/>
                  </a:lnTo>
                  <a:lnTo>
                    <a:pt x="34" y="23"/>
                  </a:lnTo>
                  <a:lnTo>
                    <a:pt x="47" y="32"/>
                  </a:lnTo>
                  <a:lnTo>
                    <a:pt x="54" y="39"/>
                  </a:lnTo>
                  <a:lnTo>
                    <a:pt x="60" y="47"/>
                  </a:lnTo>
                  <a:lnTo>
                    <a:pt x="64" y="55"/>
                  </a:lnTo>
                  <a:lnTo>
                    <a:pt x="65" y="58"/>
                  </a:lnTo>
                  <a:lnTo>
                    <a:pt x="64" y="62"/>
                  </a:lnTo>
                  <a:lnTo>
                    <a:pt x="62" y="64"/>
                  </a:lnTo>
                  <a:lnTo>
                    <a:pt x="58" y="65"/>
                  </a:lnTo>
                  <a:lnTo>
                    <a:pt x="55" y="64"/>
                  </a:lnTo>
                  <a:lnTo>
                    <a:pt x="52" y="6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15" name="Freeform 523"/>
            <p:cNvSpPr>
              <a:spLocks/>
            </p:cNvSpPr>
            <p:nvPr/>
          </p:nvSpPr>
          <p:spPr bwMode="auto">
            <a:xfrm>
              <a:off x="1755" y="1979"/>
              <a:ext cx="52" cy="80"/>
            </a:xfrm>
            <a:custGeom>
              <a:avLst/>
              <a:gdLst>
                <a:gd name="T0" fmla="*/ 38 w 52"/>
                <a:gd name="T1" fmla="*/ 75 h 80"/>
                <a:gd name="T2" fmla="*/ 35 w 52"/>
                <a:gd name="T3" fmla="*/ 65 h 80"/>
                <a:gd name="T4" fmla="*/ 30 w 52"/>
                <a:gd name="T5" fmla="*/ 56 h 80"/>
                <a:gd name="T6" fmla="*/ 24 w 52"/>
                <a:gd name="T7" fmla="*/ 48 h 80"/>
                <a:gd name="T8" fmla="*/ 24 w 52"/>
                <a:gd name="T9" fmla="*/ 48 h 80"/>
                <a:gd name="T10" fmla="*/ 23 w 52"/>
                <a:gd name="T11" fmla="*/ 46 h 80"/>
                <a:gd name="T12" fmla="*/ 22 w 52"/>
                <a:gd name="T13" fmla="*/ 43 h 80"/>
                <a:gd name="T14" fmla="*/ 21 w 52"/>
                <a:gd name="T15" fmla="*/ 41 h 80"/>
                <a:gd name="T16" fmla="*/ 21 w 52"/>
                <a:gd name="T17" fmla="*/ 41 h 80"/>
                <a:gd name="T18" fmla="*/ 16 w 52"/>
                <a:gd name="T19" fmla="*/ 33 h 80"/>
                <a:gd name="T20" fmla="*/ 10 w 52"/>
                <a:gd name="T21" fmla="*/ 26 h 80"/>
                <a:gd name="T22" fmla="*/ 5 w 52"/>
                <a:gd name="T23" fmla="*/ 17 h 80"/>
                <a:gd name="T24" fmla="*/ 5 w 52"/>
                <a:gd name="T25" fmla="*/ 17 h 80"/>
                <a:gd name="T26" fmla="*/ 3 w 52"/>
                <a:gd name="T27" fmla="*/ 15 h 80"/>
                <a:gd name="T28" fmla="*/ 2 w 52"/>
                <a:gd name="T29" fmla="*/ 12 h 80"/>
                <a:gd name="T30" fmla="*/ 2 w 52"/>
                <a:gd name="T31" fmla="*/ 9 h 80"/>
                <a:gd name="T32" fmla="*/ 2 w 52"/>
                <a:gd name="T33" fmla="*/ 9 h 80"/>
                <a:gd name="T34" fmla="*/ 2 w 52"/>
                <a:gd name="T35" fmla="*/ 10 h 80"/>
                <a:gd name="T36" fmla="*/ 2 w 52"/>
                <a:gd name="T37" fmla="*/ 10 h 80"/>
                <a:gd name="T38" fmla="*/ 2 w 52"/>
                <a:gd name="T39" fmla="*/ 10 h 80"/>
                <a:gd name="T40" fmla="*/ 2 w 52"/>
                <a:gd name="T41" fmla="*/ 10 h 80"/>
                <a:gd name="T42" fmla="*/ 0 w 52"/>
                <a:gd name="T43" fmla="*/ 7 h 80"/>
                <a:gd name="T44" fmla="*/ 1 w 52"/>
                <a:gd name="T45" fmla="*/ 3 h 80"/>
                <a:gd name="T46" fmla="*/ 3 w 52"/>
                <a:gd name="T47" fmla="*/ 1 h 80"/>
                <a:gd name="T48" fmla="*/ 3 w 52"/>
                <a:gd name="T49" fmla="*/ 1 h 80"/>
                <a:gd name="T50" fmla="*/ 7 w 52"/>
                <a:gd name="T51" fmla="*/ 0 h 80"/>
                <a:gd name="T52" fmla="*/ 11 w 52"/>
                <a:gd name="T53" fmla="*/ 0 h 80"/>
                <a:gd name="T54" fmla="*/ 13 w 52"/>
                <a:gd name="T55" fmla="*/ 2 h 80"/>
                <a:gd name="T56" fmla="*/ 13 w 52"/>
                <a:gd name="T57" fmla="*/ 2 h 80"/>
                <a:gd name="T58" fmla="*/ 15 w 52"/>
                <a:gd name="T59" fmla="*/ 5 h 80"/>
                <a:gd name="T60" fmla="*/ 16 w 52"/>
                <a:gd name="T61" fmla="*/ 8 h 80"/>
                <a:gd name="T62" fmla="*/ 17 w 52"/>
                <a:gd name="T63" fmla="*/ 11 h 80"/>
                <a:gd name="T64" fmla="*/ 17 w 52"/>
                <a:gd name="T65" fmla="*/ 11 h 80"/>
                <a:gd name="T66" fmla="*/ 24 w 52"/>
                <a:gd name="T67" fmla="*/ 21 h 80"/>
                <a:gd name="T68" fmla="*/ 31 w 52"/>
                <a:gd name="T69" fmla="*/ 31 h 80"/>
                <a:gd name="T70" fmla="*/ 36 w 52"/>
                <a:gd name="T71" fmla="*/ 41 h 80"/>
                <a:gd name="T72" fmla="*/ 36 w 52"/>
                <a:gd name="T73" fmla="*/ 41 h 80"/>
                <a:gd name="T74" fmla="*/ 43 w 52"/>
                <a:gd name="T75" fmla="*/ 50 h 80"/>
                <a:gd name="T76" fmla="*/ 48 w 52"/>
                <a:gd name="T77" fmla="*/ 60 h 80"/>
                <a:gd name="T78" fmla="*/ 52 w 52"/>
                <a:gd name="T79" fmla="*/ 71 h 80"/>
                <a:gd name="T80" fmla="*/ 52 w 52"/>
                <a:gd name="T81" fmla="*/ 71 h 80"/>
                <a:gd name="T82" fmla="*/ 52 w 52"/>
                <a:gd name="T83" fmla="*/ 75 h 80"/>
                <a:gd name="T84" fmla="*/ 50 w 52"/>
                <a:gd name="T85" fmla="*/ 78 h 80"/>
                <a:gd name="T86" fmla="*/ 47 w 52"/>
                <a:gd name="T87" fmla="*/ 80 h 80"/>
                <a:gd name="T88" fmla="*/ 47 w 52"/>
                <a:gd name="T89" fmla="*/ 80 h 80"/>
                <a:gd name="T90" fmla="*/ 43 w 52"/>
                <a:gd name="T91" fmla="*/ 80 h 80"/>
                <a:gd name="T92" fmla="*/ 40 w 52"/>
                <a:gd name="T93" fmla="*/ 78 h 80"/>
                <a:gd name="T94" fmla="*/ 38 w 52"/>
                <a:gd name="T95" fmla="*/ 75 h 80"/>
                <a:gd name="T96" fmla="*/ 38 w 52"/>
                <a:gd name="T97" fmla="*/ 75 h 8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2"/>
                <a:gd name="T148" fmla="*/ 0 h 80"/>
                <a:gd name="T149" fmla="*/ 52 w 52"/>
                <a:gd name="T150" fmla="*/ 80 h 8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2" h="80">
                  <a:moveTo>
                    <a:pt x="38" y="75"/>
                  </a:moveTo>
                  <a:lnTo>
                    <a:pt x="35" y="65"/>
                  </a:lnTo>
                  <a:lnTo>
                    <a:pt x="30" y="56"/>
                  </a:lnTo>
                  <a:lnTo>
                    <a:pt x="24" y="48"/>
                  </a:lnTo>
                  <a:lnTo>
                    <a:pt x="23" y="46"/>
                  </a:lnTo>
                  <a:lnTo>
                    <a:pt x="22" y="43"/>
                  </a:lnTo>
                  <a:lnTo>
                    <a:pt x="21" y="41"/>
                  </a:lnTo>
                  <a:lnTo>
                    <a:pt x="16" y="33"/>
                  </a:lnTo>
                  <a:lnTo>
                    <a:pt x="10" y="26"/>
                  </a:lnTo>
                  <a:lnTo>
                    <a:pt x="5" y="17"/>
                  </a:lnTo>
                  <a:lnTo>
                    <a:pt x="3" y="15"/>
                  </a:lnTo>
                  <a:lnTo>
                    <a:pt x="2" y="12"/>
                  </a:lnTo>
                  <a:lnTo>
                    <a:pt x="2" y="9"/>
                  </a:lnTo>
                  <a:lnTo>
                    <a:pt x="2" y="10"/>
                  </a:lnTo>
                  <a:lnTo>
                    <a:pt x="0" y="7"/>
                  </a:lnTo>
                  <a:lnTo>
                    <a:pt x="1" y="3"/>
                  </a:lnTo>
                  <a:lnTo>
                    <a:pt x="3" y="1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5" y="5"/>
                  </a:lnTo>
                  <a:lnTo>
                    <a:pt x="16" y="8"/>
                  </a:lnTo>
                  <a:lnTo>
                    <a:pt x="17" y="11"/>
                  </a:lnTo>
                  <a:lnTo>
                    <a:pt x="24" y="21"/>
                  </a:lnTo>
                  <a:lnTo>
                    <a:pt x="31" y="31"/>
                  </a:lnTo>
                  <a:lnTo>
                    <a:pt x="36" y="41"/>
                  </a:lnTo>
                  <a:lnTo>
                    <a:pt x="43" y="50"/>
                  </a:lnTo>
                  <a:lnTo>
                    <a:pt x="48" y="60"/>
                  </a:lnTo>
                  <a:lnTo>
                    <a:pt x="52" y="71"/>
                  </a:lnTo>
                  <a:lnTo>
                    <a:pt x="52" y="75"/>
                  </a:lnTo>
                  <a:lnTo>
                    <a:pt x="50" y="78"/>
                  </a:lnTo>
                  <a:lnTo>
                    <a:pt x="47" y="80"/>
                  </a:lnTo>
                  <a:lnTo>
                    <a:pt x="43" y="80"/>
                  </a:lnTo>
                  <a:lnTo>
                    <a:pt x="40" y="78"/>
                  </a:lnTo>
                  <a:lnTo>
                    <a:pt x="38" y="7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16" name="Freeform 524"/>
            <p:cNvSpPr>
              <a:spLocks/>
            </p:cNvSpPr>
            <p:nvPr/>
          </p:nvSpPr>
          <p:spPr bwMode="auto">
            <a:xfrm>
              <a:off x="1778" y="2041"/>
              <a:ext cx="48" cy="48"/>
            </a:xfrm>
            <a:custGeom>
              <a:avLst/>
              <a:gdLst>
                <a:gd name="T0" fmla="*/ 10 w 48"/>
                <a:gd name="T1" fmla="*/ 4 h 48"/>
                <a:gd name="T2" fmla="*/ 21 w 48"/>
                <a:gd name="T3" fmla="*/ 0 h 48"/>
                <a:gd name="T4" fmla="*/ 34 w 48"/>
                <a:gd name="T5" fmla="*/ 2 h 48"/>
                <a:gd name="T6" fmla="*/ 43 w 48"/>
                <a:gd name="T7" fmla="*/ 10 h 48"/>
                <a:gd name="T8" fmla="*/ 43 w 48"/>
                <a:gd name="T9" fmla="*/ 10 h 48"/>
                <a:gd name="T10" fmla="*/ 48 w 48"/>
                <a:gd name="T11" fmla="*/ 22 h 48"/>
                <a:gd name="T12" fmla="*/ 46 w 48"/>
                <a:gd name="T13" fmla="*/ 34 h 48"/>
                <a:gd name="T14" fmla="*/ 38 w 48"/>
                <a:gd name="T15" fmla="*/ 44 h 48"/>
                <a:gd name="T16" fmla="*/ 38 w 48"/>
                <a:gd name="T17" fmla="*/ 44 h 48"/>
                <a:gd name="T18" fmla="*/ 26 w 48"/>
                <a:gd name="T19" fmla="*/ 48 h 48"/>
                <a:gd name="T20" fmla="*/ 14 w 48"/>
                <a:gd name="T21" fmla="*/ 46 h 48"/>
                <a:gd name="T22" fmla="*/ 4 w 48"/>
                <a:gd name="T23" fmla="*/ 38 h 48"/>
                <a:gd name="T24" fmla="*/ 4 w 48"/>
                <a:gd name="T25" fmla="*/ 38 h 48"/>
                <a:gd name="T26" fmla="*/ 0 w 48"/>
                <a:gd name="T27" fmla="*/ 26 h 48"/>
                <a:gd name="T28" fmla="*/ 2 w 48"/>
                <a:gd name="T29" fmla="*/ 14 h 48"/>
                <a:gd name="T30" fmla="*/ 10 w 48"/>
                <a:gd name="T31" fmla="*/ 4 h 48"/>
                <a:gd name="T32" fmla="*/ 10 w 48"/>
                <a:gd name="T33" fmla="*/ 4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10" y="4"/>
                  </a:moveTo>
                  <a:lnTo>
                    <a:pt x="21" y="0"/>
                  </a:lnTo>
                  <a:lnTo>
                    <a:pt x="34" y="2"/>
                  </a:lnTo>
                  <a:lnTo>
                    <a:pt x="43" y="10"/>
                  </a:lnTo>
                  <a:lnTo>
                    <a:pt x="48" y="22"/>
                  </a:lnTo>
                  <a:lnTo>
                    <a:pt x="46" y="34"/>
                  </a:lnTo>
                  <a:lnTo>
                    <a:pt x="38" y="44"/>
                  </a:lnTo>
                  <a:lnTo>
                    <a:pt x="26" y="48"/>
                  </a:lnTo>
                  <a:lnTo>
                    <a:pt x="14" y="46"/>
                  </a:lnTo>
                  <a:lnTo>
                    <a:pt x="4" y="38"/>
                  </a:lnTo>
                  <a:lnTo>
                    <a:pt x="0" y="26"/>
                  </a:lnTo>
                  <a:lnTo>
                    <a:pt x="2" y="14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17" name="Freeform 525"/>
            <p:cNvSpPr>
              <a:spLocks/>
            </p:cNvSpPr>
            <p:nvPr/>
          </p:nvSpPr>
          <p:spPr bwMode="auto">
            <a:xfrm>
              <a:off x="1915" y="1801"/>
              <a:ext cx="48" cy="49"/>
            </a:xfrm>
            <a:custGeom>
              <a:avLst/>
              <a:gdLst>
                <a:gd name="T0" fmla="*/ 0 w 48"/>
                <a:gd name="T1" fmla="*/ 22 h 49"/>
                <a:gd name="T2" fmla="*/ 4 w 48"/>
                <a:gd name="T3" fmla="*/ 10 h 49"/>
                <a:gd name="T4" fmla="*/ 14 w 48"/>
                <a:gd name="T5" fmla="*/ 2 h 49"/>
                <a:gd name="T6" fmla="*/ 26 w 48"/>
                <a:gd name="T7" fmla="*/ 0 h 49"/>
                <a:gd name="T8" fmla="*/ 26 w 48"/>
                <a:gd name="T9" fmla="*/ 0 h 49"/>
                <a:gd name="T10" fmla="*/ 38 w 48"/>
                <a:gd name="T11" fmla="*/ 5 h 49"/>
                <a:gd name="T12" fmla="*/ 46 w 48"/>
                <a:gd name="T13" fmla="*/ 15 h 49"/>
                <a:gd name="T14" fmla="*/ 48 w 48"/>
                <a:gd name="T15" fmla="*/ 27 h 49"/>
                <a:gd name="T16" fmla="*/ 48 w 48"/>
                <a:gd name="T17" fmla="*/ 27 h 49"/>
                <a:gd name="T18" fmla="*/ 43 w 48"/>
                <a:gd name="T19" fmla="*/ 39 h 49"/>
                <a:gd name="T20" fmla="*/ 33 w 48"/>
                <a:gd name="T21" fmla="*/ 47 h 49"/>
                <a:gd name="T22" fmla="*/ 21 w 48"/>
                <a:gd name="T23" fmla="*/ 49 h 49"/>
                <a:gd name="T24" fmla="*/ 21 w 48"/>
                <a:gd name="T25" fmla="*/ 49 h 49"/>
                <a:gd name="T26" fmla="*/ 10 w 48"/>
                <a:gd name="T27" fmla="*/ 44 h 49"/>
                <a:gd name="T28" fmla="*/ 2 w 48"/>
                <a:gd name="T29" fmla="*/ 34 h 49"/>
                <a:gd name="T30" fmla="*/ 0 w 48"/>
                <a:gd name="T31" fmla="*/ 22 h 49"/>
                <a:gd name="T32" fmla="*/ 0 w 48"/>
                <a:gd name="T33" fmla="*/ 22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0" y="22"/>
                  </a:moveTo>
                  <a:lnTo>
                    <a:pt x="4" y="10"/>
                  </a:lnTo>
                  <a:lnTo>
                    <a:pt x="14" y="2"/>
                  </a:lnTo>
                  <a:lnTo>
                    <a:pt x="26" y="0"/>
                  </a:lnTo>
                  <a:lnTo>
                    <a:pt x="38" y="5"/>
                  </a:lnTo>
                  <a:lnTo>
                    <a:pt x="46" y="15"/>
                  </a:lnTo>
                  <a:lnTo>
                    <a:pt x="48" y="27"/>
                  </a:lnTo>
                  <a:lnTo>
                    <a:pt x="43" y="39"/>
                  </a:lnTo>
                  <a:lnTo>
                    <a:pt x="33" y="47"/>
                  </a:lnTo>
                  <a:lnTo>
                    <a:pt x="21" y="49"/>
                  </a:lnTo>
                  <a:lnTo>
                    <a:pt x="10" y="44"/>
                  </a:lnTo>
                  <a:lnTo>
                    <a:pt x="2" y="34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18" name="Freeform 526"/>
            <p:cNvSpPr>
              <a:spLocks/>
            </p:cNvSpPr>
            <p:nvPr/>
          </p:nvSpPr>
          <p:spPr bwMode="auto">
            <a:xfrm>
              <a:off x="1917" y="1753"/>
              <a:ext cx="48" cy="48"/>
            </a:xfrm>
            <a:custGeom>
              <a:avLst/>
              <a:gdLst>
                <a:gd name="T0" fmla="*/ 0 w 48"/>
                <a:gd name="T1" fmla="*/ 25 h 48"/>
                <a:gd name="T2" fmla="*/ 2 w 48"/>
                <a:gd name="T3" fmla="*/ 13 h 48"/>
                <a:gd name="T4" fmla="*/ 11 w 48"/>
                <a:gd name="T5" fmla="*/ 4 h 48"/>
                <a:gd name="T6" fmla="*/ 23 w 48"/>
                <a:gd name="T7" fmla="*/ 0 h 48"/>
                <a:gd name="T8" fmla="*/ 23 w 48"/>
                <a:gd name="T9" fmla="*/ 0 h 48"/>
                <a:gd name="T10" fmla="*/ 35 w 48"/>
                <a:gd name="T11" fmla="*/ 3 h 48"/>
                <a:gd name="T12" fmla="*/ 44 w 48"/>
                <a:gd name="T13" fmla="*/ 11 h 48"/>
                <a:gd name="T14" fmla="*/ 48 w 48"/>
                <a:gd name="T15" fmla="*/ 24 h 48"/>
                <a:gd name="T16" fmla="*/ 48 w 48"/>
                <a:gd name="T17" fmla="*/ 24 h 48"/>
                <a:gd name="T18" fmla="*/ 45 w 48"/>
                <a:gd name="T19" fmla="*/ 36 h 48"/>
                <a:gd name="T20" fmla="*/ 37 w 48"/>
                <a:gd name="T21" fmla="*/ 45 h 48"/>
                <a:gd name="T22" fmla="*/ 24 w 48"/>
                <a:gd name="T23" fmla="*/ 48 h 48"/>
                <a:gd name="T24" fmla="*/ 24 w 48"/>
                <a:gd name="T25" fmla="*/ 48 h 48"/>
                <a:gd name="T26" fmla="*/ 12 w 48"/>
                <a:gd name="T27" fmla="*/ 46 h 48"/>
                <a:gd name="T28" fmla="*/ 3 w 48"/>
                <a:gd name="T29" fmla="*/ 37 h 48"/>
                <a:gd name="T30" fmla="*/ 0 w 48"/>
                <a:gd name="T31" fmla="*/ 25 h 48"/>
                <a:gd name="T32" fmla="*/ 0 w 48"/>
                <a:gd name="T33" fmla="*/ 25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0" y="25"/>
                  </a:moveTo>
                  <a:lnTo>
                    <a:pt x="2" y="13"/>
                  </a:lnTo>
                  <a:lnTo>
                    <a:pt x="11" y="4"/>
                  </a:lnTo>
                  <a:lnTo>
                    <a:pt x="23" y="0"/>
                  </a:lnTo>
                  <a:lnTo>
                    <a:pt x="35" y="3"/>
                  </a:lnTo>
                  <a:lnTo>
                    <a:pt x="44" y="11"/>
                  </a:lnTo>
                  <a:lnTo>
                    <a:pt x="48" y="24"/>
                  </a:lnTo>
                  <a:lnTo>
                    <a:pt x="45" y="36"/>
                  </a:lnTo>
                  <a:lnTo>
                    <a:pt x="37" y="45"/>
                  </a:lnTo>
                  <a:lnTo>
                    <a:pt x="24" y="48"/>
                  </a:lnTo>
                  <a:lnTo>
                    <a:pt x="12" y="46"/>
                  </a:lnTo>
                  <a:lnTo>
                    <a:pt x="3" y="3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19" name="Freeform 527"/>
            <p:cNvSpPr>
              <a:spLocks/>
            </p:cNvSpPr>
            <p:nvPr/>
          </p:nvSpPr>
          <p:spPr bwMode="auto">
            <a:xfrm>
              <a:off x="1911" y="1705"/>
              <a:ext cx="49" cy="48"/>
            </a:xfrm>
            <a:custGeom>
              <a:avLst/>
              <a:gdLst>
                <a:gd name="T0" fmla="*/ 0 w 49"/>
                <a:gd name="T1" fmla="*/ 27 h 48"/>
                <a:gd name="T2" fmla="*/ 3 w 49"/>
                <a:gd name="T3" fmla="*/ 14 h 48"/>
                <a:gd name="T4" fmla="*/ 11 w 49"/>
                <a:gd name="T5" fmla="*/ 5 h 48"/>
                <a:gd name="T6" fmla="*/ 22 w 49"/>
                <a:gd name="T7" fmla="*/ 0 h 48"/>
                <a:gd name="T8" fmla="*/ 22 w 49"/>
                <a:gd name="T9" fmla="*/ 0 h 48"/>
                <a:gd name="T10" fmla="*/ 35 w 49"/>
                <a:gd name="T11" fmla="*/ 3 h 48"/>
                <a:gd name="T12" fmla="*/ 45 w 49"/>
                <a:gd name="T13" fmla="*/ 10 h 48"/>
                <a:gd name="T14" fmla="*/ 49 w 49"/>
                <a:gd name="T15" fmla="*/ 22 h 48"/>
                <a:gd name="T16" fmla="*/ 49 w 49"/>
                <a:gd name="T17" fmla="*/ 22 h 48"/>
                <a:gd name="T18" fmla="*/ 47 w 49"/>
                <a:gd name="T19" fmla="*/ 35 h 48"/>
                <a:gd name="T20" fmla="*/ 39 w 49"/>
                <a:gd name="T21" fmla="*/ 44 h 48"/>
                <a:gd name="T22" fmla="*/ 27 w 49"/>
                <a:gd name="T23" fmla="*/ 48 h 48"/>
                <a:gd name="T24" fmla="*/ 27 w 49"/>
                <a:gd name="T25" fmla="*/ 48 h 48"/>
                <a:gd name="T26" fmla="*/ 15 w 49"/>
                <a:gd name="T27" fmla="*/ 46 h 48"/>
                <a:gd name="T28" fmla="*/ 5 w 49"/>
                <a:gd name="T29" fmla="*/ 39 h 48"/>
                <a:gd name="T30" fmla="*/ 0 w 49"/>
                <a:gd name="T31" fmla="*/ 27 h 48"/>
                <a:gd name="T32" fmla="*/ 0 w 49"/>
                <a:gd name="T33" fmla="*/ 27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0" y="27"/>
                  </a:moveTo>
                  <a:lnTo>
                    <a:pt x="3" y="14"/>
                  </a:lnTo>
                  <a:lnTo>
                    <a:pt x="11" y="5"/>
                  </a:lnTo>
                  <a:lnTo>
                    <a:pt x="22" y="0"/>
                  </a:lnTo>
                  <a:lnTo>
                    <a:pt x="35" y="3"/>
                  </a:lnTo>
                  <a:lnTo>
                    <a:pt x="45" y="10"/>
                  </a:lnTo>
                  <a:lnTo>
                    <a:pt x="49" y="22"/>
                  </a:lnTo>
                  <a:lnTo>
                    <a:pt x="47" y="35"/>
                  </a:lnTo>
                  <a:lnTo>
                    <a:pt x="39" y="44"/>
                  </a:lnTo>
                  <a:lnTo>
                    <a:pt x="27" y="48"/>
                  </a:lnTo>
                  <a:lnTo>
                    <a:pt x="15" y="46"/>
                  </a:lnTo>
                  <a:lnTo>
                    <a:pt x="5" y="39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20" name="Freeform 528"/>
            <p:cNvSpPr>
              <a:spLocks/>
            </p:cNvSpPr>
            <p:nvPr/>
          </p:nvSpPr>
          <p:spPr bwMode="auto">
            <a:xfrm>
              <a:off x="1886" y="1663"/>
              <a:ext cx="48" cy="49"/>
            </a:xfrm>
            <a:custGeom>
              <a:avLst/>
              <a:gdLst>
                <a:gd name="T0" fmla="*/ 0 w 48"/>
                <a:gd name="T1" fmla="*/ 25 h 49"/>
                <a:gd name="T2" fmla="*/ 3 w 48"/>
                <a:gd name="T3" fmla="*/ 13 h 49"/>
                <a:gd name="T4" fmla="*/ 11 w 48"/>
                <a:gd name="T5" fmla="*/ 4 h 49"/>
                <a:gd name="T6" fmla="*/ 23 w 48"/>
                <a:gd name="T7" fmla="*/ 0 h 49"/>
                <a:gd name="T8" fmla="*/ 23 w 48"/>
                <a:gd name="T9" fmla="*/ 0 h 49"/>
                <a:gd name="T10" fmla="*/ 36 w 48"/>
                <a:gd name="T11" fmla="*/ 3 h 49"/>
                <a:gd name="T12" fmla="*/ 45 w 48"/>
                <a:gd name="T13" fmla="*/ 12 h 49"/>
                <a:gd name="T14" fmla="*/ 48 w 48"/>
                <a:gd name="T15" fmla="*/ 23 h 49"/>
                <a:gd name="T16" fmla="*/ 48 w 48"/>
                <a:gd name="T17" fmla="*/ 23 h 49"/>
                <a:gd name="T18" fmla="*/ 45 w 48"/>
                <a:gd name="T19" fmla="*/ 36 h 49"/>
                <a:gd name="T20" fmla="*/ 37 w 48"/>
                <a:gd name="T21" fmla="*/ 45 h 49"/>
                <a:gd name="T22" fmla="*/ 25 w 48"/>
                <a:gd name="T23" fmla="*/ 49 h 49"/>
                <a:gd name="T24" fmla="*/ 25 w 48"/>
                <a:gd name="T25" fmla="*/ 49 h 49"/>
                <a:gd name="T26" fmla="*/ 12 w 48"/>
                <a:gd name="T27" fmla="*/ 46 h 49"/>
                <a:gd name="T28" fmla="*/ 4 w 48"/>
                <a:gd name="T29" fmla="*/ 37 h 49"/>
                <a:gd name="T30" fmla="*/ 0 w 48"/>
                <a:gd name="T31" fmla="*/ 25 h 49"/>
                <a:gd name="T32" fmla="*/ 0 w 48"/>
                <a:gd name="T33" fmla="*/ 25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0" y="25"/>
                  </a:moveTo>
                  <a:lnTo>
                    <a:pt x="3" y="13"/>
                  </a:lnTo>
                  <a:lnTo>
                    <a:pt x="11" y="4"/>
                  </a:lnTo>
                  <a:lnTo>
                    <a:pt x="23" y="0"/>
                  </a:lnTo>
                  <a:lnTo>
                    <a:pt x="36" y="3"/>
                  </a:lnTo>
                  <a:lnTo>
                    <a:pt x="45" y="12"/>
                  </a:lnTo>
                  <a:lnTo>
                    <a:pt x="48" y="23"/>
                  </a:lnTo>
                  <a:lnTo>
                    <a:pt x="45" y="36"/>
                  </a:lnTo>
                  <a:lnTo>
                    <a:pt x="37" y="45"/>
                  </a:lnTo>
                  <a:lnTo>
                    <a:pt x="25" y="49"/>
                  </a:lnTo>
                  <a:lnTo>
                    <a:pt x="12" y="46"/>
                  </a:lnTo>
                  <a:lnTo>
                    <a:pt x="4" y="3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21" name="Freeform 529"/>
            <p:cNvSpPr>
              <a:spLocks/>
            </p:cNvSpPr>
            <p:nvPr/>
          </p:nvSpPr>
          <p:spPr bwMode="auto">
            <a:xfrm>
              <a:off x="1233" y="1702"/>
              <a:ext cx="109" cy="20"/>
            </a:xfrm>
            <a:custGeom>
              <a:avLst/>
              <a:gdLst>
                <a:gd name="T0" fmla="*/ 29 w 109"/>
                <a:gd name="T1" fmla="*/ 6 h 20"/>
                <a:gd name="T2" fmla="*/ 39 w 109"/>
                <a:gd name="T3" fmla="*/ 6 h 20"/>
                <a:gd name="T4" fmla="*/ 49 w 109"/>
                <a:gd name="T5" fmla="*/ 4 h 20"/>
                <a:gd name="T6" fmla="*/ 57 w 109"/>
                <a:gd name="T7" fmla="*/ 2 h 20"/>
                <a:gd name="T8" fmla="*/ 57 w 109"/>
                <a:gd name="T9" fmla="*/ 2 h 20"/>
                <a:gd name="T10" fmla="*/ 66 w 109"/>
                <a:gd name="T11" fmla="*/ 0 h 20"/>
                <a:gd name="T12" fmla="*/ 74 w 109"/>
                <a:gd name="T13" fmla="*/ 0 h 20"/>
                <a:gd name="T14" fmla="*/ 83 w 109"/>
                <a:gd name="T15" fmla="*/ 1 h 20"/>
                <a:gd name="T16" fmla="*/ 83 w 109"/>
                <a:gd name="T17" fmla="*/ 1 h 20"/>
                <a:gd name="T18" fmla="*/ 89 w 109"/>
                <a:gd name="T19" fmla="*/ 2 h 20"/>
                <a:gd name="T20" fmla="*/ 95 w 109"/>
                <a:gd name="T21" fmla="*/ 2 h 20"/>
                <a:gd name="T22" fmla="*/ 100 w 109"/>
                <a:gd name="T23" fmla="*/ 1 h 20"/>
                <a:gd name="T24" fmla="*/ 100 w 109"/>
                <a:gd name="T25" fmla="*/ 1 h 20"/>
                <a:gd name="T26" fmla="*/ 104 w 109"/>
                <a:gd name="T27" fmla="*/ 1 h 20"/>
                <a:gd name="T28" fmla="*/ 107 w 109"/>
                <a:gd name="T29" fmla="*/ 3 h 20"/>
                <a:gd name="T30" fmla="*/ 109 w 109"/>
                <a:gd name="T31" fmla="*/ 6 h 20"/>
                <a:gd name="T32" fmla="*/ 109 w 109"/>
                <a:gd name="T33" fmla="*/ 6 h 20"/>
                <a:gd name="T34" fmla="*/ 108 w 109"/>
                <a:gd name="T35" fmla="*/ 10 h 20"/>
                <a:gd name="T36" fmla="*/ 107 w 109"/>
                <a:gd name="T37" fmla="*/ 13 h 20"/>
                <a:gd name="T38" fmla="*/ 103 w 109"/>
                <a:gd name="T39" fmla="*/ 15 h 20"/>
                <a:gd name="T40" fmla="*/ 103 w 109"/>
                <a:gd name="T41" fmla="*/ 15 h 20"/>
                <a:gd name="T42" fmla="*/ 96 w 109"/>
                <a:gd name="T43" fmla="*/ 15 h 20"/>
                <a:gd name="T44" fmla="*/ 88 w 109"/>
                <a:gd name="T45" fmla="*/ 15 h 20"/>
                <a:gd name="T46" fmla="*/ 81 w 109"/>
                <a:gd name="T47" fmla="*/ 15 h 20"/>
                <a:gd name="T48" fmla="*/ 81 w 109"/>
                <a:gd name="T49" fmla="*/ 15 h 20"/>
                <a:gd name="T50" fmla="*/ 74 w 109"/>
                <a:gd name="T51" fmla="*/ 14 h 20"/>
                <a:gd name="T52" fmla="*/ 68 w 109"/>
                <a:gd name="T53" fmla="*/ 14 h 20"/>
                <a:gd name="T54" fmla="*/ 62 w 109"/>
                <a:gd name="T55" fmla="*/ 15 h 20"/>
                <a:gd name="T56" fmla="*/ 62 w 109"/>
                <a:gd name="T57" fmla="*/ 15 h 20"/>
                <a:gd name="T58" fmla="*/ 47 w 109"/>
                <a:gd name="T59" fmla="*/ 19 h 20"/>
                <a:gd name="T60" fmla="*/ 29 w 109"/>
                <a:gd name="T61" fmla="*/ 20 h 20"/>
                <a:gd name="T62" fmla="*/ 6 w 109"/>
                <a:gd name="T63" fmla="*/ 18 h 20"/>
                <a:gd name="T64" fmla="*/ 6 w 109"/>
                <a:gd name="T65" fmla="*/ 18 h 20"/>
                <a:gd name="T66" fmla="*/ 3 w 109"/>
                <a:gd name="T67" fmla="*/ 18 h 20"/>
                <a:gd name="T68" fmla="*/ 1 w 109"/>
                <a:gd name="T69" fmla="*/ 16 h 20"/>
                <a:gd name="T70" fmla="*/ 0 w 109"/>
                <a:gd name="T71" fmla="*/ 13 h 20"/>
                <a:gd name="T72" fmla="*/ 0 w 109"/>
                <a:gd name="T73" fmla="*/ 13 h 20"/>
                <a:gd name="T74" fmla="*/ 7 w 109"/>
                <a:gd name="T75" fmla="*/ 12 h 20"/>
                <a:gd name="T76" fmla="*/ 21 w 109"/>
                <a:gd name="T77" fmla="*/ 8 h 20"/>
                <a:gd name="T78" fmla="*/ 29 w 109"/>
                <a:gd name="T79" fmla="*/ 6 h 20"/>
                <a:gd name="T80" fmla="*/ 29 w 109"/>
                <a:gd name="T81" fmla="*/ 6 h 2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9"/>
                <a:gd name="T124" fmla="*/ 0 h 20"/>
                <a:gd name="T125" fmla="*/ 109 w 109"/>
                <a:gd name="T126" fmla="*/ 20 h 2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9" h="20">
                  <a:moveTo>
                    <a:pt x="29" y="6"/>
                  </a:moveTo>
                  <a:lnTo>
                    <a:pt x="39" y="6"/>
                  </a:lnTo>
                  <a:lnTo>
                    <a:pt x="49" y="4"/>
                  </a:lnTo>
                  <a:lnTo>
                    <a:pt x="57" y="2"/>
                  </a:lnTo>
                  <a:lnTo>
                    <a:pt x="66" y="0"/>
                  </a:lnTo>
                  <a:lnTo>
                    <a:pt x="74" y="0"/>
                  </a:lnTo>
                  <a:lnTo>
                    <a:pt x="83" y="1"/>
                  </a:lnTo>
                  <a:lnTo>
                    <a:pt x="89" y="2"/>
                  </a:lnTo>
                  <a:lnTo>
                    <a:pt x="95" y="2"/>
                  </a:lnTo>
                  <a:lnTo>
                    <a:pt x="100" y="1"/>
                  </a:lnTo>
                  <a:lnTo>
                    <a:pt x="104" y="1"/>
                  </a:lnTo>
                  <a:lnTo>
                    <a:pt x="107" y="3"/>
                  </a:lnTo>
                  <a:lnTo>
                    <a:pt x="109" y="6"/>
                  </a:lnTo>
                  <a:lnTo>
                    <a:pt x="108" y="10"/>
                  </a:lnTo>
                  <a:lnTo>
                    <a:pt x="107" y="13"/>
                  </a:lnTo>
                  <a:lnTo>
                    <a:pt x="103" y="15"/>
                  </a:lnTo>
                  <a:lnTo>
                    <a:pt x="96" y="15"/>
                  </a:lnTo>
                  <a:lnTo>
                    <a:pt x="88" y="15"/>
                  </a:lnTo>
                  <a:lnTo>
                    <a:pt x="81" y="15"/>
                  </a:lnTo>
                  <a:lnTo>
                    <a:pt x="74" y="14"/>
                  </a:lnTo>
                  <a:lnTo>
                    <a:pt x="68" y="14"/>
                  </a:lnTo>
                  <a:lnTo>
                    <a:pt x="62" y="15"/>
                  </a:lnTo>
                  <a:lnTo>
                    <a:pt x="47" y="19"/>
                  </a:lnTo>
                  <a:lnTo>
                    <a:pt x="29" y="20"/>
                  </a:lnTo>
                  <a:lnTo>
                    <a:pt x="6" y="18"/>
                  </a:lnTo>
                  <a:lnTo>
                    <a:pt x="3" y="18"/>
                  </a:lnTo>
                  <a:lnTo>
                    <a:pt x="1" y="16"/>
                  </a:lnTo>
                  <a:lnTo>
                    <a:pt x="0" y="13"/>
                  </a:lnTo>
                  <a:lnTo>
                    <a:pt x="7" y="12"/>
                  </a:lnTo>
                  <a:lnTo>
                    <a:pt x="21" y="8"/>
                  </a:lnTo>
                  <a:lnTo>
                    <a:pt x="29" y="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22" name="Freeform 530"/>
            <p:cNvSpPr>
              <a:spLocks/>
            </p:cNvSpPr>
            <p:nvPr/>
          </p:nvSpPr>
          <p:spPr bwMode="auto">
            <a:xfrm>
              <a:off x="1251" y="1669"/>
              <a:ext cx="104" cy="40"/>
            </a:xfrm>
            <a:custGeom>
              <a:avLst/>
              <a:gdLst>
                <a:gd name="T0" fmla="*/ 0 w 104"/>
                <a:gd name="T1" fmla="*/ 40 h 40"/>
                <a:gd name="T2" fmla="*/ 0 w 104"/>
                <a:gd name="T3" fmla="*/ 38 h 40"/>
                <a:gd name="T4" fmla="*/ 1 w 104"/>
                <a:gd name="T5" fmla="*/ 35 h 40"/>
                <a:gd name="T6" fmla="*/ 3 w 104"/>
                <a:gd name="T7" fmla="*/ 33 h 40"/>
                <a:gd name="T8" fmla="*/ 3 w 104"/>
                <a:gd name="T9" fmla="*/ 33 h 40"/>
                <a:gd name="T10" fmla="*/ 19 w 104"/>
                <a:gd name="T11" fmla="*/ 23 h 40"/>
                <a:gd name="T12" fmla="*/ 40 w 104"/>
                <a:gd name="T13" fmla="*/ 14 h 40"/>
                <a:gd name="T14" fmla="*/ 60 w 104"/>
                <a:gd name="T15" fmla="*/ 10 h 40"/>
                <a:gd name="T16" fmla="*/ 60 w 104"/>
                <a:gd name="T17" fmla="*/ 10 h 40"/>
                <a:gd name="T18" fmla="*/ 70 w 104"/>
                <a:gd name="T19" fmla="*/ 9 h 40"/>
                <a:gd name="T20" fmla="*/ 79 w 104"/>
                <a:gd name="T21" fmla="*/ 6 h 40"/>
                <a:gd name="T22" fmla="*/ 87 w 104"/>
                <a:gd name="T23" fmla="*/ 4 h 40"/>
                <a:gd name="T24" fmla="*/ 87 w 104"/>
                <a:gd name="T25" fmla="*/ 4 h 40"/>
                <a:gd name="T26" fmla="*/ 90 w 104"/>
                <a:gd name="T27" fmla="*/ 2 h 40"/>
                <a:gd name="T28" fmla="*/ 93 w 104"/>
                <a:gd name="T29" fmla="*/ 1 h 40"/>
                <a:gd name="T30" fmla="*/ 96 w 104"/>
                <a:gd name="T31" fmla="*/ 0 h 40"/>
                <a:gd name="T32" fmla="*/ 96 w 104"/>
                <a:gd name="T33" fmla="*/ 0 h 40"/>
                <a:gd name="T34" fmla="*/ 100 w 104"/>
                <a:gd name="T35" fmla="*/ 1 h 40"/>
                <a:gd name="T36" fmla="*/ 103 w 104"/>
                <a:gd name="T37" fmla="*/ 3 h 40"/>
                <a:gd name="T38" fmla="*/ 104 w 104"/>
                <a:gd name="T39" fmla="*/ 6 h 40"/>
                <a:gd name="T40" fmla="*/ 104 w 104"/>
                <a:gd name="T41" fmla="*/ 6 h 40"/>
                <a:gd name="T42" fmla="*/ 104 w 104"/>
                <a:gd name="T43" fmla="*/ 10 h 40"/>
                <a:gd name="T44" fmla="*/ 102 w 104"/>
                <a:gd name="T45" fmla="*/ 12 h 40"/>
                <a:gd name="T46" fmla="*/ 99 w 104"/>
                <a:gd name="T47" fmla="*/ 14 h 40"/>
                <a:gd name="T48" fmla="*/ 99 w 104"/>
                <a:gd name="T49" fmla="*/ 14 h 40"/>
                <a:gd name="T50" fmla="*/ 97 w 104"/>
                <a:gd name="T51" fmla="*/ 14 h 40"/>
                <a:gd name="T52" fmla="*/ 94 w 104"/>
                <a:gd name="T53" fmla="*/ 15 h 40"/>
                <a:gd name="T54" fmla="*/ 92 w 104"/>
                <a:gd name="T55" fmla="*/ 16 h 40"/>
                <a:gd name="T56" fmla="*/ 92 w 104"/>
                <a:gd name="T57" fmla="*/ 16 h 40"/>
                <a:gd name="T58" fmla="*/ 83 w 104"/>
                <a:gd name="T59" fmla="*/ 20 h 40"/>
                <a:gd name="T60" fmla="*/ 73 w 104"/>
                <a:gd name="T61" fmla="*/ 22 h 40"/>
                <a:gd name="T62" fmla="*/ 60 w 104"/>
                <a:gd name="T63" fmla="*/ 23 h 40"/>
                <a:gd name="T64" fmla="*/ 60 w 104"/>
                <a:gd name="T65" fmla="*/ 23 h 40"/>
                <a:gd name="T66" fmla="*/ 52 w 104"/>
                <a:gd name="T67" fmla="*/ 25 h 40"/>
                <a:gd name="T68" fmla="*/ 41 w 104"/>
                <a:gd name="T69" fmla="*/ 29 h 40"/>
                <a:gd name="T70" fmla="*/ 28 w 104"/>
                <a:gd name="T71" fmla="*/ 34 h 40"/>
                <a:gd name="T72" fmla="*/ 28 w 104"/>
                <a:gd name="T73" fmla="*/ 34 h 40"/>
                <a:gd name="T74" fmla="*/ 21 w 104"/>
                <a:gd name="T75" fmla="*/ 36 h 40"/>
                <a:gd name="T76" fmla="*/ 7 w 104"/>
                <a:gd name="T77" fmla="*/ 39 h 40"/>
                <a:gd name="T78" fmla="*/ 0 w 104"/>
                <a:gd name="T79" fmla="*/ 40 h 40"/>
                <a:gd name="T80" fmla="*/ 0 w 104"/>
                <a:gd name="T81" fmla="*/ 40 h 4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4"/>
                <a:gd name="T124" fmla="*/ 0 h 40"/>
                <a:gd name="T125" fmla="*/ 104 w 104"/>
                <a:gd name="T126" fmla="*/ 40 h 4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4" h="40">
                  <a:moveTo>
                    <a:pt x="0" y="40"/>
                  </a:moveTo>
                  <a:lnTo>
                    <a:pt x="0" y="38"/>
                  </a:lnTo>
                  <a:lnTo>
                    <a:pt x="1" y="35"/>
                  </a:lnTo>
                  <a:lnTo>
                    <a:pt x="3" y="33"/>
                  </a:lnTo>
                  <a:lnTo>
                    <a:pt x="19" y="23"/>
                  </a:lnTo>
                  <a:lnTo>
                    <a:pt x="40" y="14"/>
                  </a:lnTo>
                  <a:lnTo>
                    <a:pt x="60" y="10"/>
                  </a:lnTo>
                  <a:lnTo>
                    <a:pt x="70" y="9"/>
                  </a:lnTo>
                  <a:lnTo>
                    <a:pt x="79" y="6"/>
                  </a:lnTo>
                  <a:lnTo>
                    <a:pt x="87" y="4"/>
                  </a:lnTo>
                  <a:lnTo>
                    <a:pt x="90" y="2"/>
                  </a:lnTo>
                  <a:lnTo>
                    <a:pt x="93" y="1"/>
                  </a:lnTo>
                  <a:lnTo>
                    <a:pt x="96" y="0"/>
                  </a:lnTo>
                  <a:lnTo>
                    <a:pt x="100" y="1"/>
                  </a:lnTo>
                  <a:lnTo>
                    <a:pt x="103" y="3"/>
                  </a:lnTo>
                  <a:lnTo>
                    <a:pt x="104" y="6"/>
                  </a:lnTo>
                  <a:lnTo>
                    <a:pt x="104" y="10"/>
                  </a:lnTo>
                  <a:lnTo>
                    <a:pt x="102" y="12"/>
                  </a:lnTo>
                  <a:lnTo>
                    <a:pt x="99" y="14"/>
                  </a:lnTo>
                  <a:lnTo>
                    <a:pt x="97" y="14"/>
                  </a:lnTo>
                  <a:lnTo>
                    <a:pt x="94" y="15"/>
                  </a:lnTo>
                  <a:lnTo>
                    <a:pt x="92" y="16"/>
                  </a:lnTo>
                  <a:lnTo>
                    <a:pt x="83" y="20"/>
                  </a:lnTo>
                  <a:lnTo>
                    <a:pt x="73" y="22"/>
                  </a:lnTo>
                  <a:lnTo>
                    <a:pt x="60" y="23"/>
                  </a:lnTo>
                  <a:lnTo>
                    <a:pt x="52" y="25"/>
                  </a:lnTo>
                  <a:lnTo>
                    <a:pt x="41" y="29"/>
                  </a:lnTo>
                  <a:lnTo>
                    <a:pt x="28" y="34"/>
                  </a:lnTo>
                  <a:lnTo>
                    <a:pt x="21" y="36"/>
                  </a:lnTo>
                  <a:lnTo>
                    <a:pt x="7" y="39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23" name="Freeform 531"/>
            <p:cNvSpPr>
              <a:spLocks/>
            </p:cNvSpPr>
            <p:nvPr/>
          </p:nvSpPr>
          <p:spPr bwMode="auto">
            <a:xfrm>
              <a:off x="1229" y="1682"/>
              <a:ext cx="46" cy="46"/>
            </a:xfrm>
            <a:custGeom>
              <a:avLst/>
              <a:gdLst>
                <a:gd name="T0" fmla="*/ 46 w 46"/>
                <a:gd name="T1" fmla="*/ 30 h 46"/>
                <a:gd name="T2" fmla="*/ 40 w 46"/>
                <a:gd name="T3" fmla="*/ 41 h 46"/>
                <a:gd name="T4" fmla="*/ 29 w 46"/>
                <a:gd name="T5" fmla="*/ 46 h 46"/>
                <a:gd name="T6" fmla="*/ 16 w 46"/>
                <a:gd name="T7" fmla="*/ 46 h 46"/>
                <a:gd name="T8" fmla="*/ 16 w 46"/>
                <a:gd name="T9" fmla="*/ 46 h 46"/>
                <a:gd name="T10" fmla="*/ 6 w 46"/>
                <a:gd name="T11" fmla="*/ 40 h 46"/>
                <a:gd name="T12" fmla="*/ 0 w 46"/>
                <a:gd name="T13" fmla="*/ 29 h 46"/>
                <a:gd name="T14" fmla="*/ 0 w 46"/>
                <a:gd name="T15" fmla="*/ 17 h 46"/>
                <a:gd name="T16" fmla="*/ 0 w 46"/>
                <a:gd name="T17" fmla="*/ 17 h 46"/>
                <a:gd name="T18" fmla="*/ 6 w 46"/>
                <a:gd name="T19" fmla="*/ 6 h 46"/>
                <a:gd name="T20" fmla="*/ 17 w 46"/>
                <a:gd name="T21" fmla="*/ 0 h 46"/>
                <a:gd name="T22" fmla="*/ 30 w 46"/>
                <a:gd name="T23" fmla="*/ 0 h 46"/>
                <a:gd name="T24" fmla="*/ 30 w 46"/>
                <a:gd name="T25" fmla="*/ 0 h 46"/>
                <a:gd name="T26" fmla="*/ 40 w 46"/>
                <a:gd name="T27" fmla="*/ 6 h 46"/>
                <a:gd name="T28" fmla="*/ 46 w 46"/>
                <a:gd name="T29" fmla="*/ 17 h 46"/>
                <a:gd name="T30" fmla="*/ 46 w 46"/>
                <a:gd name="T31" fmla="*/ 30 h 46"/>
                <a:gd name="T32" fmla="*/ 46 w 46"/>
                <a:gd name="T33" fmla="*/ 30 h 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"/>
                <a:gd name="T52" fmla="*/ 0 h 46"/>
                <a:gd name="T53" fmla="*/ 46 w 46"/>
                <a:gd name="T54" fmla="*/ 46 h 4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" h="46">
                  <a:moveTo>
                    <a:pt x="46" y="30"/>
                  </a:moveTo>
                  <a:lnTo>
                    <a:pt x="40" y="41"/>
                  </a:lnTo>
                  <a:lnTo>
                    <a:pt x="29" y="46"/>
                  </a:lnTo>
                  <a:lnTo>
                    <a:pt x="16" y="46"/>
                  </a:lnTo>
                  <a:lnTo>
                    <a:pt x="6" y="40"/>
                  </a:lnTo>
                  <a:lnTo>
                    <a:pt x="0" y="29"/>
                  </a:lnTo>
                  <a:lnTo>
                    <a:pt x="0" y="17"/>
                  </a:lnTo>
                  <a:lnTo>
                    <a:pt x="6" y="6"/>
                  </a:lnTo>
                  <a:lnTo>
                    <a:pt x="17" y="0"/>
                  </a:lnTo>
                  <a:lnTo>
                    <a:pt x="30" y="0"/>
                  </a:lnTo>
                  <a:lnTo>
                    <a:pt x="40" y="6"/>
                  </a:lnTo>
                  <a:lnTo>
                    <a:pt x="46" y="17"/>
                  </a:lnTo>
                  <a:lnTo>
                    <a:pt x="46" y="3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24" name="Freeform 532"/>
            <p:cNvSpPr>
              <a:spLocks/>
            </p:cNvSpPr>
            <p:nvPr/>
          </p:nvSpPr>
          <p:spPr bwMode="auto">
            <a:xfrm>
              <a:off x="1240" y="1734"/>
              <a:ext cx="91" cy="20"/>
            </a:xfrm>
            <a:custGeom>
              <a:avLst/>
              <a:gdLst>
                <a:gd name="T0" fmla="*/ 85 w 91"/>
                <a:gd name="T1" fmla="*/ 14 h 20"/>
                <a:gd name="T2" fmla="*/ 72 w 91"/>
                <a:gd name="T3" fmla="*/ 14 h 20"/>
                <a:gd name="T4" fmla="*/ 60 w 91"/>
                <a:gd name="T5" fmla="*/ 16 h 20"/>
                <a:gd name="T6" fmla="*/ 48 w 91"/>
                <a:gd name="T7" fmla="*/ 18 h 20"/>
                <a:gd name="T8" fmla="*/ 48 w 91"/>
                <a:gd name="T9" fmla="*/ 18 h 20"/>
                <a:gd name="T10" fmla="*/ 34 w 91"/>
                <a:gd name="T11" fmla="*/ 20 h 20"/>
                <a:gd name="T12" fmla="*/ 20 w 91"/>
                <a:gd name="T13" fmla="*/ 20 h 20"/>
                <a:gd name="T14" fmla="*/ 6 w 91"/>
                <a:gd name="T15" fmla="*/ 20 h 20"/>
                <a:gd name="T16" fmla="*/ 6 w 91"/>
                <a:gd name="T17" fmla="*/ 20 h 20"/>
                <a:gd name="T18" fmla="*/ 3 w 91"/>
                <a:gd name="T19" fmla="*/ 18 h 20"/>
                <a:gd name="T20" fmla="*/ 1 w 91"/>
                <a:gd name="T21" fmla="*/ 16 h 20"/>
                <a:gd name="T22" fmla="*/ 0 w 91"/>
                <a:gd name="T23" fmla="*/ 12 h 20"/>
                <a:gd name="T24" fmla="*/ 0 w 91"/>
                <a:gd name="T25" fmla="*/ 12 h 20"/>
                <a:gd name="T26" fmla="*/ 1 w 91"/>
                <a:gd name="T27" fmla="*/ 9 h 20"/>
                <a:gd name="T28" fmla="*/ 3 w 91"/>
                <a:gd name="T29" fmla="*/ 7 h 20"/>
                <a:gd name="T30" fmla="*/ 7 w 91"/>
                <a:gd name="T31" fmla="*/ 6 h 20"/>
                <a:gd name="T32" fmla="*/ 7 w 91"/>
                <a:gd name="T33" fmla="*/ 6 h 20"/>
                <a:gd name="T34" fmla="*/ 26 w 91"/>
                <a:gd name="T35" fmla="*/ 6 h 20"/>
                <a:gd name="T36" fmla="*/ 46 w 91"/>
                <a:gd name="T37" fmla="*/ 5 h 20"/>
                <a:gd name="T38" fmla="*/ 65 w 91"/>
                <a:gd name="T39" fmla="*/ 1 h 20"/>
                <a:gd name="T40" fmla="*/ 65 w 91"/>
                <a:gd name="T41" fmla="*/ 1 h 20"/>
                <a:gd name="T42" fmla="*/ 71 w 91"/>
                <a:gd name="T43" fmla="*/ 0 h 20"/>
                <a:gd name="T44" fmla="*/ 77 w 91"/>
                <a:gd name="T45" fmla="*/ 0 h 20"/>
                <a:gd name="T46" fmla="*/ 84 w 91"/>
                <a:gd name="T47" fmla="*/ 0 h 20"/>
                <a:gd name="T48" fmla="*/ 84 w 91"/>
                <a:gd name="T49" fmla="*/ 0 h 20"/>
                <a:gd name="T50" fmla="*/ 87 w 91"/>
                <a:gd name="T51" fmla="*/ 1 h 20"/>
                <a:gd name="T52" fmla="*/ 90 w 91"/>
                <a:gd name="T53" fmla="*/ 3 h 20"/>
                <a:gd name="T54" fmla="*/ 91 w 91"/>
                <a:gd name="T55" fmla="*/ 6 h 20"/>
                <a:gd name="T56" fmla="*/ 91 w 91"/>
                <a:gd name="T57" fmla="*/ 6 h 20"/>
                <a:gd name="T58" fmla="*/ 90 w 91"/>
                <a:gd name="T59" fmla="*/ 10 h 20"/>
                <a:gd name="T60" fmla="*/ 88 w 91"/>
                <a:gd name="T61" fmla="*/ 12 h 20"/>
                <a:gd name="T62" fmla="*/ 85 w 91"/>
                <a:gd name="T63" fmla="*/ 14 h 20"/>
                <a:gd name="T64" fmla="*/ 85 w 91"/>
                <a:gd name="T65" fmla="*/ 14 h 2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1"/>
                <a:gd name="T100" fmla="*/ 0 h 20"/>
                <a:gd name="T101" fmla="*/ 91 w 91"/>
                <a:gd name="T102" fmla="*/ 20 h 2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1" h="20">
                  <a:moveTo>
                    <a:pt x="85" y="14"/>
                  </a:moveTo>
                  <a:lnTo>
                    <a:pt x="72" y="14"/>
                  </a:lnTo>
                  <a:lnTo>
                    <a:pt x="60" y="16"/>
                  </a:lnTo>
                  <a:lnTo>
                    <a:pt x="48" y="18"/>
                  </a:lnTo>
                  <a:lnTo>
                    <a:pt x="34" y="20"/>
                  </a:lnTo>
                  <a:lnTo>
                    <a:pt x="20" y="20"/>
                  </a:lnTo>
                  <a:lnTo>
                    <a:pt x="6" y="20"/>
                  </a:lnTo>
                  <a:lnTo>
                    <a:pt x="3" y="18"/>
                  </a:lnTo>
                  <a:lnTo>
                    <a:pt x="1" y="16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7"/>
                  </a:lnTo>
                  <a:lnTo>
                    <a:pt x="7" y="6"/>
                  </a:lnTo>
                  <a:lnTo>
                    <a:pt x="26" y="6"/>
                  </a:lnTo>
                  <a:lnTo>
                    <a:pt x="46" y="5"/>
                  </a:lnTo>
                  <a:lnTo>
                    <a:pt x="65" y="1"/>
                  </a:lnTo>
                  <a:lnTo>
                    <a:pt x="71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87" y="1"/>
                  </a:lnTo>
                  <a:lnTo>
                    <a:pt x="90" y="3"/>
                  </a:lnTo>
                  <a:lnTo>
                    <a:pt x="91" y="6"/>
                  </a:lnTo>
                  <a:lnTo>
                    <a:pt x="90" y="10"/>
                  </a:lnTo>
                  <a:lnTo>
                    <a:pt x="88" y="12"/>
                  </a:lnTo>
                  <a:lnTo>
                    <a:pt x="85" y="1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25" name="Freeform 533"/>
            <p:cNvSpPr>
              <a:spLocks/>
            </p:cNvSpPr>
            <p:nvPr/>
          </p:nvSpPr>
          <p:spPr bwMode="auto">
            <a:xfrm>
              <a:off x="1238" y="1752"/>
              <a:ext cx="93" cy="23"/>
            </a:xfrm>
            <a:custGeom>
              <a:avLst/>
              <a:gdLst>
                <a:gd name="T0" fmla="*/ 6 w 93"/>
                <a:gd name="T1" fmla="*/ 1 h 23"/>
                <a:gd name="T2" fmla="*/ 16 w 93"/>
                <a:gd name="T3" fmla="*/ 0 h 23"/>
                <a:gd name="T4" fmla="*/ 26 w 93"/>
                <a:gd name="T5" fmla="*/ 1 h 23"/>
                <a:gd name="T6" fmla="*/ 35 w 93"/>
                <a:gd name="T7" fmla="*/ 5 h 23"/>
                <a:gd name="T8" fmla="*/ 35 w 93"/>
                <a:gd name="T9" fmla="*/ 5 h 23"/>
                <a:gd name="T10" fmla="*/ 51 w 93"/>
                <a:gd name="T11" fmla="*/ 9 h 23"/>
                <a:gd name="T12" fmla="*/ 68 w 93"/>
                <a:gd name="T13" fmla="*/ 8 h 23"/>
                <a:gd name="T14" fmla="*/ 85 w 93"/>
                <a:gd name="T15" fmla="*/ 7 h 23"/>
                <a:gd name="T16" fmla="*/ 85 w 93"/>
                <a:gd name="T17" fmla="*/ 7 h 23"/>
                <a:gd name="T18" fmla="*/ 88 w 93"/>
                <a:gd name="T19" fmla="*/ 7 h 23"/>
                <a:gd name="T20" fmla="*/ 91 w 93"/>
                <a:gd name="T21" fmla="*/ 9 h 23"/>
                <a:gd name="T22" fmla="*/ 93 w 93"/>
                <a:gd name="T23" fmla="*/ 12 h 23"/>
                <a:gd name="T24" fmla="*/ 93 w 93"/>
                <a:gd name="T25" fmla="*/ 12 h 23"/>
                <a:gd name="T26" fmla="*/ 93 w 93"/>
                <a:gd name="T27" fmla="*/ 15 h 23"/>
                <a:gd name="T28" fmla="*/ 91 w 93"/>
                <a:gd name="T29" fmla="*/ 19 h 23"/>
                <a:gd name="T30" fmla="*/ 88 w 93"/>
                <a:gd name="T31" fmla="*/ 20 h 23"/>
                <a:gd name="T32" fmla="*/ 88 w 93"/>
                <a:gd name="T33" fmla="*/ 20 h 23"/>
                <a:gd name="T34" fmla="*/ 77 w 93"/>
                <a:gd name="T35" fmla="*/ 22 h 23"/>
                <a:gd name="T36" fmla="*/ 65 w 93"/>
                <a:gd name="T37" fmla="*/ 22 h 23"/>
                <a:gd name="T38" fmla="*/ 54 w 93"/>
                <a:gd name="T39" fmla="*/ 23 h 23"/>
                <a:gd name="T40" fmla="*/ 54 w 93"/>
                <a:gd name="T41" fmla="*/ 23 h 23"/>
                <a:gd name="T42" fmla="*/ 42 w 93"/>
                <a:gd name="T43" fmla="*/ 22 h 23"/>
                <a:gd name="T44" fmla="*/ 32 w 93"/>
                <a:gd name="T45" fmla="*/ 19 h 23"/>
                <a:gd name="T46" fmla="*/ 22 w 93"/>
                <a:gd name="T47" fmla="*/ 13 h 23"/>
                <a:gd name="T48" fmla="*/ 22 w 93"/>
                <a:gd name="T49" fmla="*/ 13 h 23"/>
                <a:gd name="T50" fmla="*/ 18 w 93"/>
                <a:gd name="T51" fmla="*/ 13 h 23"/>
                <a:gd name="T52" fmla="*/ 13 w 93"/>
                <a:gd name="T53" fmla="*/ 14 h 23"/>
                <a:gd name="T54" fmla="*/ 8 w 93"/>
                <a:gd name="T55" fmla="*/ 15 h 23"/>
                <a:gd name="T56" fmla="*/ 8 w 93"/>
                <a:gd name="T57" fmla="*/ 15 h 23"/>
                <a:gd name="T58" fmla="*/ 4 w 93"/>
                <a:gd name="T59" fmla="*/ 14 h 23"/>
                <a:gd name="T60" fmla="*/ 2 w 93"/>
                <a:gd name="T61" fmla="*/ 12 h 23"/>
                <a:gd name="T62" fmla="*/ 0 w 93"/>
                <a:gd name="T63" fmla="*/ 9 h 23"/>
                <a:gd name="T64" fmla="*/ 0 w 93"/>
                <a:gd name="T65" fmla="*/ 9 h 23"/>
                <a:gd name="T66" fmla="*/ 1 w 93"/>
                <a:gd name="T67" fmla="*/ 5 h 23"/>
                <a:gd name="T68" fmla="*/ 3 w 93"/>
                <a:gd name="T69" fmla="*/ 2 h 23"/>
                <a:gd name="T70" fmla="*/ 6 w 93"/>
                <a:gd name="T71" fmla="*/ 1 h 23"/>
                <a:gd name="T72" fmla="*/ 6 w 93"/>
                <a:gd name="T73" fmla="*/ 1 h 2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93"/>
                <a:gd name="T112" fmla="*/ 0 h 23"/>
                <a:gd name="T113" fmla="*/ 93 w 93"/>
                <a:gd name="T114" fmla="*/ 23 h 2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93" h="23">
                  <a:moveTo>
                    <a:pt x="6" y="1"/>
                  </a:moveTo>
                  <a:lnTo>
                    <a:pt x="16" y="0"/>
                  </a:lnTo>
                  <a:lnTo>
                    <a:pt x="26" y="1"/>
                  </a:lnTo>
                  <a:lnTo>
                    <a:pt x="35" y="5"/>
                  </a:lnTo>
                  <a:lnTo>
                    <a:pt x="51" y="9"/>
                  </a:lnTo>
                  <a:lnTo>
                    <a:pt x="68" y="8"/>
                  </a:lnTo>
                  <a:lnTo>
                    <a:pt x="85" y="7"/>
                  </a:lnTo>
                  <a:lnTo>
                    <a:pt x="88" y="7"/>
                  </a:lnTo>
                  <a:lnTo>
                    <a:pt x="91" y="9"/>
                  </a:lnTo>
                  <a:lnTo>
                    <a:pt x="93" y="12"/>
                  </a:lnTo>
                  <a:lnTo>
                    <a:pt x="93" y="15"/>
                  </a:lnTo>
                  <a:lnTo>
                    <a:pt x="91" y="19"/>
                  </a:lnTo>
                  <a:lnTo>
                    <a:pt x="88" y="20"/>
                  </a:lnTo>
                  <a:lnTo>
                    <a:pt x="77" y="22"/>
                  </a:lnTo>
                  <a:lnTo>
                    <a:pt x="65" y="22"/>
                  </a:lnTo>
                  <a:lnTo>
                    <a:pt x="54" y="23"/>
                  </a:lnTo>
                  <a:lnTo>
                    <a:pt x="42" y="22"/>
                  </a:lnTo>
                  <a:lnTo>
                    <a:pt x="32" y="19"/>
                  </a:lnTo>
                  <a:lnTo>
                    <a:pt x="22" y="13"/>
                  </a:lnTo>
                  <a:lnTo>
                    <a:pt x="18" y="13"/>
                  </a:lnTo>
                  <a:lnTo>
                    <a:pt x="13" y="14"/>
                  </a:lnTo>
                  <a:lnTo>
                    <a:pt x="8" y="15"/>
                  </a:lnTo>
                  <a:lnTo>
                    <a:pt x="4" y="14"/>
                  </a:lnTo>
                  <a:lnTo>
                    <a:pt x="2" y="12"/>
                  </a:lnTo>
                  <a:lnTo>
                    <a:pt x="0" y="9"/>
                  </a:lnTo>
                  <a:lnTo>
                    <a:pt x="1" y="5"/>
                  </a:lnTo>
                  <a:lnTo>
                    <a:pt x="3" y="2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26" name="Freeform 534"/>
            <p:cNvSpPr>
              <a:spLocks/>
            </p:cNvSpPr>
            <p:nvPr/>
          </p:nvSpPr>
          <p:spPr bwMode="auto">
            <a:xfrm>
              <a:off x="1212" y="1727"/>
              <a:ext cx="48" cy="48"/>
            </a:xfrm>
            <a:custGeom>
              <a:avLst/>
              <a:gdLst>
                <a:gd name="T0" fmla="*/ 48 w 48"/>
                <a:gd name="T1" fmla="*/ 24 h 48"/>
                <a:gd name="T2" fmla="*/ 45 w 48"/>
                <a:gd name="T3" fmla="*/ 36 h 48"/>
                <a:gd name="T4" fmla="*/ 36 w 48"/>
                <a:gd name="T5" fmla="*/ 45 h 48"/>
                <a:gd name="T6" fmla="*/ 24 w 48"/>
                <a:gd name="T7" fmla="*/ 48 h 48"/>
                <a:gd name="T8" fmla="*/ 24 w 48"/>
                <a:gd name="T9" fmla="*/ 48 h 48"/>
                <a:gd name="T10" fmla="*/ 12 w 48"/>
                <a:gd name="T11" fmla="*/ 45 h 48"/>
                <a:gd name="T12" fmla="*/ 3 w 48"/>
                <a:gd name="T13" fmla="*/ 36 h 48"/>
                <a:gd name="T14" fmla="*/ 0 w 48"/>
                <a:gd name="T15" fmla="*/ 24 h 48"/>
                <a:gd name="T16" fmla="*/ 0 w 48"/>
                <a:gd name="T17" fmla="*/ 24 h 48"/>
                <a:gd name="T18" fmla="*/ 3 w 48"/>
                <a:gd name="T19" fmla="*/ 12 h 48"/>
                <a:gd name="T20" fmla="*/ 12 w 48"/>
                <a:gd name="T21" fmla="*/ 3 h 48"/>
                <a:gd name="T22" fmla="*/ 24 w 48"/>
                <a:gd name="T23" fmla="*/ 0 h 48"/>
                <a:gd name="T24" fmla="*/ 24 w 48"/>
                <a:gd name="T25" fmla="*/ 0 h 48"/>
                <a:gd name="T26" fmla="*/ 36 w 48"/>
                <a:gd name="T27" fmla="*/ 3 h 48"/>
                <a:gd name="T28" fmla="*/ 45 w 48"/>
                <a:gd name="T29" fmla="*/ 12 h 48"/>
                <a:gd name="T30" fmla="*/ 48 w 48"/>
                <a:gd name="T31" fmla="*/ 24 h 48"/>
                <a:gd name="T32" fmla="*/ 48 w 48"/>
                <a:gd name="T33" fmla="*/ 24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48" y="24"/>
                  </a:moveTo>
                  <a:lnTo>
                    <a:pt x="45" y="36"/>
                  </a:lnTo>
                  <a:lnTo>
                    <a:pt x="36" y="45"/>
                  </a:lnTo>
                  <a:lnTo>
                    <a:pt x="24" y="48"/>
                  </a:lnTo>
                  <a:lnTo>
                    <a:pt x="12" y="45"/>
                  </a:lnTo>
                  <a:lnTo>
                    <a:pt x="3" y="36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6" y="3"/>
                  </a:lnTo>
                  <a:lnTo>
                    <a:pt x="45" y="12"/>
                  </a:lnTo>
                  <a:lnTo>
                    <a:pt x="48" y="24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27" name="Freeform 535"/>
            <p:cNvSpPr>
              <a:spLocks/>
            </p:cNvSpPr>
            <p:nvPr/>
          </p:nvSpPr>
          <p:spPr bwMode="auto">
            <a:xfrm>
              <a:off x="1240" y="1780"/>
              <a:ext cx="92" cy="24"/>
            </a:xfrm>
            <a:custGeom>
              <a:avLst/>
              <a:gdLst>
                <a:gd name="T0" fmla="*/ 7 w 92"/>
                <a:gd name="T1" fmla="*/ 10 h 24"/>
                <a:gd name="T2" fmla="*/ 15 w 92"/>
                <a:gd name="T3" fmla="*/ 10 h 24"/>
                <a:gd name="T4" fmla="*/ 23 w 92"/>
                <a:gd name="T5" fmla="*/ 10 h 24"/>
                <a:gd name="T6" fmla="*/ 30 w 92"/>
                <a:gd name="T7" fmla="*/ 9 h 24"/>
                <a:gd name="T8" fmla="*/ 30 w 92"/>
                <a:gd name="T9" fmla="*/ 9 h 24"/>
                <a:gd name="T10" fmla="*/ 49 w 92"/>
                <a:gd name="T11" fmla="*/ 4 h 24"/>
                <a:gd name="T12" fmla="*/ 67 w 92"/>
                <a:gd name="T13" fmla="*/ 2 h 24"/>
                <a:gd name="T14" fmla="*/ 86 w 92"/>
                <a:gd name="T15" fmla="*/ 0 h 24"/>
                <a:gd name="T16" fmla="*/ 86 w 92"/>
                <a:gd name="T17" fmla="*/ 0 h 24"/>
                <a:gd name="T18" fmla="*/ 89 w 92"/>
                <a:gd name="T19" fmla="*/ 2 h 24"/>
                <a:gd name="T20" fmla="*/ 92 w 92"/>
                <a:gd name="T21" fmla="*/ 4 h 24"/>
                <a:gd name="T22" fmla="*/ 92 w 92"/>
                <a:gd name="T23" fmla="*/ 8 h 24"/>
                <a:gd name="T24" fmla="*/ 92 w 92"/>
                <a:gd name="T25" fmla="*/ 8 h 24"/>
                <a:gd name="T26" fmla="*/ 91 w 92"/>
                <a:gd name="T27" fmla="*/ 11 h 24"/>
                <a:gd name="T28" fmla="*/ 88 w 92"/>
                <a:gd name="T29" fmla="*/ 13 h 24"/>
                <a:gd name="T30" fmla="*/ 85 w 92"/>
                <a:gd name="T31" fmla="*/ 14 h 24"/>
                <a:gd name="T32" fmla="*/ 85 w 92"/>
                <a:gd name="T33" fmla="*/ 14 h 24"/>
                <a:gd name="T34" fmla="*/ 67 w 92"/>
                <a:gd name="T35" fmla="*/ 15 h 24"/>
                <a:gd name="T36" fmla="*/ 49 w 92"/>
                <a:gd name="T37" fmla="*/ 18 h 24"/>
                <a:gd name="T38" fmla="*/ 31 w 92"/>
                <a:gd name="T39" fmla="*/ 23 h 24"/>
                <a:gd name="T40" fmla="*/ 31 w 92"/>
                <a:gd name="T41" fmla="*/ 23 h 24"/>
                <a:gd name="T42" fmla="*/ 23 w 92"/>
                <a:gd name="T43" fmla="*/ 24 h 24"/>
                <a:gd name="T44" fmla="*/ 15 w 92"/>
                <a:gd name="T45" fmla="*/ 24 h 24"/>
                <a:gd name="T46" fmla="*/ 6 w 92"/>
                <a:gd name="T47" fmla="*/ 23 h 24"/>
                <a:gd name="T48" fmla="*/ 6 w 92"/>
                <a:gd name="T49" fmla="*/ 23 h 24"/>
                <a:gd name="T50" fmla="*/ 3 w 92"/>
                <a:gd name="T51" fmla="*/ 22 h 24"/>
                <a:gd name="T52" fmla="*/ 0 w 92"/>
                <a:gd name="T53" fmla="*/ 19 h 24"/>
                <a:gd name="T54" fmla="*/ 0 w 92"/>
                <a:gd name="T55" fmla="*/ 16 h 24"/>
                <a:gd name="T56" fmla="*/ 0 w 92"/>
                <a:gd name="T57" fmla="*/ 16 h 24"/>
                <a:gd name="T58" fmla="*/ 1 w 92"/>
                <a:gd name="T59" fmla="*/ 12 h 24"/>
                <a:gd name="T60" fmla="*/ 4 w 92"/>
                <a:gd name="T61" fmla="*/ 10 h 24"/>
                <a:gd name="T62" fmla="*/ 7 w 92"/>
                <a:gd name="T63" fmla="*/ 10 h 24"/>
                <a:gd name="T64" fmla="*/ 7 w 92"/>
                <a:gd name="T65" fmla="*/ 10 h 2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2"/>
                <a:gd name="T100" fmla="*/ 0 h 24"/>
                <a:gd name="T101" fmla="*/ 92 w 92"/>
                <a:gd name="T102" fmla="*/ 24 h 2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2" h="24">
                  <a:moveTo>
                    <a:pt x="7" y="10"/>
                  </a:moveTo>
                  <a:lnTo>
                    <a:pt x="15" y="10"/>
                  </a:lnTo>
                  <a:lnTo>
                    <a:pt x="23" y="10"/>
                  </a:lnTo>
                  <a:lnTo>
                    <a:pt x="30" y="9"/>
                  </a:lnTo>
                  <a:lnTo>
                    <a:pt x="49" y="4"/>
                  </a:lnTo>
                  <a:lnTo>
                    <a:pt x="67" y="2"/>
                  </a:lnTo>
                  <a:lnTo>
                    <a:pt x="86" y="0"/>
                  </a:lnTo>
                  <a:lnTo>
                    <a:pt x="89" y="2"/>
                  </a:lnTo>
                  <a:lnTo>
                    <a:pt x="92" y="4"/>
                  </a:lnTo>
                  <a:lnTo>
                    <a:pt x="92" y="8"/>
                  </a:lnTo>
                  <a:lnTo>
                    <a:pt x="91" y="11"/>
                  </a:lnTo>
                  <a:lnTo>
                    <a:pt x="88" y="13"/>
                  </a:lnTo>
                  <a:lnTo>
                    <a:pt x="85" y="14"/>
                  </a:lnTo>
                  <a:lnTo>
                    <a:pt x="67" y="15"/>
                  </a:lnTo>
                  <a:lnTo>
                    <a:pt x="49" y="18"/>
                  </a:lnTo>
                  <a:lnTo>
                    <a:pt x="31" y="23"/>
                  </a:lnTo>
                  <a:lnTo>
                    <a:pt x="23" y="24"/>
                  </a:lnTo>
                  <a:lnTo>
                    <a:pt x="15" y="24"/>
                  </a:lnTo>
                  <a:lnTo>
                    <a:pt x="6" y="23"/>
                  </a:lnTo>
                  <a:lnTo>
                    <a:pt x="3" y="22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1" y="12"/>
                  </a:lnTo>
                  <a:lnTo>
                    <a:pt x="4" y="10"/>
                  </a:lnTo>
                  <a:lnTo>
                    <a:pt x="7" y="1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28" name="Freeform 536"/>
            <p:cNvSpPr>
              <a:spLocks/>
            </p:cNvSpPr>
            <p:nvPr/>
          </p:nvSpPr>
          <p:spPr bwMode="auto">
            <a:xfrm>
              <a:off x="1239" y="1799"/>
              <a:ext cx="93" cy="23"/>
            </a:xfrm>
            <a:custGeom>
              <a:avLst/>
              <a:gdLst>
                <a:gd name="T0" fmla="*/ 11 w 93"/>
                <a:gd name="T1" fmla="*/ 0 h 23"/>
                <a:gd name="T2" fmla="*/ 27 w 93"/>
                <a:gd name="T3" fmla="*/ 4 h 23"/>
                <a:gd name="T4" fmla="*/ 43 w 93"/>
                <a:gd name="T5" fmla="*/ 7 h 23"/>
                <a:gd name="T6" fmla="*/ 60 w 93"/>
                <a:gd name="T7" fmla="*/ 9 h 23"/>
                <a:gd name="T8" fmla="*/ 60 w 93"/>
                <a:gd name="T9" fmla="*/ 9 h 23"/>
                <a:gd name="T10" fmla="*/ 68 w 93"/>
                <a:gd name="T11" fmla="*/ 8 h 23"/>
                <a:gd name="T12" fmla="*/ 76 w 93"/>
                <a:gd name="T13" fmla="*/ 6 h 23"/>
                <a:gd name="T14" fmla="*/ 84 w 93"/>
                <a:gd name="T15" fmla="*/ 2 h 23"/>
                <a:gd name="T16" fmla="*/ 84 w 93"/>
                <a:gd name="T17" fmla="*/ 2 h 23"/>
                <a:gd name="T18" fmla="*/ 88 w 93"/>
                <a:gd name="T19" fmla="*/ 2 h 23"/>
                <a:gd name="T20" fmla="*/ 91 w 93"/>
                <a:gd name="T21" fmla="*/ 4 h 23"/>
                <a:gd name="T22" fmla="*/ 93 w 93"/>
                <a:gd name="T23" fmla="*/ 7 h 23"/>
                <a:gd name="T24" fmla="*/ 93 w 93"/>
                <a:gd name="T25" fmla="*/ 7 h 23"/>
                <a:gd name="T26" fmla="*/ 93 w 93"/>
                <a:gd name="T27" fmla="*/ 11 h 23"/>
                <a:gd name="T28" fmla="*/ 92 w 93"/>
                <a:gd name="T29" fmla="*/ 14 h 23"/>
                <a:gd name="T30" fmla="*/ 89 w 93"/>
                <a:gd name="T31" fmla="*/ 16 h 23"/>
                <a:gd name="T32" fmla="*/ 89 w 93"/>
                <a:gd name="T33" fmla="*/ 16 h 23"/>
                <a:gd name="T34" fmla="*/ 79 w 93"/>
                <a:gd name="T35" fmla="*/ 20 h 23"/>
                <a:gd name="T36" fmla="*/ 69 w 93"/>
                <a:gd name="T37" fmla="*/ 23 h 23"/>
                <a:gd name="T38" fmla="*/ 58 w 93"/>
                <a:gd name="T39" fmla="*/ 23 h 23"/>
                <a:gd name="T40" fmla="*/ 58 w 93"/>
                <a:gd name="T41" fmla="*/ 23 h 23"/>
                <a:gd name="T42" fmla="*/ 40 w 93"/>
                <a:gd name="T43" fmla="*/ 20 h 23"/>
                <a:gd name="T44" fmla="*/ 22 w 93"/>
                <a:gd name="T45" fmla="*/ 18 h 23"/>
                <a:gd name="T46" fmla="*/ 4 w 93"/>
                <a:gd name="T47" fmla="*/ 13 h 23"/>
                <a:gd name="T48" fmla="*/ 4 w 93"/>
                <a:gd name="T49" fmla="*/ 13 h 23"/>
                <a:gd name="T50" fmla="*/ 1 w 93"/>
                <a:gd name="T51" fmla="*/ 11 h 23"/>
                <a:gd name="T52" fmla="*/ 0 w 93"/>
                <a:gd name="T53" fmla="*/ 7 h 23"/>
                <a:gd name="T54" fmla="*/ 1 w 93"/>
                <a:gd name="T55" fmla="*/ 3 h 23"/>
                <a:gd name="T56" fmla="*/ 1 w 93"/>
                <a:gd name="T57" fmla="*/ 3 h 23"/>
                <a:gd name="T58" fmla="*/ 3 w 93"/>
                <a:gd name="T59" fmla="*/ 1 h 23"/>
                <a:gd name="T60" fmla="*/ 7 w 93"/>
                <a:gd name="T61" fmla="*/ 0 h 23"/>
                <a:gd name="T62" fmla="*/ 11 w 93"/>
                <a:gd name="T63" fmla="*/ 0 h 23"/>
                <a:gd name="T64" fmla="*/ 11 w 93"/>
                <a:gd name="T65" fmla="*/ 0 h 2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3"/>
                <a:gd name="T100" fmla="*/ 0 h 23"/>
                <a:gd name="T101" fmla="*/ 93 w 93"/>
                <a:gd name="T102" fmla="*/ 23 h 2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3" h="23">
                  <a:moveTo>
                    <a:pt x="11" y="0"/>
                  </a:moveTo>
                  <a:lnTo>
                    <a:pt x="27" y="4"/>
                  </a:lnTo>
                  <a:lnTo>
                    <a:pt x="43" y="7"/>
                  </a:lnTo>
                  <a:lnTo>
                    <a:pt x="60" y="9"/>
                  </a:lnTo>
                  <a:lnTo>
                    <a:pt x="68" y="8"/>
                  </a:lnTo>
                  <a:lnTo>
                    <a:pt x="76" y="6"/>
                  </a:lnTo>
                  <a:lnTo>
                    <a:pt x="84" y="2"/>
                  </a:lnTo>
                  <a:lnTo>
                    <a:pt x="88" y="2"/>
                  </a:lnTo>
                  <a:lnTo>
                    <a:pt x="91" y="4"/>
                  </a:lnTo>
                  <a:lnTo>
                    <a:pt x="93" y="7"/>
                  </a:lnTo>
                  <a:lnTo>
                    <a:pt x="93" y="11"/>
                  </a:lnTo>
                  <a:lnTo>
                    <a:pt x="92" y="14"/>
                  </a:lnTo>
                  <a:lnTo>
                    <a:pt x="89" y="16"/>
                  </a:lnTo>
                  <a:lnTo>
                    <a:pt x="79" y="20"/>
                  </a:lnTo>
                  <a:lnTo>
                    <a:pt x="69" y="23"/>
                  </a:lnTo>
                  <a:lnTo>
                    <a:pt x="58" y="23"/>
                  </a:lnTo>
                  <a:lnTo>
                    <a:pt x="40" y="20"/>
                  </a:lnTo>
                  <a:lnTo>
                    <a:pt x="22" y="18"/>
                  </a:lnTo>
                  <a:lnTo>
                    <a:pt x="4" y="13"/>
                  </a:lnTo>
                  <a:lnTo>
                    <a:pt x="1" y="11"/>
                  </a:lnTo>
                  <a:lnTo>
                    <a:pt x="0" y="7"/>
                  </a:lnTo>
                  <a:lnTo>
                    <a:pt x="1" y="3"/>
                  </a:lnTo>
                  <a:lnTo>
                    <a:pt x="3" y="1"/>
                  </a:lnTo>
                  <a:lnTo>
                    <a:pt x="7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29" name="Freeform 537"/>
            <p:cNvSpPr>
              <a:spLocks/>
            </p:cNvSpPr>
            <p:nvPr/>
          </p:nvSpPr>
          <p:spPr bwMode="auto">
            <a:xfrm>
              <a:off x="1242" y="1807"/>
              <a:ext cx="89" cy="45"/>
            </a:xfrm>
            <a:custGeom>
              <a:avLst/>
              <a:gdLst>
                <a:gd name="T0" fmla="*/ 5 w 89"/>
                <a:gd name="T1" fmla="*/ 31 h 45"/>
                <a:gd name="T2" fmla="*/ 15 w 89"/>
                <a:gd name="T3" fmla="*/ 27 h 45"/>
                <a:gd name="T4" fmla="*/ 23 w 89"/>
                <a:gd name="T5" fmla="*/ 22 h 45"/>
                <a:gd name="T6" fmla="*/ 31 w 89"/>
                <a:gd name="T7" fmla="*/ 17 h 45"/>
                <a:gd name="T8" fmla="*/ 31 w 89"/>
                <a:gd name="T9" fmla="*/ 17 h 45"/>
                <a:gd name="T10" fmla="*/ 45 w 89"/>
                <a:gd name="T11" fmla="*/ 11 h 45"/>
                <a:gd name="T12" fmla="*/ 59 w 89"/>
                <a:gd name="T13" fmla="*/ 7 h 45"/>
                <a:gd name="T14" fmla="*/ 73 w 89"/>
                <a:gd name="T15" fmla="*/ 4 h 45"/>
                <a:gd name="T16" fmla="*/ 73 w 89"/>
                <a:gd name="T17" fmla="*/ 4 h 45"/>
                <a:gd name="T18" fmla="*/ 75 w 89"/>
                <a:gd name="T19" fmla="*/ 4 h 45"/>
                <a:gd name="T20" fmla="*/ 76 w 89"/>
                <a:gd name="T21" fmla="*/ 3 h 45"/>
                <a:gd name="T22" fmla="*/ 78 w 89"/>
                <a:gd name="T23" fmla="*/ 2 h 45"/>
                <a:gd name="T24" fmla="*/ 78 w 89"/>
                <a:gd name="T25" fmla="*/ 2 h 45"/>
                <a:gd name="T26" fmla="*/ 82 w 89"/>
                <a:gd name="T27" fmla="*/ 0 h 45"/>
                <a:gd name="T28" fmla="*/ 85 w 89"/>
                <a:gd name="T29" fmla="*/ 1 h 45"/>
                <a:gd name="T30" fmla="*/ 88 w 89"/>
                <a:gd name="T31" fmla="*/ 3 h 45"/>
                <a:gd name="T32" fmla="*/ 88 w 89"/>
                <a:gd name="T33" fmla="*/ 3 h 45"/>
                <a:gd name="T34" fmla="*/ 89 w 89"/>
                <a:gd name="T35" fmla="*/ 7 h 45"/>
                <a:gd name="T36" fmla="*/ 88 w 89"/>
                <a:gd name="T37" fmla="*/ 10 h 45"/>
                <a:gd name="T38" fmla="*/ 86 w 89"/>
                <a:gd name="T39" fmla="*/ 13 h 45"/>
                <a:gd name="T40" fmla="*/ 86 w 89"/>
                <a:gd name="T41" fmla="*/ 13 h 45"/>
                <a:gd name="T42" fmla="*/ 85 w 89"/>
                <a:gd name="T43" fmla="*/ 14 h 45"/>
                <a:gd name="T44" fmla="*/ 83 w 89"/>
                <a:gd name="T45" fmla="*/ 15 h 45"/>
                <a:gd name="T46" fmla="*/ 81 w 89"/>
                <a:gd name="T47" fmla="*/ 16 h 45"/>
                <a:gd name="T48" fmla="*/ 81 w 89"/>
                <a:gd name="T49" fmla="*/ 16 h 45"/>
                <a:gd name="T50" fmla="*/ 63 w 89"/>
                <a:gd name="T51" fmla="*/ 21 h 45"/>
                <a:gd name="T52" fmla="*/ 45 w 89"/>
                <a:gd name="T53" fmla="*/ 26 h 45"/>
                <a:gd name="T54" fmla="*/ 28 w 89"/>
                <a:gd name="T55" fmla="*/ 35 h 45"/>
                <a:gd name="T56" fmla="*/ 28 w 89"/>
                <a:gd name="T57" fmla="*/ 35 h 45"/>
                <a:gd name="T58" fmla="*/ 22 w 89"/>
                <a:gd name="T59" fmla="*/ 40 h 45"/>
                <a:gd name="T60" fmla="*/ 15 w 89"/>
                <a:gd name="T61" fmla="*/ 43 h 45"/>
                <a:gd name="T62" fmla="*/ 8 w 89"/>
                <a:gd name="T63" fmla="*/ 45 h 45"/>
                <a:gd name="T64" fmla="*/ 8 w 89"/>
                <a:gd name="T65" fmla="*/ 45 h 45"/>
                <a:gd name="T66" fmla="*/ 4 w 89"/>
                <a:gd name="T67" fmla="*/ 45 h 45"/>
                <a:gd name="T68" fmla="*/ 1 w 89"/>
                <a:gd name="T69" fmla="*/ 43 h 45"/>
                <a:gd name="T70" fmla="*/ 0 w 89"/>
                <a:gd name="T71" fmla="*/ 40 h 45"/>
                <a:gd name="T72" fmla="*/ 0 w 89"/>
                <a:gd name="T73" fmla="*/ 40 h 45"/>
                <a:gd name="T74" fmla="*/ 0 w 89"/>
                <a:gd name="T75" fmla="*/ 36 h 45"/>
                <a:gd name="T76" fmla="*/ 2 w 89"/>
                <a:gd name="T77" fmla="*/ 33 h 45"/>
                <a:gd name="T78" fmla="*/ 5 w 89"/>
                <a:gd name="T79" fmla="*/ 31 h 45"/>
                <a:gd name="T80" fmla="*/ 5 w 89"/>
                <a:gd name="T81" fmla="*/ 31 h 4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9"/>
                <a:gd name="T124" fmla="*/ 0 h 45"/>
                <a:gd name="T125" fmla="*/ 89 w 89"/>
                <a:gd name="T126" fmla="*/ 45 h 4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9" h="45">
                  <a:moveTo>
                    <a:pt x="5" y="31"/>
                  </a:moveTo>
                  <a:lnTo>
                    <a:pt x="15" y="27"/>
                  </a:lnTo>
                  <a:lnTo>
                    <a:pt x="23" y="22"/>
                  </a:lnTo>
                  <a:lnTo>
                    <a:pt x="31" y="17"/>
                  </a:lnTo>
                  <a:lnTo>
                    <a:pt x="45" y="11"/>
                  </a:lnTo>
                  <a:lnTo>
                    <a:pt x="59" y="7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76" y="3"/>
                  </a:lnTo>
                  <a:lnTo>
                    <a:pt x="78" y="2"/>
                  </a:lnTo>
                  <a:lnTo>
                    <a:pt x="82" y="0"/>
                  </a:lnTo>
                  <a:lnTo>
                    <a:pt x="85" y="1"/>
                  </a:lnTo>
                  <a:lnTo>
                    <a:pt x="88" y="3"/>
                  </a:lnTo>
                  <a:lnTo>
                    <a:pt x="89" y="7"/>
                  </a:lnTo>
                  <a:lnTo>
                    <a:pt x="88" y="10"/>
                  </a:lnTo>
                  <a:lnTo>
                    <a:pt x="86" y="13"/>
                  </a:lnTo>
                  <a:lnTo>
                    <a:pt x="85" y="14"/>
                  </a:lnTo>
                  <a:lnTo>
                    <a:pt x="83" y="15"/>
                  </a:lnTo>
                  <a:lnTo>
                    <a:pt x="81" y="16"/>
                  </a:lnTo>
                  <a:lnTo>
                    <a:pt x="63" y="21"/>
                  </a:lnTo>
                  <a:lnTo>
                    <a:pt x="45" y="26"/>
                  </a:lnTo>
                  <a:lnTo>
                    <a:pt x="28" y="35"/>
                  </a:lnTo>
                  <a:lnTo>
                    <a:pt x="22" y="40"/>
                  </a:lnTo>
                  <a:lnTo>
                    <a:pt x="15" y="43"/>
                  </a:lnTo>
                  <a:lnTo>
                    <a:pt x="8" y="45"/>
                  </a:lnTo>
                  <a:lnTo>
                    <a:pt x="4" y="45"/>
                  </a:lnTo>
                  <a:lnTo>
                    <a:pt x="1" y="43"/>
                  </a:lnTo>
                  <a:lnTo>
                    <a:pt x="0" y="40"/>
                  </a:lnTo>
                  <a:lnTo>
                    <a:pt x="0" y="36"/>
                  </a:lnTo>
                  <a:lnTo>
                    <a:pt x="2" y="33"/>
                  </a:lnTo>
                  <a:lnTo>
                    <a:pt x="5" y="3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30" name="Freeform 538"/>
            <p:cNvSpPr>
              <a:spLocks/>
            </p:cNvSpPr>
            <p:nvPr/>
          </p:nvSpPr>
          <p:spPr bwMode="auto">
            <a:xfrm>
              <a:off x="1245" y="1833"/>
              <a:ext cx="91" cy="24"/>
            </a:xfrm>
            <a:custGeom>
              <a:avLst/>
              <a:gdLst>
                <a:gd name="T0" fmla="*/ 9 w 91"/>
                <a:gd name="T1" fmla="*/ 9 h 24"/>
                <a:gd name="T2" fmla="*/ 20 w 91"/>
                <a:gd name="T3" fmla="*/ 10 h 24"/>
                <a:gd name="T4" fmla="*/ 31 w 91"/>
                <a:gd name="T5" fmla="*/ 8 h 24"/>
                <a:gd name="T6" fmla="*/ 42 w 91"/>
                <a:gd name="T7" fmla="*/ 6 h 24"/>
                <a:gd name="T8" fmla="*/ 42 w 91"/>
                <a:gd name="T9" fmla="*/ 6 h 24"/>
                <a:gd name="T10" fmla="*/ 56 w 91"/>
                <a:gd name="T11" fmla="*/ 2 h 24"/>
                <a:gd name="T12" fmla="*/ 69 w 91"/>
                <a:gd name="T13" fmla="*/ 0 h 24"/>
                <a:gd name="T14" fmla="*/ 84 w 91"/>
                <a:gd name="T15" fmla="*/ 0 h 24"/>
                <a:gd name="T16" fmla="*/ 84 w 91"/>
                <a:gd name="T17" fmla="*/ 0 h 24"/>
                <a:gd name="T18" fmla="*/ 87 w 91"/>
                <a:gd name="T19" fmla="*/ 0 h 24"/>
                <a:gd name="T20" fmla="*/ 90 w 91"/>
                <a:gd name="T21" fmla="*/ 2 h 24"/>
                <a:gd name="T22" fmla="*/ 91 w 91"/>
                <a:gd name="T23" fmla="*/ 6 h 24"/>
                <a:gd name="T24" fmla="*/ 91 w 91"/>
                <a:gd name="T25" fmla="*/ 6 h 24"/>
                <a:gd name="T26" fmla="*/ 91 w 91"/>
                <a:gd name="T27" fmla="*/ 9 h 24"/>
                <a:gd name="T28" fmla="*/ 89 w 91"/>
                <a:gd name="T29" fmla="*/ 12 h 24"/>
                <a:gd name="T30" fmla="*/ 86 w 91"/>
                <a:gd name="T31" fmla="*/ 14 h 24"/>
                <a:gd name="T32" fmla="*/ 86 w 91"/>
                <a:gd name="T33" fmla="*/ 14 h 24"/>
                <a:gd name="T34" fmla="*/ 72 w 91"/>
                <a:gd name="T35" fmla="*/ 14 h 24"/>
                <a:gd name="T36" fmla="*/ 58 w 91"/>
                <a:gd name="T37" fmla="*/ 16 h 24"/>
                <a:gd name="T38" fmla="*/ 45 w 91"/>
                <a:gd name="T39" fmla="*/ 19 h 24"/>
                <a:gd name="T40" fmla="*/ 45 w 91"/>
                <a:gd name="T41" fmla="*/ 19 h 24"/>
                <a:gd name="T42" fmla="*/ 31 w 91"/>
                <a:gd name="T43" fmla="*/ 23 h 24"/>
                <a:gd name="T44" fmla="*/ 18 w 91"/>
                <a:gd name="T45" fmla="*/ 24 h 24"/>
                <a:gd name="T46" fmla="*/ 4 w 91"/>
                <a:gd name="T47" fmla="*/ 23 h 24"/>
                <a:gd name="T48" fmla="*/ 4 w 91"/>
                <a:gd name="T49" fmla="*/ 23 h 24"/>
                <a:gd name="T50" fmla="*/ 1 w 91"/>
                <a:gd name="T51" fmla="*/ 21 h 24"/>
                <a:gd name="T52" fmla="*/ 0 w 91"/>
                <a:gd name="T53" fmla="*/ 18 h 24"/>
                <a:gd name="T54" fmla="*/ 0 w 91"/>
                <a:gd name="T55" fmla="*/ 14 h 24"/>
                <a:gd name="T56" fmla="*/ 0 w 91"/>
                <a:gd name="T57" fmla="*/ 14 h 24"/>
                <a:gd name="T58" fmla="*/ 2 w 91"/>
                <a:gd name="T59" fmla="*/ 11 h 24"/>
                <a:gd name="T60" fmla="*/ 5 w 91"/>
                <a:gd name="T61" fmla="*/ 9 h 24"/>
                <a:gd name="T62" fmla="*/ 9 w 91"/>
                <a:gd name="T63" fmla="*/ 9 h 24"/>
                <a:gd name="T64" fmla="*/ 9 w 91"/>
                <a:gd name="T65" fmla="*/ 9 h 2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1"/>
                <a:gd name="T100" fmla="*/ 0 h 24"/>
                <a:gd name="T101" fmla="*/ 91 w 91"/>
                <a:gd name="T102" fmla="*/ 24 h 2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1" h="24">
                  <a:moveTo>
                    <a:pt x="9" y="9"/>
                  </a:moveTo>
                  <a:lnTo>
                    <a:pt x="20" y="10"/>
                  </a:lnTo>
                  <a:lnTo>
                    <a:pt x="31" y="8"/>
                  </a:lnTo>
                  <a:lnTo>
                    <a:pt x="42" y="6"/>
                  </a:lnTo>
                  <a:lnTo>
                    <a:pt x="56" y="2"/>
                  </a:lnTo>
                  <a:lnTo>
                    <a:pt x="69" y="0"/>
                  </a:lnTo>
                  <a:lnTo>
                    <a:pt x="84" y="0"/>
                  </a:lnTo>
                  <a:lnTo>
                    <a:pt x="87" y="0"/>
                  </a:lnTo>
                  <a:lnTo>
                    <a:pt x="90" y="2"/>
                  </a:lnTo>
                  <a:lnTo>
                    <a:pt x="91" y="6"/>
                  </a:lnTo>
                  <a:lnTo>
                    <a:pt x="91" y="9"/>
                  </a:lnTo>
                  <a:lnTo>
                    <a:pt x="89" y="12"/>
                  </a:lnTo>
                  <a:lnTo>
                    <a:pt x="86" y="14"/>
                  </a:lnTo>
                  <a:lnTo>
                    <a:pt x="72" y="14"/>
                  </a:lnTo>
                  <a:lnTo>
                    <a:pt x="58" y="16"/>
                  </a:lnTo>
                  <a:lnTo>
                    <a:pt x="45" y="19"/>
                  </a:lnTo>
                  <a:lnTo>
                    <a:pt x="31" y="23"/>
                  </a:lnTo>
                  <a:lnTo>
                    <a:pt x="18" y="24"/>
                  </a:lnTo>
                  <a:lnTo>
                    <a:pt x="4" y="23"/>
                  </a:lnTo>
                  <a:lnTo>
                    <a:pt x="1" y="21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1"/>
                  </a:lnTo>
                  <a:lnTo>
                    <a:pt x="5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31" name="Freeform 539"/>
            <p:cNvSpPr>
              <a:spLocks/>
            </p:cNvSpPr>
            <p:nvPr/>
          </p:nvSpPr>
          <p:spPr bwMode="auto">
            <a:xfrm>
              <a:off x="1260" y="1842"/>
              <a:ext cx="78" cy="48"/>
            </a:xfrm>
            <a:custGeom>
              <a:avLst/>
              <a:gdLst>
                <a:gd name="T0" fmla="*/ 6 w 78"/>
                <a:gd name="T1" fmla="*/ 34 h 48"/>
                <a:gd name="T2" fmla="*/ 28 w 78"/>
                <a:gd name="T3" fmla="*/ 25 h 48"/>
                <a:gd name="T4" fmla="*/ 47 w 78"/>
                <a:gd name="T5" fmla="*/ 12 h 48"/>
                <a:gd name="T6" fmla="*/ 68 w 78"/>
                <a:gd name="T7" fmla="*/ 0 h 48"/>
                <a:gd name="T8" fmla="*/ 68 w 78"/>
                <a:gd name="T9" fmla="*/ 0 h 48"/>
                <a:gd name="T10" fmla="*/ 71 w 78"/>
                <a:gd name="T11" fmla="*/ 0 h 48"/>
                <a:gd name="T12" fmla="*/ 75 w 78"/>
                <a:gd name="T13" fmla="*/ 1 h 48"/>
                <a:gd name="T14" fmla="*/ 77 w 78"/>
                <a:gd name="T15" fmla="*/ 3 h 48"/>
                <a:gd name="T16" fmla="*/ 77 w 78"/>
                <a:gd name="T17" fmla="*/ 3 h 48"/>
                <a:gd name="T18" fmla="*/ 78 w 78"/>
                <a:gd name="T19" fmla="*/ 7 h 48"/>
                <a:gd name="T20" fmla="*/ 77 w 78"/>
                <a:gd name="T21" fmla="*/ 11 h 48"/>
                <a:gd name="T22" fmla="*/ 74 w 78"/>
                <a:gd name="T23" fmla="*/ 13 h 48"/>
                <a:gd name="T24" fmla="*/ 74 w 78"/>
                <a:gd name="T25" fmla="*/ 13 h 48"/>
                <a:gd name="T26" fmla="*/ 60 w 78"/>
                <a:gd name="T27" fmla="*/ 20 h 48"/>
                <a:gd name="T28" fmla="*/ 48 w 78"/>
                <a:gd name="T29" fmla="*/ 28 h 48"/>
                <a:gd name="T30" fmla="*/ 35 w 78"/>
                <a:gd name="T31" fmla="*/ 37 h 48"/>
                <a:gd name="T32" fmla="*/ 35 w 78"/>
                <a:gd name="T33" fmla="*/ 37 h 48"/>
                <a:gd name="T34" fmla="*/ 27 w 78"/>
                <a:gd name="T35" fmla="*/ 42 h 48"/>
                <a:gd name="T36" fmla="*/ 18 w 78"/>
                <a:gd name="T37" fmla="*/ 46 h 48"/>
                <a:gd name="T38" fmla="*/ 8 w 78"/>
                <a:gd name="T39" fmla="*/ 48 h 48"/>
                <a:gd name="T40" fmla="*/ 8 w 78"/>
                <a:gd name="T41" fmla="*/ 48 h 48"/>
                <a:gd name="T42" fmla="*/ 5 w 78"/>
                <a:gd name="T43" fmla="*/ 48 h 48"/>
                <a:gd name="T44" fmla="*/ 2 w 78"/>
                <a:gd name="T45" fmla="*/ 46 h 48"/>
                <a:gd name="T46" fmla="*/ 0 w 78"/>
                <a:gd name="T47" fmla="*/ 43 h 48"/>
                <a:gd name="T48" fmla="*/ 0 w 78"/>
                <a:gd name="T49" fmla="*/ 43 h 48"/>
                <a:gd name="T50" fmla="*/ 1 w 78"/>
                <a:gd name="T51" fmla="*/ 39 h 48"/>
                <a:gd name="T52" fmla="*/ 3 w 78"/>
                <a:gd name="T53" fmla="*/ 36 h 48"/>
                <a:gd name="T54" fmla="*/ 6 w 78"/>
                <a:gd name="T55" fmla="*/ 34 h 48"/>
                <a:gd name="T56" fmla="*/ 6 w 78"/>
                <a:gd name="T57" fmla="*/ 34 h 4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8"/>
                <a:gd name="T88" fmla="*/ 0 h 48"/>
                <a:gd name="T89" fmla="*/ 78 w 78"/>
                <a:gd name="T90" fmla="*/ 48 h 4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8" h="48">
                  <a:moveTo>
                    <a:pt x="6" y="34"/>
                  </a:moveTo>
                  <a:lnTo>
                    <a:pt x="28" y="25"/>
                  </a:lnTo>
                  <a:lnTo>
                    <a:pt x="47" y="12"/>
                  </a:lnTo>
                  <a:lnTo>
                    <a:pt x="68" y="0"/>
                  </a:lnTo>
                  <a:lnTo>
                    <a:pt x="71" y="0"/>
                  </a:lnTo>
                  <a:lnTo>
                    <a:pt x="75" y="1"/>
                  </a:lnTo>
                  <a:lnTo>
                    <a:pt x="77" y="3"/>
                  </a:lnTo>
                  <a:lnTo>
                    <a:pt x="78" y="7"/>
                  </a:lnTo>
                  <a:lnTo>
                    <a:pt x="77" y="11"/>
                  </a:lnTo>
                  <a:lnTo>
                    <a:pt x="74" y="13"/>
                  </a:lnTo>
                  <a:lnTo>
                    <a:pt x="60" y="20"/>
                  </a:lnTo>
                  <a:lnTo>
                    <a:pt x="48" y="28"/>
                  </a:lnTo>
                  <a:lnTo>
                    <a:pt x="35" y="37"/>
                  </a:lnTo>
                  <a:lnTo>
                    <a:pt x="27" y="42"/>
                  </a:lnTo>
                  <a:lnTo>
                    <a:pt x="18" y="46"/>
                  </a:lnTo>
                  <a:lnTo>
                    <a:pt x="8" y="48"/>
                  </a:lnTo>
                  <a:lnTo>
                    <a:pt x="5" y="48"/>
                  </a:lnTo>
                  <a:lnTo>
                    <a:pt x="2" y="46"/>
                  </a:lnTo>
                  <a:lnTo>
                    <a:pt x="0" y="43"/>
                  </a:lnTo>
                  <a:lnTo>
                    <a:pt x="1" y="39"/>
                  </a:lnTo>
                  <a:lnTo>
                    <a:pt x="3" y="36"/>
                  </a:lnTo>
                  <a:lnTo>
                    <a:pt x="6" y="3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32" name="Freeform 540"/>
            <p:cNvSpPr>
              <a:spLocks/>
            </p:cNvSpPr>
            <p:nvPr/>
          </p:nvSpPr>
          <p:spPr bwMode="auto">
            <a:xfrm>
              <a:off x="1259" y="1872"/>
              <a:ext cx="88" cy="30"/>
            </a:xfrm>
            <a:custGeom>
              <a:avLst/>
              <a:gdLst>
                <a:gd name="T0" fmla="*/ 7 w 88"/>
                <a:gd name="T1" fmla="*/ 17 h 30"/>
                <a:gd name="T2" fmla="*/ 17 w 88"/>
                <a:gd name="T3" fmla="*/ 17 h 30"/>
                <a:gd name="T4" fmla="*/ 27 w 88"/>
                <a:gd name="T5" fmla="*/ 15 h 30"/>
                <a:gd name="T6" fmla="*/ 37 w 88"/>
                <a:gd name="T7" fmla="*/ 11 h 30"/>
                <a:gd name="T8" fmla="*/ 37 w 88"/>
                <a:gd name="T9" fmla="*/ 11 h 30"/>
                <a:gd name="T10" fmla="*/ 39 w 88"/>
                <a:gd name="T11" fmla="*/ 10 h 30"/>
                <a:gd name="T12" fmla="*/ 41 w 88"/>
                <a:gd name="T13" fmla="*/ 10 h 30"/>
                <a:gd name="T14" fmla="*/ 44 w 88"/>
                <a:gd name="T15" fmla="*/ 9 h 30"/>
                <a:gd name="T16" fmla="*/ 44 w 88"/>
                <a:gd name="T17" fmla="*/ 9 h 30"/>
                <a:gd name="T18" fmla="*/ 53 w 88"/>
                <a:gd name="T19" fmla="*/ 7 h 30"/>
                <a:gd name="T20" fmla="*/ 62 w 88"/>
                <a:gd name="T21" fmla="*/ 4 h 30"/>
                <a:gd name="T22" fmla="*/ 71 w 88"/>
                <a:gd name="T23" fmla="*/ 1 h 30"/>
                <a:gd name="T24" fmla="*/ 71 w 88"/>
                <a:gd name="T25" fmla="*/ 1 h 30"/>
                <a:gd name="T26" fmla="*/ 74 w 88"/>
                <a:gd name="T27" fmla="*/ 0 h 30"/>
                <a:gd name="T28" fmla="*/ 77 w 88"/>
                <a:gd name="T29" fmla="*/ 0 h 30"/>
                <a:gd name="T30" fmla="*/ 80 w 88"/>
                <a:gd name="T31" fmla="*/ 0 h 30"/>
                <a:gd name="T32" fmla="*/ 80 w 88"/>
                <a:gd name="T33" fmla="*/ 0 h 30"/>
                <a:gd name="T34" fmla="*/ 80 w 88"/>
                <a:gd name="T35" fmla="*/ 0 h 30"/>
                <a:gd name="T36" fmla="*/ 79 w 88"/>
                <a:gd name="T37" fmla="*/ 0 h 30"/>
                <a:gd name="T38" fmla="*/ 79 w 88"/>
                <a:gd name="T39" fmla="*/ 0 h 30"/>
                <a:gd name="T40" fmla="*/ 79 w 88"/>
                <a:gd name="T41" fmla="*/ 0 h 30"/>
                <a:gd name="T42" fmla="*/ 82 w 88"/>
                <a:gd name="T43" fmla="*/ 0 h 30"/>
                <a:gd name="T44" fmla="*/ 86 w 88"/>
                <a:gd name="T45" fmla="*/ 1 h 30"/>
                <a:gd name="T46" fmla="*/ 87 w 88"/>
                <a:gd name="T47" fmla="*/ 4 h 30"/>
                <a:gd name="T48" fmla="*/ 87 w 88"/>
                <a:gd name="T49" fmla="*/ 4 h 30"/>
                <a:gd name="T50" fmla="*/ 88 w 88"/>
                <a:gd name="T51" fmla="*/ 8 h 30"/>
                <a:gd name="T52" fmla="*/ 86 w 88"/>
                <a:gd name="T53" fmla="*/ 11 h 30"/>
                <a:gd name="T54" fmla="*/ 83 w 88"/>
                <a:gd name="T55" fmla="*/ 13 h 30"/>
                <a:gd name="T56" fmla="*/ 83 w 88"/>
                <a:gd name="T57" fmla="*/ 13 h 30"/>
                <a:gd name="T58" fmla="*/ 80 w 88"/>
                <a:gd name="T59" fmla="*/ 14 h 30"/>
                <a:gd name="T60" fmla="*/ 77 w 88"/>
                <a:gd name="T61" fmla="*/ 14 h 30"/>
                <a:gd name="T62" fmla="*/ 74 w 88"/>
                <a:gd name="T63" fmla="*/ 15 h 30"/>
                <a:gd name="T64" fmla="*/ 74 w 88"/>
                <a:gd name="T65" fmla="*/ 15 h 30"/>
                <a:gd name="T66" fmla="*/ 62 w 88"/>
                <a:gd name="T67" fmla="*/ 18 h 30"/>
                <a:gd name="T68" fmla="*/ 51 w 88"/>
                <a:gd name="T69" fmla="*/ 22 h 30"/>
                <a:gd name="T70" fmla="*/ 39 w 88"/>
                <a:gd name="T71" fmla="*/ 25 h 30"/>
                <a:gd name="T72" fmla="*/ 39 w 88"/>
                <a:gd name="T73" fmla="*/ 25 h 30"/>
                <a:gd name="T74" fmla="*/ 29 w 88"/>
                <a:gd name="T75" fmla="*/ 29 h 30"/>
                <a:gd name="T76" fmla="*/ 18 w 88"/>
                <a:gd name="T77" fmla="*/ 30 h 30"/>
                <a:gd name="T78" fmla="*/ 7 w 88"/>
                <a:gd name="T79" fmla="*/ 30 h 30"/>
                <a:gd name="T80" fmla="*/ 7 w 88"/>
                <a:gd name="T81" fmla="*/ 30 h 30"/>
                <a:gd name="T82" fmla="*/ 3 w 88"/>
                <a:gd name="T83" fmla="*/ 29 h 30"/>
                <a:gd name="T84" fmla="*/ 1 w 88"/>
                <a:gd name="T85" fmla="*/ 27 h 30"/>
                <a:gd name="T86" fmla="*/ 0 w 88"/>
                <a:gd name="T87" fmla="*/ 24 h 30"/>
                <a:gd name="T88" fmla="*/ 0 w 88"/>
                <a:gd name="T89" fmla="*/ 24 h 30"/>
                <a:gd name="T90" fmla="*/ 1 w 88"/>
                <a:gd name="T91" fmla="*/ 20 h 30"/>
                <a:gd name="T92" fmla="*/ 3 w 88"/>
                <a:gd name="T93" fmla="*/ 18 h 30"/>
                <a:gd name="T94" fmla="*/ 7 w 88"/>
                <a:gd name="T95" fmla="*/ 17 h 30"/>
                <a:gd name="T96" fmla="*/ 7 w 88"/>
                <a:gd name="T97" fmla="*/ 17 h 3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8"/>
                <a:gd name="T148" fmla="*/ 0 h 30"/>
                <a:gd name="T149" fmla="*/ 88 w 88"/>
                <a:gd name="T150" fmla="*/ 30 h 3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8" h="30">
                  <a:moveTo>
                    <a:pt x="7" y="17"/>
                  </a:moveTo>
                  <a:lnTo>
                    <a:pt x="17" y="17"/>
                  </a:lnTo>
                  <a:lnTo>
                    <a:pt x="27" y="15"/>
                  </a:lnTo>
                  <a:lnTo>
                    <a:pt x="37" y="11"/>
                  </a:lnTo>
                  <a:lnTo>
                    <a:pt x="39" y="10"/>
                  </a:lnTo>
                  <a:lnTo>
                    <a:pt x="41" y="10"/>
                  </a:lnTo>
                  <a:lnTo>
                    <a:pt x="44" y="9"/>
                  </a:lnTo>
                  <a:lnTo>
                    <a:pt x="53" y="7"/>
                  </a:lnTo>
                  <a:lnTo>
                    <a:pt x="62" y="4"/>
                  </a:lnTo>
                  <a:lnTo>
                    <a:pt x="71" y="1"/>
                  </a:lnTo>
                  <a:lnTo>
                    <a:pt x="74" y="0"/>
                  </a:lnTo>
                  <a:lnTo>
                    <a:pt x="77" y="0"/>
                  </a:lnTo>
                  <a:lnTo>
                    <a:pt x="80" y="0"/>
                  </a:lnTo>
                  <a:lnTo>
                    <a:pt x="79" y="0"/>
                  </a:lnTo>
                  <a:lnTo>
                    <a:pt x="82" y="0"/>
                  </a:lnTo>
                  <a:lnTo>
                    <a:pt x="86" y="1"/>
                  </a:lnTo>
                  <a:lnTo>
                    <a:pt x="87" y="4"/>
                  </a:lnTo>
                  <a:lnTo>
                    <a:pt x="88" y="8"/>
                  </a:lnTo>
                  <a:lnTo>
                    <a:pt x="86" y="11"/>
                  </a:lnTo>
                  <a:lnTo>
                    <a:pt x="83" y="13"/>
                  </a:lnTo>
                  <a:lnTo>
                    <a:pt x="80" y="14"/>
                  </a:lnTo>
                  <a:lnTo>
                    <a:pt x="77" y="14"/>
                  </a:lnTo>
                  <a:lnTo>
                    <a:pt x="74" y="15"/>
                  </a:lnTo>
                  <a:lnTo>
                    <a:pt x="62" y="18"/>
                  </a:lnTo>
                  <a:lnTo>
                    <a:pt x="51" y="22"/>
                  </a:lnTo>
                  <a:lnTo>
                    <a:pt x="39" y="25"/>
                  </a:lnTo>
                  <a:lnTo>
                    <a:pt x="29" y="29"/>
                  </a:lnTo>
                  <a:lnTo>
                    <a:pt x="18" y="30"/>
                  </a:lnTo>
                  <a:lnTo>
                    <a:pt x="7" y="30"/>
                  </a:lnTo>
                  <a:lnTo>
                    <a:pt x="3" y="29"/>
                  </a:lnTo>
                  <a:lnTo>
                    <a:pt x="1" y="27"/>
                  </a:lnTo>
                  <a:lnTo>
                    <a:pt x="0" y="24"/>
                  </a:lnTo>
                  <a:lnTo>
                    <a:pt x="1" y="20"/>
                  </a:lnTo>
                  <a:lnTo>
                    <a:pt x="3" y="18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33" name="Freeform 541"/>
            <p:cNvSpPr>
              <a:spLocks/>
            </p:cNvSpPr>
            <p:nvPr/>
          </p:nvSpPr>
          <p:spPr bwMode="auto">
            <a:xfrm>
              <a:off x="1270" y="1877"/>
              <a:ext cx="79" cy="57"/>
            </a:xfrm>
            <a:custGeom>
              <a:avLst/>
              <a:gdLst>
                <a:gd name="T0" fmla="*/ 2 w 79"/>
                <a:gd name="T1" fmla="*/ 46 h 57"/>
                <a:gd name="T2" fmla="*/ 12 w 79"/>
                <a:gd name="T3" fmla="*/ 35 h 57"/>
                <a:gd name="T4" fmla="*/ 23 w 79"/>
                <a:gd name="T5" fmla="*/ 25 h 57"/>
                <a:gd name="T6" fmla="*/ 35 w 79"/>
                <a:gd name="T7" fmla="*/ 16 h 57"/>
                <a:gd name="T8" fmla="*/ 35 w 79"/>
                <a:gd name="T9" fmla="*/ 16 h 57"/>
                <a:gd name="T10" fmla="*/ 47 w 79"/>
                <a:gd name="T11" fmla="*/ 12 h 57"/>
                <a:gd name="T12" fmla="*/ 58 w 79"/>
                <a:gd name="T13" fmla="*/ 7 h 57"/>
                <a:gd name="T14" fmla="*/ 69 w 79"/>
                <a:gd name="T15" fmla="*/ 0 h 57"/>
                <a:gd name="T16" fmla="*/ 69 w 79"/>
                <a:gd name="T17" fmla="*/ 0 h 57"/>
                <a:gd name="T18" fmla="*/ 73 w 79"/>
                <a:gd name="T19" fmla="*/ 0 h 57"/>
                <a:gd name="T20" fmla="*/ 76 w 79"/>
                <a:gd name="T21" fmla="*/ 1 h 57"/>
                <a:gd name="T22" fmla="*/ 78 w 79"/>
                <a:gd name="T23" fmla="*/ 3 h 57"/>
                <a:gd name="T24" fmla="*/ 78 w 79"/>
                <a:gd name="T25" fmla="*/ 3 h 57"/>
                <a:gd name="T26" fmla="*/ 79 w 79"/>
                <a:gd name="T27" fmla="*/ 7 h 57"/>
                <a:gd name="T28" fmla="*/ 78 w 79"/>
                <a:gd name="T29" fmla="*/ 11 h 57"/>
                <a:gd name="T30" fmla="*/ 75 w 79"/>
                <a:gd name="T31" fmla="*/ 13 h 57"/>
                <a:gd name="T32" fmla="*/ 75 w 79"/>
                <a:gd name="T33" fmla="*/ 13 h 57"/>
                <a:gd name="T34" fmla="*/ 64 w 79"/>
                <a:gd name="T35" fmla="*/ 19 h 57"/>
                <a:gd name="T36" fmla="*/ 52 w 79"/>
                <a:gd name="T37" fmla="*/ 25 h 57"/>
                <a:gd name="T38" fmla="*/ 39 w 79"/>
                <a:gd name="T39" fmla="*/ 29 h 57"/>
                <a:gd name="T40" fmla="*/ 39 w 79"/>
                <a:gd name="T41" fmla="*/ 29 h 57"/>
                <a:gd name="T42" fmla="*/ 30 w 79"/>
                <a:gd name="T43" fmla="*/ 37 h 57"/>
                <a:gd name="T44" fmla="*/ 21 w 79"/>
                <a:gd name="T45" fmla="*/ 46 h 57"/>
                <a:gd name="T46" fmla="*/ 12 w 79"/>
                <a:gd name="T47" fmla="*/ 55 h 57"/>
                <a:gd name="T48" fmla="*/ 12 w 79"/>
                <a:gd name="T49" fmla="*/ 55 h 57"/>
                <a:gd name="T50" fmla="*/ 9 w 79"/>
                <a:gd name="T51" fmla="*/ 57 h 57"/>
                <a:gd name="T52" fmla="*/ 5 w 79"/>
                <a:gd name="T53" fmla="*/ 57 h 57"/>
                <a:gd name="T54" fmla="*/ 2 w 79"/>
                <a:gd name="T55" fmla="*/ 56 h 57"/>
                <a:gd name="T56" fmla="*/ 2 w 79"/>
                <a:gd name="T57" fmla="*/ 56 h 57"/>
                <a:gd name="T58" fmla="*/ 0 w 79"/>
                <a:gd name="T59" fmla="*/ 53 h 57"/>
                <a:gd name="T60" fmla="*/ 0 w 79"/>
                <a:gd name="T61" fmla="*/ 49 h 57"/>
                <a:gd name="T62" fmla="*/ 2 w 79"/>
                <a:gd name="T63" fmla="*/ 46 h 57"/>
                <a:gd name="T64" fmla="*/ 2 w 79"/>
                <a:gd name="T65" fmla="*/ 46 h 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9"/>
                <a:gd name="T100" fmla="*/ 0 h 57"/>
                <a:gd name="T101" fmla="*/ 79 w 79"/>
                <a:gd name="T102" fmla="*/ 57 h 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9" h="57">
                  <a:moveTo>
                    <a:pt x="2" y="46"/>
                  </a:moveTo>
                  <a:lnTo>
                    <a:pt x="12" y="35"/>
                  </a:lnTo>
                  <a:lnTo>
                    <a:pt x="23" y="25"/>
                  </a:lnTo>
                  <a:lnTo>
                    <a:pt x="35" y="16"/>
                  </a:lnTo>
                  <a:lnTo>
                    <a:pt x="47" y="12"/>
                  </a:lnTo>
                  <a:lnTo>
                    <a:pt x="58" y="7"/>
                  </a:lnTo>
                  <a:lnTo>
                    <a:pt x="69" y="0"/>
                  </a:lnTo>
                  <a:lnTo>
                    <a:pt x="73" y="0"/>
                  </a:lnTo>
                  <a:lnTo>
                    <a:pt x="76" y="1"/>
                  </a:lnTo>
                  <a:lnTo>
                    <a:pt x="78" y="3"/>
                  </a:lnTo>
                  <a:lnTo>
                    <a:pt x="79" y="7"/>
                  </a:lnTo>
                  <a:lnTo>
                    <a:pt x="78" y="11"/>
                  </a:lnTo>
                  <a:lnTo>
                    <a:pt x="75" y="13"/>
                  </a:lnTo>
                  <a:lnTo>
                    <a:pt x="64" y="19"/>
                  </a:lnTo>
                  <a:lnTo>
                    <a:pt x="52" y="25"/>
                  </a:lnTo>
                  <a:lnTo>
                    <a:pt x="39" y="29"/>
                  </a:lnTo>
                  <a:lnTo>
                    <a:pt x="30" y="37"/>
                  </a:lnTo>
                  <a:lnTo>
                    <a:pt x="21" y="46"/>
                  </a:lnTo>
                  <a:lnTo>
                    <a:pt x="12" y="55"/>
                  </a:lnTo>
                  <a:lnTo>
                    <a:pt x="9" y="57"/>
                  </a:lnTo>
                  <a:lnTo>
                    <a:pt x="5" y="57"/>
                  </a:lnTo>
                  <a:lnTo>
                    <a:pt x="2" y="56"/>
                  </a:lnTo>
                  <a:lnTo>
                    <a:pt x="0" y="53"/>
                  </a:lnTo>
                  <a:lnTo>
                    <a:pt x="0" y="49"/>
                  </a:lnTo>
                  <a:lnTo>
                    <a:pt x="2" y="4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34" name="Freeform 542"/>
            <p:cNvSpPr>
              <a:spLocks/>
            </p:cNvSpPr>
            <p:nvPr/>
          </p:nvSpPr>
          <p:spPr bwMode="auto">
            <a:xfrm>
              <a:off x="1278" y="1899"/>
              <a:ext cx="83" cy="46"/>
            </a:xfrm>
            <a:custGeom>
              <a:avLst/>
              <a:gdLst>
                <a:gd name="T0" fmla="*/ 3 w 83"/>
                <a:gd name="T1" fmla="*/ 33 h 46"/>
                <a:gd name="T2" fmla="*/ 26 w 83"/>
                <a:gd name="T3" fmla="*/ 23 h 46"/>
                <a:gd name="T4" fmla="*/ 48 w 83"/>
                <a:gd name="T5" fmla="*/ 10 h 46"/>
                <a:gd name="T6" fmla="*/ 70 w 83"/>
                <a:gd name="T7" fmla="*/ 0 h 46"/>
                <a:gd name="T8" fmla="*/ 70 w 83"/>
                <a:gd name="T9" fmla="*/ 0 h 46"/>
                <a:gd name="T10" fmla="*/ 72 w 83"/>
                <a:gd name="T11" fmla="*/ 0 h 46"/>
                <a:gd name="T12" fmla="*/ 74 w 83"/>
                <a:gd name="T13" fmla="*/ 0 h 46"/>
                <a:gd name="T14" fmla="*/ 76 w 83"/>
                <a:gd name="T15" fmla="*/ 0 h 46"/>
                <a:gd name="T16" fmla="*/ 76 w 83"/>
                <a:gd name="T17" fmla="*/ 0 h 46"/>
                <a:gd name="T18" fmla="*/ 79 w 83"/>
                <a:gd name="T19" fmla="*/ 1 h 46"/>
                <a:gd name="T20" fmla="*/ 82 w 83"/>
                <a:gd name="T21" fmla="*/ 4 h 46"/>
                <a:gd name="T22" fmla="*/ 83 w 83"/>
                <a:gd name="T23" fmla="*/ 7 h 46"/>
                <a:gd name="T24" fmla="*/ 83 w 83"/>
                <a:gd name="T25" fmla="*/ 7 h 46"/>
                <a:gd name="T26" fmla="*/ 82 w 83"/>
                <a:gd name="T27" fmla="*/ 11 h 46"/>
                <a:gd name="T28" fmla="*/ 79 w 83"/>
                <a:gd name="T29" fmla="*/ 13 h 46"/>
                <a:gd name="T30" fmla="*/ 76 w 83"/>
                <a:gd name="T31" fmla="*/ 14 h 46"/>
                <a:gd name="T32" fmla="*/ 76 w 83"/>
                <a:gd name="T33" fmla="*/ 14 h 46"/>
                <a:gd name="T34" fmla="*/ 74 w 83"/>
                <a:gd name="T35" fmla="*/ 14 h 46"/>
                <a:gd name="T36" fmla="*/ 73 w 83"/>
                <a:gd name="T37" fmla="*/ 14 h 46"/>
                <a:gd name="T38" fmla="*/ 71 w 83"/>
                <a:gd name="T39" fmla="*/ 14 h 46"/>
                <a:gd name="T40" fmla="*/ 71 w 83"/>
                <a:gd name="T41" fmla="*/ 14 h 46"/>
                <a:gd name="T42" fmla="*/ 51 w 83"/>
                <a:gd name="T43" fmla="*/ 25 h 46"/>
                <a:gd name="T44" fmla="*/ 31 w 83"/>
                <a:gd name="T45" fmla="*/ 35 h 46"/>
                <a:gd name="T46" fmla="*/ 10 w 83"/>
                <a:gd name="T47" fmla="*/ 45 h 46"/>
                <a:gd name="T48" fmla="*/ 10 w 83"/>
                <a:gd name="T49" fmla="*/ 45 h 46"/>
                <a:gd name="T50" fmla="*/ 6 w 83"/>
                <a:gd name="T51" fmla="*/ 46 h 46"/>
                <a:gd name="T52" fmla="*/ 3 w 83"/>
                <a:gd name="T53" fmla="*/ 45 h 46"/>
                <a:gd name="T54" fmla="*/ 0 w 83"/>
                <a:gd name="T55" fmla="*/ 42 h 46"/>
                <a:gd name="T56" fmla="*/ 0 w 83"/>
                <a:gd name="T57" fmla="*/ 42 h 46"/>
                <a:gd name="T58" fmla="*/ 0 w 83"/>
                <a:gd name="T59" fmla="*/ 39 h 46"/>
                <a:gd name="T60" fmla="*/ 1 w 83"/>
                <a:gd name="T61" fmla="*/ 35 h 46"/>
                <a:gd name="T62" fmla="*/ 3 w 83"/>
                <a:gd name="T63" fmla="*/ 33 h 46"/>
                <a:gd name="T64" fmla="*/ 3 w 83"/>
                <a:gd name="T65" fmla="*/ 33 h 4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3"/>
                <a:gd name="T100" fmla="*/ 0 h 46"/>
                <a:gd name="T101" fmla="*/ 83 w 83"/>
                <a:gd name="T102" fmla="*/ 46 h 4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3" h="46">
                  <a:moveTo>
                    <a:pt x="3" y="33"/>
                  </a:moveTo>
                  <a:lnTo>
                    <a:pt x="26" y="23"/>
                  </a:lnTo>
                  <a:lnTo>
                    <a:pt x="48" y="10"/>
                  </a:lnTo>
                  <a:lnTo>
                    <a:pt x="70" y="0"/>
                  </a:lnTo>
                  <a:lnTo>
                    <a:pt x="72" y="0"/>
                  </a:lnTo>
                  <a:lnTo>
                    <a:pt x="74" y="0"/>
                  </a:lnTo>
                  <a:lnTo>
                    <a:pt x="76" y="0"/>
                  </a:lnTo>
                  <a:lnTo>
                    <a:pt x="79" y="1"/>
                  </a:lnTo>
                  <a:lnTo>
                    <a:pt x="82" y="4"/>
                  </a:lnTo>
                  <a:lnTo>
                    <a:pt x="83" y="7"/>
                  </a:lnTo>
                  <a:lnTo>
                    <a:pt x="82" y="11"/>
                  </a:lnTo>
                  <a:lnTo>
                    <a:pt x="79" y="13"/>
                  </a:lnTo>
                  <a:lnTo>
                    <a:pt x="76" y="14"/>
                  </a:lnTo>
                  <a:lnTo>
                    <a:pt x="74" y="14"/>
                  </a:lnTo>
                  <a:lnTo>
                    <a:pt x="73" y="14"/>
                  </a:lnTo>
                  <a:lnTo>
                    <a:pt x="71" y="14"/>
                  </a:lnTo>
                  <a:lnTo>
                    <a:pt x="51" y="25"/>
                  </a:lnTo>
                  <a:lnTo>
                    <a:pt x="31" y="35"/>
                  </a:lnTo>
                  <a:lnTo>
                    <a:pt x="10" y="45"/>
                  </a:lnTo>
                  <a:lnTo>
                    <a:pt x="6" y="46"/>
                  </a:lnTo>
                  <a:lnTo>
                    <a:pt x="3" y="45"/>
                  </a:lnTo>
                  <a:lnTo>
                    <a:pt x="0" y="42"/>
                  </a:lnTo>
                  <a:lnTo>
                    <a:pt x="0" y="39"/>
                  </a:lnTo>
                  <a:lnTo>
                    <a:pt x="1" y="35"/>
                  </a:lnTo>
                  <a:lnTo>
                    <a:pt x="3" y="3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35" name="Freeform 543"/>
            <p:cNvSpPr>
              <a:spLocks/>
            </p:cNvSpPr>
            <p:nvPr/>
          </p:nvSpPr>
          <p:spPr bwMode="auto">
            <a:xfrm>
              <a:off x="1296" y="1911"/>
              <a:ext cx="70" cy="67"/>
            </a:xfrm>
            <a:custGeom>
              <a:avLst/>
              <a:gdLst>
                <a:gd name="T0" fmla="*/ 1 w 70"/>
                <a:gd name="T1" fmla="*/ 56 h 67"/>
                <a:gd name="T2" fmla="*/ 18 w 70"/>
                <a:gd name="T3" fmla="*/ 35 h 67"/>
                <a:gd name="T4" fmla="*/ 38 w 70"/>
                <a:gd name="T5" fmla="*/ 17 h 67"/>
                <a:gd name="T6" fmla="*/ 59 w 70"/>
                <a:gd name="T7" fmla="*/ 1 h 67"/>
                <a:gd name="T8" fmla="*/ 59 w 70"/>
                <a:gd name="T9" fmla="*/ 1 h 67"/>
                <a:gd name="T10" fmla="*/ 63 w 70"/>
                <a:gd name="T11" fmla="*/ 0 h 67"/>
                <a:gd name="T12" fmla="*/ 67 w 70"/>
                <a:gd name="T13" fmla="*/ 0 h 67"/>
                <a:gd name="T14" fmla="*/ 69 w 70"/>
                <a:gd name="T15" fmla="*/ 3 h 67"/>
                <a:gd name="T16" fmla="*/ 69 w 70"/>
                <a:gd name="T17" fmla="*/ 3 h 67"/>
                <a:gd name="T18" fmla="*/ 70 w 70"/>
                <a:gd name="T19" fmla="*/ 6 h 67"/>
                <a:gd name="T20" fmla="*/ 70 w 70"/>
                <a:gd name="T21" fmla="*/ 9 h 67"/>
                <a:gd name="T22" fmla="*/ 68 w 70"/>
                <a:gd name="T23" fmla="*/ 13 h 67"/>
                <a:gd name="T24" fmla="*/ 68 w 70"/>
                <a:gd name="T25" fmla="*/ 13 h 67"/>
                <a:gd name="T26" fmla="*/ 47 w 70"/>
                <a:gd name="T27" fmla="*/ 27 h 67"/>
                <a:gd name="T28" fmla="*/ 28 w 70"/>
                <a:gd name="T29" fmla="*/ 44 h 67"/>
                <a:gd name="T30" fmla="*/ 12 w 70"/>
                <a:gd name="T31" fmla="*/ 64 h 67"/>
                <a:gd name="T32" fmla="*/ 12 w 70"/>
                <a:gd name="T33" fmla="*/ 64 h 67"/>
                <a:gd name="T34" fmla="*/ 9 w 70"/>
                <a:gd name="T35" fmla="*/ 67 h 67"/>
                <a:gd name="T36" fmla="*/ 6 w 70"/>
                <a:gd name="T37" fmla="*/ 67 h 67"/>
                <a:gd name="T38" fmla="*/ 2 w 70"/>
                <a:gd name="T39" fmla="*/ 66 h 67"/>
                <a:gd name="T40" fmla="*/ 2 w 70"/>
                <a:gd name="T41" fmla="*/ 66 h 67"/>
                <a:gd name="T42" fmla="*/ 0 w 70"/>
                <a:gd name="T43" fmla="*/ 63 h 67"/>
                <a:gd name="T44" fmla="*/ 0 w 70"/>
                <a:gd name="T45" fmla="*/ 59 h 67"/>
                <a:gd name="T46" fmla="*/ 1 w 70"/>
                <a:gd name="T47" fmla="*/ 56 h 67"/>
                <a:gd name="T48" fmla="*/ 1 w 70"/>
                <a:gd name="T49" fmla="*/ 56 h 6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0"/>
                <a:gd name="T76" fmla="*/ 0 h 67"/>
                <a:gd name="T77" fmla="*/ 70 w 70"/>
                <a:gd name="T78" fmla="*/ 67 h 6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0" h="67">
                  <a:moveTo>
                    <a:pt x="1" y="56"/>
                  </a:moveTo>
                  <a:lnTo>
                    <a:pt x="18" y="35"/>
                  </a:lnTo>
                  <a:lnTo>
                    <a:pt x="38" y="17"/>
                  </a:lnTo>
                  <a:lnTo>
                    <a:pt x="59" y="1"/>
                  </a:lnTo>
                  <a:lnTo>
                    <a:pt x="63" y="0"/>
                  </a:lnTo>
                  <a:lnTo>
                    <a:pt x="67" y="0"/>
                  </a:lnTo>
                  <a:lnTo>
                    <a:pt x="69" y="3"/>
                  </a:lnTo>
                  <a:lnTo>
                    <a:pt x="70" y="6"/>
                  </a:lnTo>
                  <a:lnTo>
                    <a:pt x="70" y="9"/>
                  </a:lnTo>
                  <a:lnTo>
                    <a:pt x="68" y="13"/>
                  </a:lnTo>
                  <a:lnTo>
                    <a:pt x="47" y="27"/>
                  </a:lnTo>
                  <a:lnTo>
                    <a:pt x="28" y="44"/>
                  </a:lnTo>
                  <a:lnTo>
                    <a:pt x="12" y="64"/>
                  </a:lnTo>
                  <a:lnTo>
                    <a:pt x="9" y="67"/>
                  </a:lnTo>
                  <a:lnTo>
                    <a:pt x="6" y="67"/>
                  </a:lnTo>
                  <a:lnTo>
                    <a:pt x="2" y="66"/>
                  </a:lnTo>
                  <a:lnTo>
                    <a:pt x="0" y="63"/>
                  </a:lnTo>
                  <a:lnTo>
                    <a:pt x="0" y="59"/>
                  </a:lnTo>
                  <a:lnTo>
                    <a:pt x="1" y="5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36" name="Freeform 544"/>
            <p:cNvSpPr>
              <a:spLocks/>
            </p:cNvSpPr>
            <p:nvPr/>
          </p:nvSpPr>
          <p:spPr bwMode="auto">
            <a:xfrm>
              <a:off x="1302" y="1932"/>
              <a:ext cx="78" cy="53"/>
            </a:xfrm>
            <a:custGeom>
              <a:avLst/>
              <a:gdLst>
                <a:gd name="T0" fmla="*/ 6 w 78"/>
                <a:gd name="T1" fmla="*/ 40 h 53"/>
                <a:gd name="T2" fmla="*/ 7 w 78"/>
                <a:gd name="T3" fmla="*/ 39 h 53"/>
                <a:gd name="T4" fmla="*/ 8 w 78"/>
                <a:gd name="T5" fmla="*/ 39 h 53"/>
                <a:gd name="T6" fmla="*/ 9 w 78"/>
                <a:gd name="T7" fmla="*/ 39 h 53"/>
                <a:gd name="T8" fmla="*/ 9 w 78"/>
                <a:gd name="T9" fmla="*/ 39 h 53"/>
                <a:gd name="T10" fmla="*/ 15 w 78"/>
                <a:gd name="T11" fmla="*/ 33 h 53"/>
                <a:gd name="T12" fmla="*/ 21 w 78"/>
                <a:gd name="T13" fmla="*/ 27 h 53"/>
                <a:gd name="T14" fmla="*/ 27 w 78"/>
                <a:gd name="T15" fmla="*/ 22 h 53"/>
                <a:gd name="T16" fmla="*/ 27 w 78"/>
                <a:gd name="T17" fmla="*/ 22 h 53"/>
                <a:gd name="T18" fmla="*/ 34 w 78"/>
                <a:gd name="T19" fmla="*/ 16 h 53"/>
                <a:gd name="T20" fmla="*/ 41 w 78"/>
                <a:gd name="T21" fmla="*/ 12 h 53"/>
                <a:gd name="T22" fmla="*/ 48 w 78"/>
                <a:gd name="T23" fmla="*/ 7 h 53"/>
                <a:gd name="T24" fmla="*/ 48 w 78"/>
                <a:gd name="T25" fmla="*/ 7 h 53"/>
                <a:gd name="T26" fmla="*/ 55 w 78"/>
                <a:gd name="T27" fmla="*/ 4 h 53"/>
                <a:gd name="T28" fmla="*/ 62 w 78"/>
                <a:gd name="T29" fmla="*/ 2 h 53"/>
                <a:gd name="T30" fmla="*/ 70 w 78"/>
                <a:gd name="T31" fmla="*/ 0 h 53"/>
                <a:gd name="T32" fmla="*/ 70 w 78"/>
                <a:gd name="T33" fmla="*/ 0 h 53"/>
                <a:gd name="T34" fmla="*/ 73 w 78"/>
                <a:gd name="T35" fmla="*/ 0 h 53"/>
                <a:gd name="T36" fmla="*/ 76 w 78"/>
                <a:gd name="T37" fmla="*/ 2 h 53"/>
                <a:gd name="T38" fmla="*/ 78 w 78"/>
                <a:gd name="T39" fmla="*/ 5 h 53"/>
                <a:gd name="T40" fmla="*/ 78 w 78"/>
                <a:gd name="T41" fmla="*/ 5 h 53"/>
                <a:gd name="T42" fmla="*/ 78 w 78"/>
                <a:gd name="T43" fmla="*/ 9 h 53"/>
                <a:gd name="T44" fmla="*/ 76 w 78"/>
                <a:gd name="T45" fmla="*/ 12 h 53"/>
                <a:gd name="T46" fmla="*/ 73 w 78"/>
                <a:gd name="T47" fmla="*/ 13 h 53"/>
                <a:gd name="T48" fmla="*/ 73 w 78"/>
                <a:gd name="T49" fmla="*/ 13 h 53"/>
                <a:gd name="T50" fmla="*/ 61 w 78"/>
                <a:gd name="T51" fmla="*/ 17 h 53"/>
                <a:gd name="T52" fmla="*/ 49 w 78"/>
                <a:gd name="T53" fmla="*/ 23 h 53"/>
                <a:gd name="T54" fmla="*/ 38 w 78"/>
                <a:gd name="T55" fmla="*/ 31 h 53"/>
                <a:gd name="T56" fmla="*/ 38 w 78"/>
                <a:gd name="T57" fmla="*/ 31 h 53"/>
                <a:gd name="T58" fmla="*/ 32 w 78"/>
                <a:gd name="T59" fmla="*/ 37 h 53"/>
                <a:gd name="T60" fmla="*/ 26 w 78"/>
                <a:gd name="T61" fmla="*/ 42 h 53"/>
                <a:gd name="T62" fmla="*/ 19 w 78"/>
                <a:gd name="T63" fmla="*/ 48 h 53"/>
                <a:gd name="T64" fmla="*/ 19 w 78"/>
                <a:gd name="T65" fmla="*/ 48 h 53"/>
                <a:gd name="T66" fmla="*/ 15 w 78"/>
                <a:gd name="T67" fmla="*/ 51 h 53"/>
                <a:gd name="T68" fmla="*/ 12 w 78"/>
                <a:gd name="T69" fmla="*/ 52 h 53"/>
                <a:gd name="T70" fmla="*/ 7 w 78"/>
                <a:gd name="T71" fmla="*/ 53 h 53"/>
                <a:gd name="T72" fmla="*/ 7 w 78"/>
                <a:gd name="T73" fmla="*/ 53 h 53"/>
                <a:gd name="T74" fmla="*/ 4 w 78"/>
                <a:gd name="T75" fmla="*/ 53 h 53"/>
                <a:gd name="T76" fmla="*/ 1 w 78"/>
                <a:gd name="T77" fmla="*/ 51 h 53"/>
                <a:gd name="T78" fmla="*/ 0 w 78"/>
                <a:gd name="T79" fmla="*/ 47 h 53"/>
                <a:gd name="T80" fmla="*/ 0 w 78"/>
                <a:gd name="T81" fmla="*/ 47 h 53"/>
                <a:gd name="T82" fmla="*/ 0 w 78"/>
                <a:gd name="T83" fmla="*/ 44 h 53"/>
                <a:gd name="T84" fmla="*/ 2 w 78"/>
                <a:gd name="T85" fmla="*/ 41 h 53"/>
                <a:gd name="T86" fmla="*/ 6 w 78"/>
                <a:gd name="T87" fmla="*/ 40 h 53"/>
                <a:gd name="T88" fmla="*/ 6 w 78"/>
                <a:gd name="T89" fmla="*/ 40 h 5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78"/>
                <a:gd name="T136" fmla="*/ 0 h 53"/>
                <a:gd name="T137" fmla="*/ 78 w 78"/>
                <a:gd name="T138" fmla="*/ 53 h 5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78" h="53">
                  <a:moveTo>
                    <a:pt x="6" y="40"/>
                  </a:moveTo>
                  <a:lnTo>
                    <a:pt x="7" y="39"/>
                  </a:lnTo>
                  <a:lnTo>
                    <a:pt x="8" y="39"/>
                  </a:lnTo>
                  <a:lnTo>
                    <a:pt x="9" y="39"/>
                  </a:lnTo>
                  <a:lnTo>
                    <a:pt x="15" y="33"/>
                  </a:lnTo>
                  <a:lnTo>
                    <a:pt x="21" y="27"/>
                  </a:lnTo>
                  <a:lnTo>
                    <a:pt x="27" y="22"/>
                  </a:lnTo>
                  <a:lnTo>
                    <a:pt x="34" y="16"/>
                  </a:lnTo>
                  <a:lnTo>
                    <a:pt x="41" y="12"/>
                  </a:lnTo>
                  <a:lnTo>
                    <a:pt x="48" y="7"/>
                  </a:lnTo>
                  <a:lnTo>
                    <a:pt x="55" y="4"/>
                  </a:lnTo>
                  <a:lnTo>
                    <a:pt x="62" y="2"/>
                  </a:lnTo>
                  <a:lnTo>
                    <a:pt x="70" y="0"/>
                  </a:lnTo>
                  <a:lnTo>
                    <a:pt x="73" y="0"/>
                  </a:lnTo>
                  <a:lnTo>
                    <a:pt x="76" y="2"/>
                  </a:lnTo>
                  <a:lnTo>
                    <a:pt x="78" y="5"/>
                  </a:lnTo>
                  <a:lnTo>
                    <a:pt x="78" y="9"/>
                  </a:lnTo>
                  <a:lnTo>
                    <a:pt x="76" y="12"/>
                  </a:lnTo>
                  <a:lnTo>
                    <a:pt x="73" y="13"/>
                  </a:lnTo>
                  <a:lnTo>
                    <a:pt x="61" y="17"/>
                  </a:lnTo>
                  <a:lnTo>
                    <a:pt x="49" y="23"/>
                  </a:lnTo>
                  <a:lnTo>
                    <a:pt x="38" y="31"/>
                  </a:lnTo>
                  <a:lnTo>
                    <a:pt x="32" y="37"/>
                  </a:lnTo>
                  <a:lnTo>
                    <a:pt x="26" y="42"/>
                  </a:lnTo>
                  <a:lnTo>
                    <a:pt x="19" y="48"/>
                  </a:lnTo>
                  <a:lnTo>
                    <a:pt x="15" y="51"/>
                  </a:lnTo>
                  <a:lnTo>
                    <a:pt x="12" y="52"/>
                  </a:lnTo>
                  <a:lnTo>
                    <a:pt x="7" y="53"/>
                  </a:lnTo>
                  <a:lnTo>
                    <a:pt x="4" y="53"/>
                  </a:lnTo>
                  <a:lnTo>
                    <a:pt x="1" y="51"/>
                  </a:lnTo>
                  <a:lnTo>
                    <a:pt x="0" y="47"/>
                  </a:lnTo>
                  <a:lnTo>
                    <a:pt x="0" y="44"/>
                  </a:lnTo>
                  <a:lnTo>
                    <a:pt x="2" y="41"/>
                  </a:lnTo>
                  <a:lnTo>
                    <a:pt x="6" y="4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37" name="Freeform 545"/>
            <p:cNvSpPr>
              <a:spLocks/>
            </p:cNvSpPr>
            <p:nvPr/>
          </p:nvSpPr>
          <p:spPr bwMode="auto">
            <a:xfrm>
              <a:off x="1333" y="1957"/>
              <a:ext cx="72" cy="60"/>
            </a:xfrm>
            <a:custGeom>
              <a:avLst/>
              <a:gdLst>
                <a:gd name="T0" fmla="*/ 3 w 72"/>
                <a:gd name="T1" fmla="*/ 48 h 60"/>
                <a:gd name="T2" fmla="*/ 15 w 72"/>
                <a:gd name="T3" fmla="*/ 40 h 60"/>
                <a:gd name="T4" fmla="*/ 27 w 72"/>
                <a:gd name="T5" fmla="*/ 33 h 60"/>
                <a:gd name="T6" fmla="*/ 39 w 72"/>
                <a:gd name="T7" fmla="*/ 26 h 60"/>
                <a:gd name="T8" fmla="*/ 39 w 72"/>
                <a:gd name="T9" fmla="*/ 26 h 60"/>
                <a:gd name="T10" fmla="*/ 47 w 72"/>
                <a:gd name="T11" fmla="*/ 18 h 60"/>
                <a:gd name="T12" fmla="*/ 53 w 72"/>
                <a:gd name="T13" fmla="*/ 10 h 60"/>
                <a:gd name="T14" fmla="*/ 60 w 72"/>
                <a:gd name="T15" fmla="*/ 2 h 60"/>
                <a:gd name="T16" fmla="*/ 60 w 72"/>
                <a:gd name="T17" fmla="*/ 2 h 60"/>
                <a:gd name="T18" fmla="*/ 64 w 72"/>
                <a:gd name="T19" fmla="*/ 0 h 60"/>
                <a:gd name="T20" fmla="*/ 68 w 72"/>
                <a:gd name="T21" fmla="*/ 1 h 60"/>
                <a:gd name="T22" fmla="*/ 70 w 72"/>
                <a:gd name="T23" fmla="*/ 4 h 60"/>
                <a:gd name="T24" fmla="*/ 70 w 72"/>
                <a:gd name="T25" fmla="*/ 4 h 60"/>
                <a:gd name="T26" fmla="*/ 72 w 72"/>
                <a:gd name="T27" fmla="*/ 7 h 60"/>
                <a:gd name="T28" fmla="*/ 71 w 72"/>
                <a:gd name="T29" fmla="*/ 10 h 60"/>
                <a:gd name="T30" fmla="*/ 69 w 72"/>
                <a:gd name="T31" fmla="*/ 13 h 60"/>
                <a:gd name="T32" fmla="*/ 69 w 72"/>
                <a:gd name="T33" fmla="*/ 13 h 60"/>
                <a:gd name="T34" fmla="*/ 65 w 72"/>
                <a:gd name="T35" fmla="*/ 18 h 60"/>
                <a:gd name="T36" fmla="*/ 60 w 72"/>
                <a:gd name="T37" fmla="*/ 24 h 60"/>
                <a:gd name="T38" fmla="*/ 56 w 72"/>
                <a:gd name="T39" fmla="*/ 29 h 60"/>
                <a:gd name="T40" fmla="*/ 56 w 72"/>
                <a:gd name="T41" fmla="*/ 29 h 60"/>
                <a:gd name="T42" fmla="*/ 42 w 72"/>
                <a:gd name="T43" fmla="*/ 41 h 60"/>
                <a:gd name="T44" fmla="*/ 26 w 72"/>
                <a:gd name="T45" fmla="*/ 50 h 60"/>
                <a:gd name="T46" fmla="*/ 11 w 72"/>
                <a:gd name="T47" fmla="*/ 59 h 60"/>
                <a:gd name="T48" fmla="*/ 11 w 72"/>
                <a:gd name="T49" fmla="*/ 59 h 60"/>
                <a:gd name="T50" fmla="*/ 7 w 72"/>
                <a:gd name="T51" fmla="*/ 60 h 60"/>
                <a:gd name="T52" fmla="*/ 4 w 72"/>
                <a:gd name="T53" fmla="*/ 60 h 60"/>
                <a:gd name="T54" fmla="*/ 1 w 72"/>
                <a:gd name="T55" fmla="*/ 57 h 60"/>
                <a:gd name="T56" fmla="*/ 1 w 72"/>
                <a:gd name="T57" fmla="*/ 57 h 60"/>
                <a:gd name="T58" fmla="*/ 0 w 72"/>
                <a:gd name="T59" fmla="*/ 54 h 60"/>
                <a:gd name="T60" fmla="*/ 1 w 72"/>
                <a:gd name="T61" fmla="*/ 51 h 60"/>
                <a:gd name="T62" fmla="*/ 3 w 72"/>
                <a:gd name="T63" fmla="*/ 48 h 60"/>
                <a:gd name="T64" fmla="*/ 3 w 72"/>
                <a:gd name="T65" fmla="*/ 48 h 6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2"/>
                <a:gd name="T100" fmla="*/ 0 h 60"/>
                <a:gd name="T101" fmla="*/ 72 w 72"/>
                <a:gd name="T102" fmla="*/ 60 h 6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2" h="60">
                  <a:moveTo>
                    <a:pt x="3" y="48"/>
                  </a:moveTo>
                  <a:lnTo>
                    <a:pt x="15" y="40"/>
                  </a:lnTo>
                  <a:lnTo>
                    <a:pt x="27" y="33"/>
                  </a:lnTo>
                  <a:lnTo>
                    <a:pt x="39" y="26"/>
                  </a:lnTo>
                  <a:lnTo>
                    <a:pt x="47" y="18"/>
                  </a:lnTo>
                  <a:lnTo>
                    <a:pt x="53" y="10"/>
                  </a:lnTo>
                  <a:lnTo>
                    <a:pt x="60" y="2"/>
                  </a:lnTo>
                  <a:lnTo>
                    <a:pt x="64" y="0"/>
                  </a:lnTo>
                  <a:lnTo>
                    <a:pt x="68" y="1"/>
                  </a:lnTo>
                  <a:lnTo>
                    <a:pt x="70" y="4"/>
                  </a:lnTo>
                  <a:lnTo>
                    <a:pt x="72" y="7"/>
                  </a:lnTo>
                  <a:lnTo>
                    <a:pt x="71" y="10"/>
                  </a:lnTo>
                  <a:lnTo>
                    <a:pt x="69" y="13"/>
                  </a:lnTo>
                  <a:lnTo>
                    <a:pt x="65" y="18"/>
                  </a:lnTo>
                  <a:lnTo>
                    <a:pt x="60" y="24"/>
                  </a:lnTo>
                  <a:lnTo>
                    <a:pt x="56" y="29"/>
                  </a:lnTo>
                  <a:lnTo>
                    <a:pt x="42" y="41"/>
                  </a:lnTo>
                  <a:lnTo>
                    <a:pt x="26" y="50"/>
                  </a:lnTo>
                  <a:lnTo>
                    <a:pt x="11" y="59"/>
                  </a:lnTo>
                  <a:lnTo>
                    <a:pt x="7" y="60"/>
                  </a:lnTo>
                  <a:lnTo>
                    <a:pt x="4" y="60"/>
                  </a:lnTo>
                  <a:lnTo>
                    <a:pt x="1" y="57"/>
                  </a:lnTo>
                  <a:lnTo>
                    <a:pt x="0" y="54"/>
                  </a:lnTo>
                  <a:lnTo>
                    <a:pt x="1" y="51"/>
                  </a:lnTo>
                  <a:lnTo>
                    <a:pt x="3" y="4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38" name="Freeform 546"/>
            <p:cNvSpPr>
              <a:spLocks/>
            </p:cNvSpPr>
            <p:nvPr/>
          </p:nvSpPr>
          <p:spPr bwMode="auto">
            <a:xfrm>
              <a:off x="1358" y="1969"/>
              <a:ext cx="55" cy="70"/>
            </a:xfrm>
            <a:custGeom>
              <a:avLst/>
              <a:gdLst>
                <a:gd name="T0" fmla="*/ 2 w 55"/>
                <a:gd name="T1" fmla="*/ 59 h 70"/>
                <a:gd name="T2" fmla="*/ 8 w 55"/>
                <a:gd name="T3" fmla="*/ 50 h 70"/>
                <a:gd name="T4" fmla="*/ 15 w 55"/>
                <a:gd name="T5" fmla="*/ 41 h 70"/>
                <a:gd name="T6" fmla="*/ 23 w 55"/>
                <a:gd name="T7" fmla="*/ 33 h 70"/>
                <a:gd name="T8" fmla="*/ 23 w 55"/>
                <a:gd name="T9" fmla="*/ 33 h 70"/>
                <a:gd name="T10" fmla="*/ 29 w 55"/>
                <a:gd name="T11" fmla="*/ 25 h 70"/>
                <a:gd name="T12" fmla="*/ 35 w 55"/>
                <a:gd name="T13" fmla="*/ 17 h 70"/>
                <a:gd name="T14" fmla="*/ 42 w 55"/>
                <a:gd name="T15" fmla="*/ 8 h 70"/>
                <a:gd name="T16" fmla="*/ 42 w 55"/>
                <a:gd name="T17" fmla="*/ 8 h 70"/>
                <a:gd name="T18" fmla="*/ 42 w 55"/>
                <a:gd name="T19" fmla="*/ 7 h 70"/>
                <a:gd name="T20" fmla="*/ 42 w 55"/>
                <a:gd name="T21" fmla="*/ 6 h 70"/>
                <a:gd name="T22" fmla="*/ 42 w 55"/>
                <a:gd name="T23" fmla="*/ 5 h 70"/>
                <a:gd name="T24" fmla="*/ 42 w 55"/>
                <a:gd name="T25" fmla="*/ 5 h 70"/>
                <a:gd name="T26" fmla="*/ 42 w 55"/>
                <a:gd name="T27" fmla="*/ 5 h 70"/>
                <a:gd name="T28" fmla="*/ 42 w 55"/>
                <a:gd name="T29" fmla="*/ 6 h 70"/>
                <a:gd name="T30" fmla="*/ 42 w 55"/>
                <a:gd name="T31" fmla="*/ 6 h 70"/>
                <a:gd name="T32" fmla="*/ 42 w 55"/>
                <a:gd name="T33" fmla="*/ 6 h 70"/>
                <a:gd name="T34" fmla="*/ 43 w 55"/>
                <a:gd name="T35" fmla="*/ 2 h 70"/>
                <a:gd name="T36" fmla="*/ 46 w 55"/>
                <a:gd name="T37" fmla="*/ 0 h 70"/>
                <a:gd name="T38" fmla="*/ 49 w 55"/>
                <a:gd name="T39" fmla="*/ 0 h 70"/>
                <a:gd name="T40" fmla="*/ 49 w 55"/>
                <a:gd name="T41" fmla="*/ 0 h 70"/>
                <a:gd name="T42" fmla="*/ 53 w 55"/>
                <a:gd name="T43" fmla="*/ 1 h 70"/>
                <a:gd name="T44" fmla="*/ 55 w 55"/>
                <a:gd name="T45" fmla="*/ 4 h 70"/>
                <a:gd name="T46" fmla="*/ 55 w 55"/>
                <a:gd name="T47" fmla="*/ 7 h 70"/>
                <a:gd name="T48" fmla="*/ 55 w 55"/>
                <a:gd name="T49" fmla="*/ 7 h 70"/>
                <a:gd name="T50" fmla="*/ 55 w 55"/>
                <a:gd name="T51" fmla="*/ 11 h 70"/>
                <a:gd name="T52" fmla="*/ 54 w 55"/>
                <a:gd name="T53" fmla="*/ 14 h 70"/>
                <a:gd name="T54" fmla="*/ 53 w 55"/>
                <a:gd name="T55" fmla="*/ 16 h 70"/>
                <a:gd name="T56" fmla="*/ 53 w 55"/>
                <a:gd name="T57" fmla="*/ 16 h 70"/>
                <a:gd name="T58" fmla="*/ 40 w 55"/>
                <a:gd name="T59" fmla="*/ 34 h 70"/>
                <a:gd name="T60" fmla="*/ 26 w 55"/>
                <a:gd name="T61" fmla="*/ 50 h 70"/>
                <a:gd name="T62" fmla="*/ 13 w 55"/>
                <a:gd name="T63" fmla="*/ 67 h 70"/>
                <a:gd name="T64" fmla="*/ 13 w 55"/>
                <a:gd name="T65" fmla="*/ 67 h 70"/>
                <a:gd name="T66" fmla="*/ 10 w 55"/>
                <a:gd name="T67" fmla="*/ 69 h 70"/>
                <a:gd name="T68" fmla="*/ 7 w 55"/>
                <a:gd name="T69" fmla="*/ 70 h 70"/>
                <a:gd name="T70" fmla="*/ 4 w 55"/>
                <a:gd name="T71" fmla="*/ 69 h 70"/>
                <a:gd name="T72" fmla="*/ 4 w 55"/>
                <a:gd name="T73" fmla="*/ 69 h 70"/>
                <a:gd name="T74" fmla="*/ 1 w 55"/>
                <a:gd name="T75" fmla="*/ 65 h 70"/>
                <a:gd name="T76" fmla="*/ 0 w 55"/>
                <a:gd name="T77" fmla="*/ 62 h 70"/>
                <a:gd name="T78" fmla="*/ 2 w 55"/>
                <a:gd name="T79" fmla="*/ 59 h 70"/>
                <a:gd name="T80" fmla="*/ 2 w 55"/>
                <a:gd name="T81" fmla="*/ 59 h 7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5"/>
                <a:gd name="T124" fmla="*/ 0 h 70"/>
                <a:gd name="T125" fmla="*/ 55 w 55"/>
                <a:gd name="T126" fmla="*/ 70 h 7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5" h="70">
                  <a:moveTo>
                    <a:pt x="2" y="59"/>
                  </a:moveTo>
                  <a:lnTo>
                    <a:pt x="8" y="50"/>
                  </a:lnTo>
                  <a:lnTo>
                    <a:pt x="15" y="41"/>
                  </a:lnTo>
                  <a:lnTo>
                    <a:pt x="23" y="33"/>
                  </a:lnTo>
                  <a:lnTo>
                    <a:pt x="29" y="25"/>
                  </a:lnTo>
                  <a:lnTo>
                    <a:pt x="35" y="17"/>
                  </a:lnTo>
                  <a:lnTo>
                    <a:pt x="42" y="8"/>
                  </a:lnTo>
                  <a:lnTo>
                    <a:pt x="42" y="7"/>
                  </a:lnTo>
                  <a:lnTo>
                    <a:pt x="42" y="6"/>
                  </a:lnTo>
                  <a:lnTo>
                    <a:pt x="42" y="5"/>
                  </a:lnTo>
                  <a:lnTo>
                    <a:pt x="42" y="6"/>
                  </a:lnTo>
                  <a:lnTo>
                    <a:pt x="43" y="2"/>
                  </a:lnTo>
                  <a:lnTo>
                    <a:pt x="46" y="0"/>
                  </a:lnTo>
                  <a:lnTo>
                    <a:pt x="49" y="0"/>
                  </a:lnTo>
                  <a:lnTo>
                    <a:pt x="53" y="1"/>
                  </a:lnTo>
                  <a:lnTo>
                    <a:pt x="55" y="4"/>
                  </a:lnTo>
                  <a:lnTo>
                    <a:pt x="55" y="7"/>
                  </a:lnTo>
                  <a:lnTo>
                    <a:pt x="55" y="11"/>
                  </a:lnTo>
                  <a:lnTo>
                    <a:pt x="54" y="14"/>
                  </a:lnTo>
                  <a:lnTo>
                    <a:pt x="53" y="16"/>
                  </a:lnTo>
                  <a:lnTo>
                    <a:pt x="40" y="34"/>
                  </a:lnTo>
                  <a:lnTo>
                    <a:pt x="26" y="50"/>
                  </a:lnTo>
                  <a:lnTo>
                    <a:pt x="13" y="67"/>
                  </a:lnTo>
                  <a:lnTo>
                    <a:pt x="10" y="69"/>
                  </a:lnTo>
                  <a:lnTo>
                    <a:pt x="7" y="70"/>
                  </a:lnTo>
                  <a:lnTo>
                    <a:pt x="4" y="69"/>
                  </a:lnTo>
                  <a:lnTo>
                    <a:pt x="1" y="65"/>
                  </a:lnTo>
                  <a:lnTo>
                    <a:pt x="0" y="62"/>
                  </a:lnTo>
                  <a:lnTo>
                    <a:pt x="2" y="5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39" name="Freeform 547"/>
            <p:cNvSpPr>
              <a:spLocks/>
            </p:cNvSpPr>
            <p:nvPr/>
          </p:nvSpPr>
          <p:spPr bwMode="auto">
            <a:xfrm>
              <a:off x="1371" y="1986"/>
              <a:ext cx="67" cy="64"/>
            </a:xfrm>
            <a:custGeom>
              <a:avLst/>
              <a:gdLst>
                <a:gd name="T0" fmla="*/ 2 w 67"/>
                <a:gd name="T1" fmla="*/ 53 h 64"/>
                <a:gd name="T2" fmla="*/ 15 w 67"/>
                <a:gd name="T3" fmla="*/ 37 h 64"/>
                <a:gd name="T4" fmla="*/ 30 w 67"/>
                <a:gd name="T5" fmla="*/ 24 h 64"/>
                <a:gd name="T6" fmla="*/ 46 w 67"/>
                <a:gd name="T7" fmla="*/ 13 h 64"/>
                <a:gd name="T8" fmla="*/ 46 w 67"/>
                <a:gd name="T9" fmla="*/ 13 h 64"/>
                <a:gd name="T10" fmla="*/ 49 w 67"/>
                <a:gd name="T11" fmla="*/ 9 h 64"/>
                <a:gd name="T12" fmla="*/ 52 w 67"/>
                <a:gd name="T13" fmla="*/ 6 h 64"/>
                <a:gd name="T14" fmla="*/ 55 w 67"/>
                <a:gd name="T15" fmla="*/ 3 h 64"/>
                <a:gd name="T16" fmla="*/ 55 w 67"/>
                <a:gd name="T17" fmla="*/ 3 h 64"/>
                <a:gd name="T18" fmla="*/ 58 w 67"/>
                <a:gd name="T19" fmla="*/ 1 h 64"/>
                <a:gd name="T20" fmla="*/ 61 w 67"/>
                <a:gd name="T21" fmla="*/ 0 h 64"/>
                <a:gd name="T22" fmla="*/ 65 w 67"/>
                <a:gd name="T23" fmla="*/ 2 h 64"/>
                <a:gd name="T24" fmla="*/ 65 w 67"/>
                <a:gd name="T25" fmla="*/ 2 h 64"/>
                <a:gd name="T26" fmla="*/ 67 w 67"/>
                <a:gd name="T27" fmla="*/ 5 h 64"/>
                <a:gd name="T28" fmla="*/ 67 w 67"/>
                <a:gd name="T29" fmla="*/ 8 h 64"/>
                <a:gd name="T30" fmla="*/ 66 w 67"/>
                <a:gd name="T31" fmla="*/ 12 h 64"/>
                <a:gd name="T32" fmla="*/ 66 w 67"/>
                <a:gd name="T33" fmla="*/ 12 h 64"/>
                <a:gd name="T34" fmla="*/ 59 w 67"/>
                <a:gd name="T35" fmla="*/ 20 h 64"/>
                <a:gd name="T36" fmla="*/ 50 w 67"/>
                <a:gd name="T37" fmla="*/ 26 h 64"/>
                <a:gd name="T38" fmla="*/ 41 w 67"/>
                <a:gd name="T39" fmla="*/ 32 h 64"/>
                <a:gd name="T40" fmla="*/ 41 w 67"/>
                <a:gd name="T41" fmla="*/ 32 h 64"/>
                <a:gd name="T42" fmla="*/ 31 w 67"/>
                <a:gd name="T43" fmla="*/ 41 h 64"/>
                <a:gd name="T44" fmla="*/ 21 w 67"/>
                <a:gd name="T45" fmla="*/ 51 h 64"/>
                <a:gd name="T46" fmla="*/ 12 w 67"/>
                <a:gd name="T47" fmla="*/ 61 h 64"/>
                <a:gd name="T48" fmla="*/ 12 w 67"/>
                <a:gd name="T49" fmla="*/ 61 h 64"/>
                <a:gd name="T50" fmla="*/ 9 w 67"/>
                <a:gd name="T51" fmla="*/ 63 h 64"/>
                <a:gd name="T52" fmla="*/ 6 w 67"/>
                <a:gd name="T53" fmla="*/ 64 h 64"/>
                <a:gd name="T54" fmla="*/ 3 w 67"/>
                <a:gd name="T55" fmla="*/ 62 h 64"/>
                <a:gd name="T56" fmla="*/ 3 w 67"/>
                <a:gd name="T57" fmla="*/ 62 h 64"/>
                <a:gd name="T58" fmla="*/ 1 w 67"/>
                <a:gd name="T59" fmla="*/ 59 h 64"/>
                <a:gd name="T60" fmla="*/ 0 w 67"/>
                <a:gd name="T61" fmla="*/ 56 h 64"/>
                <a:gd name="T62" fmla="*/ 2 w 67"/>
                <a:gd name="T63" fmla="*/ 53 h 64"/>
                <a:gd name="T64" fmla="*/ 2 w 67"/>
                <a:gd name="T65" fmla="*/ 53 h 6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7"/>
                <a:gd name="T100" fmla="*/ 0 h 64"/>
                <a:gd name="T101" fmla="*/ 67 w 67"/>
                <a:gd name="T102" fmla="*/ 64 h 6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7" h="64">
                  <a:moveTo>
                    <a:pt x="2" y="53"/>
                  </a:moveTo>
                  <a:lnTo>
                    <a:pt x="15" y="37"/>
                  </a:lnTo>
                  <a:lnTo>
                    <a:pt x="30" y="24"/>
                  </a:lnTo>
                  <a:lnTo>
                    <a:pt x="46" y="13"/>
                  </a:lnTo>
                  <a:lnTo>
                    <a:pt x="49" y="9"/>
                  </a:lnTo>
                  <a:lnTo>
                    <a:pt x="52" y="6"/>
                  </a:lnTo>
                  <a:lnTo>
                    <a:pt x="55" y="3"/>
                  </a:lnTo>
                  <a:lnTo>
                    <a:pt x="58" y="1"/>
                  </a:lnTo>
                  <a:lnTo>
                    <a:pt x="61" y="0"/>
                  </a:lnTo>
                  <a:lnTo>
                    <a:pt x="65" y="2"/>
                  </a:lnTo>
                  <a:lnTo>
                    <a:pt x="67" y="5"/>
                  </a:lnTo>
                  <a:lnTo>
                    <a:pt x="67" y="8"/>
                  </a:lnTo>
                  <a:lnTo>
                    <a:pt x="66" y="12"/>
                  </a:lnTo>
                  <a:lnTo>
                    <a:pt x="59" y="20"/>
                  </a:lnTo>
                  <a:lnTo>
                    <a:pt x="50" y="26"/>
                  </a:lnTo>
                  <a:lnTo>
                    <a:pt x="41" y="32"/>
                  </a:lnTo>
                  <a:lnTo>
                    <a:pt x="31" y="41"/>
                  </a:lnTo>
                  <a:lnTo>
                    <a:pt x="21" y="51"/>
                  </a:lnTo>
                  <a:lnTo>
                    <a:pt x="12" y="61"/>
                  </a:lnTo>
                  <a:lnTo>
                    <a:pt x="9" y="63"/>
                  </a:lnTo>
                  <a:lnTo>
                    <a:pt x="6" y="64"/>
                  </a:lnTo>
                  <a:lnTo>
                    <a:pt x="3" y="62"/>
                  </a:lnTo>
                  <a:lnTo>
                    <a:pt x="1" y="59"/>
                  </a:lnTo>
                  <a:lnTo>
                    <a:pt x="0" y="56"/>
                  </a:lnTo>
                  <a:lnTo>
                    <a:pt x="2" y="5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40" name="Freeform 548"/>
            <p:cNvSpPr>
              <a:spLocks/>
            </p:cNvSpPr>
            <p:nvPr/>
          </p:nvSpPr>
          <p:spPr bwMode="auto">
            <a:xfrm>
              <a:off x="1320" y="1940"/>
              <a:ext cx="67" cy="68"/>
            </a:xfrm>
            <a:custGeom>
              <a:avLst/>
              <a:gdLst>
                <a:gd name="T0" fmla="*/ 0 w 67"/>
                <a:gd name="T1" fmla="*/ 61 h 68"/>
                <a:gd name="T2" fmla="*/ 6 w 67"/>
                <a:gd name="T3" fmla="*/ 48 h 68"/>
                <a:gd name="T4" fmla="*/ 16 w 67"/>
                <a:gd name="T5" fmla="*/ 39 h 68"/>
                <a:gd name="T6" fmla="*/ 26 w 67"/>
                <a:gd name="T7" fmla="*/ 31 h 68"/>
                <a:gd name="T8" fmla="*/ 26 w 67"/>
                <a:gd name="T9" fmla="*/ 31 h 68"/>
                <a:gd name="T10" fmla="*/ 31 w 67"/>
                <a:gd name="T11" fmla="*/ 28 h 68"/>
                <a:gd name="T12" fmla="*/ 35 w 67"/>
                <a:gd name="T13" fmla="*/ 24 h 68"/>
                <a:gd name="T14" fmla="*/ 38 w 67"/>
                <a:gd name="T15" fmla="*/ 20 h 68"/>
                <a:gd name="T16" fmla="*/ 38 w 67"/>
                <a:gd name="T17" fmla="*/ 20 h 68"/>
                <a:gd name="T18" fmla="*/ 44 w 67"/>
                <a:gd name="T19" fmla="*/ 13 h 68"/>
                <a:gd name="T20" fmla="*/ 49 w 67"/>
                <a:gd name="T21" fmla="*/ 7 h 68"/>
                <a:gd name="T22" fmla="*/ 55 w 67"/>
                <a:gd name="T23" fmla="*/ 1 h 68"/>
                <a:gd name="T24" fmla="*/ 55 w 67"/>
                <a:gd name="T25" fmla="*/ 1 h 68"/>
                <a:gd name="T26" fmla="*/ 58 w 67"/>
                <a:gd name="T27" fmla="*/ 0 h 68"/>
                <a:gd name="T28" fmla="*/ 62 w 67"/>
                <a:gd name="T29" fmla="*/ 0 h 68"/>
                <a:gd name="T30" fmla="*/ 65 w 67"/>
                <a:gd name="T31" fmla="*/ 2 h 68"/>
                <a:gd name="T32" fmla="*/ 65 w 67"/>
                <a:gd name="T33" fmla="*/ 2 h 68"/>
                <a:gd name="T34" fmla="*/ 67 w 67"/>
                <a:gd name="T35" fmla="*/ 5 h 68"/>
                <a:gd name="T36" fmla="*/ 66 w 67"/>
                <a:gd name="T37" fmla="*/ 8 h 68"/>
                <a:gd name="T38" fmla="*/ 65 w 67"/>
                <a:gd name="T39" fmla="*/ 11 h 68"/>
                <a:gd name="T40" fmla="*/ 65 w 67"/>
                <a:gd name="T41" fmla="*/ 11 h 68"/>
                <a:gd name="T42" fmla="*/ 58 w 67"/>
                <a:gd name="T43" fmla="*/ 17 h 68"/>
                <a:gd name="T44" fmla="*/ 53 w 67"/>
                <a:gd name="T45" fmla="*/ 24 h 68"/>
                <a:gd name="T46" fmla="*/ 48 w 67"/>
                <a:gd name="T47" fmla="*/ 30 h 68"/>
                <a:gd name="T48" fmla="*/ 48 w 67"/>
                <a:gd name="T49" fmla="*/ 30 h 68"/>
                <a:gd name="T50" fmla="*/ 41 w 67"/>
                <a:gd name="T51" fmla="*/ 37 h 68"/>
                <a:gd name="T52" fmla="*/ 34 w 67"/>
                <a:gd name="T53" fmla="*/ 42 h 68"/>
                <a:gd name="T54" fmla="*/ 27 w 67"/>
                <a:gd name="T55" fmla="*/ 48 h 68"/>
                <a:gd name="T56" fmla="*/ 27 w 67"/>
                <a:gd name="T57" fmla="*/ 48 h 68"/>
                <a:gd name="T58" fmla="*/ 22 w 67"/>
                <a:gd name="T59" fmla="*/ 52 h 68"/>
                <a:gd name="T60" fmla="*/ 17 w 67"/>
                <a:gd name="T61" fmla="*/ 56 h 68"/>
                <a:gd name="T62" fmla="*/ 14 w 67"/>
                <a:gd name="T63" fmla="*/ 63 h 68"/>
                <a:gd name="T64" fmla="*/ 14 w 67"/>
                <a:gd name="T65" fmla="*/ 63 h 68"/>
                <a:gd name="T66" fmla="*/ 13 w 67"/>
                <a:gd name="T67" fmla="*/ 66 h 68"/>
                <a:gd name="T68" fmla="*/ 10 w 67"/>
                <a:gd name="T69" fmla="*/ 68 h 68"/>
                <a:gd name="T70" fmla="*/ 7 w 67"/>
                <a:gd name="T71" fmla="*/ 68 h 68"/>
                <a:gd name="T72" fmla="*/ 7 w 67"/>
                <a:gd name="T73" fmla="*/ 68 h 68"/>
                <a:gd name="T74" fmla="*/ 3 w 67"/>
                <a:gd name="T75" fmla="*/ 67 h 68"/>
                <a:gd name="T76" fmla="*/ 1 w 67"/>
                <a:gd name="T77" fmla="*/ 64 h 68"/>
                <a:gd name="T78" fmla="*/ 0 w 67"/>
                <a:gd name="T79" fmla="*/ 61 h 68"/>
                <a:gd name="T80" fmla="*/ 0 w 67"/>
                <a:gd name="T81" fmla="*/ 61 h 6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7"/>
                <a:gd name="T124" fmla="*/ 0 h 68"/>
                <a:gd name="T125" fmla="*/ 67 w 67"/>
                <a:gd name="T126" fmla="*/ 68 h 6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7" h="68">
                  <a:moveTo>
                    <a:pt x="0" y="61"/>
                  </a:moveTo>
                  <a:lnTo>
                    <a:pt x="6" y="48"/>
                  </a:lnTo>
                  <a:lnTo>
                    <a:pt x="16" y="39"/>
                  </a:lnTo>
                  <a:lnTo>
                    <a:pt x="26" y="31"/>
                  </a:lnTo>
                  <a:lnTo>
                    <a:pt x="31" y="28"/>
                  </a:lnTo>
                  <a:lnTo>
                    <a:pt x="35" y="24"/>
                  </a:lnTo>
                  <a:lnTo>
                    <a:pt x="38" y="20"/>
                  </a:lnTo>
                  <a:lnTo>
                    <a:pt x="44" y="13"/>
                  </a:lnTo>
                  <a:lnTo>
                    <a:pt x="49" y="7"/>
                  </a:lnTo>
                  <a:lnTo>
                    <a:pt x="55" y="1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5" y="2"/>
                  </a:lnTo>
                  <a:lnTo>
                    <a:pt x="67" y="5"/>
                  </a:lnTo>
                  <a:lnTo>
                    <a:pt x="66" y="8"/>
                  </a:lnTo>
                  <a:lnTo>
                    <a:pt x="65" y="11"/>
                  </a:lnTo>
                  <a:lnTo>
                    <a:pt x="58" y="17"/>
                  </a:lnTo>
                  <a:lnTo>
                    <a:pt x="53" y="24"/>
                  </a:lnTo>
                  <a:lnTo>
                    <a:pt x="48" y="30"/>
                  </a:lnTo>
                  <a:lnTo>
                    <a:pt x="41" y="37"/>
                  </a:lnTo>
                  <a:lnTo>
                    <a:pt x="34" y="42"/>
                  </a:lnTo>
                  <a:lnTo>
                    <a:pt x="27" y="48"/>
                  </a:lnTo>
                  <a:lnTo>
                    <a:pt x="22" y="52"/>
                  </a:lnTo>
                  <a:lnTo>
                    <a:pt x="17" y="56"/>
                  </a:lnTo>
                  <a:lnTo>
                    <a:pt x="14" y="63"/>
                  </a:lnTo>
                  <a:lnTo>
                    <a:pt x="13" y="66"/>
                  </a:lnTo>
                  <a:lnTo>
                    <a:pt x="10" y="68"/>
                  </a:lnTo>
                  <a:lnTo>
                    <a:pt x="7" y="68"/>
                  </a:lnTo>
                  <a:lnTo>
                    <a:pt x="3" y="67"/>
                  </a:lnTo>
                  <a:lnTo>
                    <a:pt x="1" y="64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41" name="Freeform 549"/>
            <p:cNvSpPr>
              <a:spLocks/>
            </p:cNvSpPr>
            <p:nvPr/>
          </p:nvSpPr>
          <p:spPr bwMode="auto">
            <a:xfrm>
              <a:off x="1212" y="1775"/>
              <a:ext cx="48" cy="49"/>
            </a:xfrm>
            <a:custGeom>
              <a:avLst/>
              <a:gdLst>
                <a:gd name="T0" fmla="*/ 48 w 48"/>
                <a:gd name="T1" fmla="*/ 24 h 49"/>
                <a:gd name="T2" fmla="*/ 45 w 48"/>
                <a:gd name="T3" fmla="*/ 37 h 49"/>
                <a:gd name="T4" fmla="*/ 35 w 48"/>
                <a:gd name="T5" fmla="*/ 46 h 49"/>
                <a:gd name="T6" fmla="*/ 23 w 48"/>
                <a:gd name="T7" fmla="*/ 49 h 49"/>
                <a:gd name="T8" fmla="*/ 23 w 48"/>
                <a:gd name="T9" fmla="*/ 49 h 49"/>
                <a:gd name="T10" fmla="*/ 11 w 48"/>
                <a:gd name="T11" fmla="*/ 45 h 49"/>
                <a:gd name="T12" fmla="*/ 3 w 48"/>
                <a:gd name="T13" fmla="*/ 37 h 49"/>
                <a:gd name="T14" fmla="*/ 0 w 48"/>
                <a:gd name="T15" fmla="*/ 24 h 49"/>
                <a:gd name="T16" fmla="*/ 0 w 48"/>
                <a:gd name="T17" fmla="*/ 24 h 49"/>
                <a:gd name="T18" fmla="*/ 3 w 48"/>
                <a:gd name="T19" fmla="*/ 12 h 49"/>
                <a:gd name="T20" fmla="*/ 12 w 48"/>
                <a:gd name="T21" fmla="*/ 4 h 49"/>
                <a:gd name="T22" fmla="*/ 24 w 48"/>
                <a:gd name="T23" fmla="*/ 0 h 49"/>
                <a:gd name="T24" fmla="*/ 24 w 48"/>
                <a:gd name="T25" fmla="*/ 0 h 49"/>
                <a:gd name="T26" fmla="*/ 36 w 48"/>
                <a:gd name="T27" fmla="*/ 4 h 49"/>
                <a:gd name="T28" fmla="*/ 45 w 48"/>
                <a:gd name="T29" fmla="*/ 12 h 49"/>
                <a:gd name="T30" fmla="*/ 48 w 48"/>
                <a:gd name="T31" fmla="*/ 24 h 49"/>
                <a:gd name="T32" fmla="*/ 48 w 48"/>
                <a:gd name="T33" fmla="*/ 24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48" y="24"/>
                  </a:moveTo>
                  <a:lnTo>
                    <a:pt x="45" y="37"/>
                  </a:lnTo>
                  <a:lnTo>
                    <a:pt x="35" y="46"/>
                  </a:lnTo>
                  <a:lnTo>
                    <a:pt x="23" y="49"/>
                  </a:lnTo>
                  <a:lnTo>
                    <a:pt x="11" y="45"/>
                  </a:lnTo>
                  <a:lnTo>
                    <a:pt x="3" y="37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2" y="4"/>
                  </a:lnTo>
                  <a:lnTo>
                    <a:pt x="24" y="0"/>
                  </a:lnTo>
                  <a:lnTo>
                    <a:pt x="36" y="4"/>
                  </a:lnTo>
                  <a:lnTo>
                    <a:pt x="45" y="12"/>
                  </a:lnTo>
                  <a:lnTo>
                    <a:pt x="48" y="24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42" name="Freeform 550"/>
            <p:cNvSpPr>
              <a:spLocks/>
            </p:cNvSpPr>
            <p:nvPr/>
          </p:nvSpPr>
          <p:spPr bwMode="auto">
            <a:xfrm>
              <a:off x="1216" y="1824"/>
              <a:ext cx="48" cy="47"/>
            </a:xfrm>
            <a:custGeom>
              <a:avLst/>
              <a:gdLst>
                <a:gd name="T0" fmla="*/ 48 w 48"/>
                <a:gd name="T1" fmla="*/ 19 h 47"/>
                <a:gd name="T2" fmla="*/ 47 w 48"/>
                <a:gd name="T3" fmla="*/ 32 h 47"/>
                <a:gd name="T4" fmla="*/ 40 w 48"/>
                <a:gd name="T5" fmla="*/ 41 h 47"/>
                <a:gd name="T6" fmla="*/ 28 w 48"/>
                <a:gd name="T7" fmla="*/ 47 h 47"/>
                <a:gd name="T8" fmla="*/ 28 w 48"/>
                <a:gd name="T9" fmla="*/ 47 h 47"/>
                <a:gd name="T10" fmla="*/ 16 w 48"/>
                <a:gd name="T11" fmla="*/ 46 h 47"/>
                <a:gd name="T12" fmla="*/ 6 w 48"/>
                <a:gd name="T13" fmla="*/ 39 h 47"/>
                <a:gd name="T14" fmla="*/ 0 w 48"/>
                <a:gd name="T15" fmla="*/ 28 h 47"/>
                <a:gd name="T16" fmla="*/ 0 w 48"/>
                <a:gd name="T17" fmla="*/ 28 h 47"/>
                <a:gd name="T18" fmla="*/ 1 w 48"/>
                <a:gd name="T19" fmla="*/ 15 h 47"/>
                <a:gd name="T20" fmla="*/ 8 w 48"/>
                <a:gd name="T21" fmla="*/ 5 h 47"/>
                <a:gd name="T22" fmla="*/ 19 w 48"/>
                <a:gd name="T23" fmla="*/ 0 h 47"/>
                <a:gd name="T24" fmla="*/ 19 w 48"/>
                <a:gd name="T25" fmla="*/ 0 h 47"/>
                <a:gd name="T26" fmla="*/ 32 w 48"/>
                <a:gd name="T27" fmla="*/ 1 h 47"/>
                <a:gd name="T28" fmla="*/ 42 w 48"/>
                <a:gd name="T29" fmla="*/ 7 h 47"/>
                <a:gd name="T30" fmla="*/ 48 w 48"/>
                <a:gd name="T31" fmla="*/ 19 h 47"/>
                <a:gd name="T32" fmla="*/ 48 w 48"/>
                <a:gd name="T33" fmla="*/ 19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7"/>
                <a:gd name="T53" fmla="*/ 48 w 48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7">
                  <a:moveTo>
                    <a:pt x="48" y="19"/>
                  </a:moveTo>
                  <a:lnTo>
                    <a:pt x="47" y="32"/>
                  </a:lnTo>
                  <a:lnTo>
                    <a:pt x="40" y="41"/>
                  </a:lnTo>
                  <a:lnTo>
                    <a:pt x="28" y="47"/>
                  </a:lnTo>
                  <a:lnTo>
                    <a:pt x="16" y="46"/>
                  </a:lnTo>
                  <a:lnTo>
                    <a:pt x="6" y="39"/>
                  </a:lnTo>
                  <a:lnTo>
                    <a:pt x="0" y="28"/>
                  </a:lnTo>
                  <a:lnTo>
                    <a:pt x="1" y="15"/>
                  </a:lnTo>
                  <a:lnTo>
                    <a:pt x="8" y="5"/>
                  </a:lnTo>
                  <a:lnTo>
                    <a:pt x="19" y="0"/>
                  </a:lnTo>
                  <a:lnTo>
                    <a:pt x="32" y="1"/>
                  </a:lnTo>
                  <a:lnTo>
                    <a:pt x="42" y="7"/>
                  </a:lnTo>
                  <a:lnTo>
                    <a:pt x="48" y="19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43" name="Freeform 551"/>
            <p:cNvSpPr>
              <a:spLocks/>
            </p:cNvSpPr>
            <p:nvPr/>
          </p:nvSpPr>
          <p:spPr bwMode="auto">
            <a:xfrm>
              <a:off x="1229" y="1870"/>
              <a:ext cx="47" cy="47"/>
            </a:xfrm>
            <a:custGeom>
              <a:avLst/>
              <a:gdLst>
                <a:gd name="T0" fmla="*/ 46 w 47"/>
                <a:gd name="T1" fmla="*/ 16 h 47"/>
                <a:gd name="T2" fmla="*/ 47 w 47"/>
                <a:gd name="T3" fmla="*/ 28 h 47"/>
                <a:gd name="T4" fmla="*/ 42 w 47"/>
                <a:gd name="T5" fmla="*/ 39 h 47"/>
                <a:gd name="T6" fmla="*/ 31 w 47"/>
                <a:gd name="T7" fmla="*/ 46 h 47"/>
                <a:gd name="T8" fmla="*/ 31 w 47"/>
                <a:gd name="T9" fmla="*/ 46 h 47"/>
                <a:gd name="T10" fmla="*/ 18 w 47"/>
                <a:gd name="T11" fmla="*/ 47 h 47"/>
                <a:gd name="T12" fmla="*/ 7 w 47"/>
                <a:gd name="T13" fmla="*/ 42 h 47"/>
                <a:gd name="T14" fmla="*/ 0 w 47"/>
                <a:gd name="T15" fmla="*/ 31 h 47"/>
                <a:gd name="T16" fmla="*/ 0 w 47"/>
                <a:gd name="T17" fmla="*/ 31 h 47"/>
                <a:gd name="T18" fmla="*/ 0 w 47"/>
                <a:gd name="T19" fmla="*/ 19 h 47"/>
                <a:gd name="T20" fmla="*/ 5 w 47"/>
                <a:gd name="T21" fmla="*/ 7 h 47"/>
                <a:gd name="T22" fmla="*/ 15 w 47"/>
                <a:gd name="T23" fmla="*/ 1 h 47"/>
                <a:gd name="T24" fmla="*/ 15 w 47"/>
                <a:gd name="T25" fmla="*/ 1 h 47"/>
                <a:gd name="T26" fmla="*/ 28 w 47"/>
                <a:gd name="T27" fmla="*/ 0 h 47"/>
                <a:gd name="T28" fmla="*/ 39 w 47"/>
                <a:gd name="T29" fmla="*/ 5 h 47"/>
                <a:gd name="T30" fmla="*/ 46 w 47"/>
                <a:gd name="T31" fmla="*/ 16 h 47"/>
                <a:gd name="T32" fmla="*/ 46 w 47"/>
                <a:gd name="T33" fmla="*/ 16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46" y="16"/>
                  </a:moveTo>
                  <a:lnTo>
                    <a:pt x="47" y="28"/>
                  </a:lnTo>
                  <a:lnTo>
                    <a:pt x="42" y="39"/>
                  </a:lnTo>
                  <a:lnTo>
                    <a:pt x="31" y="46"/>
                  </a:lnTo>
                  <a:lnTo>
                    <a:pt x="18" y="47"/>
                  </a:lnTo>
                  <a:lnTo>
                    <a:pt x="7" y="42"/>
                  </a:lnTo>
                  <a:lnTo>
                    <a:pt x="0" y="31"/>
                  </a:lnTo>
                  <a:lnTo>
                    <a:pt x="0" y="19"/>
                  </a:lnTo>
                  <a:lnTo>
                    <a:pt x="5" y="7"/>
                  </a:lnTo>
                  <a:lnTo>
                    <a:pt x="15" y="1"/>
                  </a:lnTo>
                  <a:lnTo>
                    <a:pt x="28" y="0"/>
                  </a:lnTo>
                  <a:lnTo>
                    <a:pt x="39" y="5"/>
                  </a:lnTo>
                  <a:lnTo>
                    <a:pt x="46" y="1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44" name="Freeform 552"/>
            <p:cNvSpPr>
              <a:spLocks/>
            </p:cNvSpPr>
            <p:nvPr/>
          </p:nvSpPr>
          <p:spPr bwMode="auto">
            <a:xfrm>
              <a:off x="1247" y="1914"/>
              <a:ext cx="48" cy="48"/>
            </a:xfrm>
            <a:custGeom>
              <a:avLst/>
              <a:gdLst>
                <a:gd name="T0" fmla="*/ 46 w 48"/>
                <a:gd name="T1" fmla="*/ 13 h 48"/>
                <a:gd name="T2" fmla="*/ 48 w 48"/>
                <a:gd name="T3" fmla="*/ 26 h 48"/>
                <a:gd name="T4" fmla="*/ 44 w 48"/>
                <a:gd name="T5" fmla="*/ 37 h 48"/>
                <a:gd name="T6" fmla="*/ 35 w 48"/>
                <a:gd name="T7" fmla="*/ 46 h 48"/>
                <a:gd name="T8" fmla="*/ 35 w 48"/>
                <a:gd name="T9" fmla="*/ 46 h 48"/>
                <a:gd name="T10" fmla="*/ 22 w 48"/>
                <a:gd name="T11" fmla="*/ 48 h 48"/>
                <a:gd name="T12" fmla="*/ 11 w 48"/>
                <a:gd name="T13" fmla="*/ 44 h 48"/>
                <a:gd name="T14" fmla="*/ 3 w 48"/>
                <a:gd name="T15" fmla="*/ 35 h 48"/>
                <a:gd name="T16" fmla="*/ 3 w 48"/>
                <a:gd name="T17" fmla="*/ 35 h 48"/>
                <a:gd name="T18" fmla="*/ 0 w 48"/>
                <a:gd name="T19" fmla="*/ 23 h 48"/>
                <a:gd name="T20" fmla="*/ 4 w 48"/>
                <a:gd name="T21" fmla="*/ 11 h 48"/>
                <a:gd name="T22" fmla="*/ 13 w 48"/>
                <a:gd name="T23" fmla="*/ 2 h 48"/>
                <a:gd name="T24" fmla="*/ 13 w 48"/>
                <a:gd name="T25" fmla="*/ 2 h 48"/>
                <a:gd name="T26" fmla="*/ 25 w 48"/>
                <a:gd name="T27" fmla="*/ 0 h 48"/>
                <a:gd name="T28" fmla="*/ 37 w 48"/>
                <a:gd name="T29" fmla="*/ 4 h 48"/>
                <a:gd name="T30" fmla="*/ 46 w 48"/>
                <a:gd name="T31" fmla="*/ 13 h 48"/>
                <a:gd name="T32" fmla="*/ 46 w 48"/>
                <a:gd name="T33" fmla="*/ 13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46" y="13"/>
                  </a:moveTo>
                  <a:lnTo>
                    <a:pt x="48" y="26"/>
                  </a:lnTo>
                  <a:lnTo>
                    <a:pt x="44" y="37"/>
                  </a:lnTo>
                  <a:lnTo>
                    <a:pt x="35" y="46"/>
                  </a:lnTo>
                  <a:lnTo>
                    <a:pt x="22" y="48"/>
                  </a:lnTo>
                  <a:lnTo>
                    <a:pt x="11" y="44"/>
                  </a:lnTo>
                  <a:lnTo>
                    <a:pt x="3" y="35"/>
                  </a:lnTo>
                  <a:lnTo>
                    <a:pt x="0" y="23"/>
                  </a:lnTo>
                  <a:lnTo>
                    <a:pt x="4" y="11"/>
                  </a:lnTo>
                  <a:lnTo>
                    <a:pt x="13" y="2"/>
                  </a:lnTo>
                  <a:lnTo>
                    <a:pt x="25" y="0"/>
                  </a:lnTo>
                  <a:lnTo>
                    <a:pt x="37" y="4"/>
                  </a:lnTo>
                  <a:lnTo>
                    <a:pt x="46" y="13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45" name="Freeform 553"/>
            <p:cNvSpPr>
              <a:spLocks/>
            </p:cNvSpPr>
            <p:nvPr/>
          </p:nvSpPr>
          <p:spPr bwMode="auto">
            <a:xfrm>
              <a:off x="1271" y="1955"/>
              <a:ext cx="49" cy="49"/>
            </a:xfrm>
            <a:custGeom>
              <a:avLst/>
              <a:gdLst>
                <a:gd name="T0" fmla="*/ 44 w 49"/>
                <a:gd name="T1" fmla="*/ 11 h 49"/>
                <a:gd name="T2" fmla="*/ 49 w 49"/>
                <a:gd name="T3" fmla="*/ 23 h 49"/>
                <a:gd name="T4" fmla="*/ 46 w 49"/>
                <a:gd name="T5" fmla="*/ 35 h 49"/>
                <a:gd name="T6" fmla="*/ 38 w 49"/>
                <a:gd name="T7" fmla="*/ 45 h 49"/>
                <a:gd name="T8" fmla="*/ 38 w 49"/>
                <a:gd name="T9" fmla="*/ 45 h 49"/>
                <a:gd name="T10" fmla="*/ 27 w 49"/>
                <a:gd name="T11" fmla="*/ 49 h 49"/>
                <a:gd name="T12" fmla="*/ 15 w 49"/>
                <a:gd name="T13" fmla="*/ 47 h 49"/>
                <a:gd name="T14" fmla="*/ 5 w 49"/>
                <a:gd name="T15" fmla="*/ 38 h 49"/>
                <a:gd name="T16" fmla="*/ 5 w 49"/>
                <a:gd name="T17" fmla="*/ 38 h 49"/>
                <a:gd name="T18" fmla="*/ 0 w 49"/>
                <a:gd name="T19" fmla="*/ 26 h 49"/>
                <a:gd name="T20" fmla="*/ 3 w 49"/>
                <a:gd name="T21" fmla="*/ 14 h 49"/>
                <a:gd name="T22" fmla="*/ 11 w 49"/>
                <a:gd name="T23" fmla="*/ 5 h 49"/>
                <a:gd name="T24" fmla="*/ 11 w 49"/>
                <a:gd name="T25" fmla="*/ 5 h 49"/>
                <a:gd name="T26" fmla="*/ 23 w 49"/>
                <a:gd name="T27" fmla="*/ 0 h 49"/>
                <a:gd name="T28" fmla="*/ 35 w 49"/>
                <a:gd name="T29" fmla="*/ 2 h 49"/>
                <a:gd name="T30" fmla="*/ 44 w 49"/>
                <a:gd name="T31" fmla="*/ 11 h 49"/>
                <a:gd name="T32" fmla="*/ 44 w 49"/>
                <a:gd name="T33" fmla="*/ 11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9"/>
                <a:gd name="T53" fmla="*/ 49 w 49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9">
                  <a:moveTo>
                    <a:pt x="44" y="11"/>
                  </a:moveTo>
                  <a:lnTo>
                    <a:pt x="49" y="23"/>
                  </a:lnTo>
                  <a:lnTo>
                    <a:pt x="46" y="35"/>
                  </a:lnTo>
                  <a:lnTo>
                    <a:pt x="38" y="45"/>
                  </a:lnTo>
                  <a:lnTo>
                    <a:pt x="27" y="49"/>
                  </a:lnTo>
                  <a:lnTo>
                    <a:pt x="15" y="47"/>
                  </a:lnTo>
                  <a:lnTo>
                    <a:pt x="5" y="38"/>
                  </a:lnTo>
                  <a:lnTo>
                    <a:pt x="0" y="26"/>
                  </a:lnTo>
                  <a:lnTo>
                    <a:pt x="3" y="14"/>
                  </a:lnTo>
                  <a:lnTo>
                    <a:pt x="11" y="5"/>
                  </a:lnTo>
                  <a:lnTo>
                    <a:pt x="23" y="0"/>
                  </a:lnTo>
                  <a:lnTo>
                    <a:pt x="35" y="2"/>
                  </a:lnTo>
                  <a:lnTo>
                    <a:pt x="44" y="11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46" name="Freeform 554"/>
            <p:cNvSpPr>
              <a:spLocks/>
            </p:cNvSpPr>
            <p:nvPr/>
          </p:nvSpPr>
          <p:spPr bwMode="auto">
            <a:xfrm>
              <a:off x="1302" y="1993"/>
              <a:ext cx="47" cy="48"/>
            </a:xfrm>
            <a:custGeom>
              <a:avLst/>
              <a:gdLst>
                <a:gd name="T0" fmla="*/ 42 w 47"/>
                <a:gd name="T1" fmla="*/ 8 h 48"/>
                <a:gd name="T2" fmla="*/ 47 w 47"/>
                <a:gd name="T3" fmla="*/ 19 h 48"/>
                <a:gd name="T4" fmla="*/ 47 w 47"/>
                <a:gd name="T5" fmla="*/ 31 h 48"/>
                <a:gd name="T6" fmla="*/ 40 w 47"/>
                <a:gd name="T7" fmla="*/ 42 h 48"/>
                <a:gd name="T8" fmla="*/ 40 w 47"/>
                <a:gd name="T9" fmla="*/ 42 h 48"/>
                <a:gd name="T10" fmla="*/ 29 w 47"/>
                <a:gd name="T11" fmla="*/ 48 h 48"/>
                <a:gd name="T12" fmla="*/ 16 w 47"/>
                <a:gd name="T13" fmla="*/ 48 h 48"/>
                <a:gd name="T14" fmla="*/ 6 w 47"/>
                <a:gd name="T15" fmla="*/ 40 h 48"/>
                <a:gd name="T16" fmla="*/ 6 w 47"/>
                <a:gd name="T17" fmla="*/ 40 h 48"/>
                <a:gd name="T18" fmla="*/ 0 w 47"/>
                <a:gd name="T19" fmla="*/ 29 h 48"/>
                <a:gd name="T20" fmla="*/ 1 w 47"/>
                <a:gd name="T21" fmla="*/ 17 h 48"/>
                <a:gd name="T22" fmla="*/ 7 w 47"/>
                <a:gd name="T23" fmla="*/ 7 h 48"/>
                <a:gd name="T24" fmla="*/ 7 w 47"/>
                <a:gd name="T25" fmla="*/ 7 h 48"/>
                <a:gd name="T26" fmla="*/ 18 w 47"/>
                <a:gd name="T27" fmla="*/ 0 h 48"/>
                <a:gd name="T28" fmla="*/ 31 w 47"/>
                <a:gd name="T29" fmla="*/ 1 h 48"/>
                <a:gd name="T30" fmla="*/ 42 w 47"/>
                <a:gd name="T31" fmla="*/ 8 h 48"/>
                <a:gd name="T32" fmla="*/ 42 w 47"/>
                <a:gd name="T33" fmla="*/ 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8"/>
                <a:gd name="T53" fmla="*/ 47 w 47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8">
                  <a:moveTo>
                    <a:pt x="42" y="8"/>
                  </a:moveTo>
                  <a:lnTo>
                    <a:pt x="47" y="19"/>
                  </a:lnTo>
                  <a:lnTo>
                    <a:pt x="47" y="31"/>
                  </a:lnTo>
                  <a:lnTo>
                    <a:pt x="40" y="42"/>
                  </a:lnTo>
                  <a:lnTo>
                    <a:pt x="29" y="48"/>
                  </a:lnTo>
                  <a:lnTo>
                    <a:pt x="16" y="48"/>
                  </a:lnTo>
                  <a:lnTo>
                    <a:pt x="6" y="40"/>
                  </a:lnTo>
                  <a:lnTo>
                    <a:pt x="0" y="29"/>
                  </a:lnTo>
                  <a:lnTo>
                    <a:pt x="1" y="17"/>
                  </a:lnTo>
                  <a:lnTo>
                    <a:pt x="7" y="7"/>
                  </a:lnTo>
                  <a:lnTo>
                    <a:pt x="18" y="0"/>
                  </a:lnTo>
                  <a:lnTo>
                    <a:pt x="31" y="1"/>
                  </a:lnTo>
                  <a:lnTo>
                    <a:pt x="42" y="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47" name="Freeform 555"/>
            <p:cNvSpPr>
              <a:spLocks/>
            </p:cNvSpPr>
            <p:nvPr/>
          </p:nvSpPr>
          <p:spPr bwMode="auto">
            <a:xfrm>
              <a:off x="1337" y="2026"/>
              <a:ext cx="48" cy="49"/>
            </a:xfrm>
            <a:custGeom>
              <a:avLst/>
              <a:gdLst>
                <a:gd name="T0" fmla="*/ 39 w 48"/>
                <a:gd name="T1" fmla="*/ 6 h 49"/>
                <a:gd name="T2" fmla="*/ 46 w 48"/>
                <a:gd name="T3" fmla="*/ 16 h 49"/>
                <a:gd name="T4" fmla="*/ 48 w 48"/>
                <a:gd name="T5" fmla="*/ 28 h 49"/>
                <a:gd name="T6" fmla="*/ 42 w 48"/>
                <a:gd name="T7" fmla="*/ 40 h 49"/>
                <a:gd name="T8" fmla="*/ 42 w 48"/>
                <a:gd name="T9" fmla="*/ 40 h 49"/>
                <a:gd name="T10" fmla="*/ 32 w 48"/>
                <a:gd name="T11" fmla="*/ 47 h 49"/>
                <a:gd name="T12" fmla="*/ 20 w 48"/>
                <a:gd name="T13" fmla="*/ 49 h 49"/>
                <a:gd name="T14" fmla="*/ 8 w 48"/>
                <a:gd name="T15" fmla="*/ 43 h 49"/>
                <a:gd name="T16" fmla="*/ 8 w 48"/>
                <a:gd name="T17" fmla="*/ 43 h 49"/>
                <a:gd name="T18" fmla="*/ 1 w 48"/>
                <a:gd name="T19" fmla="*/ 33 h 49"/>
                <a:gd name="T20" fmla="*/ 0 w 48"/>
                <a:gd name="T21" fmla="*/ 21 h 49"/>
                <a:gd name="T22" fmla="*/ 5 w 48"/>
                <a:gd name="T23" fmla="*/ 9 h 49"/>
                <a:gd name="T24" fmla="*/ 5 w 48"/>
                <a:gd name="T25" fmla="*/ 9 h 49"/>
                <a:gd name="T26" fmla="*/ 15 w 48"/>
                <a:gd name="T27" fmla="*/ 2 h 49"/>
                <a:gd name="T28" fmla="*/ 28 w 48"/>
                <a:gd name="T29" fmla="*/ 0 h 49"/>
                <a:gd name="T30" fmla="*/ 39 w 48"/>
                <a:gd name="T31" fmla="*/ 6 h 49"/>
                <a:gd name="T32" fmla="*/ 39 w 48"/>
                <a:gd name="T33" fmla="*/ 6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39" y="6"/>
                  </a:moveTo>
                  <a:lnTo>
                    <a:pt x="46" y="16"/>
                  </a:lnTo>
                  <a:lnTo>
                    <a:pt x="48" y="28"/>
                  </a:lnTo>
                  <a:lnTo>
                    <a:pt x="42" y="40"/>
                  </a:lnTo>
                  <a:lnTo>
                    <a:pt x="32" y="47"/>
                  </a:lnTo>
                  <a:lnTo>
                    <a:pt x="20" y="49"/>
                  </a:lnTo>
                  <a:lnTo>
                    <a:pt x="8" y="43"/>
                  </a:lnTo>
                  <a:lnTo>
                    <a:pt x="1" y="33"/>
                  </a:lnTo>
                  <a:lnTo>
                    <a:pt x="0" y="21"/>
                  </a:lnTo>
                  <a:lnTo>
                    <a:pt x="5" y="9"/>
                  </a:lnTo>
                  <a:lnTo>
                    <a:pt x="15" y="2"/>
                  </a:lnTo>
                  <a:lnTo>
                    <a:pt x="28" y="0"/>
                  </a:lnTo>
                  <a:lnTo>
                    <a:pt x="39" y="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48" name="Freeform 556"/>
            <p:cNvSpPr>
              <a:spLocks/>
            </p:cNvSpPr>
            <p:nvPr/>
          </p:nvSpPr>
          <p:spPr bwMode="auto">
            <a:xfrm>
              <a:off x="1215" y="1546"/>
              <a:ext cx="48" cy="75"/>
            </a:xfrm>
            <a:custGeom>
              <a:avLst/>
              <a:gdLst>
                <a:gd name="T0" fmla="*/ 1 w 48"/>
                <a:gd name="T1" fmla="*/ 64 h 75"/>
                <a:gd name="T2" fmla="*/ 6 w 48"/>
                <a:gd name="T3" fmla="*/ 55 h 75"/>
                <a:gd name="T4" fmla="*/ 12 w 48"/>
                <a:gd name="T5" fmla="*/ 46 h 75"/>
                <a:gd name="T6" fmla="*/ 18 w 48"/>
                <a:gd name="T7" fmla="*/ 37 h 75"/>
                <a:gd name="T8" fmla="*/ 18 w 48"/>
                <a:gd name="T9" fmla="*/ 37 h 75"/>
                <a:gd name="T10" fmla="*/ 24 w 48"/>
                <a:gd name="T11" fmla="*/ 28 h 75"/>
                <a:gd name="T12" fmla="*/ 29 w 48"/>
                <a:gd name="T13" fmla="*/ 19 h 75"/>
                <a:gd name="T14" fmla="*/ 34 w 48"/>
                <a:gd name="T15" fmla="*/ 10 h 75"/>
                <a:gd name="T16" fmla="*/ 34 w 48"/>
                <a:gd name="T17" fmla="*/ 10 h 75"/>
                <a:gd name="T18" fmla="*/ 35 w 48"/>
                <a:gd name="T19" fmla="*/ 7 h 75"/>
                <a:gd name="T20" fmla="*/ 36 w 48"/>
                <a:gd name="T21" fmla="*/ 3 h 75"/>
                <a:gd name="T22" fmla="*/ 41 w 48"/>
                <a:gd name="T23" fmla="*/ 0 h 75"/>
                <a:gd name="T24" fmla="*/ 41 w 48"/>
                <a:gd name="T25" fmla="*/ 0 h 75"/>
                <a:gd name="T26" fmla="*/ 44 w 48"/>
                <a:gd name="T27" fmla="*/ 1 h 75"/>
                <a:gd name="T28" fmla="*/ 47 w 48"/>
                <a:gd name="T29" fmla="*/ 3 h 75"/>
                <a:gd name="T30" fmla="*/ 48 w 48"/>
                <a:gd name="T31" fmla="*/ 7 h 75"/>
                <a:gd name="T32" fmla="*/ 48 w 48"/>
                <a:gd name="T33" fmla="*/ 7 h 75"/>
                <a:gd name="T34" fmla="*/ 48 w 48"/>
                <a:gd name="T35" fmla="*/ 10 h 75"/>
                <a:gd name="T36" fmla="*/ 47 w 48"/>
                <a:gd name="T37" fmla="*/ 13 h 75"/>
                <a:gd name="T38" fmla="*/ 46 w 48"/>
                <a:gd name="T39" fmla="*/ 16 h 75"/>
                <a:gd name="T40" fmla="*/ 46 w 48"/>
                <a:gd name="T41" fmla="*/ 16 h 75"/>
                <a:gd name="T42" fmla="*/ 36 w 48"/>
                <a:gd name="T43" fmla="*/ 35 h 75"/>
                <a:gd name="T44" fmla="*/ 24 w 48"/>
                <a:gd name="T45" fmla="*/ 53 h 75"/>
                <a:gd name="T46" fmla="*/ 13 w 48"/>
                <a:gd name="T47" fmla="*/ 71 h 75"/>
                <a:gd name="T48" fmla="*/ 13 w 48"/>
                <a:gd name="T49" fmla="*/ 71 h 75"/>
                <a:gd name="T50" fmla="*/ 10 w 48"/>
                <a:gd name="T51" fmla="*/ 74 h 75"/>
                <a:gd name="T52" fmla="*/ 7 w 48"/>
                <a:gd name="T53" fmla="*/ 75 h 75"/>
                <a:gd name="T54" fmla="*/ 4 w 48"/>
                <a:gd name="T55" fmla="*/ 74 h 75"/>
                <a:gd name="T56" fmla="*/ 4 w 48"/>
                <a:gd name="T57" fmla="*/ 74 h 75"/>
                <a:gd name="T58" fmla="*/ 1 w 48"/>
                <a:gd name="T59" fmla="*/ 71 h 75"/>
                <a:gd name="T60" fmla="*/ 0 w 48"/>
                <a:gd name="T61" fmla="*/ 68 h 75"/>
                <a:gd name="T62" fmla="*/ 1 w 48"/>
                <a:gd name="T63" fmla="*/ 64 h 75"/>
                <a:gd name="T64" fmla="*/ 1 w 48"/>
                <a:gd name="T65" fmla="*/ 64 h 7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8"/>
                <a:gd name="T100" fmla="*/ 0 h 75"/>
                <a:gd name="T101" fmla="*/ 48 w 48"/>
                <a:gd name="T102" fmla="*/ 75 h 7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8" h="75">
                  <a:moveTo>
                    <a:pt x="1" y="64"/>
                  </a:moveTo>
                  <a:lnTo>
                    <a:pt x="6" y="55"/>
                  </a:lnTo>
                  <a:lnTo>
                    <a:pt x="12" y="46"/>
                  </a:lnTo>
                  <a:lnTo>
                    <a:pt x="18" y="37"/>
                  </a:lnTo>
                  <a:lnTo>
                    <a:pt x="24" y="28"/>
                  </a:lnTo>
                  <a:lnTo>
                    <a:pt x="29" y="19"/>
                  </a:lnTo>
                  <a:lnTo>
                    <a:pt x="34" y="10"/>
                  </a:lnTo>
                  <a:lnTo>
                    <a:pt x="35" y="7"/>
                  </a:lnTo>
                  <a:lnTo>
                    <a:pt x="36" y="3"/>
                  </a:lnTo>
                  <a:lnTo>
                    <a:pt x="41" y="0"/>
                  </a:lnTo>
                  <a:lnTo>
                    <a:pt x="44" y="1"/>
                  </a:lnTo>
                  <a:lnTo>
                    <a:pt x="47" y="3"/>
                  </a:lnTo>
                  <a:lnTo>
                    <a:pt x="48" y="7"/>
                  </a:lnTo>
                  <a:lnTo>
                    <a:pt x="48" y="10"/>
                  </a:lnTo>
                  <a:lnTo>
                    <a:pt x="47" y="13"/>
                  </a:lnTo>
                  <a:lnTo>
                    <a:pt x="46" y="16"/>
                  </a:lnTo>
                  <a:lnTo>
                    <a:pt x="36" y="35"/>
                  </a:lnTo>
                  <a:lnTo>
                    <a:pt x="24" y="53"/>
                  </a:lnTo>
                  <a:lnTo>
                    <a:pt x="13" y="71"/>
                  </a:lnTo>
                  <a:lnTo>
                    <a:pt x="10" y="74"/>
                  </a:lnTo>
                  <a:lnTo>
                    <a:pt x="7" y="75"/>
                  </a:lnTo>
                  <a:lnTo>
                    <a:pt x="4" y="74"/>
                  </a:lnTo>
                  <a:lnTo>
                    <a:pt x="1" y="71"/>
                  </a:lnTo>
                  <a:lnTo>
                    <a:pt x="0" y="68"/>
                  </a:lnTo>
                  <a:lnTo>
                    <a:pt x="1" y="6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49" name="Freeform 557"/>
            <p:cNvSpPr>
              <a:spLocks/>
            </p:cNvSpPr>
            <p:nvPr/>
          </p:nvSpPr>
          <p:spPr bwMode="auto">
            <a:xfrm>
              <a:off x="1234" y="1549"/>
              <a:ext cx="69" cy="60"/>
            </a:xfrm>
            <a:custGeom>
              <a:avLst/>
              <a:gdLst>
                <a:gd name="T0" fmla="*/ 2 w 69"/>
                <a:gd name="T1" fmla="*/ 49 h 60"/>
                <a:gd name="T2" fmla="*/ 16 w 69"/>
                <a:gd name="T3" fmla="*/ 35 h 60"/>
                <a:gd name="T4" fmla="*/ 31 w 69"/>
                <a:gd name="T5" fmla="*/ 22 h 60"/>
                <a:gd name="T6" fmla="*/ 48 w 69"/>
                <a:gd name="T7" fmla="*/ 11 h 60"/>
                <a:gd name="T8" fmla="*/ 48 w 69"/>
                <a:gd name="T9" fmla="*/ 11 h 60"/>
                <a:gd name="T10" fmla="*/ 52 w 69"/>
                <a:gd name="T11" fmla="*/ 9 h 60"/>
                <a:gd name="T12" fmla="*/ 55 w 69"/>
                <a:gd name="T13" fmla="*/ 5 h 60"/>
                <a:gd name="T14" fmla="*/ 58 w 69"/>
                <a:gd name="T15" fmla="*/ 2 h 60"/>
                <a:gd name="T16" fmla="*/ 58 w 69"/>
                <a:gd name="T17" fmla="*/ 2 h 60"/>
                <a:gd name="T18" fmla="*/ 61 w 69"/>
                <a:gd name="T19" fmla="*/ 0 h 60"/>
                <a:gd name="T20" fmla="*/ 64 w 69"/>
                <a:gd name="T21" fmla="*/ 0 h 60"/>
                <a:gd name="T22" fmla="*/ 67 w 69"/>
                <a:gd name="T23" fmla="*/ 1 h 60"/>
                <a:gd name="T24" fmla="*/ 67 w 69"/>
                <a:gd name="T25" fmla="*/ 1 h 60"/>
                <a:gd name="T26" fmla="*/ 69 w 69"/>
                <a:gd name="T27" fmla="*/ 4 h 60"/>
                <a:gd name="T28" fmla="*/ 69 w 69"/>
                <a:gd name="T29" fmla="*/ 8 h 60"/>
                <a:gd name="T30" fmla="*/ 68 w 69"/>
                <a:gd name="T31" fmla="*/ 11 h 60"/>
                <a:gd name="T32" fmla="*/ 68 w 69"/>
                <a:gd name="T33" fmla="*/ 11 h 60"/>
                <a:gd name="T34" fmla="*/ 60 w 69"/>
                <a:gd name="T35" fmla="*/ 19 h 60"/>
                <a:gd name="T36" fmla="*/ 52 w 69"/>
                <a:gd name="T37" fmla="*/ 24 h 60"/>
                <a:gd name="T38" fmla="*/ 42 w 69"/>
                <a:gd name="T39" fmla="*/ 30 h 60"/>
                <a:gd name="T40" fmla="*/ 42 w 69"/>
                <a:gd name="T41" fmla="*/ 30 h 60"/>
                <a:gd name="T42" fmla="*/ 32 w 69"/>
                <a:gd name="T43" fmla="*/ 39 h 60"/>
                <a:gd name="T44" fmla="*/ 22 w 69"/>
                <a:gd name="T45" fmla="*/ 48 h 60"/>
                <a:gd name="T46" fmla="*/ 12 w 69"/>
                <a:gd name="T47" fmla="*/ 58 h 60"/>
                <a:gd name="T48" fmla="*/ 12 w 69"/>
                <a:gd name="T49" fmla="*/ 58 h 60"/>
                <a:gd name="T50" fmla="*/ 9 w 69"/>
                <a:gd name="T51" fmla="*/ 60 h 60"/>
                <a:gd name="T52" fmla="*/ 6 w 69"/>
                <a:gd name="T53" fmla="*/ 60 h 60"/>
                <a:gd name="T54" fmla="*/ 2 w 69"/>
                <a:gd name="T55" fmla="*/ 59 h 60"/>
                <a:gd name="T56" fmla="*/ 2 w 69"/>
                <a:gd name="T57" fmla="*/ 59 h 60"/>
                <a:gd name="T58" fmla="*/ 0 w 69"/>
                <a:gd name="T59" fmla="*/ 56 h 60"/>
                <a:gd name="T60" fmla="*/ 0 w 69"/>
                <a:gd name="T61" fmla="*/ 52 h 60"/>
                <a:gd name="T62" fmla="*/ 2 w 69"/>
                <a:gd name="T63" fmla="*/ 49 h 60"/>
                <a:gd name="T64" fmla="*/ 2 w 69"/>
                <a:gd name="T65" fmla="*/ 49 h 6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9"/>
                <a:gd name="T100" fmla="*/ 0 h 60"/>
                <a:gd name="T101" fmla="*/ 69 w 69"/>
                <a:gd name="T102" fmla="*/ 60 h 6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9" h="60">
                  <a:moveTo>
                    <a:pt x="2" y="49"/>
                  </a:moveTo>
                  <a:lnTo>
                    <a:pt x="16" y="35"/>
                  </a:lnTo>
                  <a:lnTo>
                    <a:pt x="31" y="22"/>
                  </a:lnTo>
                  <a:lnTo>
                    <a:pt x="48" y="11"/>
                  </a:lnTo>
                  <a:lnTo>
                    <a:pt x="52" y="9"/>
                  </a:lnTo>
                  <a:lnTo>
                    <a:pt x="55" y="5"/>
                  </a:lnTo>
                  <a:lnTo>
                    <a:pt x="58" y="2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1"/>
                  </a:lnTo>
                  <a:lnTo>
                    <a:pt x="69" y="4"/>
                  </a:lnTo>
                  <a:lnTo>
                    <a:pt x="69" y="8"/>
                  </a:lnTo>
                  <a:lnTo>
                    <a:pt x="68" y="11"/>
                  </a:lnTo>
                  <a:lnTo>
                    <a:pt x="60" y="19"/>
                  </a:lnTo>
                  <a:lnTo>
                    <a:pt x="52" y="24"/>
                  </a:lnTo>
                  <a:lnTo>
                    <a:pt x="42" y="30"/>
                  </a:lnTo>
                  <a:lnTo>
                    <a:pt x="32" y="39"/>
                  </a:lnTo>
                  <a:lnTo>
                    <a:pt x="22" y="48"/>
                  </a:lnTo>
                  <a:lnTo>
                    <a:pt x="12" y="58"/>
                  </a:lnTo>
                  <a:lnTo>
                    <a:pt x="9" y="60"/>
                  </a:lnTo>
                  <a:lnTo>
                    <a:pt x="6" y="60"/>
                  </a:lnTo>
                  <a:lnTo>
                    <a:pt x="2" y="59"/>
                  </a:lnTo>
                  <a:lnTo>
                    <a:pt x="0" y="56"/>
                  </a:lnTo>
                  <a:lnTo>
                    <a:pt x="0" y="52"/>
                  </a:lnTo>
                  <a:lnTo>
                    <a:pt x="2" y="4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50" name="Freeform 558"/>
            <p:cNvSpPr>
              <a:spLocks/>
            </p:cNvSpPr>
            <p:nvPr/>
          </p:nvSpPr>
          <p:spPr bwMode="auto">
            <a:xfrm>
              <a:off x="1203" y="1592"/>
              <a:ext cx="48" cy="48"/>
            </a:xfrm>
            <a:custGeom>
              <a:avLst/>
              <a:gdLst>
                <a:gd name="T0" fmla="*/ 39 w 48"/>
                <a:gd name="T1" fmla="*/ 6 h 48"/>
                <a:gd name="T2" fmla="*/ 47 w 48"/>
                <a:gd name="T3" fmla="*/ 16 h 48"/>
                <a:gd name="T4" fmla="*/ 48 w 48"/>
                <a:gd name="T5" fmla="*/ 28 h 48"/>
                <a:gd name="T6" fmla="*/ 42 w 48"/>
                <a:gd name="T7" fmla="*/ 40 h 48"/>
                <a:gd name="T8" fmla="*/ 42 w 48"/>
                <a:gd name="T9" fmla="*/ 40 h 48"/>
                <a:gd name="T10" fmla="*/ 32 w 48"/>
                <a:gd name="T11" fmla="*/ 47 h 48"/>
                <a:gd name="T12" fmla="*/ 20 w 48"/>
                <a:gd name="T13" fmla="*/ 48 h 48"/>
                <a:gd name="T14" fmla="*/ 9 w 48"/>
                <a:gd name="T15" fmla="*/ 43 h 48"/>
                <a:gd name="T16" fmla="*/ 9 w 48"/>
                <a:gd name="T17" fmla="*/ 43 h 48"/>
                <a:gd name="T18" fmla="*/ 1 w 48"/>
                <a:gd name="T19" fmla="*/ 33 h 48"/>
                <a:gd name="T20" fmla="*/ 0 w 48"/>
                <a:gd name="T21" fmla="*/ 20 h 48"/>
                <a:gd name="T22" fmla="*/ 5 w 48"/>
                <a:gd name="T23" fmla="*/ 9 h 48"/>
                <a:gd name="T24" fmla="*/ 5 w 48"/>
                <a:gd name="T25" fmla="*/ 9 h 48"/>
                <a:gd name="T26" fmla="*/ 16 w 48"/>
                <a:gd name="T27" fmla="*/ 2 h 48"/>
                <a:gd name="T28" fmla="*/ 28 w 48"/>
                <a:gd name="T29" fmla="*/ 0 h 48"/>
                <a:gd name="T30" fmla="*/ 39 w 48"/>
                <a:gd name="T31" fmla="*/ 6 h 48"/>
                <a:gd name="T32" fmla="*/ 39 w 48"/>
                <a:gd name="T33" fmla="*/ 6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39" y="6"/>
                  </a:moveTo>
                  <a:lnTo>
                    <a:pt x="47" y="16"/>
                  </a:lnTo>
                  <a:lnTo>
                    <a:pt x="48" y="28"/>
                  </a:lnTo>
                  <a:lnTo>
                    <a:pt x="42" y="40"/>
                  </a:lnTo>
                  <a:lnTo>
                    <a:pt x="32" y="47"/>
                  </a:lnTo>
                  <a:lnTo>
                    <a:pt x="20" y="48"/>
                  </a:lnTo>
                  <a:lnTo>
                    <a:pt x="9" y="43"/>
                  </a:lnTo>
                  <a:lnTo>
                    <a:pt x="1" y="33"/>
                  </a:lnTo>
                  <a:lnTo>
                    <a:pt x="0" y="20"/>
                  </a:lnTo>
                  <a:lnTo>
                    <a:pt x="5" y="9"/>
                  </a:lnTo>
                  <a:lnTo>
                    <a:pt x="16" y="2"/>
                  </a:lnTo>
                  <a:lnTo>
                    <a:pt x="28" y="0"/>
                  </a:lnTo>
                  <a:lnTo>
                    <a:pt x="39" y="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51" name="Freeform 559"/>
            <p:cNvSpPr>
              <a:spLocks/>
            </p:cNvSpPr>
            <p:nvPr/>
          </p:nvSpPr>
          <p:spPr bwMode="auto">
            <a:xfrm>
              <a:off x="1280" y="1427"/>
              <a:ext cx="47" cy="108"/>
            </a:xfrm>
            <a:custGeom>
              <a:avLst/>
              <a:gdLst>
                <a:gd name="T0" fmla="*/ 6 w 47"/>
                <a:gd name="T1" fmla="*/ 72 h 108"/>
                <a:gd name="T2" fmla="*/ 7 w 47"/>
                <a:gd name="T3" fmla="*/ 60 h 108"/>
                <a:gd name="T4" fmla="*/ 6 w 47"/>
                <a:gd name="T5" fmla="*/ 45 h 108"/>
                <a:gd name="T6" fmla="*/ 14 w 47"/>
                <a:gd name="T7" fmla="*/ 5 h 108"/>
                <a:gd name="T8" fmla="*/ 15 w 47"/>
                <a:gd name="T9" fmla="*/ 3 h 108"/>
                <a:gd name="T10" fmla="*/ 20 w 47"/>
                <a:gd name="T11" fmla="*/ 0 h 108"/>
                <a:gd name="T12" fmla="*/ 23 w 47"/>
                <a:gd name="T13" fmla="*/ 0 h 108"/>
                <a:gd name="T14" fmla="*/ 27 w 47"/>
                <a:gd name="T15" fmla="*/ 4 h 108"/>
                <a:gd name="T16" fmla="*/ 34 w 47"/>
                <a:gd name="T17" fmla="*/ 22 h 108"/>
                <a:gd name="T18" fmla="*/ 42 w 47"/>
                <a:gd name="T19" fmla="*/ 64 h 108"/>
                <a:gd name="T20" fmla="*/ 41 w 47"/>
                <a:gd name="T21" fmla="*/ 74 h 108"/>
                <a:gd name="T22" fmla="*/ 45 w 47"/>
                <a:gd name="T23" fmla="*/ 91 h 108"/>
                <a:gd name="T24" fmla="*/ 46 w 47"/>
                <a:gd name="T25" fmla="*/ 94 h 108"/>
                <a:gd name="T26" fmla="*/ 47 w 47"/>
                <a:gd name="T27" fmla="*/ 101 h 108"/>
                <a:gd name="T28" fmla="*/ 46 w 47"/>
                <a:gd name="T29" fmla="*/ 104 h 108"/>
                <a:gd name="T30" fmla="*/ 40 w 47"/>
                <a:gd name="T31" fmla="*/ 108 h 108"/>
                <a:gd name="T32" fmla="*/ 36 w 47"/>
                <a:gd name="T33" fmla="*/ 107 h 108"/>
                <a:gd name="T34" fmla="*/ 32 w 47"/>
                <a:gd name="T35" fmla="*/ 101 h 108"/>
                <a:gd name="T36" fmla="*/ 32 w 47"/>
                <a:gd name="T37" fmla="*/ 99 h 108"/>
                <a:gd name="T38" fmla="*/ 31 w 47"/>
                <a:gd name="T39" fmla="*/ 94 h 108"/>
                <a:gd name="T40" fmla="*/ 29 w 47"/>
                <a:gd name="T41" fmla="*/ 85 h 108"/>
                <a:gd name="T42" fmla="*/ 28 w 47"/>
                <a:gd name="T43" fmla="*/ 62 h 108"/>
                <a:gd name="T44" fmla="*/ 28 w 47"/>
                <a:gd name="T45" fmla="*/ 53 h 108"/>
                <a:gd name="T46" fmla="*/ 22 w 47"/>
                <a:gd name="T47" fmla="*/ 29 h 108"/>
                <a:gd name="T48" fmla="*/ 21 w 47"/>
                <a:gd name="T49" fmla="*/ 40 h 108"/>
                <a:gd name="T50" fmla="*/ 21 w 47"/>
                <a:gd name="T51" fmla="*/ 58 h 108"/>
                <a:gd name="T52" fmla="*/ 21 w 47"/>
                <a:gd name="T53" fmla="*/ 66 h 108"/>
                <a:gd name="T54" fmla="*/ 17 w 47"/>
                <a:gd name="T55" fmla="*/ 83 h 108"/>
                <a:gd name="T56" fmla="*/ 15 w 47"/>
                <a:gd name="T57" fmla="*/ 89 h 108"/>
                <a:gd name="T58" fmla="*/ 14 w 47"/>
                <a:gd name="T59" fmla="*/ 100 h 108"/>
                <a:gd name="T60" fmla="*/ 13 w 47"/>
                <a:gd name="T61" fmla="*/ 104 h 108"/>
                <a:gd name="T62" fmla="*/ 7 w 47"/>
                <a:gd name="T63" fmla="*/ 107 h 108"/>
                <a:gd name="T64" fmla="*/ 3 w 47"/>
                <a:gd name="T65" fmla="*/ 106 h 108"/>
                <a:gd name="T66" fmla="*/ 0 w 47"/>
                <a:gd name="T67" fmla="*/ 101 h 108"/>
                <a:gd name="T68" fmla="*/ 0 w 47"/>
                <a:gd name="T69" fmla="*/ 93 h 108"/>
                <a:gd name="T70" fmla="*/ 4 w 47"/>
                <a:gd name="T71" fmla="*/ 79 h 10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7"/>
                <a:gd name="T109" fmla="*/ 0 h 108"/>
                <a:gd name="T110" fmla="*/ 47 w 47"/>
                <a:gd name="T111" fmla="*/ 108 h 10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7" h="108">
                  <a:moveTo>
                    <a:pt x="4" y="79"/>
                  </a:moveTo>
                  <a:lnTo>
                    <a:pt x="6" y="72"/>
                  </a:lnTo>
                  <a:lnTo>
                    <a:pt x="7" y="66"/>
                  </a:lnTo>
                  <a:lnTo>
                    <a:pt x="7" y="60"/>
                  </a:lnTo>
                  <a:lnTo>
                    <a:pt x="6" y="45"/>
                  </a:lnTo>
                  <a:lnTo>
                    <a:pt x="9" y="27"/>
                  </a:lnTo>
                  <a:lnTo>
                    <a:pt x="14" y="5"/>
                  </a:lnTo>
                  <a:lnTo>
                    <a:pt x="15" y="3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2"/>
                  </a:lnTo>
                  <a:lnTo>
                    <a:pt x="27" y="4"/>
                  </a:lnTo>
                  <a:lnTo>
                    <a:pt x="34" y="22"/>
                  </a:lnTo>
                  <a:lnTo>
                    <a:pt x="41" y="43"/>
                  </a:lnTo>
                  <a:lnTo>
                    <a:pt x="42" y="64"/>
                  </a:lnTo>
                  <a:lnTo>
                    <a:pt x="41" y="74"/>
                  </a:lnTo>
                  <a:lnTo>
                    <a:pt x="43" y="83"/>
                  </a:lnTo>
                  <a:lnTo>
                    <a:pt x="45" y="91"/>
                  </a:lnTo>
                  <a:lnTo>
                    <a:pt x="46" y="94"/>
                  </a:lnTo>
                  <a:lnTo>
                    <a:pt x="46" y="98"/>
                  </a:lnTo>
                  <a:lnTo>
                    <a:pt x="47" y="101"/>
                  </a:lnTo>
                  <a:lnTo>
                    <a:pt x="46" y="104"/>
                  </a:lnTo>
                  <a:lnTo>
                    <a:pt x="43" y="107"/>
                  </a:lnTo>
                  <a:lnTo>
                    <a:pt x="40" y="108"/>
                  </a:lnTo>
                  <a:lnTo>
                    <a:pt x="36" y="107"/>
                  </a:lnTo>
                  <a:lnTo>
                    <a:pt x="34" y="105"/>
                  </a:lnTo>
                  <a:lnTo>
                    <a:pt x="32" y="101"/>
                  </a:lnTo>
                  <a:lnTo>
                    <a:pt x="32" y="99"/>
                  </a:lnTo>
                  <a:lnTo>
                    <a:pt x="32" y="97"/>
                  </a:lnTo>
                  <a:lnTo>
                    <a:pt x="31" y="94"/>
                  </a:lnTo>
                  <a:lnTo>
                    <a:pt x="29" y="85"/>
                  </a:lnTo>
                  <a:lnTo>
                    <a:pt x="28" y="74"/>
                  </a:lnTo>
                  <a:lnTo>
                    <a:pt x="28" y="62"/>
                  </a:lnTo>
                  <a:lnTo>
                    <a:pt x="28" y="53"/>
                  </a:lnTo>
                  <a:lnTo>
                    <a:pt x="26" y="42"/>
                  </a:lnTo>
                  <a:lnTo>
                    <a:pt x="22" y="29"/>
                  </a:lnTo>
                  <a:lnTo>
                    <a:pt x="21" y="40"/>
                  </a:lnTo>
                  <a:lnTo>
                    <a:pt x="20" y="49"/>
                  </a:lnTo>
                  <a:lnTo>
                    <a:pt x="21" y="58"/>
                  </a:lnTo>
                  <a:lnTo>
                    <a:pt x="21" y="66"/>
                  </a:lnTo>
                  <a:lnTo>
                    <a:pt x="19" y="75"/>
                  </a:lnTo>
                  <a:lnTo>
                    <a:pt x="17" y="83"/>
                  </a:lnTo>
                  <a:lnTo>
                    <a:pt x="15" y="89"/>
                  </a:lnTo>
                  <a:lnTo>
                    <a:pt x="14" y="95"/>
                  </a:lnTo>
                  <a:lnTo>
                    <a:pt x="14" y="100"/>
                  </a:lnTo>
                  <a:lnTo>
                    <a:pt x="13" y="104"/>
                  </a:lnTo>
                  <a:lnTo>
                    <a:pt x="11" y="106"/>
                  </a:lnTo>
                  <a:lnTo>
                    <a:pt x="7" y="107"/>
                  </a:lnTo>
                  <a:lnTo>
                    <a:pt x="3" y="106"/>
                  </a:lnTo>
                  <a:lnTo>
                    <a:pt x="1" y="104"/>
                  </a:lnTo>
                  <a:lnTo>
                    <a:pt x="0" y="101"/>
                  </a:lnTo>
                  <a:lnTo>
                    <a:pt x="0" y="93"/>
                  </a:lnTo>
                  <a:lnTo>
                    <a:pt x="2" y="86"/>
                  </a:lnTo>
                  <a:lnTo>
                    <a:pt x="4" y="7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52" name="Freeform 560"/>
            <p:cNvSpPr>
              <a:spLocks/>
            </p:cNvSpPr>
            <p:nvPr/>
          </p:nvSpPr>
          <p:spPr bwMode="auto">
            <a:xfrm>
              <a:off x="1280" y="1414"/>
              <a:ext cx="49" cy="49"/>
            </a:xfrm>
            <a:custGeom>
              <a:avLst/>
              <a:gdLst>
                <a:gd name="T0" fmla="*/ 24 w 49"/>
                <a:gd name="T1" fmla="*/ 49 h 49"/>
                <a:gd name="T2" fmla="*/ 12 w 49"/>
                <a:gd name="T3" fmla="*/ 45 h 49"/>
                <a:gd name="T4" fmla="*/ 3 w 49"/>
                <a:gd name="T5" fmla="*/ 37 h 49"/>
                <a:gd name="T6" fmla="*/ 0 w 49"/>
                <a:gd name="T7" fmla="*/ 25 h 49"/>
                <a:gd name="T8" fmla="*/ 0 w 49"/>
                <a:gd name="T9" fmla="*/ 25 h 49"/>
                <a:gd name="T10" fmla="*/ 3 w 49"/>
                <a:gd name="T11" fmla="*/ 12 h 49"/>
                <a:gd name="T12" fmla="*/ 12 w 49"/>
                <a:gd name="T13" fmla="*/ 4 h 49"/>
                <a:gd name="T14" fmla="*/ 24 w 49"/>
                <a:gd name="T15" fmla="*/ 0 h 49"/>
                <a:gd name="T16" fmla="*/ 24 w 49"/>
                <a:gd name="T17" fmla="*/ 0 h 49"/>
                <a:gd name="T18" fmla="*/ 36 w 49"/>
                <a:gd name="T19" fmla="*/ 4 h 49"/>
                <a:gd name="T20" fmla="*/ 45 w 49"/>
                <a:gd name="T21" fmla="*/ 12 h 49"/>
                <a:gd name="T22" fmla="*/ 49 w 49"/>
                <a:gd name="T23" fmla="*/ 25 h 49"/>
                <a:gd name="T24" fmla="*/ 49 w 49"/>
                <a:gd name="T25" fmla="*/ 25 h 49"/>
                <a:gd name="T26" fmla="*/ 45 w 49"/>
                <a:gd name="T27" fmla="*/ 37 h 49"/>
                <a:gd name="T28" fmla="*/ 36 w 49"/>
                <a:gd name="T29" fmla="*/ 45 h 49"/>
                <a:gd name="T30" fmla="*/ 24 w 49"/>
                <a:gd name="T31" fmla="*/ 49 h 49"/>
                <a:gd name="T32" fmla="*/ 24 w 49"/>
                <a:gd name="T33" fmla="*/ 49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9"/>
                <a:gd name="T53" fmla="*/ 49 w 49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9">
                  <a:moveTo>
                    <a:pt x="24" y="49"/>
                  </a:moveTo>
                  <a:lnTo>
                    <a:pt x="12" y="45"/>
                  </a:lnTo>
                  <a:lnTo>
                    <a:pt x="3" y="37"/>
                  </a:lnTo>
                  <a:lnTo>
                    <a:pt x="0" y="25"/>
                  </a:lnTo>
                  <a:lnTo>
                    <a:pt x="3" y="12"/>
                  </a:lnTo>
                  <a:lnTo>
                    <a:pt x="12" y="4"/>
                  </a:lnTo>
                  <a:lnTo>
                    <a:pt x="24" y="0"/>
                  </a:lnTo>
                  <a:lnTo>
                    <a:pt x="36" y="4"/>
                  </a:lnTo>
                  <a:lnTo>
                    <a:pt x="45" y="12"/>
                  </a:lnTo>
                  <a:lnTo>
                    <a:pt x="49" y="25"/>
                  </a:lnTo>
                  <a:lnTo>
                    <a:pt x="45" y="37"/>
                  </a:lnTo>
                  <a:lnTo>
                    <a:pt x="36" y="45"/>
                  </a:lnTo>
                  <a:lnTo>
                    <a:pt x="24" y="49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53" name="Freeform 561"/>
            <p:cNvSpPr>
              <a:spLocks/>
            </p:cNvSpPr>
            <p:nvPr/>
          </p:nvSpPr>
          <p:spPr bwMode="auto">
            <a:xfrm>
              <a:off x="1253" y="1443"/>
              <a:ext cx="21" cy="91"/>
            </a:xfrm>
            <a:custGeom>
              <a:avLst/>
              <a:gdLst>
                <a:gd name="T0" fmla="*/ 7 w 21"/>
                <a:gd name="T1" fmla="*/ 85 h 91"/>
                <a:gd name="T2" fmla="*/ 7 w 21"/>
                <a:gd name="T3" fmla="*/ 72 h 91"/>
                <a:gd name="T4" fmla="*/ 5 w 21"/>
                <a:gd name="T5" fmla="*/ 60 h 91"/>
                <a:gd name="T6" fmla="*/ 2 w 21"/>
                <a:gd name="T7" fmla="*/ 47 h 91"/>
                <a:gd name="T8" fmla="*/ 2 w 21"/>
                <a:gd name="T9" fmla="*/ 47 h 91"/>
                <a:gd name="T10" fmla="*/ 0 w 21"/>
                <a:gd name="T11" fmla="*/ 34 h 91"/>
                <a:gd name="T12" fmla="*/ 0 w 21"/>
                <a:gd name="T13" fmla="*/ 20 h 91"/>
                <a:gd name="T14" fmla="*/ 1 w 21"/>
                <a:gd name="T15" fmla="*/ 7 h 91"/>
                <a:gd name="T16" fmla="*/ 1 w 21"/>
                <a:gd name="T17" fmla="*/ 7 h 91"/>
                <a:gd name="T18" fmla="*/ 2 w 21"/>
                <a:gd name="T19" fmla="*/ 3 h 91"/>
                <a:gd name="T20" fmla="*/ 4 w 21"/>
                <a:gd name="T21" fmla="*/ 1 h 91"/>
                <a:gd name="T22" fmla="*/ 8 w 21"/>
                <a:gd name="T23" fmla="*/ 0 h 91"/>
                <a:gd name="T24" fmla="*/ 8 w 21"/>
                <a:gd name="T25" fmla="*/ 0 h 91"/>
                <a:gd name="T26" fmla="*/ 11 w 21"/>
                <a:gd name="T27" fmla="*/ 1 h 91"/>
                <a:gd name="T28" fmla="*/ 13 w 21"/>
                <a:gd name="T29" fmla="*/ 4 h 91"/>
                <a:gd name="T30" fmla="*/ 14 w 21"/>
                <a:gd name="T31" fmla="*/ 7 h 91"/>
                <a:gd name="T32" fmla="*/ 14 w 21"/>
                <a:gd name="T33" fmla="*/ 7 h 91"/>
                <a:gd name="T34" fmla="*/ 14 w 21"/>
                <a:gd name="T35" fmla="*/ 27 h 91"/>
                <a:gd name="T36" fmla="*/ 16 w 21"/>
                <a:gd name="T37" fmla="*/ 46 h 91"/>
                <a:gd name="T38" fmla="*/ 20 w 21"/>
                <a:gd name="T39" fmla="*/ 65 h 91"/>
                <a:gd name="T40" fmla="*/ 20 w 21"/>
                <a:gd name="T41" fmla="*/ 65 h 91"/>
                <a:gd name="T42" fmla="*/ 21 w 21"/>
                <a:gd name="T43" fmla="*/ 71 h 91"/>
                <a:gd name="T44" fmla="*/ 21 w 21"/>
                <a:gd name="T45" fmla="*/ 77 h 91"/>
                <a:gd name="T46" fmla="*/ 21 w 21"/>
                <a:gd name="T47" fmla="*/ 83 h 91"/>
                <a:gd name="T48" fmla="*/ 21 w 21"/>
                <a:gd name="T49" fmla="*/ 83 h 91"/>
                <a:gd name="T50" fmla="*/ 20 w 21"/>
                <a:gd name="T51" fmla="*/ 87 h 91"/>
                <a:gd name="T52" fmla="*/ 18 w 21"/>
                <a:gd name="T53" fmla="*/ 90 h 91"/>
                <a:gd name="T54" fmla="*/ 14 w 21"/>
                <a:gd name="T55" fmla="*/ 91 h 91"/>
                <a:gd name="T56" fmla="*/ 14 w 21"/>
                <a:gd name="T57" fmla="*/ 91 h 91"/>
                <a:gd name="T58" fmla="*/ 11 w 21"/>
                <a:gd name="T59" fmla="*/ 90 h 91"/>
                <a:gd name="T60" fmla="*/ 8 w 21"/>
                <a:gd name="T61" fmla="*/ 88 h 91"/>
                <a:gd name="T62" fmla="*/ 7 w 21"/>
                <a:gd name="T63" fmla="*/ 85 h 91"/>
                <a:gd name="T64" fmla="*/ 7 w 21"/>
                <a:gd name="T65" fmla="*/ 85 h 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1"/>
                <a:gd name="T100" fmla="*/ 0 h 91"/>
                <a:gd name="T101" fmla="*/ 21 w 21"/>
                <a:gd name="T102" fmla="*/ 91 h 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1" h="91">
                  <a:moveTo>
                    <a:pt x="7" y="85"/>
                  </a:moveTo>
                  <a:lnTo>
                    <a:pt x="7" y="72"/>
                  </a:lnTo>
                  <a:lnTo>
                    <a:pt x="5" y="60"/>
                  </a:lnTo>
                  <a:lnTo>
                    <a:pt x="2" y="47"/>
                  </a:lnTo>
                  <a:lnTo>
                    <a:pt x="0" y="34"/>
                  </a:lnTo>
                  <a:lnTo>
                    <a:pt x="0" y="20"/>
                  </a:lnTo>
                  <a:lnTo>
                    <a:pt x="1" y="7"/>
                  </a:lnTo>
                  <a:lnTo>
                    <a:pt x="2" y="3"/>
                  </a:lnTo>
                  <a:lnTo>
                    <a:pt x="4" y="1"/>
                  </a:lnTo>
                  <a:lnTo>
                    <a:pt x="8" y="0"/>
                  </a:lnTo>
                  <a:lnTo>
                    <a:pt x="11" y="1"/>
                  </a:lnTo>
                  <a:lnTo>
                    <a:pt x="13" y="4"/>
                  </a:lnTo>
                  <a:lnTo>
                    <a:pt x="14" y="7"/>
                  </a:lnTo>
                  <a:lnTo>
                    <a:pt x="14" y="27"/>
                  </a:lnTo>
                  <a:lnTo>
                    <a:pt x="16" y="46"/>
                  </a:lnTo>
                  <a:lnTo>
                    <a:pt x="20" y="65"/>
                  </a:lnTo>
                  <a:lnTo>
                    <a:pt x="21" y="71"/>
                  </a:lnTo>
                  <a:lnTo>
                    <a:pt x="21" y="77"/>
                  </a:lnTo>
                  <a:lnTo>
                    <a:pt x="21" y="83"/>
                  </a:lnTo>
                  <a:lnTo>
                    <a:pt x="20" y="87"/>
                  </a:lnTo>
                  <a:lnTo>
                    <a:pt x="18" y="90"/>
                  </a:lnTo>
                  <a:lnTo>
                    <a:pt x="14" y="91"/>
                  </a:lnTo>
                  <a:lnTo>
                    <a:pt x="11" y="90"/>
                  </a:lnTo>
                  <a:lnTo>
                    <a:pt x="8" y="88"/>
                  </a:lnTo>
                  <a:lnTo>
                    <a:pt x="7" y="8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54" name="Freeform 562"/>
            <p:cNvSpPr>
              <a:spLocks/>
            </p:cNvSpPr>
            <p:nvPr/>
          </p:nvSpPr>
          <p:spPr bwMode="auto">
            <a:xfrm>
              <a:off x="1233" y="1442"/>
              <a:ext cx="22" cy="92"/>
            </a:xfrm>
            <a:custGeom>
              <a:avLst/>
              <a:gdLst>
                <a:gd name="T0" fmla="*/ 21 w 22"/>
                <a:gd name="T1" fmla="*/ 5 h 92"/>
                <a:gd name="T2" fmla="*/ 22 w 22"/>
                <a:gd name="T3" fmla="*/ 15 h 92"/>
                <a:gd name="T4" fmla="*/ 22 w 22"/>
                <a:gd name="T5" fmla="*/ 25 h 92"/>
                <a:gd name="T6" fmla="*/ 17 w 22"/>
                <a:gd name="T7" fmla="*/ 34 h 92"/>
                <a:gd name="T8" fmla="*/ 17 w 22"/>
                <a:gd name="T9" fmla="*/ 34 h 92"/>
                <a:gd name="T10" fmla="*/ 13 w 22"/>
                <a:gd name="T11" fmla="*/ 50 h 92"/>
                <a:gd name="T12" fmla="*/ 14 w 22"/>
                <a:gd name="T13" fmla="*/ 67 h 92"/>
                <a:gd name="T14" fmla="*/ 16 w 22"/>
                <a:gd name="T15" fmla="*/ 84 h 92"/>
                <a:gd name="T16" fmla="*/ 16 w 22"/>
                <a:gd name="T17" fmla="*/ 84 h 92"/>
                <a:gd name="T18" fmla="*/ 16 w 22"/>
                <a:gd name="T19" fmla="*/ 87 h 92"/>
                <a:gd name="T20" fmla="*/ 14 w 22"/>
                <a:gd name="T21" fmla="*/ 90 h 92"/>
                <a:gd name="T22" fmla="*/ 10 w 22"/>
                <a:gd name="T23" fmla="*/ 92 h 92"/>
                <a:gd name="T24" fmla="*/ 10 w 22"/>
                <a:gd name="T25" fmla="*/ 92 h 92"/>
                <a:gd name="T26" fmla="*/ 7 w 22"/>
                <a:gd name="T27" fmla="*/ 92 h 92"/>
                <a:gd name="T28" fmla="*/ 4 w 22"/>
                <a:gd name="T29" fmla="*/ 90 h 92"/>
                <a:gd name="T30" fmla="*/ 2 w 22"/>
                <a:gd name="T31" fmla="*/ 87 h 92"/>
                <a:gd name="T32" fmla="*/ 2 w 22"/>
                <a:gd name="T33" fmla="*/ 87 h 92"/>
                <a:gd name="T34" fmla="*/ 0 w 22"/>
                <a:gd name="T35" fmla="*/ 76 h 92"/>
                <a:gd name="T36" fmla="*/ 0 w 22"/>
                <a:gd name="T37" fmla="*/ 65 h 92"/>
                <a:gd name="T38" fmla="*/ 0 w 22"/>
                <a:gd name="T39" fmla="*/ 53 h 92"/>
                <a:gd name="T40" fmla="*/ 0 w 22"/>
                <a:gd name="T41" fmla="*/ 53 h 92"/>
                <a:gd name="T42" fmla="*/ 0 w 22"/>
                <a:gd name="T43" fmla="*/ 42 h 92"/>
                <a:gd name="T44" fmla="*/ 3 w 22"/>
                <a:gd name="T45" fmla="*/ 31 h 92"/>
                <a:gd name="T46" fmla="*/ 9 w 22"/>
                <a:gd name="T47" fmla="*/ 21 h 92"/>
                <a:gd name="T48" fmla="*/ 9 w 22"/>
                <a:gd name="T49" fmla="*/ 21 h 92"/>
                <a:gd name="T50" fmla="*/ 8 w 22"/>
                <a:gd name="T51" fmla="*/ 17 h 92"/>
                <a:gd name="T52" fmla="*/ 8 w 22"/>
                <a:gd name="T53" fmla="*/ 12 h 92"/>
                <a:gd name="T54" fmla="*/ 7 w 22"/>
                <a:gd name="T55" fmla="*/ 7 h 92"/>
                <a:gd name="T56" fmla="*/ 7 w 22"/>
                <a:gd name="T57" fmla="*/ 7 h 92"/>
                <a:gd name="T58" fmla="*/ 7 w 22"/>
                <a:gd name="T59" fmla="*/ 4 h 92"/>
                <a:gd name="T60" fmla="*/ 10 w 22"/>
                <a:gd name="T61" fmla="*/ 1 h 92"/>
                <a:gd name="T62" fmla="*/ 13 w 22"/>
                <a:gd name="T63" fmla="*/ 0 h 92"/>
                <a:gd name="T64" fmla="*/ 13 w 22"/>
                <a:gd name="T65" fmla="*/ 0 h 92"/>
                <a:gd name="T66" fmla="*/ 17 w 22"/>
                <a:gd name="T67" fmla="*/ 0 h 92"/>
                <a:gd name="T68" fmla="*/ 20 w 22"/>
                <a:gd name="T69" fmla="*/ 2 h 92"/>
                <a:gd name="T70" fmla="*/ 21 w 22"/>
                <a:gd name="T71" fmla="*/ 5 h 92"/>
                <a:gd name="T72" fmla="*/ 21 w 22"/>
                <a:gd name="T73" fmla="*/ 5 h 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2"/>
                <a:gd name="T112" fmla="*/ 0 h 92"/>
                <a:gd name="T113" fmla="*/ 22 w 22"/>
                <a:gd name="T114" fmla="*/ 92 h 9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2" h="92">
                  <a:moveTo>
                    <a:pt x="21" y="5"/>
                  </a:moveTo>
                  <a:lnTo>
                    <a:pt x="22" y="15"/>
                  </a:lnTo>
                  <a:lnTo>
                    <a:pt x="22" y="25"/>
                  </a:lnTo>
                  <a:lnTo>
                    <a:pt x="17" y="34"/>
                  </a:lnTo>
                  <a:lnTo>
                    <a:pt x="13" y="50"/>
                  </a:lnTo>
                  <a:lnTo>
                    <a:pt x="14" y="67"/>
                  </a:lnTo>
                  <a:lnTo>
                    <a:pt x="16" y="84"/>
                  </a:lnTo>
                  <a:lnTo>
                    <a:pt x="16" y="87"/>
                  </a:lnTo>
                  <a:lnTo>
                    <a:pt x="14" y="90"/>
                  </a:lnTo>
                  <a:lnTo>
                    <a:pt x="10" y="92"/>
                  </a:lnTo>
                  <a:lnTo>
                    <a:pt x="7" y="92"/>
                  </a:lnTo>
                  <a:lnTo>
                    <a:pt x="4" y="90"/>
                  </a:lnTo>
                  <a:lnTo>
                    <a:pt x="2" y="87"/>
                  </a:lnTo>
                  <a:lnTo>
                    <a:pt x="0" y="76"/>
                  </a:lnTo>
                  <a:lnTo>
                    <a:pt x="0" y="65"/>
                  </a:lnTo>
                  <a:lnTo>
                    <a:pt x="0" y="53"/>
                  </a:lnTo>
                  <a:lnTo>
                    <a:pt x="0" y="42"/>
                  </a:lnTo>
                  <a:lnTo>
                    <a:pt x="3" y="31"/>
                  </a:lnTo>
                  <a:lnTo>
                    <a:pt x="9" y="21"/>
                  </a:lnTo>
                  <a:lnTo>
                    <a:pt x="8" y="17"/>
                  </a:lnTo>
                  <a:lnTo>
                    <a:pt x="8" y="12"/>
                  </a:lnTo>
                  <a:lnTo>
                    <a:pt x="7" y="7"/>
                  </a:lnTo>
                  <a:lnTo>
                    <a:pt x="7" y="4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0" y="2"/>
                  </a:lnTo>
                  <a:lnTo>
                    <a:pt x="21" y="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55" name="Freeform 563"/>
            <p:cNvSpPr>
              <a:spLocks/>
            </p:cNvSpPr>
            <p:nvPr/>
          </p:nvSpPr>
          <p:spPr bwMode="auto">
            <a:xfrm>
              <a:off x="1232" y="1415"/>
              <a:ext cx="48" cy="48"/>
            </a:xfrm>
            <a:custGeom>
              <a:avLst/>
              <a:gdLst>
                <a:gd name="T0" fmla="*/ 24 w 48"/>
                <a:gd name="T1" fmla="*/ 48 h 48"/>
                <a:gd name="T2" fmla="*/ 11 w 48"/>
                <a:gd name="T3" fmla="*/ 45 h 48"/>
                <a:gd name="T4" fmla="*/ 3 w 48"/>
                <a:gd name="T5" fmla="*/ 36 h 48"/>
                <a:gd name="T6" fmla="*/ 0 w 48"/>
                <a:gd name="T7" fmla="*/ 24 h 48"/>
                <a:gd name="T8" fmla="*/ 0 w 48"/>
                <a:gd name="T9" fmla="*/ 24 h 48"/>
                <a:gd name="T10" fmla="*/ 3 w 48"/>
                <a:gd name="T11" fmla="*/ 12 h 48"/>
                <a:gd name="T12" fmla="*/ 11 w 48"/>
                <a:gd name="T13" fmla="*/ 3 h 48"/>
                <a:gd name="T14" fmla="*/ 24 w 48"/>
                <a:gd name="T15" fmla="*/ 0 h 48"/>
                <a:gd name="T16" fmla="*/ 24 w 48"/>
                <a:gd name="T17" fmla="*/ 0 h 48"/>
                <a:gd name="T18" fmla="*/ 36 w 48"/>
                <a:gd name="T19" fmla="*/ 3 h 48"/>
                <a:gd name="T20" fmla="*/ 45 w 48"/>
                <a:gd name="T21" fmla="*/ 12 h 48"/>
                <a:gd name="T22" fmla="*/ 48 w 48"/>
                <a:gd name="T23" fmla="*/ 24 h 48"/>
                <a:gd name="T24" fmla="*/ 48 w 48"/>
                <a:gd name="T25" fmla="*/ 24 h 48"/>
                <a:gd name="T26" fmla="*/ 45 w 48"/>
                <a:gd name="T27" fmla="*/ 36 h 48"/>
                <a:gd name="T28" fmla="*/ 36 w 48"/>
                <a:gd name="T29" fmla="*/ 45 h 48"/>
                <a:gd name="T30" fmla="*/ 24 w 48"/>
                <a:gd name="T31" fmla="*/ 48 h 48"/>
                <a:gd name="T32" fmla="*/ 24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48"/>
                  </a:moveTo>
                  <a:lnTo>
                    <a:pt x="11" y="45"/>
                  </a:lnTo>
                  <a:lnTo>
                    <a:pt x="3" y="36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1" y="3"/>
                  </a:lnTo>
                  <a:lnTo>
                    <a:pt x="24" y="0"/>
                  </a:lnTo>
                  <a:lnTo>
                    <a:pt x="36" y="3"/>
                  </a:lnTo>
                  <a:lnTo>
                    <a:pt x="45" y="12"/>
                  </a:lnTo>
                  <a:lnTo>
                    <a:pt x="48" y="24"/>
                  </a:lnTo>
                  <a:lnTo>
                    <a:pt x="45" y="36"/>
                  </a:lnTo>
                  <a:lnTo>
                    <a:pt x="36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56" name="Freeform 564"/>
            <p:cNvSpPr>
              <a:spLocks/>
            </p:cNvSpPr>
            <p:nvPr/>
          </p:nvSpPr>
          <p:spPr bwMode="auto">
            <a:xfrm>
              <a:off x="1203" y="1443"/>
              <a:ext cx="24" cy="92"/>
            </a:xfrm>
            <a:custGeom>
              <a:avLst/>
              <a:gdLst>
                <a:gd name="T0" fmla="*/ 14 w 24"/>
                <a:gd name="T1" fmla="*/ 8 h 92"/>
                <a:gd name="T2" fmla="*/ 14 w 24"/>
                <a:gd name="T3" fmla="*/ 15 h 92"/>
                <a:gd name="T4" fmla="*/ 14 w 24"/>
                <a:gd name="T5" fmla="*/ 23 h 92"/>
                <a:gd name="T6" fmla="*/ 15 w 24"/>
                <a:gd name="T7" fmla="*/ 31 h 92"/>
                <a:gd name="T8" fmla="*/ 15 w 24"/>
                <a:gd name="T9" fmla="*/ 31 h 92"/>
                <a:gd name="T10" fmla="*/ 20 w 24"/>
                <a:gd name="T11" fmla="*/ 49 h 92"/>
                <a:gd name="T12" fmla="*/ 23 w 24"/>
                <a:gd name="T13" fmla="*/ 68 h 92"/>
                <a:gd name="T14" fmla="*/ 24 w 24"/>
                <a:gd name="T15" fmla="*/ 86 h 92"/>
                <a:gd name="T16" fmla="*/ 24 w 24"/>
                <a:gd name="T17" fmla="*/ 86 h 92"/>
                <a:gd name="T18" fmla="*/ 23 w 24"/>
                <a:gd name="T19" fmla="*/ 89 h 92"/>
                <a:gd name="T20" fmla="*/ 20 w 24"/>
                <a:gd name="T21" fmla="*/ 91 h 92"/>
                <a:gd name="T22" fmla="*/ 17 w 24"/>
                <a:gd name="T23" fmla="*/ 92 h 92"/>
                <a:gd name="T24" fmla="*/ 17 w 24"/>
                <a:gd name="T25" fmla="*/ 92 h 92"/>
                <a:gd name="T26" fmla="*/ 14 w 24"/>
                <a:gd name="T27" fmla="*/ 91 h 92"/>
                <a:gd name="T28" fmla="*/ 11 w 24"/>
                <a:gd name="T29" fmla="*/ 88 h 92"/>
                <a:gd name="T30" fmla="*/ 11 w 24"/>
                <a:gd name="T31" fmla="*/ 85 h 92"/>
                <a:gd name="T32" fmla="*/ 11 w 24"/>
                <a:gd name="T33" fmla="*/ 85 h 92"/>
                <a:gd name="T34" fmla="*/ 9 w 24"/>
                <a:gd name="T35" fmla="*/ 67 h 92"/>
                <a:gd name="T36" fmla="*/ 6 w 24"/>
                <a:gd name="T37" fmla="*/ 49 h 92"/>
                <a:gd name="T38" fmla="*/ 1 w 24"/>
                <a:gd name="T39" fmla="*/ 31 h 92"/>
                <a:gd name="T40" fmla="*/ 1 w 24"/>
                <a:gd name="T41" fmla="*/ 31 h 92"/>
                <a:gd name="T42" fmla="*/ 0 w 24"/>
                <a:gd name="T43" fmla="*/ 23 h 92"/>
                <a:gd name="T44" fmla="*/ 0 w 24"/>
                <a:gd name="T45" fmla="*/ 15 h 92"/>
                <a:gd name="T46" fmla="*/ 0 w 24"/>
                <a:gd name="T47" fmla="*/ 7 h 92"/>
                <a:gd name="T48" fmla="*/ 0 w 24"/>
                <a:gd name="T49" fmla="*/ 7 h 92"/>
                <a:gd name="T50" fmla="*/ 2 w 24"/>
                <a:gd name="T51" fmla="*/ 3 h 92"/>
                <a:gd name="T52" fmla="*/ 4 w 24"/>
                <a:gd name="T53" fmla="*/ 1 h 92"/>
                <a:gd name="T54" fmla="*/ 8 w 24"/>
                <a:gd name="T55" fmla="*/ 0 h 92"/>
                <a:gd name="T56" fmla="*/ 8 w 24"/>
                <a:gd name="T57" fmla="*/ 0 h 92"/>
                <a:gd name="T58" fmla="*/ 12 w 24"/>
                <a:gd name="T59" fmla="*/ 1 h 92"/>
                <a:gd name="T60" fmla="*/ 14 w 24"/>
                <a:gd name="T61" fmla="*/ 4 h 92"/>
                <a:gd name="T62" fmla="*/ 14 w 24"/>
                <a:gd name="T63" fmla="*/ 8 h 92"/>
                <a:gd name="T64" fmla="*/ 14 w 24"/>
                <a:gd name="T65" fmla="*/ 8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"/>
                <a:gd name="T100" fmla="*/ 0 h 92"/>
                <a:gd name="T101" fmla="*/ 24 w 24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" h="92">
                  <a:moveTo>
                    <a:pt x="14" y="8"/>
                  </a:moveTo>
                  <a:lnTo>
                    <a:pt x="14" y="15"/>
                  </a:lnTo>
                  <a:lnTo>
                    <a:pt x="14" y="23"/>
                  </a:lnTo>
                  <a:lnTo>
                    <a:pt x="15" y="31"/>
                  </a:lnTo>
                  <a:lnTo>
                    <a:pt x="20" y="49"/>
                  </a:lnTo>
                  <a:lnTo>
                    <a:pt x="23" y="68"/>
                  </a:lnTo>
                  <a:lnTo>
                    <a:pt x="24" y="86"/>
                  </a:lnTo>
                  <a:lnTo>
                    <a:pt x="23" y="89"/>
                  </a:lnTo>
                  <a:lnTo>
                    <a:pt x="20" y="91"/>
                  </a:lnTo>
                  <a:lnTo>
                    <a:pt x="17" y="92"/>
                  </a:lnTo>
                  <a:lnTo>
                    <a:pt x="14" y="91"/>
                  </a:lnTo>
                  <a:lnTo>
                    <a:pt x="11" y="88"/>
                  </a:lnTo>
                  <a:lnTo>
                    <a:pt x="11" y="85"/>
                  </a:lnTo>
                  <a:lnTo>
                    <a:pt x="9" y="67"/>
                  </a:lnTo>
                  <a:lnTo>
                    <a:pt x="6" y="49"/>
                  </a:lnTo>
                  <a:lnTo>
                    <a:pt x="1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1"/>
                  </a:lnTo>
                  <a:lnTo>
                    <a:pt x="8" y="0"/>
                  </a:lnTo>
                  <a:lnTo>
                    <a:pt x="12" y="1"/>
                  </a:lnTo>
                  <a:lnTo>
                    <a:pt x="14" y="4"/>
                  </a:lnTo>
                  <a:lnTo>
                    <a:pt x="14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57" name="Freeform 565"/>
            <p:cNvSpPr>
              <a:spLocks/>
            </p:cNvSpPr>
            <p:nvPr/>
          </p:nvSpPr>
          <p:spPr bwMode="auto">
            <a:xfrm>
              <a:off x="1186" y="1443"/>
              <a:ext cx="22" cy="92"/>
            </a:xfrm>
            <a:custGeom>
              <a:avLst/>
              <a:gdLst>
                <a:gd name="T0" fmla="*/ 21 w 22"/>
                <a:gd name="T1" fmla="*/ 10 h 92"/>
                <a:gd name="T2" fmla="*/ 18 w 22"/>
                <a:gd name="T3" fmla="*/ 26 h 92"/>
                <a:gd name="T4" fmla="*/ 15 w 22"/>
                <a:gd name="T5" fmla="*/ 43 h 92"/>
                <a:gd name="T6" fmla="*/ 13 w 22"/>
                <a:gd name="T7" fmla="*/ 59 h 92"/>
                <a:gd name="T8" fmla="*/ 13 w 22"/>
                <a:gd name="T9" fmla="*/ 59 h 92"/>
                <a:gd name="T10" fmla="*/ 14 w 22"/>
                <a:gd name="T11" fmla="*/ 68 h 92"/>
                <a:gd name="T12" fmla="*/ 16 w 22"/>
                <a:gd name="T13" fmla="*/ 76 h 92"/>
                <a:gd name="T14" fmla="*/ 20 w 22"/>
                <a:gd name="T15" fmla="*/ 83 h 92"/>
                <a:gd name="T16" fmla="*/ 20 w 22"/>
                <a:gd name="T17" fmla="*/ 83 h 92"/>
                <a:gd name="T18" fmla="*/ 20 w 22"/>
                <a:gd name="T19" fmla="*/ 87 h 92"/>
                <a:gd name="T20" fmla="*/ 18 w 22"/>
                <a:gd name="T21" fmla="*/ 90 h 92"/>
                <a:gd name="T22" fmla="*/ 15 w 22"/>
                <a:gd name="T23" fmla="*/ 92 h 92"/>
                <a:gd name="T24" fmla="*/ 15 w 22"/>
                <a:gd name="T25" fmla="*/ 92 h 92"/>
                <a:gd name="T26" fmla="*/ 12 w 22"/>
                <a:gd name="T27" fmla="*/ 92 h 92"/>
                <a:gd name="T28" fmla="*/ 9 w 22"/>
                <a:gd name="T29" fmla="*/ 91 h 92"/>
                <a:gd name="T30" fmla="*/ 7 w 22"/>
                <a:gd name="T31" fmla="*/ 88 h 92"/>
                <a:gd name="T32" fmla="*/ 7 w 22"/>
                <a:gd name="T33" fmla="*/ 88 h 92"/>
                <a:gd name="T34" fmla="*/ 2 w 22"/>
                <a:gd name="T35" fmla="*/ 78 h 92"/>
                <a:gd name="T36" fmla="*/ 0 w 22"/>
                <a:gd name="T37" fmla="*/ 68 h 92"/>
                <a:gd name="T38" fmla="*/ 0 w 22"/>
                <a:gd name="T39" fmla="*/ 57 h 92"/>
                <a:gd name="T40" fmla="*/ 0 w 22"/>
                <a:gd name="T41" fmla="*/ 57 h 92"/>
                <a:gd name="T42" fmla="*/ 2 w 22"/>
                <a:gd name="T43" fmla="*/ 39 h 92"/>
                <a:gd name="T44" fmla="*/ 4 w 22"/>
                <a:gd name="T45" fmla="*/ 21 h 92"/>
                <a:gd name="T46" fmla="*/ 9 w 22"/>
                <a:gd name="T47" fmla="*/ 4 h 92"/>
                <a:gd name="T48" fmla="*/ 9 w 22"/>
                <a:gd name="T49" fmla="*/ 4 h 92"/>
                <a:gd name="T50" fmla="*/ 11 w 22"/>
                <a:gd name="T51" fmla="*/ 1 h 92"/>
                <a:gd name="T52" fmla="*/ 15 w 22"/>
                <a:gd name="T53" fmla="*/ 0 h 92"/>
                <a:gd name="T54" fmla="*/ 18 w 22"/>
                <a:gd name="T55" fmla="*/ 1 h 92"/>
                <a:gd name="T56" fmla="*/ 18 w 22"/>
                <a:gd name="T57" fmla="*/ 1 h 92"/>
                <a:gd name="T58" fmla="*/ 21 w 22"/>
                <a:gd name="T59" fmla="*/ 3 h 92"/>
                <a:gd name="T60" fmla="*/ 22 w 22"/>
                <a:gd name="T61" fmla="*/ 6 h 92"/>
                <a:gd name="T62" fmla="*/ 21 w 22"/>
                <a:gd name="T63" fmla="*/ 10 h 92"/>
                <a:gd name="T64" fmla="*/ 21 w 22"/>
                <a:gd name="T65" fmla="*/ 10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"/>
                <a:gd name="T100" fmla="*/ 0 h 92"/>
                <a:gd name="T101" fmla="*/ 22 w 22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" h="92">
                  <a:moveTo>
                    <a:pt x="21" y="10"/>
                  </a:moveTo>
                  <a:lnTo>
                    <a:pt x="18" y="26"/>
                  </a:lnTo>
                  <a:lnTo>
                    <a:pt x="15" y="43"/>
                  </a:lnTo>
                  <a:lnTo>
                    <a:pt x="13" y="59"/>
                  </a:lnTo>
                  <a:lnTo>
                    <a:pt x="14" y="68"/>
                  </a:lnTo>
                  <a:lnTo>
                    <a:pt x="16" y="76"/>
                  </a:lnTo>
                  <a:lnTo>
                    <a:pt x="20" y="83"/>
                  </a:lnTo>
                  <a:lnTo>
                    <a:pt x="20" y="87"/>
                  </a:lnTo>
                  <a:lnTo>
                    <a:pt x="18" y="90"/>
                  </a:lnTo>
                  <a:lnTo>
                    <a:pt x="15" y="92"/>
                  </a:lnTo>
                  <a:lnTo>
                    <a:pt x="12" y="92"/>
                  </a:lnTo>
                  <a:lnTo>
                    <a:pt x="9" y="91"/>
                  </a:lnTo>
                  <a:lnTo>
                    <a:pt x="7" y="88"/>
                  </a:lnTo>
                  <a:lnTo>
                    <a:pt x="2" y="78"/>
                  </a:lnTo>
                  <a:lnTo>
                    <a:pt x="0" y="68"/>
                  </a:lnTo>
                  <a:lnTo>
                    <a:pt x="0" y="57"/>
                  </a:lnTo>
                  <a:lnTo>
                    <a:pt x="2" y="39"/>
                  </a:lnTo>
                  <a:lnTo>
                    <a:pt x="4" y="21"/>
                  </a:lnTo>
                  <a:lnTo>
                    <a:pt x="9" y="4"/>
                  </a:lnTo>
                  <a:lnTo>
                    <a:pt x="11" y="1"/>
                  </a:lnTo>
                  <a:lnTo>
                    <a:pt x="15" y="0"/>
                  </a:lnTo>
                  <a:lnTo>
                    <a:pt x="18" y="1"/>
                  </a:lnTo>
                  <a:lnTo>
                    <a:pt x="21" y="3"/>
                  </a:lnTo>
                  <a:lnTo>
                    <a:pt x="22" y="6"/>
                  </a:lnTo>
                  <a:lnTo>
                    <a:pt x="21" y="1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58" name="Freeform 566"/>
            <p:cNvSpPr>
              <a:spLocks/>
            </p:cNvSpPr>
            <p:nvPr/>
          </p:nvSpPr>
          <p:spPr bwMode="auto">
            <a:xfrm>
              <a:off x="1152" y="1441"/>
              <a:ext cx="31" cy="93"/>
            </a:xfrm>
            <a:custGeom>
              <a:avLst/>
              <a:gdLst>
                <a:gd name="T0" fmla="*/ 14 w 31"/>
                <a:gd name="T1" fmla="*/ 7 h 93"/>
                <a:gd name="T2" fmla="*/ 17 w 31"/>
                <a:gd name="T3" fmla="*/ 17 h 93"/>
                <a:gd name="T4" fmla="*/ 20 w 31"/>
                <a:gd name="T5" fmla="*/ 26 h 93"/>
                <a:gd name="T6" fmla="*/ 24 w 31"/>
                <a:gd name="T7" fmla="*/ 35 h 93"/>
                <a:gd name="T8" fmla="*/ 24 w 31"/>
                <a:gd name="T9" fmla="*/ 35 h 93"/>
                <a:gd name="T10" fmla="*/ 27 w 31"/>
                <a:gd name="T11" fmla="*/ 49 h 93"/>
                <a:gd name="T12" fmla="*/ 28 w 31"/>
                <a:gd name="T13" fmla="*/ 64 h 93"/>
                <a:gd name="T14" fmla="*/ 29 w 31"/>
                <a:gd name="T15" fmla="*/ 78 h 93"/>
                <a:gd name="T16" fmla="*/ 29 w 31"/>
                <a:gd name="T17" fmla="*/ 78 h 93"/>
                <a:gd name="T18" fmla="*/ 29 w 31"/>
                <a:gd name="T19" fmla="*/ 80 h 93"/>
                <a:gd name="T20" fmla="*/ 29 w 31"/>
                <a:gd name="T21" fmla="*/ 82 h 93"/>
                <a:gd name="T22" fmla="*/ 30 w 31"/>
                <a:gd name="T23" fmla="*/ 84 h 93"/>
                <a:gd name="T24" fmla="*/ 30 w 31"/>
                <a:gd name="T25" fmla="*/ 84 h 93"/>
                <a:gd name="T26" fmla="*/ 31 w 31"/>
                <a:gd name="T27" fmla="*/ 87 h 93"/>
                <a:gd name="T28" fmla="*/ 29 w 31"/>
                <a:gd name="T29" fmla="*/ 90 h 93"/>
                <a:gd name="T30" fmla="*/ 27 w 31"/>
                <a:gd name="T31" fmla="*/ 93 h 93"/>
                <a:gd name="T32" fmla="*/ 27 w 31"/>
                <a:gd name="T33" fmla="*/ 93 h 93"/>
                <a:gd name="T34" fmla="*/ 23 w 31"/>
                <a:gd name="T35" fmla="*/ 93 h 93"/>
                <a:gd name="T36" fmla="*/ 19 w 31"/>
                <a:gd name="T37" fmla="*/ 92 h 93"/>
                <a:gd name="T38" fmla="*/ 17 w 31"/>
                <a:gd name="T39" fmla="*/ 89 h 93"/>
                <a:gd name="T40" fmla="*/ 17 w 31"/>
                <a:gd name="T41" fmla="*/ 89 h 93"/>
                <a:gd name="T42" fmla="*/ 16 w 31"/>
                <a:gd name="T43" fmla="*/ 88 h 93"/>
                <a:gd name="T44" fmla="*/ 15 w 31"/>
                <a:gd name="T45" fmla="*/ 86 h 93"/>
                <a:gd name="T46" fmla="*/ 15 w 31"/>
                <a:gd name="T47" fmla="*/ 84 h 93"/>
                <a:gd name="T48" fmla="*/ 15 w 31"/>
                <a:gd name="T49" fmla="*/ 84 h 93"/>
                <a:gd name="T50" fmla="*/ 14 w 31"/>
                <a:gd name="T51" fmla="*/ 65 h 93"/>
                <a:gd name="T52" fmla="*/ 12 w 31"/>
                <a:gd name="T53" fmla="*/ 46 h 93"/>
                <a:gd name="T54" fmla="*/ 7 w 31"/>
                <a:gd name="T55" fmla="*/ 29 h 93"/>
                <a:gd name="T56" fmla="*/ 7 w 31"/>
                <a:gd name="T57" fmla="*/ 29 h 93"/>
                <a:gd name="T58" fmla="*/ 4 w 31"/>
                <a:gd name="T59" fmla="*/ 21 h 93"/>
                <a:gd name="T60" fmla="*/ 1 w 31"/>
                <a:gd name="T61" fmla="*/ 14 h 93"/>
                <a:gd name="T62" fmla="*/ 0 w 31"/>
                <a:gd name="T63" fmla="*/ 7 h 93"/>
                <a:gd name="T64" fmla="*/ 0 w 31"/>
                <a:gd name="T65" fmla="*/ 7 h 93"/>
                <a:gd name="T66" fmla="*/ 2 w 31"/>
                <a:gd name="T67" fmla="*/ 3 h 93"/>
                <a:gd name="T68" fmla="*/ 4 w 31"/>
                <a:gd name="T69" fmla="*/ 1 h 93"/>
                <a:gd name="T70" fmla="*/ 8 w 31"/>
                <a:gd name="T71" fmla="*/ 0 h 93"/>
                <a:gd name="T72" fmla="*/ 8 w 31"/>
                <a:gd name="T73" fmla="*/ 0 h 93"/>
                <a:gd name="T74" fmla="*/ 11 w 31"/>
                <a:gd name="T75" fmla="*/ 1 h 93"/>
                <a:gd name="T76" fmla="*/ 13 w 31"/>
                <a:gd name="T77" fmla="*/ 4 h 93"/>
                <a:gd name="T78" fmla="*/ 14 w 31"/>
                <a:gd name="T79" fmla="*/ 7 h 93"/>
                <a:gd name="T80" fmla="*/ 14 w 31"/>
                <a:gd name="T81" fmla="*/ 7 h 9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1"/>
                <a:gd name="T124" fmla="*/ 0 h 93"/>
                <a:gd name="T125" fmla="*/ 31 w 31"/>
                <a:gd name="T126" fmla="*/ 93 h 9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1" h="93">
                  <a:moveTo>
                    <a:pt x="14" y="7"/>
                  </a:moveTo>
                  <a:lnTo>
                    <a:pt x="17" y="17"/>
                  </a:lnTo>
                  <a:lnTo>
                    <a:pt x="20" y="26"/>
                  </a:lnTo>
                  <a:lnTo>
                    <a:pt x="24" y="35"/>
                  </a:lnTo>
                  <a:lnTo>
                    <a:pt x="27" y="49"/>
                  </a:lnTo>
                  <a:lnTo>
                    <a:pt x="28" y="64"/>
                  </a:lnTo>
                  <a:lnTo>
                    <a:pt x="29" y="78"/>
                  </a:lnTo>
                  <a:lnTo>
                    <a:pt x="29" y="80"/>
                  </a:lnTo>
                  <a:lnTo>
                    <a:pt x="29" y="82"/>
                  </a:lnTo>
                  <a:lnTo>
                    <a:pt x="30" y="84"/>
                  </a:lnTo>
                  <a:lnTo>
                    <a:pt x="31" y="87"/>
                  </a:lnTo>
                  <a:lnTo>
                    <a:pt x="29" y="90"/>
                  </a:lnTo>
                  <a:lnTo>
                    <a:pt x="27" y="93"/>
                  </a:lnTo>
                  <a:lnTo>
                    <a:pt x="23" y="93"/>
                  </a:lnTo>
                  <a:lnTo>
                    <a:pt x="19" y="92"/>
                  </a:lnTo>
                  <a:lnTo>
                    <a:pt x="17" y="89"/>
                  </a:lnTo>
                  <a:lnTo>
                    <a:pt x="16" y="88"/>
                  </a:lnTo>
                  <a:lnTo>
                    <a:pt x="15" y="86"/>
                  </a:lnTo>
                  <a:lnTo>
                    <a:pt x="15" y="84"/>
                  </a:lnTo>
                  <a:lnTo>
                    <a:pt x="14" y="65"/>
                  </a:lnTo>
                  <a:lnTo>
                    <a:pt x="12" y="46"/>
                  </a:lnTo>
                  <a:lnTo>
                    <a:pt x="7" y="29"/>
                  </a:lnTo>
                  <a:lnTo>
                    <a:pt x="4" y="21"/>
                  </a:lnTo>
                  <a:lnTo>
                    <a:pt x="1" y="14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1"/>
                  </a:lnTo>
                  <a:lnTo>
                    <a:pt x="8" y="0"/>
                  </a:lnTo>
                  <a:lnTo>
                    <a:pt x="11" y="1"/>
                  </a:lnTo>
                  <a:lnTo>
                    <a:pt x="13" y="4"/>
                  </a:lnTo>
                  <a:lnTo>
                    <a:pt x="14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59" name="Freeform 567"/>
            <p:cNvSpPr>
              <a:spLocks/>
            </p:cNvSpPr>
            <p:nvPr/>
          </p:nvSpPr>
          <p:spPr bwMode="auto">
            <a:xfrm>
              <a:off x="1143" y="1443"/>
              <a:ext cx="19" cy="92"/>
            </a:xfrm>
            <a:custGeom>
              <a:avLst/>
              <a:gdLst>
                <a:gd name="T0" fmla="*/ 18 w 19"/>
                <a:gd name="T1" fmla="*/ 10 h 92"/>
                <a:gd name="T2" fmla="*/ 15 w 19"/>
                <a:gd name="T3" fmla="*/ 21 h 92"/>
                <a:gd name="T4" fmla="*/ 15 w 19"/>
                <a:gd name="T5" fmla="*/ 33 h 92"/>
                <a:gd name="T6" fmla="*/ 16 w 19"/>
                <a:gd name="T7" fmla="*/ 44 h 92"/>
                <a:gd name="T8" fmla="*/ 16 w 19"/>
                <a:gd name="T9" fmla="*/ 44 h 92"/>
                <a:gd name="T10" fmla="*/ 16 w 19"/>
                <a:gd name="T11" fmla="*/ 58 h 92"/>
                <a:gd name="T12" fmla="*/ 16 w 19"/>
                <a:gd name="T13" fmla="*/ 72 h 92"/>
                <a:gd name="T14" fmla="*/ 13 w 19"/>
                <a:gd name="T15" fmla="*/ 85 h 92"/>
                <a:gd name="T16" fmla="*/ 13 w 19"/>
                <a:gd name="T17" fmla="*/ 85 h 92"/>
                <a:gd name="T18" fmla="*/ 12 w 19"/>
                <a:gd name="T19" fmla="*/ 89 h 92"/>
                <a:gd name="T20" fmla="*/ 10 w 19"/>
                <a:gd name="T21" fmla="*/ 91 h 92"/>
                <a:gd name="T22" fmla="*/ 6 w 19"/>
                <a:gd name="T23" fmla="*/ 92 h 92"/>
                <a:gd name="T24" fmla="*/ 6 w 19"/>
                <a:gd name="T25" fmla="*/ 92 h 92"/>
                <a:gd name="T26" fmla="*/ 3 w 19"/>
                <a:gd name="T27" fmla="*/ 91 h 92"/>
                <a:gd name="T28" fmla="*/ 0 w 19"/>
                <a:gd name="T29" fmla="*/ 88 h 92"/>
                <a:gd name="T30" fmla="*/ 0 w 19"/>
                <a:gd name="T31" fmla="*/ 85 h 92"/>
                <a:gd name="T32" fmla="*/ 0 w 19"/>
                <a:gd name="T33" fmla="*/ 85 h 92"/>
                <a:gd name="T34" fmla="*/ 2 w 19"/>
                <a:gd name="T35" fmla="*/ 71 h 92"/>
                <a:gd name="T36" fmla="*/ 3 w 19"/>
                <a:gd name="T37" fmla="*/ 57 h 92"/>
                <a:gd name="T38" fmla="*/ 2 w 19"/>
                <a:gd name="T39" fmla="*/ 44 h 92"/>
                <a:gd name="T40" fmla="*/ 2 w 19"/>
                <a:gd name="T41" fmla="*/ 44 h 92"/>
                <a:gd name="T42" fmla="*/ 1 w 19"/>
                <a:gd name="T43" fmla="*/ 30 h 92"/>
                <a:gd name="T44" fmla="*/ 2 w 19"/>
                <a:gd name="T45" fmla="*/ 16 h 92"/>
                <a:gd name="T46" fmla="*/ 6 w 19"/>
                <a:gd name="T47" fmla="*/ 3 h 92"/>
                <a:gd name="T48" fmla="*/ 6 w 19"/>
                <a:gd name="T49" fmla="*/ 3 h 92"/>
                <a:gd name="T50" fmla="*/ 9 w 19"/>
                <a:gd name="T51" fmla="*/ 1 h 92"/>
                <a:gd name="T52" fmla="*/ 12 w 19"/>
                <a:gd name="T53" fmla="*/ 0 h 92"/>
                <a:gd name="T54" fmla="*/ 16 w 19"/>
                <a:gd name="T55" fmla="*/ 1 h 92"/>
                <a:gd name="T56" fmla="*/ 16 w 19"/>
                <a:gd name="T57" fmla="*/ 1 h 92"/>
                <a:gd name="T58" fmla="*/ 18 w 19"/>
                <a:gd name="T59" fmla="*/ 4 h 92"/>
                <a:gd name="T60" fmla="*/ 19 w 19"/>
                <a:gd name="T61" fmla="*/ 7 h 92"/>
                <a:gd name="T62" fmla="*/ 18 w 19"/>
                <a:gd name="T63" fmla="*/ 10 h 92"/>
                <a:gd name="T64" fmla="*/ 18 w 19"/>
                <a:gd name="T65" fmla="*/ 10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"/>
                <a:gd name="T100" fmla="*/ 0 h 92"/>
                <a:gd name="T101" fmla="*/ 19 w 19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" h="92">
                  <a:moveTo>
                    <a:pt x="18" y="10"/>
                  </a:moveTo>
                  <a:lnTo>
                    <a:pt x="15" y="21"/>
                  </a:lnTo>
                  <a:lnTo>
                    <a:pt x="15" y="33"/>
                  </a:lnTo>
                  <a:lnTo>
                    <a:pt x="16" y="44"/>
                  </a:lnTo>
                  <a:lnTo>
                    <a:pt x="16" y="58"/>
                  </a:lnTo>
                  <a:lnTo>
                    <a:pt x="16" y="72"/>
                  </a:lnTo>
                  <a:lnTo>
                    <a:pt x="13" y="85"/>
                  </a:lnTo>
                  <a:lnTo>
                    <a:pt x="12" y="89"/>
                  </a:lnTo>
                  <a:lnTo>
                    <a:pt x="10" y="91"/>
                  </a:lnTo>
                  <a:lnTo>
                    <a:pt x="6" y="92"/>
                  </a:lnTo>
                  <a:lnTo>
                    <a:pt x="3" y="91"/>
                  </a:lnTo>
                  <a:lnTo>
                    <a:pt x="0" y="88"/>
                  </a:lnTo>
                  <a:lnTo>
                    <a:pt x="0" y="85"/>
                  </a:lnTo>
                  <a:lnTo>
                    <a:pt x="2" y="71"/>
                  </a:lnTo>
                  <a:lnTo>
                    <a:pt x="3" y="57"/>
                  </a:lnTo>
                  <a:lnTo>
                    <a:pt x="2" y="44"/>
                  </a:lnTo>
                  <a:lnTo>
                    <a:pt x="1" y="30"/>
                  </a:lnTo>
                  <a:lnTo>
                    <a:pt x="2" y="16"/>
                  </a:lnTo>
                  <a:lnTo>
                    <a:pt x="6" y="3"/>
                  </a:lnTo>
                  <a:lnTo>
                    <a:pt x="9" y="1"/>
                  </a:lnTo>
                  <a:lnTo>
                    <a:pt x="12" y="0"/>
                  </a:lnTo>
                  <a:lnTo>
                    <a:pt x="16" y="1"/>
                  </a:lnTo>
                  <a:lnTo>
                    <a:pt x="18" y="4"/>
                  </a:lnTo>
                  <a:lnTo>
                    <a:pt x="19" y="7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60" name="Freeform 568"/>
            <p:cNvSpPr>
              <a:spLocks/>
            </p:cNvSpPr>
            <p:nvPr/>
          </p:nvSpPr>
          <p:spPr bwMode="auto">
            <a:xfrm>
              <a:off x="1183" y="1415"/>
              <a:ext cx="49" cy="48"/>
            </a:xfrm>
            <a:custGeom>
              <a:avLst/>
              <a:gdLst>
                <a:gd name="T0" fmla="*/ 24 w 49"/>
                <a:gd name="T1" fmla="*/ 48 h 48"/>
                <a:gd name="T2" fmla="*/ 12 w 49"/>
                <a:gd name="T3" fmla="*/ 45 h 48"/>
                <a:gd name="T4" fmla="*/ 4 w 49"/>
                <a:gd name="T5" fmla="*/ 36 h 48"/>
                <a:gd name="T6" fmla="*/ 0 w 49"/>
                <a:gd name="T7" fmla="*/ 24 h 48"/>
                <a:gd name="T8" fmla="*/ 0 w 49"/>
                <a:gd name="T9" fmla="*/ 24 h 48"/>
                <a:gd name="T10" fmla="*/ 4 w 49"/>
                <a:gd name="T11" fmla="*/ 12 h 48"/>
                <a:gd name="T12" fmla="*/ 12 w 49"/>
                <a:gd name="T13" fmla="*/ 3 h 48"/>
                <a:gd name="T14" fmla="*/ 24 w 49"/>
                <a:gd name="T15" fmla="*/ 0 h 48"/>
                <a:gd name="T16" fmla="*/ 24 w 49"/>
                <a:gd name="T17" fmla="*/ 0 h 48"/>
                <a:gd name="T18" fmla="*/ 37 w 49"/>
                <a:gd name="T19" fmla="*/ 3 h 48"/>
                <a:gd name="T20" fmla="*/ 45 w 49"/>
                <a:gd name="T21" fmla="*/ 12 h 48"/>
                <a:gd name="T22" fmla="*/ 49 w 49"/>
                <a:gd name="T23" fmla="*/ 24 h 48"/>
                <a:gd name="T24" fmla="*/ 49 w 49"/>
                <a:gd name="T25" fmla="*/ 24 h 48"/>
                <a:gd name="T26" fmla="*/ 45 w 49"/>
                <a:gd name="T27" fmla="*/ 36 h 48"/>
                <a:gd name="T28" fmla="*/ 37 w 49"/>
                <a:gd name="T29" fmla="*/ 45 h 48"/>
                <a:gd name="T30" fmla="*/ 24 w 49"/>
                <a:gd name="T31" fmla="*/ 48 h 48"/>
                <a:gd name="T32" fmla="*/ 24 w 49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4" y="48"/>
                  </a:moveTo>
                  <a:lnTo>
                    <a:pt x="12" y="45"/>
                  </a:lnTo>
                  <a:lnTo>
                    <a:pt x="4" y="36"/>
                  </a:lnTo>
                  <a:lnTo>
                    <a:pt x="0" y="24"/>
                  </a:lnTo>
                  <a:lnTo>
                    <a:pt x="4" y="12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7" y="3"/>
                  </a:lnTo>
                  <a:lnTo>
                    <a:pt x="45" y="12"/>
                  </a:lnTo>
                  <a:lnTo>
                    <a:pt x="49" y="24"/>
                  </a:lnTo>
                  <a:lnTo>
                    <a:pt x="45" y="36"/>
                  </a:lnTo>
                  <a:lnTo>
                    <a:pt x="37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761" name="Freeform 569"/>
            <p:cNvSpPr>
              <a:spLocks/>
            </p:cNvSpPr>
            <p:nvPr/>
          </p:nvSpPr>
          <p:spPr bwMode="auto">
            <a:xfrm>
              <a:off x="1139" y="1415"/>
              <a:ext cx="48" cy="48"/>
            </a:xfrm>
            <a:custGeom>
              <a:avLst/>
              <a:gdLst>
                <a:gd name="T0" fmla="*/ 24 w 48"/>
                <a:gd name="T1" fmla="*/ 48 h 48"/>
                <a:gd name="T2" fmla="*/ 12 w 48"/>
                <a:gd name="T3" fmla="*/ 45 h 48"/>
                <a:gd name="T4" fmla="*/ 3 w 48"/>
                <a:gd name="T5" fmla="*/ 36 h 48"/>
                <a:gd name="T6" fmla="*/ 0 w 48"/>
                <a:gd name="T7" fmla="*/ 24 h 48"/>
                <a:gd name="T8" fmla="*/ 0 w 48"/>
                <a:gd name="T9" fmla="*/ 24 h 48"/>
                <a:gd name="T10" fmla="*/ 3 w 48"/>
                <a:gd name="T11" fmla="*/ 12 h 48"/>
                <a:gd name="T12" fmla="*/ 12 w 48"/>
                <a:gd name="T13" fmla="*/ 3 h 48"/>
                <a:gd name="T14" fmla="*/ 24 w 48"/>
                <a:gd name="T15" fmla="*/ 0 h 48"/>
                <a:gd name="T16" fmla="*/ 24 w 48"/>
                <a:gd name="T17" fmla="*/ 0 h 48"/>
                <a:gd name="T18" fmla="*/ 36 w 48"/>
                <a:gd name="T19" fmla="*/ 3 h 48"/>
                <a:gd name="T20" fmla="*/ 45 w 48"/>
                <a:gd name="T21" fmla="*/ 12 h 48"/>
                <a:gd name="T22" fmla="*/ 48 w 48"/>
                <a:gd name="T23" fmla="*/ 24 h 48"/>
                <a:gd name="T24" fmla="*/ 48 w 48"/>
                <a:gd name="T25" fmla="*/ 24 h 48"/>
                <a:gd name="T26" fmla="*/ 45 w 48"/>
                <a:gd name="T27" fmla="*/ 36 h 48"/>
                <a:gd name="T28" fmla="*/ 36 w 48"/>
                <a:gd name="T29" fmla="*/ 45 h 48"/>
                <a:gd name="T30" fmla="*/ 24 w 48"/>
                <a:gd name="T31" fmla="*/ 48 h 48"/>
                <a:gd name="T32" fmla="*/ 24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48"/>
                  </a:moveTo>
                  <a:lnTo>
                    <a:pt x="12" y="45"/>
                  </a:lnTo>
                  <a:lnTo>
                    <a:pt x="3" y="36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12" y="3"/>
                  </a:lnTo>
                  <a:lnTo>
                    <a:pt x="24" y="0"/>
                  </a:lnTo>
                  <a:lnTo>
                    <a:pt x="36" y="3"/>
                  </a:lnTo>
                  <a:lnTo>
                    <a:pt x="45" y="12"/>
                  </a:lnTo>
                  <a:lnTo>
                    <a:pt x="48" y="24"/>
                  </a:lnTo>
                  <a:lnTo>
                    <a:pt x="45" y="36"/>
                  </a:lnTo>
                  <a:lnTo>
                    <a:pt x="36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9177" name="Group 916"/>
          <p:cNvGrpSpPr>
            <a:grpSpLocks/>
          </p:cNvGrpSpPr>
          <p:nvPr/>
        </p:nvGrpSpPr>
        <p:grpSpPr bwMode="auto">
          <a:xfrm>
            <a:off x="2633663" y="2965450"/>
            <a:ext cx="396875" cy="395288"/>
            <a:chOff x="1476" y="1676"/>
            <a:chExt cx="222" cy="222"/>
          </a:xfrm>
        </p:grpSpPr>
        <p:sp>
          <p:nvSpPr>
            <p:cNvPr id="49518" name="Freeform 757"/>
            <p:cNvSpPr>
              <a:spLocks/>
            </p:cNvSpPr>
            <p:nvPr/>
          </p:nvSpPr>
          <p:spPr bwMode="auto">
            <a:xfrm>
              <a:off x="1580" y="1702"/>
              <a:ext cx="92" cy="69"/>
            </a:xfrm>
            <a:custGeom>
              <a:avLst/>
              <a:gdLst>
                <a:gd name="T0" fmla="*/ 0 w 92"/>
                <a:gd name="T1" fmla="*/ 52 h 69"/>
                <a:gd name="T2" fmla="*/ 1 w 92"/>
                <a:gd name="T3" fmla="*/ 35 h 69"/>
                <a:gd name="T4" fmla="*/ 13 w 92"/>
                <a:gd name="T5" fmla="*/ 17 h 69"/>
                <a:gd name="T6" fmla="*/ 34 w 92"/>
                <a:gd name="T7" fmla="*/ 5 h 69"/>
                <a:gd name="T8" fmla="*/ 34 w 92"/>
                <a:gd name="T9" fmla="*/ 5 h 69"/>
                <a:gd name="T10" fmla="*/ 59 w 92"/>
                <a:gd name="T11" fmla="*/ 0 h 69"/>
                <a:gd name="T12" fmla="*/ 80 w 92"/>
                <a:gd name="T13" fmla="*/ 4 h 69"/>
                <a:gd name="T14" fmla="*/ 92 w 92"/>
                <a:gd name="T15" fmla="*/ 17 h 69"/>
                <a:gd name="T16" fmla="*/ 92 w 92"/>
                <a:gd name="T17" fmla="*/ 17 h 69"/>
                <a:gd name="T18" fmla="*/ 91 w 92"/>
                <a:gd name="T19" fmla="*/ 34 h 69"/>
                <a:gd name="T20" fmla="*/ 79 w 92"/>
                <a:gd name="T21" fmla="*/ 51 h 69"/>
                <a:gd name="T22" fmla="*/ 57 w 92"/>
                <a:gd name="T23" fmla="*/ 64 h 69"/>
                <a:gd name="T24" fmla="*/ 57 w 92"/>
                <a:gd name="T25" fmla="*/ 64 h 69"/>
                <a:gd name="T26" fmla="*/ 33 w 92"/>
                <a:gd name="T27" fmla="*/ 69 h 69"/>
                <a:gd name="T28" fmla="*/ 12 w 92"/>
                <a:gd name="T29" fmla="*/ 64 h 69"/>
                <a:gd name="T30" fmla="*/ 0 w 92"/>
                <a:gd name="T31" fmla="*/ 52 h 69"/>
                <a:gd name="T32" fmla="*/ 0 w 92"/>
                <a:gd name="T33" fmla="*/ 52 h 6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2"/>
                <a:gd name="T52" fmla="*/ 0 h 69"/>
                <a:gd name="T53" fmla="*/ 92 w 92"/>
                <a:gd name="T54" fmla="*/ 69 h 6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2" h="69">
                  <a:moveTo>
                    <a:pt x="0" y="52"/>
                  </a:moveTo>
                  <a:lnTo>
                    <a:pt x="1" y="35"/>
                  </a:lnTo>
                  <a:lnTo>
                    <a:pt x="13" y="17"/>
                  </a:lnTo>
                  <a:lnTo>
                    <a:pt x="34" y="5"/>
                  </a:lnTo>
                  <a:lnTo>
                    <a:pt x="59" y="0"/>
                  </a:lnTo>
                  <a:lnTo>
                    <a:pt x="80" y="4"/>
                  </a:lnTo>
                  <a:lnTo>
                    <a:pt x="92" y="17"/>
                  </a:lnTo>
                  <a:lnTo>
                    <a:pt x="91" y="34"/>
                  </a:lnTo>
                  <a:lnTo>
                    <a:pt x="79" y="51"/>
                  </a:lnTo>
                  <a:lnTo>
                    <a:pt x="57" y="64"/>
                  </a:lnTo>
                  <a:lnTo>
                    <a:pt x="33" y="69"/>
                  </a:lnTo>
                  <a:lnTo>
                    <a:pt x="12" y="64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CC77B8"/>
            </a:solidFill>
            <a:ln w="12700" cmpd="sng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19" name="Freeform 758"/>
            <p:cNvSpPr>
              <a:spLocks/>
            </p:cNvSpPr>
            <p:nvPr/>
          </p:nvSpPr>
          <p:spPr bwMode="auto">
            <a:xfrm>
              <a:off x="1531" y="1676"/>
              <a:ext cx="95" cy="65"/>
            </a:xfrm>
            <a:custGeom>
              <a:avLst/>
              <a:gdLst>
                <a:gd name="T0" fmla="*/ 0 w 95"/>
                <a:gd name="T1" fmla="*/ 45 h 65"/>
                <a:gd name="T2" fmla="*/ 3 w 95"/>
                <a:gd name="T3" fmla="*/ 28 h 65"/>
                <a:gd name="T4" fmla="*/ 17 w 95"/>
                <a:gd name="T5" fmla="*/ 12 h 65"/>
                <a:gd name="T6" fmla="*/ 39 w 95"/>
                <a:gd name="T7" fmla="*/ 2 h 65"/>
                <a:gd name="T8" fmla="*/ 39 w 95"/>
                <a:gd name="T9" fmla="*/ 2 h 65"/>
                <a:gd name="T10" fmla="*/ 65 w 95"/>
                <a:gd name="T11" fmla="*/ 0 h 65"/>
                <a:gd name="T12" fmla="*/ 84 w 95"/>
                <a:gd name="T13" fmla="*/ 7 h 65"/>
                <a:gd name="T14" fmla="*/ 95 w 95"/>
                <a:gd name="T15" fmla="*/ 21 h 65"/>
                <a:gd name="T16" fmla="*/ 95 w 95"/>
                <a:gd name="T17" fmla="*/ 21 h 65"/>
                <a:gd name="T18" fmla="*/ 93 w 95"/>
                <a:gd name="T19" fmla="*/ 38 h 65"/>
                <a:gd name="T20" fmla="*/ 78 w 95"/>
                <a:gd name="T21" fmla="*/ 53 h 65"/>
                <a:gd name="T22" fmla="*/ 56 w 95"/>
                <a:gd name="T23" fmla="*/ 64 h 65"/>
                <a:gd name="T24" fmla="*/ 56 w 95"/>
                <a:gd name="T25" fmla="*/ 64 h 65"/>
                <a:gd name="T26" fmla="*/ 30 w 95"/>
                <a:gd name="T27" fmla="*/ 65 h 65"/>
                <a:gd name="T28" fmla="*/ 10 w 95"/>
                <a:gd name="T29" fmla="*/ 59 h 65"/>
                <a:gd name="T30" fmla="*/ 0 w 95"/>
                <a:gd name="T31" fmla="*/ 45 h 65"/>
                <a:gd name="T32" fmla="*/ 0 w 95"/>
                <a:gd name="T33" fmla="*/ 45 h 6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5"/>
                <a:gd name="T52" fmla="*/ 0 h 65"/>
                <a:gd name="T53" fmla="*/ 95 w 95"/>
                <a:gd name="T54" fmla="*/ 65 h 6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5" h="65">
                  <a:moveTo>
                    <a:pt x="0" y="45"/>
                  </a:moveTo>
                  <a:lnTo>
                    <a:pt x="3" y="28"/>
                  </a:lnTo>
                  <a:lnTo>
                    <a:pt x="17" y="12"/>
                  </a:lnTo>
                  <a:lnTo>
                    <a:pt x="39" y="2"/>
                  </a:lnTo>
                  <a:lnTo>
                    <a:pt x="65" y="0"/>
                  </a:lnTo>
                  <a:lnTo>
                    <a:pt x="84" y="7"/>
                  </a:lnTo>
                  <a:lnTo>
                    <a:pt x="95" y="21"/>
                  </a:lnTo>
                  <a:lnTo>
                    <a:pt x="93" y="38"/>
                  </a:lnTo>
                  <a:lnTo>
                    <a:pt x="78" y="53"/>
                  </a:lnTo>
                  <a:lnTo>
                    <a:pt x="56" y="64"/>
                  </a:lnTo>
                  <a:lnTo>
                    <a:pt x="30" y="65"/>
                  </a:lnTo>
                  <a:lnTo>
                    <a:pt x="10" y="59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CC77B8"/>
            </a:solidFill>
            <a:ln w="12700" cmpd="sng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20" name="Freeform 759"/>
            <p:cNvSpPr>
              <a:spLocks/>
            </p:cNvSpPr>
            <p:nvPr/>
          </p:nvSpPr>
          <p:spPr bwMode="auto">
            <a:xfrm>
              <a:off x="1542" y="1755"/>
              <a:ext cx="98" cy="63"/>
            </a:xfrm>
            <a:custGeom>
              <a:avLst/>
              <a:gdLst>
                <a:gd name="T0" fmla="*/ 0 w 98"/>
                <a:gd name="T1" fmla="*/ 35 h 63"/>
                <a:gd name="T2" fmla="*/ 6 w 98"/>
                <a:gd name="T3" fmla="*/ 19 h 63"/>
                <a:gd name="T4" fmla="*/ 22 w 98"/>
                <a:gd name="T5" fmla="*/ 6 h 63"/>
                <a:gd name="T6" fmla="*/ 47 w 98"/>
                <a:gd name="T7" fmla="*/ 0 h 63"/>
                <a:gd name="T8" fmla="*/ 47 w 98"/>
                <a:gd name="T9" fmla="*/ 0 h 63"/>
                <a:gd name="T10" fmla="*/ 71 w 98"/>
                <a:gd name="T11" fmla="*/ 2 h 63"/>
                <a:gd name="T12" fmla="*/ 90 w 98"/>
                <a:gd name="T13" fmla="*/ 12 h 63"/>
                <a:gd name="T14" fmla="*/ 98 w 98"/>
                <a:gd name="T15" fmla="*/ 28 h 63"/>
                <a:gd name="T16" fmla="*/ 98 w 98"/>
                <a:gd name="T17" fmla="*/ 28 h 63"/>
                <a:gd name="T18" fmla="*/ 92 w 98"/>
                <a:gd name="T19" fmla="*/ 44 h 63"/>
                <a:gd name="T20" fmla="*/ 75 w 98"/>
                <a:gd name="T21" fmla="*/ 57 h 63"/>
                <a:gd name="T22" fmla="*/ 51 w 98"/>
                <a:gd name="T23" fmla="*/ 63 h 63"/>
                <a:gd name="T24" fmla="*/ 51 w 98"/>
                <a:gd name="T25" fmla="*/ 63 h 63"/>
                <a:gd name="T26" fmla="*/ 26 w 98"/>
                <a:gd name="T27" fmla="*/ 61 h 63"/>
                <a:gd name="T28" fmla="*/ 8 w 98"/>
                <a:gd name="T29" fmla="*/ 51 h 63"/>
                <a:gd name="T30" fmla="*/ 0 w 98"/>
                <a:gd name="T31" fmla="*/ 35 h 63"/>
                <a:gd name="T32" fmla="*/ 0 w 98"/>
                <a:gd name="T33" fmla="*/ 35 h 6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8"/>
                <a:gd name="T52" fmla="*/ 0 h 63"/>
                <a:gd name="T53" fmla="*/ 98 w 98"/>
                <a:gd name="T54" fmla="*/ 63 h 6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8" h="63">
                  <a:moveTo>
                    <a:pt x="0" y="35"/>
                  </a:moveTo>
                  <a:lnTo>
                    <a:pt x="6" y="19"/>
                  </a:lnTo>
                  <a:lnTo>
                    <a:pt x="22" y="6"/>
                  </a:lnTo>
                  <a:lnTo>
                    <a:pt x="47" y="0"/>
                  </a:lnTo>
                  <a:lnTo>
                    <a:pt x="71" y="2"/>
                  </a:lnTo>
                  <a:lnTo>
                    <a:pt x="90" y="12"/>
                  </a:lnTo>
                  <a:lnTo>
                    <a:pt x="98" y="28"/>
                  </a:lnTo>
                  <a:lnTo>
                    <a:pt x="92" y="44"/>
                  </a:lnTo>
                  <a:lnTo>
                    <a:pt x="75" y="57"/>
                  </a:lnTo>
                  <a:lnTo>
                    <a:pt x="51" y="63"/>
                  </a:lnTo>
                  <a:lnTo>
                    <a:pt x="26" y="61"/>
                  </a:lnTo>
                  <a:lnTo>
                    <a:pt x="8" y="51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CC77B8"/>
            </a:solidFill>
            <a:ln w="12700" cmpd="sng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21" name="Freeform 760"/>
            <p:cNvSpPr>
              <a:spLocks/>
            </p:cNvSpPr>
            <p:nvPr/>
          </p:nvSpPr>
          <p:spPr bwMode="auto">
            <a:xfrm>
              <a:off x="1481" y="1696"/>
              <a:ext cx="85" cy="79"/>
            </a:xfrm>
            <a:custGeom>
              <a:avLst/>
              <a:gdLst>
                <a:gd name="T0" fmla="*/ 5 w 85"/>
                <a:gd name="T1" fmla="*/ 71 h 79"/>
                <a:gd name="T2" fmla="*/ 0 w 85"/>
                <a:gd name="T3" fmla="*/ 55 h 79"/>
                <a:gd name="T4" fmla="*/ 6 w 85"/>
                <a:gd name="T5" fmla="*/ 35 h 79"/>
                <a:gd name="T6" fmla="*/ 21 w 85"/>
                <a:gd name="T7" fmla="*/ 15 h 79"/>
                <a:gd name="T8" fmla="*/ 21 w 85"/>
                <a:gd name="T9" fmla="*/ 15 h 79"/>
                <a:gd name="T10" fmla="*/ 43 w 85"/>
                <a:gd name="T11" fmla="*/ 3 h 79"/>
                <a:gd name="T12" fmla="*/ 64 w 85"/>
                <a:gd name="T13" fmla="*/ 0 h 79"/>
                <a:gd name="T14" fmla="*/ 79 w 85"/>
                <a:gd name="T15" fmla="*/ 8 h 79"/>
                <a:gd name="T16" fmla="*/ 79 w 85"/>
                <a:gd name="T17" fmla="*/ 8 h 79"/>
                <a:gd name="T18" fmla="*/ 85 w 85"/>
                <a:gd name="T19" fmla="*/ 24 h 79"/>
                <a:gd name="T20" fmla="*/ 79 w 85"/>
                <a:gd name="T21" fmla="*/ 44 h 79"/>
                <a:gd name="T22" fmla="*/ 63 w 85"/>
                <a:gd name="T23" fmla="*/ 63 h 79"/>
                <a:gd name="T24" fmla="*/ 63 w 85"/>
                <a:gd name="T25" fmla="*/ 63 h 79"/>
                <a:gd name="T26" fmla="*/ 42 w 85"/>
                <a:gd name="T27" fmla="*/ 76 h 79"/>
                <a:gd name="T28" fmla="*/ 21 w 85"/>
                <a:gd name="T29" fmla="*/ 79 h 79"/>
                <a:gd name="T30" fmla="*/ 5 w 85"/>
                <a:gd name="T31" fmla="*/ 71 h 79"/>
                <a:gd name="T32" fmla="*/ 5 w 85"/>
                <a:gd name="T33" fmla="*/ 71 h 7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5"/>
                <a:gd name="T52" fmla="*/ 0 h 79"/>
                <a:gd name="T53" fmla="*/ 85 w 85"/>
                <a:gd name="T54" fmla="*/ 79 h 7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5" h="79">
                  <a:moveTo>
                    <a:pt x="5" y="71"/>
                  </a:moveTo>
                  <a:lnTo>
                    <a:pt x="0" y="55"/>
                  </a:lnTo>
                  <a:lnTo>
                    <a:pt x="6" y="35"/>
                  </a:lnTo>
                  <a:lnTo>
                    <a:pt x="21" y="15"/>
                  </a:lnTo>
                  <a:lnTo>
                    <a:pt x="43" y="3"/>
                  </a:lnTo>
                  <a:lnTo>
                    <a:pt x="64" y="0"/>
                  </a:lnTo>
                  <a:lnTo>
                    <a:pt x="79" y="8"/>
                  </a:lnTo>
                  <a:lnTo>
                    <a:pt x="85" y="24"/>
                  </a:lnTo>
                  <a:lnTo>
                    <a:pt x="79" y="44"/>
                  </a:lnTo>
                  <a:lnTo>
                    <a:pt x="63" y="63"/>
                  </a:lnTo>
                  <a:lnTo>
                    <a:pt x="42" y="76"/>
                  </a:lnTo>
                  <a:lnTo>
                    <a:pt x="21" y="79"/>
                  </a:lnTo>
                  <a:lnTo>
                    <a:pt x="5" y="71"/>
                  </a:lnTo>
                  <a:close/>
                </a:path>
              </a:pathLst>
            </a:custGeom>
            <a:solidFill>
              <a:srgbClr val="CC77B8"/>
            </a:solidFill>
            <a:ln w="12700" cmpd="sng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22" name="Freeform 761"/>
            <p:cNvSpPr>
              <a:spLocks/>
            </p:cNvSpPr>
            <p:nvPr/>
          </p:nvSpPr>
          <p:spPr bwMode="auto">
            <a:xfrm>
              <a:off x="1476" y="1763"/>
              <a:ext cx="95" cy="65"/>
            </a:xfrm>
            <a:custGeom>
              <a:avLst/>
              <a:gdLst>
                <a:gd name="T0" fmla="*/ 0 w 95"/>
                <a:gd name="T1" fmla="*/ 43 h 65"/>
                <a:gd name="T2" fmla="*/ 3 w 95"/>
                <a:gd name="T3" fmla="*/ 26 h 65"/>
                <a:gd name="T4" fmla="*/ 17 w 95"/>
                <a:gd name="T5" fmla="*/ 12 h 65"/>
                <a:gd name="T6" fmla="*/ 40 w 95"/>
                <a:gd name="T7" fmla="*/ 2 h 65"/>
                <a:gd name="T8" fmla="*/ 40 w 95"/>
                <a:gd name="T9" fmla="*/ 2 h 65"/>
                <a:gd name="T10" fmla="*/ 65 w 95"/>
                <a:gd name="T11" fmla="*/ 0 h 65"/>
                <a:gd name="T12" fmla="*/ 85 w 95"/>
                <a:gd name="T13" fmla="*/ 8 h 65"/>
                <a:gd name="T14" fmla="*/ 95 w 95"/>
                <a:gd name="T15" fmla="*/ 22 h 65"/>
                <a:gd name="T16" fmla="*/ 95 w 95"/>
                <a:gd name="T17" fmla="*/ 22 h 65"/>
                <a:gd name="T18" fmla="*/ 92 w 95"/>
                <a:gd name="T19" fmla="*/ 39 h 65"/>
                <a:gd name="T20" fmla="*/ 77 w 95"/>
                <a:gd name="T21" fmla="*/ 54 h 65"/>
                <a:gd name="T22" fmla="*/ 54 w 95"/>
                <a:gd name="T23" fmla="*/ 64 h 65"/>
                <a:gd name="T24" fmla="*/ 54 w 95"/>
                <a:gd name="T25" fmla="*/ 64 h 65"/>
                <a:gd name="T26" fmla="*/ 29 w 95"/>
                <a:gd name="T27" fmla="*/ 65 h 65"/>
                <a:gd name="T28" fmla="*/ 10 w 95"/>
                <a:gd name="T29" fmla="*/ 58 h 65"/>
                <a:gd name="T30" fmla="*/ 0 w 95"/>
                <a:gd name="T31" fmla="*/ 43 h 65"/>
                <a:gd name="T32" fmla="*/ 0 w 95"/>
                <a:gd name="T33" fmla="*/ 43 h 6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5"/>
                <a:gd name="T52" fmla="*/ 0 h 65"/>
                <a:gd name="T53" fmla="*/ 95 w 95"/>
                <a:gd name="T54" fmla="*/ 65 h 6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5" h="65">
                  <a:moveTo>
                    <a:pt x="0" y="43"/>
                  </a:moveTo>
                  <a:lnTo>
                    <a:pt x="3" y="26"/>
                  </a:lnTo>
                  <a:lnTo>
                    <a:pt x="17" y="12"/>
                  </a:lnTo>
                  <a:lnTo>
                    <a:pt x="40" y="2"/>
                  </a:lnTo>
                  <a:lnTo>
                    <a:pt x="65" y="0"/>
                  </a:lnTo>
                  <a:lnTo>
                    <a:pt x="85" y="8"/>
                  </a:lnTo>
                  <a:lnTo>
                    <a:pt x="95" y="22"/>
                  </a:lnTo>
                  <a:lnTo>
                    <a:pt x="92" y="39"/>
                  </a:lnTo>
                  <a:lnTo>
                    <a:pt x="77" y="54"/>
                  </a:lnTo>
                  <a:lnTo>
                    <a:pt x="54" y="64"/>
                  </a:lnTo>
                  <a:lnTo>
                    <a:pt x="29" y="65"/>
                  </a:lnTo>
                  <a:lnTo>
                    <a:pt x="10" y="58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CC77B8"/>
            </a:solidFill>
            <a:ln w="12700" cmpd="sng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23" name="Freeform 762"/>
            <p:cNvSpPr>
              <a:spLocks/>
            </p:cNvSpPr>
            <p:nvPr/>
          </p:nvSpPr>
          <p:spPr bwMode="auto">
            <a:xfrm>
              <a:off x="1500" y="1785"/>
              <a:ext cx="69" cy="90"/>
            </a:xfrm>
            <a:custGeom>
              <a:avLst/>
              <a:gdLst>
                <a:gd name="T0" fmla="*/ 17 w 69"/>
                <a:gd name="T1" fmla="*/ 90 h 90"/>
                <a:gd name="T2" fmla="*/ 4 w 69"/>
                <a:gd name="T3" fmla="*/ 79 h 90"/>
                <a:gd name="T4" fmla="*/ 0 w 69"/>
                <a:gd name="T5" fmla="*/ 58 h 90"/>
                <a:gd name="T6" fmla="*/ 5 w 69"/>
                <a:gd name="T7" fmla="*/ 34 h 90"/>
                <a:gd name="T8" fmla="*/ 5 w 69"/>
                <a:gd name="T9" fmla="*/ 34 h 90"/>
                <a:gd name="T10" fmla="*/ 18 w 69"/>
                <a:gd name="T11" fmla="*/ 12 h 90"/>
                <a:gd name="T12" fmla="*/ 35 w 69"/>
                <a:gd name="T13" fmla="*/ 0 h 90"/>
                <a:gd name="T14" fmla="*/ 52 w 69"/>
                <a:gd name="T15" fmla="*/ 0 h 90"/>
                <a:gd name="T16" fmla="*/ 52 w 69"/>
                <a:gd name="T17" fmla="*/ 0 h 90"/>
                <a:gd name="T18" fmla="*/ 65 w 69"/>
                <a:gd name="T19" fmla="*/ 12 h 90"/>
                <a:gd name="T20" fmla="*/ 69 w 69"/>
                <a:gd name="T21" fmla="*/ 32 h 90"/>
                <a:gd name="T22" fmla="*/ 64 w 69"/>
                <a:gd name="T23" fmla="*/ 57 h 90"/>
                <a:gd name="T24" fmla="*/ 64 w 69"/>
                <a:gd name="T25" fmla="*/ 57 h 90"/>
                <a:gd name="T26" fmla="*/ 51 w 69"/>
                <a:gd name="T27" fmla="*/ 78 h 90"/>
                <a:gd name="T28" fmla="*/ 34 w 69"/>
                <a:gd name="T29" fmla="*/ 90 h 90"/>
                <a:gd name="T30" fmla="*/ 17 w 69"/>
                <a:gd name="T31" fmla="*/ 90 h 90"/>
                <a:gd name="T32" fmla="*/ 17 w 69"/>
                <a:gd name="T33" fmla="*/ 90 h 9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9"/>
                <a:gd name="T52" fmla="*/ 0 h 90"/>
                <a:gd name="T53" fmla="*/ 69 w 69"/>
                <a:gd name="T54" fmla="*/ 90 h 9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9" h="90">
                  <a:moveTo>
                    <a:pt x="17" y="90"/>
                  </a:moveTo>
                  <a:lnTo>
                    <a:pt x="4" y="79"/>
                  </a:lnTo>
                  <a:lnTo>
                    <a:pt x="0" y="58"/>
                  </a:lnTo>
                  <a:lnTo>
                    <a:pt x="5" y="34"/>
                  </a:lnTo>
                  <a:lnTo>
                    <a:pt x="18" y="12"/>
                  </a:lnTo>
                  <a:lnTo>
                    <a:pt x="35" y="0"/>
                  </a:lnTo>
                  <a:lnTo>
                    <a:pt x="52" y="0"/>
                  </a:lnTo>
                  <a:lnTo>
                    <a:pt x="65" y="12"/>
                  </a:lnTo>
                  <a:lnTo>
                    <a:pt x="69" y="32"/>
                  </a:lnTo>
                  <a:lnTo>
                    <a:pt x="64" y="57"/>
                  </a:lnTo>
                  <a:lnTo>
                    <a:pt x="51" y="78"/>
                  </a:lnTo>
                  <a:lnTo>
                    <a:pt x="34" y="90"/>
                  </a:lnTo>
                  <a:lnTo>
                    <a:pt x="17" y="90"/>
                  </a:lnTo>
                  <a:close/>
                </a:path>
              </a:pathLst>
            </a:custGeom>
            <a:solidFill>
              <a:srgbClr val="CC77B8"/>
            </a:solidFill>
            <a:ln w="12700" cmpd="sng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24" name="Freeform 763"/>
            <p:cNvSpPr>
              <a:spLocks/>
            </p:cNvSpPr>
            <p:nvPr/>
          </p:nvSpPr>
          <p:spPr bwMode="auto">
            <a:xfrm>
              <a:off x="1635" y="1732"/>
              <a:ext cx="63" cy="96"/>
            </a:xfrm>
            <a:custGeom>
              <a:avLst/>
              <a:gdLst>
                <a:gd name="T0" fmla="*/ 40 w 63"/>
                <a:gd name="T1" fmla="*/ 96 h 96"/>
                <a:gd name="T2" fmla="*/ 23 w 63"/>
                <a:gd name="T3" fmla="*/ 93 h 96"/>
                <a:gd name="T4" fmla="*/ 9 w 63"/>
                <a:gd name="T5" fmla="*/ 78 h 96"/>
                <a:gd name="T6" fmla="*/ 0 w 63"/>
                <a:gd name="T7" fmla="*/ 54 h 96"/>
                <a:gd name="T8" fmla="*/ 0 w 63"/>
                <a:gd name="T9" fmla="*/ 54 h 96"/>
                <a:gd name="T10" fmla="*/ 0 w 63"/>
                <a:gd name="T11" fmla="*/ 29 h 96"/>
                <a:gd name="T12" fmla="*/ 7 w 63"/>
                <a:gd name="T13" fmla="*/ 10 h 96"/>
                <a:gd name="T14" fmla="*/ 22 w 63"/>
                <a:gd name="T15" fmla="*/ 0 h 96"/>
                <a:gd name="T16" fmla="*/ 22 w 63"/>
                <a:gd name="T17" fmla="*/ 0 h 96"/>
                <a:gd name="T18" fmla="*/ 39 w 63"/>
                <a:gd name="T19" fmla="*/ 4 h 96"/>
                <a:gd name="T20" fmla="*/ 53 w 63"/>
                <a:gd name="T21" fmla="*/ 19 h 96"/>
                <a:gd name="T22" fmla="*/ 63 w 63"/>
                <a:gd name="T23" fmla="*/ 42 h 96"/>
                <a:gd name="T24" fmla="*/ 63 w 63"/>
                <a:gd name="T25" fmla="*/ 42 h 96"/>
                <a:gd name="T26" fmla="*/ 63 w 63"/>
                <a:gd name="T27" fmla="*/ 67 h 96"/>
                <a:gd name="T28" fmla="*/ 55 w 63"/>
                <a:gd name="T29" fmla="*/ 87 h 96"/>
                <a:gd name="T30" fmla="*/ 40 w 63"/>
                <a:gd name="T31" fmla="*/ 96 h 96"/>
                <a:gd name="T32" fmla="*/ 40 w 63"/>
                <a:gd name="T33" fmla="*/ 96 h 9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3"/>
                <a:gd name="T52" fmla="*/ 0 h 96"/>
                <a:gd name="T53" fmla="*/ 63 w 63"/>
                <a:gd name="T54" fmla="*/ 96 h 9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3" h="96">
                  <a:moveTo>
                    <a:pt x="40" y="96"/>
                  </a:moveTo>
                  <a:lnTo>
                    <a:pt x="23" y="93"/>
                  </a:lnTo>
                  <a:lnTo>
                    <a:pt x="9" y="78"/>
                  </a:lnTo>
                  <a:lnTo>
                    <a:pt x="0" y="54"/>
                  </a:lnTo>
                  <a:lnTo>
                    <a:pt x="0" y="29"/>
                  </a:lnTo>
                  <a:lnTo>
                    <a:pt x="7" y="10"/>
                  </a:lnTo>
                  <a:lnTo>
                    <a:pt x="22" y="0"/>
                  </a:lnTo>
                  <a:lnTo>
                    <a:pt x="39" y="4"/>
                  </a:lnTo>
                  <a:lnTo>
                    <a:pt x="53" y="19"/>
                  </a:lnTo>
                  <a:lnTo>
                    <a:pt x="63" y="42"/>
                  </a:lnTo>
                  <a:lnTo>
                    <a:pt x="63" y="67"/>
                  </a:lnTo>
                  <a:lnTo>
                    <a:pt x="55" y="87"/>
                  </a:lnTo>
                  <a:lnTo>
                    <a:pt x="40" y="96"/>
                  </a:lnTo>
                  <a:close/>
                </a:path>
              </a:pathLst>
            </a:custGeom>
            <a:solidFill>
              <a:srgbClr val="CC77B8"/>
            </a:solidFill>
            <a:ln w="12700" cmpd="sng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25" name="Freeform 764"/>
            <p:cNvSpPr>
              <a:spLocks/>
            </p:cNvSpPr>
            <p:nvPr/>
          </p:nvSpPr>
          <p:spPr bwMode="auto">
            <a:xfrm>
              <a:off x="1592" y="1798"/>
              <a:ext cx="86" cy="76"/>
            </a:xfrm>
            <a:custGeom>
              <a:avLst/>
              <a:gdLst>
                <a:gd name="T0" fmla="*/ 82 w 86"/>
                <a:gd name="T1" fmla="*/ 68 h 76"/>
                <a:gd name="T2" fmla="*/ 67 w 86"/>
                <a:gd name="T3" fmla="*/ 76 h 76"/>
                <a:gd name="T4" fmla="*/ 46 w 86"/>
                <a:gd name="T5" fmla="*/ 75 h 76"/>
                <a:gd name="T6" fmla="*/ 23 w 86"/>
                <a:gd name="T7" fmla="*/ 64 h 76"/>
                <a:gd name="T8" fmla="*/ 23 w 86"/>
                <a:gd name="T9" fmla="*/ 64 h 76"/>
                <a:gd name="T10" fmla="*/ 7 w 86"/>
                <a:gd name="T11" fmla="*/ 45 h 76"/>
                <a:gd name="T12" fmla="*/ 0 w 86"/>
                <a:gd name="T13" fmla="*/ 25 h 76"/>
                <a:gd name="T14" fmla="*/ 5 w 86"/>
                <a:gd name="T15" fmla="*/ 8 h 76"/>
                <a:gd name="T16" fmla="*/ 5 w 86"/>
                <a:gd name="T17" fmla="*/ 8 h 76"/>
                <a:gd name="T18" fmla="*/ 19 w 86"/>
                <a:gd name="T19" fmla="*/ 0 h 76"/>
                <a:gd name="T20" fmla="*/ 40 w 86"/>
                <a:gd name="T21" fmla="*/ 2 h 76"/>
                <a:gd name="T22" fmla="*/ 63 w 86"/>
                <a:gd name="T23" fmla="*/ 14 h 76"/>
                <a:gd name="T24" fmla="*/ 63 w 86"/>
                <a:gd name="T25" fmla="*/ 14 h 76"/>
                <a:gd name="T26" fmla="*/ 79 w 86"/>
                <a:gd name="T27" fmla="*/ 32 h 76"/>
                <a:gd name="T28" fmla="*/ 86 w 86"/>
                <a:gd name="T29" fmla="*/ 52 h 76"/>
                <a:gd name="T30" fmla="*/ 82 w 86"/>
                <a:gd name="T31" fmla="*/ 68 h 76"/>
                <a:gd name="T32" fmla="*/ 82 w 86"/>
                <a:gd name="T33" fmla="*/ 68 h 7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6"/>
                <a:gd name="T52" fmla="*/ 0 h 76"/>
                <a:gd name="T53" fmla="*/ 86 w 86"/>
                <a:gd name="T54" fmla="*/ 76 h 7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6" h="76">
                  <a:moveTo>
                    <a:pt x="82" y="68"/>
                  </a:moveTo>
                  <a:lnTo>
                    <a:pt x="67" y="76"/>
                  </a:lnTo>
                  <a:lnTo>
                    <a:pt x="46" y="75"/>
                  </a:lnTo>
                  <a:lnTo>
                    <a:pt x="23" y="64"/>
                  </a:lnTo>
                  <a:lnTo>
                    <a:pt x="7" y="45"/>
                  </a:lnTo>
                  <a:lnTo>
                    <a:pt x="0" y="25"/>
                  </a:lnTo>
                  <a:lnTo>
                    <a:pt x="5" y="8"/>
                  </a:lnTo>
                  <a:lnTo>
                    <a:pt x="19" y="0"/>
                  </a:lnTo>
                  <a:lnTo>
                    <a:pt x="40" y="2"/>
                  </a:lnTo>
                  <a:lnTo>
                    <a:pt x="63" y="14"/>
                  </a:lnTo>
                  <a:lnTo>
                    <a:pt x="79" y="32"/>
                  </a:lnTo>
                  <a:lnTo>
                    <a:pt x="86" y="52"/>
                  </a:lnTo>
                  <a:lnTo>
                    <a:pt x="82" y="68"/>
                  </a:lnTo>
                  <a:close/>
                </a:path>
              </a:pathLst>
            </a:custGeom>
            <a:solidFill>
              <a:srgbClr val="CC77B8"/>
            </a:solidFill>
            <a:ln w="12700" cmpd="sng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26" name="Freeform 765"/>
            <p:cNvSpPr>
              <a:spLocks/>
            </p:cNvSpPr>
            <p:nvPr/>
          </p:nvSpPr>
          <p:spPr bwMode="auto">
            <a:xfrm>
              <a:off x="1535" y="1835"/>
              <a:ext cx="96" cy="63"/>
            </a:xfrm>
            <a:custGeom>
              <a:avLst/>
              <a:gdLst>
                <a:gd name="T0" fmla="*/ 96 w 96"/>
                <a:gd name="T1" fmla="*/ 41 h 63"/>
                <a:gd name="T2" fmla="*/ 86 w 96"/>
                <a:gd name="T3" fmla="*/ 56 h 63"/>
                <a:gd name="T4" fmla="*/ 66 w 96"/>
                <a:gd name="T5" fmla="*/ 63 h 63"/>
                <a:gd name="T6" fmla="*/ 41 w 96"/>
                <a:gd name="T7" fmla="*/ 62 h 63"/>
                <a:gd name="T8" fmla="*/ 41 w 96"/>
                <a:gd name="T9" fmla="*/ 62 h 63"/>
                <a:gd name="T10" fmla="*/ 18 w 96"/>
                <a:gd name="T11" fmla="*/ 53 h 63"/>
                <a:gd name="T12" fmla="*/ 3 w 96"/>
                <a:gd name="T13" fmla="*/ 38 h 63"/>
                <a:gd name="T14" fmla="*/ 0 w 96"/>
                <a:gd name="T15" fmla="*/ 21 h 63"/>
                <a:gd name="T16" fmla="*/ 0 w 96"/>
                <a:gd name="T17" fmla="*/ 21 h 63"/>
                <a:gd name="T18" fmla="*/ 10 w 96"/>
                <a:gd name="T19" fmla="*/ 7 h 63"/>
                <a:gd name="T20" fmla="*/ 30 w 96"/>
                <a:gd name="T21" fmla="*/ 0 h 63"/>
                <a:gd name="T22" fmla="*/ 55 w 96"/>
                <a:gd name="T23" fmla="*/ 1 h 63"/>
                <a:gd name="T24" fmla="*/ 55 w 96"/>
                <a:gd name="T25" fmla="*/ 1 h 63"/>
                <a:gd name="T26" fmla="*/ 78 w 96"/>
                <a:gd name="T27" fmla="*/ 10 h 63"/>
                <a:gd name="T28" fmla="*/ 93 w 96"/>
                <a:gd name="T29" fmla="*/ 25 h 63"/>
                <a:gd name="T30" fmla="*/ 96 w 96"/>
                <a:gd name="T31" fmla="*/ 41 h 63"/>
                <a:gd name="T32" fmla="*/ 96 w 96"/>
                <a:gd name="T33" fmla="*/ 41 h 6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6"/>
                <a:gd name="T52" fmla="*/ 0 h 63"/>
                <a:gd name="T53" fmla="*/ 96 w 96"/>
                <a:gd name="T54" fmla="*/ 63 h 6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6" h="63">
                  <a:moveTo>
                    <a:pt x="96" y="41"/>
                  </a:moveTo>
                  <a:lnTo>
                    <a:pt x="86" y="56"/>
                  </a:lnTo>
                  <a:lnTo>
                    <a:pt x="66" y="63"/>
                  </a:lnTo>
                  <a:lnTo>
                    <a:pt x="41" y="62"/>
                  </a:lnTo>
                  <a:lnTo>
                    <a:pt x="18" y="53"/>
                  </a:lnTo>
                  <a:lnTo>
                    <a:pt x="3" y="38"/>
                  </a:lnTo>
                  <a:lnTo>
                    <a:pt x="0" y="21"/>
                  </a:lnTo>
                  <a:lnTo>
                    <a:pt x="10" y="7"/>
                  </a:lnTo>
                  <a:lnTo>
                    <a:pt x="30" y="0"/>
                  </a:lnTo>
                  <a:lnTo>
                    <a:pt x="55" y="1"/>
                  </a:lnTo>
                  <a:lnTo>
                    <a:pt x="78" y="10"/>
                  </a:lnTo>
                  <a:lnTo>
                    <a:pt x="93" y="25"/>
                  </a:lnTo>
                  <a:lnTo>
                    <a:pt x="96" y="41"/>
                  </a:lnTo>
                  <a:close/>
                </a:path>
              </a:pathLst>
            </a:custGeom>
            <a:solidFill>
              <a:srgbClr val="CC77B8"/>
            </a:solidFill>
            <a:ln w="12700" cmpd="sng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9178" name="Rectangle 919"/>
          <p:cNvSpPr>
            <a:spLocks noChangeArrowheads="1"/>
          </p:cNvSpPr>
          <p:nvPr/>
        </p:nvSpPr>
        <p:spPr bwMode="auto">
          <a:xfrm>
            <a:off x="3217863" y="4452938"/>
            <a:ext cx="363537" cy="361950"/>
          </a:xfrm>
          <a:prstGeom prst="rect">
            <a:avLst/>
          </a:prstGeom>
          <a:solidFill>
            <a:srgbClr val="656565"/>
          </a:solidFill>
          <a:ln w="9525">
            <a:noFill/>
            <a:miter lim="800000"/>
            <a:headEnd/>
            <a:tailEnd/>
          </a:ln>
        </p:spPr>
        <p:txBody>
          <a:bodyPr lIns="102833" tIns="51417" rIns="102833" bIns="51417"/>
          <a:lstStyle/>
          <a:p>
            <a:r>
              <a:rPr lang="en-US" altLang="en-US" sz="2000" b="1">
                <a:solidFill>
                  <a:schemeClr val="bg1"/>
                </a:solidFill>
              </a:rPr>
              <a:t>2</a:t>
            </a:r>
            <a:endParaRPr lang="en-US" altLang="en-US" sz="2000" b="1"/>
          </a:p>
        </p:txBody>
      </p:sp>
      <p:sp>
        <p:nvSpPr>
          <p:cNvPr id="49179" name="Rectangle 8"/>
          <p:cNvSpPr>
            <a:spLocks noChangeArrowheads="1"/>
          </p:cNvSpPr>
          <p:nvPr/>
        </p:nvSpPr>
        <p:spPr bwMode="auto">
          <a:xfrm>
            <a:off x="3806825" y="1717675"/>
            <a:ext cx="1635125" cy="823913"/>
          </a:xfrm>
          <a:prstGeom prst="rect">
            <a:avLst/>
          </a:prstGeom>
          <a:solidFill>
            <a:srgbClr val="E5F5EC"/>
          </a:solidFill>
          <a:ln w="9525">
            <a:noFill/>
            <a:miter lim="800000"/>
            <a:headEnd/>
            <a:tailEnd/>
          </a:ln>
        </p:spPr>
        <p:txBody>
          <a:bodyPr lIns="102833" tIns="51417" rIns="102833" bIns="51417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49180" name="Rectangle 9"/>
          <p:cNvSpPr>
            <a:spLocks noChangeArrowheads="1"/>
          </p:cNvSpPr>
          <p:nvPr/>
        </p:nvSpPr>
        <p:spPr bwMode="auto">
          <a:xfrm>
            <a:off x="3806825" y="2898775"/>
            <a:ext cx="1635125" cy="1984375"/>
          </a:xfrm>
          <a:prstGeom prst="rect">
            <a:avLst/>
          </a:prstGeom>
          <a:solidFill>
            <a:srgbClr val="FDEFCA"/>
          </a:solidFill>
          <a:ln w="9525">
            <a:noFill/>
            <a:miter lim="800000"/>
            <a:headEnd/>
            <a:tailEnd/>
          </a:ln>
        </p:spPr>
        <p:txBody>
          <a:bodyPr lIns="102833" tIns="51417" rIns="102833" bIns="51417"/>
          <a:lstStyle/>
          <a:p>
            <a:endParaRPr lang="en-US">
              <a:latin typeface="Calibri" pitchFamily="34" charset="0"/>
            </a:endParaRPr>
          </a:p>
        </p:txBody>
      </p:sp>
      <p:grpSp>
        <p:nvGrpSpPr>
          <p:cNvPr id="49181" name="Group 1172"/>
          <p:cNvGrpSpPr>
            <a:grpSpLocks/>
          </p:cNvGrpSpPr>
          <p:nvPr/>
        </p:nvGrpSpPr>
        <p:grpSpPr bwMode="auto">
          <a:xfrm>
            <a:off x="3952875" y="3125788"/>
            <a:ext cx="1343025" cy="1335087"/>
            <a:chOff x="2248" y="1766"/>
            <a:chExt cx="752" cy="748"/>
          </a:xfrm>
        </p:grpSpPr>
        <p:sp>
          <p:nvSpPr>
            <p:cNvPr id="49308" name="Freeform 122"/>
            <p:cNvSpPr>
              <a:spLocks/>
            </p:cNvSpPr>
            <p:nvPr/>
          </p:nvSpPr>
          <p:spPr bwMode="auto">
            <a:xfrm>
              <a:off x="2271" y="1788"/>
              <a:ext cx="704" cy="703"/>
            </a:xfrm>
            <a:custGeom>
              <a:avLst/>
              <a:gdLst>
                <a:gd name="T0" fmla="*/ 388 w 704"/>
                <a:gd name="T1" fmla="*/ 701 h 703"/>
                <a:gd name="T2" fmla="*/ 440 w 704"/>
                <a:gd name="T3" fmla="*/ 692 h 703"/>
                <a:gd name="T4" fmla="*/ 489 w 704"/>
                <a:gd name="T5" fmla="*/ 676 h 703"/>
                <a:gd name="T6" fmla="*/ 535 w 704"/>
                <a:gd name="T7" fmla="*/ 652 h 703"/>
                <a:gd name="T8" fmla="*/ 576 w 704"/>
                <a:gd name="T9" fmla="*/ 623 h 703"/>
                <a:gd name="T10" fmla="*/ 613 w 704"/>
                <a:gd name="T11" fmla="*/ 588 h 703"/>
                <a:gd name="T12" fmla="*/ 644 w 704"/>
                <a:gd name="T13" fmla="*/ 548 h 703"/>
                <a:gd name="T14" fmla="*/ 669 w 704"/>
                <a:gd name="T15" fmla="*/ 504 h 703"/>
                <a:gd name="T16" fmla="*/ 689 w 704"/>
                <a:gd name="T17" fmla="*/ 456 h 703"/>
                <a:gd name="T18" fmla="*/ 700 w 704"/>
                <a:gd name="T19" fmla="*/ 405 h 703"/>
                <a:gd name="T20" fmla="*/ 704 w 704"/>
                <a:gd name="T21" fmla="*/ 351 h 703"/>
                <a:gd name="T22" fmla="*/ 702 w 704"/>
                <a:gd name="T23" fmla="*/ 315 h 703"/>
                <a:gd name="T24" fmla="*/ 693 w 704"/>
                <a:gd name="T25" fmla="*/ 263 h 703"/>
                <a:gd name="T26" fmla="*/ 677 w 704"/>
                <a:gd name="T27" fmla="*/ 215 h 703"/>
                <a:gd name="T28" fmla="*/ 653 w 704"/>
                <a:gd name="T29" fmla="*/ 169 h 703"/>
                <a:gd name="T30" fmla="*/ 624 w 704"/>
                <a:gd name="T31" fmla="*/ 127 h 703"/>
                <a:gd name="T32" fmla="*/ 589 w 704"/>
                <a:gd name="T33" fmla="*/ 91 h 703"/>
                <a:gd name="T34" fmla="*/ 549 w 704"/>
                <a:gd name="T35" fmla="*/ 60 h 703"/>
                <a:gd name="T36" fmla="*/ 505 w 704"/>
                <a:gd name="T37" fmla="*/ 35 h 703"/>
                <a:gd name="T38" fmla="*/ 457 w 704"/>
                <a:gd name="T39" fmla="*/ 16 h 703"/>
                <a:gd name="T40" fmla="*/ 406 w 704"/>
                <a:gd name="T41" fmla="*/ 4 h 703"/>
                <a:gd name="T42" fmla="*/ 352 w 704"/>
                <a:gd name="T43" fmla="*/ 0 h 703"/>
                <a:gd name="T44" fmla="*/ 316 w 704"/>
                <a:gd name="T45" fmla="*/ 2 h 703"/>
                <a:gd name="T46" fmla="*/ 264 w 704"/>
                <a:gd name="T47" fmla="*/ 11 h 703"/>
                <a:gd name="T48" fmla="*/ 215 w 704"/>
                <a:gd name="T49" fmla="*/ 28 h 703"/>
                <a:gd name="T50" fmla="*/ 170 w 704"/>
                <a:gd name="T51" fmla="*/ 51 h 703"/>
                <a:gd name="T52" fmla="*/ 129 w 704"/>
                <a:gd name="T53" fmla="*/ 80 h 703"/>
                <a:gd name="T54" fmla="*/ 92 w 704"/>
                <a:gd name="T55" fmla="*/ 115 h 703"/>
                <a:gd name="T56" fmla="*/ 61 w 704"/>
                <a:gd name="T57" fmla="*/ 155 h 703"/>
                <a:gd name="T58" fmla="*/ 35 w 704"/>
                <a:gd name="T59" fmla="*/ 199 h 703"/>
                <a:gd name="T60" fmla="*/ 16 w 704"/>
                <a:gd name="T61" fmla="*/ 246 h 703"/>
                <a:gd name="T62" fmla="*/ 4 w 704"/>
                <a:gd name="T63" fmla="*/ 298 h 703"/>
                <a:gd name="T64" fmla="*/ 0 w 704"/>
                <a:gd name="T65" fmla="*/ 351 h 703"/>
                <a:gd name="T66" fmla="*/ 2 w 704"/>
                <a:gd name="T67" fmla="*/ 387 h 703"/>
                <a:gd name="T68" fmla="*/ 12 w 704"/>
                <a:gd name="T69" fmla="*/ 439 h 703"/>
                <a:gd name="T70" fmla="*/ 28 w 704"/>
                <a:gd name="T71" fmla="*/ 488 h 703"/>
                <a:gd name="T72" fmla="*/ 52 w 704"/>
                <a:gd name="T73" fmla="*/ 534 h 703"/>
                <a:gd name="T74" fmla="*/ 81 w 704"/>
                <a:gd name="T75" fmla="*/ 575 h 703"/>
                <a:gd name="T76" fmla="*/ 116 w 704"/>
                <a:gd name="T77" fmla="*/ 612 h 703"/>
                <a:gd name="T78" fmla="*/ 155 w 704"/>
                <a:gd name="T79" fmla="*/ 643 h 703"/>
                <a:gd name="T80" fmla="*/ 200 w 704"/>
                <a:gd name="T81" fmla="*/ 669 h 703"/>
                <a:gd name="T82" fmla="*/ 248 w 704"/>
                <a:gd name="T83" fmla="*/ 687 h 703"/>
                <a:gd name="T84" fmla="*/ 298 w 704"/>
                <a:gd name="T85" fmla="*/ 699 h 703"/>
                <a:gd name="T86" fmla="*/ 352 w 704"/>
                <a:gd name="T87" fmla="*/ 703 h 70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704"/>
                <a:gd name="T133" fmla="*/ 0 h 703"/>
                <a:gd name="T134" fmla="*/ 704 w 704"/>
                <a:gd name="T135" fmla="*/ 703 h 70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704" h="703">
                  <a:moveTo>
                    <a:pt x="352" y="703"/>
                  </a:moveTo>
                  <a:lnTo>
                    <a:pt x="370" y="702"/>
                  </a:lnTo>
                  <a:lnTo>
                    <a:pt x="388" y="701"/>
                  </a:lnTo>
                  <a:lnTo>
                    <a:pt x="406" y="699"/>
                  </a:lnTo>
                  <a:lnTo>
                    <a:pt x="423" y="696"/>
                  </a:lnTo>
                  <a:lnTo>
                    <a:pt x="440" y="692"/>
                  </a:lnTo>
                  <a:lnTo>
                    <a:pt x="457" y="687"/>
                  </a:lnTo>
                  <a:lnTo>
                    <a:pt x="473" y="682"/>
                  </a:lnTo>
                  <a:lnTo>
                    <a:pt x="489" y="676"/>
                  </a:lnTo>
                  <a:lnTo>
                    <a:pt x="505" y="669"/>
                  </a:lnTo>
                  <a:lnTo>
                    <a:pt x="520" y="660"/>
                  </a:lnTo>
                  <a:lnTo>
                    <a:pt x="535" y="652"/>
                  </a:lnTo>
                  <a:lnTo>
                    <a:pt x="549" y="643"/>
                  </a:lnTo>
                  <a:lnTo>
                    <a:pt x="563" y="633"/>
                  </a:lnTo>
                  <a:lnTo>
                    <a:pt x="576" y="623"/>
                  </a:lnTo>
                  <a:lnTo>
                    <a:pt x="589" y="612"/>
                  </a:lnTo>
                  <a:lnTo>
                    <a:pt x="601" y="600"/>
                  </a:lnTo>
                  <a:lnTo>
                    <a:pt x="613" y="588"/>
                  </a:lnTo>
                  <a:lnTo>
                    <a:pt x="624" y="575"/>
                  </a:lnTo>
                  <a:lnTo>
                    <a:pt x="634" y="562"/>
                  </a:lnTo>
                  <a:lnTo>
                    <a:pt x="644" y="548"/>
                  </a:lnTo>
                  <a:lnTo>
                    <a:pt x="653" y="534"/>
                  </a:lnTo>
                  <a:lnTo>
                    <a:pt x="662" y="519"/>
                  </a:lnTo>
                  <a:lnTo>
                    <a:pt x="669" y="504"/>
                  </a:lnTo>
                  <a:lnTo>
                    <a:pt x="677" y="488"/>
                  </a:lnTo>
                  <a:lnTo>
                    <a:pt x="683" y="472"/>
                  </a:lnTo>
                  <a:lnTo>
                    <a:pt x="689" y="456"/>
                  </a:lnTo>
                  <a:lnTo>
                    <a:pt x="693" y="439"/>
                  </a:lnTo>
                  <a:lnTo>
                    <a:pt x="697" y="422"/>
                  </a:lnTo>
                  <a:lnTo>
                    <a:pt x="700" y="405"/>
                  </a:lnTo>
                  <a:lnTo>
                    <a:pt x="702" y="387"/>
                  </a:lnTo>
                  <a:lnTo>
                    <a:pt x="704" y="370"/>
                  </a:lnTo>
                  <a:lnTo>
                    <a:pt x="704" y="351"/>
                  </a:lnTo>
                  <a:lnTo>
                    <a:pt x="704" y="333"/>
                  </a:lnTo>
                  <a:lnTo>
                    <a:pt x="702" y="315"/>
                  </a:lnTo>
                  <a:lnTo>
                    <a:pt x="700" y="298"/>
                  </a:lnTo>
                  <a:lnTo>
                    <a:pt x="697" y="280"/>
                  </a:lnTo>
                  <a:lnTo>
                    <a:pt x="693" y="263"/>
                  </a:lnTo>
                  <a:lnTo>
                    <a:pt x="689" y="246"/>
                  </a:lnTo>
                  <a:lnTo>
                    <a:pt x="683" y="230"/>
                  </a:lnTo>
                  <a:lnTo>
                    <a:pt x="677" y="215"/>
                  </a:lnTo>
                  <a:lnTo>
                    <a:pt x="669" y="199"/>
                  </a:lnTo>
                  <a:lnTo>
                    <a:pt x="662" y="184"/>
                  </a:lnTo>
                  <a:lnTo>
                    <a:pt x="653" y="169"/>
                  </a:lnTo>
                  <a:lnTo>
                    <a:pt x="644" y="155"/>
                  </a:lnTo>
                  <a:lnTo>
                    <a:pt x="634" y="141"/>
                  </a:lnTo>
                  <a:lnTo>
                    <a:pt x="624" y="127"/>
                  </a:lnTo>
                  <a:lnTo>
                    <a:pt x="613" y="115"/>
                  </a:lnTo>
                  <a:lnTo>
                    <a:pt x="601" y="103"/>
                  </a:lnTo>
                  <a:lnTo>
                    <a:pt x="589" y="91"/>
                  </a:lnTo>
                  <a:lnTo>
                    <a:pt x="576" y="80"/>
                  </a:lnTo>
                  <a:lnTo>
                    <a:pt x="563" y="70"/>
                  </a:lnTo>
                  <a:lnTo>
                    <a:pt x="549" y="60"/>
                  </a:lnTo>
                  <a:lnTo>
                    <a:pt x="535" y="51"/>
                  </a:lnTo>
                  <a:lnTo>
                    <a:pt x="520" y="42"/>
                  </a:lnTo>
                  <a:lnTo>
                    <a:pt x="505" y="35"/>
                  </a:lnTo>
                  <a:lnTo>
                    <a:pt x="489" y="28"/>
                  </a:lnTo>
                  <a:lnTo>
                    <a:pt x="473" y="22"/>
                  </a:lnTo>
                  <a:lnTo>
                    <a:pt x="457" y="16"/>
                  </a:lnTo>
                  <a:lnTo>
                    <a:pt x="440" y="11"/>
                  </a:lnTo>
                  <a:lnTo>
                    <a:pt x="423" y="7"/>
                  </a:lnTo>
                  <a:lnTo>
                    <a:pt x="406" y="4"/>
                  </a:lnTo>
                  <a:lnTo>
                    <a:pt x="388" y="2"/>
                  </a:lnTo>
                  <a:lnTo>
                    <a:pt x="370" y="0"/>
                  </a:lnTo>
                  <a:lnTo>
                    <a:pt x="352" y="0"/>
                  </a:lnTo>
                  <a:lnTo>
                    <a:pt x="334" y="0"/>
                  </a:lnTo>
                  <a:lnTo>
                    <a:pt x="316" y="2"/>
                  </a:lnTo>
                  <a:lnTo>
                    <a:pt x="298" y="4"/>
                  </a:lnTo>
                  <a:lnTo>
                    <a:pt x="282" y="7"/>
                  </a:lnTo>
                  <a:lnTo>
                    <a:pt x="264" y="11"/>
                  </a:lnTo>
                  <a:lnTo>
                    <a:pt x="248" y="16"/>
                  </a:lnTo>
                  <a:lnTo>
                    <a:pt x="231" y="22"/>
                  </a:lnTo>
                  <a:lnTo>
                    <a:pt x="215" y="28"/>
                  </a:lnTo>
                  <a:lnTo>
                    <a:pt x="200" y="35"/>
                  </a:lnTo>
                  <a:lnTo>
                    <a:pt x="185" y="42"/>
                  </a:lnTo>
                  <a:lnTo>
                    <a:pt x="170" y="51"/>
                  </a:lnTo>
                  <a:lnTo>
                    <a:pt x="155" y="60"/>
                  </a:lnTo>
                  <a:lnTo>
                    <a:pt x="142" y="70"/>
                  </a:lnTo>
                  <a:lnTo>
                    <a:pt x="129" y="80"/>
                  </a:lnTo>
                  <a:lnTo>
                    <a:pt x="116" y="91"/>
                  </a:lnTo>
                  <a:lnTo>
                    <a:pt x="104" y="103"/>
                  </a:lnTo>
                  <a:lnTo>
                    <a:pt x="92" y="115"/>
                  </a:lnTo>
                  <a:lnTo>
                    <a:pt x="81" y="127"/>
                  </a:lnTo>
                  <a:lnTo>
                    <a:pt x="70" y="141"/>
                  </a:lnTo>
                  <a:lnTo>
                    <a:pt x="61" y="155"/>
                  </a:lnTo>
                  <a:lnTo>
                    <a:pt x="52" y="169"/>
                  </a:lnTo>
                  <a:lnTo>
                    <a:pt x="43" y="184"/>
                  </a:lnTo>
                  <a:lnTo>
                    <a:pt x="35" y="199"/>
                  </a:lnTo>
                  <a:lnTo>
                    <a:pt x="28" y="215"/>
                  </a:lnTo>
                  <a:lnTo>
                    <a:pt x="22" y="230"/>
                  </a:lnTo>
                  <a:lnTo>
                    <a:pt x="16" y="246"/>
                  </a:lnTo>
                  <a:lnTo>
                    <a:pt x="12" y="263"/>
                  </a:lnTo>
                  <a:lnTo>
                    <a:pt x="7" y="280"/>
                  </a:lnTo>
                  <a:lnTo>
                    <a:pt x="4" y="298"/>
                  </a:lnTo>
                  <a:lnTo>
                    <a:pt x="2" y="315"/>
                  </a:lnTo>
                  <a:lnTo>
                    <a:pt x="1" y="333"/>
                  </a:lnTo>
                  <a:lnTo>
                    <a:pt x="0" y="351"/>
                  </a:lnTo>
                  <a:lnTo>
                    <a:pt x="1" y="370"/>
                  </a:lnTo>
                  <a:lnTo>
                    <a:pt x="2" y="387"/>
                  </a:lnTo>
                  <a:lnTo>
                    <a:pt x="4" y="405"/>
                  </a:lnTo>
                  <a:lnTo>
                    <a:pt x="7" y="422"/>
                  </a:lnTo>
                  <a:lnTo>
                    <a:pt x="12" y="439"/>
                  </a:lnTo>
                  <a:lnTo>
                    <a:pt x="16" y="456"/>
                  </a:lnTo>
                  <a:lnTo>
                    <a:pt x="22" y="472"/>
                  </a:lnTo>
                  <a:lnTo>
                    <a:pt x="28" y="488"/>
                  </a:lnTo>
                  <a:lnTo>
                    <a:pt x="35" y="504"/>
                  </a:lnTo>
                  <a:lnTo>
                    <a:pt x="43" y="519"/>
                  </a:lnTo>
                  <a:lnTo>
                    <a:pt x="52" y="534"/>
                  </a:lnTo>
                  <a:lnTo>
                    <a:pt x="61" y="548"/>
                  </a:lnTo>
                  <a:lnTo>
                    <a:pt x="70" y="562"/>
                  </a:lnTo>
                  <a:lnTo>
                    <a:pt x="81" y="575"/>
                  </a:lnTo>
                  <a:lnTo>
                    <a:pt x="92" y="588"/>
                  </a:lnTo>
                  <a:lnTo>
                    <a:pt x="104" y="600"/>
                  </a:lnTo>
                  <a:lnTo>
                    <a:pt x="116" y="612"/>
                  </a:lnTo>
                  <a:lnTo>
                    <a:pt x="129" y="623"/>
                  </a:lnTo>
                  <a:lnTo>
                    <a:pt x="142" y="633"/>
                  </a:lnTo>
                  <a:lnTo>
                    <a:pt x="155" y="643"/>
                  </a:lnTo>
                  <a:lnTo>
                    <a:pt x="170" y="652"/>
                  </a:lnTo>
                  <a:lnTo>
                    <a:pt x="185" y="660"/>
                  </a:lnTo>
                  <a:lnTo>
                    <a:pt x="200" y="669"/>
                  </a:lnTo>
                  <a:lnTo>
                    <a:pt x="215" y="676"/>
                  </a:lnTo>
                  <a:lnTo>
                    <a:pt x="231" y="682"/>
                  </a:lnTo>
                  <a:lnTo>
                    <a:pt x="248" y="687"/>
                  </a:lnTo>
                  <a:lnTo>
                    <a:pt x="264" y="692"/>
                  </a:lnTo>
                  <a:lnTo>
                    <a:pt x="282" y="696"/>
                  </a:lnTo>
                  <a:lnTo>
                    <a:pt x="298" y="699"/>
                  </a:lnTo>
                  <a:lnTo>
                    <a:pt x="316" y="701"/>
                  </a:lnTo>
                  <a:lnTo>
                    <a:pt x="334" y="702"/>
                  </a:lnTo>
                  <a:lnTo>
                    <a:pt x="352" y="703"/>
                  </a:lnTo>
                  <a:close/>
                </a:path>
              </a:pathLst>
            </a:custGeom>
            <a:solidFill>
              <a:srgbClr val="FFEF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09" name="Freeform 123"/>
            <p:cNvSpPr>
              <a:spLocks/>
            </p:cNvSpPr>
            <p:nvPr/>
          </p:nvSpPr>
          <p:spPr bwMode="auto">
            <a:xfrm>
              <a:off x="2475" y="1988"/>
              <a:ext cx="302" cy="303"/>
            </a:xfrm>
            <a:custGeom>
              <a:avLst/>
              <a:gdLst>
                <a:gd name="T0" fmla="*/ 0 w 302"/>
                <a:gd name="T1" fmla="*/ 151 h 303"/>
                <a:gd name="T2" fmla="*/ 1 w 302"/>
                <a:gd name="T3" fmla="*/ 128 h 303"/>
                <a:gd name="T4" fmla="*/ 7 w 302"/>
                <a:gd name="T5" fmla="*/ 104 h 303"/>
                <a:gd name="T6" fmla="*/ 16 w 302"/>
                <a:gd name="T7" fmla="*/ 82 h 303"/>
                <a:gd name="T8" fmla="*/ 28 w 302"/>
                <a:gd name="T9" fmla="*/ 62 h 303"/>
                <a:gd name="T10" fmla="*/ 44 w 302"/>
                <a:gd name="T11" fmla="*/ 44 h 303"/>
                <a:gd name="T12" fmla="*/ 44 w 302"/>
                <a:gd name="T13" fmla="*/ 44 h 303"/>
                <a:gd name="T14" fmla="*/ 62 w 302"/>
                <a:gd name="T15" fmla="*/ 29 h 303"/>
                <a:gd name="T16" fmla="*/ 82 w 302"/>
                <a:gd name="T17" fmla="*/ 16 h 303"/>
                <a:gd name="T18" fmla="*/ 104 w 302"/>
                <a:gd name="T19" fmla="*/ 7 h 303"/>
                <a:gd name="T20" fmla="*/ 127 w 302"/>
                <a:gd name="T21" fmla="*/ 2 h 303"/>
                <a:gd name="T22" fmla="*/ 151 w 302"/>
                <a:gd name="T23" fmla="*/ 0 h 303"/>
                <a:gd name="T24" fmla="*/ 151 w 302"/>
                <a:gd name="T25" fmla="*/ 0 h 303"/>
                <a:gd name="T26" fmla="*/ 174 w 302"/>
                <a:gd name="T27" fmla="*/ 2 h 303"/>
                <a:gd name="T28" fmla="*/ 198 w 302"/>
                <a:gd name="T29" fmla="*/ 7 h 303"/>
                <a:gd name="T30" fmla="*/ 220 w 302"/>
                <a:gd name="T31" fmla="*/ 16 h 303"/>
                <a:gd name="T32" fmla="*/ 239 w 302"/>
                <a:gd name="T33" fmla="*/ 29 h 303"/>
                <a:gd name="T34" fmla="*/ 258 w 302"/>
                <a:gd name="T35" fmla="*/ 44 h 303"/>
                <a:gd name="T36" fmla="*/ 258 w 302"/>
                <a:gd name="T37" fmla="*/ 44 h 303"/>
                <a:gd name="T38" fmla="*/ 273 w 302"/>
                <a:gd name="T39" fmla="*/ 62 h 303"/>
                <a:gd name="T40" fmla="*/ 286 w 302"/>
                <a:gd name="T41" fmla="*/ 82 h 303"/>
                <a:gd name="T42" fmla="*/ 295 w 302"/>
                <a:gd name="T43" fmla="*/ 104 h 303"/>
                <a:gd name="T44" fmla="*/ 300 w 302"/>
                <a:gd name="T45" fmla="*/ 128 h 303"/>
                <a:gd name="T46" fmla="*/ 302 w 302"/>
                <a:gd name="T47" fmla="*/ 151 h 303"/>
                <a:gd name="T48" fmla="*/ 302 w 302"/>
                <a:gd name="T49" fmla="*/ 151 h 303"/>
                <a:gd name="T50" fmla="*/ 301 w 302"/>
                <a:gd name="T51" fmla="*/ 170 h 303"/>
                <a:gd name="T52" fmla="*/ 298 w 302"/>
                <a:gd name="T53" fmla="*/ 188 h 303"/>
                <a:gd name="T54" fmla="*/ 292 w 302"/>
                <a:gd name="T55" fmla="*/ 206 h 303"/>
                <a:gd name="T56" fmla="*/ 284 w 302"/>
                <a:gd name="T57" fmla="*/ 222 h 303"/>
                <a:gd name="T58" fmla="*/ 275 w 302"/>
                <a:gd name="T59" fmla="*/ 238 h 303"/>
                <a:gd name="T60" fmla="*/ 264 w 302"/>
                <a:gd name="T61" fmla="*/ 252 h 303"/>
                <a:gd name="T62" fmla="*/ 251 w 302"/>
                <a:gd name="T63" fmla="*/ 264 h 303"/>
                <a:gd name="T64" fmla="*/ 237 w 302"/>
                <a:gd name="T65" fmla="*/ 276 h 303"/>
                <a:gd name="T66" fmla="*/ 222 w 302"/>
                <a:gd name="T67" fmla="*/ 285 h 303"/>
                <a:gd name="T68" fmla="*/ 205 w 302"/>
                <a:gd name="T69" fmla="*/ 293 h 303"/>
                <a:gd name="T70" fmla="*/ 188 w 302"/>
                <a:gd name="T71" fmla="*/ 298 h 303"/>
                <a:gd name="T72" fmla="*/ 169 w 302"/>
                <a:gd name="T73" fmla="*/ 301 h 303"/>
                <a:gd name="T74" fmla="*/ 151 w 302"/>
                <a:gd name="T75" fmla="*/ 303 h 303"/>
                <a:gd name="T76" fmla="*/ 151 w 302"/>
                <a:gd name="T77" fmla="*/ 303 h 303"/>
                <a:gd name="T78" fmla="*/ 127 w 302"/>
                <a:gd name="T79" fmla="*/ 301 h 303"/>
                <a:gd name="T80" fmla="*/ 104 w 302"/>
                <a:gd name="T81" fmla="*/ 295 h 303"/>
                <a:gd name="T82" fmla="*/ 82 w 302"/>
                <a:gd name="T83" fmla="*/ 286 h 303"/>
                <a:gd name="T84" fmla="*/ 62 w 302"/>
                <a:gd name="T85" fmla="*/ 274 h 303"/>
                <a:gd name="T86" fmla="*/ 44 w 302"/>
                <a:gd name="T87" fmla="*/ 258 h 303"/>
                <a:gd name="T88" fmla="*/ 44 w 302"/>
                <a:gd name="T89" fmla="*/ 258 h 303"/>
                <a:gd name="T90" fmla="*/ 28 w 302"/>
                <a:gd name="T91" fmla="*/ 240 h 303"/>
                <a:gd name="T92" fmla="*/ 16 w 302"/>
                <a:gd name="T93" fmla="*/ 220 h 303"/>
                <a:gd name="T94" fmla="*/ 7 w 302"/>
                <a:gd name="T95" fmla="*/ 198 h 303"/>
                <a:gd name="T96" fmla="*/ 1 w 302"/>
                <a:gd name="T97" fmla="*/ 175 h 303"/>
                <a:gd name="T98" fmla="*/ 0 w 302"/>
                <a:gd name="T99" fmla="*/ 151 h 303"/>
                <a:gd name="T100" fmla="*/ 0 w 302"/>
                <a:gd name="T101" fmla="*/ 151 h 30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02"/>
                <a:gd name="T154" fmla="*/ 0 h 303"/>
                <a:gd name="T155" fmla="*/ 302 w 302"/>
                <a:gd name="T156" fmla="*/ 303 h 303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02" h="303">
                  <a:moveTo>
                    <a:pt x="0" y="151"/>
                  </a:moveTo>
                  <a:lnTo>
                    <a:pt x="1" y="128"/>
                  </a:lnTo>
                  <a:lnTo>
                    <a:pt x="7" y="104"/>
                  </a:lnTo>
                  <a:lnTo>
                    <a:pt x="16" y="82"/>
                  </a:lnTo>
                  <a:lnTo>
                    <a:pt x="28" y="62"/>
                  </a:lnTo>
                  <a:lnTo>
                    <a:pt x="44" y="44"/>
                  </a:lnTo>
                  <a:lnTo>
                    <a:pt x="62" y="29"/>
                  </a:lnTo>
                  <a:lnTo>
                    <a:pt x="82" y="16"/>
                  </a:lnTo>
                  <a:lnTo>
                    <a:pt x="104" y="7"/>
                  </a:lnTo>
                  <a:lnTo>
                    <a:pt x="127" y="2"/>
                  </a:lnTo>
                  <a:lnTo>
                    <a:pt x="151" y="0"/>
                  </a:lnTo>
                  <a:lnTo>
                    <a:pt x="174" y="2"/>
                  </a:lnTo>
                  <a:lnTo>
                    <a:pt x="198" y="7"/>
                  </a:lnTo>
                  <a:lnTo>
                    <a:pt x="220" y="16"/>
                  </a:lnTo>
                  <a:lnTo>
                    <a:pt x="239" y="29"/>
                  </a:lnTo>
                  <a:lnTo>
                    <a:pt x="258" y="44"/>
                  </a:lnTo>
                  <a:lnTo>
                    <a:pt x="273" y="62"/>
                  </a:lnTo>
                  <a:lnTo>
                    <a:pt x="286" y="82"/>
                  </a:lnTo>
                  <a:lnTo>
                    <a:pt x="295" y="104"/>
                  </a:lnTo>
                  <a:lnTo>
                    <a:pt x="300" y="128"/>
                  </a:lnTo>
                  <a:lnTo>
                    <a:pt x="302" y="151"/>
                  </a:lnTo>
                  <a:lnTo>
                    <a:pt x="301" y="170"/>
                  </a:lnTo>
                  <a:lnTo>
                    <a:pt x="298" y="188"/>
                  </a:lnTo>
                  <a:lnTo>
                    <a:pt x="292" y="206"/>
                  </a:lnTo>
                  <a:lnTo>
                    <a:pt x="284" y="222"/>
                  </a:lnTo>
                  <a:lnTo>
                    <a:pt x="275" y="238"/>
                  </a:lnTo>
                  <a:lnTo>
                    <a:pt x="264" y="252"/>
                  </a:lnTo>
                  <a:lnTo>
                    <a:pt x="251" y="264"/>
                  </a:lnTo>
                  <a:lnTo>
                    <a:pt x="237" y="276"/>
                  </a:lnTo>
                  <a:lnTo>
                    <a:pt x="222" y="285"/>
                  </a:lnTo>
                  <a:lnTo>
                    <a:pt x="205" y="293"/>
                  </a:lnTo>
                  <a:lnTo>
                    <a:pt x="188" y="298"/>
                  </a:lnTo>
                  <a:lnTo>
                    <a:pt x="169" y="301"/>
                  </a:lnTo>
                  <a:lnTo>
                    <a:pt x="151" y="303"/>
                  </a:lnTo>
                  <a:lnTo>
                    <a:pt x="127" y="301"/>
                  </a:lnTo>
                  <a:lnTo>
                    <a:pt x="104" y="295"/>
                  </a:lnTo>
                  <a:lnTo>
                    <a:pt x="82" y="286"/>
                  </a:lnTo>
                  <a:lnTo>
                    <a:pt x="62" y="274"/>
                  </a:lnTo>
                  <a:lnTo>
                    <a:pt x="44" y="258"/>
                  </a:lnTo>
                  <a:lnTo>
                    <a:pt x="28" y="240"/>
                  </a:lnTo>
                  <a:lnTo>
                    <a:pt x="16" y="220"/>
                  </a:lnTo>
                  <a:lnTo>
                    <a:pt x="7" y="198"/>
                  </a:lnTo>
                  <a:lnTo>
                    <a:pt x="1" y="175"/>
                  </a:lnTo>
                  <a:lnTo>
                    <a:pt x="0" y="151"/>
                  </a:lnTo>
                  <a:close/>
                </a:path>
              </a:pathLst>
            </a:custGeom>
            <a:solidFill>
              <a:srgbClr val="FDEFCA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10" name="Freeform 124"/>
            <p:cNvSpPr>
              <a:spLocks/>
            </p:cNvSpPr>
            <p:nvPr/>
          </p:nvSpPr>
          <p:spPr bwMode="auto">
            <a:xfrm>
              <a:off x="2740" y="2346"/>
              <a:ext cx="79" cy="101"/>
            </a:xfrm>
            <a:custGeom>
              <a:avLst/>
              <a:gdLst>
                <a:gd name="T0" fmla="*/ 22 w 79"/>
                <a:gd name="T1" fmla="*/ 50 h 101"/>
                <a:gd name="T2" fmla="*/ 30 w 79"/>
                <a:gd name="T3" fmla="*/ 59 h 101"/>
                <a:gd name="T4" fmla="*/ 39 w 79"/>
                <a:gd name="T5" fmla="*/ 72 h 101"/>
                <a:gd name="T6" fmla="*/ 68 w 79"/>
                <a:gd name="T7" fmla="*/ 100 h 101"/>
                <a:gd name="T8" fmla="*/ 71 w 79"/>
                <a:gd name="T9" fmla="*/ 101 h 101"/>
                <a:gd name="T10" fmla="*/ 76 w 79"/>
                <a:gd name="T11" fmla="*/ 100 h 101"/>
                <a:gd name="T12" fmla="*/ 78 w 79"/>
                <a:gd name="T13" fmla="*/ 98 h 101"/>
                <a:gd name="T14" fmla="*/ 79 w 79"/>
                <a:gd name="T15" fmla="*/ 93 h 101"/>
                <a:gd name="T16" fmla="*/ 75 w 79"/>
                <a:gd name="T17" fmla="*/ 74 h 101"/>
                <a:gd name="T18" fmla="*/ 56 w 79"/>
                <a:gd name="T19" fmla="*/ 36 h 101"/>
                <a:gd name="T20" fmla="*/ 50 w 79"/>
                <a:gd name="T21" fmla="*/ 27 h 101"/>
                <a:gd name="T22" fmla="*/ 43 w 79"/>
                <a:gd name="T23" fmla="*/ 12 h 101"/>
                <a:gd name="T24" fmla="*/ 41 w 79"/>
                <a:gd name="T25" fmla="*/ 9 h 101"/>
                <a:gd name="T26" fmla="*/ 39 w 79"/>
                <a:gd name="T27" fmla="*/ 3 h 101"/>
                <a:gd name="T28" fmla="*/ 36 w 79"/>
                <a:gd name="T29" fmla="*/ 1 h 101"/>
                <a:gd name="T30" fmla="*/ 29 w 79"/>
                <a:gd name="T31" fmla="*/ 1 h 101"/>
                <a:gd name="T32" fmla="*/ 27 w 79"/>
                <a:gd name="T33" fmla="*/ 4 h 101"/>
                <a:gd name="T34" fmla="*/ 27 w 79"/>
                <a:gd name="T35" fmla="*/ 11 h 101"/>
                <a:gd name="T36" fmla="*/ 28 w 79"/>
                <a:gd name="T37" fmla="*/ 12 h 101"/>
                <a:gd name="T38" fmla="*/ 30 w 79"/>
                <a:gd name="T39" fmla="*/ 17 h 101"/>
                <a:gd name="T40" fmla="*/ 34 w 79"/>
                <a:gd name="T41" fmla="*/ 25 h 101"/>
                <a:gd name="T42" fmla="*/ 46 w 79"/>
                <a:gd name="T43" fmla="*/ 45 h 101"/>
                <a:gd name="T44" fmla="*/ 51 w 79"/>
                <a:gd name="T45" fmla="*/ 52 h 101"/>
                <a:gd name="T46" fmla="*/ 61 w 79"/>
                <a:gd name="T47" fmla="*/ 76 h 101"/>
                <a:gd name="T48" fmla="*/ 53 w 79"/>
                <a:gd name="T49" fmla="*/ 67 h 101"/>
                <a:gd name="T50" fmla="*/ 43 w 79"/>
                <a:gd name="T51" fmla="*/ 53 h 101"/>
                <a:gd name="T52" fmla="*/ 38 w 79"/>
                <a:gd name="T53" fmla="*/ 46 h 101"/>
                <a:gd name="T54" fmla="*/ 25 w 79"/>
                <a:gd name="T55" fmla="*/ 35 h 101"/>
                <a:gd name="T56" fmla="*/ 20 w 79"/>
                <a:gd name="T57" fmla="*/ 30 h 101"/>
                <a:gd name="T58" fmla="*/ 12 w 79"/>
                <a:gd name="T59" fmla="*/ 22 h 101"/>
                <a:gd name="T60" fmla="*/ 9 w 79"/>
                <a:gd name="T61" fmla="*/ 20 h 101"/>
                <a:gd name="T62" fmla="*/ 3 w 79"/>
                <a:gd name="T63" fmla="*/ 21 h 101"/>
                <a:gd name="T64" fmla="*/ 0 w 79"/>
                <a:gd name="T65" fmla="*/ 23 h 101"/>
                <a:gd name="T66" fmla="*/ 1 w 79"/>
                <a:gd name="T67" fmla="*/ 30 h 101"/>
                <a:gd name="T68" fmla="*/ 5 w 79"/>
                <a:gd name="T69" fmla="*/ 36 h 101"/>
                <a:gd name="T70" fmla="*/ 16 w 79"/>
                <a:gd name="T71" fmla="*/ 45 h 10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79"/>
                <a:gd name="T109" fmla="*/ 0 h 101"/>
                <a:gd name="T110" fmla="*/ 79 w 79"/>
                <a:gd name="T111" fmla="*/ 101 h 101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79" h="101">
                  <a:moveTo>
                    <a:pt x="16" y="45"/>
                  </a:moveTo>
                  <a:lnTo>
                    <a:pt x="22" y="50"/>
                  </a:lnTo>
                  <a:lnTo>
                    <a:pt x="27" y="54"/>
                  </a:lnTo>
                  <a:lnTo>
                    <a:pt x="30" y="59"/>
                  </a:lnTo>
                  <a:lnTo>
                    <a:pt x="39" y="72"/>
                  </a:lnTo>
                  <a:lnTo>
                    <a:pt x="51" y="85"/>
                  </a:lnTo>
                  <a:lnTo>
                    <a:pt x="68" y="100"/>
                  </a:lnTo>
                  <a:lnTo>
                    <a:pt x="71" y="101"/>
                  </a:lnTo>
                  <a:lnTo>
                    <a:pt x="73" y="101"/>
                  </a:lnTo>
                  <a:lnTo>
                    <a:pt x="76" y="100"/>
                  </a:lnTo>
                  <a:lnTo>
                    <a:pt x="78" y="98"/>
                  </a:lnTo>
                  <a:lnTo>
                    <a:pt x="79" y="96"/>
                  </a:lnTo>
                  <a:lnTo>
                    <a:pt x="79" y="93"/>
                  </a:lnTo>
                  <a:lnTo>
                    <a:pt x="75" y="74"/>
                  </a:lnTo>
                  <a:lnTo>
                    <a:pt x="68" y="53"/>
                  </a:lnTo>
                  <a:lnTo>
                    <a:pt x="56" y="36"/>
                  </a:lnTo>
                  <a:lnTo>
                    <a:pt x="50" y="27"/>
                  </a:lnTo>
                  <a:lnTo>
                    <a:pt x="46" y="19"/>
                  </a:lnTo>
                  <a:lnTo>
                    <a:pt x="43" y="12"/>
                  </a:lnTo>
                  <a:lnTo>
                    <a:pt x="41" y="9"/>
                  </a:lnTo>
                  <a:lnTo>
                    <a:pt x="40" y="6"/>
                  </a:lnTo>
                  <a:lnTo>
                    <a:pt x="39" y="3"/>
                  </a:lnTo>
                  <a:lnTo>
                    <a:pt x="36" y="1"/>
                  </a:lnTo>
                  <a:lnTo>
                    <a:pt x="32" y="0"/>
                  </a:lnTo>
                  <a:lnTo>
                    <a:pt x="29" y="1"/>
                  </a:lnTo>
                  <a:lnTo>
                    <a:pt x="27" y="4"/>
                  </a:lnTo>
                  <a:lnTo>
                    <a:pt x="26" y="7"/>
                  </a:lnTo>
                  <a:lnTo>
                    <a:pt x="27" y="11"/>
                  </a:lnTo>
                  <a:lnTo>
                    <a:pt x="28" y="12"/>
                  </a:lnTo>
                  <a:lnTo>
                    <a:pt x="29" y="15"/>
                  </a:lnTo>
                  <a:lnTo>
                    <a:pt x="30" y="17"/>
                  </a:lnTo>
                  <a:lnTo>
                    <a:pt x="34" y="25"/>
                  </a:lnTo>
                  <a:lnTo>
                    <a:pt x="39" y="35"/>
                  </a:lnTo>
                  <a:lnTo>
                    <a:pt x="46" y="45"/>
                  </a:lnTo>
                  <a:lnTo>
                    <a:pt x="51" y="52"/>
                  </a:lnTo>
                  <a:lnTo>
                    <a:pt x="56" y="62"/>
                  </a:lnTo>
                  <a:lnTo>
                    <a:pt x="61" y="76"/>
                  </a:lnTo>
                  <a:lnTo>
                    <a:pt x="53" y="67"/>
                  </a:lnTo>
                  <a:lnTo>
                    <a:pt x="47" y="60"/>
                  </a:lnTo>
                  <a:lnTo>
                    <a:pt x="43" y="53"/>
                  </a:lnTo>
                  <a:lnTo>
                    <a:pt x="38" y="46"/>
                  </a:lnTo>
                  <a:lnTo>
                    <a:pt x="32" y="40"/>
                  </a:lnTo>
                  <a:lnTo>
                    <a:pt x="25" y="35"/>
                  </a:lnTo>
                  <a:lnTo>
                    <a:pt x="20" y="30"/>
                  </a:lnTo>
                  <a:lnTo>
                    <a:pt x="15" y="27"/>
                  </a:lnTo>
                  <a:lnTo>
                    <a:pt x="12" y="22"/>
                  </a:lnTo>
                  <a:lnTo>
                    <a:pt x="9" y="20"/>
                  </a:lnTo>
                  <a:lnTo>
                    <a:pt x="6" y="19"/>
                  </a:lnTo>
                  <a:lnTo>
                    <a:pt x="3" y="21"/>
                  </a:lnTo>
                  <a:lnTo>
                    <a:pt x="0" y="23"/>
                  </a:lnTo>
                  <a:lnTo>
                    <a:pt x="0" y="27"/>
                  </a:lnTo>
                  <a:lnTo>
                    <a:pt x="1" y="30"/>
                  </a:lnTo>
                  <a:lnTo>
                    <a:pt x="5" y="36"/>
                  </a:lnTo>
                  <a:lnTo>
                    <a:pt x="11" y="41"/>
                  </a:lnTo>
                  <a:lnTo>
                    <a:pt x="16" y="4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11" name="Freeform 125"/>
            <p:cNvSpPr>
              <a:spLocks/>
            </p:cNvSpPr>
            <p:nvPr/>
          </p:nvSpPr>
          <p:spPr bwMode="auto">
            <a:xfrm>
              <a:off x="2788" y="2410"/>
              <a:ext cx="49" cy="49"/>
            </a:xfrm>
            <a:custGeom>
              <a:avLst/>
              <a:gdLst>
                <a:gd name="T0" fmla="*/ 10 w 49"/>
                <a:gd name="T1" fmla="*/ 5 h 49"/>
                <a:gd name="T2" fmla="*/ 2 w 49"/>
                <a:gd name="T3" fmla="*/ 15 h 49"/>
                <a:gd name="T4" fmla="*/ 0 w 49"/>
                <a:gd name="T5" fmla="*/ 27 h 49"/>
                <a:gd name="T6" fmla="*/ 5 w 49"/>
                <a:gd name="T7" fmla="*/ 38 h 49"/>
                <a:gd name="T8" fmla="*/ 5 w 49"/>
                <a:gd name="T9" fmla="*/ 38 h 49"/>
                <a:gd name="T10" fmla="*/ 15 w 49"/>
                <a:gd name="T11" fmla="*/ 47 h 49"/>
                <a:gd name="T12" fmla="*/ 27 w 49"/>
                <a:gd name="T13" fmla="*/ 49 h 49"/>
                <a:gd name="T14" fmla="*/ 39 w 49"/>
                <a:gd name="T15" fmla="*/ 44 h 49"/>
                <a:gd name="T16" fmla="*/ 39 w 49"/>
                <a:gd name="T17" fmla="*/ 44 h 49"/>
                <a:gd name="T18" fmla="*/ 46 w 49"/>
                <a:gd name="T19" fmla="*/ 34 h 49"/>
                <a:gd name="T20" fmla="*/ 49 w 49"/>
                <a:gd name="T21" fmla="*/ 22 h 49"/>
                <a:gd name="T22" fmla="*/ 44 w 49"/>
                <a:gd name="T23" fmla="*/ 10 h 49"/>
                <a:gd name="T24" fmla="*/ 44 w 49"/>
                <a:gd name="T25" fmla="*/ 10 h 49"/>
                <a:gd name="T26" fmla="*/ 34 w 49"/>
                <a:gd name="T27" fmla="*/ 2 h 49"/>
                <a:gd name="T28" fmla="*/ 22 w 49"/>
                <a:gd name="T29" fmla="*/ 0 h 49"/>
                <a:gd name="T30" fmla="*/ 10 w 49"/>
                <a:gd name="T31" fmla="*/ 5 h 49"/>
                <a:gd name="T32" fmla="*/ 10 w 49"/>
                <a:gd name="T33" fmla="*/ 5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9"/>
                <a:gd name="T53" fmla="*/ 49 w 49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9">
                  <a:moveTo>
                    <a:pt x="10" y="5"/>
                  </a:moveTo>
                  <a:lnTo>
                    <a:pt x="2" y="15"/>
                  </a:lnTo>
                  <a:lnTo>
                    <a:pt x="0" y="27"/>
                  </a:lnTo>
                  <a:lnTo>
                    <a:pt x="5" y="38"/>
                  </a:lnTo>
                  <a:lnTo>
                    <a:pt x="15" y="47"/>
                  </a:lnTo>
                  <a:lnTo>
                    <a:pt x="27" y="49"/>
                  </a:lnTo>
                  <a:lnTo>
                    <a:pt x="39" y="44"/>
                  </a:lnTo>
                  <a:lnTo>
                    <a:pt x="46" y="34"/>
                  </a:lnTo>
                  <a:lnTo>
                    <a:pt x="49" y="22"/>
                  </a:lnTo>
                  <a:lnTo>
                    <a:pt x="44" y="10"/>
                  </a:lnTo>
                  <a:lnTo>
                    <a:pt x="34" y="2"/>
                  </a:lnTo>
                  <a:lnTo>
                    <a:pt x="22" y="0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12" name="Freeform 126"/>
            <p:cNvSpPr>
              <a:spLocks/>
            </p:cNvSpPr>
            <p:nvPr/>
          </p:nvSpPr>
          <p:spPr bwMode="auto">
            <a:xfrm>
              <a:off x="2743" y="2364"/>
              <a:ext cx="35" cy="88"/>
            </a:xfrm>
            <a:custGeom>
              <a:avLst/>
              <a:gdLst>
                <a:gd name="T0" fmla="*/ 0 w 35"/>
                <a:gd name="T1" fmla="*/ 8 h 88"/>
                <a:gd name="T2" fmla="*/ 4 w 35"/>
                <a:gd name="T3" fmla="*/ 20 h 88"/>
                <a:gd name="T4" fmla="*/ 7 w 35"/>
                <a:gd name="T5" fmla="*/ 32 h 88"/>
                <a:gd name="T6" fmla="*/ 8 w 35"/>
                <a:gd name="T7" fmla="*/ 45 h 88"/>
                <a:gd name="T8" fmla="*/ 8 w 35"/>
                <a:gd name="T9" fmla="*/ 45 h 88"/>
                <a:gd name="T10" fmla="*/ 11 w 35"/>
                <a:gd name="T11" fmla="*/ 58 h 88"/>
                <a:gd name="T12" fmla="*/ 16 w 35"/>
                <a:gd name="T13" fmla="*/ 71 h 88"/>
                <a:gd name="T14" fmla="*/ 22 w 35"/>
                <a:gd name="T15" fmla="*/ 84 h 88"/>
                <a:gd name="T16" fmla="*/ 22 w 35"/>
                <a:gd name="T17" fmla="*/ 84 h 88"/>
                <a:gd name="T18" fmla="*/ 24 w 35"/>
                <a:gd name="T19" fmla="*/ 86 h 88"/>
                <a:gd name="T20" fmla="*/ 27 w 35"/>
                <a:gd name="T21" fmla="*/ 88 h 88"/>
                <a:gd name="T22" fmla="*/ 30 w 35"/>
                <a:gd name="T23" fmla="*/ 87 h 88"/>
                <a:gd name="T24" fmla="*/ 30 w 35"/>
                <a:gd name="T25" fmla="*/ 87 h 88"/>
                <a:gd name="T26" fmla="*/ 33 w 35"/>
                <a:gd name="T27" fmla="*/ 85 h 88"/>
                <a:gd name="T28" fmla="*/ 35 w 35"/>
                <a:gd name="T29" fmla="*/ 82 h 88"/>
                <a:gd name="T30" fmla="*/ 34 w 35"/>
                <a:gd name="T31" fmla="*/ 78 h 88"/>
                <a:gd name="T32" fmla="*/ 34 w 35"/>
                <a:gd name="T33" fmla="*/ 78 h 88"/>
                <a:gd name="T34" fmla="*/ 28 w 35"/>
                <a:gd name="T35" fmla="*/ 61 h 88"/>
                <a:gd name="T36" fmla="*/ 22 w 35"/>
                <a:gd name="T37" fmla="*/ 42 h 88"/>
                <a:gd name="T38" fmla="*/ 20 w 35"/>
                <a:gd name="T39" fmla="*/ 23 h 88"/>
                <a:gd name="T40" fmla="*/ 20 w 35"/>
                <a:gd name="T41" fmla="*/ 23 h 88"/>
                <a:gd name="T42" fmla="*/ 18 w 35"/>
                <a:gd name="T43" fmla="*/ 17 h 88"/>
                <a:gd name="T44" fmla="*/ 16 w 35"/>
                <a:gd name="T45" fmla="*/ 10 h 88"/>
                <a:gd name="T46" fmla="*/ 13 w 35"/>
                <a:gd name="T47" fmla="*/ 5 h 88"/>
                <a:gd name="T48" fmla="*/ 13 w 35"/>
                <a:gd name="T49" fmla="*/ 5 h 88"/>
                <a:gd name="T50" fmla="*/ 12 w 35"/>
                <a:gd name="T51" fmla="*/ 2 h 88"/>
                <a:gd name="T52" fmla="*/ 9 w 35"/>
                <a:gd name="T53" fmla="*/ 0 h 88"/>
                <a:gd name="T54" fmla="*/ 5 w 35"/>
                <a:gd name="T55" fmla="*/ 0 h 88"/>
                <a:gd name="T56" fmla="*/ 5 w 35"/>
                <a:gd name="T57" fmla="*/ 0 h 88"/>
                <a:gd name="T58" fmla="*/ 2 w 35"/>
                <a:gd name="T59" fmla="*/ 2 h 88"/>
                <a:gd name="T60" fmla="*/ 0 w 35"/>
                <a:gd name="T61" fmla="*/ 5 h 88"/>
                <a:gd name="T62" fmla="*/ 0 w 35"/>
                <a:gd name="T63" fmla="*/ 8 h 88"/>
                <a:gd name="T64" fmla="*/ 0 w 35"/>
                <a:gd name="T65" fmla="*/ 8 h 8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"/>
                <a:gd name="T100" fmla="*/ 0 h 88"/>
                <a:gd name="T101" fmla="*/ 35 w 35"/>
                <a:gd name="T102" fmla="*/ 88 h 8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" h="88">
                  <a:moveTo>
                    <a:pt x="0" y="8"/>
                  </a:moveTo>
                  <a:lnTo>
                    <a:pt x="4" y="20"/>
                  </a:lnTo>
                  <a:lnTo>
                    <a:pt x="7" y="32"/>
                  </a:lnTo>
                  <a:lnTo>
                    <a:pt x="8" y="45"/>
                  </a:lnTo>
                  <a:lnTo>
                    <a:pt x="11" y="58"/>
                  </a:lnTo>
                  <a:lnTo>
                    <a:pt x="16" y="71"/>
                  </a:lnTo>
                  <a:lnTo>
                    <a:pt x="22" y="84"/>
                  </a:lnTo>
                  <a:lnTo>
                    <a:pt x="24" y="86"/>
                  </a:lnTo>
                  <a:lnTo>
                    <a:pt x="27" y="88"/>
                  </a:lnTo>
                  <a:lnTo>
                    <a:pt x="30" y="87"/>
                  </a:lnTo>
                  <a:lnTo>
                    <a:pt x="33" y="85"/>
                  </a:lnTo>
                  <a:lnTo>
                    <a:pt x="35" y="82"/>
                  </a:lnTo>
                  <a:lnTo>
                    <a:pt x="34" y="78"/>
                  </a:lnTo>
                  <a:lnTo>
                    <a:pt x="28" y="61"/>
                  </a:lnTo>
                  <a:lnTo>
                    <a:pt x="22" y="42"/>
                  </a:lnTo>
                  <a:lnTo>
                    <a:pt x="20" y="23"/>
                  </a:lnTo>
                  <a:lnTo>
                    <a:pt x="18" y="17"/>
                  </a:lnTo>
                  <a:lnTo>
                    <a:pt x="16" y="10"/>
                  </a:lnTo>
                  <a:lnTo>
                    <a:pt x="13" y="5"/>
                  </a:lnTo>
                  <a:lnTo>
                    <a:pt x="12" y="2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13" name="Freeform 127"/>
            <p:cNvSpPr>
              <a:spLocks/>
            </p:cNvSpPr>
            <p:nvPr/>
          </p:nvSpPr>
          <p:spPr bwMode="auto">
            <a:xfrm>
              <a:off x="2719" y="2372"/>
              <a:ext cx="47" cy="86"/>
            </a:xfrm>
            <a:custGeom>
              <a:avLst/>
              <a:gdLst>
                <a:gd name="T0" fmla="*/ 47 w 47"/>
                <a:gd name="T1" fmla="*/ 78 h 86"/>
                <a:gd name="T2" fmla="*/ 45 w 47"/>
                <a:gd name="T3" fmla="*/ 68 h 86"/>
                <a:gd name="T4" fmla="*/ 40 w 47"/>
                <a:gd name="T5" fmla="*/ 59 h 86"/>
                <a:gd name="T6" fmla="*/ 33 w 47"/>
                <a:gd name="T7" fmla="*/ 53 h 86"/>
                <a:gd name="T8" fmla="*/ 33 w 47"/>
                <a:gd name="T9" fmla="*/ 53 h 86"/>
                <a:gd name="T10" fmla="*/ 24 w 47"/>
                <a:gd name="T11" fmla="*/ 38 h 86"/>
                <a:gd name="T12" fmla="*/ 19 w 47"/>
                <a:gd name="T13" fmla="*/ 22 h 86"/>
                <a:gd name="T14" fmla="*/ 14 w 47"/>
                <a:gd name="T15" fmla="*/ 6 h 86"/>
                <a:gd name="T16" fmla="*/ 14 w 47"/>
                <a:gd name="T17" fmla="*/ 6 h 86"/>
                <a:gd name="T18" fmla="*/ 13 w 47"/>
                <a:gd name="T19" fmla="*/ 3 h 86"/>
                <a:gd name="T20" fmla="*/ 11 w 47"/>
                <a:gd name="T21" fmla="*/ 0 h 86"/>
                <a:gd name="T22" fmla="*/ 7 w 47"/>
                <a:gd name="T23" fmla="*/ 0 h 86"/>
                <a:gd name="T24" fmla="*/ 7 w 47"/>
                <a:gd name="T25" fmla="*/ 0 h 86"/>
                <a:gd name="T26" fmla="*/ 3 w 47"/>
                <a:gd name="T27" fmla="*/ 1 h 86"/>
                <a:gd name="T28" fmla="*/ 1 w 47"/>
                <a:gd name="T29" fmla="*/ 4 h 86"/>
                <a:gd name="T30" fmla="*/ 0 w 47"/>
                <a:gd name="T31" fmla="*/ 8 h 86"/>
                <a:gd name="T32" fmla="*/ 0 w 47"/>
                <a:gd name="T33" fmla="*/ 8 h 86"/>
                <a:gd name="T34" fmla="*/ 3 w 47"/>
                <a:gd name="T35" fmla="*/ 19 h 86"/>
                <a:gd name="T36" fmla="*/ 7 w 47"/>
                <a:gd name="T37" fmla="*/ 29 h 86"/>
                <a:gd name="T38" fmla="*/ 10 w 47"/>
                <a:gd name="T39" fmla="*/ 40 h 86"/>
                <a:gd name="T40" fmla="*/ 10 w 47"/>
                <a:gd name="T41" fmla="*/ 40 h 86"/>
                <a:gd name="T42" fmla="*/ 15 w 47"/>
                <a:gd name="T43" fmla="*/ 51 h 86"/>
                <a:gd name="T44" fmla="*/ 21 w 47"/>
                <a:gd name="T45" fmla="*/ 60 h 86"/>
                <a:gd name="T46" fmla="*/ 29 w 47"/>
                <a:gd name="T47" fmla="*/ 67 h 86"/>
                <a:gd name="T48" fmla="*/ 29 w 47"/>
                <a:gd name="T49" fmla="*/ 67 h 86"/>
                <a:gd name="T50" fmla="*/ 31 w 47"/>
                <a:gd name="T51" fmla="*/ 71 h 86"/>
                <a:gd name="T52" fmla="*/ 32 w 47"/>
                <a:gd name="T53" fmla="*/ 76 h 86"/>
                <a:gd name="T54" fmla="*/ 33 w 47"/>
                <a:gd name="T55" fmla="*/ 80 h 86"/>
                <a:gd name="T56" fmla="*/ 33 w 47"/>
                <a:gd name="T57" fmla="*/ 80 h 86"/>
                <a:gd name="T58" fmla="*/ 35 w 47"/>
                <a:gd name="T59" fmla="*/ 84 h 86"/>
                <a:gd name="T60" fmla="*/ 37 w 47"/>
                <a:gd name="T61" fmla="*/ 86 h 86"/>
                <a:gd name="T62" fmla="*/ 41 w 47"/>
                <a:gd name="T63" fmla="*/ 86 h 86"/>
                <a:gd name="T64" fmla="*/ 41 w 47"/>
                <a:gd name="T65" fmla="*/ 86 h 86"/>
                <a:gd name="T66" fmla="*/ 45 w 47"/>
                <a:gd name="T67" fmla="*/ 85 h 86"/>
                <a:gd name="T68" fmla="*/ 47 w 47"/>
                <a:gd name="T69" fmla="*/ 82 h 86"/>
                <a:gd name="T70" fmla="*/ 47 w 47"/>
                <a:gd name="T71" fmla="*/ 78 h 86"/>
                <a:gd name="T72" fmla="*/ 47 w 47"/>
                <a:gd name="T73" fmla="*/ 78 h 8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7"/>
                <a:gd name="T112" fmla="*/ 0 h 86"/>
                <a:gd name="T113" fmla="*/ 47 w 47"/>
                <a:gd name="T114" fmla="*/ 86 h 8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7" h="86">
                  <a:moveTo>
                    <a:pt x="47" y="78"/>
                  </a:moveTo>
                  <a:lnTo>
                    <a:pt x="45" y="68"/>
                  </a:lnTo>
                  <a:lnTo>
                    <a:pt x="40" y="59"/>
                  </a:lnTo>
                  <a:lnTo>
                    <a:pt x="33" y="53"/>
                  </a:lnTo>
                  <a:lnTo>
                    <a:pt x="24" y="38"/>
                  </a:lnTo>
                  <a:lnTo>
                    <a:pt x="19" y="22"/>
                  </a:lnTo>
                  <a:lnTo>
                    <a:pt x="14" y="6"/>
                  </a:lnTo>
                  <a:lnTo>
                    <a:pt x="13" y="3"/>
                  </a:lnTo>
                  <a:lnTo>
                    <a:pt x="11" y="0"/>
                  </a:lnTo>
                  <a:lnTo>
                    <a:pt x="7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8"/>
                  </a:lnTo>
                  <a:lnTo>
                    <a:pt x="3" y="19"/>
                  </a:lnTo>
                  <a:lnTo>
                    <a:pt x="7" y="29"/>
                  </a:lnTo>
                  <a:lnTo>
                    <a:pt x="10" y="40"/>
                  </a:lnTo>
                  <a:lnTo>
                    <a:pt x="15" y="51"/>
                  </a:lnTo>
                  <a:lnTo>
                    <a:pt x="21" y="60"/>
                  </a:lnTo>
                  <a:lnTo>
                    <a:pt x="29" y="67"/>
                  </a:lnTo>
                  <a:lnTo>
                    <a:pt x="31" y="71"/>
                  </a:lnTo>
                  <a:lnTo>
                    <a:pt x="32" y="76"/>
                  </a:lnTo>
                  <a:lnTo>
                    <a:pt x="33" y="80"/>
                  </a:lnTo>
                  <a:lnTo>
                    <a:pt x="35" y="84"/>
                  </a:lnTo>
                  <a:lnTo>
                    <a:pt x="37" y="86"/>
                  </a:lnTo>
                  <a:lnTo>
                    <a:pt x="41" y="86"/>
                  </a:lnTo>
                  <a:lnTo>
                    <a:pt x="45" y="85"/>
                  </a:lnTo>
                  <a:lnTo>
                    <a:pt x="47" y="82"/>
                  </a:lnTo>
                  <a:lnTo>
                    <a:pt x="47" y="7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14" name="Freeform 128"/>
            <p:cNvSpPr>
              <a:spLocks/>
            </p:cNvSpPr>
            <p:nvPr/>
          </p:nvSpPr>
          <p:spPr bwMode="auto">
            <a:xfrm>
              <a:off x="2746" y="2433"/>
              <a:ext cx="48" cy="48"/>
            </a:xfrm>
            <a:custGeom>
              <a:avLst/>
              <a:gdLst>
                <a:gd name="T0" fmla="*/ 16 w 48"/>
                <a:gd name="T1" fmla="*/ 1 h 48"/>
                <a:gd name="T2" fmla="*/ 5 w 48"/>
                <a:gd name="T3" fmla="*/ 8 h 48"/>
                <a:gd name="T4" fmla="*/ 0 w 48"/>
                <a:gd name="T5" fmla="*/ 19 h 48"/>
                <a:gd name="T6" fmla="*/ 1 w 48"/>
                <a:gd name="T7" fmla="*/ 32 h 48"/>
                <a:gd name="T8" fmla="*/ 1 w 48"/>
                <a:gd name="T9" fmla="*/ 32 h 48"/>
                <a:gd name="T10" fmla="*/ 9 w 48"/>
                <a:gd name="T11" fmla="*/ 43 h 48"/>
                <a:gd name="T12" fmla="*/ 20 w 48"/>
                <a:gd name="T13" fmla="*/ 48 h 48"/>
                <a:gd name="T14" fmla="*/ 33 w 48"/>
                <a:gd name="T15" fmla="*/ 46 h 48"/>
                <a:gd name="T16" fmla="*/ 33 w 48"/>
                <a:gd name="T17" fmla="*/ 46 h 48"/>
                <a:gd name="T18" fmla="*/ 43 w 48"/>
                <a:gd name="T19" fmla="*/ 39 h 48"/>
                <a:gd name="T20" fmla="*/ 48 w 48"/>
                <a:gd name="T21" fmla="*/ 28 h 48"/>
                <a:gd name="T22" fmla="*/ 47 w 48"/>
                <a:gd name="T23" fmla="*/ 15 h 48"/>
                <a:gd name="T24" fmla="*/ 47 w 48"/>
                <a:gd name="T25" fmla="*/ 15 h 48"/>
                <a:gd name="T26" fmla="*/ 39 w 48"/>
                <a:gd name="T27" fmla="*/ 5 h 48"/>
                <a:gd name="T28" fmla="*/ 28 w 48"/>
                <a:gd name="T29" fmla="*/ 0 h 48"/>
                <a:gd name="T30" fmla="*/ 16 w 48"/>
                <a:gd name="T31" fmla="*/ 1 h 48"/>
                <a:gd name="T32" fmla="*/ 16 w 48"/>
                <a:gd name="T33" fmla="*/ 1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16" y="1"/>
                  </a:moveTo>
                  <a:lnTo>
                    <a:pt x="5" y="8"/>
                  </a:lnTo>
                  <a:lnTo>
                    <a:pt x="0" y="19"/>
                  </a:lnTo>
                  <a:lnTo>
                    <a:pt x="1" y="32"/>
                  </a:lnTo>
                  <a:lnTo>
                    <a:pt x="9" y="43"/>
                  </a:lnTo>
                  <a:lnTo>
                    <a:pt x="20" y="48"/>
                  </a:lnTo>
                  <a:lnTo>
                    <a:pt x="33" y="46"/>
                  </a:lnTo>
                  <a:lnTo>
                    <a:pt x="43" y="39"/>
                  </a:lnTo>
                  <a:lnTo>
                    <a:pt x="48" y="28"/>
                  </a:lnTo>
                  <a:lnTo>
                    <a:pt x="47" y="15"/>
                  </a:lnTo>
                  <a:lnTo>
                    <a:pt x="39" y="5"/>
                  </a:lnTo>
                  <a:lnTo>
                    <a:pt x="28" y="0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15" name="Freeform 129"/>
            <p:cNvSpPr>
              <a:spLocks/>
            </p:cNvSpPr>
            <p:nvPr/>
          </p:nvSpPr>
          <p:spPr bwMode="auto">
            <a:xfrm>
              <a:off x="2699" y="2379"/>
              <a:ext cx="32" cy="90"/>
            </a:xfrm>
            <a:custGeom>
              <a:avLst/>
              <a:gdLst>
                <a:gd name="T0" fmla="*/ 31 w 32"/>
                <a:gd name="T1" fmla="*/ 81 h 90"/>
                <a:gd name="T2" fmla="*/ 28 w 32"/>
                <a:gd name="T3" fmla="*/ 73 h 90"/>
                <a:gd name="T4" fmla="*/ 25 w 32"/>
                <a:gd name="T5" fmla="*/ 66 h 90"/>
                <a:gd name="T6" fmla="*/ 24 w 32"/>
                <a:gd name="T7" fmla="*/ 58 h 90"/>
                <a:gd name="T8" fmla="*/ 24 w 32"/>
                <a:gd name="T9" fmla="*/ 58 h 90"/>
                <a:gd name="T10" fmla="*/ 22 w 32"/>
                <a:gd name="T11" fmla="*/ 40 h 90"/>
                <a:gd name="T12" fmla="*/ 18 w 32"/>
                <a:gd name="T13" fmla="*/ 21 h 90"/>
                <a:gd name="T14" fmla="*/ 13 w 32"/>
                <a:gd name="T15" fmla="*/ 4 h 90"/>
                <a:gd name="T16" fmla="*/ 13 w 32"/>
                <a:gd name="T17" fmla="*/ 4 h 90"/>
                <a:gd name="T18" fmla="*/ 11 w 32"/>
                <a:gd name="T19" fmla="*/ 1 h 90"/>
                <a:gd name="T20" fmla="*/ 8 w 32"/>
                <a:gd name="T21" fmla="*/ 0 h 90"/>
                <a:gd name="T22" fmla="*/ 4 w 32"/>
                <a:gd name="T23" fmla="*/ 0 h 90"/>
                <a:gd name="T24" fmla="*/ 4 w 32"/>
                <a:gd name="T25" fmla="*/ 0 h 90"/>
                <a:gd name="T26" fmla="*/ 1 w 32"/>
                <a:gd name="T27" fmla="*/ 3 h 90"/>
                <a:gd name="T28" fmla="*/ 0 w 32"/>
                <a:gd name="T29" fmla="*/ 6 h 90"/>
                <a:gd name="T30" fmla="*/ 1 w 32"/>
                <a:gd name="T31" fmla="*/ 9 h 90"/>
                <a:gd name="T32" fmla="*/ 1 w 32"/>
                <a:gd name="T33" fmla="*/ 9 h 90"/>
                <a:gd name="T34" fmla="*/ 6 w 32"/>
                <a:gd name="T35" fmla="*/ 27 h 90"/>
                <a:gd name="T36" fmla="*/ 9 w 32"/>
                <a:gd name="T37" fmla="*/ 45 h 90"/>
                <a:gd name="T38" fmla="*/ 11 w 32"/>
                <a:gd name="T39" fmla="*/ 63 h 90"/>
                <a:gd name="T40" fmla="*/ 11 w 32"/>
                <a:gd name="T41" fmla="*/ 63 h 90"/>
                <a:gd name="T42" fmla="*/ 12 w 32"/>
                <a:gd name="T43" fmla="*/ 71 h 90"/>
                <a:gd name="T44" fmla="*/ 15 w 32"/>
                <a:gd name="T45" fmla="*/ 79 h 90"/>
                <a:gd name="T46" fmla="*/ 18 w 32"/>
                <a:gd name="T47" fmla="*/ 86 h 90"/>
                <a:gd name="T48" fmla="*/ 18 w 32"/>
                <a:gd name="T49" fmla="*/ 86 h 90"/>
                <a:gd name="T50" fmla="*/ 21 w 32"/>
                <a:gd name="T51" fmla="*/ 89 h 90"/>
                <a:gd name="T52" fmla="*/ 24 w 32"/>
                <a:gd name="T53" fmla="*/ 90 h 90"/>
                <a:gd name="T54" fmla="*/ 28 w 32"/>
                <a:gd name="T55" fmla="*/ 90 h 90"/>
                <a:gd name="T56" fmla="*/ 28 w 32"/>
                <a:gd name="T57" fmla="*/ 90 h 90"/>
                <a:gd name="T58" fmla="*/ 31 w 32"/>
                <a:gd name="T59" fmla="*/ 87 h 90"/>
                <a:gd name="T60" fmla="*/ 32 w 32"/>
                <a:gd name="T61" fmla="*/ 84 h 90"/>
                <a:gd name="T62" fmla="*/ 31 w 32"/>
                <a:gd name="T63" fmla="*/ 81 h 90"/>
                <a:gd name="T64" fmla="*/ 31 w 32"/>
                <a:gd name="T65" fmla="*/ 81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2"/>
                <a:gd name="T100" fmla="*/ 0 h 90"/>
                <a:gd name="T101" fmla="*/ 32 w 32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2" h="90">
                  <a:moveTo>
                    <a:pt x="31" y="81"/>
                  </a:moveTo>
                  <a:lnTo>
                    <a:pt x="28" y="73"/>
                  </a:lnTo>
                  <a:lnTo>
                    <a:pt x="25" y="66"/>
                  </a:lnTo>
                  <a:lnTo>
                    <a:pt x="24" y="58"/>
                  </a:lnTo>
                  <a:lnTo>
                    <a:pt x="22" y="40"/>
                  </a:lnTo>
                  <a:lnTo>
                    <a:pt x="18" y="21"/>
                  </a:lnTo>
                  <a:lnTo>
                    <a:pt x="13" y="4"/>
                  </a:lnTo>
                  <a:lnTo>
                    <a:pt x="11" y="1"/>
                  </a:lnTo>
                  <a:lnTo>
                    <a:pt x="8" y="0"/>
                  </a:lnTo>
                  <a:lnTo>
                    <a:pt x="4" y="0"/>
                  </a:lnTo>
                  <a:lnTo>
                    <a:pt x="1" y="3"/>
                  </a:lnTo>
                  <a:lnTo>
                    <a:pt x="0" y="6"/>
                  </a:lnTo>
                  <a:lnTo>
                    <a:pt x="1" y="9"/>
                  </a:lnTo>
                  <a:lnTo>
                    <a:pt x="6" y="27"/>
                  </a:lnTo>
                  <a:lnTo>
                    <a:pt x="9" y="45"/>
                  </a:lnTo>
                  <a:lnTo>
                    <a:pt x="11" y="63"/>
                  </a:lnTo>
                  <a:lnTo>
                    <a:pt x="12" y="71"/>
                  </a:lnTo>
                  <a:lnTo>
                    <a:pt x="15" y="79"/>
                  </a:lnTo>
                  <a:lnTo>
                    <a:pt x="18" y="86"/>
                  </a:lnTo>
                  <a:lnTo>
                    <a:pt x="21" y="89"/>
                  </a:lnTo>
                  <a:lnTo>
                    <a:pt x="24" y="90"/>
                  </a:lnTo>
                  <a:lnTo>
                    <a:pt x="28" y="90"/>
                  </a:lnTo>
                  <a:lnTo>
                    <a:pt x="31" y="87"/>
                  </a:lnTo>
                  <a:lnTo>
                    <a:pt x="32" y="84"/>
                  </a:lnTo>
                  <a:lnTo>
                    <a:pt x="31" y="8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16" name="Freeform 130"/>
            <p:cNvSpPr>
              <a:spLocks/>
            </p:cNvSpPr>
            <p:nvPr/>
          </p:nvSpPr>
          <p:spPr bwMode="auto">
            <a:xfrm>
              <a:off x="2678" y="2386"/>
              <a:ext cx="44" cy="87"/>
            </a:xfrm>
            <a:custGeom>
              <a:avLst/>
              <a:gdLst>
                <a:gd name="T0" fmla="*/ 42 w 44"/>
                <a:gd name="T1" fmla="*/ 75 h 87"/>
                <a:gd name="T2" fmla="*/ 33 w 44"/>
                <a:gd name="T3" fmla="*/ 61 h 87"/>
                <a:gd name="T4" fmla="*/ 25 w 44"/>
                <a:gd name="T5" fmla="*/ 46 h 87"/>
                <a:gd name="T6" fmla="*/ 17 w 44"/>
                <a:gd name="T7" fmla="*/ 31 h 87"/>
                <a:gd name="T8" fmla="*/ 17 w 44"/>
                <a:gd name="T9" fmla="*/ 31 h 87"/>
                <a:gd name="T10" fmla="*/ 15 w 44"/>
                <a:gd name="T11" fmla="*/ 23 h 87"/>
                <a:gd name="T12" fmla="*/ 14 w 44"/>
                <a:gd name="T13" fmla="*/ 15 h 87"/>
                <a:gd name="T14" fmla="*/ 15 w 44"/>
                <a:gd name="T15" fmla="*/ 6 h 87"/>
                <a:gd name="T16" fmla="*/ 15 w 44"/>
                <a:gd name="T17" fmla="*/ 6 h 87"/>
                <a:gd name="T18" fmla="*/ 14 w 44"/>
                <a:gd name="T19" fmla="*/ 3 h 87"/>
                <a:gd name="T20" fmla="*/ 12 w 44"/>
                <a:gd name="T21" fmla="*/ 1 h 87"/>
                <a:gd name="T22" fmla="*/ 8 w 44"/>
                <a:gd name="T23" fmla="*/ 0 h 87"/>
                <a:gd name="T24" fmla="*/ 8 w 44"/>
                <a:gd name="T25" fmla="*/ 0 h 87"/>
                <a:gd name="T26" fmla="*/ 4 w 44"/>
                <a:gd name="T27" fmla="*/ 1 h 87"/>
                <a:gd name="T28" fmla="*/ 2 w 44"/>
                <a:gd name="T29" fmla="*/ 3 h 87"/>
                <a:gd name="T30" fmla="*/ 1 w 44"/>
                <a:gd name="T31" fmla="*/ 7 h 87"/>
                <a:gd name="T32" fmla="*/ 1 w 44"/>
                <a:gd name="T33" fmla="*/ 7 h 87"/>
                <a:gd name="T34" fmla="*/ 0 w 44"/>
                <a:gd name="T35" fmla="*/ 17 h 87"/>
                <a:gd name="T36" fmla="*/ 1 w 44"/>
                <a:gd name="T37" fmla="*/ 27 h 87"/>
                <a:gd name="T38" fmla="*/ 5 w 44"/>
                <a:gd name="T39" fmla="*/ 38 h 87"/>
                <a:gd name="T40" fmla="*/ 5 w 44"/>
                <a:gd name="T41" fmla="*/ 38 h 87"/>
                <a:gd name="T42" fmla="*/ 14 w 44"/>
                <a:gd name="T43" fmla="*/ 54 h 87"/>
                <a:gd name="T44" fmla="*/ 22 w 44"/>
                <a:gd name="T45" fmla="*/ 70 h 87"/>
                <a:gd name="T46" fmla="*/ 32 w 44"/>
                <a:gd name="T47" fmla="*/ 85 h 87"/>
                <a:gd name="T48" fmla="*/ 32 w 44"/>
                <a:gd name="T49" fmla="*/ 85 h 87"/>
                <a:gd name="T50" fmla="*/ 36 w 44"/>
                <a:gd name="T51" fmla="*/ 87 h 87"/>
                <a:gd name="T52" fmla="*/ 39 w 44"/>
                <a:gd name="T53" fmla="*/ 86 h 87"/>
                <a:gd name="T54" fmla="*/ 42 w 44"/>
                <a:gd name="T55" fmla="*/ 85 h 87"/>
                <a:gd name="T56" fmla="*/ 42 w 44"/>
                <a:gd name="T57" fmla="*/ 85 h 87"/>
                <a:gd name="T58" fmla="*/ 44 w 44"/>
                <a:gd name="T59" fmla="*/ 81 h 87"/>
                <a:gd name="T60" fmla="*/ 44 w 44"/>
                <a:gd name="T61" fmla="*/ 78 h 87"/>
                <a:gd name="T62" fmla="*/ 42 w 44"/>
                <a:gd name="T63" fmla="*/ 75 h 87"/>
                <a:gd name="T64" fmla="*/ 42 w 44"/>
                <a:gd name="T65" fmla="*/ 75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"/>
                <a:gd name="T100" fmla="*/ 0 h 87"/>
                <a:gd name="T101" fmla="*/ 44 w 44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" h="87">
                  <a:moveTo>
                    <a:pt x="42" y="75"/>
                  </a:moveTo>
                  <a:lnTo>
                    <a:pt x="33" y="61"/>
                  </a:lnTo>
                  <a:lnTo>
                    <a:pt x="25" y="46"/>
                  </a:lnTo>
                  <a:lnTo>
                    <a:pt x="17" y="31"/>
                  </a:lnTo>
                  <a:lnTo>
                    <a:pt x="15" y="23"/>
                  </a:lnTo>
                  <a:lnTo>
                    <a:pt x="14" y="15"/>
                  </a:lnTo>
                  <a:lnTo>
                    <a:pt x="15" y="6"/>
                  </a:lnTo>
                  <a:lnTo>
                    <a:pt x="14" y="3"/>
                  </a:lnTo>
                  <a:lnTo>
                    <a:pt x="12" y="1"/>
                  </a:lnTo>
                  <a:lnTo>
                    <a:pt x="8" y="0"/>
                  </a:lnTo>
                  <a:lnTo>
                    <a:pt x="4" y="1"/>
                  </a:lnTo>
                  <a:lnTo>
                    <a:pt x="2" y="3"/>
                  </a:lnTo>
                  <a:lnTo>
                    <a:pt x="1" y="7"/>
                  </a:lnTo>
                  <a:lnTo>
                    <a:pt x="0" y="17"/>
                  </a:lnTo>
                  <a:lnTo>
                    <a:pt x="1" y="27"/>
                  </a:lnTo>
                  <a:lnTo>
                    <a:pt x="5" y="38"/>
                  </a:lnTo>
                  <a:lnTo>
                    <a:pt x="14" y="54"/>
                  </a:lnTo>
                  <a:lnTo>
                    <a:pt x="22" y="70"/>
                  </a:lnTo>
                  <a:lnTo>
                    <a:pt x="32" y="85"/>
                  </a:lnTo>
                  <a:lnTo>
                    <a:pt x="36" y="87"/>
                  </a:lnTo>
                  <a:lnTo>
                    <a:pt x="39" y="86"/>
                  </a:lnTo>
                  <a:lnTo>
                    <a:pt x="42" y="85"/>
                  </a:lnTo>
                  <a:lnTo>
                    <a:pt x="44" y="81"/>
                  </a:lnTo>
                  <a:lnTo>
                    <a:pt x="44" y="78"/>
                  </a:lnTo>
                  <a:lnTo>
                    <a:pt x="42" y="7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17" name="Freeform 131"/>
            <p:cNvSpPr>
              <a:spLocks/>
            </p:cNvSpPr>
            <p:nvPr/>
          </p:nvSpPr>
          <p:spPr bwMode="auto">
            <a:xfrm>
              <a:off x="2670" y="2389"/>
              <a:ext cx="20" cy="95"/>
            </a:xfrm>
            <a:custGeom>
              <a:avLst/>
              <a:gdLst>
                <a:gd name="T0" fmla="*/ 14 w 20"/>
                <a:gd name="T1" fmla="*/ 87 h 95"/>
                <a:gd name="T2" fmla="*/ 15 w 20"/>
                <a:gd name="T3" fmla="*/ 77 h 95"/>
                <a:gd name="T4" fmla="*/ 17 w 20"/>
                <a:gd name="T5" fmla="*/ 67 h 95"/>
                <a:gd name="T6" fmla="*/ 19 w 20"/>
                <a:gd name="T7" fmla="*/ 57 h 95"/>
                <a:gd name="T8" fmla="*/ 19 w 20"/>
                <a:gd name="T9" fmla="*/ 57 h 95"/>
                <a:gd name="T10" fmla="*/ 20 w 20"/>
                <a:gd name="T11" fmla="*/ 43 h 95"/>
                <a:gd name="T12" fmla="*/ 19 w 20"/>
                <a:gd name="T13" fmla="*/ 29 h 95"/>
                <a:gd name="T14" fmla="*/ 17 w 20"/>
                <a:gd name="T15" fmla="*/ 14 h 95"/>
                <a:gd name="T16" fmla="*/ 17 w 20"/>
                <a:gd name="T17" fmla="*/ 14 h 95"/>
                <a:gd name="T18" fmla="*/ 16 w 20"/>
                <a:gd name="T19" fmla="*/ 12 h 95"/>
                <a:gd name="T20" fmla="*/ 16 w 20"/>
                <a:gd name="T21" fmla="*/ 10 h 95"/>
                <a:gd name="T22" fmla="*/ 17 w 20"/>
                <a:gd name="T23" fmla="*/ 9 h 95"/>
                <a:gd name="T24" fmla="*/ 17 w 20"/>
                <a:gd name="T25" fmla="*/ 9 h 95"/>
                <a:gd name="T26" fmla="*/ 17 w 20"/>
                <a:gd name="T27" fmla="*/ 5 h 95"/>
                <a:gd name="T28" fmla="*/ 15 w 20"/>
                <a:gd name="T29" fmla="*/ 2 h 95"/>
                <a:gd name="T30" fmla="*/ 12 w 20"/>
                <a:gd name="T31" fmla="*/ 0 h 95"/>
                <a:gd name="T32" fmla="*/ 12 w 20"/>
                <a:gd name="T33" fmla="*/ 0 h 95"/>
                <a:gd name="T34" fmla="*/ 9 w 20"/>
                <a:gd name="T35" fmla="*/ 0 h 95"/>
                <a:gd name="T36" fmla="*/ 6 w 20"/>
                <a:gd name="T37" fmla="*/ 2 h 95"/>
                <a:gd name="T38" fmla="*/ 4 w 20"/>
                <a:gd name="T39" fmla="*/ 5 h 95"/>
                <a:gd name="T40" fmla="*/ 4 w 20"/>
                <a:gd name="T41" fmla="*/ 5 h 95"/>
                <a:gd name="T42" fmla="*/ 3 w 20"/>
                <a:gd name="T43" fmla="*/ 7 h 95"/>
                <a:gd name="T44" fmla="*/ 3 w 20"/>
                <a:gd name="T45" fmla="*/ 9 h 95"/>
                <a:gd name="T46" fmla="*/ 3 w 20"/>
                <a:gd name="T47" fmla="*/ 11 h 95"/>
                <a:gd name="T48" fmla="*/ 3 w 20"/>
                <a:gd name="T49" fmla="*/ 11 h 95"/>
                <a:gd name="T50" fmla="*/ 5 w 20"/>
                <a:gd name="T51" fmla="*/ 30 h 95"/>
                <a:gd name="T52" fmla="*/ 6 w 20"/>
                <a:gd name="T53" fmla="*/ 48 h 95"/>
                <a:gd name="T54" fmla="*/ 3 w 20"/>
                <a:gd name="T55" fmla="*/ 67 h 95"/>
                <a:gd name="T56" fmla="*/ 3 w 20"/>
                <a:gd name="T57" fmla="*/ 67 h 95"/>
                <a:gd name="T58" fmla="*/ 1 w 20"/>
                <a:gd name="T59" fmla="*/ 74 h 95"/>
                <a:gd name="T60" fmla="*/ 0 w 20"/>
                <a:gd name="T61" fmla="*/ 82 h 95"/>
                <a:gd name="T62" fmla="*/ 0 w 20"/>
                <a:gd name="T63" fmla="*/ 89 h 95"/>
                <a:gd name="T64" fmla="*/ 0 w 20"/>
                <a:gd name="T65" fmla="*/ 89 h 95"/>
                <a:gd name="T66" fmla="*/ 2 w 20"/>
                <a:gd name="T67" fmla="*/ 93 h 95"/>
                <a:gd name="T68" fmla="*/ 5 w 20"/>
                <a:gd name="T69" fmla="*/ 94 h 95"/>
                <a:gd name="T70" fmla="*/ 8 w 20"/>
                <a:gd name="T71" fmla="*/ 95 h 95"/>
                <a:gd name="T72" fmla="*/ 8 w 20"/>
                <a:gd name="T73" fmla="*/ 95 h 95"/>
                <a:gd name="T74" fmla="*/ 12 w 20"/>
                <a:gd name="T75" fmla="*/ 93 h 95"/>
                <a:gd name="T76" fmla="*/ 14 w 20"/>
                <a:gd name="T77" fmla="*/ 90 h 95"/>
                <a:gd name="T78" fmla="*/ 14 w 20"/>
                <a:gd name="T79" fmla="*/ 87 h 95"/>
                <a:gd name="T80" fmla="*/ 14 w 20"/>
                <a:gd name="T81" fmla="*/ 87 h 9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0"/>
                <a:gd name="T124" fmla="*/ 0 h 95"/>
                <a:gd name="T125" fmla="*/ 20 w 20"/>
                <a:gd name="T126" fmla="*/ 95 h 9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0" h="95">
                  <a:moveTo>
                    <a:pt x="14" y="87"/>
                  </a:moveTo>
                  <a:lnTo>
                    <a:pt x="15" y="77"/>
                  </a:lnTo>
                  <a:lnTo>
                    <a:pt x="17" y="67"/>
                  </a:lnTo>
                  <a:lnTo>
                    <a:pt x="19" y="57"/>
                  </a:lnTo>
                  <a:lnTo>
                    <a:pt x="20" y="43"/>
                  </a:lnTo>
                  <a:lnTo>
                    <a:pt x="19" y="29"/>
                  </a:lnTo>
                  <a:lnTo>
                    <a:pt x="17" y="14"/>
                  </a:lnTo>
                  <a:lnTo>
                    <a:pt x="16" y="12"/>
                  </a:lnTo>
                  <a:lnTo>
                    <a:pt x="16" y="10"/>
                  </a:lnTo>
                  <a:lnTo>
                    <a:pt x="17" y="9"/>
                  </a:lnTo>
                  <a:lnTo>
                    <a:pt x="17" y="5"/>
                  </a:lnTo>
                  <a:lnTo>
                    <a:pt x="15" y="2"/>
                  </a:lnTo>
                  <a:lnTo>
                    <a:pt x="12" y="0"/>
                  </a:lnTo>
                  <a:lnTo>
                    <a:pt x="9" y="0"/>
                  </a:lnTo>
                  <a:lnTo>
                    <a:pt x="6" y="2"/>
                  </a:lnTo>
                  <a:lnTo>
                    <a:pt x="4" y="5"/>
                  </a:lnTo>
                  <a:lnTo>
                    <a:pt x="3" y="7"/>
                  </a:lnTo>
                  <a:lnTo>
                    <a:pt x="3" y="9"/>
                  </a:lnTo>
                  <a:lnTo>
                    <a:pt x="3" y="11"/>
                  </a:lnTo>
                  <a:lnTo>
                    <a:pt x="5" y="30"/>
                  </a:lnTo>
                  <a:lnTo>
                    <a:pt x="6" y="48"/>
                  </a:lnTo>
                  <a:lnTo>
                    <a:pt x="3" y="67"/>
                  </a:lnTo>
                  <a:lnTo>
                    <a:pt x="1" y="74"/>
                  </a:lnTo>
                  <a:lnTo>
                    <a:pt x="0" y="82"/>
                  </a:lnTo>
                  <a:lnTo>
                    <a:pt x="0" y="89"/>
                  </a:lnTo>
                  <a:lnTo>
                    <a:pt x="2" y="93"/>
                  </a:lnTo>
                  <a:lnTo>
                    <a:pt x="5" y="94"/>
                  </a:lnTo>
                  <a:lnTo>
                    <a:pt x="8" y="95"/>
                  </a:lnTo>
                  <a:lnTo>
                    <a:pt x="12" y="93"/>
                  </a:lnTo>
                  <a:lnTo>
                    <a:pt x="14" y="90"/>
                  </a:lnTo>
                  <a:lnTo>
                    <a:pt x="14" y="8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18" name="Freeform 132"/>
            <p:cNvSpPr>
              <a:spLocks/>
            </p:cNvSpPr>
            <p:nvPr/>
          </p:nvSpPr>
          <p:spPr bwMode="auto">
            <a:xfrm>
              <a:off x="2648" y="2393"/>
              <a:ext cx="31" cy="89"/>
            </a:xfrm>
            <a:custGeom>
              <a:avLst/>
              <a:gdLst>
                <a:gd name="T0" fmla="*/ 30 w 31"/>
                <a:gd name="T1" fmla="*/ 78 h 89"/>
                <a:gd name="T2" fmla="*/ 26 w 31"/>
                <a:gd name="T3" fmla="*/ 68 h 89"/>
                <a:gd name="T4" fmla="*/ 23 w 31"/>
                <a:gd name="T5" fmla="*/ 57 h 89"/>
                <a:gd name="T6" fmla="*/ 22 w 31"/>
                <a:gd name="T7" fmla="*/ 46 h 89"/>
                <a:gd name="T8" fmla="*/ 22 w 31"/>
                <a:gd name="T9" fmla="*/ 46 h 89"/>
                <a:gd name="T10" fmla="*/ 21 w 31"/>
                <a:gd name="T11" fmla="*/ 32 h 89"/>
                <a:gd name="T12" fmla="*/ 18 w 31"/>
                <a:gd name="T13" fmla="*/ 18 h 89"/>
                <a:gd name="T14" fmla="*/ 14 w 31"/>
                <a:gd name="T15" fmla="*/ 5 h 89"/>
                <a:gd name="T16" fmla="*/ 14 w 31"/>
                <a:gd name="T17" fmla="*/ 5 h 89"/>
                <a:gd name="T18" fmla="*/ 12 w 31"/>
                <a:gd name="T19" fmla="*/ 2 h 89"/>
                <a:gd name="T20" fmla="*/ 9 w 31"/>
                <a:gd name="T21" fmla="*/ 0 h 89"/>
                <a:gd name="T22" fmla="*/ 6 w 31"/>
                <a:gd name="T23" fmla="*/ 0 h 89"/>
                <a:gd name="T24" fmla="*/ 6 w 31"/>
                <a:gd name="T25" fmla="*/ 0 h 89"/>
                <a:gd name="T26" fmla="*/ 2 w 31"/>
                <a:gd name="T27" fmla="*/ 1 h 89"/>
                <a:gd name="T28" fmla="*/ 0 w 31"/>
                <a:gd name="T29" fmla="*/ 4 h 89"/>
                <a:gd name="T30" fmla="*/ 0 w 31"/>
                <a:gd name="T31" fmla="*/ 8 h 89"/>
                <a:gd name="T32" fmla="*/ 0 w 31"/>
                <a:gd name="T33" fmla="*/ 8 h 89"/>
                <a:gd name="T34" fmla="*/ 5 w 31"/>
                <a:gd name="T35" fmla="*/ 20 h 89"/>
                <a:gd name="T36" fmla="*/ 7 w 31"/>
                <a:gd name="T37" fmla="*/ 34 h 89"/>
                <a:gd name="T38" fmla="*/ 9 w 31"/>
                <a:gd name="T39" fmla="*/ 48 h 89"/>
                <a:gd name="T40" fmla="*/ 9 w 31"/>
                <a:gd name="T41" fmla="*/ 48 h 89"/>
                <a:gd name="T42" fmla="*/ 10 w 31"/>
                <a:gd name="T43" fmla="*/ 62 h 89"/>
                <a:gd name="T44" fmla="*/ 13 w 31"/>
                <a:gd name="T45" fmla="*/ 75 h 89"/>
                <a:gd name="T46" fmla="*/ 19 w 31"/>
                <a:gd name="T47" fmla="*/ 87 h 89"/>
                <a:gd name="T48" fmla="*/ 19 w 31"/>
                <a:gd name="T49" fmla="*/ 87 h 89"/>
                <a:gd name="T50" fmla="*/ 22 w 31"/>
                <a:gd name="T51" fmla="*/ 89 h 89"/>
                <a:gd name="T52" fmla="*/ 26 w 31"/>
                <a:gd name="T53" fmla="*/ 89 h 89"/>
                <a:gd name="T54" fmla="*/ 29 w 31"/>
                <a:gd name="T55" fmla="*/ 88 h 89"/>
                <a:gd name="T56" fmla="*/ 29 w 31"/>
                <a:gd name="T57" fmla="*/ 88 h 89"/>
                <a:gd name="T58" fmla="*/ 31 w 31"/>
                <a:gd name="T59" fmla="*/ 85 h 89"/>
                <a:gd name="T60" fmla="*/ 31 w 31"/>
                <a:gd name="T61" fmla="*/ 82 h 89"/>
                <a:gd name="T62" fmla="*/ 30 w 31"/>
                <a:gd name="T63" fmla="*/ 78 h 89"/>
                <a:gd name="T64" fmla="*/ 30 w 31"/>
                <a:gd name="T65" fmla="*/ 78 h 8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1"/>
                <a:gd name="T100" fmla="*/ 0 h 89"/>
                <a:gd name="T101" fmla="*/ 31 w 31"/>
                <a:gd name="T102" fmla="*/ 89 h 8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1" h="89">
                  <a:moveTo>
                    <a:pt x="30" y="78"/>
                  </a:moveTo>
                  <a:lnTo>
                    <a:pt x="26" y="68"/>
                  </a:lnTo>
                  <a:lnTo>
                    <a:pt x="23" y="57"/>
                  </a:lnTo>
                  <a:lnTo>
                    <a:pt x="22" y="46"/>
                  </a:lnTo>
                  <a:lnTo>
                    <a:pt x="21" y="32"/>
                  </a:lnTo>
                  <a:lnTo>
                    <a:pt x="18" y="18"/>
                  </a:lnTo>
                  <a:lnTo>
                    <a:pt x="14" y="5"/>
                  </a:lnTo>
                  <a:lnTo>
                    <a:pt x="12" y="2"/>
                  </a:lnTo>
                  <a:lnTo>
                    <a:pt x="9" y="0"/>
                  </a:lnTo>
                  <a:lnTo>
                    <a:pt x="6" y="0"/>
                  </a:lnTo>
                  <a:lnTo>
                    <a:pt x="2" y="1"/>
                  </a:lnTo>
                  <a:lnTo>
                    <a:pt x="0" y="4"/>
                  </a:lnTo>
                  <a:lnTo>
                    <a:pt x="0" y="8"/>
                  </a:lnTo>
                  <a:lnTo>
                    <a:pt x="5" y="20"/>
                  </a:lnTo>
                  <a:lnTo>
                    <a:pt x="7" y="34"/>
                  </a:lnTo>
                  <a:lnTo>
                    <a:pt x="9" y="48"/>
                  </a:lnTo>
                  <a:lnTo>
                    <a:pt x="10" y="62"/>
                  </a:lnTo>
                  <a:lnTo>
                    <a:pt x="13" y="75"/>
                  </a:lnTo>
                  <a:lnTo>
                    <a:pt x="19" y="87"/>
                  </a:lnTo>
                  <a:lnTo>
                    <a:pt x="22" y="89"/>
                  </a:lnTo>
                  <a:lnTo>
                    <a:pt x="26" y="89"/>
                  </a:lnTo>
                  <a:lnTo>
                    <a:pt x="29" y="88"/>
                  </a:lnTo>
                  <a:lnTo>
                    <a:pt x="31" y="85"/>
                  </a:lnTo>
                  <a:lnTo>
                    <a:pt x="31" y="82"/>
                  </a:lnTo>
                  <a:lnTo>
                    <a:pt x="30" y="7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19" name="Freeform 133"/>
            <p:cNvSpPr>
              <a:spLocks/>
            </p:cNvSpPr>
            <p:nvPr/>
          </p:nvSpPr>
          <p:spPr bwMode="auto">
            <a:xfrm>
              <a:off x="2627" y="2394"/>
              <a:ext cx="26" cy="86"/>
            </a:xfrm>
            <a:custGeom>
              <a:avLst/>
              <a:gdLst>
                <a:gd name="T0" fmla="*/ 15 w 26"/>
                <a:gd name="T1" fmla="*/ 78 h 86"/>
                <a:gd name="T2" fmla="*/ 16 w 26"/>
                <a:gd name="T3" fmla="*/ 54 h 86"/>
                <a:gd name="T4" fmla="*/ 22 w 26"/>
                <a:gd name="T5" fmla="*/ 31 h 86"/>
                <a:gd name="T6" fmla="*/ 26 w 26"/>
                <a:gd name="T7" fmla="*/ 8 h 86"/>
                <a:gd name="T8" fmla="*/ 26 w 26"/>
                <a:gd name="T9" fmla="*/ 8 h 86"/>
                <a:gd name="T10" fmla="*/ 25 w 26"/>
                <a:gd name="T11" fmla="*/ 4 h 86"/>
                <a:gd name="T12" fmla="*/ 23 w 26"/>
                <a:gd name="T13" fmla="*/ 2 h 86"/>
                <a:gd name="T14" fmla="*/ 19 w 26"/>
                <a:gd name="T15" fmla="*/ 0 h 86"/>
                <a:gd name="T16" fmla="*/ 19 w 26"/>
                <a:gd name="T17" fmla="*/ 0 h 86"/>
                <a:gd name="T18" fmla="*/ 16 w 26"/>
                <a:gd name="T19" fmla="*/ 1 h 86"/>
                <a:gd name="T20" fmla="*/ 13 w 26"/>
                <a:gd name="T21" fmla="*/ 3 h 86"/>
                <a:gd name="T22" fmla="*/ 12 w 26"/>
                <a:gd name="T23" fmla="*/ 6 h 86"/>
                <a:gd name="T24" fmla="*/ 12 w 26"/>
                <a:gd name="T25" fmla="*/ 6 h 86"/>
                <a:gd name="T26" fmla="*/ 10 w 26"/>
                <a:gd name="T27" fmla="*/ 22 h 86"/>
                <a:gd name="T28" fmla="*/ 6 w 26"/>
                <a:gd name="T29" fmla="*/ 36 h 86"/>
                <a:gd name="T30" fmla="*/ 2 w 26"/>
                <a:gd name="T31" fmla="*/ 51 h 86"/>
                <a:gd name="T32" fmla="*/ 2 w 26"/>
                <a:gd name="T33" fmla="*/ 51 h 86"/>
                <a:gd name="T34" fmla="*/ 1 w 26"/>
                <a:gd name="T35" fmla="*/ 61 h 86"/>
                <a:gd name="T36" fmla="*/ 0 w 26"/>
                <a:gd name="T37" fmla="*/ 70 h 86"/>
                <a:gd name="T38" fmla="*/ 1 w 26"/>
                <a:gd name="T39" fmla="*/ 80 h 86"/>
                <a:gd name="T40" fmla="*/ 1 w 26"/>
                <a:gd name="T41" fmla="*/ 80 h 86"/>
                <a:gd name="T42" fmla="*/ 2 w 26"/>
                <a:gd name="T43" fmla="*/ 83 h 86"/>
                <a:gd name="T44" fmla="*/ 5 w 26"/>
                <a:gd name="T45" fmla="*/ 85 h 86"/>
                <a:gd name="T46" fmla="*/ 9 w 26"/>
                <a:gd name="T47" fmla="*/ 86 h 86"/>
                <a:gd name="T48" fmla="*/ 9 w 26"/>
                <a:gd name="T49" fmla="*/ 86 h 86"/>
                <a:gd name="T50" fmla="*/ 12 w 26"/>
                <a:gd name="T51" fmla="*/ 84 h 86"/>
                <a:gd name="T52" fmla="*/ 14 w 26"/>
                <a:gd name="T53" fmla="*/ 81 h 86"/>
                <a:gd name="T54" fmla="*/ 15 w 26"/>
                <a:gd name="T55" fmla="*/ 78 h 86"/>
                <a:gd name="T56" fmla="*/ 15 w 26"/>
                <a:gd name="T57" fmla="*/ 78 h 8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6"/>
                <a:gd name="T88" fmla="*/ 0 h 86"/>
                <a:gd name="T89" fmla="*/ 26 w 26"/>
                <a:gd name="T90" fmla="*/ 86 h 8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6" h="86">
                  <a:moveTo>
                    <a:pt x="15" y="78"/>
                  </a:moveTo>
                  <a:lnTo>
                    <a:pt x="16" y="54"/>
                  </a:lnTo>
                  <a:lnTo>
                    <a:pt x="22" y="31"/>
                  </a:lnTo>
                  <a:lnTo>
                    <a:pt x="26" y="8"/>
                  </a:lnTo>
                  <a:lnTo>
                    <a:pt x="25" y="4"/>
                  </a:lnTo>
                  <a:lnTo>
                    <a:pt x="23" y="2"/>
                  </a:lnTo>
                  <a:lnTo>
                    <a:pt x="19" y="0"/>
                  </a:lnTo>
                  <a:lnTo>
                    <a:pt x="16" y="1"/>
                  </a:lnTo>
                  <a:lnTo>
                    <a:pt x="13" y="3"/>
                  </a:lnTo>
                  <a:lnTo>
                    <a:pt x="12" y="6"/>
                  </a:lnTo>
                  <a:lnTo>
                    <a:pt x="10" y="22"/>
                  </a:lnTo>
                  <a:lnTo>
                    <a:pt x="6" y="36"/>
                  </a:lnTo>
                  <a:lnTo>
                    <a:pt x="2" y="51"/>
                  </a:lnTo>
                  <a:lnTo>
                    <a:pt x="1" y="61"/>
                  </a:lnTo>
                  <a:lnTo>
                    <a:pt x="0" y="70"/>
                  </a:lnTo>
                  <a:lnTo>
                    <a:pt x="1" y="80"/>
                  </a:lnTo>
                  <a:lnTo>
                    <a:pt x="2" y="83"/>
                  </a:lnTo>
                  <a:lnTo>
                    <a:pt x="5" y="85"/>
                  </a:lnTo>
                  <a:lnTo>
                    <a:pt x="9" y="86"/>
                  </a:lnTo>
                  <a:lnTo>
                    <a:pt x="12" y="84"/>
                  </a:lnTo>
                  <a:lnTo>
                    <a:pt x="14" y="81"/>
                  </a:lnTo>
                  <a:lnTo>
                    <a:pt x="15" y="7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20" name="Freeform 134"/>
            <p:cNvSpPr>
              <a:spLocks/>
            </p:cNvSpPr>
            <p:nvPr/>
          </p:nvSpPr>
          <p:spPr bwMode="auto">
            <a:xfrm>
              <a:off x="2607" y="2396"/>
              <a:ext cx="24" cy="89"/>
            </a:xfrm>
            <a:custGeom>
              <a:avLst/>
              <a:gdLst>
                <a:gd name="T0" fmla="*/ 23 w 24"/>
                <a:gd name="T1" fmla="*/ 80 h 89"/>
                <a:gd name="T2" fmla="*/ 20 w 24"/>
                <a:gd name="T3" fmla="*/ 71 h 89"/>
                <a:gd name="T4" fmla="*/ 18 w 24"/>
                <a:gd name="T5" fmla="*/ 61 h 89"/>
                <a:gd name="T6" fmla="*/ 18 w 24"/>
                <a:gd name="T7" fmla="*/ 50 h 89"/>
                <a:gd name="T8" fmla="*/ 18 w 24"/>
                <a:gd name="T9" fmla="*/ 50 h 89"/>
                <a:gd name="T10" fmla="*/ 18 w 24"/>
                <a:gd name="T11" fmla="*/ 47 h 89"/>
                <a:gd name="T12" fmla="*/ 18 w 24"/>
                <a:gd name="T13" fmla="*/ 45 h 89"/>
                <a:gd name="T14" fmla="*/ 17 w 24"/>
                <a:gd name="T15" fmla="*/ 43 h 89"/>
                <a:gd name="T16" fmla="*/ 17 w 24"/>
                <a:gd name="T17" fmla="*/ 43 h 89"/>
                <a:gd name="T18" fmla="*/ 17 w 24"/>
                <a:gd name="T19" fmla="*/ 33 h 89"/>
                <a:gd name="T20" fmla="*/ 16 w 24"/>
                <a:gd name="T21" fmla="*/ 24 h 89"/>
                <a:gd name="T22" fmla="*/ 16 w 24"/>
                <a:gd name="T23" fmla="*/ 14 h 89"/>
                <a:gd name="T24" fmla="*/ 16 w 24"/>
                <a:gd name="T25" fmla="*/ 14 h 89"/>
                <a:gd name="T26" fmla="*/ 16 w 24"/>
                <a:gd name="T27" fmla="*/ 11 h 89"/>
                <a:gd name="T28" fmla="*/ 15 w 24"/>
                <a:gd name="T29" fmla="*/ 8 h 89"/>
                <a:gd name="T30" fmla="*/ 14 w 24"/>
                <a:gd name="T31" fmla="*/ 6 h 89"/>
                <a:gd name="T32" fmla="*/ 14 w 24"/>
                <a:gd name="T33" fmla="*/ 6 h 89"/>
                <a:gd name="T34" fmla="*/ 14 w 24"/>
                <a:gd name="T35" fmla="*/ 6 h 89"/>
                <a:gd name="T36" fmla="*/ 14 w 24"/>
                <a:gd name="T37" fmla="*/ 6 h 89"/>
                <a:gd name="T38" fmla="*/ 14 w 24"/>
                <a:gd name="T39" fmla="*/ 7 h 89"/>
                <a:gd name="T40" fmla="*/ 14 w 24"/>
                <a:gd name="T41" fmla="*/ 7 h 89"/>
                <a:gd name="T42" fmla="*/ 13 w 24"/>
                <a:gd name="T43" fmla="*/ 3 h 89"/>
                <a:gd name="T44" fmla="*/ 11 w 24"/>
                <a:gd name="T45" fmla="*/ 1 h 89"/>
                <a:gd name="T46" fmla="*/ 7 w 24"/>
                <a:gd name="T47" fmla="*/ 0 h 89"/>
                <a:gd name="T48" fmla="*/ 7 w 24"/>
                <a:gd name="T49" fmla="*/ 0 h 89"/>
                <a:gd name="T50" fmla="*/ 3 w 24"/>
                <a:gd name="T51" fmla="*/ 1 h 89"/>
                <a:gd name="T52" fmla="*/ 1 w 24"/>
                <a:gd name="T53" fmla="*/ 4 h 89"/>
                <a:gd name="T54" fmla="*/ 0 w 24"/>
                <a:gd name="T55" fmla="*/ 7 h 89"/>
                <a:gd name="T56" fmla="*/ 0 w 24"/>
                <a:gd name="T57" fmla="*/ 7 h 89"/>
                <a:gd name="T58" fmla="*/ 1 w 24"/>
                <a:gd name="T59" fmla="*/ 10 h 89"/>
                <a:gd name="T60" fmla="*/ 1 w 24"/>
                <a:gd name="T61" fmla="*/ 13 h 89"/>
                <a:gd name="T62" fmla="*/ 2 w 24"/>
                <a:gd name="T63" fmla="*/ 16 h 89"/>
                <a:gd name="T64" fmla="*/ 2 w 24"/>
                <a:gd name="T65" fmla="*/ 16 h 89"/>
                <a:gd name="T66" fmla="*/ 2 w 24"/>
                <a:gd name="T67" fmla="*/ 29 h 89"/>
                <a:gd name="T68" fmla="*/ 3 w 24"/>
                <a:gd name="T69" fmla="*/ 40 h 89"/>
                <a:gd name="T70" fmla="*/ 4 w 24"/>
                <a:gd name="T71" fmla="*/ 52 h 89"/>
                <a:gd name="T72" fmla="*/ 4 w 24"/>
                <a:gd name="T73" fmla="*/ 52 h 89"/>
                <a:gd name="T74" fmla="*/ 4 w 24"/>
                <a:gd name="T75" fmla="*/ 64 h 89"/>
                <a:gd name="T76" fmla="*/ 6 w 24"/>
                <a:gd name="T77" fmla="*/ 74 h 89"/>
                <a:gd name="T78" fmla="*/ 10 w 24"/>
                <a:gd name="T79" fmla="*/ 85 h 89"/>
                <a:gd name="T80" fmla="*/ 10 w 24"/>
                <a:gd name="T81" fmla="*/ 85 h 89"/>
                <a:gd name="T82" fmla="*/ 12 w 24"/>
                <a:gd name="T83" fmla="*/ 88 h 89"/>
                <a:gd name="T84" fmla="*/ 16 w 24"/>
                <a:gd name="T85" fmla="*/ 89 h 89"/>
                <a:gd name="T86" fmla="*/ 19 w 24"/>
                <a:gd name="T87" fmla="*/ 89 h 89"/>
                <a:gd name="T88" fmla="*/ 19 w 24"/>
                <a:gd name="T89" fmla="*/ 89 h 89"/>
                <a:gd name="T90" fmla="*/ 22 w 24"/>
                <a:gd name="T91" fmla="*/ 87 h 89"/>
                <a:gd name="T92" fmla="*/ 24 w 24"/>
                <a:gd name="T93" fmla="*/ 84 h 89"/>
                <a:gd name="T94" fmla="*/ 23 w 24"/>
                <a:gd name="T95" fmla="*/ 80 h 89"/>
                <a:gd name="T96" fmla="*/ 23 w 24"/>
                <a:gd name="T97" fmla="*/ 80 h 8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4"/>
                <a:gd name="T148" fmla="*/ 0 h 89"/>
                <a:gd name="T149" fmla="*/ 24 w 24"/>
                <a:gd name="T150" fmla="*/ 89 h 8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4" h="89">
                  <a:moveTo>
                    <a:pt x="23" y="80"/>
                  </a:moveTo>
                  <a:lnTo>
                    <a:pt x="20" y="71"/>
                  </a:lnTo>
                  <a:lnTo>
                    <a:pt x="18" y="61"/>
                  </a:lnTo>
                  <a:lnTo>
                    <a:pt x="18" y="50"/>
                  </a:lnTo>
                  <a:lnTo>
                    <a:pt x="18" y="47"/>
                  </a:lnTo>
                  <a:lnTo>
                    <a:pt x="18" y="45"/>
                  </a:lnTo>
                  <a:lnTo>
                    <a:pt x="17" y="43"/>
                  </a:lnTo>
                  <a:lnTo>
                    <a:pt x="17" y="33"/>
                  </a:lnTo>
                  <a:lnTo>
                    <a:pt x="16" y="24"/>
                  </a:lnTo>
                  <a:lnTo>
                    <a:pt x="16" y="14"/>
                  </a:lnTo>
                  <a:lnTo>
                    <a:pt x="16" y="11"/>
                  </a:lnTo>
                  <a:lnTo>
                    <a:pt x="15" y="8"/>
                  </a:lnTo>
                  <a:lnTo>
                    <a:pt x="14" y="6"/>
                  </a:lnTo>
                  <a:lnTo>
                    <a:pt x="14" y="7"/>
                  </a:lnTo>
                  <a:lnTo>
                    <a:pt x="13" y="3"/>
                  </a:lnTo>
                  <a:lnTo>
                    <a:pt x="11" y="1"/>
                  </a:lnTo>
                  <a:lnTo>
                    <a:pt x="7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2" y="16"/>
                  </a:lnTo>
                  <a:lnTo>
                    <a:pt x="2" y="29"/>
                  </a:lnTo>
                  <a:lnTo>
                    <a:pt x="3" y="40"/>
                  </a:lnTo>
                  <a:lnTo>
                    <a:pt x="4" y="52"/>
                  </a:lnTo>
                  <a:lnTo>
                    <a:pt x="4" y="64"/>
                  </a:lnTo>
                  <a:lnTo>
                    <a:pt x="6" y="74"/>
                  </a:lnTo>
                  <a:lnTo>
                    <a:pt x="10" y="85"/>
                  </a:lnTo>
                  <a:lnTo>
                    <a:pt x="12" y="88"/>
                  </a:lnTo>
                  <a:lnTo>
                    <a:pt x="16" y="89"/>
                  </a:lnTo>
                  <a:lnTo>
                    <a:pt x="19" y="89"/>
                  </a:lnTo>
                  <a:lnTo>
                    <a:pt x="22" y="87"/>
                  </a:lnTo>
                  <a:lnTo>
                    <a:pt x="24" y="84"/>
                  </a:lnTo>
                  <a:lnTo>
                    <a:pt x="23" y="8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21" name="Freeform 135"/>
            <p:cNvSpPr>
              <a:spLocks/>
            </p:cNvSpPr>
            <p:nvPr/>
          </p:nvSpPr>
          <p:spPr bwMode="auto">
            <a:xfrm>
              <a:off x="2583" y="2396"/>
              <a:ext cx="33" cy="89"/>
            </a:xfrm>
            <a:custGeom>
              <a:avLst/>
              <a:gdLst>
                <a:gd name="T0" fmla="*/ 13 w 33"/>
                <a:gd name="T1" fmla="*/ 86 h 89"/>
                <a:gd name="T2" fmla="*/ 20 w 33"/>
                <a:gd name="T3" fmla="*/ 73 h 89"/>
                <a:gd name="T4" fmla="*/ 25 w 33"/>
                <a:gd name="T5" fmla="*/ 59 h 89"/>
                <a:gd name="T6" fmla="*/ 29 w 33"/>
                <a:gd name="T7" fmla="*/ 44 h 89"/>
                <a:gd name="T8" fmla="*/ 29 w 33"/>
                <a:gd name="T9" fmla="*/ 44 h 89"/>
                <a:gd name="T10" fmla="*/ 29 w 33"/>
                <a:gd name="T11" fmla="*/ 32 h 89"/>
                <a:gd name="T12" fmla="*/ 31 w 33"/>
                <a:gd name="T13" fmla="*/ 20 h 89"/>
                <a:gd name="T14" fmla="*/ 33 w 33"/>
                <a:gd name="T15" fmla="*/ 7 h 89"/>
                <a:gd name="T16" fmla="*/ 33 w 33"/>
                <a:gd name="T17" fmla="*/ 7 h 89"/>
                <a:gd name="T18" fmla="*/ 32 w 33"/>
                <a:gd name="T19" fmla="*/ 4 h 89"/>
                <a:gd name="T20" fmla="*/ 29 w 33"/>
                <a:gd name="T21" fmla="*/ 1 h 89"/>
                <a:gd name="T22" fmla="*/ 26 w 33"/>
                <a:gd name="T23" fmla="*/ 0 h 89"/>
                <a:gd name="T24" fmla="*/ 26 w 33"/>
                <a:gd name="T25" fmla="*/ 0 h 89"/>
                <a:gd name="T26" fmla="*/ 23 w 33"/>
                <a:gd name="T27" fmla="*/ 0 h 89"/>
                <a:gd name="T28" fmla="*/ 20 w 33"/>
                <a:gd name="T29" fmla="*/ 2 h 89"/>
                <a:gd name="T30" fmla="*/ 19 w 33"/>
                <a:gd name="T31" fmla="*/ 6 h 89"/>
                <a:gd name="T32" fmla="*/ 19 w 33"/>
                <a:gd name="T33" fmla="*/ 6 h 89"/>
                <a:gd name="T34" fmla="*/ 17 w 33"/>
                <a:gd name="T35" fmla="*/ 18 h 89"/>
                <a:gd name="T36" fmla="*/ 16 w 33"/>
                <a:gd name="T37" fmla="*/ 32 h 89"/>
                <a:gd name="T38" fmla="*/ 15 w 33"/>
                <a:gd name="T39" fmla="*/ 45 h 89"/>
                <a:gd name="T40" fmla="*/ 15 w 33"/>
                <a:gd name="T41" fmla="*/ 45 h 89"/>
                <a:gd name="T42" fmla="*/ 11 w 33"/>
                <a:gd name="T43" fmla="*/ 57 h 89"/>
                <a:gd name="T44" fmla="*/ 7 w 33"/>
                <a:gd name="T45" fmla="*/ 68 h 89"/>
                <a:gd name="T46" fmla="*/ 1 w 33"/>
                <a:gd name="T47" fmla="*/ 79 h 89"/>
                <a:gd name="T48" fmla="*/ 1 w 33"/>
                <a:gd name="T49" fmla="*/ 79 h 89"/>
                <a:gd name="T50" fmla="*/ 0 w 33"/>
                <a:gd name="T51" fmla="*/ 83 h 89"/>
                <a:gd name="T52" fmla="*/ 1 w 33"/>
                <a:gd name="T53" fmla="*/ 86 h 89"/>
                <a:gd name="T54" fmla="*/ 4 w 33"/>
                <a:gd name="T55" fmla="*/ 89 h 89"/>
                <a:gd name="T56" fmla="*/ 4 w 33"/>
                <a:gd name="T57" fmla="*/ 89 h 89"/>
                <a:gd name="T58" fmla="*/ 7 w 33"/>
                <a:gd name="T59" fmla="*/ 89 h 89"/>
                <a:gd name="T60" fmla="*/ 10 w 33"/>
                <a:gd name="T61" fmla="*/ 88 h 89"/>
                <a:gd name="T62" fmla="*/ 13 w 33"/>
                <a:gd name="T63" fmla="*/ 86 h 89"/>
                <a:gd name="T64" fmla="*/ 13 w 33"/>
                <a:gd name="T65" fmla="*/ 86 h 8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"/>
                <a:gd name="T100" fmla="*/ 0 h 89"/>
                <a:gd name="T101" fmla="*/ 33 w 33"/>
                <a:gd name="T102" fmla="*/ 89 h 8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" h="89">
                  <a:moveTo>
                    <a:pt x="13" y="86"/>
                  </a:moveTo>
                  <a:lnTo>
                    <a:pt x="20" y="73"/>
                  </a:lnTo>
                  <a:lnTo>
                    <a:pt x="25" y="59"/>
                  </a:lnTo>
                  <a:lnTo>
                    <a:pt x="29" y="44"/>
                  </a:lnTo>
                  <a:lnTo>
                    <a:pt x="29" y="32"/>
                  </a:lnTo>
                  <a:lnTo>
                    <a:pt x="31" y="20"/>
                  </a:lnTo>
                  <a:lnTo>
                    <a:pt x="33" y="7"/>
                  </a:lnTo>
                  <a:lnTo>
                    <a:pt x="32" y="4"/>
                  </a:lnTo>
                  <a:lnTo>
                    <a:pt x="29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0" y="2"/>
                  </a:lnTo>
                  <a:lnTo>
                    <a:pt x="19" y="6"/>
                  </a:lnTo>
                  <a:lnTo>
                    <a:pt x="17" y="18"/>
                  </a:lnTo>
                  <a:lnTo>
                    <a:pt x="16" y="32"/>
                  </a:lnTo>
                  <a:lnTo>
                    <a:pt x="15" y="45"/>
                  </a:lnTo>
                  <a:lnTo>
                    <a:pt x="11" y="57"/>
                  </a:lnTo>
                  <a:lnTo>
                    <a:pt x="7" y="68"/>
                  </a:lnTo>
                  <a:lnTo>
                    <a:pt x="1" y="79"/>
                  </a:lnTo>
                  <a:lnTo>
                    <a:pt x="0" y="83"/>
                  </a:lnTo>
                  <a:lnTo>
                    <a:pt x="1" y="86"/>
                  </a:lnTo>
                  <a:lnTo>
                    <a:pt x="4" y="89"/>
                  </a:lnTo>
                  <a:lnTo>
                    <a:pt x="7" y="89"/>
                  </a:lnTo>
                  <a:lnTo>
                    <a:pt x="10" y="88"/>
                  </a:lnTo>
                  <a:lnTo>
                    <a:pt x="13" y="8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22" name="Freeform 136"/>
            <p:cNvSpPr>
              <a:spLocks/>
            </p:cNvSpPr>
            <p:nvPr/>
          </p:nvSpPr>
          <p:spPr bwMode="auto">
            <a:xfrm>
              <a:off x="2570" y="2392"/>
              <a:ext cx="22" cy="90"/>
            </a:xfrm>
            <a:custGeom>
              <a:avLst/>
              <a:gdLst>
                <a:gd name="T0" fmla="*/ 14 w 22"/>
                <a:gd name="T1" fmla="*/ 84 h 90"/>
                <a:gd name="T2" fmla="*/ 17 w 22"/>
                <a:gd name="T3" fmla="*/ 59 h 90"/>
                <a:gd name="T4" fmla="*/ 20 w 22"/>
                <a:gd name="T5" fmla="*/ 35 h 90"/>
                <a:gd name="T6" fmla="*/ 22 w 22"/>
                <a:gd name="T7" fmla="*/ 10 h 90"/>
                <a:gd name="T8" fmla="*/ 22 w 22"/>
                <a:gd name="T9" fmla="*/ 10 h 90"/>
                <a:gd name="T10" fmla="*/ 21 w 22"/>
                <a:gd name="T11" fmla="*/ 8 h 90"/>
                <a:gd name="T12" fmla="*/ 21 w 22"/>
                <a:gd name="T13" fmla="*/ 7 h 90"/>
                <a:gd name="T14" fmla="*/ 20 w 22"/>
                <a:gd name="T15" fmla="*/ 5 h 90"/>
                <a:gd name="T16" fmla="*/ 20 w 22"/>
                <a:gd name="T17" fmla="*/ 5 h 90"/>
                <a:gd name="T18" fmla="*/ 18 w 22"/>
                <a:gd name="T19" fmla="*/ 2 h 90"/>
                <a:gd name="T20" fmla="*/ 15 w 22"/>
                <a:gd name="T21" fmla="*/ 0 h 90"/>
                <a:gd name="T22" fmla="*/ 11 w 22"/>
                <a:gd name="T23" fmla="*/ 1 h 90"/>
                <a:gd name="T24" fmla="*/ 11 w 22"/>
                <a:gd name="T25" fmla="*/ 1 h 90"/>
                <a:gd name="T26" fmla="*/ 8 w 22"/>
                <a:gd name="T27" fmla="*/ 3 h 90"/>
                <a:gd name="T28" fmla="*/ 6 w 22"/>
                <a:gd name="T29" fmla="*/ 6 h 90"/>
                <a:gd name="T30" fmla="*/ 7 w 22"/>
                <a:gd name="T31" fmla="*/ 10 h 90"/>
                <a:gd name="T32" fmla="*/ 7 w 22"/>
                <a:gd name="T33" fmla="*/ 10 h 90"/>
                <a:gd name="T34" fmla="*/ 8 w 22"/>
                <a:gd name="T35" fmla="*/ 11 h 90"/>
                <a:gd name="T36" fmla="*/ 8 w 22"/>
                <a:gd name="T37" fmla="*/ 12 h 90"/>
                <a:gd name="T38" fmla="*/ 8 w 22"/>
                <a:gd name="T39" fmla="*/ 14 h 90"/>
                <a:gd name="T40" fmla="*/ 8 w 22"/>
                <a:gd name="T41" fmla="*/ 14 h 90"/>
                <a:gd name="T42" fmla="*/ 5 w 22"/>
                <a:gd name="T43" fmla="*/ 37 h 90"/>
                <a:gd name="T44" fmla="*/ 2 w 22"/>
                <a:gd name="T45" fmla="*/ 59 h 90"/>
                <a:gd name="T46" fmla="*/ 0 w 22"/>
                <a:gd name="T47" fmla="*/ 82 h 90"/>
                <a:gd name="T48" fmla="*/ 0 w 22"/>
                <a:gd name="T49" fmla="*/ 82 h 90"/>
                <a:gd name="T50" fmla="*/ 1 w 22"/>
                <a:gd name="T51" fmla="*/ 86 h 90"/>
                <a:gd name="T52" fmla="*/ 3 w 22"/>
                <a:gd name="T53" fmla="*/ 88 h 90"/>
                <a:gd name="T54" fmla="*/ 6 w 22"/>
                <a:gd name="T55" fmla="*/ 90 h 90"/>
                <a:gd name="T56" fmla="*/ 6 w 22"/>
                <a:gd name="T57" fmla="*/ 90 h 90"/>
                <a:gd name="T58" fmla="*/ 10 w 22"/>
                <a:gd name="T59" fmla="*/ 89 h 90"/>
                <a:gd name="T60" fmla="*/ 13 w 22"/>
                <a:gd name="T61" fmla="*/ 87 h 90"/>
                <a:gd name="T62" fmla="*/ 14 w 22"/>
                <a:gd name="T63" fmla="*/ 84 h 90"/>
                <a:gd name="T64" fmla="*/ 14 w 22"/>
                <a:gd name="T65" fmla="*/ 84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"/>
                <a:gd name="T100" fmla="*/ 0 h 90"/>
                <a:gd name="T101" fmla="*/ 22 w 22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" h="90">
                  <a:moveTo>
                    <a:pt x="14" y="84"/>
                  </a:moveTo>
                  <a:lnTo>
                    <a:pt x="17" y="59"/>
                  </a:lnTo>
                  <a:lnTo>
                    <a:pt x="20" y="35"/>
                  </a:lnTo>
                  <a:lnTo>
                    <a:pt x="22" y="10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0" y="5"/>
                  </a:lnTo>
                  <a:lnTo>
                    <a:pt x="18" y="2"/>
                  </a:lnTo>
                  <a:lnTo>
                    <a:pt x="15" y="0"/>
                  </a:lnTo>
                  <a:lnTo>
                    <a:pt x="11" y="1"/>
                  </a:lnTo>
                  <a:lnTo>
                    <a:pt x="8" y="3"/>
                  </a:lnTo>
                  <a:lnTo>
                    <a:pt x="6" y="6"/>
                  </a:lnTo>
                  <a:lnTo>
                    <a:pt x="7" y="10"/>
                  </a:lnTo>
                  <a:lnTo>
                    <a:pt x="8" y="11"/>
                  </a:lnTo>
                  <a:lnTo>
                    <a:pt x="8" y="12"/>
                  </a:lnTo>
                  <a:lnTo>
                    <a:pt x="8" y="14"/>
                  </a:lnTo>
                  <a:lnTo>
                    <a:pt x="5" y="37"/>
                  </a:lnTo>
                  <a:lnTo>
                    <a:pt x="2" y="59"/>
                  </a:lnTo>
                  <a:lnTo>
                    <a:pt x="0" y="82"/>
                  </a:lnTo>
                  <a:lnTo>
                    <a:pt x="1" y="86"/>
                  </a:lnTo>
                  <a:lnTo>
                    <a:pt x="3" y="88"/>
                  </a:lnTo>
                  <a:lnTo>
                    <a:pt x="6" y="90"/>
                  </a:lnTo>
                  <a:lnTo>
                    <a:pt x="10" y="89"/>
                  </a:lnTo>
                  <a:lnTo>
                    <a:pt x="13" y="87"/>
                  </a:lnTo>
                  <a:lnTo>
                    <a:pt x="14" y="8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23" name="Freeform 137"/>
            <p:cNvSpPr>
              <a:spLocks/>
            </p:cNvSpPr>
            <p:nvPr/>
          </p:nvSpPr>
          <p:spPr bwMode="auto">
            <a:xfrm>
              <a:off x="2533" y="2391"/>
              <a:ext cx="45" cy="85"/>
            </a:xfrm>
            <a:custGeom>
              <a:avLst/>
              <a:gdLst>
                <a:gd name="T0" fmla="*/ 13 w 45"/>
                <a:gd name="T1" fmla="*/ 82 h 85"/>
                <a:gd name="T2" fmla="*/ 26 w 45"/>
                <a:gd name="T3" fmla="*/ 59 h 85"/>
                <a:gd name="T4" fmla="*/ 37 w 45"/>
                <a:gd name="T5" fmla="*/ 35 h 85"/>
                <a:gd name="T6" fmla="*/ 45 w 45"/>
                <a:gd name="T7" fmla="*/ 9 h 85"/>
                <a:gd name="T8" fmla="*/ 45 w 45"/>
                <a:gd name="T9" fmla="*/ 9 h 85"/>
                <a:gd name="T10" fmla="*/ 45 w 45"/>
                <a:gd name="T11" fmla="*/ 5 h 85"/>
                <a:gd name="T12" fmla="*/ 42 w 45"/>
                <a:gd name="T13" fmla="*/ 2 h 85"/>
                <a:gd name="T14" fmla="*/ 39 w 45"/>
                <a:gd name="T15" fmla="*/ 0 h 85"/>
                <a:gd name="T16" fmla="*/ 39 w 45"/>
                <a:gd name="T17" fmla="*/ 0 h 85"/>
                <a:gd name="T18" fmla="*/ 36 w 45"/>
                <a:gd name="T19" fmla="*/ 0 h 85"/>
                <a:gd name="T20" fmla="*/ 33 w 45"/>
                <a:gd name="T21" fmla="*/ 2 h 85"/>
                <a:gd name="T22" fmla="*/ 31 w 45"/>
                <a:gd name="T23" fmla="*/ 5 h 85"/>
                <a:gd name="T24" fmla="*/ 31 w 45"/>
                <a:gd name="T25" fmla="*/ 5 h 85"/>
                <a:gd name="T26" fmla="*/ 25 w 45"/>
                <a:gd name="T27" fmla="*/ 30 h 85"/>
                <a:gd name="T28" fmla="*/ 15 w 45"/>
                <a:gd name="T29" fmla="*/ 53 h 85"/>
                <a:gd name="T30" fmla="*/ 1 w 45"/>
                <a:gd name="T31" fmla="*/ 75 h 85"/>
                <a:gd name="T32" fmla="*/ 1 w 45"/>
                <a:gd name="T33" fmla="*/ 75 h 85"/>
                <a:gd name="T34" fmla="*/ 0 w 45"/>
                <a:gd name="T35" fmla="*/ 78 h 85"/>
                <a:gd name="T36" fmla="*/ 1 w 45"/>
                <a:gd name="T37" fmla="*/ 82 h 85"/>
                <a:gd name="T38" fmla="*/ 4 w 45"/>
                <a:gd name="T39" fmla="*/ 84 h 85"/>
                <a:gd name="T40" fmla="*/ 4 w 45"/>
                <a:gd name="T41" fmla="*/ 84 h 85"/>
                <a:gd name="T42" fmla="*/ 7 w 45"/>
                <a:gd name="T43" fmla="*/ 85 h 85"/>
                <a:gd name="T44" fmla="*/ 11 w 45"/>
                <a:gd name="T45" fmla="*/ 85 h 85"/>
                <a:gd name="T46" fmla="*/ 13 w 45"/>
                <a:gd name="T47" fmla="*/ 82 h 85"/>
                <a:gd name="T48" fmla="*/ 13 w 45"/>
                <a:gd name="T49" fmla="*/ 82 h 8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5"/>
                <a:gd name="T76" fmla="*/ 0 h 85"/>
                <a:gd name="T77" fmla="*/ 45 w 45"/>
                <a:gd name="T78" fmla="*/ 85 h 8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5" h="85">
                  <a:moveTo>
                    <a:pt x="13" y="82"/>
                  </a:moveTo>
                  <a:lnTo>
                    <a:pt x="26" y="59"/>
                  </a:lnTo>
                  <a:lnTo>
                    <a:pt x="37" y="35"/>
                  </a:lnTo>
                  <a:lnTo>
                    <a:pt x="45" y="9"/>
                  </a:lnTo>
                  <a:lnTo>
                    <a:pt x="45" y="5"/>
                  </a:lnTo>
                  <a:lnTo>
                    <a:pt x="42" y="2"/>
                  </a:lnTo>
                  <a:lnTo>
                    <a:pt x="39" y="0"/>
                  </a:lnTo>
                  <a:lnTo>
                    <a:pt x="36" y="0"/>
                  </a:lnTo>
                  <a:lnTo>
                    <a:pt x="33" y="2"/>
                  </a:lnTo>
                  <a:lnTo>
                    <a:pt x="31" y="5"/>
                  </a:lnTo>
                  <a:lnTo>
                    <a:pt x="25" y="30"/>
                  </a:lnTo>
                  <a:lnTo>
                    <a:pt x="15" y="53"/>
                  </a:lnTo>
                  <a:lnTo>
                    <a:pt x="1" y="75"/>
                  </a:lnTo>
                  <a:lnTo>
                    <a:pt x="0" y="78"/>
                  </a:lnTo>
                  <a:lnTo>
                    <a:pt x="1" y="82"/>
                  </a:lnTo>
                  <a:lnTo>
                    <a:pt x="4" y="84"/>
                  </a:lnTo>
                  <a:lnTo>
                    <a:pt x="7" y="85"/>
                  </a:lnTo>
                  <a:lnTo>
                    <a:pt x="11" y="85"/>
                  </a:lnTo>
                  <a:lnTo>
                    <a:pt x="13" y="8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24" name="Freeform 138"/>
            <p:cNvSpPr>
              <a:spLocks/>
            </p:cNvSpPr>
            <p:nvPr/>
          </p:nvSpPr>
          <p:spPr bwMode="auto">
            <a:xfrm>
              <a:off x="2524" y="2386"/>
              <a:ext cx="31" cy="87"/>
            </a:xfrm>
            <a:custGeom>
              <a:avLst/>
              <a:gdLst>
                <a:gd name="T0" fmla="*/ 14 w 31"/>
                <a:gd name="T1" fmla="*/ 79 h 87"/>
                <a:gd name="T2" fmla="*/ 14 w 31"/>
                <a:gd name="T3" fmla="*/ 78 h 87"/>
                <a:gd name="T4" fmla="*/ 14 w 31"/>
                <a:gd name="T5" fmla="*/ 77 h 87"/>
                <a:gd name="T6" fmla="*/ 14 w 31"/>
                <a:gd name="T7" fmla="*/ 75 h 87"/>
                <a:gd name="T8" fmla="*/ 14 w 31"/>
                <a:gd name="T9" fmla="*/ 75 h 87"/>
                <a:gd name="T10" fmla="*/ 18 w 31"/>
                <a:gd name="T11" fmla="*/ 68 h 87"/>
                <a:gd name="T12" fmla="*/ 21 w 31"/>
                <a:gd name="T13" fmla="*/ 60 h 87"/>
                <a:gd name="T14" fmla="*/ 24 w 31"/>
                <a:gd name="T15" fmla="*/ 53 h 87"/>
                <a:gd name="T16" fmla="*/ 24 w 31"/>
                <a:gd name="T17" fmla="*/ 53 h 87"/>
                <a:gd name="T18" fmla="*/ 26 w 31"/>
                <a:gd name="T19" fmla="*/ 45 h 87"/>
                <a:gd name="T20" fmla="*/ 29 w 31"/>
                <a:gd name="T21" fmla="*/ 37 h 87"/>
                <a:gd name="T22" fmla="*/ 30 w 31"/>
                <a:gd name="T23" fmla="*/ 28 h 87"/>
                <a:gd name="T24" fmla="*/ 30 w 31"/>
                <a:gd name="T25" fmla="*/ 28 h 87"/>
                <a:gd name="T26" fmla="*/ 31 w 31"/>
                <a:gd name="T27" fmla="*/ 20 h 87"/>
                <a:gd name="T28" fmla="*/ 30 w 31"/>
                <a:gd name="T29" fmla="*/ 13 h 87"/>
                <a:gd name="T30" fmla="*/ 30 w 31"/>
                <a:gd name="T31" fmla="*/ 6 h 87"/>
                <a:gd name="T32" fmla="*/ 30 w 31"/>
                <a:gd name="T33" fmla="*/ 6 h 87"/>
                <a:gd name="T34" fmla="*/ 29 w 31"/>
                <a:gd name="T35" fmla="*/ 2 h 87"/>
                <a:gd name="T36" fmla="*/ 26 w 31"/>
                <a:gd name="T37" fmla="*/ 0 h 87"/>
                <a:gd name="T38" fmla="*/ 22 w 31"/>
                <a:gd name="T39" fmla="*/ 0 h 87"/>
                <a:gd name="T40" fmla="*/ 22 w 31"/>
                <a:gd name="T41" fmla="*/ 0 h 87"/>
                <a:gd name="T42" fmla="*/ 19 w 31"/>
                <a:gd name="T43" fmla="*/ 1 h 87"/>
                <a:gd name="T44" fmla="*/ 16 w 31"/>
                <a:gd name="T45" fmla="*/ 4 h 87"/>
                <a:gd name="T46" fmla="*/ 16 w 31"/>
                <a:gd name="T47" fmla="*/ 7 h 87"/>
                <a:gd name="T48" fmla="*/ 16 w 31"/>
                <a:gd name="T49" fmla="*/ 7 h 87"/>
                <a:gd name="T50" fmla="*/ 16 w 31"/>
                <a:gd name="T51" fmla="*/ 20 h 87"/>
                <a:gd name="T52" fmla="*/ 15 w 31"/>
                <a:gd name="T53" fmla="*/ 33 h 87"/>
                <a:gd name="T54" fmla="*/ 11 w 31"/>
                <a:gd name="T55" fmla="*/ 45 h 87"/>
                <a:gd name="T56" fmla="*/ 11 w 31"/>
                <a:gd name="T57" fmla="*/ 45 h 87"/>
                <a:gd name="T58" fmla="*/ 8 w 31"/>
                <a:gd name="T59" fmla="*/ 53 h 87"/>
                <a:gd name="T60" fmla="*/ 5 w 31"/>
                <a:gd name="T61" fmla="*/ 61 h 87"/>
                <a:gd name="T62" fmla="*/ 1 w 31"/>
                <a:gd name="T63" fmla="*/ 70 h 87"/>
                <a:gd name="T64" fmla="*/ 1 w 31"/>
                <a:gd name="T65" fmla="*/ 70 h 87"/>
                <a:gd name="T66" fmla="*/ 0 w 31"/>
                <a:gd name="T67" fmla="*/ 74 h 87"/>
                <a:gd name="T68" fmla="*/ 0 w 31"/>
                <a:gd name="T69" fmla="*/ 78 h 87"/>
                <a:gd name="T70" fmla="*/ 1 w 31"/>
                <a:gd name="T71" fmla="*/ 82 h 87"/>
                <a:gd name="T72" fmla="*/ 1 w 31"/>
                <a:gd name="T73" fmla="*/ 82 h 87"/>
                <a:gd name="T74" fmla="*/ 2 w 31"/>
                <a:gd name="T75" fmla="*/ 85 h 87"/>
                <a:gd name="T76" fmla="*/ 5 w 31"/>
                <a:gd name="T77" fmla="*/ 87 h 87"/>
                <a:gd name="T78" fmla="*/ 9 w 31"/>
                <a:gd name="T79" fmla="*/ 87 h 87"/>
                <a:gd name="T80" fmla="*/ 9 w 31"/>
                <a:gd name="T81" fmla="*/ 87 h 87"/>
                <a:gd name="T82" fmla="*/ 12 w 31"/>
                <a:gd name="T83" fmla="*/ 86 h 87"/>
                <a:gd name="T84" fmla="*/ 14 w 31"/>
                <a:gd name="T85" fmla="*/ 83 h 87"/>
                <a:gd name="T86" fmla="*/ 14 w 31"/>
                <a:gd name="T87" fmla="*/ 79 h 87"/>
                <a:gd name="T88" fmla="*/ 14 w 31"/>
                <a:gd name="T89" fmla="*/ 79 h 8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1"/>
                <a:gd name="T136" fmla="*/ 0 h 87"/>
                <a:gd name="T137" fmla="*/ 31 w 31"/>
                <a:gd name="T138" fmla="*/ 87 h 87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1" h="87">
                  <a:moveTo>
                    <a:pt x="14" y="79"/>
                  </a:moveTo>
                  <a:lnTo>
                    <a:pt x="14" y="78"/>
                  </a:lnTo>
                  <a:lnTo>
                    <a:pt x="14" y="77"/>
                  </a:lnTo>
                  <a:lnTo>
                    <a:pt x="14" y="75"/>
                  </a:lnTo>
                  <a:lnTo>
                    <a:pt x="18" y="68"/>
                  </a:lnTo>
                  <a:lnTo>
                    <a:pt x="21" y="60"/>
                  </a:lnTo>
                  <a:lnTo>
                    <a:pt x="24" y="53"/>
                  </a:lnTo>
                  <a:lnTo>
                    <a:pt x="26" y="45"/>
                  </a:lnTo>
                  <a:lnTo>
                    <a:pt x="29" y="37"/>
                  </a:lnTo>
                  <a:lnTo>
                    <a:pt x="30" y="28"/>
                  </a:lnTo>
                  <a:lnTo>
                    <a:pt x="31" y="20"/>
                  </a:lnTo>
                  <a:lnTo>
                    <a:pt x="30" y="13"/>
                  </a:lnTo>
                  <a:lnTo>
                    <a:pt x="30" y="6"/>
                  </a:lnTo>
                  <a:lnTo>
                    <a:pt x="29" y="2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16" y="7"/>
                  </a:lnTo>
                  <a:lnTo>
                    <a:pt x="16" y="20"/>
                  </a:lnTo>
                  <a:lnTo>
                    <a:pt x="15" y="33"/>
                  </a:lnTo>
                  <a:lnTo>
                    <a:pt x="11" y="45"/>
                  </a:lnTo>
                  <a:lnTo>
                    <a:pt x="8" y="53"/>
                  </a:lnTo>
                  <a:lnTo>
                    <a:pt x="5" y="61"/>
                  </a:lnTo>
                  <a:lnTo>
                    <a:pt x="1" y="70"/>
                  </a:lnTo>
                  <a:lnTo>
                    <a:pt x="0" y="74"/>
                  </a:lnTo>
                  <a:lnTo>
                    <a:pt x="0" y="78"/>
                  </a:lnTo>
                  <a:lnTo>
                    <a:pt x="1" y="82"/>
                  </a:lnTo>
                  <a:lnTo>
                    <a:pt x="2" y="85"/>
                  </a:lnTo>
                  <a:lnTo>
                    <a:pt x="5" y="87"/>
                  </a:lnTo>
                  <a:lnTo>
                    <a:pt x="9" y="87"/>
                  </a:lnTo>
                  <a:lnTo>
                    <a:pt x="12" y="86"/>
                  </a:lnTo>
                  <a:lnTo>
                    <a:pt x="14" y="83"/>
                  </a:lnTo>
                  <a:lnTo>
                    <a:pt x="14" y="7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25" name="Freeform 139"/>
            <p:cNvSpPr>
              <a:spLocks/>
            </p:cNvSpPr>
            <p:nvPr/>
          </p:nvSpPr>
          <p:spPr bwMode="auto">
            <a:xfrm>
              <a:off x="2484" y="2371"/>
              <a:ext cx="37" cy="84"/>
            </a:xfrm>
            <a:custGeom>
              <a:avLst/>
              <a:gdLst>
                <a:gd name="T0" fmla="*/ 13 w 37"/>
                <a:gd name="T1" fmla="*/ 79 h 84"/>
                <a:gd name="T2" fmla="*/ 16 w 37"/>
                <a:gd name="T3" fmla="*/ 65 h 84"/>
                <a:gd name="T4" fmla="*/ 19 w 37"/>
                <a:gd name="T5" fmla="*/ 51 h 84"/>
                <a:gd name="T6" fmla="*/ 22 w 37"/>
                <a:gd name="T7" fmla="*/ 37 h 84"/>
                <a:gd name="T8" fmla="*/ 22 w 37"/>
                <a:gd name="T9" fmla="*/ 37 h 84"/>
                <a:gd name="T10" fmla="*/ 26 w 37"/>
                <a:gd name="T11" fmla="*/ 27 h 84"/>
                <a:gd name="T12" fmla="*/ 32 w 37"/>
                <a:gd name="T13" fmla="*/ 19 h 84"/>
                <a:gd name="T14" fmla="*/ 37 w 37"/>
                <a:gd name="T15" fmla="*/ 9 h 84"/>
                <a:gd name="T16" fmla="*/ 37 w 37"/>
                <a:gd name="T17" fmla="*/ 9 h 84"/>
                <a:gd name="T18" fmla="*/ 37 w 37"/>
                <a:gd name="T19" fmla="*/ 5 h 84"/>
                <a:gd name="T20" fmla="*/ 35 w 37"/>
                <a:gd name="T21" fmla="*/ 2 h 84"/>
                <a:gd name="T22" fmla="*/ 32 w 37"/>
                <a:gd name="T23" fmla="*/ 0 h 84"/>
                <a:gd name="T24" fmla="*/ 32 w 37"/>
                <a:gd name="T25" fmla="*/ 0 h 84"/>
                <a:gd name="T26" fmla="*/ 29 w 37"/>
                <a:gd name="T27" fmla="*/ 0 h 84"/>
                <a:gd name="T28" fmla="*/ 26 w 37"/>
                <a:gd name="T29" fmla="*/ 2 h 84"/>
                <a:gd name="T30" fmla="*/ 24 w 37"/>
                <a:gd name="T31" fmla="*/ 5 h 84"/>
                <a:gd name="T32" fmla="*/ 24 w 37"/>
                <a:gd name="T33" fmla="*/ 5 h 84"/>
                <a:gd name="T34" fmla="*/ 20 w 37"/>
                <a:gd name="T35" fmla="*/ 11 h 84"/>
                <a:gd name="T36" fmla="*/ 16 w 37"/>
                <a:gd name="T37" fmla="*/ 17 h 84"/>
                <a:gd name="T38" fmla="*/ 13 w 37"/>
                <a:gd name="T39" fmla="*/ 23 h 84"/>
                <a:gd name="T40" fmla="*/ 13 w 37"/>
                <a:gd name="T41" fmla="*/ 23 h 84"/>
                <a:gd name="T42" fmla="*/ 7 w 37"/>
                <a:gd name="T43" fmla="*/ 40 h 84"/>
                <a:gd name="T44" fmla="*/ 4 w 37"/>
                <a:gd name="T45" fmla="*/ 58 h 84"/>
                <a:gd name="T46" fmla="*/ 0 w 37"/>
                <a:gd name="T47" fmla="*/ 75 h 84"/>
                <a:gd name="T48" fmla="*/ 0 w 37"/>
                <a:gd name="T49" fmla="*/ 75 h 84"/>
                <a:gd name="T50" fmla="*/ 0 w 37"/>
                <a:gd name="T51" fmla="*/ 79 h 84"/>
                <a:gd name="T52" fmla="*/ 2 w 37"/>
                <a:gd name="T53" fmla="*/ 82 h 84"/>
                <a:gd name="T54" fmla="*/ 5 w 37"/>
                <a:gd name="T55" fmla="*/ 84 h 84"/>
                <a:gd name="T56" fmla="*/ 5 w 37"/>
                <a:gd name="T57" fmla="*/ 84 h 84"/>
                <a:gd name="T58" fmla="*/ 8 w 37"/>
                <a:gd name="T59" fmla="*/ 84 h 84"/>
                <a:gd name="T60" fmla="*/ 11 w 37"/>
                <a:gd name="T61" fmla="*/ 82 h 84"/>
                <a:gd name="T62" fmla="*/ 13 w 37"/>
                <a:gd name="T63" fmla="*/ 79 h 84"/>
                <a:gd name="T64" fmla="*/ 13 w 37"/>
                <a:gd name="T65" fmla="*/ 79 h 8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7"/>
                <a:gd name="T100" fmla="*/ 0 h 84"/>
                <a:gd name="T101" fmla="*/ 37 w 37"/>
                <a:gd name="T102" fmla="*/ 84 h 8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7" h="84">
                  <a:moveTo>
                    <a:pt x="13" y="79"/>
                  </a:moveTo>
                  <a:lnTo>
                    <a:pt x="16" y="65"/>
                  </a:lnTo>
                  <a:lnTo>
                    <a:pt x="19" y="51"/>
                  </a:lnTo>
                  <a:lnTo>
                    <a:pt x="22" y="37"/>
                  </a:lnTo>
                  <a:lnTo>
                    <a:pt x="26" y="27"/>
                  </a:lnTo>
                  <a:lnTo>
                    <a:pt x="32" y="19"/>
                  </a:lnTo>
                  <a:lnTo>
                    <a:pt x="37" y="9"/>
                  </a:lnTo>
                  <a:lnTo>
                    <a:pt x="37" y="5"/>
                  </a:lnTo>
                  <a:lnTo>
                    <a:pt x="35" y="2"/>
                  </a:lnTo>
                  <a:lnTo>
                    <a:pt x="32" y="0"/>
                  </a:lnTo>
                  <a:lnTo>
                    <a:pt x="29" y="0"/>
                  </a:lnTo>
                  <a:lnTo>
                    <a:pt x="26" y="2"/>
                  </a:lnTo>
                  <a:lnTo>
                    <a:pt x="24" y="5"/>
                  </a:lnTo>
                  <a:lnTo>
                    <a:pt x="20" y="11"/>
                  </a:lnTo>
                  <a:lnTo>
                    <a:pt x="16" y="17"/>
                  </a:lnTo>
                  <a:lnTo>
                    <a:pt x="13" y="23"/>
                  </a:lnTo>
                  <a:lnTo>
                    <a:pt x="7" y="40"/>
                  </a:lnTo>
                  <a:lnTo>
                    <a:pt x="4" y="58"/>
                  </a:lnTo>
                  <a:lnTo>
                    <a:pt x="0" y="75"/>
                  </a:lnTo>
                  <a:lnTo>
                    <a:pt x="0" y="79"/>
                  </a:lnTo>
                  <a:lnTo>
                    <a:pt x="2" y="82"/>
                  </a:lnTo>
                  <a:lnTo>
                    <a:pt x="5" y="84"/>
                  </a:lnTo>
                  <a:lnTo>
                    <a:pt x="8" y="84"/>
                  </a:lnTo>
                  <a:lnTo>
                    <a:pt x="11" y="82"/>
                  </a:lnTo>
                  <a:lnTo>
                    <a:pt x="13" y="7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26" name="Freeform 140"/>
            <p:cNvSpPr>
              <a:spLocks/>
            </p:cNvSpPr>
            <p:nvPr/>
          </p:nvSpPr>
          <p:spPr bwMode="auto">
            <a:xfrm>
              <a:off x="2455" y="2367"/>
              <a:ext cx="53" cy="71"/>
            </a:xfrm>
            <a:custGeom>
              <a:avLst/>
              <a:gdLst>
                <a:gd name="T0" fmla="*/ 13 w 53"/>
                <a:gd name="T1" fmla="*/ 68 h 71"/>
                <a:gd name="T2" fmla="*/ 19 w 53"/>
                <a:gd name="T3" fmla="*/ 59 h 71"/>
                <a:gd name="T4" fmla="*/ 25 w 53"/>
                <a:gd name="T5" fmla="*/ 50 h 71"/>
                <a:gd name="T6" fmla="*/ 30 w 53"/>
                <a:gd name="T7" fmla="*/ 40 h 71"/>
                <a:gd name="T8" fmla="*/ 30 w 53"/>
                <a:gd name="T9" fmla="*/ 40 h 71"/>
                <a:gd name="T10" fmla="*/ 35 w 53"/>
                <a:gd name="T11" fmla="*/ 31 h 71"/>
                <a:gd name="T12" fmla="*/ 40 w 53"/>
                <a:gd name="T13" fmla="*/ 22 h 71"/>
                <a:gd name="T14" fmla="*/ 46 w 53"/>
                <a:gd name="T15" fmla="*/ 14 h 71"/>
                <a:gd name="T16" fmla="*/ 46 w 53"/>
                <a:gd name="T17" fmla="*/ 14 h 71"/>
                <a:gd name="T18" fmla="*/ 47 w 53"/>
                <a:gd name="T19" fmla="*/ 13 h 71"/>
                <a:gd name="T20" fmla="*/ 48 w 53"/>
                <a:gd name="T21" fmla="*/ 13 h 71"/>
                <a:gd name="T22" fmla="*/ 49 w 53"/>
                <a:gd name="T23" fmla="*/ 12 h 71"/>
                <a:gd name="T24" fmla="*/ 49 w 53"/>
                <a:gd name="T25" fmla="*/ 12 h 71"/>
                <a:gd name="T26" fmla="*/ 49 w 53"/>
                <a:gd name="T27" fmla="*/ 13 h 71"/>
                <a:gd name="T28" fmla="*/ 49 w 53"/>
                <a:gd name="T29" fmla="*/ 13 h 71"/>
                <a:gd name="T30" fmla="*/ 49 w 53"/>
                <a:gd name="T31" fmla="*/ 13 h 71"/>
                <a:gd name="T32" fmla="*/ 49 w 53"/>
                <a:gd name="T33" fmla="*/ 13 h 71"/>
                <a:gd name="T34" fmla="*/ 52 w 53"/>
                <a:gd name="T35" fmla="*/ 10 h 71"/>
                <a:gd name="T36" fmla="*/ 53 w 53"/>
                <a:gd name="T37" fmla="*/ 7 h 71"/>
                <a:gd name="T38" fmla="*/ 52 w 53"/>
                <a:gd name="T39" fmla="*/ 3 h 71"/>
                <a:gd name="T40" fmla="*/ 52 w 53"/>
                <a:gd name="T41" fmla="*/ 3 h 71"/>
                <a:gd name="T42" fmla="*/ 50 w 53"/>
                <a:gd name="T43" fmla="*/ 1 h 71"/>
                <a:gd name="T44" fmla="*/ 46 w 53"/>
                <a:gd name="T45" fmla="*/ 0 h 71"/>
                <a:gd name="T46" fmla="*/ 42 w 53"/>
                <a:gd name="T47" fmla="*/ 0 h 71"/>
                <a:gd name="T48" fmla="*/ 42 w 53"/>
                <a:gd name="T49" fmla="*/ 0 h 71"/>
                <a:gd name="T50" fmla="*/ 40 w 53"/>
                <a:gd name="T51" fmla="*/ 2 h 71"/>
                <a:gd name="T52" fmla="*/ 37 w 53"/>
                <a:gd name="T53" fmla="*/ 4 h 71"/>
                <a:gd name="T54" fmla="*/ 35 w 53"/>
                <a:gd name="T55" fmla="*/ 6 h 71"/>
                <a:gd name="T56" fmla="*/ 35 w 53"/>
                <a:gd name="T57" fmla="*/ 6 h 71"/>
                <a:gd name="T58" fmla="*/ 23 w 53"/>
                <a:gd name="T59" fmla="*/ 24 h 71"/>
                <a:gd name="T60" fmla="*/ 13 w 53"/>
                <a:gd name="T61" fmla="*/ 42 h 71"/>
                <a:gd name="T62" fmla="*/ 1 w 53"/>
                <a:gd name="T63" fmla="*/ 61 h 71"/>
                <a:gd name="T64" fmla="*/ 1 w 53"/>
                <a:gd name="T65" fmla="*/ 61 h 71"/>
                <a:gd name="T66" fmla="*/ 0 w 53"/>
                <a:gd name="T67" fmla="*/ 64 h 71"/>
                <a:gd name="T68" fmla="*/ 0 w 53"/>
                <a:gd name="T69" fmla="*/ 67 h 71"/>
                <a:gd name="T70" fmla="*/ 3 w 53"/>
                <a:gd name="T71" fmla="*/ 70 h 71"/>
                <a:gd name="T72" fmla="*/ 3 w 53"/>
                <a:gd name="T73" fmla="*/ 70 h 71"/>
                <a:gd name="T74" fmla="*/ 6 w 53"/>
                <a:gd name="T75" fmla="*/ 71 h 71"/>
                <a:gd name="T76" fmla="*/ 9 w 53"/>
                <a:gd name="T77" fmla="*/ 71 h 71"/>
                <a:gd name="T78" fmla="*/ 13 w 53"/>
                <a:gd name="T79" fmla="*/ 68 h 71"/>
                <a:gd name="T80" fmla="*/ 13 w 53"/>
                <a:gd name="T81" fmla="*/ 68 h 7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3"/>
                <a:gd name="T124" fmla="*/ 0 h 71"/>
                <a:gd name="T125" fmla="*/ 53 w 53"/>
                <a:gd name="T126" fmla="*/ 71 h 7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3" h="71">
                  <a:moveTo>
                    <a:pt x="13" y="68"/>
                  </a:moveTo>
                  <a:lnTo>
                    <a:pt x="19" y="59"/>
                  </a:lnTo>
                  <a:lnTo>
                    <a:pt x="25" y="50"/>
                  </a:lnTo>
                  <a:lnTo>
                    <a:pt x="30" y="40"/>
                  </a:lnTo>
                  <a:lnTo>
                    <a:pt x="35" y="31"/>
                  </a:lnTo>
                  <a:lnTo>
                    <a:pt x="40" y="22"/>
                  </a:lnTo>
                  <a:lnTo>
                    <a:pt x="46" y="14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9" y="12"/>
                  </a:lnTo>
                  <a:lnTo>
                    <a:pt x="49" y="13"/>
                  </a:lnTo>
                  <a:lnTo>
                    <a:pt x="52" y="10"/>
                  </a:lnTo>
                  <a:lnTo>
                    <a:pt x="53" y="7"/>
                  </a:lnTo>
                  <a:lnTo>
                    <a:pt x="52" y="3"/>
                  </a:lnTo>
                  <a:lnTo>
                    <a:pt x="50" y="1"/>
                  </a:lnTo>
                  <a:lnTo>
                    <a:pt x="46" y="0"/>
                  </a:lnTo>
                  <a:lnTo>
                    <a:pt x="42" y="0"/>
                  </a:lnTo>
                  <a:lnTo>
                    <a:pt x="40" y="2"/>
                  </a:lnTo>
                  <a:lnTo>
                    <a:pt x="37" y="4"/>
                  </a:lnTo>
                  <a:lnTo>
                    <a:pt x="35" y="6"/>
                  </a:lnTo>
                  <a:lnTo>
                    <a:pt x="23" y="24"/>
                  </a:lnTo>
                  <a:lnTo>
                    <a:pt x="13" y="42"/>
                  </a:lnTo>
                  <a:lnTo>
                    <a:pt x="1" y="61"/>
                  </a:lnTo>
                  <a:lnTo>
                    <a:pt x="0" y="64"/>
                  </a:lnTo>
                  <a:lnTo>
                    <a:pt x="0" y="67"/>
                  </a:lnTo>
                  <a:lnTo>
                    <a:pt x="3" y="70"/>
                  </a:lnTo>
                  <a:lnTo>
                    <a:pt x="6" y="71"/>
                  </a:lnTo>
                  <a:lnTo>
                    <a:pt x="9" y="71"/>
                  </a:lnTo>
                  <a:lnTo>
                    <a:pt x="13" y="6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27" name="Freeform 141"/>
            <p:cNvSpPr>
              <a:spLocks/>
            </p:cNvSpPr>
            <p:nvPr/>
          </p:nvSpPr>
          <p:spPr bwMode="auto">
            <a:xfrm>
              <a:off x="2440" y="2349"/>
              <a:ext cx="43" cy="81"/>
            </a:xfrm>
            <a:custGeom>
              <a:avLst/>
              <a:gdLst>
                <a:gd name="T0" fmla="*/ 13 w 43"/>
                <a:gd name="T1" fmla="*/ 78 h 81"/>
                <a:gd name="T2" fmla="*/ 22 w 43"/>
                <a:gd name="T3" fmla="*/ 60 h 81"/>
                <a:gd name="T4" fmla="*/ 31 w 43"/>
                <a:gd name="T5" fmla="*/ 42 h 81"/>
                <a:gd name="T6" fmla="*/ 36 w 43"/>
                <a:gd name="T7" fmla="*/ 22 h 81"/>
                <a:gd name="T8" fmla="*/ 36 w 43"/>
                <a:gd name="T9" fmla="*/ 22 h 81"/>
                <a:gd name="T10" fmla="*/ 37 w 43"/>
                <a:gd name="T11" fmla="*/ 18 h 81"/>
                <a:gd name="T12" fmla="*/ 39 w 43"/>
                <a:gd name="T13" fmla="*/ 14 h 81"/>
                <a:gd name="T14" fmla="*/ 42 w 43"/>
                <a:gd name="T15" fmla="*/ 11 h 81"/>
                <a:gd name="T16" fmla="*/ 42 w 43"/>
                <a:gd name="T17" fmla="*/ 11 h 81"/>
                <a:gd name="T18" fmla="*/ 43 w 43"/>
                <a:gd name="T19" fmla="*/ 7 h 81"/>
                <a:gd name="T20" fmla="*/ 42 w 43"/>
                <a:gd name="T21" fmla="*/ 4 h 81"/>
                <a:gd name="T22" fmla="*/ 39 w 43"/>
                <a:gd name="T23" fmla="*/ 1 h 81"/>
                <a:gd name="T24" fmla="*/ 39 w 43"/>
                <a:gd name="T25" fmla="*/ 1 h 81"/>
                <a:gd name="T26" fmla="*/ 36 w 43"/>
                <a:gd name="T27" fmla="*/ 0 h 81"/>
                <a:gd name="T28" fmla="*/ 32 w 43"/>
                <a:gd name="T29" fmla="*/ 1 h 81"/>
                <a:gd name="T30" fmla="*/ 30 w 43"/>
                <a:gd name="T31" fmla="*/ 4 h 81"/>
                <a:gd name="T32" fmla="*/ 30 w 43"/>
                <a:gd name="T33" fmla="*/ 4 h 81"/>
                <a:gd name="T34" fmla="*/ 24 w 43"/>
                <a:gd name="T35" fmla="*/ 13 h 81"/>
                <a:gd name="T36" fmla="*/ 22 w 43"/>
                <a:gd name="T37" fmla="*/ 23 h 81"/>
                <a:gd name="T38" fmla="*/ 19 w 43"/>
                <a:gd name="T39" fmla="*/ 34 h 81"/>
                <a:gd name="T40" fmla="*/ 19 w 43"/>
                <a:gd name="T41" fmla="*/ 34 h 81"/>
                <a:gd name="T42" fmla="*/ 14 w 43"/>
                <a:gd name="T43" fmla="*/ 47 h 81"/>
                <a:gd name="T44" fmla="*/ 8 w 43"/>
                <a:gd name="T45" fmla="*/ 59 h 81"/>
                <a:gd name="T46" fmla="*/ 1 w 43"/>
                <a:gd name="T47" fmla="*/ 71 h 81"/>
                <a:gd name="T48" fmla="*/ 1 w 43"/>
                <a:gd name="T49" fmla="*/ 71 h 81"/>
                <a:gd name="T50" fmla="*/ 0 w 43"/>
                <a:gd name="T51" fmla="*/ 74 h 81"/>
                <a:gd name="T52" fmla="*/ 1 w 43"/>
                <a:gd name="T53" fmla="*/ 78 h 81"/>
                <a:gd name="T54" fmla="*/ 4 w 43"/>
                <a:gd name="T55" fmla="*/ 80 h 81"/>
                <a:gd name="T56" fmla="*/ 4 w 43"/>
                <a:gd name="T57" fmla="*/ 80 h 81"/>
                <a:gd name="T58" fmla="*/ 7 w 43"/>
                <a:gd name="T59" fmla="*/ 81 h 81"/>
                <a:gd name="T60" fmla="*/ 11 w 43"/>
                <a:gd name="T61" fmla="*/ 80 h 81"/>
                <a:gd name="T62" fmla="*/ 13 w 43"/>
                <a:gd name="T63" fmla="*/ 78 h 81"/>
                <a:gd name="T64" fmla="*/ 13 w 43"/>
                <a:gd name="T65" fmla="*/ 78 h 8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3"/>
                <a:gd name="T100" fmla="*/ 0 h 81"/>
                <a:gd name="T101" fmla="*/ 43 w 43"/>
                <a:gd name="T102" fmla="*/ 81 h 8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3" h="81">
                  <a:moveTo>
                    <a:pt x="13" y="78"/>
                  </a:moveTo>
                  <a:lnTo>
                    <a:pt x="22" y="60"/>
                  </a:lnTo>
                  <a:lnTo>
                    <a:pt x="31" y="42"/>
                  </a:lnTo>
                  <a:lnTo>
                    <a:pt x="36" y="22"/>
                  </a:lnTo>
                  <a:lnTo>
                    <a:pt x="37" y="18"/>
                  </a:lnTo>
                  <a:lnTo>
                    <a:pt x="39" y="14"/>
                  </a:lnTo>
                  <a:lnTo>
                    <a:pt x="42" y="11"/>
                  </a:lnTo>
                  <a:lnTo>
                    <a:pt x="43" y="7"/>
                  </a:lnTo>
                  <a:lnTo>
                    <a:pt x="42" y="4"/>
                  </a:lnTo>
                  <a:lnTo>
                    <a:pt x="39" y="1"/>
                  </a:lnTo>
                  <a:lnTo>
                    <a:pt x="36" y="0"/>
                  </a:lnTo>
                  <a:lnTo>
                    <a:pt x="32" y="1"/>
                  </a:lnTo>
                  <a:lnTo>
                    <a:pt x="30" y="4"/>
                  </a:lnTo>
                  <a:lnTo>
                    <a:pt x="24" y="13"/>
                  </a:lnTo>
                  <a:lnTo>
                    <a:pt x="22" y="23"/>
                  </a:lnTo>
                  <a:lnTo>
                    <a:pt x="19" y="34"/>
                  </a:lnTo>
                  <a:lnTo>
                    <a:pt x="14" y="47"/>
                  </a:lnTo>
                  <a:lnTo>
                    <a:pt x="8" y="59"/>
                  </a:lnTo>
                  <a:lnTo>
                    <a:pt x="1" y="71"/>
                  </a:lnTo>
                  <a:lnTo>
                    <a:pt x="0" y="74"/>
                  </a:lnTo>
                  <a:lnTo>
                    <a:pt x="1" y="78"/>
                  </a:lnTo>
                  <a:lnTo>
                    <a:pt x="4" y="80"/>
                  </a:lnTo>
                  <a:lnTo>
                    <a:pt x="7" y="81"/>
                  </a:lnTo>
                  <a:lnTo>
                    <a:pt x="11" y="80"/>
                  </a:lnTo>
                  <a:lnTo>
                    <a:pt x="13" y="7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28" name="Freeform 142"/>
            <p:cNvSpPr>
              <a:spLocks/>
            </p:cNvSpPr>
            <p:nvPr/>
          </p:nvSpPr>
          <p:spPr bwMode="auto">
            <a:xfrm>
              <a:off x="2496" y="2382"/>
              <a:ext cx="48" cy="82"/>
            </a:xfrm>
            <a:custGeom>
              <a:avLst/>
              <a:gdLst>
                <a:gd name="T0" fmla="*/ 11 w 48"/>
                <a:gd name="T1" fmla="*/ 81 h 82"/>
                <a:gd name="T2" fmla="*/ 20 w 48"/>
                <a:gd name="T3" fmla="*/ 72 h 82"/>
                <a:gd name="T4" fmla="*/ 26 w 48"/>
                <a:gd name="T5" fmla="*/ 59 h 82"/>
                <a:gd name="T6" fmla="*/ 29 w 48"/>
                <a:gd name="T7" fmla="*/ 47 h 82"/>
                <a:gd name="T8" fmla="*/ 29 w 48"/>
                <a:gd name="T9" fmla="*/ 47 h 82"/>
                <a:gd name="T10" fmla="*/ 31 w 48"/>
                <a:gd name="T11" fmla="*/ 41 h 82"/>
                <a:gd name="T12" fmla="*/ 33 w 48"/>
                <a:gd name="T13" fmla="*/ 36 h 82"/>
                <a:gd name="T14" fmla="*/ 36 w 48"/>
                <a:gd name="T15" fmla="*/ 31 h 82"/>
                <a:gd name="T16" fmla="*/ 36 w 48"/>
                <a:gd name="T17" fmla="*/ 31 h 82"/>
                <a:gd name="T18" fmla="*/ 41 w 48"/>
                <a:gd name="T19" fmla="*/ 24 h 82"/>
                <a:gd name="T20" fmla="*/ 44 w 48"/>
                <a:gd name="T21" fmla="*/ 17 h 82"/>
                <a:gd name="T22" fmla="*/ 48 w 48"/>
                <a:gd name="T23" fmla="*/ 9 h 82"/>
                <a:gd name="T24" fmla="*/ 48 w 48"/>
                <a:gd name="T25" fmla="*/ 9 h 82"/>
                <a:gd name="T26" fmla="*/ 48 w 48"/>
                <a:gd name="T27" fmla="*/ 6 h 82"/>
                <a:gd name="T28" fmla="*/ 47 w 48"/>
                <a:gd name="T29" fmla="*/ 3 h 82"/>
                <a:gd name="T30" fmla="*/ 44 w 48"/>
                <a:gd name="T31" fmla="*/ 0 h 82"/>
                <a:gd name="T32" fmla="*/ 44 w 48"/>
                <a:gd name="T33" fmla="*/ 0 h 82"/>
                <a:gd name="T34" fmla="*/ 40 w 48"/>
                <a:gd name="T35" fmla="*/ 0 h 82"/>
                <a:gd name="T36" fmla="*/ 37 w 48"/>
                <a:gd name="T37" fmla="*/ 1 h 82"/>
                <a:gd name="T38" fmla="*/ 35 w 48"/>
                <a:gd name="T39" fmla="*/ 4 h 82"/>
                <a:gd name="T40" fmla="*/ 35 w 48"/>
                <a:gd name="T41" fmla="*/ 4 h 82"/>
                <a:gd name="T42" fmla="*/ 31 w 48"/>
                <a:gd name="T43" fmla="*/ 12 h 82"/>
                <a:gd name="T44" fmla="*/ 27 w 48"/>
                <a:gd name="T45" fmla="*/ 19 h 82"/>
                <a:gd name="T46" fmla="*/ 23 w 48"/>
                <a:gd name="T47" fmla="*/ 26 h 82"/>
                <a:gd name="T48" fmla="*/ 23 w 48"/>
                <a:gd name="T49" fmla="*/ 26 h 82"/>
                <a:gd name="T50" fmla="*/ 19 w 48"/>
                <a:gd name="T51" fmla="*/ 35 h 82"/>
                <a:gd name="T52" fmla="*/ 16 w 48"/>
                <a:gd name="T53" fmla="*/ 43 h 82"/>
                <a:gd name="T54" fmla="*/ 14 w 48"/>
                <a:gd name="T55" fmla="*/ 52 h 82"/>
                <a:gd name="T56" fmla="*/ 14 w 48"/>
                <a:gd name="T57" fmla="*/ 52 h 82"/>
                <a:gd name="T58" fmla="*/ 12 w 48"/>
                <a:gd name="T59" fmla="*/ 58 h 82"/>
                <a:gd name="T60" fmla="*/ 9 w 48"/>
                <a:gd name="T61" fmla="*/ 64 h 82"/>
                <a:gd name="T62" fmla="*/ 4 w 48"/>
                <a:gd name="T63" fmla="*/ 68 h 82"/>
                <a:gd name="T64" fmla="*/ 4 w 48"/>
                <a:gd name="T65" fmla="*/ 68 h 82"/>
                <a:gd name="T66" fmla="*/ 1 w 48"/>
                <a:gd name="T67" fmla="*/ 71 h 82"/>
                <a:gd name="T68" fmla="*/ 0 w 48"/>
                <a:gd name="T69" fmla="*/ 75 h 82"/>
                <a:gd name="T70" fmla="*/ 1 w 48"/>
                <a:gd name="T71" fmla="*/ 78 h 82"/>
                <a:gd name="T72" fmla="*/ 1 w 48"/>
                <a:gd name="T73" fmla="*/ 78 h 82"/>
                <a:gd name="T74" fmla="*/ 4 w 48"/>
                <a:gd name="T75" fmla="*/ 81 h 82"/>
                <a:gd name="T76" fmla="*/ 7 w 48"/>
                <a:gd name="T77" fmla="*/ 82 h 82"/>
                <a:gd name="T78" fmla="*/ 11 w 48"/>
                <a:gd name="T79" fmla="*/ 81 h 82"/>
                <a:gd name="T80" fmla="*/ 11 w 48"/>
                <a:gd name="T81" fmla="*/ 81 h 8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8"/>
                <a:gd name="T124" fmla="*/ 0 h 82"/>
                <a:gd name="T125" fmla="*/ 48 w 48"/>
                <a:gd name="T126" fmla="*/ 82 h 8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8" h="82">
                  <a:moveTo>
                    <a:pt x="11" y="81"/>
                  </a:moveTo>
                  <a:lnTo>
                    <a:pt x="20" y="72"/>
                  </a:lnTo>
                  <a:lnTo>
                    <a:pt x="26" y="59"/>
                  </a:lnTo>
                  <a:lnTo>
                    <a:pt x="29" y="47"/>
                  </a:lnTo>
                  <a:lnTo>
                    <a:pt x="31" y="41"/>
                  </a:lnTo>
                  <a:lnTo>
                    <a:pt x="33" y="36"/>
                  </a:lnTo>
                  <a:lnTo>
                    <a:pt x="36" y="31"/>
                  </a:lnTo>
                  <a:lnTo>
                    <a:pt x="41" y="24"/>
                  </a:lnTo>
                  <a:lnTo>
                    <a:pt x="44" y="17"/>
                  </a:lnTo>
                  <a:lnTo>
                    <a:pt x="48" y="9"/>
                  </a:lnTo>
                  <a:lnTo>
                    <a:pt x="48" y="6"/>
                  </a:lnTo>
                  <a:lnTo>
                    <a:pt x="47" y="3"/>
                  </a:lnTo>
                  <a:lnTo>
                    <a:pt x="44" y="0"/>
                  </a:lnTo>
                  <a:lnTo>
                    <a:pt x="40" y="0"/>
                  </a:lnTo>
                  <a:lnTo>
                    <a:pt x="37" y="1"/>
                  </a:lnTo>
                  <a:lnTo>
                    <a:pt x="35" y="4"/>
                  </a:lnTo>
                  <a:lnTo>
                    <a:pt x="31" y="12"/>
                  </a:lnTo>
                  <a:lnTo>
                    <a:pt x="27" y="19"/>
                  </a:lnTo>
                  <a:lnTo>
                    <a:pt x="23" y="26"/>
                  </a:lnTo>
                  <a:lnTo>
                    <a:pt x="19" y="35"/>
                  </a:lnTo>
                  <a:lnTo>
                    <a:pt x="16" y="43"/>
                  </a:lnTo>
                  <a:lnTo>
                    <a:pt x="14" y="52"/>
                  </a:lnTo>
                  <a:lnTo>
                    <a:pt x="12" y="58"/>
                  </a:lnTo>
                  <a:lnTo>
                    <a:pt x="9" y="64"/>
                  </a:lnTo>
                  <a:lnTo>
                    <a:pt x="4" y="68"/>
                  </a:lnTo>
                  <a:lnTo>
                    <a:pt x="1" y="71"/>
                  </a:lnTo>
                  <a:lnTo>
                    <a:pt x="0" y="75"/>
                  </a:lnTo>
                  <a:lnTo>
                    <a:pt x="1" y="78"/>
                  </a:lnTo>
                  <a:lnTo>
                    <a:pt x="4" y="81"/>
                  </a:lnTo>
                  <a:lnTo>
                    <a:pt x="7" y="82"/>
                  </a:lnTo>
                  <a:lnTo>
                    <a:pt x="11" y="8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29" name="Freeform 143"/>
            <p:cNvSpPr>
              <a:spLocks/>
            </p:cNvSpPr>
            <p:nvPr/>
          </p:nvSpPr>
          <p:spPr bwMode="auto">
            <a:xfrm>
              <a:off x="2701" y="2450"/>
              <a:ext cx="48" cy="48"/>
            </a:xfrm>
            <a:custGeom>
              <a:avLst/>
              <a:gdLst>
                <a:gd name="T0" fmla="*/ 15 w 48"/>
                <a:gd name="T1" fmla="*/ 1 h 48"/>
                <a:gd name="T2" fmla="*/ 5 w 48"/>
                <a:gd name="T3" fmla="*/ 9 h 48"/>
                <a:gd name="T4" fmla="*/ 0 w 48"/>
                <a:gd name="T5" fmla="*/ 19 h 48"/>
                <a:gd name="T6" fmla="*/ 1 w 48"/>
                <a:gd name="T7" fmla="*/ 32 h 48"/>
                <a:gd name="T8" fmla="*/ 1 w 48"/>
                <a:gd name="T9" fmla="*/ 32 h 48"/>
                <a:gd name="T10" fmla="*/ 8 w 48"/>
                <a:gd name="T11" fmla="*/ 43 h 48"/>
                <a:gd name="T12" fmla="*/ 19 w 48"/>
                <a:gd name="T13" fmla="*/ 48 h 48"/>
                <a:gd name="T14" fmla="*/ 32 w 48"/>
                <a:gd name="T15" fmla="*/ 47 h 48"/>
                <a:gd name="T16" fmla="*/ 32 w 48"/>
                <a:gd name="T17" fmla="*/ 47 h 48"/>
                <a:gd name="T18" fmla="*/ 42 w 48"/>
                <a:gd name="T19" fmla="*/ 39 h 48"/>
                <a:gd name="T20" fmla="*/ 48 w 48"/>
                <a:gd name="T21" fmla="*/ 28 h 48"/>
                <a:gd name="T22" fmla="*/ 46 w 48"/>
                <a:gd name="T23" fmla="*/ 15 h 48"/>
                <a:gd name="T24" fmla="*/ 46 w 48"/>
                <a:gd name="T25" fmla="*/ 15 h 48"/>
                <a:gd name="T26" fmla="*/ 39 w 48"/>
                <a:gd name="T27" fmla="*/ 5 h 48"/>
                <a:gd name="T28" fmla="*/ 28 w 48"/>
                <a:gd name="T29" fmla="*/ 0 h 48"/>
                <a:gd name="T30" fmla="*/ 15 w 48"/>
                <a:gd name="T31" fmla="*/ 1 h 48"/>
                <a:gd name="T32" fmla="*/ 15 w 48"/>
                <a:gd name="T33" fmla="*/ 1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15" y="1"/>
                  </a:moveTo>
                  <a:lnTo>
                    <a:pt x="5" y="9"/>
                  </a:lnTo>
                  <a:lnTo>
                    <a:pt x="0" y="19"/>
                  </a:lnTo>
                  <a:lnTo>
                    <a:pt x="1" y="32"/>
                  </a:lnTo>
                  <a:lnTo>
                    <a:pt x="8" y="43"/>
                  </a:lnTo>
                  <a:lnTo>
                    <a:pt x="19" y="48"/>
                  </a:lnTo>
                  <a:lnTo>
                    <a:pt x="32" y="47"/>
                  </a:lnTo>
                  <a:lnTo>
                    <a:pt x="42" y="39"/>
                  </a:lnTo>
                  <a:lnTo>
                    <a:pt x="48" y="28"/>
                  </a:lnTo>
                  <a:lnTo>
                    <a:pt x="46" y="15"/>
                  </a:lnTo>
                  <a:lnTo>
                    <a:pt x="39" y="5"/>
                  </a:lnTo>
                  <a:lnTo>
                    <a:pt x="28" y="0"/>
                  </a:lnTo>
                  <a:lnTo>
                    <a:pt x="15" y="1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30" name="Freeform 144"/>
            <p:cNvSpPr>
              <a:spLocks/>
            </p:cNvSpPr>
            <p:nvPr/>
          </p:nvSpPr>
          <p:spPr bwMode="auto">
            <a:xfrm>
              <a:off x="2654" y="2462"/>
              <a:ext cx="48" cy="48"/>
            </a:xfrm>
            <a:custGeom>
              <a:avLst/>
              <a:gdLst>
                <a:gd name="T0" fmla="*/ 20 w 48"/>
                <a:gd name="T1" fmla="*/ 0 h 48"/>
                <a:gd name="T2" fmla="*/ 9 w 48"/>
                <a:gd name="T3" fmla="*/ 5 h 48"/>
                <a:gd name="T4" fmla="*/ 2 w 48"/>
                <a:gd name="T5" fmla="*/ 15 h 48"/>
                <a:gd name="T6" fmla="*/ 0 w 48"/>
                <a:gd name="T7" fmla="*/ 27 h 48"/>
                <a:gd name="T8" fmla="*/ 0 w 48"/>
                <a:gd name="T9" fmla="*/ 27 h 48"/>
                <a:gd name="T10" fmla="*/ 6 w 48"/>
                <a:gd name="T11" fmla="*/ 39 h 48"/>
                <a:gd name="T12" fmla="*/ 15 w 48"/>
                <a:gd name="T13" fmla="*/ 46 h 48"/>
                <a:gd name="T14" fmla="*/ 28 w 48"/>
                <a:gd name="T15" fmla="*/ 48 h 48"/>
                <a:gd name="T16" fmla="*/ 28 w 48"/>
                <a:gd name="T17" fmla="*/ 48 h 48"/>
                <a:gd name="T18" fmla="*/ 40 w 48"/>
                <a:gd name="T19" fmla="*/ 43 h 48"/>
                <a:gd name="T20" fmla="*/ 47 w 48"/>
                <a:gd name="T21" fmla="*/ 33 h 48"/>
                <a:gd name="T22" fmla="*/ 48 w 48"/>
                <a:gd name="T23" fmla="*/ 20 h 48"/>
                <a:gd name="T24" fmla="*/ 48 w 48"/>
                <a:gd name="T25" fmla="*/ 20 h 48"/>
                <a:gd name="T26" fmla="*/ 43 w 48"/>
                <a:gd name="T27" fmla="*/ 9 h 48"/>
                <a:gd name="T28" fmla="*/ 33 w 48"/>
                <a:gd name="T29" fmla="*/ 1 h 48"/>
                <a:gd name="T30" fmla="*/ 20 w 48"/>
                <a:gd name="T31" fmla="*/ 0 h 48"/>
                <a:gd name="T32" fmla="*/ 20 w 48"/>
                <a:gd name="T33" fmla="*/ 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0" y="0"/>
                  </a:moveTo>
                  <a:lnTo>
                    <a:pt x="9" y="5"/>
                  </a:lnTo>
                  <a:lnTo>
                    <a:pt x="2" y="15"/>
                  </a:lnTo>
                  <a:lnTo>
                    <a:pt x="0" y="27"/>
                  </a:lnTo>
                  <a:lnTo>
                    <a:pt x="6" y="39"/>
                  </a:lnTo>
                  <a:lnTo>
                    <a:pt x="15" y="46"/>
                  </a:lnTo>
                  <a:lnTo>
                    <a:pt x="28" y="48"/>
                  </a:lnTo>
                  <a:lnTo>
                    <a:pt x="40" y="43"/>
                  </a:lnTo>
                  <a:lnTo>
                    <a:pt x="47" y="33"/>
                  </a:lnTo>
                  <a:lnTo>
                    <a:pt x="48" y="20"/>
                  </a:lnTo>
                  <a:lnTo>
                    <a:pt x="43" y="9"/>
                  </a:lnTo>
                  <a:lnTo>
                    <a:pt x="33" y="1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31" name="Freeform 145"/>
            <p:cNvSpPr>
              <a:spLocks/>
            </p:cNvSpPr>
            <p:nvPr/>
          </p:nvSpPr>
          <p:spPr bwMode="auto">
            <a:xfrm>
              <a:off x="2606" y="2466"/>
              <a:ext cx="48" cy="48"/>
            </a:xfrm>
            <a:custGeom>
              <a:avLst/>
              <a:gdLst>
                <a:gd name="T0" fmla="*/ 24 w 48"/>
                <a:gd name="T1" fmla="*/ 0 h 48"/>
                <a:gd name="T2" fmla="*/ 12 w 48"/>
                <a:gd name="T3" fmla="*/ 4 h 48"/>
                <a:gd name="T4" fmla="*/ 3 w 48"/>
                <a:gd name="T5" fmla="*/ 12 h 48"/>
                <a:gd name="T6" fmla="*/ 0 w 48"/>
                <a:gd name="T7" fmla="*/ 25 h 48"/>
                <a:gd name="T8" fmla="*/ 0 w 48"/>
                <a:gd name="T9" fmla="*/ 25 h 48"/>
                <a:gd name="T10" fmla="*/ 3 w 48"/>
                <a:gd name="T11" fmla="*/ 37 h 48"/>
                <a:gd name="T12" fmla="*/ 13 w 48"/>
                <a:gd name="T13" fmla="*/ 45 h 48"/>
                <a:gd name="T14" fmla="*/ 25 w 48"/>
                <a:gd name="T15" fmla="*/ 48 h 48"/>
                <a:gd name="T16" fmla="*/ 25 w 48"/>
                <a:gd name="T17" fmla="*/ 48 h 48"/>
                <a:gd name="T18" fmla="*/ 37 w 48"/>
                <a:gd name="T19" fmla="*/ 45 h 48"/>
                <a:gd name="T20" fmla="*/ 45 w 48"/>
                <a:gd name="T21" fmla="*/ 36 h 48"/>
                <a:gd name="T22" fmla="*/ 48 w 48"/>
                <a:gd name="T23" fmla="*/ 23 h 48"/>
                <a:gd name="T24" fmla="*/ 48 w 48"/>
                <a:gd name="T25" fmla="*/ 23 h 48"/>
                <a:gd name="T26" fmla="*/ 44 w 48"/>
                <a:gd name="T27" fmla="*/ 11 h 48"/>
                <a:gd name="T28" fmla="*/ 36 w 48"/>
                <a:gd name="T29" fmla="*/ 3 h 48"/>
                <a:gd name="T30" fmla="*/ 24 w 48"/>
                <a:gd name="T31" fmla="*/ 0 h 48"/>
                <a:gd name="T32" fmla="*/ 24 w 48"/>
                <a:gd name="T33" fmla="*/ 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0"/>
                  </a:moveTo>
                  <a:lnTo>
                    <a:pt x="12" y="4"/>
                  </a:lnTo>
                  <a:lnTo>
                    <a:pt x="3" y="12"/>
                  </a:lnTo>
                  <a:lnTo>
                    <a:pt x="0" y="25"/>
                  </a:lnTo>
                  <a:lnTo>
                    <a:pt x="3" y="37"/>
                  </a:lnTo>
                  <a:lnTo>
                    <a:pt x="13" y="45"/>
                  </a:lnTo>
                  <a:lnTo>
                    <a:pt x="25" y="48"/>
                  </a:lnTo>
                  <a:lnTo>
                    <a:pt x="37" y="45"/>
                  </a:lnTo>
                  <a:lnTo>
                    <a:pt x="45" y="36"/>
                  </a:lnTo>
                  <a:lnTo>
                    <a:pt x="48" y="23"/>
                  </a:lnTo>
                  <a:lnTo>
                    <a:pt x="44" y="11"/>
                  </a:lnTo>
                  <a:lnTo>
                    <a:pt x="36" y="3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32" name="Freeform 146"/>
            <p:cNvSpPr>
              <a:spLocks/>
            </p:cNvSpPr>
            <p:nvPr/>
          </p:nvSpPr>
          <p:spPr bwMode="auto">
            <a:xfrm>
              <a:off x="2558" y="2464"/>
              <a:ext cx="48" cy="48"/>
            </a:xfrm>
            <a:custGeom>
              <a:avLst/>
              <a:gdLst>
                <a:gd name="T0" fmla="*/ 27 w 48"/>
                <a:gd name="T1" fmla="*/ 0 h 48"/>
                <a:gd name="T2" fmla="*/ 14 w 48"/>
                <a:gd name="T3" fmla="*/ 2 h 48"/>
                <a:gd name="T4" fmla="*/ 4 w 48"/>
                <a:gd name="T5" fmla="*/ 9 h 48"/>
                <a:gd name="T6" fmla="*/ 0 w 48"/>
                <a:gd name="T7" fmla="*/ 21 h 48"/>
                <a:gd name="T8" fmla="*/ 0 w 48"/>
                <a:gd name="T9" fmla="*/ 21 h 48"/>
                <a:gd name="T10" fmla="*/ 2 w 48"/>
                <a:gd name="T11" fmla="*/ 34 h 48"/>
                <a:gd name="T12" fmla="*/ 9 w 48"/>
                <a:gd name="T13" fmla="*/ 43 h 48"/>
                <a:gd name="T14" fmla="*/ 21 w 48"/>
                <a:gd name="T15" fmla="*/ 48 h 48"/>
                <a:gd name="T16" fmla="*/ 21 w 48"/>
                <a:gd name="T17" fmla="*/ 48 h 48"/>
                <a:gd name="T18" fmla="*/ 34 w 48"/>
                <a:gd name="T19" fmla="*/ 46 h 48"/>
                <a:gd name="T20" fmla="*/ 43 w 48"/>
                <a:gd name="T21" fmla="*/ 39 h 48"/>
                <a:gd name="T22" fmla="*/ 48 w 48"/>
                <a:gd name="T23" fmla="*/ 27 h 48"/>
                <a:gd name="T24" fmla="*/ 48 w 48"/>
                <a:gd name="T25" fmla="*/ 27 h 48"/>
                <a:gd name="T26" fmla="*/ 46 w 48"/>
                <a:gd name="T27" fmla="*/ 14 h 48"/>
                <a:gd name="T28" fmla="*/ 38 w 48"/>
                <a:gd name="T29" fmla="*/ 5 h 48"/>
                <a:gd name="T30" fmla="*/ 27 w 48"/>
                <a:gd name="T31" fmla="*/ 0 h 48"/>
                <a:gd name="T32" fmla="*/ 27 w 48"/>
                <a:gd name="T33" fmla="*/ 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7" y="0"/>
                  </a:moveTo>
                  <a:lnTo>
                    <a:pt x="14" y="2"/>
                  </a:lnTo>
                  <a:lnTo>
                    <a:pt x="4" y="9"/>
                  </a:lnTo>
                  <a:lnTo>
                    <a:pt x="0" y="21"/>
                  </a:lnTo>
                  <a:lnTo>
                    <a:pt x="2" y="34"/>
                  </a:lnTo>
                  <a:lnTo>
                    <a:pt x="9" y="43"/>
                  </a:lnTo>
                  <a:lnTo>
                    <a:pt x="21" y="48"/>
                  </a:lnTo>
                  <a:lnTo>
                    <a:pt x="34" y="46"/>
                  </a:lnTo>
                  <a:lnTo>
                    <a:pt x="43" y="39"/>
                  </a:lnTo>
                  <a:lnTo>
                    <a:pt x="48" y="27"/>
                  </a:lnTo>
                  <a:lnTo>
                    <a:pt x="46" y="14"/>
                  </a:lnTo>
                  <a:lnTo>
                    <a:pt x="38" y="5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33" name="Freeform 147"/>
            <p:cNvSpPr>
              <a:spLocks/>
            </p:cNvSpPr>
            <p:nvPr/>
          </p:nvSpPr>
          <p:spPr bwMode="auto">
            <a:xfrm>
              <a:off x="2512" y="2456"/>
              <a:ext cx="46" cy="46"/>
            </a:xfrm>
            <a:custGeom>
              <a:avLst/>
              <a:gdLst>
                <a:gd name="T0" fmla="*/ 29 w 46"/>
                <a:gd name="T1" fmla="*/ 0 h 46"/>
                <a:gd name="T2" fmla="*/ 16 w 46"/>
                <a:gd name="T3" fmla="*/ 0 h 46"/>
                <a:gd name="T4" fmla="*/ 6 w 46"/>
                <a:gd name="T5" fmla="*/ 6 h 46"/>
                <a:gd name="T6" fmla="*/ 0 w 46"/>
                <a:gd name="T7" fmla="*/ 17 h 46"/>
                <a:gd name="T8" fmla="*/ 0 w 46"/>
                <a:gd name="T9" fmla="*/ 17 h 46"/>
                <a:gd name="T10" fmla="*/ 0 w 46"/>
                <a:gd name="T11" fmla="*/ 29 h 46"/>
                <a:gd name="T12" fmla="*/ 6 w 46"/>
                <a:gd name="T13" fmla="*/ 40 h 46"/>
                <a:gd name="T14" fmla="*/ 17 w 46"/>
                <a:gd name="T15" fmla="*/ 46 h 46"/>
                <a:gd name="T16" fmla="*/ 17 w 46"/>
                <a:gd name="T17" fmla="*/ 46 h 46"/>
                <a:gd name="T18" fmla="*/ 30 w 46"/>
                <a:gd name="T19" fmla="*/ 46 h 46"/>
                <a:gd name="T20" fmla="*/ 40 w 46"/>
                <a:gd name="T21" fmla="*/ 40 h 46"/>
                <a:gd name="T22" fmla="*/ 46 w 46"/>
                <a:gd name="T23" fmla="*/ 29 h 46"/>
                <a:gd name="T24" fmla="*/ 46 w 46"/>
                <a:gd name="T25" fmla="*/ 29 h 46"/>
                <a:gd name="T26" fmla="*/ 46 w 46"/>
                <a:gd name="T27" fmla="*/ 16 h 46"/>
                <a:gd name="T28" fmla="*/ 40 w 46"/>
                <a:gd name="T29" fmla="*/ 6 h 46"/>
                <a:gd name="T30" fmla="*/ 29 w 46"/>
                <a:gd name="T31" fmla="*/ 0 h 46"/>
                <a:gd name="T32" fmla="*/ 29 w 46"/>
                <a:gd name="T33" fmla="*/ 0 h 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"/>
                <a:gd name="T52" fmla="*/ 0 h 46"/>
                <a:gd name="T53" fmla="*/ 46 w 46"/>
                <a:gd name="T54" fmla="*/ 46 h 4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" h="46">
                  <a:moveTo>
                    <a:pt x="29" y="0"/>
                  </a:moveTo>
                  <a:lnTo>
                    <a:pt x="16" y="0"/>
                  </a:lnTo>
                  <a:lnTo>
                    <a:pt x="6" y="6"/>
                  </a:lnTo>
                  <a:lnTo>
                    <a:pt x="0" y="17"/>
                  </a:lnTo>
                  <a:lnTo>
                    <a:pt x="0" y="29"/>
                  </a:lnTo>
                  <a:lnTo>
                    <a:pt x="6" y="40"/>
                  </a:lnTo>
                  <a:lnTo>
                    <a:pt x="17" y="46"/>
                  </a:lnTo>
                  <a:lnTo>
                    <a:pt x="30" y="46"/>
                  </a:lnTo>
                  <a:lnTo>
                    <a:pt x="40" y="40"/>
                  </a:lnTo>
                  <a:lnTo>
                    <a:pt x="46" y="29"/>
                  </a:lnTo>
                  <a:lnTo>
                    <a:pt x="46" y="16"/>
                  </a:lnTo>
                  <a:lnTo>
                    <a:pt x="40" y="6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34" name="Freeform 148"/>
            <p:cNvSpPr>
              <a:spLocks/>
            </p:cNvSpPr>
            <p:nvPr/>
          </p:nvSpPr>
          <p:spPr bwMode="auto">
            <a:xfrm>
              <a:off x="2465" y="2440"/>
              <a:ext cx="48" cy="47"/>
            </a:xfrm>
            <a:custGeom>
              <a:avLst/>
              <a:gdLst>
                <a:gd name="T0" fmla="*/ 33 w 48"/>
                <a:gd name="T1" fmla="*/ 1 h 47"/>
                <a:gd name="T2" fmla="*/ 21 w 48"/>
                <a:gd name="T3" fmla="*/ 0 h 47"/>
                <a:gd name="T4" fmla="*/ 10 w 48"/>
                <a:gd name="T5" fmla="*/ 4 h 47"/>
                <a:gd name="T6" fmla="*/ 2 w 48"/>
                <a:gd name="T7" fmla="*/ 15 h 47"/>
                <a:gd name="T8" fmla="*/ 2 w 48"/>
                <a:gd name="T9" fmla="*/ 15 h 47"/>
                <a:gd name="T10" fmla="*/ 0 w 48"/>
                <a:gd name="T11" fmla="*/ 27 h 47"/>
                <a:gd name="T12" fmla="*/ 5 w 48"/>
                <a:gd name="T13" fmla="*/ 38 h 47"/>
                <a:gd name="T14" fmla="*/ 15 w 48"/>
                <a:gd name="T15" fmla="*/ 46 h 47"/>
                <a:gd name="T16" fmla="*/ 15 w 48"/>
                <a:gd name="T17" fmla="*/ 46 h 47"/>
                <a:gd name="T18" fmla="*/ 27 w 48"/>
                <a:gd name="T19" fmla="*/ 47 h 47"/>
                <a:gd name="T20" fmla="*/ 38 w 48"/>
                <a:gd name="T21" fmla="*/ 43 h 47"/>
                <a:gd name="T22" fmla="*/ 47 w 48"/>
                <a:gd name="T23" fmla="*/ 33 h 47"/>
                <a:gd name="T24" fmla="*/ 47 w 48"/>
                <a:gd name="T25" fmla="*/ 33 h 47"/>
                <a:gd name="T26" fmla="*/ 48 w 48"/>
                <a:gd name="T27" fmla="*/ 20 h 47"/>
                <a:gd name="T28" fmla="*/ 44 w 48"/>
                <a:gd name="T29" fmla="*/ 9 h 47"/>
                <a:gd name="T30" fmla="*/ 33 w 48"/>
                <a:gd name="T31" fmla="*/ 1 h 47"/>
                <a:gd name="T32" fmla="*/ 33 w 48"/>
                <a:gd name="T33" fmla="*/ 1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7"/>
                <a:gd name="T53" fmla="*/ 48 w 48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7">
                  <a:moveTo>
                    <a:pt x="33" y="1"/>
                  </a:moveTo>
                  <a:lnTo>
                    <a:pt x="21" y="0"/>
                  </a:lnTo>
                  <a:lnTo>
                    <a:pt x="10" y="4"/>
                  </a:lnTo>
                  <a:lnTo>
                    <a:pt x="2" y="15"/>
                  </a:lnTo>
                  <a:lnTo>
                    <a:pt x="0" y="27"/>
                  </a:lnTo>
                  <a:lnTo>
                    <a:pt x="5" y="38"/>
                  </a:lnTo>
                  <a:lnTo>
                    <a:pt x="15" y="46"/>
                  </a:lnTo>
                  <a:lnTo>
                    <a:pt x="27" y="47"/>
                  </a:lnTo>
                  <a:lnTo>
                    <a:pt x="38" y="43"/>
                  </a:lnTo>
                  <a:lnTo>
                    <a:pt x="47" y="33"/>
                  </a:lnTo>
                  <a:lnTo>
                    <a:pt x="48" y="20"/>
                  </a:lnTo>
                  <a:lnTo>
                    <a:pt x="44" y="9"/>
                  </a:lnTo>
                  <a:lnTo>
                    <a:pt x="33" y="1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35" name="Freeform 149"/>
            <p:cNvSpPr>
              <a:spLocks/>
            </p:cNvSpPr>
            <p:nvPr/>
          </p:nvSpPr>
          <p:spPr bwMode="auto">
            <a:xfrm>
              <a:off x="2422" y="2418"/>
              <a:ext cx="48" cy="48"/>
            </a:xfrm>
            <a:custGeom>
              <a:avLst/>
              <a:gdLst>
                <a:gd name="T0" fmla="*/ 36 w 48"/>
                <a:gd name="T1" fmla="*/ 3 h 48"/>
                <a:gd name="T2" fmla="*/ 24 w 48"/>
                <a:gd name="T3" fmla="*/ 0 h 48"/>
                <a:gd name="T4" fmla="*/ 12 w 48"/>
                <a:gd name="T5" fmla="*/ 3 h 48"/>
                <a:gd name="T6" fmla="*/ 3 w 48"/>
                <a:gd name="T7" fmla="*/ 12 h 48"/>
                <a:gd name="T8" fmla="*/ 3 w 48"/>
                <a:gd name="T9" fmla="*/ 12 h 48"/>
                <a:gd name="T10" fmla="*/ 0 w 48"/>
                <a:gd name="T11" fmla="*/ 24 h 48"/>
                <a:gd name="T12" fmla="*/ 3 w 48"/>
                <a:gd name="T13" fmla="*/ 36 h 48"/>
                <a:gd name="T14" fmla="*/ 12 w 48"/>
                <a:gd name="T15" fmla="*/ 45 h 48"/>
                <a:gd name="T16" fmla="*/ 12 w 48"/>
                <a:gd name="T17" fmla="*/ 45 h 48"/>
                <a:gd name="T18" fmla="*/ 24 w 48"/>
                <a:gd name="T19" fmla="*/ 48 h 48"/>
                <a:gd name="T20" fmla="*/ 36 w 48"/>
                <a:gd name="T21" fmla="*/ 45 h 48"/>
                <a:gd name="T22" fmla="*/ 45 w 48"/>
                <a:gd name="T23" fmla="*/ 37 h 48"/>
                <a:gd name="T24" fmla="*/ 45 w 48"/>
                <a:gd name="T25" fmla="*/ 37 h 48"/>
                <a:gd name="T26" fmla="*/ 48 w 48"/>
                <a:gd name="T27" fmla="*/ 24 h 48"/>
                <a:gd name="T28" fmla="*/ 45 w 48"/>
                <a:gd name="T29" fmla="*/ 12 h 48"/>
                <a:gd name="T30" fmla="*/ 36 w 48"/>
                <a:gd name="T31" fmla="*/ 3 h 48"/>
                <a:gd name="T32" fmla="*/ 36 w 48"/>
                <a:gd name="T33" fmla="*/ 3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36" y="3"/>
                  </a:moveTo>
                  <a:lnTo>
                    <a:pt x="24" y="0"/>
                  </a:lnTo>
                  <a:lnTo>
                    <a:pt x="12" y="3"/>
                  </a:lnTo>
                  <a:lnTo>
                    <a:pt x="3" y="12"/>
                  </a:lnTo>
                  <a:lnTo>
                    <a:pt x="0" y="24"/>
                  </a:lnTo>
                  <a:lnTo>
                    <a:pt x="3" y="36"/>
                  </a:lnTo>
                  <a:lnTo>
                    <a:pt x="12" y="45"/>
                  </a:lnTo>
                  <a:lnTo>
                    <a:pt x="24" y="48"/>
                  </a:lnTo>
                  <a:lnTo>
                    <a:pt x="36" y="45"/>
                  </a:lnTo>
                  <a:lnTo>
                    <a:pt x="45" y="37"/>
                  </a:lnTo>
                  <a:lnTo>
                    <a:pt x="48" y="24"/>
                  </a:lnTo>
                  <a:lnTo>
                    <a:pt x="45" y="12"/>
                  </a:lnTo>
                  <a:lnTo>
                    <a:pt x="36" y="3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36" name="Freeform 150"/>
            <p:cNvSpPr>
              <a:spLocks/>
            </p:cNvSpPr>
            <p:nvPr/>
          </p:nvSpPr>
          <p:spPr bwMode="auto">
            <a:xfrm>
              <a:off x="2872" y="2050"/>
              <a:ext cx="109" cy="55"/>
            </a:xfrm>
            <a:custGeom>
              <a:avLst/>
              <a:gdLst>
                <a:gd name="T0" fmla="*/ 44 w 109"/>
                <a:gd name="T1" fmla="*/ 42 h 55"/>
                <a:gd name="T2" fmla="*/ 55 w 109"/>
                <a:gd name="T3" fmla="*/ 37 h 55"/>
                <a:gd name="T4" fmla="*/ 70 w 109"/>
                <a:gd name="T5" fmla="*/ 34 h 55"/>
                <a:gd name="T6" fmla="*/ 106 w 109"/>
                <a:gd name="T7" fmla="*/ 15 h 55"/>
                <a:gd name="T8" fmla="*/ 108 w 109"/>
                <a:gd name="T9" fmla="*/ 14 h 55"/>
                <a:gd name="T10" fmla="*/ 109 w 109"/>
                <a:gd name="T11" fmla="*/ 8 h 55"/>
                <a:gd name="T12" fmla="*/ 108 w 109"/>
                <a:gd name="T13" fmla="*/ 6 h 55"/>
                <a:gd name="T14" fmla="*/ 104 w 109"/>
                <a:gd name="T15" fmla="*/ 3 h 55"/>
                <a:gd name="T16" fmla="*/ 85 w 109"/>
                <a:gd name="T17" fmla="*/ 1 h 55"/>
                <a:gd name="T18" fmla="*/ 42 w 109"/>
                <a:gd name="T19" fmla="*/ 5 h 55"/>
                <a:gd name="T20" fmla="*/ 32 w 109"/>
                <a:gd name="T21" fmla="*/ 8 h 55"/>
                <a:gd name="T22" fmla="*/ 15 w 109"/>
                <a:gd name="T23" fmla="*/ 9 h 55"/>
                <a:gd name="T24" fmla="*/ 11 w 109"/>
                <a:gd name="T25" fmla="*/ 10 h 55"/>
                <a:gd name="T26" fmla="*/ 5 w 109"/>
                <a:gd name="T27" fmla="*/ 10 h 55"/>
                <a:gd name="T28" fmla="*/ 2 w 109"/>
                <a:gd name="T29" fmla="*/ 12 h 55"/>
                <a:gd name="T30" fmla="*/ 0 w 109"/>
                <a:gd name="T31" fmla="*/ 19 h 55"/>
                <a:gd name="T32" fmla="*/ 2 w 109"/>
                <a:gd name="T33" fmla="*/ 22 h 55"/>
                <a:gd name="T34" fmla="*/ 8 w 109"/>
                <a:gd name="T35" fmla="*/ 24 h 55"/>
                <a:gd name="T36" fmla="*/ 10 w 109"/>
                <a:gd name="T37" fmla="*/ 24 h 55"/>
                <a:gd name="T38" fmla="*/ 16 w 109"/>
                <a:gd name="T39" fmla="*/ 24 h 55"/>
                <a:gd name="T40" fmla="*/ 25 w 109"/>
                <a:gd name="T41" fmla="*/ 23 h 55"/>
                <a:gd name="T42" fmla="*/ 47 w 109"/>
                <a:gd name="T43" fmla="*/ 17 h 55"/>
                <a:gd name="T44" fmla="*/ 56 w 109"/>
                <a:gd name="T45" fmla="*/ 15 h 55"/>
                <a:gd name="T46" fmla="*/ 81 w 109"/>
                <a:gd name="T47" fmla="*/ 14 h 55"/>
                <a:gd name="T48" fmla="*/ 71 w 109"/>
                <a:gd name="T49" fmla="*/ 19 h 55"/>
                <a:gd name="T50" fmla="*/ 54 w 109"/>
                <a:gd name="T51" fmla="*/ 24 h 55"/>
                <a:gd name="T52" fmla="*/ 45 w 109"/>
                <a:gd name="T53" fmla="*/ 26 h 55"/>
                <a:gd name="T54" fmla="*/ 30 w 109"/>
                <a:gd name="T55" fmla="*/ 34 h 55"/>
                <a:gd name="T56" fmla="*/ 25 w 109"/>
                <a:gd name="T57" fmla="*/ 37 h 55"/>
                <a:gd name="T58" fmla="*/ 14 w 109"/>
                <a:gd name="T59" fmla="*/ 42 h 55"/>
                <a:gd name="T60" fmla="*/ 11 w 109"/>
                <a:gd name="T61" fmla="*/ 44 h 55"/>
                <a:gd name="T62" fmla="*/ 9 w 109"/>
                <a:gd name="T63" fmla="*/ 50 h 55"/>
                <a:gd name="T64" fmla="*/ 11 w 109"/>
                <a:gd name="T65" fmla="*/ 53 h 55"/>
                <a:gd name="T66" fmla="*/ 18 w 109"/>
                <a:gd name="T67" fmla="*/ 55 h 55"/>
                <a:gd name="T68" fmla="*/ 25 w 109"/>
                <a:gd name="T69" fmla="*/ 53 h 55"/>
                <a:gd name="T70" fmla="*/ 37 w 109"/>
                <a:gd name="T71" fmla="*/ 46 h 5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09"/>
                <a:gd name="T109" fmla="*/ 0 h 55"/>
                <a:gd name="T110" fmla="*/ 109 w 109"/>
                <a:gd name="T111" fmla="*/ 55 h 5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09" h="55">
                  <a:moveTo>
                    <a:pt x="37" y="46"/>
                  </a:moveTo>
                  <a:lnTo>
                    <a:pt x="44" y="42"/>
                  </a:lnTo>
                  <a:lnTo>
                    <a:pt x="49" y="39"/>
                  </a:lnTo>
                  <a:lnTo>
                    <a:pt x="55" y="37"/>
                  </a:lnTo>
                  <a:lnTo>
                    <a:pt x="70" y="34"/>
                  </a:lnTo>
                  <a:lnTo>
                    <a:pt x="87" y="27"/>
                  </a:lnTo>
                  <a:lnTo>
                    <a:pt x="106" y="15"/>
                  </a:lnTo>
                  <a:lnTo>
                    <a:pt x="108" y="14"/>
                  </a:lnTo>
                  <a:lnTo>
                    <a:pt x="109" y="11"/>
                  </a:lnTo>
                  <a:lnTo>
                    <a:pt x="109" y="8"/>
                  </a:lnTo>
                  <a:lnTo>
                    <a:pt x="108" y="6"/>
                  </a:lnTo>
                  <a:lnTo>
                    <a:pt x="106" y="4"/>
                  </a:lnTo>
                  <a:lnTo>
                    <a:pt x="104" y="3"/>
                  </a:lnTo>
                  <a:lnTo>
                    <a:pt x="85" y="1"/>
                  </a:lnTo>
                  <a:lnTo>
                    <a:pt x="62" y="0"/>
                  </a:lnTo>
                  <a:lnTo>
                    <a:pt x="42" y="5"/>
                  </a:lnTo>
                  <a:lnTo>
                    <a:pt x="32" y="8"/>
                  </a:lnTo>
                  <a:lnTo>
                    <a:pt x="23" y="9"/>
                  </a:lnTo>
                  <a:lnTo>
                    <a:pt x="15" y="9"/>
                  </a:lnTo>
                  <a:lnTo>
                    <a:pt x="11" y="10"/>
                  </a:lnTo>
                  <a:lnTo>
                    <a:pt x="8" y="10"/>
                  </a:lnTo>
                  <a:lnTo>
                    <a:pt x="5" y="10"/>
                  </a:lnTo>
                  <a:lnTo>
                    <a:pt x="2" y="12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2" y="22"/>
                  </a:lnTo>
                  <a:lnTo>
                    <a:pt x="5" y="24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3" y="24"/>
                  </a:lnTo>
                  <a:lnTo>
                    <a:pt x="16" y="24"/>
                  </a:lnTo>
                  <a:lnTo>
                    <a:pt x="25" y="23"/>
                  </a:lnTo>
                  <a:lnTo>
                    <a:pt x="35" y="21"/>
                  </a:lnTo>
                  <a:lnTo>
                    <a:pt x="47" y="17"/>
                  </a:lnTo>
                  <a:lnTo>
                    <a:pt x="56" y="15"/>
                  </a:lnTo>
                  <a:lnTo>
                    <a:pt x="67" y="14"/>
                  </a:lnTo>
                  <a:lnTo>
                    <a:pt x="81" y="14"/>
                  </a:lnTo>
                  <a:lnTo>
                    <a:pt x="71" y="19"/>
                  </a:lnTo>
                  <a:lnTo>
                    <a:pt x="62" y="22"/>
                  </a:lnTo>
                  <a:lnTo>
                    <a:pt x="54" y="24"/>
                  </a:lnTo>
                  <a:lnTo>
                    <a:pt x="45" y="26"/>
                  </a:lnTo>
                  <a:lnTo>
                    <a:pt x="37" y="30"/>
                  </a:lnTo>
                  <a:lnTo>
                    <a:pt x="30" y="34"/>
                  </a:lnTo>
                  <a:lnTo>
                    <a:pt x="25" y="37"/>
                  </a:lnTo>
                  <a:lnTo>
                    <a:pt x="19" y="40"/>
                  </a:lnTo>
                  <a:lnTo>
                    <a:pt x="14" y="42"/>
                  </a:lnTo>
                  <a:lnTo>
                    <a:pt x="11" y="44"/>
                  </a:lnTo>
                  <a:lnTo>
                    <a:pt x="10" y="47"/>
                  </a:lnTo>
                  <a:lnTo>
                    <a:pt x="9" y="50"/>
                  </a:lnTo>
                  <a:lnTo>
                    <a:pt x="11" y="53"/>
                  </a:lnTo>
                  <a:lnTo>
                    <a:pt x="14" y="55"/>
                  </a:lnTo>
                  <a:lnTo>
                    <a:pt x="18" y="55"/>
                  </a:lnTo>
                  <a:lnTo>
                    <a:pt x="25" y="53"/>
                  </a:lnTo>
                  <a:lnTo>
                    <a:pt x="31" y="49"/>
                  </a:lnTo>
                  <a:lnTo>
                    <a:pt x="37" y="4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37" name="Freeform 151"/>
            <p:cNvSpPr>
              <a:spLocks/>
            </p:cNvSpPr>
            <p:nvPr/>
          </p:nvSpPr>
          <p:spPr bwMode="auto">
            <a:xfrm>
              <a:off x="2945" y="2034"/>
              <a:ext cx="48" cy="47"/>
            </a:xfrm>
            <a:custGeom>
              <a:avLst/>
              <a:gdLst>
                <a:gd name="T0" fmla="*/ 0 w 48"/>
                <a:gd name="T1" fmla="*/ 30 h 47"/>
                <a:gd name="T2" fmla="*/ 7 w 48"/>
                <a:gd name="T3" fmla="*/ 41 h 47"/>
                <a:gd name="T4" fmla="*/ 18 w 48"/>
                <a:gd name="T5" fmla="*/ 47 h 47"/>
                <a:gd name="T6" fmla="*/ 30 w 48"/>
                <a:gd name="T7" fmla="*/ 47 h 47"/>
                <a:gd name="T8" fmla="*/ 30 w 48"/>
                <a:gd name="T9" fmla="*/ 47 h 47"/>
                <a:gd name="T10" fmla="*/ 42 w 48"/>
                <a:gd name="T11" fmla="*/ 41 h 47"/>
                <a:gd name="T12" fmla="*/ 48 w 48"/>
                <a:gd name="T13" fmla="*/ 30 h 47"/>
                <a:gd name="T14" fmla="*/ 47 w 48"/>
                <a:gd name="T15" fmla="*/ 17 h 47"/>
                <a:gd name="T16" fmla="*/ 47 w 48"/>
                <a:gd name="T17" fmla="*/ 17 h 47"/>
                <a:gd name="T18" fmla="*/ 41 w 48"/>
                <a:gd name="T19" fmla="*/ 6 h 47"/>
                <a:gd name="T20" fmla="*/ 30 w 48"/>
                <a:gd name="T21" fmla="*/ 0 h 47"/>
                <a:gd name="T22" fmla="*/ 17 w 48"/>
                <a:gd name="T23" fmla="*/ 0 h 47"/>
                <a:gd name="T24" fmla="*/ 17 w 48"/>
                <a:gd name="T25" fmla="*/ 0 h 47"/>
                <a:gd name="T26" fmla="*/ 7 w 48"/>
                <a:gd name="T27" fmla="*/ 7 h 47"/>
                <a:gd name="T28" fmla="*/ 0 w 48"/>
                <a:gd name="T29" fmla="*/ 18 h 47"/>
                <a:gd name="T30" fmla="*/ 0 w 48"/>
                <a:gd name="T31" fmla="*/ 30 h 47"/>
                <a:gd name="T32" fmla="*/ 0 w 48"/>
                <a:gd name="T33" fmla="*/ 30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7"/>
                <a:gd name="T53" fmla="*/ 48 w 48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7">
                  <a:moveTo>
                    <a:pt x="0" y="30"/>
                  </a:moveTo>
                  <a:lnTo>
                    <a:pt x="7" y="41"/>
                  </a:lnTo>
                  <a:lnTo>
                    <a:pt x="18" y="47"/>
                  </a:lnTo>
                  <a:lnTo>
                    <a:pt x="30" y="47"/>
                  </a:lnTo>
                  <a:lnTo>
                    <a:pt x="42" y="41"/>
                  </a:lnTo>
                  <a:lnTo>
                    <a:pt x="48" y="30"/>
                  </a:lnTo>
                  <a:lnTo>
                    <a:pt x="47" y="17"/>
                  </a:lnTo>
                  <a:lnTo>
                    <a:pt x="41" y="6"/>
                  </a:lnTo>
                  <a:lnTo>
                    <a:pt x="30" y="0"/>
                  </a:lnTo>
                  <a:lnTo>
                    <a:pt x="17" y="0"/>
                  </a:lnTo>
                  <a:lnTo>
                    <a:pt x="7" y="7"/>
                  </a:lnTo>
                  <a:lnTo>
                    <a:pt x="0" y="18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38" name="Freeform 152"/>
            <p:cNvSpPr>
              <a:spLocks/>
            </p:cNvSpPr>
            <p:nvPr/>
          </p:nvSpPr>
          <p:spPr bwMode="auto">
            <a:xfrm>
              <a:off x="2880" y="2064"/>
              <a:ext cx="91" cy="20"/>
            </a:xfrm>
            <a:custGeom>
              <a:avLst/>
              <a:gdLst>
                <a:gd name="T0" fmla="*/ 6 w 91"/>
                <a:gd name="T1" fmla="*/ 13 h 20"/>
                <a:gd name="T2" fmla="*/ 18 w 91"/>
                <a:gd name="T3" fmla="*/ 14 h 20"/>
                <a:gd name="T4" fmla="*/ 31 w 91"/>
                <a:gd name="T5" fmla="*/ 15 h 20"/>
                <a:gd name="T6" fmla="*/ 43 w 91"/>
                <a:gd name="T7" fmla="*/ 18 h 20"/>
                <a:gd name="T8" fmla="*/ 43 w 91"/>
                <a:gd name="T9" fmla="*/ 18 h 20"/>
                <a:gd name="T10" fmla="*/ 57 w 91"/>
                <a:gd name="T11" fmla="*/ 20 h 20"/>
                <a:gd name="T12" fmla="*/ 71 w 91"/>
                <a:gd name="T13" fmla="*/ 19 h 20"/>
                <a:gd name="T14" fmla="*/ 84 w 91"/>
                <a:gd name="T15" fmla="*/ 19 h 20"/>
                <a:gd name="T16" fmla="*/ 84 w 91"/>
                <a:gd name="T17" fmla="*/ 19 h 20"/>
                <a:gd name="T18" fmla="*/ 87 w 91"/>
                <a:gd name="T19" fmla="*/ 18 h 20"/>
                <a:gd name="T20" fmla="*/ 90 w 91"/>
                <a:gd name="T21" fmla="*/ 16 h 20"/>
                <a:gd name="T22" fmla="*/ 91 w 91"/>
                <a:gd name="T23" fmla="*/ 12 h 20"/>
                <a:gd name="T24" fmla="*/ 91 w 91"/>
                <a:gd name="T25" fmla="*/ 12 h 20"/>
                <a:gd name="T26" fmla="*/ 90 w 91"/>
                <a:gd name="T27" fmla="*/ 9 h 20"/>
                <a:gd name="T28" fmla="*/ 87 w 91"/>
                <a:gd name="T29" fmla="*/ 6 h 20"/>
                <a:gd name="T30" fmla="*/ 84 w 91"/>
                <a:gd name="T31" fmla="*/ 6 h 20"/>
                <a:gd name="T32" fmla="*/ 84 w 91"/>
                <a:gd name="T33" fmla="*/ 6 h 20"/>
                <a:gd name="T34" fmla="*/ 64 w 91"/>
                <a:gd name="T35" fmla="*/ 6 h 20"/>
                <a:gd name="T36" fmla="*/ 45 w 91"/>
                <a:gd name="T37" fmla="*/ 4 h 20"/>
                <a:gd name="T38" fmla="*/ 26 w 91"/>
                <a:gd name="T39" fmla="*/ 0 h 20"/>
                <a:gd name="T40" fmla="*/ 26 w 91"/>
                <a:gd name="T41" fmla="*/ 0 h 20"/>
                <a:gd name="T42" fmla="*/ 20 w 91"/>
                <a:gd name="T43" fmla="*/ 0 h 20"/>
                <a:gd name="T44" fmla="*/ 13 w 91"/>
                <a:gd name="T45" fmla="*/ 0 h 20"/>
                <a:gd name="T46" fmla="*/ 7 w 91"/>
                <a:gd name="T47" fmla="*/ 0 h 20"/>
                <a:gd name="T48" fmla="*/ 7 w 91"/>
                <a:gd name="T49" fmla="*/ 0 h 20"/>
                <a:gd name="T50" fmla="*/ 4 w 91"/>
                <a:gd name="T51" fmla="*/ 0 h 20"/>
                <a:gd name="T52" fmla="*/ 1 w 91"/>
                <a:gd name="T53" fmla="*/ 3 h 20"/>
                <a:gd name="T54" fmla="*/ 0 w 91"/>
                <a:gd name="T55" fmla="*/ 6 h 20"/>
                <a:gd name="T56" fmla="*/ 0 w 91"/>
                <a:gd name="T57" fmla="*/ 6 h 20"/>
                <a:gd name="T58" fmla="*/ 0 w 91"/>
                <a:gd name="T59" fmla="*/ 10 h 20"/>
                <a:gd name="T60" fmla="*/ 3 w 91"/>
                <a:gd name="T61" fmla="*/ 12 h 20"/>
                <a:gd name="T62" fmla="*/ 6 w 91"/>
                <a:gd name="T63" fmla="*/ 13 h 20"/>
                <a:gd name="T64" fmla="*/ 6 w 91"/>
                <a:gd name="T65" fmla="*/ 13 h 2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1"/>
                <a:gd name="T100" fmla="*/ 0 h 20"/>
                <a:gd name="T101" fmla="*/ 91 w 91"/>
                <a:gd name="T102" fmla="*/ 20 h 2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1" h="20">
                  <a:moveTo>
                    <a:pt x="6" y="13"/>
                  </a:moveTo>
                  <a:lnTo>
                    <a:pt x="18" y="14"/>
                  </a:lnTo>
                  <a:lnTo>
                    <a:pt x="31" y="15"/>
                  </a:lnTo>
                  <a:lnTo>
                    <a:pt x="43" y="18"/>
                  </a:lnTo>
                  <a:lnTo>
                    <a:pt x="57" y="20"/>
                  </a:lnTo>
                  <a:lnTo>
                    <a:pt x="71" y="19"/>
                  </a:lnTo>
                  <a:lnTo>
                    <a:pt x="84" y="19"/>
                  </a:lnTo>
                  <a:lnTo>
                    <a:pt x="87" y="18"/>
                  </a:lnTo>
                  <a:lnTo>
                    <a:pt x="90" y="16"/>
                  </a:lnTo>
                  <a:lnTo>
                    <a:pt x="91" y="12"/>
                  </a:lnTo>
                  <a:lnTo>
                    <a:pt x="90" y="9"/>
                  </a:lnTo>
                  <a:lnTo>
                    <a:pt x="87" y="6"/>
                  </a:lnTo>
                  <a:lnTo>
                    <a:pt x="84" y="6"/>
                  </a:lnTo>
                  <a:lnTo>
                    <a:pt x="64" y="6"/>
                  </a:lnTo>
                  <a:lnTo>
                    <a:pt x="45" y="4"/>
                  </a:lnTo>
                  <a:lnTo>
                    <a:pt x="26" y="0"/>
                  </a:lnTo>
                  <a:lnTo>
                    <a:pt x="20" y="0"/>
                  </a:lnTo>
                  <a:lnTo>
                    <a:pt x="13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3" y="12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39" name="Freeform 153"/>
            <p:cNvSpPr>
              <a:spLocks/>
            </p:cNvSpPr>
            <p:nvPr/>
          </p:nvSpPr>
          <p:spPr bwMode="auto">
            <a:xfrm>
              <a:off x="2881" y="2106"/>
              <a:ext cx="92" cy="23"/>
            </a:xfrm>
            <a:custGeom>
              <a:avLst/>
              <a:gdLst>
                <a:gd name="T0" fmla="*/ 86 w 92"/>
                <a:gd name="T1" fmla="*/ 1 h 23"/>
                <a:gd name="T2" fmla="*/ 77 w 92"/>
                <a:gd name="T3" fmla="*/ 0 h 23"/>
                <a:gd name="T4" fmla="*/ 67 w 92"/>
                <a:gd name="T5" fmla="*/ 0 h 23"/>
                <a:gd name="T6" fmla="*/ 58 w 92"/>
                <a:gd name="T7" fmla="*/ 6 h 23"/>
                <a:gd name="T8" fmla="*/ 58 w 92"/>
                <a:gd name="T9" fmla="*/ 6 h 23"/>
                <a:gd name="T10" fmla="*/ 42 w 92"/>
                <a:gd name="T11" fmla="*/ 9 h 23"/>
                <a:gd name="T12" fmla="*/ 25 w 92"/>
                <a:gd name="T13" fmla="*/ 9 h 23"/>
                <a:gd name="T14" fmla="*/ 8 w 92"/>
                <a:gd name="T15" fmla="*/ 7 h 23"/>
                <a:gd name="T16" fmla="*/ 8 w 92"/>
                <a:gd name="T17" fmla="*/ 7 h 23"/>
                <a:gd name="T18" fmla="*/ 4 w 92"/>
                <a:gd name="T19" fmla="*/ 7 h 23"/>
                <a:gd name="T20" fmla="*/ 1 w 92"/>
                <a:gd name="T21" fmla="*/ 9 h 23"/>
                <a:gd name="T22" fmla="*/ 0 w 92"/>
                <a:gd name="T23" fmla="*/ 12 h 23"/>
                <a:gd name="T24" fmla="*/ 0 w 92"/>
                <a:gd name="T25" fmla="*/ 12 h 23"/>
                <a:gd name="T26" fmla="*/ 0 w 92"/>
                <a:gd name="T27" fmla="*/ 15 h 23"/>
                <a:gd name="T28" fmla="*/ 1 w 92"/>
                <a:gd name="T29" fmla="*/ 18 h 23"/>
                <a:gd name="T30" fmla="*/ 4 w 92"/>
                <a:gd name="T31" fmla="*/ 20 h 23"/>
                <a:gd name="T32" fmla="*/ 4 w 92"/>
                <a:gd name="T33" fmla="*/ 20 h 23"/>
                <a:gd name="T34" fmla="*/ 16 w 92"/>
                <a:gd name="T35" fmla="*/ 22 h 23"/>
                <a:gd name="T36" fmla="*/ 27 w 92"/>
                <a:gd name="T37" fmla="*/ 22 h 23"/>
                <a:gd name="T38" fmla="*/ 39 w 92"/>
                <a:gd name="T39" fmla="*/ 23 h 23"/>
                <a:gd name="T40" fmla="*/ 39 w 92"/>
                <a:gd name="T41" fmla="*/ 23 h 23"/>
                <a:gd name="T42" fmla="*/ 50 w 92"/>
                <a:gd name="T43" fmla="*/ 22 h 23"/>
                <a:gd name="T44" fmla="*/ 60 w 92"/>
                <a:gd name="T45" fmla="*/ 19 h 23"/>
                <a:gd name="T46" fmla="*/ 70 w 92"/>
                <a:gd name="T47" fmla="*/ 13 h 23"/>
                <a:gd name="T48" fmla="*/ 70 w 92"/>
                <a:gd name="T49" fmla="*/ 13 h 23"/>
                <a:gd name="T50" fmla="*/ 75 w 92"/>
                <a:gd name="T51" fmla="*/ 14 h 23"/>
                <a:gd name="T52" fmla="*/ 80 w 92"/>
                <a:gd name="T53" fmla="*/ 14 h 23"/>
                <a:gd name="T54" fmla="*/ 84 w 92"/>
                <a:gd name="T55" fmla="*/ 15 h 23"/>
                <a:gd name="T56" fmla="*/ 84 w 92"/>
                <a:gd name="T57" fmla="*/ 15 h 23"/>
                <a:gd name="T58" fmla="*/ 88 w 92"/>
                <a:gd name="T59" fmla="*/ 14 h 23"/>
                <a:gd name="T60" fmla="*/ 91 w 92"/>
                <a:gd name="T61" fmla="*/ 12 h 23"/>
                <a:gd name="T62" fmla="*/ 92 w 92"/>
                <a:gd name="T63" fmla="*/ 9 h 23"/>
                <a:gd name="T64" fmla="*/ 92 w 92"/>
                <a:gd name="T65" fmla="*/ 9 h 23"/>
                <a:gd name="T66" fmla="*/ 92 w 92"/>
                <a:gd name="T67" fmla="*/ 5 h 23"/>
                <a:gd name="T68" fmla="*/ 90 w 92"/>
                <a:gd name="T69" fmla="*/ 2 h 23"/>
                <a:gd name="T70" fmla="*/ 86 w 92"/>
                <a:gd name="T71" fmla="*/ 1 h 23"/>
                <a:gd name="T72" fmla="*/ 86 w 92"/>
                <a:gd name="T73" fmla="*/ 1 h 2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92"/>
                <a:gd name="T112" fmla="*/ 0 h 23"/>
                <a:gd name="T113" fmla="*/ 92 w 92"/>
                <a:gd name="T114" fmla="*/ 23 h 2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92" h="23">
                  <a:moveTo>
                    <a:pt x="86" y="1"/>
                  </a:moveTo>
                  <a:lnTo>
                    <a:pt x="77" y="0"/>
                  </a:lnTo>
                  <a:lnTo>
                    <a:pt x="67" y="0"/>
                  </a:lnTo>
                  <a:lnTo>
                    <a:pt x="58" y="6"/>
                  </a:lnTo>
                  <a:lnTo>
                    <a:pt x="42" y="9"/>
                  </a:lnTo>
                  <a:lnTo>
                    <a:pt x="25" y="9"/>
                  </a:lnTo>
                  <a:lnTo>
                    <a:pt x="8" y="7"/>
                  </a:lnTo>
                  <a:lnTo>
                    <a:pt x="4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1" y="18"/>
                  </a:lnTo>
                  <a:lnTo>
                    <a:pt x="4" y="20"/>
                  </a:lnTo>
                  <a:lnTo>
                    <a:pt x="16" y="22"/>
                  </a:lnTo>
                  <a:lnTo>
                    <a:pt x="27" y="22"/>
                  </a:lnTo>
                  <a:lnTo>
                    <a:pt x="39" y="23"/>
                  </a:lnTo>
                  <a:lnTo>
                    <a:pt x="50" y="22"/>
                  </a:lnTo>
                  <a:lnTo>
                    <a:pt x="60" y="19"/>
                  </a:lnTo>
                  <a:lnTo>
                    <a:pt x="70" y="13"/>
                  </a:lnTo>
                  <a:lnTo>
                    <a:pt x="75" y="14"/>
                  </a:lnTo>
                  <a:lnTo>
                    <a:pt x="80" y="14"/>
                  </a:lnTo>
                  <a:lnTo>
                    <a:pt x="84" y="15"/>
                  </a:lnTo>
                  <a:lnTo>
                    <a:pt x="88" y="14"/>
                  </a:lnTo>
                  <a:lnTo>
                    <a:pt x="91" y="12"/>
                  </a:lnTo>
                  <a:lnTo>
                    <a:pt x="92" y="9"/>
                  </a:lnTo>
                  <a:lnTo>
                    <a:pt x="92" y="5"/>
                  </a:lnTo>
                  <a:lnTo>
                    <a:pt x="90" y="2"/>
                  </a:lnTo>
                  <a:lnTo>
                    <a:pt x="86" y="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40" name="Freeform 154"/>
            <p:cNvSpPr>
              <a:spLocks/>
            </p:cNvSpPr>
            <p:nvPr/>
          </p:nvSpPr>
          <p:spPr bwMode="auto">
            <a:xfrm>
              <a:off x="2952" y="2081"/>
              <a:ext cx="48" cy="48"/>
            </a:xfrm>
            <a:custGeom>
              <a:avLst/>
              <a:gdLst>
                <a:gd name="T0" fmla="*/ 0 w 48"/>
                <a:gd name="T1" fmla="*/ 24 h 48"/>
                <a:gd name="T2" fmla="*/ 3 w 48"/>
                <a:gd name="T3" fmla="*/ 37 h 48"/>
                <a:gd name="T4" fmla="*/ 12 w 48"/>
                <a:gd name="T5" fmla="*/ 45 h 48"/>
                <a:gd name="T6" fmla="*/ 24 w 48"/>
                <a:gd name="T7" fmla="*/ 48 h 48"/>
                <a:gd name="T8" fmla="*/ 24 w 48"/>
                <a:gd name="T9" fmla="*/ 48 h 48"/>
                <a:gd name="T10" fmla="*/ 36 w 48"/>
                <a:gd name="T11" fmla="*/ 45 h 48"/>
                <a:gd name="T12" fmla="*/ 45 w 48"/>
                <a:gd name="T13" fmla="*/ 36 h 48"/>
                <a:gd name="T14" fmla="*/ 48 w 48"/>
                <a:gd name="T15" fmla="*/ 24 h 48"/>
                <a:gd name="T16" fmla="*/ 48 w 48"/>
                <a:gd name="T17" fmla="*/ 24 h 48"/>
                <a:gd name="T18" fmla="*/ 45 w 48"/>
                <a:gd name="T19" fmla="*/ 12 h 48"/>
                <a:gd name="T20" fmla="*/ 36 w 48"/>
                <a:gd name="T21" fmla="*/ 3 h 48"/>
                <a:gd name="T22" fmla="*/ 23 w 48"/>
                <a:gd name="T23" fmla="*/ 0 h 48"/>
                <a:gd name="T24" fmla="*/ 23 w 48"/>
                <a:gd name="T25" fmla="*/ 0 h 48"/>
                <a:gd name="T26" fmla="*/ 11 w 48"/>
                <a:gd name="T27" fmla="*/ 3 h 48"/>
                <a:gd name="T28" fmla="*/ 3 w 48"/>
                <a:gd name="T29" fmla="*/ 12 h 48"/>
                <a:gd name="T30" fmla="*/ 0 w 48"/>
                <a:gd name="T31" fmla="*/ 24 h 48"/>
                <a:gd name="T32" fmla="*/ 0 w 48"/>
                <a:gd name="T33" fmla="*/ 24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0" y="24"/>
                  </a:moveTo>
                  <a:lnTo>
                    <a:pt x="3" y="37"/>
                  </a:lnTo>
                  <a:lnTo>
                    <a:pt x="12" y="45"/>
                  </a:lnTo>
                  <a:lnTo>
                    <a:pt x="24" y="48"/>
                  </a:lnTo>
                  <a:lnTo>
                    <a:pt x="36" y="45"/>
                  </a:lnTo>
                  <a:lnTo>
                    <a:pt x="45" y="36"/>
                  </a:lnTo>
                  <a:lnTo>
                    <a:pt x="48" y="24"/>
                  </a:lnTo>
                  <a:lnTo>
                    <a:pt x="45" y="12"/>
                  </a:lnTo>
                  <a:lnTo>
                    <a:pt x="36" y="3"/>
                  </a:lnTo>
                  <a:lnTo>
                    <a:pt x="23" y="0"/>
                  </a:lnTo>
                  <a:lnTo>
                    <a:pt x="11" y="3"/>
                  </a:lnTo>
                  <a:lnTo>
                    <a:pt x="3" y="12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41" name="Freeform 155"/>
            <p:cNvSpPr>
              <a:spLocks/>
            </p:cNvSpPr>
            <p:nvPr/>
          </p:nvSpPr>
          <p:spPr bwMode="auto">
            <a:xfrm>
              <a:off x="2880" y="2134"/>
              <a:ext cx="92" cy="24"/>
            </a:xfrm>
            <a:custGeom>
              <a:avLst/>
              <a:gdLst>
                <a:gd name="T0" fmla="*/ 84 w 92"/>
                <a:gd name="T1" fmla="*/ 9 h 24"/>
                <a:gd name="T2" fmla="*/ 77 w 92"/>
                <a:gd name="T3" fmla="*/ 10 h 24"/>
                <a:gd name="T4" fmla="*/ 69 w 92"/>
                <a:gd name="T5" fmla="*/ 10 h 24"/>
                <a:gd name="T6" fmla="*/ 61 w 92"/>
                <a:gd name="T7" fmla="*/ 9 h 24"/>
                <a:gd name="T8" fmla="*/ 61 w 92"/>
                <a:gd name="T9" fmla="*/ 9 h 24"/>
                <a:gd name="T10" fmla="*/ 43 w 92"/>
                <a:gd name="T11" fmla="*/ 4 h 24"/>
                <a:gd name="T12" fmla="*/ 24 w 92"/>
                <a:gd name="T13" fmla="*/ 1 h 24"/>
                <a:gd name="T14" fmla="*/ 6 w 92"/>
                <a:gd name="T15" fmla="*/ 0 h 24"/>
                <a:gd name="T16" fmla="*/ 6 w 92"/>
                <a:gd name="T17" fmla="*/ 0 h 24"/>
                <a:gd name="T18" fmla="*/ 3 w 92"/>
                <a:gd name="T19" fmla="*/ 1 h 24"/>
                <a:gd name="T20" fmla="*/ 0 w 92"/>
                <a:gd name="T21" fmla="*/ 4 h 24"/>
                <a:gd name="T22" fmla="*/ 0 w 92"/>
                <a:gd name="T23" fmla="*/ 7 h 24"/>
                <a:gd name="T24" fmla="*/ 0 w 92"/>
                <a:gd name="T25" fmla="*/ 7 h 24"/>
                <a:gd name="T26" fmla="*/ 1 w 92"/>
                <a:gd name="T27" fmla="*/ 11 h 24"/>
                <a:gd name="T28" fmla="*/ 3 w 92"/>
                <a:gd name="T29" fmla="*/ 13 h 24"/>
                <a:gd name="T30" fmla="*/ 7 w 92"/>
                <a:gd name="T31" fmla="*/ 14 h 24"/>
                <a:gd name="T32" fmla="*/ 7 w 92"/>
                <a:gd name="T33" fmla="*/ 14 h 24"/>
                <a:gd name="T34" fmla="*/ 25 w 92"/>
                <a:gd name="T35" fmla="*/ 15 h 24"/>
                <a:gd name="T36" fmla="*/ 43 w 92"/>
                <a:gd name="T37" fmla="*/ 19 h 24"/>
                <a:gd name="T38" fmla="*/ 61 w 92"/>
                <a:gd name="T39" fmla="*/ 23 h 24"/>
                <a:gd name="T40" fmla="*/ 61 w 92"/>
                <a:gd name="T41" fmla="*/ 23 h 24"/>
                <a:gd name="T42" fmla="*/ 69 w 92"/>
                <a:gd name="T43" fmla="*/ 24 h 24"/>
                <a:gd name="T44" fmla="*/ 77 w 92"/>
                <a:gd name="T45" fmla="*/ 24 h 24"/>
                <a:gd name="T46" fmla="*/ 85 w 92"/>
                <a:gd name="T47" fmla="*/ 23 h 24"/>
                <a:gd name="T48" fmla="*/ 85 w 92"/>
                <a:gd name="T49" fmla="*/ 23 h 24"/>
                <a:gd name="T50" fmla="*/ 89 w 92"/>
                <a:gd name="T51" fmla="*/ 22 h 24"/>
                <a:gd name="T52" fmla="*/ 91 w 92"/>
                <a:gd name="T53" fmla="*/ 20 h 24"/>
                <a:gd name="T54" fmla="*/ 92 w 92"/>
                <a:gd name="T55" fmla="*/ 16 h 24"/>
                <a:gd name="T56" fmla="*/ 92 w 92"/>
                <a:gd name="T57" fmla="*/ 16 h 24"/>
                <a:gd name="T58" fmla="*/ 90 w 92"/>
                <a:gd name="T59" fmla="*/ 12 h 24"/>
                <a:gd name="T60" fmla="*/ 88 w 92"/>
                <a:gd name="T61" fmla="*/ 10 h 24"/>
                <a:gd name="T62" fmla="*/ 84 w 92"/>
                <a:gd name="T63" fmla="*/ 9 h 24"/>
                <a:gd name="T64" fmla="*/ 84 w 92"/>
                <a:gd name="T65" fmla="*/ 9 h 2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2"/>
                <a:gd name="T100" fmla="*/ 0 h 24"/>
                <a:gd name="T101" fmla="*/ 92 w 92"/>
                <a:gd name="T102" fmla="*/ 24 h 2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2" h="24">
                  <a:moveTo>
                    <a:pt x="84" y="9"/>
                  </a:moveTo>
                  <a:lnTo>
                    <a:pt x="77" y="10"/>
                  </a:lnTo>
                  <a:lnTo>
                    <a:pt x="69" y="10"/>
                  </a:lnTo>
                  <a:lnTo>
                    <a:pt x="61" y="9"/>
                  </a:lnTo>
                  <a:lnTo>
                    <a:pt x="43" y="4"/>
                  </a:lnTo>
                  <a:lnTo>
                    <a:pt x="24" y="1"/>
                  </a:lnTo>
                  <a:lnTo>
                    <a:pt x="6" y="0"/>
                  </a:lnTo>
                  <a:lnTo>
                    <a:pt x="3" y="1"/>
                  </a:lnTo>
                  <a:lnTo>
                    <a:pt x="0" y="4"/>
                  </a:lnTo>
                  <a:lnTo>
                    <a:pt x="0" y="7"/>
                  </a:lnTo>
                  <a:lnTo>
                    <a:pt x="1" y="11"/>
                  </a:lnTo>
                  <a:lnTo>
                    <a:pt x="3" y="13"/>
                  </a:lnTo>
                  <a:lnTo>
                    <a:pt x="7" y="14"/>
                  </a:lnTo>
                  <a:lnTo>
                    <a:pt x="25" y="15"/>
                  </a:lnTo>
                  <a:lnTo>
                    <a:pt x="43" y="19"/>
                  </a:lnTo>
                  <a:lnTo>
                    <a:pt x="61" y="23"/>
                  </a:lnTo>
                  <a:lnTo>
                    <a:pt x="69" y="24"/>
                  </a:lnTo>
                  <a:lnTo>
                    <a:pt x="77" y="24"/>
                  </a:lnTo>
                  <a:lnTo>
                    <a:pt x="85" y="23"/>
                  </a:lnTo>
                  <a:lnTo>
                    <a:pt x="89" y="22"/>
                  </a:lnTo>
                  <a:lnTo>
                    <a:pt x="91" y="20"/>
                  </a:lnTo>
                  <a:lnTo>
                    <a:pt x="92" y="16"/>
                  </a:lnTo>
                  <a:lnTo>
                    <a:pt x="90" y="12"/>
                  </a:lnTo>
                  <a:lnTo>
                    <a:pt x="88" y="10"/>
                  </a:lnTo>
                  <a:lnTo>
                    <a:pt x="84" y="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42" name="Freeform 156"/>
            <p:cNvSpPr>
              <a:spLocks/>
            </p:cNvSpPr>
            <p:nvPr/>
          </p:nvSpPr>
          <p:spPr bwMode="auto">
            <a:xfrm>
              <a:off x="2880" y="2153"/>
              <a:ext cx="92" cy="22"/>
            </a:xfrm>
            <a:custGeom>
              <a:avLst/>
              <a:gdLst>
                <a:gd name="T0" fmla="*/ 82 w 92"/>
                <a:gd name="T1" fmla="*/ 1 h 22"/>
                <a:gd name="T2" fmla="*/ 66 w 92"/>
                <a:gd name="T3" fmla="*/ 4 h 22"/>
                <a:gd name="T4" fmla="*/ 49 w 92"/>
                <a:gd name="T5" fmla="*/ 7 h 22"/>
                <a:gd name="T6" fmla="*/ 33 w 92"/>
                <a:gd name="T7" fmla="*/ 9 h 22"/>
                <a:gd name="T8" fmla="*/ 33 w 92"/>
                <a:gd name="T9" fmla="*/ 9 h 22"/>
                <a:gd name="T10" fmla="*/ 24 w 92"/>
                <a:gd name="T11" fmla="*/ 9 h 22"/>
                <a:gd name="T12" fmla="*/ 16 w 92"/>
                <a:gd name="T13" fmla="*/ 6 h 22"/>
                <a:gd name="T14" fmla="*/ 9 w 92"/>
                <a:gd name="T15" fmla="*/ 3 h 22"/>
                <a:gd name="T16" fmla="*/ 9 w 92"/>
                <a:gd name="T17" fmla="*/ 3 h 22"/>
                <a:gd name="T18" fmla="*/ 5 w 92"/>
                <a:gd name="T19" fmla="*/ 2 h 22"/>
                <a:gd name="T20" fmla="*/ 2 w 92"/>
                <a:gd name="T21" fmla="*/ 4 h 22"/>
                <a:gd name="T22" fmla="*/ 0 w 92"/>
                <a:gd name="T23" fmla="*/ 7 h 22"/>
                <a:gd name="T24" fmla="*/ 0 w 92"/>
                <a:gd name="T25" fmla="*/ 7 h 22"/>
                <a:gd name="T26" fmla="*/ 0 w 92"/>
                <a:gd name="T27" fmla="*/ 10 h 22"/>
                <a:gd name="T28" fmla="*/ 1 w 92"/>
                <a:gd name="T29" fmla="*/ 14 h 22"/>
                <a:gd name="T30" fmla="*/ 4 w 92"/>
                <a:gd name="T31" fmla="*/ 16 h 22"/>
                <a:gd name="T32" fmla="*/ 4 w 92"/>
                <a:gd name="T33" fmla="*/ 16 h 22"/>
                <a:gd name="T34" fmla="*/ 14 w 92"/>
                <a:gd name="T35" fmla="*/ 20 h 22"/>
                <a:gd name="T36" fmla="*/ 24 w 92"/>
                <a:gd name="T37" fmla="*/ 22 h 22"/>
                <a:gd name="T38" fmla="*/ 35 w 92"/>
                <a:gd name="T39" fmla="*/ 22 h 22"/>
                <a:gd name="T40" fmla="*/ 35 w 92"/>
                <a:gd name="T41" fmla="*/ 22 h 22"/>
                <a:gd name="T42" fmla="*/ 53 w 92"/>
                <a:gd name="T43" fmla="*/ 20 h 22"/>
                <a:gd name="T44" fmla="*/ 71 w 92"/>
                <a:gd name="T45" fmla="*/ 17 h 22"/>
                <a:gd name="T46" fmla="*/ 88 w 92"/>
                <a:gd name="T47" fmla="*/ 13 h 22"/>
                <a:gd name="T48" fmla="*/ 88 w 92"/>
                <a:gd name="T49" fmla="*/ 13 h 22"/>
                <a:gd name="T50" fmla="*/ 91 w 92"/>
                <a:gd name="T51" fmla="*/ 10 h 22"/>
                <a:gd name="T52" fmla="*/ 92 w 92"/>
                <a:gd name="T53" fmla="*/ 7 h 22"/>
                <a:gd name="T54" fmla="*/ 91 w 92"/>
                <a:gd name="T55" fmla="*/ 4 h 22"/>
                <a:gd name="T56" fmla="*/ 91 w 92"/>
                <a:gd name="T57" fmla="*/ 4 h 22"/>
                <a:gd name="T58" fmla="*/ 89 w 92"/>
                <a:gd name="T59" fmla="*/ 1 h 22"/>
                <a:gd name="T60" fmla="*/ 86 w 92"/>
                <a:gd name="T61" fmla="*/ 0 h 22"/>
                <a:gd name="T62" fmla="*/ 82 w 92"/>
                <a:gd name="T63" fmla="*/ 1 h 22"/>
                <a:gd name="T64" fmla="*/ 82 w 92"/>
                <a:gd name="T65" fmla="*/ 1 h 2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2"/>
                <a:gd name="T100" fmla="*/ 0 h 22"/>
                <a:gd name="T101" fmla="*/ 92 w 92"/>
                <a:gd name="T102" fmla="*/ 22 h 2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2" h="22">
                  <a:moveTo>
                    <a:pt x="82" y="1"/>
                  </a:moveTo>
                  <a:lnTo>
                    <a:pt x="66" y="4"/>
                  </a:lnTo>
                  <a:lnTo>
                    <a:pt x="49" y="7"/>
                  </a:lnTo>
                  <a:lnTo>
                    <a:pt x="33" y="9"/>
                  </a:lnTo>
                  <a:lnTo>
                    <a:pt x="24" y="9"/>
                  </a:lnTo>
                  <a:lnTo>
                    <a:pt x="16" y="6"/>
                  </a:lnTo>
                  <a:lnTo>
                    <a:pt x="9" y="3"/>
                  </a:lnTo>
                  <a:lnTo>
                    <a:pt x="5" y="2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10"/>
                  </a:lnTo>
                  <a:lnTo>
                    <a:pt x="1" y="14"/>
                  </a:lnTo>
                  <a:lnTo>
                    <a:pt x="4" y="16"/>
                  </a:lnTo>
                  <a:lnTo>
                    <a:pt x="14" y="20"/>
                  </a:lnTo>
                  <a:lnTo>
                    <a:pt x="24" y="22"/>
                  </a:lnTo>
                  <a:lnTo>
                    <a:pt x="35" y="22"/>
                  </a:lnTo>
                  <a:lnTo>
                    <a:pt x="53" y="20"/>
                  </a:lnTo>
                  <a:lnTo>
                    <a:pt x="71" y="17"/>
                  </a:lnTo>
                  <a:lnTo>
                    <a:pt x="88" y="13"/>
                  </a:lnTo>
                  <a:lnTo>
                    <a:pt x="91" y="10"/>
                  </a:lnTo>
                  <a:lnTo>
                    <a:pt x="92" y="7"/>
                  </a:lnTo>
                  <a:lnTo>
                    <a:pt x="91" y="4"/>
                  </a:lnTo>
                  <a:lnTo>
                    <a:pt x="89" y="1"/>
                  </a:lnTo>
                  <a:lnTo>
                    <a:pt x="86" y="0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43" name="Freeform 157"/>
            <p:cNvSpPr>
              <a:spLocks/>
            </p:cNvSpPr>
            <p:nvPr/>
          </p:nvSpPr>
          <p:spPr bwMode="auto">
            <a:xfrm>
              <a:off x="2881" y="2161"/>
              <a:ext cx="89" cy="45"/>
            </a:xfrm>
            <a:custGeom>
              <a:avLst/>
              <a:gdLst>
                <a:gd name="T0" fmla="*/ 83 w 89"/>
                <a:gd name="T1" fmla="*/ 32 h 45"/>
                <a:gd name="T2" fmla="*/ 74 w 89"/>
                <a:gd name="T3" fmla="*/ 27 h 45"/>
                <a:gd name="T4" fmla="*/ 65 w 89"/>
                <a:gd name="T5" fmla="*/ 22 h 45"/>
                <a:gd name="T6" fmla="*/ 57 w 89"/>
                <a:gd name="T7" fmla="*/ 17 h 45"/>
                <a:gd name="T8" fmla="*/ 57 w 89"/>
                <a:gd name="T9" fmla="*/ 17 h 45"/>
                <a:gd name="T10" fmla="*/ 44 w 89"/>
                <a:gd name="T11" fmla="*/ 11 h 45"/>
                <a:gd name="T12" fmla="*/ 30 w 89"/>
                <a:gd name="T13" fmla="*/ 7 h 45"/>
                <a:gd name="T14" fmla="*/ 16 w 89"/>
                <a:gd name="T15" fmla="*/ 4 h 45"/>
                <a:gd name="T16" fmla="*/ 16 w 89"/>
                <a:gd name="T17" fmla="*/ 4 h 45"/>
                <a:gd name="T18" fmla="*/ 14 w 89"/>
                <a:gd name="T19" fmla="*/ 4 h 45"/>
                <a:gd name="T20" fmla="*/ 12 w 89"/>
                <a:gd name="T21" fmla="*/ 3 h 45"/>
                <a:gd name="T22" fmla="*/ 11 w 89"/>
                <a:gd name="T23" fmla="*/ 2 h 45"/>
                <a:gd name="T24" fmla="*/ 11 w 89"/>
                <a:gd name="T25" fmla="*/ 2 h 45"/>
                <a:gd name="T26" fmla="*/ 7 w 89"/>
                <a:gd name="T27" fmla="*/ 0 h 45"/>
                <a:gd name="T28" fmla="*/ 4 w 89"/>
                <a:gd name="T29" fmla="*/ 1 h 45"/>
                <a:gd name="T30" fmla="*/ 1 w 89"/>
                <a:gd name="T31" fmla="*/ 3 h 45"/>
                <a:gd name="T32" fmla="*/ 1 w 89"/>
                <a:gd name="T33" fmla="*/ 3 h 45"/>
                <a:gd name="T34" fmla="*/ 0 w 89"/>
                <a:gd name="T35" fmla="*/ 6 h 45"/>
                <a:gd name="T36" fmla="*/ 0 w 89"/>
                <a:gd name="T37" fmla="*/ 10 h 45"/>
                <a:gd name="T38" fmla="*/ 3 w 89"/>
                <a:gd name="T39" fmla="*/ 13 h 45"/>
                <a:gd name="T40" fmla="*/ 3 w 89"/>
                <a:gd name="T41" fmla="*/ 13 h 45"/>
                <a:gd name="T42" fmla="*/ 4 w 89"/>
                <a:gd name="T43" fmla="*/ 14 h 45"/>
                <a:gd name="T44" fmla="*/ 6 w 89"/>
                <a:gd name="T45" fmla="*/ 15 h 45"/>
                <a:gd name="T46" fmla="*/ 8 w 89"/>
                <a:gd name="T47" fmla="*/ 16 h 45"/>
                <a:gd name="T48" fmla="*/ 8 w 89"/>
                <a:gd name="T49" fmla="*/ 16 h 45"/>
                <a:gd name="T50" fmla="*/ 26 w 89"/>
                <a:gd name="T51" fmla="*/ 20 h 45"/>
                <a:gd name="T52" fmla="*/ 44 w 89"/>
                <a:gd name="T53" fmla="*/ 26 h 45"/>
                <a:gd name="T54" fmla="*/ 60 w 89"/>
                <a:gd name="T55" fmla="*/ 35 h 45"/>
                <a:gd name="T56" fmla="*/ 60 w 89"/>
                <a:gd name="T57" fmla="*/ 35 h 45"/>
                <a:gd name="T58" fmla="*/ 67 w 89"/>
                <a:gd name="T59" fmla="*/ 39 h 45"/>
                <a:gd name="T60" fmla="*/ 74 w 89"/>
                <a:gd name="T61" fmla="*/ 43 h 45"/>
                <a:gd name="T62" fmla="*/ 81 w 89"/>
                <a:gd name="T63" fmla="*/ 45 h 45"/>
                <a:gd name="T64" fmla="*/ 81 w 89"/>
                <a:gd name="T65" fmla="*/ 45 h 45"/>
                <a:gd name="T66" fmla="*/ 84 w 89"/>
                <a:gd name="T67" fmla="*/ 45 h 45"/>
                <a:gd name="T68" fmla="*/ 87 w 89"/>
                <a:gd name="T69" fmla="*/ 43 h 45"/>
                <a:gd name="T70" fmla="*/ 89 w 89"/>
                <a:gd name="T71" fmla="*/ 39 h 45"/>
                <a:gd name="T72" fmla="*/ 89 w 89"/>
                <a:gd name="T73" fmla="*/ 39 h 45"/>
                <a:gd name="T74" fmla="*/ 88 w 89"/>
                <a:gd name="T75" fmla="*/ 36 h 45"/>
                <a:gd name="T76" fmla="*/ 86 w 89"/>
                <a:gd name="T77" fmla="*/ 33 h 45"/>
                <a:gd name="T78" fmla="*/ 83 w 89"/>
                <a:gd name="T79" fmla="*/ 32 h 45"/>
                <a:gd name="T80" fmla="*/ 83 w 89"/>
                <a:gd name="T81" fmla="*/ 32 h 4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9"/>
                <a:gd name="T124" fmla="*/ 0 h 45"/>
                <a:gd name="T125" fmla="*/ 89 w 89"/>
                <a:gd name="T126" fmla="*/ 45 h 4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9" h="45">
                  <a:moveTo>
                    <a:pt x="83" y="32"/>
                  </a:moveTo>
                  <a:lnTo>
                    <a:pt x="74" y="27"/>
                  </a:lnTo>
                  <a:lnTo>
                    <a:pt x="65" y="22"/>
                  </a:lnTo>
                  <a:lnTo>
                    <a:pt x="57" y="17"/>
                  </a:lnTo>
                  <a:lnTo>
                    <a:pt x="44" y="11"/>
                  </a:lnTo>
                  <a:lnTo>
                    <a:pt x="30" y="7"/>
                  </a:lnTo>
                  <a:lnTo>
                    <a:pt x="16" y="4"/>
                  </a:lnTo>
                  <a:lnTo>
                    <a:pt x="14" y="4"/>
                  </a:lnTo>
                  <a:lnTo>
                    <a:pt x="12" y="3"/>
                  </a:lnTo>
                  <a:lnTo>
                    <a:pt x="11" y="2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3" y="13"/>
                  </a:lnTo>
                  <a:lnTo>
                    <a:pt x="4" y="14"/>
                  </a:lnTo>
                  <a:lnTo>
                    <a:pt x="6" y="15"/>
                  </a:lnTo>
                  <a:lnTo>
                    <a:pt x="8" y="16"/>
                  </a:lnTo>
                  <a:lnTo>
                    <a:pt x="26" y="20"/>
                  </a:lnTo>
                  <a:lnTo>
                    <a:pt x="44" y="26"/>
                  </a:lnTo>
                  <a:lnTo>
                    <a:pt x="60" y="35"/>
                  </a:lnTo>
                  <a:lnTo>
                    <a:pt x="67" y="39"/>
                  </a:lnTo>
                  <a:lnTo>
                    <a:pt x="74" y="43"/>
                  </a:lnTo>
                  <a:lnTo>
                    <a:pt x="81" y="45"/>
                  </a:lnTo>
                  <a:lnTo>
                    <a:pt x="84" y="45"/>
                  </a:lnTo>
                  <a:lnTo>
                    <a:pt x="87" y="43"/>
                  </a:lnTo>
                  <a:lnTo>
                    <a:pt x="89" y="39"/>
                  </a:lnTo>
                  <a:lnTo>
                    <a:pt x="88" y="36"/>
                  </a:lnTo>
                  <a:lnTo>
                    <a:pt x="86" y="33"/>
                  </a:lnTo>
                  <a:lnTo>
                    <a:pt x="83" y="3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44" name="Freeform 158"/>
            <p:cNvSpPr>
              <a:spLocks/>
            </p:cNvSpPr>
            <p:nvPr/>
          </p:nvSpPr>
          <p:spPr bwMode="auto">
            <a:xfrm>
              <a:off x="2875" y="2187"/>
              <a:ext cx="92" cy="24"/>
            </a:xfrm>
            <a:custGeom>
              <a:avLst/>
              <a:gdLst>
                <a:gd name="T0" fmla="*/ 83 w 92"/>
                <a:gd name="T1" fmla="*/ 10 h 24"/>
                <a:gd name="T2" fmla="*/ 71 w 92"/>
                <a:gd name="T3" fmla="*/ 10 h 24"/>
                <a:gd name="T4" fmla="*/ 60 w 92"/>
                <a:gd name="T5" fmla="*/ 9 h 24"/>
                <a:gd name="T6" fmla="*/ 50 w 92"/>
                <a:gd name="T7" fmla="*/ 6 h 24"/>
                <a:gd name="T8" fmla="*/ 50 w 92"/>
                <a:gd name="T9" fmla="*/ 6 h 24"/>
                <a:gd name="T10" fmla="*/ 36 w 92"/>
                <a:gd name="T11" fmla="*/ 2 h 24"/>
                <a:gd name="T12" fmla="*/ 22 w 92"/>
                <a:gd name="T13" fmla="*/ 0 h 24"/>
                <a:gd name="T14" fmla="*/ 8 w 92"/>
                <a:gd name="T15" fmla="*/ 0 h 24"/>
                <a:gd name="T16" fmla="*/ 8 w 92"/>
                <a:gd name="T17" fmla="*/ 0 h 24"/>
                <a:gd name="T18" fmla="*/ 5 w 92"/>
                <a:gd name="T19" fmla="*/ 1 h 24"/>
                <a:gd name="T20" fmla="*/ 2 w 92"/>
                <a:gd name="T21" fmla="*/ 3 h 24"/>
                <a:gd name="T22" fmla="*/ 0 w 92"/>
                <a:gd name="T23" fmla="*/ 6 h 24"/>
                <a:gd name="T24" fmla="*/ 0 w 92"/>
                <a:gd name="T25" fmla="*/ 6 h 24"/>
                <a:gd name="T26" fmla="*/ 1 w 92"/>
                <a:gd name="T27" fmla="*/ 9 h 24"/>
                <a:gd name="T28" fmla="*/ 3 w 92"/>
                <a:gd name="T29" fmla="*/ 12 h 24"/>
                <a:gd name="T30" fmla="*/ 6 w 92"/>
                <a:gd name="T31" fmla="*/ 14 h 24"/>
                <a:gd name="T32" fmla="*/ 6 w 92"/>
                <a:gd name="T33" fmla="*/ 14 h 24"/>
                <a:gd name="T34" fmla="*/ 20 w 92"/>
                <a:gd name="T35" fmla="*/ 14 h 24"/>
                <a:gd name="T36" fmla="*/ 33 w 92"/>
                <a:gd name="T37" fmla="*/ 16 h 24"/>
                <a:gd name="T38" fmla="*/ 47 w 92"/>
                <a:gd name="T39" fmla="*/ 19 h 24"/>
                <a:gd name="T40" fmla="*/ 47 w 92"/>
                <a:gd name="T41" fmla="*/ 19 h 24"/>
                <a:gd name="T42" fmla="*/ 60 w 92"/>
                <a:gd name="T43" fmla="*/ 22 h 24"/>
                <a:gd name="T44" fmla="*/ 74 w 92"/>
                <a:gd name="T45" fmla="*/ 24 h 24"/>
                <a:gd name="T46" fmla="*/ 87 w 92"/>
                <a:gd name="T47" fmla="*/ 22 h 24"/>
                <a:gd name="T48" fmla="*/ 87 w 92"/>
                <a:gd name="T49" fmla="*/ 22 h 24"/>
                <a:gd name="T50" fmla="*/ 90 w 92"/>
                <a:gd name="T51" fmla="*/ 20 h 24"/>
                <a:gd name="T52" fmla="*/ 92 w 92"/>
                <a:gd name="T53" fmla="*/ 17 h 24"/>
                <a:gd name="T54" fmla="*/ 92 w 92"/>
                <a:gd name="T55" fmla="*/ 14 h 24"/>
                <a:gd name="T56" fmla="*/ 92 w 92"/>
                <a:gd name="T57" fmla="*/ 14 h 24"/>
                <a:gd name="T58" fmla="*/ 90 w 92"/>
                <a:gd name="T59" fmla="*/ 11 h 24"/>
                <a:gd name="T60" fmla="*/ 86 w 92"/>
                <a:gd name="T61" fmla="*/ 9 h 24"/>
                <a:gd name="T62" fmla="*/ 83 w 92"/>
                <a:gd name="T63" fmla="*/ 10 h 24"/>
                <a:gd name="T64" fmla="*/ 83 w 92"/>
                <a:gd name="T65" fmla="*/ 10 h 2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2"/>
                <a:gd name="T100" fmla="*/ 0 h 24"/>
                <a:gd name="T101" fmla="*/ 92 w 92"/>
                <a:gd name="T102" fmla="*/ 24 h 2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2" h="24">
                  <a:moveTo>
                    <a:pt x="83" y="10"/>
                  </a:moveTo>
                  <a:lnTo>
                    <a:pt x="71" y="10"/>
                  </a:lnTo>
                  <a:lnTo>
                    <a:pt x="60" y="9"/>
                  </a:lnTo>
                  <a:lnTo>
                    <a:pt x="50" y="6"/>
                  </a:lnTo>
                  <a:lnTo>
                    <a:pt x="36" y="2"/>
                  </a:lnTo>
                  <a:lnTo>
                    <a:pt x="22" y="0"/>
                  </a:lnTo>
                  <a:lnTo>
                    <a:pt x="8" y="0"/>
                  </a:lnTo>
                  <a:lnTo>
                    <a:pt x="5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1" y="9"/>
                  </a:lnTo>
                  <a:lnTo>
                    <a:pt x="3" y="12"/>
                  </a:lnTo>
                  <a:lnTo>
                    <a:pt x="6" y="14"/>
                  </a:lnTo>
                  <a:lnTo>
                    <a:pt x="20" y="14"/>
                  </a:lnTo>
                  <a:lnTo>
                    <a:pt x="33" y="16"/>
                  </a:lnTo>
                  <a:lnTo>
                    <a:pt x="47" y="19"/>
                  </a:lnTo>
                  <a:lnTo>
                    <a:pt x="60" y="22"/>
                  </a:lnTo>
                  <a:lnTo>
                    <a:pt x="74" y="24"/>
                  </a:lnTo>
                  <a:lnTo>
                    <a:pt x="87" y="22"/>
                  </a:lnTo>
                  <a:lnTo>
                    <a:pt x="90" y="20"/>
                  </a:lnTo>
                  <a:lnTo>
                    <a:pt x="92" y="17"/>
                  </a:lnTo>
                  <a:lnTo>
                    <a:pt x="92" y="14"/>
                  </a:lnTo>
                  <a:lnTo>
                    <a:pt x="90" y="11"/>
                  </a:lnTo>
                  <a:lnTo>
                    <a:pt x="86" y="9"/>
                  </a:lnTo>
                  <a:lnTo>
                    <a:pt x="83" y="1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45" name="Freeform 159"/>
            <p:cNvSpPr>
              <a:spLocks/>
            </p:cNvSpPr>
            <p:nvPr/>
          </p:nvSpPr>
          <p:spPr bwMode="auto">
            <a:xfrm>
              <a:off x="2870" y="2204"/>
              <a:ext cx="83" cy="37"/>
            </a:xfrm>
            <a:custGeom>
              <a:avLst/>
              <a:gdLst>
                <a:gd name="T0" fmla="*/ 76 w 83"/>
                <a:gd name="T1" fmla="*/ 23 h 37"/>
                <a:gd name="T2" fmla="*/ 53 w 83"/>
                <a:gd name="T3" fmla="*/ 18 h 37"/>
                <a:gd name="T4" fmla="*/ 31 w 83"/>
                <a:gd name="T5" fmla="*/ 8 h 37"/>
                <a:gd name="T6" fmla="*/ 9 w 83"/>
                <a:gd name="T7" fmla="*/ 0 h 37"/>
                <a:gd name="T8" fmla="*/ 9 w 83"/>
                <a:gd name="T9" fmla="*/ 0 h 37"/>
                <a:gd name="T10" fmla="*/ 5 w 83"/>
                <a:gd name="T11" fmla="*/ 0 h 37"/>
                <a:gd name="T12" fmla="*/ 2 w 83"/>
                <a:gd name="T13" fmla="*/ 2 h 37"/>
                <a:gd name="T14" fmla="*/ 0 w 83"/>
                <a:gd name="T15" fmla="*/ 5 h 37"/>
                <a:gd name="T16" fmla="*/ 0 w 83"/>
                <a:gd name="T17" fmla="*/ 5 h 37"/>
                <a:gd name="T18" fmla="*/ 0 w 83"/>
                <a:gd name="T19" fmla="*/ 9 h 37"/>
                <a:gd name="T20" fmla="*/ 2 w 83"/>
                <a:gd name="T21" fmla="*/ 12 h 37"/>
                <a:gd name="T22" fmla="*/ 5 w 83"/>
                <a:gd name="T23" fmla="*/ 13 h 37"/>
                <a:gd name="T24" fmla="*/ 5 w 83"/>
                <a:gd name="T25" fmla="*/ 13 h 37"/>
                <a:gd name="T26" fmla="*/ 20 w 83"/>
                <a:gd name="T27" fmla="*/ 18 h 37"/>
                <a:gd name="T28" fmla="*/ 33 w 83"/>
                <a:gd name="T29" fmla="*/ 25 h 37"/>
                <a:gd name="T30" fmla="*/ 48 w 83"/>
                <a:gd name="T31" fmla="*/ 31 h 37"/>
                <a:gd name="T32" fmla="*/ 48 w 83"/>
                <a:gd name="T33" fmla="*/ 31 h 37"/>
                <a:gd name="T34" fmla="*/ 57 w 83"/>
                <a:gd name="T35" fmla="*/ 34 h 37"/>
                <a:gd name="T36" fmla="*/ 66 w 83"/>
                <a:gd name="T37" fmla="*/ 36 h 37"/>
                <a:gd name="T38" fmla="*/ 75 w 83"/>
                <a:gd name="T39" fmla="*/ 37 h 37"/>
                <a:gd name="T40" fmla="*/ 75 w 83"/>
                <a:gd name="T41" fmla="*/ 37 h 37"/>
                <a:gd name="T42" fmla="*/ 79 w 83"/>
                <a:gd name="T43" fmla="*/ 36 h 37"/>
                <a:gd name="T44" fmla="*/ 82 w 83"/>
                <a:gd name="T45" fmla="*/ 34 h 37"/>
                <a:gd name="T46" fmla="*/ 83 w 83"/>
                <a:gd name="T47" fmla="*/ 30 h 37"/>
                <a:gd name="T48" fmla="*/ 83 w 83"/>
                <a:gd name="T49" fmla="*/ 30 h 37"/>
                <a:gd name="T50" fmla="*/ 82 w 83"/>
                <a:gd name="T51" fmla="*/ 27 h 37"/>
                <a:gd name="T52" fmla="*/ 80 w 83"/>
                <a:gd name="T53" fmla="*/ 24 h 37"/>
                <a:gd name="T54" fmla="*/ 76 w 83"/>
                <a:gd name="T55" fmla="*/ 23 h 37"/>
                <a:gd name="T56" fmla="*/ 76 w 83"/>
                <a:gd name="T57" fmla="*/ 23 h 3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83"/>
                <a:gd name="T88" fmla="*/ 0 h 37"/>
                <a:gd name="T89" fmla="*/ 83 w 83"/>
                <a:gd name="T90" fmla="*/ 37 h 3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83" h="37">
                  <a:moveTo>
                    <a:pt x="76" y="23"/>
                  </a:moveTo>
                  <a:lnTo>
                    <a:pt x="53" y="18"/>
                  </a:lnTo>
                  <a:lnTo>
                    <a:pt x="31" y="8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5" y="13"/>
                  </a:lnTo>
                  <a:lnTo>
                    <a:pt x="20" y="18"/>
                  </a:lnTo>
                  <a:lnTo>
                    <a:pt x="33" y="25"/>
                  </a:lnTo>
                  <a:lnTo>
                    <a:pt x="48" y="31"/>
                  </a:lnTo>
                  <a:lnTo>
                    <a:pt x="57" y="34"/>
                  </a:lnTo>
                  <a:lnTo>
                    <a:pt x="66" y="36"/>
                  </a:lnTo>
                  <a:lnTo>
                    <a:pt x="75" y="37"/>
                  </a:lnTo>
                  <a:lnTo>
                    <a:pt x="79" y="36"/>
                  </a:lnTo>
                  <a:lnTo>
                    <a:pt x="82" y="34"/>
                  </a:lnTo>
                  <a:lnTo>
                    <a:pt x="83" y="30"/>
                  </a:lnTo>
                  <a:lnTo>
                    <a:pt x="82" y="27"/>
                  </a:lnTo>
                  <a:lnTo>
                    <a:pt x="80" y="24"/>
                  </a:lnTo>
                  <a:lnTo>
                    <a:pt x="76" y="2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46" name="Freeform 160"/>
            <p:cNvSpPr>
              <a:spLocks/>
            </p:cNvSpPr>
            <p:nvPr/>
          </p:nvSpPr>
          <p:spPr bwMode="auto">
            <a:xfrm>
              <a:off x="2865" y="2226"/>
              <a:ext cx="88" cy="31"/>
            </a:xfrm>
            <a:custGeom>
              <a:avLst/>
              <a:gdLst>
                <a:gd name="T0" fmla="*/ 81 w 88"/>
                <a:gd name="T1" fmla="*/ 17 h 31"/>
                <a:gd name="T2" fmla="*/ 71 w 88"/>
                <a:gd name="T3" fmla="*/ 17 h 31"/>
                <a:gd name="T4" fmla="*/ 61 w 88"/>
                <a:gd name="T5" fmla="*/ 15 h 31"/>
                <a:gd name="T6" fmla="*/ 51 w 88"/>
                <a:gd name="T7" fmla="*/ 11 h 31"/>
                <a:gd name="T8" fmla="*/ 51 w 88"/>
                <a:gd name="T9" fmla="*/ 11 h 31"/>
                <a:gd name="T10" fmla="*/ 49 w 88"/>
                <a:gd name="T11" fmla="*/ 11 h 31"/>
                <a:gd name="T12" fmla="*/ 46 w 88"/>
                <a:gd name="T13" fmla="*/ 11 h 31"/>
                <a:gd name="T14" fmla="*/ 44 w 88"/>
                <a:gd name="T15" fmla="*/ 10 h 31"/>
                <a:gd name="T16" fmla="*/ 44 w 88"/>
                <a:gd name="T17" fmla="*/ 10 h 31"/>
                <a:gd name="T18" fmla="*/ 34 w 88"/>
                <a:gd name="T19" fmla="*/ 7 h 31"/>
                <a:gd name="T20" fmla="*/ 26 w 88"/>
                <a:gd name="T21" fmla="*/ 4 h 31"/>
                <a:gd name="T22" fmla="*/ 17 w 88"/>
                <a:gd name="T23" fmla="*/ 2 h 31"/>
                <a:gd name="T24" fmla="*/ 17 w 88"/>
                <a:gd name="T25" fmla="*/ 2 h 31"/>
                <a:gd name="T26" fmla="*/ 14 w 88"/>
                <a:gd name="T27" fmla="*/ 1 h 31"/>
                <a:gd name="T28" fmla="*/ 11 w 88"/>
                <a:gd name="T29" fmla="*/ 1 h 31"/>
                <a:gd name="T30" fmla="*/ 8 w 88"/>
                <a:gd name="T31" fmla="*/ 1 h 31"/>
                <a:gd name="T32" fmla="*/ 8 w 88"/>
                <a:gd name="T33" fmla="*/ 1 h 31"/>
                <a:gd name="T34" fmla="*/ 8 w 88"/>
                <a:gd name="T35" fmla="*/ 1 h 31"/>
                <a:gd name="T36" fmla="*/ 9 w 88"/>
                <a:gd name="T37" fmla="*/ 1 h 31"/>
                <a:gd name="T38" fmla="*/ 9 w 88"/>
                <a:gd name="T39" fmla="*/ 1 h 31"/>
                <a:gd name="T40" fmla="*/ 9 w 88"/>
                <a:gd name="T41" fmla="*/ 1 h 31"/>
                <a:gd name="T42" fmla="*/ 5 w 88"/>
                <a:gd name="T43" fmla="*/ 0 h 31"/>
                <a:gd name="T44" fmla="*/ 2 w 88"/>
                <a:gd name="T45" fmla="*/ 2 h 31"/>
                <a:gd name="T46" fmla="*/ 0 w 88"/>
                <a:gd name="T47" fmla="*/ 5 h 31"/>
                <a:gd name="T48" fmla="*/ 0 w 88"/>
                <a:gd name="T49" fmla="*/ 5 h 31"/>
                <a:gd name="T50" fmla="*/ 0 w 88"/>
                <a:gd name="T51" fmla="*/ 9 h 31"/>
                <a:gd name="T52" fmla="*/ 1 w 88"/>
                <a:gd name="T53" fmla="*/ 12 h 31"/>
                <a:gd name="T54" fmla="*/ 4 w 88"/>
                <a:gd name="T55" fmla="*/ 14 h 31"/>
                <a:gd name="T56" fmla="*/ 4 w 88"/>
                <a:gd name="T57" fmla="*/ 14 h 31"/>
                <a:gd name="T58" fmla="*/ 7 w 88"/>
                <a:gd name="T59" fmla="*/ 14 h 31"/>
                <a:gd name="T60" fmla="*/ 11 w 88"/>
                <a:gd name="T61" fmla="*/ 15 h 31"/>
                <a:gd name="T62" fmla="*/ 14 w 88"/>
                <a:gd name="T63" fmla="*/ 15 h 31"/>
                <a:gd name="T64" fmla="*/ 14 w 88"/>
                <a:gd name="T65" fmla="*/ 15 h 31"/>
                <a:gd name="T66" fmla="*/ 25 w 88"/>
                <a:gd name="T67" fmla="*/ 19 h 31"/>
                <a:gd name="T68" fmla="*/ 37 w 88"/>
                <a:gd name="T69" fmla="*/ 22 h 31"/>
                <a:gd name="T70" fmla="*/ 49 w 88"/>
                <a:gd name="T71" fmla="*/ 25 h 31"/>
                <a:gd name="T72" fmla="*/ 49 w 88"/>
                <a:gd name="T73" fmla="*/ 25 h 31"/>
                <a:gd name="T74" fmla="*/ 59 w 88"/>
                <a:gd name="T75" fmla="*/ 29 h 31"/>
                <a:gd name="T76" fmla="*/ 70 w 88"/>
                <a:gd name="T77" fmla="*/ 31 h 31"/>
                <a:gd name="T78" fmla="*/ 81 w 88"/>
                <a:gd name="T79" fmla="*/ 31 h 31"/>
                <a:gd name="T80" fmla="*/ 81 w 88"/>
                <a:gd name="T81" fmla="*/ 31 h 31"/>
                <a:gd name="T82" fmla="*/ 85 w 88"/>
                <a:gd name="T83" fmla="*/ 30 h 31"/>
                <a:gd name="T84" fmla="*/ 87 w 88"/>
                <a:gd name="T85" fmla="*/ 27 h 31"/>
                <a:gd name="T86" fmla="*/ 88 w 88"/>
                <a:gd name="T87" fmla="*/ 24 h 31"/>
                <a:gd name="T88" fmla="*/ 88 w 88"/>
                <a:gd name="T89" fmla="*/ 24 h 31"/>
                <a:gd name="T90" fmla="*/ 87 w 88"/>
                <a:gd name="T91" fmla="*/ 20 h 31"/>
                <a:gd name="T92" fmla="*/ 85 w 88"/>
                <a:gd name="T93" fmla="*/ 18 h 31"/>
                <a:gd name="T94" fmla="*/ 81 w 88"/>
                <a:gd name="T95" fmla="*/ 17 h 31"/>
                <a:gd name="T96" fmla="*/ 81 w 88"/>
                <a:gd name="T97" fmla="*/ 17 h 3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8"/>
                <a:gd name="T148" fmla="*/ 0 h 31"/>
                <a:gd name="T149" fmla="*/ 88 w 88"/>
                <a:gd name="T150" fmla="*/ 31 h 3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8" h="31">
                  <a:moveTo>
                    <a:pt x="81" y="17"/>
                  </a:moveTo>
                  <a:lnTo>
                    <a:pt x="71" y="17"/>
                  </a:lnTo>
                  <a:lnTo>
                    <a:pt x="61" y="15"/>
                  </a:lnTo>
                  <a:lnTo>
                    <a:pt x="51" y="11"/>
                  </a:lnTo>
                  <a:lnTo>
                    <a:pt x="49" y="11"/>
                  </a:lnTo>
                  <a:lnTo>
                    <a:pt x="46" y="11"/>
                  </a:lnTo>
                  <a:lnTo>
                    <a:pt x="44" y="10"/>
                  </a:lnTo>
                  <a:lnTo>
                    <a:pt x="34" y="7"/>
                  </a:lnTo>
                  <a:lnTo>
                    <a:pt x="26" y="4"/>
                  </a:lnTo>
                  <a:lnTo>
                    <a:pt x="17" y="2"/>
                  </a:lnTo>
                  <a:lnTo>
                    <a:pt x="14" y="1"/>
                  </a:lnTo>
                  <a:lnTo>
                    <a:pt x="11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1" y="12"/>
                  </a:lnTo>
                  <a:lnTo>
                    <a:pt x="4" y="14"/>
                  </a:lnTo>
                  <a:lnTo>
                    <a:pt x="7" y="14"/>
                  </a:lnTo>
                  <a:lnTo>
                    <a:pt x="11" y="15"/>
                  </a:lnTo>
                  <a:lnTo>
                    <a:pt x="14" y="15"/>
                  </a:lnTo>
                  <a:lnTo>
                    <a:pt x="25" y="19"/>
                  </a:lnTo>
                  <a:lnTo>
                    <a:pt x="37" y="22"/>
                  </a:lnTo>
                  <a:lnTo>
                    <a:pt x="49" y="25"/>
                  </a:lnTo>
                  <a:lnTo>
                    <a:pt x="59" y="29"/>
                  </a:lnTo>
                  <a:lnTo>
                    <a:pt x="70" y="31"/>
                  </a:lnTo>
                  <a:lnTo>
                    <a:pt x="81" y="31"/>
                  </a:lnTo>
                  <a:lnTo>
                    <a:pt x="85" y="30"/>
                  </a:lnTo>
                  <a:lnTo>
                    <a:pt x="87" y="27"/>
                  </a:lnTo>
                  <a:lnTo>
                    <a:pt x="88" y="24"/>
                  </a:lnTo>
                  <a:lnTo>
                    <a:pt x="87" y="20"/>
                  </a:lnTo>
                  <a:lnTo>
                    <a:pt x="85" y="18"/>
                  </a:lnTo>
                  <a:lnTo>
                    <a:pt x="81" y="1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47" name="Freeform 161"/>
            <p:cNvSpPr>
              <a:spLocks/>
            </p:cNvSpPr>
            <p:nvPr/>
          </p:nvSpPr>
          <p:spPr bwMode="auto">
            <a:xfrm>
              <a:off x="2862" y="2232"/>
              <a:ext cx="79" cy="57"/>
            </a:xfrm>
            <a:custGeom>
              <a:avLst/>
              <a:gdLst>
                <a:gd name="T0" fmla="*/ 78 w 79"/>
                <a:gd name="T1" fmla="*/ 45 h 57"/>
                <a:gd name="T2" fmla="*/ 68 w 79"/>
                <a:gd name="T3" fmla="*/ 35 h 57"/>
                <a:gd name="T4" fmla="*/ 57 w 79"/>
                <a:gd name="T5" fmla="*/ 24 h 57"/>
                <a:gd name="T6" fmla="*/ 44 w 79"/>
                <a:gd name="T7" fmla="*/ 15 h 57"/>
                <a:gd name="T8" fmla="*/ 44 w 79"/>
                <a:gd name="T9" fmla="*/ 15 h 57"/>
                <a:gd name="T10" fmla="*/ 33 w 79"/>
                <a:gd name="T11" fmla="*/ 11 h 57"/>
                <a:gd name="T12" fmla="*/ 22 w 79"/>
                <a:gd name="T13" fmla="*/ 6 h 57"/>
                <a:gd name="T14" fmla="*/ 10 w 79"/>
                <a:gd name="T15" fmla="*/ 0 h 57"/>
                <a:gd name="T16" fmla="*/ 10 w 79"/>
                <a:gd name="T17" fmla="*/ 0 h 57"/>
                <a:gd name="T18" fmla="*/ 7 w 79"/>
                <a:gd name="T19" fmla="*/ 0 h 57"/>
                <a:gd name="T20" fmla="*/ 3 w 79"/>
                <a:gd name="T21" fmla="*/ 1 h 57"/>
                <a:gd name="T22" fmla="*/ 1 w 79"/>
                <a:gd name="T23" fmla="*/ 3 h 57"/>
                <a:gd name="T24" fmla="*/ 1 w 79"/>
                <a:gd name="T25" fmla="*/ 3 h 57"/>
                <a:gd name="T26" fmla="*/ 0 w 79"/>
                <a:gd name="T27" fmla="*/ 7 h 57"/>
                <a:gd name="T28" fmla="*/ 1 w 79"/>
                <a:gd name="T29" fmla="*/ 10 h 57"/>
                <a:gd name="T30" fmla="*/ 4 w 79"/>
                <a:gd name="T31" fmla="*/ 12 h 57"/>
                <a:gd name="T32" fmla="*/ 4 w 79"/>
                <a:gd name="T33" fmla="*/ 12 h 57"/>
                <a:gd name="T34" fmla="*/ 16 w 79"/>
                <a:gd name="T35" fmla="*/ 18 h 57"/>
                <a:gd name="T36" fmla="*/ 28 w 79"/>
                <a:gd name="T37" fmla="*/ 24 h 57"/>
                <a:gd name="T38" fmla="*/ 40 w 79"/>
                <a:gd name="T39" fmla="*/ 29 h 57"/>
                <a:gd name="T40" fmla="*/ 40 w 79"/>
                <a:gd name="T41" fmla="*/ 29 h 57"/>
                <a:gd name="T42" fmla="*/ 50 w 79"/>
                <a:gd name="T43" fmla="*/ 37 h 57"/>
                <a:gd name="T44" fmla="*/ 59 w 79"/>
                <a:gd name="T45" fmla="*/ 45 h 57"/>
                <a:gd name="T46" fmla="*/ 67 w 79"/>
                <a:gd name="T47" fmla="*/ 54 h 57"/>
                <a:gd name="T48" fmla="*/ 67 w 79"/>
                <a:gd name="T49" fmla="*/ 54 h 57"/>
                <a:gd name="T50" fmla="*/ 70 w 79"/>
                <a:gd name="T51" fmla="*/ 56 h 57"/>
                <a:gd name="T52" fmla="*/ 74 w 79"/>
                <a:gd name="T53" fmla="*/ 57 h 57"/>
                <a:gd name="T54" fmla="*/ 77 w 79"/>
                <a:gd name="T55" fmla="*/ 55 h 57"/>
                <a:gd name="T56" fmla="*/ 77 w 79"/>
                <a:gd name="T57" fmla="*/ 55 h 57"/>
                <a:gd name="T58" fmla="*/ 79 w 79"/>
                <a:gd name="T59" fmla="*/ 52 h 57"/>
                <a:gd name="T60" fmla="*/ 79 w 79"/>
                <a:gd name="T61" fmla="*/ 49 h 57"/>
                <a:gd name="T62" fmla="*/ 78 w 79"/>
                <a:gd name="T63" fmla="*/ 45 h 57"/>
                <a:gd name="T64" fmla="*/ 78 w 79"/>
                <a:gd name="T65" fmla="*/ 45 h 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9"/>
                <a:gd name="T100" fmla="*/ 0 h 57"/>
                <a:gd name="T101" fmla="*/ 79 w 79"/>
                <a:gd name="T102" fmla="*/ 57 h 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9" h="57">
                  <a:moveTo>
                    <a:pt x="78" y="45"/>
                  </a:moveTo>
                  <a:lnTo>
                    <a:pt x="68" y="35"/>
                  </a:lnTo>
                  <a:lnTo>
                    <a:pt x="57" y="24"/>
                  </a:lnTo>
                  <a:lnTo>
                    <a:pt x="44" y="15"/>
                  </a:lnTo>
                  <a:lnTo>
                    <a:pt x="33" y="11"/>
                  </a:lnTo>
                  <a:lnTo>
                    <a:pt x="22" y="6"/>
                  </a:lnTo>
                  <a:lnTo>
                    <a:pt x="10" y="0"/>
                  </a:lnTo>
                  <a:lnTo>
                    <a:pt x="7" y="0"/>
                  </a:lnTo>
                  <a:lnTo>
                    <a:pt x="3" y="1"/>
                  </a:lnTo>
                  <a:lnTo>
                    <a:pt x="1" y="3"/>
                  </a:lnTo>
                  <a:lnTo>
                    <a:pt x="0" y="7"/>
                  </a:lnTo>
                  <a:lnTo>
                    <a:pt x="1" y="10"/>
                  </a:lnTo>
                  <a:lnTo>
                    <a:pt x="4" y="12"/>
                  </a:lnTo>
                  <a:lnTo>
                    <a:pt x="16" y="18"/>
                  </a:lnTo>
                  <a:lnTo>
                    <a:pt x="28" y="24"/>
                  </a:lnTo>
                  <a:lnTo>
                    <a:pt x="40" y="29"/>
                  </a:lnTo>
                  <a:lnTo>
                    <a:pt x="50" y="37"/>
                  </a:lnTo>
                  <a:lnTo>
                    <a:pt x="59" y="45"/>
                  </a:lnTo>
                  <a:lnTo>
                    <a:pt x="67" y="54"/>
                  </a:lnTo>
                  <a:lnTo>
                    <a:pt x="70" y="56"/>
                  </a:lnTo>
                  <a:lnTo>
                    <a:pt x="74" y="57"/>
                  </a:lnTo>
                  <a:lnTo>
                    <a:pt x="77" y="55"/>
                  </a:lnTo>
                  <a:lnTo>
                    <a:pt x="79" y="52"/>
                  </a:lnTo>
                  <a:lnTo>
                    <a:pt x="79" y="49"/>
                  </a:lnTo>
                  <a:lnTo>
                    <a:pt x="78" y="4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48" name="Freeform 162"/>
            <p:cNvSpPr>
              <a:spLocks/>
            </p:cNvSpPr>
            <p:nvPr/>
          </p:nvSpPr>
          <p:spPr bwMode="auto">
            <a:xfrm>
              <a:off x="2851" y="2254"/>
              <a:ext cx="83" cy="45"/>
            </a:xfrm>
            <a:custGeom>
              <a:avLst/>
              <a:gdLst>
                <a:gd name="T0" fmla="*/ 79 w 83"/>
                <a:gd name="T1" fmla="*/ 32 h 45"/>
                <a:gd name="T2" fmla="*/ 57 w 83"/>
                <a:gd name="T3" fmla="*/ 22 h 45"/>
                <a:gd name="T4" fmla="*/ 35 w 83"/>
                <a:gd name="T5" fmla="*/ 10 h 45"/>
                <a:gd name="T6" fmla="*/ 12 w 83"/>
                <a:gd name="T7" fmla="*/ 0 h 45"/>
                <a:gd name="T8" fmla="*/ 12 w 83"/>
                <a:gd name="T9" fmla="*/ 0 h 45"/>
                <a:gd name="T10" fmla="*/ 10 w 83"/>
                <a:gd name="T11" fmla="*/ 0 h 45"/>
                <a:gd name="T12" fmla="*/ 8 w 83"/>
                <a:gd name="T13" fmla="*/ 0 h 45"/>
                <a:gd name="T14" fmla="*/ 6 w 83"/>
                <a:gd name="T15" fmla="*/ 0 h 45"/>
                <a:gd name="T16" fmla="*/ 6 w 83"/>
                <a:gd name="T17" fmla="*/ 0 h 45"/>
                <a:gd name="T18" fmla="*/ 3 w 83"/>
                <a:gd name="T19" fmla="*/ 1 h 45"/>
                <a:gd name="T20" fmla="*/ 0 w 83"/>
                <a:gd name="T21" fmla="*/ 3 h 45"/>
                <a:gd name="T22" fmla="*/ 0 w 83"/>
                <a:gd name="T23" fmla="*/ 7 h 45"/>
                <a:gd name="T24" fmla="*/ 0 w 83"/>
                <a:gd name="T25" fmla="*/ 7 h 45"/>
                <a:gd name="T26" fmla="*/ 1 w 83"/>
                <a:gd name="T27" fmla="*/ 11 h 45"/>
                <a:gd name="T28" fmla="*/ 3 w 83"/>
                <a:gd name="T29" fmla="*/ 13 h 45"/>
                <a:gd name="T30" fmla="*/ 7 w 83"/>
                <a:gd name="T31" fmla="*/ 14 h 45"/>
                <a:gd name="T32" fmla="*/ 7 w 83"/>
                <a:gd name="T33" fmla="*/ 14 h 45"/>
                <a:gd name="T34" fmla="*/ 8 w 83"/>
                <a:gd name="T35" fmla="*/ 14 h 45"/>
                <a:gd name="T36" fmla="*/ 10 w 83"/>
                <a:gd name="T37" fmla="*/ 14 h 45"/>
                <a:gd name="T38" fmla="*/ 11 w 83"/>
                <a:gd name="T39" fmla="*/ 14 h 45"/>
                <a:gd name="T40" fmla="*/ 11 w 83"/>
                <a:gd name="T41" fmla="*/ 14 h 45"/>
                <a:gd name="T42" fmla="*/ 32 w 83"/>
                <a:gd name="T43" fmla="*/ 24 h 45"/>
                <a:gd name="T44" fmla="*/ 52 w 83"/>
                <a:gd name="T45" fmla="*/ 35 h 45"/>
                <a:gd name="T46" fmla="*/ 73 w 83"/>
                <a:gd name="T47" fmla="*/ 44 h 45"/>
                <a:gd name="T48" fmla="*/ 73 w 83"/>
                <a:gd name="T49" fmla="*/ 44 h 45"/>
                <a:gd name="T50" fmla="*/ 76 w 83"/>
                <a:gd name="T51" fmla="*/ 45 h 45"/>
                <a:gd name="T52" fmla="*/ 80 w 83"/>
                <a:gd name="T53" fmla="*/ 44 h 45"/>
                <a:gd name="T54" fmla="*/ 82 w 83"/>
                <a:gd name="T55" fmla="*/ 41 h 45"/>
                <a:gd name="T56" fmla="*/ 82 w 83"/>
                <a:gd name="T57" fmla="*/ 41 h 45"/>
                <a:gd name="T58" fmla="*/ 83 w 83"/>
                <a:gd name="T59" fmla="*/ 38 h 45"/>
                <a:gd name="T60" fmla="*/ 82 w 83"/>
                <a:gd name="T61" fmla="*/ 34 h 45"/>
                <a:gd name="T62" fmla="*/ 79 w 83"/>
                <a:gd name="T63" fmla="*/ 32 h 45"/>
                <a:gd name="T64" fmla="*/ 79 w 83"/>
                <a:gd name="T65" fmla="*/ 32 h 4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3"/>
                <a:gd name="T100" fmla="*/ 0 h 45"/>
                <a:gd name="T101" fmla="*/ 83 w 83"/>
                <a:gd name="T102" fmla="*/ 45 h 4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3" h="45">
                  <a:moveTo>
                    <a:pt x="79" y="32"/>
                  </a:moveTo>
                  <a:lnTo>
                    <a:pt x="57" y="22"/>
                  </a:lnTo>
                  <a:lnTo>
                    <a:pt x="35" y="1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0" y="3"/>
                  </a:lnTo>
                  <a:lnTo>
                    <a:pt x="0" y="7"/>
                  </a:lnTo>
                  <a:lnTo>
                    <a:pt x="1" y="11"/>
                  </a:lnTo>
                  <a:lnTo>
                    <a:pt x="3" y="13"/>
                  </a:lnTo>
                  <a:lnTo>
                    <a:pt x="7" y="14"/>
                  </a:lnTo>
                  <a:lnTo>
                    <a:pt x="8" y="14"/>
                  </a:lnTo>
                  <a:lnTo>
                    <a:pt x="10" y="14"/>
                  </a:lnTo>
                  <a:lnTo>
                    <a:pt x="11" y="14"/>
                  </a:lnTo>
                  <a:lnTo>
                    <a:pt x="32" y="24"/>
                  </a:lnTo>
                  <a:lnTo>
                    <a:pt x="52" y="35"/>
                  </a:lnTo>
                  <a:lnTo>
                    <a:pt x="73" y="44"/>
                  </a:lnTo>
                  <a:lnTo>
                    <a:pt x="76" y="45"/>
                  </a:lnTo>
                  <a:lnTo>
                    <a:pt x="80" y="44"/>
                  </a:lnTo>
                  <a:lnTo>
                    <a:pt x="82" y="41"/>
                  </a:lnTo>
                  <a:lnTo>
                    <a:pt x="83" y="38"/>
                  </a:lnTo>
                  <a:lnTo>
                    <a:pt x="82" y="34"/>
                  </a:lnTo>
                  <a:lnTo>
                    <a:pt x="79" y="3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49" name="Freeform 163"/>
            <p:cNvSpPr>
              <a:spLocks/>
            </p:cNvSpPr>
            <p:nvPr/>
          </p:nvSpPr>
          <p:spPr bwMode="auto">
            <a:xfrm>
              <a:off x="2845" y="2266"/>
              <a:ext cx="71" cy="66"/>
            </a:xfrm>
            <a:custGeom>
              <a:avLst/>
              <a:gdLst>
                <a:gd name="T0" fmla="*/ 70 w 71"/>
                <a:gd name="T1" fmla="*/ 55 h 66"/>
                <a:gd name="T2" fmla="*/ 52 w 71"/>
                <a:gd name="T3" fmla="*/ 34 h 66"/>
                <a:gd name="T4" fmla="*/ 33 w 71"/>
                <a:gd name="T5" fmla="*/ 16 h 66"/>
                <a:gd name="T6" fmla="*/ 11 w 71"/>
                <a:gd name="T7" fmla="*/ 1 h 66"/>
                <a:gd name="T8" fmla="*/ 11 w 71"/>
                <a:gd name="T9" fmla="*/ 1 h 66"/>
                <a:gd name="T10" fmla="*/ 8 w 71"/>
                <a:gd name="T11" fmla="*/ 0 h 66"/>
                <a:gd name="T12" fmla="*/ 4 w 71"/>
                <a:gd name="T13" fmla="*/ 0 h 66"/>
                <a:gd name="T14" fmla="*/ 2 w 71"/>
                <a:gd name="T15" fmla="*/ 2 h 66"/>
                <a:gd name="T16" fmla="*/ 2 w 71"/>
                <a:gd name="T17" fmla="*/ 2 h 66"/>
                <a:gd name="T18" fmla="*/ 0 w 71"/>
                <a:gd name="T19" fmla="*/ 6 h 66"/>
                <a:gd name="T20" fmla="*/ 1 w 71"/>
                <a:gd name="T21" fmla="*/ 9 h 66"/>
                <a:gd name="T22" fmla="*/ 3 w 71"/>
                <a:gd name="T23" fmla="*/ 12 h 66"/>
                <a:gd name="T24" fmla="*/ 3 w 71"/>
                <a:gd name="T25" fmla="*/ 12 h 66"/>
                <a:gd name="T26" fmla="*/ 24 w 71"/>
                <a:gd name="T27" fmla="*/ 27 h 66"/>
                <a:gd name="T28" fmla="*/ 42 w 71"/>
                <a:gd name="T29" fmla="*/ 44 h 66"/>
                <a:gd name="T30" fmla="*/ 58 w 71"/>
                <a:gd name="T31" fmla="*/ 64 h 66"/>
                <a:gd name="T32" fmla="*/ 58 w 71"/>
                <a:gd name="T33" fmla="*/ 64 h 66"/>
                <a:gd name="T34" fmla="*/ 61 w 71"/>
                <a:gd name="T35" fmla="*/ 66 h 66"/>
                <a:gd name="T36" fmla="*/ 65 w 71"/>
                <a:gd name="T37" fmla="*/ 66 h 66"/>
                <a:gd name="T38" fmla="*/ 68 w 71"/>
                <a:gd name="T39" fmla="*/ 65 h 66"/>
                <a:gd name="T40" fmla="*/ 68 w 71"/>
                <a:gd name="T41" fmla="*/ 65 h 66"/>
                <a:gd name="T42" fmla="*/ 71 w 71"/>
                <a:gd name="T43" fmla="*/ 62 h 66"/>
                <a:gd name="T44" fmla="*/ 71 w 71"/>
                <a:gd name="T45" fmla="*/ 59 h 66"/>
                <a:gd name="T46" fmla="*/ 70 w 71"/>
                <a:gd name="T47" fmla="*/ 55 h 66"/>
                <a:gd name="T48" fmla="*/ 70 w 71"/>
                <a:gd name="T49" fmla="*/ 55 h 6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1"/>
                <a:gd name="T76" fmla="*/ 0 h 66"/>
                <a:gd name="T77" fmla="*/ 71 w 71"/>
                <a:gd name="T78" fmla="*/ 66 h 6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1" h="66">
                  <a:moveTo>
                    <a:pt x="70" y="55"/>
                  </a:moveTo>
                  <a:lnTo>
                    <a:pt x="52" y="34"/>
                  </a:lnTo>
                  <a:lnTo>
                    <a:pt x="33" y="16"/>
                  </a:lnTo>
                  <a:lnTo>
                    <a:pt x="11" y="1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1" y="9"/>
                  </a:lnTo>
                  <a:lnTo>
                    <a:pt x="3" y="12"/>
                  </a:lnTo>
                  <a:lnTo>
                    <a:pt x="24" y="27"/>
                  </a:lnTo>
                  <a:lnTo>
                    <a:pt x="42" y="44"/>
                  </a:lnTo>
                  <a:lnTo>
                    <a:pt x="58" y="64"/>
                  </a:lnTo>
                  <a:lnTo>
                    <a:pt x="61" y="66"/>
                  </a:lnTo>
                  <a:lnTo>
                    <a:pt x="65" y="66"/>
                  </a:lnTo>
                  <a:lnTo>
                    <a:pt x="68" y="65"/>
                  </a:lnTo>
                  <a:lnTo>
                    <a:pt x="71" y="62"/>
                  </a:lnTo>
                  <a:lnTo>
                    <a:pt x="71" y="59"/>
                  </a:lnTo>
                  <a:lnTo>
                    <a:pt x="70" y="5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50" name="Freeform 164"/>
            <p:cNvSpPr>
              <a:spLocks/>
            </p:cNvSpPr>
            <p:nvPr/>
          </p:nvSpPr>
          <p:spPr bwMode="auto">
            <a:xfrm>
              <a:off x="2832" y="2286"/>
              <a:ext cx="78" cy="54"/>
            </a:xfrm>
            <a:custGeom>
              <a:avLst/>
              <a:gdLst>
                <a:gd name="T0" fmla="*/ 72 w 78"/>
                <a:gd name="T1" fmla="*/ 40 h 54"/>
                <a:gd name="T2" fmla="*/ 70 w 78"/>
                <a:gd name="T3" fmla="*/ 40 h 54"/>
                <a:gd name="T4" fmla="*/ 69 w 78"/>
                <a:gd name="T5" fmla="*/ 39 h 54"/>
                <a:gd name="T6" fmla="*/ 68 w 78"/>
                <a:gd name="T7" fmla="*/ 39 h 54"/>
                <a:gd name="T8" fmla="*/ 68 w 78"/>
                <a:gd name="T9" fmla="*/ 39 h 54"/>
                <a:gd name="T10" fmla="*/ 62 w 78"/>
                <a:gd name="T11" fmla="*/ 33 h 54"/>
                <a:gd name="T12" fmla="*/ 57 w 78"/>
                <a:gd name="T13" fmla="*/ 28 h 54"/>
                <a:gd name="T14" fmla="*/ 51 w 78"/>
                <a:gd name="T15" fmla="*/ 22 h 54"/>
                <a:gd name="T16" fmla="*/ 51 w 78"/>
                <a:gd name="T17" fmla="*/ 22 h 54"/>
                <a:gd name="T18" fmla="*/ 44 w 78"/>
                <a:gd name="T19" fmla="*/ 17 h 54"/>
                <a:gd name="T20" fmla="*/ 37 w 78"/>
                <a:gd name="T21" fmla="*/ 12 h 54"/>
                <a:gd name="T22" fmla="*/ 29 w 78"/>
                <a:gd name="T23" fmla="*/ 7 h 54"/>
                <a:gd name="T24" fmla="*/ 29 w 78"/>
                <a:gd name="T25" fmla="*/ 7 h 54"/>
                <a:gd name="T26" fmla="*/ 23 w 78"/>
                <a:gd name="T27" fmla="*/ 5 h 54"/>
                <a:gd name="T28" fmla="*/ 15 w 78"/>
                <a:gd name="T29" fmla="*/ 3 h 54"/>
                <a:gd name="T30" fmla="*/ 8 w 78"/>
                <a:gd name="T31" fmla="*/ 0 h 54"/>
                <a:gd name="T32" fmla="*/ 8 w 78"/>
                <a:gd name="T33" fmla="*/ 0 h 54"/>
                <a:gd name="T34" fmla="*/ 5 w 78"/>
                <a:gd name="T35" fmla="*/ 0 h 54"/>
                <a:gd name="T36" fmla="*/ 1 w 78"/>
                <a:gd name="T37" fmla="*/ 2 h 54"/>
                <a:gd name="T38" fmla="*/ 0 w 78"/>
                <a:gd name="T39" fmla="*/ 5 h 54"/>
                <a:gd name="T40" fmla="*/ 0 w 78"/>
                <a:gd name="T41" fmla="*/ 5 h 54"/>
                <a:gd name="T42" fmla="*/ 0 w 78"/>
                <a:gd name="T43" fmla="*/ 9 h 54"/>
                <a:gd name="T44" fmla="*/ 2 w 78"/>
                <a:gd name="T45" fmla="*/ 12 h 54"/>
                <a:gd name="T46" fmla="*/ 5 w 78"/>
                <a:gd name="T47" fmla="*/ 14 h 54"/>
                <a:gd name="T48" fmla="*/ 5 w 78"/>
                <a:gd name="T49" fmla="*/ 14 h 54"/>
                <a:gd name="T50" fmla="*/ 17 w 78"/>
                <a:gd name="T51" fmla="*/ 18 h 54"/>
                <a:gd name="T52" fmla="*/ 29 w 78"/>
                <a:gd name="T53" fmla="*/ 24 h 54"/>
                <a:gd name="T54" fmla="*/ 39 w 78"/>
                <a:gd name="T55" fmla="*/ 31 h 54"/>
                <a:gd name="T56" fmla="*/ 39 w 78"/>
                <a:gd name="T57" fmla="*/ 31 h 54"/>
                <a:gd name="T58" fmla="*/ 46 w 78"/>
                <a:gd name="T59" fmla="*/ 37 h 54"/>
                <a:gd name="T60" fmla="*/ 52 w 78"/>
                <a:gd name="T61" fmla="*/ 43 h 54"/>
                <a:gd name="T62" fmla="*/ 59 w 78"/>
                <a:gd name="T63" fmla="*/ 49 h 54"/>
                <a:gd name="T64" fmla="*/ 59 w 78"/>
                <a:gd name="T65" fmla="*/ 49 h 54"/>
                <a:gd name="T66" fmla="*/ 62 w 78"/>
                <a:gd name="T67" fmla="*/ 51 h 54"/>
                <a:gd name="T68" fmla="*/ 66 w 78"/>
                <a:gd name="T69" fmla="*/ 53 h 54"/>
                <a:gd name="T70" fmla="*/ 70 w 78"/>
                <a:gd name="T71" fmla="*/ 54 h 54"/>
                <a:gd name="T72" fmla="*/ 70 w 78"/>
                <a:gd name="T73" fmla="*/ 54 h 54"/>
                <a:gd name="T74" fmla="*/ 74 w 78"/>
                <a:gd name="T75" fmla="*/ 53 h 54"/>
                <a:gd name="T76" fmla="*/ 76 w 78"/>
                <a:gd name="T77" fmla="*/ 51 h 54"/>
                <a:gd name="T78" fmla="*/ 78 w 78"/>
                <a:gd name="T79" fmla="*/ 47 h 54"/>
                <a:gd name="T80" fmla="*/ 78 w 78"/>
                <a:gd name="T81" fmla="*/ 47 h 54"/>
                <a:gd name="T82" fmla="*/ 77 w 78"/>
                <a:gd name="T83" fmla="*/ 44 h 54"/>
                <a:gd name="T84" fmla="*/ 75 w 78"/>
                <a:gd name="T85" fmla="*/ 41 h 54"/>
                <a:gd name="T86" fmla="*/ 72 w 78"/>
                <a:gd name="T87" fmla="*/ 40 h 54"/>
                <a:gd name="T88" fmla="*/ 72 w 78"/>
                <a:gd name="T89" fmla="*/ 40 h 5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78"/>
                <a:gd name="T136" fmla="*/ 0 h 54"/>
                <a:gd name="T137" fmla="*/ 78 w 78"/>
                <a:gd name="T138" fmla="*/ 54 h 5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78" h="54">
                  <a:moveTo>
                    <a:pt x="72" y="40"/>
                  </a:moveTo>
                  <a:lnTo>
                    <a:pt x="70" y="40"/>
                  </a:lnTo>
                  <a:lnTo>
                    <a:pt x="69" y="39"/>
                  </a:lnTo>
                  <a:lnTo>
                    <a:pt x="68" y="39"/>
                  </a:lnTo>
                  <a:lnTo>
                    <a:pt x="62" y="33"/>
                  </a:lnTo>
                  <a:lnTo>
                    <a:pt x="57" y="28"/>
                  </a:lnTo>
                  <a:lnTo>
                    <a:pt x="51" y="22"/>
                  </a:lnTo>
                  <a:lnTo>
                    <a:pt x="44" y="17"/>
                  </a:lnTo>
                  <a:lnTo>
                    <a:pt x="37" y="12"/>
                  </a:lnTo>
                  <a:lnTo>
                    <a:pt x="29" y="7"/>
                  </a:lnTo>
                  <a:lnTo>
                    <a:pt x="23" y="5"/>
                  </a:lnTo>
                  <a:lnTo>
                    <a:pt x="15" y="3"/>
                  </a:lnTo>
                  <a:lnTo>
                    <a:pt x="8" y="0"/>
                  </a:lnTo>
                  <a:lnTo>
                    <a:pt x="5" y="0"/>
                  </a:lnTo>
                  <a:lnTo>
                    <a:pt x="1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5" y="14"/>
                  </a:lnTo>
                  <a:lnTo>
                    <a:pt x="17" y="18"/>
                  </a:lnTo>
                  <a:lnTo>
                    <a:pt x="29" y="24"/>
                  </a:lnTo>
                  <a:lnTo>
                    <a:pt x="39" y="31"/>
                  </a:lnTo>
                  <a:lnTo>
                    <a:pt x="46" y="37"/>
                  </a:lnTo>
                  <a:lnTo>
                    <a:pt x="52" y="43"/>
                  </a:lnTo>
                  <a:lnTo>
                    <a:pt x="59" y="49"/>
                  </a:lnTo>
                  <a:lnTo>
                    <a:pt x="62" y="51"/>
                  </a:lnTo>
                  <a:lnTo>
                    <a:pt x="66" y="53"/>
                  </a:lnTo>
                  <a:lnTo>
                    <a:pt x="70" y="54"/>
                  </a:lnTo>
                  <a:lnTo>
                    <a:pt x="74" y="53"/>
                  </a:lnTo>
                  <a:lnTo>
                    <a:pt x="76" y="51"/>
                  </a:lnTo>
                  <a:lnTo>
                    <a:pt x="78" y="47"/>
                  </a:lnTo>
                  <a:lnTo>
                    <a:pt x="77" y="44"/>
                  </a:lnTo>
                  <a:lnTo>
                    <a:pt x="75" y="41"/>
                  </a:lnTo>
                  <a:lnTo>
                    <a:pt x="72" y="4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51" name="Freeform 165"/>
            <p:cNvSpPr>
              <a:spLocks/>
            </p:cNvSpPr>
            <p:nvPr/>
          </p:nvSpPr>
          <p:spPr bwMode="auto">
            <a:xfrm>
              <a:off x="2807" y="2312"/>
              <a:ext cx="72" cy="60"/>
            </a:xfrm>
            <a:custGeom>
              <a:avLst/>
              <a:gdLst>
                <a:gd name="T0" fmla="*/ 69 w 72"/>
                <a:gd name="T1" fmla="*/ 47 h 60"/>
                <a:gd name="T2" fmla="*/ 57 w 72"/>
                <a:gd name="T3" fmla="*/ 40 h 60"/>
                <a:gd name="T4" fmla="*/ 44 w 72"/>
                <a:gd name="T5" fmla="*/ 33 h 60"/>
                <a:gd name="T6" fmla="*/ 32 w 72"/>
                <a:gd name="T7" fmla="*/ 25 h 60"/>
                <a:gd name="T8" fmla="*/ 32 w 72"/>
                <a:gd name="T9" fmla="*/ 25 h 60"/>
                <a:gd name="T10" fmla="*/ 24 w 72"/>
                <a:gd name="T11" fmla="*/ 18 h 60"/>
                <a:gd name="T12" fmla="*/ 18 w 72"/>
                <a:gd name="T13" fmla="*/ 9 h 60"/>
                <a:gd name="T14" fmla="*/ 11 w 72"/>
                <a:gd name="T15" fmla="*/ 1 h 60"/>
                <a:gd name="T16" fmla="*/ 11 w 72"/>
                <a:gd name="T17" fmla="*/ 1 h 60"/>
                <a:gd name="T18" fmla="*/ 8 w 72"/>
                <a:gd name="T19" fmla="*/ 0 h 60"/>
                <a:gd name="T20" fmla="*/ 4 w 72"/>
                <a:gd name="T21" fmla="*/ 1 h 60"/>
                <a:gd name="T22" fmla="*/ 2 w 72"/>
                <a:gd name="T23" fmla="*/ 3 h 60"/>
                <a:gd name="T24" fmla="*/ 2 w 72"/>
                <a:gd name="T25" fmla="*/ 3 h 60"/>
                <a:gd name="T26" fmla="*/ 0 w 72"/>
                <a:gd name="T27" fmla="*/ 6 h 60"/>
                <a:gd name="T28" fmla="*/ 1 w 72"/>
                <a:gd name="T29" fmla="*/ 10 h 60"/>
                <a:gd name="T30" fmla="*/ 3 w 72"/>
                <a:gd name="T31" fmla="*/ 12 h 60"/>
                <a:gd name="T32" fmla="*/ 3 w 72"/>
                <a:gd name="T33" fmla="*/ 12 h 60"/>
                <a:gd name="T34" fmla="*/ 7 w 72"/>
                <a:gd name="T35" fmla="*/ 18 h 60"/>
                <a:gd name="T36" fmla="*/ 11 w 72"/>
                <a:gd name="T37" fmla="*/ 23 h 60"/>
                <a:gd name="T38" fmla="*/ 16 w 72"/>
                <a:gd name="T39" fmla="*/ 29 h 60"/>
                <a:gd name="T40" fmla="*/ 16 w 72"/>
                <a:gd name="T41" fmla="*/ 29 h 60"/>
                <a:gd name="T42" fmla="*/ 30 w 72"/>
                <a:gd name="T43" fmla="*/ 40 h 60"/>
                <a:gd name="T44" fmla="*/ 46 w 72"/>
                <a:gd name="T45" fmla="*/ 49 h 60"/>
                <a:gd name="T46" fmla="*/ 61 w 72"/>
                <a:gd name="T47" fmla="*/ 59 h 60"/>
                <a:gd name="T48" fmla="*/ 61 w 72"/>
                <a:gd name="T49" fmla="*/ 59 h 60"/>
                <a:gd name="T50" fmla="*/ 64 w 72"/>
                <a:gd name="T51" fmla="*/ 60 h 60"/>
                <a:gd name="T52" fmla="*/ 68 w 72"/>
                <a:gd name="T53" fmla="*/ 59 h 60"/>
                <a:gd name="T54" fmla="*/ 71 w 72"/>
                <a:gd name="T55" fmla="*/ 57 h 60"/>
                <a:gd name="T56" fmla="*/ 71 w 72"/>
                <a:gd name="T57" fmla="*/ 57 h 60"/>
                <a:gd name="T58" fmla="*/ 72 w 72"/>
                <a:gd name="T59" fmla="*/ 53 h 60"/>
                <a:gd name="T60" fmla="*/ 71 w 72"/>
                <a:gd name="T61" fmla="*/ 50 h 60"/>
                <a:gd name="T62" fmla="*/ 69 w 72"/>
                <a:gd name="T63" fmla="*/ 47 h 60"/>
                <a:gd name="T64" fmla="*/ 69 w 72"/>
                <a:gd name="T65" fmla="*/ 47 h 6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2"/>
                <a:gd name="T100" fmla="*/ 0 h 60"/>
                <a:gd name="T101" fmla="*/ 72 w 72"/>
                <a:gd name="T102" fmla="*/ 60 h 6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2" h="60">
                  <a:moveTo>
                    <a:pt x="69" y="47"/>
                  </a:moveTo>
                  <a:lnTo>
                    <a:pt x="57" y="40"/>
                  </a:lnTo>
                  <a:lnTo>
                    <a:pt x="44" y="33"/>
                  </a:lnTo>
                  <a:lnTo>
                    <a:pt x="32" y="25"/>
                  </a:lnTo>
                  <a:lnTo>
                    <a:pt x="24" y="18"/>
                  </a:lnTo>
                  <a:lnTo>
                    <a:pt x="18" y="9"/>
                  </a:lnTo>
                  <a:lnTo>
                    <a:pt x="11" y="1"/>
                  </a:lnTo>
                  <a:lnTo>
                    <a:pt x="8" y="0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1" y="10"/>
                  </a:lnTo>
                  <a:lnTo>
                    <a:pt x="3" y="12"/>
                  </a:lnTo>
                  <a:lnTo>
                    <a:pt x="7" y="18"/>
                  </a:lnTo>
                  <a:lnTo>
                    <a:pt x="11" y="23"/>
                  </a:lnTo>
                  <a:lnTo>
                    <a:pt x="16" y="29"/>
                  </a:lnTo>
                  <a:lnTo>
                    <a:pt x="30" y="40"/>
                  </a:lnTo>
                  <a:lnTo>
                    <a:pt x="46" y="49"/>
                  </a:lnTo>
                  <a:lnTo>
                    <a:pt x="61" y="59"/>
                  </a:lnTo>
                  <a:lnTo>
                    <a:pt x="64" y="60"/>
                  </a:lnTo>
                  <a:lnTo>
                    <a:pt x="68" y="59"/>
                  </a:lnTo>
                  <a:lnTo>
                    <a:pt x="71" y="57"/>
                  </a:lnTo>
                  <a:lnTo>
                    <a:pt x="72" y="53"/>
                  </a:lnTo>
                  <a:lnTo>
                    <a:pt x="71" y="50"/>
                  </a:lnTo>
                  <a:lnTo>
                    <a:pt x="69" y="4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52" name="Freeform 166"/>
            <p:cNvSpPr>
              <a:spLocks/>
            </p:cNvSpPr>
            <p:nvPr/>
          </p:nvSpPr>
          <p:spPr bwMode="auto">
            <a:xfrm>
              <a:off x="2798" y="2323"/>
              <a:ext cx="55" cy="70"/>
            </a:xfrm>
            <a:custGeom>
              <a:avLst/>
              <a:gdLst>
                <a:gd name="T0" fmla="*/ 54 w 55"/>
                <a:gd name="T1" fmla="*/ 59 h 70"/>
                <a:gd name="T2" fmla="*/ 47 w 55"/>
                <a:gd name="T3" fmla="*/ 50 h 70"/>
                <a:gd name="T4" fmla="*/ 41 w 55"/>
                <a:gd name="T5" fmla="*/ 42 h 70"/>
                <a:gd name="T6" fmla="*/ 33 w 55"/>
                <a:gd name="T7" fmla="*/ 33 h 70"/>
                <a:gd name="T8" fmla="*/ 33 w 55"/>
                <a:gd name="T9" fmla="*/ 33 h 70"/>
                <a:gd name="T10" fmla="*/ 26 w 55"/>
                <a:gd name="T11" fmla="*/ 26 h 70"/>
                <a:gd name="T12" fmla="*/ 20 w 55"/>
                <a:gd name="T13" fmla="*/ 18 h 70"/>
                <a:gd name="T14" fmla="*/ 14 w 55"/>
                <a:gd name="T15" fmla="*/ 9 h 70"/>
                <a:gd name="T16" fmla="*/ 14 w 55"/>
                <a:gd name="T17" fmla="*/ 9 h 70"/>
                <a:gd name="T18" fmla="*/ 14 w 55"/>
                <a:gd name="T19" fmla="*/ 8 h 70"/>
                <a:gd name="T20" fmla="*/ 14 w 55"/>
                <a:gd name="T21" fmla="*/ 7 h 70"/>
                <a:gd name="T22" fmla="*/ 14 w 55"/>
                <a:gd name="T23" fmla="*/ 6 h 70"/>
                <a:gd name="T24" fmla="*/ 14 w 55"/>
                <a:gd name="T25" fmla="*/ 6 h 70"/>
                <a:gd name="T26" fmla="*/ 14 w 55"/>
                <a:gd name="T27" fmla="*/ 6 h 70"/>
                <a:gd name="T28" fmla="*/ 14 w 55"/>
                <a:gd name="T29" fmla="*/ 6 h 70"/>
                <a:gd name="T30" fmla="*/ 14 w 55"/>
                <a:gd name="T31" fmla="*/ 6 h 70"/>
                <a:gd name="T32" fmla="*/ 14 w 55"/>
                <a:gd name="T33" fmla="*/ 6 h 70"/>
                <a:gd name="T34" fmla="*/ 13 w 55"/>
                <a:gd name="T35" fmla="*/ 3 h 70"/>
                <a:gd name="T36" fmla="*/ 10 w 55"/>
                <a:gd name="T37" fmla="*/ 0 h 70"/>
                <a:gd name="T38" fmla="*/ 6 w 55"/>
                <a:gd name="T39" fmla="*/ 0 h 70"/>
                <a:gd name="T40" fmla="*/ 6 w 55"/>
                <a:gd name="T41" fmla="*/ 0 h 70"/>
                <a:gd name="T42" fmla="*/ 3 w 55"/>
                <a:gd name="T43" fmla="*/ 1 h 70"/>
                <a:gd name="T44" fmla="*/ 1 w 55"/>
                <a:gd name="T45" fmla="*/ 4 h 70"/>
                <a:gd name="T46" fmla="*/ 0 w 55"/>
                <a:gd name="T47" fmla="*/ 8 h 70"/>
                <a:gd name="T48" fmla="*/ 0 w 55"/>
                <a:gd name="T49" fmla="*/ 8 h 70"/>
                <a:gd name="T50" fmla="*/ 0 w 55"/>
                <a:gd name="T51" fmla="*/ 11 h 70"/>
                <a:gd name="T52" fmla="*/ 2 w 55"/>
                <a:gd name="T53" fmla="*/ 14 h 70"/>
                <a:gd name="T54" fmla="*/ 3 w 55"/>
                <a:gd name="T55" fmla="*/ 17 h 70"/>
                <a:gd name="T56" fmla="*/ 3 w 55"/>
                <a:gd name="T57" fmla="*/ 17 h 70"/>
                <a:gd name="T58" fmla="*/ 16 w 55"/>
                <a:gd name="T59" fmla="*/ 34 h 70"/>
                <a:gd name="T60" fmla="*/ 29 w 55"/>
                <a:gd name="T61" fmla="*/ 50 h 70"/>
                <a:gd name="T62" fmla="*/ 43 w 55"/>
                <a:gd name="T63" fmla="*/ 67 h 70"/>
                <a:gd name="T64" fmla="*/ 43 w 55"/>
                <a:gd name="T65" fmla="*/ 67 h 70"/>
                <a:gd name="T66" fmla="*/ 45 w 55"/>
                <a:gd name="T67" fmla="*/ 70 h 70"/>
                <a:gd name="T68" fmla="*/ 49 w 55"/>
                <a:gd name="T69" fmla="*/ 70 h 70"/>
                <a:gd name="T70" fmla="*/ 52 w 55"/>
                <a:gd name="T71" fmla="*/ 69 h 70"/>
                <a:gd name="T72" fmla="*/ 52 w 55"/>
                <a:gd name="T73" fmla="*/ 69 h 70"/>
                <a:gd name="T74" fmla="*/ 55 w 55"/>
                <a:gd name="T75" fmla="*/ 66 h 70"/>
                <a:gd name="T76" fmla="*/ 55 w 55"/>
                <a:gd name="T77" fmla="*/ 63 h 70"/>
                <a:gd name="T78" fmla="*/ 54 w 55"/>
                <a:gd name="T79" fmla="*/ 59 h 70"/>
                <a:gd name="T80" fmla="*/ 54 w 55"/>
                <a:gd name="T81" fmla="*/ 59 h 7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5"/>
                <a:gd name="T124" fmla="*/ 0 h 70"/>
                <a:gd name="T125" fmla="*/ 55 w 55"/>
                <a:gd name="T126" fmla="*/ 70 h 7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5" h="70">
                  <a:moveTo>
                    <a:pt x="54" y="59"/>
                  </a:moveTo>
                  <a:lnTo>
                    <a:pt x="47" y="50"/>
                  </a:lnTo>
                  <a:lnTo>
                    <a:pt x="41" y="42"/>
                  </a:lnTo>
                  <a:lnTo>
                    <a:pt x="33" y="33"/>
                  </a:lnTo>
                  <a:lnTo>
                    <a:pt x="26" y="26"/>
                  </a:lnTo>
                  <a:lnTo>
                    <a:pt x="20" y="18"/>
                  </a:lnTo>
                  <a:lnTo>
                    <a:pt x="14" y="9"/>
                  </a:lnTo>
                  <a:lnTo>
                    <a:pt x="14" y="8"/>
                  </a:lnTo>
                  <a:lnTo>
                    <a:pt x="14" y="7"/>
                  </a:lnTo>
                  <a:lnTo>
                    <a:pt x="14" y="6"/>
                  </a:lnTo>
                  <a:lnTo>
                    <a:pt x="13" y="3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11"/>
                  </a:lnTo>
                  <a:lnTo>
                    <a:pt x="2" y="14"/>
                  </a:lnTo>
                  <a:lnTo>
                    <a:pt x="3" y="17"/>
                  </a:lnTo>
                  <a:lnTo>
                    <a:pt x="16" y="34"/>
                  </a:lnTo>
                  <a:lnTo>
                    <a:pt x="29" y="50"/>
                  </a:lnTo>
                  <a:lnTo>
                    <a:pt x="43" y="67"/>
                  </a:lnTo>
                  <a:lnTo>
                    <a:pt x="45" y="70"/>
                  </a:lnTo>
                  <a:lnTo>
                    <a:pt x="49" y="70"/>
                  </a:lnTo>
                  <a:lnTo>
                    <a:pt x="52" y="69"/>
                  </a:lnTo>
                  <a:lnTo>
                    <a:pt x="55" y="66"/>
                  </a:lnTo>
                  <a:lnTo>
                    <a:pt x="55" y="63"/>
                  </a:lnTo>
                  <a:lnTo>
                    <a:pt x="54" y="5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53" name="Freeform 167"/>
            <p:cNvSpPr>
              <a:spLocks/>
            </p:cNvSpPr>
            <p:nvPr/>
          </p:nvSpPr>
          <p:spPr bwMode="auto">
            <a:xfrm>
              <a:off x="2773" y="2341"/>
              <a:ext cx="68" cy="63"/>
            </a:xfrm>
            <a:custGeom>
              <a:avLst/>
              <a:gdLst>
                <a:gd name="T0" fmla="*/ 66 w 68"/>
                <a:gd name="T1" fmla="*/ 52 h 63"/>
                <a:gd name="T2" fmla="*/ 52 w 68"/>
                <a:gd name="T3" fmla="*/ 37 h 63"/>
                <a:gd name="T4" fmla="*/ 38 w 68"/>
                <a:gd name="T5" fmla="*/ 23 h 63"/>
                <a:gd name="T6" fmla="*/ 21 w 68"/>
                <a:gd name="T7" fmla="*/ 12 h 63"/>
                <a:gd name="T8" fmla="*/ 21 w 68"/>
                <a:gd name="T9" fmla="*/ 12 h 63"/>
                <a:gd name="T10" fmla="*/ 18 w 68"/>
                <a:gd name="T11" fmla="*/ 9 h 63"/>
                <a:gd name="T12" fmla="*/ 15 w 68"/>
                <a:gd name="T13" fmla="*/ 6 h 63"/>
                <a:gd name="T14" fmla="*/ 12 w 68"/>
                <a:gd name="T15" fmla="*/ 2 h 63"/>
                <a:gd name="T16" fmla="*/ 12 w 68"/>
                <a:gd name="T17" fmla="*/ 2 h 63"/>
                <a:gd name="T18" fmla="*/ 9 w 68"/>
                <a:gd name="T19" fmla="*/ 0 h 63"/>
                <a:gd name="T20" fmla="*/ 6 w 68"/>
                <a:gd name="T21" fmla="*/ 0 h 63"/>
                <a:gd name="T22" fmla="*/ 3 w 68"/>
                <a:gd name="T23" fmla="*/ 2 h 63"/>
                <a:gd name="T24" fmla="*/ 3 w 68"/>
                <a:gd name="T25" fmla="*/ 2 h 63"/>
                <a:gd name="T26" fmla="*/ 1 w 68"/>
                <a:gd name="T27" fmla="*/ 4 h 63"/>
                <a:gd name="T28" fmla="*/ 0 w 68"/>
                <a:gd name="T29" fmla="*/ 8 h 63"/>
                <a:gd name="T30" fmla="*/ 2 w 68"/>
                <a:gd name="T31" fmla="*/ 11 h 63"/>
                <a:gd name="T32" fmla="*/ 2 w 68"/>
                <a:gd name="T33" fmla="*/ 11 h 63"/>
                <a:gd name="T34" fmla="*/ 9 w 68"/>
                <a:gd name="T35" fmla="*/ 19 h 63"/>
                <a:gd name="T36" fmla="*/ 17 w 68"/>
                <a:gd name="T37" fmla="*/ 25 h 63"/>
                <a:gd name="T38" fmla="*/ 26 w 68"/>
                <a:gd name="T39" fmla="*/ 31 h 63"/>
                <a:gd name="T40" fmla="*/ 26 w 68"/>
                <a:gd name="T41" fmla="*/ 31 h 63"/>
                <a:gd name="T42" fmla="*/ 37 w 68"/>
                <a:gd name="T43" fmla="*/ 41 h 63"/>
                <a:gd name="T44" fmla="*/ 46 w 68"/>
                <a:gd name="T45" fmla="*/ 50 h 63"/>
                <a:gd name="T46" fmla="*/ 55 w 68"/>
                <a:gd name="T47" fmla="*/ 60 h 63"/>
                <a:gd name="T48" fmla="*/ 55 w 68"/>
                <a:gd name="T49" fmla="*/ 60 h 63"/>
                <a:gd name="T50" fmla="*/ 58 w 68"/>
                <a:gd name="T51" fmla="*/ 63 h 63"/>
                <a:gd name="T52" fmla="*/ 61 w 68"/>
                <a:gd name="T53" fmla="*/ 63 h 63"/>
                <a:gd name="T54" fmla="*/ 65 w 68"/>
                <a:gd name="T55" fmla="*/ 61 h 63"/>
                <a:gd name="T56" fmla="*/ 65 w 68"/>
                <a:gd name="T57" fmla="*/ 61 h 63"/>
                <a:gd name="T58" fmla="*/ 67 w 68"/>
                <a:gd name="T59" fmla="*/ 58 h 63"/>
                <a:gd name="T60" fmla="*/ 68 w 68"/>
                <a:gd name="T61" fmla="*/ 55 h 63"/>
                <a:gd name="T62" fmla="*/ 66 w 68"/>
                <a:gd name="T63" fmla="*/ 52 h 63"/>
                <a:gd name="T64" fmla="*/ 66 w 68"/>
                <a:gd name="T65" fmla="*/ 52 h 6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8"/>
                <a:gd name="T100" fmla="*/ 0 h 63"/>
                <a:gd name="T101" fmla="*/ 68 w 68"/>
                <a:gd name="T102" fmla="*/ 63 h 6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8" h="63">
                  <a:moveTo>
                    <a:pt x="66" y="52"/>
                  </a:moveTo>
                  <a:lnTo>
                    <a:pt x="52" y="37"/>
                  </a:lnTo>
                  <a:lnTo>
                    <a:pt x="38" y="23"/>
                  </a:lnTo>
                  <a:lnTo>
                    <a:pt x="21" y="12"/>
                  </a:lnTo>
                  <a:lnTo>
                    <a:pt x="18" y="9"/>
                  </a:lnTo>
                  <a:lnTo>
                    <a:pt x="15" y="6"/>
                  </a:lnTo>
                  <a:lnTo>
                    <a:pt x="12" y="2"/>
                  </a:lnTo>
                  <a:lnTo>
                    <a:pt x="9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2" y="11"/>
                  </a:lnTo>
                  <a:lnTo>
                    <a:pt x="9" y="19"/>
                  </a:lnTo>
                  <a:lnTo>
                    <a:pt x="17" y="25"/>
                  </a:lnTo>
                  <a:lnTo>
                    <a:pt x="26" y="31"/>
                  </a:lnTo>
                  <a:lnTo>
                    <a:pt x="37" y="41"/>
                  </a:lnTo>
                  <a:lnTo>
                    <a:pt x="46" y="50"/>
                  </a:lnTo>
                  <a:lnTo>
                    <a:pt x="55" y="60"/>
                  </a:lnTo>
                  <a:lnTo>
                    <a:pt x="58" y="63"/>
                  </a:lnTo>
                  <a:lnTo>
                    <a:pt x="61" y="63"/>
                  </a:lnTo>
                  <a:lnTo>
                    <a:pt x="65" y="61"/>
                  </a:lnTo>
                  <a:lnTo>
                    <a:pt x="67" y="58"/>
                  </a:lnTo>
                  <a:lnTo>
                    <a:pt x="68" y="55"/>
                  </a:lnTo>
                  <a:lnTo>
                    <a:pt x="66" y="5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54" name="Freeform 168"/>
            <p:cNvSpPr>
              <a:spLocks/>
            </p:cNvSpPr>
            <p:nvPr/>
          </p:nvSpPr>
          <p:spPr bwMode="auto">
            <a:xfrm>
              <a:off x="2825" y="2294"/>
              <a:ext cx="66" cy="69"/>
            </a:xfrm>
            <a:custGeom>
              <a:avLst/>
              <a:gdLst>
                <a:gd name="T0" fmla="*/ 66 w 66"/>
                <a:gd name="T1" fmla="*/ 61 h 69"/>
                <a:gd name="T2" fmla="*/ 61 w 66"/>
                <a:gd name="T3" fmla="*/ 49 h 69"/>
                <a:gd name="T4" fmla="*/ 51 w 66"/>
                <a:gd name="T5" fmla="*/ 39 h 69"/>
                <a:gd name="T6" fmla="*/ 40 w 66"/>
                <a:gd name="T7" fmla="*/ 32 h 69"/>
                <a:gd name="T8" fmla="*/ 40 w 66"/>
                <a:gd name="T9" fmla="*/ 32 h 69"/>
                <a:gd name="T10" fmla="*/ 36 w 66"/>
                <a:gd name="T11" fmla="*/ 28 h 69"/>
                <a:gd name="T12" fmla="*/ 32 w 66"/>
                <a:gd name="T13" fmla="*/ 24 h 69"/>
                <a:gd name="T14" fmla="*/ 28 w 66"/>
                <a:gd name="T15" fmla="*/ 20 h 69"/>
                <a:gd name="T16" fmla="*/ 28 w 66"/>
                <a:gd name="T17" fmla="*/ 20 h 69"/>
                <a:gd name="T18" fmla="*/ 23 w 66"/>
                <a:gd name="T19" fmla="*/ 13 h 69"/>
                <a:gd name="T20" fmla="*/ 17 w 66"/>
                <a:gd name="T21" fmla="*/ 8 h 69"/>
                <a:gd name="T22" fmla="*/ 12 w 66"/>
                <a:gd name="T23" fmla="*/ 2 h 69"/>
                <a:gd name="T24" fmla="*/ 12 w 66"/>
                <a:gd name="T25" fmla="*/ 2 h 69"/>
                <a:gd name="T26" fmla="*/ 8 w 66"/>
                <a:gd name="T27" fmla="*/ 0 h 69"/>
                <a:gd name="T28" fmla="*/ 4 w 66"/>
                <a:gd name="T29" fmla="*/ 0 h 69"/>
                <a:gd name="T30" fmla="*/ 1 w 66"/>
                <a:gd name="T31" fmla="*/ 2 h 69"/>
                <a:gd name="T32" fmla="*/ 1 w 66"/>
                <a:gd name="T33" fmla="*/ 2 h 69"/>
                <a:gd name="T34" fmla="*/ 0 w 66"/>
                <a:gd name="T35" fmla="*/ 5 h 69"/>
                <a:gd name="T36" fmla="*/ 0 w 66"/>
                <a:gd name="T37" fmla="*/ 9 h 69"/>
                <a:gd name="T38" fmla="*/ 2 w 66"/>
                <a:gd name="T39" fmla="*/ 12 h 69"/>
                <a:gd name="T40" fmla="*/ 2 w 66"/>
                <a:gd name="T41" fmla="*/ 12 h 69"/>
                <a:gd name="T42" fmla="*/ 8 w 66"/>
                <a:gd name="T43" fmla="*/ 18 h 69"/>
                <a:gd name="T44" fmla="*/ 14 w 66"/>
                <a:gd name="T45" fmla="*/ 24 h 69"/>
                <a:gd name="T46" fmla="*/ 19 w 66"/>
                <a:gd name="T47" fmla="*/ 31 h 69"/>
                <a:gd name="T48" fmla="*/ 19 w 66"/>
                <a:gd name="T49" fmla="*/ 31 h 69"/>
                <a:gd name="T50" fmla="*/ 26 w 66"/>
                <a:gd name="T51" fmla="*/ 37 h 69"/>
                <a:gd name="T52" fmla="*/ 32 w 66"/>
                <a:gd name="T53" fmla="*/ 43 h 69"/>
                <a:gd name="T54" fmla="*/ 40 w 66"/>
                <a:gd name="T55" fmla="*/ 49 h 69"/>
                <a:gd name="T56" fmla="*/ 40 w 66"/>
                <a:gd name="T57" fmla="*/ 49 h 69"/>
                <a:gd name="T58" fmla="*/ 45 w 66"/>
                <a:gd name="T59" fmla="*/ 52 h 69"/>
                <a:gd name="T60" fmla="*/ 50 w 66"/>
                <a:gd name="T61" fmla="*/ 57 h 69"/>
                <a:gd name="T62" fmla="*/ 52 w 66"/>
                <a:gd name="T63" fmla="*/ 63 h 69"/>
                <a:gd name="T64" fmla="*/ 52 w 66"/>
                <a:gd name="T65" fmla="*/ 63 h 69"/>
                <a:gd name="T66" fmla="*/ 54 w 66"/>
                <a:gd name="T67" fmla="*/ 66 h 69"/>
                <a:gd name="T68" fmla="*/ 57 w 66"/>
                <a:gd name="T69" fmla="*/ 68 h 69"/>
                <a:gd name="T70" fmla="*/ 60 w 66"/>
                <a:gd name="T71" fmla="*/ 69 h 69"/>
                <a:gd name="T72" fmla="*/ 60 w 66"/>
                <a:gd name="T73" fmla="*/ 69 h 69"/>
                <a:gd name="T74" fmla="*/ 64 w 66"/>
                <a:gd name="T75" fmla="*/ 67 h 69"/>
                <a:gd name="T76" fmla="*/ 66 w 66"/>
                <a:gd name="T77" fmla="*/ 64 h 69"/>
                <a:gd name="T78" fmla="*/ 66 w 66"/>
                <a:gd name="T79" fmla="*/ 61 h 69"/>
                <a:gd name="T80" fmla="*/ 66 w 66"/>
                <a:gd name="T81" fmla="*/ 61 h 6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6"/>
                <a:gd name="T124" fmla="*/ 0 h 69"/>
                <a:gd name="T125" fmla="*/ 66 w 66"/>
                <a:gd name="T126" fmla="*/ 69 h 6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6" h="69">
                  <a:moveTo>
                    <a:pt x="66" y="61"/>
                  </a:moveTo>
                  <a:lnTo>
                    <a:pt x="61" y="49"/>
                  </a:lnTo>
                  <a:lnTo>
                    <a:pt x="51" y="39"/>
                  </a:lnTo>
                  <a:lnTo>
                    <a:pt x="40" y="32"/>
                  </a:lnTo>
                  <a:lnTo>
                    <a:pt x="36" y="28"/>
                  </a:lnTo>
                  <a:lnTo>
                    <a:pt x="32" y="24"/>
                  </a:lnTo>
                  <a:lnTo>
                    <a:pt x="28" y="20"/>
                  </a:lnTo>
                  <a:lnTo>
                    <a:pt x="23" y="13"/>
                  </a:lnTo>
                  <a:lnTo>
                    <a:pt x="17" y="8"/>
                  </a:lnTo>
                  <a:lnTo>
                    <a:pt x="12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8" y="18"/>
                  </a:lnTo>
                  <a:lnTo>
                    <a:pt x="14" y="24"/>
                  </a:lnTo>
                  <a:lnTo>
                    <a:pt x="19" y="31"/>
                  </a:lnTo>
                  <a:lnTo>
                    <a:pt x="26" y="37"/>
                  </a:lnTo>
                  <a:lnTo>
                    <a:pt x="32" y="43"/>
                  </a:lnTo>
                  <a:lnTo>
                    <a:pt x="40" y="49"/>
                  </a:lnTo>
                  <a:lnTo>
                    <a:pt x="45" y="52"/>
                  </a:lnTo>
                  <a:lnTo>
                    <a:pt x="50" y="57"/>
                  </a:lnTo>
                  <a:lnTo>
                    <a:pt x="52" y="63"/>
                  </a:lnTo>
                  <a:lnTo>
                    <a:pt x="54" y="66"/>
                  </a:lnTo>
                  <a:lnTo>
                    <a:pt x="57" y="68"/>
                  </a:lnTo>
                  <a:lnTo>
                    <a:pt x="60" y="69"/>
                  </a:lnTo>
                  <a:lnTo>
                    <a:pt x="64" y="67"/>
                  </a:lnTo>
                  <a:lnTo>
                    <a:pt x="66" y="64"/>
                  </a:lnTo>
                  <a:lnTo>
                    <a:pt x="66" y="6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55" name="Freeform 169"/>
            <p:cNvSpPr>
              <a:spLocks/>
            </p:cNvSpPr>
            <p:nvPr/>
          </p:nvSpPr>
          <p:spPr bwMode="auto">
            <a:xfrm>
              <a:off x="2952" y="2129"/>
              <a:ext cx="48" cy="48"/>
            </a:xfrm>
            <a:custGeom>
              <a:avLst/>
              <a:gdLst>
                <a:gd name="T0" fmla="*/ 0 w 48"/>
                <a:gd name="T1" fmla="*/ 25 h 48"/>
                <a:gd name="T2" fmla="*/ 3 w 48"/>
                <a:gd name="T3" fmla="*/ 37 h 48"/>
                <a:gd name="T4" fmla="*/ 12 w 48"/>
                <a:gd name="T5" fmla="*/ 45 h 48"/>
                <a:gd name="T6" fmla="*/ 24 w 48"/>
                <a:gd name="T7" fmla="*/ 48 h 48"/>
                <a:gd name="T8" fmla="*/ 24 w 48"/>
                <a:gd name="T9" fmla="*/ 48 h 48"/>
                <a:gd name="T10" fmla="*/ 37 w 48"/>
                <a:gd name="T11" fmla="*/ 45 h 48"/>
                <a:gd name="T12" fmla="*/ 45 w 48"/>
                <a:gd name="T13" fmla="*/ 37 h 48"/>
                <a:gd name="T14" fmla="*/ 48 w 48"/>
                <a:gd name="T15" fmla="*/ 24 h 48"/>
                <a:gd name="T16" fmla="*/ 48 w 48"/>
                <a:gd name="T17" fmla="*/ 24 h 48"/>
                <a:gd name="T18" fmla="*/ 45 w 48"/>
                <a:gd name="T19" fmla="*/ 12 h 48"/>
                <a:gd name="T20" fmla="*/ 36 w 48"/>
                <a:gd name="T21" fmla="*/ 3 h 48"/>
                <a:gd name="T22" fmla="*/ 24 w 48"/>
                <a:gd name="T23" fmla="*/ 0 h 48"/>
                <a:gd name="T24" fmla="*/ 24 w 48"/>
                <a:gd name="T25" fmla="*/ 0 h 48"/>
                <a:gd name="T26" fmla="*/ 12 w 48"/>
                <a:gd name="T27" fmla="*/ 4 h 48"/>
                <a:gd name="T28" fmla="*/ 3 w 48"/>
                <a:gd name="T29" fmla="*/ 12 h 48"/>
                <a:gd name="T30" fmla="*/ 0 w 48"/>
                <a:gd name="T31" fmla="*/ 25 h 48"/>
                <a:gd name="T32" fmla="*/ 0 w 48"/>
                <a:gd name="T33" fmla="*/ 25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0" y="25"/>
                  </a:moveTo>
                  <a:lnTo>
                    <a:pt x="3" y="37"/>
                  </a:lnTo>
                  <a:lnTo>
                    <a:pt x="12" y="45"/>
                  </a:lnTo>
                  <a:lnTo>
                    <a:pt x="24" y="48"/>
                  </a:lnTo>
                  <a:lnTo>
                    <a:pt x="37" y="45"/>
                  </a:lnTo>
                  <a:lnTo>
                    <a:pt x="45" y="37"/>
                  </a:lnTo>
                  <a:lnTo>
                    <a:pt x="48" y="24"/>
                  </a:lnTo>
                  <a:lnTo>
                    <a:pt x="45" y="12"/>
                  </a:lnTo>
                  <a:lnTo>
                    <a:pt x="36" y="3"/>
                  </a:lnTo>
                  <a:lnTo>
                    <a:pt x="24" y="0"/>
                  </a:lnTo>
                  <a:lnTo>
                    <a:pt x="12" y="4"/>
                  </a:lnTo>
                  <a:lnTo>
                    <a:pt x="3" y="12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56" name="Freeform 170"/>
            <p:cNvSpPr>
              <a:spLocks/>
            </p:cNvSpPr>
            <p:nvPr/>
          </p:nvSpPr>
          <p:spPr bwMode="auto">
            <a:xfrm>
              <a:off x="2948" y="2177"/>
              <a:ext cx="47" cy="48"/>
            </a:xfrm>
            <a:custGeom>
              <a:avLst/>
              <a:gdLst>
                <a:gd name="T0" fmla="*/ 0 w 47"/>
                <a:gd name="T1" fmla="*/ 20 h 48"/>
                <a:gd name="T2" fmla="*/ 1 w 47"/>
                <a:gd name="T3" fmla="*/ 32 h 48"/>
                <a:gd name="T4" fmla="*/ 8 w 47"/>
                <a:gd name="T5" fmla="*/ 42 h 48"/>
                <a:gd name="T6" fmla="*/ 19 w 47"/>
                <a:gd name="T7" fmla="*/ 48 h 48"/>
                <a:gd name="T8" fmla="*/ 19 w 47"/>
                <a:gd name="T9" fmla="*/ 48 h 48"/>
                <a:gd name="T10" fmla="*/ 31 w 47"/>
                <a:gd name="T11" fmla="*/ 47 h 48"/>
                <a:gd name="T12" fmla="*/ 42 w 47"/>
                <a:gd name="T13" fmla="*/ 40 h 48"/>
                <a:gd name="T14" fmla="*/ 47 w 47"/>
                <a:gd name="T15" fmla="*/ 29 h 48"/>
                <a:gd name="T16" fmla="*/ 47 w 47"/>
                <a:gd name="T17" fmla="*/ 29 h 48"/>
                <a:gd name="T18" fmla="*/ 46 w 47"/>
                <a:gd name="T19" fmla="*/ 16 h 48"/>
                <a:gd name="T20" fmla="*/ 40 w 47"/>
                <a:gd name="T21" fmla="*/ 6 h 48"/>
                <a:gd name="T22" fmla="*/ 28 w 47"/>
                <a:gd name="T23" fmla="*/ 0 h 48"/>
                <a:gd name="T24" fmla="*/ 28 w 47"/>
                <a:gd name="T25" fmla="*/ 0 h 48"/>
                <a:gd name="T26" fmla="*/ 16 w 47"/>
                <a:gd name="T27" fmla="*/ 1 h 48"/>
                <a:gd name="T28" fmla="*/ 5 w 47"/>
                <a:gd name="T29" fmla="*/ 8 h 48"/>
                <a:gd name="T30" fmla="*/ 0 w 47"/>
                <a:gd name="T31" fmla="*/ 20 h 48"/>
                <a:gd name="T32" fmla="*/ 0 w 47"/>
                <a:gd name="T33" fmla="*/ 2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8"/>
                <a:gd name="T53" fmla="*/ 47 w 47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8">
                  <a:moveTo>
                    <a:pt x="0" y="20"/>
                  </a:moveTo>
                  <a:lnTo>
                    <a:pt x="1" y="32"/>
                  </a:lnTo>
                  <a:lnTo>
                    <a:pt x="8" y="42"/>
                  </a:lnTo>
                  <a:lnTo>
                    <a:pt x="19" y="48"/>
                  </a:lnTo>
                  <a:lnTo>
                    <a:pt x="31" y="47"/>
                  </a:lnTo>
                  <a:lnTo>
                    <a:pt x="42" y="40"/>
                  </a:lnTo>
                  <a:lnTo>
                    <a:pt x="47" y="29"/>
                  </a:lnTo>
                  <a:lnTo>
                    <a:pt x="46" y="16"/>
                  </a:lnTo>
                  <a:lnTo>
                    <a:pt x="40" y="6"/>
                  </a:lnTo>
                  <a:lnTo>
                    <a:pt x="28" y="0"/>
                  </a:lnTo>
                  <a:lnTo>
                    <a:pt x="16" y="1"/>
                  </a:lnTo>
                  <a:lnTo>
                    <a:pt x="5" y="8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57" name="Freeform 171"/>
            <p:cNvSpPr>
              <a:spLocks/>
            </p:cNvSpPr>
            <p:nvPr/>
          </p:nvSpPr>
          <p:spPr bwMode="auto">
            <a:xfrm>
              <a:off x="2935" y="2224"/>
              <a:ext cx="48" cy="48"/>
            </a:xfrm>
            <a:custGeom>
              <a:avLst/>
              <a:gdLst>
                <a:gd name="T0" fmla="*/ 1 w 48"/>
                <a:gd name="T1" fmla="*/ 16 h 48"/>
                <a:gd name="T2" fmla="*/ 0 w 48"/>
                <a:gd name="T3" fmla="*/ 29 h 48"/>
                <a:gd name="T4" fmla="*/ 6 w 48"/>
                <a:gd name="T5" fmla="*/ 40 h 48"/>
                <a:gd name="T6" fmla="*/ 17 w 48"/>
                <a:gd name="T7" fmla="*/ 47 h 48"/>
                <a:gd name="T8" fmla="*/ 17 w 48"/>
                <a:gd name="T9" fmla="*/ 47 h 48"/>
                <a:gd name="T10" fmla="*/ 29 w 48"/>
                <a:gd name="T11" fmla="*/ 48 h 48"/>
                <a:gd name="T12" fmla="*/ 40 w 48"/>
                <a:gd name="T13" fmla="*/ 42 h 48"/>
                <a:gd name="T14" fmla="*/ 47 w 48"/>
                <a:gd name="T15" fmla="*/ 32 h 48"/>
                <a:gd name="T16" fmla="*/ 47 w 48"/>
                <a:gd name="T17" fmla="*/ 32 h 48"/>
                <a:gd name="T18" fmla="*/ 48 w 48"/>
                <a:gd name="T19" fmla="*/ 19 h 48"/>
                <a:gd name="T20" fmla="*/ 42 w 48"/>
                <a:gd name="T21" fmla="*/ 8 h 48"/>
                <a:gd name="T22" fmla="*/ 32 w 48"/>
                <a:gd name="T23" fmla="*/ 1 h 48"/>
                <a:gd name="T24" fmla="*/ 32 w 48"/>
                <a:gd name="T25" fmla="*/ 1 h 48"/>
                <a:gd name="T26" fmla="*/ 19 w 48"/>
                <a:gd name="T27" fmla="*/ 0 h 48"/>
                <a:gd name="T28" fmla="*/ 8 w 48"/>
                <a:gd name="T29" fmla="*/ 6 h 48"/>
                <a:gd name="T30" fmla="*/ 1 w 48"/>
                <a:gd name="T31" fmla="*/ 16 h 48"/>
                <a:gd name="T32" fmla="*/ 1 w 48"/>
                <a:gd name="T33" fmla="*/ 16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1" y="16"/>
                  </a:moveTo>
                  <a:lnTo>
                    <a:pt x="0" y="29"/>
                  </a:lnTo>
                  <a:lnTo>
                    <a:pt x="6" y="40"/>
                  </a:lnTo>
                  <a:lnTo>
                    <a:pt x="17" y="47"/>
                  </a:lnTo>
                  <a:lnTo>
                    <a:pt x="29" y="48"/>
                  </a:lnTo>
                  <a:lnTo>
                    <a:pt x="40" y="42"/>
                  </a:lnTo>
                  <a:lnTo>
                    <a:pt x="47" y="32"/>
                  </a:lnTo>
                  <a:lnTo>
                    <a:pt x="48" y="19"/>
                  </a:lnTo>
                  <a:lnTo>
                    <a:pt x="42" y="8"/>
                  </a:lnTo>
                  <a:lnTo>
                    <a:pt x="32" y="1"/>
                  </a:lnTo>
                  <a:lnTo>
                    <a:pt x="19" y="0"/>
                  </a:lnTo>
                  <a:lnTo>
                    <a:pt x="8" y="6"/>
                  </a:lnTo>
                  <a:lnTo>
                    <a:pt x="1" y="1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58" name="Freeform 172"/>
            <p:cNvSpPr>
              <a:spLocks/>
            </p:cNvSpPr>
            <p:nvPr/>
          </p:nvSpPr>
          <p:spPr bwMode="auto">
            <a:xfrm>
              <a:off x="2917" y="2268"/>
              <a:ext cx="48" cy="49"/>
            </a:xfrm>
            <a:custGeom>
              <a:avLst/>
              <a:gdLst>
                <a:gd name="T0" fmla="*/ 2 w 48"/>
                <a:gd name="T1" fmla="*/ 14 h 49"/>
                <a:gd name="T2" fmla="*/ 0 w 48"/>
                <a:gd name="T3" fmla="*/ 26 h 49"/>
                <a:gd name="T4" fmla="*/ 3 w 48"/>
                <a:gd name="T5" fmla="*/ 38 h 49"/>
                <a:gd name="T6" fmla="*/ 13 w 48"/>
                <a:gd name="T7" fmla="*/ 46 h 49"/>
                <a:gd name="T8" fmla="*/ 13 w 48"/>
                <a:gd name="T9" fmla="*/ 46 h 49"/>
                <a:gd name="T10" fmla="*/ 25 w 48"/>
                <a:gd name="T11" fmla="*/ 49 h 49"/>
                <a:gd name="T12" fmla="*/ 37 w 48"/>
                <a:gd name="T13" fmla="*/ 45 h 49"/>
                <a:gd name="T14" fmla="*/ 45 w 48"/>
                <a:gd name="T15" fmla="*/ 36 h 49"/>
                <a:gd name="T16" fmla="*/ 45 w 48"/>
                <a:gd name="T17" fmla="*/ 36 h 49"/>
                <a:gd name="T18" fmla="*/ 48 w 48"/>
                <a:gd name="T19" fmla="*/ 23 h 49"/>
                <a:gd name="T20" fmla="*/ 44 w 48"/>
                <a:gd name="T21" fmla="*/ 11 h 49"/>
                <a:gd name="T22" fmla="*/ 35 w 48"/>
                <a:gd name="T23" fmla="*/ 3 h 49"/>
                <a:gd name="T24" fmla="*/ 35 w 48"/>
                <a:gd name="T25" fmla="*/ 3 h 49"/>
                <a:gd name="T26" fmla="*/ 22 w 48"/>
                <a:gd name="T27" fmla="*/ 0 h 49"/>
                <a:gd name="T28" fmla="*/ 10 w 48"/>
                <a:gd name="T29" fmla="*/ 4 h 49"/>
                <a:gd name="T30" fmla="*/ 2 w 48"/>
                <a:gd name="T31" fmla="*/ 14 h 49"/>
                <a:gd name="T32" fmla="*/ 2 w 48"/>
                <a:gd name="T33" fmla="*/ 14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2" y="14"/>
                  </a:moveTo>
                  <a:lnTo>
                    <a:pt x="0" y="26"/>
                  </a:lnTo>
                  <a:lnTo>
                    <a:pt x="3" y="38"/>
                  </a:lnTo>
                  <a:lnTo>
                    <a:pt x="13" y="46"/>
                  </a:lnTo>
                  <a:lnTo>
                    <a:pt x="25" y="49"/>
                  </a:lnTo>
                  <a:lnTo>
                    <a:pt x="37" y="45"/>
                  </a:lnTo>
                  <a:lnTo>
                    <a:pt x="45" y="36"/>
                  </a:lnTo>
                  <a:lnTo>
                    <a:pt x="48" y="23"/>
                  </a:lnTo>
                  <a:lnTo>
                    <a:pt x="44" y="11"/>
                  </a:lnTo>
                  <a:lnTo>
                    <a:pt x="35" y="3"/>
                  </a:lnTo>
                  <a:lnTo>
                    <a:pt x="22" y="0"/>
                  </a:lnTo>
                  <a:lnTo>
                    <a:pt x="10" y="4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59" name="Freeform 173"/>
            <p:cNvSpPr>
              <a:spLocks/>
            </p:cNvSpPr>
            <p:nvPr/>
          </p:nvSpPr>
          <p:spPr bwMode="auto">
            <a:xfrm>
              <a:off x="2892" y="2310"/>
              <a:ext cx="48" cy="48"/>
            </a:xfrm>
            <a:custGeom>
              <a:avLst/>
              <a:gdLst>
                <a:gd name="T0" fmla="*/ 4 w 48"/>
                <a:gd name="T1" fmla="*/ 10 h 48"/>
                <a:gd name="T2" fmla="*/ 0 w 48"/>
                <a:gd name="T3" fmla="*/ 22 h 48"/>
                <a:gd name="T4" fmla="*/ 2 w 48"/>
                <a:gd name="T5" fmla="*/ 34 h 48"/>
                <a:gd name="T6" fmla="*/ 10 w 48"/>
                <a:gd name="T7" fmla="*/ 44 h 48"/>
                <a:gd name="T8" fmla="*/ 10 w 48"/>
                <a:gd name="T9" fmla="*/ 44 h 48"/>
                <a:gd name="T10" fmla="*/ 22 w 48"/>
                <a:gd name="T11" fmla="*/ 48 h 48"/>
                <a:gd name="T12" fmla="*/ 34 w 48"/>
                <a:gd name="T13" fmla="*/ 46 h 48"/>
                <a:gd name="T14" fmla="*/ 44 w 48"/>
                <a:gd name="T15" fmla="*/ 38 h 48"/>
                <a:gd name="T16" fmla="*/ 44 w 48"/>
                <a:gd name="T17" fmla="*/ 38 h 48"/>
                <a:gd name="T18" fmla="*/ 48 w 48"/>
                <a:gd name="T19" fmla="*/ 26 h 48"/>
                <a:gd name="T20" fmla="*/ 46 w 48"/>
                <a:gd name="T21" fmla="*/ 14 h 48"/>
                <a:gd name="T22" fmla="*/ 38 w 48"/>
                <a:gd name="T23" fmla="*/ 4 h 48"/>
                <a:gd name="T24" fmla="*/ 38 w 48"/>
                <a:gd name="T25" fmla="*/ 4 h 48"/>
                <a:gd name="T26" fmla="*/ 26 w 48"/>
                <a:gd name="T27" fmla="*/ 0 h 48"/>
                <a:gd name="T28" fmla="*/ 13 w 48"/>
                <a:gd name="T29" fmla="*/ 2 h 48"/>
                <a:gd name="T30" fmla="*/ 4 w 48"/>
                <a:gd name="T31" fmla="*/ 10 h 48"/>
                <a:gd name="T32" fmla="*/ 4 w 48"/>
                <a:gd name="T33" fmla="*/ 1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4" y="10"/>
                  </a:moveTo>
                  <a:lnTo>
                    <a:pt x="0" y="22"/>
                  </a:lnTo>
                  <a:lnTo>
                    <a:pt x="2" y="34"/>
                  </a:lnTo>
                  <a:lnTo>
                    <a:pt x="10" y="44"/>
                  </a:lnTo>
                  <a:lnTo>
                    <a:pt x="22" y="48"/>
                  </a:lnTo>
                  <a:lnTo>
                    <a:pt x="34" y="46"/>
                  </a:lnTo>
                  <a:lnTo>
                    <a:pt x="44" y="38"/>
                  </a:lnTo>
                  <a:lnTo>
                    <a:pt x="48" y="26"/>
                  </a:lnTo>
                  <a:lnTo>
                    <a:pt x="46" y="14"/>
                  </a:lnTo>
                  <a:lnTo>
                    <a:pt x="38" y="4"/>
                  </a:lnTo>
                  <a:lnTo>
                    <a:pt x="26" y="0"/>
                  </a:lnTo>
                  <a:lnTo>
                    <a:pt x="13" y="2"/>
                  </a:lnTo>
                  <a:lnTo>
                    <a:pt x="4" y="1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60" name="Freeform 174"/>
            <p:cNvSpPr>
              <a:spLocks/>
            </p:cNvSpPr>
            <p:nvPr/>
          </p:nvSpPr>
          <p:spPr bwMode="auto">
            <a:xfrm>
              <a:off x="2862" y="2348"/>
              <a:ext cx="47" cy="47"/>
            </a:xfrm>
            <a:custGeom>
              <a:avLst/>
              <a:gdLst>
                <a:gd name="T0" fmla="*/ 6 w 47"/>
                <a:gd name="T1" fmla="*/ 7 h 47"/>
                <a:gd name="T2" fmla="*/ 0 w 47"/>
                <a:gd name="T3" fmla="*/ 18 h 47"/>
                <a:gd name="T4" fmla="*/ 1 w 47"/>
                <a:gd name="T5" fmla="*/ 31 h 47"/>
                <a:gd name="T6" fmla="*/ 7 w 47"/>
                <a:gd name="T7" fmla="*/ 42 h 47"/>
                <a:gd name="T8" fmla="*/ 7 w 47"/>
                <a:gd name="T9" fmla="*/ 42 h 47"/>
                <a:gd name="T10" fmla="*/ 19 w 47"/>
                <a:gd name="T11" fmla="*/ 47 h 47"/>
                <a:gd name="T12" fmla="*/ 31 w 47"/>
                <a:gd name="T13" fmla="*/ 47 h 47"/>
                <a:gd name="T14" fmla="*/ 41 w 47"/>
                <a:gd name="T15" fmla="*/ 40 h 47"/>
                <a:gd name="T16" fmla="*/ 41 w 47"/>
                <a:gd name="T17" fmla="*/ 40 h 47"/>
                <a:gd name="T18" fmla="*/ 47 w 47"/>
                <a:gd name="T19" fmla="*/ 29 h 47"/>
                <a:gd name="T20" fmla="*/ 47 w 47"/>
                <a:gd name="T21" fmla="*/ 16 h 47"/>
                <a:gd name="T22" fmla="*/ 40 w 47"/>
                <a:gd name="T23" fmla="*/ 6 h 47"/>
                <a:gd name="T24" fmla="*/ 40 w 47"/>
                <a:gd name="T25" fmla="*/ 6 h 47"/>
                <a:gd name="T26" fmla="*/ 29 w 47"/>
                <a:gd name="T27" fmla="*/ 0 h 47"/>
                <a:gd name="T28" fmla="*/ 17 w 47"/>
                <a:gd name="T29" fmla="*/ 1 h 47"/>
                <a:gd name="T30" fmla="*/ 6 w 47"/>
                <a:gd name="T31" fmla="*/ 7 h 47"/>
                <a:gd name="T32" fmla="*/ 6 w 47"/>
                <a:gd name="T33" fmla="*/ 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6" y="7"/>
                  </a:moveTo>
                  <a:lnTo>
                    <a:pt x="0" y="18"/>
                  </a:lnTo>
                  <a:lnTo>
                    <a:pt x="1" y="31"/>
                  </a:lnTo>
                  <a:lnTo>
                    <a:pt x="7" y="42"/>
                  </a:lnTo>
                  <a:lnTo>
                    <a:pt x="19" y="47"/>
                  </a:lnTo>
                  <a:lnTo>
                    <a:pt x="31" y="47"/>
                  </a:lnTo>
                  <a:lnTo>
                    <a:pt x="41" y="40"/>
                  </a:lnTo>
                  <a:lnTo>
                    <a:pt x="47" y="29"/>
                  </a:lnTo>
                  <a:lnTo>
                    <a:pt x="47" y="16"/>
                  </a:lnTo>
                  <a:lnTo>
                    <a:pt x="40" y="6"/>
                  </a:lnTo>
                  <a:lnTo>
                    <a:pt x="29" y="0"/>
                  </a:lnTo>
                  <a:lnTo>
                    <a:pt x="17" y="1"/>
                  </a:lnTo>
                  <a:lnTo>
                    <a:pt x="6" y="7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61" name="Freeform 175"/>
            <p:cNvSpPr>
              <a:spLocks/>
            </p:cNvSpPr>
            <p:nvPr/>
          </p:nvSpPr>
          <p:spPr bwMode="auto">
            <a:xfrm>
              <a:off x="2827" y="2381"/>
              <a:ext cx="48" cy="48"/>
            </a:xfrm>
            <a:custGeom>
              <a:avLst/>
              <a:gdLst>
                <a:gd name="T0" fmla="*/ 8 w 48"/>
                <a:gd name="T1" fmla="*/ 5 h 48"/>
                <a:gd name="T2" fmla="*/ 1 w 48"/>
                <a:gd name="T3" fmla="*/ 16 h 48"/>
                <a:gd name="T4" fmla="*/ 0 w 48"/>
                <a:gd name="T5" fmla="*/ 28 h 48"/>
                <a:gd name="T6" fmla="*/ 5 w 48"/>
                <a:gd name="T7" fmla="*/ 39 h 48"/>
                <a:gd name="T8" fmla="*/ 5 w 48"/>
                <a:gd name="T9" fmla="*/ 39 h 48"/>
                <a:gd name="T10" fmla="*/ 16 w 48"/>
                <a:gd name="T11" fmla="*/ 47 h 48"/>
                <a:gd name="T12" fmla="*/ 28 w 48"/>
                <a:gd name="T13" fmla="*/ 48 h 48"/>
                <a:gd name="T14" fmla="*/ 39 w 48"/>
                <a:gd name="T15" fmla="*/ 43 h 48"/>
                <a:gd name="T16" fmla="*/ 39 w 48"/>
                <a:gd name="T17" fmla="*/ 43 h 48"/>
                <a:gd name="T18" fmla="*/ 47 w 48"/>
                <a:gd name="T19" fmla="*/ 32 h 48"/>
                <a:gd name="T20" fmla="*/ 48 w 48"/>
                <a:gd name="T21" fmla="*/ 20 h 48"/>
                <a:gd name="T22" fmla="*/ 42 w 48"/>
                <a:gd name="T23" fmla="*/ 9 h 48"/>
                <a:gd name="T24" fmla="*/ 42 w 48"/>
                <a:gd name="T25" fmla="*/ 9 h 48"/>
                <a:gd name="T26" fmla="*/ 32 w 48"/>
                <a:gd name="T27" fmla="*/ 1 h 48"/>
                <a:gd name="T28" fmla="*/ 20 w 48"/>
                <a:gd name="T29" fmla="*/ 0 h 48"/>
                <a:gd name="T30" fmla="*/ 8 w 48"/>
                <a:gd name="T31" fmla="*/ 5 h 48"/>
                <a:gd name="T32" fmla="*/ 8 w 48"/>
                <a:gd name="T33" fmla="*/ 5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8" y="5"/>
                  </a:moveTo>
                  <a:lnTo>
                    <a:pt x="1" y="16"/>
                  </a:lnTo>
                  <a:lnTo>
                    <a:pt x="0" y="28"/>
                  </a:lnTo>
                  <a:lnTo>
                    <a:pt x="5" y="39"/>
                  </a:lnTo>
                  <a:lnTo>
                    <a:pt x="16" y="47"/>
                  </a:lnTo>
                  <a:lnTo>
                    <a:pt x="28" y="48"/>
                  </a:lnTo>
                  <a:lnTo>
                    <a:pt x="39" y="43"/>
                  </a:lnTo>
                  <a:lnTo>
                    <a:pt x="47" y="32"/>
                  </a:lnTo>
                  <a:lnTo>
                    <a:pt x="48" y="20"/>
                  </a:lnTo>
                  <a:lnTo>
                    <a:pt x="42" y="9"/>
                  </a:lnTo>
                  <a:lnTo>
                    <a:pt x="32" y="1"/>
                  </a:lnTo>
                  <a:lnTo>
                    <a:pt x="20" y="0"/>
                  </a:lnTo>
                  <a:lnTo>
                    <a:pt x="8" y="5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62" name="Freeform 176"/>
            <p:cNvSpPr>
              <a:spLocks/>
            </p:cNvSpPr>
            <p:nvPr/>
          </p:nvSpPr>
          <p:spPr bwMode="auto">
            <a:xfrm>
              <a:off x="2632" y="1779"/>
              <a:ext cx="47" cy="108"/>
            </a:xfrm>
            <a:custGeom>
              <a:avLst/>
              <a:gdLst>
                <a:gd name="T0" fmla="*/ 42 w 47"/>
                <a:gd name="T1" fmla="*/ 73 h 108"/>
                <a:gd name="T2" fmla="*/ 42 w 47"/>
                <a:gd name="T3" fmla="*/ 60 h 108"/>
                <a:gd name="T4" fmla="*/ 43 w 47"/>
                <a:gd name="T5" fmla="*/ 45 h 108"/>
                <a:gd name="T6" fmla="*/ 37 w 47"/>
                <a:gd name="T7" fmla="*/ 5 h 108"/>
                <a:gd name="T8" fmla="*/ 36 w 47"/>
                <a:gd name="T9" fmla="*/ 3 h 108"/>
                <a:gd name="T10" fmla="*/ 32 w 47"/>
                <a:gd name="T11" fmla="*/ 0 h 108"/>
                <a:gd name="T12" fmla="*/ 29 w 47"/>
                <a:gd name="T13" fmla="*/ 0 h 108"/>
                <a:gd name="T14" fmla="*/ 25 w 47"/>
                <a:gd name="T15" fmla="*/ 4 h 108"/>
                <a:gd name="T16" fmla="*/ 16 w 47"/>
                <a:gd name="T17" fmla="*/ 21 h 108"/>
                <a:gd name="T18" fmla="*/ 6 w 47"/>
                <a:gd name="T19" fmla="*/ 63 h 108"/>
                <a:gd name="T20" fmla="*/ 6 w 47"/>
                <a:gd name="T21" fmla="*/ 73 h 108"/>
                <a:gd name="T22" fmla="*/ 3 w 47"/>
                <a:gd name="T23" fmla="*/ 89 h 108"/>
                <a:gd name="T24" fmla="*/ 1 w 47"/>
                <a:gd name="T25" fmla="*/ 93 h 108"/>
                <a:gd name="T26" fmla="*/ 0 w 47"/>
                <a:gd name="T27" fmla="*/ 99 h 108"/>
                <a:gd name="T28" fmla="*/ 1 w 47"/>
                <a:gd name="T29" fmla="*/ 102 h 108"/>
                <a:gd name="T30" fmla="*/ 6 w 47"/>
                <a:gd name="T31" fmla="*/ 107 h 108"/>
                <a:gd name="T32" fmla="*/ 10 w 47"/>
                <a:gd name="T33" fmla="*/ 106 h 108"/>
                <a:gd name="T34" fmla="*/ 14 w 47"/>
                <a:gd name="T35" fmla="*/ 100 h 108"/>
                <a:gd name="T36" fmla="*/ 14 w 47"/>
                <a:gd name="T37" fmla="*/ 98 h 108"/>
                <a:gd name="T38" fmla="*/ 16 w 47"/>
                <a:gd name="T39" fmla="*/ 93 h 108"/>
                <a:gd name="T40" fmla="*/ 18 w 47"/>
                <a:gd name="T41" fmla="*/ 85 h 108"/>
                <a:gd name="T42" fmla="*/ 20 w 47"/>
                <a:gd name="T43" fmla="*/ 62 h 108"/>
                <a:gd name="T44" fmla="*/ 21 w 47"/>
                <a:gd name="T45" fmla="*/ 53 h 108"/>
                <a:gd name="T46" fmla="*/ 28 w 47"/>
                <a:gd name="T47" fmla="*/ 29 h 108"/>
                <a:gd name="T48" fmla="*/ 29 w 47"/>
                <a:gd name="T49" fmla="*/ 40 h 108"/>
                <a:gd name="T50" fmla="*/ 28 w 47"/>
                <a:gd name="T51" fmla="*/ 58 h 108"/>
                <a:gd name="T52" fmla="*/ 28 w 47"/>
                <a:gd name="T53" fmla="*/ 66 h 108"/>
                <a:gd name="T54" fmla="*/ 31 w 47"/>
                <a:gd name="T55" fmla="*/ 83 h 108"/>
                <a:gd name="T56" fmla="*/ 32 w 47"/>
                <a:gd name="T57" fmla="*/ 89 h 108"/>
                <a:gd name="T58" fmla="*/ 33 w 47"/>
                <a:gd name="T59" fmla="*/ 100 h 108"/>
                <a:gd name="T60" fmla="*/ 34 w 47"/>
                <a:gd name="T61" fmla="*/ 103 h 108"/>
                <a:gd name="T62" fmla="*/ 39 w 47"/>
                <a:gd name="T63" fmla="*/ 108 h 108"/>
                <a:gd name="T64" fmla="*/ 43 w 47"/>
                <a:gd name="T65" fmla="*/ 107 h 108"/>
                <a:gd name="T66" fmla="*/ 47 w 47"/>
                <a:gd name="T67" fmla="*/ 101 h 108"/>
                <a:gd name="T68" fmla="*/ 47 w 47"/>
                <a:gd name="T69" fmla="*/ 94 h 108"/>
                <a:gd name="T70" fmla="*/ 44 w 47"/>
                <a:gd name="T71" fmla="*/ 80 h 10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7"/>
                <a:gd name="T109" fmla="*/ 0 h 108"/>
                <a:gd name="T110" fmla="*/ 47 w 47"/>
                <a:gd name="T111" fmla="*/ 108 h 10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7" h="108">
                  <a:moveTo>
                    <a:pt x="44" y="80"/>
                  </a:moveTo>
                  <a:lnTo>
                    <a:pt x="42" y="73"/>
                  </a:lnTo>
                  <a:lnTo>
                    <a:pt x="41" y="66"/>
                  </a:lnTo>
                  <a:lnTo>
                    <a:pt x="42" y="60"/>
                  </a:lnTo>
                  <a:lnTo>
                    <a:pt x="43" y="45"/>
                  </a:lnTo>
                  <a:lnTo>
                    <a:pt x="42" y="27"/>
                  </a:lnTo>
                  <a:lnTo>
                    <a:pt x="37" y="5"/>
                  </a:lnTo>
                  <a:lnTo>
                    <a:pt x="36" y="3"/>
                  </a:lnTo>
                  <a:lnTo>
                    <a:pt x="34" y="1"/>
                  </a:lnTo>
                  <a:lnTo>
                    <a:pt x="32" y="0"/>
                  </a:lnTo>
                  <a:lnTo>
                    <a:pt x="29" y="0"/>
                  </a:lnTo>
                  <a:lnTo>
                    <a:pt x="26" y="1"/>
                  </a:lnTo>
                  <a:lnTo>
                    <a:pt x="25" y="4"/>
                  </a:lnTo>
                  <a:lnTo>
                    <a:pt x="16" y="21"/>
                  </a:lnTo>
                  <a:lnTo>
                    <a:pt x="9" y="42"/>
                  </a:lnTo>
                  <a:lnTo>
                    <a:pt x="6" y="63"/>
                  </a:lnTo>
                  <a:lnTo>
                    <a:pt x="6" y="73"/>
                  </a:lnTo>
                  <a:lnTo>
                    <a:pt x="5" y="82"/>
                  </a:lnTo>
                  <a:lnTo>
                    <a:pt x="3" y="89"/>
                  </a:lnTo>
                  <a:lnTo>
                    <a:pt x="1" y="93"/>
                  </a:lnTo>
                  <a:lnTo>
                    <a:pt x="1" y="96"/>
                  </a:lnTo>
                  <a:lnTo>
                    <a:pt x="0" y="99"/>
                  </a:lnTo>
                  <a:lnTo>
                    <a:pt x="1" y="102"/>
                  </a:lnTo>
                  <a:lnTo>
                    <a:pt x="3" y="105"/>
                  </a:lnTo>
                  <a:lnTo>
                    <a:pt x="6" y="107"/>
                  </a:lnTo>
                  <a:lnTo>
                    <a:pt x="10" y="106"/>
                  </a:lnTo>
                  <a:lnTo>
                    <a:pt x="13" y="103"/>
                  </a:lnTo>
                  <a:lnTo>
                    <a:pt x="14" y="100"/>
                  </a:lnTo>
                  <a:lnTo>
                    <a:pt x="14" y="98"/>
                  </a:lnTo>
                  <a:lnTo>
                    <a:pt x="15" y="96"/>
                  </a:lnTo>
                  <a:lnTo>
                    <a:pt x="16" y="93"/>
                  </a:lnTo>
                  <a:lnTo>
                    <a:pt x="18" y="85"/>
                  </a:lnTo>
                  <a:lnTo>
                    <a:pt x="20" y="74"/>
                  </a:lnTo>
                  <a:lnTo>
                    <a:pt x="20" y="62"/>
                  </a:lnTo>
                  <a:lnTo>
                    <a:pt x="21" y="53"/>
                  </a:lnTo>
                  <a:lnTo>
                    <a:pt x="23" y="42"/>
                  </a:lnTo>
                  <a:lnTo>
                    <a:pt x="28" y="29"/>
                  </a:lnTo>
                  <a:lnTo>
                    <a:pt x="29" y="40"/>
                  </a:lnTo>
                  <a:lnTo>
                    <a:pt x="29" y="49"/>
                  </a:lnTo>
                  <a:lnTo>
                    <a:pt x="28" y="58"/>
                  </a:lnTo>
                  <a:lnTo>
                    <a:pt x="28" y="66"/>
                  </a:lnTo>
                  <a:lnTo>
                    <a:pt x="29" y="75"/>
                  </a:lnTo>
                  <a:lnTo>
                    <a:pt x="31" y="83"/>
                  </a:lnTo>
                  <a:lnTo>
                    <a:pt x="32" y="89"/>
                  </a:lnTo>
                  <a:lnTo>
                    <a:pt x="33" y="94"/>
                  </a:lnTo>
                  <a:lnTo>
                    <a:pt x="33" y="100"/>
                  </a:lnTo>
                  <a:lnTo>
                    <a:pt x="34" y="103"/>
                  </a:lnTo>
                  <a:lnTo>
                    <a:pt x="36" y="106"/>
                  </a:lnTo>
                  <a:lnTo>
                    <a:pt x="39" y="108"/>
                  </a:lnTo>
                  <a:lnTo>
                    <a:pt x="43" y="107"/>
                  </a:lnTo>
                  <a:lnTo>
                    <a:pt x="45" y="105"/>
                  </a:lnTo>
                  <a:lnTo>
                    <a:pt x="47" y="101"/>
                  </a:lnTo>
                  <a:lnTo>
                    <a:pt x="47" y="94"/>
                  </a:lnTo>
                  <a:lnTo>
                    <a:pt x="45" y="87"/>
                  </a:lnTo>
                  <a:lnTo>
                    <a:pt x="44" y="8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63" name="Freeform 177"/>
            <p:cNvSpPr>
              <a:spLocks/>
            </p:cNvSpPr>
            <p:nvPr/>
          </p:nvSpPr>
          <p:spPr bwMode="auto">
            <a:xfrm>
              <a:off x="2635" y="1766"/>
              <a:ext cx="48" cy="49"/>
            </a:xfrm>
            <a:custGeom>
              <a:avLst/>
              <a:gdLst>
                <a:gd name="T0" fmla="*/ 23 w 48"/>
                <a:gd name="T1" fmla="*/ 49 h 49"/>
                <a:gd name="T2" fmla="*/ 35 w 48"/>
                <a:gd name="T3" fmla="*/ 46 h 49"/>
                <a:gd name="T4" fmla="*/ 44 w 48"/>
                <a:gd name="T5" fmla="*/ 37 h 49"/>
                <a:gd name="T6" fmla="*/ 48 w 48"/>
                <a:gd name="T7" fmla="*/ 26 h 49"/>
                <a:gd name="T8" fmla="*/ 48 w 48"/>
                <a:gd name="T9" fmla="*/ 26 h 49"/>
                <a:gd name="T10" fmla="*/ 45 w 48"/>
                <a:gd name="T11" fmla="*/ 13 h 49"/>
                <a:gd name="T12" fmla="*/ 37 w 48"/>
                <a:gd name="T13" fmla="*/ 4 h 49"/>
                <a:gd name="T14" fmla="*/ 25 w 48"/>
                <a:gd name="T15" fmla="*/ 0 h 49"/>
                <a:gd name="T16" fmla="*/ 25 w 48"/>
                <a:gd name="T17" fmla="*/ 0 h 49"/>
                <a:gd name="T18" fmla="*/ 12 w 48"/>
                <a:gd name="T19" fmla="*/ 3 h 49"/>
                <a:gd name="T20" fmla="*/ 3 w 48"/>
                <a:gd name="T21" fmla="*/ 11 h 49"/>
                <a:gd name="T22" fmla="*/ 0 w 48"/>
                <a:gd name="T23" fmla="*/ 23 h 49"/>
                <a:gd name="T24" fmla="*/ 0 w 48"/>
                <a:gd name="T25" fmla="*/ 23 h 49"/>
                <a:gd name="T26" fmla="*/ 2 w 48"/>
                <a:gd name="T27" fmla="*/ 35 h 49"/>
                <a:gd name="T28" fmla="*/ 10 w 48"/>
                <a:gd name="T29" fmla="*/ 45 h 49"/>
                <a:gd name="T30" fmla="*/ 23 w 48"/>
                <a:gd name="T31" fmla="*/ 49 h 49"/>
                <a:gd name="T32" fmla="*/ 23 w 48"/>
                <a:gd name="T33" fmla="*/ 49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23" y="49"/>
                  </a:moveTo>
                  <a:lnTo>
                    <a:pt x="35" y="46"/>
                  </a:lnTo>
                  <a:lnTo>
                    <a:pt x="44" y="37"/>
                  </a:lnTo>
                  <a:lnTo>
                    <a:pt x="48" y="26"/>
                  </a:lnTo>
                  <a:lnTo>
                    <a:pt x="45" y="13"/>
                  </a:lnTo>
                  <a:lnTo>
                    <a:pt x="37" y="4"/>
                  </a:lnTo>
                  <a:lnTo>
                    <a:pt x="25" y="0"/>
                  </a:lnTo>
                  <a:lnTo>
                    <a:pt x="12" y="3"/>
                  </a:lnTo>
                  <a:lnTo>
                    <a:pt x="3" y="11"/>
                  </a:lnTo>
                  <a:lnTo>
                    <a:pt x="0" y="23"/>
                  </a:lnTo>
                  <a:lnTo>
                    <a:pt x="2" y="35"/>
                  </a:lnTo>
                  <a:lnTo>
                    <a:pt x="10" y="45"/>
                  </a:lnTo>
                  <a:lnTo>
                    <a:pt x="23" y="49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64" name="Freeform 178"/>
            <p:cNvSpPr>
              <a:spLocks/>
            </p:cNvSpPr>
            <p:nvPr/>
          </p:nvSpPr>
          <p:spPr bwMode="auto">
            <a:xfrm>
              <a:off x="2661" y="1801"/>
              <a:ext cx="44" cy="85"/>
            </a:xfrm>
            <a:custGeom>
              <a:avLst/>
              <a:gdLst>
                <a:gd name="T0" fmla="*/ 13 w 44"/>
                <a:gd name="T1" fmla="*/ 80 h 85"/>
                <a:gd name="T2" fmla="*/ 18 w 44"/>
                <a:gd name="T3" fmla="*/ 69 h 85"/>
                <a:gd name="T4" fmla="*/ 23 w 44"/>
                <a:gd name="T5" fmla="*/ 58 h 85"/>
                <a:gd name="T6" fmla="*/ 30 w 44"/>
                <a:gd name="T7" fmla="*/ 47 h 85"/>
                <a:gd name="T8" fmla="*/ 30 w 44"/>
                <a:gd name="T9" fmla="*/ 47 h 85"/>
                <a:gd name="T10" fmla="*/ 36 w 44"/>
                <a:gd name="T11" fmla="*/ 35 h 85"/>
                <a:gd name="T12" fmla="*/ 40 w 44"/>
                <a:gd name="T13" fmla="*/ 22 h 85"/>
                <a:gd name="T14" fmla="*/ 44 w 44"/>
                <a:gd name="T15" fmla="*/ 9 h 85"/>
                <a:gd name="T16" fmla="*/ 44 w 44"/>
                <a:gd name="T17" fmla="*/ 9 h 85"/>
                <a:gd name="T18" fmla="*/ 44 w 44"/>
                <a:gd name="T19" fmla="*/ 5 h 85"/>
                <a:gd name="T20" fmla="*/ 42 w 44"/>
                <a:gd name="T21" fmla="*/ 2 h 85"/>
                <a:gd name="T22" fmla="*/ 39 w 44"/>
                <a:gd name="T23" fmla="*/ 0 h 85"/>
                <a:gd name="T24" fmla="*/ 39 w 44"/>
                <a:gd name="T25" fmla="*/ 0 h 85"/>
                <a:gd name="T26" fmla="*/ 36 w 44"/>
                <a:gd name="T27" fmla="*/ 0 h 85"/>
                <a:gd name="T28" fmla="*/ 33 w 44"/>
                <a:gd name="T29" fmla="*/ 2 h 85"/>
                <a:gd name="T30" fmla="*/ 31 w 44"/>
                <a:gd name="T31" fmla="*/ 5 h 85"/>
                <a:gd name="T32" fmla="*/ 31 w 44"/>
                <a:gd name="T33" fmla="*/ 5 h 85"/>
                <a:gd name="T34" fmla="*/ 24 w 44"/>
                <a:gd name="T35" fmla="*/ 23 h 85"/>
                <a:gd name="T36" fmla="*/ 17 w 44"/>
                <a:gd name="T37" fmla="*/ 41 h 85"/>
                <a:gd name="T38" fmla="*/ 7 w 44"/>
                <a:gd name="T39" fmla="*/ 58 h 85"/>
                <a:gd name="T40" fmla="*/ 7 w 44"/>
                <a:gd name="T41" fmla="*/ 58 h 85"/>
                <a:gd name="T42" fmla="*/ 5 w 44"/>
                <a:gd name="T43" fmla="*/ 63 h 85"/>
                <a:gd name="T44" fmla="*/ 3 w 44"/>
                <a:gd name="T45" fmla="*/ 69 h 85"/>
                <a:gd name="T46" fmla="*/ 1 w 44"/>
                <a:gd name="T47" fmla="*/ 75 h 85"/>
                <a:gd name="T48" fmla="*/ 1 w 44"/>
                <a:gd name="T49" fmla="*/ 75 h 85"/>
                <a:gd name="T50" fmla="*/ 0 w 44"/>
                <a:gd name="T51" fmla="*/ 78 h 85"/>
                <a:gd name="T52" fmla="*/ 2 w 44"/>
                <a:gd name="T53" fmla="*/ 82 h 85"/>
                <a:gd name="T54" fmla="*/ 4 w 44"/>
                <a:gd name="T55" fmla="*/ 84 h 85"/>
                <a:gd name="T56" fmla="*/ 4 w 44"/>
                <a:gd name="T57" fmla="*/ 84 h 85"/>
                <a:gd name="T58" fmla="*/ 8 w 44"/>
                <a:gd name="T59" fmla="*/ 85 h 85"/>
                <a:gd name="T60" fmla="*/ 11 w 44"/>
                <a:gd name="T61" fmla="*/ 84 h 85"/>
                <a:gd name="T62" fmla="*/ 13 w 44"/>
                <a:gd name="T63" fmla="*/ 80 h 85"/>
                <a:gd name="T64" fmla="*/ 13 w 44"/>
                <a:gd name="T65" fmla="*/ 80 h 8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"/>
                <a:gd name="T100" fmla="*/ 0 h 85"/>
                <a:gd name="T101" fmla="*/ 44 w 44"/>
                <a:gd name="T102" fmla="*/ 85 h 8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" h="85">
                  <a:moveTo>
                    <a:pt x="13" y="80"/>
                  </a:moveTo>
                  <a:lnTo>
                    <a:pt x="18" y="69"/>
                  </a:lnTo>
                  <a:lnTo>
                    <a:pt x="23" y="58"/>
                  </a:lnTo>
                  <a:lnTo>
                    <a:pt x="30" y="47"/>
                  </a:lnTo>
                  <a:lnTo>
                    <a:pt x="36" y="35"/>
                  </a:lnTo>
                  <a:lnTo>
                    <a:pt x="40" y="22"/>
                  </a:lnTo>
                  <a:lnTo>
                    <a:pt x="44" y="9"/>
                  </a:lnTo>
                  <a:lnTo>
                    <a:pt x="44" y="5"/>
                  </a:lnTo>
                  <a:lnTo>
                    <a:pt x="42" y="2"/>
                  </a:lnTo>
                  <a:lnTo>
                    <a:pt x="39" y="0"/>
                  </a:lnTo>
                  <a:lnTo>
                    <a:pt x="36" y="0"/>
                  </a:lnTo>
                  <a:lnTo>
                    <a:pt x="33" y="2"/>
                  </a:lnTo>
                  <a:lnTo>
                    <a:pt x="31" y="5"/>
                  </a:lnTo>
                  <a:lnTo>
                    <a:pt x="24" y="23"/>
                  </a:lnTo>
                  <a:lnTo>
                    <a:pt x="17" y="41"/>
                  </a:lnTo>
                  <a:lnTo>
                    <a:pt x="7" y="58"/>
                  </a:lnTo>
                  <a:lnTo>
                    <a:pt x="5" y="63"/>
                  </a:lnTo>
                  <a:lnTo>
                    <a:pt x="3" y="69"/>
                  </a:lnTo>
                  <a:lnTo>
                    <a:pt x="1" y="75"/>
                  </a:lnTo>
                  <a:lnTo>
                    <a:pt x="0" y="78"/>
                  </a:lnTo>
                  <a:lnTo>
                    <a:pt x="2" y="82"/>
                  </a:lnTo>
                  <a:lnTo>
                    <a:pt x="4" y="84"/>
                  </a:lnTo>
                  <a:lnTo>
                    <a:pt x="8" y="85"/>
                  </a:lnTo>
                  <a:lnTo>
                    <a:pt x="11" y="84"/>
                  </a:lnTo>
                  <a:lnTo>
                    <a:pt x="13" y="8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65" name="Freeform 179"/>
            <p:cNvSpPr>
              <a:spLocks/>
            </p:cNvSpPr>
            <p:nvPr/>
          </p:nvSpPr>
          <p:spPr bwMode="auto">
            <a:xfrm>
              <a:off x="2684" y="1804"/>
              <a:ext cx="34" cy="90"/>
            </a:xfrm>
            <a:custGeom>
              <a:avLst/>
              <a:gdLst>
                <a:gd name="T0" fmla="*/ 21 w 34"/>
                <a:gd name="T1" fmla="*/ 3 h 90"/>
                <a:gd name="T2" fmla="*/ 17 w 34"/>
                <a:gd name="T3" fmla="*/ 13 h 90"/>
                <a:gd name="T4" fmla="*/ 14 w 34"/>
                <a:gd name="T5" fmla="*/ 22 h 90"/>
                <a:gd name="T6" fmla="*/ 16 w 34"/>
                <a:gd name="T7" fmla="*/ 32 h 90"/>
                <a:gd name="T8" fmla="*/ 16 w 34"/>
                <a:gd name="T9" fmla="*/ 32 h 90"/>
                <a:gd name="T10" fmla="*/ 14 w 34"/>
                <a:gd name="T11" fmla="*/ 49 h 90"/>
                <a:gd name="T12" fmla="*/ 9 w 34"/>
                <a:gd name="T13" fmla="*/ 64 h 90"/>
                <a:gd name="T14" fmla="*/ 2 w 34"/>
                <a:gd name="T15" fmla="*/ 79 h 90"/>
                <a:gd name="T16" fmla="*/ 2 w 34"/>
                <a:gd name="T17" fmla="*/ 79 h 90"/>
                <a:gd name="T18" fmla="*/ 0 w 34"/>
                <a:gd name="T19" fmla="*/ 83 h 90"/>
                <a:gd name="T20" fmla="*/ 1 w 34"/>
                <a:gd name="T21" fmla="*/ 86 h 90"/>
                <a:gd name="T22" fmla="*/ 3 w 34"/>
                <a:gd name="T23" fmla="*/ 89 h 90"/>
                <a:gd name="T24" fmla="*/ 3 w 34"/>
                <a:gd name="T25" fmla="*/ 89 h 90"/>
                <a:gd name="T26" fmla="*/ 7 w 34"/>
                <a:gd name="T27" fmla="*/ 90 h 90"/>
                <a:gd name="T28" fmla="*/ 11 w 34"/>
                <a:gd name="T29" fmla="*/ 89 h 90"/>
                <a:gd name="T30" fmla="*/ 13 w 34"/>
                <a:gd name="T31" fmla="*/ 87 h 90"/>
                <a:gd name="T32" fmla="*/ 13 w 34"/>
                <a:gd name="T33" fmla="*/ 87 h 90"/>
                <a:gd name="T34" fmla="*/ 19 w 34"/>
                <a:gd name="T35" fmla="*/ 76 h 90"/>
                <a:gd name="T36" fmla="*/ 22 w 34"/>
                <a:gd name="T37" fmla="*/ 66 h 90"/>
                <a:gd name="T38" fmla="*/ 26 w 34"/>
                <a:gd name="T39" fmla="*/ 55 h 90"/>
                <a:gd name="T40" fmla="*/ 26 w 34"/>
                <a:gd name="T41" fmla="*/ 55 h 90"/>
                <a:gd name="T42" fmla="*/ 29 w 34"/>
                <a:gd name="T43" fmla="*/ 45 h 90"/>
                <a:gd name="T44" fmla="*/ 30 w 34"/>
                <a:gd name="T45" fmla="*/ 33 h 90"/>
                <a:gd name="T46" fmla="*/ 28 w 34"/>
                <a:gd name="T47" fmla="*/ 23 h 90"/>
                <a:gd name="T48" fmla="*/ 28 w 34"/>
                <a:gd name="T49" fmla="*/ 23 h 90"/>
                <a:gd name="T50" fmla="*/ 29 w 34"/>
                <a:gd name="T51" fmla="*/ 18 h 90"/>
                <a:gd name="T52" fmla="*/ 31 w 34"/>
                <a:gd name="T53" fmla="*/ 14 h 90"/>
                <a:gd name="T54" fmla="*/ 33 w 34"/>
                <a:gd name="T55" fmla="*/ 10 h 90"/>
                <a:gd name="T56" fmla="*/ 33 w 34"/>
                <a:gd name="T57" fmla="*/ 10 h 90"/>
                <a:gd name="T58" fmla="*/ 34 w 34"/>
                <a:gd name="T59" fmla="*/ 6 h 90"/>
                <a:gd name="T60" fmla="*/ 33 w 34"/>
                <a:gd name="T61" fmla="*/ 3 h 90"/>
                <a:gd name="T62" fmla="*/ 30 w 34"/>
                <a:gd name="T63" fmla="*/ 0 h 90"/>
                <a:gd name="T64" fmla="*/ 30 w 34"/>
                <a:gd name="T65" fmla="*/ 0 h 90"/>
                <a:gd name="T66" fmla="*/ 27 w 34"/>
                <a:gd name="T67" fmla="*/ 0 h 90"/>
                <a:gd name="T68" fmla="*/ 24 w 34"/>
                <a:gd name="T69" fmla="*/ 1 h 90"/>
                <a:gd name="T70" fmla="*/ 21 w 34"/>
                <a:gd name="T71" fmla="*/ 3 h 90"/>
                <a:gd name="T72" fmla="*/ 21 w 34"/>
                <a:gd name="T73" fmla="*/ 3 h 9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4"/>
                <a:gd name="T112" fmla="*/ 0 h 90"/>
                <a:gd name="T113" fmla="*/ 34 w 34"/>
                <a:gd name="T114" fmla="*/ 90 h 9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4" h="90">
                  <a:moveTo>
                    <a:pt x="21" y="3"/>
                  </a:moveTo>
                  <a:lnTo>
                    <a:pt x="17" y="13"/>
                  </a:lnTo>
                  <a:lnTo>
                    <a:pt x="14" y="22"/>
                  </a:lnTo>
                  <a:lnTo>
                    <a:pt x="16" y="32"/>
                  </a:lnTo>
                  <a:lnTo>
                    <a:pt x="14" y="49"/>
                  </a:lnTo>
                  <a:lnTo>
                    <a:pt x="9" y="64"/>
                  </a:lnTo>
                  <a:lnTo>
                    <a:pt x="2" y="79"/>
                  </a:lnTo>
                  <a:lnTo>
                    <a:pt x="0" y="83"/>
                  </a:lnTo>
                  <a:lnTo>
                    <a:pt x="1" y="86"/>
                  </a:lnTo>
                  <a:lnTo>
                    <a:pt x="3" y="89"/>
                  </a:lnTo>
                  <a:lnTo>
                    <a:pt x="7" y="90"/>
                  </a:lnTo>
                  <a:lnTo>
                    <a:pt x="11" y="89"/>
                  </a:lnTo>
                  <a:lnTo>
                    <a:pt x="13" y="87"/>
                  </a:lnTo>
                  <a:lnTo>
                    <a:pt x="19" y="76"/>
                  </a:lnTo>
                  <a:lnTo>
                    <a:pt x="22" y="66"/>
                  </a:lnTo>
                  <a:lnTo>
                    <a:pt x="26" y="55"/>
                  </a:lnTo>
                  <a:lnTo>
                    <a:pt x="29" y="45"/>
                  </a:lnTo>
                  <a:lnTo>
                    <a:pt x="30" y="33"/>
                  </a:lnTo>
                  <a:lnTo>
                    <a:pt x="28" y="23"/>
                  </a:lnTo>
                  <a:lnTo>
                    <a:pt x="29" y="18"/>
                  </a:lnTo>
                  <a:lnTo>
                    <a:pt x="31" y="14"/>
                  </a:lnTo>
                  <a:lnTo>
                    <a:pt x="33" y="10"/>
                  </a:lnTo>
                  <a:lnTo>
                    <a:pt x="34" y="6"/>
                  </a:lnTo>
                  <a:lnTo>
                    <a:pt x="33" y="3"/>
                  </a:lnTo>
                  <a:lnTo>
                    <a:pt x="30" y="0"/>
                  </a:lnTo>
                  <a:lnTo>
                    <a:pt x="27" y="0"/>
                  </a:lnTo>
                  <a:lnTo>
                    <a:pt x="24" y="1"/>
                  </a:lnTo>
                  <a:lnTo>
                    <a:pt x="21" y="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66" name="Freeform 180"/>
            <p:cNvSpPr>
              <a:spLocks/>
            </p:cNvSpPr>
            <p:nvPr/>
          </p:nvSpPr>
          <p:spPr bwMode="auto">
            <a:xfrm>
              <a:off x="2682" y="1776"/>
              <a:ext cx="48" cy="47"/>
            </a:xfrm>
            <a:custGeom>
              <a:avLst/>
              <a:gdLst>
                <a:gd name="T0" fmla="*/ 17 w 48"/>
                <a:gd name="T1" fmla="*/ 46 h 47"/>
                <a:gd name="T2" fmla="*/ 29 w 48"/>
                <a:gd name="T3" fmla="*/ 47 h 47"/>
                <a:gd name="T4" fmla="*/ 40 w 48"/>
                <a:gd name="T5" fmla="*/ 41 h 47"/>
                <a:gd name="T6" fmla="*/ 47 w 48"/>
                <a:gd name="T7" fmla="*/ 30 h 47"/>
                <a:gd name="T8" fmla="*/ 47 w 48"/>
                <a:gd name="T9" fmla="*/ 30 h 47"/>
                <a:gd name="T10" fmla="*/ 48 w 48"/>
                <a:gd name="T11" fmla="*/ 18 h 47"/>
                <a:gd name="T12" fmla="*/ 42 w 48"/>
                <a:gd name="T13" fmla="*/ 7 h 47"/>
                <a:gd name="T14" fmla="*/ 31 w 48"/>
                <a:gd name="T15" fmla="*/ 0 h 47"/>
                <a:gd name="T16" fmla="*/ 31 w 48"/>
                <a:gd name="T17" fmla="*/ 0 h 47"/>
                <a:gd name="T18" fmla="*/ 19 w 48"/>
                <a:gd name="T19" fmla="*/ 0 h 47"/>
                <a:gd name="T20" fmla="*/ 8 w 48"/>
                <a:gd name="T21" fmla="*/ 5 h 47"/>
                <a:gd name="T22" fmla="*/ 1 w 48"/>
                <a:gd name="T23" fmla="*/ 16 h 47"/>
                <a:gd name="T24" fmla="*/ 1 w 48"/>
                <a:gd name="T25" fmla="*/ 16 h 47"/>
                <a:gd name="T26" fmla="*/ 0 w 48"/>
                <a:gd name="T27" fmla="*/ 28 h 47"/>
                <a:gd name="T28" fmla="*/ 6 w 48"/>
                <a:gd name="T29" fmla="*/ 39 h 47"/>
                <a:gd name="T30" fmla="*/ 17 w 48"/>
                <a:gd name="T31" fmla="*/ 46 h 47"/>
                <a:gd name="T32" fmla="*/ 17 w 48"/>
                <a:gd name="T33" fmla="*/ 46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7"/>
                <a:gd name="T53" fmla="*/ 48 w 48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7">
                  <a:moveTo>
                    <a:pt x="17" y="46"/>
                  </a:moveTo>
                  <a:lnTo>
                    <a:pt x="29" y="47"/>
                  </a:lnTo>
                  <a:lnTo>
                    <a:pt x="40" y="41"/>
                  </a:lnTo>
                  <a:lnTo>
                    <a:pt x="47" y="30"/>
                  </a:lnTo>
                  <a:lnTo>
                    <a:pt x="48" y="18"/>
                  </a:lnTo>
                  <a:lnTo>
                    <a:pt x="42" y="7"/>
                  </a:lnTo>
                  <a:lnTo>
                    <a:pt x="31" y="0"/>
                  </a:lnTo>
                  <a:lnTo>
                    <a:pt x="19" y="0"/>
                  </a:lnTo>
                  <a:lnTo>
                    <a:pt x="8" y="5"/>
                  </a:lnTo>
                  <a:lnTo>
                    <a:pt x="1" y="16"/>
                  </a:lnTo>
                  <a:lnTo>
                    <a:pt x="0" y="28"/>
                  </a:lnTo>
                  <a:lnTo>
                    <a:pt x="6" y="39"/>
                  </a:lnTo>
                  <a:lnTo>
                    <a:pt x="17" y="4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67" name="Freeform 181"/>
            <p:cNvSpPr>
              <a:spLocks/>
            </p:cNvSpPr>
            <p:nvPr/>
          </p:nvSpPr>
          <p:spPr bwMode="auto">
            <a:xfrm>
              <a:off x="2705" y="1817"/>
              <a:ext cx="47" cy="84"/>
            </a:xfrm>
            <a:custGeom>
              <a:avLst/>
              <a:gdLst>
                <a:gd name="T0" fmla="*/ 34 w 47"/>
                <a:gd name="T1" fmla="*/ 5 h 84"/>
                <a:gd name="T2" fmla="*/ 32 w 47"/>
                <a:gd name="T3" fmla="*/ 13 h 84"/>
                <a:gd name="T4" fmla="*/ 30 w 47"/>
                <a:gd name="T5" fmla="*/ 20 h 84"/>
                <a:gd name="T6" fmla="*/ 26 w 47"/>
                <a:gd name="T7" fmla="*/ 27 h 84"/>
                <a:gd name="T8" fmla="*/ 26 w 47"/>
                <a:gd name="T9" fmla="*/ 27 h 84"/>
                <a:gd name="T10" fmla="*/ 15 w 47"/>
                <a:gd name="T11" fmla="*/ 43 h 84"/>
                <a:gd name="T12" fmla="*/ 7 w 47"/>
                <a:gd name="T13" fmla="*/ 59 h 84"/>
                <a:gd name="T14" fmla="*/ 0 w 47"/>
                <a:gd name="T15" fmla="*/ 76 h 84"/>
                <a:gd name="T16" fmla="*/ 0 w 47"/>
                <a:gd name="T17" fmla="*/ 76 h 84"/>
                <a:gd name="T18" fmla="*/ 0 w 47"/>
                <a:gd name="T19" fmla="*/ 80 h 84"/>
                <a:gd name="T20" fmla="*/ 2 w 47"/>
                <a:gd name="T21" fmla="*/ 83 h 84"/>
                <a:gd name="T22" fmla="*/ 5 w 47"/>
                <a:gd name="T23" fmla="*/ 84 h 84"/>
                <a:gd name="T24" fmla="*/ 5 w 47"/>
                <a:gd name="T25" fmla="*/ 84 h 84"/>
                <a:gd name="T26" fmla="*/ 9 w 47"/>
                <a:gd name="T27" fmla="*/ 84 h 84"/>
                <a:gd name="T28" fmla="*/ 11 w 47"/>
                <a:gd name="T29" fmla="*/ 83 h 84"/>
                <a:gd name="T30" fmla="*/ 13 w 47"/>
                <a:gd name="T31" fmla="*/ 79 h 84"/>
                <a:gd name="T32" fmla="*/ 13 w 47"/>
                <a:gd name="T33" fmla="*/ 79 h 84"/>
                <a:gd name="T34" fmla="*/ 21 w 47"/>
                <a:gd name="T35" fmla="*/ 62 h 84"/>
                <a:gd name="T36" fmla="*/ 29 w 47"/>
                <a:gd name="T37" fmla="*/ 47 h 84"/>
                <a:gd name="T38" fmla="*/ 39 w 47"/>
                <a:gd name="T39" fmla="*/ 32 h 84"/>
                <a:gd name="T40" fmla="*/ 39 w 47"/>
                <a:gd name="T41" fmla="*/ 32 h 84"/>
                <a:gd name="T42" fmla="*/ 43 w 47"/>
                <a:gd name="T43" fmla="*/ 24 h 84"/>
                <a:gd name="T44" fmla="*/ 45 w 47"/>
                <a:gd name="T45" fmla="*/ 17 h 84"/>
                <a:gd name="T46" fmla="*/ 47 w 47"/>
                <a:gd name="T47" fmla="*/ 9 h 84"/>
                <a:gd name="T48" fmla="*/ 47 w 47"/>
                <a:gd name="T49" fmla="*/ 9 h 84"/>
                <a:gd name="T50" fmla="*/ 47 w 47"/>
                <a:gd name="T51" fmla="*/ 5 h 84"/>
                <a:gd name="T52" fmla="*/ 45 w 47"/>
                <a:gd name="T53" fmla="*/ 2 h 84"/>
                <a:gd name="T54" fmla="*/ 42 w 47"/>
                <a:gd name="T55" fmla="*/ 0 h 84"/>
                <a:gd name="T56" fmla="*/ 42 w 47"/>
                <a:gd name="T57" fmla="*/ 0 h 84"/>
                <a:gd name="T58" fmla="*/ 39 w 47"/>
                <a:gd name="T59" fmla="*/ 0 h 84"/>
                <a:gd name="T60" fmla="*/ 36 w 47"/>
                <a:gd name="T61" fmla="*/ 2 h 84"/>
                <a:gd name="T62" fmla="*/ 34 w 47"/>
                <a:gd name="T63" fmla="*/ 5 h 84"/>
                <a:gd name="T64" fmla="*/ 34 w 47"/>
                <a:gd name="T65" fmla="*/ 5 h 8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7"/>
                <a:gd name="T100" fmla="*/ 0 h 84"/>
                <a:gd name="T101" fmla="*/ 47 w 47"/>
                <a:gd name="T102" fmla="*/ 84 h 8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7" h="84">
                  <a:moveTo>
                    <a:pt x="34" y="5"/>
                  </a:moveTo>
                  <a:lnTo>
                    <a:pt x="32" y="13"/>
                  </a:lnTo>
                  <a:lnTo>
                    <a:pt x="30" y="20"/>
                  </a:lnTo>
                  <a:lnTo>
                    <a:pt x="26" y="27"/>
                  </a:lnTo>
                  <a:lnTo>
                    <a:pt x="15" y="43"/>
                  </a:lnTo>
                  <a:lnTo>
                    <a:pt x="7" y="59"/>
                  </a:lnTo>
                  <a:lnTo>
                    <a:pt x="0" y="76"/>
                  </a:lnTo>
                  <a:lnTo>
                    <a:pt x="0" y="80"/>
                  </a:lnTo>
                  <a:lnTo>
                    <a:pt x="2" y="83"/>
                  </a:lnTo>
                  <a:lnTo>
                    <a:pt x="5" y="84"/>
                  </a:lnTo>
                  <a:lnTo>
                    <a:pt x="9" y="84"/>
                  </a:lnTo>
                  <a:lnTo>
                    <a:pt x="11" y="83"/>
                  </a:lnTo>
                  <a:lnTo>
                    <a:pt x="13" y="79"/>
                  </a:lnTo>
                  <a:lnTo>
                    <a:pt x="21" y="62"/>
                  </a:lnTo>
                  <a:lnTo>
                    <a:pt x="29" y="47"/>
                  </a:lnTo>
                  <a:lnTo>
                    <a:pt x="39" y="32"/>
                  </a:lnTo>
                  <a:lnTo>
                    <a:pt x="43" y="24"/>
                  </a:lnTo>
                  <a:lnTo>
                    <a:pt x="45" y="17"/>
                  </a:lnTo>
                  <a:lnTo>
                    <a:pt x="47" y="9"/>
                  </a:lnTo>
                  <a:lnTo>
                    <a:pt x="47" y="5"/>
                  </a:lnTo>
                  <a:lnTo>
                    <a:pt x="45" y="2"/>
                  </a:lnTo>
                  <a:lnTo>
                    <a:pt x="42" y="0"/>
                  </a:lnTo>
                  <a:lnTo>
                    <a:pt x="39" y="0"/>
                  </a:lnTo>
                  <a:lnTo>
                    <a:pt x="36" y="2"/>
                  </a:lnTo>
                  <a:lnTo>
                    <a:pt x="34" y="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68" name="Freeform 182"/>
            <p:cNvSpPr>
              <a:spLocks/>
            </p:cNvSpPr>
            <p:nvPr/>
          </p:nvSpPr>
          <p:spPr bwMode="auto">
            <a:xfrm>
              <a:off x="2725" y="1820"/>
              <a:ext cx="36" cy="88"/>
            </a:xfrm>
            <a:custGeom>
              <a:avLst/>
              <a:gdLst>
                <a:gd name="T0" fmla="*/ 23 w 36"/>
                <a:gd name="T1" fmla="*/ 7 h 88"/>
                <a:gd name="T2" fmla="*/ 21 w 36"/>
                <a:gd name="T3" fmla="*/ 24 h 88"/>
                <a:gd name="T4" fmla="*/ 18 w 36"/>
                <a:gd name="T5" fmla="*/ 41 h 88"/>
                <a:gd name="T6" fmla="*/ 15 w 36"/>
                <a:gd name="T7" fmla="*/ 56 h 88"/>
                <a:gd name="T8" fmla="*/ 15 w 36"/>
                <a:gd name="T9" fmla="*/ 56 h 88"/>
                <a:gd name="T10" fmla="*/ 12 w 36"/>
                <a:gd name="T11" fmla="*/ 65 h 88"/>
                <a:gd name="T12" fmla="*/ 7 w 36"/>
                <a:gd name="T13" fmla="*/ 71 h 88"/>
                <a:gd name="T14" fmla="*/ 1 w 36"/>
                <a:gd name="T15" fmla="*/ 77 h 88"/>
                <a:gd name="T16" fmla="*/ 1 w 36"/>
                <a:gd name="T17" fmla="*/ 77 h 88"/>
                <a:gd name="T18" fmla="*/ 0 w 36"/>
                <a:gd name="T19" fmla="*/ 80 h 88"/>
                <a:gd name="T20" fmla="*/ 0 w 36"/>
                <a:gd name="T21" fmla="*/ 84 h 88"/>
                <a:gd name="T22" fmla="*/ 3 w 36"/>
                <a:gd name="T23" fmla="*/ 87 h 88"/>
                <a:gd name="T24" fmla="*/ 3 w 36"/>
                <a:gd name="T25" fmla="*/ 87 h 88"/>
                <a:gd name="T26" fmla="*/ 6 w 36"/>
                <a:gd name="T27" fmla="*/ 88 h 88"/>
                <a:gd name="T28" fmla="*/ 9 w 36"/>
                <a:gd name="T29" fmla="*/ 88 h 88"/>
                <a:gd name="T30" fmla="*/ 12 w 36"/>
                <a:gd name="T31" fmla="*/ 85 h 88"/>
                <a:gd name="T32" fmla="*/ 12 w 36"/>
                <a:gd name="T33" fmla="*/ 85 h 88"/>
                <a:gd name="T34" fmla="*/ 19 w 36"/>
                <a:gd name="T35" fmla="*/ 78 h 88"/>
                <a:gd name="T36" fmla="*/ 25 w 36"/>
                <a:gd name="T37" fmla="*/ 69 h 88"/>
                <a:gd name="T38" fmla="*/ 28 w 36"/>
                <a:gd name="T39" fmla="*/ 59 h 88"/>
                <a:gd name="T40" fmla="*/ 28 w 36"/>
                <a:gd name="T41" fmla="*/ 59 h 88"/>
                <a:gd name="T42" fmla="*/ 32 w 36"/>
                <a:gd name="T43" fmla="*/ 42 h 88"/>
                <a:gd name="T44" fmla="*/ 35 w 36"/>
                <a:gd name="T45" fmla="*/ 23 h 88"/>
                <a:gd name="T46" fmla="*/ 36 w 36"/>
                <a:gd name="T47" fmla="*/ 5 h 88"/>
                <a:gd name="T48" fmla="*/ 36 w 36"/>
                <a:gd name="T49" fmla="*/ 5 h 88"/>
                <a:gd name="T50" fmla="*/ 35 w 36"/>
                <a:gd name="T51" fmla="*/ 2 h 88"/>
                <a:gd name="T52" fmla="*/ 32 w 36"/>
                <a:gd name="T53" fmla="*/ 0 h 88"/>
                <a:gd name="T54" fmla="*/ 28 w 36"/>
                <a:gd name="T55" fmla="*/ 0 h 88"/>
                <a:gd name="T56" fmla="*/ 28 w 36"/>
                <a:gd name="T57" fmla="*/ 0 h 88"/>
                <a:gd name="T58" fmla="*/ 25 w 36"/>
                <a:gd name="T59" fmla="*/ 1 h 88"/>
                <a:gd name="T60" fmla="*/ 23 w 36"/>
                <a:gd name="T61" fmla="*/ 4 h 88"/>
                <a:gd name="T62" fmla="*/ 23 w 36"/>
                <a:gd name="T63" fmla="*/ 7 h 88"/>
                <a:gd name="T64" fmla="*/ 23 w 36"/>
                <a:gd name="T65" fmla="*/ 7 h 8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"/>
                <a:gd name="T100" fmla="*/ 0 h 88"/>
                <a:gd name="T101" fmla="*/ 36 w 36"/>
                <a:gd name="T102" fmla="*/ 88 h 8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" h="88">
                  <a:moveTo>
                    <a:pt x="23" y="7"/>
                  </a:moveTo>
                  <a:lnTo>
                    <a:pt x="21" y="24"/>
                  </a:lnTo>
                  <a:lnTo>
                    <a:pt x="18" y="41"/>
                  </a:lnTo>
                  <a:lnTo>
                    <a:pt x="15" y="56"/>
                  </a:lnTo>
                  <a:lnTo>
                    <a:pt x="12" y="65"/>
                  </a:lnTo>
                  <a:lnTo>
                    <a:pt x="7" y="71"/>
                  </a:lnTo>
                  <a:lnTo>
                    <a:pt x="1" y="77"/>
                  </a:lnTo>
                  <a:lnTo>
                    <a:pt x="0" y="80"/>
                  </a:lnTo>
                  <a:lnTo>
                    <a:pt x="0" y="84"/>
                  </a:lnTo>
                  <a:lnTo>
                    <a:pt x="3" y="87"/>
                  </a:lnTo>
                  <a:lnTo>
                    <a:pt x="6" y="88"/>
                  </a:lnTo>
                  <a:lnTo>
                    <a:pt x="9" y="88"/>
                  </a:lnTo>
                  <a:lnTo>
                    <a:pt x="12" y="85"/>
                  </a:lnTo>
                  <a:lnTo>
                    <a:pt x="19" y="78"/>
                  </a:lnTo>
                  <a:lnTo>
                    <a:pt x="25" y="69"/>
                  </a:lnTo>
                  <a:lnTo>
                    <a:pt x="28" y="59"/>
                  </a:lnTo>
                  <a:lnTo>
                    <a:pt x="32" y="42"/>
                  </a:lnTo>
                  <a:lnTo>
                    <a:pt x="35" y="23"/>
                  </a:lnTo>
                  <a:lnTo>
                    <a:pt x="36" y="5"/>
                  </a:lnTo>
                  <a:lnTo>
                    <a:pt x="35" y="2"/>
                  </a:lnTo>
                  <a:lnTo>
                    <a:pt x="32" y="0"/>
                  </a:lnTo>
                  <a:lnTo>
                    <a:pt x="28" y="0"/>
                  </a:lnTo>
                  <a:lnTo>
                    <a:pt x="25" y="1"/>
                  </a:lnTo>
                  <a:lnTo>
                    <a:pt x="23" y="4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69" name="Freeform 183"/>
            <p:cNvSpPr>
              <a:spLocks/>
            </p:cNvSpPr>
            <p:nvPr/>
          </p:nvSpPr>
          <p:spPr bwMode="auto">
            <a:xfrm>
              <a:off x="2731" y="1834"/>
              <a:ext cx="67" cy="75"/>
            </a:xfrm>
            <a:custGeom>
              <a:avLst/>
              <a:gdLst>
                <a:gd name="T0" fmla="*/ 54 w 67"/>
                <a:gd name="T1" fmla="*/ 4 h 75"/>
                <a:gd name="T2" fmla="*/ 47 w 67"/>
                <a:gd name="T3" fmla="*/ 11 h 75"/>
                <a:gd name="T4" fmla="*/ 40 w 67"/>
                <a:gd name="T5" fmla="*/ 18 h 75"/>
                <a:gd name="T6" fmla="*/ 32 w 67"/>
                <a:gd name="T7" fmla="*/ 24 h 75"/>
                <a:gd name="T8" fmla="*/ 32 w 67"/>
                <a:gd name="T9" fmla="*/ 24 h 75"/>
                <a:gd name="T10" fmla="*/ 22 w 67"/>
                <a:gd name="T11" fmla="*/ 34 h 75"/>
                <a:gd name="T12" fmla="*/ 14 w 67"/>
                <a:gd name="T13" fmla="*/ 46 h 75"/>
                <a:gd name="T14" fmla="*/ 7 w 67"/>
                <a:gd name="T15" fmla="*/ 59 h 75"/>
                <a:gd name="T16" fmla="*/ 7 w 67"/>
                <a:gd name="T17" fmla="*/ 59 h 75"/>
                <a:gd name="T18" fmla="*/ 6 w 67"/>
                <a:gd name="T19" fmla="*/ 60 h 75"/>
                <a:gd name="T20" fmla="*/ 5 w 67"/>
                <a:gd name="T21" fmla="*/ 62 h 75"/>
                <a:gd name="T22" fmla="*/ 3 w 67"/>
                <a:gd name="T23" fmla="*/ 63 h 75"/>
                <a:gd name="T24" fmla="*/ 3 w 67"/>
                <a:gd name="T25" fmla="*/ 63 h 75"/>
                <a:gd name="T26" fmla="*/ 1 w 67"/>
                <a:gd name="T27" fmla="*/ 65 h 75"/>
                <a:gd name="T28" fmla="*/ 0 w 67"/>
                <a:gd name="T29" fmla="*/ 69 h 75"/>
                <a:gd name="T30" fmla="*/ 1 w 67"/>
                <a:gd name="T31" fmla="*/ 72 h 75"/>
                <a:gd name="T32" fmla="*/ 1 w 67"/>
                <a:gd name="T33" fmla="*/ 72 h 75"/>
                <a:gd name="T34" fmla="*/ 4 w 67"/>
                <a:gd name="T35" fmla="*/ 74 h 75"/>
                <a:gd name="T36" fmla="*/ 8 w 67"/>
                <a:gd name="T37" fmla="*/ 75 h 75"/>
                <a:gd name="T38" fmla="*/ 11 w 67"/>
                <a:gd name="T39" fmla="*/ 74 h 75"/>
                <a:gd name="T40" fmla="*/ 11 w 67"/>
                <a:gd name="T41" fmla="*/ 74 h 75"/>
                <a:gd name="T42" fmla="*/ 13 w 67"/>
                <a:gd name="T43" fmla="*/ 73 h 75"/>
                <a:gd name="T44" fmla="*/ 14 w 67"/>
                <a:gd name="T45" fmla="*/ 71 h 75"/>
                <a:gd name="T46" fmla="*/ 15 w 67"/>
                <a:gd name="T47" fmla="*/ 70 h 75"/>
                <a:gd name="T48" fmla="*/ 15 w 67"/>
                <a:gd name="T49" fmla="*/ 70 h 75"/>
                <a:gd name="T50" fmla="*/ 26 w 67"/>
                <a:gd name="T51" fmla="*/ 54 h 75"/>
                <a:gd name="T52" fmla="*/ 37 w 67"/>
                <a:gd name="T53" fmla="*/ 39 h 75"/>
                <a:gd name="T54" fmla="*/ 50 w 67"/>
                <a:gd name="T55" fmla="*/ 26 h 75"/>
                <a:gd name="T56" fmla="*/ 50 w 67"/>
                <a:gd name="T57" fmla="*/ 26 h 75"/>
                <a:gd name="T58" fmla="*/ 56 w 67"/>
                <a:gd name="T59" fmla="*/ 22 h 75"/>
                <a:gd name="T60" fmla="*/ 62 w 67"/>
                <a:gd name="T61" fmla="*/ 17 h 75"/>
                <a:gd name="T62" fmla="*/ 66 w 67"/>
                <a:gd name="T63" fmla="*/ 10 h 75"/>
                <a:gd name="T64" fmla="*/ 66 w 67"/>
                <a:gd name="T65" fmla="*/ 10 h 75"/>
                <a:gd name="T66" fmla="*/ 67 w 67"/>
                <a:gd name="T67" fmla="*/ 7 h 75"/>
                <a:gd name="T68" fmla="*/ 66 w 67"/>
                <a:gd name="T69" fmla="*/ 3 h 75"/>
                <a:gd name="T70" fmla="*/ 63 w 67"/>
                <a:gd name="T71" fmla="*/ 1 h 75"/>
                <a:gd name="T72" fmla="*/ 63 w 67"/>
                <a:gd name="T73" fmla="*/ 1 h 75"/>
                <a:gd name="T74" fmla="*/ 60 w 67"/>
                <a:gd name="T75" fmla="*/ 0 h 75"/>
                <a:gd name="T76" fmla="*/ 56 w 67"/>
                <a:gd name="T77" fmla="*/ 1 h 75"/>
                <a:gd name="T78" fmla="*/ 54 w 67"/>
                <a:gd name="T79" fmla="*/ 4 h 75"/>
                <a:gd name="T80" fmla="*/ 54 w 67"/>
                <a:gd name="T81" fmla="*/ 4 h 7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7"/>
                <a:gd name="T124" fmla="*/ 0 h 75"/>
                <a:gd name="T125" fmla="*/ 67 w 67"/>
                <a:gd name="T126" fmla="*/ 75 h 7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7" h="75">
                  <a:moveTo>
                    <a:pt x="54" y="4"/>
                  </a:moveTo>
                  <a:lnTo>
                    <a:pt x="47" y="11"/>
                  </a:lnTo>
                  <a:lnTo>
                    <a:pt x="40" y="18"/>
                  </a:lnTo>
                  <a:lnTo>
                    <a:pt x="32" y="24"/>
                  </a:lnTo>
                  <a:lnTo>
                    <a:pt x="22" y="34"/>
                  </a:lnTo>
                  <a:lnTo>
                    <a:pt x="14" y="46"/>
                  </a:lnTo>
                  <a:lnTo>
                    <a:pt x="7" y="59"/>
                  </a:lnTo>
                  <a:lnTo>
                    <a:pt x="6" y="60"/>
                  </a:lnTo>
                  <a:lnTo>
                    <a:pt x="5" y="62"/>
                  </a:lnTo>
                  <a:lnTo>
                    <a:pt x="3" y="63"/>
                  </a:lnTo>
                  <a:lnTo>
                    <a:pt x="1" y="65"/>
                  </a:lnTo>
                  <a:lnTo>
                    <a:pt x="0" y="69"/>
                  </a:lnTo>
                  <a:lnTo>
                    <a:pt x="1" y="72"/>
                  </a:lnTo>
                  <a:lnTo>
                    <a:pt x="4" y="74"/>
                  </a:lnTo>
                  <a:lnTo>
                    <a:pt x="8" y="75"/>
                  </a:lnTo>
                  <a:lnTo>
                    <a:pt x="11" y="74"/>
                  </a:lnTo>
                  <a:lnTo>
                    <a:pt x="13" y="73"/>
                  </a:lnTo>
                  <a:lnTo>
                    <a:pt x="14" y="71"/>
                  </a:lnTo>
                  <a:lnTo>
                    <a:pt x="15" y="70"/>
                  </a:lnTo>
                  <a:lnTo>
                    <a:pt x="26" y="54"/>
                  </a:lnTo>
                  <a:lnTo>
                    <a:pt x="37" y="39"/>
                  </a:lnTo>
                  <a:lnTo>
                    <a:pt x="50" y="26"/>
                  </a:lnTo>
                  <a:lnTo>
                    <a:pt x="56" y="22"/>
                  </a:lnTo>
                  <a:lnTo>
                    <a:pt x="62" y="17"/>
                  </a:lnTo>
                  <a:lnTo>
                    <a:pt x="66" y="10"/>
                  </a:lnTo>
                  <a:lnTo>
                    <a:pt x="67" y="7"/>
                  </a:lnTo>
                  <a:lnTo>
                    <a:pt x="66" y="3"/>
                  </a:lnTo>
                  <a:lnTo>
                    <a:pt x="63" y="1"/>
                  </a:lnTo>
                  <a:lnTo>
                    <a:pt x="60" y="0"/>
                  </a:lnTo>
                  <a:lnTo>
                    <a:pt x="56" y="1"/>
                  </a:lnTo>
                  <a:lnTo>
                    <a:pt x="54" y="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70" name="Freeform 184"/>
            <p:cNvSpPr>
              <a:spLocks/>
            </p:cNvSpPr>
            <p:nvPr/>
          </p:nvSpPr>
          <p:spPr bwMode="auto">
            <a:xfrm>
              <a:off x="2753" y="1838"/>
              <a:ext cx="48" cy="85"/>
            </a:xfrm>
            <a:custGeom>
              <a:avLst/>
              <a:gdLst>
                <a:gd name="T0" fmla="*/ 34 w 48"/>
                <a:gd name="T1" fmla="*/ 7 h 85"/>
                <a:gd name="T2" fmla="*/ 31 w 48"/>
                <a:gd name="T3" fmla="*/ 18 h 85"/>
                <a:gd name="T4" fmla="*/ 26 w 48"/>
                <a:gd name="T5" fmla="*/ 28 h 85"/>
                <a:gd name="T6" fmla="*/ 20 w 48"/>
                <a:gd name="T7" fmla="*/ 37 h 85"/>
                <a:gd name="T8" fmla="*/ 20 w 48"/>
                <a:gd name="T9" fmla="*/ 37 h 85"/>
                <a:gd name="T10" fmla="*/ 12 w 48"/>
                <a:gd name="T11" fmla="*/ 49 h 85"/>
                <a:gd name="T12" fmla="*/ 5 w 48"/>
                <a:gd name="T13" fmla="*/ 61 h 85"/>
                <a:gd name="T14" fmla="*/ 1 w 48"/>
                <a:gd name="T15" fmla="*/ 74 h 85"/>
                <a:gd name="T16" fmla="*/ 1 w 48"/>
                <a:gd name="T17" fmla="*/ 74 h 85"/>
                <a:gd name="T18" fmla="*/ 0 w 48"/>
                <a:gd name="T19" fmla="*/ 78 h 85"/>
                <a:gd name="T20" fmla="*/ 1 w 48"/>
                <a:gd name="T21" fmla="*/ 81 h 85"/>
                <a:gd name="T22" fmla="*/ 4 w 48"/>
                <a:gd name="T23" fmla="*/ 84 h 85"/>
                <a:gd name="T24" fmla="*/ 4 w 48"/>
                <a:gd name="T25" fmla="*/ 84 h 85"/>
                <a:gd name="T26" fmla="*/ 7 w 48"/>
                <a:gd name="T27" fmla="*/ 85 h 85"/>
                <a:gd name="T28" fmla="*/ 11 w 48"/>
                <a:gd name="T29" fmla="*/ 84 h 85"/>
                <a:gd name="T30" fmla="*/ 14 w 48"/>
                <a:gd name="T31" fmla="*/ 81 h 85"/>
                <a:gd name="T32" fmla="*/ 14 w 48"/>
                <a:gd name="T33" fmla="*/ 81 h 85"/>
                <a:gd name="T34" fmla="*/ 18 w 48"/>
                <a:gd name="T35" fmla="*/ 68 h 85"/>
                <a:gd name="T36" fmla="*/ 24 w 48"/>
                <a:gd name="T37" fmla="*/ 56 h 85"/>
                <a:gd name="T38" fmla="*/ 32 w 48"/>
                <a:gd name="T39" fmla="*/ 43 h 85"/>
                <a:gd name="T40" fmla="*/ 32 w 48"/>
                <a:gd name="T41" fmla="*/ 43 h 85"/>
                <a:gd name="T42" fmla="*/ 39 w 48"/>
                <a:gd name="T43" fmla="*/ 32 h 85"/>
                <a:gd name="T44" fmla="*/ 45 w 48"/>
                <a:gd name="T45" fmla="*/ 20 h 85"/>
                <a:gd name="T46" fmla="*/ 48 w 48"/>
                <a:gd name="T47" fmla="*/ 7 h 85"/>
                <a:gd name="T48" fmla="*/ 48 w 48"/>
                <a:gd name="T49" fmla="*/ 7 h 85"/>
                <a:gd name="T50" fmla="*/ 47 w 48"/>
                <a:gd name="T51" fmla="*/ 3 h 85"/>
                <a:gd name="T52" fmla="*/ 44 w 48"/>
                <a:gd name="T53" fmla="*/ 1 h 85"/>
                <a:gd name="T54" fmla="*/ 41 w 48"/>
                <a:gd name="T55" fmla="*/ 0 h 85"/>
                <a:gd name="T56" fmla="*/ 41 w 48"/>
                <a:gd name="T57" fmla="*/ 0 h 85"/>
                <a:gd name="T58" fmla="*/ 37 w 48"/>
                <a:gd name="T59" fmla="*/ 1 h 85"/>
                <a:gd name="T60" fmla="*/ 35 w 48"/>
                <a:gd name="T61" fmla="*/ 4 h 85"/>
                <a:gd name="T62" fmla="*/ 34 w 48"/>
                <a:gd name="T63" fmla="*/ 7 h 85"/>
                <a:gd name="T64" fmla="*/ 34 w 48"/>
                <a:gd name="T65" fmla="*/ 7 h 8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8"/>
                <a:gd name="T100" fmla="*/ 0 h 85"/>
                <a:gd name="T101" fmla="*/ 48 w 48"/>
                <a:gd name="T102" fmla="*/ 85 h 8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8" h="85">
                  <a:moveTo>
                    <a:pt x="34" y="7"/>
                  </a:moveTo>
                  <a:lnTo>
                    <a:pt x="31" y="18"/>
                  </a:lnTo>
                  <a:lnTo>
                    <a:pt x="26" y="28"/>
                  </a:lnTo>
                  <a:lnTo>
                    <a:pt x="20" y="37"/>
                  </a:lnTo>
                  <a:lnTo>
                    <a:pt x="12" y="49"/>
                  </a:lnTo>
                  <a:lnTo>
                    <a:pt x="5" y="61"/>
                  </a:lnTo>
                  <a:lnTo>
                    <a:pt x="1" y="74"/>
                  </a:lnTo>
                  <a:lnTo>
                    <a:pt x="0" y="78"/>
                  </a:lnTo>
                  <a:lnTo>
                    <a:pt x="1" y="81"/>
                  </a:lnTo>
                  <a:lnTo>
                    <a:pt x="4" y="84"/>
                  </a:lnTo>
                  <a:lnTo>
                    <a:pt x="7" y="85"/>
                  </a:lnTo>
                  <a:lnTo>
                    <a:pt x="11" y="84"/>
                  </a:lnTo>
                  <a:lnTo>
                    <a:pt x="14" y="81"/>
                  </a:lnTo>
                  <a:lnTo>
                    <a:pt x="18" y="68"/>
                  </a:lnTo>
                  <a:lnTo>
                    <a:pt x="24" y="56"/>
                  </a:lnTo>
                  <a:lnTo>
                    <a:pt x="32" y="43"/>
                  </a:lnTo>
                  <a:lnTo>
                    <a:pt x="39" y="32"/>
                  </a:lnTo>
                  <a:lnTo>
                    <a:pt x="45" y="20"/>
                  </a:lnTo>
                  <a:lnTo>
                    <a:pt x="48" y="7"/>
                  </a:lnTo>
                  <a:lnTo>
                    <a:pt x="47" y="3"/>
                  </a:lnTo>
                  <a:lnTo>
                    <a:pt x="44" y="1"/>
                  </a:lnTo>
                  <a:lnTo>
                    <a:pt x="41" y="0"/>
                  </a:lnTo>
                  <a:lnTo>
                    <a:pt x="37" y="1"/>
                  </a:lnTo>
                  <a:lnTo>
                    <a:pt x="35" y="4"/>
                  </a:lnTo>
                  <a:lnTo>
                    <a:pt x="34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71" name="Freeform 185"/>
            <p:cNvSpPr>
              <a:spLocks/>
            </p:cNvSpPr>
            <p:nvPr/>
          </p:nvSpPr>
          <p:spPr bwMode="auto">
            <a:xfrm>
              <a:off x="2761" y="1864"/>
              <a:ext cx="68" cy="63"/>
            </a:xfrm>
            <a:custGeom>
              <a:avLst/>
              <a:gdLst>
                <a:gd name="T0" fmla="*/ 55 w 68"/>
                <a:gd name="T1" fmla="*/ 3 h 63"/>
                <a:gd name="T2" fmla="*/ 39 w 68"/>
                <a:gd name="T3" fmla="*/ 21 h 63"/>
                <a:gd name="T4" fmla="*/ 20 w 68"/>
                <a:gd name="T5" fmla="*/ 35 h 63"/>
                <a:gd name="T6" fmla="*/ 3 w 68"/>
                <a:gd name="T7" fmla="*/ 51 h 63"/>
                <a:gd name="T8" fmla="*/ 3 w 68"/>
                <a:gd name="T9" fmla="*/ 51 h 63"/>
                <a:gd name="T10" fmla="*/ 0 w 68"/>
                <a:gd name="T11" fmla="*/ 54 h 63"/>
                <a:gd name="T12" fmla="*/ 0 w 68"/>
                <a:gd name="T13" fmla="*/ 58 h 63"/>
                <a:gd name="T14" fmla="*/ 3 w 68"/>
                <a:gd name="T15" fmla="*/ 61 h 63"/>
                <a:gd name="T16" fmla="*/ 3 w 68"/>
                <a:gd name="T17" fmla="*/ 61 h 63"/>
                <a:gd name="T18" fmla="*/ 6 w 68"/>
                <a:gd name="T19" fmla="*/ 63 h 63"/>
                <a:gd name="T20" fmla="*/ 9 w 68"/>
                <a:gd name="T21" fmla="*/ 63 h 63"/>
                <a:gd name="T22" fmla="*/ 12 w 68"/>
                <a:gd name="T23" fmla="*/ 61 h 63"/>
                <a:gd name="T24" fmla="*/ 12 w 68"/>
                <a:gd name="T25" fmla="*/ 61 h 63"/>
                <a:gd name="T26" fmla="*/ 23 w 68"/>
                <a:gd name="T27" fmla="*/ 50 h 63"/>
                <a:gd name="T28" fmla="*/ 36 w 68"/>
                <a:gd name="T29" fmla="*/ 41 h 63"/>
                <a:gd name="T30" fmla="*/ 48 w 68"/>
                <a:gd name="T31" fmla="*/ 31 h 63"/>
                <a:gd name="T32" fmla="*/ 48 w 68"/>
                <a:gd name="T33" fmla="*/ 31 h 63"/>
                <a:gd name="T34" fmla="*/ 55 w 68"/>
                <a:gd name="T35" fmla="*/ 25 h 63"/>
                <a:gd name="T36" fmla="*/ 61 w 68"/>
                <a:gd name="T37" fmla="*/ 18 h 63"/>
                <a:gd name="T38" fmla="*/ 67 w 68"/>
                <a:gd name="T39" fmla="*/ 10 h 63"/>
                <a:gd name="T40" fmla="*/ 67 w 68"/>
                <a:gd name="T41" fmla="*/ 10 h 63"/>
                <a:gd name="T42" fmla="*/ 68 w 68"/>
                <a:gd name="T43" fmla="*/ 6 h 63"/>
                <a:gd name="T44" fmla="*/ 67 w 68"/>
                <a:gd name="T45" fmla="*/ 3 h 63"/>
                <a:gd name="T46" fmla="*/ 64 w 68"/>
                <a:gd name="T47" fmla="*/ 0 h 63"/>
                <a:gd name="T48" fmla="*/ 64 w 68"/>
                <a:gd name="T49" fmla="*/ 0 h 63"/>
                <a:gd name="T50" fmla="*/ 61 w 68"/>
                <a:gd name="T51" fmla="*/ 0 h 63"/>
                <a:gd name="T52" fmla="*/ 57 w 68"/>
                <a:gd name="T53" fmla="*/ 0 h 63"/>
                <a:gd name="T54" fmla="*/ 55 w 68"/>
                <a:gd name="T55" fmla="*/ 3 h 63"/>
                <a:gd name="T56" fmla="*/ 55 w 68"/>
                <a:gd name="T57" fmla="*/ 3 h 6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68"/>
                <a:gd name="T88" fmla="*/ 0 h 63"/>
                <a:gd name="T89" fmla="*/ 68 w 68"/>
                <a:gd name="T90" fmla="*/ 63 h 63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68" h="63">
                  <a:moveTo>
                    <a:pt x="55" y="3"/>
                  </a:moveTo>
                  <a:lnTo>
                    <a:pt x="39" y="21"/>
                  </a:lnTo>
                  <a:lnTo>
                    <a:pt x="20" y="35"/>
                  </a:lnTo>
                  <a:lnTo>
                    <a:pt x="3" y="51"/>
                  </a:lnTo>
                  <a:lnTo>
                    <a:pt x="0" y="54"/>
                  </a:lnTo>
                  <a:lnTo>
                    <a:pt x="0" y="58"/>
                  </a:lnTo>
                  <a:lnTo>
                    <a:pt x="3" y="61"/>
                  </a:lnTo>
                  <a:lnTo>
                    <a:pt x="6" y="63"/>
                  </a:lnTo>
                  <a:lnTo>
                    <a:pt x="9" y="63"/>
                  </a:lnTo>
                  <a:lnTo>
                    <a:pt x="12" y="61"/>
                  </a:lnTo>
                  <a:lnTo>
                    <a:pt x="23" y="50"/>
                  </a:lnTo>
                  <a:lnTo>
                    <a:pt x="36" y="41"/>
                  </a:lnTo>
                  <a:lnTo>
                    <a:pt x="48" y="31"/>
                  </a:lnTo>
                  <a:lnTo>
                    <a:pt x="55" y="25"/>
                  </a:lnTo>
                  <a:lnTo>
                    <a:pt x="61" y="18"/>
                  </a:lnTo>
                  <a:lnTo>
                    <a:pt x="67" y="10"/>
                  </a:lnTo>
                  <a:lnTo>
                    <a:pt x="68" y="6"/>
                  </a:lnTo>
                  <a:lnTo>
                    <a:pt x="67" y="3"/>
                  </a:lnTo>
                  <a:lnTo>
                    <a:pt x="64" y="0"/>
                  </a:lnTo>
                  <a:lnTo>
                    <a:pt x="61" y="0"/>
                  </a:lnTo>
                  <a:lnTo>
                    <a:pt x="57" y="0"/>
                  </a:lnTo>
                  <a:lnTo>
                    <a:pt x="55" y="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72" name="Freeform 186"/>
            <p:cNvSpPr>
              <a:spLocks/>
            </p:cNvSpPr>
            <p:nvPr/>
          </p:nvSpPr>
          <p:spPr bwMode="auto">
            <a:xfrm>
              <a:off x="2787" y="1866"/>
              <a:ext cx="54" cy="79"/>
            </a:xfrm>
            <a:custGeom>
              <a:avLst/>
              <a:gdLst>
                <a:gd name="T0" fmla="*/ 40 w 54"/>
                <a:gd name="T1" fmla="*/ 5 h 79"/>
                <a:gd name="T2" fmla="*/ 37 w 54"/>
                <a:gd name="T3" fmla="*/ 14 h 79"/>
                <a:gd name="T4" fmla="*/ 32 w 54"/>
                <a:gd name="T5" fmla="*/ 23 h 79"/>
                <a:gd name="T6" fmla="*/ 26 w 54"/>
                <a:gd name="T7" fmla="*/ 31 h 79"/>
                <a:gd name="T8" fmla="*/ 26 w 54"/>
                <a:gd name="T9" fmla="*/ 31 h 79"/>
                <a:gd name="T10" fmla="*/ 24 w 54"/>
                <a:gd name="T11" fmla="*/ 33 h 79"/>
                <a:gd name="T12" fmla="*/ 23 w 54"/>
                <a:gd name="T13" fmla="*/ 36 h 79"/>
                <a:gd name="T14" fmla="*/ 22 w 54"/>
                <a:gd name="T15" fmla="*/ 38 h 79"/>
                <a:gd name="T16" fmla="*/ 22 w 54"/>
                <a:gd name="T17" fmla="*/ 38 h 79"/>
                <a:gd name="T18" fmla="*/ 17 w 54"/>
                <a:gd name="T19" fmla="*/ 45 h 79"/>
                <a:gd name="T20" fmla="*/ 10 w 54"/>
                <a:gd name="T21" fmla="*/ 53 h 79"/>
                <a:gd name="T22" fmla="*/ 5 w 54"/>
                <a:gd name="T23" fmla="*/ 61 h 79"/>
                <a:gd name="T24" fmla="*/ 5 w 54"/>
                <a:gd name="T25" fmla="*/ 61 h 79"/>
                <a:gd name="T26" fmla="*/ 4 w 54"/>
                <a:gd name="T27" fmla="*/ 64 h 79"/>
                <a:gd name="T28" fmla="*/ 2 w 54"/>
                <a:gd name="T29" fmla="*/ 66 h 79"/>
                <a:gd name="T30" fmla="*/ 2 w 54"/>
                <a:gd name="T31" fmla="*/ 69 h 79"/>
                <a:gd name="T32" fmla="*/ 2 w 54"/>
                <a:gd name="T33" fmla="*/ 69 h 79"/>
                <a:gd name="T34" fmla="*/ 2 w 54"/>
                <a:gd name="T35" fmla="*/ 69 h 79"/>
                <a:gd name="T36" fmla="*/ 2 w 54"/>
                <a:gd name="T37" fmla="*/ 68 h 79"/>
                <a:gd name="T38" fmla="*/ 2 w 54"/>
                <a:gd name="T39" fmla="*/ 68 h 79"/>
                <a:gd name="T40" fmla="*/ 2 w 54"/>
                <a:gd name="T41" fmla="*/ 68 h 79"/>
                <a:gd name="T42" fmla="*/ 0 w 54"/>
                <a:gd name="T43" fmla="*/ 71 h 79"/>
                <a:gd name="T44" fmla="*/ 1 w 54"/>
                <a:gd name="T45" fmla="*/ 75 h 79"/>
                <a:gd name="T46" fmla="*/ 3 w 54"/>
                <a:gd name="T47" fmla="*/ 77 h 79"/>
                <a:gd name="T48" fmla="*/ 3 w 54"/>
                <a:gd name="T49" fmla="*/ 77 h 79"/>
                <a:gd name="T50" fmla="*/ 6 w 54"/>
                <a:gd name="T51" fmla="*/ 79 h 79"/>
                <a:gd name="T52" fmla="*/ 10 w 54"/>
                <a:gd name="T53" fmla="*/ 78 h 79"/>
                <a:gd name="T54" fmla="*/ 13 w 54"/>
                <a:gd name="T55" fmla="*/ 76 h 79"/>
                <a:gd name="T56" fmla="*/ 13 w 54"/>
                <a:gd name="T57" fmla="*/ 76 h 79"/>
                <a:gd name="T58" fmla="*/ 15 w 54"/>
                <a:gd name="T59" fmla="*/ 73 h 79"/>
                <a:gd name="T60" fmla="*/ 16 w 54"/>
                <a:gd name="T61" fmla="*/ 70 h 79"/>
                <a:gd name="T62" fmla="*/ 18 w 54"/>
                <a:gd name="T63" fmla="*/ 68 h 79"/>
                <a:gd name="T64" fmla="*/ 18 w 54"/>
                <a:gd name="T65" fmla="*/ 68 h 79"/>
                <a:gd name="T66" fmla="*/ 25 w 54"/>
                <a:gd name="T67" fmla="*/ 58 h 79"/>
                <a:gd name="T68" fmla="*/ 31 w 54"/>
                <a:gd name="T69" fmla="*/ 48 h 79"/>
                <a:gd name="T70" fmla="*/ 37 w 54"/>
                <a:gd name="T71" fmla="*/ 38 h 79"/>
                <a:gd name="T72" fmla="*/ 37 w 54"/>
                <a:gd name="T73" fmla="*/ 38 h 79"/>
                <a:gd name="T74" fmla="*/ 45 w 54"/>
                <a:gd name="T75" fmla="*/ 30 h 79"/>
                <a:gd name="T76" fmla="*/ 50 w 54"/>
                <a:gd name="T77" fmla="*/ 20 h 79"/>
                <a:gd name="T78" fmla="*/ 54 w 54"/>
                <a:gd name="T79" fmla="*/ 9 h 79"/>
                <a:gd name="T80" fmla="*/ 54 w 54"/>
                <a:gd name="T81" fmla="*/ 9 h 79"/>
                <a:gd name="T82" fmla="*/ 54 w 54"/>
                <a:gd name="T83" fmla="*/ 5 h 79"/>
                <a:gd name="T84" fmla="*/ 52 w 54"/>
                <a:gd name="T85" fmla="*/ 2 h 79"/>
                <a:gd name="T86" fmla="*/ 50 w 54"/>
                <a:gd name="T87" fmla="*/ 0 h 79"/>
                <a:gd name="T88" fmla="*/ 50 w 54"/>
                <a:gd name="T89" fmla="*/ 0 h 79"/>
                <a:gd name="T90" fmla="*/ 45 w 54"/>
                <a:gd name="T91" fmla="*/ 0 h 79"/>
                <a:gd name="T92" fmla="*/ 42 w 54"/>
                <a:gd name="T93" fmla="*/ 2 h 79"/>
                <a:gd name="T94" fmla="*/ 40 w 54"/>
                <a:gd name="T95" fmla="*/ 5 h 79"/>
                <a:gd name="T96" fmla="*/ 40 w 54"/>
                <a:gd name="T97" fmla="*/ 5 h 7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4"/>
                <a:gd name="T148" fmla="*/ 0 h 79"/>
                <a:gd name="T149" fmla="*/ 54 w 54"/>
                <a:gd name="T150" fmla="*/ 79 h 7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4" h="79">
                  <a:moveTo>
                    <a:pt x="40" y="5"/>
                  </a:moveTo>
                  <a:lnTo>
                    <a:pt x="37" y="14"/>
                  </a:lnTo>
                  <a:lnTo>
                    <a:pt x="32" y="23"/>
                  </a:lnTo>
                  <a:lnTo>
                    <a:pt x="26" y="31"/>
                  </a:lnTo>
                  <a:lnTo>
                    <a:pt x="24" y="33"/>
                  </a:lnTo>
                  <a:lnTo>
                    <a:pt x="23" y="36"/>
                  </a:lnTo>
                  <a:lnTo>
                    <a:pt x="22" y="38"/>
                  </a:lnTo>
                  <a:lnTo>
                    <a:pt x="17" y="45"/>
                  </a:lnTo>
                  <a:lnTo>
                    <a:pt x="10" y="53"/>
                  </a:lnTo>
                  <a:lnTo>
                    <a:pt x="5" y="61"/>
                  </a:lnTo>
                  <a:lnTo>
                    <a:pt x="4" y="64"/>
                  </a:lnTo>
                  <a:lnTo>
                    <a:pt x="2" y="66"/>
                  </a:lnTo>
                  <a:lnTo>
                    <a:pt x="2" y="69"/>
                  </a:lnTo>
                  <a:lnTo>
                    <a:pt x="2" y="68"/>
                  </a:lnTo>
                  <a:lnTo>
                    <a:pt x="0" y="71"/>
                  </a:lnTo>
                  <a:lnTo>
                    <a:pt x="1" y="75"/>
                  </a:lnTo>
                  <a:lnTo>
                    <a:pt x="3" y="77"/>
                  </a:lnTo>
                  <a:lnTo>
                    <a:pt x="6" y="79"/>
                  </a:lnTo>
                  <a:lnTo>
                    <a:pt x="10" y="78"/>
                  </a:lnTo>
                  <a:lnTo>
                    <a:pt x="13" y="76"/>
                  </a:lnTo>
                  <a:lnTo>
                    <a:pt x="15" y="73"/>
                  </a:lnTo>
                  <a:lnTo>
                    <a:pt x="16" y="70"/>
                  </a:lnTo>
                  <a:lnTo>
                    <a:pt x="18" y="68"/>
                  </a:lnTo>
                  <a:lnTo>
                    <a:pt x="25" y="58"/>
                  </a:lnTo>
                  <a:lnTo>
                    <a:pt x="31" y="48"/>
                  </a:lnTo>
                  <a:lnTo>
                    <a:pt x="37" y="38"/>
                  </a:lnTo>
                  <a:lnTo>
                    <a:pt x="45" y="30"/>
                  </a:lnTo>
                  <a:lnTo>
                    <a:pt x="50" y="20"/>
                  </a:lnTo>
                  <a:lnTo>
                    <a:pt x="54" y="9"/>
                  </a:lnTo>
                  <a:lnTo>
                    <a:pt x="54" y="5"/>
                  </a:lnTo>
                  <a:lnTo>
                    <a:pt x="52" y="2"/>
                  </a:lnTo>
                  <a:lnTo>
                    <a:pt x="50" y="0"/>
                  </a:lnTo>
                  <a:lnTo>
                    <a:pt x="45" y="0"/>
                  </a:lnTo>
                  <a:lnTo>
                    <a:pt x="42" y="2"/>
                  </a:lnTo>
                  <a:lnTo>
                    <a:pt x="40" y="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73" name="Freeform 187"/>
            <p:cNvSpPr>
              <a:spLocks/>
            </p:cNvSpPr>
            <p:nvPr/>
          </p:nvSpPr>
          <p:spPr bwMode="auto">
            <a:xfrm>
              <a:off x="2792" y="1887"/>
              <a:ext cx="75" cy="61"/>
            </a:xfrm>
            <a:custGeom>
              <a:avLst/>
              <a:gdLst>
                <a:gd name="T0" fmla="*/ 66 w 75"/>
                <a:gd name="T1" fmla="*/ 1 h 61"/>
                <a:gd name="T2" fmla="*/ 53 w 75"/>
                <a:gd name="T3" fmla="*/ 7 h 61"/>
                <a:gd name="T4" fmla="*/ 39 w 75"/>
                <a:gd name="T5" fmla="*/ 14 h 61"/>
                <a:gd name="T6" fmla="*/ 27 w 75"/>
                <a:gd name="T7" fmla="*/ 22 h 61"/>
                <a:gd name="T8" fmla="*/ 27 w 75"/>
                <a:gd name="T9" fmla="*/ 22 h 61"/>
                <a:gd name="T10" fmla="*/ 19 w 75"/>
                <a:gd name="T11" fmla="*/ 32 h 61"/>
                <a:gd name="T12" fmla="*/ 11 w 75"/>
                <a:gd name="T13" fmla="*/ 41 h 61"/>
                <a:gd name="T14" fmla="*/ 1 w 75"/>
                <a:gd name="T15" fmla="*/ 50 h 61"/>
                <a:gd name="T16" fmla="*/ 1 w 75"/>
                <a:gd name="T17" fmla="*/ 50 h 61"/>
                <a:gd name="T18" fmla="*/ 0 w 75"/>
                <a:gd name="T19" fmla="*/ 53 h 61"/>
                <a:gd name="T20" fmla="*/ 0 w 75"/>
                <a:gd name="T21" fmla="*/ 57 h 61"/>
                <a:gd name="T22" fmla="*/ 1 w 75"/>
                <a:gd name="T23" fmla="*/ 60 h 61"/>
                <a:gd name="T24" fmla="*/ 1 w 75"/>
                <a:gd name="T25" fmla="*/ 60 h 61"/>
                <a:gd name="T26" fmla="*/ 4 w 75"/>
                <a:gd name="T27" fmla="*/ 61 h 61"/>
                <a:gd name="T28" fmla="*/ 8 w 75"/>
                <a:gd name="T29" fmla="*/ 61 h 61"/>
                <a:gd name="T30" fmla="*/ 12 w 75"/>
                <a:gd name="T31" fmla="*/ 60 h 61"/>
                <a:gd name="T32" fmla="*/ 12 w 75"/>
                <a:gd name="T33" fmla="*/ 60 h 61"/>
                <a:gd name="T34" fmla="*/ 21 w 75"/>
                <a:gd name="T35" fmla="*/ 51 h 61"/>
                <a:gd name="T36" fmla="*/ 30 w 75"/>
                <a:gd name="T37" fmla="*/ 41 h 61"/>
                <a:gd name="T38" fmla="*/ 38 w 75"/>
                <a:gd name="T39" fmla="*/ 31 h 61"/>
                <a:gd name="T40" fmla="*/ 38 w 75"/>
                <a:gd name="T41" fmla="*/ 31 h 61"/>
                <a:gd name="T42" fmla="*/ 49 w 75"/>
                <a:gd name="T43" fmla="*/ 24 h 61"/>
                <a:gd name="T44" fmla="*/ 60 w 75"/>
                <a:gd name="T45" fmla="*/ 18 h 61"/>
                <a:gd name="T46" fmla="*/ 71 w 75"/>
                <a:gd name="T47" fmla="*/ 13 h 61"/>
                <a:gd name="T48" fmla="*/ 71 w 75"/>
                <a:gd name="T49" fmla="*/ 13 h 61"/>
                <a:gd name="T50" fmla="*/ 74 w 75"/>
                <a:gd name="T51" fmla="*/ 11 h 61"/>
                <a:gd name="T52" fmla="*/ 75 w 75"/>
                <a:gd name="T53" fmla="*/ 8 h 61"/>
                <a:gd name="T54" fmla="*/ 75 w 75"/>
                <a:gd name="T55" fmla="*/ 4 h 61"/>
                <a:gd name="T56" fmla="*/ 75 w 75"/>
                <a:gd name="T57" fmla="*/ 4 h 61"/>
                <a:gd name="T58" fmla="*/ 73 w 75"/>
                <a:gd name="T59" fmla="*/ 1 h 61"/>
                <a:gd name="T60" fmla="*/ 70 w 75"/>
                <a:gd name="T61" fmla="*/ 0 h 61"/>
                <a:gd name="T62" fmla="*/ 66 w 75"/>
                <a:gd name="T63" fmla="*/ 1 h 61"/>
                <a:gd name="T64" fmla="*/ 66 w 75"/>
                <a:gd name="T65" fmla="*/ 1 h 6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5"/>
                <a:gd name="T100" fmla="*/ 0 h 61"/>
                <a:gd name="T101" fmla="*/ 75 w 75"/>
                <a:gd name="T102" fmla="*/ 61 h 6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5" h="61">
                  <a:moveTo>
                    <a:pt x="66" y="1"/>
                  </a:moveTo>
                  <a:lnTo>
                    <a:pt x="53" y="7"/>
                  </a:lnTo>
                  <a:lnTo>
                    <a:pt x="39" y="14"/>
                  </a:lnTo>
                  <a:lnTo>
                    <a:pt x="27" y="22"/>
                  </a:lnTo>
                  <a:lnTo>
                    <a:pt x="19" y="32"/>
                  </a:lnTo>
                  <a:lnTo>
                    <a:pt x="11" y="41"/>
                  </a:lnTo>
                  <a:lnTo>
                    <a:pt x="1" y="50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" y="60"/>
                  </a:lnTo>
                  <a:lnTo>
                    <a:pt x="4" y="61"/>
                  </a:lnTo>
                  <a:lnTo>
                    <a:pt x="8" y="61"/>
                  </a:lnTo>
                  <a:lnTo>
                    <a:pt x="12" y="60"/>
                  </a:lnTo>
                  <a:lnTo>
                    <a:pt x="21" y="51"/>
                  </a:lnTo>
                  <a:lnTo>
                    <a:pt x="30" y="41"/>
                  </a:lnTo>
                  <a:lnTo>
                    <a:pt x="38" y="31"/>
                  </a:lnTo>
                  <a:lnTo>
                    <a:pt x="49" y="24"/>
                  </a:lnTo>
                  <a:lnTo>
                    <a:pt x="60" y="18"/>
                  </a:lnTo>
                  <a:lnTo>
                    <a:pt x="71" y="13"/>
                  </a:lnTo>
                  <a:lnTo>
                    <a:pt x="74" y="11"/>
                  </a:lnTo>
                  <a:lnTo>
                    <a:pt x="75" y="8"/>
                  </a:lnTo>
                  <a:lnTo>
                    <a:pt x="75" y="4"/>
                  </a:lnTo>
                  <a:lnTo>
                    <a:pt x="73" y="1"/>
                  </a:lnTo>
                  <a:lnTo>
                    <a:pt x="70" y="0"/>
                  </a:lnTo>
                  <a:lnTo>
                    <a:pt x="66" y="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74" name="Freeform 188"/>
            <p:cNvSpPr>
              <a:spLocks/>
            </p:cNvSpPr>
            <p:nvPr/>
          </p:nvSpPr>
          <p:spPr bwMode="auto">
            <a:xfrm>
              <a:off x="2810" y="1898"/>
              <a:ext cx="65" cy="69"/>
            </a:xfrm>
            <a:custGeom>
              <a:avLst/>
              <a:gdLst>
                <a:gd name="T0" fmla="*/ 53 w 65"/>
                <a:gd name="T1" fmla="*/ 2 h 69"/>
                <a:gd name="T2" fmla="*/ 36 w 65"/>
                <a:gd name="T3" fmla="*/ 19 h 69"/>
                <a:gd name="T4" fmla="*/ 18 w 65"/>
                <a:gd name="T5" fmla="*/ 36 h 69"/>
                <a:gd name="T6" fmla="*/ 2 w 65"/>
                <a:gd name="T7" fmla="*/ 54 h 69"/>
                <a:gd name="T8" fmla="*/ 2 w 65"/>
                <a:gd name="T9" fmla="*/ 54 h 69"/>
                <a:gd name="T10" fmla="*/ 1 w 65"/>
                <a:gd name="T11" fmla="*/ 56 h 69"/>
                <a:gd name="T12" fmla="*/ 0 w 65"/>
                <a:gd name="T13" fmla="*/ 58 h 69"/>
                <a:gd name="T14" fmla="*/ 0 w 65"/>
                <a:gd name="T15" fmla="*/ 60 h 69"/>
                <a:gd name="T16" fmla="*/ 0 w 65"/>
                <a:gd name="T17" fmla="*/ 60 h 69"/>
                <a:gd name="T18" fmla="*/ 0 w 65"/>
                <a:gd name="T19" fmla="*/ 64 h 69"/>
                <a:gd name="T20" fmla="*/ 1 w 65"/>
                <a:gd name="T21" fmla="*/ 67 h 69"/>
                <a:gd name="T22" fmla="*/ 4 w 65"/>
                <a:gd name="T23" fmla="*/ 69 h 69"/>
                <a:gd name="T24" fmla="*/ 4 w 65"/>
                <a:gd name="T25" fmla="*/ 69 h 69"/>
                <a:gd name="T26" fmla="*/ 8 w 65"/>
                <a:gd name="T27" fmla="*/ 69 h 69"/>
                <a:gd name="T28" fmla="*/ 11 w 65"/>
                <a:gd name="T29" fmla="*/ 67 h 69"/>
                <a:gd name="T30" fmla="*/ 13 w 65"/>
                <a:gd name="T31" fmla="*/ 64 h 69"/>
                <a:gd name="T32" fmla="*/ 13 w 65"/>
                <a:gd name="T33" fmla="*/ 64 h 69"/>
                <a:gd name="T34" fmla="*/ 13 w 65"/>
                <a:gd name="T35" fmla="*/ 63 h 69"/>
                <a:gd name="T36" fmla="*/ 14 w 65"/>
                <a:gd name="T37" fmla="*/ 61 h 69"/>
                <a:gd name="T38" fmla="*/ 14 w 65"/>
                <a:gd name="T39" fmla="*/ 60 h 69"/>
                <a:gd name="T40" fmla="*/ 14 w 65"/>
                <a:gd name="T41" fmla="*/ 60 h 69"/>
                <a:gd name="T42" fmla="*/ 31 w 65"/>
                <a:gd name="T43" fmla="*/ 44 h 69"/>
                <a:gd name="T44" fmla="*/ 47 w 65"/>
                <a:gd name="T45" fmla="*/ 28 h 69"/>
                <a:gd name="T46" fmla="*/ 63 w 65"/>
                <a:gd name="T47" fmla="*/ 11 h 69"/>
                <a:gd name="T48" fmla="*/ 63 w 65"/>
                <a:gd name="T49" fmla="*/ 11 h 69"/>
                <a:gd name="T50" fmla="*/ 65 w 65"/>
                <a:gd name="T51" fmla="*/ 8 h 69"/>
                <a:gd name="T52" fmla="*/ 65 w 65"/>
                <a:gd name="T53" fmla="*/ 5 h 69"/>
                <a:gd name="T54" fmla="*/ 63 w 65"/>
                <a:gd name="T55" fmla="*/ 2 h 69"/>
                <a:gd name="T56" fmla="*/ 63 w 65"/>
                <a:gd name="T57" fmla="*/ 2 h 69"/>
                <a:gd name="T58" fmla="*/ 60 w 65"/>
                <a:gd name="T59" fmla="*/ 0 h 69"/>
                <a:gd name="T60" fmla="*/ 56 w 65"/>
                <a:gd name="T61" fmla="*/ 0 h 69"/>
                <a:gd name="T62" fmla="*/ 53 w 65"/>
                <a:gd name="T63" fmla="*/ 2 h 69"/>
                <a:gd name="T64" fmla="*/ 53 w 65"/>
                <a:gd name="T65" fmla="*/ 2 h 6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5"/>
                <a:gd name="T100" fmla="*/ 0 h 69"/>
                <a:gd name="T101" fmla="*/ 65 w 65"/>
                <a:gd name="T102" fmla="*/ 69 h 6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5" h="69">
                  <a:moveTo>
                    <a:pt x="53" y="2"/>
                  </a:moveTo>
                  <a:lnTo>
                    <a:pt x="36" y="19"/>
                  </a:lnTo>
                  <a:lnTo>
                    <a:pt x="18" y="36"/>
                  </a:lnTo>
                  <a:lnTo>
                    <a:pt x="2" y="54"/>
                  </a:lnTo>
                  <a:lnTo>
                    <a:pt x="1" y="56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0" y="64"/>
                  </a:lnTo>
                  <a:lnTo>
                    <a:pt x="1" y="67"/>
                  </a:lnTo>
                  <a:lnTo>
                    <a:pt x="4" y="69"/>
                  </a:lnTo>
                  <a:lnTo>
                    <a:pt x="8" y="69"/>
                  </a:lnTo>
                  <a:lnTo>
                    <a:pt x="11" y="67"/>
                  </a:lnTo>
                  <a:lnTo>
                    <a:pt x="13" y="64"/>
                  </a:lnTo>
                  <a:lnTo>
                    <a:pt x="13" y="63"/>
                  </a:lnTo>
                  <a:lnTo>
                    <a:pt x="14" y="61"/>
                  </a:lnTo>
                  <a:lnTo>
                    <a:pt x="14" y="60"/>
                  </a:lnTo>
                  <a:lnTo>
                    <a:pt x="31" y="44"/>
                  </a:lnTo>
                  <a:lnTo>
                    <a:pt x="47" y="28"/>
                  </a:lnTo>
                  <a:lnTo>
                    <a:pt x="63" y="11"/>
                  </a:lnTo>
                  <a:lnTo>
                    <a:pt x="65" y="8"/>
                  </a:lnTo>
                  <a:lnTo>
                    <a:pt x="65" y="5"/>
                  </a:lnTo>
                  <a:lnTo>
                    <a:pt x="63" y="2"/>
                  </a:lnTo>
                  <a:lnTo>
                    <a:pt x="60" y="0"/>
                  </a:lnTo>
                  <a:lnTo>
                    <a:pt x="56" y="0"/>
                  </a:lnTo>
                  <a:lnTo>
                    <a:pt x="53" y="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75" name="Freeform 189"/>
            <p:cNvSpPr>
              <a:spLocks/>
            </p:cNvSpPr>
            <p:nvPr/>
          </p:nvSpPr>
          <p:spPr bwMode="auto">
            <a:xfrm>
              <a:off x="2818" y="1925"/>
              <a:ext cx="83" cy="51"/>
            </a:xfrm>
            <a:custGeom>
              <a:avLst/>
              <a:gdLst>
                <a:gd name="T0" fmla="*/ 74 w 83"/>
                <a:gd name="T1" fmla="*/ 1 h 51"/>
                <a:gd name="T2" fmla="*/ 48 w 83"/>
                <a:gd name="T3" fmla="*/ 10 h 51"/>
                <a:gd name="T4" fmla="*/ 25 w 83"/>
                <a:gd name="T5" fmla="*/ 22 h 51"/>
                <a:gd name="T6" fmla="*/ 3 w 83"/>
                <a:gd name="T7" fmla="*/ 38 h 51"/>
                <a:gd name="T8" fmla="*/ 3 w 83"/>
                <a:gd name="T9" fmla="*/ 38 h 51"/>
                <a:gd name="T10" fmla="*/ 1 w 83"/>
                <a:gd name="T11" fmla="*/ 41 h 51"/>
                <a:gd name="T12" fmla="*/ 0 w 83"/>
                <a:gd name="T13" fmla="*/ 45 h 51"/>
                <a:gd name="T14" fmla="*/ 2 w 83"/>
                <a:gd name="T15" fmla="*/ 48 h 51"/>
                <a:gd name="T16" fmla="*/ 2 w 83"/>
                <a:gd name="T17" fmla="*/ 48 h 51"/>
                <a:gd name="T18" fmla="*/ 5 w 83"/>
                <a:gd name="T19" fmla="*/ 50 h 51"/>
                <a:gd name="T20" fmla="*/ 8 w 83"/>
                <a:gd name="T21" fmla="*/ 51 h 51"/>
                <a:gd name="T22" fmla="*/ 11 w 83"/>
                <a:gd name="T23" fmla="*/ 49 h 51"/>
                <a:gd name="T24" fmla="*/ 11 w 83"/>
                <a:gd name="T25" fmla="*/ 49 h 51"/>
                <a:gd name="T26" fmla="*/ 32 w 83"/>
                <a:gd name="T27" fmla="*/ 35 h 51"/>
                <a:gd name="T28" fmla="*/ 54 w 83"/>
                <a:gd name="T29" fmla="*/ 22 h 51"/>
                <a:gd name="T30" fmla="*/ 78 w 83"/>
                <a:gd name="T31" fmla="*/ 14 h 51"/>
                <a:gd name="T32" fmla="*/ 78 w 83"/>
                <a:gd name="T33" fmla="*/ 14 h 51"/>
                <a:gd name="T34" fmla="*/ 81 w 83"/>
                <a:gd name="T35" fmla="*/ 12 h 51"/>
                <a:gd name="T36" fmla="*/ 83 w 83"/>
                <a:gd name="T37" fmla="*/ 8 h 51"/>
                <a:gd name="T38" fmla="*/ 82 w 83"/>
                <a:gd name="T39" fmla="*/ 5 h 51"/>
                <a:gd name="T40" fmla="*/ 82 w 83"/>
                <a:gd name="T41" fmla="*/ 5 h 51"/>
                <a:gd name="T42" fmla="*/ 80 w 83"/>
                <a:gd name="T43" fmla="*/ 2 h 51"/>
                <a:gd name="T44" fmla="*/ 77 w 83"/>
                <a:gd name="T45" fmla="*/ 0 h 51"/>
                <a:gd name="T46" fmla="*/ 74 w 83"/>
                <a:gd name="T47" fmla="*/ 1 h 51"/>
                <a:gd name="T48" fmla="*/ 74 w 83"/>
                <a:gd name="T49" fmla="*/ 1 h 5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3"/>
                <a:gd name="T76" fmla="*/ 0 h 51"/>
                <a:gd name="T77" fmla="*/ 83 w 83"/>
                <a:gd name="T78" fmla="*/ 51 h 5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3" h="51">
                  <a:moveTo>
                    <a:pt x="74" y="1"/>
                  </a:moveTo>
                  <a:lnTo>
                    <a:pt x="48" y="10"/>
                  </a:lnTo>
                  <a:lnTo>
                    <a:pt x="25" y="22"/>
                  </a:lnTo>
                  <a:lnTo>
                    <a:pt x="3" y="38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2" y="48"/>
                  </a:lnTo>
                  <a:lnTo>
                    <a:pt x="5" y="50"/>
                  </a:lnTo>
                  <a:lnTo>
                    <a:pt x="8" y="51"/>
                  </a:lnTo>
                  <a:lnTo>
                    <a:pt x="11" y="49"/>
                  </a:lnTo>
                  <a:lnTo>
                    <a:pt x="32" y="35"/>
                  </a:lnTo>
                  <a:lnTo>
                    <a:pt x="54" y="22"/>
                  </a:lnTo>
                  <a:lnTo>
                    <a:pt x="78" y="14"/>
                  </a:lnTo>
                  <a:lnTo>
                    <a:pt x="81" y="12"/>
                  </a:lnTo>
                  <a:lnTo>
                    <a:pt x="83" y="8"/>
                  </a:lnTo>
                  <a:lnTo>
                    <a:pt x="82" y="5"/>
                  </a:lnTo>
                  <a:lnTo>
                    <a:pt x="80" y="2"/>
                  </a:lnTo>
                  <a:lnTo>
                    <a:pt x="77" y="0"/>
                  </a:lnTo>
                  <a:lnTo>
                    <a:pt x="74" y="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76" name="Freeform 190"/>
            <p:cNvSpPr>
              <a:spLocks/>
            </p:cNvSpPr>
            <p:nvPr/>
          </p:nvSpPr>
          <p:spPr bwMode="auto">
            <a:xfrm>
              <a:off x="2834" y="1933"/>
              <a:ext cx="72" cy="62"/>
            </a:xfrm>
            <a:custGeom>
              <a:avLst/>
              <a:gdLst>
                <a:gd name="T0" fmla="*/ 59 w 72"/>
                <a:gd name="T1" fmla="*/ 4 h 62"/>
                <a:gd name="T2" fmla="*/ 58 w 72"/>
                <a:gd name="T3" fmla="*/ 5 h 62"/>
                <a:gd name="T4" fmla="*/ 58 w 72"/>
                <a:gd name="T5" fmla="*/ 6 h 62"/>
                <a:gd name="T6" fmla="*/ 57 w 72"/>
                <a:gd name="T7" fmla="*/ 7 h 62"/>
                <a:gd name="T8" fmla="*/ 57 w 72"/>
                <a:gd name="T9" fmla="*/ 7 h 62"/>
                <a:gd name="T10" fmla="*/ 50 w 72"/>
                <a:gd name="T11" fmla="*/ 11 h 62"/>
                <a:gd name="T12" fmla="*/ 42 w 72"/>
                <a:gd name="T13" fmla="*/ 15 h 62"/>
                <a:gd name="T14" fmla="*/ 35 w 72"/>
                <a:gd name="T15" fmla="*/ 19 h 62"/>
                <a:gd name="T16" fmla="*/ 35 w 72"/>
                <a:gd name="T17" fmla="*/ 19 h 62"/>
                <a:gd name="T18" fmla="*/ 28 w 72"/>
                <a:gd name="T19" fmla="*/ 23 h 62"/>
                <a:gd name="T20" fmla="*/ 21 w 72"/>
                <a:gd name="T21" fmla="*/ 29 h 62"/>
                <a:gd name="T22" fmla="*/ 15 w 72"/>
                <a:gd name="T23" fmla="*/ 34 h 62"/>
                <a:gd name="T24" fmla="*/ 15 w 72"/>
                <a:gd name="T25" fmla="*/ 34 h 62"/>
                <a:gd name="T26" fmla="*/ 10 w 72"/>
                <a:gd name="T27" fmla="*/ 40 h 62"/>
                <a:gd name="T28" fmla="*/ 6 w 72"/>
                <a:gd name="T29" fmla="*/ 46 h 62"/>
                <a:gd name="T30" fmla="*/ 1 w 72"/>
                <a:gd name="T31" fmla="*/ 52 h 62"/>
                <a:gd name="T32" fmla="*/ 1 w 72"/>
                <a:gd name="T33" fmla="*/ 52 h 62"/>
                <a:gd name="T34" fmla="*/ 0 w 72"/>
                <a:gd name="T35" fmla="*/ 55 h 62"/>
                <a:gd name="T36" fmla="*/ 0 w 72"/>
                <a:gd name="T37" fmla="*/ 58 h 62"/>
                <a:gd name="T38" fmla="*/ 3 w 72"/>
                <a:gd name="T39" fmla="*/ 61 h 62"/>
                <a:gd name="T40" fmla="*/ 3 w 72"/>
                <a:gd name="T41" fmla="*/ 61 h 62"/>
                <a:gd name="T42" fmla="*/ 7 w 72"/>
                <a:gd name="T43" fmla="*/ 62 h 62"/>
                <a:gd name="T44" fmla="*/ 10 w 72"/>
                <a:gd name="T45" fmla="*/ 61 h 62"/>
                <a:gd name="T46" fmla="*/ 13 w 72"/>
                <a:gd name="T47" fmla="*/ 59 h 62"/>
                <a:gd name="T48" fmla="*/ 13 w 72"/>
                <a:gd name="T49" fmla="*/ 59 h 62"/>
                <a:gd name="T50" fmla="*/ 20 w 72"/>
                <a:gd name="T51" fmla="*/ 49 h 62"/>
                <a:gd name="T52" fmla="*/ 29 w 72"/>
                <a:gd name="T53" fmla="*/ 40 h 62"/>
                <a:gd name="T54" fmla="*/ 40 w 72"/>
                <a:gd name="T55" fmla="*/ 32 h 62"/>
                <a:gd name="T56" fmla="*/ 40 w 72"/>
                <a:gd name="T57" fmla="*/ 32 h 62"/>
                <a:gd name="T58" fmla="*/ 48 w 72"/>
                <a:gd name="T59" fmla="*/ 28 h 62"/>
                <a:gd name="T60" fmla="*/ 55 w 72"/>
                <a:gd name="T61" fmla="*/ 23 h 62"/>
                <a:gd name="T62" fmla="*/ 63 w 72"/>
                <a:gd name="T63" fmla="*/ 19 h 62"/>
                <a:gd name="T64" fmla="*/ 63 w 72"/>
                <a:gd name="T65" fmla="*/ 19 h 62"/>
                <a:gd name="T66" fmla="*/ 66 w 72"/>
                <a:gd name="T67" fmla="*/ 17 h 62"/>
                <a:gd name="T68" fmla="*/ 69 w 72"/>
                <a:gd name="T69" fmla="*/ 14 h 62"/>
                <a:gd name="T70" fmla="*/ 71 w 72"/>
                <a:gd name="T71" fmla="*/ 10 h 62"/>
                <a:gd name="T72" fmla="*/ 71 w 72"/>
                <a:gd name="T73" fmla="*/ 10 h 62"/>
                <a:gd name="T74" fmla="*/ 72 w 72"/>
                <a:gd name="T75" fmla="*/ 6 h 62"/>
                <a:gd name="T76" fmla="*/ 71 w 72"/>
                <a:gd name="T77" fmla="*/ 3 h 62"/>
                <a:gd name="T78" fmla="*/ 68 w 72"/>
                <a:gd name="T79" fmla="*/ 1 h 62"/>
                <a:gd name="T80" fmla="*/ 68 w 72"/>
                <a:gd name="T81" fmla="*/ 1 h 62"/>
                <a:gd name="T82" fmla="*/ 64 w 72"/>
                <a:gd name="T83" fmla="*/ 0 h 62"/>
                <a:gd name="T84" fmla="*/ 61 w 72"/>
                <a:gd name="T85" fmla="*/ 1 h 62"/>
                <a:gd name="T86" fmla="*/ 59 w 72"/>
                <a:gd name="T87" fmla="*/ 4 h 62"/>
                <a:gd name="T88" fmla="*/ 59 w 72"/>
                <a:gd name="T89" fmla="*/ 4 h 6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72"/>
                <a:gd name="T136" fmla="*/ 0 h 62"/>
                <a:gd name="T137" fmla="*/ 72 w 72"/>
                <a:gd name="T138" fmla="*/ 62 h 6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72" h="62">
                  <a:moveTo>
                    <a:pt x="59" y="4"/>
                  </a:moveTo>
                  <a:lnTo>
                    <a:pt x="58" y="5"/>
                  </a:lnTo>
                  <a:lnTo>
                    <a:pt x="58" y="6"/>
                  </a:lnTo>
                  <a:lnTo>
                    <a:pt x="57" y="7"/>
                  </a:lnTo>
                  <a:lnTo>
                    <a:pt x="50" y="11"/>
                  </a:lnTo>
                  <a:lnTo>
                    <a:pt x="42" y="15"/>
                  </a:lnTo>
                  <a:lnTo>
                    <a:pt x="35" y="19"/>
                  </a:lnTo>
                  <a:lnTo>
                    <a:pt x="28" y="23"/>
                  </a:lnTo>
                  <a:lnTo>
                    <a:pt x="21" y="29"/>
                  </a:lnTo>
                  <a:lnTo>
                    <a:pt x="15" y="34"/>
                  </a:lnTo>
                  <a:lnTo>
                    <a:pt x="10" y="40"/>
                  </a:lnTo>
                  <a:lnTo>
                    <a:pt x="6" y="46"/>
                  </a:lnTo>
                  <a:lnTo>
                    <a:pt x="1" y="52"/>
                  </a:lnTo>
                  <a:lnTo>
                    <a:pt x="0" y="55"/>
                  </a:lnTo>
                  <a:lnTo>
                    <a:pt x="0" y="58"/>
                  </a:lnTo>
                  <a:lnTo>
                    <a:pt x="3" y="61"/>
                  </a:lnTo>
                  <a:lnTo>
                    <a:pt x="7" y="62"/>
                  </a:lnTo>
                  <a:lnTo>
                    <a:pt x="10" y="61"/>
                  </a:lnTo>
                  <a:lnTo>
                    <a:pt x="13" y="59"/>
                  </a:lnTo>
                  <a:lnTo>
                    <a:pt x="20" y="49"/>
                  </a:lnTo>
                  <a:lnTo>
                    <a:pt x="29" y="40"/>
                  </a:lnTo>
                  <a:lnTo>
                    <a:pt x="40" y="32"/>
                  </a:lnTo>
                  <a:lnTo>
                    <a:pt x="48" y="28"/>
                  </a:lnTo>
                  <a:lnTo>
                    <a:pt x="55" y="23"/>
                  </a:lnTo>
                  <a:lnTo>
                    <a:pt x="63" y="19"/>
                  </a:lnTo>
                  <a:lnTo>
                    <a:pt x="66" y="17"/>
                  </a:lnTo>
                  <a:lnTo>
                    <a:pt x="69" y="14"/>
                  </a:lnTo>
                  <a:lnTo>
                    <a:pt x="71" y="10"/>
                  </a:lnTo>
                  <a:lnTo>
                    <a:pt x="72" y="6"/>
                  </a:lnTo>
                  <a:lnTo>
                    <a:pt x="71" y="3"/>
                  </a:lnTo>
                  <a:lnTo>
                    <a:pt x="68" y="1"/>
                  </a:lnTo>
                  <a:lnTo>
                    <a:pt x="64" y="0"/>
                  </a:lnTo>
                  <a:lnTo>
                    <a:pt x="61" y="1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77" name="Freeform 191"/>
            <p:cNvSpPr>
              <a:spLocks/>
            </p:cNvSpPr>
            <p:nvPr/>
          </p:nvSpPr>
          <p:spPr bwMode="auto">
            <a:xfrm>
              <a:off x="2851" y="1973"/>
              <a:ext cx="76" cy="54"/>
            </a:xfrm>
            <a:custGeom>
              <a:avLst/>
              <a:gdLst>
                <a:gd name="T0" fmla="*/ 65 w 76"/>
                <a:gd name="T1" fmla="*/ 1 h 54"/>
                <a:gd name="T2" fmla="*/ 53 w 76"/>
                <a:gd name="T3" fmla="*/ 10 h 54"/>
                <a:gd name="T4" fmla="*/ 43 w 76"/>
                <a:gd name="T5" fmla="*/ 19 h 54"/>
                <a:gd name="T6" fmla="*/ 32 w 76"/>
                <a:gd name="T7" fmla="*/ 29 h 54"/>
                <a:gd name="T8" fmla="*/ 32 w 76"/>
                <a:gd name="T9" fmla="*/ 29 h 54"/>
                <a:gd name="T10" fmla="*/ 23 w 76"/>
                <a:gd name="T11" fmla="*/ 34 h 54"/>
                <a:gd name="T12" fmla="*/ 12 w 76"/>
                <a:gd name="T13" fmla="*/ 37 h 54"/>
                <a:gd name="T14" fmla="*/ 2 w 76"/>
                <a:gd name="T15" fmla="*/ 41 h 54"/>
                <a:gd name="T16" fmla="*/ 2 w 76"/>
                <a:gd name="T17" fmla="*/ 41 h 54"/>
                <a:gd name="T18" fmla="*/ 0 w 76"/>
                <a:gd name="T19" fmla="*/ 44 h 54"/>
                <a:gd name="T20" fmla="*/ 0 w 76"/>
                <a:gd name="T21" fmla="*/ 47 h 54"/>
                <a:gd name="T22" fmla="*/ 1 w 76"/>
                <a:gd name="T23" fmla="*/ 51 h 54"/>
                <a:gd name="T24" fmla="*/ 1 w 76"/>
                <a:gd name="T25" fmla="*/ 51 h 54"/>
                <a:gd name="T26" fmla="*/ 4 w 76"/>
                <a:gd name="T27" fmla="*/ 53 h 54"/>
                <a:gd name="T28" fmla="*/ 7 w 76"/>
                <a:gd name="T29" fmla="*/ 54 h 54"/>
                <a:gd name="T30" fmla="*/ 10 w 76"/>
                <a:gd name="T31" fmla="*/ 52 h 54"/>
                <a:gd name="T32" fmla="*/ 10 w 76"/>
                <a:gd name="T33" fmla="*/ 52 h 54"/>
                <a:gd name="T34" fmla="*/ 17 w 76"/>
                <a:gd name="T35" fmla="*/ 50 h 54"/>
                <a:gd name="T36" fmla="*/ 24 w 76"/>
                <a:gd name="T37" fmla="*/ 48 h 54"/>
                <a:gd name="T38" fmla="*/ 30 w 76"/>
                <a:gd name="T39" fmla="*/ 46 h 54"/>
                <a:gd name="T40" fmla="*/ 30 w 76"/>
                <a:gd name="T41" fmla="*/ 46 h 54"/>
                <a:gd name="T42" fmla="*/ 45 w 76"/>
                <a:gd name="T43" fmla="*/ 36 h 54"/>
                <a:gd name="T44" fmla="*/ 59 w 76"/>
                <a:gd name="T45" fmla="*/ 23 h 54"/>
                <a:gd name="T46" fmla="*/ 73 w 76"/>
                <a:gd name="T47" fmla="*/ 12 h 54"/>
                <a:gd name="T48" fmla="*/ 73 w 76"/>
                <a:gd name="T49" fmla="*/ 12 h 54"/>
                <a:gd name="T50" fmla="*/ 75 w 76"/>
                <a:gd name="T51" fmla="*/ 9 h 54"/>
                <a:gd name="T52" fmla="*/ 76 w 76"/>
                <a:gd name="T53" fmla="*/ 6 h 54"/>
                <a:gd name="T54" fmla="*/ 74 w 76"/>
                <a:gd name="T55" fmla="*/ 3 h 54"/>
                <a:gd name="T56" fmla="*/ 74 w 76"/>
                <a:gd name="T57" fmla="*/ 3 h 54"/>
                <a:gd name="T58" fmla="*/ 71 w 76"/>
                <a:gd name="T59" fmla="*/ 0 h 54"/>
                <a:gd name="T60" fmla="*/ 68 w 76"/>
                <a:gd name="T61" fmla="*/ 0 h 54"/>
                <a:gd name="T62" fmla="*/ 65 w 76"/>
                <a:gd name="T63" fmla="*/ 1 h 54"/>
                <a:gd name="T64" fmla="*/ 65 w 76"/>
                <a:gd name="T65" fmla="*/ 1 h 5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6"/>
                <a:gd name="T100" fmla="*/ 0 h 54"/>
                <a:gd name="T101" fmla="*/ 76 w 76"/>
                <a:gd name="T102" fmla="*/ 54 h 5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6" h="54">
                  <a:moveTo>
                    <a:pt x="65" y="1"/>
                  </a:moveTo>
                  <a:lnTo>
                    <a:pt x="53" y="10"/>
                  </a:lnTo>
                  <a:lnTo>
                    <a:pt x="43" y="19"/>
                  </a:lnTo>
                  <a:lnTo>
                    <a:pt x="32" y="29"/>
                  </a:lnTo>
                  <a:lnTo>
                    <a:pt x="23" y="34"/>
                  </a:lnTo>
                  <a:lnTo>
                    <a:pt x="12" y="37"/>
                  </a:lnTo>
                  <a:lnTo>
                    <a:pt x="2" y="41"/>
                  </a:lnTo>
                  <a:lnTo>
                    <a:pt x="0" y="44"/>
                  </a:lnTo>
                  <a:lnTo>
                    <a:pt x="0" y="47"/>
                  </a:lnTo>
                  <a:lnTo>
                    <a:pt x="1" y="51"/>
                  </a:lnTo>
                  <a:lnTo>
                    <a:pt x="4" y="53"/>
                  </a:lnTo>
                  <a:lnTo>
                    <a:pt x="7" y="54"/>
                  </a:lnTo>
                  <a:lnTo>
                    <a:pt x="10" y="52"/>
                  </a:lnTo>
                  <a:lnTo>
                    <a:pt x="17" y="50"/>
                  </a:lnTo>
                  <a:lnTo>
                    <a:pt x="24" y="48"/>
                  </a:lnTo>
                  <a:lnTo>
                    <a:pt x="30" y="46"/>
                  </a:lnTo>
                  <a:lnTo>
                    <a:pt x="45" y="36"/>
                  </a:lnTo>
                  <a:lnTo>
                    <a:pt x="59" y="23"/>
                  </a:lnTo>
                  <a:lnTo>
                    <a:pt x="73" y="12"/>
                  </a:lnTo>
                  <a:lnTo>
                    <a:pt x="75" y="9"/>
                  </a:lnTo>
                  <a:lnTo>
                    <a:pt x="76" y="6"/>
                  </a:lnTo>
                  <a:lnTo>
                    <a:pt x="74" y="3"/>
                  </a:lnTo>
                  <a:lnTo>
                    <a:pt x="71" y="0"/>
                  </a:lnTo>
                  <a:lnTo>
                    <a:pt x="68" y="0"/>
                  </a:lnTo>
                  <a:lnTo>
                    <a:pt x="65" y="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78" name="Freeform 192"/>
            <p:cNvSpPr>
              <a:spLocks/>
            </p:cNvSpPr>
            <p:nvPr/>
          </p:nvSpPr>
          <p:spPr bwMode="auto">
            <a:xfrm>
              <a:off x="2858" y="2004"/>
              <a:ext cx="80" cy="36"/>
            </a:xfrm>
            <a:custGeom>
              <a:avLst/>
              <a:gdLst>
                <a:gd name="T0" fmla="*/ 72 w 80"/>
                <a:gd name="T1" fmla="*/ 0 h 36"/>
                <a:gd name="T2" fmla="*/ 61 w 80"/>
                <a:gd name="T3" fmla="*/ 4 h 36"/>
                <a:gd name="T4" fmla="*/ 51 w 80"/>
                <a:gd name="T5" fmla="*/ 7 h 36"/>
                <a:gd name="T6" fmla="*/ 40 w 80"/>
                <a:gd name="T7" fmla="*/ 12 h 36"/>
                <a:gd name="T8" fmla="*/ 40 w 80"/>
                <a:gd name="T9" fmla="*/ 12 h 36"/>
                <a:gd name="T10" fmla="*/ 31 w 80"/>
                <a:gd name="T11" fmla="*/ 16 h 36"/>
                <a:gd name="T12" fmla="*/ 21 w 80"/>
                <a:gd name="T13" fmla="*/ 19 h 36"/>
                <a:gd name="T14" fmla="*/ 11 w 80"/>
                <a:gd name="T15" fmla="*/ 22 h 36"/>
                <a:gd name="T16" fmla="*/ 11 w 80"/>
                <a:gd name="T17" fmla="*/ 22 h 36"/>
                <a:gd name="T18" fmla="*/ 10 w 80"/>
                <a:gd name="T19" fmla="*/ 22 h 36"/>
                <a:gd name="T20" fmla="*/ 9 w 80"/>
                <a:gd name="T21" fmla="*/ 21 h 36"/>
                <a:gd name="T22" fmla="*/ 8 w 80"/>
                <a:gd name="T23" fmla="*/ 21 h 36"/>
                <a:gd name="T24" fmla="*/ 8 w 80"/>
                <a:gd name="T25" fmla="*/ 21 h 36"/>
                <a:gd name="T26" fmla="*/ 8 w 80"/>
                <a:gd name="T27" fmla="*/ 21 h 36"/>
                <a:gd name="T28" fmla="*/ 8 w 80"/>
                <a:gd name="T29" fmla="*/ 21 h 36"/>
                <a:gd name="T30" fmla="*/ 8 w 80"/>
                <a:gd name="T31" fmla="*/ 21 h 36"/>
                <a:gd name="T32" fmla="*/ 8 w 80"/>
                <a:gd name="T33" fmla="*/ 21 h 36"/>
                <a:gd name="T34" fmla="*/ 5 w 80"/>
                <a:gd name="T35" fmla="*/ 21 h 36"/>
                <a:gd name="T36" fmla="*/ 2 w 80"/>
                <a:gd name="T37" fmla="*/ 23 h 36"/>
                <a:gd name="T38" fmla="*/ 0 w 80"/>
                <a:gd name="T39" fmla="*/ 26 h 36"/>
                <a:gd name="T40" fmla="*/ 0 w 80"/>
                <a:gd name="T41" fmla="*/ 26 h 36"/>
                <a:gd name="T42" fmla="*/ 1 w 80"/>
                <a:gd name="T43" fmla="*/ 30 h 36"/>
                <a:gd name="T44" fmla="*/ 2 w 80"/>
                <a:gd name="T45" fmla="*/ 33 h 36"/>
                <a:gd name="T46" fmla="*/ 6 w 80"/>
                <a:gd name="T47" fmla="*/ 35 h 36"/>
                <a:gd name="T48" fmla="*/ 6 w 80"/>
                <a:gd name="T49" fmla="*/ 35 h 36"/>
                <a:gd name="T50" fmla="*/ 9 w 80"/>
                <a:gd name="T51" fmla="*/ 35 h 36"/>
                <a:gd name="T52" fmla="*/ 12 w 80"/>
                <a:gd name="T53" fmla="*/ 36 h 36"/>
                <a:gd name="T54" fmla="*/ 15 w 80"/>
                <a:gd name="T55" fmla="*/ 35 h 36"/>
                <a:gd name="T56" fmla="*/ 15 w 80"/>
                <a:gd name="T57" fmla="*/ 35 h 36"/>
                <a:gd name="T58" fmla="*/ 36 w 80"/>
                <a:gd name="T59" fmla="*/ 28 h 36"/>
                <a:gd name="T60" fmla="*/ 56 w 80"/>
                <a:gd name="T61" fmla="*/ 20 h 36"/>
                <a:gd name="T62" fmla="*/ 76 w 80"/>
                <a:gd name="T63" fmla="*/ 13 h 36"/>
                <a:gd name="T64" fmla="*/ 76 w 80"/>
                <a:gd name="T65" fmla="*/ 13 h 36"/>
                <a:gd name="T66" fmla="*/ 79 w 80"/>
                <a:gd name="T67" fmla="*/ 12 h 36"/>
                <a:gd name="T68" fmla="*/ 80 w 80"/>
                <a:gd name="T69" fmla="*/ 8 h 36"/>
                <a:gd name="T70" fmla="*/ 80 w 80"/>
                <a:gd name="T71" fmla="*/ 5 h 36"/>
                <a:gd name="T72" fmla="*/ 80 w 80"/>
                <a:gd name="T73" fmla="*/ 5 h 36"/>
                <a:gd name="T74" fmla="*/ 78 w 80"/>
                <a:gd name="T75" fmla="*/ 2 h 36"/>
                <a:gd name="T76" fmla="*/ 75 w 80"/>
                <a:gd name="T77" fmla="*/ 0 h 36"/>
                <a:gd name="T78" fmla="*/ 72 w 80"/>
                <a:gd name="T79" fmla="*/ 0 h 36"/>
                <a:gd name="T80" fmla="*/ 72 w 80"/>
                <a:gd name="T81" fmla="*/ 0 h 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0"/>
                <a:gd name="T124" fmla="*/ 0 h 36"/>
                <a:gd name="T125" fmla="*/ 80 w 80"/>
                <a:gd name="T126" fmla="*/ 36 h 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0" h="36">
                  <a:moveTo>
                    <a:pt x="72" y="0"/>
                  </a:moveTo>
                  <a:lnTo>
                    <a:pt x="61" y="4"/>
                  </a:lnTo>
                  <a:lnTo>
                    <a:pt x="51" y="7"/>
                  </a:lnTo>
                  <a:lnTo>
                    <a:pt x="40" y="12"/>
                  </a:lnTo>
                  <a:lnTo>
                    <a:pt x="31" y="16"/>
                  </a:lnTo>
                  <a:lnTo>
                    <a:pt x="21" y="19"/>
                  </a:lnTo>
                  <a:lnTo>
                    <a:pt x="11" y="22"/>
                  </a:lnTo>
                  <a:lnTo>
                    <a:pt x="10" y="22"/>
                  </a:lnTo>
                  <a:lnTo>
                    <a:pt x="9" y="21"/>
                  </a:lnTo>
                  <a:lnTo>
                    <a:pt x="8" y="21"/>
                  </a:lnTo>
                  <a:lnTo>
                    <a:pt x="5" y="21"/>
                  </a:lnTo>
                  <a:lnTo>
                    <a:pt x="2" y="23"/>
                  </a:lnTo>
                  <a:lnTo>
                    <a:pt x="0" y="26"/>
                  </a:lnTo>
                  <a:lnTo>
                    <a:pt x="1" y="30"/>
                  </a:lnTo>
                  <a:lnTo>
                    <a:pt x="2" y="33"/>
                  </a:lnTo>
                  <a:lnTo>
                    <a:pt x="6" y="35"/>
                  </a:lnTo>
                  <a:lnTo>
                    <a:pt x="9" y="35"/>
                  </a:lnTo>
                  <a:lnTo>
                    <a:pt x="12" y="36"/>
                  </a:lnTo>
                  <a:lnTo>
                    <a:pt x="15" y="35"/>
                  </a:lnTo>
                  <a:lnTo>
                    <a:pt x="36" y="28"/>
                  </a:lnTo>
                  <a:lnTo>
                    <a:pt x="56" y="20"/>
                  </a:lnTo>
                  <a:lnTo>
                    <a:pt x="76" y="13"/>
                  </a:lnTo>
                  <a:lnTo>
                    <a:pt x="79" y="12"/>
                  </a:lnTo>
                  <a:lnTo>
                    <a:pt x="80" y="8"/>
                  </a:lnTo>
                  <a:lnTo>
                    <a:pt x="80" y="5"/>
                  </a:lnTo>
                  <a:lnTo>
                    <a:pt x="78" y="2"/>
                  </a:lnTo>
                  <a:lnTo>
                    <a:pt x="75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79" name="Freeform 193"/>
            <p:cNvSpPr>
              <a:spLocks/>
            </p:cNvSpPr>
            <p:nvPr/>
          </p:nvSpPr>
          <p:spPr bwMode="auto">
            <a:xfrm>
              <a:off x="2867" y="2019"/>
              <a:ext cx="78" cy="49"/>
            </a:xfrm>
            <a:custGeom>
              <a:avLst/>
              <a:gdLst>
                <a:gd name="T0" fmla="*/ 68 w 78"/>
                <a:gd name="T1" fmla="*/ 1 h 49"/>
                <a:gd name="T2" fmla="*/ 50 w 78"/>
                <a:gd name="T3" fmla="*/ 9 h 49"/>
                <a:gd name="T4" fmla="*/ 32 w 78"/>
                <a:gd name="T5" fmla="*/ 18 h 49"/>
                <a:gd name="T6" fmla="*/ 17 w 78"/>
                <a:gd name="T7" fmla="*/ 30 h 49"/>
                <a:gd name="T8" fmla="*/ 17 w 78"/>
                <a:gd name="T9" fmla="*/ 30 h 49"/>
                <a:gd name="T10" fmla="*/ 13 w 78"/>
                <a:gd name="T11" fmla="*/ 32 h 49"/>
                <a:gd name="T12" fmla="*/ 9 w 78"/>
                <a:gd name="T13" fmla="*/ 34 h 49"/>
                <a:gd name="T14" fmla="*/ 4 w 78"/>
                <a:gd name="T15" fmla="*/ 36 h 49"/>
                <a:gd name="T16" fmla="*/ 4 w 78"/>
                <a:gd name="T17" fmla="*/ 36 h 49"/>
                <a:gd name="T18" fmla="*/ 1 w 78"/>
                <a:gd name="T19" fmla="*/ 38 h 49"/>
                <a:gd name="T20" fmla="*/ 0 w 78"/>
                <a:gd name="T21" fmla="*/ 41 h 49"/>
                <a:gd name="T22" fmla="*/ 0 w 78"/>
                <a:gd name="T23" fmla="*/ 44 h 49"/>
                <a:gd name="T24" fmla="*/ 0 w 78"/>
                <a:gd name="T25" fmla="*/ 44 h 49"/>
                <a:gd name="T26" fmla="*/ 2 w 78"/>
                <a:gd name="T27" fmla="*/ 47 h 49"/>
                <a:gd name="T28" fmla="*/ 6 w 78"/>
                <a:gd name="T29" fmla="*/ 49 h 49"/>
                <a:gd name="T30" fmla="*/ 10 w 78"/>
                <a:gd name="T31" fmla="*/ 48 h 49"/>
                <a:gd name="T32" fmla="*/ 10 w 78"/>
                <a:gd name="T33" fmla="*/ 48 h 49"/>
                <a:gd name="T34" fmla="*/ 19 w 78"/>
                <a:gd name="T35" fmla="*/ 44 h 49"/>
                <a:gd name="T36" fmla="*/ 28 w 78"/>
                <a:gd name="T37" fmla="*/ 38 h 49"/>
                <a:gd name="T38" fmla="*/ 36 w 78"/>
                <a:gd name="T39" fmla="*/ 32 h 49"/>
                <a:gd name="T40" fmla="*/ 36 w 78"/>
                <a:gd name="T41" fmla="*/ 32 h 49"/>
                <a:gd name="T42" fmla="*/ 49 w 78"/>
                <a:gd name="T43" fmla="*/ 25 h 49"/>
                <a:gd name="T44" fmla="*/ 61 w 78"/>
                <a:gd name="T45" fmla="*/ 19 h 49"/>
                <a:gd name="T46" fmla="*/ 73 w 78"/>
                <a:gd name="T47" fmla="*/ 13 h 49"/>
                <a:gd name="T48" fmla="*/ 73 w 78"/>
                <a:gd name="T49" fmla="*/ 13 h 49"/>
                <a:gd name="T50" fmla="*/ 76 w 78"/>
                <a:gd name="T51" fmla="*/ 11 h 49"/>
                <a:gd name="T52" fmla="*/ 78 w 78"/>
                <a:gd name="T53" fmla="*/ 8 h 49"/>
                <a:gd name="T54" fmla="*/ 77 w 78"/>
                <a:gd name="T55" fmla="*/ 5 h 49"/>
                <a:gd name="T56" fmla="*/ 77 w 78"/>
                <a:gd name="T57" fmla="*/ 5 h 49"/>
                <a:gd name="T58" fmla="*/ 75 w 78"/>
                <a:gd name="T59" fmla="*/ 2 h 49"/>
                <a:gd name="T60" fmla="*/ 72 w 78"/>
                <a:gd name="T61" fmla="*/ 0 h 49"/>
                <a:gd name="T62" fmla="*/ 68 w 78"/>
                <a:gd name="T63" fmla="*/ 1 h 49"/>
                <a:gd name="T64" fmla="*/ 68 w 78"/>
                <a:gd name="T65" fmla="*/ 1 h 4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8"/>
                <a:gd name="T100" fmla="*/ 0 h 49"/>
                <a:gd name="T101" fmla="*/ 78 w 78"/>
                <a:gd name="T102" fmla="*/ 49 h 4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8" h="49">
                  <a:moveTo>
                    <a:pt x="68" y="1"/>
                  </a:moveTo>
                  <a:lnTo>
                    <a:pt x="50" y="9"/>
                  </a:lnTo>
                  <a:lnTo>
                    <a:pt x="32" y="18"/>
                  </a:lnTo>
                  <a:lnTo>
                    <a:pt x="17" y="30"/>
                  </a:lnTo>
                  <a:lnTo>
                    <a:pt x="13" y="32"/>
                  </a:lnTo>
                  <a:lnTo>
                    <a:pt x="9" y="34"/>
                  </a:lnTo>
                  <a:lnTo>
                    <a:pt x="4" y="36"/>
                  </a:lnTo>
                  <a:lnTo>
                    <a:pt x="1" y="38"/>
                  </a:lnTo>
                  <a:lnTo>
                    <a:pt x="0" y="41"/>
                  </a:lnTo>
                  <a:lnTo>
                    <a:pt x="0" y="44"/>
                  </a:lnTo>
                  <a:lnTo>
                    <a:pt x="2" y="47"/>
                  </a:lnTo>
                  <a:lnTo>
                    <a:pt x="6" y="49"/>
                  </a:lnTo>
                  <a:lnTo>
                    <a:pt x="10" y="48"/>
                  </a:lnTo>
                  <a:lnTo>
                    <a:pt x="19" y="44"/>
                  </a:lnTo>
                  <a:lnTo>
                    <a:pt x="28" y="38"/>
                  </a:lnTo>
                  <a:lnTo>
                    <a:pt x="36" y="32"/>
                  </a:lnTo>
                  <a:lnTo>
                    <a:pt x="49" y="25"/>
                  </a:lnTo>
                  <a:lnTo>
                    <a:pt x="61" y="19"/>
                  </a:lnTo>
                  <a:lnTo>
                    <a:pt x="73" y="13"/>
                  </a:lnTo>
                  <a:lnTo>
                    <a:pt x="76" y="11"/>
                  </a:lnTo>
                  <a:lnTo>
                    <a:pt x="78" y="8"/>
                  </a:lnTo>
                  <a:lnTo>
                    <a:pt x="77" y="5"/>
                  </a:lnTo>
                  <a:lnTo>
                    <a:pt x="75" y="2"/>
                  </a:lnTo>
                  <a:lnTo>
                    <a:pt x="72" y="0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80" name="Freeform 194"/>
            <p:cNvSpPr>
              <a:spLocks/>
            </p:cNvSpPr>
            <p:nvPr/>
          </p:nvSpPr>
          <p:spPr bwMode="auto">
            <a:xfrm>
              <a:off x="2839" y="1958"/>
              <a:ext cx="83" cy="46"/>
            </a:xfrm>
            <a:custGeom>
              <a:avLst/>
              <a:gdLst>
                <a:gd name="T0" fmla="*/ 77 w 83"/>
                <a:gd name="T1" fmla="*/ 0 h 46"/>
                <a:gd name="T2" fmla="*/ 64 w 83"/>
                <a:gd name="T3" fmla="*/ 2 h 46"/>
                <a:gd name="T4" fmla="*/ 52 w 83"/>
                <a:gd name="T5" fmla="*/ 8 h 46"/>
                <a:gd name="T6" fmla="*/ 42 w 83"/>
                <a:gd name="T7" fmla="*/ 15 h 46"/>
                <a:gd name="T8" fmla="*/ 42 w 83"/>
                <a:gd name="T9" fmla="*/ 15 h 46"/>
                <a:gd name="T10" fmla="*/ 37 w 83"/>
                <a:gd name="T11" fmla="*/ 18 h 46"/>
                <a:gd name="T12" fmla="*/ 31 w 83"/>
                <a:gd name="T13" fmla="*/ 21 h 46"/>
                <a:gd name="T14" fmla="*/ 26 w 83"/>
                <a:gd name="T15" fmla="*/ 23 h 46"/>
                <a:gd name="T16" fmla="*/ 26 w 83"/>
                <a:gd name="T17" fmla="*/ 23 h 46"/>
                <a:gd name="T18" fmla="*/ 18 w 83"/>
                <a:gd name="T19" fmla="*/ 26 h 46"/>
                <a:gd name="T20" fmla="*/ 11 w 83"/>
                <a:gd name="T21" fmla="*/ 29 h 46"/>
                <a:gd name="T22" fmla="*/ 4 w 83"/>
                <a:gd name="T23" fmla="*/ 33 h 46"/>
                <a:gd name="T24" fmla="*/ 4 w 83"/>
                <a:gd name="T25" fmla="*/ 33 h 46"/>
                <a:gd name="T26" fmla="*/ 1 w 83"/>
                <a:gd name="T27" fmla="*/ 36 h 46"/>
                <a:gd name="T28" fmla="*/ 0 w 83"/>
                <a:gd name="T29" fmla="*/ 39 h 46"/>
                <a:gd name="T30" fmla="*/ 1 w 83"/>
                <a:gd name="T31" fmla="*/ 43 h 46"/>
                <a:gd name="T32" fmla="*/ 1 w 83"/>
                <a:gd name="T33" fmla="*/ 43 h 46"/>
                <a:gd name="T34" fmla="*/ 4 w 83"/>
                <a:gd name="T35" fmla="*/ 45 h 46"/>
                <a:gd name="T36" fmla="*/ 7 w 83"/>
                <a:gd name="T37" fmla="*/ 46 h 46"/>
                <a:gd name="T38" fmla="*/ 10 w 83"/>
                <a:gd name="T39" fmla="*/ 46 h 46"/>
                <a:gd name="T40" fmla="*/ 10 w 83"/>
                <a:gd name="T41" fmla="*/ 46 h 46"/>
                <a:gd name="T42" fmla="*/ 18 w 83"/>
                <a:gd name="T43" fmla="*/ 42 h 46"/>
                <a:gd name="T44" fmla="*/ 25 w 83"/>
                <a:gd name="T45" fmla="*/ 38 h 46"/>
                <a:gd name="T46" fmla="*/ 33 w 83"/>
                <a:gd name="T47" fmla="*/ 35 h 46"/>
                <a:gd name="T48" fmla="*/ 33 w 83"/>
                <a:gd name="T49" fmla="*/ 35 h 46"/>
                <a:gd name="T50" fmla="*/ 42 w 83"/>
                <a:gd name="T51" fmla="*/ 31 h 46"/>
                <a:gd name="T52" fmla="*/ 49 w 83"/>
                <a:gd name="T53" fmla="*/ 26 h 46"/>
                <a:gd name="T54" fmla="*/ 57 w 83"/>
                <a:gd name="T55" fmla="*/ 21 h 46"/>
                <a:gd name="T56" fmla="*/ 57 w 83"/>
                <a:gd name="T57" fmla="*/ 21 h 46"/>
                <a:gd name="T58" fmla="*/ 62 w 83"/>
                <a:gd name="T59" fmla="*/ 18 h 46"/>
                <a:gd name="T60" fmla="*/ 68 w 83"/>
                <a:gd name="T61" fmla="*/ 15 h 46"/>
                <a:gd name="T62" fmla="*/ 75 w 83"/>
                <a:gd name="T63" fmla="*/ 14 h 46"/>
                <a:gd name="T64" fmla="*/ 75 w 83"/>
                <a:gd name="T65" fmla="*/ 14 h 46"/>
                <a:gd name="T66" fmla="*/ 79 w 83"/>
                <a:gd name="T67" fmla="*/ 14 h 46"/>
                <a:gd name="T68" fmla="*/ 81 w 83"/>
                <a:gd name="T69" fmla="*/ 12 h 46"/>
                <a:gd name="T70" fmla="*/ 83 w 83"/>
                <a:gd name="T71" fmla="*/ 9 h 46"/>
                <a:gd name="T72" fmla="*/ 83 w 83"/>
                <a:gd name="T73" fmla="*/ 9 h 46"/>
                <a:gd name="T74" fmla="*/ 83 w 83"/>
                <a:gd name="T75" fmla="*/ 5 h 46"/>
                <a:gd name="T76" fmla="*/ 80 w 83"/>
                <a:gd name="T77" fmla="*/ 2 h 46"/>
                <a:gd name="T78" fmla="*/ 77 w 83"/>
                <a:gd name="T79" fmla="*/ 0 h 46"/>
                <a:gd name="T80" fmla="*/ 77 w 83"/>
                <a:gd name="T81" fmla="*/ 0 h 4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3"/>
                <a:gd name="T124" fmla="*/ 0 h 46"/>
                <a:gd name="T125" fmla="*/ 83 w 83"/>
                <a:gd name="T126" fmla="*/ 46 h 4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3" h="46">
                  <a:moveTo>
                    <a:pt x="77" y="0"/>
                  </a:moveTo>
                  <a:lnTo>
                    <a:pt x="64" y="2"/>
                  </a:lnTo>
                  <a:lnTo>
                    <a:pt x="52" y="8"/>
                  </a:lnTo>
                  <a:lnTo>
                    <a:pt x="42" y="15"/>
                  </a:lnTo>
                  <a:lnTo>
                    <a:pt x="37" y="18"/>
                  </a:lnTo>
                  <a:lnTo>
                    <a:pt x="31" y="21"/>
                  </a:lnTo>
                  <a:lnTo>
                    <a:pt x="26" y="23"/>
                  </a:lnTo>
                  <a:lnTo>
                    <a:pt x="18" y="26"/>
                  </a:lnTo>
                  <a:lnTo>
                    <a:pt x="11" y="29"/>
                  </a:lnTo>
                  <a:lnTo>
                    <a:pt x="4" y="33"/>
                  </a:lnTo>
                  <a:lnTo>
                    <a:pt x="1" y="36"/>
                  </a:lnTo>
                  <a:lnTo>
                    <a:pt x="0" y="39"/>
                  </a:lnTo>
                  <a:lnTo>
                    <a:pt x="1" y="43"/>
                  </a:lnTo>
                  <a:lnTo>
                    <a:pt x="4" y="45"/>
                  </a:lnTo>
                  <a:lnTo>
                    <a:pt x="7" y="46"/>
                  </a:lnTo>
                  <a:lnTo>
                    <a:pt x="10" y="46"/>
                  </a:lnTo>
                  <a:lnTo>
                    <a:pt x="18" y="42"/>
                  </a:lnTo>
                  <a:lnTo>
                    <a:pt x="25" y="38"/>
                  </a:lnTo>
                  <a:lnTo>
                    <a:pt x="33" y="35"/>
                  </a:lnTo>
                  <a:lnTo>
                    <a:pt x="42" y="31"/>
                  </a:lnTo>
                  <a:lnTo>
                    <a:pt x="49" y="26"/>
                  </a:lnTo>
                  <a:lnTo>
                    <a:pt x="57" y="21"/>
                  </a:lnTo>
                  <a:lnTo>
                    <a:pt x="62" y="18"/>
                  </a:lnTo>
                  <a:lnTo>
                    <a:pt x="68" y="15"/>
                  </a:lnTo>
                  <a:lnTo>
                    <a:pt x="75" y="14"/>
                  </a:lnTo>
                  <a:lnTo>
                    <a:pt x="79" y="14"/>
                  </a:lnTo>
                  <a:lnTo>
                    <a:pt x="81" y="12"/>
                  </a:lnTo>
                  <a:lnTo>
                    <a:pt x="83" y="9"/>
                  </a:lnTo>
                  <a:lnTo>
                    <a:pt x="83" y="5"/>
                  </a:lnTo>
                  <a:lnTo>
                    <a:pt x="80" y="2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81" name="Freeform 195"/>
            <p:cNvSpPr>
              <a:spLocks/>
            </p:cNvSpPr>
            <p:nvPr/>
          </p:nvSpPr>
          <p:spPr bwMode="auto">
            <a:xfrm>
              <a:off x="2729" y="1791"/>
              <a:ext cx="47" cy="47"/>
            </a:xfrm>
            <a:custGeom>
              <a:avLst/>
              <a:gdLst>
                <a:gd name="T0" fmla="*/ 15 w 47"/>
                <a:gd name="T1" fmla="*/ 46 h 47"/>
                <a:gd name="T2" fmla="*/ 28 w 47"/>
                <a:gd name="T3" fmla="*/ 47 h 47"/>
                <a:gd name="T4" fmla="*/ 39 w 47"/>
                <a:gd name="T5" fmla="*/ 41 h 47"/>
                <a:gd name="T6" fmla="*/ 46 w 47"/>
                <a:gd name="T7" fmla="*/ 31 h 47"/>
                <a:gd name="T8" fmla="*/ 46 w 47"/>
                <a:gd name="T9" fmla="*/ 31 h 47"/>
                <a:gd name="T10" fmla="*/ 47 w 47"/>
                <a:gd name="T11" fmla="*/ 18 h 47"/>
                <a:gd name="T12" fmla="*/ 41 w 47"/>
                <a:gd name="T13" fmla="*/ 7 h 47"/>
                <a:gd name="T14" fmla="*/ 30 w 47"/>
                <a:gd name="T15" fmla="*/ 0 h 47"/>
                <a:gd name="T16" fmla="*/ 30 w 47"/>
                <a:gd name="T17" fmla="*/ 0 h 47"/>
                <a:gd name="T18" fmla="*/ 18 w 47"/>
                <a:gd name="T19" fmla="*/ 0 h 47"/>
                <a:gd name="T20" fmla="*/ 7 w 47"/>
                <a:gd name="T21" fmla="*/ 5 h 47"/>
                <a:gd name="T22" fmla="*/ 0 w 47"/>
                <a:gd name="T23" fmla="*/ 15 h 47"/>
                <a:gd name="T24" fmla="*/ 0 w 47"/>
                <a:gd name="T25" fmla="*/ 15 h 47"/>
                <a:gd name="T26" fmla="*/ 0 w 47"/>
                <a:gd name="T27" fmla="*/ 28 h 47"/>
                <a:gd name="T28" fmla="*/ 5 w 47"/>
                <a:gd name="T29" fmla="*/ 39 h 47"/>
                <a:gd name="T30" fmla="*/ 15 w 47"/>
                <a:gd name="T31" fmla="*/ 46 h 47"/>
                <a:gd name="T32" fmla="*/ 15 w 47"/>
                <a:gd name="T33" fmla="*/ 46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15" y="46"/>
                  </a:moveTo>
                  <a:lnTo>
                    <a:pt x="28" y="47"/>
                  </a:lnTo>
                  <a:lnTo>
                    <a:pt x="39" y="41"/>
                  </a:lnTo>
                  <a:lnTo>
                    <a:pt x="46" y="31"/>
                  </a:lnTo>
                  <a:lnTo>
                    <a:pt x="47" y="18"/>
                  </a:lnTo>
                  <a:lnTo>
                    <a:pt x="41" y="7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7" y="5"/>
                  </a:lnTo>
                  <a:lnTo>
                    <a:pt x="0" y="15"/>
                  </a:lnTo>
                  <a:lnTo>
                    <a:pt x="0" y="28"/>
                  </a:lnTo>
                  <a:lnTo>
                    <a:pt x="5" y="39"/>
                  </a:lnTo>
                  <a:lnTo>
                    <a:pt x="15" y="4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82" name="Freeform 196"/>
            <p:cNvSpPr>
              <a:spLocks/>
            </p:cNvSpPr>
            <p:nvPr/>
          </p:nvSpPr>
          <p:spPr bwMode="auto">
            <a:xfrm>
              <a:off x="2772" y="1810"/>
              <a:ext cx="48" cy="48"/>
            </a:xfrm>
            <a:custGeom>
              <a:avLst/>
              <a:gdLst>
                <a:gd name="T0" fmla="*/ 12 w 48"/>
                <a:gd name="T1" fmla="*/ 45 h 48"/>
                <a:gd name="T2" fmla="*/ 24 w 48"/>
                <a:gd name="T3" fmla="*/ 48 h 48"/>
                <a:gd name="T4" fmla="*/ 36 w 48"/>
                <a:gd name="T5" fmla="*/ 45 h 48"/>
                <a:gd name="T6" fmla="*/ 45 w 48"/>
                <a:gd name="T7" fmla="*/ 35 h 48"/>
                <a:gd name="T8" fmla="*/ 45 w 48"/>
                <a:gd name="T9" fmla="*/ 35 h 48"/>
                <a:gd name="T10" fmla="*/ 48 w 48"/>
                <a:gd name="T11" fmla="*/ 23 h 48"/>
                <a:gd name="T12" fmla="*/ 45 w 48"/>
                <a:gd name="T13" fmla="*/ 12 h 48"/>
                <a:gd name="T14" fmla="*/ 36 w 48"/>
                <a:gd name="T15" fmla="*/ 3 h 48"/>
                <a:gd name="T16" fmla="*/ 36 w 48"/>
                <a:gd name="T17" fmla="*/ 3 h 48"/>
                <a:gd name="T18" fmla="*/ 23 w 48"/>
                <a:gd name="T19" fmla="*/ 0 h 48"/>
                <a:gd name="T20" fmla="*/ 12 w 48"/>
                <a:gd name="T21" fmla="*/ 3 h 48"/>
                <a:gd name="T22" fmla="*/ 3 w 48"/>
                <a:gd name="T23" fmla="*/ 12 h 48"/>
                <a:gd name="T24" fmla="*/ 3 w 48"/>
                <a:gd name="T25" fmla="*/ 12 h 48"/>
                <a:gd name="T26" fmla="*/ 0 w 48"/>
                <a:gd name="T27" fmla="*/ 24 h 48"/>
                <a:gd name="T28" fmla="*/ 3 w 48"/>
                <a:gd name="T29" fmla="*/ 36 h 48"/>
                <a:gd name="T30" fmla="*/ 12 w 48"/>
                <a:gd name="T31" fmla="*/ 45 h 48"/>
                <a:gd name="T32" fmla="*/ 12 w 48"/>
                <a:gd name="T33" fmla="*/ 45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12" y="45"/>
                  </a:moveTo>
                  <a:lnTo>
                    <a:pt x="24" y="48"/>
                  </a:lnTo>
                  <a:lnTo>
                    <a:pt x="36" y="45"/>
                  </a:lnTo>
                  <a:lnTo>
                    <a:pt x="45" y="35"/>
                  </a:lnTo>
                  <a:lnTo>
                    <a:pt x="48" y="23"/>
                  </a:lnTo>
                  <a:lnTo>
                    <a:pt x="45" y="12"/>
                  </a:lnTo>
                  <a:lnTo>
                    <a:pt x="36" y="3"/>
                  </a:lnTo>
                  <a:lnTo>
                    <a:pt x="23" y="0"/>
                  </a:lnTo>
                  <a:lnTo>
                    <a:pt x="12" y="3"/>
                  </a:lnTo>
                  <a:lnTo>
                    <a:pt x="3" y="12"/>
                  </a:lnTo>
                  <a:lnTo>
                    <a:pt x="0" y="24"/>
                  </a:lnTo>
                  <a:lnTo>
                    <a:pt x="3" y="36"/>
                  </a:lnTo>
                  <a:lnTo>
                    <a:pt x="12" y="45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83" name="Freeform 197"/>
            <p:cNvSpPr>
              <a:spLocks/>
            </p:cNvSpPr>
            <p:nvPr/>
          </p:nvSpPr>
          <p:spPr bwMode="auto">
            <a:xfrm>
              <a:off x="2812" y="1836"/>
              <a:ext cx="48" cy="48"/>
            </a:xfrm>
            <a:custGeom>
              <a:avLst/>
              <a:gdLst>
                <a:gd name="T0" fmla="*/ 10 w 48"/>
                <a:gd name="T1" fmla="*/ 43 h 48"/>
                <a:gd name="T2" fmla="*/ 21 w 48"/>
                <a:gd name="T3" fmla="*/ 48 h 48"/>
                <a:gd name="T4" fmla="*/ 34 w 48"/>
                <a:gd name="T5" fmla="*/ 46 h 48"/>
                <a:gd name="T6" fmla="*/ 44 w 48"/>
                <a:gd name="T7" fmla="*/ 38 h 48"/>
                <a:gd name="T8" fmla="*/ 44 w 48"/>
                <a:gd name="T9" fmla="*/ 38 h 48"/>
                <a:gd name="T10" fmla="*/ 48 w 48"/>
                <a:gd name="T11" fmla="*/ 27 h 48"/>
                <a:gd name="T12" fmla="*/ 47 w 48"/>
                <a:gd name="T13" fmla="*/ 15 h 48"/>
                <a:gd name="T14" fmla="*/ 39 w 48"/>
                <a:gd name="T15" fmla="*/ 5 h 48"/>
                <a:gd name="T16" fmla="*/ 39 w 48"/>
                <a:gd name="T17" fmla="*/ 5 h 48"/>
                <a:gd name="T18" fmla="*/ 27 w 48"/>
                <a:gd name="T19" fmla="*/ 0 h 48"/>
                <a:gd name="T20" fmla="*/ 15 w 48"/>
                <a:gd name="T21" fmla="*/ 2 h 48"/>
                <a:gd name="T22" fmla="*/ 5 w 48"/>
                <a:gd name="T23" fmla="*/ 9 h 48"/>
                <a:gd name="T24" fmla="*/ 5 w 48"/>
                <a:gd name="T25" fmla="*/ 9 h 48"/>
                <a:gd name="T26" fmla="*/ 0 w 48"/>
                <a:gd name="T27" fmla="*/ 21 h 48"/>
                <a:gd name="T28" fmla="*/ 2 w 48"/>
                <a:gd name="T29" fmla="*/ 33 h 48"/>
                <a:gd name="T30" fmla="*/ 10 w 48"/>
                <a:gd name="T31" fmla="*/ 43 h 48"/>
                <a:gd name="T32" fmla="*/ 10 w 48"/>
                <a:gd name="T33" fmla="*/ 43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10" y="43"/>
                  </a:moveTo>
                  <a:lnTo>
                    <a:pt x="21" y="48"/>
                  </a:lnTo>
                  <a:lnTo>
                    <a:pt x="34" y="46"/>
                  </a:lnTo>
                  <a:lnTo>
                    <a:pt x="44" y="38"/>
                  </a:lnTo>
                  <a:lnTo>
                    <a:pt x="48" y="27"/>
                  </a:lnTo>
                  <a:lnTo>
                    <a:pt x="47" y="15"/>
                  </a:lnTo>
                  <a:lnTo>
                    <a:pt x="39" y="5"/>
                  </a:lnTo>
                  <a:lnTo>
                    <a:pt x="27" y="0"/>
                  </a:lnTo>
                  <a:lnTo>
                    <a:pt x="15" y="2"/>
                  </a:lnTo>
                  <a:lnTo>
                    <a:pt x="5" y="9"/>
                  </a:lnTo>
                  <a:lnTo>
                    <a:pt x="0" y="21"/>
                  </a:lnTo>
                  <a:lnTo>
                    <a:pt x="2" y="33"/>
                  </a:lnTo>
                  <a:lnTo>
                    <a:pt x="10" y="43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84" name="Freeform 198"/>
            <p:cNvSpPr>
              <a:spLocks/>
            </p:cNvSpPr>
            <p:nvPr/>
          </p:nvSpPr>
          <p:spPr bwMode="auto">
            <a:xfrm>
              <a:off x="2849" y="1868"/>
              <a:ext cx="47" cy="47"/>
            </a:xfrm>
            <a:custGeom>
              <a:avLst/>
              <a:gdLst>
                <a:gd name="T0" fmla="*/ 6 w 47"/>
                <a:gd name="T1" fmla="*/ 41 h 47"/>
                <a:gd name="T2" fmla="*/ 17 w 47"/>
                <a:gd name="T3" fmla="*/ 47 h 47"/>
                <a:gd name="T4" fmla="*/ 30 w 47"/>
                <a:gd name="T5" fmla="*/ 47 h 47"/>
                <a:gd name="T6" fmla="*/ 41 w 47"/>
                <a:gd name="T7" fmla="*/ 41 h 47"/>
                <a:gd name="T8" fmla="*/ 41 w 47"/>
                <a:gd name="T9" fmla="*/ 41 h 47"/>
                <a:gd name="T10" fmla="*/ 47 w 47"/>
                <a:gd name="T11" fmla="*/ 30 h 47"/>
                <a:gd name="T12" fmla="*/ 47 w 47"/>
                <a:gd name="T13" fmla="*/ 18 h 47"/>
                <a:gd name="T14" fmla="*/ 41 w 47"/>
                <a:gd name="T15" fmla="*/ 6 h 47"/>
                <a:gd name="T16" fmla="*/ 41 w 47"/>
                <a:gd name="T17" fmla="*/ 6 h 47"/>
                <a:gd name="T18" fmla="*/ 30 w 47"/>
                <a:gd name="T19" fmla="*/ 0 h 47"/>
                <a:gd name="T20" fmla="*/ 17 w 47"/>
                <a:gd name="T21" fmla="*/ 0 h 47"/>
                <a:gd name="T22" fmla="*/ 7 w 47"/>
                <a:gd name="T23" fmla="*/ 6 h 47"/>
                <a:gd name="T24" fmla="*/ 7 w 47"/>
                <a:gd name="T25" fmla="*/ 6 h 47"/>
                <a:gd name="T26" fmla="*/ 0 w 47"/>
                <a:gd name="T27" fmla="*/ 18 h 47"/>
                <a:gd name="T28" fmla="*/ 0 w 47"/>
                <a:gd name="T29" fmla="*/ 30 h 47"/>
                <a:gd name="T30" fmla="*/ 6 w 47"/>
                <a:gd name="T31" fmla="*/ 41 h 47"/>
                <a:gd name="T32" fmla="*/ 6 w 47"/>
                <a:gd name="T33" fmla="*/ 41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6" y="41"/>
                  </a:moveTo>
                  <a:lnTo>
                    <a:pt x="17" y="47"/>
                  </a:lnTo>
                  <a:lnTo>
                    <a:pt x="30" y="47"/>
                  </a:lnTo>
                  <a:lnTo>
                    <a:pt x="41" y="41"/>
                  </a:lnTo>
                  <a:lnTo>
                    <a:pt x="47" y="30"/>
                  </a:lnTo>
                  <a:lnTo>
                    <a:pt x="47" y="18"/>
                  </a:lnTo>
                  <a:lnTo>
                    <a:pt x="41" y="6"/>
                  </a:lnTo>
                  <a:lnTo>
                    <a:pt x="30" y="0"/>
                  </a:lnTo>
                  <a:lnTo>
                    <a:pt x="17" y="0"/>
                  </a:lnTo>
                  <a:lnTo>
                    <a:pt x="7" y="6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6" y="41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85" name="Freeform 199"/>
            <p:cNvSpPr>
              <a:spLocks/>
            </p:cNvSpPr>
            <p:nvPr/>
          </p:nvSpPr>
          <p:spPr bwMode="auto">
            <a:xfrm>
              <a:off x="2880" y="1904"/>
              <a:ext cx="48" cy="48"/>
            </a:xfrm>
            <a:custGeom>
              <a:avLst/>
              <a:gdLst>
                <a:gd name="T0" fmla="*/ 5 w 48"/>
                <a:gd name="T1" fmla="*/ 39 h 48"/>
                <a:gd name="T2" fmla="*/ 15 w 48"/>
                <a:gd name="T3" fmla="*/ 46 h 48"/>
                <a:gd name="T4" fmla="*/ 27 w 48"/>
                <a:gd name="T5" fmla="*/ 48 h 48"/>
                <a:gd name="T6" fmla="*/ 39 w 48"/>
                <a:gd name="T7" fmla="*/ 43 h 48"/>
                <a:gd name="T8" fmla="*/ 39 w 48"/>
                <a:gd name="T9" fmla="*/ 43 h 48"/>
                <a:gd name="T10" fmla="*/ 47 w 48"/>
                <a:gd name="T11" fmla="*/ 34 h 48"/>
                <a:gd name="T12" fmla="*/ 48 w 48"/>
                <a:gd name="T13" fmla="*/ 22 h 48"/>
                <a:gd name="T14" fmla="*/ 44 w 48"/>
                <a:gd name="T15" fmla="*/ 9 h 48"/>
                <a:gd name="T16" fmla="*/ 44 w 48"/>
                <a:gd name="T17" fmla="*/ 9 h 48"/>
                <a:gd name="T18" fmla="*/ 34 w 48"/>
                <a:gd name="T19" fmla="*/ 2 h 48"/>
                <a:gd name="T20" fmla="*/ 21 w 48"/>
                <a:gd name="T21" fmla="*/ 0 h 48"/>
                <a:gd name="T22" fmla="*/ 10 w 48"/>
                <a:gd name="T23" fmla="*/ 5 h 48"/>
                <a:gd name="T24" fmla="*/ 10 w 48"/>
                <a:gd name="T25" fmla="*/ 5 h 48"/>
                <a:gd name="T26" fmla="*/ 2 w 48"/>
                <a:gd name="T27" fmla="*/ 14 h 48"/>
                <a:gd name="T28" fmla="*/ 0 w 48"/>
                <a:gd name="T29" fmla="*/ 27 h 48"/>
                <a:gd name="T30" fmla="*/ 5 w 48"/>
                <a:gd name="T31" fmla="*/ 39 h 48"/>
                <a:gd name="T32" fmla="*/ 5 w 48"/>
                <a:gd name="T33" fmla="*/ 39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5" y="39"/>
                  </a:moveTo>
                  <a:lnTo>
                    <a:pt x="15" y="46"/>
                  </a:lnTo>
                  <a:lnTo>
                    <a:pt x="27" y="48"/>
                  </a:lnTo>
                  <a:lnTo>
                    <a:pt x="39" y="43"/>
                  </a:lnTo>
                  <a:lnTo>
                    <a:pt x="47" y="34"/>
                  </a:lnTo>
                  <a:lnTo>
                    <a:pt x="48" y="22"/>
                  </a:lnTo>
                  <a:lnTo>
                    <a:pt x="44" y="9"/>
                  </a:lnTo>
                  <a:lnTo>
                    <a:pt x="34" y="2"/>
                  </a:lnTo>
                  <a:lnTo>
                    <a:pt x="21" y="0"/>
                  </a:lnTo>
                  <a:lnTo>
                    <a:pt x="10" y="5"/>
                  </a:lnTo>
                  <a:lnTo>
                    <a:pt x="2" y="14"/>
                  </a:lnTo>
                  <a:lnTo>
                    <a:pt x="0" y="27"/>
                  </a:lnTo>
                  <a:lnTo>
                    <a:pt x="5" y="39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86" name="Freeform 200"/>
            <p:cNvSpPr>
              <a:spLocks/>
            </p:cNvSpPr>
            <p:nvPr/>
          </p:nvSpPr>
          <p:spPr bwMode="auto">
            <a:xfrm>
              <a:off x="2906" y="1944"/>
              <a:ext cx="49" cy="49"/>
            </a:xfrm>
            <a:custGeom>
              <a:avLst/>
              <a:gdLst>
                <a:gd name="T0" fmla="*/ 3 w 49"/>
                <a:gd name="T1" fmla="*/ 36 h 49"/>
                <a:gd name="T2" fmla="*/ 12 w 49"/>
                <a:gd name="T3" fmla="*/ 45 h 49"/>
                <a:gd name="T4" fmla="*/ 24 w 49"/>
                <a:gd name="T5" fmla="*/ 49 h 49"/>
                <a:gd name="T6" fmla="*/ 36 w 49"/>
                <a:gd name="T7" fmla="*/ 46 h 49"/>
                <a:gd name="T8" fmla="*/ 36 w 49"/>
                <a:gd name="T9" fmla="*/ 46 h 49"/>
                <a:gd name="T10" fmla="*/ 45 w 49"/>
                <a:gd name="T11" fmla="*/ 37 h 49"/>
                <a:gd name="T12" fmla="*/ 49 w 49"/>
                <a:gd name="T13" fmla="*/ 25 h 49"/>
                <a:gd name="T14" fmla="*/ 46 w 49"/>
                <a:gd name="T15" fmla="*/ 13 h 49"/>
                <a:gd name="T16" fmla="*/ 46 w 49"/>
                <a:gd name="T17" fmla="*/ 13 h 49"/>
                <a:gd name="T18" fmla="*/ 37 w 49"/>
                <a:gd name="T19" fmla="*/ 4 h 49"/>
                <a:gd name="T20" fmla="*/ 25 w 49"/>
                <a:gd name="T21" fmla="*/ 0 h 49"/>
                <a:gd name="T22" fmla="*/ 13 w 49"/>
                <a:gd name="T23" fmla="*/ 3 h 49"/>
                <a:gd name="T24" fmla="*/ 13 w 49"/>
                <a:gd name="T25" fmla="*/ 3 h 49"/>
                <a:gd name="T26" fmla="*/ 3 w 49"/>
                <a:gd name="T27" fmla="*/ 12 h 49"/>
                <a:gd name="T28" fmla="*/ 0 w 49"/>
                <a:gd name="T29" fmla="*/ 24 h 49"/>
                <a:gd name="T30" fmla="*/ 3 w 49"/>
                <a:gd name="T31" fmla="*/ 36 h 49"/>
                <a:gd name="T32" fmla="*/ 3 w 49"/>
                <a:gd name="T33" fmla="*/ 36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9"/>
                <a:gd name="T53" fmla="*/ 49 w 49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9">
                  <a:moveTo>
                    <a:pt x="3" y="36"/>
                  </a:moveTo>
                  <a:lnTo>
                    <a:pt x="12" y="45"/>
                  </a:lnTo>
                  <a:lnTo>
                    <a:pt x="24" y="49"/>
                  </a:lnTo>
                  <a:lnTo>
                    <a:pt x="36" y="46"/>
                  </a:lnTo>
                  <a:lnTo>
                    <a:pt x="45" y="37"/>
                  </a:lnTo>
                  <a:lnTo>
                    <a:pt x="49" y="25"/>
                  </a:lnTo>
                  <a:lnTo>
                    <a:pt x="46" y="13"/>
                  </a:lnTo>
                  <a:lnTo>
                    <a:pt x="37" y="4"/>
                  </a:lnTo>
                  <a:lnTo>
                    <a:pt x="25" y="0"/>
                  </a:lnTo>
                  <a:lnTo>
                    <a:pt x="13" y="3"/>
                  </a:lnTo>
                  <a:lnTo>
                    <a:pt x="3" y="12"/>
                  </a:lnTo>
                  <a:lnTo>
                    <a:pt x="0" y="24"/>
                  </a:lnTo>
                  <a:lnTo>
                    <a:pt x="3" y="3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87" name="Freeform 201"/>
            <p:cNvSpPr>
              <a:spLocks/>
            </p:cNvSpPr>
            <p:nvPr/>
          </p:nvSpPr>
          <p:spPr bwMode="auto">
            <a:xfrm>
              <a:off x="2927" y="1988"/>
              <a:ext cx="48" cy="48"/>
            </a:xfrm>
            <a:custGeom>
              <a:avLst/>
              <a:gdLst>
                <a:gd name="T0" fmla="*/ 1 w 48"/>
                <a:gd name="T1" fmla="*/ 33 h 48"/>
                <a:gd name="T2" fmla="*/ 9 w 48"/>
                <a:gd name="T3" fmla="*/ 43 h 48"/>
                <a:gd name="T4" fmla="*/ 20 w 48"/>
                <a:gd name="T5" fmla="*/ 48 h 48"/>
                <a:gd name="T6" fmla="*/ 33 w 48"/>
                <a:gd name="T7" fmla="*/ 47 h 48"/>
                <a:gd name="T8" fmla="*/ 33 w 48"/>
                <a:gd name="T9" fmla="*/ 47 h 48"/>
                <a:gd name="T10" fmla="*/ 43 w 48"/>
                <a:gd name="T11" fmla="*/ 39 h 48"/>
                <a:gd name="T12" fmla="*/ 48 w 48"/>
                <a:gd name="T13" fmla="*/ 28 h 48"/>
                <a:gd name="T14" fmla="*/ 46 w 48"/>
                <a:gd name="T15" fmla="*/ 16 h 48"/>
                <a:gd name="T16" fmla="*/ 46 w 48"/>
                <a:gd name="T17" fmla="*/ 16 h 48"/>
                <a:gd name="T18" fmla="*/ 39 w 48"/>
                <a:gd name="T19" fmla="*/ 5 h 48"/>
                <a:gd name="T20" fmla="*/ 28 w 48"/>
                <a:gd name="T21" fmla="*/ 0 h 48"/>
                <a:gd name="T22" fmla="*/ 15 w 48"/>
                <a:gd name="T23" fmla="*/ 2 h 48"/>
                <a:gd name="T24" fmla="*/ 15 w 48"/>
                <a:gd name="T25" fmla="*/ 2 h 48"/>
                <a:gd name="T26" fmla="*/ 5 w 48"/>
                <a:gd name="T27" fmla="*/ 10 h 48"/>
                <a:gd name="T28" fmla="*/ 0 w 48"/>
                <a:gd name="T29" fmla="*/ 21 h 48"/>
                <a:gd name="T30" fmla="*/ 1 w 48"/>
                <a:gd name="T31" fmla="*/ 33 h 48"/>
                <a:gd name="T32" fmla="*/ 1 w 48"/>
                <a:gd name="T33" fmla="*/ 33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1" y="33"/>
                  </a:moveTo>
                  <a:lnTo>
                    <a:pt x="9" y="43"/>
                  </a:lnTo>
                  <a:lnTo>
                    <a:pt x="20" y="48"/>
                  </a:lnTo>
                  <a:lnTo>
                    <a:pt x="33" y="47"/>
                  </a:lnTo>
                  <a:lnTo>
                    <a:pt x="43" y="39"/>
                  </a:lnTo>
                  <a:lnTo>
                    <a:pt x="48" y="28"/>
                  </a:lnTo>
                  <a:lnTo>
                    <a:pt x="46" y="16"/>
                  </a:lnTo>
                  <a:lnTo>
                    <a:pt x="39" y="5"/>
                  </a:lnTo>
                  <a:lnTo>
                    <a:pt x="28" y="0"/>
                  </a:lnTo>
                  <a:lnTo>
                    <a:pt x="15" y="2"/>
                  </a:lnTo>
                  <a:lnTo>
                    <a:pt x="5" y="10"/>
                  </a:lnTo>
                  <a:lnTo>
                    <a:pt x="0" y="21"/>
                  </a:lnTo>
                  <a:lnTo>
                    <a:pt x="1" y="33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88" name="Freeform 202"/>
            <p:cNvSpPr>
              <a:spLocks/>
            </p:cNvSpPr>
            <p:nvPr/>
          </p:nvSpPr>
          <p:spPr bwMode="auto">
            <a:xfrm>
              <a:off x="2294" y="1979"/>
              <a:ext cx="106" cy="67"/>
            </a:xfrm>
            <a:custGeom>
              <a:avLst/>
              <a:gdLst>
                <a:gd name="T0" fmla="*/ 74 w 106"/>
                <a:gd name="T1" fmla="*/ 18 h 67"/>
                <a:gd name="T2" fmla="*/ 61 w 106"/>
                <a:gd name="T3" fmla="*/ 14 h 67"/>
                <a:gd name="T4" fmla="*/ 48 w 106"/>
                <a:gd name="T5" fmla="*/ 8 h 67"/>
                <a:gd name="T6" fmla="*/ 8 w 106"/>
                <a:gd name="T7" fmla="*/ 0 h 67"/>
                <a:gd name="T8" fmla="*/ 5 w 106"/>
                <a:gd name="T9" fmla="*/ 0 h 67"/>
                <a:gd name="T10" fmla="*/ 1 w 106"/>
                <a:gd name="T11" fmla="*/ 4 h 67"/>
                <a:gd name="T12" fmla="*/ 0 w 106"/>
                <a:gd name="T13" fmla="*/ 6 h 67"/>
                <a:gd name="T14" fmla="*/ 2 w 106"/>
                <a:gd name="T15" fmla="*/ 11 h 67"/>
                <a:gd name="T16" fmla="*/ 15 w 106"/>
                <a:gd name="T17" fmla="*/ 25 h 67"/>
                <a:gd name="T18" fmla="*/ 52 w 106"/>
                <a:gd name="T19" fmla="*/ 48 h 67"/>
                <a:gd name="T20" fmla="*/ 61 w 106"/>
                <a:gd name="T21" fmla="*/ 52 h 67"/>
                <a:gd name="T22" fmla="*/ 76 w 106"/>
                <a:gd name="T23" fmla="*/ 61 h 67"/>
                <a:gd name="T24" fmla="*/ 79 w 106"/>
                <a:gd name="T25" fmla="*/ 63 h 67"/>
                <a:gd name="T26" fmla="*/ 84 w 106"/>
                <a:gd name="T27" fmla="*/ 66 h 67"/>
                <a:gd name="T28" fmla="*/ 88 w 106"/>
                <a:gd name="T29" fmla="*/ 67 h 67"/>
                <a:gd name="T30" fmla="*/ 93 w 106"/>
                <a:gd name="T31" fmla="*/ 63 h 67"/>
                <a:gd name="T32" fmla="*/ 94 w 106"/>
                <a:gd name="T33" fmla="*/ 59 h 67"/>
                <a:gd name="T34" fmla="*/ 90 w 106"/>
                <a:gd name="T35" fmla="*/ 53 h 67"/>
                <a:gd name="T36" fmla="*/ 88 w 106"/>
                <a:gd name="T37" fmla="*/ 53 h 67"/>
                <a:gd name="T38" fmla="*/ 84 w 106"/>
                <a:gd name="T39" fmla="*/ 49 h 67"/>
                <a:gd name="T40" fmla="*/ 77 w 106"/>
                <a:gd name="T41" fmla="*/ 44 h 67"/>
                <a:gd name="T42" fmla="*/ 55 w 106"/>
                <a:gd name="T43" fmla="*/ 35 h 67"/>
                <a:gd name="T44" fmla="*/ 47 w 106"/>
                <a:gd name="T45" fmla="*/ 32 h 67"/>
                <a:gd name="T46" fmla="*/ 27 w 106"/>
                <a:gd name="T47" fmla="*/ 17 h 67"/>
                <a:gd name="T48" fmla="*/ 38 w 106"/>
                <a:gd name="T49" fmla="*/ 20 h 67"/>
                <a:gd name="T50" fmla="*/ 54 w 106"/>
                <a:gd name="T51" fmla="*/ 26 h 67"/>
                <a:gd name="T52" fmla="*/ 63 w 106"/>
                <a:gd name="T53" fmla="*/ 30 h 67"/>
                <a:gd name="T54" fmla="*/ 79 w 106"/>
                <a:gd name="T55" fmla="*/ 33 h 67"/>
                <a:gd name="T56" fmla="*/ 85 w 106"/>
                <a:gd name="T57" fmla="*/ 33 h 67"/>
                <a:gd name="T58" fmla="*/ 96 w 106"/>
                <a:gd name="T59" fmla="*/ 36 h 67"/>
                <a:gd name="T60" fmla="*/ 100 w 106"/>
                <a:gd name="T61" fmla="*/ 36 h 67"/>
                <a:gd name="T62" fmla="*/ 106 w 106"/>
                <a:gd name="T63" fmla="*/ 32 h 67"/>
                <a:gd name="T64" fmla="*/ 106 w 106"/>
                <a:gd name="T65" fmla="*/ 29 h 67"/>
                <a:gd name="T66" fmla="*/ 102 w 106"/>
                <a:gd name="T67" fmla="*/ 23 h 67"/>
                <a:gd name="T68" fmla="*/ 95 w 106"/>
                <a:gd name="T69" fmla="*/ 21 h 67"/>
                <a:gd name="T70" fmla="*/ 81 w 106"/>
                <a:gd name="T71" fmla="*/ 19 h 6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06"/>
                <a:gd name="T109" fmla="*/ 0 h 67"/>
                <a:gd name="T110" fmla="*/ 106 w 106"/>
                <a:gd name="T111" fmla="*/ 67 h 67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06" h="67">
                  <a:moveTo>
                    <a:pt x="81" y="19"/>
                  </a:moveTo>
                  <a:lnTo>
                    <a:pt x="74" y="18"/>
                  </a:lnTo>
                  <a:lnTo>
                    <a:pt x="67" y="16"/>
                  </a:lnTo>
                  <a:lnTo>
                    <a:pt x="61" y="14"/>
                  </a:lnTo>
                  <a:lnTo>
                    <a:pt x="48" y="8"/>
                  </a:lnTo>
                  <a:lnTo>
                    <a:pt x="30" y="3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1" y="9"/>
                  </a:lnTo>
                  <a:lnTo>
                    <a:pt x="2" y="11"/>
                  </a:lnTo>
                  <a:lnTo>
                    <a:pt x="15" y="25"/>
                  </a:lnTo>
                  <a:lnTo>
                    <a:pt x="33" y="39"/>
                  </a:lnTo>
                  <a:lnTo>
                    <a:pt x="52" y="48"/>
                  </a:lnTo>
                  <a:lnTo>
                    <a:pt x="61" y="52"/>
                  </a:lnTo>
                  <a:lnTo>
                    <a:pt x="70" y="56"/>
                  </a:lnTo>
                  <a:lnTo>
                    <a:pt x="76" y="61"/>
                  </a:lnTo>
                  <a:lnTo>
                    <a:pt x="79" y="63"/>
                  </a:lnTo>
                  <a:lnTo>
                    <a:pt x="82" y="65"/>
                  </a:lnTo>
                  <a:lnTo>
                    <a:pt x="84" y="66"/>
                  </a:lnTo>
                  <a:lnTo>
                    <a:pt x="88" y="67"/>
                  </a:lnTo>
                  <a:lnTo>
                    <a:pt x="91" y="66"/>
                  </a:lnTo>
                  <a:lnTo>
                    <a:pt x="93" y="63"/>
                  </a:lnTo>
                  <a:lnTo>
                    <a:pt x="94" y="59"/>
                  </a:lnTo>
                  <a:lnTo>
                    <a:pt x="93" y="56"/>
                  </a:lnTo>
                  <a:lnTo>
                    <a:pt x="90" y="53"/>
                  </a:lnTo>
                  <a:lnTo>
                    <a:pt x="88" y="53"/>
                  </a:lnTo>
                  <a:lnTo>
                    <a:pt x="86" y="51"/>
                  </a:lnTo>
                  <a:lnTo>
                    <a:pt x="84" y="49"/>
                  </a:lnTo>
                  <a:lnTo>
                    <a:pt x="77" y="44"/>
                  </a:lnTo>
                  <a:lnTo>
                    <a:pt x="67" y="39"/>
                  </a:lnTo>
                  <a:lnTo>
                    <a:pt x="55" y="35"/>
                  </a:lnTo>
                  <a:lnTo>
                    <a:pt x="47" y="32"/>
                  </a:lnTo>
                  <a:lnTo>
                    <a:pt x="38" y="26"/>
                  </a:lnTo>
                  <a:lnTo>
                    <a:pt x="27" y="17"/>
                  </a:lnTo>
                  <a:lnTo>
                    <a:pt x="38" y="20"/>
                  </a:lnTo>
                  <a:lnTo>
                    <a:pt x="47" y="23"/>
                  </a:lnTo>
                  <a:lnTo>
                    <a:pt x="54" y="26"/>
                  </a:lnTo>
                  <a:lnTo>
                    <a:pt x="63" y="30"/>
                  </a:lnTo>
                  <a:lnTo>
                    <a:pt x="71" y="32"/>
                  </a:lnTo>
                  <a:lnTo>
                    <a:pt x="79" y="33"/>
                  </a:lnTo>
                  <a:lnTo>
                    <a:pt x="85" y="33"/>
                  </a:lnTo>
                  <a:lnTo>
                    <a:pt x="91" y="34"/>
                  </a:lnTo>
                  <a:lnTo>
                    <a:pt x="96" y="36"/>
                  </a:lnTo>
                  <a:lnTo>
                    <a:pt x="100" y="36"/>
                  </a:lnTo>
                  <a:lnTo>
                    <a:pt x="103" y="35"/>
                  </a:lnTo>
                  <a:lnTo>
                    <a:pt x="106" y="32"/>
                  </a:lnTo>
                  <a:lnTo>
                    <a:pt x="106" y="29"/>
                  </a:lnTo>
                  <a:lnTo>
                    <a:pt x="105" y="26"/>
                  </a:lnTo>
                  <a:lnTo>
                    <a:pt x="102" y="23"/>
                  </a:lnTo>
                  <a:lnTo>
                    <a:pt x="95" y="21"/>
                  </a:lnTo>
                  <a:lnTo>
                    <a:pt x="88" y="20"/>
                  </a:lnTo>
                  <a:lnTo>
                    <a:pt x="81" y="1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89" name="Freeform 203"/>
            <p:cNvSpPr>
              <a:spLocks/>
            </p:cNvSpPr>
            <p:nvPr/>
          </p:nvSpPr>
          <p:spPr bwMode="auto">
            <a:xfrm>
              <a:off x="2280" y="1967"/>
              <a:ext cx="48" cy="48"/>
            </a:xfrm>
            <a:custGeom>
              <a:avLst/>
              <a:gdLst>
                <a:gd name="T0" fmla="*/ 47 w 48"/>
                <a:gd name="T1" fmla="*/ 33 h 48"/>
                <a:gd name="T2" fmla="*/ 48 w 48"/>
                <a:gd name="T3" fmla="*/ 20 h 48"/>
                <a:gd name="T4" fmla="*/ 44 w 48"/>
                <a:gd name="T5" fmla="*/ 9 h 48"/>
                <a:gd name="T6" fmla="*/ 33 w 48"/>
                <a:gd name="T7" fmla="*/ 2 h 48"/>
                <a:gd name="T8" fmla="*/ 33 w 48"/>
                <a:gd name="T9" fmla="*/ 2 h 48"/>
                <a:gd name="T10" fmla="*/ 21 w 48"/>
                <a:gd name="T11" fmla="*/ 0 h 48"/>
                <a:gd name="T12" fmla="*/ 10 w 48"/>
                <a:gd name="T13" fmla="*/ 5 h 48"/>
                <a:gd name="T14" fmla="*/ 2 w 48"/>
                <a:gd name="T15" fmla="*/ 15 h 48"/>
                <a:gd name="T16" fmla="*/ 2 w 48"/>
                <a:gd name="T17" fmla="*/ 15 h 48"/>
                <a:gd name="T18" fmla="*/ 0 w 48"/>
                <a:gd name="T19" fmla="*/ 27 h 48"/>
                <a:gd name="T20" fmla="*/ 5 w 48"/>
                <a:gd name="T21" fmla="*/ 39 h 48"/>
                <a:gd name="T22" fmla="*/ 15 w 48"/>
                <a:gd name="T23" fmla="*/ 46 h 48"/>
                <a:gd name="T24" fmla="*/ 15 w 48"/>
                <a:gd name="T25" fmla="*/ 46 h 48"/>
                <a:gd name="T26" fmla="*/ 27 w 48"/>
                <a:gd name="T27" fmla="*/ 48 h 48"/>
                <a:gd name="T28" fmla="*/ 39 w 48"/>
                <a:gd name="T29" fmla="*/ 43 h 48"/>
                <a:gd name="T30" fmla="*/ 47 w 48"/>
                <a:gd name="T31" fmla="*/ 33 h 48"/>
                <a:gd name="T32" fmla="*/ 47 w 48"/>
                <a:gd name="T33" fmla="*/ 33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47" y="33"/>
                  </a:moveTo>
                  <a:lnTo>
                    <a:pt x="48" y="20"/>
                  </a:lnTo>
                  <a:lnTo>
                    <a:pt x="44" y="9"/>
                  </a:lnTo>
                  <a:lnTo>
                    <a:pt x="33" y="2"/>
                  </a:lnTo>
                  <a:lnTo>
                    <a:pt x="21" y="0"/>
                  </a:lnTo>
                  <a:lnTo>
                    <a:pt x="10" y="5"/>
                  </a:lnTo>
                  <a:lnTo>
                    <a:pt x="2" y="15"/>
                  </a:lnTo>
                  <a:lnTo>
                    <a:pt x="0" y="27"/>
                  </a:lnTo>
                  <a:lnTo>
                    <a:pt x="5" y="39"/>
                  </a:lnTo>
                  <a:lnTo>
                    <a:pt x="15" y="46"/>
                  </a:lnTo>
                  <a:lnTo>
                    <a:pt x="27" y="48"/>
                  </a:lnTo>
                  <a:lnTo>
                    <a:pt x="39" y="43"/>
                  </a:lnTo>
                  <a:lnTo>
                    <a:pt x="47" y="33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90" name="Freeform 204"/>
            <p:cNvSpPr>
              <a:spLocks/>
            </p:cNvSpPr>
            <p:nvPr/>
          </p:nvSpPr>
          <p:spPr bwMode="auto">
            <a:xfrm>
              <a:off x="2327" y="1953"/>
              <a:ext cx="71" cy="66"/>
            </a:xfrm>
            <a:custGeom>
              <a:avLst/>
              <a:gdLst>
                <a:gd name="T0" fmla="*/ 69 w 71"/>
                <a:gd name="T1" fmla="*/ 54 h 66"/>
                <a:gd name="T2" fmla="*/ 59 w 71"/>
                <a:gd name="T3" fmla="*/ 46 h 66"/>
                <a:gd name="T4" fmla="*/ 50 w 71"/>
                <a:gd name="T5" fmla="*/ 37 h 66"/>
                <a:gd name="T6" fmla="*/ 42 w 71"/>
                <a:gd name="T7" fmla="*/ 27 h 66"/>
                <a:gd name="T8" fmla="*/ 42 w 71"/>
                <a:gd name="T9" fmla="*/ 27 h 66"/>
                <a:gd name="T10" fmla="*/ 33 w 71"/>
                <a:gd name="T11" fmla="*/ 18 h 66"/>
                <a:gd name="T12" fmla="*/ 22 w 71"/>
                <a:gd name="T13" fmla="*/ 10 h 66"/>
                <a:gd name="T14" fmla="*/ 11 w 71"/>
                <a:gd name="T15" fmla="*/ 1 h 66"/>
                <a:gd name="T16" fmla="*/ 11 w 71"/>
                <a:gd name="T17" fmla="*/ 1 h 66"/>
                <a:gd name="T18" fmla="*/ 8 w 71"/>
                <a:gd name="T19" fmla="*/ 0 h 66"/>
                <a:gd name="T20" fmla="*/ 4 w 71"/>
                <a:gd name="T21" fmla="*/ 0 h 66"/>
                <a:gd name="T22" fmla="*/ 1 w 71"/>
                <a:gd name="T23" fmla="*/ 2 h 66"/>
                <a:gd name="T24" fmla="*/ 1 w 71"/>
                <a:gd name="T25" fmla="*/ 2 h 66"/>
                <a:gd name="T26" fmla="*/ 0 w 71"/>
                <a:gd name="T27" fmla="*/ 6 h 66"/>
                <a:gd name="T28" fmla="*/ 1 w 71"/>
                <a:gd name="T29" fmla="*/ 10 h 66"/>
                <a:gd name="T30" fmla="*/ 3 w 71"/>
                <a:gd name="T31" fmla="*/ 12 h 66"/>
                <a:gd name="T32" fmla="*/ 3 w 71"/>
                <a:gd name="T33" fmla="*/ 12 h 66"/>
                <a:gd name="T34" fmla="*/ 18 w 71"/>
                <a:gd name="T35" fmla="*/ 24 h 66"/>
                <a:gd name="T36" fmla="*/ 33 w 71"/>
                <a:gd name="T37" fmla="*/ 37 h 66"/>
                <a:gd name="T38" fmla="*/ 45 w 71"/>
                <a:gd name="T39" fmla="*/ 52 h 66"/>
                <a:gd name="T40" fmla="*/ 45 w 71"/>
                <a:gd name="T41" fmla="*/ 52 h 66"/>
                <a:gd name="T42" fmla="*/ 49 w 71"/>
                <a:gd name="T43" fmla="*/ 56 h 66"/>
                <a:gd name="T44" fmla="*/ 54 w 71"/>
                <a:gd name="T45" fmla="*/ 60 h 66"/>
                <a:gd name="T46" fmla="*/ 59 w 71"/>
                <a:gd name="T47" fmla="*/ 64 h 66"/>
                <a:gd name="T48" fmla="*/ 59 w 71"/>
                <a:gd name="T49" fmla="*/ 64 h 66"/>
                <a:gd name="T50" fmla="*/ 62 w 71"/>
                <a:gd name="T51" fmla="*/ 66 h 66"/>
                <a:gd name="T52" fmla="*/ 66 w 71"/>
                <a:gd name="T53" fmla="*/ 65 h 66"/>
                <a:gd name="T54" fmla="*/ 69 w 71"/>
                <a:gd name="T55" fmla="*/ 63 h 66"/>
                <a:gd name="T56" fmla="*/ 69 w 71"/>
                <a:gd name="T57" fmla="*/ 63 h 66"/>
                <a:gd name="T58" fmla="*/ 71 w 71"/>
                <a:gd name="T59" fmla="*/ 60 h 66"/>
                <a:gd name="T60" fmla="*/ 71 w 71"/>
                <a:gd name="T61" fmla="*/ 57 h 66"/>
                <a:gd name="T62" fmla="*/ 69 w 71"/>
                <a:gd name="T63" fmla="*/ 54 h 66"/>
                <a:gd name="T64" fmla="*/ 69 w 71"/>
                <a:gd name="T65" fmla="*/ 54 h 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1"/>
                <a:gd name="T100" fmla="*/ 0 h 66"/>
                <a:gd name="T101" fmla="*/ 71 w 71"/>
                <a:gd name="T102" fmla="*/ 66 h 6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1" h="66">
                  <a:moveTo>
                    <a:pt x="69" y="54"/>
                  </a:moveTo>
                  <a:lnTo>
                    <a:pt x="59" y="46"/>
                  </a:lnTo>
                  <a:lnTo>
                    <a:pt x="50" y="37"/>
                  </a:lnTo>
                  <a:lnTo>
                    <a:pt x="42" y="27"/>
                  </a:lnTo>
                  <a:lnTo>
                    <a:pt x="33" y="18"/>
                  </a:lnTo>
                  <a:lnTo>
                    <a:pt x="22" y="10"/>
                  </a:lnTo>
                  <a:lnTo>
                    <a:pt x="11" y="1"/>
                  </a:lnTo>
                  <a:lnTo>
                    <a:pt x="8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6"/>
                  </a:lnTo>
                  <a:lnTo>
                    <a:pt x="1" y="10"/>
                  </a:lnTo>
                  <a:lnTo>
                    <a:pt x="3" y="12"/>
                  </a:lnTo>
                  <a:lnTo>
                    <a:pt x="18" y="24"/>
                  </a:lnTo>
                  <a:lnTo>
                    <a:pt x="33" y="37"/>
                  </a:lnTo>
                  <a:lnTo>
                    <a:pt x="45" y="52"/>
                  </a:lnTo>
                  <a:lnTo>
                    <a:pt x="49" y="56"/>
                  </a:lnTo>
                  <a:lnTo>
                    <a:pt x="54" y="60"/>
                  </a:lnTo>
                  <a:lnTo>
                    <a:pt x="59" y="64"/>
                  </a:lnTo>
                  <a:lnTo>
                    <a:pt x="62" y="66"/>
                  </a:lnTo>
                  <a:lnTo>
                    <a:pt x="66" y="65"/>
                  </a:lnTo>
                  <a:lnTo>
                    <a:pt x="69" y="63"/>
                  </a:lnTo>
                  <a:lnTo>
                    <a:pt x="71" y="60"/>
                  </a:lnTo>
                  <a:lnTo>
                    <a:pt x="71" y="57"/>
                  </a:lnTo>
                  <a:lnTo>
                    <a:pt x="69" y="5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91" name="Freeform 206"/>
            <p:cNvSpPr>
              <a:spLocks/>
            </p:cNvSpPr>
            <p:nvPr/>
          </p:nvSpPr>
          <p:spPr bwMode="auto">
            <a:xfrm>
              <a:off x="2334" y="1941"/>
              <a:ext cx="80" cy="58"/>
            </a:xfrm>
            <a:custGeom>
              <a:avLst/>
              <a:gdLst>
                <a:gd name="T0" fmla="*/ 2 w 80"/>
                <a:gd name="T1" fmla="*/ 12 h 58"/>
                <a:gd name="T2" fmla="*/ 9 w 80"/>
                <a:gd name="T3" fmla="*/ 19 h 58"/>
                <a:gd name="T4" fmla="*/ 17 w 80"/>
                <a:gd name="T5" fmla="*/ 25 h 58"/>
                <a:gd name="T6" fmla="*/ 27 w 80"/>
                <a:gd name="T7" fmla="*/ 26 h 58"/>
                <a:gd name="T8" fmla="*/ 27 w 80"/>
                <a:gd name="T9" fmla="*/ 26 h 58"/>
                <a:gd name="T10" fmla="*/ 42 w 80"/>
                <a:gd name="T11" fmla="*/ 34 h 58"/>
                <a:gd name="T12" fmla="*/ 55 w 80"/>
                <a:gd name="T13" fmla="*/ 44 h 58"/>
                <a:gd name="T14" fmla="*/ 67 w 80"/>
                <a:gd name="T15" fmla="*/ 55 h 58"/>
                <a:gd name="T16" fmla="*/ 67 w 80"/>
                <a:gd name="T17" fmla="*/ 55 h 58"/>
                <a:gd name="T18" fmla="*/ 70 w 80"/>
                <a:gd name="T19" fmla="*/ 58 h 58"/>
                <a:gd name="T20" fmla="*/ 74 w 80"/>
                <a:gd name="T21" fmla="*/ 58 h 58"/>
                <a:gd name="T22" fmla="*/ 77 w 80"/>
                <a:gd name="T23" fmla="*/ 57 h 58"/>
                <a:gd name="T24" fmla="*/ 77 w 80"/>
                <a:gd name="T25" fmla="*/ 57 h 58"/>
                <a:gd name="T26" fmla="*/ 79 w 80"/>
                <a:gd name="T27" fmla="*/ 54 h 58"/>
                <a:gd name="T28" fmla="*/ 80 w 80"/>
                <a:gd name="T29" fmla="*/ 50 h 58"/>
                <a:gd name="T30" fmla="*/ 78 w 80"/>
                <a:gd name="T31" fmla="*/ 47 h 58"/>
                <a:gd name="T32" fmla="*/ 78 w 80"/>
                <a:gd name="T33" fmla="*/ 47 h 58"/>
                <a:gd name="T34" fmla="*/ 70 w 80"/>
                <a:gd name="T35" fmla="*/ 39 h 58"/>
                <a:gd name="T36" fmla="*/ 62 w 80"/>
                <a:gd name="T37" fmla="*/ 32 h 58"/>
                <a:gd name="T38" fmla="*/ 52 w 80"/>
                <a:gd name="T39" fmla="*/ 24 h 58"/>
                <a:gd name="T40" fmla="*/ 52 w 80"/>
                <a:gd name="T41" fmla="*/ 24 h 58"/>
                <a:gd name="T42" fmla="*/ 43 w 80"/>
                <a:gd name="T43" fmla="*/ 17 h 58"/>
                <a:gd name="T44" fmla="*/ 33 w 80"/>
                <a:gd name="T45" fmla="*/ 14 h 58"/>
                <a:gd name="T46" fmla="*/ 22 w 80"/>
                <a:gd name="T47" fmla="*/ 12 h 58"/>
                <a:gd name="T48" fmla="*/ 22 w 80"/>
                <a:gd name="T49" fmla="*/ 12 h 58"/>
                <a:gd name="T50" fmla="*/ 18 w 80"/>
                <a:gd name="T51" fmla="*/ 9 h 58"/>
                <a:gd name="T52" fmla="*/ 15 w 80"/>
                <a:gd name="T53" fmla="*/ 6 h 58"/>
                <a:gd name="T54" fmla="*/ 12 w 80"/>
                <a:gd name="T55" fmla="*/ 2 h 58"/>
                <a:gd name="T56" fmla="*/ 12 w 80"/>
                <a:gd name="T57" fmla="*/ 2 h 58"/>
                <a:gd name="T58" fmla="*/ 9 w 80"/>
                <a:gd name="T59" fmla="*/ 1 h 58"/>
                <a:gd name="T60" fmla="*/ 5 w 80"/>
                <a:gd name="T61" fmla="*/ 0 h 58"/>
                <a:gd name="T62" fmla="*/ 2 w 80"/>
                <a:gd name="T63" fmla="*/ 2 h 58"/>
                <a:gd name="T64" fmla="*/ 2 w 80"/>
                <a:gd name="T65" fmla="*/ 2 h 58"/>
                <a:gd name="T66" fmla="*/ 0 w 80"/>
                <a:gd name="T67" fmla="*/ 5 h 58"/>
                <a:gd name="T68" fmla="*/ 0 w 80"/>
                <a:gd name="T69" fmla="*/ 9 h 58"/>
                <a:gd name="T70" fmla="*/ 2 w 80"/>
                <a:gd name="T71" fmla="*/ 12 h 58"/>
                <a:gd name="T72" fmla="*/ 2 w 80"/>
                <a:gd name="T73" fmla="*/ 12 h 5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80"/>
                <a:gd name="T112" fmla="*/ 0 h 58"/>
                <a:gd name="T113" fmla="*/ 80 w 80"/>
                <a:gd name="T114" fmla="*/ 58 h 5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80" h="58">
                  <a:moveTo>
                    <a:pt x="2" y="12"/>
                  </a:moveTo>
                  <a:lnTo>
                    <a:pt x="9" y="19"/>
                  </a:lnTo>
                  <a:lnTo>
                    <a:pt x="17" y="25"/>
                  </a:lnTo>
                  <a:lnTo>
                    <a:pt x="27" y="26"/>
                  </a:lnTo>
                  <a:lnTo>
                    <a:pt x="42" y="34"/>
                  </a:lnTo>
                  <a:lnTo>
                    <a:pt x="55" y="44"/>
                  </a:lnTo>
                  <a:lnTo>
                    <a:pt x="67" y="55"/>
                  </a:lnTo>
                  <a:lnTo>
                    <a:pt x="70" y="58"/>
                  </a:lnTo>
                  <a:lnTo>
                    <a:pt x="74" y="58"/>
                  </a:lnTo>
                  <a:lnTo>
                    <a:pt x="77" y="57"/>
                  </a:lnTo>
                  <a:lnTo>
                    <a:pt x="79" y="54"/>
                  </a:lnTo>
                  <a:lnTo>
                    <a:pt x="80" y="50"/>
                  </a:lnTo>
                  <a:lnTo>
                    <a:pt x="78" y="47"/>
                  </a:lnTo>
                  <a:lnTo>
                    <a:pt x="70" y="39"/>
                  </a:lnTo>
                  <a:lnTo>
                    <a:pt x="62" y="32"/>
                  </a:lnTo>
                  <a:lnTo>
                    <a:pt x="52" y="24"/>
                  </a:lnTo>
                  <a:lnTo>
                    <a:pt x="43" y="17"/>
                  </a:lnTo>
                  <a:lnTo>
                    <a:pt x="33" y="14"/>
                  </a:lnTo>
                  <a:lnTo>
                    <a:pt x="22" y="12"/>
                  </a:lnTo>
                  <a:lnTo>
                    <a:pt x="18" y="9"/>
                  </a:lnTo>
                  <a:lnTo>
                    <a:pt x="15" y="6"/>
                  </a:lnTo>
                  <a:lnTo>
                    <a:pt x="12" y="2"/>
                  </a:lnTo>
                  <a:lnTo>
                    <a:pt x="9" y="1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92" name="Freeform 207"/>
            <p:cNvSpPr>
              <a:spLocks/>
            </p:cNvSpPr>
            <p:nvPr/>
          </p:nvSpPr>
          <p:spPr bwMode="auto">
            <a:xfrm>
              <a:off x="2304" y="1926"/>
              <a:ext cx="48" cy="48"/>
            </a:xfrm>
            <a:custGeom>
              <a:avLst/>
              <a:gdLst>
                <a:gd name="T0" fmla="*/ 43 w 48"/>
                <a:gd name="T1" fmla="*/ 38 h 48"/>
                <a:gd name="T2" fmla="*/ 48 w 48"/>
                <a:gd name="T3" fmla="*/ 26 h 48"/>
                <a:gd name="T4" fmla="*/ 46 w 48"/>
                <a:gd name="T5" fmla="*/ 14 h 48"/>
                <a:gd name="T6" fmla="*/ 39 w 48"/>
                <a:gd name="T7" fmla="*/ 4 h 48"/>
                <a:gd name="T8" fmla="*/ 39 w 48"/>
                <a:gd name="T9" fmla="*/ 4 h 48"/>
                <a:gd name="T10" fmla="*/ 27 w 48"/>
                <a:gd name="T11" fmla="*/ 0 h 48"/>
                <a:gd name="T12" fmla="*/ 15 w 48"/>
                <a:gd name="T13" fmla="*/ 1 h 48"/>
                <a:gd name="T14" fmla="*/ 5 w 48"/>
                <a:gd name="T15" fmla="*/ 9 h 48"/>
                <a:gd name="T16" fmla="*/ 5 w 48"/>
                <a:gd name="T17" fmla="*/ 9 h 48"/>
                <a:gd name="T18" fmla="*/ 0 w 48"/>
                <a:gd name="T19" fmla="*/ 20 h 48"/>
                <a:gd name="T20" fmla="*/ 2 w 48"/>
                <a:gd name="T21" fmla="*/ 32 h 48"/>
                <a:gd name="T22" fmla="*/ 9 w 48"/>
                <a:gd name="T23" fmla="*/ 43 h 48"/>
                <a:gd name="T24" fmla="*/ 9 w 48"/>
                <a:gd name="T25" fmla="*/ 43 h 48"/>
                <a:gd name="T26" fmla="*/ 21 w 48"/>
                <a:gd name="T27" fmla="*/ 48 h 48"/>
                <a:gd name="T28" fmla="*/ 33 w 48"/>
                <a:gd name="T29" fmla="*/ 46 h 48"/>
                <a:gd name="T30" fmla="*/ 43 w 48"/>
                <a:gd name="T31" fmla="*/ 38 h 48"/>
                <a:gd name="T32" fmla="*/ 43 w 48"/>
                <a:gd name="T33" fmla="*/ 3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43" y="38"/>
                  </a:moveTo>
                  <a:lnTo>
                    <a:pt x="48" y="26"/>
                  </a:lnTo>
                  <a:lnTo>
                    <a:pt x="46" y="14"/>
                  </a:lnTo>
                  <a:lnTo>
                    <a:pt x="39" y="4"/>
                  </a:lnTo>
                  <a:lnTo>
                    <a:pt x="27" y="0"/>
                  </a:lnTo>
                  <a:lnTo>
                    <a:pt x="15" y="1"/>
                  </a:lnTo>
                  <a:lnTo>
                    <a:pt x="5" y="9"/>
                  </a:lnTo>
                  <a:lnTo>
                    <a:pt x="0" y="20"/>
                  </a:lnTo>
                  <a:lnTo>
                    <a:pt x="2" y="32"/>
                  </a:lnTo>
                  <a:lnTo>
                    <a:pt x="9" y="43"/>
                  </a:lnTo>
                  <a:lnTo>
                    <a:pt x="21" y="48"/>
                  </a:lnTo>
                  <a:lnTo>
                    <a:pt x="33" y="46"/>
                  </a:lnTo>
                  <a:lnTo>
                    <a:pt x="43" y="3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93" name="Freeform 208"/>
            <p:cNvSpPr>
              <a:spLocks/>
            </p:cNvSpPr>
            <p:nvPr/>
          </p:nvSpPr>
          <p:spPr bwMode="auto">
            <a:xfrm>
              <a:off x="2358" y="1913"/>
              <a:ext cx="69" cy="70"/>
            </a:xfrm>
            <a:custGeom>
              <a:avLst/>
              <a:gdLst>
                <a:gd name="T0" fmla="*/ 3 w 69"/>
                <a:gd name="T1" fmla="*/ 13 h 70"/>
                <a:gd name="T2" fmla="*/ 9 w 69"/>
                <a:gd name="T3" fmla="*/ 17 h 70"/>
                <a:gd name="T4" fmla="*/ 15 w 69"/>
                <a:gd name="T5" fmla="*/ 22 h 70"/>
                <a:gd name="T6" fmla="*/ 20 w 69"/>
                <a:gd name="T7" fmla="*/ 28 h 70"/>
                <a:gd name="T8" fmla="*/ 20 w 69"/>
                <a:gd name="T9" fmla="*/ 28 h 70"/>
                <a:gd name="T10" fmla="*/ 32 w 69"/>
                <a:gd name="T11" fmla="*/ 43 h 70"/>
                <a:gd name="T12" fmla="*/ 45 w 69"/>
                <a:gd name="T13" fmla="*/ 56 h 70"/>
                <a:gd name="T14" fmla="*/ 59 w 69"/>
                <a:gd name="T15" fmla="*/ 69 h 70"/>
                <a:gd name="T16" fmla="*/ 59 w 69"/>
                <a:gd name="T17" fmla="*/ 69 h 70"/>
                <a:gd name="T18" fmla="*/ 62 w 69"/>
                <a:gd name="T19" fmla="*/ 70 h 70"/>
                <a:gd name="T20" fmla="*/ 66 w 69"/>
                <a:gd name="T21" fmla="*/ 69 h 70"/>
                <a:gd name="T22" fmla="*/ 68 w 69"/>
                <a:gd name="T23" fmla="*/ 67 h 70"/>
                <a:gd name="T24" fmla="*/ 68 w 69"/>
                <a:gd name="T25" fmla="*/ 67 h 70"/>
                <a:gd name="T26" fmla="*/ 69 w 69"/>
                <a:gd name="T27" fmla="*/ 63 h 70"/>
                <a:gd name="T28" fmla="*/ 69 w 69"/>
                <a:gd name="T29" fmla="*/ 60 h 70"/>
                <a:gd name="T30" fmla="*/ 66 w 69"/>
                <a:gd name="T31" fmla="*/ 57 h 70"/>
                <a:gd name="T32" fmla="*/ 66 w 69"/>
                <a:gd name="T33" fmla="*/ 57 h 70"/>
                <a:gd name="T34" fmla="*/ 53 w 69"/>
                <a:gd name="T35" fmla="*/ 45 h 70"/>
                <a:gd name="T36" fmla="*/ 41 w 69"/>
                <a:gd name="T37" fmla="*/ 32 h 70"/>
                <a:gd name="T38" fmla="*/ 29 w 69"/>
                <a:gd name="T39" fmla="*/ 17 h 70"/>
                <a:gd name="T40" fmla="*/ 29 w 69"/>
                <a:gd name="T41" fmla="*/ 17 h 70"/>
                <a:gd name="T42" fmla="*/ 24 w 69"/>
                <a:gd name="T43" fmla="*/ 11 h 70"/>
                <a:gd name="T44" fmla="*/ 17 w 69"/>
                <a:gd name="T45" fmla="*/ 6 h 70"/>
                <a:gd name="T46" fmla="*/ 10 w 69"/>
                <a:gd name="T47" fmla="*/ 1 h 70"/>
                <a:gd name="T48" fmla="*/ 10 w 69"/>
                <a:gd name="T49" fmla="*/ 1 h 70"/>
                <a:gd name="T50" fmla="*/ 7 w 69"/>
                <a:gd name="T51" fmla="*/ 0 h 70"/>
                <a:gd name="T52" fmla="*/ 4 w 69"/>
                <a:gd name="T53" fmla="*/ 1 h 70"/>
                <a:gd name="T54" fmla="*/ 1 w 69"/>
                <a:gd name="T55" fmla="*/ 3 h 70"/>
                <a:gd name="T56" fmla="*/ 1 w 69"/>
                <a:gd name="T57" fmla="*/ 3 h 70"/>
                <a:gd name="T58" fmla="*/ 0 w 69"/>
                <a:gd name="T59" fmla="*/ 7 h 70"/>
                <a:gd name="T60" fmla="*/ 0 w 69"/>
                <a:gd name="T61" fmla="*/ 11 h 70"/>
                <a:gd name="T62" fmla="*/ 3 w 69"/>
                <a:gd name="T63" fmla="*/ 13 h 70"/>
                <a:gd name="T64" fmla="*/ 3 w 69"/>
                <a:gd name="T65" fmla="*/ 13 h 7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9"/>
                <a:gd name="T100" fmla="*/ 0 h 70"/>
                <a:gd name="T101" fmla="*/ 69 w 69"/>
                <a:gd name="T102" fmla="*/ 70 h 7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9" h="70">
                  <a:moveTo>
                    <a:pt x="3" y="13"/>
                  </a:moveTo>
                  <a:lnTo>
                    <a:pt x="9" y="17"/>
                  </a:lnTo>
                  <a:lnTo>
                    <a:pt x="15" y="22"/>
                  </a:lnTo>
                  <a:lnTo>
                    <a:pt x="20" y="28"/>
                  </a:lnTo>
                  <a:lnTo>
                    <a:pt x="32" y="43"/>
                  </a:lnTo>
                  <a:lnTo>
                    <a:pt x="45" y="56"/>
                  </a:lnTo>
                  <a:lnTo>
                    <a:pt x="59" y="69"/>
                  </a:lnTo>
                  <a:lnTo>
                    <a:pt x="62" y="70"/>
                  </a:lnTo>
                  <a:lnTo>
                    <a:pt x="66" y="69"/>
                  </a:lnTo>
                  <a:lnTo>
                    <a:pt x="68" y="67"/>
                  </a:lnTo>
                  <a:lnTo>
                    <a:pt x="69" y="63"/>
                  </a:lnTo>
                  <a:lnTo>
                    <a:pt x="69" y="60"/>
                  </a:lnTo>
                  <a:lnTo>
                    <a:pt x="66" y="57"/>
                  </a:lnTo>
                  <a:lnTo>
                    <a:pt x="53" y="45"/>
                  </a:lnTo>
                  <a:lnTo>
                    <a:pt x="41" y="32"/>
                  </a:lnTo>
                  <a:lnTo>
                    <a:pt x="29" y="17"/>
                  </a:lnTo>
                  <a:lnTo>
                    <a:pt x="24" y="11"/>
                  </a:lnTo>
                  <a:lnTo>
                    <a:pt x="17" y="6"/>
                  </a:lnTo>
                  <a:lnTo>
                    <a:pt x="10" y="1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" y="1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94" name="Freeform 209"/>
            <p:cNvSpPr>
              <a:spLocks/>
            </p:cNvSpPr>
            <p:nvPr/>
          </p:nvSpPr>
          <p:spPr bwMode="auto">
            <a:xfrm>
              <a:off x="2363" y="1906"/>
              <a:ext cx="78" cy="60"/>
            </a:xfrm>
            <a:custGeom>
              <a:avLst/>
              <a:gdLst>
                <a:gd name="T0" fmla="*/ 5 w 78"/>
                <a:gd name="T1" fmla="*/ 13 h 60"/>
                <a:gd name="T2" fmla="*/ 20 w 78"/>
                <a:gd name="T3" fmla="*/ 21 h 60"/>
                <a:gd name="T4" fmla="*/ 35 w 78"/>
                <a:gd name="T5" fmla="*/ 29 h 60"/>
                <a:gd name="T6" fmla="*/ 50 w 78"/>
                <a:gd name="T7" fmla="*/ 37 h 60"/>
                <a:gd name="T8" fmla="*/ 50 w 78"/>
                <a:gd name="T9" fmla="*/ 37 h 60"/>
                <a:gd name="T10" fmla="*/ 56 w 78"/>
                <a:gd name="T11" fmla="*/ 43 h 60"/>
                <a:gd name="T12" fmla="*/ 61 w 78"/>
                <a:gd name="T13" fmla="*/ 49 h 60"/>
                <a:gd name="T14" fmla="*/ 65 w 78"/>
                <a:gd name="T15" fmla="*/ 57 h 60"/>
                <a:gd name="T16" fmla="*/ 65 w 78"/>
                <a:gd name="T17" fmla="*/ 57 h 60"/>
                <a:gd name="T18" fmla="*/ 68 w 78"/>
                <a:gd name="T19" fmla="*/ 60 h 60"/>
                <a:gd name="T20" fmla="*/ 71 w 78"/>
                <a:gd name="T21" fmla="*/ 60 h 60"/>
                <a:gd name="T22" fmla="*/ 74 w 78"/>
                <a:gd name="T23" fmla="*/ 59 h 60"/>
                <a:gd name="T24" fmla="*/ 74 w 78"/>
                <a:gd name="T25" fmla="*/ 59 h 60"/>
                <a:gd name="T26" fmla="*/ 77 w 78"/>
                <a:gd name="T27" fmla="*/ 57 h 60"/>
                <a:gd name="T28" fmla="*/ 78 w 78"/>
                <a:gd name="T29" fmla="*/ 53 h 60"/>
                <a:gd name="T30" fmla="*/ 76 w 78"/>
                <a:gd name="T31" fmla="*/ 49 h 60"/>
                <a:gd name="T32" fmla="*/ 76 w 78"/>
                <a:gd name="T33" fmla="*/ 49 h 60"/>
                <a:gd name="T34" fmla="*/ 71 w 78"/>
                <a:gd name="T35" fmla="*/ 40 h 60"/>
                <a:gd name="T36" fmla="*/ 65 w 78"/>
                <a:gd name="T37" fmla="*/ 32 h 60"/>
                <a:gd name="T38" fmla="*/ 57 w 78"/>
                <a:gd name="T39" fmla="*/ 26 h 60"/>
                <a:gd name="T40" fmla="*/ 57 w 78"/>
                <a:gd name="T41" fmla="*/ 26 h 60"/>
                <a:gd name="T42" fmla="*/ 41 w 78"/>
                <a:gd name="T43" fmla="*/ 16 h 60"/>
                <a:gd name="T44" fmla="*/ 25 w 78"/>
                <a:gd name="T45" fmla="*/ 7 h 60"/>
                <a:gd name="T46" fmla="*/ 8 w 78"/>
                <a:gd name="T47" fmla="*/ 0 h 60"/>
                <a:gd name="T48" fmla="*/ 8 w 78"/>
                <a:gd name="T49" fmla="*/ 0 h 60"/>
                <a:gd name="T50" fmla="*/ 5 w 78"/>
                <a:gd name="T51" fmla="*/ 0 h 60"/>
                <a:gd name="T52" fmla="*/ 2 w 78"/>
                <a:gd name="T53" fmla="*/ 2 h 60"/>
                <a:gd name="T54" fmla="*/ 0 w 78"/>
                <a:gd name="T55" fmla="*/ 5 h 60"/>
                <a:gd name="T56" fmla="*/ 0 w 78"/>
                <a:gd name="T57" fmla="*/ 5 h 60"/>
                <a:gd name="T58" fmla="*/ 0 w 78"/>
                <a:gd name="T59" fmla="*/ 9 h 60"/>
                <a:gd name="T60" fmla="*/ 2 w 78"/>
                <a:gd name="T61" fmla="*/ 12 h 60"/>
                <a:gd name="T62" fmla="*/ 5 w 78"/>
                <a:gd name="T63" fmla="*/ 13 h 60"/>
                <a:gd name="T64" fmla="*/ 5 w 78"/>
                <a:gd name="T65" fmla="*/ 13 h 6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8"/>
                <a:gd name="T100" fmla="*/ 0 h 60"/>
                <a:gd name="T101" fmla="*/ 78 w 78"/>
                <a:gd name="T102" fmla="*/ 60 h 6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8" h="60">
                  <a:moveTo>
                    <a:pt x="5" y="13"/>
                  </a:moveTo>
                  <a:lnTo>
                    <a:pt x="20" y="21"/>
                  </a:lnTo>
                  <a:lnTo>
                    <a:pt x="35" y="29"/>
                  </a:lnTo>
                  <a:lnTo>
                    <a:pt x="50" y="37"/>
                  </a:lnTo>
                  <a:lnTo>
                    <a:pt x="56" y="43"/>
                  </a:lnTo>
                  <a:lnTo>
                    <a:pt x="61" y="49"/>
                  </a:lnTo>
                  <a:lnTo>
                    <a:pt x="65" y="57"/>
                  </a:lnTo>
                  <a:lnTo>
                    <a:pt x="68" y="60"/>
                  </a:lnTo>
                  <a:lnTo>
                    <a:pt x="71" y="60"/>
                  </a:lnTo>
                  <a:lnTo>
                    <a:pt x="74" y="59"/>
                  </a:lnTo>
                  <a:lnTo>
                    <a:pt x="77" y="57"/>
                  </a:lnTo>
                  <a:lnTo>
                    <a:pt x="78" y="53"/>
                  </a:lnTo>
                  <a:lnTo>
                    <a:pt x="76" y="49"/>
                  </a:lnTo>
                  <a:lnTo>
                    <a:pt x="71" y="40"/>
                  </a:lnTo>
                  <a:lnTo>
                    <a:pt x="65" y="32"/>
                  </a:lnTo>
                  <a:lnTo>
                    <a:pt x="57" y="26"/>
                  </a:lnTo>
                  <a:lnTo>
                    <a:pt x="41" y="16"/>
                  </a:lnTo>
                  <a:lnTo>
                    <a:pt x="25" y="7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5" y="1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95" name="Freeform 210"/>
            <p:cNvSpPr>
              <a:spLocks/>
            </p:cNvSpPr>
            <p:nvPr/>
          </p:nvSpPr>
          <p:spPr bwMode="auto">
            <a:xfrm>
              <a:off x="2389" y="1876"/>
              <a:ext cx="54" cy="85"/>
            </a:xfrm>
            <a:custGeom>
              <a:avLst/>
              <a:gdLst>
                <a:gd name="T0" fmla="*/ 2 w 54"/>
                <a:gd name="T1" fmla="*/ 12 h 85"/>
                <a:gd name="T2" fmla="*/ 7 w 54"/>
                <a:gd name="T3" fmla="*/ 21 h 85"/>
                <a:gd name="T4" fmla="*/ 10 w 54"/>
                <a:gd name="T5" fmla="*/ 30 h 85"/>
                <a:gd name="T6" fmla="*/ 13 w 54"/>
                <a:gd name="T7" fmla="*/ 39 h 85"/>
                <a:gd name="T8" fmla="*/ 13 w 54"/>
                <a:gd name="T9" fmla="*/ 39 h 85"/>
                <a:gd name="T10" fmla="*/ 20 w 54"/>
                <a:gd name="T11" fmla="*/ 52 h 85"/>
                <a:gd name="T12" fmla="*/ 29 w 54"/>
                <a:gd name="T13" fmla="*/ 63 h 85"/>
                <a:gd name="T14" fmla="*/ 38 w 54"/>
                <a:gd name="T15" fmla="*/ 75 h 85"/>
                <a:gd name="T16" fmla="*/ 38 w 54"/>
                <a:gd name="T17" fmla="*/ 75 h 85"/>
                <a:gd name="T18" fmla="*/ 39 w 54"/>
                <a:gd name="T19" fmla="*/ 76 h 85"/>
                <a:gd name="T20" fmla="*/ 40 w 54"/>
                <a:gd name="T21" fmla="*/ 78 h 85"/>
                <a:gd name="T22" fmla="*/ 41 w 54"/>
                <a:gd name="T23" fmla="*/ 79 h 85"/>
                <a:gd name="T24" fmla="*/ 41 w 54"/>
                <a:gd name="T25" fmla="*/ 79 h 85"/>
                <a:gd name="T26" fmla="*/ 43 w 54"/>
                <a:gd name="T27" fmla="*/ 82 h 85"/>
                <a:gd name="T28" fmla="*/ 46 w 54"/>
                <a:gd name="T29" fmla="*/ 85 h 85"/>
                <a:gd name="T30" fmla="*/ 49 w 54"/>
                <a:gd name="T31" fmla="*/ 85 h 85"/>
                <a:gd name="T32" fmla="*/ 49 w 54"/>
                <a:gd name="T33" fmla="*/ 85 h 85"/>
                <a:gd name="T34" fmla="*/ 52 w 54"/>
                <a:gd name="T35" fmla="*/ 82 h 85"/>
                <a:gd name="T36" fmla="*/ 54 w 54"/>
                <a:gd name="T37" fmla="*/ 79 h 85"/>
                <a:gd name="T38" fmla="*/ 54 w 54"/>
                <a:gd name="T39" fmla="*/ 76 h 85"/>
                <a:gd name="T40" fmla="*/ 54 w 54"/>
                <a:gd name="T41" fmla="*/ 76 h 85"/>
                <a:gd name="T42" fmla="*/ 54 w 54"/>
                <a:gd name="T43" fmla="*/ 74 h 85"/>
                <a:gd name="T44" fmla="*/ 53 w 54"/>
                <a:gd name="T45" fmla="*/ 72 h 85"/>
                <a:gd name="T46" fmla="*/ 52 w 54"/>
                <a:gd name="T47" fmla="*/ 70 h 85"/>
                <a:gd name="T48" fmla="*/ 52 w 54"/>
                <a:gd name="T49" fmla="*/ 70 h 85"/>
                <a:gd name="T50" fmla="*/ 40 w 54"/>
                <a:gd name="T51" fmla="*/ 55 h 85"/>
                <a:gd name="T52" fmla="*/ 29 w 54"/>
                <a:gd name="T53" fmla="*/ 40 h 85"/>
                <a:gd name="T54" fmla="*/ 22 w 54"/>
                <a:gd name="T55" fmla="*/ 23 h 85"/>
                <a:gd name="T56" fmla="*/ 22 w 54"/>
                <a:gd name="T57" fmla="*/ 23 h 85"/>
                <a:gd name="T58" fmla="*/ 20 w 54"/>
                <a:gd name="T59" fmla="*/ 16 h 85"/>
                <a:gd name="T60" fmla="*/ 16 w 54"/>
                <a:gd name="T61" fmla="*/ 9 h 85"/>
                <a:gd name="T62" fmla="*/ 12 w 54"/>
                <a:gd name="T63" fmla="*/ 2 h 85"/>
                <a:gd name="T64" fmla="*/ 12 w 54"/>
                <a:gd name="T65" fmla="*/ 2 h 85"/>
                <a:gd name="T66" fmla="*/ 9 w 54"/>
                <a:gd name="T67" fmla="*/ 0 h 85"/>
                <a:gd name="T68" fmla="*/ 6 w 54"/>
                <a:gd name="T69" fmla="*/ 0 h 85"/>
                <a:gd name="T70" fmla="*/ 2 w 54"/>
                <a:gd name="T71" fmla="*/ 2 h 85"/>
                <a:gd name="T72" fmla="*/ 2 w 54"/>
                <a:gd name="T73" fmla="*/ 2 h 85"/>
                <a:gd name="T74" fmla="*/ 0 w 54"/>
                <a:gd name="T75" fmla="*/ 5 h 85"/>
                <a:gd name="T76" fmla="*/ 0 w 54"/>
                <a:gd name="T77" fmla="*/ 9 h 85"/>
                <a:gd name="T78" fmla="*/ 2 w 54"/>
                <a:gd name="T79" fmla="*/ 12 h 85"/>
                <a:gd name="T80" fmla="*/ 2 w 54"/>
                <a:gd name="T81" fmla="*/ 12 h 8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4"/>
                <a:gd name="T124" fmla="*/ 0 h 85"/>
                <a:gd name="T125" fmla="*/ 54 w 54"/>
                <a:gd name="T126" fmla="*/ 85 h 8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4" h="85">
                  <a:moveTo>
                    <a:pt x="2" y="12"/>
                  </a:moveTo>
                  <a:lnTo>
                    <a:pt x="7" y="21"/>
                  </a:lnTo>
                  <a:lnTo>
                    <a:pt x="10" y="30"/>
                  </a:lnTo>
                  <a:lnTo>
                    <a:pt x="13" y="39"/>
                  </a:lnTo>
                  <a:lnTo>
                    <a:pt x="20" y="52"/>
                  </a:lnTo>
                  <a:lnTo>
                    <a:pt x="29" y="63"/>
                  </a:lnTo>
                  <a:lnTo>
                    <a:pt x="38" y="75"/>
                  </a:lnTo>
                  <a:lnTo>
                    <a:pt x="39" y="76"/>
                  </a:lnTo>
                  <a:lnTo>
                    <a:pt x="40" y="78"/>
                  </a:lnTo>
                  <a:lnTo>
                    <a:pt x="41" y="79"/>
                  </a:lnTo>
                  <a:lnTo>
                    <a:pt x="43" y="82"/>
                  </a:lnTo>
                  <a:lnTo>
                    <a:pt x="46" y="85"/>
                  </a:lnTo>
                  <a:lnTo>
                    <a:pt x="49" y="85"/>
                  </a:lnTo>
                  <a:lnTo>
                    <a:pt x="52" y="82"/>
                  </a:lnTo>
                  <a:lnTo>
                    <a:pt x="54" y="79"/>
                  </a:lnTo>
                  <a:lnTo>
                    <a:pt x="54" y="76"/>
                  </a:lnTo>
                  <a:lnTo>
                    <a:pt x="54" y="74"/>
                  </a:lnTo>
                  <a:lnTo>
                    <a:pt x="53" y="72"/>
                  </a:lnTo>
                  <a:lnTo>
                    <a:pt x="52" y="70"/>
                  </a:lnTo>
                  <a:lnTo>
                    <a:pt x="40" y="55"/>
                  </a:lnTo>
                  <a:lnTo>
                    <a:pt x="29" y="40"/>
                  </a:lnTo>
                  <a:lnTo>
                    <a:pt x="22" y="23"/>
                  </a:lnTo>
                  <a:lnTo>
                    <a:pt x="20" y="16"/>
                  </a:lnTo>
                  <a:lnTo>
                    <a:pt x="16" y="9"/>
                  </a:lnTo>
                  <a:lnTo>
                    <a:pt x="12" y="2"/>
                  </a:lnTo>
                  <a:lnTo>
                    <a:pt x="9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96" name="Freeform 211"/>
            <p:cNvSpPr>
              <a:spLocks/>
            </p:cNvSpPr>
            <p:nvPr/>
          </p:nvSpPr>
          <p:spPr bwMode="auto">
            <a:xfrm>
              <a:off x="2394" y="1875"/>
              <a:ext cx="69" cy="69"/>
            </a:xfrm>
            <a:custGeom>
              <a:avLst/>
              <a:gdLst>
                <a:gd name="T0" fmla="*/ 5 w 69"/>
                <a:gd name="T1" fmla="*/ 14 h 69"/>
                <a:gd name="T2" fmla="*/ 14 w 69"/>
                <a:gd name="T3" fmla="*/ 20 h 69"/>
                <a:gd name="T4" fmla="*/ 21 w 69"/>
                <a:gd name="T5" fmla="*/ 28 h 69"/>
                <a:gd name="T6" fmla="*/ 28 w 69"/>
                <a:gd name="T7" fmla="*/ 37 h 69"/>
                <a:gd name="T8" fmla="*/ 28 w 69"/>
                <a:gd name="T9" fmla="*/ 37 h 69"/>
                <a:gd name="T10" fmla="*/ 37 w 69"/>
                <a:gd name="T11" fmla="*/ 48 h 69"/>
                <a:gd name="T12" fmla="*/ 47 w 69"/>
                <a:gd name="T13" fmla="*/ 58 h 69"/>
                <a:gd name="T14" fmla="*/ 57 w 69"/>
                <a:gd name="T15" fmla="*/ 67 h 69"/>
                <a:gd name="T16" fmla="*/ 57 w 69"/>
                <a:gd name="T17" fmla="*/ 67 h 69"/>
                <a:gd name="T18" fmla="*/ 60 w 69"/>
                <a:gd name="T19" fmla="*/ 69 h 69"/>
                <a:gd name="T20" fmla="*/ 64 w 69"/>
                <a:gd name="T21" fmla="*/ 69 h 69"/>
                <a:gd name="T22" fmla="*/ 67 w 69"/>
                <a:gd name="T23" fmla="*/ 67 h 69"/>
                <a:gd name="T24" fmla="*/ 67 w 69"/>
                <a:gd name="T25" fmla="*/ 67 h 69"/>
                <a:gd name="T26" fmla="*/ 69 w 69"/>
                <a:gd name="T27" fmla="*/ 64 h 69"/>
                <a:gd name="T28" fmla="*/ 69 w 69"/>
                <a:gd name="T29" fmla="*/ 60 h 69"/>
                <a:gd name="T30" fmla="*/ 67 w 69"/>
                <a:gd name="T31" fmla="*/ 57 h 69"/>
                <a:gd name="T32" fmla="*/ 67 w 69"/>
                <a:gd name="T33" fmla="*/ 57 h 69"/>
                <a:gd name="T34" fmla="*/ 57 w 69"/>
                <a:gd name="T35" fmla="*/ 49 h 69"/>
                <a:gd name="T36" fmla="*/ 47 w 69"/>
                <a:gd name="T37" fmla="*/ 39 h 69"/>
                <a:gd name="T38" fmla="*/ 39 w 69"/>
                <a:gd name="T39" fmla="*/ 28 h 69"/>
                <a:gd name="T40" fmla="*/ 39 w 69"/>
                <a:gd name="T41" fmla="*/ 28 h 69"/>
                <a:gd name="T42" fmla="*/ 30 w 69"/>
                <a:gd name="T43" fmla="*/ 17 h 69"/>
                <a:gd name="T44" fmla="*/ 20 w 69"/>
                <a:gd name="T45" fmla="*/ 7 h 69"/>
                <a:gd name="T46" fmla="*/ 9 w 69"/>
                <a:gd name="T47" fmla="*/ 0 h 69"/>
                <a:gd name="T48" fmla="*/ 9 w 69"/>
                <a:gd name="T49" fmla="*/ 0 h 69"/>
                <a:gd name="T50" fmla="*/ 5 w 69"/>
                <a:gd name="T51" fmla="*/ 0 h 69"/>
                <a:gd name="T52" fmla="*/ 2 w 69"/>
                <a:gd name="T53" fmla="*/ 1 h 69"/>
                <a:gd name="T54" fmla="*/ 0 w 69"/>
                <a:gd name="T55" fmla="*/ 4 h 69"/>
                <a:gd name="T56" fmla="*/ 0 w 69"/>
                <a:gd name="T57" fmla="*/ 4 h 69"/>
                <a:gd name="T58" fmla="*/ 0 w 69"/>
                <a:gd name="T59" fmla="*/ 8 h 69"/>
                <a:gd name="T60" fmla="*/ 2 w 69"/>
                <a:gd name="T61" fmla="*/ 12 h 69"/>
                <a:gd name="T62" fmla="*/ 5 w 69"/>
                <a:gd name="T63" fmla="*/ 14 h 69"/>
                <a:gd name="T64" fmla="*/ 5 w 69"/>
                <a:gd name="T65" fmla="*/ 14 h 6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9"/>
                <a:gd name="T100" fmla="*/ 0 h 69"/>
                <a:gd name="T101" fmla="*/ 69 w 69"/>
                <a:gd name="T102" fmla="*/ 69 h 6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9" h="69">
                  <a:moveTo>
                    <a:pt x="5" y="14"/>
                  </a:moveTo>
                  <a:lnTo>
                    <a:pt x="14" y="20"/>
                  </a:lnTo>
                  <a:lnTo>
                    <a:pt x="21" y="28"/>
                  </a:lnTo>
                  <a:lnTo>
                    <a:pt x="28" y="37"/>
                  </a:lnTo>
                  <a:lnTo>
                    <a:pt x="37" y="48"/>
                  </a:lnTo>
                  <a:lnTo>
                    <a:pt x="47" y="58"/>
                  </a:lnTo>
                  <a:lnTo>
                    <a:pt x="57" y="67"/>
                  </a:lnTo>
                  <a:lnTo>
                    <a:pt x="60" y="69"/>
                  </a:lnTo>
                  <a:lnTo>
                    <a:pt x="64" y="69"/>
                  </a:lnTo>
                  <a:lnTo>
                    <a:pt x="67" y="67"/>
                  </a:lnTo>
                  <a:lnTo>
                    <a:pt x="69" y="64"/>
                  </a:lnTo>
                  <a:lnTo>
                    <a:pt x="69" y="60"/>
                  </a:lnTo>
                  <a:lnTo>
                    <a:pt x="67" y="57"/>
                  </a:lnTo>
                  <a:lnTo>
                    <a:pt x="57" y="49"/>
                  </a:lnTo>
                  <a:lnTo>
                    <a:pt x="47" y="39"/>
                  </a:lnTo>
                  <a:lnTo>
                    <a:pt x="39" y="28"/>
                  </a:lnTo>
                  <a:lnTo>
                    <a:pt x="30" y="17"/>
                  </a:lnTo>
                  <a:lnTo>
                    <a:pt x="20" y="7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4"/>
                  </a:lnTo>
                  <a:lnTo>
                    <a:pt x="0" y="8"/>
                  </a:lnTo>
                  <a:lnTo>
                    <a:pt x="2" y="12"/>
                  </a:lnTo>
                  <a:lnTo>
                    <a:pt x="5" y="1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97" name="Freeform 212"/>
            <p:cNvSpPr>
              <a:spLocks/>
            </p:cNvSpPr>
            <p:nvPr/>
          </p:nvSpPr>
          <p:spPr bwMode="auto">
            <a:xfrm>
              <a:off x="2427" y="1858"/>
              <a:ext cx="43" cy="80"/>
            </a:xfrm>
            <a:custGeom>
              <a:avLst/>
              <a:gdLst>
                <a:gd name="T0" fmla="*/ 2 w 43"/>
                <a:gd name="T1" fmla="*/ 10 h 80"/>
                <a:gd name="T2" fmla="*/ 13 w 43"/>
                <a:gd name="T3" fmla="*/ 31 h 80"/>
                <a:gd name="T4" fmla="*/ 21 w 43"/>
                <a:gd name="T5" fmla="*/ 54 h 80"/>
                <a:gd name="T6" fmla="*/ 30 w 43"/>
                <a:gd name="T7" fmla="*/ 76 h 80"/>
                <a:gd name="T8" fmla="*/ 30 w 43"/>
                <a:gd name="T9" fmla="*/ 76 h 80"/>
                <a:gd name="T10" fmla="*/ 32 w 43"/>
                <a:gd name="T11" fmla="*/ 78 h 80"/>
                <a:gd name="T12" fmla="*/ 35 w 43"/>
                <a:gd name="T13" fmla="*/ 80 h 80"/>
                <a:gd name="T14" fmla="*/ 39 w 43"/>
                <a:gd name="T15" fmla="*/ 79 h 80"/>
                <a:gd name="T16" fmla="*/ 39 w 43"/>
                <a:gd name="T17" fmla="*/ 79 h 80"/>
                <a:gd name="T18" fmla="*/ 42 w 43"/>
                <a:gd name="T19" fmla="*/ 77 h 80"/>
                <a:gd name="T20" fmla="*/ 43 w 43"/>
                <a:gd name="T21" fmla="*/ 73 h 80"/>
                <a:gd name="T22" fmla="*/ 42 w 43"/>
                <a:gd name="T23" fmla="*/ 70 h 80"/>
                <a:gd name="T24" fmla="*/ 42 w 43"/>
                <a:gd name="T25" fmla="*/ 70 h 80"/>
                <a:gd name="T26" fmla="*/ 36 w 43"/>
                <a:gd name="T27" fmla="*/ 55 h 80"/>
                <a:gd name="T28" fmla="*/ 31 w 43"/>
                <a:gd name="T29" fmla="*/ 41 h 80"/>
                <a:gd name="T30" fmla="*/ 26 w 43"/>
                <a:gd name="T31" fmla="*/ 27 h 80"/>
                <a:gd name="T32" fmla="*/ 26 w 43"/>
                <a:gd name="T33" fmla="*/ 27 h 80"/>
                <a:gd name="T34" fmla="*/ 23 w 43"/>
                <a:gd name="T35" fmla="*/ 17 h 80"/>
                <a:gd name="T36" fmla="*/ 18 w 43"/>
                <a:gd name="T37" fmla="*/ 9 h 80"/>
                <a:gd name="T38" fmla="*/ 12 w 43"/>
                <a:gd name="T39" fmla="*/ 2 h 80"/>
                <a:gd name="T40" fmla="*/ 12 w 43"/>
                <a:gd name="T41" fmla="*/ 2 h 80"/>
                <a:gd name="T42" fmla="*/ 10 w 43"/>
                <a:gd name="T43" fmla="*/ 0 h 80"/>
                <a:gd name="T44" fmla="*/ 6 w 43"/>
                <a:gd name="T45" fmla="*/ 0 h 80"/>
                <a:gd name="T46" fmla="*/ 2 w 43"/>
                <a:gd name="T47" fmla="*/ 1 h 80"/>
                <a:gd name="T48" fmla="*/ 2 w 43"/>
                <a:gd name="T49" fmla="*/ 1 h 80"/>
                <a:gd name="T50" fmla="*/ 0 w 43"/>
                <a:gd name="T51" fmla="*/ 4 h 80"/>
                <a:gd name="T52" fmla="*/ 0 w 43"/>
                <a:gd name="T53" fmla="*/ 7 h 80"/>
                <a:gd name="T54" fmla="*/ 2 w 43"/>
                <a:gd name="T55" fmla="*/ 10 h 80"/>
                <a:gd name="T56" fmla="*/ 2 w 43"/>
                <a:gd name="T57" fmla="*/ 10 h 8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3"/>
                <a:gd name="T88" fmla="*/ 0 h 80"/>
                <a:gd name="T89" fmla="*/ 43 w 43"/>
                <a:gd name="T90" fmla="*/ 80 h 8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3" h="80">
                  <a:moveTo>
                    <a:pt x="2" y="10"/>
                  </a:moveTo>
                  <a:lnTo>
                    <a:pt x="13" y="31"/>
                  </a:lnTo>
                  <a:lnTo>
                    <a:pt x="21" y="54"/>
                  </a:lnTo>
                  <a:lnTo>
                    <a:pt x="30" y="76"/>
                  </a:lnTo>
                  <a:lnTo>
                    <a:pt x="32" y="78"/>
                  </a:lnTo>
                  <a:lnTo>
                    <a:pt x="35" y="80"/>
                  </a:lnTo>
                  <a:lnTo>
                    <a:pt x="39" y="79"/>
                  </a:lnTo>
                  <a:lnTo>
                    <a:pt x="42" y="77"/>
                  </a:lnTo>
                  <a:lnTo>
                    <a:pt x="43" y="73"/>
                  </a:lnTo>
                  <a:lnTo>
                    <a:pt x="42" y="70"/>
                  </a:lnTo>
                  <a:lnTo>
                    <a:pt x="36" y="55"/>
                  </a:lnTo>
                  <a:lnTo>
                    <a:pt x="31" y="41"/>
                  </a:lnTo>
                  <a:lnTo>
                    <a:pt x="26" y="27"/>
                  </a:lnTo>
                  <a:lnTo>
                    <a:pt x="23" y="17"/>
                  </a:lnTo>
                  <a:lnTo>
                    <a:pt x="18" y="9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1"/>
                  </a:lnTo>
                  <a:lnTo>
                    <a:pt x="0" y="4"/>
                  </a:lnTo>
                  <a:lnTo>
                    <a:pt x="0" y="7"/>
                  </a:lnTo>
                  <a:lnTo>
                    <a:pt x="2" y="1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98" name="Freeform 213"/>
            <p:cNvSpPr>
              <a:spLocks/>
            </p:cNvSpPr>
            <p:nvPr/>
          </p:nvSpPr>
          <p:spPr bwMode="auto">
            <a:xfrm>
              <a:off x="2434" y="1847"/>
              <a:ext cx="62" cy="72"/>
            </a:xfrm>
            <a:custGeom>
              <a:avLst/>
              <a:gdLst>
                <a:gd name="T0" fmla="*/ 2 w 62"/>
                <a:gd name="T1" fmla="*/ 12 h 72"/>
                <a:gd name="T2" fmla="*/ 10 w 62"/>
                <a:gd name="T3" fmla="*/ 18 h 72"/>
                <a:gd name="T4" fmla="*/ 17 w 62"/>
                <a:gd name="T5" fmla="*/ 26 h 72"/>
                <a:gd name="T6" fmla="*/ 22 w 62"/>
                <a:gd name="T7" fmla="*/ 34 h 72"/>
                <a:gd name="T8" fmla="*/ 22 w 62"/>
                <a:gd name="T9" fmla="*/ 34 h 72"/>
                <a:gd name="T10" fmla="*/ 24 w 62"/>
                <a:gd name="T11" fmla="*/ 37 h 72"/>
                <a:gd name="T12" fmla="*/ 26 w 62"/>
                <a:gd name="T13" fmla="*/ 39 h 72"/>
                <a:gd name="T14" fmla="*/ 27 w 62"/>
                <a:gd name="T15" fmla="*/ 40 h 72"/>
                <a:gd name="T16" fmla="*/ 27 w 62"/>
                <a:gd name="T17" fmla="*/ 40 h 72"/>
                <a:gd name="T18" fmla="*/ 33 w 62"/>
                <a:gd name="T19" fmla="*/ 48 h 72"/>
                <a:gd name="T20" fmla="*/ 38 w 62"/>
                <a:gd name="T21" fmla="*/ 56 h 72"/>
                <a:gd name="T22" fmla="*/ 44 w 62"/>
                <a:gd name="T23" fmla="*/ 64 h 72"/>
                <a:gd name="T24" fmla="*/ 44 w 62"/>
                <a:gd name="T25" fmla="*/ 64 h 72"/>
                <a:gd name="T26" fmla="*/ 46 w 62"/>
                <a:gd name="T27" fmla="*/ 66 h 72"/>
                <a:gd name="T28" fmla="*/ 48 w 62"/>
                <a:gd name="T29" fmla="*/ 68 h 72"/>
                <a:gd name="T30" fmla="*/ 50 w 62"/>
                <a:gd name="T31" fmla="*/ 69 h 72"/>
                <a:gd name="T32" fmla="*/ 50 w 62"/>
                <a:gd name="T33" fmla="*/ 69 h 72"/>
                <a:gd name="T34" fmla="*/ 50 w 62"/>
                <a:gd name="T35" fmla="*/ 69 h 72"/>
                <a:gd name="T36" fmla="*/ 49 w 62"/>
                <a:gd name="T37" fmla="*/ 69 h 72"/>
                <a:gd name="T38" fmla="*/ 49 w 62"/>
                <a:gd name="T39" fmla="*/ 69 h 72"/>
                <a:gd name="T40" fmla="*/ 49 w 62"/>
                <a:gd name="T41" fmla="*/ 69 h 72"/>
                <a:gd name="T42" fmla="*/ 52 w 62"/>
                <a:gd name="T43" fmla="*/ 71 h 72"/>
                <a:gd name="T44" fmla="*/ 55 w 62"/>
                <a:gd name="T45" fmla="*/ 72 h 72"/>
                <a:gd name="T46" fmla="*/ 59 w 62"/>
                <a:gd name="T47" fmla="*/ 71 h 72"/>
                <a:gd name="T48" fmla="*/ 59 w 62"/>
                <a:gd name="T49" fmla="*/ 71 h 72"/>
                <a:gd name="T50" fmla="*/ 61 w 62"/>
                <a:gd name="T51" fmla="*/ 68 h 72"/>
                <a:gd name="T52" fmla="*/ 62 w 62"/>
                <a:gd name="T53" fmla="*/ 65 h 72"/>
                <a:gd name="T54" fmla="*/ 61 w 62"/>
                <a:gd name="T55" fmla="*/ 61 h 72"/>
                <a:gd name="T56" fmla="*/ 61 w 62"/>
                <a:gd name="T57" fmla="*/ 61 h 72"/>
                <a:gd name="T58" fmla="*/ 58 w 62"/>
                <a:gd name="T59" fmla="*/ 59 h 72"/>
                <a:gd name="T60" fmla="*/ 56 w 62"/>
                <a:gd name="T61" fmla="*/ 57 h 72"/>
                <a:gd name="T62" fmla="*/ 54 w 62"/>
                <a:gd name="T63" fmla="*/ 54 h 72"/>
                <a:gd name="T64" fmla="*/ 54 w 62"/>
                <a:gd name="T65" fmla="*/ 54 h 72"/>
                <a:gd name="T66" fmla="*/ 47 w 62"/>
                <a:gd name="T67" fmla="*/ 45 h 72"/>
                <a:gd name="T68" fmla="*/ 41 w 62"/>
                <a:gd name="T69" fmla="*/ 35 h 72"/>
                <a:gd name="T70" fmla="*/ 33 w 62"/>
                <a:gd name="T71" fmla="*/ 26 h 72"/>
                <a:gd name="T72" fmla="*/ 33 w 62"/>
                <a:gd name="T73" fmla="*/ 26 h 72"/>
                <a:gd name="T74" fmla="*/ 27 w 62"/>
                <a:gd name="T75" fmla="*/ 17 h 72"/>
                <a:gd name="T76" fmla="*/ 20 w 62"/>
                <a:gd name="T77" fmla="*/ 8 h 72"/>
                <a:gd name="T78" fmla="*/ 11 w 62"/>
                <a:gd name="T79" fmla="*/ 2 h 72"/>
                <a:gd name="T80" fmla="*/ 11 w 62"/>
                <a:gd name="T81" fmla="*/ 2 h 72"/>
                <a:gd name="T82" fmla="*/ 8 w 62"/>
                <a:gd name="T83" fmla="*/ 0 h 72"/>
                <a:gd name="T84" fmla="*/ 4 w 62"/>
                <a:gd name="T85" fmla="*/ 1 h 72"/>
                <a:gd name="T86" fmla="*/ 1 w 62"/>
                <a:gd name="T87" fmla="*/ 3 h 72"/>
                <a:gd name="T88" fmla="*/ 1 w 62"/>
                <a:gd name="T89" fmla="*/ 3 h 72"/>
                <a:gd name="T90" fmla="*/ 0 w 62"/>
                <a:gd name="T91" fmla="*/ 6 h 72"/>
                <a:gd name="T92" fmla="*/ 0 w 62"/>
                <a:gd name="T93" fmla="*/ 10 h 72"/>
                <a:gd name="T94" fmla="*/ 2 w 62"/>
                <a:gd name="T95" fmla="*/ 12 h 72"/>
                <a:gd name="T96" fmla="*/ 2 w 62"/>
                <a:gd name="T97" fmla="*/ 12 h 7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2"/>
                <a:gd name="T148" fmla="*/ 0 h 72"/>
                <a:gd name="T149" fmla="*/ 62 w 62"/>
                <a:gd name="T150" fmla="*/ 72 h 7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2" h="72">
                  <a:moveTo>
                    <a:pt x="2" y="12"/>
                  </a:moveTo>
                  <a:lnTo>
                    <a:pt x="10" y="18"/>
                  </a:lnTo>
                  <a:lnTo>
                    <a:pt x="17" y="26"/>
                  </a:lnTo>
                  <a:lnTo>
                    <a:pt x="22" y="34"/>
                  </a:lnTo>
                  <a:lnTo>
                    <a:pt x="24" y="37"/>
                  </a:lnTo>
                  <a:lnTo>
                    <a:pt x="26" y="39"/>
                  </a:lnTo>
                  <a:lnTo>
                    <a:pt x="27" y="40"/>
                  </a:lnTo>
                  <a:lnTo>
                    <a:pt x="33" y="48"/>
                  </a:lnTo>
                  <a:lnTo>
                    <a:pt x="38" y="56"/>
                  </a:lnTo>
                  <a:lnTo>
                    <a:pt x="44" y="64"/>
                  </a:lnTo>
                  <a:lnTo>
                    <a:pt x="46" y="66"/>
                  </a:lnTo>
                  <a:lnTo>
                    <a:pt x="48" y="68"/>
                  </a:lnTo>
                  <a:lnTo>
                    <a:pt x="50" y="69"/>
                  </a:lnTo>
                  <a:lnTo>
                    <a:pt x="49" y="69"/>
                  </a:lnTo>
                  <a:lnTo>
                    <a:pt x="52" y="71"/>
                  </a:lnTo>
                  <a:lnTo>
                    <a:pt x="55" y="72"/>
                  </a:lnTo>
                  <a:lnTo>
                    <a:pt x="59" y="71"/>
                  </a:lnTo>
                  <a:lnTo>
                    <a:pt x="61" y="68"/>
                  </a:lnTo>
                  <a:lnTo>
                    <a:pt x="62" y="65"/>
                  </a:lnTo>
                  <a:lnTo>
                    <a:pt x="61" y="61"/>
                  </a:lnTo>
                  <a:lnTo>
                    <a:pt x="58" y="59"/>
                  </a:lnTo>
                  <a:lnTo>
                    <a:pt x="56" y="57"/>
                  </a:lnTo>
                  <a:lnTo>
                    <a:pt x="54" y="54"/>
                  </a:lnTo>
                  <a:lnTo>
                    <a:pt x="47" y="45"/>
                  </a:lnTo>
                  <a:lnTo>
                    <a:pt x="41" y="35"/>
                  </a:lnTo>
                  <a:lnTo>
                    <a:pt x="33" y="26"/>
                  </a:lnTo>
                  <a:lnTo>
                    <a:pt x="27" y="17"/>
                  </a:lnTo>
                  <a:lnTo>
                    <a:pt x="20" y="8"/>
                  </a:lnTo>
                  <a:lnTo>
                    <a:pt x="11" y="2"/>
                  </a:lnTo>
                  <a:lnTo>
                    <a:pt x="8" y="0"/>
                  </a:lnTo>
                  <a:lnTo>
                    <a:pt x="4" y="1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99" name="Freeform 214"/>
            <p:cNvSpPr>
              <a:spLocks/>
            </p:cNvSpPr>
            <p:nvPr/>
          </p:nvSpPr>
          <p:spPr bwMode="auto">
            <a:xfrm>
              <a:off x="2462" y="1829"/>
              <a:ext cx="39" cy="87"/>
            </a:xfrm>
            <a:custGeom>
              <a:avLst/>
              <a:gdLst>
                <a:gd name="T0" fmla="*/ 0 w 39"/>
                <a:gd name="T1" fmla="*/ 7 h 87"/>
                <a:gd name="T2" fmla="*/ 1 w 39"/>
                <a:gd name="T3" fmla="*/ 22 h 87"/>
                <a:gd name="T4" fmla="*/ 4 w 39"/>
                <a:gd name="T5" fmla="*/ 36 h 87"/>
                <a:gd name="T6" fmla="*/ 8 w 39"/>
                <a:gd name="T7" fmla="*/ 50 h 87"/>
                <a:gd name="T8" fmla="*/ 8 w 39"/>
                <a:gd name="T9" fmla="*/ 50 h 87"/>
                <a:gd name="T10" fmla="*/ 15 w 39"/>
                <a:gd name="T11" fmla="*/ 61 h 87"/>
                <a:gd name="T12" fmla="*/ 20 w 39"/>
                <a:gd name="T13" fmla="*/ 72 h 87"/>
                <a:gd name="T14" fmla="*/ 26 w 39"/>
                <a:gd name="T15" fmla="*/ 84 h 87"/>
                <a:gd name="T16" fmla="*/ 26 w 39"/>
                <a:gd name="T17" fmla="*/ 84 h 87"/>
                <a:gd name="T18" fmla="*/ 28 w 39"/>
                <a:gd name="T19" fmla="*/ 86 h 87"/>
                <a:gd name="T20" fmla="*/ 31 w 39"/>
                <a:gd name="T21" fmla="*/ 87 h 87"/>
                <a:gd name="T22" fmla="*/ 35 w 39"/>
                <a:gd name="T23" fmla="*/ 87 h 87"/>
                <a:gd name="T24" fmla="*/ 35 w 39"/>
                <a:gd name="T25" fmla="*/ 87 h 87"/>
                <a:gd name="T26" fmla="*/ 38 w 39"/>
                <a:gd name="T27" fmla="*/ 84 h 87"/>
                <a:gd name="T28" fmla="*/ 39 w 39"/>
                <a:gd name="T29" fmla="*/ 81 h 87"/>
                <a:gd name="T30" fmla="*/ 38 w 39"/>
                <a:gd name="T31" fmla="*/ 78 h 87"/>
                <a:gd name="T32" fmla="*/ 38 w 39"/>
                <a:gd name="T33" fmla="*/ 78 h 87"/>
                <a:gd name="T34" fmla="*/ 33 w 39"/>
                <a:gd name="T35" fmla="*/ 66 h 87"/>
                <a:gd name="T36" fmla="*/ 27 w 39"/>
                <a:gd name="T37" fmla="*/ 54 h 87"/>
                <a:gd name="T38" fmla="*/ 20 w 39"/>
                <a:gd name="T39" fmla="*/ 43 h 87"/>
                <a:gd name="T40" fmla="*/ 20 w 39"/>
                <a:gd name="T41" fmla="*/ 43 h 87"/>
                <a:gd name="T42" fmla="*/ 17 w 39"/>
                <a:gd name="T43" fmla="*/ 31 h 87"/>
                <a:gd name="T44" fmla="*/ 15 w 39"/>
                <a:gd name="T45" fmla="*/ 19 h 87"/>
                <a:gd name="T46" fmla="*/ 14 w 39"/>
                <a:gd name="T47" fmla="*/ 6 h 87"/>
                <a:gd name="T48" fmla="*/ 14 w 39"/>
                <a:gd name="T49" fmla="*/ 6 h 87"/>
                <a:gd name="T50" fmla="*/ 13 w 39"/>
                <a:gd name="T51" fmla="*/ 3 h 87"/>
                <a:gd name="T52" fmla="*/ 10 w 39"/>
                <a:gd name="T53" fmla="*/ 0 h 87"/>
                <a:gd name="T54" fmla="*/ 7 w 39"/>
                <a:gd name="T55" fmla="*/ 0 h 87"/>
                <a:gd name="T56" fmla="*/ 7 w 39"/>
                <a:gd name="T57" fmla="*/ 0 h 87"/>
                <a:gd name="T58" fmla="*/ 3 w 39"/>
                <a:gd name="T59" fmla="*/ 1 h 87"/>
                <a:gd name="T60" fmla="*/ 1 w 39"/>
                <a:gd name="T61" fmla="*/ 3 h 87"/>
                <a:gd name="T62" fmla="*/ 0 w 39"/>
                <a:gd name="T63" fmla="*/ 7 h 87"/>
                <a:gd name="T64" fmla="*/ 0 w 39"/>
                <a:gd name="T65" fmla="*/ 7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9"/>
                <a:gd name="T100" fmla="*/ 0 h 87"/>
                <a:gd name="T101" fmla="*/ 39 w 39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9" h="87">
                  <a:moveTo>
                    <a:pt x="0" y="7"/>
                  </a:moveTo>
                  <a:lnTo>
                    <a:pt x="1" y="22"/>
                  </a:lnTo>
                  <a:lnTo>
                    <a:pt x="4" y="36"/>
                  </a:lnTo>
                  <a:lnTo>
                    <a:pt x="8" y="50"/>
                  </a:lnTo>
                  <a:lnTo>
                    <a:pt x="15" y="61"/>
                  </a:lnTo>
                  <a:lnTo>
                    <a:pt x="20" y="72"/>
                  </a:lnTo>
                  <a:lnTo>
                    <a:pt x="26" y="84"/>
                  </a:lnTo>
                  <a:lnTo>
                    <a:pt x="28" y="86"/>
                  </a:lnTo>
                  <a:lnTo>
                    <a:pt x="31" y="87"/>
                  </a:lnTo>
                  <a:lnTo>
                    <a:pt x="35" y="87"/>
                  </a:lnTo>
                  <a:lnTo>
                    <a:pt x="38" y="84"/>
                  </a:lnTo>
                  <a:lnTo>
                    <a:pt x="39" y="81"/>
                  </a:lnTo>
                  <a:lnTo>
                    <a:pt x="38" y="78"/>
                  </a:lnTo>
                  <a:lnTo>
                    <a:pt x="33" y="66"/>
                  </a:lnTo>
                  <a:lnTo>
                    <a:pt x="27" y="54"/>
                  </a:lnTo>
                  <a:lnTo>
                    <a:pt x="20" y="43"/>
                  </a:lnTo>
                  <a:lnTo>
                    <a:pt x="17" y="31"/>
                  </a:lnTo>
                  <a:lnTo>
                    <a:pt x="15" y="19"/>
                  </a:lnTo>
                  <a:lnTo>
                    <a:pt x="14" y="6"/>
                  </a:lnTo>
                  <a:lnTo>
                    <a:pt x="13" y="3"/>
                  </a:lnTo>
                  <a:lnTo>
                    <a:pt x="10" y="0"/>
                  </a:lnTo>
                  <a:lnTo>
                    <a:pt x="7" y="0"/>
                  </a:lnTo>
                  <a:lnTo>
                    <a:pt x="3" y="1"/>
                  </a:lnTo>
                  <a:lnTo>
                    <a:pt x="1" y="3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00" name="Freeform 215"/>
            <p:cNvSpPr>
              <a:spLocks/>
            </p:cNvSpPr>
            <p:nvPr/>
          </p:nvSpPr>
          <p:spPr bwMode="auto">
            <a:xfrm>
              <a:off x="2475" y="1825"/>
              <a:ext cx="49" cy="81"/>
            </a:xfrm>
            <a:custGeom>
              <a:avLst/>
              <a:gdLst>
                <a:gd name="T0" fmla="*/ 1 w 49"/>
                <a:gd name="T1" fmla="*/ 10 h 81"/>
                <a:gd name="T2" fmla="*/ 12 w 49"/>
                <a:gd name="T3" fmla="*/ 32 h 81"/>
                <a:gd name="T4" fmla="*/ 21 w 49"/>
                <a:gd name="T5" fmla="*/ 54 h 81"/>
                <a:gd name="T6" fmla="*/ 33 w 49"/>
                <a:gd name="T7" fmla="*/ 76 h 81"/>
                <a:gd name="T8" fmla="*/ 33 w 49"/>
                <a:gd name="T9" fmla="*/ 76 h 81"/>
                <a:gd name="T10" fmla="*/ 35 w 49"/>
                <a:gd name="T11" fmla="*/ 77 h 81"/>
                <a:gd name="T12" fmla="*/ 36 w 49"/>
                <a:gd name="T13" fmla="*/ 78 h 81"/>
                <a:gd name="T14" fmla="*/ 38 w 49"/>
                <a:gd name="T15" fmla="*/ 80 h 81"/>
                <a:gd name="T16" fmla="*/ 38 w 49"/>
                <a:gd name="T17" fmla="*/ 80 h 81"/>
                <a:gd name="T18" fmla="*/ 41 w 49"/>
                <a:gd name="T19" fmla="*/ 81 h 81"/>
                <a:gd name="T20" fmla="*/ 45 w 49"/>
                <a:gd name="T21" fmla="*/ 80 h 81"/>
                <a:gd name="T22" fmla="*/ 48 w 49"/>
                <a:gd name="T23" fmla="*/ 78 h 81"/>
                <a:gd name="T24" fmla="*/ 48 w 49"/>
                <a:gd name="T25" fmla="*/ 78 h 81"/>
                <a:gd name="T26" fmla="*/ 49 w 49"/>
                <a:gd name="T27" fmla="*/ 75 h 81"/>
                <a:gd name="T28" fmla="*/ 48 w 49"/>
                <a:gd name="T29" fmla="*/ 71 h 81"/>
                <a:gd name="T30" fmla="*/ 46 w 49"/>
                <a:gd name="T31" fmla="*/ 69 h 81"/>
                <a:gd name="T32" fmla="*/ 46 w 49"/>
                <a:gd name="T33" fmla="*/ 69 h 81"/>
                <a:gd name="T34" fmla="*/ 45 w 49"/>
                <a:gd name="T35" fmla="*/ 68 h 81"/>
                <a:gd name="T36" fmla="*/ 44 w 49"/>
                <a:gd name="T37" fmla="*/ 67 h 81"/>
                <a:gd name="T38" fmla="*/ 43 w 49"/>
                <a:gd name="T39" fmla="*/ 66 h 81"/>
                <a:gd name="T40" fmla="*/ 43 w 49"/>
                <a:gd name="T41" fmla="*/ 66 h 81"/>
                <a:gd name="T42" fmla="*/ 33 w 49"/>
                <a:gd name="T43" fmla="*/ 45 h 81"/>
                <a:gd name="T44" fmla="*/ 23 w 49"/>
                <a:gd name="T45" fmla="*/ 25 h 81"/>
                <a:gd name="T46" fmla="*/ 13 w 49"/>
                <a:gd name="T47" fmla="*/ 4 h 81"/>
                <a:gd name="T48" fmla="*/ 13 w 49"/>
                <a:gd name="T49" fmla="*/ 4 h 81"/>
                <a:gd name="T50" fmla="*/ 11 w 49"/>
                <a:gd name="T51" fmla="*/ 1 h 81"/>
                <a:gd name="T52" fmla="*/ 7 w 49"/>
                <a:gd name="T53" fmla="*/ 0 h 81"/>
                <a:gd name="T54" fmla="*/ 4 w 49"/>
                <a:gd name="T55" fmla="*/ 1 h 81"/>
                <a:gd name="T56" fmla="*/ 4 w 49"/>
                <a:gd name="T57" fmla="*/ 1 h 81"/>
                <a:gd name="T58" fmla="*/ 1 w 49"/>
                <a:gd name="T59" fmla="*/ 3 h 81"/>
                <a:gd name="T60" fmla="*/ 0 w 49"/>
                <a:gd name="T61" fmla="*/ 6 h 81"/>
                <a:gd name="T62" fmla="*/ 1 w 49"/>
                <a:gd name="T63" fmla="*/ 10 h 81"/>
                <a:gd name="T64" fmla="*/ 1 w 49"/>
                <a:gd name="T65" fmla="*/ 10 h 8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9"/>
                <a:gd name="T100" fmla="*/ 0 h 81"/>
                <a:gd name="T101" fmla="*/ 49 w 49"/>
                <a:gd name="T102" fmla="*/ 81 h 8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9" h="81">
                  <a:moveTo>
                    <a:pt x="1" y="10"/>
                  </a:moveTo>
                  <a:lnTo>
                    <a:pt x="12" y="32"/>
                  </a:lnTo>
                  <a:lnTo>
                    <a:pt x="21" y="54"/>
                  </a:lnTo>
                  <a:lnTo>
                    <a:pt x="33" y="76"/>
                  </a:lnTo>
                  <a:lnTo>
                    <a:pt x="35" y="77"/>
                  </a:lnTo>
                  <a:lnTo>
                    <a:pt x="36" y="78"/>
                  </a:lnTo>
                  <a:lnTo>
                    <a:pt x="38" y="80"/>
                  </a:lnTo>
                  <a:lnTo>
                    <a:pt x="41" y="81"/>
                  </a:lnTo>
                  <a:lnTo>
                    <a:pt x="45" y="80"/>
                  </a:lnTo>
                  <a:lnTo>
                    <a:pt x="48" y="78"/>
                  </a:lnTo>
                  <a:lnTo>
                    <a:pt x="49" y="75"/>
                  </a:lnTo>
                  <a:lnTo>
                    <a:pt x="48" y="71"/>
                  </a:lnTo>
                  <a:lnTo>
                    <a:pt x="46" y="69"/>
                  </a:lnTo>
                  <a:lnTo>
                    <a:pt x="45" y="68"/>
                  </a:lnTo>
                  <a:lnTo>
                    <a:pt x="44" y="67"/>
                  </a:lnTo>
                  <a:lnTo>
                    <a:pt x="43" y="66"/>
                  </a:lnTo>
                  <a:lnTo>
                    <a:pt x="33" y="45"/>
                  </a:lnTo>
                  <a:lnTo>
                    <a:pt x="23" y="25"/>
                  </a:lnTo>
                  <a:lnTo>
                    <a:pt x="13" y="4"/>
                  </a:lnTo>
                  <a:lnTo>
                    <a:pt x="11" y="1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3"/>
                  </a:lnTo>
                  <a:lnTo>
                    <a:pt x="0" y="6"/>
                  </a:lnTo>
                  <a:lnTo>
                    <a:pt x="1" y="1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01" name="Freeform 216"/>
            <p:cNvSpPr>
              <a:spLocks/>
            </p:cNvSpPr>
            <p:nvPr/>
          </p:nvSpPr>
          <p:spPr bwMode="auto">
            <a:xfrm>
              <a:off x="2510" y="1810"/>
              <a:ext cx="25" cy="90"/>
            </a:xfrm>
            <a:custGeom>
              <a:avLst/>
              <a:gdLst>
                <a:gd name="T0" fmla="*/ 0 w 25"/>
                <a:gd name="T1" fmla="*/ 7 h 90"/>
                <a:gd name="T2" fmla="*/ 0 w 25"/>
                <a:gd name="T3" fmla="*/ 34 h 90"/>
                <a:gd name="T4" fmla="*/ 4 w 25"/>
                <a:gd name="T5" fmla="*/ 60 h 90"/>
                <a:gd name="T6" fmla="*/ 12 w 25"/>
                <a:gd name="T7" fmla="*/ 85 h 90"/>
                <a:gd name="T8" fmla="*/ 12 w 25"/>
                <a:gd name="T9" fmla="*/ 85 h 90"/>
                <a:gd name="T10" fmla="*/ 14 w 25"/>
                <a:gd name="T11" fmla="*/ 88 h 90"/>
                <a:gd name="T12" fmla="*/ 17 w 25"/>
                <a:gd name="T13" fmla="*/ 90 h 90"/>
                <a:gd name="T14" fmla="*/ 20 w 25"/>
                <a:gd name="T15" fmla="*/ 90 h 90"/>
                <a:gd name="T16" fmla="*/ 20 w 25"/>
                <a:gd name="T17" fmla="*/ 90 h 90"/>
                <a:gd name="T18" fmla="*/ 23 w 25"/>
                <a:gd name="T19" fmla="*/ 88 h 90"/>
                <a:gd name="T20" fmla="*/ 25 w 25"/>
                <a:gd name="T21" fmla="*/ 85 h 90"/>
                <a:gd name="T22" fmla="*/ 25 w 25"/>
                <a:gd name="T23" fmla="*/ 81 h 90"/>
                <a:gd name="T24" fmla="*/ 25 w 25"/>
                <a:gd name="T25" fmla="*/ 81 h 90"/>
                <a:gd name="T26" fmla="*/ 18 w 25"/>
                <a:gd name="T27" fmla="*/ 57 h 90"/>
                <a:gd name="T28" fmla="*/ 14 w 25"/>
                <a:gd name="T29" fmla="*/ 32 h 90"/>
                <a:gd name="T30" fmla="*/ 13 w 25"/>
                <a:gd name="T31" fmla="*/ 7 h 90"/>
                <a:gd name="T32" fmla="*/ 13 w 25"/>
                <a:gd name="T33" fmla="*/ 7 h 90"/>
                <a:gd name="T34" fmla="*/ 12 w 25"/>
                <a:gd name="T35" fmla="*/ 4 h 90"/>
                <a:gd name="T36" fmla="*/ 10 w 25"/>
                <a:gd name="T37" fmla="*/ 1 h 90"/>
                <a:gd name="T38" fmla="*/ 6 w 25"/>
                <a:gd name="T39" fmla="*/ 0 h 90"/>
                <a:gd name="T40" fmla="*/ 6 w 25"/>
                <a:gd name="T41" fmla="*/ 0 h 90"/>
                <a:gd name="T42" fmla="*/ 3 w 25"/>
                <a:gd name="T43" fmla="*/ 1 h 90"/>
                <a:gd name="T44" fmla="*/ 0 w 25"/>
                <a:gd name="T45" fmla="*/ 4 h 90"/>
                <a:gd name="T46" fmla="*/ 0 w 25"/>
                <a:gd name="T47" fmla="*/ 7 h 90"/>
                <a:gd name="T48" fmla="*/ 0 w 25"/>
                <a:gd name="T49" fmla="*/ 7 h 9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5"/>
                <a:gd name="T76" fmla="*/ 0 h 90"/>
                <a:gd name="T77" fmla="*/ 25 w 25"/>
                <a:gd name="T78" fmla="*/ 90 h 9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5" h="90">
                  <a:moveTo>
                    <a:pt x="0" y="7"/>
                  </a:moveTo>
                  <a:lnTo>
                    <a:pt x="0" y="34"/>
                  </a:lnTo>
                  <a:lnTo>
                    <a:pt x="4" y="60"/>
                  </a:lnTo>
                  <a:lnTo>
                    <a:pt x="12" y="85"/>
                  </a:lnTo>
                  <a:lnTo>
                    <a:pt x="14" y="88"/>
                  </a:lnTo>
                  <a:lnTo>
                    <a:pt x="17" y="90"/>
                  </a:lnTo>
                  <a:lnTo>
                    <a:pt x="20" y="90"/>
                  </a:lnTo>
                  <a:lnTo>
                    <a:pt x="23" y="88"/>
                  </a:lnTo>
                  <a:lnTo>
                    <a:pt x="25" y="85"/>
                  </a:lnTo>
                  <a:lnTo>
                    <a:pt x="25" y="81"/>
                  </a:lnTo>
                  <a:lnTo>
                    <a:pt x="18" y="57"/>
                  </a:lnTo>
                  <a:lnTo>
                    <a:pt x="14" y="32"/>
                  </a:lnTo>
                  <a:lnTo>
                    <a:pt x="13" y="7"/>
                  </a:lnTo>
                  <a:lnTo>
                    <a:pt x="12" y="4"/>
                  </a:lnTo>
                  <a:lnTo>
                    <a:pt x="10" y="1"/>
                  </a:lnTo>
                  <a:lnTo>
                    <a:pt x="6" y="0"/>
                  </a:lnTo>
                  <a:lnTo>
                    <a:pt x="3" y="1"/>
                  </a:lnTo>
                  <a:lnTo>
                    <a:pt x="0" y="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02" name="Freeform 217"/>
            <p:cNvSpPr>
              <a:spLocks/>
            </p:cNvSpPr>
            <p:nvPr/>
          </p:nvSpPr>
          <p:spPr bwMode="auto">
            <a:xfrm>
              <a:off x="2519" y="1808"/>
              <a:ext cx="40" cy="84"/>
            </a:xfrm>
            <a:custGeom>
              <a:avLst/>
              <a:gdLst>
                <a:gd name="T0" fmla="*/ 2 w 40"/>
                <a:gd name="T1" fmla="*/ 12 h 84"/>
                <a:gd name="T2" fmla="*/ 2 w 40"/>
                <a:gd name="T3" fmla="*/ 13 h 84"/>
                <a:gd name="T4" fmla="*/ 3 w 40"/>
                <a:gd name="T5" fmla="*/ 14 h 84"/>
                <a:gd name="T6" fmla="*/ 4 w 40"/>
                <a:gd name="T7" fmla="*/ 15 h 84"/>
                <a:gd name="T8" fmla="*/ 4 w 40"/>
                <a:gd name="T9" fmla="*/ 15 h 84"/>
                <a:gd name="T10" fmla="*/ 5 w 40"/>
                <a:gd name="T11" fmla="*/ 23 h 84"/>
                <a:gd name="T12" fmla="*/ 6 w 40"/>
                <a:gd name="T13" fmla="*/ 31 h 84"/>
                <a:gd name="T14" fmla="*/ 8 w 40"/>
                <a:gd name="T15" fmla="*/ 39 h 84"/>
                <a:gd name="T16" fmla="*/ 8 w 40"/>
                <a:gd name="T17" fmla="*/ 39 h 84"/>
                <a:gd name="T18" fmla="*/ 10 w 40"/>
                <a:gd name="T19" fmla="*/ 47 h 84"/>
                <a:gd name="T20" fmla="*/ 12 w 40"/>
                <a:gd name="T21" fmla="*/ 55 h 84"/>
                <a:gd name="T22" fmla="*/ 15 w 40"/>
                <a:gd name="T23" fmla="*/ 63 h 84"/>
                <a:gd name="T24" fmla="*/ 15 w 40"/>
                <a:gd name="T25" fmla="*/ 63 h 84"/>
                <a:gd name="T26" fmla="*/ 19 w 40"/>
                <a:gd name="T27" fmla="*/ 69 h 84"/>
                <a:gd name="T28" fmla="*/ 24 w 40"/>
                <a:gd name="T29" fmla="*/ 76 h 84"/>
                <a:gd name="T30" fmla="*/ 28 w 40"/>
                <a:gd name="T31" fmla="*/ 82 h 84"/>
                <a:gd name="T32" fmla="*/ 28 w 40"/>
                <a:gd name="T33" fmla="*/ 82 h 84"/>
                <a:gd name="T34" fmla="*/ 31 w 40"/>
                <a:gd name="T35" fmla="*/ 84 h 84"/>
                <a:gd name="T36" fmla="*/ 34 w 40"/>
                <a:gd name="T37" fmla="*/ 84 h 84"/>
                <a:gd name="T38" fmla="*/ 37 w 40"/>
                <a:gd name="T39" fmla="*/ 83 h 84"/>
                <a:gd name="T40" fmla="*/ 37 w 40"/>
                <a:gd name="T41" fmla="*/ 83 h 84"/>
                <a:gd name="T42" fmla="*/ 39 w 40"/>
                <a:gd name="T43" fmla="*/ 80 h 84"/>
                <a:gd name="T44" fmla="*/ 40 w 40"/>
                <a:gd name="T45" fmla="*/ 76 h 84"/>
                <a:gd name="T46" fmla="*/ 38 w 40"/>
                <a:gd name="T47" fmla="*/ 73 h 84"/>
                <a:gd name="T48" fmla="*/ 38 w 40"/>
                <a:gd name="T49" fmla="*/ 73 h 84"/>
                <a:gd name="T50" fmla="*/ 31 w 40"/>
                <a:gd name="T51" fmla="*/ 62 h 84"/>
                <a:gd name="T52" fmla="*/ 26 w 40"/>
                <a:gd name="T53" fmla="*/ 51 h 84"/>
                <a:gd name="T54" fmla="*/ 21 w 40"/>
                <a:gd name="T55" fmla="*/ 39 h 84"/>
                <a:gd name="T56" fmla="*/ 21 w 40"/>
                <a:gd name="T57" fmla="*/ 39 h 84"/>
                <a:gd name="T58" fmla="*/ 20 w 40"/>
                <a:gd name="T59" fmla="*/ 30 h 84"/>
                <a:gd name="T60" fmla="*/ 19 w 40"/>
                <a:gd name="T61" fmla="*/ 21 h 84"/>
                <a:gd name="T62" fmla="*/ 17 w 40"/>
                <a:gd name="T63" fmla="*/ 13 h 84"/>
                <a:gd name="T64" fmla="*/ 17 w 40"/>
                <a:gd name="T65" fmla="*/ 13 h 84"/>
                <a:gd name="T66" fmla="*/ 16 w 40"/>
                <a:gd name="T67" fmla="*/ 9 h 84"/>
                <a:gd name="T68" fmla="*/ 14 w 40"/>
                <a:gd name="T69" fmla="*/ 5 h 84"/>
                <a:gd name="T70" fmla="*/ 11 w 40"/>
                <a:gd name="T71" fmla="*/ 2 h 84"/>
                <a:gd name="T72" fmla="*/ 11 w 40"/>
                <a:gd name="T73" fmla="*/ 2 h 84"/>
                <a:gd name="T74" fmla="*/ 8 w 40"/>
                <a:gd name="T75" fmla="*/ 0 h 84"/>
                <a:gd name="T76" fmla="*/ 5 w 40"/>
                <a:gd name="T77" fmla="*/ 0 h 84"/>
                <a:gd name="T78" fmla="*/ 2 w 40"/>
                <a:gd name="T79" fmla="*/ 2 h 84"/>
                <a:gd name="T80" fmla="*/ 2 w 40"/>
                <a:gd name="T81" fmla="*/ 2 h 84"/>
                <a:gd name="T82" fmla="*/ 0 w 40"/>
                <a:gd name="T83" fmla="*/ 5 h 84"/>
                <a:gd name="T84" fmla="*/ 0 w 40"/>
                <a:gd name="T85" fmla="*/ 9 h 84"/>
                <a:gd name="T86" fmla="*/ 2 w 40"/>
                <a:gd name="T87" fmla="*/ 12 h 84"/>
                <a:gd name="T88" fmla="*/ 2 w 40"/>
                <a:gd name="T89" fmla="*/ 12 h 8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0"/>
                <a:gd name="T136" fmla="*/ 0 h 84"/>
                <a:gd name="T137" fmla="*/ 40 w 40"/>
                <a:gd name="T138" fmla="*/ 84 h 8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0" h="84">
                  <a:moveTo>
                    <a:pt x="2" y="12"/>
                  </a:moveTo>
                  <a:lnTo>
                    <a:pt x="2" y="13"/>
                  </a:lnTo>
                  <a:lnTo>
                    <a:pt x="3" y="14"/>
                  </a:lnTo>
                  <a:lnTo>
                    <a:pt x="4" y="15"/>
                  </a:lnTo>
                  <a:lnTo>
                    <a:pt x="5" y="23"/>
                  </a:lnTo>
                  <a:lnTo>
                    <a:pt x="6" y="31"/>
                  </a:lnTo>
                  <a:lnTo>
                    <a:pt x="8" y="39"/>
                  </a:lnTo>
                  <a:lnTo>
                    <a:pt x="10" y="47"/>
                  </a:lnTo>
                  <a:lnTo>
                    <a:pt x="12" y="55"/>
                  </a:lnTo>
                  <a:lnTo>
                    <a:pt x="15" y="63"/>
                  </a:lnTo>
                  <a:lnTo>
                    <a:pt x="19" y="69"/>
                  </a:lnTo>
                  <a:lnTo>
                    <a:pt x="24" y="76"/>
                  </a:lnTo>
                  <a:lnTo>
                    <a:pt x="28" y="82"/>
                  </a:lnTo>
                  <a:lnTo>
                    <a:pt x="31" y="84"/>
                  </a:lnTo>
                  <a:lnTo>
                    <a:pt x="34" y="84"/>
                  </a:lnTo>
                  <a:lnTo>
                    <a:pt x="37" y="83"/>
                  </a:lnTo>
                  <a:lnTo>
                    <a:pt x="39" y="80"/>
                  </a:lnTo>
                  <a:lnTo>
                    <a:pt x="40" y="76"/>
                  </a:lnTo>
                  <a:lnTo>
                    <a:pt x="38" y="73"/>
                  </a:lnTo>
                  <a:lnTo>
                    <a:pt x="31" y="62"/>
                  </a:lnTo>
                  <a:lnTo>
                    <a:pt x="26" y="51"/>
                  </a:lnTo>
                  <a:lnTo>
                    <a:pt x="21" y="39"/>
                  </a:lnTo>
                  <a:lnTo>
                    <a:pt x="20" y="30"/>
                  </a:lnTo>
                  <a:lnTo>
                    <a:pt x="19" y="21"/>
                  </a:lnTo>
                  <a:lnTo>
                    <a:pt x="17" y="13"/>
                  </a:lnTo>
                  <a:lnTo>
                    <a:pt x="16" y="9"/>
                  </a:lnTo>
                  <a:lnTo>
                    <a:pt x="14" y="5"/>
                  </a:lnTo>
                  <a:lnTo>
                    <a:pt x="11" y="2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03" name="Freeform 218"/>
            <p:cNvSpPr>
              <a:spLocks/>
            </p:cNvSpPr>
            <p:nvPr/>
          </p:nvSpPr>
          <p:spPr bwMode="auto">
            <a:xfrm>
              <a:off x="2562" y="1802"/>
              <a:ext cx="31" cy="85"/>
            </a:xfrm>
            <a:custGeom>
              <a:avLst/>
              <a:gdLst>
                <a:gd name="T0" fmla="*/ 1 w 31"/>
                <a:gd name="T1" fmla="*/ 9 h 85"/>
                <a:gd name="T2" fmla="*/ 5 w 31"/>
                <a:gd name="T3" fmla="*/ 22 h 85"/>
                <a:gd name="T4" fmla="*/ 11 w 31"/>
                <a:gd name="T5" fmla="*/ 35 h 85"/>
                <a:gd name="T6" fmla="*/ 16 w 31"/>
                <a:gd name="T7" fmla="*/ 49 h 85"/>
                <a:gd name="T8" fmla="*/ 16 w 31"/>
                <a:gd name="T9" fmla="*/ 49 h 85"/>
                <a:gd name="T10" fmla="*/ 18 w 31"/>
                <a:gd name="T11" fmla="*/ 59 h 85"/>
                <a:gd name="T12" fmla="*/ 18 w 31"/>
                <a:gd name="T13" fmla="*/ 69 h 85"/>
                <a:gd name="T14" fmla="*/ 18 w 31"/>
                <a:gd name="T15" fmla="*/ 80 h 85"/>
                <a:gd name="T16" fmla="*/ 18 w 31"/>
                <a:gd name="T17" fmla="*/ 80 h 85"/>
                <a:gd name="T18" fmla="*/ 20 w 31"/>
                <a:gd name="T19" fmla="*/ 83 h 85"/>
                <a:gd name="T20" fmla="*/ 23 w 31"/>
                <a:gd name="T21" fmla="*/ 85 h 85"/>
                <a:gd name="T22" fmla="*/ 27 w 31"/>
                <a:gd name="T23" fmla="*/ 85 h 85"/>
                <a:gd name="T24" fmla="*/ 27 w 31"/>
                <a:gd name="T25" fmla="*/ 85 h 85"/>
                <a:gd name="T26" fmla="*/ 30 w 31"/>
                <a:gd name="T27" fmla="*/ 83 h 85"/>
                <a:gd name="T28" fmla="*/ 31 w 31"/>
                <a:gd name="T29" fmla="*/ 79 h 85"/>
                <a:gd name="T30" fmla="*/ 31 w 31"/>
                <a:gd name="T31" fmla="*/ 76 h 85"/>
                <a:gd name="T32" fmla="*/ 31 w 31"/>
                <a:gd name="T33" fmla="*/ 76 h 85"/>
                <a:gd name="T34" fmla="*/ 31 w 31"/>
                <a:gd name="T35" fmla="*/ 69 h 85"/>
                <a:gd name="T36" fmla="*/ 31 w 31"/>
                <a:gd name="T37" fmla="*/ 62 h 85"/>
                <a:gd name="T38" fmla="*/ 31 w 31"/>
                <a:gd name="T39" fmla="*/ 56 h 85"/>
                <a:gd name="T40" fmla="*/ 31 w 31"/>
                <a:gd name="T41" fmla="*/ 56 h 85"/>
                <a:gd name="T42" fmla="*/ 27 w 31"/>
                <a:gd name="T43" fmla="*/ 38 h 85"/>
                <a:gd name="T44" fmla="*/ 20 w 31"/>
                <a:gd name="T45" fmla="*/ 21 h 85"/>
                <a:gd name="T46" fmla="*/ 14 w 31"/>
                <a:gd name="T47" fmla="*/ 4 h 85"/>
                <a:gd name="T48" fmla="*/ 14 w 31"/>
                <a:gd name="T49" fmla="*/ 4 h 85"/>
                <a:gd name="T50" fmla="*/ 12 w 31"/>
                <a:gd name="T51" fmla="*/ 1 h 85"/>
                <a:gd name="T52" fmla="*/ 9 w 31"/>
                <a:gd name="T53" fmla="*/ 0 h 85"/>
                <a:gd name="T54" fmla="*/ 5 w 31"/>
                <a:gd name="T55" fmla="*/ 0 h 85"/>
                <a:gd name="T56" fmla="*/ 5 w 31"/>
                <a:gd name="T57" fmla="*/ 0 h 85"/>
                <a:gd name="T58" fmla="*/ 2 w 31"/>
                <a:gd name="T59" fmla="*/ 2 h 85"/>
                <a:gd name="T60" fmla="*/ 0 w 31"/>
                <a:gd name="T61" fmla="*/ 5 h 85"/>
                <a:gd name="T62" fmla="*/ 1 w 31"/>
                <a:gd name="T63" fmla="*/ 9 h 85"/>
                <a:gd name="T64" fmla="*/ 1 w 31"/>
                <a:gd name="T65" fmla="*/ 9 h 8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1"/>
                <a:gd name="T100" fmla="*/ 0 h 85"/>
                <a:gd name="T101" fmla="*/ 31 w 31"/>
                <a:gd name="T102" fmla="*/ 85 h 8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1" h="85">
                  <a:moveTo>
                    <a:pt x="1" y="9"/>
                  </a:moveTo>
                  <a:lnTo>
                    <a:pt x="5" y="22"/>
                  </a:lnTo>
                  <a:lnTo>
                    <a:pt x="11" y="35"/>
                  </a:lnTo>
                  <a:lnTo>
                    <a:pt x="16" y="49"/>
                  </a:lnTo>
                  <a:lnTo>
                    <a:pt x="18" y="59"/>
                  </a:lnTo>
                  <a:lnTo>
                    <a:pt x="18" y="69"/>
                  </a:lnTo>
                  <a:lnTo>
                    <a:pt x="18" y="80"/>
                  </a:lnTo>
                  <a:lnTo>
                    <a:pt x="20" y="83"/>
                  </a:lnTo>
                  <a:lnTo>
                    <a:pt x="23" y="85"/>
                  </a:lnTo>
                  <a:lnTo>
                    <a:pt x="27" y="85"/>
                  </a:lnTo>
                  <a:lnTo>
                    <a:pt x="30" y="83"/>
                  </a:lnTo>
                  <a:lnTo>
                    <a:pt x="31" y="79"/>
                  </a:lnTo>
                  <a:lnTo>
                    <a:pt x="31" y="76"/>
                  </a:lnTo>
                  <a:lnTo>
                    <a:pt x="31" y="69"/>
                  </a:lnTo>
                  <a:lnTo>
                    <a:pt x="31" y="62"/>
                  </a:lnTo>
                  <a:lnTo>
                    <a:pt x="31" y="56"/>
                  </a:lnTo>
                  <a:lnTo>
                    <a:pt x="27" y="38"/>
                  </a:lnTo>
                  <a:lnTo>
                    <a:pt x="20" y="21"/>
                  </a:lnTo>
                  <a:lnTo>
                    <a:pt x="14" y="4"/>
                  </a:lnTo>
                  <a:lnTo>
                    <a:pt x="12" y="1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1" y="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04" name="Freeform 219"/>
            <p:cNvSpPr>
              <a:spLocks/>
            </p:cNvSpPr>
            <p:nvPr/>
          </p:nvSpPr>
          <p:spPr bwMode="auto">
            <a:xfrm>
              <a:off x="2593" y="1800"/>
              <a:ext cx="17" cy="84"/>
            </a:xfrm>
            <a:custGeom>
              <a:avLst/>
              <a:gdLst>
                <a:gd name="T0" fmla="*/ 3 w 17"/>
                <a:gd name="T1" fmla="*/ 7 h 84"/>
                <a:gd name="T2" fmla="*/ 3 w 17"/>
                <a:gd name="T3" fmla="*/ 18 h 84"/>
                <a:gd name="T4" fmla="*/ 2 w 17"/>
                <a:gd name="T5" fmla="*/ 29 h 84"/>
                <a:gd name="T6" fmla="*/ 3 w 17"/>
                <a:gd name="T7" fmla="*/ 40 h 84"/>
                <a:gd name="T8" fmla="*/ 3 w 17"/>
                <a:gd name="T9" fmla="*/ 40 h 84"/>
                <a:gd name="T10" fmla="*/ 4 w 17"/>
                <a:gd name="T11" fmla="*/ 51 h 84"/>
                <a:gd name="T12" fmla="*/ 4 w 17"/>
                <a:gd name="T13" fmla="*/ 61 h 84"/>
                <a:gd name="T14" fmla="*/ 3 w 17"/>
                <a:gd name="T15" fmla="*/ 71 h 84"/>
                <a:gd name="T16" fmla="*/ 3 w 17"/>
                <a:gd name="T17" fmla="*/ 71 h 84"/>
                <a:gd name="T18" fmla="*/ 3 w 17"/>
                <a:gd name="T19" fmla="*/ 72 h 84"/>
                <a:gd name="T20" fmla="*/ 2 w 17"/>
                <a:gd name="T21" fmla="*/ 73 h 84"/>
                <a:gd name="T22" fmla="*/ 2 w 17"/>
                <a:gd name="T23" fmla="*/ 73 h 84"/>
                <a:gd name="T24" fmla="*/ 2 w 17"/>
                <a:gd name="T25" fmla="*/ 73 h 84"/>
                <a:gd name="T26" fmla="*/ 2 w 17"/>
                <a:gd name="T27" fmla="*/ 73 h 84"/>
                <a:gd name="T28" fmla="*/ 2 w 17"/>
                <a:gd name="T29" fmla="*/ 73 h 84"/>
                <a:gd name="T30" fmla="*/ 1 w 17"/>
                <a:gd name="T31" fmla="*/ 73 h 84"/>
                <a:gd name="T32" fmla="*/ 1 w 17"/>
                <a:gd name="T33" fmla="*/ 73 h 84"/>
                <a:gd name="T34" fmla="*/ 0 w 17"/>
                <a:gd name="T35" fmla="*/ 77 h 84"/>
                <a:gd name="T36" fmla="*/ 1 w 17"/>
                <a:gd name="T37" fmla="*/ 80 h 84"/>
                <a:gd name="T38" fmla="*/ 4 w 17"/>
                <a:gd name="T39" fmla="*/ 82 h 84"/>
                <a:gd name="T40" fmla="*/ 4 w 17"/>
                <a:gd name="T41" fmla="*/ 82 h 84"/>
                <a:gd name="T42" fmla="*/ 7 w 17"/>
                <a:gd name="T43" fmla="*/ 84 h 84"/>
                <a:gd name="T44" fmla="*/ 11 w 17"/>
                <a:gd name="T45" fmla="*/ 82 h 84"/>
                <a:gd name="T46" fmla="*/ 13 w 17"/>
                <a:gd name="T47" fmla="*/ 80 h 84"/>
                <a:gd name="T48" fmla="*/ 13 w 17"/>
                <a:gd name="T49" fmla="*/ 80 h 84"/>
                <a:gd name="T50" fmla="*/ 15 w 17"/>
                <a:gd name="T51" fmla="*/ 77 h 84"/>
                <a:gd name="T52" fmla="*/ 16 w 17"/>
                <a:gd name="T53" fmla="*/ 74 h 84"/>
                <a:gd name="T54" fmla="*/ 17 w 17"/>
                <a:gd name="T55" fmla="*/ 71 h 84"/>
                <a:gd name="T56" fmla="*/ 17 w 17"/>
                <a:gd name="T57" fmla="*/ 71 h 84"/>
                <a:gd name="T58" fmla="*/ 17 w 17"/>
                <a:gd name="T59" fmla="*/ 51 h 84"/>
                <a:gd name="T60" fmla="*/ 16 w 17"/>
                <a:gd name="T61" fmla="*/ 29 h 84"/>
                <a:gd name="T62" fmla="*/ 16 w 17"/>
                <a:gd name="T63" fmla="*/ 7 h 84"/>
                <a:gd name="T64" fmla="*/ 16 w 17"/>
                <a:gd name="T65" fmla="*/ 7 h 84"/>
                <a:gd name="T66" fmla="*/ 16 w 17"/>
                <a:gd name="T67" fmla="*/ 4 h 84"/>
                <a:gd name="T68" fmla="*/ 13 w 17"/>
                <a:gd name="T69" fmla="*/ 1 h 84"/>
                <a:gd name="T70" fmla="*/ 10 w 17"/>
                <a:gd name="T71" fmla="*/ 0 h 84"/>
                <a:gd name="T72" fmla="*/ 10 w 17"/>
                <a:gd name="T73" fmla="*/ 0 h 84"/>
                <a:gd name="T74" fmla="*/ 6 w 17"/>
                <a:gd name="T75" fmla="*/ 1 h 84"/>
                <a:gd name="T76" fmla="*/ 4 w 17"/>
                <a:gd name="T77" fmla="*/ 4 h 84"/>
                <a:gd name="T78" fmla="*/ 3 w 17"/>
                <a:gd name="T79" fmla="*/ 7 h 84"/>
                <a:gd name="T80" fmla="*/ 3 w 17"/>
                <a:gd name="T81" fmla="*/ 7 h 8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7"/>
                <a:gd name="T124" fmla="*/ 0 h 84"/>
                <a:gd name="T125" fmla="*/ 17 w 17"/>
                <a:gd name="T126" fmla="*/ 84 h 8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7" h="84">
                  <a:moveTo>
                    <a:pt x="3" y="7"/>
                  </a:moveTo>
                  <a:lnTo>
                    <a:pt x="3" y="18"/>
                  </a:lnTo>
                  <a:lnTo>
                    <a:pt x="2" y="29"/>
                  </a:lnTo>
                  <a:lnTo>
                    <a:pt x="3" y="40"/>
                  </a:lnTo>
                  <a:lnTo>
                    <a:pt x="4" y="51"/>
                  </a:lnTo>
                  <a:lnTo>
                    <a:pt x="4" y="61"/>
                  </a:lnTo>
                  <a:lnTo>
                    <a:pt x="3" y="71"/>
                  </a:lnTo>
                  <a:lnTo>
                    <a:pt x="3" y="72"/>
                  </a:lnTo>
                  <a:lnTo>
                    <a:pt x="2" y="73"/>
                  </a:lnTo>
                  <a:lnTo>
                    <a:pt x="1" y="73"/>
                  </a:lnTo>
                  <a:lnTo>
                    <a:pt x="0" y="77"/>
                  </a:lnTo>
                  <a:lnTo>
                    <a:pt x="1" y="80"/>
                  </a:lnTo>
                  <a:lnTo>
                    <a:pt x="4" y="82"/>
                  </a:lnTo>
                  <a:lnTo>
                    <a:pt x="7" y="84"/>
                  </a:lnTo>
                  <a:lnTo>
                    <a:pt x="11" y="82"/>
                  </a:lnTo>
                  <a:lnTo>
                    <a:pt x="13" y="80"/>
                  </a:lnTo>
                  <a:lnTo>
                    <a:pt x="15" y="77"/>
                  </a:lnTo>
                  <a:lnTo>
                    <a:pt x="16" y="74"/>
                  </a:lnTo>
                  <a:lnTo>
                    <a:pt x="17" y="71"/>
                  </a:lnTo>
                  <a:lnTo>
                    <a:pt x="17" y="51"/>
                  </a:lnTo>
                  <a:lnTo>
                    <a:pt x="16" y="29"/>
                  </a:lnTo>
                  <a:lnTo>
                    <a:pt x="16" y="7"/>
                  </a:lnTo>
                  <a:lnTo>
                    <a:pt x="16" y="4"/>
                  </a:lnTo>
                  <a:lnTo>
                    <a:pt x="13" y="1"/>
                  </a:lnTo>
                  <a:lnTo>
                    <a:pt x="10" y="0"/>
                  </a:lnTo>
                  <a:lnTo>
                    <a:pt x="6" y="1"/>
                  </a:lnTo>
                  <a:lnTo>
                    <a:pt x="4" y="4"/>
                  </a:lnTo>
                  <a:lnTo>
                    <a:pt x="3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05" name="Freeform 220"/>
            <p:cNvSpPr>
              <a:spLocks/>
            </p:cNvSpPr>
            <p:nvPr/>
          </p:nvSpPr>
          <p:spPr bwMode="auto">
            <a:xfrm>
              <a:off x="2612" y="1800"/>
              <a:ext cx="26" cy="85"/>
            </a:xfrm>
            <a:custGeom>
              <a:avLst/>
              <a:gdLst>
                <a:gd name="T0" fmla="*/ 0 w 26"/>
                <a:gd name="T1" fmla="*/ 7 h 85"/>
                <a:gd name="T2" fmla="*/ 2 w 26"/>
                <a:gd name="T3" fmla="*/ 27 h 85"/>
                <a:gd name="T4" fmla="*/ 5 w 26"/>
                <a:gd name="T5" fmla="*/ 47 h 85"/>
                <a:gd name="T6" fmla="*/ 11 w 26"/>
                <a:gd name="T7" fmla="*/ 65 h 85"/>
                <a:gd name="T8" fmla="*/ 11 w 26"/>
                <a:gd name="T9" fmla="*/ 65 h 85"/>
                <a:gd name="T10" fmla="*/ 12 w 26"/>
                <a:gd name="T11" fmla="*/ 69 h 85"/>
                <a:gd name="T12" fmla="*/ 12 w 26"/>
                <a:gd name="T13" fmla="*/ 74 h 85"/>
                <a:gd name="T14" fmla="*/ 12 w 26"/>
                <a:gd name="T15" fmla="*/ 78 h 85"/>
                <a:gd name="T16" fmla="*/ 12 w 26"/>
                <a:gd name="T17" fmla="*/ 78 h 85"/>
                <a:gd name="T18" fmla="*/ 13 w 26"/>
                <a:gd name="T19" fmla="*/ 81 h 85"/>
                <a:gd name="T20" fmla="*/ 16 w 26"/>
                <a:gd name="T21" fmla="*/ 84 h 85"/>
                <a:gd name="T22" fmla="*/ 19 w 26"/>
                <a:gd name="T23" fmla="*/ 85 h 85"/>
                <a:gd name="T24" fmla="*/ 19 w 26"/>
                <a:gd name="T25" fmla="*/ 85 h 85"/>
                <a:gd name="T26" fmla="*/ 23 w 26"/>
                <a:gd name="T27" fmla="*/ 84 h 85"/>
                <a:gd name="T28" fmla="*/ 25 w 26"/>
                <a:gd name="T29" fmla="*/ 81 h 85"/>
                <a:gd name="T30" fmla="*/ 26 w 26"/>
                <a:gd name="T31" fmla="*/ 78 h 85"/>
                <a:gd name="T32" fmla="*/ 26 w 26"/>
                <a:gd name="T33" fmla="*/ 78 h 85"/>
                <a:gd name="T34" fmla="*/ 25 w 26"/>
                <a:gd name="T35" fmla="*/ 67 h 85"/>
                <a:gd name="T36" fmla="*/ 22 w 26"/>
                <a:gd name="T37" fmla="*/ 58 h 85"/>
                <a:gd name="T38" fmla="*/ 19 w 26"/>
                <a:gd name="T39" fmla="*/ 47 h 85"/>
                <a:gd name="T40" fmla="*/ 19 w 26"/>
                <a:gd name="T41" fmla="*/ 47 h 85"/>
                <a:gd name="T42" fmla="*/ 17 w 26"/>
                <a:gd name="T43" fmla="*/ 33 h 85"/>
                <a:gd name="T44" fmla="*/ 15 w 26"/>
                <a:gd name="T45" fmla="*/ 20 h 85"/>
                <a:gd name="T46" fmla="*/ 14 w 26"/>
                <a:gd name="T47" fmla="*/ 6 h 85"/>
                <a:gd name="T48" fmla="*/ 14 w 26"/>
                <a:gd name="T49" fmla="*/ 6 h 85"/>
                <a:gd name="T50" fmla="*/ 13 w 26"/>
                <a:gd name="T51" fmla="*/ 3 h 85"/>
                <a:gd name="T52" fmla="*/ 11 w 26"/>
                <a:gd name="T53" fmla="*/ 0 h 85"/>
                <a:gd name="T54" fmla="*/ 7 w 26"/>
                <a:gd name="T55" fmla="*/ 0 h 85"/>
                <a:gd name="T56" fmla="*/ 7 w 26"/>
                <a:gd name="T57" fmla="*/ 0 h 85"/>
                <a:gd name="T58" fmla="*/ 4 w 26"/>
                <a:gd name="T59" fmla="*/ 1 h 85"/>
                <a:gd name="T60" fmla="*/ 1 w 26"/>
                <a:gd name="T61" fmla="*/ 3 h 85"/>
                <a:gd name="T62" fmla="*/ 0 w 26"/>
                <a:gd name="T63" fmla="*/ 7 h 85"/>
                <a:gd name="T64" fmla="*/ 0 w 26"/>
                <a:gd name="T65" fmla="*/ 7 h 8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6"/>
                <a:gd name="T100" fmla="*/ 0 h 85"/>
                <a:gd name="T101" fmla="*/ 26 w 26"/>
                <a:gd name="T102" fmla="*/ 85 h 8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6" h="85">
                  <a:moveTo>
                    <a:pt x="0" y="7"/>
                  </a:moveTo>
                  <a:lnTo>
                    <a:pt x="2" y="27"/>
                  </a:lnTo>
                  <a:lnTo>
                    <a:pt x="5" y="47"/>
                  </a:lnTo>
                  <a:lnTo>
                    <a:pt x="11" y="65"/>
                  </a:lnTo>
                  <a:lnTo>
                    <a:pt x="12" y="69"/>
                  </a:lnTo>
                  <a:lnTo>
                    <a:pt x="12" y="74"/>
                  </a:lnTo>
                  <a:lnTo>
                    <a:pt x="12" y="78"/>
                  </a:lnTo>
                  <a:lnTo>
                    <a:pt x="13" y="81"/>
                  </a:lnTo>
                  <a:lnTo>
                    <a:pt x="16" y="84"/>
                  </a:lnTo>
                  <a:lnTo>
                    <a:pt x="19" y="85"/>
                  </a:lnTo>
                  <a:lnTo>
                    <a:pt x="23" y="84"/>
                  </a:lnTo>
                  <a:lnTo>
                    <a:pt x="25" y="81"/>
                  </a:lnTo>
                  <a:lnTo>
                    <a:pt x="26" y="78"/>
                  </a:lnTo>
                  <a:lnTo>
                    <a:pt x="25" y="67"/>
                  </a:lnTo>
                  <a:lnTo>
                    <a:pt x="22" y="58"/>
                  </a:lnTo>
                  <a:lnTo>
                    <a:pt x="19" y="47"/>
                  </a:lnTo>
                  <a:lnTo>
                    <a:pt x="17" y="33"/>
                  </a:lnTo>
                  <a:lnTo>
                    <a:pt x="15" y="20"/>
                  </a:lnTo>
                  <a:lnTo>
                    <a:pt x="14" y="6"/>
                  </a:lnTo>
                  <a:lnTo>
                    <a:pt x="13" y="3"/>
                  </a:lnTo>
                  <a:lnTo>
                    <a:pt x="11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3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06" name="Freeform 221"/>
            <p:cNvSpPr>
              <a:spLocks/>
            </p:cNvSpPr>
            <p:nvPr/>
          </p:nvSpPr>
          <p:spPr bwMode="auto">
            <a:xfrm>
              <a:off x="2546" y="1801"/>
              <a:ext cx="22" cy="89"/>
            </a:xfrm>
            <a:custGeom>
              <a:avLst/>
              <a:gdLst>
                <a:gd name="T0" fmla="*/ 3 w 22"/>
                <a:gd name="T1" fmla="*/ 4 h 89"/>
                <a:gd name="T2" fmla="*/ 0 w 22"/>
                <a:gd name="T3" fmla="*/ 17 h 89"/>
                <a:gd name="T4" fmla="*/ 1 w 22"/>
                <a:gd name="T5" fmla="*/ 30 h 89"/>
                <a:gd name="T6" fmla="*/ 5 w 22"/>
                <a:gd name="T7" fmla="*/ 42 h 89"/>
                <a:gd name="T8" fmla="*/ 5 w 22"/>
                <a:gd name="T9" fmla="*/ 42 h 89"/>
                <a:gd name="T10" fmla="*/ 6 w 22"/>
                <a:gd name="T11" fmla="*/ 48 h 89"/>
                <a:gd name="T12" fmla="*/ 7 w 22"/>
                <a:gd name="T13" fmla="*/ 54 h 89"/>
                <a:gd name="T14" fmla="*/ 7 w 22"/>
                <a:gd name="T15" fmla="*/ 59 h 89"/>
                <a:gd name="T16" fmla="*/ 7 w 22"/>
                <a:gd name="T17" fmla="*/ 59 h 89"/>
                <a:gd name="T18" fmla="*/ 7 w 22"/>
                <a:gd name="T19" fmla="*/ 67 h 89"/>
                <a:gd name="T20" fmla="*/ 8 w 22"/>
                <a:gd name="T21" fmla="*/ 75 h 89"/>
                <a:gd name="T22" fmla="*/ 9 w 22"/>
                <a:gd name="T23" fmla="*/ 84 h 89"/>
                <a:gd name="T24" fmla="*/ 9 w 22"/>
                <a:gd name="T25" fmla="*/ 84 h 89"/>
                <a:gd name="T26" fmla="*/ 11 w 22"/>
                <a:gd name="T27" fmla="*/ 87 h 89"/>
                <a:gd name="T28" fmla="*/ 13 w 22"/>
                <a:gd name="T29" fmla="*/ 89 h 89"/>
                <a:gd name="T30" fmla="*/ 17 w 22"/>
                <a:gd name="T31" fmla="*/ 89 h 89"/>
                <a:gd name="T32" fmla="*/ 17 w 22"/>
                <a:gd name="T33" fmla="*/ 89 h 89"/>
                <a:gd name="T34" fmla="*/ 20 w 22"/>
                <a:gd name="T35" fmla="*/ 88 h 89"/>
                <a:gd name="T36" fmla="*/ 22 w 22"/>
                <a:gd name="T37" fmla="*/ 85 h 89"/>
                <a:gd name="T38" fmla="*/ 22 w 22"/>
                <a:gd name="T39" fmla="*/ 81 h 89"/>
                <a:gd name="T40" fmla="*/ 22 w 22"/>
                <a:gd name="T41" fmla="*/ 81 h 89"/>
                <a:gd name="T42" fmla="*/ 21 w 22"/>
                <a:gd name="T43" fmla="*/ 73 h 89"/>
                <a:gd name="T44" fmla="*/ 21 w 22"/>
                <a:gd name="T45" fmla="*/ 64 h 89"/>
                <a:gd name="T46" fmla="*/ 20 w 22"/>
                <a:gd name="T47" fmla="*/ 56 h 89"/>
                <a:gd name="T48" fmla="*/ 20 w 22"/>
                <a:gd name="T49" fmla="*/ 56 h 89"/>
                <a:gd name="T50" fmla="*/ 19 w 22"/>
                <a:gd name="T51" fmla="*/ 48 h 89"/>
                <a:gd name="T52" fmla="*/ 17 w 22"/>
                <a:gd name="T53" fmla="*/ 38 h 89"/>
                <a:gd name="T54" fmla="*/ 15 w 22"/>
                <a:gd name="T55" fmla="*/ 30 h 89"/>
                <a:gd name="T56" fmla="*/ 15 w 22"/>
                <a:gd name="T57" fmla="*/ 30 h 89"/>
                <a:gd name="T58" fmla="*/ 13 w 22"/>
                <a:gd name="T59" fmla="*/ 23 h 89"/>
                <a:gd name="T60" fmla="*/ 13 w 22"/>
                <a:gd name="T61" fmla="*/ 17 h 89"/>
                <a:gd name="T62" fmla="*/ 14 w 22"/>
                <a:gd name="T63" fmla="*/ 11 h 89"/>
                <a:gd name="T64" fmla="*/ 14 w 22"/>
                <a:gd name="T65" fmla="*/ 11 h 89"/>
                <a:gd name="T66" fmla="*/ 15 w 22"/>
                <a:gd name="T67" fmla="*/ 7 h 89"/>
                <a:gd name="T68" fmla="*/ 14 w 22"/>
                <a:gd name="T69" fmla="*/ 3 h 89"/>
                <a:gd name="T70" fmla="*/ 12 w 22"/>
                <a:gd name="T71" fmla="*/ 1 h 89"/>
                <a:gd name="T72" fmla="*/ 12 w 22"/>
                <a:gd name="T73" fmla="*/ 1 h 89"/>
                <a:gd name="T74" fmla="*/ 8 w 22"/>
                <a:gd name="T75" fmla="*/ 0 h 89"/>
                <a:gd name="T76" fmla="*/ 5 w 22"/>
                <a:gd name="T77" fmla="*/ 1 h 89"/>
                <a:gd name="T78" fmla="*/ 3 w 22"/>
                <a:gd name="T79" fmla="*/ 4 h 89"/>
                <a:gd name="T80" fmla="*/ 3 w 22"/>
                <a:gd name="T81" fmla="*/ 4 h 8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2"/>
                <a:gd name="T124" fmla="*/ 0 h 89"/>
                <a:gd name="T125" fmla="*/ 22 w 22"/>
                <a:gd name="T126" fmla="*/ 89 h 8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2" h="89">
                  <a:moveTo>
                    <a:pt x="3" y="4"/>
                  </a:moveTo>
                  <a:lnTo>
                    <a:pt x="0" y="17"/>
                  </a:lnTo>
                  <a:lnTo>
                    <a:pt x="1" y="30"/>
                  </a:lnTo>
                  <a:lnTo>
                    <a:pt x="5" y="42"/>
                  </a:lnTo>
                  <a:lnTo>
                    <a:pt x="6" y="48"/>
                  </a:lnTo>
                  <a:lnTo>
                    <a:pt x="7" y="54"/>
                  </a:lnTo>
                  <a:lnTo>
                    <a:pt x="7" y="59"/>
                  </a:lnTo>
                  <a:lnTo>
                    <a:pt x="7" y="67"/>
                  </a:lnTo>
                  <a:lnTo>
                    <a:pt x="8" y="75"/>
                  </a:lnTo>
                  <a:lnTo>
                    <a:pt x="9" y="84"/>
                  </a:lnTo>
                  <a:lnTo>
                    <a:pt x="11" y="87"/>
                  </a:lnTo>
                  <a:lnTo>
                    <a:pt x="13" y="89"/>
                  </a:lnTo>
                  <a:lnTo>
                    <a:pt x="17" y="89"/>
                  </a:lnTo>
                  <a:lnTo>
                    <a:pt x="20" y="88"/>
                  </a:lnTo>
                  <a:lnTo>
                    <a:pt x="22" y="85"/>
                  </a:lnTo>
                  <a:lnTo>
                    <a:pt x="22" y="81"/>
                  </a:lnTo>
                  <a:lnTo>
                    <a:pt x="21" y="73"/>
                  </a:lnTo>
                  <a:lnTo>
                    <a:pt x="21" y="64"/>
                  </a:lnTo>
                  <a:lnTo>
                    <a:pt x="20" y="56"/>
                  </a:lnTo>
                  <a:lnTo>
                    <a:pt x="19" y="48"/>
                  </a:lnTo>
                  <a:lnTo>
                    <a:pt x="17" y="38"/>
                  </a:lnTo>
                  <a:lnTo>
                    <a:pt x="15" y="30"/>
                  </a:lnTo>
                  <a:lnTo>
                    <a:pt x="13" y="23"/>
                  </a:lnTo>
                  <a:lnTo>
                    <a:pt x="13" y="17"/>
                  </a:lnTo>
                  <a:lnTo>
                    <a:pt x="14" y="11"/>
                  </a:lnTo>
                  <a:lnTo>
                    <a:pt x="15" y="7"/>
                  </a:lnTo>
                  <a:lnTo>
                    <a:pt x="14" y="3"/>
                  </a:lnTo>
                  <a:lnTo>
                    <a:pt x="12" y="1"/>
                  </a:lnTo>
                  <a:lnTo>
                    <a:pt x="8" y="0"/>
                  </a:lnTo>
                  <a:lnTo>
                    <a:pt x="5" y="1"/>
                  </a:lnTo>
                  <a:lnTo>
                    <a:pt x="3" y="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07" name="Freeform 222"/>
            <p:cNvSpPr>
              <a:spLocks/>
            </p:cNvSpPr>
            <p:nvPr/>
          </p:nvSpPr>
          <p:spPr bwMode="auto">
            <a:xfrm>
              <a:off x="2334" y="1887"/>
              <a:ext cx="47" cy="48"/>
            </a:xfrm>
            <a:custGeom>
              <a:avLst/>
              <a:gdLst>
                <a:gd name="T0" fmla="*/ 43 w 47"/>
                <a:gd name="T1" fmla="*/ 39 h 48"/>
                <a:gd name="T2" fmla="*/ 47 w 47"/>
                <a:gd name="T3" fmla="*/ 27 h 48"/>
                <a:gd name="T4" fmla="*/ 46 w 47"/>
                <a:gd name="T5" fmla="*/ 15 h 48"/>
                <a:gd name="T6" fmla="*/ 38 w 47"/>
                <a:gd name="T7" fmla="*/ 5 h 48"/>
                <a:gd name="T8" fmla="*/ 38 w 47"/>
                <a:gd name="T9" fmla="*/ 5 h 48"/>
                <a:gd name="T10" fmla="*/ 27 w 47"/>
                <a:gd name="T11" fmla="*/ 0 h 48"/>
                <a:gd name="T12" fmla="*/ 14 w 47"/>
                <a:gd name="T13" fmla="*/ 2 h 48"/>
                <a:gd name="T14" fmla="*/ 4 w 47"/>
                <a:gd name="T15" fmla="*/ 10 h 48"/>
                <a:gd name="T16" fmla="*/ 4 w 47"/>
                <a:gd name="T17" fmla="*/ 10 h 48"/>
                <a:gd name="T18" fmla="*/ 0 w 47"/>
                <a:gd name="T19" fmla="*/ 21 h 48"/>
                <a:gd name="T20" fmla="*/ 1 w 47"/>
                <a:gd name="T21" fmla="*/ 33 h 48"/>
                <a:gd name="T22" fmla="*/ 9 w 47"/>
                <a:gd name="T23" fmla="*/ 43 h 48"/>
                <a:gd name="T24" fmla="*/ 9 w 47"/>
                <a:gd name="T25" fmla="*/ 43 h 48"/>
                <a:gd name="T26" fmla="*/ 20 w 47"/>
                <a:gd name="T27" fmla="*/ 48 h 48"/>
                <a:gd name="T28" fmla="*/ 33 w 47"/>
                <a:gd name="T29" fmla="*/ 47 h 48"/>
                <a:gd name="T30" fmla="*/ 43 w 47"/>
                <a:gd name="T31" fmla="*/ 39 h 48"/>
                <a:gd name="T32" fmla="*/ 43 w 47"/>
                <a:gd name="T33" fmla="*/ 39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8"/>
                <a:gd name="T53" fmla="*/ 47 w 47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8">
                  <a:moveTo>
                    <a:pt x="43" y="39"/>
                  </a:moveTo>
                  <a:lnTo>
                    <a:pt x="47" y="27"/>
                  </a:lnTo>
                  <a:lnTo>
                    <a:pt x="46" y="15"/>
                  </a:lnTo>
                  <a:lnTo>
                    <a:pt x="38" y="5"/>
                  </a:lnTo>
                  <a:lnTo>
                    <a:pt x="27" y="0"/>
                  </a:lnTo>
                  <a:lnTo>
                    <a:pt x="14" y="2"/>
                  </a:lnTo>
                  <a:lnTo>
                    <a:pt x="4" y="10"/>
                  </a:lnTo>
                  <a:lnTo>
                    <a:pt x="0" y="21"/>
                  </a:lnTo>
                  <a:lnTo>
                    <a:pt x="1" y="33"/>
                  </a:lnTo>
                  <a:lnTo>
                    <a:pt x="9" y="43"/>
                  </a:lnTo>
                  <a:lnTo>
                    <a:pt x="20" y="48"/>
                  </a:lnTo>
                  <a:lnTo>
                    <a:pt x="33" y="47"/>
                  </a:lnTo>
                  <a:lnTo>
                    <a:pt x="43" y="39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08" name="Freeform 223"/>
            <p:cNvSpPr>
              <a:spLocks/>
            </p:cNvSpPr>
            <p:nvPr/>
          </p:nvSpPr>
          <p:spPr bwMode="auto">
            <a:xfrm>
              <a:off x="2367" y="1853"/>
              <a:ext cx="47" cy="47"/>
            </a:xfrm>
            <a:custGeom>
              <a:avLst/>
              <a:gdLst>
                <a:gd name="T0" fmla="*/ 40 w 47"/>
                <a:gd name="T1" fmla="*/ 41 h 47"/>
                <a:gd name="T2" fmla="*/ 46 w 47"/>
                <a:gd name="T3" fmla="*/ 31 h 47"/>
                <a:gd name="T4" fmla="*/ 47 w 47"/>
                <a:gd name="T5" fmla="*/ 18 h 47"/>
                <a:gd name="T6" fmla="*/ 42 w 47"/>
                <a:gd name="T7" fmla="*/ 8 h 47"/>
                <a:gd name="T8" fmla="*/ 42 w 47"/>
                <a:gd name="T9" fmla="*/ 8 h 47"/>
                <a:gd name="T10" fmla="*/ 31 w 47"/>
                <a:gd name="T11" fmla="*/ 1 h 47"/>
                <a:gd name="T12" fmla="*/ 19 w 47"/>
                <a:gd name="T13" fmla="*/ 0 h 47"/>
                <a:gd name="T14" fmla="*/ 8 w 47"/>
                <a:gd name="T15" fmla="*/ 5 h 47"/>
                <a:gd name="T16" fmla="*/ 8 w 47"/>
                <a:gd name="T17" fmla="*/ 5 h 47"/>
                <a:gd name="T18" fmla="*/ 1 w 47"/>
                <a:gd name="T19" fmla="*/ 15 h 47"/>
                <a:gd name="T20" fmla="*/ 0 w 47"/>
                <a:gd name="T21" fmla="*/ 27 h 47"/>
                <a:gd name="T22" fmla="*/ 5 w 47"/>
                <a:gd name="T23" fmla="*/ 39 h 47"/>
                <a:gd name="T24" fmla="*/ 5 w 47"/>
                <a:gd name="T25" fmla="*/ 39 h 47"/>
                <a:gd name="T26" fmla="*/ 16 w 47"/>
                <a:gd name="T27" fmla="*/ 46 h 47"/>
                <a:gd name="T28" fmla="*/ 28 w 47"/>
                <a:gd name="T29" fmla="*/ 47 h 47"/>
                <a:gd name="T30" fmla="*/ 40 w 47"/>
                <a:gd name="T31" fmla="*/ 41 h 47"/>
                <a:gd name="T32" fmla="*/ 40 w 47"/>
                <a:gd name="T33" fmla="*/ 41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40" y="41"/>
                  </a:moveTo>
                  <a:lnTo>
                    <a:pt x="46" y="31"/>
                  </a:lnTo>
                  <a:lnTo>
                    <a:pt x="47" y="18"/>
                  </a:lnTo>
                  <a:lnTo>
                    <a:pt x="42" y="8"/>
                  </a:lnTo>
                  <a:lnTo>
                    <a:pt x="31" y="1"/>
                  </a:lnTo>
                  <a:lnTo>
                    <a:pt x="19" y="0"/>
                  </a:lnTo>
                  <a:lnTo>
                    <a:pt x="8" y="5"/>
                  </a:lnTo>
                  <a:lnTo>
                    <a:pt x="1" y="15"/>
                  </a:lnTo>
                  <a:lnTo>
                    <a:pt x="0" y="27"/>
                  </a:lnTo>
                  <a:lnTo>
                    <a:pt x="5" y="39"/>
                  </a:lnTo>
                  <a:lnTo>
                    <a:pt x="16" y="46"/>
                  </a:lnTo>
                  <a:lnTo>
                    <a:pt x="28" y="47"/>
                  </a:lnTo>
                  <a:lnTo>
                    <a:pt x="40" y="41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09" name="Freeform 224"/>
            <p:cNvSpPr>
              <a:spLocks/>
            </p:cNvSpPr>
            <p:nvPr/>
          </p:nvSpPr>
          <p:spPr bwMode="auto">
            <a:xfrm>
              <a:off x="2405" y="1823"/>
              <a:ext cx="48" cy="48"/>
            </a:xfrm>
            <a:custGeom>
              <a:avLst/>
              <a:gdLst>
                <a:gd name="T0" fmla="*/ 37 w 48"/>
                <a:gd name="T1" fmla="*/ 44 h 48"/>
                <a:gd name="T2" fmla="*/ 46 w 48"/>
                <a:gd name="T3" fmla="*/ 35 h 48"/>
                <a:gd name="T4" fmla="*/ 48 w 48"/>
                <a:gd name="T5" fmla="*/ 23 h 48"/>
                <a:gd name="T6" fmla="*/ 44 w 48"/>
                <a:gd name="T7" fmla="*/ 11 h 48"/>
                <a:gd name="T8" fmla="*/ 44 w 48"/>
                <a:gd name="T9" fmla="*/ 11 h 48"/>
                <a:gd name="T10" fmla="*/ 35 w 48"/>
                <a:gd name="T11" fmla="*/ 3 h 48"/>
                <a:gd name="T12" fmla="*/ 22 w 48"/>
                <a:gd name="T13" fmla="*/ 0 h 48"/>
                <a:gd name="T14" fmla="*/ 11 w 48"/>
                <a:gd name="T15" fmla="*/ 4 h 48"/>
                <a:gd name="T16" fmla="*/ 11 w 48"/>
                <a:gd name="T17" fmla="*/ 4 h 48"/>
                <a:gd name="T18" fmla="*/ 2 w 48"/>
                <a:gd name="T19" fmla="*/ 14 h 48"/>
                <a:gd name="T20" fmla="*/ 0 w 48"/>
                <a:gd name="T21" fmla="*/ 26 h 48"/>
                <a:gd name="T22" fmla="*/ 4 w 48"/>
                <a:gd name="T23" fmla="*/ 38 h 48"/>
                <a:gd name="T24" fmla="*/ 4 w 48"/>
                <a:gd name="T25" fmla="*/ 38 h 48"/>
                <a:gd name="T26" fmla="*/ 13 w 48"/>
                <a:gd name="T27" fmla="*/ 45 h 48"/>
                <a:gd name="T28" fmla="*/ 26 w 48"/>
                <a:gd name="T29" fmla="*/ 48 h 48"/>
                <a:gd name="T30" fmla="*/ 37 w 48"/>
                <a:gd name="T31" fmla="*/ 44 h 48"/>
                <a:gd name="T32" fmla="*/ 37 w 48"/>
                <a:gd name="T33" fmla="*/ 44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37" y="44"/>
                  </a:moveTo>
                  <a:lnTo>
                    <a:pt x="46" y="35"/>
                  </a:lnTo>
                  <a:lnTo>
                    <a:pt x="48" y="23"/>
                  </a:lnTo>
                  <a:lnTo>
                    <a:pt x="44" y="11"/>
                  </a:lnTo>
                  <a:lnTo>
                    <a:pt x="35" y="3"/>
                  </a:lnTo>
                  <a:lnTo>
                    <a:pt x="22" y="0"/>
                  </a:lnTo>
                  <a:lnTo>
                    <a:pt x="11" y="4"/>
                  </a:lnTo>
                  <a:lnTo>
                    <a:pt x="2" y="14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13" y="45"/>
                  </a:lnTo>
                  <a:lnTo>
                    <a:pt x="26" y="48"/>
                  </a:lnTo>
                  <a:lnTo>
                    <a:pt x="37" y="44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10" name="Freeform 225"/>
            <p:cNvSpPr>
              <a:spLocks/>
            </p:cNvSpPr>
            <p:nvPr/>
          </p:nvSpPr>
          <p:spPr bwMode="auto">
            <a:xfrm>
              <a:off x="2447" y="1799"/>
              <a:ext cx="48" cy="49"/>
            </a:xfrm>
            <a:custGeom>
              <a:avLst/>
              <a:gdLst>
                <a:gd name="T0" fmla="*/ 34 w 48"/>
                <a:gd name="T1" fmla="*/ 46 h 49"/>
                <a:gd name="T2" fmla="*/ 44 w 48"/>
                <a:gd name="T3" fmla="*/ 38 h 49"/>
                <a:gd name="T4" fmla="*/ 48 w 48"/>
                <a:gd name="T5" fmla="*/ 27 h 49"/>
                <a:gd name="T6" fmla="*/ 46 w 48"/>
                <a:gd name="T7" fmla="*/ 14 h 49"/>
                <a:gd name="T8" fmla="*/ 46 w 48"/>
                <a:gd name="T9" fmla="*/ 14 h 49"/>
                <a:gd name="T10" fmla="*/ 38 w 48"/>
                <a:gd name="T11" fmla="*/ 4 h 49"/>
                <a:gd name="T12" fmla="*/ 26 w 48"/>
                <a:gd name="T13" fmla="*/ 0 h 49"/>
                <a:gd name="T14" fmla="*/ 13 w 48"/>
                <a:gd name="T15" fmla="*/ 3 h 49"/>
                <a:gd name="T16" fmla="*/ 13 w 48"/>
                <a:gd name="T17" fmla="*/ 3 h 49"/>
                <a:gd name="T18" fmla="*/ 4 w 48"/>
                <a:gd name="T19" fmla="*/ 11 h 49"/>
                <a:gd name="T20" fmla="*/ 0 w 48"/>
                <a:gd name="T21" fmla="*/ 23 h 49"/>
                <a:gd name="T22" fmla="*/ 2 w 48"/>
                <a:gd name="T23" fmla="*/ 35 h 49"/>
                <a:gd name="T24" fmla="*/ 2 w 48"/>
                <a:gd name="T25" fmla="*/ 35 h 49"/>
                <a:gd name="T26" fmla="*/ 10 w 48"/>
                <a:gd name="T27" fmla="*/ 44 h 49"/>
                <a:gd name="T28" fmla="*/ 22 w 48"/>
                <a:gd name="T29" fmla="*/ 49 h 49"/>
                <a:gd name="T30" fmla="*/ 34 w 48"/>
                <a:gd name="T31" fmla="*/ 46 h 49"/>
                <a:gd name="T32" fmla="*/ 34 w 48"/>
                <a:gd name="T33" fmla="*/ 46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34" y="46"/>
                  </a:moveTo>
                  <a:lnTo>
                    <a:pt x="44" y="38"/>
                  </a:lnTo>
                  <a:lnTo>
                    <a:pt x="48" y="27"/>
                  </a:lnTo>
                  <a:lnTo>
                    <a:pt x="46" y="14"/>
                  </a:lnTo>
                  <a:lnTo>
                    <a:pt x="38" y="4"/>
                  </a:lnTo>
                  <a:lnTo>
                    <a:pt x="26" y="0"/>
                  </a:lnTo>
                  <a:lnTo>
                    <a:pt x="13" y="3"/>
                  </a:lnTo>
                  <a:lnTo>
                    <a:pt x="4" y="11"/>
                  </a:lnTo>
                  <a:lnTo>
                    <a:pt x="0" y="23"/>
                  </a:lnTo>
                  <a:lnTo>
                    <a:pt x="2" y="35"/>
                  </a:lnTo>
                  <a:lnTo>
                    <a:pt x="10" y="44"/>
                  </a:lnTo>
                  <a:lnTo>
                    <a:pt x="22" y="49"/>
                  </a:lnTo>
                  <a:lnTo>
                    <a:pt x="34" y="4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11" name="Freeform 226"/>
            <p:cNvSpPr>
              <a:spLocks/>
            </p:cNvSpPr>
            <p:nvPr/>
          </p:nvSpPr>
          <p:spPr bwMode="auto">
            <a:xfrm>
              <a:off x="2492" y="1783"/>
              <a:ext cx="47" cy="47"/>
            </a:xfrm>
            <a:custGeom>
              <a:avLst/>
              <a:gdLst>
                <a:gd name="T0" fmla="*/ 31 w 47"/>
                <a:gd name="T1" fmla="*/ 46 h 47"/>
                <a:gd name="T2" fmla="*/ 42 w 47"/>
                <a:gd name="T3" fmla="*/ 39 h 47"/>
                <a:gd name="T4" fmla="*/ 47 w 47"/>
                <a:gd name="T5" fmla="*/ 29 h 47"/>
                <a:gd name="T6" fmla="*/ 47 w 47"/>
                <a:gd name="T7" fmla="*/ 16 h 47"/>
                <a:gd name="T8" fmla="*/ 47 w 47"/>
                <a:gd name="T9" fmla="*/ 16 h 47"/>
                <a:gd name="T10" fmla="*/ 40 w 47"/>
                <a:gd name="T11" fmla="*/ 5 h 47"/>
                <a:gd name="T12" fmla="*/ 29 w 47"/>
                <a:gd name="T13" fmla="*/ 0 h 47"/>
                <a:gd name="T14" fmla="*/ 17 w 47"/>
                <a:gd name="T15" fmla="*/ 0 h 47"/>
                <a:gd name="T16" fmla="*/ 17 w 47"/>
                <a:gd name="T17" fmla="*/ 0 h 47"/>
                <a:gd name="T18" fmla="*/ 6 w 47"/>
                <a:gd name="T19" fmla="*/ 7 h 47"/>
                <a:gd name="T20" fmla="*/ 0 w 47"/>
                <a:gd name="T21" fmla="*/ 17 h 47"/>
                <a:gd name="T22" fmla="*/ 1 w 47"/>
                <a:gd name="T23" fmla="*/ 30 h 47"/>
                <a:gd name="T24" fmla="*/ 1 w 47"/>
                <a:gd name="T25" fmla="*/ 30 h 47"/>
                <a:gd name="T26" fmla="*/ 7 w 47"/>
                <a:gd name="T27" fmla="*/ 41 h 47"/>
                <a:gd name="T28" fmla="*/ 19 w 47"/>
                <a:gd name="T29" fmla="*/ 47 h 47"/>
                <a:gd name="T30" fmla="*/ 31 w 47"/>
                <a:gd name="T31" fmla="*/ 46 h 47"/>
                <a:gd name="T32" fmla="*/ 31 w 47"/>
                <a:gd name="T33" fmla="*/ 46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31" y="46"/>
                  </a:moveTo>
                  <a:lnTo>
                    <a:pt x="42" y="39"/>
                  </a:lnTo>
                  <a:lnTo>
                    <a:pt x="47" y="29"/>
                  </a:lnTo>
                  <a:lnTo>
                    <a:pt x="47" y="16"/>
                  </a:lnTo>
                  <a:lnTo>
                    <a:pt x="40" y="5"/>
                  </a:lnTo>
                  <a:lnTo>
                    <a:pt x="29" y="0"/>
                  </a:lnTo>
                  <a:lnTo>
                    <a:pt x="17" y="0"/>
                  </a:lnTo>
                  <a:lnTo>
                    <a:pt x="6" y="7"/>
                  </a:lnTo>
                  <a:lnTo>
                    <a:pt x="0" y="17"/>
                  </a:lnTo>
                  <a:lnTo>
                    <a:pt x="1" y="30"/>
                  </a:lnTo>
                  <a:lnTo>
                    <a:pt x="7" y="41"/>
                  </a:lnTo>
                  <a:lnTo>
                    <a:pt x="19" y="47"/>
                  </a:lnTo>
                  <a:lnTo>
                    <a:pt x="31" y="4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12" name="Freeform 227"/>
            <p:cNvSpPr>
              <a:spLocks/>
            </p:cNvSpPr>
            <p:nvPr/>
          </p:nvSpPr>
          <p:spPr bwMode="auto">
            <a:xfrm>
              <a:off x="2539" y="1771"/>
              <a:ext cx="47" cy="48"/>
            </a:xfrm>
            <a:custGeom>
              <a:avLst/>
              <a:gdLst>
                <a:gd name="T0" fmla="*/ 27 w 47"/>
                <a:gd name="T1" fmla="*/ 48 h 48"/>
                <a:gd name="T2" fmla="*/ 39 w 47"/>
                <a:gd name="T3" fmla="*/ 42 h 48"/>
                <a:gd name="T4" fmla="*/ 46 w 47"/>
                <a:gd name="T5" fmla="*/ 32 h 48"/>
                <a:gd name="T6" fmla="*/ 47 w 47"/>
                <a:gd name="T7" fmla="*/ 20 h 48"/>
                <a:gd name="T8" fmla="*/ 47 w 47"/>
                <a:gd name="T9" fmla="*/ 20 h 48"/>
                <a:gd name="T10" fmla="*/ 42 w 47"/>
                <a:gd name="T11" fmla="*/ 8 h 48"/>
                <a:gd name="T12" fmla="*/ 32 w 47"/>
                <a:gd name="T13" fmla="*/ 1 h 48"/>
                <a:gd name="T14" fmla="*/ 20 w 47"/>
                <a:gd name="T15" fmla="*/ 0 h 48"/>
                <a:gd name="T16" fmla="*/ 20 w 47"/>
                <a:gd name="T17" fmla="*/ 0 h 48"/>
                <a:gd name="T18" fmla="*/ 9 w 47"/>
                <a:gd name="T19" fmla="*/ 5 h 48"/>
                <a:gd name="T20" fmla="*/ 1 w 47"/>
                <a:gd name="T21" fmla="*/ 15 h 48"/>
                <a:gd name="T22" fmla="*/ 0 w 47"/>
                <a:gd name="T23" fmla="*/ 28 h 48"/>
                <a:gd name="T24" fmla="*/ 0 w 47"/>
                <a:gd name="T25" fmla="*/ 28 h 48"/>
                <a:gd name="T26" fmla="*/ 6 w 47"/>
                <a:gd name="T27" fmla="*/ 39 h 48"/>
                <a:gd name="T28" fmla="*/ 15 w 47"/>
                <a:gd name="T29" fmla="*/ 46 h 48"/>
                <a:gd name="T30" fmla="*/ 27 w 47"/>
                <a:gd name="T31" fmla="*/ 48 h 48"/>
                <a:gd name="T32" fmla="*/ 27 w 47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8"/>
                <a:gd name="T53" fmla="*/ 47 w 47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8">
                  <a:moveTo>
                    <a:pt x="27" y="48"/>
                  </a:moveTo>
                  <a:lnTo>
                    <a:pt x="39" y="42"/>
                  </a:lnTo>
                  <a:lnTo>
                    <a:pt x="46" y="32"/>
                  </a:lnTo>
                  <a:lnTo>
                    <a:pt x="47" y="20"/>
                  </a:lnTo>
                  <a:lnTo>
                    <a:pt x="42" y="8"/>
                  </a:lnTo>
                  <a:lnTo>
                    <a:pt x="32" y="1"/>
                  </a:lnTo>
                  <a:lnTo>
                    <a:pt x="20" y="0"/>
                  </a:lnTo>
                  <a:lnTo>
                    <a:pt x="9" y="5"/>
                  </a:lnTo>
                  <a:lnTo>
                    <a:pt x="1" y="15"/>
                  </a:lnTo>
                  <a:lnTo>
                    <a:pt x="0" y="28"/>
                  </a:lnTo>
                  <a:lnTo>
                    <a:pt x="6" y="39"/>
                  </a:lnTo>
                  <a:lnTo>
                    <a:pt x="15" y="46"/>
                  </a:lnTo>
                  <a:lnTo>
                    <a:pt x="27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13" name="Freeform 228"/>
            <p:cNvSpPr>
              <a:spLocks/>
            </p:cNvSpPr>
            <p:nvPr/>
          </p:nvSpPr>
          <p:spPr bwMode="auto">
            <a:xfrm>
              <a:off x="2586" y="1766"/>
              <a:ext cx="49" cy="48"/>
            </a:xfrm>
            <a:custGeom>
              <a:avLst/>
              <a:gdLst>
                <a:gd name="T0" fmla="*/ 25 w 49"/>
                <a:gd name="T1" fmla="*/ 48 h 48"/>
                <a:gd name="T2" fmla="*/ 37 w 49"/>
                <a:gd name="T3" fmla="*/ 45 h 48"/>
                <a:gd name="T4" fmla="*/ 46 w 49"/>
                <a:gd name="T5" fmla="*/ 35 h 48"/>
                <a:gd name="T6" fmla="*/ 49 w 49"/>
                <a:gd name="T7" fmla="*/ 23 h 48"/>
                <a:gd name="T8" fmla="*/ 49 w 49"/>
                <a:gd name="T9" fmla="*/ 23 h 48"/>
                <a:gd name="T10" fmla="*/ 45 w 49"/>
                <a:gd name="T11" fmla="*/ 11 h 48"/>
                <a:gd name="T12" fmla="*/ 36 w 49"/>
                <a:gd name="T13" fmla="*/ 2 h 48"/>
                <a:gd name="T14" fmla="*/ 24 w 49"/>
                <a:gd name="T15" fmla="*/ 0 h 48"/>
                <a:gd name="T16" fmla="*/ 24 w 49"/>
                <a:gd name="T17" fmla="*/ 0 h 48"/>
                <a:gd name="T18" fmla="*/ 12 w 49"/>
                <a:gd name="T19" fmla="*/ 3 h 48"/>
                <a:gd name="T20" fmla="*/ 3 w 49"/>
                <a:gd name="T21" fmla="*/ 13 h 48"/>
                <a:gd name="T22" fmla="*/ 0 w 49"/>
                <a:gd name="T23" fmla="*/ 25 h 48"/>
                <a:gd name="T24" fmla="*/ 0 w 49"/>
                <a:gd name="T25" fmla="*/ 25 h 48"/>
                <a:gd name="T26" fmla="*/ 4 w 49"/>
                <a:gd name="T27" fmla="*/ 37 h 48"/>
                <a:gd name="T28" fmla="*/ 13 w 49"/>
                <a:gd name="T29" fmla="*/ 45 h 48"/>
                <a:gd name="T30" fmla="*/ 25 w 49"/>
                <a:gd name="T31" fmla="*/ 48 h 48"/>
                <a:gd name="T32" fmla="*/ 25 w 49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5" y="48"/>
                  </a:moveTo>
                  <a:lnTo>
                    <a:pt x="37" y="45"/>
                  </a:lnTo>
                  <a:lnTo>
                    <a:pt x="46" y="35"/>
                  </a:lnTo>
                  <a:lnTo>
                    <a:pt x="49" y="23"/>
                  </a:lnTo>
                  <a:lnTo>
                    <a:pt x="45" y="11"/>
                  </a:lnTo>
                  <a:lnTo>
                    <a:pt x="36" y="2"/>
                  </a:lnTo>
                  <a:lnTo>
                    <a:pt x="24" y="0"/>
                  </a:lnTo>
                  <a:lnTo>
                    <a:pt x="12" y="3"/>
                  </a:lnTo>
                  <a:lnTo>
                    <a:pt x="3" y="13"/>
                  </a:lnTo>
                  <a:lnTo>
                    <a:pt x="0" y="25"/>
                  </a:lnTo>
                  <a:lnTo>
                    <a:pt x="4" y="37"/>
                  </a:lnTo>
                  <a:lnTo>
                    <a:pt x="13" y="45"/>
                  </a:lnTo>
                  <a:lnTo>
                    <a:pt x="25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14" name="Freeform 229"/>
            <p:cNvSpPr>
              <a:spLocks/>
            </p:cNvSpPr>
            <p:nvPr/>
          </p:nvSpPr>
          <p:spPr bwMode="auto">
            <a:xfrm>
              <a:off x="2364" y="2307"/>
              <a:ext cx="90" cy="93"/>
            </a:xfrm>
            <a:custGeom>
              <a:avLst/>
              <a:gdLst>
                <a:gd name="T0" fmla="*/ 40 w 90"/>
                <a:gd name="T1" fmla="*/ 27 h 93"/>
                <a:gd name="T2" fmla="*/ 32 w 90"/>
                <a:gd name="T3" fmla="*/ 38 h 93"/>
                <a:gd name="T4" fmla="*/ 21 w 90"/>
                <a:gd name="T5" fmla="*/ 49 h 93"/>
                <a:gd name="T6" fmla="*/ 1 w 90"/>
                <a:gd name="T7" fmla="*/ 84 h 93"/>
                <a:gd name="T8" fmla="*/ 0 w 90"/>
                <a:gd name="T9" fmla="*/ 86 h 93"/>
                <a:gd name="T10" fmla="*/ 2 w 90"/>
                <a:gd name="T11" fmla="*/ 91 h 93"/>
                <a:gd name="T12" fmla="*/ 4 w 90"/>
                <a:gd name="T13" fmla="*/ 93 h 93"/>
                <a:gd name="T14" fmla="*/ 10 w 90"/>
                <a:gd name="T15" fmla="*/ 93 h 93"/>
                <a:gd name="T16" fmla="*/ 27 w 90"/>
                <a:gd name="T17" fmla="*/ 85 h 93"/>
                <a:gd name="T18" fmla="*/ 61 w 90"/>
                <a:gd name="T19" fmla="*/ 58 h 93"/>
                <a:gd name="T20" fmla="*/ 68 w 90"/>
                <a:gd name="T21" fmla="*/ 50 h 93"/>
                <a:gd name="T22" fmla="*/ 81 w 90"/>
                <a:gd name="T23" fmla="*/ 40 h 93"/>
                <a:gd name="T24" fmla="*/ 84 w 90"/>
                <a:gd name="T25" fmla="*/ 37 h 93"/>
                <a:gd name="T26" fmla="*/ 89 w 90"/>
                <a:gd name="T27" fmla="*/ 33 h 93"/>
                <a:gd name="T28" fmla="*/ 90 w 90"/>
                <a:gd name="T29" fmla="*/ 30 h 93"/>
                <a:gd name="T30" fmla="*/ 88 w 90"/>
                <a:gd name="T31" fmla="*/ 23 h 93"/>
                <a:gd name="T32" fmla="*/ 85 w 90"/>
                <a:gd name="T33" fmla="*/ 22 h 93"/>
                <a:gd name="T34" fmla="*/ 79 w 90"/>
                <a:gd name="T35" fmla="*/ 23 h 93"/>
                <a:gd name="T36" fmla="*/ 77 w 90"/>
                <a:gd name="T37" fmla="*/ 25 h 93"/>
                <a:gd name="T38" fmla="*/ 73 w 90"/>
                <a:gd name="T39" fmla="*/ 28 h 93"/>
                <a:gd name="T40" fmla="*/ 65 w 90"/>
                <a:gd name="T41" fmla="*/ 34 h 93"/>
                <a:gd name="T42" fmla="*/ 49 w 90"/>
                <a:gd name="T43" fmla="*/ 50 h 93"/>
                <a:gd name="T44" fmla="*/ 44 w 90"/>
                <a:gd name="T45" fmla="*/ 57 h 93"/>
                <a:gd name="T46" fmla="*/ 23 w 90"/>
                <a:gd name="T47" fmla="*/ 71 h 93"/>
                <a:gd name="T48" fmla="*/ 29 w 90"/>
                <a:gd name="T49" fmla="*/ 62 h 93"/>
                <a:gd name="T50" fmla="*/ 41 w 90"/>
                <a:gd name="T51" fmla="*/ 48 h 93"/>
                <a:gd name="T52" fmla="*/ 47 w 90"/>
                <a:gd name="T53" fmla="*/ 42 h 93"/>
                <a:gd name="T54" fmla="*/ 55 w 90"/>
                <a:gd name="T55" fmla="*/ 27 h 93"/>
                <a:gd name="T56" fmla="*/ 58 w 90"/>
                <a:gd name="T57" fmla="*/ 21 h 93"/>
                <a:gd name="T58" fmla="*/ 64 w 90"/>
                <a:gd name="T59" fmla="*/ 12 h 93"/>
                <a:gd name="T60" fmla="*/ 65 w 90"/>
                <a:gd name="T61" fmla="*/ 9 h 93"/>
                <a:gd name="T62" fmla="*/ 63 w 90"/>
                <a:gd name="T63" fmla="*/ 2 h 93"/>
                <a:gd name="T64" fmla="*/ 60 w 90"/>
                <a:gd name="T65" fmla="*/ 0 h 93"/>
                <a:gd name="T66" fmla="*/ 54 w 90"/>
                <a:gd name="T67" fmla="*/ 2 h 93"/>
                <a:gd name="T68" fmla="*/ 49 w 90"/>
                <a:gd name="T69" fmla="*/ 8 h 93"/>
                <a:gd name="T70" fmla="*/ 42 w 90"/>
                <a:gd name="T71" fmla="*/ 21 h 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"/>
                <a:gd name="T109" fmla="*/ 0 h 93"/>
                <a:gd name="T110" fmla="*/ 90 w 90"/>
                <a:gd name="T111" fmla="*/ 93 h 9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" h="93">
                  <a:moveTo>
                    <a:pt x="42" y="21"/>
                  </a:moveTo>
                  <a:lnTo>
                    <a:pt x="40" y="27"/>
                  </a:lnTo>
                  <a:lnTo>
                    <a:pt x="36" y="33"/>
                  </a:lnTo>
                  <a:lnTo>
                    <a:pt x="32" y="38"/>
                  </a:lnTo>
                  <a:lnTo>
                    <a:pt x="21" y="49"/>
                  </a:lnTo>
                  <a:lnTo>
                    <a:pt x="11" y="63"/>
                  </a:lnTo>
                  <a:lnTo>
                    <a:pt x="1" y="84"/>
                  </a:lnTo>
                  <a:lnTo>
                    <a:pt x="0" y="86"/>
                  </a:lnTo>
                  <a:lnTo>
                    <a:pt x="1" y="89"/>
                  </a:lnTo>
                  <a:lnTo>
                    <a:pt x="2" y="91"/>
                  </a:lnTo>
                  <a:lnTo>
                    <a:pt x="4" y="93"/>
                  </a:lnTo>
                  <a:lnTo>
                    <a:pt x="7" y="93"/>
                  </a:lnTo>
                  <a:lnTo>
                    <a:pt x="10" y="93"/>
                  </a:lnTo>
                  <a:lnTo>
                    <a:pt x="27" y="85"/>
                  </a:lnTo>
                  <a:lnTo>
                    <a:pt x="46" y="73"/>
                  </a:lnTo>
                  <a:lnTo>
                    <a:pt x="61" y="58"/>
                  </a:lnTo>
                  <a:lnTo>
                    <a:pt x="68" y="50"/>
                  </a:lnTo>
                  <a:lnTo>
                    <a:pt x="74" y="44"/>
                  </a:lnTo>
                  <a:lnTo>
                    <a:pt x="81" y="40"/>
                  </a:lnTo>
                  <a:lnTo>
                    <a:pt x="84" y="37"/>
                  </a:lnTo>
                  <a:lnTo>
                    <a:pt x="86" y="35"/>
                  </a:lnTo>
                  <a:lnTo>
                    <a:pt x="89" y="33"/>
                  </a:lnTo>
                  <a:lnTo>
                    <a:pt x="90" y="30"/>
                  </a:lnTo>
                  <a:lnTo>
                    <a:pt x="90" y="26"/>
                  </a:lnTo>
                  <a:lnTo>
                    <a:pt x="88" y="23"/>
                  </a:lnTo>
                  <a:lnTo>
                    <a:pt x="85" y="22"/>
                  </a:lnTo>
                  <a:lnTo>
                    <a:pt x="82" y="22"/>
                  </a:lnTo>
                  <a:lnTo>
                    <a:pt x="79" y="23"/>
                  </a:lnTo>
                  <a:lnTo>
                    <a:pt x="77" y="25"/>
                  </a:lnTo>
                  <a:lnTo>
                    <a:pt x="75" y="26"/>
                  </a:lnTo>
                  <a:lnTo>
                    <a:pt x="73" y="28"/>
                  </a:lnTo>
                  <a:lnTo>
                    <a:pt x="65" y="34"/>
                  </a:lnTo>
                  <a:lnTo>
                    <a:pt x="57" y="41"/>
                  </a:lnTo>
                  <a:lnTo>
                    <a:pt x="49" y="50"/>
                  </a:lnTo>
                  <a:lnTo>
                    <a:pt x="44" y="57"/>
                  </a:lnTo>
                  <a:lnTo>
                    <a:pt x="35" y="64"/>
                  </a:lnTo>
                  <a:lnTo>
                    <a:pt x="23" y="71"/>
                  </a:lnTo>
                  <a:lnTo>
                    <a:pt x="29" y="62"/>
                  </a:lnTo>
                  <a:lnTo>
                    <a:pt x="35" y="54"/>
                  </a:lnTo>
                  <a:lnTo>
                    <a:pt x="41" y="48"/>
                  </a:lnTo>
                  <a:lnTo>
                    <a:pt x="47" y="42"/>
                  </a:lnTo>
                  <a:lnTo>
                    <a:pt x="51" y="35"/>
                  </a:lnTo>
                  <a:lnTo>
                    <a:pt x="55" y="27"/>
                  </a:lnTo>
                  <a:lnTo>
                    <a:pt x="58" y="21"/>
                  </a:lnTo>
                  <a:lnTo>
                    <a:pt x="60" y="16"/>
                  </a:lnTo>
                  <a:lnTo>
                    <a:pt x="64" y="12"/>
                  </a:lnTo>
                  <a:lnTo>
                    <a:pt x="65" y="9"/>
                  </a:lnTo>
                  <a:lnTo>
                    <a:pt x="65" y="5"/>
                  </a:lnTo>
                  <a:lnTo>
                    <a:pt x="63" y="2"/>
                  </a:lnTo>
                  <a:lnTo>
                    <a:pt x="60" y="0"/>
                  </a:lnTo>
                  <a:lnTo>
                    <a:pt x="57" y="1"/>
                  </a:lnTo>
                  <a:lnTo>
                    <a:pt x="54" y="2"/>
                  </a:lnTo>
                  <a:lnTo>
                    <a:pt x="49" y="8"/>
                  </a:lnTo>
                  <a:lnTo>
                    <a:pt x="46" y="14"/>
                  </a:lnTo>
                  <a:lnTo>
                    <a:pt x="42" y="2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15" name="Freeform 230"/>
            <p:cNvSpPr>
              <a:spLocks/>
            </p:cNvSpPr>
            <p:nvPr/>
          </p:nvSpPr>
          <p:spPr bwMode="auto">
            <a:xfrm>
              <a:off x="2353" y="2368"/>
              <a:ext cx="48" cy="48"/>
            </a:xfrm>
            <a:custGeom>
              <a:avLst/>
              <a:gdLst>
                <a:gd name="T0" fmla="*/ 40 w 48"/>
                <a:gd name="T1" fmla="*/ 6 h 48"/>
                <a:gd name="T2" fmla="*/ 28 w 48"/>
                <a:gd name="T3" fmla="*/ 0 h 48"/>
                <a:gd name="T4" fmla="*/ 16 w 48"/>
                <a:gd name="T5" fmla="*/ 1 h 48"/>
                <a:gd name="T6" fmla="*/ 6 w 48"/>
                <a:gd name="T7" fmla="*/ 8 h 48"/>
                <a:gd name="T8" fmla="*/ 6 w 48"/>
                <a:gd name="T9" fmla="*/ 8 h 48"/>
                <a:gd name="T10" fmla="*/ 0 w 48"/>
                <a:gd name="T11" fmla="*/ 20 h 48"/>
                <a:gd name="T12" fmla="*/ 1 w 48"/>
                <a:gd name="T13" fmla="*/ 32 h 48"/>
                <a:gd name="T14" fmla="*/ 8 w 48"/>
                <a:gd name="T15" fmla="*/ 42 h 48"/>
                <a:gd name="T16" fmla="*/ 8 w 48"/>
                <a:gd name="T17" fmla="*/ 42 h 48"/>
                <a:gd name="T18" fmla="*/ 19 w 48"/>
                <a:gd name="T19" fmla="*/ 48 h 48"/>
                <a:gd name="T20" fmla="*/ 31 w 48"/>
                <a:gd name="T21" fmla="*/ 47 h 48"/>
                <a:gd name="T22" fmla="*/ 42 w 48"/>
                <a:gd name="T23" fmla="*/ 40 h 48"/>
                <a:gd name="T24" fmla="*/ 42 w 48"/>
                <a:gd name="T25" fmla="*/ 40 h 48"/>
                <a:gd name="T26" fmla="*/ 48 w 48"/>
                <a:gd name="T27" fmla="*/ 29 h 48"/>
                <a:gd name="T28" fmla="*/ 47 w 48"/>
                <a:gd name="T29" fmla="*/ 17 h 48"/>
                <a:gd name="T30" fmla="*/ 40 w 48"/>
                <a:gd name="T31" fmla="*/ 6 h 48"/>
                <a:gd name="T32" fmla="*/ 40 w 48"/>
                <a:gd name="T33" fmla="*/ 6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40" y="6"/>
                  </a:moveTo>
                  <a:lnTo>
                    <a:pt x="28" y="0"/>
                  </a:lnTo>
                  <a:lnTo>
                    <a:pt x="16" y="1"/>
                  </a:lnTo>
                  <a:lnTo>
                    <a:pt x="6" y="8"/>
                  </a:lnTo>
                  <a:lnTo>
                    <a:pt x="0" y="20"/>
                  </a:lnTo>
                  <a:lnTo>
                    <a:pt x="1" y="32"/>
                  </a:lnTo>
                  <a:lnTo>
                    <a:pt x="8" y="42"/>
                  </a:lnTo>
                  <a:lnTo>
                    <a:pt x="19" y="48"/>
                  </a:lnTo>
                  <a:lnTo>
                    <a:pt x="31" y="47"/>
                  </a:lnTo>
                  <a:lnTo>
                    <a:pt x="42" y="40"/>
                  </a:lnTo>
                  <a:lnTo>
                    <a:pt x="48" y="29"/>
                  </a:lnTo>
                  <a:lnTo>
                    <a:pt x="47" y="17"/>
                  </a:lnTo>
                  <a:lnTo>
                    <a:pt x="40" y="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16" name="Freeform 231"/>
            <p:cNvSpPr>
              <a:spLocks/>
            </p:cNvSpPr>
            <p:nvPr/>
          </p:nvSpPr>
          <p:spPr bwMode="auto">
            <a:xfrm>
              <a:off x="2350" y="2310"/>
              <a:ext cx="82" cy="51"/>
            </a:xfrm>
            <a:custGeom>
              <a:avLst/>
              <a:gdLst>
                <a:gd name="T0" fmla="*/ 72 w 82"/>
                <a:gd name="T1" fmla="*/ 1 h 51"/>
                <a:gd name="T2" fmla="*/ 61 w 82"/>
                <a:gd name="T3" fmla="*/ 8 h 51"/>
                <a:gd name="T4" fmla="*/ 50 w 82"/>
                <a:gd name="T5" fmla="*/ 13 h 51"/>
                <a:gd name="T6" fmla="*/ 38 w 82"/>
                <a:gd name="T7" fmla="*/ 17 h 51"/>
                <a:gd name="T8" fmla="*/ 38 w 82"/>
                <a:gd name="T9" fmla="*/ 17 h 51"/>
                <a:gd name="T10" fmla="*/ 26 w 82"/>
                <a:gd name="T11" fmla="*/ 23 h 51"/>
                <a:gd name="T12" fmla="*/ 15 w 82"/>
                <a:gd name="T13" fmla="*/ 31 h 51"/>
                <a:gd name="T14" fmla="*/ 3 w 82"/>
                <a:gd name="T15" fmla="*/ 38 h 51"/>
                <a:gd name="T16" fmla="*/ 3 w 82"/>
                <a:gd name="T17" fmla="*/ 38 h 51"/>
                <a:gd name="T18" fmla="*/ 1 w 82"/>
                <a:gd name="T19" fmla="*/ 41 h 51"/>
                <a:gd name="T20" fmla="*/ 0 w 82"/>
                <a:gd name="T21" fmla="*/ 45 h 51"/>
                <a:gd name="T22" fmla="*/ 1 w 82"/>
                <a:gd name="T23" fmla="*/ 48 h 51"/>
                <a:gd name="T24" fmla="*/ 1 w 82"/>
                <a:gd name="T25" fmla="*/ 48 h 51"/>
                <a:gd name="T26" fmla="*/ 4 w 82"/>
                <a:gd name="T27" fmla="*/ 50 h 51"/>
                <a:gd name="T28" fmla="*/ 8 w 82"/>
                <a:gd name="T29" fmla="*/ 51 h 51"/>
                <a:gd name="T30" fmla="*/ 11 w 82"/>
                <a:gd name="T31" fmla="*/ 50 h 51"/>
                <a:gd name="T32" fmla="*/ 11 w 82"/>
                <a:gd name="T33" fmla="*/ 50 h 51"/>
                <a:gd name="T34" fmla="*/ 27 w 82"/>
                <a:gd name="T35" fmla="*/ 39 h 51"/>
                <a:gd name="T36" fmla="*/ 44 w 82"/>
                <a:gd name="T37" fmla="*/ 30 h 51"/>
                <a:gd name="T38" fmla="*/ 62 w 82"/>
                <a:gd name="T39" fmla="*/ 23 h 51"/>
                <a:gd name="T40" fmla="*/ 62 w 82"/>
                <a:gd name="T41" fmla="*/ 23 h 51"/>
                <a:gd name="T42" fmla="*/ 68 w 82"/>
                <a:gd name="T43" fmla="*/ 20 h 51"/>
                <a:gd name="T44" fmla="*/ 73 w 82"/>
                <a:gd name="T45" fmla="*/ 17 h 51"/>
                <a:gd name="T46" fmla="*/ 78 w 82"/>
                <a:gd name="T47" fmla="*/ 13 h 51"/>
                <a:gd name="T48" fmla="*/ 78 w 82"/>
                <a:gd name="T49" fmla="*/ 13 h 51"/>
                <a:gd name="T50" fmla="*/ 81 w 82"/>
                <a:gd name="T51" fmla="*/ 11 h 51"/>
                <a:gd name="T52" fmla="*/ 82 w 82"/>
                <a:gd name="T53" fmla="*/ 7 h 51"/>
                <a:gd name="T54" fmla="*/ 82 w 82"/>
                <a:gd name="T55" fmla="*/ 4 h 51"/>
                <a:gd name="T56" fmla="*/ 82 w 82"/>
                <a:gd name="T57" fmla="*/ 4 h 51"/>
                <a:gd name="T58" fmla="*/ 79 w 82"/>
                <a:gd name="T59" fmla="*/ 1 h 51"/>
                <a:gd name="T60" fmla="*/ 75 w 82"/>
                <a:gd name="T61" fmla="*/ 0 h 51"/>
                <a:gd name="T62" fmla="*/ 72 w 82"/>
                <a:gd name="T63" fmla="*/ 1 h 51"/>
                <a:gd name="T64" fmla="*/ 72 w 82"/>
                <a:gd name="T65" fmla="*/ 1 h 5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2"/>
                <a:gd name="T100" fmla="*/ 0 h 51"/>
                <a:gd name="T101" fmla="*/ 82 w 82"/>
                <a:gd name="T102" fmla="*/ 51 h 5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2" h="51">
                  <a:moveTo>
                    <a:pt x="72" y="1"/>
                  </a:moveTo>
                  <a:lnTo>
                    <a:pt x="61" y="8"/>
                  </a:lnTo>
                  <a:lnTo>
                    <a:pt x="50" y="13"/>
                  </a:lnTo>
                  <a:lnTo>
                    <a:pt x="38" y="17"/>
                  </a:lnTo>
                  <a:lnTo>
                    <a:pt x="26" y="23"/>
                  </a:lnTo>
                  <a:lnTo>
                    <a:pt x="15" y="31"/>
                  </a:lnTo>
                  <a:lnTo>
                    <a:pt x="3" y="38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1" y="48"/>
                  </a:lnTo>
                  <a:lnTo>
                    <a:pt x="4" y="50"/>
                  </a:lnTo>
                  <a:lnTo>
                    <a:pt x="8" y="51"/>
                  </a:lnTo>
                  <a:lnTo>
                    <a:pt x="11" y="50"/>
                  </a:lnTo>
                  <a:lnTo>
                    <a:pt x="27" y="39"/>
                  </a:lnTo>
                  <a:lnTo>
                    <a:pt x="44" y="30"/>
                  </a:lnTo>
                  <a:lnTo>
                    <a:pt x="62" y="23"/>
                  </a:lnTo>
                  <a:lnTo>
                    <a:pt x="68" y="20"/>
                  </a:lnTo>
                  <a:lnTo>
                    <a:pt x="73" y="17"/>
                  </a:lnTo>
                  <a:lnTo>
                    <a:pt x="78" y="13"/>
                  </a:lnTo>
                  <a:lnTo>
                    <a:pt x="81" y="11"/>
                  </a:lnTo>
                  <a:lnTo>
                    <a:pt x="82" y="7"/>
                  </a:lnTo>
                  <a:lnTo>
                    <a:pt x="82" y="4"/>
                  </a:lnTo>
                  <a:lnTo>
                    <a:pt x="79" y="1"/>
                  </a:lnTo>
                  <a:lnTo>
                    <a:pt x="75" y="0"/>
                  </a:lnTo>
                  <a:lnTo>
                    <a:pt x="72" y="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17" name="Freeform 232"/>
            <p:cNvSpPr>
              <a:spLocks/>
            </p:cNvSpPr>
            <p:nvPr/>
          </p:nvSpPr>
          <p:spPr bwMode="auto">
            <a:xfrm>
              <a:off x="2342" y="2289"/>
              <a:ext cx="77" cy="62"/>
            </a:xfrm>
            <a:custGeom>
              <a:avLst/>
              <a:gdLst>
                <a:gd name="T0" fmla="*/ 9 w 77"/>
                <a:gd name="T1" fmla="*/ 61 h 62"/>
                <a:gd name="T2" fmla="*/ 19 w 77"/>
                <a:gd name="T3" fmla="*/ 57 h 62"/>
                <a:gd name="T4" fmla="*/ 26 w 77"/>
                <a:gd name="T5" fmla="*/ 51 h 62"/>
                <a:gd name="T6" fmla="*/ 31 w 77"/>
                <a:gd name="T7" fmla="*/ 42 h 62"/>
                <a:gd name="T8" fmla="*/ 31 w 77"/>
                <a:gd name="T9" fmla="*/ 42 h 62"/>
                <a:gd name="T10" fmla="*/ 43 w 77"/>
                <a:gd name="T11" fmla="*/ 30 h 62"/>
                <a:gd name="T12" fmla="*/ 57 w 77"/>
                <a:gd name="T13" fmla="*/ 22 h 62"/>
                <a:gd name="T14" fmla="*/ 72 w 77"/>
                <a:gd name="T15" fmla="*/ 14 h 62"/>
                <a:gd name="T16" fmla="*/ 72 w 77"/>
                <a:gd name="T17" fmla="*/ 14 h 62"/>
                <a:gd name="T18" fmla="*/ 75 w 77"/>
                <a:gd name="T19" fmla="*/ 11 h 62"/>
                <a:gd name="T20" fmla="*/ 77 w 77"/>
                <a:gd name="T21" fmla="*/ 8 h 62"/>
                <a:gd name="T22" fmla="*/ 77 w 77"/>
                <a:gd name="T23" fmla="*/ 5 h 62"/>
                <a:gd name="T24" fmla="*/ 77 w 77"/>
                <a:gd name="T25" fmla="*/ 5 h 62"/>
                <a:gd name="T26" fmla="*/ 75 w 77"/>
                <a:gd name="T27" fmla="*/ 2 h 62"/>
                <a:gd name="T28" fmla="*/ 72 w 77"/>
                <a:gd name="T29" fmla="*/ 0 h 62"/>
                <a:gd name="T30" fmla="*/ 68 w 77"/>
                <a:gd name="T31" fmla="*/ 0 h 62"/>
                <a:gd name="T32" fmla="*/ 68 w 77"/>
                <a:gd name="T33" fmla="*/ 0 h 62"/>
                <a:gd name="T34" fmla="*/ 58 w 77"/>
                <a:gd name="T35" fmla="*/ 5 h 62"/>
                <a:gd name="T36" fmla="*/ 47 w 77"/>
                <a:gd name="T37" fmla="*/ 11 h 62"/>
                <a:gd name="T38" fmla="*/ 37 w 77"/>
                <a:gd name="T39" fmla="*/ 17 h 62"/>
                <a:gd name="T40" fmla="*/ 37 w 77"/>
                <a:gd name="T41" fmla="*/ 17 h 62"/>
                <a:gd name="T42" fmla="*/ 29 w 77"/>
                <a:gd name="T43" fmla="*/ 24 h 62"/>
                <a:gd name="T44" fmla="*/ 22 w 77"/>
                <a:gd name="T45" fmla="*/ 32 h 62"/>
                <a:gd name="T46" fmla="*/ 17 w 77"/>
                <a:gd name="T47" fmla="*/ 42 h 62"/>
                <a:gd name="T48" fmla="*/ 17 w 77"/>
                <a:gd name="T49" fmla="*/ 42 h 62"/>
                <a:gd name="T50" fmla="*/ 12 w 77"/>
                <a:gd name="T51" fmla="*/ 44 h 62"/>
                <a:gd name="T52" fmla="*/ 8 w 77"/>
                <a:gd name="T53" fmla="*/ 46 h 62"/>
                <a:gd name="T54" fmla="*/ 4 w 77"/>
                <a:gd name="T55" fmla="*/ 48 h 62"/>
                <a:gd name="T56" fmla="*/ 4 w 77"/>
                <a:gd name="T57" fmla="*/ 48 h 62"/>
                <a:gd name="T58" fmla="*/ 1 w 77"/>
                <a:gd name="T59" fmla="*/ 51 h 62"/>
                <a:gd name="T60" fmla="*/ 0 w 77"/>
                <a:gd name="T61" fmla="*/ 54 h 62"/>
                <a:gd name="T62" fmla="*/ 0 w 77"/>
                <a:gd name="T63" fmla="*/ 58 h 62"/>
                <a:gd name="T64" fmla="*/ 0 w 77"/>
                <a:gd name="T65" fmla="*/ 58 h 62"/>
                <a:gd name="T66" fmla="*/ 2 w 77"/>
                <a:gd name="T67" fmla="*/ 60 h 62"/>
                <a:gd name="T68" fmla="*/ 6 w 77"/>
                <a:gd name="T69" fmla="*/ 62 h 62"/>
                <a:gd name="T70" fmla="*/ 9 w 77"/>
                <a:gd name="T71" fmla="*/ 61 h 62"/>
                <a:gd name="T72" fmla="*/ 9 w 77"/>
                <a:gd name="T73" fmla="*/ 61 h 6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7"/>
                <a:gd name="T112" fmla="*/ 0 h 62"/>
                <a:gd name="T113" fmla="*/ 77 w 77"/>
                <a:gd name="T114" fmla="*/ 62 h 6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7" h="62">
                  <a:moveTo>
                    <a:pt x="9" y="61"/>
                  </a:moveTo>
                  <a:lnTo>
                    <a:pt x="19" y="57"/>
                  </a:lnTo>
                  <a:lnTo>
                    <a:pt x="26" y="51"/>
                  </a:lnTo>
                  <a:lnTo>
                    <a:pt x="31" y="42"/>
                  </a:lnTo>
                  <a:lnTo>
                    <a:pt x="43" y="30"/>
                  </a:lnTo>
                  <a:lnTo>
                    <a:pt x="57" y="22"/>
                  </a:lnTo>
                  <a:lnTo>
                    <a:pt x="72" y="14"/>
                  </a:lnTo>
                  <a:lnTo>
                    <a:pt x="75" y="11"/>
                  </a:lnTo>
                  <a:lnTo>
                    <a:pt x="77" y="8"/>
                  </a:lnTo>
                  <a:lnTo>
                    <a:pt x="77" y="5"/>
                  </a:lnTo>
                  <a:lnTo>
                    <a:pt x="75" y="2"/>
                  </a:lnTo>
                  <a:lnTo>
                    <a:pt x="72" y="0"/>
                  </a:lnTo>
                  <a:lnTo>
                    <a:pt x="68" y="0"/>
                  </a:lnTo>
                  <a:lnTo>
                    <a:pt x="58" y="5"/>
                  </a:lnTo>
                  <a:lnTo>
                    <a:pt x="47" y="11"/>
                  </a:lnTo>
                  <a:lnTo>
                    <a:pt x="37" y="17"/>
                  </a:lnTo>
                  <a:lnTo>
                    <a:pt x="29" y="24"/>
                  </a:lnTo>
                  <a:lnTo>
                    <a:pt x="22" y="32"/>
                  </a:lnTo>
                  <a:lnTo>
                    <a:pt x="17" y="42"/>
                  </a:lnTo>
                  <a:lnTo>
                    <a:pt x="12" y="44"/>
                  </a:lnTo>
                  <a:lnTo>
                    <a:pt x="8" y="46"/>
                  </a:lnTo>
                  <a:lnTo>
                    <a:pt x="4" y="48"/>
                  </a:lnTo>
                  <a:lnTo>
                    <a:pt x="1" y="51"/>
                  </a:lnTo>
                  <a:lnTo>
                    <a:pt x="0" y="54"/>
                  </a:lnTo>
                  <a:lnTo>
                    <a:pt x="0" y="58"/>
                  </a:lnTo>
                  <a:lnTo>
                    <a:pt x="2" y="60"/>
                  </a:lnTo>
                  <a:lnTo>
                    <a:pt x="6" y="62"/>
                  </a:lnTo>
                  <a:lnTo>
                    <a:pt x="9" y="6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18" name="Freeform 233"/>
            <p:cNvSpPr>
              <a:spLocks/>
            </p:cNvSpPr>
            <p:nvPr/>
          </p:nvSpPr>
          <p:spPr bwMode="auto">
            <a:xfrm>
              <a:off x="2322" y="2332"/>
              <a:ext cx="48" cy="48"/>
            </a:xfrm>
            <a:custGeom>
              <a:avLst/>
              <a:gdLst>
                <a:gd name="T0" fmla="*/ 44 w 48"/>
                <a:gd name="T1" fmla="*/ 11 h 48"/>
                <a:gd name="T2" fmla="*/ 35 w 48"/>
                <a:gd name="T3" fmla="*/ 2 h 48"/>
                <a:gd name="T4" fmla="*/ 22 w 48"/>
                <a:gd name="T5" fmla="*/ 0 h 48"/>
                <a:gd name="T6" fmla="*/ 10 w 48"/>
                <a:gd name="T7" fmla="*/ 4 h 48"/>
                <a:gd name="T8" fmla="*/ 10 w 48"/>
                <a:gd name="T9" fmla="*/ 4 h 48"/>
                <a:gd name="T10" fmla="*/ 2 w 48"/>
                <a:gd name="T11" fmla="*/ 13 h 48"/>
                <a:gd name="T12" fmla="*/ 0 w 48"/>
                <a:gd name="T13" fmla="*/ 25 h 48"/>
                <a:gd name="T14" fmla="*/ 3 w 48"/>
                <a:gd name="T15" fmla="*/ 37 h 48"/>
                <a:gd name="T16" fmla="*/ 3 w 48"/>
                <a:gd name="T17" fmla="*/ 37 h 48"/>
                <a:gd name="T18" fmla="*/ 13 w 48"/>
                <a:gd name="T19" fmla="*/ 46 h 48"/>
                <a:gd name="T20" fmla="*/ 25 w 48"/>
                <a:gd name="T21" fmla="*/ 48 h 48"/>
                <a:gd name="T22" fmla="*/ 37 w 48"/>
                <a:gd name="T23" fmla="*/ 44 h 48"/>
                <a:gd name="T24" fmla="*/ 37 w 48"/>
                <a:gd name="T25" fmla="*/ 44 h 48"/>
                <a:gd name="T26" fmla="*/ 45 w 48"/>
                <a:gd name="T27" fmla="*/ 35 h 48"/>
                <a:gd name="T28" fmla="*/ 48 w 48"/>
                <a:gd name="T29" fmla="*/ 23 h 48"/>
                <a:gd name="T30" fmla="*/ 44 w 48"/>
                <a:gd name="T31" fmla="*/ 11 h 48"/>
                <a:gd name="T32" fmla="*/ 44 w 48"/>
                <a:gd name="T33" fmla="*/ 11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44" y="11"/>
                  </a:moveTo>
                  <a:lnTo>
                    <a:pt x="35" y="2"/>
                  </a:lnTo>
                  <a:lnTo>
                    <a:pt x="22" y="0"/>
                  </a:lnTo>
                  <a:lnTo>
                    <a:pt x="10" y="4"/>
                  </a:lnTo>
                  <a:lnTo>
                    <a:pt x="2" y="13"/>
                  </a:lnTo>
                  <a:lnTo>
                    <a:pt x="0" y="25"/>
                  </a:lnTo>
                  <a:lnTo>
                    <a:pt x="3" y="37"/>
                  </a:lnTo>
                  <a:lnTo>
                    <a:pt x="13" y="46"/>
                  </a:lnTo>
                  <a:lnTo>
                    <a:pt x="25" y="48"/>
                  </a:lnTo>
                  <a:lnTo>
                    <a:pt x="37" y="44"/>
                  </a:lnTo>
                  <a:lnTo>
                    <a:pt x="45" y="35"/>
                  </a:lnTo>
                  <a:lnTo>
                    <a:pt x="48" y="23"/>
                  </a:lnTo>
                  <a:lnTo>
                    <a:pt x="44" y="11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19" name="Freeform 234"/>
            <p:cNvSpPr>
              <a:spLocks/>
            </p:cNvSpPr>
            <p:nvPr/>
          </p:nvSpPr>
          <p:spPr bwMode="auto">
            <a:xfrm>
              <a:off x="2323" y="2271"/>
              <a:ext cx="85" cy="48"/>
            </a:xfrm>
            <a:custGeom>
              <a:avLst/>
              <a:gdLst>
                <a:gd name="T0" fmla="*/ 11 w 85"/>
                <a:gd name="T1" fmla="*/ 47 h 48"/>
                <a:gd name="T2" fmla="*/ 17 w 85"/>
                <a:gd name="T3" fmla="*/ 42 h 48"/>
                <a:gd name="T4" fmla="*/ 24 w 85"/>
                <a:gd name="T5" fmla="*/ 38 h 48"/>
                <a:gd name="T6" fmla="*/ 31 w 85"/>
                <a:gd name="T7" fmla="*/ 35 h 48"/>
                <a:gd name="T8" fmla="*/ 31 w 85"/>
                <a:gd name="T9" fmla="*/ 35 h 48"/>
                <a:gd name="T10" fmla="*/ 49 w 85"/>
                <a:gd name="T11" fmla="*/ 28 h 48"/>
                <a:gd name="T12" fmla="*/ 66 w 85"/>
                <a:gd name="T13" fmla="*/ 21 h 48"/>
                <a:gd name="T14" fmla="*/ 82 w 85"/>
                <a:gd name="T15" fmla="*/ 12 h 48"/>
                <a:gd name="T16" fmla="*/ 82 w 85"/>
                <a:gd name="T17" fmla="*/ 12 h 48"/>
                <a:gd name="T18" fmla="*/ 84 w 85"/>
                <a:gd name="T19" fmla="*/ 9 h 48"/>
                <a:gd name="T20" fmla="*/ 85 w 85"/>
                <a:gd name="T21" fmla="*/ 6 h 48"/>
                <a:gd name="T22" fmla="*/ 84 w 85"/>
                <a:gd name="T23" fmla="*/ 2 h 48"/>
                <a:gd name="T24" fmla="*/ 84 w 85"/>
                <a:gd name="T25" fmla="*/ 2 h 48"/>
                <a:gd name="T26" fmla="*/ 81 w 85"/>
                <a:gd name="T27" fmla="*/ 0 h 48"/>
                <a:gd name="T28" fmla="*/ 77 w 85"/>
                <a:gd name="T29" fmla="*/ 0 h 48"/>
                <a:gd name="T30" fmla="*/ 74 w 85"/>
                <a:gd name="T31" fmla="*/ 1 h 48"/>
                <a:gd name="T32" fmla="*/ 74 w 85"/>
                <a:gd name="T33" fmla="*/ 1 h 48"/>
                <a:gd name="T34" fmla="*/ 58 w 85"/>
                <a:gd name="T35" fmla="*/ 10 h 48"/>
                <a:gd name="T36" fmla="*/ 41 w 85"/>
                <a:gd name="T37" fmla="*/ 17 h 48"/>
                <a:gd name="T38" fmla="*/ 24 w 85"/>
                <a:gd name="T39" fmla="*/ 23 h 48"/>
                <a:gd name="T40" fmla="*/ 24 w 85"/>
                <a:gd name="T41" fmla="*/ 23 h 48"/>
                <a:gd name="T42" fmla="*/ 16 w 85"/>
                <a:gd name="T43" fmla="*/ 26 h 48"/>
                <a:gd name="T44" fmla="*/ 9 w 85"/>
                <a:gd name="T45" fmla="*/ 31 h 48"/>
                <a:gd name="T46" fmla="*/ 3 w 85"/>
                <a:gd name="T47" fmla="*/ 36 h 48"/>
                <a:gd name="T48" fmla="*/ 3 w 85"/>
                <a:gd name="T49" fmla="*/ 36 h 48"/>
                <a:gd name="T50" fmla="*/ 1 w 85"/>
                <a:gd name="T51" fmla="*/ 39 h 48"/>
                <a:gd name="T52" fmla="*/ 0 w 85"/>
                <a:gd name="T53" fmla="*/ 42 h 48"/>
                <a:gd name="T54" fmla="*/ 2 w 85"/>
                <a:gd name="T55" fmla="*/ 45 h 48"/>
                <a:gd name="T56" fmla="*/ 2 w 85"/>
                <a:gd name="T57" fmla="*/ 45 h 48"/>
                <a:gd name="T58" fmla="*/ 4 w 85"/>
                <a:gd name="T59" fmla="*/ 47 h 48"/>
                <a:gd name="T60" fmla="*/ 8 w 85"/>
                <a:gd name="T61" fmla="*/ 48 h 48"/>
                <a:gd name="T62" fmla="*/ 11 w 85"/>
                <a:gd name="T63" fmla="*/ 47 h 48"/>
                <a:gd name="T64" fmla="*/ 11 w 85"/>
                <a:gd name="T65" fmla="*/ 47 h 4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5"/>
                <a:gd name="T100" fmla="*/ 0 h 48"/>
                <a:gd name="T101" fmla="*/ 85 w 85"/>
                <a:gd name="T102" fmla="*/ 48 h 4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5" h="48">
                  <a:moveTo>
                    <a:pt x="11" y="47"/>
                  </a:moveTo>
                  <a:lnTo>
                    <a:pt x="17" y="42"/>
                  </a:lnTo>
                  <a:lnTo>
                    <a:pt x="24" y="38"/>
                  </a:lnTo>
                  <a:lnTo>
                    <a:pt x="31" y="35"/>
                  </a:lnTo>
                  <a:lnTo>
                    <a:pt x="49" y="28"/>
                  </a:lnTo>
                  <a:lnTo>
                    <a:pt x="66" y="21"/>
                  </a:lnTo>
                  <a:lnTo>
                    <a:pt x="82" y="12"/>
                  </a:lnTo>
                  <a:lnTo>
                    <a:pt x="84" y="9"/>
                  </a:lnTo>
                  <a:lnTo>
                    <a:pt x="85" y="6"/>
                  </a:lnTo>
                  <a:lnTo>
                    <a:pt x="84" y="2"/>
                  </a:lnTo>
                  <a:lnTo>
                    <a:pt x="81" y="0"/>
                  </a:lnTo>
                  <a:lnTo>
                    <a:pt x="77" y="0"/>
                  </a:lnTo>
                  <a:lnTo>
                    <a:pt x="74" y="1"/>
                  </a:lnTo>
                  <a:lnTo>
                    <a:pt x="58" y="10"/>
                  </a:lnTo>
                  <a:lnTo>
                    <a:pt x="41" y="17"/>
                  </a:lnTo>
                  <a:lnTo>
                    <a:pt x="24" y="23"/>
                  </a:lnTo>
                  <a:lnTo>
                    <a:pt x="16" y="26"/>
                  </a:lnTo>
                  <a:lnTo>
                    <a:pt x="9" y="31"/>
                  </a:lnTo>
                  <a:lnTo>
                    <a:pt x="3" y="36"/>
                  </a:lnTo>
                  <a:lnTo>
                    <a:pt x="1" y="39"/>
                  </a:lnTo>
                  <a:lnTo>
                    <a:pt x="0" y="42"/>
                  </a:lnTo>
                  <a:lnTo>
                    <a:pt x="2" y="45"/>
                  </a:lnTo>
                  <a:lnTo>
                    <a:pt x="4" y="47"/>
                  </a:lnTo>
                  <a:lnTo>
                    <a:pt x="8" y="48"/>
                  </a:lnTo>
                  <a:lnTo>
                    <a:pt x="11" y="4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20" name="Freeform 235"/>
            <p:cNvSpPr>
              <a:spLocks/>
            </p:cNvSpPr>
            <p:nvPr/>
          </p:nvSpPr>
          <p:spPr bwMode="auto">
            <a:xfrm>
              <a:off x="2317" y="2253"/>
              <a:ext cx="80" cy="59"/>
            </a:xfrm>
            <a:custGeom>
              <a:avLst/>
              <a:gdLst>
                <a:gd name="T0" fmla="*/ 14 w 80"/>
                <a:gd name="T1" fmla="*/ 55 h 59"/>
                <a:gd name="T2" fmla="*/ 25 w 80"/>
                <a:gd name="T3" fmla="*/ 43 h 59"/>
                <a:gd name="T4" fmla="*/ 38 w 80"/>
                <a:gd name="T5" fmla="*/ 32 h 59"/>
                <a:gd name="T6" fmla="*/ 51 w 80"/>
                <a:gd name="T7" fmla="*/ 21 h 59"/>
                <a:gd name="T8" fmla="*/ 51 w 80"/>
                <a:gd name="T9" fmla="*/ 21 h 59"/>
                <a:gd name="T10" fmla="*/ 58 w 80"/>
                <a:gd name="T11" fmla="*/ 17 h 59"/>
                <a:gd name="T12" fmla="*/ 66 w 80"/>
                <a:gd name="T13" fmla="*/ 15 h 59"/>
                <a:gd name="T14" fmla="*/ 74 w 80"/>
                <a:gd name="T15" fmla="*/ 14 h 59"/>
                <a:gd name="T16" fmla="*/ 74 w 80"/>
                <a:gd name="T17" fmla="*/ 14 h 59"/>
                <a:gd name="T18" fmla="*/ 78 w 80"/>
                <a:gd name="T19" fmla="*/ 12 h 59"/>
                <a:gd name="T20" fmla="*/ 79 w 80"/>
                <a:gd name="T21" fmla="*/ 9 h 59"/>
                <a:gd name="T22" fmla="*/ 80 w 80"/>
                <a:gd name="T23" fmla="*/ 5 h 59"/>
                <a:gd name="T24" fmla="*/ 80 w 80"/>
                <a:gd name="T25" fmla="*/ 5 h 59"/>
                <a:gd name="T26" fmla="*/ 78 w 80"/>
                <a:gd name="T27" fmla="*/ 2 h 59"/>
                <a:gd name="T28" fmla="*/ 74 w 80"/>
                <a:gd name="T29" fmla="*/ 0 h 59"/>
                <a:gd name="T30" fmla="*/ 71 w 80"/>
                <a:gd name="T31" fmla="*/ 0 h 59"/>
                <a:gd name="T32" fmla="*/ 71 w 80"/>
                <a:gd name="T33" fmla="*/ 0 h 59"/>
                <a:gd name="T34" fmla="*/ 60 w 80"/>
                <a:gd name="T35" fmla="*/ 2 h 59"/>
                <a:gd name="T36" fmla="*/ 51 w 80"/>
                <a:gd name="T37" fmla="*/ 5 h 59"/>
                <a:gd name="T38" fmla="*/ 42 w 80"/>
                <a:gd name="T39" fmla="*/ 11 h 59"/>
                <a:gd name="T40" fmla="*/ 42 w 80"/>
                <a:gd name="T41" fmla="*/ 11 h 59"/>
                <a:gd name="T42" fmla="*/ 28 w 80"/>
                <a:gd name="T43" fmla="*/ 23 h 59"/>
                <a:gd name="T44" fmla="*/ 14 w 80"/>
                <a:gd name="T45" fmla="*/ 34 h 59"/>
                <a:gd name="T46" fmla="*/ 1 w 80"/>
                <a:gd name="T47" fmla="*/ 48 h 59"/>
                <a:gd name="T48" fmla="*/ 1 w 80"/>
                <a:gd name="T49" fmla="*/ 48 h 59"/>
                <a:gd name="T50" fmla="*/ 0 w 80"/>
                <a:gd name="T51" fmla="*/ 52 h 59"/>
                <a:gd name="T52" fmla="*/ 1 w 80"/>
                <a:gd name="T53" fmla="*/ 55 h 59"/>
                <a:gd name="T54" fmla="*/ 4 w 80"/>
                <a:gd name="T55" fmla="*/ 58 h 59"/>
                <a:gd name="T56" fmla="*/ 4 w 80"/>
                <a:gd name="T57" fmla="*/ 58 h 59"/>
                <a:gd name="T58" fmla="*/ 8 w 80"/>
                <a:gd name="T59" fmla="*/ 59 h 59"/>
                <a:gd name="T60" fmla="*/ 11 w 80"/>
                <a:gd name="T61" fmla="*/ 58 h 59"/>
                <a:gd name="T62" fmla="*/ 14 w 80"/>
                <a:gd name="T63" fmla="*/ 55 h 59"/>
                <a:gd name="T64" fmla="*/ 14 w 80"/>
                <a:gd name="T65" fmla="*/ 55 h 5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"/>
                <a:gd name="T100" fmla="*/ 0 h 59"/>
                <a:gd name="T101" fmla="*/ 80 w 80"/>
                <a:gd name="T102" fmla="*/ 59 h 5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" h="59">
                  <a:moveTo>
                    <a:pt x="14" y="55"/>
                  </a:moveTo>
                  <a:lnTo>
                    <a:pt x="25" y="43"/>
                  </a:lnTo>
                  <a:lnTo>
                    <a:pt x="38" y="32"/>
                  </a:lnTo>
                  <a:lnTo>
                    <a:pt x="51" y="21"/>
                  </a:lnTo>
                  <a:lnTo>
                    <a:pt x="58" y="17"/>
                  </a:lnTo>
                  <a:lnTo>
                    <a:pt x="66" y="15"/>
                  </a:lnTo>
                  <a:lnTo>
                    <a:pt x="74" y="14"/>
                  </a:lnTo>
                  <a:lnTo>
                    <a:pt x="78" y="12"/>
                  </a:lnTo>
                  <a:lnTo>
                    <a:pt x="79" y="9"/>
                  </a:lnTo>
                  <a:lnTo>
                    <a:pt x="80" y="5"/>
                  </a:lnTo>
                  <a:lnTo>
                    <a:pt x="78" y="2"/>
                  </a:lnTo>
                  <a:lnTo>
                    <a:pt x="74" y="0"/>
                  </a:lnTo>
                  <a:lnTo>
                    <a:pt x="71" y="0"/>
                  </a:lnTo>
                  <a:lnTo>
                    <a:pt x="60" y="2"/>
                  </a:lnTo>
                  <a:lnTo>
                    <a:pt x="51" y="5"/>
                  </a:lnTo>
                  <a:lnTo>
                    <a:pt x="42" y="11"/>
                  </a:lnTo>
                  <a:lnTo>
                    <a:pt x="28" y="23"/>
                  </a:lnTo>
                  <a:lnTo>
                    <a:pt x="14" y="34"/>
                  </a:lnTo>
                  <a:lnTo>
                    <a:pt x="1" y="48"/>
                  </a:lnTo>
                  <a:lnTo>
                    <a:pt x="0" y="52"/>
                  </a:lnTo>
                  <a:lnTo>
                    <a:pt x="1" y="55"/>
                  </a:lnTo>
                  <a:lnTo>
                    <a:pt x="4" y="58"/>
                  </a:lnTo>
                  <a:lnTo>
                    <a:pt x="8" y="59"/>
                  </a:lnTo>
                  <a:lnTo>
                    <a:pt x="11" y="58"/>
                  </a:lnTo>
                  <a:lnTo>
                    <a:pt x="14" y="5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21" name="Freeform 236"/>
            <p:cNvSpPr>
              <a:spLocks/>
            </p:cNvSpPr>
            <p:nvPr/>
          </p:nvSpPr>
          <p:spPr bwMode="auto">
            <a:xfrm>
              <a:off x="2298" y="2248"/>
              <a:ext cx="94" cy="29"/>
            </a:xfrm>
            <a:custGeom>
              <a:avLst/>
              <a:gdLst>
                <a:gd name="T0" fmla="*/ 10 w 94"/>
                <a:gd name="T1" fmla="*/ 28 h 29"/>
                <a:gd name="T2" fmla="*/ 20 w 94"/>
                <a:gd name="T3" fmla="*/ 27 h 29"/>
                <a:gd name="T4" fmla="*/ 30 w 94"/>
                <a:gd name="T5" fmla="*/ 27 h 29"/>
                <a:gd name="T6" fmla="*/ 39 w 94"/>
                <a:gd name="T7" fmla="*/ 27 h 29"/>
                <a:gd name="T8" fmla="*/ 39 w 94"/>
                <a:gd name="T9" fmla="*/ 27 h 29"/>
                <a:gd name="T10" fmla="*/ 54 w 94"/>
                <a:gd name="T11" fmla="*/ 25 h 29"/>
                <a:gd name="T12" fmla="*/ 68 w 94"/>
                <a:gd name="T13" fmla="*/ 20 h 29"/>
                <a:gd name="T14" fmla="*/ 81 w 94"/>
                <a:gd name="T15" fmla="*/ 15 h 29"/>
                <a:gd name="T16" fmla="*/ 81 w 94"/>
                <a:gd name="T17" fmla="*/ 15 h 29"/>
                <a:gd name="T18" fmla="*/ 83 w 94"/>
                <a:gd name="T19" fmla="*/ 14 h 29"/>
                <a:gd name="T20" fmla="*/ 85 w 94"/>
                <a:gd name="T21" fmla="*/ 14 h 29"/>
                <a:gd name="T22" fmla="*/ 87 w 94"/>
                <a:gd name="T23" fmla="*/ 14 h 29"/>
                <a:gd name="T24" fmla="*/ 87 w 94"/>
                <a:gd name="T25" fmla="*/ 14 h 29"/>
                <a:gd name="T26" fmla="*/ 90 w 94"/>
                <a:gd name="T27" fmla="*/ 13 h 29"/>
                <a:gd name="T28" fmla="*/ 93 w 94"/>
                <a:gd name="T29" fmla="*/ 11 h 29"/>
                <a:gd name="T30" fmla="*/ 94 w 94"/>
                <a:gd name="T31" fmla="*/ 8 h 29"/>
                <a:gd name="T32" fmla="*/ 94 w 94"/>
                <a:gd name="T33" fmla="*/ 8 h 29"/>
                <a:gd name="T34" fmla="*/ 93 w 94"/>
                <a:gd name="T35" fmla="*/ 4 h 29"/>
                <a:gd name="T36" fmla="*/ 91 w 94"/>
                <a:gd name="T37" fmla="*/ 1 h 29"/>
                <a:gd name="T38" fmla="*/ 88 w 94"/>
                <a:gd name="T39" fmla="*/ 0 h 29"/>
                <a:gd name="T40" fmla="*/ 88 w 94"/>
                <a:gd name="T41" fmla="*/ 0 h 29"/>
                <a:gd name="T42" fmla="*/ 85 w 94"/>
                <a:gd name="T43" fmla="*/ 0 h 29"/>
                <a:gd name="T44" fmla="*/ 83 w 94"/>
                <a:gd name="T45" fmla="*/ 0 h 29"/>
                <a:gd name="T46" fmla="*/ 82 w 94"/>
                <a:gd name="T47" fmla="*/ 0 h 29"/>
                <a:gd name="T48" fmla="*/ 82 w 94"/>
                <a:gd name="T49" fmla="*/ 0 h 29"/>
                <a:gd name="T50" fmla="*/ 64 w 94"/>
                <a:gd name="T51" fmla="*/ 6 h 29"/>
                <a:gd name="T52" fmla="*/ 46 w 94"/>
                <a:gd name="T53" fmla="*/ 12 h 29"/>
                <a:gd name="T54" fmla="*/ 27 w 94"/>
                <a:gd name="T55" fmla="*/ 13 h 29"/>
                <a:gd name="T56" fmla="*/ 27 w 94"/>
                <a:gd name="T57" fmla="*/ 13 h 29"/>
                <a:gd name="T58" fmla="*/ 19 w 94"/>
                <a:gd name="T59" fmla="*/ 13 h 29"/>
                <a:gd name="T60" fmla="*/ 12 w 94"/>
                <a:gd name="T61" fmla="*/ 13 h 29"/>
                <a:gd name="T62" fmla="*/ 4 w 94"/>
                <a:gd name="T63" fmla="*/ 16 h 29"/>
                <a:gd name="T64" fmla="*/ 4 w 94"/>
                <a:gd name="T65" fmla="*/ 16 h 29"/>
                <a:gd name="T66" fmla="*/ 2 w 94"/>
                <a:gd name="T67" fmla="*/ 18 h 29"/>
                <a:gd name="T68" fmla="*/ 0 w 94"/>
                <a:gd name="T69" fmla="*/ 21 h 29"/>
                <a:gd name="T70" fmla="*/ 1 w 94"/>
                <a:gd name="T71" fmla="*/ 25 h 29"/>
                <a:gd name="T72" fmla="*/ 1 w 94"/>
                <a:gd name="T73" fmla="*/ 25 h 29"/>
                <a:gd name="T74" fmla="*/ 3 w 94"/>
                <a:gd name="T75" fmla="*/ 28 h 29"/>
                <a:gd name="T76" fmla="*/ 6 w 94"/>
                <a:gd name="T77" fmla="*/ 29 h 29"/>
                <a:gd name="T78" fmla="*/ 10 w 94"/>
                <a:gd name="T79" fmla="*/ 28 h 29"/>
                <a:gd name="T80" fmla="*/ 10 w 94"/>
                <a:gd name="T81" fmla="*/ 28 h 2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4"/>
                <a:gd name="T124" fmla="*/ 0 h 29"/>
                <a:gd name="T125" fmla="*/ 94 w 94"/>
                <a:gd name="T126" fmla="*/ 29 h 2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4" h="29">
                  <a:moveTo>
                    <a:pt x="10" y="28"/>
                  </a:moveTo>
                  <a:lnTo>
                    <a:pt x="20" y="27"/>
                  </a:lnTo>
                  <a:lnTo>
                    <a:pt x="30" y="27"/>
                  </a:lnTo>
                  <a:lnTo>
                    <a:pt x="39" y="27"/>
                  </a:lnTo>
                  <a:lnTo>
                    <a:pt x="54" y="25"/>
                  </a:lnTo>
                  <a:lnTo>
                    <a:pt x="68" y="20"/>
                  </a:lnTo>
                  <a:lnTo>
                    <a:pt x="81" y="15"/>
                  </a:lnTo>
                  <a:lnTo>
                    <a:pt x="83" y="14"/>
                  </a:lnTo>
                  <a:lnTo>
                    <a:pt x="85" y="14"/>
                  </a:lnTo>
                  <a:lnTo>
                    <a:pt x="87" y="14"/>
                  </a:lnTo>
                  <a:lnTo>
                    <a:pt x="90" y="13"/>
                  </a:lnTo>
                  <a:lnTo>
                    <a:pt x="93" y="11"/>
                  </a:lnTo>
                  <a:lnTo>
                    <a:pt x="94" y="8"/>
                  </a:lnTo>
                  <a:lnTo>
                    <a:pt x="93" y="4"/>
                  </a:lnTo>
                  <a:lnTo>
                    <a:pt x="91" y="1"/>
                  </a:lnTo>
                  <a:lnTo>
                    <a:pt x="88" y="0"/>
                  </a:lnTo>
                  <a:lnTo>
                    <a:pt x="85" y="0"/>
                  </a:lnTo>
                  <a:lnTo>
                    <a:pt x="83" y="0"/>
                  </a:lnTo>
                  <a:lnTo>
                    <a:pt x="82" y="0"/>
                  </a:lnTo>
                  <a:lnTo>
                    <a:pt x="64" y="6"/>
                  </a:lnTo>
                  <a:lnTo>
                    <a:pt x="46" y="12"/>
                  </a:lnTo>
                  <a:lnTo>
                    <a:pt x="27" y="13"/>
                  </a:lnTo>
                  <a:lnTo>
                    <a:pt x="19" y="13"/>
                  </a:lnTo>
                  <a:lnTo>
                    <a:pt x="12" y="13"/>
                  </a:lnTo>
                  <a:lnTo>
                    <a:pt x="4" y="16"/>
                  </a:lnTo>
                  <a:lnTo>
                    <a:pt x="2" y="18"/>
                  </a:lnTo>
                  <a:lnTo>
                    <a:pt x="0" y="21"/>
                  </a:lnTo>
                  <a:lnTo>
                    <a:pt x="1" y="25"/>
                  </a:lnTo>
                  <a:lnTo>
                    <a:pt x="3" y="28"/>
                  </a:lnTo>
                  <a:lnTo>
                    <a:pt x="6" y="29"/>
                  </a:lnTo>
                  <a:lnTo>
                    <a:pt x="10" y="2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22" name="Freeform 237"/>
            <p:cNvSpPr>
              <a:spLocks/>
            </p:cNvSpPr>
            <p:nvPr/>
          </p:nvSpPr>
          <p:spPr bwMode="auto">
            <a:xfrm>
              <a:off x="2299" y="2224"/>
              <a:ext cx="84" cy="48"/>
            </a:xfrm>
            <a:custGeom>
              <a:avLst/>
              <a:gdLst>
                <a:gd name="T0" fmla="*/ 12 w 84"/>
                <a:gd name="T1" fmla="*/ 46 h 48"/>
                <a:gd name="T2" fmla="*/ 21 w 84"/>
                <a:gd name="T3" fmla="*/ 39 h 48"/>
                <a:gd name="T4" fmla="*/ 31 w 84"/>
                <a:gd name="T5" fmla="*/ 34 h 48"/>
                <a:gd name="T6" fmla="*/ 42 w 84"/>
                <a:gd name="T7" fmla="*/ 31 h 48"/>
                <a:gd name="T8" fmla="*/ 42 w 84"/>
                <a:gd name="T9" fmla="*/ 31 h 48"/>
                <a:gd name="T10" fmla="*/ 55 w 84"/>
                <a:gd name="T11" fmla="*/ 26 h 48"/>
                <a:gd name="T12" fmla="*/ 68 w 84"/>
                <a:gd name="T13" fmla="*/ 21 h 48"/>
                <a:gd name="T14" fmla="*/ 80 w 84"/>
                <a:gd name="T15" fmla="*/ 13 h 48"/>
                <a:gd name="T16" fmla="*/ 80 w 84"/>
                <a:gd name="T17" fmla="*/ 13 h 48"/>
                <a:gd name="T18" fmla="*/ 83 w 84"/>
                <a:gd name="T19" fmla="*/ 11 h 48"/>
                <a:gd name="T20" fmla="*/ 84 w 84"/>
                <a:gd name="T21" fmla="*/ 8 h 48"/>
                <a:gd name="T22" fmla="*/ 83 w 84"/>
                <a:gd name="T23" fmla="*/ 4 h 48"/>
                <a:gd name="T24" fmla="*/ 83 w 84"/>
                <a:gd name="T25" fmla="*/ 4 h 48"/>
                <a:gd name="T26" fmla="*/ 81 w 84"/>
                <a:gd name="T27" fmla="*/ 1 h 48"/>
                <a:gd name="T28" fmla="*/ 78 w 84"/>
                <a:gd name="T29" fmla="*/ 0 h 48"/>
                <a:gd name="T30" fmla="*/ 74 w 84"/>
                <a:gd name="T31" fmla="*/ 0 h 48"/>
                <a:gd name="T32" fmla="*/ 74 w 84"/>
                <a:gd name="T33" fmla="*/ 0 h 48"/>
                <a:gd name="T34" fmla="*/ 63 w 84"/>
                <a:gd name="T35" fmla="*/ 8 h 48"/>
                <a:gd name="T36" fmla="*/ 50 w 84"/>
                <a:gd name="T37" fmla="*/ 14 h 48"/>
                <a:gd name="T38" fmla="*/ 37 w 84"/>
                <a:gd name="T39" fmla="*/ 18 h 48"/>
                <a:gd name="T40" fmla="*/ 37 w 84"/>
                <a:gd name="T41" fmla="*/ 18 h 48"/>
                <a:gd name="T42" fmla="*/ 24 w 84"/>
                <a:gd name="T43" fmla="*/ 22 h 48"/>
                <a:gd name="T44" fmla="*/ 11 w 84"/>
                <a:gd name="T45" fmla="*/ 28 h 48"/>
                <a:gd name="T46" fmla="*/ 1 w 84"/>
                <a:gd name="T47" fmla="*/ 37 h 48"/>
                <a:gd name="T48" fmla="*/ 1 w 84"/>
                <a:gd name="T49" fmla="*/ 37 h 48"/>
                <a:gd name="T50" fmla="*/ 0 w 84"/>
                <a:gd name="T51" fmla="*/ 41 h 48"/>
                <a:gd name="T52" fmla="*/ 0 w 84"/>
                <a:gd name="T53" fmla="*/ 44 h 48"/>
                <a:gd name="T54" fmla="*/ 2 w 84"/>
                <a:gd name="T55" fmla="*/ 47 h 48"/>
                <a:gd name="T56" fmla="*/ 2 w 84"/>
                <a:gd name="T57" fmla="*/ 47 h 48"/>
                <a:gd name="T58" fmla="*/ 6 w 84"/>
                <a:gd name="T59" fmla="*/ 48 h 48"/>
                <a:gd name="T60" fmla="*/ 9 w 84"/>
                <a:gd name="T61" fmla="*/ 48 h 48"/>
                <a:gd name="T62" fmla="*/ 12 w 84"/>
                <a:gd name="T63" fmla="*/ 46 h 48"/>
                <a:gd name="T64" fmla="*/ 12 w 84"/>
                <a:gd name="T65" fmla="*/ 46 h 4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4"/>
                <a:gd name="T100" fmla="*/ 0 h 48"/>
                <a:gd name="T101" fmla="*/ 84 w 84"/>
                <a:gd name="T102" fmla="*/ 48 h 4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4" h="48">
                  <a:moveTo>
                    <a:pt x="12" y="46"/>
                  </a:moveTo>
                  <a:lnTo>
                    <a:pt x="21" y="39"/>
                  </a:lnTo>
                  <a:lnTo>
                    <a:pt x="31" y="34"/>
                  </a:lnTo>
                  <a:lnTo>
                    <a:pt x="42" y="31"/>
                  </a:lnTo>
                  <a:lnTo>
                    <a:pt x="55" y="26"/>
                  </a:lnTo>
                  <a:lnTo>
                    <a:pt x="68" y="21"/>
                  </a:lnTo>
                  <a:lnTo>
                    <a:pt x="80" y="13"/>
                  </a:lnTo>
                  <a:lnTo>
                    <a:pt x="83" y="11"/>
                  </a:lnTo>
                  <a:lnTo>
                    <a:pt x="84" y="8"/>
                  </a:lnTo>
                  <a:lnTo>
                    <a:pt x="83" y="4"/>
                  </a:lnTo>
                  <a:lnTo>
                    <a:pt x="81" y="1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63" y="8"/>
                  </a:lnTo>
                  <a:lnTo>
                    <a:pt x="50" y="14"/>
                  </a:lnTo>
                  <a:lnTo>
                    <a:pt x="37" y="18"/>
                  </a:lnTo>
                  <a:lnTo>
                    <a:pt x="24" y="22"/>
                  </a:lnTo>
                  <a:lnTo>
                    <a:pt x="11" y="28"/>
                  </a:lnTo>
                  <a:lnTo>
                    <a:pt x="1" y="37"/>
                  </a:lnTo>
                  <a:lnTo>
                    <a:pt x="0" y="41"/>
                  </a:lnTo>
                  <a:lnTo>
                    <a:pt x="0" y="44"/>
                  </a:lnTo>
                  <a:lnTo>
                    <a:pt x="2" y="47"/>
                  </a:lnTo>
                  <a:lnTo>
                    <a:pt x="6" y="48"/>
                  </a:lnTo>
                  <a:lnTo>
                    <a:pt x="9" y="48"/>
                  </a:lnTo>
                  <a:lnTo>
                    <a:pt x="12" y="4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23" name="Freeform 238"/>
            <p:cNvSpPr>
              <a:spLocks/>
            </p:cNvSpPr>
            <p:nvPr/>
          </p:nvSpPr>
          <p:spPr bwMode="auto">
            <a:xfrm>
              <a:off x="2293" y="2216"/>
              <a:ext cx="86" cy="19"/>
            </a:xfrm>
            <a:custGeom>
              <a:avLst/>
              <a:gdLst>
                <a:gd name="T0" fmla="*/ 9 w 86"/>
                <a:gd name="T1" fmla="*/ 18 h 19"/>
                <a:gd name="T2" fmla="*/ 33 w 86"/>
                <a:gd name="T3" fmla="*/ 14 h 19"/>
                <a:gd name="T4" fmla="*/ 56 w 86"/>
                <a:gd name="T5" fmla="*/ 15 h 19"/>
                <a:gd name="T6" fmla="*/ 80 w 86"/>
                <a:gd name="T7" fmla="*/ 14 h 19"/>
                <a:gd name="T8" fmla="*/ 80 w 86"/>
                <a:gd name="T9" fmla="*/ 14 h 19"/>
                <a:gd name="T10" fmla="*/ 83 w 86"/>
                <a:gd name="T11" fmla="*/ 12 h 19"/>
                <a:gd name="T12" fmla="*/ 86 w 86"/>
                <a:gd name="T13" fmla="*/ 10 h 19"/>
                <a:gd name="T14" fmla="*/ 86 w 86"/>
                <a:gd name="T15" fmla="*/ 6 h 19"/>
                <a:gd name="T16" fmla="*/ 86 w 86"/>
                <a:gd name="T17" fmla="*/ 6 h 19"/>
                <a:gd name="T18" fmla="*/ 85 w 86"/>
                <a:gd name="T19" fmla="*/ 2 h 19"/>
                <a:gd name="T20" fmla="*/ 82 w 86"/>
                <a:gd name="T21" fmla="*/ 0 h 19"/>
                <a:gd name="T22" fmla="*/ 79 w 86"/>
                <a:gd name="T23" fmla="*/ 0 h 19"/>
                <a:gd name="T24" fmla="*/ 79 w 86"/>
                <a:gd name="T25" fmla="*/ 0 h 19"/>
                <a:gd name="T26" fmla="*/ 63 w 86"/>
                <a:gd name="T27" fmla="*/ 1 h 19"/>
                <a:gd name="T28" fmla="*/ 48 w 86"/>
                <a:gd name="T29" fmla="*/ 1 h 19"/>
                <a:gd name="T30" fmla="*/ 32 w 86"/>
                <a:gd name="T31" fmla="*/ 0 h 19"/>
                <a:gd name="T32" fmla="*/ 32 w 86"/>
                <a:gd name="T33" fmla="*/ 0 h 19"/>
                <a:gd name="T34" fmla="*/ 23 w 86"/>
                <a:gd name="T35" fmla="*/ 1 h 19"/>
                <a:gd name="T36" fmla="*/ 13 w 86"/>
                <a:gd name="T37" fmla="*/ 2 h 19"/>
                <a:gd name="T38" fmla="*/ 4 w 86"/>
                <a:gd name="T39" fmla="*/ 5 h 19"/>
                <a:gd name="T40" fmla="*/ 4 w 86"/>
                <a:gd name="T41" fmla="*/ 5 h 19"/>
                <a:gd name="T42" fmla="*/ 1 w 86"/>
                <a:gd name="T43" fmla="*/ 7 h 19"/>
                <a:gd name="T44" fmla="*/ 0 w 86"/>
                <a:gd name="T45" fmla="*/ 11 h 19"/>
                <a:gd name="T46" fmla="*/ 0 w 86"/>
                <a:gd name="T47" fmla="*/ 14 h 19"/>
                <a:gd name="T48" fmla="*/ 0 w 86"/>
                <a:gd name="T49" fmla="*/ 14 h 19"/>
                <a:gd name="T50" fmla="*/ 3 w 86"/>
                <a:gd name="T51" fmla="*/ 17 h 19"/>
                <a:gd name="T52" fmla="*/ 6 w 86"/>
                <a:gd name="T53" fmla="*/ 19 h 19"/>
                <a:gd name="T54" fmla="*/ 9 w 86"/>
                <a:gd name="T55" fmla="*/ 18 h 19"/>
                <a:gd name="T56" fmla="*/ 9 w 86"/>
                <a:gd name="T57" fmla="*/ 18 h 1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86"/>
                <a:gd name="T88" fmla="*/ 0 h 19"/>
                <a:gd name="T89" fmla="*/ 86 w 86"/>
                <a:gd name="T90" fmla="*/ 19 h 1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86" h="19">
                  <a:moveTo>
                    <a:pt x="9" y="18"/>
                  </a:moveTo>
                  <a:lnTo>
                    <a:pt x="33" y="14"/>
                  </a:lnTo>
                  <a:lnTo>
                    <a:pt x="56" y="15"/>
                  </a:lnTo>
                  <a:lnTo>
                    <a:pt x="80" y="14"/>
                  </a:lnTo>
                  <a:lnTo>
                    <a:pt x="83" y="12"/>
                  </a:lnTo>
                  <a:lnTo>
                    <a:pt x="86" y="10"/>
                  </a:lnTo>
                  <a:lnTo>
                    <a:pt x="86" y="6"/>
                  </a:lnTo>
                  <a:lnTo>
                    <a:pt x="85" y="2"/>
                  </a:lnTo>
                  <a:lnTo>
                    <a:pt x="82" y="0"/>
                  </a:lnTo>
                  <a:lnTo>
                    <a:pt x="79" y="0"/>
                  </a:lnTo>
                  <a:lnTo>
                    <a:pt x="63" y="1"/>
                  </a:lnTo>
                  <a:lnTo>
                    <a:pt x="48" y="1"/>
                  </a:lnTo>
                  <a:lnTo>
                    <a:pt x="32" y="0"/>
                  </a:lnTo>
                  <a:lnTo>
                    <a:pt x="23" y="1"/>
                  </a:lnTo>
                  <a:lnTo>
                    <a:pt x="13" y="2"/>
                  </a:lnTo>
                  <a:lnTo>
                    <a:pt x="4" y="5"/>
                  </a:lnTo>
                  <a:lnTo>
                    <a:pt x="1" y="7"/>
                  </a:lnTo>
                  <a:lnTo>
                    <a:pt x="0" y="11"/>
                  </a:lnTo>
                  <a:lnTo>
                    <a:pt x="0" y="14"/>
                  </a:lnTo>
                  <a:lnTo>
                    <a:pt x="3" y="17"/>
                  </a:lnTo>
                  <a:lnTo>
                    <a:pt x="6" y="19"/>
                  </a:lnTo>
                  <a:lnTo>
                    <a:pt x="9" y="1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24" name="Freeform 239"/>
            <p:cNvSpPr>
              <a:spLocks/>
            </p:cNvSpPr>
            <p:nvPr/>
          </p:nvSpPr>
          <p:spPr bwMode="auto">
            <a:xfrm>
              <a:off x="2285" y="2185"/>
              <a:ext cx="85" cy="40"/>
            </a:xfrm>
            <a:custGeom>
              <a:avLst/>
              <a:gdLst>
                <a:gd name="T0" fmla="*/ 11 w 85"/>
                <a:gd name="T1" fmla="*/ 39 h 40"/>
                <a:gd name="T2" fmla="*/ 19 w 85"/>
                <a:gd name="T3" fmla="*/ 33 h 40"/>
                <a:gd name="T4" fmla="*/ 29 w 85"/>
                <a:gd name="T5" fmla="*/ 30 h 40"/>
                <a:gd name="T6" fmla="*/ 39 w 85"/>
                <a:gd name="T7" fmla="*/ 27 h 40"/>
                <a:gd name="T8" fmla="*/ 39 w 85"/>
                <a:gd name="T9" fmla="*/ 27 h 40"/>
                <a:gd name="T10" fmla="*/ 41 w 85"/>
                <a:gd name="T11" fmla="*/ 27 h 40"/>
                <a:gd name="T12" fmla="*/ 43 w 85"/>
                <a:gd name="T13" fmla="*/ 26 h 40"/>
                <a:gd name="T14" fmla="*/ 46 w 85"/>
                <a:gd name="T15" fmla="*/ 25 h 40"/>
                <a:gd name="T16" fmla="*/ 46 w 85"/>
                <a:gd name="T17" fmla="*/ 25 h 40"/>
                <a:gd name="T18" fmla="*/ 55 w 85"/>
                <a:gd name="T19" fmla="*/ 22 h 40"/>
                <a:gd name="T20" fmla="*/ 64 w 85"/>
                <a:gd name="T21" fmla="*/ 20 h 40"/>
                <a:gd name="T22" fmla="*/ 74 w 85"/>
                <a:gd name="T23" fmla="*/ 17 h 40"/>
                <a:gd name="T24" fmla="*/ 74 w 85"/>
                <a:gd name="T25" fmla="*/ 17 h 40"/>
                <a:gd name="T26" fmla="*/ 76 w 85"/>
                <a:gd name="T27" fmla="*/ 16 h 40"/>
                <a:gd name="T28" fmla="*/ 79 w 85"/>
                <a:gd name="T29" fmla="*/ 15 h 40"/>
                <a:gd name="T30" fmla="*/ 81 w 85"/>
                <a:gd name="T31" fmla="*/ 13 h 40"/>
                <a:gd name="T32" fmla="*/ 81 w 85"/>
                <a:gd name="T33" fmla="*/ 13 h 40"/>
                <a:gd name="T34" fmla="*/ 81 w 85"/>
                <a:gd name="T35" fmla="*/ 13 h 40"/>
                <a:gd name="T36" fmla="*/ 81 w 85"/>
                <a:gd name="T37" fmla="*/ 14 h 40"/>
                <a:gd name="T38" fmla="*/ 80 w 85"/>
                <a:gd name="T39" fmla="*/ 14 h 40"/>
                <a:gd name="T40" fmla="*/ 80 w 85"/>
                <a:gd name="T41" fmla="*/ 14 h 40"/>
                <a:gd name="T42" fmla="*/ 83 w 85"/>
                <a:gd name="T43" fmla="*/ 12 h 40"/>
                <a:gd name="T44" fmla="*/ 85 w 85"/>
                <a:gd name="T45" fmla="*/ 9 h 40"/>
                <a:gd name="T46" fmla="*/ 85 w 85"/>
                <a:gd name="T47" fmla="*/ 6 h 40"/>
                <a:gd name="T48" fmla="*/ 85 w 85"/>
                <a:gd name="T49" fmla="*/ 6 h 40"/>
                <a:gd name="T50" fmla="*/ 84 w 85"/>
                <a:gd name="T51" fmla="*/ 3 h 40"/>
                <a:gd name="T52" fmla="*/ 81 w 85"/>
                <a:gd name="T53" fmla="*/ 0 h 40"/>
                <a:gd name="T54" fmla="*/ 77 w 85"/>
                <a:gd name="T55" fmla="*/ 0 h 40"/>
                <a:gd name="T56" fmla="*/ 77 w 85"/>
                <a:gd name="T57" fmla="*/ 0 h 40"/>
                <a:gd name="T58" fmla="*/ 74 w 85"/>
                <a:gd name="T59" fmla="*/ 1 h 40"/>
                <a:gd name="T60" fmla="*/ 71 w 85"/>
                <a:gd name="T61" fmla="*/ 3 h 40"/>
                <a:gd name="T62" fmla="*/ 68 w 85"/>
                <a:gd name="T63" fmla="*/ 5 h 40"/>
                <a:gd name="T64" fmla="*/ 68 w 85"/>
                <a:gd name="T65" fmla="*/ 5 h 40"/>
                <a:gd name="T66" fmla="*/ 56 w 85"/>
                <a:gd name="T67" fmla="*/ 8 h 40"/>
                <a:gd name="T68" fmla="*/ 45 w 85"/>
                <a:gd name="T69" fmla="*/ 11 h 40"/>
                <a:gd name="T70" fmla="*/ 34 w 85"/>
                <a:gd name="T71" fmla="*/ 15 h 40"/>
                <a:gd name="T72" fmla="*/ 34 w 85"/>
                <a:gd name="T73" fmla="*/ 15 h 40"/>
                <a:gd name="T74" fmla="*/ 23 w 85"/>
                <a:gd name="T75" fmla="*/ 17 h 40"/>
                <a:gd name="T76" fmla="*/ 13 w 85"/>
                <a:gd name="T77" fmla="*/ 21 h 40"/>
                <a:gd name="T78" fmla="*/ 3 w 85"/>
                <a:gd name="T79" fmla="*/ 27 h 40"/>
                <a:gd name="T80" fmla="*/ 3 w 85"/>
                <a:gd name="T81" fmla="*/ 27 h 40"/>
                <a:gd name="T82" fmla="*/ 1 w 85"/>
                <a:gd name="T83" fmla="*/ 30 h 40"/>
                <a:gd name="T84" fmla="*/ 0 w 85"/>
                <a:gd name="T85" fmla="*/ 33 h 40"/>
                <a:gd name="T86" fmla="*/ 1 w 85"/>
                <a:gd name="T87" fmla="*/ 37 h 40"/>
                <a:gd name="T88" fmla="*/ 1 w 85"/>
                <a:gd name="T89" fmla="*/ 37 h 40"/>
                <a:gd name="T90" fmla="*/ 4 w 85"/>
                <a:gd name="T91" fmla="*/ 39 h 40"/>
                <a:gd name="T92" fmla="*/ 7 w 85"/>
                <a:gd name="T93" fmla="*/ 40 h 40"/>
                <a:gd name="T94" fmla="*/ 11 w 85"/>
                <a:gd name="T95" fmla="*/ 39 h 40"/>
                <a:gd name="T96" fmla="*/ 11 w 85"/>
                <a:gd name="T97" fmla="*/ 39 h 4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5"/>
                <a:gd name="T148" fmla="*/ 0 h 40"/>
                <a:gd name="T149" fmla="*/ 85 w 85"/>
                <a:gd name="T150" fmla="*/ 40 h 4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5" h="40">
                  <a:moveTo>
                    <a:pt x="11" y="39"/>
                  </a:moveTo>
                  <a:lnTo>
                    <a:pt x="19" y="33"/>
                  </a:lnTo>
                  <a:lnTo>
                    <a:pt x="29" y="30"/>
                  </a:lnTo>
                  <a:lnTo>
                    <a:pt x="39" y="27"/>
                  </a:lnTo>
                  <a:lnTo>
                    <a:pt x="41" y="27"/>
                  </a:lnTo>
                  <a:lnTo>
                    <a:pt x="43" y="26"/>
                  </a:lnTo>
                  <a:lnTo>
                    <a:pt x="46" y="25"/>
                  </a:lnTo>
                  <a:lnTo>
                    <a:pt x="55" y="22"/>
                  </a:lnTo>
                  <a:lnTo>
                    <a:pt x="64" y="20"/>
                  </a:lnTo>
                  <a:lnTo>
                    <a:pt x="74" y="17"/>
                  </a:lnTo>
                  <a:lnTo>
                    <a:pt x="76" y="16"/>
                  </a:lnTo>
                  <a:lnTo>
                    <a:pt x="79" y="15"/>
                  </a:lnTo>
                  <a:lnTo>
                    <a:pt x="81" y="13"/>
                  </a:lnTo>
                  <a:lnTo>
                    <a:pt x="81" y="14"/>
                  </a:lnTo>
                  <a:lnTo>
                    <a:pt x="80" y="14"/>
                  </a:lnTo>
                  <a:lnTo>
                    <a:pt x="83" y="12"/>
                  </a:lnTo>
                  <a:lnTo>
                    <a:pt x="85" y="9"/>
                  </a:lnTo>
                  <a:lnTo>
                    <a:pt x="85" y="6"/>
                  </a:lnTo>
                  <a:lnTo>
                    <a:pt x="84" y="3"/>
                  </a:lnTo>
                  <a:lnTo>
                    <a:pt x="81" y="0"/>
                  </a:lnTo>
                  <a:lnTo>
                    <a:pt x="77" y="0"/>
                  </a:lnTo>
                  <a:lnTo>
                    <a:pt x="74" y="1"/>
                  </a:lnTo>
                  <a:lnTo>
                    <a:pt x="71" y="3"/>
                  </a:lnTo>
                  <a:lnTo>
                    <a:pt x="68" y="5"/>
                  </a:lnTo>
                  <a:lnTo>
                    <a:pt x="56" y="8"/>
                  </a:lnTo>
                  <a:lnTo>
                    <a:pt x="45" y="11"/>
                  </a:lnTo>
                  <a:lnTo>
                    <a:pt x="34" y="15"/>
                  </a:lnTo>
                  <a:lnTo>
                    <a:pt x="23" y="17"/>
                  </a:lnTo>
                  <a:lnTo>
                    <a:pt x="13" y="21"/>
                  </a:lnTo>
                  <a:lnTo>
                    <a:pt x="3" y="27"/>
                  </a:lnTo>
                  <a:lnTo>
                    <a:pt x="1" y="30"/>
                  </a:lnTo>
                  <a:lnTo>
                    <a:pt x="0" y="33"/>
                  </a:lnTo>
                  <a:lnTo>
                    <a:pt x="1" y="37"/>
                  </a:lnTo>
                  <a:lnTo>
                    <a:pt x="4" y="39"/>
                  </a:lnTo>
                  <a:lnTo>
                    <a:pt x="7" y="40"/>
                  </a:lnTo>
                  <a:lnTo>
                    <a:pt x="11" y="3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25" name="Freeform 240"/>
            <p:cNvSpPr>
              <a:spLocks/>
            </p:cNvSpPr>
            <p:nvPr/>
          </p:nvSpPr>
          <p:spPr bwMode="auto">
            <a:xfrm>
              <a:off x="2277" y="2178"/>
              <a:ext cx="93" cy="21"/>
            </a:xfrm>
            <a:custGeom>
              <a:avLst/>
              <a:gdLst>
                <a:gd name="T0" fmla="*/ 6 w 93"/>
                <a:gd name="T1" fmla="*/ 14 h 21"/>
                <a:gd name="T2" fmla="*/ 20 w 93"/>
                <a:gd name="T3" fmla="*/ 18 h 21"/>
                <a:gd name="T4" fmla="*/ 34 w 93"/>
                <a:gd name="T5" fmla="*/ 20 h 21"/>
                <a:gd name="T6" fmla="*/ 50 w 93"/>
                <a:gd name="T7" fmla="*/ 21 h 21"/>
                <a:gd name="T8" fmla="*/ 50 w 93"/>
                <a:gd name="T9" fmla="*/ 21 h 21"/>
                <a:gd name="T10" fmla="*/ 62 w 93"/>
                <a:gd name="T11" fmla="*/ 18 h 21"/>
                <a:gd name="T12" fmla="*/ 74 w 93"/>
                <a:gd name="T13" fmla="*/ 17 h 21"/>
                <a:gd name="T14" fmla="*/ 87 w 93"/>
                <a:gd name="T15" fmla="*/ 15 h 21"/>
                <a:gd name="T16" fmla="*/ 87 w 93"/>
                <a:gd name="T17" fmla="*/ 15 h 21"/>
                <a:gd name="T18" fmla="*/ 90 w 93"/>
                <a:gd name="T19" fmla="*/ 14 h 21"/>
                <a:gd name="T20" fmla="*/ 92 w 93"/>
                <a:gd name="T21" fmla="*/ 12 h 21"/>
                <a:gd name="T22" fmla="*/ 93 w 93"/>
                <a:gd name="T23" fmla="*/ 7 h 21"/>
                <a:gd name="T24" fmla="*/ 93 w 93"/>
                <a:gd name="T25" fmla="*/ 7 h 21"/>
                <a:gd name="T26" fmla="*/ 91 w 93"/>
                <a:gd name="T27" fmla="*/ 4 h 21"/>
                <a:gd name="T28" fmla="*/ 89 w 93"/>
                <a:gd name="T29" fmla="*/ 2 h 21"/>
                <a:gd name="T30" fmla="*/ 85 w 93"/>
                <a:gd name="T31" fmla="*/ 1 h 21"/>
                <a:gd name="T32" fmla="*/ 85 w 93"/>
                <a:gd name="T33" fmla="*/ 1 h 21"/>
                <a:gd name="T34" fmla="*/ 72 w 93"/>
                <a:gd name="T35" fmla="*/ 3 h 21"/>
                <a:gd name="T36" fmla="*/ 59 w 93"/>
                <a:gd name="T37" fmla="*/ 4 h 21"/>
                <a:gd name="T38" fmla="*/ 46 w 93"/>
                <a:gd name="T39" fmla="*/ 7 h 21"/>
                <a:gd name="T40" fmla="*/ 46 w 93"/>
                <a:gd name="T41" fmla="*/ 7 h 21"/>
                <a:gd name="T42" fmla="*/ 33 w 93"/>
                <a:gd name="T43" fmla="*/ 6 h 21"/>
                <a:gd name="T44" fmla="*/ 21 w 93"/>
                <a:gd name="T45" fmla="*/ 4 h 21"/>
                <a:gd name="T46" fmla="*/ 9 w 93"/>
                <a:gd name="T47" fmla="*/ 0 h 21"/>
                <a:gd name="T48" fmla="*/ 9 w 93"/>
                <a:gd name="T49" fmla="*/ 0 h 21"/>
                <a:gd name="T50" fmla="*/ 6 w 93"/>
                <a:gd name="T51" fmla="*/ 0 h 21"/>
                <a:gd name="T52" fmla="*/ 2 w 93"/>
                <a:gd name="T53" fmla="*/ 2 h 21"/>
                <a:gd name="T54" fmla="*/ 0 w 93"/>
                <a:gd name="T55" fmla="*/ 5 h 21"/>
                <a:gd name="T56" fmla="*/ 0 w 93"/>
                <a:gd name="T57" fmla="*/ 5 h 21"/>
                <a:gd name="T58" fmla="*/ 0 w 93"/>
                <a:gd name="T59" fmla="*/ 9 h 21"/>
                <a:gd name="T60" fmla="*/ 2 w 93"/>
                <a:gd name="T61" fmla="*/ 12 h 21"/>
                <a:gd name="T62" fmla="*/ 6 w 93"/>
                <a:gd name="T63" fmla="*/ 14 h 21"/>
                <a:gd name="T64" fmla="*/ 6 w 93"/>
                <a:gd name="T65" fmla="*/ 14 h 2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3"/>
                <a:gd name="T100" fmla="*/ 0 h 21"/>
                <a:gd name="T101" fmla="*/ 93 w 93"/>
                <a:gd name="T102" fmla="*/ 21 h 2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3" h="21">
                  <a:moveTo>
                    <a:pt x="6" y="14"/>
                  </a:moveTo>
                  <a:lnTo>
                    <a:pt x="20" y="18"/>
                  </a:lnTo>
                  <a:lnTo>
                    <a:pt x="34" y="20"/>
                  </a:lnTo>
                  <a:lnTo>
                    <a:pt x="50" y="21"/>
                  </a:lnTo>
                  <a:lnTo>
                    <a:pt x="62" y="18"/>
                  </a:lnTo>
                  <a:lnTo>
                    <a:pt x="74" y="17"/>
                  </a:lnTo>
                  <a:lnTo>
                    <a:pt x="87" y="15"/>
                  </a:lnTo>
                  <a:lnTo>
                    <a:pt x="90" y="14"/>
                  </a:lnTo>
                  <a:lnTo>
                    <a:pt x="92" y="12"/>
                  </a:lnTo>
                  <a:lnTo>
                    <a:pt x="93" y="7"/>
                  </a:lnTo>
                  <a:lnTo>
                    <a:pt x="91" y="4"/>
                  </a:lnTo>
                  <a:lnTo>
                    <a:pt x="89" y="2"/>
                  </a:lnTo>
                  <a:lnTo>
                    <a:pt x="85" y="1"/>
                  </a:lnTo>
                  <a:lnTo>
                    <a:pt x="72" y="3"/>
                  </a:lnTo>
                  <a:lnTo>
                    <a:pt x="59" y="4"/>
                  </a:lnTo>
                  <a:lnTo>
                    <a:pt x="46" y="7"/>
                  </a:lnTo>
                  <a:lnTo>
                    <a:pt x="33" y="6"/>
                  </a:lnTo>
                  <a:lnTo>
                    <a:pt x="21" y="4"/>
                  </a:lnTo>
                  <a:lnTo>
                    <a:pt x="9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6" y="1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26" name="Freeform 241"/>
            <p:cNvSpPr>
              <a:spLocks/>
            </p:cNvSpPr>
            <p:nvPr/>
          </p:nvSpPr>
          <p:spPr bwMode="auto">
            <a:xfrm>
              <a:off x="2278" y="2154"/>
              <a:ext cx="89" cy="25"/>
            </a:xfrm>
            <a:custGeom>
              <a:avLst/>
              <a:gdLst>
                <a:gd name="T0" fmla="*/ 8 w 89"/>
                <a:gd name="T1" fmla="*/ 25 h 25"/>
                <a:gd name="T2" fmla="*/ 32 w 89"/>
                <a:gd name="T3" fmla="*/ 22 h 25"/>
                <a:gd name="T4" fmla="*/ 57 w 89"/>
                <a:gd name="T5" fmla="*/ 20 h 25"/>
                <a:gd name="T6" fmla="*/ 81 w 89"/>
                <a:gd name="T7" fmla="*/ 16 h 25"/>
                <a:gd name="T8" fmla="*/ 81 w 89"/>
                <a:gd name="T9" fmla="*/ 16 h 25"/>
                <a:gd name="T10" fmla="*/ 83 w 89"/>
                <a:gd name="T11" fmla="*/ 15 h 25"/>
                <a:gd name="T12" fmla="*/ 85 w 89"/>
                <a:gd name="T13" fmla="*/ 14 h 25"/>
                <a:gd name="T14" fmla="*/ 86 w 89"/>
                <a:gd name="T15" fmla="*/ 13 h 25"/>
                <a:gd name="T16" fmla="*/ 86 w 89"/>
                <a:gd name="T17" fmla="*/ 13 h 25"/>
                <a:gd name="T18" fmla="*/ 89 w 89"/>
                <a:gd name="T19" fmla="*/ 10 h 25"/>
                <a:gd name="T20" fmla="*/ 89 w 89"/>
                <a:gd name="T21" fmla="*/ 7 h 25"/>
                <a:gd name="T22" fmla="*/ 88 w 89"/>
                <a:gd name="T23" fmla="*/ 3 h 25"/>
                <a:gd name="T24" fmla="*/ 88 w 89"/>
                <a:gd name="T25" fmla="*/ 3 h 25"/>
                <a:gd name="T26" fmla="*/ 85 w 89"/>
                <a:gd name="T27" fmla="*/ 1 h 25"/>
                <a:gd name="T28" fmla="*/ 82 w 89"/>
                <a:gd name="T29" fmla="*/ 0 h 25"/>
                <a:gd name="T30" fmla="*/ 79 w 89"/>
                <a:gd name="T31" fmla="*/ 2 h 25"/>
                <a:gd name="T32" fmla="*/ 79 w 89"/>
                <a:gd name="T33" fmla="*/ 2 h 25"/>
                <a:gd name="T34" fmla="*/ 77 w 89"/>
                <a:gd name="T35" fmla="*/ 3 h 25"/>
                <a:gd name="T36" fmla="*/ 76 w 89"/>
                <a:gd name="T37" fmla="*/ 3 h 25"/>
                <a:gd name="T38" fmla="*/ 74 w 89"/>
                <a:gd name="T39" fmla="*/ 4 h 25"/>
                <a:gd name="T40" fmla="*/ 74 w 89"/>
                <a:gd name="T41" fmla="*/ 4 h 25"/>
                <a:gd name="T42" fmla="*/ 52 w 89"/>
                <a:gd name="T43" fmla="*/ 6 h 25"/>
                <a:gd name="T44" fmla="*/ 29 w 89"/>
                <a:gd name="T45" fmla="*/ 8 h 25"/>
                <a:gd name="T46" fmla="*/ 6 w 89"/>
                <a:gd name="T47" fmla="*/ 11 h 25"/>
                <a:gd name="T48" fmla="*/ 6 w 89"/>
                <a:gd name="T49" fmla="*/ 11 h 25"/>
                <a:gd name="T50" fmla="*/ 3 w 89"/>
                <a:gd name="T51" fmla="*/ 13 h 25"/>
                <a:gd name="T52" fmla="*/ 0 w 89"/>
                <a:gd name="T53" fmla="*/ 15 h 25"/>
                <a:gd name="T54" fmla="*/ 0 w 89"/>
                <a:gd name="T55" fmla="*/ 19 h 25"/>
                <a:gd name="T56" fmla="*/ 0 w 89"/>
                <a:gd name="T57" fmla="*/ 19 h 25"/>
                <a:gd name="T58" fmla="*/ 1 w 89"/>
                <a:gd name="T59" fmla="*/ 22 h 25"/>
                <a:gd name="T60" fmla="*/ 4 w 89"/>
                <a:gd name="T61" fmla="*/ 24 h 25"/>
                <a:gd name="T62" fmla="*/ 8 w 89"/>
                <a:gd name="T63" fmla="*/ 25 h 25"/>
                <a:gd name="T64" fmla="*/ 8 w 89"/>
                <a:gd name="T65" fmla="*/ 25 h 2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9"/>
                <a:gd name="T100" fmla="*/ 0 h 25"/>
                <a:gd name="T101" fmla="*/ 89 w 89"/>
                <a:gd name="T102" fmla="*/ 25 h 2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9" h="25">
                  <a:moveTo>
                    <a:pt x="8" y="25"/>
                  </a:moveTo>
                  <a:lnTo>
                    <a:pt x="32" y="22"/>
                  </a:lnTo>
                  <a:lnTo>
                    <a:pt x="57" y="20"/>
                  </a:lnTo>
                  <a:lnTo>
                    <a:pt x="81" y="16"/>
                  </a:lnTo>
                  <a:lnTo>
                    <a:pt x="83" y="15"/>
                  </a:lnTo>
                  <a:lnTo>
                    <a:pt x="85" y="14"/>
                  </a:lnTo>
                  <a:lnTo>
                    <a:pt x="86" y="13"/>
                  </a:lnTo>
                  <a:lnTo>
                    <a:pt x="89" y="10"/>
                  </a:lnTo>
                  <a:lnTo>
                    <a:pt x="89" y="7"/>
                  </a:lnTo>
                  <a:lnTo>
                    <a:pt x="88" y="3"/>
                  </a:lnTo>
                  <a:lnTo>
                    <a:pt x="85" y="1"/>
                  </a:lnTo>
                  <a:lnTo>
                    <a:pt x="82" y="0"/>
                  </a:lnTo>
                  <a:lnTo>
                    <a:pt x="79" y="2"/>
                  </a:lnTo>
                  <a:lnTo>
                    <a:pt x="77" y="3"/>
                  </a:lnTo>
                  <a:lnTo>
                    <a:pt x="76" y="3"/>
                  </a:lnTo>
                  <a:lnTo>
                    <a:pt x="74" y="4"/>
                  </a:lnTo>
                  <a:lnTo>
                    <a:pt x="52" y="6"/>
                  </a:lnTo>
                  <a:lnTo>
                    <a:pt x="29" y="8"/>
                  </a:lnTo>
                  <a:lnTo>
                    <a:pt x="6" y="11"/>
                  </a:lnTo>
                  <a:lnTo>
                    <a:pt x="3" y="13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4" y="24"/>
                  </a:lnTo>
                  <a:lnTo>
                    <a:pt x="8" y="2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27" name="Freeform 242"/>
            <p:cNvSpPr>
              <a:spLocks/>
            </p:cNvSpPr>
            <p:nvPr/>
          </p:nvSpPr>
          <p:spPr bwMode="auto">
            <a:xfrm>
              <a:off x="2275" y="2128"/>
              <a:ext cx="91" cy="28"/>
            </a:xfrm>
            <a:custGeom>
              <a:avLst/>
              <a:gdLst>
                <a:gd name="T0" fmla="*/ 5 w 91"/>
                <a:gd name="T1" fmla="*/ 13 h 28"/>
                <a:gd name="T2" fmla="*/ 30 w 91"/>
                <a:gd name="T3" fmla="*/ 22 h 28"/>
                <a:gd name="T4" fmla="*/ 57 w 91"/>
                <a:gd name="T5" fmla="*/ 27 h 28"/>
                <a:gd name="T6" fmla="*/ 84 w 91"/>
                <a:gd name="T7" fmla="*/ 28 h 28"/>
                <a:gd name="T8" fmla="*/ 84 w 91"/>
                <a:gd name="T9" fmla="*/ 28 h 28"/>
                <a:gd name="T10" fmla="*/ 87 w 91"/>
                <a:gd name="T11" fmla="*/ 27 h 28"/>
                <a:gd name="T12" fmla="*/ 90 w 91"/>
                <a:gd name="T13" fmla="*/ 25 h 28"/>
                <a:gd name="T14" fmla="*/ 91 w 91"/>
                <a:gd name="T15" fmla="*/ 21 h 28"/>
                <a:gd name="T16" fmla="*/ 91 w 91"/>
                <a:gd name="T17" fmla="*/ 21 h 28"/>
                <a:gd name="T18" fmla="*/ 90 w 91"/>
                <a:gd name="T19" fmla="*/ 17 h 28"/>
                <a:gd name="T20" fmla="*/ 87 w 91"/>
                <a:gd name="T21" fmla="*/ 15 h 28"/>
                <a:gd name="T22" fmla="*/ 84 w 91"/>
                <a:gd name="T23" fmla="*/ 14 h 28"/>
                <a:gd name="T24" fmla="*/ 84 w 91"/>
                <a:gd name="T25" fmla="*/ 14 h 28"/>
                <a:gd name="T26" fmla="*/ 58 w 91"/>
                <a:gd name="T27" fmla="*/ 12 h 28"/>
                <a:gd name="T28" fmla="*/ 33 w 91"/>
                <a:gd name="T29" fmla="*/ 8 h 28"/>
                <a:gd name="T30" fmla="*/ 9 w 91"/>
                <a:gd name="T31" fmla="*/ 0 h 28"/>
                <a:gd name="T32" fmla="*/ 9 w 91"/>
                <a:gd name="T33" fmla="*/ 0 h 28"/>
                <a:gd name="T34" fmla="*/ 5 w 91"/>
                <a:gd name="T35" fmla="*/ 0 h 28"/>
                <a:gd name="T36" fmla="*/ 2 w 91"/>
                <a:gd name="T37" fmla="*/ 1 h 28"/>
                <a:gd name="T38" fmla="*/ 0 w 91"/>
                <a:gd name="T39" fmla="*/ 4 h 28"/>
                <a:gd name="T40" fmla="*/ 0 w 91"/>
                <a:gd name="T41" fmla="*/ 4 h 28"/>
                <a:gd name="T42" fmla="*/ 0 w 91"/>
                <a:gd name="T43" fmla="*/ 8 h 28"/>
                <a:gd name="T44" fmla="*/ 2 w 91"/>
                <a:gd name="T45" fmla="*/ 11 h 28"/>
                <a:gd name="T46" fmla="*/ 5 w 91"/>
                <a:gd name="T47" fmla="*/ 13 h 28"/>
                <a:gd name="T48" fmla="*/ 5 w 91"/>
                <a:gd name="T49" fmla="*/ 13 h 2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1"/>
                <a:gd name="T76" fmla="*/ 0 h 28"/>
                <a:gd name="T77" fmla="*/ 91 w 91"/>
                <a:gd name="T78" fmla="*/ 28 h 2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1" h="28">
                  <a:moveTo>
                    <a:pt x="5" y="13"/>
                  </a:moveTo>
                  <a:lnTo>
                    <a:pt x="30" y="22"/>
                  </a:lnTo>
                  <a:lnTo>
                    <a:pt x="57" y="27"/>
                  </a:lnTo>
                  <a:lnTo>
                    <a:pt x="84" y="28"/>
                  </a:lnTo>
                  <a:lnTo>
                    <a:pt x="87" y="27"/>
                  </a:lnTo>
                  <a:lnTo>
                    <a:pt x="90" y="25"/>
                  </a:lnTo>
                  <a:lnTo>
                    <a:pt x="91" y="21"/>
                  </a:lnTo>
                  <a:lnTo>
                    <a:pt x="90" y="17"/>
                  </a:lnTo>
                  <a:lnTo>
                    <a:pt x="87" y="15"/>
                  </a:lnTo>
                  <a:lnTo>
                    <a:pt x="84" y="14"/>
                  </a:lnTo>
                  <a:lnTo>
                    <a:pt x="58" y="12"/>
                  </a:lnTo>
                  <a:lnTo>
                    <a:pt x="33" y="8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4"/>
                  </a:lnTo>
                  <a:lnTo>
                    <a:pt x="0" y="8"/>
                  </a:lnTo>
                  <a:lnTo>
                    <a:pt x="2" y="11"/>
                  </a:lnTo>
                  <a:lnTo>
                    <a:pt x="5" y="1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28" name="Freeform 243"/>
            <p:cNvSpPr>
              <a:spLocks/>
            </p:cNvSpPr>
            <p:nvPr/>
          </p:nvSpPr>
          <p:spPr bwMode="auto">
            <a:xfrm>
              <a:off x="2276" y="2117"/>
              <a:ext cx="90" cy="19"/>
            </a:xfrm>
            <a:custGeom>
              <a:avLst/>
              <a:gdLst>
                <a:gd name="T0" fmla="*/ 10 w 90"/>
                <a:gd name="T1" fmla="*/ 14 h 19"/>
                <a:gd name="T2" fmla="*/ 11 w 90"/>
                <a:gd name="T3" fmla="*/ 14 h 19"/>
                <a:gd name="T4" fmla="*/ 13 w 90"/>
                <a:gd name="T5" fmla="*/ 14 h 19"/>
                <a:gd name="T6" fmla="*/ 14 w 90"/>
                <a:gd name="T7" fmla="*/ 13 h 19"/>
                <a:gd name="T8" fmla="*/ 14 w 90"/>
                <a:gd name="T9" fmla="*/ 13 h 19"/>
                <a:gd name="T10" fmla="*/ 22 w 90"/>
                <a:gd name="T11" fmla="*/ 15 h 19"/>
                <a:gd name="T12" fmla="*/ 30 w 90"/>
                <a:gd name="T13" fmla="*/ 16 h 19"/>
                <a:gd name="T14" fmla="*/ 37 w 90"/>
                <a:gd name="T15" fmla="*/ 18 h 19"/>
                <a:gd name="T16" fmla="*/ 37 w 90"/>
                <a:gd name="T17" fmla="*/ 18 h 19"/>
                <a:gd name="T18" fmla="*/ 46 w 90"/>
                <a:gd name="T19" fmla="*/ 18 h 19"/>
                <a:gd name="T20" fmla="*/ 55 w 90"/>
                <a:gd name="T21" fmla="*/ 19 h 19"/>
                <a:gd name="T22" fmla="*/ 63 w 90"/>
                <a:gd name="T23" fmla="*/ 19 h 19"/>
                <a:gd name="T24" fmla="*/ 63 w 90"/>
                <a:gd name="T25" fmla="*/ 19 h 19"/>
                <a:gd name="T26" fmla="*/ 70 w 90"/>
                <a:gd name="T27" fmla="*/ 17 h 19"/>
                <a:gd name="T28" fmla="*/ 77 w 90"/>
                <a:gd name="T29" fmla="*/ 15 h 19"/>
                <a:gd name="T30" fmla="*/ 85 w 90"/>
                <a:gd name="T31" fmla="*/ 13 h 19"/>
                <a:gd name="T32" fmla="*/ 85 w 90"/>
                <a:gd name="T33" fmla="*/ 13 h 19"/>
                <a:gd name="T34" fmla="*/ 88 w 90"/>
                <a:gd name="T35" fmla="*/ 11 h 19"/>
                <a:gd name="T36" fmla="*/ 90 w 90"/>
                <a:gd name="T37" fmla="*/ 8 h 19"/>
                <a:gd name="T38" fmla="*/ 89 w 90"/>
                <a:gd name="T39" fmla="*/ 5 h 19"/>
                <a:gd name="T40" fmla="*/ 89 w 90"/>
                <a:gd name="T41" fmla="*/ 5 h 19"/>
                <a:gd name="T42" fmla="*/ 87 w 90"/>
                <a:gd name="T43" fmla="*/ 2 h 19"/>
                <a:gd name="T44" fmla="*/ 84 w 90"/>
                <a:gd name="T45" fmla="*/ 0 h 19"/>
                <a:gd name="T46" fmla="*/ 81 w 90"/>
                <a:gd name="T47" fmla="*/ 0 h 19"/>
                <a:gd name="T48" fmla="*/ 81 w 90"/>
                <a:gd name="T49" fmla="*/ 0 h 19"/>
                <a:gd name="T50" fmla="*/ 68 w 90"/>
                <a:gd name="T51" fmla="*/ 4 h 19"/>
                <a:gd name="T52" fmla="*/ 55 w 90"/>
                <a:gd name="T53" fmla="*/ 5 h 19"/>
                <a:gd name="T54" fmla="*/ 42 w 90"/>
                <a:gd name="T55" fmla="*/ 5 h 19"/>
                <a:gd name="T56" fmla="*/ 42 w 90"/>
                <a:gd name="T57" fmla="*/ 5 h 19"/>
                <a:gd name="T58" fmla="*/ 33 w 90"/>
                <a:gd name="T59" fmla="*/ 3 h 19"/>
                <a:gd name="T60" fmla="*/ 25 w 90"/>
                <a:gd name="T61" fmla="*/ 2 h 19"/>
                <a:gd name="T62" fmla="*/ 16 w 90"/>
                <a:gd name="T63" fmla="*/ 0 h 19"/>
                <a:gd name="T64" fmla="*/ 16 w 90"/>
                <a:gd name="T65" fmla="*/ 0 h 19"/>
                <a:gd name="T66" fmla="*/ 12 w 90"/>
                <a:gd name="T67" fmla="*/ 0 h 19"/>
                <a:gd name="T68" fmla="*/ 8 w 90"/>
                <a:gd name="T69" fmla="*/ 1 h 19"/>
                <a:gd name="T70" fmla="*/ 4 w 90"/>
                <a:gd name="T71" fmla="*/ 2 h 19"/>
                <a:gd name="T72" fmla="*/ 4 w 90"/>
                <a:gd name="T73" fmla="*/ 2 h 19"/>
                <a:gd name="T74" fmla="*/ 1 w 90"/>
                <a:gd name="T75" fmla="*/ 5 h 19"/>
                <a:gd name="T76" fmla="*/ 0 w 90"/>
                <a:gd name="T77" fmla="*/ 8 h 19"/>
                <a:gd name="T78" fmla="*/ 1 w 90"/>
                <a:gd name="T79" fmla="*/ 11 h 19"/>
                <a:gd name="T80" fmla="*/ 1 w 90"/>
                <a:gd name="T81" fmla="*/ 11 h 19"/>
                <a:gd name="T82" fmla="*/ 3 w 90"/>
                <a:gd name="T83" fmla="*/ 14 h 19"/>
                <a:gd name="T84" fmla="*/ 7 w 90"/>
                <a:gd name="T85" fmla="*/ 15 h 19"/>
                <a:gd name="T86" fmla="*/ 10 w 90"/>
                <a:gd name="T87" fmla="*/ 14 h 19"/>
                <a:gd name="T88" fmla="*/ 10 w 90"/>
                <a:gd name="T89" fmla="*/ 14 h 1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90"/>
                <a:gd name="T136" fmla="*/ 0 h 19"/>
                <a:gd name="T137" fmla="*/ 90 w 90"/>
                <a:gd name="T138" fmla="*/ 19 h 1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90" h="19">
                  <a:moveTo>
                    <a:pt x="10" y="14"/>
                  </a:moveTo>
                  <a:lnTo>
                    <a:pt x="11" y="14"/>
                  </a:lnTo>
                  <a:lnTo>
                    <a:pt x="13" y="14"/>
                  </a:lnTo>
                  <a:lnTo>
                    <a:pt x="14" y="13"/>
                  </a:lnTo>
                  <a:lnTo>
                    <a:pt x="22" y="15"/>
                  </a:lnTo>
                  <a:lnTo>
                    <a:pt x="30" y="16"/>
                  </a:lnTo>
                  <a:lnTo>
                    <a:pt x="37" y="18"/>
                  </a:lnTo>
                  <a:lnTo>
                    <a:pt x="46" y="18"/>
                  </a:lnTo>
                  <a:lnTo>
                    <a:pt x="55" y="19"/>
                  </a:lnTo>
                  <a:lnTo>
                    <a:pt x="63" y="19"/>
                  </a:lnTo>
                  <a:lnTo>
                    <a:pt x="70" y="17"/>
                  </a:lnTo>
                  <a:lnTo>
                    <a:pt x="77" y="15"/>
                  </a:lnTo>
                  <a:lnTo>
                    <a:pt x="85" y="13"/>
                  </a:lnTo>
                  <a:lnTo>
                    <a:pt x="88" y="11"/>
                  </a:lnTo>
                  <a:lnTo>
                    <a:pt x="90" y="8"/>
                  </a:lnTo>
                  <a:lnTo>
                    <a:pt x="89" y="5"/>
                  </a:lnTo>
                  <a:lnTo>
                    <a:pt x="87" y="2"/>
                  </a:lnTo>
                  <a:lnTo>
                    <a:pt x="84" y="0"/>
                  </a:lnTo>
                  <a:lnTo>
                    <a:pt x="81" y="0"/>
                  </a:lnTo>
                  <a:lnTo>
                    <a:pt x="68" y="4"/>
                  </a:lnTo>
                  <a:lnTo>
                    <a:pt x="55" y="5"/>
                  </a:lnTo>
                  <a:lnTo>
                    <a:pt x="42" y="5"/>
                  </a:lnTo>
                  <a:lnTo>
                    <a:pt x="33" y="3"/>
                  </a:lnTo>
                  <a:lnTo>
                    <a:pt x="25" y="2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4" y="2"/>
                  </a:lnTo>
                  <a:lnTo>
                    <a:pt x="1" y="5"/>
                  </a:lnTo>
                  <a:lnTo>
                    <a:pt x="0" y="8"/>
                  </a:lnTo>
                  <a:lnTo>
                    <a:pt x="1" y="11"/>
                  </a:lnTo>
                  <a:lnTo>
                    <a:pt x="3" y="14"/>
                  </a:lnTo>
                  <a:lnTo>
                    <a:pt x="7" y="15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29" name="Freeform 244"/>
            <p:cNvSpPr>
              <a:spLocks/>
            </p:cNvSpPr>
            <p:nvPr/>
          </p:nvSpPr>
          <p:spPr bwMode="auto">
            <a:xfrm>
              <a:off x="2285" y="2074"/>
              <a:ext cx="87" cy="22"/>
            </a:xfrm>
            <a:custGeom>
              <a:avLst/>
              <a:gdLst>
                <a:gd name="T0" fmla="*/ 7 w 87"/>
                <a:gd name="T1" fmla="*/ 14 h 22"/>
                <a:gd name="T2" fmla="*/ 21 w 87"/>
                <a:gd name="T3" fmla="*/ 14 h 22"/>
                <a:gd name="T4" fmla="*/ 35 w 87"/>
                <a:gd name="T5" fmla="*/ 14 h 22"/>
                <a:gd name="T6" fmla="*/ 49 w 87"/>
                <a:gd name="T7" fmla="*/ 13 h 22"/>
                <a:gd name="T8" fmla="*/ 49 w 87"/>
                <a:gd name="T9" fmla="*/ 13 h 22"/>
                <a:gd name="T10" fmla="*/ 60 w 87"/>
                <a:gd name="T11" fmla="*/ 15 h 22"/>
                <a:gd name="T12" fmla="*/ 69 w 87"/>
                <a:gd name="T13" fmla="*/ 19 h 22"/>
                <a:gd name="T14" fmla="*/ 80 w 87"/>
                <a:gd name="T15" fmla="*/ 22 h 22"/>
                <a:gd name="T16" fmla="*/ 80 w 87"/>
                <a:gd name="T17" fmla="*/ 22 h 22"/>
                <a:gd name="T18" fmla="*/ 84 w 87"/>
                <a:gd name="T19" fmla="*/ 21 h 22"/>
                <a:gd name="T20" fmla="*/ 86 w 87"/>
                <a:gd name="T21" fmla="*/ 19 h 22"/>
                <a:gd name="T22" fmla="*/ 87 w 87"/>
                <a:gd name="T23" fmla="*/ 15 h 22"/>
                <a:gd name="T24" fmla="*/ 87 w 87"/>
                <a:gd name="T25" fmla="*/ 15 h 22"/>
                <a:gd name="T26" fmla="*/ 87 w 87"/>
                <a:gd name="T27" fmla="*/ 12 h 22"/>
                <a:gd name="T28" fmla="*/ 84 w 87"/>
                <a:gd name="T29" fmla="*/ 9 h 22"/>
                <a:gd name="T30" fmla="*/ 81 w 87"/>
                <a:gd name="T31" fmla="*/ 8 h 22"/>
                <a:gd name="T32" fmla="*/ 81 w 87"/>
                <a:gd name="T33" fmla="*/ 8 h 22"/>
                <a:gd name="T34" fmla="*/ 75 w 87"/>
                <a:gd name="T35" fmla="*/ 6 h 22"/>
                <a:gd name="T36" fmla="*/ 68 w 87"/>
                <a:gd name="T37" fmla="*/ 4 h 22"/>
                <a:gd name="T38" fmla="*/ 61 w 87"/>
                <a:gd name="T39" fmla="*/ 1 h 22"/>
                <a:gd name="T40" fmla="*/ 61 w 87"/>
                <a:gd name="T41" fmla="*/ 1 h 22"/>
                <a:gd name="T42" fmla="*/ 43 w 87"/>
                <a:gd name="T43" fmla="*/ 0 h 22"/>
                <a:gd name="T44" fmla="*/ 25 w 87"/>
                <a:gd name="T45" fmla="*/ 0 h 22"/>
                <a:gd name="T46" fmla="*/ 7 w 87"/>
                <a:gd name="T47" fmla="*/ 1 h 22"/>
                <a:gd name="T48" fmla="*/ 7 w 87"/>
                <a:gd name="T49" fmla="*/ 1 h 22"/>
                <a:gd name="T50" fmla="*/ 3 w 87"/>
                <a:gd name="T51" fmla="*/ 2 h 22"/>
                <a:gd name="T52" fmla="*/ 1 w 87"/>
                <a:gd name="T53" fmla="*/ 4 h 22"/>
                <a:gd name="T54" fmla="*/ 0 w 87"/>
                <a:gd name="T55" fmla="*/ 7 h 22"/>
                <a:gd name="T56" fmla="*/ 0 w 87"/>
                <a:gd name="T57" fmla="*/ 7 h 22"/>
                <a:gd name="T58" fmla="*/ 1 w 87"/>
                <a:gd name="T59" fmla="*/ 11 h 22"/>
                <a:gd name="T60" fmla="*/ 3 w 87"/>
                <a:gd name="T61" fmla="*/ 13 h 22"/>
                <a:gd name="T62" fmla="*/ 7 w 87"/>
                <a:gd name="T63" fmla="*/ 14 h 22"/>
                <a:gd name="T64" fmla="*/ 7 w 87"/>
                <a:gd name="T65" fmla="*/ 14 h 2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7"/>
                <a:gd name="T100" fmla="*/ 0 h 22"/>
                <a:gd name="T101" fmla="*/ 87 w 87"/>
                <a:gd name="T102" fmla="*/ 22 h 2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7" h="22">
                  <a:moveTo>
                    <a:pt x="7" y="14"/>
                  </a:moveTo>
                  <a:lnTo>
                    <a:pt x="21" y="14"/>
                  </a:lnTo>
                  <a:lnTo>
                    <a:pt x="35" y="14"/>
                  </a:lnTo>
                  <a:lnTo>
                    <a:pt x="49" y="13"/>
                  </a:lnTo>
                  <a:lnTo>
                    <a:pt x="60" y="15"/>
                  </a:lnTo>
                  <a:lnTo>
                    <a:pt x="69" y="19"/>
                  </a:lnTo>
                  <a:lnTo>
                    <a:pt x="80" y="22"/>
                  </a:lnTo>
                  <a:lnTo>
                    <a:pt x="84" y="21"/>
                  </a:lnTo>
                  <a:lnTo>
                    <a:pt x="86" y="19"/>
                  </a:lnTo>
                  <a:lnTo>
                    <a:pt x="87" y="15"/>
                  </a:lnTo>
                  <a:lnTo>
                    <a:pt x="87" y="12"/>
                  </a:lnTo>
                  <a:lnTo>
                    <a:pt x="84" y="9"/>
                  </a:lnTo>
                  <a:lnTo>
                    <a:pt x="81" y="8"/>
                  </a:lnTo>
                  <a:lnTo>
                    <a:pt x="75" y="6"/>
                  </a:lnTo>
                  <a:lnTo>
                    <a:pt x="68" y="4"/>
                  </a:lnTo>
                  <a:lnTo>
                    <a:pt x="61" y="1"/>
                  </a:lnTo>
                  <a:lnTo>
                    <a:pt x="43" y="0"/>
                  </a:lnTo>
                  <a:lnTo>
                    <a:pt x="25" y="0"/>
                  </a:lnTo>
                  <a:lnTo>
                    <a:pt x="7" y="1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1" y="11"/>
                  </a:lnTo>
                  <a:lnTo>
                    <a:pt x="3" y="13"/>
                  </a:lnTo>
                  <a:lnTo>
                    <a:pt x="7" y="1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30" name="Freeform 245"/>
            <p:cNvSpPr>
              <a:spLocks/>
            </p:cNvSpPr>
            <p:nvPr/>
          </p:nvSpPr>
          <p:spPr bwMode="auto">
            <a:xfrm>
              <a:off x="2295" y="2043"/>
              <a:ext cx="79" cy="39"/>
            </a:xfrm>
            <a:custGeom>
              <a:avLst/>
              <a:gdLst>
                <a:gd name="T0" fmla="*/ 4 w 79"/>
                <a:gd name="T1" fmla="*/ 13 h 39"/>
                <a:gd name="T2" fmla="*/ 14 w 79"/>
                <a:gd name="T3" fmla="*/ 17 h 39"/>
                <a:gd name="T4" fmla="*/ 25 w 79"/>
                <a:gd name="T5" fmla="*/ 20 h 39"/>
                <a:gd name="T6" fmla="*/ 36 w 79"/>
                <a:gd name="T7" fmla="*/ 23 h 39"/>
                <a:gd name="T8" fmla="*/ 36 w 79"/>
                <a:gd name="T9" fmla="*/ 23 h 39"/>
                <a:gd name="T10" fmla="*/ 46 w 79"/>
                <a:gd name="T11" fmla="*/ 26 h 39"/>
                <a:gd name="T12" fmla="*/ 55 w 79"/>
                <a:gd name="T13" fmla="*/ 30 h 39"/>
                <a:gd name="T14" fmla="*/ 65 w 79"/>
                <a:gd name="T15" fmla="*/ 34 h 39"/>
                <a:gd name="T16" fmla="*/ 65 w 79"/>
                <a:gd name="T17" fmla="*/ 34 h 39"/>
                <a:gd name="T18" fmla="*/ 66 w 79"/>
                <a:gd name="T19" fmla="*/ 35 h 39"/>
                <a:gd name="T20" fmla="*/ 67 w 79"/>
                <a:gd name="T21" fmla="*/ 35 h 39"/>
                <a:gd name="T22" fmla="*/ 67 w 79"/>
                <a:gd name="T23" fmla="*/ 36 h 39"/>
                <a:gd name="T24" fmla="*/ 67 w 79"/>
                <a:gd name="T25" fmla="*/ 36 h 39"/>
                <a:gd name="T26" fmla="*/ 67 w 79"/>
                <a:gd name="T27" fmla="*/ 36 h 39"/>
                <a:gd name="T28" fmla="*/ 67 w 79"/>
                <a:gd name="T29" fmla="*/ 36 h 39"/>
                <a:gd name="T30" fmla="*/ 67 w 79"/>
                <a:gd name="T31" fmla="*/ 36 h 39"/>
                <a:gd name="T32" fmla="*/ 67 w 79"/>
                <a:gd name="T33" fmla="*/ 36 h 39"/>
                <a:gd name="T34" fmla="*/ 70 w 79"/>
                <a:gd name="T35" fmla="*/ 38 h 39"/>
                <a:gd name="T36" fmla="*/ 73 w 79"/>
                <a:gd name="T37" fmla="*/ 39 h 39"/>
                <a:gd name="T38" fmla="*/ 76 w 79"/>
                <a:gd name="T39" fmla="*/ 37 h 39"/>
                <a:gd name="T40" fmla="*/ 76 w 79"/>
                <a:gd name="T41" fmla="*/ 37 h 39"/>
                <a:gd name="T42" fmla="*/ 78 w 79"/>
                <a:gd name="T43" fmla="*/ 34 h 39"/>
                <a:gd name="T44" fmla="*/ 79 w 79"/>
                <a:gd name="T45" fmla="*/ 31 h 39"/>
                <a:gd name="T46" fmla="*/ 77 w 79"/>
                <a:gd name="T47" fmla="*/ 27 h 39"/>
                <a:gd name="T48" fmla="*/ 77 w 79"/>
                <a:gd name="T49" fmla="*/ 27 h 39"/>
                <a:gd name="T50" fmla="*/ 75 w 79"/>
                <a:gd name="T51" fmla="*/ 25 h 39"/>
                <a:gd name="T52" fmla="*/ 73 w 79"/>
                <a:gd name="T53" fmla="*/ 23 h 39"/>
                <a:gd name="T54" fmla="*/ 70 w 79"/>
                <a:gd name="T55" fmla="*/ 21 h 39"/>
                <a:gd name="T56" fmla="*/ 70 w 79"/>
                <a:gd name="T57" fmla="*/ 21 h 39"/>
                <a:gd name="T58" fmla="*/ 50 w 79"/>
                <a:gd name="T59" fmla="*/ 13 h 39"/>
                <a:gd name="T60" fmla="*/ 30 w 79"/>
                <a:gd name="T61" fmla="*/ 7 h 39"/>
                <a:gd name="T62" fmla="*/ 9 w 79"/>
                <a:gd name="T63" fmla="*/ 0 h 39"/>
                <a:gd name="T64" fmla="*/ 9 w 79"/>
                <a:gd name="T65" fmla="*/ 0 h 39"/>
                <a:gd name="T66" fmla="*/ 6 w 79"/>
                <a:gd name="T67" fmla="*/ 0 h 39"/>
                <a:gd name="T68" fmla="*/ 2 w 79"/>
                <a:gd name="T69" fmla="*/ 1 h 39"/>
                <a:gd name="T70" fmla="*/ 0 w 79"/>
                <a:gd name="T71" fmla="*/ 4 h 39"/>
                <a:gd name="T72" fmla="*/ 0 w 79"/>
                <a:gd name="T73" fmla="*/ 4 h 39"/>
                <a:gd name="T74" fmla="*/ 0 w 79"/>
                <a:gd name="T75" fmla="*/ 8 h 39"/>
                <a:gd name="T76" fmla="*/ 1 w 79"/>
                <a:gd name="T77" fmla="*/ 11 h 39"/>
                <a:gd name="T78" fmla="*/ 4 w 79"/>
                <a:gd name="T79" fmla="*/ 13 h 39"/>
                <a:gd name="T80" fmla="*/ 4 w 79"/>
                <a:gd name="T81" fmla="*/ 13 h 3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9"/>
                <a:gd name="T124" fmla="*/ 0 h 39"/>
                <a:gd name="T125" fmla="*/ 79 w 79"/>
                <a:gd name="T126" fmla="*/ 39 h 3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9" h="39">
                  <a:moveTo>
                    <a:pt x="4" y="13"/>
                  </a:moveTo>
                  <a:lnTo>
                    <a:pt x="14" y="17"/>
                  </a:lnTo>
                  <a:lnTo>
                    <a:pt x="25" y="20"/>
                  </a:lnTo>
                  <a:lnTo>
                    <a:pt x="36" y="23"/>
                  </a:lnTo>
                  <a:lnTo>
                    <a:pt x="46" y="26"/>
                  </a:lnTo>
                  <a:lnTo>
                    <a:pt x="55" y="30"/>
                  </a:lnTo>
                  <a:lnTo>
                    <a:pt x="65" y="34"/>
                  </a:lnTo>
                  <a:lnTo>
                    <a:pt x="66" y="35"/>
                  </a:lnTo>
                  <a:lnTo>
                    <a:pt x="67" y="35"/>
                  </a:lnTo>
                  <a:lnTo>
                    <a:pt x="67" y="36"/>
                  </a:lnTo>
                  <a:lnTo>
                    <a:pt x="70" y="38"/>
                  </a:lnTo>
                  <a:lnTo>
                    <a:pt x="73" y="39"/>
                  </a:lnTo>
                  <a:lnTo>
                    <a:pt x="76" y="37"/>
                  </a:lnTo>
                  <a:lnTo>
                    <a:pt x="78" y="34"/>
                  </a:lnTo>
                  <a:lnTo>
                    <a:pt x="79" y="31"/>
                  </a:lnTo>
                  <a:lnTo>
                    <a:pt x="77" y="27"/>
                  </a:lnTo>
                  <a:lnTo>
                    <a:pt x="75" y="25"/>
                  </a:lnTo>
                  <a:lnTo>
                    <a:pt x="73" y="23"/>
                  </a:lnTo>
                  <a:lnTo>
                    <a:pt x="70" y="21"/>
                  </a:lnTo>
                  <a:lnTo>
                    <a:pt x="50" y="13"/>
                  </a:lnTo>
                  <a:lnTo>
                    <a:pt x="30" y="7"/>
                  </a:lnTo>
                  <a:lnTo>
                    <a:pt x="9" y="0"/>
                  </a:lnTo>
                  <a:lnTo>
                    <a:pt x="6" y="0"/>
                  </a:lnTo>
                  <a:lnTo>
                    <a:pt x="2" y="1"/>
                  </a:lnTo>
                  <a:lnTo>
                    <a:pt x="0" y="4"/>
                  </a:lnTo>
                  <a:lnTo>
                    <a:pt x="0" y="8"/>
                  </a:lnTo>
                  <a:lnTo>
                    <a:pt x="1" y="11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31" name="Freeform 246"/>
            <p:cNvSpPr>
              <a:spLocks/>
            </p:cNvSpPr>
            <p:nvPr/>
          </p:nvSpPr>
          <p:spPr bwMode="auto">
            <a:xfrm>
              <a:off x="2300" y="2027"/>
              <a:ext cx="85" cy="26"/>
            </a:xfrm>
            <a:custGeom>
              <a:avLst/>
              <a:gdLst>
                <a:gd name="T0" fmla="*/ 4 w 85"/>
                <a:gd name="T1" fmla="*/ 13 h 26"/>
                <a:gd name="T2" fmla="*/ 24 w 85"/>
                <a:gd name="T3" fmla="*/ 19 h 26"/>
                <a:gd name="T4" fmla="*/ 43 w 85"/>
                <a:gd name="T5" fmla="*/ 22 h 26"/>
                <a:gd name="T6" fmla="*/ 63 w 85"/>
                <a:gd name="T7" fmla="*/ 23 h 26"/>
                <a:gd name="T8" fmla="*/ 63 w 85"/>
                <a:gd name="T9" fmla="*/ 23 h 26"/>
                <a:gd name="T10" fmla="*/ 68 w 85"/>
                <a:gd name="T11" fmla="*/ 23 h 26"/>
                <a:gd name="T12" fmla="*/ 72 w 85"/>
                <a:gd name="T13" fmla="*/ 24 h 26"/>
                <a:gd name="T14" fmla="*/ 76 w 85"/>
                <a:gd name="T15" fmla="*/ 26 h 26"/>
                <a:gd name="T16" fmla="*/ 76 w 85"/>
                <a:gd name="T17" fmla="*/ 26 h 26"/>
                <a:gd name="T18" fmla="*/ 80 w 85"/>
                <a:gd name="T19" fmla="*/ 26 h 26"/>
                <a:gd name="T20" fmla="*/ 83 w 85"/>
                <a:gd name="T21" fmla="*/ 24 h 26"/>
                <a:gd name="T22" fmla="*/ 85 w 85"/>
                <a:gd name="T23" fmla="*/ 21 h 26"/>
                <a:gd name="T24" fmla="*/ 85 w 85"/>
                <a:gd name="T25" fmla="*/ 21 h 26"/>
                <a:gd name="T26" fmla="*/ 85 w 85"/>
                <a:gd name="T27" fmla="*/ 18 h 26"/>
                <a:gd name="T28" fmla="*/ 83 w 85"/>
                <a:gd name="T29" fmla="*/ 15 h 26"/>
                <a:gd name="T30" fmla="*/ 80 w 85"/>
                <a:gd name="T31" fmla="*/ 13 h 26"/>
                <a:gd name="T32" fmla="*/ 80 w 85"/>
                <a:gd name="T33" fmla="*/ 13 h 26"/>
                <a:gd name="T34" fmla="*/ 70 w 85"/>
                <a:gd name="T35" fmla="*/ 10 h 26"/>
                <a:gd name="T36" fmla="*/ 60 w 85"/>
                <a:gd name="T37" fmla="*/ 10 h 26"/>
                <a:gd name="T38" fmla="*/ 49 w 85"/>
                <a:gd name="T39" fmla="*/ 9 h 26"/>
                <a:gd name="T40" fmla="*/ 49 w 85"/>
                <a:gd name="T41" fmla="*/ 9 h 26"/>
                <a:gd name="T42" fmla="*/ 35 w 85"/>
                <a:gd name="T43" fmla="*/ 7 h 26"/>
                <a:gd name="T44" fmla="*/ 22 w 85"/>
                <a:gd name="T45" fmla="*/ 4 h 26"/>
                <a:gd name="T46" fmla="*/ 8 w 85"/>
                <a:gd name="T47" fmla="*/ 0 h 26"/>
                <a:gd name="T48" fmla="*/ 8 w 85"/>
                <a:gd name="T49" fmla="*/ 0 h 26"/>
                <a:gd name="T50" fmla="*/ 5 w 85"/>
                <a:gd name="T51" fmla="*/ 0 h 26"/>
                <a:gd name="T52" fmla="*/ 2 w 85"/>
                <a:gd name="T53" fmla="*/ 1 h 26"/>
                <a:gd name="T54" fmla="*/ 0 w 85"/>
                <a:gd name="T55" fmla="*/ 4 h 26"/>
                <a:gd name="T56" fmla="*/ 0 w 85"/>
                <a:gd name="T57" fmla="*/ 4 h 26"/>
                <a:gd name="T58" fmla="*/ 0 w 85"/>
                <a:gd name="T59" fmla="*/ 8 h 26"/>
                <a:gd name="T60" fmla="*/ 1 w 85"/>
                <a:gd name="T61" fmla="*/ 12 h 26"/>
                <a:gd name="T62" fmla="*/ 4 w 85"/>
                <a:gd name="T63" fmla="*/ 13 h 26"/>
                <a:gd name="T64" fmla="*/ 4 w 85"/>
                <a:gd name="T65" fmla="*/ 13 h 2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5"/>
                <a:gd name="T100" fmla="*/ 0 h 26"/>
                <a:gd name="T101" fmla="*/ 85 w 85"/>
                <a:gd name="T102" fmla="*/ 26 h 2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5" h="26">
                  <a:moveTo>
                    <a:pt x="4" y="13"/>
                  </a:moveTo>
                  <a:lnTo>
                    <a:pt x="24" y="19"/>
                  </a:lnTo>
                  <a:lnTo>
                    <a:pt x="43" y="22"/>
                  </a:lnTo>
                  <a:lnTo>
                    <a:pt x="63" y="23"/>
                  </a:lnTo>
                  <a:lnTo>
                    <a:pt x="68" y="23"/>
                  </a:lnTo>
                  <a:lnTo>
                    <a:pt x="72" y="24"/>
                  </a:lnTo>
                  <a:lnTo>
                    <a:pt x="76" y="26"/>
                  </a:lnTo>
                  <a:lnTo>
                    <a:pt x="80" y="26"/>
                  </a:lnTo>
                  <a:lnTo>
                    <a:pt x="83" y="24"/>
                  </a:lnTo>
                  <a:lnTo>
                    <a:pt x="85" y="21"/>
                  </a:lnTo>
                  <a:lnTo>
                    <a:pt x="85" y="18"/>
                  </a:lnTo>
                  <a:lnTo>
                    <a:pt x="83" y="15"/>
                  </a:lnTo>
                  <a:lnTo>
                    <a:pt x="80" y="13"/>
                  </a:lnTo>
                  <a:lnTo>
                    <a:pt x="70" y="10"/>
                  </a:lnTo>
                  <a:lnTo>
                    <a:pt x="60" y="10"/>
                  </a:lnTo>
                  <a:lnTo>
                    <a:pt x="49" y="9"/>
                  </a:lnTo>
                  <a:lnTo>
                    <a:pt x="35" y="7"/>
                  </a:lnTo>
                  <a:lnTo>
                    <a:pt x="22" y="4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4"/>
                  </a:lnTo>
                  <a:lnTo>
                    <a:pt x="0" y="8"/>
                  </a:lnTo>
                  <a:lnTo>
                    <a:pt x="1" y="12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32" name="Freeform 247"/>
            <p:cNvSpPr>
              <a:spLocks/>
            </p:cNvSpPr>
            <p:nvPr/>
          </p:nvSpPr>
          <p:spPr bwMode="auto">
            <a:xfrm>
              <a:off x="2279" y="2089"/>
              <a:ext cx="88" cy="31"/>
            </a:xfrm>
            <a:custGeom>
              <a:avLst/>
              <a:gdLst>
                <a:gd name="T0" fmla="*/ 2 w 88"/>
                <a:gd name="T1" fmla="*/ 11 h 31"/>
                <a:gd name="T2" fmla="*/ 13 w 88"/>
                <a:gd name="T3" fmla="*/ 18 h 31"/>
                <a:gd name="T4" fmla="*/ 26 w 88"/>
                <a:gd name="T5" fmla="*/ 21 h 31"/>
                <a:gd name="T6" fmla="*/ 39 w 88"/>
                <a:gd name="T7" fmla="*/ 22 h 31"/>
                <a:gd name="T8" fmla="*/ 39 w 88"/>
                <a:gd name="T9" fmla="*/ 22 h 31"/>
                <a:gd name="T10" fmla="*/ 45 w 88"/>
                <a:gd name="T11" fmla="*/ 23 h 31"/>
                <a:gd name="T12" fmla="*/ 51 w 88"/>
                <a:gd name="T13" fmla="*/ 24 h 31"/>
                <a:gd name="T14" fmla="*/ 56 w 88"/>
                <a:gd name="T15" fmla="*/ 25 h 31"/>
                <a:gd name="T16" fmla="*/ 56 w 88"/>
                <a:gd name="T17" fmla="*/ 25 h 31"/>
                <a:gd name="T18" fmla="*/ 64 w 88"/>
                <a:gd name="T19" fmla="*/ 28 h 31"/>
                <a:gd name="T20" fmla="*/ 72 w 88"/>
                <a:gd name="T21" fmla="*/ 30 h 31"/>
                <a:gd name="T22" fmla="*/ 80 w 88"/>
                <a:gd name="T23" fmla="*/ 31 h 31"/>
                <a:gd name="T24" fmla="*/ 80 w 88"/>
                <a:gd name="T25" fmla="*/ 31 h 31"/>
                <a:gd name="T26" fmla="*/ 84 w 88"/>
                <a:gd name="T27" fmla="*/ 31 h 31"/>
                <a:gd name="T28" fmla="*/ 87 w 88"/>
                <a:gd name="T29" fmla="*/ 29 h 31"/>
                <a:gd name="T30" fmla="*/ 88 w 88"/>
                <a:gd name="T31" fmla="*/ 26 h 31"/>
                <a:gd name="T32" fmla="*/ 88 w 88"/>
                <a:gd name="T33" fmla="*/ 26 h 31"/>
                <a:gd name="T34" fmla="*/ 88 w 88"/>
                <a:gd name="T35" fmla="*/ 22 h 31"/>
                <a:gd name="T36" fmla="*/ 86 w 88"/>
                <a:gd name="T37" fmla="*/ 19 h 31"/>
                <a:gd name="T38" fmla="*/ 83 w 88"/>
                <a:gd name="T39" fmla="*/ 18 h 31"/>
                <a:gd name="T40" fmla="*/ 83 w 88"/>
                <a:gd name="T41" fmla="*/ 18 h 31"/>
                <a:gd name="T42" fmla="*/ 74 w 88"/>
                <a:gd name="T43" fmla="*/ 16 h 31"/>
                <a:gd name="T44" fmla="*/ 66 w 88"/>
                <a:gd name="T45" fmla="*/ 14 h 31"/>
                <a:gd name="T46" fmla="*/ 58 w 88"/>
                <a:gd name="T47" fmla="*/ 11 h 31"/>
                <a:gd name="T48" fmla="*/ 58 w 88"/>
                <a:gd name="T49" fmla="*/ 11 h 31"/>
                <a:gd name="T50" fmla="*/ 49 w 88"/>
                <a:gd name="T51" fmla="*/ 9 h 31"/>
                <a:gd name="T52" fmla="*/ 40 w 88"/>
                <a:gd name="T53" fmla="*/ 8 h 31"/>
                <a:gd name="T54" fmla="*/ 31 w 88"/>
                <a:gd name="T55" fmla="*/ 8 h 31"/>
                <a:gd name="T56" fmla="*/ 31 w 88"/>
                <a:gd name="T57" fmla="*/ 8 h 31"/>
                <a:gd name="T58" fmla="*/ 24 w 88"/>
                <a:gd name="T59" fmla="*/ 7 h 31"/>
                <a:gd name="T60" fmla="*/ 18 w 88"/>
                <a:gd name="T61" fmla="*/ 6 h 31"/>
                <a:gd name="T62" fmla="*/ 13 w 88"/>
                <a:gd name="T63" fmla="*/ 2 h 31"/>
                <a:gd name="T64" fmla="*/ 13 w 88"/>
                <a:gd name="T65" fmla="*/ 2 h 31"/>
                <a:gd name="T66" fmla="*/ 10 w 88"/>
                <a:gd name="T67" fmla="*/ 0 h 31"/>
                <a:gd name="T68" fmla="*/ 6 w 88"/>
                <a:gd name="T69" fmla="*/ 0 h 31"/>
                <a:gd name="T70" fmla="*/ 2 w 88"/>
                <a:gd name="T71" fmla="*/ 1 h 31"/>
                <a:gd name="T72" fmla="*/ 2 w 88"/>
                <a:gd name="T73" fmla="*/ 1 h 31"/>
                <a:gd name="T74" fmla="*/ 1 w 88"/>
                <a:gd name="T75" fmla="*/ 4 h 31"/>
                <a:gd name="T76" fmla="*/ 0 w 88"/>
                <a:gd name="T77" fmla="*/ 8 h 31"/>
                <a:gd name="T78" fmla="*/ 2 w 88"/>
                <a:gd name="T79" fmla="*/ 11 h 31"/>
                <a:gd name="T80" fmla="*/ 2 w 88"/>
                <a:gd name="T81" fmla="*/ 11 h 3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8"/>
                <a:gd name="T124" fmla="*/ 0 h 31"/>
                <a:gd name="T125" fmla="*/ 88 w 88"/>
                <a:gd name="T126" fmla="*/ 31 h 3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8" h="31">
                  <a:moveTo>
                    <a:pt x="2" y="11"/>
                  </a:moveTo>
                  <a:lnTo>
                    <a:pt x="13" y="18"/>
                  </a:lnTo>
                  <a:lnTo>
                    <a:pt x="26" y="21"/>
                  </a:lnTo>
                  <a:lnTo>
                    <a:pt x="39" y="22"/>
                  </a:lnTo>
                  <a:lnTo>
                    <a:pt x="45" y="23"/>
                  </a:lnTo>
                  <a:lnTo>
                    <a:pt x="51" y="24"/>
                  </a:lnTo>
                  <a:lnTo>
                    <a:pt x="56" y="25"/>
                  </a:lnTo>
                  <a:lnTo>
                    <a:pt x="64" y="28"/>
                  </a:lnTo>
                  <a:lnTo>
                    <a:pt x="72" y="30"/>
                  </a:lnTo>
                  <a:lnTo>
                    <a:pt x="80" y="31"/>
                  </a:lnTo>
                  <a:lnTo>
                    <a:pt x="84" y="31"/>
                  </a:lnTo>
                  <a:lnTo>
                    <a:pt x="87" y="29"/>
                  </a:lnTo>
                  <a:lnTo>
                    <a:pt x="88" y="26"/>
                  </a:lnTo>
                  <a:lnTo>
                    <a:pt x="88" y="22"/>
                  </a:lnTo>
                  <a:lnTo>
                    <a:pt x="86" y="19"/>
                  </a:lnTo>
                  <a:lnTo>
                    <a:pt x="83" y="18"/>
                  </a:lnTo>
                  <a:lnTo>
                    <a:pt x="74" y="16"/>
                  </a:lnTo>
                  <a:lnTo>
                    <a:pt x="66" y="14"/>
                  </a:lnTo>
                  <a:lnTo>
                    <a:pt x="58" y="11"/>
                  </a:lnTo>
                  <a:lnTo>
                    <a:pt x="49" y="9"/>
                  </a:lnTo>
                  <a:lnTo>
                    <a:pt x="40" y="8"/>
                  </a:lnTo>
                  <a:lnTo>
                    <a:pt x="31" y="8"/>
                  </a:lnTo>
                  <a:lnTo>
                    <a:pt x="24" y="7"/>
                  </a:lnTo>
                  <a:lnTo>
                    <a:pt x="18" y="6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1"/>
                  </a:lnTo>
                  <a:lnTo>
                    <a:pt x="1" y="4"/>
                  </a:lnTo>
                  <a:lnTo>
                    <a:pt x="0" y="8"/>
                  </a:lnTo>
                  <a:lnTo>
                    <a:pt x="2" y="1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33" name="Freeform 248"/>
            <p:cNvSpPr>
              <a:spLocks/>
            </p:cNvSpPr>
            <p:nvPr/>
          </p:nvSpPr>
          <p:spPr bwMode="auto">
            <a:xfrm>
              <a:off x="2295" y="2291"/>
              <a:ext cx="48" cy="49"/>
            </a:xfrm>
            <a:custGeom>
              <a:avLst/>
              <a:gdLst>
                <a:gd name="T0" fmla="*/ 44 w 48"/>
                <a:gd name="T1" fmla="*/ 12 h 49"/>
                <a:gd name="T2" fmla="*/ 35 w 48"/>
                <a:gd name="T3" fmla="*/ 3 h 49"/>
                <a:gd name="T4" fmla="*/ 23 w 48"/>
                <a:gd name="T5" fmla="*/ 0 h 49"/>
                <a:gd name="T6" fmla="*/ 11 w 48"/>
                <a:gd name="T7" fmla="*/ 4 h 49"/>
                <a:gd name="T8" fmla="*/ 11 w 48"/>
                <a:gd name="T9" fmla="*/ 4 h 49"/>
                <a:gd name="T10" fmla="*/ 2 w 48"/>
                <a:gd name="T11" fmla="*/ 14 h 49"/>
                <a:gd name="T12" fmla="*/ 0 w 48"/>
                <a:gd name="T13" fmla="*/ 26 h 49"/>
                <a:gd name="T14" fmla="*/ 4 w 48"/>
                <a:gd name="T15" fmla="*/ 38 h 49"/>
                <a:gd name="T16" fmla="*/ 4 w 48"/>
                <a:gd name="T17" fmla="*/ 38 h 49"/>
                <a:gd name="T18" fmla="*/ 13 w 48"/>
                <a:gd name="T19" fmla="*/ 46 h 49"/>
                <a:gd name="T20" fmla="*/ 25 w 48"/>
                <a:gd name="T21" fmla="*/ 49 h 49"/>
                <a:gd name="T22" fmla="*/ 37 w 48"/>
                <a:gd name="T23" fmla="*/ 45 h 49"/>
                <a:gd name="T24" fmla="*/ 37 w 48"/>
                <a:gd name="T25" fmla="*/ 45 h 49"/>
                <a:gd name="T26" fmla="*/ 46 w 48"/>
                <a:gd name="T27" fmla="*/ 35 h 49"/>
                <a:gd name="T28" fmla="*/ 48 w 48"/>
                <a:gd name="T29" fmla="*/ 23 h 49"/>
                <a:gd name="T30" fmla="*/ 44 w 48"/>
                <a:gd name="T31" fmla="*/ 12 h 49"/>
                <a:gd name="T32" fmla="*/ 44 w 48"/>
                <a:gd name="T33" fmla="*/ 12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44" y="12"/>
                  </a:moveTo>
                  <a:lnTo>
                    <a:pt x="35" y="3"/>
                  </a:lnTo>
                  <a:lnTo>
                    <a:pt x="23" y="0"/>
                  </a:lnTo>
                  <a:lnTo>
                    <a:pt x="11" y="4"/>
                  </a:lnTo>
                  <a:lnTo>
                    <a:pt x="2" y="14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13" y="46"/>
                  </a:lnTo>
                  <a:lnTo>
                    <a:pt x="25" y="49"/>
                  </a:lnTo>
                  <a:lnTo>
                    <a:pt x="37" y="45"/>
                  </a:lnTo>
                  <a:lnTo>
                    <a:pt x="46" y="35"/>
                  </a:lnTo>
                  <a:lnTo>
                    <a:pt x="48" y="23"/>
                  </a:lnTo>
                  <a:lnTo>
                    <a:pt x="44" y="12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34" name="Freeform 249"/>
            <p:cNvSpPr>
              <a:spLocks/>
            </p:cNvSpPr>
            <p:nvPr/>
          </p:nvSpPr>
          <p:spPr bwMode="auto">
            <a:xfrm>
              <a:off x="2273" y="2249"/>
              <a:ext cx="48" cy="48"/>
            </a:xfrm>
            <a:custGeom>
              <a:avLst/>
              <a:gdLst>
                <a:gd name="T0" fmla="*/ 46 w 48"/>
                <a:gd name="T1" fmla="*/ 15 h 48"/>
                <a:gd name="T2" fmla="*/ 38 w 48"/>
                <a:gd name="T3" fmla="*/ 5 h 48"/>
                <a:gd name="T4" fmla="*/ 27 w 48"/>
                <a:gd name="T5" fmla="*/ 0 h 48"/>
                <a:gd name="T6" fmla="*/ 15 w 48"/>
                <a:gd name="T7" fmla="*/ 1 h 48"/>
                <a:gd name="T8" fmla="*/ 15 w 48"/>
                <a:gd name="T9" fmla="*/ 1 h 48"/>
                <a:gd name="T10" fmla="*/ 4 w 48"/>
                <a:gd name="T11" fmla="*/ 9 h 48"/>
                <a:gd name="T12" fmla="*/ 0 w 48"/>
                <a:gd name="T13" fmla="*/ 20 h 48"/>
                <a:gd name="T14" fmla="*/ 1 w 48"/>
                <a:gd name="T15" fmla="*/ 33 h 48"/>
                <a:gd name="T16" fmla="*/ 1 w 48"/>
                <a:gd name="T17" fmla="*/ 33 h 48"/>
                <a:gd name="T18" fmla="*/ 9 w 48"/>
                <a:gd name="T19" fmla="*/ 43 h 48"/>
                <a:gd name="T20" fmla="*/ 20 w 48"/>
                <a:gd name="T21" fmla="*/ 48 h 48"/>
                <a:gd name="T22" fmla="*/ 33 w 48"/>
                <a:gd name="T23" fmla="*/ 46 h 48"/>
                <a:gd name="T24" fmla="*/ 33 w 48"/>
                <a:gd name="T25" fmla="*/ 46 h 48"/>
                <a:gd name="T26" fmla="*/ 43 w 48"/>
                <a:gd name="T27" fmla="*/ 39 h 48"/>
                <a:gd name="T28" fmla="*/ 48 w 48"/>
                <a:gd name="T29" fmla="*/ 27 h 48"/>
                <a:gd name="T30" fmla="*/ 46 w 48"/>
                <a:gd name="T31" fmla="*/ 15 h 48"/>
                <a:gd name="T32" fmla="*/ 46 w 48"/>
                <a:gd name="T33" fmla="*/ 15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46" y="15"/>
                  </a:moveTo>
                  <a:lnTo>
                    <a:pt x="38" y="5"/>
                  </a:lnTo>
                  <a:lnTo>
                    <a:pt x="27" y="0"/>
                  </a:lnTo>
                  <a:lnTo>
                    <a:pt x="15" y="1"/>
                  </a:lnTo>
                  <a:lnTo>
                    <a:pt x="4" y="9"/>
                  </a:lnTo>
                  <a:lnTo>
                    <a:pt x="0" y="20"/>
                  </a:lnTo>
                  <a:lnTo>
                    <a:pt x="1" y="33"/>
                  </a:lnTo>
                  <a:lnTo>
                    <a:pt x="9" y="43"/>
                  </a:lnTo>
                  <a:lnTo>
                    <a:pt x="20" y="48"/>
                  </a:lnTo>
                  <a:lnTo>
                    <a:pt x="33" y="46"/>
                  </a:lnTo>
                  <a:lnTo>
                    <a:pt x="43" y="39"/>
                  </a:lnTo>
                  <a:lnTo>
                    <a:pt x="48" y="27"/>
                  </a:lnTo>
                  <a:lnTo>
                    <a:pt x="46" y="15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35" name="Freeform 250"/>
            <p:cNvSpPr>
              <a:spLocks/>
            </p:cNvSpPr>
            <p:nvPr/>
          </p:nvSpPr>
          <p:spPr bwMode="auto">
            <a:xfrm>
              <a:off x="2258" y="2204"/>
              <a:ext cx="47" cy="46"/>
            </a:xfrm>
            <a:custGeom>
              <a:avLst/>
              <a:gdLst>
                <a:gd name="T0" fmla="*/ 47 w 47"/>
                <a:gd name="T1" fmla="*/ 17 h 46"/>
                <a:gd name="T2" fmla="*/ 41 w 47"/>
                <a:gd name="T3" fmla="*/ 6 h 46"/>
                <a:gd name="T4" fmla="*/ 31 w 47"/>
                <a:gd name="T5" fmla="*/ 0 h 46"/>
                <a:gd name="T6" fmla="*/ 18 w 47"/>
                <a:gd name="T7" fmla="*/ 0 h 46"/>
                <a:gd name="T8" fmla="*/ 18 w 47"/>
                <a:gd name="T9" fmla="*/ 0 h 46"/>
                <a:gd name="T10" fmla="*/ 7 w 47"/>
                <a:gd name="T11" fmla="*/ 6 h 46"/>
                <a:gd name="T12" fmla="*/ 1 w 47"/>
                <a:gd name="T13" fmla="*/ 16 h 46"/>
                <a:gd name="T14" fmla="*/ 0 w 47"/>
                <a:gd name="T15" fmla="*/ 29 h 46"/>
                <a:gd name="T16" fmla="*/ 0 w 47"/>
                <a:gd name="T17" fmla="*/ 29 h 46"/>
                <a:gd name="T18" fmla="*/ 7 w 47"/>
                <a:gd name="T19" fmla="*/ 40 h 46"/>
                <a:gd name="T20" fmla="*/ 17 w 47"/>
                <a:gd name="T21" fmla="*/ 46 h 46"/>
                <a:gd name="T22" fmla="*/ 30 w 47"/>
                <a:gd name="T23" fmla="*/ 46 h 46"/>
                <a:gd name="T24" fmla="*/ 30 w 47"/>
                <a:gd name="T25" fmla="*/ 46 h 46"/>
                <a:gd name="T26" fmla="*/ 41 w 47"/>
                <a:gd name="T27" fmla="*/ 40 h 46"/>
                <a:gd name="T28" fmla="*/ 47 w 47"/>
                <a:gd name="T29" fmla="*/ 30 h 46"/>
                <a:gd name="T30" fmla="*/ 47 w 47"/>
                <a:gd name="T31" fmla="*/ 17 h 46"/>
                <a:gd name="T32" fmla="*/ 47 w 47"/>
                <a:gd name="T33" fmla="*/ 17 h 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6"/>
                <a:gd name="T53" fmla="*/ 47 w 47"/>
                <a:gd name="T54" fmla="*/ 46 h 4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6">
                  <a:moveTo>
                    <a:pt x="47" y="17"/>
                  </a:moveTo>
                  <a:lnTo>
                    <a:pt x="41" y="6"/>
                  </a:lnTo>
                  <a:lnTo>
                    <a:pt x="31" y="0"/>
                  </a:lnTo>
                  <a:lnTo>
                    <a:pt x="18" y="0"/>
                  </a:lnTo>
                  <a:lnTo>
                    <a:pt x="7" y="6"/>
                  </a:lnTo>
                  <a:lnTo>
                    <a:pt x="1" y="16"/>
                  </a:lnTo>
                  <a:lnTo>
                    <a:pt x="0" y="29"/>
                  </a:lnTo>
                  <a:lnTo>
                    <a:pt x="7" y="40"/>
                  </a:lnTo>
                  <a:lnTo>
                    <a:pt x="17" y="46"/>
                  </a:lnTo>
                  <a:lnTo>
                    <a:pt x="30" y="46"/>
                  </a:lnTo>
                  <a:lnTo>
                    <a:pt x="41" y="40"/>
                  </a:lnTo>
                  <a:lnTo>
                    <a:pt x="47" y="30"/>
                  </a:lnTo>
                  <a:lnTo>
                    <a:pt x="47" y="17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36" name="Freeform 251"/>
            <p:cNvSpPr>
              <a:spLocks/>
            </p:cNvSpPr>
            <p:nvPr/>
          </p:nvSpPr>
          <p:spPr bwMode="auto">
            <a:xfrm>
              <a:off x="2418" y="2351"/>
              <a:ext cx="65" cy="65"/>
            </a:xfrm>
            <a:custGeom>
              <a:avLst/>
              <a:gdLst>
                <a:gd name="T0" fmla="*/ 13 w 65"/>
                <a:gd name="T1" fmla="*/ 60 h 65"/>
                <a:gd name="T2" fmla="*/ 28 w 65"/>
                <a:gd name="T3" fmla="*/ 42 h 65"/>
                <a:gd name="T4" fmla="*/ 46 w 65"/>
                <a:gd name="T5" fmla="*/ 28 h 65"/>
                <a:gd name="T6" fmla="*/ 63 w 65"/>
                <a:gd name="T7" fmla="*/ 11 h 65"/>
                <a:gd name="T8" fmla="*/ 63 w 65"/>
                <a:gd name="T9" fmla="*/ 11 h 65"/>
                <a:gd name="T10" fmla="*/ 65 w 65"/>
                <a:gd name="T11" fmla="*/ 8 h 65"/>
                <a:gd name="T12" fmla="*/ 65 w 65"/>
                <a:gd name="T13" fmla="*/ 4 h 65"/>
                <a:gd name="T14" fmla="*/ 63 w 65"/>
                <a:gd name="T15" fmla="*/ 1 h 65"/>
                <a:gd name="T16" fmla="*/ 63 w 65"/>
                <a:gd name="T17" fmla="*/ 1 h 65"/>
                <a:gd name="T18" fmla="*/ 60 w 65"/>
                <a:gd name="T19" fmla="*/ 0 h 65"/>
                <a:gd name="T20" fmla="*/ 56 w 65"/>
                <a:gd name="T21" fmla="*/ 0 h 65"/>
                <a:gd name="T22" fmla="*/ 53 w 65"/>
                <a:gd name="T23" fmla="*/ 2 h 65"/>
                <a:gd name="T24" fmla="*/ 53 w 65"/>
                <a:gd name="T25" fmla="*/ 2 h 65"/>
                <a:gd name="T26" fmla="*/ 42 w 65"/>
                <a:gd name="T27" fmla="*/ 12 h 65"/>
                <a:gd name="T28" fmla="*/ 30 w 65"/>
                <a:gd name="T29" fmla="*/ 22 h 65"/>
                <a:gd name="T30" fmla="*/ 19 w 65"/>
                <a:gd name="T31" fmla="*/ 32 h 65"/>
                <a:gd name="T32" fmla="*/ 19 w 65"/>
                <a:gd name="T33" fmla="*/ 32 h 65"/>
                <a:gd name="T34" fmla="*/ 11 w 65"/>
                <a:gd name="T35" fmla="*/ 39 h 65"/>
                <a:gd name="T36" fmla="*/ 5 w 65"/>
                <a:gd name="T37" fmla="*/ 46 h 65"/>
                <a:gd name="T38" fmla="*/ 0 w 65"/>
                <a:gd name="T39" fmla="*/ 54 h 65"/>
                <a:gd name="T40" fmla="*/ 0 w 65"/>
                <a:gd name="T41" fmla="*/ 54 h 65"/>
                <a:gd name="T42" fmla="*/ 0 w 65"/>
                <a:gd name="T43" fmla="*/ 57 h 65"/>
                <a:gd name="T44" fmla="*/ 1 w 65"/>
                <a:gd name="T45" fmla="*/ 61 h 65"/>
                <a:gd name="T46" fmla="*/ 3 w 65"/>
                <a:gd name="T47" fmla="*/ 63 h 65"/>
                <a:gd name="T48" fmla="*/ 3 w 65"/>
                <a:gd name="T49" fmla="*/ 63 h 65"/>
                <a:gd name="T50" fmla="*/ 7 w 65"/>
                <a:gd name="T51" fmla="*/ 65 h 65"/>
                <a:gd name="T52" fmla="*/ 10 w 65"/>
                <a:gd name="T53" fmla="*/ 63 h 65"/>
                <a:gd name="T54" fmla="*/ 13 w 65"/>
                <a:gd name="T55" fmla="*/ 60 h 65"/>
                <a:gd name="T56" fmla="*/ 13 w 65"/>
                <a:gd name="T57" fmla="*/ 60 h 6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65"/>
                <a:gd name="T88" fmla="*/ 0 h 65"/>
                <a:gd name="T89" fmla="*/ 65 w 65"/>
                <a:gd name="T90" fmla="*/ 65 h 6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65" h="65">
                  <a:moveTo>
                    <a:pt x="13" y="60"/>
                  </a:moveTo>
                  <a:lnTo>
                    <a:pt x="28" y="42"/>
                  </a:lnTo>
                  <a:lnTo>
                    <a:pt x="46" y="28"/>
                  </a:lnTo>
                  <a:lnTo>
                    <a:pt x="63" y="11"/>
                  </a:lnTo>
                  <a:lnTo>
                    <a:pt x="65" y="8"/>
                  </a:lnTo>
                  <a:lnTo>
                    <a:pt x="65" y="4"/>
                  </a:lnTo>
                  <a:lnTo>
                    <a:pt x="63" y="1"/>
                  </a:lnTo>
                  <a:lnTo>
                    <a:pt x="60" y="0"/>
                  </a:lnTo>
                  <a:lnTo>
                    <a:pt x="56" y="0"/>
                  </a:lnTo>
                  <a:lnTo>
                    <a:pt x="53" y="2"/>
                  </a:lnTo>
                  <a:lnTo>
                    <a:pt x="42" y="12"/>
                  </a:lnTo>
                  <a:lnTo>
                    <a:pt x="30" y="22"/>
                  </a:lnTo>
                  <a:lnTo>
                    <a:pt x="19" y="32"/>
                  </a:lnTo>
                  <a:lnTo>
                    <a:pt x="11" y="39"/>
                  </a:lnTo>
                  <a:lnTo>
                    <a:pt x="5" y="46"/>
                  </a:lnTo>
                  <a:lnTo>
                    <a:pt x="0" y="54"/>
                  </a:lnTo>
                  <a:lnTo>
                    <a:pt x="0" y="57"/>
                  </a:lnTo>
                  <a:lnTo>
                    <a:pt x="1" y="61"/>
                  </a:lnTo>
                  <a:lnTo>
                    <a:pt x="3" y="63"/>
                  </a:lnTo>
                  <a:lnTo>
                    <a:pt x="7" y="65"/>
                  </a:lnTo>
                  <a:lnTo>
                    <a:pt x="10" y="63"/>
                  </a:lnTo>
                  <a:lnTo>
                    <a:pt x="13" y="6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37" name="Freeform 252"/>
            <p:cNvSpPr>
              <a:spLocks/>
            </p:cNvSpPr>
            <p:nvPr/>
          </p:nvSpPr>
          <p:spPr bwMode="auto">
            <a:xfrm>
              <a:off x="2406" y="2333"/>
              <a:ext cx="50" cy="80"/>
            </a:xfrm>
            <a:custGeom>
              <a:avLst/>
              <a:gdLst>
                <a:gd name="T0" fmla="*/ 13 w 50"/>
                <a:gd name="T1" fmla="*/ 75 h 80"/>
                <a:gd name="T2" fmla="*/ 16 w 50"/>
                <a:gd name="T3" fmla="*/ 65 h 80"/>
                <a:gd name="T4" fmla="*/ 20 w 50"/>
                <a:gd name="T5" fmla="*/ 57 h 80"/>
                <a:gd name="T6" fmla="*/ 27 w 50"/>
                <a:gd name="T7" fmla="*/ 48 h 80"/>
                <a:gd name="T8" fmla="*/ 27 w 50"/>
                <a:gd name="T9" fmla="*/ 48 h 80"/>
                <a:gd name="T10" fmla="*/ 28 w 50"/>
                <a:gd name="T11" fmla="*/ 46 h 80"/>
                <a:gd name="T12" fmla="*/ 29 w 50"/>
                <a:gd name="T13" fmla="*/ 44 h 80"/>
                <a:gd name="T14" fmla="*/ 30 w 50"/>
                <a:gd name="T15" fmla="*/ 41 h 80"/>
                <a:gd name="T16" fmla="*/ 30 w 50"/>
                <a:gd name="T17" fmla="*/ 41 h 80"/>
                <a:gd name="T18" fmla="*/ 35 w 50"/>
                <a:gd name="T19" fmla="*/ 33 h 80"/>
                <a:gd name="T20" fmla="*/ 41 w 50"/>
                <a:gd name="T21" fmla="*/ 26 h 80"/>
                <a:gd name="T22" fmla="*/ 46 w 50"/>
                <a:gd name="T23" fmla="*/ 18 h 80"/>
                <a:gd name="T24" fmla="*/ 46 w 50"/>
                <a:gd name="T25" fmla="*/ 18 h 80"/>
                <a:gd name="T26" fmla="*/ 48 w 50"/>
                <a:gd name="T27" fmla="*/ 15 h 80"/>
                <a:gd name="T28" fmla="*/ 48 w 50"/>
                <a:gd name="T29" fmla="*/ 13 h 80"/>
                <a:gd name="T30" fmla="*/ 49 w 50"/>
                <a:gd name="T31" fmla="*/ 10 h 80"/>
                <a:gd name="T32" fmla="*/ 49 w 50"/>
                <a:gd name="T33" fmla="*/ 10 h 80"/>
                <a:gd name="T34" fmla="*/ 49 w 50"/>
                <a:gd name="T35" fmla="*/ 10 h 80"/>
                <a:gd name="T36" fmla="*/ 49 w 50"/>
                <a:gd name="T37" fmla="*/ 11 h 80"/>
                <a:gd name="T38" fmla="*/ 49 w 50"/>
                <a:gd name="T39" fmla="*/ 11 h 80"/>
                <a:gd name="T40" fmla="*/ 49 w 50"/>
                <a:gd name="T41" fmla="*/ 11 h 80"/>
                <a:gd name="T42" fmla="*/ 50 w 50"/>
                <a:gd name="T43" fmla="*/ 8 h 80"/>
                <a:gd name="T44" fmla="*/ 50 w 50"/>
                <a:gd name="T45" fmla="*/ 4 h 80"/>
                <a:gd name="T46" fmla="*/ 48 w 50"/>
                <a:gd name="T47" fmla="*/ 1 h 80"/>
                <a:gd name="T48" fmla="*/ 48 w 50"/>
                <a:gd name="T49" fmla="*/ 1 h 80"/>
                <a:gd name="T50" fmla="*/ 44 w 50"/>
                <a:gd name="T51" fmla="*/ 0 h 80"/>
                <a:gd name="T52" fmla="*/ 41 w 50"/>
                <a:gd name="T53" fmla="*/ 0 h 80"/>
                <a:gd name="T54" fmla="*/ 38 w 50"/>
                <a:gd name="T55" fmla="*/ 3 h 80"/>
                <a:gd name="T56" fmla="*/ 38 w 50"/>
                <a:gd name="T57" fmla="*/ 3 h 80"/>
                <a:gd name="T58" fmla="*/ 36 w 50"/>
                <a:gd name="T59" fmla="*/ 5 h 80"/>
                <a:gd name="T60" fmla="*/ 35 w 50"/>
                <a:gd name="T61" fmla="*/ 9 h 80"/>
                <a:gd name="T62" fmla="*/ 34 w 50"/>
                <a:gd name="T63" fmla="*/ 12 h 80"/>
                <a:gd name="T64" fmla="*/ 34 w 50"/>
                <a:gd name="T65" fmla="*/ 12 h 80"/>
                <a:gd name="T66" fmla="*/ 27 w 50"/>
                <a:gd name="T67" fmla="*/ 22 h 80"/>
                <a:gd name="T68" fmla="*/ 20 w 50"/>
                <a:gd name="T69" fmla="*/ 31 h 80"/>
                <a:gd name="T70" fmla="*/ 15 w 50"/>
                <a:gd name="T71" fmla="*/ 42 h 80"/>
                <a:gd name="T72" fmla="*/ 15 w 50"/>
                <a:gd name="T73" fmla="*/ 42 h 80"/>
                <a:gd name="T74" fmla="*/ 8 w 50"/>
                <a:gd name="T75" fmla="*/ 51 h 80"/>
                <a:gd name="T76" fmla="*/ 3 w 50"/>
                <a:gd name="T77" fmla="*/ 61 h 80"/>
                <a:gd name="T78" fmla="*/ 0 w 50"/>
                <a:gd name="T79" fmla="*/ 71 h 80"/>
                <a:gd name="T80" fmla="*/ 0 w 50"/>
                <a:gd name="T81" fmla="*/ 71 h 80"/>
                <a:gd name="T82" fmla="*/ 0 w 50"/>
                <a:gd name="T83" fmla="*/ 75 h 80"/>
                <a:gd name="T84" fmla="*/ 1 w 50"/>
                <a:gd name="T85" fmla="*/ 78 h 80"/>
                <a:gd name="T86" fmla="*/ 4 w 50"/>
                <a:gd name="T87" fmla="*/ 80 h 80"/>
                <a:gd name="T88" fmla="*/ 4 w 50"/>
                <a:gd name="T89" fmla="*/ 80 h 80"/>
                <a:gd name="T90" fmla="*/ 8 w 50"/>
                <a:gd name="T91" fmla="*/ 80 h 80"/>
                <a:gd name="T92" fmla="*/ 11 w 50"/>
                <a:gd name="T93" fmla="*/ 78 h 80"/>
                <a:gd name="T94" fmla="*/ 13 w 50"/>
                <a:gd name="T95" fmla="*/ 75 h 80"/>
                <a:gd name="T96" fmla="*/ 13 w 50"/>
                <a:gd name="T97" fmla="*/ 75 h 8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0"/>
                <a:gd name="T148" fmla="*/ 0 h 80"/>
                <a:gd name="T149" fmla="*/ 50 w 50"/>
                <a:gd name="T150" fmla="*/ 80 h 8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0" h="80">
                  <a:moveTo>
                    <a:pt x="13" y="75"/>
                  </a:moveTo>
                  <a:lnTo>
                    <a:pt x="16" y="65"/>
                  </a:lnTo>
                  <a:lnTo>
                    <a:pt x="20" y="57"/>
                  </a:lnTo>
                  <a:lnTo>
                    <a:pt x="27" y="48"/>
                  </a:lnTo>
                  <a:lnTo>
                    <a:pt x="28" y="46"/>
                  </a:lnTo>
                  <a:lnTo>
                    <a:pt x="29" y="44"/>
                  </a:lnTo>
                  <a:lnTo>
                    <a:pt x="30" y="41"/>
                  </a:lnTo>
                  <a:lnTo>
                    <a:pt x="35" y="33"/>
                  </a:lnTo>
                  <a:lnTo>
                    <a:pt x="41" y="26"/>
                  </a:lnTo>
                  <a:lnTo>
                    <a:pt x="46" y="18"/>
                  </a:lnTo>
                  <a:lnTo>
                    <a:pt x="48" y="15"/>
                  </a:lnTo>
                  <a:lnTo>
                    <a:pt x="48" y="13"/>
                  </a:lnTo>
                  <a:lnTo>
                    <a:pt x="49" y="10"/>
                  </a:lnTo>
                  <a:lnTo>
                    <a:pt x="49" y="11"/>
                  </a:lnTo>
                  <a:lnTo>
                    <a:pt x="50" y="8"/>
                  </a:lnTo>
                  <a:lnTo>
                    <a:pt x="50" y="4"/>
                  </a:lnTo>
                  <a:lnTo>
                    <a:pt x="48" y="1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38" y="3"/>
                  </a:lnTo>
                  <a:lnTo>
                    <a:pt x="36" y="5"/>
                  </a:lnTo>
                  <a:lnTo>
                    <a:pt x="35" y="9"/>
                  </a:lnTo>
                  <a:lnTo>
                    <a:pt x="34" y="12"/>
                  </a:lnTo>
                  <a:lnTo>
                    <a:pt x="27" y="22"/>
                  </a:lnTo>
                  <a:lnTo>
                    <a:pt x="20" y="31"/>
                  </a:lnTo>
                  <a:lnTo>
                    <a:pt x="15" y="42"/>
                  </a:lnTo>
                  <a:lnTo>
                    <a:pt x="8" y="51"/>
                  </a:lnTo>
                  <a:lnTo>
                    <a:pt x="3" y="61"/>
                  </a:lnTo>
                  <a:lnTo>
                    <a:pt x="0" y="71"/>
                  </a:lnTo>
                  <a:lnTo>
                    <a:pt x="0" y="75"/>
                  </a:lnTo>
                  <a:lnTo>
                    <a:pt x="1" y="78"/>
                  </a:lnTo>
                  <a:lnTo>
                    <a:pt x="4" y="80"/>
                  </a:lnTo>
                  <a:lnTo>
                    <a:pt x="8" y="80"/>
                  </a:lnTo>
                  <a:lnTo>
                    <a:pt x="11" y="78"/>
                  </a:lnTo>
                  <a:lnTo>
                    <a:pt x="13" y="7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38" name="Freeform 253"/>
            <p:cNvSpPr>
              <a:spLocks/>
            </p:cNvSpPr>
            <p:nvPr/>
          </p:nvSpPr>
          <p:spPr bwMode="auto">
            <a:xfrm>
              <a:off x="2386" y="2395"/>
              <a:ext cx="49" cy="48"/>
            </a:xfrm>
            <a:custGeom>
              <a:avLst/>
              <a:gdLst>
                <a:gd name="T0" fmla="*/ 38 w 49"/>
                <a:gd name="T1" fmla="*/ 5 h 48"/>
                <a:gd name="T2" fmla="*/ 26 w 49"/>
                <a:gd name="T3" fmla="*/ 0 h 48"/>
                <a:gd name="T4" fmla="*/ 15 w 49"/>
                <a:gd name="T5" fmla="*/ 2 h 48"/>
                <a:gd name="T6" fmla="*/ 4 w 49"/>
                <a:gd name="T7" fmla="*/ 10 h 48"/>
                <a:gd name="T8" fmla="*/ 4 w 49"/>
                <a:gd name="T9" fmla="*/ 10 h 48"/>
                <a:gd name="T10" fmla="*/ 0 w 49"/>
                <a:gd name="T11" fmla="*/ 23 h 48"/>
                <a:gd name="T12" fmla="*/ 2 w 49"/>
                <a:gd name="T13" fmla="*/ 35 h 48"/>
                <a:gd name="T14" fmla="*/ 11 w 49"/>
                <a:gd name="T15" fmla="*/ 44 h 48"/>
                <a:gd name="T16" fmla="*/ 11 w 49"/>
                <a:gd name="T17" fmla="*/ 44 h 48"/>
                <a:gd name="T18" fmla="*/ 22 w 49"/>
                <a:gd name="T19" fmla="*/ 48 h 48"/>
                <a:gd name="T20" fmla="*/ 34 w 49"/>
                <a:gd name="T21" fmla="*/ 46 h 48"/>
                <a:gd name="T22" fmla="*/ 44 w 49"/>
                <a:gd name="T23" fmla="*/ 38 h 48"/>
                <a:gd name="T24" fmla="*/ 44 w 49"/>
                <a:gd name="T25" fmla="*/ 38 h 48"/>
                <a:gd name="T26" fmla="*/ 49 w 49"/>
                <a:gd name="T27" fmla="*/ 27 h 48"/>
                <a:gd name="T28" fmla="*/ 47 w 49"/>
                <a:gd name="T29" fmla="*/ 14 h 48"/>
                <a:gd name="T30" fmla="*/ 38 w 49"/>
                <a:gd name="T31" fmla="*/ 5 h 48"/>
                <a:gd name="T32" fmla="*/ 38 w 49"/>
                <a:gd name="T33" fmla="*/ 5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38" y="5"/>
                  </a:moveTo>
                  <a:lnTo>
                    <a:pt x="26" y="0"/>
                  </a:lnTo>
                  <a:lnTo>
                    <a:pt x="15" y="2"/>
                  </a:lnTo>
                  <a:lnTo>
                    <a:pt x="4" y="10"/>
                  </a:lnTo>
                  <a:lnTo>
                    <a:pt x="0" y="23"/>
                  </a:lnTo>
                  <a:lnTo>
                    <a:pt x="2" y="35"/>
                  </a:lnTo>
                  <a:lnTo>
                    <a:pt x="11" y="44"/>
                  </a:lnTo>
                  <a:lnTo>
                    <a:pt x="22" y="48"/>
                  </a:lnTo>
                  <a:lnTo>
                    <a:pt x="34" y="46"/>
                  </a:lnTo>
                  <a:lnTo>
                    <a:pt x="44" y="38"/>
                  </a:lnTo>
                  <a:lnTo>
                    <a:pt x="49" y="27"/>
                  </a:lnTo>
                  <a:lnTo>
                    <a:pt x="47" y="14"/>
                  </a:lnTo>
                  <a:lnTo>
                    <a:pt x="38" y="5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39" name="Freeform 254"/>
            <p:cNvSpPr>
              <a:spLocks/>
            </p:cNvSpPr>
            <p:nvPr/>
          </p:nvSpPr>
          <p:spPr bwMode="auto">
            <a:xfrm>
              <a:off x="2249" y="2156"/>
              <a:ext cx="48" cy="48"/>
            </a:xfrm>
            <a:custGeom>
              <a:avLst/>
              <a:gdLst>
                <a:gd name="T0" fmla="*/ 48 w 48"/>
                <a:gd name="T1" fmla="*/ 21 h 48"/>
                <a:gd name="T2" fmla="*/ 44 w 48"/>
                <a:gd name="T3" fmla="*/ 9 h 48"/>
                <a:gd name="T4" fmla="*/ 34 w 48"/>
                <a:gd name="T5" fmla="*/ 2 h 48"/>
                <a:gd name="T6" fmla="*/ 22 w 48"/>
                <a:gd name="T7" fmla="*/ 0 h 48"/>
                <a:gd name="T8" fmla="*/ 22 w 48"/>
                <a:gd name="T9" fmla="*/ 0 h 48"/>
                <a:gd name="T10" fmla="*/ 10 w 48"/>
                <a:gd name="T11" fmla="*/ 4 h 48"/>
                <a:gd name="T12" fmla="*/ 2 w 48"/>
                <a:gd name="T13" fmla="*/ 14 h 48"/>
                <a:gd name="T14" fmla="*/ 0 w 48"/>
                <a:gd name="T15" fmla="*/ 26 h 48"/>
                <a:gd name="T16" fmla="*/ 0 w 48"/>
                <a:gd name="T17" fmla="*/ 26 h 48"/>
                <a:gd name="T18" fmla="*/ 5 w 48"/>
                <a:gd name="T19" fmla="*/ 38 h 48"/>
                <a:gd name="T20" fmla="*/ 14 w 48"/>
                <a:gd name="T21" fmla="*/ 46 h 48"/>
                <a:gd name="T22" fmla="*/ 27 w 48"/>
                <a:gd name="T23" fmla="*/ 48 h 48"/>
                <a:gd name="T24" fmla="*/ 27 w 48"/>
                <a:gd name="T25" fmla="*/ 48 h 48"/>
                <a:gd name="T26" fmla="*/ 39 w 48"/>
                <a:gd name="T27" fmla="*/ 43 h 48"/>
                <a:gd name="T28" fmla="*/ 46 w 48"/>
                <a:gd name="T29" fmla="*/ 34 h 48"/>
                <a:gd name="T30" fmla="*/ 48 w 48"/>
                <a:gd name="T31" fmla="*/ 21 h 48"/>
                <a:gd name="T32" fmla="*/ 48 w 48"/>
                <a:gd name="T33" fmla="*/ 21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48" y="21"/>
                  </a:moveTo>
                  <a:lnTo>
                    <a:pt x="44" y="9"/>
                  </a:lnTo>
                  <a:lnTo>
                    <a:pt x="34" y="2"/>
                  </a:lnTo>
                  <a:lnTo>
                    <a:pt x="22" y="0"/>
                  </a:lnTo>
                  <a:lnTo>
                    <a:pt x="10" y="4"/>
                  </a:lnTo>
                  <a:lnTo>
                    <a:pt x="2" y="14"/>
                  </a:lnTo>
                  <a:lnTo>
                    <a:pt x="0" y="26"/>
                  </a:lnTo>
                  <a:lnTo>
                    <a:pt x="5" y="38"/>
                  </a:lnTo>
                  <a:lnTo>
                    <a:pt x="14" y="46"/>
                  </a:lnTo>
                  <a:lnTo>
                    <a:pt x="27" y="48"/>
                  </a:lnTo>
                  <a:lnTo>
                    <a:pt x="39" y="43"/>
                  </a:lnTo>
                  <a:lnTo>
                    <a:pt x="46" y="34"/>
                  </a:lnTo>
                  <a:lnTo>
                    <a:pt x="48" y="21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40" name="Freeform 255"/>
            <p:cNvSpPr>
              <a:spLocks/>
            </p:cNvSpPr>
            <p:nvPr/>
          </p:nvSpPr>
          <p:spPr bwMode="auto">
            <a:xfrm>
              <a:off x="2248" y="2107"/>
              <a:ext cx="48" cy="49"/>
            </a:xfrm>
            <a:custGeom>
              <a:avLst/>
              <a:gdLst>
                <a:gd name="T0" fmla="*/ 48 w 48"/>
                <a:gd name="T1" fmla="*/ 25 h 49"/>
                <a:gd name="T2" fmla="*/ 45 w 48"/>
                <a:gd name="T3" fmla="*/ 13 h 49"/>
                <a:gd name="T4" fmla="*/ 37 w 48"/>
                <a:gd name="T5" fmla="*/ 4 h 49"/>
                <a:gd name="T6" fmla="*/ 24 w 48"/>
                <a:gd name="T7" fmla="*/ 0 h 49"/>
                <a:gd name="T8" fmla="*/ 24 w 48"/>
                <a:gd name="T9" fmla="*/ 0 h 49"/>
                <a:gd name="T10" fmla="*/ 12 w 48"/>
                <a:gd name="T11" fmla="*/ 3 h 49"/>
                <a:gd name="T12" fmla="*/ 3 w 48"/>
                <a:gd name="T13" fmla="*/ 12 h 49"/>
                <a:gd name="T14" fmla="*/ 0 w 48"/>
                <a:gd name="T15" fmla="*/ 24 h 49"/>
                <a:gd name="T16" fmla="*/ 0 w 48"/>
                <a:gd name="T17" fmla="*/ 24 h 49"/>
                <a:gd name="T18" fmla="*/ 2 w 48"/>
                <a:gd name="T19" fmla="*/ 36 h 49"/>
                <a:gd name="T20" fmla="*/ 11 w 48"/>
                <a:gd name="T21" fmla="*/ 45 h 49"/>
                <a:gd name="T22" fmla="*/ 23 w 48"/>
                <a:gd name="T23" fmla="*/ 49 h 49"/>
                <a:gd name="T24" fmla="*/ 23 w 48"/>
                <a:gd name="T25" fmla="*/ 49 h 49"/>
                <a:gd name="T26" fmla="*/ 35 w 48"/>
                <a:gd name="T27" fmla="*/ 46 h 49"/>
                <a:gd name="T28" fmla="*/ 44 w 48"/>
                <a:gd name="T29" fmla="*/ 37 h 49"/>
                <a:gd name="T30" fmla="*/ 48 w 48"/>
                <a:gd name="T31" fmla="*/ 25 h 49"/>
                <a:gd name="T32" fmla="*/ 48 w 48"/>
                <a:gd name="T33" fmla="*/ 25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48" y="25"/>
                  </a:moveTo>
                  <a:lnTo>
                    <a:pt x="45" y="13"/>
                  </a:lnTo>
                  <a:lnTo>
                    <a:pt x="37" y="4"/>
                  </a:lnTo>
                  <a:lnTo>
                    <a:pt x="24" y="0"/>
                  </a:lnTo>
                  <a:lnTo>
                    <a:pt x="12" y="3"/>
                  </a:lnTo>
                  <a:lnTo>
                    <a:pt x="3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11" y="45"/>
                  </a:lnTo>
                  <a:lnTo>
                    <a:pt x="23" y="49"/>
                  </a:lnTo>
                  <a:lnTo>
                    <a:pt x="35" y="46"/>
                  </a:lnTo>
                  <a:lnTo>
                    <a:pt x="44" y="37"/>
                  </a:lnTo>
                  <a:lnTo>
                    <a:pt x="48" y="25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41" name="Freeform 256"/>
            <p:cNvSpPr>
              <a:spLocks/>
            </p:cNvSpPr>
            <p:nvPr/>
          </p:nvSpPr>
          <p:spPr bwMode="auto">
            <a:xfrm>
              <a:off x="2253" y="2059"/>
              <a:ext cx="47" cy="48"/>
            </a:xfrm>
            <a:custGeom>
              <a:avLst/>
              <a:gdLst>
                <a:gd name="T0" fmla="*/ 47 w 47"/>
                <a:gd name="T1" fmla="*/ 29 h 48"/>
                <a:gd name="T2" fmla="*/ 46 w 47"/>
                <a:gd name="T3" fmla="*/ 16 h 48"/>
                <a:gd name="T4" fmla="*/ 39 w 47"/>
                <a:gd name="T5" fmla="*/ 6 h 48"/>
                <a:gd name="T6" fmla="*/ 27 w 47"/>
                <a:gd name="T7" fmla="*/ 0 h 48"/>
                <a:gd name="T8" fmla="*/ 27 w 47"/>
                <a:gd name="T9" fmla="*/ 0 h 48"/>
                <a:gd name="T10" fmla="*/ 15 w 47"/>
                <a:gd name="T11" fmla="*/ 2 h 48"/>
                <a:gd name="T12" fmla="*/ 5 w 47"/>
                <a:gd name="T13" fmla="*/ 9 h 48"/>
                <a:gd name="T14" fmla="*/ 0 w 47"/>
                <a:gd name="T15" fmla="*/ 20 h 48"/>
                <a:gd name="T16" fmla="*/ 0 w 47"/>
                <a:gd name="T17" fmla="*/ 20 h 48"/>
                <a:gd name="T18" fmla="*/ 1 w 47"/>
                <a:gd name="T19" fmla="*/ 33 h 48"/>
                <a:gd name="T20" fmla="*/ 8 w 47"/>
                <a:gd name="T21" fmla="*/ 43 h 48"/>
                <a:gd name="T22" fmla="*/ 19 w 47"/>
                <a:gd name="T23" fmla="*/ 48 h 48"/>
                <a:gd name="T24" fmla="*/ 19 w 47"/>
                <a:gd name="T25" fmla="*/ 48 h 48"/>
                <a:gd name="T26" fmla="*/ 32 w 47"/>
                <a:gd name="T27" fmla="*/ 47 h 48"/>
                <a:gd name="T28" fmla="*/ 42 w 47"/>
                <a:gd name="T29" fmla="*/ 40 h 48"/>
                <a:gd name="T30" fmla="*/ 47 w 47"/>
                <a:gd name="T31" fmla="*/ 29 h 48"/>
                <a:gd name="T32" fmla="*/ 47 w 47"/>
                <a:gd name="T33" fmla="*/ 29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8"/>
                <a:gd name="T53" fmla="*/ 47 w 47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8">
                  <a:moveTo>
                    <a:pt x="47" y="29"/>
                  </a:moveTo>
                  <a:lnTo>
                    <a:pt x="46" y="16"/>
                  </a:lnTo>
                  <a:lnTo>
                    <a:pt x="39" y="6"/>
                  </a:lnTo>
                  <a:lnTo>
                    <a:pt x="27" y="0"/>
                  </a:lnTo>
                  <a:lnTo>
                    <a:pt x="15" y="2"/>
                  </a:lnTo>
                  <a:lnTo>
                    <a:pt x="5" y="9"/>
                  </a:lnTo>
                  <a:lnTo>
                    <a:pt x="0" y="20"/>
                  </a:lnTo>
                  <a:lnTo>
                    <a:pt x="1" y="33"/>
                  </a:lnTo>
                  <a:lnTo>
                    <a:pt x="8" y="43"/>
                  </a:lnTo>
                  <a:lnTo>
                    <a:pt x="19" y="48"/>
                  </a:lnTo>
                  <a:lnTo>
                    <a:pt x="32" y="47"/>
                  </a:lnTo>
                  <a:lnTo>
                    <a:pt x="42" y="40"/>
                  </a:lnTo>
                  <a:lnTo>
                    <a:pt x="47" y="29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42" name="Freeform 257"/>
            <p:cNvSpPr>
              <a:spLocks/>
            </p:cNvSpPr>
            <p:nvPr/>
          </p:nvSpPr>
          <p:spPr bwMode="auto">
            <a:xfrm>
              <a:off x="2264" y="2013"/>
              <a:ext cx="47" cy="47"/>
            </a:xfrm>
            <a:custGeom>
              <a:avLst/>
              <a:gdLst>
                <a:gd name="T0" fmla="*/ 47 w 47"/>
                <a:gd name="T1" fmla="*/ 31 h 47"/>
                <a:gd name="T2" fmla="*/ 47 w 47"/>
                <a:gd name="T3" fmla="*/ 18 h 47"/>
                <a:gd name="T4" fmla="*/ 42 w 47"/>
                <a:gd name="T5" fmla="*/ 7 h 47"/>
                <a:gd name="T6" fmla="*/ 31 w 47"/>
                <a:gd name="T7" fmla="*/ 0 h 47"/>
                <a:gd name="T8" fmla="*/ 31 w 47"/>
                <a:gd name="T9" fmla="*/ 0 h 47"/>
                <a:gd name="T10" fmla="*/ 19 w 47"/>
                <a:gd name="T11" fmla="*/ 0 h 47"/>
                <a:gd name="T12" fmla="*/ 7 w 47"/>
                <a:gd name="T13" fmla="*/ 6 h 47"/>
                <a:gd name="T14" fmla="*/ 1 w 47"/>
                <a:gd name="T15" fmla="*/ 16 h 47"/>
                <a:gd name="T16" fmla="*/ 1 w 47"/>
                <a:gd name="T17" fmla="*/ 16 h 47"/>
                <a:gd name="T18" fmla="*/ 0 w 47"/>
                <a:gd name="T19" fmla="*/ 29 h 47"/>
                <a:gd name="T20" fmla="*/ 6 w 47"/>
                <a:gd name="T21" fmla="*/ 40 h 47"/>
                <a:gd name="T22" fmla="*/ 16 w 47"/>
                <a:gd name="T23" fmla="*/ 46 h 47"/>
                <a:gd name="T24" fmla="*/ 16 w 47"/>
                <a:gd name="T25" fmla="*/ 46 h 47"/>
                <a:gd name="T26" fmla="*/ 29 w 47"/>
                <a:gd name="T27" fmla="*/ 47 h 47"/>
                <a:gd name="T28" fmla="*/ 40 w 47"/>
                <a:gd name="T29" fmla="*/ 41 h 47"/>
                <a:gd name="T30" fmla="*/ 47 w 47"/>
                <a:gd name="T31" fmla="*/ 31 h 47"/>
                <a:gd name="T32" fmla="*/ 47 w 47"/>
                <a:gd name="T33" fmla="*/ 31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47" y="31"/>
                  </a:moveTo>
                  <a:lnTo>
                    <a:pt x="47" y="18"/>
                  </a:lnTo>
                  <a:lnTo>
                    <a:pt x="42" y="7"/>
                  </a:lnTo>
                  <a:lnTo>
                    <a:pt x="31" y="0"/>
                  </a:lnTo>
                  <a:lnTo>
                    <a:pt x="19" y="0"/>
                  </a:lnTo>
                  <a:lnTo>
                    <a:pt x="7" y="6"/>
                  </a:lnTo>
                  <a:lnTo>
                    <a:pt x="1" y="16"/>
                  </a:lnTo>
                  <a:lnTo>
                    <a:pt x="0" y="29"/>
                  </a:lnTo>
                  <a:lnTo>
                    <a:pt x="6" y="40"/>
                  </a:lnTo>
                  <a:lnTo>
                    <a:pt x="16" y="46"/>
                  </a:lnTo>
                  <a:lnTo>
                    <a:pt x="29" y="47"/>
                  </a:lnTo>
                  <a:lnTo>
                    <a:pt x="40" y="41"/>
                  </a:lnTo>
                  <a:lnTo>
                    <a:pt x="47" y="31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43" name="Freeform 258"/>
            <p:cNvSpPr>
              <a:spLocks/>
            </p:cNvSpPr>
            <p:nvPr/>
          </p:nvSpPr>
          <p:spPr bwMode="auto">
            <a:xfrm>
              <a:off x="2578" y="2277"/>
              <a:ext cx="47" cy="108"/>
            </a:xfrm>
            <a:custGeom>
              <a:avLst/>
              <a:gdLst>
                <a:gd name="T0" fmla="*/ 43 w 47"/>
                <a:gd name="T1" fmla="*/ 73 h 108"/>
                <a:gd name="T2" fmla="*/ 43 w 47"/>
                <a:gd name="T3" fmla="*/ 60 h 108"/>
                <a:gd name="T4" fmla="*/ 46 w 47"/>
                <a:gd name="T5" fmla="*/ 46 h 108"/>
                <a:gd name="T6" fmla="*/ 42 w 47"/>
                <a:gd name="T7" fmla="*/ 5 h 108"/>
                <a:gd name="T8" fmla="*/ 41 w 47"/>
                <a:gd name="T9" fmla="*/ 3 h 108"/>
                <a:gd name="T10" fmla="*/ 37 w 47"/>
                <a:gd name="T11" fmla="*/ 0 h 108"/>
                <a:gd name="T12" fmla="*/ 34 w 47"/>
                <a:gd name="T13" fmla="*/ 0 h 108"/>
                <a:gd name="T14" fmla="*/ 29 w 47"/>
                <a:gd name="T15" fmla="*/ 3 h 108"/>
                <a:gd name="T16" fmla="*/ 20 w 47"/>
                <a:gd name="T17" fmla="*/ 20 h 108"/>
                <a:gd name="T18" fmla="*/ 8 w 47"/>
                <a:gd name="T19" fmla="*/ 61 h 108"/>
                <a:gd name="T20" fmla="*/ 8 w 47"/>
                <a:gd name="T21" fmla="*/ 71 h 108"/>
                <a:gd name="T22" fmla="*/ 3 w 47"/>
                <a:gd name="T23" fmla="*/ 87 h 108"/>
                <a:gd name="T24" fmla="*/ 2 w 47"/>
                <a:gd name="T25" fmla="*/ 91 h 108"/>
                <a:gd name="T26" fmla="*/ 0 w 47"/>
                <a:gd name="T27" fmla="*/ 97 h 108"/>
                <a:gd name="T28" fmla="*/ 0 w 47"/>
                <a:gd name="T29" fmla="*/ 101 h 108"/>
                <a:gd name="T30" fmla="*/ 6 w 47"/>
                <a:gd name="T31" fmla="*/ 105 h 108"/>
                <a:gd name="T32" fmla="*/ 9 w 47"/>
                <a:gd name="T33" fmla="*/ 105 h 108"/>
                <a:gd name="T34" fmla="*/ 14 w 47"/>
                <a:gd name="T35" fmla="*/ 99 h 108"/>
                <a:gd name="T36" fmla="*/ 14 w 47"/>
                <a:gd name="T37" fmla="*/ 97 h 108"/>
                <a:gd name="T38" fmla="*/ 16 w 47"/>
                <a:gd name="T39" fmla="*/ 92 h 108"/>
                <a:gd name="T40" fmla="*/ 19 w 47"/>
                <a:gd name="T41" fmla="*/ 84 h 108"/>
                <a:gd name="T42" fmla="*/ 22 w 47"/>
                <a:gd name="T43" fmla="*/ 61 h 108"/>
                <a:gd name="T44" fmla="*/ 23 w 47"/>
                <a:gd name="T45" fmla="*/ 52 h 108"/>
                <a:gd name="T46" fmla="*/ 31 w 47"/>
                <a:gd name="T47" fmla="*/ 29 h 108"/>
                <a:gd name="T48" fmla="*/ 32 w 47"/>
                <a:gd name="T49" fmla="*/ 39 h 108"/>
                <a:gd name="T50" fmla="*/ 30 w 47"/>
                <a:gd name="T51" fmla="*/ 57 h 108"/>
                <a:gd name="T52" fmla="*/ 29 w 47"/>
                <a:gd name="T53" fmla="*/ 66 h 108"/>
                <a:gd name="T54" fmla="*/ 31 w 47"/>
                <a:gd name="T55" fmla="*/ 83 h 108"/>
                <a:gd name="T56" fmla="*/ 32 w 47"/>
                <a:gd name="T57" fmla="*/ 89 h 108"/>
                <a:gd name="T58" fmla="*/ 32 w 47"/>
                <a:gd name="T59" fmla="*/ 100 h 108"/>
                <a:gd name="T60" fmla="*/ 33 w 47"/>
                <a:gd name="T61" fmla="*/ 104 h 108"/>
                <a:gd name="T62" fmla="*/ 39 w 47"/>
                <a:gd name="T63" fmla="*/ 108 h 108"/>
                <a:gd name="T64" fmla="*/ 42 w 47"/>
                <a:gd name="T65" fmla="*/ 108 h 108"/>
                <a:gd name="T66" fmla="*/ 46 w 47"/>
                <a:gd name="T67" fmla="*/ 102 h 108"/>
                <a:gd name="T68" fmla="*/ 47 w 47"/>
                <a:gd name="T69" fmla="*/ 94 h 108"/>
                <a:gd name="T70" fmla="*/ 45 w 47"/>
                <a:gd name="T71" fmla="*/ 80 h 10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7"/>
                <a:gd name="T109" fmla="*/ 0 h 108"/>
                <a:gd name="T110" fmla="*/ 47 w 47"/>
                <a:gd name="T111" fmla="*/ 108 h 10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7" h="108">
                  <a:moveTo>
                    <a:pt x="45" y="80"/>
                  </a:moveTo>
                  <a:lnTo>
                    <a:pt x="43" y="73"/>
                  </a:lnTo>
                  <a:lnTo>
                    <a:pt x="43" y="67"/>
                  </a:lnTo>
                  <a:lnTo>
                    <a:pt x="43" y="60"/>
                  </a:lnTo>
                  <a:lnTo>
                    <a:pt x="46" y="46"/>
                  </a:lnTo>
                  <a:lnTo>
                    <a:pt x="45" y="28"/>
                  </a:lnTo>
                  <a:lnTo>
                    <a:pt x="42" y="5"/>
                  </a:lnTo>
                  <a:lnTo>
                    <a:pt x="41" y="3"/>
                  </a:lnTo>
                  <a:lnTo>
                    <a:pt x="39" y="1"/>
                  </a:lnTo>
                  <a:lnTo>
                    <a:pt x="37" y="0"/>
                  </a:lnTo>
                  <a:lnTo>
                    <a:pt x="34" y="0"/>
                  </a:lnTo>
                  <a:lnTo>
                    <a:pt x="31" y="1"/>
                  </a:lnTo>
                  <a:lnTo>
                    <a:pt x="29" y="3"/>
                  </a:lnTo>
                  <a:lnTo>
                    <a:pt x="20" y="20"/>
                  </a:lnTo>
                  <a:lnTo>
                    <a:pt x="12" y="41"/>
                  </a:lnTo>
                  <a:lnTo>
                    <a:pt x="8" y="61"/>
                  </a:lnTo>
                  <a:lnTo>
                    <a:pt x="8" y="71"/>
                  </a:lnTo>
                  <a:lnTo>
                    <a:pt x="5" y="80"/>
                  </a:lnTo>
                  <a:lnTo>
                    <a:pt x="3" y="87"/>
                  </a:lnTo>
                  <a:lnTo>
                    <a:pt x="2" y="91"/>
                  </a:lnTo>
                  <a:lnTo>
                    <a:pt x="1" y="94"/>
                  </a:lnTo>
                  <a:lnTo>
                    <a:pt x="0" y="97"/>
                  </a:lnTo>
                  <a:lnTo>
                    <a:pt x="0" y="101"/>
                  </a:lnTo>
                  <a:lnTo>
                    <a:pt x="3" y="104"/>
                  </a:lnTo>
                  <a:lnTo>
                    <a:pt x="6" y="105"/>
                  </a:lnTo>
                  <a:lnTo>
                    <a:pt x="9" y="105"/>
                  </a:lnTo>
                  <a:lnTo>
                    <a:pt x="12" y="103"/>
                  </a:lnTo>
                  <a:lnTo>
                    <a:pt x="14" y="99"/>
                  </a:lnTo>
                  <a:lnTo>
                    <a:pt x="14" y="97"/>
                  </a:lnTo>
                  <a:lnTo>
                    <a:pt x="15" y="95"/>
                  </a:lnTo>
                  <a:lnTo>
                    <a:pt x="16" y="92"/>
                  </a:lnTo>
                  <a:lnTo>
                    <a:pt x="19" y="84"/>
                  </a:lnTo>
                  <a:lnTo>
                    <a:pt x="21" y="73"/>
                  </a:lnTo>
                  <a:lnTo>
                    <a:pt x="22" y="61"/>
                  </a:lnTo>
                  <a:lnTo>
                    <a:pt x="23" y="52"/>
                  </a:lnTo>
                  <a:lnTo>
                    <a:pt x="26" y="41"/>
                  </a:lnTo>
                  <a:lnTo>
                    <a:pt x="31" y="29"/>
                  </a:lnTo>
                  <a:lnTo>
                    <a:pt x="32" y="39"/>
                  </a:lnTo>
                  <a:lnTo>
                    <a:pt x="31" y="49"/>
                  </a:lnTo>
                  <a:lnTo>
                    <a:pt x="30" y="57"/>
                  </a:lnTo>
                  <a:lnTo>
                    <a:pt x="29" y="66"/>
                  </a:lnTo>
                  <a:lnTo>
                    <a:pt x="29" y="75"/>
                  </a:lnTo>
                  <a:lnTo>
                    <a:pt x="31" y="83"/>
                  </a:lnTo>
                  <a:lnTo>
                    <a:pt x="32" y="89"/>
                  </a:lnTo>
                  <a:lnTo>
                    <a:pt x="33" y="95"/>
                  </a:lnTo>
                  <a:lnTo>
                    <a:pt x="32" y="100"/>
                  </a:lnTo>
                  <a:lnTo>
                    <a:pt x="33" y="104"/>
                  </a:lnTo>
                  <a:lnTo>
                    <a:pt x="35" y="107"/>
                  </a:lnTo>
                  <a:lnTo>
                    <a:pt x="39" y="108"/>
                  </a:lnTo>
                  <a:lnTo>
                    <a:pt x="42" y="108"/>
                  </a:lnTo>
                  <a:lnTo>
                    <a:pt x="45" y="106"/>
                  </a:lnTo>
                  <a:lnTo>
                    <a:pt x="46" y="102"/>
                  </a:lnTo>
                  <a:lnTo>
                    <a:pt x="47" y="94"/>
                  </a:lnTo>
                  <a:lnTo>
                    <a:pt x="46" y="87"/>
                  </a:lnTo>
                  <a:lnTo>
                    <a:pt x="45" y="8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44" name="Freeform 259"/>
            <p:cNvSpPr>
              <a:spLocks/>
            </p:cNvSpPr>
            <p:nvPr/>
          </p:nvSpPr>
          <p:spPr bwMode="auto">
            <a:xfrm>
              <a:off x="2648" y="2290"/>
              <a:ext cx="24" cy="90"/>
            </a:xfrm>
            <a:custGeom>
              <a:avLst/>
              <a:gdLst>
                <a:gd name="T0" fmla="*/ 24 w 24"/>
                <a:gd name="T1" fmla="*/ 82 h 90"/>
                <a:gd name="T2" fmla="*/ 22 w 24"/>
                <a:gd name="T3" fmla="*/ 70 h 90"/>
                <a:gd name="T4" fmla="*/ 21 w 24"/>
                <a:gd name="T5" fmla="*/ 58 h 90"/>
                <a:gd name="T6" fmla="*/ 21 w 24"/>
                <a:gd name="T7" fmla="*/ 45 h 90"/>
                <a:gd name="T8" fmla="*/ 21 w 24"/>
                <a:gd name="T9" fmla="*/ 45 h 90"/>
                <a:gd name="T10" fmla="*/ 20 w 24"/>
                <a:gd name="T11" fmla="*/ 32 h 90"/>
                <a:gd name="T12" fmla="*/ 17 w 24"/>
                <a:gd name="T13" fmla="*/ 18 h 90"/>
                <a:gd name="T14" fmla="*/ 14 w 24"/>
                <a:gd name="T15" fmla="*/ 5 h 90"/>
                <a:gd name="T16" fmla="*/ 14 w 24"/>
                <a:gd name="T17" fmla="*/ 5 h 90"/>
                <a:gd name="T18" fmla="*/ 12 w 24"/>
                <a:gd name="T19" fmla="*/ 2 h 90"/>
                <a:gd name="T20" fmla="*/ 9 w 24"/>
                <a:gd name="T21" fmla="*/ 0 h 90"/>
                <a:gd name="T22" fmla="*/ 5 w 24"/>
                <a:gd name="T23" fmla="*/ 0 h 90"/>
                <a:gd name="T24" fmla="*/ 5 w 24"/>
                <a:gd name="T25" fmla="*/ 0 h 90"/>
                <a:gd name="T26" fmla="*/ 2 w 24"/>
                <a:gd name="T27" fmla="*/ 2 h 90"/>
                <a:gd name="T28" fmla="*/ 0 w 24"/>
                <a:gd name="T29" fmla="*/ 5 h 90"/>
                <a:gd name="T30" fmla="*/ 0 w 24"/>
                <a:gd name="T31" fmla="*/ 8 h 90"/>
                <a:gd name="T32" fmla="*/ 0 w 24"/>
                <a:gd name="T33" fmla="*/ 8 h 90"/>
                <a:gd name="T34" fmla="*/ 4 w 24"/>
                <a:gd name="T35" fmla="*/ 27 h 90"/>
                <a:gd name="T36" fmla="*/ 7 w 24"/>
                <a:gd name="T37" fmla="*/ 46 h 90"/>
                <a:gd name="T38" fmla="*/ 7 w 24"/>
                <a:gd name="T39" fmla="*/ 66 h 90"/>
                <a:gd name="T40" fmla="*/ 7 w 24"/>
                <a:gd name="T41" fmla="*/ 66 h 90"/>
                <a:gd name="T42" fmla="*/ 8 w 24"/>
                <a:gd name="T43" fmla="*/ 72 h 90"/>
                <a:gd name="T44" fmla="*/ 9 w 24"/>
                <a:gd name="T45" fmla="*/ 78 h 90"/>
                <a:gd name="T46" fmla="*/ 10 w 24"/>
                <a:gd name="T47" fmla="*/ 84 h 90"/>
                <a:gd name="T48" fmla="*/ 10 w 24"/>
                <a:gd name="T49" fmla="*/ 84 h 90"/>
                <a:gd name="T50" fmla="*/ 12 w 24"/>
                <a:gd name="T51" fmla="*/ 88 h 90"/>
                <a:gd name="T52" fmla="*/ 15 w 24"/>
                <a:gd name="T53" fmla="*/ 90 h 90"/>
                <a:gd name="T54" fmla="*/ 18 w 24"/>
                <a:gd name="T55" fmla="*/ 90 h 90"/>
                <a:gd name="T56" fmla="*/ 18 w 24"/>
                <a:gd name="T57" fmla="*/ 90 h 90"/>
                <a:gd name="T58" fmla="*/ 21 w 24"/>
                <a:gd name="T59" fmla="*/ 89 h 90"/>
                <a:gd name="T60" fmla="*/ 23 w 24"/>
                <a:gd name="T61" fmla="*/ 86 h 90"/>
                <a:gd name="T62" fmla="*/ 24 w 24"/>
                <a:gd name="T63" fmla="*/ 82 h 90"/>
                <a:gd name="T64" fmla="*/ 24 w 24"/>
                <a:gd name="T65" fmla="*/ 82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"/>
                <a:gd name="T100" fmla="*/ 0 h 90"/>
                <a:gd name="T101" fmla="*/ 24 w 24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" h="90">
                  <a:moveTo>
                    <a:pt x="24" y="82"/>
                  </a:moveTo>
                  <a:lnTo>
                    <a:pt x="22" y="70"/>
                  </a:lnTo>
                  <a:lnTo>
                    <a:pt x="21" y="58"/>
                  </a:lnTo>
                  <a:lnTo>
                    <a:pt x="21" y="45"/>
                  </a:lnTo>
                  <a:lnTo>
                    <a:pt x="20" y="32"/>
                  </a:lnTo>
                  <a:lnTo>
                    <a:pt x="17" y="18"/>
                  </a:lnTo>
                  <a:lnTo>
                    <a:pt x="14" y="5"/>
                  </a:lnTo>
                  <a:lnTo>
                    <a:pt x="12" y="2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8"/>
                  </a:lnTo>
                  <a:lnTo>
                    <a:pt x="4" y="27"/>
                  </a:lnTo>
                  <a:lnTo>
                    <a:pt x="7" y="46"/>
                  </a:lnTo>
                  <a:lnTo>
                    <a:pt x="7" y="66"/>
                  </a:lnTo>
                  <a:lnTo>
                    <a:pt x="8" y="72"/>
                  </a:lnTo>
                  <a:lnTo>
                    <a:pt x="9" y="78"/>
                  </a:lnTo>
                  <a:lnTo>
                    <a:pt x="10" y="84"/>
                  </a:lnTo>
                  <a:lnTo>
                    <a:pt x="12" y="88"/>
                  </a:lnTo>
                  <a:lnTo>
                    <a:pt x="15" y="90"/>
                  </a:lnTo>
                  <a:lnTo>
                    <a:pt x="18" y="90"/>
                  </a:lnTo>
                  <a:lnTo>
                    <a:pt x="21" y="89"/>
                  </a:lnTo>
                  <a:lnTo>
                    <a:pt x="23" y="86"/>
                  </a:lnTo>
                  <a:lnTo>
                    <a:pt x="24" y="8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45" name="Freeform 260"/>
            <p:cNvSpPr>
              <a:spLocks/>
            </p:cNvSpPr>
            <p:nvPr/>
          </p:nvSpPr>
          <p:spPr bwMode="auto">
            <a:xfrm>
              <a:off x="2661" y="2285"/>
              <a:ext cx="36" cy="90"/>
            </a:xfrm>
            <a:custGeom>
              <a:avLst/>
              <a:gdLst>
                <a:gd name="T0" fmla="*/ 0 w 36"/>
                <a:gd name="T1" fmla="*/ 8 h 90"/>
                <a:gd name="T2" fmla="*/ 1 w 36"/>
                <a:gd name="T3" fmla="*/ 18 h 90"/>
                <a:gd name="T4" fmla="*/ 3 w 36"/>
                <a:gd name="T5" fmla="*/ 27 h 90"/>
                <a:gd name="T6" fmla="*/ 10 w 36"/>
                <a:gd name="T7" fmla="*/ 35 h 90"/>
                <a:gd name="T8" fmla="*/ 10 w 36"/>
                <a:gd name="T9" fmla="*/ 35 h 90"/>
                <a:gd name="T10" fmla="*/ 16 w 36"/>
                <a:gd name="T11" fmla="*/ 50 h 90"/>
                <a:gd name="T12" fmla="*/ 20 w 36"/>
                <a:gd name="T13" fmla="*/ 67 h 90"/>
                <a:gd name="T14" fmla="*/ 22 w 36"/>
                <a:gd name="T15" fmla="*/ 83 h 90"/>
                <a:gd name="T16" fmla="*/ 22 w 36"/>
                <a:gd name="T17" fmla="*/ 83 h 90"/>
                <a:gd name="T18" fmla="*/ 22 w 36"/>
                <a:gd name="T19" fmla="*/ 87 h 90"/>
                <a:gd name="T20" fmla="*/ 25 w 36"/>
                <a:gd name="T21" fmla="*/ 89 h 90"/>
                <a:gd name="T22" fmla="*/ 29 w 36"/>
                <a:gd name="T23" fmla="*/ 90 h 90"/>
                <a:gd name="T24" fmla="*/ 29 w 36"/>
                <a:gd name="T25" fmla="*/ 90 h 90"/>
                <a:gd name="T26" fmla="*/ 32 w 36"/>
                <a:gd name="T27" fmla="*/ 89 h 90"/>
                <a:gd name="T28" fmla="*/ 35 w 36"/>
                <a:gd name="T29" fmla="*/ 87 h 90"/>
                <a:gd name="T30" fmla="*/ 36 w 36"/>
                <a:gd name="T31" fmla="*/ 84 h 90"/>
                <a:gd name="T32" fmla="*/ 36 w 36"/>
                <a:gd name="T33" fmla="*/ 84 h 90"/>
                <a:gd name="T34" fmla="*/ 35 w 36"/>
                <a:gd name="T35" fmla="*/ 72 h 90"/>
                <a:gd name="T36" fmla="*/ 33 w 36"/>
                <a:gd name="T37" fmla="*/ 61 h 90"/>
                <a:gd name="T38" fmla="*/ 31 w 36"/>
                <a:gd name="T39" fmla="*/ 49 h 90"/>
                <a:gd name="T40" fmla="*/ 31 w 36"/>
                <a:gd name="T41" fmla="*/ 49 h 90"/>
                <a:gd name="T42" fmla="*/ 28 w 36"/>
                <a:gd name="T43" fmla="*/ 39 h 90"/>
                <a:gd name="T44" fmla="*/ 22 w 36"/>
                <a:gd name="T45" fmla="*/ 29 h 90"/>
                <a:gd name="T46" fmla="*/ 15 w 36"/>
                <a:gd name="T47" fmla="*/ 21 h 90"/>
                <a:gd name="T48" fmla="*/ 15 w 36"/>
                <a:gd name="T49" fmla="*/ 21 h 90"/>
                <a:gd name="T50" fmla="*/ 14 w 36"/>
                <a:gd name="T51" fmla="*/ 17 h 90"/>
                <a:gd name="T52" fmla="*/ 13 w 36"/>
                <a:gd name="T53" fmla="*/ 11 h 90"/>
                <a:gd name="T54" fmla="*/ 13 w 36"/>
                <a:gd name="T55" fmla="*/ 7 h 90"/>
                <a:gd name="T56" fmla="*/ 13 w 36"/>
                <a:gd name="T57" fmla="*/ 7 h 90"/>
                <a:gd name="T58" fmla="*/ 12 w 36"/>
                <a:gd name="T59" fmla="*/ 3 h 90"/>
                <a:gd name="T60" fmla="*/ 9 w 36"/>
                <a:gd name="T61" fmla="*/ 1 h 90"/>
                <a:gd name="T62" fmla="*/ 6 w 36"/>
                <a:gd name="T63" fmla="*/ 0 h 90"/>
                <a:gd name="T64" fmla="*/ 6 w 36"/>
                <a:gd name="T65" fmla="*/ 0 h 90"/>
                <a:gd name="T66" fmla="*/ 3 w 36"/>
                <a:gd name="T67" fmla="*/ 2 h 90"/>
                <a:gd name="T68" fmla="*/ 0 w 36"/>
                <a:gd name="T69" fmla="*/ 4 h 90"/>
                <a:gd name="T70" fmla="*/ 0 w 36"/>
                <a:gd name="T71" fmla="*/ 8 h 90"/>
                <a:gd name="T72" fmla="*/ 0 w 36"/>
                <a:gd name="T73" fmla="*/ 8 h 9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6"/>
                <a:gd name="T112" fmla="*/ 0 h 90"/>
                <a:gd name="T113" fmla="*/ 36 w 36"/>
                <a:gd name="T114" fmla="*/ 90 h 9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6" h="90">
                  <a:moveTo>
                    <a:pt x="0" y="8"/>
                  </a:moveTo>
                  <a:lnTo>
                    <a:pt x="1" y="18"/>
                  </a:lnTo>
                  <a:lnTo>
                    <a:pt x="3" y="27"/>
                  </a:lnTo>
                  <a:lnTo>
                    <a:pt x="10" y="35"/>
                  </a:lnTo>
                  <a:lnTo>
                    <a:pt x="16" y="50"/>
                  </a:lnTo>
                  <a:lnTo>
                    <a:pt x="20" y="67"/>
                  </a:lnTo>
                  <a:lnTo>
                    <a:pt x="22" y="83"/>
                  </a:lnTo>
                  <a:lnTo>
                    <a:pt x="22" y="87"/>
                  </a:lnTo>
                  <a:lnTo>
                    <a:pt x="25" y="89"/>
                  </a:lnTo>
                  <a:lnTo>
                    <a:pt x="29" y="90"/>
                  </a:lnTo>
                  <a:lnTo>
                    <a:pt x="32" y="89"/>
                  </a:lnTo>
                  <a:lnTo>
                    <a:pt x="35" y="87"/>
                  </a:lnTo>
                  <a:lnTo>
                    <a:pt x="36" y="84"/>
                  </a:lnTo>
                  <a:lnTo>
                    <a:pt x="35" y="72"/>
                  </a:lnTo>
                  <a:lnTo>
                    <a:pt x="33" y="61"/>
                  </a:lnTo>
                  <a:lnTo>
                    <a:pt x="31" y="49"/>
                  </a:lnTo>
                  <a:lnTo>
                    <a:pt x="28" y="39"/>
                  </a:lnTo>
                  <a:lnTo>
                    <a:pt x="22" y="29"/>
                  </a:lnTo>
                  <a:lnTo>
                    <a:pt x="15" y="21"/>
                  </a:lnTo>
                  <a:lnTo>
                    <a:pt x="14" y="17"/>
                  </a:lnTo>
                  <a:lnTo>
                    <a:pt x="13" y="11"/>
                  </a:lnTo>
                  <a:lnTo>
                    <a:pt x="13" y="7"/>
                  </a:lnTo>
                  <a:lnTo>
                    <a:pt x="12" y="3"/>
                  </a:lnTo>
                  <a:lnTo>
                    <a:pt x="9" y="1"/>
                  </a:lnTo>
                  <a:lnTo>
                    <a:pt x="6" y="0"/>
                  </a:lnTo>
                  <a:lnTo>
                    <a:pt x="3" y="2"/>
                  </a:lnTo>
                  <a:lnTo>
                    <a:pt x="0" y="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46" name="Freeform 261"/>
            <p:cNvSpPr>
              <a:spLocks/>
            </p:cNvSpPr>
            <p:nvPr/>
          </p:nvSpPr>
          <p:spPr bwMode="auto">
            <a:xfrm>
              <a:off x="2705" y="2267"/>
              <a:ext cx="55" cy="81"/>
            </a:xfrm>
            <a:custGeom>
              <a:avLst/>
              <a:gdLst>
                <a:gd name="T0" fmla="*/ 3 w 55"/>
                <a:gd name="T1" fmla="*/ 13 h 81"/>
                <a:gd name="T2" fmla="*/ 15 w 55"/>
                <a:gd name="T3" fmla="*/ 25 h 81"/>
                <a:gd name="T4" fmla="*/ 26 w 55"/>
                <a:gd name="T5" fmla="*/ 38 h 81"/>
                <a:gd name="T6" fmla="*/ 36 w 55"/>
                <a:gd name="T7" fmla="*/ 51 h 81"/>
                <a:gd name="T8" fmla="*/ 36 w 55"/>
                <a:gd name="T9" fmla="*/ 51 h 81"/>
                <a:gd name="T10" fmla="*/ 40 w 55"/>
                <a:gd name="T11" fmla="*/ 58 h 81"/>
                <a:gd name="T12" fmla="*/ 41 w 55"/>
                <a:gd name="T13" fmla="*/ 66 h 81"/>
                <a:gd name="T14" fmla="*/ 42 w 55"/>
                <a:gd name="T15" fmla="*/ 75 h 81"/>
                <a:gd name="T16" fmla="*/ 42 w 55"/>
                <a:gd name="T17" fmla="*/ 75 h 81"/>
                <a:gd name="T18" fmla="*/ 44 w 55"/>
                <a:gd name="T19" fmla="*/ 78 h 81"/>
                <a:gd name="T20" fmla="*/ 47 w 55"/>
                <a:gd name="T21" fmla="*/ 80 h 81"/>
                <a:gd name="T22" fmla="*/ 50 w 55"/>
                <a:gd name="T23" fmla="*/ 81 h 81"/>
                <a:gd name="T24" fmla="*/ 50 w 55"/>
                <a:gd name="T25" fmla="*/ 81 h 81"/>
                <a:gd name="T26" fmla="*/ 53 w 55"/>
                <a:gd name="T27" fmla="*/ 79 h 81"/>
                <a:gd name="T28" fmla="*/ 55 w 55"/>
                <a:gd name="T29" fmla="*/ 76 h 81"/>
                <a:gd name="T30" fmla="*/ 55 w 55"/>
                <a:gd name="T31" fmla="*/ 72 h 81"/>
                <a:gd name="T32" fmla="*/ 55 w 55"/>
                <a:gd name="T33" fmla="*/ 72 h 81"/>
                <a:gd name="T34" fmla="*/ 54 w 55"/>
                <a:gd name="T35" fmla="*/ 62 h 81"/>
                <a:gd name="T36" fmla="*/ 51 w 55"/>
                <a:gd name="T37" fmla="*/ 52 h 81"/>
                <a:gd name="T38" fmla="*/ 46 w 55"/>
                <a:gd name="T39" fmla="*/ 43 h 81"/>
                <a:gd name="T40" fmla="*/ 46 w 55"/>
                <a:gd name="T41" fmla="*/ 43 h 81"/>
                <a:gd name="T42" fmla="*/ 35 w 55"/>
                <a:gd name="T43" fmla="*/ 28 h 81"/>
                <a:gd name="T44" fmla="*/ 24 w 55"/>
                <a:gd name="T45" fmla="*/ 14 h 81"/>
                <a:gd name="T46" fmla="*/ 11 w 55"/>
                <a:gd name="T47" fmla="*/ 1 h 81"/>
                <a:gd name="T48" fmla="*/ 11 w 55"/>
                <a:gd name="T49" fmla="*/ 1 h 81"/>
                <a:gd name="T50" fmla="*/ 7 w 55"/>
                <a:gd name="T51" fmla="*/ 0 h 81"/>
                <a:gd name="T52" fmla="*/ 4 w 55"/>
                <a:gd name="T53" fmla="*/ 1 h 81"/>
                <a:gd name="T54" fmla="*/ 1 w 55"/>
                <a:gd name="T55" fmla="*/ 3 h 81"/>
                <a:gd name="T56" fmla="*/ 1 w 55"/>
                <a:gd name="T57" fmla="*/ 3 h 81"/>
                <a:gd name="T58" fmla="*/ 0 w 55"/>
                <a:gd name="T59" fmla="*/ 6 h 81"/>
                <a:gd name="T60" fmla="*/ 1 w 55"/>
                <a:gd name="T61" fmla="*/ 10 h 81"/>
                <a:gd name="T62" fmla="*/ 3 w 55"/>
                <a:gd name="T63" fmla="*/ 13 h 81"/>
                <a:gd name="T64" fmla="*/ 3 w 55"/>
                <a:gd name="T65" fmla="*/ 13 h 8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5"/>
                <a:gd name="T100" fmla="*/ 0 h 81"/>
                <a:gd name="T101" fmla="*/ 55 w 55"/>
                <a:gd name="T102" fmla="*/ 81 h 8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5" h="81">
                  <a:moveTo>
                    <a:pt x="3" y="13"/>
                  </a:moveTo>
                  <a:lnTo>
                    <a:pt x="15" y="25"/>
                  </a:lnTo>
                  <a:lnTo>
                    <a:pt x="26" y="38"/>
                  </a:lnTo>
                  <a:lnTo>
                    <a:pt x="36" y="51"/>
                  </a:lnTo>
                  <a:lnTo>
                    <a:pt x="40" y="58"/>
                  </a:lnTo>
                  <a:lnTo>
                    <a:pt x="41" y="66"/>
                  </a:lnTo>
                  <a:lnTo>
                    <a:pt x="42" y="75"/>
                  </a:lnTo>
                  <a:lnTo>
                    <a:pt x="44" y="78"/>
                  </a:lnTo>
                  <a:lnTo>
                    <a:pt x="47" y="80"/>
                  </a:lnTo>
                  <a:lnTo>
                    <a:pt x="50" y="81"/>
                  </a:lnTo>
                  <a:lnTo>
                    <a:pt x="53" y="79"/>
                  </a:lnTo>
                  <a:lnTo>
                    <a:pt x="55" y="76"/>
                  </a:lnTo>
                  <a:lnTo>
                    <a:pt x="55" y="72"/>
                  </a:lnTo>
                  <a:lnTo>
                    <a:pt x="54" y="62"/>
                  </a:lnTo>
                  <a:lnTo>
                    <a:pt x="51" y="52"/>
                  </a:lnTo>
                  <a:lnTo>
                    <a:pt x="46" y="43"/>
                  </a:lnTo>
                  <a:lnTo>
                    <a:pt x="35" y="28"/>
                  </a:lnTo>
                  <a:lnTo>
                    <a:pt x="24" y="14"/>
                  </a:lnTo>
                  <a:lnTo>
                    <a:pt x="11" y="1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3"/>
                  </a:lnTo>
                  <a:lnTo>
                    <a:pt x="0" y="6"/>
                  </a:lnTo>
                  <a:lnTo>
                    <a:pt x="1" y="10"/>
                  </a:lnTo>
                  <a:lnTo>
                    <a:pt x="3" y="1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47" name="Freeform 262"/>
            <p:cNvSpPr>
              <a:spLocks/>
            </p:cNvSpPr>
            <p:nvPr/>
          </p:nvSpPr>
          <p:spPr bwMode="auto">
            <a:xfrm>
              <a:off x="2742" y="2235"/>
              <a:ext cx="76" cy="61"/>
            </a:xfrm>
            <a:custGeom>
              <a:avLst/>
              <a:gdLst>
                <a:gd name="T0" fmla="*/ 6 w 76"/>
                <a:gd name="T1" fmla="*/ 13 h 61"/>
                <a:gd name="T2" fmla="*/ 15 w 76"/>
                <a:gd name="T3" fmla="*/ 19 h 61"/>
                <a:gd name="T4" fmla="*/ 25 w 76"/>
                <a:gd name="T5" fmla="*/ 26 h 61"/>
                <a:gd name="T6" fmla="*/ 32 w 76"/>
                <a:gd name="T7" fmla="*/ 34 h 61"/>
                <a:gd name="T8" fmla="*/ 32 w 76"/>
                <a:gd name="T9" fmla="*/ 34 h 61"/>
                <a:gd name="T10" fmla="*/ 42 w 76"/>
                <a:gd name="T11" fmla="*/ 44 h 61"/>
                <a:gd name="T12" fmla="*/ 53 w 76"/>
                <a:gd name="T13" fmla="*/ 53 h 61"/>
                <a:gd name="T14" fmla="*/ 65 w 76"/>
                <a:gd name="T15" fmla="*/ 60 h 61"/>
                <a:gd name="T16" fmla="*/ 65 w 76"/>
                <a:gd name="T17" fmla="*/ 60 h 61"/>
                <a:gd name="T18" fmla="*/ 68 w 76"/>
                <a:gd name="T19" fmla="*/ 61 h 61"/>
                <a:gd name="T20" fmla="*/ 72 w 76"/>
                <a:gd name="T21" fmla="*/ 61 h 61"/>
                <a:gd name="T22" fmla="*/ 75 w 76"/>
                <a:gd name="T23" fmla="*/ 59 h 61"/>
                <a:gd name="T24" fmla="*/ 75 w 76"/>
                <a:gd name="T25" fmla="*/ 59 h 61"/>
                <a:gd name="T26" fmla="*/ 76 w 76"/>
                <a:gd name="T27" fmla="*/ 55 h 61"/>
                <a:gd name="T28" fmla="*/ 76 w 76"/>
                <a:gd name="T29" fmla="*/ 52 h 61"/>
                <a:gd name="T30" fmla="*/ 74 w 76"/>
                <a:gd name="T31" fmla="*/ 49 h 61"/>
                <a:gd name="T32" fmla="*/ 74 w 76"/>
                <a:gd name="T33" fmla="*/ 49 h 61"/>
                <a:gd name="T34" fmla="*/ 62 w 76"/>
                <a:gd name="T35" fmla="*/ 42 h 61"/>
                <a:gd name="T36" fmla="*/ 51 w 76"/>
                <a:gd name="T37" fmla="*/ 33 h 61"/>
                <a:gd name="T38" fmla="*/ 41 w 76"/>
                <a:gd name="T39" fmla="*/ 23 h 61"/>
                <a:gd name="T40" fmla="*/ 41 w 76"/>
                <a:gd name="T41" fmla="*/ 23 h 61"/>
                <a:gd name="T42" fmla="*/ 32 w 76"/>
                <a:gd name="T43" fmla="*/ 14 h 61"/>
                <a:gd name="T44" fmla="*/ 21 w 76"/>
                <a:gd name="T45" fmla="*/ 6 h 61"/>
                <a:gd name="T46" fmla="*/ 8 w 76"/>
                <a:gd name="T47" fmla="*/ 0 h 61"/>
                <a:gd name="T48" fmla="*/ 8 w 76"/>
                <a:gd name="T49" fmla="*/ 0 h 61"/>
                <a:gd name="T50" fmla="*/ 5 w 76"/>
                <a:gd name="T51" fmla="*/ 0 h 61"/>
                <a:gd name="T52" fmla="*/ 2 w 76"/>
                <a:gd name="T53" fmla="*/ 2 h 61"/>
                <a:gd name="T54" fmla="*/ 0 w 76"/>
                <a:gd name="T55" fmla="*/ 5 h 61"/>
                <a:gd name="T56" fmla="*/ 0 w 76"/>
                <a:gd name="T57" fmla="*/ 5 h 61"/>
                <a:gd name="T58" fmla="*/ 1 w 76"/>
                <a:gd name="T59" fmla="*/ 9 h 61"/>
                <a:gd name="T60" fmla="*/ 2 w 76"/>
                <a:gd name="T61" fmla="*/ 12 h 61"/>
                <a:gd name="T62" fmla="*/ 6 w 76"/>
                <a:gd name="T63" fmla="*/ 13 h 61"/>
                <a:gd name="T64" fmla="*/ 6 w 76"/>
                <a:gd name="T65" fmla="*/ 13 h 6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6"/>
                <a:gd name="T100" fmla="*/ 0 h 61"/>
                <a:gd name="T101" fmla="*/ 76 w 76"/>
                <a:gd name="T102" fmla="*/ 61 h 6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6" h="61">
                  <a:moveTo>
                    <a:pt x="6" y="13"/>
                  </a:moveTo>
                  <a:lnTo>
                    <a:pt x="15" y="19"/>
                  </a:lnTo>
                  <a:lnTo>
                    <a:pt x="25" y="26"/>
                  </a:lnTo>
                  <a:lnTo>
                    <a:pt x="32" y="34"/>
                  </a:lnTo>
                  <a:lnTo>
                    <a:pt x="42" y="44"/>
                  </a:lnTo>
                  <a:lnTo>
                    <a:pt x="53" y="53"/>
                  </a:lnTo>
                  <a:lnTo>
                    <a:pt x="65" y="60"/>
                  </a:lnTo>
                  <a:lnTo>
                    <a:pt x="68" y="61"/>
                  </a:lnTo>
                  <a:lnTo>
                    <a:pt x="72" y="61"/>
                  </a:lnTo>
                  <a:lnTo>
                    <a:pt x="75" y="59"/>
                  </a:lnTo>
                  <a:lnTo>
                    <a:pt x="76" y="55"/>
                  </a:lnTo>
                  <a:lnTo>
                    <a:pt x="76" y="52"/>
                  </a:lnTo>
                  <a:lnTo>
                    <a:pt x="74" y="49"/>
                  </a:lnTo>
                  <a:lnTo>
                    <a:pt x="62" y="42"/>
                  </a:lnTo>
                  <a:lnTo>
                    <a:pt x="51" y="33"/>
                  </a:lnTo>
                  <a:lnTo>
                    <a:pt x="41" y="23"/>
                  </a:lnTo>
                  <a:lnTo>
                    <a:pt x="32" y="14"/>
                  </a:lnTo>
                  <a:lnTo>
                    <a:pt x="21" y="6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1" y="9"/>
                  </a:lnTo>
                  <a:lnTo>
                    <a:pt x="2" y="12"/>
                  </a:lnTo>
                  <a:lnTo>
                    <a:pt x="6" y="1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48" name="Freeform 263"/>
            <p:cNvSpPr>
              <a:spLocks/>
            </p:cNvSpPr>
            <p:nvPr/>
          </p:nvSpPr>
          <p:spPr bwMode="auto">
            <a:xfrm>
              <a:off x="2770" y="2197"/>
              <a:ext cx="87" cy="36"/>
            </a:xfrm>
            <a:custGeom>
              <a:avLst/>
              <a:gdLst>
                <a:gd name="T0" fmla="*/ 6 w 87"/>
                <a:gd name="T1" fmla="*/ 14 h 36"/>
                <a:gd name="T2" fmla="*/ 17 w 87"/>
                <a:gd name="T3" fmla="*/ 14 h 36"/>
                <a:gd name="T4" fmla="*/ 26 w 87"/>
                <a:gd name="T5" fmla="*/ 17 h 36"/>
                <a:gd name="T6" fmla="*/ 36 w 87"/>
                <a:gd name="T7" fmla="*/ 21 h 36"/>
                <a:gd name="T8" fmla="*/ 36 w 87"/>
                <a:gd name="T9" fmla="*/ 21 h 36"/>
                <a:gd name="T10" fmla="*/ 39 w 87"/>
                <a:gd name="T11" fmla="*/ 22 h 36"/>
                <a:gd name="T12" fmla="*/ 41 w 87"/>
                <a:gd name="T13" fmla="*/ 22 h 36"/>
                <a:gd name="T14" fmla="*/ 43 w 87"/>
                <a:gd name="T15" fmla="*/ 23 h 36"/>
                <a:gd name="T16" fmla="*/ 43 w 87"/>
                <a:gd name="T17" fmla="*/ 23 h 36"/>
                <a:gd name="T18" fmla="*/ 52 w 87"/>
                <a:gd name="T19" fmla="*/ 26 h 36"/>
                <a:gd name="T20" fmla="*/ 61 w 87"/>
                <a:gd name="T21" fmla="*/ 30 h 36"/>
                <a:gd name="T22" fmla="*/ 70 w 87"/>
                <a:gd name="T23" fmla="*/ 34 h 36"/>
                <a:gd name="T24" fmla="*/ 70 w 87"/>
                <a:gd name="T25" fmla="*/ 34 h 36"/>
                <a:gd name="T26" fmla="*/ 73 w 87"/>
                <a:gd name="T27" fmla="*/ 35 h 36"/>
                <a:gd name="T28" fmla="*/ 76 w 87"/>
                <a:gd name="T29" fmla="*/ 35 h 36"/>
                <a:gd name="T30" fmla="*/ 79 w 87"/>
                <a:gd name="T31" fmla="*/ 35 h 36"/>
                <a:gd name="T32" fmla="*/ 79 w 87"/>
                <a:gd name="T33" fmla="*/ 35 h 36"/>
                <a:gd name="T34" fmla="*/ 78 w 87"/>
                <a:gd name="T35" fmla="*/ 35 h 36"/>
                <a:gd name="T36" fmla="*/ 78 w 87"/>
                <a:gd name="T37" fmla="*/ 35 h 36"/>
                <a:gd name="T38" fmla="*/ 78 w 87"/>
                <a:gd name="T39" fmla="*/ 35 h 36"/>
                <a:gd name="T40" fmla="*/ 78 w 87"/>
                <a:gd name="T41" fmla="*/ 35 h 36"/>
                <a:gd name="T42" fmla="*/ 81 w 87"/>
                <a:gd name="T43" fmla="*/ 36 h 36"/>
                <a:gd name="T44" fmla="*/ 84 w 87"/>
                <a:gd name="T45" fmla="*/ 34 h 36"/>
                <a:gd name="T46" fmla="*/ 86 w 87"/>
                <a:gd name="T47" fmla="*/ 31 h 36"/>
                <a:gd name="T48" fmla="*/ 86 w 87"/>
                <a:gd name="T49" fmla="*/ 31 h 36"/>
                <a:gd name="T50" fmla="*/ 87 w 87"/>
                <a:gd name="T51" fmla="*/ 27 h 36"/>
                <a:gd name="T52" fmla="*/ 86 w 87"/>
                <a:gd name="T53" fmla="*/ 24 h 36"/>
                <a:gd name="T54" fmla="*/ 83 w 87"/>
                <a:gd name="T55" fmla="*/ 22 h 36"/>
                <a:gd name="T56" fmla="*/ 83 w 87"/>
                <a:gd name="T57" fmla="*/ 22 h 36"/>
                <a:gd name="T58" fmla="*/ 80 w 87"/>
                <a:gd name="T59" fmla="*/ 21 h 36"/>
                <a:gd name="T60" fmla="*/ 77 w 87"/>
                <a:gd name="T61" fmla="*/ 21 h 36"/>
                <a:gd name="T62" fmla="*/ 73 w 87"/>
                <a:gd name="T63" fmla="*/ 20 h 36"/>
                <a:gd name="T64" fmla="*/ 73 w 87"/>
                <a:gd name="T65" fmla="*/ 20 h 36"/>
                <a:gd name="T66" fmla="*/ 62 w 87"/>
                <a:gd name="T67" fmla="*/ 16 h 36"/>
                <a:gd name="T68" fmla="*/ 51 w 87"/>
                <a:gd name="T69" fmla="*/ 11 h 36"/>
                <a:gd name="T70" fmla="*/ 40 w 87"/>
                <a:gd name="T71" fmla="*/ 8 h 36"/>
                <a:gd name="T72" fmla="*/ 40 w 87"/>
                <a:gd name="T73" fmla="*/ 8 h 36"/>
                <a:gd name="T74" fmla="*/ 30 w 87"/>
                <a:gd name="T75" fmla="*/ 3 h 36"/>
                <a:gd name="T76" fmla="*/ 19 w 87"/>
                <a:gd name="T77" fmla="*/ 1 h 36"/>
                <a:gd name="T78" fmla="*/ 7 w 87"/>
                <a:gd name="T79" fmla="*/ 0 h 36"/>
                <a:gd name="T80" fmla="*/ 7 w 87"/>
                <a:gd name="T81" fmla="*/ 0 h 36"/>
                <a:gd name="T82" fmla="*/ 4 w 87"/>
                <a:gd name="T83" fmla="*/ 1 h 36"/>
                <a:gd name="T84" fmla="*/ 1 w 87"/>
                <a:gd name="T85" fmla="*/ 3 h 36"/>
                <a:gd name="T86" fmla="*/ 0 w 87"/>
                <a:gd name="T87" fmla="*/ 6 h 36"/>
                <a:gd name="T88" fmla="*/ 0 w 87"/>
                <a:gd name="T89" fmla="*/ 6 h 36"/>
                <a:gd name="T90" fmla="*/ 1 w 87"/>
                <a:gd name="T91" fmla="*/ 10 h 36"/>
                <a:gd name="T92" fmla="*/ 3 w 87"/>
                <a:gd name="T93" fmla="*/ 13 h 36"/>
                <a:gd name="T94" fmla="*/ 6 w 87"/>
                <a:gd name="T95" fmla="*/ 14 h 36"/>
                <a:gd name="T96" fmla="*/ 6 w 87"/>
                <a:gd name="T97" fmla="*/ 14 h 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7"/>
                <a:gd name="T148" fmla="*/ 0 h 36"/>
                <a:gd name="T149" fmla="*/ 87 w 87"/>
                <a:gd name="T150" fmla="*/ 36 h 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7" h="36">
                  <a:moveTo>
                    <a:pt x="6" y="14"/>
                  </a:moveTo>
                  <a:lnTo>
                    <a:pt x="17" y="14"/>
                  </a:lnTo>
                  <a:lnTo>
                    <a:pt x="26" y="17"/>
                  </a:lnTo>
                  <a:lnTo>
                    <a:pt x="36" y="21"/>
                  </a:lnTo>
                  <a:lnTo>
                    <a:pt x="39" y="22"/>
                  </a:lnTo>
                  <a:lnTo>
                    <a:pt x="41" y="22"/>
                  </a:lnTo>
                  <a:lnTo>
                    <a:pt x="43" y="23"/>
                  </a:lnTo>
                  <a:lnTo>
                    <a:pt x="52" y="26"/>
                  </a:lnTo>
                  <a:lnTo>
                    <a:pt x="61" y="30"/>
                  </a:lnTo>
                  <a:lnTo>
                    <a:pt x="70" y="34"/>
                  </a:lnTo>
                  <a:lnTo>
                    <a:pt x="73" y="35"/>
                  </a:lnTo>
                  <a:lnTo>
                    <a:pt x="76" y="35"/>
                  </a:lnTo>
                  <a:lnTo>
                    <a:pt x="79" y="35"/>
                  </a:lnTo>
                  <a:lnTo>
                    <a:pt x="78" y="35"/>
                  </a:lnTo>
                  <a:lnTo>
                    <a:pt x="81" y="36"/>
                  </a:lnTo>
                  <a:lnTo>
                    <a:pt x="84" y="34"/>
                  </a:lnTo>
                  <a:lnTo>
                    <a:pt x="86" y="31"/>
                  </a:lnTo>
                  <a:lnTo>
                    <a:pt x="87" y="27"/>
                  </a:lnTo>
                  <a:lnTo>
                    <a:pt x="86" y="24"/>
                  </a:lnTo>
                  <a:lnTo>
                    <a:pt x="83" y="22"/>
                  </a:lnTo>
                  <a:lnTo>
                    <a:pt x="80" y="21"/>
                  </a:lnTo>
                  <a:lnTo>
                    <a:pt x="77" y="21"/>
                  </a:lnTo>
                  <a:lnTo>
                    <a:pt x="73" y="20"/>
                  </a:lnTo>
                  <a:lnTo>
                    <a:pt x="62" y="16"/>
                  </a:lnTo>
                  <a:lnTo>
                    <a:pt x="51" y="11"/>
                  </a:lnTo>
                  <a:lnTo>
                    <a:pt x="40" y="8"/>
                  </a:lnTo>
                  <a:lnTo>
                    <a:pt x="30" y="3"/>
                  </a:lnTo>
                  <a:lnTo>
                    <a:pt x="19" y="1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3"/>
                  </a:lnTo>
                  <a:lnTo>
                    <a:pt x="0" y="6"/>
                  </a:lnTo>
                  <a:lnTo>
                    <a:pt x="1" y="10"/>
                  </a:lnTo>
                  <a:lnTo>
                    <a:pt x="3" y="13"/>
                  </a:lnTo>
                  <a:lnTo>
                    <a:pt x="6" y="1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49" name="Freeform 264"/>
            <p:cNvSpPr>
              <a:spLocks/>
            </p:cNvSpPr>
            <p:nvPr/>
          </p:nvSpPr>
          <p:spPr bwMode="auto">
            <a:xfrm>
              <a:off x="2781" y="2138"/>
              <a:ext cx="89" cy="19"/>
            </a:xfrm>
            <a:custGeom>
              <a:avLst/>
              <a:gdLst>
                <a:gd name="T0" fmla="*/ 6 w 89"/>
                <a:gd name="T1" fmla="*/ 15 h 19"/>
                <a:gd name="T2" fmla="*/ 31 w 89"/>
                <a:gd name="T3" fmla="*/ 16 h 19"/>
                <a:gd name="T4" fmla="*/ 55 w 89"/>
                <a:gd name="T5" fmla="*/ 18 h 19"/>
                <a:gd name="T6" fmla="*/ 80 w 89"/>
                <a:gd name="T7" fmla="*/ 19 h 19"/>
                <a:gd name="T8" fmla="*/ 80 w 89"/>
                <a:gd name="T9" fmla="*/ 19 h 19"/>
                <a:gd name="T10" fmla="*/ 82 w 89"/>
                <a:gd name="T11" fmla="*/ 19 h 19"/>
                <a:gd name="T12" fmla="*/ 83 w 89"/>
                <a:gd name="T13" fmla="*/ 18 h 19"/>
                <a:gd name="T14" fmla="*/ 85 w 89"/>
                <a:gd name="T15" fmla="*/ 17 h 19"/>
                <a:gd name="T16" fmla="*/ 85 w 89"/>
                <a:gd name="T17" fmla="*/ 17 h 19"/>
                <a:gd name="T18" fmla="*/ 88 w 89"/>
                <a:gd name="T19" fmla="*/ 15 h 19"/>
                <a:gd name="T20" fmla="*/ 89 w 89"/>
                <a:gd name="T21" fmla="*/ 11 h 19"/>
                <a:gd name="T22" fmla="*/ 89 w 89"/>
                <a:gd name="T23" fmla="*/ 7 h 19"/>
                <a:gd name="T24" fmla="*/ 89 w 89"/>
                <a:gd name="T25" fmla="*/ 7 h 19"/>
                <a:gd name="T26" fmla="*/ 87 w 89"/>
                <a:gd name="T27" fmla="*/ 5 h 19"/>
                <a:gd name="T28" fmla="*/ 83 w 89"/>
                <a:gd name="T29" fmla="*/ 3 h 19"/>
                <a:gd name="T30" fmla="*/ 80 w 89"/>
                <a:gd name="T31" fmla="*/ 4 h 19"/>
                <a:gd name="T32" fmla="*/ 80 w 89"/>
                <a:gd name="T33" fmla="*/ 4 h 19"/>
                <a:gd name="T34" fmla="*/ 78 w 89"/>
                <a:gd name="T35" fmla="*/ 5 h 19"/>
                <a:gd name="T36" fmla="*/ 77 w 89"/>
                <a:gd name="T37" fmla="*/ 5 h 19"/>
                <a:gd name="T38" fmla="*/ 76 w 89"/>
                <a:gd name="T39" fmla="*/ 5 h 19"/>
                <a:gd name="T40" fmla="*/ 76 w 89"/>
                <a:gd name="T41" fmla="*/ 5 h 19"/>
                <a:gd name="T42" fmla="*/ 53 w 89"/>
                <a:gd name="T43" fmla="*/ 4 h 19"/>
                <a:gd name="T44" fmla="*/ 30 w 89"/>
                <a:gd name="T45" fmla="*/ 2 h 19"/>
                <a:gd name="T46" fmla="*/ 7 w 89"/>
                <a:gd name="T47" fmla="*/ 0 h 19"/>
                <a:gd name="T48" fmla="*/ 7 w 89"/>
                <a:gd name="T49" fmla="*/ 0 h 19"/>
                <a:gd name="T50" fmla="*/ 3 w 89"/>
                <a:gd name="T51" fmla="*/ 1 h 19"/>
                <a:gd name="T52" fmla="*/ 1 w 89"/>
                <a:gd name="T53" fmla="*/ 3 h 19"/>
                <a:gd name="T54" fmla="*/ 0 w 89"/>
                <a:gd name="T55" fmla="*/ 7 h 19"/>
                <a:gd name="T56" fmla="*/ 0 w 89"/>
                <a:gd name="T57" fmla="*/ 7 h 19"/>
                <a:gd name="T58" fmla="*/ 0 w 89"/>
                <a:gd name="T59" fmla="*/ 10 h 19"/>
                <a:gd name="T60" fmla="*/ 3 w 89"/>
                <a:gd name="T61" fmla="*/ 13 h 19"/>
                <a:gd name="T62" fmla="*/ 6 w 89"/>
                <a:gd name="T63" fmla="*/ 15 h 19"/>
                <a:gd name="T64" fmla="*/ 6 w 89"/>
                <a:gd name="T65" fmla="*/ 15 h 1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9"/>
                <a:gd name="T100" fmla="*/ 0 h 19"/>
                <a:gd name="T101" fmla="*/ 89 w 89"/>
                <a:gd name="T102" fmla="*/ 19 h 1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9" h="19">
                  <a:moveTo>
                    <a:pt x="6" y="15"/>
                  </a:moveTo>
                  <a:lnTo>
                    <a:pt x="31" y="16"/>
                  </a:lnTo>
                  <a:lnTo>
                    <a:pt x="55" y="18"/>
                  </a:lnTo>
                  <a:lnTo>
                    <a:pt x="80" y="19"/>
                  </a:lnTo>
                  <a:lnTo>
                    <a:pt x="82" y="19"/>
                  </a:lnTo>
                  <a:lnTo>
                    <a:pt x="83" y="18"/>
                  </a:lnTo>
                  <a:lnTo>
                    <a:pt x="85" y="17"/>
                  </a:lnTo>
                  <a:lnTo>
                    <a:pt x="88" y="15"/>
                  </a:lnTo>
                  <a:lnTo>
                    <a:pt x="89" y="11"/>
                  </a:lnTo>
                  <a:lnTo>
                    <a:pt x="89" y="7"/>
                  </a:lnTo>
                  <a:lnTo>
                    <a:pt x="87" y="5"/>
                  </a:lnTo>
                  <a:lnTo>
                    <a:pt x="83" y="3"/>
                  </a:lnTo>
                  <a:lnTo>
                    <a:pt x="80" y="4"/>
                  </a:lnTo>
                  <a:lnTo>
                    <a:pt x="78" y="5"/>
                  </a:lnTo>
                  <a:lnTo>
                    <a:pt x="77" y="5"/>
                  </a:lnTo>
                  <a:lnTo>
                    <a:pt x="76" y="5"/>
                  </a:lnTo>
                  <a:lnTo>
                    <a:pt x="53" y="4"/>
                  </a:lnTo>
                  <a:lnTo>
                    <a:pt x="30" y="2"/>
                  </a:lnTo>
                  <a:lnTo>
                    <a:pt x="7" y="0"/>
                  </a:lnTo>
                  <a:lnTo>
                    <a:pt x="3" y="1"/>
                  </a:lnTo>
                  <a:lnTo>
                    <a:pt x="1" y="3"/>
                  </a:lnTo>
                  <a:lnTo>
                    <a:pt x="0" y="7"/>
                  </a:lnTo>
                  <a:lnTo>
                    <a:pt x="0" y="10"/>
                  </a:lnTo>
                  <a:lnTo>
                    <a:pt x="3" y="13"/>
                  </a:lnTo>
                  <a:lnTo>
                    <a:pt x="6" y="1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50" name="Freeform 265"/>
            <p:cNvSpPr>
              <a:spLocks/>
            </p:cNvSpPr>
            <p:nvPr/>
          </p:nvSpPr>
          <p:spPr bwMode="auto">
            <a:xfrm>
              <a:off x="2773" y="2065"/>
              <a:ext cx="87" cy="36"/>
            </a:xfrm>
            <a:custGeom>
              <a:avLst/>
              <a:gdLst>
                <a:gd name="T0" fmla="*/ 12 w 87"/>
                <a:gd name="T1" fmla="*/ 34 h 36"/>
                <a:gd name="T2" fmla="*/ 13 w 87"/>
                <a:gd name="T3" fmla="*/ 33 h 36"/>
                <a:gd name="T4" fmla="*/ 14 w 87"/>
                <a:gd name="T5" fmla="*/ 33 h 36"/>
                <a:gd name="T6" fmla="*/ 15 w 87"/>
                <a:gd name="T7" fmla="*/ 32 h 36"/>
                <a:gd name="T8" fmla="*/ 15 w 87"/>
                <a:gd name="T9" fmla="*/ 32 h 36"/>
                <a:gd name="T10" fmla="*/ 23 w 87"/>
                <a:gd name="T11" fmla="*/ 31 h 36"/>
                <a:gd name="T12" fmla="*/ 31 w 87"/>
                <a:gd name="T13" fmla="*/ 31 h 36"/>
                <a:gd name="T14" fmla="*/ 39 w 87"/>
                <a:gd name="T15" fmla="*/ 30 h 36"/>
                <a:gd name="T16" fmla="*/ 39 w 87"/>
                <a:gd name="T17" fmla="*/ 30 h 36"/>
                <a:gd name="T18" fmla="*/ 48 w 87"/>
                <a:gd name="T19" fmla="*/ 28 h 36"/>
                <a:gd name="T20" fmla="*/ 56 w 87"/>
                <a:gd name="T21" fmla="*/ 26 h 36"/>
                <a:gd name="T22" fmla="*/ 64 w 87"/>
                <a:gd name="T23" fmla="*/ 24 h 36"/>
                <a:gd name="T24" fmla="*/ 64 w 87"/>
                <a:gd name="T25" fmla="*/ 24 h 36"/>
                <a:gd name="T26" fmla="*/ 71 w 87"/>
                <a:gd name="T27" fmla="*/ 21 h 36"/>
                <a:gd name="T28" fmla="*/ 77 w 87"/>
                <a:gd name="T29" fmla="*/ 17 h 36"/>
                <a:gd name="T30" fmla="*/ 84 w 87"/>
                <a:gd name="T31" fmla="*/ 13 h 36"/>
                <a:gd name="T32" fmla="*/ 84 w 87"/>
                <a:gd name="T33" fmla="*/ 13 h 36"/>
                <a:gd name="T34" fmla="*/ 86 w 87"/>
                <a:gd name="T35" fmla="*/ 10 h 36"/>
                <a:gd name="T36" fmla="*/ 87 w 87"/>
                <a:gd name="T37" fmla="*/ 6 h 36"/>
                <a:gd name="T38" fmla="*/ 85 w 87"/>
                <a:gd name="T39" fmla="*/ 3 h 36"/>
                <a:gd name="T40" fmla="*/ 85 w 87"/>
                <a:gd name="T41" fmla="*/ 3 h 36"/>
                <a:gd name="T42" fmla="*/ 83 w 87"/>
                <a:gd name="T43" fmla="*/ 1 h 36"/>
                <a:gd name="T44" fmla="*/ 79 w 87"/>
                <a:gd name="T45" fmla="*/ 0 h 36"/>
                <a:gd name="T46" fmla="*/ 76 w 87"/>
                <a:gd name="T47" fmla="*/ 1 h 36"/>
                <a:gd name="T48" fmla="*/ 76 w 87"/>
                <a:gd name="T49" fmla="*/ 1 h 36"/>
                <a:gd name="T50" fmla="*/ 65 w 87"/>
                <a:gd name="T51" fmla="*/ 8 h 36"/>
                <a:gd name="T52" fmla="*/ 53 w 87"/>
                <a:gd name="T53" fmla="*/ 13 h 36"/>
                <a:gd name="T54" fmla="*/ 40 w 87"/>
                <a:gd name="T55" fmla="*/ 16 h 36"/>
                <a:gd name="T56" fmla="*/ 40 w 87"/>
                <a:gd name="T57" fmla="*/ 16 h 36"/>
                <a:gd name="T58" fmla="*/ 31 w 87"/>
                <a:gd name="T59" fmla="*/ 17 h 36"/>
                <a:gd name="T60" fmla="*/ 22 w 87"/>
                <a:gd name="T61" fmla="*/ 18 h 36"/>
                <a:gd name="T62" fmla="*/ 14 w 87"/>
                <a:gd name="T63" fmla="*/ 19 h 36"/>
                <a:gd name="T64" fmla="*/ 14 w 87"/>
                <a:gd name="T65" fmla="*/ 19 h 36"/>
                <a:gd name="T66" fmla="*/ 10 w 87"/>
                <a:gd name="T67" fmla="*/ 20 h 36"/>
                <a:gd name="T68" fmla="*/ 6 w 87"/>
                <a:gd name="T69" fmla="*/ 21 h 36"/>
                <a:gd name="T70" fmla="*/ 3 w 87"/>
                <a:gd name="T71" fmla="*/ 24 h 36"/>
                <a:gd name="T72" fmla="*/ 3 w 87"/>
                <a:gd name="T73" fmla="*/ 24 h 36"/>
                <a:gd name="T74" fmla="*/ 1 w 87"/>
                <a:gd name="T75" fmla="*/ 27 h 36"/>
                <a:gd name="T76" fmla="*/ 0 w 87"/>
                <a:gd name="T77" fmla="*/ 30 h 36"/>
                <a:gd name="T78" fmla="*/ 2 w 87"/>
                <a:gd name="T79" fmla="*/ 34 h 36"/>
                <a:gd name="T80" fmla="*/ 2 w 87"/>
                <a:gd name="T81" fmla="*/ 34 h 36"/>
                <a:gd name="T82" fmla="*/ 5 w 87"/>
                <a:gd name="T83" fmla="*/ 35 h 36"/>
                <a:gd name="T84" fmla="*/ 8 w 87"/>
                <a:gd name="T85" fmla="*/ 36 h 36"/>
                <a:gd name="T86" fmla="*/ 12 w 87"/>
                <a:gd name="T87" fmla="*/ 34 h 36"/>
                <a:gd name="T88" fmla="*/ 12 w 87"/>
                <a:gd name="T89" fmla="*/ 34 h 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87"/>
                <a:gd name="T136" fmla="*/ 0 h 36"/>
                <a:gd name="T137" fmla="*/ 87 w 87"/>
                <a:gd name="T138" fmla="*/ 36 h 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87" h="36">
                  <a:moveTo>
                    <a:pt x="12" y="34"/>
                  </a:moveTo>
                  <a:lnTo>
                    <a:pt x="13" y="33"/>
                  </a:lnTo>
                  <a:lnTo>
                    <a:pt x="14" y="33"/>
                  </a:lnTo>
                  <a:lnTo>
                    <a:pt x="15" y="32"/>
                  </a:lnTo>
                  <a:lnTo>
                    <a:pt x="23" y="31"/>
                  </a:lnTo>
                  <a:lnTo>
                    <a:pt x="31" y="31"/>
                  </a:lnTo>
                  <a:lnTo>
                    <a:pt x="39" y="30"/>
                  </a:lnTo>
                  <a:lnTo>
                    <a:pt x="48" y="28"/>
                  </a:lnTo>
                  <a:lnTo>
                    <a:pt x="56" y="26"/>
                  </a:lnTo>
                  <a:lnTo>
                    <a:pt x="64" y="24"/>
                  </a:lnTo>
                  <a:lnTo>
                    <a:pt x="71" y="21"/>
                  </a:lnTo>
                  <a:lnTo>
                    <a:pt x="77" y="17"/>
                  </a:lnTo>
                  <a:lnTo>
                    <a:pt x="84" y="13"/>
                  </a:lnTo>
                  <a:lnTo>
                    <a:pt x="86" y="10"/>
                  </a:lnTo>
                  <a:lnTo>
                    <a:pt x="87" y="6"/>
                  </a:lnTo>
                  <a:lnTo>
                    <a:pt x="85" y="3"/>
                  </a:lnTo>
                  <a:lnTo>
                    <a:pt x="83" y="1"/>
                  </a:lnTo>
                  <a:lnTo>
                    <a:pt x="79" y="0"/>
                  </a:lnTo>
                  <a:lnTo>
                    <a:pt x="76" y="1"/>
                  </a:lnTo>
                  <a:lnTo>
                    <a:pt x="65" y="8"/>
                  </a:lnTo>
                  <a:lnTo>
                    <a:pt x="53" y="13"/>
                  </a:lnTo>
                  <a:lnTo>
                    <a:pt x="40" y="16"/>
                  </a:lnTo>
                  <a:lnTo>
                    <a:pt x="31" y="17"/>
                  </a:lnTo>
                  <a:lnTo>
                    <a:pt x="22" y="18"/>
                  </a:lnTo>
                  <a:lnTo>
                    <a:pt x="14" y="19"/>
                  </a:lnTo>
                  <a:lnTo>
                    <a:pt x="10" y="20"/>
                  </a:lnTo>
                  <a:lnTo>
                    <a:pt x="6" y="21"/>
                  </a:lnTo>
                  <a:lnTo>
                    <a:pt x="3" y="24"/>
                  </a:lnTo>
                  <a:lnTo>
                    <a:pt x="1" y="27"/>
                  </a:lnTo>
                  <a:lnTo>
                    <a:pt x="0" y="30"/>
                  </a:lnTo>
                  <a:lnTo>
                    <a:pt x="2" y="34"/>
                  </a:lnTo>
                  <a:lnTo>
                    <a:pt x="5" y="35"/>
                  </a:lnTo>
                  <a:lnTo>
                    <a:pt x="8" y="36"/>
                  </a:lnTo>
                  <a:lnTo>
                    <a:pt x="12" y="3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51" name="Freeform 266"/>
            <p:cNvSpPr>
              <a:spLocks/>
            </p:cNvSpPr>
            <p:nvPr/>
          </p:nvSpPr>
          <p:spPr bwMode="auto">
            <a:xfrm>
              <a:off x="2730" y="1958"/>
              <a:ext cx="62" cy="64"/>
            </a:xfrm>
            <a:custGeom>
              <a:avLst/>
              <a:gdLst>
                <a:gd name="T0" fmla="*/ 12 w 62"/>
                <a:gd name="T1" fmla="*/ 62 h 64"/>
                <a:gd name="T2" fmla="*/ 19 w 62"/>
                <a:gd name="T3" fmla="*/ 55 h 64"/>
                <a:gd name="T4" fmla="*/ 27 w 62"/>
                <a:gd name="T5" fmla="*/ 47 h 64"/>
                <a:gd name="T6" fmla="*/ 34 w 62"/>
                <a:gd name="T7" fmla="*/ 37 h 64"/>
                <a:gd name="T8" fmla="*/ 34 w 62"/>
                <a:gd name="T9" fmla="*/ 37 h 64"/>
                <a:gd name="T10" fmla="*/ 40 w 62"/>
                <a:gd name="T11" fmla="*/ 29 h 64"/>
                <a:gd name="T12" fmla="*/ 47 w 62"/>
                <a:gd name="T13" fmla="*/ 22 h 64"/>
                <a:gd name="T14" fmla="*/ 55 w 62"/>
                <a:gd name="T15" fmla="*/ 14 h 64"/>
                <a:gd name="T16" fmla="*/ 55 w 62"/>
                <a:gd name="T17" fmla="*/ 14 h 64"/>
                <a:gd name="T18" fmla="*/ 55 w 62"/>
                <a:gd name="T19" fmla="*/ 14 h 64"/>
                <a:gd name="T20" fmla="*/ 56 w 62"/>
                <a:gd name="T21" fmla="*/ 14 h 64"/>
                <a:gd name="T22" fmla="*/ 57 w 62"/>
                <a:gd name="T23" fmla="*/ 13 h 64"/>
                <a:gd name="T24" fmla="*/ 57 w 62"/>
                <a:gd name="T25" fmla="*/ 13 h 64"/>
                <a:gd name="T26" fmla="*/ 57 w 62"/>
                <a:gd name="T27" fmla="*/ 14 h 64"/>
                <a:gd name="T28" fmla="*/ 57 w 62"/>
                <a:gd name="T29" fmla="*/ 14 h 64"/>
                <a:gd name="T30" fmla="*/ 57 w 62"/>
                <a:gd name="T31" fmla="*/ 14 h 64"/>
                <a:gd name="T32" fmla="*/ 57 w 62"/>
                <a:gd name="T33" fmla="*/ 14 h 64"/>
                <a:gd name="T34" fmla="*/ 60 w 62"/>
                <a:gd name="T35" fmla="*/ 12 h 64"/>
                <a:gd name="T36" fmla="*/ 62 w 62"/>
                <a:gd name="T37" fmla="*/ 9 h 64"/>
                <a:gd name="T38" fmla="*/ 62 w 62"/>
                <a:gd name="T39" fmla="*/ 5 h 64"/>
                <a:gd name="T40" fmla="*/ 62 w 62"/>
                <a:gd name="T41" fmla="*/ 5 h 64"/>
                <a:gd name="T42" fmla="*/ 60 w 62"/>
                <a:gd name="T43" fmla="*/ 2 h 64"/>
                <a:gd name="T44" fmla="*/ 56 w 62"/>
                <a:gd name="T45" fmla="*/ 0 h 64"/>
                <a:gd name="T46" fmla="*/ 53 w 62"/>
                <a:gd name="T47" fmla="*/ 0 h 64"/>
                <a:gd name="T48" fmla="*/ 53 w 62"/>
                <a:gd name="T49" fmla="*/ 0 h 64"/>
                <a:gd name="T50" fmla="*/ 50 w 62"/>
                <a:gd name="T51" fmla="*/ 2 h 64"/>
                <a:gd name="T52" fmla="*/ 47 w 62"/>
                <a:gd name="T53" fmla="*/ 3 h 64"/>
                <a:gd name="T54" fmla="*/ 45 w 62"/>
                <a:gd name="T55" fmla="*/ 5 h 64"/>
                <a:gd name="T56" fmla="*/ 45 w 62"/>
                <a:gd name="T57" fmla="*/ 5 h 64"/>
                <a:gd name="T58" fmla="*/ 30 w 62"/>
                <a:gd name="T59" fmla="*/ 20 h 64"/>
                <a:gd name="T60" fmla="*/ 16 w 62"/>
                <a:gd name="T61" fmla="*/ 37 h 64"/>
                <a:gd name="T62" fmla="*/ 2 w 62"/>
                <a:gd name="T63" fmla="*/ 53 h 64"/>
                <a:gd name="T64" fmla="*/ 2 w 62"/>
                <a:gd name="T65" fmla="*/ 53 h 64"/>
                <a:gd name="T66" fmla="*/ 0 w 62"/>
                <a:gd name="T67" fmla="*/ 56 h 64"/>
                <a:gd name="T68" fmla="*/ 1 w 62"/>
                <a:gd name="T69" fmla="*/ 60 h 64"/>
                <a:gd name="T70" fmla="*/ 2 w 62"/>
                <a:gd name="T71" fmla="*/ 63 h 64"/>
                <a:gd name="T72" fmla="*/ 2 w 62"/>
                <a:gd name="T73" fmla="*/ 63 h 64"/>
                <a:gd name="T74" fmla="*/ 6 w 62"/>
                <a:gd name="T75" fmla="*/ 64 h 64"/>
                <a:gd name="T76" fmla="*/ 9 w 62"/>
                <a:gd name="T77" fmla="*/ 64 h 64"/>
                <a:gd name="T78" fmla="*/ 12 w 62"/>
                <a:gd name="T79" fmla="*/ 62 h 64"/>
                <a:gd name="T80" fmla="*/ 12 w 62"/>
                <a:gd name="T81" fmla="*/ 62 h 6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2"/>
                <a:gd name="T124" fmla="*/ 0 h 64"/>
                <a:gd name="T125" fmla="*/ 62 w 62"/>
                <a:gd name="T126" fmla="*/ 64 h 6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2" h="64">
                  <a:moveTo>
                    <a:pt x="12" y="62"/>
                  </a:moveTo>
                  <a:lnTo>
                    <a:pt x="19" y="55"/>
                  </a:lnTo>
                  <a:lnTo>
                    <a:pt x="27" y="47"/>
                  </a:lnTo>
                  <a:lnTo>
                    <a:pt x="34" y="37"/>
                  </a:lnTo>
                  <a:lnTo>
                    <a:pt x="40" y="29"/>
                  </a:lnTo>
                  <a:lnTo>
                    <a:pt x="47" y="22"/>
                  </a:lnTo>
                  <a:lnTo>
                    <a:pt x="55" y="14"/>
                  </a:lnTo>
                  <a:lnTo>
                    <a:pt x="56" y="14"/>
                  </a:lnTo>
                  <a:lnTo>
                    <a:pt x="57" y="13"/>
                  </a:lnTo>
                  <a:lnTo>
                    <a:pt x="57" y="14"/>
                  </a:lnTo>
                  <a:lnTo>
                    <a:pt x="60" y="12"/>
                  </a:lnTo>
                  <a:lnTo>
                    <a:pt x="62" y="9"/>
                  </a:lnTo>
                  <a:lnTo>
                    <a:pt x="62" y="5"/>
                  </a:lnTo>
                  <a:lnTo>
                    <a:pt x="60" y="2"/>
                  </a:lnTo>
                  <a:lnTo>
                    <a:pt x="56" y="0"/>
                  </a:lnTo>
                  <a:lnTo>
                    <a:pt x="53" y="0"/>
                  </a:lnTo>
                  <a:lnTo>
                    <a:pt x="50" y="2"/>
                  </a:lnTo>
                  <a:lnTo>
                    <a:pt x="47" y="3"/>
                  </a:lnTo>
                  <a:lnTo>
                    <a:pt x="45" y="5"/>
                  </a:lnTo>
                  <a:lnTo>
                    <a:pt x="30" y="20"/>
                  </a:lnTo>
                  <a:lnTo>
                    <a:pt x="16" y="37"/>
                  </a:lnTo>
                  <a:lnTo>
                    <a:pt x="2" y="53"/>
                  </a:lnTo>
                  <a:lnTo>
                    <a:pt x="0" y="56"/>
                  </a:lnTo>
                  <a:lnTo>
                    <a:pt x="1" y="60"/>
                  </a:lnTo>
                  <a:lnTo>
                    <a:pt x="2" y="63"/>
                  </a:lnTo>
                  <a:lnTo>
                    <a:pt x="6" y="64"/>
                  </a:lnTo>
                  <a:lnTo>
                    <a:pt x="9" y="64"/>
                  </a:lnTo>
                  <a:lnTo>
                    <a:pt x="12" y="6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52" name="Freeform 267"/>
            <p:cNvSpPr>
              <a:spLocks/>
            </p:cNvSpPr>
            <p:nvPr/>
          </p:nvSpPr>
          <p:spPr bwMode="auto">
            <a:xfrm>
              <a:off x="2717" y="1942"/>
              <a:ext cx="60" cy="70"/>
            </a:xfrm>
            <a:custGeom>
              <a:avLst/>
              <a:gdLst>
                <a:gd name="T0" fmla="*/ 12 w 60"/>
                <a:gd name="T1" fmla="*/ 68 h 70"/>
                <a:gd name="T2" fmla="*/ 25 w 60"/>
                <a:gd name="T3" fmla="*/ 54 h 70"/>
                <a:gd name="T4" fmla="*/ 38 w 60"/>
                <a:gd name="T5" fmla="*/ 39 h 70"/>
                <a:gd name="T6" fmla="*/ 49 w 60"/>
                <a:gd name="T7" fmla="*/ 22 h 70"/>
                <a:gd name="T8" fmla="*/ 49 w 60"/>
                <a:gd name="T9" fmla="*/ 22 h 70"/>
                <a:gd name="T10" fmla="*/ 51 w 60"/>
                <a:gd name="T11" fmla="*/ 19 h 70"/>
                <a:gd name="T12" fmla="*/ 55 w 60"/>
                <a:gd name="T13" fmla="*/ 15 h 70"/>
                <a:gd name="T14" fmla="*/ 58 w 60"/>
                <a:gd name="T15" fmla="*/ 12 h 70"/>
                <a:gd name="T16" fmla="*/ 58 w 60"/>
                <a:gd name="T17" fmla="*/ 12 h 70"/>
                <a:gd name="T18" fmla="*/ 60 w 60"/>
                <a:gd name="T19" fmla="*/ 9 h 70"/>
                <a:gd name="T20" fmla="*/ 60 w 60"/>
                <a:gd name="T21" fmla="*/ 6 h 70"/>
                <a:gd name="T22" fmla="*/ 58 w 60"/>
                <a:gd name="T23" fmla="*/ 2 h 70"/>
                <a:gd name="T24" fmla="*/ 58 w 60"/>
                <a:gd name="T25" fmla="*/ 2 h 70"/>
                <a:gd name="T26" fmla="*/ 55 w 60"/>
                <a:gd name="T27" fmla="*/ 1 h 70"/>
                <a:gd name="T28" fmla="*/ 52 w 60"/>
                <a:gd name="T29" fmla="*/ 0 h 70"/>
                <a:gd name="T30" fmla="*/ 49 w 60"/>
                <a:gd name="T31" fmla="*/ 2 h 70"/>
                <a:gd name="T32" fmla="*/ 49 w 60"/>
                <a:gd name="T33" fmla="*/ 2 h 70"/>
                <a:gd name="T34" fmla="*/ 41 w 60"/>
                <a:gd name="T35" fmla="*/ 9 h 70"/>
                <a:gd name="T36" fmla="*/ 35 w 60"/>
                <a:gd name="T37" fmla="*/ 19 h 70"/>
                <a:gd name="T38" fmla="*/ 29 w 60"/>
                <a:gd name="T39" fmla="*/ 28 h 70"/>
                <a:gd name="T40" fmla="*/ 29 w 60"/>
                <a:gd name="T41" fmla="*/ 28 h 70"/>
                <a:gd name="T42" fmla="*/ 21 w 60"/>
                <a:gd name="T43" fmla="*/ 39 h 70"/>
                <a:gd name="T44" fmla="*/ 12 w 60"/>
                <a:gd name="T45" fmla="*/ 49 h 70"/>
                <a:gd name="T46" fmla="*/ 2 w 60"/>
                <a:gd name="T47" fmla="*/ 58 h 70"/>
                <a:gd name="T48" fmla="*/ 2 w 60"/>
                <a:gd name="T49" fmla="*/ 58 h 70"/>
                <a:gd name="T50" fmla="*/ 0 w 60"/>
                <a:gd name="T51" fmla="*/ 61 h 70"/>
                <a:gd name="T52" fmla="*/ 0 w 60"/>
                <a:gd name="T53" fmla="*/ 65 h 70"/>
                <a:gd name="T54" fmla="*/ 1 w 60"/>
                <a:gd name="T55" fmla="*/ 68 h 70"/>
                <a:gd name="T56" fmla="*/ 1 w 60"/>
                <a:gd name="T57" fmla="*/ 68 h 70"/>
                <a:gd name="T58" fmla="*/ 4 w 60"/>
                <a:gd name="T59" fmla="*/ 70 h 70"/>
                <a:gd name="T60" fmla="*/ 8 w 60"/>
                <a:gd name="T61" fmla="*/ 70 h 70"/>
                <a:gd name="T62" fmla="*/ 12 w 60"/>
                <a:gd name="T63" fmla="*/ 68 h 70"/>
                <a:gd name="T64" fmla="*/ 12 w 60"/>
                <a:gd name="T65" fmla="*/ 68 h 7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0"/>
                <a:gd name="T100" fmla="*/ 0 h 70"/>
                <a:gd name="T101" fmla="*/ 60 w 60"/>
                <a:gd name="T102" fmla="*/ 70 h 7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0" h="70">
                  <a:moveTo>
                    <a:pt x="12" y="68"/>
                  </a:moveTo>
                  <a:lnTo>
                    <a:pt x="25" y="54"/>
                  </a:lnTo>
                  <a:lnTo>
                    <a:pt x="38" y="39"/>
                  </a:lnTo>
                  <a:lnTo>
                    <a:pt x="49" y="22"/>
                  </a:lnTo>
                  <a:lnTo>
                    <a:pt x="51" y="19"/>
                  </a:lnTo>
                  <a:lnTo>
                    <a:pt x="55" y="15"/>
                  </a:lnTo>
                  <a:lnTo>
                    <a:pt x="58" y="12"/>
                  </a:lnTo>
                  <a:lnTo>
                    <a:pt x="60" y="9"/>
                  </a:lnTo>
                  <a:lnTo>
                    <a:pt x="60" y="6"/>
                  </a:lnTo>
                  <a:lnTo>
                    <a:pt x="58" y="2"/>
                  </a:lnTo>
                  <a:lnTo>
                    <a:pt x="55" y="1"/>
                  </a:lnTo>
                  <a:lnTo>
                    <a:pt x="52" y="0"/>
                  </a:lnTo>
                  <a:lnTo>
                    <a:pt x="49" y="2"/>
                  </a:lnTo>
                  <a:lnTo>
                    <a:pt x="41" y="9"/>
                  </a:lnTo>
                  <a:lnTo>
                    <a:pt x="35" y="19"/>
                  </a:lnTo>
                  <a:lnTo>
                    <a:pt x="29" y="28"/>
                  </a:lnTo>
                  <a:lnTo>
                    <a:pt x="21" y="39"/>
                  </a:lnTo>
                  <a:lnTo>
                    <a:pt x="12" y="49"/>
                  </a:lnTo>
                  <a:lnTo>
                    <a:pt x="2" y="58"/>
                  </a:lnTo>
                  <a:lnTo>
                    <a:pt x="0" y="61"/>
                  </a:lnTo>
                  <a:lnTo>
                    <a:pt x="0" y="65"/>
                  </a:lnTo>
                  <a:lnTo>
                    <a:pt x="1" y="68"/>
                  </a:lnTo>
                  <a:lnTo>
                    <a:pt x="4" y="70"/>
                  </a:lnTo>
                  <a:lnTo>
                    <a:pt x="8" y="70"/>
                  </a:lnTo>
                  <a:lnTo>
                    <a:pt x="12" y="6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53" name="Freeform 268"/>
            <p:cNvSpPr>
              <a:spLocks/>
            </p:cNvSpPr>
            <p:nvPr/>
          </p:nvSpPr>
          <p:spPr bwMode="auto">
            <a:xfrm>
              <a:off x="2630" y="1895"/>
              <a:ext cx="24" cy="91"/>
            </a:xfrm>
            <a:custGeom>
              <a:avLst/>
              <a:gdLst>
                <a:gd name="T0" fmla="*/ 10 w 24"/>
                <a:gd name="T1" fmla="*/ 6 h 91"/>
                <a:gd name="T2" fmla="*/ 9 w 24"/>
                <a:gd name="T3" fmla="*/ 19 h 91"/>
                <a:gd name="T4" fmla="*/ 7 w 24"/>
                <a:gd name="T5" fmla="*/ 31 h 91"/>
                <a:gd name="T6" fmla="*/ 4 w 24"/>
                <a:gd name="T7" fmla="*/ 43 h 91"/>
                <a:gd name="T8" fmla="*/ 4 w 24"/>
                <a:gd name="T9" fmla="*/ 43 h 91"/>
                <a:gd name="T10" fmla="*/ 1 w 24"/>
                <a:gd name="T11" fmla="*/ 56 h 91"/>
                <a:gd name="T12" fmla="*/ 1 w 24"/>
                <a:gd name="T13" fmla="*/ 70 h 91"/>
                <a:gd name="T14" fmla="*/ 0 w 24"/>
                <a:gd name="T15" fmla="*/ 84 h 91"/>
                <a:gd name="T16" fmla="*/ 0 w 24"/>
                <a:gd name="T17" fmla="*/ 84 h 91"/>
                <a:gd name="T18" fmla="*/ 1 w 24"/>
                <a:gd name="T19" fmla="*/ 87 h 91"/>
                <a:gd name="T20" fmla="*/ 3 w 24"/>
                <a:gd name="T21" fmla="*/ 90 h 91"/>
                <a:gd name="T22" fmla="*/ 7 w 24"/>
                <a:gd name="T23" fmla="*/ 91 h 91"/>
                <a:gd name="T24" fmla="*/ 7 w 24"/>
                <a:gd name="T25" fmla="*/ 91 h 91"/>
                <a:gd name="T26" fmla="*/ 10 w 24"/>
                <a:gd name="T27" fmla="*/ 90 h 91"/>
                <a:gd name="T28" fmla="*/ 13 w 24"/>
                <a:gd name="T29" fmla="*/ 87 h 91"/>
                <a:gd name="T30" fmla="*/ 14 w 24"/>
                <a:gd name="T31" fmla="*/ 84 h 91"/>
                <a:gd name="T32" fmla="*/ 14 w 24"/>
                <a:gd name="T33" fmla="*/ 84 h 91"/>
                <a:gd name="T34" fmla="*/ 15 w 24"/>
                <a:gd name="T35" fmla="*/ 65 h 91"/>
                <a:gd name="T36" fmla="*/ 17 w 24"/>
                <a:gd name="T37" fmla="*/ 46 h 91"/>
                <a:gd name="T38" fmla="*/ 23 w 24"/>
                <a:gd name="T39" fmla="*/ 27 h 91"/>
                <a:gd name="T40" fmla="*/ 23 w 24"/>
                <a:gd name="T41" fmla="*/ 27 h 91"/>
                <a:gd name="T42" fmla="*/ 24 w 24"/>
                <a:gd name="T43" fmla="*/ 20 h 91"/>
                <a:gd name="T44" fmla="*/ 24 w 24"/>
                <a:gd name="T45" fmla="*/ 14 h 91"/>
                <a:gd name="T46" fmla="*/ 24 w 24"/>
                <a:gd name="T47" fmla="*/ 8 h 91"/>
                <a:gd name="T48" fmla="*/ 24 w 24"/>
                <a:gd name="T49" fmla="*/ 8 h 91"/>
                <a:gd name="T50" fmla="*/ 24 w 24"/>
                <a:gd name="T51" fmla="*/ 5 h 91"/>
                <a:gd name="T52" fmla="*/ 22 w 24"/>
                <a:gd name="T53" fmla="*/ 2 h 91"/>
                <a:gd name="T54" fmla="*/ 18 w 24"/>
                <a:gd name="T55" fmla="*/ 0 h 91"/>
                <a:gd name="T56" fmla="*/ 18 w 24"/>
                <a:gd name="T57" fmla="*/ 0 h 91"/>
                <a:gd name="T58" fmla="*/ 14 w 24"/>
                <a:gd name="T59" fmla="*/ 1 h 91"/>
                <a:gd name="T60" fmla="*/ 12 w 24"/>
                <a:gd name="T61" fmla="*/ 3 h 91"/>
                <a:gd name="T62" fmla="*/ 10 w 24"/>
                <a:gd name="T63" fmla="*/ 6 h 91"/>
                <a:gd name="T64" fmla="*/ 10 w 24"/>
                <a:gd name="T65" fmla="*/ 6 h 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"/>
                <a:gd name="T100" fmla="*/ 0 h 91"/>
                <a:gd name="T101" fmla="*/ 24 w 24"/>
                <a:gd name="T102" fmla="*/ 91 h 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" h="91">
                  <a:moveTo>
                    <a:pt x="10" y="6"/>
                  </a:moveTo>
                  <a:lnTo>
                    <a:pt x="9" y="19"/>
                  </a:lnTo>
                  <a:lnTo>
                    <a:pt x="7" y="31"/>
                  </a:lnTo>
                  <a:lnTo>
                    <a:pt x="4" y="43"/>
                  </a:lnTo>
                  <a:lnTo>
                    <a:pt x="1" y="56"/>
                  </a:lnTo>
                  <a:lnTo>
                    <a:pt x="1" y="70"/>
                  </a:lnTo>
                  <a:lnTo>
                    <a:pt x="0" y="84"/>
                  </a:lnTo>
                  <a:lnTo>
                    <a:pt x="1" y="87"/>
                  </a:lnTo>
                  <a:lnTo>
                    <a:pt x="3" y="90"/>
                  </a:lnTo>
                  <a:lnTo>
                    <a:pt x="7" y="91"/>
                  </a:lnTo>
                  <a:lnTo>
                    <a:pt x="10" y="90"/>
                  </a:lnTo>
                  <a:lnTo>
                    <a:pt x="13" y="87"/>
                  </a:lnTo>
                  <a:lnTo>
                    <a:pt x="14" y="84"/>
                  </a:lnTo>
                  <a:lnTo>
                    <a:pt x="15" y="65"/>
                  </a:lnTo>
                  <a:lnTo>
                    <a:pt x="17" y="46"/>
                  </a:lnTo>
                  <a:lnTo>
                    <a:pt x="23" y="27"/>
                  </a:lnTo>
                  <a:lnTo>
                    <a:pt x="24" y="20"/>
                  </a:lnTo>
                  <a:lnTo>
                    <a:pt x="24" y="14"/>
                  </a:lnTo>
                  <a:lnTo>
                    <a:pt x="24" y="8"/>
                  </a:lnTo>
                  <a:lnTo>
                    <a:pt x="24" y="5"/>
                  </a:lnTo>
                  <a:lnTo>
                    <a:pt x="22" y="2"/>
                  </a:lnTo>
                  <a:lnTo>
                    <a:pt x="18" y="0"/>
                  </a:lnTo>
                  <a:lnTo>
                    <a:pt x="14" y="1"/>
                  </a:lnTo>
                  <a:lnTo>
                    <a:pt x="12" y="3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54" name="Freeform 269"/>
            <p:cNvSpPr>
              <a:spLocks/>
            </p:cNvSpPr>
            <p:nvPr/>
          </p:nvSpPr>
          <p:spPr bwMode="auto">
            <a:xfrm>
              <a:off x="2611" y="1894"/>
              <a:ext cx="21" cy="92"/>
            </a:xfrm>
            <a:custGeom>
              <a:avLst/>
              <a:gdLst>
                <a:gd name="T0" fmla="*/ 19 w 21"/>
                <a:gd name="T1" fmla="*/ 87 h 92"/>
                <a:gd name="T2" fmla="*/ 21 w 21"/>
                <a:gd name="T3" fmla="*/ 77 h 92"/>
                <a:gd name="T4" fmla="*/ 21 w 21"/>
                <a:gd name="T5" fmla="*/ 67 h 92"/>
                <a:gd name="T6" fmla="*/ 17 w 21"/>
                <a:gd name="T7" fmla="*/ 58 h 92"/>
                <a:gd name="T8" fmla="*/ 17 w 21"/>
                <a:gd name="T9" fmla="*/ 58 h 92"/>
                <a:gd name="T10" fmla="*/ 14 w 21"/>
                <a:gd name="T11" fmla="*/ 42 h 92"/>
                <a:gd name="T12" fmla="*/ 16 w 21"/>
                <a:gd name="T13" fmla="*/ 25 h 92"/>
                <a:gd name="T14" fmla="*/ 18 w 21"/>
                <a:gd name="T15" fmla="*/ 9 h 92"/>
                <a:gd name="T16" fmla="*/ 18 w 21"/>
                <a:gd name="T17" fmla="*/ 9 h 92"/>
                <a:gd name="T18" fmla="*/ 18 w 21"/>
                <a:gd name="T19" fmla="*/ 5 h 92"/>
                <a:gd name="T20" fmla="*/ 17 w 21"/>
                <a:gd name="T21" fmla="*/ 2 h 92"/>
                <a:gd name="T22" fmla="*/ 14 w 21"/>
                <a:gd name="T23" fmla="*/ 0 h 92"/>
                <a:gd name="T24" fmla="*/ 14 w 21"/>
                <a:gd name="T25" fmla="*/ 0 h 92"/>
                <a:gd name="T26" fmla="*/ 10 w 21"/>
                <a:gd name="T27" fmla="*/ 0 h 92"/>
                <a:gd name="T28" fmla="*/ 7 w 21"/>
                <a:gd name="T29" fmla="*/ 1 h 92"/>
                <a:gd name="T30" fmla="*/ 5 w 21"/>
                <a:gd name="T31" fmla="*/ 4 h 92"/>
                <a:gd name="T32" fmla="*/ 5 w 21"/>
                <a:gd name="T33" fmla="*/ 4 h 92"/>
                <a:gd name="T34" fmla="*/ 2 w 21"/>
                <a:gd name="T35" fmla="*/ 15 h 92"/>
                <a:gd name="T36" fmla="*/ 1 w 21"/>
                <a:gd name="T37" fmla="*/ 27 h 92"/>
                <a:gd name="T38" fmla="*/ 0 w 21"/>
                <a:gd name="T39" fmla="*/ 39 h 92"/>
                <a:gd name="T40" fmla="*/ 0 w 21"/>
                <a:gd name="T41" fmla="*/ 39 h 92"/>
                <a:gd name="T42" fmla="*/ 0 w 21"/>
                <a:gd name="T43" fmla="*/ 50 h 92"/>
                <a:gd name="T44" fmla="*/ 3 w 21"/>
                <a:gd name="T45" fmla="*/ 60 h 92"/>
                <a:gd name="T46" fmla="*/ 8 w 21"/>
                <a:gd name="T47" fmla="*/ 70 h 92"/>
                <a:gd name="T48" fmla="*/ 8 w 21"/>
                <a:gd name="T49" fmla="*/ 70 h 92"/>
                <a:gd name="T50" fmla="*/ 8 w 21"/>
                <a:gd name="T51" fmla="*/ 75 h 92"/>
                <a:gd name="T52" fmla="*/ 7 w 21"/>
                <a:gd name="T53" fmla="*/ 80 h 92"/>
                <a:gd name="T54" fmla="*/ 6 w 21"/>
                <a:gd name="T55" fmla="*/ 84 h 92"/>
                <a:gd name="T56" fmla="*/ 6 w 21"/>
                <a:gd name="T57" fmla="*/ 84 h 92"/>
                <a:gd name="T58" fmla="*/ 6 w 21"/>
                <a:gd name="T59" fmla="*/ 88 h 92"/>
                <a:gd name="T60" fmla="*/ 8 w 21"/>
                <a:gd name="T61" fmla="*/ 91 h 92"/>
                <a:gd name="T62" fmla="*/ 11 w 21"/>
                <a:gd name="T63" fmla="*/ 92 h 92"/>
                <a:gd name="T64" fmla="*/ 11 w 21"/>
                <a:gd name="T65" fmla="*/ 92 h 92"/>
                <a:gd name="T66" fmla="*/ 15 w 21"/>
                <a:gd name="T67" fmla="*/ 92 h 92"/>
                <a:gd name="T68" fmla="*/ 18 w 21"/>
                <a:gd name="T69" fmla="*/ 90 h 92"/>
                <a:gd name="T70" fmla="*/ 19 w 21"/>
                <a:gd name="T71" fmla="*/ 87 h 92"/>
                <a:gd name="T72" fmla="*/ 19 w 21"/>
                <a:gd name="T73" fmla="*/ 87 h 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1"/>
                <a:gd name="T112" fmla="*/ 0 h 92"/>
                <a:gd name="T113" fmla="*/ 21 w 21"/>
                <a:gd name="T114" fmla="*/ 92 h 9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1" h="92">
                  <a:moveTo>
                    <a:pt x="19" y="87"/>
                  </a:moveTo>
                  <a:lnTo>
                    <a:pt x="21" y="77"/>
                  </a:lnTo>
                  <a:lnTo>
                    <a:pt x="21" y="67"/>
                  </a:lnTo>
                  <a:lnTo>
                    <a:pt x="17" y="58"/>
                  </a:lnTo>
                  <a:lnTo>
                    <a:pt x="14" y="42"/>
                  </a:lnTo>
                  <a:lnTo>
                    <a:pt x="16" y="25"/>
                  </a:lnTo>
                  <a:lnTo>
                    <a:pt x="18" y="9"/>
                  </a:lnTo>
                  <a:lnTo>
                    <a:pt x="18" y="5"/>
                  </a:lnTo>
                  <a:lnTo>
                    <a:pt x="17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5" y="4"/>
                  </a:lnTo>
                  <a:lnTo>
                    <a:pt x="2" y="15"/>
                  </a:lnTo>
                  <a:lnTo>
                    <a:pt x="1" y="27"/>
                  </a:lnTo>
                  <a:lnTo>
                    <a:pt x="0" y="39"/>
                  </a:lnTo>
                  <a:lnTo>
                    <a:pt x="0" y="50"/>
                  </a:lnTo>
                  <a:lnTo>
                    <a:pt x="3" y="60"/>
                  </a:lnTo>
                  <a:lnTo>
                    <a:pt x="8" y="70"/>
                  </a:lnTo>
                  <a:lnTo>
                    <a:pt x="8" y="75"/>
                  </a:lnTo>
                  <a:lnTo>
                    <a:pt x="7" y="80"/>
                  </a:lnTo>
                  <a:lnTo>
                    <a:pt x="6" y="84"/>
                  </a:lnTo>
                  <a:lnTo>
                    <a:pt x="6" y="88"/>
                  </a:lnTo>
                  <a:lnTo>
                    <a:pt x="8" y="91"/>
                  </a:lnTo>
                  <a:lnTo>
                    <a:pt x="11" y="92"/>
                  </a:lnTo>
                  <a:lnTo>
                    <a:pt x="15" y="92"/>
                  </a:lnTo>
                  <a:lnTo>
                    <a:pt x="18" y="90"/>
                  </a:lnTo>
                  <a:lnTo>
                    <a:pt x="19" y="8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55" name="Freeform 270"/>
            <p:cNvSpPr>
              <a:spLocks/>
            </p:cNvSpPr>
            <p:nvPr/>
          </p:nvSpPr>
          <p:spPr bwMode="auto">
            <a:xfrm>
              <a:off x="2560" y="1899"/>
              <a:ext cx="32" cy="91"/>
            </a:xfrm>
            <a:custGeom>
              <a:avLst/>
              <a:gdLst>
                <a:gd name="T0" fmla="*/ 31 w 32"/>
                <a:gd name="T1" fmla="*/ 81 h 91"/>
                <a:gd name="T2" fmla="*/ 28 w 32"/>
                <a:gd name="T3" fmla="*/ 74 h 91"/>
                <a:gd name="T4" fmla="*/ 25 w 32"/>
                <a:gd name="T5" fmla="*/ 67 h 91"/>
                <a:gd name="T6" fmla="*/ 24 w 32"/>
                <a:gd name="T7" fmla="*/ 59 h 91"/>
                <a:gd name="T8" fmla="*/ 24 w 32"/>
                <a:gd name="T9" fmla="*/ 59 h 91"/>
                <a:gd name="T10" fmla="*/ 22 w 32"/>
                <a:gd name="T11" fmla="*/ 40 h 91"/>
                <a:gd name="T12" fmla="*/ 18 w 32"/>
                <a:gd name="T13" fmla="*/ 22 h 91"/>
                <a:gd name="T14" fmla="*/ 13 w 32"/>
                <a:gd name="T15" fmla="*/ 4 h 91"/>
                <a:gd name="T16" fmla="*/ 13 w 32"/>
                <a:gd name="T17" fmla="*/ 4 h 91"/>
                <a:gd name="T18" fmla="*/ 10 w 32"/>
                <a:gd name="T19" fmla="*/ 2 h 91"/>
                <a:gd name="T20" fmla="*/ 7 w 32"/>
                <a:gd name="T21" fmla="*/ 0 h 91"/>
                <a:gd name="T22" fmla="*/ 4 w 32"/>
                <a:gd name="T23" fmla="*/ 1 h 91"/>
                <a:gd name="T24" fmla="*/ 4 w 32"/>
                <a:gd name="T25" fmla="*/ 1 h 91"/>
                <a:gd name="T26" fmla="*/ 1 w 32"/>
                <a:gd name="T27" fmla="*/ 3 h 91"/>
                <a:gd name="T28" fmla="*/ 0 w 32"/>
                <a:gd name="T29" fmla="*/ 6 h 91"/>
                <a:gd name="T30" fmla="*/ 0 w 32"/>
                <a:gd name="T31" fmla="*/ 10 h 91"/>
                <a:gd name="T32" fmla="*/ 0 w 32"/>
                <a:gd name="T33" fmla="*/ 10 h 91"/>
                <a:gd name="T34" fmla="*/ 5 w 32"/>
                <a:gd name="T35" fmla="*/ 28 h 91"/>
                <a:gd name="T36" fmla="*/ 8 w 32"/>
                <a:gd name="T37" fmla="*/ 45 h 91"/>
                <a:gd name="T38" fmla="*/ 10 w 32"/>
                <a:gd name="T39" fmla="*/ 64 h 91"/>
                <a:gd name="T40" fmla="*/ 10 w 32"/>
                <a:gd name="T41" fmla="*/ 64 h 91"/>
                <a:gd name="T42" fmla="*/ 12 w 32"/>
                <a:gd name="T43" fmla="*/ 72 h 91"/>
                <a:gd name="T44" fmla="*/ 15 w 32"/>
                <a:gd name="T45" fmla="*/ 79 h 91"/>
                <a:gd name="T46" fmla="*/ 19 w 32"/>
                <a:gd name="T47" fmla="*/ 87 h 91"/>
                <a:gd name="T48" fmla="*/ 19 w 32"/>
                <a:gd name="T49" fmla="*/ 87 h 91"/>
                <a:gd name="T50" fmla="*/ 21 w 32"/>
                <a:gd name="T51" fmla="*/ 89 h 91"/>
                <a:gd name="T52" fmla="*/ 24 w 32"/>
                <a:gd name="T53" fmla="*/ 91 h 91"/>
                <a:gd name="T54" fmla="*/ 28 w 32"/>
                <a:gd name="T55" fmla="*/ 90 h 91"/>
                <a:gd name="T56" fmla="*/ 28 w 32"/>
                <a:gd name="T57" fmla="*/ 90 h 91"/>
                <a:gd name="T58" fmla="*/ 30 w 32"/>
                <a:gd name="T59" fmla="*/ 88 h 91"/>
                <a:gd name="T60" fmla="*/ 32 w 32"/>
                <a:gd name="T61" fmla="*/ 85 h 91"/>
                <a:gd name="T62" fmla="*/ 31 w 32"/>
                <a:gd name="T63" fmla="*/ 81 h 91"/>
                <a:gd name="T64" fmla="*/ 31 w 32"/>
                <a:gd name="T65" fmla="*/ 81 h 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2"/>
                <a:gd name="T100" fmla="*/ 0 h 91"/>
                <a:gd name="T101" fmla="*/ 32 w 32"/>
                <a:gd name="T102" fmla="*/ 91 h 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2" h="91">
                  <a:moveTo>
                    <a:pt x="31" y="81"/>
                  </a:moveTo>
                  <a:lnTo>
                    <a:pt x="28" y="74"/>
                  </a:lnTo>
                  <a:lnTo>
                    <a:pt x="25" y="67"/>
                  </a:lnTo>
                  <a:lnTo>
                    <a:pt x="24" y="59"/>
                  </a:lnTo>
                  <a:lnTo>
                    <a:pt x="22" y="40"/>
                  </a:lnTo>
                  <a:lnTo>
                    <a:pt x="18" y="22"/>
                  </a:lnTo>
                  <a:lnTo>
                    <a:pt x="13" y="4"/>
                  </a:lnTo>
                  <a:lnTo>
                    <a:pt x="10" y="2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5" y="28"/>
                  </a:lnTo>
                  <a:lnTo>
                    <a:pt x="8" y="45"/>
                  </a:lnTo>
                  <a:lnTo>
                    <a:pt x="10" y="64"/>
                  </a:lnTo>
                  <a:lnTo>
                    <a:pt x="12" y="72"/>
                  </a:lnTo>
                  <a:lnTo>
                    <a:pt x="15" y="79"/>
                  </a:lnTo>
                  <a:lnTo>
                    <a:pt x="19" y="87"/>
                  </a:lnTo>
                  <a:lnTo>
                    <a:pt x="21" y="89"/>
                  </a:lnTo>
                  <a:lnTo>
                    <a:pt x="24" y="91"/>
                  </a:lnTo>
                  <a:lnTo>
                    <a:pt x="28" y="90"/>
                  </a:lnTo>
                  <a:lnTo>
                    <a:pt x="30" y="88"/>
                  </a:lnTo>
                  <a:lnTo>
                    <a:pt x="32" y="85"/>
                  </a:lnTo>
                  <a:lnTo>
                    <a:pt x="31" y="8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56" name="Freeform 271"/>
            <p:cNvSpPr>
              <a:spLocks/>
            </p:cNvSpPr>
            <p:nvPr/>
          </p:nvSpPr>
          <p:spPr bwMode="auto">
            <a:xfrm>
              <a:off x="2483" y="1934"/>
              <a:ext cx="55" cy="80"/>
            </a:xfrm>
            <a:custGeom>
              <a:avLst/>
              <a:gdLst>
                <a:gd name="T0" fmla="*/ 52 w 55"/>
                <a:gd name="T1" fmla="*/ 68 h 80"/>
                <a:gd name="T2" fmla="*/ 45 w 55"/>
                <a:gd name="T3" fmla="*/ 59 h 80"/>
                <a:gd name="T4" fmla="*/ 39 w 55"/>
                <a:gd name="T5" fmla="*/ 49 h 80"/>
                <a:gd name="T6" fmla="*/ 34 w 55"/>
                <a:gd name="T7" fmla="*/ 39 h 80"/>
                <a:gd name="T8" fmla="*/ 34 w 55"/>
                <a:gd name="T9" fmla="*/ 39 h 80"/>
                <a:gd name="T10" fmla="*/ 29 w 55"/>
                <a:gd name="T11" fmla="*/ 27 h 80"/>
                <a:gd name="T12" fmla="*/ 22 w 55"/>
                <a:gd name="T13" fmla="*/ 14 h 80"/>
                <a:gd name="T14" fmla="*/ 12 w 55"/>
                <a:gd name="T15" fmla="*/ 4 h 80"/>
                <a:gd name="T16" fmla="*/ 12 w 55"/>
                <a:gd name="T17" fmla="*/ 4 h 80"/>
                <a:gd name="T18" fmla="*/ 10 w 55"/>
                <a:gd name="T19" fmla="*/ 1 h 80"/>
                <a:gd name="T20" fmla="*/ 7 w 55"/>
                <a:gd name="T21" fmla="*/ 0 h 80"/>
                <a:gd name="T22" fmla="*/ 3 w 55"/>
                <a:gd name="T23" fmla="*/ 1 h 80"/>
                <a:gd name="T24" fmla="*/ 3 w 55"/>
                <a:gd name="T25" fmla="*/ 1 h 80"/>
                <a:gd name="T26" fmla="*/ 1 w 55"/>
                <a:gd name="T27" fmla="*/ 4 h 80"/>
                <a:gd name="T28" fmla="*/ 0 w 55"/>
                <a:gd name="T29" fmla="*/ 7 h 80"/>
                <a:gd name="T30" fmla="*/ 1 w 55"/>
                <a:gd name="T31" fmla="*/ 10 h 80"/>
                <a:gd name="T32" fmla="*/ 1 w 55"/>
                <a:gd name="T33" fmla="*/ 10 h 80"/>
                <a:gd name="T34" fmla="*/ 9 w 55"/>
                <a:gd name="T35" fmla="*/ 21 h 80"/>
                <a:gd name="T36" fmla="*/ 16 w 55"/>
                <a:gd name="T37" fmla="*/ 33 h 80"/>
                <a:gd name="T38" fmla="*/ 22 w 55"/>
                <a:gd name="T39" fmla="*/ 46 h 80"/>
                <a:gd name="T40" fmla="*/ 22 w 55"/>
                <a:gd name="T41" fmla="*/ 46 h 80"/>
                <a:gd name="T42" fmla="*/ 28 w 55"/>
                <a:gd name="T43" fmla="*/ 58 h 80"/>
                <a:gd name="T44" fmla="*/ 35 w 55"/>
                <a:gd name="T45" fmla="*/ 70 h 80"/>
                <a:gd name="T46" fmla="*/ 45 w 55"/>
                <a:gd name="T47" fmla="*/ 79 h 80"/>
                <a:gd name="T48" fmla="*/ 45 w 55"/>
                <a:gd name="T49" fmla="*/ 79 h 80"/>
                <a:gd name="T50" fmla="*/ 48 w 55"/>
                <a:gd name="T51" fmla="*/ 80 h 80"/>
                <a:gd name="T52" fmla="*/ 52 w 55"/>
                <a:gd name="T53" fmla="*/ 79 h 80"/>
                <a:gd name="T54" fmla="*/ 54 w 55"/>
                <a:gd name="T55" fmla="*/ 77 h 80"/>
                <a:gd name="T56" fmla="*/ 54 w 55"/>
                <a:gd name="T57" fmla="*/ 77 h 80"/>
                <a:gd name="T58" fmla="*/ 55 w 55"/>
                <a:gd name="T59" fmla="*/ 74 h 80"/>
                <a:gd name="T60" fmla="*/ 55 w 55"/>
                <a:gd name="T61" fmla="*/ 70 h 80"/>
                <a:gd name="T62" fmla="*/ 52 w 55"/>
                <a:gd name="T63" fmla="*/ 68 h 80"/>
                <a:gd name="T64" fmla="*/ 52 w 55"/>
                <a:gd name="T65" fmla="*/ 68 h 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5"/>
                <a:gd name="T100" fmla="*/ 0 h 80"/>
                <a:gd name="T101" fmla="*/ 55 w 55"/>
                <a:gd name="T102" fmla="*/ 80 h 8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5" h="80">
                  <a:moveTo>
                    <a:pt x="52" y="68"/>
                  </a:moveTo>
                  <a:lnTo>
                    <a:pt x="45" y="59"/>
                  </a:lnTo>
                  <a:lnTo>
                    <a:pt x="39" y="49"/>
                  </a:lnTo>
                  <a:lnTo>
                    <a:pt x="34" y="39"/>
                  </a:lnTo>
                  <a:lnTo>
                    <a:pt x="29" y="27"/>
                  </a:lnTo>
                  <a:lnTo>
                    <a:pt x="22" y="14"/>
                  </a:lnTo>
                  <a:lnTo>
                    <a:pt x="12" y="4"/>
                  </a:lnTo>
                  <a:lnTo>
                    <a:pt x="10" y="1"/>
                  </a:lnTo>
                  <a:lnTo>
                    <a:pt x="7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1" y="10"/>
                  </a:lnTo>
                  <a:lnTo>
                    <a:pt x="9" y="21"/>
                  </a:lnTo>
                  <a:lnTo>
                    <a:pt x="16" y="33"/>
                  </a:lnTo>
                  <a:lnTo>
                    <a:pt x="22" y="46"/>
                  </a:lnTo>
                  <a:lnTo>
                    <a:pt x="28" y="58"/>
                  </a:lnTo>
                  <a:lnTo>
                    <a:pt x="35" y="70"/>
                  </a:lnTo>
                  <a:lnTo>
                    <a:pt x="45" y="79"/>
                  </a:lnTo>
                  <a:lnTo>
                    <a:pt x="48" y="80"/>
                  </a:lnTo>
                  <a:lnTo>
                    <a:pt x="52" y="79"/>
                  </a:lnTo>
                  <a:lnTo>
                    <a:pt x="54" y="77"/>
                  </a:lnTo>
                  <a:lnTo>
                    <a:pt x="55" y="74"/>
                  </a:lnTo>
                  <a:lnTo>
                    <a:pt x="55" y="70"/>
                  </a:lnTo>
                  <a:lnTo>
                    <a:pt x="52" y="6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57" name="Freeform 272"/>
            <p:cNvSpPr>
              <a:spLocks/>
            </p:cNvSpPr>
            <p:nvPr/>
          </p:nvSpPr>
          <p:spPr bwMode="auto">
            <a:xfrm>
              <a:off x="2434" y="1977"/>
              <a:ext cx="68" cy="62"/>
            </a:xfrm>
            <a:custGeom>
              <a:avLst/>
              <a:gdLst>
                <a:gd name="T0" fmla="*/ 64 w 68"/>
                <a:gd name="T1" fmla="*/ 48 h 62"/>
                <a:gd name="T2" fmla="*/ 45 w 68"/>
                <a:gd name="T3" fmla="*/ 34 h 62"/>
                <a:gd name="T4" fmla="*/ 29 w 68"/>
                <a:gd name="T5" fmla="*/ 17 h 62"/>
                <a:gd name="T6" fmla="*/ 11 w 68"/>
                <a:gd name="T7" fmla="*/ 1 h 62"/>
                <a:gd name="T8" fmla="*/ 11 w 68"/>
                <a:gd name="T9" fmla="*/ 1 h 62"/>
                <a:gd name="T10" fmla="*/ 8 w 68"/>
                <a:gd name="T11" fmla="*/ 0 h 62"/>
                <a:gd name="T12" fmla="*/ 4 w 68"/>
                <a:gd name="T13" fmla="*/ 0 h 62"/>
                <a:gd name="T14" fmla="*/ 1 w 68"/>
                <a:gd name="T15" fmla="*/ 2 h 62"/>
                <a:gd name="T16" fmla="*/ 1 w 68"/>
                <a:gd name="T17" fmla="*/ 2 h 62"/>
                <a:gd name="T18" fmla="*/ 0 w 68"/>
                <a:gd name="T19" fmla="*/ 6 h 62"/>
                <a:gd name="T20" fmla="*/ 0 w 68"/>
                <a:gd name="T21" fmla="*/ 9 h 62"/>
                <a:gd name="T22" fmla="*/ 2 w 68"/>
                <a:gd name="T23" fmla="*/ 12 h 62"/>
                <a:gd name="T24" fmla="*/ 2 w 68"/>
                <a:gd name="T25" fmla="*/ 12 h 62"/>
                <a:gd name="T26" fmla="*/ 14 w 68"/>
                <a:gd name="T27" fmla="*/ 22 h 62"/>
                <a:gd name="T28" fmla="*/ 24 w 68"/>
                <a:gd name="T29" fmla="*/ 33 h 62"/>
                <a:gd name="T30" fmla="*/ 35 w 68"/>
                <a:gd name="T31" fmla="*/ 44 h 62"/>
                <a:gd name="T32" fmla="*/ 35 w 68"/>
                <a:gd name="T33" fmla="*/ 44 h 62"/>
                <a:gd name="T34" fmla="*/ 42 w 68"/>
                <a:gd name="T35" fmla="*/ 51 h 62"/>
                <a:gd name="T36" fmla="*/ 50 w 68"/>
                <a:gd name="T37" fmla="*/ 56 h 62"/>
                <a:gd name="T38" fmla="*/ 59 w 68"/>
                <a:gd name="T39" fmla="*/ 61 h 62"/>
                <a:gd name="T40" fmla="*/ 59 w 68"/>
                <a:gd name="T41" fmla="*/ 61 h 62"/>
                <a:gd name="T42" fmla="*/ 62 w 68"/>
                <a:gd name="T43" fmla="*/ 62 h 62"/>
                <a:gd name="T44" fmla="*/ 65 w 68"/>
                <a:gd name="T45" fmla="*/ 60 h 62"/>
                <a:gd name="T46" fmla="*/ 68 w 68"/>
                <a:gd name="T47" fmla="*/ 57 h 62"/>
                <a:gd name="T48" fmla="*/ 68 w 68"/>
                <a:gd name="T49" fmla="*/ 57 h 62"/>
                <a:gd name="T50" fmla="*/ 68 w 68"/>
                <a:gd name="T51" fmla="*/ 53 h 62"/>
                <a:gd name="T52" fmla="*/ 67 w 68"/>
                <a:gd name="T53" fmla="*/ 50 h 62"/>
                <a:gd name="T54" fmla="*/ 64 w 68"/>
                <a:gd name="T55" fmla="*/ 48 h 62"/>
                <a:gd name="T56" fmla="*/ 64 w 68"/>
                <a:gd name="T57" fmla="*/ 48 h 6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68"/>
                <a:gd name="T88" fmla="*/ 0 h 62"/>
                <a:gd name="T89" fmla="*/ 68 w 68"/>
                <a:gd name="T90" fmla="*/ 62 h 6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68" h="62">
                  <a:moveTo>
                    <a:pt x="64" y="48"/>
                  </a:moveTo>
                  <a:lnTo>
                    <a:pt x="45" y="34"/>
                  </a:lnTo>
                  <a:lnTo>
                    <a:pt x="29" y="17"/>
                  </a:lnTo>
                  <a:lnTo>
                    <a:pt x="11" y="1"/>
                  </a:lnTo>
                  <a:lnTo>
                    <a:pt x="8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6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4" y="22"/>
                  </a:lnTo>
                  <a:lnTo>
                    <a:pt x="24" y="33"/>
                  </a:lnTo>
                  <a:lnTo>
                    <a:pt x="35" y="44"/>
                  </a:lnTo>
                  <a:lnTo>
                    <a:pt x="42" y="51"/>
                  </a:lnTo>
                  <a:lnTo>
                    <a:pt x="50" y="56"/>
                  </a:lnTo>
                  <a:lnTo>
                    <a:pt x="59" y="61"/>
                  </a:lnTo>
                  <a:lnTo>
                    <a:pt x="62" y="62"/>
                  </a:lnTo>
                  <a:lnTo>
                    <a:pt x="65" y="60"/>
                  </a:lnTo>
                  <a:lnTo>
                    <a:pt x="68" y="57"/>
                  </a:lnTo>
                  <a:lnTo>
                    <a:pt x="68" y="53"/>
                  </a:lnTo>
                  <a:lnTo>
                    <a:pt x="67" y="50"/>
                  </a:lnTo>
                  <a:lnTo>
                    <a:pt x="64" y="4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58" name="Freeform 273"/>
            <p:cNvSpPr>
              <a:spLocks/>
            </p:cNvSpPr>
            <p:nvPr/>
          </p:nvSpPr>
          <p:spPr bwMode="auto">
            <a:xfrm>
              <a:off x="2392" y="2053"/>
              <a:ext cx="84" cy="44"/>
            </a:xfrm>
            <a:custGeom>
              <a:avLst/>
              <a:gdLst>
                <a:gd name="T0" fmla="*/ 80 w 84"/>
                <a:gd name="T1" fmla="*/ 31 h 44"/>
                <a:gd name="T2" fmla="*/ 57 w 84"/>
                <a:gd name="T3" fmla="*/ 21 h 44"/>
                <a:gd name="T4" fmla="*/ 35 w 84"/>
                <a:gd name="T5" fmla="*/ 10 h 44"/>
                <a:gd name="T6" fmla="*/ 12 w 84"/>
                <a:gd name="T7" fmla="*/ 1 h 44"/>
                <a:gd name="T8" fmla="*/ 12 w 84"/>
                <a:gd name="T9" fmla="*/ 1 h 44"/>
                <a:gd name="T10" fmla="*/ 11 w 84"/>
                <a:gd name="T11" fmla="*/ 0 h 44"/>
                <a:gd name="T12" fmla="*/ 9 w 84"/>
                <a:gd name="T13" fmla="*/ 1 h 44"/>
                <a:gd name="T14" fmla="*/ 7 w 84"/>
                <a:gd name="T15" fmla="*/ 1 h 44"/>
                <a:gd name="T16" fmla="*/ 7 w 84"/>
                <a:gd name="T17" fmla="*/ 1 h 44"/>
                <a:gd name="T18" fmla="*/ 3 w 84"/>
                <a:gd name="T19" fmla="*/ 2 h 44"/>
                <a:gd name="T20" fmla="*/ 0 w 84"/>
                <a:gd name="T21" fmla="*/ 4 h 44"/>
                <a:gd name="T22" fmla="*/ 0 w 84"/>
                <a:gd name="T23" fmla="*/ 8 h 44"/>
                <a:gd name="T24" fmla="*/ 0 w 84"/>
                <a:gd name="T25" fmla="*/ 8 h 44"/>
                <a:gd name="T26" fmla="*/ 1 w 84"/>
                <a:gd name="T27" fmla="*/ 11 h 44"/>
                <a:gd name="T28" fmla="*/ 4 w 84"/>
                <a:gd name="T29" fmla="*/ 14 h 44"/>
                <a:gd name="T30" fmla="*/ 7 w 84"/>
                <a:gd name="T31" fmla="*/ 14 h 44"/>
                <a:gd name="T32" fmla="*/ 7 w 84"/>
                <a:gd name="T33" fmla="*/ 14 h 44"/>
                <a:gd name="T34" fmla="*/ 9 w 84"/>
                <a:gd name="T35" fmla="*/ 14 h 44"/>
                <a:gd name="T36" fmla="*/ 10 w 84"/>
                <a:gd name="T37" fmla="*/ 14 h 44"/>
                <a:gd name="T38" fmla="*/ 12 w 84"/>
                <a:gd name="T39" fmla="*/ 14 h 44"/>
                <a:gd name="T40" fmla="*/ 12 w 84"/>
                <a:gd name="T41" fmla="*/ 14 h 44"/>
                <a:gd name="T42" fmla="*/ 32 w 84"/>
                <a:gd name="T43" fmla="*/ 24 h 44"/>
                <a:gd name="T44" fmla="*/ 53 w 84"/>
                <a:gd name="T45" fmla="*/ 34 h 44"/>
                <a:gd name="T46" fmla="*/ 74 w 84"/>
                <a:gd name="T47" fmla="*/ 43 h 44"/>
                <a:gd name="T48" fmla="*/ 74 w 84"/>
                <a:gd name="T49" fmla="*/ 43 h 44"/>
                <a:gd name="T50" fmla="*/ 78 w 84"/>
                <a:gd name="T51" fmla="*/ 44 h 44"/>
                <a:gd name="T52" fmla="*/ 81 w 84"/>
                <a:gd name="T53" fmla="*/ 43 h 44"/>
                <a:gd name="T54" fmla="*/ 83 w 84"/>
                <a:gd name="T55" fmla="*/ 40 h 44"/>
                <a:gd name="T56" fmla="*/ 83 w 84"/>
                <a:gd name="T57" fmla="*/ 40 h 44"/>
                <a:gd name="T58" fmla="*/ 84 w 84"/>
                <a:gd name="T59" fmla="*/ 36 h 44"/>
                <a:gd name="T60" fmla="*/ 83 w 84"/>
                <a:gd name="T61" fmla="*/ 33 h 44"/>
                <a:gd name="T62" fmla="*/ 80 w 84"/>
                <a:gd name="T63" fmla="*/ 31 h 44"/>
                <a:gd name="T64" fmla="*/ 80 w 84"/>
                <a:gd name="T65" fmla="*/ 31 h 4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4"/>
                <a:gd name="T100" fmla="*/ 0 h 44"/>
                <a:gd name="T101" fmla="*/ 84 w 84"/>
                <a:gd name="T102" fmla="*/ 44 h 4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4" h="44">
                  <a:moveTo>
                    <a:pt x="80" y="31"/>
                  </a:moveTo>
                  <a:lnTo>
                    <a:pt x="57" y="21"/>
                  </a:lnTo>
                  <a:lnTo>
                    <a:pt x="35" y="10"/>
                  </a:lnTo>
                  <a:lnTo>
                    <a:pt x="12" y="1"/>
                  </a:lnTo>
                  <a:lnTo>
                    <a:pt x="11" y="0"/>
                  </a:lnTo>
                  <a:lnTo>
                    <a:pt x="9" y="1"/>
                  </a:lnTo>
                  <a:lnTo>
                    <a:pt x="7" y="1"/>
                  </a:lnTo>
                  <a:lnTo>
                    <a:pt x="3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1" y="11"/>
                  </a:lnTo>
                  <a:lnTo>
                    <a:pt x="4" y="14"/>
                  </a:lnTo>
                  <a:lnTo>
                    <a:pt x="7" y="14"/>
                  </a:lnTo>
                  <a:lnTo>
                    <a:pt x="9" y="14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32" y="24"/>
                  </a:lnTo>
                  <a:lnTo>
                    <a:pt x="53" y="34"/>
                  </a:lnTo>
                  <a:lnTo>
                    <a:pt x="74" y="43"/>
                  </a:lnTo>
                  <a:lnTo>
                    <a:pt x="78" y="44"/>
                  </a:lnTo>
                  <a:lnTo>
                    <a:pt x="81" y="43"/>
                  </a:lnTo>
                  <a:lnTo>
                    <a:pt x="83" y="40"/>
                  </a:lnTo>
                  <a:lnTo>
                    <a:pt x="84" y="36"/>
                  </a:lnTo>
                  <a:lnTo>
                    <a:pt x="83" y="33"/>
                  </a:lnTo>
                  <a:lnTo>
                    <a:pt x="80" y="3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59" name="Freeform 274"/>
            <p:cNvSpPr>
              <a:spLocks/>
            </p:cNvSpPr>
            <p:nvPr/>
          </p:nvSpPr>
          <p:spPr bwMode="auto">
            <a:xfrm>
              <a:off x="2380" y="2132"/>
              <a:ext cx="90" cy="23"/>
            </a:xfrm>
            <a:custGeom>
              <a:avLst/>
              <a:gdLst>
                <a:gd name="T0" fmla="*/ 80 w 90"/>
                <a:gd name="T1" fmla="*/ 8 h 23"/>
                <a:gd name="T2" fmla="*/ 79 w 90"/>
                <a:gd name="T3" fmla="*/ 8 h 23"/>
                <a:gd name="T4" fmla="*/ 77 w 90"/>
                <a:gd name="T5" fmla="*/ 8 h 23"/>
                <a:gd name="T6" fmla="*/ 76 w 90"/>
                <a:gd name="T7" fmla="*/ 8 h 23"/>
                <a:gd name="T8" fmla="*/ 76 w 90"/>
                <a:gd name="T9" fmla="*/ 8 h 23"/>
                <a:gd name="T10" fmla="*/ 68 w 90"/>
                <a:gd name="T11" fmla="*/ 7 h 23"/>
                <a:gd name="T12" fmla="*/ 61 w 90"/>
                <a:gd name="T13" fmla="*/ 4 h 23"/>
                <a:gd name="T14" fmla="*/ 53 w 90"/>
                <a:gd name="T15" fmla="*/ 3 h 23"/>
                <a:gd name="T16" fmla="*/ 53 w 90"/>
                <a:gd name="T17" fmla="*/ 3 h 23"/>
                <a:gd name="T18" fmla="*/ 44 w 90"/>
                <a:gd name="T19" fmla="*/ 1 h 23"/>
                <a:gd name="T20" fmla="*/ 36 w 90"/>
                <a:gd name="T21" fmla="*/ 1 h 23"/>
                <a:gd name="T22" fmla="*/ 27 w 90"/>
                <a:gd name="T23" fmla="*/ 0 h 23"/>
                <a:gd name="T24" fmla="*/ 27 w 90"/>
                <a:gd name="T25" fmla="*/ 0 h 23"/>
                <a:gd name="T26" fmla="*/ 20 w 90"/>
                <a:gd name="T27" fmla="*/ 1 h 23"/>
                <a:gd name="T28" fmla="*/ 12 w 90"/>
                <a:gd name="T29" fmla="*/ 3 h 23"/>
                <a:gd name="T30" fmla="*/ 5 w 90"/>
                <a:gd name="T31" fmla="*/ 4 h 23"/>
                <a:gd name="T32" fmla="*/ 5 w 90"/>
                <a:gd name="T33" fmla="*/ 4 h 23"/>
                <a:gd name="T34" fmla="*/ 2 w 90"/>
                <a:gd name="T35" fmla="*/ 6 h 23"/>
                <a:gd name="T36" fmla="*/ 0 w 90"/>
                <a:gd name="T37" fmla="*/ 9 h 23"/>
                <a:gd name="T38" fmla="*/ 0 w 90"/>
                <a:gd name="T39" fmla="*/ 13 h 23"/>
                <a:gd name="T40" fmla="*/ 0 w 90"/>
                <a:gd name="T41" fmla="*/ 13 h 23"/>
                <a:gd name="T42" fmla="*/ 2 w 90"/>
                <a:gd name="T43" fmla="*/ 16 h 23"/>
                <a:gd name="T44" fmla="*/ 5 w 90"/>
                <a:gd name="T45" fmla="*/ 18 h 23"/>
                <a:gd name="T46" fmla="*/ 9 w 90"/>
                <a:gd name="T47" fmla="*/ 18 h 23"/>
                <a:gd name="T48" fmla="*/ 9 w 90"/>
                <a:gd name="T49" fmla="*/ 18 h 23"/>
                <a:gd name="T50" fmla="*/ 22 w 90"/>
                <a:gd name="T51" fmla="*/ 15 h 23"/>
                <a:gd name="T52" fmla="*/ 34 w 90"/>
                <a:gd name="T53" fmla="*/ 14 h 23"/>
                <a:gd name="T54" fmla="*/ 47 w 90"/>
                <a:gd name="T55" fmla="*/ 16 h 23"/>
                <a:gd name="T56" fmla="*/ 47 w 90"/>
                <a:gd name="T57" fmla="*/ 16 h 23"/>
                <a:gd name="T58" fmla="*/ 56 w 90"/>
                <a:gd name="T59" fmla="*/ 18 h 23"/>
                <a:gd name="T60" fmla="*/ 64 w 90"/>
                <a:gd name="T61" fmla="*/ 20 h 23"/>
                <a:gd name="T62" fmla="*/ 73 w 90"/>
                <a:gd name="T63" fmla="*/ 22 h 23"/>
                <a:gd name="T64" fmla="*/ 73 w 90"/>
                <a:gd name="T65" fmla="*/ 22 h 23"/>
                <a:gd name="T66" fmla="*/ 77 w 90"/>
                <a:gd name="T67" fmla="*/ 23 h 23"/>
                <a:gd name="T68" fmla="*/ 81 w 90"/>
                <a:gd name="T69" fmla="*/ 22 h 23"/>
                <a:gd name="T70" fmla="*/ 85 w 90"/>
                <a:gd name="T71" fmla="*/ 21 h 23"/>
                <a:gd name="T72" fmla="*/ 85 w 90"/>
                <a:gd name="T73" fmla="*/ 21 h 23"/>
                <a:gd name="T74" fmla="*/ 88 w 90"/>
                <a:gd name="T75" fmla="*/ 19 h 23"/>
                <a:gd name="T76" fmla="*/ 90 w 90"/>
                <a:gd name="T77" fmla="*/ 15 h 23"/>
                <a:gd name="T78" fmla="*/ 89 w 90"/>
                <a:gd name="T79" fmla="*/ 11 h 23"/>
                <a:gd name="T80" fmla="*/ 89 w 90"/>
                <a:gd name="T81" fmla="*/ 11 h 23"/>
                <a:gd name="T82" fmla="*/ 87 w 90"/>
                <a:gd name="T83" fmla="*/ 9 h 23"/>
                <a:gd name="T84" fmla="*/ 83 w 90"/>
                <a:gd name="T85" fmla="*/ 7 h 23"/>
                <a:gd name="T86" fmla="*/ 80 w 90"/>
                <a:gd name="T87" fmla="*/ 8 h 23"/>
                <a:gd name="T88" fmla="*/ 80 w 90"/>
                <a:gd name="T89" fmla="*/ 8 h 2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90"/>
                <a:gd name="T136" fmla="*/ 0 h 23"/>
                <a:gd name="T137" fmla="*/ 90 w 90"/>
                <a:gd name="T138" fmla="*/ 23 h 2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90" h="23">
                  <a:moveTo>
                    <a:pt x="80" y="8"/>
                  </a:moveTo>
                  <a:lnTo>
                    <a:pt x="79" y="8"/>
                  </a:lnTo>
                  <a:lnTo>
                    <a:pt x="77" y="8"/>
                  </a:lnTo>
                  <a:lnTo>
                    <a:pt x="76" y="8"/>
                  </a:lnTo>
                  <a:lnTo>
                    <a:pt x="68" y="7"/>
                  </a:lnTo>
                  <a:lnTo>
                    <a:pt x="61" y="4"/>
                  </a:lnTo>
                  <a:lnTo>
                    <a:pt x="53" y="3"/>
                  </a:lnTo>
                  <a:lnTo>
                    <a:pt x="44" y="1"/>
                  </a:lnTo>
                  <a:lnTo>
                    <a:pt x="36" y="1"/>
                  </a:lnTo>
                  <a:lnTo>
                    <a:pt x="27" y="0"/>
                  </a:lnTo>
                  <a:lnTo>
                    <a:pt x="20" y="1"/>
                  </a:lnTo>
                  <a:lnTo>
                    <a:pt x="12" y="3"/>
                  </a:lnTo>
                  <a:lnTo>
                    <a:pt x="5" y="4"/>
                  </a:lnTo>
                  <a:lnTo>
                    <a:pt x="2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2" y="16"/>
                  </a:lnTo>
                  <a:lnTo>
                    <a:pt x="5" y="18"/>
                  </a:lnTo>
                  <a:lnTo>
                    <a:pt x="9" y="18"/>
                  </a:lnTo>
                  <a:lnTo>
                    <a:pt x="22" y="15"/>
                  </a:lnTo>
                  <a:lnTo>
                    <a:pt x="34" y="14"/>
                  </a:lnTo>
                  <a:lnTo>
                    <a:pt x="47" y="16"/>
                  </a:lnTo>
                  <a:lnTo>
                    <a:pt x="56" y="18"/>
                  </a:lnTo>
                  <a:lnTo>
                    <a:pt x="64" y="20"/>
                  </a:lnTo>
                  <a:lnTo>
                    <a:pt x="73" y="22"/>
                  </a:lnTo>
                  <a:lnTo>
                    <a:pt x="77" y="23"/>
                  </a:lnTo>
                  <a:lnTo>
                    <a:pt x="81" y="22"/>
                  </a:lnTo>
                  <a:lnTo>
                    <a:pt x="85" y="21"/>
                  </a:lnTo>
                  <a:lnTo>
                    <a:pt x="88" y="19"/>
                  </a:lnTo>
                  <a:lnTo>
                    <a:pt x="90" y="15"/>
                  </a:lnTo>
                  <a:lnTo>
                    <a:pt x="89" y="11"/>
                  </a:lnTo>
                  <a:lnTo>
                    <a:pt x="87" y="9"/>
                  </a:lnTo>
                  <a:lnTo>
                    <a:pt x="83" y="7"/>
                  </a:lnTo>
                  <a:lnTo>
                    <a:pt x="80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60" name="Freeform 275"/>
            <p:cNvSpPr>
              <a:spLocks/>
            </p:cNvSpPr>
            <p:nvPr/>
          </p:nvSpPr>
          <p:spPr bwMode="auto">
            <a:xfrm>
              <a:off x="2417" y="2221"/>
              <a:ext cx="73" cy="50"/>
            </a:xfrm>
            <a:custGeom>
              <a:avLst/>
              <a:gdLst>
                <a:gd name="T0" fmla="*/ 63 w 73"/>
                <a:gd name="T1" fmla="*/ 1 h 50"/>
                <a:gd name="T2" fmla="*/ 54 w 73"/>
                <a:gd name="T3" fmla="*/ 7 h 50"/>
                <a:gd name="T4" fmla="*/ 44 w 73"/>
                <a:gd name="T5" fmla="*/ 13 h 50"/>
                <a:gd name="T6" fmla="*/ 35 w 73"/>
                <a:gd name="T7" fmla="*/ 20 h 50"/>
                <a:gd name="T8" fmla="*/ 35 w 73"/>
                <a:gd name="T9" fmla="*/ 20 h 50"/>
                <a:gd name="T10" fmla="*/ 27 w 73"/>
                <a:gd name="T11" fmla="*/ 26 h 50"/>
                <a:gd name="T12" fmla="*/ 18 w 73"/>
                <a:gd name="T13" fmla="*/ 31 h 50"/>
                <a:gd name="T14" fmla="*/ 9 w 73"/>
                <a:gd name="T15" fmla="*/ 36 h 50"/>
                <a:gd name="T16" fmla="*/ 9 w 73"/>
                <a:gd name="T17" fmla="*/ 36 h 50"/>
                <a:gd name="T18" fmla="*/ 8 w 73"/>
                <a:gd name="T19" fmla="*/ 36 h 50"/>
                <a:gd name="T20" fmla="*/ 7 w 73"/>
                <a:gd name="T21" fmla="*/ 36 h 50"/>
                <a:gd name="T22" fmla="*/ 6 w 73"/>
                <a:gd name="T23" fmla="*/ 36 h 50"/>
                <a:gd name="T24" fmla="*/ 6 w 73"/>
                <a:gd name="T25" fmla="*/ 36 h 50"/>
                <a:gd name="T26" fmla="*/ 6 w 73"/>
                <a:gd name="T27" fmla="*/ 36 h 50"/>
                <a:gd name="T28" fmla="*/ 6 w 73"/>
                <a:gd name="T29" fmla="*/ 36 h 50"/>
                <a:gd name="T30" fmla="*/ 6 w 73"/>
                <a:gd name="T31" fmla="*/ 36 h 50"/>
                <a:gd name="T32" fmla="*/ 6 w 73"/>
                <a:gd name="T33" fmla="*/ 36 h 50"/>
                <a:gd name="T34" fmla="*/ 3 w 73"/>
                <a:gd name="T35" fmla="*/ 37 h 50"/>
                <a:gd name="T36" fmla="*/ 0 w 73"/>
                <a:gd name="T37" fmla="*/ 40 h 50"/>
                <a:gd name="T38" fmla="*/ 0 w 73"/>
                <a:gd name="T39" fmla="*/ 44 h 50"/>
                <a:gd name="T40" fmla="*/ 0 w 73"/>
                <a:gd name="T41" fmla="*/ 44 h 50"/>
                <a:gd name="T42" fmla="*/ 1 w 73"/>
                <a:gd name="T43" fmla="*/ 47 h 50"/>
                <a:gd name="T44" fmla="*/ 3 w 73"/>
                <a:gd name="T45" fmla="*/ 49 h 50"/>
                <a:gd name="T46" fmla="*/ 7 w 73"/>
                <a:gd name="T47" fmla="*/ 50 h 50"/>
                <a:gd name="T48" fmla="*/ 7 w 73"/>
                <a:gd name="T49" fmla="*/ 50 h 50"/>
                <a:gd name="T50" fmla="*/ 10 w 73"/>
                <a:gd name="T51" fmla="*/ 50 h 50"/>
                <a:gd name="T52" fmla="*/ 14 w 73"/>
                <a:gd name="T53" fmla="*/ 49 h 50"/>
                <a:gd name="T54" fmla="*/ 17 w 73"/>
                <a:gd name="T55" fmla="*/ 48 h 50"/>
                <a:gd name="T56" fmla="*/ 17 w 73"/>
                <a:gd name="T57" fmla="*/ 48 h 50"/>
                <a:gd name="T58" fmla="*/ 35 w 73"/>
                <a:gd name="T59" fmla="*/ 37 h 50"/>
                <a:gd name="T60" fmla="*/ 52 w 73"/>
                <a:gd name="T61" fmla="*/ 24 h 50"/>
                <a:gd name="T62" fmla="*/ 70 w 73"/>
                <a:gd name="T63" fmla="*/ 13 h 50"/>
                <a:gd name="T64" fmla="*/ 70 w 73"/>
                <a:gd name="T65" fmla="*/ 13 h 50"/>
                <a:gd name="T66" fmla="*/ 73 w 73"/>
                <a:gd name="T67" fmla="*/ 10 h 50"/>
                <a:gd name="T68" fmla="*/ 73 w 73"/>
                <a:gd name="T69" fmla="*/ 7 h 50"/>
                <a:gd name="T70" fmla="*/ 72 w 73"/>
                <a:gd name="T71" fmla="*/ 3 h 50"/>
                <a:gd name="T72" fmla="*/ 72 w 73"/>
                <a:gd name="T73" fmla="*/ 3 h 50"/>
                <a:gd name="T74" fmla="*/ 70 w 73"/>
                <a:gd name="T75" fmla="*/ 1 h 50"/>
                <a:gd name="T76" fmla="*/ 66 w 73"/>
                <a:gd name="T77" fmla="*/ 0 h 50"/>
                <a:gd name="T78" fmla="*/ 63 w 73"/>
                <a:gd name="T79" fmla="*/ 1 h 50"/>
                <a:gd name="T80" fmla="*/ 63 w 73"/>
                <a:gd name="T81" fmla="*/ 1 h 5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3"/>
                <a:gd name="T124" fmla="*/ 0 h 50"/>
                <a:gd name="T125" fmla="*/ 73 w 73"/>
                <a:gd name="T126" fmla="*/ 50 h 5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3" h="50">
                  <a:moveTo>
                    <a:pt x="63" y="1"/>
                  </a:moveTo>
                  <a:lnTo>
                    <a:pt x="54" y="7"/>
                  </a:lnTo>
                  <a:lnTo>
                    <a:pt x="44" y="13"/>
                  </a:lnTo>
                  <a:lnTo>
                    <a:pt x="35" y="20"/>
                  </a:lnTo>
                  <a:lnTo>
                    <a:pt x="27" y="26"/>
                  </a:lnTo>
                  <a:lnTo>
                    <a:pt x="18" y="31"/>
                  </a:lnTo>
                  <a:lnTo>
                    <a:pt x="9" y="36"/>
                  </a:lnTo>
                  <a:lnTo>
                    <a:pt x="8" y="36"/>
                  </a:lnTo>
                  <a:lnTo>
                    <a:pt x="7" y="36"/>
                  </a:lnTo>
                  <a:lnTo>
                    <a:pt x="6" y="36"/>
                  </a:lnTo>
                  <a:lnTo>
                    <a:pt x="3" y="37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1" y="47"/>
                  </a:lnTo>
                  <a:lnTo>
                    <a:pt x="3" y="49"/>
                  </a:lnTo>
                  <a:lnTo>
                    <a:pt x="7" y="50"/>
                  </a:lnTo>
                  <a:lnTo>
                    <a:pt x="10" y="50"/>
                  </a:lnTo>
                  <a:lnTo>
                    <a:pt x="14" y="49"/>
                  </a:lnTo>
                  <a:lnTo>
                    <a:pt x="17" y="48"/>
                  </a:lnTo>
                  <a:lnTo>
                    <a:pt x="35" y="37"/>
                  </a:lnTo>
                  <a:lnTo>
                    <a:pt x="52" y="24"/>
                  </a:lnTo>
                  <a:lnTo>
                    <a:pt x="70" y="13"/>
                  </a:lnTo>
                  <a:lnTo>
                    <a:pt x="73" y="10"/>
                  </a:lnTo>
                  <a:lnTo>
                    <a:pt x="73" y="7"/>
                  </a:lnTo>
                  <a:lnTo>
                    <a:pt x="72" y="3"/>
                  </a:lnTo>
                  <a:lnTo>
                    <a:pt x="70" y="1"/>
                  </a:lnTo>
                  <a:lnTo>
                    <a:pt x="66" y="0"/>
                  </a:lnTo>
                  <a:lnTo>
                    <a:pt x="63" y="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61" name="Freeform 276"/>
            <p:cNvSpPr>
              <a:spLocks/>
            </p:cNvSpPr>
            <p:nvPr/>
          </p:nvSpPr>
          <p:spPr bwMode="auto">
            <a:xfrm>
              <a:off x="2387" y="2169"/>
              <a:ext cx="86" cy="36"/>
            </a:xfrm>
            <a:custGeom>
              <a:avLst/>
              <a:gdLst>
                <a:gd name="T0" fmla="*/ 82 w 86"/>
                <a:gd name="T1" fmla="*/ 0 h 36"/>
                <a:gd name="T2" fmla="*/ 68 w 86"/>
                <a:gd name="T3" fmla="*/ 0 h 36"/>
                <a:gd name="T4" fmla="*/ 56 w 86"/>
                <a:gd name="T5" fmla="*/ 4 h 36"/>
                <a:gd name="T6" fmla="*/ 44 w 86"/>
                <a:gd name="T7" fmla="*/ 10 h 36"/>
                <a:gd name="T8" fmla="*/ 44 w 86"/>
                <a:gd name="T9" fmla="*/ 10 h 36"/>
                <a:gd name="T10" fmla="*/ 39 w 86"/>
                <a:gd name="T11" fmla="*/ 12 h 36"/>
                <a:gd name="T12" fmla="*/ 33 w 86"/>
                <a:gd name="T13" fmla="*/ 14 h 36"/>
                <a:gd name="T14" fmla="*/ 28 w 86"/>
                <a:gd name="T15" fmla="*/ 15 h 36"/>
                <a:gd name="T16" fmla="*/ 28 w 86"/>
                <a:gd name="T17" fmla="*/ 15 h 36"/>
                <a:gd name="T18" fmla="*/ 20 w 86"/>
                <a:gd name="T19" fmla="*/ 17 h 36"/>
                <a:gd name="T20" fmla="*/ 12 w 86"/>
                <a:gd name="T21" fmla="*/ 20 h 36"/>
                <a:gd name="T22" fmla="*/ 4 w 86"/>
                <a:gd name="T23" fmla="*/ 23 h 36"/>
                <a:gd name="T24" fmla="*/ 4 w 86"/>
                <a:gd name="T25" fmla="*/ 23 h 36"/>
                <a:gd name="T26" fmla="*/ 1 w 86"/>
                <a:gd name="T27" fmla="*/ 25 h 36"/>
                <a:gd name="T28" fmla="*/ 0 w 86"/>
                <a:gd name="T29" fmla="*/ 28 h 36"/>
                <a:gd name="T30" fmla="*/ 0 w 86"/>
                <a:gd name="T31" fmla="*/ 31 h 36"/>
                <a:gd name="T32" fmla="*/ 0 w 86"/>
                <a:gd name="T33" fmla="*/ 31 h 36"/>
                <a:gd name="T34" fmla="*/ 2 w 86"/>
                <a:gd name="T35" fmla="*/ 34 h 36"/>
                <a:gd name="T36" fmla="*/ 5 w 86"/>
                <a:gd name="T37" fmla="*/ 36 h 36"/>
                <a:gd name="T38" fmla="*/ 9 w 86"/>
                <a:gd name="T39" fmla="*/ 35 h 36"/>
                <a:gd name="T40" fmla="*/ 9 w 86"/>
                <a:gd name="T41" fmla="*/ 35 h 36"/>
                <a:gd name="T42" fmla="*/ 17 w 86"/>
                <a:gd name="T43" fmla="*/ 32 h 36"/>
                <a:gd name="T44" fmla="*/ 25 w 86"/>
                <a:gd name="T45" fmla="*/ 30 h 36"/>
                <a:gd name="T46" fmla="*/ 33 w 86"/>
                <a:gd name="T47" fmla="*/ 28 h 36"/>
                <a:gd name="T48" fmla="*/ 33 w 86"/>
                <a:gd name="T49" fmla="*/ 28 h 36"/>
                <a:gd name="T50" fmla="*/ 42 w 86"/>
                <a:gd name="T51" fmla="*/ 26 h 36"/>
                <a:gd name="T52" fmla="*/ 51 w 86"/>
                <a:gd name="T53" fmla="*/ 22 h 36"/>
                <a:gd name="T54" fmla="*/ 59 w 86"/>
                <a:gd name="T55" fmla="*/ 18 h 36"/>
                <a:gd name="T56" fmla="*/ 59 w 86"/>
                <a:gd name="T57" fmla="*/ 18 h 36"/>
                <a:gd name="T58" fmla="*/ 64 w 86"/>
                <a:gd name="T59" fmla="*/ 15 h 36"/>
                <a:gd name="T60" fmla="*/ 71 w 86"/>
                <a:gd name="T61" fmla="*/ 13 h 36"/>
                <a:gd name="T62" fmla="*/ 77 w 86"/>
                <a:gd name="T63" fmla="*/ 13 h 36"/>
                <a:gd name="T64" fmla="*/ 77 w 86"/>
                <a:gd name="T65" fmla="*/ 13 h 36"/>
                <a:gd name="T66" fmla="*/ 81 w 86"/>
                <a:gd name="T67" fmla="*/ 13 h 36"/>
                <a:gd name="T68" fmla="*/ 84 w 86"/>
                <a:gd name="T69" fmla="*/ 12 h 36"/>
                <a:gd name="T70" fmla="*/ 86 w 86"/>
                <a:gd name="T71" fmla="*/ 9 h 36"/>
                <a:gd name="T72" fmla="*/ 86 w 86"/>
                <a:gd name="T73" fmla="*/ 9 h 36"/>
                <a:gd name="T74" fmla="*/ 86 w 86"/>
                <a:gd name="T75" fmla="*/ 5 h 36"/>
                <a:gd name="T76" fmla="*/ 85 w 86"/>
                <a:gd name="T77" fmla="*/ 2 h 36"/>
                <a:gd name="T78" fmla="*/ 82 w 86"/>
                <a:gd name="T79" fmla="*/ 0 h 36"/>
                <a:gd name="T80" fmla="*/ 82 w 86"/>
                <a:gd name="T81" fmla="*/ 0 h 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6"/>
                <a:gd name="T124" fmla="*/ 0 h 36"/>
                <a:gd name="T125" fmla="*/ 86 w 86"/>
                <a:gd name="T126" fmla="*/ 36 h 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6" h="36">
                  <a:moveTo>
                    <a:pt x="82" y="0"/>
                  </a:moveTo>
                  <a:lnTo>
                    <a:pt x="68" y="0"/>
                  </a:lnTo>
                  <a:lnTo>
                    <a:pt x="56" y="4"/>
                  </a:lnTo>
                  <a:lnTo>
                    <a:pt x="44" y="10"/>
                  </a:lnTo>
                  <a:lnTo>
                    <a:pt x="39" y="12"/>
                  </a:lnTo>
                  <a:lnTo>
                    <a:pt x="33" y="14"/>
                  </a:lnTo>
                  <a:lnTo>
                    <a:pt x="28" y="15"/>
                  </a:lnTo>
                  <a:lnTo>
                    <a:pt x="20" y="17"/>
                  </a:lnTo>
                  <a:lnTo>
                    <a:pt x="12" y="20"/>
                  </a:lnTo>
                  <a:lnTo>
                    <a:pt x="4" y="23"/>
                  </a:lnTo>
                  <a:lnTo>
                    <a:pt x="1" y="25"/>
                  </a:lnTo>
                  <a:lnTo>
                    <a:pt x="0" y="28"/>
                  </a:lnTo>
                  <a:lnTo>
                    <a:pt x="0" y="31"/>
                  </a:lnTo>
                  <a:lnTo>
                    <a:pt x="2" y="34"/>
                  </a:lnTo>
                  <a:lnTo>
                    <a:pt x="5" y="36"/>
                  </a:lnTo>
                  <a:lnTo>
                    <a:pt x="9" y="35"/>
                  </a:lnTo>
                  <a:lnTo>
                    <a:pt x="17" y="32"/>
                  </a:lnTo>
                  <a:lnTo>
                    <a:pt x="25" y="30"/>
                  </a:lnTo>
                  <a:lnTo>
                    <a:pt x="33" y="28"/>
                  </a:lnTo>
                  <a:lnTo>
                    <a:pt x="42" y="26"/>
                  </a:lnTo>
                  <a:lnTo>
                    <a:pt x="51" y="22"/>
                  </a:lnTo>
                  <a:lnTo>
                    <a:pt x="59" y="18"/>
                  </a:lnTo>
                  <a:lnTo>
                    <a:pt x="64" y="15"/>
                  </a:lnTo>
                  <a:lnTo>
                    <a:pt x="71" y="13"/>
                  </a:lnTo>
                  <a:lnTo>
                    <a:pt x="77" y="13"/>
                  </a:lnTo>
                  <a:lnTo>
                    <a:pt x="81" y="13"/>
                  </a:lnTo>
                  <a:lnTo>
                    <a:pt x="84" y="12"/>
                  </a:lnTo>
                  <a:lnTo>
                    <a:pt x="86" y="9"/>
                  </a:lnTo>
                  <a:lnTo>
                    <a:pt x="86" y="5"/>
                  </a:lnTo>
                  <a:lnTo>
                    <a:pt x="85" y="2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62" name="Freeform 277"/>
            <p:cNvSpPr>
              <a:spLocks/>
            </p:cNvSpPr>
            <p:nvPr/>
          </p:nvSpPr>
          <p:spPr bwMode="auto">
            <a:xfrm>
              <a:off x="2465" y="2263"/>
              <a:ext cx="63" cy="67"/>
            </a:xfrm>
            <a:custGeom>
              <a:avLst/>
              <a:gdLst>
                <a:gd name="T0" fmla="*/ 50 w 63"/>
                <a:gd name="T1" fmla="*/ 4 h 67"/>
                <a:gd name="T2" fmla="*/ 36 w 63"/>
                <a:gd name="T3" fmla="*/ 23 h 67"/>
                <a:gd name="T4" fmla="*/ 18 w 63"/>
                <a:gd name="T5" fmla="*/ 39 h 67"/>
                <a:gd name="T6" fmla="*/ 2 w 63"/>
                <a:gd name="T7" fmla="*/ 56 h 67"/>
                <a:gd name="T8" fmla="*/ 2 w 63"/>
                <a:gd name="T9" fmla="*/ 56 h 67"/>
                <a:gd name="T10" fmla="*/ 0 w 63"/>
                <a:gd name="T11" fmla="*/ 60 h 67"/>
                <a:gd name="T12" fmla="*/ 1 w 63"/>
                <a:gd name="T13" fmla="*/ 63 h 67"/>
                <a:gd name="T14" fmla="*/ 3 w 63"/>
                <a:gd name="T15" fmla="*/ 66 h 67"/>
                <a:gd name="T16" fmla="*/ 3 w 63"/>
                <a:gd name="T17" fmla="*/ 66 h 67"/>
                <a:gd name="T18" fmla="*/ 7 w 63"/>
                <a:gd name="T19" fmla="*/ 67 h 67"/>
                <a:gd name="T20" fmla="*/ 10 w 63"/>
                <a:gd name="T21" fmla="*/ 67 h 67"/>
                <a:gd name="T22" fmla="*/ 13 w 63"/>
                <a:gd name="T23" fmla="*/ 65 h 67"/>
                <a:gd name="T24" fmla="*/ 13 w 63"/>
                <a:gd name="T25" fmla="*/ 65 h 67"/>
                <a:gd name="T26" fmla="*/ 23 w 63"/>
                <a:gd name="T27" fmla="*/ 54 h 67"/>
                <a:gd name="T28" fmla="*/ 34 w 63"/>
                <a:gd name="T29" fmla="*/ 43 h 67"/>
                <a:gd name="T30" fmla="*/ 46 w 63"/>
                <a:gd name="T31" fmla="*/ 33 h 67"/>
                <a:gd name="T32" fmla="*/ 46 w 63"/>
                <a:gd name="T33" fmla="*/ 33 h 67"/>
                <a:gd name="T34" fmla="*/ 52 w 63"/>
                <a:gd name="T35" fmla="*/ 26 h 67"/>
                <a:gd name="T36" fmla="*/ 58 w 63"/>
                <a:gd name="T37" fmla="*/ 18 h 67"/>
                <a:gd name="T38" fmla="*/ 62 w 63"/>
                <a:gd name="T39" fmla="*/ 10 h 67"/>
                <a:gd name="T40" fmla="*/ 62 w 63"/>
                <a:gd name="T41" fmla="*/ 10 h 67"/>
                <a:gd name="T42" fmla="*/ 63 w 63"/>
                <a:gd name="T43" fmla="*/ 6 h 67"/>
                <a:gd name="T44" fmla="*/ 62 w 63"/>
                <a:gd name="T45" fmla="*/ 3 h 67"/>
                <a:gd name="T46" fmla="*/ 59 w 63"/>
                <a:gd name="T47" fmla="*/ 1 h 67"/>
                <a:gd name="T48" fmla="*/ 59 w 63"/>
                <a:gd name="T49" fmla="*/ 1 h 67"/>
                <a:gd name="T50" fmla="*/ 56 w 63"/>
                <a:gd name="T51" fmla="*/ 0 h 67"/>
                <a:gd name="T52" fmla="*/ 52 w 63"/>
                <a:gd name="T53" fmla="*/ 1 h 67"/>
                <a:gd name="T54" fmla="*/ 50 w 63"/>
                <a:gd name="T55" fmla="*/ 4 h 67"/>
                <a:gd name="T56" fmla="*/ 50 w 63"/>
                <a:gd name="T57" fmla="*/ 4 h 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63"/>
                <a:gd name="T88" fmla="*/ 0 h 67"/>
                <a:gd name="T89" fmla="*/ 63 w 63"/>
                <a:gd name="T90" fmla="*/ 67 h 6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63" h="67">
                  <a:moveTo>
                    <a:pt x="50" y="4"/>
                  </a:moveTo>
                  <a:lnTo>
                    <a:pt x="36" y="23"/>
                  </a:lnTo>
                  <a:lnTo>
                    <a:pt x="18" y="39"/>
                  </a:lnTo>
                  <a:lnTo>
                    <a:pt x="2" y="56"/>
                  </a:lnTo>
                  <a:lnTo>
                    <a:pt x="0" y="60"/>
                  </a:lnTo>
                  <a:lnTo>
                    <a:pt x="1" y="63"/>
                  </a:lnTo>
                  <a:lnTo>
                    <a:pt x="3" y="66"/>
                  </a:lnTo>
                  <a:lnTo>
                    <a:pt x="7" y="67"/>
                  </a:lnTo>
                  <a:lnTo>
                    <a:pt x="10" y="67"/>
                  </a:lnTo>
                  <a:lnTo>
                    <a:pt x="13" y="65"/>
                  </a:lnTo>
                  <a:lnTo>
                    <a:pt x="23" y="54"/>
                  </a:lnTo>
                  <a:lnTo>
                    <a:pt x="34" y="43"/>
                  </a:lnTo>
                  <a:lnTo>
                    <a:pt x="46" y="33"/>
                  </a:lnTo>
                  <a:lnTo>
                    <a:pt x="52" y="26"/>
                  </a:lnTo>
                  <a:lnTo>
                    <a:pt x="58" y="18"/>
                  </a:lnTo>
                  <a:lnTo>
                    <a:pt x="62" y="10"/>
                  </a:lnTo>
                  <a:lnTo>
                    <a:pt x="63" y="6"/>
                  </a:lnTo>
                  <a:lnTo>
                    <a:pt x="62" y="3"/>
                  </a:lnTo>
                  <a:lnTo>
                    <a:pt x="59" y="1"/>
                  </a:lnTo>
                  <a:lnTo>
                    <a:pt x="56" y="0"/>
                  </a:lnTo>
                  <a:lnTo>
                    <a:pt x="52" y="1"/>
                  </a:lnTo>
                  <a:lnTo>
                    <a:pt x="50" y="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63" name="Freeform 278"/>
            <p:cNvSpPr>
              <a:spLocks/>
            </p:cNvSpPr>
            <p:nvPr/>
          </p:nvSpPr>
          <p:spPr bwMode="auto">
            <a:xfrm>
              <a:off x="2489" y="2266"/>
              <a:ext cx="51" cy="79"/>
            </a:xfrm>
            <a:custGeom>
              <a:avLst/>
              <a:gdLst>
                <a:gd name="T0" fmla="*/ 38 w 51"/>
                <a:gd name="T1" fmla="*/ 4 h 79"/>
                <a:gd name="T2" fmla="*/ 35 w 51"/>
                <a:gd name="T3" fmla="*/ 14 h 79"/>
                <a:gd name="T4" fmla="*/ 30 w 51"/>
                <a:gd name="T5" fmla="*/ 23 h 79"/>
                <a:gd name="T6" fmla="*/ 24 w 51"/>
                <a:gd name="T7" fmla="*/ 31 h 79"/>
                <a:gd name="T8" fmla="*/ 24 w 51"/>
                <a:gd name="T9" fmla="*/ 31 h 79"/>
                <a:gd name="T10" fmla="*/ 23 w 51"/>
                <a:gd name="T11" fmla="*/ 33 h 79"/>
                <a:gd name="T12" fmla="*/ 22 w 51"/>
                <a:gd name="T13" fmla="*/ 36 h 79"/>
                <a:gd name="T14" fmla="*/ 21 w 51"/>
                <a:gd name="T15" fmla="*/ 38 h 79"/>
                <a:gd name="T16" fmla="*/ 21 w 51"/>
                <a:gd name="T17" fmla="*/ 38 h 79"/>
                <a:gd name="T18" fmla="*/ 15 w 51"/>
                <a:gd name="T19" fmla="*/ 46 h 79"/>
                <a:gd name="T20" fmla="*/ 9 w 51"/>
                <a:gd name="T21" fmla="*/ 53 h 79"/>
                <a:gd name="T22" fmla="*/ 4 w 51"/>
                <a:gd name="T23" fmla="*/ 61 h 79"/>
                <a:gd name="T24" fmla="*/ 4 w 51"/>
                <a:gd name="T25" fmla="*/ 61 h 79"/>
                <a:gd name="T26" fmla="*/ 3 w 51"/>
                <a:gd name="T27" fmla="*/ 63 h 79"/>
                <a:gd name="T28" fmla="*/ 2 w 51"/>
                <a:gd name="T29" fmla="*/ 66 h 79"/>
                <a:gd name="T30" fmla="*/ 1 w 51"/>
                <a:gd name="T31" fmla="*/ 69 h 79"/>
                <a:gd name="T32" fmla="*/ 1 w 51"/>
                <a:gd name="T33" fmla="*/ 69 h 79"/>
                <a:gd name="T34" fmla="*/ 1 w 51"/>
                <a:gd name="T35" fmla="*/ 69 h 79"/>
                <a:gd name="T36" fmla="*/ 1 w 51"/>
                <a:gd name="T37" fmla="*/ 68 h 79"/>
                <a:gd name="T38" fmla="*/ 1 w 51"/>
                <a:gd name="T39" fmla="*/ 68 h 79"/>
                <a:gd name="T40" fmla="*/ 1 w 51"/>
                <a:gd name="T41" fmla="*/ 68 h 79"/>
                <a:gd name="T42" fmla="*/ 0 w 51"/>
                <a:gd name="T43" fmla="*/ 71 h 79"/>
                <a:gd name="T44" fmla="*/ 0 w 51"/>
                <a:gd name="T45" fmla="*/ 75 h 79"/>
                <a:gd name="T46" fmla="*/ 2 w 51"/>
                <a:gd name="T47" fmla="*/ 78 h 79"/>
                <a:gd name="T48" fmla="*/ 2 w 51"/>
                <a:gd name="T49" fmla="*/ 78 h 79"/>
                <a:gd name="T50" fmla="*/ 6 w 51"/>
                <a:gd name="T51" fmla="*/ 79 h 79"/>
                <a:gd name="T52" fmla="*/ 9 w 51"/>
                <a:gd name="T53" fmla="*/ 79 h 79"/>
                <a:gd name="T54" fmla="*/ 12 w 51"/>
                <a:gd name="T55" fmla="*/ 76 h 79"/>
                <a:gd name="T56" fmla="*/ 12 w 51"/>
                <a:gd name="T57" fmla="*/ 76 h 79"/>
                <a:gd name="T58" fmla="*/ 14 w 51"/>
                <a:gd name="T59" fmla="*/ 74 h 79"/>
                <a:gd name="T60" fmla="*/ 15 w 51"/>
                <a:gd name="T61" fmla="*/ 70 h 79"/>
                <a:gd name="T62" fmla="*/ 17 w 51"/>
                <a:gd name="T63" fmla="*/ 67 h 79"/>
                <a:gd name="T64" fmla="*/ 17 w 51"/>
                <a:gd name="T65" fmla="*/ 67 h 79"/>
                <a:gd name="T66" fmla="*/ 24 w 51"/>
                <a:gd name="T67" fmla="*/ 58 h 79"/>
                <a:gd name="T68" fmla="*/ 30 w 51"/>
                <a:gd name="T69" fmla="*/ 48 h 79"/>
                <a:gd name="T70" fmla="*/ 36 w 51"/>
                <a:gd name="T71" fmla="*/ 38 h 79"/>
                <a:gd name="T72" fmla="*/ 36 w 51"/>
                <a:gd name="T73" fmla="*/ 38 h 79"/>
                <a:gd name="T74" fmla="*/ 43 w 51"/>
                <a:gd name="T75" fmla="*/ 29 h 79"/>
                <a:gd name="T76" fmla="*/ 48 w 51"/>
                <a:gd name="T77" fmla="*/ 19 h 79"/>
                <a:gd name="T78" fmla="*/ 51 w 51"/>
                <a:gd name="T79" fmla="*/ 8 h 79"/>
                <a:gd name="T80" fmla="*/ 51 w 51"/>
                <a:gd name="T81" fmla="*/ 8 h 79"/>
                <a:gd name="T82" fmla="*/ 51 w 51"/>
                <a:gd name="T83" fmla="*/ 5 h 79"/>
                <a:gd name="T84" fmla="*/ 50 w 51"/>
                <a:gd name="T85" fmla="*/ 2 h 79"/>
                <a:gd name="T86" fmla="*/ 47 w 51"/>
                <a:gd name="T87" fmla="*/ 0 h 79"/>
                <a:gd name="T88" fmla="*/ 47 w 51"/>
                <a:gd name="T89" fmla="*/ 0 h 79"/>
                <a:gd name="T90" fmla="*/ 43 w 51"/>
                <a:gd name="T91" fmla="*/ 0 h 79"/>
                <a:gd name="T92" fmla="*/ 40 w 51"/>
                <a:gd name="T93" fmla="*/ 1 h 79"/>
                <a:gd name="T94" fmla="*/ 38 w 51"/>
                <a:gd name="T95" fmla="*/ 4 h 79"/>
                <a:gd name="T96" fmla="*/ 38 w 51"/>
                <a:gd name="T97" fmla="*/ 4 h 7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1"/>
                <a:gd name="T148" fmla="*/ 0 h 79"/>
                <a:gd name="T149" fmla="*/ 51 w 51"/>
                <a:gd name="T150" fmla="*/ 79 h 7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1" h="79">
                  <a:moveTo>
                    <a:pt x="38" y="4"/>
                  </a:moveTo>
                  <a:lnTo>
                    <a:pt x="35" y="14"/>
                  </a:lnTo>
                  <a:lnTo>
                    <a:pt x="30" y="23"/>
                  </a:lnTo>
                  <a:lnTo>
                    <a:pt x="24" y="31"/>
                  </a:lnTo>
                  <a:lnTo>
                    <a:pt x="23" y="33"/>
                  </a:lnTo>
                  <a:lnTo>
                    <a:pt x="22" y="36"/>
                  </a:lnTo>
                  <a:lnTo>
                    <a:pt x="21" y="38"/>
                  </a:lnTo>
                  <a:lnTo>
                    <a:pt x="15" y="46"/>
                  </a:lnTo>
                  <a:lnTo>
                    <a:pt x="9" y="53"/>
                  </a:lnTo>
                  <a:lnTo>
                    <a:pt x="4" y="61"/>
                  </a:lnTo>
                  <a:lnTo>
                    <a:pt x="3" y="63"/>
                  </a:lnTo>
                  <a:lnTo>
                    <a:pt x="2" y="66"/>
                  </a:lnTo>
                  <a:lnTo>
                    <a:pt x="1" y="69"/>
                  </a:lnTo>
                  <a:lnTo>
                    <a:pt x="1" y="68"/>
                  </a:lnTo>
                  <a:lnTo>
                    <a:pt x="0" y="71"/>
                  </a:lnTo>
                  <a:lnTo>
                    <a:pt x="0" y="75"/>
                  </a:lnTo>
                  <a:lnTo>
                    <a:pt x="2" y="78"/>
                  </a:lnTo>
                  <a:lnTo>
                    <a:pt x="6" y="79"/>
                  </a:lnTo>
                  <a:lnTo>
                    <a:pt x="9" y="79"/>
                  </a:lnTo>
                  <a:lnTo>
                    <a:pt x="12" y="76"/>
                  </a:lnTo>
                  <a:lnTo>
                    <a:pt x="14" y="74"/>
                  </a:lnTo>
                  <a:lnTo>
                    <a:pt x="15" y="70"/>
                  </a:lnTo>
                  <a:lnTo>
                    <a:pt x="17" y="67"/>
                  </a:lnTo>
                  <a:lnTo>
                    <a:pt x="24" y="58"/>
                  </a:lnTo>
                  <a:lnTo>
                    <a:pt x="30" y="48"/>
                  </a:lnTo>
                  <a:lnTo>
                    <a:pt x="36" y="38"/>
                  </a:lnTo>
                  <a:lnTo>
                    <a:pt x="43" y="29"/>
                  </a:lnTo>
                  <a:lnTo>
                    <a:pt x="48" y="19"/>
                  </a:lnTo>
                  <a:lnTo>
                    <a:pt x="51" y="8"/>
                  </a:lnTo>
                  <a:lnTo>
                    <a:pt x="51" y="5"/>
                  </a:lnTo>
                  <a:lnTo>
                    <a:pt x="50" y="2"/>
                  </a:lnTo>
                  <a:lnTo>
                    <a:pt x="47" y="0"/>
                  </a:lnTo>
                  <a:lnTo>
                    <a:pt x="43" y="0"/>
                  </a:lnTo>
                  <a:lnTo>
                    <a:pt x="40" y="1"/>
                  </a:lnTo>
                  <a:lnTo>
                    <a:pt x="38" y="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64" name="Freeform 279"/>
            <p:cNvSpPr>
              <a:spLocks/>
            </p:cNvSpPr>
            <p:nvPr/>
          </p:nvSpPr>
          <p:spPr bwMode="auto">
            <a:xfrm>
              <a:off x="2553" y="2289"/>
              <a:ext cx="31" cy="85"/>
            </a:xfrm>
            <a:custGeom>
              <a:avLst/>
              <a:gdLst>
                <a:gd name="T0" fmla="*/ 18 w 31"/>
                <a:gd name="T1" fmla="*/ 6 h 85"/>
                <a:gd name="T2" fmla="*/ 15 w 31"/>
                <a:gd name="T3" fmla="*/ 20 h 85"/>
                <a:gd name="T4" fmla="*/ 14 w 31"/>
                <a:gd name="T5" fmla="*/ 34 h 85"/>
                <a:gd name="T6" fmla="*/ 12 w 31"/>
                <a:gd name="T7" fmla="*/ 48 h 85"/>
                <a:gd name="T8" fmla="*/ 12 w 31"/>
                <a:gd name="T9" fmla="*/ 48 h 85"/>
                <a:gd name="T10" fmla="*/ 9 w 31"/>
                <a:gd name="T11" fmla="*/ 58 h 85"/>
                <a:gd name="T12" fmla="*/ 4 w 31"/>
                <a:gd name="T13" fmla="*/ 68 h 85"/>
                <a:gd name="T14" fmla="*/ 0 w 31"/>
                <a:gd name="T15" fmla="*/ 77 h 85"/>
                <a:gd name="T16" fmla="*/ 0 w 31"/>
                <a:gd name="T17" fmla="*/ 77 h 85"/>
                <a:gd name="T18" fmla="*/ 0 w 31"/>
                <a:gd name="T19" fmla="*/ 81 h 85"/>
                <a:gd name="T20" fmla="*/ 2 w 31"/>
                <a:gd name="T21" fmla="*/ 84 h 85"/>
                <a:gd name="T22" fmla="*/ 5 w 31"/>
                <a:gd name="T23" fmla="*/ 85 h 85"/>
                <a:gd name="T24" fmla="*/ 5 w 31"/>
                <a:gd name="T25" fmla="*/ 85 h 85"/>
                <a:gd name="T26" fmla="*/ 8 w 31"/>
                <a:gd name="T27" fmla="*/ 85 h 85"/>
                <a:gd name="T28" fmla="*/ 11 w 31"/>
                <a:gd name="T29" fmla="*/ 83 h 85"/>
                <a:gd name="T30" fmla="*/ 13 w 31"/>
                <a:gd name="T31" fmla="*/ 80 h 85"/>
                <a:gd name="T32" fmla="*/ 13 w 31"/>
                <a:gd name="T33" fmla="*/ 80 h 85"/>
                <a:gd name="T34" fmla="*/ 16 w 31"/>
                <a:gd name="T35" fmla="*/ 74 h 85"/>
                <a:gd name="T36" fmla="*/ 19 w 31"/>
                <a:gd name="T37" fmla="*/ 68 h 85"/>
                <a:gd name="T38" fmla="*/ 22 w 31"/>
                <a:gd name="T39" fmla="*/ 62 h 85"/>
                <a:gd name="T40" fmla="*/ 22 w 31"/>
                <a:gd name="T41" fmla="*/ 62 h 85"/>
                <a:gd name="T42" fmla="*/ 27 w 31"/>
                <a:gd name="T43" fmla="*/ 44 h 85"/>
                <a:gd name="T44" fmla="*/ 29 w 31"/>
                <a:gd name="T45" fmla="*/ 26 h 85"/>
                <a:gd name="T46" fmla="*/ 31 w 31"/>
                <a:gd name="T47" fmla="*/ 8 h 85"/>
                <a:gd name="T48" fmla="*/ 31 w 31"/>
                <a:gd name="T49" fmla="*/ 8 h 85"/>
                <a:gd name="T50" fmla="*/ 31 w 31"/>
                <a:gd name="T51" fmla="*/ 5 h 85"/>
                <a:gd name="T52" fmla="*/ 29 w 31"/>
                <a:gd name="T53" fmla="*/ 2 h 85"/>
                <a:gd name="T54" fmla="*/ 26 w 31"/>
                <a:gd name="T55" fmla="*/ 0 h 85"/>
                <a:gd name="T56" fmla="*/ 26 w 31"/>
                <a:gd name="T57" fmla="*/ 0 h 85"/>
                <a:gd name="T58" fmla="*/ 22 w 31"/>
                <a:gd name="T59" fmla="*/ 1 h 85"/>
                <a:gd name="T60" fmla="*/ 19 w 31"/>
                <a:gd name="T61" fmla="*/ 3 h 85"/>
                <a:gd name="T62" fmla="*/ 18 w 31"/>
                <a:gd name="T63" fmla="*/ 6 h 85"/>
                <a:gd name="T64" fmla="*/ 18 w 31"/>
                <a:gd name="T65" fmla="*/ 6 h 8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1"/>
                <a:gd name="T100" fmla="*/ 0 h 85"/>
                <a:gd name="T101" fmla="*/ 31 w 31"/>
                <a:gd name="T102" fmla="*/ 85 h 8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1" h="85">
                  <a:moveTo>
                    <a:pt x="18" y="6"/>
                  </a:moveTo>
                  <a:lnTo>
                    <a:pt x="15" y="20"/>
                  </a:lnTo>
                  <a:lnTo>
                    <a:pt x="14" y="34"/>
                  </a:lnTo>
                  <a:lnTo>
                    <a:pt x="12" y="48"/>
                  </a:lnTo>
                  <a:lnTo>
                    <a:pt x="9" y="58"/>
                  </a:lnTo>
                  <a:lnTo>
                    <a:pt x="4" y="68"/>
                  </a:lnTo>
                  <a:lnTo>
                    <a:pt x="0" y="77"/>
                  </a:lnTo>
                  <a:lnTo>
                    <a:pt x="0" y="81"/>
                  </a:lnTo>
                  <a:lnTo>
                    <a:pt x="2" y="84"/>
                  </a:lnTo>
                  <a:lnTo>
                    <a:pt x="5" y="85"/>
                  </a:lnTo>
                  <a:lnTo>
                    <a:pt x="8" y="85"/>
                  </a:lnTo>
                  <a:lnTo>
                    <a:pt x="11" y="83"/>
                  </a:lnTo>
                  <a:lnTo>
                    <a:pt x="13" y="80"/>
                  </a:lnTo>
                  <a:lnTo>
                    <a:pt x="16" y="74"/>
                  </a:lnTo>
                  <a:lnTo>
                    <a:pt x="19" y="68"/>
                  </a:lnTo>
                  <a:lnTo>
                    <a:pt x="22" y="62"/>
                  </a:lnTo>
                  <a:lnTo>
                    <a:pt x="27" y="44"/>
                  </a:lnTo>
                  <a:lnTo>
                    <a:pt x="29" y="26"/>
                  </a:lnTo>
                  <a:lnTo>
                    <a:pt x="31" y="8"/>
                  </a:lnTo>
                  <a:lnTo>
                    <a:pt x="31" y="5"/>
                  </a:lnTo>
                  <a:lnTo>
                    <a:pt x="29" y="2"/>
                  </a:lnTo>
                  <a:lnTo>
                    <a:pt x="26" y="0"/>
                  </a:lnTo>
                  <a:lnTo>
                    <a:pt x="22" y="1"/>
                  </a:lnTo>
                  <a:lnTo>
                    <a:pt x="19" y="3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65" name="Freeform 280"/>
            <p:cNvSpPr>
              <a:spLocks/>
            </p:cNvSpPr>
            <p:nvPr/>
          </p:nvSpPr>
          <p:spPr bwMode="auto">
            <a:xfrm>
              <a:off x="2529" y="2282"/>
              <a:ext cx="42" cy="84"/>
            </a:xfrm>
            <a:custGeom>
              <a:avLst/>
              <a:gdLst>
                <a:gd name="T0" fmla="*/ 31 w 42"/>
                <a:gd name="T1" fmla="*/ 1 h 84"/>
                <a:gd name="T2" fmla="*/ 23 w 42"/>
                <a:gd name="T3" fmla="*/ 11 h 84"/>
                <a:gd name="T4" fmla="*/ 19 w 42"/>
                <a:gd name="T5" fmla="*/ 23 h 84"/>
                <a:gd name="T6" fmla="*/ 16 w 42"/>
                <a:gd name="T7" fmla="*/ 36 h 84"/>
                <a:gd name="T8" fmla="*/ 16 w 42"/>
                <a:gd name="T9" fmla="*/ 36 h 84"/>
                <a:gd name="T10" fmla="*/ 15 w 42"/>
                <a:gd name="T11" fmla="*/ 42 h 84"/>
                <a:gd name="T12" fmla="*/ 13 w 42"/>
                <a:gd name="T13" fmla="*/ 47 h 84"/>
                <a:gd name="T14" fmla="*/ 10 w 42"/>
                <a:gd name="T15" fmla="*/ 52 h 84"/>
                <a:gd name="T16" fmla="*/ 10 w 42"/>
                <a:gd name="T17" fmla="*/ 52 h 84"/>
                <a:gd name="T18" fmla="*/ 6 w 42"/>
                <a:gd name="T19" fmla="*/ 60 h 84"/>
                <a:gd name="T20" fmla="*/ 3 w 42"/>
                <a:gd name="T21" fmla="*/ 67 h 84"/>
                <a:gd name="T22" fmla="*/ 0 w 42"/>
                <a:gd name="T23" fmla="*/ 75 h 84"/>
                <a:gd name="T24" fmla="*/ 0 w 42"/>
                <a:gd name="T25" fmla="*/ 75 h 84"/>
                <a:gd name="T26" fmla="*/ 0 w 42"/>
                <a:gd name="T27" fmla="*/ 78 h 84"/>
                <a:gd name="T28" fmla="*/ 2 w 42"/>
                <a:gd name="T29" fmla="*/ 82 h 84"/>
                <a:gd name="T30" fmla="*/ 5 w 42"/>
                <a:gd name="T31" fmla="*/ 84 h 84"/>
                <a:gd name="T32" fmla="*/ 5 w 42"/>
                <a:gd name="T33" fmla="*/ 84 h 84"/>
                <a:gd name="T34" fmla="*/ 8 w 42"/>
                <a:gd name="T35" fmla="*/ 84 h 84"/>
                <a:gd name="T36" fmla="*/ 11 w 42"/>
                <a:gd name="T37" fmla="*/ 82 h 84"/>
                <a:gd name="T38" fmla="*/ 14 w 42"/>
                <a:gd name="T39" fmla="*/ 79 h 84"/>
                <a:gd name="T40" fmla="*/ 14 w 42"/>
                <a:gd name="T41" fmla="*/ 79 h 84"/>
                <a:gd name="T42" fmla="*/ 16 w 42"/>
                <a:gd name="T43" fmla="*/ 71 h 84"/>
                <a:gd name="T44" fmla="*/ 20 w 42"/>
                <a:gd name="T45" fmla="*/ 64 h 84"/>
                <a:gd name="T46" fmla="*/ 24 w 42"/>
                <a:gd name="T47" fmla="*/ 56 h 84"/>
                <a:gd name="T48" fmla="*/ 24 w 42"/>
                <a:gd name="T49" fmla="*/ 56 h 84"/>
                <a:gd name="T50" fmla="*/ 27 w 42"/>
                <a:gd name="T51" fmla="*/ 47 h 84"/>
                <a:gd name="T52" fmla="*/ 29 w 42"/>
                <a:gd name="T53" fmla="*/ 39 h 84"/>
                <a:gd name="T54" fmla="*/ 31 w 42"/>
                <a:gd name="T55" fmla="*/ 30 h 84"/>
                <a:gd name="T56" fmla="*/ 31 w 42"/>
                <a:gd name="T57" fmla="*/ 30 h 84"/>
                <a:gd name="T58" fmla="*/ 32 w 42"/>
                <a:gd name="T59" fmla="*/ 24 h 84"/>
                <a:gd name="T60" fmla="*/ 35 w 42"/>
                <a:gd name="T61" fmla="*/ 17 h 84"/>
                <a:gd name="T62" fmla="*/ 39 w 42"/>
                <a:gd name="T63" fmla="*/ 12 h 84"/>
                <a:gd name="T64" fmla="*/ 39 w 42"/>
                <a:gd name="T65" fmla="*/ 12 h 84"/>
                <a:gd name="T66" fmla="*/ 41 w 42"/>
                <a:gd name="T67" fmla="*/ 10 h 84"/>
                <a:gd name="T68" fmla="*/ 42 w 42"/>
                <a:gd name="T69" fmla="*/ 6 h 84"/>
                <a:gd name="T70" fmla="*/ 41 w 42"/>
                <a:gd name="T71" fmla="*/ 3 h 84"/>
                <a:gd name="T72" fmla="*/ 41 w 42"/>
                <a:gd name="T73" fmla="*/ 3 h 84"/>
                <a:gd name="T74" fmla="*/ 38 w 42"/>
                <a:gd name="T75" fmla="*/ 1 h 84"/>
                <a:gd name="T76" fmla="*/ 35 w 42"/>
                <a:gd name="T77" fmla="*/ 0 h 84"/>
                <a:gd name="T78" fmla="*/ 31 w 42"/>
                <a:gd name="T79" fmla="*/ 1 h 84"/>
                <a:gd name="T80" fmla="*/ 31 w 42"/>
                <a:gd name="T81" fmla="*/ 1 h 8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2"/>
                <a:gd name="T124" fmla="*/ 0 h 84"/>
                <a:gd name="T125" fmla="*/ 42 w 42"/>
                <a:gd name="T126" fmla="*/ 84 h 8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2" h="84">
                  <a:moveTo>
                    <a:pt x="31" y="1"/>
                  </a:moveTo>
                  <a:lnTo>
                    <a:pt x="23" y="11"/>
                  </a:lnTo>
                  <a:lnTo>
                    <a:pt x="19" y="23"/>
                  </a:lnTo>
                  <a:lnTo>
                    <a:pt x="16" y="36"/>
                  </a:lnTo>
                  <a:lnTo>
                    <a:pt x="15" y="42"/>
                  </a:lnTo>
                  <a:lnTo>
                    <a:pt x="13" y="47"/>
                  </a:lnTo>
                  <a:lnTo>
                    <a:pt x="10" y="52"/>
                  </a:lnTo>
                  <a:lnTo>
                    <a:pt x="6" y="60"/>
                  </a:lnTo>
                  <a:lnTo>
                    <a:pt x="3" y="67"/>
                  </a:lnTo>
                  <a:lnTo>
                    <a:pt x="0" y="75"/>
                  </a:lnTo>
                  <a:lnTo>
                    <a:pt x="0" y="78"/>
                  </a:lnTo>
                  <a:lnTo>
                    <a:pt x="2" y="82"/>
                  </a:lnTo>
                  <a:lnTo>
                    <a:pt x="5" y="84"/>
                  </a:lnTo>
                  <a:lnTo>
                    <a:pt x="8" y="84"/>
                  </a:lnTo>
                  <a:lnTo>
                    <a:pt x="11" y="82"/>
                  </a:lnTo>
                  <a:lnTo>
                    <a:pt x="14" y="79"/>
                  </a:lnTo>
                  <a:lnTo>
                    <a:pt x="16" y="71"/>
                  </a:lnTo>
                  <a:lnTo>
                    <a:pt x="20" y="64"/>
                  </a:lnTo>
                  <a:lnTo>
                    <a:pt x="24" y="56"/>
                  </a:lnTo>
                  <a:lnTo>
                    <a:pt x="27" y="47"/>
                  </a:lnTo>
                  <a:lnTo>
                    <a:pt x="29" y="39"/>
                  </a:lnTo>
                  <a:lnTo>
                    <a:pt x="31" y="30"/>
                  </a:lnTo>
                  <a:lnTo>
                    <a:pt x="32" y="24"/>
                  </a:lnTo>
                  <a:lnTo>
                    <a:pt x="35" y="17"/>
                  </a:lnTo>
                  <a:lnTo>
                    <a:pt x="39" y="12"/>
                  </a:lnTo>
                  <a:lnTo>
                    <a:pt x="41" y="10"/>
                  </a:lnTo>
                  <a:lnTo>
                    <a:pt x="42" y="6"/>
                  </a:lnTo>
                  <a:lnTo>
                    <a:pt x="41" y="3"/>
                  </a:lnTo>
                  <a:lnTo>
                    <a:pt x="38" y="1"/>
                  </a:lnTo>
                  <a:lnTo>
                    <a:pt x="35" y="0"/>
                  </a:lnTo>
                  <a:lnTo>
                    <a:pt x="31" y="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66" name="Freeform 281"/>
            <p:cNvSpPr>
              <a:spLocks/>
            </p:cNvSpPr>
            <p:nvPr/>
          </p:nvSpPr>
          <p:spPr bwMode="auto">
            <a:xfrm>
              <a:off x="2759" y="2160"/>
              <a:ext cx="108" cy="50"/>
            </a:xfrm>
            <a:custGeom>
              <a:avLst/>
              <a:gdLst>
                <a:gd name="T0" fmla="*/ 74 w 108"/>
                <a:gd name="T1" fmla="*/ 5 h 50"/>
                <a:gd name="T2" fmla="*/ 61 w 108"/>
                <a:gd name="T3" fmla="*/ 5 h 50"/>
                <a:gd name="T4" fmla="*/ 47 w 108"/>
                <a:gd name="T5" fmla="*/ 1 h 50"/>
                <a:gd name="T6" fmla="*/ 6 w 108"/>
                <a:gd name="T7" fmla="*/ 2 h 50"/>
                <a:gd name="T8" fmla="*/ 3 w 108"/>
                <a:gd name="T9" fmla="*/ 3 h 50"/>
                <a:gd name="T10" fmla="*/ 0 w 108"/>
                <a:gd name="T11" fmla="*/ 7 h 50"/>
                <a:gd name="T12" fmla="*/ 0 w 108"/>
                <a:gd name="T13" fmla="*/ 10 h 50"/>
                <a:gd name="T14" fmla="*/ 2 w 108"/>
                <a:gd name="T15" fmla="*/ 15 h 50"/>
                <a:gd name="T16" fmla="*/ 19 w 108"/>
                <a:gd name="T17" fmla="*/ 25 h 50"/>
                <a:gd name="T18" fmla="*/ 60 w 108"/>
                <a:gd name="T19" fmla="*/ 40 h 50"/>
                <a:gd name="T20" fmla="*/ 70 w 108"/>
                <a:gd name="T21" fmla="*/ 41 h 50"/>
                <a:gd name="T22" fmla="*/ 86 w 108"/>
                <a:gd name="T23" fmla="*/ 47 h 50"/>
                <a:gd name="T24" fmla="*/ 89 w 108"/>
                <a:gd name="T25" fmla="*/ 48 h 50"/>
                <a:gd name="T26" fmla="*/ 95 w 108"/>
                <a:gd name="T27" fmla="*/ 50 h 50"/>
                <a:gd name="T28" fmla="*/ 99 w 108"/>
                <a:gd name="T29" fmla="*/ 50 h 50"/>
                <a:gd name="T30" fmla="*/ 103 w 108"/>
                <a:gd name="T31" fmla="*/ 45 h 50"/>
                <a:gd name="T32" fmla="*/ 103 w 108"/>
                <a:gd name="T33" fmla="*/ 41 h 50"/>
                <a:gd name="T34" fmla="*/ 98 w 108"/>
                <a:gd name="T35" fmla="*/ 37 h 50"/>
                <a:gd name="T36" fmla="*/ 96 w 108"/>
                <a:gd name="T37" fmla="*/ 36 h 50"/>
                <a:gd name="T38" fmla="*/ 91 w 108"/>
                <a:gd name="T39" fmla="*/ 34 h 50"/>
                <a:gd name="T40" fmla="*/ 83 w 108"/>
                <a:gd name="T41" fmla="*/ 31 h 50"/>
                <a:gd name="T42" fmla="*/ 60 w 108"/>
                <a:gd name="T43" fmla="*/ 26 h 50"/>
                <a:gd name="T44" fmla="*/ 51 w 108"/>
                <a:gd name="T45" fmla="*/ 24 h 50"/>
                <a:gd name="T46" fmla="*/ 28 w 108"/>
                <a:gd name="T47" fmla="*/ 14 h 50"/>
                <a:gd name="T48" fmla="*/ 39 w 108"/>
                <a:gd name="T49" fmla="*/ 14 h 50"/>
                <a:gd name="T50" fmla="*/ 57 w 108"/>
                <a:gd name="T51" fmla="*/ 17 h 50"/>
                <a:gd name="T52" fmla="*/ 66 w 108"/>
                <a:gd name="T53" fmla="*/ 19 h 50"/>
                <a:gd name="T54" fmla="*/ 83 w 108"/>
                <a:gd name="T55" fmla="*/ 18 h 50"/>
                <a:gd name="T56" fmla="*/ 89 w 108"/>
                <a:gd name="T57" fmla="*/ 17 h 50"/>
                <a:gd name="T58" fmla="*/ 100 w 108"/>
                <a:gd name="T59" fmla="*/ 18 h 50"/>
                <a:gd name="T60" fmla="*/ 104 w 108"/>
                <a:gd name="T61" fmla="*/ 17 h 50"/>
                <a:gd name="T62" fmla="*/ 108 w 108"/>
                <a:gd name="T63" fmla="*/ 12 h 50"/>
                <a:gd name="T64" fmla="*/ 108 w 108"/>
                <a:gd name="T65" fmla="*/ 9 h 50"/>
                <a:gd name="T66" fmla="*/ 103 w 108"/>
                <a:gd name="T67" fmla="*/ 4 h 50"/>
                <a:gd name="T68" fmla="*/ 96 w 108"/>
                <a:gd name="T69" fmla="*/ 3 h 50"/>
                <a:gd name="T70" fmla="*/ 81 w 108"/>
                <a:gd name="T71" fmla="*/ 5 h 5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08"/>
                <a:gd name="T109" fmla="*/ 0 h 50"/>
                <a:gd name="T110" fmla="*/ 108 w 108"/>
                <a:gd name="T111" fmla="*/ 50 h 5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08" h="50">
                  <a:moveTo>
                    <a:pt x="81" y="5"/>
                  </a:moveTo>
                  <a:lnTo>
                    <a:pt x="74" y="5"/>
                  </a:lnTo>
                  <a:lnTo>
                    <a:pt x="67" y="6"/>
                  </a:lnTo>
                  <a:lnTo>
                    <a:pt x="61" y="5"/>
                  </a:lnTo>
                  <a:lnTo>
                    <a:pt x="47" y="1"/>
                  </a:lnTo>
                  <a:lnTo>
                    <a:pt x="28" y="0"/>
                  </a:lnTo>
                  <a:lnTo>
                    <a:pt x="6" y="2"/>
                  </a:lnTo>
                  <a:lnTo>
                    <a:pt x="3" y="3"/>
                  </a:lnTo>
                  <a:lnTo>
                    <a:pt x="1" y="5"/>
                  </a:lnTo>
                  <a:lnTo>
                    <a:pt x="0" y="7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2" y="15"/>
                  </a:lnTo>
                  <a:lnTo>
                    <a:pt x="19" y="25"/>
                  </a:lnTo>
                  <a:lnTo>
                    <a:pt x="39" y="35"/>
                  </a:lnTo>
                  <a:lnTo>
                    <a:pt x="60" y="40"/>
                  </a:lnTo>
                  <a:lnTo>
                    <a:pt x="70" y="41"/>
                  </a:lnTo>
                  <a:lnTo>
                    <a:pt x="79" y="44"/>
                  </a:lnTo>
                  <a:lnTo>
                    <a:pt x="86" y="47"/>
                  </a:lnTo>
                  <a:lnTo>
                    <a:pt x="89" y="48"/>
                  </a:lnTo>
                  <a:lnTo>
                    <a:pt x="92" y="49"/>
                  </a:lnTo>
                  <a:lnTo>
                    <a:pt x="95" y="50"/>
                  </a:lnTo>
                  <a:lnTo>
                    <a:pt x="99" y="50"/>
                  </a:lnTo>
                  <a:lnTo>
                    <a:pt x="102" y="48"/>
                  </a:lnTo>
                  <a:lnTo>
                    <a:pt x="103" y="45"/>
                  </a:lnTo>
                  <a:lnTo>
                    <a:pt x="103" y="41"/>
                  </a:lnTo>
                  <a:lnTo>
                    <a:pt x="101" y="38"/>
                  </a:lnTo>
                  <a:lnTo>
                    <a:pt x="98" y="37"/>
                  </a:lnTo>
                  <a:lnTo>
                    <a:pt x="96" y="36"/>
                  </a:lnTo>
                  <a:lnTo>
                    <a:pt x="94" y="35"/>
                  </a:lnTo>
                  <a:lnTo>
                    <a:pt x="91" y="34"/>
                  </a:lnTo>
                  <a:lnTo>
                    <a:pt x="83" y="31"/>
                  </a:lnTo>
                  <a:lnTo>
                    <a:pt x="72" y="28"/>
                  </a:lnTo>
                  <a:lnTo>
                    <a:pt x="60" y="26"/>
                  </a:lnTo>
                  <a:lnTo>
                    <a:pt x="51" y="24"/>
                  </a:lnTo>
                  <a:lnTo>
                    <a:pt x="41" y="20"/>
                  </a:lnTo>
                  <a:lnTo>
                    <a:pt x="28" y="14"/>
                  </a:lnTo>
                  <a:lnTo>
                    <a:pt x="39" y="14"/>
                  </a:lnTo>
                  <a:lnTo>
                    <a:pt x="49" y="15"/>
                  </a:lnTo>
                  <a:lnTo>
                    <a:pt x="57" y="17"/>
                  </a:lnTo>
                  <a:lnTo>
                    <a:pt x="66" y="19"/>
                  </a:lnTo>
                  <a:lnTo>
                    <a:pt x="74" y="19"/>
                  </a:lnTo>
                  <a:lnTo>
                    <a:pt x="83" y="18"/>
                  </a:lnTo>
                  <a:lnTo>
                    <a:pt x="89" y="17"/>
                  </a:lnTo>
                  <a:lnTo>
                    <a:pt x="95" y="17"/>
                  </a:lnTo>
                  <a:lnTo>
                    <a:pt x="100" y="18"/>
                  </a:lnTo>
                  <a:lnTo>
                    <a:pt x="104" y="17"/>
                  </a:lnTo>
                  <a:lnTo>
                    <a:pt x="107" y="15"/>
                  </a:lnTo>
                  <a:lnTo>
                    <a:pt x="108" y="12"/>
                  </a:lnTo>
                  <a:lnTo>
                    <a:pt x="108" y="9"/>
                  </a:lnTo>
                  <a:lnTo>
                    <a:pt x="106" y="6"/>
                  </a:lnTo>
                  <a:lnTo>
                    <a:pt x="103" y="4"/>
                  </a:lnTo>
                  <a:lnTo>
                    <a:pt x="96" y="3"/>
                  </a:lnTo>
                  <a:lnTo>
                    <a:pt x="88" y="4"/>
                  </a:lnTo>
                  <a:lnTo>
                    <a:pt x="81" y="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67" name="Freeform 282"/>
            <p:cNvSpPr>
              <a:spLocks/>
            </p:cNvSpPr>
            <p:nvPr/>
          </p:nvSpPr>
          <p:spPr bwMode="auto">
            <a:xfrm>
              <a:off x="2746" y="2150"/>
              <a:ext cx="47" cy="47"/>
            </a:xfrm>
            <a:custGeom>
              <a:avLst/>
              <a:gdLst>
                <a:gd name="T0" fmla="*/ 47 w 47"/>
                <a:gd name="T1" fmla="*/ 29 h 47"/>
                <a:gd name="T2" fmla="*/ 47 w 47"/>
                <a:gd name="T3" fmla="*/ 17 h 47"/>
                <a:gd name="T4" fmla="*/ 40 w 47"/>
                <a:gd name="T5" fmla="*/ 6 h 47"/>
                <a:gd name="T6" fmla="*/ 29 w 47"/>
                <a:gd name="T7" fmla="*/ 0 h 47"/>
                <a:gd name="T8" fmla="*/ 29 w 47"/>
                <a:gd name="T9" fmla="*/ 0 h 47"/>
                <a:gd name="T10" fmla="*/ 17 w 47"/>
                <a:gd name="T11" fmla="*/ 1 h 47"/>
                <a:gd name="T12" fmla="*/ 6 w 47"/>
                <a:gd name="T13" fmla="*/ 7 h 47"/>
                <a:gd name="T14" fmla="*/ 0 w 47"/>
                <a:gd name="T15" fmla="*/ 18 h 47"/>
                <a:gd name="T16" fmla="*/ 0 w 47"/>
                <a:gd name="T17" fmla="*/ 18 h 47"/>
                <a:gd name="T18" fmla="*/ 0 w 47"/>
                <a:gd name="T19" fmla="*/ 30 h 47"/>
                <a:gd name="T20" fmla="*/ 6 w 47"/>
                <a:gd name="T21" fmla="*/ 41 h 47"/>
                <a:gd name="T22" fmla="*/ 18 w 47"/>
                <a:gd name="T23" fmla="*/ 47 h 47"/>
                <a:gd name="T24" fmla="*/ 18 w 47"/>
                <a:gd name="T25" fmla="*/ 47 h 47"/>
                <a:gd name="T26" fmla="*/ 30 w 47"/>
                <a:gd name="T27" fmla="*/ 47 h 47"/>
                <a:gd name="T28" fmla="*/ 41 w 47"/>
                <a:gd name="T29" fmla="*/ 41 h 47"/>
                <a:gd name="T30" fmla="*/ 47 w 47"/>
                <a:gd name="T31" fmla="*/ 29 h 47"/>
                <a:gd name="T32" fmla="*/ 47 w 47"/>
                <a:gd name="T33" fmla="*/ 29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47" y="29"/>
                  </a:moveTo>
                  <a:lnTo>
                    <a:pt x="47" y="17"/>
                  </a:lnTo>
                  <a:lnTo>
                    <a:pt x="40" y="6"/>
                  </a:lnTo>
                  <a:lnTo>
                    <a:pt x="29" y="0"/>
                  </a:lnTo>
                  <a:lnTo>
                    <a:pt x="17" y="1"/>
                  </a:lnTo>
                  <a:lnTo>
                    <a:pt x="6" y="7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6" y="41"/>
                  </a:lnTo>
                  <a:lnTo>
                    <a:pt x="18" y="47"/>
                  </a:lnTo>
                  <a:lnTo>
                    <a:pt x="30" y="47"/>
                  </a:lnTo>
                  <a:lnTo>
                    <a:pt x="41" y="41"/>
                  </a:lnTo>
                  <a:lnTo>
                    <a:pt x="47" y="29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68" name="Freeform 283"/>
            <p:cNvSpPr>
              <a:spLocks/>
            </p:cNvSpPr>
            <p:nvPr/>
          </p:nvSpPr>
          <p:spPr bwMode="auto">
            <a:xfrm>
              <a:off x="2778" y="2120"/>
              <a:ext cx="91" cy="18"/>
            </a:xfrm>
            <a:custGeom>
              <a:avLst/>
              <a:gdLst>
                <a:gd name="T0" fmla="*/ 84 w 91"/>
                <a:gd name="T1" fmla="*/ 3 h 18"/>
                <a:gd name="T2" fmla="*/ 72 w 91"/>
                <a:gd name="T3" fmla="*/ 4 h 18"/>
                <a:gd name="T4" fmla="*/ 59 w 91"/>
                <a:gd name="T5" fmla="*/ 3 h 18"/>
                <a:gd name="T6" fmla="*/ 47 w 91"/>
                <a:gd name="T7" fmla="*/ 1 h 18"/>
                <a:gd name="T8" fmla="*/ 47 w 91"/>
                <a:gd name="T9" fmla="*/ 1 h 18"/>
                <a:gd name="T10" fmla="*/ 33 w 91"/>
                <a:gd name="T11" fmla="*/ 0 h 18"/>
                <a:gd name="T12" fmla="*/ 19 w 91"/>
                <a:gd name="T13" fmla="*/ 2 h 18"/>
                <a:gd name="T14" fmla="*/ 6 w 91"/>
                <a:gd name="T15" fmla="*/ 3 h 18"/>
                <a:gd name="T16" fmla="*/ 6 w 91"/>
                <a:gd name="T17" fmla="*/ 3 h 18"/>
                <a:gd name="T18" fmla="*/ 2 w 91"/>
                <a:gd name="T19" fmla="*/ 4 h 18"/>
                <a:gd name="T20" fmla="*/ 0 w 91"/>
                <a:gd name="T21" fmla="*/ 7 h 18"/>
                <a:gd name="T22" fmla="*/ 0 w 91"/>
                <a:gd name="T23" fmla="*/ 10 h 18"/>
                <a:gd name="T24" fmla="*/ 0 w 91"/>
                <a:gd name="T25" fmla="*/ 10 h 18"/>
                <a:gd name="T26" fmla="*/ 1 w 91"/>
                <a:gd name="T27" fmla="*/ 14 h 18"/>
                <a:gd name="T28" fmla="*/ 4 w 91"/>
                <a:gd name="T29" fmla="*/ 16 h 18"/>
                <a:gd name="T30" fmla="*/ 7 w 91"/>
                <a:gd name="T31" fmla="*/ 16 h 18"/>
                <a:gd name="T32" fmla="*/ 7 w 91"/>
                <a:gd name="T33" fmla="*/ 16 h 18"/>
                <a:gd name="T34" fmla="*/ 27 w 91"/>
                <a:gd name="T35" fmla="*/ 15 h 18"/>
                <a:gd name="T36" fmla="*/ 46 w 91"/>
                <a:gd name="T37" fmla="*/ 15 h 18"/>
                <a:gd name="T38" fmla="*/ 65 w 91"/>
                <a:gd name="T39" fmla="*/ 17 h 18"/>
                <a:gd name="T40" fmla="*/ 65 w 91"/>
                <a:gd name="T41" fmla="*/ 17 h 18"/>
                <a:gd name="T42" fmla="*/ 71 w 91"/>
                <a:gd name="T43" fmla="*/ 18 h 18"/>
                <a:gd name="T44" fmla="*/ 78 w 91"/>
                <a:gd name="T45" fmla="*/ 17 h 18"/>
                <a:gd name="T46" fmla="*/ 84 w 91"/>
                <a:gd name="T47" fmla="*/ 17 h 18"/>
                <a:gd name="T48" fmla="*/ 84 w 91"/>
                <a:gd name="T49" fmla="*/ 17 h 18"/>
                <a:gd name="T50" fmla="*/ 87 w 91"/>
                <a:gd name="T51" fmla="*/ 16 h 18"/>
                <a:gd name="T52" fmla="*/ 90 w 91"/>
                <a:gd name="T53" fmla="*/ 13 h 18"/>
                <a:gd name="T54" fmla="*/ 91 w 91"/>
                <a:gd name="T55" fmla="*/ 10 h 18"/>
                <a:gd name="T56" fmla="*/ 91 w 91"/>
                <a:gd name="T57" fmla="*/ 10 h 18"/>
                <a:gd name="T58" fmla="*/ 90 w 91"/>
                <a:gd name="T59" fmla="*/ 7 h 18"/>
                <a:gd name="T60" fmla="*/ 87 w 91"/>
                <a:gd name="T61" fmla="*/ 4 h 18"/>
                <a:gd name="T62" fmla="*/ 84 w 91"/>
                <a:gd name="T63" fmla="*/ 3 h 18"/>
                <a:gd name="T64" fmla="*/ 84 w 91"/>
                <a:gd name="T65" fmla="*/ 3 h 1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1"/>
                <a:gd name="T100" fmla="*/ 0 h 18"/>
                <a:gd name="T101" fmla="*/ 91 w 91"/>
                <a:gd name="T102" fmla="*/ 18 h 1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1" h="18">
                  <a:moveTo>
                    <a:pt x="84" y="3"/>
                  </a:moveTo>
                  <a:lnTo>
                    <a:pt x="72" y="4"/>
                  </a:lnTo>
                  <a:lnTo>
                    <a:pt x="59" y="3"/>
                  </a:lnTo>
                  <a:lnTo>
                    <a:pt x="47" y="1"/>
                  </a:lnTo>
                  <a:lnTo>
                    <a:pt x="33" y="0"/>
                  </a:lnTo>
                  <a:lnTo>
                    <a:pt x="19" y="2"/>
                  </a:lnTo>
                  <a:lnTo>
                    <a:pt x="6" y="3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10"/>
                  </a:lnTo>
                  <a:lnTo>
                    <a:pt x="1" y="14"/>
                  </a:lnTo>
                  <a:lnTo>
                    <a:pt x="4" y="16"/>
                  </a:lnTo>
                  <a:lnTo>
                    <a:pt x="7" y="16"/>
                  </a:lnTo>
                  <a:lnTo>
                    <a:pt x="27" y="15"/>
                  </a:lnTo>
                  <a:lnTo>
                    <a:pt x="46" y="15"/>
                  </a:lnTo>
                  <a:lnTo>
                    <a:pt x="65" y="17"/>
                  </a:lnTo>
                  <a:lnTo>
                    <a:pt x="71" y="18"/>
                  </a:lnTo>
                  <a:lnTo>
                    <a:pt x="78" y="17"/>
                  </a:lnTo>
                  <a:lnTo>
                    <a:pt x="84" y="17"/>
                  </a:lnTo>
                  <a:lnTo>
                    <a:pt x="87" y="16"/>
                  </a:lnTo>
                  <a:lnTo>
                    <a:pt x="90" y="13"/>
                  </a:lnTo>
                  <a:lnTo>
                    <a:pt x="91" y="10"/>
                  </a:lnTo>
                  <a:lnTo>
                    <a:pt x="90" y="7"/>
                  </a:lnTo>
                  <a:lnTo>
                    <a:pt x="87" y="4"/>
                  </a:lnTo>
                  <a:lnTo>
                    <a:pt x="84" y="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69" name="Freeform 284"/>
            <p:cNvSpPr>
              <a:spLocks/>
            </p:cNvSpPr>
            <p:nvPr/>
          </p:nvSpPr>
          <p:spPr bwMode="auto">
            <a:xfrm>
              <a:off x="2775" y="2097"/>
              <a:ext cx="92" cy="27"/>
            </a:xfrm>
            <a:custGeom>
              <a:avLst/>
              <a:gdLst>
                <a:gd name="T0" fmla="*/ 6 w 92"/>
                <a:gd name="T1" fmla="*/ 27 h 27"/>
                <a:gd name="T2" fmla="*/ 16 w 92"/>
                <a:gd name="T3" fmla="*/ 27 h 27"/>
                <a:gd name="T4" fmla="*/ 27 w 92"/>
                <a:gd name="T5" fmla="*/ 26 h 27"/>
                <a:gd name="T6" fmla="*/ 35 w 92"/>
                <a:gd name="T7" fmla="*/ 20 h 27"/>
                <a:gd name="T8" fmla="*/ 35 w 92"/>
                <a:gd name="T9" fmla="*/ 20 h 27"/>
                <a:gd name="T10" fmla="*/ 51 w 92"/>
                <a:gd name="T11" fmla="*/ 16 h 27"/>
                <a:gd name="T12" fmla="*/ 68 w 92"/>
                <a:gd name="T13" fmla="*/ 15 h 27"/>
                <a:gd name="T14" fmla="*/ 84 w 92"/>
                <a:gd name="T15" fmla="*/ 15 h 27"/>
                <a:gd name="T16" fmla="*/ 84 w 92"/>
                <a:gd name="T17" fmla="*/ 15 h 27"/>
                <a:gd name="T18" fmla="*/ 88 w 92"/>
                <a:gd name="T19" fmla="*/ 15 h 27"/>
                <a:gd name="T20" fmla="*/ 91 w 92"/>
                <a:gd name="T21" fmla="*/ 12 h 27"/>
                <a:gd name="T22" fmla="*/ 92 w 92"/>
                <a:gd name="T23" fmla="*/ 9 h 27"/>
                <a:gd name="T24" fmla="*/ 92 w 92"/>
                <a:gd name="T25" fmla="*/ 9 h 27"/>
                <a:gd name="T26" fmla="*/ 92 w 92"/>
                <a:gd name="T27" fmla="*/ 6 h 27"/>
                <a:gd name="T28" fmla="*/ 90 w 92"/>
                <a:gd name="T29" fmla="*/ 3 h 27"/>
                <a:gd name="T30" fmla="*/ 87 w 92"/>
                <a:gd name="T31" fmla="*/ 1 h 27"/>
                <a:gd name="T32" fmla="*/ 87 w 92"/>
                <a:gd name="T33" fmla="*/ 1 h 27"/>
                <a:gd name="T34" fmla="*/ 75 w 92"/>
                <a:gd name="T35" fmla="*/ 0 h 27"/>
                <a:gd name="T36" fmla="*/ 64 w 92"/>
                <a:gd name="T37" fmla="*/ 1 h 27"/>
                <a:gd name="T38" fmla="*/ 52 w 92"/>
                <a:gd name="T39" fmla="*/ 1 h 27"/>
                <a:gd name="T40" fmla="*/ 52 w 92"/>
                <a:gd name="T41" fmla="*/ 1 h 27"/>
                <a:gd name="T42" fmla="*/ 41 w 92"/>
                <a:gd name="T43" fmla="*/ 3 h 27"/>
                <a:gd name="T44" fmla="*/ 31 w 92"/>
                <a:gd name="T45" fmla="*/ 7 h 27"/>
                <a:gd name="T46" fmla="*/ 22 w 92"/>
                <a:gd name="T47" fmla="*/ 13 h 27"/>
                <a:gd name="T48" fmla="*/ 22 w 92"/>
                <a:gd name="T49" fmla="*/ 13 h 27"/>
                <a:gd name="T50" fmla="*/ 17 w 92"/>
                <a:gd name="T51" fmla="*/ 13 h 27"/>
                <a:gd name="T52" fmla="*/ 12 w 92"/>
                <a:gd name="T53" fmla="*/ 13 h 27"/>
                <a:gd name="T54" fmla="*/ 7 w 92"/>
                <a:gd name="T55" fmla="*/ 12 h 27"/>
                <a:gd name="T56" fmla="*/ 7 w 92"/>
                <a:gd name="T57" fmla="*/ 12 h 27"/>
                <a:gd name="T58" fmla="*/ 4 w 92"/>
                <a:gd name="T59" fmla="*/ 13 h 27"/>
                <a:gd name="T60" fmla="*/ 1 w 92"/>
                <a:gd name="T61" fmla="*/ 16 h 27"/>
                <a:gd name="T62" fmla="*/ 0 w 92"/>
                <a:gd name="T63" fmla="*/ 19 h 27"/>
                <a:gd name="T64" fmla="*/ 0 w 92"/>
                <a:gd name="T65" fmla="*/ 19 h 27"/>
                <a:gd name="T66" fmla="*/ 1 w 92"/>
                <a:gd name="T67" fmla="*/ 23 h 27"/>
                <a:gd name="T68" fmla="*/ 3 w 92"/>
                <a:gd name="T69" fmla="*/ 25 h 27"/>
                <a:gd name="T70" fmla="*/ 6 w 92"/>
                <a:gd name="T71" fmla="*/ 27 h 27"/>
                <a:gd name="T72" fmla="*/ 6 w 92"/>
                <a:gd name="T73" fmla="*/ 27 h 2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92"/>
                <a:gd name="T112" fmla="*/ 0 h 27"/>
                <a:gd name="T113" fmla="*/ 92 w 92"/>
                <a:gd name="T114" fmla="*/ 27 h 2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92" h="27">
                  <a:moveTo>
                    <a:pt x="6" y="27"/>
                  </a:moveTo>
                  <a:lnTo>
                    <a:pt x="16" y="27"/>
                  </a:lnTo>
                  <a:lnTo>
                    <a:pt x="27" y="26"/>
                  </a:lnTo>
                  <a:lnTo>
                    <a:pt x="35" y="20"/>
                  </a:lnTo>
                  <a:lnTo>
                    <a:pt x="51" y="16"/>
                  </a:lnTo>
                  <a:lnTo>
                    <a:pt x="68" y="15"/>
                  </a:lnTo>
                  <a:lnTo>
                    <a:pt x="84" y="15"/>
                  </a:lnTo>
                  <a:lnTo>
                    <a:pt x="88" y="15"/>
                  </a:lnTo>
                  <a:lnTo>
                    <a:pt x="91" y="12"/>
                  </a:lnTo>
                  <a:lnTo>
                    <a:pt x="92" y="9"/>
                  </a:lnTo>
                  <a:lnTo>
                    <a:pt x="92" y="6"/>
                  </a:lnTo>
                  <a:lnTo>
                    <a:pt x="90" y="3"/>
                  </a:lnTo>
                  <a:lnTo>
                    <a:pt x="87" y="1"/>
                  </a:lnTo>
                  <a:lnTo>
                    <a:pt x="75" y="0"/>
                  </a:lnTo>
                  <a:lnTo>
                    <a:pt x="64" y="1"/>
                  </a:lnTo>
                  <a:lnTo>
                    <a:pt x="52" y="1"/>
                  </a:lnTo>
                  <a:lnTo>
                    <a:pt x="41" y="3"/>
                  </a:lnTo>
                  <a:lnTo>
                    <a:pt x="31" y="7"/>
                  </a:lnTo>
                  <a:lnTo>
                    <a:pt x="22" y="13"/>
                  </a:lnTo>
                  <a:lnTo>
                    <a:pt x="17" y="13"/>
                  </a:lnTo>
                  <a:lnTo>
                    <a:pt x="12" y="13"/>
                  </a:lnTo>
                  <a:lnTo>
                    <a:pt x="7" y="12"/>
                  </a:lnTo>
                  <a:lnTo>
                    <a:pt x="4" y="13"/>
                  </a:lnTo>
                  <a:lnTo>
                    <a:pt x="1" y="16"/>
                  </a:lnTo>
                  <a:lnTo>
                    <a:pt x="0" y="19"/>
                  </a:lnTo>
                  <a:lnTo>
                    <a:pt x="1" y="23"/>
                  </a:lnTo>
                  <a:lnTo>
                    <a:pt x="3" y="25"/>
                  </a:lnTo>
                  <a:lnTo>
                    <a:pt x="6" y="2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70" name="Freeform 285"/>
            <p:cNvSpPr>
              <a:spLocks/>
            </p:cNvSpPr>
            <p:nvPr/>
          </p:nvSpPr>
          <p:spPr bwMode="auto">
            <a:xfrm>
              <a:off x="2749" y="2102"/>
              <a:ext cx="48" cy="48"/>
            </a:xfrm>
            <a:custGeom>
              <a:avLst/>
              <a:gdLst>
                <a:gd name="T0" fmla="*/ 48 w 48"/>
                <a:gd name="T1" fmla="*/ 22 h 48"/>
                <a:gd name="T2" fmla="*/ 44 w 48"/>
                <a:gd name="T3" fmla="*/ 10 h 48"/>
                <a:gd name="T4" fmla="*/ 35 w 48"/>
                <a:gd name="T5" fmla="*/ 2 h 48"/>
                <a:gd name="T6" fmla="*/ 23 w 48"/>
                <a:gd name="T7" fmla="*/ 0 h 48"/>
                <a:gd name="T8" fmla="*/ 23 w 48"/>
                <a:gd name="T9" fmla="*/ 0 h 48"/>
                <a:gd name="T10" fmla="*/ 10 w 48"/>
                <a:gd name="T11" fmla="*/ 4 h 48"/>
                <a:gd name="T12" fmla="*/ 2 w 48"/>
                <a:gd name="T13" fmla="*/ 14 h 48"/>
                <a:gd name="T14" fmla="*/ 0 w 48"/>
                <a:gd name="T15" fmla="*/ 26 h 48"/>
                <a:gd name="T16" fmla="*/ 0 w 48"/>
                <a:gd name="T17" fmla="*/ 26 h 48"/>
                <a:gd name="T18" fmla="*/ 4 w 48"/>
                <a:gd name="T19" fmla="*/ 38 h 48"/>
                <a:gd name="T20" fmla="*/ 14 w 48"/>
                <a:gd name="T21" fmla="*/ 45 h 48"/>
                <a:gd name="T22" fmla="*/ 26 w 48"/>
                <a:gd name="T23" fmla="*/ 48 h 48"/>
                <a:gd name="T24" fmla="*/ 26 w 48"/>
                <a:gd name="T25" fmla="*/ 48 h 48"/>
                <a:gd name="T26" fmla="*/ 38 w 48"/>
                <a:gd name="T27" fmla="*/ 44 h 48"/>
                <a:gd name="T28" fmla="*/ 46 w 48"/>
                <a:gd name="T29" fmla="*/ 34 h 48"/>
                <a:gd name="T30" fmla="*/ 48 w 48"/>
                <a:gd name="T31" fmla="*/ 22 h 48"/>
                <a:gd name="T32" fmla="*/ 48 w 48"/>
                <a:gd name="T33" fmla="*/ 22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48" y="22"/>
                  </a:moveTo>
                  <a:lnTo>
                    <a:pt x="44" y="10"/>
                  </a:lnTo>
                  <a:lnTo>
                    <a:pt x="35" y="2"/>
                  </a:lnTo>
                  <a:lnTo>
                    <a:pt x="23" y="0"/>
                  </a:lnTo>
                  <a:lnTo>
                    <a:pt x="10" y="4"/>
                  </a:lnTo>
                  <a:lnTo>
                    <a:pt x="2" y="14"/>
                  </a:lnTo>
                  <a:lnTo>
                    <a:pt x="0" y="26"/>
                  </a:lnTo>
                  <a:lnTo>
                    <a:pt x="4" y="38"/>
                  </a:lnTo>
                  <a:lnTo>
                    <a:pt x="14" y="45"/>
                  </a:lnTo>
                  <a:lnTo>
                    <a:pt x="26" y="48"/>
                  </a:lnTo>
                  <a:lnTo>
                    <a:pt x="38" y="44"/>
                  </a:lnTo>
                  <a:lnTo>
                    <a:pt x="46" y="34"/>
                  </a:lnTo>
                  <a:lnTo>
                    <a:pt x="48" y="22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71" name="Freeform 286"/>
            <p:cNvSpPr>
              <a:spLocks/>
            </p:cNvSpPr>
            <p:nvPr/>
          </p:nvSpPr>
          <p:spPr bwMode="auto">
            <a:xfrm>
              <a:off x="2767" y="2046"/>
              <a:ext cx="88" cy="39"/>
            </a:xfrm>
            <a:custGeom>
              <a:avLst/>
              <a:gdLst>
                <a:gd name="T0" fmla="*/ 10 w 88"/>
                <a:gd name="T1" fmla="*/ 38 h 39"/>
                <a:gd name="T2" fmla="*/ 17 w 88"/>
                <a:gd name="T3" fmla="*/ 34 h 39"/>
                <a:gd name="T4" fmla="*/ 24 w 88"/>
                <a:gd name="T5" fmla="*/ 31 h 39"/>
                <a:gd name="T6" fmla="*/ 31 w 88"/>
                <a:gd name="T7" fmla="*/ 29 h 39"/>
                <a:gd name="T8" fmla="*/ 31 w 88"/>
                <a:gd name="T9" fmla="*/ 29 h 39"/>
                <a:gd name="T10" fmla="*/ 50 w 88"/>
                <a:gd name="T11" fmla="*/ 25 h 39"/>
                <a:gd name="T12" fmla="*/ 67 w 88"/>
                <a:gd name="T13" fmla="*/ 20 h 39"/>
                <a:gd name="T14" fmla="*/ 85 w 88"/>
                <a:gd name="T15" fmla="*/ 13 h 39"/>
                <a:gd name="T16" fmla="*/ 85 w 88"/>
                <a:gd name="T17" fmla="*/ 13 h 39"/>
                <a:gd name="T18" fmla="*/ 88 w 88"/>
                <a:gd name="T19" fmla="*/ 11 h 39"/>
                <a:gd name="T20" fmla="*/ 88 w 88"/>
                <a:gd name="T21" fmla="*/ 7 h 39"/>
                <a:gd name="T22" fmla="*/ 88 w 88"/>
                <a:gd name="T23" fmla="*/ 4 h 39"/>
                <a:gd name="T24" fmla="*/ 88 w 88"/>
                <a:gd name="T25" fmla="*/ 4 h 39"/>
                <a:gd name="T26" fmla="*/ 85 w 88"/>
                <a:gd name="T27" fmla="*/ 1 h 39"/>
                <a:gd name="T28" fmla="*/ 82 w 88"/>
                <a:gd name="T29" fmla="*/ 0 h 39"/>
                <a:gd name="T30" fmla="*/ 78 w 88"/>
                <a:gd name="T31" fmla="*/ 1 h 39"/>
                <a:gd name="T32" fmla="*/ 78 w 88"/>
                <a:gd name="T33" fmla="*/ 1 h 39"/>
                <a:gd name="T34" fmla="*/ 61 w 88"/>
                <a:gd name="T35" fmla="*/ 8 h 39"/>
                <a:gd name="T36" fmla="*/ 44 w 88"/>
                <a:gd name="T37" fmla="*/ 12 h 39"/>
                <a:gd name="T38" fmla="*/ 26 w 88"/>
                <a:gd name="T39" fmla="*/ 16 h 39"/>
                <a:gd name="T40" fmla="*/ 26 w 88"/>
                <a:gd name="T41" fmla="*/ 16 h 39"/>
                <a:gd name="T42" fmla="*/ 18 w 88"/>
                <a:gd name="T43" fmla="*/ 18 h 39"/>
                <a:gd name="T44" fmla="*/ 10 w 88"/>
                <a:gd name="T45" fmla="*/ 22 h 39"/>
                <a:gd name="T46" fmla="*/ 3 w 88"/>
                <a:gd name="T47" fmla="*/ 26 h 39"/>
                <a:gd name="T48" fmla="*/ 3 w 88"/>
                <a:gd name="T49" fmla="*/ 26 h 39"/>
                <a:gd name="T50" fmla="*/ 1 w 88"/>
                <a:gd name="T51" fmla="*/ 29 h 39"/>
                <a:gd name="T52" fmla="*/ 0 w 88"/>
                <a:gd name="T53" fmla="*/ 32 h 39"/>
                <a:gd name="T54" fmla="*/ 1 w 88"/>
                <a:gd name="T55" fmla="*/ 36 h 39"/>
                <a:gd name="T56" fmla="*/ 1 w 88"/>
                <a:gd name="T57" fmla="*/ 36 h 39"/>
                <a:gd name="T58" fmla="*/ 3 w 88"/>
                <a:gd name="T59" fmla="*/ 38 h 39"/>
                <a:gd name="T60" fmla="*/ 6 w 88"/>
                <a:gd name="T61" fmla="*/ 39 h 39"/>
                <a:gd name="T62" fmla="*/ 10 w 88"/>
                <a:gd name="T63" fmla="*/ 38 h 39"/>
                <a:gd name="T64" fmla="*/ 10 w 88"/>
                <a:gd name="T65" fmla="*/ 38 h 3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8"/>
                <a:gd name="T100" fmla="*/ 0 h 39"/>
                <a:gd name="T101" fmla="*/ 88 w 88"/>
                <a:gd name="T102" fmla="*/ 39 h 3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8" h="39">
                  <a:moveTo>
                    <a:pt x="10" y="38"/>
                  </a:moveTo>
                  <a:lnTo>
                    <a:pt x="17" y="34"/>
                  </a:lnTo>
                  <a:lnTo>
                    <a:pt x="24" y="31"/>
                  </a:lnTo>
                  <a:lnTo>
                    <a:pt x="31" y="29"/>
                  </a:lnTo>
                  <a:lnTo>
                    <a:pt x="50" y="25"/>
                  </a:lnTo>
                  <a:lnTo>
                    <a:pt x="67" y="20"/>
                  </a:lnTo>
                  <a:lnTo>
                    <a:pt x="85" y="13"/>
                  </a:lnTo>
                  <a:lnTo>
                    <a:pt x="88" y="11"/>
                  </a:lnTo>
                  <a:lnTo>
                    <a:pt x="88" y="7"/>
                  </a:lnTo>
                  <a:lnTo>
                    <a:pt x="88" y="4"/>
                  </a:lnTo>
                  <a:lnTo>
                    <a:pt x="85" y="1"/>
                  </a:lnTo>
                  <a:lnTo>
                    <a:pt x="82" y="0"/>
                  </a:lnTo>
                  <a:lnTo>
                    <a:pt x="78" y="1"/>
                  </a:lnTo>
                  <a:lnTo>
                    <a:pt x="61" y="8"/>
                  </a:lnTo>
                  <a:lnTo>
                    <a:pt x="44" y="12"/>
                  </a:lnTo>
                  <a:lnTo>
                    <a:pt x="26" y="16"/>
                  </a:lnTo>
                  <a:lnTo>
                    <a:pt x="18" y="18"/>
                  </a:lnTo>
                  <a:lnTo>
                    <a:pt x="10" y="22"/>
                  </a:lnTo>
                  <a:lnTo>
                    <a:pt x="3" y="26"/>
                  </a:lnTo>
                  <a:lnTo>
                    <a:pt x="1" y="29"/>
                  </a:lnTo>
                  <a:lnTo>
                    <a:pt x="0" y="32"/>
                  </a:lnTo>
                  <a:lnTo>
                    <a:pt x="1" y="36"/>
                  </a:lnTo>
                  <a:lnTo>
                    <a:pt x="3" y="38"/>
                  </a:lnTo>
                  <a:lnTo>
                    <a:pt x="6" y="39"/>
                  </a:lnTo>
                  <a:lnTo>
                    <a:pt x="10" y="3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72" name="Freeform 287"/>
            <p:cNvSpPr>
              <a:spLocks/>
            </p:cNvSpPr>
            <p:nvPr/>
          </p:nvSpPr>
          <p:spPr bwMode="auto">
            <a:xfrm>
              <a:off x="2755" y="2027"/>
              <a:ext cx="84" cy="50"/>
            </a:xfrm>
            <a:custGeom>
              <a:avLst/>
              <a:gdLst>
                <a:gd name="T0" fmla="*/ 12 w 84"/>
                <a:gd name="T1" fmla="*/ 47 h 50"/>
                <a:gd name="T2" fmla="*/ 25 w 84"/>
                <a:gd name="T3" fmla="*/ 37 h 50"/>
                <a:gd name="T4" fmla="*/ 39 w 84"/>
                <a:gd name="T5" fmla="*/ 27 h 50"/>
                <a:gd name="T6" fmla="*/ 54 w 84"/>
                <a:gd name="T7" fmla="*/ 19 h 50"/>
                <a:gd name="T8" fmla="*/ 54 w 84"/>
                <a:gd name="T9" fmla="*/ 19 h 50"/>
                <a:gd name="T10" fmla="*/ 61 w 84"/>
                <a:gd name="T11" fmla="*/ 15 h 50"/>
                <a:gd name="T12" fmla="*/ 69 w 84"/>
                <a:gd name="T13" fmla="*/ 14 h 50"/>
                <a:gd name="T14" fmla="*/ 78 w 84"/>
                <a:gd name="T15" fmla="*/ 14 h 50"/>
                <a:gd name="T16" fmla="*/ 78 w 84"/>
                <a:gd name="T17" fmla="*/ 14 h 50"/>
                <a:gd name="T18" fmla="*/ 81 w 84"/>
                <a:gd name="T19" fmla="*/ 13 h 50"/>
                <a:gd name="T20" fmla="*/ 84 w 84"/>
                <a:gd name="T21" fmla="*/ 10 h 50"/>
                <a:gd name="T22" fmla="*/ 84 w 84"/>
                <a:gd name="T23" fmla="*/ 6 h 50"/>
                <a:gd name="T24" fmla="*/ 84 w 84"/>
                <a:gd name="T25" fmla="*/ 6 h 50"/>
                <a:gd name="T26" fmla="*/ 83 w 84"/>
                <a:gd name="T27" fmla="*/ 3 h 50"/>
                <a:gd name="T28" fmla="*/ 80 w 84"/>
                <a:gd name="T29" fmla="*/ 1 h 50"/>
                <a:gd name="T30" fmla="*/ 76 w 84"/>
                <a:gd name="T31" fmla="*/ 0 h 50"/>
                <a:gd name="T32" fmla="*/ 76 w 84"/>
                <a:gd name="T33" fmla="*/ 0 h 50"/>
                <a:gd name="T34" fmla="*/ 66 w 84"/>
                <a:gd name="T35" fmla="*/ 0 h 50"/>
                <a:gd name="T36" fmla="*/ 56 w 84"/>
                <a:gd name="T37" fmla="*/ 2 h 50"/>
                <a:gd name="T38" fmla="*/ 46 w 84"/>
                <a:gd name="T39" fmla="*/ 7 h 50"/>
                <a:gd name="T40" fmla="*/ 46 w 84"/>
                <a:gd name="T41" fmla="*/ 7 h 50"/>
                <a:gd name="T42" fmla="*/ 30 w 84"/>
                <a:gd name="T43" fmla="*/ 17 h 50"/>
                <a:gd name="T44" fmla="*/ 15 w 84"/>
                <a:gd name="T45" fmla="*/ 27 h 50"/>
                <a:gd name="T46" fmla="*/ 1 w 84"/>
                <a:gd name="T47" fmla="*/ 38 h 50"/>
                <a:gd name="T48" fmla="*/ 1 w 84"/>
                <a:gd name="T49" fmla="*/ 38 h 50"/>
                <a:gd name="T50" fmla="*/ 0 w 84"/>
                <a:gd name="T51" fmla="*/ 42 h 50"/>
                <a:gd name="T52" fmla="*/ 0 w 84"/>
                <a:gd name="T53" fmla="*/ 45 h 50"/>
                <a:gd name="T54" fmla="*/ 2 w 84"/>
                <a:gd name="T55" fmla="*/ 49 h 50"/>
                <a:gd name="T56" fmla="*/ 2 w 84"/>
                <a:gd name="T57" fmla="*/ 49 h 50"/>
                <a:gd name="T58" fmla="*/ 5 w 84"/>
                <a:gd name="T59" fmla="*/ 50 h 50"/>
                <a:gd name="T60" fmla="*/ 9 w 84"/>
                <a:gd name="T61" fmla="*/ 50 h 50"/>
                <a:gd name="T62" fmla="*/ 12 w 84"/>
                <a:gd name="T63" fmla="*/ 47 h 50"/>
                <a:gd name="T64" fmla="*/ 12 w 84"/>
                <a:gd name="T65" fmla="*/ 47 h 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4"/>
                <a:gd name="T100" fmla="*/ 0 h 50"/>
                <a:gd name="T101" fmla="*/ 84 w 84"/>
                <a:gd name="T102" fmla="*/ 50 h 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4" h="50">
                  <a:moveTo>
                    <a:pt x="12" y="47"/>
                  </a:moveTo>
                  <a:lnTo>
                    <a:pt x="25" y="37"/>
                  </a:lnTo>
                  <a:lnTo>
                    <a:pt x="39" y="27"/>
                  </a:lnTo>
                  <a:lnTo>
                    <a:pt x="54" y="19"/>
                  </a:lnTo>
                  <a:lnTo>
                    <a:pt x="61" y="15"/>
                  </a:lnTo>
                  <a:lnTo>
                    <a:pt x="69" y="14"/>
                  </a:lnTo>
                  <a:lnTo>
                    <a:pt x="78" y="14"/>
                  </a:lnTo>
                  <a:lnTo>
                    <a:pt x="81" y="13"/>
                  </a:lnTo>
                  <a:lnTo>
                    <a:pt x="84" y="10"/>
                  </a:lnTo>
                  <a:lnTo>
                    <a:pt x="84" y="6"/>
                  </a:lnTo>
                  <a:lnTo>
                    <a:pt x="83" y="3"/>
                  </a:lnTo>
                  <a:lnTo>
                    <a:pt x="80" y="1"/>
                  </a:lnTo>
                  <a:lnTo>
                    <a:pt x="76" y="0"/>
                  </a:lnTo>
                  <a:lnTo>
                    <a:pt x="66" y="0"/>
                  </a:lnTo>
                  <a:lnTo>
                    <a:pt x="56" y="2"/>
                  </a:lnTo>
                  <a:lnTo>
                    <a:pt x="46" y="7"/>
                  </a:lnTo>
                  <a:lnTo>
                    <a:pt x="30" y="17"/>
                  </a:lnTo>
                  <a:lnTo>
                    <a:pt x="15" y="27"/>
                  </a:lnTo>
                  <a:lnTo>
                    <a:pt x="1" y="38"/>
                  </a:lnTo>
                  <a:lnTo>
                    <a:pt x="0" y="42"/>
                  </a:lnTo>
                  <a:lnTo>
                    <a:pt x="0" y="45"/>
                  </a:lnTo>
                  <a:lnTo>
                    <a:pt x="2" y="49"/>
                  </a:lnTo>
                  <a:lnTo>
                    <a:pt x="5" y="50"/>
                  </a:lnTo>
                  <a:lnTo>
                    <a:pt x="9" y="50"/>
                  </a:lnTo>
                  <a:lnTo>
                    <a:pt x="12" y="4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73" name="Freeform 288"/>
            <p:cNvSpPr>
              <a:spLocks/>
            </p:cNvSpPr>
            <p:nvPr/>
          </p:nvSpPr>
          <p:spPr bwMode="auto">
            <a:xfrm>
              <a:off x="2738" y="2001"/>
              <a:ext cx="87" cy="50"/>
            </a:xfrm>
            <a:custGeom>
              <a:avLst/>
              <a:gdLst>
                <a:gd name="T0" fmla="*/ 12 w 87"/>
                <a:gd name="T1" fmla="*/ 48 h 50"/>
                <a:gd name="T2" fmla="*/ 21 w 87"/>
                <a:gd name="T3" fmla="*/ 44 h 50"/>
                <a:gd name="T4" fmla="*/ 30 w 87"/>
                <a:gd name="T5" fmla="*/ 41 h 50"/>
                <a:gd name="T6" fmla="*/ 40 w 87"/>
                <a:gd name="T7" fmla="*/ 39 h 50"/>
                <a:gd name="T8" fmla="*/ 40 w 87"/>
                <a:gd name="T9" fmla="*/ 39 h 50"/>
                <a:gd name="T10" fmla="*/ 53 w 87"/>
                <a:gd name="T11" fmla="*/ 32 h 50"/>
                <a:gd name="T12" fmla="*/ 65 w 87"/>
                <a:gd name="T13" fmla="*/ 24 h 50"/>
                <a:gd name="T14" fmla="*/ 77 w 87"/>
                <a:gd name="T15" fmla="*/ 15 h 50"/>
                <a:gd name="T16" fmla="*/ 77 w 87"/>
                <a:gd name="T17" fmla="*/ 15 h 50"/>
                <a:gd name="T18" fmla="*/ 78 w 87"/>
                <a:gd name="T19" fmla="*/ 14 h 50"/>
                <a:gd name="T20" fmla="*/ 80 w 87"/>
                <a:gd name="T21" fmla="*/ 14 h 50"/>
                <a:gd name="T22" fmla="*/ 82 w 87"/>
                <a:gd name="T23" fmla="*/ 13 h 50"/>
                <a:gd name="T24" fmla="*/ 82 w 87"/>
                <a:gd name="T25" fmla="*/ 13 h 50"/>
                <a:gd name="T26" fmla="*/ 85 w 87"/>
                <a:gd name="T27" fmla="*/ 12 h 50"/>
                <a:gd name="T28" fmla="*/ 87 w 87"/>
                <a:gd name="T29" fmla="*/ 9 h 50"/>
                <a:gd name="T30" fmla="*/ 87 w 87"/>
                <a:gd name="T31" fmla="*/ 5 h 50"/>
                <a:gd name="T32" fmla="*/ 87 w 87"/>
                <a:gd name="T33" fmla="*/ 5 h 50"/>
                <a:gd name="T34" fmla="*/ 85 w 87"/>
                <a:gd name="T35" fmla="*/ 2 h 50"/>
                <a:gd name="T36" fmla="*/ 82 w 87"/>
                <a:gd name="T37" fmla="*/ 0 h 50"/>
                <a:gd name="T38" fmla="*/ 78 w 87"/>
                <a:gd name="T39" fmla="*/ 0 h 50"/>
                <a:gd name="T40" fmla="*/ 78 w 87"/>
                <a:gd name="T41" fmla="*/ 0 h 50"/>
                <a:gd name="T42" fmla="*/ 77 w 87"/>
                <a:gd name="T43" fmla="*/ 0 h 50"/>
                <a:gd name="T44" fmla="*/ 75 w 87"/>
                <a:gd name="T45" fmla="*/ 1 h 50"/>
                <a:gd name="T46" fmla="*/ 73 w 87"/>
                <a:gd name="T47" fmla="*/ 2 h 50"/>
                <a:gd name="T48" fmla="*/ 73 w 87"/>
                <a:gd name="T49" fmla="*/ 2 h 50"/>
                <a:gd name="T50" fmla="*/ 57 w 87"/>
                <a:gd name="T51" fmla="*/ 12 h 50"/>
                <a:gd name="T52" fmla="*/ 41 w 87"/>
                <a:gd name="T53" fmla="*/ 22 h 50"/>
                <a:gd name="T54" fmla="*/ 23 w 87"/>
                <a:gd name="T55" fmla="*/ 29 h 50"/>
                <a:gd name="T56" fmla="*/ 23 w 87"/>
                <a:gd name="T57" fmla="*/ 29 h 50"/>
                <a:gd name="T58" fmla="*/ 16 w 87"/>
                <a:gd name="T59" fmla="*/ 31 h 50"/>
                <a:gd name="T60" fmla="*/ 9 w 87"/>
                <a:gd name="T61" fmla="*/ 33 h 50"/>
                <a:gd name="T62" fmla="*/ 3 w 87"/>
                <a:gd name="T63" fmla="*/ 38 h 50"/>
                <a:gd name="T64" fmla="*/ 3 w 87"/>
                <a:gd name="T65" fmla="*/ 38 h 50"/>
                <a:gd name="T66" fmla="*/ 1 w 87"/>
                <a:gd name="T67" fmla="*/ 41 h 50"/>
                <a:gd name="T68" fmla="*/ 0 w 87"/>
                <a:gd name="T69" fmla="*/ 44 h 50"/>
                <a:gd name="T70" fmla="*/ 2 w 87"/>
                <a:gd name="T71" fmla="*/ 47 h 50"/>
                <a:gd name="T72" fmla="*/ 2 w 87"/>
                <a:gd name="T73" fmla="*/ 47 h 50"/>
                <a:gd name="T74" fmla="*/ 5 w 87"/>
                <a:gd name="T75" fmla="*/ 49 h 50"/>
                <a:gd name="T76" fmla="*/ 8 w 87"/>
                <a:gd name="T77" fmla="*/ 50 h 50"/>
                <a:gd name="T78" fmla="*/ 12 w 87"/>
                <a:gd name="T79" fmla="*/ 48 h 50"/>
                <a:gd name="T80" fmla="*/ 12 w 87"/>
                <a:gd name="T81" fmla="*/ 48 h 5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7"/>
                <a:gd name="T124" fmla="*/ 0 h 50"/>
                <a:gd name="T125" fmla="*/ 87 w 87"/>
                <a:gd name="T126" fmla="*/ 50 h 5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7" h="50">
                  <a:moveTo>
                    <a:pt x="12" y="48"/>
                  </a:moveTo>
                  <a:lnTo>
                    <a:pt x="21" y="44"/>
                  </a:lnTo>
                  <a:lnTo>
                    <a:pt x="30" y="41"/>
                  </a:lnTo>
                  <a:lnTo>
                    <a:pt x="40" y="39"/>
                  </a:lnTo>
                  <a:lnTo>
                    <a:pt x="53" y="32"/>
                  </a:lnTo>
                  <a:lnTo>
                    <a:pt x="65" y="24"/>
                  </a:lnTo>
                  <a:lnTo>
                    <a:pt x="77" y="15"/>
                  </a:lnTo>
                  <a:lnTo>
                    <a:pt x="78" y="14"/>
                  </a:lnTo>
                  <a:lnTo>
                    <a:pt x="80" y="14"/>
                  </a:lnTo>
                  <a:lnTo>
                    <a:pt x="82" y="13"/>
                  </a:lnTo>
                  <a:lnTo>
                    <a:pt x="85" y="12"/>
                  </a:lnTo>
                  <a:lnTo>
                    <a:pt x="87" y="9"/>
                  </a:lnTo>
                  <a:lnTo>
                    <a:pt x="87" y="5"/>
                  </a:lnTo>
                  <a:lnTo>
                    <a:pt x="85" y="2"/>
                  </a:lnTo>
                  <a:lnTo>
                    <a:pt x="82" y="0"/>
                  </a:lnTo>
                  <a:lnTo>
                    <a:pt x="78" y="0"/>
                  </a:lnTo>
                  <a:lnTo>
                    <a:pt x="77" y="0"/>
                  </a:lnTo>
                  <a:lnTo>
                    <a:pt x="75" y="1"/>
                  </a:lnTo>
                  <a:lnTo>
                    <a:pt x="73" y="2"/>
                  </a:lnTo>
                  <a:lnTo>
                    <a:pt x="57" y="12"/>
                  </a:lnTo>
                  <a:lnTo>
                    <a:pt x="41" y="22"/>
                  </a:lnTo>
                  <a:lnTo>
                    <a:pt x="23" y="29"/>
                  </a:lnTo>
                  <a:lnTo>
                    <a:pt x="16" y="31"/>
                  </a:lnTo>
                  <a:lnTo>
                    <a:pt x="9" y="33"/>
                  </a:lnTo>
                  <a:lnTo>
                    <a:pt x="3" y="38"/>
                  </a:lnTo>
                  <a:lnTo>
                    <a:pt x="1" y="41"/>
                  </a:lnTo>
                  <a:lnTo>
                    <a:pt x="0" y="44"/>
                  </a:lnTo>
                  <a:lnTo>
                    <a:pt x="2" y="47"/>
                  </a:lnTo>
                  <a:lnTo>
                    <a:pt x="5" y="49"/>
                  </a:lnTo>
                  <a:lnTo>
                    <a:pt x="8" y="50"/>
                  </a:lnTo>
                  <a:lnTo>
                    <a:pt x="12" y="4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74" name="Freeform 289"/>
            <p:cNvSpPr>
              <a:spLocks/>
            </p:cNvSpPr>
            <p:nvPr/>
          </p:nvSpPr>
          <p:spPr bwMode="auto">
            <a:xfrm>
              <a:off x="2736" y="1975"/>
              <a:ext cx="77" cy="61"/>
            </a:xfrm>
            <a:custGeom>
              <a:avLst/>
              <a:gdLst>
                <a:gd name="T0" fmla="*/ 13 w 77"/>
                <a:gd name="T1" fmla="*/ 57 h 61"/>
                <a:gd name="T2" fmla="*/ 20 w 77"/>
                <a:gd name="T3" fmla="*/ 49 h 61"/>
                <a:gd name="T4" fmla="*/ 30 w 77"/>
                <a:gd name="T5" fmla="*/ 42 h 61"/>
                <a:gd name="T6" fmla="*/ 40 w 77"/>
                <a:gd name="T7" fmla="*/ 37 h 61"/>
                <a:gd name="T8" fmla="*/ 40 w 77"/>
                <a:gd name="T9" fmla="*/ 37 h 61"/>
                <a:gd name="T10" fmla="*/ 52 w 77"/>
                <a:gd name="T11" fmla="*/ 30 h 61"/>
                <a:gd name="T12" fmla="*/ 64 w 77"/>
                <a:gd name="T13" fmla="*/ 22 h 61"/>
                <a:gd name="T14" fmla="*/ 74 w 77"/>
                <a:gd name="T15" fmla="*/ 12 h 61"/>
                <a:gd name="T16" fmla="*/ 74 w 77"/>
                <a:gd name="T17" fmla="*/ 12 h 61"/>
                <a:gd name="T18" fmla="*/ 76 w 77"/>
                <a:gd name="T19" fmla="*/ 10 h 61"/>
                <a:gd name="T20" fmla="*/ 77 w 77"/>
                <a:gd name="T21" fmla="*/ 6 h 61"/>
                <a:gd name="T22" fmla="*/ 75 w 77"/>
                <a:gd name="T23" fmla="*/ 3 h 61"/>
                <a:gd name="T24" fmla="*/ 75 w 77"/>
                <a:gd name="T25" fmla="*/ 3 h 61"/>
                <a:gd name="T26" fmla="*/ 73 w 77"/>
                <a:gd name="T27" fmla="*/ 1 h 61"/>
                <a:gd name="T28" fmla="*/ 69 w 77"/>
                <a:gd name="T29" fmla="*/ 0 h 61"/>
                <a:gd name="T30" fmla="*/ 66 w 77"/>
                <a:gd name="T31" fmla="*/ 1 h 61"/>
                <a:gd name="T32" fmla="*/ 66 w 77"/>
                <a:gd name="T33" fmla="*/ 1 h 61"/>
                <a:gd name="T34" fmla="*/ 55 w 77"/>
                <a:gd name="T35" fmla="*/ 10 h 61"/>
                <a:gd name="T36" fmla="*/ 44 w 77"/>
                <a:gd name="T37" fmla="*/ 18 h 61"/>
                <a:gd name="T38" fmla="*/ 32 w 77"/>
                <a:gd name="T39" fmla="*/ 26 h 61"/>
                <a:gd name="T40" fmla="*/ 32 w 77"/>
                <a:gd name="T41" fmla="*/ 26 h 61"/>
                <a:gd name="T42" fmla="*/ 20 w 77"/>
                <a:gd name="T43" fmla="*/ 32 h 61"/>
                <a:gd name="T44" fmla="*/ 9 w 77"/>
                <a:gd name="T45" fmla="*/ 40 h 61"/>
                <a:gd name="T46" fmla="*/ 0 w 77"/>
                <a:gd name="T47" fmla="*/ 51 h 61"/>
                <a:gd name="T48" fmla="*/ 0 w 77"/>
                <a:gd name="T49" fmla="*/ 51 h 61"/>
                <a:gd name="T50" fmla="*/ 0 w 77"/>
                <a:gd name="T51" fmla="*/ 54 h 61"/>
                <a:gd name="T52" fmla="*/ 1 w 77"/>
                <a:gd name="T53" fmla="*/ 57 h 61"/>
                <a:gd name="T54" fmla="*/ 3 w 77"/>
                <a:gd name="T55" fmla="*/ 60 h 61"/>
                <a:gd name="T56" fmla="*/ 3 w 77"/>
                <a:gd name="T57" fmla="*/ 60 h 61"/>
                <a:gd name="T58" fmla="*/ 7 w 77"/>
                <a:gd name="T59" fmla="*/ 61 h 61"/>
                <a:gd name="T60" fmla="*/ 10 w 77"/>
                <a:gd name="T61" fmla="*/ 59 h 61"/>
                <a:gd name="T62" fmla="*/ 13 w 77"/>
                <a:gd name="T63" fmla="*/ 57 h 61"/>
                <a:gd name="T64" fmla="*/ 13 w 77"/>
                <a:gd name="T65" fmla="*/ 57 h 6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7"/>
                <a:gd name="T100" fmla="*/ 0 h 61"/>
                <a:gd name="T101" fmla="*/ 77 w 77"/>
                <a:gd name="T102" fmla="*/ 61 h 6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7" h="61">
                  <a:moveTo>
                    <a:pt x="13" y="57"/>
                  </a:moveTo>
                  <a:lnTo>
                    <a:pt x="20" y="49"/>
                  </a:lnTo>
                  <a:lnTo>
                    <a:pt x="30" y="42"/>
                  </a:lnTo>
                  <a:lnTo>
                    <a:pt x="40" y="37"/>
                  </a:lnTo>
                  <a:lnTo>
                    <a:pt x="52" y="30"/>
                  </a:lnTo>
                  <a:lnTo>
                    <a:pt x="64" y="22"/>
                  </a:lnTo>
                  <a:lnTo>
                    <a:pt x="74" y="12"/>
                  </a:lnTo>
                  <a:lnTo>
                    <a:pt x="76" y="10"/>
                  </a:lnTo>
                  <a:lnTo>
                    <a:pt x="77" y="6"/>
                  </a:lnTo>
                  <a:lnTo>
                    <a:pt x="75" y="3"/>
                  </a:lnTo>
                  <a:lnTo>
                    <a:pt x="73" y="1"/>
                  </a:lnTo>
                  <a:lnTo>
                    <a:pt x="69" y="0"/>
                  </a:lnTo>
                  <a:lnTo>
                    <a:pt x="66" y="1"/>
                  </a:lnTo>
                  <a:lnTo>
                    <a:pt x="55" y="10"/>
                  </a:lnTo>
                  <a:lnTo>
                    <a:pt x="44" y="18"/>
                  </a:lnTo>
                  <a:lnTo>
                    <a:pt x="32" y="26"/>
                  </a:lnTo>
                  <a:lnTo>
                    <a:pt x="20" y="32"/>
                  </a:lnTo>
                  <a:lnTo>
                    <a:pt x="9" y="40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1" y="57"/>
                  </a:lnTo>
                  <a:lnTo>
                    <a:pt x="3" y="60"/>
                  </a:lnTo>
                  <a:lnTo>
                    <a:pt x="7" y="61"/>
                  </a:lnTo>
                  <a:lnTo>
                    <a:pt x="10" y="59"/>
                  </a:lnTo>
                  <a:lnTo>
                    <a:pt x="13" y="5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75" name="Freeform 290"/>
            <p:cNvSpPr>
              <a:spLocks/>
            </p:cNvSpPr>
            <p:nvPr/>
          </p:nvSpPr>
          <p:spPr bwMode="auto">
            <a:xfrm>
              <a:off x="2708" y="1927"/>
              <a:ext cx="51" cy="76"/>
            </a:xfrm>
            <a:custGeom>
              <a:avLst/>
              <a:gdLst>
                <a:gd name="T0" fmla="*/ 13 w 51"/>
                <a:gd name="T1" fmla="*/ 71 h 76"/>
                <a:gd name="T2" fmla="*/ 23 w 51"/>
                <a:gd name="T3" fmla="*/ 49 h 76"/>
                <a:gd name="T4" fmla="*/ 38 w 51"/>
                <a:gd name="T5" fmla="*/ 30 h 76"/>
                <a:gd name="T6" fmla="*/ 50 w 51"/>
                <a:gd name="T7" fmla="*/ 11 h 76"/>
                <a:gd name="T8" fmla="*/ 50 w 51"/>
                <a:gd name="T9" fmla="*/ 11 h 76"/>
                <a:gd name="T10" fmla="*/ 51 w 51"/>
                <a:gd name="T11" fmla="*/ 7 h 76"/>
                <a:gd name="T12" fmla="*/ 50 w 51"/>
                <a:gd name="T13" fmla="*/ 4 h 76"/>
                <a:gd name="T14" fmla="*/ 48 w 51"/>
                <a:gd name="T15" fmla="*/ 1 h 76"/>
                <a:gd name="T16" fmla="*/ 48 w 51"/>
                <a:gd name="T17" fmla="*/ 1 h 76"/>
                <a:gd name="T18" fmla="*/ 44 w 51"/>
                <a:gd name="T19" fmla="*/ 0 h 76"/>
                <a:gd name="T20" fmla="*/ 41 w 51"/>
                <a:gd name="T21" fmla="*/ 1 h 76"/>
                <a:gd name="T22" fmla="*/ 38 w 51"/>
                <a:gd name="T23" fmla="*/ 4 h 76"/>
                <a:gd name="T24" fmla="*/ 38 w 51"/>
                <a:gd name="T25" fmla="*/ 4 h 76"/>
                <a:gd name="T26" fmla="*/ 30 w 51"/>
                <a:gd name="T27" fmla="*/ 17 h 76"/>
                <a:gd name="T28" fmla="*/ 21 w 51"/>
                <a:gd name="T29" fmla="*/ 29 h 76"/>
                <a:gd name="T30" fmla="*/ 12 w 51"/>
                <a:gd name="T31" fmla="*/ 42 h 76"/>
                <a:gd name="T32" fmla="*/ 12 w 51"/>
                <a:gd name="T33" fmla="*/ 42 h 76"/>
                <a:gd name="T34" fmla="*/ 7 w 51"/>
                <a:gd name="T35" fmla="*/ 50 h 76"/>
                <a:gd name="T36" fmla="*/ 2 w 51"/>
                <a:gd name="T37" fmla="*/ 58 h 76"/>
                <a:gd name="T38" fmla="*/ 0 w 51"/>
                <a:gd name="T39" fmla="*/ 67 h 76"/>
                <a:gd name="T40" fmla="*/ 0 w 51"/>
                <a:gd name="T41" fmla="*/ 67 h 76"/>
                <a:gd name="T42" fmla="*/ 0 w 51"/>
                <a:gd name="T43" fmla="*/ 71 h 76"/>
                <a:gd name="T44" fmla="*/ 1 w 51"/>
                <a:gd name="T45" fmla="*/ 74 h 76"/>
                <a:gd name="T46" fmla="*/ 4 w 51"/>
                <a:gd name="T47" fmla="*/ 76 h 76"/>
                <a:gd name="T48" fmla="*/ 4 w 51"/>
                <a:gd name="T49" fmla="*/ 76 h 76"/>
                <a:gd name="T50" fmla="*/ 8 w 51"/>
                <a:gd name="T51" fmla="*/ 76 h 76"/>
                <a:gd name="T52" fmla="*/ 11 w 51"/>
                <a:gd name="T53" fmla="*/ 74 h 76"/>
                <a:gd name="T54" fmla="*/ 13 w 51"/>
                <a:gd name="T55" fmla="*/ 71 h 76"/>
                <a:gd name="T56" fmla="*/ 13 w 51"/>
                <a:gd name="T57" fmla="*/ 71 h 7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1"/>
                <a:gd name="T88" fmla="*/ 0 h 76"/>
                <a:gd name="T89" fmla="*/ 51 w 51"/>
                <a:gd name="T90" fmla="*/ 76 h 7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1" h="76">
                  <a:moveTo>
                    <a:pt x="13" y="71"/>
                  </a:moveTo>
                  <a:lnTo>
                    <a:pt x="23" y="49"/>
                  </a:lnTo>
                  <a:lnTo>
                    <a:pt x="38" y="30"/>
                  </a:lnTo>
                  <a:lnTo>
                    <a:pt x="50" y="11"/>
                  </a:lnTo>
                  <a:lnTo>
                    <a:pt x="51" y="7"/>
                  </a:lnTo>
                  <a:lnTo>
                    <a:pt x="50" y="4"/>
                  </a:lnTo>
                  <a:lnTo>
                    <a:pt x="48" y="1"/>
                  </a:lnTo>
                  <a:lnTo>
                    <a:pt x="44" y="0"/>
                  </a:lnTo>
                  <a:lnTo>
                    <a:pt x="41" y="1"/>
                  </a:lnTo>
                  <a:lnTo>
                    <a:pt x="38" y="4"/>
                  </a:lnTo>
                  <a:lnTo>
                    <a:pt x="30" y="17"/>
                  </a:lnTo>
                  <a:lnTo>
                    <a:pt x="21" y="29"/>
                  </a:lnTo>
                  <a:lnTo>
                    <a:pt x="12" y="42"/>
                  </a:lnTo>
                  <a:lnTo>
                    <a:pt x="7" y="50"/>
                  </a:lnTo>
                  <a:lnTo>
                    <a:pt x="2" y="58"/>
                  </a:lnTo>
                  <a:lnTo>
                    <a:pt x="0" y="67"/>
                  </a:lnTo>
                  <a:lnTo>
                    <a:pt x="0" y="71"/>
                  </a:lnTo>
                  <a:lnTo>
                    <a:pt x="1" y="74"/>
                  </a:lnTo>
                  <a:lnTo>
                    <a:pt x="4" y="76"/>
                  </a:lnTo>
                  <a:lnTo>
                    <a:pt x="8" y="76"/>
                  </a:lnTo>
                  <a:lnTo>
                    <a:pt x="11" y="74"/>
                  </a:lnTo>
                  <a:lnTo>
                    <a:pt x="13" y="7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76" name="Freeform 291"/>
            <p:cNvSpPr>
              <a:spLocks/>
            </p:cNvSpPr>
            <p:nvPr/>
          </p:nvSpPr>
          <p:spPr bwMode="auto">
            <a:xfrm>
              <a:off x="2691" y="1915"/>
              <a:ext cx="39" cy="86"/>
            </a:xfrm>
            <a:custGeom>
              <a:avLst/>
              <a:gdLst>
                <a:gd name="T0" fmla="*/ 14 w 39"/>
                <a:gd name="T1" fmla="*/ 79 h 86"/>
                <a:gd name="T2" fmla="*/ 15 w 39"/>
                <a:gd name="T3" fmla="*/ 69 h 86"/>
                <a:gd name="T4" fmla="*/ 18 w 39"/>
                <a:gd name="T5" fmla="*/ 60 h 86"/>
                <a:gd name="T6" fmla="*/ 23 w 39"/>
                <a:gd name="T7" fmla="*/ 51 h 86"/>
                <a:gd name="T8" fmla="*/ 23 w 39"/>
                <a:gd name="T9" fmla="*/ 51 h 86"/>
                <a:gd name="T10" fmla="*/ 24 w 39"/>
                <a:gd name="T11" fmla="*/ 48 h 86"/>
                <a:gd name="T12" fmla="*/ 24 w 39"/>
                <a:gd name="T13" fmla="*/ 46 h 86"/>
                <a:gd name="T14" fmla="*/ 25 w 39"/>
                <a:gd name="T15" fmla="*/ 43 h 86"/>
                <a:gd name="T16" fmla="*/ 25 w 39"/>
                <a:gd name="T17" fmla="*/ 43 h 86"/>
                <a:gd name="T18" fmla="*/ 29 w 39"/>
                <a:gd name="T19" fmla="*/ 35 h 86"/>
                <a:gd name="T20" fmla="*/ 33 w 39"/>
                <a:gd name="T21" fmla="*/ 26 h 86"/>
                <a:gd name="T22" fmla="*/ 37 w 39"/>
                <a:gd name="T23" fmla="*/ 17 h 86"/>
                <a:gd name="T24" fmla="*/ 37 w 39"/>
                <a:gd name="T25" fmla="*/ 17 h 86"/>
                <a:gd name="T26" fmla="*/ 38 w 39"/>
                <a:gd name="T27" fmla="*/ 15 h 86"/>
                <a:gd name="T28" fmla="*/ 38 w 39"/>
                <a:gd name="T29" fmla="*/ 12 h 86"/>
                <a:gd name="T30" fmla="*/ 39 w 39"/>
                <a:gd name="T31" fmla="*/ 9 h 86"/>
                <a:gd name="T32" fmla="*/ 39 w 39"/>
                <a:gd name="T33" fmla="*/ 9 h 86"/>
                <a:gd name="T34" fmla="*/ 39 w 39"/>
                <a:gd name="T35" fmla="*/ 9 h 86"/>
                <a:gd name="T36" fmla="*/ 39 w 39"/>
                <a:gd name="T37" fmla="*/ 10 h 86"/>
                <a:gd name="T38" fmla="*/ 39 w 39"/>
                <a:gd name="T39" fmla="*/ 10 h 86"/>
                <a:gd name="T40" fmla="*/ 39 w 39"/>
                <a:gd name="T41" fmla="*/ 10 h 86"/>
                <a:gd name="T42" fmla="*/ 39 w 39"/>
                <a:gd name="T43" fmla="*/ 7 h 86"/>
                <a:gd name="T44" fmla="*/ 38 w 39"/>
                <a:gd name="T45" fmla="*/ 3 h 86"/>
                <a:gd name="T46" fmla="*/ 35 w 39"/>
                <a:gd name="T47" fmla="*/ 0 h 86"/>
                <a:gd name="T48" fmla="*/ 35 w 39"/>
                <a:gd name="T49" fmla="*/ 0 h 86"/>
                <a:gd name="T50" fmla="*/ 31 w 39"/>
                <a:gd name="T51" fmla="*/ 0 h 86"/>
                <a:gd name="T52" fmla="*/ 28 w 39"/>
                <a:gd name="T53" fmla="*/ 1 h 86"/>
                <a:gd name="T54" fmla="*/ 26 w 39"/>
                <a:gd name="T55" fmla="*/ 4 h 86"/>
                <a:gd name="T56" fmla="*/ 26 w 39"/>
                <a:gd name="T57" fmla="*/ 4 h 86"/>
                <a:gd name="T58" fmla="*/ 25 w 39"/>
                <a:gd name="T59" fmla="*/ 7 h 86"/>
                <a:gd name="T60" fmla="*/ 24 w 39"/>
                <a:gd name="T61" fmla="*/ 10 h 86"/>
                <a:gd name="T62" fmla="*/ 23 w 39"/>
                <a:gd name="T63" fmla="*/ 13 h 86"/>
                <a:gd name="T64" fmla="*/ 23 w 39"/>
                <a:gd name="T65" fmla="*/ 13 h 86"/>
                <a:gd name="T66" fmla="*/ 18 w 39"/>
                <a:gd name="T67" fmla="*/ 24 h 86"/>
                <a:gd name="T68" fmla="*/ 14 w 39"/>
                <a:gd name="T69" fmla="*/ 35 h 86"/>
                <a:gd name="T70" fmla="*/ 10 w 39"/>
                <a:gd name="T71" fmla="*/ 46 h 86"/>
                <a:gd name="T72" fmla="*/ 10 w 39"/>
                <a:gd name="T73" fmla="*/ 46 h 86"/>
                <a:gd name="T74" fmla="*/ 5 w 39"/>
                <a:gd name="T75" fmla="*/ 56 h 86"/>
                <a:gd name="T76" fmla="*/ 2 w 39"/>
                <a:gd name="T77" fmla="*/ 67 h 86"/>
                <a:gd name="T78" fmla="*/ 0 w 39"/>
                <a:gd name="T79" fmla="*/ 78 h 86"/>
                <a:gd name="T80" fmla="*/ 0 w 39"/>
                <a:gd name="T81" fmla="*/ 78 h 86"/>
                <a:gd name="T82" fmla="*/ 1 w 39"/>
                <a:gd name="T83" fmla="*/ 81 h 86"/>
                <a:gd name="T84" fmla="*/ 3 w 39"/>
                <a:gd name="T85" fmla="*/ 85 h 86"/>
                <a:gd name="T86" fmla="*/ 6 w 39"/>
                <a:gd name="T87" fmla="*/ 86 h 86"/>
                <a:gd name="T88" fmla="*/ 6 w 39"/>
                <a:gd name="T89" fmla="*/ 86 h 86"/>
                <a:gd name="T90" fmla="*/ 10 w 39"/>
                <a:gd name="T91" fmla="*/ 85 h 86"/>
                <a:gd name="T92" fmla="*/ 13 w 39"/>
                <a:gd name="T93" fmla="*/ 83 h 86"/>
                <a:gd name="T94" fmla="*/ 14 w 39"/>
                <a:gd name="T95" fmla="*/ 79 h 86"/>
                <a:gd name="T96" fmla="*/ 14 w 39"/>
                <a:gd name="T97" fmla="*/ 79 h 8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9"/>
                <a:gd name="T148" fmla="*/ 0 h 86"/>
                <a:gd name="T149" fmla="*/ 39 w 39"/>
                <a:gd name="T150" fmla="*/ 86 h 8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9" h="86">
                  <a:moveTo>
                    <a:pt x="14" y="79"/>
                  </a:moveTo>
                  <a:lnTo>
                    <a:pt x="15" y="69"/>
                  </a:lnTo>
                  <a:lnTo>
                    <a:pt x="18" y="60"/>
                  </a:lnTo>
                  <a:lnTo>
                    <a:pt x="23" y="51"/>
                  </a:lnTo>
                  <a:lnTo>
                    <a:pt x="24" y="48"/>
                  </a:lnTo>
                  <a:lnTo>
                    <a:pt x="24" y="46"/>
                  </a:lnTo>
                  <a:lnTo>
                    <a:pt x="25" y="43"/>
                  </a:lnTo>
                  <a:lnTo>
                    <a:pt x="29" y="35"/>
                  </a:lnTo>
                  <a:lnTo>
                    <a:pt x="33" y="26"/>
                  </a:lnTo>
                  <a:lnTo>
                    <a:pt x="37" y="17"/>
                  </a:lnTo>
                  <a:lnTo>
                    <a:pt x="38" y="15"/>
                  </a:lnTo>
                  <a:lnTo>
                    <a:pt x="38" y="12"/>
                  </a:lnTo>
                  <a:lnTo>
                    <a:pt x="39" y="9"/>
                  </a:lnTo>
                  <a:lnTo>
                    <a:pt x="39" y="10"/>
                  </a:lnTo>
                  <a:lnTo>
                    <a:pt x="39" y="7"/>
                  </a:lnTo>
                  <a:lnTo>
                    <a:pt x="38" y="3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8" y="1"/>
                  </a:lnTo>
                  <a:lnTo>
                    <a:pt x="26" y="4"/>
                  </a:lnTo>
                  <a:lnTo>
                    <a:pt x="25" y="7"/>
                  </a:lnTo>
                  <a:lnTo>
                    <a:pt x="24" y="10"/>
                  </a:lnTo>
                  <a:lnTo>
                    <a:pt x="23" y="13"/>
                  </a:lnTo>
                  <a:lnTo>
                    <a:pt x="18" y="24"/>
                  </a:lnTo>
                  <a:lnTo>
                    <a:pt x="14" y="35"/>
                  </a:lnTo>
                  <a:lnTo>
                    <a:pt x="10" y="46"/>
                  </a:lnTo>
                  <a:lnTo>
                    <a:pt x="5" y="56"/>
                  </a:lnTo>
                  <a:lnTo>
                    <a:pt x="2" y="67"/>
                  </a:lnTo>
                  <a:lnTo>
                    <a:pt x="0" y="78"/>
                  </a:lnTo>
                  <a:lnTo>
                    <a:pt x="1" y="81"/>
                  </a:lnTo>
                  <a:lnTo>
                    <a:pt x="3" y="85"/>
                  </a:lnTo>
                  <a:lnTo>
                    <a:pt x="6" y="86"/>
                  </a:lnTo>
                  <a:lnTo>
                    <a:pt x="10" y="85"/>
                  </a:lnTo>
                  <a:lnTo>
                    <a:pt x="13" y="83"/>
                  </a:lnTo>
                  <a:lnTo>
                    <a:pt x="14" y="7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77" name="Freeform 292"/>
            <p:cNvSpPr>
              <a:spLocks/>
            </p:cNvSpPr>
            <p:nvPr/>
          </p:nvSpPr>
          <p:spPr bwMode="auto">
            <a:xfrm>
              <a:off x="2662" y="1904"/>
              <a:ext cx="43" cy="87"/>
            </a:xfrm>
            <a:custGeom>
              <a:avLst/>
              <a:gdLst>
                <a:gd name="T0" fmla="*/ 13 w 43"/>
                <a:gd name="T1" fmla="*/ 84 h 87"/>
                <a:gd name="T2" fmla="*/ 21 w 43"/>
                <a:gd name="T3" fmla="*/ 72 h 87"/>
                <a:gd name="T4" fmla="*/ 29 w 43"/>
                <a:gd name="T5" fmla="*/ 59 h 87"/>
                <a:gd name="T6" fmla="*/ 35 w 43"/>
                <a:gd name="T7" fmla="*/ 45 h 87"/>
                <a:gd name="T8" fmla="*/ 35 w 43"/>
                <a:gd name="T9" fmla="*/ 45 h 87"/>
                <a:gd name="T10" fmla="*/ 37 w 43"/>
                <a:gd name="T11" fmla="*/ 33 h 87"/>
                <a:gd name="T12" fmla="*/ 40 w 43"/>
                <a:gd name="T13" fmla="*/ 21 h 87"/>
                <a:gd name="T14" fmla="*/ 43 w 43"/>
                <a:gd name="T15" fmla="*/ 9 h 87"/>
                <a:gd name="T16" fmla="*/ 43 w 43"/>
                <a:gd name="T17" fmla="*/ 9 h 87"/>
                <a:gd name="T18" fmla="*/ 43 w 43"/>
                <a:gd name="T19" fmla="*/ 5 h 87"/>
                <a:gd name="T20" fmla="*/ 41 w 43"/>
                <a:gd name="T21" fmla="*/ 2 h 87"/>
                <a:gd name="T22" fmla="*/ 38 w 43"/>
                <a:gd name="T23" fmla="*/ 0 h 87"/>
                <a:gd name="T24" fmla="*/ 38 w 43"/>
                <a:gd name="T25" fmla="*/ 0 h 87"/>
                <a:gd name="T26" fmla="*/ 35 w 43"/>
                <a:gd name="T27" fmla="*/ 0 h 87"/>
                <a:gd name="T28" fmla="*/ 32 w 43"/>
                <a:gd name="T29" fmla="*/ 2 h 87"/>
                <a:gd name="T30" fmla="*/ 30 w 43"/>
                <a:gd name="T31" fmla="*/ 5 h 87"/>
                <a:gd name="T32" fmla="*/ 30 w 43"/>
                <a:gd name="T33" fmla="*/ 5 h 87"/>
                <a:gd name="T34" fmla="*/ 26 w 43"/>
                <a:gd name="T35" fmla="*/ 18 h 87"/>
                <a:gd name="T36" fmla="*/ 23 w 43"/>
                <a:gd name="T37" fmla="*/ 31 h 87"/>
                <a:gd name="T38" fmla="*/ 21 w 43"/>
                <a:gd name="T39" fmla="*/ 44 h 87"/>
                <a:gd name="T40" fmla="*/ 21 w 43"/>
                <a:gd name="T41" fmla="*/ 44 h 87"/>
                <a:gd name="T42" fmla="*/ 15 w 43"/>
                <a:gd name="T43" fmla="*/ 55 h 87"/>
                <a:gd name="T44" fmla="*/ 9 w 43"/>
                <a:gd name="T45" fmla="*/ 66 h 87"/>
                <a:gd name="T46" fmla="*/ 1 w 43"/>
                <a:gd name="T47" fmla="*/ 76 h 87"/>
                <a:gd name="T48" fmla="*/ 1 w 43"/>
                <a:gd name="T49" fmla="*/ 76 h 87"/>
                <a:gd name="T50" fmla="*/ 0 w 43"/>
                <a:gd name="T51" fmla="*/ 79 h 87"/>
                <a:gd name="T52" fmla="*/ 1 w 43"/>
                <a:gd name="T53" fmla="*/ 83 h 87"/>
                <a:gd name="T54" fmla="*/ 3 w 43"/>
                <a:gd name="T55" fmla="*/ 85 h 87"/>
                <a:gd name="T56" fmla="*/ 3 w 43"/>
                <a:gd name="T57" fmla="*/ 85 h 87"/>
                <a:gd name="T58" fmla="*/ 6 w 43"/>
                <a:gd name="T59" fmla="*/ 87 h 87"/>
                <a:gd name="T60" fmla="*/ 10 w 43"/>
                <a:gd name="T61" fmla="*/ 86 h 87"/>
                <a:gd name="T62" fmla="*/ 13 w 43"/>
                <a:gd name="T63" fmla="*/ 84 h 87"/>
                <a:gd name="T64" fmla="*/ 13 w 43"/>
                <a:gd name="T65" fmla="*/ 84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3"/>
                <a:gd name="T100" fmla="*/ 0 h 87"/>
                <a:gd name="T101" fmla="*/ 43 w 43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3" h="87">
                  <a:moveTo>
                    <a:pt x="13" y="84"/>
                  </a:moveTo>
                  <a:lnTo>
                    <a:pt x="21" y="72"/>
                  </a:lnTo>
                  <a:lnTo>
                    <a:pt x="29" y="59"/>
                  </a:lnTo>
                  <a:lnTo>
                    <a:pt x="35" y="45"/>
                  </a:lnTo>
                  <a:lnTo>
                    <a:pt x="37" y="33"/>
                  </a:lnTo>
                  <a:lnTo>
                    <a:pt x="40" y="21"/>
                  </a:lnTo>
                  <a:lnTo>
                    <a:pt x="43" y="9"/>
                  </a:lnTo>
                  <a:lnTo>
                    <a:pt x="43" y="5"/>
                  </a:lnTo>
                  <a:lnTo>
                    <a:pt x="41" y="2"/>
                  </a:lnTo>
                  <a:lnTo>
                    <a:pt x="38" y="0"/>
                  </a:lnTo>
                  <a:lnTo>
                    <a:pt x="35" y="0"/>
                  </a:lnTo>
                  <a:lnTo>
                    <a:pt x="32" y="2"/>
                  </a:lnTo>
                  <a:lnTo>
                    <a:pt x="30" y="5"/>
                  </a:lnTo>
                  <a:lnTo>
                    <a:pt x="26" y="18"/>
                  </a:lnTo>
                  <a:lnTo>
                    <a:pt x="23" y="31"/>
                  </a:lnTo>
                  <a:lnTo>
                    <a:pt x="21" y="44"/>
                  </a:lnTo>
                  <a:lnTo>
                    <a:pt x="15" y="55"/>
                  </a:lnTo>
                  <a:lnTo>
                    <a:pt x="9" y="66"/>
                  </a:lnTo>
                  <a:lnTo>
                    <a:pt x="1" y="76"/>
                  </a:lnTo>
                  <a:lnTo>
                    <a:pt x="0" y="79"/>
                  </a:lnTo>
                  <a:lnTo>
                    <a:pt x="1" y="83"/>
                  </a:lnTo>
                  <a:lnTo>
                    <a:pt x="3" y="85"/>
                  </a:lnTo>
                  <a:lnTo>
                    <a:pt x="6" y="87"/>
                  </a:lnTo>
                  <a:lnTo>
                    <a:pt x="10" y="86"/>
                  </a:lnTo>
                  <a:lnTo>
                    <a:pt x="13" y="8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78" name="Freeform 293"/>
            <p:cNvSpPr>
              <a:spLocks/>
            </p:cNvSpPr>
            <p:nvPr/>
          </p:nvSpPr>
          <p:spPr bwMode="auto">
            <a:xfrm>
              <a:off x="2646" y="1897"/>
              <a:ext cx="33" cy="87"/>
            </a:xfrm>
            <a:custGeom>
              <a:avLst/>
              <a:gdLst>
                <a:gd name="T0" fmla="*/ 13 w 33"/>
                <a:gd name="T1" fmla="*/ 82 h 87"/>
                <a:gd name="T2" fmla="*/ 20 w 33"/>
                <a:gd name="T3" fmla="*/ 59 h 87"/>
                <a:gd name="T4" fmla="*/ 27 w 33"/>
                <a:gd name="T5" fmla="*/ 36 h 87"/>
                <a:gd name="T6" fmla="*/ 33 w 33"/>
                <a:gd name="T7" fmla="*/ 11 h 87"/>
                <a:gd name="T8" fmla="*/ 33 w 33"/>
                <a:gd name="T9" fmla="*/ 11 h 87"/>
                <a:gd name="T10" fmla="*/ 33 w 33"/>
                <a:gd name="T11" fmla="*/ 9 h 87"/>
                <a:gd name="T12" fmla="*/ 32 w 33"/>
                <a:gd name="T13" fmla="*/ 7 h 87"/>
                <a:gd name="T14" fmla="*/ 32 w 33"/>
                <a:gd name="T15" fmla="*/ 5 h 87"/>
                <a:gd name="T16" fmla="*/ 32 w 33"/>
                <a:gd name="T17" fmla="*/ 5 h 87"/>
                <a:gd name="T18" fmla="*/ 30 w 33"/>
                <a:gd name="T19" fmla="*/ 2 h 87"/>
                <a:gd name="T20" fmla="*/ 28 w 33"/>
                <a:gd name="T21" fmla="*/ 0 h 87"/>
                <a:gd name="T22" fmla="*/ 24 w 33"/>
                <a:gd name="T23" fmla="*/ 0 h 87"/>
                <a:gd name="T24" fmla="*/ 24 w 33"/>
                <a:gd name="T25" fmla="*/ 0 h 87"/>
                <a:gd name="T26" fmla="*/ 21 w 33"/>
                <a:gd name="T27" fmla="*/ 2 h 87"/>
                <a:gd name="T28" fmla="*/ 19 w 33"/>
                <a:gd name="T29" fmla="*/ 5 h 87"/>
                <a:gd name="T30" fmla="*/ 19 w 33"/>
                <a:gd name="T31" fmla="*/ 8 h 87"/>
                <a:gd name="T32" fmla="*/ 19 w 33"/>
                <a:gd name="T33" fmla="*/ 8 h 87"/>
                <a:gd name="T34" fmla="*/ 19 w 33"/>
                <a:gd name="T35" fmla="*/ 10 h 87"/>
                <a:gd name="T36" fmla="*/ 19 w 33"/>
                <a:gd name="T37" fmla="*/ 11 h 87"/>
                <a:gd name="T38" fmla="*/ 19 w 33"/>
                <a:gd name="T39" fmla="*/ 12 h 87"/>
                <a:gd name="T40" fmla="*/ 19 w 33"/>
                <a:gd name="T41" fmla="*/ 12 h 87"/>
                <a:gd name="T42" fmla="*/ 13 w 33"/>
                <a:gd name="T43" fmla="*/ 35 h 87"/>
                <a:gd name="T44" fmla="*/ 6 w 33"/>
                <a:gd name="T45" fmla="*/ 56 h 87"/>
                <a:gd name="T46" fmla="*/ 0 w 33"/>
                <a:gd name="T47" fmla="*/ 79 h 87"/>
                <a:gd name="T48" fmla="*/ 0 w 33"/>
                <a:gd name="T49" fmla="*/ 79 h 87"/>
                <a:gd name="T50" fmla="*/ 0 w 33"/>
                <a:gd name="T51" fmla="*/ 82 h 87"/>
                <a:gd name="T52" fmla="*/ 1 w 33"/>
                <a:gd name="T53" fmla="*/ 85 h 87"/>
                <a:gd name="T54" fmla="*/ 4 w 33"/>
                <a:gd name="T55" fmla="*/ 87 h 87"/>
                <a:gd name="T56" fmla="*/ 4 w 33"/>
                <a:gd name="T57" fmla="*/ 87 h 87"/>
                <a:gd name="T58" fmla="*/ 8 w 33"/>
                <a:gd name="T59" fmla="*/ 87 h 87"/>
                <a:gd name="T60" fmla="*/ 11 w 33"/>
                <a:gd name="T61" fmla="*/ 86 h 87"/>
                <a:gd name="T62" fmla="*/ 13 w 33"/>
                <a:gd name="T63" fmla="*/ 82 h 87"/>
                <a:gd name="T64" fmla="*/ 13 w 33"/>
                <a:gd name="T65" fmla="*/ 82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"/>
                <a:gd name="T100" fmla="*/ 0 h 87"/>
                <a:gd name="T101" fmla="*/ 33 w 33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" h="87">
                  <a:moveTo>
                    <a:pt x="13" y="82"/>
                  </a:moveTo>
                  <a:lnTo>
                    <a:pt x="20" y="59"/>
                  </a:lnTo>
                  <a:lnTo>
                    <a:pt x="27" y="36"/>
                  </a:lnTo>
                  <a:lnTo>
                    <a:pt x="33" y="11"/>
                  </a:lnTo>
                  <a:lnTo>
                    <a:pt x="33" y="9"/>
                  </a:lnTo>
                  <a:lnTo>
                    <a:pt x="32" y="7"/>
                  </a:lnTo>
                  <a:lnTo>
                    <a:pt x="32" y="5"/>
                  </a:lnTo>
                  <a:lnTo>
                    <a:pt x="30" y="2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21" y="2"/>
                  </a:lnTo>
                  <a:lnTo>
                    <a:pt x="19" y="5"/>
                  </a:lnTo>
                  <a:lnTo>
                    <a:pt x="19" y="8"/>
                  </a:lnTo>
                  <a:lnTo>
                    <a:pt x="19" y="10"/>
                  </a:lnTo>
                  <a:lnTo>
                    <a:pt x="19" y="11"/>
                  </a:lnTo>
                  <a:lnTo>
                    <a:pt x="19" y="12"/>
                  </a:lnTo>
                  <a:lnTo>
                    <a:pt x="13" y="35"/>
                  </a:lnTo>
                  <a:lnTo>
                    <a:pt x="6" y="56"/>
                  </a:lnTo>
                  <a:lnTo>
                    <a:pt x="0" y="79"/>
                  </a:lnTo>
                  <a:lnTo>
                    <a:pt x="0" y="82"/>
                  </a:lnTo>
                  <a:lnTo>
                    <a:pt x="1" y="85"/>
                  </a:lnTo>
                  <a:lnTo>
                    <a:pt x="4" y="87"/>
                  </a:lnTo>
                  <a:lnTo>
                    <a:pt x="8" y="87"/>
                  </a:lnTo>
                  <a:lnTo>
                    <a:pt x="11" y="86"/>
                  </a:lnTo>
                  <a:lnTo>
                    <a:pt x="13" y="8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79" name="Freeform 294"/>
            <p:cNvSpPr>
              <a:spLocks/>
            </p:cNvSpPr>
            <p:nvPr/>
          </p:nvSpPr>
          <p:spPr bwMode="auto">
            <a:xfrm>
              <a:off x="2582" y="1896"/>
              <a:ext cx="25" cy="89"/>
            </a:xfrm>
            <a:custGeom>
              <a:avLst/>
              <a:gdLst>
                <a:gd name="T0" fmla="*/ 24 w 25"/>
                <a:gd name="T1" fmla="*/ 78 h 89"/>
                <a:gd name="T2" fmla="*/ 24 w 25"/>
                <a:gd name="T3" fmla="*/ 77 h 89"/>
                <a:gd name="T4" fmla="*/ 23 w 25"/>
                <a:gd name="T5" fmla="*/ 76 h 89"/>
                <a:gd name="T6" fmla="*/ 23 w 25"/>
                <a:gd name="T7" fmla="*/ 75 h 89"/>
                <a:gd name="T8" fmla="*/ 23 w 25"/>
                <a:gd name="T9" fmla="*/ 75 h 89"/>
                <a:gd name="T10" fmla="*/ 23 w 25"/>
                <a:gd name="T11" fmla="*/ 66 h 89"/>
                <a:gd name="T12" fmla="*/ 24 w 25"/>
                <a:gd name="T13" fmla="*/ 58 h 89"/>
                <a:gd name="T14" fmla="*/ 24 w 25"/>
                <a:gd name="T15" fmla="*/ 50 h 89"/>
                <a:gd name="T16" fmla="*/ 24 w 25"/>
                <a:gd name="T17" fmla="*/ 50 h 89"/>
                <a:gd name="T18" fmla="*/ 23 w 25"/>
                <a:gd name="T19" fmla="*/ 42 h 89"/>
                <a:gd name="T20" fmla="*/ 23 w 25"/>
                <a:gd name="T21" fmla="*/ 33 h 89"/>
                <a:gd name="T22" fmla="*/ 21 w 25"/>
                <a:gd name="T23" fmla="*/ 24 h 89"/>
                <a:gd name="T24" fmla="*/ 21 w 25"/>
                <a:gd name="T25" fmla="*/ 24 h 89"/>
                <a:gd name="T26" fmla="*/ 19 w 25"/>
                <a:gd name="T27" fmla="*/ 17 h 89"/>
                <a:gd name="T28" fmla="*/ 16 w 25"/>
                <a:gd name="T29" fmla="*/ 11 h 89"/>
                <a:gd name="T30" fmla="*/ 13 w 25"/>
                <a:gd name="T31" fmla="*/ 4 h 89"/>
                <a:gd name="T32" fmla="*/ 13 w 25"/>
                <a:gd name="T33" fmla="*/ 4 h 89"/>
                <a:gd name="T34" fmla="*/ 11 w 25"/>
                <a:gd name="T35" fmla="*/ 1 h 89"/>
                <a:gd name="T36" fmla="*/ 7 w 25"/>
                <a:gd name="T37" fmla="*/ 0 h 89"/>
                <a:gd name="T38" fmla="*/ 4 w 25"/>
                <a:gd name="T39" fmla="*/ 1 h 89"/>
                <a:gd name="T40" fmla="*/ 4 w 25"/>
                <a:gd name="T41" fmla="*/ 1 h 89"/>
                <a:gd name="T42" fmla="*/ 1 w 25"/>
                <a:gd name="T43" fmla="*/ 3 h 89"/>
                <a:gd name="T44" fmla="*/ 0 w 25"/>
                <a:gd name="T45" fmla="*/ 7 h 89"/>
                <a:gd name="T46" fmla="*/ 1 w 25"/>
                <a:gd name="T47" fmla="*/ 10 h 89"/>
                <a:gd name="T48" fmla="*/ 1 w 25"/>
                <a:gd name="T49" fmla="*/ 10 h 89"/>
                <a:gd name="T50" fmla="*/ 6 w 25"/>
                <a:gd name="T51" fmla="*/ 22 h 89"/>
                <a:gd name="T52" fmla="*/ 9 w 25"/>
                <a:gd name="T53" fmla="*/ 35 h 89"/>
                <a:gd name="T54" fmla="*/ 10 w 25"/>
                <a:gd name="T55" fmla="*/ 47 h 89"/>
                <a:gd name="T56" fmla="*/ 10 w 25"/>
                <a:gd name="T57" fmla="*/ 47 h 89"/>
                <a:gd name="T58" fmla="*/ 10 w 25"/>
                <a:gd name="T59" fmla="*/ 56 h 89"/>
                <a:gd name="T60" fmla="*/ 10 w 25"/>
                <a:gd name="T61" fmla="*/ 65 h 89"/>
                <a:gd name="T62" fmla="*/ 9 w 25"/>
                <a:gd name="T63" fmla="*/ 74 h 89"/>
                <a:gd name="T64" fmla="*/ 9 w 25"/>
                <a:gd name="T65" fmla="*/ 74 h 89"/>
                <a:gd name="T66" fmla="*/ 10 w 25"/>
                <a:gd name="T67" fmla="*/ 78 h 89"/>
                <a:gd name="T68" fmla="*/ 11 w 25"/>
                <a:gd name="T69" fmla="*/ 82 h 89"/>
                <a:gd name="T70" fmla="*/ 13 w 25"/>
                <a:gd name="T71" fmla="*/ 85 h 89"/>
                <a:gd name="T72" fmla="*/ 13 w 25"/>
                <a:gd name="T73" fmla="*/ 85 h 89"/>
                <a:gd name="T74" fmla="*/ 16 w 25"/>
                <a:gd name="T75" fmla="*/ 88 h 89"/>
                <a:gd name="T76" fmla="*/ 19 w 25"/>
                <a:gd name="T77" fmla="*/ 89 h 89"/>
                <a:gd name="T78" fmla="*/ 22 w 25"/>
                <a:gd name="T79" fmla="*/ 87 h 89"/>
                <a:gd name="T80" fmla="*/ 22 w 25"/>
                <a:gd name="T81" fmla="*/ 87 h 89"/>
                <a:gd name="T82" fmla="*/ 25 w 25"/>
                <a:gd name="T83" fmla="*/ 85 h 89"/>
                <a:gd name="T84" fmla="*/ 25 w 25"/>
                <a:gd name="T85" fmla="*/ 81 h 89"/>
                <a:gd name="T86" fmla="*/ 24 w 25"/>
                <a:gd name="T87" fmla="*/ 78 h 89"/>
                <a:gd name="T88" fmla="*/ 24 w 25"/>
                <a:gd name="T89" fmla="*/ 78 h 8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5"/>
                <a:gd name="T136" fmla="*/ 0 h 89"/>
                <a:gd name="T137" fmla="*/ 25 w 25"/>
                <a:gd name="T138" fmla="*/ 89 h 8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5" h="89">
                  <a:moveTo>
                    <a:pt x="24" y="78"/>
                  </a:moveTo>
                  <a:lnTo>
                    <a:pt x="24" y="77"/>
                  </a:lnTo>
                  <a:lnTo>
                    <a:pt x="23" y="76"/>
                  </a:lnTo>
                  <a:lnTo>
                    <a:pt x="23" y="75"/>
                  </a:lnTo>
                  <a:lnTo>
                    <a:pt x="23" y="66"/>
                  </a:lnTo>
                  <a:lnTo>
                    <a:pt x="24" y="58"/>
                  </a:lnTo>
                  <a:lnTo>
                    <a:pt x="24" y="50"/>
                  </a:lnTo>
                  <a:lnTo>
                    <a:pt x="23" y="42"/>
                  </a:lnTo>
                  <a:lnTo>
                    <a:pt x="23" y="33"/>
                  </a:lnTo>
                  <a:lnTo>
                    <a:pt x="21" y="24"/>
                  </a:lnTo>
                  <a:lnTo>
                    <a:pt x="19" y="17"/>
                  </a:lnTo>
                  <a:lnTo>
                    <a:pt x="16" y="11"/>
                  </a:lnTo>
                  <a:lnTo>
                    <a:pt x="13" y="4"/>
                  </a:lnTo>
                  <a:lnTo>
                    <a:pt x="11" y="1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3"/>
                  </a:lnTo>
                  <a:lnTo>
                    <a:pt x="0" y="7"/>
                  </a:lnTo>
                  <a:lnTo>
                    <a:pt x="1" y="10"/>
                  </a:lnTo>
                  <a:lnTo>
                    <a:pt x="6" y="22"/>
                  </a:lnTo>
                  <a:lnTo>
                    <a:pt x="9" y="35"/>
                  </a:lnTo>
                  <a:lnTo>
                    <a:pt x="10" y="47"/>
                  </a:lnTo>
                  <a:lnTo>
                    <a:pt x="10" y="56"/>
                  </a:lnTo>
                  <a:lnTo>
                    <a:pt x="10" y="65"/>
                  </a:lnTo>
                  <a:lnTo>
                    <a:pt x="9" y="74"/>
                  </a:lnTo>
                  <a:lnTo>
                    <a:pt x="10" y="78"/>
                  </a:lnTo>
                  <a:lnTo>
                    <a:pt x="11" y="82"/>
                  </a:lnTo>
                  <a:lnTo>
                    <a:pt x="13" y="85"/>
                  </a:lnTo>
                  <a:lnTo>
                    <a:pt x="16" y="88"/>
                  </a:lnTo>
                  <a:lnTo>
                    <a:pt x="19" y="89"/>
                  </a:lnTo>
                  <a:lnTo>
                    <a:pt x="22" y="87"/>
                  </a:lnTo>
                  <a:lnTo>
                    <a:pt x="25" y="85"/>
                  </a:lnTo>
                  <a:lnTo>
                    <a:pt x="25" y="81"/>
                  </a:lnTo>
                  <a:lnTo>
                    <a:pt x="24" y="7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80" name="Freeform 295"/>
            <p:cNvSpPr>
              <a:spLocks/>
            </p:cNvSpPr>
            <p:nvPr/>
          </p:nvSpPr>
          <p:spPr bwMode="auto">
            <a:xfrm>
              <a:off x="2509" y="1918"/>
              <a:ext cx="50" cy="79"/>
            </a:xfrm>
            <a:custGeom>
              <a:avLst/>
              <a:gdLst>
                <a:gd name="T0" fmla="*/ 49 w 50"/>
                <a:gd name="T1" fmla="*/ 68 h 79"/>
                <a:gd name="T2" fmla="*/ 41 w 50"/>
                <a:gd name="T3" fmla="*/ 56 h 79"/>
                <a:gd name="T4" fmla="*/ 32 w 50"/>
                <a:gd name="T5" fmla="*/ 46 h 79"/>
                <a:gd name="T6" fmla="*/ 23 w 50"/>
                <a:gd name="T7" fmla="*/ 34 h 79"/>
                <a:gd name="T8" fmla="*/ 23 w 50"/>
                <a:gd name="T9" fmla="*/ 34 h 79"/>
                <a:gd name="T10" fmla="*/ 19 w 50"/>
                <a:gd name="T11" fmla="*/ 24 h 79"/>
                <a:gd name="T12" fmla="*/ 16 w 50"/>
                <a:gd name="T13" fmla="*/ 14 h 79"/>
                <a:gd name="T14" fmla="*/ 13 w 50"/>
                <a:gd name="T15" fmla="*/ 4 h 79"/>
                <a:gd name="T16" fmla="*/ 13 w 50"/>
                <a:gd name="T17" fmla="*/ 4 h 79"/>
                <a:gd name="T18" fmla="*/ 10 w 50"/>
                <a:gd name="T19" fmla="*/ 1 h 79"/>
                <a:gd name="T20" fmla="*/ 7 w 50"/>
                <a:gd name="T21" fmla="*/ 0 h 79"/>
                <a:gd name="T22" fmla="*/ 3 w 50"/>
                <a:gd name="T23" fmla="*/ 1 h 79"/>
                <a:gd name="T24" fmla="*/ 3 w 50"/>
                <a:gd name="T25" fmla="*/ 1 h 79"/>
                <a:gd name="T26" fmla="*/ 1 w 50"/>
                <a:gd name="T27" fmla="*/ 5 h 79"/>
                <a:gd name="T28" fmla="*/ 0 w 50"/>
                <a:gd name="T29" fmla="*/ 8 h 79"/>
                <a:gd name="T30" fmla="*/ 1 w 50"/>
                <a:gd name="T31" fmla="*/ 11 h 79"/>
                <a:gd name="T32" fmla="*/ 1 w 50"/>
                <a:gd name="T33" fmla="*/ 11 h 79"/>
                <a:gd name="T34" fmla="*/ 3 w 50"/>
                <a:gd name="T35" fmla="*/ 18 h 79"/>
                <a:gd name="T36" fmla="*/ 5 w 50"/>
                <a:gd name="T37" fmla="*/ 24 h 79"/>
                <a:gd name="T38" fmla="*/ 7 w 50"/>
                <a:gd name="T39" fmla="*/ 31 h 79"/>
                <a:gd name="T40" fmla="*/ 7 w 50"/>
                <a:gd name="T41" fmla="*/ 31 h 79"/>
                <a:gd name="T42" fmla="*/ 16 w 50"/>
                <a:gd name="T43" fmla="*/ 47 h 79"/>
                <a:gd name="T44" fmla="*/ 27 w 50"/>
                <a:gd name="T45" fmla="*/ 61 h 79"/>
                <a:gd name="T46" fmla="*/ 38 w 50"/>
                <a:gd name="T47" fmla="*/ 76 h 79"/>
                <a:gd name="T48" fmla="*/ 38 w 50"/>
                <a:gd name="T49" fmla="*/ 76 h 79"/>
                <a:gd name="T50" fmla="*/ 41 w 50"/>
                <a:gd name="T51" fmla="*/ 78 h 79"/>
                <a:gd name="T52" fmla="*/ 44 w 50"/>
                <a:gd name="T53" fmla="*/ 79 h 79"/>
                <a:gd name="T54" fmla="*/ 47 w 50"/>
                <a:gd name="T55" fmla="*/ 77 h 79"/>
                <a:gd name="T56" fmla="*/ 47 w 50"/>
                <a:gd name="T57" fmla="*/ 77 h 79"/>
                <a:gd name="T58" fmla="*/ 50 w 50"/>
                <a:gd name="T59" fmla="*/ 75 h 79"/>
                <a:gd name="T60" fmla="*/ 50 w 50"/>
                <a:gd name="T61" fmla="*/ 71 h 79"/>
                <a:gd name="T62" fmla="*/ 49 w 50"/>
                <a:gd name="T63" fmla="*/ 68 h 79"/>
                <a:gd name="T64" fmla="*/ 49 w 50"/>
                <a:gd name="T65" fmla="*/ 68 h 7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0"/>
                <a:gd name="T100" fmla="*/ 0 h 79"/>
                <a:gd name="T101" fmla="*/ 50 w 50"/>
                <a:gd name="T102" fmla="*/ 79 h 7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0" h="79">
                  <a:moveTo>
                    <a:pt x="49" y="68"/>
                  </a:moveTo>
                  <a:lnTo>
                    <a:pt x="41" y="56"/>
                  </a:lnTo>
                  <a:lnTo>
                    <a:pt x="32" y="46"/>
                  </a:lnTo>
                  <a:lnTo>
                    <a:pt x="23" y="34"/>
                  </a:lnTo>
                  <a:lnTo>
                    <a:pt x="19" y="24"/>
                  </a:lnTo>
                  <a:lnTo>
                    <a:pt x="16" y="14"/>
                  </a:lnTo>
                  <a:lnTo>
                    <a:pt x="13" y="4"/>
                  </a:lnTo>
                  <a:lnTo>
                    <a:pt x="10" y="1"/>
                  </a:lnTo>
                  <a:lnTo>
                    <a:pt x="7" y="0"/>
                  </a:lnTo>
                  <a:lnTo>
                    <a:pt x="3" y="1"/>
                  </a:lnTo>
                  <a:lnTo>
                    <a:pt x="1" y="5"/>
                  </a:lnTo>
                  <a:lnTo>
                    <a:pt x="0" y="8"/>
                  </a:lnTo>
                  <a:lnTo>
                    <a:pt x="1" y="11"/>
                  </a:lnTo>
                  <a:lnTo>
                    <a:pt x="3" y="18"/>
                  </a:lnTo>
                  <a:lnTo>
                    <a:pt x="5" y="24"/>
                  </a:lnTo>
                  <a:lnTo>
                    <a:pt x="7" y="31"/>
                  </a:lnTo>
                  <a:lnTo>
                    <a:pt x="16" y="47"/>
                  </a:lnTo>
                  <a:lnTo>
                    <a:pt x="27" y="61"/>
                  </a:lnTo>
                  <a:lnTo>
                    <a:pt x="38" y="76"/>
                  </a:lnTo>
                  <a:lnTo>
                    <a:pt x="41" y="78"/>
                  </a:lnTo>
                  <a:lnTo>
                    <a:pt x="44" y="79"/>
                  </a:lnTo>
                  <a:lnTo>
                    <a:pt x="47" y="77"/>
                  </a:lnTo>
                  <a:lnTo>
                    <a:pt x="50" y="75"/>
                  </a:lnTo>
                  <a:lnTo>
                    <a:pt x="50" y="71"/>
                  </a:lnTo>
                  <a:lnTo>
                    <a:pt x="49" y="6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81" name="Freeform 296"/>
            <p:cNvSpPr>
              <a:spLocks/>
            </p:cNvSpPr>
            <p:nvPr/>
          </p:nvSpPr>
          <p:spPr bwMode="auto">
            <a:xfrm>
              <a:off x="2468" y="1948"/>
              <a:ext cx="56" cy="69"/>
            </a:xfrm>
            <a:custGeom>
              <a:avLst/>
              <a:gdLst>
                <a:gd name="T0" fmla="*/ 55 w 56"/>
                <a:gd name="T1" fmla="*/ 58 h 69"/>
                <a:gd name="T2" fmla="*/ 48 w 56"/>
                <a:gd name="T3" fmla="*/ 49 h 69"/>
                <a:gd name="T4" fmla="*/ 41 w 56"/>
                <a:gd name="T5" fmla="*/ 40 h 69"/>
                <a:gd name="T6" fmla="*/ 33 w 56"/>
                <a:gd name="T7" fmla="*/ 32 h 69"/>
                <a:gd name="T8" fmla="*/ 33 w 56"/>
                <a:gd name="T9" fmla="*/ 32 h 69"/>
                <a:gd name="T10" fmla="*/ 26 w 56"/>
                <a:gd name="T11" fmla="*/ 25 h 69"/>
                <a:gd name="T12" fmla="*/ 19 w 56"/>
                <a:gd name="T13" fmla="*/ 17 h 69"/>
                <a:gd name="T14" fmla="*/ 13 w 56"/>
                <a:gd name="T15" fmla="*/ 8 h 69"/>
                <a:gd name="T16" fmla="*/ 13 w 56"/>
                <a:gd name="T17" fmla="*/ 8 h 69"/>
                <a:gd name="T18" fmla="*/ 13 w 56"/>
                <a:gd name="T19" fmla="*/ 8 h 69"/>
                <a:gd name="T20" fmla="*/ 13 w 56"/>
                <a:gd name="T21" fmla="*/ 7 h 69"/>
                <a:gd name="T22" fmla="*/ 13 w 56"/>
                <a:gd name="T23" fmla="*/ 6 h 69"/>
                <a:gd name="T24" fmla="*/ 13 w 56"/>
                <a:gd name="T25" fmla="*/ 6 h 69"/>
                <a:gd name="T26" fmla="*/ 13 w 56"/>
                <a:gd name="T27" fmla="*/ 6 h 69"/>
                <a:gd name="T28" fmla="*/ 13 w 56"/>
                <a:gd name="T29" fmla="*/ 6 h 69"/>
                <a:gd name="T30" fmla="*/ 13 w 56"/>
                <a:gd name="T31" fmla="*/ 6 h 69"/>
                <a:gd name="T32" fmla="*/ 13 w 56"/>
                <a:gd name="T33" fmla="*/ 6 h 69"/>
                <a:gd name="T34" fmla="*/ 11 w 56"/>
                <a:gd name="T35" fmla="*/ 2 h 69"/>
                <a:gd name="T36" fmla="*/ 9 w 56"/>
                <a:gd name="T37" fmla="*/ 1 h 69"/>
                <a:gd name="T38" fmla="*/ 5 w 56"/>
                <a:gd name="T39" fmla="*/ 0 h 69"/>
                <a:gd name="T40" fmla="*/ 5 w 56"/>
                <a:gd name="T41" fmla="*/ 0 h 69"/>
                <a:gd name="T42" fmla="*/ 2 w 56"/>
                <a:gd name="T43" fmla="*/ 2 h 69"/>
                <a:gd name="T44" fmla="*/ 0 w 56"/>
                <a:gd name="T45" fmla="*/ 5 h 69"/>
                <a:gd name="T46" fmla="*/ 0 w 56"/>
                <a:gd name="T47" fmla="*/ 8 h 69"/>
                <a:gd name="T48" fmla="*/ 0 w 56"/>
                <a:gd name="T49" fmla="*/ 8 h 69"/>
                <a:gd name="T50" fmla="*/ 0 w 56"/>
                <a:gd name="T51" fmla="*/ 12 h 69"/>
                <a:gd name="T52" fmla="*/ 1 w 56"/>
                <a:gd name="T53" fmla="*/ 15 h 69"/>
                <a:gd name="T54" fmla="*/ 3 w 56"/>
                <a:gd name="T55" fmla="*/ 17 h 69"/>
                <a:gd name="T56" fmla="*/ 3 w 56"/>
                <a:gd name="T57" fmla="*/ 17 h 69"/>
                <a:gd name="T58" fmla="*/ 16 w 56"/>
                <a:gd name="T59" fmla="*/ 34 h 69"/>
                <a:gd name="T60" fmla="*/ 30 w 56"/>
                <a:gd name="T61" fmla="*/ 50 h 69"/>
                <a:gd name="T62" fmla="*/ 44 w 56"/>
                <a:gd name="T63" fmla="*/ 66 h 69"/>
                <a:gd name="T64" fmla="*/ 44 w 56"/>
                <a:gd name="T65" fmla="*/ 66 h 69"/>
                <a:gd name="T66" fmla="*/ 47 w 56"/>
                <a:gd name="T67" fmla="*/ 68 h 69"/>
                <a:gd name="T68" fmla="*/ 51 w 56"/>
                <a:gd name="T69" fmla="*/ 69 h 69"/>
                <a:gd name="T70" fmla="*/ 54 w 56"/>
                <a:gd name="T71" fmla="*/ 67 h 69"/>
                <a:gd name="T72" fmla="*/ 54 w 56"/>
                <a:gd name="T73" fmla="*/ 67 h 69"/>
                <a:gd name="T74" fmla="*/ 56 w 56"/>
                <a:gd name="T75" fmla="*/ 64 h 69"/>
                <a:gd name="T76" fmla="*/ 56 w 56"/>
                <a:gd name="T77" fmla="*/ 61 h 69"/>
                <a:gd name="T78" fmla="*/ 55 w 56"/>
                <a:gd name="T79" fmla="*/ 58 h 69"/>
                <a:gd name="T80" fmla="*/ 55 w 56"/>
                <a:gd name="T81" fmla="*/ 58 h 6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6"/>
                <a:gd name="T124" fmla="*/ 0 h 69"/>
                <a:gd name="T125" fmla="*/ 56 w 56"/>
                <a:gd name="T126" fmla="*/ 69 h 6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6" h="69">
                  <a:moveTo>
                    <a:pt x="55" y="58"/>
                  </a:moveTo>
                  <a:lnTo>
                    <a:pt x="48" y="49"/>
                  </a:lnTo>
                  <a:lnTo>
                    <a:pt x="41" y="40"/>
                  </a:lnTo>
                  <a:lnTo>
                    <a:pt x="33" y="32"/>
                  </a:lnTo>
                  <a:lnTo>
                    <a:pt x="26" y="25"/>
                  </a:lnTo>
                  <a:lnTo>
                    <a:pt x="19" y="17"/>
                  </a:lnTo>
                  <a:lnTo>
                    <a:pt x="13" y="8"/>
                  </a:lnTo>
                  <a:lnTo>
                    <a:pt x="13" y="7"/>
                  </a:lnTo>
                  <a:lnTo>
                    <a:pt x="13" y="6"/>
                  </a:lnTo>
                  <a:lnTo>
                    <a:pt x="11" y="2"/>
                  </a:lnTo>
                  <a:lnTo>
                    <a:pt x="9" y="1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12"/>
                  </a:lnTo>
                  <a:lnTo>
                    <a:pt x="1" y="15"/>
                  </a:lnTo>
                  <a:lnTo>
                    <a:pt x="3" y="17"/>
                  </a:lnTo>
                  <a:lnTo>
                    <a:pt x="16" y="34"/>
                  </a:lnTo>
                  <a:lnTo>
                    <a:pt x="30" y="50"/>
                  </a:lnTo>
                  <a:lnTo>
                    <a:pt x="44" y="66"/>
                  </a:lnTo>
                  <a:lnTo>
                    <a:pt x="47" y="68"/>
                  </a:lnTo>
                  <a:lnTo>
                    <a:pt x="51" y="69"/>
                  </a:lnTo>
                  <a:lnTo>
                    <a:pt x="54" y="67"/>
                  </a:lnTo>
                  <a:lnTo>
                    <a:pt x="56" y="64"/>
                  </a:lnTo>
                  <a:lnTo>
                    <a:pt x="56" y="61"/>
                  </a:lnTo>
                  <a:lnTo>
                    <a:pt x="55" y="5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82" name="Freeform 297"/>
            <p:cNvSpPr>
              <a:spLocks/>
            </p:cNvSpPr>
            <p:nvPr/>
          </p:nvSpPr>
          <p:spPr bwMode="auto">
            <a:xfrm>
              <a:off x="2447" y="1963"/>
              <a:ext cx="65" cy="65"/>
            </a:xfrm>
            <a:custGeom>
              <a:avLst/>
              <a:gdLst>
                <a:gd name="T0" fmla="*/ 64 w 65"/>
                <a:gd name="T1" fmla="*/ 54 h 65"/>
                <a:gd name="T2" fmla="*/ 51 w 65"/>
                <a:gd name="T3" fmla="*/ 39 h 65"/>
                <a:gd name="T4" fmla="*/ 37 w 65"/>
                <a:gd name="T5" fmla="*/ 24 h 65"/>
                <a:gd name="T6" fmla="*/ 21 w 65"/>
                <a:gd name="T7" fmla="*/ 13 h 65"/>
                <a:gd name="T8" fmla="*/ 21 w 65"/>
                <a:gd name="T9" fmla="*/ 13 h 65"/>
                <a:gd name="T10" fmla="*/ 17 w 65"/>
                <a:gd name="T11" fmla="*/ 10 h 65"/>
                <a:gd name="T12" fmla="*/ 15 w 65"/>
                <a:gd name="T13" fmla="*/ 6 h 65"/>
                <a:gd name="T14" fmla="*/ 12 w 65"/>
                <a:gd name="T15" fmla="*/ 3 h 65"/>
                <a:gd name="T16" fmla="*/ 12 w 65"/>
                <a:gd name="T17" fmla="*/ 3 h 65"/>
                <a:gd name="T18" fmla="*/ 9 w 65"/>
                <a:gd name="T19" fmla="*/ 1 h 65"/>
                <a:gd name="T20" fmla="*/ 6 w 65"/>
                <a:gd name="T21" fmla="*/ 0 h 65"/>
                <a:gd name="T22" fmla="*/ 2 w 65"/>
                <a:gd name="T23" fmla="*/ 1 h 65"/>
                <a:gd name="T24" fmla="*/ 2 w 65"/>
                <a:gd name="T25" fmla="*/ 1 h 65"/>
                <a:gd name="T26" fmla="*/ 0 w 65"/>
                <a:gd name="T27" fmla="*/ 4 h 65"/>
                <a:gd name="T28" fmla="*/ 0 w 65"/>
                <a:gd name="T29" fmla="*/ 8 h 65"/>
                <a:gd name="T30" fmla="*/ 1 w 65"/>
                <a:gd name="T31" fmla="*/ 11 h 65"/>
                <a:gd name="T32" fmla="*/ 1 w 65"/>
                <a:gd name="T33" fmla="*/ 11 h 65"/>
                <a:gd name="T34" fmla="*/ 8 w 65"/>
                <a:gd name="T35" fmla="*/ 19 h 65"/>
                <a:gd name="T36" fmla="*/ 16 w 65"/>
                <a:gd name="T37" fmla="*/ 26 h 65"/>
                <a:gd name="T38" fmla="*/ 25 w 65"/>
                <a:gd name="T39" fmla="*/ 32 h 65"/>
                <a:gd name="T40" fmla="*/ 25 w 65"/>
                <a:gd name="T41" fmla="*/ 32 h 65"/>
                <a:gd name="T42" fmla="*/ 35 w 65"/>
                <a:gd name="T43" fmla="*/ 42 h 65"/>
                <a:gd name="T44" fmla="*/ 44 w 65"/>
                <a:gd name="T45" fmla="*/ 52 h 65"/>
                <a:gd name="T46" fmla="*/ 52 w 65"/>
                <a:gd name="T47" fmla="*/ 62 h 65"/>
                <a:gd name="T48" fmla="*/ 52 w 65"/>
                <a:gd name="T49" fmla="*/ 62 h 65"/>
                <a:gd name="T50" fmla="*/ 55 w 65"/>
                <a:gd name="T51" fmla="*/ 65 h 65"/>
                <a:gd name="T52" fmla="*/ 59 w 65"/>
                <a:gd name="T53" fmla="*/ 65 h 65"/>
                <a:gd name="T54" fmla="*/ 63 w 65"/>
                <a:gd name="T55" fmla="*/ 64 h 65"/>
                <a:gd name="T56" fmla="*/ 63 w 65"/>
                <a:gd name="T57" fmla="*/ 64 h 65"/>
                <a:gd name="T58" fmla="*/ 65 w 65"/>
                <a:gd name="T59" fmla="*/ 61 h 65"/>
                <a:gd name="T60" fmla="*/ 65 w 65"/>
                <a:gd name="T61" fmla="*/ 57 h 65"/>
                <a:gd name="T62" fmla="*/ 64 w 65"/>
                <a:gd name="T63" fmla="*/ 54 h 65"/>
                <a:gd name="T64" fmla="*/ 64 w 65"/>
                <a:gd name="T65" fmla="*/ 54 h 6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5"/>
                <a:gd name="T100" fmla="*/ 0 h 65"/>
                <a:gd name="T101" fmla="*/ 65 w 65"/>
                <a:gd name="T102" fmla="*/ 65 h 6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5" h="65">
                  <a:moveTo>
                    <a:pt x="64" y="54"/>
                  </a:moveTo>
                  <a:lnTo>
                    <a:pt x="51" y="39"/>
                  </a:lnTo>
                  <a:lnTo>
                    <a:pt x="37" y="24"/>
                  </a:lnTo>
                  <a:lnTo>
                    <a:pt x="21" y="13"/>
                  </a:lnTo>
                  <a:lnTo>
                    <a:pt x="17" y="10"/>
                  </a:lnTo>
                  <a:lnTo>
                    <a:pt x="15" y="6"/>
                  </a:lnTo>
                  <a:lnTo>
                    <a:pt x="12" y="3"/>
                  </a:lnTo>
                  <a:lnTo>
                    <a:pt x="9" y="1"/>
                  </a:lnTo>
                  <a:lnTo>
                    <a:pt x="6" y="0"/>
                  </a:lnTo>
                  <a:lnTo>
                    <a:pt x="2" y="1"/>
                  </a:lnTo>
                  <a:lnTo>
                    <a:pt x="0" y="4"/>
                  </a:lnTo>
                  <a:lnTo>
                    <a:pt x="0" y="8"/>
                  </a:lnTo>
                  <a:lnTo>
                    <a:pt x="1" y="11"/>
                  </a:lnTo>
                  <a:lnTo>
                    <a:pt x="8" y="19"/>
                  </a:lnTo>
                  <a:lnTo>
                    <a:pt x="16" y="26"/>
                  </a:lnTo>
                  <a:lnTo>
                    <a:pt x="25" y="32"/>
                  </a:lnTo>
                  <a:lnTo>
                    <a:pt x="35" y="42"/>
                  </a:lnTo>
                  <a:lnTo>
                    <a:pt x="44" y="52"/>
                  </a:lnTo>
                  <a:lnTo>
                    <a:pt x="52" y="62"/>
                  </a:lnTo>
                  <a:lnTo>
                    <a:pt x="55" y="65"/>
                  </a:lnTo>
                  <a:lnTo>
                    <a:pt x="59" y="65"/>
                  </a:lnTo>
                  <a:lnTo>
                    <a:pt x="63" y="64"/>
                  </a:lnTo>
                  <a:lnTo>
                    <a:pt x="65" y="61"/>
                  </a:lnTo>
                  <a:lnTo>
                    <a:pt x="65" y="57"/>
                  </a:lnTo>
                  <a:lnTo>
                    <a:pt x="64" y="5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83" name="Freeform 298"/>
            <p:cNvSpPr>
              <a:spLocks/>
            </p:cNvSpPr>
            <p:nvPr/>
          </p:nvSpPr>
          <p:spPr bwMode="auto">
            <a:xfrm>
              <a:off x="2532" y="1908"/>
              <a:ext cx="41" cy="85"/>
            </a:xfrm>
            <a:custGeom>
              <a:avLst/>
              <a:gdLst>
                <a:gd name="T0" fmla="*/ 41 w 41"/>
                <a:gd name="T1" fmla="*/ 79 h 85"/>
                <a:gd name="T2" fmla="*/ 41 w 41"/>
                <a:gd name="T3" fmla="*/ 67 h 85"/>
                <a:gd name="T4" fmla="*/ 35 w 41"/>
                <a:gd name="T5" fmla="*/ 55 h 85"/>
                <a:gd name="T6" fmla="*/ 29 w 41"/>
                <a:gd name="T7" fmla="*/ 43 h 85"/>
                <a:gd name="T8" fmla="*/ 29 w 41"/>
                <a:gd name="T9" fmla="*/ 43 h 85"/>
                <a:gd name="T10" fmla="*/ 26 w 41"/>
                <a:gd name="T11" fmla="*/ 38 h 85"/>
                <a:gd name="T12" fmla="*/ 24 w 41"/>
                <a:gd name="T13" fmla="*/ 33 h 85"/>
                <a:gd name="T14" fmla="*/ 22 w 41"/>
                <a:gd name="T15" fmla="*/ 28 h 85"/>
                <a:gd name="T16" fmla="*/ 22 w 41"/>
                <a:gd name="T17" fmla="*/ 28 h 85"/>
                <a:gd name="T18" fmla="*/ 20 w 41"/>
                <a:gd name="T19" fmla="*/ 20 h 85"/>
                <a:gd name="T20" fmla="*/ 17 w 41"/>
                <a:gd name="T21" fmla="*/ 12 h 85"/>
                <a:gd name="T22" fmla="*/ 13 w 41"/>
                <a:gd name="T23" fmla="*/ 4 h 85"/>
                <a:gd name="T24" fmla="*/ 13 w 41"/>
                <a:gd name="T25" fmla="*/ 4 h 85"/>
                <a:gd name="T26" fmla="*/ 11 w 41"/>
                <a:gd name="T27" fmla="*/ 2 h 85"/>
                <a:gd name="T28" fmla="*/ 7 w 41"/>
                <a:gd name="T29" fmla="*/ 0 h 85"/>
                <a:gd name="T30" fmla="*/ 4 w 41"/>
                <a:gd name="T31" fmla="*/ 1 h 85"/>
                <a:gd name="T32" fmla="*/ 4 w 41"/>
                <a:gd name="T33" fmla="*/ 1 h 85"/>
                <a:gd name="T34" fmla="*/ 1 w 41"/>
                <a:gd name="T35" fmla="*/ 3 h 85"/>
                <a:gd name="T36" fmla="*/ 0 w 41"/>
                <a:gd name="T37" fmla="*/ 7 h 85"/>
                <a:gd name="T38" fmla="*/ 0 w 41"/>
                <a:gd name="T39" fmla="*/ 10 h 85"/>
                <a:gd name="T40" fmla="*/ 0 w 41"/>
                <a:gd name="T41" fmla="*/ 10 h 85"/>
                <a:gd name="T42" fmla="*/ 4 w 41"/>
                <a:gd name="T43" fmla="*/ 18 h 85"/>
                <a:gd name="T44" fmla="*/ 7 w 41"/>
                <a:gd name="T45" fmla="*/ 26 h 85"/>
                <a:gd name="T46" fmla="*/ 10 w 41"/>
                <a:gd name="T47" fmla="*/ 34 h 85"/>
                <a:gd name="T48" fmla="*/ 10 w 41"/>
                <a:gd name="T49" fmla="*/ 34 h 85"/>
                <a:gd name="T50" fmla="*/ 13 w 41"/>
                <a:gd name="T51" fmla="*/ 42 h 85"/>
                <a:gd name="T52" fmla="*/ 18 w 41"/>
                <a:gd name="T53" fmla="*/ 50 h 85"/>
                <a:gd name="T54" fmla="*/ 22 w 41"/>
                <a:gd name="T55" fmla="*/ 58 h 85"/>
                <a:gd name="T56" fmla="*/ 22 w 41"/>
                <a:gd name="T57" fmla="*/ 58 h 85"/>
                <a:gd name="T58" fmla="*/ 26 w 41"/>
                <a:gd name="T59" fmla="*/ 64 h 85"/>
                <a:gd name="T60" fmla="*/ 28 w 41"/>
                <a:gd name="T61" fmla="*/ 70 h 85"/>
                <a:gd name="T62" fmla="*/ 28 w 41"/>
                <a:gd name="T63" fmla="*/ 76 h 85"/>
                <a:gd name="T64" fmla="*/ 28 w 41"/>
                <a:gd name="T65" fmla="*/ 76 h 85"/>
                <a:gd name="T66" fmla="*/ 28 w 41"/>
                <a:gd name="T67" fmla="*/ 80 h 85"/>
                <a:gd name="T68" fmla="*/ 30 w 41"/>
                <a:gd name="T69" fmla="*/ 83 h 85"/>
                <a:gd name="T70" fmla="*/ 33 w 41"/>
                <a:gd name="T71" fmla="*/ 85 h 85"/>
                <a:gd name="T72" fmla="*/ 33 w 41"/>
                <a:gd name="T73" fmla="*/ 85 h 85"/>
                <a:gd name="T74" fmla="*/ 37 w 41"/>
                <a:gd name="T75" fmla="*/ 84 h 85"/>
                <a:gd name="T76" fmla="*/ 40 w 41"/>
                <a:gd name="T77" fmla="*/ 83 h 85"/>
                <a:gd name="T78" fmla="*/ 41 w 41"/>
                <a:gd name="T79" fmla="*/ 79 h 85"/>
                <a:gd name="T80" fmla="*/ 41 w 41"/>
                <a:gd name="T81" fmla="*/ 79 h 8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1"/>
                <a:gd name="T124" fmla="*/ 0 h 85"/>
                <a:gd name="T125" fmla="*/ 41 w 41"/>
                <a:gd name="T126" fmla="*/ 85 h 8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1" h="85">
                  <a:moveTo>
                    <a:pt x="41" y="79"/>
                  </a:moveTo>
                  <a:lnTo>
                    <a:pt x="41" y="67"/>
                  </a:lnTo>
                  <a:lnTo>
                    <a:pt x="35" y="55"/>
                  </a:lnTo>
                  <a:lnTo>
                    <a:pt x="29" y="43"/>
                  </a:lnTo>
                  <a:lnTo>
                    <a:pt x="26" y="38"/>
                  </a:lnTo>
                  <a:lnTo>
                    <a:pt x="24" y="33"/>
                  </a:lnTo>
                  <a:lnTo>
                    <a:pt x="22" y="28"/>
                  </a:lnTo>
                  <a:lnTo>
                    <a:pt x="20" y="20"/>
                  </a:lnTo>
                  <a:lnTo>
                    <a:pt x="17" y="12"/>
                  </a:lnTo>
                  <a:lnTo>
                    <a:pt x="13" y="4"/>
                  </a:lnTo>
                  <a:lnTo>
                    <a:pt x="11" y="2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3"/>
                  </a:lnTo>
                  <a:lnTo>
                    <a:pt x="0" y="7"/>
                  </a:lnTo>
                  <a:lnTo>
                    <a:pt x="0" y="10"/>
                  </a:lnTo>
                  <a:lnTo>
                    <a:pt x="4" y="18"/>
                  </a:lnTo>
                  <a:lnTo>
                    <a:pt x="7" y="26"/>
                  </a:lnTo>
                  <a:lnTo>
                    <a:pt x="10" y="34"/>
                  </a:lnTo>
                  <a:lnTo>
                    <a:pt x="13" y="42"/>
                  </a:lnTo>
                  <a:lnTo>
                    <a:pt x="18" y="50"/>
                  </a:lnTo>
                  <a:lnTo>
                    <a:pt x="22" y="58"/>
                  </a:lnTo>
                  <a:lnTo>
                    <a:pt x="26" y="64"/>
                  </a:lnTo>
                  <a:lnTo>
                    <a:pt x="28" y="70"/>
                  </a:lnTo>
                  <a:lnTo>
                    <a:pt x="28" y="76"/>
                  </a:lnTo>
                  <a:lnTo>
                    <a:pt x="28" y="80"/>
                  </a:lnTo>
                  <a:lnTo>
                    <a:pt x="30" y="83"/>
                  </a:lnTo>
                  <a:lnTo>
                    <a:pt x="33" y="85"/>
                  </a:lnTo>
                  <a:lnTo>
                    <a:pt x="37" y="84"/>
                  </a:lnTo>
                  <a:lnTo>
                    <a:pt x="40" y="83"/>
                  </a:lnTo>
                  <a:lnTo>
                    <a:pt x="41" y="7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84" name="Freeform 299"/>
            <p:cNvSpPr>
              <a:spLocks/>
            </p:cNvSpPr>
            <p:nvPr/>
          </p:nvSpPr>
          <p:spPr bwMode="auto">
            <a:xfrm>
              <a:off x="2738" y="2056"/>
              <a:ext cx="48" cy="47"/>
            </a:xfrm>
            <a:custGeom>
              <a:avLst/>
              <a:gdLst>
                <a:gd name="T0" fmla="*/ 46 w 48"/>
                <a:gd name="T1" fmla="*/ 14 h 47"/>
                <a:gd name="T2" fmla="*/ 39 w 48"/>
                <a:gd name="T3" fmla="*/ 4 h 47"/>
                <a:gd name="T4" fmla="*/ 28 w 48"/>
                <a:gd name="T5" fmla="*/ 0 h 47"/>
                <a:gd name="T6" fmla="*/ 15 w 48"/>
                <a:gd name="T7" fmla="*/ 1 h 47"/>
                <a:gd name="T8" fmla="*/ 15 w 48"/>
                <a:gd name="T9" fmla="*/ 1 h 47"/>
                <a:gd name="T10" fmla="*/ 5 w 48"/>
                <a:gd name="T11" fmla="*/ 9 h 47"/>
                <a:gd name="T12" fmla="*/ 0 w 48"/>
                <a:gd name="T13" fmla="*/ 21 h 47"/>
                <a:gd name="T14" fmla="*/ 2 w 48"/>
                <a:gd name="T15" fmla="*/ 33 h 47"/>
                <a:gd name="T16" fmla="*/ 2 w 48"/>
                <a:gd name="T17" fmla="*/ 33 h 47"/>
                <a:gd name="T18" fmla="*/ 9 w 48"/>
                <a:gd name="T19" fmla="*/ 43 h 47"/>
                <a:gd name="T20" fmla="*/ 21 w 48"/>
                <a:gd name="T21" fmla="*/ 47 h 47"/>
                <a:gd name="T22" fmla="*/ 34 w 48"/>
                <a:gd name="T23" fmla="*/ 46 h 47"/>
                <a:gd name="T24" fmla="*/ 34 w 48"/>
                <a:gd name="T25" fmla="*/ 46 h 47"/>
                <a:gd name="T26" fmla="*/ 43 w 48"/>
                <a:gd name="T27" fmla="*/ 38 h 47"/>
                <a:gd name="T28" fmla="*/ 48 w 48"/>
                <a:gd name="T29" fmla="*/ 27 h 47"/>
                <a:gd name="T30" fmla="*/ 46 w 48"/>
                <a:gd name="T31" fmla="*/ 14 h 47"/>
                <a:gd name="T32" fmla="*/ 46 w 48"/>
                <a:gd name="T33" fmla="*/ 14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7"/>
                <a:gd name="T53" fmla="*/ 48 w 48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7">
                  <a:moveTo>
                    <a:pt x="46" y="14"/>
                  </a:moveTo>
                  <a:lnTo>
                    <a:pt x="39" y="4"/>
                  </a:lnTo>
                  <a:lnTo>
                    <a:pt x="28" y="0"/>
                  </a:lnTo>
                  <a:lnTo>
                    <a:pt x="15" y="1"/>
                  </a:lnTo>
                  <a:lnTo>
                    <a:pt x="5" y="9"/>
                  </a:lnTo>
                  <a:lnTo>
                    <a:pt x="0" y="21"/>
                  </a:lnTo>
                  <a:lnTo>
                    <a:pt x="2" y="33"/>
                  </a:lnTo>
                  <a:lnTo>
                    <a:pt x="9" y="43"/>
                  </a:lnTo>
                  <a:lnTo>
                    <a:pt x="21" y="47"/>
                  </a:lnTo>
                  <a:lnTo>
                    <a:pt x="34" y="46"/>
                  </a:lnTo>
                  <a:lnTo>
                    <a:pt x="43" y="38"/>
                  </a:lnTo>
                  <a:lnTo>
                    <a:pt x="48" y="27"/>
                  </a:lnTo>
                  <a:lnTo>
                    <a:pt x="46" y="14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85" name="Freeform 300"/>
            <p:cNvSpPr>
              <a:spLocks/>
            </p:cNvSpPr>
            <p:nvPr/>
          </p:nvSpPr>
          <p:spPr bwMode="auto">
            <a:xfrm>
              <a:off x="2713" y="2015"/>
              <a:ext cx="48" cy="47"/>
            </a:xfrm>
            <a:custGeom>
              <a:avLst/>
              <a:gdLst>
                <a:gd name="T0" fmla="*/ 42 w 48"/>
                <a:gd name="T1" fmla="*/ 8 h 47"/>
                <a:gd name="T2" fmla="*/ 32 w 48"/>
                <a:gd name="T3" fmla="*/ 1 h 47"/>
                <a:gd name="T4" fmla="*/ 20 w 48"/>
                <a:gd name="T5" fmla="*/ 0 h 47"/>
                <a:gd name="T6" fmla="*/ 8 w 48"/>
                <a:gd name="T7" fmla="*/ 5 h 47"/>
                <a:gd name="T8" fmla="*/ 8 w 48"/>
                <a:gd name="T9" fmla="*/ 5 h 47"/>
                <a:gd name="T10" fmla="*/ 1 w 48"/>
                <a:gd name="T11" fmla="*/ 16 h 47"/>
                <a:gd name="T12" fmla="*/ 0 w 48"/>
                <a:gd name="T13" fmla="*/ 28 h 47"/>
                <a:gd name="T14" fmla="*/ 6 w 48"/>
                <a:gd name="T15" fmla="*/ 39 h 47"/>
                <a:gd name="T16" fmla="*/ 6 w 48"/>
                <a:gd name="T17" fmla="*/ 39 h 47"/>
                <a:gd name="T18" fmla="*/ 16 w 48"/>
                <a:gd name="T19" fmla="*/ 47 h 47"/>
                <a:gd name="T20" fmla="*/ 28 w 48"/>
                <a:gd name="T21" fmla="*/ 47 h 47"/>
                <a:gd name="T22" fmla="*/ 40 w 48"/>
                <a:gd name="T23" fmla="*/ 42 h 47"/>
                <a:gd name="T24" fmla="*/ 40 w 48"/>
                <a:gd name="T25" fmla="*/ 42 h 47"/>
                <a:gd name="T26" fmla="*/ 47 w 48"/>
                <a:gd name="T27" fmla="*/ 32 h 47"/>
                <a:gd name="T28" fmla="*/ 48 w 48"/>
                <a:gd name="T29" fmla="*/ 19 h 47"/>
                <a:gd name="T30" fmla="*/ 42 w 48"/>
                <a:gd name="T31" fmla="*/ 8 h 47"/>
                <a:gd name="T32" fmla="*/ 42 w 48"/>
                <a:gd name="T33" fmla="*/ 8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7"/>
                <a:gd name="T53" fmla="*/ 48 w 48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7">
                  <a:moveTo>
                    <a:pt x="42" y="8"/>
                  </a:moveTo>
                  <a:lnTo>
                    <a:pt x="32" y="1"/>
                  </a:lnTo>
                  <a:lnTo>
                    <a:pt x="20" y="0"/>
                  </a:lnTo>
                  <a:lnTo>
                    <a:pt x="8" y="5"/>
                  </a:lnTo>
                  <a:lnTo>
                    <a:pt x="1" y="16"/>
                  </a:lnTo>
                  <a:lnTo>
                    <a:pt x="0" y="28"/>
                  </a:lnTo>
                  <a:lnTo>
                    <a:pt x="6" y="39"/>
                  </a:lnTo>
                  <a:lnTo>
                    <a:pt x="16" y="47"/>
                  </a:lnTo>
                  <a:lnTo>
                    <a:pt x="28" y="47"/>
                  </a:lnTo>
                  <a:lnTo>
                    <a:pt x="40" y="42"/>
                  </a:lnTo>
                  <a:lnTo>
                    <a:pt x="47" y="32"/>
                  </a:lnTo>
                  <a:lnTo>
                    <a:pt x="48" y="19"/>
                  </a:lnTo>
                  <a:lnTo>
                    <a:pt x="42" y="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86" name="Freeform 301"/>
            <p:cNvSpPr>
              <a:spLocks/>
            </p:cNvSpPr>
            <p:nvPr/>
          </p:nvSpPr>
          <p:spPr bwMode="auto">
            <a:xfrm>
              <a:off x="2676" y="1984"/>
              <a:ext cx="49" cy="48"/>
            </a:xfrm>
            <a:custGeom>
              <a:avLst/>
              <a:gdLst>
                <a:gd name="T0" fmla="*/ 37 w 49"/>
                <a:gd name="T1" fmla="*/ 3 h 48"/>
                <a:gd name="T2" fmla="*/ 25 w 49"/>
                <a:gd name="T3" fmla="*/ 0 h 48"/>
                <a:gd name="T4" fmla="*/ 13 w 49"/>
                <a:gd name="T5" fmla="*/ 3 h 48"/>
                <a:gd name="T6" fmla="*/ 4 w 49"/>
                <a:gd name="T7" fmla="*/ 12 h 48"/>
                <a:gd name="T8" fmla="*/ 4 w 49"/>
                <a:gd name="T9" fmla="*/ 12 h 48"/>
                <a:gd name="T10" fmla="*/ 0 w 49"/>
                <a:gd name="T11" fmla="*/ 24 h 48"/>
                <a:gd name="T12" fmla="*/ 3 w 49"/>
                <a:gd name="T13" fmla="*/ 36 h 48"/>
                <a:gd name="T14" fmla="*/ 13 w 49"/>
                <a:gd name="T15" fmla="*/ 45 h 48"/>
                <a:gd name="T16" fmla="*/ 13 w 49"/>
                <a:gd name="T17" fmla="*/ 45 h 48"/>
                <a:gd name="T18" fmla="*/ 25 w 49"/>
                <a:gd name="T19" fmla="*/ 48 h 48"/>
                <a:gd name="T20" fmla="*/ 36 w 49"/>
                <a:gd name="T21" fmla="*/ 45 h 48"/>
                <a:gd name="T22" fmla="*/ 45 w 49"/>
                <a:gd name="T23" fmla="*/ 36 h 48"/>
                <a:gd name="T24" fmla="*/ 45 w 49"/>
                <a:gd name="T25" fmla="*/ 36 h 48"/>
                <a:gd name="T26" fmla="*/ 49 w 49"/>
                <a:gd name="T27" fmla="*/ 24 h 48"/>
                <a:gd name="T28" fmla="*/ 45 w 49"/>
                <a:gd name="T29" fmla="*/ 12 h 48"/>
                <a:gd name="T30" fmla="*/ 37 w 49"/>
                <a:gd name="T31" fmla="*/ 3 h 48"/>
                <a:gd name="T32" fmla="*/ 37 w 49"/>
                <a:gd name="T33" fmla="*/ 3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37" y="3"/>
                  </a:moveTo>
                  <a:lnTo>
                    <a:pt x="25" y="0"/>
                  </a:lnTo>
                  <a:lnTo>
                    <a:pt x="13" y="3"/>
                  </a:lnTo>
                  <a:lnTo>
                    <a:pt x="4" y="12"/>
                  </a:lnTo>
                  <a:lnTo>
                    <a:pt x="0" y="24"/>
                  </a:lnTo>
                  <a:lnTo>
                    <a:pt x="3" y="36"/>
                  </a:lnTo>
                  <a:lnTo>
                    <a:pt x="13" y="45"/>
                  </a:lnTo>
                  <a:lnTo>
                    <a:pt x="25" y="48"/>
                  </a:lnTo>
                  <a:lnTo>
                    <a:pt x="36" y="45"/>
                  </a:lnTo>
                  <a:lnTo>
                    <a:pt x="45" y="36"/>
                  </a:lnTo>
                  <a:lnTo>
                    <a:pt x="49" y="24"/>
                  </a:lnTo>
                  <a:lnTo>
                    <a:pt x="45" y="12"/>
                  </a:lnTo>
                  <a:lnTo>
                    <a:pt x="37" y="3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87" name="Freeform 302"/>
            <p:cNvSpPr>
              <a:spLocks/>
            </p:cNvSpPr>
            <p:nvPr/>
          </p:nvSpPr>
          <p:spPr bwMode="auto">
            <a:xfrm>
              <a:off x="2632" y="1967"/>
              <a:ext cx="48" cy="47"/>
            </a:xfrm>
            <a:custGeom>
              <a:avLst/>
              <a:gdLst>
                <a:gd name="T0" fmla="*/ 29 w 48"/>
                <a:gd name="T1" fmla="*/ 0 h 47"/>
                <a:gd name="T2" fmla="*/ 16 w 48"/>
                <a:gd name="T3" fmla="*/ 1 h 47"/>
                <a:gd name="T4" fmla="*/ 6 w 48"/>
                <a:gd name="T5" fmla="*/ 7 h 47"/>
                <a:gd name="T6" fmla="*/ 0 w 48"/>
                <a:gd name="T7" fmla="*/ 19 h 47"/>
                <a:gd name="T8" fmla="*/ 0 w 48"/>
                <a:gd name="T9" fmla="*/ 19 h 47"/>
                <a:gd name="T10" fmla="*/ 1 w 48"/>
                <a:gd name="T11" fmla="*/ 31 h 47"/>
                <a:gd name="T12" fmla="*/ 8 w 48"/>
                <a:gd name="T13" fmla="*/ 42 h 47"/>
                <a:gd name="T14" fmla="*/ 19 w 48"/>
                <a:gd name="T15" fmla="*/ 47 h 47"/>
                <a:gd name="T16" fmla="*/ 19 w 48"/>
                <a:gd name="T17" fmla="*/ 47 h 47"/>
                <a:gd name="T18" fmla="*/ 32 w 48"/>
                <a:gd name="T19" fmla="*/ 47 h 47"/>
                <a:gd name="T20" fmla="*/ 42 w 48"/>
                <a:gd name="T21" fmla="*/ 40 h 47"/>
                <a:gd name="T22" fmla="*/ 48 w 48"/>
                <a:gd name="T23" fmla="*/ 29 h 47"/>
                <a:gd name="T24" fmla="*/ 48 w 48"/>
                <a:gd name="T25" fmla="*/ 29 h 47"/>
                <a:gd name="T26" fmla="*/ 47 w 48"/>
                <a:gd name="T27" fmla="*/ 16 h 47"/>
                <a:gd name="T28" fmla="*/ 40 w 48"/>
                <a:gd name="T29" fmla="*/ 6 h 47"/>
                <a:gd name="T30" fmla="*/ 29 w 48"/>
                <a:gd name="T31" fmla="*/ 0 h 47"/>
                <a:gd name="T32" fmla="*/ 29 w 48"/>
                <a:gd name="T33" fmla="*/ 0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7"/>
                <a:gd name="T53" fmla="*/ 48 w 48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7">
                  <a:moveTo>
                    <a:pt x="29" y="0"/>
                  </a:moveTo>
                  <a:lnTo>
                    <a:pt x="16" y="1"/>
                  </a:lnTo>
                  <a:lnTo>
                    <a:pt x="6" y="7"/>
                  </a:lnTo>
                  <a:lnTo>
                    <a:pt x="0" y="19"/>
                  </a:lnTo>
                  <a:lnTo>
                    <a:pt x="1" y="31"/>
                  </a:lnTo>
                  <a:lnTo>
                    <a:pt x="8" y="42"/>
                  </a:lnTo>
                  <a:lnTo>
                    <a:pt x="19" y="47"/>
                  </a:lnTo>
                  <a:lnTo>
                    <a:pt x="32" y="47"/>
                  </a:lnTo>
                  <a:lnTo>
                    <a:pt x="42" y="40"/>
                  </a:lnTo>
                  <a:lnTo>
                    <a:pt x="48" y="29"/>
                  </a:lnTo>
                  <a:lnTo>
                    <a:pt x="47" y="16"/>
                  </a:lnTo>
                  <a:lnTo>
                    <a:pt x="40" y="6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88" name="Freeform 303"/>
            <p:cNvSpPr>
              <a:spLocks/>
            </p:cNvSpPr>
            <p:nvPr/>
          </p:nvSpPr>
          <p:spPr bwMode="auto">
            <a:xfrm>
              <a:off x="2584" y="1964"/>
              <a:ext cx="48" cy="48"/>
            </a:xfrm>
            <a:custGeom>
              <a:avLst/>
              <a:gdLst>
                <a:gd name="T0" fmla="*/ 22 w 48"/>
                <a:gd name="T1" fmla="*/ 0 h 48"/>
                <a:gd name="T2" fmla="*/ 10 w 48"/>
                <a:gd name="T3" fmla="*/ 5 h 48"/>
                <a:gd name="T4" fmla="*/ 2 w 48"/>
                <a:gd name="T5" fmla="*/ 14 h 48"/>
                <a:gd name="T6" fmla="*/ 0 w 48"/>
                <a:gd name="T7" fmla="*/ 27 h 48"/>
                <a:gd name="T8" fmla="*/ 0 w 48"/>
                <a:gd name="T9" fmla="*/ 27 h 48"/>
                <a:gd name="T10" fmla="*/ 5 w 48"/>
                <a:gd name="T11" fmla="*/ 39 h 48"/>
                <a:gd name="T12" fmla="*/ 14 w 48"/>
                <a:gd name="T13" fmla="*/ 46 h 48"/>
                <a:gd name="T14" fmla="*/ 27 w 48"/>
                <a:gd name="T15" fmla="*/ 48 h 48"/>
                <a:gd name="T16" fmla="*/ 27 w 48"/>
                <a:gd name="T17" fmla="*/ 48 h 48"/>
                <a:gd name="T18" fmla="*/ 39 w 48"/>
                <a:gd name="T19" fmla="*/ 44 h 48"/>
                <a:gd name="T20" fmla="*/ 46 w 48"/>
                <a:gd name="T21" fmla="*/ 34 h 48"/>
                <a:gd name="T22" fmla="*/ 48 w 48"/>
                <a:gd name="T23" fmla="*/ 22 h 48"/>
                <a:gd name="T24" fmla="*/ 48 w 48"/>
                <a:gd name="T25" fmla="*/ 22 h 48"/>
                <a:gd name="T26" fmla="*/ 44 w 48"/>
                <a:gd name="T27" fmla="*/ 10 h 48"/>
                <a:gd name="T28" fmla="*/ 34 w 48"/>
                <a:gd name="T29" fmla="*/ 2 h 48"/>
                <a:gd name="T30" fmla="*/ 22 w 48"/>
                <a:gd name="T31" fmla="*/ 0 h 48"/>
                <a:gd name="T32" fmla="*/ 22 w 48"/>
                <a:gd name="T33" fmla="*/ 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2" y="0"/>
                  </a:moveTo>
                  <a:lnTo>
                    <a:pt x="10" y="5"/>
                  </a:lnTo>
                  <a:lnTo>
                    <a:pt x="2" y="14"/>
                  </a:lnTo>
                  <a:lnTo>
                    <a:pt x="0" y="27"/>
                  </a:lnTo>
                  <a:lnTo>
                    <a:pt x="5" y="39"/>
                  </a:lnTo>
                  <a:lnTo>
                    <a:pt x="14" y="46"/>
                  </a:lnTo>
                  <a:lnTo>
                    <a:pt x="27" y="48"/>
                  </a:lnTo>
                  <a:lnTo>
                    <a:pt x="39" y="44"/>
                  </a:lnTo>
                  <a:lnTo>
                    <a:pt x="46" y="34"/>
                  </a:lnTo>
                  <a:lnTo>
                    <a:pt x="48" y="22"/>
                  </a:lnTo>
                  <a:lnTo>
                    <a:pt x="44" y="10"/>
                  </a:lnTo>
                  <a:lnTo>
                    <a:pt x="34" y="2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89" name="Freeform 304"/>
            <p:cNvSpPr>
              <a:spLocks/>
            </p:cNvSpPr>
            <p:nvPr/>
          </p:nvSpPr>
          <p:spPr bwMode="auto">
            <a:xfrm>
              <a:off x="2539" y="1977"/>
              <a:ext cx="48" cy="48"/>
            </a:xfrm>
            <a:custGeom>
              <a:avLst/>
              <a:gdLst>
                <a:gd name="T0" fmla="*/ 14 w 48"/>
                <a:gd name="T1" fmla="*/ 2 h 48"/>
                <a:gd name="T2" fmla="*/ 4 w 48"/>
                <a:gd name="T3" fmla="*/ 11 h 48"/>
                <a:gd name="T4" fmla="*/ 0 w 48"/>
                <a:gd name="T5" fmla="*/ 23 h 48"/>
                <a:gd name="T6" fmla="*/ 2 w 48"/>
                <a:gd name="T7" fmla="*/ 35 h 48"/>
                <a:gd name="T8" fmla="*/ 2 w 48"/>
                <a:gd name="T9" fmla="*/ 35 h 48"/>
                <a:gd name="T10" fmla="*/ 11 w 48"/>
                <a:gd name="T11" fmla="*/ 44 h 48"/>
                <a:gd name="T12" fmla="*/ 21 w 48"/>
                <a:gd name="T13" fmla="*/ 48 h 48"/>
                <a:gd name="T14" fmla="*/ 34 w 48"/>
                <a:gd name="T15" fmla="*/ 46 h 48"/>
                <a:gd name="T16" fmla="*/ 34 w 48"/>
                <a:gd name="T17" fmla="*/ 46 h 48"/>
                <a:gd name="T18" fmla="*/ 44 w 48"/>
                <a:gd name="T19" fmla="*/ 38 h 48"/>
                <a:gd name="T20" fmla="*/ 48 w 48"/>
                <a:gd name="T21" fmla="*/ 26 h 48"/>
                <a:gd name="T22" fmla="*/ 45 w 48"/>
                <a:gd name="T23" fmla="*/ 14 h 48"/>
                <a:gd name="T24" fmla="*/ 45 w 48"/>
                <a:gd name="T25" fmla="*/ 14 h 48"/>
                <a:gd name="T26" fmla="*/ 37 w 48"/>
                <a:gd name="T27" fmla="*/ 4 h 48"/>
                <a:gd name="T28" fmla="*/ 25 w 48"/>
                <a:gd name="T29" fmla="*/ 0 h 48"/>
                <a:gd name="T30" fmla="*/ 14 w 48"/>
                <a:gd name="T31" fmla="*/ 2 h 48"/>
                <a:gd name="T32" fmla="*/ 14 w 48"/>
                <a:gd name="T33" fmla="*/ 2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14" y="2"/>
                  </a:moveTo>
                  <a:lnTo>
                    <a:pt x="4" y="11"/>
                  </a:lnTo>
                  <a:lnTo>
                    <a:pt x="0" y="23"/>
                  </a:lnTo>
                  <a:lnTo>
                    <a:pt x="2" y="35"/>
                  </a:lnTo>
                  <a:lnTo>
                    <a:pt x="11" y="44"/>
                  </a:lnTo>
                  <a:lnTo>
                    <a:pt x="21" y="48"/>
                  </a:lnTo>
                  <a:lnTo>
                    <a:pt x="34" y="46"/>
                  </a:lnTo>
                  <a:lnTo>
                    <a:pt x="44" y="38"/>
                  </a:lnTo>
                  <a:lnTo>
                    <a:pt x="48" y="26"/>
                  </a:lnTo>
                  <a:lnTo>
                    <a:pt x="45" y="14"/>
                  </a:lnTo>
                  <a:lnTo>
                    <a:pt x="37" y="4"/>
                  </a:lnTo>
                  <a:lnTo>
                    <a:pt x="25" y="0"/>
                  </a:lnTo>
                  <a:lnTo>
                    <a:pt x="14" y="2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90" name="Freeform 305"/>
            <p:cNvSpPr>
              <a:spLocks/>
            </p:cNvSpPr>
            <p:nvPr/>
          </p:nvSpPr>
          <p:spPr bwMode="auto">
            <a:xfrm>
              <a:off x="2499" y="2004"/>
              <a:ext cx="48" cy="48"/>
            </a:xfrm>
            <a:custGeom>
              <a:avLst/>
              <a:gdLst>
                <a:gd name="T0" fmla="*/ 8 w 48"/>
                <a:gd name="T1" fmla="*/ 6 h 48"/>
                <a:gd name="T2" fmla="*/ 1 w 48"/>
                <a:gd name="T3" fmla="*/ 17 h 48"/>
                <a:gd name="T4" fmla="*/ 0 w 48"/>
                <a:gd name="T5" fmla="*/ 29 h 48"/>
                <a:gd name="T6" fmla="*/ 6 w 48"/>
                <a:gd name="T7" fmla="*/ 40 h 48"/>
                <a:gd name="T8" fmla="*/ 6 w 48"/>
                <a:gd name="T9" fmla="*/ 40 h 48"/>
                <a:gd name="T10" fmla="*/ 17 w 48"/>
                <a:gd name="T11" fmla="*/ 47 h 48"/>
                <a:gd name="T12" fmla="*/ 29 w 48"/>
                <a:gd name="T13" fmla="*/ 48 h 48"/>
                <a:gd name="T14" fmla="*/ 40 w 48"/>
                <a:gd name="T15" fmla="*/ 42 h 48"/>
                <a:gd name="T16" fmla="*/ 40 w 48"/>
                <a:gd name="T17" fmla="*/ 42 h 48"/>
                <a:gd name="T18" fmla="*/ 47 w 48"/>
                <a:gd name="T19" fmla="*/ 31 h 48"/>
                <a:gd name="T20" fmla="*/ 48 w 48"/>
                <a:gd name="T21" fmla="*/ 19 h 48"/>
                <a:gd name="T22" fmla="*/ 42 w 48"/>
                <a:gd name="T23" fmla="*/ 8 h 48"/>
                <a:gd name="T24" fmla="*/ 42 w 48"/>
                <a:gd name="T25" fmla="*/ 8 h 48"/>
                <a:gd name="T26" fmla="*/ 31 w 48"/>
                <a:gd name="T27" fmla="*/ 1 h 48"/>
                <a:gd name="T28" fmla="*/ 19 w 48"/>
                <a:gd name="T29" fmla="*/ 0 h 48"/>
                <a:gd name="T30" fmla="*/ 8 w 48"/>
                <a:gd name="T31" fmla="*/ 6 h 48"/>
                <a:gd name="T32" fmla="*/ 8 w 48"/>
                <a:gd name="T33" fmla="*/ 6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8" y="6"/>
                  </a:moveTo>
                  <a:lnTo>
                    <a:pt x="1" y="17"/>
                  </a:lnTo>
                  <a:lnTo>
                    <a:pt x="0" y="29"/>
                  </a:lnTo>
                  <a:lnTo>
                    <a:pt x="6" y="40"/>
                  </a:lnTo>
                  <a:lnTo>
                    <a:pt x="17" y="47"/>
                  </a:lnTo>
                  <a:lnTo>
                    <a:pt x="29" y="48"/>
                  </a:lnTo>
                  <a:lnTo>
                    <a:pt x="40" y="42"/>
                  </a:lnTo>
                  <a:lnTo>
                    <a:pt x="47" y="31"/>
                  </a:lnTo>
                  <a:lnTo>
                    <a:pt x="48" y="19"/>
                  </a:lnTo>
                  <a:lnTo>
                    <a:pt x="42" y="8"/>
                  </a:lnTo>
                  <a:lnTo>
                    <a:pt x="31" y="1"/>
                  </a:lnTo>
                  <a:lnTo>
                    <a:pt x="19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91" name="Freeform 306"/>
            <p:cNvSpPr>
              <a:spLocks/>
            </p:cNvSpPr>
            <p:nvPr/>
          </p:nvSpPr>
          <p:spPr bwMode="auto">
            <a:xfrm>
              <a:off x="2401" y="1999"/>
              <a:ext cx="101" cy="79"/>
            </a:xfrm>
            <a:custGeom>
              <a:avLst/>
              <a:gdLst>
                <a:gd name="T0" fmla="*/ 30 w 101"/>
                <a:gd name="T1" fmla="*/ 51 h 79"/>
                <a:gd name="T2" fmla="*/ 42 w 101"/>
                <a:gd name="T3" fmla="*/ 56 h 79"/>
                <a:gd name="T4" fmla="*/ 54 w 101"/>
                <a:gd name="T5" fmla="*/ 64 h 79"/>
                <a:gd name="T6" fmla="*/ 92 w 101"/>
                <a:gd name="T7" fmla="*/ 78 h 79"/>
                <a:gd name="T8" fmla="*/ 95 w 101"/>
                <a:gd name="T9" fmla="*/ 79 h 79"/>
                <a:gd name="T10" fmla="*/ 100 w 101"/>
                <a:gd name="T11" fmla="*/ 76 h 79"/>
                <a:gd name="T12" fmla="*/ 101 w 101"/>
                <a:gd name="T13" fmla="*/ 73 h 79"/>
                <a:gd name="T14" fmla="*/ 100 w 101"/>
                <a:gd name="T15" fmla="*/ 68 h 79"/>
                <a:gd name="T16" fmla="*/ 88 w 101"/>
                <a:gd name="T17" fmla="*/ 52 h 79"/>
                <a:gd name="T18" fmla="*/ 56 w 101"/>
                <a:gd name="T19" fmla="*/ 24 h 79"/>
                <a:gd name="T20" fmla="*/ 47 w 101"/>
                <a:gd name="T21" fmla="*/ 19 h 79"/>
                <a:gd name="T22" fmla="*/ 34 w 101"/>
                <a:gd name="T23" fmla="*/ 8 h 79"/>
                <a:gd name="T24" fmla="*/ 32 w 101"/>
                <a:gd name="T25" fmla="*/ 5 h 79"/>
                <a:gd name="T26" fmla="*/ 26 w 101"/>
                <a:gd name="T27" fmla="*/ 1 h 79"/>
                <a:gd name="T28" fmla="*/ 23 w 101"/>
                <a:gd name="T29" fmla="*/ 0 h 79"/>
                <a:gd name="T30" fmla="*/ 17 w 101"/>
                <a:gd name="T31" fmla="*/ 3 h 79"/>
                <a:gd name="T32" fmla="*/ 16 w 101"/>
                <a:gd name="T33" fmla="*/ 7 h 79"/>
                <a:gd name="T34" fmla="*/ 19 w 101"/>
                <a:gd name="T35" fmla="*/ 13 h 79"/>
                <a:gd name="T36" fmla="*/ 20 w 101"/>
                <a:gd name="T37" fmla="*/ 14 h 79"/>
                <a:gd name="T38" fmla="*/ 24 w 101"/>
                <a:gd name="T39" fmla="*/ 18 h 79"/>
                <a:gd name="T40" fmla="*/ 31 w 101"/>
                <a:gd name="T41" fmla="*/ 24 h 79"/>
                <a:gd name="T42" fmla="*/ 50 w 101"/>
                <a:gd name="T43" fmla="*/ 37 h 79"/>
                <a:gd name="T44" fmla="*/ 58 w 101"/>
                <a:gd name="T45" fmla="*/ 41 h 79"/>
                <a:gd name="T46" fmla="*/ 76 w 101"/>
                <a:gd name="T47" fmla="*/ 59 h 79"/>
                <a:gd name="T48" fmla="*/ 65 w 101"/>
                <a:gd name="T49" fmla="*/ 55 h 79"/>
                <a:gd name="T50" fmla="*/ 50 w 101"/>
                <a:gd name="T51" fmla="*/ 45 h 79"/>
                <a:gd name="T52" fmla="*/ 43 w 101"/>
                <a:gd name="T53" fmla="*/ 41 h 79"/>
                <a:gd name="T54" fmla="*/ 26 w 101"/>
                <a:gd name="T55" fmla="*/ 35 h 79"/>
                <a:gd name="T56" fmla="*/ 20 w 101"/>
                <a:gd name="T57" fmla="*/ 34 h 79"/>
                <a:gd name="T58" fmla="*/ 10 w 101"/>
                <a:gd name="T59" fmla="*/ 29 h 79"/>
                <a:gd name="T60" fmla="*/ 7 w 101"/>
                <a:gd name="T61" fmla="*/ 28 h 79"/>
                <a:gd name="T62" fmla="*/ 1 w 101"/>
                <a:gd name="T63" fmla="*/ 31 h 79"/>
                <a:gd name="T64" fmla="*/ 0 w 101"/>
                <a:gd name="T65" fmla="*/ 35 h 79"/>
                <a:gd name="T66" fmla="*/ 3 w 101"/>
                <a:gd name="T67" fmla="*/ 41 h 79"/>
                <a:gd name="T68" fmla="*/ 9 w 101"/>
                <a:gd name="T69" fmla="*/ 45 h 79"/>
                <a:gd name="T70" fmla="*/ 23 w 101"/>
                <a:gd name="T71" fmla="*/ 4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01"/>
                <a:gd name="T109" fmla="*/ 0 h 79"/>
                <a:gd name="T110" fmla="*/ 101 w 101"/>
                <a:gd name="T111" fmla="*/ 79 h 7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01" h="79">
                  <a:moveTo>
                    <a:pt x="23" y="49"/>
                  </a:moveTo>
                  <a:lnTo>
                    <a:pt x="30" y="51"/>
                  </a:lnTo>
                  <a:lnTo>
                    <a:pt x="36" y="53"/>
                  </a:lnTo>
                  <a:lnTo>
                    <a:pt x="42" y="56"/>
                  </a:lnTo>
                  <a:lnTo>
                    <a:pt x="54" y="64"/>
                  </a:lnTo>
                  <a:lnTo>
                    <a:pt x="71" y="71"/>
                  </a:lnTo>
                  <a:lnTo>
                    <a:pt x="92" y="78"/>
                  </a:lnTo>
                  <a:lnTo>
                    <a:pt x="95" y="79"/>
                  </a:lnTo>
                  <a:lnTo>
                    <a:pt x="98" y="78"/>
                  </a:lnTo>
                  <a:lnTo>
                    <a:pt x="100" y="76"/>
                  </a:lnTo>
                  <a:lnTo>
                    <a:pt x="101" y="73"/>
                  </a:lnTo>
                  <a:lnTo>
                    <a:pt x="101" y="70"/>
                  </a:lnTo>
                  <a:lnTo>
                    <a:pt x="100" y="68"/>
                  </a:lnTo>
                  <a:lnTo>
                    <a:pt x="88" y="52"/>
                  </a:lnTo>
                  <a:lnTo>
                    <a:pt x="73" y="35"/>
                  </a:lnTo>
                  <a:lnTo>
                    <a:pt x="56" y="24"/>
                  </a:lnTo>
                  <a:lnTo>
                    <a:pt x="47" y="19"/>
                  </a:lnTo>
                  <a:lnTo>
                    <a:pt x="40" y="13"/>
                  </a:lnTo>
                  <a:lnTo>
                    <a:pt x="34" y="8"/>
                  </a:lnTo>
                  <a:lnTo>
                    <a:pt x="32" y="5"/>
                  </a:lnTo>
                  <a:lnTo>
                    <a:pt x="29" y="3"/>
                  </a:lnTo>
                  <a:lnTo>
                    <a:pt x="26" y="1"/>
                  </a:lnTo>
                  <a:lnTo>
                    <a:pt x="23" y="0"/>
                  </a:lnTo>
                  <a:lnTo>
                    <a:pt x="20" y="1"/>
                  </a:lnTo>
                  <a:lnTo>
                    <a:pt x="17" y="3"/>
                  </a:lnTo>
                  <a:lnTo>
                    <a:pt x="16" y="7"/>
                  </a:lnTo>
                  <a:lnTo>
                    <a:pt x="17" y="10"/>
                  </a:lnTo>
                  <a:lnTo>
                    <a:pt x="19" y="13"/>
                  </a:lnTo>
                  <a:lnTo>
                    <a:pt x="20" y="14"/>
                  </a:lnTo>
                  <a:lnTo>
                    <a:pt x="22" y="16"/>
                  </a:lnTo>
                  <a:lnTo>
                    <a:pt x="24" y="18"/>
                  </a:lnTo>
                  <a:lnTo>
                    <a:pt x="31" y="24"/>
                  </a:lnTo>
                  <a:lnTo>
                    <a:pt x="40" y="30"/>
                  </a:lnTo>
                  <a:lnTo>
                    <a:pt x="50" y="37"/>
                  </a:lnTo>
                  <a:lnTo>
                    <a:pt x="58" y="41"/>
                  </a:lnTo>
                  <a:lnTo>
                    <a:pt x="67" y="49"/>
                  </a:lnTo>
                  <a:lnTo>
                    <a:pt x="76" y="59"/>
                  </a:lnTo>
                  <a:lnTo>
                    <a:pt x="65" y="55"/>
                  </a:lnTo>
                  <a:lnTo>
                    <a:pt x="57" y="50"/>
                  </a:lnTo>
                  <a:lnTo>
                    <a:pt x="50" y="45"/>
                  </a:lnTo>
                  <a:lnTo>
                    <a:pt x="43" y="41"/>
                  </a:lnTo>
                  <a:lnTo>
                    <a:pt x="35" y="38"/>
                  </a:lnTo>
                  <a:lnTo>
                    <a:pt x="26" y="35"/>
                  </a:lnTo>
                  <a:lnTo>
                    <a:pt x="20" y="34"/>
                  </a:lnTo>
                  <a:lnTo>
                    <a:pt x="15" y="32"/>
                  </a:lnTo>
                  <a:lnTo>
                    <a:pt x="10" y="29"/>
                  </a:lnTo>
                  <a:lnTo>
                    <a:pt x="7" y="28"/>
                  </a:lnTo>
                  <a:lnTo>
                    <a:pt x="3" y="29"/>
                  </a:lnTo>
                  <a:lnTo>
                    <a:pt x="1" y="31"/>
                  </a:lnTo>
                  <a:lnTo>
                    <a:pt x="0" y="35"/>
                  </a:lnTo>
                  <a:lnTo>
                    <a:pt x="0" y="39"/>
                  </a:lnTo>
                  <a:lnTo>
                    <a:pt x="3" y="41"/>
                  </a:lnTo>
                  <a:lnTo>
                    <a:pt x="9" y="45"/>
                  </a:lnTo>
                  <a:lnTo>
                    <a:pt x="16" y="47"/>
                  </a:lnTo>
                  <a:lnTo>
                    <a:pt x="23" y="4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92" name="Freeform 307"/>
            <p:cNvSpPr>
              <a:spLocks/>
            </p:cNvSpPr>
            <p:nvPr/>
          </p:nvSpPr>
          <p:spPr bwMode="auto">
            <a:xfrm>
              <a:off x="2469" y="2041"/>
              <a:ext cx="48" cy="48"/>
            </a:xfrm>
            <a:custGeom>
              <a:avLst/>
              <a:gdLst>
                <a:gd name="T0" fmla="*/ 3 w 48"/>
                <a:gd name="T1" fmla="*/ 12 h 48"/>
                <a:gd name="T2" fmla="*/ 0 w 48"/>
                <a:gd name="T3" fmla="*/ 24 h 48"/>
                <a:gd name="T4" fmla="*/ 3 w 48"/>
                <a:gd name="T5" fmla="*/ 36 h 48"/>
                <a:gd name="T6" fmla="*/ 12 w 48"/>
                <a:gd name="T7" fmla="*/ 45 h 48"/>
                <a:gd name="T8" fmla="*/ 12 w 48"/>
                <a:gd name="T9" fmla="*/ 45 h 48"/>
                <a:gd name="T10" fmla="*/ 24 w 48"/>
                <a:gd name="T11" fmla="*/ 48 h 48"/>
                <a:gd name="T12" fmla="*/ 36 w 48"/>
                <a:gd name="T13" fmla="*/ 45 h 48"/>
                <a:gd name="T14" fmla="*/ 45 w 48"/>
                <a:gd name="T15" fmla="*/ 37 h 48"/>
                <a:gd name="T16" fmla="*/ 45 w 48"/>
                <a:gd name="T17" fmla="*/ 37 h 48"/>
                <a:gd name="T18" fmla="*/ 48 w 48"/>
                <a:gd name="T19" fmla="*/ 24 h 48"/>
                <a:gd name="T20" fmla="*/ 45 w 48"/>
                <a:gd name="T21" fmla="*/ 12 h 48"/>
                <a:gd name="T22" fmla="*/ 36 w 48"/>
                <a:gd name="T23" fmla="*/ 3 h 48"/>
                <a:gd name="T24" fmla="*/ 36 w 48"/>
                <a:gd name="T25" fmla="*/ 3 h 48"/>
                <a:gd name="T26" fmla="*/ 24 w 48"/>
                <a:gd name="T27" fmla="*/ 0 h 48"/>
                <a:gd name="T28" fmla="*/ 12 w 48"/>
                <a:gd name="T29" fmla="*/ 3 h 48"/>
                <a:gd name="T30" fmla="*/ 3 w 48"/>
                <a:gd name="T31" fmla="*/ 12 h 48"/>
                <a:gd name="T32" fmla="*/ 3 w 48"/>
                <a:gd name="T33" fmla="*/ 12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3" y="12"/>
                  </a:moveTo>
                  <a:lnTo>
                    <a:pt x="0" y="24"/>
                  </a:lnTo>
                  <a:lnTo>
                    <a:pt x="3" y="36"/>
                  </a:lnTo>
                  <a:lnTo>
                    <a:pt x="12" y="45"/>
                  </a:lnTo>
                  <a:lnTo>
                    <a:pt x="24" y="48"/>
                  </a:lnTo>
                  <a:lnTo>
                    <a:pt x="36" y="45"/>
                  </a:lnTo>
                  <a:lnTo>
                    <a:pt x="45" y="37"/>
                  </a:lnTo>
                  <a:lnTo>
                    <a:pt x="48" y="24"/>
                  </a:lnTo>
                  <a:lnTo>
                    <a:pt x="45" y="12"/>
                  </a:lnTo>
                  <a:lnTo>
                    <a:pt x="36" y="3"/>
                  </a:lnTo>
                  <a:lnTo>
                    <a:pt x="24" y="0"/>
                  </a:lnTo>
                  <a:lnTo>
                    <a:pt x="12" y="3"/>
                  </a:lnTo>
                  <a:lnTo>
                    <a:pt x="3" y="12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93" name="Freeform 308"/>
            <p:cNvSpPr>
              <a:spLocks/>
            </p:cNvSpPr>
            <p:nvPr/>
          </p:nvSpPr>
          <p:spPr bwMode="auto">
            <a:xfrm>
              <a:off x="2383" y="2078"/>
              <a:ext cx="90" cy="31"/>
            </a:xfrm>
            <a:custGeom>
              <a:avLst/>
              <a:gdLst>
                <a:gd name="T0" fmla="*/ 5 w 90"/>
                <a:gd name="T1" fmla="*/ 14 h 31"/>
                <a:gd name="T2" fmla="*/ 18 w 90"/>
                <a:gd name="T3" fmla="*/ 16 h 31"/>
                <a:gd name="T4" fmla="*/ 30 w 90"/>
                <a:gd name="T5" fmla="*/ 19 h 31"/>
                <a:gd name="T6" fmla="*/ 41 w 90"/>
                <a:gd name="T7" fmla="*/ 24 h 31"/>
                <a:gd name="T8" fmla="*/ 41 w 90"/>
                <a:gd name="T9" fmla="*/ 24 h 31"/>
                <a:gd name="T10" fmla="*/ 55 w 90"/>
                <a:gd name="T11" fmla="*/ 27 h 31"/>
                <a:gd name="T12" fmla="*/ 68 w 90"/>
                <a:gd name="T13" fmla="*/ 29 h 31"/>
                <a:gd name="T14" fmla="*/ 82 w 90"/>
                <a:gd name="T15" fmla="*/ 31 h 31"/>
                <a:gd name="T16" fmla="*/ 82 w 90"/>
                <a:gd name="T17" fmla="*/ 31 h 31"/>
                <a:gd name="T18" fmla="*/ 86 w 90"/>
                <a:gd name="T19" fmla="*/ 30 h 31"/>
                <a:gd name="T20" fmla="*/ 88 w 90"/>
                <a:gd name="T21" fmla="*/ 28 h 31"/>
                <a:gd name="T22" fmla="*/ 90 w 90"/>
                <a:gd name="T23" fmla="*/ 25 h 31"/>
                <a:gd name="T24" fmla="*/ 90 w 90"/>
                <a:gd name="T25" fmla="*/ 25 h 31"/>
                <a:gd name="T26" fmla="*/ 89 w 90"/>
                <a:gd name="T27" fmla="*/ 21 h 31"/>
                <a:gd name="T28" fmla="*/ 87 w 90"/>
                <a:gd name="T29" fmla="*/ 18 h 31"/>
                <a:gd name="T30" fmla="*/ 83 w 90"/>
                <a:gd name="T31" fmla="*/ 17 h 31"/>
                <a:gd name="T32" fmla="*/ 83 w 90"/>
                <a:gd name="T33" fmla="*/ 17 h 31"/>
                <a:gd name="T34" fmla="*/ 64 w 90"/>
                <a:gd name="T35" fmla="*/ 14 h 31"/>
                <a:gd name="T36" fmla="*/ 45 w 90"/>
                <a:gd name="T37" fmla="*/ 10 h 31"/>
                <a:gd name="T38" fmla="*/ 27 w 90"/>
                <a:gd name="T39" fmla="*/ 4 h 31"/>
                <a:gd name="T40" fmla="*/ 27 w 90"/>
                <a:gd name="T41" fmla="*/ 4 h 31"/>
                <a:gd name="T42" fmla="*/ 21 w 90"/>
                <a:gd name="T43" fmla="*/ 2 h 31"/>
                <a:gd name="T44" fmla="*/ 15 w 90"/>
                <a:gd name="T45" fmla="*/ 1 h 31"/>
                <a:gd name="T46" fmla="*/ 8 w 90"/>
                <a:gd name="T47" fmla="*/ 0 h 31"/>
                <a:gd name="T48" fmla="*/ 8 w 90"/>
                <a:gd name="T49" fmla="*/ 0 h 31"/>
                <a:gd name="T50" fmla="*/ 5 w 90"/>
                <a:gd name="T51" fmla="*/ 0 h 31"/>
                <a:gd name="T52" fmla="*/ 2 w 90"/>
                <a:gd name="T53" fmla="*/ 2 h 31"/>
                <a:gd name="T54" fmla="*/ 0 w 90"/>
                <a:gd name="T55" fmla="*/ 5 h 31"/>
                <a:gd name="T56" fmla="*/ 0 w 90"/>
                <a:gd name="T57" fmla="*/ 5 h 31"/>
                <a:gd name="T58" fmla="*/ 0 w 90"/>
                <a:gd name="T59" fmla="*/ 9 h 31"/>
                <a:gd name="T60" fmla="*/ 2 w 90"/>
                <a:gd name="T61" fmla="*/ 12 h 31"/>
                <a:gd name="T62" fmla="*/ 5 w 90"/>
                <a:gd name="T63" fmla="*/ 14 h 31"/>
                <a:gd name="T64" fmla="*/ 5 w 90"/>
                <a:gd name="T65" fmla="*/ 14 h 3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0"/>
                <a:gd name="T100" fmla="*/ 0 h 31"/>
                <a:gd name="T101" fmla="*/ 90 w 90"/>
                <a:gd name="T102" fmla="*/ 31 h 3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0" h="31">
                  <a:moveTo>
                    <a:pt x="5" y="14"/>
                  </a:moveTo>
                  <a:lnTo>
                    <a:pt x="18" y="16"/>
                  </a:lnTo>
                  <a:lnTo>
                    <a:pt x="30" y="19"/>
                  </a:lnTo>
                  <a:lnTo>
                    <a:pt x="41" y="24"/>
                  </a:lnTo>
                  <a:lnTo>
                    <a:pt x="55" y="27"/>
                  </a:lnTo>
                  <a:lnTo>
                    <a:pt x="68" y="29"/>
                  </a:lnTo>
                  <a:lnTo>
                    <a:pt x="82" y="31"/>
                  </a:lnTo>
                  <a:lnTo>
                    <a:pt x="86" y="30"/>
                  </a:lnTo>
                  <a:lnTo>
                    <a:pt x="88" y="28"/>
                  </a:lnTo>
                  <a:lnTo>
                    <a:pt x="90" y="25"/>
                  </a:lnTo>
                  <a:lnTo>
                    <a:pt x="89" y="21"/>
                  </a:lnTo>
                  <a:lnTo>
                    <a:pt x="87" y="18"/>
                  </a:lnTo>
                  <a:lnTo>
                    <a:pt x="83" y="17"/>
                  </a:lnTo>
                  <a:lnTo>
                    <a:pt x="64" y="14"/>
                  </a:lnTo>
                  <a:lnTo>
                    <a:pt x="45" y="10"/>
                  </a:lnTo>
                  <a:lnTo>
                    <a:pt x="27" y="4"/>
                  </a:lnTo>
                  <a:lnTo>
                    <a:pt x="21" y="2"/>
                  </a:lnTo>
                  <a:lnTo>
                    <a:pt x="15" y="1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5" y="1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94" name="Freeform 309"/>
            <p:cNvSpPr>
              <a:spLocks/>
            </p:cNvSpPr>
            <p:nvPr/>
          </p:nvSpPr>
          <p:spPr bwMode="auto">
            <a:xfrm>
              <a:off x="2378" y="2103"/>
              <a:ext cx="93" cy="22"/>
            </a:xfrm>
            <a:custGeom>
              <a:avLst/>
              <a:gdLst>
                <a:gd name="T0" fmla="*/ 88 w 93"/>
                <a:gd name="T1" fmla="*/ 6 h 22"/>
                <a:gd name="T2" fmla="*/ 79 w 93"/>
                <a:gd name="T3" fmla="*/ 3 h 22"/>
                <a:gd name="T4" fmla="*/ 69 w 93"/>
                <a:gd name="T5" fmla="*/ 3 h 22"/>
                <a:gd name="T6" fmla="*/ 60 w 93"/>
                <a:gd name="T7" fmla="*/ 6 h 22"/>
                <a:gd name="T8" fmla="*/ 60 w 93"/>
                <a:gd name="T9" fmla="*/ 6 h 22"/>
                <a:gd name="T10" fmla="*/ 43 w 93"/>
                <a:gd name="T11" fmla="*/ 7 h 22"/>
                <a:gd name="T12" fmla="*/ 26 w 93"/>
                <a:gd name="T13" fmla="*/ 4 h 22"/>
                <a:gd name="T14" fmla="*/ 10 w 93"/>
                <a:gd name="T15" fmla="*/ 0 h 22"/>
                <a:gd name="T16" fmla="*/ 10 w 93"/>
                <a:gd name="T17" fmla="*/ 0 h 22"/>
                <a:gd name="T18" fmla="*/ 6 w 93"/>
                <a:gd name="T19" fmla="*/ 0 h 22"/>
                <a:gd name="T20" fmla="*/ 3 w 93"/>
                <a:gd name="T21" fmla="*/ 1 h 22"/>
                <a:gd name="T22" fmla="*/ 1 w 93"/>
                <a:gd name="T23" fmla="*/ 4 h 22"/>
                <a:gd name="T24" fmla="*/ 1 w 93"/>
                <a:gd name="T25" fmla="*/ 4 h 22"/>
                <a:gd name="T26" fmla="*/ 0 w 93"/>
                <a:gd name="T27" fmla="*/ 7 h 22"/>
                <a:gd name="T28" fmla="*/ 1 w 93"/>
                <a:gd name="T29" fmla="*/ 11 h 22"/>
                <a:gd name="T30" fmla="*/ 4 w 93"/>
                <a:gd name="T31" fmla="*/ 13 h 22"/>
                <a:gd name="T32" fmla="*/ 4 w 93"/>
                <a:gd name="T33" fmla="*/ 13 h 22"/>
                <a:gd name="T34" fmla="*/ 16 w 93"/>
                <a:gd name="T35" fmla="*/ 16 h 22"/>
                <a:gd name="T36" fmla="*/ 27 w 93"/>
                <a:gd name="T37" fmla="*/ 18 h 22"/>
                <a:gd name="T38" fmla="*/ 38 w 93"/>
                <a:gd name="T39" fmla="*/ 20 h 22"/>
                <a:gd name="T40" fmla="*/ 38 w 93"/>
                <a:gd name="T41" fmla="*/ 20 h 22"/>
                <a:gd name="T42" fmla="*/ 49 w 93"/>
                <a:gd name="T43" fmla="*/ 22 h 22"/>
                <a:gd name="T44" fmla="*/ 60 w 93"/>
                <a:gd name="T45" fmla="*/ 20 h 22"/>
                <a:gd name="T46" fmla="*/ 70 w 93"/>
                <a:gd name="T47" fmla="*/ 16 h 22"/>
                <a:gd name="T48" fmla="*/ 70 w 93"/>
                <a:gd name="T49" fmla="*/ 16 h 22"/>
                <a:gd name="T50" fmla="*/ 75 w 93"/>
                <a:gd name="T51" fmla="*/ 17 h 22"/>
                <a:gd name="T52" fmla="*/ 80 w 93"/>
                <a:gd name="T53" fmla="*/ 18 h 22"/>
                <a:gd name="T54" fmla="*/ 84 w 93"/>
                <a:gd name="T55" fmla="*/ 20 h 22"/>
                <a:gd name="T56" fmla="*/ 84 w 93"/>
                <a:gd name="T57" fmla="*/ 20 h 22"/>
                <a:gd name="T58" fmla="*/ 88 w 93"/>
                <a:gd name="T59" fmla="*/ 20 h 22"/>
                <a:gd name="T60" fmla="*/ 91 w 93"/>
                <a:gd name="T61" fmla="*/ 18 h 22"/>
                <a:gd name="T62" fmla="*/ 93 w 93"/>
                <a:gd name="T63" fmla="*/ 15 h 22"/>
                <a:gd name="T64" fmla="*/ 93 w 93"/>
                <a:gd name="T65" fmla="*/ 15 h 22"/>
                <a:gd name="T66" fmla="*/ 93 w 93"/>
                <a:gd name="T67" fmla="*/ 11 h 22"/>
                <a:gd name="T68" fmla="*/ 92 w 93"/>
                <a:gd name="T69" fmla="*/ 8 h 22"/>
                <a:gd name="T70" fmla="*/ 88 w 93"/>
                <a:gd name="T71" fmla="*/ 6 h 22"/>
                <a:gd name="T72" fmla="*/ 88 w 93"/>
                <a:gd name="T73" fmla="*/ 6 h 2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93"/>
                <a:gd name="T112" fmla="*/ 0 h 22"/>
                <a:gd name="T113" fmla="*/ 93 w 93"/>
                <a:gd name="T114" fmla="*/ 22 h 2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93" h="22">
                  <a:moveTo>
                    <a:pt x="88" y="6"/>
                  </a:moveTo>
                  <a:lnTo>
                    <a:pt x="79" y="3"/>
                  </a:lnTo>
                  <a:lnTo>
                    <a:pt x="69" y="3"/>
                  </a:lnTo>
                  <a:lnTo>
                    <a:pt x="60" y="6"/>
                  </a:lnTo>
                  <a:lnTo>
                    <a:pt x="43" y="7"/>
                  </a:lnTo>
                  <a:lnTo>
                    <a:pt x="26" y="4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1" y="11"/>
                  </a:lnTo>
                  <a:lnTo>
                    <a:pt x="4" y="13"/>
                  </a:lnTo>
                  <a:lnTo>
                    <a:pt x="16" y="16"/>
                  </a:lnTo>
                  <a:lnTo>
                    <a:pt x="27" y="18"/>
                  </a:lnTo>
                  <a:lnTo>
                    <a:pt x="38" y="20"/>
                  </a:lnTo>
                  <a:lnTo>
                    <a:pt x="49" y="22"/>
                  </a:lnTo>
                  <a:lnTo>
                    <a:pt x="60" y="20"/>
                  </a:lnTo>
                  <a:lnTo>
                    <a:pt x="70" y="16"/>
                  </a:lnTo>
                  <a:lnTo>
                    <a:pt x="75" y="17"/>
                  </a:lnTo>
                  <a:lnTo>
                    <a:pt x="80" y="18"/>
                  </a:lnTo>
                  <a:lnTo>
                    <a:pt x="84" y="20"/>
                  </a:lnTo>
                  <a:lnTo>
                    <a:pt x="88" y="20"/>
                  </a:lnTo>
                  <a:lnTo>
                    <a:pt x="91" y="18"/>
                  </a:lnTo>
                  <a:lnTo>
                    <a:pt x="93" y="15"/>
                  </a:lnTo>
                  <a:lnTo>
                    <a:pt x="93" y="11"/>
                  </a:lnTo>
                  <a:lnTo>
                    <a:pt x="92" y="8"/>
                  </a:lnTo>
                  <a:lnTo>
                    <a:pt x="88" y="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95" name="Freeform 310"/>
            <p:cNvSpPr>
              <a:spLocks/>
            </p:cNvSpPr>
            <p:nvPr/>
          </p:nvSpPr>
          <p:spPr bwMode="auto">
            <a:xfrm>
              <a:off x="2452" y="2086"/>
              <a:ext cx="47" cy="47"/>
            </a:xfrm>
            <a:custGeom>
              <a:avLst/>
              <a:gdLst>
                <a:gd name="T0" fmla="*/ 0 w 47"/>
                <a:gd name="T1" fmla="*/ 18 h 47"/>
                <a:gd name="T2" fmla="*/ 0 w 47"/>
                <a:gd name="T3" fmla="*/ 31 h 47"/>
                <a:gd name="T4" fmla="*/ 7 w 47"/>
                <a:gd name="T5" fmla="*/ 41 h 47"/>
                <a:gd name="T6" fmla="*/ 18 w 47"/>
                <a:gd name="T7" fmla="*/ 47 h 47"/>
                <a:gd name="T8" fmla="*/ 18 w 47"/>
                <a:gd name="T9" fmla="*/ 47 h 47"/>
                <a:gd name="T10" fmla="*/ 31 w 47"/>
                <a:gd name="T11" fmla="*/ 46 h 47"/>
                <a:gd name="T12" fmla="*/ 41 w 47"/>
                <a:gd name="T13" fmla="*/ 40 h 47"/>
                <a:gd name="T14" fmla="*/ 47 w 47"/>
                <a:gd name="T15" fmla="*/ 29 h 47"/>
                <a:gd name="T16" fmla="*/ 47 w 47"/>
                <a:gd name="T17" fmla="*/ 29 h 47"/>
                <a:gd name="T18" fmla="*/ 46 w 47"/>
                <a:gd name="T19" fmla="*/ 16 h 47"/>
                <a:gd name="T20" fmla="*/ 40 w 47"/>
                <a:gd name="T21" fmla="*/ 6 h 47"/>
                <a:gd name="T22" fmla="*/ 29 w 47"/>
                <a:gd name="T23" fmla="*/ 0 h 47"/>
                <a:gd name="T24" fmla="*/ 29 w 47"/>
                <a:gd name="T25" fmla="*/ 0 h 47"/>
                <a:gd name="T26" fmla="*/ 16 w 47"/>
                <a:gd name="T27" fmla="*/ 0 h 47"/>
                <a:gd name="T28" fmla="*/ 5 w 47"/>
                <a:gd name="T29" fmla="*/ 7 h 47"/>
                <a:gd name="T30" fmla="*/ 0 w 47"/>
                <a:gd name="T31" fmla="*/ 18 h 47"/>
                <a:gd name="T32" fmla="*/ 0 w 47"/>
                <a:gd name="T33" fmla="*/ 18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7"/>
                <a:gd name="T53" fmla="*/ 47 w 4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7">
                  <a:moveTo>
                    <a:pt x="0" y="18"/>
                  </a:moveTo>
                  <a:lnTo>
                    <a:pt x="0" y="31"/>
                  </a:lnTo>
                  <a:lnTo>
                    <a:pt x="7" y="41"/>
                  </a:lnTo>
                  <a:lnTo>
                    <a:pt x="18" y="47"/>
                  </a:lnTo>
                  <a:lnTo>
                    <a:pt x="31" y="46"/>
                  </a:lnTo>
                  <a:lnTo>
                    <a:pt x="41" y="40"/>
                  </a:lnTo>
                  <a:lnTo>
                    <a:pt x="47" y="29"/>
                  </a:lnTo>
                  <a:lnTo>
                    <a:pt x="46" y="16"/>
                  </a:lnTo>
                  <a:lnTo>
                    <a:pt x="40" y="6"/>
                  </a:lnTo>
                  <a:lnTo>
                    <a:pt x="29" y="0"/>
                  </a:lnTo>
                  <a:lnTo>
                    <a:pt x="16" y="0"/>
                  </a:lnTo>
                  <a:lnTo>
                    <a:pt x="5" y="7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96" name="Freeform 311"/>
            <p:cNvSpPr>
              <a:spLocks/>
            </p:cNvSpPr>
            <p:nvPr/>
          </p:nvSpPr>
          <p:spPr bwMode="auto">
            <a:xfrm>
              <a:off x="2376" y="2150"/>
              <a:ext cx="93" cy="29"/>
            </a:xfrm>
            <a:custGeom>
              <a:avLst/>
              <a:gdLst>
                <a:gd name="T0" fmla="*/ 82 w 93"/>
                <a:gd name="T1" fmla="*/ 1 h 29"/>
                <a:gd name="T2" fmla="*/ 66 w 93"/>
                <a:gd name="T3" fmla="*/ 7 h 29"/>
                <a:gd name="T4" fmla="*/ 49 w 93"/>
                <a:gd name="T5" fmla="*/ 11 h 29"/>
                <a:gd name="T6" fmla="*/ 33 w 93"/>
                <a:gd name="T7" fmla="*/ 15 h 29"/>
                <a:gd name="T8" fmla="*/ 33 w 93"/>
                <a:gd name="T9" fmla="*/ 15 h 29"/>
                <a:gd name="T10" fmla="*/ 25 w 93"/>
                <a:gd name="T11" fmla="*/ 16 h 29"/>
                <a:gd name="T12" fmla="*/ 16 w 93"/>
                <a:gd name="T13" fmla="*/ 14 h 29"/>
                <a:gd name="T14" fmla="*/ 9 w 93"/>
                <a:gd name="T15" fmla="*/ 12 h 29"/>
                <a:gd name="T16" fmla="*/ 9 w 93"/>
                <a:gd name="T17" fmla="*/ 12 h 29"/>
                <a:gd name="T18" fmla="*/ 5 w 93"/>
                <a:gd name="T19" fmla="*/ 12 h 29"/>
                <a:gd name="T20" fmla="*/ 2 w 93"/>
                <a:gd name="T21" fmla="*/ 14 h 29"/>
                <a:gd name="T22" fmla="*/ 0 w 93"/>
                <a:gd name="T23" fmla="*/ 17 h 29"/>
                <a:gd name="T24" fmla="*/ 0 w 93"/>
                <a:gd name="T25" fmla="*/ 17 h 29"/>
                <a:gd name="T26" fmla="*/ 1 w 93"/>
                <a:gd name="T27" fmla="*/ 20 h 29"/>
                <a:gd name="T28" fmla="*/ 2 w 93"/>
                <a:gd name="T29" fmla="*/ 23 h 29"/>
                <a:gd name="T30" fmla="*/ 6 w 93"/>
                <a:gd name="T31" fmla="*/ 25 h 29"/>
                <a:gd name="T32" fmla="*/ 6 w 93"/>
                <a:gd name="T33" fmla="*/ 25 h 29"/>
                <a:gd name="T34" fmla="*/ 16 w 93"/>
                <a:gd name="T35" fmla="*/ 28 h 29"/>
                <a:gd name="T36" fmla="*/ 26 w 93"/>
                <a:gd name="T37" fmla="*/ 29 h 29"/>
                <a:gd name="T38" fmla="*/ 37 w 93"/>
                <a:gd name="T39" fmla="*/ 28 h 29"/>
                <a:gd name="T40" fmla="*/ 37 w 93"/>
                <a:gd name="T41" fmla="*/ 28 h 29"/>
                <a:gd name="T42" fmla="*/ 55 w 93"/>
                <a:gd name="T43" fmla="*/ 24 h 29"/>
                <a:gd name="T44" fmla="*/ 72 w 93"/>
                <a:gd name="T45" fmla="*/ 19 h 29"/>
                <a:gd name="T46" fmla="*/ 89 w 93"/>
                <a:gd name="T47" fmla="*/ 13 h 29"/>
                <a:gd name="T48" fmla="*/ 89 w 93"/>
                <a:gd name="T49" fmla="*/ 13 h 29"/>
                <a:gd name="T50" fmla="*/ 92 w 93"/>
                <a:gd name="T51" fmla="*/ 10 h 29"/>
                <a:gd name="T52" fmla="*/ 93 w 93"/>
                <a:gd name="T53" fmla="*/ 7 h 29"/>
                <a:gd name="T54" fmla="*/ 91 w 93"/>
                <a:gd name="T55" fmla="*/ 3 h 29"/>
                <a:gd name="T56" fmla="*/ 91 w 93"/>
                <a:gd name="T57" fmla="*/ 3 h 29"/>
                <a:gd name="T58" fmla="*/ 88 w 93"/>
                <a:gd name="T59" fmla="*/ 1 h 29"/>
                <a:gd name="T60" fmla="*/ 85 w 93"/>
                <a:gd name="T61" fmla="*/ 0 h 29"/>
                <a:gd name="T62" fmla="*/ 82 w 93"/>
                <a:gd name="T63" fmla="*/ 1 h 29"/>
                <a:gd name="T64" fmla="*/ 82 w 93"/>
                <a:gd name="T65" fmla="*/ 1 h 2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3"/>
                <a:gd name="T100" fmla="*/ 0 h 29"/>
                <a:gd name="T101" fmla="*/ 93 w 93"/>
                <a:gd name="T102" fmla="*/ 29 h 2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3" h="29">
                  <a:moveTo>
                    <a:pt x="82" y="1"/>
                  </a:moveTo>
                  <a:lnTo>
                    <a:pt x="66" y="7"/>
                  </a:lnTo>
                  <a:lnTo>
                    <a:pt x="49" y="11"/>
                  </a:lnTo>
                  <a:lnTo>
                    <a:pt x="33" y="15"/>
                  </a:lnTo>
                  <a:lnTo>
                    <a:pt x="25" y="16"/>
                  </a:lnTo>
                  <a:lnTo>
                    <a:pt x="16" y="14"/>
                  </a:lnTo>
                  <a:lnTo>
                    <a:pt x="9" y="12"/>
                  </a:lnTo>
                  <a:lnTo>
                    <a:pt x="5" y="12"/>
                  </a:lnTo>
                  <a:lnTo>
                    <a:pt x="2" y="14"/>
                  </a:lnTo>
                  <a:lnTo>
                    <a:pt x="0" y="17"/>
                  </a:lnTo>
                  <a:lnTo>
                    <a:pt x="1" y="20"/>
                  </a:lnTo>
                  <a:lnTo>
                    <a:pt x="2" y="23"/>
                  </a:lnTo>
                  <a:lnTo>
                    <a:pt x="6" y="25"/>
                  </a:lnTo>
                  <a:lnTo>
                    <a:pt x="16" y="28"/>
                  </a:lnTo>
                  <a:lnTo>
                    <a:pt x="26" y="29"/>
                  </a:lnTo>
                  <a:lnTo>
                    <a:pt x="37" y="28"/>
                  </a:lnTo>
                  <a:lnTo>
                    <a:pt x="55" y="24"/>
                  </a:lnTo>
                  <a:lnTo>
                    <a:pt x="72" y="19"/>
                  </a:lnTo>
                  <a:lnTo>
                    <a:pt x="89" y="13"/>
                  </a:lnTo>
                  <a:lnTo>
                    <a:pt x="92" y="10"/>
                  </a:lnTo>
                  <a:lnTo>
                    <a:pt x="93" y="7"/>
                  </a:lnTo>
                  <a:lnTo>
                    <a:pt x="91" y="3"/>
                  </a:lnTo>
                  <a:lnTo>
                    <a:pt x="88" y="1"/>
                  </a:lnTo>
                  <a:lnTo>
                    <a:pt x="85" y="0"/>
                  </a:lnTo>
                  <a:lnTo>
                    <a:pt x="82" y="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97" name="Freeform 312"/>
            <p:cNvSpPr>
              <a:spLocks/>
            </p:cNvSpPr>
            <p:nvPr/>
          </p:nvSpPr>
          <p:spPr bwMode="auto">
            <a:xfrm>
              <a:off x="2389" y="2195"/>
              <a:ext cx="93" cy="33"/>
            </a:xfrm>
            <a:custGeom>
              <a:avLst/>
              <a:gdLst>
                <a:gd name="T0" fmla="*/ 83 w 93"/>
                <a:gd name="T1" fmla="*/ 1 h 33"/>
                <a:gd name="T2" fmla="*/ 73 w 93"/>
                <a:gd name="T3" fmla="*/ 3 h 33"/>
                <a:gd name="T4" fmla="*/ 64 w 93"/>
                <a:gd name="T5" fmla="*/ 3 h 33"/>
                <a:gd name="T6" fmla="*/ 54 w 93"/>
                <a:gd name="T7" fmla="*/ 4 h 33"/>
                <a:gd name="T8" fmla="*/ 54 w 93"/>
                <a:gd name="T9" fmla="*/ 4 h 33"/>
                <a:gd name="T10" fmla="*/ 39 w 93"/>
                <a:gd name="T11" fmla="*/ 7 h 33"/>
                <a:gd name="T12" fmla="*/ 26 w 93"/>
                <a:gd name="T13" fmla="*/ 12 h 33"/>
                <a:gd name="T14" fmla="*/ 13 w 93"/>
                <a:gd name="T15" fmla="*/ 17 h 33"/>
                <a:gd name="T16" fmla="*/ 13 w 93"/>
                <a:gd name="T17" fmla="*/ 17 h 33"/>
                <a:gd name="T18" fmla="*/ 11 w 93"/>
                <a:gd name="T19" fmla="*/ 18 h 33"/>
                <a:gd name="T20" fmla="*/ 9 w 93"/>
                <a:gd name="T21" fmla="*/ 19 h 33"/>
                <a:gd name="T22" fmla="*/ 7 w 93"/>
                <a:gd name="T23" fmla="*/ 19 h 33"/>
                <a:gd name="T24" fmla="*/ 7 w 93"/>
                <a:gd name="T25" fmla="*/ 19 h 33"/>
                <a:gd name="T26" fmla="*/ 3 w 93"/>
                <a:gd name="T27" fmla="*/ 19 h 33"/>
                <a:gd name="T28" fmla="*/ 1 w 93"/>
                <a:gd name="T29" fmla="*/ 22 h 33"/>
                <a:gd name="T30" fmla="*/ 0 w 93"/>
                <a:gd name="T31" fmla="*/ 25 h 33"/>
                <a:gd name="T32" fmla="*/ 0 w 93"/>
                <a:gd name="T33" fmla="*/ 25 h 33"/>
                <a:gd name="T34" fmla="*/ 1 w 93"/>
                <a:gd name="T35" fmla="*/ 29 h 33"/>
                <a:gd name="T36" fmla="*/ 3 w 93"/>
                <a:gd name="T37" fmla="*/ 32 h 33"/>
                <a:gd name="T38" fmla="*/ 7 w 93"/>
                <a:gd name="T39" fmla="*/ 33 h 33"/>
                <a:gd name="T40" fmla="*/ 7 w 93"/>
                <a:gd name="T41" fmla="*/ 33 h 33"/>
                <a:gd name="T42" fmla="*/ 9 w 93"/>
                <a:gd name="T43" fmla="*/ 33 h 33"/>
                <a:gd name="T44" fmla="*/ 11 w 93"/>
                <a:gd name="T45" fmla="*/ 33 h 33"/>
                <a:gd name="T46" fmla="*/ 13 w 93"/>
                <a:gd name="T47" fmla="*/ 32 h 33"/>
                <a:gd name="T48" fmla="*/ 13 w 93"/>
                <a:gd name="T49" fmla="*/ 32 h 33"/>
                <a:gd name="T50" fmla="*/ 31 w 93"/>
                <a:gd name="T51" fmla="*/ 25 h 33"/>
                <a:gd name="T52" fmla="*/ 48 w 93"/>
                <a:gd name="T53" fmla="*/ 19 h 33"/>
                <a:gd name="T54" fmla="*/ 67 w 93"/>
                <a:gd name="T55" fmla="*/ 17 h 33"/>
                <a:gd name="T56" fmla="*/ 67 w 93"/>
                <a:gd name="T57" fmla="*/ 17 h 33"/>
                <a:gd name="T58" fmla="*/ 74 w 93"/>
                <a:gd name="T59" fmla="*/ 16 h 33"/>
                <a:gd name="T60" fmla="*/ 82 w 93"/>
                <a:gd name="T61" fmla="*/ 15 h 33"/>
                <a:gd name="T62" fmla="*/ 90 w 93"/>
                <a:gd name="T63" fmla="*/ 13 h 33"/>
                <a:gd name="T64" fmla="*/ 90 w 93"/>
                <a:gd name="T65" fmla="*/ 13 h 33"/>
                <a:gd name="T66" fmla="*/ 92 w 93"/>
                <a:gd name="T67" fmla="*/ 11 h 33"/>
                <a:gd name="T68" fmla="*/ 93 w 93"/>
                <a:gd name="T69" fmla="*/ 7 h 33"/>
                <a:gd name="T70" fmla="*/ 93 w 93"/>
                <a:gd name="T71" fmla="*/ 4 h 33"/>
                <a:gd name="T72" fmla="*/ 93 w 93"/>
                <a:gd name="T73" fmla="*/ 4 h 33"/>
                <a:gd name="T74" fmla="*/ 90 w 93"/>
                <a:gd name="T75" fmla="*/ 1 h 33"/>
                <a:gd name="T76" fmla="*/ 87 w 93"/>
                <a:gd name="T77" fmla="*/ 0 h 33"/>
                <a:gd name="T78" fmla="*/ 83 w 93"/>
                <a:gd name="T79" fmla="*/ 1 h 33"/>
                <a:gd name="T80" fmla="*/ 83 w 93"/>
                <a:gd name="T81" fmla="*/ 1 h 3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3"/>
                <a:gd name="T124" fmla="*/ 0 h 33"/>
                <a:gd name="T125" fmla="*/ 93 w 93"/>
                <a:gd name="T126" fmla="*/ 33 h 3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3" h="33">
                  <a:moveTo>
                    <a:pt x="83" y="1"/>
                  </a:moveTo>
                  <a:lnTo>
                    <a:pt x="73" y="3"/>
                  </a:lnTo>
                  <a:lnTo>
                    <a:pt x="64" y="3"/>
                  </a:lnTo>
                  <a:lnTo>
                    <a:pt x="54" y="4"/>
                  </a:lnTo>
                  <a:lnTo>
                    <a:pt x="39" y="7"/>
                  </a:lnTo>
                  <a:lnTo>
                    <a:pt x="26" y="12"/>
                  </a:lnTo>
                  <a:lnTo>
                    <a:pt x="13" y="17"/>
                  </a:lnTo>
                  <a:lnTo>
                    <a:pt x="11" y="18"/>
                  </a:lnTo>
                  <a:lnTo>
                    <a:pt x="9" y="19"/>
                  </a:lnTo>
                  <a:lnTo>
                    <a:pt x="7" y="19"/>
                  </a:lnTo>
                  <a:lnTo>
                    <a:pt x="3" y="19"/>
                  </a:lnTo>
                  <a:lnTo>
                    <a:pt x="1" y="22"/>
                  </a:lnTo>
                  <a:lnTo>
                    <a:pt x="0" y="25"/>
                  </a:lnTo>
                  <a:lnTo>
                    <a:pt x="1" y="29"/>
                  </a:lnTo>
                  <a:lnTo>
                    <a:pt x="3" y="32"/>
                  </a:lnTo>
                  <a:lnTo>
                    <a:pt x="7" y="33"/>
                  </a:lnTo>
                  <a:lnTo>
                    <a:pt x="9" y="33"/>
                  </a:lnTo>
                  <a:lnTo>
                    <a:pt x="11" y="33"/>
                  </a:lnTo>
                  <a:lnTo>
                    <a:pt x="13" y="32"/>
                  </a:lnTo>
                  <a:lnTo>
                    <a:pt x="31" y="25"/>
                  </a:lnTo>
                  <a:lnTo>
                    <a:pt x="48" y="19"/>
                  </a:lnTo>
                  <a:lnTo>
                    <a:pt x="67" y="17"/>
                  </a:lnTo>
                  <a:lnTo>
                    <a:pt x="74" y="16"/>
                  </a:lnTo>
                  <a:lnTo>
                    <a:pt x="82" y="15"/>
                  </a:lnTo>
                  <a:lnTo>
                    <a:pt x="90" y="13"/>
                  </a:lnTo>
                  <a:lnTo>
                    <a:pt x="92" y="11"/>
                  </a:lnTo>
                  <a:lnTo>
                    <a:pt x="93" y="7"/>
                  </a:lnTo>
                  <a:lnTo>
                    <a:pt x="93" y="4"/>
                  </a:lnTo>
                  <a:lnTo>
                    <a:pt x="90" y="1"/>
                  </a:lnTo>
                  <a:lnTo>
                    <a:pt x="87" y="0"/>
                  </a:lnTo>
                  <a:lnTo>
                    <a:pt x="83" y="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98" name="Freeform 313"/>
            <p:cNvSpPr>
              <a:spLocks/>
            </p:cNvSpPr>
            <p:nvPr/>
          </p:nvSpPr>
          <p:spPr bwMode="auto">
            <a:xfrm>
              <a:off x="2399" y="2204"/>
              <a:ext cx="84" cy="50"/>
            </a:xfrm>
            <a:custGeom>
              <a:avLst/>
              <a:gdLst>
                <a:gd name="T0" fmla="*/ 72 w 84"/>
                <a:gd name="T1" fmla="*/ 3 h 50"/>
                <a:gd name="T2" fmla="*/ 62 w 84"/>
                <a:gd name="T3" fmla="*/ 10 h 50"/>
                <a:gd name="T4" fmla="*/ 52 w 84"/>
                <a:gd name="T5" fmla="*/ 15 h 50"/>
                <a:gd name="T6" fmla="*/ 42 w 84"/>
                <a:gd name="T7" fmla="*/ 18 h 50"/>
                <a:gd name="T8" fmla="*/ 42 w 84"/>
                <a:gd name="T9" fmla="*/ 18 h 50"/>
                <a:gd name="T10" fmla="*/ 28 w 84"/>
                <a:gd name="T11" fmla="*/ 24 h 50"/>
                <a:gd name="T12" fmla="*/ 16 w 84"/>
                <a:gd name="T13" fmla="*/ 29 h 50"/>
                <a:gd name="T14" fmla="*/ 4 w 84"/>
                <a:gd name="T15" fmla="*/ 37 h 50"/>
                <a:gd name="T16" fmla="*/ 4 w 84"/>
                <a:gd name="T17" fmla="*/ 37 h 50"/>
                <a:gd name="T18" fmla="*/ 2 w 84"/>
                <a:gd name="T19" fmla="*/ 40 h 50"/>
                <a:gd name="T20" fmla="*/ 0 w 84"/>
                <a:gd name="T21" fmla="*/ 43 h 50"/>
                <a:gd name="T22" fmla="*/ 1 w 84"/>
                <a:gd name="T23" fmla="*/ 46 h 50"/>
                <a:gd name="T24" fmla="*/ 1 w 84"/>
                <a:gd name="T25" fmla="*/ 46 h 50"/>
                <a:gd name="T26" fmla="*/ 4 w 84"/>
                <a:gd name="T27" fmla="*/ 49 h 50"/>
                <a:gd name="T28" fmla="*/ 7 w 84"/>
                <a:gd name="T29" fmla="*/ 50 h 50"/>
                <a:gd name="T30" fmla="*/ 10 w 84"/>
                <a:gd name="T31" fmla="*/ 49 h 50"/>
                <a:gd name="T32" fmla="*/ 10 w 84"/>
                <a:gd name="T33" fmla="*/ 49 h 50"/>
                <a:gd name="T34" fmla="*/ 22 w 84"/>
                <a:gd name="T35" fmla="*/ 42 h 50"/>
                <a:gd name="T36" fmla="*/ 34 w 84"/>
                <a:gd name="T37" fmla="*/ 36 h 50"/>
                <a:gd name="T38" fmla="*/ 47 w 84"/>
                <a:gd name="T39" fmla="*/ 31 h 50"/>
                <a:gd name="T40" fmla="*/ 47 w 84"/>
                <a:gd name="T41" fmla="*/ 31 h 50"/>
                <a:gd name="T42" fmla="*/ 60 w 84"/>
                <a:gd name="T43" fmla="*/ 27 h 50"/>
                <a:gd name="T44" fmla="*/ 72 w 84"/>
                <a:gd name="T45" fmla="*/ 20 h 50"/>
                <a:gd name="T46" fmla="*/ 83 w 84"/>
                <a:gd name="T47" fmla="*/ 11 h 50"/>
                <a:gd name="T48" fmla="*/ 83 w 84"/>
                <a:gd name="T49" fmla="*/ 11 h 50"/>
                <a:gd name="T50" fmla="*/ 84 w 84"/>
                <a:gd name="T51" fmla="*/ 8 h 50"/>
                <a:gd name="T52" fmla="*/ 83 w 84"/>
                <a:gd name="T53" fmla="*/ 4 h 50"/>
                <a:gd name="T54" fmla="*/ 81 w 84"/>
                <a:gd name="T55" fmla="*/ 1 h 50"/>
                <a:gd name="T56" fmla="*/ 81 w 84"/>
                <a:gd name="T57" fmla="*/ 1 h 50"/>
                <a:gd name="T58" fmla="*/ 78 w 84"/>
                <a:gd name="T59" fmla="*/ 0 h 50"/>
                <a:gd name="T60" fmla="*/ 74 w 84"/>
                <a:gd name="T61" fmla="*/ 1 h 50"/>
                <a:gd name="T62" fmla="*/ 72 w 84"/>
                <a:gd name="T63" fmla="*/ 3 h 50"/>
                <a:gd name="T64" fmla="*/ 72 w 84"/>
                <a:gd name="T65" fmla="*/ 3 h 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4"/>
                <a:gd name="T100" fmla="*/ 0 h 50"/>
                <a:gd name="T101" fmla="*/ 84 w 84"/>
                <a:gd name="T102" fmla="*/ 50 h 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4" h="50">
                  <a:moveTo>
                    <a:pt x="72" y="3"/>
                  </a:moveTo>
                  <a:lnTo>
                    <a:pt x="62" y="10"/>
                  </a:lnTo>
                  <a:lnTo>
                    <a:pt x="52" y="15"/>
                  </a:lnTo>
                  <a:lnTo>
                    <a:pt x="42" y="18"/>
                  </a:lnTo>
                  <a:lnTo>
                    <a:pt x="28" y="24"/>
                  </a:lnTo>
                  <a:lnTo>
                    <a:pt x="16" y="29"/>
                  </a:lnTo>
                  <a:lnTo>
                    <a:pt x="4" y="37"/>
                  </a:lnTo>
                  <a:lnTo>
                    <a:pt x="2" y="40"/>
                  </a:lnTo>
                  <a:lnTo>
                    <a:pt x="0" y="43"/>
                  </a:lnTo>
                  <a:lnTo>
                    <a:pt x="1" y="46"/>
                  </a:lnTo>
                  <a:lnTo>
                    <a:pt x="4" y="49"/>
                  </a:lnTo>
                  <a:lnTo>
                    <a:pt x="7" y="50"/>
                  </a:lnTo>
                  <a:lnTo>
                    <a:pt x="10" y="49"/>
                  </a:lnTo>
                  <a:lnTo>
                    <a:pt x="22" y="42"/>
                  </a:lnTo>
                  <a:lnTo>
                    <a:pt x="34" y="36"/>
                  </a:lnTo>
                  <a:lnTo>
                    <a:pt x="47" y="31"/>
                  </a:lnTo>
                  <a:lnTo>
                    <a:pt x="60" y="27"/>
                  </a:lnTo>
                  <a:lnTo>
                    <a:pt x="72" y="20"/>
                  </a:lnTo>
                  <a:lnTo>
                    <a:pt x="83" y="11"/>
                  </a:lnTo>
                  <a:lnTo>
                    <a:pt x="84" y="8"/>
                  </a:lnTo>
                  <a:lnTo>
                    <a:pt x="83" y="4"/>
                  </a:lnTo>
                  <a:lnTo>
                    <a:pt x="81" y="1"/>
                  </a:lnTo>
                  <a:lnTo>
                    <a:pt x="78" y="0"/>
                  </a:lnTo>
                  <a:lnTo>
                    <a:pt x="74" y="1"/>
                  </a:lnTo>
                  <a:lnTo>
                    <a:pt x="72" y="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499" name="Freeform 314"/>
            <p:cNvSpPr>
              <a:spLocks/>
            </p:cNvSpPr>
            <p:nvPr/>
          </p:nvSpPr>
          <p:spPr bwMode="auto">
            <a:xfrm>
              <a:off x="2426" y="2244"/>
              <a:ext cx="75" cy="53"/>
            </a:xfrm>
            <a:custGeom>
              <a:avLst/>
              <a:gdLst>
                <a:gd name="T0" fmla="*/ 63 w 75"/>
                <a:gd name="T1" fmla="*/ 3 h 53"/>
                <a:gd name="T2" fmla="*/ 45 w 75"/>
                <a:gd name="T3" fmla="*/ 17 h 53"/>
                <a:gd name="T4" fmla="*/ 23 w 75"/>
                <a:gd name="T5" fmla="*/ 28 h 53"/>
                <a:gd name="T6" fmla="*/ 3 w 75"/>
                <a:gd name="T7" fmla="*/ 40 h 53"/>
                <a:gd name="T8" fmla="*/ 3 w 75"/>
                <a:gd name="T9" fmla="*/ 40 h 53"/>
                <a:gd name="T10" fmla="*/ 0 w 75"/>
                <a:gd name="T11" fmla="*/ 43 h 53"/>
                <a:gd name="T12" fmla="*/ 0 w 75"/>
                <a:gd name="T13" fmla="*/ 47 h 53"/>
                <a:gd name="T14" fmla="*/ 1 w 75"/>
                <a:gd name="T15" fmla="*/ 50 h 53"/>
                <a:gd name="T16" fmla="*/ 1 w 75"/>
                <a:gd name="T17" fmla="*/ 50 h 53"/>
                <a:gd name="T18" fmla="*/ 4 w 75"/>
                <a:gd name="T19" fmla="*/ 52 h 53"/>
                <a:gd name="T20" fmla="*/ 8 w 75"/>
                <a:gd name="T21" fmla="*/ 53 h 53"/>
                <a:gd name="T22" fmla="*/ 11 w 75"/>
                <a:gd name="T23" fmla="*/ 52 h 53"/>
                <a:gd name="T24" fmla="*/ 11 w 75"/>
                <a:gd name="T25" fmla="*/ 52 h 53"/>
                <a:gd name="T26" fmla="*/ 24 w 75"/>
                <a:gd name="T27" fmla="*/ 43 h 53"/>
                <a:gd name="T28" fmla="*/ 37 w 75"/>
                <a:gd name="T29" fmla="*/ 36 h 53"/>
                <a:gd name="T30" fmla="*/ 51 w 75"/>
                <a:gd name="T31" fmla="*/ 29 h 53"/>
                <a:gd name="T32" fmla="*/ 51 w 75"/>
                <a:gd name="T33" fmla="*/ 29 h 53"/>
                <a:gd name="T34" fmla="*/ 59 w 75"/>
                <a:gd name="T35" fmla="*/ 25 h 53"/>
                <a:gd name="T36" fmla="*/ 67 w 75"/>
                <a:gd name="T37" fmla="*/ 18 h 53"/>
                <a:gd name="T38" fmla="*/ 73 w 75"/>
                <a:gd name="T39" fmla="*/ 11 h 53"/>
                <a:gd name="T40" fmla="*/ 73 w 75"/>
                <a:gd name="T41" fmla="*/ 11 h 53"/>
                <a:gd name="T42" fmla="*/ 75 w 75"/>
                <a:gd name="T43" fmla="*/ 8 h 53"/>
                <a:gd name="T44" fmla="*/ 75 w 75"/>
                <a:gd name="T45" fmla="*/ 5 h 53"/>
                <a:gd name="T46" fmla="*/ 72 w 75"/>
                <a:gd name="T47" fmla="*/ 2 h 53"/>
                <a:gd name="T48" fmla="*/ 72 w 75"/>
                <a:gd name="T49" fmla="*/ 2 h 53"/>
                <a:gd name="T50" fmla="*/ 69 w 75"/>
                <a:gd name="T51" fmla="*/ 0 h 53"/>
                <a:gd name="T52" fmla="*/ 66 w 75"/>
                <a:gd name="T53" fmla="*/ 1 h 53"/>
                <a:gd name="T54" fmla="*/ 63 w 75"/>
                <a:gd name="T55" fmla="*/ 3 h 53"/>
                <a:gd name="T56" fmla="*/ 63 w 75"/>
                <a:gd name="T57" fmla="*/ 3 h 5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5"/>
                <a:gd name="T88" fmla="*/ 0 h 53"/>
                <a:gd name="T89" fmla="*/ 75 w 75"/>
                <a:gd name="T90" fmla="*/ 53 h 53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5" h="53">
                  <a:moveTo>
                    <a:pt x="63" y="3"/>
                  </a:moveTo>
                  <a:lnTo>
                    <a:pt x="45" y="17"/>
                  </a:lnTo>
                  <a:lnTo>
                    <a:pt x="23" y="28"/>
                  </a:lnTo>
                  <a:lnTo>
                    <a:pt x="3" y="40"/>
                  </a:lnTo>
                  <a:lnTo>
                    <a:pt x="0" y="43"/>
                  </a:lnTo>
                  <a:lnTo>
                    <a:pt x="0" y="47"/>
                  </a:lnTo>
                  <a:lnTo>
                    <a:pt x="1" y="50"/>
                  </a:lnTo>
                  <a:lnTo>
                    <a:pt x="4" y="52"/>
                  </a:lnTo>
                  <a:lnTo>
                    <a:pt x="8" y="53"/>
                  </a:lnTo>
                  <a:lnTo>
                    <a:pt x="11" y="52"/>
                  </a:lnTo>
                  <a:lnTo>
                    <a:pt x="24" y="43"/>
                  </a:lnTo>
                  <a:lnTo>
                    <a:pt x="37" y="36"/>
                  </a:lnTo>
                  <a:lnTo>
                    <a:pt x="51" y="29"/>
                  </a:lnTo>
                  <a:lnTo>
                    <a:pt x="59" y="25"/>
                  </a:lnTo>
                  <a:lnTo>
                    <a:pt x="67" y="18"/>
                  </a:lnTo>
                  <a:lnTo>
                    <a:pt x="73" y="11"/>
                  </a:lnTo>
                  <a:lnTo>
                    <a:pt x="75" y="8"/>
                  </a:lnTo>
                  <a:lnTo>
                    <a:pt x="75" y="5"/>
                  </a:lnTo>
                  <a:lnTo>
                    <a:pt x="72" y="2"/>
                  </a:lnTo>
                  <a:lnTo>
                    <a:pt x="69" y="0"/>
                  </a:lnTo>
                  <a:lnTo>
                    <a:pt x="66" y="1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00" name="Freeform 315"/>
            <p:cNvSpPr>
              <a:spLocks/>
            </p:cNvSpPr>
            <p:nvPr/>
          </p:nvSpPr>
          <p:spPr bwMode="auto">
            <a:xfrm>
              <a:off x="2448" y="2249"/>
              <a:ext cx="65" cy="70"/>
            </a:xfrm>
            <a:custGeom>
              <a:avLst/>
              <a:gdLst>
                <a:gd name="T0" fmla="*/ 52 w 65"/>
                <a:gd name="T1" fmla="*/ 3 h 70"/>
                <a:gd name="T2" fmla="*/ 47 w 65"/>
                <a:gd name="T3" fmla="*/ 12 h 70"/>
                <a:gd name="T4" fmla="*/ 40 w 65"/>
                <a:gd name="T5" fmla="*/ 20 h 70"/>
                <a:gd name="T6" fmla="*/ 32 w 65"/>
                <a:gd name="T7" fmla="*/ 27 h 70"/>
                <a:gd name="T8" fmla="*/ 32 w 65"/>
                <a:gd name="T9" fmla="*/ 27 h 70"/>
                <a:gd name="T10" fmla="*/ 31 w 65"/>
                <a:gd name="T11" fmla="*/ 29 h 70"/>
                <a:gd name="T12" fmla="*/ 29 w 65"/>
                <a:gd name="T13" fmla="*/ 31 h 70"/>
                <a:gd name="T14" fmla="*/ 28 w 65"/>
                <a:gd name="T15" fmla="*/ 33 h 70"/>
                <a:gd name="T16" fmla="*/ 28 w 65"/>
                <a:gd name="T17" fmla="*/ 33 h 70"/>
                <a:gd name="T18" fmla="*/ 21 w 65"/>
                <a:gd name="T19" fmla="*/ 39 h 70"/>
                <a:gd name="T20" fmla="*/ 14 w 65"/>
                <a:gd name="T21" fmla="*/ 46 h 70"/>
                <a:gd name="T22" fmla="*/ 7 w 65"/>
                <a:gd name="T23" fmla="*/ 53 h 70"/>
                <a:gd name="T24" fmla="*/ 7 w 65"/>
                <a:gd name="T25" fmla="*/ 53 h 70"/>
                <a:gd name="T26" fmla="*/ 5 w 65"/>
                <a:gd name="T27" fmla="*/ 55 h 70"/>
                <a:gd name="T28" fmla="*/ 4 w 65"/>
                <a:gd name="T29" fmla="*/ 57 h 70"/>
                <a:gd name="T30" fmla="*/ 2 w 65"/>
                <a:gd name="T31" fmla="*/ 60 h 70"/>
                <a:gd name="T32" fmla="*/ 2 w 65"/>
                <a:gd name="T33" fmla="*/ 60 h 70"/>
                <a:gd name="T34" fmla="*/ 2 w 65"/>
                <a:gd name="T35" fmla="*/ 60 h 70"/>
                <a:gd name="T36" fmla="*/ 2 w 65"/>
                <a:gd name="T37" fmla="*/ 59 h 70"/>
                <a:gd name="T38" fmla="*/ 2 w 65"/>
                <a:gd name="T39" fmla="*/ 59 h 70"/>
                <a:gd name="T40" fmla="*/ 2 w 65"/>
                <a:gd name="T41" fmla="*/ 59 h 70"/>
                <a:gd name="T42" fmla="*/ 1 w 65"/>
                <a:gd name="T43" fmla="*/ 62 h 70"/>
                <a:gd name="T44" fmla="*/ 0 w 65"/>
                <a:gd name="T45" fmla="*/ 65 h 70"/>
                <a:gd name="T46" fmla="*/ 2 w 65"/>
                <a:gd name="T47" fmla="*/ 68 h 70"/>
                <a:gd name="T48" fmla="*/ 2 w 65"/>
                <a:gd name="T49" fmla="*/ 68 h 70"/>
                <a:gd name="T50" fmla="*/ 5 w 65"/>
                <a:gd name="T51" fmla="*/ 70 h 70"/>
                <a:gd name="T52" fmla="*/ 9 w 65"/>
                <a:gd name="T53" fmla="*/ 70 h 70"/>
                <a:gd name="T54" fmla="*/ 12 w 65"/>
                <a:gd name="T55" fmla="*/ 69 h 70"/>
                <a:gd name="T56" fmla="*/ 12 w 65"/>
                <a:gd name="T57" fmla="*/ 69 h 70"/>
                <a:gd name="T58" fmla="*/ 14 w 65"/>
                <a:gd name="T59" fmla="*/ 66 h 70"/>
                <a:gd name="T60" fmla="*/ 16 w 65"/>
                <a:gd name="T61" fmla="*/ 64 h 70"/>
                <a:gd name="T62" fmla="*/ 18 w 65"/>
                <a:gd name="T63" fmla="*/ 61 h 70"/>
                <a:gd name="T64" fmla="*/ 18 w 65"/>
                <a:gd name="T65" fmla="*/ 61 h 70"/>
                <a:gd name="T66" fmla="*/ 27 w 65"/>
                <a:gd name="T67" fmla="*/ 53 h 70"/>
                <a:gd name="T68" fmla="*/ 35 w 65"/>
                <a:gd name="T69" fmla="*/ 45 h 70"/>
                <a:gd name="T70" fmla="*/ 43 w 65"/>
                <a:gd name="T71" fmla="*/ 36 h 70"/>
                <a:gd name="T72" fmla="*/ 43 w 65"/>
                <a:gd name="T73" fmla="*/ 36 h 70"/>
                <a:gd name="T74" fmla="*/ 51 w 65"/>
                <a:gd name="T75" fmla="*/ 29 h 70"/>
                <a:gd name="T76" fmla="*/ 59 w 65"/>
                <a:gd name="T77" fmla="*/ 20 h 70"/>
                <a:gd name="T78" fmla="*/ 64 w 65"/>
                <a:gd name="T79" fmla="*/ 10 h 70"/>
                <a:gd name="T80" fmla="*/ 64 w 65"/>
                <a:gd name="T81" fmla="*/ 10 h 70"/>
                <a:gd name="T82" fmla="*/ 65 w 65"/>
                <a:gd name="T83" fmla="*/ 6 h 70"/>
                <a:gd name="T84" fmla="*/ 64 w 65"/>
                <a:gd name="T85" fmla="*/ 3 h 70"/>
                <a:gd name="T86" fmla="*/ 61 w 65"/>
                <a:gd name="T87" fmla="*/ 0 h 70"/>
                <a:gd name="T88" fmla="*/ 61 w 65"/>
                <a:gd name="T89" fmla="*/ 0 h 70"/>
                <a:gd name="T90" fmla="*/ 58 w 65"/>
                <a:gd name="T91" fmla="*/ 0 h 70"/>
                <a:gd name="T92" fmla="*/ 54 w 65"/>
                <a:gd name="T93" fmla="*/ 1 h 70"/>
                <a:gd name="T94" fmla="*/ 52 w 65"/>
                <a:gd name="T95" fmla="*/ 3 h 70"/>
                <a:gd name="T96" fmla="*/ 52 w 65"/>
                <a:gd name="T97" fmla="*/ 3 h 7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5"/>
                <a:gd name="T148" fmla="*/ 0 h 70"/>
                <a:gd name="T149" fmla="*/ 65 w 65"/>
                <a:gd name="T150" fmla="*/ 70 h 7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5" h="70">
                  <a:moveTo>
                    <a:pt x="52" y="3"/>
                  </a:moveTo>
                  <a:lnTo>
                    <a:pt x="47" y="12"/>
                  </a:lnTo>
                  <a:lnTo>
                    <a:pt x="40" y="20"/>
                  </a:lnTo>
                  <a:lnTo>
                    <a:pt x="32" y="27"/>
                  </a:lnTo>
                  <a:lnTo>
                    <a:pt x="31" y="29"/>
                  </a:lnTo>
                  <a:lnTo>
                    <a:pt x="29" y="31"/>
                  </a:lnTo>
                  <a:lnTo>
                    <a:pt x="28" y="33"/>
                  </a:lnTo>
                  <a:lnTo>
                    <a:pt x="21" y="39"/>
                  </a:lnTo>
                  <a:lnTo>
                    <a:pt x="14" y="46"/>
                  </a:lnTo>
                  <a:lnTo>
                    <a:pt x="7" y="53"/>
                  </a:lnTo>
                  <a:lnTo>
                    <a:pt x="5" y="55"/>
                  </a:lnTo>
                  <a:lnTo>
                    <a:pt x="4" y="57"/>
                  </a:lnTo>
                  <a:lnTo>
                    <a:pt x="2" y="60"/>
                  </a:lnTo>
                  <a:lnTo>
                    <a:pt x="2" y="59"/>
                  </a:lnTo>
                  <a:lnTo>
                    <a:pt x="1" y="62"/>
                  </a:lnTo>
                  <a:lnTo>
                    <a:pt x="0" y="65"/>
                  </a:lnTo>
                  <a:lnTo>
                    <a:pt x="2" y="68"/>
                  </a:lnTo>
                  <a:lnTo>
                    <a:pt x="5" y="70"/>
                  </a:lnTo>
                  <a:lnTo>
                    <a:pt x="9" y="70"/>
                  </a:lnTo>
                  <a:lnTo>
                    <a:pt x="12" y="69"/>
                  </a:lnTo>
                  <a:lnTo>
                    <a:pt x="14" y="66"/>
                  </a:lnTo>
                  <a:lnTo>
                    <a:pt x="16" y="64"/>
                  </a:lnTo>
                  <a:lnTo>
                    <a:pt x="18" y="61"/>
                  </a:lnTo>
                  <a:lnTo>
                    <a:pt x="27" y="53"/>
                  </a:lnTo>
                  <a:lnTo>
                    <a:pt x="35" y="45"/>
                  </a:lnTo>
                  <a:lnTo>
                    <a:pt x="43" y="36"/>
                  </a:lnTo>
                  <a:lnTo>
                    <a:pt x="51" y="29"/>
                  </a:lnTo>
                  <a:lnTo>
                    <a:pt x="59" y="20"/>
                  </a:lnTo>
                  <a:lnTo>
                    <a:pt x="64" y="10"/>
                  </a:lnTo>
                  <a:lnTo>
                    <a:pt x="65" y="6"/>
                  </a:lnTo>
                  <a:lnTo>
                    <a:pt x="64" y="3"/>
                  </a:lnTo>
                  <a:lnTo>
                    <a:pt x="61" y="0"/>
                  </a:lnTo>
                  <a:lnTo>
                    <a:pt x="58" y="0"/>
                  </a:lnTo>
                  <a:lnTo>
                    <a:pt x="54" y="1"/>
                  </a:lnTo>
                  <a:lnTo>
                    <a:pt x="52" y="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01" name="Freeform 316"/>
            <p:cNvSpPr>
              <a:spLocks/>
            </p:cNvSpPr>
            <p:nvPr/>
          </p:nvSpPr>
          <p:spPr bwMode="auto">
            <a:xfrm>
              <a:off x="2506" y="2280"/>
              <a:ext cx="48" cy="81"/>
            </a:xfrm>
            <a:custGeom>
              <a:avLst/>
              <a:gdLst>
                <a:gd name="T0" fmla="*/ 35 w 48"/>
                <a:gd name="T1" fmla="*/ 3 h 81"/>
                <a:gd name="T2" fmla="*/ 24 w 48"/>
                <a:gd name="T3" fmla="*/ 25 h 81"/>
                <a:gd name="T4" fmla="*/ 11 w 48"/>
                <a:gd name="T5" fmla="*/ 46 h 81"/>
                <a:gd name="T6" fmla="*/ 0 w 48"/>
                <a:gd name="T7" fmla="*/ 68 h 81"/>
                <a:gd name="T8" fmla="*/ 0 w 48"/>
                <a:gd name="T9" fmla="*/ 68 h 81"/>
                <a:gd name="T10" fmla="*/ 0 w 48"/>
                <a:gd name="T11" fmla="*/ 70 h 81"/>
                <a:gd name="T12" fmla="*/ 0 w 48"/>
                <a:gd name="T13" fmla="*/ 72 h 81"/>
                <a:gd name="T14" fmla="*/ 0 w 48"/>
                <a:gd name="T15" fmla="*/ 74 h 81"/>
                <a:gd name="T16" fmla="*/ 0 w 48"/>
                <a:gd name="T17" fmla="*/ 74 h 81"/>
                <a:gd name="T18" fmla="*/ 1 w 48"/>
                <a:gd name="T19" fmla="*/ 78 h 81"/>
                <a:gd name="T20" fmla="*/ 3 w 48"/>
                <a:gd name="T21" fmla="*/ 80 h 81"/>
                <a:gd name="T22" fmla="*/ 6 w 48"/>
                <a:gd name="T23" fmla="*/ 81 h 81"/>
                <a:gd name="T24" fmla="*/ 6 w 48"/>
                <a:gd name="T25" fmla="*/ 81 h 81"/>
                <a:gd name="T26" fmla="*/ 10 w 48"/>
                <a:gd name="T27" fmla="*/ 80 h 81"/>
                <a:gd name="T28" fmla="*/ 12 w 48"/>
                <a:gd name="T29" fmla="*/ 78 h 81"/>
                <a:gd name="T30" fmla="*/ 13 w 48"/>
                <a:gd name="T31" fmla="*/ 74 h 81"/>
                <a:gd name="T32" fmla="*/ 13 w 48"/>
                <a:gd name="T33" fmla="*/ 74 h 81"/>
                <a:gd name="T34" fmla="*/ 13 w 48"/>
                <a:gd name="T35" fmla="*/ 73 h 81"/>
                <a:gd name="T36" fmla="*/ 13 w 48"/>
                <a:gd name="T37" fmla="*/ 71 h 81"/>
                <a:gd name="T38" fmla="*/ 14 w 48"/>
                <a:gd name="T39" fmla="*/ 70 h 81"/>
                <a:gd name="T40" fmla="*/ 14 w 48"/>
                <a:gd name="T41" fmla="*/ 70 h 81"/>
                <a:gd name="T42" fmla="*/ 25 w 48"/>
                <a:gd name="T43" fmla="*/ 50 h 81"/>
                <a:gd name="T44" fmla="*/ 37 w 48"/>
                <a:gd name="T45" fmla="*/ 30 h 81"/>
                <a:gd name="T46" fmla="*/ 47 w 48"/>
                <a:gd name="T47" fmla="*/ 10 h 81"/>
                <a:gd name="T48" fmla="*/ 47 w 48"/>
                <a:gd name="T49" fmla="*/ 10 h 81"/>
                <a:gd name="T50" fmla="*/ 48 w 48"/>
                <a:gd name="T51" fmla="*/ 6 h 81"/>
                <a:gd name="T52" fmla="*/ 47 w 48"/>
                <a:gd name="T53" fmla="*/ 3 h 81"/>
                <a:gd name="T54" fmla="*/ 45 w 48"/>
                <a:gd name="T55" fmla="*/ 0 h 81"/>
                <a:gd name="T56" fmla="*/ 45 w 48"/>
                <a:gd name="T57" fmla="*/ 0 h 81"/>
                <a:gd name="T58" fmla="*/ 41 w 48"/>
                <a:gd name="T59" fmla="*/ 0 h 81"/>
                <a:gd name="T60" fmla="*/ 38 w 48"/>
                <a:gd name="T61" fmla="*/ 1 h 81"/>
                <a:gd name="T62" fmla="*/ 35 w 48"/>
                <a:gd name="T63" fmla="*/ 3 h 81"/>
                <a:gd name="T64" fmla="*/ 35 w 48"/>
                <a:gd name="T65" fmla="*/ 3 h 8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8"/>
                <a:gd name="T100" fmla="*/ 0 h 81"/>
                <a:gd name="T101" fmla="*/ 48 w 48"/>
                <a:gd name="T102" fmla="*/ 81 h 8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8" h="81">
                  <a:moveTo>
                    <a:pt x="35" y="3"/>
                  </a:moveTo>
                  <a:lnTo>
                    <a:pt x="24" y="25"/>
                  </a:lnTo>
                  <a:lnTo>
                    <a:pt x="11" y="46"/>
                  </a:lnTo>
                  <a:lnTo>
                    <a:pt x="0" y="68"/>
                  </a:lnTo>
                  <a:lnTo>
                    <a:pt x="0" y="70"/>
                  </a:lnTo>
                  <a:lnTo>
                    <a:pt x="0" y="72"/>
                  </a:lnTo>
                  <a:lnTo>
                    <a:pt x="0" y="74"/>
                  </a:lnTo>
                  <a:lnTo>
                    <a:pt x="1" y="78"/>
                  </a:lnTo>
                  <a:lnTo>
                    <a:pt x="3" y="80"/>
                  </a:lnTo>
                  <a:lnTo>
                    <a:pt x="6" y="81"/>
                  </a:lnTo>
                  <a:lnTo>
                    <a:pt x="10" y="80"/>
                  </a:lnTo>
                  <a:lnTo>
                    <a:pt x="12" y="78"/>
                  </a:lnTo>
                  <a:lnTo>
                    <a:pt x="13" y="74"/>
                  </a:lnTo>
                  <a:lnTo>
                    <a:pt x="13" y="73"/>
                  </a:lnTo>
                  <a:lnTo>
                    <a:pt x="13" y="71"/>
                  </a:lnTo>
                  <a:lnTo>
                    <a:pt x="14" y="70"/>
                  </a:lnTo>
                  <a:lnTo>
                    <a:pt x="25" y="50"/>
                  </a:lnTo>
                  <a:lnTo>
                    <a:pt x="37" y="30"/>
                  </a:lnTo>
                  <a:lnTo>
                    <a:pt x="47" y="10"/>
                  </a:lnTo>
                  <a:lnTo>
                    <a:pt x="48" y="6"/>
                  </a:lnTo>
                  <a:lnTo>
                    <a:pt x="47" y="3"/>
                  </a:lnTo>
                  <a:lnTo>
                    <a:pt x="45" y="0"/>
                  </a:lnTo>
                  <a:lnTo>
                    <a:pt x="41" y="0"/>
                  </a:lnTo>
                  <a:lnTo>
                    <a:pt x="38" y="1"/>
                  </a:lnTo>
                  <a:lnTo>
                    <a:pt x="35" y="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02" name="Freeform 317"/>
            <p:cNvSpPr>
              <a:spLocks/>
            </p:cNvSpPr>
            <p:nvPr/>
          </p:nvSpPr>
          <p:spPr bwMode="auto">
            <a:xfrm>
              <a:off x="2679" y="2288"/>
              <a:ext cx="40" cy="79"/>
            </a:xfrm>
            <a:custGeom>
              <a:avLst/>
              <a:gdLst>
                <a:gd name="T0" fmla="*/ 0 w 40"/>
                <a:gd name="T1" fmla="*/ 10 h 79"/>
                <a:gd name="T2" fmla="*/ 4 w 40"/>
                <a:gd name="T3" fmla="*/ 20 h 79"/>
                <a:gd name="T4" fmla="*/ 8 w 40"/>
                <a:gd name="T5" fmla="*/ 30 h 79"/>
                <a:gd name="T6" fmla="*/ 14 w 40"/>
                <a:gd name="T7" fmla="*/ 40 h 79"/>
                <a:gd name="T8" fmla="*/ 14 w 40"/>
                <a:gd name="T9" fmla="*/ 40 h 79"/>
                <a:gd name="T10" fmla="*/ 19 w 40"/>
                <a:gd name="T11" fmla="*/ 49 h 79"/>
                <a:gd name="T12" fmla="*/ 23 w 40"/>
                <a:gd name="T13" fmla="*/ 59 h 79"/>
                <a:gd name="T14" fmla="*/ 26 w 40"/>
                <a:gd name="T15" fmla="*/ 69 h 79"/>
                <a:gd name="T16" fmla="*/ 26 w 40"/>
                <a:gd name="T17" fmla="*/ 69 h 79"/>
                <a:gd name="T18" fmla="*/ 26 w 40"/>
                <a:gd name="T19" fmla="*/ 70 h 79"/>
                <a:gd name="T20" fmla="*/ 26 w 40"/>
                <a:gd name="T21" fmla="*/ 71 h 79"/>
                <a:gd name="T22" fmla="*/ 26 w 40"/>
                <a:gd name="T23" fmla="*/ 72 h 79"/>
                <a:gd name="T24" fmla="*/ 26 w 40"/>
                <a:gd name="T25" fmla="*/ 72 h 79"/>
                <a:gd name="T26" fmla="*/ 26 w 40"/>
                <a:gd name="T27" fmla="*/ 71 h 79"/>
                <a:gd name="T28" fmla="*/ 26 w 40"/>
                <a:gd name="T29" fmla="*/ 71 h 79"/>
                <a:gd name="T30" fmla="*/ 25 w 40"/>
                <a:gd name="T31" fmla="*/ 71 h 79"/>
                <a:gd name="T32" fmla="*/ 25 w 40"/>
                <a:gd name="T33" fmla="*/ 71 h 79"/>
                <a:gd name="T34" fmla="*/ 26 w 40"/>
                <a:gd name="T35" fmla="*/ 75 h 79"/>
                <a:gd name="T36" fmla="*/ 28 w 40"/>
                <a:gd name="T37" fmla="*/ 78 h 79"/>
                <a:gd name="T38" fmla="*/ 31 w 40"/>
                <a:gd name="T39" fmla="*/ 79 h 79"/>
                <a:gd name="T40" fmla="*/ 31 w 40"/>
                <a:gd name="T41" fmla="*/ 79 h 79"/>
                <a:gd name="T42" fmla="*/ 35 w 40"/>
                <a:gd name="T43" fmla="*/ 78 h 79"/>
                <a:gd name="T44" fmla="*/ 38 w 40"/>
                <a:gd name="T45" fmla="*/ 76 h 79"/>
                <a:gd name="T46" fmla="*/ 39 w 40"/>
                <a:gd name="T47" fmla="*/ 73 h 79"/>
                <a:gd name="T48" fmla="*/ 39 w 40"/>
                <a:gd name="T49" fmla="*/ 73 h 79"/>
                <a:gd name="T50" fmla="*/ 40 w 40"/>
                <a:gd name="T51" fmla="*/ 70 h 79"/>
                <a:gd name="T52" fmla="*/ 39 w 40"/>
                <a:gd name="T53" fmla="*/ 67 h 79"/>
                <a:gd name="T54" fmla="*/ 39 w 40"/>
                <a:gd name="T55" fmla="*/ 64 h 79"/>
                <a:gd name="T56" fmla="*/ 39 w 40"/>
                <a:gd name="T57" fmla="*/ 64 h 79"/>
                <a:gd name="T58" fmla="*/ 31 w 40"/>
                <a:gd name="T59" fmla="*/ 43 h 79"/>
                <a:gd name="T60" fmla="*/ 22 w 40"/>
                <a:gd name="T61" fmla="*/ 25 h 79"/>
                <a:gd name="T62" fmla="*/ 13 w 40"/>
                <a:gd name="T63" fmla="*/ 5 h 79"/>
                <a:gd name="T64" fmla="*/ 13 w 40"/>
                <a:gd name="T65" fmla="*/ 5 h 79"/>
                <a:gd name="T66" fmla="*/ 11 w 40"/>
                <a:gd name="T67" fmla="*/ 2 h 79"/>
                <a:gd name="T68" fmla="*/ 8 w 40"/>
                <a:gd name="T69" fmla="*/ 0 h 79"/>
                <a:gd name="T70" fmla="*/ 4 w 40"/>
                <a:gd name="T71" fmla="*/ 1 h 79"/>
                <a:gd name="T72" fmla="*/ 4 w 40"/>
                <a:gd name="T73" fmla="*/ 1 h 79"/>
                <a:gd name="T74" fmla="*/ 1 w 40"/>
                <a:gd name="T75" fmla="*/ 3 h 79"/>
                <a:gd name="T76" fmla="*/ 0 w 40"/>
                <a:gd name="T77" fmla="*/ 6 h 79"/>
                <a:gd name="T78" fmla="*/ 0 w 40"/>
                <a:gd name="T79" fmla="*/ 10 h 79"/>
                <a:gd name="T80" fmla="*/ 0 w 40"/>
                <a:gd name="T81" fmla="*/ 10 h 7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0"/>
                <a:gd name="T124" fmla="*/ 0 h 79"/>
                <a:gd name="T125" fmla="*/ 40 w 40"/>
                <a:gd name="T126" fmla="*/ 79 h 7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0" h="79">
                  <a:moveTo>
                    <a:pt x="0" y="10"/>
                  </a:moveTo>
                  <a:lnTo>
                    <a:pt x="4" y="20"/>
                  </a:lnTo>
                  <a:lnTo>
                    <a:pt x="8" y="30"/>
                  </a:lnTo>
                  <a:lnTo>
                    <a:pt x="14" y="40"/>
                  </a:lnTo>
                  <a:lnTo>
                    <a:pt x="19" y="49"/>
                  </a:lnTo>
                  <a:lnTo>
                    <a:pt x="23" y="59"/>
                  </a:lnTo>
                  <a:lnTo>
                    <a:pt x="26" y="69"/>
                  </a:lnTo>
                  <a:lnTo>
                    <a:pt x="26" y="70"/>
                  </a:lnTo>
                  <a:lnTo>
                    <a:pt x="26" y="71"/>
                  </a:lnTo>
                  <a:lnTo>
                    <a:pt x="26" y="72"/>
                  </a:lnTo>
                  <a:lnTo>
                    <a:pt x="26" y="71"/>
                  </a:lnTo>
                  <a:lnTo>
                    <a:pt x="25" y="71"/>
                  </a:lnTo>
                  <a:lnTo>
                    <a:pt x="26" y="75"/>
                  </a:lnTo>
                  <a:lnTo>
                    <a:pt x="28" y="78"/>
                  </a:lnTo>
                  <a:lnTo>
                    <a:pt x="31" y="79"/>
                  </a:lnTo>
                  <a:lnTo>
                    <a:pt x="35" y="78"/>
                  </a:lnTo>
                  <a:lnTo>
                    <a:pt x="38" y="76"/>
                  </a:lnTo>
                  <a:lnTo>
                    <a:pt x="39" y="73"/>
                  </a:lnTo>
                  <a:lnTo>
                    <a:pt x="40" y="70"/>
                  </a:lnTo>
                  <a:lnTo>
                    <a:pt x="39" y="67"/>
                  </a:lnTo>
                  <a:lnTo>
                    <a:pt x="39" y="64"/>
                  </a:lnTo>
                  <a:lnTo>
                    <a:pt x="31" y="43"/>
                  </a:lnTo>
                  <a:lnTo>
                    <a:pt x="22" y="25"/>
                  </a:lnTo>
                  <a:lnTo>
                    <a:pt x="13" y="5"/>
                  </a:lnTo>
                  <a:lnTo>
                    <a:pt x="11" y="2"/>
                  </a:lnTo>
                  <a:lnTo>
                    <a:pt x="8" y="0"/>
                  </a:lnTo>
                  <a:lnTo>
                    <a:pt x="4" y="1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03" name="Freeform 318"/>
            <p:cNvSpPr>
              <a:spLocks/>
            </p:cNvSpPr>
            <p:nvPr/>
          </p:nvSpPr>
          <p:spPr bwMode="auto">
            <a:xfrm>
              <a:off x="2694" y="2281"/>
              <a:ext cx="53" cy="75"/>
            </a:xfrm>
            <a:custGeom>
              <a:avLst/>
              <a:gdLst>
                <a:gd name="T0" fmla="*/ 0 w 53"/>
                <a:gd name="T1" fmla="*/ 10 h 75"/>
                <a:gd name="T2" fmla="*/ 10 w 53"/>
                <a:gd name="T3" fmla="*/ 28 h 75"/>
                <a:gd name="T4" fmla="*/ 20 w 53"/>
                <a:gd name="T5" fmla="*/ 44 h 75"/>
                <a:gd name="T6" fmla="*/ 33 w 53"/>
                <a:gd name="T7" fmla="*/ 60 h 75"/>
                <a:gd name="T8" fmla="*/ 33 w 53"/>
                <a:gd name="T9" fmla="*/ 60 h 75"/>
                <a:gd name="T10" fmla="*/ 36 w 53"/>
                <a:gd name="T11" fmla="*/ 63 h 75"/>
                <a:gd name="T12" fmla="*/ 38 w 53"/>
                <a:gd name="T13" fmla="*/ 67 h 75"/>
                <a:gd name="T14" fmla="*/ 40 w 53"/>
                <a:gd name="T15" fmla="*/ 71 h 75"/>
                <a:gd name="T16" fmla="*/ 40 w 53"/>
                <a:gd name="T17" fmla="*/ 71 h 75"/>
                <a:gd name="T18" fmla="*/ 42 w 53"/>
                <a:gd name="T19" fmla="*/ 74 h 75"/>
                <a:gd name="T20" fmla="*/ 45 w 53"/>
                <a:gd name="T21" fmla="*/ 75 h 75"/>
                <a:gd name="T22" fmla="*/ 49 w 53"/>
                <a:gd name="T23" fmla="*/ 74 h 75"/>
                <a:gd name="T24" fmla="*/ 49 w 53"/>
                <a:gd name="T25" fmla="*/ 74 h 75"/>
                <a:gd name="T26" fmla="*/ 52 w 53"/>
                <a:gd name="T27" fmla="*/ 72 h 75"/>
                <a:gd name="T28" fmla="*/ 53 w 53"/>
                <a:gd name="T29" fmla="*/ 69 h 75"/>
                <a:gd name="T30" fmla="*/ 52 w 53"/>
                <a:gd name="T31" fmla="*/ 65 h 75"/>
                <a:gd name="T32" fmla="*/ 52 w 53"/>
                <a:gd name="T33" fmla="*/ 65 h 75"/>
                <a:gd name="T34" fmla="*/ 47 w 53"/>
                <a:gd name="T35" fmla="*/ 56 h 75"/>
                <a:gd name="T36" fmla="*/ 41 w 53"/>
                <a:gd name="T37" fmla="*/ 48 h 75"/>
                <a:gd name="T38" fmla="*/ 34 w 53"/>
                <a:gd name="T39" fmla="*/ 39 h 75"/>
                <a:gd name="T40" fmla="*/ 34 w 53"/>
                <a:gd name="T41" fmla="*/ 39 h 75"/>
                <a:gd name="T42" fmla="*/ 26 w 53"/>
                <a:gd name="T43" fmla="*/ 28 h 75"/>
                <a:gd name="T44" fmla="*/ 19 w 53"/>
                <a:gd name="T45" fmla="*/ 16 h 75"/>
                <a:gd name="T46" fmla="*/ 13 w 53"/>
                <a:gd name="T47" fmla="*/ 4 h 75"/>
                <a:gd name="T48" fmla="*/ 13 w 53"/>
                <a:gd name="T49" fmla="*/ 4 h 75"/>
                <a:gd name="T50" fmla="*/ 11 w 53"/>
                <a:gd name="T51" fmla="*/ 1 h 75"/>
                <a:gd name="T52" fmla="*/ 7 w 53"/>
                <a:gd name="T53" fmla="*/ 0 h 75"/>
                <a:gd name="T54" fmla="*/ 4 w 53"/>
                <a:gd name="T55" fmla="*/ 1 h 75"/>
                <a:gd name="T56" fmla="*/ 4 w 53"/>
                <a:gd name="T57" fmla="*/ 1 h 75"/>
                <a:gd name="T58" fmla="*/ 1 w 53"/>
                <a:gd name="T59" fmla="*/ 3 h 75"/>
                <a:gd name="T60" fmla="*/ 0 w 53"/>
                <a:gd name="T61" fmla="*/ 6 h 75"/>
                <a:gd name="T62" fmla="*/ 0 w 53"/>
                <a:gd name="T63" fmla="*/ 10 h 75"/>
                <a:gd name="T64" fmla="*/ 0 w 53"/>
                <a:gd name="T65" fmla="*/ 10 h 7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3"/>
                <a:gd name="T100" fmla="*/ 0 h 75"/>
                <a:gd name="T101" fmla="*/ 53 w 53"/>
                <a:gd name="T102" fmla="*/ 75 h 7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3" h="75">
                  <a:moveTo>
                    <a:pt x="0" y="10"/>
                  </a:moveTo>
                  <a:lnTo>
                    <a:pt x="10" y="28"/>
                  </a:lnTo>
                  <a:lnTo>
                    <a:pt x="20" y="44"/>
                  </a:lnTo>
                  <a:lnTo>
                    <a:pt x="33" y="60"/>
                  </a:lnTo>
                  <a:lnTo>
                    <a:pt x="36" y="63"/>
                  </a:lnTo>
                  <a:lnTo>
                    <a:pt x="38" y="67"/>
                  </a:lnTo>
                  <a:lnTo>
                    <a:pt x="40" y="71"/>
                  </a:lnTo>
                  <a:lnTo>
                    <a:pt x="42" y="74"/>
                  </a:lnTo>
                  <a:lnTo>
                    <a:pt x="45" y="75"/>
                  </a:lnTo>
                  <a:lnTo>
                    <a:pt x="49" y="74"/>
                  </a:lnTo>
                  <a:lnTo>
                    <a:pt x="52" y="72"/>
                  </a:lnTo>
                  <a:lnTo>
                    <a:pt x="53" y="69"/>
                  </a:lnTo>
                  <a:lnTo>
                    <a:pt x="52" y="65"/>
                  </a:lnTo>
                  <a:lnTo>
                    <a:pt x="47" y="56"/>
                  </a:lnTo>
                  <a:lnTo>
                    <a:pt x="41" y="48"/>
                  </a:lnTo>
                  <a:lnTo>
                    <a:pt x="34" y="39"/>
                  </a:lnTo>
                  <a:lnTo>
                    <a:pt x="26" y="28"/>
                  </a:lnTo>
                  <a:lnTo>
                    <a:pt x="19" y="16"/>
                  </a:lnTo>
                  <a:lnTo>
                    <a:pt x="13" y="4"/>
                  </a:lnTo>
                  <a:lnTo>
                    <a:pt x="11" y="1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04" name="Freeform 319"/>
            <p:cNvSpPr>
              <a:spLocks/>
            </p:cNvSpPr>
            <p:nvPr/>
          </p:nvSpPr>
          <p:spPr bwMode="auto">
            <a:xfrm>
              <a:off x="2622" y="2296"/>
              <a:ext cx="23" cy="90"/>
            </a:xfrm>
            <a:custGeom>
              <a:avLst/>
              <a:gdLst>
                <a:gd name="T0" fmla="*/ 4 w 23"/>
                <a:gd name="T1" fmla="*/ 4 h 90"/>
                <a:gd name="T2" fmla="*/ 0 w 23"/>
                <a:gd name="T3" fmla="*/ 17 h 90"/>
                <a:gd name="T4" fmla="*/ 2 w 23"/>
                <a:gd name="T5" fmla="*/ 30 h 90"/>
                <a:gd name="T6" fmla="*/ 5 w 23"/>
                <a:gd name="T7" fmla="*/ 42 h 90"/>
                <a:gd name="T8" fmla="*/ 5 w 23"/>
                <a:gd name="T9" fmla="*/ 42 h 90"/>
                <a:gd name="T10" fmla="*/ 7 w 23"/>
                <a:gd name="T11" fmla="*/ 48 h 90"/>
                <a:gd name="T12" fmla="*/ 7 w 23"/>
                <a:gd name="T13" fmla="*/ 54 h 90"/>
                <a:gd name="T14" fmla="*/ 7 w 23"/>
                <a:gd name="T15" fmla="*/ 60 h 90"/>
                <a:gd name="T16" fmla="*/ 7 w 23"/>
                <a:gd name="T17" fmla="*/ 60 h 90"/>
                <a:gd name="T18" fmla="*/ 7 w 23"/>
                <a:gd name="T19" fmla="*/ 68 h 90"/>
                <a:gd name="T20" fmla="*/ 8 w 23"/>
                <a:gd name="T21" fmla="*/ 76 h 90"/>
                <a:gd name="T22" fmla="*/ 9 w 23"/>
                <a:gd name="T23" fmla="*/ 84 h 90"/>
                <a:gd name="T24" fmla="*/ 9 w 23"/>
                <a:gd name="T25" fmla="*/ 84 h 90"/>
                <a:gd name="T26" fmla="*/ 10 w 23"/>
                <a:gd name="T27" fmla="*/ 88 h 90"/>
                <a:gd name="T28" fmla="*/ 13 w 23"/>
                <a:gd name="T29" fmla="*/ 90 h 90"/>
                <a:gd name="T30" fmla="*/ 17 w 23"/>
                <a:gd name="T31" fmla="*/ 90 h 90"/>
                <a:gd name="T32" fmla="*/ 17 w 23"/>
                <a:gd name="T33" fmla="*/ 90 h 90"/>
                <a:gd name="T34" fmla="*/ 20 w 23"/>
                <a:gd name="T35" fmla="*/ 89 h 90"/>
                <a:gd name="T36" fmla="*/ 22 w 23"/>
                <a:gd name="T37" fmla="*/ 86 h 90"/>
                <a:gd name="T38" fmla="*/ 23 w 23"/>
                <a:gd name="T39" fmla="*/ 82 h 90"/>
                <a:gd name="T40" fmla="*/ 23 w 23"/>
                <a:gd name="T41" fmla="*/ 82 h 90"/>
                <a:gd name="T42" fmla="*/ 21 w 23"/>
                <a:gd name="T43" fmla="*/ 74 h 90"/>
                <a:gd name="T44" fmla="*/ 21 w 23"/>
                <a:gd name="T45" fmla="*/ 65 h 90"/>
                <a:gd name="T46" fmla="*/ 21 w 23"/>
                <a:gd name="T47" fmla="*/ 57 h 90"/>
                <a:gd name="T48" fmla="*/ 21 w 23"/>
                <a:gd name="T49" fmla="*/ 57 h 90"/>
                <a:gd name="T50" fmla="*/ 20 w 23"/>
                <a:gd name="T51" fmla="*/ 48 h 90"/>
                <a:gd name="T52" fmla="*/ 18 w 23"/>
                <a:gd name="T53" fmla="*/ 39 h 90"/>
                <a:gd name="T54" fmla="*/ 16 w 23"/>
                <a:gd name="T55" fmla="*/ 30 h 90"/>
                <a:gd name="T56" fmla="*/ 16 w 23"/>
                <a:gd name="T57" fmla="*/ 30 h 90"/>
                <a:gd name="T58" fmla="*/ 14 w 23"/>
                <a:gd name="T59" fmla="*/ 24 h 90"/>
                <a:gd name="T60" fmla="*/ 14 w 23"/>
                <a:gd name="T61" fmla="*/ 17 h 90"/>
                <a:gd name="T62" fmla="*/ 16 w 23"/>
                <a:gd name="T63" fmla="*/ 11 h 90"/>
                <a:gd name="T64" fmla="*/ 16 w 23"/>
                <a:gd name="T65" fmla="*/ 11 h 90"/>
                <a:gd name="T66" fmla="*/ 16 w 23"/>
                <a:gd name="T67" fmla="*/ 8 h 90"/>
                <a:gd name="T68" fmla="*/ 15 w 23"/>
                <a:gd name="T69" fmla="*/ 4 h 90"/>
                <a:gd name="T70" fmla="*/ 13 w 23"/>
                <a:gd name="T71" fmla="*/ 1 h 90"/>
                <a:gd name="T72" fmla="*/ 13 w 23"/>
                <a:gd name="T73" fmla="*/ 1 h 90"/>
                <a:gd name="T74" fmla="*/ 9 w 23"/>
                <a:gd name="T75" fmla="*/ 0 h 90"/>
                <a:gd name="T76" fmla="*/ 6 w 23"/>
                <a:gd name="T77" fmla="*/ 1 h 90"/>
                <a:gd name="T78" fmla="*/ 4 w 23"/>
                <a:gd name="T79" fmla="*/ 4 h 90"/>
                <a:gd name="T80" fmla="*/ 4 w 23"/>
                <a:gd name="T81" fmla="*/ 4 h 9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3"/>
                <a:gd name="T124" fmla="*/ 0 h 90"/>
                <a:gd name="T125" fmla="*/ 23 w 23"/>
                <a:gd name="T126" fmla="*/ 90 h 9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3" h="90">
                  <a:moveTo>
                    <a:pt x="4" y="4"/>
                  </a:moveTo>
                  <a:lnTo>
                    <a:pt x="0" y="17"/>
                  </a:lnTo>
                  <a:lnTo>
                    <a:pt x="2" y="30"/>
                  </a:lnTo>
                  <a:lnTo>
                    <a:pt x="5" y="42"/>
                  </a:lnTo>
                  <a:lnTo>
                    <a:pt x="7" y="48"/>
                  </a:lnTo>
                  <a:lnTo>
                    <a:pt x="7" y="54"/>
                  </a:lnTo>
                  <a:lnTo>
                    <a:pt x="7" y="60"/>
                  </a:lnTo>
                  <a:lnTo>
                    <a:pt x="7" y="68"/>
                  </a:lnTo>
                  <a:lnTo>
                    <a:pt x="8" y="76"/>
                  </a:lnTo>
                  <a:lnTo>
                    <a:pt x="9" y="84"/>
                  </a:lnTo>
                  <a:lnTo>
                    <a:pt x="10" y="88"/>
                  </a:lnTo>
                  <a:lnTo>
                    <a:pt x="13" y="90"/>
                  </a:lnTo>
                  <a:lnTo>
                    <a:pt x="17" y="90"/>
                  </a:lnTo>
                  <a:lnTo>
                    <a:pt x="20" y="89"/>
                  </a:lnTo>
                  <a:lnTo>
                    <a:pt x="22" y="86"/>
                  </a:lnTo>
                  <a:lnTo>
                    <a:pt x="23" y="82"/>
                  </a:lnTo>
                  <a:lnTo>
                    <a:pt x="21" y="74"/>
                  </a:lnTo>
                  <a:lnTo>
                    <a:pt x="21" y="65"/>
                  </a:lnTo>
                  <a:lnTo>
                    <a:pt x="21" y="57"/>
                  </a:lnTo>
                  <a:lnTo>
                    <a:pt x="20" y="48"/>
                  </a:lnTo>
                  <a:lnTo>
                    <a:pt x="18" y="39"/>
                  </a:lnTo>
                  <a:lnTo>
                    <a:pt x="16" y="30"/>
                  </a:lnTo>
                  <a:lnTo>
                    <a:pt x="14" y="24"/>
                  </a:lnTo>
                  <a:lnTo>
                    <a:pt x="14" y="17"/>
                  </a:lnTo>
                  <a:lnTo>
                    <a:pt x="16" y="11"/>
                  </a:lnTo>
                  <a:lnTo>
                    <a:pt x="16" y="8"/>
                  </a:lnTo>
                  <a:lnTo>
                    <a:pt x="15" y="4"/>
                  </a:lnTo>
                  <a:lnTo>
                    <a:pt x="13" y="1"/>
                  </a:lnTo>
                  <a:lnTo>
                    <a:pt x="9" y="0"/>
                  </a:lnTo>
                  <a:lnTo>
                    <a:pt x="6" y="1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05" name="Freeform 320"/>
            <p:cNvSpPr>
              <a:spLocks/>
            </p:cNvSpPr>
            <p:nvPr/>
          </p:nvSpPr>
          <p:spPr bwMode="auto">
            <a:xfrm>
              <a:off x="2448" y="2133"/>
              <a:ext cx="48" cy="48"/>
            </a:xfrm>
            <a:custGeom>
              <a:avLst/>
              <a:gdLst>
                <a:gd name="T0" fmla="*/ 0 w 48"/>
                <a:gd name="T1" fmla="*/ 26 h 48"/>
                <a:gd name="T2" fmla="*/ 5 w 48"/>
                <a:gd name="T3" fmla="*/ 38 h 48"/>
                <a:gd name="T4" fmla="*/ 14 w 48"/>
                <a:gd name="T5" fmla="*/ 46 h 48"/>
                <a:gd name="T6" fmla="*/ 27 w 48"/>
                <a:gd name="T7" fmla="*/ 48 h 48"/>
                <a:gd name="T8" fmla="*/ 27 w 48"/>
                <a:gd name="T9" fmla="*/ 48 h 48"/>
                <a:gd name="T10" fmla="*/ 39 w 48"/>
                <a:gd name="T11" fmla="*/ 43 h 48"/>
                <a:gd name="T12" fmla="*/ 46 w 48"/>
                <a:gd name="T13" fmla="*/ 34 h 48"/>
                <a:gd name="T14" fmla="*/ 48 w 48"/>
                <a:gd name="T15" fmla="*/ 22 h 48"/>
                <a:gd name="T16" fmla="*/ 48 w 48"/>
                <a:gd name="T17" fmla="*/ 22 h 48"/>
                <a:gd name="T18" fmla="*/ 44 w 48"/>
                <a:gd name="T19" fmla="*/ 10 h 48"/>
                <a:gd name="T20" fmla="*/ 35 w 48"/>
                <a:gd name="T21" fmla="*/ 2 h 48"/>
                <a:gd name="T22" fmla="*/ 22 w 48"/>
                <a:gd name="T23" fmla="*/ 0 h 48"/>
                <a:gd name="T24" fmla="*/ 22 w 48"/>
                <a:gd name="T25" fmla="*/ 0 h 48"/>
                <a:gd name="T26" fmla="*/ 10 w 48"/>
                <a:gd name="T27" fmla="*/ 4 h 48"/>
                <a:gd name="T28" fmla="*/ 2 w 48"/>
                <a:gd name="T29" fmla="*/ 14 h 48"/>
                <a:gd name="T30" fmla="*/ 0 w 48"/>
                <a:gd name="T31" fmla="*/ 26 h 48"/>
                <a:gd name="T32" fmla="*/ 0 w 48"/>
                <a:gd name="T33" fmla="*/ 26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0" y="26"/>
                  </a:moveTo>
                  <a:lnTo>
                    <a:pt x="5" y="38"/>
                  </a:lnTo>
                  <a:lnTo>
                    <a:pt x="14" y="46"/>
                  </a:lnTo>
                  <a:lnTo>
                    <a:pt x="27" y="48"/>
                  </a:lnTo>
                  <a:lnTo>
                    <a:pt x="39" y="43"/>
                  </a:lnTo>
                  <a:lnTo>
                    <a:pt x="46" y="34"/>
                  </a:lnTo>
                  <a:lnTo>
                    <a:pt x="48" y="22"/>
                  </a:lnTo>
                  <a:lnTo>
                    <a:pt x="44" y="10"/>
                  </a:lnTo>
                  <a:lnTo>
                    <a:pt x="35" y="2"/>
                  </a:lnTo>
                  <a:lnTo>
                    <a:pt x="22" y="0"/>
                  </a:lnTo>
                  <a:lnTo>
                    <a:pt x="10" y="4"/>
                  </a:lnTo>
                  <a:lnTo>
                    <a:pt x="2" y="14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06" name="Freeform 321"/>
            <p:cNvSpPr>
              <a:spLocks/>
            </p:cNvSpPr>
            <p:nvPr/>
          </p:nvSpPr>
          <p:spPr bwMode="auto">
            <a:xfrm>
              <a:off x="2460" y="2179"/>
              <a:ext cx="49" cy="48"/>
            </a:xfrm>
            <a:custGeom>
              <a:avLst/>
              <a:gdLst>
                <a:gd name="T0" fmla="*/ 2 w 49"/>
                <a:gd name="T1" fmla="*/ 34 h 48"/>
                <a:gd name="T2" fmla="*/ 10 w 49"/>
                <a:gd name="T3" fmla="*/ 43 h 48"/>
                <a:gd name="T4" fmla="*/ 22 w 49"/>
                <a:gd name="T5" fmla="*/ 48 h 48"/>
                <a:gd name="T6" fmla="*/ 34 w 49"/>
                <a:gd name="T7" fmla="*/ 47 h 48"/>
                <a:gd name="T8" fmla="*/ 34 w 49"/>
                <a:gd name="T9" fmla="*/ 47 h 48"/>
                <a:gd name="T10" fmla="*/ 44 w 49"/>
                <a:gd name="T11" fmla="*/ 38 h 48"/>
                <a:gd name="T12" fmla="*/ 49 w 49"/>
                <a:gd name="T13" fmla="*/ 27 h 48"/>
                <a:gd name="T14" fmla="*/ 47 w 49"/>
                <a:gd name="T15" fmla="*/ 15 h 48"/>
                <a:gd name="T16" fmla="*/ 47 w 49"/>
                <a:gd name="T17" fmla="*/ 15 h 48"/>
                <a:gd name="T18" fmla="*/ 39 w 49"/>
                <a:gd name="T19" fmla="*/ 5 h 48"/>
                <a:gd name="T20" fmla="*/ 27 w 49"/>
                <a:gd name="T21" fmla="*/ 0 h 48"/>
                <a:gd name="T22" fmla="*/ 15 w 49"/>
                <a:gd name="T23" fmla="*/ 2 h 48"/>
                <a:gd name="T24" fmla="*/ 15 w 49"/>
                <a:gd name="T25" fmla="*/ 2 h 48"/>
                <a:gd name="T26" fmla="*/ 5 w 49"/>
                <a:gd name="T27" fmla="*/ 10 h 48"/>
                <a:gd name="T28" fmla="*/ 0 w 49"/>
                <a:gd name="T29" fmla="*/ 21 h 48"/>
                <a:gd name="T30" fmla="*/ 2 w 49"/>
                <a:gd name="T31" fmla="*/ 34 h 48"/>
                <a:gd name="T32" fmla="*/ 2 w 49"/>
                <a:gd name="T33" fmla="*/ 34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" y="34"/>
                  </a:moveTo>
                  <a:lnTo>
                    <a:pt x="10" y="43"/>
                  </a:lnTo>
                  <a:lnTo>
                    <a:pt x="22" y="48"/>
                  </a:lnTo>
                  <a:lnTo>
                    <a:pt x="34" y="47"/>
                  </a:lnTo>
                  <a:lnTo>
                    <a:pt x="44" y="38"/>
                  </a:lnTo>
                  <a:lnTo>
                    <a:pt x="49" y="27"/>
                  </a:lnTo>
                  <a:lnTo>
                    <a:pt x="47" y="15"/>
                  </a:lnTo>
                  <a:lnTo>
                    <a:pt x="39" y="5"/>
                  </a:lnTo>
                  <a:lnTo>
                    <a:pt x="27" y="0"/>
                  </a:lnTo>
                  <a:lnTo>
                    <a:pt x="15" y="2"/>
                  </a:lnTo>
                  <a:lnTo>
                    <a:pt x="5" y="10"/>
                  </a:lnTo>
                  <a:lnTo>
                    <a:pt x="0" y="21"/>
                  </a:lnTo>
                  <a:lnTo>
                    <a:pt x="2" y="34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07" name="Freeform 322"/>
            <p:cNvSpPr>
              <a:spLocks/>
            </p:cNvSpPr>
            <p:nvPr/>
          </p:nvSpPr>
          <p:spPr bwMode="auto">
            <a:xfrm>
              <a:off x="2487" y="2219"/>
              <a:ext cx="47" cy="48"/>
            </a:xfrm>
            <a:custGeom>
              <a:avLst/>
              <a:gdLst>
                <a:gd name="T0" fmla="*/ 6 w 47"/>
                <a:gd name="T1" fmla="*/ 40 h 48"/>
                <a:gd name="T2" fmla="*/ 16 w 47"/>
                <a:gd name="T3" fmla="*/ 48 h 48"/>
                <a:gd name="T4" fmla="*/ 29 w 47"/>
                <a:gd name="T5" fmla="*/ 48 h 48"/>
                <a:gd name="T6" fmla="*/ 40 w 47"/>
                <a:gd name="T7" fmla="*/ 42 h 48"/>
                <a:gd name="T8" fmla="*/ 40 w 47"/>
                <a:gd name="T9" fmla="*/ 42 h 48"/>
                <a:gd name="T10" fmla="*/ 46 w 47"/>
                <a:gd name="T11" fmla="*/ 31 h 48"/>
                <a:gd name="T12" fmla="*/ 47 w 47"/>
                <a:gd name="T13" fmla="*/ 19 h 48"/>
                <a:gd name="T14" fmla="*/ 41 w 47"/>
                <a:gd name="T15" fmla="*/ 8 h 48"/>
                <a:gd name="T16" fmla="*/ 41 w 47"/>
                <a:gd name="T17" fmla="*/ 8 h 48"/>
                <a:gd name="T18" fmla="*/ 31 w 47"/>
                <a:gd name="T19" fmla="*/ 1 h 48"/>
                <a:gd name="T20" fmla="*/ 18 w 47"/>
                <a:gd name="T21" fmla="*/ 0 h 48"/>
                <a:gd name="T22" fmla="*/ 7 w 47"/>
                <a:gd name="T23" fmla="*/ 7 h 48"/>
                <a:gd name="T24" fmla="*/ 7 w 47"/>
                <a:gd name="T25" fmla="*/ 7 h 48"/>
                <a:gd name="T26" fmla="*/ 0 w 47"/>
                <a:gd name="T27" fmla="*/ 17 h 48"/>
                <a:gd name="T28" fmla="*/ 0 w 47"/>
                <a:gd name="T29" fmla="*/ 29 h 48"/>
                <a:gd name="T30" fmla="*/ 6 w 47"/>
                <a:gd name="T31" fmla="*/ 40 h 48"/>
                <a:gd name="T32" fmla="*/ 6 w 47"/>
                <a:gd name="T33" fmla="*/ 4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8"/>
                <a:gd name="T53" fmla="*/ 47 w 47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8">
                  <a:moveTo>
                    <a:pt x="6" y="40"/>
                  </a:moveTo>
                  <a:lnTo>
                    <a:pt x="16" y="48"/>
                  </a:lnTo>
                  <a:lnTo>
                    <a:pt x="29" y="48"/>
                  </a:lnTo>
                  <a:lnTo>
                    <a:pt x="40" y="42"/>
                  </a:lnTo>
                  <a:lnTo>
                    <a:pt x="46" y="31"/>
                  </a:lnTo>
                  <a:lnTo>
                    <a:pt x="47" y="19"/>
                  </a:lnTo>
                  <a:lnTo>
                    <a:pt x="41" y="8"/>
                  </a:lnTo>
                  <a:lnTo>
                    <a:pt x="31" y="1"/>
                  </a:lnTo>
                  <a:lnTo>
                    <a:pt x="18" y="0"/>
                  </a:lnTo>
                  <a:lnTo>
                    <a:pt x="7" y="7"/>
                  </a:lnTo>
                  <a:lnTo>
                    <a:pt x="0" y="17"/>
                  </a:lnTo>
                  <a:lnTo>
                    <a:pt x="0" y="29"/>
                  </a:lnTo>
                  <a:lnTo>
                    <a:pt x="6" y="4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08" name="Freeform 323"/>
            <p:cNvSpPr>
              <a:spLocks/>
            </p:cNvSpPr>
            <p:nvPr/>
          </p:nvSpPr>
          <p:spPr bwMode="auto">
            <a:xfrm>
              <a:off x="2524" y="2249"/>
              <a:ext cx="47" cy="48"/>
            </a:xfrm>
            <a:custGeom>
              <a:avLst/>
              <a:gdLst>
                <a:gd name="T0" fmla="*/ 12 w 47"/>
                <a:gd name="T1" fmla="*/ 45 h 48"/>
                <a:gd name="T2" fmla="*/ 24 w 47"/>
                <a:gd name="T3" fmla="*/ 48 h 48"/>
                <a:gd name="T4" fmla="*/ 36 w 47"/>
                <a:gd name="T5" fmla="*/ 45 h 48"/>
                <a:gd name="T6" fmla="*/ 44 w 47"/>
                <a:gd name="T7" fmla="*/ 36 h 48"/>
                <a:gd name="T8" fmla="*/ 44 w 47"/>
                <a:gd name="T9" fmla="*/ 36 h 48"/>
                <a:gd name="T10" fmla="*/ 47 w 47"/>
                <a:gd name="T11" fmla="*/ 24 h 48"/>
                <a:gd name="T12" fmla="*/ 44 w 47"/>
                <a:gd name="T13" fmla="*/ 11 h 48"/>
                <a:gd name="T14" fmla="*/ 35 w 47"/>
                <a:gd name="T15" fmla="*/ 3 h 48"/>
                <a:gd name="T16" fmla="*/ 35 w 47"/>
                <a:gd name="T17" fmla="*/ 3 h 48"/>
                <a:gd name="T18" fmla="*/ 24 w 47"/>
                <a:gd name="T19" fmla="*/ 0 h 48"/>
                <a:gd name="T20" fmla="*/ 11 w 47"/>
                <a:gd name="T21" fmla="*/ 3 h 48"/>
                <a:gd name="T22" fmla="*/ 3 w 47"/>
                <a:gd name="T23" fmla="*/ 12 h 48"/>
                <a:gd name="T24" fmla="*/ 3 w 47"/>
                <a:gd name="T25" fmla="*/ 12 h 48"/>
                <a:gd name="T26" fmla="*/ 0 w 47"/>
                <a:gd name="T27" fmla="*/ 24 h 48"/>
                <a:gd name="T28" fmla="*/ 3 w 47"/>
                <a:gd name="T29" fmla="*/ 36 h 48"/>
                <a:gd name="T30" fmla="*/ 12 w 47"/>
                <a:gd name="T31" fmla="*/ 45 h 48"/>
                <a:gd name="T32" fmla="*/ 12 w 47"/>
                <a:gd name="T33" fmla="*/ 45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8"/>
                <a:gd name="T53" fmla="*/ 47 w 47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8">
                  <a:moveTo>
                    <a:pt x="12" y="45"/>
                  </a:moveTo>
                  <a:lnTo>
                    <a:pt x="24" y="48"/>
                  </a:lnTo>
                  <a:lnTo>
                    <a:pt x="36" y="45"/>
                  </a:lnTo>
                  <a:lnTo>
                    <a:pt x="44" y="36"/>
                  </a:lnTo>
                  <a:lnTo>
                    <a:pt x="47" y="24"/>
                  </a:lnTo>
                  <a:lnTo>
                    <a:pt x="44" y="11"/>
                  </a:lnTo>
                  <a:lnTo>
                    <a:pt x="35" y="3"/>
                  </a:lnTo>
                  <a:lnTo>
                    <a:pt x="24" y="0"/>
                  </a:lnTo>
                  <a:lnTo>
                    <a:pt x="11" y="3"/>
                  </a:lnTo>
                  <a:lnTo>
                    <a:pt x="3" y="12"/>
                  </a:lnTo>
                  <a:lnTo>
                    <a:pt x="0" y="24"/>
                  </a:lnTo>
                  <a:lnTo>
                    <a:pt x="3" y="36"/>
                  </a:lnTo>
                  <a:lnTo>
                    <a:pt x="12" y="45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09" name="Freeform 324"/>
            <p:cNvSpPr>
              <a:spLocks/>
            </p:cNvSpPr>
            <p:nvPr/>
          </p:nvSpPr>
          <p:spPr bwMode="auto">
            <a:xfrm>
              <a:off x="2568" y="2266"/>
              <a:ext cx="48" cy="47"/>
            </a:xfrm>
            <a:custGeom>
              <a:avLst/>
              <a:gdLst>
                <a:gd name="T0" fmla="*/ 20 w 48"/>
                <a:gd name="T1" fmla="*/ 47 h 47"/>
                <a:gd name="T2" fmla="*/ 32 w 48"/>
                <a:gd name="T3" fmla="*/ 46 h 47"/>
                <a:gd name="T4" fmla="*/ 42 w 48"/>
                <a:gd name="T5" fmla="*/ 39 h 47"/>
                <a:gd name="T6" fmla="*/ 48 w 48"/>
                <a:gd name="T7" fmla="*/ 28 h 47"/>
                <a:gd name="T8" fmla="*/ 48 w 48"/>
                <a:gd name="T9" fmla="*/ 28 h 47"/>
                <a:gd name="T10" fmla="*/ 47 w 48"/>
                <a:gd name="T11" fmla="*/ 15 h 47"/>
                <a:gd name="T12" fmla="*/ 40 w 48"/>
                <a:gd name="T13" fmla="*/ 5 h 47"/>
                <a:gd name="T14" fmla="*/ 29 w 48"/>
                <a:gd name="T15" fmla="*/ 0 h 47"/>
                <a:gd name="T16" fmla="*/ 29 w 48"/>
                <a:gd name="T17" fmla="*/ 0 h 47"/>
                <a:gd name="T18" fmla="*/ 16 w 48"/>
                <a:gd name="T19" fmla="*/ 1 h 47"/>
                <a:gd name="T20" fmla="*/ 6 w 48"/>
                <a:gd name="T21" fmla="*/ 7 h 47"/>
                <a:gd name="T22" fmla="*/ 0 w 48"/>
                <a:gd name="T23" fmla="*/ 19 h 47"/>
                <a:gd name="T24" fmla="*/ 0 w 48"/>
                <a:gd name="T25" fmla="*/ 19 h 47"/>
                <a:gd name="T26" fmla="*/ 1 w 48"/>
                <a:gd name="T27" fmla="*/ 31 h 47"/>
                <a:gd name="T28" fmla="*/ 8 w 48"/>
                <a:gd name="T29" fmla="*/ 42 h 47"/>
                <a:gd name="T30" fmla="*/ 20 w 48"/>
                <a:gd name="T31" fmla="*/ 47 h 47"/>
                <a:gd name="T32" fmla="*/ 20 w 48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7"/>
                <a:gd name="T53" fmla="*/ 48 w 48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7">
                  <a:moveTo>
                    <a:pt x="20" y="47"/>
                  </a:moveTo>
                  <a:lnTo>
                    <a:pt x="32" y="46"/>
                  </a:lnTo>
                  <a:lnTo>
                    <a:pt x="42" y="39"/>
                  </a:lnTo>
                  <a:lnTo>
                    <a:pt x="48" y="28"/>
                  </a:lnTo>
                  <a:lnTo>
                    <a:pt x="47" y="15"/>
                  </a:lnTo>
                  <a:lnTo>
                    <a:pt x="40" y="5"/>
                  </a:lnTo>
                  <a:lnTo>
                    <a:pt x="29" y="0"/>
                  </a:lnTo>
                  <a:lnTo>
                    <a:pt x="16" y="1"/>
                  </a:lnTo>
                  <a:lnTo>
                    <a:pt x="6" y="7"/>
                  </a:lnTo>
                  <a:lnTo>
                    <a:pt x="0" y="19"/>
                  </a:lnTo>
                  <a:lnTo>
                    <a:pt x="1" y="31"/>
                  </a:lnTo>
                  <a:lnTo>
                    <a:pt x="8" y="42"/>
                  </a:lnTo>
                  <a:lnTo>
                    <a:pt x="20" y="47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10" name="Freeform 325"/>
            <p:cNvSpPr>
              <a:spLocks/>
            </p:cNvSpPr>
            <p:nvPr/>
          </p:nvSpPr>
          <p:spPr bwMode="auto">
            <a:xfrm>
              <a:off x="2616" y="2266"/>
              <a:ext cx="48" cy="48"/>
            </a:xfrm>
            <a:custGeom>
              <a:avLst/>
              <a:gdLst>
                <a:gd name="T0" fmla="*/ 27 w 48"/>
                <a:gd name="T1" fmla="*/ 48 h 48"/>
                <a:gd name="T2" fmla="*/ 39 w 48"/>
                <a:gd name="T3" fmla="*/ 43 h 48"/>
                <a:gd name="T4" fmla="*/ 47 w 48"/>
                <a:gd name="T5" fmla="*/ 33 h 48"/>
                <a:gd name="T6" fmla="*/ 48 w 48"/>
                <a:gd name="T7" fmla="*/ 20 h 48"/>
                <a:gd name="T8" fmla="*/ 48 w 48"/>
                <a:gd name="T9" fmla="*/ 20 h 48"/>
                <a:gd name="T10" fmla="*/ 43 w 48"/>
                <a:gd name="T11" fmla="*/ 9 h 48"/>
                <a:gd name="T12" fmla="*/ 33 w 48"/>
                <a:gd name="T13" fmla="*/ 2 h 48"/>
                <a:gd name="T14" fmla="*/ 20 w 48"/>
                <a:gd name="T15" fmla="*/ 0 h 48"/>
                <a:gd name="T16" fmla="*/ 20 w 48"/>
                <a:gd name="T17" fmla="*/ 0 h 48"/>
                <a:gd name="T18" fmla="*/ 9 w 48"/>
                <a:gd name="T19" fmla="*/ 5 h 48"/>
                <a:gd name="T20" fmla="*/ 2 w 48"/>
                <a:gd name="T21" fmla="*/ 15 h 48"/>
                <a:gd name="T22" fmla="*/ 0 w 48"/>
                <a:gd name="T23" fmla="*/ 28 h 48"/>
                <a:gd name="T24" fmla="*/ 0 w 48"/>
                <a:gd name="T25" fmla="*/ 28 h 48"/>
                <a:gd name="T26" fmla="*/ 5 w 48"/>
                <a:gd name="T27" fmla="*/ 40 h 48"/>
                <a:gd name="T28" fmla="*/ 15 w 48"/>
                <a:gd name="T29" fmla="*/ 47 h 48"/>
                <a:gd name="T30" fmla="*/ 27 w 48"/>
                <a:gd name="T31" fmla="*/ 48 h 48"/>
                <a:gd name="T32" fmla="*/ 27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7" y="48"/>
                  </a:moveTo>
                  <a:lnTo>
                    <a:pt x="39" y="43"/>
                  </a:lnTo>
                  <a:lnTo>
                    <a:pt x="47" y="33"/>
                  </a:lnTo>
                  <a:lnTo>
                    <a:pt x="48" y="20"/>
                  </a:lnTo>
                  <a:lnTo>
                    <a:pt x="43" y="9"/>
                  </a:lnTo>
                  <a:lnTo>
                    <a:pt x="33" y="2"/>
                  </a:lnTo>
                  <a:lnTo>
                    <a:pt x="20" y="0"/>
                  </a:lnTo>
                  <a:lnTo>
                    <a:pt x="9" y="5"/>
                  </a:lnTo>
                  <a:lnTo>
                    <a:pt x="2" y="15"/>
                  </a:lnTo>
                  <a:lnTo>
                    <a:pt x="0" y="28"/>
                  </a:lnTo>
                  <a:lnTo>
                    <a:pt x="5" y="40"/>
                  </a:lnTo>
                  <a:lnTo>
                    <a:pt x="15" y="47"/>
                  </a:lnTo>
                  <a:lnTo>
                    <a:pt x="27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11" name="Freeform 326"/>
            <p:cNvSpPr>
              <a:spLocks/>
            </p:cNvSpPr>
            <p:nvPr/>
          </p:nvSpPr>
          <p:spPr bwMode="auto">
            <a:xfrm>
              <a:off x="2662" y="2252"/>
              <a:ext cx="48" cy="48"/>
            </a:xfrm>
            <a:custGeom>
              <a:avLst/>
              <a:gdLst>
                <a:gd name="T0" fmla="*/ 34 w 48"/>
                <a:gd name="T1" fmla="*/ 46 h 48"/>
                <a:gd name="T2" fmla="*/ 44 w 48"/>
                <a:gd name="T3" fmla="*/ 38 h 48"/>
                <a:gd name="T4" fmla="*/ 48 w 48"/>
                <a:gd name="T5" fmla="*/ 26 h 48"/>
                <a:gd name="T6" fmla="*/ 46 w 48"/>
                <a:gd name="T7" fmla="*/ 14 h 48"/>
                <a:gd name="T8" fmla="*/ 46 w 48"/>
                <a:gd name="T9" fmla="*/ 14 h 48"/>
                <a:gd name="T10" fmla="*/ 38 w 48"/>
                <a:gd name="T11" fmla="*/ 4 h 48"/>
                <a:gd name="T12" fmla="*/ 26 w 48"/>
                <a:gd name="T13" fmla="*/ 0 h 48"/>
                <a:gd name="T14" fmla="*/ 13 w 48"/>
                <a:gd name="T15" fmla="*/ 2 h 48"/>
                <a:gd name="T16" fmla="*/ 13 w 48"/>
                <a:gd name="T17" fmla="*/ 2 h 48"/>
                <a:gd name="T18" fmla="*/ 4 w 48"/>
                <a:gd name="T19" fmla="*/ 10 h 48"/>
                <a:gd name="T20" fmla="*/ 0 w 48"/>
                <a:gd name="T21" fmla="*/ 22 h 48"/>
                <a:gd name="T22" fmla="*/ 2 w 48"/>
                <a:gd name="T23" fmla="*/ 34 h 48"/>
                <a:gd name="T24" fmla="*/ 2 w 48"/>
                <a:gd name="T25" fmla="*/ 34 h 48"/>
                <a:gd name="T26" fmla="*/ 10 w 48"/>
                <a:gd name="T27" fmla="*/ 44 h 48"/>
                <a:gd name="T28" fmla="*/ 21 w 48"/>
                <a:gd name="T29" fmla="*/ 48 h 48"/>
                <a:gd name="T30" fmla="*/ 34 w 48"/>
                <a:gd name="T31" fmla="*/ 46 h 48"/>
                <a:gd name="T32" fmla="*/ 34 w 48"/>
                <a:gd name="T33" fmla="*/ 46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34" y="46"/>
                  </a:moveTo>
                  <a:lnTo>
                    <a:pt x="44" y="38"/>
                  </a:lnTo>
                  <a:lnTo>
                    <a:pt x="48" y="26"/>
                  </a:lnTo>
                  <a:lnTo>
                    <a:pt x="46" y="14"/>
                  </a:lnTo>
                  <a:lnTo>
                    <a:pt x="38" y="4"/>
                  </a:lnTo>
                  <a:lnTo>
                    <a:pt x="26" y="0"/>
                  </a:lnTo>
                  <a:lnTo>
                    <a:pt x="13" y="2"/>
                  </a:lnTo>
                  <a:lnTo>
                    <a:pt x="4" y="10"/>
                  </a:lnTo>
                  <a:lnTo>
                    <a:pt x="0" y="22"/>
                  </a:lnTo>
                  <a:lnTo>
                    <a:pt x="2" y="34"/>
                  </a:lnTo>
                  <a:lnTo>
                    <a:pt x="10" y="44"/>
                  </a:lnTo>
                  <a:lnTo>
                    <a:pt x="21" y="48"/>
                  </a:lnTo>
                  <a:lnTo>
                    <a:pt x="34" y="46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12" name="Freeform 327"/>
            <p:cNvSpPr>
              <a:spLocks/>
            </p:cNvSpPr>
            <p:nvPr/>
          </p:nvSpPr>
          <p:spPr bwMode="auto">
            <a:xfrm>
              <a:off x="2724" y="2262"/>
              <a:ext cx="58" cy="71"/>
            </a:xfrm>
            <a:custGeom>
              <a:avLst/>
              <a:gdLst>
                <a:gd name="T0" fmla="*/ 3 w 58"/>
                <a:gd name="T1" fmla="*/ 12 h 71"/>
                <a:gd name="T2" fmla="*/ 19 w 58"/>
                <a:gd name="T3" fmla="*/ 29 h 71"/>
                <a:gd name="T4" fmla="*/ 32 w 58"/>
                <a:gd name="T5" fmla="*/ 50 h 71"/>
                <a:gd name="T6" fmla="*/ 46 w 58"/>
                <a:gd name="T7" fmla="*/ 68 h 71"/>
                <a:gd name="T8" fmla="*/ 46 w 58"/>
                <a:gd name="T9" fmla="*/ 68 h 71"/>
                <a:gd name="T10" fmla="*/ 49 w 58"/>
                <a:gd name="T11" fmla="*/ 71 h 71"/>
                <a:gd name="T12" fmla="*/ 53 w 58"/>
                <a:gd name="T13" fmla="*/ 71 h 71"/>
                <a:gd name="T14" fmla="*/ 56 w 58"/>
                <a:gd name="T15" fmla="*/ 69 h 71"/>
                <a:gd name="T16" fmla="*/ 56 w 58"/>
                <a:gd name="T17" fmla="*/ 69 h 71"/>
                <a:gd name="T18" fmla="*/ 58 w 58"/>
                <a:gd name="T19" fmla="*/ 66 h 71"/>
                <a:gd name="T20" fmla="*/ 58 w 58"/>
                <a:gd name="T21" fmla="*/ 63 h 71"/>
                <a:gd name="T22" fmla="*/ 57 w 58"/>
                <a:gd name="T23" fmla="*/ 60 h 71"/>
                <a:gd name="T24" fmla="*/ 57 w 58"/>
                <a:gd name="T25" fmla="*/ 60 h 71"/>
                <a:gd name="T26" fmla="*/ 47 w 58"/>
                <a:gd name="T27" fmla="*/ 48 h 71"/>
                <a:gd name="T28" fmla="*/ 39 w 58"/>
                <a:gd name="T29" fmla="*/ 34 h 71"/>
                <a:gd name="T30" fmla="*/ 30 w 58"/>
                <a:gd name="T31" fmla="*/ 22 h 71"/>
                <a:gd name="T32" fmla="*/ 30 w 58"/>
                <a:gd name="T33" fmla="*/ 22 h 71"/>
                <a:gd name="T34" fmla="*/ 25 w 58"/>
                <a:gd name="T35" fmla="*/ 14 h 71"/>
                <a:gd name="T36" fmla="*/ 18 w 58"/>
                <a:gd name="T37" fmla="*/ 7 h 71"/>
                <a:gd name="T38" fmla="*/ 11 w 58"/>
                <a:gd name="T39" fmla="*/ 1 h 71"/>
                <a:gd name="T40" fmla="*/ 11 w 58"/>
                <a:gd name="T41" fmla="*/ 1 h 71"/>
                <a:gd name="T42" fmla="*/ 8 w 58"/>
                <a:gd name="T43" fmla="*/ 0 h 71"/>
                <a:gd name="T44" fmla="*/ 4 w 58"/>
                <a:gd name="T45" fmla="*/ 0 h 71"/>
                <a:gd name="T46" fmla="*/ 2 w 58"/>
                <a:gd name="T47" fmla="*/ 3 h 71"/>
                <a:gd name="T48" fmla="*/ 2 w 58"/>
                <a:gd name="T49" fmla="*/ 3 h 71"/>
                <a:gd name="T50" fmla="*/ 0 w 58"/>
                <a:gd name="T51" fmla="*/ 6 h 71"/>
                <a:gd name="T52" fmla="*/ 0 w 58"/>
                <a:gd name="T53" fmla="*/ 10 h 71"/>
                <a:gd name="T54" fmla="*/ 3 w 58"/>
                <a:gd name="T55" fmla="*/ 12 h 71"/>
                <a:gd name="T56" fmla="*/ 3 w 58"/>
                <a:gd name="T57" fmla="*/ 12 h 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8"/>
                <a:gd name="T88" fmla="*/ 0 h 71"/>
                <a:gd name="T89" fmla="*/ 58 w 58"/>
                <a:gd name="T90" fmla="*/ 71 h 7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8" h="71">
                  <a:moveTo>
                    <a:pt x="3" y="12"/>
                  </a:moveTo>
                  <a:lnTo>
                    <a:pt x="19" y="29"/>
                  </a:lnTo>
                  <a:lnTo>
                    <a:pt x="32" y="50"/>
                  </a:lnTo>
                  <a:lnTo>
                    <a:pt x="46" y="68"/>
                  </a:lnTo>
                  <a:lnTo>
                    <a:pt x="49" y="71"/>
                  </a:lnTo>
                  <a:lnTo>
                    <a:pt x="53" y="71"/>
                  </a:lnTo>
                  <a:lnTo>
                    <a:pt x="56" y="69"/>
                  </a:lnTo>
                  <a:lnTo>
                    <a:pt x="58" y="66"/>
                  </a:lnTo>
                  <a:lnTo>
                    <a:pt x="58" y="63"/>
                  </a:lnTo>
                  <a:lnTo>
                    <a:pt x="57" y="60"/>
                  </a:lnTo>
                  <a:lnTo>
                    <a:pt x="47" y="48"/>
                  </a:lnTo>
                  <a:lnTo>
                    <a:pt x="39" y="34"/>
                  </a:lnTo>
                  <a:lnTo>
                    <a:pt x="30" y="22"/>
                  </a:lnTo>
                  <a:lnTo>
                    <a:pt x="25" y="14"/>
                  </a:lnTo>
                  <a:lnTo>
                    <a:pt x="18" y="7"/>
                  </a:lnTo>
                  <a:lnTo>
                    <a:pt x="11" y="1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3" y="1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13" name="Freeform 328"/>
            <p:cNvSpPr>
              <a:spLocks/>
            </p:cNvSpPr>
            <p:nvPr/>
          </p:nvSpPr>
          <p:spPr bwMode="auto">
            <a:xfrm>
              <a:off x="2732" y="2249"/>
              <a:ext cx="68" cy="67"/>
            </a:xfrm>
            <a:custGeom>
              <a:avLst/>
              <a:gdLst>
                <a:gd name="T0" fmla="*/ 3 w 68"/>
                <a:gd name="T1" fmla="*/ 12 h 67"/>
                <a:gd name="T2" fmla="*/ 12 w 68"/>
                <a:gd name="T3" fmla="*/ 18 h 67"/>
                <a:gd name="T4" fmla="*/ 19 w 68"/>
                <a:gd name="T5" fmla="*/ 25 h 67"/>
                <a:gd name="T6" fmla="*/ 25 w 68"/>
                <a:gd name="T7" fmla="*/ 33 h 67"/>
                <a:gd name="T8" fmla="*/ 25 w 68"/>
                <a:gd name="T9" fmla="*/ 33 h 67"/>
                <a:gd name="T10" fmla="*/ 27 w 68"/>
                <a:gd name="T11" fmla="*/ 35 h 67"/>
                <a:gd name="T12" fmla="*/ 29 w 68"/>
                <a:gd name="T13" fmla="*/ 37 h 67"/>
                <a:gd name="T14" fmla="*/ 31 w 68"/>
                <a:gd name="T15" fmla="*/ 38 h 67"/>
                <a:gd name="T16" fmla="*/ 31 w 68"/>
                <a:gd name="T17" fmla="*/ 38 h 67"/>
                <a:gd name="T18" fmla="*/ 37 w 68"/>
                <a:gd name="T19" fmla="*/ 45 h 67"/>
                <a:gd name="T20" fmla="*/ 43 w 68"/>
                <a:gd name="T21" fmla="*/ 53 h 67"/>
                <a:gd name="T22" fmla="*/ 49 w 68"/>
                <a:gd name="T23" fmla="*/ 60 h 67"/>
                <a:gd name="T24" fmla="*/ 49 w 68"/>
                <a:gd name="T25" fmla="*/ 60 h 67"/>
                <a:gd name="T26" fmla="*/ 52 w 68"/>
                <a:gd name="T27" fmla="*/ 62 h 67"/>
                <a:gd name="T28" fmla="*/ 54 w 68"/>
                <a:gd name="T29" fmla="*/ 64 h 67"/>
                <a:gd name="T30" fmla="*/ 56 w 68"/>
                <a:gd name="T31" fmla="*/ 65 h 67"/>
                <a:gd name="T32" fmla="*/ 56 w 68"/>
                <a:gd name="T33" fmla="*/ 65 h 67"/>
                <a:gd name="T34" fmla="*/ 56 w 68"/>
                <a:gd name="T35" fmla="*/ 65 h 67"/>
                <a:gd name="T36" fmla="*/ 56 w 68"/>
                <a:gd name="T37" fmla="*/ 65 h 67"/>
                <a:gd name="T38" fmla="*/ 55 w 68"/>
                <a:gd name="T39" fmla="*/ 65 h 67"/>
                <a:gd name="T40" fmla="*/ 55 w 68"/>
                <a:gd name="T41" fmla="*/ 65 h 67"/>
                <a:gd name="T42" fmla="*/ 58 w 68"/>
                <a:gd name="T43" fmla="*/ 67 h 67"/>
                <a:gd name="T44" fmla="*/ 62 w 68"/>
                <a:gd name="T45" fmla="*/ 67 h 67"/>
                <a:gd name="T46" fmla="*/ 65 w 68"/>
                <a:gd name="T47" fmla="*/ 66 h 67"/>
                <a:gd name="T48" fmla="*/ 65 w 68"/>
                <a:gd name="T49" fmla="*/ 66 h 67"/>
                <a:gd name="T50" fmla="*/ 68 w 68"/>
                <a:gd name="T51" fmla="*/ 63 h 67"/>
                <a:gd name="T52" fmla="*/ 68 w 68"/>
                <a:gd name="T53" fmla="*/ 60 h 67"/>
                <a:gd name="T54" fmla="*/ 66 w 68"/>
                <a:gd name="T55" fmla="*/ 56 h 67"/>
                <a:gd name="T56" fmla="*/ 66 w 68"/>
                <a:gd name="T57" fmla="*/ 56 h 67"/>
                <a:gd name="T58" fmla="*/ 64 w 68"/>
                <a:gd name="T59" fmla="*/ 54 h 67"/>
                <a:gd name="T60" fmla="*/ 61 w 68"/>
                <a:gd name="T61" fmla="*/ 52 h 67"/>
                <a:gd name="T62" fmla="*/ 59 w 68"/>
                <a:gd name="T63" fmla="*/ 50 h 67"/>
                <a:gd name="T64" fmla="*/ 59 w 68"/>
                <a:gd name="T65" fmla="*/ 50 h 67"/>
                <a:gd name="T66" fmla="*/ 51 w 68"/>
                <a:gd name="T67" fmla="*/ 41 h 67"/>
                <a:gd name="T68" fmla="*/ 43 w 68"/>
                <a:gd name="T69" fmla="*/ 32 h 67"/>
                <a:gd name="T70" fmla="*/ 35 w 68"/>
                <a:gd name="T71" fmla="*/ 23 h 67"/>
                <a:gd name="T72" fmla="*/ 35 w 68"/>
                <a:gd name="T73" fmla="*/ 23 h 67"/>
                <a:gd name="T74" fmla="*/ 28 w 68"/>
                <a:gd name="T75" fmla="*/ 15 h 67"/>
                <a:gd name="T76" fmla="*/ 20 w 68"/>
                <a:gd name="T77" fmla="*/ 7 h 67"/>
                <a:gd name="T78" fmla="*/ 10 w 68"/>
                <a:gd name="T79" fmla="*/ 1 h 67"/>
                <a:gd name="T80" fmla="*/ 10 w 68"/>
                <a:gd name="T81" fmla="*/ 1 h 67"/>
                <a:gd name="T82" fmla="*/ 7 w 68"/>
                <a:gd name="T83" fmla="*/ 0 h 67"/>
                <a:gd name="T84" fmla="*/ 3 w 68"/>
                <a:gd name="T85" fmla="*/ 1 h 67"/>
                <a:gd name="T86" fmla="*/ 1 w 68"/>
                <a:gd name="T87" fmla="*/ 3 h 67"/>
                <a:gd name="T88" fmla="*/ 1 w 68"/>
                <a:gd name="T89" fmla="*/ 3 h 67"/>
                <a:gd name="T90" fmla="*/ 0 w 68"/>
                <a:gd name="T91" fmla="*/ 6 h 67"/>
                <a:gd name="T92" fmla="*/ 1 w 68"/>
                <a:gd name="T93" fmla="*/ 10 h 67"/>
                <a:gd name="T94" fmla="*/ 3 w 68"/>
                <a:gd name="T95" fmla="*/ 12 h 67"/>
                <a:gd name="T96" fmla="*/ 3 w 68"/>
                <a:gd name="T97" fmla="*/ 12 h 6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8"/>
                <a:gd name="T148" fmla="*/ 0 h 67"/>
                <a:gd name="T149" fmla="*/ 68 w 68"/>
                <a:gd name="T150" fmla="*/ 67 h 6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8" h="67">
                  <a:moveTo>
                    <a:pt x="3" y="12"/>
                  </a:moveTo>
                  <a:lnTo>
                    <a:pt x="12" y="18"/>
                  </a:lnTo>
                  <a:lnTo>
                    <a:pt x="19" y="25"/>
                  </a:lnTo>
                  <a:lnTo>
                    <a:pt x="25" y="33"/>
                  </a:lnTo>
                  <a:lnTo>
                    <a:pt x="27" y="35"/>
                  </a:lnTo>
                  <a:lnTo>
                    <a:pt x="29" y="37"/>
                  </a:lnTo>
                  <a:lnTo>
                    <a:pt x="31" y="38"/>
                  </a:lnTo>
                  <a:lnTo>
                    <a:pt x="37" y="45"/>
                  </a:lnTo>
                  <a:lnTo>
                    <a:pt x="43" y="53"/>
                  </a:lnTo>
                  <a:lnTo>
                    <a:pt x="49" y="60"/>
                  </a:lnTo>
                  <a:lnTo>
                    <a:pt x="52" y="62"/>
                  </a:lnTo>
                  <a:lnTo>
                    <a:pt x="54" y="64"/>
                  </a:lnTo>
                  <a:lnTo>
                    <a:pt x="56" y="65"/>
                  </a:lnTo>
                  <a:lnTo>
                    <a:pt x="55" y="65"/>
                  </a:lnTo>
                  <a:lnTo>
                    <a:pt x="58" y="67"/>
                  </a:lnTo>
                  <a:lnTo>
                    <a:pt x="62" y="67"/>
                  </a:lnTo>
                  <a:lnTo>
                    <a:pt x="65" y="66"/>
                  </a:lnTo>
                  <a:lnTo>
                    <a:pt x="68" y="63"/>
                  </a:lnTo>
                  <a:lnTo>
                    <a:pt x="68" y="60"/>
                  </a:lnTo>
                  <a:lnTo>
                    <a:pt x="66" y="56"/>
                  </a:lnTo>
                  <a:lnTo>
                    <a:pt x="64" y="54"/>
                  </a:lnTo>
                  <a:lnTo>
                    <a:pt x="61" y="52"/>
                  </a:lnTo>
                  <a:lnTo>
                    <a:pt x="59" y="50"/>
                  </a:lnTo>
                  <a:lnTo>
                    <a:pt x="51" y="41"/>
                  </a:lnTo>
                  <a:lnTo>
                    <a:pt x="43" y="32"/>
                  </a:lnTo>
                  <a:lnTo>
                    <a:pt x="35" y="23"/>
                  </a:lnTo>
                  <a:lnTo>
                    <a:pt x="28" y="15"/>
                  </a:lnTo>
                  <a:lnTo>
                    <a:pt x="20" y="7"/>
                  </a:lnTo>
                  <a:lnTo>
                    <a:pt x="10" y="1"/>
                  </a:lnTo>
                  <a:lnTo>
                    <a:pt x="7" y="0"/>
                  </a:lnTo>
                  <a:lnTo>
                    <a:pt x="3" y="1"/>
                  </a:lnTo>
                  <a:lnTo>
                    <a:pt x="1" y="3"/>
                  </a:lnTo>
                  <a:lnTo>
                    <a:pt x="0" y="6"/>
                  </a:lnTo>
                  <a:lnTo>
                    <a:pt x="1" y="10"/>
                  </a:lnTo>
                  <a:lnTo>
                    <a:pt x="3" y="1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14" name="Freeform 329"/>
            <p:cNvSpPr>
              <a:spLocks/>
            </p:cNvSpPr>
            <p:nvPr/>
          </p:nvSpPr>
          <p:spPr bwMode="auto">
            <a:xfrm>
              <a:off x="2703" y="2227"/>
              <a:ext cx="47" cy="48"/>
            </a:xfrm>
            <a:custGeom>
              <a:avLst/>
              <a:gdLst>
                <a:gd name="T0" fmla="*/ 39 w 47"/>
                <a:gd name="T1" fmla="*/ 42 h 48"/>
                <a:gd name="T2" fmla="*/ 46 w 47"/>
                <a:gd name="T3" fmla="*/ 32 h 48"/>
                <a:gd name="T4" fmla="*/ 47 w 47"/>
                <a:gd name="T5" fmla="*/ 20 h 48"/>
                <a:gd name="T6" fmla="*/ 42 w 47"/>
                <a:gd name="T7" fmla="*/ 8 h 48"/>
                <a:gd name="T8" fmla="*/ 42 w 47"/>
                <a:gd name="T9" fmla="*/ 8 h 48"/>
                <a:gd name="T10" fmla="*/ 32 w 47"/>
                <a:gd name="T11" fmla="*/ 1 h 48"/>
                <a:gd name="T12" fmla="*/ 19 w 47"/>
                <a:gd name="T13" fmla="*/ 0 h 48"/>
                <a:gd name="T14" fmla="*/ 8 w 47"/>
                <a:gd name="T15" fmla="*/ 5 h 48"/>
                <a:gd name="T16" fmla="*/ 8 w 47"/>
                <a:gd name="T17" fmla="*/ 5 h 48"/>
                <a:gd name="T18" fmla="*/ 1 w 47"/>
                <a:gd name="T19" fmla="*/ 15 h 48"/>
                <a:gd name="T20" fmla="*/ 0 w 47"/>
                <a:gd name="T21" fmla="*/ 27 h 48"/>
                <a:gd name="T22" fmla="*/ 5 w 47"/>
                <a:gd name="T23" fmla="*/ 39 h 48"/>
                <a:gd name="T24" fmla="*/ 5 w 47"/>
                <a:gd name="T25" fmla="*/ 39 h 48"/>
                <a:gd name="T26" fmla="*/ 15 w 47"/>
                <a:gd name="T27" fmla="*/ 46 h 48"/>
                <a:gd name="T28" fmla="*/ 27 w 47"/>
                <a:gd name="T29" fmla="*/ 48 h 48"/>
                <a:gd name="T30" fmla="*/ 39 w 47"/>
                <a:gd name="T31" fmla="*/ 42 h 48"/>
                <a:gd name="T32" fmla="*/ 39 w 47"/>
                <a:gd name="T33" fmla="*/ 42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8"/>
                <a:gd name="T53" fmla="*/ 47 w 47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8">
                  <a:moveTo>
                    <a:pt x="39" y="42"/>
                  </a:moveTo>
                  <a:lnTo>
                    <a:pt x="46" y="32"/>
                  </a:lnTo>
                  <a:lnTo>
                    <a:pt x="47" y="20"/>
                  </a:lnTo>
                  <a:lnTo>
                    <a:pt x="42" y="8"/>
                  </a:lnTo>
                  <a:lnTo>
                    <a:pt x="32" y="1"/>
                  </a:lnTo>
                  <a:lnTo>
                    <a:pt x="19" y="0"/>
                  </a:lnTo>
                  <a:lnTo>
                    <a:pt x="8" y="5"/>
                  </a:lnTo>
                  <a:lnTo>
                    <a:pt x="1" y="15"/>
                  </a:lnTo>
                  <a:lnTo>
                    <a:pt x="0" y="27"/>
                  </a:lnTo>
                  <a:lnTo>
                    <a:pt x="5" y="39"/>
                  </a:lnTo>
                  <a:lnTo>
                    <a:pt x="15" y="46"/>
                  </a:lnTo>
                  <a:lnTo>
                    <a:pt x="27" y="48"/>
                  </a:lnTo>
                  <a:lnTo>
                    <a:pt x="39" y="42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15" name="Freeform 330"/>
            <p:cNvSpPr>
              <a:spLocks/>
            </p:cNvSpPr>
            <p:nvPr/>
          </p:nvSpPr>
          <p:spPr bwMode="auto">
            <a:xfrm>
              <a:off x="2766" y="2212"/>
              <a:ext cx="79" cy="50"/>
            </a:xfrm>
            <a:custGeom>
              <a:avLst/>
              <a:gdLst>
                <a:gd name="T0" fmla="*/ 4 w 79"/>
                <a:gd name="T1" fmla="*/ 14 h 50"/>
                <a:gd name="T2" fmla="*/ 17 w 79"/>
                <a:gd name="T3" fmla="*/ 19 h 50"/>
                <a:gd name="T4" fmla="*/ 30 w 79"/>
                <a:gd name="T5" fmla="*/ 24 h 50"/>
                <a:gd name="T6" fmla="*/ 44 w 79"/>
                <a:gd name="T7" fmla="*/ 29 h 50"/>
                <a:gd name="T8" fmla="*/ 44 w 79"/>
                <a:gd name="T9" fmla="*/ 29 h 50"/>
                <a:gd name="T10" fmla="*/ 53 w 79"/>
                <a:gd name="T11" fmla="*/ 35 h 50"/>
                <a:gd name="T12" fmla="*/ 60 w 79"/>
                <a:gd name="T13" fmla="*/ 43 h 50"/>
                <a:gd name="T14" fmla="*/ 68 w 79"/>
                <a:gd name="T15" fmla="*/ 49 h 50"/>
                <a:gd name="T16" fmla="*/ 68 w 79"/>
                <a:gd name="T17" fmla="*/ 49 h 50"/>
                <a:gd name="T18" fmla="*/ 73 w 79"/>
                <a:gd name="T19" fmla="*/ 50 h 50"/>
                <a:gd name="T20" fmla="*/ 76 w 79"/>
                <a:gd name="T21" fmla="*/ 49 h 50"/>
                <a:gd name="T22" fmla="*/ 78 w 79"/>
                <a:gd name="T23" fmla="*/ 46 h 50"/>
                <a:gd name="T24" fmla="*/ 78 w 79"/>
                <a:gd name="T25" fmla="*/ 46 h 50"/>
                <a:gd name="T26" fmla="*/ 79 w 79"/>
                <a:gd name="T27" fmla="*/ 43 h 50"/>
                <a:gd name="T28" fmla="*/ 78 w 79"/>
                <a:gd name="T29" fmla="*/ 39 h 50"/>
                <a:gd name="T30" fmla="*/ 75 w 79"/>
                <a:gd name="T31" fmla="*/ 37 h 50"/>
                <a:gd name="T32" fmla="*/ 75 w 79"/>
                <a:gd name="T33" fmla="*/ 37 h 50"/>
                <a:gd name="T34" fmla="*/ 70 w 79"/>
                <a:gd name="T35" fmla="*/ 33 h 50"/>
                <a:gd name="T36" fmla="*/ 65 w 79"/>
                <a:gd name="T37" fmla="*/ 28 h 50"/>
                <a:gd name="T38" fmla="*/ 60 w 79"/>
                <a:gd name="T39" fmla="*/ 23 h 50"/>
                <a:gd name="T40" fmla="*/ 60 w 79"/>
                <a:gd name="T41" fmla="*/ 23 h 50"/>
                <a:gd name="T42" fmla="*/ 44 w 79"/>
                <a:gd name="T43" fmla="*/ 14 h 50"/>
                <a:gd name="T44" fmla="*/ 27 w 79"/>
                <a:gd name="T45" fmla="*/ 8 h 50"/>
                <a:gd name="T46" fmla="*/ 10 w 79"/>
                <a:gd name="T47" fmla="*/ 1 h 50"/>
                <a:gd name="T48" fmla="*/ 10 w 79"/>
                <a:gd name="T49" fmla="*/ 1 h 50"/>
                <a:gd name="T50" fmla="*/ 7 w 79"/>
                <a:gd name="T51" fmla="*/ 0 h 50"/>
                <a:gd name="T52" fmla="*/ 3 w 79"/>
                <a:gd name="T53" fmla="*/ 2 h 50"/>
                <a:gd name="T54" fmla="*/ 1 w 79"/>
                <a:gd name="T55" fmla="*/ 4 h 50"/>
                <a:gd name="T56" fmla="*/ 1 w 79"/>
                <a:gd name="T57" fmla="*/ 4 h 50"/>
                <a:gd name="T58" fmla="*/ 0 w 79"/>
                <a:gd name="T59" fmla="*/ 8 h 50"/>
                <a:gd name="T60" fmla="*/ 2 w 79"/>
                <a:gd name="T61" fmla="*/ 11 h 50"/>
                <a:gd name="T62" fmla="*/ 4 w 79"/>
                <a:gd name="T63" fmla="*/ 14 h 50"/>
                <a:gd name="T64" fmla="*/ 4 w 79"/>
                <a:gd name="T65" fmla="*/ 14 h 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9"/>
                <a:gd name="T100" fmla="*/ 0 h 50"/>
                <a:gd name="T101" fmla="*/ 79 w 79"/>
                <a:gd name="T102" fmla="*/ 50 h 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9" h="50">
                  <a:moveTo>
                    <a:pt x="4" y="14"/>
                  </a:moveTo>
                  <a:lnTo>
                    <a:pt x="17" y="19"/>
                  </a:lnTo>
                  <a:lnTo>
                    <a:pt x="30" y="24"/>
                  </a:lnTo>
                  <a:lnTo>
                    <a:pt x="44" y="29"/>
                  </a:lnTo>
                  <a:lnTo>
                    <a:pt x="53" y="35"/>
                  </a:lnTo>
                  <a:lnTo>
                    <a:pt x="60" y="43"/>
                  </a:lnTo>
                  <a:lnTo>
                    <a:pt x="68" y="49"/>
                  </a:lnTo>
                  <a:lnTo>
                    <a:pt x="73" y="50"/>
                  </a:lnTo>
                  <a:lnTo>
                    <a:pt x="76" y="49"/>
                  </a:lnTo>
                  <a:lnTo>
                    <a:pt x="78" y="46"/>
                  </a:lnTo>
                  <a:lnTo>
                    <a:pt x="79" y="43"/>
                  </a:lnTo>
                  <a:lnTo>
                    <a:pt x="78" y="39"/>
                  </a:lnTo>
                  <a:lnTo>
                    <a:pt x="75" y="37"/>
                  </a:lnTo>
                  <a:lnTo>
                    <a:pt x="70" y="33"/>
                  </a:lnTo>
                  <a:lnTo>
                    <a:pt x="65" y="28"/>
                  </a:lnTo>
                  <a:lnTo>
                    <a:pt x="60" y="23"/>
                  </a:lnTo>
                  <a:lnTo>
                    <a:pt x="44" y="14"/>
                  </a:lnTo>
                  <a:lnTo>
                    <a:pt x="27" y="8"/>
                  </a:lnTo>
                  <a:lnTo>
                    <a:pt x="10" y="1"/>
                  </a:lnTo>
                  <a:lnTo>
                    <a:pt x="7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2" y="11"/>
                  </a:lnTo>
                  <a:lnTo>
                    <a:pt x="4" y="14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16" name="Freeform 331"/>
            <p:cNvSpPr>
              <a:spLocks/>
            </p:cNvSpPr>
            <p:nvPr/>
          </p:nvSpPr>
          <p:spPr bwMode="auto">
            <a:xfrm>
              <a:off x="2756" y="2223"/>
              <a:ext cx="74" cy="60"/>
            </a:xfrm>
            <a:custGeom>
              <a:avLst/>
              <a:gdLst>
                <a:gd name="T0" fmla="*/ 0 w 74"/>
                <a:gd name="T1" fmla="*/ 10 h 60"/>
                <a:gd name="T2" fmla="*/ 8 w 74"/>
                <a:gd name="T3" fmla="*/ 20 h 60"/>
                <a:gd name="T4" fmla="*/ 18 w 74"/>
                <a:gd name="T5" fmla="*/ 28 h 60"/>
                <a:gd name="T6" fmla="*/ 30 w 74"/>
                <a:gd name="T7" fmla="*/ 34 h 60"/>
                <a:gd name="T8" fmla="*/ 30 w 74"/>
                <a:gd name="T9" fmla="*/ 34 h 60"/>
                <a:gd name="T10" fmla="*/ 35 w 74"/>
                <a:gd name="T11" fmla="*/ 36 h 60"/>
                <a:gd name="T12" fmla="*/ 40 w 74"/>
                <a:gd name="T13" fmla="*/ 39 h 60"/>
                <a:gd name="T14" fmla="*/ 44 w 74"/>
                <a:gd name="T15" fmla="*/ 44 h 60"/>
                <a:gd name="T16" fmla="*/ 44 w 74"/>
                <a:gd name="T17" fmla="*/ 44 h 60"/>
                <a:gd name="T18" fmla="*/ 50 w 74"/>
                <a:gd name="T19" fmla="*/ 49 h 60"/>
                <a:gd name="T20" fmla="*/ 57 w 74"/>
                <a:gd name="T21" fmla="*/ 54 h 60"/>
                <a:gd name="T22" fmla="*/ 64 w 74"/>
                <a:gd name="T23" fmla="*/ 59 h 60"/>
                <a:gd name="T24" fmla="*/ 64 w 74"/>
                <a:gd name="T25" fmla="*/ 59 h 60"/>
                <a:gd name="T26" fmla="*/ 67 w 74"/>
                <a:gd name="T27" fmla="*/ 60 h 60"/>
                <a:gd name="T28" fmla="*/ 70 w 74"/>
                <a:gd name="T29" fmla="*/ 59 h 60"/>
                <a:gd name="T30" fmla="*/ 73 w 74"/>
                <a:gd name="T31" fmla="*/ 57 h 60"/>
                <a:gd name="T32" fmla="*/ 73 w 74"/>
                <a:gd name="T33" fmla="*/ 57 h 60"/>
                <a:gd name="T34" fmla="*/ 74 w 74"/>
                <a:gd name="T35" fmla="*/ 53 h 60"/>
                <a:gd name="T36" fmla="*/ 73 w 74"/>
                <a:gd name="T37" fmla="*/ 50 h 60"/>
                <a:gd name="T38" fmla="*/ 71 w 74"/>
                <a:gd name="T39" fmla="*/ 47 h 60"/>
                <a:gd name="T40" fmla="*/ 71 w 74"/>
                <a:gd name="T41" fmla="*/ 47 h 60"/>
                <a:gd name="T42" fmla="*/ 64 w 74"/>
                <a:gd name="T43" fmla="*/ 43 h 60"/>
                <a:gd name="T44" fmla="*/ 58 w 74"/>
                <a:gd name="T45" fmla="*/ 37 h 60"/>
                <a:gd name="T46" fmla="*/ 51 w 74"/>
                <a:gd name="T47" fmla="*/ 31 h 60"/>
                <a:gd name="T48" fmla="*/ 51 w 74"/>
                <a:gd name="T49" fmla="*/ 31 h 60"/>
                <a:gd name="T50" fmla="*/ 44 w 74"/>
                <a:gd name="T51" fmla="*/ 26 h 60"/>
                <a:gd name="T52" fmla="*/ 36 w 74"/>
                <a:gd name="T53" fmla="*/ 22 h 60"/>
                <a:gd name="T54" fmla="*/ 28 w 74"/>
                <a:gd name="T55" fmla="*/ 17 h 60"/>
                <a:gd name="T56" fmla="*/ 28 w 74"/>
                <a:gd name="T57" fmla="*/ 17 h 60"/>
                <a:gd name="T58" fmla="*/ 22 w 74"/>
                <a:gd name="T59" fmla="*/ 14 h 60"/>
                <a:gd name="T60" fmla="*/ 17 w 74"/>
                <a:gd name="T61" fmla="*/ 11 h 60"/>
                <a:gd name="T62" fmla="*/ 13 w 74"/>
                <a:gd name="T63" fmla="*/ 5 h 60"/>
                <a:gd name="T64" fmla="*/ 13 w 74"/>
                <a:gd name="T65" fmla="*/ 5 h 60"/>
                <a:gd name="T66" fmla="*/ 11 w 74"/>
                <a:gd name="T67" fmla="*/ 2 h 60"/>
                <a:gd name="T68" fmla="*/ 8 w 74"/>
                <a:gd name="T69" fmla="*/ 0 h 60"/>
                <a:gd name="T70" fmla="*/ 4 w 74"/>
                <a:gd name="T71" fmla="*/ 0 h 60"/>
                <a:gd name="T72" fmla="*/ 4 w 74"/>
                <a:gd name="T73" fmla="*/ 0 h 60"/>
                <a:gd name="T74" fmla="*/ 1 w 74"/>
                <a:gd name="T75" fmla="*/ 3 h 60"/>
                <a:gd name="T76" fmla="*/ 0 w 74"/>
                <a:gd name="T77" fmla="*/ 6 h 60"/>
                <a:gd name="T78" fmla="*/ 0 w 74"/>
                <a:gd name="T79" fmla="*/ 10 h 60"/>
                <a:gd name="T80" fmla="*/ 0 w 74"/>
                <a:gd name="T81" fmla="*/ 10 h 6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4"/>
                <a:gd name="T124" fmla="*/ 0 h 60"/>
                <a:gd name="T125" fmla="*/ 74 w 74"/>
                <a:gd name="T126" fmla="*/ 60 h 6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4" h="60">
                  <a:moveTo>
                    <a:pt x="0" y="10"/>
                  </a:moveTo>
                  <a:lnTo>
                    <a:pt x="8" y="20"/>
                  </a:lnTo>
                  <a:lnTo>
                    <a:pt x="18" y="28"/>
                  </a:lnTo>
                  <a:lnTo>
                    <a:pt x="30" y="34"/>
                  </a:lnTo>
                  <a:lnTo>
                    <a:pt x="35" y="36"/>
                  </a:lnTo>
                  <a:lnTo>
                    <a:pt x="40" y="39"/>
                  </a:lnTo>
                  <a:lnTo>
                    <a:pt x="44" y="44"/>
                  </a:lnTo>
                  <a:lnTo>
                    <a:pt x="50" y="49"/>
                  </a:lnTo>
                  <a:lnTo>
                    <a:pt x="57" y="54"/>
                  </a:lnTo>
                  <a:lnTo>
                    <a:pt x="64" y="59"/>
                  </a:lnTo>
                  <a:lnTo>
                    <a:pt x="67" y="60"/>
                  </a:lnTo>
                  <a:lnTo>
                    <a:pt x="70" y="59"/>
                  </a:lnTo>
                  <a:lnTo>
                    <a:pt x="73" y="57"/>
                  </a:lnTo>
                  <a:lnTo>
                    <a:pt x="74" y="53"/>
                  </a:lnTo>
                  <a:lnTo>
                    <a:pt x="73" y="50"/>
                  </a:lnTo>
                  <a:lnTo>
                    <a:pt x="71" y="47"/>
                  </a:lnTo>
                  <a:lnTo>
                    <a:pt x="64" y="43"/>
                  </a:lnTo>
                  <a:lnTo>
                    <a:pt x="58" y="37"/>
                  </a:lnTo>
                  <a:lnTo>
                    <a:pt x="51" y="31"/>
                  </a:lnTo>
                  <a:lnTo>
                    <a:pt x="44" y="26"/>
                  </a:lnTo>
                  <a:lnTo>
                    <a:pt x="36" y="22"/>
                  </a:lnTo>
                  <a:lnTo>
                    <a:pt x="28" y="17"/>
                  </a:lnTo>
                  <a:lnTo>
                    <a:pt x="22" y="14"/>
                  </a:lnTo>
                  <a:lnTo>
                    <a:pt x="17" y="11"/>
                  </a:lnTo>
                  <a:lnTo>
                    <a:pt x="13" y="5"/>
                  </a:lnTo>
                  <a:lnTo>
                    <a:pt x="11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517" name="Freeform 332"/>
            <p:cNvSpPr>
              <a:spLocks/>
            </p:cNvSpPr>
            <p:nvPr/>
          </p:nvSpPr>
          <p:spPr bwMode="auto">
            <a:xfrm>
              <a:off x="2734" y="2191"/>
              <a:ext cx="48" cy="48"/>
            </a:xfrm>
            <a:custGeom>
              <a:avLst/>
              <a:gdLst>
                <a:gd name="T0" fmla="*/ 45 w 48"/>
                <a:gd name="T1" fmla="*/ 37 h 48"/>
                <a:gd name="T2" fmla="*/ 48 w 48"/>
                <a:gd name="T3" fmla="*/ 25 h 48"/>
                <a:gd name="T4" fmla="*/ 46 w 48"/>
                <a:gd name="T5" fmla="*/ 13 h 48"/>
                <a:gd name="T6" fmla="*/ 38 w 48"/>
                <a:gd name="T7" fmla="*/ 4 h 48"/>
                <a:gd name="T8" fmla="*/ 38 w 48"/>
                <a:gd name="T9" fmla="*/ 4 h 48"/>
                <a:gd name="T10" fmla="*/ 25 w 48"/>
                <a:gd name="T11" fmla="*/ 0 h 48"/>
                <a:gd name="T12" fmla="*/ 13 w 48"/>
                <a:gd name="T13" fmla="*/ 2 h 48"/>
                <a:gd name="T14" fmla="*/ 4 w 48"/>
                <a:gd name="T15" fmla="*/ 11 h 48"/>
                <a:gd name="T16" fmla="*/ 4 w 48"/>
                <a:gd name="T17" fmla="*/ 11 h 48"/>
                <a:gd name="T18" fmla="*/ 0 w 48"/>
                <a:gd name="T19" fmla="*/ 23 h 48"/>
                <a:gd name="T20" fmla="*/ 3 w 48"/>
                <a:gd name="T21" fmla="*/ 35 h 48"/>
                <a:gd name="T22" fmla="*/ 11 w 48"/>
                <a:gd name="T23" fmla="*/ 44 h 48"/>
                <a:gd name="T24" fmla="*/ 11 w 48"/>
                <a:gd name="T25" fmla="*/ 44 h 48"/>
                <a:gd name="T26" fmla="*/ 23 w 48"/>
                <a:gd name="T27" fmla="*/ 48 h 48"/>
                <a:gd name="T28" fmla="*/ 35 w 48"/>
                <a:gd name="T29" fmla="*/ 46 h 48"/>
                <a:gd name="T30" fmla="*/ 45 w 48"/>
                <a:gd name="T31" fmla="*/ 37 h 48"/>
                <a:gd name="T32" fmla="*/ 45 w 48"/>
                <a:gd name="T33" fmla="*/ 37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45" y="37"/>
                  </a:moveTo>
                  <a:lnTo>
                    <a:pt x="48" y="25"/>
                  </a:lnTo>
                  <a:lnTo>
                    <a:pt x="46" y="13"/>
                  </a:lnTo>
                  <a:lnTo>
                    <a:pt x="38" y="4"/>
                  </a:lnTo>
                  <a:lnTo>
                    <a:pt x="25" y="0"/>
                  </a:lnTo>
                  <a:lnTo>
                    <a:pt x="13" y="2"/>
                  </a:lnTo>
                  <a:lnTo>
                    <a:pt x="4" y="11"/>
                  </a:lnTo>
                  <a:lnTo>
                    <a:pt x="0" y="23"/>
                  </a:lnTo>
                  <a:lnTo>
                    <a:pt x="3" y="35"/>
                  </a:lnTo>
                  <a:lnTo>
                    <a:pt x="11" y="44"/>
                  </a:lnTo>
                  <a:lnTo>
                    <a:pt x="23" y="48"/>
                  </a:lnTo>
                  <a:lnTo>
                    <a:pt x="35" y="46"/>
                  </a:lnTo>
                  <a:lnTo>
                    <a:pt x="45" y="37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9182" name="Group 1173"/>
          <p:cNvGrpSpPr>
            <a:grpSpLocks/>
          </p:cNvGrpSpPr>
          <p:nvPr/>
        </p:nvGrpSpPr>
        <p:grpSpPr bwMode="auto">
          <a:xfrm>
            <a:off x="3806825" y="2498725"/>
            <a:ext cx="1636713" cy="444500"/>
            <a:chOff x="2166" y="1415"/>
            <a:chExt cx="917" cy="249"/>
          </a:xfrm>
        </p:grpSpPr>
        <p:sp>
          <p:nvSpPr>
            <p:cNvPr id="49194" name="Rectangle 10"/>
            <p:cNvSpPr>
              <a:spLocks noChangeArrowheads="1"/>
            </p:cNvSpPr>
            <p:nvPr/>
          </p:nvSpPr>
          <p:spPr bwMode="auto">
            <a:xfrm>
              <a:off x="2166" y="1439"/>
              <a:ext cx="916" cy="200"/>
            </a:xfrm>
            <a:prstGeom prst="rect">
              <a:avLst/>
            </a:prstGeom>
            <a:solidFill>
              <a:srgbClr val="FFEF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49195" name="Freeform 11"/>
            <p:cNvSpPr>
              <a:spLocks/>
            </p:cNvSpPr>
            <p:nvPr/>
          </p:nvSpPr>
          <p:spPr bwMode="auto">
            <a:xfrm>
              <a:off x="2488" y="1427"/>
              <a:ext cx="47" cy="108"/>
            </a:xfrm>
            <a:custGeom>
              <a:avLst/>
              <a:gdLst>
                <a:gd name="T0" fmla="*/ 41 w 47"/>
                <a:gd name="T1" fmla="*/ 73 h 108"/>
                <a:gd name="T2" fmla="*/ 40 w 47"/>
                <a:gd name="T3" fmla="*/ 60 h 108"/>
                <a:gd name="T4" fmla="*/ 40 w 47"/>
                <a:gd name="T5" fmla="*/ 45 h 108"/>
                <a:gd name="T6" fmla="*/ 33 w 47"/>
                <a:gd name="T7" fmla="*/ 5 h 108"/>
                <a:gd name="T8" fmla="*/ 31 w 47"/>
                <a:gd name="T9" fmla="*/ 3 h 108"/>
                <a:gd name="T10" fmla="*/ 27 w 47"/>
                <a:gd name="T11" fmla="*/ 0 h 108"/>
                <a:gd name="T12" fmla="*/ 24 w 47"/>
                <a:gd name="T13" fmla="*/ 0 h 108"/>
                <a:gd name="T14" fmla="*/ 20 w 47"/>
                <a:gd name="T15" fmla="*/ 4 h 108"/>
                <a:gd name="T16" fmla="*/ 12 w 47"/>
                <a:gd name="T17" fmla="*/ 22 h 108"/>
                <a:gd name="T18" fmla="*/ 5 w 47"/>
                <a:gd name="T19" fmla="*/ 65 h 108"/>
                <a:gd name="T20" fmla="*/ 5 w 47"/>
                <a:gd name="T21" fmla="*/ 74 h 108"/>
                <a:gd name="T22" fmla="*/ 2 w 47"/>
                <a:gd name="T23" fmla="*/ 91 h 108"/>
                <a:gd name="T24" fmla="*/ 1 w 47"/>
                <a:gd name="T25" fmla="*/ 95 h 108"/>
                <a:gd name="T26" fmla="*/ 0 w 47"/>
                <a:gd name="T27" fmla="*/ 101 h 108"/>
                <a:gd name="T28" fmla="*/ 1 w 47"/>
                <a:gd name="T29" fmla="*/ 105 h 108"/>
                <a:gd name="T30" fmla="*/ 7 w 47"/>
                <a:gd name="T31" fmla="*/ 108 h 108"/>
                <a:gd name="T32" fmla="*/ 10 w 47"/>
                <a:gd name="T33" fmla="*/ 107 h 108"/>
                <a:gd name="T34" fmla="*/ 14 w 47"/>
                <a:gd name="T35" fmla="*/ 102 h 108"/>
                <a:gd name="T36" fmla="*/ 14 w 47"/>
                <a:gd name="T37" fmla="*/ 100 h 108"/>
                <a:gd name="T38" fmla="*/ 15 w 47"/>
                <a:gd name="T39" fmla="*/ 95 h 108"/>
                <a:gd name="T40" fmla="*/ 18 w 47"/>
                <a:gd name="T41" fmla="*/ 86 h 108"/>
                <a:gd name="T42" fmla="*/ 19 w 47"/>
                <a:gd name="T43" fmla="*/ 63 h 108"/>
                <a:gd name="T44" fmla="*/ 19 w 47"/>
                <a:gd name="T45" fmla="*/ 54 h 108"/>
                <a:gd name="T46" fmla="*/ 25 w 47"/>
                <a:gd name="T47" fmla="*/ 29 h 108"/>
                <a:gd name="T48" fmla="*/ 26 w 47"/>
                <a:gd name="T49" fmla="*/ 40 h 108"/>
                <a:gd name="T50" fmla="*/ 26 w 47"/>
                <a:gd name="T51" fmla="*/ 58 h 108"/>
                <a:gd name="T52" fmla="*/ 26 w 47"/>
                <a:gd name="T53" fmla="*/ 67 h 108"/>
                <a:gd name="T54" fmla="*/ 30 w 47"/>
                <a:gd name="T55" fmla="*/ 84 h 108"/>
                <a:gd name="T56" fmla="*/ 32 w 47"/>
                <a:gd name="T57" fmla="*/ 90 h 108"/>
                <a:gd name="T58" fmla="*/ 33 w 47"/>
                <a:gd name="T59" fmla="*/ 101 h 108"/>
                <a:gd name="T60" fmla="*/ 34 w 47"/>
                <a:gd name="T61" fmla="*/ 104 h 108"/>
                <a:gd name="T62" fmla="*/ 40 w 47"/>
                <a:gd name="T63" fmla="*/ 108 h 108"/>
                <a:gd name="T64" fmla="*/ 43 w 47"/>
                <a:gd name="T65" fmla="*/ 107 h 108"/>
                <a:gd name="T66" fmla="*/ 47 w 47"/>
                <a:gd name="T67" fmla="*/ 101 h 108"/>
                <a:gd name="T68" fmla="*/ 46 w 47"/>
                <a:gd name="T69" fmla="*/ 94 h 108"/>
                <a:gd name="T70" fmla="*/ 43 w 47"/>
                <a:gd name="T71" fmla="*/ 80 h 10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7"/>
                <a:gd name="T109" fmla="*/ 0 h 108"/>
                <a:gd name="T110" fmla="*/ 47 w 47"/>
                <a:gd name="T111" fmla="*/ 108 h 10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7" h="108">
                  <a:moveTo>
                    <a:pt x="43" y="80"/>
                  </a:moveTo>
                  <a:lnTo>
                    <a:pt x="41" y="73"/>
                  </a:lnTo>
                  <a:lnTo>
                    <a:pt x="40" y="66"/>
                  </a:lnTo>
                  <a:lnTo>
                    <a:pt x="40" y="60"/>
                  </a:lnTo>
                  <a:lnTo>
                    <a:pt x="40" y="45"/>
                  </a:lnTo>
                  <a:lnTo>
                    <a:pt x="38" y="27"/>
                  </a:lnTo>
                  <a:lnTo>
                    <a:pt x="33" y="5"/>
                  </a:lnTo>
                  <a:lnTo>
                    <a:pt x="31" y="3"/>
                  </a:lnTo>
                  <a:lnTo>
                    <a:pt x="29" y="1"/>
                  </a:lnTo>
                  <a:lnTo>
                    <a:pt x="27" y="0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20" y="4"/>
                  </a:lnTo>
                  <a:lnTo>
                    <a:pt x="12" y="22"/>
                  </a:lnTo>
                  <a:lnTo>
                    <a:pt x="6" y="44"/>
                  </a:lnTo>
                  <a:lnTo>
                    <a:pt x="5" y="65"/>
                  </a:lnTo>
                  <a:lnTo>
                    <a:pt x="5" y="74"/>
                  </a:lnTo>
                  <a:lnTo>
                    <a:pt x="4" y="84"/>
                  </a:lnTo>
                  <a:lnTo>
                    <a:pt x="2" y="91"/>
                  </a:lnTo>
                  <a:lnTo>
                    <a:pt x="1" y="95"/>
                  </a:lnTo>
                  <a:lnTo>
                    <a:pt x="1" y="98"/>
                  </a:lnTo>
                  <a:lnTo>
                    <a:pt x="0" y="101"/>
                  </a:lnTo>
                  <a:lnTo>
                    <a:pt x="1" y="105"/>
                  </a:lnTo>
                  <a:lnTo>
                    <a:pt x="3" y="107"/>
                  </a:lnTo>
                  <a:lnTo>
                    <a:pt x="7" y="108"/>
                  </a:lnTo>
                  <a:lnTo>
                    <a:pt x="10" y="107"/>
                  </a:lnTo>
                  <a:lnTo>
                    <a:pt x="13" y="105"/>
                  </a:lnTo>
                  <a:lnTo>
                    <a:pt x="14" y="102"/>
                  </a:lnTo>
                  <a:lnTo>
                    <a:pt x="14" y="100"/>
                  </a:lnTo>
                  <a:lnTo>
                    <a:pt x="15" y="97"/>
                  </a:lnTo>
                  <a:lnTo>
                    <a:pt x="15" y="95"/>
                  </a:lnTo>
                  <a:lnTo>
                    <a:pt x="18" y="86"/>
                  </a:lnTo>
                  <a:lnTo>
                    <a:pt x="19" y="75"/>
                  </a:lnTo>
                  <a:lnTo>
                    <a:pt x="19" y="63"/>
                  </a:lnTo>
                  <a:lnTo>
                    <a:pt x="19" y="54"/>
                  </a:lnTo>
                  <a:lnTo>
                    <a:pt x="21" y="43"/>
                  </a:lnTo>
                  <a:lnTo>
                    <a:pt x="25" y="29"/>
                  </a:lnTo>
                  <a:lnTo>
                    <a:pt x="26" y="40"/>
                  </a:lnTo>
                  <a:lnTo>
                    <a:pt x="27" y="50"/>
                  </a:lnTo>
                  <a:lnTo>
                    <a:pt x="26" y="58"/>
                  </a:lnTo>
                  <a:lnTo>
                    <a:pt x="26" y="67"/>
                  </a:lnTo>
                  <a:lnTo>
                    <a:pt x="27" y="75"/>
                  </a:lnTo>
                  <a:lnTo>
                    <a:pt x="30" y="84"/>
                  </a:lnTo>
                  <a:lnTo>
                    <a:pt x="32" y="90"/>
                  </a:lnTo>
                  <a:lnTo>
                    <a:pt x="33" y="95"/>
                  </a:lnTo>
                  <a:lnTo>
                    <a:pt x="33" y="101"/>
                  </a:lnTo>
                  <a:lnTo>
                    <a:pt x="34" y="104"/>
                  </a:lnTo>
                  <a:lnTo>
                    <a:pt x="36" y="107"/>
                  </a:lnTo>
                  <a:lnTo>
                    <a:pt x="40" y="108"/>
                  </a:lnTo>
                  <a:lnTo>
                    <a:pt x="43" y="107"/>
                  </a:lnTo>
                  <a:lnTo>
                    <a:pt x="46" y="105"/>
                  </a:lnTo>
                  <a:lnTo>
                    <a:pt x="47" y="101"/>
                  </a:lnTo>
                  <a:lnTo>
                    <a:pt x="46" y="94"/>
                  </a:lnTo>
                  <a:lnTo>
                    <a:pt x="45" y="87"/>
                  </a:lnTo>
                  <a:lnTo>
                    <a:pt x="43" y="8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196" name="Freeform 12"/>
            <p:cNvSpPr>
              <a:spLocks/>
            </p:cNvSpPr>
            <p:nvPr/>
          </p:nvSpPr>
          <p:spPr bwMode="auto">
            <a:xfrm>
              <a:off x="2486" y="1415"/>
              <a:ext cx="49" cy="48"/>
            </a:xfrm>
            <a:custGeom>
              <a:avLst/>
              <a:gdLst>
                <a:gd name="T0" fmla="*/ 25 w 49"/>
                <a:gd name="T1" fmla="*/ 48 h 48"/>
                <a:gd name="T2" fmla="*/ 37 w 49"/>
                <a:gd name="T3" fmla="*/ 45 h 48"/>
                <a:gd name="T4" fmla="*/ 45 w 49"/>
                <a:gd name="T5" fmla="*/ 36 h 48"/>
                <a:gd name="T6" fmla="*/ 49 w 49"/>
                <a:gd name="T7" fmla="*/ 24 h 48"/>
                <a:gd name="T8" fmla="*/ 49 w 49"/>
                <a:gd name="T9" fmla="*/ 24 h 48"/>
                <a:gd name="T10" fmla="*/ 45 w 49"/>
                <a:gd name="T11" fmla="*/ 12 h 48"/>
                <a:gd name="T12" fmla="*/ 37 w 49"/>
                <a:gd name="T13" fmla="*/ 3 h 48"/>
                <a:gd name="T14" fmla="*/ 25 w 49"/>
                <a:gd name="T15" fmla="*/ 0 h 48"/>
                <a:gd name="T16" fmla="*/ 25 w 49"/>
                <a:gd name="T17" fmla="*/ 0 h 48"/>
                <a:gd name="T18" fmla="*/ 12 w 49"/>
                <a:gd name="T19" fmla="*/ 3 h 48"/>
                <a:gd name="T20" fmla="*/ 4 w 49"/>
                <a:gd name="T21" fmla="*/ 12 h 48"/>
                <a:gd name="T22" fmla="*/ 0 w 49"/>
                <a:gd name="T23" fmla="*/ 24 h 48"/>
                <a:gd name="T24" fmla="*/ 0 w 49"/>
                <a:gd name="T25" fmla="*/ 24 h 48"/>
                <a:gd name="T26" fmla="*/ 4 w 49"/>
                <a:gd name="T27" fmla="*/ 36 h 48"/>
                <a:gd name="T28" fmla="*/ 12 w 49"/>
                <a:gd name="T29" fmla="*/ 45 h 48"/>
                <a:gd name="T30" fmla="*/ 25 w 49"/>
                <a:gd name="T31" fmla="*/ 48 h 48"/>
                <a:gd name="T32" fmla="*/ 25 w 49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5" y="48"/>
                  </a:moveTo>
                  <a:lnTo>
                    <a:pt x="37" y="45"/>
                  </a:lnTo>
                  <a:lnTo>
                    <a:pt x="45" y="36"/>
                  </a:lnTo>
                  <a:lnTo>
                    <a:pt x="49" y="24"/>
                  </a:lnTo>
                  <a:lnTo>
                    <a:pt x="45" y="12"/>
                  </a:lnTo>
                  <a:lnTo>
                    <a:pt x="37" y="3"/>
                  </a:lnTo>
                  <a:lnTo>
                    <a:pt x="25" y="0"/>
                  </a:lnTo>
                  <a:lnTo>
                    <a:pt x="12" y="3"/>
                  </a:lnTo>
                  <a:lnTo>
                    <a:pt x="4" y="12"/>
                  </a:lnTo>
                  <a:lnTo>
                    <a:pt x="0" y="24"/>
                  </a:lnTo>
                  <a:lnTo>
                    <a:pt x="4" y="36"/>
                  </a:lnTo>
                  <a:lnTo>
                    <a:pt x="12" y="45"/>
                  </a:lnTo>
                  <a:lnTo>
                    <a:pt x="25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197" name="Freeform 13"/>
            <p:cNvSpPr>
              <a:spLocks/>
            </p:cNvSpPr>
            <p:nvPr/>
          </p:nvSpPr>
          <p:spPr bwMode="auto">
            <a:xfrm>
              <a:off x="2541" y="1443"/>
              <a:ext cx="20" cy="91"/>
            </a:xfrm>
            <a:custGeom>
              <a:avLst/>
              <a:gdLst>
                <a:gd name="T0" fmla="*/ 14 w 20"/>
                <a:gd name="T1" fmla="*/ 85 h 91"/>
                <a:gd name="T2" fmla="*/ 14 w 20"/>
                <a:gd name="T3" fmla="*/ 72 h 91"/>
                <a:gd name="T4" fmla="*/ 16 w 20"/>
                <a:gd name="T5" fmla="*/ 60 h 91"/>
                <a:gd name="T6" fmla="*/ 18 w 20"/>
                <a:gd name="T7" fmla="*/ 47 h 91"/>
                <a:gd name="T8" fmla="*/ 18 w 20"/>
                <a:gd name="T9" fmla="*/ 47 h 91"/>
                <a:gd name="T10" fmla="*/ 20 w 20"/>
                <a:gd name="T11" fmla="*/ 34 h 91"/>
                <a:gd name="T12" fmla="*/ 20 w 20"/>
                <a:gd name="T13" fmla="*/ 20 h 91"/>
                <a:gd name="T14" fmla="*/ 20 w 20"/>
                <a:gd name="T15" fmla="*/ 7 h 91"/>
                <a:gd name="T16" fmla="*/ 20 w 20"/>
                <a:gd name="T17" fmla="*/ 7 h 91"/>
                <a:gd name="T18" fmla="*/ 19 w 20"/>
                <a:gd name="T19" fmla="*/ 3 h 91"/>
                <a:gd name="T20" fmla="*/ 17 w 20"/>
                <a:gd name="T21" fmla="*/ 1 h 91"/>
                <a:gd name="T22" fmla="*/ 13 w 20"/>
                <a:gd name="T23" fmla="*/ 0 h 91"/>
                <a:gd name="T24" fmla="*/ 13 w 20"/>
                <a:gd name="T25" fmla="*/ 0 h 91"/>
                <a:gd name="T26" fmla="*/ 10 w 20"/>
                <a:gd name="T27" fmla="*/ 1 h 91"/>
                <a:gd name="T28" fmla="*/ 7 w 20"/>
                <a:gd name="T29" fmla="*/ 4 h 91"/>
                <a:gd name="T30" fmla="*/ 7 w 20"/>
                <a:gd name="T31" fmla="*/ 7 h 91"/>
                <a:gd name="T32" fmla="*/ 7 w 20"/>
                <a:gd name="T33" fmla="*/ 7 h 91"/>
                <a:gd name="T34" fmla="*/ 7 w 20"/>
                <a:gd name="T35" fmla="*/ 27 h 91"/>
                <a:gd name="T36" fmla="*/ 5 w 20"/>
                <a:gd name="T37" fmla="*/ 46 h 91"/>
                <a:gd name="T38" fmla="*/ 1 w 20"/>
                <a:gd name="T39" fmla="*/ 65 h 91"/>
                <a:gd name="T40" fmla="*/ 1 w 20"/>
                <a:gd name="T41" fmla="*/ 65 h 91"/>
                <a:gd name="T42" fmla="*/ 0 w 20"/>
                <a:gd name="T43" fmla="*/ 71 h 91"/>
                <a:gd name="T44" fmla="*/ 0 w 20"/>
                <a:gd name="T45" fmla="*/ 77 h 91"/>
                <a:gd name="T46" fmla="*/ 0 w 20"/>
                <a:gd name="T47" fmla="*/ 83 h 91"/>
                <a:gd name="T48" fmla="*/ 0 w 20"/>
                <a:gd name="T49" fmla="*/ 83 h 91"/>
                <a:gd name="T50" fmla="*/ 1 w 20"/>
                <a:gd name="T51" fmla="*/ 87 h 91"/>
                <a:gd name="T52" fmla="*/ 3 w 20"/>
                <a:gd name="T53" fmla="*/ 90 h 91"/>
                <a:gd name="T54" fmla="*/ 6 w 20"/>
                <a:gd name="T55" fmla="*/ 91 h 91"/>
                <a:gd name="T56" fmla="*/ 6 w 20"/>
                <a:gd name="T57" fmla="*/ 91 h 91"/>
                <a:gd name="T58" fmla="*/ 10 w 20"/>
                <a:gd name="T59" fmla="*/ 90 h 91"/>
                <a:gd name="T60" fmla="*/ 13 w 20"/>
                <a:gd name="T61" fmla="*/ 88 h 91"/>
                <a:gd name="T62" fmla="*/ 14 w 20"/>
                <a:gd name="T63" fmla="*/ 85 h 91"/>
                <a:gd name="T64" fmla="*/ 14 w 20"/>
                <a:gd name="T65" fmla="*/ 85 h 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0"/>
                <a:gd name="T100" fmla="*/ 0 h 91"/>
                <a:gd name="T101" fmla="*/ 20 w 20"/>
                <a:gd name="T102" fmla="*/ 91 h 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0" h="91">
                  <a:moveTo>
                    <a:pt x="14" y="85"/>
                  </a:moveTo>
                  <a:lnTo>
                    <a:pt x="14" y="72"/>
                  </a:lnTo>
                  <a:lnTo>
                    <a:pt x="16" y="60"/>
                  </a:lnTo>
                  <a:lnTo>
                    <a:pt x="18" y="47"/>
                  </a:lnTo>
                  <a:lnTo>
                    <a:pt x="20" y="34"/>
                  </a:lnTo>
                  <a:lnTo>
                    <a:pt x="20" y="20"/>
                  </a:lnTo>
                  <a:lnTo>
                    <a:pt x="20" y="7"/>
                  </a:lnTo>
                  <a:lnTo>
                    <a:pt x="19" y="3"/>
                  </a:lnTo>
                  <a:lnTo>
                    <a:pt x="17" y="1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7" y="4"/>
                  </a:lnTo>
                  <a:lnTo>
                    <a:pt x="7" y="7"/>
                  </a:lnTo>
                  <a:lnTo>
                    <a:pt x="7" y="27"/>
                  </a:lnTo>
                  <a:lnTo>
                    <a:pt x="5" y="46"/>
                  </a:lnTo>
                  <a:lnTo>
                    <a:pt x="1" y="65"/>
                  </a:lnTo>
                  <a:lnTo>
                    <a:pt x="0" y="71"/>
                  </a:lnTo>
                  <a:lnTo>
                    <a:pt x="0" y="77"/>
                  </a:lnTo>
                  <a:lnTo>
                    <a:pt x="0" y="83"/>
                  </a:lnTo>
                  <a:lnTo>
                    <a:pt x="1" y="87"/>
                  </a:lnTo>
                  <a:lnTo>
                    <a:pt x="3" y="90"/>
                  </a:lnTo>
                  <a:lnTo>
                    <a:pt x="6" y="91"/>
                  </a:lnTo>
                  <a:lnTo>
                    <a:pt x="10" y="90"/>
                  </a:lnTo>
                  <a:lnTo>
                    <a:pt x="13" y="88"/>
                  </a:lnTo>
                  <a:lnTo>
                    <a:pt x="14" y="8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198" name="Freeform 14"/>
            <p:cNvSpPr>
              <a:spLocks/>
            </p:cNvSpPr>
            <p:nvPr/>
          </p:nvSpPr>
          <p:spPr bwMode="auto">
            <a:xfrm>
              <a:off x="2559" y="1442"/>
              <a:ext cx="23" cy="92"/>
            </a:xfrm>
            <a:custGeom>
              <a:avLst/>
              <a:gdLst>
                <a:gd name="T0" fmla="*/ 1 w 23"/>
                <a:gd name="T1" fmla="*/ 5 h 92"/>
                <a:gd name="T2" fmla="*/ 0 w 23"/>
                <a:gd name="T3" fmla="*/ 15 h 92"/>
                <a:gd name="T4" fmla="*/ 1 w 23"/>
                <a:gd name="T5" fmla="*/ 25 h 92"/>
                <a:gd name="T6" fmla="*/ 5 w 23"/>
                <a:gd name="T7" fmla="*/ 34 h 92"/>
                <a:gd name="T8" fmla="*/ 5 w 23"/>
                <a:gd name="T9" fmla="*/ 34 h 92"/>
                <a:gd name="T10" fmla="*/ 9 w 23"/>
                <a:gd name="T11" fmla="*/ 50 h 92"/>
                <a:gd name="T12" fmla="*/ 8 w 23"/>
                <a:gd name="T13" fmla="*/ 67 h 92"/>
                <a:gd name="T14" fmla="*/ 7 w 23"/>
                <a:gd name="T15" fmla="*/ 84 h 92"/>
                <a:gd name="T16" fmla="*/ 7 w 23"/>
                <a:gd name="T17" fmla="*/ 84 h 92"/>
                <a:gd name="T18" fmla="*/ 7 w 23"/>
                <a:gd name="T19" fmla="*/ 87 h 92"/>
                <a:gd name="T20" fmla="*/ 8 w 23"/>
                <a:gd name="T21" fmla="*/ 90 h 92"/>
                <a:gd name="T22" fmla="*/ 11 w 23"/>
                <a:gd name="T23" fmla="*/ 92 h 92"/>
                <a:gd name="T24" fmla="*/ 11 w 23"/>
                <a:gd name="T25" fmla="*/ 92 h 92"/>
                <a:gd name="T26" fmla="*/ 15 w 23"/>
                <a:gd name="T27" fmla="*/ 92 h 92"/>
                <a:gd name="T28" fmla="*/ 18 w 23"/>
                <a:gd name="T29" fmla="*/ 90 h 92"/>
                <a:gd name="T30" fmla="*/ 20 w 23"/>
                <a:gd name="T31" fmla="*/ 87 h 92"/>
                <a:gd name="T32" fmla="*/ 20 w 23"/>
                <a:gd name="T33" fmla="*/ 87 h 92"/>
                <a:gd name="T34" fmla="*/ 22 w 23"/>
                <a:gd name="T35" fmla="*/ 76 h 92"/>
                <a:gd name="T36" fmla="*/ 22 w 23"/>
                <a:gd name="T37" fmla="*/ 65 h 92"/>
                <a:gd name="T38" fmla="*/ 23 w 23"/>
                <a:gd name="T39" fmla="*/ 53 h 92"/>
                <a:gd name="T40" fmla="*/ 23 w 23"/>
                <a:gd name="T41" fmla="*/ 53 h 92"/>
                <a:gd name="T42" fmla="*/ 22 w 23"/>
                <a:gd name="T43" fmla="*/ 42 h 92"/>
                <a:gd name="T44" fmla="*/ 19 w 23"/>
                <a:gd name="T45" fmla="*/ 31 h 92"/>
                <a:gd name="T46" fmla="*/ 13 w 23"/>
                <a:gd name="T47" fmla="*/ 21 h 92"/>
                <a:gd name="T48" fmla="*/ 13 w 23"/>
                <a:gd name="T49" fmla="*/ 21 h 92"/>
                <a:gd name="T50" fmla="*/ 14 w 23"/>
                <a:gd name="T51" fmla="*/ 17 h 92"/>
                <a:gd name="T52" fmla="*/ 14 w 23"/>
                <a:gd name="T53" fmla="*/ 12 h 92"/>
                <a:gd name="T54" fmla="*/ 15 w 23"/>
                <a:gd name="T55" fmla="*/ 7 h 92"/>
                <a:gd name="T56" fmla="*/ 15 w 23"/>
                <a:gd name="T57" fmla="*/ 7 h 92"/>
                <a:gd name="T58" fmla="*/ 14 w 23"/>
                <a:gd name="T59" fmla="*/ 4 h 92"/>
                <a:gd name="T60" fmla="*/ 12 w 23"/>
                <a:gd name="T61" fmla="*/ 1 h 92"/>
                <a:gd name="T62" fmla="*/ 9 w 23"/>
                <a:gd name="T63" fmla="*/ 0 h 92"/>
                <a:gd name="T64" fmla="*/ 9 w 23"/>
                <a:gd name="T65" fmla="*/ 0 h 92"/>
                <a:gd name="T66" fmla="*/ 6 w 23"/>
                <a:gd name="T67" fmla="*/ 0 h 92"/>
                <a:gd name="T68" fmla="*/ 3 w 23"/>
                <a:gd name="T69" fmla="*/ 2 h 92"/>
                <a:gd name="T70" fmla="*/ 1 w 23"/>
                <a:gd name="T71" fmla="*/ 5 h 92"/>
                <a:gd name="T72" fmla="*/ 1 w 23"/>
                <a:gd name="T73" fmla="*/ 5 h 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3"/>
                <a:gd name="T112" fmla="*/ 0 h 92"/>
                <a:gd name="T113" fmla="*/ 23 w 23"/>
                <a:gd name="T114" fmla="*/ 92 h 9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3" h="92">
                  <a:moveTo>
                    <a:pt x="1" y="5"/>
                  </a:moveTo>
                  <a:lnTo>
                    <a:pt x="0" y="15"/>
                  </a:lnTo>
                  <a:lnTo>
                    <a:pt x="1" y="25"/>
                  </a:lnTo>
                  <a:lnTo>
                    <a:pt x="5" y="34"/>
                  </a:lnTo>
                  <a:lnTo>
                    <a:pt x="9" y="50"/>
                  </a:lnTo>
                  <a:lnTo>
                    <a:pt x="8" y="67"/>
                  </a:lnTo>
                  <a:lnTo>
                    <a:pt x="7" y="84"/>
                  </a:lnTo>
                  <a:lnTo>
                    <a:pt x="7" y="87"/>
                  </a:lnTo>
                  <a:lnTo>
                    <a:pt x="8" y="90"/>
                  </a:lnTo>
                  <a:lnTo>
                    <a:pt x="11" y="92"/>
                  </a:lnTo>
                  <a:lnTo>
                    <a:pt x="15" y="92"/>
                  </a:lnTo>
                  <a:lnTo>
                    <a:pt x="18" y="90"/>
                  </a:lnTo>
                  <a:lnTo>
                    <a:pt x="20" y="87"/>
                  </a:lnTo>
                  <a:lnTo>
                    <a:pt x="22" y="76"/>
                  </a:lnTo>
                  <a:lnTo>
                    <a:pt x="22" y="65"/>
                  </a:lnTo>
                  <a:lnTo>
                    <a:pt x="23" y="53"/>
                  </a:lnTo>
                  <a:lnTo>
                    <a:pt x="22" y="42"/>
                  </a:lnTo>
                  <a:lnTo>
                    <a:pt x="19" y="31"/>
                  </a:lnTo>
                  <a:lnTo>
                    <a:pt x="13" y="21"/>
                  </a:lnTo>
                  <a:lnTo>
                    <a:pt x="14" y="17"/>
                  </a:lnTo>
                  <a:lnTo>
                    <a:pt x="14" y="12"/>
                  </a:lnTo>
                  <a:lnTo>
                    <a:pt x="15" y="7"/>
                  </a:lnTo>
                  <a:lnTo>
                    <a:pt x="14" y="4"/>
                  </a:lnTo>
                  <a:lnTo>
                    <a:pt x="12" y="1"/>
                  </a:lnTo>
                  <a:lnTo>
                    <a:pt x="9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1" y="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199" name="Freeform 15"/>
            <p:cNvSpPr>
              <a:spLocks/>
            </p:cNvSpPr>
            <p:nvPr/>
          </p:nvSpPr>
          <p:spPr bwMode="auto">
            <a:xfrm>
              <a:off x="2535" y="1415"/>
              <a:ext cx="48" cy="48"/>
            </a:xfrm>
            <a:custGeom>
              <a:avLst/>
              <a:gdLst>
                <a:gd name="T0" fmla="*/ 24 w 48"/>
                <a:gd name="T1" fmla="*/ 48 h 48"/>
                <a:gd name="T2" fmla="*/ 36 w 48"/>
                <a:gd name="T3" fmla="*/ 45 h 48"/>
                <a:gd name="T4" fmla="*/ 45 w 48"/>
                <a:gd name="T5" fmla="*/ 36 h 48"/>
                <a:gd name="T6" fmla="*/ 48 w 48"/>
                <a:gd name="T7" fmla="*/ 24 h 48"/>
                <a:gd name="T8" fmla="*/ 48 w 48"/>
                <a:gd name="T9" fmla="*/ 24 h 48"/>
                <a:gd name="T10" fmla="*/ 45 w 48"/>
                <a:gd name="T11" fmla="*/ 12 h 48"/>
                <a:gd name="T12" fmla="*/ 36 w 48"/>
                <a:gd name="T13" fmla="*/ 3 h 48"/>
                <a:gd name="T14" fmla="*/ 24 w 48"/>
                <a:gd name="T15" fmla="*/ 0 h 48"/>
                <a:gd name="T16" fmla="*/ 24 w 48"/>
                <a:gd name="T17" fmla="*/ 0 h 48"/>
                <a:gd name="T18" fmla="*/ 12 w 48"/>
                <a:gd name="T19" fmla="*/ 3 h 48"/>
                <a:gd name="T20" fmla="*/ 3 w 48"/>
                <a:gd name="T21" fmla="*/ 12 h 48"/>
                <a:gd name="T22" fmla="*/ 0 w 48"/>
                <a:gd name="T23" fmla="*/ 24 h 48"/>
                <a:gd name="T24" fmla="*/ 0 w 48"/>
                <a:gd name="T25" fmla="*/ 24 h 48"/>
                <a:gd name="T26" fmla="*/ 3 w 48"/>
                <a:gd name="T27" fmla="*/ 36 h 48"/>
                <a:gd name="T28" fmla="*/ 12 w 48"/>
                <a:gd name="T29" fmla="*/ 45 h 48"/>
                <a:gd name="T30" fmla="*/ 24 w 48"/>
                <a:gd name="T31" fmla="*/ 48 h 48"/>
                <a:gd name="T32" fmla="*/ 24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48"/>
                  </a:moveTo>
                  <a:lnTo>
                    <a:pt x="36" y="45"/>
                  </a:lnTo>
                  <a:lnTo>
                    <a:pt x="45" y="36"/>
                  </a:lnTo>
                  <a:lnTo>
                    <a:pt x="48" y="24"/>
                  </a:lnTo>
                  <a:lnTo>
                    <a:pt x="45" y="12"/>
                  </a:lnTo>
                  <a:lnTo>
                    <a:pt x="36" y="3"/>
                  </a:lnTo>
                  <a:lnTo>
                    <a:pt x="24" y="0"/>
                  </a:lnTo>
                  <a:lnTo>
                    <a:pt x="12" y="3"/>
                  </a:lnTo>
                  <a:lnTo>
                    <a:pt x="3" y="12"/>
                  </a:lnTo>
                  <a:lnTo>
                    <a:pt x="0" y="24"/>
                  </a:lnTo>
                  <a:lnTo>
                    <a:pt x="3" y="36"/>
                  </a:lnTo>
                  <a:lnTo>
                    <a:pt x="12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00" name="Freeform 16"/>
            <p:cNvSpPr>
              <a:spLocks/>
            </p:cNvSpPr>
            <p:nvPr/>
          </p:nvSpPr>
          <p:spPr bwMode="auto">
            <a:xfrm>
              <a:off x="2587" y="1443"/>
              <a:ext cx="24" cy="92"/>
            </a:xfrm>
            <a:custGeom>
              <a:avLst/>
              <a:gdLst>
                <a:gd name="T0" fmla="*/ 10 w 24"/>
                <a:gd name="T1" fmla="*/ 8 h 92"/>
                <a:gd name="T2" fmla="*/ 11 w 24"/>
                <a:gd name="T3" fmla="*/ 15 h 92"/>
                <a:gd name="T4" fmla="*/ 10 w 24"/>
                <a:gd name="T5" fmla="*/ 23 h 92"/>
                <a:gd name="T6" fmla="*/ 9 w 24"/>
                <a:gd name="T7" fmla="*/ 31 h 92"/>
                <a:gd name="T8" fmla="*/ 9 w 24"/>
                <a:gd name="T9" fmla="*/ 31 h 92"/>
                <a:gd name="T10" fmla="*/ 4 w 24"/>
                <a:gd name="T11" fmla="*/ 49 h 92"/>
                <a:gd name="T12" fmla="*/ 1 w 24"/>
                <a:gd name="T13" fmla="*/ 68 h 92"/>
                <a:gd name="T14" fmla="*/ 0 w 24"/>
                <a:gd name="T15" fmla="*/ 86 h 92"/>
                <a:gd name="T16" fmla="*/ 0 w 24"/>
                <a:gd name="T17" fmla="*/ 86 h 92"/>
                <a:gd name="T18" fmla="*/ 1 w 24"/>
                <a:gd name="T19" fmla="*/ 89 h 92"/>
                <a:gd name="T20" fmla="*/ 4 w 24"/>
                <a:gd name="T21" fmla="*/ 91 h 92"/>
                <a:gd name="T22" fmla="*/ 7 w 24"/>
                <a:gd name="T23" fmla="*/ 92 h 92"/>
                <a:gd name="T24" fmla="*/ 7 w 24"/>
                <a:gd name="T25" fmla="*/ 92 h 92"/>
                <a:gd name="T26" fmla="*/ 11 w 24"/>
                <a:gd name="T27" fmla="*/ 91 h 92"/>
                <a:gd name="T28" fmla="*/ 13 w 24"/>
                <a:gd name="T29" fmla="*/ 88 h 92"/>
                <a:gd name="T30" fmla="*/ 14 w 24"/>
                <a:gd name="T31" fmla="*/ 85 h 92"/>
                <a:gd name="T32" fmla="*/ 14 w 24"/>
                <a:gd name="T33" fmla="*/ 85 h 92"/>
                <a:gd name="T34" fmla="*/ 15 w 24"/>
                <a:gd name="T35" fmla="*/ 67 h 92"/>
                <a:gd name="T36" fmla="*/ 18 w 24"/>
                <a:gd name="T37" fmla="*/ 49 h 92"/>
                <a:gd name="T38" fmla="*/ 23 w 24"/>
                <a:gd name="T39" fmla="*/ 31 h 92"/>
                <a:gd name="T40" fmla="*/ 23 w 24"/>
                <a:gd name="T41" fmla="*/ 31 h 92"/>
                <a:gd name="T42" fmla="*/ 24 w 24"/>
                <a:gd name="T43" fmla="*/ 23 h 92"/>
                <a:gd name="T44" fmla="*/ 24 w 24"/>
                <a:gd name="T45" fmla="*/ 15 h 92"/>
                <a:gd name="T46" fmla="*/ 23 w 24"/>
                <a:gd name="T47" fmla="*/ 7 h 92"/>
                <a:gd name="T48" fmla="*/ 23 w 24"/>
                <a:gd name="T49" fmla="*/ 7 h 92"/>
                <a:gd name="T50" fmla="*/ 22 w 24"/>
                <a:gd name="T51" fmla="*/ 3 h 92"/>
                <a:gd name="T52" fmla="*/ 20 w 24"/>
                <a:gd name="T53" fmla="*/ 1 h 92"/>
                <a:gd name="T54" fmla="*/ 16 w 24"/>
                <a:gd name="T55" fmla="*/ 0 h 92"/>
                <a:gd name="T56" fmla="*/ 16 w 24"/>
                <a:gd name="T57" fmla="*/ 0 h 92"/>
                <a:gd name="T58" fmla="*/ 13 w 24"/>
                <a:gd name="T59" fmla="*/ 1 h 92"/>
                <a:gd name="T60" fmla="*/ 11 w 24"/>
                <a:gd name="T61" fmla="*/ 4 h 92"/>
                <a:gd name="T62" fmla="*/ 10 w 24"/>
                <a:gd name="T63" fmla="*/ 8 h 92"/>
                <a:gd name="T64" fmla="*/ 10 w 24"/>
                <a:gd name="T65" fmla="*/ 8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"/>
                <a:gd name="T100" fmla="*/ 0 h 92"/>
                <a:gd name="T101" fmla="*/ 24 w 24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" h="92">
                  <a:moveTo>
                    <a:pt x="10" y="8"/>
                  </a:moveTo>
                  <a:lnTo>
                    <a:pt x="11" y="15"/>
                  </a:lnTo>
                  <a:lnTo>
                    <a:pt x="10" y="23"/>
                  </a:lnTo>
                  <a:lnTo>
                    <a:pt x="9" y="31"/>
                  </a:lnTo>
                  <a:lnTo>
                    <a:pt x="4" y="49"/>
                  </a:lnTo>
                  <a:lnTo>
                    <a:pt x="1" y="68"/>
                  </a:lnTo>
                  <a:lnTo>
                    <a:pt x="0" y="86"/>
                  </a:lnTo>
                  <a:lnTo>
                    <a:pt x="1" y="89"/>
                  </a:lnTo>
                  <a:lnTo>
                    <a:pt x="4" y="91"/>
                  </a:lnTo>
                  <a:lnTo>
                    <a:pt x="7" y="92"/>
                  </a:lnTo>
                  <a:lnTo>
                    <a:pt x="11" y="91"/>
                  </a:lnTo>
                  <a:lnTo>
                    <a:pt x="13" y="88"/>
                  </a:lnTo>
                  <a:lnTo>
                    <a:pt x="14" y="85"/>
                  </a:lnTo>
                  <a:lnTo>
                    <a:pt x="15" y="67"/>
                  </a:lnTo>
                  <a:lnTo>
                    <a:pt x="18" y="49"/>
                  </a:lnTo>
                  <a:lnTo>
                    <a:pt x="23" y="31"/>
                  </a:lnTo>
                  <a:lnTo>
                    <a:pt x="24" y="23"/>
                  </a:lnTo>
                  <a:lnTo>
                    <a:pt x="24" y="15"/>
                  </a:lnTo>
                  <a:lnTo>
                    <a:pt x="23" y="7"/>
                  </a:lnTo>
                  <a:lnTo>
                    <a:pt x="22" y="3"/>
                  </a:lnTo>
                  <a:lnTo>
                    <a:pt x="20" y="1"/>
                  </a:lnTo>
                  <a:lnTo>
                    <a:pt x="16" y="0"/>
                  </a:lnTo>
                  <a:lnTo>
                    <a:pt x="13" y="1"/>
                  </a:lnTo>
                  <a:lnTo>
                    <a:pt x="11" y="4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01" name="Freeform 17"/>
            <p:cNvSpPr>
              <a:spLocks/>
            </p:cNvSpPr>
            <p:nvPr/>
          </p:nvSpPr>
          <p:spPr bwMode="auto">
            <a:xfrm>
              <a:off x="2606" y="1443"/>
              <a:ext cx="23" cy="92"/>
            </a:xfrm>
            <a:custGeom>
              <a:avLst/>
              <a:gdLst>
                <a:gd name="T0" fmla="*/ 1 w 23"/>
                <a:gd name="T1" fmla="*/ 10 h 92"/>
                <a:gd name="T2" fmla="*/ 4 w 23"/>
                <a:gd name="T3" fmla="*/ 26 h 92"/>
                <a:gd name="T4" fmla="*/ 7 w 23"/>
                <a:gd name="T5" fmla="*/ 43 h 92"/>
                <a:gd name="T6" fmla="*/ 9 w 23"/>
                <a:gd name="T7" fmla="*/ 59 h 92"/>
                <a:gd name="T8" fmla="*/ 9 w 23"/>
                <a:gd name="T9" fmla="*/ 59 h 92"/>
                <a:gd name="T10" fmla="*/ 9 w 23"/>
                <a:gd name="T11" fmla="*/ 68 h 92"/>
                <a:gd name="T12" fmla="*/ 6 w 23"/>
                <a:gd name="T13" fmla="*/ 76 h 92"/>
                <a:gd name="T14" fmla="*/ 2 w 23"/>
                <a:gd name="T15" fmla="*/ 83 h 92"/>
                <a:gd name="T16" fmla="*/ 2 w 23"/>
                <a:gd name="T17" fmla="*/ 83 h 92"/>
                <a:gd name="T18" fmla="*/ 2 w 23"/>
                <a:gd name="T19" fmla="*/ 87 h 92"/>
                <a:gd name="T20" fmla="*/ 3 w 23"/>
                <a:gd name="T21" fmla="*/ 90 h 92"/>
                <a:gd name="T22" fmla="*/ 6 w 23"/>
                <a:gd name="T23" fmla="*/ 92 h 92"/>
                <a:gd name="T24" fmla="*/ 6 w 23"/>
                <a:gd name="T25" fmla="*/ 92 h 92"/>
                <a:gd name="T26" fmla="*/ 10 w 23"/>
                <a:gd name="T27" fmla="*/ 92 h 92"/>
                <a:gd name="T28" fmla="*/ 14 w 23"/>
                <a:gd name="T29" fmla="*/ 91 h 92"/>
                <a:gd name="T30" fmla="*/ 16 w 23"/>
                <a:gd name="T31" fmla="*/ 88 h 92"/>
                <a:gd name="T32" fmla="*/ 16 w 23"/>
                <a:gd name="T33" fmla="*/ 88 h 92"/>
                <a:gd name="T34" fmla="*/ 20 w 23"/>
                <a:gd name="T35" fmla="*/ 78 h 92"/>
                <a:gd name="T36" fmla="*/ 22 w 23"/>
                <a:gd name="T37" fmla="*/ 68 h 92"/>
                <a:gd name="T38" fmla="*/ 23 w 23"/>
                <a:gd name="T39" fmla="*/ 57 h 92"/>
                <a:gd name="T40" fmla="*/ 23 w 23"/>
                <a:gd name="T41" fmla="*/ 57 h 92"/>
                <a:gd name="T42" fmla="*/ 21 w 23"/>
                <a:gd name="T43" fmla="*/ 39 h 92"/>
                <a:gd name="T44" fmla="*/ 18 w 23"/>
                <a:gd name="T45" fmla="*/ 21 h 92"/>
                <a:gd name="T46" fmla="*/ 13 w 23"/>
                <a:gd name="T47" fmla="*/ 4 h 92"/>
                <a:gd name="T48" fmla="*/ 13 w 23"/>
                <a:gd name="T49" fmla="*/ 4 h 92"/>
                <a:gd name="T50" fmla="*/ 11 w 23"/>
                <a:gd name="T51" fmla="*/ 1 h 92"/>
                <a:gd name="T52" fmla="*/ 7 w 23"/>
                <a:gd name="T53" fmla="*/ 0 h 92"/>
                <a:gd name="T54" fmla="*/ 4 w 23"/>
                <a:gd name="T55" fmla="*/ 1 h 92"/>
                <a:gd name="T56" fmla="*/ 4 w 23"/>
                <a:gd name="T57" fmla="*/ 1 h 92"/>
                <a:gd name="T58" fmla="*/ 1 w 23"/>
                <a:gd name="T59" fmla="*/ 3 h 92"/>
                <a:gd name="T60" fmla="*/ 0 w 23"/>
                <a:gd name="T61" fmla="*/ 6 h 92"/>
                <a:gd name="T62" fmla="*/ 1 w 23"/>
                <a:gd name="T63" fmla="*/ 10 h 92"/>
                <a:gd name="T64" fmla="*/ 1 w 23"/>
                <a:gd name="T65" fmla="*/ 10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"/>
                <a:gd name="T100" fmla="*/ 0 h 92"/>
                <a:gd name="T101" fmla="*/ 23 w 23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" h="92">
                  <a:moveTo>
                    <a:pt x="1" y="10"/>
                  </a:moveTo>
                  <a:lnTo>
                    <a:pt x="4" y="26"/>
                  </a:lnTo>
                  <a:lnTo>
                    <a:pt x="7" y="43"/>
                  </a:lnTo>
                  <a:lnTo>
                    <a:pt x="9" y="59"/>
                  </a:lnTo>
                  <a:lnTo>
                    <a:pt x="9" y="68"/>
                  </a:lnTo>
                  <a:lnTo>
                    <a:pt x="6" y="76"/>
                  </a:lnTo>
                  <a:lnTo>
                    <a:pt x="2" y="83"/>
                  </a:lnTo>
                  <a:lnTo>
                    <a:pt x="2" y="87"/>
                  </a:lnTo>
                  <a:lnTo>
                    <a:pt x="3" y="90"/>
                  </a:lnTo>
                  <a:lnTo>
                    <a:pt x="6" y="92"/>
                  </a:lnTo>
                  <a:lnTo>
                    <a:pt x="10" y="92"/>
                  </a:lnTo>
                  <a:lnTo>
                    <a:pt x="14" y="91"/>
                  </a:lnTo>
                  <a:lnTo>
                    <a:pt x="16" y="88"/>
                  </a:lnTo>
                  <a:lnTo>
                    <a:pt x="20" y="78"/>
                  </a:lnTo>
                  <a:lnTo>
                    <a:pt x="22" y="68"/>
                  </a:lnTo>
                  <a:lnTo>
                    <a:pt x="23" y="57"/>
                  </a:lnTo>
                  <a:lnTo>
                    <a:pt x="21" y="39"/>
                  </a:lnTo>
                  <a:lnTo>
                    <a:pt x="18" y="21"/>
                  </a:lnTo>
                  <a:lnTo>
                    <a:pt x="13" y="4"/>
                  </a:lnTo>
                  <a:lnTo>
                    <a:pt x="11" y="1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3"/>
                  </a:lnTo>
                  <a:lnTo>
                    <a:pt x="0" y="6"/>
                  </a:lnTo>
                  <a:lnTo>
                    <a:pt x="1" y="1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02" name="Freeform 18"/>
            <p:cNvSpPr>
              <a:spLocks/>
            </p:cNvSpPr>
            <p:nvPr/>
          </p:nvSpPr>
          <p:spPr bwMode="auto">
            <a:xfrm>
              <a:off x="2632" y="1441"/>
              <a:ext cx="30" cy="93"/>
            </a:xfrm>
            <a:custGeom>
              <a:avLst/>
              <a:gdLst>
                <a:gd name="T0" fmla="*/ 16 w 30"/>
                <a:gd name="T1" fmla="*/ 7 h 93"/>
                <a:gd name="T2" fmla="*/ 13 w 30"/>
                <a:gd name="T3" fmla="*/ 17 h 93"/>
                <a:gd name="T4" fmla="*/ 10 w 30"/>
                <a:gd name="T5" fmla="*/ 26 h 93"/>
                <a:gd name="T6" fmla="*/ 6 w 30"/>
                <a:gd name="T7" fmla="*/ 35 h 93"/>
                <a:gd name="T8" fmla="*/ 6 w 30"/>
                <a:gd name="T9" fmla="*/ 35 h 93"/>
                <a:gd name="T10" fmla="*/ 3 w 30"/>
                <a:gd name="T11" fmla="*/ 49 h 93"/>
                <a:gd name="T12" fmla="*/ 2 w 30"/>
                <a:gd name="T13" fmla="*/ 64 h 93"/>
                <a:gd name="T14" fmla="*/ 2 w 30"/>
                <a:gd name="T15" fmla="*/ 78 h 93"/>
                <a:gd name="T16" fmla="*/ 2 w 30"/>
                <a:gd name="T17" fmla="*/ 78 h 93"/>
                <a:gd name="T18" fmla="*/ 2 w 30"/>
                <a:gd name="T19" fmla="*/ 80 h 93"/>
                <a:gd name="T20" fmla="*/ 1 w 30"/>
                <a:gd name="T21" fmla="*/ 82 h 93"/>
                <a:gd name="T22" fmla="*/ 0 w 30"/>
                <a:gd name="T23" fmla="*/ 84 h 93"/>
                <a:gd name="T24" fmla="*/ 0 w 30"/>
                <a:gd name="T25" fmla="*/ 84 h 93"/>
                <a:gd name="T26" fmla="*/ 0 w 30"/>
                <a:gd name="T27" fmla="*/ 87 h 93"/>
                <a:gd name="T28" fmla="*/ 1 w 30"/>
                <a:gd name="T29" fmla="*/ 90 h 93"/>
                <a:gd name="T30" fmla="*/ 4 w 30"/>
                <a:gd name="T31" fmla="*/ 93 h 93"/>
                <a:gd name="T32" fmla="*/ 4 w 30"/>
                <a:gd name="T33" fmla="*/ 93 h 93"/>
                <a:gd name="T34" fmla="*/ 7 w 30"/>
                <a:gd name="T35" fmla="*/ 93 h 93"/>
                <a:gd name="T36" fmla="*/ 10 w 30"/>
                <a:gd name="T37" fmla="*/ 92 h 93"/>
                <a:gd name="T38" fmla="*/ 13 w 30"/>
                <a:gd name="T39" fmla="*/ 89 h 93"/>
                <a:gd name="T40" fmla="*/ 13 w 30"/>
                <a:gd name="T41" fmla="*/ 89 h 93"/>
                <a:gd name="T42" fmla="*/ 14 w 30"/>
                <a:gd name="T43" fmla="*/ 88 h 93"/>
                <a:gd name="T44" fmla="*/ 14 w 30"/>
                <a:gd name="T45" fmla="*/ 86 h 93"/>
                <a:gd name="T46" fmla="*/ 15 w 30"/>
                <a:gd name="T47" fmla="*/ 84 h 93"/>
                <a:gd name="T48" fmla="*/ 15 w 30"/>
                <a:gd name="T49" fmla="*/ 84 h 93"/>
                <a:gd name="T50" fmla="*/ 16 w 30"/>
                <a:gd name="T51" fmla="*/ 65 h 93"/>
                <a:gd name="T52" fmla="*/ 18 w 30"/>
                <a:gd name="T53" fmla="*/ 46 h 93"/>
                <a:gd name="T54" fmla="*/ 24 w 30"/>
                <a:gd name="T55" fmla="*/ 29 h 93"/>
                <a:gd name="T56" fmla="*/ 24 w 30"/>
                <a:gd name="T57" fmla="*/ 29 h 93"/>
                <a:gd name="T58" fmla="*/ 27 w 30"/>
                <a:gd name="T59" fmla="*/ 21 h 93"/>
                <a:gd name="T60" fmla="*/ 29 w 30"/>
                <a:gd name="T61" fmla="*/ 14 h 93"/>
                <a:gd name="T62" fmla="*/ 30 w 30"/>
                <a:gd name="T63" fmla="*/ 7 h 93"/>
                <a:gd name="T64" fmla="*/ 30 w 30"/>
                <a:gd name="T65" fmla="*/ 7 h 93"/>
                <a:gd name="T66" fmla="*/ 29 w 30"/>
                <a:gd name="T67" fmla="*/ 3 h 93"/>
                <a:gd name="T68" fmla="*/ 26 w 30"/>
                <a:gd name="T69" fmla="*/ 1 h 93"/>
                <a:gd name="T70" fmla="*/ 23 w 30"/>
                <a:gd name="T71" fmla="*/ 0 h 93"/>
                <a:gd name="T72" fmla="*/ 23 w 30"/>
                <a:gd name="T73" fmla="*/ 0 h 93"/>
                <a:gd name="T74" fmla="*/ 19 w 30"/>
                <a:gd name="T75" fmla="*/ 1 h 93"/>
                <a:gd name="T76" fmla="*/ 17 w 30"/>
                <a:gd name="T77" fmla="*/ 4 h 93"/>
                <a:gd name="T78" fmla="*/ 16 w 30"/>
                <a:gd name="T79" fmla="*/ 7 h 93"/>
                <a:gd name="T80" fmla="*/ 16 w 30"/>
                <a:gd name="T81" fmla="*/ 7 h 9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0"/>
                <a:gd name="T124" fmla="*/ 0 h 93"/>
                <a:gd name="T125" fmla="*/ 30 w 30"/>
                <a:gd name="T126" fmla="*/ 93 h 9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0" h="93">
                  <a:moveTo>
                    <a:pt x="16" y="7"/>
                  </a:moveTo>
                  <a:lnTo>
                    <a:pt x="13" y="17"/>
                  </a:lnTo>
                  <a:lnTo>
                    <a:pt x="10" y="26"/>
                  </a:lnTo>
                  <a:lnTo>
                    <a:pt x="6" y="35"/>
                  </a:lnTo>
                  <a:lnTo>
                    <a:pt x="3" y="49"/>
                  </a:lnTo>
                  <a:lnTo>
                    <a:pt x="2" y="64"/>
                  </a:lnTo>
                  <a:lnTo>
                    <a:pt x="2" y="78"/>
                  </a:lnTo>
                  <a:lnTo>
                    <a:pt x="2" y="80"/>
                  </a:lnTo>
                  <a:lnTo>
                    <a:pt x="1" y="82"/>
                  </a:lnTo>
                  <a:lnTo>
                    <a:pt x="0" y="84"/>
                  </a:lnTo>
                  <a:lnTo>
                    <a:pt x="0" y="87"/>
                  </a:lnTo>
                  <a:lnTo>
                    <a:pt x="1" y="90"/>
                  </a:lnTo>
                  <a:lnTo>
                    <a:pt x="4" y="93"/>
                  </a:lnTo>
                  <a:lnTo>
                    <a:pt x="7" y="93"/>
                  </a:lnTo>
                  <a:lnTo>
                    <a:pt x="10" y="92"/>
                  </a:lnTo>
                  <a:lnTo>
                    <a:pt x="13" y="89"/>
                  </a:lnTo>
                  <a:lnTo>
                    <a:pt x="14" y="88"/>
                  </a:lnTo>
                  <a:lnTo>
                    <a:pt x="14" y="86"/>
                  </a:lnTo>
                  <a:lnTo>
                    <a:pt x="15" y="84"/>
                  </a:lnTo>
                  <a:lnTo>
                    <a:pt x="16" y="65"/>
                  </a:lnTo>
                  <a:lnTo>
                    <a:pt x="18" y="46"/>
                  </a:lnTo>
                  <a:lnTo>
                    <a:pt x="24" y="29"/>
                  </a:lnTo>
                  <a:lnTo>
                    <a:pt x="27" y="21"/>
                  </a:lnTo>
                  <a:lnTo>
                    <a:pt x="29" y="14"/>
                  </a:lnTo>
                  <a:lnTo>
                    <a:pt x="30" y="7"/>
                  </a:lnTo>
                  <a:lnTo>
                    <a:pt x="29" y="3"/>
                  </a:lnTo>
                  <a:lnTo>
                    <a:pt x="26" y="1"/>
                  </a:lnTo>
                  <a:lnTo>
                    <a:pt x="23" y="0"/>
                  </a:lnTo>
                  <a:lnTo>
                    <a:pt x="19" y="1"/>
                  </a:lnTo>
                  <a:lnTo>
                    <a:pt x="17" y="4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03" name="Freeform 19"/>
            <p:cNvSpPr>
              <a:spLocks/>
            </p:cNvSpPr>
            <p:nvPr/>
          </p:nvSpPr>
          <p:spPr bwMode="auto">
            <a:xfrm>
              <a:off x="2652" y="1443"/>
              <a:ext cx="20" cy="92"/>
            </a:xfrm>
            <a:custGeom>
              <a:avLst/>
              <a:gdLst>
                <a:gd name="T0" fmla="*/ 1 w 20"/>
                <a:gd name="T1" fmla="*/ 10 h 92"/>
                <a:gd name="T2" fmla="*/ 4 w 20"/>
                <a:gd name="T3" fmla="*/ 21 h 92"/>
                <a:gd name="T4" fmla="*/ 5 w 20"/>
                <a:gd name="T5" fmla="*/ 33 h 92"/>
                <a:gd name="T6" fmla="*/ 4 w 20"/>
                <a:gd name="T7" fmla="*/ 44 h 92"/>
                <a:gd name="T8" fmla="*/ 4 w 20"/>
                <a:gd name="T9" fmla="*/ 44 h 92"/>
                <a:gd name="T10" fmla="*/ 3 w 20"/>
                <a:gd name="T11" fmla="*/ 58 h 92"/>
                <a:gd name="T12" fmla="*/ 3 w 20"/>
                <a:gd name="T13" fmla="*/ 72 h 92"/>
                <a:gd name="T14" fmla="*/ 6 w 20"/>
                <a:gd name="T15" fmla="*/ 85 h 92"/>
                <a:gd name="T16" fmla="*/ 6 w 20"/>
                <a:gd name="T17" fmla="*/ 85 h 92"/>
                <a:gd name="T18" fmla="*/ 7 w 20"/>
                <a:gd name="T19" fmla="*/ 89 h 92"/>
                <a:gd name="T20" fmla="*/ 10 w 20"/>
                <a:gd name="T21" fmla="*/ 91 h 92"/>
                <a:gd name="T22" fmla="*/ 13 w 20"/>
                <a:gd name="T23" fmla="*/ 92 h 92"/>
                <a:gd name="T24" fmla="*/ 13 w 20"/>
                <a:gd name="T25" fmla="*/ 92 h 92"/>
                <a:gd name="T26" fmla="*/ 17 w 20"/>
                <a:gd name="T27" fmla="*/ 91 h 92"/>
                <a:gd name="T28" fmla="*/ 19 w 20"/>
                <a:gd name="T29" fmla="*/ 88 h 92"/>
                <a:gd name="T30" fmla="*/ 20 w 20"/>
                <a:gd name="T31" fmla="*/ 85 h 92"/>
                <a:gd name="T32" fmla="*/ 20 w 20"/>
                <a:gd name="T33" fmla="*/ 85 h 92"/>
                <a:gd name="T34" fmla="*/ 17 w 20"/>
                <a:gd name="T35" fmla="*/ 71 h 92"/>
                <a:gd name="T36" fmla="*/ 17 w 20"/>
                <a:gd name="T37" fmla="*/ 57 h 92"/>
                <a:gd name="T38" fmla="*/ 17 w 20"/>
                <a:gd name="T39" fmla="*/ 44 h 92"/>
                <a:gd name="T40" fmla="*/ 17 w 20"/>
                <a:gd name="T41" fmla="*/ 44 h 92"/>
                <a:gd name="T42" fmla="*/ 18 w 20"/>
                <a:gd name="T43" fmla="*/ 30 h 92"/>
                <a:gd name="T44" fmla="*/ 17 w 20"/>
                <a:gd name="T45" fmla="*/ 16 h 92"/>
                <a:gd name="T46" fmla="*/ 13 w 20"/>
                <a:gd name="T47" fmla="*/ 3 h 92"/>
                <a:gd name="T48" fmla="*/ 13 w 20"/>
                <a:gd name="T49" fmla="*/ 3 h 92"/>
                <a:gd name="T50" fmla="*/ 11 w 20"/>
                <a:gd name="T51" fmla="*/ 1 h 92"/>
                <a:gd name="T52" fmla="*/ 7 w 20"/>
                <a:gd name="T53" fmla="*/ 0 h 92"/>
                <a:gd name="T54" fmla="*/ 4 w 20"/>
                <a:gd name="T55" fmla="*/ 1 h 92"/>
                <a:gd name="T56" fmla="*/ 4 w 20"/>
                <a:gd name="T57" fmla="*/ 1 h 92"/>
                <a:gd name="T58" fmla="*/ 1 w 20"/>
                <a:gd name="T59" fmla="*/ 4 h 92"/>
                <a:gd name="T60" fmla="*/ 0 w 20"/>
                <a:gd name="T61" fmla="*/ 7 h 92"/>
                <a:gd name="T62" fmla="*/ 1 w 20"/>
                <a:gd name="T63" fmla="*/ 10 h 92"/>
                <a:gd name="T64" fmla="*/ 1 w 20"/>
                <a:gd name="T65" fmla="*/ 10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0"/>
                <a:gd name="T100" fmla="*/ 0 h 92"/>
                <a:gd name="T101" fmla="*/ 20 w 20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0" h="92">
                  <a:moveTo>
                    <a:pt x="1" y="10"/>
                  </a:moveTo>
                  <a:lnTo>
                    <a:pt x="4" y="21"/>
                  </a:lnTo>
                  <a:lnTo>
                    <a:pt x="5" y="33"/>
                  </a:lnTo>
                  <a:lnTo>
                    <a:pt x="4" y="44"/>
                  </a:lnTo>
                  <a:lnTo>
                    <a:pt x="3" y="58"/>
                  </a:lnTo>
                  <a:lnTo>
                    <a:pt x="3" y="72"/>
                  </a:lnTo>
                  <a:lnTo>
                    <a:pt x="6" y="85"/>
                  </a:lnTo>
                  <a:lnTo>
                    <a:pt x="7" y="89"/>
                  </a:lnTo>
                  <a:lnTo>
                    <a:pt x="10" y="91"/>
                  </a:lnTo>
                  <a:lnTo>
                    <a:pt x="13" y="92"/>
                  </a:lnTo>
                  <a:lnTo>
                    <a:pt x="17" y="91"/>
                  </a:lnTo>
                  <a:lnTo>
                    <a:pt x="19" y="88"/>
                  </a:lnTo>
                  <a:lnTo>
                    <a:pt x="20" y="85"/>
                  </a:lnTo>
                  <a:lnTo>
                    <a:pt x="17" y="71"/>
                  </a:lnTo>
                  <a:lnTo>
                    <a:pt x="17" y="57"/>
                  </a:lnTo>
                  <a:lnTo>
                    <a:pt x="17" y="44"/>
                  </a:lnTo>
                  <a:lnTo>
                    <a:pt x="18" y="30"/>
                  </a:lnTo>
                  <a:lnTo>
                    <a:pt x="17" y="16"/>
                  </a:lnTo>
                  <a:lnTo>
                    <a:pt x="13" y="3"/>
                  </a:lnTo>
                  <a:lnTo>
                    <a:pt x="11" y="1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1" y="1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04" name="Freeform 20"/>
            <p:cNvSpPr>
              <a:spLocks/>
            </p:cNvSpPr>
            <p:nvPr/>
          </p:nvSpPr>
          <p:spPr bwMode="auto">
            <a:xfrm>
              <a:off x="2679" y="1449"/>
              <a:ext cx="27" cy="85"/>
            </a:xfrm>
            <a:custGeom>
              <a:avLst/>
              <a:gdLst>
                <a:gd name="T0" fmla="*/ 13 w 27"/>
                <a:gd name="T1" fmla="*/ 8 h 85"/>
                <a:gd name="T2" fmla="*/ 11 w 27"/>
                <a:gd name="T3" fmla="*/ 32 h 85"/>
                <a:gd name="T4" fmla="*/ 4 w 27"/>
                <a:gd name="T5" fmla="*/ 54 h 85"/>
                <a:gd name="T6" fmla="*/ 0 w 27"/>
                <a:gd name="T7" fmla="*/ 78 h 85"/>
                <a:gd name="T8" fmla="*/ 0 w 27"/>
                <a:gd name="T9" fmla="*/ 78 h 85"/>
                <a:gd name="T10" fmla="*/ 0 w 27"/>
                <a:gd name="T11" fmla="*/ 81 h 85"/>
                <a:gd name="T12" fmla="*/ 2 w 27"/>
                <a:gd name="T13" fmla="*/ 84 h 85"/>
                <a:gd name="T14" fmla="*/ 6 w 27"/>
                <a:gd name="T15" fmla="*/ 85 h 85"/>
                <a:gd name="T16" fmla="*/ 6 w 27"/>
                <a:gd name="T17" fmla="*/ 85 h 85"/>
                <a:gd name="T18" fmla="*/ 10 w 27"/>
                <a:gd name="T19" fmla="*/ 85 h 85"/>
                <a:gd name="T20" fmla="*/ 13 w 27"/>
                <a:gd name="T21" fmla="*/ 83 h 85"/>
                <a:gd name="T22" fmla="*/ 14 w 27"/>
                <a:gd name="T23" fmla="*/ 80 h 85"/>
                <a:gd name="T24" fmla="*/ 14 w 27"/>
                <a:gd name="T25" fmla="*/ 80 h 85"/>
                <a:gd name="T26" fmla="*/ 16 w 27"/>
                <a:gd name="T27" fmla="*/ 65 h 85"/>
                <a:gd name="T28" fmla="*/ 20 w 27"/>
                <a:gd name="T29" fmla="*/ 50 h 85"/>
                <a:gd name="T30" fmla="*/ 25 w 27"/>
                <a:gd name="T31" fmla="*/ 35 h 85"/>
                <a:gd name="T32" fmla="*/ 25 w 27"/>
                <a:gd name="T33" fmla="*/ 35 h 85"/>
                <a:gd name="T34" fmla="*/ 26 w 27"/>
                <a:gd name="T35" fmla="*/ 26 h 85"/>
                <a:gd name="T36" fmla="*/ 27 w 27"/>
                <a:gd name="T37" fmla="*/ 16 h 85"/>
                <a:gd name="T38" fmla="*/ 26 w 27"/>
                <a:gd name="T39" fmla="*/ 6 h 85"/>
                <a:gd name="T40" fmla="*/ 26 w 27"/>
                <a:gd name="T41" fmla="*/ 6 h 85"/>
                <a:gd name="T42" fmla="*/ 25 w 27"/>
                <a:gd name="T43" fmla="*/ 3 h 85"/>
                <a:gd name="T44" fmla="*/ 22 w 27"/>
                <a:gd name="T45" fmla="*/ 1 h 85"/>
                <a:gd name="T46" fmla="*/ 19 w 27"/>
                <a:gd name="T47" fmla="*/ 0 h 85"/>
                <a:gd name="T48" fmla="*/ 19 w 27"/>
                <a:gd name="T49" fmla="*/ 0 h 85"/>
                <a:gd name="T50" fmla="*/ 15 w 27"/>
                <a:gd name="T51" fmla="*/ 2 h 85"/>
                <a:gd name="T52" fmla="*/ 13 w 27"/>
                <a:gd name="T53" fmla="*/ 4 h 85"/>
                <a:gd name="T54" fmla="*/ 13 w 27"/>
                <a:gd name="T55" fmla="*/ 8 h 85"/>
                <a:gd name="T56" fmla="*/ 13 w 27"/>
                <a:gd name="T57" fmla="*/ 8 h 8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7"/>
                <a:gd name="T88" fmla="*/ 0 h 85"/>
                <a:gd name="T89" fmla="*/ 27 w 27"/>
                <a:gd name="T90" fmla="*/ 85 h 8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7" h="85">
                  <a:moveTo>
                    <a:pt x="13" y="8"/>
                  </a:moveTo>
                  <a:lnTo>
                    <a:pt x="11" y="32"/>
                  </a:lnTo>
                  <a:lnTo>
                    <a:pt x="4" y="54"/>
                  </a:lnTo>
                  <a:lnTo>
                    <a:pt x="0" y="78"/>
                  </a:lnTo>
                  <a:lnTo>
                    <a:pt x="0" y="81"/>
                  </a:lnTo>
                  <a:lnTo>
                    <a:pt x="2" y="84"/>
                  </a:lnTo>
                  <a:lnTo>
                    <a:pt x="6" y="85"/>
                  </a:lnTo>
                  <a:lnTo>
                    <a:pt x="10" y="85"/>
                  </a:lnTo>
                  <a:lnTo>
                    <a:pt x="13" y="83"/>
                  </a:lnTo>
                  <a:lnTo>
                    <a:pt x="14" y="80"/>
                  </a:lnTo>
                  <a:lnTo>
                    <a:pt x="16" y="65"/>
                  </a:lnTo>
                  <a:lnTo>
                    <a:pt x="20" y="50"/>
                  </a:lnTo>
                  <a:lnTo>
                    <a:pt x="25" y="35"/>
                  </a:lnTo>
                  <a:lnTo>
                    <a:pt x="26" y="26"/>
                  </a:lnTo>
                  <a:lnTo>
                    <a:pt x="27" y="16"/>
                  </a:lnTo>
                  <a:lnTo>
                    <a:pt x="26" y="6"/>
                  </a:lnTo>
                  <a:lnTo>
                    <a:pt x="25" y="3"/>
                  </a:lnTo>
                  <a:lnTo>
                    <a:pt x="22" y="1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3" y="4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05" name="Freeform 21"/>
            <p:cNvSpPr>
              <a:spLocks/>
            </p:cNvSpPr>
            <p:nvPr/>
          </p:nvSpPr>
          <p:spPr bwMode="auto">
            <a:xfrm>
              <a:off x="2703" y="1444"/>
              <a:ext cx="21" cy="89"/>
            </a:xfrm>
            <a:custGeom>
              <a:avLst/>
              <a:gdLst>
                <a:gd name="T0" fmla="*/ 0 w 21"/>
                <a:gd name="T1" fmla="*/ 9 h 89"/>
                <a:gd name="T2" fmla="*/ 3 w 21"/>
                <a:gd name="T3" fmla="*/ 19 h 89"/>
                <a:gd name="T4" fmla="*/ 5 w 21"/>
                <a:gd name="T5" fmla="*/ 29 h 89"/>
                <a:gd name="T6" fmla="*/ 4 w 21"/>
                <a:gd name="T7" fmla="*/ 39 h 89"/>
                <a:gd name="T8" fmla="*/ 4 w 21"/>
                <a:gd name="T9" fmla="*/ 39 h 89"/>
                <a:gd name="T10" fmla="*/ 5 w 21"/>
                <a:gd name="T11" fmla="*/ 42 h 89"/>
                <a:gd name="T12" fmla="*/ 5 w 21"/>
                <a:gd name="T13" fmla="*/ 44 h 89"/>
                <a:gd name="T14" fmla="*/ 6 w 21"/>
                <a:gd name="T15" fmla="*/ 46 h 89"/>
                <a:gd name="T16" fmla="*/ 6 w 21"/>
                <a:gd name="T17" fmla="*/ 46 h 89"/>
                <a:gd name="T18" fmla="*/ 6 w 21"/>
                <a:gd name="T19" fmla="*/ 56 h 89"/>
                <a:gd name="T20" fmla="*/ 6 w 21"/>
                <a:gd name="T21" fmla="*/ 66 h 89"/>
                <a:gd name="T22" fmla="*/ 6 w 21"/>
                <a:gd name="T23" fmla="*/ 75 h 89"/>
                <a:gd name="T24" fmla="*/ 6 w 21"/>
                <a:gd name="T25" fmla="*/ 75 h 89"/>
                <a:gd name="T26" fmla="*/ 6 w 21"/>
                <a:gd name="T27" fmla="*/ 78 h 89"/>
                <a:gd name="T28" fmla="*/ 7 w 21"/>
                <a:gd name="T29" fmla="*/ 81 h 89"/>
                <a:gd name="T30" fmla="*/ 8 w 21"/>
                <a:gd name="T31" fmla="*/ 84 h 89"/>
                <a:gd name="T32" fmla="*/ 8 w 21"/>
                <a:gd name="T33" fmla="*/ 84 h 89"/>
                <a:gd name="T34" fmla="*/ 8 w 21"/>
                <a:gd name="T35" fmla="*/ 83 h 89"/>
                <a:gd name="T36" fmla="*/ 8 w 21"/>
                <a:gd name="T37" fmla="*/ 83 h 89"/>
                <a:gd name="T38" fmla="*/ 8 w 21"/>
                <a:gd name="T39" fmla="*/ 83 h 89"/>
                <a:gd name="T40" fmla="*/ 8 w 21"/>
                <a:gd name="T41" fmla="*/ 83 h 89"/>
                <a:gd name="T42" fmla="*/ 9 w 21"/>
                <a:gd name="T43" fmla="*/ 86 h 89"/>
                <a:gd name="T44" fmla="*/ 11 w 21"/>
                <a:gd name="T45" fmla="*/ 89 h 89"/>
                <a:gd name="T46" fmla="*/ 14 w 21"/>
                <a:gd name="T47" fmla="*/ 89 h 89"/>
                <a:gd name="T48" fmla="*/ 14 w 21"/>
                <a:gd name="T49" fmla="*/ 89 h 89"/>
                <a:gd name="T50" fmla="*/ 18 w 21"/>
                <a:gd name="T51" fmla="*/ 88 h 89"/>
                <a:gd name="T52" fmla="*/ 20 w 21"/>
                <a:gd name="T53" fmla="*/ 86 h 89"/>
                <a:gd name="T54" fmla="*/ 21 w 21"/>
                <a:gd name="T55" fmla="*/ 83 h 89"/>
                <a:gd name="T56" fmla="*/ 21 w 21"/>
                <a:gd name="T57" fmla="*/ 83 h 89"/>
                <a:gd name="T58" fmla="*/ 21 w 21"/>
                <a:gd name="T59" fmla="*/ 79 h 89"/>
                <a:gd name="T60" fmla="*/ 20 w 21"/>
                <a:gd name="T61" fmla="*/ 76 h 89"/>
                <a:gd name="T62" fmla="*/ 20 w 21"/>
                <a:gd name="T63" fmla="*/ 73 h 89"/>
                <a:gd name="T64" fmla="*/ 20 w 21"/>
                <a:gd name="T65" fmla="*/ 73 h 89"/>
                <a:gd name="T66" fmla="*/ 19 w 21"/>
                <a:gd name="T67" fmla="*/ 61 h 89"/>
                <a:gd name="T68" fmla="*/ 19 w 21"/>
                <a:gd name="T69" fmla="*/ 49 h 89"/>
                <a:gd name="T70" fmla="*/ 18 w 21"/>
                <a:gd name="T71" fmla="*/ 38 h 89"/>
                <a:gd name="T72" fmla="*/ 18 w 21"/>
                <a:gd name="T73" fmla="*/ 38 h 89"/>
                <a:gd name="T74" fmla="*/ 18 w 21"/>
                <a:gd name="T75" fmla="*/ 26 h 89"/>
                <a:gd name="T76" fmla="*/ 17 w 21"/>
                <a:gd name="T77" fmla="*/ 15 h 89"/>
                <a:gd name="T78" fmla="*/ 13 w 21"/>
                <a:gd name="T79" fmla="*/ 5 h 89"/>
                <a:gd name="T80" fmla="*/ 13 w 21"/>
                <a:gd name="T81" fmla="*/ 5 h 89"/>
                <a:gd name="T82" fmla="*/ 11 w 21"/>
                <a:gd name="T83" fmla="*/ 2 h 89"/>
                <a:gd name="T84" fmla="*/ 8 w 21"/>
                <a:gd name="T85" fmla="*/ 0 h 89"/>
                <a:gd name="T86" fmla="*/ 5 w 21"/>
                <a:gd name="T87" fmla="*/ 0 h 89"/>
                <a:gd name="T88" fmla="*/ 5 w 21"/>
                <a:gd name="T89" fmla="*/ 0 h 89"/>
                <a:gd name="T90" fmla="*/ 2 w 21"/>
                <a:gd name="T91" fmla="*/ 2 h 89"/>
                <a:gd name="T92" fmla="*/ 0 w 21"/>
                <a:gd name="T93" fmla="*/ 5 h 89"/>
                <a:gd name="T94" fmla="*/ 0 w 21"/>
                <a:gd name="T95" fmla="*/ 9 h 89"/>
                <a:gd name="T96" fmla="*/ 0 w 21"/>
                <a:gd name="T97" fmla="*/ 9 h 8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1"/>
                <a:gd name="T148" fmla="*/ 0 h 89"/>
                <a:gd name="T149" fmla="*/ 21 w 21"/>
                <a:gd name="T150" fmla="*/ 89 h 8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1" h="89">
                  <a:moveTo>
                    <a:pt x="0" y="9"/>
                  </a:moveTo>
                  <a:lnTo>
                    <a:pt x="3" y="19"/>
                  </a:lnTo>
                  <a:lnTo>
                    <a:pt x="5" y="29"/>
                  </a:lnTo>
                  <a:lnTo>
                    <a:pt x="4" y="39"/>
                  </a:lnTo>
                  <a:lnTo>
                    <a:pt x="5" y="42"/>
                  </a:lnTo>
                  <a:lnTo>
                    <a:pt x="5" y="44"/>
                  </a:lnTo>
                  <a:lnTo>
                    <a:pt x="6" y="46"/>
                  </a:lnTo>
                  <a:lnTo>
                    <a:pt x="6" y="56"/>
                  </a:lnTo>
                  <a:lnTo>
                    <a:pt x="6" y="66"/>
                  </a:lnTo>
                  <a:lnTo>
                    <a:pt x="6" y="75"/>
                  </a:lnTo>
                  <a:lnTo>
                    <a:pt x="6" y="78"/>
                  </a:lnTo>
                  <a:lnTo>
                    <a:pt x="7" y="81"/>
                  </a:lnTo>
                  <a:lnTo>
                    <a:pt x="8" y="84"/>
                  </a:lnTo>
                  <a:lnTo>
                    <a:pt x="8" y="83"/>
                  </a:lnTo>
                  <a:lnTo>
                    <a:pt x="9" y="86"/>
                  </a:lnTo>
                  <a:lnTo>
                    <a:pt x="11" y="89"/>
                  </a:lnTo>
                  <a:lnTo>
                    <a:pt x="14" y="89"/>
                  </a:lnTo>
                  <a:lnTo>
                    <a:pt x="18" y="88"/>
                  </a:lnTo>
                  <a:lnTo>
                    <a:pt x="20" y="86"/>
                  </a:lnTo>
                  <a:lnTo>
                    <a:pt x="21" y="83"/>
                  </a:lnTo>
                  <a:lnTo>
                    <a:pt x="21" y="79"/>
                  </a:lnTo>
                  <a:lnTo>
                    <a:pt x="20" y="76"/>
                  </a:lnTo>
                  <a:lnTo>
                    <a:pt x="20" y="73"/>
                  </a:lnTo>
                  <a:lnTo>
                    <a:pt x="19" y="61"/>
                  </a:lnTo>
                  <a:lnTo>
                    <a:pt x="19" y="49"/>
                  </a:lnTo>
                  <a:lnTo>
                    <a:pt x="18" y="38"/>
                  </a:lnTo>
                  <a:lnTo>
                    <a:pt x="18" y="26"/>
                  </a:lnTo>
                  <a:lnTo>
                    <a:pt x="17" y="15"/>
                  </a:lnTo>
                  <a:lnTo>
                    <a:pt x="13" y="5"/>
                  </a:lnTo>
                  <a:lnTo>
                    <a:pt x="11" y="2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06" name="Freeform 22"/>
            <p:cNvSpPr>
              <a:spLocks/>
            </p:cNvSpPr>
            <p:nvPr/>
          </p:nvSpPr>
          <p:spPr bwMode="auto">
            <a:xfrm>
              <a:off x="2727" y="1442"/>
              <a:ext cx="25" cy="92"/>
            </a:xfrm>
            <a:custGeom>
              <a:avLst/>
              <a:gdLst>
                <a:gd name="T0" fmla="*/ 12 w 25"/>
                <a:gd name="T1" fmla="*/ 5 h 92"/>
                <a:gd name="T2" fmla="*/ 7 w 25"/>
                <a:gd name="T3" fmla="*/ 18 h 92"/>
                <a:gd name="T4" fmla="*/ 3 w 25"/>
                <a:gd name="T5" fmla="*/ 33 h 92"/>
                <a:gd name="T6" fmla="*/ 0 w 25"/>
                <a:gd name="T7" fmla="*/ 48 h 92"/>
                <a:gd name="T8" fmla="*/ 0 w 25"/>
                <a:gd name="T9" fmla="*/ 48 h 92"/>
                <a:gd name="T10" fmla="*/ 2 w 25"/>
                <a:gd name="T11" fmla="*/ 60 h 92"/>
                <a:gd name="T12" fmla="*/ 2 w 25"/>
                <a:gd name="T13" fmla="*/ 73 h 92"/>
                <a:gd name="T14" fmla="*/ 2 w 25"/>
                <a:gd name="T15" fmla="*/ 85 h 92"/>
                <a:gd name="T16" fmla="*/ 2 w 25"/>
                <a:gd name="T17" fmla="*/ 85 h 92"/>
                <a:gd name="T18" fmla="*/ 3 w 25"/>
                <a:gd name="T19" fmla="*/ 88 h 92"/>
                <a:gd name="T20" fmla="*/ 5 w 25"/>
                <a:gd name="T21" fmla="*/ 91 h 92"/>
                <a:gd name="T22" fmla="*/ 9 w 25"/>
                <a:gd name="T23" fmla="*/ 92 h 92"/>
                <a:gd name="T24" fmla="*/ 9 w 25"/>
                <a:gd name="T25" fmla="*/ 92 h 92"/>
                <a:gd name="T26" fmla="*/ 12 w 25"/>
                <a:gd name="T27" fmla="*/ 91 h 92"/>
                <a:gd name="T28" fmla="*/ 15 w 25"/>
                <a:gd name="T29" fmla="*/ 88 h 92"/>
                <a:gd name="T30" fmla="*/ 16 w 25"/>
                <a:gd name="T31" fmla="*/ 85 h 92"/>
                <a:gd name="T32" fmla="*/ 16 w 25"/>
                <a:gd name="T33" fmla="*/ 85 h 92"/>
                <a:gd name="T34" fmla="*/ 16 w 25"/>
                <a:gd name="T35" fmla="*/ 72 h 92"/>
                <a:gd name="T36" fmla="*/ 15 w 25"/>
                <a:gd name="T37" fmla="*/ 59 h 92"/>
                <a:gd name="T38" fmla="*/ 14 w 25"/>
                <a:gd name="T39" fmla="*/ 46 h 92"/>
                <a:gd name="T40" fmla="*/ 14 w 25"/>
                <a:gd name="T41" fmla="*/ 46 h 92"/>
                <a:gd name="T42" fmla="*/ 17 w 25"/>
                <a:gd name="T43" fmla="*/ 34 h 92"/>
                <a:gd name="T44" fmla="*/ 20 w 25"/>
                <a:gd name="T45" fmla="*/ 21 h 92"/>
                <a:gd name="T46" fmla="*/ 25 w 25"/>
                <a:gd name="T47" fmla="*/ 10 h 92"/>
                <a:gd name="T48" fmla="*/ 25 w 25"/>
                <a:gd name="T49" fmla="*/ 10 h 92"/>
                <a:gd name="T50" fmla="*/ 25 w 25"/>
                <a:gd name="T51" fmla="*/ 6 h 92"/>
                <a:gd name="T52" fmla="*/ 24 w 25"/>
                <a:gd name="T53" fmla="*/ 3 h 92"/>
                <a:gd name="T54" fmla="*/ 21 w 25"/>
                <a:gd name="T55" fmla="*/ 1 h 92"/>
                <a:gd name="T56" fmla="*/ 21 w 25"/>
                <a:gd name="T57" fmla="*/ 1 h 92"/>
                <a:gd name="T58" fmla="*/ 17 w 25"/>
                <a:gd name="T59" fmla="*/ 0 h 92"/>
                <a:gd name="T60" fmla="*/ 14 w 25"/>
                <a:gd name="T61" fmla="*/ 2 h 92"/>
                <a:gd name="T62" fmla="*/ 12 w 25"/>
                <a:gd name="T63" fmla="*/ 5 h 92"/>
                <a:gd name="T64" fmla="*/ 12 w 25"/>
                <a:gd name="T65" fmla="*/ 5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"/>
                <a:gd name="T100" fmla="*/ 0 h 92"/>
                <a:gd name="T101" fmla="*/ 25 w 25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" h="92">
                  <a:moveTo>
                    <a:pt x="12" y="5"/>
                  </a:moveTo>
                  <a:lnTo>
                    <a:pt x="7" y="18"/>
                  </a:lnTo>
                  <a:lnTo>
                    <a:pt x="3" y="33"/>
                  </a:lnTo>
                  <a:lnTo>
                    <a:pt x="0" y="48"/>
                  </a:lnTo>
                  <a:lnTo>
                    <a:pt x="2" y="60"/>
                  </a:lnTo>
                  <a:lnTo>
                    <a:pt x="2" y="73"/>
                  </a:lnTo>
                  <a:lnTo>
                    <a:pt x="2" y="85"/>
                  </a:lnTo>
                  <a:lnTo>
                    <a:pt x="3" y="88"/>
                  </a:lnTo>
                  <a:lnTo>
                    <a:pt x="5" y="91"/>
                  </a:lnTo>
                  <a:lnTo>
                    <a:pt x="9" y="92"/>
                  </a:lnTo>
                  <a:lnTo>
                    <a:pt x="12" y="91"/>
                  </a:lnTo>
                  <a:lnTo>
                    <a:pt x="15" y="88"/>
                  </a:lnTo>
                  <a:lnTo>
                    <a:pt x="16" y="85"/>
                  </a:lnTo>
                  <a:lnTo>
                    <a:pt x="16" y="72"/>
                  </a:lnTo>
                  <a:lnTo>
                    <a:pt x="15" y="59"/>
                  </a:lnTo>
                  <a:lnTo>
                    <a:pt x="14" y="46"/>
                  </a:lnTo>
                  <a:lnTo>
                    <a:pt x="17" y="34"/>
                  </a:lnTo>
                  <a:lnTo>
                    <a:pt x="20" y="21"/>
                  </a:lnTo>
                  <a:lnTo>
                    <a:pt x="25" y="10"/>
                  </a:lnTo>
                  <a:lnTo>
                    <a:pt x="25" y="6"/>
                  </a:lnTo>
                  <a:lnTo>
                    <a:pt x="24" y="3"/>
                  </a:lnTo>
                  <a:lnTo>
                    <a:pt x="21" y="1"/>
                  </a:lnTo>
                  <a:lnTo>
                    <a:pt x="17" y="0"/>
                  </a:lnTo>
                  <a:lnTo>
                    <a:pt x="14" y="2"/>
                  </a:lnTo>
                  <a:lnTo>
                    <a:pt x="12" y="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07" name="Freeform 23"/>
            <p:cNvSpPr>
              <a:spLocks/>
            </p:cNvSpPr>
            <p:nvPr/>
          </p:nvSpPr>
          <p:spPr bwMode="auto">
            <a:xfrm>
              <a:off x="2751" y="1444"/>
              <a:ext cx="17" cy="90"/>
            </a:xfrm>
            <a:custGeom>
              <a:avLst/>
              <a:gdLst>
                <a:gd name="T0" fmla="*/ 0 w 17"/>
                <a:gd name="T1" fmla="*/ 7 h 90"/>
                <a:gd name="T2" fmla="*/ 1 w 17"/>
                <a:gd name="T3" fmla="*/ 32 h 90"/>
                <a:gd name="T4" fmla="*/ 0 w 17"/>
                <a:gd name="T5" fmla="*/ 56 h 90"/>
                <a:gd name="T6" fmla="*/ 1 w 17"/>
                <a:gd name="T7" fmla="*/ 81 h 90"/>
                <a:gd name="T8" fmla="*/ 1 w 17"/>
                <a:gd name="T9" fmla="*/ 81 h 90"/>
                <a:gd name="T10" fmla="*/ 2 w 17"/>
                <a:gd name="T11" fmla="*/ 83 h 90"/>
                <a:gd name="T12" fmla="*/ 3 w 17"/>
                <a:gd name="T13" fmla="*/ 85 h 90"/>
                <a:gd name="T14" fmla="*/ 4 w 17"/>
                <a:gd name="T15" fmla="*/ 87 h 90"/>
                <a:gd name="T16" fmla="*/ 4 w 17"/>
                <a:gd name="T17" fmla="*/ 87 h 90"/>
                <a:gd name="T18" fmla="*/ 6 w 17"/>
                <a:gd name="T19" fmla="*/ 89 h 90"/>
                <a:gd name="T20" fmla="*/ 10 w 17"/>
                <a:gd name="T21" fmla="*/ 90 h 90"/>
                <a:gd name="T22" fmla="*/ 14 w 17"/>
                <a:gd name="T23" fmla="*/ 89 h 90"/>
                <a:gd name="T24" fmla="*/ 14 w 17"/>
                <a:gd name="T25" fmla="*/ 89 h 90"/>
                <a:gd name="T26" fmla="*/ 16 w 17"/>
                <a:gd name="T27" fmla="*/ 87 h 90"/>
                <a:gd name="T28" fmla="*/ 17 w 17"/>
                <a:gd name="T29" fmla="*/ 84 h 90"/>
                <a:gd name="T30" fmla="*/ 16 w 17"/>
                <a:gd name="T31" fmla="*/ 80 h 90"/>
                <a:gd name="T32" fmla="*/ 16 w 17"/>
                <a:gd name="T33" fmla="*/ 80 h 90"/>
                <a:gd name="T34" fmla="*/ 16 w 17"/>
                <a:gd name="T35" fmla="*/ 79 h 90"/>
                <a:gd name="T36" fmla="*/ 15 w 17"/>
                <a:gd name="T37" fmla="*/ 77 h 90"/>
                <a:gd name="T38" fmla="*/ 14 w 17"/>
                <a:gd name="T39" fmla="*/ 76 h 90"/>
                <a:gd name="T40" fmla="*/ 14 w 17"/>
                <a:gd name="T41" fmla="*/ 76 h 90"/>
                <a:gd name="T42" fmla="*/ 14 w 17"/>
                <a:gd name="T43" fmla="*/ 53 h 90"/>
                <a:gd name="T44" fmla="*/ 15 w 17"/>
                <a:gd name="T45" fmla="*/ 30 h 90"/>
                <a:gd name="T46" fmla="*/ 14 w 17"/>
                <a:gd name="T47" fmla="*/ 7 h 90"/>
                <a:gd name="T48" fmla="*/ 14 w 17"/>
                <a:gd name="T49" fmla="*/ 7 h 90"/>
                <a:gd name="T50" fmla="*/ 13 w 17"/>
                <a:gd name="T51" fmla="*/ 4 h 90"/>
                <a:gd name="T52" fmla="*/ 10 w 17"/>
                <a:gd name="T53" fmla="*/ 1 h 90"/>
                <a:gd name="T54" fmla="*/ 7 w 17"/>
                <a:gd name="T55" fmla="*/ 0 h 90"/>
                <a:gd name="T56" fmla="*/ 7 w 17"/>
                <a:gd name="T57" fmla="*/ 0 h 90"/>
                <a:gd name="T58" fmla="*/ 3 w 17"/>
                <a:gd name="T59" fmla="*/ 1 h 90"/>
                <a:gd name="T60" fmla="*/ 1 w 17"/>
                <a:gd name="T61" fmla="*/ 4 h 90"/>
                <a:gd name="T62" fmla="*/ 0 w 17"/>
                <a:gd name="T63" fmla="*/ 7 h 90"/>
                <a:gd name="T64" fmla="*/ 0 w 17"/>
                <a:gd name="T65" fmla="*/ 7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7"/>
                <a:gd name="T100" fmla="*/ 0 h 90"/>
                <a:gd name="T101" fmla="*/ 17 w 17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7" h="90">
                  <a:moveTo>
                    <a:pt x="0" y="7"/>
                  </a:moveTo>
                  <a:lnTo>
                    <a:pt x="1" y="32"/>
                  </a:lnTo>
                  <a:lnTo>
                    <a:pt x="0" y="56"/>
                  </a:lnTo>
                  <a:lnTo>
                    <a:pt x="1" y="81"/>
                  </a:lnTo>
                  <a:lnTo>
                    <a:pt x="2" y="83"/>
                  </a:lnTo>
                  <a:lnTo>
                    <a:pt x="3" y="85"/>
                  </a:lnTo>
                  <a:lnTo>
                    <a:pt x="4" y="87"/>
                  </a:lnTo>
                  <a:lnTo>
                    <a:pt x="6" y="89"/>
                  </a:lnTo>
                  <a:lnTo>
                    <a:pt x="10" y="90"/>
                  </a:lnTo>
                  <a:lnTo>
                    <a:pt x="14" y="89"/>
                  </a:lnTo>
                  <a:lnTo>
                    <a:pt x="16" y="87"/>
                  </a:lnTo>
                  <a:lnTo>
                    <a:pt x="17" y="84"/>
                  </a:lnTo>
                  <a:lnTo>
                    <a:pt x="16" y="80"/>
                  </a:lnTo>
                  <a:lnTo>
                    <a:pt x="16" y="79"/>
                  </a:lnTo>
                  <a:lnTo>
                    <a:pt x="15" y="77"/>
                  </a:lnTo>
                  <a:lnTo>
                    <a:pt x="14" y="76"/>
                  </a:lnTo>
                  <a:lnTo>
                    <a:pt x="14" y="53"/>
                  </a:lnTo>
                  <a:lnTo>
                    <a:pt x="15" y="30"/>
                  </a:lnTo>
                  <a:lnTo>
                    <a:pt x="14" y="7"/>
                  </a:lnTo>
                  <a:lnTo>
                    <a:pt x="13" y="4"/>
                  </a:lnTo>
                  <a:lnTo>
                    <a:pt x="10" y="1"/>
                  </a:lnTo>
                  <a:lnTo>
                    <a:pt x="7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08" name="Freeform 24"/>
            <p:cNvSpPr>
              <a:spLocks/>
            </p:cNvSpPr>
            <p:nvPr/>
          </p:nvSpPr>
          <p:spPr bwMode="auto">
            <a:xfrm>
              <a:off x="2779" y="1443"/>
              <a:ext cx="25" cy="90"/>
            </a:xfrm>
            <a:custGeom>
              <a:avLst/>
              <a:gdLst>
                <a:gd name="T0" fmla="*/ 12 w 25"/>
                <a:gd name="T1" fmla="*/ 5 h 90"/>
                <a:gd name="T2" fmla="*/ 4 w 25"/>
                <a:gd name="T3" fmla="*/ 30 h 90"/>
                <a:gd name="T4" fmla="*/ 0 w 25"/>
                <a:gd name="T5" fmla="*/ 57 h 90"/>
                <a:gd name="T6" fmla="*/ 0 w 25"/>
                <a:gd name="T7" fmla="*/ 83 h 90"/>
                <a:gd name="T8" fmla="*/ 0 w 25"/>
                <a:gd name="T9" fmla="*/ 83 h 90"/>
                <a:gd name="T10" fmla="*/ 1 w 25"/>
                <a:gd name="T11" fmla="*/ 87 h 90"/>
                <a:gd name="T12" fmla="*/ 3 w 25"/>
                <a:gd name="T13" fmla="*/ 89 h 90"/>
                <a:gd name="T14" fmla="*/ 7 w 25"/>
                <a:gd name="T15" fmla="*/ 90 h 90"/>
                <a:gd name="T16" fmla="*/ 7 w 25"/>
                <a:gd name="T17" fmla="*/ 90 h 90"/>
                <a:gd name="T18" fmla="*/ 10 w 25"/>
                <a:gd name="T19" fmla="*/ 89 h 90"/>
                <a:gd name="T20" fmla="*/ 13 w 25"/>
                <a:gd name="T21" fmla="*/ 87 h 90"/>
                <a:gd name="T22" fmla="*/ 14 w 25"/>
                <a:gd name="T23" fmla="*/ 83 h 90"/>
                <a:gd name="T24" fmla="*/ 14 w 25"/>
                <a:gd name="T25" fmla="*/ 83 h 90"/>
                <a:gd name="T26" fmla="*/ 14 w 25"/>
                <a:gd name="T27" fmla="*/ 58 h 90"/>
                <a:gd name="T28" fmla="*/ 18 w 25"/>
                <a:gd name="T29" fmla="*/ 33 h 90"/>
                <a:gd name="T30" fmla="*/ 25 w 25"/>
                <a:gd name="T31" fmla="*/ 9 h 90"/>
                <a:gd name="T32" fmla="*/ 25 w 25"/>
                <a:gd name="T33" fmla="*/ 9 h 90"/>
                <a:gd name="T34" fmla="*/ 25 w 25"/>
                <a:gd name="T35" fmla="*/ 5 h 90"/>
                <a:gd name="T36" fmla="*/ 24 w 25"/>
                <a:gd name="T37" fmla="*/ 2 h 90"/>
                <a:gd name="T38" fmla="*/ 21 w 25"/>
                <a:gd name="T39" fmla="*/ 0 h 90"/>
                <a:gd name="T40" fmla="*/ 21 w 25"/>
                <a:gd name="T41" fmla="*/ 0 h 90"/>
                <a:gd name="T42" fmla="*/ 17 w 25"/>
                <a:gd name="T43" fmla="*/ 0 h 90"/>
                <a:gd name="T44" fmla="*/ 14 w 25"/>
                <a:gd name="T45" fmla="*/ 2 h 90"/>
                <a:gd name="T46" fmla="*/ 12 w 25"/>
                <a:gd name="T47" fmla="*/ 5 h 90"/>
                <a:gd name="T48" fmla="*/ 12 w 25"/>
                <a:gd name="T49" fmla="*/ 5 h 9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5"/>
                <a:gd name="T76" fmla="*/ 0 h 90"/>
                <a:gd name="T77" fmla="*/ 25 w 25"/>
                <a:gd name="T78" fmla="*/ 90 h 9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5" h="90">
                  <a:moveTo>
                    <a:pt x="12" y="5"/>
                  </a:moveTo>
                  <a:lnTo>
                    <a:pt x="4" y="30"/>
                  </a:lnTo>
                  <a:lnTo>
                    <a:pt x="0" y="57"/>
                  </a:lnTo>
                  <a:lnTo>
                    <a:pt x="0" y="83"/>
                  </a:lnTo>
                  <a:lnTo>
                    <a:pt x="1" y="87"/>
                  </a:lnTo>
                  <a:lnTo>
                    <a:pt x="3" y="89"/>
                  </a:lnTo>
                  <a:lnTo>
                    <a:pt x="7" y="90"/>
                  </a:lnTo>
                  <a:lnTo>
                    <a:pt x="10" y="89"/>
                  </a:lnTo>
                  <a:lnTo>
                    <a:pt x="13" y="87"/>
                  </a:lnTo>
                  <a:lnTo>
                    <a:pt x="14" y="83"/>
                  </a:lnTo>
                  <a:lnTo>
                    <a:pt x="14" y="58"/>
                  </a:lnTo>
                  <a:lnTo>
                    <a:pt x="18" y="33"/>
                  </a:lnTo>
                  <a:lnTo>
                    <a:pt x="25" y="9"/>
                  </a:lnTo>
                  <a:lnTo>
                    <a:pt x="25" y="5"/>
                  </a:lnTo>
                  <a:lnTo>
                    <a:pt x="24" y="2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4" y="2"/>
                  </a:lnTo>
                  <a:lnTo>
                    <a:pt x="12" y="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09" name="Freeform 25"/>
            <p:cNvSpPr>
              <a:spLocks/>
            </p:cNvSpPr>
            <p:nvPr/>
          </p:nvSpPr>
          <p:spPr bwMode="auto">
            <a:xfrm>
              <a:off x="2797" y="1443"/>
              <a:ext cx="21" cy="90"/>
            </a:xfrm>
            <a:custGeom>
              <a:avLst/>
              <a:gdLst>
                <a:gd name="T0" fmla="*/ 4 w 21"/>
                <a:gd name="T1" fmla="*/ 10 h 90"/>
                <a:gd name="T2" fmla="*/ 5 w 21"/>
                <a:gd name="T3" fmla="*/ 12 h 90"/>
                <a:gd name="T4" fmla="*/ 5 w 21"/>
                <a:gd name="T5" fmla="*/ 13 h 90"/>
                <a:gd name="T6" fmla="*/ 5 w 21"/>
                <a:gd name="T7" fmla="*/ 14 h 90"/>
                <a:gd name="T8" fmla="*/ 5 w 21"/>
                <a:gd name="T9" fmla="*/ 14 h 90"/>
                <a:gd name="T10" fmla="*/ 4 w 21"/>
                <a:gd name="T11" fmla="*/ 22 h 90"/>
                <a:gd name="T12" fmla="*/ 3 w 21"/>
                <a:gd name="T13" fmla="*/ 30 h 90"/>
                <a:gd name="T14" fmla="*/ 1 w 21"/>
                <a:gd name="T15" fmla="*/ 38 h 90"/>
                <a:gd name="T16" fmla="*/ 1 w 21"/>
                <a:gd name="T17" fmla="*/ 38 h 90"/>
                <a:gd name="T18" fmla="*/ 1 w 21"/>
                <a:gd name="T19" fmla="*/ 47 h 90"/>
                <a:gd name="T20" fmla="*/ 0 w 21"/>
                <a:gd name="T21" fmla="*/ 55 h 90"/>
                <a:gd name="T22" fmla="*/ 1 w 21"/>
                <a:gd name="T23" fmla="*/ 64 h 90"/>
                <a:gd name="T24" fmla="*/ 1 w 21"/>
                <a:gd name="T25" fmla="*/ 64 h 90"/>
                <a:gd name="T26" fmla="*/ 3 w 21"/>
                <a:gd name="T27" fmla="*/ 71 h 90"/>
                <a:gd name="T28" fmla="*/ 5 w 21"/>
                <a:gd name="T29" fmla="*/ 78 h 90"/>
                <a:gd name="T30" fmla="*/ 8 w 21"/>
                <a:gd name="T31" fmla="*/ 85 h 90"/>
                <a:gd name="T32" fmla="*/ 8 w 21"/>
                <a:gd name="T33" fmla="*/ 85 h 90"/>
                <a:gd name="T34" fmla="*/ 10 w 21"/>
                <a:gd name="T35" fmla="*/ 88 h 90"/>
                <a:gd name="T36" fmla="*/ 13 w 21"/>
                <a:gd name="T37" fmla="*/ 90 h 90"/>
                <a:gd name="T38" fmla="*/ 16 w 21"/>
                <a:gd name="T39" fmla="*/ 89 h 90"/>
                <a:gd name="T40" fmla="*/ 16 w 21"/>
                <a:gd name="T41" fmla="*/ 89 h 90"/>
                <a:gd name="T42" fmla="*/ 19 w 21"/>
                <a:gd name="T43" fmla="*/ 87 h 90"/>
                <a:gd name="T44" fmla="*/ 21 w 21"/>
                <a:gd name="T45" fmla="*/ 84 h 90"/>
                <a:gd name="T46" fmla="*/ 20 w 21"/>
                <a:gd name="T47" fmla="*/ 80 h 90"/>
                <a:gd name="T48" fmla="*/ 20 w 21"/>
                <a:gd name="T49" fmla="*/ 80 h 90"/>
                <a:gd name="T50" fmla="*/ 17 w 21"/>
                <a:gd name="T51" fmla="*/ 68 h 90"/>
                <a:gd name="T52" fmla="*/ 15 w 21"/>
                <a:gd name="T53" fmla="*/ 55 h 90"/>
                <a:gd name="T54" fmla="*/ 15 w 21"/>
                <a:gd name="T55" fmla="*/ 42 h 90"/>
                <a:gd name="T56" fmla="*/ 15 w 21"/>
                <a:gd name="T57" fmla="*/ 42 h 90"/>
                <a:gd name="T58" fmla="*/ 16 w 21"/>
                <a:gd name="T59" fmla="*/ 34 h 90"/>
                <a:gd name="T60" fmla="*/ 17 w 21"/>
                <a:gd name="T61" fmla="*/ 25 h 90"/>
                <a:gd name="T62" fmla="*/ 19 w 21"/>
                <a:gd name="T63" fmla="*/ 16 h 90"/>
                <a:gd name="T64" fmla="*/ 19 w 21"/>
                <a:gd name="T65" fmla="*/ 16 h 90"/>
                <a:gd name="T66" fmla="*/ 19 w 21"/>
                <a:gd name="T67" fmla="*/ 12 h 90"/>
                <a:gd name="T68" fmla="*/ 18 w 21"/>
                <a:gd name="T69" fmla="*/ 8 h 90"/>
                <a:gd name="T70" fmla="*/ 16 w 21"/>
                <a:gd name="T71" fmla="*/ 4 h 90"/>
                <a:gd name="T72" fmla="*/ 16 w 21"/>
                <a:gd name="T73" fmla="*/ 4 h 90"/>
                <a:gd name="T74" fmla="*/ 14 w 21"/>
                <a:gd name="T75" fmla="*/ 1 h 90"/>
                <a:gd name="T76" fmla="*/ 10 w 21"/>
                <a:gd name="T77" fmla="*/ 0 h 90"/>
                <a:gd name="T78" fmla="*/ 7 w 21"/>
                <a:gd name="T79" fmla="*/ 1 h 90"/>
                <a:gd name="T80" fmla="*/ 7 w 21"/>
                <a:gd name="T81" fmla="*/ 1 h 90"/>
                <a:gd name="T82" fmla="*/ 4 w 21"/>
                <a:gd name="T83" fmla="*/ 4 h 90"/>
                <a:gd name="T84" fmla="*/ 3 w 21"/>
                <a:gd name="T85" fmla="*/ 7 h 90"/>
                <a:gd name="T86" fmla="*/ 4 w 21"/>
                <a:gd name="T87" fmla="*/ 10 h 90"/>
                <a:gd name="T88" fmla="*/ 4 w 21"/>
                <a:gd name="T89" fmla="*/ 10 h 9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1"/>
                <a:gd name="T136" fmla="*/ 0 h 90"/>
                <a:gd name="T137" fmla="*/ 21 w 21"/>
                <a:gd name="T138" fmla="*/ 90 h 9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1" h="90">
                  <a:moveTo>
                    <a:pt x="4" y="10"/>
                  </a:moveTo>
                  <a:lnTo>
                    <a:pt x="5" y="12"/>
                  </a:lnTo>
                  <a:lnTo>
                    <a:pt x="5" y="13"/>
                  </a:lnTo>
                  <a:lnTo>
                    <a:pt x="5" y="14"/>
                  </a:lnTo>
                  <a:lnTo>
                    <a:pt x="4" y="22"/>
                  </a:lnTo>
                  <a:lnTo>
                    <a:pt x="3" y="30"/>
                  </a:lnTo>
                  <a:lnTo>
                    <a:pt x="1" y="38"/>
                  </a:lnTo>
                  <a:lnTo>
                    <a:pt x="1" y="47"/>
                  </a:lnTo>
                  <a:lnTo>
                    <a:pt x="0" y="55"/>
                  </a:lnTo>
                  <a:lnTo>
                    <a:pt x="1" y="64"/>
                  </a:lnTo>
                  <a:lnTo>
                    <a:pt x="3" y="71"/>
                  </a:lnTo>
                  <a:lnTo>
                    <a:pt x="5" y="78"/>
                  </a:lnTo>
                  <a:lnTo>
                    <a:pt x="8" y="85"/>
                  </a:lnTo>
                  <a:lnTo>
                    <a:pt x="10" y="88"/>
                  </a:lnTo>
                  <a:lnTo>
                    <a:pt x="13" y="90"/>
                  </a:lnTo>
                  <a:lnTo>
                    <a:pt x="16" y="89"/>
                  </a:lnTo>
                  <a:lnTo>
                    <a:pt x="19" y="87"/>
                  </a:lnTo>
                  <a:lnTo>
                    <a:pt x="21" y="84"/>
                  </a:lnTo>
                  <a:lnTo>
                    <a:pt x="20" y="80"/>
                  </a:lnTo>
                  <a:lnTo>
                    <a:pt x="17" y="68"/>
                  </a:lnTo>
                  <a:lnTo>
                    <a:pt x="15" y="55"/>
                  </a:lnTo>
                  <a:lnTo>
                    <a:pt x="15" y="42"/>
                  </a:lnTo>
                  <a:lnTo>
                    <a:pt x="16" y="34"/>
                  </a:lnTo>
                  <a:lnTo>
                    <a:pt x="17" y="25"/>
                  </a:lnTo>
                  <a:lnTo>
                    <a:pt x="19" y="16"/>
                  </a:lnTo>
                  <a:lnTo>
                    <a:pt x="19" y="12"/>
                  </a:lnTo>
                  <a:lnTo>
                    <a:pt x="18" y="8"/>
                  </a:lnTo>
                  <a:lnTo>
                    <a:pt x="16" y="4"/>
                  </a:lnTo>
                  <a:lnTo>
                    <a:pt x="14" y="1"/>
                  </a:lnTo>
                  <a:lnTo>
                    <a:pt x="10" y="0"/>
                  </a:lnTo>
                  <a:lnTo>
                    <a:pt x="7" y="1"/>
                  </a:lnTo>
                  <a:lnTo>
                    <a:pt x="4" y="4"/>
                  </a:lnTo>
                  <a:lnTo>
                    <a:pt x="3" y="7"/>
                  </a:lnTo>
                  <a:lnTo>
                    <a:pt x="4" y="1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10" name="Freeform 26"/>
            <p:cNvSpPr>
              <a:spLocks/>
            </p:cNvSpPr>
            <p:nvPr/>
          </p:nvSpPr>
          <p:spPr bwMode="auto">
            <a:xfrm>
              <a:off x="2847" y="1447"/>
              <a:ext cx="22" cy="87"/>
            </a:xfrm>
            <a:custGeom>
              <a:avLst/>
              <a:gdLst>
                <a:gd name="T0" fmla="*/ 0 w 22"/>
                <a:gd name="T1" fmla="*/ 8 h 87"/>
                <a:gd name="T2" fmla="*/ 2 w 22"/>
                <a:gd name="T3" fmla="*/ 22 h 87"/>
                <a:gd name="T4" fmla="*/ 5 w 22"/>
                <a:gd name="T5" fmla="*/ 36 h 87"/>
                <a:gd name="T6" fmla="*/ 8 w 22"/>
                <a:gd name="T7" fmla="*/ 49 h 87"/>
                <a:gd name="T8" fmla="*/ 8 w 22"/>
                <a:gd name="T9" fmla="*/ 49 h 87"/>
                <a:gd name="T10" fmla="*/ 8 w 22"/>
                <a:gd name="T11" fmla="*/ 60 h 87"/>
                <a:gd name="T12" fmla="*/ 6 w 22"/>
                <a:gd name="T13" fmla="*/ 71 h 87"/>
                <a:gd name="T14" fmla="*/ 5 w 22"/>
                <a:gd name="T15" fmla="*/ 81 h 87"/>
                <a:gd name="T16" fmla="*/ 5 w 22"/>
                <a:gd name="T17" fmla="*/ 81 h 87"/>
                <a:gd name="T18" fmla="*/ 6 w 22"/>
                <a:gd name="T19" fmla="*/ 85 h 87"/>
                <a:gd name="T20" fmla="*/ 9 w 22"/>
                <a:gd name="T21" fmla="*/ 87 h 87"/>
                <a:gd name="T22" fmla="*/ 12 w 22"/>
                <a:gd name="T23" fmla="*/ 87 h 87"/>
                <a:gd name="T24" fmla="*/ 12 w 22"/>
                <a:gd name="T25" fmla="*/ 87 h 87"/>
                <a:gd name="T26" fmla="*/ 16 w 22"/>
                <a:gd name="T27" fmla="*/ 86 h 87"/>
                <a:gd name="T28" fmla="*/ 18 w 22"/>
                <a:gd name="T29" fmla="*/ 83 h 87"/>
                <a:gd name="T30" fmla="*/ 18 w 22"/>
                <a:gd name="T31" fmla="*/ 80 h 87"/>
                <a:gd name="T32" fmla="*/ 18 w 22"/>
                <a:gd name="T33" fmla="*/ 80 h 87"/>
                <a:gd name="T34" fmla="*/ 19 w 22"/>
                <a:gd name="T35" fmla="*/ 73 h 87"/>
                <a:gd name="T36" fmla="*/ 21 w 22"/>
                <a:gd name="T37" fmla="*/ 67 h 87"/>
                <a:gd name="T38" fmla="*/ 22 w 22"/>
                <a:gd name="T39" fmla="*/ 60 h 87"/>
                <a:gd name="T40" fmla="*/ 22 w 22"/>
                <a:gd name="T41" fmla="*/ 60 h 87"/>
                <a:gd name="T42" fmla="*/ 20 w 22"/>
                <a:gd name="T43" fmla="*/ 41 h 87"/>
                <a:gd name="T44" fmla="*/ 16 w 22"/>
                <a:gd name="T45" fmla="*/ 24 h 87"/>
                <a:gd name="T46" fmla="*/ 13 w 22"/>
                <a:gd name="T47" fmla="*/ 6 h 87"/>
                <a:gd name="T48" fmla="*/ 13 w 22"/>
                <a:gd name="T49" fmla="*/ 6 h 87"/>
                <a:gd name="T50" fmla="*/ 12 w 22"/>
                <a:gd name="T51" fmla="*/ 2 h 87"/>
                <a:gd name="T52" fmla="*/ 9 w 22"/>
                <a:gd name="T53" fmla="*/ 0 h 87"/>
                <a:gd name="T54" fmla="*/ 5 w 22"/>
                <a:gd name="T55" fmla="*/ 0 h 87"/>
                <a:gd name="T56" fmla="*/ 5 w 22"/>
                <a:gd name="T57" fmla="*/ 0 h 87"/>
                <a:gd name="T58" fmla="*/ 2 w 22"/>
                <a:gd name="T59" fmla="*/ 1 h 87"/>
                <a:gd name="T60" fmla="*/ 0 w 22"/>
                <a:gd name="T61" fmla="*/ 4 h 87"/>
                <a:gd name="T62" fmla="*/ 0 w 22"/>
                <a:gd name="T63" fmla="*/ 8 h 87"/>
                <a:gd name="T64" fmla="*/ 0 w 22"/>
                <a:gd name="T65" fmla="*/ 8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"/>
                <a:gd name="T100" fmla="*/ 0 h 87"/>
                <a:gd name="T101" fmla="*/ 22 w 22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" h="87">
                  <a:moveTo>
                    <a:pt x="0" y="8"/>
                  </a:moveTo>
                  <a:lnTo>
                    <a:pt x="2" y="22"/>
                  </a:lnTo>
                  <a:lnTo>
                    <a:pt x="5" y="36"/>
                  </a:lnTo>
                  <a:lnTo>
                    <a:pt x="8" y="49"/>
                  </a:lnTo>
                  <a:lnTo>
                    <a:pt x="8" y="60"/>
                  </a:lnTo>
                  <a:lnTo>
                    <a:pt x="6" y="71"/>
                  </a:lnTo>
                  <a:lnTo>
                    <a:pt x="5" y="81"/>
                  </a:lnTo>
                  <a:lnTo>
                    <a:pt x="6" y="85"/>
                  </a:lnTo>
                  <a:lnTo>
                    <a:pt x="9" y="87"/>
                  </a:lnTo>
                  <a:lnTo>
                    <a:pt x="12" y="87"/>
                  </a:lnTo>
                  <a:lnTo>
                    <a:pt x="16" y="86"/>
                  </a:lnTo>
                  <a:lnTo>
                    <a:pt x="18" y="83"/>
                  </a:lnTo>
                  <a:lnTo>
                    <a:pt x="18" y="80"/>
                  </a:lnTo>
                  <a:lnTo>
                    <a:pt x="19" y="73"/>
                  </a:lnTo>
                  <a:lnTo>
                    <a:pt x="21" y="67"/>
                  </a:lnTo>
                  <a:lnTo>
                    <a:pt x="22" y="60"/>
                  </a:lnTo>
                  <a:lnTo>
                    <a:pt x="20" y="41"/>
                  </a:lnTo>
                  <a:lnTo>
                    <a:pt x="16" y="24"/>
                  </a:lnTo>
                  <a:lnTo>
                    <a:pt x="13" y="6"/>
                  </a:lnTo>
                  <a:lnTo>
                    <a:pt x="12" y="2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11" name="Freeform 27"/>
            <p:cNvSpPr>
              <a:spLocks/>
            </p:cNvSpPr>
            <p:nvPr/>
          </p:nvSpPr>
          <p:spPr bwMode="auto">
            <a:xfrm>
              <a:off x="2878" y="1449"/>
              <a:ext cx="18" cy="84"/>
            </a:xfrm>
            <a:custGeom>
              <a:avLst/>
              <a:gdLst>
                <a:gd name="T0" fmla="*/ 4 w 18"/>
                <a:gd name="T1" fmla="*/ 7 h 84"/>
                <a:gd name="T2" fmla="*/ 4 w 18"/>
                <a:gd name="T3" fmla="*/ 18 h 84"/>
                <a:gd name="T4" fmla="*/ 3 w 18"/>
                <a:gd name="T5" fmla="*/ 29 h 84"/>
                <a:gd name="T6" fmla="*/ 4 w 18"/>
                <a:gd name="T7" fmla="*/ 40 h 84"/>
                <a:gd name="T8" fmla="*/ 4 w 18"/>
                <a:gd name="T9" fmla="*/ 40 h 84"/>
                <a:gd name="T10" fmla="*/ 4 w 18"/>
                <a:gd name="T11" fmla="*/ 50 h 84"/>
                <a:gd name="T12" fmla="*/ 4 w 18"/>
                <a:gd name="T13" fmla="*/ 61 h 84"/>
                <a:gd name="T14" fmla="*/ 3 w 18"/>
                <a:gd name="T15" fmla="*/ 71 h 84"/>
                <a:gd name="T16" fmla="*/ 3 w 18"/>
                <a:gd name="T17" fmla="*/ 71 h 84"/>
                <a:gd name="T18" fmla="*/ 2 w 18"/>
                <a:gd name="T19" fmla="*/ 72 h 84"/>
                <a:gd name="T20" fmla="*/ 2 w 18"/>
                <a:gd name="T21" fmla="*/ 73 h 84"/>
                <a:gd name="T22" fmla="*/ 1 w 18"/>
                <a:gd name="T23" fmla="*/ 74 h 84"/>
                <a:gd name="T24" fmla="*/ 1 w 18"/>
                <a:gd name="T25" fmla="*/ 74 h 84"/>
                <a:gd name="T26" fmla="*/ 1 w 18"/>
                <a:gd name="T27" fmla="*/ 74 h 84"/>
                <a:gd name="T28" fmla="*/ 1 w 18"/>
                <a:gd name="T29" fmla="*/ 73 h 84"/>
                <a:gd name="T30" fmla="*/ 1 w 18"/>
                <a:gd name="T31" fmla="*/ 73 h 84"/>
                <a:gd name="T32" fmla="*/ 1 w 18"/>
                <a:gd name="T33" fmla="*/ 73 h 84"/>
                <a:gd name="T34" fmla="*/ 0 w 18"/>
                <a:gd name="T35" fmla="*/ 77 h 84"/>
                <a:gd name="T36" fmla="*/ 1 w 18"/>
                <a:gd name="T37" fmla="*/ 80 h 84"/>
                <a:gd name="T38" fmla="*/ 3 w 18"/>
                <a:gd name="T39" fmla="*/ 83 h 84"/>
                <a:gd name="T40" fmla="*/ 3 w 18"/>
                <a:gd name="T41" fmla="*/ 83 h 84"/>
                <a:gd name="T42" fmla="*/ 6 w 18"/>
                <a:gd name="T43" fmla="*/ 84 h 84"/>
                <a:gd name="T44" fmla="*/ 10 w 18"/>
                <a:gd name="T45" fmla="*/ 83 h 84"/>
                <a:gd name="T46" fmla="*/ 12 w 18"/>
                <a:gd name="T47" fmla="*/ 80 h 84"/>
                <a:gd name="T48" fmla="*/ 12 w 18"/>
                <a:gd name="T49" fmla="*/ 80 h 84"/>
                <a:gd name="T50" fmla="*/ 14 w 18"/>
                <a:gd name="T51" fmla="*/ 78 h 84"/>
                <a:gd name="T52" fmla="*/ 15 w 18"/>
                <a:gd name="T53" fmla="*/ 75 h 84"/>
                <a:gd name="T54" fmla="*/ 16 w 18"/>
                <a:gd name="T55" fmla="*/ 72 h 84"/>
                <a:gd name="T56" fmla="*/ 16 w 18"/>
                <a:gd name="T57" fmla="*/ 72 h 84"/>
                <a:gd name="T58" fmla="*/ 18 w 18"/>
                <a:gd name="T59" fmla="*/ 50 h 84"/>
                <a:gd name="T60" fmla="*/ 17 w 18"/>
                <a:gd name="T61" fmla="*/ 29 h 84"/>
                <a:gd name="T62" fmla="*/ 18 w 18"/>
                <a:gd name="T63" fmla="*/ 8 h 84"/>
                <a:gd name="T64" fmla="*/ 18 w 18"/>
                <a:gd name="T65" fmla="*/ 8 h 84"/>
                <a:gd name="T66" fmla="*/ 17 w 18"/>
                <a:gd name="T67" fmla="*/ 4 h 84"/>
                <a:gd name="T68" fmla="*/ 15 w 18"/>
                <a:gd name="T69" fmla="*/ 2 h 84"/>
                <a:gd name="T70" fmla="*/ 12 w 18"/>
                <a:gd name="T71" fmla="*/ 0 h 84"/>
                <a:gd name="T72" fmla="*/ 12 w 18"/>
                <a:gd name="T73" fmla="*/ 0 h 84"/>
                <a:gd name="T74" fmla="*/ 8 w 18"/>
                <a:gd name="T75" fmla="*/ 1 h 84"/>
                <a:gd name="T76" fmla="*/ 5 w 18"/>
                <a:gd name="T77" fmla="*/ 3 h 84"/>
                <a:gd name="T78" fmla="*/ 4 w 18"/>
                <a:gd name="T79" fmla="*/ 7 h 84"/>
                <a:gd name="T80" fmla="*/ 4 w 18"/>
                <a:gd name="T81" fmla="*/ 7 h 8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8"/>
                <a:gd name="T124" fmla="*/ 0 h 84"/>
                <a:gd name="T125" fmla="*/ 18 w 18"/>
                <a:gd name="T126" fmla="*/ 84 h 8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8" h="84">
                  <a:moveTo>
                    <a:pt x="4" y="7"/>
                  </a:moveTo>
                  <a:lnTo>
                    <a:pt x="4" y="18"/>
                  </a:lnTo>
                  <a:lnTo>
                    <a:pt x="3" y="29"/>
                  </a:lnTo>
                  <a:lnTo>
                    <a:pt x="4" y="40"/>
                  </a:lnTo>
                  <a:lnTo>
                    <a:pt x="4" y="50"/>
                  </a:lnTo>
                  <a:lnTo>
                    <a:pt x="4" y="61"/>
                  </a:lnTo>
                  <a:lnTo>
                    <a:pt x="3" y="71"/>
                  </a:lnTo>
                  <a:lnTo>
                    <a:pt x="2" y="72"/>
                  </a:lnTo>
                  <a:lnTo>
                    <a:pt x="2" y="73"/>
                  </a:lnTo>
                  <a:lnTo>
                    <a:pt x="1" y="74"/>
                  </a:lnTo>
                  <a:lnTo>
                    <a:pt x="1" y="73"/>
                  </a:lnTo>
                  <a:lnTo>
                    <a:pt x="0" y="77"/>
                  </a:lnTo>
                  <a:lnTo>
                    <a:pt x="1" y="80"/>
                  </a:lnTo>
                  <a:lnTo>
                    <a:pt x="3" y="83"/>
                  </a:lnTo>
                  <a:lnTo>
                    <a:pt x="6" y="84"/>
                  </a:lnTo>
                  <a:lnTo>
                    <a:pt x="10" y="83"/>
                  </a:lnTo>
                  <a:lnTo>
                    <a:pt x="12" y="80"/>
                  </a:lnTo>
                  <a:lnTo>
                    <a:pt x="14" y="78"/>
                  </a:lnTo>
                  <a:lnTo>
                    <a:pt x="15" y="75"/>
                  </a:lnTo>
                  <a:lnTo>
                    <a:pt x="16" y="72"/>
                  </a:lnTo>
                  <a:lnTo>
                    <a:pt x="18" y="50"/>
                  </a:lnTo>
                  <a:lnTo>
                    <a:pt x="17" y="29"/>
                  </a:lnTo>
                  <a:lnTo>
                    <a:pt x="18" y="8"/>
                  </a:lnTo>
                  <a:lnTo>
                    <a:pt x="17" y="4"/>
                  </a:lnTo>
                  <a:lnTo>
                    <a:pt x="15" y="2"/>
                  </a:lnTo>
                  <a:lnTo>
                    <a:pt x="12" y="0"/>
                  </a:lnTo>
                  <a:lnTo>
                    <a:pt x="8" y="1"/>
                  </a:lnTo>
                  <a:lnTo>
                    <a:pt x="5" y="3"/>
                  </a:lnTo>
                  <a:lnTo>
                    <a:pt x="4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12" name="Freeform 28"/>
            <p:cNvSpPr>
              <a:spLocks/>
            </p:cNvSpPr>
            <p:nvPr/>
          </p:nvSpPr>
          <p:spPr bwMode="auto">
            <a:xfrm>
              <a:off x="2899" y="1449"/>
              <a:ext cx="23" cy="86"/>
            </a:xfrm>
            <a:custGeom>
              <a:avLst/>
              <a:gdLst>
                <a:gd name="T0" fmla="*/ 0 w 23"/>
                <a:gd name="T1" fmla="*/ 7 h 86"/>
                <a:gd name="T2" fmla="*/ 0 w 23"/>
                <a:gd name="T3" fmla="*/ 27 h 86"/>
                <a:gd name="T4" fmla="*/ 3 w 23"/>
                <a:gd name="T5" fmla="*/ 47 h 86"/>
                <a:gd name="T6" fmla="*/ 8 w 23"/>
                <a:gd name="T7" fmla="*/ 66 h 86"/>
                <a:gd name="T8" fmla="*/ 8 w 23"/>
                <a:gd name="T9" fmla="*/ 66 h 86"/>
                <a:gd name="T10" fmla="*/ 9 w 23"/>
                <a:gd name="T11" fmla="*/ 70 h 86"/>
                <a:gd name="T12" fmla="*/ 9 w 23"/>
                <a:gd name="T13" fmla="*/ 75 h 86"/>
                <a:gd name="T14" fmla="*/ 9 w 23"/>
                <a:gd name="T15" fmla="*/ 79 h 86"/>
                <a:gd name="T16" fmla="*/ 9 w 23"/>
                <a:gd name="T17" fmla="*/ 79 h 86"/>
                <a:gd name="T18" fmla="*/ 10 w 23"/>
                <a:gd name="T19" fmla="*/ 83 h 86"/>
                <a:gd name="T20" fmla="*/ 13 w 23"/>
                <a:gd name="T21" fmla="*/ 85 h 86"/>
                <a:gd name="T22" fmla="*/ 16 w 23"/>
                <a:gd name="T23" fmla="*/ 86 h 86"/>
                <a:gd name="T24" fmla="*/ 16 w 23"/>
                <a:gd name="T25" fmla="*/ 86 h 86"/>
                <a:gd name="T26" fmla="*/ 20 w 23"/>
                <a:gd name="T27" fmla="*/ 85 h 86"/>
                <a:gd name="T28" fmla="*/ 22 w 23"/>
                <a:gd name="T29" fmla="*/ 83 h 86"/>
                <a:gd name="T30" fmla="*/ 23 w 23"/>
                <a:gd name="T31" fmla="*/ 79 h 86"/>
                <a:gd name="T32" fmla="*/ 23 w 23"/>
                <a:gd name="T33" fmla="*/ 79 h 86"/>
                <a:gd name="T34" fmla="*/ 23 w 23"/>
                <a:gd name="T35" fmla="*/ 69 h 86"/>
                <a:gd name="T36" fmla="*/ 20 w 23"/>
                <a:gd name="T37" fmla="*/ 59 h 86"/>
                <a:gd name="T38" fmla="*/ 18 w 23"/>
                <a:gd name="T39" fmla="*/ 48 h 86"/>
                <a:gd name="T40" fmla="*/ 18 w 23"/>
                <a:gd name="T41" fmla="*/ 48 h 86"/>
                <a:gd name="T42" fmla="*/ 15 w 23"/>
                <a:gd name="T43" fmla="*/ 34 h 86"/>
                <a:gd name="T44" fmla="*/ 14 w 23"/>
                <a:gd name="T45" fmla="*/ 21 h 86"/>
                <a:gd name="T46" fmla="*/ 14 w 23"/>
                <a:gd name="T47" fmla="*/ 7 h 86"/>
                <a:gd name="T48" fmla="*/ 14 w 23"/>
                <a:gd name="T49" fmla="*/ 7 h 86"/>
                <a:gd name="T50" fmla="*/ 13 w 23"/>
                <a:gd name="T51" fmla="*/ 3 h 86"/>
                <a:gd name="T52" fmla="*/ 10 w 23"/>
                <a:gd name="T53" fmla="*/ 1 h 86"/>
                <a:gd name="T54" fmla="*/ 6 w 23"/>
                <a:gd name="T55" fmla="*/ 0 h 86"/>
                <a:gd name="T56" fmla="*/ 6 w 23"/>
                <a:gd name="T57" fmla="*/ 0 h 86"/>
                <a:gd name="T58" fmla="*/ 3 w 23"/>
                <a:gd name="T59" fmla="*/ 1 h 86"/>
                <a:gd name="T60" fmla="*/ 1 w 23"/>
                <a:gd name="T61" fmla="*/ 3 h 86"/>
                <a:gd name="T62" fmla="*/ 0 w 23"/>
                <a:gd name="T63" fmla="*/ 7 h 86"/>
                <a:gd name="T64" fmla="*/ 0 w 23"/>
                <a:gd name="T65" fmla="*/ 7 h 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"/>
                <a:gd name="T100" fmla="*/ 0 h 86"/>
                <a:gd name="T101" fmla="*/ 23 w 23"/>
                <a:gd name="T102" fmla="*/ 86 h 8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" h="86">
                  <a:moveTo>
                    <a:pt x="0" y="7"/>
                  </a:moveTo>
                  <a:lnTo>
                    <a:pt x="0" y="27"/>
                  </a:lnTo>
                  <a:lnTo>
                    <a:pt x="3" y="47"/>
                  </a:lnTo>
                  <a:lnTo>
                    <a:pt x="8" y="66"/>
                  </a:lnTo>
                  <a:lnTo>
                    <a:pt x="9" y="70"/>
                  </a:lnTo>
                  <a:lnTo>
                    <a:pt x="9" y="75"/>
                  </a:lnTo>
                  <a:lnTo>
                    <a:pt x="9" y="79"/>
                  </a:lnTo>
                  <a:lnTo>
                    <a:pt x="10" y="83"/>
                  </a:lnTo>
                  <a:lnTo>
                    <a:pt x="13" y="85"/>
                  </a:lnTo>
                  <a:lnTo>
                    <a:pt x="16" y="86"/>
                  </a:lnTo>
                  <a:lnTo>
                    <a:pt x="20" y="85"/>
                  </a:lnTo>
                  <a:lnTo>
                    <a:pt x="22" y="83"/>
                  </a:lnTo>
                  <a:lnTo>
                    <a:pt x="23" y="79"/>
                  </a:lnTo>
                  <a:lnTo>
                    <a:pt x="23" y="69"/>
                  </a:lnTo>
                  <a:lnTo>
                    <a:pt x="20" y="59"/>
                  </a:lnTo>
                  <a:lnTo>
                    <a:pt x="18" y="48"/>
                  </a:lnTo>
                  <a:lnTo>
                    <a:pt x="15" y="34"/>
                  </a:lnTo>
                  <a:lnTo>
                    <a:pt x="14" y="21"/>
                  </a:lnTo>
                  <a:lnTo>
                    <a:pt x="14" y="7"/>
                  </a:lnTo>
                  <a:lnTo>
                    <a:pt x="13" y="3"/>
                  </a:lnTo>
                  <a:lnTo>
                    <a:pt x="10" y="1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3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13" name="Freeform 29"/>
            <p:cNvSpPr>
              <a:spLocks/>
            </p:cNvSpPr>
            <p:nvPr/>
          </p:nvSpPr>
          <p:spPr bwMode="auto">
            <a:xfrm>
              <a:off x="2826" y="1444"/>
              <a:ext cx="20" cy="90"/>
            </a:xfrm>
            <a:custGeom>
              <a:avLst/>
              <a:gdLst>
                <a:gd name="T0" fmla="*/ 7 w 20"/>
                <a:gd name="T1" fmla="*/ 3 h 90"/>
                <a:gd name="T2" fmla="*/ 2 w 20"/>
                <a:gd name="T3" fmla="*/ 14 h 90"/>
                <a:gd name="T4" fmla="*/ 1 w 20"/>
                <a:gd name="T5" fmla="*/ 28 h 90"/>
                <a:gd name="T6" fmla="*/ 3 w 20"/>
                <a:gd name="T7" fmla="*/ 41 h 90"/>
                <a:gd name="T8" fmla="*/ 3 w 20"/>
                <a:gd name="T9" fmla="*/ 41 h 90"/>
                <a:gd name="T10" fmla="*/ 3 w 20"/>
                <a:gd name="T11" fmla="*/ 47 h 90"/>
                <a:gd name="T12" fmla="*/ 3 w 20"/>
                <a:gd name="T13" fmla="*/ 52 h 90"/>
                <a:gd name="T14" fmla="*/ 2 w 20"/>
                <a:gd name="T15" fmla="*/ 58 h 90"/>
                <a:gd name="T16" fmla="*/ 2 w 20"/>
                <a:gd name="T17" fmla="*/ 58 h 90"/>
                <a:gd name="T18" fmla="*/ 1 w 20"/>
                <a:gd name="T19" fmla="*/ 67 h 90"/>
                <a:gd name="T20" fmla="*/ 0 w 20"/>
                <a:gd name="T21" fmla="*/ 75 h 90"/>
                <a:gd name="T22" fmla="*/ 0 w 20"/>
                <a:gd name="T23" fmla="*/ 83 h 90"/>
                <a:gd name="T24" fmla="*/ 0 w 20"/>
                <a:gd name="T25" fmla="*/ 83 h 90"/>
                <a:gd name="T26" fmla="*/ 1 w 20"/>
                <a:gd name="T27" fmla="*/ 86 h 90"/>
                <a:gd name="T28" fmla="*/ 4 w 20"/>
                <a:gd name="T29" fmla="*/ 89 h 90"/>
                <a:gd name="T30" fmla="*/ 7 w 20"/>
                <a:gd name="T31" fmla="*/ 90 h 90"/>
                <a:gd name="T32" fmla="*/ 7 w 20"/>
                <a:gd name="T33" fmla="*/ 90 h 90"/>
                <a:gd name="T34" fmla="*/ 11 w 20"/>
                <a:gd name="T35" fmla="*/ 89 h 90"/>
                <a:gd name="T36" fmla="*/ 14 w 20"/>
                <a:gd name="T37" fmla="*/ 86 h 90"/>
                <a:gd name="T38" fmla="*/ 14 w 20"/>
                <a:gd name="T39" fmla="*/ 83 h 90"/>
                <a:gd name="T40" fmla="*/ 14 w 20"/>
                <a:gd name="T41" fmla="*/ 83 h 90"/>
                <a:gd name="T42" fmla="*/ 15 w 20"/>
                <a:gd name="T43" fmla="*/ 74 h 90"/>
                <a:gd name="T44" fmla="*/ 15 w 20"/>
                <a:gd name="T45" fmla="*/ 66 h 90"/>
                <a:gd name="T46" fmla="*/ 17 w 20"/>
                <a:gd name="T47" fmla="*/ 57 h 90"/>
                <a:gd name="T48" fmla="*/ 17 w 20"/>
                <a:gd name="T49" fmla="*/ 57 h 90"/>
                <a:gd name="T50" fmla="*/ 17 w 20"/>
                <a:gd name="T51" fmla="*/ 48 h 90"/>
                <a:gd name="T52" fmla="*/ 17 w 20"/>
                <a:gd name="T53" fmla="*/ 39 h 90"/>
                <a:gd name="T54" fmla="*/ 16 w 20"/>
                <a:gd name="T55" fmla="*/ 31 h 90"/>
                <a:gd name="T56" fmla="*/ 16 w 20"/>
                <a:gd name="T57" fmla="*/ 31 h 90"/>
                <a:gd name="T58" fmla="*/ 15 w 20"/>
                <a:gd name="T59" fmla="*/ 24 h 90"/>
                <a:gd name="T60" fmla="*/ 15 w 20"/>
                <a:gd name="T61" fmla="*/ 17 h 90"/>
                <a:gd name="T62" fmla="*/ 18 w 20"/>
                <a:gd name="T63" fmla="*/ 11 h 90"/>
                <a:gd name="T64" fmla="*/ 18 w 20"/>
                <a:gd name="T65" fmla="*/ 11 h 90"/>
                <a:gd name="T66" fmla="*/ 20 w 20"/>
                <a:gd name="T67" fmla="*/ 8 h 90"/>
                <a:gd name="T68" fmla="*/ 19 w 20"/>
                <a:gd name="T69" fmla="*/ 4 h 90"/>
                <a:gd name="T70" fmla="*/ 17 w 20"/>
                <a:gd name="T71" fmla="*/ 2 h 90"/>
                <a:gd name="T72" fmla="*/ 17 w 20"/>
                <a:gd name="T73" fmla="*/ 2 h 90"/>
                <a:gd name="T74" fmla="*/ 14 w 20"/>
                <a:gd name="T75" fmla="*/ 0 h 90"/>
                <a:gd name="T76" fmla="*/ 10 w 20"/>
                <a:gd name="T77" fmla="*/ 1 h 90"/>
                <a:gd name="T78" fmla="*/ 7 w 20"/>
                <a:gd name="T79" fmla="*/ 3 h 90"/>
                <a:gd name="T80" fmla="*/ 7 w 20"/>
                <a:gd name="T81" fmla="*/ 3 h 9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0"/>
                <a:gd name="T124" fmla="*/ 0 h 90"/>
                <a:gd name="T125" fmla="*/ 20 w 20"/>
                <a:gd name="T126" fmla="*/ 90 h 9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0" h="90">
                  <a:moveTo>
                    <a:pt x="7" y="3"/>
                  </a:moveTo>
                  <a:lnTo>
                    <a:pt x="2" y="14"/>
                  </a:lnTo>
                  <a:lnTo>
                    <a:pt x="1" y="28"/>
                  </a:lnTo>
                  <a:lnTo>
                    <a:pt x="3" y="41"/>
                  </a:lnTo>
                  <a:lnTo>
                    <a:pt x="3" y="47"/>
                  </a:lnTo>
                  <a:lnTo>
                    <a:pt x="3" y="52"/>
                  </a:lnTo>
                  <a:lnTo>
                    <a:pt x="2" y="58"/>
                  </a:lnTo>
                  <a:lnTo>
                    <a:pt x="1" y="67"/>
                  </a:lnTo>
                  <a:lnTo>
                    <a:pt x="0" y="75"/>
                  </a:lnTo>
                  <a:lnTo>
                    <a:pt x="0" y="83"/>
                  </a:lnTo>
                  <a:lnTo>
                    <a:pt x="1" y="86"/>
                  </a:lnTo>
                  <a:lnTo>
                    <a:pt x="4" y="89"/>
                  </a:lnTo>
                  <a:lnTo>
                    <a:pt x="7" y="90"/>
                  </a:lnTo>
                  <a:lnTo>
                    <a:pt x="11" y="89"/>
                  </a:lnTo>
                  <a:lnTo>
                    <a:pt x="14" y="86"/>
                  </a:lnTo>
                  <a:lnTo>
                    <a:pt x="14" y="83"/>
                  </a:lnTo>
                  <a:lnTo>
                    <a:pt x="15" y="74"/>
                  </a:lnTo>
                  <a:lnTo>
                    <a:pt x="15" y="66"/>
                  </a:lnTo>
                  <a:lnTo>
                    <a:pt x="17" y="57"/>
                  </a:lnTo>
                  <a:lnTo>
                    <a:pt x="17" y="48"/>
                  </a:lnTo>
                  <a:lnTo>
                    <a:pt x="17" y="39"/>
                  </a:lnTo>
                  <a:lnTo>
                    <a:pt x="16" y="31"/>
                  </a:lnTo>
                  <a:lnTo>
                    <a:pt x="15" y="24"/>
                  </a:lnTo>
                  <a:lnTo>
                    <a:pt x="15" y="17"/>
                  </a:lnTo>
                  <a:lnTo>
                    <a:pt x="18" y="11"/>
                  </a:lnTo>
                  <a:lnTo>
                    <a:pt x="20" y="8"/>
                  </a:lnTo>
                  <a:lnTo>
                    <a:pt x="19" y="4"/>
                  </a:lnTo>
                  <a:lnTo>
                    <a:pt x="17" y="2"/>
                  </a:lnTo>
                  <a:lnTo>
                    <a:pt x="14" y="0"/>
                  </a:lnTo>
                  <a:lnTo>
                    <a:pt x="10" y="1"/>
                  </a:lnTo>
                  <a:lnTo>
                    <a:pt x="7" y="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14" name="Freeform 30"/>
            <p:cNvSpPr>
              <a:spLocks/>
            </p:cNvSpPr>
            <p:nvPr/>
          </p:nvSpPr>
          <p:spPr bwMode="auto">
            <a:xfrm>
              <a:off x="2583" y="1415"/>
              <a:ext cx="48" cy="48"/>
            </a:xfrm>
            <a:custGeom>
              <a:avLst/>
              <a:gdLst>
                <a:gd name="T0" fmla="*/ 24 w 48"/>
                <a:gd name="T1" fmla="*/ 48 h 48"/>
                <a:gd name="T2" fmla="*/ 36 w 48"/>
                <a:gd name="T3" fmla="*/ 45 h 48"/>
                <a:gd name="T4" fmla="*/ 45 w 48"/>
                <a:gd name="T5" fmla="*/ 36 h 48"/>
                <a:gd name="T6" fmla="*/ 48 w 48"/>
                <a:gd name="T7" fmla="*/ 24 h 48"/>
                <a:gd name="T8" fmla="*/ 48 w 48"/>
                <a:gd name="T9" fmla="*/ 24 h 48"/>
                <a:gd name="T10" fmla="*/ 45 w 48"/>
                <a:gd name="T11" fmla="*/ 12 h 48"/>
                <a:gd name="T12" fmla="*/ 36 w 48"/>
                <a:gd name="T13" fmla="*/ 3 h 48"/>
                <a:gd name="T14" fmla="*/ 24 w 48"/>
                <a:gd name="T15" fmla="*/ 0 h 48"/>
                <a:gd name="T16" fmla="*/ 24 w 48"/>
                <a:gd name="T17" fmla="*/ 0 h 48"/>
                <a:gd name="T18" fmla="*/ 12 w 48"/>
                <a:gd name="T19" fmla="*/ 3 h 48"/>
                <a:gd name="T20" fmla="*/ 3 w 48"/>
                <a:gd name="T21" fmla="*/ 12 h 48"/>
                <a:gd name="T22" fmla="*/ 0 w 48"/>
                <a:gd name="T23" fmla="*/ 24 h 48"/>
                <a:gd name="T24" fmla="*/ 0 w 48"/>
                <a:gd name="T25" fmla="*/ 24 h 48"/>
                <a:gd name="T26" fmla="*/ 3 w 48"/>
                <a:gd name="T27" fmla="*/ 36 h 48"/>
                <a:gd name="T28" fmla="*/ 12 w 48"/>
                <a:gd name="T29" fmla="*/ 45 h 48"/>
                <a:gd name="T30" fmla="*/ 24 w 48"/>
                <a:gd name="T31" fmla="*/ 48 h 48"/>
                <a:gd name="T32" fmla="*/ 24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48"/>
                  </a:moveTo>
                  <a:lnTo>
                    <a:pt x="36" y="45"/>
                  </a:lnTo>
                  <a:lnTo>
                    <a:pt x="45" y="36"/>
                  </a:lnTo>
                  <a:lnTo>
                    <a:pt x="48" y="24"/>
                  </a:lnTo>
                  <a:lnTo>
                    <a:pt x="45" y="12"/>
                  </a:lnTo>
                  <a:lnTo>
                    <a:pt x="36" y="3"/>
                  </a:lnTo>
                  <a:lnTo>
                    <a:pt x="24" y="0"/>
                  </a:lnTo>
                  <a:lnTo>
                    <a:pt x="12" y="3"/>
                  </a:lnTo>
                  <a:lnTo>
                    <a:pt x="3" y="12"/>
                  </a:lnTo>
                  <a:lnTo>
                    <a:pt x="0" y="24"/>
                  </a:lnTo>
                  <a:lnTo>
                    <a:pt x="3" y="36"/>
                  </a:lnTo>
                  <a:lnTo>
                    <a:pt x="12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15" name="Freeform 31"/>
            <p:cNvSpPr>
              <a:spLocks/>
            </p:cNvSpPr>
            <p:nvPr/>
          </p:nvSpPr>
          <p:spPr bwMode="auto">
            <a:xfrm>
              <a:off x="2631" y="1415"/>
              <a:ext cx="48" cy="48"/>
            </a:xfrm>
            <a:custGeom>
              <a:avLst/>
              <a:gdLst>
                <a:gd name="T0" fmla="*/ 24 w 48"/>
                <a:gd name="T1" fmla="*/ 48 h 48"/>
                <a:gd name="T2" fmla="*/ 37 w 48"/>
                <a:gd name="T3" fmla="*/ 45 h 48"/>
                <a:gd name="T4" fmla="*/ 45 w 48"/>
                <a:gd name="T5" fmla="*/ 36 h 48"/>
                <a:gd name="T6" fmla="*/ 48 w 48"/>
                <a:gd name="T7" fmla="*/ 24 h 48"/>
                <a:gd name="T8" fmla="*/ 48 w 48"/>
                <a:gd name="T9" fmla="*/ 24 h 48"/>
                <a:gd name="T10" fmla="*/ 45 w 48"/>
                <a:gd name="T11" fmla="*/ 12 h 48"/>
                <a:gd name="T12" fmla="*/ 37 w 48"/>
                <a:gd name="T13" fmla="*/ 3 h 48"/>
                <a:gd name="T14" fmla="*/ 24 w 48"/>
                <a:gd name="T15" fmla="*/ 0 h 48"/>
                <a:gd name="T16" fmla="*/ 24 w 48"/>
                <a:gd name="T17" fmla="*/ 0 h 48"/>
                <a:gd name="T18" fmla="*/ 12 w 48"/>
                <a:gd name="T19" fmla="*/ 3 h 48"/>
                <a:gd name="T20" fmla="*/ 3 w 48"/>
                <a:gd name="T21" fmla="*/ 12 h 48"/>
                <a:gd name="T22" fmla="*/ 0 w 48"/>
                <a:gd name="T23" fmla="*/ 24 h 48"/>
                <a:gd name="T24" fmla="*/ 0 w 48"/>
                <a:gd name="T25" fmla="*/ 24 h 48"/>
                <a:gd name="T26" fmla="*/ 3 w 48"/>
                <a:gd name="T27" fmla="*/ 36 h 48"/>
                <a:gd name="T28" fmla="*/ 12 w 48"/>
                <a:gd name="T29" fmla="*/ 45 h 48"/>
                <a:gd name="T30" fmla="*/ 24 w 48"/>
                <a:gd name="T31" fmla="*/ 48 h 48"/>
                <a:gd name="T32" fmla="*/ 24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48"/>
                  </a:moveTo>
                  <a:lnTo>
                    <a:pt x="37" y="45"/>
                  </a:lnTo>
                  <a:lnTo>
                    <a:pt x="45" y="36"/>
                  </a:lnTo>
                  <a:lnTo>
                    <a:pt x="48" y="24"/>
                  </a:lnTo>
                  <a:lnTo>
                    <a:pt x="45" y="12"/>
                  </a:lnTo>
                  <a:lnTo>
                    <a:pt x="37" y="3"/>
                  </a:lnTo>
                  <a:lnTo>
                    <a:pt x="24" y="0"/>
                  </a:lnTo>
                  <a:lnTo>
                    <a:pt x="12" y="3"/>
                  </a:lnTo>
                  <a:lnTo>
                    <a:pt x="3" y="12"/>
                  </a:lnTo>
                  <a:lnTo>
                    <a:pt x="0" y="24"/>
                  </a:lnTo>
                  <a:lnTo>
                    <a:pt x="3" y="36"/>
                  </a:lnTo>
                  <a:lnTo>
                    <a:pt x="12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16" name="Freeform 32"/>
            <p:cNvSpPr>
              <a:spLocks/>
            </p:cNvSpPr>
            <p:nvPr/>
          </p:nvSpPr>
          <p:spPr bwMode="auto">
            <a:xfrm>
              <a:off x="2679" y="1415"/>
              <a:ext cx="49" cy="48"/>
            </a:xfrm>
            <a:custGeom>
              <a:avLst/>
              <a:gdLst>
                <a:gd name="T0" fmla="*/ 25 w 49"/>
                <a:gd name="T1" fmla="*/ 48 h 48"/>
                <a:gd name="T2" fmla="*/ 37 w 49"/>
                <a:gd name="T3" fmla="*/ 45 h 48"/>
                <a:gd name="T4" fmla="*/ 45 w 49"/>
                <a:gd name="T5" fmla="*/ 36 h 48"/>
                <a:gd name="T6" fmla="*/ 49 w 49"/>
                <a:gd name="T7" fmla="*/ 24 h 48"/>
                <a:gd name="T8" fmla="*/ 49 w 49"/>
                <a:gd name="T9" fmla="*/ 24 h 48"/>
                <a:gd name="T10" fmla="*/ 45 w 49"/>
                <a:gd name="T11" fmla="*/ 12 h 48"/>
                <a:gd name="T12" fmla="*/ 37 w 49"/>
                <a:gd name="T13" fmla="*/ 3 h 48"/>
                <a:gd name="T14" fmla="*/ 25 w 49"/>
                <a:gd name="T15" fmla="*/ 0 h 48"/>
                <a:gd name="T16" fmla="*/ 25 w 49"/>
                <a:gd name="T17" fmla="*/ 0 h 48"/>
                <a:gd name="T18" fmla="*/ 13 w 49"/>
                <a:gd name="T19" fmla="*/ 3 h 48"/>
                <a:gd name="T20" fmla="*/ 4 w 49"/>
                <a:gd name="T21" fmla="*/ 12 h 48"/>
                <a:gd name="T22" fmla="*/ 0 w 49"/>
                <a:gd name="T23" fmla="*/ 24 h 48"/>
                <a:gd name="T24" fmla="*/ 0 w 49"/>
                <a:gd name="T25" fmla="*/ 24 h 48"/>
                <a:gd name="T26" fmla="*/ 4 w 49"/>
                <a:gd name="T27" fmla="*/ 36 h 48"/>
                <a:gd name="T28" fmla="*/ 13 w 49"/>
                <a:gd name="T29" fmla="*/ 45 h 48"/>
                <a:gd name="T30" fmla="*/ 25 w 49"/>
                <a:gd name="T31" fmla="*/ 48 h 48"/>
                <a:gd name="T32" fmla="*/ 25 w 49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5" y="48"/>
                  </a:moveTo>
                  <a:lnTo>
                    <a:pt x="37" y="45"/>
                  </a:lnTo>
                  <a:lnTo>
                    <a:pt x="45" y="36"/>
                  </a:lnTo>
                  <a:lnTo>
                    <a:pt x="49" y="24"/>
                  </a:lnTo>
                  <a:lnTo>
                    <a:pt x="45" y="12"/>
                  </a:lnTo>
                  <a:lnTo>
                    <a:pt x="37" y="3"/>
                  </a:lnTo>
                  <a:lnTo>
                    <a:pt x="25" y="0"/>
                  </a:lnTo>
                  <a:lnTo>
                    <a:pt x="13" y="3"/>
                  </a:lnTo>
                  <a:lnTo>
                    <a:pt x="4" y="12"/>
                  </a:lnTo>
                  <a:lnTo>
                    <a:pt x="0" y="24"/>
                  </a:lnTo>
                  <a:lnTo>
                    <a:pt x="4" y="36"/>
                  </a:lnTo>
                  <a:lnTo>
                    <a:pt x="13" y="45"/>
                  </a:lnTo>
                  <a:lnTo>
                    <a:pt x="25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17" name="Freeform 33"/>
            <p:cNvSpPr>
              <a:spLocks/>
            </p:cNvSpPr>
            <p:nvPr/>
          </p:nvSpPr>
          <p:spPr bwMode="auto">
            <a:xfrm>
              <a:off x="2728" y="1415"/>
              <a:ext cx="48" cy="48"/>
            </a:xfrm>
            <a:custGeom>
              <a:avLst/>
              <a:gdLst>
                <a:gd name="T0" fmla="*/ 24 w 48"/>
                <a:gd name="T1" fmla="*/ 48 h 48"/>
                <a:gd name="T2" fmla="*/ 37 w 48"/>
                <a:gd name="T3" fmla="*/ 45 h 48"/>
                <a:gd name="T4" fmla="*/ 45 w 48"/>
                <a:gd name="T5" fmla="*/ 36 h 48"/>
                <a:gd name="T6" fmla="*/ 48 w 48"/>
                <a:gd name="T7" fmla="*/ 24 h 48"/>
                <a:gd name="T8" fmla="*/ 48 w 48"/>
                <a:gd name="T9" fmla="*/ 24 h 48"/>
                <a:gd name="T10" fmla="*/ 45 w 48"/>
                <a:gd name="T11" fmla="*/ 12 h 48"/>
                <a:gd name="T12" fmla="*/ 37 w 48"/>
                <a:gd name="T13" fmla="*/ 3 h 48"/>
                <a:gd name="T14" fmla="*/ 24 w 48"/>
                <a:gd name="T15" fmla="*/ 0 h 48"/>
                <a:gd name="T16" fmla="*/ 24 w 48"/>
                <a:gd name="T17" fmla="*/ 0 h 48"/>
                <a:gd name="T18" fmla="*/ 12 w 48"/>
                <a:gd name="T19" fmla="*/ 3 h 48"/>
                <a:gd name="T20" fmla="*/ 3 w 48"/>
                <a:gd name="T21" fmla="*/ 12 h 48"/>
                <a:gd name="T22" fmla="*/ 0 w 48"/>
                <a:gd name="T23" fmla="*/ 24 h 48"/>
                <a:gd name="T24" fmla="*/ 0 w 48"/>
                <a:gd name="T25" fmla="*/ 24 h 48"/>
                <a:gd name="T26" fmla="*/ 3 w 48"/>
                <a:gd name="T27" fmla="*/ 36 h 48"/>
                <a:gd name="T28" fmla="*/ 12 w 48"/>
                <a:gd name="T29" fmla="*/ 45 h 48"/>
                <a:gd name="T30" fmla="*/ 24 w 48"/>
                <a:gd name="T31" fmla="*/ 48 h 48"/>
                <a:gd name="T32" fmla="*/ 24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48"/>
                  </a:moveTo>
                  <a:lnTo>
                    <a:pt x="37" y="45"/>
                  </a:lnTo>
                  <a:lnTo>
                    <a:pt x="45" y="36"/>
                  </a:lnTo>
                  <a:lnTo>
                    <a:pt x="48" y="24"/>
                  </a:lnTo>
                  <a:lnTo>
                    <a:pt x="45" y="12"/>
                  </a:lnTo>
                  <a:lnTo>
                    <a:pt x="37" y="3"/>
                  </a:lnTo>
                  <a:lnTo>
                    <a:pt x="24" y="0"/>
                  </a:lnTo>
                  <a:lnTo>
                    <a:pt x="12" y="3"/>
                  </a:lnTo>
                  <a:lnTo>
                    <a:pt x="3" y="12"/>
                  </a:lnTo>
                  <a:lnTo>
                    <a:pt x="0" y="24"/>
                  </a:lnTo>
                  <a:lnTo>
                    <a:pt x="3" y="36"/>
                  </a:lnTo>
                  <a:lnTo>
                    <a:pt x="12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18" name="Freeform 34"/>
            <p:cNvSpPr>
              <a:spLocks/>
            </p:cNvSpPr>
            <p:nvPr/>
          </p:nvSpPr>
          <p:spPr bwMode="auto">
            <a:xfrm>
              <a:off x="2776" y="1415"/>
              <a:ext cx="49" cy="48"/>
            </a:xfrm>
            <a:custGeom>
              <a:avLst/>
              <a:gdLst>
                <a:gd name="T0" fmla="*/ 25 w 49"/>
                <a:gd name="T1" fmla="*/ 48 h 48"/>
                <a:gd name="T2" fmla="*/ 37 w 49"/>
                <a:gd name="T3" fmla="*/ 45 h 48"/>
                <a:gd name="T4" fmla="*/ 45 w 49"/>
                <a:gd name="T5" fmla="*/ 36 h 48"/>
                <a:gd name="T6" fmla="*/ 49 w 49"/>
                <a:gd name="T7" fmla="*/ 24 h 48"/>
                <a:gd name="T8" fmla="*/ 49 w 49"/>
                <a:gd name="T9" fmla="*/ 24 h 48"/>
                <a:gd name="T10" fmla="*/ 45 w 49"/>
                <a:gd name="T11" fmla="*/ 12 h 48"/>
                <a:gd name="T12" fmla="*/ 37 w 49"/>
                <a:gd name="T13" fmla="*/ 3 h 48"/>
                <a:gd name="T14" fmla="*/ 25 w 49"/>
                <a:gd name="T15" fmla="*/ 0 h 48"/>
                <a:gd name="T16" fmla="*/ 25 w 49"/>
                <a:gd name="T17" fmla="*/ 0 h 48"/>
                <a:gd name="T18" fmla="*/ 12 w 49"/>
                <a:gd name="T19" fmla="*/ 3 h 48"/>
                <a:gd name="T20" fmla="*/ 4 w 49"/>
                <a:gd name="T21" fmla="*/ 12 h 48"/>
                <a:gd name="T22" fmla="*/ 0 w 49"/>
                <a:gd name="T23" fmla="*/ 24 h 48"/>
                <a:gd name="T24" fmla="*/ 0 w 49"/>
                <a:gd name="T25" fmla="*/ 24 h 48"/>
                <a:gd name="T26" fmla="*/ 4 w 49"/>
                <a:gd name="T27" fmla="*/ 36 h 48"/>
                <a:gd name="T28" fmla="*/ 12 w 49"/>
                <a:gd name="T29" fmla="*/ 45 h 48"/>
                <a:gd name="T30" fmla="*/ 25 w 49"/>
                <a:gd name="T31" fmla="*/ 48 h 48"/>
                <a:gd name="T32" fmla="*/ 25 w 49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5" y="48"/>
                  </a:moveTo>
                  <a:lnTo>
                    <a:pt x="37" y="45"/>
                  </a:lnTo>
                  <a:lnTo>
                    <a:pt x="45" y="36"/>
                  </a:lnTo>
                  <a:lnTo>
                    <a:pt x="49" y="24"/>
                  </a:lnTo>
                  <a:lnTo>
                    <a:pt x="45" y="12"/>
                  </a:lnTo>
                  <a:lnTo>
                    <a:pt x="37" y="3"/>
                  </a:lnTo>
                  <a:lnTo>
                    <a:pt x="25" y="0"/>
                  </a:lnTo>
                  <a:lnTo>
                    <a:pt x="12" y="3"/>
                  </a:lnTo>
                  <a:lnTo>
                    <a:pt x="4" y="12"/>
                  </a:lnTo>
                  <a:lnTo>
                    <a:pt x="0" y="24"/>
                  </a:lnTo>
                  <a:lnTo>
                    <a:pt x="4" y="36"/>
                  </a:lnTo>
                  <a:lnTo>
                    <a:pt x="12" y="45"/>
                  </a:lnTo>
                  <a:lnTo>
                    <a:pt x="25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19" name="Freeform 35"/>
            <p:cNvSpPr>
              <a:spLocks/>
            </p:cNvSpPr>
            <p:nvPr/>
          </p:nvSpPr>
          <p:spPr bwMode="auto">
            <a:xfrm>
              <a:off x="2825" y="1415"/>
              <a:ext cx="48" cy="48"/>
            </a:xfrm>
            <a:custGeom>
              <a:avLst/>
              <a:gdLst>
                <a:gd name="T0" fmla="*/ 24 w 48"/>
                <a:gd name="T1" fmla="*/ 48 h 48"/>
                <a:gd name="T2" fmla="*/ 36 w 48"/>
                <a:gd name="T3" fmla="*/ 45 h 48"/>
                <a:gd name="T4" fmla="*/ 45 w 48"/>
                <a:gd name="T5" fmla="*/ 36 h 48"/>
                <a:gd name="T6" fmla="*/ 48 w 48"/>
                <a:gd name="T7" fmla="*/ 24 h 48"/>
                <a:gd name="T8" fmla="*/ 48 w 48"/>
                <a:gd name="T9" fmla="*/ 24 h 48"/>
                <a:gd name="T10" fmla="*/ 45 w 48"/>
                <a:gd name="T11" fmla="*/ 12 h 48"/>
                <a:gd name="T12" fmla="*/ 36 w 48"/>
                <a:gd name="T13" fmla="*/ 3 h 48"/>
                <a:gd name="T14" fmla="*/ 24 w 48"/>
                <a:gd name="T15" fmla="*/ 0 h 48"/>
                <a:gd name="T16" fmla="*/ 24 w 48"/>
                <a:gd name="T17" fmla="*/ 0 h 48"/>
                <a:gd name="T18" fmla="*/ 12 w 48"/>
                <a:gd name="T19" fmla="*/ 3 h 48"/>
                <a:gd name="T20" fmla="*/ 3 w 48"/>
                <a:gd name="T21" fmla="*/ 12 h 48"/>
                <a:gd name="T22" fmla="*/ 0 w 48"/>
                <a:gd name="T23" fmla="*/ 24 h 48"/>
                <a:gd name="T24" fmla="*/ 0 w 48"/>
                <a:gd name="T25" fmla="*/ 24 h 48"/>
                <a:gd name="T26" fmla="*/ 3 w 48"/>
                <a:gd name="T27" fmla="*/ 36 h 48"/>
                <a:gd name="T28" fmla="*/ 12 w 48"/>
                <a:gd name="T29" fmla="*/ 45 h 48"/>
                <a:gd name="T30" fmla="*/ 24 w 48"/>
                <a:gd name="T31" fmla="*/ 48 h 48"/>
                <a:gd name="T32" fmla="*/ 24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48"/>
                  </a:moveTo>
                  <a:lnTo>
                    <a:pt x="36" y="45"/>
                  </a:lnTo>
                  <a:lnTo>
                    <a:pt x="45" y="36"/>
                  </a:lnTo>
                  <a:lnTo>
                    <a:pt x="48" y="24"/>
                  </a:lnTo>
                  <a:lnTo>
                    <a:pt x="45" y="12"/>
                  </a:lnTo>
                  <a:lnTo>
                    <a:pt x="36" y="3"/>
                  </a:lnTo>
                  <a:lnTo>
                    <a:pt x="24" y="0"/>
                  </a:lnTo>
                  <a:lnTo>
                    <a:pt x="12" y="3"/>
                  </a:lnTo>
                  <a:lnTo>
                    <a:pt x="3" y="12"/>
                  </a:lnTo>
                  <a:lnTo>
                    <a:pt x="0" y="24"/>
                  </a:lnTo>
                  <a:lnTo>
                    <a:pt x="3" y="36"/>
                  </a:lnTo>
                  <a:lnTo>
                    <a:pt x="12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20" name="Freeform 36"/>
            <p:cNvSpPr>
              <a:spLocks/>
            </p:cNvSpPr>
            <p:nvPr/>
          </p:nvSpPr>
          <p:spPr bwMode="auto">
            <a:xfrm>
              <a:off x="2873" y="1415"/>
              <a:ext cx="49" cy="48"/>
            </a:xfrm>
            <a:custGeom>
              <a:avLst/>
              <a:gdLst>
                <a:gd name="T0" fmla="*/ 24 w 49"/>
                <a:gd name="T1" fmla="*/ 48 h 48"/>
                <a:gd name="T2" fmla="*/ 36 w 49"/>
                <a:gd name="T3" fmla="*/ 45 h 48"/>
                <a:gd name="T4" fmla="*/ 45 w 49"/>
                <a:gd name="T5" fmla="*/ 36 h 48"/>
                <a:gd name="T6" fmla="*/ 49 w 49"/>
                <a:gd name="T7" fmla="*/ 24 h 48"/>
                <a:gd name="T8" fmla="*/ 49 w 49"/>
                <a:gd name="T9" fmla="*/ 24 h 48"/>
                <a:gd name="T10" fmla="*/ 45 w 49"/>
                <a:gd name="T11" fmla="*/ 12 h 48"/>
                <a:gd name="T12" fmla="*/ 36 w 49"/>
                <a:gd name="T13" fmla="*/ 3 h 48"/>
                <a:gd name="T14" fmla="*/ 24 w 49"/>
                <a:gd name="T15" fmla="*/ 0 h 48"/>
                <a:gd name="T16" fmla="*/ 24 w 49"/>
                <a:gd name="T17" fmla="*/ 0 h 48"/>
                <a:gd name="T18" fmla="*/ 12 w 49"/>
                <a:gd name="T19" fmla="*/ 3 h 48"/>
                <a:gd name="T20" fmla="*/ 4 w 49"/>
                <a:gd name="T21" fmla="*/ 12 h 48"/>
                <a:gd name="T22" fmla="*/ 0 w 49"/>
                <a:gd name="T23" fmla="*/ 24 h 48"/>
                <a:gd name="T24" fmla="*/ 0 w 49"/>
                <a:gd name="T25" fmla="*/ 24 h 48"/>
                <a:gd name="T26" fmla="*/ 4 w 49"/>
                <a:gd name="T27" fmla="*/ 36 h 48"/>
                <a:gd name="T28" fmla="*/ 12 w 49"/>
                <a:gd name="T29" fmla="*/ 45 h 48"/>
                <a:gd name="T30" fmla="*/ 24 w 49"/>
                <a:gd name="T31" fmla="*/ 48 h 48"/>
                <a:gd name="T32" fmla="*/ 24 w 49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4" y="48"/>
                  </a:moveTo>
                  <a:lnTo>
                    <a:pt x="36" y="45"/>
                  </a:lnTo>
                  <a:lnTo>
                    <a:pt x="45" y="36"/>
                  </a:lnTo>
                  <a:lnTo>
                    <a:pt x="49" y="24"/>
                  </a:lnTo>
                  <a:lnTo>
                    <a:pt x="45" y="12"/>
                  </a:lnTo>
                  <a:lnTo>
                    <a:pt x="36" y="3"/>
                  </a:lnTo>
                  <a:lnTo>
                    <a:pt x="24" y="0"/>
                  </a:lnTo>
                  <a:lnTo>
                    <a:pt x="12" y="3"/>
                  </a:lnTo>
                  <a:lnTo>
                    <a:pt x="4" y="12"/>
                  </a:lnTo>
                  <a:lnTo>
                    <a:pt x="0" y="24"/>
                  </a:lnTo>
                  <a:lnTo>
                    <a:pt x="4" y="36"/>
                  </a:lnTo>
                  <a:lnTo>
                    <a:pt x="12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21" name="Freeform 37"/>
            <p:cNvSpPr>
              <a:spLocks/>
            </p:cNvSpPr>
            <p:nvPr/>
          </p:nvSpPr>
          <p:spPr bwMode="auto">
            <a:xfrm>
              <a:off x="2168" y="1442"/>
              <a:ext cx="25" cy="92"/>
            </a:xfrm>
            <a:custGeom>
              <a:avLst/>
              <a:gdLst>
                <a:gd name="T0" fmla="*/ 1 w 25"/>
                <a:gd name="T1" fmla="*/ 6 h 92"/>
                <a:gd name="T2" fmla="*/ 0 w 25"/>
                <a:gd name="T3" fmla="*/ 16 h 92"/>
                <a:gd name="T4" fmla="*/ 1 w 25"/>
                <a:gd name="T5" fmla="*/ 26 h 92"/>
                <a:gd name="T6" fmla="*/ 7 w 25"/>
                <a:gd name="T7" fmla="*/ 34 h 92"/>
                <a:gd name="T8" fmla="*/ 7 w 25"/>
                <a:gd name="T9" fmla="*/ 34 h 92"/>
                <a:gd name="T10" fmla="*/ 11 w 25"/>
                <a:gd name="T11" fmla="*/ 50 h 92"/>
                <a:gd name="T12" fmla="*/ 11 w 25"/>
                <a:gd name="T13" fmla="*/ 67 h 92"/>
                <a:gd name="T14" fmla="*/ 10 w 25"/>
                <a:gd name="T15" fmla="*/ 84 h 92"/>
                <a:gd name="T16" fmla="*/ 10 w 25"/>
                <a:gd name="T17" fmla="*/ 84 h 92"/>
                <a:gd name="T18" fmla="*/ 11 w 25"/>
                <a:gd name="T19" fmla="*/ 87 h 92"/>
                <a:gd name="T20" fmla="*/ 12 w 25"/>
                <a:gd name="T21" fmla="*/ 90 h 92"/>
                <a:gd name="T22" fmla="*/ 16 w 25"/>
                <a:gd name="T23" fmla="*/ 92 h 92"/>
                <a:gd name="T24" fmla="*/ 16 w 25"/>
                <a:gd name="T25" fmla="*/ 92 h 92"/>
                <a:gd name="T26" fmla="*/ 19 w 25"/>
                <a:gd name="T27" fmla="*/ 92 h 92"/>
                <a:gd name="T28" fmla="*/ 22 w 25"/>
                <a:gd name="T29" fmla="*/ 90 h 92"/>
                <a:gd name="T30" fmla="*/ 24 w 25"/>
                <a:gd name="T31" fmla="*/ 87 h 92"/>
                <a:gd name="T32" fmla="*/ 24 w 25"/>
                <a:gd name="T33" fmla="*/ 87 h 92"/>
                <a:gd name="T34" fmla="*/ 25 w 25"/>
                <a:gd name="T35" fmla="*/ 76 h 92"/>
                <a:gd name="T36" fmla="*/ 25 w 25"/>
                <a:gd name="T37" fmla="*/ 64 h 92"/>
                <a:gd name="T38" fmla="*/ 24 w 25"/>
                <a:gd name="T39" fmla="*/ 52 h 92"/>
                <a:gd name="T40" fmla="*/ 24 w 25"/>
                <a:gd name="T41" fmla="*/ 52 h 92"/>
                <a:gd name="T42" fmla="*/ 23 w 25"/>
                <a:gd name="T43" fmla="*/ 41 h 92"/>
                <a:gd name="T44" fmla="*/ 20 w 25"/>
                <a:gd name="T45" fmla="*/ 31 h 92"/>
                <a:gd name="T46" fmla="*/ 14 w 25"/>
                <a:gd name="T47" fmla="*/ 21 h 92"/>
                <a:gd name="T48" fmla="*/ 14 w 25"/>
                <a:gd name="T49" fmla="*/ 21 h 92"/>
                <a:gd name="T50" fmla="*/ 14 w 25"/>
                <a:gd name="T51" fmla="*/ 17 h 92"/>
                <a:gd name="T52" fmla="*/ 14 w 25"/>
                <a:gd name="T53" fmla="*/ 12 h 92"/>
                <a:gd name="T54" fmla="*/ 15 w 25"/>
                <a:gd name="T55" fmla="*/ 7 h 92"/>
                <a:gd name="T56" fmla="*/ 15 w 25"/>
                <a:gd name="T57" fmla="*/ 7 h 92"/>
                <a:gd name="T58" fmla="*/ 14 w 25"/>
                <a:gd name="T59" fmla="*/ 4 h 92"/>
                <a:gd name="T60" fmla="*/ 12 w 25"/>
                <a:gd name="T61" fmla="*/ 1 h 92"/>
                <a:gd name="T62" fmla="*/ 9 w 25"/>
                <a:gd name="T63" fmla="*/ 0 h 92"/>
                <a:gd name="T64" fmla="*/ 9 w 25"/>
                <a:gd name="T65" fmla="*/ 0 h 92"/>
                <a:gd name="T66" fmla="*/ 5 w 25"/>
                <a:gd name="T67" fmla="*/ 0 h 92"/>
                <a:gd name="T68" fmla="*/ 2 w 25"/>
                <a:gd name="T69" fmla="*/ 3 h 92"/>
                <a:gd name="T70" fmla="*/ 1 w 25"/>
                <a:gd name="T71" fmla="*/ 6 h 92"/>
                <a:gd name="T72" fmla="*/ 1 w 25"/>
                <a:gd name="T73" fmla="*/ 6 h 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5"/>
                <a:gd name="T112" fmla="*/ 0 h 92"/>
                <a:gd name="T113" fmla="*/ 25 w 25"/>
                <a:gd name="T114" fmla="*/ 92 h 9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5" h="92">
                  <a:moveTo>
                    <a:pt x="1" y="6"/>
                  </a:moveTo>
                  <a:lnTo>
                    <a:pt x="0" y="16"/>
                  </a:lnTo>
                  <a:lnTo>
                    <a:pt x="1" y="26"/>
                  </a:lnTo>
                  <a:lnTo>
                    <a:pt x="7" y="34"/>
                  </a:lnTo>
                  <a:lnTo>
                    <a:pt x="11" y="50"/>
                  </a:lnTo>
                  <a:lnTo>
                    <a:pt x="11" y="67"/>
                  </a:lnTo>
                  <a:lnTo>
                    <a:pt x="10" y="84"/>
                  </a:lnTo>
                  <a:lnTo>
                    <a:pt x="11" y="87"/>
                  </a:lnTo>
                  <a:lnTo>
                    <a:pt x="12" y="90"/>
                  </a:lnTo>
                  <a:lnTo>
                    <a:pt x="16" y="92"/>
                  </a:lnTo>
                  <a:lnTo>
                    <a:pt x="19" y="92"/>
                  </a:lnTo>
                  <a:lnTo>
                    <a:pt x="22" y="90"/>
                  </a:lnTo>
                  <a:lnTo>
                    <a:pt x="24" y="87"/>
                  </a:lnTo>
                  <a:lnTo>
                    <a:pt x="25" y="76"/>
                  </a:lnTo>
                  <a:lnTo>
                    <a:pt x="25" y="64"/>
                  </a:lnTo>
                  <a:lnTo>
                    <a:pt x="24" y="52"/>
                  </a:lnTo>
                  <a:lnTo>
                    <a:pt x="23" y="41"/>
                  </a:lnTo>
                  <a:lnTo>
                    <a:pt x="20" y="31"/>
                  </a:lnTo>
                  <a:lnTo>
                    <a:pt x="14" y="21"/>
                  </a:lnTo>
                  <a:lnTo>
                    <a:pt x="14" y="17"/>
                  </a:lnTo>
                  <a:lnTo>
                    <a:pt x="14" y="12"/>
                  </a:lnTo>
                  <a:lnTo>
                    <a:pt x="15" y="7"/>
                  </a:lnTo>
                  <a:lnTo>
                    <a:pt x="14" y="4"/>
                  </a:lnTo>
                  <a:lnTo>
                    <a:pt x="12" y="1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3"/>
                  </a:lnTo>
                  <a:lnTo>
                    <a:pt x="1" y="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22" name="Freeform 38"/>
            <p:cNvSpPr>
              <a:spLocks/>
            </p:cNvSpPr>
            <p:nvPr/>
          </p:nvSpPr>
          <p:spPr bwMode="auto">
            <a:xfrm>
              <a:off x="2166" y="1415"/>
              <a:ext cx="29" cy="48"/>
            </a:xfrm>
            <a:custGeom>
              <a:avLst/>
              <a:gdLst>
                <a:gd name="T0" fmla="*/ 0 w 29"/>
                <a:gd name="T1" fmla="*/ 47 h 48"/>
                <a:gd name="T2" fmla="*/ 1 w 29"/>
                <a:gd name="T3" fmla="*/ 48 h 48"/>
                <a:gd name="T4" fmla="*/ 3 w 29"/>
                <a:gd name="T5" fmla="*/ 48 h 48"/>
                <a:gd name="T6" fmla="*/ 5 w 29"/>
                <a:gd name="T7" fmla="*/ 48 h 48"/>
                <a:gd name="T8" fmla="*/ 5 w 29"/>
                <a:gd name="T9" fmla="*/ 48 h 48"/>
                <a:gd name="T10" fmla="*/ 17 w 29"/>
                <a:gd name="T11" fmla="*/ 45 h 48"/>
                <a:gd name="T12" fmla="*/ 26 w 29"/>
                <a:gd name="T13" fmla="*/ 36 h 48"/>
                <a:gd name="T14" fmla="*/ 29 w 29"/>
                <a:gd name="T15" fmla="*/ 24 h 48"/>
                <a:gd name="T16" fmla="*/ 29 w 29"/>
                <a:gd name="T17" fmla="*/ 24 h 48"/>
                <a:gd name="T18" fmla="*/ 26 w 29"/>
                <a:gd name="T19" fmla="*/ 12 h 48"/>
                <a:gd name="T20" fmla="*/ 17 w 29"/>
                <a:gd name="T21" fmla="*/ 3 h 48"/>
                <a:gd name="T22" fmla="*/ 5 w 29"/>
                <a:gd name="T23" fmla="*/ 0 h 48"/>
                <a:gd name="T24" fmla="*/ 5 w 29"/>
                <a:gd name="T25" fmla="*/ 0 h 48"/>
                <a:gd name="T26" fmla="*/ 3 w 29"/>
                <a:gd name="T27" fmla="*/ 0 h 48"/>
                <a:gd name="T28" fmla="*/ 2 w 29"/>
                <a:gd name="T29" fmla="*/ 0 h 48"/>
                <a:gd name="T30" fmla="*/ 0 w 29"/>
                <a:gd name="T31" fmla="*/ 0 h 48"/>
                <a:gd name="T32" fmla="*/ 0 w 29"/>
                <a:gd name="T33" fmla="*/ 0 h 48"/>
                <a:gd name="T34" fmla="*/ 0 w 29"/>
                <a:gd name="T35" fmla="*/ 12 h 48"/>
                <a:gd name="T36" fmla="*/ 0 w 29"/>
                <a:gd name="T37" fmla="*/ 35 h 48"/>
                <a:gd name="T38" fmla="*/ 0 w 29"/>
                <a:gd name="T39" fmla="*/ 47 h 48"/>
                <a:gd name="T40" fmla="*/ 0 w 29"/>
                <a:gd name="T41" fmla="*/ 47 h 4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9"/>
                <a:gd name="T64" fmla="*/ 0 h 48"/>
                <a:gd name="T65" fmla="*/ 29 w 29"/>
                <a:gd name="T66" fmla="*/ 48 h 4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9" h="48">
                  <a:moveTo>
                    <a:pt x="0" y="47"/>
                  </a:moveTo>
                  <a:lnTo>
                    <a:pt x="1" y="48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17" y="45"/>
                  </a:lnTo>
                  <a:lnTo>
                    <a:pt x="26" y="36"/>
                  </a:lnTo>
                  <a:lnTo>
                    <a:pt x="29" y="24"/>
                  </a:lnTo>
                  <a:lnTo>
                    <a:pt x="26" y="12"/>
                  </a:lnTo>
                  <a:lnTo>
                    <a:pt x="17" y="3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35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23" name="Freeform 39"/>
            <p:cNvSpPr>
              <a:spLocks/>
            </p:cNvSpPr>
            <p:nvPr/>
          </p:nvSpPr>
          <p:spPr bwMode="auto">
            <a:xfrm>
              <a:off x="2196" y="1441"/>
              <a:ext cx="30" cy="93"/>
            </a:xfrm>
            <a:custGeom>
              <a:avLst/>
              <a:gdLst>
                <a:gd name="T0" fmla="*/ 16 w 30"/>
                <a:gd name="T1" fmla="*/ 7 h 93"/>
                <a:gd name="T2" fmla="*/ 14 w 30"/>
                <a:gd name="T3" fmla="*/ 17 h 93"/>
                <a:gd name="T4" fmla="*/ 10 w 30"/>
                <a:gd name="T5" fmla="*/ 26 h 93"/>
                <a:gd name="T6" fmla="*/ 6 w 30"/>
                <a:gd name="T7" fmla="*/ 35 h 93"/>
                <a:gd name="T8" fmla="*/ 6 w 30"/>
                <a:gd name="T9" fmla="*/ 35 h 93"/>
                <a:gd name="T10" fmla="*/ 3 w 30"/>
                <a:gd name="T11" fmla="*/ 49 h 93"/>
                <a:gd name="T12" fmla="*/ 2 w 30"/>
                <a:gd name="T13" fmla="*/ 64 h 93"/>
                <a:gd name="T14" fmla="*/ 2 w 30"/>
                <a:gd name="T15" fmla="*/ 78 h 93"/>
                <a:gd name="T16" fmla="*/ 2 w 30"/>
                <a:gd name="T17" fmla="*/ 78 h 93"/>
                <a:gd name="T18" fmla="*/ 2 w 30"/>
                <a:gd name="T19" fmla="*/ 80 h 93"/>
                <a:gd name="T20" fmla="*/ 1 w 30"/>
                <a:gd name="T21" fmla="*/ 82 h 93"/>
                <a:gd name="T22" fmla="*/ 0 w 30"/>
                <a:gd name="T23" fmla="*/ 84 h 93"/>
                <a:gd name="T24" fmla="*/ 0 w 30"/>
                <a:gd name="T25" fmla="*/ 84 h 93"/>
                <a:gd name="T26" fmla="*/ 0 w 30"/>
                <a:gd name="T27" fmla="*/ 87 h 93"/>
                <a:gd name="T28" fmla="*/ 1 w 30"/>
                <a:gd name="T29" fmla="*/ 90 h 93"/>
                <a:gd name="T30" fmla="*/ 4 w 30"/>
                <a:gd name="T31" fmla="*/ 93 h 93"/>
                <a:gd name="T32" fmla="*/ 4 w 30"/>
                <a:gd name="T33" fmla="*/ 93 h 93"/>
                <a:gd name="T34" fmla="*/ 7 w 30"/>
                <a:gd name="T35" fmla="*/ 93 h 93"/>
                <a:gd name="T36" fmla="*/ 10 w 30"/>
                <a:gd name="T37" fmla="*/ 92 h 93"/>
                <a:gd name="T38" fmla="*/ 13 w 30"/>
                <a:gd name="T39" fmla="*/ 89 h 93"/>
                <a:gd name="T40" fmla="*/ 13 w 30"/>
                <a:gd name="T41" fmla="*/ 89 h 93"/>
                <a:gd name="T42" fmla="*/ 14 w 30"/>
                <a:gd name="T43" fmla="*/ 88 h 93"/>
                <a:gd name="T44" fmla="*/ 15 w 30"/>
                <a:gd name="T45" fmla="*/ 86 h 93"/>
                <a:gd name="T46" fmla="*/ 15 w 30"/>
                <a:gd name="T47" fmla="*/ 84 h 93"/>
                <a:gd name="T48" fmla="*/ 15 w 30"/>
                <a:gd name="T49" fmla="*/ 84 h 93"/>
                <a:gd name="T50" fmla="*/ 16 w 30"/>
                <a:gd name="T51" fmla="*/ 65 h 93"/>
                <a:gd name="T52" fmla="*/ 18 w 30"/>
                <a:gd name="T53" fmla="*/ 46 h 93"/>
                <a:gd name="T54" fmla="*/ 24 w 30"/>
                <a:gd name="T55" fmla="*/ 29 h 93"/>
                <a:gd name="T56" fmla="*/ 24 w 30"/>
                <a:gd name="T57" fmla="*/ 29 h 93"/>
                <a:gd name="T58" fmla="*/ 27 w 30"/>
                <a:gd name="T59" fmla="*/ 21 h 93"/>
                <a:gd name="T60" fmla="*/ 29 w 30"/>
                <a:gd name="T61" fmla="*/ 14 h 93"/>
                <a:gd name="T62" fmla="*/ 30 w 30"/>
                <a:gd name="T63" fmla="*/ 7 h 93"/>
                <a:gd name="T64" fmla="*/ 30 w 30"/>
                <a:gd name="T65" fmla="*/ 7 h 93"/>
                <a:gd name="T66" fmla="*/ 29 w 30"/>
                <a:gd name="T67" fmla="*/ 3 h 93"/>
                <a:gd name="T68" fmla="*/ 26 w 30"/>
                <a:gd name="T69" fmla="*/ 1 h 93"/>
                <a:gd name="T70" fmla="*/ 23 w 30"/>
                <a:gd name="T71" fmla="*/ 0 h 93"/>
                <a:gd name="T72" fmla="*/ 23 w 30"/>
                <a:gd name="T73" fmla="*/ 0 h 93"/>
                <a:gd name="T74" fmla="*/ 19 w 30"/>
                <a:gd name="T75" fmla="*/ 1 h 93"/>
                <a:gd name="T76" fmla="*/ 17 w 30"/>
                <a:gd name="T77" fmla="*/ 4 h 93"/>
                <a:gd name="T78" fmla="*/ 16 w 30"/>
                <a:gd name="T79" fmla="*/ 7 h 93"/>
                <a:gd name="T80" fmla="*/ 16 w 30"/>
                <a:gd name="T81" fmla="*/ 7 h 9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0"/>
                <a:gd name="T124" fmla="*/ 0 h 93"/>
                <a:gd name="T125" fmla="*/ 30 w 30"/>
                <a:gd name="T126" fmla="*/ 93 h 9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0" h="93">
                  <a:moveTo>
                    <a:pt x="16" y="7"/>
                  </a:moveTo>
                  <a:lnTo>
                    <a:pt x="14" y="17"/>
                  </a:lnTo>
                  <a:lnTo>
                    <a:pt x="10" y="26"/>
                  </a:lnTo>
                  <a:lnTo>
                    <a:pt x="6" y="35"/>
                  </a:lnTo>
                  <a:lnTo>
                    <a:pt x="3" y="49"/>
                  </a:lnTo>
                  <a:lnTo>
                    <a:pt x="2" y="64"/>
                  </a:lnTo>
                  <a:lnTo>
                    <a:pt x="2" y="78"/>
                  </a:lnTo>
                  <a:lnTo>
                    <a:pt x="2" y="80"/>
                  </a:lnTo>
                  <a:lnTo>
                    <a:pt x="1" y="82"/>
                  </a:lnTo>
                  <a:lnTo>
                    <a:pt x="0" y="84"/>
                  </a:lnTo>
                  <a:lnTo>
                    <a:pt x="0" y="87"/>
                  </a:lnTo>
                  <a:lnTo>
                    <a:pt x="1" y="90"/>
                  </a:lnTo>
                  <a:lnTo>
                    <a:pt x="4" y="93"/>
                  </a:lnTo>
                  <a:lnTo>
                    <a:pt x="7" y="93"/>
                  </a:lnTo>
                  <a:lnTo>
                    <a:pt x="10" y="92"/>
                  </a:lnTo>
                  <a:lnTo>
                    <a:pt x="13" y="89"/>
                  </a:lnTo>
                  <a:lnTo>
                    <a:pt x="14" y="88"/>
                  </a:lnTo>
                  <a:lnTo>
                    <a:pt x="15" y="86"/>
                  </a:lnTo>
                  <a:lnTo>
                    <a:pt x="15" y="84"/>
                  </a:lnTo>
                  <a:lnTo>
                    <a:pt x="16" y="65"/>
                  </a:lnTo>
                  <a:lnTo>
                    <a:pt x="18" y="46"/>
                  </a:lnTo>
                  <a:lnTo>
                    <a:pt x="24" y="29"/>
                  </a:lnTo>
                  <a:lnTo>
                    <a:pt x="27" y="21"/>
                  </a:lnTo>
                  <a:lnTo>
                    <a:pt x="29" y="14"/>
                  </a:lnTo>
                  <a:lnTo>
                    <a:pt x="30" y="7"/>
                  </a:lnTo>
                  <a:lnTo>
                    <a:pt x="29" y="3"/>
                  </a:lnTo>
                  <a:lnTo>
                    <a:pt x="26" y="1"/>
                  </a:lnTo>
                  <a:lnTo>
                    <a:pt x="23" y="0"/>
                  </a:lnTo>
                  <a:lnTo>
                    <a:pt x="19" y="1"/>
                  </a:lnTo>
                  <a:lnTo>
                    <a:pt x="17" y="4"/>
                  </a:lnTo>
                  <a:lnTo>
                    <a:pt x="16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24" name="Freeform 40"/>
            <p:cNvSpPr>
              <a:spLocks/>
            </p:cNvSpPr>
            <p:nvPr/>
          </p:nvSpPr>
          <p:spPr bwMode="auto">
            <a:xfrm>
              <a:off x="2216" y="1443"/>
              <a:ext cx="20" cy="92"/>
            </a:xfrm>
            <a:custGeom>
              <a:avLst/>
              <a:gdLst>
                <a:gd name="T0" fmla="*/ 1 w 20"/>
                <a:gd name="T1" fmla="*/ 10 h 92"/>
                <a:gd name="T2" fmla="*/ 4 w 20"/>
                <a:gd name="T3" fmla="*/ 21 h 92"/>
                <a:gd name="T4" fmla="*/ 5 w 20"/>
                <a:gd name="T5" fmla="*/ 33 h 92"/>
                <a:gd name="T6" fmla="*/ 4 w 20"/>
                <a:gd name="T7" fmla="*/ 44 h 92"/>
                <a:gd name="T8" fmla="*/ 4 w 20"/>
                <a:gd name="T9" fmla="*/ 44 h 92"/>
                <a:gd name="T10" fmla="*/ 3 w 20"/>
                <a:gd name="T11" fmla="*/ 58 h 92"/>
                <a:gd name="T12" fmla="*/ 3 w 20"/>
                <a:gd name="T13" fmla="*/ 72 h 92"/>
                <a:gd name="T14" fmla="*/ 6 w 20"/>
                <a:gd name="T15" fmla="*/ 85 h 92"/>
                <a:gd name="T16" fmla="*/ 6 w 20"/>
                <a:gd name="T17" fmla="*/ 85 h 92"/>
                <a:gd name="T18" fmla="*/ 7 w 20"/>
                <a:gd name="T19" fmla="*/ 89 h 92"/>
                <a:gd name="T20" fmla="*/ 10 w 20"/>
                <a:gd name="T21" fmla="*/ 91 h 92"/>
                <a:gd name="T22" fmla="*/ 13 w 20"/>
                <a:gd name="T23" fmla="*/ 92 h 92"/>
                <a:gd name="T24" fmla="*/ 13 w 20"/>
                <a:gd name="T25" fmla="*/ 92 h 92"/>
                <a:gd name="T26" fmla="*/ 17 w 20"/>
                <a:gd name="T27" fmla="*/ 91 h 92"/>
                <a:gd name="T28" fmla="*/ 19 w 20"/>
                <a:gd name="T29" fmla="*/ 88 h 92"/>
                <a:gd name="T30" fmla="*/ 20 w 20"/>
                <a:gd name="T31" fmla="*/ 85 h 92"/>
                <a:gd name="T32" fmla="*/ 20 w 20"/>
                <a:gd name="T33" fmla="*/ 85 h 92"/>
                <a:gd name="T34" fmla="*/ 17 w 20"/>
                <a:gd name="T35" fmla="*/ 71 h 92"/>
                <a:gd name="T36" fmla="*/ 17 w 20"/>
                <a:gd name="T37" fmla="*/ 57 h 92"/>
                <a:gd name="T38" fmla="*/ 17 w 20"/>
                <a:gd name="T39" fmla="*/ 44 h 92"/>
                <a:gd name="T40" fmla="*/ 17 w 20"/>
                <a:gd name="T41" fmla="*/ 44 h 92"/>
                <a:gd name="T42" fmla="*/ 18 w 20"/>
                <a:gd name="T43" fmla="*/ 30 h 92"/>
                <a:gd name="T44" fmla="*/ 17 w 20"/>
                <a:gd name="T45" fmla="*/ 16 h 92"/>
                <a:gd name="T46" fmla="*/ 13 w 20"/>
                <a:gd name="T47" fmla="*/ 3 h 92"/>
                <a:gd name="T48" fmla="*/ 13 w 20"/>
                <a:gd name="T49" fmla="*/ 3 h 92"/>
                <a:gd name="T50" fmla="*/ 11 w 20"/>
                <a:gd name="T51" fmla="*/ 1 h 92"/>
                <a:gd name="T52" fmla="*/ 7 w 20"/>
                <a:gd name="T53" fmla="*/ 0 h 92"/>
                <a:gd name="T54" fmla="*/ 4 w 20"/>
                <a:gd name="T55" fmla="*/ 1 h 92"/>
                <a:gd name="T56" fmla="*/ 4 w 20"/>
                <a:gd name="T57" fmla="*/ 1 h 92"/>
                <a:gd name="T58" fmla="*/ 1 w 20"/>
                <a:gd name="T59" fmla="*/ 4 h 92"/>
                <a:gd name="T60" fmla="*/ 0 w 20"/>
                <a:gd name="T61" fmla="*/ 7 h 92"/>
                <a:gd name="T62" fmla="*/ 1 w 20"/>
                <a:gd name="T63" fmla="*/ 10 h 92"/>
                <a:gd name="T64" fmla="*/ 1 w 20"/>
                <a:gd name="T65" fmla="*/ 10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0"/>
                <a:gd name="T100" fmla="*/ 0 h 92"/>
                <a:gd name="T101" fmla="*/ 20 w 20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0" h="92">
                  <a:moveTo>
                    <a:pt x="1" y="10"/>
                  </a:moveTo>
                  <a:lnTo>
                    <a:pt x="4" y="21"/>
                  </a:lnTo>
                  <a:lnTo>
                    <a:pt x="5" y="33"/>
                  </a:lnTo>
                  <a:lnTo>
                    <a:pt x="4" y="44"/>
                  </a:lnTo>
                  <a:lnTo>
                    <a:pt x="3" y="58"/>
                  </a:lnTo>
                  <a:lnTo>
                    <a:pt x="3" y="72"/>
                  </a:lnTo>
                  <a:lnTo>
                    <a:pt x="6" y="85"/>
                  </a:lnTo>
                  <a:lnTo>
                    <a:pt x="7" y="89"/>
                  </a:lnTo>
                  <a:lnTo>
                    <a:pt x="10" y="91"/>
                  </a:lnTo>
                  <a:lnTo>
                    <a:pt x="13" y="92"/>
                  </a:lnTo>
                  <a:lnTo>
                    <a:pt x="17" y="91"/>
                  </a:lnTo>
                  <a:lnTo>
                    <a:pt x="19" y="88"/>
                  </a:lnTo>
                  <a:lnTo>
                    <a:pt x="20" y="85"/>
                  </a:lnTo>
                  <a:lnTo>
                    <a:pt x="17" y="71"/>
                  </a:lnTo>
                  <a:lnTo>
                    <a:pt x="17" y="57"/>
                  </a:lnTo>
                  <a:lnTo>
                    <a:pt x="17" y="44"/>
                  </a:lnTo>
                  <a:lnTo>
                    <a:pt x="18" y="30"/>
                  </a:lnTo>
                  <a:lnTo>
                    <a:pt x="17" y="16"/>
                  </a:lnTo>
                  <a:lnTo>
                    <a:pt x="13" y="3"/>
                  </a:lnTo>
                  <a:lnTo>
                    <a:pt x="11" y="1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1" y="1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25" name="Freeform 41"/>
            <p:cNvSpPr>
              <a:spLocks/>
            </p:cNvSpPr>
            <p:nvPr/>
          </p:nvSpPr>
          <p:spPr bwMode="auto">
            <a:xfrm>
              <a:off x="2243" y="1449"/>
              <a:ext cx="27" cy="85"/>
            </a:xfrm>
            <a:custGeom>
              <a:avLst/>
              <a:gdLst>
                <a:gd name="T0" fmla="*/ 13 w 27"/>
                <a:gd name="T1" fmla="*/ 8 h 85"/>
                <a:gd name="T2" fmla="*/ 11 w 27"/>
                <a:gd name="T3" fmla="*/ 32 h 85"/>
                <a:gd name="T4" fmla="*/ 5 w 27"/>
                <a:gd name="T5" fmla="*/ 54 h 85"/>
                <a:gd name="T6" fmla="*/ 0 w 27"/>
                <a:gd name="T7" fmla="*/ 78 h 85"/>
                <a:gd name="T8" fmla="*/ 0 w 27"/>
                <a:gd name="T9" fmla="*/ 78 h 85"/>
                <a:gd name="T10" fmla="*/ 0 w 27"/>
                <a:gd name="T11" fmla="*/ 81 h 85"/>
                <a:gd name="T12" fmla="*/ 3 w 27"/>
                <a:gd name="T13" fmla="*/ 84 h 85"/>
                <a:gd name="T14" fmla="*/ 6 w 27"/>
                <a:gd name="T15" fmla="*/ 85 h 85"/>
                <a:gd name="T16" fmla="*/ 6 w 27"/>
                <a:gd name="T17" fmla="*/ 85 h 85"/>
                <a:gd name="T18" fmla="*/ 10 w 27"/>
                <a:gd name="T19" fmla="*/ 85 h 85"/>
                <a:gd name="T20" fmla="*/ 13 w 27"/>
                <a:gd name="T21" fmla="*/ 83 h 85"/>
                <a:gd name="T22" fmla="*/ 14 w 27"/>
                <a:gd name="T23" fmla="*/ 80 h 85"/>
                <a:gd name="T24" fmla="*/ 14 w 27"/>
                <a:gd name="T25" fmla="*/ 80 h 85"/>
                <a:gd name="T26" fmla="*/ 16 w 27"/>
                <a:gd name="T27" fmla="*/ 65 h 85"/>
                <a:gd name="T28" fmla="*/ 20 w 27"/>
                <a:gd name="T29" fmla="*/ 50 h 85"/>
                <a:gd name="T30" fmla="*/ 25 w 27"/>
                <a:gd name="T31" fmla="*/ 35 h 85"/>
                <a:gd name="T32" fmla="*/ 25 w 27"/>
                <a:gd name="T33" fmla="*/ 35 h 85"/>
                <a:gd name="T34" fmla="*/ 26 w 27"/>
                <a:gd name="T35" fmla="*/ 26 h 85"/>
                <a:gd name="T36" fmla="*/ 27 w 27"/>
                <a:gd name="T37" fmla="*/ 16 h 85"/>
                <a:gd name="T38" fmla="*/ 26 w 27"/>
                <a:gd name="T39" fmla="*/ 6 h 85"/>
                <a:gd name="T40" fmla="*/ 26 w 27"/>
                <a:gd name="T41" fmla="*/ 6 h 85"/>
                <a:gd name="T42" fmla="*/ 25 w 27"/>
                <a:gd name="T43" fmla="*/ 3 h 85"/>
                <a:gd name="T44" fmla="*/ 22 w 27"/>
                <a:gd name="T45" fmla="*/ 1 h 85"/>
                <a:gd name="T46" fmla="*/ 19 w 27"/>
                <a:gd name="T47" fmla="*/ 0 h 85"/>
                <a:gd name="T48" fmla="*/ 19 w 27"/>
                <a:gd name="T49" fmla="*/ 0 h 85"/>
                <a:gd name="T50" fmla="*/ 16 w 27"/>
                <a:gd name="T51" fmla="*/ 2 h 85"/>
                <a:gd name="T52" fmla="*/ 13 w 27"/>
                <a:gd name="T53" fmla="*/ 4 h 85"/>
                <a:gd name="T54" fmla="*/ 13 w 27"/>
                <a:gd name="T55" fmla="*/ 8 h 85"/>
                <a:gd name="T56" fmla="*/ 13 w 27"/>
                <a:gd name="T57" fmla="*/ 8 h 8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7"/>
                <a:gd name="T88" fmla="*/ 0 h 85"/>
                <a:gd name="T89" fmla="*/ 27 w 27"/>
                <a:gd name="T90" fmla="*/ 85 h 8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7" h="85">
                  <a:moveTo>
                    <a:pt x="13" y="8"/>
                  </a:moveTo>
                  <a:lnTo>
                    <a:pt x="11" y="32"/>
                  </a:lnTo>
                  <a:lnTo>
                    <a:pt x="5" y="54"/>
                  </a:lnTo>
                  <a:lnTo>
                    <a:pt x="0" y="78"/>
                  </a:lnTo>
                  <a:lnTo>
                    <a:pt x="0" y="81"/>
                  </a:lnTo>
                  <a:lnTo>
                    <a:pt x="3" y="84"/>
                  </a:lnTo>
                  <a:lnTo>
                    <a:pt x="6" y="85"/>
                  </a:lnTo>
                  <a:lnTo>
                    <a:pt x="10" y="85"/>
                  </a:lnTo>
                  <a:lnTo>
                    <a:pt x="13" y="83"/>
                  </a:lnTo>
                  <a:lnTo>
                    <a:pt x="14" y="80"/>
                  </a:lnTo>
                  <a:lnTo>
                    <a:pt x="16" y="65"/>
                  </a:lnTo>
                  <a:lnTo>
                    <a:pt x="20" y="50"/>
                  </a:lnTo>
                  <a:lnTo>
                    <a:pt x="25" y="35"/>
                  </a:lnTo>
                  <a:lnTo>
                    <a:pt x="26" y="26"/>
                  </a:lnTo>
                  <a:lnTo>
                    <a:pt x="27" y="16"/>
                  </a:lnTo>
                  <a:lnTo>
                    <a:pt x="26" y="6"/>
                  </a:lnTo>
                  <a:lnTo>
                    <a:pt x="25" y="3"/>
                  </a:lnTo>
                  <a:lnTo>
                    <a:pt x="22" y="1"/>
                  </a:lnTo>
                  <a:lnTo>
                    <a:pt x="19" y="0"/>
                  </a:lnTo>
                  <a:lnTo>
                    <a:pt x="16" y="2"/>
                  </a:lnTo>
                  <a:lnTo>
                    <a:pt x="13" y="4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26" name="Freeform 42"/>
            <p:cNvSpPr>
              <a:spLocks/>
            </p:cNvSpPr>
            <p:nvPr/>
          </p:nvSpPr>
          <p:spPr bwMode="auto">
            <a:xfrm>
              <a:off x="2267" y="1444"/>
              <a:ext cx="22" cy="89"/>
            </a:xfrm>
            <a:custGeom>
              <a:avLst/>
              <a:gdLst>
                <a:gd name="T0" fmla="*/ 0 w 22"/>
                <a:gd name="T1" fmla="*/ 9 h 89"/>
                <a:gd name="T2" fmla="*/ 4 w 22"/>
                <a:gd name="T3" fmla="*/ 19 h 89"/>
                <a:gd name="T4" fmla="*/ 5 w 22"/>
                <a:gd name="T5" fmla="*/ 29 h 89"/>
                <a:gd name="T6" fmla="*/ 4 w 22"/>
                <a:gd name="T7" fmla="*/ 39 h 89"/>
                <a:gd name="T8" fmla="*/ 4 w 22"/>
                <a:gd name="T9" fmla="*/ 39 h 89"/>
                <a:gd name="T10" fmla="*/ 5 w 22"/>
                <a:gd name="T11" fmla="*/ 42 h 89"/>
                <a:gd name="T12" fmla="*/ 5 w 22"/>
                <a:gd name="T13" fmla="*/ 44 h 89"/>
                <a:gd name="T14" fmla="*/ 6 w 22"/>
                <a:gd name="T15" fmla="*/ 46 h 89"/>
                <a:gd name="T16" fmla="*/ 6 w 22"/>
                <a:gd name="T17" fmla="*/ 46 h 89"/>
                <a:gd name="T18" fmla="*/ 6 w 22"/>
                <a:gd name="T19" fmla="*/ 56 h 89"/>
                <a:gd name="T20" fmla="*/ 6 w 22"/>
                <a:gd name="T21" fmla="*/ 66 h 89"/>
                <a:gd name="T22" fmla="*/ 6 w 22"/>
                <a:gd name="T23" fmla="*/ 75 h 89"/>
                <a:gd name="T24" fmla="*/ 6 w 22"/>
                <a:gd name="T25" fmla="*/ 75 h 89"/>
                <a:gd name="T26" fmla="*/ 6 w 22"/>
                <a:gd name="T27" fmla="*/ 78 h 89"/>
                <a:gd name="T28" fmla="*/ 7 w 22"/>
                <a:gd name="T29" fmla="*/ 81 h 89"/>
                <a:gd name="T30" fmla="*/ 8 w 22"/>
                <a:gd name="T31" fmla="*/ 84 h 89"/>
                <a:gd name="T32" fmla="*/ 8 w 22"/>
                <a:gd name="T33" fmla="*/ 84 h 89"/>
                <a:gd name="T34" fmla="*/ 8 w 22"/>
                <a:gd name="T35" fmla="*/ 83 h 89"/>
                <a:gd name="T36" fmla="*/ 8 w 22"/>
                <a:gd name="T37" fmla="*/ 83 h 89"/>
                <a:gd name="T38" fmla="*/ 8 w 22"/>
                <a:gd name="T39" fmla="*/ 83 h 89"/>
                <a:gd name="T40" fmla="*/ 8 w 22"/>
                <a:gd name="T41" fmla="*/ 83 h 89"/>
                <a:gd name="T42" fmla="*/ 9 w 22"/>
                <a:gd name="T43" fmla="*/ 86 h 89"/>
                <a:gd name="T44" fmla="*/ 11 w 22"/>
                <a:gd name="T45" fmla="*/ 89 h 89"/>
                <a:gd name="T46" fmla="*/ 14 w 22"/>
                <a:gd name="T47" fmla="*/ 89 h 89"/>
                <a:gd name="T48" fmla="*/ 14 w 22"/>
                <a:gd name="T49" fmla="*/ 89 h 89"/>
                <a:gd name="T50" fmla="*/ 18 w 22"/>
                <a:gd name="T51" fmla="*/ 88 h 89"/>
                <a:gd name="T52" fmla="*/ 21 w 22"/>
                <a:gd name="T53" fmla="*/ 86 h 89"/>
                <a:gd name="T54" fmla="*/ 22 w 22"/>
                <a:gd name="T55" fmla="*/ 83 h 89"/>
                <a:gd name="T56" fmla="*/ 22 w 22"/>
                <a:gd name="T57" fmla="*/ 83 h 89"/>
                <a:gd name="T58" fmla="*/ 21 w 22"/>
                <a:gd name="T59" fmla="*/ 79 h 89"/>
                <a:gd name="T60" fmla="*/ 21 w 22"/>
                <a:gd name="T61" fmla="*/ 76 h 89"/>
                <a:gd name="T62" fmla="*/ 20 w 22"/>
                <a:gd name="T63" fmla="*/ 73 h 89"/>
                <a:gd name="T64" fmla="*/ 20 w 22"/>
                <a:gd name="T65" fmla="*/ 73 h 89"/>
                <a:gd name="T66" fmla="*/ 20 w 22"/>
                <a:gd name="T67" fmla="*/ 61 h 89"/>
                <a:gd name="T68" fmla="*/ 20 w 22"/>
                <a:gd name="T69" fmla="*/ 49 h 89"/>
                <a:gd name="T70" fmla="*/ 18 w 22"/>
                <a:gd name="T71" fmla="*/ 38 h 89"/>
                <a:gd name="T72" fmla="*/ 18 w 22"/>
                <a:gd name="T73" fmla="*/ 38 h 89"/>
                <a:gd name="T74" fmla="*/ 19 w 22"/>
                <a:gd name="T75" fmla="*/ 26 h 89"/>
                <a:gd name="T76" fmla="*/ 17 w 22"/>
                <a:gd name="T77" fmla="*/ 15 h 89"/>
                <a:gd name="T78" fmla="*/ 13 w 22"/>
                <a:gd name="T79" fmla="*/ 5 h 89"/>
                <a:gd name="T80" fmla="*/ 13 w 22"/>
                <a:gd name="T81" fmla="*/ 5 h 89"/>
                <a:gd name="T82" fmla="*/ 11 w 22"/>
                <a:gd name="T83" fmla="*/ 2 h 89"/>
                <a:gd name="T84" fmla="*/ 8 w 22"/>
                <a:gd name="T85" fmla="*/ 0 h 89"/>
                <a:gd name="T86" fmla="*/ 5 w 22"/>
                <a:gd name="T87" fmla="*/ 0 h 89"/>
                <a:gd name="T88" fmla="*/ 5 w 22"/>
                <a:gd name="T89" fmla="*/ 0 h 89"/>
                <a:gd name="T90" fmla="*/ 2 w 22"/>
                <a:gd name="T91" fmla="*/ 2 h 89"/>
                <a:gd name="T92" fmla="*/ 0 w 22"/>
                <a:gd name="T93" fmla="*/ 5 h 89"/>
                <a:gd name="T94" fmla="*/ 0 w 22"/>
                <a:gd name="T95" fmla="*/ 9 h 89"/>
                <a:gd name="T96" fmla="*/ 0 w 22"/>
                <a:gd name="T97" fmla="*/ 9 h 8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2"/>
                <a:gd name="T148" fmla="*/ 0 h 89"/>
                <a:gd name="T149" fmla="*/ 22 w 22"/>
                <a:gd name="T150" fmla="*/ 89 h 8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2" h="89">
                  <a:moveTo>
                    <a:pt x="0" y="9"/>
                  </a:moveTo>
                  <a:lnTo>
                    <a:pt x="4" y="19"/>
                  </a:lnTo>
                  <a:lnTo>
                    <a:pt x="5" y="29"/>
                  </a:lnTo>
                  <a:lnTo>
                    <a:pt x="4" y="39"/>
                  </a:lnTo>
                  <a:lnTo>
                    <a:pt x="5" y="42"/>
                  </a:lnTo>
                  <a:lnTo>
                    <a:pt x="5" y="44"/>
                  </a:lnTo>
                  <a:lnTo>
                    <a:pt x="6" y="46"/>
                  </a:lnTo>
                  <a:lnTo>
                    <a:pt x="6" y="56"/>
                  </a:lnTo>
                  <a:lnTo>
                    <a:pt x="6" y="66"/>
                  </a:lnTo>
                  <a:lnTo>
                    <a:pt x="6" y="75"/>
                  </a:lnTo>
                  <a:lnTo>
                    <a:pt x="6" y="78"/>
                  </a:lnTo>
                  <a:lnTo>
                    <a:pt x="7" y="81"/>
                  </a:lnTo>
                  <a:lnTo>
                    <a:pt x="8" y="84"/>
                  </a:lnTo>
                  <a:lnTo>
                    <a:pt x="8" y="83"/>
                  </a:lnTo>
                  <a:lnTo>
                    <a:pt x="9" y="86"/>
                  </a:lnTo>
                  <a:lnTo>
                    <a:pt x="11" y="89"/>
                  </a:lnTo>
                  <a:lnTo>
                    <a:pt x="14" y="89"/>
                  </a:lnTo>
                  <a:lnTo>
                    <a:pt x="18" y="88"/>
                  </a:lnTo>
                  <a:lnTo>
                    <a:pt x="21" y="86"/>
                  </a:lnTo>
                  <a:lnTo>
                    <a:pt x="22" y="83"/>
                  </a:lnTo>
                  <a:lnTo>
                    <a:pt x="21" y="79"/>
                  </a:lnTo>
                  <a:lnTo>
                    <a:pt x="21" y="76"/>
                  </a:lnTo>
                  <a:lnTo>
                    <a:pt x="20" y="73"/>
                  </a:lnTo>
                  <a:lnTo>
                    <a:pt x="20" y="61"/>
                  </a:lnTo>
                  <a:lnTo>
                    <a:pt x="20" y="49"/>
                  </a:lnTo>
                  <a:lnTo>
                    <a:pt x="18" y="38"/>
                  </a:lnTo>
                  <a:lnTo>
                    <a:pt x="19" y="26"/>
                  </a:lnTo>
                  <a:lnTo>
                    <a:pt x="17" y="15"/>
                  </a:lnTo>
                  <a:lnTo>
                    <a:pt x="13" y="5"/>
                  </a:lnTo>
                  <a:lnTo>
                    <a:pt x="11" y="2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27" name="Freeform 43"/>
            <p:cNvSpPr>
              <a:spLocks/>
            </p:cNvSpPr>
            <p:nvPr/>
          </p:nvSpPr>
          <p:spPr bwMode="auto">
            <a:xfrm>
              <a:off x="2291" y="1442"/>
              <a:ext cx="25" cy="92"/>
            </a:xfrm>
            <a:custGeom>
              <a:avLst/>
              <a:gdLst>
                <a:gd name="T0" fmla="*/ 12 w 25"/>
                <a:gd name="T1" fmla="*/ 5 h 92"/>
                <a:gd name="T2" fmla="*/ 7 w 25"/>
                <a:gd name="T3" fmla="*/ 18 h 92"/>
                <a:gd name="T4" fmla="*/ 3 w 25"/>
                <a:gd name="T5" fmla="*/ 33 h 92"/>
                <a:gd name="T6" fmla="*/ 0 w 25"/>
                <a:gd name="T7" fmla="*/ 48 h 92"/>
                <a:gd name="T8" fmla="*/ 0 w 25"/>
                <a:gd name="T9" fmla="*/ 48 h 92"/>
                <a:gd name="T10" fmla="*/ 2 w 25"/>
                <a:gd name="T11" fmla="*/ 60 h 92"/>
                <a:gd name="T12" fmla="*/ 2 w 25"/>
                <a:gd name="T13" fmla="*/ 73 h 92"/>
                <a:gd name="T14" fmla="*/ 2 w 25"/>
                <a:gd name="T15" fmla="*/ 85 h 92"/>
                <a:gd name="T16" fmla="*/ 2 w 25"/>
                <a:gd name="T17" fmla="*/ 85 h 92"/>
                <a:gd name="T18" fmla="*/ 3 w 25"/>
                <a:gd name="T19" fmla="*/ 88 h 92"/>
                <a:gd name="T20" fmla="*/ 5 w 25"/>
                <a:gd name="T21" fmla="*/ 91 h 92"/>
                <a:gd name="T22" fmla="*/ 9 w 25"/>
                <a:gd name="T23" fmla="*/ 92 h 92"/>
                <a:gd name="T24" fmla="*/ 9 w 25"/>
                <a:gd name="T25" fmla="*/ 92 h 92"/>
                <a:gd name="T26" fmla="*/ 12 w 25"/>
                <a:gd name="T27" fmla="*/ 91 h 92"/>
                <a:gd name="T28" fmla="*/ 15 w 25"/>
                <a:gd name="T29" fmla="*/ 88 h 92"/>
                <a:gd name="T30" fmla="*/ 16 w 25"/>
                <a:gd name="T31" fmla="*/ 85 h 92"/>
                <a:gd name="T32" fmla="*/ 16 w 25"/>
                <a:gd name="T33" fmla="*/ 85 h 92"/>
                <a:gd name="T34" fmla="*/ 16 w 25"/>
                <a:gd name="T35" fmla="*/ 72 h 92"/>
                <a:gd name="T36" fmla="*/ 15 w 25"/>
                <a:gd name="T37" fmla="*/ 59 h 92"/>
                <a:gd name="T38" fmla="*/ 14 w 25"/>
                <a:gd name="T39" fmla="*/ 46 h 92"/>
                <a:gd name="T40" fmla="*/ 14 w 25"/>
                <a:gd name="T41" fmla="*/ 46 h 92"/>
                <a:gd name="T42" fmla="*/ 17 w 25"/>
                <a:gd name="T43" fmla="*/ 34 h 92"/>
                <a:gd name="T44" fmla="*/ 20 w 25"/>
                <a:gd name="T45" fmla="*/ 21 h 92"/>
                <a:gd name="T46" fmla="*/ 25 w 25"/>
                <a:gd name="T47" fmla="*/ 10 h 92"/>
                <a:gd name="T48" fmla="*/ 25 w 25"/>
                <a:gd name="T49" fmla="*/ 10 h 92"/>
                <a:gd name="T50" fmla="*/ 25 w 25"/>
                <a:gd name="T51" fmla="*/ 6 h 92"/>
                <a:gd name="T52" fmla="*/ 24 w 25"/>
                <a:gd name="T53" fmla="*/ 3 h 92"/>
                <a:gd name="T54" fmla="*/ 21 w 25"/>
                <a:gd name="T55" fmla="*/ 1 h 92"/>
                <a:gd name="T56" fmla="*/ 21 w 25"/>
                <a:gd name="T57" fmla="*/ 1 h 92"/>
                <a:gd name="T58" fmla="*/ 17 w 25"/>
                <a:gd name="T59" fmla="*/ 0 h 92"/>
                <a:gd name="T60" fmla="*/ 14 w 25"/>
                <a:gd name="T61" fmla="*/ 2 h 92"/>
                <a:gd name="T62" fmla="*/ 12 w 25"/>
                <a:gd name="T63" fmla="*/ 5 h 92"/>
                <a:gd name="T64" fmla="*/ 12 w 25"/>
                <a:gd name="T65" fmla="*/ 5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"/>
                <a:gd name="T100" fmla="*/ 0 h 92"/>
                <a:gd name="T101" fmla="*/ 25 w 25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" h="92">
                  <a:moveTo>
                    <a:pt x="12" y="5"/>
                  </a:moveTo>
                  <a:lnTo>
                    <a:pt x="7" y="18"/>
                  </a:lnTo>
                  <a:lnTo>
                    <a:pt x="3" y="33"/>
                  </a:lnTo>
                  <a:lnTo>
                    <a:pt x="0" y="48"/>
                  </a:lnTo>
                  <a:lnTo>
                    <a:pt x="2" y="60"/>
                  </a:lnTo>
                  <a:lnTo>
                    <a:pt x="2" y="73"/>
                  </a:lnTo>
                  <a:lnTo>
                    <a:pt x="2" y="85"/>
                  </a:lnTo>
                  <a:lnTo>
                    <a:pt x="3" y="88"/>
                  </a:lnTo>
                  <a:lnTo>
                    <a:pt x="5" y="91"/>
                  </a:lnTo>
                  <a:lnTo>
                    <a:pt x="9" y="92"/>
                  </a:lnTo>
                  <a:lnTo>
                    <a:pt x="12" y="91"/>
                  </a:lnTo>
                  <a:lnTo>
                    <a:pt x="15" y="88"/>
                  </a:lnTo>
                  <a:lnTo>
                    <a:pt x="16" y="85"/>
                  </a:lnTo>
                  <a:lnTo>
                    <a:pt x="16" y="72"/>
                  </a:lnTo>
                  <a:lnTo>
                    <a:pt x="15" y="59"/>
                  </a:lnTo>
                  <a:lnTo>
                    <a:pt x="14" y="46"/>
                  </a:lnTo>
                  <a:lnTo>
                    <a:pt x="17" y="34"/>
                  </a:lnTo>
                  <a:lnTo>
                    <a:pt x="20" y="21"/>
                  </a:lnTo>
                  <a:lnTo>
                    <a:pt x="25" y="10"/>
                  </a:lnTo>
                  <a:lnTo>
                    <a:pt x="25" y="6"/>
                  </a:lnTo>
                  <a:lnTo>
                    <a:pt x="24" y="3"/>
                  </a:lnTo>
                  <a:lnTo>
                    <a:pt x="21" y="1"/>
                  </a:lnTo>
                  <a:lnTo>
                    <a:pt x="17" y="0"/>
                  </a:lnTo>
                  <a:lnTo>
                    <a:pt x="14" y="2"/>
                  </a:lnTo>
                  <a:lnTo>
                    <a:pt x="12" y="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28" name="Freeform 44"/>
            <p:cNvSpPr>
              <a:spLocks/>
            </p:cNvSpPr>
            <p:nvPr/>
          </p:nvSpPr>
          <p:spPr bwMode="auto">
            <a:xfrm>
              <a:off x="2315" y="1444"/>
              <a:ext cx="17" cy="90"/>
            </a:xfrm>
            <a:custGeom>
              <a:avLst/>
              <a:gdLst>
                <a:gd name="T0" fmla="*/ 0 w 17"/>
                <a:gd name="T1" fmla="*/ 7 h 90"/>
                <a:gd name="T2" fmla="*/ 1 w 17"/>
                <a:gd name="T3" fmla="*/ 32 h 90"/>
                <a:gd name="T4" fmla="*/ 0 w 17"/>
                <a:gd name="T5" fmla="*/ 56 h 90"/>
                <a:gd name="T6" fmla="*/ 1 w 17"/>
                <a:gd name="T7" fmla="*/ 81 h 90"/>
                <a:gd name="T8" fmla="*/ 1 w 17"/>
                <a:gd name="T9" fmla="*/ 81 h 90"/>
                <a:gd name="T10" fmla="*/ 2 w 17"/>
                <a:gd name="T11" fmla="*/ 83 h 90"/>
                <a:gd name="T12" fmla="*/ 3 w 17"/>
                <a:gd name="T13" fmla="*/ 85 h 90"/>
                <a:gd name="T14" fmla="*/ 4 w 17"/>
                <a:gd name="T15" fmla="*/ 87 h 90"/>
                <a:gd name="T16" fmla="*/ 4 w 17"/>
                <a:gd name="T17" fmla="*/ 87 h 90"/>
                <a:gd name="T18" fmla="*/ 7 w 17"/>
                <a:gd name="T19" fmla="*/ 89 h 90"/>
                <a:gd name="T20" fmla="*/ 10 w 17"/>
                <a:gd name="T21" fmla="*/ 90 h 90"/>
                <a:gd name="T22" fmla="*/ 14 w 17"/>
                <a:gd name="T23" fmla="*/ 89 h 90"/>
                <a:gd name="T24" fmla="*/ 14 w 17"/>
                <a:gd name="T25" fmla="*/ 89 h 90"/>
                <a:gd name="T26" fmla="*/ 16 w 17"/>
                <a:gd name="T27" fmla="*/ 87 h 90"/>
                <a:gd name="T28" fmla="*/ 17 w 17"/>
                <a:gd name="T29" fmla="*/ 84 h 90"/>
                <a:gd name="T30" fmla="*/ 16 w 17"/>
                <a:gd name="T31" fmla="*/ 80 h 90"/>
                <a:gd name="T32" fmla="*/ 16 w 17"/>
                <a:gd name="T33" fmla="*/ 80 h 90"/>
                <a:gd name="T34" fmla="*/ 16 w 17"/>
                <a:gd name="T35" fmla="*/ 79 h 90"/>
                <a:gd name="T36" fmla="*/ 15 w 17"/>
                <a:gd name="T37" fmla="*/ 77 h 90"/>
                <a:gd name="T38" fmla="*/ 15 w 17"/>
                <a:gd name="T39" fmla="*/ 76 h 90"/>
                <a:gd name="T40" fmla="*/ 15 w 17"/>
                <a:gd name="T41" fmla="*/ 76 h 90"/>
                <a:gd name="T42" fmla="*/ 14 w 17"/>
                <a:gd name="T43" fmla="*/ 53 h 90"/>
                <a:gd name="T44" fmla="*/ 15 w 17"/>
                <a:gd name="T45" fmla="*/ 30 h 90"/>
                <a:gd name="T46" fmla="*/ 14 w 17"/>
                <a:gd name="T47" fmla="*/ 7 h 90"/>
                <a:gd name="T48" fmla="*/ 14 w 17"/>
                <a:gd name="T49" fmla="*/ 7 h 90"/>
                <a:gd name="T50" fmla="*/ 13 w 17"/>
                <a:gd name="T51" fmla="*/ 4 h 90"/>
                <a:gd name="T52" fmla="*/ 11 w 17"/>
                <a:gd name="T53" fmla="*/ 1 h 90"/>
                <a:gd name="T54" fmla="*/ 7 w 17"/>
                <a:gd name="T55" fmla="*/ 0 h 90"/>
                <a:gd name="T56" fmla="*/ 7 w 17"/>
                <a:gd name="T57" fmla="*/ 0 h 90"/>
                <a:gd name="T58" fmla="*/ 4 w 17"/>
                <a:gd name="T59" fmla="*/ 1 h 90"/>
                <a:gd name="T60" fmla="*/ 1 w 17"/>
                <a:gd name="T61" fmla="*/ 4 h 90"/>
                <a:gd name="T62" fmla="*/ 0 w 17"/>
                <a:gd name="T63" fmla="*/ 7 h 90"/>
                <a:gd name="T64" fmla="*/ 0 w 17"/>
                <a:gd name="T65" fmla="*/ 7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7"/>
                <a:gd name="T100" fmla="*/ 0 h 90"/>
                <a:gd name="T101" fmla="*/ 17 w 17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7" h="90">
                  <a:moveTo>
                    <a:pt x="0" y="7"/>
                  </a:moveTo>
                  <a:lnTo>
                    <a:pt x="1" y="32"/>
                  </a:lnTo>
                  <a:lnTo>
                    <a:pt x="0" y="56"/>
                  </a:lnTo>
                  <a:lnTo>
                    <a:pt x="1" y="81"/>
                  </a:lnTo>
                  <a:lnTo>
                    <a:pt x="2" y="83"/>
                  </a:lnTo>
                  <a:lnTo>
                    <a:pt x="3" y="85"/>
                  </a:lnTo>
                  <a:lnTo>
                    <a:pt x="4" y="87"/>
                  </a:lnTo>
                  <a:lnTo>
                    <a:pt x="7" y="89"/>
                  </a:lnTo>
                  <a:lnTo>
                    <a:pt x="10" y="90"/>
                  </a:lnTo>
                  <a:lnTo>
                    <a:pt x="14" y="89"/>
                  </a:lnTo>
                  <a:lnTo>
                    <a:pt x="16" y="87"/>
                  </a:lnTo>
                  <a:lnTo>
                    <a:pt x="17" y="84"/>
                  </a:lnTo>
                  <a:lnTo>
                    <a:pt x="16" y="80"/>
                  </a:lnTo>
                  <a:lnTo>
                    <a:pt x="16" y="79"/>
                  </a:lnTo>
                  <a:lnTo>
                    <a:pt x="15" y="77"/>
                  </a:lnTo>
                  <a:lnTo>
                    <a:pt x="15" y="76"/>
                  </a:lnTo>
                  <a:lnTo>
                    <a:pt x="14" y="53"/>
                  </a:lnTo>
                  <a:lnTo>
                    <a:pt x="15" y="30"/>
                  </a:lnTo>
                  <a:lnTo>
                    <a:pt x="14" y="7"/>
                  </a:lnTo>
                  <a:lnTo>
                    <a:pt x="13" y="4"/>
                  </a:lnTo>
                  <a:lnTo>
                    <a:pt x="11" y="1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29" name="Freeform 45"/>
            <p:cNvSpPr>
              <a:spLocks/>
            </p:cNvSpPr>
            <p:nvPr/>
          </p:nvSpPr>
          <p:spPr bwMode="auto">
            <a:xfrm>
              <a:off x="2343" y="1443"/>
              <a:ext cx="26" cy="90"/>
            </a:xfrm>
            <a:custGeom>
              <a:avLst/>
              <a:gdLst>
                <a:gd name="T0" fmla="*/ 12 w 26"/>
                <a:gd name="T1" fmla="*/ 5 h 90"/>
                <a:gd name="T2" fmla="*/ 4 w 26"/>
                <a:gd name="T3" fmla="*/ 30 h 90"/>
                <a:gd name="T4" fmla="*/ 0 w 26"/>
                <a:gd name="T5" fmla="*/ 57 h 90"/>
                <a:gd name="T6" fmla="*/ 0 w 26"/>
                <a:gd name="T7" fmla="*/ 83 h 90"/>
                <a:gd name="T8" fmla="*/ 0 w 26"/>
                <a:gd name="T9" fmla="*/ 83 h 90"/>
                <a:gd name="T10" fmla="*/ 1 w 26"/>
                <a:gd name="T11" fmla="*/ 87 h 90"/>
                <a:gd name="T12" fmla="*/ 3 w 26"/>
                <a:gd name="T13" fmla="*/ 89 h 90"/>
                <a:gd name="T14" fmla="*/ 7 w 26"/>
                <a:gd name="T15" fmla="*/ 90 h 90"/>
                <a:gd name="T16" fmla="*/ 7 w 26"/>
                <a:gd name="T17" fmla="*/ 90 h 90"/>
                <a:gd name="T18" fmla="*/ 10 w 26"/>
                <a:gd name="T19" fmla="*/ 89 h 90"/>
                <a:gd name="T20" fmla="*/ 13 w 26"/>
                <a:gd name="T21" fmla="*/ 87 h 90"/>
                <a:gd name="T22" fmla="*/ 14 w 26"/>
                <a:gd name="T23" fmla="*/ 83 h 90"/>
                <a:gd name="T24" fmla="*/ 14 w 26"/>
                <a:gd name="T25" fmla="*/ 83 h 90"/>
                <a:gd name="T26" fmla="*/ 15 w 26"/>
                <a:gd name="T27" fmla="*/ 58 h 90"/>
                <a:gd name="T28" fmla="*/ 18 w 26"/>
                <a:gd name="T29" fmla="*/ 33 h 90"/>
                <a:gd name="T30" fmla="*/ 25 w 26"/>
                <a:gd name="T31" fmla="*/ 9 h 90"/>
                <a:gd name="T32" fmla="*/ 25 w 26"/>
                <a:gd name="T33" fmla="*/ 9 h 90"/>
                <a:gd name="T34" fmla="*/ 26 w 26"/>
                <a:gd name="T35" fmla="*/ 5 h 90"/>
                <a:gd name="T36" fmla="*/ 24 w 26"/>
                <a:gd name="T37" fmla="*/ 2 h 90"/>
                <a:gd name="T38" fmla="*/ 21 w 26"/>
                <a:gd name="T39" fmla="*/ 0 h 90"/>
                <a:gd name="T40" fmla="*/ 21 w 26"/>
                <a:gd name="T41" fmla="*/ 0 h 90"/>
                <a:gd name="T42" fmla="*/ 17 w 26"/>
                <a:gd name="T43" fmla="*/ 0 h 90"/>
                <a:gd name="T44" fmla="*/ 14 w 26"/>
                <a:gd name="T45" fmla="*/ 2 h 90"/>
                <a:gd name="T46" fmla="*/ 12 w 26"/>
                <a:gd name="T47" fmla="*/ 5 h 90"/>
                <a:gd name="T48" fmla="*/ 12 w 26"/>
                <a:gd name="T49" fmla="*/ 5 h 9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6"/>
                <a:gd name="T76" fmla="*/ 0 h 90"/>
                <a:gd name="T77" fmla="*/ 26 w 26"/>
                <a:gd name="T78" fmla="*/ 90 h 9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6" h="90">
                  <a:moveTo>
                    <a:pt x="12" y="5"/>
                  </a:moveTo>
                  <a:lnTo>
                    <a:pt x="4" y="30"/>
                  </a:lnTo>
                  <a:lnTo>
                    <a:pt x="0" y="57"/>
                  </a:lnTo>
                  <a:lnTo>
                    <a:pt x="0" y="83"/>
                  </a:lnTo>
                  <a:lnTo>
                    <a:pt x="1" y="87"/>
                  </a:lnTo>
                  <a:lnTo>
                    <a:pt x="3" y="89"/>
                  </a:lnTo>
                  <a:lnTo>
                    <a:pt x="7" y="90"/>
                  </a:lnTo>
                  <a:lnTo>
                    <a:pt x="10" y="89"/>
                  </a:lnTo>
                  <a:lnTo>
                    <a:pt x="13" y="87"/>
                  </a:lnTo>
                  <a:lnTo>
                    <a:pt x="14" y="83"/>
                  </a:lnTo>
                  <a:lnTo>
                    <a:pt x="15" y="58"/>
                  </a:lnTo>
                  <a:lnTo>
                    <a:pt x="18" y="33"/>
                  </a:lnTo>
                  <a:lnTo>
                    <a:pt x="25" y="9"/>
                  </a:lnTo>
                  <a:lnTo>
                    <a:pt x="26" y="5"/>
                  </a:lnTo>
                  <a:lnTo>
                    <a:pt x="24" y="2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4" y="2"/>
                  </a:lnTo>
                  <a:lnTo>
                    <a:pt x="12" y="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30" name="Freeform 46"/>
            <p:cNvSpPr>
              <a:spLocks/>
            </p:cNvSpPr>
            <p:nvPr/>
          </p:nvSpPr>
          <p:spPr bwMode="auto">
            <a:xfrm>
              <a:off x="2362" y="1443"/>
              <a:ext cx="20" cy="90"/>
            </a:xfrm>
            <a:custGeom>
              <a:avLst/>
              <a:gdLst>
                <a:gd name="T0" fmla="*/ 3 w 20"/>
                <a:gd name="T1" fmla="*/ 10 h 90"/>
                <a:gd name="T2" fmla="*/ 4 w 20"/>
                <a:gd name="T3" fmla="*/ 12 h 90"/>
                <a:gd name="T4" fmla="*/ 4 w 20"/>
                <a:gd name="T5" fmla="*/ 13 h 90"/>
                <a:gd name="T6" fmla="*/ 4 w 20"/>
                <a:gd name="T7" fmla="*/ 14 h 90"/>
                <a:gd name="T8" fmla="*/ 4 w 20"/>
                <a:gd name="T9" fmla="*/ 14 h 90"/>
                <a:gd name="T10" fmla="*/ 3 w 20"/>
                <a:gd name="T11" fmla="*/ 22 h 90"/>
                <a:gd name="T12" fmla="*/ 2 w 20"/>
                <a:gd name="T13" fmla="*/ 30 h 90"/>
                <a:gd name="T14" fmla="*/ 1 w 20"/>
                <a:gd name="T15" fmla="*/ 38 h 90"/>
                <a:gd name="T16" fmla="*/ 1 w 20"/>
                <a:gd name="T17" fmla="*/ 38 h 90"/>
                <a:gd name="T18" fmla="*/ 0 w 20"/>
                <a:gd name="T19" fmla="*/ 47 h 90"/>
                <a:gd name="T20" fmla="*/ 0 w 20"/>
                <a:gd name="T21" fmla="*/ 55 h 90"/>
                <a:gd name="T22" fmla="*/ 1 w 20"/>
                <a:gd name="T23" fmla="*/ 64 h 90"/>
                <a:gd name="T24" fmla="*/ 1 w 20"/>
                <a:gd name="T25" fmla="*/ 64 h 90"/>
                <a:gd name="T26" fmla="*/ 2 w 20"/>
                <a:gd name="T27" fmla="*/ 71 h 90"/>
                <a:gd name="T28" fmla="*/ 5 w 20"/>
                <a:gd name="T29" fmla="*/ 78 h 90"/>
                <a:gd name="T30" fmla="*/ 7 w 20"/>
                <a:gd name="T31" fmla="*/ 85 h 90"/>
                <a:gd name="T32" fmla="*/ 7 w 20"/>
                <a:gd name="T33" fmla="*/ 85 h 90"/>
                <a:gd name="T34" fmla="*/ 9 w 20"/>
                <a:gd name="T35" fmla="*/ 88 h 90"/>
                <a:gd name="T36" fmla="*/ 12 w 20"/>
                <a:gd name="T37" fmla="*/ 90 h 90"/>
                <a:gd name="T38" fmla="*/ 15 w 20"/>
                <a:gd name="T39" fmla="*/ 89 h 90"/>
                <a:gd name="T40" fmla="*/ 15 w 20"/>
                <a:gd name="T41" fmla="*/ 89 h 90"/>
                <a:gd name="T42" fmla="*/ 18 w 20"/>
                <a:gd name="T43" fmla="*/ 87 h 90"/>
                <a:gd name="T44" fmla="*/ 20 w 20"/>
                <a:gd name="T45" fmla="*/ 84 h 90"/>
                <a:gd name="T46" fmla="*/ 19 w 20"/>
                <a:gd name="T47" fmla="*/ 80 h 90"/>
                <a:gd name="T48" fmla="*/ 19 w 20"/>
                <a:gd name="T49" fmla="*/ 80 h 90"/>
                <a:gd name="T50" fmla="*/ 16 w 20"/>
                <a:gd name="T51" fmla="*/ 68 h 90"/>
                <a:gd name="T52" fmla="*/ 14 w 20"/>
                <a:gd name="T53" fmla="*/ 55 h 90"/>
                <a:gd name="T54" fmla="*/ 14 w 20"/>
                <a:gd name="T55" fmla="*/ 42 h 90"/>
                <a:gd name="T56" fmla="*/ 14 w 20"/>
                <a:gd name="T57" fmla="*/ 42 h 90"/>
                <a:gd name="T58" fmla="*/ 15 w 20"/>
                <a:gd name="T59" fmla="*/ 34 h 90"/>
                <a:gd name="T60" fmla="*/ 16 w 20"/>
                <a:gd name="T61" fmla="*/ 25 h 90"/>
                <a:gd name="T62" fmla="*/ 18 w 20"/>
                <a:gd name="T63" fmla="*/ 16 h 90"/>
                <a:gd name="T64" fmla="*/ 18 w 20"/>
                <a:gd name="T65" fmla="*/ 16 h 90"/>
                <a:gd name="T66" fmla="*/ 18 w 20"/>
                <a:gd name="T67" fmla="*/ 12 h 90"/>
                <a:gd name="T68" fmla="*/ 17 w 20"/>
                <a:gd name="T69" fmla="*/ 8 h 90"/>
                <a:gd name="T70" fmla="*/ 15 w 20"/>
                <a:gd name="T71" fmla="*/ 4 h 90"/>
                <a:gd name="T72" fmla="*/ 15 w 20"/>
                <a:gd name="T73" fmla="*/ 4 h 90"/>
                <a:gd name="T74" fmla="*/ 13 w 20"/>
                <a:gd name="T75" fmla="*/ 1 h 90"/>
                <a:gd name="T76" fmla="*/ 9 w 20"/>
                <a:gd name="T77" fmla="*/ 0 h 90"/>
                <a:gd name="T78" fmla="*/ 6 w 20"/>
                <a:gd name="T79" fmla="*/ 1 h 90"/>
                <a:gd name="T80" fmla="*/ 6 w 20"/>
                <a:gd name="T81" fmla="*/ 1 h 90"/>
                <a:gd name="T82" fmla="*/ 3 w 20"/>
                <a:gd name="T83" fmla="*/ 4 h 90"/>
                <a:gd name="T84" fmla="*/ 2 w 20"/>
                <a:gd name="T85" fmla="*/ 7 h 90"/>
                <a:gd name="T86" fmla="*/ 3 w 20"/>
                <a:gd name="T87" fmla="*/ 10 h 90"/>
                <a:gd name="T88" fmla="*/ 3 w 20"/>
                <a:gd name="T89" fmla="*/ 10 h 9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0"/>
                <a:gd name="T136" fmla="*/ 0 h 90"/>
                <a:gd name="T137" fmla="*/ 20 w 20"/>
                <a:gd name="T138" fmla="*/ 90 h 9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0" h="90">
                  <a:moveTo>
                    <a:pt x="3" y="10"/>
                  </a:moveTo>
                  <a:lnTo>
                    <a:pt x="4" y="12"/>
                  </a:lnTo>
                  <a:lnTo>
                    <a:pt x="4" y="13"/>
                  </a:lnTo>
                  <a:lnTo>
                    <a:pt x="4" y="14"/>
                  </a:lnTo>
                  <a:lnTo>
                    <a:pt x="3" y="22"/>
                  </a:lnTo>
                  <a:lnTo>
                    <a:pt x="2" y="30"/>
                  </a:lnTo>
                  <a:lnTo>
                    <a:pt x="1" y="38"/>
                  </a:lnTo>
                  <a:lnTo>
                    <a:pt x="0" y="47"/>
                  </a:lnTo>
                  <a:lnTo>
                    <a:pt x="0" y="55"/>
                  </a:lnTo>
                  <a:lnTo>
                    <a:pt x="1" y="64"/>
                  </a:lnTo>
                  <a:lnTo>
                    <a:pt x="2" y="71"/>
                  </a:lnTo>
                  <a:lnTo>
                    <a:pt x="5" y="78"/>
                  </a:lnTo>
                  <a:lnTo>
                    <a:pt x="7" y="85"/>
                  </a:lnTo>
                  <a:lnTo>
                    <a:pt x="9" y="88"/>
                  </a:lnTo>
                  <a:lnTo>
                    <a:pt x="12" y="90"/>
                  </a:lnTo>
                  <a:lnTo>
                    <a:pt x="15" y="89"/>
                  </a:lnTo>
                  <a:lnTo>
                    <a:pt x="18" y="87"/>
                  </a:lnTo>
                  <a:lnTo>
                    <a:pt x="20" y="84"/>
                  </a:lnTo>
                  <a:lnTo>
                    <a:pt x="19" y="80"/>
                  </a:lnTo>
                  <a:lnTo>
                    <a:pt x="16" y="68"/>
                  </a:lnTo>
                  <a:lnTo>
                    <a:pt x="14" y="55"/>
                  </a:lnTo>
                  <a:lnTo>
                    <a:pt x="14" y="42"/>
                  </a:lnTo>
                  <a:lnTo>
                    <a:pt x="15" y="34"/>
                  </a:lnTo>
                  <a:lnTo>
                    <a:pt x="16" y="25"/>
                  </a:lnTo>
                  <a:lnTo>
                    <a:pt x="18" y="16"/>
                  </a:lnTo>
                  <a:lnTo>
                    <a:pt x="18" y="12"/>
                  </a:lnTo>
                  <a:lnTo>
                    <a:pt x="17" y="8"/>
                  </a:lnTo>
                  <a:lnTo>
                    <a:pt x="15" y="4"/>
                  </a:lnTo>
                  <a:lnTo>
                    <a:pt x="13" y="1"/>
                  </a:lnTo>
                  <a:lnTo>
                    <a:pt x="9" y="0"/>
                  </a:lnTo>
                  <a:lnTo>
                    <a:pt x="6" y="1"/>
                  </a:lnTo>
                  <a:lnTo>
                    <a:pt x="3" y="4"/>
                  </a:lnTo>
                  <a:lnTo>
                    <a:pt x="2" y="7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31" name="Freeform 47"/>
            <p:cNvSpPr>
              <a:spLocks/>
            </p:cNvSpPr>
            <p:nvPr/>
          </p:nvSpPr>
          <p:spPr bwMode="auto">
            <a:xfrm>
              <a:off x="2411" y="1447"/>
              <a:ext cx="22" cy="87"/>
            </a:xfrm>
            <a:custGeom>
              <a:avLst/>
              <a:gdLst>
                <a:gd name="T0" fmla="*/ 0 w 22"/>
                <a:gd name="T1" fmla="*/ 8 h 87"/>
                <a:gd name="T2" fmla="*/ 2 w 22"/>
                <a:gd name="T3" fmla="*/ 22 h 87"/>
                <a:gd name="T4" fmla="*/ 5 w 22"/>
                <a:gd name="T5" fmla="*/ 36 h 87"/>
                <a:gd name="T6" fmla="*/ 8 w 22"/>
                <a:gd name="T7" fmla="*/ 49 h 87"/>
                <a:gd name="T8" fmla="*/ 8 w 22"/>
                <a:gd name="T9" fmla="*/ 49 h 87"/>
                <a:gd name="T10" fmla="*/ 8 w 22"/>
                <a:gd name="T11" fmla="*/ 60 h 87"/>
                <a:gd name="T12" fmla="*/ 6 w 22"/>
                <a:gd name="T13" fmla="*/ 71 h 87"/>
                <a:gd name="T14" fmla="*/ 5 w 22"/>
                <a:gd name="T15" fmla="*/ 81 h 87"/>
                <a:gd name="T16" fmla="*/ 5 w 22"/>
                <a:gd name="T17" fmla="*/ 81 h 87"/>
                <a:gd name="T18" fmla="*/ 6 w 22"/>
                <a:gd name="T19" fmla="*/ 85 h 87"/>
                <a:gd name="T20" fmla="*/ 9 w 22"/>
                <a:gd name="T21" fmla="*/ 87 h 87"/>
                <a:gd name="T22" fmla="*/ 12 w 22"/>
                <a:gd name="T23" fmla="*/ 87 h 87"/>
                <a:gd name="T24" fmla="*/ 12 w 22"/>
                <a:gd name="T25" fmla="*/ 87 h 87"/>
                <a:gd name="T26" fmla="*/ 16 w 22"/>
                <a:gd name="T27" fmla="*/ 86 h 87"/>
                <a:gd name="T28" fmla="*/ 18 w 22"/>
                <a:gd name="T29" fmla="*/ 83 h 87"/>
                <a:gd name="T30" fmla="*/ 18 w 22"/>
                <a:gd name="T31" fmla="*/ 80 h 87"/>
                <a:gd name="T32" fmla="*/ 18 w 22"/>
                <a:gd name="T33" fmla="*/ 80 h 87"/>
                <a:gd name="T34" fmla="*/ 20 w 22"/>
                <a:gd name="T35" fmla="*/ 73 h 87"/>
                <a:gd name="T36" fmla="*/ 21 w 22"/>
                <a:gd name="T37" fmla="*/ 67 h 87"/>
                <a:gd name="T38" fmla="*/ 22 w 22"/>
                <a:gd name="T39" fmla="*/ 60 h 87"/>
                <a:gd name="T40" fmla="*/ 22 w 22"/>
                <a:gd name="T41" fmla="*/ 60 h 87"/>
                <a:gd name="T42" fmla="*/ 21 w 22"/>
                <a:gd name="T43" fmla="*/ 41 h 87"/>
                <a:gd name="T44" fmla="*/ 17 w 22"/>
                <a:gd name="T45" fmla="*/ 24 h 87"/>
                <a:gd name="T46" fmla="*/ 13 w 22"/>
                <a:gd name="T47" fmla="*/ 6 h 87"/>
                <a:gd name="T48" fmla="*/ 13 w 22"/>
                <a:gd name="T49" fmla="*/ 6 h 87"/>
                <a:gd name="T50" fmla="*/ 12 w 22"/>
                <a:gd name="T51" fmla="*/ 2 h 87"/>
                <a:gd name="T52" fmla="*/ 9 w 22"/>
                <a:gd name="T53" fmla="*/ 0 h 87"/>
                <a:gd name="T54" fmla="*/ 5 w 22"/>
                <a:gd name="T55" fmla="*/ 0 h 87"/>
                <a:gd name="T56" fmla="*/ 5 w 22"/>
                <a:gd name="T57" fmla="*/ 0 h 87"/>
                <a:gd name="T58" fmla="*/ 2 w 22"/>
                <a:gd name="T59" fmla="*/ 1 h 87"/>
                <a:gd name="T60" fmla="*/ 0 w 22"/>
                <a:gd name="T61" fmla="*/ 4 h 87"/>
                <a:gd name="T62" fmla="*/ 0 w 22"/>
                <a:gd name="T63" fmla="*/ 8 h 87"/>
                <a:gd name="T64" fmla="*/ 0 w 22"/>
                <a:gd name="T65" fmla="*/ 8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"/>
                <a:gd name="T100" fmla="*/ 0 h 87"/>
                <a:gd name="T101" fmla="*/ 22 w 22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" h="87">
                  <a:moveTo>
                    <a:pt x="0" y="8"/>
                  </a:moveTo>
                  <a:lnTo>
                    <a:pt x="2" y="22"/>
                  </a:lnTo>
                  <a:lnTo>
                    <a:pt x="5" y="36"/>
                  </a:lnTo>
                  <a:lnTo>
                    <a:pt x="8" y="49"/>
                  </a:lnTo>
                  <a:lnTo>
                    <a:pt x="8" y="60"/>
                  </a:lnTo>
                  <a:lnTo>
                    <a:pt x="6" y="71"/>
                  </a:lnTo>
                  <a:lnTo>
                    <a:pt x="5" y="81"/>
                  </a:lnTo>
                  <a:lnTo>
                    <a:pt x="6" y="85"/>
                  </a:lnTo>
                  <a:lnTo>
                    <a:pt x="9" y="87"/>
                  </a:lnTo>
                  <a:lnTo>
                    <a:pt x="12" y="87"/>
                  </a:lnTo>
                  <a:lnTo>
                    <a:pt x="16" y="86"/>
                  </a:lnTo>
                  <a:lnTo>
                    <a:pt x="18" y="83"/>
                  </a:lnTo>
                  <a:lnTo>
                    <a:pt x="18" y="80"/>
                  </a:lnTo>
                  <a:lnTo>
                    <a:pt x="20" y="73"/>
                  </a:lnTo>
                  <a:lnTo>
                    <a:pt x="21" y="67"/>
                  </a:lnTo>
                  <a:lnTo>
                    <a:pt x="22" y="60"/>
                  </a:lnTo>
                  <a:lnTo>
                    <a:pt x="21" y="41"/>
                  </a:lnTo>
                  <a:lnTo>
                    <a:pt x="17" y="24"/>
                  </a:lnTo>
                  <a:lnTo>
                    <a:pt x="13" y="6"/>
                  </a:lnTo>
                  <a:lnTo>
                    <a:pt x="12" y="2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32" name="Freeform 48"/>
            <p:cNvSpPr>
              <a:spLocks/>
            </p:cNvSpPr>
            <p:nvPr/>
          </p:nvSpPr>
          <p:spPr bwMode="auto">
            <a:xfrm>
              <a:off x="2442" y="1449"/>
              <a:ext cx="18" cy="84"/>
            </a:xfrm>
            <a:custGeom>
              <a:avLst/>
              <a:gdLst>
                <a:gd name="T0" fmla="*/ 4 w 18"/>
                <a:gd name="T1" fmla="*/ 7 h 84"/>
                <a:gd name="T2" fmla="*/ 4 w 18"/>
                <a:gd name="T3" fmla="*/ 18 h 84"/>
                <a:gd name="T4" fmla="*/ 3 w 18"/>
                <a:gd name="T5" fmla="*/ 29 h 84"/>
                <a:gd name="T6" fmla="*/ 4 w 18"/>
                <a:gd name="T7" fmla="*/ 40 h 84"/>
                <a:gd name="T8" fmla="*/ 4 w 18"/>
                <a:gd name="T9" fmla="*/ 40 h 84"/>
                <a:gd name="T10" fmla="*/ 4 w 18"/>
                <a:gd name="T11" fmla="*/ 50 h 84"/>
                <a:gd name="T12" fmla="*/ 4 w 18"/>
                <a:gd name="T13" fmla="*/ 61 h 84"/>
                <a:gd name="T14" fmla="*/ 3 w 18"/>
                <a:gd name="T15" fmla="*/ 71 h 84"/>
                <a:gd name="T16" fmla="*/ 3 w 18"/>
                <a:gd name="T17" fmla="*/ 71 h 84"/>
                <a:gd name="T18" fmla="*/ 2 w 18"/>
                <a:gd name="T19" fmla="*/ 72 h 84"/>
                <a:gd name="T20" fmla="*/ 2 w 18"/>
                <a:gd name="T21" fmla="*/ 73 h 84"/>
                <a:gd name="T22" fmla="*/ 1 w 18"/>
                <a:gd name="T23" fmla="*/ 74 h 84"/>
                <a:gd name="T24" fmla="*/ 1 w 18"/>
                <a:gd name="T25" fmla="*/ 74 h 84"/>
                <a:gd name="T26" fmla="*/ 1 w 18"/>
                <a:gd name="T27" fmla="*/ 74 h 84"/>
                <a:gd name="T28" fmla="*/ 1 w 18"/>
                <a:gd name="T29" fmla="*/ 73 h 84"/>
                <a:gd name="T30" fmla="*/ 1 w 18"/>
                <a:gd name="T31" fmla="*/ 73 h 84"/>
                <a:gd name="T32" fmla="*/ 1 w 18"/>
                <a:gd name="T33" fmla="*/ 73 h 84"/>
                <a:gd name="T34" fmla="*/ 0 w 18"/>
                <a:gd name="T35" fmla="*/ 77 h 84"/>
                <a:gd name="T36" fmla="*/ 1 w 18"/>
                <a:gd name="T37" fmla="*/ 80 h 84"/>
                <a:gd name="T38" fmla="*/ 3 w 18"/>
                <a:gd name="T39" fmla="*/ 83 h 84"/>
                <a:gd name="T40" fmla="*/ 3 w 18"/>
                <a:gd name="T41" fmla="*/ 83 h 84"/>
                <a:gd name="T42" fmla="*/ 6 w 18"/>
                <a:gd name="T43" fmla="*/ 84 h 84"/>
                <a:gd name="T44" fmla="*/ 10 w 18"/>
                <a:gd name="T45" fmla="*/ 83 h 84"/>
                <a:gd name="T46" fmla="*/ 12 w 18"/>
                <a:gd name="T47" fmla="*/ 80 h 84"/>
                <a:gd name="T48" fmla="*/ 12 w 18"/>
                <a:gd name="T49" fmla="*/ 80 h 84"/>
                <a:gd name="T50" fmla="*/ 14 w 18"/>
                <a:gd name="T51" fmla="*/ 78 h 84"/>
                <a:gd name="T52" fmla="*/ 16 w 18"/>
                <a:gd name="T53" fmla="*/ 75 h 84"/>
                <a:gd name="T54" fmla="*/ 16 w 18"/>
                <a:gd name="T55" fmla="*/ 72 h 84"/>
                <a:gd name="T56" fmla="*/ 16 w 18"/>
                <a:gd name="T57" fmla="*/ 72 h 84"/>
                <a:gd name="T58" fmla="*/ 18 w 18"/>
                <a:gd name="T59" fmla="*/ 50 h 84"/>
                <a:gd name="T60" fmla="*/ 17 w 18"/>
                <a:gd name="T61" fmla="*/ 29 h 84"/>
                <a:gd name="T62" fmla="*/ 18 w 18"/>
                <a:gd name="T63" fmla="*/ 8 h 84"/>
                <a:gd name="T64" fmla="*/ 18 w 18"/>
                <a:gd name="T65" fmla="*/ 8 h 84"/>
                <a:gd name="T66" fmla="*/ 17 w 18"/>
                <a:gd name="T67" fmla="*/ 4 h 84"/>
                <a:gd name="T68" fmla="*/ 15 w 18"/>
                <a:gd name="T69" fmla="*/ 2 h 84"/>
                <a:gd name="T70" fmla="*/ 12 w 18"/>
                <a:gd name="T71" fmla="*/ 0 h 84"/>
                <a:gd name="T72" fmla="*/ 12 w 18"/>
                <a:gd name="T73" fmla="*/ 0 h 84"/>
                <a:gd name="T74" fmla="*/ 8 w 18"/>
                <a:gd name="T75" fmla="*/ 1 h 84"/>
                <a:gd name="T76" fmla="*/ 6 w 18"/>
                <a:gd name="T77" fmla="*/ 3 h 84"/>
                <a:gd name="T78" fmla="*/ 4 w 18"/>
                <a:gd name="T79" fmla="*/ 7 h 84"/>
                <a:gd name="T80" fmla="*/ 4 w 18"/>
                <a:gd name="T81" fmla="*/ 7 h 8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8"/>
                <a:gd name="T124" fmla="*/ 0 h 84"/>
                <a:gd name="T125" fmla="*/ 18 w 18"/>
                <a:gd name="T126" fmla="*/ 84 h 8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8" h="84">
                  <a:moveTo>
                    <a:pt x="4" y="7"/>
                  </a:moveTo>
                  <a:lnTo>
                    <a:pt x="4" y="18"/>
                  </a:lnTo>
                  <a:lnTo>
                    <a:pt x="3" y="29"/>
                  </a:lnTo>
                  <a:lnTo>
                    <a:pt x="4" y="40"/>
                  </a:lnTo>
                  <a:lnTo>
                    <a:pt x="4" y="50"/>
                  </a:lnTo>
                  <a:lnTo>
                    <a:pt x="4" y="61"/>
                  </a:lnTo>
                  <a:lnTo>
                    <a:pt x="3" y="71"/>
                  </a:lnTo>
                  <a:lnTo>
                    <a:pt x="2" y="72"/>
                  </a:lnTo>
                  <a:lnTo>
                    <a:pt x="2" y="73"/>
                  </a:lnTo>
                  <a:lnTo>
                    <a:pt x="1" y="74"/>
                  </a:lnTo>
                  <a:lnTo>
                    <a:pt x="1" y="73"/>
                  </a:lnTo>
                  <a:lnTo>
                    <a:pt x="0" y="77"/>
                  </a:lnTo>
                  <a:lnTo>
                    <a:pt x="1" y="80"/>
                  </a:lnTo>
                  <a:lnTo>
                    <a:pt x="3" y="83"/>
                  </a:lnTo>
                  <a:lnTo>
                    <a:pt x="6" y="84"/>
                  </a:lnTo>
                  <a:lnTo>
                    <a:pt x="10" y="83"/>
                  </a:lnTo>
                  <a:lnTo>
                    <a:pt x="12" y="80"/>
                  </a:lnTo>
                  <a:lnTo>
                    <a:pt x="14" y="78"/>
                  </a:lnTo>
                  <a:lnTo>
                    <a:pt x="16" y="75"/>
                  </a:lnTo>
                  <a:lnTo>
                    <a:pt x="16" y="72"/>
                  </a:lnTo>
                  <a:lnTo>
                    <a:pt x="18" y="50"/>
                  </a:lnTo>
                  <a:lnTo>
                    <a:pt x="17" y="29"/>
                  </a:lnTo>
                  <a:lnTo>
                    <a:pt x="18" y="8"/>
                  </a:lnTo>
                  <a:lnTo>
                    <a:pt x="17" y="4"/>
                  </a:lnTo>
                  <a:lnTo>
                    <a:pt x="15" y="2"/>
                  </a:lnTo>
                  <a:lnTo>
                    <a:pt x="12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4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33" name="Freeform 49"/>
            <p:cNvSpPr>
              <a:spLocks/>
            </p:cNvSpPr>
            <p:nvPr/>
          </p:nvSpPr>
          <p:spPr bwMode="auto">
            <a:xfrm>
              <a:off x="2463" y="1449"/>
              <a:ext cx="23" cy="86"/>
            </a:xfrm>
            <a:custGeom>
              <a:avLst/>
              <a:gdLst>
                <a:gd name="T0" fmla="*/ 0 w 23"/>
                <a:gd name="T1" fmla="*/ 7 h 86"/>
                <a:gd name="T2" fmla="*/ 0 w 23"/>
                <a:gd name="T3" fmla="*/ 27 h 86"/>
                <a:gd name="T4" fmla="*/ 3 w 23"/>
                <a:gd name="T5" fmla="*/ 47 h 86"/>
                <a:gd name="T6" fmla="*/ 9 w 23"/>
                <a:gd name="T7" fmla="*/ 66 h 86"/>
                <a:gd name="T8" fmla="*/ 9 w 23"/>
                <a:gd name="T9" fmla="*/ 66 h 86"/>
                <a:gd name="T10" fmla="*/ 10 w 23"/>
                <a:gd name="T11" fmla="*/ 70 h 86"/>
                <a:gd name="T12" fmla="*/ 10 w 23"/>
                <a:gd name="T13" fmla="*/ 75 h 86"/>
                <a:gd name="T14" fmla="*/ 10 w 23"/>
                <a:gd name="T15" fmla="*/ 79 h 86"/>
                <a:gd name="T16" fmla="*/ 10 w 23"/>
                <a:gd name="T17" fmla="*/ 79 h 86"/>
                <a:gd name="T18" fmla="*/ 10 w 23"/>
                <a:gd name="T19" fmla="*/ 83 h 86"/>
                <a:gd name="T20" fmla="*/ 13 w 23"/>
                <a:gd name="T21" fmla="*/ 85 h 86"/>
                <a:gd name="T22" fmla="*/ 16 w 23"/>
                <a:gd name="T23" fmla="*/ 86 h 86"/>
                <a:gd name="T24" fmla="*/ 16 w 23"/>
                <a:gd name="T25" fmla="*/ 86 h 86"/>
                <a:gd name="T26" fmla="*/ 20 w 23"/>
                <a:gd name="T27" fmla="*/ 85 h 86"/>
                <a:gd name="T28" fmla="*/ 22 w 23"/>
                <a:gd name="T29" fmla="*/ 83 h 86"/>
                <a:gd name="T30" fmla="*/ 23 w 23"/>
                <a:gd name="T31" fmla="*/ 79 h 86"/>
                <a:gd name="T32" fmla="*/ 23 w 23"/>
                <a:gd name="T33" fmla="*/ 79 h 86"/>
                <a:gd name="T34" fmla="*/ 23 w 23"/>
                <a:gd name="T35" fmla="*/ 69 h 86"/>
                <a:gd name="T36" fmla="*/ 20 w 23"/>
                <a:gd name="T37" fmla="*/ 59 h 86"/>
                <a:gd name="T38" fmla="*/ 18 w 23"/>
                <a:gd name="T39" fmla="*/ 48 h 86"/>
                <a:gd name="T40" fmla="*/ 18 w 23"/>
                <a:gd name="T41" fmla="*/ 48 h 86"/>
                <a:gd name="T42" fmla="*/ 15 w 23"/>
                <a:gd name="T43" fmla="*/ 34 h 86"/>
                <a:gd name="T44" fmla="*/ 14 w 23"/>
                <a:gd name="T45" fmla="*/ 21 h 86"/>
                <a:gd name="T46" fmla="*/ 14 w 23"/>
                <a:gd name="T47" fmla="*/ 7 h 86"/>
                <a:gd name="T48" fmla="*/ 14 w 23"/>
                <a:gd name="T49" fmla="*/ 7 h 86"/>
                <a:gd name="T50" fmla="*/ 13 w 23"/>
                <a:gd name="T51" fmla="*/ 3 h 86"/>
                <a:gd name="T52" fmla="*/ 10 w 23"/>
                <a:gd name="T53" fmla="*/ 1 h 86"/>
                <a:gd name="T54" fmla="*/ 7 w 23"/>
                <a:gd name="T55" fmla="*/ 0 h 86"/>
                <a:gd name="T56" fmla="*/ 7 w 23"/>
                <a:gd name="T57" fmla="*/ 0 h 86"/>
                <a:gd name="T58" fmla="*/ 3 w 23"/>
                <a:gd name="T59" fmla="*/ 1 h 86"/>
                <a:gd name="T60" fmla="*/ 1 w 23"/>
                <a:gd name="T61" fmla="*/ 3 h 86"/>
                <a:gd name="T62" fmla="*/ 0 w 23"/>
                <a:gd name="T63" fmla="*/ 7 h 86"/>
                <a:gd name="T64" fmla="*/ 0 w 23"/>
                <a:gd name="T65" fmla="*/ 7 h 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"/>
                <a:gd name="T100" fmla="*/ 0 h 86"/>
                <a:gd name="T101" fmla="*/ 23 w 23"/>
                <a:gd name="T102" fmla="*/ 86 h 8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" h="86">
                  <a:moveTo>
                    <a:pt x="0" y="7"/>
                  </a:moveTo>
                  <a:lnTo>
                    <a:pt x="0" y="27"/>
                  </a:lnTo>
                  <a:lnTo>
                    <a:pt x="3" y="47"/>
                  </a:lnTo>
                  <a:lnTo>
                    <a:pt x="9" y="66"/>
                  </a:lnTo>
                  <a:lnTo>
                    <a:pt x="10" y="70"/>
                  </a:lnTo>
                  <a:lnTo>
                    <a:pt x="10" y="75"/>
                  </a:lnTo>
                  <a:lnTo>
                    <a:pt x="10" y="79"/>
                  </a:lnTo>
                  <a:lnTo>
                    <a:pt x="10" y="83"/>
                  </a:lnTo>
                  <a:lnTo>
                    <a:pt x="13" y="85"/>
                  </a:lnTo>
                  <a:lnTo>
                    <a:pt x="16" y="86"/>
                  </a:lnTo>
                  <a:lnTo>
                    <a:pt x="20" y="85"/>
                  </a:lnTo>
                  <a:lnTo>
                    <a:pt x="22" y="83"/>
                  </a:lnTo>
                  <a:lnTo>
                    <a:pt x="23" y="79"/>
                  </a:lnTo>
                  <a:lnTo>
                    <a:pt x="23" y="69"/>
                  </a:lnTo>
                  <a:lnTo>
                    <a:pt x="20" y="59"/>
                  </a:lnTo>
                  <a:lnTo>
                    <a:pt x="18" y="48"/>
                  </a:lnTo>
                  <a:lnTo>
                    <a:pt x="15" y="34"/>
                  </a:lnTo>
                  <a:lnTo>
                    <a:pt x="14" y="21"/>
                  </a:lnTo>
                  <a:lnTo>
                    <a:pt x="14" y="7"/>
                  </a:lnTo>
                  <a:lnTo>
                    <a:pt x="13" y="3"/>
                  </a:lnTo>
                  <a:lnTo>
                    <a:pt x="10" y="1"/>
                  </a:lnTo>
                  <a:lnTo>
                    <a:pt x="7" y="0"/>
                  </a:lnTo>
                  <a:lnTo>
                    <a:pt x="3" y="1"/>
                  </a:lnTo>
                  <a:lnTo>
                    <a:pt x="1" y="3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34" name="Freeform 50"/>
            <p:cNvSpPr>
              <a:spLocks/>
            </p:cNvSpPr>
            <p:nvPr/>
          </p:nvSpPr>
          <p:spPr bwMode="auto">
            <a:xfrm>
              <a:off x="2390" y="1444"/>
              <a:ext cx="20" cy="90"/>
            </a:xfrm>
            <a:custGeom>
              <a:avLst/>
              <a:gdLst>
                <a:gd name="T0" fmla="*/ 7 w 20"/>
                <a:gd name="T1" fmla="*/ 3 h 90"/>
                <a:gd name="T2" fmla="*/ 2 w 20"/>
                <a:gd name="T3" fmla="*/ 14 h 90"/>
                <a:gd name="T4" fmla="*/ 1 w 20"/>
                <a:gd name="T5" fmla="*/ 28 h 90"/>
                <a:gd name="T6" fmla="*/ 3 w 20"/>
                <a:gd name="T7" fmla="*/ 41 h 90"/>
                <a:gd name="T8" fmla="*/ 3 w 20"/>
                <a:gd name="T9" fmla="*/ 41 h 90"/>
                <a:gd name="T10" fmla="*/ 4 w 20"/>
                <a:gd name="T11" fmla="*/ 47 h 90"/>
                <a:gd name="T12" fmla="*/ 4 w 20"/>
                <a:gd name="T13" fmla="*/ 52 h 90"/>
                <a:gd name="T14" fmla="*/ 2 w 20"/>
                <a:gd name="T15" fmla="*/ 58 h 90"/>
                <a:gd name="T16" fmla="*/ 2 w 20"/>
                <a:gd name="T17" fmla="*/ 58 h 90"/>
                <a:gd name="T18" fmla="*/ 1 w 20"/>
                <a:gd name="T19" fmla="*/ 67 h 90"/>
                <a:gd name="T20" fmla="*/ 0 w 20"/>
                <a:gd name="T21" fmla="*/ 75 h 90"/>
                <a:gd name="T22" fmla="*/ 0 w 20"/>
                <a:gd name="T23" fmla="*/ 83 h 90"/>
                <a:gd name="T24" fmla="*/ 0 w 20"/>
                <a:gd name="T25" fmla="*/ 83 h 90"/>
                <a:gd name="T26" fmla="*/ 1 w 20"/>
                <a:gd name="T27" fmla="*/ 86 h 90"/>
                <a:gd name="T28" fmla="*/ 4 w 20"/>
                <a:gd name="T29" fmla="*/ 89 h 90"/>
                <a:gd name="T30" fmla="*/ 8 w 20"/>
                <a:gd name="T31" fmla="*/ 90 h 90"/>
                <a:gd name="T32" fmla="*/ 8 w 20"/>
                <a:gd name="T33" fmla="*/ 90 h 90"/>
                <a:gd name="T34" fmla="*/ 11 w 20"/>
                <a:gd name="T35" fmla="*/ 89 h 90"/>
                <a:gd name="T36" fmla="*/ 14 w 20"/>
                <a:gd name="T37" fmla="*/ 86 h 90"/>
                <a:gd name="T38" fmla="*/ 15 w 20"/>
                <a:gd name="T39" fmla="*/ 83 h 90"/>
                <a:gd name="T40" fmla="*/ 15 w 20"/>
                <a:gd name="T41" fmla="*/ 83 h 90"/>
                <a:gd name="T42" fmla="*/ 15 w 20"/>
                <a:gd name="T43" fmla="*/ 74 h 90"/>
                <a:gd name="T44" fmla="*/ 15 w 20"/>
                <a:gd name="T45" fmla="*/ 66 h 90"/>
                <a:gd name="T46" fmla="*/ 17 w 20"/>
                <a:gd name="T47" fmla="*/ 57 h 90"/>
                <a:gd name="T48" fmla="*/ 17 w 20"/>
                <a:gd name="T49" fmla="*/ 57 h 90"/>
                <a:gd name="T50" fmla="*/ 17 w 20"/>
                <a:gd name="T51" fmla="*/ 48 h 90"/>
                <a:gd name="T52" fmla="*/ 17 w 20"/>
                <a:gd name="T53" fmla="*/ 39 h 90"/>
                <a:gd name="T54" fmla="*/ 16 w 20"/>
                <a:gd name="T55" fmla="*/ 31 h 90"/>
                <a:gd name="T56" fmla="*/ 16 w 20"/>
                <a:gd name="T57" fmla="*/ 31 h 90"/>
                <a:gd name="T58" fmla="*/ 15 w 20"/>
                <a:gd name="T59" fmla="*/ 24 h 90"/>
                <a:gd name="T60" fmla="*/ 15 w 20"/>
                <a:gd name="T61" fmla="*/ 17 h 90"/>
                <a:gd name="T62" fmla="*/ 18 w 20"/>
                <a:gd name="T63" fmla="*/ 11 h 90"/>
                <a:gd name="T64" fmla="*/ 18 w 20"/>
                <a:gd name="T65" fmla="*/ 11 h 90"/>
                <a:gd name="T66" fmla="*/ 20 w 20"/>
                <a:gd name="T67" fmla="*/ 8 h 90"/>
                <a:gd name="T68" fmla="*/ 19 w 20"/>
                <a:gd name="T69" fmla="*/ 4 h 90"/>
                <a:gd name="T70" fmla="*/ 17 w 20"/>
                <a:gd name="T71" fmla="*/ 2 h 90"/>
                <a:gd name="T72" fmla="*/ 17 w 20"/>
                <a:gd name="T73" fmla="*/ 2 h 90"/>
                <a:gd name="T74" fmla="*/ 14 w 20"/>
                <a:gd name="T75" fmla="*/ 0 h 90"/>
                <a:gd name="T76" fmla="*/ 10 w 20"/>
                <a:gd name="T77" fmla="*/ 1 h 90"/>
                <a:gd name="T78" fmla="*/ 7 w 20"/>
                <a:gd name="T79" fmla="*/ 3 h 90"/>
                <a:gd name="T80" fmla="*/ 7 w 20"/>
                <a:gd name="T81" fmla="*/ 3 h 9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0"/>
                <a:gd name="T124" fmla="*/ 0 h 90"/>
                <a:gd name="T125" fmla="*/ 20 w 20"/>
                <a:gd name="T126" fmla="*/ 90 h 9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0" h="90">
                  <a:moveTo>
                    <a:pt x="7" y="3"/>
                  </a:moveTo>
                  <a:lnTo>
                    <a:pt x="2" y="14"/>
                  </a:lnTo>
                  <a:lnTo>
                    <a:pt x="1" y="28"/>
                  </a:lnTo>
                  <a:lnTo>
                    <a:pt x="3" y="41"/>
                  </a:lnTo>
                  <a:lnTo>
                    <a:pt x="4" y="47"/>
                  </a:lnTo>
                  <a:lnTo>
                    <a:pt x="4" y="52"/>
                  </a:lnTo>
                  <a:lnTo>
                    <a:pt x="2" y="58"/>
                  </a:lnTo>
                  <a:lnTo>
                    <a:pt x="1" y="67"/>
                  </a:lnTo>
                  <a:lnTo>
                    <a:pt x="0" y="75"/>
                  </a:lnTo>
                  <a:lnTo>
                    <a:pt x="0" y="83"/>
                  </a:lnTo>
                  <a:lnTo>
                    <a:pt x="1" y="86"/>
                  </a:lnTo>
                  <a:lnTo>
                    <a:pt x="4" y="89"/>
                  </a:lnTo>
                  <a:lnTo>
                    <a:pt x="8" y="90"/>
                  </a:lnTo>
                  <a:lnTo>
                    <a:pt x="11" y="89"/>
                  </a:lnTo>
                  <a:lnTo>
                    <a:pt x="14" y="86"/>
                  </a:lnTo>
                  <a:lnTo>
                    <a:pt x="15" y="83"/>
                  </a:lnTo>
                  <a:lnTo>
                    <a:pt x="15" y="74"/>
                  </a:lnTo>
                  <a:lnTo>
                    <a:pt x="15" y="66"/>
                  </a:lnTo>
                  <a:lnTo>
                    <a:pt x="17" y="57"/>
                  </a:lnTo>
                  <a:lnTo>
                    <a:pt x="17" y="48"/>
                  </a:lnTo>
                  <a:lnTo>
                    <a:pt x="17" y="39"/>
                  </a:lnTo>
                  <a:lnTo>
                    <a:pt x="16" y="31"/>
                  </a:lnTo>
                  <a:lnTo>
                    <a:pt x="15" y="24"/>
                  </a:lnTo>
                  <a:lnTo>
                    <a:pt x="15" y="17"/>
                  </a:lnTo>
                  <a:lnTo>
                    <a:pt x="18" y="11"/>
                  </a:lnTo>
                  <a:lnTo>
                    <a:pt x="20" y="8"/>
                  </a:lnTo>
                  <a:lnTo>
                    <a:pt x="19" y="4"/>
                  </a:lnTo>
                  <a:lnTo>
                    <a:pt x="17" y="2"/>
                  </a:lnTo>
                  <a:lnTo>
                    <a:pt x="14" y="0"/>
                  </a:lnTo>
                  <a:lnTo>
                    <a:pt x="10" y="1"/>
                  </a:lnTo>
                  <a:lnTo>
                    <a:pt x="7" y="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35" name="Freeform 51"/>
            <p:cNvSpPr>
              <a:spLocks/>
            </p:cNvSpPr>
            <p:nvPr/>
          </p:nvSpPr>
          <p:spPr bwMode="auto">
            <a:xfrm>
              <a:off x="2195" y="1415"/>
              <a:ext cx="48" cy="48"/>
            </a:xfrm>
            <a:custGeom>
              <a:avLst/>
              <a:gdLst>
                <a:gd name="T0" fmla="*/ 25 w 48"/>
                <a:gd name="T1" fmla="*/ 48 h 48"/>
                <a:gd name="T2" fmla="*/ 37 w 48"/>
                <a:gd name="T3" fmla="*/ 45 h 48"/>
                <a:gd name="T4" fmla="*/ 45 w 48"/>
                <a:gd name="T5" fmla="*/ 36 h 48"/>
                <a:gd name="T6" fmla="*/ 48 w 48"/>
                <a:gd name="T7" fmla="*/ 24 h 48"/>
                <a:gd name="T8" fmla="*/ 48 w 48"/>
                <a:gd name="T9" fmla="*/ 24 h 48"/>
                <a:gd name="T10" fmla="*/ 45 w 48"/>
                <a:gd name="T11" fmla="*/ 12 h 48"/>
                <a:gd name="T12" fmla="*/ 37 w 48"/>
                <a:gd name="T13" fmla="*/ 3 h 48"/>
                <a:gd name="T14" fmla="*/ 25 w 48"/>
                <a:gd name="T15" fmla="*/ 0 h 48"/>
                <a:gd name="T16" fmla="*/ 25 w 48"/>
                <a:gd name="T17" fmla="*/ 0 h 48"/>
                <a:gd name="T18" fmla="*/ 12 w 48"/>
                <a:gd name="T19" fmla="*/ 3 h 48"/>
                <a:gd name="T20" fmla="*/ 3 w 48"/>
                <a:gd name="T21" fmla="*/ 12 h 48"/>
                <a:gd name="T22" fmla="*/ 0 w 48"/>
                <a:gd name="T23" fmla="*/ 24 h 48"/>
                <a:gd name="T24" fmla="*/ 0 w 48"/>
                <a:gd name="T25" fmla="*/ 24 h 48"/>
                <a:gd name="T26" fmla="*/ 3 w 48"/>
                <a:gd name="T27" fmla="*/ 36 h 48"/>
                <a:gd name="T28" fmla="*/ 12 w 48"/>
                <a:gd name="T29" fmla="*/ 45 h 48"/>
                <a:gd name="T30" fmla="*/ 25 w 48"/>
                <a:gd name="T31" fmla="*/ 48 h 48"/>
                <a:gd name="T32" fmla="*/ 25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5" y="48"/>
                  </a:moveTo>
                  <a:lnTo>
                    <a:pt x="37" y="45"/>
                  </a:lnTo>
                  <a:lnTo>
                    <a:pt x="45" y="36"/>
                  </a:lnTo>
                  <a:lnTo>
                    <a:pt x="48" y="24"/>
                  </a:lnTo>
                  <a:lnTo>
                    <a:pt x="45" y="12"/>
                  </a:lnTo>
                  <a:lnTo>
                    <a:pt x="37" y="3"/>
                  </a:lnTo>
                  <a:lnTo>
                    <a:pt x="25" y="0"/>
                  </a:lnTo>
                  <a:lnTo>
                    <a:pt x="12" y="3"/>
                  </a:lnTo>
                  <a:lnTo>
                    <a:pt x="3" y="12"/>
                  </a:lnTo>
                  <a:lnTo>
                    <a:pt x="0" y="24"/>
                  </a:lnTo>
                  <a:lnTo>
                    <a:pt x="3" y="36"/>
                  </a:lnTo>
                  <a:lnTo>
                    <a:pt x="12" y="45"/>
                  </a:lnTo>
                  <a:lnTo>
                    <a:pt x="25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36" name="Freeform 52"/>
            <p:cNvSpPr>
              <a:spLocks/>
            </p:cNvSpPr>
            <p:nvPr/>
          </p:nvSpPr>
          <p:spPr bwMode="auto">
            <a:xfrm>
              <a:off x="2243" y="1415"/>
              <a:ext cx="49" cy="48"/>
            </a:xfrm>
            <a:custGeom>
              <a:avLst/>
              <a:gdLst>
                <a:gd name="T0" fmla="*/ 25 w 49"/>
                <a:gd name="T1" fmla="*/ 48 h 48"/>
                <a:gd name="T2" fmla="*/ 37 w 49"/>
                <a:gd name="T3" fmla="*/ 45 h 48"/>
                <a:gd name="T4" fmla="*/ 46 w 49"/>
                <a:gd name="T5" fmla="*/ 36 h 48"/>
                <a:gd name="T6" fmla="*/ 49 w 49"/>
                <a:gd name="T7" fmla="*/ 24 h 48"/>
                <a:gd name="T8" fmla="*/ 49 w 49"/>
                <a:gd name="T9" fmla="*/ 24 h 48"/>
                <a:gd name="T10" fmla="*/ 46 w 49"/>
                <a:gd name="T11" fmla="*/ 12 h 48"/>
                <a:gd name="T12" fmla="*/ 37 w 49"/>
                <a:gd name="T13" fmla="*/ 3 h 48"/>
                <a:gd name="T14" fmla="*/ 25 w 49"/>
                <a:gd name="T15" fmla="*/ 0 h 48"/>
                <a:gd name="T16" fmla="*/ 25 w 49"/>
                <a:gd name="T17" fmla="*/ 0 h 48"/>
                <a:gd name="T18" fmla="*/ 13 w 49"/>
                <a:gd name="T19" fmla="*/ 3 h 48"/>
                <a:gd name="T20" fmla="*/ 4 w 49"/>
                <a:gd name="T21" fmla="*/ 12 h 48"/>
                <a:gd name="T22" fmla="*/ 0 w 49"/>
                <a:gd name="T23" fmla="*/ 24 h 48"/>
                <a:gd name="T24" fmla="*/ 0 w 49"/>
                <a:gd name="T25" fmla="*/ 24 h 48"/>
                <a:gd name="T26" fmla="*/ 4 w 49"/>
                <a:gd name="T27" fmla="*/ 36 h 48"/>
                <a:gd name="T28" fmla="*/ 13 w 49"/>
                <a:gd name="T29" fmla="*/ 45 h 48"/>
                <a:gd name="T30" fmla="*/ 25 w 49"/>
                <a:gd name="T31" fmla="*/ 48 h 48"/>
                <a:gd name="T32" fmla="*/ 25 w 49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5" y="48"/>
                  </a:moveTo>
                  <a:lnTo>
                    <a:pt x="37" y="45"/>
                  </a:lnTo>
                  <a:lnTo>
                    <a:pt x="46" y="36"/>
                  </a:lnTo>
                  <a:lnTo>
                    <a:pt x="49" y="24"/>
                  </a:lnTo>
                  <a:lnTo>
                    <a:pt x="46" y="12"/>
                  </a:lnTo>
                  <a:lnTo>
                    <a:pt x="37" y="3"/>
                  </a:lnTo>
                  <a:lnTo>
                    <a:pt x="25" y="0"/>
                  </a:lnTo>
                  <a:lnTo>
                    <a:pt x="13" y="3"/>
                  </a:lnTo>
                  <a:lnTo>
                    <a:pt x="4" y="12"/>
                  </a:lnTo>
                  <a:lnTo>
                    <a:pt x="0" y="24"/>
                  </a:lnTo>
                  <a:lnTo>
                    <a:pt x="4" y="36"/>
                  </a:lnTo>
                  <a:lnTo>
                    <a:pt x="13" y="45"/>
                  </a:lnTo>
                  <a:lnTo>
                    <a:pt x="25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37" name="Freeform 53"/>
            <p:cNvSpPr>
              <a:spLocks/>
            </p:cNvSpPr>
            <p:nvPr/>
          </p:nvSpPr>
          <p:spPr bwMode="auto">
            <a:xfrm>
              <a:off x="2292" y="1415"/>
              <a:ext cx="48" cy="48"/>
            </a:xfrm>
            <a:custGeom>
              <a:avLst/>
              <a:gdLst>
                <a:gd name="T0" fmla="*/ 24 w 48"/>
                <a:gd name="T1" fmla="*/ 48 h 48"/>
                <a:gd name="T2" fmla="*/ 37 w 48"/>
                <a:gd name="T3" fmla="*/ 45 h 48"/>
                <a:gd name="T4" fmla="*/ 45 w 48"/>
                <a:gd name="T5" fmla="*/ 36 h 48"/>
                <a:gd name="T6" fmla="*/ 48 w 48"/>
                <a:gd name="T7" fmla="*/ 24 h 48"/>
                <a:gd name="T8" fmla="*/ 48 w 48"/>
                <a:gd name="T9" fmla="*/ 24 h 48"/>
                <a:gd name="T10" fmla="*/ 45 w 48"/>
                <a:gd name="T11" fmla="*/ 12 h 48"/>
                <a:gd name="T12" fmla="*/ 37 w 48"/>
                <a:gd name="T13" fmla="*/ 3 h 48"/>
                <a:gd name="T14" fmla="*/ 24 w 48"/>
                <a:gd name="T15" fmla="*/ 0 h 48"/>
                <a:gd name="T16" fmla="*/ 24 w 48"/>
                <a:gd name="T17" fmla="*/ 0 h 48"/>
                <a:gd name="T18" fmla="*/ 12 w 48"/>
                <a:gd name="T19" fmla="*/ 3 h 48"/>
                <a:gd name="T20" fmla="*/ 3 w 48"/>
                <a:gd name="T21" fmla="*/ 12 h 48"/>
                <a:gd name="T22" fmla="*/ 0 w 48"/>
                <a:gd name="T23" fmla="*/ 24 h 48"/>
                <a:gd name="T24" fmla="*/ 0 w 48"/>
                <a:gd name="T25" fmla="*/ 24 h 48"/>
                <a:gd name="T26" fmla="*/ 3 w 48"/>
                <a:gd name="T27" fmla="*/ 36 h 48"/>
                <a:gd name="T28" fmla="*/ 12 w 48"/>
                <a:gd name="T29" fmla="*/ 45 h 48"/>
                <a:gd name="T30" fmla="*/ 24 w 48"/>
                <a:gd name="T31" fmla="*/ 48 h 48"/>
                <a:gd name="T32" fmla="*/ 24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48"/>
                  </a:moveTo>
                  <a:lnTo>
                    <a:pt x="37" y="45"/>
                  </a:lnTo>
                  <a:lnTo>
                    <a:pt x="45" y="36"/>
                  </a:lnTo>
                  <a:lnTo>
                    <a:pt x="48" y="24"/>
                  </a:lnTo>
                  <a:lnTo>
                    <a:pt x="45" y="12"/>
                  </a:lnTo>
                  <a:lnTo>
                    <a:pt x="37" y="3"/>
                  </a:lnTo>
                  <a:lnTo>
                    <a:pt x="24" y="0"/>
                  </a:lnTo>
                  <a:lnTo>
                    <a:pt x="12" y="3"/>
                  </a:lnTo>
                  <a:lnTo>
                    <a:pt x="3" y="12"/>
                  </a:lnTo>
                  <a:lnTo>
                    <a:pt x="0" y="24"/>
                  </a:lnTo>
                  <a:lnTo>
                    <a:pt x="3" y="36"/>
                  </a:lnTo>
                  <a:lnTo>
                    <a:pt x="12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38" name="Freeform 54"/>
            <p:cNvSpPr>
              <a:spLocks/>
            </p:cNvSpPr>
            <p:nvPr/>
          </p:nvSpPr>
          <p:spPr bwMode="auto">
            <a:xfrm>
              <a:off x="2340" y="1415"/>
              <a:ext cx="49" cy="48"/>
            </a:xfrm>
            <a:custGeom>
              <a:avLst/>
              <a:gdLst>
                <a:gd name="T0" fmla="*/ 25 w 49"/>
                <a:gd name="T1" fmla="*/ 48 h 48"/>
                <a:gd name="T2" fmla="*/ 37 w 49"/>
                <a:gd name="T3" fmla="*/ 45 h 48"/>
                <a:gd name="T4" fmla="*/ 45 w 49"/>
                <a:gd name="T5" fmla="*/ 36 h 48"/>
                <a:gd name="T6" fmla="*/ 49 w 49"/>
                <a:gd name="T7" fmla="*/ 24 h 48"/>
                <a:gd name="T8" fmla="*/ 49 w 49"/>
                <a:gd name="T9" fmla="*/ 24 h 48"/>
                <a:gd name="T10" fmla="*/ 45 w 49"/>
                <a:gd name="T11" fmla="*/ 12 h 48"/>
                <a:gd name="T12" fmla="*/ 37 w 49"/>
                <a:gd name="T13" fmla="*/ 3 h 48"/>
                <a:gd name="T14" fmla="*/ 25 w 49"/>
                <a:gd name="T15" fmla="*/ 0 h 48"/>
                <a:gd name="T16" fmla="*/ 25 w 49"/>
                <a:gd name="T17" fmla="*/ 0 h 48"/>
                <a:gd name="T18" fmla="*/ 12 w 49"/>
                <a:gd name="T19" fmla="*/ 3 h 48"/>
                <a:gd name="T20" fmla="*/ 4 w 49"/>
                <a:gd name="T21" fmla="*/ 12 h 48"/>
                <a:gd name="T22" fmla="*/ 0 w 49"/>
                <a:gd name="T23" fmla="*/ 24 h 48"/>
                <a:gd name="T24" fmla="*/ 0 w 49"/>
                <a:gd name="T25" fmla="*/ 24 h 48"/>
                <a:gd name="T26" fmla="*/ 4 w 49"/>
                <a:gd name="T27" fmla="*/ 36 h 48"/>
                <a:gd name="T28" fmla="*/ 12 w 49"/>
                <a:gd name="T29" fmla="*/ 45 h 48"/>
                <a:gd name="T30" fmla="*/ 25 w 49"/>
                <a:gd name="T31" fmla="*/ 48 h 48"/>
                <a:gd name="T32" fmla="*/ 25 w 49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5" y="48"/>
                  </a:moveTo>
                  <a:lnTo>
                    <a:pt x="37" y="45"/>
                  </a:lnTo>
                  <a:lnTo>
                    <a:pt x="45" y="36"/>
                  </a:lnTo>
                  <a:lnTo>
                    <a:pt x="49" y="24"/>
                  </a:lnTo>
                  <a:lnTo>
                    <a:pt x="45" y="12"/>
                  </a:lnTo>
                  <a:lnTo>
                    <a:pt x="37" y="3"/>
                  </a:lnTo>
                  <a:lnTo>
                    <a:pt x="25" y="0"/>
                  </a:lnTo>
                  <a:lnTo>
                    <a:pt x="12" y="3"/>
                  </a:lnTo>
                  <a:lnTo>
                    <a:pt x="4" y="12"/>
                  </a:lnTo>
                  <a:lnTo>
                    <a:pt x="0" y="24"/>
                  </a:lnTo>
                  <a:lnTo>
                    <a:pt x="4" y="36"/>
                  </a:lnTo>
                  <a:lnTo>
                    <a:pt x="12" y="45"/>
                  </a:lnTo>
                  <a:lnTo>
                    <a:pt x="25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39" name="Freeform 55"/>
            <p:cNvSpPr>
              <a:spLocks/>
            </p:cNvSpPr>
            <p:nvPr/>
          </p:nvSpPr>
          <p:spPr bwMode="auto">
            <a:xfrm>
              <a:off x="2389" y="1415"/>
              <a:ext cx="48" cy="48"/>
            </a:xfrm>
            <a:custGeom>
              <a:avLst/>
              <a:gdLst>
                <a:gd name="T0" fmla="*/ 24 w 48"/>
                <a:gd name="T1" fmla="*/ 48 h 48"/>
                <a:gd name="T2" fmla="*/ 36 w 48"/>
                <a:gd name="T3" fmla="*/ 45 h 48"/>
                <a:gd name="T4" fmla="*/ 45 w 48"/>
                <a:gd name="T5" fmla="*/ 36 h 48"/>
                <a:gd name="T6" fmla="*/ 48 w 48"/>
                <a:gd name="T7" fmla="*/ 24 h 48"/>
                <a:gd name="T8" fmla="*/ 48 w 48"/>
                <a:gd name="T9" fmla="*/ 24 h 48"/>
                <a:gd name="T10" fmla="*/ 45 w 48"/>
                <a:gd name="T11" fmla="*/ 12 h 48"/>
                <a:gd name="T12" fmla="*/ 36 w 48"/>
                <a:gd name="T13" fmla="*/ 3 h 48"/>
                <a:gd name="T14" fmla="*/ 24 w 48"/>
                <a:gd name="T15" fmla="*/ 0 h 48"/>
                <a:gd name="T16" fmla="*/ 24 w 48"/>
                <a:gd name="T17" fmla="*/ 0 h 48"/>
                <a:gd name="T18" fmla="*/ 12 w 48"/>
                <a:gd name="T19" fmla="*/ 3 h 48"/>
                <a:gd name="T20" fmla="*/ 3 w 48"/>
                <a:gd name="T21" fmla="*/ 12 h 48"/>
                <a:gd name="T22" fmla="*/ 0 w 48"/>
                <a:gd name="T23" fmla="*/ 24 h 48"/>
                <a:gd name="T24" fmla="*/ 0 w 48"/>
                <a:gd name="T25" fmla="*/ 24 h 48"/>
                <a:gd name="T26" fmla="*/ 3 w 48"/>
                <a:gd name="T27" fmla="*/ 36 h 48"/>
                <a:gd name="T28" fmla="*/ 12 w 48"/>
                <a:gd name="T29" fmla="*/ 45 h 48"/>
                <a:gd name="T30" fmla="*/ 24 w 48"/>
                <a:gd name="T31" fmla="*/ 48 h 48"/>
                <a:gd name="T32" fmla="*/ 24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48"/>
                  </a:moveTo>
                  <a:lnTo>
                    <a:pt x="36" y="45"/>
                  </a:lnTo>
                  <a:lnTo>
                    <a:pt x="45" y="36"/>
                  </a:lnTo>
                  <a:lnTo>
                    <a:pt x="48" y="24"/>
                  </a:lnTo>
                  <a:lnTo>
                    <a:pt x="45" y="12"/>
                  </a:lnTo>
                  <a:lnTo>
                    <a:pt x="36" y="3"/>
                  </a:lnTo>
                  <a:lnTo>
                    <a:pt x="24" y="0"/>
                  </a:lnTo>
                  <a:lnTo>
                    <a:pt x="12" y="3"/>
                  </a:lnTo>
                  <a:lnTo>
                    <a:pt x="3" y="12"/>
                  </a:lnTo>
                  <a:lnTo>
                    <a:pt x="0" y="24"/>
                  </a:lnTo>
                  <a:lnTo>
                    <a:pt x="3" y="36"/>
                  </a:lnTo>
                  <a:lnTo>
                    <a:pt x="12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40" name="Freeform 56"/>
            <p:cNvSpPr>
              <a:spLocks/>
            </p:cNvSpPr>
            <p:nvPr/>
          </p:nvSpPr>
          <p:spPr bwMode="auto">
            <a:xfrm>
              <a:off x="2437" y="1415"/>
              <a:ext cx="49" cy="48"/>
            </a:xfrm>
            <a:custGeom>
              <a:avLst/>
              <a:gdLst>
                <a:gd name="T0" fmla="*/ 24 w 49"/>
                <a:gd name="T1" fmla="*/ 48 h 48"/>
                <a:gd name="T2" fmla="*/ 37 w 49"/>
                <a:gd name="T3" fmla="*/ 45 h 48"/>
                <a:gd name="T4" fmla="*/ 45 w 49"/>
                <a:gd name="T5" fmla="*/ 36 h 48"/>
                <a:gd name="T6" fmla="*/ 49 w 49"/>
                <a:gd name="T7" fmla="*/ 24 h 48"/>
                <a:gd name="T8" fmla="*/ 49 w 49"/>
                <a:gd name="T9" fmla="*/ 24 h 48"/>
                <a:gd name="T10" fmla="*/ 45 w 49"/>
                <a:gd name="T11" fmla="*/ 12 h 48"/>
                <a:gd name="T12" fmla="*/ 37 w 49"/>
                <a:gd name="T13" fmla="*/ 3 h 48"/>
                <a:gd name="T14" fmla="*/ 24 w 49"/>
                <a:gd name="T15" fmla="*/ 0 h 48"/>
                <a:gd name="T16" fmla="*/ 24 w 49"/>
                <a:gd name="T17" fmla="*/ 0 h 48"/>
                <a:gd name="T18" fmla="*/ 12 w 49"/>
                <a:gd name="T19" fmla="*/ 3 h 48"/>
                <a:gd name="T20" fmla="*/ 4 w 49"/>
                <a:gd name="T21" fmla="*/ 12 h 48"/>
                <a:gd name="T22" fmla="*/ 0 w 49"/>
                <a:gd name="T23" fmla="*/ 24 h 48"/>
                <a:gd name="T24" fmla="*/ 0 w 49"/>
                <a:gd name="T25" fmla="*/ 24 h 48"/>
                <a:gd name="T26" fmla="*/ 4 w 49"/>
                <a:gd name="T27" fmla="*/ 36 h 48"/>
                <a:gd name="T28" fmla="*/ 12 w 49"/>
                <a:gd name="T29" fmla="*/ 45 h 48"/>
                <a:gd name="T30" fmla="*/ 24 w 49"/>
                <a:gd name="T31" fmla="*/ 48 h 48"/>
                <a:gd name="T32" fmla="*/ 24 w 49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4" y="48"/>
                  </a:moveTo>
                  <a:lnTo>
                    <a:pt x="37" y="45"/>
                  </a:lnTo>
                  <a:lnTo>
                    <a:pt x="45" y="36"/>
                  </a:lnTo>
                  <a:lnTo>
                    <a:pt x="49" y="24"/>
                  </a:lnTo>
                  <a:lnTo>
                    <a:pt x="45" y="12"/>
                  </a:lnTo>
                  <a:lnTo>
                    <a:pt x="37" y="3"/>
                  </a:lnTo>
                  <a:lnTo>
                    <a:pt x="24" y="0"/>
                  </a:lnTo>
                  <a:lnTo>
                    <a:pt x="12" y="3"/>
                  </a:lnTo>
                  <a:lnTo>
                    <a:pt x="4" y="12"/>
                  </a:lnTo>
                  <a:lnTo>
                    <a:pt x="0" y="24"/>
                  </a:lnTo>
                  <a:lnTo>
                    <a:pt x="4" y="36"/>
                  </a:lnTo>
                  <a:lnTo>
                    <a:pt x="12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41" name="Freeform 57"/>
            <p:cNvSpPr>
              <a:spLocks/>
            </p:cNvSpPr>
            <p:nvPr/>
          </p:nvSpPr>
          <p:spPr bwMode="auto">
            <a:xfrm>
              <a:off x="3067" y="1545"/>
              <a:ext cx="16" cy="90"/>
            </a:xfrm>
            <a:custGeom>
              <a:avLst/>
              <a:gdLst>
                <a:gd name="T0" fmla="*/ 16 w 16"/>
                <a:gd name="T1" fmla="*/ 0 h 90"/>
                <a:gd name="T2" fmla="*/ 12 w 16"/>
                <a:gd name="T3" fmla="*/ 0 h 90"/>
                <a:gd name="T4" fmla="*/ 9 w 16"/>
                <a:gd name="T5" fmla="*/ 2 h 90"/>
                <a:gd name="T6" fmla="*/ 8 w 16"/>
                <a:gd name="T7" fmla="*/ 6 h 90"/>
                <a:gd name="T8" fmla="*/ 8 w 16"/>
                <a:gd name="T9" fmla="*/ 6 h 90"/>
                <a:gd name="T10" fmla="*/ 7 w 16"/>
                <a:gd name="T11" fmla="*/ 17 h 90"/>
                <a:gd name="T12" fmla="*/ 7 w 16"/>
                <a:gd name="T13" fmla="*/ 19 h 90"/>
                <a:gd name="T14" fmla="*/ 8 w 16"/>
                <a:gd name="T15" fmla="*/ 6 h 90"/>
                <a:gd name="T16" fmla="*/ 8 w 16"/>
                <a:gd name="T17" fmla="*/ 6 h 90"/>
                <a:gd name="T18" fmla="*/ 7 w 16"/>
                <a:gd name="T19" fmla="*/ 18 h 90"/>
                <a:gd name="T20" fmla="*/ 5 w 16"/>
                <a:gd name="T21" fmla="*/ 30 h 90"/>
                <a:gd name="T22" fmla="*/ 2 w 16"/>
                <a:gd name="T23" fmla="*/ 43 h 90"/>
                <a:gd name="T24" fmla="*/ 2 w 16"/>
                <a:gd name="T25" fmla="*/ 43 h 90"/>
                <a:gd name="T26" fmla="*/ 0 w 16"/>
                <a:gd name="T27" fmla="*/ 56 h 90"/>
                <a:gd name="T28" fmla="*/ 0 w 16"/>
                <a:gd name="T29" fmla="*/ 69 h 90"/>
                <a:gd name="T30" fmla="*/ 0 w 16"/>
                <a:gd name="T31" fmla="*/ 83 h 90"/>
                <a:gd name="T32" fmla="*/ 0 w 16"/>
                <a:gd name="T33" fmla="*/ 83 h 90"/>
                <a:gd name="T34" fmla="*/ 1 w 16"/>
                <a:gd name="T35" fmla="*/ 87 h 90"/>
                <a:gd name="T36" fmla="*/ 3 w 16"/>
                <a:gd name="T37" fmla="*/ 89 h 90"/>
                <a:gd name="T38" fmla="*/ 7 w 16"/>
                <a:gd name="T39" fmla="*/ 90 h 90"/>
                <a:gd name="T40" fmla="*/ 7 w 16"/>
                <a:gd name="T41" fmla="*/ 90 h 90"/>
                <a:gd name="T42" fmla="*/ 10 w 16"/>
                <a:gd name="T43" fmla="*/ 89 h 90"/>
                <a:gd name="T44" fmla="*/ 12 w 16"/>
                <a:gd name="T45" fmla="*/ 87 h 90"/>
                <a:gd name="T46" fmla="*/ 13 w 16"/>
                <a:gd name="T47" fmla="*/ 83 h 90"/>
                <a:gd name="T48" fmla="*/ 13 w 16"/>
                <a:gd name="T49" fmla="*/ 83 h 90"/>
                <a:gd name="T50" fmla="*/ 13 w 16"/>
                <a:gd name="T51" fmla="*/ 71 h 90"/>
                <a:gd name="T52" fmla="*/ 14 w 16"/>
                <a:gd name="T53" fmla="*/ 60 h 90"/>
                <a:gd name="T54" fmla="*/ 15 w 16"/>
                <a:gd name="T55" fmla="*/ 49 h 90"/>
                <a:gd name="T56" fmla="*/ 16 w 16"/>
                <a:gd name="T57" fmla="*/ 0 h 9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6"/>
                <a:gd name="T88" fmla="*/ 0 h 90"/>
                <a:gd name="T89" fmla="*/ 16 w 16"/>
                <a:gd name="T90" fmla="*/ 90 h 9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6" h="90">
                  <a:moveTo>
                    <a:pt x="16" y="0"/>
                  </a:moveTo>
                  <a:lnTo>
                    <a:pt x="12" y="0"/>
                  </a:lnTo>
                  <a:lnTo>
                    <a:pt x="9" y="2"/>
                  </a:lnTo>
                  <a:lnTo>
                    <a:pt x="8" y="6"/>
                  </a:lnTo>
                  <a:lnTo>
                    <a:pt x="7" y="17"/>
                  </a:lnTo>
                  <a:lnTo>
                    <a:pt x="7" y="19"/>
                  </a:lnTo>
                  <a:lnTo>
                    <a:pt x="8" y="6"/>
                  </a:lnTo>
                  <a:lnTo>
                    <a:pt x="7" y="18"/>
                  </a:lnTo>
                  <a:lnTo>
                    <a:pt x="5" y="30"/>
                  </a:lnTo>
                  <a:lnTo>
                    <a:pt x="2" y="43"/>
                  </a:lnTo>
                  <a:lnTo>
                    <a:pt x="0" y="56"/>
                  </a:lnTo>
                  <a:lnTo>
                    <a:pt x="0" y="69"/>
                  </a:lnTo>
                  <a:lnTo>
                    <a:pt x="0" y="83"/>
                  </a:lnTo>
                  <a:lnTo>
                    <a:pt x="1" y="87"/>
                  </a:lnTo>
                  <a:lnTo>
                    <a:pt x="3" y="89"/>
                  </a:lnTo>
                  <a:lnTo>
                    <a:pt x="7" y="90"/>
                  </a:lnTo>
                  <a:lnTo>
                    <a:pt x="10" y="89"/>
                  </a:lnTo>
                  <a:lnTo>
                    <a:pt x="12" y="87"/>
                  </a:lnTo>
                  <a:lnTo>
                    <a:pt x="13" y="83"/>
                  </a:lnTo>
                  <a:lnTo>
                    <a:pt x="13" y="71"/>
                  </a:lnTo>
                  <a:lnTo>
                    <a:pt x="14" y="60"/>
                  </a:lnTo>
                  <a:lnTo>
                    <a:pt x="15" y="4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42" name="Freeform 58"/>
            <p:cNvSpPr>
              <a:spLocks/>
            </p:cNvSpPr>
            <p:nvPr/>
          </p:nvSpPr>
          <p:spPr bwMode="auto">
            <a:xfrm>
              <a:off x="3048" y="1544"/>
              <a:ext cx="22" cy="93"/>
            </a:xfrm>
            <a:custGeom>
              <a:avLst/>
              <a:gdLst>
                <a:gd name="T0" fmla="*/ 21 w 22"/>
                <a:gd name="T1" fmla="*/ 87 h 93"/>
                <a:gd name="T2" fmla="*/ 22 w 22"/>
                <a:gd name="T3" fmla="*/ 77 h 93"/>
                <a:gd name="T4" fmla="*/ 22 w 22"/>
                <a:gd name="T5" fmla="*/ 67 h 93"/>
                <a:gd name="T6" fmla="*/ 17 w 22"/>
                <a:gd name="T7" fmla="*/ 58 h 93"/>
                <a:gd name="T8" fmla="*/ 17 w 22"/>
                <a:gd name="T9" fmla="*/ 58 h 93"/>
                <a:gd name="T10" fmla="*/ 14 w 22"/>
                <a:gd name="T11" fmla="*/ 42 h 93"/>
                <a:gd name="T12" fmla="*/ 14 w 22"/>
                <a:gd name="T13" fmla="*/ 25 h 93"/>
                <a:gd name="T14" fmla="*/ 16 w 22"/>
                <a:gd name="T15" fmla="*/ 9 h 93"/>
                <a:gd name="T16" fmla="*/ 16 w 22"/>
                <a:gd name="T17" fmla="*/ 9 h 93"/>
                <a:gd name="T18" fmla="*/ 16 w 22"/>
                <a:gd name="T19" fmla="*/ 5 h 93"/>
                <a:gd name="T20" fmla="*/ 14 w 22"/>
                <a:gd name="T21" fmla="*/ 2 h 93"/>
                <a:gd name="T22" fmla="*/ 11 w 22"/>
                <a:gd name="T23" fmla="*/ 0 h 93"/>
                <a:gd name="T24" fmla="*/ 11 w 22"/>
                <a:gd name="T25" fmla="*/ 0 h 93"/>
                <a:gd name="T26" fmla="*/ 7 w 22"/>
                <a:gd name="T27" fmla="*/ 0 h 93"/>
                <a:gd name="T28" fmla="*/ 4 w 22"/>
                <a:gd name="T29" fmla="*/ 2 h 93"/>
                <a:gd name="T30" fmla="*/ 2 w 22"/>
                <a:gd name="T31" fmla="*/ 5 h 93"/>
                <a:gd name="T32" fmla="*/ 2 w 22"/>
                <a:gd name="T33" fmla="*/ 5 h 93"/>
                <a:gd name="T34" fmla="*/ 0 w 22"/>
                <a:gd name="T35" fmla="*/ 16 h 93"/>
                <a:gd name="T36" fmla="*/ 0 w 22"/>
                <a:gd name="T37" fmla="*/ 28 h 93"/>
                <a:gd name="T38" fmla="*/ 0 w 22"/>
                <a:gd name="T39" fmla="*/ 40 h 93"/>
                <a:gd name="T40" fmla="*/ 0 w 22"/>
                <a:gd name="T41" fmla="*/ 40 h 93"/>
                <a:gd name="T42" fmla="*/ 2 w 22"/>
                <a:gd name="T43" fmla="*/ 53 h 93"/>
                <a:gd name="T44" fmla="*/ 7 w 22"/>
                <a:gd name="T45" fmla="*/ 68 h 93"/>
                <a:gd name="T46" fmla="*/ 7 w 22"/>
                <a:gd name="T47" fmla="*/ 85 h 93"/>
                <a:gd name="T48" fmla="*/ 7 w 22"/>
                <a:gd name="T49" fmla="*/ 85 h 93"/>
                <a:gd name="T50" fmla="*/ 7 w 22"/>
                <a:gd name="T51" fmla="*/ 89 h 93"/>
                <a:gd name="T52" fmla="*/ 10 w 22"/>
                <a:gd name="T53" fmla="*/ 91 h 93"/>
                <a:gd name="T54" fmla="*/ 13 w 22"/>
                <a:gd name="T55" fmla="*/ 93 h 93"/>
                <a:gd name="T56" fmla="*/ 13 w 22"/>
                <a:gd name="T57" fmla="*/ 93 h 93"/>
                <a:gd name="T58" fmla="*/ 17 w 22"/>
                <a:gd name="T59" fmla="*/ 93 h 93"/>
                <a:gd name="T60" fmla="*/ 20 w 22"/>
                <a:gd name="T61" fmla="*/ 90 h 93"/>
                <a:gd name="T62" fmla="*/ 21 w 22"/>
                <a:gd name="T63" fmla="*/ 87 h 93"/>
                <a:gd name="T64" fmla="*/ 21 w 22"/>
                <a:gd name="T65" fmla="*/ 87 h 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"/>
                <a:gd name="T100" fmla="*/ 0 h 93"/>
                <a:gd name="T101" fmla="*/ 22 w 22"/>
                <a:gd name="T102" fmla="*/ 93 h 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" h="93">
                  <a:moveTo>
                    <a:pt x="21" y="87"/>
                  </a:moveTo>
                  <a:lnTo>
                    <a:pt x="22" y="77"/>
                  </a:lnTo>
                  <a:lnTo>
                    <a:pt x="22" y="67"/>
                  </a:lnTo>
                  <a:lnTo>
                    <a:pt x="17" y="58"/>
                  </a:lnTo>
                  <a:lnTo>
                    <a:pt x="14" y="42"/>
                  </a:lnTo>
                  <a:lnTo>
                    <a:pt x="14" y="25"/>
                  </a:lnTo>
                  <a:lnTo>
                    <a:pt x="16" y="9"/>
                  </a:lnTo>
                  <a:lnTo>
                    <a:pt x="16" y="5"/>
                  </a:lnTo>
                  <a:lnTo>
                    <a:pt x="14" y="2"/>
                  </a:lnTo>
                  <a:lnTo>
                    <a:pt x="11" y="0"/>
                  </a:lnTo>
                  <a:lnTo>
                    <a:pt x="7" y="0"/>
                  </a:lnTo>
                  <a:lnTo>
                    <a:pt x="4" y="2"/>
                  </a:lnTo>
                  <a:lnTo>
                    <a:pt x="2" y="5"/>
                  </a:lnTo>
                  <a:lnTo>
                    <a:pt x="0" y="16"/>
                  </a:lnTo>
                  <a:lnTo>
                    <a:pt x="0" y="28"/>
                  </a:lnTo>
                  <a:lnTo>
                    <a:pt x="0" y="40"/>
                  </a:lnTo>
                  <a:lnTo>
                    <a:pt x="2" y="53"/>
                  </a:lnTo>
                  <a:lnTo>
                    <a:pt x="7" y="68"/>
                  </a:lnTo>
                  <a:lnTo>
                    <a:pt x="7" y="85"/>
                  </a:lnTo>
                  <a:lnTo>
                    <a:pt x="7" y="89"/>
                  </a:lnTo>
                  <a:lnTo>
                    <a:pt x="10" y="91"/>
                  </a:lnTo>
                  <a:lnTo>
                    <a:pt x="13" y="93"/>
                  </a:lnTo>
                  <a:lnTo>
                    <a:pt x="17" y="93"/>
                  </a:lnTo>
                  <a:lnTo>
                    <a:pt x="20" y="90"/>
                  </a:lnTo>
                  <a:lnTo>
                    <a:pt x="21" y="8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43" name="Freeform 59"/>
            <p:cNvSpPr>
              <a:spLocks/>
            </p:cNvSpPr>
            <p:nvPr/>
          </p:nvSpPr>
          <p:spPr bwMode="auto">
            <a:xfrm>
              <a:off x="3046" y="1615"/>
              <a:ext cx="37" cy="49"/>
            </a:xfrm>
            <a:custGeom>
              <a:avLst/>
              <a:gdLst>
                <a:gd name="T0" fmla="*/ 36 w 37"/>
                <a:gd name="T1" fmla="*/ 3 h 49"/>
                <a:gd name="T2" fmla="*/ 33 w 37"/>
                <a:gd name="T3" fmla="*/ 1 h 49"/>
                <a:gd name="T4" fmla="*/ 29 w 37"/>
                <a:gd name="T5" fmla="*/ 0 h 49"/>
                <a:gd name="T6" fmla="*/ 25 w 37"/>
                <a:gd name="T7" fmla="*/ 0 h 49"/>
                <a:gd name="T8" fmla="*/ 25 w 37"/>
                <a:gd name="T9" fmla="*/ 0 h 49"/>
                <a:gd name="T10" fmla="*/ 13 w 37"/>
                <a:gd name="T11" fmla="*/ 4 h 49"/>
                <a:gd name="T12" fmla="*/ 4 w 37"/>
                <a:gd name="T13" fmla="*/ 12 h 49"/>
                <a:gd name="T14" fmla="*/ 0 w 37"/>
                <a:gd name="T15" fmla="*/ 24 h 49"/>
                <a:gd name="T16" fmla="*/ 0 w 37"/>
                <a:gd name="T17" fmla="*/ 24 h 49"/>
                <a:gd name="T18" fmla="*/ 4 w 37"/>
                <a:gd name="T19" fmla="*/ 36 h 49"/>
                <a:gd name="T20" fmla="*/ 13 w 37"/>
                <a:gd name="T21" fmla="*/ 45 h 49"/>
                <a:gd name="T22" fmla="*/ 25 w 37"/>
                <a:gd name="T23" fmla="*/ 49 h 49"/>
                <a:gd name="T24" fmla="*/ 25 w 37"/>
                <a:gd name="T25" fmla="*/ 49 h 49"/>
                <a:gd name="T26" fmla="*/ 29 w 37"/>
                <a:gd name="T27" fmla="*/ 48 h 49"/>
                <a:gd name="T28" fmla="*/ 33 w 37"/>
                <a:gd name="T29" fmla="*/ 47 h 49"/>
                <a:gd name="T30" fmla="*/ 37 w 37"/>
                <a:gd name="T31" fmla="*/ 46 h 49"/>
                <a:gd name="T32" fmla="*/ 37 w 37"/>
                <a:gd name="T33" fmla="*/ 46 h 49"/>
                <a:gd name="T34" fmla="*/ 37 w 37"/>
                <a:gd name="T35" fmla="*/ 34 h 49"/>
                <a:gd name="T36" fmla="*/ 36 w 37"/>
                <a:gd name="T37" fmla="*/ 14 h 49"/>
                <a:gd name="T38" fmla="*/ 36 w 37"/>
                <a:gd name="T39" fmla="*/ 3 h 49"/>
                <a:gd name="T40" fmla="*/ 36 w 37"/>
                <a:gd name="T41" fmla="*/ 3 h 4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"/>
                <a:gd name="T64" fmla="*/ 0 h 49"/>
                <a:gd name="T65" fmla="*/ 37 w 37"/>
                <a:gd name="T66" fmla="*/ 49 h 4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" h="49">
                  <a:moveTo>
                    <a:pt x="36" y="3"/>
                  </a:moveTo>
                  <a:lnTo>
                    <a:pt x="33" y="1"/>
                  </a:lnTo>
                  <a:lnTo>
                    <a:pt x="29" y="0"/>
                  </a:lnTo>
                  <a:lnTo>
                    <a:pt x="25" y="0"/>
                  </a:lnTo>
                  <a:lnTo>
                    <a:pt x="13" y="4"/>
                  </a:lnTo>
                  <a:lnTo>
                    <a:pt x="4" y="12"/>
                  </a:lnTo>
                  <a:lnTo>
                    <a:pt x="0" y="24"/>
                  </a:lnTo>
                  <a:lnTo>
                    <a:pt x="4" y="36"/>
                  </a:lnTo>
                  <a:lnTo>
                    <a:pt x="13" y="45"/>
                  </a:lnTo>
                  <a:lnTo>
                    <a:pt x="25" y="49"/>
                  </a:lnTo>
                  <a:lnTo>
                    <a:pt x="29" y="48"/>
                  </a:lnTo>
                  <a:lnTo>
                    <a:pt x="33" y="47"/>
                  </a:lnTo>
                  <a:lnTo>
                    <a:pt x="37" y="46"/>
                  </a:lnTo>
                  <a:lnTo>
                    <a:pt x="37" y="34"/>
                  </a:lnTo>
                  <a:lnTo>
                    <a:pt x="36" y="14"/>
                  </a:lnTo>
                  <a:lnTo>
                    <a:pt x="36" y="3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44" name="Freeform 60"/>
            <p:cNvSpPr>
              <a:spLocks/>
            </p:cNvSpPr>
            <p:nvPr/>
          </p:nvSpPr>
          <p:spPr bwMode="auto">
            <a:xfrm>
              <a:off x="3018" y="1543"/>
              <a:ext cx="24" cy="92"/>
            </a:xfrm>
            <a:custGeom>
              <a:avLst/>
              <a:gdLst>
                <a:gd name="T0" fmla="*/ 14 w 24"/>
                <a:gd name="T1" fmla="*/ 85 h 92"/>
                <a:gd name="T2" fmla="*/ 14 w 24"/>
                <a:gd name="T3" fmla="*/ 77 h 92"/>
                <a:gd name="T4" fmla="*/ 14 w 24"/>
                <a:gd name="T5" fmla="*/ 69 h 92"/>
                <a:gd name="T6" fmla="*/ 15 w 24"/>
                <a:gd name="T7" fmla="*/ 61 h 92"/>
                <a:gd name="T8" fmla="*/ 15 w 24"/>
                <a:gd name="T9" fmla="*/ 61 h 92"/>
                <a:gd name="T10" fmla="*/ 20 w 24"/>
                <a:gd name="T11" fmla="*/ 44 h 92"/>
                <a:gd name="T12" fmla="*/ 23 w 24"/>
                <a:gd name="T13" fmla="*/ 25 h 92"/>
                <a:gd name="T14" fmla="*/ 24 w 24"/>
                <a:gd name="T15" fmla="*/ 7 h 92"/>
                <a:gd name="T16" fmla="*/ 24 w 24"/>
                <a:gd name="T17" fmla="*/ 7 h 92"/>
                <a:gd name="T18" fmla="*/ 23 w 24"/>
                <a:gd name="T19" fmla="*/ 3 h 92"/>
                <a:gd name="T20" fmla="*/ 20 w 24"/>
                <a:gd name="T21" fmla="*/ 1 h 92"/>
                <a:gd name="T22" fmla="*/ 17 w 24"/>
                <a:gd name="T23" fmla="*/ 0 h 92"/>
                <a:gd name="T24" fmla="*/ 17 w 24"/>
                <a:gd name="T25" fmla="*/ 0 h 92"/>
                <a:gd name="T26" fmla="*/ 14 w 24"/>
                <a:gd name="T27" fmla="*/ 1 h 92"/>
                <a:gd name="T28" fmla="*/ 11 w 24"/>
                <a:gd name="T29" fmla="*/ 4 h 92"/>
                <a:gd name="T30" fmla="*/ 11 w 24"/>
                <a:gd name="T31" fmla="*/ 8 h 92"/>
                <a:gd name="T32" fmla="*/ 11 w 24"/>
                <a:gd name="T33" fmla="*/ 8 h 92"/>
                <a:gd name="T34" fmla="*/ 9 w 24"/>
                <a:gd name="T35" fmla="*/ 25 h 92"/>
                <a:gd name="T36" fmla="*/ 6 w 24"/>
                <a:gd name="T37" fmla="*/ 44 h 92"/>
                <a:gd name="T38" fmla="*/ 1 w 24"/>
                <a:gd name="T39" fmla="*/ 61 h 92"/>
                <a:gd name="T40" fmla="*/ 1 w 24"/>
                <a:gd name="T41" fmla="*/ 61 h 92"/>
                <a:gd name="T42" fmla="*/ 0 w 24"/>
                <a:gd name="T43" fmla="*/ 69 h 92"/>
                <a:gd name="T44" fmla="*/ 0 w 24"/>
                <a:gd name="T45" fmla="*/ 78 h 92"/>
                <a:gd name="T46" fmla="*/ 0 w 24"/>
                <a:gd name="T47" fmla="*/ 86 h 92"/>
                <a:gd name="T48" fmla="*/ 0 w 24"/>
                <a:gd name="T49" fmla="*/ 86 h 92"/>
                <a:gd name="T50" fmla="*/ 2 w 24"/>
                <a:gd name="T51" fmla="*/ 89 h 92"/>
                <a:gd name="T52" fmla="*/ 5 w 24"/>
                <a:gd name="T53" fmla="*/ 91 h 92"/>
                <a:gd name="T54" fmla="*/ 8 w 24"/>
                <a:gd name="T55" fmla="*/ 92 h 92"/>
                <a:gd name="T56" fmla="*/ 8 w 24"/>
                <a:gd name="T57" fmla="*/ 92 h 92"/>
                <a:gd name="T58" fmla="*/ 12 w 24"/>
                <a:gd name="T59" fmla="*/ 91 h 92"/>
                <a:gd name="T60" fmla="*/ 14 w 24"/>
                <a:gd name="T61" fmla="*/ 88 h 92"/>
                <a:gd name="T62" fmla="*/ 14 w 24"/>
                <a:gd name="T63" fmla="*/ 85 h 92"/>
                <a:gd name="T64" fmla="*/ 14 w 24"/>
                <a:gd name="T65" fmla="*/ 85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"/>
                <a:gd name="T100" fmla="*/ 0 h 92"/>
                <a:gd name="T101" fmla="*/ 24 w 24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" h="92">
                  <a:moveTo>
                    <a:pt x="14" y="85"/>
                  </a:moveTo>
                  <a:lnTo>
                    <a:pt x="14" y="77"/>
                  </a:lnTo>
                  <a:lnTo>
                    <a:pt x="14" y="69"/>
                  </a:lnTo>
                  <a:lnTo>
                    <a:pt x="15" y="61"/>
                  </a:lnTo>
                  <a:lnTo>
                    <a:pt x="20" y="44"/>
                  </a:lnTo>
                  <a:lnTo>
                    <a:pt x="23" y="25"/>
                  </a:lnTo>
                  <a:lnTo>
                    <a:pt x="24" y="7"/>
                  </a:lnTo>
                  <a:lnTo>
                    <a:pt x="23" y="3"/>
                  </a:lnTo>
                  <a:lnTo>
                    <a:pt x="20" y="1"/>
                  </a:lnTo>
                  <a:lnTo>
                    <a:pt x="17" y="0"/>
                  </a:lnTo>
                  <a:lnTo>
                    <a:pt x="14" y="1"/>
                  </a:lnTo>
                  <a:lnTo>
                    <a:pt x="11" y="4"/>
                  </a:lnTo>
                  <a:lnTo>
                    <a:pt x="11" y="8"/>
                  </a:lnTo>
                  <a:lnTo>
                    <a:pt x="9" y="25"/>
                  </a:lnTo>
                  <a:lnTo>
                    <a:pt x="6" y="44"/>
                  </a:lnTo>
                  <a:lnTo>
                    <a:pt x="1" y="61"/>
                  </a:lnTo>
                  <a:lnTo>
                    <a:pt x="0" y="69"/>
                  </a:lnTo>
                  <a:lnTo>
                    <a:pt x="0" y="78"/>
                  </a:lnTo>
                  <a:lnTo>
                    <a:pt x="0" y="86"/>
                  </a:lnTo>
                  <a:lnTo>
                    <a:pt x="2" y="89"/>
                  </a:lnTo>
                  <a:lnTo>
                    <a:pt x="5" y="91"/>
                  </a:lnTo>
                  <a:lnTo>
                    <a:pt x="8" y="92"/>
                  </a:lnTo>
                  <a:lnTo>
                    <a:pt x="12" y="91"/>
                  </a:lnTo>
                  <a:lnTo>
                    <a:pt x="14" y="88"/>
                  </a:lnTo>
                  <a:lnTo>
                    <a:pt x="14" y="8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45" name="Freeform 61"/>
            <p:cNvSpPr>
              <a:spLocks/>
            </p:cNvSpPr>
            <p:nvPr/>
          </p:nvSpPr>
          <p:spPr bwMode="auto">
            <a:xfrm>
              <a:off x="3001" y="1543"/>
              <a:ext cx="22" cy="93"/>
            </a:xfrm>
            <a:custGeom>
              <a:avLst/>
              <a:gdLst>
                <a:gd name="T0" fmla="*/ 22 w 22"/>
                <a:gd name="T1" fmla="*/ 83 h 93"/>
                <a:gd name="T2" fmla="*/ 18 w 22"/>
                <a:gd name="T3" fmla="*/ 66 h 93"/>
                <a:gd name="T4" fmla="*/ 15 w 22"/>
                <a:gd name="T5" fmla="*/ 50 h 93"/>
                <a:gd name="T6" fmla="*/ 13 w 22"/>
                <a:gd name="T7" fmla="*/ 33 h 93"/>
                <a:gd name="T8" fmla="*/ 13 w 22"/>
                <a:gd name="T9" fmla="*/ 33 h 93"/>
                <a:gd name="T10" fmla="*/ 14 w 22"/>
                <a:gd name="T11" fmla="*/ 25 h 93"/>
                <a:gd name="T12" fmla="*/ 16 w 22"/>
                <a:gd name="T13" fmla="*/ 17 h 93"/>
                <a:gd name="T14" fmla="*/ 20 w 22"/>
                <a:gd name="T15" fmla="*/ 9 h 93"/>
                <a:gd name="T16" fmla="*/ 20 w 22"/>
                <a:gd name="T17" fmla="*/ 9 h 93"/>
                <a:gd name="T18" fmla="*/ 20 w 22"/>
                <a:gd name="T19" fmla="*/ 6 h 93"/>
                <a:gd name="T20" fmla="*/ 18 w 22"/>
                <a:gd name="T21" fmla="*/ 3 h 93"/>
                <a:gd name="T22" fmla="*/ 15 w 22"/>
                <a:gd name="T23" fmla="*/ 1 h 93"/>
                <a:gd name="T24" fmla="*/ 15 w 22"/>
                <a:gd name="T25" fmla="*/ 1 h 93"/>
                <a:gd name="T26" fmla="*/ 12 w 22"/>
                <a:gd name="T27" fmla="*/ 0 h 93"/>
                <a:gd name="T28" fmla="*/ 9 w 22"/>
                <a:gd name="T29" fmla="*/ 2 h 93"/>
                <a:gd name="T30" fmla="*/ 7 w 22"/>
                <a:gd name="T31" fmla="*/ 5 h 93"/>
                <a:gd name="T32" fmla="*/ 7 w 22"/>
                <a:gd name="T33" fmla="*/ 5 h 93"/>
                <a:gd name="T34" fmla="*/ 2 w 22"/>
                <a:gd name="T35" fmla="*/ 14 h 93"/>
                <a:gd name="T36" fmla="*/ 0 w 22"/>
                <a:gd name="T37" fmla="*/ 24 h 93"/>
                <a:gd name="T38" fmla="*/ 0 w 22"/>
                <a:gd name="T39" fmla="*/ 35 h 93"/>
                <a:gd name="T40" fmla="*/ 0 w 22"/>
                <a:gd name="T41" fmla="*/ 35 h 93"/>
                <a:gd name="T42" fmla="*/ 2 w 22"/>
                <a:gd name="T43" fmla="*/ 53 h 93"/>
                <a:gd name="T44" fmla="*/ 4 w 22"/>
                <a:gd name="T45" fmla="*/ 71 h 93"/>
                <a:gd name="T46" fmla="*/ 9 w 22"/>
                <a:gd name="T47" fmla="*/ 89 h 93"/>
                <a:gd name="T48" fmla="*/ 9 w 22"/>
                <a:gd name="T49" fmla="*/ 89 h 93"/>
                <a:gd name="T50" fmla="*/ 11 w 22"/>
                <a:gd name="T51" fmla="*/ 91 h 93"/>
                <a:gd name="T52" fmla="*/ 15 w 22"/>
                <a:gd name="T53" fmla="*/ 93 h 93"/>
                <a:gd name="T54" fmla="*/ 18 w 22"/>
                <a:gd name="T55" fmla="*/ 92 h 93"/>
                <a:gd name="T56" fmla="*/ 18 w 22"/>
                <a:gd name="T57" fmla="*/ 92 h 93"/>
                <a:gd name="T58" fmla="*/ 21 w 22"/>
                <a:gd name="T59" fmla="*/ 90 h 93"/>
                <a:gd name="T60" fmla="*/ 22 w 22"/>
                <a:gd name="T61" fmla="*/ 86 h 93"/>
                <a:gd name="T62" fmla="*/ 22 w 22"/>
                <a:gd name="T63" fmla="*/ 83 h 93"/>
                <a:gd name="T64" fmla="*/ 22 w 22"/>
                <a:gd name="T65" fmla="*/ 83 h 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"/>
                <a:gd name="T100" fmla="*/ 0 h 93"/>
                <a:gd name="T101" fmla="*/ 22 w 22"/>
                <a:gd name="T102" fmla="*/ 93 h 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" h="93">
                  <a:moveTo>
                    <a:pt x="22" y="83"/>
                  </a:moveTo>
                  <a:lnTo>
                    <a:pt x="18" y="66"/>
                  </a:lnTo>
                  <a:lnTo>
                    <a:pt x="15" y="50"/>
                  </a:lnTo>
                  <a:lnTo>
                    <a:pt x="13" y="33"/>
                  </a:lnTo>
                  <a:lnTo>
                    <a:pt x="14" y="25"/>
                  </a:lnTo>
                  <a:lnTo>
                    <a:pt x="16" y="17"/>
                  </a:lnTo>
                  <a:lnTo>
                    <a:pt x="20" y="9"/>
                  </a:lnTo>
                  <a:lnTo>
                    <a:pt x="20" y="6"/>
                  </a:lnTo>
                  <a:lnTo>
                    <a:pt x="18" y="3"/>
                  </a:lnTo>
                  <a:lnTo>
                    <a:pt x="15" y="1"/>
                  </a:lnTo>
                  <a:lnTo>
                    <a:pt x="12" y="0"/>
                  </a:lnTo>
                  <a:lnTo>
                    <a:pt x="9" y="2"/>
                  </a:lnTo>
                  <a:lnTo>
                    <a:pt x="7" y="5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35"/>
                  </a:lnTo>
                  <a:lnTo>
                    <a:pt x="2" y="53"/>
                  </a:lnTo>
                  <a:lnTo>
                    <a:pt x="4" y="71"/>
                  </a:lnTo>
                  <a:lnTo>
                    <a:pt x="9" y="89"/>
                  </a:lnTo>
                  <a:lnTo>
                    <a:pt x="11" y="91"/>
                  </a:lnTo>
                  <a:lnTo>
                    <a:pt x="15" y="93"/>
                  </a:lnTo>
                  <a:lnTo>
                    <a:pt x="18" y="92"/>
                  </a:lnTo>
                  <a:lnTo>
                    <a:pt x="21" y="90"/>
                  </a:lnTo>
                  <a:lnTo>
                    <a:pt x="22" y="86"/>
                  </a:lnTo>
                  <a:lnTo>
                    <a:pt x="22" y="8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46" name="Freeform 62"/>
            <p:cNvSpPr>
              <a:spLocks/>
            </p:cNvSpPr>
            <p:nvPr/>
          </p:nvSpPr>
          <p:spPr bwMode="auto">
            <a:xfrm>
              <a:off x="2967" y="1544"/>
              <a:ext cx="31" cy="93"/>
            </a:xfrm>
            <a:custGeom>
              <a:avLst/>
              <a:gdLst>
                <a:gd name="T0" fmla="*/ 14 w 31"/>
                <a:gd name="T1" fmla="*/ 86 h 93"/>
                <a:gd name="T2" fmla="*/ 17 w 31"/>
                <a:gd name="T3" fmla="*/ 77 h 93"/>
                <a:gd name="T4" fmla="*/ 20 w 31"/>
                <a:gd name="T5" fmla="*/ 67 h 93"/>
                <a:gd name="T6" fmla="*/ 24 w 31"/>
                <a:gd name="T7" fmla="*/ 58 h 93"/>
                <a:gd name="T8" fmla="*/ 24 w 31"/>
                <a:gd name="T9" fmla="*/ 58 h 93"/>
                <a:gd name="T10" fmla="*/ 27 w 31"/>
                <a:gd name="T11" fmla="*/ 44 h 93"/>
                <a:gd name="T12" fmla="*/ 28 w 31"/>
                <a:gd name="T13" fmla="*/ 30 h 93"/>
                <a:gd name="T14" fmla="*/ 29 w 31"/>
                <a:gd name="T15" fmla="*/ 15 h 93"/>
                <a:gd name="T16" fmla="*/ 29 w 31"/>
                <a:gd name="T17" fmla="*/ 15 h 93"/>
                <a:gd name="T18" fmla="*/ 29 w 31"/>
                <a:gd name="T19" fmla="*/ 13 h 93"/>
                <a:gd name="T20" fmla="*/ 29 w 31"/>
                <a:gd name="T21" fmla="*/ 11 h 93"/>
                <a:gd name="T22" fmla="*/ 30 w 31"/>
                <a:gd name="T23" fmla="*/ 10 h 93"/>
                <a:gd name="T24" fmla="*/ 30 w 31"/>
                <a:gd name="T25" fmla="*/ 10 h 93"/>
                <a:gd name="T26" fmla="*/ 31 w 31"/>
                <a:gd name="T27" fmla="*/ 6 h 93"/>
                <a:gd name="T28" fmla="*/ 29 w 31"/>
                <a:gd name="T29" fmla="*/ 3 h 93"/>
                <a:gd name="T30" fmla="*/ 27 w 31"/>
                <a:gd name="T31" fmla="*/ 1 h 93"/>
                <a:gd name="T32" fmla="*/ 27 w 31"/>
                <a:gd name="T33" fmla="*/ 1 h 93"/>
                <a:gd name="T34" fmla="*/ 23 w 31"/>
                <a:gd name="T35" fmla="*/ 0 h 93"/>
                <a:gd name="T36" fmla="*/ 20 w 31"/>
                <a:gd name="T37" fmla="*/ 1 h 93"/>
                <a:gd name="T38" fmla="*/ 18 w 31"/>
                <a:gd name="T39" fmla="*/ 4 h 93"/>
                <a:gd name="T40" fmla="*/ 18 w 31"/>
                <a:gd name="T41" fmla="*/ 4 h 93"/>
                <a:gd name="T42" fmla="*/ 16 w 31"/>
                <a:gd name="T43" fmla="*/ 6 h 93"/>
                <a:gd name="T44" fmla="*/ 15 w 31"/>
                <a:gd name="T45" fmla="*/ 8 h 93"/>
                <a:gd name="T46" fmla="*/ 15 w 31"/>
                <a:gd name="T47" fmla="*/ 10 h 93"/>
                <a:gd name="T48" fmla="*/ 15 w 31"/>
                <a:gd name="T49" fmla="*/ 10 h 93"/>
                <a:gd name="T50" fmla="*/ 14 w 31"/>
                <a:gd name="T51" fmla="*/ 28 h 93"/>
                <a:gd name="T52" fmla="*/ 12 w 31"/>
                <a:gd name="T53" fmla="*/ 47 h 93"/>
                <a:gd name="T54" fmla="*/ 6 w 31"/>
                <a:gd name="T55" fmla="*/ 65 h 93"/>
                <a:gd name="T56" fmla="*/ 6 w 31"/>
                <a:gd name="T57" fmla="*/ 65 h 93"/>
                <a:gd name="T58" fmla="*/ 4 w 31"/>
                <a:gd name="T59" fmla="*/ 72 h 93"/>
                <a:gd name="T60" fmla="*/ 1 w 31"/>
                <a:gd name="T61" fmla="*/ 79 h 93"/>
                <a:gd name="T62" fmla="*/ 0 w 31"/>
                <a:gd name="T63" fmla="*/ 87 h 93"/>
                <a:gd name="T64" fmla="*/ 0 w 31"/>
                <a:gd name="T65" fmla="*/ 87 h 93"/>
                <a:gd name="T66" fmla="*/ 2 w 31"/>
                <a:gd name="T67" fmla="*/ 90 h 93"/>
                <a:gd name="T68" fmla="*/ 4 w 31"/>
                <a:gd name="T69" fmla="*/ 93 h 93"/>
                <a:gd name="T70" fmla="*/ 8 w 31"/>
                <a:gd name="T71" fmla="*/ 93 h 93"/>
                <a:gd name="T72" fmla="*/ 8 w 31"/>
                <a:gd name="T73" fmla="*/ 93 h 93"/>
                <a:gd name="T74" fmla="*/ 11 w 31"/>
                <a:gd name="T75" fmla="*/ 92 h 93"/>
                <a:gd name="T76" fmla="*/ 13 w 31"/>
                <a:gd name="T77" fmla="*/ 90 h 93"/>
                <a:gd name="T78" fmla="*/ 14 w 31"/>
                <a:gd name="T79" fmla="*/ 86 h 93"/>
                <a:gd name="T80" fmla="*/ 14 w 31"/>
                <a:gd name="T81" fmla="*/ 86 h 9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1"/>
                <a:gd name="T124" fmla="*/ 0 h 93"/>
                <a:gd name="T125" fmla="*/ 31 w 31"/>
                <a:gd name="T126" fmla="*/ 93 h 9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1" h="93">
                  <a:moveTo>
                    <a:pt x="14" y="86"/>
                  </a:moveTo>
                  <a:lnTo>
                    <a:pt x="17" y="77"/>
                  </a:lnTo>
                  <a:lnTo>
                    <a:pt x="20" y="67"/>
                  </a:lnTo>
                  <a:lnTo>
                    <a:pt x="24" y="58"/>
                  </a:lnTo>
                  <a:lnTo>
                    <a:pt x="27" y="44"/>
                  </a:lnTo>
                  <a:lnTo>
                    <a:pt x="28" y="30"/>
                  </a:lnTo>
                  <a:lnTo>
                    <a:pt x="29" y="15"/>
                  </a:lnTo>
                  <a:lnTo>
                    <a:pt x="29" y="13"/>
                  </a:lnTo>
                  <a:lnTo>
                    <a:pt x="29" y="11"/>
                  </a:lnTo>
                  <a:lnTo>
                    <a:pt x="30" y="10"/>
                  </a:lnTo>
                  <a:lnTo>
                    <a:pt x="31" y="6"/>
                  </a:lnTo>
                  <a:lnTo>
                    <a:pt x="29" y="3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20" y="1"/>
                  </a:lnTo>
                  <a:lnTo>
                    <a:pt x="18" y="4"/>
                  </a:lnTo>
                  <a:lnTo>
                    <a:pt x="16" y="6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4" y="28"/>
                  </a:lnTo>
                  <a:lnTo>
                    <a:pt x="12" y="47"/>
                  </a:lnTo>
                  <a:lnTo>
                    <a:pt x="6" y="65"/>
                  </a:lnTo>
                  <a:lnTo>
                    <a:pt x="4" y="72"/>
                  </a:lnTo>
                  <a:lnTo>
                    <a:pt x="1" y="79"/>
                  </a:lnTo>
                  <a:lnTo>
                    <a:pt x="0" y="87"/>
                  </a:lnTo>
                  <a:lnTo>
                    <a:pt x="2" y="90"/>
                  </a:lnTo>
                  <a:lnTo>
                    <a:pt x="4" y="93"/>
                  </a:lnTo>
                  <a:lnTo>
                    <a:pt x="8" y="93"/>
                  </a:lnTo>
                  <a:lnTo>
                    <a:pt x="11" y="92"/>
                  </a:lnTo>
                  <a:lnTo>
                    <a:pt x="13" y="90"/>
                  </a:lnTo>
                  <a:lnTo>
                    <a:pt x="14" y="8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47" name="Freeform 63"/>
            <p:cNvSpPr>
              <a:spLocks/>
            </p:cNvSpPr>
            <p:nvPr/>
          </p:nvSpPr>
          <p:spPr bwMode="auto">
            <a:xfrm>
              <a:off x="2958" y="1543"/>
              <a:ext cx="19" cy="92"/>
            </a:xfrm>
            <a:custGeom>
              <a:avLst/>
              <a:gdLst>
                <a:gd name="T0" fmla="*/ 18 w 19"/>
                <a:gd name="T1" fmla="*/ 82 h 92"/>
                <a:gd name="T2" fmla="*/ 15 w 19"/>
                <a:gd name="T3" fmla="*/ 71 h 92"/>
                <a:gd name="T4" fmla="*/ 15 w 19"/>
                <a:gd name="T5" fmla="*/ 60 h 92"/>
                <a:gd name="T6" fmla="*/ 15 w 19"/>
                <a:gd name="T7" fmla="*/ 49 h 92"/>
                <a:gd name="T8" fmla="*/ 15 w 19"/>
                <a:gd name="T9" fmla="*/ 49 h 92"/>
                <a:gd name="T10" fmla="*/ 16 w 19"/>
                <a:gd name="T11" fmla="*/ 34 h 92"/>
                <a:gd name="T12" fmla="*/ 16 w 19"/>
                <a:gd name="T13" fmla="*/ 21 h 92"/>
                <a:gd name="T14" fmla="*/ 13 w 19"/>
                <a:gd name="T15" fmla="*/ 7 h 92"/>
                <a:gd name="T16" fmla="*/ 13 w 19"/>
                <a:gd name="T17" fmla="*/ 7 h 92"/>
                <a:gd name="T18" fmla="*/ 12 w 19"/>
                <a:gd name="T19" fmla="*/ 4 h 92"/>
                <a:gd name="T20" fmla="*/ 10 w 19"/>
                <a:gd name="T21" fmla="*/ 1 h 92"/>
                <a:gd name="T22" fmla="*/ 6 w 19"/>
                <a:gd name="T23" fmla="*/ 0 h 92"/>
                <a:gd name="T24" fmla="*/ 6 w 19"/>
                <a:gd name="T25" fmla="*/ 0 h 92"/>
                <a:gd name="T26" fmla="*/ 3 w 19"/>
                <a:gd name="T27" fmla="*/ 2 h 92"/>
                <a:gd name="T28" fmla="*/ 0 w 19"/>
                <a:gd name="T29" fmla="*/ 4 h 92"/>
                <a:gd name="T30" fmla="*/ 0 w 19"/>
                <a:gd name="T31" fmla="*/ 8 h 92"/>
                <a:gd name="T32" fmla="*/ 0 w 19"/>
                <a:gd name="T33" fmla="*/ 8 h 92"/>
                <a:gd name="T34" fmla="*/ 2 w 19"/>
                <a:gd name="T35" fmla="*/ 21 h 92"/>
                <a:gd name="T36" fmla="*/ 3 w 19"/>
                <a:gd name="T37" fmla="*/ 34 h 92"/>
                <a:gd name="T38" fmla="*/ 2 w 19"/>
                <a:gd name="T39" fmla="*/ 49 h 92"/>
                <a:gd name="T40" fmla="*/ 2 w 19"/>
                <a:gd name="T41" fmla="*/ 49 h 92"/>
                <a:gd name="T42" fmla="*/ 1 w 19"/>
                <a:gd name="T43" fmla="*/ 62 h 92"/>
                <a:gd name="T44" fmla="*/ 2 w 19"/>
                <a:gd name="T45" fmla="*/ 76 h 92"/>
                <a:gd name="T46" fmla="*/ 6 w 19"/>
                <a:gd name="T47" fmla="*/ 89 h 92"/>
                <a:gd name="T48" fmla="*/ 6 w 19"/>
                <a:gd name="T49" fmla="*/ 89 h 92"/>
                <a:gd name="T50" fmla="*/ 9 w 19"/>
                <a:gd name="T51" fmla="*/ 91 h 92"/>
                <a:gd name="T52" fmla="*/ 12 w 19"/>
                <a:gd name="T53" fmla="*/ 92 h 92"/>
                <a:gd name="T54" fmla="*/ 16 w 19"/>
                <a:gd name="T55" fmla="*/ 91 h 92"/>
                <a:gd name="T56" fmla="*/ 16 w 19"/>
                <a:gd name="T57" fmla="*/ 91 h 92"/>
                <a:gd name="T58" fmla="*/ 18 w 19"/>
                <a:gd name="T59" fmla="*/ 89 h 92"/>
                <a:gd name="T60" fmla="*/ 19 w 19"/>
                <a:gd name="T61" fmla="*/ 86 h 92"/>
                <a:gd name="T62" fmla="*/ 18 w 19"/>
                <a:gd name="T63" fmla="*/ 82 h 92"/>
                <a:gd name="T64" fmla="*/ 18 w 19"/>
                <a:gd name="T65" fmla="*/ 82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"/>
                <a:gd name="T100" fmla="*/ 0 h 92"/>
                <a:gd name="T101" fmla="*/ 19 w 19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" h="92">
                  <a:moveTo>
                    <a:pt x="18" y="82"/>
                  </a:moveTo>
                  <a:lnTo>
                    <a:pt x="15" y="71"/>
                  </a:lnTo>
                  <a:lnTo>
                    <a:pt x="15" y="60"/>
                  </a:lnTo>
                  <a:lnTo>
                    <a:pt x="15" y="49"/>
                  </a:lnTo>
                  <a:lnTo>
                    <a:pt x="16" y="34"/>
                  </a:lnTo>
                  <a:lnTo>
                    <a:pt x="16" y="21"/>
                  </a:lnTo>
                  <a:lnTo>
                    <a:pt x="13" y="7"/>
                  </a:lnTo>
                  <a:lnTo>
                    <a:pt x="12" y="4"/>
                  </a:lnTo>
                  <a:lnTo>
                    <a:pt x="10" y="1"/>
                  </a:lnTo>
                  <a:lnTo>
                    <a:pt x="6" y="0"/>
                  </a:lnTo>
                  <a:lnTo>
                    <a:pt x="3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2" y="21"/>
                  </a:lnTo>
                  <a:lnTo>
                    <a:pt x="3" y="34"/>
                  </a:lnTo>
                  <a:lnTo>
                    <a:pt x="2" y="49"/>
                  </a:lnTo>
                  <a:lnTo>
                    <a:pt x="1" y="62"/>
                  </a:lnTo>
                  <a:lnTo>
                    <a:pt x="2" y="76"/>
                  </a:lnTo>
                  <a:lnTo>
                    <a:pt x="6" y="89"/>
                  </a:lnTo>
                  <a:lnTo>
                    <a:pt x="9" y="91"/>
                  </a:lnTo>
                  <a:lnTo>
                    <a:pt x="12" y="92"/>
                  </a:lnTo>
                  <a:lnTo>
                    <a:pt x="16" y="91"/>
                  </a:lnTo>
                  <a:lnTo>
                    <a:pt x="18" y="89"/>
                  </a:lnTo>
                  <a:lnTo>
                    <a:pt x="19" y="86"/>
                  </a:lnTo>
                  <a:lnTo>
                    <a:pt x="18" y="8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48" name="Freeform 64"/>
            <p:cNvSpPr>
              <a:spLocks/>
            </p:cNvSpPr>
            <p:nvPr/>
          </p:nvSpPr>
          <p:spPr bwMode="auto">
            <a:xfrm>
              <a:off x="2923" y="1544"/>
              <a:ext cx="27" cy="85"/>
            </a:xfrm>
            <a:custGeom>
              <a:avLst/>
              <a:gdLst>
                <a:gd name="T0" fmla="*/ 14 w 27"/>
                <a:gd name="T1" fmla="*/ 77 h 85"/>
                <a:gd name="T2" fmla="*/ 16 w 27"/>
                <a:gd name="T3" fmla="*/ 54 h 85"/>
                <a:gd name="T4" fmla="*/ 23 w 27"/>
                <a:gd name="T5" fmla="*/ 31 h 85"/>
                <a:gd name="T6" fmla="*/ 27 w 27"/>
                <a:gd name="T7" fmla="*/ 8 h 85"/>
                <a:gd name="T8" fmla="*/ 27 w 27"/>
                <a:gd name="T9" fmla="*/ 8 h 85"/>
                <a:gd name="T10" fmla="*/ 27 w 27"/>
                <a:gd name="T11" fmla="*/ 4 h 85"/>
                <a:gd name="T12" fmla="*/ 25 w 27"/>
                <a:gd name="T13" fmla="*/ 1 h 85"/>
                <a:gd name="T14" fmla="*/ 21 w 27"/>
                <a:gd name="T15" fmla="*/ 0 h 85"/>
                <a:gd name="T16" fmla="*/ 21 w 27"/>
                <a:gd name="T17" fmla="*/ 0 h 85"/>
                <a:gd name="T18" fmla="*/ 18 w 27"/>
                <a:gd name="T19" fmla="*/ 0 h 85"/>
                <a:gd name="T20" fmla="*/ 15 w 27"/>
                <a:gd name="T21" fmla="*/ 3 h 85"/>
                <a:gd name="T22" fmla="*/ 13 w 27"/>
                <a:gd name="T23" fmla="*/ 6 h 85"/>
                <a:gd name="T24" fmla="*/ 13 w 27"/>
                <a:gd name="T25" fmla="*/ 6 h 85"/>
                <a:gd name="T26" fmla="*/ 11 w 27"/>
                <a:gd name="T27" fmla="*/ 21 h 85"/>
                <a:gd name="T28" fmla="*/ 7 w 27"/>
                <a:gd name="T29" fmla="*/ 35 h 85"/>
                <a:gd name="T30" fmla="*/ 3 w 27"/>
                <a:gd name="T31" fmla="*/ 51 h 85"/>
                <a:gd name="T32" fmla="*/ 3 w 27"/>
                <a:gd name="T33" fmla="*/ 51 h 85"/>
                <a:gd name="T34" fmla="*/ 1 w 27"/>
                <a:gd name="T35" fmla="*/ 60 h 85"/>
                <a:gd name="T36" fmla="*/ 0 w 27"/>
                <a:gd name="T37" fmla="*/ 69 h 85"/>
                <a:gd name="T38" fmla="*/ 1 w 27"/>
                <a:gd name="T39" fmla="*/ 79 h 85"/>
                <a:gd name="T40" fmla="*/ 1 w 27"/>
                <a:gd name="T41" fmla="*/ 79 h 85"/>
                <a:gd name="T42" fmla="*/ 2 w 27"/>
                <a:gd name="T43" fmla="*/ 82 h 85"/>
                <a:gd name="T44" fmla="*/ 5 w 27"/>
                <a:gd name="T45" fmla="*/ 85 h 85"/>
                <a:gd name="T46" fmla="*/ 9 w 27"/>
                <a:gd name="T47" fmla="*/ 85 h 85"/>
                <a:gd name="T48" fmla="*/ 9 w 27"/>
                <a:gd name="T49" fmla="*/ 85 h 85"/>
                <a:gd name="T50" fmla="*/ 12 w 27"/>
                <a:gd name="T51" fmla="*/ 84 h 85"/>
                <a:gd name="T52" fmla="*/ 14 w 27"/>
                <a:gd name="T53" fmla="*/ 81 h 85"/>
                <a:gd name="T54" fmla="*/ 14 w 27"/>
                <a:gd name="T55" fmla="*/ 77 h 85"/>
                <a:gd name="T56" fmla="*/ 14 w 27"/>
                <a:gd name="T57" fmla="*/ 77 h 8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7"/>
                <a:gd name="T88" fmla="*/ 0 h 85"/>
                <a:gd name="T89" fmla="*/ 27 w 27"/>
                <a:gd name="T90" fmla="*/ 85 h 8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7" h="85">
                  <a:moveTo>
                    <a:pt x="14" y="77"/>
                  </a:moveTo>
                  <a:lnTo>
                    <a:pt x="16" y="54"/>
                  </a:lnTo>
                  <a:lnTo>
                    <a:pt x="23" y="31"/>
                  </a:lnTo>
                  <a:lnTo>
                    <a:pt x="27" y="8"/>
                  </a:lnTo>
                  <a:lnTo>
                    <a:pt x="27" y="4"/>
                  </a:lnTo>
                  <a:lnTo>
                    <a:pt x="25" y="1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15" y="3"/>
                  </a:lnTo>
                  <a:lnTo>
                    <a:pt x="13" y="6"/>
                  </a:lnTo>
                  <a:lnTo>
                    <a:pt x="11" y="21"/>
                  </a:lnTo>
                  <a:lnTo>
                    <a:pt x="7" y="35"/>
                  </a:lnTo>
                  <a:lnTo>
                    <a:pt x="3" y="51"/>
                  </a:lnTo>
                  <a:lnTo>
                    <a:pt x="1" y="60"/>
                  </a:lnTo>
                  <a:lnTo>
                    <a:pt x="0" y="69"/>
                  </a:lnTo>
                  <a:lnTo>
                    <a:pt x="1" y="79"/>
                  </a:lnTo>
                  <a:lnTo>
                    <a:pt x="2" y="82"/>
                  </a:lnTo>
                  <a:lnTo>
                    <a:pt x="5" y="85"/>
                  </a:lnTo>
                  <a:lnTo>
                    <a:pt x="9" y="85"/>
                  </a:lnTo>
                  <a:lnTo>
                    <a:pt x="12" y="84"/>
                  </a:lnTo>
                  <a:lnTo>
                    <a:pt x="14" y="81"/>
                  </a:lnTo>
                  <a:lnTo>
                    <a:pt x="14" y="7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49" name="Freeform 65"/>
            <p:cNvSpPr>
              <a:spLocks/>
            </p:cNvSpPr>
            <p:nvPr/>
          </p:nvSpPr>
          <p:spPr bwMode="auto">
            <a:xfrm>
              <a:off x="2905" y="1545"/>
              <a:ext cx="21" cy="89"/>
            </a:xfrm>
            <a:custGeom>
              <a:avLst/>
              <a:gdLst>
                <a:gd name="T0" fmla="*/ 21 w 21"/>
                <a:gd name="T1" fmla="*/ 81 h 89"/>
                <a:gd name="T2" fmla="*/ 18 w 21"/>
                <a:gd name="T3" fmla="*/ 70 h 89"/>
                <a:gd name="T4" fmla="*/ 17 w 21"/>
                <a:gd name="T5" fmla="*/ 60 h 89"/>
                <a:gd name="T6" fmla="*/ 17 w 21"/>
                <a:gd name="T7" fmla="*/ 50 h 89"/>
                <a:gd name="T8" fmla="*/ 17 w 21"/>
                <a:gd name="T9" fmla="*/ 50 h 89"/>
                <a:gd name="T10" fmla="*/ 17 w 21"/>
                <a:gd name="T11" fmla="*/ 48 h 89"/>
                <a:gd name="T12" fmla="*/ 16 w 21"/>
                <a:gd name="T13" fmla="*/ 45 h 89"/>
                <a:gd name="T14" fmla="*/ 16 w 21"/>
                <a:gd name="T15" fmla="*/ 43 h 89"/>
                <a:gd name="T16" fmla="*/ 16 w 21"/>
                <a:gd name="T17" fmla="*/ 43 h 89"/>
                <a:gd name="T18" fmla="*/ 15 w 21"/>
                <a:gd name="T19" fmla="*/ 33 h 89"/>
                <a:gd name="T20" fmla="*/ 16 w 21"/>
                <a:gd name="T21" fmla="*/ 24 h 89"/>
                <a:gd name="T22" fmla="*/ 15 w 21"/>
                <a:gd name="T23" fmla="*/ 14 h 89"/>
                <a:gd name="T24" fmla="*/ 15 w 21"/>
                <a:gd name="T25" fmla="*/ 14 h 89"/>
                <a:gd name="T26" fmla="*/ 15 w 21"/>
                <a:gd name="T27" fmla="*/ 11 h 89"/>
                <a:gd name="T28" fmla="*/ 14 w 21"/>
                <a:gd name="T29" fmla="*/ 9 h 89"/>
                <a:gd name="T30" fmla="*/ 13 w 21"/>
                <a:gd name="T31" fmla="*/ 6 h 89"/>
                <a:gd name="T32" fmla="*/ 13 w 21"/>
                <a:gd name="T33" fmla="*/ 6 h 89"/>
                <a:gd name="T34" fmla="*/ 13 w 21"/>
                <a:gd name="T35" fmla="*/ 6 h 89"/>
                <a:gd name="T36" fmla="*/ 14 w 21"/>
                <a:gd name="T37" fmla="*/ 6 h 89"/>
                <a:gd name="T38" fmla="*/ 14 w 21"/>
                <a:gd name="T39" fmla="*/ 7 h 89"/>
                <a:gd name="T40" fmla="*/ 14 w 21"/>
                <a:gd name="T41" fmla="*/ 7 h 89"/>
                <a:gd name="T42" fmla="*/ 13 w 21"/>
                <a:gd name="T43" fmla="*/ 3 h 89"/>
                <a:gd name="T44" fmla="*/ 10 w 21"/>
                <a:gd name="T45" fmla="*/ 1 h 89"/>
                <a:gd name="T46" fmla="*/ 7 w 21"/>
                <a:gd name="T47" fmla="*/ 0 h 89"/>
                <a:gd name="T48" fmla="*/ 7 w 21"/>
                <a:gd name="T49" fmla="*/ 0 h 89"/>
                <a:gd name="T50" fmla="*/ 3 w 21"/>
                <a:gd name="T51" fmla="*/ 1 h 89"/>
                <a:gd name="T52" fmla="*/ 1 w 21"/>
                <a:gd name="T53" fmla="*/ 3 h 89"/>
                <a:gd name="T54" fmla="*/ 0 w 21"/>
                <a:gd name="T55" fmla="*/ 7 h 89"/>
                <a:gd name="T56" fmla="*/ 0 w 21"/>
                <a:gd name="T57" fmla="*/ 7 h 89"/>
                <a:gd name="T58" fmla="*/ 0 w 21"/>
                <a:gd name="T59" fmla="*/ 10 h 89"/>
                <a:gd name="T60" fmla="*/ 1 w 21"/>
                <a:gd name="T61" fmla="*/ 13 h 89"/>
                <a:gd name="T62" fmla="*/ 1 w 21"/>
                <a:gd name="T63" fmla="*/ 16 h 89"/>
                <a:gd name="T64" fmla="*/ 1 w 21"/>
                <a:gd name="T65" fmla="*/ 16 h 89"/>
                <a:gd name="T66" fmla="*/ 1 w 21"/>
                <a:gd name="T67" fmla="*/ 28 h 89"/>
                <a:gd name="T68" fmla="*/ 2 w 21"/>
                <a:gd name="T69" fmla="*/ 40 h 89"/>
                <a:gd name="T70" fmla="*/ 3 w 21"/>
                <a:gd name="T71" fmla="*/ 52 h 89"/>
                <a:gd name="T72" fmla="*/ 3 w 21"/>
                <a:gd name="T73" fmla="*/ 52 h 89"/>
                <a:gd name="T74" fmla="*/ 2 w 21"/>
                <a:gd name="T75" fmla="*/ 63 h 89"/>
                <a:gd name="T76" fmla="*/ 4 w 21"/>
                <a:gd name="T77" fmla="*/ 74 h 89"/>
                <a:gd name="T78" fmla="*/ 8 w 21"/>
                <a:gd name="T79" fmla="*/ 85 h 89"/>
                <a:gd name="T80" fmla="*/ 8 w 21"/>
                <a:gd name="T81" fmla="*/ 85 h 89"/>
                <a:gd name="T82" fmla="*/ 10 w 21"/>
                <a:gd name="T83" fmla="*/ 88 h 89"/>
                <a:gd name="T84" fmla="*/ 13 w 21"/>
                <a:gd name="T85" fmla="*/ 89 h 89"/>
                <a:gd name="T86" fmla="*/ 17 w 21"/>
                <a:gd name="T87" fmla="*/ 89 h 89"/>
                <a:gd name="T88" fmla="*/ 17 w 21"/>
                <a:gd name="T89" fmla="*/ 89 h 89"/>
                <a:gd name="T90" fmla="*/ 20 w 21"/>
                <a:gd name="T91" fmla="*/ 87 h 89"/>
                <a:gd name="T92" fmla="*/ 21 w 21"/>
                <a:gd name="T93" fmla="*/ 84 h 89"/>
                <a:gd name="T94" fmla="*/ 21 w 21"/>
                <a:gd name="T95" fmla="*/ 81 h 89"/>
                <a:gd name="T96" fmla="*/ 21 w 21"/>
                <a:gd name="T97" fmla="*/ 81 h 8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1"/>
                <a:gd name="T148" fmla="*/ 0 h 89"/>
                <a:gd name="T149" fmla="*/ 21 w 21"/>
                <a:gd name="T150" fmla="*/ 89 h 8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1" h="89">
                  <a:moveTo>
                    <a:pt x="21" y="81"/>
                  </a:moveTo>
                  <a:lnTo>
                    <a:pt x="18" y="70"/>
                  </a:lnTo>
                  <a:lnTo>
                    <a:pt x="17" y="60"/>
                  </a:lnTo>
                  <a:lnTo>
                    <a:pt x="17" y="50"/>
                  </a:lnTo>
                  <a:lnTo>
                    <a:pt x="17" y="48"/>
                  </a:lnTo>
                  <a:lnTo>
                    <a:pt x="16" y="45"/>
                  </a:lnTo>
                  <a:lnTo>
                    <a:pt x="16" y="43"/>
                  </a:lnTo>
                  <a:lnTo>
                    <a:pt x="15" y="33"/>
                  </a:lnTo>
                  <a:lnTo>
                    <a:pt x="16" y="24"/>
                  </a:lnTo>
                  <a:lnTo>
                    <a:pt x="15" y="14"/>
                  </a:lnTo>
                  <a:lnTo>
                    <a:pt x="15" y="11"/>
                  </a:lnTo>
                  <a:lnTo>
                    <a:pt x="14" y="9"/>
                  </a:lnTo>
                  <a:lnTo>
                    <a:pt x="13" y="6"/>
                  </a:lnTo>
                  <a:lnTo>
                    <a:pt x="14" y="6"/>
                  </a:lnTo>
                  <a:lnTo>
                    <a:pt x="14" y="7"/>
                  </a:lnTo>
                  <a:lnTo>
                    <a:pt x="13" y="3"/>
                  </a:lnTo>
                  <a:lnTo>
                    <a:pt x="10" y="1"/>
                  </a:lnTo>
                  <a:lnTo>
                    <a:pt x="7" y="0"/>
                  </a:lnTo>
                  <a:lnTo>
                    <a:pt x="3" y="1"/>
                  </a:lnTo>
                  <a:lnTo>
                    <a:pt x="1" y="3"/>
                  </a:lnTo>
                  <a:lnTo>
                    <a:pt x="0" y="7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1" y="16"/>
                  </a:lnTo>
                  <a:lnTo>
                    <a:pt x="1" y="28"/>
                  </a:lnTo>
                  <a:lnTo>
                    <a:pt x="2" y="40"/>
                  </a:lnTo>
                  <a:lnTo>
                    <a:pt x="3" y="52"/>
                  </a:lnTo>
                  <a:lnTo>
                    <a:pt x="2" y="63"/>
                  </a:lnTo>
                  <a:lnTo>
                    <a:pt x="4" y="74"/>
                  </a:lnTo>
                  <a:lnTo>
                    <a:pt x="8" y="85"/>
                  </a:lnTo>
                  <a:lnTo>
                    <a:pt x="10" y="88"/>
                  </a:lnTo>
                  <a:lnTo>
                    <a:pt x="13" y="89"/>
                  </a:lnTo>
                  <a:lnTo>
                    <a:pt x="17" y="89"/>
                  </a:lnTo>
                  <a:lnTo>
                    <a:pt x="20" y="87"/>
                  </a:lnTo>
                  <a:lnTo>
                    <a:pt x="21" y="84"/>
                  </a:lnTo>
                  <a:lnTo>
                    <a:pt x="21" y="8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50" name="Freeform 66"/>
            <p:cNvSpPr>
              <a:spLocks/>
            </p:cNvSpPr>
            <p:nvPr/>
          </p:nvSpPr>
          <p:spPr bwMode="auto">
            <a:xfrm>
              <a:off x="2877" y="1545"/>
              <a:ext cx="25" cy="91"/>
            </a:xfrm>
            <a:custGeom>
              <a:avLst/>
              <a:gdLst>
                <a:gd name="T0" fmla="*/ 13 w 25"/>
                <a:gd name="T1" fmla="*/ 87 h 91"/>
                <a:gd name="T2" fmla="*/ 19 w 25"/>
                <a:gd name="T3" fmla="*/ 73 h 91"/>
                <a:gd name="T4" fmla="*/ 22 w 25"/>
                <a:gd name="T5" fmla="*/ 58 h 91"/>
                <a:gd name="T6" fmla="*/ 25 w 25"/>
                <a:gd name="T7" fmla="*/ 44 h 91"/>
                <a:gd name="T8" fmla="*/ 25 w 25"/>
                <a:gd name="T9" fmla="*/ 44 h 91"/>
                <a:gd name="T10" fmla="*/ 24 w 25"/>
                <a:gd name="T11" fmla="*/ 31 h 91"/>
                <a:gd name="T12" fmla="*/ 23 w 25"/>
                <a:gd name="T13" fmla="*/ 19 h 91"/>
                <a:gd name="T14" fmla="*/ 23 w 25"/>
                <a:gd name="T15" fmla="*/ 6 h 91"/>
                <a:gd name="T16" fmla="*/ 23 w 25"/>
                <a:gd name="T17" fmla="*/ 6 h 91"/>
                <a:gd name="T18" fmla="*/ 22 w 25"/>
                <a:gd name="T19" fmla="*/ 3 h 91"/>
                <a:gd name="T20" fmla="*/ 20 w 25"/>
                <a:gd name="T21" fmla="*/ 1 h 91"/>
                <a:gd name="T22" fmla="*/ 17 w 25"/>
                <a:gd name="T23" fmla="*/ 0 h 91"/>
                <a:gd name="T24" fmla="*/ 17 w 25"/>
                <a:gd name="T25" fmla="*/ 0 h 91"/>
                <a:gd name="T26" fmla="*/ 13 w 25"/>
                <a:gd name="T27" fmla="*/ 1 h 91"/>
                <a:gd name="T28" fmla="*/ 11 w 25"/>
                <a:gd name="T29" fmla="*/ 3 h 91"/>
                <a:gd name="T30" fmla="*/ 10 w 25"/>
                <a:gd name="T31" fmla="*/ 6 h 91"/>
                <a:gd name="T32" fmla="*/ 10 w 25"/>
                <a:gd name="T33" fmla="*/ 6 h 91"/>
                <a:gd name="T34" fmla="*/ 10 w 25"/>
                <a:gd name="T35" fmla="*/ 19 h 91"/>
                <a:gd name="T36" fmla="*/ 10 w 25"/>
                <a:gd name="T37" fmla="*/ 32 h 91"/>
                <a:gd name="T38" fmla="*/ 11 w 25"/>
                <a:gd name="T39" fmla="*/ 46 h 91"/>
                <a:gd name="T40" fmla="*/ 11 w 25"/>
                <a:gd name="T41" fmla="*/ 46 h 91"/>
                <a:gd name="T42" fmla="*/ 8 w 25"/>
                <a:gd name="T43" fmla="*/ 58 h 91"/>
                <a:gd name="T44" fmla="*/ 5 w 25"/>
                <a:gd name="T45" fmla="*/ 70 h 91"/>
                <a:gd name="T46" fmla="*/ 1 w 25"/>
                <a:gd name="T47" fmla="*/ 82 h 91"/>
                <a:gd name="T48" fmla="*/ 1 w 25"/>
                <a:gd name="T49" fmla="*/ 82 h 91"/>
                <a:gd name="T50" fmla="*/ 0 w 25"/>
                <a:gd name="T51" fmla="*/ 85 h 91"/>
                <a:gd name="T52" fmla="*/ 2 w 25"/>
                <a:gd name="T53" fmla="*/ 89 h 91"/>
                <a:gd name="T54" fmla="*/ 5 w 25"/>
                <a:gd name="T55" fmla="*/ 91 h 91"/>
                <a:gd name="T56" fmla="*/ 5 w 25"/>
                <a:gd name="T57" fmla="*/ 91 h 91"/>
                <a:gd name="T58" fmla="*/ 8 w 25"/>
                <a:gd name="T59" fmla="*/ 91 h 91"/>
                <a:gd name="T60" fmla="*/ 11 w 25"/>
                <a:gd name="T61" fmla="*/ 90 h 91"/>
                <a:gd name="T62" fmla="*/ 13 w 25"/>
                <a:gd name="T63" fmla="*/ 87 h 91"/>
                <a:gd name="T64" fmla="*/ 13 w 25"/>
                <a:gd name="T65" fmla="*/ 87 h 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"/>
                <a:gd name="T100" fmla="*/ 0 h 91"/>
                <a:gd name="T101" fmla="*/ 25 w 25"/>
                <a:gd name="T102" fmla="*/ 91 h 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" h="91">
                  <a:moveTo>
                    <a:pt x="13" y="87"/>
                  </a:moveTo>
                  <a:lnTo>
                    <a:pt x="19" y="73"/>
                  </a:lnTo>
                  <a:lnTo>
                    <a:pt x="22" y="58"/>
                  </a:lnTo>
                  <a:lnTo>
                    <a:pt x="25" y="44"/>
                  </a:lnTo>
                  <a:lnTo>
                    <a:pt x="24" y="31"/>
                  </a:lnTo>
                  <a:lnTo>
                    <a:pt x="23" y="19"/>
                  </a:lnTo>
                  <a:lnTo>
                    <a:pt x="23" y="6"/>
                  </a:lnTo>
                  <a:lnTo>
                    <a:pt x="22" y="3"/>
                  </a:lnTo>
                  <a:lnTo>
                    <a:pt x="20" y="1"/>
                  </a:lnTo>
                  <a:lnTo>
                    <a:pt x="17" y="0"/>
                  </a:lnTo>
                  <a:lnTo>
                    <a:pt x="13" y="1"/>
                  </a:lnTo>
                  <a:lnTo>
                    <a:pt x="11" y="3"/>
                  </a:lnTo>
                  <a:lnTo>
                    <a:pt x="10" y="6"/>
                  </a:lnTo>
                  <a:lnTo>
                    <a:pt x="10" y="19"/>
                  </a:lnTo>
                  <a:lnTo>
                    <a:pt x="10" y="32"/>
                  </a:lnTo>
                  <a:lnTo>
                    <a:pt x="11" y="46"/>
                  </a:lnTo>
                  <a:lnTo>
                    <a:pt x="8" y="58"/>
                  </a:lnTo>
                  <a:lnTo>
                    <a:pt x="5" y="70"/>
                  </a:lnTo>
                  <a:lnTo>
                    <a:pt x="1" y="82"/>
                  </a:lnTo>
                  <a:lnTo>
                    <a:pt x="0" y="85"/>
                  </a:lnTo>
                  <a:lnTo>
                    <a:pt x="2" y="89"/>
                  </a:lnTo>
                  <a:lnTo>
                    <a:pt x="5" y="91"/>
                  </a:lnTo>
                  <a:lnTo>
                    <a:pt x="8" y="91"/>
                  </a:lnTo>
                  <a:lnTo>
                    <a:pt x="11" y="90"/>
                  </a:lnTo>
                  <a:lnTo>
                    <a:pt x="13" y="8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51" name="Freeform 67"/>
            <p:cNvSpPr>
              <a:spLocks/>
            </p:cNvSpPr>
            <p:nvPr/>
          </p:nvSpPr>
          <p:spPr bwMode="auto">
            <a:xfrm>
              <a:off x="2861" y="1544"/>
              <a:ext cx="17" cy="90"/>
            </a:xfrm>
            <a:custGeom>
              <a:avLst/>
              <a:gdLst>
                <a:gd name="T0" fmla="*/ 17 w 17"/>
                <a:gd name="T1" fmla="*/ 83 h 90"/>
                <a:gd name="T2" fmla="*/ 17 w 17"/>
                <a:gd name="T3" fmla="*/ 58 h 90"/>
                <a:gd name="T4" fmla="*/ 17 w 17"/>
                <a:gd name="T5" fmla="*/ 34 h 90"/>
                <a:gd name="T6" fmla="*/ 16 w 17"/>
                <a:gd name="T7" fmla="*/ 9 h 90"/>
                <a:gd name="T8" fmla="*/ 16 w 17"/>
                <a:gd name="T9" fmla="*/ 9 h 90"/>
                <a:gd name="T10" fmla="*/ 16 w 17"/>
                <a:gd name="T11" fmla="*/ 7 h 90"/>
                <a:gd name="T12" fmla="*/ 14 w 17"/>
                <a:gd name="T13" fmla="*/ 6 h 90"/>
                <a:gd name="T14" fmla="*/ 14 w 17"/>
                <a:gd name="T15" fmla="*/ 4 h 90"/>
                <a:gd name="T16" fmla="*/ 14 w 17"/>
                <a:gd name="T17" fmla="*/ 4 h 90"/>
                <a:gd name="T18" fmla="*/ 11 w 17"/>
                <a:gd name="T19" fmla="*/ 1 h 90"/>
                <a:gd name="T20" fmla="*/ 7 w 17"/>
                <a:gd name="T21" fmla="*/ 0 h 90"/>
                <a:gd name="T22" fmla="*/ 4 w 17"/>
                <a:gd name="T23" fmla="*/ 1 h 90"/>
                <a:gd name="T24" fmla="*/ 4 w 17"/>
                <a:gd name="T25" fmla="*/ 1 h 90"/>
                <a:gd name="T26" fmla="*/ 1 w 17"/>
                <a:gd name="T27" fmla="*/ 4 h 90"/>
                <a:gd name="T28" fmla="*/ 0 w 17"/>
                <a:gd name="T29" fmla="*/ 7 h 90"/>
                <a:gd name="T30" fmla="*/ 1 w 17"/>
                <a:gd name="T31" fmla="*/ 10 h 90"/>
                <a:gd name="T32" fmla="*/ 1 w 17"/>
                <a:gd name="T33" fmla="*/ 10 h 90"/>
                <a:gd name="T34" fmla="*/ 2 w 17"/>
                <a:gd name="T35" fmla="*/ 12 h 90"/>
                <a:gd name="T36" fmla="*/ 3 w 17"/>
                <a:gd name="T37" fmla="*/ 13 h 90"/>
                <a:gd name="T38" fmla="*/ 3 w 17"/>
                <a:gd name="T39" fmla="*/ 14 h 90"/>
                <a:gd name="T40" fmla="*/ 3 w 17"/>
                <a:gd name="T41" fmla="*/ 14 h 90"/>
                <a:gd name="T42" fmla="*/ 3 w 17"/>
                <a:gd name="T43" fmla="*/ 37 h 90"/>
                <a:gd name="T44" fmla="*/ 2 w 17"/>
                <a:gd name="T45" fmla="*/ 60 h 90"/>
                <a:gd name="T46" fmla="*/ 3 w 17"/>
                <a:gd name="T47" fmla="*/ 83 h 90"/>
                <a:gd name="T48" fmla="*/ 3 w 17"/>
                <a:gd name="T49" fmla="*/ 83 h 90"/>
                <a:gd name="T50" fmla="*/ 4 w 17"/>
                <a:gd name="T51" fmla="*/ 87 h 90"/>
                <a:gd name="T52" fmla="*/ 6 w 17"/>
                <a:gd name="T53" fmla="*/ 89 h 90"/>
                <a:gd name="T54" fmla="*/ 10 w 17"/>
                <a:gd name="T55" fmla="*/ 90 h 90"/>
                <a:gd name="T56" fmla="*/ 10 w 17"/>
                <a:gd name="T57" fmla="*/ 90 h 90"/>
                <a:gd name="T58" fmla="*/ 14 w 17"/>
                <a:gd name="T59" fmla="*/ 89 h 90"/>
                <a:gd name="T60" fmla="*/ 16 w 17"/>
                <a:gd name="T61" fmla="*/ 87 h 90"/>
                <a:gd name="T62" fmla="*/ 17 w 17"/>
                <a:gd name="T63" fmla="*/ 83 h 90"/>
                <a:gd name="T64" fmla="*/ 17 w 17"/>
                <a:gd name="T65" fmla="*/ 83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7"/>
                <a:gd name="T100" fmla="*/ 0 h 90"/>
                <a:gd name="T101" fmla="*/ 17 w 17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7" h="90">
                  <a:moveTo>
                    <a:pt x="17" y="83"/>
                  </a:moveTo>
                  <a:lnTo>
                    <a:pt x="17" y="58"/>
                  </a:lnTo>
                  <a:lnTo>
                    <a:pt x="17" y="34"/>
                  </a:lnTo>
                  <a:lnTo>
                    <a:pt x="16" y="9"/>
                  </a:lnTo>
                  <a:lnTo>
                    <a:pt x="16" y="7"/>
                  </a:lnTo>
                  <a:lnTo>
                    <a:pt x="14" y="6"/>
                  </a:lnTo>
                  <a:lnTo>
                    <a:pt x="14" y="4"/>
                  </a:lnTo>
                  <a:lnTo>
                    <a:pt x="11" y="1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1" y="10"/>
                  </a:lnTo>
                  <a:lnTo>
                    <a:pt x="2" y="12"/>
                  </a:lnTo>
                  <a:lnTo>
                    <a:pt x="3" y="13"/>
                  </a:lnTo>
                  <a:lnTo>
                    <a:pt x="3" y="14"/>
                  </a:lnTo>
                  <a:lnTo>
                    <a:pt x="3" y="37"/>
                  </a:lnTo>
                  <a:lnTo>
                    <a:pt x="2" y="60"/>
                  </a:lnTo>
                  <a:lnTo>
                    <a:pt x="3" y="83"/>
                  </a:lnTo>
                  <a:lnTo>
                    <a:pt x="4" y="87"/>
                  </a:lnTo>
                  <a:lnTo>
                    <a:pt x="6" y="89"/>
                  </a:lnTo>
                  <a:lnTo>
                    <a:pt x="10" y="90"/>
                  </a:lnTo>
                  <a:lnTo>
                    <a:pt x="14" y="89"/>
                  </a:lnTo>
                  <a:lnTo>
                    <a:pt x="16" y="87"/>
                  </a:lnTo>
                  <a:lnTo>
                    <a:pt x="17" y="8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52" name="Freeform 68"/>
            <p:cNvSpPr>
              <a:spLocks/>
            </p:cNvSpPr>
            <p:nvPr/>
          </p:nvSpPr>
          <p:spPr bwMode="auto">
            <a:xfrm>
              <a:off x="2825" y="1545"/>
              <a:ext cx="25" cy="91"/>
            </a:xfrm>
            <a:custGeom>
              <a:avLst/>
              <a:gdLst>
                <a:gd name="T0" fmla="*/ 14 w 25"/>
                <a:gd name="T1" fmla="*/ 86 h 91"/>
                <a:gd name="T2" fmla="*/ 21 w 25"/>
                <a:gd name="T3" fmla="*/ 60 h 91"/>
                <a:gd name="T4" fmla="*/ 25 w 25"/>
                <a:gd name="T5" fmla="*/ 33 h 91"/>
                <a:gd name="T6" fmla="*/ 25 w 25"/>
                <a:gd name="T7" fmla="*/ 7 h 91"/>
                <a:gd name="T8" fmla="*/ 25 w 25"/>
                <a:gd name="T9" fmla="*/ 7 h 91"/>
                <a:gd name="T10" fmla="*/ 24 w 25"/>
                <a:gd name="T11" fmla="*/ 4 h 91"/>
                <a:gd name="T12" fmla="*/ 22 w 25"/>
                <a:gd name="T13" fmla="*/ 1 h 91"/>
                <a:gd name="T14" fmla="*/ 19 w 25"/>
                <a:gd name="T15" fmla="*/ 0 h 91"/>
                <a:gd name="T16" fmla="*/ 19 w 25"/>
                <a:gd name="T17" fmla="*/ 0 h 91"/>
                <a:gd name="T18" fmla="*/ 15 w 25"/>
                <a:gd name="T19" fmla="*/ 1 h 91"/>
                <a:gd name="T20" fmla="*/ 13 w 25"/>
                <a:gd name="T21" fmla="*/ 4 h 91"/>
                <a:gd name="T22" fmla="*/ 12 w 25"/>
                <a:gd name="T23" fmla="*/ 7 h 91"/>
                <a:gd name="T24" fmla="*/ 12 w 25"/>
                <a:gd name="T25" fmla="*/ 7 h 91"/>
                <a:gd name="T26" fmla="*/ 11 w 25"/>
                <a:gd name="T27" fmla="*/ 32 h 91"/>
                <a:gd name="T28" fmla="*/ 7 w 25"/>
                <a:gd name="T29" fmla="*/ 57 h 91"/>
                <a:gd name="T30" fmla="*/ 0 w 25"/>
                <a:gd name="T31" fmla="*/ 82 h 91"/>
                <a:gd name="T32" fmla="*/ 0 w 25"/>
                <a:gd name="T33" fmla="*/ 82 h 91"/>
                <a:gd name="T34" fmla="*/ 0 w 25"/>
                <a:gd name="T35" fmla="*/ 85 h 91"/>
                <a:gd name="T36" fmla="*/ 1 w 25"/>
                <a:gd name="T37" fmla="*/ 89 h 91"/>
                <a:gd name="T38" fmla="*/ 5 w 25"/>
                <a:gd name="T39" fmla="*/ 90 h 91"/>
                <a:gd name="T40" fmla="*/ 5 w 25"/>
                <a:gd name="T41" fmla="*/ 90 h 91"/>
                <a:gd name="T42" fmla="*/ 8 w 25"/>
                <a:gd name="T43" fmla="*/ 91 h 91"/>
                <a:gd name="T44" fmla="*/ 12 w 25"/>
                <a:gd name="T45" fmla="*/ 89 h 91"/>
                <a:gd name="T46" fmla="*/ 14 w 25"/>
                <a:gd name="T47" fmla="*/ 86 h 91"/>
                <a:gd name="T48" fmla="*/ 14 w 25"/>
                <a:gd name="T49" fmla="*/ 86 h 9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5"/>
                <a:gd name="T76" fmla="*/ 0 h 91"/>
                <a:gd name="T77" fmla="*/ 25 w 25"/>
                <a:gd name="T78" fmla="*/ 91 h 9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5" h="91">
                  <a:moveTo>
                    <a:pt x="14" y="86"/>
                  </a:moveTo>
                  <a:lnTo>
                    <a:pt x="21" y="60"/>
                  </a:lnTo>
                  <a:lnTo>
                    <a:pt x="25" y="33"/>
                  </a:lnTo>
                  <a:lnTo>
                    <a:pt x="25" y="7"/>
                  </a:lnTo>
                  <a:lnTo>
                    <a:pt x="24" y="4"/>
                  </a:lnTo>
                  <a:lnTo>
                    <a:pt x="22" y="1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3" y="4"/>
                  </a:lnTo>
                  <a:lnTo>
                    <a:pt x="12" y="7"/>
                  </a:lnTo>
                  <a:lnTo>
                    <a:pt x="11" y="32"/>
                  </a:lnTo>
                  <a:lnTo>
                    <a:pt x="7" y="57"/>
                  </a:lnTo>
                  <a:lnTo>
                    <a:pt x="0" y="82"/>
                  </a:lnTo>
                  <a:lnTo>
                    <a:pt x="0" y="85"/>
                  </a:lnTo>
                  <a:lnTo>
                    <a:pt x="1" y="89"/>
                  </a:lnTo>
                  <a:lnTo>
                    <a:pt x="5" y="90"/>
                  </a:lnTo>
                  <a:lnTo>
                    <a:pt x="8" y="91"/>
                  </a:lnTo>
                  <a:lnTo>
                    <a:pt x="12" y="89"/>
                  </a:lnTo>
                  <a:lnTo>
                    <a:pt x="14" y="8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53" name="Freeform 69"/>
            <p:cNvSpPr>
              <a:spLocks/>
            </p:cNvSpPr>
            <p:nvPr/>
          </p:nvSpPr>
          <p:spPr bwMode="auto">
            <a:xfrm>
              <a:off x="2812" y="1546"/>
              <a:ext cx="19" cy="89"/>
            </a:xfrm>
            <a:custGeom>
              <a:avLst/>
              <a:gdLst>
                <a:gd name="T0" fmla="*/ 16 w 19"/>
                <a:gd name="T1" fmla="*/ 79 h 89"/>
                <a:gd name="T2" fmla="*/ 16 w 19"/>
                <a:gd name="T3" fmla="*/ 78 h 89"/>
                <a:gd name="T4" fmla="*/ 15 w 19"/>
                <a:gd name="T5" fmla="*/ 77 h 89"/>
                <a:gd name="T6" fmla="*/ 15 w 19"/>
                <a:gd name="T7" fmla="*/ 76 h 89"/>
                <a:gd name="T8" fmla="*/ 15 w 19"/>
                <a:gd name="T9" fmla="*/ 76 h 89"/>
                <a:gd name="T10" fmla="*/ 16 w 19"/>
                <a:gd name="T11" fmla="*/ 67 h 89"/>
                <a:gd name="T12" fmla="*/ 18 w 19"/>
                <a:gd name="T13" fmla="*/ 59 h 89"/>
                <a:gd name="T14" fmla="*/ 19 w 19"/>
                <a:gd name="T15" fmla="*/ 51 h 89"/>
                <a:gd name="T16" fmla="*/ 19 w 19"/>
                <a:gd name="T17" fmla="*/ 51 h 89"/>
                <a:gd name="T18" fmla="*/ 19 w 19"/>
                <a:gd name="T19" fmla="*/ 43 h 89"/>
                <a:gd name="T20" fmla="*/ 19 w 19"/>
                <a:gd name="T21" fmla="*/ 34 h 89"/>
                <a:gd name="T22" fmla="*/ 19 w 19"/>
                <a:gd name="T23" fmla="*/ 26 h 89"/>
                <a:gd name="T24" fmla="*/ 19 w 19"/>
                <a:gd name="T25" fmla="*/ 26 h 89"/>
                <a:gd name="T26" fmla="*/ 17 w 19"/>
                <a:gd name="T27" fmla="*/ 18 h 89"/>
                <a:gd name="T28" fmla="*/ 15 w 19"/>
                <a:gd name="T29" fmla="*/ 11 h 89"/>
                <a:gd name="T30" fmla="*/ 13 w 19"/>
                <a:gd name="T31" fmla="*/ 4 h 89"/>
                <a:gd name="T32" fmla="*/ 13 w 19"/>
                <a:gd name="T33" fmla="*/ 4 h 89"/>
                <a:gd name="T34" fmla="*/ 11 w 19"/>
                <a:gd name="T35" fmla="*/ 1 h 89"/>
                <a:gd name="T36" fmla="*/ 8 w 19"/>
                <a:gd name="T37" fmla="*/ 0 h 89"/>
                <a:gd name="T38" fmla="*/ 4 w 19"/>
                <a:gd name="T39" fmla="*/ 0 h 89"/>
                <a:gd name="T40" fmla="*/ 4 w 19"/>
                <a:gd name="T41" fmla="*/ 0 h 89"/>
                <a:gd name="T42" fmla="*/ 1 w 19"/>
                <a:gd name="T43" fmla="*/ 2 h 89"/>
                <a:gd name="T44" fmla="*/ 0 w 19"/>
                <a:gd name="T45" fmla="*/ 6 h 89"/>
                <a:gd name="T46" fmla="*/ 0 w 19"/>
                <a:gd name="T47" fmla="*/ 9 h 89"/>
                <a:gd name="T48" fmla="*/ 0 w 19"/>
                <a:gd name="T49" fmla="*/ 9 h 89"/>
                <a:gd name="T50" fmla="*/ 4 w 19"/>
                <a:gd name="T51" fmla="*/ 21 h 89"/>
                <a:gd name="T52" fmla="*/ 6 w 19"/>
                <a:gd name="T53" fmla="*/ 34 h 89"/>
                <a:gd name="T54" fmla="*/ 5 w 19"/>
                <a:gd name="T55" fmla="*/ 47 h 89"/>
                <a:gd name="T56" fmla="*/ 5 w 19"/>
                <a:gd name="T57" fmla="*/ 47 h 89"/>
                <a:gd name="T58" fmla="*/ 4 w 19"/>
                <a:gd name="T59" fmla="*/ 56 h 89"/>
                <a:gd name="T60" fmla="*/ 3 w 19"/>
                <a:gd name="T61" fmla="*/ 64 h 89"/>
                <a:gd name="T62" fmla="*/ 2 w 19"/>
                <a:gd name="T63" fmla="*/ 73 h 89"/>
                <a:gd name="T64" fmla="*/ 2 w 19"/>
                <a:gd name="T65" fmla="*/ 73 h 89"/>
                <a:gd name="T66" fmla="*/ 2 w 19"/>
                <a:gd name="T67" fmla="*/ 77 h 89"/>
                <a:gd name="T68" fmla="*/ 3 w 19"/>
                <a:gd name="T69" fmla="*/ 81 h 89"/>
                <a:gd name="T70" fmla="*/ 4 w 19"/>
                <a:gd name="T71" fmla="*/ 85 h 89"/>
                <a:gd name="T72" fmla="*/ 4 w 19"/>
                <a:gd name="T73" fmla="*/ 85 h 89"/>
                <a:gd name="T74" fmla="*/ 7 w 19"/>
                <a:gd name="T75" fmla="*/ 88 h 89"/>
                <a:gd name="T76" fmla="*/ 10 w 19"/>
                <a:gd name="T77" fmla="*/ 89 h 89"/>
                <a:gd name="T78" fmla="*/ 13 w 19"/>
                <a:gd name="T79" fmla="*/ 88 h 89"/>
                <a:gd name="T80" fmla="*/ 13 w 19"/>
                <a:gd name="T81" fmla="*/ 88 h 89"/>
                <a:gd name="T82" fmla="*/ 16 w 19"/>
                <a:gd name="T83" fmla="*/ 86 h 89"/>
                <a:gd name="T84" fmla="*/ 17 w 19"/>
                <a:gd name="T85" fmla="*/ 83 h 89"/>
                <a:gd name="T86" fmla="*/ 16 w 19"/>
                <a:gd name="T87" fmla="*/ 79 h 89"/>
                <a:gd name="T88" fmla="*/ 16 w 19"/>
                <a:gd name="T89" fmla="*/ 79 h 8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9"/>
                <a:gd name="T136" fmla="*/ 0 h 89"/>
                <a:gd name="T137" fmla="*/ 19 w 19"/>
                <a:gd name="T138" fmla="*/ 89 h 8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9" h="89">
                  <a:moveTo>
                    <a:pt x="16" y="79"/>
                  </a:moveTo>
                  <a:lnTo>
                    <a:pt x="16" y="78"/>
                  </a:lnTo>
                  <a:lnTo>
                    <a:pt x="15" y="77"/>
                  </a:lnTo>
                  <a:lnTo>
                    <a:pt x="15" y="76"/>
                  </a:lnTo>
                  <a:lnTo>
                    <a:pt x="16" y="67"/>
                  </a:lnTo>
                  <a:lnTo>
                    <a:pt x="18" y="59"/>
                  </a:lnTo>
                  <a:lnTo>
                    <a:pt x="19" y="51"/>
                  </a:lnTo>
                  <a:lnTo>
                    <a:pt x="19" y="43"/>
                  </a:lnTo>
                  <a:lnTo>
                    <a:pt x="19" y="34"/>
                  </a:lnTo>
                  <a:lnTo>
                    <a:pt x="19" y="26"/>
                  </a:lnTo>
                  <a:lnTo>
                    <a:pt x="17" y="18"/>
                  </a:lnTo>
                  <a:lnTo>
                    <a:pt x="15" y="11"/>
                  </a:lnTo>
                  <a:lnTo>
                    <a:pt x="13" y="4"/>
                  </a:lnTo>
                  <a:lnTo>
                    <a:pt x="11" y="1"/>
                  </a:lnTo>
                  <a:lnTo>
                    <a:pt x="8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6"/>
                  </a:lnTo>
                  <a:lnTo>
                    <a:pt x="0" y="9"/>
                  </a:lnTo>
                  <a:lnTo>
                    <a:pt x="4" y="21"/>
                  </a:lnTo>
                  <a:lnTo>
                    <a:pt x="6" y="34"/>
                  </a:lnTo>
                  <a:lnTo>
                    <a:pt x="5" y="47"/>
                  </a:lnTo>
                  <a:lnTo>
                    <a:pt x="4" y="56"/>
                  </a:lnTo>
                  <a:lnTo>
                    <a:pt x="3" y="64"/>
                  </a:lnTo>
                  <a:lnTo>
                    <a:pt x="2" y="73"/>
                  </a:lnTo>
                  <a:lnTo>
                    <a:pt x="2" y="77"/>
                  </a:lnTo>
                  <a:lnTo>
                    <a:pt x="3" y="81"/>
                  </a:lnTo>
                  <a:lnTo>
                    <a:pt x="4" y="85"/>
                  </a:lnTo>
                  <a:lnTo>
                    <a:pt x="7" y="88"/>
                  </a:lnTo>
                  <a:lnTo>
                    <a:pt x="10" y="89"/>
                  </a:lnTo>
                  <a:lnTo>
                    <a:pt x="13" y="88"/>
                  </a:lnTo>
                  <a:lnTo>
                    <a:pt x="16" y="86"/>
                  </a:lnTo>
                  <a:lnTo>
                    <a:pt x="17" y="83"/>
                  </a:lnTo>
                  <a:lnTo>
                    <a:pt x="16" y="7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54" name="Freeform 70"/>
            <p:cNvSpPr>
              <a:spLocks/>
            </p:cNvSpPr>
            <p:nvPr/>
          </p:nvSpPr>
          <p:spPr bwMode="auto">
            <a:xfrm>
              <a:off x="2760" y="1544"/>
              <a:ext cx="23" cy="87"/>
            </a:xfrm>
            <a:custGeom>
              <a:avLst/>
              <a:gdLst>
                <a:gd name="T0" fmla="*/ 23 w 23"/>
                <a:gd name="T1" fmla="*/ 80 h 87"/>
                <a:gd name="T2" fmla="*/ 20 w 23"/>
                <a:gd name="T3" fmla="*/ 65 h 87"/>
                <a:gd name="T4" fmla="*/ 17 w 23"/>
                <a:gd name="T5" fmla="*/ 52 h 87"/>
                <a:gd name="T6" fmla="*/ 14 w 23"/>
                <a:gd name="T7" fmla="*/ 38 h 87"/>
                <a:gd name="T8" fmla="*/ 14 w 23"/>
                <a:gd name="T9" fmla="*/ 38 h 87"/>
                <a:gd name="T10" fmla="*/ 15 w 23"/>
                <a:gd name="T11" fmla="*/ 27 h 87"/>
                <a:gd name="T12" fmla="*/ 16 w 23"/>
                <a:gd name="T13" fmla="*/ 17 h 87"/>
                <a:gd name="T14" fmla="*/ 18 w 23"/>
                <a:gd name="T15" fmla="*/ 6 h 87"/>
                <a:gd name="T16" fmla="*/ 18 w 23"/>
                <a:gd name="T17" fmla="*/ 6 h 87"/>
                <a:gd name="T18" fmla="*/ 16 w 23"/>
                <a:gd name="T19" fmla="*/ 3 h 87"/>
                <a:gd name="T20" fmla="*/ 14 w 23"/>
                <a:gd name="T21" fmla="*/ 1 h 87"/>
                <a:gd name="T22" fmla="*/ 10 w 23"/>
                <a:gd name="T23" fmla="*/ 0 h 87"/>
                <a:gd name="T24" fmla="*/ 10 w 23"/>
                <a:gd name="T25" fmla="*/ 0 h 87"/>
                <a:gd name="T26" fmla="*/ 7 w 23"/>
                <a:gd name="T27" fmla="*/ 1 h 87"/>
                <a:gd name="T28" fmla="*/ 5 w 23"/>
                <a:gd name="T29" fmla="*/ 4 h 87"/>
                <a:gd name="T30" fmla="*/ 4 w 23"/>
                <a:gd name="T31" fmla="*/ 8 h 87"/>
                <a:gd name="T32" fmla="*/ 4 w 23"/>
                <a:gd name="T33" fmla="*/ 8 h 87"/>
                <a:gd name="T34" fmla="*/ 3 w 23"/>
                <a:gd name="T35" fmla="*/ 14 h 87"/>
                <a:gd name="T36" fmla="*/ 1 w 23"/>
                <a:gd name="T37" fmla="*/ 21 h 87"/>
                <a:gd name="T38" fmla="*/ 0 w 23"/>
                <a:gd name="T39" fmla="*/ 28 h 87"/>
                <a:gd name="T40" fmla="*/ 0 w 23"/>
                <a:gd name="T41" fmla="*/ 28 h 87"/>
                <a:gd name="T42" fmla="*/ 1 w 23"/>
                <a:gd name="T43" fmla="*/ 46 h 87"/>
                <a:gd name="T44" fmla="*/ 6 w 23"/>
                <a:gd name="T45" fmla="*/ 64 h 87"/>
                <a:gd name="T46" fmla="*/ 9 w 23"/>
                <a:gd name="T47" fmla="*/ 82 h 87"/>
                <a:gd name="T48" fmla="*/ 9 w 23"/>
                <a:gd name="T49" fmla="*/ 82 h 87"/>
                <a:gd name="T50" fmla="*/ 11 w 23"/>
                <a:gd name="T51" fmla="*/ 85 h 87"/>
                <a:gd name="T52" fmla="*/ 13 w 23"/>
                <a:gd name="T53" fmla="*/ 87 h 87"/>
                <a:gd name="T54" fmla="*/ 17 w 23"/>
                <a:gd name="T55" fmla="*/ 87 h 87"/>
                <a:gd name="T56" fmla="*/ 17 w 23"/>
                <a:gd name="T57" fmla="*/ 87 h 87"/>
                <a:gd name="T58" fmla="*/ 20 w 23"/>
                <a:gd name="T59" fmla="*/ 86 h 87"/>
                <a:gd name="T60" fmla="*/ 22 w 23"/>
                <a:gd name="T61" fmla="*/ 83 h 87"/>
                <a:gd name="T62" fmla="*/ 23 w 23"/>
                <a:gd name="T63" fmla="*/ 80 h 87"/>
                <a:gd name="T64" fmla="*/ 23 w 23"/>
                <a:gd name="T65" fmla="*/ 80 h 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"/>
                <a:gd name="T100" fmla="*/ 0 h 87"/>
                <a:gd name="T101" fmla="*/ 23 w 23"/>
                <a:gd name="T102" fmla="*/ 87 h 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" h="87">
                  <a:moveTo>
                    <a:pt x="23" y="80"/>
                  </a:moveTo>
                  <a:lnTo>
                    <a:pt x="20" y="65"/>
                  </a:lnTo>
                  <a:lnTo>
                    <a:pt x="17" y="52"/>
                  </a:lnTo>
                  <a:lnTo>
                    <a:pt x="14" y="38"/>
                  </a:lnTo>
                  <a:lnTo>
                    <a:pt x="15" y="27"/>
                  </a:lnTo>
                  <a:lnTo>
                    <a:pt x="16" y="17"/>
                  </a:lnTo>
                  <a:lnTo>
                    <a:pt x="18" y="6"/>
                  </a:lnTo>
                  <a:lnTo>
                    <a:pt x="16" y="3"/>
                  </a:lnTo>
                  <a:lnTo>
                    <a:pt x="14" y="1"/>
                  </a:lnTo>
                  <a:lnTo>
                    <a:pt x="10" y="0"/>
                  </a:lnTo>
                  <a:lnTo>
                    <a:pt x="7" y="1"/>
                  </a:lnTo>
                  <a:lnTo>
                    <a:pt x="5" y="4"/>
                  </a:lnTo>
                  <a:lnTo>
                    <a:pt x="4" y="8"/>
                  </a:lnTo>
                  <a:lnTo>
                    <a:pt x="3" y="14"/>
                  </a:lnTo>
                  <a:lnTo>
                    <a:pt x="1" y="21"/>
                  </a:lnTo>
                  <a:lnTo>
                    <a:pt x="0" y="28"/>
                  </a:lnTo>
                  <a:lnTo>
                    <a:pt x="1" y="46"/>
                  </a:lnTo>
                  <a:lnTo>
                    <a:pt x="6" y="64"/>
                  </a:lnTo>
                  <a:lnTo>
                    <a:pt x="9" y="82"/>
                  </a:lnTo>
                  <a:lnTo>
                    <a:pt x="11" y="85"/>
                  </a:lnTo>
                  <a:lnTo>
                    <a:pt x="13" y="87"/>
                  </a:lnTo>
                  <a:lnTo>
                    <a:pt x="17" y="87"/>
                  </a:lnTo>
                  <a:lnTo>
                    <a:pt x="20" y="86"/>
                  </a:lnTo>
                  <a:lnTo>
                    <a:pt x="22" y="83"/>
                  </a:lnTo>
                  <a:lnTo>
                    <a:pt x="23" y="8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55" name="Freeform 71"/>
            <p:cNvSpPr>
              <a:spLocks/>
            </p:cNvSpPr>
            <p:nvPr/>
          </p:nvSpPr>
          <p:spPr bwMode="auto">
            <a:xfrm>
              <a:off x="2733" y="1546"/>
              <a:ext cx="19" cy="83"/>
            </a:xfrm>
            <a:custGeom>
              <a:avLst/>
              <a:gdLst>
                <a:gd name="T0" fmla="*/ 14 w 19"/>
                <a:gd name="T1" fmla="*/ 77 h 83"/>
                <a:gd name="T2" fmla="*/ 15 w 19"/>
                <a:gd name="T3" fmla="*/ 65 h 83"/>
                <a:gd name="T4" fmla="*/ 15 w 19"/>
                <a:gd name="T5" fmla="*/ 55 h 83"/>
                <a:gd name="T6" fmla="*/ 15 w 19"/>
                <a:gd name="T7" fmla="*/ 44 h 83"/>
                <a:gd name="T8" fmla="*/ 15 w 19"/>
                <a:gd name="T9" fmla="*/ 44 h 83"/>
                <a:gd name="T10" fmla="*/ 14 w 19"/>
                <a:gd name="T11" fmla="*/ 33 h 83"/>
                <a:gd name="T12" fmla="*/ 15 w 19"/>
                <a:gd name="T13" fmla="*/ 23 h 83"/>
                <a:gd name="T14" fmla="*/ 16 w 19"/>
                <a:gd name="T15" fmla="*/ 12 h 83"/>
                <a:gd name="T16" fmla="*/ 16 w 19"/>
                <a:gd name="T17" fmla="*/ 12 h 83"/>
                <a:gd name="T18" fmla="*/ 16 w 19"/>
                <a:gd name="T19" fmla="*/ 12 h 83"/>
                <a:gd name="T20" fmla="*/ 17 w 19"/>
                <a:gd name="T21" fmla="*/ 11 h 83"/>
                <a:gd name="T22" fmla="*/ 17 w 19"/>
                <a:gd name="T23" fmla="*/ 10 h 83"/>
                <a:gd name="T24" fmla="*/ 17 w 19"/>
                <a:gd name="T25" fmla="*/ 10 h 83"/>
                <a:gd name="T26" fmla="*/ 17 w 19"/>
                <a:gd name="T27" fmla="*/ 10 h 83"/>
                <a:gd name="T28" fmla="*/ 17 w 19"/>
                <a:gd name="T29" fmla="*/ 10 h 83"/>
                <a:gd name="T30" fmla="*/ 17 w 19"/>
                <a:gd name="T31" fmla="*/ 10 h 83"/>
                <a:gd name="T32" fmla="*/ 17 w 19"/>
                <a:gd name="T33" fmla="*/ 10 h 83"/>
                <a:gd name="T34" fmla="*/ 19 w 19"/>
                <a:gd name="T35" fmla="*/ 7 h 83"/>
                <a:gd name="T36" fmla="*/ 18 w 19"/>
                <a:gd name="T37" fmla="*/ 3 h 83"/>
                <a:gd name="T38" fmla="*/ 15 w 19"/>
                <a:gd name="T39" fmla="*/ 1 h 83"/>
                <a:gd name="T40" fmla="*/ 15 w 19"/>
                <a:gd name="T41" fmla="*/ 1 h 83"/>
                <a:gd name="T42" fmla="*/ 12 w 19"/>
                <a:gd name="T43" fmla="*/ 0 h 83"/>
                <a:gd name="T44" fmla="*/ 8 w 19"/>
                <a:gd name="T45" fmla="*/ 1 h 83"/>
                <a:gd name="T46" fmla="*/ 6 w 19"/>
                <a:gd name="T47" fmla="*/ 3 h 83"/>
                <a:gd name="T48" fmla="*/ 6 w 19"/>
                <a:gd name="T49" fmla="*/ 3 h 83"/>
                <a:gd name="T50" fmla="*/ 4 w 19"/>
                <a:gd name="T51" fmla="*/ 6 h 83"/>
                <a:gd name="T52" fmla="*/ 3 w 19"/>
                <a:gd name="T53" fmla="*/ 8 h 83"/>
                <a:gd name="T54" fmla="*/ 2 w 19"/>
                <a:gd name="T55" fmla="*/ 11 h 83"/>
                <a:gd name="T56" fmla="*/ 2 w 19"/>
                <a:gd name="T57" fmla="*/ 11 h 83"/>
                <a:gd name="T58" fmla="*/ 1 w 19"/>
                <a:gd name="T59" fmla="*/ 33 h 83"/>
                <a:gd name="T60" fmla="*/ 1 w 19"/>
                <a:gd name="T61" fmla="*/ 54 h 83"/>
                <a:gd name="T62" fmla="*/ 0 w 19"/>
                <a:gd name="T63" fmla="*/ 76 h 83"/>
                <a:gd name="T64" fmla="*/ 0 w 19"/>
                <a:gd name="T65" fmla="*/ 76 h 83"/>
                <a:gd name="T66" fmla="*/ 1 w 19"/>
                <a:gd name="T67" fmla="*/ 79 h 83"/>
                <a:gd name="T68" fmla="*/ 3 w 19"/>
                <a:gd name="T69" fmla="*/ 82 h 83"/>
                <a:gd name="T70" fmla="*/ 7 w 19"/>
                <a:gd name="T71" fmla="*/ 83 h 83"/>
                <a:gd name="T72" fmla="*/ 7 w 19"/>
                <a:gd name="T73" fmla="*/ 83 h 83"/>
                <a:gd name="T74" fmla="*/ 10 w 19"/>
                <a:gd name="T75" fmla="*/ 82 h 83"/>
                <a:gd name="T76" fmla="*/ 13 w 19"/>
                <a:gd name="T77" fmla="*/ 80 h 83"/>
                <a:gd name="T78" fmla="*/ 14 w 19"/>
                <a:gd name="T79" fmla="*/ 77 h 83"/>
                <a:gd name="T80" fmla="*/ 14 w 19"/>
                <a:gd name="T81" fmla="*/ 77 h 8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9"/>
                <a:gd name="T124" fmla="*/ 0 h 83"/>
                <a:gd name="T125" fmla="*/ 19 w 19"/>
                <a:gd name="T126" fmla="*/ 83 h 8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9" h="83">
                  <a:moveTo>
                    <a:pt x="14" y="77"/>
                  </a:moveTo>
                  <a:lnTo>
                    <a:pt x="15" y="65"/>
                  </a:lnTo>
                  <a:lnTo>
                    <a:pt x="15" y="55"/>
                  </a:lnTo>
                  <a:lnTo>
                    <a:pt x="15" y="44"/>
                  </a:lnTo>
                  <a:lnTo>
                    <a:pt x="14" y="33"/>
                  </a:lnTo>
                  <a:lnTo>
                    <a:pt x="15" y="23"/>
                  </a:lnTo>
                  <a:lnTo>
                    <a:pt x="16" y="12"/>
                  </a:lnTo>
                  <a:lnTo>
                    <a:pt x="17" y="11"/>
                  </a:lnTo>
                  <a:lnTo>
                    <a:pt x="17" y="10"/>
                  </a:lnTo>
                  <a:lnTo>
                    <a:pt x="19" y="7"/>
                  </a:lnTo>
                  <a:lnTo>
                    <a:pt x="18" y="3"/>
                  </a:lnTo>
                  <a:lnTo>
                    <a:pt x="15" y="1"/>
                  </a:lnTo>
                  <a:lnTo>
                    <a:pt x="12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4" y="6"/>
                  </a:lnTo>
                  <a:lnTo>
                    <a:pt x="3" y="8"/>
                  </a:lnTo>
                  <a:lnTo>
                    <a:pt x="2" y="11"/>
                  </a:lnTo>
                  <a:lnTo>
                    <a:pt x="1" y="33"/>
                  </a:lnTo>
                  <a:lnTo>
                    <a:pt x="1" y="54"/>
                  </a:lnTo>
                  <a:lnTo>
                    <a:pt x="0" y="76"/>
                  </a:lnTo>
                  <a:lnTo>
                    <a:pt x="1" y="79"/>
                  </a:lnTo>
                  <a:lnTo>
                    <a:pt x="3" y="82"/>
                  </a:lnTo>
                  <a:lnTo>
                    <a:pt x="7" y="83"/>
                  </a:lnTo>
                  <a:lnTo>
                    <a:pt x="10" y="82"/>
                  </a:lnTo>
                  <a:lnTo>
                    <a:pt x="13" y="80"/>
                  </a:lnTo>
                  <a:lnTo>
                    <a:pt x="14" y="7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56" name="Freeform 72"/>
            <p:cNvSpPr>
              <a:spLocks/>
            </p:cNvSpPr>
            <p:nvPr/>
          </p:nvSpPr>
          <p:spPr bwMode="auto">
            <a:xfrm>
              <a:off x="2707" y="1544"/>
              <a:ext cx="24" cy="85"/>
            </a:xfrm>
            <a:custGeom>
              <a:avLst/>
              <a:gdLst>
                <a:gd name="T0" fmla="*/ 24 w 24"/>
                <a:gd name="T1" fmla="*/ 79 h 85"/>
                <a:gd name="T2" fmla="*/ 23 w 24"/>
                <a:gd name="T3" fmla="*/ 58 h 85"/>
                <a:gd name="T4" fmla="*/ 21 w 24"/>
                <a:gd name="T5" fmla="*/ 39 h 85"/>
                <a:gd name="T6" fmla="*/ 15 w 24"/>
                <a:gd name="T7" fmla="*/ 19 h 85"/>
                <a:gd name="T8" fmla="*/ 15 w 24"/>
                <a:gd name="T9" fmla="*/ 19 h 85"/>
                <a:gd name="T10" fmla="*/ 14 w 24"/>
                <a:gd name="T11" fmla="*/ 15 h 85"/>
                <a:gd name="T12" fmla="*/ 14 w 24"/>
                <a:gd name="T13" fmla="*/ 11 h 85"/>
                <a:gd name="T14" fmla="*/ 14 w 24"/>
                <a:gd name="T15" fmla="*/ 6 h 85"/>
                <a:gd name="T16" fmla="*/ 14 w 24"/>
                <a:gd name="T17" fmla="*/ 6 h 85"/>
                <a:gd name="T18" fmla="*/ 13 w 24"/>
                <a:gd name="T19" fmla="*/ 3 h 85"/>
                <a:gd name="T20" fmla="*/ 10 w 24"/>
                <a:gd name="T21" fmla="*/ 0 h 85"/>
                <a:gd name="T22" fmla="*/ 7 w 24"/>
                <a:gd name="T23" fmla="*/ 0 h 85"/>
                <a:gd name="T24" fmla="*/ 7 w 24"/>
                <a:gd name="T25" fmla="*/ 0 h 85"/>
                <a:gd name="T26" fmla="*/ 4 w 24"/>
                <a:gd name="T27" fmla="*/ 0 h 85"/>
                <a:gd name="T28" fmla="*/ 1 w 24"/>
                <a:gd name="T29" fmla="*/ 3 h 85"/>
                <a:gd name="T30" fmla="*/ 0 w 24"/>
                <a:gd name="T31" fmla="*/ 6 h 85"/>
                <a:gd name="T32" fmla="*/ 0 w 24"/>
                <a:gd name="T33" fmla="*/ 6 h 85"/>
                <a:gd name="T34" fmla="*/ 1 w 24"/>
                <a:gd name="T35" fmla="*/ 17 h 85"/>
                <a:gd name="T36" fmla="*/ 3 w 24"/>
                <a:gd name="T37" fmla="*/ 27 h 85"/>
                <a:gd name="T38" fmla="*/ 6 w 24"/>
                <a:gd name="T39" fmla="*/ 38 h 85"/>
                <a:gd name="T40" fmla="*/ 6 w 24"/>
                <a:gd name="T41" fmla="*/ 38 h 85"/>
                <a:gd name="T42" fmla="*/ 8 w 24"/>
                <a:gd name="T43" fmla="*/ 51 h 85"/>
                <a:gd name="T44" fmla="*/ 9 w 24"/>
                <a:gd name="T45" fmla="*/ 65 h 85"/>
                <a:gd name="T46" fmla="*/ 10 w 24"/>
                <a:gd name="T47" fmla="*/ 79 h 85"/>
                <a:gd name="T48" fmla="*/ 10 w 24"/>
                <a:gd name="T49" fmla="*/ 79 h 85"/>
                <a:gd name="T50" fmla="*/ 10 w 24"/>
                <a:gd name="T51" fmla="*/ 82 h 85"/>
                <a:gd name="T52" fmla="*/ 13 w 24"/>
                <a:gd name="T53" fmla="*/ 84 h 85"/>
                <a:gd name="T54" fmla="*/ 16 w 24"/>
                <a:gd name="T55" fmla="*/ 85 h 85"/>
                <a:gd name="T56" fmla="*/ 16 w 24"/>
                <a:gd name="T57" fmla="*/ 85 h 85"/>
                <a:gd name="T58" fmla="*/ 20 w 24"/>
                <a:gd name="T59" fmla="*/ 84 h 85"/>
                <a:gd name="T60" fmla="*/ 23 w 24"/>
                <a:gd name="T61" fmla="*/ 82 h 85"/>
                <a:gd name="T62" fmla="*/ 24 w 24"/>
                <a:gd name="T63" fmla="*/ 79 h 85"/>
                <a:gd name="T64" fmla="*/ 24 w 24"/>
                <a:gd name="T65" fmla="*/ 79 h 8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"/>
                <a:gd name="T100" fmla="*/ 0 h 85"/>
                <a:gd name="T101" fmla="*/ 24 w 24"/>
                <a:gd name="T102" fmla="*/ 85 h 8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" h="85">
                  <a:moveTo>
                    <a:pt x="24" y="79"/>
                  </a:moveTo>
                  <a:lnTo>
                    <a:pt x="23" y="58"/>
                  </a:lnTo>
                  <a:lnTo>
                    <a:pt x="21" y="39"/>
                  </a:lnTo>
                  <a:lnTo>
                    <a:pt x="15" y="19"/>
                  </a:lnTo>
                  <a:lnTo>
                    <a:pt x="14" y="15"/>
                  </a:lnTo>
                  <a:lnTo>
                    <a:pt x="14" y="11"/>
                  </a:lnTo>
                  <a:lnTo>
                    <a:pt x="14" y="6"/>
                  </a:lnTo>
                  <a:lnTo>
                    <a:pt x="13" y="3"/>
                  </a:lnTo>
                  <a:lnTo>
                    <a:pt x="10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1" y="3"/>
                  </a:lnTo>
                  <a:lnTo>
                    <a:pt x="0" y="6"/>
                  </a:lnTo>
                  <a:lnTo>
                    <a:pt x="1" y="17"/>
                  </a:lnTo>
                  <a:lnTo>
                    <a:pt x="3" y="27"/>
                  </a:lnTo>
                  <a:lnTo>
                    <a:pt x="6" y="38"/>
                  </a:lnTo>
                  <a:lnTo>
                    <a:pt x="8" y="51"/>
                  </a:lnTo>
                  <a:lnTo>
                    <a:pt x="9" y="65"/>
                  </a:lnTo>
                  <a:lnTo>
                    <a:pt x="10" y="79"/>
                  </a:lnTo>
                  <a:lnTo>
                    <a:pt x="10" y="82"/>
                  </a:lnTo>
                  <a:lnTo>
                    <a:pt x="13" y="84"/>
                  </a:lnTo>
                  <a:lnTo>
                    <a:pt x="16" y="85"/>
                  </a:lnTo>
                  <a:lnTo>
                    <a:pt x="20" y="84"/>
                  </a:lnTo>
                  <a:lnTo>
                    <a:pt x="23" y="82"/>
                  </a:lnTo>
                  <a:lnTo>
                    <a:pt x="24" y="7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57" name="Freeform 73"/>
            <p:cNvSpPr>
              <a:spLocks/>
            </p:cNvSpPr>
            <p:nvPr/>
          </p:nvSpPr>
          <p:spPr bwMode="auto">
            <a:xfrm>
              <a:off x="2784" y="1545"/>
              <a:ext cx="19" cy="89"/>
            </a:xfrm>
            <a:custGeom>
              <a:avLst/>
              <a:gdLst>
                <a:gd name="T0" fmla="*/ 12 w 19"/>
                <a:gd name="T1" fmla="*/ 87 h 89"/>
                <a:gd name="T2" fmla="*/ 18 w 19"/>
                <a:gd name="T3" fmla="*/ 75 h 89"/>
                <a:gd name="T4" fmla="*/ 18 w 19"/>
                <a:gd name="T5" fmla="*/ 61 h 89"/>
                <a:gd name="T6" fmla="*/ 17 w 19"/>
                <a:gd name="T7" fmla="*/ 48 h 89"/>
                <a:gd name="T8" fmla="*/ 17 w 19"/>
                <a:gd name="T9" fmla="*/ 48 h 89"/>
                <a:gd name="T10" fmla="*/ 16 w 19"/>
                <a:gd name="T11" fmla="*/ 43 h 89"/>
                <a:gd name="T12" fmla="*/ 16 w 19"/>
                <a:gd name="T13" fmla="*/ 37 h 89"/>
                <a:gd name="T14" fmla="*/ 17 w 19"/>
                <a:gd name="T15" fmla="*/ 31 h 89"/>
                <a:gd name="T16" fmla="*/ 17 w 19"/>
                <a:gd name="T17" fmla="*/ 31 h 89"/>
                <a:gd name="T18" fmla="*/ 18 w 19"/>
                <a:gd name="T19" fmla="*/ 23 h 89"/>
                <a:gd name="T20" fmla="*/ 19 w 19"/>
                <a:gd name="T21" fmla="*/ 15 h 89"/>
                <a:gd name="T22" fmla="*/ 19 w 19"/>
                <a:gd name="T23" fmla="*/ 7 h 89"/>
                <a:gd name="T24" fmla="*/ 19 w 19"/>
                <a:gd name="T25" fmla="*/ 7 h 89"/>
                <a:gd name="T26" fmla="*/ 18 w 19"/>
                <a:gd name="T27" fmla="*/ 3 h 89"/>
                <a:gd name="T28" fmla="*/ 16 w 19"/>
                <a:gd name="T29" fmla="*/ 1 h 89"/>
                <a:gd name="T30" fmla="*/ 12 w 19"/>
                <a:gd name="T31" fmla="*/ 0 h 89"/>
                <a:gd name="T32" fmla="*/ 12 w 19"/>
                <a:gd name="T33" fmla="*/ 0 h 89"/>
                <a:gd name="T34" fmla="*/ 8 w 19"/>
                <a:gd name="T35" fmla="*/ 1 h 89"/>
                <a:gd name="T36" fmla="*/ 6 w 19"/>
                <a:gd name="T37" fmla="*/ 3 h 89"/>
                <a:gd name="T38" fmla="*/ 5 w 19"/>
                <a:gd name="T39" fmla="*/ 7 h 89"/>
                <a:gd name="T40" fmla="*/ 5 w 19"/>
                <a:gd name="T41" fmla="*/ 7 h 89"/>
                <a:gd name="T42" fmla="*/ 5 w 19"/>
                <a:gd name="T43" fmla="*/ 15 h 89"/>
                <a:gd name="T44" fmla="*/ 4 w 19"/>
                <a:gd name="T45" fmla="*/ 23 h 89"/>
                <a:gd name="T46" fmla="*/ 3 w 19"/>
                <a:gd name="T47" fmla="*/ 32 h 89"/>
                <a:gd name="T48" fmla="*/ 3 w 19"/>
                <a:gd name="T49" fmla="*/ 32 h 89"/>
                <a:gd name="T50" fmla="*/ 2 w 19"/>
                <a:gd name="T51" fmla="*/ 41 h 89"/>
                <a:gd name="T52" fmla="*/ 3 w 19"/>
                <a:gd name="T53" fmla="*/ 50 h 89"/>
                <a:gd name="T54" fmla="*/ 4 w 19"/>
                <a:gd name="T55" fmla="*/ 59 h 89"/>
                <a:gd name="T56" fmla="*/ 4 w 19"/>
                <a:gd name="T57" fmla="*/ 59 h 89"/>
                <a:gd name="T58" fmla="*/ 4 w 19"/>
                <a:gd name="T59" fmla="*/ 65 h 89"/>
                <a:gd name="T60" fmla="*/ 4 w 19"/>
                <a:gd name="T61" fmla="*/ 72 h 89"/>
                <a:gd name="T62" fmla="*/ 1 w 19"/>
                <a:gd name="T63" fmla="*/ 78 h 89"/>
                <a:gd name="T64" fmla="*/ 1 w 19"/>
                <a:gd name="T65" fmla="*/ 78 h 89"/>
                <a:gd name="T66" fmla="*/ 0 w 19"/>
                <a:gd name="T67" fmla="*/ 82 h 89"/>
                <a:gd name="T68" fmla="*/ 0 w 19"/>
                <a:gd name="T69" fmla="*/ 85 h 89"/>
                <a:gd name="T70" fmla="*/ 2 w 19"/>
                <a:gd name="T71" fmla="*/ 88 h 89"/>
                <a:gd name="T72" fmla="*/ 2 w 19"/>
                <a:gd name="T73" fmla="*/ 88 h 89"/>
                <a:gd name="T74" fmla="*/ 6 w 19"/>
                <a:gd name="T75" fmla="*/ 89 h 89"/>
                <a:gd name="T76" fmla="*/ 9 w 19"/>
                <a:gd name="T77" fmla="*/ 89 h 89"/>
                <a:gd name="T78" fmla="*/ 12 w 19"/>
                <a:gd name="T79" fmla="*/ 87 h 89"/>
                <a:gd name="T80" fmla="*/ 12 w 19"/>
                <a:gd name="T81" fmla="*/ 87 h 8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9"/>
                <a:gd name="T124" fmla="*/ 0 h 89"/>
                <a:gd name="T125" fmla="*/ 19 w 19"/>
                <a:gd name="T126" fmla="*/ 89 h 8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9" h="89">
                  <a:moveTo>
                    <a:pt x="12" y="87"/>
                  </a:moveTo>
                  <a:lnTo>
                    <a:pt x="18" y="75"/>
                  </a:lnTo>
                  <a:lnTo>
                    <a:pt x="18" y="61"/>
                  </a:lnTo>
                  <a:lnTo>
                    <a:pt x="17" y="48"/>
                  </a:lnTo>
                  <a:lnTo>
                    <a:pt x="16" y="43"/>
                  </a:lnTo>
                  <a:lnTo>
                    <a:pt x="16" y="37"/>
                  </a:lnTo>
                  <a:lnTo>
                    <a:pt x="17" y="31"/>
                  </a:lnTo>
                  <a:lnTo>
                    <a:pt x="18" y="23"/>
                  </a:lnTo>
                  <a:lnTo>
                    <a:pt x="19" y="15"/>
                  </a:lnTo>
                  <a:lnTo>
                    <a:pt x="19" y="7"/>
                  </a:lnTo>
                  <a:lnTo>
                    <a:pt x="18" y="3"/>
                  </a:lnTo>
                  <a:lnTo>
                    <a:pt x="16" y="1"/>
                  </a:lnTo>
                  <a:lnTo>
                    <a:pt x="12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5" y="7"/>
                  </a:lnTo>
                  <a:lnTo>
                    <a:pt x="5" y="15"/>
                  </a:lnTo>
                  <a:lnTo>
                    <a:pt x="4" y="23"/>
                  </a:lnTo>
                  <a:lnTo>
                    <a:pt x="3" y="32"/>
                  </a:lnTo>
                  <a:lnTo>
                    <a:pt x="2" y="41"/>
                  </a:lnTo>
                  <a:lnTo>
                    <a:pt x="3" y="50"/>
                  </a:lnTo>
                  <a:lnTo>
                    <a:pt x="4" y="59"/>
                  </a:lnTo>
                  <a:lnTo>
                    <a:pt x="4" y="65"/>
                  </a:lnTo>
                  <a:lnTo>
                    <a:pt x="4" y="72"/>
                  </a:lnTo>
                  <a:lnTo>
                    <a:pt x="1" y="78"/>
                  </a:lnTo>
                  <a:lnTo>
                    <a:pt x="0" y="82"/>
                  </a:lnTo>
                  <a:lnTo>
                    <a:pt x="0" y="85"/>
                  </a:lnTo>
                  <a:lnTo>
                    <a:pt x="2" y="88"/>
                  </a:lnTo>
                  <a:lnTo>
                    <a:pt x="6" y="89"/>
                  </a:lnTo>
                  <a:lnTo>
                    <a:pt x="9" y="89"/>
                  </a:lnTo>
                  <a:lnTo>
                    <a:pt x="12" y="8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58" name="Freeform 74"/>
            <p:cNvSpPr>
              <a:spLocks/>
            </p:cNvSpPr>
            <p:nvPr/>
          </p:nvSpPr>
          <p:spPr bwMode="auto">
            <a:xfrm>
              <a:off x="2998" y="1615"/>
              <a:ext cx="48" cy="49"/>
            </a:xfrm>
            <a:custGeom>
              <a:avLst/>
              <a:gdLst>
                <a:gd name="T0" fmla="*/ 25 w 48"/>
                <a:gd name="T1" fmla="*/ 0 h 49"/>
                <a:gd name="T2" fmla="*/ 12 w 48"/>
                <a:gd name="T3" fmla="*/ 4 h 49"/>
                <a:gd name="T4" fmla="*/ 4 w 48"/>
                <a:gd name="T5" fmla="*/ 12 h 49"/>
                <a:gd name="T6" fmla="*/ 0 w 48"/>
                <a:gd name="T7" fmla="*/ 24 h 49"/>
                <a:gd name="T8" fmla="*/ 0 w 48"/>
                <a:gd name="T9" fmla="*/ 24 h 49"/>
                <a:gd name="T10" fmla="*/ 4 w 48"/>
                <a:gd name="T11" fmla="*/ 36 h 49"/>
                <a:gd name="T12" fmla="*/ 12 w 48"/>
                <a:gd name="T13" fmla="*/ 45 h 49"/>
                <a:gd name="T14" fmla="*/ 25 w 48"/>
                <a:gd name="T15" fmla="*/ 49 h 49"/>
                <a:gd name="T16" fmla="*/ 25 w 48"/>
                <a:gd name="T17" fmla="*/ 49 h 49"/>
                <a:gd name="T18" fmla="*/ 37 w 48"/>
                <a:gd name="T19" fmla="*/ 45 h 49"/>
                <a:gd name="T20" fmla="*/ 45 w 48"/>
                <a:gd name="T21" fmla="*/ 36 h 49"/>
                <a:gd name="T22" fmla="*/ 48 w 48"/>
                <a:gd name="T23" fmla="*/ 24 h 49"/>
                <a:gd name="T24" fmla="*/ 48 w 48"/>
                <a:gd name="T25" fmla="*/ 24 h 49"/>
                <a:gd name="T26" fmla="*/ 45 w 48"/>
                <a:gd name="T27" fmla="*/ 12 h 49"/>
                <a:gd name="T28" fmla="*/ 37 w 48"/>
                <a:gd name="T29" fmla="*/ 4 h 49"/>
                <a:gd name="T30" fmla="*/ 25 w 48"/>
                <a:gd name="T31" fmla="*/ 0 h 49"/>
                <a:gd name="T32" fmla="*/ 25 w 48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25" y="0"/>
                  </a:moveTo>
                  <a:lnTo>
                    <a:pt x="12" y="4"/>
                  </a:lnTo>
                  <a:lnTo>
                    <a:pt x="4" y="12"/>
                  </a:lnTo>
                  <a:lnTo>
                    <a:pt x="0" y="24"/>
                  </a:lnTo>
                  <a:lnTo>
                    <a:pt x="4" y="36"/>
                  </a:lnTo>
                  <a:lnTo>
                    <a:pt x="12" y="45"/>
                  </a:lnTo>
                  <a:lnTo>
                    <a:pt x="25" y="49"/>
                  </a:lnTo>
                  <a:lnTo>
                    <a:pt x="37" y="45"/>
                  </a:lnTo>
                  <a:lnTo>
                    <a:pt x="45" y="36"/>
                  </a:lnTo>
                  <a:lnTo>
                    <a:pt x="48" y="24"/>
                  </a:lnTo>
                  <a:lnTo>
                    <a:pt x="45" y="12"/>
                  </a:lnTo>
                  <a:lnTo>
                    <a:pt x="37" y="4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59" name="Freeform 75"/>
            <p:cNvSpPr>
              <a:spLocks/>
            </p:cNvSpPr>
            <p:nvPr/>
          </p:nvSpPr>
          <p:spPr bwMode="auto">
            <a:xfrm>
              <a:off x="2950" y="1615"/>
              <a:ext cx="48" cy="49"/>
            </a:xfrm>
            <a:custGeom>
              <a:avLst/>
              <a:gdLst>
                <a:gd name="T0" fmla="*/ 24 w 48"/>
                <a:gd name="T1" fmla="*/ 0 h 49"/>
                <a:gd name="T2" fmla="*/ 12 w 48"/>
                <a:gd name="T3" fmla="*/ 4 h 49"/>
                <a:gd name="T4" fmla="*/ 3 w 48"/>
                <a:gd name="T5" fmla="*/ 12 h 49"/>
                <a:gd name="T6" fmla="*/ 0 w 48"/>
                <a:gd name="T7" fmla="*/ 24 h 49"/>
                <a:gd name="T8" fmla="*/ 0 w 48"/>
                <a:gd name="T9" fmla="*/ 24 h 49"/>
                <a:gd name="T10" fmla="*/ 3 w 48"/>
                <a:gd name="T11" fmla="*/ 36 h 49"/>
                <a:gd name="T12" fmla="*/ 12 w 48"/>
                <a:gd name="T13" fmla="*/ 45 h 49"/>
                <a:gd name="T14" fmla="*/ 24 w 48"/>
                <a:gd name="T15" fmla="*/ 49 h 49"/>
                <a:gd name="T16" fmla="*/ 24 w 48"/>
                <a:gd name="T17" fmla="*/ 49 h 49"/>
                <a:gd name="T18" fmla="*/ 36 w 48"/>
                <a:gd name="T19" fmla="*/ 45 h 49"/>
                <a:gd name="T20" fmla="*/ 45 w 48"/>
                <a:gd name="T21" fmla="*/ 36 h 49"/>
                <a:gd name="T22" fmla="*/ 48 w 48"/>
                <a:gd name="T23" fmla="*/ 24 h 49"/>
                <a:gd name="T24" fmla="*/ 48 w 48"/>
                <a:gd name="T25" fmla="*/ 24 h 49"/>
                <a:gd name="T26" fmla="*/ 45 w 48"/>
                <a:gd name="T27" fmla="*/ 12 h 49"/>
                <a:gd name="T28" fmla="*/ 36 w 48"/>
                <a:gd name="T29" fmla="*/ 4 h 49"/>
                <a:gd name="T30" fmla="*/ 24 w 48"/>
                <a:gd name="T31" fmla="*/ 0 h 49"/>
                <a:gd name="T32" fmla="*/ 24 w 48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24" y="0"/>
                  </a:moveTo>
                  <a:lnTo>
                    <a:pt x="12" y="4"/>
                  </a:lnTo>
                  <a:lnTo>
                    <a:pt x="3" y="12"/>
                  </a:lnTo>
                  <a:lnTo>
                    <a:pt x="0" y="24"/>
                  </a:lnTo>
                  <a:lnTo>
                    <a:pt x="3" y="36"/>
                  </a:lnTo>
                  <a:lnTo>
                    <a:pt x="12" y="45"/>
                  </a:lnTo>
                  <a:lnTo>
                    <a:pt x="24" y="49"/>
                  </a:lnTo>
                  <a:lnTo>
                    <a:pt x="36" y="45"/>
                  </a:lnTo>
                  <a:lnTo>
                    <a:pt x="45" y="36"/>
                  </a:lnTo>
                  <a:lnTo>
                    <a:pt x="48" y="24"/>
                  </a:lnTo>
                  <a:lnTo>
                    <a:pt x="45" y="12"/>
                  </a:lnTo>
                  <a:lnTo>
                    <a:pt x="36" y="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60" name="Freeform 76"/>
            <p:cNvSpPr>
              <a:spLocks/>
            </p:cNvSpPr>
            <p:nvPr/>
          </p:nvSpPr>
          <p:spPr bwMode="auto">
            <a:xfrm>
              <a:off x="2901" y="1615"/>
              <a:ext cx="49" cy="49"/>
            </a:xfrm>
            <a:custGeom>
              <a:avLst/>
              <a:gdLst>
                <a:gd name="T0" fmla="*/ 25 w 49"/>
                <a:gd name="T1" fmla="*/ 0 h 49"/>
                <a:gd name="T2" fmla="*/ 13 w 49"/>
                <a:gd name="T3" fmla="*/ 4 h 49"/>
                <a:gd name="T4" fmla="*/ 3 w 49"/>
                <a:gd name="T5" fmla="*/ 12 h 49"/>
                <a:gd name="T6" fmla="*/ 0 w 49"/>
                <a:gd name="T7" fmla="*/ 24 h 49"/>
                <a:gd name="T8" fmla="*/ 0 w 49"/>
                <a:gd name="T9" fmla="*/ 24 h 49"/>
                <a:gd name="T10" fmla="*/ 3 w 49"/>
                <a:gd name="T11" fmla="*/ 36 h 49"/>
                <a:gd name="T12" fmla="*/ 13 w 49"/>
                <a:gd name="T13" fmla="*/ 45 h 49"/>
                <a:gd name="T14" fmla="*/ 25 w 49"/>
                <a:gd name="T15" fmla="*/ 49 h 49"/>
                <a:gd name="T16" fmla="*/ 25 w 49"/>
                <a:gd name="T17" fmla="*/ 49 h 49"/>
                <a:gd name="T18" fmla="*/ 37 w 49"/>
                <a:gd name="T19" fmla="*/ 45 h 49"/>
                <a:gd name="T20" fmla="*/ 45 w 49"/>
                <a:gd name="T21" fmla="*/ 36 h 49"/>
                <a:gd name="T22" fmla="*/ 49 w 49"/>
                <a:gd name="T23" fmla="*/ 24 h 49"/>
                <a:gd name="T24" fmla="*/ 49 w 49"/>
                <a:gd name="T25" fmla="*/ 24 h 49"/>
                <a:gd name="T26" fmla="*/ 45 w 49"/>
                <a:gd name="T27" fmla="*/ 12 h 49"/>
                <a:gd name="T28" fmla="*/ 37 w 49"/>
                <a:gd name="T29" fmla="*/ 4 h 49"/>
                <a:gd name="T30" fmla="*/ 25 w 49"/>
                <a:gd name="T31" fmla="*/ 0 h 49"/>
                <a:gd name="T32" fmla="*/ 25 w 49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9"/>
                <a:gd name="T53" fmla="*/ 49 w 49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9">
                  <a:moveTo>
                    <a:pt x="25" y="0"/>
                  </a:moveTo>
                  <a:lnTo>
                    <a:pt x="13" y="4"/>
                  </a:lnTo>
                  <a:lnTo>
                    <a:pt x="3" y="12"/>
                  </a:lnTo>
                  <a:lnTo>
                    <a:pt x="0" y="24"/>
                  </a:lnTo>
                  <a:lnTo>
                    <a:pt x="3" y="36"/>
                  </a:lnTo>
                  <a:lnTo>
                    <a:pt x="13" y="45"/>
                  </a:lnTo>
                  <a:lnTo>
                    <a:pt x="25" y="49"/>
                  </a:lnTo>
                  <a:lnTo>
                    <a:pt x="37" y="45"/>
                  </a:lnTo>
                  <a:lnTo>
                    <a:pt x="45" y="36"/>
                  </a:lnTo>
                  <a:lnTo>
                    <a:pt x="49" y="24"/>
                  </a:lnTo>
                  <a:lnTo>
                    <a:pt x="45" y="12"/>
                  </a:lnTo>
                  <a:lnTo>
                    <a:pt x="37" y="4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61" name="Freeform 77"/>
            <p:cNvSpPr>
              <a:spLocks/>
            </p:cNvSpPr>
            <p:nvPr/>
          </p:nvSpPr>
          <p:spPr bwMode="auto">
            <a:xfrm>
              <a:off x="2853" y="1615"/>
              <a:ext cx="48" cy="49"/>
            </a:xfrm>
            <a:custGeom>
              <a:avLst/>
              <a:gdLst>
                <a:gd name="T0" fmla="*/ 24 w 48"/>
                <a:gd name="T1" fmla="*/ 0 h 49"/>
                <a:gd name="T2" fmla="*/ 12 w 48"/>
                <a:gd name="T3" fmla="*/ 4 h 49"/>
                <a:gd name="T4" fmla="*/ 3 w 48"/>
                <a:gd name="T5" fmla="*/ 12 h 49"/>
                <a:gd name="T6" fmla="*/ 0 w 48"/>
                <a:gd name="T7" fmla="*/ 24 h 49"/>
                <a:gd name="T8" fmla="*/ 0 w 48"/>
                <a:gd name="T9" fmla="*/ 24 h 49"/>
                <a:gd name="T10" fmla="*/ 3 w 48"/>
                <a:gd name="T11" fmla="*/ 36 h 49"/>
                <a:gd name="T12" fmla="*/ 12 w 48"/>
                <a:gd name="T13" fmla="*/ 45 h 49"/>
                <a:gd name="T14" fmla="*/ 24 w 48"/>
                <a:gd name="T15" fmla="*/ 49 h 49"/>
                <a:gd name="T16" fmla="*/ 24 w 48"/>
                <a:gd name="T17" fmla="*/ 49 h 49"/>
                <a:gd name="T18" fmla="*/ 36 w 48"/>
                <a:gd name="T19" fmla="*/ 45 h 49"/>
                <a:gd name="T20" fmla="*/ 45 w 48"/>
                <a:gd name="T21" fmla="*/ 36 h 49"/>
                <a:gd name="T22" fmla="*/ 48 w 48"/>
                <a:gd name="T23" fmla="*/ 24 h 49"/>
                <a:gd name="T24" fmla="*/ 48 w 48"/>
                <a:gd name="T25" fmla="*/ 24 h 49"/>
                <a:gd name="T26" fmla="*/ 45 w 48"/>
                <a:gd name="T27" fmla="*/ 12 h 49"/>
                <a:gd name="T28" fmla="*/ 36 w 48"/>
                <a:gd name="T29" fmla="*/ 4 h 49"/>
                <a:gd name="T30" fmla="*/ 24 w 48"/>
                <a:gd name="T31" fmla="*/ 0 h 49"/>
                <a:gd name="T32" fmla="*/ 24 w 48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24" y="0"/>
                  </a:moveTo>
                  <a:lnTo>
                    <a:pt x="12" y="4"/>
                  </a:lnTo>
                  <a:lnTo>
                    <a:pt x="3" y="12"/>
                  </a:lnTo>
                  <a:lnTo>
                    <a:pt x="0" y="24"/>
                  </a:lnTo>
                  <a:lnTo>
                    <a:pt x="3" y="36"/>
                  </a:lnTo>
                  <a:lnTo>
                    <a:pt x="12" y="45"/>
                  </a:lnTo>
                  <a:lnTo>
                    <a:pt x="24" y="49"/>
                  </a:lnTo>
                  <a:lnTo>
                    <a:pt x="36" y="45"/>
                  </a:lnTo>
                  <a:lnTo>
                    <a:pt x="45" y="36"/>
                  </a:lnTo>
                  <a:lnTo>
                    <a:pt x="48" y="24"/>
                  </a:lnTo>
                  <a:lnTo>
                    <a:pt x="45" y="12"/>
                  </a:lnTo>
                  <a:lnTo>
                    <a:pt x="36" y="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62" name="Freeform 78"/>
            <p:cNvSpPr>
              <a:spLocks/>
            </p:cNvSpPr>
            <p:nvPr/>
          </p:nvSpPr>
          <p:spPr bwMode="auto">
            <a:xfrm>
              <a:off x="2805" y="1615"/>
              <a:ext cx="48" cy="49"/>
            </a:xfrm>
            <a:custGeom>
              <a:avLst/>
              <a:gdLst>
                <a:gd name="T0" fmla="*/ 24 w 48"/>
                <a:gd name="T1" fmla="*/ 0 h 49"/>
                <a:gd name="T2" fmla="*/ 12 w 48"/>
                <a:gd name="T3" fmla="*/ 4 h 49"/>
                <a:gd name="T4" fmla="*/ 3 w 48"/>
                <a:gd name="T5" fmla="*/ 12 h 49"/>
                <a:gd name="T6" fmla="*/ 0 w 48"/>
                <a:gd name="T7" fmla="*/ 24 h 49"/>
                <a:gd name="T8" fmla="*/ 0 w 48"/>
                <a:gd name="T9" fmla="*/ 24 h 49"/>
                <a:gd name="T10" fmla="*/ 3 w 48"/>
                <a:gd name="T11" fmla="*/ 36 h 49"/>
                <a:gd name="T12" fmla="*/ 12 w 48"/>
                <a:gd name="T13" fmla="*/ 45 h 49"/>
                <a:gd name="T14" fmla="*/ 24 w 48"/>
                <a:gd name="T15" fmla="*/ 49 h 49"/>
                <a:gd name="T16" fmla="*/ 24 w 48"/>
                <a:gd name="T17" fmla="*/ 49 h 49"/>
                <a:gd name="T18" fmla="*/ 36 w 48"/>
                <a:gd name="T19" fmla="*/ 45 h 49"/>
                <a:gd name="T20" fmla="*/ 45 w 48"/>
                <a:gd name="T21" fmla="*/ 36 h 49"/>
                <a:gd name="T22" fmla="*/ 48 w 48"/>
                <a:gd name="T23" fmla="*/ 24 h 49"/>
                <a:gd name="T24" fmla="*/ 48 w 48"/>
                <a:gd name="T25" fmla="*/ 24 h 49"/>
                <a:gd name="T26" fmla="*/ 45 w 48"/>
                <a:gd name="T27" fmla="*/ 12 h 49"/>
                <a:gd name="T28" fmla="*/ 36 w 48"/>
                <a:gd name="T29" fmla="*/ 4 h 49"/>
                <a:gd name="T30" fmla="*/ 24 w 48"/>
                <a:gd name="T31" fmla="*/ 0 h 49"/>
                <a:gd name="T32" fmla="*/ 24 w 48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24" y="0"/>
                  </a:moveTo>
                  <a:lnTo>
                    <a:pt x="12" y="4"/>
                  </a:lnTo>
                  <a:lnTo>
                    <a:pt x="3" y="12"/>
                  </a:lnTo>
                  <a:lnTo>
                    <a:pt x="0" y="24"/>
                  </a:lnTo>
                  <a:lnTo>
                    <a:pt x="3" y="36"/>
                  </a:lnTo>
                  <a:lnTo>
                    <a:pt x="12" y="45"/>
                  </a:lnTo>
                  <a:lnTo>
                    <a:pt x="24" y="49"/>
                  </a:lnTo>
                  <a:lnTo>
                    <a:pt x="36" y="45"/>
                  </a:lnTo>
                  <a:lnTo>
                    <a:pt x="45" y="36"/>
                  </a:lnTo>
                  <a:lnTo>
                    <a:pt x="48" y="24"/>
                  </a:lnTo>
                  <a:lnTo>
                    <a:pt x="45" y="12"/>
                  </a:lnTo>
                  <a:lnTo>
                    <a:pt x="36" y="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63" name="Freeform 79"/>
            <p:cNvSpPr>
              <a:spLocks/>
            </p:cNvSpPr>
            <p:nvPr/>
          </p:nvSpPr>
          <p:spPr bwMode="auto">
            <a:xfrm>
              <a:off x="2756" y="1615"/>
              <a:ext cx="49" cy="49"/>
            </a:xfrm>
            <a:custGeom>
              <a:avLst/>
              <a:gdLst>
                <a:gd name="T0" fmla="*/ 24 w 49"/>
                <a:gd name="T1" fmla="*/ 0 h 49"/>
                <a:gd name="T2" fmla="*/ 12 w 49"/>
                <a:gd name="T3" fmla="*/ 4 h 49"/>
                <a:gd name="T4" fmla="*/ 3 w 49"/>
                <a:gd name="T5" fmla="*/ 12 h 49"/>
                <a:gd name="T6" fmla="*/ 0 w 49"/>
                <a:gd name="T7" fmla="*/ 24 h 49"/>
                <a:gd name="T8" fmla="*/ 0 w 49"/>
                <a:gd name="T9" fmla="*/ 24 h 49"/>
                <a:gd name="T10" fmla="*/ 3 w 49"/>
                <a:gd name="T11" fmla="*/ 36 h 49"/>
                <a:gd name="T12" fmla="*/ 12 w 49"/>
                <a:gd name="T13" fmla="*/ 45 h 49"/>
                <a:gd name="T14" fmla="*/ 24 w 49"/>
                <a:gd name="T15" fmla="*/ 49 h 49"/>
                <a:gd name="T16" fmla="*/ 24 w 49"/>
                <a:gd name="T17" fmla="*/ 49 h 49"/>
                <a:gd name="T18" fmla="*/ 36 w 49"/>
                <a:gd name="T19" fmla="*/ 45 h 49"/>
                <a:gd name="T20" fmla="*/ 45 w 49"/>
                <a:gd name="T21" fmla="*/ 36 h 49"/>
                <a:gd name="T22" fmla="*/ 49 w 49"/>
                <a:gd name="T23" fmla="*/ 24 h 49"/>
                <a:gd name="T24" fmla="*/ 49 w 49"/>
                <a:gd name="T25" fmla="*/ 24 h 49"/>
                <a:gd name="T26" fmla="*/ 45 w 49"/>
                <a:gd name="T27" fmla="*/ 12 h 49"/>
                <a:gd name="T28" fmla="*/ 36 w 49"/>
                <a:gd name="T29" fmla="*/ 4 h 49"/>
                <a:gd name="T30" fmla="*/ 24 w 49"/>
                <a:gd name="T31" fmla="*/ 0 h 49"/>
                <a:gd name="T32" fmla="*/ 24 w 49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9"/>
                <a:gd name="T53" fmla="*/ 49 w 49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9">
                  <a:moveTo>
                    <a:pt x="24" y="0"/>
                  </a:moveTo>
                  <a:lnTo>
                    <a:pt x="12" y="4"/>
                  </a:lnTo>
                  <a:lnTo>
                    <a:pt x="3" y="12"/>
                  </a:lnTo>
                  <a:lnTo>
                    <a:pt x="0" y="24"/>
                  </a:lnTo>
                  <a:lnTo>
                    <a:pt x="3" y="36"/>
                  </a:lnTo>
                  <a:lnTo>
                    <a:pt x="12" y="45"/>
                  </a:lnTo>
                  <a:lnTo>
                    <a:pt x="24" y="49"/>
                  </a:lnTo>
                  <a:lnTo>
                    <a:pt x="36" y="45"/>
                  </a:lnTo>
                  <a:lnTo>
                    <a:pt x="45" y="36"/>
                  </a:lnTo>
                  <a:lnTo>
                    <a:pt x="49" y="24"/>
                  </a:lnTo>
                  <a:lnTo>
                    <a:pt x="45" y="12"/>
                  </a:lnTo>
                  <a:lnTo>
                    <a:pt x="36" y="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64" name="Freeform 80"/>
            <p:cNvSpPr>
              <a:spLocks/>
            </p:cNvSpPr>
            <p:nvPr/>
          </p:nvSpPr>
          <p:spPr bwMode="auto">
            <a:xfrm>
              <a:off x="2708" y="1615"/>
              <a:ext cx="48" cy="49"/>
            </a:xfrm>
            <a:custGeom>
              <a:avLst/>
              <a:gdLst>
                <a:gd name="T0" fmla="*/ 24 w 48"/>
                <a:gd name="T1" fmla="*/ 0 h 49"/>
                <a:gd name="T2" fmla="*/ 12 w 48"/>
                <a:gd name="T3" fmla="*/ 4 h 49"/>
                <a:gd name="T4" fmla="*/ 3 w 48"/>
                <a:gd name="T5" fmla="*/ 12 h 49"/>
                <a:gd name="T6" fmla="*/ 0 w 48"/>
                <a:gd name="T7" fmla="*/ 24 h 49"/>
                <a:gd name="T8" fmla="*/ 0 w 48"/>
                <a:gd name="T9" fmla="*/ 24 h 49"/>
                <a:gd name="T10" fmla="*/ 3 w 48"/>
                <a:gd name="T11" fmla="*/ 36 h 49"/>
                <a:gd name="T12" fmla="*/ 12 w 48"/>
                <a:gd name="T13" fmla="*/ 45 h 49"/>
                <a:gd name="T14" fmla="*/ 24 w 48"/>
                <a:gd name="T15" fmla="*/ 49 h 49"/>
                <a:gd name="T16" fmla="*/ 24 w 48"/>
                <a:gd name="T17" fmla="*/ 49 h 49"/>
                <a:gd name="T18" fmla="*/ 36 w 48"/>
                <a:gd name="T19" fmla="*/ 45 h 49"/>
                <a:gd name="T20" fmla="*/ 45 w 48"/>
                <a:gd name="T21" fmla="*/ 36 h 49"/>
                <a:gd name="T22" fmla="*/ 48 w 48"/>
                <a:gd name="T23" fmla="*/ 24 h 49"/>
                <a:gd name="T24" fmla="*/ 48 w 48"/>
                <a:gd name="T25" fmla="*/ 24 h 49"/>
                <a:gd name="T26" fmla="*/ 45 w 48"/>
                <a:gd name="T27" fmla="*/ 12 h 49"/>
                <a:gd name="T28" fmla="*/ 36 w 48"/>
                <a:gd name="T29" fmla="*/ 4 h 49"/>
                <a:gd name="T30" fmla="*/ 24 w 48"/>
                <a:gd name="T31" fmla="*/ 0 h 49"/>
                <a:gd name="T32" fmla="*/ 24 w 48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24" y="0"/>
                  </a:moveTo>
                  <a:lnTo>
                    <a:pt x="12" y="4"/>
                  </a:lnTo>
                  <a:lnTo>
                    <a:pt x="3" y="12"/>
                  </a:lnTo>
                  <a:lnTo>
                    <a:pt x="0" y="24"/>
                  </a:lnTo>
                  <a:lnTo>
                    <a:pt x="3" y="36"/>
                  </a:lnTo>
                  <a:lnTo>
                    <a:pt x="12" y="45"/>
                  </a:lnTo>
                  <a:lnTo>
                    <a:pt x="24" y="49"/>
                  </a:lnTo>
                  <a:lnTo>
                    <a:pt x="36" y="45"/>
                  </a:lnTo>
                  <a:lnTo>
                    <a:pt x="45" y="36"/>
                  </a:lnTo>
                  <a:lnTo>
                    <a:pt x="48" y="24"/>
                  </a:lnTo>
                  <a:lnTo>
                    <a:pt x="45" y="12"/>
                  </a:lnTo>
                  <a:lnTo>
                    <a:pt x="36" y="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65" name="Freeform 81"/>
            <p:cNvSpPr>
              <a:spLocks/>
            </p:cNvSpPr>
            <p:nvPr/>
          </p:nvSpPr>
          <p:spPr bwMode="auto">
            <a:xfrm>
              <a:off x="2419" y="1543"/>
              <a:ext cx="47" cy="108"/>
            </a:xfrm>
            <a:custGeom>
              <a:avLst/>
              <a:gdLst>
                <a:gd name="T0" fmla="*/ 6 w 47"/>
                <a:gd name="T1" fmla="*/ 35 h 108"/>
                <a:gd name="T2" fmla="*/ 7 w 47"/>
                <a:gd name="T3" fmla="*/ 48 h 108"/>
                <a:gd name="T4" fmla="*/ 6 w 47"/>
                <a:gd name="T5" fmla="*/ 63 h 108"/>
                <a:gd name="T6" fmla="*/ 15 w 47"/>
                <a:gd name="T7" fmla="*/ 103 h 108"/>
                <a:gd name="T8" fmla="*/ 16 w 47"/>
                <a:gd name="T9" fmla="*/ 105 h 108"/>
                <a:gd name="T10" fmla="*/ 21 w 47"/>
                <a:gd name="T11" fmla="*/ 108 h 108"/>
                <a:gd name="T12" fmla="*/ 23 w 47"/>
                <a:gd name="T13" fmla="*/ 108 h 108"/>
                <a:gd name="T14" fmla="*/ 27 w 47"/>
                <a:gd name="T15" fmla="*/ 104 h 108"/>
                <a:gd name="T16" fmla="*/ 35 w 47"/>
                <a:gd name="T17" fmla="*/ 86 h 108"/>
                <a:gd name="T18" fmla="*/ 42 w 47"/>
                <a:gd name="T19" fmla="*/ 44 h 108"/>
                <a:gd name="T20" fmla="*/ 42 w 47"/>
                <a:gd name="T21" fmla="*/ 34 h 108"/>
                <a:gd name="T22" fmla="*/ 45 w 47"/>
                <a:gd name="T23" fmla="*/ 17 h 108"/>
                <a:gd name="T24" fmla="*/ 46 w 47"/>
                <a:gd name="T25" fmla="*/ 14 h 108"/>
                <a:gd name="T26" fmla="*/ 47 w 47"/>
                <a:gd name="T27" fmla="*/ 7 h 108"/>
                <a:gd name="T28" fmla="*/ 46 w 47"/>
                <a:gd name="T29" fmla="*/ 4 h 108"/>
                <a:gd name="T30" fmla="*/ 40 w 47"/>
                <a:gd name="T31" fmla="*/ 0 h 108"/>
                <a:gd name="T32" fmla="*/ 37 w 47"/>
                <a:gd name="T33" fmla="*/ 1 h 108"/>
                <a:gd name="T34" fmla="*/ 33 w 47"/>
                <a:gd name="T35" fmla="*/ 7 h 108"/>
                <a:gd name="T36" fmla="*/ 33 w 47"/>
                <a:gd name="T37" fmla="*/ 9 h 108"/>
                <a:gd name="T38" fmla="*/ 32 w 47"/>
                <a:gd name="T39" fmla="*/ 14 h 108"/>
                <a:gd name="T40" fmla="*/ 30 w 47"/>
                <a:gd name="T41" fmla="*/ 23 h 108"/>
                <a:gd name="T42" fmla="*/ 29 w 47"/>
                <a:gd name="T43" fmla="*/ 46 h 108"/>
                <a:gd name="T44" fmla="*/ 29 w 47"/>
                <a:gd name="T45" fmla="*/ 55 h 108"/>
                <a:gd name="T46" fmla="*/ 23 w 47"/>
                <a:gd name="T47" fmla="*/ 79 h 108"/>
                <a:gd name="T48" fmla="*/ 21 w 47"/>
                <a:gd name="T49" fmla="*/ 68 h 108"/>
                <a:gd name="T50" fmla="*/ 21 w 47"/>
                <a:gd name="T51" fmla="*/ 50 h 108"/>
                <a:gd name="T52" fmla="*/ 22 w 47"/>
                <a:gd name="T53" fmla="*/ 42 h 108"/>
                <a:gd name="T54" fmla="*/ 18 w 47"/>
                <a:gd name="T55" fmla="*/ 25 h 108"/>
                <a:gd name="T56" fmla="*/ 16 w 47"/>
                <a:gd name="T57" fmla="*/ 19 h 108"/>
                <a:gd name="T58" fmla="*/ 14 w 47"/>
                <a:gd name="T59" fmla="*/ 8 h 108"/>
                <a:gd name="T60" fmla="*/ 13 w 47"/>
                <a:gd name="T61" fmla="*/ 4 h 108"/>
                <a:gd name="T62" fmla="*/ 7 w 47"/>
                <a:gd name="T63" fmla="*/ 1 h 108"/>
                <a:gd name="T64" fmla="*/ 4 w 47"/>
                <a:gd name="T65" fmla="*/ 2 h 108"/>
                <a:gd name="T66" fmla="*/ 0 w 47"/>
                <a:gd name="T67" fmla="*/ 7 h 108"/>
                <a:gd name="T68" fmla="*/ 1 w 47"/>
                <a:gd name="T69" fmla="*/ 15 h 108"/>
                <a:gd name="T70" fmla="*/ 4 w 47"/>
                <a:gd name="T71" fmla="*/ 29 h 10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7"/>
                <a:gd name="T109" fmla="*/ 0 h 108"/>
                <a:gd name="T110" fmla="*/ 47 w 47"/>
                <a:gd name="T111" fmla="*/ 108 h 10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7" h="108">
                  <a:moveTo>
                    <a:pt x="4" y="29"/>
                  </a:moveTo>
                  <a:lnTo>
                    <a:pt x="6" y="35"/>
                  </a:lnTo>
                  <a:lnTo>
                    <a:pt x="7" y="42"/>
                  </a:lnTo>
                  <a:lnTo>
                    <a:pt x="7" y="48"/>
                  </a:lnTo>
                  <a:lnTo>
                    <a:pt x="6" y="63"/>
                  </a:lnTo>
                  <a:lnTo>
                    <a:pt x="9" y="81"/>
                  </a:lnTo>
                  <a:lnTo>
                    <a:pt x="15" y="103"/>
                  </a:lnTo>
                  <a:lnTo>
                    <a:pt x="16" y="105"/>
                  </a:lnTo>
                  <a:lnTo>
                    <a:pt x="18" y="107"/>
                  </a:lnTo>
                  <a:lnTo>
                    <a:pt x="21" y="108"/>
                  </a:lnTo>
                  <a:lnTo>
                    <a:pt x="23" y="108"/>
                  </a:lnTo>
                  <a:lnTo>
                    <a:pt x="26" y="106"/>
                  </a:lnTo>
                  <a:lnTo>
                    <a:pt x="27" y="104"/>
                  </a:lnTo>
                  <a:lnTo>
                    <a:pt x="35" y="86"/>
                  </a:lnTo>
                  <a:lnTo>
                    <a:pt x="41" y="65"/>
                  </a:lnTo>
                  <a:lnTo>
                    <a:pt x="42" y="44"/>
                  </a:lnTo>
                  <a:lnTo>
                    <a:pt x="42" y="34"/>
                  </a:lnTo>
                  <a:lnTo>
                    <a:pt x="43" y="25"/>
                  </a:lnTo>
                  <a:lnTo>
                    <a:pt x="45" y="17"/>
                  </a:lnTo>
                  <a:lnTo>
                    <a:pt x="46" y="14"/>
                  </a:lnTo>
                  <a:lnTo>
                    <a:pt x="46" y="10"/>
                  </a:lnTo>
                  <a:lnTo>
                    <a:pt x="47" y="7"/>
                  </a:lnTo>
                  <a:lnTo>
                    <a:pt x="46" y="4"/>
                  </a:lnTo>
                  <a:lnTo>
                    <a:pt x="44" y="1"/>
                  </a:lnTo>
                  <a:lnTo>
                    <a:pt x="40" y="0"/>
                  </a:lnTo>
                  <a:lnTo>
                    <a:pt x="37" y="1"/>
                  </a:lnTo>
                  <a:lnTo>
                    <a:pt x="34" y="3"/>
                  </a:lnTo>
                  <a:lnTo>
                    <a:pt x="33" y="7"/>
                  </a:lnTo>
                  <a:lnTo>
                    <a:pt x="33" y="9"/>
                  </a:lnTo>
                  <a:lnTo>
                    <a:pt x="32" y="11"/>
                  </a:lnTo>
                  <a:lnTo>
                    <a:pt x="32" y="14"/>
                  </a:lnTo>
                  <a:lnTo>
                    <a:pt x="30" y="23"/>
                  </a:lnTo>
                  <a:lnTo>
                    <a:pt x="28" y="33"/>
                  </a:lnTo>
                  <a:lnTo>
                    <a:pt x="29" y="46"/>
                  </a:lnTo>
                  <a:lnTo>
                    <a:pt x="29" y="55"/>
                  </a:lnTo>
                  <a:lnTo>
                    <a:pt x="27" y="66"/>
                  </a:lnTo>
                  <a:lnTo>
                    <a:pt x="23" y="79"/>
                  </a:lnTo>
                  <a:lnTo>
                    <a:pt x="21" y="68"/>
                  </a:lnTo>
                  <a:lnTo>
                    <a:pt x="21" y="59"/>
                  </a:lnTo>
                  <a:lnTo>
                    <a:pt x="21" y="50"/>
                  </a:lnTo>
                  <a:lnTo>
                    <a:pt x="22" y="42"/>
                  </a:lnTo>
                  <a:lnTo>
                    <a:pt x="20" y="33"/>
                  </a:lnTo>
                  <a:lnTo>
                    <a:pt x="18" y="25"/>
                  </a:lnTo>
                  <a:lnTo>
                    <a:pt x="16" y="19"/>
                  </a:lnTo>
                  <a:lnTo>
                    <a:pt x="15" y="13"/>
                  </a:lnTo>
                  <a:lnTo>
                    <a:pt x="14" y="8"/>
                  </a:lnTo>
                  <a:lnTo>
                    <a:pt x="13" y="4"/>
                  </a:lnTo>
                  <a:lnTo>
                    <a:pt x="11" y="2"/>
                  </a:lnTo>
                  <a:lnTo>
                    <a:pt x="7" y="1"/>
                  </a:lnTo>
                  <a:lnTo>
                    <a:pt x="4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1" y="15"/>
                  </a:lnTo>
                  <a:lnTo>
                    <a:pt x="2" y="22"/>
                  </a:lnTo>
                  <a:lnTo>
                    <a:pt x="4" y="2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66" name="Freeform 82"/>
            <p:cNvSpPr>
              <a:spLocks/>
            </p:cNvSpPr>
            <p:nvPr/>
          </p:nvSpPr>
          <p:spPr bwMode="auto">
            <a:xfrm>
              <a:off x="2419" y="1615"/>
              <a:ext cx="49" cy="49"/>
            </a:xfrm>
            <a:custGeom>
              <a:avLst/>
              <a:gdLst>
                <a:gd name="T0" fmla="*/ 25 w 49"/>
                <a:gd name="T1" fmla="*/ 0 h 49"/>
                <a:gd name="T2" fmla="*/ 13 w 49"/>
                <a:gd name="T3" fmla="*/ 4 h 49"/>
                <a:gd name="T4" fmla="*/ 4 w 49"/>
                <a:gd name="T5" fmla="*/ 12 h 49"/>
                <a:gd name="T6" fmla="*/ 0 w 49"/>
                <a:gd name="T7" fmla="*/ 24 h 49"/>
                <a:gd name="T8" fmla="*/ 0 w 49"/>
                <a:gd name="T9" fmla="*/ 24 h 49"/>
                <a:gd name="T10" fmla="*/ 4 w 49"/>
                <a:gd name="T11" fmla="*/ 36 h 49"/>
                <a:gd name="T12" fmla="*/ 13 w 49"/>
                <a:gd name="T13" fmla="*/ 45 h 49"/>
                <a:gd name="T14" fmla="*/ 25 w 49"/>
                <a:gd name="T15" fmla="*/ 49 h 49"/>
                <a:gd name="T16" fmla="*/ 25 w 49"/>
                <a:gd name="T17" fmla="*/ 49 h 49"/>
                <a:gd name="T18" fmla="*/ 37 w 49"/>
                <a:gd name="T19" fmla="*/ 45 h 49"/>
                <a:gd name="T20" fmla="*/ 45 w 49"/>
                <a:gd name="T21" fmla="*/ 36 h 49"/>
                <a:gd name="T22" fmla="*/ 49 w 49"/>
                <a:gd name="T23" fmla="*/ 24 h 49"/>
                <a:gd name="T24" fmla="*/ 49 w 49"/>
                <a:gd name="T25" fmla="*/ 24 h 49"/>
                <a:gd name="T26" fmla="*/ 45 w 49"/>
                <a:gd name="T27" fmla="*/ 12 h 49"/>
                <a:gd name="T28" fmla="*/ 37 w 49"/>
                <a:gd name="T29" fmla="*/ 4 h 49"/>
                <a:gd name="T30" fmla="*/ 25 w 49"/>
                <a:gd name="T31" fmla="*/ 0 h 49"/>
                <a:gd name="T32" fmla="*/ 25 w 49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9"/>
                <a:gd name="T53" fmla="*/ 49 w 49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9">
                  <a:moveTo>
                    <a:pt x="25" y="0"/>
                  </a:moveTo>
                  <a:lnTo>
                    <a:pt x="13" y="4"/>
                  </a:lnTo>
                  <a:lnTo>
                    <a:pt x="4" y="12"/>
                  </a:lnTo>
                  <a:lnTo>
                    <a:pt x="0" y="24"/>
                  </a:lnTo>
                  <a:lnTo>
                    <a:pt x="4" y="36"/>
                  </a:lnTo>
                  <a:lnTo>
                    <a:pt x="13" y="45"/>
                  </a:lnTo>
                  <a:lnTo>
                    <a:pt x="25" y="49"/>
                  </a:lnTo>
                  <a:lnTo>
                    <a:pt x="37" y="45"/>
                  </a:lnTo>
                  <a:lnTo>
                    <a:pt x="45" y="36"/>
                  </a:lnTo>
                  <a:lnTo>
                    <a:pt x="49" y="24"/>
                  </a:lnTo>
                  <a:lnTo>
                    <a:pt x="45" y="12"/>
                  </a:lnTo>
                  <a:lnTo>
                    <a:pt x="37" y="4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67" name="Freeform 83"/>
            <p:cNvSpPr>
              <a:spLocks/>
            </p:cNvSpPr>
            <p:nvPr/>
          </p:nvSpPr>
          <p:spPr bwMode="auto">
            <a:xfrm>
              <a:off x="2392" y="1545"/>
              <a:ext cx="21" cy="90"/>
            </a:xfrm>
            <a:custGeom>
              <a:avLst/>
              <a:gdLst>
                <a:gd name="T0" fmla="*/ 8 w 21"/>
                <a:gd name="T1" fmla="*/ 6 h 90"/>
                <a:gd name="T2" fmla="*/ 7 w 21"/>
                <a:gd name="T3" fmla="*/ 18 h 90"/>
                <a:gd name="T4" fmla="*/ 5 w 21"/>
                <a:gd name="T5" fmla="*/ 30 h 90"/>
                <a:gd name="T6" fmla="*/ 3 w 21"/>
                <a:gd name="T7" fmla="*/ 43 h 90"/>
                <a:gd name="T8" fmla="*/ 3 w 21"/>
                <a:gd name="T9" fmla="*/ 43 h 90"/>
                <a:gd name="T10" fmla="*/ 0 w 21"/>
                <a:gd name="T11" fmla="*/ 56 h 90"/>
                <a:gd name="T12" fmla="*/ 1 w 21"/>
                <a:gd name="T13" fmla="*/ 70 h 90"/>
                <a:gd name="T14" fmla="*/ 1 w 21"/>
                <a:gd name="T15" fmla="*/ 84 h 90"/>
                <a:gd name="T16" fmla="*/ 1 w 21"/>
                <a:gd name="T17" fmla="*/ 84 h 90"/>
                <a:gd name="T18" fmla="*/ 2 w 21"/>
                <a:gd name="T19" fmla="*/ 87 h 90"/>
                <a:gd name="T20" fmla="*/ 5 w 21"/>
                <a:gd name="T21" fmla="*/ 90 h 90"/>
                <a:gd name="T22" fmla="*/ 8 w 21"/>
                <a:gd name="T23" fmla="*/ 90 h 90"/>
                <a:gd name="T24" fmla="*/ 8 w 21"/>
                <a:gd name="T25" fmla="*/ 90 h 90"/>
                <a:gd name="T26" fmla="*/ 12 w 21"/>
                <a:gd name="T27" fmla="*/ 89 h 90"/>
                <a:gd name="T28" fmla="*/ 14 w 21"/>
                <a:gd name="T29" fmla="*/ 87 h 90"/>
                <a:gd name="T30" fmla="*/ 15 w 21"/>
                <a:gd name="T31" fmla="*/ 83 h 90"/>
                <a:gd name="T32" fmla="*/ 15 w 21"/>
                <a:gd name="T33" fmla="*/ 83 h 90"/>
                <a:gd name="T34" fmla="*/ 15 w 21"/>
                <a:gd name="T35" fmla="*/ 64 h 90"/>
                <a:gd name="T36" fmla="*/ 16 w 21"/>
                <a:gd name="T37" fmla="*/ 45 h 90"/>
                <a:gd name="T38" fmla="*/ 20 w 21"/>
                <a:gd name="T39" fmla="*/ 26 h 90"/>
                <a:gd name="T40" fmla="*/ 20 w 21"/>
                <a:gd name="T41" fmla="*/ 26 h 90"/>
                <a:gd name="T42" fmla="*/ 21 w 21"/>
                <a:gd name="T43" fmla="*/ 20 h 90"/>
                <a:gd name="T44" fmla="*/ 21 w 21"/>
                <a:gd name="T45" fmla="*/ 13 h 90"/>
                <a:gd name="T46" fmla="*/ 21 w 21"/>
                <a:gd name="T47" fmla="*/ 7 h 90"/>
                <a:gd name="T48" fmla="*/ 21 w 21"/>
                <a:gd name="T49" fmla="*/ 7 h 90"/>
                <a:gd name="T50" fmla="*/ 21 w 21"/>
                <a:gd name="T51" fmla="*/ 4 h 90"/>
                <a:gd name="T52" fmla="*/ 18 w 21"/>
                <a:gd name="T53" fmla="*/ 1 h 90"/>
                <a:gd name="T54" fmla="*/ 15 w 21"/>
                <a:gd name="T55" fmla="*/ 0 h 90"/>
                <a:gd name="T56" fmla="*/ 15 w 21"/>
                <a:gd name="T57" fmla="*/ 0 h 90"/>
                <a:gd name="T58" fmla="*/ 11 w 21"/>
                <a:gd name="T59" fmla="*/ 0 h 90"/>
                <a:gd name="T60" fmla="*/ 9 w 21"/>
                <a:gd name="T61" fmla="*/ 3 h 90"/>
                <a:gd name="T62" fmla="*/ 8 w 21"/>
                <a:gd name="T63" fmla="*/ 6 h 90"/>
                <a:gd name="T64" fmla="*/ 8 w 21"/>
                <a:gd name="T65" fmla="*/ 6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1"/>
                <a:gd name="T100" fmla="*/ 0 h 90"/>
                <a:gd name="T101" fmla="*/ 21 w 21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1" h="90">
                  <a:moveTo>
                    <a:pt x="8" y="6"/>
                  </a:moveTo>
                  <a:lnTo>
                    <a:pt x="7" y="18"/>
                  </a:lnTo>
                  <a:lnTo>
                    <a:pt x="5" y="30"/>
                  </a:lnTo>
                  <a:lnTo>
                    <a:pt x="3" y="43"/>
                  </a:lnTo>
                  <a:lnTo>
                    <a:pt x="0" y="56"/>
                  </a:lnTo>
                  <a:lnTo>
                    <a:pt x="1" y="70"/>
                  </a:lnTo>
                  <a:lnTo>
                    <a:pt x="1" y="84"/>
                  </a:lnTo>
                  <a:lnTo>
                    <a:pt x="2" y="87"/>
                  </a:lnTo>
                  <a:lnTo>
                    <a:pt x="5" y="90"/>
                  </a:lnTo>
                  <a:lnTo>
                    <a:pt x="8" y="90"/>
                  </a:lnTo>
                  <a:lnTo>
                    <a:pt x="12" y="89"/>
                  </a:lnTo>
                  <a:lnTo>
                    <a:pt x="14" y="87"/>
                  </a:lnTo>
                  <a:lnTo>
                    <a:pt x="15" y="83"/>
                  </a:lnTo>
                  <a:lnTo>
                    <a:pt x="15" y="64"/>
                  </a:lnTo>
                  <a:lnTo>
                    <a:pt x="16" y="45"/>
                  </a:lnTo>
                  <a:lnTo>
                    <a:pt x="20" y="26"/>
                  </a:lnTo>
                  <a:lnTo>
                    <a:pt x="21" y="20"/>
                  </a:lnTo>
                  <a:lnTo>
                    <a:pt x="21" y="13"/>
                  </a:lnTo>
                  <a:lnTo>
                    <a:pt x="21" y="7"/>
                  </a:lnTo>
                  <a:lnTo>
                    <a:pt x="21" y="4"/>
                  </a:lnTo>
                  <a:lnTo>
                    <a:pt x="18" y="1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9" y="3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68" name="Freeform 84"/>
            <p:cNvSpPr>
              <a:spLocks/>
            </p:cNvSpPr>
            <p:nvPr/>
          </p:nvSpPr>
          <p:spPr bwMode="auto">
            <a:xfrm>
              <a:off x="2372" y="1544"/>
              <a:ext cx="23" cy="93"/>
            </a:xfrm>
            <a:custGeom>
              <a:avLst/>
              <a:gdLst>
                <a:gd name="T0" fmla="*/ 22 w 23"/>
                <a:gd name="T1" fmla="*/ 87 h 93"/>
                <a:gd name="T2" fmla="*/ 23 w 23"/>
                <a:gd name="T3" fmla="*/ 77 h 93"/>
                <a:gd name="T4" fmla="*/ 22 w 23"/>
                <a:gd name="T5" fmla="*/ 67 h 93"/>
                <a:gd name="T6" fmla="*/ 17 w 23"/>
                <a:gd name="T7" fmla="*/ 58 h 93"/>
                <a:gd name="T8" fmla="*/ 17 w 23"/>
                <a:gd name="T9" fmla="*/ 58 h 93"/>
                <a:gd name="T10" fmla="*/ 14 w 23"/>
                <a:gd name="T11" fmla="*/ 42 h 93"/>
                <a:gd name="T12" fmla="*/ 14 w 23"/>
                <a:gd name="T13" fmla="*/ 25 h 93"/>
                <a:gd name="T14" fmla="*/ 16 w 23"/>
                <a:gd name="T15" fmla="*/ 9 h 93"/>
                <a:gd name="T16" fmla="*/ 16 w 23"/>
                <a:gd name="T17" fmla="*/ 9 h 93"/>
                <a:gd name="T18" fmla="*/ 16 w 23"/>
                <a:gd name="T19" fmla="*/ 5 h 93"/>
                <a:gd name="T20" fmla="*/ 14 w 23"/>
                <a:gd name="T21" fmla="*/ 2 h 93"/>
                <a:gd name="T22" fmla="*/ 11 w 23"/>
                <a:gd name="T23" fmla="*/ 0 h 93"/>
                <a:gd name="T24" fmla="*/ 11 w 23"/>
                <a:gd name="T25" fmla="*/ 0 h 93"/>
                <a:gd name="T26" fmla="*/ 7 w 23"/>
                <a:gd name="T27" fmla="*/ 0 h 93"/>
                <a:gd name="T28" fmla="*/ 4 w 23"/>
                <a:gd name="T29" fmla="*/ 2 h 93"/>
                <a:gd name="T30" fmla="*/ 3 w 23"/>
                <a:gd name="T31" fmla="*/ 5 h 93"/>
                <a:gd name="T32" fmla="*/ 3 w 23"/>
                <a:gd name="T33" fmla="*/ 5 h 93"/>
                <a:gd name="T34" fmla="*/ 1 w 23"/>
                <a:gd name="T35" fmla="*/ 16 h 93"/>
                <a:gd name="T36" fmla="*/ 1 w 23"/>
                <a:gd name="T37" fmla="*/ 28 h 93"/>
                <a:gd name="T38" fmla="*/ 0 w 23"/>
                <a:gd name="T39" fmla="*/ 40 h 93"/>
                <a:gd name="T40" fmla="*/ 0 w 23"/>
                <a:gd name="T41" fmla="*/ 40 h 93"/>
                <a:gd name="T42" fmla="*/ 1 w 23"/>
                <a:gd name="T43" fmla="*/ 51 h 93"/>
                <a:gd name="T44" fmla="*/ 4 w 23"/>
                <a:gd name="T45" fmla="*/ 61 h 93"/>
                <a:gd name="T46" fmla="*/ 9 w 23"/>
                <a:gd name="T47" fmla="*/ 71 h 93"/>
                <a:gd name="T48" fmla="*/ 9 w 23"/>
                <a:gd name="T49" fmla="*/ 71 h 93"/>
                <a:gd name="T50" fmla="*/ 9 w 23"/>
                <a:gd name="T51" fmla="*/ 76 h 93"/>
                <a:gd name="T52" fmla="*/ 9 w 23"/>
                <a:gd name="T53" fmla="*/ 81 h 93"/>
                <a:gd name="T54" fmla="*/ 8 w 23"/>
                <a:gd name="T55" fmla="*/ 85 h 93"/>
                <a:gd name="T56" fmla="*/ 8 w 23"/>
                <a:gd name="T57" fmla="*/ 85 h 93"/>
                <a:gd name="T58" fmla="*/ 8 w 23"/>
                <a:gd name="T59" fmla="*/ 89 h 93"/>
                <a:gd name="T60" fmla="*/ 10 w 23"/>
                <a:gd name="T61" fmla="*/ 91 h 93"/>
                <a:gd name="T62" fmla="*/ 13 w 23"/>
                <a:gd name="T63" fmla="*/ 93 h 93"/>
                <a:gd name="T64" fmla="*/ 13 w 23"/>
                <a:gd name="T65" fmla="*/ 93 h 93"/>
                <a:gd name="T66" fmla="*/ 17 w 23"/>
                <a:gd name="T67" fmla="*/ 93 h 93"/>
                <a:gd name="T68" fmla="*/ 20 w 23"/>
                <a:gd name="T69" fmla="*/ 90 h 93"/>
                <a:gd name="T70" fmla="*/ 22 w 23"/>
                <a:gd name="T71" fmla="*/ 87 h 93"/>
                <a:gd name="T72" fmla="*/ 22 w 23"/>
                <a:gd name="T73" fmla="*/ 87 h 9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3"/>
                <a:gd name="T112" fmla="*/ 0 h 93"/>
                <a:gd name="T113" fmla="*/ 23 w 23"/>
                <a:gd name="T114" fmla="*/ 93 h 9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3" h="93">
                  <a:moveTo>
                    <a:pt x="22" y="87"/>
                  </a:moveTo>
                  <a:lnTo>
                    <a:pt x="23" y="77"/>
                  </a:lnTo>
                  <a:lnTo>
                    <a:pt x="22" y="67"/>
                  </a:lnTo>
                  <a:lnTo>
                    <a:pt x="17" y="58"/>
                  </a:lnTo>
                  <a:lnTo>
                    <a:pt x="14" y="42"/>
                  </a:lnTo>
                  <a:lnTo>
                    <a:pt x="14" y="25"/>
                  </a:lnTo>
                  <a:lnTo>
                    <a:pt x="16" y="9"/>
                  </a:lnTo>
                  <a:lnTo>
                    <a:pt x="16" y="5"/>
                  </a:lnTo>
                  <a:lnTo>
                    <a:pt x="14" y="2"/>
                  </a:lnTo>
                  <a:lnTo>
                    <a:pt x="11" y="0"/>
                  </a:lnTo>
                  <a:lnTo>
                    <a:pt x="7" y="0"/>
                  </a:lnTo>
                  <a:lnTo>
                    <a:pt x="4" y="2"/>
                  </a:lnTo>
                  <a:lnTo>
                    <a:pt x="3" y="5"/>
                  </a:lnTo>
                  <a:lnTo>
                    <a:pt x="1" y="16"/>
                  </a:lnTo>
                  <a:lnTo>
                    <a:pt x="1" y="28"/>
                  </a:lnTo>
                  <a:lnTo>
                    <a:pt x="0" y="40"/>
                  </a:lnTo>
                  <a:lnTo>
                    <a:pt x="1" y="51"/>
                  </a:lnTo>
                  <a:lnTo>
                    <a:pt x="4" y="61"/>
                  </a:lnTo>
                  <a:lnTo>
                    <a:pt x="9" y="71"/>
                  </a:lnTo>
                  <a:lnTo>
                    <a:pt x="9" y="76"/>
                  </a:lnTo>
                  <a:lnTo>
                    <a:pt x="9" y="81"/>
                  </a:lnTo>
                  <a:lnTo>
                    <a:pt x="8" y="85"/>
                  </a:lnTo>
                  <a:lnTo>
                    <a:pt x="8" y="89"/>
                  </a:lnTo>
                  <a:lnTo>
                    <a:pt x="10" y="91"/>
                  </a:lnTo>
                  <a:lnTo>
                    <a:pt x="13" y="93"/>
                  </a:lnTo>
                  <a:lnTo>
                    <a:pt x="17" y="93"/>
                  </a:lnTo>
                  <a:lnTo>
                    <a:pt x="20" y="90"/>
                  </a:lnTo>
                  <a:lnTo>
                    <a:pt x="22" y="8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69" name="Freeform 85"/>
            <p:cNvSpPr>
              <a:spLocks/>
            </p:cNvSpPr>
            <p:nvPr/>
          </p:nvSpPr>
          <p:spPr bwMode="auto">
            <a:xfrm>
              <a:off x="2371" y="1615"/>
              <a:ext cx="48" cy="49"/>
            </a:xfrm>
            <a:custGeom>
              <a:avLst/>
              <a:gdLst>
                <a:gd name="T0" fmla="*/ 24 w 48"/>
                <a:gd name="T1" fmla="*/ 0 h 49"/>
                <a:gd name="T2" fmla="*/ 12 w 48"/>
                <a:gd name="T3" fmla="*/ 4 h 49"/>
                <a:gd name="T4" fmla="*/ 3 w 48"/>
                <a:gd name="T5" fmla="*/ 12 h 49"/>
                <a:gd name="T6" fmla="*/ 0 w 48"/>
                <a:gd name="T7" fmla="*/ 24 h 49"/>
                <a:gd name="T8" fmla="*/ 0 w 48"/>
                <a:gd name="T9" fmla="*/ 24 h 49"/>
                <a:gd name="T10" fmla="*/ 3 w 48"/>
                <a:gd name="T11" fmla="*/ 36 h 49"/>
                <a:gd name="T12" fmla="*/ 12 w 48"/>
                <a:gd name="T13" fmla="*/ 45 h 49"/>
                <a:gd name="T14" fmla="*/ 24 w 48"/>
                <a:gd name="T15" fmla="*/ 49 h 49"/>
                <a:gd name="T16" fmla="*/ 24 w 48"/>
                <a:gd name="T17" fmla="*/ 49 h 49"/>
                <a:gd name="T18" fmla="*/ 37 w 48"/>
                <a:gd name="T19" fmla="*/ 45 h 49"/>
                <a:gd name="T20" fmla="*/ 45 w 48"/>
                <a:gd name="T21" fmla="*/ 36 h 49"/>
                <a:gd name="T22" fmla="*/ 48 w 48"/>
                <a:gd name="T23" fmla="*/ 24 h 49"/>
                <a:gd name="T24" fmla="*/ 48 w 48"/>
                <a:gd name="T25" fmla="*/ 24 h 49"/>
                <a:gd name="T26" fmla="*/ 45 w 48"/>
                <a:gd name="T27" fmla="*/ 12 h 49"/>
                <a:gd name="T28" fmla="*/ 37 w 48"/>
                <a:gd name="T29" fmla="*/ 4 h 49"/>
                <a:gd name="T30" fmla="*/ 24 w 48"/>
                <a:gd name="T31" fmla="*/ 0 h 49"/>
                <a:gd name="T32" fmla="*/ 24 w 48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24" y="0"/>
                  </a:moveTo>
                  <a:lnTo>
                    <a:pt x="12" y="4"/>
                  </a:lnTo>
                  <a:lnTo>
                    <a:pt x="3" y="12"/>
                  </a:lnTo>
                  <a:lnTo>
                    <a:pt x="0" y="24"/>
                  </a:lnTo>
                  <a:lnTo>
                    <a:pt x="3" y="36"/>
                  </a:lnTo>
                  <a:lnTo>
                    <a:pt x="12" y="45"/>
                  </a:lnTo>
                  <a:lnTo>
                    <a:pt x="24" y="49"/>
                  </a:lnTo>
                  <a:lnTo>
                    <a:pt x="37" y="45"/>
                  </a:lnTo>
                  <a:lnTo>
                    <a:pt x="45" y="36"/>
                  </a:lnTo>
                  <a:lnTo>
                    <a:pt x="48" y="24"/>
                  </a:lnTo>
                  <a:lnTo>
                    <a:pt x="45" y="12"/>
                  </a:lnTo>
                  <a:lnTo>
                    <a:pt x="37" y="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70" name="Freeform 86"/>
            <p:cNvSpPr>
              <a:spLocks/>
            </p:cNvSpPr>
            <p:nvPr/>
          </p:nvSpPr>
          <p:spPr bwMode="auto">
            <a:xfrm>
              <a:off x="2342" y="1543"/>
              <a:ext cx="25" cy="92"/>
            </a:xfrm>
            <a:custGeom>
              <a:avLst/>
              <a:gdLst>
                <a:gd name="T0" fmla="*/ 15 w 25"/>
                <a:gd name="T1" fmla="*/ 85 h 92"/>
                <a:gd name="T2" fmla="*/ 14 w 25"/>
                <a:gd name="T3" fmla="*/ 77 h 92"/>
                <a:gd name="T4" fmla="*/ 15 w 25"/>
                <a:gd name="T5" fmla="*/ 69 h 92"/>
                <a:gd name="T6" fmla="*/ 16 w 25"/>
                <a:gd name="T7" fmla="*/ 61 h 92"/>
                <a:gd name="T8" fmla="*/ 16 w 25"/>
                <a:gd name="T9" fmla="*/ 61 h 92"/>
                <a:gd name="T10" fmla="*/ 21 w 25"/>
                <a:gd name="T11" fmla="*/ 44 h 92"/>
                <a:gd name="T12" fmla="*/ 24 w 25"/>
                <a:gd name="T13" fmla="*/ 25 h 92"/>
                <a:gd name="T14" fmla="*/ 25 w 25"/>
                <a:gd name="T15" fmla="*/ 7 h 92"/>
                <a:gd name="T16" fmla="*/ 25 w 25"/>
                <a:gd name="T17" fmla="*/ 7 h 92"/>
                <a:gd name="T18" fmla="*/ 24 w 25"/>
                <a:gd name="T19" fmla="*/ 3 h 92"/>
                <a:gd name="T20" fmla="*/ 21 w 25"/>
                <a:gd name="T21" fmla="*/ 1 h 92"/>
                <a:gd name="T22" fmla="*/ 18 w 25"/>
                <a:gd name="T23" fmla="*/ 0 h 92"/>
                <a:gd name="T24" fmla="*/ 18 w 25"/>
                <a:gd name="T25" fmla="*/ 0 h 92"/>
                <a:gd name="T26" fmla="*/ 14 w 25"/>
                <a:gd name="T27" fmla="*/ 1 h 92"/>
                <a:gd name="T28" fmla="*/ 11 w 25"/>
                <a:gd name="T29" fmla="*/ 4 h 92"/>
                <a:gd name="T30" fmla="*/ 11 w 25"/>
                <a:gd name="T31" fmla="*/ 8 h 92"/>
                <a:gd name="T32" fmla="*/ 11 w 25"/>
                <a:gd name="T33" fmla="*/ 8 h 92"/>
                <a:gd name="T34" fmla="*/ 9 w 25"/>
                <a:gd name="T35" fmla="*/ 25 h 92"/>
                <a:gd name="T36" fmla="*/ 6 w 25"/>
                <a:gd name="T37" fmla="*/ 44 h 92"/>
                <a:gd name="T38" fmla="*/ 2 w 25"/>
                <a:gd name="T39" fmla="*/ 61 h 92"/>
                <a:gd name="T40" fmla="*/ 2 w 25"/>
                <a:gd name="T41" fmla="*/ 61 h 92"/>
                <a:gd name="T42" fmla="*/ 0 w 25"/>
                <a:gd name="T43" fmla="*/ 69 h 92"/>
                <a:gd name="T44" fmla="*/ 0 w 25"/>
                <a:gd name="T45" fmla="*/ 78 h 92"/>
                <a:gd name="T46" fmla="*/ 1 w 25"/>
                <a:gd name="T47" fmla="*/ 86 h 92"/>
                <a:gd name="T48" fmla="*/ 1 w 25"/>
                <a:gd name="T49" fmla="*/ 86 h 92"/>
                <a:gd name="T50" fmla="*/ 2 w 25"/>
                <a:gd name="T51" fmla="*/ 89 h 92"/>
                <a:gd name="T52" fmla="*/ 5 w 25"/>
                <a:gd name="T53" fmla="*/ 91 h 92"/>
                <a:gd name="T54" fmla="*/ 8 w 25"/>
                <a:gd name="T55" fmla="*/ 92 h 92"/>
                <a:gd name="T56" fmla="*/ 8 w 25"/>
                <a:gd name="T57" fmla="*/ 92 h 92"/>
                <a:gd name="T58" fmla="*/ 12 w 25"/>
                <a:gd name="T59" fmla="*/ 91 h 92"/>
                <a:gd name="T60" fmla="*/ 14 w 25"/>
                <a:gd name="T61" fmla="*/ 88 h 92"/>
                <a:gd name="T62" fmla="*/ 15 w 25"/>
                <a:gd name="T63" fmla="*/ 85 h 92"/>
                <a:gd name="T64" fmla="*/ 15 w 25"/>
                <a:gd name="T65" fmla="*/ 85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"/>
                <a:gd name="T100" fmla="*/ 0 h 92"/>
                <a:gd name="T101" fmla="*/ 25 w 25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" h="92">
                  <a:moveTo>
                    <a:pt x="15" y="85"/>
                  </a:moveTo>
                  <a:lnTo>
                    <a:pt x="14" y="77"/>
                  </a:lnTo>
                  <a:lnTo>
                    <a:pt x="15" y="69"/>
                  </a:lnTo>
                  <a:lnTo>
                    <a:pt x="16" y="61"/>
                  </a:lnTo>
                  <a:lnTo>
                    <a:pt x="21" y="44"/>
                  </a:lnTo>
                  <a:lnTo>
                    <a:pt x="24" y="25"/>
                  </a:lnTo>
                  <a:lnTo>
                    <a:pt x="25" y="7"/>
                  </a:lnTo>
                  <a:lnTo>
                    <a:pt x="24" y="3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14" y="1"/>
                  </a:lnTo>
                  <a:lnTo>
                    <a:pt x="11" y="4"/>
                  </a:lnTo>
                  <a:lnTo>
                    <a:pt x="11" y="8"/>
                  </a:lnTo>
                  <a:lnTo>
                    <a:pt x="9" y="25"/>
                  </a:lnTo>
                  <a:lnTo>
                    <a:pt x="6" y="44"/>
                  </a:lnTo>
                  <a:lnTo>
                    <a:pt x="2" y="61"/>
                  </a:lnTo>
                  <a:lnTo>
                    <a:pt x="0" y="69"/>
                  </a:lnTo>
                  <a:lnTo>
                    <a:pt x="0" y="78"/>
                  </a:lnTo>
                  <a:lnTo>
                    <a:pt x="1" y="86"/>
                  </a:lnTo>
                  <a:lnTo>
                    <a:pt x="2" y="89"/>
                  </a:lnTo>
                  <a:lnTo>
                    <a:pt x="5" y="91"/>
                  </a:lnTo>
                  <a:lnTo>
                    <a:pt x="8" y="92"/>
                  </a:lnTo>
                  <a:lnTo>
                    <a:pt x="12" y="91"/>
                  </a:lnTo>
                  <a:lnTo>
                    <a:pt x="14" y="88"/>
                  </a:lnTo>
                  <a:lnTo>
                    <a:pt x="15" y="8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71" name="Freeform 87"/>
            <p:cNvSpPr>
              <a:spLocks/>
            </p:cNvSpPr>
            <p:nvPr/>
          </p:nvSpPr>
          <p:spPr bwMode="auto">
            <a:xfrm>
              <a:off x="2325" y="1543"/>
              <a:ext cx="23" cy="93"/>
            </a:xfrm>
            <a:custGeom>
              <a:avLst/>
              <a:gdLst>
                <a:gd name="T0" fmla="*/ 22 w 23"/>
                <a:gd name="T1" fmla="*/ 83 h 93"/>
                <a:gd name="T2" fmla="*/ 18 w 23"/>
                <a:gd name="T3" fmla="*/ 66 h 93"/>
                <a:gd name="T4" fmla="*/ 16 w 23"/>
                <a:gd name="T5" fmla="*/ 50 h 93"/>
                <a:gd name="T6" fmla="*/ 14 w 23"/>
                <a:gd name="T7" fmla="*/ 33 h 93"/>
                <a:gd name="T8" fmla="*/ 14 w 23"/>
                <a:gd name="T9" fmla="*/ 33 h 93"/>
                <a:gd name="T10" fmla="*/ 14 w 23"/>
                <a:gd name="T11" fmla="*/ 25 h 93"/>
                <a:gd name="T12" fmla="*/ 17 w 23"/>
                <a:gd name="T13" fmla="*/ 17 h 93"/>
                <a:gd name="T14" fmla="*/ 20 w 23"/>
                <a:gd name="T15" fmla="*/ 9 h 93"/>
                <a:gd name="T16" fmla="*/ 20 w 23"/>
                <a:gd name="T17" fmla="*/ 9 h 93"/>
                <a:gd name="T18" fmla="*/ 20 w 23"/>
                <a:gd name="T19" fmla="*/ 6 h 93"/>
                <a:gd name="T20" fmla="*/ 19 w 23"/>
                <a:gd name="T21" fmla="*/ 3 h 93"/>
                <a:gd name="T22" fmla="*/ 16 w 23"/>
                <a:gd name="T23" fmla="*/ 1 h 93"/>
                <a:gd name="T24" fmla="*/ 16 w 23"/>
                <a:gd name="T25" fmla="*/ 1 h 93"/>
                <a:gd name="T26" fmla="*/ 12 w 23"/>
                <a:gd name="T27" fmla="*/ 0 h 93"/>
                <a:gd name="T28" fmla="*/ 9 w 23"/>
                <a:gd name="T29" fmla="*/ 2 h 93"/>
                <a:gd name="T30" fmla="*/ 7 w 23"/>
                <a:gd name="T31" fmla="*/ 5 h 93"/>
                <a:gd name="T32" fmla="*/ 7 w 23"/>
                <a:gd name="T33" fmla="*/ 5 h 93"/>
                <a:gd name="T34" fmla="*/ 3 w 23"/>
                <a:gd name="T35" fmla="*/ 14 h 93"/>
                <a:gd name="T36" fmla="*/ 0 w 23"/>
                <a:gd name="T37" fmla="*/ 24 h 93"/>
                <a:gd name="T38" fmla="*/ 0 w 23"/>
                <a:gd name="T39" fmla="*/ 35 h 93"/>
                <a:gd name="T40" fmla="*/ 0 w 23"/>
                <a:gd name="T41" fmla="*/ 35 h 93"/>
                <a:gd name="T42" fmla="*/ 2 w 23"/>
                <a:gd name="T43" fmla="*/ 53 h 93"/>
                <a:gd name="T44" fmla="*/ 5 w 23"/>
                <a:gd name="T45" fmla="*/ 71 h 93"/>
                <a:gd name="T46" fmla="*/ 10 w 23"/>
                <a:gd name="T47" fmla="*/ 89 h 93"/>
                <a:gd name="T48" fmla="*/ 10 w 23"/>
                <a:gd name="T49" fmla="*/ 89 h 93"/>
                <a:gd name="T50" fmla="*/ 12 w 23"/>
                <a:gd name="T51" fmla="*/ 91 h 93"/>
                <a:gd name="T52" fmla="*/ 15 w 23"/>
                <a:gd name="T53" fmla="*/ 93 h 93"/>
                <a:gd name="T54" fmla="*/ 19 w 23"/>
                <a:gd name="T55" fmla="*/ 92 h 93"/>
                <a:gd name="T56" fmla="*/ 19 w 23"/>
                <a:gd name="T57" fmla="*/ 92 h 93"/>
                <a:gd name="T58" fmla="*/ 21 w 23"/>
                <a:gd name="T59" fmla="*/ 90 h 93"/>
                <a:gd name="T60" fmla="*/ 23 w 23"/>
                <a:gd name="T61" fmla="*/ 86 h 93"/>
                <a:gd name="T62" fmla="*/ 22 w 23"/>
                <a:gd name="T63" fmla="*/ 83 h 93"/>
                <a:gd name="T64" fmla="*/ 22 w 23"/>
                <a:gd name="T65" fmla="*/ 83 h 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"/>
                <a:gd name="T100" fmla="*/ 0 h 93"/>
                <a:gd name="T101" fmla="*/ 23 w 23"/>
                <a:gd name="T102" fmla="*/ 93 h 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" h="93">
                  <a:moveTo>
                    <a:pt x="22" y="83"/>
                  </a:moveTo>
                  <a:lnTo>
                    <a:pt x="18" y="66"/>
                  </a:lnTo>
                  <a:lnTo>
                    <a:pt x="16" y="50"/>
                  </a:lnTo>
                  <a:lnTo>
                    <a:pt x="14" y="33"/>
                  </a:lnTo>
                  <a:lnTo>
                    <a:pt x="14" y="25"/>
                  </a:lnTo>
                  <a:lnTo>
                    <a:pt x="17" y="17"/>
                  </a:lnTo>
                  <a:lnTo>
                    <a:pt x="20" y="9"/>
                  </a:lnTo>
                  <a:lnTo>
                    <a:pt x="20" y="6"/>
                  </a:lnTo>
                  <a:lnTo>
                    <a:pt x="19" y="3"/>
                  </a:lnTo>
                  <a:lnTo>
                    <a:pt x="16" y="1"/>
                  </a:lnTo>
                  <a:lnTo>
                    <a:pt x="12" y="0"/>
                  </a:lnTo>
                  <a:lnTo>
                    <a:pt x="9" y="2"/>
                  </a:lnTo>
                  <a:lnTo>
                    <a:pt x="7" y="5"/>
                  </a:lnTo>
                  <a:lnTo>
                    <a:pt x="3" y="14"/>
                  </a:lnTo>
                  <a:lnTo>
                    <a:pt x="0" y="24"/>
                  </a:lnTo>
                  <a:lnTo>
                    <a:pt x="0" y="35"/>
                  </a:lnTo>
                  <a:lnTo>
                    <a:pt x="2" y="53"/>
                  </a:lnTo>
                  <a:lnTo>
                    <a:pt x="5" y="71"/>
                  </a:lnTo>
                  <a:lnTo>
                    <a:pt x="10" y="89"/>
                  </a:lnTo>
                  <a:lnTo>
                    <a:pt x="12" y="91"/>
                  </a:lnTo>
                  <a:lnTo>
                    <a:pt x="15" y="93"/>
                  </a:lnTo>
                  <a:lnTo>
                    <a:pt x="19" y="92"/>
                  </a:lnTo>
                  <a:lnTo>
                    <a:pt x="21" y="90"/>
                  </a:lnTo>
                  <a:lnTo>
                    <a:pt x="23" y="86"/>
                  </a:lnTo>
                  <a:lnTo>
                    <a:pt x="22" y="8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72" name="Freeform 88"/>
            <p:cNvSpPr>
              <a:spLocks/>
            </p:cNvSpPr>
            <p:nvPr/>
          </p:nvSpPr>
          <p:spPr bwMode="auto">
            <a:xfrm>
              <a:off x="2292" y="1544"/>
              <a:ext cx="30" cy="93"/>
            </a:xfrm>
            <a:custGeom>
              <a:avLst/>
              <a:gdLst>
                <a:gd name="T0" fmla="*/ 14 w 30"/>
                <a:gd name="T1" fmla="*/ 86 h 93"/>
                <a:gd name="T2" fmla="*/ 16 w 30"/>
                <a:gd name="T3" fmla="*/ 77 h 93"/>
                <a:gd name="T4" fmla="*/ 20 w 30"/>
                <a:gd name="T5" fmla="*/ 67 h 93"/>
                <a:gd name="T6" fmla="*/ 23 w 30"/>
                <a:gd name="T7" fmla="*/ 58 h 93"/>
                <a:gd name="T8" fmla="*/ 23 w 30"/>
                <a:gd name="T9" fmla="*/ 58 h 93"/>
                <a:gd name="T10" fmla="*/ 26 w 30"/>
                <a:gd name="T11" fmla="*/ 44 h 93"/>
                <a:gd name="T12" fmla="*/ 28 w 30"/>
                <a:gd name="T13" fmla="*/ 30 h 93"/>
                <a:gd name="T14" fmla="*/ 28 w 30"/>
                <a:gd name="T15" fmla="*/ 15 h 93"/>
                <a:gd name="T16" fmla="*/ 28 w 30"/>
                <a:gd name="T17" fmla="*/ 15 h 93"/>
                <a:gd name="T18" fmla="*/ 28 w 30"/>
                <a:gd name="T19" fmla="*/ 13 h 93"/>
                <a:gd name="T20" fmla="*/ 29 w 30"/>
                <a:gd name="T21" fmla="*/ 11 h 93"/>
                <a:gd name="T22" fmla="*/ 30 w 30"/>
                <a:gd name="T23" fmla="*/ 10 h 93"/>
                <a:gd name="T24" fmla="*/ 30 w 30"/>
                <a:gd name="T25" fmla="*/ 10 h 93"/>
                <a:gd name="T26" fmla="*/ 30 w 30"/>
                <a:gd name="T27" fmla="*/ 6 h 93"/>
                <a:gd name="T28" fmla="*/ 29 w 30"/>
                <a:gd name="T29" fmla="*/ 3 h 93"/>
                <a:gd name="T30" fmla="*/ 26 w 30"/>
                <a:gd name="T31" fmla="*/ 1 h 93"/>
                <a:gd name="T32" fmla="*/ 26 w 30"/>
                <a:gd name="T33" fmla="*/ 1 h 93"/>
                <a:gd name="T34" fmla="*/ 22 w 30"/>
                <a:gd name="T35" fmla="*/ 0 h 93"/>
                <a:gd name="T36" fmla="*/ 19 w 30"/>
                <a:gd name="T37" fmla="*/ 1 h 93"/>
                <a:gd name="T38" fmla="*/ 17 w 30"/>
                <a:gd name="T39" fmla="*/ 4 h 93"/>
                <a:gd name="T40" fmla="*/ 17 w 30"/>
                <a:gd name="T41" fmla="*/ 4 h 93"/>
                <a:gd name="T42" fmla="*/ 16 w 30"/>
                <a:gd name="T43" fmla="*/ 6 h 93"/>
                <a:gd name="T44" fmla="*/ 15 w 30"/>
                <a:gd name="T45" fmla="*/ 8 h 93"/>
                <a:gd name="T46" fmla="*/ 15 w 30"/>
                <a:gd name="T47" fmla="*/ 10 h 93"/>
                <a:gd name="T48" fmla="*/ 15 w 30"/>
                <a:gd name="T49" fmla="*/ 10 h 93"/>
                <a:gd name="T50" fmla="*/ 14 w 30"/>
                <a:gd name="T51" fmla="*/ 28 h 93"/>
                <a:gd name="T52" fmla="*/ 12 w 30"/>
                <a:gd name="T53" fmla="*/ 47 h 93"/>
                <a:gd name="T54" fmla="*/ 6 w 30"/>
                <a:gd name="T55" fmla="*/ 65 h 93"/>
                <a:gd name="T56" fmla="*/ 6 w 30"/>
                <a:gd name="T57" fmla="*/ 65 h 93"/>
                <a:gd name="T58" fmla="*/ 3 w 30"/>
                <a:gd name="T59" fmla="*/ 72 h 93"/>
                <a:gd name="T60" fmla="*/ 1 w 30"/>
                <a:gd name="T61" fmla="*/ 79 h 93"/>
                <a:gd name="T62" fmla="*/ 0 w 30"/>
                <a:gd name="T63" fmla="*/ 87 h 93"/>
                <a:gd name="T64" fmla="*/ 0 w 30"/>
                <a:gd name="T65" fmla="*/ 87 h 93"/>
                <a:gd name="T66" fmla="*/ 1 w 30"/>
                <a:gd name="T67" fmla="*/ 90 h 93"/>
                <a:gd name="T68" fmla="*/ 4 w 30"/>
                <a:gd name="T69" fmla="*/ 93 h 93"/>
                <a:gd name="T70" fmla="*/ 7 w 30"/>
                <a:gd name="T71" fmla="*/ 93 h 93"/>
                <a:gd name="T72" fmla="*/ 7 w 30"/>
                <a:gd name="T73" fmla="*/ 93 h 93"/>
                <a:gd name="T74" fmla="*/ 11 w 30"/>
                <a:gd name="T75" fmla="*/ 92 h 93"/>
                <a:gd name="T76" fmla="*/ 13 w 30"/>
                <a:gd name="T77" fmla="*/ 90 h 93"/>
                <a:gd name="T78" fmla="*/ 14 w 30"/>
                <a:gd name="T79" fmla="*/ 86 h 93"/>
                <a:gd name="T80" fmla="*/ 14 w 30"/>
                <a:gd name="T81" fmla="*/ 86 h 9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0"/>
                <a:gd name="T124" fmla="*/ 0 h 93"/>
                <a:gd name="T125" fmla="*/ 30 w 30"/>
                <a:gd name="T126" fmla="*/ 93 h 9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0" h="93">
                  <a:moveTo>
                    <a:pt x="14" y="86"/>
                  </a:moveTo>
                  <a:lnTo>
                    <a:pt x="16" y="77"/>
                  </a:lnTo>
                  <a:lnTo>
                    <a:pt x="20" y="67"/>
                  </a:lnTo>
                  <a:lnTo>
                    <a:pt x="23" y="58"/>
                  </a:lnTo>
                  <a:lnTo>
                    <a:pt x="26" y="44"/>
                  </a:lnTo>
                  <a:lnTo>
                    <a:pt x="28" y="30"/>
                  </a:lnTo>
                  <a:lnTo>
                    <a:pt x="28" y="15"/>
                  </a:lnTo>
                  <a:lnTo>
                    <a:pt x="28" y="13"/>
                  </a:lnTo>
                  <a:lnTo>
                    <a:pt x="29" y="11"/>
                  </a:lnTo>
                  <a:lnTo>
                    <a:pt x="30" y="10"/>
                  </a:lnTo>
                  <a:lnTo>
                    <a:pt x="30" y="6"/>
                  </a:lnTo>
                  <a:lnTo>
                    <a:pt x="29" y="3"/>
                  </a:lnTo>
                  <a:lnTo>
                    <a:pt x="26" y="1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7" y="4"/>
                  </a:lnTo>
                  <a:lnTo>
                    <a:pt x="16" y="6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4" y="28"/>
                  </a:lnTo>
                  <a:lnTo>
                    <a:pt x="12" y="47"/>
                  </a:lnTo>
                  <a:lnTo>
                    <a:pt x="6" y="65"/>
                  </a:lnTo>
                  <a:lnTo>
                    <a:pt x="3" y="72"/>
                  </a:lnTo>
                  <a:lnTo>
                    <a:pt x="1" y="79"/>
                  </a:lnTo>
                  <a:lnTo>
                    <a:pt x="0" y="87"/>
                  </a:lnTo>
                  <a:lnTo>
                    <a:pt x="1" y="90"/>
                  </a:lnTo>
                  <a:lnTo>
                    <a:pt x="4" y="93"/>
                  </a:lnTo>
                  <a:lnTo>
                    <a:pt x="7" y="93"/>
                  </a:lnTo>
                  <a:lnTo>
                    <a:pt x="11" y="92"/>
                  </a:lnTo>
                  <a:lnTo>
                    <a:pt x="13" y="90"/>
                  </a:lnTo>
                  <a:lnTo>
                    <a:pt x="14" y="8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73" name="Freeform 89"/>
            <p:cNvSpPr>
              <a:spLocks/>
            </p:cNvSpPr>
            <p:nvPr/>
          </p:nvSpPr>
          <p:spPr bwMode="auto">
            <a:xfrm>
              <a:off x="2282" y="1543"/>
              <a:ext cx="20" cy="92"/>
            </a:xfrm>
            <a:custGeom>
              <a:avLst/>
              <a:gdLst>
                <a:gd name="T0" fmla="*/ 19 w 20"/>
                <a:gd name="T1" fmla="*/ 82 h 92"/>
                <a:gd name="T2" fmla="*/ 16 w 20"/>
                <a:gd name="T3" fmla="*/ 71 h 92"/>
                <a:gd name="T4" fmla="*/ 15 w 20"/>
                <a:gd name="T5" fmla="*/ 60 h 92"/>
                <a:gd name="T6" fmla="*/ 16 w 20"/>
                <a:gd name="T7" fmla="*/ 49 h 92"/>
                <a:gd name="T8" fmla="*/ 16 w 20"/>
                <a:gd name="T9" fmla="*/ 49 h 92"/>
                <a:gd name="T10" fmla="*/ 17 w 20"/>
                <a:gd name="T11" fmla="*/ 34 h 92"/>
                <a:gd name="T12" fmla="*/ 16 w 20"/>
                <a:gd name="T13" fmla="*/ 21 h 92"/>
                <a:gd name="T14" fmla="*/ 14 w 20"/>
                <a:gd name="T15" fmla="*/ 7 h 92"/>
                <a:gd name="T16" fmla="*/ 14 w 20"/>
                <a:gd name="T17" fmla="*/ 7 h 92"/>
                <a:gd name="T18" fmla="*/ 13 w 20"/>
                <a:gd name="T19" fmla="*/ 4 h 92"/>
                <a:gd name="T20" fmla="*/ 10 w 20"/>
                <a:gd name="T21" fmla="*/ 1 h 92"/>
                <a:gd name="T22" fmla="*/ 7 w 20"/>
                <a:gd name="T23" fmla="*/ 0 h 92"/>
                <a:gd name="T24" fmla="*/ 7 w 20"/>
                <a:gd name="T25" fmla="*/ 0 h 92"/>
                <a:gd name="T26" fmla="*/ 3 w 20"/>
                <a:gd name="T27" fmla="*/ 2 h 92"/>
                <a:gd name="T28" fmla="*/ 1 w 20"/>
                <a:gd name="T29" fmla="*/ 4 h 92"/>
                <a:gd name="T30" fmla="*/ 0 w 20"/>
                <a:gd name="T31" fmla="*/ 8 h 92"/>
                <a:gd name="T32" fmla="*/ 0 w 20"/>
                <a:gd name="T33" fmla="*/ 8 h 92"/>
                <a:gd name="T34" fmla="*/ 3 w 20"/>
                <a:gd name="T35" fmla="*/ 21 h 92"/>
                <a:gd name="T36" fmla="*/ 3 w 20"/>
                <a:gd name="T37" fmla="*/ 34 h 92"/>
                <a:gd name="T38" fmla="*/ 3 w 20"/>
                <a:gd name="T39" fmla="*/ 49 h 92"/>
                <a:gd name="T40" fmla="*/ 3 w 20"/>
                <a:gd name="T41" fmla="*/ 49 h 92"/>
                <a:gd name="T42" fmla="*/ 2 w 20"/>
                <a:gd name="T43" fmla="*/ 62 h 92"/>
                <a:gd name="T44" fmla="*/ 3 w 20"/>
                <a:gd name="T45" fmla="*/ 76 h 92"/>
                <a:gd name="T46" fmla="*/ 7 w 20"/>
                <a:gd name="T47" fmla="*/ 89 h 92"/>
                <a:gd name="T48" fmla="*/ 7 w 20"/>
                <a:gd name="T49" fmla="*/ 89 h 92"/>
                <a:gd name="T50" fmla="*/ 9 w 20"/>
                <a:gd name="T51" fmla="*/ 91 h 92"/>
                <a:gd name="T52" fmla="*/ 13 w 20"/>
                <a:gd name="T53" fmla="*/ 92 h 92"/>
                <a:gd name="T54" fmla="*/ 16 w 20"/>
                <a:gd name="T55" fmla="*/ 91 h 92"/>
                <a:gd name="T56" fmla="*/ 16 w 20"/>
                <a:gd name="T57" fmla="*/ 91 h 92"/>
                <a:gd name="T58" fmla="*/ 19 w 20"/>
                <a:gd name="T59" fmla="*/ 89 h 92"/>
                <a:gd name="T60" fmla="*/ 20 w 20"/>
                <a:gd name="T61" fmla="*/ 86 h 92"/>
                <a:gd name="T62" fmla="*/ 19 w 20"/>
                <a:gd name="T63" fmla="*/ 82 h 92"/>
                <a:gd name="T64" fmla="*/ 19 w 20"/>
                <a:gd name="T65" fmla="*/ 82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0"/>
                <a:gd name="T100" fmla="*/ 0 h 92"/>
                <a:gd name="T101" fmla="*/ 20 w 20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0" h="92">
                  <a:moveTo>
                    <a:pt x="19" y="82"/>
                  </a:moveTo>
                  <a:lnTo>
                    <a:pt x="16" y="71"/>
                  </a:lnTo>
                  <a:lnTo>
                    <a:pt x="15" y="60"/>
                  </a:lnTo>
                  <a:lnTo>
                    <a:pt x="16" y="49"/>
                  </a:lnTo>
                  <a:lnTo>
                    <a:pt x="17" y="34"/>
                  </a:lnTo>
                  <a:lnTo>
                    <a:pt x="16" y="21"/>
                  </a:lnTo>
                  <a:lnTo>
                    <a:pt x="14" y="7"/>
                  </a:lnTo>
                  <a:lnTo>
                    <a:pt x="13" y="4"/>
                  </a:lnTo>
                  <a:lnTo>
                    <a:pt x="10" y="1"/>
                  </a:lnTo>
                  <a:lnTo>
                    <a:pt x="7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3" y="21"/>
                  </a:lnTo>
                  <a:lnTo>
                    <a:pt x="3" y="34"/>
                  </a:lnTo>
                  <a:lnTo>
                    <a:pt x="3" y="49"/>
                  </a:lnTo>
                  <a:lnTo>
                    <a:pt x="2" y="62"/>
                  </a:lnTo>
                  <a:lnTo>
                    <a:pt x="3" y="76"/>
                  </a:lnTo>
                  <a:lnTo>
                    <a:pt x="7" y="89"/>
                  </a:lnTo>
                  <a:lnTo>
                    <a:pt x="9" y="91"/>
                  </a:lnTo>
                  <a:lnTo>
                    <a:pt x="13" y="92"/>
                  </a:lnTo>
                  <a:lnTo>
                    <a:pt x="16" y="91"/>
                  </a:lnTo>
                  <a:lnTo>
                    <a:pt x="19" y="89"/>
                  </a:lnTo>
                  <a:lnTo>
                    <a:pt x="20" y="86"/>
                  </a:lnTo>
                  <a:lnTo>
                    <a:pt x="19" y="8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74" name="Freeform 90"/>
            <p:cNvSpPr>
              <a:spLocks/>
            </p:cNvSpPr>
            <p:nvPr/>
          </p:nvSpPr>
          <p:spPr bwMode="auto">
            <a:xfrm>
              <a:off x="2248" y="1544"/>
              <a:ext cx="27" cy="85"/>
            </a:xfrm>
            <a:custGeom>
              <a:avLst/>
              <a:gdLst>
                <a:gd name="T0" fmla="*/ 14 w 27"/>
                <a:gd name="T1" fmla="*/ 77 h 85"/>
                <a:gd name="T2" fmla="*/ 16 w 27"/>
                <a:gd name="T3" fmla="*/ 54 h 85"/>
                <a:gd name="T4" fmla="*/ 22 w 27"/>
                <a:gd name="T5" fmla="*/ 31 h 85"/>
                <a:gd name="T6" fmla="*/ 27 w 27"/>
                <a:gd name="T7" fmla="*/ 8 h 85"/>
                <a:gd name="T8" fmla="*/ 27 w 27"/>
                <a:gd name="T9" fmla="*/ 8 h 85"/>
                <a:gd name="T10" fmla="*/ 26 w 27"/>
                <a:gd name="T11" fmla="*/ 4 h 85"/>
                <a:gd name="T12" fmla="*/ 24 w 27"/>
                <a:gd name="T13" fmla="*/ 1 h 85"/>
                <a:gd name="T14" fmla="*/ 21 w 27"/>
                <a:gd name="T15" fmla="*/ 0 h 85"/>
                <a:gd name="T16" fmla="*/ 21 w 27"/>
                <a:gd name="T17" fmla="*/ 0 h 85"/>
                <a:gd name="T18" fmla="*/ 17 w 27"/>
                <a:gd name="T19" fmla="*/ 0 h 85"/>
                <a:gd name="T20" fmla="*/ 14 w 27"/>
                <a:gd name="T21" fmla="*/ 3 h 85"/>
                <a:gd name="T22" fmla="*/ 13 w 27"/>
                <a:gd name="T23" fmla="*/ 6 h 85"/>
                <a:gd name="T24" fmla="*/ 13 w 27"/>
                <a:gd name="T25" fmla="*/ 6 h 85"/>
                <a:gd name="T26" fmla="*/ 11 w 27"/>
                <a:gd name="T27" fmla="*/ 21 h 85"/>
                <a:gd name="T28" fmla="*/ 7 w 27"/>
                <a:gd name="T29" fmla="*/ 35 h 85"/>
                <a:gd name="T30" fmla="*/ 2 w 27"/>
                <a:gd name="T31" fmla="*/ 51 h 85"/>
                <a:gd name="T32" fmla="*/ 2 w 27"/>
                <a:gd name="T33" fmla="*/ 51 h 85"/>
                <a:gd name="T34" fmla="*/ 1 w 27"/>
                <a:gd name="T35" fmla="*/ 60 h 85"/>
                <a:gd name="T36" fmla="*/ 0 w 27"/>
                <a:gd name="T37" fmla="*/ 69 h 85"/>
                <a:gd name="T38" fmla="*/ 1 w 27"/>
                <a:gd name="T39" fmla="*/ 79 h 85"/>
                <a:gd name="T40" fmla="*/ 1 w 27"/>
                <a:gd name="T41" fmla="*/ 79 h 85"/>
                <a:gd name="T42" fmla="*/ 2 w 27"/>
                <a:gd name="T43" fmla="*/ 82 h 85"/>
                <a:gd name="T44" fmla="*/ 5 w 27"/>
                <a:gd name="T45" fmla="*/ 85 h 85"/>
                <a:gd name="T46" fmla="*/ 8 w 27"/>
                <a:gd name="T47" fmla="*/ 85 h 85"/>
                <a:gd name="T48" fmla="*/ 8 w 27"/>
                <a:gd name="T49" fmla="*/ 85 h 85"/>
                <a:gd name="T50" fmla="*/ 11 w 27"/>
                <a:gd name="T51" fmla="*/ 84 h 85"/>
                <a:gd name="T52" fmla="*/ 14 w 27"/>
                <a:gd name="T53" fmla="*/ 81 h 85"/>
                <a:gd name="T54" fmla="*/ 14 w 27"/>
                <a:gd name="T55" fmla="*/ 77 h 85"/>
                <a:gd name="T56" fmla="*/ 14 w 27"/>
                <a:gd name="T57" fmla="*/ 77 h 8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7"/>
                <a:gd name="T88" fmla="*/ 0 h 85"/>
                <a:gd name="T89" fmla="*/ 27 w 27"/>
                <a:gd name="T90" fmla="*/ 85 h 8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7" h="85">
                  <a:moveTo>
                    <a:pt x="14" y="77"/>
                  </a:moveTo>
                  <a:lnTo>
                    <a:pt x="16" y="54"/>
                  </a:lnTo>
                  <a:lnTo>
                    <a:pt x="22" y="31"/>
                  </a:lnTo>
                  <a:lnTo>
                    <a:pt x="27" y="8"/>
                  </a:lnTo>
                  <a:lnTo>
                    <a:pt x="26" y="4"/>
                  </a:lnTo>
                  <a:lnTo>
                    <a:pt x="24" y="1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4" y="3"/>
                  </a:lnTo>
                  <a:lnTo>
                    <a:pt x="13" y="6"/>
                  </a:lnTo>
                  <a:lnTo>
                    <a:pt x="11" y="21"/>
                  </a:lnTo>
                  <a:lnTo>
                    <a:pt x="7" y="35"/>
                  </a:lnTo>
                  <a:lnTo>
                    <a:pt x="2" y="51"/>
                  </a:lnTo>
                  <a:lnTo>
                    <a:pt x="1" y="60"/>
                  </a:lnTo>
                  <a:lnTo>
                    <a:pt x="0" y="69"/>
                  </a:lnTo>
                  <a:lnTo>
                    <a:pt x="1" y="79"/>
                  </a:lnTo>
                  <a:lnTo>
                    <a:pt x="2" y="82"/>
                  </a:lnTo>
                  <a:lnTo>
                    <a:pt x="5" y="85"/>
                  </a:lnTo>
                  <a:lnTo>
                    <a:pt x="8" y="85"/>
                  </a:lnTo>
                  <a:lnTo>
                    <a:pt x="11" y="84"/>
                  </a:lnTo>
                  <a:lnTo>
                    <a:pt x="14" y="81"/>
                  </a:lnTo>
                  <a:lnTo>
                    <a:pt x="14" y="7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75" name="Freeform 91"/>
            <p:cNvSpPr>
              <a:spLocks/>
            </p:cNvSpPr>
            <p:nvPr/>
          </p:nvSpPr>
          <p:spPr bwMode="auto">
            <a:xfrm>
              <a:off x="2229" y="1545"/>
              <a:ext cx="22" cy="89"/>
            </a:xfrm>
            <a:custGeom>
              <a:avLst/>
              <a:gdLst>
                <a:gd name="T0" fmla="*/ 22 w 22"/>
                <a:gd name="T1" fmla="*/ 81 h 89"/>
                <a:gd name="T2" fmla="*/ 18 w 22"/>
                <a:gd name="T3" fmla="*/ 70 h 89"/>
                <a:gd name="T4" fmla="*/ 17 w 22"/>
                <a:gd name="T5" fmla="*/ 60 h 89"/>
                <a:gd name="T6" fmla="*/ 17 w 22"/>
                <a:gd name="T7" fmla="*/ 50 h 89"/>
                <a:gd name="T8" fmla="*/ 17 w 22"/>
                <a:gd name="T9" fmla="*/ 50 h 89"/>
                <a:gd name="T10" fmla="*/ 17 w 22"/>
                <a:gd name="T11" fmla="*/ 48 h 89"/>
                <a:gd name="T12" fmla="*/ 17 w 22"/>
                <a:gd name="T13" fmla="*/ 45 h 89"/>
                <a:gd name="T14" fmla="*/ 16 w 22"/>
                <a:gd name="T15" fmla="*/ 43 h 89"/>
                <a:gd name="T16" fmla="*/ 16 w 22"/>
                <a:gd name="T17" fmla="*/ 43 h 89"/>
                <a:gd name="T18" fmla="*/ 16 w 22"/>
                <a:gd name="T19" fmla="*/ 33 h 89"/>
                <a:gd name="T20" fmla="*/ 16 w 22"/>
                <a:gd name="T21" fmla="*/ 24 h 89"/>
                <a:gd name="T22" fmla="*/ 15 w 22"/>
                <a:gd name="T23" fmla="*/ 14 h 89"/>
                <a:gd name="T24" fmla="*/ 15 w 22"/>
                <a:gd name="T25" fmla="*/ 14 h 89"/>
                <a:gd name="T26" fmla="*/ 15 w 22"/>
                <a:gd name="T27" fmla="*/ 11 h 89"/>
                <a:gd name="T28" fmla="*/ 14 w 22"/>
                <a:gd name="T29" fmla="*/ 9 h 89"/>
                <a:gd name="T30" fmla="*/ 13 w 22"/>
                <a:gd name="T31" fmla="*/ 6 h 89"/>
                <a:gd name="T32" fmla="*/ 13 w 22"/>
                <a:gd name="T33" fmla="*/ 6 h 89"/>
                <a:gd name="T34" fmla="*/ 13 w 22"/>
                <a:gd name="T35" fmla="*/ 6 h 89"/>
                <a:gd name="T36" fmla="*/ 14 w 22"/>
                <a:gd name="T37" fmla="*/ 6 h 89"/>
                <a:gd name="T38" fmla="*/ 14 w 22"/>
                <a:gd name="T39" fmla="*/ 7 h 89"/>
                <a:gd name="T40" fmla="*/ 14 w 22"/>
                <a:gd name="T41" fmla="*/ 7 h 89"/>
                <a:gd name="T42" fmla="*/ 13 w 22"/>
                <a:gd name="T43" fmla="*/ 3 h 89"/>
                <a:gd name="T44" fmla="*/ 10 w 22"/>
                <a:gd name="T45" fmla="*/ 1 h 89"/>
                <a:gd name="T46" fmla="*/ 7 w 22"/>
                <a:gd name="T47" fmla="*/ 0 h 89"/>
                <a:gd name="T48" fmla="*/ 7 w 22"/>
                <a:gd name="T49" fmla="*/ 0 h 89"/>
                <a:gd name="T50" fmla="*/ 4 w 22"/>
                <a:gd name="T51" fmla="*/ 1 h 89"/>
                <a:gd name="T52" fmla="*/ 1 w 22"/>
                <a:gd name="T53" fmla="*/ 3 h 89"/>
                <a:gd name="T54" fmla="*/ 0 w 22"/>
                <a:gd name="T55" fmla="*/ 7 h 89"/>
                <a:gd name="T56" fmla="*/ 0 w 22"/>
                <a:gd name="T57" fmla="*/ 7 h 89"/>
                <a:gd name="T58" fmla="*/ 1 w 22"/>
                <a:gd name="T59" fmla="*/ 10 h 89"/>
                <a:gd name="T60" fmla="*/ 1 w 22"/>
                <a:gd name="T61" fmla="*/ 13 h 89"/>
                <a:gd name="T62" fmla="*/ 2 w 22"/>
                <a:gd name="T63" fmla="*/ 16 h 89"/>
                <a:gd name="T64" fmla="*/ 2 w 22"/>
                <a:gd name="T65" fmla="*/ 16 h 89"/>
                <a:gd name="T66" fmla="*/ 2 w 22"/>
                <a:gd name="T67" fmla="*/ 28 h 89"/>
                <a:gd name="T68" fmla="*/ 2 w 22"/>
                <a:gd name="T69" fmla="*/ 40 h 89"/>
                <a:gd name="T70" fmla="*/ 4 w 22"/>
                <a:gd name="T71" fmla="*/ 52 h 89"/>
                <a:gd name="T72" fmla="*/ 4 w 22"/>
                <a:gd name="T73" fmla="*/ 52 h 89"/>
                <a:gd name="T74" fmla="*/ 3 w 22"/>
                <a:gd name="T75" fmla="*/ 63 h 89"/>
                <a:gd name="T76" fmla="*/ 5 w 22"/>
                <a:gd name="T77" fmla="*/ 74 h 89"/>
                <a:gd name="T78" fmla="*/ 8 w 22"/>
                <a:gd name="T79" fmla="*/ 85 h 89"/>
                <a:gd name="T80" fmla="*/ 8 w 22"/>
                <a:gd name="T81" fmla="*/ 85 h 89"/>
                <a:gd name="T82" fmla="*/ 10 w 22"/>
                <a:gd name="T83" fmla="*/ 88 h 89"/>
                <a:gd name="T84" fmla="*/ 13 w 22"/>
                <a:gd name="T85" fmla="*/ 89 h 89"/>
                <a:gd name="T86" fmla="*/ 17 w 22"/>
                <a:gd name="T87" fmla="*/ 89 h 89"/>
                <a:gd name="T88" fmla="*/ 17 w 22"/>
                <a:gd name="T89" fmla="*/ 89 h 89"/>
                <a:gd name="T90" fmla="*/ 20 w 22"/>
                <a:gd name="T91" fmla="*/ 87 h 89"/>
                <a:gd name="T92" fmla="*/ 22 w 22"/>
                <a:gd name="T93" fmla="*/ 84 h 89"/>
                <a:gd name="T94" fmla="*/ 22 w 22"/>
                <a:gd name="T95" fmla="*/ 81 h 89"/>
                <a:gd name="T96" fmla="*/ 22 w 22"/>
                <a:gd name="T97" fmla="*/ 81 h 8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2"/>
                <a:gd name="T148" fmla="*/ 0 h 89"/>
                <a:gd name="T149" fmla="*/ 22 w 22"/>
                <a:gd name="T150" fmla="*/ 89 h 8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2" h="89">
                  <a:moveTo>
                    <a:pt x="22" y="81"/>
                  </a:moveTo>
                  <a:lnTo>
                    <a:pt x="18" y="70"/>
                  </a:lnTo>
                  <a:lnTo>
                    <a:pt x="17" y="60"/>
                  </a:lnTo>
                  <a:lnTo>
                    <a:pt x="17" y="50"/>
                  </a:lnTo>
                  <a:lnTo>
                    <a:pt x="17" y="48"/>
                  </a:lnTo>
                  <a:lnTo>
                    <a:pt x="17" y="45"/>
                  </a:lnTo>
                  <a:lnTo>
                    <a:pt x="16" y="43"/>
                  </a:lnTo>
                  <a:lnTo>
                    <a:pt x="16" y="33"/>
                  </a:lnTo>
                  <a:lnTo>
                    <a:pt x="16" y="24"/>
                  </a:lnTo>
                  <a:lnTo>
                    <a:pt x="15" y="14"/>
                  </a:lnTo>
                  <a:lnTo>
                    <a:pt x="15" y="11"/>
                  </a:lnTo>
                  <a:lnTo>
                    <a:pt x="14" y="9"/>
                  </a:lnTo>
                  <a:lnTo>
                    <a:pt x="13" y="6"/>
                  </a:lnTo>
                  <a:lnTo>
                    <a:pt x="14" y="6"/>
                  </a:lnTo>
                  <a:lnTo>
                    <a:pt x="14" y="7"/>
                  </a:lnTo>
                  <a:lnTo>
                    <a:pt x="13" y="3"/>
                  </a:lnTo>
                  <a:lnTo>
                    <a:pt x="10" y="1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3"/>
                  </a:lnTo>
                  <a:lnTo>
                    <a:pt x="0" y="7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2" y="16"/>
                  </a:lnTo>
                  <a:lnTo>
                    <a:pt x="2" y="28"/>
                  </a:lnTo>
                  <a:lnTo>
                    <a:pt x="2" y="40"/>
                  </a:lnTo>
                  <a:lnTo>
                    <a:pt x="4" y="52"/>
                  </a:lnTo>
                  <a:lnTo>
                    <a:pt x="3" y="63"/>
                  </a:lnTo>
                  <a:lnTo>
                    <a:pt x="5" y="74"/>
                  </a:lnTo>
                  <a:lnTo>
                    <a:pt x="8" y="85"/>
                  </a:lnTo>
                  <a:lnTo>
                    <a:pt x="10" y="88"/>
                  </a:lnTo>
                  <a:lnTo>
                    <a:pt x="13" y="89"/>
                  </a:lnTo>
                  <a:lnTo>
                    <a:pt x="17" y="89"/>
                  </a:lnTo>
                  <a:lnTo>
                    <a:pt x="20" y="87"/>
                  </a:lnTo>
                  <a:lnTo>
                    <a:pt x="22" y="84"/>
                  </a:lnTo>
                  <a:lnTo>
                    <a:pt x="22" y="8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76" name="Freeform 92"/>
            <p:cNvSpPr>
              <a:spLocks/>
            </p:cNvSpPr>
            <p:nvPr/>
          </p:nvSpPr>
          <p:spPr bwMode="auto">
            <a:xfrm>
              <a:off x="2201" y="1545"/>
              <a:ext cx="26" cy="91"/>
            </a:xfrm>
            <a:custGeom>
              <a:avLst/>
              <a:gdLst>
                <a:gd name="T0" fmla="*/ 14 w 26"/>
                <a:gd name="T1" fmla="*/ 87 h 91"/>
                <a:gd name="T2" fmla="*/ 19 w 26"/>
                <a:gd name="T3" fmla="*/ 73 h 91"/>
                <a:gd name="T4" fmla="*/ 23 w 26"/>
                <a:gd name="T5" fmla="*/ 58 h 91"/>
                <a:gd name="T6" fmla="*/ 26 w 26"/>
                <a:gd name="T7" fmla="*/ 44 h 91"/>
                <a:gd name="T8" fmla="*/ 26 w 26"/>
                <a:gd name="T9" fmla="*/ 44 h 91"/>
                <a:gd name="T10" fmla="*/ 24 w 26"/>
                <a:gd name="T11" fmla="*/ 31 h 91"/>
                <a:gd name="T12" fmla="*/ 24 w 26"/>
                <a:gd name="T13" fmla="*/ 19 h 91"/>
                <a:gd name="T14" fmla="*/ 24 w 26"/>
                <a:gd name="T15" fmla="*/ 6 h 91"/>
                <a:gd name="T16" fmla="*/ 24 w 26"/>
                <a:gd name="T17" fmla="*/ 6 h 91"/>
                <a:gd name="T18" fmla="*/ 23 w 26"/>
                <a:gd name="T19" fmla="*/ 3 h 91"/>
                <a:gd name="T20" fmla="*/ 21 w 26"/>
                <a:gd name="T21" fmla="*/ 1 h 91"/>
                <a:gd name="T22" fmla="*/ 17 w 26"/>
                <a:gd name="T23" fmla="*/ 0 h 91"/>
                <a:gd name="T24" fmla="*/ 17 w 26"/>
                <a:gd name="T25" fmla="*/ 0 h 91"/>
                <a:gd name="T26" fmla="*/ 14 w 26"/>
                <a:gd name="T27" fmla="*/ 1 h 91"/>
                <a:gd name="T28" fmla="*/ 11 w 26"/>
                <a:gd name="T29" fmla="*/ 3 h 91"/>
                <a:gd name="T30" fmla="*/ 10 w 26"/>
                <a:gd name="T31" fmla="*/ 6 h 91"/>
                <a:gd name="T32" fmla="*/ 10 w 26"/>
                <a:gd name="T33" fmla="*/ 6 h 91"/>
                <a:gd name="T34" fmla="*/ 10 w 26"/>
                <a:gd name="T35" fmla="*/ 19 h 91"/>
                <a:gd name="T36" fmla="*/ 11 w 26"/>
                <a:gd name="T37" fmla="*/ 32 h 91"/>
                <a:gd name="T38" fmla="*/ 12 w 26"/>
                <a:gd name="T39" fmla="*/ 46 h 91"/>
                <a:gd name="T40" fmla="*/ 12 w 26"/>
                <a:gd name="T41" fmla="*/ 46 h 91"/>
                <a:gd name="T42" fmla="*/ 9 w 26"/>
                <a:gd name="T43" fmla="*/ 58 h 91"/>
                <a:gd name="T44" fmla="*/ 5 w 26"/>
                <a:gd name="T45" fmla="*/ 70 h 91"/>
                <a:gd name="T46" fmla="*/ 1 w 26"/>
                <a:gd name="T47" fmla="*/ 82 h 91"/>
                <a:gd name="T48" fmla="*/ 1 w 26"/>
                <a:gd name="T49" fmla="*/ 82 h 91"/>
                <a:gd name="T50" fmla="*/ 0 w 26"/>
                <a:gd name="T51" fmla="*/ 85 h 91"/>
                <a:gd name="T52" fmla="*/ 2 w 26"/>
                <a:gd name="T53" fmla="*/ 89 h 91"/>
                <a:gd name="T54" fmla="*/ 5 w 26"/>
                <a:gd name="T55" fmla="*/ 91 h 91"/>
                <a:gd name="T56" fmla="*/ 5 w 26"/>
                <a:gd name="T57" fmla="*/ 91 h 91"/>
                <a:gd name="T58" fmla="*/ 9 w 26"/>
                <a:gd name="T59" fmla="*/ 91 h 91"/>
                <a:gd name="T60" fmla="*/ 12 w 26"/>
                <a:gd name="T61" fmla="*/ 90 h 91"/>
                <a:gd name="T62" fmla="*/ 14 w 26"/>
                <a:gd name="T63" fmla="*/ 87 h 91"/>
                <a:gd name="T64" fmla="*/ 14 w 26"/>
                <a:gd name="T65" fmla="*/ 87 h 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6"/>
                <a:gd name="T100" fmla="*/ 0 h 91"/>
                <a:gd name="T101" fmla="*/ 26 w 26"/>
                <a:gd name="T102" fmla="*/ 91 h 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6" h="91">
                  <a:moveTo>
                    <a:pt x="14" y="87"/>
                  </a:moveTo>
                  <a:lnTo>
                    <a:pt x="19" y="73"/>
                  </a:lnTo>
                  <a:lnTo>
                    <a:pt x="23" y="58"/>
                  </a:lnTo>
                  <a:lnTo>
                    <a:pt x="26" y="44"/>
                  </a:lnTo>
                  <a:lnTo>
                    <a:pt x="24" y="31"/>
                  </a:lnTo>
                  <a:lnTo>
                    <a:pt x="24" y="19"/>
                  </a:lnTo>
                  <a:lnTo>
                    <a:pt x="24" y="6"/>
                  </a:lnTo>
                  <a:lnTo>
                    <a:pt x="23" y="3"/>
                  </a:lnTo>
                  <a:lnTo>
                    <a:pt x="21" y="1"/>
                  </a:lnTo>
                  <a:lnTo>
                    <a:pt x="17" y="0"/>
                  </a:lnTo>
                  <a:lnTo>
                    <a:pt x="14" y="1"/>
                  </a:lnTo>
                  <a:lnTo>
                    <a:pt x="11" y="3"/>
                  </a:lnTo>
                  <a:lnTo>
                    <a:pt x="10" y="6"/>
                  </a:lnTo>
                  <a:lnTo>
                    <a:pt x="10" y="19"/>
                  </a:lnTo>
                  <a:lnTo>
                    <a:pt x="11" y="32"/>
                  </a:lnTo>
                  <a:lnTo>
                    <a:pt x="12" y="46"/>
                  </a:lnTo>
                  <a:lnTo>
                    <a:pt x="9" y="58"/>
                  </a:lnTo>
                  <a:lnTo>
                    <a:pt x="5" y="70"/>
                  </a:lnTo>
                  <a:lnTo>
                    <a:pt x="1" y="82"/>
                  </a:lnTo>
                  <a:lnTo>
                    <a:pt x="0" y="85"/>
                  </a:lnTo>
                  <a:lnTo>
                    <a:pt x="2" y="89"/>
                  </a:lnTo>
                  <a:lnTo>
                    <a:pt x="5" y="91"/>
                  </a:lnTo>
                  <a:lnTo>
                    <a:pt x="9" y="91"/>
                  </a:lnTo>
                  <a:lnTo>
                    <a:pt x="12" y="90"/>
                  </a:lnTo>
                  <a:lnTo>
                    <a:pt x="14" y="8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77" name="Freeform 93"/>
            <p:cNvSpPr>
              <a:spLocks/>
            </p:cNvSpPr>
            <p:nvPr/>
          </p:nvSpPr>
          <p:spPr bwMode="auto">
            <a:xfrm>
              <a:off x="2186" y="1544"/>
              <a:ext cx="16" cy="90"/>
            </a:xfrm>
            <a:custGeom>
              <a:avLst/>
              <a:gdLst>
                <a:gd name="T0" fmla="*/ 16 w 16"/>
                <a:gd name="T1" fmla="*/ 83 h 90"/>
                <a:gd name="T2" fmla="*/ 16 w 16"/>
                <a:gd name="T3" fmla="*/ 58 h 90"/>
                <a:gd name="T4" fmla="*/ 16 w 16"/>
                <a:gd name="T5" fmla="*/ 34 h 90"/>
                <a:gd name="T6" fmla="*/ 15 w 16"/>
                <a:gd name="T7" fmla="*/ 9 h 90"/>
                <a:gd name="T8" fmla="*/ 15 w 16"/>
                <a:gd name="T9" fmla="*/ 9 h 90"/>
                <a:gd name="T10" fmla="*/ 15 w 16"/>
                <a:gd name="T11" fmla="*/ 7 h 90"/>
                <a:gd name="T12" fmla="*/ 14 w 16"/>
                <a:gd name="T13" fmla="*/ 6 h 90"/>
                <a:gd name="T14" fmla="*/ 13 w 16"/>
                <a:gd name="T15" fmla="*/ 4 h 90"/>
                <a:gd name="T16" fmla="*/ 13 w 16"/>
                <a:gd name="T17" fmla="*/ 4 h 90"/>
                <a:gd name="T18" fmla="*/ 10 w 16"/>
                <a:gd name="T19" fmla="*/ 1 h 90"/>
                <a:gd name="T20" fmla="*/ 7 w 16"/>
                <a:gd name="T21" fmla="*/ 0 h 90"/>
                <a:gd name="T22" fmla="*/ 3 w 16"/>
                <a:gd name="T23" fmla="*/ 1 h 90"/>
                <a:gd name="T24" fmla="*/ 3 w 16"/>
                <a:gd name="T25" fmla="*/ 1 h 90"/>
                <a:gd name="T26" fmla="*/ 1 w 16"/>
                <a:gd name="T27" fmla="*/ 4 h 90"/>
                <a:gd name="T28" fmla="*/ 0 w 16"/>
                <a:gd name="T29" fmla="*/ 7 h 90"/>
                <a:gd name="T30" fmla="*/ 1 w 16"/>
                <a:gd name="T31" fmla="*/ 10 h 90"/>
                <a:gd name="T32" fmla="*/ 1 w 16"/>
                <a:gd name="T33" fmla="*/ 10 h 90"/>
                <a:gd name="T34" fmla="*/ 1 w 16"/>
                <a:gd name="T35" fmla="*/ 12 h 90"/>
                <a:gd name="T36" fmla="*/ 2 w 16"/>
                <a:gd name="T37" fmla="*/ 13 h 90"/>
                <a:gd name="T38" fmla="*/ 2 w 16"/>
                <a:gd name="T39" fmla="*/ 14 h 90"/>
                <a:gd name="T40" fmla="*/ 2 w 16"/>
                <a:gd name="T41" fmla="*/ 14 h 90"/>
                <a:gd name="T42" fmla="*/ 3 w 16"/>
                <a:gd name="T43" fmla="*/ 37 h 90"/>
                <a:gd name="T44" fmla="*/ 2 w 16"/>
                <a:gd name="T45" fmla="*/ 60 h 90"/>
                <a:gd name="T46" fmla="*/ 3 w 16"/>
                <a:gd name="T47" fmla="*/ 83 h 90"/>
                <a:gd name="T48" fmla="*/ 3 w 16"/>
                <a:gd name="T49" fmla="*/ 83 h 90"/>
                <a:gd name="T50" fmla="*/ 4 w 16"/>
                <a:gd name="T51" fmla="*/ 87 h 90"/>
                <a:gd name="T52" fmla="*/ 6 w 16"/>
                <a:gd name="T53" fmla="*/ 89 h 90"/>
                <a:gd name="T54" fmla="*/ 9 w 16"/>
                <a:gd name="T55" fmla="*/ 90 h 90"/>
                <a:gd name="T56" fmla="*/ 9 w 16"/>
                <a:gd name="T57" fmla="*/ 90 h 90"/>
                <a:gd name="T58" fmla="*/ 13 w 16"/>
                <a:gd name="T59" fmla="*/ 89 h 90"/>
                <a:gd name="T60" fmla="*/ 15 w 16"/>
                <a:gd name="T61" fmla="*/ 87 h 90"/>
                <a:gd name="T62" fmla="*/ 16 w 16"/>
                <a:gd name="T63" fmla="*/ 83 h 90"/>
                <a:gd name="T64" fmla="*/ 16 w 16"/>
                <a:gd name="T65" fmla="*/ 83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6"/>
                <a:gd name="T100" fmla="*/ 0 h 90"/>
                <a:gd name="T101" fmla="*/ 16 w 16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6" h="90">
                  <a:moveTo>
                    <a:pt x="16" y="83"/>
                  </a:moveTo>
                  <a:lnTo>
                    <a:pt x="16" y="58"/>
                  </a:lnTo>
                  <a:lnTo>
                    <a:pt x="16" y="34"/>
                  </a:lnTo>
                  <a:lnTo>
                    <a:pt x="15" y="9"/>
                  </a:lnTo>
                  <a:lnTo>
                    <a:pt x="15" y="7"/>
                  </a:lnTo>
                  <a:lnTo>
                    <a:pt x="14" y="6"/>
                  </a:lnTo>
                  <a:lnTo>
                    <a:pt x="13" y="4"/>
                  </a:lnTo>
                  <a:lnTo>
                    <a:pt x="10" y="1"/>
                  </a:lnTo>
                  <a:lnTo>
                    <a:pt x="7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2" y="13"/>
                  </a:lnTo>
                  <a:lnTo>
                    <a:pt x="2" y="14"/>
                  </a:lnTo>
                  <a:lnTo>
                    <a:pt x="3" y="37"/>
                  </a:lnTo>
                  <a:lnTo>
                    <a:pt x="2" y="60"/>
                  </a:lnTo>
                  <a:lnTo>
                    <a:pt x="3" y="83"/>
                  </a:lnTo>
                  <a:lnTo>
                    <a:pt x="4" y="87"/>
                  </a:lnTo>
                  <a:lnTo>
                    <a:pt x="6" y="89"/>
                  </a:lnTo>
                  <a:lnTo>
                    <a:pt x="9" y="90"/>
                  </a:lnTo>
                  <a:lnTo>
                    <a:pt x="13" y="89"/>
                  </a:lnTo>
                  <a:lnTo>
                    <a:pt x="15" y="87"/>
                  </a:lnTo>
                  <a:lnTo>
                    <a:pt x="16" y="8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78" name="Freeform 94"/>
            <p:cNvSpPr>
              <a:spLocks/>
            </p:cNvSpPr>
            <p:nvPr/>
          </p:nvSpPr>
          <p:spPr bwMode="auto">
            <a:xfrm>
              <a:off x="2323" y="1615"/>
              <a:ext cx="48" cy="49"/>
            </a:xfrm>
            <a:custGeom>
              <a:avLst/>
              <a:gdLst>
                <a:gd name="T0" fmla="*/ 24 w 48"/>
                <a:gd name="T1" fmla="*/ 0 h 49"/>
                <a:gd name="T2" fmla="*/ 12 w 48"/>
                <a:gd name="T3" fmla="*/ 4 h 49"/>
                <a:gd name="T4" fmla="*/ 3 w 48"/>
                <a:gd name="T5" fmla="*/ 12 h 49"/>
                <a:gd name="T6" fmla="*/ 0 w 48"/>
                <a:gd name="T7" fmla="*/ 24 h 49"/>
                <a:gd name="T8" fmla="*/ 0 w 48"/>
                <a:gd name="T9" fmla="*/ 24 h 49"/>
                <a:gd name="T10" fmla="*/ 3 w 48"/>
                <a:gd name="T11" fmla="*/ 36 h 49"/>
                <a:gd name="T12" fmla="*/ 12 w 48"/>
                <a:gd name="T13" fmla="*/ 45 h 49"/>
                <a:gd name="T14" fmla="*/ 24 w 48"/>
                <a:gd name="T15" fmla="*/ 49 h 49"/>
                <a:gd name="T16" fmla="*/ 24 w 48"/>
                <a:gd name="T17" fmla="*/ 49 h 49"/>
                <a:gd name="T18" fmla="*/ 36 w 48"/>
                <a:gd name="T19" fmla="*/ 45 h 49"/>
                <a:gd name="T20" fmla="*/ 45 w 48"/>
                <a:gd name="T21" fmla="*/ 36 h 49"/>
                <a:gd name="T22" fmla="*/ 48 w 48"/>
                <a:gd name="T23" fmla="*/ 24 h 49"/>
                <a:gd name="T24" fmla="*/ 48 w 48"/>
                <a:gd name="T25" fmla="*/ 24 h 49"/>
                <a:gd name="T26" fmla="*/ 45 w 48"/>
                <a:gd name="T27" fmla="*/ 12 h 49"/>
                <a:gd name="T28" fmla="*/ 36 w 48"/>
                <a:gd name="T29" fmla="*/ 4 h 49"/>
                <a:gd name="T30" fmla="*/ 24 w 48"/>
                <a:gd name="T31" fmla="*/ 0 h 49"/>
                <a:gd name="T32" fmla="*/ 24 w 48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24" y="0"/>
                  </a:moveTo>
                  <a:lnTo>
                    <a:pt x="12" y="4"/>
                  </a:lnTo>
                  <a:lnTo>
                    <a:pt x="3" y="12"/>
                  </a:lnTo>
                  <a:lnTo>
                    <a:pt x="0" y="24"/>
                  </a:lnTo>
                  <a:lnTo>
                    <a:pt x="3" y="36"/>
                  </a:lnTo>
                  <a:lnTo>
                    <a:pt x="12" y="45"/>
                  </a:lnTo>
                  <a:lnTo>
                    <a:pt x="24" y="49"/>
                  </a:lnTo>
                  <a:lnTo>
                    <a:pt x="36" y="45"/>
                  </a:lnTo>
                  <a:lnTo>
                    <a:pt x="45" y="36"/>
                  </a:lnTo>
                  <a:lnTo>
                    <a:pt x="48" y="24"/>
                  </a:lnTo>
                  <a:lnTo>
                    <a:pt x="45" y="12"/>
                  </a:lnTo>
                  <a:lnTo>
                    <a:pt x="36" y="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79" name="Freeform 95"/>
            <p:cNvSpPr>
              <a:spLocks/>
            </p:cNvSpPr>
            <p:nvPr/>
          </p:nvSpPr>
          <p:spPr bwMode="auto">
            <a:xfrm>
              <a:off x="2274" y="1615"/>
              <a:ext cx="49" cy="49"/>
            </a:xfrm>
            <a:custGeom>
              <a:avLst/>
              <a:gdLst>
                <a:gd name="T0" fmla="*/ 24 w 49"/>
                <a:gd name="T1" fmla="*/ 0 h 49"/>
                <a:gd name="T2" fmla="*/ 12 w 49"/>
                <a:gd name="T3" fmla="*/ 4 h 49"/>
                <a:gd name="T4" fmla="*/ 3 w 49"/>
                <a:gd name="T5" fmla="*/ 12 h 49"/>
                <a:gd name="T6" fmla="*/ 0 w 49"/>
                <a:gd name="T7" fmla="*/ 24 h 49"/>
                <a:gd name="T8" fmla="*/ 0 w 49"/>
                <a:gd name="T9" fmla="*/ 24 h 49"/>
                <a:gd name="T10" fmla="*/ 3 w 49"/>
                <a:gd name="T11" fmla="*/ 36 h 49"/>
                <a:gd name="T12" fmla="*/ 12 w 49"/>
                <a:gd name="T13" fmla="*/ 45 h 49"/>
                <a:gd name="T14" fmla="*/ 24 w 49"/>
                <a:gd name="T15" fmla="*/ 49 h 49"/>
                <a:gd name="T16" fmla="*/ 24 w 49"/>
                <a:gd name="T17" fmla="*/ 49 h 49"/>
                <a:gd name="T18" fmla="*/ 37 w 49"/>
                <a:gd name="T19" fmla="*/ 45 h 49"/>
                <a:gd name="T20" fmla="*/ 46 w 49"/>
                <a:gd name="T21" fmla="*/ 36 h 49"/>
                <a:gd name="T22" fmla="*/ 49 w 49"/>
                <a:gd name="T23" fmla="*/ 24 h 49"/>
                <a:gd name="T24" fmla="*/ 49 w 49"/>
                <a:gd name="T25" fmla="*/ 24 h 49"/>
                <a:gd name="T26" fmla="*/ 46 w 49"/>
                <a:gd name="T27" fmla="*/ 12 h 49"/>
                <a:gd name="T28" fmla="*/ 37 w 49"/>
                <a:gd name="T29" fmla="*/ 4 h 49"/>
                <a:gd name="T30" fmla="*/ 24 w 49"/>
                <a:gd name="T31" fmla="*/ 0 h 49"/>
                <a:gd name="T32" fmla="*/ 24 w 49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9"/>
                <a:gd name="T53" fmla="*/ 49 w 49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9">
                  <a:moveTo>
                    <a:pt x="24" y="0"/>
                  </a:moveTo>
                  <a:lnTo>
                    <a:pt x="12" y="4"/>
                  </a:lnTo>
                  <a:lnTo>
                    <a:pt x="3" y="12"/>
                  </a:lnTo>
                  <a:lnTo>
                    <a:pt x="0" y="24"/>
                  </a:lnTo>
                  <a:lnTo>
                    <a:pt x="3" y="36"/>
                  </a:lnTo>
                  <a:lnTo>
                    <a:pt x="12" y="45"/>
                  </a:lnTo>
                  <a:lnTo>
                    <a:pt x="24" y="49"/>
                  </a:lnTo>
                  <a:lnTo>
                    <a:pt x="37" y="45"/>
                  </a:lnTo>
                  <a:lnTo>
                    <a:pt x="46" y="36"/>
                  </a:lnTo>
                  <a:lnTo>
                    <a:pt x="49" y="24"/>
                  </a:lnTo>
                  <a:lnTo>
                    <a:pt x="46" y="12"/>
                  </a:lnTo>
                  <a:lnTo>
                    <a:pt x="37" y="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80" name="Freeform 96"/>
            <p:cNvSpPr>
              <a:spLocks/>
            </p:cNvSpPr>
            <p:nvPr/>
          </p:nvSpPr>
          <p:spPr bwMode="auto">
            <a:xfrm>
              <a:off x="2226" y="1615"/>
              <a:ext cx="48" cy="49"/>
            </a:xfrm>
            <a:custGeom>
              <a:avLst/>
              <a:gdLst>
                <a:gd name="T0" fmla="*/ 24 w 48"/>
                <a:gd name="T1" fmla="*/ 0 h 49"/>
                <a:gd name="T2" fmla="*/ 12 w 48"/>
                <a:gd name="T3" fmla="*/ 4 h 49"/>
                <a:gd name="T4" fmla="*/ 3 w 48"/>
                <a:gd name="T5" fmla="*/ 12 h 49"/>
                <a:gd name="T6" fmla="*/ 0 w 48"/>
                <a:gd name="T7" fmla="*/ 24 h 49"/>
                <a:gd name="T8" fmla="*/ 0 w 48"/>
                <a:gd name="T9" fmla="*/ 24 h 49"/>
                <a:gd name="T10" fmla="*/ 3 w 48"/>
                <a:gd name="T11" fmla="*/ 36 h 49"/>
                <a:gd name="T12" fmla="*/ 12 w 48"/>
                <a:gd name="T13" fmla="*/ 45 h 49"/>
                <a:gd name="T14" fmla="*/ 24 w 48"/>
                <a:gd name="T15" fmla="*/ 49 h 49"/>
                <a:gd name="T16" fmla="*/ 24 w 48"/>
                <a:gd name="T17" fmla="*/ 49 h 49"/>
                <a:gd name="T18" fmla="*/ 36 w 48"/>
                <a:gd name="T19" fmla="*/ 45 h 49"/>
                <a:gd name="T20" fmla="*/ 45 w 48"/>
                <a:gd name="T21" fmla="*/ 36 h 49"/>
                <a:gd name="T22" fmla="*/ 48 w 48"/>
                <a:gd name="T23" fmla="*/ 24 h 49"/>
                <a:gd name="T24" fmla="*/ 48 w 48"/>
                <a:gd name="T25" fmla="*/ 24 h 49"/>
                <a:gd name="T26" fmla="*/ 45 w 48"/>
                <a:gd name="T27" fmla="*/ 12 h 49"/>
                <a:gd name="T28" fmla="*/ 36 w 48"/>
                <a:gd name="T29" fmla="*/ 4 h 49"/>
                <a:gd name="T30" fmla="*/ 24 w 48"/>
                <a:gd name="T31" fmla="*/ 0 h 49"/>
                <a:gd name="T32" fmla="*/ 24 w 48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24" y="0"/>
                  </a:moveTo>
                  <a:lnTo>
                    <a:pt x="12" y="4"/>
                  </a:lnTo>
                  <a:lnTo>
                    <a:pt x="3" y="12"/>
                  </a:lnTo>
                  <a:lnTo>
                    <a:pt x="0" y="24"/>
                  </a:lnTo>
                  <a:lnTo>
                    <a:pt x="3" y="36"/>
                  </a:lnTo>
                  <a:lnTo>
                    <a:pt x="12" y="45"/>
                  </a:lnTo>
                  <a:lnTo>
                    <a:pt x="24" y="49"/>
                  </a:lnTo>
                  <a:lnTo>
                    <a:pt x="36" y="45"/>
                  </a:lnTo>
                  <a:lnTo>
                    <a:pt x="45" y="36"/>
                  </a:lnTo>
                  <a:lnTo>
                    <a:pt x="48" y="24"/>
                  </a:lnTo>
                  <a:lnTo>
                    <a:pt x="45" y="12"/>
                  </a:lnTo>
                  <a:lnTo>
                    <a:pt x="36" y="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81" name="Freeform 97"/>
            <p:cNvSpPr>
              <a:spLocks/>
            </p:cNvSpPr>
            <p:nvPr/>
          </p:nvSpPr>
          <p:spPr bwMode="auto">
            <a:xfrm>
              <a:off x="2178" y="1615"/>
              <a:ext cx="48" cy="49"/>
            </a:xfrm>
            <a:custGeom>
              <a:avLst/>
              <a:gdLst>
                <a:gd name="T0" fmla="*/ 23 w 48"/>
                <a:gd name="T1" fmla="*/ 0 h 49"/>
                <a:gd name="T2" fmla="*/ 11 w 48"/>
                <a:gd name="T3" fmla="*/ 4 h 49"/>
                <a:gd name="T4" fmla="*/ 3 w 48"/>
                <a:gd name="T5" fmla="*/ 12 h 49"/>
                <a:gd name="T6" fmla="*/ 0 w 48"/>
                <a:gd name="T7" fmla="*/ 24 h 49"/>
                <a:gd name="T8" fmla="*/ 0 w 48"/>
                <a:gd name="T9" fmla="*/ 24 h 49"/>
                <a:gd name="T10" fmla="*/ 3 w 48"/>
                <a:gd name="T11" fmla="*/ 36 h 49"/>
                <a:gd name="T12" fmla="*/ 11 w 48"/>
                <a:gd name="T13" fmla="*/ 45 h 49"/>
                <a:gd name="T14" fmla="*/ 23 w 48"/>
                <a:gd name="T15" fmla="*/ 49 h 49"/>
                <a:gd name="T16" fmla="*/ 23 w 48"/>
                <a:gd name="T17" fmla="*/ 49 h 49"/>
                <a:gd name="T18" fmla="*/ 36 w 48"/>
                <a:gd name="T19" fmla="*/ 45 h 49"/>
                <a:gd name="T20" fmla="*/ 45 w 48"/>
                <a:gd name="T21" fmla="*/ 36 h 49"/>
                <a:gd name="T22" fmla="*/ 48 w 48"/>
                <a:gd name="T23" fmla="*/ 24 h 49"/>
                <a:gd name="T24" fmla="*/ 48 w 48"/>
                <a:gd name="T25" fmla="*/ 24 h 49"/>
                <a:gd name="T26" fmla="*/ 45 w 48"/>
                <a:gd name="T27" fmla="*/ 12 h 49"/>
                <a:gd name="T28" fmla="*/ 36 w 48"/>
                <a:gd name="T29" fmla="*/ 4 h 49"/>
                <a:gd name="T30" fmla="*/ 23 w 48"/>
                <a:gd name="T31" fmla="*/ 0 h 49"/>
                <a:gd name="T32" fmla="*/ 23 w 48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23" y="0"/>
                  </a:moveTo>
                  <a:lnTo>
                    <a:pt x="11" y="4"/>
                  </a:lnTo>
                  <a:lnTo>
                    <a:pt x="3" y="12"/>
                  </a:lnTo>
                  <a:lnTo>
                    <a:pt x="0" y="24"/>
                  </a:lnTo>
                  <a:lnTo>
                    <a:pt x="3" y="36"/>
                  </a:lnTo>
                  <a:lnTo>
                    <a:pt x="11" y="45"/>
                  </a:lnTo>
                  <a:lnTo>
                    <a:pt x="23" y="49"/>
                  </a:lnTo>
                  <a:lnTo>
                    <a:pt x="36" y="45"/>
                  </a:lnTo>
                  <a:lnTo>
                    <a:pt x="45" y="36"/>
                  </a:lnTo>
                  <a:lnTo>
                    <a:pt x="48" y="24"/>
                  </a:lnTo>
                  <a:lnTo>
                    <a:pt x="45" y="12"/>
                  </a:lnTo>
                  <a:lnTo>
                    <a:pt x="36" y="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82" name="Freeform 98"/>
            <p:cNvSpPr>
              <a:spLocks/>
            </p:cNvSpPr>
            <p:nvPr/>
          </p:nvSpPr>
          <p:spPr bwMode="auto">
            <a:xfrm>
              <a:off x="2659" y="1543"/>
              <a:ext cx="47" cy="108"/>
            </a:xfrm>
            <a:custGeom>
              <a:avLst/>
              <a:gdLst>
                <a:gd name="T0" fmla="*/ 6 w 47"/>
                <a:gd name="T1" fmla="*/ 35 h 108"/>
                <a:gd name="T2" fmla="*/ 7 w 47"/>
                <a:gd name="T3" fmla="*/ 48 h 108"/>
                <a:gd name="T4" fmla="*/ 7 w 47"/>
                <a:gd name="T5" fmla="*/ 63 h 108"/>
                <a:gd name="T6" fmla="*/ 14 w 47"/>
                <a:gd name="T7" fmla="*/ 103 h 108"/>
                <a:gd name="T8" fmla="*/ 16 w 47"/>
                <a:gd name="T9" fmla="*/ 105 h 108"/>
                <a:gd name="T10" fmla="*/ 20 w 47"/>
                <a:gd name="T11" fmla="*/ 108 h 108"/>
                <a:gd name="T12" fmla="*/ 23 w 47"/>
                <a:gd name="T13" fmla="*/ 108 h 108"/>
                <a:gd name="T14" fmla="*/ 27 w 47"/>
                <a:gd name="T15" fmla="*/ 104 h 108"/>
                <a:gd name="T16" fmla="*/ 35 w 47"/>
                <a:gd name="T17" fmla="*/ 86 h 108"/>
                <a:gd name="T18" fmla="*/ 42 w 47"/>
                <a:gd name="T19" fmla="*/ 44 h 108"/>
                <a:gd name="T20" fmla="*/ 42 w 47"/>
                <a:gd name="T21" fmla="*/ 34 h 108"/>
                <a:gd name="T22" fmla="*/ 45 w 47"/>
                <a:gd name="T23" fmla="*/ 17 h 108"/>
                <a:gd name="T24" fmla="*/ 46 w 47"/>
                <a:gd name="T25" fmla="*/ 14 h 108"/>
                <a:gd name="T26" fmla="*/ 47 w 47"/>
                <a:gd name="T27" fmla="*/ 7 h 108"/>
                <a:gd name="T28" fmla="*/ 46 w 47"/>
                <a:gd name="T29" fmla="*/ 4 h 108"/>
                <a:gd name="T30" fmla="*/ 40 w 47"/>
                <a:gd name="T31" fmla="*/ 0 h 108"/>
                <a:gd name="T32" fmla="*/ 37 w 47"/>
                <a:gd name="T33" fmla="*/ 1 h 108"/>
                <a:gd name="T34" fmla="*/ 33 w 47"/>
                <a:gd name="T35" fmla="*/ 7 h 108"/>
                <a:gd name="T36" fmla="*/ 33 w 47"/>
                <a:gd name="T37" fmla="*/ 9 h 108"/>
                <a:gd name="T38" fmla="*/ 32 w 47"/>
                <a:gd name="T39" fmla="*/ 14 h 108"/>
                <a:gd name="T40" fmla="*/ 30 w 47"/>
                <a:gd name="T41" fmla="*/ 23 h 108"/>
                <a:gd name="T42" fmla="*/ 28 w 47"/>
                <a:gd name="T43" fmla="*/ 46 h 108"/>
                <a:gd name="T44" fmla="*/ 28 w 47"/>
                <a:gd name="T45" fmla="*/ 55 h 108"/>
                <a:gd name="T46" fmla="*/ 22 w 47"/>
                <a:gd name="T47" fmla="*/ 79 h 108"/>
                <a:gd name="T48" fmla="*/ 21 w 47"/>
                <a:gd name="T49" fmla="*/ 68 h 108"/>
                <a:gd name="T50" fmla="*/ 21 w 47"/>
                <a:gd name="T51" fmla="*/ 50 h 108"/>
                <a:gd name="T52" fmla="*/ 21 w 47"/>
                <a:gd name="T53" fmla="*/ 42 h 108"/>
                <a:gd name="T54" fmla="*/ 17 w 47"/>
                <a:gd name="T55" fmla="*/ 25 h 108"/>
                <a:gd name="T56" fmla="*/ 15 w 47"/>
                <a:gd name="T57" fmla="*/ 19 h 108"/>
                <a:gd name="T58" fmla="*/ 14 w 47"/>
                <a:gd name="T59" fmla="*/ 8 h 108"/>
                <a:gd name="T60" fmla="*/ 13 w 47"/>
                <a:gd name="T61" fmla="*/ 4 h 108"/>
                <a:gd name="T62" fmla="*/ 7 w 47"/>
                <a:gd name="T63" fmla="*/ 1 h 108"/>
                <a:gd name="T64" fmla="*/ 4 w 47"/>
                <a:gd name="T65" fmla="*/ 2 h 108"/>
                <a:gd name="T66" fmla="*/ 0 w 47"/>
                <a:gd name="T67" fmla="*/ 7 h 108"/>
                <a:gd name="T68" fmla="*/ 1 w 47"/>
                <a:gd name="T69" fmla="*/ 15 h 108"/>
                <a:gd name="T70" fmla="*/ 4 w 47"/>
                <a:gd name="T71" fmla="*/ 29 h 10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7"/>
                <a:gd name="T109" fmla="*/ 0 h 108"/>
                <a:gd name="T110" fmla="*/ 47 w 47"/>
                <a:gd name="T111" fmla="*/ 108 h 10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7" h="108">
                  <a:moveTo>
                    <a:pt x="4" y="29"/>
                  </a:moveTo>
                  <a:lnTo>
                    <a:pt x="6" y="35"/>
                  </a:lnTo>
                  <a:lnTo>
                    <a:pt x="7" y="42"/>
                  </a:lnTo>
                  <a:lnTo>
                    <a:pt x="7" y="48"/>
                  </a:lnTo>
                  <a:lnTo>
                    <a:pt x="7" y="63"/>
                  </a:lnTo>
                  <a:lnTo>
                    <a:pt x="9" y="81"/>
                  </a:lnTo>
                  <a:lnTo>
                    <a:pt x="14" y="103"/>
                  </a:lnTo>
                  <a:lnTo>
                    <a:pt x="16" y="105"/>
                  </a:lnTo>
                  <a:lnTo>
                    <a:pt x="18" y="107"/>
                  </a:lnTo>
                  <a:lnTo>
                    <a:pt x="20" y="108"/>
                  </a:lnTo>
                  <a:lnTo>
                    <a:pt x="23" y="108"/>
                  </a:lnTo>
                  <a:lnTo>
                    <a:pt x="25" y="106"/>
                  </a:lnTo>
                  <a:lnTo>
                    <a:pt x="27" y="104"/>
                  </a:lnTo>
                  <a:lnTo>
                    <a:pt x="35" y="86"/>
                  </a:lnTo>
                  <a:lnTo>
                    <a:pt x="41" y="65"/>
                  </a:lnTo>
                  <a:lnTo>
                    <a:pt x="42" y="44"/>
                  </a:lnTo>
                  <a:lnTo>
                    <a:pt x="42" y="34"/>
                  </a:lnTo>
                  <a:lnTo>
                    <a:pt x="43" y="25"/>
                  </a:lnTo>
                  <a:lnTo>
                    <a:pt x="45" y="17"/>
                  </a:lnTo>
                  <a:lnTo>
                    <a:pt x="46" y="14"/>
                  </a:lnTo>
                  <a:lnTo>
                    <a:pt x="46" y="10"/>
                  </a:lnTo>
                  <a:lnTo>
                    <a:pt x="47" y="7"/>
                  </a:lnTo>
                  <a:lnTo>
                    <a:pt x="46" y="4"/>
                  </a:lnTo>
                  <a:lnTo>
                    <a:pt x="44" y="1"/>
                  </a:lnTo>
                  <a:lnTo>
                    <a:pt x="40" y="0"/>
                  </a:lnTo>
                  <a:lnTo>
                    <a:pt x="37" y="1"/>
                  </a:lnTo>
                  <a:lnTo>
                    <a:pt x="34" y="3"/>
                  </a:lnTo>
                  <a:lnTo>
                    <a:pt x="33" y="7"/>
                  </a:lnTo>
                  <a:lnTo>
                    <a:pt x="33" y="9"/>
                  </a:lnTo>
                  <a:lnTo>
                    <a:pt x="32" y="11"/>
                  </a:lnTo>
                  <a:lnTo>
                    <a:pt x="32" y="14"/>
                  </a:lnTo>
                  <a:lnTo>
                    <a:pt x="30" y="23"/>
                  </a:lnTo>
                  <a:lnTo>
                    <a:pt x="28" y="33"/>
                  </a:lnTo>
                  <a:lnTo>
                    <a:pt x="28" y="46"/>
                  </a:lnTo>
                  <a:lnTo>
                    <a:pt x="28" y="55"/>
                  </a:lnTo>
                  <a:lnTo>
                    <a:pt x="26" y="66"/>
                  </a:lnTo>
                  <a:lnTo>
                    <a:pt x="22" y="79"/>
                  </a:lnTo>
                  <a:lnTo>
                    <a:pt x="21" y="68"/>
                  </a:lnTo>
                  <a:lnTo>
                    <a:pt x="20" y="59"/>
                  </a:lnTo>
                  <a:lnTo>
                    <a:pt x="21" y="50"/>
                  </a:lnTo>
                  <a:lnTo>
                    <a:pt x="21" y="42"/>
                  </a:lnTo>
                  <a:lnTo>
                    <a:pt x="20" y="33"/>
                  </a:lnTo>
                  <a:lnTo>
                    <a:pt x="17" y="25"/>
                  </a:lnTo>
                  <a:lnTo>
                    <a:pt x="15" y="19"/>
                  </a:lnTo>
                  <a:lnTo>
                    <a:pt x="14" y="13"/>
                  </a:lnTo>
                  <a:lnTo>
                    <a:pt x="14" y="8"/>
                  </a:lnTo>
                  <a:lnTo>
                    <a:pt x="13" y="4"/>
                  </a:lnTo>
                  <a:lnTo>
                    <a:pt x="11" y="2"/>
                  </a:lnTo>
                  <a:lnTo>
                    <a:pt x="7" y="1"/>
                  </a:lnTo>
                  <a:lnTo>
                    <a:pt x="4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1" y="15"/>
                  </a:lnTo>
                  <a:lnTo>
                    <a:pt x="2" y="22"/>
                  </a:lnTo>
                  <a:lnTo>
                    <a:pt x="4" y="29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83" name="Freeform 99"/>
            <p:cNvSpPr>
              <a:spLocks/>
            </p:cNvSpPr>
            <p:nvPr/>
          </p:nvSpPr>
          <p:spPr bwMode="auto">
            <a:xfrm>
              <a:off x="2659" y="1615"/>
              <a:ext cx="49" cy="49"/>
            </a:xfrm>
            <a:custGeom>
              <a:avLst/>
              <a:gdLst>
                <a:gd name="T0" fmla="*/ 24 w 49"/>
                <a:gd name="T1" fmla="*/ 0 h 49"/>
                <a:gd name="T2" fmla="*/ 12 w 49"/>
                <a:gd name="T3" fmla="*/ 4 h 49"/>
                <a:gd name="T4" fmla="*/ 4 w 49"/>
                <a:gd name="T5" fmla="*/ 12 h 49"/>
                <a:gd name="T6" fmla="*/ 0 w 49"/>
                <a:gd name="T7" fmla="*/ 24 h 49"/>
                <a:gd name="T8" fmla="*/ 0 w 49"/>
                <a:gd name="T9" fmla="*/ 24 h 49"/>
                <a:gd name="T10" fmla="*/ 4 w 49"/>
                <a:gd name="T11" fmla="*/ 36 h 49"/>
                <a:gd name="T12" fmla="*/ 12 w 49"/>
                <a:gd name="T13" fmla="*/ 45 h 49"/>
                <a:gd name="T14" fmla="*/ 24 w 49"/>
                <a:gd name="T15" fmla="*/ 49 h 49"/>
                <a:gd name="T16" fmla="*/ 24 w 49"/>
                <a:gd name="T17" fmla="*/ 49 h 49"/>
                <a:gd name="T18" fmla="*/ 37 w 49"/>
                <a:gd name="T19" fmla="*/ 45 h 49"/>
                <a:gd name="T20" fmla="*/ 45 w 49"/>
                <a:gd name="T21" fmla="*/ 36 h 49"/>
                <a:gd name="T22" fmla="*/ 49 w 49"/>
                <a:gd name="T23" fmla="*/ 24 h 49"/>
                <a:gd name="T24" fmla="*/ 49 w 49"/>
                <a:gd name="T25" fmla="*/ 24 h 49"/>
                <a:gd name="T26" fmla="*/ 45 w 49"/>
                <a:gd name="T27" fmla="*/ 12 h 49"/>
                <a:gd name="T28" fmla="*/ 37 w 49"/>
                <a:gd name="T29" fmla="*/ 4 h 49"/>
                <a:gd name="T30" fmla="*/ 24 w 49"/>
                <a:gd name="T31" fmla="*/ 0 h 49"/>
                <a:gd name="T32" fmla="*/ 24 w 49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9"/>
                <a:gd name="T53" fmla="*/ 49 w 49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9">
                  <a:moveTo>
                    <a:pt x="24" y="0"/>
                  </a:moveTo>
                  <a:lnTo>
                    <a:pt x="12" y="4"/>
                  </a:lnTo>
                  <a:lnTo>
                    <a:pt x="4" y="12"/>
                  </a:lnTo>
                  <a:lnTo>
                    <a:pt x="0" y="24"/>
                  </a:lnTo>
                  <a:lnTo>
                    <a:pt x="4" y="36"/>
                  </a:lnTo>
                  <a:lnTo>
                    <a:pt x="12" y="45"/>
                  </a:lnTo>
                  <a:lnTo>
                    <a:pt x="24" y="49"/>
                  </a:lnTo>
                  <a:lnTo>
                    <a:pt x="37" y="45"/>
                  </a:lnTo>
                  <a:lnTo>
                    <a:pt x="45" y="36"/>
                  </a:lnTo>
                  <a:lnTo>
                    <a:pt x="49" y="24"/>
                  </a:lnTo>
                  <a:lnTo>
                    <a:pt x="45" y="12"/>
                  </a:lnTo>
                  <a:lnTo>
                    <a:pt x="37" y="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84" name="Freeform 100"/>
            <p:cNvSpPr>
              <a:spLocks/>
            </p:cNvSpPr>
            <p:nvPr/>
          </p:nvSpPr>
          <p:spPr bwMode="auto">
            <a:xfrm>
              <a:off x="2633" y="1545"/>
              <a:ext cx="20" cy="90"/>
            </a:xfrm>
            <a:custGeom>
              <a:avLst/>
              <a:gdLst>
                <a:gd name="T0" fmla="*/ 6 w 20"/>
                <a:gd name="T1" fmla="*/ 6 h 90"/>
                <a:gd name="T2" fmla="*/ 6 w 20"/>
                <a:gd name="T3" fmla="*/ 18 h 90"/>
                <a:gd name="T4" fmla="*/ 4 w 20"/>
                <a:gd name="T5" fmla="*/ 30 h 90"/>
                <a:gd name="T6" fmla="*/ 1 w 20"/>
                <a:gd name="T7" fmla="*/ 43 h 90"/>
                <a:gd name="T8" fmla="*/ 1 w 20"/>
                <a:gd name="T9" fmla="*/ 43 h 90"/>
                <a:gd name="T10" fmla="*/ 0 w 20"/>
                <a:gd name="T11" fmla="*/ 56 h 90"/>
                <a:gd name="T12" fmla="*/ 0 w 20"/>
                <a:gd name="T13" fmla="*/ 70 h 90"/>
                <a:gd name="T14" fmla="*/ 0 w 20"/>
                <a:gd name="T15" fmla="*/ 84 h 90"/>
                <a:gd name="T16" fmla="*/ 0 w 20"/>
                <a:gd name="T17" fmla="*/ 84 h 90"/>
                <a:gd name="T18" fmla="*/ 1 w 20"/>
                <a:gd name="T19" fmla="*/ 87 h 90"/>
                <a:gd name="T20" fmla="*/ 3 w 20"/>
                <a:gd name="T21" fmla="*/ 90 h 90"/>
                <a:gd name="T22" fmla="*/ 7 w 20"/>
                <a:gd name="T23" fmla="*/ 90 h 90"/>
                <a:gd name="T24" fmla="*/ 7 w 20"/>
                <a:gd name="T25" fmla="*/ 90 h 90"/>
                <a:gd name="T26" fmla="*/ 10 w 20"/>
                <a:gd name="T27" fmla="*/ 89 h 90"/>
                <a:gd name="T28" fmla="*/ 13 w 20"/>
                <a:gd name="T29" fmla="*/ 87 h 90"/>
                <a:gd name="T30" fmla="*/ 13 w 20"/>
                <a:gd name="T31" fmla="*/ 83 h 90"/>
                <a:gd name="T32" fmla="*/ 13 w 20"/>
                <a:gd name="T33" fmla="*/ 83 h 90"/>
                <a:gd name="T34" fmla="*/ 13 w 20"/>
                <a:gd name="T35" fmla="*/ 64 h 90"/>
                <a:gd name="T36" fmla="*/ 15 w 20"/>
                <a:gd name="T37" fmla="*/ 45 h 90"/>
                <a:gd name="T38" fmla="*/ 19 w 20"/>
                <a:gd name="T39" fmla="*/ 26 h 90"/>
                <a:gd name="T40" fmla="*/ 19 w 20"/>
                <a:gd name="T41" fmla="*/ 26 h 90"/>
                <a:gd name="T42" fmla="*/ 20 w 20"/>
                <a:gd name="T43" fmla="*/ 20 h 90"/>
                <a:gd name="T44" fmla="*/ 20 w 20"/>
                <a:gd name="T45" fmla="*/ 13 h 90"/>
                <a:gd name="T46" fmla="*/ 20 w 20"/>
                <a:gd name="T47" fmla="*/ 7 h 90"/>
                <a:gd name="T48" fmla="*/ 20 w 20"/>
                <a:gd name="T49" fmla="*/ 7 h 90"/>
                <a:gd name="T50" fmla="*/ 20 w 20"/>
                <a:gd name="T51" fmla="*/ 4 h 90"/>
                <a:gd name="T52" fmla="*/ 17 w 20"/>
                <a:gd name="T53" fmla="*/ 1 h 90"/>
                <a:gd name="T54" fmla="*/ 14 w 20"/>
                <a:gd name="T55" fmla="*/ 0 h 90"/>
                <a:gd name="T56" fmla="*/ 14 w 20"/>
                <a:gd name="T57" fmla="*/ 0 h 90"/>
                <a:gd name="T58" fmla="*/ 10 w 20"/>
                <a:gd name="T59" fmla="*/ 0 h 90"/>
                <a:gd name="T60" fmla="*/ 7 w 20"/>
                <a:gd name="T61" fmla="*/ 3 h 90"/>
                <a:gd name="T62" fmla="*/ 6 w 20"/>
                <a:gd name="T63" fmla="*/ 6 h 90"/>
                <a:gd name="T64" fmla="*/ 6 w 20"/>
                <a:gd name="T65" fmla="*/ 6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0"/>
                <a:gd name="T100" fmla="*/ 0 h 90"/>
                <a:gd name="T101" fmla="*/ 20 w 20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0" h="90">
                  <a:moveTo>
                    <a:pt x="6" y="6"/>
                  </a:moveTo>
                  <a:lnTo>
                    <a:pt x="6" y="18"/>
                  </a:lnTo>
                  <a:lnTo>
                    <a:pt x="4" y="30"/>
                  </a:lnTo>
                  <a:lnTo>
                    <a:pt x="1" y="43"/>
                  </a:lnTo>
                  <a:lnTo>
                    <a:pt x="0" y="56"/>
                  </a:lnTo>
                  <a:lnTo>
                    <a:pt x="0" y="70"/>
                  </a:lnTo>
                  <a:lnTo>
                    <a:pt x="0" y="84"/>
                  </a:lnTo>
                  <a:lnTo>
                    <a:pt x="1" y="87"/>
                  </a:lnTo>
                  <a:lnTo>
                    <a:pt x="3" y="90"/>
                  </a:lnTo>
                  <a:lnTo>
                    <a:pt x="7" y="90"/>
                  </a:lnTo>
                  <a:lnTo>
                    <a:pt x="10" y="89"/>
                  </a:lnTo>
                  <a:lnTo>
                    <a:pt x="13" y="87"/>
                  </a:lnTo>
                  <a:lnTo>
                    <a:pt x="13" y="83"/>
                  </a:lnTo>
                  <a:lnTo>
                    <a:pt x="13" y="64"/>
                  </a:lnTo>
                  <a:lnTo>
                    <a:pt x="15" y="45"/>
                  </a:lnTo>
                  <a:lnTo>
                    <a:pt x="19" y="26"/>
                  </a:lnTo>
                  <a:lnTo>
                    <a:pt x="20" y="20"/>
                  </a:lnTo>
                  <a:lnTo>
                    <a:pt x="20" y="13"/>
                  </a:lnTo>
                  <a:lnTo>
                    <a:pt x="20" y="7"/>
                  </a:lnTo>
                  <a:lnTo>
                    <a:pt x="20" y="4"/>
                  </a:lnTo>
                  <a:lnTo>
                    <a:pt x="17" y="1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7" y="3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85" name="Freeform 101"/>
            <p:cNvSpPr>
              <a:spLocks/>
            </p:cNvSpPr>
            <p:nvPr/>
          </p:nvSpPr>
          <p:spPr bwMode="auto">
            <a:xfrm>
              <a:off x="2612" y="1544"/>
              <a:ext cx="23" cy="93"/>
            </a:xfrm>
            <a:custGeom>
              <a:avLst/>
              <a:gdLst>
                <a:gd name="T0" fmla="*/ 21 w 23"/>
                <a:gd name="T1" fmla="*/ 87 h 93"/>
                <a:gd name="T2" fmla="*/ 23 w 23"/>
                <a:gd name="T3" fmla="*/ 77 h 93"/>
                <a:gd name="T4" fmla="*/ 22 w 23"/>
                <a:gd name="T5" fmla="*/ 67 h 93"/>
                <a:gd name="T6" fmla="*/ 17 w 23"/>
                <a:gd name="T7" fmla="*/ 58 h 93"/>
                <a:gd name="T8" fmla="*/ 17 w 23"/>
                <a:gd name="T9" fmla="*/ 58 h 93"/>
                <a:gd name="T10" fmla="*/ 14 w 23"/>
                <a:gd name="T11" fmla="*/ 42 h 93"/>
                <a:gd name="T12" fmla="*/ 14 w 23"/>
                <a:gd name="T13" fmla="*/ 25 h 93"/>
                <a:gd name="T14" fmla="*/ 16 w 23"/>
                <a:gd name="T15" fmla="*/ 9 h 93"/>
                <a:gd name="T16" fmla="*/ 16 w 23"/>
                <a:gd name="T17" fmla="*/ 9 h 93"/>
                <a:gd name="T18" fmla="*/ 16 w 23"/>
                <a:gd name="T19" fmla="*/ 5 h 93"/>
                <a:gd name="T20" fmla="*/ 14 w 23"/>
                <a:gd name="T21" fmla="*/ 2 h 93"/>
                <a:gd name="T22" fmla="*/ 11 w 23"/>
                <a:gd name="T23" fmla="*/ 0 h 93"/>
                <a:gd name="T24" fmla="*/ 11 w 23"/>
                <a:gd name="T25" fmla="*/ 0 h 93"/>
                <a:gd name="T26" fmla="*/ 8 w 23"/>
                <a:gd name="T27" fmla="*/ 0 h 93"/>
                <a:gd name="T28" fmla="*/ 5 w 23"/>
                <a:gd name="T29" fmla="*/ 2 h 93"/>
                <a:gd name="T30" fmla="*/ 3 w 23"/>
                <a:gd name="T31" fmla="*/ 5 h 93"/>
                <a:gd name="T32" fmla="*/ 3 w 23"/>
                <a:gd name="T33" fmla="*/ 5 h 93"/>
                <a:gd name="T34" fmla="*/ 1 w 23"/>
                <a:gd name="T35" fmla="*/ 16 h 93"/>
                <a:gd name="T36" fmla="*/ 0 w 23"/>
                <a:gd name="T37" fmla="*/ 28 h 93"/>
                <a:gd name="T38" fmla="*/ 0 w 23"/>
                <a:gd name="T39" fmla="*/ 40 h 93"/>
                <a:gd name="T40" fmla="*/ 0 w 23"/>
                <a:gd name="T41" fmla="*/ 40 h 93"/>
                <a:gd name="T42" fmla="*/ 0 w 23"/>
                <a:gd name="T43" fmla="*/ 51 h 93"/>
                <a:gd name="T44" fmla="*/ 4 w 23"/>
                <a:gd name="T45" fmla="*/ 61 h 93"/>
                <a:gd name="T46" fmla="*/ 9 w 23"/>
                <a:gd name="T47" fmla="*/ 71 h 93"/>
                <a:gd name="T48" fmla="*/ 9 w 23"/>
                <a:gd name="T49" fmla="*/ 71 h 93"/>
                <a:gd name="T50" fmla="*/ 9 w 23"/>
                <a:gd name="T51" fmla="*/ 76 h 93"/>
                <a:gd name="T52" fmla="*/ 9 w 23"/>
                <a:gd name="T53" fmla="*/ 81 h 93"/>
                <a:gd name="T54" fmla="*/ 8 w 23"/>
                <a:gd name="T55" fmla="*/ 85 h 93"/>
                <a:gd name="T56" fmla="*/ 8 w 23"/>
                <a:gd name="T57" fmla="*/ 85 h 93"/>
                <a:gd name="T58" fmla="*/ 8 w 23"/>
                <a:gd name="T59" fmla="*/ 89 h 93"/>
                <a:gd name="T60" fmla="*/ 10 w 23"/>
                <a:gd name="T61" fmla="*/ 91 h 93"/>
                <a:gd name="T62" fmla="*/ 13 w 23"/>
                <a:gd name="T63" fmla="*/ 93 h 93"/>
                <a:gd name="T64" fmla="*/ 13 w 23"/>
                <a:gd name="T65" fmla="*/ 93 h 93"/>
                <a:gd name="T66" fmla="*/ 17 w 23"/>
                <a:gd name="T67" fmla="*/ 93 h 93"/>
                <a:gd name="T68" fmla="*/ 20 w 23"/>
                <a:gd name="T69" fmla="*/ 90 h 93"/>
                <a:gd name="T70" fmla="*/ 21 w 23"/>
                <a:gd name="T71" fmla="*/ 87 h 93"/>
                <a:gd name="T72" fmla="*/ 21 w 23"/>
                <a:gd name="T73" fmla="*/ 87 h 9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3"/>
                <a:gd name="T112" fmla="*/ 0 h 93"/>
                <a:gd name="T113" fmla="*/ 23 w 23"/>
                <a:gd name="T114" fmla="*/ 93 h 9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3" h="93">
                  <a:moveTo>
                    <a:pt x="21" y="87"/>
                  </a:moveTo>
                  <a:lnTo>
                    <a:pt x="23" y="77"/>
                  </a:lnTo>
                  <a:lnTo>
                    <a:pt x="22" y="67"/>
                  </a:lnTo>
                  <a:lnTo>
                    <a:pt x="17" y="58"/>
                  </a:lnTo>
                  <a:lnTo>
                    <a:pt x="14" y="42"/>
                  </a:lnTo>
                  <a:lnTo>
                    <a:pt x="14" y="25"/>
                  </a:lnTo>
                  <a:lnTo>
                    <a:pt x="16" y="9"/>
                  </a:lnTo>
                  <a:lnTo>
                    <a:pt x="16" y="5"/>
                  </a:lnTo>
                  <a:lnTo>
                    <a:pt x="14" y="2"/>
                  </a:lnTo>
                  <a:lnTo>
                    <a:pt x="11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3" y="5"/>
                  </a:lnTo>
                  <a:lnTo>
                    <a:pt x="1" y="16"/>
                  </a:lnTo>
                  <a:lnTo>
                    <a:pt x="0" y="28"/>
                  </a:lnTo>
                  <a:lnTo>
                    <a:pt x="0" y="40"/>
                  </a:lnTo>
                  <a:lnTo>
                    <a:pt x="0" y="51"/>
                  </a:lnTo>
                  <a:lnTo>
                    <a:pt x="4" y="61"/>
                  </a:lnTo>
                  <a:lnTo>
                    <a:pt x="9" y="71"/>
                  </a:lnTo>
                  <a:lnTo>
                    <a:pt x="9" y="76"/>
                  </a:lnTo>
                  <a:lnTo>
                    <a:pt x="9" y="81"/>
                  </a:lnTo>
                  <a:lnTo>
                    <a:pt x="8" y="85"/>
                  </a:lnTo>
                  <a:lnTo>
                    <a:pt x="8" y="89"/>
                  </a:lnTo>
                  <a:lnTo>
                    <a:pt x="10" y="91"/>
                  </a:lnTo>
                  <a:lnTo>
                    <a:pt x="13" y="93"/>
                  </a:lnTo>
                  <a:lnTo>
                    <a:pt x="17" y="93"/>
                  </a:lnTo>
                  <a:lnTo>
                    <a:pt x="20" y="90"/>
                  </a:lnTo>
                  <a:lnTo>
                    <a:pt x="21" y="8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86" name="Freeform 102"/>
            <p:cNvSpPr>
              <a:spLocks/>
            </p:cNvSpPr>
            <p:nvPr/>
          </p:nvSpPr>
          <p:spPr bwMode="auto">
            <a:xfrm>
              <a:off x="2611" y="1615"/>
              <a:ext cx="48" cy="49"/>
            </a:xfrm>
            <a:custGeom>
              <a:avLst/>
              <a:gdLst>
                <a:gd name="T0" fmla="*/ 24 w 48"/>
                <a:gd name="T1" fmla="*/ 0 h 49"/>
                <a:gd name="T2" fmla="*/ 12 w 48"/>
                <a:gd name="T3" fmla="*/ 4 h 49"/>
                <a:gd name="T4" fmla="*/ 3 w 48"/>
                <a:gd name="T5" fmla="*/ 12 h 49"/>
                <a:gd name="T6" fmla="*/ 0 w 48"/>
                <a:gd name="T7" fmla="*/ 24 h 49"/>
                <a:gd name="T8" fmla="*/ 0 w 48"/>
                <a:gd name="T9" fmla="*/ 24 h 49"/>
                <a:gd name="T10" fmla="*/ 3 w 48"/>
                <a:gd name="T11" fmla="*/ 36 h 49"/>
                <a:gd name="T12" fmla="*/ 12 w 48"/>
                <a:gd name="T13" fmla="*/ 45 h 49"/>
                <a:gd name="T14" fmla="*/ 24 w 48"/>
                <a:gd name="T15" fmla="*/ 49 h 49"/>
                <a:gd name="T16" fmla="*/ 24 w 48"/>
                <a:gd name="T17" fmla="*/ 49 h 49"/>
                <a:gd name="T18" fmla="*/ 36 w 48"/>
                <a:gd name="T19" fmla="*/ 45 h 49"/>
                <a:gd name="T20" fmla="*/ 45 w 48"/>
                <a:gd name="T21" fmla="*/ 36 h 49"/>
                <a:gd name="T22" fmla="*/ 48 w 48"/>
                <a:gd name="T23" fmla="*/ 24 h 49"/>
                <a:gd name="T24" fmla="*/ 48 w 48"/>
                <a:gd name="T25" fmla="*/ 24 h 49"/>
                <a:gd name="T26" fmla="*/ 45 w 48"/>
                <a:gd name="T27" fmla="*/ 12 h 49"/>
                <a:gd name="T28" fmla="*/ 36 w 48"/>
                <a:gd name="T29" fmla="*/ 4 h 49"/>
                <a:gd name="T30" fmla="*/ 24 w 48"/>
                <a:gd name="T31" fmla="*/ 0 h 49"/>
                <a:gd name="T32" fmla="*/ 24 w 48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9"/>
                <a:gd name="T53" fmla="*/ 48 w 48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9">
                  <a:moveTo>
                    <a:pt x="24" y="0"/>
                  </a:moveTo>
                  <a:lnTo>
                    <a:pt x="12" y="4"/>
                  </a:lnTo>
                  <a:lnTo>
                    <a:pt x="3" y="12"/>
                  </a:lnTo>
                  <a:lnTo>
                    <a:pt x="0" y="24"/>
                  </a:lnTo>
                  <a:lnTo>
                    <a:pt x="3" y="36"/>
                  </a:lnTo>
                  <a:lnTo>
                    <a:pt x="12" y="45"/>
                  </a:lnTo>
                  <a:lnTo>
                    <a:pt x="24" y="49"/>
                  </a:lnTo>
                  <a:lnTo>
                    <a:pt x="36" y="45"/>
                  </a:lnTo>
                  <a:lnTo>
                    <a:pt x="45" y="36"/>
                  </a:lnTo>
                  <a:lnTo>
                    <a:pt x="48" y="24"/>
                  </a:lnTo>
                  <a:lnTo>
                    <a:pt x="45" y="12"/>
                  </a:lnTo>
                  <a:lnTo>
                    <a:pt x="36" y="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87" name="Freeform 103"/>
            <p:cNvSpPr>
              <a:spLocks/>
            </p:cNvSpPr>
            <p:nvPr/>
          </p:nvSpPr>
          <p:spPr bwMode="auto">
            <a:xfrm>
              <a:off x="2582" y="1543"/>
              <a:ext cx="24" cy="92"/>
            </a:xfrm>
            <a:custGeom>
              <a:avLst/>
              <a:gdLst>
                <a:gd name="T0" fmla="*/ 15 w 24"/>
                <a:gd name="T1" fmla="*/ 85 h 92"/>
                <a:gd name="T2" fmla="*/ 14 w 24"/>
                <a:gd name="T3" fmla="*/ 77 h 92"/>
                <a:gd name="T4" fmla="*/ 14 w 24"/>
                <a:gd name="T5" fmla="*/ 69 h 92"/>
                <a:gd name="T6" fmla="*/ 16 w 24"/>
                <a:gd name="T7" fmla="*/ 61 h 92"/>
                <a:gd name="T8" fmla="*/ 16 w 24"/>
                <a:gd name="T9" fmla="*/ 61 h 92"/>
                <a:gd name="T10" fmla="*/ 20 w 24"/>
                <a:gd name="T11" fmla="*/ 44 h 92"/>
                <a:gd name="T12" fmla="*/ 23 w 24"/>
                <a:gd name="T13" fmla="*/ 25 h 92"/>
                <a:gd name="T14" fmla="*/ 24 w 24"/>
                <a:gd name="T15" fmla="*/ 7 h 92"/>
                <a:gd name="T16" fmla="*/ 24 w 24"/>
                <a:gd name="T17" fmla="*/ 7 h 92"/>
                <a:gd name="T18" fmla="*/ 23 w 24"/>
                <a:gd name="T19" fmla="*/ 3 h 92"/>
                <a:gd name="T20" fmla="*/ 21 w 24"/>
                <a:gd name="T21" fmla="*/ 1 h 92"/>
                <a:gd name="T22" fmla="*/ 17 w 24"/>
                <a:gd name="T23" fmla="*/ 0 h 92"/>
                <a:gd name="T24" fmla="*/ 17 w 24"/>
                <a:gd name="T25" fmla="*/ 0 h 92"/>
                <a:gd name="T26" fmla="*/ 14 w 24"/>
                <a:gd name="T27" fmla="*/ 1 h 92"/>
                <a:gd name="T28" fmla="*/ 11 w 24"/>
                <a:gd name="T29" fmla="*/ 4 h 92"/>
                <a:gd name="T30" fmla="*/ 11 w 24"/>
                <a:gd name="T31" fmla="*/ 8 h 92"/>
                <a:gd name="T32" fmla="*/ 11 w 24"/>
                <a:gd name="T33" fmla="*/ 8 h 92"/>
                <a:gd name="T34" fmla="*/ 9 w 24"/>
                <a:gd name="T35" fmla="*/ 25 h 92"/>
                <a:gd name="T36" fmla="*/ 6 w 24"/>
                <a:gd name="T37" fmla="*/ 44 h 92"/>
                <a:gd name="T38" fmla="*/ 2 w 24"/>
                <a:gd name="T39" fmla="*/ 61 h 92"/>
                <a:gd name="T40" fmla="*/ 2 w 24"/>
                <a:gd name="T41" fmla="*/ 61 h 92"/>
                <a:gd name="T42" fmla="*/ 0 w 24"/>
                <a:gd name="T43" fmla="*/ 69 h 92"/>
                <a:gd name="T44" fmla="*/ 0 w 24"/>
                <a:gd name="T45" fmla="*/ 78 h 92"/>
                <a:gd name="T46" fmla="*/ 1 w 24"/>
                <a:gd name="T47" fmla="*/ 86 h 92"/>
                <a:gd name="T48" fmla="*/ 1 w 24"/>
                <a:gd name="T49" fmla="*/ 86 h 92"/>
                <a:gd name="T50" fmla="*/ 2 w 24"/>
                <a:gd name="T51" fmla="*/ 89 h 92"/>
                <a:gd name="T52" fmla="*/ 5 w 24"/>
                <a:gd name="T53" fmla="*/ 91 h 92"/>
                <a:gd name="T54" fmla="*/ 8 w 24"/>
                <a:gd name="T55" fmla="*/ 92 h 92"/>
                <a:gd name="T56" fmla="*/ 8 w 24"/>
                <a:gd name="T57" fmla="*/ 92 h 92"/>
                <a:gd name="T58" fmla="*/ 12 w 24"/>
                <a:gd name="T59" fmla="*/ 91 h 92"/>
                <a:gd name="T60" fmla="*/ 14 w 24"/>
                <a:gd name="T61" fmla="*/ 88 h 92"/>
                <a:gd name="T62" fmla="*/ 15 w 24"/>
                <a:gd name="T63" fmla="*/ 85 h 92"/>
                <a:gd name="T64" fmla="*/ 15 w 24"/>
                <a:gd name="T65" fmla="*/ 85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"/>
                <a:gd name="T100" fmla="*/ 0 h 92"/>
                <a:gd name="T101" fmla="*/ 24 w 24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" h="92">
                  <a:moveTo>
                    <a:pt x="15" y="85"/>
                  </a:moveTo>
                  <a:lnTo>
                    <a:pt x="14" y="77"/>
                  </a:lnTo>
                  <a:lnTo>
                    <a:pt x="14" y="69"/>
                  </a:lnTo>
                  <a:lnTo>
                    <a:pt x="16" y="61"/>
                  </a:lnTo>
                  <a:lnTo>
                    <a:pt x="20" y="44"/>
                  </a:lnTo>
                  <a:lnTo>
                    <a:pt x="23" y="25"/>
                  </a:lnTo>
                  <a:lnTo>
                    <a:pt x="24" y="7"/>
                  </a:lnTo>
                  <a:lnTo>
                    <a:pt x="23" y="3"/>
                  </a:lnTo>
                  <a:lnTo>
                    <a:pt x="21" y="1"/>
                  </a:lnTo>
                  <a:lnTo>
                    <a:pt x="17" y="0"/>
                  </a:lnTo>
                  <a:lnTo>
                    <a:pt x="14" y="1"/>
                  </a:lnTo>
                  <a:lnTo>
                    <a:pt x="11" y="4"/>
                  </a:lnTo>
                  <a:lnTo>
                    <a:pt x="11" y="8"/>
                  </a:lnTo>
                  <a:lnTo>
                    <a:pt x="9" y="25"/>
                  </a:lnTo>
                  <a:lnTo>
                    <a:pt x="6" y="44"/>
                  </a:lnTo>
                  <a:lnTo>
                    <a:pt x="2" y="61"/>
                  </a:lnTo>
                  <a:lnTo>
                    <a:pt x="0" y="69"/>
                  </a:lnTo>
                  <a:lnTo>
                    <a:pt x="0" y="78"/>
                  </a:lnTo>
                  <a:lnTo>
                    <a:pt x="1" y="86"/>
                  </a:lnTo>
                  <a:lnTo>
                    <a:pt x="2" y="89"/>
                  </a:lnTo>
                  <a:lnTo>
                    <a:pt x="5" y="91"/>
                  </a:lnTo>
                  <a:lnTo>
                    <a:pt x="8" y="92"/>
                  </a:lnTo>
                  <a:lnTo>
                    <a:pt x="12" y="91"/>
                  </a:lnTo>
                  <a:lnTo>
                    <a:pt x="14" y="88"/>
                  </a:lnTo>
                  <a:lnTo>
                    <a:pt x="15" y="8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88" name="Freeform 104"/>
            <p:cNvSpPr>
              <a:spLocks/>
            </p:cNvSpPr>
            <p:nvPr/>
          </p:nvSpPr>
          <p:spPr bwMode="auto">
            <a:xfrm>
              <a:off x="2565" y="1543"/>
              <a:ext cx="23" cy="93"/>
            </a:xfrm>
            <a:custGeom>
              <a:avLst/>
              <a:gdLst>
                <a:gd name="T0" fmla="*/ 22 w 23"/>
                <a:gd name="T1" fmla="*/ 83 h 93"/>
                <a:gd name="T2" fmla="*/ 18 w 23"/>
                <a:gd name="T3" fmla="*/ 66 h 93"/>
                <a:gd name="T4" fmla="*/ 16 w 23"/>
                <a:gd name="T5" fmla="*/ 50 h 93"/>
                <a:gd name="T6" fmla="*/ 14 w 23"/>
                <a:gd name="T7" fmla="*/ 33 h 93"/>
                <a:gd name="T8" fmla="*/ 14 w 23"/>
                <a:gd name="T9" fmla="*/ 33 h 93"/>
                <a:gd name="T10" fmla="*/ 14 w 23"/>
                <a:gd name="T11" fmla="*/ 25 h 93"/>
                <a:gd name="T12" fmla="*/ 17 w 23"/>
                <a:gd name="T13" fmla="*/ 17 h 93"/>
                <a:gd name="T14" fmla="*/ 20 w 23"/>
                <a:gd name="T15" fmla="*/ 9 h 93"/>
                <a:gd name="T16" fmla="*/ 20 w 23"/>
                <a:gd name="T17" fmla="*/ 9 h 93"/>
                <a:gd name="T18" fmla="*/ 21 w 23"/>
                <a:gd name="T19" fmla="*/ 6 h 93"/>
                <a:gd name="T20" fmla="*/ 19 w 23"/>
                <a:gd name="T21" fmla="*/ 3 h 93"/>
                <a:gd name="T22" fmla="*/ 16 w 23"/>
                <a:gd name="T23" fmla="*/ 1 h 93"/>
                <a:gd name="T24" fmla="*/ 16 w 23"/>
                <a:gd name="T25" fmla="*/ 1 h 93"/>
                <a:gd name="T26" fmla="*/ 13 w 23"/>
                <a:gd name="T27" fmla="*/ 0 h 93"/>
                <a:gd name="T28" fmla="*/ 9 w 23"/>
                <a:gd name="T29" fmla="*/ 2 h 93"/>
                <a:gd name="T30" fmla="*/ 7 w 23"/>
                <a:gd name="T31" fmla="*/ 5 h 93"/>
                <a:gd name="T32" fmla="*/ 7 w 23"/>
                <a:gd name="T33" fmla="*/ 5 h 93"/>
                <a:gd name="T34" fmla="*/ 3 w 23"/>
                <a:gd name="T35" fmla="*/ 14 h 93"/>
                <a:gd name="T36" fmla="*/ 0 w 23"/>
                <a:gd name="T37" fmla="*/ 24 h 93"/>
                <a:gd name="T38" fmla="*/ 0 w 23"/>
                <a:gd name="T39" fmla="*/ 35 h 93"/>
                <a:gd name="T40" fmla="*/ 0 w 23"/>
                <a:gd name="T41" fmla="*/ 35 h 93"/>
                <a:gd name="T42" fmla="*/ 2 w 23"/>
                <a:gd name="T43" fmla="*/ 53 h 93"/>
                <a:gd name="T44" fmla="*/ 5 w 23"/>
                <a:gd name="T45" fmla="*/ 71 h 93"/>
                <a:gd name="T46" fmla="*/ 9 w 23"/>
                <a:gd name="T47" fmla="*/ 89 h 93"/>
                <a:gd name="T48" fmla="*/ 9 w 23"/>
                <a:gd name="T49" fmla="*/ 89 h 93"/>
                <a:gd name="T50" fmla="*/ 12 w 23"/>
                <a:gd name="T51" fmla="*/ 91 h 93"/>
                <a:gd name="T52" fmla="*/ 15 w 23"/>
                <a:gd name="T53" fmla="*/ 93 h 93"/>
                <a:gd name="T54" fmla="*/ 19 w 23"/>
                <a:gd name="T55" fmla="*/ 92 h 93"/>
                <a:gd name="T56" fmla="*/ 19 w 23"/>
                <a:gd name="T57" fmla="*/ 92 h 93"/>
                <a:gd name="T58" fmla="*/ 21 w 23"/>
                <a:gd name="T59" fmla="*/ 90 h 93"/>
                <a:gd name="T60" fmla="*/ 23 w 23"/>
                <a:gd name="T61" fmla="*/ 86 h 93"/>
                <a:gd name="T62" fmla="*/ 22 w 23"/>
                <a:gd name="T63" fmla="*/ 83 h 93"/>
                <a:gd name="T64" fmla="*/ 22 w 23"/>
                <a:gd name="T65" fmla="*/ 83 h 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"/>
                <a:gd name="T100" fmla="*/ 0 h 93"/>
                <a:gd name="T101" fmla="*/ 23 w 23"/>
                <a:gd name="T102" fmla="*/ 93 h 9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" h="93">
                  <a:moveTo>
                    <a:pt x="22" y="83"/>
                  </a:moveTo>
                  <a:lnTo>
                    <a:pt x="18" y="66"/>
                  </a:lnTo>
                  <a:lnTo>
                    <a:pt x="16" y="50"/>
                  </a:lnTo>
                  <a:lnTo>
                    <a:pt x="14" y="33"/>
                  </a:lnTo>
                  <a:lnTo>
                    <a:pt x="14" y="25"/>
                  </a:lnTo>
                  <a:lnTo>
                    <a:pt x="17" y="17"/>
                  </a:lnTo>
                  <a:lnTo>
                    <a:pt x="20" y="9"/>
                  </a:lnTo>
                  <a:lnTo>
                    <a:pt x="21" y="6"/>
                  </a:lnTo>
                  <a:lnTo>
                    <a:pt x="19" y="3"/>
                  </a:lnTo>
                  <a:lnTo>
                    <a:pt x="16" y="1"/>
                  </a:lnTo>
                  <a:lnTo>
                    <a:pt x="13" y="0"/>
                  </a:lnTo>
                  <a:lnTo>
                    <a:pt x="9" y="2"/>
                  </a:lnTo>
                  <a:lnTo>
                    <a:pt x="7" y="5"/>
                  </a:lnTo>
                  <a:lnTo>
                    <a:pt x="3" y="14"/>
                  </a:lnTo>
                  <a:lnTo>
                    <a:pt x="0" y="24"/>
                  </a:lnTo>
                  <a:lnTo>
                    <a:pt x="0" y="35"/>
                  </a:lnTo>
                  <a:lnTo>
                    <a:pt x="2" y="53"/>
                  </a:lnTo>
                  <a:lnTo>
                    <a:pt x="5" y="71"/>
                  </a:lnTo>
                  <a:lnTo>
                    <a:pt x="9" y="89"/>
                  </a:lnTo>
                  <a:lnTo>
                    <a:pt x="12" y="91"/>
                  </a:lnTo>
                  <a:lnTo>
                    <a:pt x="15" y="93"/>
                  </a:lnTo>
                  <a:lnTo>
                    <a:pt x="19" y="92"/>
                  </a:lnTo>
                  <a:lnTo>
                    <a:pt x="21" y="90"/>
                  </a:lnTo>
                  <a:lnTo>
                    <a:pt x="23" y="86"/>
                  </a:lnTo>
                  <a:lnTo>
                    <a:pt x="22" y="83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89" name="Freeform 105"/>
            <p:cNvSpPr>
              <a:spLocks/>
            </p:cNvSpPr>
            <p:nvPr/>
          </p:nvSpPr>
          <p:spPr bwMode="auto">
            <a:xfrm>
              <a:off x="2532" y="1544"/>
              <a:ext cx="30" cy="93"/>
            </a:xfrm>
            <a:custGeom>
              <a:avLst/>
              <a:gdLst>
                <a:gd name="T0" fmla="*/ 14 w 30"/>
                <a:gd name="T1" fmla="*/ 86 h 93"/>
                <a:gd name="T2" fmla="*/ 17 w 30"/>
                <a:gd name="T3" fmla="*/ 77 h 93"/>
                <a:gd name="T4" fmla="*/ 20 w 30"/>
                <a:gd name="T5" fmla="*/ 67 h 93"/>
                <a:gd name="T6" fmla="*/ 24 w 30"/>
                <a:gd name="T7" fmla="*/ 58 h 93"/>
                <a:gd name="T8" fmla="*/ 24 w 30"/>
                <a:gd name="T9" fmla="*/ 58 h 93"/>
                <a:gd name="T10" fmla="*/ 27 w 30"/>
                <a:gd name="T11" fmla="*/ 44 h 93"/>
                <a:gd name="T12" fmla="*/ 27 w 30"/>
                <a:gd name="T13" fmla="*/ 30 h 93"/>
                <a:gd name="T14" fmla="*/ 28 w 30"/>
                <a:gd name="T15" fmla="*/ 15 h 93"/>
                <a:gd name="T16" fmla="*/ 28 w 30"/>
                <a:gd name="T17" fmla="*/ 15 h 93"/>
                <a:gd name="T18" fmla="*/ 28 w 30"/>
                <a:gd name="T19" fmla="*/ 13 h 93"/>
                <a:gd name="T20" fmla="*/ 28 w 30"/>
                <a:gd name="T21" fmla="*/ 11 h 93"/>
                <a:gd name="T22" fmla="*/ 29 w 30"/>
                <a:gd name="T23" fmla="*/ 10 h 93"/>
                <a:gd name="T24" fmla="*/ 29 w 30"/>
                <a:gd name="T25" fmla="*/ 10 h 93"/>
                <a:gd name="T26" fmla="*/ 30 w 30"/>
                <a:gd name="T27" fmla="*/ 6 h 93"/>
                <a:gd name="T28" fmla="*/ 29 w 30"/>
                <a:gd name="T29" fmla="*/ 3 h 93"/>
                <a:gd name="T30" fmla="*/ 26 w 30"/>
                <a:gd name="T31" fmla="*/ 1 h 93"/>
                <a:gd name="T32" fmla="*/ 26 w 30"/>
                <a:gd name="T33" fmla="*/ 1 h 93"/>
                <a:gd name="T34" fmla="*/ 23 w 30"/>
                <a:gd name="T35" fmla="*/ 0 h 93"/>
                <a:gd name="T36" fmla="*/ 20 w 30"/>
                <a:gd name="T37" fmla="*/ 1 h 93"/>
                <a:gd name="T38" fmla="*/ 17 w 30"/>
                <a:gd name="T39" fmla="*/ 4 h 93"/>
                <a:gd name="T40" fmla="*/ 17 w 30"/>
                <a:gd name="T41" fmla="*/ 4 h 93"/>
                <a:gd name="T42" fmla="*/ 16 w 30"/>
                <a:gd name="T43" fmla="*/ 6 h 93"/>
                <a:gd name="T44" fmla="*/ 16 w 30"/>
                <a:gd name="T45" fmla="*/ 8 h 93"/>
                <a:gd name="T46" fmla="*/ 15 w 30"/>
                <a:gd name="T47" fmla="*/ 10 h 93"/>
                <a:gd name="T48" fmla="*/ 15 w 30"/>
                <a:gd name="T49" fmla="*/ 10 h 93"/>
                <a:gd name="T50" fmla="*/ 14 w 30"/>
                <a:gd name="T51" fmla="*/ 28 h 93"/>
                <a:gd name="T52" fmla="*/ 12 w 30"/>
                <a:gd name="T53" fmla="*/ 47 h 93"/>
                <a:gd name="T54" fmla="*/ 6 w 30"/>
                <a:gd name="T55" fmla="*/ 65 h 93"/>
                <a:gd name="T56" fmla="*/ 6 w 30"/>
                <a:gd name="T57" fmla="*/ 65 h 93"/>
                <a:gd name="T58" fmla="*/ 3 w 30"/>
                <a:gd name="T59" fmla="*/ 72 h 93"/>
                <a:gd name="T60" fmla="*/ 1 w 30"/>
                <a:gd name="T61" fmla="*/ 79 h 93"/>
                <a:gd name="T62" fmla="*/ 0 w 30"/>
                <a:gd name="T63" fmla="*/ 87 h 93"/>
                <a:gd name="T64" fmla="*/ 0 w 30"/>
                <a:gd name="T65" fmla="*/ 87 h 93"/>
                <a:gd name="T66" fmla="*/ 1 w 30"/>
                <a:gd name="T67" fmla="*/ 90 h 93"/>
                <a:gd name="T68" fmla="*/ 4 w 30"/>
                <a:gd name="T69" fmla="*/ 93 h 93"/>
                <a:gd name="T70" fmla="*/ 7 w 30"/>
                <a:gd name="T71" fmla="*/ 93 h 93"/>
                <a:gd name="T72" fmla="*/ 7 w 30"/>
                <a:gd name="T73" fmla="*/ 93 h 93"/>
                <a:gd name="T74" fmla="*/ 11 w 30"/>
                <a:gd name="T75" fmla="*/ 92 h 93"/>
                <a:gd name="T76" fmla="*/ 13 w 30"/>
                <a:gd name="T77" fmla="*/ 90 h 93"/>
                <a:gd name="T78" fmla="*/ 14 w 30"/>
                <a:gd name="T79" fmla="*/ 86 h 93"/>
                <a:gd name="T80" fmla="*/ 14 w 30"/>
                <a:gd name="T81" fmla="*/ 86 h 9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0"/>
                <a:gd name="T124" fmla="*/ 0 h 93"/>
                <a:gd name="T125" fmla="*/ 30 w 30"/>
                <a:gd name="T126" fmla="*/ 93 h 9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0" h="93">
                  <a:moveTo>
                    <a:pt x="14" y="86"/>
                  </a:moveTo>
                  <a:lnTo>
                    <a:pt x="17" y="77"/>
                  </a:lnTo>
                  <a:lnTo>
                    <a:pt x="20" y="67"/>
                  </a:lnTo>
                  <a:lnTo>
                    <a:pt x="24" y="58"/>
                  </a:lnTo>
                  <a:lnTo>
                    <a:pt x="27" y="44"/>
                  </a:lnTo>
                  <a:lnTo>
                    <a:pt x="27" y="30"/>
                  </a:lnTo>
                  <a:lnTo>
                    <a:pt x="28" y="15"/>
                  </a:lnTo>
                  <a:lnTo>
                    <a:pt x="28" y="13"/>
                  </a:lnTo>
                  <a:lnTo>
                    <a:pt x="28" y="11"/>
                  </a:lnTo>
                  <a:lnTo>
                    <a:pt x="29" y="10"/>
                  </a:lnTo>
                  <a:lnTo>
                    <a:pt x="30" y="6"/>
                  </a:lnTo>
                  <a:lnTo>
                    <a:pt x="29" y="3"/>
                  </a:lnTo>
                  <a:lnTo>
                    <a:pt x="26" y="1"/>
                  </a:lnTo>
                  <a:lnTo>
                    <a:pt x="23" y="0"/>
                  </a:lnTo>
                  <a:lnTo>
                    <a:pt x="20" y="1"/>
                  </a:lnTo>
                  <a:lnTo>
                    <a:pt x="17" y="4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5" y="10"/>
                  </a:lnTo>
                  <a:lnTo>
                    <a:pt x="14" y="28"/>
                  </a:lnTo>
                  <a:lnTo>
                    <a:pt x="12" y="47"/>
                  </a:lnTo>
                  <a:lnTo>
                    <a:pt x="6" y="65"/>
                  </a:lnTo>
                  <a:lnTo>
                    <a:pt x="3" y="72"/>
                  </a:lnTo>
                  <a:lnTo>
                    <a:pt x="1" y="79"/>
                  </a:lnTo>
                  <a:lnTo>
                    <a:pt x="0" y="87"/>
                  </a:lnTo>
                  <a:lnTo>
                    <a:pt x="1" y="90"/>
                  </a:lnTo>
                  <a:lnTo>
                    <a:pt x="4" y="93"/>
                  </a:lnTo>
                  <a:lnTo>
                    <a:pt x="7" y="93"/>
                  </a:lnTo>
                  <a:lnTo>
                    <a:pt x="11" y="92"/>
                  </a:lnTo>
                  <a:lnTo>
                    <a:pt x="13" y="90"/>
                  </a:lnTo>
                  <a:lnTo>
                    <a:pt x="14" y="86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90" name="Freeform 106"/>
            <p:cNvSpPr>
              <a:spLocks/>
            </p:cNvSpPr>
            <p:nvPr/>
          </p:nvSpPr>
          <p:spPr bwMode="auto">
            <a:xfrm>
              <a:off x="2522" y="1543"/>
              <a:ext cx="20" cy="92"/>
            </a:xfrm>
            <a:custGeom>
              <a:avLst/>
              <a:gdLst>
                <a:gd name="T0" fmla="*/ 19 w 20"/>
                <a:gd name="T1" fmla="*/ 82 h 92"/>
                <a:gd name="T2" fmla="*/ 16 w 20"/>
                <a:gd name="T3" fmla="*/ 71 h 92"/>
                <a:gd name="T4" fmla="*/ 15 w 20"/>
                <a:gd name="T5" fmla="*/ 60 h 92"/>
                <a:gd name="T6" fmla="*/ 16 w 20"/>
                <a:gd name="T7" fmla="*/ 49 h 92"/>
                <a:gd name="T8" fmla="*/ 16 w 20"/>
                <a:gd name="T9" fmla="*/ 49 h 92"/>
                <a:gd name="T10" fmla="*/ 17 w 20"/>
                <a:gd name="T11" fmla="*/ 34 h 92"/>
                <a:gd name="T12" fmla="*/ 17 w 20"/>
                <a:gd name="T13" fmla="*/ 21 h 92"/>
                <a:gd name="T14" fmla="*/ 14 w 20"/>
                <a:gd name="T15" fmla="*/ 7 h 92"/>
                <a:gd name="T16" fmla="*/ 14 w 20"/>
                <a:gd name="T17" fmla="*/ 7 h 92"/>
                <a:gd name="T18" fmla="*/ 13 w 20"/>
                <a:gd name="T19" fmla="*/ 4 h 92"/>
                <a:gd name="T20" fmla="*/ 10 w 20"/>
                <a:gd name="T21" fmla="*/ 1 h 92"/>
                <a:gd name="T22" fmla="*/ 7 w 20"/>
                <a:gd name="T23" fmla="*/ 0 h 92"/>
                <a:gd name="T24" fmla="*/ 7 w 20"/>
                <a:gd name="T25" fmla="*/ 0 h 92"/>
                <a:gd name="T26" fmla="*/ 3 w 20"/>
                <a:gd name="T27" fmla="*/ 2 h 92"/>
                <a:gd name="T28" fmla="*/ 1 w 20"/>
                <a:gd name="T29" fmla="*/ 4 h 92"/>
                <a:gd name="T30" fmla="*/ 0 w 20"/>
                <a:gd name="T31" fmla="*/ 8 h 92"/>
                <a:gd name="T32" fmla="*/ 0 w 20"/>
                <a:gd name="T33" fmla="*/ 8 h 92"/>
                <a:gd name="T34" fmla="*/ 3 w 20"/>
                <a:gd name="T35" fmla="*/ 21 h 92"/>
                <a:gd name="T36" fmla="*/ 3 w 20"/>
                <a:gd name="T37" fmla="*/ 34 h 92"/>
                <a:gd name="T38" fmla="*/ 3 w 20"/>
                <a:gd name="T39" fmla="*/ 49 h 92"/>
                <a:gd name="T40" fmla="*/ 3 w 20"/>
                <a:gd name="T41" fmla="*/ 49 h 92"/>
                <a:gd name="T42" fmla="*/ 2 w 20"/>
                <a:gd name="T43" fmla="*/ 62 h 92"/>
                <a:gd name="T44" fmla="*/ 3 w 20"/>
                <a:gd name="T45" fmla="*/ 76 h 92"/>
                <a:gd name="T46" fmla="*/ 7 w 20"/>
                <a:gd name="T47" fmla="*/ 89 h 92"/>
                <a:gd name="T48" fmla="*/ 7 w 20"/>
                <a:gd name="T49" fmla="*/ 89 h 92"/>
                <a:gd name="T50" fmla="*/ 9 w 20"/>
                <a:gd name="T51" fmla="*/ 91 h 92"/>
                <a:gd name="T52" fmla="*/ 13 w 20"/>
                <a:gd name="T53" fmla="*/ 92 h 92"/>
                <a:gd name="T54" fmla="*/ 16 w 20"/>
                <a:gd name="T55" fmla="*/ 91 h 92"/>
                <a:gd name="T56" fmla="*/ 16 w 20"/>
                <a:gd name="T57" fmla="*/ 91 h 92"/>
                <a:gd name="T58" fmla="*/ 19 w 20"/>
                <a:gd name="T59" fmla="*/ 89 h 92"/>
                <a:gd name="T60" fmla="*/ 20 w 20"/>
                <a:gd name="T61" fmla="*/ 86 h 92"/>
                <a:gd name="T62" fmla="*/ 19 w 20"/>
                <a:gd name="T63" fmla="*/ 82 h 92"/>
                <a:gd name="T64" fmla="*/ 19 w 20"/>
                <a:gd name="T65" fmla="*/ 82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0"/>
                <a:gd name="T100" fmla="*/ 0 h 92"/>
                <a:gd name="T101" fmla="*/ 20 w 20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0" h="92">
                  <a:moveTo>
                    <a:pt x="19" y="82"/>
                  </a:moveTo>
                  <a:lnTo>
                    <a:pt x="16" y="71"/>
                  </a:lnTo>
                  <a:lnTo>
                    <a:pt x="15" y="60"/>
                  </a:lnTo>
                  <a:lnTo>
                    <a:pt x="16" y="49"/>
                  </a:lnTo>
                  <a:lnTo>
                    <a:pt x="17" y="34"/>
                  </a:lnTo>
                  <a:lnTo>
                    <a:pt x="17" y="21"/>
                  </a:lnTo>
                  <a:lnTo>
                    <a:pt x="14" y="7"/>
                  </a:lnTo>
                  <a:lnTo>
                    <a:pt x="13" y="4"/>
                  </a:lnTo>
                  <a:lnTo>
                    <a:pt x="10" y="1"/>
                  </a:lnTo>
                  <a:lnTo>
                    <a:pt x="7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3" y="21"/>
                  </a:lnTo>
                  <a:lnTo>
                    <a:pt x="3" y="34"/>
                  </a:lnTo>
                  <a:lnTo>
                    <a:pt x="3" y="49"/>
                  </a:lnTo>
                  <a:lnTo>
                    <a:pt x="2" y="62"/>
                  </a:lnTo>
                  <a:lnTo>
                    <a:pt x="3" y="76"/>
                  </a:lnTo>
                  <a:lnTo>
                    <a:pt x="7" y="89"/>
                  </a:lnTo>
                  <a:lnTo>
                    <a:pt x="9" y="91"/>
                  </a:lnTo>
                  <a:lnTo>
                    <a:pt x="13" y="92"/>
                  </a:lnTo>
                  <a:lnTo>
                    <a:pt x="16" y="91"/>
                  </a:lnTo>
                  <a:lnTo>
                    <a:pt x="19" y="89"/>
                  </a:lnTo>
                  <a:lnTo>
                    <a:pt x="20" y="86"/>
                  </a:lnTo>
                  <a:lnTo>
                    <a:pt x="19" y="82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91" name="Freeform 107"/>
            <p:cNvSpPr>
              <a:spLocks/>
            </p:cNvSpPr>
            <p:nvPr/>
          </p:nvSpPr>
          <p:spPr bwMode="auto">
            <a:xfrm>
              <a:off x="2488" y="1544"/>
              <a:ext cx="27" cy="85"/>
            </a:xfrm>
            <a:custGeom>
              <a:avLst/>
              <a:gdLst>
                <a:gd name="T0" fmla="*/ 14 w 27"/>
                <a:gd name="T1" fmla="*/ 77 h 85"/>
                <a:gd name="T2" fmla="*/ 16 w 27"/>
                <a:gd name="T3" fmla="*/ 54 h 85"/>
                <a:gd name="T4" fmla="*/ 23 w 27"/>
                <a:gd name="T5" fmla="*/ 31 h 85"/>
                <a:gd name="T6" fmla="*/ 27 w 27"/>
                <a:gd name="T7" fmla="*/ 8 h 85"/>
                <a:gd name="T8" fmla="*/ 27 w 27"/>
                <a:gd name="T9" fmla="*/ 8 h 85"/>
                <a:gd name="T10" fmla="*/ 27 w 27"/>
                <a:gd name="T11" fmla="*/ 4 h 85"/>
                <a:gd name="T12" fmla="*/ 25 w 27"/>
                <a:gd name="T13" fmla="*/ 1 h 85"/>
                <a:gd name="T14" fmla="*/ 21 w 27"/>
                <a:gd name="T15" fmla="*/ 0 h 85"/>
                <a:gd name="T16" fmla="*/ 21 w 27"/>
                <a:gd name="T17" fmla="*/ 0 h 85"/>
                <a:gd name="T18" fmla="*/ 18 w 27"/>
                <a:gd name="T19" fmla="*/ 0 h 85"/>
                <a:gd name="T20" fmla="*/ 15 w 27"/>
                <a:gd name="T21" fmla="*/ 3 h 85"/>
                <a:gd name="T22" fmla="*/ 13 w 27"/>
                <a:gd name="T23" fmla="*/ 6 h 85"/>
                <a:gd name="T24" fmla="*/ 13 w 27"/>
                <a:gd name="T25" fmla="*/ 6 h 85"/>
                <a:gd name="T26" fmla="*/ 11 w 27"/>
                <a:gd name="T27" fmla="*/ 21 h 85"/>
                <a:gd name="T28" fmla="*/ 7 w 27"/>
                <a:gd name="T29" fmla="*/ 35 h 85"/>
                <a:gd name="T30" fmla="*/ 2 w 27"/>
                <a:gd name="T31" fmla="*/ 51 h 85"/>
                <a:gd name="T32" fmla="*/ 2 w 27"/>
                <a:gd name="T33" fmla="*/ 51 h 85"/>
                <a:gd name="T34" fmla="*/ 1 w 27"/>
                <a:gd name="T35" fmla="*/ 60 h 85"/>
                <a:gd name="T36" fmla="*/ 0 w 27"/>
                <a:gd name="T37" fmla="*/ 69 h 85"/>
                <a:gd name="T38" fmla="*/ 1 w 27"/>
                <a:gd name="T39" fmla="*/ 79 h 85"/>
                <a:gd name="T40" fmla="*/ 1 w 27"/>
                <a:gd name="T41" fmla="*/ 79 h 85"/>
                <a:gd name="T42" fmla="*/ 2 w 27"/>
                <a:gd name="T43" fmla="*/ 82 h 85"/>
                <a:gd name="T44" fmla="*/ 5 w 27"/>
                <a:gd name="T45" fmla="*/ 85 h 85"/>
                <a:gd name="T46" fmla="*/ 8 w 27"/>
                <a:gd name="T47" fmla="*/ 85 h 85"/>
                <a:gd name="T48" fmla="*/ 8 w 27"/>
                <a:gd name="T49" fmla="*/ 85 h 85"/>
                <a:gd name="T50" fmla="*/ 12 w 27"/>
                <a:gd name="T51" fmla="*/ 84 h 85"/>
                <a:gd name="T52" fmla="*/ 14 w 27"/>
                <a:gd name="T53" fmla="*/ 81 h 85"/>
                <a:gd name="T54" fmla="*/ 14 w 27"/>
                <a:gd name="T55" fmla="*/ 77 h 85"/>
                <a:gd name="T56" fmla="*/ 14 w 27"/>
                <a:gd name="T57" fmla="*/ 77 h 8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7"/>
                <a:gd name="T88" fmla="*/ 0 h 85"/>
                <a:gd name="T89" fmla="*/ 27 w 27"/>
                <a:gd name="T90" fmla="*/ 85 h 8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7" h="85">
                  <a:moveTo>
                    <a:pt x="14" y="77"/>
                  </a:moveTo>
                  <a:lnTo>
                    <a:pt x="16" y="54"/>
                  </a:lnTo>
                  <a:lnTo>
                    <a:pt x="23" y="31"/>
                  </a:lnTo>
                  <a:lnTo>
                    <a:pt x="27" y="8"/>
                  </a:lnTo>
                  <a:lnTo>
                    <a:pt x="27" y="4"/>
                  </a:lnTo>
                  <a:lnTo>
                    <a:pt x="25" y="1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15" y="3"/>
                  </a:lnTo>
                  <a:lnTo>
                    <a:pt x="13" y="6"/>
                  </a:lnTo>
                  <a:lnTo>
                    <a:pt x="11" y="21"/>
                  </a:lnTo>
                  <a:lnTo>
                    <a:pt x="7" y="35"/>
                  </a:lnTo>
                  <a:lnTo>
                    <a:pt x="2" y="51"/>
                  </a:lnTo>
                  <a:lnTo>
                    <a:pt x="1" y="60"/>
                  </a:lnTo>
                  <a:lnTo>
                    <a:pt x="0" y="69"/>
                  </a:lnTo>
                  <a:lnTo>
                    <a:pt x="1" y="79"/>
                  </a:lnTo>
                  <a:lnTo>
                    <a:pt x="2" y="82"/>
                  </a:lnTo>
                  <a:lnTo>
                    <a:pt x="5" y="85"/>
                  </a:lnTo>
                  <a:lnTo>
                    <a:pt x="8" y="85"/>
                  </a:lnTo>
                  <a:lnTo>
                    <a:pt x="12" y="84"/>
                  </a:lnTo>
                  <a:lnTo>
                    <a:pt x="14" y="81"/>
                  </a:lnTo>
                  <a:lnTo>
                    <a:pt x="14" y="77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92" name="Freeform 108"/>
            <p:cNvSpPr>
              <a:spLocks/>
            </p:cNvSpPr>
            <p:nvPr/>
          </p:nvSpPr>
          <p:spPr bwMode="auto">
            <a:xfrm>
              <a:off x="2470" y="1545"/>
              <a:ext cx="21" cy="89"/>
            </a:xfrm>
            <a:custGeom>
              <a:avLst/>
              <a:gdLst>
                <a:gd name="T0" fmla="*/ 21 w 21"/>
                <a:gd name="T1" fmla="*/ 81 h 89"/>
                <a:gd name="T2" fmla="*/ 18 w 21"/>
                <a:gd name="T3" fmla="*/ 70 h 89"/>
                <a:gd name="T4" fmla="*/ 16 w 21"/>
                <a:gd name="T5" fmla="*/ 60 h 89"/>
                <a:gd name="T6" fmla="*/ 17 w 21"/>
                <a:gd name="T7" fmla="*/ 50 h 89"/>
                <a:gd name="T8" fmla="*/ 17 w 21"/>
                <a:gd name="T9" fmla="*/ 50 h 89"/>
                <a:gd name="T10" fmla="*/ 16 w 21"/>
                <a:gd name="T11" fmla="*/ 48 h 89"/>
                <a:gd name="T12" fmla="*/ 16 w 21"/>
                <a:gd name="T13" fmla="*/ 45 h 89"/>
                <a:gd name="T14" fmla="*/ 15 w 21"/>
                <a:gd name="T15" fmla="*/ 43 h 89"/>
                <a:gd name="T16" fmla="*/ 15 w 21"/>
                <a:gd name="T17" fmla="*/ 43 h 89"/>
                <a:gd name="T18" fmla="*/ 15 w 21"/>
                <a:gd name="T19" fmla="*/ 33 h 89"/>
                <a:gd name="T20" fmla="*/ 15 w 21"/>
                <a:gd name="T21" fmla="*/ 24 h 89"/>
                <a:gd name="T22" fmla="*/ 15 w 21"/>
                <a:gd name="T23" fmla="*/ 14 h 89"/>
                <a:gd name="T24" fmla="*/ 15 w 21"/>
                <a:gd name="T25" fmla="*/ 14 h 89"/>
                <a:gd name="T26" fmla="*/ 15 w 21"/>
                <a:gd name="T27" fmla="*/ 11 h 89"/>
                <a:gd name="T28" fmla="*/ 14 w 21"/>
                <a:gd name="T29" fmla="*/ 9 h 89"/>
                <a:gd name="T30" fmla="*/ 13 w 21"/>
                <a:gd name="T31" fmla="*/ 6 h 89"/>
                <a:gd name="T32" fmla="*/ 13 w 21"/>
                <a:gd name="T33" fmla="*/ 6 h 89"/>
                <a:gd name="T34" fmla="*/ 13 w 21"/>
                <a:gd name="T35" fmla="*/ 6 h 89"/>
                <a:gd name="T36" fmla="*/ 13 w 21"/>
                <a:gd name="T37" fmla="*/ 6 h 89"/>
                <a:gd name="T38" fmla="*/ 13 w 21"/>
                <a:gd name="T39" fmla="*/ 7 h 89"/>
                <a:gd name="T40" fmla="*/ 13 w 21"/>
                <a:gd name="T41" fmla="*/ 7 h 89"/>
                <a:gd name="T42" fmla="*/ 13 w 21"/>
                <a:gd name="T43" fmla="*/ 3 h 89"/>
                <a:gd name="T44" fmla="*/ 10 w 21"/>
                <a:gd name="T45" fmla="*/ 1 h 89"/>
                <a:gd name="T46" fmla="*/ 7 w 21"/>
                <a:gd name="T47" fmla="*/ 0 h 89"/>
                <a:gd name="T48" fmla="*/ 7 w 21"/>
                <a:gd name="T49" fmla="*/ 0 h 89"/>
                <a:gd name="T50" fmla="*/ 3 w 21"/>
                <a:gd name="T51" fmla="*/ 1 h 89"/>
                <a:gd name="T52" fmla="*/ 1 w 21"/>
                <a:gd name="T53" fmla="*/ 3 h 89"/>
                <a:gd name="T54" fmla="*/ 0 w 21"/>
                <a:gd name="T55" fmla="*/ 7 h 89"/>
                <a:gd name="T56" fmla="*/ 0 w 21"/>
                <a:gd name="T57" fmla="*/ 7 h 89"/>
                <a:gd name="T58" fmla="*/ 0 w 21"/>
                <a:gd name="T59" fmla="*/ 10 h 89"/>
                <a:gd name="T60" fmla="*/ 1 w 21"/>
                <a:gd name="T61" fmla="*/ 13 h 89"/>
                <a:gd name="T62" fmla="*/ 1 w 21"/>
                <a:gd name="T63" fmla="*/ 16 h 89"/>
                <a:gd name="T64" fmla="*/ 1 w 21"/>
                <a:gd name="T65" fmla="*/ 16 h 89"/>
                <a:gd name="T66" fmla="*/ 2 w 21"/>
                <a:gd name="T67" fmla="*/ 28 h 89"/>
                <a:gd name="T68" fmla="*/ 2 w 21"/>
                <a:gd name="T69" fmla="*/ 40 h 89"/>
                <a:gd name="T70" fmla="*/ 3 w 21"/>
                <a:gd name="T71" fmla="*/ 52 h 89"/>
                <a:gd name="T72" fmla="*/ 3 w 21"/>
                <a:gd name="T73" fmla="*/ 52 h 89"/>
                <a:gd name="T74" fmla="*/ 3 w 21"/>
                <a:gd name="T75" fmla="*/ 63 h 89"/>
                <a:gd name="T76" fmla="*/ 4 w 21"/>
                <a:gd name="T77" fmla="*/ 74 h 89"/>
                <a:gd name="T78" fmla="*/ 8 w 21"/>
                <a:gd name="T79" fmla="*/ 85 h 89"/>
                <a:gd name="T80" fmla="*/ 8 w 21"/>
                <a:gd name="T81" fmla="*/ 85 h 89"/>
                <a:gd name="T82" fmla="*/ 10 w 21"/>
                <a:gd name="T83" fmla="*/ 88 h 89"/>
                <a:gd name="T84" fmla="*/ 13 w 21"/>
                <a:gd name="T85" fmla="*/ 89 h 89"/>
                <a:gd name="T86" fmla="*/ 17 w 21"/>
                <a:gd name="T87" fmla="*/ 89 h 89"/>
                <a:gd name="T88" fmla="*/ 17 w 21"/>
                <a:gd name="T89" fmla="*/ 89 h 89"/>
                <a:gd name="T90" fmla="*/ 19 w 21"/>
                <a:gd name="T91" fmla="*/ 87 h 89"/>
                <a:gd name="T92" fmla="*/ 21 w 21"/>
                <a:gd name="T93" fmla="*/ 84 h 89"/>
                <a:gd name="T94" fmla="*/ 21 w 21"/>
                <a:gd name="T95" fmla="*/ 81 h 89"/>
                <a:gd name="T96" fmla="*/ 21 w 21"/>
                <a:gd name="T97" fmla="*/ 81 h 8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1"/>
                <a:gd name="T148" fmla="*/ 0 h 89"/>
                <a:gd name="T149" fmla="*/ 21 w 21"/>
                <a:gd name="T150" fmla="*/ 89 h 8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1" h="89">
                  <a:moveTo>
                    <a:pt x="21" y="81"/>
                  </a:moveTo>
                  <a:lnTo>
                    <a:pt x="18" y="70"/>
                  </a:lnTo>
                  <a:lnTo>
                    <a:pt x="16" y="60"/>
                  </a:lnTo>
                  <a:lnTo>
                    <a:pt x="17" y="50"/>
                  </a:lnTo>
                  <a:lnTo>
                    <a:pt x="16" y="48"/>
                  </a:lnTo>
                  <a:lnTo>
                    <a:pt x="16" y="45"/>
                  </a:lnTo>
                  <a:lnTo>
                    <a:pt x="15" y="43"/>
                  </a:lnTo>
                  <a:lnTo>
                    <a:pt x="15" y="33"/>
                  </a:lnTo>
                  <a:lnTo>
                    <a:pt x="15" y="24"/>
                  </a:lnTo>
                  <a:lnTo>
                    <a:pt x="15" y="14"/>
                  </a:lnTo>
                  <a:lnTo>
                    <a:pt x="15" y="11"/>
                  </a:lnTo>
                  <a:lnTo>
                    <a:pt x="14" y="9"/>
                  </a:lnTo>
                  <a:lnTo>
                    <a:pt x="13" y="6"/>
                  </a:lnTo>
                  <a:lnTo>
                    <a:pt x="13" y="7"/>
                  </a:lnTo>
                  <a:lnTo>
                    <a:pt x="13" y="3"/>
                  </a:lnTo>
                  <a:lnTo>
                    <a:pt x="10" y="1"/>
                  </a:lnTo>
                  <a:lnTo>
                    <a:pt x="7" y="0"/>
                  </a:lnTo>
                  <a:lnTo>
                    <a:pt x="3" y="1"/>
                  </a:lnTo>
                  <a:lnTo>
                    <a:pt x="1" y="3"/>
                  </a:lnTo>
                  <a:lnTo>
                    <a:pt x="0" y="7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1" y="16"/>
                  </a:lnTo>
                  <a:lnTo>
                    <a:pt x="2" y="28"/>
                  </a:lnTo>
                  <a:lnTo>
                    <a:pt x="2" y="40"/>
                  </a:lnTo>
                  <a:lnTo>
                    <a:pt x="3" y="52"/>
                  </a:lnTo>
                  <a:lnTo>
                    <a:pt x="3" y="63"/>
                  </a:lnTo>
                  <a:lnTo>
                    <a:pt x="4" y="74"/>
                  </a:lnTo>
                  <a:lnTo>
                    <a:pt x="8" y="85"/>
                  </a:lnTo>
                  <a:lnTo>
                    <a:pt x="10" y="88"/>
                  </a:lnTo>
                  <a:lnTo>
                    <a:pt x="13" y="89"/>
                  </a:lnTo>
                  <a:lnTo>
                    <a:pt x="17" y="89"/>
                  </a:lnTo>
                  <a:lnTo>
                    <a:pt x="19" y="87"/>
                  </a:lnTo>
                  <a:lnTo>
                    <a:pt x="21" y="84"/>
                  </a:lnTo>
                  <a:lnTo>
                    <a:pt x="21" y="8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93" name="Freeform 109"/>
            <p:cNvSpPr>
              <a:spLocks/>
            </p:cNvSpPr>
            <p:nvPr/>
          </p:nvSpPr>
          <p:spPr bwMode="auto">
            <a:xfrm>
              <a:off x="2562" y="1615"/>
              <a:ext cx="49" cy="49"/>
            </a:xfrm>
            <a:custGeom>
              <a:avLst/>
              <a:gdLst>
                <a:gd name="T0" fmla="*/ 25 w 49"/>
                <a:gd name="T1" fmla="*/ 0 h 49"/>
                <a:gd name="T2" fmla="*/ 12 w 49"/>
                <a:gd name="T3" fmla="*/ 4 h 49"/>
                <a:gd name="T4" fmla="*/ 4 w 49"/>
                <a:gd name="T5" fmla="*/ 12 h 49"/>
                <a:gd name="T6" fmla="*/ 0 w 49"/>
                <a:gd name="T7" fmla="*/ 24 h 49"/>
                <a:gd name="T8" fmla="*/ 0 w 49"/>
                <a:gd name="T9" fmla="*/ 24 h 49"/>
                <a:gd name="T10" fmla="*/ 4 w 49"/>
                <a:gd name="T11" fmla="*/ 36 h 49"/>
                <a:gd name="T12" fmla="*/ 12 w 49"/>
                <a:gd name="T13" fmla="*/ 45 h 49"/>
                <a:gd name="T14" fmla="*/ 25 w 49"/>
                <a:gd name="T15" fmla="*/ 49 h 49"/>
                <a:gd name="T16" fmla="*/ 25 w 49"/>
                <a:gd name="T17" fmla="*/ 49 h 49"/>
                <a:gd name="T18" fmla="*/ 37 w 49"/>
                <a:gd name="T19" fmla="*/ 45 h 49"/>
                <a:gd name="T20" fmla="*/ 45 w 49"/>
                <a:gd name="T21" fmla="*/ 36 h 49"/>
                <a:gd name="T22" fmla="*/ 49 w 49"/>
                <a:gd name="T23" fmla="*/ 24 h 49"/>
                <a:gd name="T24" fmla="*/ 49 w 49"/>
                <a:gd name="T25" fmla="*/ 24 h 49"/>
                <a:gd name="T26" fmla="*/ 45 w 49"/>
                <a:gd name="T27" fmla="*/ 12 h 49"/>
                <a:gd name="T28" fmla="*/ 37 w 49"/>
                <a:gd name="T29" fmla="*/ 4 h 49"/>
                <a:gd name="T30" fmla="*/ 25 w 49"/>
                <a:gd name="T31" fmla="*/ 0 h 49"/>
                <a:gd name="T32" fmla="*/ 25 w 49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9"/>
                <a:gd name="T53" fmla="*/ 49 w 49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9">
                  <a:moveTo>
                    <a:pt x="25" y="0"/>
                  </a:moveTo>
                  <a:lnTo>
                    <a:pt x="12" y="4"/>
                  </a:lnTo>
                  <a:lnTo>
                    <a:pt x="4" y="12"/>
                  </a:lnTo>
                  <a:lnTo>
                    <a:pt x="0" y="24"/>
                  </a:lnTo>
                  <a:lnTo>
                    <a:pt x="4" y="36"/>
                  </a:lnTo>
                  <a:lnTo>
                    <a:pt x="12" y="45"/>
                  </a:lnTo>
                  <a:lnTo>
                    <a:pt x="25" y="49"/>
                  </a:lnTo>
                  <a:lnTo>
                    <a:pt x="37" y="45"/>
                  </a:lnTo>
                  <a:lnTo>
                    <a:pt x="45" y="36"/>
                  </a:lnTo>
                  <a:lnTo>
                    <a:pt x="49" y="24"/>
                  </a:lnTo>
                  <a:lnTo>
                    <a:pt x="45" y="12"/>
                  </a:lnTo>
                  <a:lnTo>
                    <a:pt x="37" y="4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94" name="Freeform 110"/>
            <p:cNvSpPr>
              <a:spLocks/>
            </p:cNvSpPr>
            <p:nvPr/>
          </p:nvSpPr>
          <p:spPr bwMode="auto">
            <a:xfrm>
              <a:off x="2515" y="1615"/>
              <a:ext cx="47" cy="49"/>
            </a:xfrm>
            <a:custGeom>
              <a:avLst/>
              <a:gdLst>
                <a:gd name="T0" fmla="*/ 24 w 47"/>
                <a:gd name="T1" fmla="*/ 0 h 49"/>
                <a:gd name="T2" fmla="*/ 11 w 47"/>
                <a:gd name="T3" fmla="*/ 4 h 49"/>
                <a:gd name="T4" fmla="*/ 3 w 47"/>
                <a:gd name="T5" fmla="*/ 12 h 49"/>
                <a:gd name="T6" fmla="*/ 0 w 47"/>
                <a:gd name="T7" fmla="*/ 24 h 49"/>
                <a:gd name="T8" fmla="*/ 0 w 47"/>
                <a:gd name="T9" fmla="*/ 24 h 49"/>
                <a:gd name="T10" fmla="*/ 3 w 47"/>
                <a:gd name="T11" fmla="*/ 36 h 49"/>
                <a:gd name="T12" fmla="*/ 11 w 47"/>
                <a:gd name="T13" fmla="*/ 45 h 49"/>
                <a:gd name="T14" fmla="*/ 24 w 47"/>
                <a:gd name="T15" fmla="*/ 49 h 49"/>
                <a:gd name="T16" fmla="*/ 24 w 47"/>
                <a:gd name="T17" fmla="*/ 49 h 49"/>
                <a:gd name="T18" fmla="*/ 36 w 47"/>
                <a:gd name="T19" fmla="*/ 45 h 49"/>
                <a:gd name="T20" fmla="*/ 44 w 47"/>
                <a:gd name="T21" fmla="*/ 36 h 49"/>
                <a:gd name="T22" fmla="*/ 47 w 47"/>
                <a:gd name="T23" fmla="*/ 24 h 49"/>
                <a:gd name="T24" fmla="*/ 47 w 47"/>
                <a:gd name="T25" fmla="*/ 24 h 49"/>
                <a:gd name="T26" fmla="*/ 44 w 47"/>
                <a:gd name="T27" fmla="*/ 12 h 49"/>
                <a:gd name="T28" fmla="*/ 36 w 47"/>
                <a:gd name="T29" fmla="*/ 4 h 49"/>
                <a:gd name="T30" fmla="*/ 24 w 47"/>
                <a:gd name="T31" fmla="*/ 0 h 49"/>
                <a:gd name="T32" fmla="*/ 24 w 47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9"/>
                <a:gd name="T53" fmla="*/ 47 w 47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9">
                  <a:moveTo>
                    <a:pt x="24" y="0"/>
                  </a:moveTo>
                  <a:lnTo>
                    <a:pt x="11" y="4"/>
                  </a:lnTo>
                  <a:lnTo>
                    <a:pt x="3" y="12"/>
                  </a:lnTo>
                  <a:lnTo>
                    <a:pt x="0" y="24"/>
                  </a:lnTo>
                  <a:lnTo>
                    <a:pt x="3" y="36"/>
                  </a:lnTo>
                  <a:lnTo>
                    <a:pt x="11" y="45"/>
                  </a:lnTo>
                  <a:lnTo>
                    <a:pt x="24" y="49"/>
                  </a:lnTo>
                  <a:lnTo>
                    <a:pt x="36" y="45"/>
                  </a:lnTo>
                  <a:lnTo>
                    <a:pt x="44" y="36"/>
                  </a:lnTo>
                  <a:lnTo>
                    <a:pt x="47" y="24"/>
                  </a:lnTo>
                  <a:lnTo>
                    <a:pt x="44" y="12"/>
                  </a:lnTo>
                  <a:lnTo>
                    <a:pt x="36" y="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95" name="Freeform 111"/>
            <p:cNvSpPr>
              <a:spLocks/>
            </p:cNvSpPr>
            <p:nvPr/>
          </p:nvSpPr>
          <p:spPr bwMode="auto">
            <a:xfrm>
              <a:off x="2466" y="1615"/>
              <a:ext cx="49" cy="49"/>
            </a:xfrm>
            <a:custGeom>
              <a:avLst/>
              <a:gdLst>
                <a:gd name="T0" fmla="*/ 24 w 49"/>
                <a:gd name="T1" fmla="*/ 0 h 49"/>
                <a:gd name="T2" fmla="*/ 12 w 49"/>
                <a:gd name="T3" fmla="*/ 4 h 49"/>
                <a:gd name="T4" fmla="*/ 4 w 49"/>
                <a:gd name="T5" fmla="*/ 12 h 49"/>
                <a:gd name="T6" fmla="*/ 0 w 49"/>
                <a:gd name="T7" fmla="*/ 24 h 49"/>
                <a:gd name="T8" fmla="*/ 0 w 49"/>
                <a:gd name="T9" fmla="*/ 24 h 49"/>
                <a:gd name="T10" fmla="*/ 4 w 49"/>
                <a:gd name="T11" fmla="*/ 36 h 49"/>
                <a:gd name="T12" fmla="*/ 12 w 49"/>
                <a:gd name="T13" fmla="*/ 45 h 49"/>
                <a:gd name="T14" fmla="*/ 24 w 49"/>
                <a:gd name="T15" fmla="*/ 49 h 49"/>
                <a:gd name="T16" fmla="*/ 24 w 49"/>
                <a:gd name="T17" fmla="*/ 49 h 49"/>
                <a:gd name="T18" fmla="*/ 36 w 49"/>
                <a:gd name="T19" fmla="*/ 45 h 49"/>
                <a:gd name="T20" fmla="*/ 45 w 49"/>
                <a:gd name="T21" fmla="*/ 36 h 49"/>
                <a:gd name="T22" fmla="*/ 49 w 49"/>
                <a:gd name="T23" fmla="*/ 24 h 49"/>
                <a:gd name="T24" fmla="*/ 49 w 49"/>
                <a:gd name="T25" fmla="*/ 24 h 49"/>
                <a:gd name="T26" fmla="*/ 45 w 49"/>
                <a:gd name="T27" fmla="*/ 12 h 49"/>
                <a:gd name="T28" fmla="*/ 36 w 49"/>
                <a:gd name="T29" fmla="*/ 4 h 49"/>
                <a:gd name="T30" fmla="*/ 24 w 49"/>
                <a:gd name="T31" fmla="*/ 0 h 49"/>
                <a:gd name="T32" fmla="*/ 24 w 49"/>
                <a:gd name="T33" fmla="*/ 0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9"/>
                <a:gd name="T53" fmla="*/ 49 w 49"/>
                <a:gd name="T54" fmla="*/ 49 h 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9">
                  <a:moveTo>
                    <a:pt x="24" y="0"/>
                  </a:moveTo>
                  <a:lnTo>
                    <a:pt x="12" y="4"/>
                  </a:lnTo>
                  <a:lnTo>
                    <a:pt x="4" y="12"/>
                  </a:lnTo>
                  <a:lnTo>
                    <a:pt x="0" y="24"/>
                  </a:lnTo>
                  <a:lnTo>
                    <a:pt x="4" y="36"/>
                  </a:lnTo>
                  <a:lnTo>
                    <a:pt x="12" y="45"/>
                  </a:lnTo>
                  <a:lnTo>
                    <a:pt x="24" y="49"/>
                  </a:lnTo>
                  <a:lnTo>
                    <a:pt x="36" y="45"/>
                  </a:lnTo>
                  <a:lnTo>
                    <a:pt x="45" y="36"/>
                  </a:lnTo>
                  <a:lnTo>
                    <a:pt x="49" y="24"/>
                  </a:lnTo>
                  <a:lnTo>
                    <a:pt x="45" y="12"/>
                  </a:lnTo>
                  <a:lnTo>
                    <a:pt x="36" y="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96" name="Freeform 112"/>
            <p:cNvSpPr>
              <a:spLocks/>
            </p:cNvSpPr>
            <p:nvPr/>
          </p:nvSpPr>
          <p:spPr bwMode="auto">
            <a:xfrm>
              <a:off x="2924" y="1427"/>
              <a:ext cx="46" cy="108"/>
            </a:xfrm>
            <a:custGeom>
              <a:avLst/>
              <a:gdLst>
                <a:gd name="T0" fmla="*/ 40 w 46"/>
                <a:gd name="T1" fmla="*/ 73 h 108"/>
                <a:gd name="T2" fmla="*/ 39 w 46"/>
                <a:gd name="T3" fmla="*/ 60 h 108"/>
                <a:gd name="T4" fmla="*/ 40 w 46"/>
                <a:gd name="T5" fmla="*/ 45 h 108"/>
                <a:gd name="T6" fmla="*/ 32 w 46"/>
                <a:gd name="T7" fmla="*/ 5 h 108"/>
                <a:gd name="T8" fmla="*/ 31 w 46"/>
                <a:gd name="T9" fmla="*/ 3 h 108"/>
                <a:gd name="T10" fmla="*/ 26 w 46"/>
                <a:gd name="T11" fmla="*/ 0 h 108"/>
                <a:gd name="T12" fmla="*/ 23 w 46"/>
                <a:gd name="T13" fmla="*/ 0 h 108"/>
                <a:gd name="T14" fmla="*/ 19 w 46"/>
                <a:gd name="T15" fmla="*/ 4 h 108"/>
                <a:gd name="T16" fmla="*/ 11 w 46"/>
                <a:gd name="T17" fmla="*/ 22 h 108"/>
                <a:gd name="T18" fmla="*/ 4 w 46"/>
                <a:gd name="T19" fmla="*/ 65 h 108"/>
                <a:gd name="T20" fmla="*/ 4 w 46"/>
                <a:gd name="T21" fmla="*/ 74 h 108"/>
                <a:gd name="T22" fmla="*/ 1 w 46"/>
                <a:gd name="T23" fmla="*/ 91 h 108"/>
                <a:gd name="T24" fmla="*/ 1 w 46"/>
                <a:gd name="T25" fmla="*/ 95 h 108"/>
                <a:gd name="T26" fmla="*/ 0 w 46"/>
                <a:gd name="T27" fmla="*/ 101 h 108"/>
                <a:gd name="T28" fmla="*/ 0 w 46"/>
                <a:gd name="T29" fmla="*/ 105 h 108"/>
                <a:gd name="T30" fmla="*/ 6 w 46"/>
                <a:gd name="T31" fmla="*/ 108 h 108"/>
                <a:gd name="T32" fmla="*/ 10 w 46"/>
                <a:gd name="T33" fmla="*/ 107 h 108"/>
                <a:gd name="T34" fmla="*/ 13 w 46"/>
                <a:gd name="T35" fmla="*/ 102 h 108"/>
                <a:gd name="T36" fmla="*/ 13 w 46"/>
                <a:gd name="T37" fmla="*/ 100 h 108"/>
                <a:gd name="T38" fmla="*/ 15 w 46"/>
                <a:gd name="T39" fmla="*/ 95 h 108"/>
                <a:gd name="T40" fmla="*/ 17 w 46"/>
                <a:gd name="T41" fmla="*/ 86 h 108"/>
                <a:gd name="T42" fmla="*/ 17 w 46"/>
                <a:gd name="T43" fmla="*/ 63 h 108"/>
                <a:gd name="T44" fmla="*/ 17 w 46"/>
                <a:gd name="T45" fmla="*/ 54 h 108"/>
                <a:gd name="T46" fmla="*/ 24 w 46"/>
                <a:gd name="T47" fmla="*/ 29 h 108"/>
                <a:gd name="T48" fmla="*/ 26 w 46"/>
                <a:gd name="T49" fmla="*/ 40 h 108"/>
                <a:gd name="T50" fmla="*/ 25 w 46"/>
                <a:gd name="T51" fmla="*/ 58 h 108"/>
                <a:gd name="T52" fmla="*/ 25 w 46"/>
                <a:gd name="T53" fmla="*/ 67 h 108"/>
                <a:gd name="T54" fmla="*/ 29 w 46"/>
                <a:gd name="T55" fmla="*/ 84 h 108"/>
                <a:gd name="T56" fmla="*/ 31 w 46"/>
                <a:gd name="T57" fmla="*/ 90 h 108"/>
                <a:gd name="T58" fmla="*/ 32 w 46"/>
                <a:gd name="T59" fmla="*/ 101 h 108"/>
                <a:gd name="T60" fmla="*/ 33 w 46"/>
                <a:gd name="T61" fmla="*/ 104 h 108"/>
                <a:gd name="T62" fmla="*/ 39 w 46"/>
                <a:gd name="T63" fmla="*/ 108 h 108"/>
                <a:gd name="T64" fmla="*/ 43 w 46"/>
                <a:gd name="T65" fmla="*/ 107 h 108"/>
                <a:gd name="T66" fmla="*/ 46 w 46"/>
                <a:gd name="T67" fmla="*/ 101 h 108"/>
                <a:gd name="T68" fmla="*/ 46 w 46"/>
                <a:gd name="T69" fmla="*/ 94 h 108"/>
                <a:gd name="T70" fmla="*/ 42 w 46"/>
                <a:gd name="T71" fmla="*/ 80 h 10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6"/>
                <a:gd name="T109" fmla="*/ 0 h 108"/>
                <a:gd name="T110" fmla="*/ 46 w 46"/>
                <a:gd name="T111" fmla="*/ 108 h 10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6" h="108">
                  <a:moveTo>
                    <a:pt x="42" y="80"/>
                  </a:moveTo>
                  <a:lnTo>
                    <a:pt x="40" y="73"/>
                  </a:lnTo>
                  <a:lnTo>
                    <a:pt x="39" y="66"/>
                  </a:lnTo>
                  <a:lnTo>
                    <a:pt x="39" y="60"/>
                  </a:lnTo>
                  <a:lnTo>
                    <a:pt x="40" y="45"/>
                  </a:lnTo>
                  <a:lnTo>
                    <a:pt x="38" y="27"/>
                  </a:lnTo>
                  <a:lnTo>
                    <a:pt x="32" y="5"/>
                  </a:lnTo>
                  <a:lnTo>
                    <a:pt x="31" y="3"/>
                  </a:lnTo>
                  <a:lnTo>
                    <a:pt x="29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1" y="2"/>
                  </a:lnTo>
                  <a:lnTo>
                    <a:pt x="19" y="4"/>
                  </a:lnTo>
                  <a:lnTo>
                    <a:pt x="11" y="22"/>
                  </a:lnTo>
                  <a:lnTo>
                    <a:pt x="5" y="44"/>
                  </a:lnTo>
                  <a:lnTo>
                    <a:pt x="4" y="65"/>
                  </a:lnTo>
                  <a:lnTo>
                    <a:pt x="4" y="74"/>
                  </a:lnTo>
                  <a:lnTo>
                    <a:pt x="3" y="84"/>
                  </a:lnTo>
                  <a:lnTo>
                    <a:pt x="1" y="91"/>
                  </a:lnTo>
                  <a:lnTo>
                    <a:pt x="1" y="95"/>
                  </a:lnTo>
                  <a:lnTo>
                    <a:pt x="0" y="98"/>
                  </a:lnTo>
                  <a:lnTo>
                    <a:pt x="0" y="101"/>
                  </a:lnTo>
                  <a:lnTo>
                    <a:pt x="0" y="105"/>
                  </a:lnTo>
                  <a:lnTo>
                    <a:pt x="3" y="107"/>
                  </a:lnTo>
                  <a:lnTo>
                    <a:pt x="6" y="108"/>
                  </a:lnTo>
                  <a:lnTo>
                    <a:pt x="10" y="107"/>
                  </a:lnTo>
                  <a:lnTo>
                    <a:pt x="12" y="105"/>
                  </a:lnTo>
                  <a:lnTo>
                    <a:pt x="13" y="102"/>
                  </a:lnTo>
                  <a:lnTo>
                    <a:pt x="13" y="100"/>
                  </a:lnTo>
                  <a:lnTo>
                    <a:pt x="14" y="97"/>
                  </a:lnTo>
                  <a:lnTo>
                    <a:pt x="15" y="95"/>
                  </a:lnTo>
                  <a:lnTo>
                    <a:pt x="17" y="86"/>
                  </a:lnTo>
                  <a:lnTo>
                    <a:pt x="18" y="75"/>
                  </a:lnTo>
                  <a:lnTo>
                    <a:pt x="17" y="63"/>
                  </a:lnTo>
                  <a:lnTo>
                    <a:pt x="17" y="54"/>
                  </a:lnTo>
                  <a:lnTo>
                    <a:pt x="20" y="43"/>
                  </a:lnTo>
                  <a:lnTo>
                    <a:pt x="24" y="29"/>
                  </a:lnTo>
                  <a:lnTo>
                    <a:pt x="26" y="40"/>
                  </a:lnTo>
                  <a:lnTo>
                    <a:pt x="26" y="50"/>
                  </a:lnTo>
                  <a:lnTo>
                    <a:pt x="25" y="58"/>
                  </a:lnTo>
                  <a:lnTo>
                    <a:pt x="25" y="67"/>
                  </a:lnTo>
                  <a:lnTo>
                    <a:pt x="27" y="75"/>
                  </a:lnTo>
                  <a:lnTo>
                    <a:pt x="29" y="84"/>
                  </a:lnTo>
                  <a:lnTo>
                    <a:pt x="31" y="90"/>
                  </a:lnTo>
                  <a:lnTo>
                    <a:pt x="32" y="95"/>
                  </a:lnTo>
                  <a:lnTo>
                    <a:pt x="32" y="101"/>
                  </a:lnTo>
                  <a:lnTo>
                    <a:pt x="33" y="104"/>
                  </a:lnTo>
                  <a:lnTo>
                    <a:pt x="36" y="107"/>
                  </a:lnTo>
                  <a:lnTo>
                    <a:pt x="39" y="108"/>
                  </a:lnTo>
                  <a:lnTo>
                    <a:pt x="43" y="107"/>
                  </a:lnTo>
                  <a:lnTo>
                    <a:pt x="45" y="105"/>
                  </a:lnTo>
                  <a:lnTo>
                    <a:pt x="46" y="101"/>
                  </a:lnTo>
                  <a:lnTo>
                    <a:pt x="46" y="94"/>
                  </a:lnTo>
                  <a:lnTo>
                    <a:pt x="44" y="87"/>
                  </a:lnTo>
                  <a:lnTo>
                    <a:pt x="42" y="8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97" name="Freeform 113"/>
            <p:cNvSpPr>
              <a:spLocks/>
            </p:cNvSpPr>
            <p:nvPr/>
          </p:nvSpPr>
          <p:spPr bwMode="auto">
            <a:xfrm>
              <a:off x="2922" y="1415"/>
              <a:ext cx="48" cy="48"/>
            </a:xfrm>
            <a:custGeom>
              <a:avLst/>
              <a:gdLst>
                <a:gd name="T0" fmla="*/ 24 w 48"/>
                <a:gd name="T1" fmla="*/ 48 h 48"/>
                <a:gd name="T2" fmla="*/ 36 w 48"/>
                <a:gd name="T3" fmla="*/ 45 h 48"/>
                <a:gd name="T4" fmla="*/ 45 w 48"/>
                <a:gd name="T5" fmla="*/ 36 h 48"/>
                <a:gd name="T6" fmla="*/ 48 w 48"/>
                <a:gd name="T7" fmla="*/ 24 h 48"/>
                <a:gd name="T8" fmla="*/ 48 w 48"/>
                <a:gd name="T9" fmla="*/ 24 h 48"/>
                <a:gd name="T10" fmla="*/ 45 w 48"/>
                <a:gd name="T11" fmla="*/ 12 h 48"/>
                <a:gd name="T12" fmla="*/ 36 w 48"/>
                <a:gd name="T13" fmla="*/ 3 h 48"/>
                <a:gd name="T14" fmla="*/ 24 w 48"/>
                <a:gd name="T15" fmla="*/ 0 h 48"/>
                <a:gd name="T16" fmla="*/ 24 w 48"/>
                <a:gd name="T17" fmla="*/ 0 h 48"/>
                <a:gd name="T18" fmla="*/ 11 w 48"/>
                <a:gd name="T19" fmla="*/ 3 h 48"/>
                <a:gd name="T20" fmla="*/ 3 w 48"/>
                <a:gd name="T21" fmla="*/ 12 h 48"/>
                <a:gd name="T22" fmla="*/ 0 w 48"/>
                <a:gd name="T23" fmla="*/ 24 h 48"/>
                <a:gd name="T24" fmla="*/ 0 w 48"/>
                <a:gd name="T25" fmla="*/ 24 h 48"/>
                <a:gd name="T26" fmla="*/ 3 w 48"/>
                <a:gd name="T27" fmla="*/ 36 h 48"/>
                <a:gd name="T28" fmla="*/ 11 w 48"/>
                <a:gd name="T29" fmla="*/ 45 h 48"/>
                <a:gd name="T30" fmla="*/ 24 w 48"/>
                <a:gd name="T31" fmla="*/ 48 h 48"/>
                <a:gd name="T32" fmla="*/ 24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48"/>
                  </a:moveTo>
                  <a:lnTo>
                    <a:pt x="36" y="45"/>
                  </a:lnTo>
                  <a:lnTo>
                    <a:pt x="45" y="36"/>
                  </a:lnTo>
                  <a:lnTo>
                    <a:pt x="48" y="24"/>
                  </a:lnTo>
                  <a:lnTo>
                    <a:pt x="45" y="12"/>
                  </a:lnTo>
                  <a:lnTo>
                    <a:pt x="36" y="3"/>
                  </a:lnTo>
                  <a:lnTo>
                    <a:pt x="24" y="0"/>
                  </a:lnTo>
                  <a:lnTo>
                    <a:pt x="11" y="3"/>
                  </a:lnTo>
                  <a:lnTo>
                    <a:pt x="3" y="12"/>
                  </a:lnTo>
                  <a:lnTo>
                    <a:pt x="0" y="24"/>
                  </a:lnTo>
                  <a:lnTo>
                    <a:pt x="3" y="36"/>
                  </a:lnTo>
                  <a:lnTo>
                    <a:pt x="11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98" name="Freeform 114"/>
            <p:cNvSpPr>
              <a:spLocks/>
            </p:cNvSpPr>
            <p:nvPr/>
          </p:nvSpPr>
          <p:spPr bwMode="auto">
            <a:xfrm>
              <a:off x="2976" y="1443"/>
              <a:ext cx="21" cy="91"/>
            </a:xfrm>
            <a:custGeom>
              <a:avLst/>
              <a:gdLst>
                <a:gd name="T0" fmla="*/ 14 w 21"/>
                <a:gd name="T1" fmla="*/ 85 h 91"/>
                <a:gd name="T2" fmla="*/ 15 w 21"/>
                <a:gd name="T3" fmla="*/ 72 h 91"/>
                <a:gd name="T4" fmla="*/ 16 w 21"/>
                <a:gd name="T5" fmla="*/ 60 h 91"/>
                <a:gd name="T6" fmla="*/ 19 w 21"/>
                <a:gd name="T7" fmla="*/ 47 h 91"/>
                <a:gd name="T8" fmla="*/ 19 w 21"/>
                <a:gd name="T9" fmla="*/ 47 h 91"/>
                <a:gd name="T10" fmla="*/ 21 w 21"/>
                <a:gd name="T11" fmla="*/ 34 h 91"/>
                <a:gd name="T12" fmla="*/ 21 w 21"/>
                <a:gd name="T13" fmla="*/ 20 h 91"/>
                <a:gd name="T14" fmla="*/ 21 w 21"/>
                <a:gd name="T15" fmla="*/ 7 h 91"/>
                <a:gd name="T16" fmla="*/ 21 w 21"/>
                <a:gd name="T17" fmla="*/ 7 h 91"/>
                <a:gd name="T18" fmla="*/ 20 w 21"/>
                <a:gd name="T19" fmla="*/ 3 h 91"/>
                <a:gd name="T20" fmla="*/ 17 w 21"/>
                <a:gd name="T21" fmla="*/ 1 h 91"/>
                <a:gd name="T22" fmla="*/ 14 w 21"/>
                <a:gd name="T23" fmla="*/ 0 h 91"/>
                <a:gd name="T24" fmla="*/ 14 w 21"/>
                <a:gd name="T25" fmla="*/ 0 h 91"/>
                <a:gd name="T26" fmla="*/ 10 w 21"/>
                <a:gd name="T27" fmla="*/ 1 h 91"/>
                <a:gd name="T28" fmla="*/ 7 w 21"/>
                <a:gd name="T29" fmla="*/ 4 h 91"/>
                <a:gd name="T30" fmla="*/ 6 w 21"/>
                <a:gd name="T31" fmla="*/ 7 h 91"/>
                <a:gd name="T32" fmla="*/ 6 w 21"/>
                <a:gd name="T33" fmla="*/ 7 h 91"/>
                <a:gd name="T34" fmla="*/ 6 w 21"/>
                <a:gd name="T35" fmla="*/ 27 h 91"/>
                <a:gd name="T36" fmla="*/ 5 w 21"/>
                <a:gd name="T37" fmla="*/ 46 h 91"/>
                <a:gd name="T38" fmla="*/ 1 w 21"/>
                <a:gd name="T39" fmla="*/ 65 h 91"/>
                <a:gd name="T40" fmla="*/ 1 w 21"/>
                <a:gd name="T41" fmla="*/ 65 h 91"/>
                <a:gd name="T42" fmla="*/ 0 w 21"/>
                <a:gd name="T43" fmla="*/ 71 h 91"/>
                <a:gd name="T44" fmla="*/ 0 w 21"/>
                <a:gd name="T45" fmla="*/ 77 h 91"/>
                <a:gd name="T46" fmla="*/ 0 w 21"/>
                <a:gd name="T47" fmla="*/ 83 h 91"/>
                <a:gd name="T48" fmla="*/ 0 w 21"/>
                <a:gd name="T49" fmla="*/ 83 h 91"/>
                <a:gd name="T50" fmla="*/ 1 w 21"/>
                <a:gd name="T51" fmla="*/ 87 h 91"/>
                <a:gd name="T52" fmla="*/ 3 w 21"/>
                <a:gd name="T53" fmla="*/ 90 h 91"/>
                <a:gd name="T54" fmla="*/ 6 w 21"/>
                <a:gd name="T55" fmla="*/ 91 h 91"/>
                <a:gd name="T56" fmla="*/ 6 w 21"/>
                <a:gd name="T57" fmla="*/ 91 h 91"/>
                <a:gd name="T58" fmla="*/ 10 w 21"/>
                <a:gd name="T59" fmla="*/ 90 h 91"/>
                <a:gd name="T60" fmla="*/ 13 w 21"/>
                <a:gd name="T61" fmla="*/ 88 h 91"/>
                <a:gd name="T62" fmla="*/ 14 w 21"/>
                <a:gd name="T63" fmla="*/ 85 h 91"/>
                <a:gd name="T64" fmla="*/ 14 w 21"/>
                <a:gd name="T65" fmla="*/ 85 h 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1"/>
                <a:gd name="T100" fmla="*/ 0 h 91"/>
                <a:gd name="T101" fmla="*/ 21 w 21"/>
                <a:gd name="T102" fmla="*/ 91 h 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1" h="91">
                  <a:moveTo>
                    <a:pt x="14" y="85"/>
                  </a:moveTo>
                  <a:lnTo>
                    <a:pt x="15" y="72"/>
                  </a:lnTo>
                  <a:lnTo>
                    <a:pt x="16" y="60"/>
                  </a:lnTo>
                  <a:lnTo>
                    <a:pt x="19" y="47"/>
                  </a:lnTo>
                  <a:lnTo>
                    <a:pt x="21" y="34"/>
                  </a:lnTo>
                  <a:lnTo>
                    <a:pt x="21" y="20"/>
                  </a:lnTo>
                  <a:lnTo>
                    <a:pt x="21" y="7"/>
                  </a:lnTo>
                  <a:lnTo>
                    <a:pt x="20" y="3"/>
                  </a:lnTo>
                  <a:lnTo>
                    <a:pt x="17" y="1"/>
                  </a:lnTo>
                  <a:lnTo>
                    <a:pt x="14" y="0"/>
                  </a:lnTo>
                  <a:lnTo>
                    <a:pt x="10" y="1"/>
                  </a:lnTo>
                  <a:lnTo>
                    <a:pt x="7" y="4"/>
                  </a:lnTo>
                  <a:lnTo>
                    <a:pt x="6" y="7"/>
                  </a:lnTo>
                  <a:lnTo>
                    <a:pt x="6" y="27"/>
                  </a:lnTo>
                  <a:lnTo>
                    <a:pt x="5" y="46"/>
                  </a:lnTo>
                  <a:lnTo>
                    <a:pt x="1" y="65"/>
                  </a:lnTo>
                  <a:lnTo>
                    <a:pt x="0" y="71"/>
                  </a:lnTo>
                  <a:lnTo>
                    <a:pt x="0" y="77"/>
                  </a:lnTo>
                  <a:lnTo>
                    <a:pt x="0" y="83"/>
                  </a:lnTo>
                  <a:lnTo>
                    <a:pt x="1" y="87"/>
                  </a:lnTo>
                  <a:lnTo>
                    <a:pt x="3" y="90"/>
                  </a:lnTo>
                  <a:lnTo>
                    <a:pt x="6" y="91"/>
                  </a:lnTo>
                  <a:lnTo>
                    <a:pt x="10" y="90"/>
                  </a:lnTo>
                  <a:lnTo>
                    <a:pt x="13" y="88"/>
                  </a:lnTo>
                  <a:lnTo>
                    <a:pt x="14" y="8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299" name="Freeform 115"/>
            <p:cNvSpPr>
              <a:spLocks/>
            </p:cNvSpPr>
            <p:nvPr/>
          </p:nvSpPr>
          <p:spPr bwMode="auto">
            <a:xfrm>
              <a:off x="2995" y="1442"/>
              <a:ext cx="22" cy="92"/>
            </a:xfrm>
            <a:custGeom>
              <a:avLst/>
              <a:gdLst>
                <a:gd name="T0" fmla="*/ 1 w 22"/>
                <a:gd name="T1" fmla="*/ 5 h 92"/>
                <a:gd name="T2" fmla="*/ 0 w 22"/>
                <a:gd name="T3" fmla="*/ 15 h 92"/>
                <a:gd name="T4" fmla="*/ 0 w 22"/>
                <a:gd name="T5" fmla="*/ 25 h 92"/>
                <a:gd name="T6" fmla="*/ 5 w 22"/>
                <a:gd name="T7" fmla="*/ 34 h 92"/>
                <a:gd name="T8" fmla="*/ 5 w 22"/>
                <a:gd name="T9" fmla="*/ 34 h 92"/>
                <a:gd name="T10" fmla="*/ 8 w 22"/>
                <a:gd name="T11" fmla="*/ 50 h 92"/>
                <a:gd name="T12" fmla="*/ 8 w 22"/>
                <a:gd name="T13" fmla="*/ 67 h 92"/>
                <a:gd name="T14" fmla="*/ 6 w 22"/>
                <a:gd name="T15" fmla="*/ 84 h 92"/>
                <a:gd name="T16" fmla="*/ 6 w 22"/>
                <a:gd name="T17" fmla="*/ 84 h 92"/>
                <a:gd name="T18" fmla="*/ 6 w 22"/>
                <a:gd name="T19" fmla="*/ 87 h 92"/>
                <a:gd name="T20" fmla="*/ 8 w 22"/>
                <a:gd name="T21" fmla="*/ 90 h 92"/>
                <a:gd name="T22" fmla="*/ 11 w 22"/>
                <a:gd name="T23" fmla="*/ 92 h 92"/>
                <a:gd name="T24" fmla="*/ 11 w 22"/>
                <a:gd name="T25" fmla="*/ 92 h 92"/>
                <a:gd name="T26" fmla="*/ 15 w 22"/>
                <a:gd name="T27" fmla="*/ 92 h 92"/>
                <a:gd name="T28" fmla="*/ 18 w 22"/>
                <a:gd name="T29" fmla="*/ 90 h 92"/>
                <a:gd name="T30" fmla="*/ 20 w 22"/>
                <a:gd name="T31" fmla="*/ 87 h 92"/>
                <a:gd name="T32" fmla="*/ 20 w 22"/>
                <a:gd name="T33" fmla="*/ 87 h 92"/>
                <a:gd name="T34" fmla="*/ 21 w 22"/>
                <a:gd name="T35" fmla="*/ 76 h 92"/>
                <a:gd name="T36" fmla="*/ 22 w 22"/>
                <a:gd name="T37" fmla="*/ 65 h 92"/>
                <a:gd name="T38" fmla="*/ 22 w 22"/>
                <a:gd name="T39" fmla="*/ 53 h 92"/>
                <a:gd name="T40" fmla="*/ 22 w 22"/>
                <a:gd name="T41" fmla="*/ 53 h 92"/>
                <a:gd name="T42" fmla="*/ 22 w 22"/>
                <a:gd name="T43" fmla="*/ 42 h 92"/>
                <a:gd name="T44" fmla="*/ 18 w 22"/>
                <a:gd name="T45" fmla="*/ 31 h 92"/>
                <a:gd name="T46" fmla="*/ 13 w 22"/>
                <a:gd name="T47" fmla="*/ 21 h 92"/>
                <a:gd name="T48" fmla="*/ 13 w 22"/>
                <a:gd name="T49" fmla="*/ 21 h 92"/>
                <a:gd name="T50" fmla="*/ 13 w 22"/>
                <a:gd name="T51" fmla="*/ 17 h 92"/>
                <a:gd name="T52" fmla="*/ 14 w 22"/>
                <a:gd name="T53" fmla="*/ 12 h 92"/>
                <a:gd name="T54" fmla="*/ 15 w 22"/>
                <a:gd name="T55" fmla="*/ 7 h 92"/>
                <a:gd name="T56" fmla="*/ 15 w 22"/>
                <a:gd name="T57" fmla="*/ 7 h 92"/>
                <a:gd name="T58" fmla="*/ 14 w 22"/>
                <a:gd name="T59" fmla="*/ 4 h 92"/>
                <a:gd name="T60" fmla="*/ 12 w 22"/>
                <a:gd name="T61" fmla="*/ 1 h 92"/>
                <a:gd name="T62" fmla="*/ 9 w 22"/>
                <a:gd name="T63" fmla="*/ 0 h 92"/>
                <a:gd name="T64" fmla="*/ 9 w 22"/>
                <a:gd name="T65" fmla="*/ 0 h 92"/>
                <a:gd name="T66" fmla="*/ 5 w 22"/>
                <a:gd name="T67" fmla="*/ 0 h 92"/>
                <a:gd name="T68" fmla="*/ 3 w 22"/>
                <a:gd name="T69" fmla="*/ 2 h 92"/>
                <a:gd name="T70" fmla="*/ 1 w 22"/>
                <a:gd name="T71" fmla="*/ 5 h 92"/>
                <a:gd name="T72" fmla="*/ 1 w 22"/>
                <a:gd name="T73" fmla="*/ 5 h 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2"/>
                <a:gd name="T112" fmla="*/ 0 h 92"/>
                <a:gd name="T113" fmla="*/ 22 w 22"/>
                <a:gd name="T114" fmla="*/ 92 h 9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2" h="92">
                  <a:moveTo>
                    <a:pt x="1" y="5"/>
                  </a:moveTo>
                  <a:lnTo>
                    <a:pt x="0" y="15"/>
                  </a:lnTo>
                  <a:lnTo>
                    <a:pt x="0" y="25"/>
                  </a:lnTo>
                  <a:lnTo>
                    <a:pt x="5" y="34"/>
                  </a:lnTo>
                  <a:lnTo>
                    <a:pt x="8" y="50"/>
                  </a:lnTo>
                  <a:lnTo>
                    <a:pt x="8" y="67"/>
                  </a:lnTo>
                  <a:lnTo>
                    <a:pt x="6" y="84"/>
                  </a:lnTo>
                  <a:lnTo>
                    <a:pt x="6" y="87"/>
                  </a:lnTo>
                  <a:lnTo>
                    <a:pt x="8" y="90"/>
                  </a:lnTo>
                  <a:lnTo>
                    <a:pt x="11" y="92"/>
                  </a:lnTo>
                  <a:lnTo>
                    <a:pt x="15" y="92"/>
                  </a:lnTo>
                  <a:lnTo>
                    <a:pt x="18" y="90"/>
                  </a:lnTo>
                  <a:lnTo>
                    <a:pt x="20" y="87"/>
                  </a:lnTo>
                  <a:lnTo>
                    <a:pt x="21" y="76"/>
                  </a:lnTo>
                  <a:lnTo>
                    <a:pt x="22" y="65"/>
                  </a:lnTo>
                  <a:lnTo>
                    <a:pt x="22" y="53"/>
                  </a:lnTo>
                  <a:lnTo>
                    <a:pt x="22" y="42"/>
                  </a:lnTo>
                  <a:lnTo>
                    <a:pt x="18" y="31"/>
                  </a:lnTo>
                  <a:lnTo>
                    <a:pt x="13" y="21"/>
                  </a:lnTo>
                  <a:lnTo>
                    <a:pt x="13" y="17"/>
                  </a:lnTo>
                  <a:lnTo>
                    <a:pt x="14" y="12"/>
                  </a:lnTo>
                  <a:lnTo>
                    <a:pt x="15" y="7"/>
                  </a:lnTo>
                  <a:lnTo>
                    <a:pt x="14" y="4"/>
                  </a:lnTo>
                  <a:lnTo>
                    <a:pt x="12" y="1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5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00" name="Freeform 116"/>
            <p:cNvSpPr>
              <a:spLocks/>
            </p:cNvSpPr>
            <p:nvPr/>
          </p:nvSpPr>
          <p:spPr bwMode="auto">
            <a:xfrm>
              <a:off x="2970" y="1415"/>
              <a:ext cx="48" cy="48"/>
            </a:xfrm>
            <a:custGeom>
              <a:avLst/>
              <a:gdLst>
                <a:gd name="T0" fmla="*/ 24 w 48"/>
                <a:gd name="T1" fmla="*/ 48 h 48"/>
                <a:gd name="T2" fmla="*/ 36 w 48"/>
                <a:gd name="T3" fmla="*/ 45 h 48"/>
                <a:gd name="T4" fmla="*/ 45 w 48"/>
                <a:gd name="T5" fmla="*/ 36 h 48"/>
                <a:gd name="T6" fmla="*/ 48 w 48"/>
                <a:gd name="T7" fmla="*/ 24 h 48"/>
                <a:gd name="T8" fmla="*/ 48 w 48"/>
                <a:gd name="T9" fmla="*/ 24 h 48"/>
                <a:gd name="T10" fmla="*/ 45 w 48"/>
                <a:gd name="T11" fmla="*/ 12 h 48"/>
                <a:gd name="T12" fmla="*/ 36 w 48"/>
                <a:gd name="T13" fmla="*/ 3 h 48"/>
                <a:gd name="T14" fmla="*/ 24 w 48"/>
                <a:gd name="T15" fmla="*/ 0 h 48"/>
                <a:gd name="T16" fmla="*/ 24 w 48"/>
                <a:gd name="T17" fmla="*/ 0 h 48"/>
                <a:gd name="T18" fmla="*/ 12 w 48"/>
                <a:gd name="T19" fmla="*/ 3 h 48"/>
                <a:gd name="T20" fmla="*/ 3 w 48"/>
                <a:gd name="T21" fmla="*/ 12 h 48"/>
                <a:gd name="T22" fmla="*/ 0 w 48"/>
                <a:gd name="T23" fmla="*/ 24 h 48"/>
                <a:gd name="T24" fmla="*/ 0 w 48"/>
                <a:gd name="T25" fmla="*/ 24 h 48"/>
                <a:gd name="T26" fmla="*/ 3 w 48"/>
                <a:gd name="T27" fmla="*/ 36 h 48"/>
                <a:gd name="T28" fmla="*/ 12 w 48"/>
                <a:gd name="T29" fmla="*/ 45 h 48"/>
                <a:gd name="T30" fmla="*/ 24 w 48"/>
                <a:gd name="T31" fmla="*/ 48 h 48"/>
                <a:gd name="T32" fmla="*/ 24 w 48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8"/>
                <a:gd name="T53" fmla="*/ 48 w 48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8">
                  <a:moveTo>
                    <a:pt x="24" y="48"/>
                  </a:moveTo>
                  <a:lnTo>
                    <a:pt x="36" y="45"/>
                  </a:lnTo>
                  <a:lnTo>
                    <a:pt x="45" y="36"/>
                  </a:lnTo>
                  <a:lnTo>
                    <a:pt x="48" y="24"/>
                  </a:lnTo>
                  <a:lnTo>
                    <a:pt x="45" y="12"/>
                  </a:lnTo>
                  <a:lnTo>
                    <a:pt x="36" y="3"/>
                  </a:lnTo>
                  <a:lnTo>
                    <a:pt x="24" y="0"/>
                  </a:lnTo>
                  <a:lnTo>
                    <a:pt x="12" y="3"/>
                  </a:lnTo>
                  <a:lnTo>
                    <a:pt x="3" y="12"/>
                  </a:lnTo>
                  <a:lnTo>
                    <a:pt x="0" y="24"/>
                  </a:lnTo>
                  <a:lnTo>
                    <a:pt x="3" y="36"/>
                  </a:lnTo>
                  <a:lnTo>
                    <a:pt x="12" y="45"/>
                  </a:lnTo>
                  <a:lnTo>
                    <a:pt x="24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01" name="Freeform 117"/>
            <p:cNvSpPr>
              <a:spLocks/>
            </p:cNvSpPr>
            <p:nvPr/>
          </p:nvSpPr>
          <p:spPr bwMode="auto">
            <a:xfrm>
              <a:off x="3023" y="1443"/>
              <a:ext cx="24" cy="92"/>
            </a:xfrm>
            <a:custGeom>
              <a:avLst/>
              <a:gdLst>
                <a:gd name="T0" fmla="*/ 10 w 24"/>
                <a:gd name="T1" fmla="*/ 8 h 92"/>
                <a:gd name="T2" fmla="*/ 10 w 24"/>
                <a:gd name="T3" fmla="*/ 15 h 92"/>
                <a:gd name="T4" fmla="*/ 10 w 24"/>
                <a:gd name="T5" fmla="*/ 23 h 92"/>
                <a:gd name="T6" fmla="*/ 9 w 24"/>
                <a:gd name="T7" fmla="*/ 31 h 92"/>
                <a:gd name="T8" fmla="*/ 9 w 24"/>
                <a:gd name="T9" fmla="*/ 31 h 92"/>
                <a:gd name="T10" fmla="*/ 4 w 24"/>
                <a:gd name="T11" fmla="*/ 49 h 92"/>
                <a:gd name="T12" fmla="*/ 1 w 24"/>
                <a:gd name="T13" fmla="*/ 68 h 92"/>
                <a:gd name="T14" fmla="*/ 0 w 24"/>
                <a:gd name="T15" fmla="*/ 86 h 92"/>
                <a:gd name="T16" fmla="*/ 0 w 24"/>
                <a:gd name="T17" fmla="*/ 86 h 92"/>
                <a:gd name="T18" fmla="*/ 1 w 24"/>
                <a:gd name="T19" fmla="*/ 89 h 92"/>
                <a:gd name="T20" fmla="*/ 4 w 24"/>
                <a:gd name="T21" fmla="*/ 91 h 92"/>
                <a:gd name="T22" fmla="*/ 7 w 24"/>
                <a:gd name="T23" fmla="*/ 92 h 92"/>
                <a:gd name="T24" fmla="*/ 7 w 24"/>
                <a:gd name="T25" fmla="*/ 92 h 92"/>
                <a:gd name="T26" fmla="*/ 11 w 24"/>
                <a:gd name="T27" fmla="*/ 91 h 92"/>
                <a:gd name="T28" fmla="*/ 13 w 24"/>
                <a:gd name="T29" fmla="*/ 88 h 92"/>
                <a:gd name="T30" fmla="*/ 14 w 24"/>
                <a:gd name="T31" fmla="*/ 85 h 92"/>
                <a:gd name="T32" fmla="*/ 14 w 24"/>
                <a:gd name="T33" fmla="*/ 85 h 92"/>
                <a:gd name="T34" fmla="*/ 15 w 24"/>
                <a:gd name="T35" fmla="*/ 67 h 92"/>
                <a:gd name="T36" fmla="*/ 18 w 24"/>
                <a:gd name="T37" fmla="*/ 49 h 92"/>
                <a:gd name="T38" fmla="*/ 22 w 24"/>
                <a:gd name="T39" fmla="*/ 31 h 92"/>
                <a:gd name="T40" fmla="*/ 22 w 24"/>
                <a:gd name="T41" fmla="*/ 31 h 92"/>
                <a:gd name="T42" fmla="*/ 24 w 24"/>
                <a:gd name="T43" fmla="*/ 23 h 92"/>
                <a:gd name="T44" fmla="*/ 24 w 24"/>
                <a:gd name="T45" fmla="*/ 15 h 92"/>
                <a:gd name="T46" fmla="*/ 23 w 24"/>
                <a:gd name="T47" fmla="*/ 7 h 92"/>
                <a:gd name="T48" fmla="*/ 23 w 24"/>
                <a:gd name="T49" fmla="*/ 7 h 92"/>
                <a:gd name="T50" fmla="*/ 22 w 24"/>
                <a:gd name="T51" fmla="*/ 3 h 92"/>
                <a:gd name="T52" fmla="*/ 19 w 24"/>
                <a:gd name="T53" fmla="*/ 1 h 92"/>
                <a:gd name="T54" fmla="*/ 16 w 24"/>
                <a:gd name="T55" fmla="*/ 0 h 92"/>
                <a:gd name="T56" fmla="*/ 16 w 24"/>
                <a:gd name="T57" fmla="*/ 0 h 92"/>
                <a:gd name="T58" fmla="*/ 13 w 24"/>
                <a:gd name="T59" fmla="*/ 1 h 92"/>
                <a:gd name="T60" fmla="*/ 10 w 24"/>
                <a:gd name="T61" fmla="*/ 4 h 92"/>
                <a:gd name="T62" fmla="*/ 10 w 24"/>
                <a:gd name="T63" fmla="*/ 8 h 92"/>
                <a:gd name="T64" fmla="*/ 10 w 24"/>
                <a:gd name="T65" fmla="*/ 8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"/>
                <a:gd name="T100" fmla="*/ 0 h 92"/>
                <a:gd name="T101" fmla="*/ 24 w 24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" h="92">
                  <a:moveTo>
                    <a:pt x="10" y="8"/>
                  </a:moveTo>
                  <a:lnTo>
                    <a:pt x="10" y="15"/>
                  </a:lnTo>
                  <a:lnTo>
                    <a:pt x="10" y="23"/>
                  </a:lnTo>
                  <a:lnTo>
                    <a:pt x="9" y="31"/>
                  </a:lnTo>
                  <a:lnTo>
                    <a:pt x="4" y="49"/>
                  </a:lnTo>
                  <a:lnTo>
                    <a:pt x="1" y="68"/>
                  </a:lnTo>
                  <a:lnTo>
                    <a:pt x="0" y="86"/>
                  </a:lnTo>
                  <a:lnTo>
                    <a:pt x="1" y="89"/>
                  </a:lnTo>
                  <a:lnTo>
                    <a:pt x="4" y="91"/>
                  </a:lnTo>
                  <a:lnTo>
                    <a:pt x="7" y="92"/>
                  </a:lnTo>
                  <a:lnTo>
                    <a:pt x="11" y="91"/>
                  </a:lnTo>
                  <a:lnTo>
                    <a:pt x="13" y="88"/>
                  </a:lnTo>
                  <a:lnTo>
                    <a:pt x="14" y="85"/>
                  </a:lnTo>
                  <a:lnTo>
                    <a:pt x="15" y="67"/>
                  </a:lnTo>
                  <a:lnTo>
                    <a:pt x="18" y="49"/>
                  </a:lnTo>
                  <a:lnTo>
                    <a:pt x="22" y="31"/>
                  </a:lnTo>
                  <a:lnTo>
                    <a:pt x="24" y="23"/>
                  </a:lnTo>
                  <a:lnTo>
                    <a:pt x="24" y="15"/>
                  </a:lnTo>
                  <a:lnTo>
                    <a:pt x="23" y="7"/>
                  </a:lnTo>
                  <a:lnTo>
                    <a:pt x="22" y="3"/>
                  </a:lnTo>
                  <a:lnTo>
                    <a:pt x="19" y="1"/>
                  </a:lnTo>
                  <a:lnTo>
                    <a:pt x="16" y="0"/>
                  </a:lnTo>
                  <a:lnTo>
                    <a:pt x="13" y="1"/>
                  </a:lnTo>
                  <a:lnTo>
                    <a:pt x="10" y="4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02" name="Freeform 118"/>
            <p:cNvSpPr>
              <a:spLocks/>
            </p:cNvSpPr>
            <p:nvPr/>
          </p:nvSpPr>
          <p:spPr bwMode="auto">
            <a:xfrm>
              <a:off x="3042" y="1443"/>
              <a:ext cx="22" cy="92"/>
            </a:xfrm>
            <a:custGeom>
              <a:avLst/>
              <a:gdLst>
                <a:gd name="T0" fmla="*/ 0 w 22"/>
                <a:gd name="T1" fmla="*/ 10 h 92"/>
                <a:gd name="T2" fmla="*/ 4 w 22"/>
                <a:gd name="T3" fmla="*/ 26 h 92"/>
                <a:gd name="T4" fmla="*/ 6 w 22"/>
                <a:gd name="T5" fmla="*/ 43 h 92"/>
                <a:gd name="T6" fmla="*/ 8 w 22"/>
                <a:gd name="T7" fmla="*/ 59 h 92"/>
                <a:gd name="T8" fmla="*/ 8 w 22"/>
                <a:gd name="T9" fmla="*/ 59 h 92"/>
                <a:gd name="T10" fmla="*/ 8 w 22"/>
                <a:gd name="T11" fmla="*/ 68 h 92"/>
                <a:gd name="T12" fmla="*/ 6 w 22"/>
                <a:gd name="T13" fmla="*/ 76 h 92"/>
                <a:gd name="T14" fmla="*/ 2 w 22"/>
                <a:gd name="T15" fmla="*/ 83 h 92"/>
                <a:gd name="T16" fmla="*/ 2 w 22"/>
                <a:gd name="T17" fmla="*/ 83 h 92"/>
                <a:gd name="T18" fmla="*/ 2 w 22"/>
                <a:gd name="T19" fmla="*/ 87 h 92"/>
                <a:gd name="T20" fmla="*/ 3 w 22"/>
                <a:gd name="T21" fmla="*/ 90 h 92"/>
                <a:gd name="T22" fmla="*/ 6 w 22"/>
                <a:gd name="T23" fmla="*/ 92 h 92"/>
                <a:gd name="T24" fmla="*/ 6 w 22"/>
                <a:gd name="T25" fmla="*/ 92 h 92"/>
                <a:gd name="T26" fmla="*/ 10 w 22"/>
                <a:gd name="T27" fmla="*/ 92 h 92"/>
                <a:gd name="T28" fmla="*/ 13 w 22"/>
                <a:gd name="T29" fmla="*/ 91 h 92"/>
                <a:gd name="T30" fmla="*/ 15 w 22"/>
                <a:gd name="T31" fmla="*/ 88 h 92"/>
                <a:gd name="T32" fmla="*/ 15 w 22"/>
                <a:gd name="T33" fmla="*/ 88 h 92"/>
                <a:gd name="T34" fmla="*/ 20 w 22"/>
                <a:gd name="T35" fmla="*/ 78 h 92"/>
                <a:gd name="T36" fmla="*/ 22 w 22"/>
                <a:gd name="T37" fmla="*/ 68 h 92"/>
                <a:gd name="T38" fmla="*/ 22 w 22"/>
                <a:gd name="T39" fmla="*/ 57 h 92"/>
                <a:gd name="T40" fmla="*/ 22 w 22"/>
                <a:gd name="T41" fmla="*/ 57 h 92"/>
                <a:gd name="T42" fmla="*/ 20 w 22"/>
                <a:gd name="T43" fmla="*/ 39 h 92"/>
                <a:gd name="T44" fmla="*/ 18 w 22"/>
                <a:gd name="T45" fmla="*/ 21 h 92"/>
                <a:gd name="T46" fmla="*/ 13 w 22"/>
                <a:gd name="T47" fmla="*/ 4 h 92"/>
                <a:gd name="T48" fmla="*/ 13 w 22"/>
                <a:gd name="T49" fmla="*/ 4 h 92"/>
                <a:gd name="T50" fmla="*/ 10 w 22"/>
                <a:gd name="T51" fmla="*/ 1 h 92"/>
                <a:gd name="T52" fmla="*/ 7 w 22"/>
                <a:gd name="T53" fmla="*/ 0 h 92"/>
                <a:gd name="T54" fmla="*/ 4 w 22"/>
                <a:gd name="T55" fmla="*/ 1 h 92"/>
                <a:gd name="T56" fmla="*/ 4 w 22"/>
                <a:gd name="T57" fmla="*/ 1 h 92"/>
                <a:gd name="T58" fmla="*/ 1 w 22"/>
                <a:gd name="T59" fmla="*/ 3 h 92"/>
                <a:gd name="T60" fmla="*/ 0 w 22"/>
                <a:gd name="T61" fmla="*/ 6 h 92"/>
                <a:gd name="T62" fmla="*/ 0 w 22"/>
                <a:gd name="T63" fmla="*/ 10 h 92"/>
                <a:gd name="T64" fmla="*/ 0 w 22"/>
                <a:gd name="T65" fmla="*/ 10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"/>
                <a:gd name="T100" fmla="*/ 0 h 92"/>
                <a:gd name="T101" fmla="*/ 22 w 22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" h="92">
                  <a:moveTo>
                    <a:pt x="0" y="10"/>
                  </a:moveTo>
                  <a:lnTo>
                    <a:pt x="4" y="26"/>
                  </a:lnTo>
                  <a:lnTo>
                    <a:pt x="6" y="43"/>
                  </a:lnTo>
                  <a:lnTo>
                    <a:pt x="8" y="59"/>
                  </a:lnTo>
                  <a:lnTo>
                    <a:pt x="8" y="68"/>
                  </a:lnTo>
                  <a:lnTo>
                    <a:pt x="6" y="76"/>
                  </a:lnTo>
                  <a:lnTo>
                    <a:pt x="2" y="83"/>
                  </a:lnTo>
                  <a:lnTo>
                    <a:pt x="2" y="87"/>
                  </a:lnTo>
                  <a:lnTo>
                    <a:pt x="3" y="90"/>
                  </a:lnTo>
                  <a:lnTo>
                    <a:pt x="6" y="92"/>
                  </a:lnTo>
                  <a:lnTo>
                    <a:pt x="10" y="92"/>
                  </a:lnTo>
                  <a:lnTo>
                    <a:pt x="13" y="91"/>
                  </a:lnTo>
                  <a:lnTo>
                    <a:pt x="15" y="88"/>
                  </a:lnTo>
                  <a:lnTo>
                    <a:pt x="20" y="78"/>
                  </a:lnTo>
                  <a:lnTo>
                    <a:pt x="22" y="68"/>
                  </a:lnTo>
                  <a:lnTo>
                    <a:pt x="22" y="57"/>
                  </a:lnTo>
                  <a:lnTo>
                    <a:pt x="20" y="39"/>
                  </a:lnTo>
                  <a:lnTo>
                    <a:pt x="18" y="21"/>
                  </a:lnTo>
                  <a:lnTo>
                    <a:pt x="13" y="4"/>
                  </a:lnTo>
                  <a:lnTo>
                    <a:pt x="10" y="1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03" name="Freeform 119"/>
            <p:cNvSpPr>
              <a:spLocks/>
            </p:cNvSpPr>
            <p:nvPr/>
          </p:nvSpPr>
          <p:spPr bwMode="auto">
            <a:xfrm>
              <a:off x="3064" y="1443"/>
              <a:ext cx="19" cy="93"/>
            </a:xfrm>
            <a:custGeom>
              <a:avLst/>
              <a:gdLst>
                <a:gd name="T0" fmla="*/ 19 w 19"/>
                <a:gd name="T1" fmla="*/ 0 h 93"/>
                <a:gd name="T2" fmla="*/ 16 w 19"/>
                <a:gd name="T3" fmla="*/ 2 h 93"/>
                <a:gd name="T4" fmla="*/ 15 w 19"/>
                <a:gd name="T5" fmla="*/ 4 h 93"/>
                <a:gd name="T6" fmla="*/ 14 w 19"/>
                <a:gd name="T7" fmla="*/ 7 h 93"/>
                <a:gd name="T8" fmla="*/ 14 w 19"/>
                <a:gd name="T9" fmla="*/ 7 h 93"/>
                <a:gd name="T10" fmla="*/ 12 w 19"/>
                <a:gd name="T11" fmla="*/ 15 h 93"/>
                <a:gd name="T12" fmla="*/ 12 w 19"/>
                <a:gd name="T13" fmla="*/ 17 h 93"/>
                <a:gd name="T14" fmla="*/ 14 w 19"/>
                <a:gd name="T15" fmla="*/ 7 h 93"/>
                <a:gd name="T16" fmla="*/ 14 w 19"/>
                <a:gd name="T17" fmla="*/ 7 h 93"/>
                <a:gd name="T18" fmla="*/ 12 w 19"/>
                <a:gd name="T19" fmla="*/ 16 h 93"/>
                <a:gd name="T20" fmla="*/ 9 w 19"/>
                <a:gd name="T21" fmla="*/ 26 h 93"/>
                <a:gd name="T22" fmla="*/ 6 w 19"/>
                <a:gd name="T23" fmla="*/ 35 h 93"/>
                <a:gd name="T24" fmla="*/ 6 w 19"/>
                <a:gd name="T25" fmla="*/ 35 h 93"/>
                <a:gd name="T26" fmla="*/ 3 w 19"/>
                <a:gd name="T27" fmla="*/ 49 h 93"/>
                <a:gd name="T28" fmla="*/ 2 w 19"/>
                <a:gd name="T29" fmla="*/ 64 h 93"/>
                <a:gd name="T30" fmla="*/ 2 w 19"/>
                <a:gd name="T31" fmla="*/ 78 h 93"/>
                <a:gd name="T32" fmla="*/ 2 w 19"/>
                <a:gd name="T33" fmla="*/ 78 h 93"/>
                <a:gd name="T34" fmla="*/ 2 w 19"/>
                <a:gd name="T35" fmla="*/ 80 h 93"/>
                <a:gd name="T36" fmla="*/ 2 w 19"/>
                <a:gd name="T37" fmla="*/ 82 h 93"/>
                <a:gd name="T38" fmla="*/ 1 w 19"/>
                <a:gd name="T39" fmla="*/ 84 h 93"/>
                <a:gd name="T40" fmla="*/ 1 w 19"/>
                <a:gd name="T41" fmla="*/ 84 h 93"/>
                <a:gd name="T42" fmla="*/ 0 w 19"/>
                <a:gd name="T43" fmla="*/ 87 h 93"/>
                <a:gd name="T44" fmla="*/ 2 w 19"/>
                <a:gd name="T45" fmla="*/ 90 h 93"/>
                <a:gd name="T46" fmla="*/ 4 w 19"/>
                <a:gd name="T47" fmla="*/ 93 h 93"/>
                <a:gd name="T48" fmla="*/ 4 w 19"/>
                <a:gd name="T49" fmla="*/ 93 h 93"/>
                <a:gd name="T50" fmla="*/ 8 w 19"/>
                <a:gd name="T51" fmla="*/ 93 h 93"/>
                <a:gd name="T52" fmla="*/ 11 w 19"/>
                <a:gd name="T53" fmla="*/ 92 h 93"/>
                <a:gd name="T54" fmla="*/ 13 w 19"/>
                <a:gd name="T55" fmla="*/ 89 h 93"/>
                <a:gd name="T56" fmla="*/ 13 w 19"/>
                <a:gd name="T57" fmla="*/ 89 h 93"/>
                <a:gd name="T58" fmla="*/ 14 w 19"/>
                <a:gd name="T59" fmla="*/ 87 h 93"/>
                <a:gd name="T60" fmla="*/ 15 w 19"/>
                <a:gd name="T61" fmla="*/ 85 h 93"/>
                <a:gd name="T62" fmla="*/ 15 w 19"/>
                <a:gd name="T63" fmla="*/ 83 h 93"/>
                <a:gd name="T64" fmla="*/ 15 w 19"/>
                <a:gd name="T65" fmla="*/ 83 h 93"/>
                <a:gd name="T66" fmla="*/ 16 w 19"/>
                <a:gd name="T67" fmla="*/ 69 h 93"/>
                <a:gd name="T68" fmla="*/ 16 w 19"/>
                <a:gd name="T69" fmla="*/ 54 h 93"/>
                <a:gd name="T70" fmla="*/ 19 w 19"/>
                <a:gd name="T71" fmla="*/ 39 h 93"/>
                <a:gd name="T72" fmla="*/ 19 w 19"/>
                <a:gd name="T73" fmla="*/ 0 h 9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9"/>
                <a:gd name="T112" fmla="*/ 0 h 93"/>
                <a:gd name="T113" fmla="*/ 19 w 19"/>
                <a:gd name="T114" fmla="*/ 93 h 9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9" h="93">
                  <a:moveTo>
                    <a:pt x="19" y="0"/>
                  </a:moveTo>
                  <a:lnTo>
                    <a:pt x="16" y="2"/>
                  </a:lnTo>
                  <a:lnTo>
                    <a:pt x="15" y="4"/>
                  </a:lnTo>
                  <a:lnTo>
                    <a:pt x="14" y="7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14" y="7"/>
                  </a:lnTo>
                  <a:lnTo>
                    <a:pt x="12" y="16"/>
                  </a:lnTo>
                  <a:lnTo>
                    <a:pt x="9" y="26"/>
                  </a:lnTo>
                  <a:lnTo>
                    <a:pt x="6" y="35"/>
                  </a:lnTo>
                  <a:lnTo>
                    <a:pt x="3" y="49"/>
                  </a:lnTo>
                  <a:lnTo>
                    <a:pt x="2" y="64"/>
                  </a:lnTo>
                  <a:lnTo>
                    <a:pt x="2" y="78"/>
                  </a:lnTo>
                  <a:lnTo>
                    <a:pt x="2" y="80"/>
                  </a:lnTo>
                  <a:lnTo>
                    <a:pt x="2" y="82"/>
                  </a:lnTo>
                  <a:lnTo>
                    <a:pt x="1" y="84"/>
                  </a:lnTo>
                  <a:lnTo>
                    <a:pt x="0" y="87"/>
                  </a:lnTo>
                  <a:lnTo>
                    <a:pt x="2" y="90"/>
                  </a:lnTo>
                  <a:lnTo>
                    <a:pt x="4" y="93"/>
                  </a:lnTo>
                  <a:lnTo>
                    <a:pt x="8" y="93"/>
                  </a:lnTo>
                  <a:lnTo>
                    <a:pt x="11" y="92"/>
                  </a:lnTo>
                  <a:lnTo>
                    <a:pt x="13" y="89"/>
                  </a:lnTo>
                  <a:lnTo>
                    <a:pt x="14" y="87"/>
                  </a:lnTo>
                  <a:lnTo>
                    <a:pt x="15" y="85"/>
                  </a:lnTo>
                  <a:lnTo>
                    <a:pt x="15" y="83"/>
                  </a:lnTo>
                  <a:lnTo>
                    <a:pt x="16" y="69"/>
                  </a:lnTo>
                  <a:lnTo>
                    <a:pt x="16" y="54"/>
                  </a:lnTo>
                  <a:lnTo>
                    <a:pt x="19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04" name="Freeform 120"/>
            <p:cNvSpPr>
              <a:spLocks/>
            </p:cNvSpPr>
            <p:nvPr/>
          </p:nvSpPr>
          <p:spPr bwMode="auto">
            <a:xfrm>
              <a:off x="3018" y="1415"/>
              <a:ext cx="49" cy="48"/>
            </a:xfrm>
            <a:custGeom>
              <a:avLst/>
              <a:gdLst>
                <a:gd name="T0" fmla="*/ 25 w 49"/>
                <a:gd name="T1" fmla="*/ 48 h 48"/>
                <a:gd name="T2" fmla="*/ 37 w 49"/>
                <a:gd name="T3" fmla="*/ 45 h 48"/>
                <a:gd name="T4" fmla="*/ 46 w 49"/>
                <a:gd name="T5" fmla="*/ 36 h 48"/>
                <a:gd name="T6" fmla="*/ 49 w 49"/>
                <a:gd name="T7" fmla="*/ 24 h 48"/>
                <a:gd name="T8" fmla="*/ 49 w 49"/>
                <a:gd name="T9" fmla="*/ 24 h 48"/>
                <a:gd name="T10" fmla="*/ 46 w 49"/>
                <a:gd name="T11" fmla="*/ 12 h 48"/>
                <a:gd name="T12" fmla="*/ 37 w 49"/>
                <a:gd name="T13" fmla="*/ 3 h 48"/>
                <a:gd name="T14" fmla="*/ 25 w 49"/>
                <a:gd name="T15" fmla="*/ 0 h 48"/>
                <a:gd name="T16" fmla="*/ 25 w 49"/>
                <a:gd name="T17" fmla="*/ 0 h 48"/>
                <a:gd name="T18" fmla="*/ 12 w 49"/>
                <a:gd name="T19" fmla="*/ 3 h 48"/>
                <a:gd name="T20" fmla="*/ 4 w 49"/>
                <a:gd name="T21" fmla="*/ 12 h 48"/>
                <a:gd name="T22" fmla="*/ 0 w 49"/>
                <a:gd name="T23" fmla="*/ 24 h 48"/>
                <a:gd name="T24" fmla="*/ 0 w 49"/>
                <a:gd name="T25" fmla="*/ 24 h 48"/>
                <a:gd name="T26" fmla="*/ 4 w 49"/>
                <a:gd name="T27" fmla="*/ 36 h 48"/>
                <a:gd name="T28" fmla="*/ 12 w 49"/>
                <a:gd name="T29" fmla="*/ 45 h 48"/>
                <a:gd name="T30" fmla="*/ 25 w 49"/>
                <a:gd name="T31" fmla="*/ 48 h 48"/>
                <a:gd name="T32" fmla="*/ 25 w 49"/>
                <a:gd name="T33" fmla="*/ 48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8"/>
                <a:gd name="T53" fmla="*/ 49 w 49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8">
                  <a:moveTo>
                    <a:pt x="25" y="48"/>
                  </a:moveTo>
                  <a:lnTo>
                    <a:pt x="37" y="45"/>
                  </a:lnTo>
                  <a:lnTo>
                    <a:pt x="46" y="36"/>
                  </a:lnTo>
                  <a:lnTo>
                    <a:pt x="49" y="24"/>
                  </a:lnTo>
                  <a:lnTo>
                    <a:pt x="46" y="12"/>
                  </a:lnTo>
                  <a:lnTo>
                    <a:pt x="37" y="3"/>
                  </a:lnTo>
                  <a:lnTo>
                    <a:pt x="25" y="0"/>
                  </a:lnTo>
                  <a:lnTo>
                    <a:pt x="12" y="3"/>
                  </a:lnTo>
                  <a:lnTo>
                    <a:pt x="4" y="12"/>
                  </a:lnTo>
                  <a:lnTo>
                    <a:pt x="0" y="24"/>
                  </a:lnTo>
                  <a:lnTo>
                    <a:pt x="4" y="36"/>
                  </a:lnTo>
                  <a:lnTo>
                    <a:pt x="12" y="45"/>
                  </a:lnTo>
                  <a:lnTo>
                    <a:pt x="25" y="48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05" name="Freeform 121"/>
            <p:cNvSpPr>
              <a:spLocks/>
            </p:cNvSpPr>
            <p:nvPr/>
          </p:nvSpPr>
          <p:spPr bwMode="auto">
            <a:xfrm>
              <a:off x="3067" y="1416"/>
              <a:ext cx="15" cy="45"/>
            </a:xfrm>
            <a:custGeom>
              <a:avLst/>
              <a:gdLst>
                <a:gd name="T0" fmla="*/ 15 w 15"/>
                <a:gd name="T1" fmla="*/ 0 h 45"/>
                <a:gd name="T2" fmla="*/ 7 w 15"/>
                <a:gd name="T3" fmla="*/ 5 h 45"/>
                <a:gd name="T4" fmla="*/ 2 w 15"/>
                <a:gd name="T5" fmla="*/ 14 h 45"/>
                <a:gd name="T6" fmla="*/ 0 w 15"/>
                <a:gd name="T7" fmla="*/ 23 h 45"/>
                <a:gd name="T8" fmla="*/ 0 w 15"/>
                <a:gd name="T9" fmla="*/ 23 h 45"/>
                <a:gd name="T10" fmla="*/ 2 w 15"/>
                <a:gd name="T11" fmla="*/ 33 h 45"/>
                <a:gd name="T12" fmla="*/ 7 w 15"/>
                <a:gd name="T13" fmla="*/ 40 h 45"/>
                <a:gd name="T14" fmla="*/ 15 w 15"/>
                <a:gd name="T15" fmla="*/ 45 h 45"/>
                <a:gd name="T16" fmla="*/ 15 w 15"/>
                <a:gd name="T17" fmla="*/ 45 h 45"/>
                <a:gd name="T18" fmla="*/ 15 w 15"/>
                <a:gd name="T19" fmla="*/ 34 h 45"/>
                <a:gd name="T20" fmla="*/ 15 w 15"/>
                <a:gd name="T21" fmla="*/ 12 h 45"/>
                <a:gd name="T22" fmla="*/ 15 w 15"/>
                <a:gd name="T23" fmla="*/ 0 h 45"/>
                <a:gd name="T24" fmla="*/ 15 w 15"/>
                <a:gd name="T25" fmla="*/ 0 h 4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"/>
                <a:gd name="T40" fmla="*/ 0 h 45"/>
                <a:gd name="T41" fmla="*/ 15 w 15"/>
                <a:gd name="T42" fmla="*/ 45 h 4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" h="45">
                  <a:moveTo>
                    <a:pt x="15" y="0"/>
                  </a:moveTo>
                  <a:lnTo>
                    <a:pt x="7" y="5"/>
                  </a:lnTo>
                  <a:lnTo>
                    <a:pt x="2" y="14"/>
                  </a:lnTo>
                  <a:lnTo>
                    <a:pt x="0" y="23"/>
                  </a:lnTo>
                  <a:lnTo>
                    <a:pt x="2" y="33"/>
                  </a:lnTo>
                  <a:lnTo>
                    <a:pt x="7" y="40"/>
                  </a:lnTo>
                  <a:lnTo>
                    <a:pt x="15" y="45"/>
                  </a:lnTo>
                  <a:lnTo>
                    <a:pt x="15" y="34"/>
                  </a:lnTo>
                  <a:lnTo>
                    <a:pt x="15" y="1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06" name="Freeform 333"/>
            <p:cNvSpPr>
              <a:spLocks/>
            </p:cNvSpPr>
            <p:nvPr/>
          </p:nvSpPr>
          <p:spPr bwMode="auto">
            <a:xfrm>
              <a:off x="2166" y="1544"/>
              <a:ext cx="12" cy="91"/>
            </a:xfrm>
            <a:custGeom>
              <a:avLst/>
              <a:gdLst>
                <a:gd name="T0" fmla="*/ 0 w 12"/>
                <a:gd name="T1" fmla="*/ 1 h 91"/>
                <a:gd name="T2" fmla="*/ 1 w 12"/>
                <a:gd name="T3" fmla="*/ 1 h 91"/>
                <a:gd name="T4" fmla="*/ 3 w 12"/>
                <a:gd name="T5" fmla="*/ 0 h 91"/>
                <a:gd name="T6" fmla="*/ 4 w 12"/>
                <a:gd name="T7" fmla="*/ 0 h 91"/>
                <a:gd name="T8" fmla="*/ 4 w 12"/>
                <a:gd name="T9" fmla="*/ 0 h 91"/>
                <a:gd name="T10" fmla="*/ 8 w 12"/>
                <a:gd name="T11" fmla="*/ 1 h 91"/>
                <a:gd name="T12" fmla="*/ 11 w 12"/>
                <a:gd name="T13" fmla="*/ 3 h 91"/>
                <a:gd name="T14" fmla="*/ 12 w 12"/>
                <a:gd name="T15" fmla="*/ 6 h 91"/>
                <a:gd name="T16" fmla="*/ 12 w 12"/>
                <a:gd name="T17" fmla="*/ 6 h 91"/>
                <a:gd name="T18" fmla="*/ 11 w 12"/>
                <a:gd name="T19" fmla="*/ 14 h 91"/>
                <a:gd name="T20" fmla="*/ 10 w 12"/>
                <a:gd name="T21" fmla="*/ 21 h 91"/>
                <a:gd name="T22" fmla="*/ 8 w 12"/>
                <a:gd name="T23" fmla="*/ 28 h 91"/>
                <a:gd name="T24" fmla="*/ 8 w 12"/>
                <a:gd name="T25" fmla="*/ 28 h 91"/>
                <a:gd name="T26" fmla="*/ 6 w 12"/>
                <a:gd name="T27" fmla="*/ 34 h 91"/>
                <a:gd name="T28" fmla="*/ 4 w 12"/>
                <a:gd name="T29" fmla="*/ 41 h 91"/>
                <a:gd name="T30" fmla="*/ 4 w 12"/>
                <a:gd name="T31" fmla="*/ 47 h 91"/>
                <a:gd name="T32" fmla="*/ 4 w 12"/>
                <a:gd name="T33" fmla="*/ 47 h 91"/>
                <a:gd name="T34" fmla="*/ 6 w 12"/>
                <a:gd name="T35" fmla="*/ 60 h 91"/>
                <a:gd name="T36" fmla="*/ 4 w 12"/>
                <a:gd name="T37" fmla="*/ 74 h 91"/>
                <a:gd name="T38" fmla="*/ 0 w 12"/>
                <a:gd name="T39" fmla="*/ 91 h 91"/>
                <a:gd name="T40" fmla="*/ 0 w 12"/>
                <a:gd name="T41" fmla="*/ 91 h 91"/>
                <a:gd name="T42" fmla="*/ 0 w 12"/>
                <a:gd name="T43" fmla="*/ 68 h 91"/>
                <a:gd name="T44" fmla="*/ 0 w 12"/>
                <a:gd name="T45" fmla="*/ 24 h 91"/>
                <a:gd name="T46" fmla="*/ 0 w 12"/>
                <a:gd name="T47" fmla="*/ 1 h 91"/>
                <a:gd name="T48" fmla="*/ 0 w 12"/>
                <a:gd name="T49" fmla="*/ 1 h 9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"/>
                <a:gd name="T76" fmla="*/ 0 h 91"/>
                <a:gd name="T77" fmla="*/ 12 w 12"/>
                <a:gd name="T78" fmla="*/ 91 h 9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" h="91">
                  <a:moveTo>
                    <a:pt x="0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4" y="0"/>
                  </a:lnTo>
                  <a:lnTo>
                    <a:pt x="8" y="1"/>
                  </a:lnTo>
                  <a:lnTo>
                    <a:pt x="11" y="3"/>
                  </a:lnTo>
                  <a:lnTo>
                    <a:pt x="12" y="6"/>
                  </a:lnTo>
                  <a:lnTo>
                    <a:pt x="11" y="14"/>
                  </a:lnTo>
                  <a:lnTo>
                    <a:pt x="10" y="21"/>
                  </a:lnTo>
                  <a:lnTo>
                    <a:pt x="8" y="28"/>
                  </a:lnTo>
                  <a:lnTo>
                    <a:pt x="6" y="34"/>
                  </a:lnTo>
                  <a:lnTo>
                    <a:pt x="4" y="41"/>
                  </a:lnTo>
                  <a:lnTo>
                    <a:pt x="4" y="47"/>
                  </a:lnTo>
                  <a:lnTo>
                    <a:pt x="6" y="60"/>
                  </a:lnTo>
                  <a:lnTo>
                    <a:pt x="4" y="74"/>
                  </a:lnTo>
                  <a:lnTo>
                    <a:pt x="0" y="91"/>
                  </a:lnTo>
                  <a:lnTo>
                    <a:pt x="0" y="68"/>
                  </a:lnTo>
                  <a:lnTo>
                    <a:pt x="0" y="2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DE49D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307" name="Freeform 334"/>
            <p:cNvSpPr>
              <a:spLocks/>
            </p:cNvSpPr>
            <p:nvPr/>
          </p:nvSpPr>
          <p:spPr bwMode="auto">
            <a:xfrm>
              <a:off x="2166" y="1619"/>
              <a:ext cx="12" cy="41"/>
            </a:xfrm>
            <a:custGeom>
              <a:avLst/>
              <a:gdLst>
                <a:gd name="T0" fmla="*/ 0 w 12"/>
                <a:gd name="T1" fmla="*/ 0 h 41"/>
                <a:gd name="T2" fmla="*/ 6 w 12"/>
                <a:gd name="T3" fmla="*/ 5 h 41"/>
                <a:gd name="T4" fmla="*/ 10 w 12"/>
                <a:gd name="T5" fmla="*/ 12 h 41"/>
                <a:gd name="T6" fmla="*/ 12 w 12"/>
                <a:gd name="T7" fmla="*/ 20 h 41"/>
                <a:gd name="T8" fmla="*/ 12 w 12"/>
                <a:gd name="T9" fmla="*/ 20 h 41"/>
                <a:gd name="T10" fmla="*/ 10 w 12"/>
                <a:gd name="T11" fmla="*/ 28 h 41"/>
                <a:gd name="T12" fmla="*/ 7 w 12"/>
                <a:gd name="T13" fmla="*/ 35 h 41"/>
                <a:gd name="T14" fmla="*/ 1 w 12"/>
                <a:gd name="T15" fmla="*/ 41 h 41"/>
                <a:gd name="T16" fmla="*/ 1 w 12"/>
                <a:gd name="T17" fmla="*/ 41 h 41"/>
                <a:gd name="T18" fmla="*/ 0 w 12"/>
                <a:gd name="T19" fmla="*/ 30 h 41"/>
                <a:gd name="T20" fmla="*/ 0 w 12"/>
                <a:gd name="T21" fmla="*/ 10 h 41"/>
                <a:gd name="T22" fmla="*/ 0 w 12"/>
                <a:gd name="T23" fmla="*/ 0 h 41"/>
                <a:gd name="T24" fmla="*/ 0 w 12"/>
                <a:gd name="T25" fmla="*/ 0 h 4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"/>
                <a:gd name="T40" fmla="*/ 0 h 41"/>
                <a:gd name="T41" fmla="*/ 12 w 12"/>
                <a:gd name="T42" fmla="*/ 41 h 4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" h="41">
                  <a:moveTo>
                    <a:pt x="0" y="0"/>
                  </a:moveTo>
                  <a:lnTo>
                    <a:pt x="6" y="5"/>
                  </a:lnTo>
                  <a:lnTo>
                    <a:pt x="10" y="12"/>
                  </a:lnTo>
                  <a:lnTo>
                    <a:pt x="12" y="20"/>
                  </a:lnTo>
                  <a:lnTo>
                    <a:pt x="10" y="28"/>
                  </a:lnTo>
                  <a:lnTo>
                    <a:pt x="7" y="35"/>
                  </a:lnTo>
                  <a:lnTo>
                    <a:pt x="1" y="41"/>
                  </a:lnTo>
                  <a:lnTo>
                    <a:pt x="0" y="30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D055"/>
            </a:solidFill>
            <a:ln w="12700" cmpd="sng">
              <a:solidFill>
                <a:srgbClr val="FE992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9183" name="Group 1171"/>
          <p:cNvGrpSpPr>
            <a:grpSpLocks/>
          </p:cNvGrpSpPr>
          <p:nvPr/>
        </p:nvGrpSpPr>
        <p:grpSpPr bwMode="auto">
          <a:xfrm>
            <a:off x="4427538" y="3597275"/>
            <a:ext cx="396875" cy="395288"/>
            <a:chOff x="2514" y="2030"/>
            <a:chExt cx="222" cy="222"/>
          </a:xfrm>
        </p:grpSpPr>
        <p:sp>
          <p:nvSpPr>
            <p:cNvPr id="49185" name="Freeform 739"/>
            <p:cNvSpPr>
              <a:spLocks/>
            </p:cNvSpPr>
            <p:nvPr/>
          </p:nvSpPr>
          <p:spPr bwMode="auto">
            <a:xfrm>
              <a:off x="2540" y="2056"/>
              <a:ext cx="91" cy="69"/>
            </a:xfrm>
            <a:custGeom>
              <a:avLst/>
              <a:gdLst>
                <a:gd name="T0" fmla="*/ 91 w 91"/>
                <a:gd name="T1" fmla="*/ 51 h 69"/>
                <a:gd name="T2" fmla="*/ 91 w 91"/>
                <a:gd name="T3" fmla="*/ 34 h 69"/>
                <a:gd name="T4" fmla="*/ 79 w 91"/>
                <a:gd name="T5" fmla="*/ 18 h 69"/>
                <a:gd name="T6" fmla="*/ 57 w 91"/>
                <a:gd name="T7" fmla="*/ 4 h 69"/>
                <a:gd name="T8" fmla="*/ 57 w 91"/>
                <a:gd name="T9" fmla="*/ 4 h 69"/>
                <a:gd name="T10" fmla="*/ 32 w 91"/>
                <a:gd name="T11" fmla="*/ 0 h 69"/>
                <a:gd name="T12" fmla="*/ 12 w 91"/>
                <a:gd name="T13" fmla="*/ 4 h 69"/>
                <a:gd name="T14" fmla="*/ 0 w 91"/>
                <a:gd name="T15" fmla="*/ 16 h 69"/>
                <a:gd name="T16" fmla="*/ 0 w 91"/>
                <a:gd name="T17" fmla="*/ 16 h 69"/>
                <a:gd name="T18" fmla="*/ 1 w 91"/>
                <a:gd name="T19" fmla="*/ 34 h 69"/>
                <a:gd name="T20" fmla="*/ 13 w 91"/>
                <a:gd name="T21" fmla="*/ 51 h 69"/>
                <a:gd name="T22" fmla="*/ 34 w 91"/>
                <a:gd name="T23" fmla="*/ 64 h 69"/>
                <a:gd name="T24" fmla="*/ 34 w 91"/>
                <a:gd name="T25" fmla="*/ 64 h 69"/>
                <a:gd name="T26" fmla="*/ 59 w 91"/>
                <a:gd name="T27" fmla="*/ 69 h 69"/>
                <a:gd name="T28" fmla="*/ 79 w 91"/>
                <a:gd name="T29" fmla="*/ 64 h 69"/>
                <a:gd name="T30" fmla="*/ 91 w 91"/>
                <a:gd name="T31" fmla="*/ 51 h 69"/>
                <a:gd name="T32" fmla="*/ 91 w 91"/>
                <a:gd name="T33" fmla="*/ 51 h 6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1"/>
                <a:gd name="T52" fmla="*/ 0 h 69"/>
                <a:gd name="T53" fmla="*/ 91 w 91"/>
                <a:gd name="T54" fmla="*/ 69 h 6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1" h="69">
                  <a:moveTo>
                    <a:pt x="91" y="51"/>
                  </a:moveTo>
                  <a:lnTo>
                    <a:pt x="91" y="34"/>
                  </a:lnTo>
                  <a:lnTo>
                    <a:pt x="79" y="18"/>
                  </a:lnTo>
                  <a:lnTo>
                    <a:pt x="57" y="4"/>
                  </a:lnTo>
                  <a:lnTo>
                    <a:pt x="32" y="0"/>
                  </a:lnTo>
                  <a:lnTo>
                    <a:pt x="12" y="4"/>
                  </a:lnTo>
                  <a:lnTo>
                    <a:pt x="0" y="16"/>
                  </a:lnTo>
                  <a:lnTo>
                    <a:pt x="1" y="34"/>
                  </a:lnTo>
                  <a:lnTo>
                    <a:pt x="13" y="51"/>
                  </a:lnTo>
                  <a:lnTo>
                    <a:pt x="34" y="64"/>
                  </a:lnTo>
                  <a:lnTo>
                    <a:pt x="59" y="69"/>
                  </a:lnTo>
                  <a:lnTo>
                    <a:pt x="79" y="64"/>
                  </a:lnTo>
                  <a:lnTo>
                    <a:pt x="91" y="51"/>
                  </a:lnTo>
                  <a:close/>
                </a:path>
              </a:pathLst>
            </a:custGeom>
            <a:solidFill>
              <a:srgbClr val="CC77B8"/>
            </a:solidFill>
            <a:ln w="12700" cmpd="sng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186" name="Freeform 740"/>
            <p:cNvSpPr>
              <a:spLocks/>
            </p:cNvSpPr>
            <p:nvPr/>
          </p:nvSpPr>
          <p:spPr bwMode="auto">
            <a:xfrm>
              <a:off x="2586" y="2030"/>
              <a:ext cx="94" cy="65"/>
            </a:xfrm>
            <a:custGeom>
              <a:avLst/>
              <a:gdLst>
                <a:gd name="T0" fmla="*/ 94 w 94"/>
                <a:gd name="T1" fmla="*/ 45 h 65"/>
                <a:gd name="T2" fmla="*/ 92 w 94"/>
                <a:gd name="T3" fmla="*/ 28 h 65"/>
                <a:gd name="T4" fmla="*/ 78 w 94"/>
                <a:gd name="T5" fmla="*/ 12 h 65"/>
                <a:gd name="T6" fmla="*/ 55 w 94"/>
                <a:gd name="T7" fmla="*/ 2 h 65"/>
                <a:gd name="T8" fmla="*/ 55 w 94"/>
                <a:gd name="T9" fmla="*/ 2 h 65"/>
                <a:gd name="T10" fmla="*/ 30 w 94"/>
                <a:gd name="T11" fmla="*/ 0 h 65"/>
                <a:gd name="T12" fmla="*/ 10 w 94"/>
                <a:gd name="T13" fmla="*/ 7 h 65"/>
                <a:gd name="T14" fmla="*/ 0 w 94"/>
                <a:gd name="T15" fmla="*/ 20 h 65"/>
                <a:gd name="T16" fmla="*/ 0 w 94"/>
                <a:gd name="T17" fmla="*/ 20 h 65"/>
                <a:gd name="T18" fmla="*/ 2 w 94"/>
                <a:gd name="T19" fmla="*/ 37 h 65"/>
                <a:gd name="T20" fmla="*/ 16 w 94"/>
                <a:gd name="T21" fmla="*/ 53 h 65"/>
                <a:gd name="T22" fmla="*/ 39 w 94"/>
                <a:gd name="T23" fmla="*/ 63 h 65"/>
                <a:gd name="T24" fmla="*/ 39 w 94"/>
                <a:gd name="T25" fmla="*/ 63 h 65"/>
                <a:gd name="T26" fmla="*/ 64 w 94"/>
                <a:gd name="T27" fmla="*/ 65 h 65"/>
                <a:gd name="T28" fmla="*/ 84 w 94"/>
                <a:gd name="T29" fmla="*/ 59 h 65"/>
                <a:gd name="T30" fmla="*/ 94 w 94"/>
                <a:gd name="T31" fmla="*/ 45 h 65"/>
                <a:gd name="T32" fmla="*/ 94 w 94"/>
                <a:gd name="T33" fmla="*/ 45 h 6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4"/>
                <a:gd name="T52" fmla="*/ 0 h 65"/>
                <a:gd name="T53" fmla="*/ 94 w 94"/>
                <a:gd name="T54" fmla="*/ 65 h 6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4" h="65">
                  <a:moveTo>
                    <a:pt x="94" y="45"/>
                  </a:moveTo>
                  <a:lnTo>
                    <a:pt x="92" y="28"/>
                  </a:lnTo>
                  <a:lnTo>
                    <a:pt x="78" y="12"/>
                  </a:lnTo>
                  <a:lnTo>
                    <a:pt x="55" y="2"/>
                  </a:lnTo>
                  <a:lnTo>
                    <a:pt x="30" y="0"/>
                  </a:lnTo>
                  <a:lnTo>
                    <a:pt x="10" y="7"/>
                  </a:lnTo>
                  <a:lnTo>
                    <a:pt x="0" y="20"/>
                  </a:lnTo>
                  <a:lnTo>
                    <a:pt x="2" y="37"/>
                  </a:lnTo>
                  <a:lnTo>
                    <a:pt x="16" y="53"/>
                  </a:lnTo>
                  <a:lnTo>
                    <a:pt x="39" y="63"/>
                  </a:lnTo>
                  <a:lnTo>
                    <a:pt x="64" y="65"/>
                  </a:lnTo>
                  <a:lnTo>
                    <a:pt x="84" y="59"/>
                  </a:lnTo>
                  <a:lnTo>
                    <a:pt x="94" y="45"/>
                  </a:lnTo>
                  <a:close/>
                </a:path>
              </a:pathLst>
            </a:custGeom>
            <a:solidFill>
              <a:srgbClr val="CC77B8"/>
            </a:solidFill>
            <a:ln w="12700" cmpd="sng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187" name="Freeform 741"/>
            <p:cNvSpPr>
              <a:spLocks/>
            </p:cNvSpPr>
            <p:nvPr/>
          </p:nvSpPr>
          <p:spPr bwMode="auto">
            <a:xfrm>
              <a:off x="2572" y="2109"/>
              <a:ext cx="98" cy="63"/>
            </a:xfrm>
            <a:custGeom>
              <a:avLst/>
              <a:gdLst>
                <a:gd name="T0" fmla="*/ 98 w 98"/>
                <a:gd name="T1" fmla="*/ 35 h 63"/>
                <a:gd name="T2" fmla="*/ 92 w 98"/>
                <a:gd name="T3" fmla="*/ 19 h 63"/>
                <a:gd name="T4" fmla="*/ 75 w 98"/>
                <a:gd name="T5" fmla="*/ 6 h 63"/>
                <a:gd name="T6" fmla="*/ 51 w 98"/>
                <a:gd name="T7" fmla="*/ 0 h 63"/>
                <a:gd name="T8" fmla="*/ 51 w 98"/>
                <a:gd name="T9" fmla="*/ 0 h 63"/>
                <a:gd name="T10" fmla="*/ 26 w 98"/>
                <a:gd name="T11" fmla="*/ 2 h 63"/>
                <a:gd name="T12" fmla="*/ 8 w 98"/>
                <a:gd name="T13" fmla="*/ 12 h 63"/>
                <a:gd name="T14" fmla="*/ 0 w 98"/>
                <a:gd name="T15" fmla="*/ 28 h 63"/>
                <a:gd name="T16" fmla="*/ 0 w 98"/>
                <a:gd name="T17" fmla="*/ 28 h 63"/>
                <a:gd name="T18" fmla="*/ 6 w 98"/>
                <a:gd name="T19" fmla="*/ 44 h 63"/>
                <a:gd name="T20" fmla="*/ 22 w 98"/>
                <a:gd name="T21" fmla="*/ 57 h 63"/>
                <a:gd name="T22" fmla="*/ 47 w 98"/>
                <a:gd name="T23" fmla="*/ 63 h 63"/>
                <a:gd name="T24" fmla="*/ 47 w 98"/>
                <a:gd name="T25" fmla="*/ 63 h 63"/>
                <a:gd name="T26" fmla="*/ 71 w 98"/>
                <a:gd name="T27" fmla="*/ 61 h 63"/>
                <a:gd name="T28" fmla="*/ 90 w 98"/>
                <a:gd name="T29" fmla="*/ 51 h 63"/>
                <a:gd name="T30" fmla="*/ 98 w 98"/>
                <a:gd name="T31" fmla="*/ 35 h 63"/>
                <a:gd name="T32" fmla="*/ 98 w 98"/>
                <a:gd name="T33" fmla="*/ 35 h 6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8"/>
                <a:gd name="T52" fmla="*/ 0 h 63"/>
                <a:gd name="T53" fmla="*/ 98 w 98"/>
                <a:gd name="T54" fmla="*/ 63 h 6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8" h="63">
                  <a:moveTo>
                    <a:pt x="98" y="35"/>
                  </a:moveTo>
                  <a:lnTo>
                    <a:pt x="92" y="19"/>
                  </a:lnTo>
                  <a:lnTo>
                    <a:pt x="75" y="6"/>
                  </a:lnTo>
                  <a:lnTo>
                    <a:pt x="51" y="0"/>
                  </a:lnTo>
                  <a:lnTo>
                    <a:pt x="26" y="2"/>
                  </a:lnTo>
                  <a:lnTo>
                    <a:pt x="8" y="12"/>
                  </a:lnTo>
                  <a:lnTo>
                    <a:pt x="0" y="28"/>
                  </a:lnTo>
                  <a:lnTo>
                    <a:pt x="6" y="44"/>
                  </a:lnTo>
                  <a:lnTo>
                    <a:pt x="22" y="57"/>
                  </a:lnTo>
                  <a:lnTo>
                    <a:pt x="47" y="63"/>
                  </a:lnTo>
                  <a:lnTo>
                    <a:pt x="71" y="61"/>
                  </a:lnTo>
                  <a:lnTo>
                    <a:pt x="90" y="51"/>
                  </a:lnTo>
                  <a:lnTo>
                    <a:pt x="98" y="35"/>
                  </a:lnTo>
                  <a:close/>
                </a:path>
              </a:pathLst>
            </a:custGeom>
            <a:solidFill>
              <a:srgbClr val="CC77B8"/>
            </a:solidFill>
            <a:ln w="12700" cmpd="sng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188" name="Freeform 742"/>
            <p:cNvSpPr>
              <a:spLocks/>
            </p:cNvSpPr>
            <p:nvPr/>
          </p:nvSpPr>
          <p:spPr bwMode="auto">
            <a:xfrm>
              <a:off x="2646" y="2050"/>
              <a:ext cx="85" cy="79"/>
            </a:xfrm>
            <a:custGeom>
              <a:avLst/>
              <a:gdLst>
                <a:gd name="T0" fmla="*/ 79 w 85"/>
                <a:gd name="T1" fmla="*/ 71 h 79"/>
                <a:gd name="T2" fmla="*/ 85 w 85"/>
                <a:gd name="T3" fmla="*/ 55 h 79"/>
                <a:gd name="T4" fmla="*/ 79 w 85"/>
                <a:gd name="T5" fmla="*/ 35 h 79"/>
                <a:gd name="T6" fmla="*/ 63 w 85"/>
                <a:gd name="T7" fmla="*/ 15 h 79"/>
                <a:gd name="T8" fmla="*/ 63 w 85"/>
                <a:gd name="T9" fmla="*/ 15 h 79"/>
                <a:gd name="T10" fmla="*/ 41 w 85"/>
                <a:gd name="T11" fmla="*/ 2 h 79"/>
                <a:gd name="T12" fmla="*/ 21 w 85"/>
                <a:gd name="T13" fmla="*/ 0 h 79"/>
                <a:gd name="T14" fmla="*/ 5 w 85"/>
                <a:gd name="T15" fmla="*/ 7 h 79"/>
                <a:gd name="T16" fmla="*/ 5 w 85"/>
                <a:gd name="T17" fmla="*/ 7 h 79"/>
                <a:gd name="T18" fmla="*/ 0 w 85"/>
                <a:gd name="T19" fmla="*/ 24 h 79"/>
                <a:gd name="T20" fmla="*/ 6 w 85"/>
                <a:gd name="T21" fmla="*/ 44 h 79"/>
                <a:gd name="T22" fmla="*/ 21 w 85"/>
                <a:gd name="T23" fmla="*/ 64 h 79"/>
                <a:gd name="T24" fmla="*/ 21 w 85"/>
                <a:gd name="T25" fmla="*/ 64 h 79"/>
                <a:gd name="T26" fmla="*/ 43 w 85"/>
                <a:gd name="T27" fmla="*/ 76 h 79"/>
                <a:gd name="T28" fmla="*/ 64 w 85"/>
                <a:gd name="T29" fmla="*/ 79 h 79"/>
                <a:gd name="T30" fmla="*/ 79 w 85"/>
                <a:gd name="T31" fmla="*/ 71 h 79"/>
                <a:gd name="T32" fmla="*/ 79 w 85"/>
                <a:gd name="T33" fmla="*/ 71 h 7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5"/>
                <a:gd name="T52" fmla="*/ 0 h 79"/>
                <a:gd name="T53" fmla="*/ 85 w 85"/>
                <a:gd name="T54" fmla="*/ 79 h 7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5" h="79">
                  <a:moveTo>
                    <a:pt x="79" y="71"/>
                  </a:moveTo>
                  <a:lnTo>
                    <a:pt x="85" y="55"/>
                  </a:lnTo>
                  <a:lnTo>
                    <a:pt x="79" y="35"/>
                  </a:lnTo>
                  <a:lnTo>
                    <a:pt x="63" y="15"/>
                  </a:lnTo>
                  <a:lnTo>
                    <a:pt x="41" y="2"/>
                  </a:lnTo>
                  <a:lnTo>
                    <a:pt x="21" y="0"/>
                  </a:lnTo>
                  <a:lnTo>
                    <a:pt x="5" y="7"/>
                  </a:lnTo>
                  <a:lnTo>
                    <a:pt x="0" y="24"/>
                  </a:lnTo>
                  <a:lnTo>
                    <a:pt x="6" y="44"/>
                  </a:lnTo>
                  <a:lnTo>
                    <a:pt x="21" y="64"/>
                  </a:lnTo>
                  <a:lnTo>
                    <a:pt x="43" y="76"/>
                  </a:lnTo>
                  <a:lnTo>
                    <a:pt x="64" y="79"/>
                  </a:lnTo>
                  <a:lnTo>
                    <a:pt x="79" y="71"/>
                  </a:lnTo>
                  <a:close/>
                </a:path>
              </a:pathLst>
            </a:custGeom>
            <a:solidFill>
              <a:srgbClr val="CC77B8"/>
            </a:solidFill>
            <a:ln w="12700" cmpd="sng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189" name="Freeform 743"/>
            <p:cNvSpPr>
              <a:spLocks/>
            </p:cNvSpPr>
            <p:nvPr/>
          </p:nvSpPr>
          <p:spPr bwMode="auto">
            <a:xfrm>
              <a:off x="2641" y="2118"/>
              <a:ext cx="95" cy="64"/>
            </a:xfrm>
            <a:custGeom>
              <a:avLst/>
              <a:gdLst>
                <a:gd name="T0" fmla="*/ 95 w 95"/>
                <a:gd name="T1" fmla="*/ 43 h 64"/>
                <a:gd name="T2" fmla="*/ 92 w 95"/>
                <a:gd name="T3" fmla="*/ 25 h 64"/>
                <a:gd name="T4" fmla="*/ 77 w 95"/>
                <a:gd name="T5" fmla="*/ 10 h 64"/>
                <a:gd name="T6" fmla="*/ 55 w 95"/>
                <a:gd name="T7" fmla="*/ 1 h 64"/>
                <a:gd name="T8" fmla="*/ 55 w 95"/>
                <a:gd name="T9" fmla="*/ 1 h 64"/>
                <a:gd name="T10" fmla="*/ 29 w 95"/>
                <a:gd name="T11" fmla="*/ 0 h 64"/>
                <a:gd name="T12" fmla="*/ 9 w 95"/>
                <a:gd name="T13" fmla="*/ 7 h 64"/>
                <a:gd name="T14" fmla="*/ 0 w 95"/>
                <a:gd name="T15" fmla="*/ 21 h 64"/>
                <a:gd name="T16" fmla="*/ 0 w 95"/>
                <a:gd name="T17" fmla="*/ 21 h 64"/>
                <a:gd name="T18" fmla="*/ 3 w 95"/>
                <a:gd name="T19" fmla="*/ 38 h 64"/>
                <a:gd name="T20" fmla="*/ 17 w 95"/>
                <a:gd name="T21" fmla="*/ 53 h 64"/>
                <a:gd name="T22" fmla="*/ 40 w 95"/>
                <a:gd name="T23" fmla="*/ 63 h 64"/>
                <a:gd name="T24" fmla="*/ 40 w 95"/>
                <a:gd name="T25" fmla="*/ 63 h 64"/>
                <a:gd name="T26" fmla="*/ 65 w 95"/>
                <a:gd name="T27" fmla="*/ 64 h 64"/>
                <a:gd name="T28" fmla="*/ 85 w 95"/>
                <a:gd name="T29" fmla="*/ 57 h 64"/>
                <a:gd name="T30" fmla="*/ 95 w 95"/>
                <a:gd name="T31" fmla="*/ 43 h 64"/>
                <a:gd name="T32" fmla="*/ 95 w 95"/>
                <a:gd name="T33" fmla="*/ 43 h 6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5"/>
                <a:gd name="T52" fmla="*/ 0 h 64"/>
                <a:gd name="T53" fmla="*/ 95 w 95"/>
                <a:gd name="T54" fmla="*/ 64 h 6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5" h="64">
                  <a:moveTo>
                    <a:pt x="95" y="43"/>
                  </a:moveTo>
                  <a:lnTo>
                    <a:pt x="92" y="25"/>
                  </a:lnTo>
                  <a:lnTo>
                    <a:pt x="77" y="10"/>
                  </a:lnTo>
                  <a:lnTo>
                    <a:pt x="55" y="1"/>
                  </a:lnTo>
                  <a:lnTo>
                    <a:pt x="29" y="0"/>
                  </a:lnTo>
                  <a:lnTo>
                    <a:pt x="9" y="7"/>
                  </a:lnTo>
                  <a:lnTo>
                    <a:pt x="0" y="21"/>
                  </a:lnTo>
                  <a:lnTo>
                    <a:pt x="3" y="38"/>
                  </a:lnTo>
                  <a:lnTo>
                    <a:pt x="17" y="53"/>
                  </a:lnTo>
                  <a:lnTo>
                    <a:pt x="40" y="63"/>
                  </a:lnTo>
                  <a:lnTo>
                    <a:pt x="65" y="64"/>
                  </a:lnTo>
                  <a:lnTo>
                    <a:pt x="85" y="57"/>
                  </a:lnTo>
                  <a:lnTo>
                    <a:pt x="95" y="43"/>
                  </a:lnTo>
                  <a:close/>
                </a:path>
              </a:pathLst>
            </a:custGeom>
            <a:solidFill>
              <a:srgbClr val="CC77B8"/>
            </a:solidFill>
            <a:ln w="12700" cmpd="sng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190" name="Freeform 744"/>
            <p:cNvSpPr>
              <a:spLocks/>
            </p:cNvSpPr>
            <p:nvPr/>
          </p:nvSpPr>
          <p:spPr bwMode="auto">
            <a:xfrm>
              <a:off x="2643" y="2139"/>
              <a:ext cx="69" cy="91"/>
            </a:xfrm>
            <a:custGeom>
              <a:avLst/>
              <a:gdLst>
                <a:gd name="T0" fmla="*/ 52 w 69"/>
                <a:gd name="T1" fmla="*/ 91 h 91"/>
                <a:gd name="T2" fmla="*/ 64 w 69"/>
                <a:gd name="T3" fmla="*/ 79 h 91"/>
                <a:gd name="T4" fmla="*/ 69 w 69"/>
                <a:gd name="T5" fmla="*/ 58 h 91"/>
                <a:gd name="T6" fmla="*/ 64 w 69"/>
                <a:gd name="T7" fmla="*/ 34 h 91"/>
                <a:gd name="T8" fmla="*/ 64 w 69"/>
                <a:gd name="T9" fmla="*/ 34 h 91"/>
                <a:gd name="T10" fmla="*/ 51 w 69"/>
                <a:gd name="T11" fmla="*/ 13 h 91"/>
                <a:gd name="T12" fmla="*/ 34 w 69"/>
                <a:gd name="T13" fmla="*/ 0 h 91"/>
                <a:gd name="T14" fmla="*/ 17 w 69"/>
                <a:gd name="T15" fmla="*/ 0 h 91"/>
                <a:gd name="T16" fmla="*/ 17 w 69"/>
                <a:gd name="T17" fmla="*/ 0 h 91"/>
                <a:gd name="T18" fmla="*/ 4 w 69"/>
                <a:gd name="T19" fmla="*/ 12 h 91"/>
                <a:gd name="T20" fmla="*/ 0 w 69"/>
                <a:gd name="T21" fmla="*/ 32 h 91"/>
                <a:gd name="T22" fmla="*/ 4 w 69"/>
                <a:gd name="T23" fmla="*/ 57 h 91"/>
                <a:gd name="T24" fmla="*/ 4 w 69"/>
                <a:gd name="T25" fmla="*/ 57 h 91"/>
                <a:gd name="T26" fmla="*/ 18 w 69"/>
                <a:gd name="T27" fmla="*/ 78 h 91"/>
                <a:gd name="T28" fmla="*/ 34 w 69"/>
                <a:gd name="T29" fmla="*/ 91 h 91"/>
                <a:gd name="T30" fmla="*/ 52 w 69"/>
                <a:gd name="T31" fmla="*/ 91 h 91"/>
                <a:gd name="T32" fmla="*/ 52 w 69"/>
                <a:gd name="T33" fmla="*/ 91 h 9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9"/>
                <a:gd name="T52" fmla="*/ 0 h 91"/>
                <a:gd name="T53" fmla="*/ 69 w 69"/>
                <a:gd name="T54" fmla="*/ 91 h 9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9" h="91">
                  <a:moveTo>
                    <a:pt x="52" y="91"/>
                  </a:moveTo>
                  <a:lnTo>
                    <a:pt x="64" y="79"/>
                  </a:lnTo>
                  <a:lnTo>
                    <a:pt x="69" y="58"/>
                  </a:lnTo>
                  <a:lnTo>
                    <a:pt x="64" y="34"/>
                  </a:lnTo>
                  <a:lnTo>
                    <a:pt x="51" y="13"/>
                  </a:lnTo>
                  <a:lnTo>
                    <a:pt x="34" y="0"/>
                  </a:lnTo>
                  <a:lnTo>
                    <a:pt x="17" y="0"/>
                  </a:lnTo>
                  <a:lnTo>
                    <a:pt x="4" y="12"/>
                  </a:lnTo>
                  <a:lnTo>
                    <a:pt x="0" y="32"/>
                  </a:lnTo>
                  <a:lnTo>
                    <a:pt x="4" y="57"/>
                  </a:lnTo>
                  <a:lnTo>
                    <a:pt x="18" y="78"/>
                  </a:lnTo>
                  <a:lnTo>
                    <a:pt x="34" y="91"/>
                  </a:lnTo>
                  <a:lnTo>
                    <a:pt x="52" y="91"/>
                  </a:lnTo>
                  <a:close/>
                </a:path>
              </a:pathLst>
            </a:custGeom>
            <a:solidFill>
              <a:srgbClr val="CC77B8"/>
            </a:solidFill>
            <a:ln w="12700" cmpd="sng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191" name="Freeform 745"/>
            <p:cNvSpPr>
              <a:spLocks/>
            </p:cNvSpPr>
            <p:nvPr/>
          </p:nvSpPr>
          <p:spPr bwMode="auto">
            <a:xfrm>
              <a:off x="2514" y="2086"/>
              <a:ext cx="63" cy="96"/>
            </a:xfrm>
            <a:custGeom>
              <a:avLst/>
              <a:gdLst>
                <a:gd name="T0" fmla="*/ 23 w 63"/>
                <a:gd name="T1" fmla="*/ 96 h 96"/>
                <a:gd name="T2" fmla="*/ 40 w 63"/>
                <a:gd name="T3" fmla="*/ 92 h 96"/>
                <a:gd name="T4" fmla="*/ 54 w 63"/>
                <a:gd name="T5" fmla="*/ 77 h 96"/>
                <a:gd name="T6" fmla="*/ 62 w 63"/>
                <a:gd name="T7" fmla="*/ 54 h 96"/>
                <a:gd name="T8" fmla="*/ 62 w 63"/>
                <a:gd name="T9" fmla="*/ 54 h 96"/>
                <a:gd name="T10" fmla="*/ 63 w 63"/>
                <a:gd name="T11" fmla="*/ 29 h 96"/>
                <a:gd name="T12" fmla="*/ 55 w 63"/>
                <a:gd name="T13" fmla="*/ 10 h 96"/>
                <a:gd name="T14" fmla="*/ 41 w 63"/>
                <a:gd name="T15" fmla="*/ 0 h 96"/>
                <a:gd name="T16" fmla="*/ 41 w 63"/>
                <a:gd name="T17" fmla="*/ 0 h 96"/>
                <a:gd name="T18" fmla="*/ 24 w 63"/>
                <a:gd name="T19" fmla="*/ 4 h 96"/>
                <a:gd name="T20" fmla="*/ 10 w 63"/>
                <a:gd name="T21" fmla="*/ 19 h 96"/>
                <a:gd name="T22" fmla="*/ 1 w 63"/>
                <a:gd name="T23" fmla="*/ 42 h 96"/>
                <a:gd name="T24" fmla="*/ 1 w 63"/>
                <a:gd name="T25" fmla="*/ 42 h 96"/>
                <a:gd name="T26" fmla="*/ 0 w 63"/>
                <a:gd name="T27" fmla="*/ 67 h 96"/>
                <a:gd name="T28" fmla="*/ 8 w 63"/>
                <a:gd name="T29" fmla="*/ 86 h 96"/>
                <a:gd name="T30" fmla="*/ 23 w 63"/>
                <a:gd name="T31" fmla="*/ 96 h 96"/>
                <a:gd name="T32" fmla="*/ 23 w 63"/>
                <a:gd name="T33" fmla="*/ 96 h 9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3"/>
                <a:gd name="T52" fmla="*/ 0 h 96"/>
                <a:gd name="T53" fmla="*/ 63 w 63"/>
                <a:gd name="T54" fmla="*/ 96 h 9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3" h="96">
                  <a:moveTo>
                    <a:pt x="23" y="96"/>
                  </a:moveTo>
                  <a:lnTo>
                    <a:pt x="40" y="92"/>
                  </a:lnTo>
                  <a:lnTo>
                    <a:pt x="54" y="77"/>
                  </a:lnTo>
                  <a:lnTo>
                    <a:pt x="62" y="54"/>
                  </a:lnTo>
                  <a:lnTo>
                    <a:pt x="63" y="29"/>
                  </a:lnTo>
                  <a:lnTo>
                    <a:pt x="55" y="10"/>
                  </a:lnTo>
                  <a:lnTo>
                    <a:pt x="41" y="0"/>
                  </a:lnTo>
                  <a:lnTo>
                    <a:pt x="24" y="4"/>
                  </a:lnTo>
                  <a:lnTo>
                    <a:pt x="10" y="19"/>
                  </a:lnTo>
                  <a:lnTo>
                    <a:pt x="1" y="42"/>
                  </a:lnTo>
                  <a:lnTo>
                    <a:pt x="0" y="67"/>
                  </a:lnTo>
                  <a:lnTo>
                    <a:pt x="8" y="86"/>
                  </a:lnTo>
                  <a:lnTo>
                    <a:pt x="23" y="96"/>
                  </a:lnTo>
                  <a:close/>
                </a:path>
              </a:pathLst>
            </a:custGeom>
            <a:solidFill>
              <a:srgbClr val="CC77B8"/>
            </a:solidFill>
            <a:ln w="12700" cmpd="sng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192" name="Freeform 746"/>
            <p:cNvSpPr>
              <a:spLocks/>
            </p:cNvSpPr>
            <p:nvPr/>
          </p:nvSpPr>
          <p:spPr bwMode="auto">
            <a:xfrm>
              <a:off x="2534" y="2152"/>
              <a:ext cx="86" cy="77"/>
            </a:xfrm>
            <a:custGeom>
              <a:avLst/>
              <a:gdLst>
                <a:gd name="T0" fmla="*/ 4 w 86"/>
                <a:gd name="T1" fmla="*/ 68 h 77"/>
                <a:gd name="T2" fmla="*/ 20 w 86"/>
                <a:gd name="T3" fmla="*/ 77 h 77"/>
                <a:gd name="T4" fmla="*/ 40 w 86"/>
                <a:gd name="T5" fmla="*/ 75 h 77"/>
                <a:gd name="T6" fmla="*/ 62 w 86"/>
                <a:gd name="T7" fmla="*/ 63 h 77"/>
                <a:gd name="T8" fmla="*/ 62 w 86"/>
                <a:gd name="T9" fmla="*/ 63 h 77"/>
                <a:gd name="T10" fmla="*/ 79 w 86"/>
                <a:gd name="T11" fmla="*/ 45 h 77"/>
                <a:gd name="T12" fmla="*/ 86 w 86"/>
                <a:gd name="T13" fmla="*/ 25 h 77"/>
                <a:gd name="T14" fmla="*/ 81 w 86"/>
                <a:gd name="T15" fmla="*/ 9 h 77"/>
                <a:gd name="T16" fmla="*/ 81 w 86"/>
                <a:gd name="T17" fmla="*/ 9 h 77"/>
                <a:gd name="T18" fmla="*/ 66 w 86"/>
                <a:gd name="T19" fmla="*/ 0 h 77"/>
                <a:gd name="T20" fmla="*/ 45 w 86"/>
                <a:gd name="T21" fmla="*/ 2 h 77"/>
                <a:gd name="T22" fmla="*/ 24 w 86"/>
                <a:gd name="T23" fmla="*/ 13 h 77"/>
                <a:gd name="T24" fmla="*/ 24 w 86"/>
                <a:gd name="T25" fmla="*/ 13 h 77"/>
                <a:gd name="T26" fmla="*/ 6 w 86"/>
                <a:gd name="T27" fmla="*/ 32 h 77"/>
                <a:gd name="T28" fmla="*/ 0 w 86"/>
                <a:gd name="T29" fmla="*/ 52 h 77"/>
                <a:gd name="T30" fmla="*/ 4 w 86"/>
                <a:gd name="T31" fmla="*/ 68 h 77"/>
                <a:gd name="T32" fmla="*/ 4 w 86"/>
                <a:gd name="T33" fmla="*/ 68 h 7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6"/>
                <a:gd name="T52" fmla="*/ 0 h 77"/>
                <a:gd name="T53" fmla="*/ 86 w 86"/>
                <a:gd name="T54" fmla="*/ 77 h 7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6" h="77">
                  <a:moveTo>
                    <a:pt x="4" y="68"/>
                  </a:moveTo>
                  <a:lnTo>
                    <a:pt x="20" y="77"/>
                  </a:lnTo>
                  <a:lnTo>
                    <a:pt x="40" y="75"/>
                  </a:lnTo>
                  <a:lnTo>
                    <a:pt x="62" y="63"/>
                  </a:lnTo>
                  <a:lnTo>
                    <a:pt x="79" y="45"/>
                  </a:lnTo>
                  <a:lnTo>
                    <a:pt x="86" y="25"/>
                  </a:lnTo>
                  <a:lnTo>
                    <a:pt x="81" y="9"/>
                  </a:lnTo>
                  <a:lnTo>
                    <a:pt x="66" y="0"/>
                  </a:lnTo>
                  <a:lnTo>
                    <a:pt x="45" y="2"/>
                  </a:lnTo>
                  <a:lnTo>
                    <a:pt x="24" y="13"/>
                  </a:lnTo>
                  <a:lnTo>
                    <a:pt x="6" y="32"/>
                  </a:lnTo>
                  <a:lnTo>
                    <a:pt x="0" y="52"/>
                  </a:lnTo>
                  <a:lnTo>
                    <a:pt x="4" y="68"/>
                  </a:lnTo>
                  <a:close/>
                </a:path>
              </a:pathLst>
            </a:custGeom>
            <a:solidFill>
              <a:srgbClr val="CC77B8"/>
            </a:solidFill>
            <a:ln w="12700" cmpd="sng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193" name="Freeform 747"/>
            <p:cNvSpPr>
              <a:spLocks/>
            </p:cNvSpPr>
            <p:nvPr/>
          </p:nvSpPr>
          <p:spPr bwMode="auto">
            <a:xfrm>
              <a:off x="2581" y="2189"/>
              <a:ext cx="95" cy="63"/>
            </a:xfrm>
            <a:custGeom>
              <a:avLst/>
              <a:gdLst>
                <a:gd name="T0" fmla="*/ 0 w 95"/>
                <a:gd name="T1" fmla="*/ 42 h 63"/>
                <a:gd name="T2" fmla="*/ 10 w 95"/>
                <a:gd name="T3" fmla="*/ 56 h 63"/>
                <a:gd name="T4" fmla="*/ 29 w 95"/>
                <a:gd name="T5" fmla="*/ 63 h 63"/>
                <a:gd name="T6" fmla="*/ 54 w 95"/>
                <a:gd name="T7" fmla="*/ 63 h 63"/>
                <a:gd name="T8" fmla="*/ 54 w 95"/>
                <a:gd name="T9" fmla="*/ 63 h 63"/>
                <a:gd name="T10" fmla="*/ 78 w 95"/>
                <a:gd name="T11" fmla="*/ 53 h 63"/>
                <a:gd name="T12" fmla="*/ 92 w 95"/>
                <a:gd name="T13" fmla="*/ 39 h 63"/>
                <a:gd name="T14" fmla="*/ 95 w 95"/>
                <a:gd name="T15" fmla="*/ 21 h 63"/>
                <a:gd name="T16" fmla="*/ 95 w 95"/>
                <a:gd name="T17" fmla="*/ 21 h 63"/>
                <a:gd name="T18" fmla="*/ 85 w 95"/>
                <a:gd name="T19" fmla="*/ 7 h 63"/>
                <a:gd name="T20" fmla="*/ 66 w 95"/>
                <a:gd name="T21" fmla="*/ 0 h 63"/>
                <a:gd name="T22" fmla="*/ 41 w 95"/>
                <a:gd name="T23" fmla="*/ 1 h 63"/>
                <a:gd name="T24" fmla="*/ 41 w 95"/>
                <a:gd name="T25" fmla="*/ 1 h 63"/>
                <a:gd name="T26" fmla="*/ 18 w 95"/>
                <a:gd name="T27" fmla="*/ 10 h 63"/>
                <a:gd name="T28" fmla="*/ 3 w 95"/>
                <a:gd name="T29" fmla="*/ 25 h 63"/>
                <a:gd name="T30" fmla="*/ 0 w 95"/>
                <a:gd name="T31" fmla="*/ 42 h 63"/>
                <a:gd name="T32" fmla="*/ 0 w 95"/>
                <a:gd name="T33" fmla="*/ 42 h 6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5"/>
                <a:gd name="T52" fmla="*/ 0 h 63"/>
                <a:gd name="T53" fmla="*/ 95 w 95"/>
                <a:gd name="T54" fmla="*/ 63 h 6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5" h="63">
                  <a:moveTo>
                    <a:pt x="0" y="42"/>
                  </a:moveTo>
                  <a:lnTo>
                    <a:pt x="10" y="56"/>
                  </a:lnTo>
                  <a:lnTo>
                    <a:pt x="29" y="63"/>
                  </a:lnTo>
                  <a:lnTo>
                    <a:pt x="54" y="63"/>
                  </a:lnTo>
                  <a:lnTo>
                    <a:pt x="78" y="53"/>
                  </a:lnTo>
                  <a:lnTo>
                    <a:pt x="92" y="39"/>
                  </a:lnTo>
                  <a:lnTo>
                    <a:pt x="95" y="21"/>
                  </a:lnTo>
                  <a:lnTo>
                    <a:pt x="85" y="7"/>
                  </a:lnTo>
                  <a:lnTo>
                    <a:pt x="66" y="0"/>
                  </a:lnTo>
                  <a:lnTo>
                    <a:pt x="41" y="1"/>
                  </a:lnTo>
                  <a:lnTo>
                    <a:pt x="18" y="10"/>
                  </a:lnTo>
                  <a:lnTo>
                    <a:pt x="3" y="25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CC77B8"/>
            </a:solidFill>
            <a:ln w="12700" cmpd="sng">
              <a:solidFill>
                <a:srgbClr val="BC47A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9184" name="Rectangle 1174"/>
          <p:cNvSpPr>
            <a:spLocks noChangeArrowheads="1"/>
          </p:cNvSpPr>
          <p:nvPr/>
        </p:nvSpPr>
        <p:spPr bwMode="auto">
          <a:xfrm>
            <a:off x="5006975" y="4452938"/>
            <a:ext cx="363538" cy="361950"/>
          </a:xfrm>
          <a:prstGeom prst="rect">
            <a:avLst/>
          </a:prstGeom>
          <a:solidFill>
            <a:srgbClr val="656565"/>
          </a:solidFill>
          <a:ln w="9525">
            <a:noFill/>
            <a:miter lim="800000"/>
            <a:headEnd/>
            <a:tailEnd/>
          </a:ln>
        </p:spPr>
        <p:txBody>
          <a:bodyPr lIns="102833" tIns="51417" rIns="102833" bIns="51417"/>
          <a:lstStyle/>
          <a:p>
            <a:r>
              <a:rPr lang="en-US" altLang="en-US" sz="2000" b="1">
                <a:solidFill>
                  <a:schemeClr val="bg1"/>
                </a:solidFill>
              </a:rPr>
              <a:t>3</a:t>
            </a:r>
            <a:endParaRPr lang="en-US" altLang="en-US" sz="2000" b="1"/>
          </a:p>
        </p:txBody>
      </p:sp>
    </p:spTree>
    <p:extLst>
      <p:ext uri="{BB962C8B-B14F-4D97-AF65-F5344CB8AC3E}">
        <p14:creationId xmlns:p14="http://schemas.microsoft.com/office/powerpoint/2010/main" val="175839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4. PHOTOSYNTHESIS AND RESPIRATION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Chapters 8 and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56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Adenosine Triphosphate (ATP)</a:t>
            </a:r>
          </a:p>
          <a:p>
            <a:pPr lvl="1"/>
            <a:r>
              <a:rPr lang="en-US" sz="3200" dirty="0" smtClean="0"/>
              <a:t>Stores and provides energy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35693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Controls and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Autofit/>
          </a:bodyPr>
          <a:lstStyle/>
          <a:p>
            <a:r>
              <a:rPr lang="en-US" b="1" i="1" u="sng" dirty="0" smtClean="0"/>
              <a:t>Control</a:t>
            </a:r>
            <a:r>
              <a:rPr lang="en-US" dirty="0" smtClean="0"/>
              <a:t> = constant</a:t>
            </a:r>
          </a:p>
          <a:p>
            <a:r>
              <a:rPr lang="en-US" b="1" i="1" u="sng" dirty="0" smtClean="0"/>
              <a:t>Variable</a:t>
            </a:r>
            <a:r>
              <a:rPr lang="en-US" dirty="0" smtClean="0"/>
              <a:t> = varies</a:t>
            </a:r>
          </a:p>
          <a:p>
            <a:endParaRPr lang="en-US" sz="1800" dirty="0" smtClean="0"/>
          </a:p>
          <a:p>
            <a:r>
              <a:rPr lang="en-US" dirty="0" smtClean="0"/>
              <a:t>Only </a:t>
            </a:r>
            <a:r>
              <a:rPr lang="en-US" b="1" u="sng" dirty="0" smtClean="0"/>
              <a:t>ONE</a:t>
            </a:r>
            <a:r>
              <a:rPr lang="en-US" dirty="0" smtClean="0"/>
              <a:t> factor should be changed at a time</a:t>
            </a:r>
          </a:p>
          <a:p>
            <a:pPr lvl="1"/>
            <a:r>
              <a:rPr lang="en-US" sz="3200" b="1" i="1" u="sng" dirty="0" smtClean="0"/>
              <a:t>Independent (or manipulated) variable</a:t>
            </a:r>
            <a:r>
              <a:rPr lang="en-US" sz="3200" dirty="0" smtClean="0"/>
              <a:t> =</a:t>
            </a:r>
          </a:p>
          <a:p>
            <a:pPr lvl="2"/>
            <a:r>
              <a:rPr lang="en-US" sz="3200" dirty="0" smtClean="0"/>
              <a:t>Factor in a controlled experiment that is deliberately changed</a:t>
            </a:r>
          </a:p>
          <a:p>
            <a:pPr lvl="1"/>
            <a:r>
              <a:rPr lang="en-US" sz="3200" b="1" i="1" u="sng" dirty="0" smtClean="0"/>
              <a:t>Dependent (or responding) variable </a:t>
            </a:r>
            <a:r>
              <a:rPr lang="en-US" sz="3200" dirty="0" smtClean="0"/>
              <a:t>=</a:t>
            </a:r>
          </a:p>
          <a:p>
            <a:pPr lvl="2"/>
            <a:r>
              <a:rPr lang="en-US" sz="3200" dirty="0" smtClean="0"/>
              <a:t>Factor being observed that changes in response to the independent variable</a:t>
            </a:r>
          </a:p>
        </p:txBody>
      </p:sp>
    </p:spTree>
    <p:extLst>
      <p:ext uri="{BB962C8B-B14F-4D97-AF65-F5344CB8AC3E}">
        <p14:creationId xmlns:p14="http://schemas.microsoft.com/office/powerpoint/2010/main" val="3393408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610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4000" dirty="0" smtClean="0"/>
              <a:t>Photosynthesis vs Cellular Respiration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686800" cy="50292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dirty="0" smtClean="0"/>
              <a:t>Opposite processes</a:t>
            </a:r>
          </a:p>
          <a:p>
            <a:pPr lvl="1" eaLnBrk="1" hangingPunct="1"/>
            <a:r>
              <a:rPr lang="en-US" altLang="en-US" sz="3200" dirty="0" smtClean="0"/>
              <a:t>Energy flows in opposite directions</a:t>
            </a:r>
          </a:p>
          <a:p>
            <a:pPr lvl="2" eaLnBrk="1" hangingPunct="1"/>
            <a:r>
              <a:rPr lang="en-US" altLang="en-US" sz="3200" dirty="0" smtClean="0"/>
              <a:t>Photosynthesis converts light energy into chemical energy (glucose)</a:t>
            </a:r>
          </a:p>
          <a:p>
            <a:pPr lvl="2" eaLnBrk="1" hangingPunct="1"/>
            <a:r>
              <a:rPr lang="en-US" altLang="en-US" sz="3200" dirty="0" smtClean="0"/>
              <a:t>Cellular converts chemical energy from food (glucose) into ATP</a:t>
            </a:r>
          </a:p>
          <a:p>
            <a:pPr lvl="1" eaLnBrk="1" hangingPunct="1"/>
            <a:r>
              <a:rPr lang="en-US" altLang="en-US" sz="3200" dirty="0" smtClean="0"/>
              <a:t>Photosynthesis uses CO</a:t>
            </a:r>
            <a:r>
              <a:rPr lang="en-US" altLang="en-US" sz="3200" baseline="-25000" dirty="0" smtClean="0"/>
              <a:t>2</a:t>
            </a:r>
            <a:r>
              <a:rPr lang="en-US" altLang="en-US" sz="3200" dirty="0" smtClean="0"/>
              <a:t> and releases O</a:t>
            </a:r>
            <a:r>
              <a:rPr lang="en-US" altLang="en-US" sz="3200" baseline="-25000" dirty="0" smtClean="0"/>
              <a:t>2</a:t>
            </a:r>
          </a:p>
          <a:p>
            <a:pPr lvl="1" eaLnBrk="1" hangingPunct="1"/>
            <a:r>
              <a:rPr lang="en-US" altLang="en-US" sz="3200" dirty="0" smtClean="0"/>
              <a:t>Respiration uses O</a:t>
            </a:r>
            <a:r>
              <a:rPr lang="en-US" altLang="en-US" sz="3200" baseline="-25000" dirty="0" smtClean="0"/>
              <a:t>2</a:t>
            </a:r>
            <a:r>
              <a:rPr lang="en-US" altLang="en-US" sz="3200" dirty="0" smtClean="0"/>
              <a:t> and releases CO</a:t>
            </a:r>
            <a:r>
              <a:rPr lang="en-US" altLang="en-US" sz="3200" baseline="-25000" dirty="0" smtClean="0"/>
              <a:t>2</a:t>
            </a:r>
          </a:p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479526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 eaLnBrk="1" hangingPunct="1"/>
            <a:r>
              <a:rPr lang="en-US" altLang="en-US" smtClean="0"/>
              <a:t>Photosynthesis occurs in plants, algae, and some bacteria</a:t>
            </a:r>
          </a:p>
          <a:p>
            <a:pPr lvl="1" eaLnBrk="1" hangingPunct="1"/>
            <a:r>
              <a:rPr lang="en-US" altLang="en-US" sz="3200" smtClean="0"/>
              <a:t>Energy conversion occurs in chloroplasts</a:t>
            </a:r>
          </a:p>
          <a:p>
            <a:pPr eaLnBrk="1" hangingPunct="1"/>
            <a:r>
              <a:rPr lang="en-US" altLang="en-US" smtClean="0"/>
              <a:t>Cellular respiration occurs in nearly all living organisms</a:t>
            </a:r>
          </a:p>
          <a:p>
            <a:pPr lvl="1" eaLnBrk="1" hangingPunct="1"/>
            <a:r>
              <a:rPr lang="en-US" altLang="en-US" sz="3200" smtClean="0"/>
              <a:t>Energy conversion occurs primarily in mitochondria</a:t>
            </a:r>
          </a:p>
          <a:p>
            <a:pPr lvl="1" eaLnBrk="1" hangingPunct="1"/>
            <a:r>
              <a:rPr lang="en-US" altLang="en-US" sz="3200" smtClean="0"/>
              <a:t>Note:  Some organisms use </a:t>
            </a:r>
            <a:r>
              <a:rPr lang="en-US" altLang="en-US" sz="3200" i="1" smtClean="0"/>
              <a:t>fermentation</a:t>
            </a:r>
            <a:r>
              <a:rPr lang="en-US" altLang="en-US" sz="3200" smtClean="0"/>
              <a:t> instead to produce energy in the absence of oxygen</a:t>
            </a:r>
          </a:p>
        </p:txBody>
      </p:sp>
    </p:spTree>
    <p:extLst>
      <p:ext uri="{BB962C8B-B14F-4D97-AF65-F5344CB8AC3E}">
        <p14:creationId xmlns:p14="http://schemas.microsoft.com/office/powerpoint/2010/main" val="3875491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pPr eaLnBrk="1" hangingPunct="1"/>
            <a:r>
              <a:rPr lang="en-US" altLang="en-US" b="1" i="1" u="sng" dirty="0" smtClean="0"/>
              <a:t>Fermentation</a:t>
            </a:r>
            <a:r>
              <a:rPr lang="en-US" altLang="en-US" dirty="0" smtClean="0"/>
              <a:t> =</a:t>
            </a:r>
          </a:p>
          <a:p>
            <a:pPr lvl="1" eaLnBrk="1" hangingPunct="1"/>
            <a:r>
              <a:rPr lang="en-US" altLang="en-US" sz="3200" dirty="0" smtClean="0"/>
              <a:t>The process by which cells release energy in the absence of oxygen</a:t>
            </a:r>
          </a:p>
          <a:p>
            <a:pPr lvl="2" eaLnBrk="1" hangingPunct="1"/>
            <a:r>
              <a:rPr lang="en-US" altLang="en-US" sz="3200" dirty="0" smtClean="0"/>
              <a:t>Anaerobic</a:t>
            </a:r>
          </a:p>
          <a:p>
            <a:pPr lvl="1" eaLnBrk="1" hangingPunct="1"/>
            <a:r>
              <a:rPr lang="en-US" altLang="en-US" sz="3200" dirty="0" smtClean="0"/>
              <a:t>Occurs in cytoplasm</a:t>
            </a:r>
          </a:p>
        </p:txBody>
      </p:sp>
    </p:spTree>
    <p:extLst>
      <p:ext uri="{BB962C8B-B14F-4D97-AF65-F5344CB8AC3E}">
        <p14:creationId xmlns:p14="http://schemas.microsoft.com/office/powerpoint/2010/main" val="712046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5. CELL GROWTH AND DIVISION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25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b="1" i="1" u="sng" dirty="0" smtClean="0"/>
              <a:t>Asexual reproduction</a:t>
            </a:r>
            <a:r>
              <a:rPr lang="en-US" dirty="0" smtClean="0"/>
              <a:t> =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 smtClean="0"/>
              <a:t>Genetically identical offspring produced from a single parent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Increases population quickly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Ex: Bacteria, some plants and simple animals (hydra)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b="1" i="1" u="sng" dirty="0" smtClean="0"/>
              <a:t>Sexual reproduction</a:t>
            </a:r>
            <a:r>
              <a:rPr lang="en-US" dirty="0" smtClean="0"/>
              <a:t> =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 smtClean="0"/>
              <a:t>Cells from 2 parents unite to form first cell of new organism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000" dirty="0" smtClean="0"/>
              <a:t>Increases genetic diversity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000" dirty="0" smtClean="0"/>
              <a:t>Ex: Most plants and animals</a:t>
            </a:r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37197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4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4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4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4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Cell Division in Eukaryotes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b="1" i="1" u="sng" dirty="0" smtClean="0"/>
              <a:t>Mitosis</a:t>
            </a:r>
            <a:r>
              <a:rPr lang="en-US" dirty="0" smtClean="0"/>
              <a:t> =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 smtClean="0"/>
              <a:t>Forms new body cells for growth and tissue repair </a:t>
            </a:r>
          </a:p>
          <a:p>
            <a:pPr eaLnBrk="1" hangingPunct="1">
              <a:lnSpc>
                <a:spcPct val="90000"/>
              </a:lnSpc>
            </a:pPr>
            <a:r>
              <a:rPr lang="en-US" b="1" i="1" u="sng" dirty="0" smtClean="0"/>
              <a:t>Meiosis</a:t>
            </a:r>
            <a:r>
              <a:rPr lang="en-US" dirty="0" smtClean="0"/>
              <a:t> =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 smtClean="0"/>
              <a:t>Forms sex cells for reproduction</a:t>
            </a:r>
            <a:endParaRPr lang="en-US" sz="3200" b="1" i="1" u="sng" dirty="0" smtClean="0"/>
          </a:p>
          <a:p>
            <a:pPr eaLnBrk="1" hangingPunct="1">
              <a:lnSpc>
                <a:spcPct val="90000"/>
              </a:lnSpc>
            </a:pPr>
            <a:r>
              <a:rPr lang="en-US" b="1" i="1" u="sng" dirty="0" smtClean="0"/>
              <a:t>Apoptosis</a:t>
            </a:r>
            <a:r>
              <a:rPr lang="en-US" dirty="0" smtClean="0"/>
              <a:t> =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 smtClean="0"/>
              <a:t>Programmed cell death</a:t>
            </a:r>
          </a:p>
          <a:p>
            <a:pPr lvl="1" eaLnBrk="1" hangingPunct="1">
              <a:lnSpc>
                <a:spcPct val="90000"/>
              </a:lnSpc>
            </a:pPr>
            <a:endParaRPr lang="en-US" sz="3200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Coordination of cell division and apoptosis maintains cell numbers </a:t>
            </a:r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71687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eaLnBrk="1" hangingPunct="1"/>
            <a:r>
              <a:rPr lang="en-US" smtClean="0"/>
              <a:t>Cell Cycle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838200"/>
            <a:ext cx="8686800" cy="5287963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b="1" i="1" u="sng" dirty="0" smtClean="0"/>
              <a:t>Interphase</a:t>
            </a:r>
            <a:r>
              <a:rPr lang="en-US" dirty="0" smtClean="0"/>
              <a:t> (between cell divisions)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 smtClean="0"/>
              <a:t>Gap phases (G</a:t>
            </a:r>
            <a:r>
              <a:rPr lang="en-US" sz="3200" baseline="-25000" dirty="0" smtClean="0"/>
              <a:t>1</a:t>
            </a:r>
            <a:r>
              <a:rPr lang="en-US" sz="3200" dirty="0" smtClean="0"/>
              <a:t> and G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)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3200" dirty="0" smtClean="0"/>
              <a:t>Cell grows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3200" dirty="0" smtClean="0"/>
              <a:t>Proteins and lipids are produced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dirty="0" smtClean="0"/>
              <a:t>Synthesis phase (S)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3200" dirty="0" smtClean="0"/>
              <a:t>Chromosomes are copied</a:t>
            </a:r>
          </a:p>
          <a:p>
            <a:pPr lvl="2" eaLnBrk="1" hangingPunct="1">
              <a:lnSpc>
                <a:spcPct val="90000"/>
              </a:lnSpc>
            </a:pPr>
            <a:endParaRPr lang="en-US" sz="1200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Cell division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b="1" i="1" u="sng" dirty="0" smtClean="0"/>
              <a:t>Mitosis</a:t>
            </a:r>
            <a:r>
              <a:rPr lang="en-US" sz="3200" dirty="0" smtClean="0"/>
              <a:t> = division of nucleus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800" dirty="0" smtClean="0"/>
              <a:t>2 identical daughter cells produced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800" dirty="0" smtClean="0"/>
              <a:t>Broken down into 4 phases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b="1" i="1" u="sng" dirty="0" smtClean="0"/>
              <a:t>Cytokinesis</a:t>
            </a:r>
            <a:r>
              <a:rPr lang="en-US" sz="3200" dirty="0" smtClean="0"/>
              <a:t> = division of cytoplasm</a:t>
            </a:r>
          </a:p>
        </p:txBody>
      </p:sp>
    </p:spTree>
    <p:extLst>
      <p:ext uri="{BB962C8B-B14F-4D97-AF65-F5344CB8AC3E}">
        <p14:creationId xmlns:p14="http://schemas.microsoft.com/office/powerpoint/2010/main" val="111418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3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3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3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Phases of Mitosis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76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mitosis_and_cytokinesis.swf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 bwMode="auto">
          <a:xfrm>
            <a:off x="304800" y="266700"/>
            <a:ext cx="8528051" cy="639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97556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457200"/>
            <a:ext cx="8763000" cy="6934200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en-US" sz="3000" b="1" u="sng" dirty="0" smtClean="0"/>
              <a:t>P</a:t>
            </a:r>
            <a:r>
              <a:rPr lang="en-US" sz="3000" dirty="0" smtClean="0"/>
              <a:t>rophase</a:t>
            </a:r>
          </a:p>
          <a:p>
            <a:pPr marL="609600" indent="-609600" eaLnBrk="1" hangingPunct="1">
              <a:buFontTx/>
              <a:buAutoNum type="arabicPeriod"/>
            </a:pPr>
            <a:endParaRPr lang="en-US" sz="800" dirty="0" smtClean="0"/>
          </a:p>
          <a:p>
            <a:pPr marL="609600" indent="-609600" eaLnBrk="1" hangingPunct="1"/>
            <a:r>
              <a:rPr lang="en-US" sz="3000" dirty="0" smtClean="0"/>
              <a:t>First phase of mitosis</a:t>
            </a:r>
          </a:p>
          <a:p>
            <a:pPr marL="609600" indent="-609600" eaLnBrk="1" hangingPunct="1"/>
            <a:r>
              <a:rPr lang="en-US" sz="3000" dirty="0" smtClean="0"/>
              <a:t>DNA coils tightly and chromosomes become visible</a:t>
            </a:r>
            <a:endParaRPr lang="en-US" sz="700" dirty="0" smtClean="0"/>
          </a:p>
          <a:p>
            <a:pPr lvl="1" eaLnBrk="1" hangingPunct="1"/>
            <a:r>
              <a:rPr lang="en-US" dirty="0" smtClean="0"/>
              <a:t>Each chromosome is composed of 2 identical strands called </a:t>
            </a:r>
            <a:r>
              <a:rPr lang="en-US" b="1" i="1" u="sng" dirty="0" smtClean="0"/>
              <a:t>sister chromatids </a:t>
            </a:r>
            <a:r>
              <a:rPr lang="en-US" dirty="0" smtClean="0"/>
              <a:t>=</a:t>
            </a:r>
          </a:p>
          <a:p>
            <a:pPr lvl="2" eaLnBrk="1" hangingPunct="1"/>
            <a:r>
              <a:rPr lang="en-US" sz="2800" dirty="0" smtClean="0"/>
              <a:t>Identical copies of the same chromosome</a:t>
            </a:r>
            <a:endParaRPr lang="en-US" sz="700" dirty="0" smtClean="0"/>
          </a:p>
          <a:p>
            <a:pPr lvl="1" eaLnBrk="1" hangingPunct="1"/>
            <a:r>
              <a:rPr lang="en-US" b="1" u="sng" dirty="0" smtClean="0"/>
              <a:t>P</a:t>
            </a:r>
            <a:r>
              <a:rPr lang="en-US" dirty="0" smtClean="0"/>
              <a:t>aired sister chromatids are attached                                                      along </a:t>
            </a:r>
            <a:r>
              <a:rPr lang="en-US" b="1" i="1" u="sng" dirty="0" smtClean="0"/>
              <a:t>centromere</a:t>
            </a:r>
            <a:endParaRPr lang="en-US" sz="700" dirty="0" smtClean="0"/>
          </a:p>
          <a:p>
            <a:pPr marL="609600" indent="-609600" eaLnBrk="1" hangingPunct="1"/>
            <a:r>
              <a:rPr lang="en-US" sz="3000" dirty="0" smtClean="0"/>
              <a:t>Nuclear envelope breaks                                            down</a:t>
            </a:r>
          </a:p>
          <a:p>
            <a:pPr marL="609600" indent="-609600" eaLnBrk="1" hangingPunct="1"/>
            <a:endParaRPr lang="en-US" sz="3000" dirty="0" smtClean="0"/>
          </a:p>
        </p:txBody>
      </p:sp>
      <p:pic>
        <p:nvPicPr>
          <p:cNvPr id="3" name="Content Placeholder 3"/>
          <p:cNvPicPr>
            <a:picLocks noChangeAspect="1"/>
          </p:cNvPicPr>
          <p:nvPr/>
        </p:nvPicPr>
        <p:blipFill>
          <a:blip r:embed="rId2"/>
          <a:srcRect l="56409" r="-56409"/>
          <a:stretch>
            <a:fillRect/>
          </a:stretch>
        </p:blipFill>
        <p:spPr bwMode="auto">
          <a:xfrm>
            <a:off x="4920343" y="4170589"/>
            <a:ext cx="923086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62452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3500" dirty="0" smtClean="0"/>
              <a:t>Independent variable = temperature</a:t>
            </a:r>
          </a:p>
          <a:p>
            <a:pPr lvl="1"/>
            <a:r>
              <a:rPr lang="en-US" sz="3500" dirty="0" smtClean="0"/>
              <a:t>Found on x-axis</a:t>
            </a:r>
          </a:p>
          <a:p>
            <a:r>
              <a:rPr lang="en-US" sz="3500" dirty="0" smtClean="0"/>
              <a:t>Dependent variable = growth rate</a:t>
            </a:r>
          </a:p>
          <a:p>
            <a:pPr lvl="1"/>
            <a:r>
              <a:rPr lang="en-US" sz="3500" dirty="0" smtClean="0"/>
              <a:t>Found on y-axis</a:t>
            </a:r>
            <a:endParaRPr lang="en-US" sz="35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28600"/>
            <a:ext cx="6716161" cy="4038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8368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2. </a:t>
            </a:r>
            <a:r>
              <a:rPr lang="en-US" b="1" u="sng" dirty="0" smtClean="0"/>
              <a:t>M</a:t>
            </a:r>
            <a:r>
              <a:rPr lang="en-US" dirty="0" smtClean="0"/>
              <a:t>etaphase</a:t>
            </a:r>
          </a:p>
          <a:p>
            <a:pPr eaLnBrk="1" hangingPunct="1">
              <a:buFontTx/>
              <a:buNone/>
            </a:pPr>
            <a:endParaRPr lang="en-US" sz="1200" dirty="0" smtClean="0"/>
          </a:p>
          <a:p>
            <a:pPr eaLnBrk="1" hangingPunct="1"/>
            <a:r>
              <a:rPr lang="en-US" dirty="0" smtClean="0"/>
              <a:t>Second phase of mitosis</a:t>
            </a:r>
          </a:p>
          <a:p>
            <a:pPr marL="0" indent="0" eaLnBrk="1" hangingPunct="1">
              <a:buNone/>
            </a:pPr>
            <a:endParaRPr lang="en-US" sz="1200" dirty="0" smtClean="0"/>
          </a:p>
          <a:p>
            <a:pPr eaLnBrk="1" hangingPunct="1"/>
            <a:r>
              <a:rPr lang="en-US" dirty="0" smtClean="0"/>
              <a:t>Chromosomes line up across </a:t>
            </a:r>
            <a:r>
              <a:rPr lang="en-US" b="1" u="sng" dirty="0" smtClean="0"/>
              <a:t>M</a:t>
            </a:r>
            <a:r>
              <a:rPr lang="en-US" dirty="0" smtClean="0"/>
              <a:t>iddle of cell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 l="56113" r="-56113"/>
          <a:stretch>
            <a:fillRect/>
          </a:stretch>
        </p:blipFill>
        <p:spPr bwMode="auto">
          <a:xfrm>
            <a:off x="2743200" y="3657600"/>
            <a:ext cx="10963882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93384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6096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3. </a:t>
            </a:r>
            <a:r>
              <a:rPr lang="en-US" b="1" u="sng" smtClean="0"/>
              <a:t>A</a:t>
            </a:r>
            <a:r>
              <a:rPr lang="en-US" smtClean="0"/>
              <a:t>naphase</a:t>
            </a:r>
          </a:p>
          <a:p>
            <a:pPr eaLnBrk="1" hangingPunct="1">
              <a:buFontTx/>
              <a:buNone/>
            </a:pPr>
            <a:endParaRPr lang="en-US" sz="1200" smtClean="0"/>
          </a:p>
          <a:p>
            <a:pPr eaLnBrk="1" hangingPunct="1"/>
            <a:r>
              <a:rPr lang="en-US" smtClean="0"/>
              <a:t>Third phase in mitosis</a:t>
            </a:r>
          </a:p>
          <a:p>
            <a:pPr eaLnBrk="1" hangingPunct="1">
              <a:buFont typeface="Arial" charset="0"/>
              <a:buNone/>
            </a:pPr>
            <a:endParaRPr lang="en-US" sz="1200" smtClean="0"/>
          </a:p>
          <a:p>
            <a:pPr eaLnBrk="1" hangingPunct="1"/>
            <a:r>
              <a:rPr lang="en-US" smtClean="0"/>
              <a:t>Chromatids separate and move </a:t>
            </a:r>
            <a:r>
              <a:rPr lang="en-US" b="1" u="sng" smtClean="0"/>
              <a:t>A</a:t>
            </a:r>
            <a:r>
              <a:rPr lang="en-US" smtClean="0"/>
              <a:t>part toward the centrioles at each end of the cell</a:t>
            </a:r>
          </a:p>
          <a:p>
            <a:pPr eaLnBrk="1" hangingPunct="1"/>
            <a:endParaRPr lang="en-US" sz="90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 l="55943" r="-55943"/>
          <a:stretch>
            <a:fillRect/>
          </a:stretch>
        </p:blipFill>
        <p:spPr bwMode="auto">
          <a:xfrm>
            <a:off x="2133600" y="3429000"/>
            <a:ext cx="11042650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02594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458200" cy="5287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4. </a:t>
            </a:r>
            <a:r>
              <a:rPr lang="en-US" b="1" u="sng" dirty="0" err="1" smtClean="0"/>
              <a:t>T</a:t>
            </a:r>
            <a:r>
              <a:rPr lang="en-US" dirty="0" err="1" smtClean="0"/>
              <a:t>elophase</a:t>
            </a:r>
            <a:endParaRPr lang="en-US" dirty="0" smtClean="0"/>
          </a:p>
          <a:p>
            <a:pPr eaLnBrk="1" hangingPunct="1">
              <a:buFontTx/>
              <a:buNone/>
            </a:pPr>
            <a:endParaRPr lang="en-US" sz="1200" dirty="0" smtClean="0"/>
          </a:p>
          <a:p>
            <a:pPr eaLnBrk="1" hangingPunct="1"/>
            <a:r>
              <a:rPr lang="en-US" dirty="0" smtClean="0"/>
              <a:t>Fourth phase of mitosis</a:t>
            </a:r>
          </a:p>
          <a:p>
            <a:pPr marL="0" indent="0" eaLnBrk="1" hangingPunct="1">
              <a:buNone/>
            </a:pPr>
            <a:endParaRPr lang="en-US" sz="1200" dirty="0" smtClean="0"/>
          </a:p>
          <a:p>
            <a:pPr eaLnBrk="1" hangingPunct="1"/>
            <a:r>
              <a:rPr lang="en-US" b="1" u="sng" dirty="0" smtClean="0"/>
              <a:t>T</a:t>
            </a:r>
            <a:r>
              <a:rPr lang="en-US" dirty="0" smtClean="0"/>
              <a:t>wo nuclear envelope reform                                           (one at each end)</a:t>
            </a:r>
          </a:p>
          <a:p>
            <a:pPr eaLnBrk="1" hangingPunct="1"/>
            <a:endParaRPr lang="en-US" sz="3000" dirty="0" smtClean="0"/>
          </a:p>
          <a:p>
            <a:pPr eaLnBrk="1" hangingPunct="1">
              <a:buFont typeface="Arial" charset="0"/>
              <a:buNone/>
            </a:pPr>
            <a:endParaRPr lang="en-US" sz="3600" dirty="0" smtClean="0"/>
          </a:p>
          <a:p>
            <a:pPr eaLnBrk="1" hangingPunct="1">
              <a:buFont typeface="Arial" charset="0"/>
              <a:buNone/>
            </a:pPr>
            <a:endParaRPr lang="en-US" sz="3000" dirty="0" smtClean="0"/>
          </a:p>
          <a:p>
            <a:pPr eaLnBrk="1" hangingPunct="1"/>
            <a:endParaRPr lang="en-US" sz="1300" dirty="0" smtClean="0"/>
          </a:p>
          <a:p>
            <a:pPr eaLnBrk="1" hangingPunct="1"/>
            <a:endParaRPr lang="en-US" sz="3000" dirty="0" smtClean="0"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 l="50751" r="-50751"/>
          <a:stretch>
            <a:fillRect/>
          </a:stretch>
        </p:blipFill>
        <p:spPr bwMode="auto">
          <a:xfrm>
            <a:off x="4419600" y="3352800"/>
            <a:ext cx="785256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63648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pPr eaLnBrk="1" hangingPunct="1"/>
            <a:r>
              <a:rPr lang="en-US" smtClean="0"/>
              <a:t>Cytokinesis</a:t>
            </a:r>
          </a:p>
        </p:txBody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458200" cy="52117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Mitosis is followed by </a:t>
            </a:r>
            <a:r>
              <a:rPr lang="en-US" b="1" i="1" u="sng" smtClean="0"/>
              <a:t>cytokinesis</a:t>
            </a:r>
            <a:r>
              <a:rPr lang="en-US" smtClean="0"/>
              <a:t> =</a:t>
            </a:r>
          </a:p>
          <a:p>
            <a:pPr lvl="1" eaLnBrk="1" hangingPunct="1"/>
            <a:r>
              <a:rPr lang="en-US" sz="3200" smtClean="0"/>
              <a:t>Division of the cytoplasm and its components</a:t>
            </a:r>
          </a:p>
          <a:p>
            <a:pPr lvl="1" eaLnBrk="1" hangingPunct="1"/>
            <a:r>
              <a:rPr lang="en-US" sz="3200" smtClean="0"/>
              <a:t>Animal cells</a:t>
            </a:r>
          </a:p>
          <a:p>
            <a:pPr lvl="2" eaLnBrk="1" hangingPunct="1"/>
            <a:r>
              <a:rPr lang="en-US" sz="3200" smtClean="0"/>
              <a:t>Cell membrane pinches inward</a:t>
            </a:r>
          </a:p>
          <a:p>
            <a:pPr lvl="1" eaLnBrk="1" hangingPunct="1"/>
            <a:r>
              <a:rPr lang="en-US" sz="3200" smtClean="0"/>
              <a:t>Plant cells</a:t>
            </a:r>
          </a:p>
          <a:p>
            <a:pPr lvl="2" eaLnBrk="1" hangingPunct="1"/>
            <a:r>
              <a:rPr lang="en-US" sz="3200" smtClean="0"/>
              <a:t>Cell plate forms between 2 nuclei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rcRect l="55595" r="-55595"/>
          <a:stretch>
            <a:fillRect/>
          </a:stretch>
        </p:blipFill>
        <p:spPr bwMode="auto">
          <a:xfrm>
            <a:off x="2819400" y="4572000"/>
            <a:ext cx="739140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7652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Phases of Meiosis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70192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tages_of_meiosis.swf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00418" y="381000"/>
            <a:ext cx="8255000" cy="619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275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/>
              <a:t>P</a:t>
            </a:r>
            <a:r>
              <a:rPr lang="en-US" smtClean="0"/>
              <a:t>rophase 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Replicated chromosomes condense and become visible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Nuclear envelope fragments</a:t>
            </a:r>
          </a:p>
          <a:p>
            <a:pPr eaLnBrk="1" hangingPunct="1">
              <a:lnSpc>
                <a:spcPct val="90000"/>
              </a:lnSpc>
            </a:pPr>
            <a:r>
              <a:rPr lang="en-US" b="1" i="1" u="sng" dirty="0" smtClean="0"/>
              <a:t>Crossing over </a:t>
            </a:r>
            <a:r>
              <a:rPr lang="en-US" dirty="0" smtClean="0"/>
              <a:t>=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Homologs exchange parts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Increases genetic diversity!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rcRect l="39389"/>
          <a:stretch>
            <a:fillRect/>
          </a:stretch>
        </p:blipFill>
        <p:spPr bwMode="auto">
          <a:xfrm>
            <a:off x="4857909" y="4648200"/>
            <a:ext cx="4286091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52109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/>
              <a:t>M</a:t>
            </a:r>
            <a:r>
              <a:rPr lang="en-US" smtClean="0"/>
              <a:t>etaphase 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Paired homologs line up across </a:t>
            </a:r>
            <a:r>
              <a:rPr lang="en-US" b="1" u="sng" dirty="0" smtClean="0"/>
              <a:t>M</a:t>
            </a:r>
            <a:r>
              <a:rPr lang="en-US" dirty="0" smtClean="0"/>
              <a:t>iddle of cell</a:t>
            </a:r>
          </a:p>
          <a:p>
            <a:pPr eaLnBrk="1" hangingPunct="1"/>
            <a:r>
              <a:rPr lang="en-US" b="1" i="1" u="sng" dirty="0" smtClean="0"/>
              <a:t>Independent assortment </a:t>
            </a:r>
            <a:r>
              <a:rPr lang="en-US" dirty="0" smtClean="0"/>
              <a:t>=</a:t>
            </a:r>
          </a:p>
          <a:p>
            <a:pPr lvl="1" eaLnBrk="1" hangingPunct="1"/>
            <a:r>
              <a:rPr lang="en-US" dirty="0" smtClean="0"/>
              <a:t>Random alignment of homologs</a:t>
            </a:r>
          </a:p>
          <a:p>
            <a:pPr lvl="1" eaLnBrk="1" hangingPunct="1"/>
            <a:r>
              <a:rPr lang="en-US" dirty="0" smtClean="0"/>
              <a:t>Increases genetic diversity!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 l="42165"/>
          <a:stretch>
            <a:fillRect/>
          </a:stretch>
        </p:blipFill>
        <p:spPr bwMode="auto">
          <a:xfrm>
            <a:off x="2209800" y="3962400"/>
            <a:ext cx="4589463" cy="257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17523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/>
              <a:t>A</a:t>
            </a:r>
            <a:r>
              <a:rPr lang="en-US" smtClean="0"/>
              <a:t>naphase 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pPr eaLnBrk="1" hangingPunct="1"/>
            <a:r>
              <a:rPr lang="en-US" smtClean="0"/>
              <a:t>Homologs move </a:t>
            </a:r>
            <a:r>
              <a:rPr lang="en-US" b="1" u="sng" smtClean="0"/>
              <a:t>A</a:t>
            </a:r>
            <a:r>
              <a:rPr lang="en-US" smtClean="0"/>
              <a:t>part to opposite poles of cell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l="47202"/>
          <a:stretch>
            <a:fillRect/>
          </a:stretch>
        </p:blipFill>
        <p:spPr bwMode="auto">
          <a:xfrm>
            <a:off x="2667000" y="2590800"/>
            <a:ext cx="432752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65496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u="sng" smtClean="0"/>
              <a:t>T</a:t>
            </a:r>
            <a:r>
              <a:rPr lang="en-US" smtClean="0"/>
              <a:t>elophase 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u="sng" dirty="0" smtClean="0"/>
              <a:t>T</a:t>
            </a:r>
            <a:r>
              <a:rPr lang="en-US" dirty="0" smtClean="0"/>
              <a:t>wo nuclear envelopes partially assemble around chromosomes on either side of cell</a:t>
            </a:r>
          </a:p>
          <a:p>
            <a:pPr marL="0" indent="0" eaLnBrk="1" hangingPunct="1"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Cytokinesis divides                                                        cell into two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l="39226" b="18056"/>
          <a:stretch>
            <a:fillRect/>
          </a:stretch>
        </p:blipFill>
        <p:spPr bwMode="auto">
          <a:xfrm>
            <a:off x="4495800" y="3455988"/>
            <a:ext cx="4030663" cy="248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14011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Autofit/>
          </a:bodyPr>
          <a:lstStyle/>
          <a:p>
            <a:r>
              <a:rPr lang="en-US" b="1" u="sng" dirty="0" smtClean="0"/>
              <a:t>ALL</a:t>
            </a:r>
            <a:r>
              <a:rPr lang="en-US" dirty="0" smtClean="0"/>
              <a:t> other factors should remain constant</a:t>
            </a:r>
          </a:p>
          <a:p>
            <a:pPr lvl="1"/>
            <a:r>
              <a:rPr lang="en-US" sz="3200" b="1" i="1" u="sng" dirty="0" smtClean="0"/>
              <a:t>Control group </a:t>
            </a:r>
            <a:r>
              <a:rPr lang="en-US" sz="3200" dirty="0" smtClean="0"/>
              <a:t>=</a:t>
            </a:r>
          </a:p>
          <a:p>
            <a:pPr lvl="2"/>
            <a:r>
              <a:rPr lang="en-US" sz="3200" dirty="0" smtClean="0"/>
              <a:t>Exposed to same conditions as experiment group except for ONE independent variable</a:t>
            </a:r>
          </a:p>
          <a:p>
            <a:r>
              <a:rPr lang="en-US" dirty="0" smtClean="0"/>
              <a:t>Example</a:t>
            </a:r>
          </a:p>
          <a:p>
            <a:pPr lvl="1"/>
            <a:r>
              <a:rPr lang="en-US" sz="3200" dirty="0" smtClean="0"/>
              <a:t>If variable is temperature</a:t>
            </a:r>
          </a:p>
          <a:p>
            <a:pPr lvl="1"/>
            <a:r>
              <a:rPr lang="en-US" sz="3200" dirty="0" smtClean="0"/>
              <a:t>Then controls could include</a:t>
            </a:r>
          </a:p>
          <a:p>
            <a:pPr lvl="2"/>
            <a:r>
              <a:rPr lang="en-US" sz="3200" dirty="0" smtClean="0"/>
              <a:t>Type of bacteria</a:t>
            </a:r>
          </a:p>
          <a:p>
            <a:pPr lvl="2"/>
            <a:r>
              <a:rPr lang="en-US" sz="3200" dirty="0" smtClean="0"/>
              <a:t>Size of petri dish</a:t>
            </a:r>
          </a:p>
          <a:p>
            <a:pPr lvl="2"/>
            <a:r>
              <a:rPr lang="en-US" sz="3200" dirty="0" smtClean="0"/>
              <a:t>Nutrient broth given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56918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Prophase 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Chromosomes are again condensed and visible</a:t>
            </a:r>
          </a:p>
          <a:p>
            <a:pPr eaLnBrk="1" hangingPunct="1"/>
            <a:r>
              <a:rPr lang="en-US" dirty="0" smtClean="0"/>
              <a:t>Nuclear envelope fragments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t="26505" r="33769"/>
          <a:stretch>
            <a:fillRect/>
          </a:stretch>
        </p:blipFill>
        <p:spPr bwMode="auto">
          <a:xfrm>
            <a:off x="2209800" y="3733800"/>
            <a:ext cx="4419600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07331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Metaphase 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Replicated chromosomes line up across middle of cell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r="34328"/>
          <a:stretch>
            <a:fillRect/>
          </a:stretch>
        </p:blipFill>
        <p:spPr bwMode="auto">
          <a:xfrm>
            <a:off x="1828800" y="2895600"/>
            <a:ext cx="5316538" cy="287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1962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Anaphase 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Sister chromatids separate and move apart to opposite poles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r="34328"/>
          <a:stretch>
            <a:fillRect/>
          </a:stretch>
        </p:blipFill>
        <p:spPr bwMode="auto">
          <a:xfrm>
            <a:off x="2209800" y="3397250"/>
            <a:ext cx="4732338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52418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Telophase 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Nuclear envelopes form around 4 nuclei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Spindle disappears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Cytokinesis divides                                                              cells into 4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Result: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4 cells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Nonidentical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Haploid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r="37128"/>
          <a:stretch>
            <a:fillRect/>
          </a:stretch>
        </p:blipFill>
        <p:spPr bwMode="auto">
          <a:xfrm>
            <a:off x="4191000" y="2667000"/>
            <a:ext cx="4741863" cy="346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59624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the Phase of Mitosis</a:t>
            </a:r>
            <a:endParaRPr lang="en-US" dirty="0"/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2"/>
          <a:srcRect l="56409" r="-1523"/>
          <a:stretch/>
        </p:blipFill>
        <p:spPr bwMode="auto">
          <a:xfrm>
            <a:off x="762000" y="4343400"/>
            <a:ext cx="3201132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55943" r="-238"/>
          <a:stretch/>
        </p:blipFill>
        <p:spPr bwMode="auto">
          <a:xfrm>
            <a:off x="914400" y="1609725"/>
            <a:ext cx="3266085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56113" r="-1520"/>
          <a:stretch/>
        </p:blipFill>
        <p:spPr bwMode="auto">
          <a:xfrm>
            <a:off x="5142272" y="4279755"/>
            <a:ext cx="3675562" cy="1912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l="50751" r="-751"/>
          <a:stretch/>
        </p:blipFill>
        <p:spPr bwMode="auto">
          <a:xfrm>
            <a:off x="5163054" y="1576387"/>
            <a:ext cx="311793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47579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346364" y="304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Name the Phase of Meiosis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42165" r="22701"/>
          <a:stretch/>
        </p:blipFill>
        <p:spPr bwMode="auto">
          <a:xfrm>
            <a:off x="768927" y="3779259"/>
            <a:ext cx="2788021" cy="257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rcRect l="47202"/>
          <a:stretch>
            <a:fillRect/>
          </a:stretch>
        </p:blipFill>
        <p:spPr bwMode="auto">
          <a:xfrm>
            <a:off x="748146" y="1427018"/>
            <a:ext cx="2808802" cy="2081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rcRect t="26505" r="33769"/>
          <a:stretch>
            <a:fillRect/>
          </a:stretch>
        </p:blipFill>
        <p:spPr bwMode="auto">
          <a:xfrm>
            <a:off x="5029200" y="1629496"/>
            <a:ext cx="323206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rcRect r="37128"/>
          <a:stretch>
            <a:fillRect/>
          </a:stretch>
        </p:blipFill>
        <p:spPr bwMode="auto">
          <a:xfrm>
            <a:off x="5008418" y="3890096"/>
            <a:ext cx="3217863" cy="234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30919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346364" y="304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Name the Phase of Meiosis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9389" r="27108"/>
          <a:stretch/>
        </p:blipFill>
        <p:spPr bwMode="auto">
          <a:xfrm>
            <a:off x="990600" y="4256807"/>
            <a:ext cx="2369127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39226" t="17451" r="13981" b="18056"/>
          <a:stretch/>
        </p:blipFill>
        <p:spPr bwMode="auto">
          <a:xfrm>
            <a:off x="623454" y="1515356"/>
            <a:ext cx="3103418" cy="1957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rcRect r="34328"/>
          <a:stretch>
            <a:fillRect/>
          </a:stretch>
        </p:blipFill>
        <p:spPr bwMode="auto">
          <a:xfrm>
            <a:off x="4551218" y="4052793"/>
            <a:ext cx="4024746" cy="2176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rcRect r="34328"/>
          <a:stretch>
            <a:fillRect/>
          </a:stretch>
        </p:blipFill>
        <p:spPr bwMode="auto">
          <a:xfrm>
            <a:off x="4822160" y="1515356"/>
            <a:ext cx="3482862" cy="2082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2412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76200"/>
            <a:ext cx="4040188" cy="639763"/>
          </a:xfrm>
        </p:spPr>
        <p:txBody>
          <a:bodyPr/>
          <a:lstStyle/>
          <a:p>
            <a:pPr algn="ctr" eaLnBrk="1" hangingPunct="1"/>
            <a:r>
              <a:rPr lang="en-US" sz="3200" smtClean="0"/>
              <a:t>Mitosis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76200" y="685800"/>
            <a:ext cx="4419600" cy="5440363"/>
          </a:xfrm>
        </p:spPr>
        <p:txBody>
          <a:bodyPr/>
          <a:lstStyle/>
          <a:p>
            <a:pPr eaLnBrk="1" hangingPunct="1"/>
            <a:r>
              <a:rPr lang="en-US" sz="2800" smtClean="0"/>
              <a:t>One division</a:t>
            </a:r>
          </a:p>
          <a:p>
            <a:pPr eaLnBrk="1" hangingPunct="1"/>
            <a:r>
              <a:rPr lang="en-US" sz="2800" smtClean="0"/>
              <a:t>2 daughter cells</a:t>
            </a:r>
          </a:p>
          <a:p>
            <a:pPr eaLnBrk="1" hangingPunct="1"/>
            <a:r>
              <a:rPr lang="en-US" sz="2800" smtClean="0"/>
              <a:t>Daughter cells genetically identical</a:t>
            </a:r>
          </a:p>
          <a:p>
            <a:pPr eaLnBrk="1" hangingPunct="1"/>
            <a:r>
              <a:rPr lang="en-US" sz="2800" smtClean="0"/>
              <a:t>Chromosome # of daughter cells same as that of parent cell (diploid)</a:t>
            </a:r>
          </a:p>
          <a:p>
            <a:pPr eaLnBrk="1" hangingPunct="1"/>
            <a:r>
              <a:rPr lang="en-US" sz="2800" smtClean="0"/>
              <a:t>Occurs in body cells</a:t>
            </a:r>
          </a:p>
          <a:p>
            <a:pPr eaLnBrk="1" hangingPunct="1"/>
            <a:r>
              <a:rPr lang="en-US" sz="2800" smtClean="0"/>
              <a:t>Used for growth, repair, and asexual reproduction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8200" y="76200"/>
            <a:ext cx="4041775" cy="639763"/>
          </a:xfrm>
        </p:spPr>
        <p:txBody>
          <a:bodyPr/>
          <a:lstStyle/>
          <a:p>
            <a:pPr algn="ctr" eaLnBrk="1" hangingPunct="1"/>
            <a:r>
              <a:rPr lang="en-US" sz="3200" smtClean="0"/>
              <a:t>Meiosis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495800" y="685800"/>
            <a:ext cx="4648200" cy="5440363"/>
          </a:xfrm>
        </p:spPr>
        <p:txBody>
          <a:bodyPr/>
          <a:lstStyle/>
          <a:p>
            <a:pPr eaLnBrk="1" hangingPunct="1"/>
            <a:r>
              <a:rPr lang="en-US" sz="2800" smtClean="0"/>
              <a:t>Two divisions</a:t>
            </a:r>
          </a:p>
          <a:p>
            <a:pPr eaLnBrk="1" hangingPunct="1"/>
            <a:r>
              <a:rPr lang="en-US" sz="2800" smtClean="0"/>
              <a:t>4 daughter cells </a:t>
            </a:r>
          </a:p>
          <a:p>
            <a:pPr eaLnBrk="1" hangingPunct="1"/>
            <a:r>
              <a:rPr lang="en-US" sz="2800" smtClean="0"/>
              <a:t>Daughter cells genetically different</a:t>
            </a:r>
          </a:p>
          <a:p>
            <a:pPr eaLnBrk="1" hangingPunct="1"/>
            <a:r>
              <a:rPr lang="en-US" sz="2800" smtClean="0"/>
              <a:t>Chromosome # of daughter cells half that of parent cell (haploid)</a:t>
            </a:r>
          </a:p>
          <a:p>
            <a:pPr eaLnBrk="1" hangingPunct="1"/>
            <a:r>
              <a:rPr lang="en-US" sz="2800" smtClean="0"/>
              <a:t>Occurs in reproductive cells</a:t>
            </a:r>
          </a:p>
          <a:p>
            <a:pPr eaLnBrk="1" hangingPunct="1"/>
            <a:r>
              <a:rPr lang="en-US" sz="2800" smtClean="0"/>
              <a:t>Used for sexual reproduction, producing new gene combinations</a:t>
            </a:r>
          </a:p>
        </p:txBody>
      </p:sp>
    </p:spTree>
    <p:extLst>
      <p:ext uri="{BB962C8B-B14F-4D97-AF65-F5344CB8AC3E}">
        <p14:creationId xmlns:p14="http://schemas.microsoft.com/office/powerpoint/2010/main" val="2800446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unique_features_of_meio.swf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 bwMode="auto">
          <a:xfrm>
            <a:off x="234949" y="209550"/>
            <a:ext cx="8604251" cy="645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5095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pPr eaLnBrk="1" hangingPunct="1"/>
            <a:r>
              <a:rPr lang="en-US" dirty="0" smtClean="0"/>
              <a:t>Errors in Cell Division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5334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b="1" i="1" u="sng" dirty="0" smtClean="0"/>
              <a:t>Nondisjunction</a:t>
            </a:r>
            <a:r>
              <a:rPr lang="en-US" dirty="0" smtClean="0"/>
              <a:t> =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3200" dirty="0" smtClean="0"/>
              <a:t>Homologous chromosomes do not separate properly</a:t>
            </a:r>
            <a:endParaRPr lang="en-US" sz="3200" b="1" i="1" u="sng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3200" dirty="0" smtClean="0"/>
              <a:t>Error in anaphase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3200" dirty="0" smtClean="0"/>
              <a:t>Results in abnormal chromosome number</a:t>
            </a:r>
          </a:p>
          <a:p>
            <a:pPr lvl="1" eaLnBrk="1" hangingPunct="1">
              <a:lnSpc>
                <a:spcPct val="80000"/>
              </a:lnSpc>
            </a:pPr>
            <a:endParaRPr lang="en-US" sz="1600" dirty="0" smtClean="0"/>
          </a:p>
          <a:p>
            <a:pPr lvl="1">
              <a:lnSpc>
                <a:spcPct val="80000"/>
              </a:lnSpc>
            </a:pPr>
            <a:r>
              <a:rPr lang="en-US" sz="3200" b="1" i="1" u="sng" dirty="0" err="1" smtClean="0"/>
              <a:t>Monosomy</a:t>
            </a:r>
            <a:r>
              <a:rPr lang="en-US" sz="3200" dirty="0" smtClean="0"/>
              <a:t> =</a:t>
            </a:r>
          </a:p>
          <a:p>
            <a:pPr lvl="2">
              <a:lnSpc>
                <a:spcPct val="80000"/>
              </a:lnSpc>
            </a:pPr>
            <a:r>
              <a:rPr lang="en-US" sz="3200" dirty="0" smtClean="0"/>
              <a:t>One missing chromosome</a:t>
            </a:r>
          </a:p>
          <a:p>
            <a:pPr lvl="2">
              <a:lnSpc>
                <a:spcPct val="80000"/>
              </a:lnSpc>
            </a:pPr>
            <a:endParaRPr lang="en-US" sz="1800" dirty="0" smtClean="0"/>
          </a:p>
          <a:p>
            <a:pPr lvl="1">
              <a:lnSpc>
                <a:spcPct val="80000"/>
              </a:lnSpc>
            </a:pPr>
            <a:r>
              <a:rPr lang="en-US" sz="3200" b="1" i="1" u="sng" dirty="0" smtClean="0"/>
              <a:t>Trisomy</a:t>
            </a:r>
            <a:r>
              <a:rPr lang="en-US" sz="3200" dirty="0" smtClean="0"/>
              <a:t> =</a:t>
            </a:r>
          </a:p>
          <a:p>
            <a:pPr lvl="2">
              <a:lnSpc>
                <a:spcPct val="80000"/>
              </a:lnSpc>
            </a:pPr>
            <a:r>
              <a:rPr lang="en-US" sz="3200" dirty="0" smtClean="0"/>
              <a:t>One extra chromosome</a:t>
            </a:r>
          </a:p>
          <a:p>
            <a:pPr lvl="2" eaLnBrk="1" hangingPunct="1">
              <a:lnSpc>
                <a:spcPct val="80000"/>
              </a:lnSpc>
            </a:pPr>
            <a:endParaRPr lang="en-US" sz="3200" dirty="0" smtClean="0"/>
          </a:p>
          <a:p>
            <a:pPr eaLnBrk="1" hangingPunct="1">
              <a:lnSpc>
                <a:spcPct val="80000"/>
              </a:lnSpc>
            </a:pPr>
            <a:endParaRPr lang="en-US" dirty="0" smtClean="0"/>
          </a:p>
          <a:p>
            <a:pPr eaLnBrk="1" hangingPunct="1">
              <a:lnSpc>
                <a:spcPct val="80000"/>
              </a:lnSpc>
            </a:pPr>
            <a:endParaRPr lang="en-US" sz="3300" dirty="0" smtClean="0"/>
          </a:p>
        </p:txBody>
      </p:sp>
    </p:spTree>
    <p:extLst>
      <p:ext uri="{BB962C8B-B14F-4D97-AF65-F5344CB8AC3E}">
        <p14:creationId xmlns:p14="http://schemas.microsoft.com/office/powerpoint/2010/main" val="1122688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"/>
            <a:ext cx="8229600" cy="7315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Characteristics of Life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en-US" sz="3000" dirty="0" smtClean="0"/>
              <a:t>All living things…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3000" dirty="0" smtClean="0"/>
              <a:t>Are </a:t>
            </a:r>
            <a:r>
              <a:rPr lang="en-US" altLang="en-US" sz="3000" dirty="0"/>
              <a:t>made up of cells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3000" dirty="0"/>
              <a:t>Are based on a universal genetic </a:t>
            </a:r>
            <a:r>
              <a:rPr lang="en-US" altLang="en-US" sz="3000" dirty="0" smtClean="0"/>
              <a:t>code</a:t>
            </a:r>
          </a:p>
          <a:p>
            <a:pPr marL="1009650" lvl="1" indent="-609600"/>
            <a:r>
              <a:rPr lang="en-US" altLang="en-US" sz="3000" dirty="0" smtClean="0"/>
              <a:t>Hereditary information stored in </a:t>
            </a:r>
            <a:r>
              <a:rPr lang="en-US" altLang="en-US" sz="3000" b="1" dirty="0" smtClean="0"/>
              <a:t>DNA</a:t>
            </a:r>
            <a:endParaRPr lang="en-US" altLang="en-US" sz="3000" b="1" dirty="0"/>
          </a:p>
          <a:p>
            <a:pPr marL="609600" indent="-609600">
              <a:buFontTx/>
              <a:buAutoNum type="arabicPeriod"/>
            </a:pPr>
            <a:r>
              <a:rPr lang="en-US" altLang="en-US" sz="3000" dirty="0"/>
              <a:t>Obtain and use energy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3000" dirty="0"/>
              <a:t>Grow AND develop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3000" dirty="0"/>
              <a:t>Reproduce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3000" dirty="0"/>
              <a:t>Respond to the environment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3000" dirty="0"/>
              <a:t>Maintain a stable internal </a:t>
            </a:r>
            <a:r>
              <a:rPr lang="en-US" altLang="en-US" sz="3000" dirty="0" smtClean="0"/>
              <a:t>environment</a:t>
            </a:r>
          </a:p>
          <a:p>
            <a:pPr marL="1009650" lvl="1" indent="-609600"/>
            <a:r>
              <a:rPr lang="en-US" altLang="en-US" sz="3000" b="1" dirty="0" smtClean="0"/>
              <a:t>Homeostasis</a:t>
            </a:r>
            <a:r>
              <a:rPr lang="en-US" altLang="en-US" sz="3000" dirty="0" smtClean="0"/>
              <a:t>: balance!</a:t>
            </a:r>
            <a:endParaRPr lang="en-US" altLang="en-US" sz="3000" dirty="0"/>
          </a:p>
          <a:p>
            <a:pPr marL="609600" indent="-609600">
              <a:buFontTx/>
              <a:buAutoNum type="arabicPeriod"/>
            </a:pPr>
            <a:r>
              <a:rPr lang="en-US" altLang="en-US" sz="3000" dirty="0"/>
              <a:t>Change over time</a:t>
            </a:r>
          </a:p>
        </p:txBody>
      </p:sp>
    </p:spTree>
    <p:extLst>
      <p:ext uri="{BB962C8B-B14F-4D97-AF65-F5344CB8AC3E}">
        <p14:creationId xmlns:p14="http://schemas.microsoft.com/office/powerpoint/2010/main" val="1726094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mtClean="0"/>
              <a:t>Nondisjunction of autosomes could result in:</a:t>
            </a:r>
          </a:p>
          <a:p>
            <a:pPr lvl="1" eaLnBrk="1" hangingPunct="1"/>
            <a:r>
              <a:rPr lang="en-US" sz="3200" smtClean="0"/>
              <a:t>Down syndrome (Trisomy 21)</a:t>
            </a:r>
          </a:p>
          <a:p>
            <a:pPr lvl="2" eaLnBrk="1" hangingPunct="1"/>
            <a:r>
              <a:rPr lang="en-US" sz="3200" smtClean="0"/>
              <a:t>Mental retardation and birth defects</a:t>
            </a:r>
          </a:p>
          <a:p>
            <a:pPr lvl="1" eaLnBrk="1" hangingPunct="1"/>
            <a:r>
              <a:rPr lang="en-US" sz="3200" smtClean="0"/>
              <a:t>Edward syndrome (Trisomy 18)</a:t>
            </a:r>
          </a:p>
          <a:p>
            <a:pPr lvl="1" eaLnBrk="1" hangingPunct="1"/>
            <a:r>
              <a:rPr lang="en-US" sz="3200" smtClean="0"/>
              <a:t>Patau syndrome (Trisomy 13)</a:t>
            </a:r>
          </a:p>
          <a:p>
            <a:pPr lvl="1" eaLnBrk="1" hangingPunct="1">
              <a:buFont typeface="Arial" charset="0"/>
              <a:buNone/>
            </a:pPr>
            <a:endParaRPr lang="en-US" sz="1400" smtClean="0"/>
          </a:p>
          <a:p>
            <a:pPr eaLnBrk="1" hangingPunct="1">
              <a:lnSpc>
                <a:spcPct val="80000"/>
              </a:lnSpc>
            </a:pPr>
            <a:r>
              <a:rPr lang="en-US" smtClean="0"/>
              <a:t>Nondisjunction of sex chromosomes could result in: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3200" smtClean="0"/>
              <a:t>Turner syndrome (XO)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3200" smtClean="0"/>
              <a:t>Sterile female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3200" smtClean="0"/>
              <a:t>Klinefelter syndrome (XXY)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3200" smtClean="0"/>
              <a:t>Male (typically unable to reproduce)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3200" smtClean="0"/>
              <a:t>Note:  Y with no X won’t even be born</a:t>
            </a:r>
          </a:p>
          <a:p>
            <a:pPr eaLnBrk="1" hangingPunct="1">
              <a:lnSpc>
                <a:spcPct val="80000"/>
              </a:lnSpc>
            </a:pPr>
            <a:endParaRPr lang="en-US" sz="2800" smtClean="0"/>
          </a:p>
          <a:p>
            <a:pPr lvl="2" eaLnBrk="1" hangingPunct="1"/>
            <a:endParaRPr lang="en-US" sz="2800" smtClean="0"/>
          </a:p>
          <a:p>
            <a:pPr lvl="1"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31194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6. GENETICS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11</a:t>
            </a:r>
          </a:p>
          <a:p>
            <a:r>
              <a:rPr lang="en-US" dirty="0" smtClean="0"/>
              <a:t>Punnett Squares and Pedigrees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84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Mendelian Inheritance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3100" dirty="0" smtClean="0"/>
              <a:t>Tall </a:t>
            </a:r>
            <a:r>
              <a:rPr lang="en-US" sz="3100" dirty="0"/>
              <a:t>(T) is dominant over short (t)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Cross the following:</a:t>
            </a:r>
          </a:p>
          <a:p>
            <a:pPr marL="0" indent="0">
              <a:buNone/>
            </a:pPr>
            <a:r>
              <a:rPr lang="en-US" dirty="0" smtClean="0"/>
              <a:t>2 heterozygous tall plants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 algn="ctr">
              <a:buNone/>
            </a:pPr>
            <a:r>
              <a:rPr lang="en-US" dirty="0" err="1" smtClean="0"/>
              <a:t>Tt</a:t>
            </a:r>
            <a:r>
              <a:rPr lang="en-US" dirty="0" smtClean="0"/>
              <a:t> x </a:t>
            </a:r>
            <a:r>
              <a:rPr lang="en-US" dirty="0" err="1" smtClean="0"/>
              <a:t>Tt</a:t>
            </a: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600" dirty="0" smtClean="0"/>
              <a:t>Probability offspring is tall?</a:t>
            </a:r>
          </a:p>
          <a:p>
            <a:pPr marL="0" indent="0">
              <a:buNone/>
            </a:pPr>
            <a:r>
              <a:rPr lang="en-US" sz="2600" dirty="0" smtClean="0"/>
              <a:t>Probability offspring is short?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Cross the following:</a:t>
            </a:r>
          </a:p>
          <a:p>
            <a:pPr marL="0" indent="0">
              <a:buNone/>
            </a:pPr>
            <a:r>
              <a:rPr lang="en-US" dirty="0" smtClean="0"/>
              <a:t>A heterozygous tall plant with a short plant</a:t>
            </a:r>
          </a:p>
          <a:p>
            <a:pPr marL="0" indent="0">
              <a:buNone/>
            </a:pPr>
            <a:endParaRPr lang="en-US" sz="1200" dirty="0"/>
          </a:p>
          <a:p>
            <a:pPr marL="0" indent="0" algn="ctr">
              <a:buNone/>
            </a:pPr>
            <a:r>
              <a:rPr lang="en-US" dirty="0" err="1" smtClean="0"/>
              <a:t>Tt</a:t>
            </a:r>
            <a:r>
              <a:rPr lang="en-US" dirty="0" smtClean="0"/>
              <a:t> x </a:t>
            </a:r>
            <a:r>
              <a:rPr lang="en-US" dirty="0" err="1" smtClean="0"/>
              <a:t>tt</a:t>
            </a: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600" dirty="0"/>
              <a:t>Probability offspring is tall?</a:t>
            </a:r>
          </a:p>
          <a:p>
            <a:pPr marL="0" indent="0">
              <a:buNone/>
            </a:pPr>
            <a:r>
              <a:rPr lang="en-US" sz="2600" dirty="0"/>
              <a:t>Probability offspring is short?</a:t>
            </a:r>
          </a:p>
          <a:p>
            <a:pPr marL="0" indent="0" algn="ctr">
              <a:buNone/>
            </a:pP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236384"/>
              </p:ext>
            </p:extLst>
          </p:nvPr>
        </p:nvGraphicFramePr>
        <p:xfrm>
          <a:off x="1752600" y="3962400"/>
          <a:ext cx="1513840" cy="10375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6920"/>
                <a:gridCol w="756920"/>
              </a:tblGrid>
              <a:tr h="5048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276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010763"/>
              </p:ext>
            </p:extLst>
          </p:nvPr>
        </p:nvGraphicFramePr>
        <p:xfrm>
          <a:off x="5943600" y="3962400"/>
          <a:ext cx="1513840" cy="10375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6920"/>
                <a:gridCol w="756920"/>
              </a:tblGrid>
              <a:tr h="5048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276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2138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Incomplete Dominance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3100" dirty="0" smtClean="0"/>
              <a:t>Red flowers (R) are incompletely dominant </a:t>
            </a:r>
            <a:r>
              <a:rPr lang="en-US" sz="3100" dirty="0"/>
              <a:t>over </a:t>
            </a: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>white flowers (W); The heterozygote RW = pink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Cross the following:</a:t>
            </a:r>
          </a:p>
          <a:p>
            <a:pPr marL="0" indent="0">
              <a:buNone/>
            </a:pPr>
            <a:r>
              <a:rPr lang="en-US" dirty="0" smtClean="0"/>
              <a:t>2 pink flowers</a:t>
            </a:r>
          </a:p>
          <a:p>
            <a:pPr marL="0" indent="0">
              <a:buNone/>
            </a:pPr>
            <a:endParaRPr lang="en-US" sz="1200" dirty="0"/>
          </a:p>
          <a:p>
            <a:pPr marL="0" indent="0" algn="ctr">
              <a:buNone/>
            </a:pPr>
            <a:r>
              <a:rPr lang="en-US" dirty="0" smtClean="0"/>
              <a:t>RW x RW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600" dirty="0" smtClean="0"/>
          </a:p>
          <a:p>
            <a:pPr marL="0" indent="0">
              <a:buNone/>
            </a:pPr>
            <a:r>
              <a:rPr lang="en-US" sz="2600" dirty="0" smtClean="0"/>
              <a:t>Probability offspring is pink?</a:t>
            </a:r>
          </a:p>
          <a:p>
            <a:pPr marL="0" indent="0">
              <a:buNone/>
            </a:pPr>
            <a:r>
              <a:rPr lang="en-US" sz="2600" dirty="0" smtClean="0"/>
              <a:t>Probability offspring is red?</a:t>
            </a:r>
          </a:p>
          <a:p>
            <a:pPr marL="0" indent="0">
              <a:buNone/>
            </a:pPr>
            <a:r>
              <a:rPr lang="en-US" sz="2600" dirty="0" smtClean="0"/>
              <a:t>Probability offspring is white?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Cross the following:</a:t>
            </a:r>
          </a:p>
          <a:p>
            <a:pPr marL="0" indent="0">
              <a:buNone/>
            </a:pPr>
            <a:r>
              <a:rPr lang="en-US" dirty="0" smtClean="0"/>
              <a:t>A red flower with a white flower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 algn="ctr">
              <a:buNone/>
            </a:pPr>
            <a:r>
              <a:rPr lang="en-US" dirty="0" smtClean="0"/>
              <a:t>RR x WW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600" dirty="0" smtClean="0"/>
              <a:t>Probability offspring is pink?</a:t>
            </a:r>
          </a:p>
          <a:p>
            <a:pPr marL="0" indent="0">
              <a:buNone/>
            </a:pPr>
            <a:r>
              <a:rPr lang="en-US" sz="2600" dirty="0" smtClean="0"/>
              <a:t>Probability offspring is red?</a:t>
            </a:r>
          </a:p>
          <a:p>
            <a:pPr marL="0" indent="0">
              <a:buNone/>
            </a:pPr>
            <a:r>
              <a:rPr lang="en-US" sz="2600" dirty="0" smtClean="0"/>
              <a:t>Probability offspring is white?</a:t>
            </a:r>
          </a:p>
          <a:p>
            <a:pPr marL="0" indent="0" algn="ctr">
              <a:buNone/>
            </a:pP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589138"/>
              </p:ext>
            </p:extLst>
          </p:nvPr>
        </p:nvGraphicFramePr>
        <p:xfrm>
          <a:off x="1752600" y="3886200"/>
          <a:ext cx="1513840" cy="10375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6920"/>
                <a:gridCol w="756920"/>
              </a:tblGrid>
              <a:tr h="5048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276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8781187"/>
              </p:ext>
            </p:extLst>
          </p:nvPr>
        </p:nvGraphicFramePr>
        <p:xfrm>
          <a:off x="5943600" y="3962400"/>
          <a:ext cx="1513840" cy="10375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6920"/>
                <a:gridCol w="756920"/>
              </a:tblGrid>
              <a:tr h="5048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276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8207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sz="3600" dirty="0" err="1" smtClean="0"/>
              <a:t>Codominance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3100" dirty="0"/>
              <a:t>Red </a:t>
            </a:r>
            <a:r>
              <a:rPr lang="en-US" sz="3100" dirty="0" smtClean="0"/>
              <a:t>coat color (R</a:t>
            </a:r>
            <a:r>
              <a:rPr lang="en-US" sz="3100" dirty="0"/>
              <a:t>) </a:t>
            </a:r>
            <a:r>
              <a:rPr lang="en-US" sz="3100" dirty="0" smtClean="0"/>
              <a:t>is </a:t>
            </a:r>
            <a:r>
              <a:rPr lang="en-US" sz="3100" dirty="0" err="1" smtClean="0"/>
              <a:t>codominant</a:t>
            </a:r>
            <a:r>
              <a:rPr lang="en-US" sz="3100" dirty="0" smtClean="0"/>
              <a:t> with</a:t>
            </a:r>
            <a:r>
              <a:rPr lang="en-US" sz="3100" dirty="0"/>
              <a:t/>
            </a:r>
            <a:br>
              <a:rPr lang="en-US" sz="3100" dirty="0"/>
            </a:br>
            <a:r>
              <a:rPr lang="en-US" sz="3100" dirty="0"/>
              <a:t>white </a:t>
            </a:r>
            <a:r>
              <a:rPr lang="en-US" sz="3100" dirty="0" smtClean="0"/>
              <a:t>coat color (W</a:t>
            </a:r>
            <a:r>
              <a:rPr lang="en-US" sz="3100" dirty="0"/>
              <a:t>); </a:t>
            </a: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>The </a:t>
            </a:r>
            <a:r>
              <a:rPr lang="en-US" sz="3100" dirty="0"/>
              <a:t>heterozygote RW = </a:t>
            </a:r>
            <a:r>
              <a:rPr lang="en-US" sz="3100" dirty="0" smtClean="0"/>
              <a:t>roan (red AND white)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381000" y="2057400"/>
            <a:ext cx="4038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Cross the following:</a:t>
            </a:r>
          </a:p>
          <a:p>
            <a:pPr marL="0" indent="0">
              <a:buNone/>
            </a:pPr>
            <a:r>
              <a:rPr lang="en-US" dirty="0" smtClean="0"/>
              <a:t>A red cow and a white bull</a:t>
            </a:r>
          </a:p>
          <a:p>
            <a:pPr marL="0" indent="0">
              <a:buNone/>
            </a:pPr>
            <a:endParaRPr lang="en-US" sz="1200" dirty="0"/>
          </a:p>
          <a:p>
            <a:pPr marL="0" indent="0" algn="ctr">
              <a:buNone/>
            </a:pPr>
            <a:r>
              <a:rPr lang="en-US" dirty="0"/>
              <a:t>RR x WW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>
              <a:buNone/>
            </a:pPr>
            <a:r>
              <a:rPr lang="en-US" sz="2600" dirty="0"/>
              <a:t>Probability offspring is </a:t>
            </a:r>
            <a:r>
              <a:rPr lang="en-US" sz="2600" dirty="0" smtClean="0"/>
              <a:t>roan?</a:t>
            </a:r>
            <a:endParaRPr lang="en-US" sz="2600" dirty="0"/>
          </a:p>
          <a:p>
            <a:pPr marL="0" indent="0">
              <a:buNone/>
            </a:pPr>
            <a:r>
              <a:rPr lang="en-US" sz="2600" dirty="0"/>
              <a:t>Probability offspring is red?</a:t>
            </a:r>
          </a:p>
          <a:p>
            <a:pPr marL="0" indent="0">
              <a:buNone/>
            </a:pPr>
            <a:r>
              <a:rPr lang="en-US" sz="2600" dirty="0"/>
              <a:t>Probability offspring is white?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572000" y="2057400"/>
            <a:ext cx="4038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Cross the following:</a:t>
            </a:r>
          </a:p>
          <a:p>
            <a:pPr marL="0" indent="0">
              <a:buNone/>
            </a:pPr>
            <a:r>
              <a:rPr lang="en-US" dirty="0" smtClean="0"/>
              <a:t>A roan cow with a roan bull</a:t>
            </a:r>
          </a:p>
          <a:p>
            <a:pPr marL="0" indent="0">
              <a:buNone/>
            </a:pPr>
            <a:endParaRPr lang="en-US" sz="1200" dirty="0"/>
          </a:p>
          <a:p>
            <a:pPr marL="0" indent="0" algn="ctr">
              <a:buNone/>
            </a:pPr>
            <a:r>
              <a:rPr lang="en-US" dirty="0"/>
              <a:t>RW x RW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600" dirty="0"/>
              <a:t>Probability offspring is </a:t>
            </a:r>
            <a:r>
              <a:rPr lang="en-US" sz="2600" dirty="0" smtClean="0"/>
              <a:t>roan?</a:t>
            </a:r>
            <a:endParaRPr lang="en-US" sz="2600" dirty="0"/>
          </a:p>
          <a:p>
            <a:pPr marL="0" indent="0">
              <a:buNone/>
            </a:pPr>
            <a:r>
              <a:rPr lang="en-US" sz="2600" dirty="0"/>
              <a:t>Probability offspring is red?</a:t>
            </a:r>
          </a:p>
          <a:p>
            <a:pPr marL="0" indent="0">
              <a:buNone/>
            </a:pPr>
            <a:r>
              <a:rPr lang="en-US" sz="2600" dirty="0"/>
              <a:t>Probability offspring is white?</a:t>
            </a:r>
          </a:p>
          <a:p>
            <a:pPr marL="0" indent="0" algn="ctr">
              <a:buNone/>
            </a:pP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733869"/>
              </p:ext>
            </p:extLst>
          </p:nvPr>
        </p:nvGraphicFramePr>
        <p:xfrm>
          <a:off x="1676400" y="4114800"/>
          <a:ext cx="1513840" cy="10375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6920"/>
                <a:gridCol w="756920"/>
              </a:tblGrid>
              <a:tr h="5048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276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339945"/>
              </p:ext>
            </p:extLst>
          </p:nvPr>
        </p:nvGraphicFramePr>
        <p:xfrm>
          <a:off x="5791200" y="3962400"/>
          <a:ext cx="1513840" cy="10375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6920"/>
                <a:gridCol w="756920"/>
              </a:tblGrid>
              <a:tr h="5048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276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0723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Multiple Alleles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3100" dirty="0" smtClean="0"/>
              <a:t>Blood Types:</a:t>
            </a:r>
            <a:br>
              <a:rPr lang="en-US" sz="3100" dirty="0" smtClean="0"/>
            </a:br>
            <a:r>
              <a:rPr lang="en-US" sz="3100" dirty="0" smtClean="0"/>
              <a:t>I</a:t>
            </a:r>
            <a:r>
              <a:rPr lang="en-US" sz="3100" baseline="30000" dirty="0" smtClean="0"/>
              <a:t>A</a:t>
            </a:r>
            <a:r>
              <a:rPr lang="en-US" sz="3100" dirty="0" smtClean="0"/>
              <a:t>I</a:t>
            </a:r>
            <a:r>
              <a:rPr lang="en-US" sz="3100" baseline="30000" dirty="0" smtClean="0"/>
              <a:t>A</a:t>
            </a:r>
            <a:r>
              <a:rPr lang="en-US" sz="3100" dirty="0" smtClean="0"/>
              <a:t> and </a:t>
            </a:r>
            <a:r>
              <a:rPr lang="en-US" sz="3100" dirty="0" err="1" smtClean="0"/>
              <a:t>I</a:t>
            </a:r>
            <a:r>
              <a:rPr lang="en-US" sz="3100" baseline="30000" dirty="0" err="1" smtClean="0"/>
              <a:t>A</a:t>
            </a:r>
            <a:r>
              <a:rPr lang="en-US" sz="3100" dirty="0" err="1" smtClean="0"/>
              <a:t>i</a:t>
            </a:r>
            <a:r>
              <a:rPr lang="en-US" sz="3100" dirty="0" smtClean="0"/>
              <a:t> = A		I</a:t>
            </a:r>
            <a:r>
              <a:rPr lang="en-US" sz="3100" baseline="30000" dirty="0" smtClean="0"/>
              <a:t>B</a:t>
            </a:r>
            <a:r>
              <a:rPr lang="en-US" sz="3100" dirty="0" smtClean="0"/>
              <a:t>I</a:t>
            </a:r>
            <a:r>
              <a:rPr lang="en-US" sz="3100" baseline="30000" dirty="0" smtClean="0"/>
              <a:t>B</a:t>
            </a:r>
            <a:r>
              <a:rPr lang="en-US" sz="3100" dirty="0" smtClean="0"/>
              <a:t> and </a:t>
            </a:r>
            <a:r>
              <a:rPr lang="en-US" sz="3100" dirty="0" err="1" smtClean="0"/>
              <a:t>I</a:t>
            </a:r>
            <a:r>
              <a:rPr lang="en-US" sz="3100" baseline="30000" dirty="0" err="1" smtClean="0"/>
              <a:t>B</a:t>
            </a:r>
            <a:r>
              <a:rPr lang="en-US" sz="3100" dirty="0" err="1" smtClean="0"/>
              <a:t>i</a:t>
            </a:r>
            <a:r>
              <a:rPr lang="en-US" sz="3100" dirty="0" smtClean="0"/>
              <a:t> = B</a:t>
            </a:r>
            <a:br>
              <a:rPr lang="en-US" sz="3100" dirty="0" smtClean="0"/>
            </a:br>
            <a:r>
              <a:rPr lang="en-US" sz="3100" dirty="0" smtClean="0"/>
              <a:t>I</a:t>
            </a:r>
            <a:r>
              <a:rPr lang="en-US" sz="3100" baseline="30000" dirty="0" smtClean="0"/>
              <a:t>A</a:t>
            </a:r>
            <a:r>
              <a:rPr lang="en-US" sz="3100" dirty="0" smtClean="0"/>
              <a:t>I</a:t>
            </a:r>
            <a:r>
              <a:rPr lang="en-US" sz="3100" baseline="30000" dirty="0" smtClean="0"/>
              <a:t>B</a:t>
            </a:r>
            <a:r>
              <a:rPr lang="en-US" sz="3100" dirty="0" smtClean="0"/>
              <a:t> = AB		ii = O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381000" y="2057400"/>
            <a:ext cx="4038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Cross the following:</a:t>
            </a:r>
          </a:p>
          <a:p>
            <a:pPr marL="0" indent="0">
              <a:buNone/>
            </a:pPr>
            <a:r>
              <a:rPr lang="en-US" sz="2200" dirty="0" smtClean="0"/>
              <a:t>Heterozygous A with Heterozygous B</a:t>
            </a:r>
          </a:p>
          <a:p>
            <a:pPr marL="0" indent="0">
              <a:buNone/>
            </a:pPr>
            <a:endParaRPr lang="en-US" sz="1200" dirty="0"/>
          </a:p>
          <a:p>
            <a:pPr marL="0" indent="0" algn="ctr">
              <a:buNone/>
            </a:pPr>
            <a:r>
              <a:rPr lang="en-US" dirty="0" err="1" smtClean="0"/>
              <a:t>I</a:t>
            </a:r>
            <a:r>
              <a:rPr lang="en-US" baseline="30000" dirty="0" err="1" smtClean="0"/>
              <a:t>A</a:t>
            </a:r>
            <a:r>
              <a:rPr lang="en-US" dirty="0" err="1" smtClean="0"/>
              <a:t>i</a:t>
            </a:r>
            <a:r>
              <a:rPr lang="en-US" dirty="0" smtClean="0"/>
              <a:t> x </a:t>
            </a:r>
            <a:r>
              <a:rPr lang="en-US" dirty="0" err="1" smtClean="0"/>
              <a:t>I</a:t>
            </a:r>
            <a:r>
              <a:rPr lang="en-US" baseline="30000" dirty="0" err="1" smtClean="0"/>
              <a:t>B</a:t>
            </a:r>
            <a:r>
              <a:rPr lang="en-US" dirty="0" err="1" smtClean="0"/>
              <a:t>i</a:t>
            </a: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Probability offspring has type A?</a:t>
            </a:r>
          </a:p>
          <a:p>
            <a:pPr marL="0" indent="0">
              <a:buNone/>
            </a:pPr>
            <a:r>
              <a:rPr lang="en-US" sz="2400" dirty="0" smtClean="0"/>
              <a:t>Probability offspring has type B?</a:t>
            </a:r>
          </a:p>
          <a:p>
            <a:pPr marL="0" indent="0">
              <a:buNone/>
            </a:pPr>
            <a:r>
              <a:rPr lang="en-US" sz="2400" dirty="0"/>
              <a:t>Probability offspring has type </a:t>
            </a:r>
            <a:r>
              <a:rPr lang="en-US" sz="2400" dirty="0" smtClean="0"/>
              <a:t>AB</a:t>
            </a:r>
            <a:r>
              <a:rPr lang="en-US" sz="2400" dirty="0"/>
              <a:t>?</a:t>
            </a:r>
          </a:p>
          <a:p>
            <a:pPr marL="0" indent="0">
              <a:buNone/>
            </a:pPr>
            <a:r>
              <a:rPr lang="en-US" sz="2400" dirty="0"/>
              <a:t>Probability offspring has type </a:t>
            </a:r>
            <a:r>
              <a:rPr lang="en-US" sz="2400" dirty="0" smtClean="0"/>
              <a:t>O?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2209799"/>
            <a:ext cx="4038600" cy="462741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Cross the following:</a:t>
            </a:r>
          </a:p>
          <a:p>
            <a:pPr marL="0" indent="0">
              <a:buNone/>
            </a:pPr>
            <a:r>
              <a:rPr lang="en-US" dirty="0" smtClean="0"/>
              <a:t>Type AB with Type O</a:t>
            </a:r>
          </a:p>
          <a:p>
            <a:pPr marL="0" indent="0">
              <a:buNone/>
            </a:pPr>
            <a:endParaRPr lang="en-US" sz="1200" dirty="0"/>
          </a:p>
          <a:p>
            <a:pPr marL="0" indent="0" algn="ctr">
              <a:buNone/>
            </a:pPr>
            <a:r>
              <a:rPr lang="en-US" dirty="0" smtClean="0"/>
              <a:t>I</a:t>
            </a:r>
            <a:r>
              <a:rPr lang="en-US" baseline="30000" dirty="0" smtClean="0"/>
              <a:t>A</a:t>
            </a:r>
            <a:r>
              <a:rPr lang="en-US" dirty="0" smtClean="0"/>
              <a:t>I</a:t>
            </a:r>
            <a:r>
              <a:rPr lang="en-US" baseline="30000" dirty="0" smtClean="0"/>
              <a:t>B</a:t>
            </a:r>
            <a:r>
              <a:rPr lang="en-US" dirty="0" smtClean="0"/>
              <a:t> x ii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400" dirty="0"/>
              <a:t>Probability offspring has type A?</a:t>
            </a:r>
          </a:p>
          <a:p>
            <a:pPr marL="0" indent="0">
              <a:buNone/>
            </a:pPr>
            <a:r>
              <a:rPr lang="en-US" sz="2400" dirty="0"/>
              <a:t>Probability offspring has type B?</a:t>
            </a:r>
          </a:p>
          <a:p>
            <a:pPr marL="0" indent="0">
              <a:buNone/>
            </a:pPr>
            <a:r>
              <a:rPr lang="en-US" sz="2400" dirty="0"/>
              <a:t>Probability offspring has type AB?</a:t>
            </a:r>
          </a:p>
          <a:p>
            <a:pPr marL="0" indent="0">
              <a:buNone/>
            </a:pPr>
            <a:r>
              <a:rPr lang="en-US" sz="2400" dirty="0"/>
              <a:t>Probability offspring has type O?</a:t>
            </a:r>
          </a:p>
          <a:p>
            <a:pPr marL="0" indent="0" algn="ctr">
              <a:buNone/>
            </a:pP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1721775"/>
              </p:ext>
            </p:extLst>
          </p:nvPr>
        </p:nvGraphicFramePr>
        <p:xfrm>
          <a:off x="1676400" y="3962400"/>
          <a:ext cx="1513840" cy="10375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6920"/>
                <a:gridCol w="756920"/>
              </a:tblGrid>
              <a:tr h="5048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276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0649114"/>
              </p:ext>
            </p:extLst>
          </p:nvPr>
        </p:nvGraphicFramePr>
        <p:xfrm>
          <a:off x="5943600" y="3962400"/>
          <a:ext cx="1513840" cy="10375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6920"/>
                <a:gridCol w="756920"/>
              </a:tblGrid>
              <a:tr h="5048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276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0119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Sex-Linked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3100" dirty="0" smtClean="0"/>
              <a:t>Colorblindness is a recessive X-linked disorder</a:t>
            </a:r>
            <a:br>
              <a:rPr lang="en-US" sz="3100" dirty="0" smtClean="0"/>
            </a:br>
            <a:r>
              <a:rPr lang="en-US" sz="2700" dirty="0" smtClean="0"/>
              <a:t>X</a:t>
            </a:r>
            <a:r>
              <a:rPr lang="en-US" sz="2700" baseline="30000" dirty="0" smtClean="0"/>
              <a:t>N</a:t>
            </a:r>
            <a:r>
              <a:rPr lang="en-US" sz="2700" dirty="0" smtClean="0"/>
              <a:t>X</a:t>
            </a:r>
            <a:r>
              <a:rPr lang="en-US" sz="2700" baseline="30000" dirty="0" smtClean="0"/>
              <a:t>N</a:t>
            </a:r>
            <a:r>
              <a:rPr lang="en-US" sz="2700" dirty="0" smtClean="0"/>
              <a:t> and </a:t>
            </a:r>
            <a:r>
              <a:rPr lang="en-US" sz="2700" dirty="0" err="1" smtClean="0"/>
              <a:t>X</a:t>
            </a:r>
            <a:r>
              <a:rPr lang="en-US" sz="2700" baseline="30000" dirty="0" err="1" smtClean="0"/>
              <a:t>N</a:t>
            </a:r>
            <a:r>
              <a:rPr lang="en-US" sz="2700" dirty="0" err="1" smtClean="0"/>
              <a:t>X</a:t>
            </a:r>
            <a:r>
              <a:rPr lang="en-US" sz="2700" baseline="30000" dirty="0" err="1" smtClean="0"/>
              <a:t>n</a:t>
            </a:r>
            <a:r>
              <a:rPr lang="en-US" sz="2700" dirty="0" smtClean="0"/>
              <a:t> = normal female	X</a:t>
            </a:r>
            <a:r>
              <a:rPr lang="en-US" sz="2700" baseline="30000" dirty="0" smtClean="0"/>
              <a:t>N</a:t>
            </a:r>
            <a:r>
              <a:rPr lang="en-US" sz="2700" dirty="0" smtClean="0"/>
              <a:t>Y = normal male</a:t>
            </a:r>
            <a:br>
              <a:rPr lang="en-US" sz="2700" dirty="0" smtClean="0"/>
            </a:br>
            <a:r>
              <a:rPr lang="en-US" sz="2700" dirty="0" err="1" smtClean="0"/>
              <a:t>X</a:t>
            </a:r>
            <a:r>
              <a:rPr lang="en-US" sz="2700" baseline="30000" dirty="0" err="1" smtClean="0"/>
              <a:t>n</a:t>
            </a:r>
            <a:r>
              <a:rPr lang="en-US" sz="2700" dirty="0" err="1" smtClean="0"/>
              <a:t>X</a:t>
            </a:r>
            <a:r>
              <a:rPr lang="en-US" sz="2700" baseline="30000" dirty="0" err="1" smtClean="0"/>
              <a:t>n</a:t>
            </a:r>
            <a:r>
              <a:rPr lang="en-US" sz="2700" dirty="0" smtClean="0"/>
              <a:t> = colorblind female		</a:t>
            </a:r>
            <a:r>
              <a:rPr lang="en-US" sz="2700" dirty="0" err="1" smtClean="0"/>
              <a:t>X</a:t>
            </a:r>
            <a:r>
              <a:rPr lang="en-US" sz="2700" baseline="30000" dirty="0" err="1" smtClean="0"/>
              <a:t>n</a:t>
            </a:r>
            <a:r>
              <a:rPr lang="en-US" sz="2700" dirty="0" err="1" smtClean="0"/>
              <a:t>Y</a:t>
            </a:r>
            <a:r>
              <a:rPr lang="en-US" sz="2700" dirty="0" smtClean="0"/>
              <a:t> = colorblind male</a:t>
            </a:r>
            <a:endParaRPr lang="en-US" sz="27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4038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Cross the following:</a:t>
            </a:r>
          </a:p>
          <a:p>
            <a:pPr marL="0" indent="0">
              <a:buNone/>
            </a:pPr>
            <a:r>
              <a:rPr lang="en-US" dirty="0" smtClean="0"/>
              <a:t>Heterozygous normal female</a:t>
            </a:r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dirty="0" smtClean="0"/>
              <a:t>nd normal male</a:t>
            </a:r>
          </a:p>
          <a:p>
            <a:pPr marL="0" indent="0">
              <a:buNone/>
            </a:pPr>
            <a:endParaRPr lang="en-US" sz="1200" dirty="0"/>
          </a:p>
          <a:p>
            <a:pPr marL="0" indent="0" algn="ctr">
              <a:buNone/>
            </a:pPr>
            <a:r>
              <a:rPr lang="en-US" dirty="0" err="1" smtClean="0"/>
              <a:t>X</a:t>
            </a:r>
            <a:r>
              <a:rPr lang="en-US" baseline="30000" dirty="0" err="1" smtClean="0"/>
              <a:t>N</a:t>
            </a:r>
            <a:r>
              <a:rPr lang="en-US" dirty="0" err="1" smtClean="0"/>
              <a:t>X</a:t>
            </a:r>
            <a:r>
              <a:rPr lang="en-US" baseline="30000" dirty="0" err="1" smtClean="0"/>
              <a:t>n</a:t>
            </a:r>
            <a:r>
              <a:rPr lang="en-US" dirty="0" smtClean="0"/>
              <a:t> x X</a:t>
            </a:r>
            <a:r>
              <a:rPr lang="en-US" baseline="30000" dirty="0" smtClean="0"/>
              <a:t>N</a:t>
            </a:r>
            <a:r>
              <a:rPr lang="en-US" dirty="0" smtClean="0"/>
              <a:t>Y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200" dirty="0" smtClean="0"/>
              <a:t>Probability offspring is normal?</a:t>
            </a:r>
          </a:p>
          <a:p>
            <a:pPr marL="0" indent="0">
              <a:buNone/>
            </a:pPr>
            <a:r>
              <a:rPr lang="en-US" sz="2200" dirty="0" smtClean="0"/>
              <a:t>Probability offspring is colorblind?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4038600" cy="44497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Cross the following:</a:t>
            </a:r>
          </a:p>
          <a:p>
            <a:pPr marL="0" indent="0">
              <a:buNone/>
            </a:pPr>
            <a:r>
              <a:rPr lang="en-US" dirty="0" smtClean="0"/>
              <a:t>Heterozygous normal female and colorblind male</a:t>
            </a:r>
          </a:p>
          <a:p>
            <a:pPr marL="0" indent="0">
              <a:buNone/>
            </a:pPr>
            <a:endParaRPr lang="en-US" sz="1200" dirty="0"/>
          </a:p>
          <a:p>
            <a:pPr marL="0" indent="0" algn="ctr">
              <a:buNone/>
            </a:pPr>
            <a:r>
              <a:rPr lang="en-US" dirty="0" err="1" smtClean="0"/>
              <a:t>X</a:t>
            </a:r>
            <a:r>
              <a:rPr lang="en-US" baseline="30000" dirty="0" err="1" smtClean="0"/>
              <a:t>N</a:t>
            </a:r>
            <a:r>
              <a:rPr lang="en-US" dirty="0" err="1" smtClean="0"/>
              <a:t>X</a:t>
            </a:r>
            <a:r>
              <a:rPr lang="en-US" baseline="30000" dirty="0" err="1" smtClean="0"/>
              <a:t>n</a:t>
            </a:r>
            <a:r>
              <a:rPr lang="en-US" dirty="0" smtClean="0"/>
              <a:t> x </a:t>
            </a:r>
            <a:r>
              <a:rPr lang="en-US" dirty="0" err="1" smtClean="0"/>
              <a:t>X</a:t>
            </a:r>
            <a:r>
              <a:rPr lang="en-US" baseline="30000" dirty="0" err="1" smtClean="0"/>
              <a:t>n</a:t>
            </a:r>
            <a:r>
              <a:rPr lang="en-US" dirty="0" err="1" smtClean="0"/>
              <a:t>Y</a:t>
            </a: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200" dirty="0"/>
              <a:t>Probability offspring is normal?</a:t>
            </a:r>
          </a:p>
          <a:p>
            <a:pPr marL="0" indent="0">
              <a:buNone/>
            </a:pPr>
            <a:r>
              <a:rPr lang="en-US" sz="2200" dirty="0"/>
              <a:t>Probability offspring is colorblind?</a:t>
            </a:r>
          </a:p>
          <a:p>
            <a:pPr marL="0" indent="0" algn="ctr">
              <a:buNone/>
            </a:pP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600914"/>
              </p:ext>
            </p:extLst>
          </p:nvPr>
        </p:nvGraphicFramePr>
        <p:xfrm>
          <a:off x="1752600" y="4572000"/>
          <a:ext cx="1513840" cy="10375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6920"/>
                <a:gridCol w="756920"/>
              </a:tblGrid>
              <a:tr h="5048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276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1154604"/>
              </p:ext>
            </p:extLst>
          </p:nvPr>
        </p:nvGraphicFramePr>
        <p:xfrm>
          <a:off x="5943600" y="4419600"/>
          <a:ext cx="1513840" cy="10375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6920"/>
                <a:gridCol w="756920"/>
              </a:tblGrid>
              <a:tr h="5048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276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27432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6394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7. DNA and 	Chromosomes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59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DNA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Building blocks of nucleic acids = </a:t>
            </a:r>
            <a:r>
              <a:rPr lang="en-US" b="1" i="1" u="sng" dirty="0" smtClean="0"/>
              <a:t>nucleotides</a:t>
            </a:r>
          </a:p>
          <a:p>
            <a:pPr lvl="1"/>
            <a:r>
              <a:rPr lang="en-US" sz="3200" dirty="0" smtClean="0"/>
              <a:t>1 </a:t>
            </a:r>
            <a:r>
              <a:rPr lang="en-US" sz="3200" dirty="0"/>
              <a:t>sugar </a:t>
            </a:r>
            <a:r>
              <a:rPr lang="en-US" sz="3200" dirty="0" smtClean="0"/>
              <a:t>(deoxyribose)</a:t>
            </a:r>
          </a:p>
          <a:p>
            <a:pPr lvl="1" eaLnBrk="1" hangingPunct="1"/>
            <a:r>
              <a:rPr lang="en-US" sz="3200" dirty="0" smtClean="0"/>
              <a:t>1 phosphate group</a:t>
            </a:r>
          </a:p>
          <a:p>
            <a:pPr lvl="1" eaLnBrk="1" hangingPunct="1"/>
            <a:r>
              <a:rPr lang="en-US" sz="3200" dirty="0" smtClean="0"/>
              <a:t>1 nitrogenous base</a:t>
            </a:r>
          </a:p>
          <a:p>
            <a:pPr lvl="2" eaLnBrk="1" hangingPunct="1"/>
            <a:r>
              <a:rPr lang="en-US" sz="3200" dirty="0" smtClean="0"/>
              <a:t>Adenine (A)</a:t>
            </a:r>
          </a:p>
          <a:p>
            <a:pPr lvl="2" eaLnBrk="1" hangingPunct="1"/>
            <a:r>
              <a:rPr lang="en-US" sz="3200" dirty="0" smtClean="0"/>
              <a:t>Guanine (G)</a:t>
            </a:r>
          </a:p>
          <a:p>
            <a:pPr lvl="2" eaLnBrk="1" hangingPunct="1"/>
            <a:r>
              <a:rPr lang="en-US" sz="3200" dirty="0" smtClean="0"/>
              <a:t>Cytosine (C)</a:t>
            </a:r>
          </a:p>
          <a:p>
            <a:pPr lvl="2" eaLnBrk="1" hangingPunct="1"/>
            <a:r>
              <a:rPr lang="en-US" sz="3200" dirty="0" smtClean="0"/>
              <a:t>Thymine (T)</a:t>
            </a:r>
          </a:p>
        </p:txBody>
      </p:sp>
      <p:pic>
        <p:nvPicPr>
          <p:cNvPr id="10" name="Picture 2" descr="lew25278_09_0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2646218"/>
            <a:ext cx="2905125" cy="340692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1893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172200"/>
          </a:xfrm>
        </p:spPr>
        <p:txBody>
          <a:bodyPr/>
          <a:lstStyle/>
          <a:p>
            <a:pPr eaLnBrk="1" hangingPunct="1"/>
            <a:r>
              <a:rPr lang="en-US" dirty="0" smtClean="0"/>
              <a:t>Nucleotides join to form long chains</a:t>
            </a:r>
          </a:p>
          <a:p>
            <a:pPr lvl="1" eaLnBrk="1" hangingPunct="1"/>
            <a:r>
              <a:rPr lang="en-US" dirty="0" smtClean="0"/>
              <a:t>Sugar-phosphate backbone</a:t>
            </a:r>
          </a:p>
          <a:p>
            <a:pPr lvl="2" eaLnBrk="1" hangingPunct="1"/>
            <a:r>
              <a:rPr lang="en-US" sz="2800" dirty="0" smtClean="0"/>
              <a:t>Strands are antiparallel</a:t>
            </a:r>
          </a:p>
          <a:p>
            <a:pPr lvl="2" eaLnBrk="1" hangingPunct="1"/>
            <a:r>
              <a:rPr lang="en-US" sz="2800" dirty="0" smtClean="0"/>
              <a:t>5 prime (5’) and 3 prime (3’) ends</a:t>
            </a:r>
          </a:p>
          <a:p>
            <a:pPr lvl="2" eaLnBrk="1" hangingPunct="1"/>
            <a:endParaRPr lang="en-US" sz="1000" dirty="0" smtClean="0"/>
          </a:p>
          <a:p>
            <a:pPr lvl="1" eaLnBrk="1" hangingPunct="1"/>
            <a:r>
              <a:rPr lang="en-US" dirty="0" smtClean="0"/>
              <a:t>Nitrogenous bases held to those                                             of 2</a:t>
            </a:r>
            <a:r>
              <a:rPr lang="en-US" baseline="30000" dirty="0" smtClean="0"/>
              <a:t>nd</a:t>
            </a:r>
            <a:r>
              <a:rPr lang="en-US" dirty="0" smtClean="0"/>
              <a:t> strand by weak hydrogen bonds</a:t>
            </a:r>
          </a:p>
          <a:p>
            <a:pPr lvl="2" eaLnBrk="1" hangingPunct="1"/>
            <a:r>
              <a:rPr lang="en-US" sz="2800" dirty="0" smtClean="0"/>
              <a:t>Complementary base pairs</a:t>
            </a:r>
          </a:p>
          <a:p>
            <a:pPr lvl="3" eaLnBrk="1" hangingPunct="1"/>
            <a:r>
              <a:rPr lang="en-US" sz="2800" b="1" dirty="0" smtClean="0"/>
              <a:t>A bonds with T</a:t>
            </a:r>
          </a:p>
          <a:p>
            <a:pPr lvl="3" eaLnBrk="1" hangingPunct="1"/>
            <a:r>
              <a:rPr lang="en-US" sz="2800" b="1" dirty="0" smtClean="0"/>
              <a:t>C bonds with G</a:t>
            </a:r>
          </a:p>
          <a:p>
            <a:pPr eaLnBrk="1" hangingPunct="1"/>
            <a:endParaRPr lang="en-US" sz="1200" b="1" dirty="0" smtClean="0"/>
          </a:p>
          <a:p>
            <a:pPr eaLnBrk="1" hangingPunct="1"/>
            <a:r>
              <a:rPr lang="en-US" dirty="0" smtClean="0"/>
              <a:t>Double helix forms when antiparallel, </a:t>
            </a:r>
          </a:p>
          <a:p>
            <a:pPr eaLnBrk="1" hangingPunct="1">
              <a:buFont typeface="Arial" charset="0"/>
              <a:buNone/>
            </a:pPr>
            <a:r>
              <a:rPr lang="en-US" dirty="0" smtClean="0"/>
              <a:t>            base-paired strands twist</a:t>
            </a:r>
          </a:p>
        </p:txBody>
      </p:sp>
    </p:spTree>
    <p:extLst>
      <p:ext uri="{BB962C8B-B14F-4D97-AF65-F5344CB8AC3E}">
        <p14:creationId xmlns:p14="http://schemas.microsoft.com/office/powerpoint/2010/main" val="1053175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2. CHEMISTRY OF LIFE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131171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"/>
            <a:ext cx="9144000" cy="597376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2800" b="1" i="1" u="sng" smtClean="0"/>
              <a:t>Semiconservative replication </a:t>
            </a:r>
            <a:r>
              <a:rPr lang="en-US" sz="2800" smtClean="0"/>
              <a:t>=</a:t>
            </a:r>
          </a:p>
          <a:p>
            <a:pPr lvl="1" eaLnBrk="1" hangingPunct="1"/>
            <a:r>
              <a:rPr lang="en-US" smtClean="0"/>
              <a:t>Each replicated DNA molecule has one original strand and one new strand</a:t>
            </a:r>
          </a:p>
          <a:p>
            <a:pPr lvl="1" eaLnBrk="1" hangingPunct="1"/>
            <a:endParaRPr lang="en-US" sz="800" smtClean="0"/>
          </a:p>
          <a:p>
            <a:pPr eaLnBrk="1" hangingPunct="1"/>
            <a:r>
              <a:rPr lang="en-US" sz="2800" smtClean="0"/>
              <a:t>Overview</a:t>
            </a:r>
          </a:p>
          <a:p>
            <a:pPr lvl="1" eaLnBrk="1" hangingPunct="1">
              <a:buFont typeface="Arial" charset="0"/>
              <a:buNone/>
            </a:pPr>
            <a:r>
              <a:rPr lang="en-US" smtClean="0"/>
              <a:t>1. </a:t>
            </a:r>
            <a:r>
              <a:rPr lang="en-US" sz="2600" smtClean="0"/>
              <a:t>Strands unwind and separate at several points</a:t>
            </a:r>
          </a:p>
          <a:p>
            <a:pPr lvl="1" eaLnBrk="1" hangingPunct="1">
              <a:buFont typeface="Arial" charset="0"/>
              <a:buNone/>
            </a:pPr>
            <a:r>
              <a:rPr lang="en-US" sz="2600" smtClean="0"/>
              <a:t>2. </a:t>
            </a:r>
            <a:r>
              <a:rPr lang="en-US" sz="2600" b="1" i="1" u="sng" smtClean="0"/>
              <a:t>DNA polymerase</a:t>
            </a:r>
            <a:r>
              <a:rPr lang="en-US" sz="2600" smtClean="0"/>
              <a:t> adds complementary bases to template</a:t>
            </a:r>
          </a:p>
          <a:p>
            <a:pPr lvl="2" eaLnBrk="1" hangingPunct="1"/>
            <a:r>
              <a:rPr lang="en-US" sz="2600" b="1" smtClean="0"/>
              <a:t>A with T and vice versa</a:t>
            </a:r>
          </a:p>
          <a:p>
            <a:pPr lvl="2" eaLnBrk="1" hangingPunct="1"/>
            <a:r>
              <a:rPr lang="en-US" sz="2600" b="1" smtClean="0"/>
              <a:t>G with C and vice versa</a:t>
            </a:r>
          </a:p>
          <a:p>
            <a:pPr lvl="1" eaLnBrk="1" hangingPunct="1">
              <a:buFont typeface="Arial" charset="0"/>
              <a:buNone/>
            </a:pPr>
            <a:r>
              <a:rPr lang="en-US" sz="2600" smtClean="0"/>
              <a:t>3. Sugar-phosphate backbones seal back up</a:t>
            </a:r>
          </a:p>
          <a:p>
            <a:pPr lvl="1" eaLnBrk="1" hangingPunct="1">
              <a:buFont typeface="Arial" charset="0"/>
              <a:buNone/>
            </a:pPr>
            <a:endParaRPr lang="en-US" sz="1000" smtClean="0"/>
          </a:p>
          <a:p>
            <a:pPr eaLnBrk="1" hangingPunct="1"/>
            <a:r>
              <a:rPr lang="en-US" sz="2800" smtClean="0"/>
              <a:t>Result</a:t>
            </a:r>
          </a:p>
          <a:p>
            <a:pPr lvl="1" eaLnBrk="1" hangingPunct="1"/>
            <a:r>
              <a:rPr lang="en-US" smtClean="0"/>
              <a:t>2 DNA molecules</a:t>
            </a:r>
          </a:p>
          <a:p>
            <a:pPr lvl="1" eaLnBrk="1" hangingPunct="1"/>
            <a:r>
              <a:rPr lang="en-US" smtClean="0"/>
              <a:t>Identical to each other and original</a:t>
            </a:r>
          </a:p>
          <a:p>
            <a:pPr lvl="1" eaLnBrk="1" hangingPunct="1">
              <a:buFont typeface="Arial" charset="0"/>
              <a:buNone/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5853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5" name="dna_replication.swf"/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81000" y="171450"/>
            <a:ext cx="8610600" cy="645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77522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Replication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DNA template strand</a:t>
            </a:r>
          </a:p>
          <a:p>
            <a:pPr marL="0" indent="0" algn="ctr">
              <a:buNone/>
              <a:defRPr/>
            </a:pPr>
            <a:r>
              <a:rPr lang="en-US" dirty="0"/>
              <a:t>C </a:t>
            </a:r>
            <a:r>
              <a:rPr lang="en-US" dirty="0" err="1"/>
              <a:t>C</a:t>
            </a:r>
            <a:r>
              <a:rPr lang="en-US" dirty="0"/>
              <a:t> T A G C T A </a:t>
            </a:r>
            <a:r>
              <a:rPr lang="en-US" dirty="0" smtClean="0"/>
              <a:t>C</a:t>
            </a:r>
          </a:p>
          <a:p>
            <a:pPr>
              <a:defRPr/>
            </a:pPr>
            <a:r>
              <a:rPr lang="en-US" dirty="0" smtClean="0"/>
              <a:t>Replicated strand</a:t>
            </a:r>
            <a:endParaRPr lang="en-US" dirty="0"/>
          </a:p>
          <a:p>
            <a:pPr marL="0" indent="0" algn="ctr">
              <a:buNone/>
              <a:defRPr/>
            </a:pPr>
            <a:r>
              <a:rPr lang="en-US" dirty="0" smtClean="0"/>
              <a:t>G </a:t>
            </a:r>
            <a:r>
              <a:rPr lang="en-US" dirty="0" err="1" smtClean="0"/>
              <a:t>G</a:t>
            </a:r>
            <a:r>
              <a:rPr lang="en-US" dirty="0" smtClean="0"/>
              <a:t> A T C G A </a:t>
            </a:r>
            <a:r>
              <a:rPr lang="en-US" dirty="0"/>
              <a:t>T</a:t>
            </a:r>
            <a:r>
              <a:rPr lang="en-US" dirty="0" smtClean="0"/>
              <a:t> 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677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8. RNA and 	PROTEIN SYNTHESIS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44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Placeholder 2"/>
          <p:cNvSpPr>
            <a:spLocks noGrp="1"/>
          </p:cNvSpPr>
          <p:nvPr>
            <p:ph type="body" idx="1"/>
          </p:nvPr>
        </p:nvSpPr>
        <p:spPr>
          <a:xfrm>
            <a:off x="1295400" y="533400"/>
            <a:ext cx="2744788" cy="639763"/>
          </a:xfrm>
        </p:spPr>
        <p:txBody>
          <a:bodyPr>
            <a:normAutofit fontScale="77500" lnSpcReduction="20000"/>
          </a:bodyPr>
          <a:lstStyle/>
          <a:p>
            <a:pPr eaLnBrk="1" hangingPunct="1"/>
            <a:r>
              <a:rPr lang="en-US" sz="5400" smtClean="0"/>
              <a:t>DNA</a:t>
            </a:r>
          </a:p>
        </p:txBody>
      </p:sp>
      <p:sp>
        <p:nvSpPr>
          <p:cNvPr id="25603" name="Content Placeholder 3"/>
          <p:cNvSpPr>
            <a:spLocks noGrp="1"/>
          </p:cNvSpPr>
          <p:nvPr>
            <p:ph sz="half" idx="2"/>
          </p:nvPr>
        </p:nvSpPr>
        <p:spPr>
          <a:xfrm>
            <a:off x="152400" y="1295400"/>
            <a:ext cx="4495800" cy="4648200"/>
          </a:xfrm>
        </p:spPr>
        <p:txBody>
          <a:bodyPr/>
          <a:lstStyle/>
          <a:p>
            <a:pPr eaLnBrk="1" hangingPunct="1"/>
            <a:r>
              <a:rPr lang="en-US" sz="4800" dirty="0" smtClean="0"/>
              <a:t>Double stranded</a:t>
            </a:r>
          </a:p>
          <a:p>
            <a:pPr eaLnBrk="1" hangingPunct="1"/>
            <a:r>
              <a:rPr lang="en-US" sz="4800" dirty="0" smtClean="0"/>
              <a:t>Thymine </a:t>
            </a:r>
          </a:p>
          <a:p>
            <a:pPr eaLnBrk="1" hangingPunct="1"/>
            <a:r>
              <a:rPr lang="en-US" sz="4800" dirty="0" smtClean="0"/>
              <a:t>Sugar is </a:t>
            </a:r>
            <a:r>
              <a:rPr lang="en-US" sz="4800" dirty="0" err="1" smtClean="0"/>
              <a:t>Deoxyribose</a:t>
            </a:r>
            <a:endParaRPr lang="en-US" sz="4800" dirty="0" smtClean="0"/>
          </a:p>
          <a:p>
            <a:pPr eaLnBrk="1" hangingPunct="1"/>
            <a:endParaRPr lang="en-US" sz="4800" dirty="0" smtClean="0"/>
          </a:p>
        </p:txBody>
      </p:sp>
      <p:sp>
        <p:nvSpPr>
          <p:cNvPr id="2560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7400" y="457200"/>
            <a:ext cx="2514600" cy="639763"/>
          </a:xfrm>
        </p:spPr>
        <p:txBody>
          <a:bodyPr>
            <a:normAutofit fontScale="77500" lnSpcReduction="20000"/>
          </a:bodyPr>
          <a:lstStyle/>
          <a:p>
            <a:pPr eaLnBrk="1" hangingPunct="1"/>
            <a:r>
              <a:rPr lang="en-US" sz="5400" smtClean="0"/>
              <a:t>RNA</a:t>
            </a:r>
          </a:p>
        </p:txBody>
      </p:sp>
      <p:sp>
        <p:nvSpPr>
          <p:cNvPr id="25605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1341438"/>
            <a:ext cx="4267200" cy="4602162"/>
          </a:xfrm>
        </p:spPr>
        <p:txBody>
          <a:bodyPr/>
          <a:lstStyle/>
          <a:p>
            <a:pPr eaLnBrk="1" hangingPunct="1"/>
            <a:r>
              <a:rPr lang="en-US" sz="4800" dirty="0" smtClean="0"/>
              <a:t>Single stranded</a:t>
            </a:r>
          </a:p>
          <a:p>
            <a:pPr eaLnBrk="1" hangingPunct="1"/>
            <a:r>
              <a:rPr lang="en-US" sz="4800" dirty="0" smtClean="0"/>
              <a:t>Uracil </a:t>
            </a:r>
          </a:p>
          <a:p>
            <a:pPr eaLnBrk="1" hangingPunct="1"/>
            <a:r>
              <a:rPr lang="en-US" sz="4800" dirty="0" smtClean="0"/>
              <a:t>Sugar is Ribose</a:t>
            </a:r>
          </a:p>
        </p:txBody>
      </p:sp>
    </p:spTree>
    <p:extLst>
      <p:ext uri="{BB962C8B-B14F-4D97-AF65-F5344CB8AC3E}">
        <p14:creationId xmlns:p14="http://schemas.microsoft.com/office/powerpoint/2010/main" val="1694177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uild="p"/>
      <p:bldP spid="25603" grpId="0" build="p"/>
      <p:bldP spid="25604" grpId="0" build="p"/>
      <p:bldP spid="25605" grpId="0" build="p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4294967295"/>
          </p:nvPr>
        </p:nvSpPr>
        <p:spPr>
          <a:xfrm>
            <a:off x="0" y="533400"/>
            <a:ext cx="9144000" cy="6324600"/>
          </a:xfrm>
        </p:spPr>
        <p:txBody>
          <a:bodyPr/>
          <a:lstStyle/>
          <a:p>
            <a:pPr eaLnBrk="1" hangingPunct="1"/>
            <a:r>
              <a:rPr lang="en-US" smtClean="0"/>
              <a:t>Types of RNA</a:t>
            </a:r>
          </a:p>
          <a:p>
            <a:pPr eaLnBrk="1" hangingPunct="1"/>
            <a:endParaRPr lang="en-US" sz="800" smtClean="0"/>
          </a:p>
          <a:p>
            <a:pPr marL="914400" lvl="1" indent="-514350" eaLnBrk="1" hangingPunct="1">
              <a:buFont typeface="Calibri" pitchFamily="34" charset="0"/>
              <a:buAutoNum type="arabicPeriod"/>
            </a:pPr>
            <a:r>
              <a:rPr lang="en-US" sz="3000" smtClean="0"/>
              <a:t>Messenger RNA (mRNA)</a:t>
            </a:r>
          </a:p>
          <a:p>
            <a:pPr marL="1314450" lvl="2" indent="-514350" eaLnBrk="1" hangingPunct="1"/>
            <a:r>
              <a:rPr lang="en-US" sz="3000" smtClean="0"/>
              <a:t>Carries copies of instructions from DNA to ribosomes</a:t>
            </a:r>
          </a:p>
          <a:p>
            <a:pPr marL="1314450" lvl="2" indent="-514350" eaLnBrk="1" hangingPunct="1"/>
            <a:endParaRPr lang="en-US" sz="800" smtClean="0"/>
          </a:p>
          <a:p>
            <a:pPr marL="914400" lvl="1" indent="-514350" eaLnBrk="1" hangingPunct="1">
              <a:buFont typeface="Calibri" pitchFamily="34" charset="0"/>
              <a:buAutoNum type="arabicPeriod"/>
            </a:pPr>
            <a:r>
              <a:rPr lang="en-US" sz="3000" smtClean="0"/>
              <a:t>Ribosomal RNA (rRNA)</a:t>
            </a:r>
          </a:p>
          <a:p>
            <a:pPr marL="1314450" lvl="2" indent="-514350" eaLnBrk="1" hangingPunct="1"/>
            <a:r>
              <a:rPr lang="en-US" sz="3000" smtClean="0"/>
              <a:t>Important component of ribosomes</a:t>
            </a:r>
          </a:p>
          <a:p>
            <a:pPr marL="1314450" lvl="2" indent="-514350" eaLnBrk="1" hangingPunct="1"/>
            <a:endParaRPr lang="en-US" sz="800" smtClean="0"/>
          </a:p>
          <a:p>
            <a:pPr marL="914400" lvl="1" indent="-514350" eaLnBrk="1" hangingPunct="1">
              <a:buFont typeface="Calibri" pitchFamily="34" charset="0"/>
              <a:buAutoNum type="arabicPeriod"/>
            </a:pPr>
            <a:r>
              <a:rPr lang="en-US" sz="3000" smtClean="0"/>
              <a:t>Transfer RNA (tRNA)</a:t>
            </a:r>
          </a:p>
          <a:p>
            <a:pPr marL="1314450" lvl="2" indent="-514350" eaLnBrk="1" hangingPunct="1"/>
            <a:r>
              <a:rPr lang="en-US" sz="3000" smtClean="0"/>
              <a:t>Carries amino acids to ribosomes during protein synthesis</a:t>
            </a:r>
          </a:p>
        </p:txBody>
      </p:sp>
    </p:spTree>
    <p:extLst>
      <p:ext uri="{BB962C8B-B14F-4D97-AF65-F5344CB8AC3E}">
        <p14:creationId xmlns:p14="http://schemas.microsoft.com/office/powerpoint/2010/main" val="2352483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72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i="1" u="sng" smtClean="0"/>
              <a:t>Transcription</a:t>
            </a:r>
            <a:r>
              <a:rPr lang="en-US" smtClean="0"/>
              <a:t> =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smtClean="0"/>
              <a:t>Synthesis of RNA from DNA template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smtClean="0"/>
              <a:t>Eukaryotes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800" smtClean="0"/>
              <a:t>Occurs in nucleus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smtClean="0"/>
              <a:t>Prokaryotes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800" smtClean="0"/>
              <a:t>Occurs in cytoplasm</a:t>
            </a:r>
          </a:p>
          <a:p>
            <a:pPr lvl="1" eaLnBrk="1" hangingPunct="1">
              <a:lnSpc>
                <a:spcPct val="90000"/>
              </a:lnSpc>
            </a:pPr>
            <a:endParaRPr lang="en-US" sz="3200" smtClean="0"/>
          </a:p>
          <a:p>
            <a:pPr eaLnBrk="1" hangingPunct="1">
              <a:lnSpc>
                <a:spcPct val="90000"/>
              </a:lnSpc>
            </a:pPr>
            <a:r>
              <a:rPr lang="en-US" b="1" i="1" u="sng" smtClean="0"/>
              <a:t>Translation</a:t>
            </a:r>
            <a:r>
              <a:rPr lang="en-US" smtClean="0"/>
              <a:t> =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smtClean="0"/>
              <a:t>mRNA is converted into sequence of amino acids of a protein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200" smtClean="0"/>
              <a:t>Eukaryotes AND prokaryotes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800" smtClean="0"/>
              <a:t>Occurs in cytoplasm at ribosomes</a:t>
            </a:r>
          </a:p>
          <a:p>
            <a:pPr eaLnBrk="1" hangingPunct="1">
              <a:lnSpc>
                <a:spcPct val="90000"/>
              </a:lnSpc>
            </a:pPr>
            <a:endParaRPr lang="en-US" sz="3000" smtClean="0"/>
          </a:p>
        </p:txBody>
      </p:sp>
    </p:spTree>
    <p:extLst>
      <p:ext uri="{BB962C8B-B14F-4D97-AF65-F5344CB8AC3E}">
        <p14:creationId xmlns:p14="http://schemas.microsoft.com/office/powerpoint/2010/main" val="1914852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DNA template strand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US" dirty="0" smtClean="0"/>
              <a:t>TACGGTCGTTCGAATATC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mRNA codons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US" dirty="0" smtClean="0"/>
              <a:t>AUG   CCA   GCA   AGC   UUA   UAG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err="1" smtClean="0"/>
              <a:t>tRNA</a:t>
            </a:r>
            <a:r>
              <a:rPr lang="en-US" dirty="0" smtClean="0"/>
              <a:t> anticodons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US" dirty="0" smtClean="0"/>
              <a:t>UAC   GGU   CGU   UCG   AAU   AUC 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Amino Acid (remember to use the codons!)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US" dirty="0" smtClean="0"/>
              <a:t>Met  Pro  </a:t>
            </a:r>
            <a:r>
              <a:rPr lang="en-US" dirty="0" err="1" smtClean="0"/>
              <a:t>Ala</a:t>
            </a:r>
            <a:r>
              <a:rPr lang="en-US" dirty="0" smtClean="0"/>
              <a:t>  </a:t>
            </a:r>
            <a:r>
              <a:rPr lang="en-US" dirty="0" err="1" smtClean="0"/>
              <a:t>Ser</a:t>
            </a:r>
            <a:r>
              <a:rPr lang="en-US" dirty="0" smtClean="0"/>
              <a:t>  </a:t>
            </a:r>
            <a:r>
              <a:rPr lang="en-US" dirty="0" err="1" smtClean="0"/>
              <a:t>Leu</a:t>
            </a:r>
            <a:r>
              <a:rPr lang="en-US" dirty="0" smtClean="0"/>
              <a:t> (STOP)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endParaRPr lang="en-US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Transcription and Translation Practice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72525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lew25278_10_1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42900"/>
            <a:ext cx="6084888" cy="61722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Title 1"/>
          <p:cNvSpPr txBox="1">
            <a:spLocks/>
          </p:cNvSpPr>
          <p:nvPr/>
        </p:nvSpPr>
        <p:spPr bwMode="auto">
          <a:xfrm>
            <a:off x="381000" y="838200"/>
            <a:ext cx="1524000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sym typeface="Arial" charset="0"/>
              </a:rPr>
              <a:t>Figure 10.12</a:t>
            </a:r>
          </a:p>
        </p:txBody>
      </p:sp>
    </p:spTree>
    <p:extLst>
      <p:ext uri="{BB962C8B-B14F-4D97-AF65-F5344CB8AC3E}">
        <p14:creationId xmlns:p14="http://schemas.microsoft.com/office/powerpoint/2010/main" val="160159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Mutations</a:t>
            </a:r>
          </a:p>
        </p:txBody>
      </p:sp>
      <p:sp>
        <p:nvSpPr>
          <p:cNvPr id="62466" name="Rectang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99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Properties of Water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915400" cy="5181600"/>
          </a:xfrm>
        </p:spPr>
        <p:txBody>
          <a:bodyPr/>
          <a:lstStyle/>
          <a:p>
            <a:r>
              <a:rPr lang="en-US" altLang="en-US" smtClean="0"/>
              <a:t>Polarity</a:t>
            </a:r>
          </a:p>
          <a:p>
            <a:pPr lvl="1"/>
            <a:r>
              <a:rPr lang="en-US" altLang="en-US" smtClean="0"/>
              <a:t>Negative pole near oxygen atom</a:t>
            </a:r>
          </a:p>
          <a:p>
            <a:pPr lvl="1"/>
            <a:r>
              <a:rPr lang="en-US" altLang="en-US" smtClean="0"/>
              <a:t>Positive pole between hydrogen                                 atoms</a:t>
            </a:r>
          </a:p>
          <a:p>
            <a:r>
              <a:rPr lang="en-US" altLang="en-US" smtClean="0"/>
              <a:t>Bonding</a:t>
            </a:r>
          </a:p>
          <a:p>
            <a:pPr lvl="1"/>
            <a:r>
              <a:rPr lang="en-US" altLang="en-US" smtClean="0"/>
              <a:t>Polar molecules (like water) can attract each other</a:t>
            </a:r>
          </a:p>
          <a:p>
            <a:pPr lvl="1"/>
            <a:r>
              <a:rPr lang="en-US" altLang="en-US" b="1" i="1" u="sng" smtClean="0"/>
              <a:t>Hydrogen bond</a:t>
            </a:r>
            <a:r>
              <a:rPr lang="en-US" altLang="en-US" smtClean="0"/>
              <a:t> =</a:t>
            </a:r>
          </a:p>
          <a:p>
            <a:pPr lvl="2"/>
            <a:r>
              <a:rPr lang="en-US" altLang="en-US" sz="2800" smtClean="0"/>
              <a:t>Weak attraction between hydrogen atom and another atom</a:t>
            </a:r>
          </a:p>
          <a:p>
            <a:pPr lvl="2"/>
            <a:r>
              <a:rPr lang="en-US" altLang="en-US" sz="2800" smtClean="0"/>
              <a:t>Not as strong as covalent or ionic bonds</a:t>
            </a:r>
          </a:p>
          <a:p>
            <a:pPr lvl="1"/>
            <a:endParaRPr lang="en-US" altLang="en-US" smtClean="0"/>
          </a:p>
        </p:txBody>
      </p:sp>
      <p:pic>
        <p:nvPicPr>
          <p:cNvPr id="74757" name="Picture 5" descr="wa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524000"/>
            <a:ext cx="1933575" cy="197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7908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4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4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4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4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47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47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build="p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3"/>
          <p:cNvSpPr>
            <a:spLocks noGrp="1"/>
          </p:cNvSpPr>
          <p:nvPr>
            <p:ph type="body" idx="1"/>
          </p:nvPr>
        </p:nvSpPr>
        <p:spPr>
          <a:xfrm>
            <a:off x="152400" y="838200"/>
            <a:ext cx="8839200" cy="57912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600" b="1" i="1" u="sng" dirty="0" smtClean="0"/>
              <a:t>Mutation</a:t>
            </a:r>
            <a:r>
              <a:rPr lang="en-US" sz="3600" dirty="0" smtClean="0"/>
              <a:t> =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600" dirty="0" smtClean="0"/>
              <a:t>Change in the genetic material of a cell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3600" dirty="0" smtClean="0"/>
              <a:t>Alters DNA sequence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3600" dirty="0" smtClean="0"/>
              <a:t>May or may not affect phenotype</a:t>
            </a:r>
          </a:p>
          <a:p>
            <a:pPr lvl="2" eaLnBrk="1" hangingPunct="1">
              <a:lnSpc>
                <a:spcPct val="90000"/>
              </a:lnSpc>
            </a:pPr>
            <a:endParaRPr lang="en-US" sz="12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3600" dirty="0" smtClean="0"/>
              <a:t>2 basic categories: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3600" dirty="0" smtClean="0"/>
              <a:t>Chromosomal mutations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3600" dirty="0" smtClean="0"/>
              <a:t>Gene mutations</a:t>
            </a:r>
          </a:p>
        </p:txBody>
      </p:sp>
    </p:spTree>
    <p:extLst>
      <p:ext uri="{BB962C8B-B14F-4D97-AF65-F5344CB8AC3E}">
        <p14:creationId xmlns:p14="http://schemas.microsoft.com/office/powerpoint/2010/main" val="742935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5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5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5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45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45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45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45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45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45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45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45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3" grpId="0" build="p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1143000"/>
            <a:ext cx="8686800" cy="556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b="1" i="1" u="sng" smtClean="0"/>
              <a:t>Deletion</a:t>
            </a:r>
            <a:r>
              <a:rPr lang="en-US" smtClean="0"/>
              <a:t> =</a:t>
            </a:r>
          </a:p>
          <a:p>
            <a:pPr lvl="1">
              <a:lnSpc>
                <a:spcPct val="80000"/>
              </a:lnSpc>
            </a:pPr>
            <a:r>
              <a:rPr lang="en-US" sz="3200" smtClean="0"/>
              <a:t>Loss of part of a                                                   chromosome</a:t>
            </a:r>
          </a:p>
          <a:p>
            <a:pPr>
              <a:lnSpc>
                <a:spcPct val="80000"/>
              </a:lnSpc>
            </a:pPr>
            <a:endParaRPr lang="en-US" sz="1800" smtClean="0"/>
          </a:p>
          <a:p>
            <a:pPr>
              <a:lnSpc>
                <a:spcPct val="80000"/>
              </a:lnSpc>
            </a:pPr>
            <a:r>
              <a:rPr lang="en-US" b="1" i="1" u="sng" smtClean="0"/>
              <a:t>Duplication</a:t>
            </a:r>
            <a:r>
              <a:rPr lang="en-US" smtClean="0"/>
              <a:t> =</a:t>
            </a:r>
          </a:p>
          <a:p>
            <a:pPr lvl="1">
              <a:lnSpc>
                <a:spcPct val="80000"/>
              </a:lnSpc>
            </a:pPr>
            <a:r>
              <a:rPr lang="en-US" sz="3200" smtClean="0"/>
              <a:t>Extra copy of a part of                                   chromosome</a:t>
            </a:r>
          </a:p>
          <a:p>
            <a:pPr>
              <a:lnSpc>
                <a:spcPct val="80000"/>
              </a:lnSpc>
            </a:pPr>
            <a:endParaRPr lang="en-US" sz="1800" b="1" i="1" u="sng" smtClean="0"/>
          </a:p>
          <a:p>
            <a:r>
              <a:rPr lang="en-US" b="1" i="1" u="sng" smtClean="0"/>
              <a:t>Inversion</a:t>
            </a:r>
            <a:r>
              <a:rPr lang="en-US" smtClean="0"/>
              <a:t> =</a:t>
            </a:r>
          </a:p>
          <a:p>
            <a:pPr lvl="1"/>
            <a:r>
              <a:rPr lang="en-US" sz="3200" smtClean="0"/>
              <a:t>Reverses direction of                                                   parts of chromosome</a:t>
            </a:r>
          </a:p>
          <a:p>
            <a:endParaRPr lang="en-US" sz="3500" b="1" i="1" smtClean="0"/>
          </a:p>
          <a:p>
            <a:pPr lvl="1">
              <a:lnSpc>
                <a:spcPct val="80000"/>
              </a:lnSpc>
            </a:pPr>
            <a:endParaRPr lang="en-US" sz="1000" smtClean="0"/>
          </a:p>
          <a:p>
            <a:pPr lvl="1">
              <a:lnSpc>
                <a:spcPct val="80000"/>
              </a:lnSpc>
            </a:pPr>
            <a:endParaRPr lang="en-US" sz="2200" smtClean="0"/>
          </a:p>
        </p:txBody>
      </p:sp>
      <p:pic>
        <p:nvPicPr>
          <p:cNvPr id="68610" name="Picture 5" descr="Z:\Graphics\Powerpoint\MH_DCM\MH_DCM-TEXTEDIT PROJECTS\LEWIS-10e\Final files\chapt13\chapt13_labeled\Line\lew25308_13_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219200"/>
            <a:ext cx="4010025" cy="485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1" name="Title 1"/>
          <p:cNvSpPr>
            <a:spLocks/>
          </p:cNvSpPr>
          <p:nvPr/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4000" dirty="0" smtClean="0">
                <a:latin typeface="Calibri" pitchFamily="34" charset="0"/>
              </a:rPr>
              <a:t>Chromosomal Mutations</a:t>
            </a:r>
            <a:endParaRPr lang="en-US" sz="4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081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3"/>
          <p:cNvSpPr>
            <a:spLocks noGrp="1"/>
          </p:cNvSpPr>
          <p:nvPr>
            <p:ph type="body"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b="1" i="1" u="sng" smtClean="0"/>
              <a:t>Translocation</a:t>
            </a:r>
            <a:r>
              <a:rPr lang="en-US" smtClean="0"/>
              <a:t> =</a:t>
            </a:r>
          </a:p>
          <a:p>
            <a:pPr lvl="1">
              <a:lnSpc>
                <a:spcPct val="80000"/>
              </a:lnSpc>
            </a:pPr>
            <a:r>
              <a:rPr lang="en-US" sz="3200" smtClean="0"/>
              <a:t>Part of one non-homologous chromosome breaks off and attaches to another</a:t>
            </a:r>
          </a:p>
          <a:p>
            <a:pPr lvl="1">
              <a:lnSpc>
                <a:spcPct val="80000"/>
              </a:lnSpc>
            </a:pPr>
            <a:endParaRPr lang="en-US" sz="1800" smtClean="0"/>
          </a:p>
          <a:p>
            <a:r>
              <a:rPr lang="en-US" b="1" i="1" u="sng" smtClean="0"/>
              <a:t>Insertion</a:t>
            </a:r>
            <a:r>
              <a:rPr lang="en-US" smtClean="0"/>
              <a:t> =</a:t>
            </a:r>
          </a:p>
          <a:p>
            <a:pPr lvl="1"/>
            <a:r>
              <a:rPr lang="en-US" sz="3200" smtClean="0"/>
              <a:t>Insertion of a larger sequence into a chromosome</a:t>
            </a:r>
          </a:p>
          <a:p>
            <a:pPr lvl="1"/>
            <a:r>
              <a:rPr lang="en-US" sz="3200" smtClean="0"/>
              <a:t>Due to unequal crossing over during meiosis</a:t>
            </a:r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281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06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06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06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06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06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06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06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06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7" grpId="0" build="p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Gene Mutations</a:t>
            </a:r>
            <a:endParaRPr lang="en-US" dirty="0"/>
          </a:p>
        </p:txBody>
      </p:sp>
      <p:sp>
        <p:nvSpPr>
          <p:cNvPr id="66561" name="Rectangle 3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715000"/>
          </a:xfrm>
        </p:spPr>
        <p:txBody>
          <a:bodyPr>
            <a:normAutofit fontScale="77500" lnSpcReduction="20000"/>
          </a:bodyPr>
          <a:lstStyle/>
          <a:p>
            <a:pPr eaLnBrk="1" hangingPunct="1"/>
            <a:r>
              <a:rPr lang="en-US" sz="3600" b="1" i="1" u="sng" dirty="0" smtClean="0"/>
              <a:t>Substitution</a:t>
            </a:r>
            <a:r>
              <a:rPr lang="en-US" sz="3600" dirty="0" smtClean="0"/>
              <a:t> =</a:t>
            </a:r>
          </a:p>
          <a:p>
            <a:pPr lvl="1" eaLnBrk="1" hangingPunct="1"/>
            <a:r>
              <a:rPr lang="en-US" sz="3600" dirty="0" smtClean="0"/>
              <a:t>One base is changed to a different base</a:t>
            </a:r>
          </a:p>
          <a:p>
            <a:pPr lvl="1" eaLnBrk="1" hangingPunct="1"/>
            <a:r>
              <a:rPr lang="en-US" sz="3600" dirty="0" smtClean="0"/>
              <a:t>Results in change of one codon</a:t>
            </a:r>
          </a:p>
          <a:p>
            <a:pPr lvl="1" eaLnBrk="1" hangingPunct="1"/>
            <a:r>
              <a:rPr lang="en-US" sz="3600" dirty="0" smtClean="0"/>
              <a:t>Examples</a:t>
            </a:r>
          </a:p>
          <a:p>
            <a:pPr lvl="2" eaLnBrk="1" hangingPunct="1"/>
            <a:r>
              <a:rPr lang="en-US" sz="3600" b="1" i="1" u="sng" dirty="0" smtClean="0"/>
              <a:t>Missense mutation</a:t>
            </a:r>
            <a:r>
              <a:rPr lang="en-US" sz="3600" dirty="0" smtClean="0"/>
              <a:t> =</a:t>
            </a:r>
          </a:p>
          <a:p>
            <a:pPr lvl="3" eaLnBrk="1" hangingPunct="1"/>
            <a:r>
              <a:rPr lang="en-US" sz="3600" dirty="0" smtClean="0"/>
              <a:t>One amino acid is altered</a:t>
            </a:r>
          </a:p>
          <a:p>
            <a:pPr lvl="2" eaLnBrk="1" hangingPunct="1"/>
            <a:r>
              <a:rPr lang="en-US" sz="3600" b="1" i="1" u="sng" dirty="0" smtClean="0"/>
              <a:t>Nonsense mutation</a:t>
            </a:r>
            <a:r>
              <a:rPr lang="en-US" sz="3600" dirty="0" smtClean="0"/>
              <a:t> =</a:t>
            </a:r>
          </a:p>
          <a:p>
            <a:pPr lvl="3" eaLnBrk="1" hangingPunct="1"/>
            <a:r>
              <a:rPr lang="en-US" sz="3600" dirty="0" smtClean="0"/>
              <a:t>Protein is shortened because new codon is a “STOP” codon</a:t>
            </a:r>
          </a:p>
          <a:p>
            <a:pPr lvl="2" eaLnBrk="1" hangingPunct="1"/>
            <a:r>
              <a:rPr lang="en-US" sz="3600" b="1" i="1" u="sng" dirty="0" smtClean="0"/>
              <a:t>Silent mutation</a:t>
            </a:r>
            <a:r>
              <a:rPr lang="en-US" sz="3600" dirty="0" smtClean="0"/>
              <a:t> =</a:t>
            </a:r>
          </a:p>
          <a:p>
            <a:pPr lvl="3" eaLnBrk="1" hangingPunct="1"/>
            <a:r>
              <a:rPr lang="en-US" sz="3600" dirty="0" smtClean="0"/>
              <a:t>No change in amino acid</a:t>
            </a:r>
          </a:p>
          <a:p>
            <a:pPr lvl="3" eaLnBrk="1" hangingPunct="1"/>
            <a:r>
              <a:rPr lang="en-US" sz="3600" dirty="0" smtClean="0"/>
              <a:t>3</a:t>
            </a:r>
            <a:r>
              <a:rPr lang="en-US" sz="3600" baseline="30000" dirty="0" smtClean="0"/>
              <a:t>rd</a:t>
            </a:r>
            <a:r>
              <a:rPr lang="en-US" sz="3600" dirty="0" smtClean="0"/>
              <a:t> base of triplet was altered to codon that specifies the same amino acid</a:t>
            </a:r>
          </a:p>
          <a:p>
            <a:pPr eaLnBrk="1" hangingPunct="1"/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956766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65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65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65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65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65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65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65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65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65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65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65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65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65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65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65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65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65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65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65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65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1" grpId="0" build="p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3"/>
          <p:cNvSpPr>
            <a:spLocks noGrp="1"/>
          </p:cNvSpPr>
          <p:nvPr>
            <p:ph type="body"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 eaLnBrk="1" hangingPunct="1"/>
            <a:r>
              <a:rPr lang="en-US" sz="2800" b="1" i="1" u="sng" smtClean="0"/>
              <a:t>Frameshift mutations</a:t>
            </a:r>
            <a:r>
              <a:rPr lang="en-US" sz="2800" smtClean="0"/>
              <a:t> =</a:t>
            </a:r>
          </a:p>
          <a:p>
            <a:pPr lvl="1" eaLnBrk="1" hangingPunct="1"/>
            <a:r>
              <a:rPr lang="en-US" smtClean="0"/>
              <a:t>Shifts “reading frame” of genetic message</a:t>
            </a:r>
          </a:p>
          <a:p>
            <a:pPr lvl="1" eaLnBrk="1" hangingPunct="1"/>
            <a:r>
              <a:rPr lang="en-US" smtClean="0"/>
              <a:t>Alters every amino acid that follows the mutation</a:t>
            </a:r>
          </a:p>
          <a:p>
            <a:pPr lvl="1" eaLnBrk="1" hangingPunct="1"/>
            <a:r>
              <a:rPr lang="en-US" smtClean="0"/>
              <a:t>Examples</a:t>
            </a:r>
          </a:p>
          <a:p>
            <a:pPr lvl="2" eaLnBrk="1" hangingPunct="1"/>
            <a:r>
              <a:rPr lang="en-US" sz="2800" b="1" i="1" u="sng" smtClean="0"/>
              <a:t>Insertion</a:t>
            </a:r>
            <a:r>
              <a:rPr lang="en-US" sz="2800" smtClean="0"/>
              <a:t> =</a:t>
            </a:r>
          </a:p>
          <a:p>
            <a:pPr lvl="3" eaLnBrk="1" hangingPunct="1"/>
            <a:r>
              <a:rPr lang="en-US" sz="2800" smtClean="0"/>
              <a:t>One base is added to DNA sequence</a:t>
            </a:r>
          </a:p>
          <a:p>
            <a:pPr lvl="2" eaLnBrk="1" hangingPunct="1"/>
            <a:r>
              <a:rPr lang="en-US" sz="2800" b="1" i="1" u="sng" smtClean="0"/>
              <a:t>Deletion</a:t>
            </a:r>
          </a:p>
          <a:p>
            <a:pPr lvl="3" eaLnBrk="1" hangingPunct="1"/>
            <a:r>
              <a:rPr lang="en-US" sz="2800" smtClean="0"/>
              <a:t>One base is removed from DNA sequence</a:t>
            </a:r>
          </a:p>
          <a:p>
            <a:pPr eaLnBrk="1" hangingPunct="1"/>
            <a:r>
              <a:rPr lang="en-US" sz="2800" smtClean="0"/>
              <a:t>Note:  If bases are inserted/deleted in multiples of 3, reading frame is not altered</a:t>
            </a:r>
          </a:p>
          <a:p>
            <a:pPr eaLnBrk="1" hangingPunct="1"/>
            <a:endParaRPr lang="en-US" sz="2800" smtClean="0"/>
          </a:p>
        </p:txBody>
      </p:sp>
    </p:spTree>
    <p:extLst>
      <p:ext uri="{BB962C8B-B14F-4D97-AF65-F5344CB8AC3E}">
        <p14:creationId xmlns:p14="http://schemas.microsoft.com/office/powerpoint/2010/main" val="1039594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6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6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86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86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86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6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86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86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6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86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86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86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86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86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86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86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86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86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09" grpId="0" build="p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3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r>
              <a:rPr lang="en-US" smtClean="0"/>
              <a:t>Harmful effects</a:t>
            </a:r>
          </a:p>
          <a:p>
            <a:pPr lvl="1"/>
            <a:r>
              <a:rPr lang="en-US" sz="3200" smtClean="0"/>
              <a:t>Cancer and other genetic disorders</a:t>
            </a:r>
          </a:p>
          <a:p>
            <a:r>
              <a:rPr lang="en-US" smtClean="0"/>
              <a:t>Beneficial effects</a:t>
            </a:r>
          </a:p>
          <a:p>
            <a:pPr lvl="1"/>
            <a:r>
              <a:rPr lang="en-US" sz="3200" smtClean="0"/>
              <a:t>Resistance</a:t>
            </a:r>
          </a:p>
          <a:p>
            <a:pPr lvl="1"/>
            <a:r>
              <a:rPr lang="en-US" sz="3200" b="1" i="1" u="sng" smtClean="0"/>
              <a:t>Polyploidy</a:t>
            </a:r>
            <a:r>
              <a:rPr lang="en-US" sz="3200" smtClean="0"/>
              <a:t> = extra sets of chromosomes</a:t>
            </a:r>
          </a:p>
          <a:p>
            <a:pPr lvl="2"/>
            <a:r>
              <a:rPr lang="en-US" sz="3200" smtClean="0"/>
              <a:t>Results in larger and stronger plants</a:t>
            </a:r>
          </a:p>
          <a:p>
            <a:pPr lvl="1"/>
            <a:r>
              <a:rPr lang="en-US" sz="3200" smtClean="0"/>
              <a:t>Increase genetic variability in a species</a:t>
            </a:r>
          </a:p>
          <a:p>
            <a:r>
              <a:rPr lang="en-US" smtClean="0"/>
              <a:t>Many mutations are neutral</a:t>
            </a:r>
          </a:p>
          <a:p>
            <a:pPr lvl="1"/>
            <a:r>
              <a:rPr lang="en-US" sz="3200" smtClean="0"/>
              <a:t>May not even change any amino acids</a:t>
            </a:r>
          </a:p>
        </p:txBody>
      </p:sp>
    </p:spTree>
    <p:extLst>
      <p:ext uri="{BB962C8B-B14F-4D97-AF65-F5344CB8AC3E}">
        <p14:creationId xmlns:p14="http://schemas.microsoft.com/office/powerpoint/2010/main" val="2853695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27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27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7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27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7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27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27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27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27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27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27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27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27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27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27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27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5" grpId="0" build="p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9. GENETIC ENGINEERING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05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228600"/>
            <a:ext cx="9144000" cy="6553200"/>
          </a:xfrm>
        </p:spPr>
        <p:txBody>
          <a:bodyPr>
            <a:normAutofit fontScale="92500" lnSpcReduction="10000"/>
          </a:bodyPr>
          <a:lstStyle/>
          <a:p>
            <a:r>
              <a:rPr lang="en-US" altLang="en-US" sz="3500" b="1" i="1" u="sng" dirty="0"/>
              <a:t>Genetic Engineering</a:t>
            </a:r>
            <a:r>
              <a:rPr lang="en-US" altLang="en-US" sz="3500" dirty="0"/>
              <a:t> =</a:t>
            </a:r>
          </a:p>
          <a:p>
            <a:pPr lvl="1"/>
            <a:r>
              <a:rPr lang="en-US" altLang="en-US" sz="3500" dirty="0"/>
              <a:t>Manipulating the genetic material to produce desirable functions that would not occur </a:t>
            </a:r>
            <a:r>
              <a:rPr lang="en-US" altLang="en-US" sz="3500" dirty="0" smtClean="0"/>
              <a:t>naturally</a:t>
            </a:r>
          </a:p>
          <a:p>
            <a:endParaRPr lang="en-US" altLang="en-US" sz="1300" dirty="0" smtClean="0"/>
          </a:p>
          <a:p>
            <a:r>
              <a:rPr lang="en-US" altLang="en-US" sz="3000" dirty="0" smtClean="0"/>
              <a:t>Examples:</a:t>
            </a:r>
          </a:p>
          <a:p>
            <a:pPr lvl="1"/>
            <a:r>
              <a:rPr lang="en-US" altLang="en-US" sz="3000" b="1" i="1" u="sng" dirty="0"/>
              <a:t>Selective breeding</a:t>
            </a:r>
            <a:r>
              <a:rPr lang="en-US" altLang="en-US" sz="3000" dirty="0"/>
              <a:t> =</a:t>
            </a:r>
          </a:p>
          <a:p>
            <a:pPr lvl="2"/>
            <a:r>
              <a:rPr lang="en-US" altLang="en-US" sz="3000" dirty="0"/>
              <a:t>The intentional breeding of organisms to produce offspring with certain desirable </a:t>
            </a:r>
            <a:r>
              <a:rPr lang="en-US" altLang="en-US" sz="3000" dirty="0" smtClean="0"/>
              <a:t>characteristics</a:t>
            </a:r>
          </a:p>
          <a:p>
            <a:pPr lvl="2"/>
            <a:r>
              <a:rPr lang="en-US" altLang="en-US" sz="3000" dirty="0" smtClean="0"/>
              <a:t>Hybridization</a:t>
            </a:r>
          </a:p>
          <a:p>
            <a:pPr lvl="3"/>
            <a:r>
              <a:rPr lang="en-US" altLang="en-US" sz="3000" dirty="0"/>
              <a:t>Ex:  Combine disease resistance with food producing </a:t>
            </a:r>
            <a:r>
              <a:rPr lang="en-US" altLang="en-US" sz="3000" dirty="0" smtClean="0"/>
              <a:t>capacity</a:t>
            </a:r>
          </a:p>
          <a:p>
            <a:pPr lvl="2"/>
            <a:r>
              <a:rPr lang="en-US" altLang="en-US" sz="3000" dirty="0" smtClean="0"/>
              <a:t>Inbreeding</a:t>
            </a:r>
          </a:p>
          <a:p>
            <a:pPr lvl="3"/>
            <a:r>
              <a:rPr lang="en-US" altLang="en-US" sz="3000" dirty="0"/>
              <a:t>Risk:  Could increase likelihood of genetic defects</a:t>
            </a:r>
          </a:p>
          <a:p>
            <a:pPr lvl="3"/>
            <a:endParaRPr lang="en-US" altLang="en-US" dirty="0"/>
          </a:p>
          <a:p>
            <a:pPr lvl="1"/>
            <a:endParaRPr lang="en-US" altLang="en-US" dirty="0" smtClean="0"/>
          </a:p>
          <a:p>
            <a:endParaRPr lang="en-US" altLang="en-US" sz="3600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24528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8600"/>
            <a:ext cx="8686800" cy="6629400"/>
          </a:xfrm>
        </p:spPr>
        <p:txBody>
          <a:bodyPr>
            <a:normAutofit/>
          </a:bodyPr>
          <a:lstStyle/>
          <a:p>
            <a:pPr lvl="1"/>
            <a:r>
              <a:rPr lang="en-US" altLang="en-US" sz="3200" b="1" i="1" u="sng" dirty="0" smtClean="0"/>
              <a:t>Biotechnology</a:t>
            </a:r>
            <a:r>
              <a:rPr lang="en-US" altLang="en-US" sz="3200" dirty="0" smtClean="0"/>
              <a:t> </a:t>
            </a:r>
            <a:r>
              <a:rPr lang="en-US" altLang="en-US" sz="3200" dirty="0"/>
              <a:t>=</a:t>
            </a:r>
          </a:p>
          <a:p>
            <a:pPr lvl="2"/>
            <a:r>
              <a:rPr lang="en-US" altLang="en-US" sz="3200" dirty="0"/>
              <a:t>The manipulation of living organisms to produce useful products</a:t>
            </a:r>
          </a:p>
          <a:p>
            <a:pPr lvl="2"/>
            <a:r>
              <a:rPr lang="en-US" altLang="en-US" sz="3200" dirty="0"/>
              <a:t>Introduce mutations to increase </a:t>
            </a:r>
            <a:r>
              <a:rPr lang="en-US" altLang="en-US" sz="3200" dirty="0" smtClean="0"/>
              <a:t>variation</a:t>
            </a:r>
          </a:p>
          <a:p>
            <a:pPr lvl="1"/>
            <a:r>
              <a:rPr lang="en-US" altLang="en-US" sz="3200" b="1" i="1" u="sng" dirty="0"/>
              <a:t>Recombinant DNA</a:t>
            </a:r>
            <a:r>
              <a:rPr lang="en-US" altLang="en-US" sz="3200" dirty="0"/>
              <a:t> =</a:t>
            </a:r>
          </a:p>
          <a:p>
            <a:pPr lvl="2"/>
            <a:r>
              <a:rPr lang="en-US" altLang="en-US" sz="3200" dirty="0"/>
              <a:t>DNA produced by combining DNA from different </a:t>
            </a:r>
            <a:r>
              <a:rPr lang="en-US" altLang="en-US" sz="3200" dirty="0" smtClean="0"/>
              <a:t>sources</a:t>
            </a:r>
          </a:p>
          <a:p>
            <a:pPr lvl="1"/>
            <a:r>
              <a:rPr lang="en-US" altLang="en-US" sz="3200" b="1" i="1" u="sng" dirty="0"/>
              <a:t>Cloning</a:t>
            </a:r>
            <a:r>
              <a:rPr lang="en-US" altLang="en-US" sz="3200" dirty="0"/>
              <a:t> =</a:t>
            </a:r>
          </a:p>
          <a:p>
            <a:pPr lvl="2"/>
            <a:r>
              <a:rPr lang="en-US" altLang="en-US" sz="3200" dirty="0"/>
              <a:t>Uses single cell of an adult to grow a genetically identical organism</a:t>
            </a:r>
          </a:p>
          <a:p>
            <a:pPr lvl="2"/>
            <a:r>
              <a:rPr lang="en-US" altLang="en-US" sz="3200" dirty="0"/>
              <a:t>Egg cell whose nucleus was removed is fused with a donor cell</a:t>
            </a:r>
          </a:p>
          <a:p>
            <a:pPr lvl="2"/>
            <a:endParaRPr lang="en-US" altLang="en-US" dirty="0"/>
          </a:p>
          <a:p>
            <a:pPr lvl="2"/>
            <a:endParaRPr lang="en-US" altLang="en-US" dirty="0"/>
          </a:p>
          <a:p>
            <a:pPr lvl="2">
              <a:buFontTx/>
              <a:buNone/>
            </a:pPr>
            <a:endParaRPr lang="en-US" altLang="en-US" sz="2800" dirty="0"/>
          </a:p>
          <a:p>
            <a:pPr lvl="3"/>
            <a:endParaRPr lang="en-US" altLang="en-US" dirty="0"/>
          </a:p>
          <a:p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673049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rmAutofit/>
          </a:bodyPr>
          <a:lstStyle/>
          <a:p>
            <a:r>
              <a:rPr lang="en-US" altLang="en-US" dirty="0" smtClean="0"/>
              <a:t>Applications</a:t>
            </a:r>
            <a:endParaRPr lang="en-US" altLang="en-US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763000" cy="5715000"/>
          </a:xfrm>
        </p:spPr>
        <p:txBody>
          <a:bodyPr>
            <a:normAutofit fontScale="92500" lnSpcReduction="20000"/>
          </a:bodyPr>
          <a:lstStyle/>
          <a:p>
            <a:r>
              <a:rPr lang="en-US" altLang="en-US" dirty="0" smtClean="0"/>
              <a:t>Agriculture</a:t>
            </a:r>
          </a:p>
          <a:p>
            <a:pPr lvl="1"/>
            <a:r>
              <a:rPr lang="en-US" altLang="en-US" sz="3200" dirty="0" smtClean="0"/>
              <a:t>Produce </a:t>
            </a:r>
            <a:r>
              <a:rPr lang="en-US" altLang="en-US" sz="3200" dirty="0"/>
              <a:t>less expensive and more nutritious food</a:t>
            </a:r>
          </a:p>
          <a:p>
            <a:pPr lvl="1"/>
            <a:r>
              <a:rPr lang="en-US" altLang="en-US" sz="3200" dirty="0"/>
              <a:t>Improve crop resistance to insects and herbicides</a:t>
            </a:r>
          </a:p>
          <a:p>
            <a:pPr lvl="1"/>
            <a:r>
              <a:rPr lang="en-US" altLang="en-US" sz="3200" dirty="0"/>
              <a:t>Increase crop yields without using pesticides</a:t>
            </a:r>
          </a:p>
          <a:p>
            <a:pPr lvl="1"/>
            <a:r>
              <a:rPr lang="en-US" altLang="en-US" sz="3200" dirty="0"/>
              <a:t>Increase milk production and produce leaner </a:t>
            </a:r>
            <a:r>
              <a:rPr lang="en-US" altLang="en-US" sz="3200" dirty="0" smtClean="0"/>
              <a:t>meat</a:t>
            </a:r>
          </a:p>
          <a:p>
            <a:endParaRPr lang="en-US" altLang="en-US" sz="1200" dirty="0" smtClean="0"/>
          </a:p>
          <a:p>
            <a:r>
              <a:rPr lang="en-US" altLang="en-US" dirty="0" smtClean="0"/>
              <a:t>Medicine</a:t>
            </a:r>
          </a:p>
          <a:p>
            <a:pPr lvl="1"/>
            <a:r>
              <a:rPr lang="en-US" altLang="en-US" sz="3200" dirty="0"/>
              <a:t>Preventing </a:t>
            </a:r>
            <a:r>
              <a:rPr lang="en-US" altLang="en-US" sz="3200" dirty="0" smtClean="0"/>
              <a:t> and treating disease</a:t>
            </a:r>
            <a:endParaRPr lang="en-US" altLang="en-US" sz="3200" dirty="0"/>
          </a:p>
          <a:p>
            <a:pPr lvl="2"/>
            <a:r>
              <a:rPr lang="en-US" altLang="en-US" sz="3200" b="1" i="1" u="sng" dirty="0"/>
              <a:t>Gene therapy</a:t>
            </a:r>
            <a:r>
              <a:rPr lang="en-US" altLang="en-US" sz="3200" dirty="0"/>
              <a:t> =</a:t>
            </a:r>
          </a:p>
          <a:p>
            <a:pPr lvl="3"/>
            <a:r>
              <a:rPr lang="en-US" altLang="en-US" sz="3200" dirty="0"/>
              <a:t>Replacing an absent or faulty gene with a normal working one</a:t>
            </a:r>
          </a:p>
          <a:p>
            <a:pPr lvl="1"/>
            <a:r>
              <a:rPr lang="en-US" altLang="en-US" sz="3200" dirty="0" smtClean="0"/>
              <a:t>Medical </a:t>
            </a:r>
            <a:r>
              <a:rPr lang="en-US" altLang="en-US" sz="3200" dirty="0"/>
              <a:t>research</a:t>
            </a:r>
          </a:p>
          <a:p>
            <a:pPr lvl="1"/>
            <a:r>
              <a:rPr lang="en-US" altLang="en-US" sz="3200" dirty="0" smtClean="0"/>
              <a:t>Genetic </a:t>
            </a:r>
            <a:r>
              <a:rPr lang="en-US" altLang="en-US" sz="3200" dirty="0"/>
              <a:t>testing</a:t>
            </a:r>
          </a:p>
          <a:p>
            <a:pPr lvl="1"/>
            <a:endParaRPr lang="en-US" altLang="en-US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95962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5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5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5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5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1046</TotalTime>
  <Words>4919</Words>
  <Application>Microsoft Office PowerPoint</Application>
  <PresentationFormat>On-screen Show (4:3)</PresentationFormat>
  <Paragraphs>1178</Paragraphs>
  <Slides>117</Slides>
  <Notes>38</Notes>
  <HiddenSlides>0</HiddenSlides>
  <MMClips>5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117</vt:i4>
      </vt:variant>
    </vt:vector>
  </HeadingPairs>
  <TitlesOfParts>
    <vt:vector size="122" baseType="lpstr">
      <vt:lpstr>Arial</vt:lpstr>
      <vt:lpstr>Calibri</vt:lpstr>
      <vt:lpstr>Times</vt:lpstr>
      <vt:lpstr>Times New Roman</vt:lpstr>
      <vt:lpstr>Office Theme</vt:lpstr>
      <vt:lpstr>1. INTRODUCTION</vt:lpstr>
      <vt:lpstr>Observations vs Inferences</vt:lpstr>
      <vt:lpstr>PowerPoint Presentation</vt:lpstr>
      <vt:lpstr>Controls and Variables</vt:lpstr>
      <vt:lpstr>PowerPoint Presentation</vt:lpstr>
      <vt:lpstr>PowerPoint Presentation</vt:lpstr>
      <vt:lpstr>Characteristics of Life</vt:lpstr>
      <vt:lpstr>2. CHEMISTRY OF LIFE</vt:lpstr>
      <vt:lpstr>Properties of Water</vt:lpstr>
      <vt:lpstr>PowerPoint Presentation</vt:lpstr>
      <vt:lpstr>PowerPoint Presentation</vt:lpstr>
      <vt:lpstr>Carbon Compounds</vt:lpstr>
      <vt:lpstr>PowerPoint Presentation</vt:lpstr>
      <vt:lpstr>Overview of Macromolecules</vt:lpstr>
      <vt:lpstr>Chemical Reactions and Enzymes</vt:lpstr>
      <vt:lpstr>PowerPoint Presentation</vt:lpstr>
      <vt:lpstr>PowerPoint Presentation</vt:lpstr>
      <vt:lpstr>PowerPoint Presentation</vt:lpstr>
      <vt:lpstr>PowerPoint Presentation</vt:lpstr>
      <vt:lpstr>3. CELL STRUCTURE AND FUNCTION</vt:lpstr>
      <vt:lpstr>Organelles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Compare and Contrast</vt:lpstr>
      <vt:lpstr>PowerPoint Presentation</vt:lpstr>
      <vt:lpstr>PowerPoint Presentation</vt:lpstr>
      <vt:lpstr>PowerPoint Presentation</vt:lpstr>
      <vt:lpstr>PowerPoint Presentation</vt:lpstr>
      <vt:lpstr>Cell Transport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4. PHOTOSYNTHESIS AND RESPIRATION</vt:lpstr>
      <vt:lpstr>ATP</vt:lpstr>
      <vt:lpstr>Photosynthesis vs Cellular Respiration</vt:lpstr>
      <vt:lpstr>PowerPoint Presentation</vt:lpstr>
      <vt:lpstr>PowerPoint Presentation</vt:lpstr>
      <vt:lpstr>5. CELL GROWTH AND DIVISION</vt:lpstr>
      <vt:lpstr>PowerPoint Presentation</vt:lpstr>
      <vt:lpstr>Cell Division in Eukaryotes</vt:lpstr>
      <vt:lpstr>Cell Cycle</vt:lpstr>
      <vt:lpstr>Phases of Mitosis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Cytokinesis</vt:lpstr>
      <vt:lpstr>Phases of Meiosis</vt:lpstr>
      <vt:lpstr>PowerPoint Presentation</vt:lpstr>
      <vt:lpstr>Prophase I</vt:lpstr>
      <vt:lpstr>Metaphase I</vt:lpstr>
      <vt:lpstr>Anaphase I</vt:lpstr>
      <vt:lpstr>Telophase I</vt:lpstr>
      <vt:lpstr>Prophase II</vt:lpstr>
      <vt:lpstr>Metaphase II</vt:lpstr>
      <vt:lpstr>Anaphase II</vt:lpstr>
      <vt:lpstr>Telophase II</vt:lpstr>
      <vt:lpstr>Name the Phase of Mitosis</vt:lpstr>
      <vt:lpstr>PowerPoint Presentation</vt:lpstr>
      <vt:lpstr>PowerPoint Presentation</vt:lpstr>
      <vt:lpstr>PowerPoint Presentation</vt:lpstr>
      <vt:lpstr>PowerPoint Presentation</vt:lpstr>
      <vt:lpstr>Errors in Cell Division</vt:lpstr>
      <vt:lpstr>PowerPoint Presentation</vt:lpstr>
      <vt:lpstr>6. GENETICS</vt:lpstr>
      <vt:lpstr>Mendelian Inheritance  Tall (T) is dominant over short (t) </vt:lpstr>
      <vt:lpstr>Incomplete Dominance  Red flowers (R) are incompletely dominant over  white flowers (W); The heterozygote RW = pink </vt:lpstr>
      <vt:lpstr>Codominance  Red coat color (R) is codominant with white coat color (W);  The heterozygote RW = roan (red AND white)</vt:lpstr>
      <vt:lpstr>Multiple Alleles  Blood Types: IAIA and IAi = A  IBIB and IBi = B IAIB = AB  ii = O </vt:lpstr>
      <vt:lpstr>Sex-Linked  Colorblindness is a recessive X-linked disorder XNXN and XNXn = normal female XNY = normal male XnXn = colorblind female  XnY = colorblind male</vt:lpstr>
      <vt:lpstr>7. DNA and  Chromosomes</vt:lpstr>
      <vt:lpstr>Structure of DNA</vt:lpstr>
      <vt:lpstr>PowerPoint Presentation</vt:lpstr>
      <vt:lpstr>PowerPoint Presentation</vt:lpstr>
      <vt:lpstr>PowerPoint Presentation</vt:lpstr>
      <vt:lpstr>DNA Replication Practice</vt:lpstr>
      <vt:lpstr>8. RNA and  PROTEIN SYNTHESIS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Mutations</vt:lpstr>
      <vt:lpstr>PowerPoint Presentation</vt:lpstr>
      <vt:lpstr>PowerPoint Presentation</vt:lpstr>
      <vt:lpstr>PowerPoint Presentation</vt:lpstr>
      <vt:lpstr>Gene Mutations</vt:lpstr>
      <vt:lpstr>PowerPoint Presentation</vt:lpstr>
      <vt:lpstr>PowerPoint Presentation</vt:lpstr>
      <vt:lpstr>9. GENETIC ENGINEERING</vt:lpstr>
      <vt:lpstr>PowerPoint Presentation</vt:lpstr>
      <vt:lpstr>PowerPoint Presentation</vt:lpstr>
      <vt:lpstr>Applications</vt:lpstr>
      <vt:lpstr>PROS (+)</vt:lpstr>
      <vt:lpstr>CONS (-)</vt:lpstr>
      <vt:lpstr>10. ECOLOGY</vt:lpstr>
      <vt:lpstr>PowerPoint Presentation</vt:lpstr>
      <vt:lpstr>PowerPoint Presentation</vt:lpstr>
      <vt:lpstr>Biomes</vt:lpstr>
      <vt:lpstr>PowerPoint Presentation</vt:lpstr>
      <vt:lpstr>Energy Flow</vt:lpstr>
      <vt:lpstr>PowerPoint Presentation</vt:lpstr>
      <vt:lpstr>Biomass and Energy Pyramids</vt:lpstr>
      <vt:lpstr>Interactions</vt:lpstr>
      <vt:lpstr>PowerPoint Presentation</vt:lpstr>
      <vt:lpstr>11. EVOLUTION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Fort Cherry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 2.2:  Properties of Water</dc:title>
  <dc:creator>Pamela Amos</dc:creator>
  <cp:lastModifiedBy>Mike &amp; Pam</cp:lastModifiedBy>
  <cp:revision>59</cp:revision>
  <dcterms:created xsi:type="dcterms:W3CDTF">2014-04-10T15:46:47Z</dcterms:created>
  <dcterms:modified xsi:type="dcterms:W3CDTF">2015-03-27T01:09:21Z</dcterms:modified>
</cp:coreProperties>
</file>